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77" r:id="rId3"/>
    <p:sldId id="285" r:id="rId4"/>
    <p:sldId id="273" r:id="rId5"/>
    <p:sldId id="283" r:id="rId6"/>
    <p:sldId id="258" r:id="rId7"/>
    <p:sldId id="265" r:id="rId8"/>
    <p:sldId id="286" r:id="rId9"/>
    <p:sldId id="278" r:id="rId10"/>
    <p:sldId id="268" r:id="rId11"/>
    <p:sldId id="269" r:id="rId12"/>
    <p:sldId id="274" r:id="rId13"/>
    <p:sldId id="284" r:id="rId14"/>
    <p:sldId id="279" r:id="rId15"/>
    <p:sldId id="280" r:id="rId16"/>
    <p:sldId id="281" r:id="rId17"/>
    <p:sldId id="282" r:id="rId18"/>
    <p:sldId id="263" r:id="rId19"/>
    <p:sldId id="266" r:id="rId20"/>
    <p:sldId id="261" r:id="rId21"/>
    <p:sldId id="257" r:id="rId2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4" d="100"/>
          <a:sy n="194" d="100"/>
        </p:scale>
        <p:origin x="2309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4306-6658-49D1-BA5E-6273811A1A46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08A94-8681-424E-BC95-17B731B2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2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4" y="3213100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35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9" y="6640515"/>
            <a:ext cx="629851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37E6413C-160A-4CFF-B0A5-12C2082F8870}" type="datetime1">
              <a:rPr lang="en-US" smtClean="0"/>
              <a:t>3/8/2018</a:t>
            </a:fld>
            <a:endParaRPr 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0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C7CCF-FBDC-4CB0-A59C-A695FAAC9CF3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09CEE-7D98-4373-9738-6D1557239C13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EDDB8-A12F-48B0-8AB5-2B46EBFE1062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D9452-3FD9-45FE-A324-44A7E0C42795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FB6A7-DEC1-414F-ABAA-320003B9BA30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DF858A-E183-4761-8E4A-773D31EE256B}" type="datetime1">
              <a:rPr lang="en-US" smtClean="0"/>
              <a:t>3/8/2018</a:t>
            </a:fld>
            <a:endParaRPr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CBB1CB-58A0-43EB-A744-D8225D484F79}" type="datetime1">
              <a:rPr lang="en-US" smtClean="0"/>
              <a:t>3/8/2018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0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3E18FD-06FD-432D-8A16-ADD07C18F1BD}" type="datetime1">
              <a:rPr lang="en-US" smtClean="0"/>
              <a:t>3/8/2018</a:t>
            </a:fld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ja-JP" smtClean="0"/>
              <a:t>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8BA78-BC0A-4458-9292-F2117079A20A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ja-JP" smtClean="0"/>
              <a:t>Click icon to add picture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altLang="ja-JP" smtClean="0"/>
              <a:t>Edit Master text styles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ED5D65-4B18-48E7-8D58-C92B04CB99EF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2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 sz="135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4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 sz="1350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4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1" y="6596065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6FB2C193-B573-462B-BF54-E675750769A1}" type="datetime1">
              <a:rPr lang="en-US" smtClean="0"/>
              <a:t>3/8/2018</a:t>
            </a:fld>
            <a:endParaRPr 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4" y="6310315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7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65163B87-39B7-4E33-91AC-2E12FFB2B25E}" type="slidenum">
              <a:rPr lang="en-US" smtClean="0"/>
              <a:t>‹#›</a:t>
            </a:fld>
            <a:endParaRPr 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5"/>
            <a:ext cx="484619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75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32189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Mantra: </a:t>
            </a:r>
            <a:b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Library Coexistence Coefficient to </a:t>
            </a:r>
            <a:b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Visualize </a:t>
            </a:r>
            <a:r>
              <a:rPr lang="en-US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Update </a:t>
            </a:r>
            <a:r>
              <a:rPr lang="en-US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hape 99"/>
          <p:cNvSpPr txBox="1">
            <a:spLocks/>
          </p:cNvSpPr>
          <p:nvPr/>
        </p:nvSpPr>
        <p:spPr bwMode="auto">
          <a:xfrm>
            <a:off x="1371600" y="3604993"/>
            <a:ext cx="64007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1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-GB" u="sng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Boris </a:t>
            </a:r>
            <a:r>
              <a:rPr lang="en-GB" u="sng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Todorov</a:t>
            </a:r>
            <a:r>
              <a:rPr lang="en-GB" kern="0" baseline="30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, </a:t>
            </a:r>
            <a:r>
              <a:rPr lang="en-GB" kern="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Raula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en-GB" kern="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Gaikovina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Kula</a:t>
            </a:r>
            <a:r>
              <a:rPr lang="en-GB" kern="0" baseline="30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, 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/>
            </a:r>
            <a:b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</a:b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Takashi 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Ishio</a:t>
            </a:r>
            <a:r>
              <a:rPr lang="en-GB" kern="0" baseline="30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, </a:t>
            </a:r>
            <a:r>
              <a:rPr lang="en-GB" kern="0" dirty="0" err="1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Katsuro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en-GB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Inoue</a:t>
            </a:r>
            <a:r>
              <a:rPr lang="en-GB" kern="0" baseline="30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</a:t>
            </a:r>
            <a:endParaRPr lang="en-GB" kern="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Osaka University</a:t>
            </a:r>
            <a:r>
              <a:rPr lang="en-GB" sz="1800" kern="0" baseline="30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1</a:t>
            </a:r>
            <a:r>
              <a:rPr lang="en-GB" sz="1800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</a:t>
            </a:r>
            <a:r>
              <a:rPr lang="en-GB" sz="1800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and </a:t>
            </a:r>
            <a:r>
              <a:rPr lang="en-GB" sz="1800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NAIST</a:t>
            </a:r>
            <a:r>
              <a:rPr lang="en-GB" sz="1800" kern="0" baseline="3000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2</a:t>
            </a:r>
            <a:endParaRPr lang="en-GB" sz="1800" kern="0" baseline="30000" dirty="0" smtClean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GB" sz="1800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Email:</a:t>
            </a:r>
            <a:r>
              <a:rPr lang="en-GB" sz="18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boris-t@ist.osaka-u.ac.jp</a:t>
            </a:r>
            <a:r>
              <a:rPr lang="en-GB" sz="1800" kern="0" dirty="0" smtClean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 </a:t>
            </a:r>
            <a:endParaRPr lang="en-GB" sz="1800" kern="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86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</a:t>
            </a:r>
            <a:r>
              <a:rPr lang="en-US" dirty="0" smtClean="0"/>
              <a:t> Mantra General Comprehension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Conducted a survey using google forms with 19 participants in total.</a:t>
            </a:r>
          </a:p>
          <a:p>
            <a:r>
              <a:rPr lang="en-US" dirty="0" smtClean="0"/>
              <a:t>Survey Goals – test tool comprehension amongst inexperienced audience and how well users understand the coexistence logic.</a:t>
            </a:r>
          </a:p>
          <a:p>
            <a:endParaRPr lang="en-US" dirty="0"/>
          </a:p>
          <a:p>
            <a:r>
              <a:rPr lang="en-US" dirty="0" smtClean="0"/>
              <a:t>Survey </a:t>
            </a:r>
            <a:r>
              <a:rPr lang="en-US" dirty="0" smtClean="0"/>
              <a:t>Q1 </a:t>
            </a:r>
            <a:r>
              <a:rPr lang="en-US" dirty="0" smtClean="0"/>
              <a:t>– Is the tool intuitive and easy to use?</a:t>
            </a:r>
          </a:p>
          <a:p>
            <a:r>
              <a:rPr lang="en-US" dirty="0" smtClean="0"/>
              <a:t>Survey </a:t>
            </a:r>
            <a:r>
              <a:rPr lang="en-US" dirty="0" smtClean="0"/>
              <a:t>Q2 </a:t>
            </a:r>
            <a:r>
              <a:rPr lang="en-US" dirty="0" smtClean="0"/>
              <a:t>– Do the users understand coexistence?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Results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General Information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participants data collection: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Age: 25-30 (52.6%), 18-24(31.6%)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Affiliation: mostly students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Used coding language: Java and Python (31.6%)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results – Basic Comprehension Questions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comprehension tasks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simple questions regarding our visual cues:</a:t>
            </a:r>
          </a:p>
          <a:p>
            <a:pPr>
              <a:buFontTx/>
              <a:buChar char="-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system represented – 100% answered correctly</a:t>
            </a:r>
          </a:p>
          <a:p>
            <a:pPr>
              <a:buFontTx/>
              <a:buChar char="-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libraries does the software system use – 94.7%</a:t>
            </a:r>
          </a:p>
          <a:p>
            <a:pPr>
              <a:buFontTx/>
              <a:buChar char="-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many libraries are outdated (if any) – 94.7%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Mantra – “stripe”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1" y="1507819"/>
            <a:ext cx="6974005" cy="480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Coexistence Coefficient Comprehension Results – Case “mocha”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91" y="2077892"/>
            <a:ext cx="7348505" cy="3285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013" y="422730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Further </a:t>
            </a:r>
            <a:br>
              <a:rPr lang="en-US" dirty="0" smtClean="0"/>
            </a:br>
            <a:r>
              <a:rPr lang="en-US" dirty="0" smtClean="0"/>
              <a:t>Investigate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86352" y="4485355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Safe to</a:t>
            </a:r>
            <a:br>
              <a:rPr lang="en-US" dirty="0" smtClean="0"/>
            </a:br>
            <a:r>
              <a:rPr lang="en-US" dirty="0" smtClean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57451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Coexistence Coefficient Comprehension Results – Case 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en-US" sz="3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eslint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" y="1651379"/>
            <a:ext cx="7525373" cy="3423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95" y="416343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Further </a:t>
            </a:r>
            <a:br>
              <a:rPr lang="en-US" dirty="0" smtClean="0"/>
            </a:br>
            <a:r>
              <a:rPr lang="en-US" dirty="0" smtClean="0"/>
              <a:t>Investigate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66548" y="4163433"/>
            <a:ext cx="915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Safe to</a:t>
            </a:r>
            <a:br>
              <a:rPr lang="en-US" dirty="0" smtClean="0"/>
            </a:br>
            <a:r>
              <a:rPr lang="en-US" dirty="0" smtClean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88584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 Task Survey Results – Is the tool intuitive or not?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" y="2192612"/>
            <a:ext cx="7793931" cy="34372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68" y="470271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9387" y="4702716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Counter-intuitive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8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43000"/>
          </a:xfrm>
        </p:spPr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 Task Survey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– Was the tool easy to understand?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4" y="1791011"/>
            <a:ext cx="7446490" cy="3423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3516" y="4541932"/>
            <a:ext cx="119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easy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20588" y="421876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Difficult/</a:t>
            </a:r>
          </a:p>
          <a:p>
            <a:r>
              <a:rPr lang="en-US" dirty="0" smtClean="0"/>
              <a:t>Confusing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Threats to Validity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Collected data is based on established projects.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tested projects could have specific reasoning for the version used that we are unaware.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participants count (19).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users are mostly students that don’t have experience in the field.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Summary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created the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Mantra tool to visualize library update complexity.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deployed an online survey to validate the usefulness and readability of our tool amongst inexperienced users.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199" y="299720"/>
            <a:ext cx="8218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3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Software Library?</a:t>
            </a:r>
            <a:endParaRPr lang="en-US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7597775" y="6308726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en-GB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2</a:t>
            </a:fld>
            <a:endParaRPr lang="en-GB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3549" y="1915166"/>
            <a:ext cx="3345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Software from Scratch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7047" y="1831567"/>
            <a:ext cx="3305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software with Libraries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(code reuse)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17916"/>
            <a:ext cx="3446736" cy="256530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215342" y="4159499"/>
            <a:ext cx="764771" cy="482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20" y="3225982"/>
            <a:ext cx="3384167" cy="2582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34" y="3079106"/>
            <a:ext cx="3727969" cy="28218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19" y="3079106"/>
            <a:ext cx="3571523" cy="264292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287966" y="4137149"/>
            <a:ext cx="922713" cy="5268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0" grpId="0" animBg="1"/>
      <p:bldP spid="10" grpId="1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Evaluation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1" y="1669774"/>
            <a:ext cx="4757864" cy="4145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28" y="1900360"/>
            <a:ext cx="2787116" cy="2083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74" y="4224546"/>
            <a:ext cx="3390624" cy="18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Background </a:t>
            </a:r>
            <a:b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 Libraries up to Date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51" y="2665383"/>
            <a:ext cx="1077100" cy="1077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162" y="2263929"/>
            <a:ext cx="18966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</a:t>
            </a:r>
            <a:r>
              <a:rPr lang="en-US" sz="13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Developer</a:t>
            </a:r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858920" y="3336262"/>
            <a:ext cx="263935" cy="107369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73262" y="3866938"/>
            <a:ext cx="625694" cy="54862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60197" y="3071010"/>
            <a:ext cx="2084579" cy="2088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415906" y="3436251"/>
            <a:ext cx="144990" cy="89704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53458" y="3832071"/>
            <a:ext cx="423138" cy="83768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13435" y="2226506"/>
            <a:ext cx="1668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System</a:t>
            </a:r>
            <a:endParaRPr kumimoji="1" lang="ja-JP" altLang="en-US" sz="1350" b="1" i="1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7734" y="4690667"/>
            <a:ext cx="9444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Library </a:t>
            </a:r>
            <a:br>
              <a:rPr lang="en-US" sz="1350" dirty="0"/>
            </a:br>
            <a:r>
              <a:rPr lang="en-US" sz="1350" dirty="0"/>
              <a:t>repository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19277" y="4860536"/>
            <a:ext cx="5116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glob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0608" y="4619878"/>
            <a:ext cx="12811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supports-color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0816" y="5101194"/>
            <a:ext cx="11464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char-spinner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5101341" y="4505160"/>
            <a:ext cx="340773" cy="11117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75410" y="4604173"/>
            <a:ext cx="1002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babel-core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99" y="4898416"/>
            <a:ext cx="8002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bluebird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20110" y="5203204"/>
            <a:ext cx="7040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mocha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90228" y="4465673"/>
            <a:ext cx="2649545" cy="1190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6560895" y="4933042"/>
            <a:ext cx="13869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Dependencies /</a:t>
            </a:r>
            <a:br>
              <a:rPr lang="en-US" sz="1350" dirty="0"/>
            </a:br>
            <a:r>
              <a:rPr lang="en-US" sz="1350" dirty="0"/>
              <a:t> Libraries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6876" y="4342781"/>
            <a:ext cx="14093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Tracking library </a:t>
            </a:r>
            <a:br>
              <a:rPr lang="en-US" sz="1350" dirty="0"/>
            </a:br>
            <a:r>
              <a:rPr lang="en-US" sz="1350" dirty="0"/>
              <a:t>evolution</a:t>
            </a:r>
          </a:p>
        </p:txBody>
      </p:sp>
      <p:sp>
        <p:nvSpPr>
          <p:cNvPr id="39" name="Cloud Callout 38"/>
          <p:cNvSpPr/>
          <p:nvPr/>
        </p:nvSpPr>
        <p:spPr>
          <a:xfrm flipH="1">
            <a:off x="1166162" y="1862999"/>
            <a:ext cx="1853597" cy="11050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Am I using the latest version of a library?</a:t>
            </a:r>
          </a:p>
        </p:txBody>
      </p:sp>
      <p:sp>
        <p:nvSpPr>
          <p:cNvPr id="40" name="Cloud Callout 39"/>
          <p:cNvSpPr/>
          <p:nvPr/>
        </p:nvSpPr>
        <p:spPr>
          <a:xfrm rot="16200000" flipH="1">
            <a:off x="1027421" y="2894768"/>
            <a:ext cx="1109305" cy="17462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1" name="TextBox 40"/>
          <p:cNvSpPr txBox="1"/>
          <p:nvPr/>
        </p:nvSpPr>
        <p:spPr>
          <a:xfrm>
            <a:off x="879507" y="3362674"/>
            <a:ext cx="1405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If I update, what other libraries will be affected?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01" y="4596765"/>
            <a:ext cx="1399562" cy="9285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073495" y="4969539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NPM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6" y="2510318"/>
            <a:ext cx="989994" cy="989994"/>
          </a:xfrm>
          <a:prstGeom prst="rect">
            <a:avLst/>
          </a:prstGeom>
        </p:spPr>
      </p:pic>
      <p:sp>
        <p:nvSpPr>
          <p:cNvPr id="48" name="Explosion 1 47"/>
          <p:cNvSpPr/>
          <p:nvPr/>
        </p:nvSpPr>
        <p:spPr>
          <a:xfrm>
            <a:off x="7133877" y="2635698"/>
            <a:ext cx="883236" cy="999999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FF0000"/>
                </a:solidFill>
              </a:rPr>
              <a:t>Bug</a:t>
            </a:r>
          </a:p>
        </p:txBody>
      </p:sp>
      <p:sp>
        <p:nvSpPr>
          <p:cNvPr id="50" name="Oval 49"/>
          <p:cNvSpPr/>
          <p:nvPr/>
        </p:nvSpPr>
        <p:spPr>
          <a:xfrm>
            <a:off x="6801203" y="3767878"/>
            <a:ext cx="1531764" cy="52943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New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 Background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 Libraries up to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23" y="4280687"/>
            <a:ext cx="2026945" cy="1520209"/>
          </a:xfrm>
          <a:prstGeom prst="rect">
            <a:avLst/>
          </a:prstGeom>
        </p:spPr>
      </p:pic>
      <p:pic>
        <p:nvPicPr>
          <p:cNvPr id="6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201" y="2519218"/>
            <a:ext cx="1077100" cy="10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6"/>
          <p:cNvSpPr txBox="1"/>
          <p:nvPr/>
        </p:nvSpPr>
        <p:spPr>
          <a:xfrm>
            <a:off x="4014811" y="1837113"/>
            <a:ext cx="2491893" cy="5807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Software </a:t>
            </a:r>
            <a:r>
              <a:rPr lang="en-GB" sz="18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Developer / Maintainer</a:t>
            </a:r>
            <a:endParaRPr lang="en-GB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" name="Shape 107"/>
          <p:cNvCxnSpPr/>
          <p:nvPr/>
        </p:nvCxnSpPr>
        <p:spPr>
          <a:xfrm flipH="1">
            <a:off x="6588539" y="3451012"/>
            <a:ext cx="422888" cy="764308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9" name="Shape 108"/>
          <p:cNvCxnSpPr/>
          <p:nvPr/>
        </p:nvCxnSpPr>
        <p:spPr>
          <a:xfrm>
            <a:off x="4339913" y="3720772"/>
            <a:ext cx="997109" cy="82373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0" name="Shape 109"/>
          <p:cNvCxnSpPr/>
          <p:nvPr/>
        </p:nvCxnSpPr>
        <p:spPr>
          <a:xfrm>
            <a:off x="4926847" y="2924844"/>
            <a:ext cx="2084579" cy="20880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1" name="Shape 110"/>
          <p:cNvCxnSpPr/>
          <p:nvPr/>
        </p:nvCxnSpPr>
        <p:spPr>
          <a:xfrm flipV="1">
            <a:off x="6889378" y="3577207"/>
            <a:ext cx="588028" cy="917107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2" name="Shape 111"/>
          <p:cNvCxnSpPr/>
          <p:nvPr/>
        </p:nvCxnSpPr>
        <p:spPr>
          <a:xfrm flipH="1">
            <a:off x="3005485" y="3685906"/>
            <a:ext cx="637762" cy="1354885"/>
          </a:xfrm>
          <a:prstGeom prst="straightConnector1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3" name="Shape 112"/>
          <p:cNvSpPr txBox="1"/>
          <p:nvPr/>
        </p:nvSpPr>
        <p:spPr>
          <a:xfrm>
            <a:off x="6780086" y="1733379"/>
            <a:ext cx="1668021" cy="6470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Software System</a:t>
            </a:r>
            <a:br>
              <a:rPr lang="en-GB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</a:br>
            <a:endParaRPr lang="en-GB" sz="18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  <p:sp>
        <p:nvSpPr>
          <p:cNvPr id="14" name="Shape 113"/>
          <p:cNvSpPr txBox="1"/>
          <p:nvPr/>
        </p:nvSpPr>
        <p:spPr>
          <a:xfrm>
            <a:off x="1079295" y="4876822"/>
            <a:ext cx="1406193" cy="5078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Library </a:t>
            </a:r>
            <a:b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</a:b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repository</a:t>
            </a:r>
          </a:p>
        </p:txBody>
      </p:sp>
      <p:sp>
        <p:nvSpPr>
          <p:cNvPr id="15" name="Shape 122"/>
          <p:cNvSpPr txBox="1"/>
          <p:nvPr/>
        </p:nvSpPr>
        <p:spPr>
          <a:xfrm>
            <a:off x="5540636" y="5800896"/>
            <a:ext cx="1936770" cy="5078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Dependencies /</a:t>
            </a:r>
            <a:b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</a:b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 Libraries</a:t>
            </a:r>
          </a:p>
        </p:txBody>
      </p:sp>
      <p:sp>
        <p:nvSpPr>
          <p:cNvPr id="16" name="Shape 124"/>
          <p:cNvSpPr/>
          <p:nvPr/>
        </p:nvSpPr>
        <p:spPr>
          <a:xfrm flipH="1">
            <a:off x="870011" y="1598091"/>
            <a:ext cx="3116397" cy="1223767"/>
          </a:xfrm>
          <a:prstGeom prst="cloudCallout">
            <a:avLst>
              <a:gd name="adj1" fmla="val -42198"/>
              <a:gd name="adj2" fmla="val 70480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Am I using the latest version of a library?</a:t>
            </a:r>
          </a:p>
        </p:txBody>
      </p:sp>
      <p:sp>
        <p:nvSpPr>
          <p:cNvPr id="17" name="Shape 125"/>
          <p:cNvSpPr/>
          <p:nvPr/>
        </p:nvSpPr>
        <p:spPr>
          <a:xfrm rot="-5400000" flipH="1">
            <a:off x="1420163" y="2206195"/>
            <a:ext cx="1213628" cy="2935360"/>
          </a:xfrm>
          <a:prstGeom prst="cloudCallout">
            <a:avLst>
              <a:gd name="adj1" fmla="val -20102"/>
              <a:gd name="adj2" fmla="val 53124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26"/>
          <p:cNvSpPr txBox="1"/>
          <p:nvPr/>
        </p:nvSpPr>
        <p:spPr>
          <a:xfrm>
            <a:off x="942588" y="3302847"/>
            <a:ext cx="2479248" cy="9778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If I update, what other libraries will be affected?</a:t>
            </a:r>
          </a:p>
        </p:txBody>
      </p:sp>
      <p:pic>
        <p:nvPicPr>
          <p:cNvPr id="19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6496" y="4994806"/>
            <a:ext cx="1399562" cy="9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64" y="2367628"/>
            <a:ext cx="1097283" cy="89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Research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(1/2)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137588" cy="4351338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Kula et al: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Visualized circularly a software’s dependencies with added historical data;</a:t>
            </a:r>
          </a:p>
          <a:p>
            <a:pPr marL="0" indent="0">
              <a:buNone/>
            </a:pP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83" y="2670266"/>
            <a:ext cx="5332002" cy="3469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3806" y="6140259"/>
            <a:ext cx="499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Raula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Gaikovina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Kula and Coen De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Roover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Daniel M. German and Takashi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Ishio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Katsuro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Inoue (2014). Visualizing the Evolution of Systems and Their Library Dependencies. In </a:t>
            </a:r>
            <a:r>
              <a:rPr lang="en-US" sz="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IEEE Working Conference on Software Visualization, VISSOFT 2014, Victoria, BC, Canada, September 29-30, 2014, pp. 127–136.</a:t>
            </a: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Previous Research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bg-B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(2/2</a:t>
            </a:r>
            <a:r>
              <a:rPr lang="bg-B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3149162" cy="4248805"/>
          </a:xfrm>
        </p:spPr>
        <p:txBody>
          <a:bodyPr/>
          <a:lstStyle/>
          <a:p>
            <a:r>
              <a:rPr lang="en-US" altLang="ja-JP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Yano et al:</a:t>
            </a:r>
          </a:p>
          <a:p>
            <a:pPr>
              <a:buFontTx/>
              <a:buChar char="-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Visualized popular library version combinations to assist software maintenance;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53" y="2719553"/>
            <a:ext cx="5453692" cy="3257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8682" y="6083857"/>
            <a:ext cx="537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Yuki Yano and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Raula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Gaikovina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Kula and Takashi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Ishio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Katsuro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Inoue (2015). </a:t>
            </a:r>
            <a:r>
              <a:rPr lang="en-US" sz="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VerXCombo</a:t>
            </a:r>
            <a:r>
              <a:rPr lang="en-US" sz="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An interactive data visualization of popular library version combinations. In </a:t>
            </a:r>
            <a:r>
              <a:rPr lang="en-US" sz="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23rd IEEE International Conference on Program Comprehension, ICPC 2015, Firenze, Italy, May 18-19, 2015, pp. 291–294.</a:t>
            </a:r>
            <a:endParaRPr lang="en-US" sz="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Concepts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Solar System Metaphor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we selected for our visualization the Orbital Layout powered by D3.Js as our main visualization technique, deriving that a software system is similar to the solar system.</a:t>
            </a:r>
            <a:endParaRPr lang="en-US" sz="2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the program whose dependencies to other libraries are our concern for visualization;</a:t>
            </a:r>
          </a:p>
          <a:p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the programs used by the system or other libraries, forming library dependency directed graph;</a:t>
            </a:r>
          </a:p>
          <a:p>
            <a:r>
              <a:rPr lang="en-US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Coexistence coefficient (cc)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 binary relation between two libraries (nodes) in an ecosystem, where those two libraries are used by at least one common library or common system.</a:t>
            </a: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5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Coexistence Coefficient (cc)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7</a:t>
            </a:fld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789384" y="3605722"/>
            <a:ext cx="511232" cy="49876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3587614" y="3605464"/>
            <a:ext cx="511232" cy="498764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25" name="Oval 24"/>
          <p:cNvSpPr/>
          <p:nvPr/>
        </p:nvSpPr>
        <p:spPr>
          <a:xfrm>
            <a:off x="3587614" y="2456834"/>
            <a:ext cx="511232" cy="498764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26" name="Oval 25"/>
          <p:cNvSpPr/>
          <p:nvPr/>
        </p:nvSpPr>
        <p:spPr>
          <a:xfrm>
            <a:off x="2795595" y="2254928"/>
            <a:ext cx="511232" cy="498764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27" name="Oval 26"/>
          <p:cNvSpPr/>
          <p:nvPr/>
        </p:nvSpPr>
        <p:spPr>
          <a:xfrm>
            <a:off x="626474" y="3476304"/>
            <a:ext cx="511232" cy="4987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</a:p>
        </p:txBody>
      </p:sp>
      <p:sp>
        <p:nvSpPr>
          <p:cNvPr id="28" name="Oval 27"/>
          <p:cNvSpPr/>
          <p:nvPr/>
        </p:nvSpPr>
        <p:spPr>
          <a:xfrm>
            <a:off x="849202" y="4420383"/>
            <a:ext cx="511232" cy="4987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29" name="Oval 28"/>
          <p:cNvSpPr/>
          <p:nvPr/>
        </p:nvSpPr>
        <p:spPr>
          <a:xfrm>
            <a:off x="3448495" y="4725418"/>
            <a:ext cx="511232" cy="498764"/>
          </a:xfrm>
          <a:prstGeom prst="ellipse">
            <a:avLst/>
          </a:prstGeom>
          <a:solidFill>
            <a:srgbClr val="00206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sp>
        <p:nvSpPr>
          <p:cNvPr id="30" name="Oval 29"/>
          <p:cNvSpPr/>
          <p:nvPr/>
        </p:nvSpPr>
        <p:spPr>
          <a:xfrm>
            <a:off x="2013468" y="2529979"/>
            <a:ext cx="511232" cy="498764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</a:p>
        </p:txBody>
      </p:sp>
      <p:cxnSp>
        <p:nvCxnSpPr>
          <p:cNvPr id="31" name="Straight Arrow Connector 30"/>
          <p:cNvCxnSpPr>
            <a:stCxn id="27" idx="6"/>
            <a:endCxn id="23" idx="2"/>
          </p:cNvCxnSpPr>
          <p:nvPr/>
        </p:nvCxnSpPr>
        <p:spPr>
          <a:xfrm>
            <a:off x="1137706" y="3725686"/>
            <a:ext cx="651677" cy="129418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/>
          <p:cNvCxnSpPr>
            <a:stCxn id="28" idx="7"/>
            <a:endCxn id="23" idx="3"/>
          </p:cNvCxnSpPr>
          <p:nvPr/>
        </p:nvCxnSpPr>
        <p:spPr>
          <a:xfrm flipV="1">
            <a:off x="1285566" y="4031443"/>
            <a:ext cx="578686" cy="461983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Straight Arrow Connector 32"/>
          <p:cNvCxnSpPr>
            <a:stCxn id="29" idx="0"/>
            <a:endCxn id="24" idx="4"/>
          </p:cNvCxnSpPr>
          <p:nvPr/>
        </p:nvCxnSpPr>
        <p:spPr>
          <a:xfrm flipV="1">
            <a:off x="3704111" y="4104228"/>
            <a:ext cx="139120" cy="621191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/>
          <p:cNvCxnSpPr>
            <a:stCxn id="30" idx="3"/>
            <a:endCxn id="23" idx="0"/>
          </p:cNvCxnSpPr>
          <p:nvPr/>
        </p:nvCxnSpPr>
        <p:spPr>
          <a:xfrm flipH="1">
            <a:off x="2045000" y="2955700"/>
            <a:ext cx="43336" cy="650022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Straight Arrow Connector 34"/>
          <p:cNvCxnSpPr>
            <a:stCxn id="26" idx="3"/>
            <a:endCxn id="23" idx="7"/>
          </p:cNvCxnSpPr>
          <p:nvPr/>
        </p:nvCxnSpPr>
        <p:spPr>
          <a:xfrm flipH="1">
            <a:off x="2225747" y="2680649"/>
            <a:ext cx="644715" cy="998115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/>
          <p:cNvCxnSpPr>
            <a:stCxn id="25" idx="3"/>
            <a:endCxn id="23" idx="6"/>
          </p:cNvCxnSpPr>
          <p:nvPr/>
        </p:nvCxnSpPr>
        <p:spPr>
          <a:xfrm flipH="1">
            <a:off x="2300616" y="2882556"/>
            <a:ext cx="1361866" cy="972548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/>
          <p:cNvCxnSpPr>
            <a:stCxn id="30" idx="5"/>
            <a:endCxn id="24" idx="2"/>
          </p:cNvCxnSpPr>
          <p:nvPr/>
        </p:nvCxnSpPr>
        <p:spPr>
          <a:xfrm>
            <a:off x="2449832" y="2955700"/>
            <a:ext cx="1137782" cy="899147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/>
          <p:cNvCxnSpPr>
            <a:stCxn id="26" idx="5"/>
            <a:endCxn id="24" idx="1"/>
          </p:cNvCxnSpPr>
          <p:nvPr/>
        </p:nvCxnSpPr>
        <p:spPr>
          <a:xfrm>
            <a:off x="3231959" y="2680650"/>
            <a:ext cx="430523" cy="997858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Straight Arrow Connector 38"/>
          <p:cNvCxnSpPr>
            <a:stCxn id="25" idx="4"/>
            <a:endCxn id="24" idx="0"/>
          </p:cNvCxnSpPr>
          <p:nvPr/>
        </p:nvCxnSpPr>
        <p:spPr>
          <a:xfrm>
            <a:off x="3843230" y="2955598"/>
            <a:ext cx="1" cy="649867"/>
          </a:xfrm>
          <a:prstGeom prst="straightConnector1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0" name="Oval 39"/>
          <p:cNvSpPr/>
          <p:nvPr/>
        </p:nvSpPr>
        <p:spPr>
          <a:xfrm>
            <a:off x="1835239" y="2054985"/>
            <a:ext cx="2466305" cy="126942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20640" y="2054985"/>
            <a:ext cx="26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Library A</a:t>
            </a:r>
            <a:r>
              <a:rPr lang="en-US" dirty="0" smtClean="0"/>
              <a:t> – Q, D,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Library B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, Z</a:t>
            </a:r>
            <a:endParaRPr lang="en-US" dirty="0"/>
          </a:p>
        </p:txBody>
      </p:sp>
      <p:sp>
        <p:nvSpPr>
          <p:cNvPr id="42" name="Down Arrow 41"/>
          <p:cNvSpPr/>
          <p:nvPr/>
        </p:nvSpPr>
        <p:spPr>
          <a:xfrm>
            <a:off x="6143435" y="2809771"/>
            <a:ext cx="644055" cy="66653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4874612" y="3576854"/>
                <a:ext cx="3196388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CC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𝑈𝑠𝑒𝑟𝑠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𝑈𝑠𝑒𝑟𝑠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𝑈𝑠𝑒𝑟𝑠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612" y="3576854"/>
                <a:ext cx="3196388" cy="572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Down Arrow 44"/>
          <p:cNvSpPr/>
          <p:nvPr/>
        </p:nvSpPr>
        <p:spPr>
          <a:xfrm>
            <a:off x="6143435" y="4341603"/>
            <a:ext cx="644055" cy="666533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86367" y="5224182"/>
                <a:ext cx="4270400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6884 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∩3165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6884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3158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6884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≈0.4587=45.87%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367" y="5224182"/>
                <a:ext cx="4270400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82023" y="5978229"/>
            <a:ext cx="32496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Low cc score – safe to update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20640" y="5986220"/>
            <a:ext cx="3429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High cc score – high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5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 animBg="1"/>
      <p:bldP spid="46" grpId="0"/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Visual Elements Representations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(sun)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in orange color and denotes the software system.</a:t>
            </a: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Planets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direct representations of the libraries used by the software.</a:t>
            </a: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planets have 2 colors to identify the outdated flag and up-to-date flag – green and red.</a:t>
            </a: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Rotation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represents an easier depiction of the outdated libraries.</a:t>
            </a:r>
          </a:p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Moons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represent the coexisting libraries.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63B87-39B7-4E33-91AC-2E12FFB2B25E}" type="slidenum">
              <a:rPr lang="en-US" smtClean="0"/>
              <a:t>9</a:t>
            </a:fld>
            <a:endParaRPr lang="en-US"/>
          </a:p>
        </p:txBody>
      </p:sp>
      <p:pic>
        <p:nvPicPr>
          <p:cNvPr id="5" name="Orbit Layout Modes - Internet Explorer 9_14_2017 1_01_50 PM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5176" y="2099754"/>
            <a:ext cx="3943602" cy="4007891"/>
          </a:xfrm>
          <a:prstGeom prst="rect">
            <a:avLst/>
          </a:prstGeom>
        </p:spPr>
      </p:pic>
      <p:sp>
        <p:nvSpPr>
          <p:cNvPr id="6" name="Shape 1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18487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GB" b="0" i="0" u="none" strike="noStrike" cap="none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Demo Application Example</a:t>
            </a:r>
          </a:p>
        </p:txBody>
      </p:sp>
      <p:pic>
        <p:nvPicPr>
          <p:cNvPr id="7" name="Shape 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4373" y="4224546"/>
            <a:ext cx="3390624" cy="184326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4"/>
          <p:cNvSpPr/>
          <p:nvPr/>
        </p:nvSpPr>
        <p:spPr>
          <a:xfrm flipH="1">
            <a:off x="279958" y="1669774"/>
            <a:ext cx="2312321" cy="1105024"/>
          </a:xfrm>
          <a:prstGeom prst="cloudCallout">
            <a:avLst>
              <a:gd name="adj1" fmla="val -24672"/>
              <a:gd name="adj2" fmla="val 77764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Am I using the latest version of a library?</a:t>
            </a:r>
          </a:p>
        </p:txBody>
      </p:sp>
      <p:sp>
        <p:nvSpPr>
          <p:cNvPr id="9" name="Shape 125"/>
          <p:cNvSpPr/>
          <p:nvPr/>
        </p:nvSpPr>
        <p:spPr>
          <a:xfrm rot="-5400000" flipH="1">
            <a:off x="6891934" y="1879212"/>
            <a:ext cx="1239357" cy="2328148"/>
          </a:xfrm>
          <a:prstGeom prst="cloudCallout">
            <a:avLst>
              <a:gd name="adj1" fmla="val 116550"/>
              <a:gd name="adj2" fmla="val -3923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26"/>
          <p:cNvSpPr txBox="1"/>
          <p:nvPr/>
        </p:nvSpPr>
        <p:spPr>
          <a:xfrm>
            <a:off x="6693620" y="2553659"/>
            <a:ext cx="1781377" cy="923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GB"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If I update, what other libraries will be affected?</a:t>
            </a:r>
          </a:p>
        </p:txBody>
      </p:sp>
      <p:pic>
        <p:nvPicPr>
          <p:cNvPr id="11" name="Shape 17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3170" y="4530870"/>
            <a:ext cx="1698904" cy="12306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>
            <a:stCxn id="5" idx="1"/>
          </p:cNvCxnSpPr>
          <p:nvPr/>
        </p:nvCxnSpPr>
        <p:spPr>
          <a:xfrm flipV="1">
            <a:off x="605176" y="3540782"/>
            <a:ext cx="1082637" cy="562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72973" y="3943087"/>
            <a:ext cx="1082637" cy="562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776709" y="5188122"/>
            <a:ext cx="1082637" cy="5629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678749" y="2819736"/>
            <a:ext cx="994965" cy="4350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53371" y="3359514"/>
            <a:ext cx="620343" cy="8650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4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1.48148E-6 L 0.38299 0.0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16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9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7896</TotalTime>
  <Words>731</Words>
  <Application>Microsoft Office PowerPoint</Application>
  <PresentationFormat>On-screen Show (4:3)</PresentationFormat>
  <Paragraphs>130</Paragraphs>
  <Slides>21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Cambria Math</vt:lpstr>
      <vt:lpstr>Verdana</vt:lpstr>
      <vt:lpstr>Sel-CoolMetal-white</vt:lpstr>
      <vt:lpstr>SoL Mantra:  Using Library Coexistence Coefficient to  Visualize Update Opportunities</vt:lpstr>
      <vt:lpstr>PowerPoint Presentation</vt:lpstr>
      <vt:lpstr>Problem Background  Keeping Libraries up to Date</vt:lpstr>
      <vt:lpstr>Previous Research (1/2)</vt:lpstr>
      <vt:lpstr>Previous Research (2/2)</vt:lpstr>
      <vt:lpstr>Basic Concepts</vt:lpstr>
      <vt:lpstr>Coexistence Coefficient (cc)</vt:lpstr>
      <vt:lpstr>Visual Elements Representations</vt:lpstr>
      <vt:lpstr>Demo Application Example</vt:lpstr>
      <vt:lpstr>SoL Mantra General Comprehension Survey</vt:lpstr>
      <vt:lpstr>Survey Results – General Information</vt:lpstr>
      <vt:lpstr>Survey results – Basic Comprehension Questions</vt:lpstr>
      <vt:lpstr>Survey SoL Mantra – “stripe”</vt:lpstr>
      <vt:lpstr>Coexistence Coefficient Comprehension Results – Case “mocha”</vt:lpstr>
      <vt:lpstr>Coexistence Coefficient Comprehension Results – Case “eslint”</vt:lpstr>
      <vt:lpstr>Post Task Survey Results – Is the tool intuitive or not?</vt:lpstr>
      <vt:lpstr>Post Task Survey Results – Was the tool easy to understand?</vt:lpstr>
      <vt:lpstr>Threats to Validity</vt:lpstr>
      <vt:lpstr>Summary</vt:lpstr>
      <vt:lpstr>Empirical Evaluation Example</vt:lpstr>
      <vt:lpstr>Problem Background  Keeping Libraries up to 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SOLIT MANTRA: Visualizing Popular Library Combinations based on Wisdom of the Crowd</dc:title>
  <dc:creator>Boris</dc:creator>
  <cp:lastModifiedBy>Boris Todorov</cp:lastModifiedBy>
  <cp:revision>110</cp:revision>
  <cp:lastPrinted>2017-11-21T23:55:55Z</cp:lastPrinted>
  <dcterms:created xsi:type="dcterms:W3CDTF">2017-03-08T02:06:00Z</dcterms:created>
  <dcterms:modified xsi:type="dcterms:W3CDTF">2018-03-08T03:27:22Z</dcterms:modified>
</cp:coreProperties>
</file>