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26" r:id="rId3"/>
    <p:sldId id="310" r:id="rId4"/>
    <p:sldId id="260" r:id="rId5"/>
    <p:sldId id="346" r:id="rId6"/>
    <p:sldId id="261" r:id="rId7"/>
    <p:sldId id="311" r:id="rId8"/>
    <p:sldId id="263" r:id="rId9"/>
    <p:sldId id="328" r:id="rId10"/>
    <p:sldId id="320" r:id="rId11"/>
    <p:sldId id="313" r:id="rId12"/>
    <p:sldId id="330" r:id="rId13"/>
    <p:sldId id="324" r:id="rId14"/>
    <p:sldId id="314" r:id="rId15"/>
    <p:sldId id="279" r:id="rId16"/>
    <p:sldId id="323" r:id="rId17"/>
    <p:sldId id="315" r:id="rId18"/>
    <p:sldId id="317" r:id="rId19"/>
    <p:sldId id="321" r:id="rId20"/>
    <p:sldId id="336" r:id="rId21"/>
    <p:sldId id="291" r:id="rId22"/>
    <p:sldId id="281" r:id="rId23"/>
    <p:sldId id="309" r:id="rId24"/>
    <p:sldId id="345" r:id="rId25"/>
    <p:sldId id="289" r:id="rId26"/>
    <p:sldId id="288" r:id="rId27"/>
    <p:sldId id="331" r:id="rId28"/>
    <p:sldId id="287" r:id="rId29"/>
    <p:sldId id="347" r:id="rId30"/>
    <p:sldId id="342" r:id="rId31"/>
    <p:sldId id="318" r:id="rId32"/>
    <p:sldId id="319" r:id="rId33"/>
    <p:sldId id="304" r:id="rId34"/>
    <p:sldId id="307" r:id="rId35"/>
    <p:sldId id="294" r:id="rId36"/>
    <p:sldId id="285" r:id="rId37"/>
    <p:sldId id="308" r:id="rId38"/>
    <p:sldId id="286" r:id="rId39"/>
    <p:sldId id="337" r:id="rId40"/>
    <p:sldId id="338" r:id="rId41"/>
    <p:sldId id="339" r:id="rId42"/>
    <p:sldId id="340" r:id="rId43"/>
    <p:sldId id="341" r:id="rId44"/>
  </p:sldIdLst>
  <p:sldSz cx="9144000" cy="6858000" type="screen4x3"/>
  <p:notesSz cx="6802438" cy="99345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autoAdjust="0"/>
    <p:restoredTop sz="61477" autoAdjust="0"/>
  </p:normalViewPr>
  <p:slideViewPr>
    <p:cSldViewPr snapToGrid="0">
      <p:cViewPr varScale="1">
        <p:scale>
          <a:sx n="61" d="100"/>
          <a:sy n="61" d="100"/>
        </p:scale>
        <p:origin x="202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1" y="0"/>
            <a:ext cx="2947723" cy="498454"/>
          </a:xfrm>
          <a:prstGeom prst="rect">
            <a:avLst/>
          </a:prstGeom>
        </p:spPr>
        <p:txBody>
          <a:bodyPr vert="horz" lIns="91440" tIns="45720" rIns="91440" bIns="45720" rtlCol="0"/>
          <a:lstStyle>
            <a:lvl1pPr algn="r">
              <a:defRPr sz="1200"/>
            </a:lvl1pPr>
          </a:lstStyle>
          <a:p>
            <a:fld id="{90D3E86A-F1EE-4FF0-9142-E7869B4233C1}" type="datetimeFigureOut">
              <a:rPr kumimoji="1" lang="ja-JP" altLang="en-US" smtClean="0"/>
              <a:t>2018/9/6</a:t>
            </a:fld>
            <a:endParaRPr kumimoji="1" lang="ja-JP" altLang="en-US"/>
          </a:p>
        </p:txBody>
      </p:sp>
      <p:sp>
        <p:nvSpPr>
          <p:cNvPr id="4" name="フッター プレースホルダー 3"/>
          <p:cNvSpPr>
            <a:spLocks noGrp="1"/>
          </p:cNvSpPr>
          <p:nvPr>
            <p:ph type="ftr" sz="quarter" idx="2"/>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1" y="9436123"/>
            <a:ext cx="2947723" cy="498453"/>
          </a:xfrm>
          <a:prstGeom prst="rect">
            <a:avLst/>
          </a:prstGeom>
        </p:spPr>
        <p:txBody>
          <a:bodyPr vert="horz" lIns="91440" tIns="45720" rIns="91440" bIns="45720" rtlCol="0" anchor="b"/>
          <a:lstStyle>
            <a:lvl1pPr algn="r">
              <a:defRPr sz="1200"/>
            </a:lvl1pPr>
          </a:lstStyle>
          <a:p>
            <a:fld id="{E63B9112-8366-45EC-85BB-BB517EFB76B1}" type="slidenum">
              <a:rPr kumimoji="1" lang="ja-JP" altLang="en-US" smtClean="0"/>
              <a:t>‹#›</a:t>
            </a:fld>
            <a:endParaRPr kumimoji="1" lang="ja-JP" altLang="en-US"/>
          </a:p>
        </p:txBody>
      </p:sp>
    </p:spTree>
    <p:extLst>
      <p:ext uri="{BB962C8B-B14F-4D97-AF65-F5344CB8AC3E}">
        <p14:creationId xmlns:p14="http://schemas.microsoft.com/office/powerpoint/2010/main" val="324458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A688A897-85D0-4B99-8D9A-49CE996EB873}" type="datetimeFigureOut">
              <a:rPr kumimoji="1" lang="ja-JP" altLang="en-US" smtClean="0"/>
              <a:t>2018/9/6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72CE6C90-C1EA-44B7-A42F-0FF743C1EA0C}" type="slidenum">
              <a:rPr kumimoji="1" lang="ja-JP" altLang="en-US" smtClean="0"/>
              <a:t>‹#›</a:t>
            </a:fld>
            <a:endParaRPr kumimoji="1" lang="ja-JP" altLang="en-US"/>
          </a:p>
        </p:txBody>
      </p:sp>
    </p:spTree>
    <p:extLst>
      <p:ext uri="{BB962C8B-B14F-4D97-AF65-F5344CB8AC3E}">
        <p14:creationId xmlns:p14="http://schemas.microsoft.com/office/powerpoint/2010/main" val="12783147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順伝播型ニューラルネットワークを用いた類似コードブロック検索の試みという題目で，大阪大学の藤原が発表させていただきます。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a:t>
            </a:fld>
            <a:endParaRPr kumimoji="1" lang="ja-JP" altLang="en-US"/>
          </a:p>
        </p:txBody>
      </p:sp>
    </p:spTree>
    <p:extLst>
      <p:ext uri="{BB962C8B-B14F-4D97-AF65-F5344CB8AC3E}">
        <p14:creationId xmlns:p14="http://schemas.microsoft.com/office/powerpoint/2010/main" val="314039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ミューテーションの目的としては，学習データを増やすため</a:t>
            </a:r>
            <a:endParaRPr kumimoji="1" lang="en-US" altLang="ja-JP" dirty="0" smtClean="0"/>
          </a:p>
          <a:p>
            <a:endParaRPr kumimoji="1" lang="en-US" altLang="ja-JP" dirty="0" smtClean="0"/>
          </a:p>
          <a:p>
            <a:r>
              <a:rPr kumimoji="1" lang="ja-JP" altLang="en-US" dirty="0" smtClean="0"/>
              <a:t>早口 注意！</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10</a:t>
            </a:fld>
            <a:endParaRPr kumimoji="1" lang="ja-JP" altLang="en-US"/>
          </a:p>
        </p:txBody>
      </p:sp>
    </p:spTree>
    <p:extLst>
      <p:ext uri="{BB962C8B-B14F-4D97-AF65-F5344CB8AC3E}">
        <p14:creationId xmlns:p14="http://schemas.microsoft.com/office/powerpoint/2010/main" val="218690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コード検索アルゴリズム</a:t>
            </a:r>
            <a:r>
              <a:rPr kumimoji="1" lang="ja-JP" altLang="en-US" dirty="0" smtClean="0"/>
              <a:t>の学習ステップについて説明します．</a:t>
            </a:r>
            <a:endParaRPr kumimoji="1" lang="en-US" altLang="ja-JP" dirty="0" smtClean="0"/>
          </a:p>
          <a:p>
            <a:endParaRPr kumimoji="1" lang="en-US" altLang="ja-JP" dirty="0" smtClean="0"/>
          </a:p>
          <a:p>
            <a:r>
              <a:rPr kumimoji="1" lang="en-US" altLang="ja-JP" dirty="0" smtClean="0"/>
              <a:t>A-1</a:t>
            </a:r>
            <a:r>
              <a:rPr kumimoji="1" lang="ja-JP" altLang="en-US" dirty="0" smtClean="0"/>
              <a:t>で，プロジェクト内のソースコードからコードブロックを抽出し，コードクローン検出ツールなどを使用して，類似コードブロックセット</a:t>
            </a:r>
            <a:r>
              <a:rPr kumimoji="1" lang="en-US" altLang="ja-JP" dirty="0" smtClean="0"/>
              <a:t>S1~SI</a:t>
            </a:r>
            <a:r>
              <a:rPr kumimoji="1" lang="ja-JP" altLang="en-US" dirty="0" smtClean="0"/>
              <a:t>を構成します．</a:t>
            </a:r>
            <a:endParaRPr kumimoji="1" lang="en-US" altLang="ja-JP" dirty="0" smtClean="0"/>
          </a:p>
          <a:p>
            <a:endParaRPr kumimoji="1" lang="en-US" altLang="ja-JP" dirty="0" smtClean="0"/>
          </a:p>
          <a:p>
            <a:r>
              <a:rPr kumimoji="1" lang="en-US" altLang="ja-JP" dirty="0" smtClean="0"/>
              <a:t>A-2</a:t>
            </a:r>
            <a:r>
              <a:rPr kumimoji="1" lang="ja-JP" altLang="en-US" dirty="0" smtClean="0"/>
              <a:t>で，学習用データを増やすため，ミューテーションをコードブロックに適用して類似コードブロックを新たに生成します．</a:t>
            </a:r>
            <a:endParaRPr kumimoji="1" lang="en-US" altLang="ja-JP" dirty="0" smtClean="0"/>
          </a:p>
          <a:p>
            <a:endParaRPr kumimoji="1" lang="en-US" altLang="ja-JP" dirty="0" smtClean="0"/>
          </a:p>
          <a:p>
            <a:r>
              <a:rPr kumimoji="1" lang="en-US" altLang="ja-JP" dirty="0" smtClean="0"/>
              <a:t>A-3</a:t>
            </a:r>
            <a:r>
              <a:rPr kumimoji="1" lang="ja-JP" altLang="en-US" dirty="0" smtClean="0"/>
              <a:t>で，類似コードブロックセット</a:t>
            </a:r>
            <a:r>
              <a:rPr kumimoji="1" lang="en-US" altLang="ja-JP" dirty="0" smtClean="0"/>
              <a:t>S1~SI</a:t>
            </a:r>
            <a:r>
              <a:rPr kumimoji="1" lang="ja-JP" altLang="en-US" dirty="0" smtClean="0"/>
              <a:t>を特徴ベクトルに変換します．</a:t>
            </a:r>
            <a:endParaRPr kumimoji="1" lang="en-US" altLang="ja-JP" dirty="0" smtClean="0"/>
          </a:p>
          <a:p>
            <a:endParaRPr kumimoji="1" lang="en-US" altLang="ja-JP" dirty="0" smtClean="0"/>
          </a:p>
          <a:p>
            <a:r>
              <a:rPr kumimoji="1" lang="en-US" altLang="ja-JP" dirty="0" smtClean="0"/>
              <a:t>A-4</a:t>
            </a:r>
            <a:r>
              <a:rPr kumimoji="1" lang="ja-JP" altLang="en-US" dirty="0" smtClean="0"/>
              <a:t>で，検索対象リポジトリの外で用意したコードブロックをベクトル化し，ネガティブデータを作成します．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A-5</a:t>
            </a:r>
            <a:r>
              <a:rPr kumimoji="1" lang="ja-JP" altLang="en-US" dirty="0" smtClean="0"/>
              <a:t>で，特徴ベクトルを入力データ，類似コードブロックセットの添え字をラベルとして，教師あり学習を行います．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A-3,4</a:t>
            </a:r>
            <a:r>
              <a:rPr kumimoji="1" lang="ja-JP" altLang="en-US" dirty="0" smtClean="0"/>
              <a:t>についての補足をいたします．</a:t>
            </a:r>
            <a:r>
              <a:rPr kumimoji="1" lang="en-US" altLang="ja-JP" dirty="0" smtClean="0"/>
              <a:t>A-3,4</a:t>
            </a:r>
            <a:r>
              <a:rPr kumimoji="1" lang="ja-JP" altLang="en-US" dirty="0" smtClean="0"/>
              <a:t>でコードブロックを特徴ベクトルに変換しているのですが，その手法について説明します．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a:t>
            </a:fld>
            <a:endParaRPr kumimoji="1" lang="ja-JP" altLang="en-US"/>
          </a:p>
        </p:txBody>
      </p:sp>
    </p:spTree>
    <p:extLst>
      <p:ext uri="{BB962C8B-B14F-4D97-AF65-F5344CB8AC3E}">
        <p14:creationId xmlns:p14="http://schemas.microsoft.com/office/powerpoint/2010/main" val="342191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n00</a:t>
            </a:r>
            <a:r>
              <a:rPr kumimoji="1" lang="ja-JP" altLang="en-US" dirty="0" smtClean="0"/>
              <a:t>～ </a:t>
            </a:r>
            <a:r>
              <a:rPr kumimoji="1" lang="en-US" altLang="ja-JP" dirty="0" smtClean="0"/>
              <a:t>n21 </a:t>
            </a:r>
            <a:r>
              <a:rPr kumimoji="1" lang="ja-JP" altLang="en-US" dirty="0" smtClean="0"/>
              <a:t>で構成される，</a:t>
            </a:r>
            <a:r>
              <a:rPr kumimoji="1" lang="en-US" altLang="ja-JP" dirty="0" smtClean="0"/>
              <a:t>3 </a:t>
            </a:r>
            <a:r>
              <a:rPr kumimoji="1" lang="ja-JP" altLang="en-US" dirty="0" smtClean="0"/>
              <a:t>層の </a:t>
            </a:r>
            <a:r>
              <a:rPr kumimoji="1" lang="en-US" altLang="ja-JP" dirty="0" smtClean="0"/>
              <a:t>FFNN </a:t>
            </a:r>
            <a:r>
              <a:rPr kumimoji="1" lang="ja-JP" altLang="en-US" dirty="0" smtClean="0"/>
              <a:t>の例である．</a:t>
            </a:r>
            <a:r>
              <a:rPr kumimoji="1" lang="en-US" altLang="ja-JP" dirty="0" smtClean="0"/>
              <a:t>FFNN </a:t>
            </a:r>
            <a:r>
              <a:rPr kumimoji="1" lang="ja-JP" altLang="en-US" dirty="0" smtClean="0"/>
              <a:t>の入力と出力はともにベクトルであり，そのベクトルの次元はネットワーク構造に依存する．図 </a:t>
            </a:r>
            <a:r>
              <a:rPr kumimoji="1" lang="en-US" altLang="ja-JP" dirty="0" smtClean="0"/>
              <a:t>2 </a:t>
            </a:r>
            <a:r>
              <a:rPr kumimoji="1" lang="ja-JP" altLang="en-US" dirty="0" smtClean="0"/>
              <a:t>の例では入力が </a:t>
            </a:r>
            <a:r>
              <a:rPr kumimoji="1" lang="en-US" altLang="ja-JP" dirty="0" smtClean="0"/>
              <a:t>3 </a:t>
            </a:r>
            <a:r>
              <a:rPr kumimoji="1" lang="ja-JP" altLang="en-US" dirty="0" smtClean="0"/>
              <a:t>次 元，出力が </a:t>
            </a:r>
            <a:r>
              <a:rPr kumimoji="1" lang="en-US" altLang="ja-JP" dirty="0" smtClean="0"/>
              <a:t>2</a:t>
            </a:r>
            <a:r>
              <a:rPr kumimoji="1" lang="ja-JP" altLang="en-US" dirty="0" smtClean="0"/>
              <a:t>次元のベクトルである．入力ベクトルと出力ベクトルの組を </a:t>
            </a:r>
            <a:r>
              <a:rPr kumimoji="1" lang="en-US" altLang="ja-JP" dirty="0" smtClean="0"/>
              <a:t>FFNN </a:t>
            </a:r>
            <a:r>
              <a:rPr kumimoji="1" lang="ja-JP" altLang="en-US" dirty="0" smtClean="0"/>
              <a:t>に与え，その入力ベクトルを </a:t>
            </a:r>
            <a:r>
              <a:rPr kumimoji="1" lang="en-US" altLang="ja-JP" dirty="0" smtClean="0"/>
              <a:t>FFNN </a:t>
            </a:r>
            <a:r>
              <a:rPr kumimoji="1" lang="ja-JP" altLang="en-US" dirty="0" smtClean="0"/>
              <a:t>に与えた際にその出力ベクトルが出力されるように重みの値を調整することに よって，入力ベクトルと出力ベクトルを対応づける </a:t>
            </a:r>
            <a:r>
              <a:rPr kumimoji="1" lang="en-US" altLang="ja-JP" dirty="0" smtClean="0"/>
              <a:t>FFNN </a:t>
            </a:r>
            <a:r>
              <a:rPr kumimoji="1" lang="ja-JP" altLang="en-US" dirty="0" err="1" smtClean="0"/>
              <a:t>への</a:t>
            </a:r>
            <a:r>
              <a:rPr kumimoji="1" lang="ja-JP" altLang="en-US" dirty="0" smtClean="0"/>
              <a:t>訓練ができる．このように訓練した </a:t>
            </a:r>
            <a:r>
              <a:rPr kumimoji="1" lang="en-US" altLang="ja-JP" dirty="0" smtClean="0"/>
              <a:t>FFNN </a:t>
            </a:r>
            <a:r>
              <a:rPr kumimoji="1" lang="ja-JP" altLang="en-US" dirty="0" smtClean="0"/>
              <a:t>に，学習させた入力ベクトルに類似したベクトルを入力として与えた場合，学習させた出力ベクトルに類似したベクトルが出力 される．従って，出力ベクトルを分析することによって， 入力ベクトルを特徴ごとに分類することができる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12</a:t>
            </a:fld>
            <a:endParaRPr kumimoji="1" lang="ja-JP" altLang="en-US"/>
          </a:p>
        </p:txBody>
      </p:sp>
    </p:spTree>
    <p:extLst>
      <p:ext uri="{BB962C8B-B14F-4D97-AF65-F5344CB8AC3E}">
        <p14:creationId xmlns:p14="http://schemas.microsoft.com/office/powerpoint/2010/main" val="302054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A-5</a:t>
            </a:r>
            <a:r>
              <a:rPr kumimoji="1" lang="ja-JP" altLang="en-US" dirty="0" smtClean="0"/>
              <a:t>で教師あり学習を行う際に使用する教師データについて説明</a:t>
            </a:r>
            <a:endParaRPr kumimoji="1" lang="en-US" altLang="ja-JP" dirty="0" smtClean="0"/>
          </a:p>
          <a:p>
            <a:endParaRPr kumimoji="1" lang="en-US" altLang="ja-JP" dirty="0" smtClean="0"/>
          </a:p>
          <a:p>
            <a:r>
              <a:rPr kumimoji="1" lang="ja-JP" altLang="en-US" dirty="0" smtClean="0"/>
              <a:t>類似コードブロックセットの添え字と同じラベルを付与して，教師あり学習に使用します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13</a:t>
            </a:fld>
            <a:endParaRPr kumimoji="1" lang="ja-JP" altLang="en-US"/>
          </a:p>
        </p:txBody>
      </p:sp>
    </p:spTree>
    <p:extLst>
      <p:ext uri="{BB962C8B-B14F-4D97-AF65-F5344CB8AC3E}">
        <p14:creationId xmlns:p14="http://schemas.microsoft.com/office/powerpoint/2010/main" val="6922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次に，検索ステップについて説明します．</a:t>
            </a:r>
            <a:endParaRPr kumimoji="1" lang="en-US" altLang="ja-JP" dirty="0" smtClean="0"/>
          </a:p>
          <a:p>
            <a:endParaRPr kumimoji="1" lang="en-US" altLang="ja-JP" dirty="0" smtClean="0"/>
          </a:p>
          <a:p>
            <a:r>
              <a:rPr kumimoji="1" lang="en-US" altLang="ja-JP" dirty="0" smtClean="0"/>
              <a:t>B-1</a:t>
            </a:r>
            <a:r>
              <a:rPr kumimoji="1" lang="ja-JP" altLang="en-US" dirty="0" smtClean="0"/>
              <a:t>では，検索したいコード片を，特徴ベクトルに変換します．</a:t>
            </a:r>
            <a:endParaRPr kumimoji="1" lang="en-US" altLang="ja-JP" dirty="0" smtClean="0"/>
          </a:p>
          <a:p>
            <a:endParaRPr kumimoji="1" lang="en-US" altLang="ja-JP" dirty="0" smtClean="0"/>
          </a:p>
          <a:p>
            <a:r>
              <a:rPr kumimoji="1" lang="en-US" altLang="ja-JP" dirty="0" smtClean="0"/>
              <a:t>B-2</a:t>
            </a:r>
            <a:r>
              <a:rPr kumimoji="1" lang="ja-JP" altLang="en-US" dirty="0" smtClean="0"/>
              <a:t>では，その特徴ベクトルをモデルに入力します．その結果，ラベルが算出されます．</a:t>
            </a:r>
            <a:endParaRPr kumimoji="1" lang="en-US" altLang="ja-JP" dirty="0" smtClean="0"/>
          </a:p>
          <a:p>
            <a:endParaRPr kumimoji="1" lang="en-US" altLang="ja-JP" dirty="0" smtClean="0"/>
          </a:p>
          <a:p>
            <a:r>
              <a:rPr kumimoji="1" lang="en-US" altLang="ja-JP" dirty="0" smtClean="0"/>
              <a:t>B-3</a:t>
            </a:r>
            <a:r>
              <a:rPr kumimoji="1" lang="ja-JP" altLang="en-US" dirty="0" smtClean="0"/>
              <a:t>で，算出されたラベルに対応する類似コードブロックセットを出力します．その際，ラベルが</a:t>
            </a:r>
            <a:r>
              <a:rPr kumimoji="1" lang="en-US" altLang="ja-JP" dirty="0" smtClean="0"/>
              <a:t>0</a:t>
            </a:r>
            <a:r>
              <a:rPr kumimoji="1" lang="ja-JP" altLang="en-US" dirty="0" smtClean="0"/>
              <a:t>であれば，ネガティブデータに類似しているということなので，「検索結果なし」とします．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14</a:t>
            </a:fld>
            <a:endParaRPr kumimoji="1" lang="ja-JP" altLang="en-US"/>
          </a:p>
        </p:txBody>
      </p:sp>
    </p:spTree>
    <p:extLst>
      <p:ext uri="{BB962C8B-B14F-4D97-AF65-F5344CB8AC3E}">
        <p14:creationId xmlns:p14="http://schemas.microsoft.com/office/powerpoint/2010/main" val="240035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早口 だいじょうぶか？</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15</a:t>
            </a:fld>
            <a:endParaRPr kumimoji="1" lang="ja-JP" altLang="en-US"/>
          </a:p>
        </p:txBody>
      </p:sp>
    </p:spTree>
    <p:extLst>
      <p:ext uri="{BB962C8B-B14F-4D97-AF65-F5344CB8AC3E}">
        <p14:creationId xmlns:p14="http://schemas.microsoft.com/office/powerpoint/2010/main" val="14588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ja-JP" altLang="en-US" dirty="0" smtClean="0"/>
              <a:t>評価実験は</a:t>
            </a:r>
            <a:r>
              <a:rPr kumimoji="1" lang="en-US" altLang="ja-JP" dirty="0" smtClean="0"/>
              <a:t>3</a:t>
            </a:r>
            <a:r>
              <a:rPr kumimoji="1" lang="ja-JP" altLang="en-US" dirty="0" smtClean="0"/>
              <a:t>ステップで行います．図をつかって説明していきます．</a:t>
            </a:r>
            <a:endParaRPr kumimoji="1" lang="en-US" altLang="ja-JP" dirty="0" smtClean="0"/>
          </a:p>
          <a:p>
            <a:pPr marL="0" indent="0">
              <a:buFont typeface="+mj-lt"/>
              <a:buNone/>
            </a:pPr>
            <a:endParaRPr kumimoji="1" lang="en-US" altLang="ja-JP" dirty="0" smtClean="0"/>
          </a:p>
          <a:p>
            <a:pPr marL="0" indent="0">
              <a:buFont typeface="+mj-lt"/>
              <a:buNone/>
            </a:pPr>
            <a:r>
              <a:rPr kumimoji="1" lang="ja-JP" altLang="en-US" dirty="0" smtClean="0"/>
              <a:t>まず，各プロジェクトのソースコードを利用して学習用データセットと評価用データセットを作成します．</a:t>
            </a:r>
            <a:endParaRPr kumimoji="1" lang="en-US" altLang="ja-JP" dirty="0" smtClean="0"/>
          </a:p>
          <a:p>
            <a:pPr marL="0" indent="0">
              <a:buFont typeface="+mj-lt"/>
              <a:buNone/>
            </a:pPr>
            <a:endParaRPr kumimoji="1" lang="en-US" altLang="ja-JP" dirty="0" smtClean="0"/>
          </a:p>
          <a:p>
            <a:pPr marL="0" indent="0">
              <a:buFont typeface="+mj-lt"/>
              <a:buNone/>
            </a:pPr>
            <a:r>
              <a:rPr kumimoji="1" lang="ja-JP" altLang="en-US" dirty="0" smtClean="0"/>
              <a:t>次に，学習用データセットを使用してモデルを作成します．</a:t>
            </a:r>
            <a:endParaRPr kumimoji="1" lang="en-US" altLang="ja-JP" dirty="0" smtClean="0"/>
          </a:p>
          <a:p>
            <a:pPr marL="0" indent="0">
              <a:buFont typeface="+mj-lt"/>
              <a:buNone/>
            </a:pPr>
            <a:endParaRPr kumimoji="1" lang="en-US" altLang="ja-JP" dirty="0" smtClean="0"/>
          </a:p>
          <a:p>
            <a:pPr marL="0" indent="0">
              <a:buFont typeface="+mj-lt"/>
              <a:buNone/>
            </a:pPr>
            <a:r>
              <a:rPr lang="ja-JP" altLang="en-US" dirty="0" smtClean="0"/>
              <a:t>最後に，評価用データセットを使用して</a:t>
            </a:r>
            <a:r>
              <a:rPr lang="en-US" altLang="ja-JP" dirty="0" smtClean="0"/>
              <a:t>,</a:t>
            </a:r>
            <a:r>
              <a:rPr lang="ja-JP" altLang="en-US" dirty="0" smtClean="0"/>
              <a:t>モデルに入力として与えます．その際，評価用データセットに含まれるコードブロックが，学習用データセットのどの類似コードブロックセットに当てはまるかを事前に把握しておき，実際にモデルが出力したラベルと比較することで，適合率・再現率・</a:t>
            </a:r>
            <a:r>
              <a:rPr lang="en-US" altLang="ja-JP" dirty="0" smtClean="0"/>
              <a:t>F</a:t>
            </a:r>
            <a:r>
              <a:rPr lang="ja-JP" altLang="en-US" dirty="0" smtClean="0"/>
              <a:t>値を算出します．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17</a:t>
            </a:fld>
            <a:endParaRPr kumimoji="1" lang="ja-JP" altLang="en-US"/>
          </a:p>
        </p:txBody>
      </p:sp>
    </p:spTree>
    <p:extLst>
      <p:ext uri="{BB962C8B-B14F-4D97-AF65-F5344CB8AC3E}">
        <p14:creationId xmlns:p14="http://schemas.microsoft.com/office/powerpoint/2010/main" val="3734817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早口になってない？</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18</a:t>
            </a:fld>
            <a:endParaRPr kumimoji="1" lang="ja-JP" altLang="en-US"/>
          </a:p>
        </p:txBody>
      </p:sp>
    </p:spTree>
    <p:extLst>
      <p:ext uri="{BB962C8B-B14F-4D97-AF65-F5344CB8AC3E}">
        <p14:creationId xmlns:p14="http://schemas.microsoft.com/office/powerpoint/2010/main" val="310035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割グループとそこからミューテーションで生成したコードブロックが，今回の実験で検索対象となる類似コードブロックセット</a:t>
            </a:r>
            <a:endParaRPr kumimoji="1" lang="en-US" altLang="ja-JP" dirty="0" smtClean="0"/>
          </a:p>
          <a:p>
            <a:endParaRPr kumimoji="1" lang="en-US" altLang="ja-JP" dirty="0" smtClean="0"/>
          </a:p>
          <a:p>
            <a:r>
              <a:rPr kumimoji="1" lang="en-US" altLang="ja-JP" dirty="0" smtClean="0"/>
              <a:t>8</a:t>
            </a:r>
            <a:r>
              <a:rPr kumimoji="1" lang="ja-JP" altLang="en-US" dirty="0" smtClean="0"/>
              <a:t>割グループを検索クエリとしてモデルに入力したとき，</a:t>
            </a:r>
            <a:r>
              <a:rPr kumimoji="1" lang="en-US" altLang="ja-JP" dirty="0" smtClean="0"/>
              <a:t>2</a:t>
            </a:r>
            <a:r>
              <a:rPr kumimoji="1" lang="ja-JP" altLang="en-US" dirty="0" smtClean="0"/>
              <a:t>割グループを検索結果として出力するかどうか調査します．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19</a:t>
            </a:fld>
            <a:endParaRPr kumimoji="1" lang="ja-JP" altLang="en-US"/>
          </a:p>
        </p:txBody>
      </p:sp>
    </p:spTree>
    <p:extLst>
      <p:ext uri="{BB962C8B-B14F-4D97-AF65-F5344CB8AC3E}">
        <p14:creationId xmlns:p14="http://schemas.microsoft.com/office/powerpoint/2010/main" val="402206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one-hot:</a:t>
            </a:r>
            <a:r>
              <a:rPr kumimoji="1" lang="en-US" altLang="ja-JP" baseline="0" dirty="0" smtClean="0"/>
              <a:t> </a:t>
            </a:r>
            <a:r>
              <a:rPr lang="ja-JP" altLang="en-US" dirty="0" smtClean="0"/>
              <a:t>語彙の数だけ次元を用意して、表現したい文に含まれている単語に対応する次元を１に、それ以外を</a:t>
            </a:r>
            <a:r>
              <a:rPr lang="en-US" altLang="ja-JP" dirty="0" smtClean="0"/>
              <a:t>0</a:t>
            </a:r>
            <a:r>
              <a:rPr lang="ja-JP" altLang="en-US" dirty="0" smtClean="0"/>
              <a:t>にする方法です。</a:t>
            </a:r>
            <a:endParaRPr lang="en-US" altLang="ja-JP" dirty="0" smtClean="0"/>
          </a:p>
          <a:p>
            <a:endParaRPr kumimoji="1" lang="en-US" altLang="ja-JP" dirty="0" smtClean="0"/>
          </a:p>
          <a:p>
            <a:r>
              <a:rPr kumimoji="1" lang="ja-JP" altLang="en-US" dirty="0" smtClean="0"/>
              <a:t>分散表現</a:t>
            </a:r>
            <a:r>
              <a:rPr kumimoji="1" lang="en-US" altLang="ja-JP" dirty="0" smtClean="0"/>
              <a:t>:</a:t>
            </a:r>
            <a:r>
              <a:rPr lang="ja-JP" altLang="en-US" dirty="0" smtClean="0"/>
              <a:t>単語を低次元の実数値ベクトルで表す表現です。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20</a:t>
            </a:fld>
            <a:endParaRPr kumimoji="1" lang="ja-JP" altLang="en-US"/>
          </a:p>
        </p:txBody>
      </p:sp>
    </p:spTree>
    <p:extLst>
      <p:ext uri="{BB962C8B-B14F-4D97-AF65-F5344CB8AC3E}">
        <p14:creationId xmlns:p14="http://schemas.microsoft.com/office/powerpoint/2010/main" val="79946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既存ソフトウェアはソフトウェア開発における重要な資源であるという背景があります．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既存ソフトウェアのコード片を再利用するなどによって，ソフトウェア開発の生産性を向上させることができます．その際，再利用できるコード片を見つけるほかに，再利用したいコード片の情報を収集する必要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目的の１つとしては，</a:t>
            </a:r>
            <a:r>
              <a:rPr lang="ja-JP" altLang="en-US" sz="1200" dirty="0" smtClean="0"/>
              <a:t>再利用を考えているコード片の情報の収集</a:t>
            </a:r>
            <a:endParaRPr lang="en-US" altLang="ja-JP" dirty="0" smtClean="0"/>
          </a:p>
          <a:p>
            <a:endParaRPr lang="en-US" altLang="ja-JP" dirty="0" smtClean="0"/>
          </a:p>
          <a:p>
            <a:r>
              <a:rPr lang="ja-JP" altLang="ja-JP" dirty="0" smtClean="0"/>
              <a:t>ソースコードの再利用と保守に関する情報は、ソフトウェア開発者がソースコードを再利用することを決定するための非常に重要な手掛かりである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a:t>
            </a:fld>
            <a:endParaRPr kumimoji="1" lang="ja-JP" altLang="en-US"/>
          </a:p>
        </p:txBody>
      </p:sp>
    </p:spTree>
    <p:extLst>
      <p:ext uri="{BB962C8B-B14F-4D97-AF65-F5344CB8AC3E}">
        <p14:creationId xmlns:p14="http://schemas.microsoft.com/office/powerpoint/2010/main" val="95306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対象となるプロジェクトは</a:t>
            </a:r>
            <a:r>
              <a:rPr kumimoji="1" lang="en-US" altLang="ja-JP" dirty="0" err="1" smtClean="0"/>
              <a:t>Hbase,OpenSSL,FreeBSD</a:t>
            </a:r>
            <a:r>
              <a:rPr kumimoji="1" lang="ja-JP" altLang="en-US" dirty="0" smtClean="0"/>
              <a:t>の</a:t>
            </a:r>
            <a:r>
              <a:rPr kumimoji="1" lang="en-US" altLang="ja-JP" dirty="0" smtClean="0"/>
              <a:t>3</a:t>
            </a:r>
            <a:r>
              <a:rPr kumimoji="1" lang="ja-JP" altLang="en-US" dirty="0" smtClean="0"/>
              <a:t>つで，言語や，抽出した類似コードブロックの類似度が異なる．</a:t>
            </a:r>
            <a:endParaRPr kumimoji="1" lang="en-US" altLang="ja-JP" dirty="0" smtClean="0"/>
          </a:p>
          <a:p>
            <a:endParaRPr kumimoji="1" lang="en-US" altLang="ja-JP" dirty="0" smtClean="0"/>
          </a:p>
          <a:p>
            <a:r>
              <a:rPr kumimoji="1" lang="ja-JP" altLang="en-US" dirty="0" smtClean="0"/>
              <a:t>学習用データセットの検索対象コードブロックが，</a:t>
            </a:r>
            <a:r>
              <a:rPr kumimoji="1" lang="en-US" altLang="ja-JP" dirty="0" smtClean="0"/>
              <a:t>2</a:t>
            </a:r>
            <a:r>
              <a:rPr kumimoji="1" lang="ja-JP" altLang="en-US" dirty="0" smtClean="0"/>
              <a:t>割グループと，作成した類似コードブロックになります．</a:t>
            </a:r>
            <a:endParaRPr kumimoji="1" lang="en-US" altLang="ja-JP" dirty="0" smtClean="0"/>
          </a:p>
          <a:p>
            <a:endParaRPr kumimoji="1" lang="en-US" altLang="ja-JP" dirty="0" smtClean="0"/>
          </a:p>
          <a:p>
            <a:r>
              <a:rPr kumimoji="1" lang="ja-JP" altLang="en-US" dirty="0" smtClean="0"/>
              <a:t>評価用データセットの，ポジティブデータのクローンというのが，</a:t>
            </a:r>
            <a:r>
              <a:rPr kumimoji="1" lang="en-US" altLang="ja-JP" dirty="0" smtClean="0"/>
              <a:t>8</a:t>
            </a:r>
            <a:r>
              <a:rPr kumimoji="1" lang="ja-JP" altLang="en-US" dirty="0" smtClean="0"/>
              <a:t>割グループになります．</a:t>
            </a:r>
            <a:endParaRPr kumimoji="1" lang="en-US" altLang="ja-JP" dirty="0" smtClean="0"/>
          </a:p>
          <a:p>
            <a:endParaRPr kumimoji="1" lang="en-US" altLang="ja-JP" dirty="0" smtClean="0"/>
          </a:p>
          <a:p>
            <a:r>
              <a:rPr kumimoji="1" lang="ja-JP" altLang="en-US" dirty="0" smtClean="0"/>
              <a:t>ネガティブデータは</a:t>
            </a:r>
            <a:r>
              <a:rPr kumimoji="1" lang="en-US" altLang="ja-JP" dirty="0" smtClean="0"/>
              <a:t>30000</a:t>
            </a:r>
            <a:r>
              <a:rPr kumimoji="1" lang="ja-JP" altLang="en-US" dirty="0" err="1" smtClean="0"/>
              <a:t>ずつ</a:t>
            </a:r>
            <a:r>
              <a:rPr kumimoji="1" lang="ja-JP" altLang="en-US" dirty="0" smtClean="0"/>
              <a:t>使用</a:t>
            </a:r>
            <a:endParaRPr kumimoji="1" lang="en-US" altLang="ja-JP" dirty="0" smtClean="0"/>
          </a:p>
          <a:p>
            <a:endParaRPr kumimoji="1" lang="en-US" altLang="ja-JP" dirty="0" smtClean="0"/>
          </a:p>
          <a:p>
            <a:r>
              <a:rPr kumimoji="1" lang="en-US" altLang="ja-JP" dirty="0" smtClean="0"/>
              <a:t>OpenSSL</a:t>
            </a:r>
            <a:r>
              <a:rPr kumimoji="1" lang="ja-JP" altLang="en-US" dirty="0" err="1" smtClean="0"/>
              <a:t>だけ</a:t>
            </a:r>
            <a:r>
              <a:rPr kumimoji="1" lang="ja-JP" altLang="en-US" dirty="0" smtClean="0"/>
              <a:t>バランスが悪いのは複数バージョン使っているから</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21</a:t>
            </a:fld>
            <a:endParaRPr kumimoji="1" lang="ja-JP" altLang="en-US"/>
          </a:p>
        </p:txBody>
      </p:sp>
    </p:spTree>
    <p:extLst>
      <p:ext uri="{BB962C8B-B14F-4D97-AF65-F5344CB8AC3E}">
        <p14:creationId xmlns:p14="http://schemas.microsoft.com/office/powerpoint/2010/main" val="16706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検索精度指標について定義したいと思います．本評価実験では，適合率，再現率，</a:t>
            </a:r>
            <a:r>
              <a:rPr kumimoji="1" lang="en-US" altLang="ja-JP" dirty="0" smtClean="0"/>
              <a:t>F</a:t>
            </a:r>
            <a:r>
              <a:rPr kumimoji="1" lang="ja-JP" altLang="en-US" dirty="0" smtClean="0"/>
              <a:t>値を用います．</a:t>
            </a:r>
            <a:endParaRPr kumimoji="1" lang="en-US" altLang="ja-JP" dirty="0" smtClean="0"/>
          </a:p>
          <a:p>
            <a:endParaRPr kumimoji="1" lang="en-US" altLang="ja-JP" dirty="0" smtClean="0"/>
          </a:p>
          <a:p>
            <a:r>
              <a:rPr kumimoji="1" lang="ja-JP" altLang="en-US" dirty="0" smtClean="0"/>
              <a:t>適合率＝検索結果として類似コードブロックセットが出力されたときに，それが正しい割合．</a:t>
            </a:r>
            <a:endParaRPr kumimoji="1" lang="en-US" altLang="ja-JP" dirty="0" smtClean="0"/>
          </a:p>
          <a:p>
            <a:endParaRPr kumimoji="1" lang="en-US" altLang="ja-JP" dirty="0" smtClean="0"/>
          </a:p>
          <a:p>
            <a:r>
              <a:rPr kumimoji="1" lang="ja-JP" altLang="en-US" dirty="0" smtClean="0"/>
              <a:t>再現率＝入力コード片の類似コードブロックを学習済みである場合に，それを正しく出力する割合．</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22</a:t>
            </a:fld>
            <a:endParaRPr kumimoji="1" lang="ja-JP" altLang="en-US"/>
          </a:p>
        </p:txBody>
      </p:sp>
    </p:spTree>
    <p:extLst>
      <p:ext uri="{BB962C8B-B14F-4D97-AF65-F5344CB8AC3E}">
        <p14:creationId xmlns:p14="http://schemas.microsoft.com/office/powerpoint/2010/main" val="189987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2400" dirty="0" smtClean="0"/>
              <a:t>doc2vec</a:t>
            </a:r>
            <a:r>
              <a:rPr lang="ja-JP" altLang="en-US" sz="2400" dirty="0" smtClean="0"/>
              <a:t>は</a:t>
            </a:r>
            <a:r>
              <a:rPr lang="en-US" altLang="ja-JP" sz="2400" dirty="0" smtClean="0"/>
              <a:t>BoW</a:t>
            </a:r>
            <a:r>
              <a:rPr lang="ja-JP" altLang="en-US" sz="2400" dirty="0" smtClean="0"/>
              <a:t>と比べて意味的な類似性を表現</a:t>
            </a:r>
            <a:endParaRPr lang="en-US" altLang="ja-JP" sz="2400" dirty="0" smtClean="0"/>
          </a:p>
          <a:p>
            <a:pPr lvl="0"/>
            <a:endParaRPr lang="en-US" altLang="ja-JP" sz="2400" dirty="0" smtClean="0"/>
          </a:p>
          <a:p>
            <a:pPr lvl="0"/>
            <a:r>
              <a:rPr lang="ja-JP" altLang="en-US" sz="2400" dirty="0" smtClean="0"/>
              <a:t>本実験で設定した類似度は構文的なもの</a:t>
            </a:r>
            <a:endParaRPr lang="en-US" altLang="ja-JP" sz="2400" dirty="0" smtClean="0"/>
          </a:p>
          <a:p>
            <a:pPr lvl="0"/>
            <a:endParaRPr kumimoji="1" lang="en-US" altLang="ja-JP" b="0" dirty="0" smtClean="0"/>
          </a:p>
          <a:p>
            <a:r>
              <a:rPr kumimoji="1" lang="ja-JP" altLang="en-US" dirty="0" smtClean="0"/>
              <a:t>個人的には</a:t>
            </a:r>
            <a:r>
              <a:rPr kumimoji="1" lang="en-US" altLang="ja-JP" dirty="0" smtClean="0"/>
              <a:t>doc2vec</a:t>
            </a:r>
            <a:r>
              <a:rPr kumimoji="1" lang="ja-JP" altLang="en-US" dirty="0" err="1" smtClean="0"/>
              <a:t>のほうが</a:t>
            </a:r>
            <a:r>
              <a:rPr kumimoji="1" lang="ja-JP" altLang="en-US" dirty="0" smtClean="0"/>
              <a:t>良い結果が出ると思っていた</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23</a:t>
            </a:fld>
            <a:endParaRPr kumimoji="1" lang="ja-JP" altLang="en-US"/>
          </a:p>
        </p:txBody>
      </p:sp>
    </p:spTree>
    <p:extLst>
      <p:ext uri="{BB962C8B-B14F-4D97-AF65-F5344CB8AC3E}">
        <p14:creationId xmlns:p14="http://schemas.microsoft.com/office/powerpoint/2010/main" val="3933846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どのようにしてミューテーションの評価実験をおこなったのかを説明します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24</a:t>
            </a:fld>
            <a:endParaRPr kumimoji="1" lang="ja-JP" altLang="en-US"/>
          </a:p>
        </p:txBody>
      </p:sp>
    </p:spTree>
    <p:extLst>
      <p:ext uri="{BB962C8B-B14F-4D97-AF65-F5344CB8AC3E}">
        <p14:creationId xmlns:p14="http://schemas.microsoft.com/office/powerpoint/2010/main" val="90947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Font typeface="+mj-lt"/>
                  <a:buNone/>
                </a:pPr>
                <a:r>
                  <a:rPr kumimoji="1" lang="en-US" altLang="ja-JP" dirty="0" smtClean="0"/>
                  <a:t>RQ2</a:t>
                </a:r>
                <a:r>
                  <a:rPr kumimoji="1" lang="ja-JP" altLang="en-US" dirty="0" smtClean="0"/>
                  <a:t>はミューテーションの評価実験になります</a:t>
                </a:r>
                <a:endParaRPr kumimoji="1" lang="en-US" altLang="ja-JP" dirty="0" smtClean="0"/>
              </a:p>
              <a:p>
                <a:pPr marL="0" indent="0">
                  <a:buFont typeface="+mj-lt"/>
                  <a:buNone/>
                </a:pPr>
                <a:endParaRPr kumimoji="1" lang="en-US" altLang="ja-JP" dirty="0" smtClean="0"/>
              </a:p>
              <a:p>
                <a:pPr marL="0" indent="0">
                  <a:buFont typeface="+mj-lt"/>
                  <a:buNone/>
                </a:pPr>
                <a:r>
                  <a:rPr kumimoji="1" lang="ja-JP" altLang="en-US" dirty="0" smtClean="0"/>
                  <a:t>まず，特定のコードブロックを</a:t>
                </a:r>
                <a:r>
                  <a:rPr kumimoji="1" lang="en-US" altLang="ja-JP" dirty="0" smtClean="0"/>
                  <a:t>1</a:t>
                </a:r>
                <a:r>
                  <a:rPr kumimoji="1" lang="ja-JP" altLang="en-US" dirty="0" smtClean="0"/>
                  <a:t>つ選び，それに対してミューテーションを行うことで類似コードブロックを生成し，類似コードブロックセットを構成し，特徴ベクトルを生成，ラベル</a:t>
                </a:r>
                <a:r>
                  <a:rPr kumimoji="1" lang="en-US" altLang="ja-JP" dirty="0" smtClean="0"/>
                  <a:t>1</a:t>
                </a:r>
                <a:r>
                  <a:rPr kumimoji="1" lang="ja-JP" altLang="en-US" dirty="0" smtClean="0"/>
                  <a:t>を付与します．ネガティブデータも生成し，ラベル</a:t>
                </a:r>
                <a:r>
                  <a:rPr kumimoji="1" lang="en-US" altLang="ja-JP" dirty="0" smtClean="0"/>
                  <a:t>0</a:t>
                </a:r>
                <a:r>
                  <a:rPr kumimoji="1" lang="ja-JP" altLang="en-US" dirty="0" smtClean="0"/>
                  <a:t>を付与します</a:t>
                </a:r>
                <a:endParaRPr kumimoji="1" lang="en-US" altLang="ja-JP" dirty="0" smtClean="0"/>
              </a:p>
              <a:p>
                <a:pPr marL="0" indent="0">
                  <a:buFont typeface="+mj-lt"/>
                  <a:buNone/>
                </a:pPr>
                <a:endParaRPr lang="en-US" altLang="ja-JP" dirty="0" smtClean="0"/>
              </a:p>
              <a:p>
                <a:pPr marL="0" indent="0">
                  <a:buFont typeface="+mj-lt"/>
                  <a:buNone/>
                </a:pPr>
                <a:r>
                  <a:rPr lang="ja-JP" altLang="en-US" dirty="0" smtClean="0"/>
                  <a:t>次に，ポジティブデータの中からは</a:t>
                </a:r>
                <a14:m>
                  <m:oMath xmlns:m="http://schemas.openxmlformats.org/officeDocument/2006/math">
                    <m:r>
                      <a:rPr lang="ja-JP" altLang="en-US" b="0" i="1" dirty="0">
                        <a:latin typeface="Cambria Math" panose="02040503050406030204" pitchFamily="18" charset="0"/>
                      </a:rPr>
                      <m:t>，</m:t>
                    </m:r>
                    <m:r>
                      <a:rPr lang="en-US" altLang="ja-JP" b="0" i="1" smtClean="0">
                        <a:latin typeface="Cambria Math" panose="02040503050406030204" pitchFamily="18" charset="0"/>
                      </a:rPr>
                      <m:t>𝑎</m:t>
                    </m:r>
                  </m:oMath>
                </a14:m>
                <a:r>
                  <a:rPr kumimoji="1" lang="ja-JP" altLang="en-US" dirty="0" smtClean="0"/>
                  <a:t>個だけ学習データに使用し，</a:t>
                </a:r>
                <a14:m>
                  <m:oMath xmlns:m="http://schemas.openxmlformats.org/officeDocument/2006/math">
                    <m:r>
                      <a:rPr kumimoji="1" lang="en-US" altLang="ja-JP" b="0" i="1" smtClean="0">
                        <a:latin typeface="Cambria Math" panose="02040503050406030204" pitchFamily="18" charset="0"/>
                      </a:rPr>
                      <m:t>𝑎</m:t>
                    </m:r>
                  </m:oMath>
                </a14:m>
                <a:r>
                  <a:rPr kumimoji="1" lang="ja-JP" altLang="en-US" dirty="0" smtClean="0"/>
                  <a:t>の値を変更しつつ  その他は同じ</a:t>
                </a:r>
                <a:r>
                  <a:rPr lang="ja-JP" altLang="en-US" dirty="0" smtClean="0"/>
                  <a:t>手順でモデルを作成</a:t>
                </a:r>
                <a:endParaRPr lang="en-US" altLang="ja-JP" dirty="0" smtClean="0"/>
              </a:p>
              <a:p>
                <a:pPr marL="0" indent="0">
                  <a:buFont typeface="+mj-lt"/>
                  <a:buNone/>
                </a:pPr>
                <a:endParaRPr kumimoji="1" lang="en-US" altLang="ja-JP" dirty="0" smtClean="0"/>
              </a:p>
              <a:p>
                <a:pPr marL="0" indent="0">
                  <a:buFont typeface="+mj-lt"/>
                  <a:buNone/>
                </a:pPr>
                <a:r>
                  <a:rPr kumimoji="1" lang="ja-JP" altLang="en-US" dirty="0" smtClean="0"/>
                  <a:t>次に，</a:t>
                </a:r>
                <a:r>
                  <a:rPr kumimoji="1" lang="en-US" altLang="ja-JP" dirty="0" smtClean="0"/>
                  <a:t>1</a:t>
                </a:r>
                <a:r>
                  <a:rPr kumimoji="1" lang="ja-JP" altLang="en-US" dirty="0" smtClean="0"/>
                  <a:t>で選んだコードブロックの類似コードブロック</a:t>
                </a:r>
                <a:r>
                  <a:rPr kumimoji="1" lang="en-US" altLang="ja-JP" dirty="0" smtClean="0"/>
                  <a:t>200</a:t>
                </a:r>
                <a:r>
                  <a:rPr kumimoji="1" lang="ja-JP" altLang="en-US" dirty="0" smtClean="0"/>
                  <a:t>個を各モデルに入力し，モデルが出力するラベル</a:t>
                </a:r>
                <a:r>
                  <a:rPr kumimoji="1" lang="en-US" altLang="ja-JP" dirty="0" smtClean="0"/>
                  <a:t>1</a:t>
                </a:r>
                <a:r>
                  <a:rPr kumimoji="1" lang="ja-JP" altLang="en-US" dirty="0" smtClean="0"/>
                  <a:t>に対する確率と</a:t>
                </a:r>
                <a14:m>
                  <m:oMath xmlns:m="http://schemas.openxmlformats.org/officeDocument/2006/math">
                    <m:r>
                      <a:rPr kumimoji="1" lang="en-US" altLang="ja-JP" b="0" i="1" smtClean="0">
                        <a:latin typeface="Cambria Math" panose="02040503050406030204" pitchFamily="18" charset="0"/>
                      </a:rPr>
                      <m:t>𝑎</m:t>
                    </m:r>
                  </m:oMath>
                </a14:m>
                <a:r>
                  <a:rPr kumimoji="1" lang="ja-JP" altLang="en-US" dirty="0" smtClean="0"/>
                  <a:t>の値との関係を調査します．</a:t>
                </a:r>
                <a:endParaRPr kumimoji="1" lang="en-US" altLang="ja-JP" dirty="0" smtClean="0"/>
              </a:p>
              <a:p>
                <a:pPr marL="0" indent="0">
                  <a:buFont typeface="+mj-lt"/>
                  <a:buNone/>
                </a:pPr>
                <a:endParaRPr kumimoji="1" lang="en-US" altLang="ja-JP" dirty="0" smtClean="0"/>
              </a:p>
              <a:p>
                <a:pPr marL="0" indent="0">
                  <a:buFont typeface="+mj-lt"/>
                  <a:buNone/>
                </a:pPr>
                <a:r>
                  <a:rPr kumimoji="1" lang="ja-JP" altLang="en-US" dirty="0" smtClean="0"/>
                  <a:t>ラベル</a:t>
                </a:r>
                <a:r>
                  <a:rPr kumimoji="1" lang="en-US" altLang="ja-JP" dirty="0" smtClean="0"/>
                  <a:t>1</a:t>
                </a:r>
                <a:r>
                  <a:rPr kumimoji="1" lang="ja-JP" altLang="en-US" dirty="0" smtClean="0"/>
                  <a:t>に対する確率は，高いほど，検索クエリとポジティブデータが強く類似しているとモデルが判定していることになります．</a:t>
                </a:r>
                <a:endParaRPr kumimoji="1" lang="ja-JP" altLang="en-US"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marL="514350" indent="-514350">
                  <a:buFont typeface="+mj-lt"/>
                  <a:buAutoNum type="arabicPeriod"/>
                </a:pPr>
                <a:r>
                  <a:rPr kumimoji="1" lang="ja-JP" altLang="en-US" dirty="0" smtClean="0"/>
                  <a:t>特定のコードブロックを</a:t>
                </a:r>
                <a:r>
                  <a:rPr kumimoji="1" lang="en-US" altLang="ja-JP" dirty="0" smtClean="0"/>
                  <a:t>1</a:t>
                </a:r>
                <a:r>
                  <a:rPr kumimoji="1" lang="ja-JP" altLang="en-US" dirty="0" smtClean="0"/>
                  <a:t>つ選び，それ</a:t>
                </a:r>
                <a:r>
                  <a:rPr kumimoji="1" lang="ja-JP" altLang="en-US" dirty="0" smtClean="0"/>
                  <a:t>に対して</a:t>
                </a:r>
                <a:r>
                  <a:rPr kumimoji="1" lang="ja-JP" altLang="en-US" dirty="0" smtClean="0"/>
                  <a:t>ミューテーションを行うことで</a:t>
                </a:r>
                <a:r>
                  <a:rPr kumimoji="1" lang="ja-JP" altLang="en-US" dirty="0" smtClean="0"/>
                  <a:t>コードクローン</a:t>
                </a:r>
                <a:r>
                  <a:rPr kumimoji="1" lang="ja-JP" altLang="en-US" dirty="0" smtClean="0"/>
                  <a:t>を生成し，クローンセットを構成</a:t>
                </a:r>
                <a:endParaRPr kumimoji="1" lang="en-US" altLang="ja-JP" dirty="0" smtClean="0"/>
              </a:p>
              <a:p>
                <a:pPr marL="514350" indent="-514350">
                  <a:buFont typeface="+mj-lt"/>
                  <a:buAutoNum type="arabicPeriod"/>
                </a:pPr>
                <a:r>
                  <a:rPr lang="ja-JP" altLang="en-US" dirty="0" smtClean="0"/>
                  <a:t>そのクローンセットの中からは</a:t>
                </a:r>
                <a:r>
                  <a:rPr lang="ja-JP" altLang="en-US" b="0" i="0" dirty="0">
                    <a:latin typeface="Cambria Math" panose="02040503050406030204" pitchFamily="18" charset="0"/>
                  </a:rPr>
                  <a:t>，</a:t>
                </a:r>
                <a:r>
                  <a:rPr lang="en-US" altLang="ja-JP" b="0" i="0" smtClean="0">
                    <a:latin typeface="Cambria Math" panose="02040503050406030204" pitchFamily="18" charset="0"/>
                  </a:rPr>
                  <a:t>𝑎</a:t>
                </a:r>
                <a:r>
                  <a:rPr kumimoji="1" lang="ja-JP" altLang="en-US" dirty="0" smtClean="0"/>
                  <a:t>個</a:t>
                </a:r>
                <a:r>
                  <a:rPr kumimoji="1" lang="ja-JP" altLang="en-US" dirty="0" smtClean="0"/>
                  <a:t>だけ学習</a:t>
                </a:r>
                <a:r>
                  <a:rPr kumimoji="1" lang="ja-JP" altLang="en-US" dirty="0" smtClean="0"/>
                  <a:t>データに使用し，</a:t>
                </a:r>
                <a:r>
                  <a:rPr kumimoji="1" lang="en-US" altLang="ja-JP" b="0" i="0" smtClean="0">
                    <a:latin typeface="Cambria Math" panose="02040503050406030204" pitchFamily="18" charset="0"/>
                  </a:rPr>
                  <a:t>𝑎</a:t>
                </a:r>
                <a:r>
                  <a:rPr kumimoji="1" lang="ja-JP" altLang="en-US" dirty="0" smtClean="0"/>
                  <a:t>の値を変更しつつ  その他は同じ</a:t>
                </a:r>
                <a:r>
                  <a:rPr lang="ja-JP" altLang="en-US" dirty="0" smtClean="0"/>
                  <a:t>手順でモデルを作成</a:t>
                </a:r>
                <a:endParaRPr lang="en-US" altLang="ja-JP" dirty="0" smtClean="0"/>
              </a:p>
              <a:p>
                <a:pPr marL="514350" indent="-514350">
                  <a:buFont typeface="+mj-lt"/>
                  <a:buAutoNum type="arabicPeriod"/>
                </a:pPr>
                <a:r>
                  <a:rPr kumimoji="1" lang="en-US" altLang="ja-JP" dirty="0" smtClean="0"/>
                  <a:t>1</a:t>
                </a:r>
                <a:r>
                  <a:rPr kumimoji="1" lang="ja-JP" altLang="en-US" dirty="0" smtClean="0"/>
                  <a:t>で選んだコードブロックのコードクローン</a:t>
                </a:r>
                <a:r>
                  <a:rPr kumimoji="1" lang="en-US" altLang="ja-JP" dirty="0" smtClean="0"/>
                  <a:t>200</a:t>
                </a:r>
                <a:r>
                  <a:rPr kumimoji="1" lang="ja-JP" altLang="en-US" dirty="0" smtClean="0"/>
                  <a:t>個を各モデルに入力し，</a:t>
                </a:r>
                <a:r>
                  <a:rPr kumimoji="1" lang="en-US" altLang="ja-JP" b="0" i="0" smtClean="0">
                    <a:latin typeface="Cambria Math" panose="02040503050406030204" pitchFamily="18" charset="0"/>
                  </a:rPr>
                  <a:t>𝑎</a:t>
                </a:r>
                <a:r>
                  <a:rPr kumimoji="1" lang="ja-JP" altLang="en-US" dirty="0" smtClean="0"/>
                  <a:t>の値とモデルが出力する確率の関係を調査</a:t>
                </a:r>
                <a:endParaRPr kumimoji="1" lang="ja-JP" altLang="en-US"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25</a:t>
            </a:fld>
            <a:endParaRPr kumimoji="1" lang="ja-JP" altLang="en-US"/>
          </a:p>
        </p:txBody>
      </p:sp>
    </p:spTree>
    <p:extLst>
      <p:ext uri="{BB962C8B-B14F-4D97-AF65-F5344CB8AC3E}">
        <p14:creationId xmlns:p14="http://schemas.microsoft.com/office/powerpoint/2010/main" val="305117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kern="0" dirty="0" smtClean="0"/>
              <a:t>average:</a:t>
            </a:r>
            <a:r>
              <a:rPr lang="en-US" altLang="ja-JP" kern="0" baseline="0" dirty="0" smtClean="0"/>
              <a:t> </a:t>
            </a:r>
            <a:r>
              <a:rPr lang="ja-JP" altLang="en-US" kern="0" baseline="0" dirty="0" smtClean="0"/>
              <a:t>モデルが各類似コードブロックに対して出力した確率の平均</a:t>
            </a:r>
            <a:endParaRPr lang="en-US" altLang="ja-JP" kern="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kern="0" baseline="0" dirty="0" smtClean="0"/>
              <a:t>min: </a:t>
            </a:r>
            <a:r>
              <a:rPr lang="ja-JP" altLang="en-US" kern="0" baseline="0" dirty="0" smtClean="0"/>
              <a:t>モデルが各類似コードブロックに対して出力した確率の最小値</a:t>
            </a:r>
            <a:endParaRPr lang="en-US" altLang="ja-JP" kern="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kern="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kern="0" dirty="0" smtClean="0"/>
              <a:t>学習データを増やすとモデルが正しく判定する確率が上昇しているため，</a:t>
            </a:r>
            <a:r>
              <a:rPr kumimoji="1" lang="ja-JP" altLang="en-US" dirty="0" smtClean="0"/>
              <a:t>元のリポジトリ内に類似コードブロックが存在しなくても，学習を実行できることを示すことができました．</a:t>
            </a:r>
            <a:endParaRPr lang="ja-JP" altLang="en-US" kern="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26</a:t>
            </a:fld>
            <a:endParaRPr kumimoji="1" lang="ja-JP" altLang="en-US"/>
          </a:p>
        </p:txBody>
      </p:sp>
    </p:spTree>
    <p:extLst>
      <p:ext uri="{BB962C8B-B14F-4D97-AF65-F5344CB8AC3E}">
        <p14:creationId xmlns:p14="http://schemas.microsoft.com/office/powerpoint/2010/main" val="476783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コードブロックを特徴ベクトルに変換するのに</a:t>
            </a:r>
            <a:endParaRPr kumimoji="1" lang="en-US" altLang="ja-JP" dirty="0" smtClean="0"/>
          </a:p>
          <a:p>
            <a:r>
              <a:rPr kumimoji="1" lang="en-US" altLang="ja-JP" dirty="0" err="1" smtClean="0"/>
              <a:t>BoW</a:t>
            </a:r>
            <a:r>
              <a:rPr kumimoji="1" lang="ja-JP" altLang="en-US" dirty="0" smtClean="0"/>
              <a:t>は</a:t>
            </a:r>
            <a:r>
              <a:rPr kumimoji="1" lang="en-US" altLang="ja-JP" dirty="0" smtClean="0"/>
              <a:t>10000</a:t>
            </a:r>
            <a:r>
              <a:rPr kumimoji="1" lang="ja-JP" altLang="en-US" dirty="0" smtClean="0"/>
              <a:t>個あたり</a:t>
            </a:r>
            <a:r>
              <a:rPr kumimoji="1" lang="en-US" altLang="ja-JP" dirty="0" smtClean="0"/>
              <a:t>5</a:t>
            </a:r>
            <a:r>
              <a:rPr kumimoji="1" lang="ja-JP" altLang="en-US" smtClean="0"/>
              <a:t>秒ほど</a:t>
            </a:r>
            <a:endParaRPr kumimoji="1" lang="en-US" altLang="ja-JP" dirty="0" smtClean="0"/>
          </a:p>
          <a:p>
            <a:r>
              <a:rPr kumimoji="1" lang="en-US" altLang="ja-JP" dirty="0" smtClean="0"/>
              <a:t>doc2vec</a:t>
            </a:r>
            <a:r>
              <a:rPr kumimoji="1" lang="ja-JP" altLang="en-US" dirty="0" smtClean="0"/>
              <a:t>は</a:t>
            </a:r>
            <a:r>
              <a:rPr kumimoji="1" lang="en-US" altLang="ja-JP" dirty="0" smtClean="0"/>
              <a:t>10,000</a:t>
            </a:r>
            <a:r>
              <a:rPr kumimoji="1" lang="ja-JP" altLang="en-US" dirty="0" smtClean="0"/>
              <a:t>個あたり</a:t>
            </a:r>
            <a:r>
              <a:rPr kumimoji="1" lang="en-US" altLang="ja-JP" dirty="0" smtClean="0"/>
              <a:t>18</a:t>
            </a:r>
            <a:r>
              <a:rPr kumimoji="1" lang="ja-JP" altLang="en-US" dirty="0" smtClean="0"/>
              <a:t>秒ほど</a:t>
            </a:r>
            <a:endParaRPr kumimoji="1" lang="en-US" altLang="ja-JP" dirty="0" smtClean="0"/>
          </a:p>
          <a:p>
            <a:r>
              <a:rPr kumimoji="1" lang="ja-JP" altLang="en-US" dirty="0" smtClean="0"/>
              <a:t>特徴ベクトルを検証するのにかかる時間は</a:t>
            </a:r>
            <a:r>
              <a:rPr kumimoji="1" lang="en-US" altLang="ja-JP" dirty="0" smtClean="0"/>
              <a:t>10,000</a:t>
            </a:r>
            <a:r>
              <a:rPr kumimoji="1" lang="ja-JP" altLang="en-US" dirty="0" smtClean="0"/>
              <a:t>個あたり</a:t>
            </a:r>
            <a:r>
              <a:rPr kumimoji="1" lang="en-US" altLang="ja-JP" dirty="0" smtClean="0"/>
              <a:t>8</a:t>
            </a:r>
            <a:r>
              <a:rPr kumimoji="1" lang="ja-JP" altLang="en-US" dirty="0" smtClean="0"/>
              <a:t>秒ほど</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28</a:t>
            </a:fld>
            <a:endParaRPr kumimoji="1" lang="ja-JP" altLang="en-US"/>
          </a:p>
        </p:txBody>
      </p:sp>
    </p:spTree>
    <p:extLst>
      <p:ext uri="{BB962C8B-B14F-4D97-AF65-F5344CB8AC3E}">
        <p14:creationId xmlns:p14="http://schemas.microsoft.com/office/powerpoint/2010/main" val="1682549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まず，類似コード検索について説明します．類似コード検索が必要であるという背景に，既存ソフトウェアが重要な資源であるという事実があります．</a:t>
            </a:r>
            <a:endParaRPr kumimoji="1" lang="en-US" altLang="ja-JP" dirty="0" smtClean="0"/>
          </a:p>
          <a:p>
            <a:endParaRPr kumimoji="1" lang="en-US" altLang="ja-JP" dirty="0" smtClean="0"/>
          </a:p>
          <a:p>
            <a:r>
              <a:rPr kumimoji="1" lang="ja-JP" altLang="en-US" dirty="0" smtClean="0"/>
              <a:t>既存ソフトウェアを，コード片の再利用，</a:t>
            </a:r>
            <a:r>
              <a:rPr kumimoji="1" lang="en-US" altLang="ja-JP" dirty="0" smtClean="0"/>
              <a:t>API</a:t>
            </a:r>
            <a:r>
              <a:rPr kumimoji="1" lang="ja-JP" altLang="en-US" dirty="0" smtClean="0"/>
              <a:t>利用法の調査などに使用することで，ソフトウェア開発の生産性を向上させることができます．その際，自動で必要なコード片を発見するため，コード検索ツールが必要になります．</a:t>
            </a:r>
            <a:endParaRPr kumimoji="1" lang="en-US" altLang="ja-JP" dirty="0" smtClean="0"/>
          </a:p>
          <a:p>
            <a:endParaRPr kumimoji="1" lang="en-US" altLang="ja-JP" dirty="0" smtClean="0"/>
          </a:p>
          <a:p>
            <a:r>
              <a:rPr kumimoji="1" lang="ja-JP" altLang="en-US" dirty="0" smtClean="0"/>
              <a:t>また，コード片をクエリとした類似コード片検索を行うことで，オリジナルのコード片のライセンス記述を調べることや，より優れた脆弱性対策がされているコード片を探すことができます．</a:t>
            </a:r>
            <a:endParaRPr kumimoji="1" lang="en-US" altLang="ja-JP" dirty="0" smtClean="0"/>
          </a:p>
          <a:p>
            <a:endParaRPr kumimoji="1" lang="en-US" altLang="ja-JP" dirty="0" smtClean="0"/>
          </a:p>
          <a:p>
            <a:r>
              <a:rPr kumimoji="1" lang="ja-JP" altLang="en-US" dirty="0" smtClean="0"/>
              <a:t>本研究ではコード片検索に注目しています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29</a:t>
            </a:fld>
            <a:endParaRPr kumimoji="1" lang="ja-JP" altLang="en-US"/>
          </a:p>
        </p:txBody>
      </p:sp>
    </p:spTree>
    <p:extLst>
      <p:ext uri="{BB962C8B-B14F-4D97-AF65-F5344CB8AC3E}">
        <p14:creationId xmlns:p14="http://schemas.microsoft.com/office/powerpoint/2010/main" val="4278212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ミューテーションとは，本来は，</a:t>
            </a:r>
            <a:r>
              <a:rPr lang="ja-JP" altLang="en-US" dirty="0" smtClean="0"/>
              <a:t>機械的な操作で</a:t>
            </a:r>
            <a:r>
              <a:rPr kumimoji="1" lang="ja-JP" altLang="en-US" dirty="0" smtClean="0"/>
              <a:t>ソースコードにバグを埋め込み，テストケースを評価することを指します．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本手法では，類似コードブロックを作成するために使用しています．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33</a:t>
            </a:fld>
            <a:endParaRPr kumimoji="1" lang="ja-JP" altLang="en-US"/>
          </a:p>
        </p:txBody>
      </p:sp>
    </p:spTree>
    <p:extLst>
      <p:ext uri="{BB962C8B-B14F-4D97-AF65-F5344CB8AC3E}">
        <p14:creationId xmlns:p14="http://schemas.microsoft.com/office/powerpoint/2010/main" val="807920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Ichi</a:t>
            </a:r>
            <a:r>
              <a:rPr kumimoji="1" lang="en-US" altLang="ja-JP" dirty="0" smtClean="0"/>
              <a:t> Tracker</a:t>
            </a:r>
            <a:r>
              <a:rPr kumimoji="1" lang="ja-JP" altLang="en-US" dirty="0" smtClean="0"/>
              <a:t>は，タイプ</a:t>
            </a:r>
            <a:r>
              <a:rPr kumimoji="1" lang="en-US" altLang="ja-JP" dirty="0" smtClean="0"/>
              <a:t>2</a:t>
            </a:r>
            <a:r>
              <a:rPr kumimoji="1" lang="ja-JP" altLang="en-US" dirty="0" smtClean="0"/>
              <a:t>を入力した場合は検索できますが，タイプ</a:t>
            </a:r>
            <a:r>
              <a:rPr kumimoji="1" lang="en-US" altLang="ja-JP" dirty="0" smtClean="0"/>
              <a:t>3,4</a:t>
            </a:r>
            <a:r>
              <a:rPr kumimoji="1" lang="ja-JP" altLang="en-US" dirty="0" smtClean="0"/>
              <a:t>を入力した場合は元のコード片を正しく検索できません．</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35</a:t>
            </a:fld>
            <a:endParaRPr kumimoji="1" lang="ja-JP" altLang="en-US"/>
          </a:p>
        </p:txBody>
      </p:sp>
    </p:spTree>
    <p:extLst>
      <p:ext uri="{BB962C8B-B14F-4D97-AF65-F5344CB8AC3E}">
        <p14:creationId xmlns:p14="http://schemas.microsoft.com/office/powerpoint/2010/main" val="299879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次に，コード検索ツール「</a:t>
            </a:r>
            <a:r>
              <a:rPr kumimoji="1" lang="en-US" altLang="ja-JP" dirty="0" err="1" smtClean="0"/>
              <a:t>Ichi</a:t>
            </a:r>
            <a:r>
              <a:rPr kumimoji="1" lang="en-US" altLang="ja-JP" baseline="0" dirty="0" smtClean="0"/>
              <a:t> Tracker</a:t>
            </a:r>
            <a:r>
              <a:rPr kumimoji="1" lang="ja-JP" altLang="en-US" baseline="0" dirty="0" smtClean="0"/>
              <a:t>」を紹介したいと思います．</a:t>
            </a:r>
            <a:endParaRPr kumimoji="1" lang="en-US" altLang="ja-JP" baseline="0" dirty="0" smtClean="0"/>
          </a:p>
          <a:p>
            <a:endParaRPr kumimoji="1" lang="en-US" altLang="ja-JP" baseline="0" dirty="0" smtClean="0"/>
          </a:p>
          <a:p>
            <a:r>
              <a:rPr kumimoji="1" lang="ja-JP" altLang="en-US" baseline="0" dirty="0" smtClean="0"/>
              <a:t>コードクローン検出ツール</a:t>
            </a:r>
            <a:r>
              <a:rPr kumimoji="1" lang="en-US" altLang="ja-JP" baseline="0" dirty="0" err="1" smtClean="0"/>
              <a:t>CCFinder</a:t>
            </a:r>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a:t>
            </a:fld>
            <a:endParaRPr kumimoji="1" lang="ja-JP" altLang="en-US"/>
          </a:p>
        </p:txBody>
      </p:sp>
    </p:spTree>
    <p:extLst>
      <p:ext uri="{BB962C8B-B14F-4D97-AF65-F5344CB8AC3E}">
        <p14:creationId xmlns:p14="http://schemas.microsoft.com/office/powerpoint/2010/main" val="2545228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類似コードブロックの実例です．赤い部分は，コード片の間で互いに異なる部分を示しています．このように，少し異なるコード片を入力しても，学習済みの類似コードブロックを検索結果として出力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36</a:t>
            </a:fld>
            <a:endParaRPr kumimoji="1" lang="ja-JP" altLang="en-US"/>
          </a:p>
        </p:txBody>
      </p:sp>
    </p:spTree>
    <p:extLst>
      <p:ext uri="{BB962C8B-B14F-4D97-AF65-F5344CB8AC3E}">
        <p14:creationId xmlns:p14="http://schemas.microsoft.com/office/powerpoint/2010/main" val="3163049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評価実験は</a:t>
            </a:r>
            <a:r>
              <a:rPr kumimoji="1" lang="en-US" altLang="ja-JP" dirty="0" smtClean="0"/>
              <a:t>3</a:t>
            </a:r>
            <a:r>
              <a:rPr kumimoji="1" lang="ja-JP" altLang="en-US" dirty="0" smtClean="0"/>
              <a:t>ステップで行います．図をつかって説明していきます．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38</a:t>
            </a:fld>
            <a:endParaRPr kumimoji="1" lang="ja-JP" altLang="en-US"/>
          </a:p>
        </p:txBody>
      </p:sp>
    </p:spTree>
    <p:extLst>
      <p:ext uri="{BB962C8B-B14F-4D97-AF65-F5344CB8AC3E}">
        <p14:creationId xmlns:p14="http://schemas.microsoft.com/office/powerpoint/2010/main" val="3486870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構文解析</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42</a:t>
            </a:fld>
            <a:endParaRPr kumimoji="1" lang="ja-JP" altLang="en-US"/>
          </a:p>
        </p:txBody>
      </p:sp>
    </p:spTree>
    <p:extLst>
      <p:ext uri="{BB962C8B-B14F-4D97-AF65-F5344CB8AC3E}">
        <p14:creationId xmlns:p14="http://schemas.microsoft.com/office/powerpoint/2010/main" val="3262336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評価実験では，</a:t>
            </a:r>
            <a:r>
              <a:rPr kumimoji="1" lang="en-US" altLang="ja-JP" dirty="0" smtClean="0"/>
              <a:t>2</a:t>
            </a:r>
            <a:r>
              <a:rPr kumimoji="1" lang="ja-JP" altLang="en-US" dirty="0" err="1" smtClean="0"/>
              <a:t>つの</a:t>
            </a:r>
            <a:r>
              <a:rPr kumimoji="1" lang="ja-JP" altLang="en-US" dirty="0" smtClean="0"/>
              <a:t>手法が与える検索精度への影響を調べました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43</a:t>
            </a:fld>
            <a:endParaRPr kumimoji="1" lang="ja-JP" altLang="en-US"/>
          </a:p>
        </p:txBody>
      </p:sp>
    </p:spTree>
    <p:extLst>
      <p:ext uri="{BB962C8B-B14F-4D97-AF65-F5344CB8AC3E}">
        <p14:creationId xmlns:p14="http://schemas.microsoft.com/office/powerpoint/2010/main" val="309973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4</a:t>
            </a:fld>
            <a:endParaRPr kumimoji="1" lang="ja-JP" altLang="en-US"/>
          </a:p>
        </p:txBody>
      </p:sp>
    </p:spTree>
    <p:extLst>
      <p:ext uri="{BB962C8B-B14F-4D97-AF65-F5344CB8AC3E}">
        <p14:creationId xmlns:p14="http://schemas.microsoft.com/office/powerpoint/2010/main" val="267857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機械学習とコード検索の相性が良いと考えている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5</a:t>
            </a:fld>
            <a:endParaRPr kumimoji="1" lang="ja-JP" altLang="en-US"/>
          </a:p>
        </p:txBody>
      </p:sp>
    </p:spTree>
    <p:extLst>
      <p:ext uri="{BB962C8B-B14F-4D97-AF65-F5344CB8AC3E}">
        <p14:creationId xmlns:p14="http://schemas.microsoft.com/office/powerpoint/2010/main" val="152532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早口なってないか確認</a:t>
            </a:r>
            <a:endParaRPr kumimoji="1" lang="en-US" altLang="ja-JP" dirty="0" smtClean="0"/>
          </a:p>
          <a:p>
            <a:endParaRPr kumimoji="1" lang="en-US" altLang="ja-JP" dirty="0" smtClean="0"/>
          </a:p>
          <a:p>
            <a:r>
              <a:rPr kumimoji="1" lang="ja-JP" altLang="en-US" dirty="0" smtClean="0"/>
              <a:t>そこで，本研究では，順伝播型ニューラルネットワークを使用した類似コードブロック検索を試みました．</a:t>
            </a:r>
            <a:endParaRPr kumimoji="1" lang="en-US" altLang="ja-JP" dirty="0" smtClean="0"/>
          </a:p>
          <a:p>
            <a:endParaRPr kumimoji="1" lang="en-US" altLang="ja-JP" dirty="0" smtClean="0"/>
          </a:p>
          <a:p>
            <a:r>
              <a:rPr kumimoji="1" lang="ja-JP" altLang="en-US" dirty="0" smtClean="0"/>
              <a:t>この手法では，構文的に異なるコード片も検索することができます．</a:t>
            </a:r>
            <a:endParaRPr kumimoji="1" lang="en-US" altLang="ja-JP" dirty="0" smtClean="0"/>
          </a:p>
          <a:p>
            <a:endParaRPr kumimoji="1" lang="en-US" altLang="ja-JP" dirty="0" smtClean="0"/>
          </a:p>
          <a:p>
            <a:r>
              <a:rPr kumimoji="1" lang="ja-JP" altLang="en-US" dirty="0" smtClean="0"/>
              <a:t>この手法は，学習と検索の</a:t>
            </a:r>
            <a:r>
              <a:rPr kumimoji="1" lang="en-US" altLang="ja-JP" dirty="0" smtClean="0"/>
              <a:t>2</a:t>
            </a:r>
            <a:r>
              <a:rPr kumimoji="1" lang="ja-JP" altLang="en-US" dirty="0" smtClean="0"/>
              <a:t>ステップに分割され，コード片を検索クエリとして，そのコード片の類似コードブロックを出力するという形になっています．</a:t>
            </a:r>
            <a:endParaRPr kumimoji="1" lang="en-US" altLang="ja-JP" dirty="0" smtClean="0"/>
          </a:p>
          <a:p>
            <a:endParaRPr kumimoji="1" lang="en-US" altLang="ja-JP" dirty="0" smtClean="0"/>
          </a:p>
          <a:p>
            <a:r>
              <a:rPr kumimoji="1" lang="ja-JP" altLang="en-US" dirty="0" smtClean="0"/>
              <a:t>そして，本手法の有用性を示すため，検索精度に関する評価実験を行っています．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6</a:t>
            </a:fld>
            <a:endParaRPr kumimoji="1" lang="ja-JP" altLang="en-US"/>
          </a:p>
        </p:txBody>
      </p:sp>
    </p:spTree>
    <p:extLst>
      <p:ext uri="{BB962C8B-B14F-4D97-AF65-F5344CB8AC3E}">
        <p14:creationId xmlns:p14="http://schemas.microsoft.com/office/powerpoint/2010/main" val="198407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まずは，本研究における用語の定義を行います．</a:t>
            </a:r>
            <a:endParaRPr kumimoji="1" lang="en-US" altLang="ja-JP" dirty="0" smtClean="0"/>
          </a:p>
          <a:p>
            <a:endParaRPr kumimoji="1" lang="en-US" altLang="ja-JP" dirty="0" smtClean="0"/>
          </a:p>
          <a:p>
            <a:r>
              <a:rPr kumimoji="1" lang="ja-JP" altLang="en-US" dirty="0" smtClean="0"/>
              <a:t>コードブロックの定義です．コードブロックとは，関数または，</a:t>
            </a:r>
            <a:r>
              <a:rPr kumimoji="1" lang="en-US" altLang="ja-JP" dirty="0" smtClean="0"/>
              <a:t>if</a:t>
            </a:r>
            <a:r>
              <a:rPr kumimoji="1" lang="ja-JP" altLang="en-US" dirty="0" smtClean="0"/>
              <a:t>文などで現れる，中カッコで囲まれた部分を指します．</a:t>
            </a:r>
            <a:endParaRPr kumimoji="1" lang="en-US" altLang="ja-JP" dirty="0" smtClean="0"/>
          </a:p>
          <a:p>
            <a:endParaRPr kumimoji="1" lang="en-US" altLang="ja-JP" dirty="0" smtClean="0"/>
          </a:p>
          <a:p>
            <a:r>
              <a:rPr kumimoji="1" lang="ja-JP" altLang="en-US" dirty="0" smtClean="0"/>
              <a:t>この例において，色付きの四角で囲った部分をコードブロックとして扱います．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a:t>
            </a:fld>
            <a:endParaRPr kumimoji="1" lang="ja-JP" altLang="en-US"/>
          </a:p>
        </p:txBody>
      </p:sp>
    </p:spTree>
    <p:extLst>
      <p:ext uri="{BB962C8B-B14F-4D97-AF65-F5344CB8AC3E}">
        <p14:creationId xmlns:p14="http://schemas.microsoft.com/office/powerpoint/2010/main" val="72716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重複している行に</a:t>
            </a:r>
            <a:r>
              <a:rPr kumimoji="1" lang="en-US" altLang="ja-JP" dirty="0" smtClean="0"/>
              <a:t>2</a:t>
            </a:r>
            <a:r>
              <a:rPr kumimoji="1" lang="ja-JP" altLang="en-US" dirty="0" smtClean="0"/>
              <a:t>をかけたものを，</a:t>
            </a:r>
            <a:r>
              <a:rPr kumimoji="1" lang="en-US" altLang="ja-JP" dirty="0" smtClean="0"/>
              <a:t>2</a:t>
            </a:r>
            <a:r>
              <a:rPr kumimoji="1" lang="ja-JP" altLang="en-US" dirty="0" err="1" smtClean="0"/>
              <a:t>つの</a:t>
            </a:r>
            <a:r>
              <a:rPr kumimoji="1" lang="ja-JP" altLang="en-US" dirty="0" smtClean="0"/>
              <a:t>コード片の行の総数で割ります．</a:t>
            </a:r>
            <a:endParaRPr kumimoji="1" lang="en-US" altLang="ja-JP" dirty="0" smtClean="0"/>
          </a:p>
          <a:p>
            <a:endParaRPr kumimoji="1" lang="en-US" altLang="ja-JP" dirty="0" smtClean="0"/>
          </a:p>
          <a:p>
            <a:r>
              <a:rPr kumimoji="1" lang="ja-JP" altLang="en-US" dirty="0" smtClean="0"/>
              <a:t>類似度の定義は，簡単にいいますと，</a:t>
            </a:r>
            <a:r>
              <a:rPr kumimoji="1" lang="en-US" altLang="ja-JP" sz="1200" dirty="0" smtClean="0"/>
              <a:t>2</a:t>
            </a:r>
            <a:r>
              <a:rPr kumimoji="1" lang="ja-JP" altLang="en-US" sz="1200" dirty="0" err="1" smtClean="0"/>
              <a:t>つの</a:t>
            </a:r>
            <a:r>
              <a:rPr kumimoji="1" lang="ja-JP" altLang="en-US" sz="1200" dirty="0" smtClean="0"/>
              <a:t>コード片の行が重複している割合</a:t>
            </a:r>
            <a:endParaRPr kumimoji="1" lang="en-US" altLang="ja-JP" dirty="0" smtClean="0"/>
          </a:p>
          <a:p>
            <a:endParaRPr kumimoji="1" lang="en-US" altLang="ja-JP" dirty="0" smtClean="0"/>
          </a:p>
          <a:p>
            <a:r>
              <a:rPr kumimoji="1" lang="ja-JP" altLang="en-US" dirty="0" smtClean="0"/>
              <a:t>類似コードブロックは，類似度が</a:t>
            </a:r>
            <a:r>
              <a:rPr kumimoji="1" lang="en-US" altLang="ja-JP" dirty="0" smtClean="0"/>
              <a:t>0</a:t>
            </a:r>
            <a:r>
              <a:rPr kumimoji="1" lang="ja-JP" altLang="en-US" dirty="0" smtClean="0"/>
              <a:t>より大きいものと定義</a:t>
            </a:r>
            <a:endParaRPr kumimoji="1" lang="en-US" altLang="ja-JP" dirty="0" smtClean="0"/>
          </a:p>
          <a:p>
            <a:endParaRPr kumimoji="1" lang="en-US" altLang="ja-JP" dirty="0" smtClean="0"/>
          </a:p>
          <a:p>
            <a:r>
              <a:rPr kumimoji="1" lang="ja-JP" altLang="en-US" dirty="0" smtClean="0"/>
              <a:t>類似コードブロックをまとめて扱う単位が類似コードブロックセット</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a:t>
            </a:fld>
            <a:endParaRPr kumimoji="1" lang="ja-JP" altLang="en-US"/>
          </a:p>
        </p:txBody>
      </p:sp>
    </p:spTree>
    <p:extLst>
      <p:ext uri="{BB962C8B-B14F-4D97-AF65-F5344CB8AC3E}">
        <p14:creationId xmlns:p14="http://schemas.microsoft.com/office/powerpoint/2010/main" val="377436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本研究において，検索対象とするリポジトリ内のソースコード以外に，用意する必要があるコードブロック集合がありますので，それについて説明します．</a:t>
            </a:r>
            <a:endParaRPr kumimoji="1" lang="en-US" altLang="ja-JP" dirty="0" smtClean="0"/>
          </a:p>
          <a:p>
            <a:endParaRPr kumimoji="1" lang="en-US" altLang="ja-JP" dirty="0" smtClean="0"/>
          </a:p>
          <a:p>
            <a:r>
              <a:rPr kumimoji="1" lang="ja-JP" altLang="en-US" dirty="0" smtClean="0"/>
              <a:t>本研究では，ニューラルネットワークを使用し，コード検索を分類問題へと置換しています．その際，検索を行うと，何らかの類似コードブロックセットを出力するほか，検索結果が無い可能性もあります．</a:t>
            </a:r>
            <a:endParaRPr kumimoji="1" lang="en-US" altLang="ja-JP" dirty="0" smtClean="0"/>
          </a:p>
          <a:p>
            <a:endParaRPr kumimoji="1" lang="en-US" altLang="ja-JP" dirty="0" smtClean="0"/>
          </a:p>
          <a:p>
            <a:r>
              <a:rPr kumimoji="1" lang="ja-JP" altLang="en-US" dirty="0" smtClean="0"/>
              <a:t>分類における検索結果無しクラスを作成するため，検索対象とするリポジトリ内のコードブロックとは別に，新たにコードブロックを大量に用意し，学習させる必要があります．このコードブロックから作成した特徴ベクトルをネガティブデータと定義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a:t>
            </a:fld>
            <a:endParaRPr kumimoji="1" lang="ja-JP" altLang="en-US"/>
          </a:p>
        </p:txBody>
      </p:sp>
    </p:spTree>
    <p:extLst>
      <p:ext uri="{BB962C8B-B14F-4D97-AF65-F5344CB8AC3E}">
        <p14:creationId xmlns:p14="http://schemas.microsoft.com/office/powerpoint/2010/main" val="157846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13.png"/><Relationship Id="rId5" Type="http://schemas.openxmlformats.org/officeDocument/2006/relationships/image" Target="../media/image70.png"/><Relationship Id="rId10" Type="http://schemas.openxmlformats.org/officeDocument/2006/relationships/image" Target="../media/image12.png"/><Relationship Id="rId4" Type="http://schemas.openxmlformats.org/officeDocument/2006/relationships/image" Target="../media/image60.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0.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1.png"/><Relationship Id="rId7" Type="http://schemas.openxmlformats.org/officeDocument/2006/relationships/image" Target="../media/image270.png"/><Relationship Id="rId12"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31.pn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242.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3600" dirty="0" smtClean="0"/>
              <a:t>順伝播型ニューラルネットワークを</a:t>
            </a:r>
            <a:r>
              <a:rPr kumimoji="1" lang="en-US" altLang="ja-JP" sz="3600" dirty="0" smtClean="0"/>
              <a:t/>
            </a:r>
            <a:br>
              <a:rPr kumimoji="1" lang="en-US" altLang="ja-JP" sz="3600" dirty="0" smtClean="0"/>
            </a:br>
            <a:r>
              <a:rPr kumimoji="1" lang="ja-JP" altLang="en-US" sz="3600" dirty="0" smtClean="0"/>
              <a:t>用いた</a:t>
            </a:r>
            <a:r>
              <a:rPr lang="ja-JP" altLang="en-US" sz="3600" dirty="0" smtClean="0"/>
              <a:t>類似コードブロック検索の試み</a:t>
            </a:r>
            <a:endParaRPr kumimoji="1" lang="ja-JP" altLang="en-US" sz="3600" dirty="0"/>
          </a:p>
        </p:txBody>
      </p:sp>
      <p:sp>
        <p:nvSpPr>
          <p:cNvPr id="3" name="サブタイトル 2"/>
          <p:cNvSpPr>
            <a:spLocks noGrp="1"/>
          </p:cNvSpPr>
          <p:nvPr>
            <p:ph type="subTitle" idx="1"/>
          </p:nvPr>
        </p:nvSpPr>
        <p:spPr>
          <a:xfrm>
            <a:off x="685800" y="3573463"/>
            <a:ext cx="7772400" cy="1752600"/>
          </a:xfrm>
        </p:spPr>
        <p:txBody>
          <a:bodyPr anchor="t"/>
          <a:lstStyle/>
          <a:p>
            <a:endParaRPr kumimoji="1" lang="en-US" altLang="ja-JP" sz="2800" dirty="0" smtClean="0"/>
          </a:p>
          <a:p>
            <a:r>
              <a:rPr kumimoji="1" lang="ja-JP" altLang="en-US" sz="2800" dirty="0" smtClean="0"/>
              <a:t>〇藤原裕士</a:t>
            </a:r>
            <a:r>
              <a:rPr lang="en-US" altLang="ja-JP" sz="2800" baseline="30000" dirty="0" smtClean="0"/>
              <a:t>1 </a:t>
            </a:r>
            <a:r>
              <a:rPr lang="ja-JP" altLang="en-US" sz="2800" dirty="0" smtClean="0"/>
              <a:t>崔</a:t>
            </a:r>
            <a:r>
              <a:rPr lang="ja-JP" altLang="en-US" sz="2800" dirty="0"/>
              <a:t>恩</a:t>
            </a:r>
            <a:r>
              <a:rPr lang="ja-JP" altLang="en-US" sz="2800" dirty="0" smtClean="0"/>
              <a:t>瀞</a:t>
            </a:r>
            <a:r>
              <a:rPr lang="en-US" altLang="ja-JP" sz="2800" baseline="30000" dirty="0" smtClean="0"/>
              <a:t>2</a:t>
            </a:r>
            <a:r>
              <a:rPr lang="ja-JP" altLang="en-US" sz="2800" dirty="0" smtClean="0"/>
              <a:t>吉田則裕</a:t>
            </a:r>
            <a:r>
              <a:rPr lang="en-US" altLang="ja-JP" sz="2800" baseline="30000" dirty="0" smtClean="0"/>
              <a:t>3</a:t>
            </a:r>
            <a:r>
              <a:rPr lang="ja-JP" altLang="en-US" sz="2800" dirty="0" smtClean="0"/>
              <a:t>井上克郎</a:t>
            </a:r>
            <a:r>
              <a:rPr lang="en-US" altLang="ja-JP" sz="2800" baseline="30000" dirty="0" smtClean="0"/>
              <a:t>1</a:t>
            </a:r>
          </a:p>
          <a:p>
            <a:r>
              <a:rPr lang="en-US" altLang="ja-JP" sz="2000" baseline="30000" dirty="0" smtClean="0"/>
              <a:t>1</a:t>
            </a:r>
            <a:r>
              <a:rPr kumimoji="1" lang="ja-JP" altLang="en-US" sz="2000" dirty="0" smtClean="0"/>
              <a:t>大阪大学 </a:t>
            </a:r>
            <a:r>
              <a:rPr lang="en-US" altLang="ja-JP" sz="2000" baseline="30000" dirty="0" smtClean="0"/>
              <a:t>2</a:t>
            </a:r>
            <a:r>
              <a:rPr kumimoji="1" lang="ja-JP" altLang="en-US" sz="2000" dirty="0" smtClean="0"/>
              <a:t>奈良先端科学技術大学院大学 </a:t>
            </a:r>
            <a:r>
              <a:rPr lang="en-US" altLang="ja-JP" sz="2000" baseline="30000" dirty="0"/>
              <a:t>3</a:t>
            </a:r>
            <a:r>
              <a:rPr lang="ja-JP" altLang="en-US" sz="2000" dirty="0"/>
              <a:t>名古屋大学 </a:t>
            </a:r>
            <a:endParaRPr kumimoji="1" lang="ja-JP" altLang="en-US" sz="2000" dirty="0"/>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pPr/>
              <a:t>1</a:t>
            </a:fld>
            <a:endParaRPr lang="en-US" altLang="ja-JP"/>
          </a:p>
        </p:txBody>
      </p:sp>
    </p:spTree>
    <p:extLst>
      <p:ext uri="{BB962C8B-B14F-4D97-AF65-F5344CB8AC3E}">
        <p14:creationId xmlns:p14="http://schemas.microsoft.com/office/powerpoint/2010/main" val="2327914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ポジティブデータ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以下の</a:t>
            </a:r>
            <a:r>
              <a:rPr lang="ja-JP" altLang="en-US" sz="2800" dirty="0" smtClean="0"/>
              <a:t>コードブロックから作成した特徴ベクトルを</a:t>
            </a:r>
            <a:r>
              <a:rPr lang="en-US" altLang="ja-JP" sz="2800" dirty="0" smtClean="0"/>
              <a:t/>
            </a:r>
            <a:br>
              <a:rPr lang="en-US" altLang="ja-JP" sz="2800" dirty="0" smtClean="0"/>
            </a:br>
            <a:r>
              <a:rPr lang="ja-JP" altLang="en-US" sz="2800" dirty="0" smtClean="0">
                <a:solidFill>
                  <a:srgbClr val="FF0000"/>
                </a:solidFill>
              </a:rPr>
              <a:t>ポジティブデータ</a:t>
            </a:r>
            <a:r>
              <a:rPr lang="ja-JP" altLang="en-US" sz="2800" dirty="0" smtClean="0"/>
              <a:t>と定義</a:t>
            </a:r>
            <a:endParaRPr kumimoji="1" lang="en-US" altLang="ja-JP" sz="2800" dirty="0" smtClean="0"/>
          </a:p>
          <a:p>
            <a:pPr marL="914400" lvl="1" indent="-514350">
              <a:buFont typeface="+mj-lt"/>
              <a:buAutoNum type="arabicPeriod"/>
            </a:pPr>
            <a:r>
              <a:rPr kumimoji="1" lang="ja-JP" altLang="en-US" sz="2400" dirty="0" smtClean="0"/>
              <a:t>検索対象とする</a:t>
            </a:r>
            <a:r>
              <a:rPr lang="ja-JP" altLang="en-US" sz="2400" dirty="0"/>
              <a:t>プロジェクト</a:t>
            </a:r>
            <a:r>
              <a:rPr kumimoji="1" lang="ja-JP" altLang="en-US" sz="2400" dirty="0" smtClean="0"/>
              <a:t>内の各類似コード</a:t>
            </a:r>
            <a:r>
              <a:rPr kumimoji="1" lang="en-US" altLang="ja-JP" sz="2400" dirty="0" smtClean="0"/>
              <a:t/>
            </a:r>
            <a:br>
              <a:rPr kumimoji="1" lang="en-US" altLang="ja-JP" sz="2400" dirty="0" smtClean="0"/>
            </a:br>
            <a:r>
              <a:rPr kumimoji="1" lang="ja-JP" altLang="en-US" sz="2400" dirty="0" smtClean="0"/>
              <a:t>ブロック</a:t>
            </a:r>
            <a:endParaRPr kumimoji="1" lang="en-US" altLang="ja-JP" sz="2400" dirty="0" smtClean="0"/>
          </a:p>
          <a:p>
            <a:pPr marL="914400" lvl="1" indent="-514350">
              <a:buFont typeface="+mj-lt"/>
              <a:buAutoNum type="arabicPeriod"/>
            </a:pPr>
            <a:r>
              <a:rPr lang="ja-JP" altLang="en-US" sz="2400" dirty="0" smtClean="0"/>
              <a:t>１に対してミューテーションを適用することで作成</a:t>
            </a:r>
            <a:r>
              <a:rPr lang="en-US" altLang="ja-JP" sz="2400" dirty="0" smtClean="0"/>
              <a:t/>
            </a:r>
            <a:br>
              <a:rPr lang="en-US" altLang="ja-JP" sz="2400" dirty="0" smtClean="0"/>
            </a:br>
            <a:r>
              <a:rPr lang="ja-JP" altLang="en-US" sz="2400" dirty="0" smtClean="0"/>
              <a:t>した１の類似コードブロック</a:t>
            </a:r>
            <a:endParaRPr lang="en-US" altLang="ja-JP" sz="2400" dirty="0" smtClean="0"/>
          </a:p>
          <a:p>
            <a:r>
              <a:rPr kumimoji="1" lang="ja-JP" altLang="en-US" sz="2800" dirty="0" smtClean="0"/>
              <a:t>実行したミューテーション操作</a:t>
            </a:r>
            <a:endParaRPr kumimoji="1" lang="en-US" altLang="ja-JP" sz="2800" dirty="0" smtClean="0"/>
          </a:p>
          <a:p>
            <a:pPr lvl="1" indent="-342900"/>
            <a:r>
              <a:rPr lang="ja-JP" altLang="en-US" sz="2400" dirty="0"/>
              <a:t>行</a:t>
            </a:r>
            <a:r>
              <a:rPr lang="ja-JP" altLang="en-US" sz="2400" dirty="0" smtClean="0"/>
              <a:t>の削除・挿入</a:t>
            </a:r>
            <a:endParaRPr lang="en-US" altLang="ja-JP" sz="2400" dirty="0" smtClean="0"/>
          </a:p>
          <a:p>
            <a:pPr lvl="1" indent="-342900"/>
            <a:r>
              <a:rPr lang="ja-JP" altLang="en-US" sz="2400" dirty="0" smtClean="0"/>
              <a:t>識別子名の変更</a:t>
            </a:r>
            <a:endParaRPr lang="en-US" altLang="ja-JP" sz="2400" dirty="0" smtClean="0"/>
          </a:p>
          <a:p>
            <a:pPr lvl="1" indent="-342900"/>
            <a:r>
              <a:rPr kumimoji="1" lang="ja-JP" altLang="en-US" sz="2400" dirty="0" smtClean="0"/>
              <a:t>演算子の変更</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Tree>
    <p:extLst>
      <p:ext uri="{BB962C8B-B14F-4D97-AF65-F5344CB8AC3E}">
        <p14:creationId xmlns:p14="http://schemas.microsoft.com/office/powerpoint/2010/main" val="229847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2863" y="3992780"/>
            <a:ext cx="8527159" cy="2236094"/>
          </a:xfrm>
          <a:prstGeom prst="rect">
            <a:avLst/>
          </a:prstGeom>
        </p:spPr>
      </p:pic>
      <p:sp>
        <p:nvSpPr>
          <p:cNvPr id="2" name="タイトル 1"/>
          <p:cNvSpPr>
            <a:spLocks noGrp="1"/>
          </p:cNvSpPr>
          <p:nvPr>
            <p:ph type="title"/>
          </p:nvPr>
        </p:nvSpPr>
        <p:spPr/>
        <p:txBody>
          <a:bodyPr/>
          <a:lstStyle/>
          <a:p>
            <a:r>
              <a:rPr kumimoji="1" lang="ja-JP" altLang="en-US" dirty="0" smtClean="0"/>
              <a:t>学習</a:t>
            </a:r>
            <a:r>
              <a:rPr lang="ja-JP" altLang="en-US" dirty="0"/>
              <a:t>フェイズ</a:t>
            </a:r>
            <a:r>
              <a:rPr kumimoji="1" lang="ja-JP" altLang="en-US" dirty="0" smtClean="0"/>
              <a:t>のアルゴリズム</a:t>
            </a:r>
            <a:endParaRPr kumimoji="1" lang="ja-JP" altLang="en-US" dirty="0"/>
          </a:p>
        </p:txBody>
      </p:sp>
      <p:sp>
        <p:nvSpPr>
          <p:cNvPr id="3" name="コンテンツ プレースホルダー 2"/>
          <p:cNvSpPr>
            <a:spLocks noGrp="1"/>
          </p:cNvSpPr>
          <p:nvPr>
            <p:ph idx="1"/>
          </p:nvPr>
        </p:nvSpPr>
        <p:spPr>
          <a:xfrm>
            <a:off x="511571" y="1574312"/>
            <a:ext cx="8109744" cy="2214604"/>
          </a:xfrm>
          <a:ln>
            <a:solidFill>
              <a:srgbClr val="FFC000"/>
            </a:solidFill>
          </a:ln>
        </p:spPr>
        <p:txBody>
          <a:bodyPr/>
          <a:lstStyle/>
          <a:p>
            <a:pPr marL="0" indent="0">
              <a:buNone/>
            </a:pPr>
            <a:r>
              <a:rPr kumimoji="1" lang="en-US" altLang="ja-JP" sz="2400" dirty="0" smtClean="0"/>
              <a:t>STEP L-1: </a:t>
            </a:r>
            <a:r>
              <a:rPr kumimoji="1" lang="ja-JP" altLang="en-US" sz="2400" dirty="0" smtClean="0"/>
              <a:t>コードブロック抽出と類似コードブロックセット構成</a:t>
            </a:r>
            <a:endParaRPr kumimoji="1" lang="en-US" altLang="ja-JP" sz="2400" dirty="0" smtClean="0"/>
          </a:p>
          <a:p>
            <a:pPr marL="0" indent="0">
              <a:buNone/>
            </a:pPr>
            <a:r>
              <a:rPr lang="en-US" altLang="ja-JP" sz="2400" dirty="0" smtClean="0"/>
              <a:t>STEP L-2: </a:t>
            </a:r>
            <a:r>
              <a:rPr lang="ja-JP" altLang="en-US" sz="2400" dirty="0" smtClean="0"/>
              <a:t>ミューテーションによる類似コードブロックの作成</a:t>
            </a:r>
            <a:endParaRPr lang="en-US" altLang="ja-JP" sz="2400" dirty="0" smtClean="0"/>
          </a:p>
          <a:p>
            <a:pPr marL="0" indent="0">
              <a:buNone/>
            </a:pPr>
            <a:r>
              <a:rPr kumimoji="1" lang="en-US" altLang="ja-JP" sz="2400" dirty="0" smtClean="0"/>
              <a:t>STEP L-3: </a:t>
            </a:r>
            <a:r>
              <a:rPr kumimoji="1" lang="ja-JP" altLang="en-US" sz="2400" dirty="0" smtClean="0"/>
              <a:t>ポジティブデータの作成</a:t>
            </a:r>
            <a:endParaRPr kumimoji="1" lang="en-US" altLang="ja-JP" sz="2400" dirty="0" smtClean="0"/>
          </a:p>
          <a:p>
            <a:pPr marL="0" indent="0">
              <a:buNone/>
            </a:pPr>
            <a:r>
              <a:rPr lang="en-US" altLang="ja-JP" sz="2400" dirty="0" smtClean="0"/>
              <a:t>STEP L-4: </a:t>
            </a:r>
            <a:r>
              <a:rPr kumimoji="1" lang="ja-JP" altLang="en-US" sz="2400" dirty="0" smtClean="0"/>
              <a:t>ネガティブデータの作成</a:t>
            </a:r>
            <a:endParaRPr kumimoji="1" lang="en-US" altLang="ja-JP" sz="2400" dirty="0" smtClean="0">
              <a:solidFill>
                <a:srgbClr val="FF0000"/>
              </a:solidFill>
            </a:endParaRPr>
          </a:p>
          <a:p>
            <a:pPr marL="0" indent="0">
              <a:buNone/>
            </a:pPr>
            <a:r>
              <a:rPr kumimoji="1" lang="en-US" altLang="ja-JP" sz="2400" dirty="0" smtClean="0"/>
              <a:t>STEP L-5: FFNN</a:t>
            </a:r>
            <a:r>
              <a:rPr kumimoji="1" lang="ja-JP" altLang="en-US" sz="2400" dirty="0" smtClean="0"/>
              <a:t>モデルの</a:t>
            </a:r>
            <a:r>
              <a:rPr lang="ja-JP" altLang="en-US" sz="2400" dirty="0" smtClean="0"/>
              <a:t>学習</a:t>
            </a:r>
            <a:endParaRPr kumimoji="1" lang="ja-JP" altLang="en-US" sz="2400" dirty="0"/>
          </a:p>
        </p:txBody>
      </p:sp>
      <p:sp>
        <p:nvSpPr>
          <p:cNvPr id="8" name="スライド番号プレースホルダー 7"/>
          <p:cNvSpPr>
            <a:spLocks noGrp="1"/>
          </p:cNvSpPr>
          <p:nvPr>
            <p:ph type="sldNum" sz="quarter" idx="12"/>
          </p:nvPr>
        </p:nvSpPr>
        <p:spPr>
          <a:xfrm>
            <a:off x="7597775" y="6237966"/>
            <a:ext cx="1150938" cy="288925"/>
          </a:xfrm>
        </p:spPr>
        <p:txBody>
          <a:bodyPr/>
          <a:lstStyle/>
          <a:p>
            <a:fld id="{9F5033E9-932D-4E41-95C3-341F9A6DAE17}" type="slidenum">
              <a:rPr lang="en-US" altLang="ja-JP" smtClean="0"/>
              <a:pPr/>
              <a:t>11</a:t>
            </a:fld>
            <a:endParaRPr lang="en-US" altLang="ja-JP" dirty="0"/>
          </a:p>
        </p:txBody>
      </p:sp>
      <p:grpSp>
        <p:nvGrpSpPr>
          <p:cNvPr id="6" name="グループ化 5"/>
          <p:cNvGrpSpPr/>
          <p:nvPr/>
        </p:nvGrpSpPr>
        <p:grpSpPr>
          <a:xfrm>
            <a:off x="4860143" y="4163808"/>
            <a:ext cx="399261" cy="434572"/>
            <a:chOff x="505069" y="2598512"/>
            <a:chExt cx="1109784" cy="1312984"/>
          </a:xfrm>
        </p:grpSpPr>
        <p:sp>
          <p:nvSpPr>
            <p:cNvPr id="7" name="メモ 6"/>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9" name="メモ 8"/>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10" name="メモ 9"/>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112" name="テキスト ボックス 111"/>
          <p:cNvSpPr txBox="1"/>
          <p:nvPr/>
        </p:nvSpPr>
        <p:spPr>
          <a:xfrm>
            <a:off x="-42556" y="5798561"/>
            <a:ext cx="1300356" cy="369332"/>
          </a:xfrm>
          <a:prstGeom prst="rect">
            <a:avLst/>
          </a:prstGeom>
          <a:noFill/>
          <a:ln>
            <a:noFill/>
          </a:ln>
        </p:spPr>
        <p:txBody>
          <a:bodyPr wrap="none" rtlCol="0">
            <a:spAutoFit/>
          </a:bodyPr>
          <a:lstStyle/>
          <a:p>
            <a:r>
              <a:rPr lang="ja-JP" altLang="en-US" dirty="0"/>
              <a:t>プロジェクト</a:t>
            </a:r>
            <a:endParaRPr kumimoji="1" lang="ja-JP" altLang="en-US" dirty="0"/>
          </a:p>
        </p:txBody>
      </p:sp>
      <p:sp>
        <p:nvSpPr>
          <p:cNvPr id="113" name="テキスト ボックス 112"/>
          <p:cNvSpPr txBox="1"/>
          <p:nvPr/>
        </p:nvSpPr>
        <p:spPr>
          <a:xfrm>
            <a:off x="1012259" y="6196241"/>
            <a:ext cx="1473480" cy="646331"/>
          </a:xfrm>
          <a:prstGeom prst="rect">
            <a:avLst/>
          </a:prstGeom>
          <a:solidFill>
            <a:schemeClr val="bg1"/>
          </a:solidFill>
          <a:ln>
            <a:solidFill>
              <a:schemeClr val="tx1"/>
            </a:solidFill>
          </a:ln>
        </p:spPr>
        <p:txBody>
          <a:bodyPr wrap="none" rtlCol="0">
            <a:spAutoFit/>
          </a:bodyPr>
          <a:lstStyle/>
          <a:p>
            <a:r>
              <a:rPr kumimoji="1" lang="ja-JP" altLang="en-US" dirty="0" smtClean="0"/>
              <a:t>類似コード</a:t>
            </a:r>
            <a:endParaRPr kumimoji="1" lang="en-US" altLang="ja-JP" dirty="0" smtClean="0"/>
          </a:p>
          <a:p>
            <a:r>
              <a:rPr kumimoji="1" lang="ja-JP" altLang="en-US" dirty="0" smtClean="0"/>
              <a:t>ブロックセット</a:t>
            </a:r>
            <a:endParaRPr kumimoji="1" lang="ja-JP" altLang="en-US" dirty="0"/>
          </a:p>
        </p:txBody>
      </p:sp>
      <p:sp>
        <p:nvSpPr>
          <p:cNvPr id="114" name="テキスト ボックス 113"/>
          <p:cNvSpPr txBox="1"/>
          <p:nvPr/>
        </p:nvSpPr>
        <p:spPr>
          <a:xfrm>
            <a:off x="1617845" y="3962889"/>
            <a:ext cx="2395207" cy="369332"/>
          </a:xfrm>
          <a:prstGeom prst="rect">
            <a:avLst/>
          </a:prstGeom>
          <a:solidFill>
            <a:schemeClr val="bg1"/>
          </a:solidFill>
          <a:ln>
            <a:solidFill>
              <a:schemeClr val="tx1"/>
            </a:solidFill>
          </a:ln>
        </p:spPr>
        <p:txBody>
          <a:bodyPr wrap="none" rtlCol="0">
            <a:spAutoFit/>
          </a:bodyPr>
          <a:lstStyle/>
          <a:p>
            <a:r>
              <a:rPr kumimoji="1" lang="ja-JP" altLang="en-US" dirty="0" smtClean="0"/>
              <a:t>ミューテーションで作成</a:t>
            </a:r>
            <a:endParaRPr kumimoji="1" lang="ja-JP" altLang="en-US" dirty="0"/>
          </a:p>
        </p:txBody>
      </p:sp>
      <p:cxnSp>
        <p:nvCxnSpPr>
          <p:cNvPr id="116" name="直線コネクタ 115"/>
          <p:cNvCxnSpPr>
            <a:stCxn id="114" idx="2"/>
          </p:cNvCxnSpPr>
          <p:nvPr/>
        </p:nvCxnSpPr>
        <p:spPr>
          <a:xfrm>
            <a:off x="2815449" y="4332221"/>
            <a:ext cx="1142775" cy="620779"/>
          </a:xfrm>
          <a:prstGeom prst="line">
            <a:avLst/>
          </a:prstGeom>
        </p:spPr>
        <p:style>
          <a:lnRef idx="1">
            <a:schemeClr val="dk1"/>
          </a:lnRef>
          <a:fillRef idx="0">
            <a:schemeClr val="dk1"/>
          </a:fillRef>
          <a:effectRef idx="0">
            <a:schemeClr val="dk1"/>
          </a:effectRef>
          <a:fontRef idx="minor">
            <a:schemeClr val="tx1"/>
          </a:fontRef>
        </p:style>
      </p:cxnSp>
      <p:cxnSp>
        <p:nvCxnSpPr>
          <p:cNvPr id="118" name="直線コネクタ 117"/>
          <p:cNvCxnSpPr>
            <a:stCxn id="114" idx="2"/>
          </p:cNvCxnSpPr>
          <p:nvPr/>
        </p:nvCxnSpPr>
        <p:spPr>
          <a:xfrm>
            <a:off x="2815449" y="4332221"/>
            <a:ext cx="972780" cy="1420879"/>
          </a:xfrm>
          <a:prstGeom prst="line">
            <a:avLst/>
          </a:prstGeom>
        </p:spPr>
        <p:style>
          <a:lnRef idx="1">
            <a:schemeClr val="dk1"/>
          </a:lnRef>
          <a:fillRef idx="0">
            <a:schemeClr val="dk1"/>
          </a:fillRef>
          <a:effectRef idx="0">
            <a:schemeClr val="dk1"/>
          </a:effectRef>
          <a:fontRef idx="minor">
            <a:schemeClr val="tx1"/>
          </a:fontRef>
        </p:style>
      </p:cxnSp>
      <p:sp>
        <p:nvSpPr>
          <p:cNvPr id="120" name="テキスト ボックス 119"/>
          <p:cNvSpPr txBox="1"/>
          <p:nvPr/>
        </p:nvSpPr>
        <p:spPr>
          <a:xfrm>
            <a:off x="5043421" y="6160746"/>
            <a:ext cx="1789272" cy="646331"/>
          </a:xfrm>
          <a:prstGeom prst="rect">
            <a:avLst/>
          </a:prstGeom>
          <a:solidFill>
            <a:schemeClr val="bg1"/>
          </a:solidFill>
          <a:ln>
            <a:solidFill>
              <a:schemeClr val="tx1"/>
            </a:solidFill>
          </a:ln>
        </p:spPr>
        <p:txBody>
          <a:bodyPr wrap="none" rtlCol="0">
            <a:spAutoFit/>
          </a:bodyPr>
          <a:lstStyle/>
          <a:p>
            <a:pPr algn="ctr"/>
            <a:r>
              <a:rPr kumimoji="1" lang="ja-JP" altLang="en-US" dirty="0" smtClean="0"/>
              <a:t>ポジティブデータ</a:t>
            </a:r>
            <a:endParaRPr kumimoji="1" lang="en-US" altLang="ja-JP" dirty="0" smtClean="0"/>
          </a:p>
          <a:p>
            <a:pPr algn="ctr"/>
            <a:r>
              <a:rPr kumimoji="1" lang="en-US" altLang="ja-JP" dirty="0" smtClean="0"/>
              <a:t>(</a:t>
            </a:r>
            <a:r>
              <a:rPr kumimoji="1" lang="ja-JP" altLang="en-US" dirty="0" smtClean="0"/>
              <a:t>特徴ベクトル</a:t>
            </a:r>
            <a:r>
              <a:rPr kumimoji="1" lang="en-US" altLang="ja-JP" dirty="0" smtClean="0"/>
              <a:t>)</a:t>
            </a:r>
            <a:endParaRPr kumimoji="1" lang="ja-JP" altLang="en-US" dirty="0"/>
          </a:p>
        </p:txBody>
      </p:sp>
      <p:sp>
        <p:nvSpPr>
          <p:cNvPr id="121" name="テキスト ボックス 120"/>
          <p:cNvSpPr txBox="1"/>
          <p:nvPr/>
        </p:nvSpPr>
        <p:spPr>
          <a:xfrm>
            <a:off x="7648063" y="6044208"/>
            <a:ext cx="800219" cy="369332"/>
          </a:xfrm>
          <a:prstGeom prst="rect">
            <a:avLst/>
          </a:prstGeom>
          <a:noFill/>
          <a:ln>
            <a:solidFill>
              <a:schemeClr val="tx1"/>
            </a:solidFill>
          </a:ln>
        </p:spPr>
        <p:txBody>
          <a:bodyPr wrap="none" rtlCol="0">
            <a:spAutoFit/>
          </a:bodyPr>
          <a:lstStyle/>
          <a:p>
            <a:r>
              <a:rPr kumimoji="1" lang="en-US" altLang="ja-JP" dirty="0" smtClean="0"/>
              <a:t>FFNN</a:t>
            </a:r>
            <a:endParaRPr kumimoji="1" lang="ja-JP" altLang="en-US" dirty="0"/>
          </a:p>
        </p:txBody>
      </p:sp>
      <p:sp>
        <p:nvSpPr>
          <p:cNvPr id="122" name="テキスト ボックス 121"/>
          <p:cNvSpPr txBox="1"/>
          <p:nvPr/>
        </p:nvSpPr>
        <p:spPr>
          <a:xfrm>
            <a:off x="4147182" y="3812222"/>
            <a:ext cx="1790875" cy="369332"/>
          </a:xfrm>
          <a:prstGeom prst="rect">
            <a:avLst/>
          </a:prstGeom>
          <a:solidFill>
            <a:schemeClr val="bg1"/>
          </a:solidFill>
          <a:ln>
            <a:solidFill>
              <a:schemeClr val="tx1"/>
            </a:solidFill>
          </a:ln>
        </p:spPr>
        <p:txBody>
          <a:bodyPr wrap="none" rtlCol="0">
            <a:spAutoFit/>
          </a:bodyPr>
          <a:lstStyle/>
          <a:p>
            <a:r>
              <a:rPr kumimoji="1" lang="ja-JP" altLang="en-US" dirty="0" smtClean="0"/>
              <a:t>ネガティブデータ</a:t>
            </a:r>
            <a:endParaRPr kumimoji="1" lang="ja-JP" altLang="en-US" dirty="0"/>
          </a:p>
        </p:txBody>
      </p:sp>
    </p:spTree>
    <p:extLst>
      <p:ext uri="{BB962C8B-B14F-4D97-AF65-F5344CB8AC3E}">
        <p14:creationId xmlns:p14="http://schemas.microsoft.com/office/powerpoint/2010/main" val="3472880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順伝播型ニューラルネットワーク</a:t>
            </a:r>
            <a:r>
              <a:rPr kumimoji="1" lang="en-US" altLang="ja-JP" dirty="0" smtClean="0"/>
              <a:t>(FFNN)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800" dirty="0" smtClean="0"/>
                  <a:t>ニューロン</a:t>
                </a:r>
                <a:r>
                  <a:rPr lang="ja-JP" altLang="en-US" sz="2800" dirty="0"/>
                  <a:t>と呼ばれる，並列に動作する単純な要素を接続することで</a:t>
                </a:r>
                <a:r>
                  <a:rPr lang="ja-JP" altLang="en-US" sz="2800" dirty="0" smtClean="0"/>
                  <a:t>構成</a:t>
                </a:r>
                <a:endParaRPr lang="en-US" altLang="ja-JP" sz="2800" dirty="0" smtClean="0"/>
              </a:p>
              <a:p>
                <a:r>
                  <a:rPr lang="ja-JP" altLang="en-US" sz="2800" dirty="0" smtClean="0"/>
                  <a:t>各接続に重み</a:t>
                </a:r>
                <a:r>
                  <a:rPr lang="ja-JP" altLang="en-US" sz="2800" dirty="0"/>
                  <a:t>を</a:t>
                </a:r>
                <a:r>
                  <a:rPr lang="ja-JP" altLang="en-US" sz="2800" dirty="0" smtClean="0"/>
                  <a:t>設定</a:t>
                </a:r>
                <a:endParaRPr lang="en-US" altLang="ja-JP" sz="2800" dirty="0" smtClean="0"/>
              </a:p>
              <a:p>
                <a:r>
                  <a:rPr lang="ja-JP" altLang="en-US" sz="2800" dirty="0" smtClean="0"/>
                  <a:t>入力と出力の組</a:t>
                </a:r>
                <a14:m>
                  <m:oMath xmlns:m="http://schemas.openxmlformats.org/officeDocument/2006/math">
                    <m:r>
                      <a:rPr lang="en-US" altLang="ja-JP" sz="2800" b="0" i="1" smtClean="0">
                        <a:latin typeface="Cambria Math" panose="02040503050406030204" pitchFamily="18" charset="0"/>
                      </a:rPr>
                      <m:t>&lt;</m:t>
                    </m:r>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𝑎</m:t>
                        </m:r>
                      </m:e>
                    </m:acc>
                    <m:r>
                      <a:rPr lang="en-US" altLang="ja-JP" sz="2800" b="0" i="1" smtClean="0">
                        <a:latin typeface="Cambria Math" panose="02040503050406030204" pitchFamily="18" charset="0"/>
                      </a:rPr>
                      <m:t>,</m:t>
                    </m:r>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𝑏</m:t>
                        </m:r>
                      </m:e>
                    </m:acc>
                    <m:r>
                      <a:rPr lang="en-US" altLang="ja-JP" sz="2800" b="0" i="1" smtClean="0">
                        <a:latin typeface="Cambria Math" panose="02040503050406030204" pitchFamily="18" charset="0"/>
                      </a:rPr>
                      <m:t>&gt;</m:t>
                    </m:r>
                  </m:oMath>
                </a14:m>
                <a:r>
                  <a:rPr lang="en-US" altLang="ja-JP" sz="2800" dirty="0" smtClean="0"/>
                  <a:t>(</a:t>
                </a:r>
                <a:r>
                  <a:rPr lang="ja-JP" altLang="en-US" sz="2800" dirty="0" smtClean="0"/>
                  <a:t>教師データ</a:t>
                </a:r>
                <a:r>
                  <a:rPr lang="en-US" altLang="ja-JP" sz="2800" dirty="0" smtClean="0"/>
                  <a:t>)</a:t>
                </a:r>
                <a:r>
                  <a:rPr lang="ja-JP" altLang="en-US" sz="2800" dirty="0" smtClean="0"/>
                  <a:t>を用意し，</a:t>
                </a:r>
                <a14:m>
                  <m:oMath xmlns:m="http://schemas.openxmlformats.org/officeDocument/2006/math">
                    <m:acc>
                      <m:accPr>
                        <m:chr m:val="⃗"/>
                        <m:ctrlPr>
                          <a:rPr lang="ja-JP" altLang="en-US" sz="2800" i="1" smtClean="0">
                            <a:latin typeface="Cambria Math" panose="02040503050406030204" pitchFamily="18" charset="0"/>
                          </a:rPr>
                        </m:ctrlPr>
                      </m:accPr>
                      <m:e>
                        <m:r>
                          <a:rPr lang="en-US" altLang="ja-JP" sz="2800" b="0" i="1" smtClean="0">
                            <a:latin typeface="Cambria Math" panose="02040503050406030204" pitchFamily="18" charset="0"/>
                          </a:rPr>
                          <m:t>𝑎</m:t>
                        </m:r>
                      </m:e>
                    </m:acc>
                  </m:oMath>
                </a14:m>
                <a:r>
                  <a:rPr lang="ja-JP" altLang="en-US" sz="2800" dirty="0" smtClean="0"/>
                  <a:t>の入力時に</a:t>
                </a:r>
                <a14:m>
                  <m:oMath xmlns:m="http://schemas.openxmlformats.org/officeDocument/2006/math">
                    <m:acc>
                      <m:accPr>
                        <m:chr m:val="⃗"/>
                        <m:ctrlPr>
                          <a:rPr lang="ja-JP" altLang="en-US" sz="2800" i="1" smtClean="0">
                            <a:latin typeface="Cambria Math" panose="02040503050406030204" pitchFamily="18" charset="0"/>
                          </a:rPr>
                        </m:ctrlPr>
                      </m:accPr>
                      <m:e>
                        <m:r>
                          <a:rPr lang="en-US" altLang="ja-JP" sz="2800" b="0" i="1" smtClean="0">
                            <a:latin typeface="Cambria Math" panose="02040503050406030204" pitchFamily="18" charset="0"/>
                          </a:rPr>
                          <m:t>𝑏</m:t>
                        </m:r>
                      </m:e>
                    </m:acc>
                  </m:oMath>
                </a14:m>
                <a:r>
                  <a:rPr lang="ja-JP" altLang="en-US" sz="2800" dirty="0" smtClean="0"/>
                  <a:t>が出力されるよう，各接続の重みを調整</a:t>
                </a:r>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482" r="-66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grpSp>
        <p:nvGrpSpPr>
          <p:cNvPr id="44" name="グループ化 43"/>
          <p:cNvGrpSpPr/>
          <p:nvPr/>
        </p:nvGrpSpPr>
        <p:grpSpPr>
          <a:xfrm>
            <a:off x="2241159" y="4265553"/>
            <a:ext cx="4650569" cy="1951891"/>
            <a:chOff x="2279068" y="3079436"/>
            <a:chExt cx="4650569" cy="1951891"/>
          </a:xfrm>
        </p:grpSpPr>
        <p:grpSp>
          <p:nvGrpSpPr>
            <p:cNvPr id="5" name="グループ化 4"/>
            <p:cNvGrpSpPr/>
            <p:nvPr/>
          </p:nvGrpSpPr>
          <p:grpSpPr>
            <a:xfrm>
              <a:off x="2745896" y="3079436"/>
              <a:ext cx="3722076" cy="1951891"/>
              <a:chOff x="679937" y="914400"/>
              <a:chExt cx="3722076" cy="1951891"/>
            </a:xfrm>
          </p:grpSpPr>
          <p:sp>
            <p:nvSpPr>
              <p:cNvPr id="6" name="楕円 5"/>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楕円 6"/>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楕円 7"/>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楕円 8"/>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楕円 9"/>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楕円 10"/>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楕円 11"/>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楕円 12"/>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矢印コネクタ 13"/>
              <p:cNvCxnSpPr>
                <a:endCxn id="6" idx="2"/>
              </p:cNvCxnSpPr>
              <p:nvPr/>
            </p:nvCxnSpPr>
            <p:spPr>
              <a:xfrm>
                <a:off x="679937" y="1184764"/>
                <a:ext cx="498232" cy="2198"/>
              </a:xfrm>
              <a:prstGeom prst="straightConnector1">
                <a:avLst/>
              </a:prstGeom>
              <a:noFill/>
              <a:ln w="6350" cap="flat" cmpd="sng" algn="ctr">
                <a:solidFill>
                  <a:sysClr val="windowText" lastClr="000000"/>
                </a:solidFill>
                <a:prstDash val="solid"/>
                <a:miter lim="800000"/>
                <a:tailEnd type="triangle"/>
              </a:ln>
              <a:effectLst/>
            </p:spPr>
          </p:cxnSp>
          <p:cxnSp>
            <p:nvCxnSpPr>
              <p:cNvPr id="15" name="直線矢印コネクタ 14"/>
              <p:cNvCxnSpPr>
                <a:endCxn id="7" idx="2"/>
              </p:cNvCxnSpPr>
              <p:nvPr/>
            </p:nvCxnSpPr>
            <p:spPr>
              <a:xfrm>
                <a:off x="679938" y="1888148"/>
                <a:ext cx="498231" cy="2198"/>
              </a:xfrm>
              <a:prstGeom prst="straightConnector1">
                <a:avLst/>
              </a:prstGeom>
              <a:noFill/>
              <a:ln w="6350" cap="flat" cmpd="sng" algn="ctr">
                <a:solidFill>
                  <a:sysClr val="windowText" lastClr="000000"/>
                </a:solidFill>
                <a:prstDash val="solid"/>
                <a:miter lim="800000"/>
                <a:tailEnd type="triangle"/>
              </a:ln>
              <a:effectLst/>
            </p:spPr>
          </p:cxnSp>
          <p:cxnSp>
            <p:nvCxnSpPr>
              <p:cNvPr id="16" name="直線矢印コネクタ 15"/>
              <p:cNvCxnSpPr>
                <a:endCxn id="8" idx="2"/>
              </p:cNvCxnSpPr>
              <p:nvPr/>
            </p:nvCxnSpPr>
            <p:spPr>
              <a:xfrm flipV="1">
                <a:off x="679937" y="2593730"/>
                <a:ext cx="498231" cy="731"/>
              </a:xfrm>
              <a:prstGeom prst="straightConnector1">
                <a:avLst/>
              </a:prstGeom>
              <a:noFill/>
              <a:ln w="6350" cap="flat" cmpd="sng" algn="ctr">
                <a:solidFill>
                  <a:sysClr val="windowText" lastClr="000000"/>
                </a:solidFill>
                <a:prstDash val="solid"/>
                <a:miter lim="800000"/>
                <a:tailEnd type="triangle"/>
              </a:ln>
              <a:effectLst/>
            </p:spPr>
          </p:cxnSp>
          <p:cxnSp>
            <p:nvCxnSpPr>
              <p:cNvPr id="17" name="直線矢印コネクタ 16"/>
              <p:cNvCxnSpPr>
                <a:stCxn id="6" idx="6"/>
                <a:endCxn id="9"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8" name="直線矢印コネクタ 17"/>
              <p:cNvCxnSpPr>
                <a:stCxn id="6" idx="6"/>
                <a:endCxn id="10"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9" name="直線矢印コネクタ 18"/>
              <p:cNvCxnSpPr>
                <a:stCxn id="6" idx="6"/>
                <a:endCxn id="11"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0" name="直線矢印コネクタ 19"/>
              <p:cNvCxnSpPr>
                <a:stCxn id="7" idx="6"/>
                <a:endCxn id="10"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1" name="直線矢印コネクタ 20"/>
              <p:cNvCxnSpPr>
                <a:stCxn id="7" idx="6"/>
                <a:endCxn id="9"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2" name="直線矢印コネクタ 21"/>
              <p:cNvCxnSpPr>
                <a:stCxn id="7" idx="6"/>
                <a:endCxn id="11"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3" name="直線矢印コネクタ 22"/>
              <p:cNvCxnSpPr>
                <a:stCxn id="8" idx="6"/>
                <a:endCxn id="9"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4" name="直線矢印コネクタ 23"/>
              <p:cNvCxnSpPr>
                <a:stCxn id="8" idx="6"/>
                <a:endCxn id="10"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5" name="直線矢印コネクタ 24"/>
              <p:cNvCxnSpPr>
                <a:stCxn id="8" idx="6"/>
                <a:endCxn id="11"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6" name="直線コネクタ 25"/>
              <p:cNvCxnSpPr>
                <a:stCxn id="9" idx="6"/>
                <a:endCxn id="12"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27" name="直線コネクタ 26"/>
              <p:cNvCxnSpPr>
                <a:stCxn id="9" idx="6"/>
                <a:endCxn id="13"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28" name="直線コネクタ 27"/>
              <p:cNvCxnSpPr>
                <a:stCxn id="10" idx="6"/>
                <a:endCxn id="12"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29" name="直線コネクタ 28"/>
              <p:cNvCxnSpPr>
                <a:stCxn id="10" idx="6"/>
                <a:endCxn id="13"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30" name="直線コネクタ 29"/>
              <p:cNvCxnSpPr>
                <a:stCxn id="11" idx="6"/>
                <a:endCxn id="12"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31" name="直線コネクタ 30"/>
              <p:cNvCxnSpPr>
                <a:stCxn id="11" idx="6"/>
                <a:endCxn id="13"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cxnSp>
            <p:nvCxnSpPr>
              <p:cNvPr id="32" name="直線矢印コネクタ 31"/>
              <p:cNvCxnSpPr>
                <a:stCxn id="12" idx="6"/>
              </p:cNvCxnSpPr>
              <p:nvPr/>
            </p:nvCxnSpPr>
            <p:spPr>
              <a:xfrm flipV="1">
                <a:off x="3903783" y="1617783"/>
                <a:ext cx="498230" cy="1"/>
              </a:xfrm>
              <a:prstGeom prst="straightConnector1">
                <a:avLst/>
              </a:prstGeom>
              <a:noFill/>
              <a:ln w="6350" cap="flat" cmpd="sng" algn="ctr">
                <a:solidFill>
                  <a:sysClr val="windowText" lastClr="000000"/>
                </a:solidFill>
                <a:prstDash val="solid"/>
                <a:miter lim="800000"/>
                <a:tailEnd type="triangle"/>
              </a:ln>
              <a:effectLst/>
            </p:spPr>
          </p:cxnSp>
          <p:cxnSp>
            <p:nvCxnSpPr>
              <p:cNvPr id="33" name="直線矢印コネクタ 32"/>
              <p:cNvCxnSpPr>
                <a:stCxn id="13" idx="6"/>
              </p:cNvCxnSpPr>
              <p:nvPr/>
            </p:nvCxnSpPr>
            <p:spPr>
              <a:xfrm flipV="1">
                <a:off x="3903783" y="2321167"/>
                <a:ext cx="498230" cy="1"/>
              </a:xfrm>
              <a:prstGeom prst="straightConnector1">
                <a:avLst/>
              </a:prstGeom>
              <a:noFill/>
              <a:ln w="6350" cap="flat" cmpd="sng" algn="ctr">
                <a:solidFill>
                  <a:sysClr val="windowText" lastClr="000000"/>
                </a:solidFill>
                <a:prstDash val="solid"/>
                <a:miter lim="800000"/>
                <a:tailEnd type="triangle"/>
              </a:ln>
              <a:effectLst/>
            </p:spPr>
          </p:cxnSp>
        </p:grpSp>
        <p:sp>
          <p:nvSpPr>
            <p:cNvPr id="34" name="テキスト ボックス 33"/>
            <p:cNvSpPr txBox="1"/>
            <p:nvPr/>
          </p:nvSpPr>
          <p:spPr>
            <a:xfrm>
              <a:off x="2279068" y="3314520"/>
              <a:ext cx="461665" cy="1477328"/>
            </a:xfrm>
            <a:prstGeom prst="rect">
              <a:avLst/>
            </a:prstGeom>
            <a:noFill/>
            <a:ln>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入力ベクトル</a:t>
              </a:r>
            </a:p>
          </p:txBody>
        </p:sp>
        <p:sp>
          <p:nvSpPr>
            <p:cNvPr id="35" name="テキスト ボックス 34"/>
            <p:cNvSpPr txBox="1"/>
            <p:nvPr/>
          </p:nvSpPr>
          <p:spPr>
            <a:xfrm>
              <a:off x="6467972" y="3314520"/>
              <a:ext cx="461665" cy="1477328"/>
            </a:xfrm>
            <a:prstGeom prst="rect">
              <a:avLst/>
            </a:prstGeom>
            <a:noFill/>
            <a:ln>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出力ベクトル</a:t>
              </a:r>
            </a:p>
          </p:txBody>
        </p:sp>
        <mc:AlternateContent xmlns:mc="http://schemas.openxmlformats.org/markup-compatibility/2006" xmlns:a14="http://schemas.microsoft.com/office/drawing/2010/main">
          <mc:Choice Requires="a14">
            <p:sp>
              <p:nvSpPr>
                <p:cNvPr id="36" name="テキスト ボックス 35"/>
                <p:cNvSpPr txBox="1"/>
                <p:nvPr/>
              </p:nvSpPr>
              <p:spPr>
                <a:xfrm>
                  <a:off x="3281312" y="316513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281312" y="3165134"/>
                  <a:ext cx="470752" cy="369332"/>
                </a:xfrm>
                <a:prstGeom prst="rect">
                  <a:avLst/>
                </a:prstGeom>
                <a:blipFill>
                  <a:blip r:embed="rId4"/>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3281312" y="3856693"/>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281312" y="3856693"/>
                  <a:ext cx="470752" cy="369332"/>
                </a:xfrm>
                <a:prstGeom prst="rect">
                  <a:avLst/>
                </a:prstGeom>
                <a:blipFill>
                  <a:blip r:embed="rId5"/>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3281312" y="4574099"/>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02</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281312" y="4574099"/>
                  <a:ext cx="470752" cy="369332"/>
                </a:xfrm>
                <a:prstGeom prst="rect">
                  <a:avLst/>
                </a:prstGeom>
                <a:blipFill>
                  <a:blip r:embed="rId6"/>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348112" y="316513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348112" y="3165134"/>
                  <a:ext cx="470752" cy="369332"/>
                </a:xfrm>
                <a:prstGeom prst="rect">
                  <a:avLst/>
                </a:prstGeom>
                <a:blipFill>
                  <a:blip r:embed="rId7"/>
                  <a:stretch>
                    <a:fillRect r="-12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4361851" y="3868518"/>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4361851" y="3868518"/>
                  <a:ext cx="470752"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4361851" y="4574098"/>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12</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361851" y="4574098"/>
                  <a:ext cx="470752" cy="36933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5456075" y="358051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20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456075" y="3580514"/>
                  <a:ext cx="470752" cy="369332"/>
                </a:xfrm>
                <a:prstGeom prst="rect">
                  <a:avLst/>
                </a:prstGeom>
                <a:blipFill>
                  <a:blip r:embed="rId10"/>
                  <a:stretch>
                    <a:fillRect r="-12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456075" y="4274650"/>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21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456075" y="4274650"/>
                  <a:ext cx="470752" cy="369332"/>
                </a:xfrm>
                <a:prstGeom prst="rect">
                  <a:avLst/>
                </a:prstGeom>
                <a:blipFill>
                  <a:blip r:embed="rId11"/>
                  <a:stretch>
                    <a:fillRect r="-1299"/>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95429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教師データ作成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各類似コードブロックセットから生成したポジティブデータ集合</a:t>
                </a:r>
                <a14:m>
                  <m:oMath xmlns:m="http://schemas.openxmlformats.org/officeDocument/2006/math">
                    <m:r>
                      <a:rPr lang="en-US" altLang="ja-JP" sz="2800" b="0" i="0"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𝑆</m:t>
                        </m:r>
                      </m:e>
                      <m:sub>
                        <m:r>
                          <a:rPr lang="en-US" altLang="ja-JP" sz="2800" i="1">
                            <a:latin typeface="Cambria Math" panose="02040503050406030204" pitchFamily="18" charset="0"/>
                          </a:rPr>
                          <m:t>1</m:t>
                        </m:r>
                      </m:sub>
                    </m:sSub>
                    <m:r>
                      <a:rPr lang="en-US" altLang="ja-JP" sz="2800" i="1">
                        <a:latin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𝑆</m:t>
                        </m:r>
                      </m:e>
                      <m:sub>
                        <m:r>
                          <a:rPr lang="en-US" altLang="ja-JP" sz="2800" i="1">
                            <a:latin typeface="Cambria Math" panose="02040503050406030204" pitchFamily="18" charset="0"/>
                            <a:ea typeface="Cambria Math" panose="02040503050406030204" pitchFamily="18" charset="0"/>
                          </a:rPr>
                          <m:t>𝐼</m:t>
                        </m:r>
                      </m:sub>
                    </m:sSub>
                    <m:r>
                      <a:rPr lang="en-US" altLang="ja-JP" sz="2800" b="0" i="1" smtClean="0">
                        <a:latin typeface="Cambria Math" panose="02040503050406030204" pitchFamily="18" charset="0"/>
                        <a:ea typeface="Cambria Math" panose="02040503050406030204" pitchFamily="18" charset="0"/>
                      </a:rPr>
                      <m:t>}</m:t>
                    </m:r>
                  </m:oMath>
                </a14:m>
                <a:r>
                  <a:rPr kumimoji="1" lang="ja-JP" altLang="en-US" sz="2800" dirty="0" smtClean="0"/>
                  <a:t>に含まれる特徴ベクトルには，</a:t>
                </a:r>
                <a:r>
                  <a:rPr kumimoji="1" lang="en-US" altLang="ja-JP" sz="2800" dirty="0" smtClean="0"/>
                  <a:t/>
                </a:r>
                <a:br>
                  <a:rPr kumimoji="1" lang="en-US" altLang="ja-JP" sz="2800" dirty="0" smtClean="0"/>
                </a:br>
                <a:r>
                  <a:rPr kumimoji="1" lang="ja-JP" altLang="en-US" sz="2800" dirty="0" smtClean="0"/>
                  <a:t>ラベル</a:t>
                </a:r>
                <a:r>
                  <a:rPr kumimoji="1" lang="en-US" altLang="ja-JP" sz="2800" dirty="0" smtClean="0"/>
                  <a:t>{</a:t>
                </a:r>
                <a14:m>
                  <m:oMath xmlns:m="http://schemas.openxmlformats.org/officeDocument/2006/math">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𝐼</m:t>
                    </m:r>
                  </m:oMath>
                </a14:m>
                <a:r>
                  <a:rPr kumimoji="1" lang="en-US" altLang="ja-JP" sz="2800" dirty="0" smtClean="0"/>
                  <a:t>}</a:t>
                </a:r>
                <a:r>
                  <a:rPr kumimoji="1" lang="ja-JP" altLang="en-US" sz="2800" dirty="0" smtClean="0"/>
                  <a:t>を対応させる</a:t>
                </a:r>
                <a:endParaRPr kumimoji="1" lang="en-US" altLang="ja-JP" sz="2800" dirty="0" smtClean="0"/>
              </a:p>
              <a:p>
                <a:r>
                  <a:rPr kumimoji="1" lang="ja-JP" altLang="en-US" sz="2800" dirty="0" smtClean="0"/>
                  <a:t>ネガティブデータ集合</a:t>
                </a:r>
                <a14:m>
                  <m:oMath xmlns:m="http://schemas.openxmlformats.org/officeDocument/2006/math">
                    <m:r>
                      <a:rPr kumimoji="1" lang="en-US" altLang="ja-JP" sz="2800" b="0" i="0" smtClean="0">
                        <a:latin typeface="Cambria Math" panose="02040503050406030204" pitchFamily="18" charset="0"/>
                      </a:rPr>
                      <m:t>{</m:t>
                    </m:r>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r>
                      <a:rPr lang="ja-JP" altLang="en-US" sz="2800" i="1">
                        <a:latin typeface="Cambria Math" panose="02040503050406030204" pitchFamily="18" charset="0"/>
                      </a:rPr>
                      <m:t>に</m:t>
                    </m:r>
                  </m:oMath>
                </a14:m>
                <a:r>
                  <a:rPr lang="ja-JP" altLang="en-US" sz="2800" dirty="0"/>
                  <a:t>含まれる特徴</a:t>
                </a:r>
                <a:r>
                  <a:rPr lang="ja-JP" altLang="en-US" sz="2800" dirty="0" smtClean="0"/>
                  <a:t>ベクトルには</a:t>
                </a:r>
                <a:r>
                  <a:rPr kumimoji="1" lang="ja-JP" altLang="en-US" sz="2800" dirty="0" smtClean="0"/>
                  <a:t>，ラベル</a:t>
                </a:r>
                <a14:m>
                  <m:oMath xmlns:m="http://schemas.openxmlformats.org/officeDocument/2006/math">
                    <m:r>
                      <a:rPr kumimoji="1" lang="en-US" altLang="ja-JP" sz="2800" b="0" i="1" smtClean="0">
                        <a:latin typeface="Cambria Math" panose="02040503050406030204" pitchFamily="18" charset="0"/>
                      </a:rPr>
                      <m:t>{0}</m:t>
                    </m:r>
                  </m:oMath>
                </a14:m>
                <a:r>
                  <a:rPr kumimoji="1" lang="ja-JP" altLang="en-US" sz="2800" dirty="0" smtClean="0"/>
                  <a:t>を対応させる</a:t>
                </a: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48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pic>
        <p:nvPicPr>
          <p:cNvPr id="23" name="図 22"/>
          <p:cNvPicPr>
            <a:picLocks noChangeAspect="1"/>
          </p:cNvPicPr>
          <p:nvPr/>
        </p:nvPicPr>
        <p:blipFill>
          <a:blip r:embed="rId4"/>
          <a:stretch>
            <a:fillRect/>
          </a:stretch>
        </p:blipFill>
        <p:spPr>
          <a:xfrm>
            <a:off x="920720" y="4014576"/>
            <a:ext cx="7291448" cy="2438611"/>
          </a:xfrm>
          <a:prstGeom prst="rect">
            <a:avLst/>
          </a:prstGeom>
        </p:spPr>
      </p:pic>
    </p:spTree>
    <p:extLst>
      <p:ext uri="{BB962C8B-B14F-4D97-AF65-F5344CB8AC3E}">
        <p14:creationId xmlns:p14="http://schemas.microsoft.com/office/powerpoint/2010/main" val="347062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検索フェイズ</a:t>
            </a:r>
            <a:r>
              <a:rPr kumimoji="1" lang="ja-JP" altLang="en-US" dirty="0" smtClean="0"/>
              <a:t>のアルゴリズム</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
        <p:nvSpPr>
          <p:cNvPr id="5" name="コンテンツ プレースホルダー 2"/>
          <p:cNvSpPr>
            <a:spLocks noGrp="1"/>
          </p:cNvSpPr>
          <p:nvPr>
            <p:ph idx="1"/>
          </p:nvPr>
        </p:nvSpPr>
        <p:spPr>
          <a:xfrm>
            <a:off x="1264358" y="1684699"/>
            <a:ext cx="6297486" cy="1306102"/>
          </a:xfrm>
          <a:ln>
            <a:solidFill>
              <a:srgbClr val="FFC000"/>
            </a:solidFill>
          </a:ln>
        </p:spPr>
        <p:txBody>
          <a:bodyPr/>
          <a:lstStyle/>
          <a:p>
            <a:pPr marL="0" indent="0">
              <a:buNone/>
            </a:pPr>
            <a:r>
              <a:rPr lang="en-US" altLang="ja-JP" sz="2400" dirty="0" smtClean="0"/>
              <a:t>STEP S-1: </a:t>
            </a:r>
            <a:r>
              <a:rPr lang="ja-JP" altLang="en-US" sz="2400" dirty="0" smtClean="0"/>
              <a:t>検索コード片の特徴ベクトル作成</a:t>
            </a:r>
            <a:endParaRPr lang="en-US" altLang="ja-JP" sz="2400" dirty="0" smtClean="0"/>
          </a:p>
          <a:p>
            <a:pPr marL="0" indent="0">
              <a:buNone/>
            </a:pPr>
            <a:r>
              <a:rPr kumimoji="1" lang="en-US" altLang="ja-JP" sz="2400" dirty="0" smtClean="0"/>
              <a:t>STEP S-2: </a:t>
            </a:r>
            <a:r>
              <a:rPr kumimoji="1" lang="ja-JP" altLang="en-US" sz="2400" dirty="0" smtClean="0"/>
              <a:t>検索コード片に対するラベルの算出</a:t>
            </a:r>
            <a:endParaRPr kumimoji="1" lang="en-US" altLang="ja-JP" sz="2400" dirty="0" smtClean="0"/>
          </a:p>
          <a:p>
            <a:pPr marL="0" indent="0">
              <a:buNone/>
            </a:pPr>
            <a:r>
              <a:rPr lang="en-US" altLang="ja-JP" sz="2400" dirty="0" smtClean="0"/>
              <a:t>STEP S-3: </a:t>
            </a:r>
            <a:r>
              <a:rPr lang="ja-JP" altLang="en-US" sz="2400" dirty="0" smtClean="0"/>
              <a:t>類似コードブロックセットの出力</a:t>
            </a:r>
            <a:endParaRPr kumimoji="1" lang="ja-JP" altLang="en-US" sz="2400" dirty="0"/>
          </a:p>
        </p:txBody>
      </p:sp>
      <p:sp>
        <p:nvSpPr>
          <p:cNvPr id="7" name="テキスト ボックス 6"/>
          <p:cNvSpPr txBox="1"/>
          <p:nvPr/>
        </p:nvSpPr>
        <p:spPr>
          <a:xfrm>
            <a:off x="-48986" y="4746820"/>
            <a:ext cx="1253869" cy="646331"/>
          </a:xfrm>
          <a:prstGeom prst="rect">
            <a:avLst/>
          </a:prstGeom>
          <a:noFill/>
        </p:spPr>
        <p:txBody>
          <a:bodyPr wrap="none" rtlCol="0">
            <a:spAutoFit/>
          </a:bodyPr>
          <a:lstStyle/>
          <a:p>
            <a:pPr algn="ctr"/>
            <a:r>
              <a:rPr kumimoji="1" lang="ja-JP" altLang="en-US" dirty="0" smtClean="0"/>
              <a:t>検索したい</a:t>
            </a:r>
            <a:endParaRPr kumimoji="1" lang="en-US" altLang="ja-JP" dirty="0" smtClean="0"/>
          </a:p>
          <a:p>
            <a:pPr algn="ctr"/>
            <a:r>
              <a:rPr lang="ja-JP" altLang="en-US" dirty="0" smtClean="0"/>
              <a:t>コード</a:t>
            </a:r>
            <a:r>
              <a:rPr lang="ja-JP" altLang="en-US" dirty="0"/>
              <a:t>片</a:t>
            </a:r>
            <a:endParaRPr kumimoji="1" lang="ja-JP" altLang="en-US" dirty="0"/>
          </a:p>
        </p:txBody>
      </p:sp>
      <p:sp>
        <p:nvSpPr>
          <p:cNvPr id="8" name="テキスト ボックス 7"/>
          <p:cNvSpPr txBox="1"/>
          <p:nvPr/>
        </p:nvSpPr>
        <p:spPr>
          <a:xfrm>
            <a:off x="1572985" y="4885319"/>
            <a:ext cx="1430200" cy="369332"/>
          </a:xfrm>
          <a:prstGeom prst="rect">
            <a:avLst/>
          </a:prstGeom>
          <a:noFill/>
        </p:spPr>
        <p:txBody>
          <a:bodyPr wrap="none" rtlCol="0">
            <a:spAutoFit/>
          </a:bodyPr>
          <a:lstStyle/>
          <a:p>
            <a:r>
              <a:rPr kumimoji="1" lang="ja-JP" altLang="en-US" dirty="0" smtClean="0"/>
              <a:t>特徴ベクトル</a:t>
            </a:r>
            <a:endParaRPr kumimoji="1" lang="ja-JP" altLang="en-US" dirty="0"/>
          </a:p>
        </p:txBody>
      </p:sp>
      <p:sp>
        <p:nvSpPr>
          <p:cNvPr id="9" name="テキスト ボックス 8"/>
          <p:cNvSpPr txBox="1"/>
          <p:nvPr/>
        </p:nvSpPr>
        <p:spPr>
          <a:xfrm>
            <a:off x="3551326" y="5023819"/>
            <a:ext cx="1723550" cy="369332"/>
          </a:xfrm>
          <a:prstGeom prst="rect">
            <a:avLst/>
          </a:prstGeom>
          <a:noFill/>
        </p:spPr>
        <p:txBody>
          <a:bodyPr wrap="none" rtlCol="0">
            <a:spAutoFit/>
          </a:bodyPr>
          <a:lstStyle/>
          <a:p>
            <a:pPr algn="ctr"/>
            <a:r>
              <a:rPr kumimoji="1" lang="ja-JP" altLang="en-US" dirty="0" smtClean="0"/>
              <a:t>学習済み</a:t>
            </a:r>
            <a:r>
              <a:rPr kumimoji="1" lang="en-US" altLang="ja-JP" dirty="0" smtClean="0"/>
              <a:t>FFNN</a:t>
            </a:r>
            <a:endParaRPr kumimoji="1" lang="ja-JP" altLang="en-US" dirty="0"/>
          </a:p>
        </p:txBody>
      </p:sp>
      <p:sp>
        <p:nvSpPr>
          <p:cNvPr id="10" name="テキスト ボックス 9"/>
          <p:cNvSpPr txBox="1"/>
          <p:nvPr/>
        </p:nvSpPr>
        <p:spPr>
          <a:xfrm>
            <a:off x="5965371" y="4562154"/>
            <a:ext cx="819455" cy="369332"/>
          </a:xfrm>
          <a:prstGeom prst="rect">
            <a:avLst/>
          </a:prstGeom>
          <a:noFill/>
        </p:spPr>
        <p:txBody>
          <a:bodyPr wrap="none" rtlCol="0">
            <a:spAutoFit/>
          </a:bodyPr>
          <a:lstStyle/>
          <a:p>
            <a:r>
              <a:rPr lang="ja-JP" altLang="en-US" dirty="0"/>
              <a:t>ラベル</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6784826" y="4515987"/>
                <a:ext cx="808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≠0</m:t>
                      </m:r>
                    </m:oMath>
                  </m:oMathPara>
                </a14:m>
                <a:endParaRPr kumimoji="1" lang="en-US" altLang="ja-JP" b="0" dirty="0" smtClean="0">
                  <a:ea typeface="Cambria Math" panose="02040503050406030204" pitchFamily="18"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784826" y="4515987"/>
                <a:ext cx="808811"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6784826" y="5491186"/>
                <a:ext cx="808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=0</m:t>
                      </m:r>
                    </m:oMath>
                  </m:oMathPara>
                </a14:m>
                <a:endParaRPr kumimoji="1" lang="en-US" altLang="ja-JP" b="0" dirty="0" smtClean="0">
                  <a:ea typeface="Cambria Math" panose="02040503050406030204" pitchFamily="18" charset="0"/>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784826" y="5491186"/>
                <a:ext cx="808811" cy="369332"/>
              </a:xfrm>
              <a:prstGeom prst="rect">
                <a:avLst/>
              </a:prstGeom>
              <a:blipFill>
                <a:blip r:embed="rId5"/>
                <a:stretch>
                  <a:fillRect/>
                </a:stretch>
              </a:blipFill>
            </p:spPr>
            <p:txBody>
              <a:bodyPr/>
              <a:lstStyle/>
              <a:p>
                <a:r>
                  <a:rPr lang="ja-JP" altLang="en-US">
                    <a:noFill/>
                  </a:rPr>
                  <a:t> </a:t>
                </a:r>
              </a:p>
            </p:txBody>
          </p:sp>
        </mc:Fallback>
      </mc:AlternateContent>
      <p:pic>
        <p:nvPicPr>
          <p:cNvPr id="3" name="図 2"/>
          <p:cNvPicPr>
            <a:picLocks noChangeAspect="1"/>
          </p:cNvPicPr>
          <p:nvPr/>
        </p:nvPicPr>
        <p:blipFill>
          <a:blip r:embed="rId6"/>
          <a:stretch>
            <a:fillRect/>
          </a:stretch>
        </p:blipFill>
        <p:spPr>
          <a:xfrm>
            <a:off x="229892" y="3144711"/>
            <a:ext cx="8839966" cy="2834886"/>
          </a:xfrm>
          <a:prstGeom prst="rect">
            <a:avLst/>
          </a:prstGeom>
        </p:spPr>
      </p:pic>
    </p:spTree>
    <p:extLst>
      <p:ext uri="{BB962C8B-B14F-4D97-AF65-F5344CB8AC3E}">
        <p14:creationId xmlns:p14="http://schemas.microsoft.com/office/powerpoint/2010/main" val="77764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sz="2800" dirty="0" smtClean="0">
                <a:solidFill>
                  <a:srgbClr val="FF0000"/>
                </a:solidFill>
              </a:rPr>
              <a:t>検索精度の評価</a:t>
            </a:r>
            <a:endParaRPr kumimoji="1" lang="en-US" altLang="ja-JP" sz="2800" dirty="0" smtClean="0">
              <a:solidFill>
                <a:srgbClr val="FF0000"/>
              </a:solidFill>
            </a:endParaRPr>
          </a:p>
          <a:p>
            <a:pPr lvl="1"/>
            <a:r>
              <a:rPr lang="ja-JP" altLang="en-US" sz="2400" dirty="0" smtClean="0"/>
              <a:t>類似コードブロックの類似度閾値を変化させた場合に</a:t>
            </a:r>
            <a:r>
              <a:rPr lang="en-US" altLang="ja-JP" sz="2400" dirty="0" smtClean="0"/>
              <a:t/>
            </a:r>
            <a:br>
              <a:rPr lang="en-US" altLang="ja-JP" sz="2400" dirty="0" smtClean="0"/>
            </a:br>
            <a:r>
              <a:rPr lang="ja-JP" altLang="en-US" sz="2400" dirty="0" smtClean="0"/>
              <a:t>生じる検索精度への影響</a:t>
            </a:r>
            <a:endParaRPr lang="en-US" altLang="ja-JP" sz="2400" dirty="0" smtClean="0"/>
          </a:p>
          <a:p>
            <a:pPr lvl="1"/>
            <a:r>
              <a:rPr kumimoji="1" lang="en-US" altLang="ja-JP" sz="2400" dirty="0" smtClean="0"/>
              <a:t>2</a:t>
            </a:r>
            <a:r>
              <a:rPr kumimoji="1" lang="ja-JP" altLang="en-US" sz="2400" dirty="0" smtClean="0"/>
              <a:t>種類のベクトル化手法で特徴ベクトルを作成して学習を行った場合に</a:t>
            </a:r>
            <a:r>
              <a:rPr lang="ja-JP" altLang="en-US" sz="2400" dirty="0"/>
              <a:t>生じる検索精度への影響</a:t>
            </a:r>
            <a:endParaRPr lang="en-US" altLang="ja-JP" sz="2400" dirty="0"/>
          </a:p>
          <a:p>
            <a:pPr marL="0" indent="0">
              <a:buNone/>
            </a:pPr>
            <a:endParaRPr kumimoji="1" lang="en-US" altLang="ja-JP" sz="2800" dirty="0" smtClean="0"/>
          </a:p>
          <a:p>
            <a:pPr marL="514350" indent="-514350">
              <a:buFont typeface="+mj-lt"/>
              <a:buAutoNum type="arabicPeriod" startAt="2"/>
            </a:pPr>
            <a:r>
              <a:rPr kumimoji="1" lang="ja-JP" altLang="en-US" sz="2800" dirty="0" smtClean="0"/>
              <a:t>ミューテーションの評価</a:t>
            </a:r>
            <a:endParaRPr kumimoji="1" lang="en-US" altLang="ja-JP" sz="2800" dirty="0" smtClean="0"/>
          </a:p>
          <a:p>
            <a:pPr lvl="1"/>
            <a:endParaRPr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spTree>
    <p:extLst>
      <p:ext uri="{BB962C8B-B14F-4D97-AF65-F5344CB8AC3E}">
        <p14:creationId xmlns:p14="http://schemas.microsoft.com/office/powerpoint/2010/main" val="2933227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実験環境と学習パラメータ</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実験環境</a:t>
            </a:r>
            <a:endParaRPr lang="en-US" altLang="ja-JP" sz="2800" dirty="0" smtClean="0"/>
          </a:p>
          <a:p>
            <a:pPr lvl="1"/>
            <a:r>
              <a:rPr lang="en-US" altLang="ja-JP" sz="2400" dirty="0" smtClean="0"/>
              <a:t>CPU</a:t>
            </a:r>
            <a:r>
              <a:rPr lang="ja-JP" altLang="en-US" sz="2400" dirty="0" smtClean="0"/>
              <a:t>：</a:t>
            </a:r>
            <a:r>
              <a:rPr lang="en-US" altLang="ja-JP" sz="2400" dirty="0" smtClean="0"/>
              <a:t>Intel Xeon E5-1603 v4 @ 2.80GHz×2</a:t>
            </a:r>
          </a:p>
          <a:p>
            <a:pPr lvl="1"/>
            <a:r>
              <a:rPr lang="en-US" altLang="ja-JP" sz="2400" dirty="0" smtClean="0"/>
              <a:t>RAM</a:t>
            </a:r>
            <a:r>
              <a:rPr lang="ja-JP" altLang="en-US" sz="2400" dirty="0" smtClean="0"/>
              <a:t>：</a:t>
            </a:r>
            <a:r>
              <a:rPr lang="en-US" altLang="ja-JP" sz="2400" dirty="0" smtClean="0"/>
              <a:t>32.0GB</a:t>
            </a:r>
          </a:p>
          <a:p>
            <a:endParaRPr lang="en-US" altLang="ja-JP" sz="2800" dirty="0" smtClean="0"/>
          </a:p>
          <a:p>
            <a:r>
              <a:rPr lang="ja-JP" altLang="en-US" sz="2800" dirty="0" smtClean="0"/>
              <a:t>学習パラメータ</a:t>
            </a:r>
            <a:endParaRPr lang="en-US" altLang="ja-JP" sz="2800" dirty="0"/>
          </a:p>
          <a:p>
            <a:pPr lvl="1"/>
            <a:r>
              <a:rPr lang="ja-JP" altLang="en-US" sz="2400" dirty="0" smtClean="0"/>
              <a:t>使用</a:t>
            </a:r>
            <a:r>
              <a:rPr kumimoji="1" lang="ja-JP" altLang="en-US" sz="2400" dirty="0" smtClean="0"/>
              <a:t>ライブラリ</a:t>
            </a:r>
            <a:r>
              <a:rPr kumimoji="1" lang="en-US" altLang="ja-JP" sz="2400" dirty="0" smtClean="0"/>
              <a:t>: </a:t>
            </a:r>
            <a:r>
              <a:rPr kumimoji="1" lang="en-US" altLang="ja-JP" sz="2400" dirty="0" err="1" smtClean="0"/>
              <a:t>chainer</a:t>
            </a:r>
            <a:r>
              <a:rPr kumimoji="1" lang="en-US" altLang="ja-JP" sz="2400" dirty="0" smtClean="0"/>
              <a:t> 3.4.0 [3]</a:t>
            </a:r>
          </a:p>
          <a:p>
            <a:pPr lvl="1"/>
            <a:r>
              <a:rPr lang="ja-JP" altLang="en-US" sz="2400" dirty="0" smtClean="0"/>
              <a:t>層の構成：全結合で</a:t>
            </a:r>
            <a:r>
              <a:rPr kumimoji="1" lang="en-US" altLang="ja-JP" sz="2400" dirty="0" smtClean="0"/>
              <a:t>3</a:t>
            </a:r>
            <a:r>
              <a:rPr kumimoji="1" lang="ja-JP" altLang="en-US" sz="2400" dirty="0" smtClean="0"/>
              <a:t>層</a:t>
            </a:r>
            <a:r>
              <a:rPr kumimoji="1" lang="en-US" altLang="ja-JP" sz="2400" dirty="0" smtClean="0"/>
              <a:t>(</a:t>
            </a:r>
            <a:r>
              <a:rPr kumimoji="1" lang="ja-JP" altLang="en-US" sz="2400" dirty="0" smtClean="0"/>
              <a:t>隠れ層</a:t>
            </a:r>
            <a:r>
              <a:rPr kumimoji="1" lang="en-US" altLang="ja-JP" sz="2400" dirty="0" smtClean="0"/>
              <a:t>: 1</a:t>
            </a:r>
            <a:r>
              <a:rPr kumimoji="1" lang="ja-JP" altLang="en-US" sz="2400" dirty="0" smtClean="0"/>
              <a:t>層</a:t>
            </a:r>
            <a:r>
              <a:rPr kumimoji="1" lang="en-US" altLang="ja-JP" sz="2400" dirty="0" smtClean="0"/>
              <a:t>)</a:t>
            </a:r>
          </a:p>
          <a:p>
            <a:pPr lvl="1"/>
            <a:r>
              <a:rPr lang="ja-JP" altLang="en-US" sz="2400" dirty="0" smtClean="0"/>
              <a:t>隠れ層のノード数</a:t>
            </a:r>
            <a:r>
              <a:rPr lang="en-US" altLang="ja-JP" sz="2400" dirty="0" smtClean="0"/>
              <a:t>:</a:t>
            </a:r>
            <a:r>
              <a:rPr lang="ja-JP" altLang="en-US" sz="2400" dirty="0"/>
              <a:t> </a:t>
            </a:r>
            <a:r>
              <a:rPr lang="en-US" altLang="ja-JP" sz="2400" dirty="0" smtClean="0"/>
              <a:t>200</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5" name="テキスト ボックス 4"/>
          <p:cNvSpPr txBox="1"/>
          <p:nvPr/>
        </p:nvSpPr>
        <p:spPr>
          <a:xfrm>
            <a:off x="1838710" y="5595803"/>
            <a:ext cx="5455468" cy="646331"/>
          </a:xfrm>
          <a:prstGeom prst="rect">
            <a:avLst/>
          </a:prstGeom>
          <a:solidFill>
            <a:srgbClr val="FFFFCC"/>
          </a:solidFill>
          <a:ln>
            <a:solidFill>
              <a:schemeClr val="tx1"/>
            </a:solidFill>
          </a:ln>
        </p:spPr>
        <p:txBody>
          <a:bodyPr wrap="none" rtlCol="0">
            <a:spAutoFit/>
          </a:bodyPr>
          <a:lstStyle/>
          <a:p>
            <a:r>
              <a:rPr kumimoji="1" lang="en-US" altLang="ja-JP" dirty="0" smtClean="0"/>
              <a:t>[3]</a:t>
            </a:r>
            <a:r>
              <a:rPr kumimoji="1" lang="en-US" altLang="ja-JP" dirty="0" err="1" smtClean="0"/>
              <a:t>Chainer</a:t>
            </a:r>
            <a:r>
              <a:rPr kumimoji="1" lang="en-US" altLang="ja-JP" dirty="0" smtClean="0"/>
              <a:t>: A flexible framework for neural networks</a:t>
            </a:r>
          </a:p>
          <a:p>
            <a:r>
              <a:rPr lang="en-US" altLang="ja-JP" dirty="0"/>
              <a:t>https://chainer.org/ </a:t>
            </a:r>
            <a:endParaRPr kumimoji="1" lang="ja-JP" altLang="en-US" dirty="0"/>
          </a:p>
        </p:txBody>
      </p:sp>
    </p:spTree>
    <p:extLst>
      <p:ext uri="{BB962C8B-B14F-4D97-AF65-F5344CB8AC3E}">
        <p14:creationId xmlns:p14="http://schemas.microsoft.com/office/powerpoint/2010/main" val="423540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6668" y="3316572"/>
            <a:ext cx="2481603" cy="3199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検索精度評価実験の</a:t>
            </a:r>
            <a:r>
              <a:rPr kumimoji="1" lang="ja-JP" altLang="en-US" dirty="0" smtClean="0"/>
              <a:t>概要</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p:sp>
        <p:nvSpPr>
          <p:cNvPr id="6" name="コンテンツ プレースホルダー 2"/>
          <p:cNvSpPr>
            <a:spLocks noGrp="1"/>
          </p:cNvSpPr>
          <p:nvPr>
            <p:ph idx="1"/>
          </p:nvPr>
        </p:nvSpPr>
        <p:spPr>
          <a:xfrm>
            <a:off x="457200" y="1523999"/>
            <a:ext cx="8240485" cy="1732547"/>
          </a:xfrm>
          <a:ln>
            <a:solidFill>
              <a:srgbClr val="FFC000"/>
            </a:solidFill>
          </a:ln>
        </p:spPr>
        <p:txBody>
          <a:bodyPr/>
          <a:lstStyle/>
          <a:p>
            <a:pPr marL="514350" indent="-514350">
              <a:buFont typeface="+mj-lt"/>
              <a:buAutoNum type="arabicPeriod"/>
            </a:pPr>
            <a:r>
              <a:rPr kumimoji="1" lang="ja-JP" altLang="en-US" sz="2400" dirty="0" smtClean="0"/>
              <a:t>各プロジェクトのソースコードを利用して学習用データセットと評価用データセットを作成</a:t>
            </a:r>
            <a:endParaRPr kumimoji="1" lang="en-US" altLang="ja-JP" sz="2400" dirty="0" smtClean="0"/>
          </a:p>
          <a:p>
            <a:pPr marL="514350" indent="-514350">
              <a:buFont typeface="+mj-lt"/>
              <a:buAutoNum type="arabicPeriod"/>
            </a:pPr>
            <a:r>
              <a:rPr kumimoji="1" lang="ja-JP" altLang="en-US" sz="2400" dirty="0" smtClean="0"/>
              <a:t>学習用データセットを使用してモデル作成</a:t>
            </a:r>
            <a:endParaRPr kumimoji="1" lang="en-US" altLang="ja-JP" sz="2400" dirty="0" smtClean="0"/>
          </a:p>
          <a:p>
            <a:pPr marL="514350" indent="-514350">
              <a:buFont typeface="+mj-lt"/>
              <a:buAutoNum type="arabicPeriod"/>
            </a:pPr>
            <a:r>
              <a:rPr lang="ja-JP" altLang="en-US" sz="2400" dirty="0" smtClean="0"/>
              <a:t>評価用データセットを使用して適合率・再現率・</a:t>
            </a:r>
            <a:r>
              <a:rPr lang="en-US" altLang="ja-JP" sz="2400" dirty="0" smtClean="0"/>
              <a:t>F</a:t>
            </a:r>
            <a:r>
              <a:rPr lang="ja-JP" altLang="en-US" sz="2400" dirty="0" smtClean="0"/>
              <a:t>値を算出</a:t>
            </a:r>
            <a:endParaRPr kumimoji="1" lang="ja-JP" altLang="en-US" sz="2400" dirty="0"/>
          </a:p>
        </p:txBody>
      </p:sp>
      <p:pic>
        <p:nvPicPr>
          <p:cNvPr id="34" name="図 33"/>
          <p:cNvPicPr>
            <a:picLocks noChangeAspect="1"/>
          </p:cNvPicPr>
          <p:nvPr/>
        </p:nvPicPr>
        <p:blipFill>
          <a:blip r:embed="rId3"/>
          <a:stretch>
            <a:fillRect/>
          </a:stretch>
        </p:blipFill>
        <p:spPr>
          <a:xfrm>
            <a:off x="1049266" y="3362907"/>
            <a:ext cx="1388352" cy="3153485"/>
          </a:xfrm>
          <a:prstGeom prst="rect">
            <a:avLst/>
          </a:prstGeom>
          <a:ln>
            <a:noFill/>
          </a:ln>
        </p:spPr>
      </p:pic>
      <p:sp>
        <p:nvSpPr>
          <p:cNvPr id="35" name="テキスト ボックス 34"/>
          <p:cNvSpPr txBox="1"/>
          <p:nvPr/>
        </p:nvSpPr>
        <p:spPr>
          <a:xfrm>
            <a:off x="-65315" y="3434443"/>
            <a:ext cx="1334020" cy="646331"/>
          </a:xfrm>
          <a:prstGeom prst="rect">
            <a:avLst/>
          </a:prstGeom>
          <a:noFill/>
        </p:spPr>
        <p:txBody>
          <a:bodyPr wrap="none" rtlCol="0">
            <a:spAutoFit/>
          </a:bodyPr>
          <a:lstStyle/>
          <a:p>
            <a:pPr algn="ctr"/>
            <a:r>
              <a:rPr kumimoji="1" lang="ja-JP" altLang="en-US" dirty="0" smtClean="0"/>
              <a:t>学習用</a:t>
            </a:r>
            <a:endParaRPr kumimoji="1" lang="en-US" altLang="ja-JP" dirty="0" smtClean="0"/>
          </a:p>
          <a:p>
            <a:pPr algn="ctr"/>
            <a:r>
              <a:rPr kumimoji="1" lang="ja-JP" altLang="en-US" dirty="0" smtClean="0"/>
              <a:t>データセット</a:t>
            </a:r>
            <a:endParaRPr kumimoji="1" lang="ja-JP" altLang="en-US" dirty="0"/>
          </a:p>
        </p:txBody>
      </p:sp>
      <p:sp>
        <p:nvSpPr>
          <p:cNvPr id="36" name="テキスト ボックス 35"/>
          <p:cNvSpPr txBox="1"/>
          <p:nvPr/>
        </p:nvSpPr>
        <p:spPr>
          <a:xfrm>
            <a:off x="-65315" y="5870061"/>
            <a:ext cx="1334020" cy="646331"/>
          </a:xfrm>
          <a:prstGeom prst="rect">
            <a:avLst/>
          </a:prstGeom>
          <a:noFill/>
        </p:spPr>
        <p:txBody>
          <a:bodyPr wrap="none" rtlCol="0">
            <a:spAutoFit/>
          </a:bodyPr>
          <a:lstStyle/>
          <a:p>
            <a:pPr algn="ctr"/>
            <a:r>
              <a:rPr kumimoji="1" lang="ja-JP" altLang="en-US" dirty="0" smtClean="0"/>
              <a:t>評価用</a:t>
            </a:r>
            <a:endParaRPr kumimoji="1" lang="en-US" altLang="ja-JP" dirty="0" smtClean="0"/>
          </a:p>
          <a:p>
            <a:pPr algn="ctr"/>
            <a:r>
              <a:rPr lang="ja-JP" altLang="en-US" dirty="0"/>
              <a:t>データセット</a:t>
            </a:r>
            <a:endParaRPr kumimoji="1" lang="ja-JP" altLang="en-US" dirty="0"/>
          </a:p>
        </p:txBody>
      </p:sp>
      <p:sp>
        <p:nvSpPr>
          <p:cNvPr id="37" name="テキスト ボックス 36"/>
          <p:cNvSpPr txBox="1"/>
          <p:nvPr/>
        </p:nvSpPr>
        <p:spPr>
          <a:xfrm>
            <a:off x="-6004" y="4809284"/>
            <a:ext cx="1215397" cy="646331"/>
          </a:xfrm>
          <a:prstGeom prst="rect">
            <a:avLst/>
          </a:prstGeom>
          <a:noFill/>
        </p:spPr>
        <p:txBody>
          <a:bodyPr wrap="none" rtlCol="0">
            <a:spAutoFit/>
          </a:bodyPr>
          <a:lstStyle/>
          <a:p>
            <a:pPr algn="ctr"/>
            <a:r>
              <a:rPr kumimoji="1" lang="ja-JP" altLang="en-US" dirty="0" smtClean="0"/>
              <a:t>類似コード</a:t>
            </a:r>
            <a:endParaRPr kumimoji="1" lang="en-US" altLang="ja-JP" dirty="0" smtClean="0"/>
          </a:p>
          <a:p>
            <a:pPr algn="ctr"/>
            <a:r>
              <a:rPr kumimoji="1" lang="ja-JP" altLang="en-US" dirty="0" smtClean="0"/>
              <a:t>ブロック</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1698040" y="3514717"/>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0</m:t>
                          </m:r>
                        </m:sub>
                      </m:sSub>
                    </m:oMath>
                  </m:oMathPara>
                </a14:m>
                <a:endParaRPr kumimoji="1" lang="ja-JP" altLang="en-US" sz="1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98040" y="3514717"/>
                <a:ext cx="310243" cy="307777"/>
              </a:xfrm>
              <a:prstGeom prst="rect">
                <a:avLst/>
              </a:prstGeom>
              <a:blipFill>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449528" y="4141829"/>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1</m:t>
                          </m:r>
                        </m:sub>
                      </m:sSub>
                    </m:oMath>
                  </m:oMathPara>
                </a14:m>
                <a:endParaRPr kumimoji="1" lang="ja-JP" altLang="en-US" sz="1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449528" y="4141829"/>
                <a:ext cx="310243" cy="307777"/>
              </a:xfrm>
              <a:prstGeom prst="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1853161" y="4141828"/>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2</m:t>
                          </m:r>
                        </m:sub>
                      </m:sSub>
                    </m:oMath>
                  </m:oMathPara>
                </a14:m>
                <a:endParaRPr kumimoji="1" lang="ja-JP" altLang="en-US" sz="14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853161" y="4141828"/>
                <a:ext cx="310243" cy="307777"/>
              </a:xfrm>
              <a:prstGeom prst="rect">
                <a:avLst/>
              </a:prstGeom>
              <a:blipFill>
                <a:blip r:embed="rId6"/>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449528" y="4542666"/>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3</m:t>
                          </m:r>
                        </m:sub>
                      </m:sSub>
                    </m:oMath>
                  </m:oMathPara>
                </a14:m>
                <a:endParaRPr kumimoji="1" lang="ja-JP" altLang="en-US" sz="14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449528" y="4542666"/>
                <a:ext cx="310243" cy="307777"/>
              </a:xfrm>
              <a:prstGeom prst="rect">
                <a:avLst/>
              </a:prstGeom>
              <a:blipFill>
                <a:blip r:embed="rId7"/>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1849790" y="4548108"/>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4</m:t>
                          </m:r>
                        </m:sub>
                      </m:sSub>
                    </m:oMath>
                  </m:oMathPara>
                </a14:m>
                <a:endParaRPr kumimoji="1" lang="ja-JP" altLang="en-US" sz="14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1849790" y="4548108"/>
                <a:ext cx="310243" cy="307777"/>
              </a:xfrm>
              <a:prstGeom prst="rect">
                <a:avLst/>
              </a:prstGeom>
              <a:blipFill>
                <a:blip r:embed="rId8"/>
                <a:stretch>
                  <a:fillRect/>
                </a:stretch>
              </a:blipFill>
              <a:ln>
                <a:noFill/>
              </a:ln>
            </p:spPr>
            <p:txBody>
              <a:bodyPr/>
              <a:lstStyle/>
              <a:p>
                <a:r>
                  <a:rPr lang="ja-JP" altLang="en-US">
                    <a:noFill/>
                  </a:rPr>
                  <a:t> </a:t>
                </a:r>
              </a:p>
            </p:txBody>
          </p:sp>
        </mc:Fallback>
      </mc:AlternateContent>
      <p:grpSp>
        <p:nvGrpSpPr>
          <p:cNvPr id="45" name="グループ化 44"/>
          <p:cNvGrpSpPr/>
          <p:nvPr/>
        </p:nvGrpSpPr>
        <p:grpSpPr>
          <a:xfrm>
            <a:off x="3440529" y="3434443"/>
            <a:ext cx="1677786" cy="1603840"/>
            <a:chOff x="3258743" y="2979324"/>
            <a:chExt cx="1677786" cy="1603840"/>
          </a:xfrm>
        </p:grpSpPr>
        <p:grpSp>
          <p:nvGrpSpPr>
            <p:cNvPr id="46" name="グループ化 45"/>
            <p:cNvGrpSpPr/>
            <p:nvPr/>
          </p:nvGrpSpPr>
          <p:grpSpPr>
            <a:xfrm>
              <a:off x="3258743" y="2979324"/>
              <a:ext cx="1677786" cy="1201511"/>
              <a:chOff x="1178168" y="914400"/>
              <a:chExt cx="2725615" cy="1951891"/>
            </a:xfrm>
          </p:grpSpPr>
          <p:sp>
            <p:nvSpPr>
              <p:cNvPr id="48" name="楕円 47"/>
              <p:cNvSpPr/>
              <p:nvPr/>
            </p:nvSpPr>
            <p:spPr>
              <a:xfrm>
                <a:off x="1178169" y="914400"/>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楕円 48"/>
              <p:cNvSpPr/>
              <p:nvPr/>
            </p:nvSpPr>
            <p:spPr>
              <a:xfrm>
                <a:off x="1178169" y="1617784"/>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0" name="楕円 49"/>
              <p:cNvSpPr/>
              <p:nvPr/>
            </p:nvSpPr>
            <p:spPr>
              <a:xfrm>
                <a:off x="1178168" y="2321168"/>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楕円 50"/>
              <p:cNvSpPr/>
              <p:nvPr/>
            </p:nvSpPr>
            <p:spPr>
              <a:xfrm>
                <a:off x="2268415" y="914400"/>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268415" y="1617784"/>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楕円 52"/>
              <p:cNvSpPr/>
              <p:nvPr/>
            </p:nvSpPr>
            <p:spPr>
              <a:xfrm>
                <a:off x="2268414" y="2321168"/>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楕円 53"/>
              <p:cNvSpPr/>
              <p:nvPr/>
            </p:nvSpPr>
            <p:spPr>
              <a:xfrm>
                <a:off x="3358660" y="1345222"/>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楕円 54"/>
              <p:cNvSpPr/>
              <p:nvPr/>
            </p:nvSpPr>
            <p:spPr>
              <a:xfrm>
                <a:off x="3358660" y="2048606"/>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6" name="直線矢印コネクタ 55"/>
              <p:cNvCxnSpPr>
                <a:stCxn id="48" idx="6"/>
                <a:endCxn id="51" idx="2"/>
              </p:cNvCxnSpPr>
              <p:nvPr/>
            </p:nvCxnSpPr>
            <p:spPr>
              <a:xfrm>
                <a:off x="1723292" y="1186962"/>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矢印コネクタ 56"/>
              <p:cNvCxnSpPr>
                <a:stCxn id="48" idx="6"/>
                <a:endCxn id="52" idx="2"/>
              </p:cNvCxnSpPr>
              <p:nvPr/>
            </p:nvCxnSpPr>
            <p:spPr>
              <a:xfrm>
                <a:off x="1723292" y="1186962"/>
                <a:ext cx="545123"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矢印コネクタ 57"/>
              <p:cNvCxnSpPr>
                <a:stCxn id="48" idx="6"/>
                <a:endCxn id="53" idx="2"/>
              </p:cNvCxnSpPr>
              <p:nvPr/>
            </p:nvCxnSpPr>
            <p:spPr>
              <a:xfrm>
                <a:off x="1723292" y="1186962"/>
                <a:ext cx="545122" cy="1406768"/>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矢印コネクタ 58"/>
              <p:cNvCxnSpPr>
                <a:stCxn id="49" idx="6"/>
                <a:endCxn id="52" idx="2"/>
              </p:cNvCxnSpPr>
              <p:nvPr/>
            </p:nvCxnSpPr>
            <p:spPr>
              <a:xfrm>
                <a:off x="1723292" y="1890346"/>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矢印コネクタ 59"/>
              <p:cNvCxnSpPr>
                <a:stCxn id="49" idx="6"/>
                <a:endCxn id="51" idx="2"/>
              </p:cNvCxnSpPr>
              <p:nvPr/>
            </p:nvCxnSpPr>
            <p:spPr>
              <a:xfrm flipV="1">
                <a:off x="1723292" y="1186962"/>
                <a:ext cx="545123"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矢印コネクタ 60"/>
              <p:cNvCxnSpPr>
                <a:stCxn id="49" idx="6"/>
                <a:endCxn id="53" idx="2"/>
              </p:cNvCxnSpPr>
              <p:nvPr/>
            </p:nvCxnSpPr>
            <p:spPr>
              <a:xfrm>
                <a:off x="1723292" y="1890346"/>
                <a:ext cx="545122"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矢印コネクタ 61"/>
              <p:cNvCxnSpPr>
                <a:stCxn id="50" idx="6"/>
                <a:endCxn id="51" idx="2"/>
              </p:cNvCxnSpPr>
              <p:nvPr/>
            </p:nvCxnSpPr>
            <p:spPr>
              <a:xfrm flipV="1">
                <a:off x="1723291" y="1186962"/>
                <a:ext cx="545124" cy="1406768"/>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線矢印コネクタ 62"/>
              <p:cNvCxnSpPr>
                <a:stCxn id="50" idx="6"/>
                <a:endCxn id="52" idx="2"/>
              </p:cNvCxnSpPr>
              <p:nvPr/>
            </p:nvCxnSpPr>
            <p:spPr>
              <a:xfrm flipV="1">
                <a:off x="1723291" y="1890346"/>
                <a:ext cx="545124"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p:cNvCxnSpPr>
                <a:stCxn id="50" idx="6"/>
                <a:endCxn id="53" idx="2"/>
              </p:cNvCxnSpPr>
              <p:nvPr/>
            </p:nvCxnSpPr>
            <p:spPr>
              <a:xfrm>
                <a:off x="1723291" y="2593730"/>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a:stCxn id="51" idx="6"/>
                <a:endCxn id="54" idx="2"/>
              </p:cNvCxnSpPr>
              <p:nvPr/>
            </p:nvCxnSpPr>
            <p:spPr>
              <a:xfrm>
                <a:off x="2813538" y="1186962"/>
                <a:ext cx="545122" cy="430822"/>
              </a:xfrm>
              <a:prstGeom prst="line">
                <a:avLst/>
              </a:prstGeom>
              <a:ln w="9525"/>
            </p:spPr>
            <p:style>
              <a:lnRef idx="1">
                <a:schemeClr val="dk1"/>
              </a:lnRef>
              <a:fillRef idx="0">
                <a:schemeClr val="dk1"/>
              </a:fillRef>
              <a:effectRef idx="0">
                <a:schemeClr val="dk1"/>
              </a:effectRef>
              <a:fontRef idx="minor">
                <a:schemeClr val="tx1"/>
              </a:fontRef>
            </p:style>
          </p:cxnSp>
          <p:cxnSp>
            <p:nvCxnSpPr>
              <p:cNvPr id="66" name="直線コネクタ 65"/>
              <p:cNvCxnSpPr>
                <a:stCxn id="51" idx="6"/>
                <a:endCxn id="55" idx="2"/>
              </p:cNvCxnSpPr>
              <p:nvPr/>
            </p:nvCxnSpPr>
            <p:spPr>
              <a:xfrm>
                <a:off x="2813538" y="1186962"/>
                <a:ext cx="545122" cy="1134206"/>
              </a:xfrm>
              <a:prstGeom prst="line">
                <a:avLst/>
              </a:prstGeom>
              <a:ln w="9525"/>
            </p:spPr>
            <p:style>
              <a:lnRef idx="1">
                <a:schemeClr val="dk1"/>
              </a:lnRef>
              <a:fillRef idx="0">
                <a:schemeClr val="dk1"/>
              </a:fillRef>
              <a:effectRef idx="0">
                <a:schemeClr val="dk1"/>
              </a:effectRef>
              <a:fontRef idx="minor">
                <a:schemeClr val="tx1"/>
              </a:fontRef>
            </p:style>
          </p:cxnSp>
          <p:cxnSp>
            <p:nvCxnSpPr>
              <p:cNvPr id="67" name="直線コネクタ 66"/>
              <p:cNvCxnSpPr>
                <a:stCxn id="52" idx="6"/>
                <a:endCxn id="54" idx="2"/>
              </p:cNvCxnSpPr>
              <p:nvPr/>
            </p:nvCxnSpPr>
            <p:spPr>
              <a:xfrm flipV="1">
                <a:off x="2813538" y="1617784"/>
                <a:ext cx="545122" cy="272562"/>
              </a:xfrm>
              <a:prstGeom prst="line">
                <a:avLst/>
              </a:prstGeom>
              <a:ln w="9525"/>
            </p:spPr>
            <p:style>
              <a:lnRef idx="1">
                <a:schemeClr val="dk1"/>
              </a:lnRef>
              <a:fillRef idx="0">
                <a:schemeClr val="dk1"/>
              </a:fillRef>
              <a:effectRef idx="0">
                <a:schemeClr val="dk1"/>
              </a:effectRef>
              <a:fontRef idx="minor">
                <a:schemeClr val="tx1"/>
              </a:fontRef>
            </p:style>
          </p:cxnSp>
          <p:cxnSp>
            <p:nvCxnSpPr>
              <p:cNvPr id="68" name="直線コネクタ 67"/>
              <p:cNvCxnSpPr>
                <a:stCxn id="52" idx="6"/>
                <a:endCxn id="55" idx="2"/>
              </p:cNvCxnSpPr>
              <p:nvPr/>
            </p:nvCxnSpPr>
            <p:spPr>
              <a:xfrm>
                <a:off x="2813538" y="1890346"/>
                <a:ext cx="545122" cy="430822"/>
              </a:xfrm>
              <a:prstGeom prst="line">
                <a:avLst/>
              </a:prstGeom>
              <a:ln w="9525"/>
            </p:spPr>
            <p:style>
              <a:lnRef idx="1">
                <a:schemeClr val="dk1"/>
              </a:lnRef>
              <a:fillRef idx="0">
                <a:schemeClr val="dk1"/>
              </a:fillRef>
              <a:effectRef idx="0">
                <a:schemeClr val="dk1"/>
              </a:effectRef>
              <a:fontRef idx="minor">
                <a:schemeClr val="tx1"/>
              </a:fontRef>
            </p:style>
          </p:cxnSp>
          <p:cxnSp>
            <p:nvCxnSpPr>
              <p:cNvPr id="69" name="直線コネクタ 68"/>
              <p:cNvCxnSpPr>
                <a:stCxn id="53" idx="6"/>
                <a:endCxn id="54" idx="2"/>
              </p:cNvCxnSpPr>
              <p:nvPr/>
            </p:nvCxnSpPr>
            <p:spPr>
              <a:xfrm flipV="1">
                <a:off x="2813537" y="1617784"/>
                <a:ext cx="545123" cy="975946"/>
              </a:xfrm>
              <a:prstGeom prst="line">
                <a:avLst/>
              </a:prstGeom>
              <a:ln w="9525"/>
            </p:spPr>
            <p:style>
              <a:lnRef idx="1">
                <a:schemeClr val="dk1"/>
              </a:lnRef>
              <a:fillRef idx="0">
                <a:schemeClr val="dk1"/>
              </a:fillRef>
              <a:effectRef idx="0">
                <a:schemeClr val="dk1"/>
              </a:effectRef>
              <a:fontRef idx="minor">
                <a:schemeClr val="tx1"/>
              </a:fontRef>
            </p:style>
          </p:cxnSp>
          <p:cxnSp>
            <p:nvCxnSpPr>
              <p:cNvPr id="70" name="直線コネクタ 69"/>
              <p:cNvCxnSpPr>
                <a:stCxn id="53" idx="6"/>
                <a:endCxn id="55" idx="2"/>
              </p:cNvCxnSpPr>
              <p:nvPr/>
            </p:nvCxnSpPr>
            <p:spPr>
              <a:xfrm flipV="1">
                <a:off x="2813537" y="2321168"/>
                <a:ext cx="545123" cy="272562"/>
              </a:xfrm>
              <a:prstGeom prst="line">
                <a:avLst/>
              </a:prstGeom>
              <a:ln w="9525"/>
            </p:spPr>
            <p:style>
              <a:lnRef idx="1">
                <a:schemeClr val="dk1"/>
              </a:lnRef>
              <a:fillRef idx="0">
                <a:schemeClr val="dk1"/>
              </a:fillRef>
              <a:effectRef idx="0">
                <a:schemeClr val="dk1"/>
              </a:effectRef>
              <a:fontRef idx="minor">
                <a:schemeClr val="tx1"/>
              </a:fontRef>
            </p:style>
          </p:cxnSp>
        </p:grpSp>
        <p:sp>
          <p:nvSpPr>
            <p:cNvPr id="47" name="テキスト ボックス 46"/>
            <p:cNvSpPr txBox="1"/>
            <p:nvPr/>
          </p:nvSpPr>
          <p:spPr>
            <a:xfrm>
              <a:off x="3697526" y="4213832"/>
              <a:ext cx="800219" cy="369332"/>
            </a:xfrm>
            <a:prstGeom prst="rect">
              <a:avLst/>
            </a:prstGeom>
            <a:noFill/>
            <a:ln w="9525">
              <a:solidFill>
                <a:schemeClr val="tx1"/>
              </a:solidFill>
            </a:ln>
          </p:spPr>
          <p:txBody>
            <a:bodyPr wrap="none" rtlCol="0">
              <a:spAutoFit/>
            </a:bodyPr>
            <a:lstStyle/>
            <a:p>
              <a:pPr algn="ctr"/>
              <a:r>
                <a:rPr lang="en-US" altLang="ja-JP" dirty="0" smtClean="0"/>
                <a:t>FFNN</a:t>
              </a:r>
              <a:endParaRPr kumimoji="1" lang="ja-JP" altLang="en-US" dirty="0"/>
            </a:p>
          </p:txBody>
        </p:sp>
      </p:grpSp>
      <p:sp>
        <p:nvSpPr>
          <p:cNvPr id="71" name="右矢印 70"/>
          <p:cNvSpPr/>
          <p:nvPr/>
        </p:nvSpPr>
        <p:spPr>
          <a:xfrm>
            <a:off x="2591661" y="3787893"/>
            <a:ext cx="714294" cy="49461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2" name="右矢印 71"/>
          <p:cNvSpPr/>
          <p:nvPr/>
        </p:nvSpPr>
        <p:spPr>
          <a:xfrm rot="19083595">
            <a:off x="2612252" y="4885144"/>
            <a:ext cx="714294"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3" name="右矢印 72"/>
          <p:cNvSpPr/>
          <p:nvPr/>
        </p:nvSpPr>
        <p:spPr>
          <a:xfrm>
            <a:off x="5277301" y="3785717"/>
            <a:ext cx="714294"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073051" y="5370440"/>
            <a:ext cx="915635" cy="369332"/>
          </a:xfrm>
          <a:prstGeom prst="rect">
            <a:avLst/>
          </a:prstGeom>
          <a:solidFill>
            <a:schemeClr val="accent1"/>
          </a:solidFill>
        </p:spPr>
        <p:txBody>
          <a:bodyPr wrap="none" rtlCol="0">
            <a:spAutoFit/>
          </a:bodyPr>
          <a:lstStyle/>
          <a:p>
            <a:r>
              <a:rPr kumimoji="1" lang="en-US" altLang="ja-JP" dirty="0" smtClean="0"/>
              <a:t>STEP3</a:t>
            </a:r>
            <a:endParaRPr kumimoji="1" lang="ja-JP" altLang="en-US" dirty="0"/>
          </a:p>
        </p:txBody>
      </p:sp>
      <p:sp>
        <p:nvSpPr>
          <p:cNvPr id="75" name="テキスト ボックス 74"/>
          <p:cNvSpPr txBox="1"/>
          <p:nvPr/>
        </p:nvSpPr>
        <p:spPr>
          <a:xfrm>
            <a:off x="2482128" y="3362907"/>
            <a:ext cx="91563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dirty="0" smtClean="0"/>
              <a:t>STEP2</a:t>
            </a:r>
            <a:endParaRPr kumimoji="1" lang="ja-JP" altLang="en-US" dirty="0"/>
          </a:p>
        </p:txBody>
      </p:sp>
      <mc:AlternateContent xmlns:mc="http://schemas.openxmlformats.org/markup-compatibility/2006" xmlns:a14="http://schemas.microsoft.com/office/drawing/2010/main">
        <mc:Choice Requires="a14">
          <p:sp>
            <p:nvSpPr>
              <p:cNvPr id="78" name="テキスト ボックス 77"/>
              <p:cNvSpPr txBox="1"/>
              <p:nvPr/>
            </p:nvSpPr>
            <p:spPr>
              <a:xfrm>
                <a:off x="1538950" y="5268280"/>
                <a:ext cx="310243" cy="307777"/>
              </a:xfrm>
              <a:prstGeom prst="rect">
                <a:avLst/>
              </a:prstGeom>
              <a:solidFill>
                <a:schemeClr val="bg1"/>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1538950" y="5268280"/>
                <a:ext cx="310243" cy="307777"/>
              </a:xfrm>
              <a:prstGeom prst="rect">
                <a:avLst/>
              </a:prstGeom>
              <a:blipFill>
                <a:blip r:embed="rId9"/>
                <a:stretch>
                  <a:fillRect r="-18868"/>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1349694" y="5680675"/>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1</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1349694" y="5680675"/>
                <a:ext cx="310243" cy="307777"/>
              </a:xfrm>
              <a:prstGeom prst="rect">
                <a:avLst/>
              </a:prstGeom>
              <a:blipFill>
                <a:blip r:embed="rId10"/>
                <a:stretch>
                  <a:fillRect r="-1960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p:cNvSpPr txBox="1"/>
              <p:nvPr/>
            </p:nvSpPr>
            <p:spPr>
              <a:xfrm>
                <a:off x="1711274" y="5680675"/>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2</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711274" y="5680675"/>
                <a:ext cx="310243" cy="307777"/>
              </a:xfrm>
              <a:prstGeom prst="rect">
                <a:avLst/>
              </a:prstGeom>
              <a:blipFill>
                <a:blip r:embed="rId11"/>
                <a:stretch>
                  <a:fillRect r="-1960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1710214" y="6082820"/>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4</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1710214" y="6082820"/>
                <a:ext cx="310243" cy="307777"/>
              </a:xfrm>
              <a:prstGeom prst="rect">
                <a:avLst/>
              </a:prstGeom>
              <a:blipFill>
                <a:blip r:embed="rId12"/>
                <a:stretch>
                  <a:fillRect r="-22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p:cNvSpPr txBox="1"/>
              <p:nvPr/>
            </p:nvSpPr>
            <p:spPr>
              <a:xfrm>
                <a:off x="1349694" y="6082820"/>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3</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1349694" y="6082820"/>
                <a:ext cx="310243" cy="307777"/>
              </a:xfrm>
              <a:prstGeom prst="rect">
                <a:avLst/>
              </a:prstGeom>
              <a:blipFill>
                <a:blip r:embed="rId13"/>
                <a:stretch>
                  <a:fillRect r="-21569"/>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4" name="表 83"/>
              <p:cNvGraphicFramePr>
                <a:graphicFrameLocks noGrp="1"/>
              </p:cNvGraphicFramePr>
              <p:nvPr>
                <p:extLst>
                  <p:ext uri="{D42A27DB-BD31-4B8C-83A1-F6EECF244321}">
                    <p14:modId xmlns:p14="http://schemas.microsoft.com/office/powerpoint/2010/main" val="3709644216"/>
                  </p:ext>
                </p:extLst>
              </p:nvPr>
            </p:nvGraphicFramePr>
            <p:xfrm>
              <a:off x="6109557" y="3355133"/>
              <a:ext cx="2729642" cy="2124055"/>
            </p:xfrm>
            <a:graphic>
              <a:graphicData uri="http://schemas.openxmlformats.org/drawingml/2006/table">
                <a:tbl>
                  <a:tblPr firstRow="1" bandRow="1">
                    <a:tableStyleId>{5940675A-B579-460E-94D1-54222C63F5DA}</a:tableStyleId>
                  </a:tblPr>
                  <a:tblGrid>
                    <a:gridCol w="699458">
                      <a:extLst>
                        <a:ext uri="{9D8B030D-6E8A-4147-A177-3AD203B41FA5}">
                          <a16:colId xmlns:a16="http://schemas.microsoft.com/office/drawing/2014/main" val="279924530"/>
                        </a:ext>
                      </a:extLst>
                    </a:gridCol>
                    <a:gridCol w="908957">
                      <a:extLst>
                        <a:ext uri="{9D8B030D-6E8A-4147-A177-3AD203B41FA5}">
                          <a16:colId xmlns:a16="http://schemas.microsoft.com/office/drawing/2014/main" val="2895615469"/>
                        </a:ext>
                      </a:extLst>
                    </a:gridCol>
                    <a:gridCol w="1121227">
                      <a:extLst>
                        <a:ext uri="{9D8B030D-6E8A-4147-A177-3AD203B41FA5}">
                          <a16:colId xmlns:a16="http://schemas.microsoft.com/office/drawing/2014/main" val="1270859135"/>
                        </a:ext>
                      </a:extLst>
                    </a:gridCol>
                  </a:tblGrid>
                  <a:tr h="482053">
                    <a:tc>
                      <a:txBody>
                        <a:bodyPr/>
                        <a:lstStyle/>
                        <a:p>
                          <a:r>
                            <a:rPr kumimoji="1" lang="ja-JP" altLang="en-US" sz="1300" dirty="0" smtClean="0"/>
                            <a:t>ブロック名</a:t>
                          </a:r>
                          <a:endParaRPr kumimoji="1" lang="ja-JP" altLang="en-US" sz="1300" dirty="0"/>
                        </a:p>
                      </a:txBody>
                      <a:tcPr marL="67480" marR="67480" marT="33740" marB="33740"/>
                    </a:tc>
                    <a:tc>
                      <a:txBody>
                        <a:bodyPr/>
                        <a:lstStyle/>
                        <a:p>
                          <a:r>
                            <a:rPr kumimoji="1" lang="ja-JP" altLang="en-US" sz="1300" dirty="0" smtClean="0"/>
                            <a:t>出力されるべきラベル</a:t>
                          </a:r>
                          <a:endParaRPr kumimoji="1" lang="ja-JP" altLang="en-US" sz="1300" dirty="0"/>
                        </a:p>
                      </a:txBody>
                      <a:tcPr marL="67480" marR="67480" marT="33740" marB="33740"/>
                    </a:tc>
                    <a:tc>
                      <a:txBody>
                        <a:bodyPr/>
                        <a:lstStyle/>
                        <a:p>
                          <a:r>
                            <a:rPr kumimoji="1" lang="ja-JP" altLang="en-US" sz="1300" dirty="0" smtClean="0"/>
                            <a:t>モデルが出力</a:t>
                          </a:r>
                          <a:endParaRPr kumimoji="1" lang="en-US" altLang="ja-JP" sz="1300" dirty="0" smtClean="0"/>
                        </a:p>
                        <a:p>
                          <a:r>
                            <a:rPr kumimoji="1" lang="ja-JP" altLang="en-US" sz="1300" dirty="0" smtClean="0"/>
                            <a:t>したラベル</a:t>
                          </a:r>
                          <a:endParaRPr kumimoji="1" lang="ja-JP" altLang="en-US" sz="1300" dirty="0"/>
                        </a:p>
                      </a:txBody>
                      <a:tcPr marL="67480" marR="67480" marT="33740" marB="33740"/>
                    </a:tc>
                    <a:extLst>
                      <a:ext uri="{0D108BD9-81ED-4DB2-BD59-A6C34878D82A}">
                        <a16:rowId xmlns:a16="http://schemas.microsoft.com/office/drawing/2014/main" val="2969134659"/>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0</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smtClean="0"/>
                            <a:t>0</a:t>
                          </a:r>
                          <a:endParaRPr kumimoji="1" lang="ja-JP" altLang="en-US" sz="1300" dirty="0"/>
                        </a:p>
                      </a:txBody>
                      <a:tcPr marL="67480" marR="67480" marT="33740" marB="33740"/>
                    </a:tc>
                    <a:tc>
                      <a:txBody>
                        <a:bodyPr/>
                        <a:lstStyle/>
                        <a:p>
                          <a:pPr algn="r"/>
                          <a:r>
                            <a:rPr kumimoji="1" lang="en-US" altLang="ja-JP" sz="1300" dirty="0" smtClean="0"/>
                            <a:t>0</a:t>
                          </a:r>
                          <a:endParaRPr kumimoji="1" lang="ja-JP" altLang="en-US" sz="1300" dirty="0"/>
                        </a:p>
                      </a:txBody>
                      <a:tcPr marL="67480" marR="67480" marT="33740" marB="33740"/>
                    </a:tc>
                    <a:extLst>
                      <a:ext uri="{0D108BD9-81ED-4DB2-BD59-A6C34878D82A}">
                        <a16:rowId xmlns:a16="http://schemas.microsoft.com/office/drawing/2014/main" val="3351650634"/>
                      </a:ext>
                    </a:extLst>
                  </a:tr>
                  <a:tr h="273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1</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smtClean="0"/>
                            <a:t>1</a:t>
                          </a:r>
                          <a:endParaRPr kumimoji="1" lang="ja-JP" altLang="en-US" sz="1300" dirty="0"/>
                        </a:p>
                      </a:txBody>
                      <a:tcPr marL="67480" marR="67480" marT="33740" marB="33740"/>
                    </a:tc>
                    <a:tc>
                      <a:txBody>
                        <a:bodyPr/>
                        <a:lstStyle/>
                        <a:p>
                          <a:pPr algn="r"/>
                          <a:r>
                            <a:rPr kumimoji="1" lang="en-US" altLang="ja-JP" sz="1300" dirty="0" smtClean="0"/>
                            <a:t>1</a:t>
                          </a:r>
                          <a:endParaRPr kumimoji="1" lang="ja-JP" altLang="en-US" sz="1300" dirty="0"/>
                        </a:p>
                      </a:txBody>
                      <a:tcPr marL="67480" marR="67480" marT="33740" marB="33740"/>
                    </a:tc>
                    <a:extLst>
                      <a:ext uri="{0D108BD9-81ED-4DB2-BD59-A6C34878D82A}">
                        <a16:rowId xmlns:a16="http://schemas.microsoft.com/office/drawing/2014/main" val="2802413536"/>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2</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smtClean="0"/>
                            <a:t>2</a:t>
                          </a:r>
                          <a:endParaRPr kumimoji="1" lang="ja-JP" altLang="en-US" sz="1300" dirty="0"/>
                        </a:p>
                      </a:txBody>
                      <a:tcPr marL="67480" marR="67480" marT="33740" marB="33740"/>
                    </a:tc>
                    <a:tc>
                      <a:txBody>
                        <a:bodyPr/>
                        <a:lstStyle/>
                        <a:p>
                          <a:pPr algn="r"/>
                          <a:r>
                            <a:rPr kumimoji="1" lang="en-US" altLang="ja-JP" sz="1300" dirty="0" smtClean="0"/>
                            <a:t>2</a:t>
                          </a:r>
                          <a:endParaRPr kumimoji="1" lang="ja-JP" altLang="en-US" sz="1300" dirty="0"/>
                        </a:p>
                      </a:txBody>
                      <a:tcPr marL="67480" marR="67480" marT="33740" marB="33740"/>
                    </a:tc>
                    <a:extLst>
                      <a:ext uri="{0D108BD9-81ED-4DB2-BD59-A6C34878D82A}">
                        <a16:rowId xmlns:a16="http://schemas.microsoft.com/office/drawing/2014/main" val="2231637988"/>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3</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310556078"/>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4</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smtClean="0"/>
                            <a:t>4</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1018608495"/>
                      </a:ext>
                    </a:extLst>
                  </a:tr>
                  <a:tr h="273667">
                    <a:tc>
                      <a:txBody>
                        <a:bodyPr/>
                        <a:lstStyle/>
                        <a:p>
                          <a:pP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extLst>
                      <a:ext uri="{0D108BD9-81ED-4DB2-BD59-A6C34878D82A}">
                        <a16:rowId xmlns:a16="http://schemas.microsoft.com/office/drawing/2014/main" val="2603113444"/>
                      </a:ext>
                    </a:extLst>
                  </a:tr>
                </a:tbl>
              </a:graphicData>
            </a:graphic>
          </p:graphicFrame>
        </mc:Choice>
        <mc:Fallback xmlns="">
          <p:graphicFrame>
            <p:nvGraphicFramePr>
              <p:cNvPr id="84" name="表 83"/>
              <p:cNvGraphicFramePr>
                <a:graphicFrameLocks noGrp="1"/>
              </p:cNvGraphicFramePr>
              <p:nvPr>
                <p:extLst>
                  <p:ext uri="{D42A27DB-BD31-4B8C-83A1-F6EECF244321}">
                    <p14:modId xmlns:p14="http://schemas.microsoft.com/office/powerpoint/2010/main" val="3709644216"/>
                  </p:ext>
                </p:extLst>
              </p:nvPr>
            </p:nvGraphicFramePr>
            <p:xfrm>
              <a:off x="6109557" y="3355133"/>
              <a:ext cx="2729642" cy="2124055"/>
            </p:xfrm>
            <a:graphic>
              <a:graphicData uri="http://schemas.openxmlformats.org/drawingml/2006/table">
                <a:tbl>
                  <a:tblPr firstRow="1" bandRow="1">
                    <a:tableStyleId>{5940675A-B579-460E-94D1-54222C63F5DA}</a:tableStyleId>
                  </a:tblPr>
                  <a:tblGrid>
                    <a:gridCol w="699458">
                      <a:extLst>
                        <a:ext uri="{9D8B030D-6E8A-4147-A177-3AD203B41FA5}">
                          <a16:colId xmlns:a16="http://schemas.microsoft.com/office/drawing/2014/main" val="279924530"/>
                        </a:ext>
                      </a:extLst>
                    </a:gridCol>
                    <a:gridCol w="908957">
                      <a:extLst>
                        <a:ext uri="{9D8B030D-6E8A-4147-A177-3AD203B41FA5}">
                          <a16:colId xmlns:a16="http://schemas.microsoft.com/office/drawing/2014/main" val="2895615469"/>
                        </a:ext>
                      </a:extLst>
                    </a:gridCol>
                    <a:gridCol w="1121227">
                      <a:extLst>
                        <a:ext uri="{9D8B030D-6E8A-4147-A177-3AD203B41FA5}">
                          <a16:colId xmlns:a16="http://schemas.microsoft.com/office/drawing/2014/main" val="1270859135"/>
                        </a:ext>
                      </a:extLst>
                    </a:gridCol>
                  </a:tblGrid>
                  <a:tr h="482053">
                    <a:tc>
                      <a:txBody>
                        <a:bodyPr/>
                        <a:lstStyle/>
                        <a:p>
                          <a:r>
                            <a:rPr kumimoji="1" lang="ja-JP" altLang="en-US" sz="1300" dirty="0" smtClean="0"/>
                            <a:t>ブロック名</a:t>
                          </a:r>
                          <a:endParaRPr kumimoji="1" lang="ja-JP" altLang="en-US" sz="1300" dirty="0"/>
                        </a:p>
                      </a:txBody>
                      <a:tcPr marL="67480" marR="67480" marT="33740" marB="33740"/>
                    </a:tc>
                    <a:tc>
                      <a:txBody>
                        <a:bodyPr/>
                        <a:lstStyle/>
                        <a:p>
                          <a:r>
                            <a:rPr kumimoji="1" lang="ja-JP" altLang="en-US" sz="1300" dirty="0" smtClean="0"/>
                            <a:t>出力されるべきラベル</a:t>
                          </a:r>
                          <a:endParaRPr kumimoji="1" lang="ja-JP" altLang="en-US" sz="1300" dirty="0"/>
                        </a:p>
                      </a:txBody>
                      <a:tcPr marL="67480" marR="67480" marT="33740" marB="33740"/>
                    </a:tc>
                    <a:tc>
                      <a:txBody>
                        <a:bodyPr/>
                        <a:lstStyle/>
                        <a:p>
                          <a:r>
                            <a:rPr kumimoji="1" lang="ja-JP" altLang="en-US" sz="1300" dirty="0" smtClean="0"/>
                            <a:t>モデルが出力</a:t>
                          </a:r>
                          <a:endParaRPr kumimoji="1" lang="en-US" altLang="ja-JP" sz="1300" dirty="0" smtClean="0"/>
                        </a:p>
                        <a:p>
                          <a:r>
                            <a:rPr kumimoji="1" lang="ja-JP" altLang="en-US" sz="1300" dirty="0" smtClean="0"/>
                            <a:t>したラベル</a:t>
                          </a:r>
                          <a:endParaRPr kumimoji="1" lang="ja-JP" altLang="en-US" sz="1300" dirty="0"/>
                        </a:p>
                      </a:txBody>
                      <a:tcPr marL="67480" marR="67480" marT="33740" marB="33740"/>
                    </a:tc>
                    <a:extLst>
                      <a:ext uri="{0D108BD9-81ED-4DB2-BD59-A6C34878D82A}">
                        <a16:rowId xmlns:a16="http://schemas.microsoft.com/office/drawing/2014/main" val="2969134659"/>
                      </a:ext>
                    </a:extLst>
                  </a:tr>
                  <a:tr h="273667">
                    <a:tc>
                      <a:txBody>
                        <a:bodyPr/>
                        <a:lstStyle/>
                        <a:p>
                          <a:endParaRPr lang="ja-JP"/>
                        </a:p>
                      </a:txBody>
                      <a:tcPr marL="67480" marR="67480" marT="33740" marB="33740">
                        <a:blipFill>
                          <a:blip r:embed="rId14"/>
                          <a:stretch>
                            <a:fillRect l="-870" t="-182222" r="-292174" b="-504444"/>
                          </a:stretch>
                        </a:blipFill>
                      </a:tcPr>
                    </a:tc>
                    <a:tc>
                      <a:txBody>
                        <a:bodyPr/>
                        <a:lstStyle/>
                        <a:p>
                          <a:pPr algn="r"/>
                          <a:r>
                            <a:rPr kumimoji="1" lang="en-US" altLang="ja-JP" sz="1300" dirty="0" smtClean="0"/>
                            <a:t>0</a:t>
                          </a:r>
                          <a:endParaRPr kumimoji="1" lang="ja-JP" altLang="en-US" sz="1300" dirty="0"/>
                        </a:p>
                      </a:txBody>
                      <a:tcPr marL="67480" marR="67480" marT="33740" marB="33740"/>
                    </a:tc>
                    <a:tc>
                      <a:txBody>
                        <a:bodyPr/>
                        <a:lstStyle/>
                        <a:p>
                          <a:pPr algn="r"/>
                          <a:r>
                            <a:rPr kumimoji="1" lang="en-US" altLang="ja-JP" sz="1300" dirty="0" smtClean="0"/>
                            <a:t>0</a:t>
                          </a:r>
                          <a:endParaRPr kumimoji="1" lang="ja-JP" altLang="en-US" sz="1300" dirty="0"/>
                        </a:p>
                      </a:txBody>
                      <a:tcPr marL="67480" marR="67480" marT="33740" marB="33740"/>
                    </a:tc>
                    <a:extLst>
                      <a:ext uri="{0D108BD9-81ED-4DB2-BD59-A6C34878D82A}">
                        <a16:rowId xmlns:a16="http://schemas.microsoft.com/office/drawing/2014/main" val="3351650634"/>
                      </a:ext>
                    </a:extLst>
                  </a:tr>
                  <a:tr h="273667">
                    <a:tc>
                      <a:txBody>
                        <a:bodyPr/>
                        <a:lstStyle/>
                        <a:p>
                          <a:endParaRPr lang="ja-JP"/>
                        </a:p>
                      </a:txBody>
                      <a:tcPr marL="67480" marR="67480" marT="33740" marB="33740">
                        <a:blipFill>
                          <a:blip r:embed="rId14"/>
                          <a:stretch>
                            <a:fillRect l="-870" t="-282222" r="-292174" b="-404444"/>
                          </a:stretch>
                        </a:blipFill>
                      </a:tcPr>
                    </a:tc>
                    <a:tc>
                      <a:txBody>
                        <a:bodyPr/>
                        <a:lstStyle/>
                        <a:p>
                          <a:pPr algn="r"/>
                          <a:r>
                            <a:rPr kumimoji="1" lang="en-US" altLang="ja-JP" sz="1300" dirty="0" smtClean="0"/>
                            <a:t>1</a:t>
                          </a:r>
                          <a:endParaRPr kumimoji="1" lang="ja-JP" altLang="en-US" sz="1300" dirty="0"/>
                        </a:p>
                      </a:txBody>
                      <a:tcPr marL="67480" marR="67480" marT="33740" marB="33740"/>
                    </a:tc>
                    <a:tc>
                      <a:txBody>
                        <a:bodyPr/>
                        <a:lstStyle/>
                        <a:p>
                          <a:pPr algn="r"/>
                          <a:r>
                            <a:rPr kumimoji="1" lang="en-US" altLang="ja-JP" sz="1300" dirty="0" smtClean="0"/>
                            <a:t>1</a:t>
                          </a:r>
                          <a:endParaRPr kumimoji="1" lang="ja-JP" altLang="en-US" sz="1300" dirty="0"/>
                        </a:p>
                      </a:txBody>
                      <a:tcPr marL="67480" marR="67480" marT="33740" marB="33740"/>
                    </a:tc>
                    <a:extLst>
                      <a:ext uri="{0D108BD9-81ED-4DB2-BD59-A6C34878D82A}">
                        <a16:rowId xmlns:a16="http://schemas.microsoft.com/office/drawing/2014/main" val="2802413536"/>
                      </a:ext>
                    </a:extLst>
                  </a:tr>
                  <a:tr h="273667">
                    <a:tc>
                      <a:txBody>
                        <a:bodyPr/>
                        <a:lstStyle/>
                        <a:p>
                          <a:endParaRPr lang="ja-JP"/>
                        </a:p>
                      </a:txBody>
                      <a:tcPr marL="67480" marR="67480" marT="33740" marB="33740">
                        <a:blipFill>
                          <a:blip r:embed="rId14"/>
                          <a:stretch>
                            <a:fillRect l="-870" t="-382222" r="-292174" b="-304444"/>
                          </a:stretch>
                        </a:blipFill>
                      </a:tcPr>
                    </a:tc>
                    <a:tc>
                      <a:txBody>
                        <a:bodyPr/>
                        <a:lstStyle/>
                        <a:p>
                          <a:pPr algn="r"/>
                          <a:r>
                            <a:rPr kumimoji="1" lang="en-US" altLang="ja-JP" sz="1300" dirty="0" smtClean="0"/>
                            <a:t>2</a:t>
                          </a:r>
                          <a:endParaRPr kumimoji="1" lang="ja-JP" altLang="en-US" sz="1300" dirty="0"/>
                        </a:p>
                      </a:txBody>
                      <a:tcPr marL="67480" marR="67480" marT="33740" marB="33740"/>
                    </a:tc>
                    <a:tc>
                      <a:txBody>
                        <a:bodyPr/>
                        <a:lstStyle/>
                        <a:p>
                          <a:pPr algn="r"/>
                          <a:r>
                            <a:rPr kumimoji="1" lang="en-US" altLang="ja-JP" sz="1300" dirty="0" smtClean="0"/>
                            <a:t>2</a:t>
                          </a:r>
                          <a:endParaRPr kumimoji="1" lang="ja-JP" altLang="en-US" sz="1300" dirty="0"/>
                        </a:p>
                      </a:txBody>
                      <a:tcPr marL="67480" marR="67480" marT="33740" marB="33740"/>
                    </a:tc>
                    <a:extLst>
                      <a:ext uri="{0D108BD9-81ED-4DB2-BD59-A6C34878D82A}">
                        <a16:rowId xmlns:a16="http://schemas.microsoft.com/office/drawing/2014/main" val="2231637988"/>
                      </a:ext>
                    </a:extLst>
                  </a:tr>
                  <a:tr h="273667">
                    <a:tc>
                      <a:txBody>
                        <a:bodyPr/>
                        <a:lstStyle/>
                        <a:p>
                          <a:endParaRPr lang="ja-JP"/>
                        </a:p>
                      </a:txBody>
                      <a:tcPr marL="67480" marR="67480" marT="33740" marB="33740">
                        <a:blipFill>
                          <a:blip r:embed="rId14"/>
                          <a:stretch>
                            <a:fillRect l="-870" t="-482222" r="-292174" b="-204444"/>
                          </a:stretch>
                        </a:blipFill>
                      </a:tcPr>
                    </a:tc>
                    <a:tc>
                      <a:txBody>
                        <a:bodyPr/>
                        <a:lstStyle/>
                        <a:p>
                          <a:pPr algn="r"/>
                          <a:r>
                            <a:rPr kumimoji="1" lang="en-US" altLang="ja-JP" sz="1300" dirty="0" smtClean="0"/>
                            <a:t>3</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310556078"/>
                      </a:ext>
                    </a:extLst>
                  </a:tr>
                  <a:tr h="273667">
                    <a:tc>
                      <a:txBody>
                        <a:bodyPr/>
                        <a:lstStyle/>
                        <a:p>
                          <a:endParaRPr lang="ja-JP"/>
                        </a:p>
                      </a:txBody>
                      <a:tcPr marL="67480" marR="67480" marT="33740" marB="33740">
                        <a:blipFill>
                          <a:blip r:embed="rId14"/>
                          <a:stretch>
                            <a:fillRect l="-870" t="-582222" r="-292174" b="-104444"/>
                          </a:stretch>
                        </a:blipFill>
                      </a:tcPr>
                    </a:tc>
                    <a:tc>
                      <a:txBody>
                        <a:bodyPr/>
                        <a:lstStyle/>
                        <a:p>
                          <a:pPr algn="r"/>
                          <a:r>
                            <a:rPr kumimoji="1" lang="en-US" altLang="ja-JP" sz="1300" dirty="0" smtClean="0"/>
                            <a:t>4</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1018608495"/>
                      </a:ext>
                    </a:extLst>
                  </a:tr>
                  <a:tr h="273667">
                    <a:tc>
                      <a:txBody>
                        <a:bodyPr/>
                        <a:lstStyle/>
                        <a:p>
                          <a:endParaRPr lang="ja-JP"/>
                        </a:p>
                      </a:txBody>
                      <a:tcPr marL="67480" marR="67480" marT="33740" marB="33740">
                        <a:blipFill>
                          <a:blip r:embed="rId14"/>
                          <a:stretch>
                            <a:fillRect l="-870" t="-682222" r="-292174" b="-4444"/>
                          </a:stretch>
                        </a:blipFill>
                      </a:tcPr>
                    </a:tc>
                    <a:tc>
                      <a:txBody>
                        <a:bodyPr/>
                        <a:lstStyle/>
                        <a:p>
                          <a:endParaRPr lang="ja-JP"/>
                        </a:p>
                      </a:txBody>
                      <a:tcPr marL="67480" marR="67480" marT="33740" marB="33740">
                        <a:blipFill>
                          <a:blip r:embed="rId14"/>
                          <a:stretch>
                            <a:fillRect l="-77852" t="-682222" r="-125503" b="-4444"/>
                          </a:stretch>
                        </a:blipFill>
                      </a:tcPr>
                    </a:tc>
                    <a:tc>
                      <a:txBody>
                        <a:bodyPr/>
                        <a:lstStyle/>
                        <a:p>
                          <a:endParaRPr lang="ja-JP"/>
                        </a:p>
                      </a:txBody>
                      <a:tcPr marL="67480" marR="67480" marT="33740" marB="33740">
                        <a:blipFill>
                          <a:blip r:embed="rId14"/>
                          <a:stretch>
                            <a:fillRect l="-144022" t="-682222" r="-1630" b="-4444"/>
                          </a:stretch>
                        </a:blipFill>
                      </a:tcPr>
                    </a:tc>
                    <a:extLst>
                      <a:ext uri="{0D108BD9-81ED-4DB2-BD59-A6C34878D82A}">
                        <a16:rowId xmlns:a16="http://schemas.microsoft.com/office/drawing/2014/main" val="2603113444"/>
                      </a:ext>
                    </a:extLst>
                  </a:tr>
                </a:tbl>
              </a:graphicData>
            </a:graphic>
          </p:graphicFrame>
        </mc:Fallback>
      </mc:AlternateContent>
      <p:sp>
        <p:nvSpPr>
          <p:cNvPr id="3" name="テキスト ボックス 2"/>
          <p:cNvSpPr txBox="1"/>
          <p:nvPr/>
        </p:nvSpPr>
        <p:spPr>
          <a:xfrm>
            <a:off x="6388183" y="6082820"/>
            <a:ext cx="2172390" cy="369332"/>
          </a:xfrm>
          <a:prstGeom prst="rect">
            <a:avLst/>
          </a:prstGeom>
          <a:noFill/>
        </p:spPr>
        <p:txBody>
          <a:bodyPr wrap="none" rtlCol="0">
            <a:spAutoFit/>
          </a:bodyPr>
          <a:lstStyle/>
          <a:p>
            <a:r>
              <a:rPr kumimoji="1" lang="ja-JP" altLang="en-US" dirty="0" smtClean="0"/>
              <a:t>適合率・再現率・</a:t>
            </a:r>
            <a:r>
              <a:rPr kumimoji="1" lang="en-US" altLang="ja-JP" dirty="0" smtClean="0"/>
              <a:t>F</a:t>
            </a:r>
            <a:r>
              <a:rPr kumimoji="1" lang="ja-JP" altLang="en-US" dirty="0" smtClean="0"/>
              <a:t>値</a:t>
            </a:r>
            <a:endParaRPr kumimoji="1" lang="ja-JP" altLang="en-US" dirty="0"/>
          </a:p>
        </p:txBody>
      </p:sp>
      <p:sp>
        <p:nvSpPr>
          <p:cNvPr id="76" name="右矢印 75"/>
          <p:cNvSpPr/>
          <p:nvPr/>
        </p:nvSpPr>
        <p:spPr>
          <a:xfrm rot="5400000">
            <a:off x="7209564" y="5593566"/>
            <a:ext cx="529628"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90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5" grpId="0"/>
      <p:bldP spid="36" grpId="0"/>
      <p:bldP spid="37" grpId="0"/>
      <p:bldP spid="38" grpId="0"/>
      <p:bldP spid="40" grpId="0"/>
      <p:bldP spid="41" grpId="0"/>
      <p:bldP spid="42" grpId="0"/>
      <p:bldP spid="43" grpId="0"/>
      <p:bldP spid="71" grpId="0" animBg="1"/>
      <p:bldP spid="72" grpId="0" animBg="1"/>
      <p:bldP spid="73" grpId="0" animBg="1"/>
      <p:bldP spid="74" grpId="0" animBg="1"/>
      <p:bldP spid="75" grpId="0" animBg="1"/>
      <p:bldP spid="78" grpId="0" animBg="1"/>
      <p:bldP spid="79" grpId="0"/>
      <p:bldP spid="81" grpId="0"/>
      <p:bldP spid="82" grpId="0"/>
      <p:bldP spid="83" grpId="0"/>
      <p:bldP spid="3" grpId="0"/>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対象</a:t>
            </a:r>
            <a:r>
              <a:rPr lang="ja-JP" altLang="en-US" dirty="0"/>
              <a:t>コードブロック</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3</a:t>
            </a:r>
            <a:r>
              <a:rPr lang="ja-JP" altLang="en-US" sz="2800" dirty="0" err="1" smtClean="0"/>
              <a:t>つの</a:t>
            </a:r>
            <a:r>
              <a:rPr lang="en-US" altLang="ja-JP" sz="2800" dirty="0" smtClean="0"/>
              <a:t>OSS</a:t>
            </a:r>
            <a:r>
              <a:rPr lang="ja-JP" altLang="en-US" sz="2800" dirty="0" smtClean="0"/>
              <a:t>を使用</a:t>
            </a:r>
            <a:endParaRPr lang="en-US" altLang="ja-JP" sz="2800" dirty="0" smtClean="0"/>
          </a:p>
          <a:p>
            <a:pPr lvl="1"/>
            <a:r>
              <a:rPr lang="en-US" altLang="ja-JP" sz="2400" dirty="0" err="1" smtClean="0"/>
              <a:t>Hbase,OpenSSL,FreeBSD</a:t>
            </a:r>
            <a:endParaRPr lang="en-US" altLang="ja-JP" sz="2800" dirty="0" smtClean="0"/>
          </a:p>
          <a:p>
            <a:r>
              <a:rPr lang="ja-JP" altLang="en-US" sz="2800" dirty="0" smtClean="0"/>
              <a:t>プロジェクト内の類似コードブロックセットを</a:t>
            </a:r>
            <a:r>
              <a:rPr lang="ja-JP" altLang="en-US" sz="2800" dirty="0"/>
              <a:t>抽出</a:t>
            </a:r>
            <a:endParaRPr lang="en-US" altLang="ja-JP" sz="2800" dirty="0" smtClean="0"/>
          </a:p>
          <a:p>
            <a:pPr lvl="1"/>
            <a:r>
              <a:rPr lang="ja-JP" altLang="en-US" sz="2400" dirty="0" smtClean="0"/>
              <a:t>類似度</a:t>
            </a:r>
            <a:r>
              <a:rPr lang="en-US" altLang="ja-JP" sz="2400" dirty="0" smtClean="0"/>
              <a:t>0.9~1.0 : </a:t>
            </a:r>
            <a:r>
              <a:rPr lang="en-US" altLang="ja-JP" sz="2400" dirty="0" err="1" smtClean="0"/>
              <a:t>CCFinder</a:t>
            </a:r>
            <a:r>
              <a:rPr lang="ja-JP" altLang="en-US" sz="2400" dirty="0" smtClean="0"/>
              <a:t>の出力</a:t>
            </a:r>
            <a:endParaRPr lang="en-US" altLang="ja-JP" sz="2400" dirty="0" smtClean="0"/>
          </a:p>
          <a:p>
            <a:pPr lvl="2"/>
            <a:r>
              <a:rPr lang="en-US" altLang="ja-JP" sz="2000" dirty="0" err="1" smtClean="0"/>
              <a:t>Hbase</a:t>
            </a:r>
            <a:r>
              <a:rPr lang="ja-JP" altLang="en-US" sz="2000" dirty="0" smtClean="0"/>
              <a:t>から抽出</a:t>
            </a:r>
            <a:endParaRPr lang="en-US" altLang="ja-JP" sz="2000" dirty="0" smtClean="0"/>
          </a:p>
          <a:p>
            <a:pPr lvl="1"/>
            <a:r>
              <a:rPr lang="ja-JP" altLang="en-US" sz="2400" dirty="0" smtClean="0"/>
              <a:t>類似度</a:t>
            </a:r>
            <a:r>
              <a:rPr lang="en-US" altLang="ja-JP" sz="2400" dirty="0" smtClean="0"/>
              <a:t>0.7~0.8 : </a:t>
            </a:r>
            <a:r>
              <a:rPr lang="ja-JP" altLang="en-US" sz="2400" dirty="0" smtClean="0"/>
              <a:t>バージョン間で編集が行われた</a:t>
            </a:r>
            <a:r>
              <a:rPr lang="en-US" altLang="ja-JP" sz="2400" dirty="0" smtClean="0"/>
              <a:t/>
            </a:r>
            <a:br>
              <a:rPr lang="en-US" altLang="ja-JP" sz="2400" dirty="0" smtClean="0"/>
            </a:br>
            <a:r>
              <a:rPr lang="ja-JP" altLang="en-US" sz="2400" dirty="0" smtClean="0"/>
              <a:t>コードブロック</a:t>
            </a:r>
            <a:endParaRPr lang="en-US" altLang="ja-JP" sz="2400" dirty="0" smtClean="0"/>
          </a:p>
          <a:p>
            <a:pPr lvl="2"/>
            <a:r>
              <a:rPr lang="en-US" altLang="ja-JP" sz="2000" dirty="0" smtClean="0"/>
              <a:t>OpenSSL</a:t>
            </a:r>
            <a:r>
              <a:rPr lang="ja-JP" altLang="en-US" sz="2000" dirty="0" smtClean="0"/>
              <a:t>から抽出</a:t>
            </a:r>
            <a:endParaRPr lang="en-US" altLang="ja-JP" sz="2000" dirty="0" smtClean="0"/>
          </a:p>
          <a:p>
            <a:pPr lvl="1"/>
            <a:r>
              <a:rPr lang="ja-JP" altLang="en-US" sz="2400" dirty="0" smtClean="0"/>
              <a:t>類似度</a:t>
            </a:r>
            <a:r>
              <a:rPr lang="en-US" altLang="ja-JP" sz="2400" dirty="0" smtClean="0"/>
              <a:t>0.1~0.2 : </a:t>
            </a:r>
            <a:r>
              <a:rPr lang="en-US" altLang="ja-JP" sz="2400" dirty="0" err="1" smtClean="0"/>
              <a:t>getopt</a:t>
            </a:r>
            <a:r>
              <a:rPr lang="en-US" altLang="ja-JP" sz="2400" dirty="0" smtClean="0"/>
              <a:t> </a:t>
            </a:r>
            <a:r>
              <a:rPr lang="ja-JP" altLang="en-US" sz="2400" dirty="0" smtClean="0"/>
              <a:t>関数を使用してコマンドの</a:t>
            </a:r>
            <a:r>
              <a:rPr lang="en-US" altLang="ja-JP" sz="2400" smtClean="0"/>
              <a:t/>
            </a:r>
            <a:br>
              <a:rPr lang="en-US" altLang="ja-JP" sz="2400" smtClean="0"/>
            </a:br>
            <a:r>
              <a:rPr lang="ja-JP" altLang="en-US" sz="2400" smtClean="0"/>
              <a:t>オプション</a:t>
            </a:r>
            <a:r>
              <a:rPr lang="ja-JP" altLang="en-US" sz="2400" dirty="0" smtClean="0"/>
              <a:t>処理を行うメソッド</a:t>
            </a:r>
            <a:endParaRPr lang="en-US" altLang="ja-JP" sz="2400" dirty="0" smtClean="0"/>
          </a:p>
          <a:p>
            <a:pPr lvl="2"/>
            <a:r>
              <a:rPr lang="en-US" altLang="ja-JP" sz="2000" dirty="0" smtClean="0"/>
              <a:t>FreeBSD</a:t>
            </a:r>
            <a:r>
              <a:rPr lang="ja-JP" altLang="en-US" sz="2000" dirty="0" smtClean="0"/>
              <a:t>から抽出</a:t>
            </a:r>
            <a:endParaRPr lang="en-US" altLang="ja-JP" sz="20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p:spTree>
    <p:extLst>
      <p:ext uri="{BB962C8B-B14F-4D97-AF65-F5344CB8AC3E}">
        <p14:creationId xmlns:p14="http://schemas.microsoft.com/office/powerpoint/2010/main" val="215326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学習・評価用データセット</a:t>
            </a:r>
            <a:r>
              <a:rPr lang="en-US" altLang="ja-JP" dirty="0" smtClean="0"/>
              <a:t/>
            </a:r>
            <a:br>
              <a:rPr lang="en-US" altLang="ja-JP" dirty="0" smtClean="0"/>
            </a:br>
            <a:r>
              <a:rPr lang="ja-JP" altLang="en-US" dirty="0"/>
              <a:t>作成</a:t>
            </a:r>
            <a:r>
              <a:rPr lang="ja-JP" altLang="en-US" dirty="0" smtClean="0"/>
              <a:t>方法</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各セット内の類似コードブロックを</a:t>
            </a:r>
            <a:r>
              <a:rPr lang="en-US" altLang="ja-JP" sz="2800" dirty="0" smtClean="0"/>
              <a:t>2:8</a:t>
            </a:r>
            <a:r>
              <a:rPr lang="ja-JP" altLang="en-US" sz="2800" dirty="0" smtClean="0"/>
              <a:t>に分割</a:t>
            </a:r>
            <a:endParaRPr lang="en-US" altLang="ja-JP" sz="2800" dirty="0" smtClean="0"/>
          </a:p>
          <a:p>
            <a:pPr lvl="1"/>
            <a:r>
              <a:rPr lang="en-US" altLang="ja-JP" sz="2400" dirty="0" smtClean="0"/>
              <a:t>2</a:t>
            </a:r>
            <a:r>
              <a:rPr lang="ja-JP" altLang="en-US" sz="2400" dirty="0" smtClean="0"/>
              <a:t>割グループを学習用データセットに使用</a:t>
            </a:r>
            <a:endParaRPr lang="en-US" altLang="ja-JP" sz="2400" dirty="0" smtClean="0"/>
          </a:p>
          <a:p>
            <a:pPr lvl="2"/>
            <a:r>
              <a:rPr lang="en-US" altLang="ja-JP" sz="2000" dirty="0" smtClean="0"/>
              <a:t>2</a:t>
            </a:r>
            <a:r>
              <a:rPr lang="ja-JP" altLang="en-US" sz="2000" dirty="0" smtClean="0"/>
              <a:t>割グループのコードブロックにミューテーションを適用し，</a:t>
            </a:r>
            <a:r>
              <a:rPr lang="en-US" altLang="ja-JP" sz="2000" dirty="0" smtClean="0"/>
              <a:t/>
            </a:r>
            <a:br>
              <a:rPr lang="en-US" altLang="ja-JP" sz="2000" dirty="0" smtClean="0"/>
            </a:br>
            <a:r>
              <a:rPr lang="ja-JP" altLang="en-US" sz="2000" dirty="0" smtClean="0"/>
              <a:t>ポジティブデータを作成</a:t>
            </a:r>
            <a:endParaRPr lang="en-US" altLang="ja-JP" sz="2000" dirty="0" smtClean="0"/>
          </a:p>
          <a:p>
            <a:pPr lvl="1"/>
            <a:r>
              <a:rPr lang="en-US" altLang="ja-JP" sz="2400" dirty="0" smtClean="0"/>
              <a:t>8</a:t>
            </a:r>
            <a:r>
              <a:rPr lang="ja-JP" altLang="en-US" sz="2400" dirty="0" smtClean="0"/>
              <a:t>割グループを評価用データセットに使用</a:t>
            </a:r>
            <a:endParaRPr lang="en-US" altLang="ja-JP" sz="2000" dirty="0" smtClean="0"/>
          </a:p>
          <a:p>
            <a:pPr lvl="2"/>
            <a:r>
              <a:rPr lang="en-US" altLang="ja-JP" sz="2000" dirty="0" smtClean="0"/>
              <a:t>2</a:t>
            </a:r>
            <a:r>
              <a:rPr lang="ja-JP" altLang="en-US" sz="2000" dirty="0" smtClean="0"/>
              <a:t>割グループの検索対象類似コードブロックセットを検索結果</a:t>
            </a:r>
            <a:r>
              <a:rPr lang="en-US" altLang="ja-JP" sz="2000" dirty="0" smtClean="0"/>
              <a:t/>
            </a:r>
            <a:br>
              <a:rPr lang="en-US" altLang="ja-JP" sz="2000" dirty="0" smtClean="0"/>
            </a:br>
            <a:r>
              <a:rPr lang="ja-JP" altLang="en-US" sz="2000" dirty="0" smtClean="0"/>
              <a:t>として出力できるか調査</a:t>
            </a:r>
            <a:endParaRPr lang="en-US" altLang="ja-JP" sz="2000" dirty="0" smtClean="0"/>
          </a:p>
          <a:p>
            <a:endParaRPr lang="en-US" altLang="ja-JP" sz="2800" dirty="0"/>
          </a:p>
          <a:p>
            <a:pPr marL="342900" lvl="2" indent="-342900"/>
            <a:r>
              <a:rPr lang="en-US" altLang="ja-JP" sz="2800" dirty="0" smtClean="0"/>
              <a:t>2</a:t>
            </a:r>
            <a:r>
              <a:rPr lang="ja-JP" altLang="en-US" sz="2800" dirty="0"/>
              <a:t>割だけ学習に使用することで，類似</a:t>
            </a:r>
            <a:r>
              <a:rPr lang="ja-JP" altLang="en-US" sz="2800" dirty="0" smtClean="0"/>
              <a:t>コードブロック</a:t>
            </a:r>
            <a:r>
              <a:rPr lang="ja-JP" altLang="en-US" sz="2800" dirty="0"/>
              <a:t>が少ない場合でも学習できることを</a:t>
            </a:r>
            <a:r>
              <a:rPr lang="ja-JP" altLang="en-US" sz="2800" dirty="0" smtClean="0"/>
              <a:t>示す目的</a:t>
            </a:r>
            <a:endParaRPr lang="en-US" altLang="ja-JP" sz="28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3295969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コード片検索</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既存ソフトウェアは重要な資源</a:t>
            </a:r>
            <a:endParaRPr lang="en-US" altLang="ja-JP" sz="2800" dirty="0"/>
          </a:p>
          <a:p>
            <a:endParaRPr lang="en-US" altLang="ja-JP" sz="2400" dirty="0" smtClean="0"/>
          </a:p>
          <a:p>
            <a:r>
              <a:rPr lang="ja-JP" altLang="en-US" sz="2800" dirty="0" smtClean="0"/>
              <a:t>再利用したいコード片の情報収集が目的の</a:t>
            </a:r>
            <a:r>
              <a:rPr lang="en-US" altLang="ja-JP" sz="2800" dirty="0" smtClean="0"/>
              <a:t>1</a:t>
            </a:r>
            <a:r>
              <a:rPr lang="ja-JP" altLang="en-US" sz="2800" dirty="0" smtClean="0"/>
              <a:t>つ</a:t>
            </a:r>
            <a:endParaRPr lang="en-US" altLang="ja-JP" sz="2800" dirty="0" smtClean="0"/>
          </a:p>
          <a:p>
            <a:pPr lvl="1"/>
            <a:r>
              <a:rPr lang="en-US" altLang="ja-JP" sz="2400" dirty="0" smtClean="0"/>
              <a:t>OSS</a:t>
            </a:r>
            <a:r>
              <a:rPr lang="ja-JP" altLang="en-US" sz="2400" dirty="0" smtClean="0"/>
              <a:t>のコード片が何度も再利用されると，元の</a:t>
            </a:r>
            <a:r>
              <a:rPr lang="en-US" altLang="ja-JP" sz="2400" dirty="0" smtClean="0"/>
              <a:t/>
            </a:r>
            <a:br>
              <a:rPr lang="en-US" altLang="ja-JP" sz="2400" dirty="0" smtClean="0"/>
            </a:br>
            <a:r>
              <a:rPr lang="ja-JP" altLang="en-US" sz="2400" dirty="0"/>
              <a:t>プロジェクト</a:t>
            </a:r>
            <a:r>
              <a:rPr lang="ja-JP" altLang="en-US" sz="2400" dirty="0" smtClean="0"/>
              <a:t>がよくわからなくなる</a:t>
            </a:r>
            <a:endParaRPr lang="en-US" altLang="ja-JP" sz="2400" dirty="0" smtClean="0"/>
          </a:p>
          <a:p>
            <a:pPr lvl="2"/>
            <a:r>
              <a:rPr lang="ja-JP" altLang="en-US" sz="2000" dirty="0" smtClean="0"/>
              <a:t>コード片検索でオリジナルコード片を特定</a:t>
            </a:r>
            <a:endParaRPr lang="en-US" altLang="ja-JP" sz="2000" dirty="0" smtClean="0"/>
          </a:p>
          <a:p>
            <a:pPr lvl="2"/>
            <a:r>
              <a:rPr lang="ja-JP" altLang="en-US" sz="2000" dirty="0"/>
              <a:t>オリジナルコード片のライセンス</a:t>
            </a:r>
            <a:r>
              <a:rPr lang="ja-JP" altLang="en-US" sz="2000" dirty="0" smtClean="0"/>
              <a:t>記述等の調査</a:t>
            </a:r>
            <a:endParaRPr lang="en-US" altLang="ja-JP" sz="2000" dirty="0" smtClean="0"/>
          </a:p>
          <a:p>
            <a:pPr lvl="1"/>
            <a:r>
              <a:rPr lang="ja-JP" altLang="en-US" sz="2400" dirty="0" smtClean="0"/>
              <a:t>必要としているコード片がどのように再利用・保守されているかを調べたい</a:t>
            </a:r>
            <a:endParaRPr lang="en-US" altLang="ja-JP" sz="2400" dirty="0" smtClean="0"/>
          </a:p>
          <a:p>
            <a:pPr lvl="2"/>
            <a:r>
              <a:rPr lang="ja-JP" altLang="en-US" sz="2000" dirty="0" smtClean="0"/>
              <a:t>コード片検索で編集後コード片を特定</a:t>
            </a:r>
            <a:endParaRPr lang="en-US" altLang="ja-JP" sz="2000" dirty="0" smtClean="0"/>
          </a:p>
          <a:p>
            <a:pPr lvl="2"/>
            <a:r>
              <a:rPr lang="ja-JP" altLang="en-US" sz="2000" dirty="0" smtClean="0"/>
              <a:t>より</a:t>
            </a:r>
            <a:r>
              <a:rPr lang="ja-JP" altLang="en-US" sz="2000" dirty="0"/>
              <a:t>優れた脆弱性対策がされているコード片</a:t>
            </a:r>
            <a:r>
              <a:rPr lang="ja-JP" altLang="en-US" sz="2000" dirty="0" smtClean="0"/>
              <a:t>の</a:t>
            </a:r>
            <a:r>
              <a:rPr lang="ja-JP" altLang="en-US" sz="2000" dirty="0"/>
              <a:t>発見</a:t>
            </a:r>
            <a:endParaRPr lang="en-US" altLang="ja-JP" sz="2000" dirty="0" smtClean="0"/>
          </a:p>
          <a:p>
            <a:pPr lvl="1"/>
            <a:endParaRPr lang="en-US" altLang="ja-JP"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Tree>
    <p:extLst>
      <p:ext uri="{BB962C8B-B14F-4D97-AF65-F5344CB8AC3E}">
        <p14:creationId xmlns:p14="http://schemas.microsoft.com/office/powerpoint/2010/main" val="977023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特徴ベクトル作成方法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各コードブロックを特徴ベクトルに変換</a:t>
            </a:r>
            <a:endParaRPr kumimoji="1" lang="en-US" altLang="ja-JP" sz="2800" dirty="0" smtClean="0"/>
          </a:p>
          <a:p>
            <a:r>
              <a:rPr lang="en-US" altLang="ja-JP" sz="2800" dirty="0" smtClean="0"/>
              <a:t>2</a:t>
            </a:r>
            <a:r>
              <a:rPr lang="ja-JP" altLang="en-US" sz="2800" dirty="0" smtClean="0"/>
              <a:t>種類の手法で作成した特徴ベクトルを学習させたそれぞれのモデルを用いて検索精度を比較</a:t>
            </a:r>
            <a:endParaRPr lang="en-US" altLang="ja-JP" sz="2800" dirty="0" smtClean="0"/>
          </a:p>
          <a:p>
            <a:pPr lvl="1"/>
            <a:r>
              <a:rPr lang="en-US" altLang="ja-JP" sz="2400" dirty="0" smtClean="0"/>
              <a:t>BoW</a:t>
            </a:r>
          </a:p>
          <a:p>
            <a:pPr lvl="2"/>
            <a:r>
              <a:rPr kumimoji="1" lang="ja-JP" altLang="en-US" sz="2000" dirty="0" smtClean="0"/>
              <a:t>文書を特徴ベクトルに変換する手法の中で最も単純な手法</a:t>
            </a:r>
            <a:endParaRPr kumimoji="1" lang="en-US" altLang="ja-JP" sz="2000" dirty="0" smtClean="0"/>
          </a:p>
          <a:p>
            <a:pPr lvl="2"/>
            <a:r>
              <a:rPr kumimoji="1" lang="en-US" altLang="ja-JP" sz="2000" dirty="0" smtClean="0"/>
              <a:t>one-hot</a:t>
            </a:r>
            <a:r>
              <a:rPr kumimoji="1" lang="ja-JP" altLang="en-US" sz="2000" dirty="0" smtClean="0"/>
              <a:t>表現</a:t>
            </a:r>
            <a:r>
              <a:rPr lang="ja-JP" altLang="en-US" sz="2000" dirty="0" smtClean="0"/>
              <a:t>で単語を表現し，それらの和で文書の特徴を表現</a:t>
            </a:r>
            <a:endParaRPr kumimoji="1" lang="en-US" altLang="ja-JP" sz="2000" dirty="0" smtClean="0"/>
          </a:p>
          <a:p>
            <a:pPr lvl="1"/>
            <a:r>
              <a:rPr kumimoji="1" lang="en-US" altLang="ja-JP" sz="2400" dirty="0" smtClean="0"/>
              <a:t>doc2vec</a:t>
            </a:r>
          </a:p>
          <a:p>
            <a:pPr lvl="2"/>
            <a:r>
              <a:rPr lang="ja-JP" altLang="en-US" sz="2000" dirty="0" smtClean="0"/>
              <a:t>自然言語処理で広く利用されている機械学習ベースの手法</a:t>
            </a:r>
            <a:endParaRPr lang="en-US" altLang="ja-JP" sz="2000" dirty="0" smtClean="0"/>
          </a:p>
          <a:p>
            <a:pPr lvl="2"/>
            <a:r>
              <a:rPr kumimoji="1" lang="ja-JP" altLang="en-US" sz="2000" dirty="0" smtClean="0"/>
              <a:t>分散表現で</a:t>
            </a:r>
            <a:r>
              <a:rPr lang="ja-JP" altLang="en-US" sz="2000" dirty="0" smtClean="0"/>
              <a:t>単語</a:t>
            </a:r>
            <a:r>
              <a:rPr lang="ja-JP" altLang="en-US" sz="2000" dirty="0"/>
              <a:t>を表現し，</a:t>
            </a:r>
            <a:r>
              <a:rPr lang="ja-JP" altLang="en-US" sz="2000" dirty="0" smtClean="0"/>
              <a:t>それらを用いて</a:t>
            </a:r>
            <a:r>
              <a:rPr kumimoji="1" lang="ja-JP" altLang="en-US" sz="2000" dirty="0" smtClean="0"/>
              <a:t>文書の特徴を</a:t>
            </a:r>
            <a:r>
              <a:rPr lang="ja-JP" altLang="en-US" sz="2000" dirty="0" smtClean="0"/>
              <a:t>表現</a:t>
            </a:r>
            <a:endParaRPr kumimoji="1" lang="ja-JP" altLang="en-US"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spTree>
    <p:extLst>
      <p:ext uri="{BB962C8B-B14F-4D97-AF65-F5344CB8AC3E}">
        <p14:creationId xmlns:p14="http://schemas.microsoft.com/office/powerpoint/2010/main" val="193335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en-US" altLang="ja-JP" sz="2800" kern="0" dirty="0" smtClean="0"/>
          </a:p>
          <a:p>
            <a:endParaRPr lang="en-US" altLang="ja-JP" sz="2800" kern="0" dirty="0"/>
          </a:p>
          <a:p>
            <a:endParaRPr lang="en-US" altLang="ja-JP" sz="2800" kern="0" dirty="0" smtClean="0"/>
          </a:p>
          <a:p>
            <a:endParaRPr lang="en-US" altLang="ja-JP" sz="2800" kern="0" dirty="0"/>
          </a:p>
          <a:p>
            <a:endParaRPr lang="en-US" altLang="ja-JP" sz="2800" kern="0" dirty="0" smtClean="0"/>
          </a:p>
        </p:txBody>
      </p:sp>
      <p:sp>
        <p:nvSpPr>
          <p:cNvPr id="2" name="タイトル 1"/>
          <p:cNvSpPr>
            <a:spLocks noGrp="1"/>
          </p:cNvSpPr>
          <p:nvPr>
            <p:ph type="title"/>
          </p:nvPr>
        </p:nvSpPr>
        <p:spPr/>
        <p:txBody>
          <a:bodyPr/>
          <a:lstStyle/>
          <a:p>
            <a:r>
              <a:rPr kumimoji="1" lang="ja-JP" altLang="en-US" dirty="0" smtClean="0"/>
              <a:t>実験対象プロジェクト</a:t>
            </a:r>
            <a:endParaRPr kumimoji="1" lang="ja-JP" altLang="en-US" dirty="0"/>
          </a:p>
        </p:txBody>
      </p:sp>
      <p:sp>
        <p:nvSpPr>
          <p:cNvPr id="3" name="コンテンツ プレースホルダー 2"/>
          <p:cNvSpPr>
            <a:spLocks noGrp="1"/>
          </p:cNvSpPr>
          <p:nvPr>
            <p:ph idx="1"/>
          </p:nvPr>
        </p:nvSpPr>
        <p:spPr>
          <a:xfrm>
            <a:off x="446088" y="1782762"/>
            <a:ext cx="8229600" cy="4525963"/>
          </a:xfrm>
        </p:spPr>
        <p:txBody>
          <a:bodyPr/>
          <a:lstStyle/>
          <a:p>
            <a:pPr marL="400050" lvl="1" indent="0">
              <a:buNone/>
            </a:pPr>
            <a:endParaRPr kumimoji="1" lang="en-US" altLang="ja-JP" sz="2400" dirty="0" smtClean="0"/>
          </a:p>
          <a:p>
            <a:pPr marL="400050" lvl="1" indent="0">
              <a:buNone/>
            </a:pPr>
            <a:endParaRPr lang="en-US" altLang="ja-JP" sz="2400" dirty="0"/>
          </a:p>
          <a:p>
            <a:pPr marL="400050" lvl="1" indent="0">
              <a:buNone/>
            </a:pPr>
            <a:endParaRPr kumimoji="1" lang="en-US" altLang="ja-JP" sz="2400" dirty="0" smtClean="0"/>
          </a:p>
          <a:p>
            <a:pPr marL="400050" lvl="1" indent="0">
              <a:buNone/>
            </a:pPr>
            <a:endParaRPr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779535548"/>
              </p:ext>
            </p:extLst>
          </p:nvPr>
        </p:nvGraphicFramePr>
        <p:xfrm>
          <a:off x="145299" y="2536153"/>
          <a:ext cx="8831178" cy="2928375"/>
        </p:xfrm>
        <a:graphic>
          <a:graphicData uri="http://schemas.openxmlformats.org/drawingml/2006/table">
            <a:tbl>
              <a:tblPr firstRow="1">
                <a:tableStyleId>{93296810-A885-4BE3-A3E7-6D5BEEA58F35}</a:tableStyleId>
              </a:tblPr>
              <a:tblGrid>
                <a:gridCol w="1073568">
                  <a:extLst>
                    <a:ext uri="{9D8B030D-6E8A-4147-A177-3AD203B41FA5}">
                      <a16:colId xmlns:a16="http://schemas.microsoft.com/office/drawing/2014/main" val="1518758574"/>
                    </a:ext>
                  </a:extLst>
                </a:gridCol>
                <a:gridCol w="803358">
                  <a:extLst>
                    <a:ext uri="{9D8B030D-6E8A-4147-A177-3AD203B41FA5}">
                      <a16:colId xmlns:a16="http://schemas.microsoft.com/office/drawing/2014/main" val="4030300194"/>
                    </a:ext>
                  </a:extLst>
                </a:gridCol>
                <a:gridCol w="1082973">
                  <a:extLst>
                    <a:ext uri="{9D8B030D-6E8A-4147-A177-3AD203B41FA5}">
                      <a16:colId xmlns:a16="http://schemas.microsoft.com/office/drawing/2014/main" val="681412075"/>
                    </a:ext>
                  </a:extLst>
                </a:gridCol>
                <a:gridCol w="1090733">
                  <a:extLst>
                    <a:ext uri="{9D8B030D-6E8A-4147-A177-3AD203B41FA5}">
                      <a16:colId xmlns:a16="http://schemas.microsoft.com/office/drawing/2014/main" val="2769101637"/>
                    </a:ext>
                  </a:extLst>
                </a:gridCol>
                <a:gridCol w="1165586">
                  <a:extLst>
                    <a:ext uri="{9D8B030D-6E8A-4147-A177-3AD203B41FA5}">
                      <a16:colId xmlns:a16="http://schemas.microsoft.com/office/drawing/2014/main" val="210284270"/>
                    </a:ext>
                  </a:extLst>
                </a:gridCol>
                <a:gridCol w="1219139">
                  <a:extLst>
                    <a:ext uri="{9D8B030D-6E8A-4147-A177-3AD203B41FA5}">
                      <a16:colId xmlns:a16="http://schemas.microsoft.com/office/drawing/2014/main" val="1099354571"/>
                    </a:ext>
                  </a:extLst>
                </a:gridCol>
                <a:gridCol w="1207009">
                  <a:extLst>
                    <a:ext uri="{9D8B030D-6E8A-4147-A177-3AD203B41FA5}">
                      <a16:colId xmlns:a16="http://schemas.microsoft.com/office/drawing/2014/main" val="427999562"/>
                    </a:ext>
                  </a:extLst>
                </a:gridCol>
                <a:gridCol w="1188812">
                  <a:extLst>
                    <a:ext uri="{9D8B030D-6E8A-4147-A177-3AD203B41FA5}">
                      <a16:colId xmlns:a16="http://schemas.microsoft.com/office/drawing/2014/main" val="2178173698"/>
                    </a:ext>
                  </a:extLst>
                </a:gridCol>
              </a:tblGrid>
              <a:tr h="329695">
                <a:tc rowSpan="2">
                  <a:txBody>
                    <a:bodyPr/>
                    <a:lstStyle/>
                    <a:p>
                      <a:pPr algn="ctr" fontAlgn="ctr"/>
                      <a:r>
                        <a:rPr lang="ja-JP" altLang="en-US" sz="1800" u="none" strike="noStrike" dirty="0">
                          <a:effectLst/>
                        </a:rPr>
                        <a:t>プロジェクト名</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a:effectLst/>
                        </a:rPr>
                        <a:t>言語</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smtClean="0">
                          <a:effectLst/>
                        </a:rPr>
                        <a:t>類似度</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smtClean="0">
                          <a:effectLst/>
                        </a:rPr>
                        <a:t>バージョン</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ja-JP" altLang="en-US" sz="1800" u="none" strike="noStrike" dirty="0">
                          <a:effectLst/>
                        </a:rPr>
                        <a:t>学習用</a:t>
                      </a:r>
                      <a:r>
                        <a:rPr lang="ja-JP" altLang="en-US" sz="1800" u="none" strike="noStrike" dirty="0" smtClean="0">
                          <a:effectLst/>
                        </a:rPr>
                        <a:t>データセット</a:t>
                      </a:r>
                      <a:endParaRPr lang="en-US" altLang="ja-JP" sz="1800" u="none" strike="noStrike" dirty="0" smtClean="0">
                        <a:effectLst/>
                      </a:endParaRPr>
                    </a:p>
                  </a:txBody>
                  <a:tcPr marL="9525" marR="9525" marT="9525" marB="0" anchor="ctr"/>
                </a:tc>
                <a:tc hMerge="1">
                  <a:txBody>
                    <a:bodyPr/>
                    <a:lstStyle/>
                    <a:p>
                      <a:endParaRPr kumimoji="1" lang="ja-JP" altLang="en-US"/>
                    </a:p>
                  </a:txBody>
                  <a:tcPr/>
                </a:tc>
                <a:tc gridSpan="2">
                  <a:txBody>
                    <a:bodyPr/>
                    <a:lstStyle/>
                    <a:p>
                      <a:pPr algn="ctr" fontAlgn="ctr"/>
                      <a:r>
                        <a:rPr lang="ja-JP" altLang="en-US" sz="1800" u="none" strike="noStrike" dirty="0">
                          <a:effectLst/>
                        </a:rPr>
                        <a:t>評価用データセット</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665238452"/>
                  </a:ext>
                </a:extLst>
              </a:tr>
              <a:tr h="477398">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dirty="0" smtClean="0">
                          <a:solidFill>
                            <a:schemeClr val="bg1"/>
                          </a:solidFill>
                          <a:effectLst/>
                        </a:rPr>
                        <a:t>ポジティブデータ</a:t>
                      </a:r>
                      <a:endParaRPr lang="ja-JP" altLang="en-US" sz="1800" b="0" i="0" u="none" strike="noStrike" dirty="0">
                        <a:solidFill>
                          <a:schemeClr val="bg1"/>
                        </a:solidFill>
                        <a:effectLst/>
                        <a:latin typeface="+mn-ea"/>
                        <a:ea typeface="+mn-ea"/>
                      </a:endParaRPr>
                    </a:p>
                  </a:txBody>
                  <a:tcPr marL="9525" marR="9525" marT="9525" marB="0" anchor="ctr">
                    <a:solidFill>
                      <a:schemeClr val="accent6"/>
                    </a:solidFill>
                  </a:tcPr>
                </a:tc>
                <a:tc>
                  <a:txBody>
                    <a:bodyPr/>
                    <a:lstStyle/>
                    <a:p>
                      <a:pPr algn="ctr" fontAlgn="ctr"/>
                      <a:r>
                        <a:rPr lang="ja-JP" altLang="en-US" sz="1800" u="none" strike="noStrike" dirty="0" smtClean="0">
                          <a:solidFill>
                            <a:schemeClr val="bg1"/>
                          </a:solidFill>
                          <a:effectLst/>
                        </a:rPr>
                        <a:t>ネガティブデータ</a:t>
                      </a:r>
                      <a:endParaRPr lang="ja-JP" altLang="en-US" sz="1800" b="0" i="0" u="none" strike="noStrike" dirty="0">
                        <a:solidFill>
                          <a:schemeClr val="bg1"/>
                        </a:solidFill>
                        <a:effectLst/>
                        <a:latin typeface="+mn-ea"/>
                        <a:ea typeface="+mn-ea"/>
                      </a:endParaRPr>
                    </a:p>
                  </a:txBody>
                  <a:tcPr marL="9525" marR="9525" marT="9525" marB="0" anchor="ctr">
                    <a:solidFill>
                      <a:schemeClr val="accent6"/>
                    </a:solidFill>
                  </a:tcPr>
                </a:tc>
                <a:tc>
                  <a:txBody>
                    <a:bodyPr/>
                    <a:lstStyle/>
                    <a:p>
                      <a:pPr algn="ctr" fontAlgn="ctr"/>
                      <a:r>
                        <a:rPr lang="ja-JP" altLang="en-US" sz="1800" u="none" strike="noStrike" dirty="0" smtClean="0">
                          <a:solidFill>
                            <a:schemeClr val="bg1"/>
                          </a:solidFill>
                          <a:effectLst/>
                        </a:rPr>
                        <a:t>ポジティブデータの</a:t>
                      </a:r>
                      <a:endParaRPr lang="en-US" altLang="ja-JP" sz="1800" u="none" strike="noStrike" dirty="0" smtClean="0">
                        <a:solidFill>
                          <a:schemeClr val="bg1"/>
                        </a:solidFill>
                        <a:effectLst/>
                      </a:endParaRPr>
                    </a:p>
                    <a:p>
                      <a:pPr algn="ctr" fontAlgn="ctr"/>
                      <a:r>
                        <a:rPr lang="ja-JP" altLang="en-US" sz="1800" u="none" strike="noStrike" dirty="0" smtClean="0">
                          <a:solidFill>
                            <a:schemeClr val="bg1"/>
                          </a:solidFill>
                          <a:effectLst/>
                        </a:rPr>
                        <a:t>類似コードブロック</a:t>
                      </a:r>
                      <a:endParaRPr lang="en-US" altLang="ja-JP" sz="1800" u="none" strike="noStrike" dirty="0" smtClean="0">
                        <a:solidFill>
                          <a:schemeClr val="bg1"/>
                        </a:solidFill>
                        <a:effectLst/>
                      </a:endParaRPr>
                    </a:p>
                  </a:txBody>
                  <a:tcPr marL="9525" marR="9525" marT="9525" marB="0" anchor="ctr">
                    <a:solidFill>
                      <a:schemeClr val="accent6"/>
                    </a:solidFill>
                  </a:tcPr>
                </a:tc>
                <a:tc>
                  <a:txBody>
                    <a:bodyPr/>
                    <a:lstStyle/>
                    <a:p>
                      <a:pPr algn="ctr" fontAlgn="ctr"/>
                      <a:r>
                        <a:rPr lang="ja-JP" altLang="en-US" sz="1800" u="none" strike="noStrike" dirty="0" smtClean="0">
                          <a:solidFill>
                            <a:schemeClr val="bg1"/>
                          </a:solidFill>
                          <a:effectLst/>
                        </a:rPr>
                        <a:t>ポジティブデータに</a:t>
                      </a:r>
                      <a:endParaRPr lang="en-US" altLang="ja-JP" sz="1800" u="none" strike="noStrike" dirty="0" smtClean="0">
                        <a:solidFill>
                          <a:schemeClr val="bg1"/>
                        </a:solidFill>
                        <a:effectLst/>
                      </a:endParaRPr>
                    </a:p>
                    <a:p>
                      <a:pPr algn="ctr" fontAlgn="ctr"/>
                      <a:r>
                        <a:rPr lang="ja-JP" altLang="en-US" sz="1800" u="none" strike="noStrike" dirty="0" smtClean="0">
                          <a:solidFill>
                            <a:schemeClr val="bg1"/>
                          </a:solidFill>
                          <a:effectLst/>
                        </a:rPr>
                        <a:t>類似して</a:t>
                      </a:r>
                      <a:endParaRPr lang="en-US" altLang="ja-JP" sz="1800" u="none" strike="noStrike" dirty="0" smtClean="0">
                        <a:solidFill>
                          <a:schemeClr val="bg1"/>
                        </a:solidFill>
                        <a:effectLst/>
                      </a:endParaRPr>
                    </a:p>
                    <a:p>
                      <a:pPr algn="ctr" fontAlgn="ctr"/>
                      <a:r>
                        <a:rPr lang="ja-JP" altLang="en-US" sz="1800" u="none" strike="noStrike" dirty="0" smtClean="0">
                          <a:solidFill>
                            <a:schemeClr val="bg1"/>
                          </a:solidFill>
                          <a:effectLst/>
                        </a:rPr>
                        <a:t>いない</a:t>
                      </a:r>
                      <a:endParaRPr lang="en-US" altLang="ja-JP" sz="1800" u="none" strike="noStrike" dirty="0" smtClean="0">
                        <a:solidFill>
                          <a:schemeClr val="bg1"/>
                        </a:solidFill>
                        <a:effectLst/>
                      </a:endParaRPr>
                    </a:p>
                    <a:p>
                      <a:pPr algn="ctr" fontAlgn="ctr"/>
                      <a:r>
                        <a:rPr lang="ja-JP" altLang="en-US" sz="1800" u="none" strike="noStrike" dirty="0" smtClean="0">
                          <a:solidFill>
                            <a:schemeClr val="bg1"/>
                          </a:solidFill>
                          <a:effectLst/>
                        </a:rPr>
                        <a:t>コード片</a:t>
                      </a:r>
                      <a:endParaRPr lang="ja-JP" altLang="en-US" sz="18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solidFill>
                  </a:tcPr>
                </a:tc>
                <a:extLst>
                  <a:ext uri="{0D108BD9-81ED-4DB2-BD59-A6C34878D82A}">
                    <a16:rowId xmlns:a16="http://schemas.microsoft.com/office/drawing/2014/main" val="3870932160"/>
                  </a:ext>
                </a:extLst>
              </a:tr>
              <a:tr h="329695">
                <a:tc>
                  <a:txBody>
                    <a:bodyPr/>
                    <a:lstStyle/>
                    <a:p>
                      <a:pPr algn="ctr" fontAlgn="ctr"/>
                      <a:r>
                        <a:rPr lang="en-US" sz="1800" u="none" strike="noStrike" dirty="0" err="1">
                          <a:effectLst/>
                        </a:rPr>
                        <a:t>Hbase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Java</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smtClean="0">
                          <a:effectLst/>
                        </a:rPr>
                        <a:t>0.9~1.0</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ctr" fontAlgn="ctr"/>
                      <a:r>
                        <a:rPr lang="en-US" altLang="ja-JP" sz="1800" u="none" strike="noStrike" dirty="0">
                          <a:effectLst/>
                        </a:rPr>
                        <a:t>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28,822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740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12,688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91490264"/>
                  </a:ext>
                </a:extLst>
              </a:tr>
              <a:tr h="329695">
                <a:tc>
                  <a:txBody>
                    <a:bodyPr/>
                    <a:lstStyle/>
                    <a:p>
                      <a:pPr algn="ctr" fontAlgn="ctr"/>
                      <a:r>
                        <a:rPr lang="en-US" sz="1800" u="none" strike="noStrike" dirty="0" smtClean="0">
                          <a:effectLst/>
                        </a:rPr>
                        <a:t>OpenSSL</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C</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smtClean="0">
                          <a:effectLst/>
                        </a:rPr>
                        <a:t>0.7~0.8</a:t>
                      </a:r>
                      <a:endParaRPr lang="en-US" altLang="ja-JP" sz="1800" b="0" i="0" u="none" strike="noStrike" dirty="0">
                        <a:solidFill>
                          <a:srgbClr val="000000"/>
                        </a:solidFill>
                        <a:effectLst/>
                        <a:latin typeface="+mn-lt"/>
                        <a:ea typeface="游ゴシック" panose="020B0400000000000000" pitchFamily="50" charset="-128"/>
                      </a:endParaRPr>
                    </a:p>
                  </a:txBody>
                  <a:tcPr marL="9525" marR="9525" marT="9525" marB="0" anchor="ctr"/>
                </a:tc>
                <a:tc>
                  <a:txBody>
                    <a:bodyPr/>
                    <a:lstStyle/>
                    <a:p>
                      <a:pPr algn="ctr" fontAlgn="ctr"/>
                      <a:r>
                        <a:rPr lang="en-US" altLang="ja-JP" sz="1800" u="none" strike="noStrike" dirty="0">
                          <a:effectLst/>
                        </a:rPr>
                        <a:t>0.9.1</a:t>
                      </a:r>
                      <a:r>
                        <a:rPr lang="en-US" altLang="ja-JP" sz="1800" u="none" strike="noStrike" dirty="0" smtClean="0">
                          <a:effectLst/>
                        </a:rPr>
                        <a:t>~</a:t>
                      </a:r>
                    </a:p>
                    <a:p>
                      <a:pPr algn="ctr" fontAlgn="ctr"/>
                      <a:r>
                        <a:rPr lang="en-US" altLang="ja-JP" sz="1800" u="none" strike="noStrike" dirty="0" smtClean="0">
                          <a:effectLst/>
                        </a:rPr>
                        <a:t>1.1.0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36,772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30,000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281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99,719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06284878"/>
                  </a:ext>
                </a:extLst>
              </a:tr>
              <a:tr h="329695">
                <a:tc>
                  <a:txBody>
                    <a:bodyPr/>
                    <a:lstStyle/>
                    <a:p>
                      <a:pPr algn="ctr" fontAlgn="ctr"/>
                      <a:r>
                        <a:rPr lang="en-US" sz="1800" u="none" strike="noStrike" dirty="0" smtClean="0">
                          <a:effectLst/>
                        </a:rPr>
                        <a:t>FreeBSD</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C</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smtClean="0">
                          <a:effectLst/>
                        </a:rPr>
                        <a:t>0.1~0.2</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ctr" fontAlgn="ctr"/>
                      <a:r>
                        <a:rPr lang="en-US" altLang="ja-JP" sz="1800" u="none" strike="noStrike">
                          <a:effectLst/>
                        </a:rPr>
                        <a:t>11.1.0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27,852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747</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8,177</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8327594"/>
                  </a:ext>
                </a:extLst>
              </a:tr>
            </a:tbl>
          </a:graphicData>
        </a:graphic>
      </p:graphicFrame>
    </p:spTree>
    <p:extLst>
      <p:ext uri="{BB962C8B-B14F-4D97-AF65-F5344CB8AC3E}">
        <p14:creationId xmlns:p14="http://schemas.microsoft.com/office/powerpoint/2010/main" val="896389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検索精度指標の定義</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適合率</a:t>
                </a:r>
                <a:r>
                  <a:rPr kumimoji="1" lang="en-US" altLang="ja-JP" sz="2800" dirty="0" smtClean="0"/>
                  <a:t>(</a:t>
                </a:r>
                <a14:m>
                  <m:oMath xmlns:m="http://schemas.openxmlformats.org/officeDocument/2006/math">
                    <m:r>
                      <a:rPr kumimoji="1" lang="en-US" altLang="ja-JP" sz="2800" b="0" i="1" smtClean="0">
                        <a:latin typeface="Cambria Math" panose="02040503050406030204" pitchFamily="18" charset="0"/>
                      </a:rPr>
                      <m:t>𝑃𝑟𝑒𝑐𝑖𝑠𝑖𝑜𝑛</m:t>
                    </m:r>
                  </m:oMath>
                </a14:m>
                <a:r>
                  <a:rPr kumimoji="1" lang="en-US" altLang="ja-JP" sz="2800" dirty="0" smtClean="0"/>
                  <a:t>) = </a:t>
                </a:r>
                <a14:m>
                  <m:oMath xmlns:m="http://schemas.openxmlformats.org/officeDocument/2006/math">
                    <m:f>
                      <m:fPr>
                        <m:ctrlPr>
                          <a:rPr kumimoji="1" lang="en-US" altLang="ja-JP" sz="2800" i="1" smtClean="0">
                            <a:latin typeface="Cambria Math" panose="02040503050406030204" pitchFamily="18" charset="0"/>
                          </a:rPr>
                        </m:ctrlPr>
                      </m:fPr>
                      <m:num>
                        <m:d>
                          <m:dPr>
                            <m:begChr m:val="|"/>
                            <m:endChr m:val="|"/>
                            <m:ctrlPr>
                              <a:rPr kumimoji="1" lang="en-US" altLang="ja-JP" sz="2800" i="1" smtClean="0">
                                <a:latin typeface="Cambria Math" panose="02040503050406030204" pitchFamily="18" charset="0"/>
                              </a:rPr>
                            </m:ctrlPr>
                          </m:dPr>
                          <m:e>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𝑅</m:t>
                                </m:r>
                              </m:e>
                              <m:sub>
                                <m:r>
                                  <a:rPr lang="en-US" altLang="ja-JP" sz="2800" i="1">
                                    <a:latin typeface="Cambria Math" panose="02040503050406030204" pitchFamily="18" charset="0"/>
                                    <a:ea typeface="Cambria Math" panose="02040503050406030204" pitchFamily="18" charset="0"/>
                                  </a:rPr>
                                  <m:t>𝑐𝑜𝑟𝑟𝑒𝑐𝑡</m:t>
                                </m:r>
                              </m:sub>
                            </m:sSub>
                          </m:e>
                        </m:d>
                      </m:num>
                      <m:den>
                        <m:d>
                          <m:dPr>
                            <m:begChr m:val="|"/>
                            <m:endChr m:val="|"/>
                            <m:ctrlPr>
                              <a:rPr kumimoji="1" lang="en-US" altLang="ja-JP" sz="2800" i="1" smtClean="0">
                                <a:latin typeface="Cambria Math" panose="02040503050406030204" pitchFamily="18" charset="0"/>
                              </a:rPr>
                            </m:ctrlPr>
                          </m:dPr>
                          <m:e>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𝑎𝑙𝑙</m:t>
                                </m:r>
                              </m:sub>
                            </m:sSub>
                          </m:e>
                        </m:d>
                      </m:den>
                    </m:f>
                  </m:oMath>
                </a14:m>
                <a:endParaRPr lang="en-US" altLang="ja-JP" sz="2800" dirty="0" smtClean="0"/>
              </a:p>
              <a:p>
                <a:r>
                  <a:rPr lang="ja-JP" altLang="en-US" sz="2800" dirty="0" smtClean="0"/>
                  <a:t>再現率</a:t>
                </a:r>
                <a:r>
                  <a:rPr lang="en-US" altLang="ja-JP" sz="2800" dirty="0" smtClean="0"/>
                  <a:t>(</a:t>
                </a:r>
                <a14:m>
                  <m:oMath xmlns:m="http://schemas.openxmlformats.org/officeDocument/2006/math">
                    <m:r>
                      <a:rPr lang="en-US" altLang="ja-JP" sz="2800" b="0" i="1" smtClean="0">
                        <a:latin typeface="Cambria Math" panose="02040503050406030204" pitchFamily="18" charset="0"/>
                      </a:rPr>
                      <m:t>𝑅𝑒𝑐𝑎𝑙𝑙</m:t>
                    </m:r>
                  </m:oMath>
                </a14:m>
                <a:r>
                  <a:rPr lang="en-US" altLang="ja-JP" sz="2800" dirty="0" smtClean="0"/>
                  <a:t>) = </a:t>
                </a:r>
                <a14:m>
                  <m:oMath xmlns:m="http://schemas.openxmlformats.org/officeDocument/2006/math">
                    <m:f>
                      <m:fPr>
                        <m:ctrlPr>
                          <a:rPr lang="en-US" altLang="ja-JP" sz="2800" i="1" smtClean="0">
                            <a:latin typeface="Cambria Math" panose="02040503050406030204" pitchFamily="18" charset="0"/>
                          </a:rPr>
                        </m:ctrlPr>
                      </m:fPr>
                      <m:num>
                        <m:d>
                          <m:dPr>
                            <m:begChr m:val="|"/>
                            <m:endChr m:val="|"/>
                            <m:ctrlPr>
                              <a:rPr lang="en-US" altLang="ja-JP" sz="2800" i="1" smtClean="0">
                                <a:latin typeface="Cambria Math" panose="02040503050406030204" pitchFamily="18" charset="0"/>
                              </a:rPr>
                            </m:ctrlPr>
                          </m:dPr>
                          <m:e>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𝑅</m:t>
                                </m:r>
                              </m:e>
                              <m:sub>
                                <m:r>
                                  <a:rPr lang="en-US" altLang="ja-JP" sz="2800" i="1">
                                    <a:latin typeface="Cambria Math" panose="02040503050406030204" pitchFamily="18" charset="0"/>
                                    <a:ea typeface="Cambria Math" panose="02040503050406030204" pitchFamily="18" charset="0"/>
                                  </a:rPr>
                                  <m:t>𝑐𝑜𝑟𝑟𝑒𝑐𝑡</m:t>
                                </m:r>
                              </m:sub>
                            </m:sSub>
                          </m:e>
                        </m:d>
                      </m:num>
                      <m:den>
                        <m:d>
                          <m:dPr>
                            <m:begChr m:val="|"/>
                            <m:endChr m:val="|"/>
                            <m:ctrlPr>
                              <a:rPr lang="en-US" altLang="ja-JP" sz="2800" i="1" smtClean="0">
                                <a:latin typeface="Cambria Math" panose="02040503050406030204" pitchFamily="18" charset="0"/>
                              </a:rPr>
                            </m:ctrlPr>
                          </m:dPr>
                          <m:e>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𝑄</m:t>
                                </m:r>
                              </m:e>
                              <m:sub>
                                <m:r>
                                  <a:rPr lang="en-US" altLang="ja-JP" sz="2800" b="0" i="1" smtClean="0">
                                    <a:latin typeface="Cambria Math" panose="02040503050406030204" pitchFamily="18" charset="0"/>
                                  </a:rPr>
                                  <m:t>𝑙𝑒𝑎𝑟𝑛𝑒𝑑</m:t>
                                </m:r>
                              </m:sub>
                            </m:sSub>
                          </m:e>
                        </m:d>
                      </m:den>
                    </m:f>
                  </m:oMath>
                </a14:m>
                <a:endParaRPr lang="en-US" altLang="ja-JP" sz="2800" dirty="0" smtClean="0"/>
              </a:p>
              <a:p>
                <a:r>
                  <a:rPr lang="en-US" altLang="ja-JP" sz="2800" dirty="0" smtClean="0"/>
                  <a:t>F</a:t>
                </a:r>
                <a:r>
                  <a:rPr lang="ja-JP" altLang="en-US" sz="2800" dirty="0" smtClean="0"/>
                  <a:t>値</a:t>
                </a:r>
                <a:r>
                  <a:rPr lang="en-US" altLang="ja-JP" sz="2800" dirty="0" smtClean="0"/>
                  <a:t>(</a:t>
                </a:r>
                <a14:m>
                  <m:oMath xmlns:m="http://schemas.openxmlformats.org/officeDocument/2006/math">
                    <m:r>
                      <a:rPr lang="en-US" altLang="ja-JP" sz="2800" b="0" i="1" smtClean="0">
                        <a:latin typeface="Cambria Math" panose="02040503050406030204" pitchFamily="18" charset="0"/>
                      </a:rPr>
                      <m:t>𝐹</m:t>
                    </m:r>
                    <m:r>
                      <a:rPr lang="en-US" altLang="ja-JP" sz="2800" b="0" i="1" smtClean="0">
                        <a:latin typeface="Cambria Math" panose="02040503050406030204" pitchFamily="18" charset="0"/>
                      </a:rPr>
                      <m:t>_</m:t>
                    </m:r>
                    <m:r>
                      <a:rPr lang="en-US" altLang="ja-JP" sz="2800" b="0" i="1" smtClean="0">
                        <a:latin typeface="Cambria Math" panose="02040503050406030204" pitchFamily="18" charset="0"/>
                      </a:rPr>
                      <m:t>𝑚𝑒𝑎𝑠𝑢𝑟𝑒</m:t>
                    </m:r>
                  </m:oMath>
                </a14:m>
                <a:r>
                  <a:rPr lang="en-US" altLang="ja-JP" sz="2800" dirty="0" smtClean="0"/>
                  <a:t>) = </a:t>
                </a:r>
                <a14:m>
                  <m:oMath xmlns:m="http://schemas.openxmlformats.org/officeDocument/2006/math">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2</m:t>
                        </m:r>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𝑃𝑟𝑒𝑐𝑖𝑠𝑖𝑜𝑛</m:t>
                        </m:r>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𝑅𝑒𝑐𝑎𝑙𝑙</m:t>
                        </m:r>
                      </m:num>
                      <m:den>
                        <m:r>
                          <a:rPr lang="en-US" altLang="ja-JP" sz="2800" i="1">
                            <a:latin typeface="Cambria Math" panose="02040503050406030204" pitchFamily="18" charset="0"/>
                          </a:rPr>
                          <m:t>𝑃𝑟𝑒𝑐𝑖𝑠𝑖𝑜𝑛</m:t>
                        </m:r>
                        <m:r>
                          <a:rPr lang="en-US" altLang="ja-JP" sz="2800" i="1">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𝑅𝑒𝑐𝑎𝑙𝑙</m:t>
                        </m:r>
                      </m:den>
                    </m:f>
                  </m:oMath>
                </a14:m>
                <a:endParaRPr lang="en-US" altLang="ja-JP" sz="2800" dirty="0" smtClean="0"/>
              </a:p>
              <a:p>
                <a:pPr lvl="1"/>
                <a:endParaRPr lang="en-US" altLang="ja-JP" sz="2400" i="1" dirty="0" smtClean="0">
                  <a:latin typeface="Cambria Math" panose="02040503050406030204" pitchFamily="18" charset="0"/>
                </a:endParaRPr>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𝑅</m:t>
                        </m:r>
                      </m:e>
                      <m:sub>
                        <m:r>
                          <a:rPr lang="en-US" altLang="ja-JP" sz="2400" b="0" i="1" smtClean="0">
                            <a:latin typeface="Cambria Math" panose="02040503050406030204" pitchFamily="18" charset="0"/>
                          </a:rPr>
                          <m:t>𝑐𝑜𝑟𝑟𝑒𝑐𝑡</m:t>
                        </m:r>
                      </m:sub>
                    </m:sSub>
                  </m:oMath>
                </a14:m>
                <a:r>
                  <a:rPr lang="en-US" altLang="ja-JP" sz="2400" dirty="0" smtClean="0"/>
                  <a:t> = </a:t>
                </a:r>
                <a:r>
                  <a:rPr lang="ja-JP" altLang="en-US" sz="2400" dirty="0" smtClean="0"/>
                  <a:t>正しい検索結果</a:t>
                </a:r>
                <a:endParaRPr lang="en-US" altLang="ja-JP" sz="2400" dirty="0" smtClean="0"/>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𝑅</m:t>
                        </m:r>
                      </m:e>
                      <m:sub>
                        <m:r>
                          <a:rPr lang="en-US" altLang="ja-JP" sz="2400" b="0" i="1" smtClean="0">
                            <a:latin typeface="Cambria Math" panose="02040503050406030204" pitchFamily="18" charset="0"/>
                          </a:rPr>
                          <m:t>𝑎𝑙𝑙</m:t>
                        </m:r>
                      </m:sub>
                    </m:sSub>
                  </m:oMath>
                </a14:m>
                <a:r>
                  <a:rPr lang="en-US" altLang="ja-JP" sz="2400" dirty="0" smtClean="0"/>
                  <a:t> = </a:t>
                </a:r>
                <a:r>
                  <a:rPr lang="ja-JP" altLang="en-US" sz="2400" dirty="0" smtClean="0"/>
                  <a:t>全ての検索結果</a:t>
                </a:r>
                <a:endParaRPr lang="en-US" altLang="ja-JP" sz="2400" i="1" dirty="0" smtClean="0">
                  <a:latin typeface="Cambria Math" panose="02040503050406030204" pitchFamily="18" charset="0"/>
                </a:endParaRPr>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𝑄</m:t>
                        </m:r>
                      </m:e>
                      <m:sub>
                        <m:r>
                          <a:rPr lang="en-US" altLang="ja-JP" sz="2400" b="0" i="1" smtClean="0">
                            <a:latin typeface="Cambria Math" panose="02040503050406030204" pitchFamily="18" charset="0"/>
                          </a:rPr>
                          <m:t>𝑙𝑒𝑎𝑟𝑛𝑒𝑑</m:t>
                        </m:r>
                      </m:sub>
                    </m:sSub>
                  </m:oMath>
                </a14:m>
                <a:r>
                  <a:rPr lang="en-US" altLang="ja-JP" sz="2400" dirty="0" smtClean="0"/>
                  <a:t> = </a:t>
                </a:r>
                <a:r>
                  <a:rPr lang="ja-JP" altLang="en-US" sz="2400" dirty="0" smtClean="0"/>
                  <a:t>類似コードブロックを学習済みの検索クエリ</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22</a:t>
            </a:fld>
            <a:endParaRPr lang="en-US" altLang="ja-JP"/>
          </a:p>
        </p:txBody>
      </p:sp>
    </p:spTree>
    <p:extLst>
      <p:ext uri="{BB962C8B-B14F-4D97-AF65-F5344CB8AC3E}">
        <p14:creationId xmlns:p14="http://schemas.microsoft.com/office/powerpoint/2010/main" val="2290376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検索精度評価実験の</a:t>
            </a:r>
            <a:r>
              <a:rPr kumimoji="1" lang="ja-JP" altLang="en-US" dirty="0" smtClean="0"/>
              <a:t>結果</a:t>
            </a:r>
            <a:endParaRPr kumimoji="1" lang="ja-JP" altLang="en-US" dirty="0"/>
          </a:p>
        </p:txBody>
      </p:sp>
      <p:sp>
        <p:nvSpPr>
          <p:cNvPr id="3" name="コンテンツ プレースホルダー 2"/>
          <p:cNvSpPr>
            <a:spLocks noGrp="1"/>
          </p:cNvSpPr>
          <p:nvPr>
            <p:ph idx="1"/>
          </p:nvPr>
        </p:nvSpPr>
        <p:spPr>
          <a:xfrm>
            <a:off x="519113" y="3733101"/>
            <a:ext cx="8229600" cy="2273416"/>
          </a:xfrm>
          <a:ln w="19050">
            <a:solidFill>
              <a:srgbClr val="FF0000"/>
            </a:solidFill>
          </a:ln>
        </p:spPr>
        <p:txBody>
          <a:bodyPr/>
          <a:lstStyle/>
          <a:p>
            <a:r>
              <a:rPr kumimoji="1" lang="ja-JP" altLang="en-US" sz="2800" dirty="0" smtClean="0"/>
              <a:t>類似度</a:t>
            </a:r>
            <a:r>
              <a:rPr kumimoji="1" lang="en-US" altLang="ja-JP" sz="2800" dirty="0" smtClean="0"/>
              <a:t>0.7</a:t>
            </a:r>
            <a:r>
              <a:rPr kumimoji="1" lang="ja-JP" altLang="en-US" sz="2800" dirty="0" smtClean="0"/>
              <a:t>以上で再現率</a:t>
            </a:r>
            <a:r>
              <a:rPr kumimoji="1" lang="en-US" altLang="ja-JP" sz="2800" dirty="0" smtClean="0"/>
              <a:t>1.0</a:t>
            </a:r>
          </a:p>
          <a:p>
            <a:pPr lvl="1"/>
            <a:r>
              <a:rPr lang="ja-JP" altLang="en-US" sz="2400" dirty="0" smtClean="0"/>
              <a:t>多少の構文上の差異は再現率に影響しない</a:t>
            </a:r>
            <a:endParaRPr lang="en-US" altLang="ja-JP" sz="2400" dirty="0"/>
          </a:p>
          <a:p>
            <a:r>
              <a:rPr kumimoji="1" lang="en-US" altLang="ja-JP" sz="2800" dirty="0" smtClean="0"/>
              <a:t>doc2vec</a:t>
            </a:r>
            <a:r>
              <a:rPr kumimoji="1" lang="ja-JP" altLang="en-US" sz="2800" dirty="0" smtClean="0"/>
              <a:t>よりも</a:t>
            </a:r>
            <a:r>
              <a:rPr kumimoji="1" lang="en-US" altLang="ja-JP" sz="2800" dirty="0" smtClean="0"/>
              <a:t>BoW</a:t>
            </a:r>
            <a:r>
              <a:rPr kumimoji="1" lang="ja-JP" altLang="en-US" sz="2800" dirty="0" smtClean="0"/>
              <a:t>のほうが</a:t>
            </a:r>
            <a:r>
              <a:rPr lang="en-US" altLang="ja-JP" sz="2800" dirty="0" smtClean="0"/>
              <a:t>F</a:t>
            </a:r>
            <a:r>
              <a:rPr lang="ja-JP" altLang="en-US" sz="2800" dirty="0" smtClean="0"/>
              <a:t>値が高い</a:t>
            </a:r>
            <a:endParaRPr lang="en-US" altLang="ja-JP" sz="2800" dirty="0" smtClean="0"/>
          </a:p>
          <a:p>
            <a:pPr lvl="1"/>
            <a:r>
              <a:rPr kumimoji="1" lang="ja-JP" altLang="en-US" sz="2400" dirty="0"/>
              <a:t>構文的</a:t>
            </a:r>
            <a:r>
              <a:rPr kumimoji="1" lang="ja-JP" altLang="en-US" sz="2400" dirty="0" smtClean="0"/>
              <a:t>な</a:t>
            </a:r>
            <a:r>
              <a:rPr lang="ja-JP" altLang="en-US" sz="2400" dirty="0" smtClean="0"/>
              <a:t>類似性の抽出がより重要な実験だったため</a:t>
            </a:r>
            <a:endParaRPr kumimoji="1" lang="en-US" altLang="ja-JP" sz="24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080437554"/>
              </p:ext>
            </p:extLst>
          </p:nvPr>
        </p:nvGraphicFramePr>
        <p:xfrm>
          <a:off x="141252" y="1698654"/>
          <a:ext cx="8850384" cy="1854200"/>
        </p:xfrm>
        <a:graphic>
          <a:graphicData uri="http://schemas.openxmlformats.org/drawingml/2006/table">
            <a:tbl>
              <a:tblPr firstRow="1">
                <a:tableStyleId>{93296810-A885-4BE3-A3E7-6D5BEEA58F35}</a:tableStyleId>
              </a:tblPr>
              <a:tblGrid>
                <a:gridCol w="1180053">
                  <a:extLst>
                    <a:ext uri="{9D8B030D-6E8A-4147-A177-3AD203B41FA5}">
                      <a16:colId xmlns:a16="http://schemas.microsoft.com/office/drawing/2014/main" val="2686039897"/>
                    </a:ext>
                  </a:extLst>
                </a:gridCol>
                <a:gridCol w="1032543">
                  <a:extLst>
                    <a:ext uri="{9D8B030D-6E8A-4147-A177-3AD203B41FA5}">
                      <a16:colId xmlns:a16="http://schemas.microsoft.com/office/drawing/2014/main" val="1800864432"/>
                    </a:ext>
                  </a:extLst>
                </a:gridCol>
                <a:gridCol w="1106298">
                  <a:extLst>
                    <a:ext uri="{9D8B030D-6E8A-4147-A177-3AD203B41FA5}">
                      <a16:colId xmlns:a16="http://schemas.microsoft.com/office/drawing/2014/main" val="2159278382"/>
                    </a:ext>
                  </a:extLst>
                </a:gridCol>
                <a:gridCol w="1106298">
                  <a:extLst>
                    <a:ext uri="{9D8B030D-6E8A-4147-A177-3AD203B41FA5}">
                      <a16:colId xmlns:a16="http://schemas.microsoft.com/office/drawing/2014/main" val="1924334093"/>
                    </a:ext>
                  </a:extLst>
                </a:gridCol>
                <a:gridCol w="1106298">
                  <a:extLst>
                    <a:ext uri="{9D8B030D-6E8A-4147-A177-3AD203B41FA5}">
                      <a16:colId xmlns:a16="http://schemas.microsoft.com/office/drawing/2014/main" val="691482902"/>
                    </a:ext>
                  </a:extLst>
                </a:gridCol>
                <a:gridCol w="1106298">
                  <a:extLst>
                    <a:ext uri="{9D8B030D-6E8A-4147-A177-3AD203B41FA5}">
                      <a16:colId xmlns:a16="http://schemas.microsoft.com/office/drawing/2014/main" val="2397296188"/>
                    </a:ext>
                  </a:extLst>
                </a:gridCol>
                <a:gridCol w="1106298">
                  <a:extLst>
                    <a:ext uri="{9D8B030D-6E8A-4147-A177-3AD203B41FA5}">
                      <a16:colId xmlns:a16="http://schemas.microsoft.com/office/drawing/2014/main" val="4226992686"/>
                    </a:ext>
                  </a:extLst>
                </a:gridCol>
                <a:gridCol w="1106298">
                  <a:extLst>
                    <a:ext uri="{9D8B030D-6E8A-4147-A177-3AD203B41FA5}">
                      <a16:colId xmlns:a16="http://schemas.microsoft.com/office/drawing/2014/main" val="3164203018"/>
                    </a:ext>
                  </a:extLst>
                </a:gridCol>
              </a:tblGrid>
              <a:tr h="370840">
                <a:tc rowSpan="2">
                  <a:txBody>
                    <a:bodyPr/>
                    <a:lstStyle/>
                    <a:p>
                      <a:pPr algn="ctr"/>
                      <a:r>
                        <a:rPr kumimoji="1" lang="ja-JP" altLang="en-US" dirty="0" smtClean="0"/>
                        <a:t>プロジェクト名</a:t>
                      </a:r>
                      <a:endParaRPr kumimoji="1" lang="ja-JP" altLang="en-US" dirty="0"/>
                    </a:p>
                  </a:txBody>
                  <a:tcPr anchor="ctr"/>
                </a:tc>
                <a:tc rowSpan="2">
                  <a:txBody>
                    <a:bodyPr/>
                    <a:lstStyle/>
                    <a:p>
                      <a:pPr algn="ctr"/>
                      <a:r>
                        <a:rPr kumimoji="1" lang="ja-JP" altLang="en-US" dirty="0" smtClean="0"/>
                        <a:t>類似度</a:t>
                      </a:r>
                      <a:endParaRPr kumimoji="1" lang="ja-JP" altLang="en-US" dirty="0"/>
                    </a:p>
                  </a:txBody>
                  <a:tcPr anchor="ctr"/>
                </a:tc>
                <a:tc gridSpan="3">
                  <a:txBody>
                    <a:bodyPr/>
                    <a:lstStyle/>
                    <a:p>
                      <a:pPr algn="ctr"/>
                      <a:r>
                        <a:rPr kumimoji="1" lang="en-US" altLang="ja-JP" dirty="0" smtClean="0"/>
                        <a:t>BoW</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dirty="0" smtClean="0"/>
                        <a:t>doc2vec</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29817154"/>
                  </a:ext>
                </a:extLst>
              </a:tr>
              <a:tr h="370840">
                <a:tc vMerge="1">
                  <a:txBody>
                    <a:bodyPr/>
                    <a:lstStyle/>
                    <a:p>
                      <a:endParaRPr kumimoji="1" lang="ja-JP" altLang="en-US" dirty="0"/>
                    </a:p>
                  </a:txBody>
                  <a:tcPr/>
                </a:tc>
                <a:tc vMerge="1">
                  <a:txBody>
                    <a:bodyPr/>
                    <a:lstStyle/>
                    <a:p>
                      <a:endParaRPr kumimoji="1" lang="ja-JP" altLang="en-US"/>
                    </a:p>
                  </a:txBody>
                  <a:tcPr/>
                </a:tc>
                <a:tc>
                  <a:txBody>
                    <a:bodyPr/>
                    <a:lstStyle/>
                    <a:p>
                      <a:pPr algn="ctr"/>
                      <a:r>
                        <a:rPr kumimoji="1" lang="ja-JP" altLang="en-US" dirty="0" smtClean="0">
                          <a:solidFill>
                            <a:schemeClr val="bg1"/>
                          </a:solidFill>
                        </a:rPr>
                        <a:t>適合率</a:t>
                      </a:r>
                      <a:endParaRPr kumimoji="1" lang="ja-JP" altLang="en-US" dirty="0">
                        <a:solidFill>
                          <a:schemeClr val="bg1"/>
                        </a:solidFill>
                      </a:endParaRPr>
                    </a:p>
                  </a:txBody>
                  <a:tcPr anchor="ctr">
                    <a:solidFill>
                      <a:schemeClr val="accent6"/>
                    </a:solidFill>
                  </a:tcPr>
                </a:tc>
                <a:tc>
                  <a:txBody>
                    <a:bodyPr/>
                    <a:lstStyle/>
                    <a:p>
                      <a:pPr algn="ctr"/>
                      <a:r>
                        <a:rPr kumimoji="1" lang="ja-JP" altLang="en-US" dirty="0" smtClean="0">
                          <a:solidFill>
                            <a:schemeClr val="bg1"/>
                          </a:solidFill>
                        </a:rPr>
                        <a:t>再現率</a:t>
                      </a:r>
                      <a:endParaRPr kumimoji="1" lang="ja-JP" altLang="en-US" dirty="0">
                        <a:solidFill>
                          <a:schemeClr val="bg1"/>
                        </a:solidFill>
                      </a:endParaRPr>
                    </a:p>
                  </a:txBody>
                  <a:tcPr anchor="ctr">
                    <a:solidFill>
                      <a:schemeClr val="accent6"/>
                    </a:solidFill>
                  </a:tcPr>
                </a:tc>
                <a:tc>
                  <a:txBody>
                    <a:bodyPr/>
                    <a:lstStyle/>
                    <a:p>
                      <a:pPr algn="ctr"/>
                      <a:r>
                        <a:rPr kumimoji="1" lang="en-US" altLang="ja-JP" dirty="0" smtClean="0">
                          <a:solidFill>
                            <a:schemeClr val="bg1"/>
                          </a:solidFill>
                        </a:rPr>
                        <a:t>F</a:t>
                      </a:r>
                      <a:r>
                        <a:rPr kumimoji="1" lang="ja-JP" altLang="en-US" dirty="0" smtClean="0">
                          <a:solidFill>
                            <a:schemeClr val="bg1"/>
                          </a:solidFill>
                        </a:rPr>
                        <a:t>値</a:t>
                      </a:r>
                      <a:endParaRPr kumimoji="1" lang="ja-JP" altLang="en-US" dirty="0">
                        <a:solidFill>
                          <a:schemeClr val="bg1"/>
                        </a:solidFill>
                      </a:endParaRPr>
                    </a:p>
                  </a:txBody>
                  <a:tcPr anchor="ctr">
                    <a:solidFill>
                      <a:schemeClr val="accent6"/>
                    </a:solidFill>
                  </a:tcPr>
                </a:tc>
                <a:tc>
                  <a:txBody>
                    <a:bodyPr/>
                    <a:lstStyle/>
                    <a:p>
                      <a:pPr algn="ctr"/>
                      <a:r>
                        <a:rPr kumimoji="1" lang="ja-JP" altLang="en-US" dirty="0" smtClean="0">
                          <a:solidFill>
                            <a:schemeClr val="bg1"/>
                          </a:solidFill>
                        </a:rPr>
                        <a:t>適合率</a:t>
                      </a:r>
                      <a:endParaRPr kumimoji="1" lang="ja-JP" altLang="en-US" dirty="0">
                        <a:solidFill>
                          <a:schemeClr val="bg1"/>
                        </a:solidFill>
                      </a:endParaRPr>
                    </a:p>
                  </a:txBody>
                  <a:tcPr anchor="ctr">
                    <a:solidFill>
                      <a:schemeClr val="accent6"/>
                    </a:solidFill>
                  </a:tcPr>
                </a:tc>
                <a:tc>
                  <a:txBody>
                    <a:bodyPr/>
                    <a:lstStyle/>
                    <a:p>
                      <a:pPr algn="ctr"/>
                      <a:r>
                        <a:rPr kumimoji="1" lang="ja-JP" altLang="en-US" dirty="0" smtClean="0">
                          <a:solidFill>
                            <a:schemeClr val="bg1"/>
                          </a:solidFill>
                        </a:rPr>
                        <a:t>再現率</a:t>
                      </a:r>
                      <a:endParaRPr kumimoji="1" lang="ja-JP" altLang="en-US" dirty="0">
                        <a:solidFill>
                          <a:schemeClr val="bg1"/>
                        </a:solidFill>
                      </a:endParaRPr>
                    </a:p>
                  </a:txBody>
                  <a:tcPr anchor="ctr">
                    <a:solidFill>
                      <a:schemeClr val="accent6"/>
                    </a:solidFill>
                  </a:tcPr>
                </a:tc>
                <a:tc>
                  <a:txBody>
                    <a:bodyPr/>
                    <a:lstStyle/>
                    <a:p>
                      <a:pPr algn="ctr"/>
                      <a:r>
                        <a:rPr kumimoji="1" lang="en-US" altLang="ja-JP" dirty="0" smtClean="0">
                          <a:solidFill>
                            <a:schemeClr val="bg1"/>
                          </a:solidFill>
                        </a:rPr>
                        <a:t>F</a:t>
                      </a:r>
                      <a:r>
                        <a:rPr kumimoji="1" lang="ja-JP" altLang="en-US" dirty="0" smtClean="0">
                          <a:solidFill>
                            <a:schemeClr val="bg1"/>
                          </a:solidFill>
                        </a:rPr>
                        <a:t>値</a:t>
                      </a:r>
                      <a:endParaRPr kumimoji="1" lang="ja-JP" altLang="en-US" dirty="0">
                        <a:solidFill>
                          <a:schemeClr val="bg1"/>
                        </a:solidFill>
                      </a:endParaRPr>
                    </a:p>
                  </a:txBody>
                  <a:tcPr anchor="ctr">
                    <a:solidFill>
                      <a:schemeClr val="accent6"/>
                    </a:solidFill>
                  </a:tcPr>
                </a:tc>
                <a:extLst>
                  <a:ext uri="{0D108BD9-81ED-4DB2-BD59-A6C34878D82A}">
                    <a16:rowId xmlns:a16="http://schemas.microsoft.com/office/drawing/2014/main" val="3043093999"/>
                  </a:ext>
                </a:extLst>
              </a:tr>
              <a:tr h="370840">
                <a:tc>
                  <a:txBody>
                    <a:bodyPr/>
                    <a:lstStyle/>
                    <a:p>
                      <a:pPr algn="ctr"/>
                      <a:r>
                        <a:rPr kumimoji="1" lang="en-US" altLang="ja-JP" dirty="0" err="1" smtClean="0"/>
                        <a:t>HBase</a:t>
                      </a:r>
                      <a:endParaRPr kumimoji="1" lang="ja-JP" altLang="en-US" dirty="0"/>
                    </a:p>
                  </a:txBody>
                  <a:tcPr anchor="ctr"/>
                </a:tc>
                <a:tc>
                  <a:txBody>
                    <a:bodyPr/>
                    <a:lstStyle/>
                    <a:p>
                      <a:pPr algn="ctr"/>
                      <a:r>
                        <a:rPr kumimoji="1" lang="en-US" altLang="ja-JP" dirty="0" smtClean="0"/>
                        <a:t>0.9~1.0</a:t>
                      </a:r>
                      <a:endParaRPr kumimoji="1" lang="ja-JP" altLang="en-US" dirty="0"/>
                    </a:p>
                  </a:txBody>
                  <a:tcPr anchor="ctr"/>
                </a:tc>
                <a:tc>
                  <a:txBody>
                    <a:bodyPr/>
                    <a:lstStyle/>
                    <a:p>
                      <a:pPr algn="r"/>
                      <a:r>
                        <a:rPr kumimoji="1" lang="en-US" altLang="ja-JP" dirty="0" smtClean="0"/>
                        <a:t>0.924</a:t>
                      </a:r>
                      <a:endParaRPr kumimoji="1" lang="ja-JP" altLang="en-US" dirty="0"/>
                    </a:p>
                  </a:txBody>
                  <a:tcPr anchor="ctr"/>
                </a:tc>
                <a:tc>
                  <a:txBody>
                    <a:bodyPr/>
                    <a:lstStyle/>
                    <a:p>
                      <a:pPr algn="r"/>
                      <a:r>
                        <a:rPr kumimoji="1" lang="en-US" altLang="ja-JP" dirty="0" smtClean="0"/>
                        <a:t>1.000</a:t>
                      </a:r>
                      <a:endParaRPr kumimoji="1" lang="ja-JP" altLang="en-US" dirty="0"/>
                    </a:p>
                  </a:txBody>
                  <a:tcPr anchor="ctr"/>
                </a:tc>
                <a:tc>
                  <a:txBody>
                    <a:bodyPr/>
                    <a:lstStyle/>
                    <a:p>
                      <a:pPr algn="r"/>
                      <a:r>
                        <a:rPr kumimoji="1" lang="en-US" altLang="ja-JP" dirty="0" smtClean="0"/>
                        <a:t>0.960</a:t>
                      </a:r>
                      <a:endParaRPr kumimoji="1" lang="ja-JP" altLang="en-US" dirty="0"/>
                    </a:p>
                  </a:txBody>
                  <a:tcPr anchor="ctr"/>
                </a:tc>
                <a:tc>
                  <a:txBody>
                    <a:bodyPr/>
                    <a:lstStyle/>
                    <a:p>
                      <a:pPr algn="r"/>
                      <a:r>
                        <a:rPr kumimoji="1" lang="en-US" altLang="ja-JP" dirty="0" smtClean="0"/>
                        <a:t>0.830</a:t>
                      </a:r>
                      <a:endParaRPr kumimoji="1" lang="ja-JP" altLang="en-US" dirty="0"/>
                    </a:p>
                  </a:txBody>
                  <a:tcPr anchor="ctr"/>
                </a:tc>
                <a:tc>
                  <a:txBody>
                    <a:bodyPr/>
                    <a:lstStyle/>
                    <a:p>
                      <a:pPr algn="r"/>
                      <a:r>
                        <a:rPr kumimoji="1" lang="en-US" altLang="ja-JP" dirty="0" smtClean="0"/>
                        <a:t>1.000</a:t>
                      </a:r>
                      <a:endParaRPr kumimoji="1" lang="ja-JP" altLang="en-US" dirty="0"/>
                    </a:p>
                  </a:txBody>
                  <a:tcPr anchor="ctr"/>
                </a:tc>
                <a:tc>
                  <a:txBody>
                    <a:bodyPr/>
                    <a:lstStyle/>
                    <a:p>
                      <a:pPr algn="r"/>
                      <a:r>
                        <a:rPr kumimoji="1" lang="en-US" altLang="ja-JP" dirty="0" smtClean="0"/>
                        <a:t>0.907</a:t>
                      </a:r>
                      <a:endParaRPr kumimoji="1" lang="ja-JP" altLang="en-US" dirty="0"/>
                    </a:p>
                  </a:txBody>
                  <a:tcPr anchor="ctr"/>
                </a:tc>
                <a:extLst>
                  <a:ext uri="{0D108BD9-81ED-4DB2-BD59-A6C34878D82A}">
                    <a16:rowId xmlns:a16="http://schemas.microsoft.com/office/drawing/2014/main" val="4033045342"/>
                  </a:ext>
                </a:extLst>
              </a:tr>
              <a:tr h="370840">
                <a:tc>
                  <a:txBody>
                    <a:bodyPr/>
                    <a:lstStyle/>
                    <a:p>
                      <a:pPr algn="ctr"/>
                      <a:r>
                        <a:rPr kumimoji="1" lang="en-US" altLang="ja-JP" dirty="0" smtClean="0"/>
                        <a:t>OpenSSL</a:t>
                      </a:r>
                      <a:endParaRPr kumimoji="1" lang="ja-JP" altLang="en-US" dirty="0"/>
                    </a:p>
                  </a:txBody>
                  <a:tcPr anchor="ctr"/>
                </a:tc>
                <a:tc>
                  <a:txBody>
                    <a:bodyPr/>
                    <a:lstStyle/>
                    <a:p>
                      <a:pPr algn="ctr"/>
                      <a:r>
                        <a:rPr kumimoji="1" lang="en-US" altLang="ja-JP" dirty="0" smtClean="0"/>
                        <a:t>0.7~0.8</a:t>
                      </a:r>
                      <a:endParaRPr kumimoji="1" lang="ja-JP" altLang="en-US" dirty="0"/>
                    </a:p>
                  </a:txBody>
                  <a:tcPr anchor="ctr"/>
                </a:tc>
                <a:tc>
                  <a:txBody>
                    <a:bodyPr/>
                    <a:lstStyle/>
                    <a:p>
                      <a:pPr algn="r"/>
                      <a:r>
                        <a:rPr kumimoji="1" lang="en-US" altLang="ja-JP" dirty="0" smtClean="0"/>
                        <a:t>0.733</a:t>
                      </a:r>
                      <a:endParaRPr kumimoji="1" lang="ja-JP" altLang="en-US" dirty="0"/>
                    </a:p>
                  </a:txBody>
                  <a:tcPr anchor="ctr"/>
                </a:tc>
                <a:tc>
                  <a:txBody>
                    <a:bodyPr/>
                    <a:lstStyle/>
                    <a:p>
                      <a:pPr algn="r"/>
                      <a:r>
                        <a:rPr kumimoji="1" lang="en-US" altLang="ja-JP" dirty="0" smtClean="0"/>
                        <a:t>1.000</a:t>
                      </a:r>
                      <a:endParaRPr kumimoji="1" lang="ja-JP" altLang="en-US" dirty="0"/>
                    </a:p>
                  </a:txBody>
                  <a:tcPr anchor="ctr"/>
                </a:tc>
                <a:tc>
                  <a:txBody>
                    <a:bodyPr/>
                    <a:lstStyle/>
                    <a:p>
                      <a:pPr algn="r"/>
                      <a:r>
                        <a:rPr kumimoji="1" lang="en-US" altLang="ja-JP" dirty="0" smtClean="0"/>
                        <a:t>0.846</a:t>
                      </a:r>
                      <a:endParaRPr kumimoji="1" lang="ja-JP" altLang="en-US" dirty="0"/>
                    </a:p>
                  </a:txBody>
                  <a:tcPr anchor="ctr"/>
                </a:tc>
                <a:tc>
                  <a:txBody>
                    <a:bodyPr/>
                    <a:lstStyle/>
                    <a:p>
                      <a:pPr algn="r"/>
                      <a:r>
                        <a:rPr kumimoji="1" lang="en-US" altLang="ja-JP" dirty="0" smtClean="0"/>
                        <a:t>0.652</a:t>
                      </a:r>
                      <a:endParaRPr kumimoji="1" lang="ja-JP" altLang="en-US" dirty="0"/>
                    </a:p>
                  </a:txBody>
                  <a:tcPr anchor="ctr"/>
                </a:tc>
                <a:tc>
                  <a:txBody>
                    <a:bodyPr/>
                    <a:lstStyle/>
                    <a:p>
                      <a:pPr algn="r"/>
                      <a:r>
                        <a:rPr kumimoji="1" lang="en-US" altLang="ja-JP" dirty="0" smtClean="0"/>
                        <a:t>1.000</a:t>
                      </a:r>
                      <a:endParaRPr kumimoji="1" lang="ja-JP" altLang="en-US" dirty="0"/>
                    </a:p>
                  </a:txBody>
                  <a:tcPr anchor="ctr"/>
                </a:tc>
                <a:tc>
                  <a:txBody>
                    <a:bodyPr/>
                    <a:lstStyle/>
                    <a:p>
                      <a:pPr algn="r"/>
                      <a:r>
                        <a:rPr kumimoji="1" lang="en-US" altLang="ja-JP" dirty="0" smtClean="0"/>
                        <a:t>0.789</a:t>
                      </a:r>
                      <a:endParaRPr kumimoji="1" lang="ja-JP" altLang="en-US" dirty="0"/>
                    </a:p>
                  </a:txBody>
                  <a:tcPr anchor="ctr"/>
                </a:tc>
                <a:extLst>
                  <a:ext uri="{0D108BD9-81ED-4DB2-BD59-A6C34878D82A}">
                    <a16:rowId xmlns:a16="http://schemas.microsoft.com/office/drawing/2014/main" val="2738080533"/>
                  </a:ext>
                </a:extLst>
              </a:tr>
              <a:tr h="370840">
                <a:tc>
                  <a:txBody>
                    <a:bodyPr/>
                    <a:lstStyle/>
                    <a:p>
                      <a:pPr algn="ctr"/>
                      <a:r>
                        <a:rPr kumimoji="1" lang="en-US" altLang="ja-JP" dirty="0" smtClean="0"/>
                        <a:t>FreeBSD</a:t>
                      </a:r>
                      <a:endParaRPr kumimoji="1" lang="ja-JP" altLang="en-US" dirty="0"/>
                    </a:p>
                  </a:txBody>
                  <a:tcPr anchor="ctr"/>
                </a:tc>
                <a:tc>
                  <a:txBody>
                    <a:bodyPr/>
                    <a:lstStyle/>
                    <a:p>
                      <a:pPr algn="ctr"/>
                      <a:r>
                        <a:rPr kumimoji="1" lang="en-US" altLang="ja-JP" dirty="0" smtClean="0"/>
                        <a:t>0.1~0.2</a:t>
                      </a:r>
                      <a:endParaRPr kumimoji="1" lang="ja-JP" altLang="en-US" dirty="0"/>
                    </a:p>
                  </a:txBody>
                  <a:tcPr anchor="ctr"/>
                </a:tc>
                <a:tc>
                  <a:txBody>
                    <a:bodyPr/>
                    <a:lstStyle/>
                    <a:p>
                      <a:pPr algn="r"/>
                      <a:r>
                        <a:rPr kumimoji="1" lang="en-US" altLang="ja-JP" dirty="0" smtClean="0"/>
                        <a:t>0.497</a:t>
                      </a:r>
                      <a:endParaRPr kumimoji="1" lang="ja-JP" altLang="en-US" dirty="0"/>
                    </a:p>
                  </a:txBody>
                  <a:tcPr anchor="ctr"/>
                </a:tc>
                <a:tc>
                  <a:txBody>
                    <a:bodyPr/>
                    <a:lstStyle/>
                    <a:p>
                      <a:pPr algn="r"/>
                      <a:r>
                        <a:rPr kumimoji="1" lang="en-US" altLang="ja-JP" dirty="0" smtClean="0"/>
                        <a:t>0.822</a:t>
                      </a:r>
                      <a:endParaRPr kumimoji="1" lang="ja-JP" altLang="en-US" dirty="0"/>
                    </a:p>
                  </a:txBody>
                  <a:tcPr anchor="ctr"/>
                </a:tc>
                <a:tc>
                  <a:txBody>
                    <a:bodyPr/>
                    <a:lstStyle/>
                    <a:p>
                      <a:pPr algn="r"/>
                      <a:r>
                        <a:rPr kumimoji="1" lang="en-US" altLang="ja-JP" dirty="0" smtClean="0"/>
                        <a:t>0.620</a:t>
                      </a:r>
                      <a:endParaRPr kumimoji="1" lang="ja-JP" altLang="en-US" dirty="0"/>
                    </a:p>
                  </a:txBody>
                  <a:tcPr anchor="ctr"/>
                </a:tc>
                <a:tc>
                  <a:txBody>
                    <a:bodyPr/>
                    <a:lstStyle/>
                    <a:p>
                      <a:pPr algn="r"/>
                      <a:r>
                        <a:rPr kumimoji="1" lang="en-US" altLang="ja-JP" dirty="0" smtClean="0"/>
                        <a:t>0.519</a:t>
                      </a:r>
                      <a:endParaRPr kumimoji="1" lang="ja-JP" altLang="en-US" dirty="0"/>
                    </a:p>
                  </a:txBody>
                  <a:tcPr anchor="ctr"/>
                </a:tc>
                <a:tc>
                  <a:txBody>
                    <a:bodyPr/>
                    <a:lstStyle/>
                    <a:p>
                      <a:pPr algn="r"/>
                      <a:r>
                        <a:rPr kumimoji="1" lang="en-US" altLang="ja-JP" dirty="0" smtClean="0"/>
                        <a:t>0.529</a:t>
                      </a:r>
                      <a:endParaRPr kumimoji="1" lang="ja-JP" altLang="en-US" dirty="0"/>
                    </a:p>
                  </a:txBody>
                  <a:tcPr anchor="ctr"/>
                </a:tc>
                <a:tc>
                  <a:txBody>
                    <a:bodyPr/>
                    <a:lstStyle/>
                    <a:p>
                      <a:pPr algn="r"/>
                      <a:r>
                        <a:rPr kumimoji="1" lang="en-US" altLang="ja-JP" dirty="0" smtClean="0"/>
                        <a:t>0.524</a:t>
                      </a:r>
                    </a:p>
                  </a:txBody>
                  <a:tcPr anchor="ctr"/>
                </a:tc>
                <a:extLst>
                  <a:ext uri="{0D108BD9-81ED-4DB2-BD59-A6C34878D82A}">
                    <a16:rowId xmlns:a16="http://schemas.microsoft.com/office/drawing/2014/main" val="1801905849"/>
                  </a:ext>
                </a:extLst>
              </a:tr>
            </a:tbl>
          </a:graphicData>
        </a:graphic>
      </p:graphicFrame>
    </p:spTree>
    <p:extLst>
      <p:ext uri="{BB962C8B-B14F-4D97-AF65-F5344CB8AC3E}">
        <p14:creationId xmlns:p14="http://schemas.microsoft.com/office/powerpoint/2010/main" val="298742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sz="2800" dirty="0" smtClean="0"/>
              <a:t>検索精度の評価</a:t>
            </a:r>
            <a:endParaRPr kumimoji="1" lang="en-US" altLang="ja-JP" sz="2800" dirty="0" smtClean="0"/>
          </a:p>
          <a:p>
            <a:pPr marL="514350" indent="-514350">
              <a:buFont typeface="+mj-lt"/>
              <a:buAutoNum type="arabicPeriod"/>
            </a:pPr>
            <a:endParaRPr kumimoji="1" lang="en-US" altLang="ja-JP" sz="2800" dirty="0" smtClean="0"/>
          </a:p>
          <a:p>
            <a:pPr marL="514350" indent="-514350">
              <a:buFont typeface="+mj-lt"/>
              <a:buAutoNum type="arabicPeriod" startAt="2"/>
            </a:pPr>
            <a:r>
              <a:rPr kumimoji="1" lang="ja-JP" altLang="en-US" sz="2800" dirty="0" smtClean="0">
                <a:solidFill>
                  <a:srgbClr val="FF0000"/>
                </a:solidFill>
              </a:rPr>
              <a:t>ミューテーションの評価</a:t>
            </a:r>
            <a:endParaRPr kumimoji="1" lang="en-US" altLang="ja-JP" sz="2800" dirty="0" smtClean="0">
              <a:solidFill>
                <a:srgbClr val="FF0000"/>
              </a:solidFill>
            </a:endParaRPr>
          </a:p>
          <a:p>
            <a:pPr lvl="1"/>
            <a:r>
              <a:rPr lang="ja-JP" altLang="en-US" sz="2400" dirty="0" smtClean="0"/>
              <a:t>ミューテーション操作で作成した学習データの使用数を</a:t>
            </a:r>
            <a:r>
              <a:rPr lang="en-US" altLang="ja-JP" sz="2400" dirty="0" smtClean="0"/>
              <a:t/>
            </a:r>
            <a:br>
              <a:rPr lang="en-US" altLang="ja-JP" sz="2400" dirty="0" smtClean="0"/>
            </a:br>
            <a:r>
              <a:rPr lang="ja-JP" altLang="en-US" sz="2400" dirty="0" smtClean="0"/>
              <a:t>変化させて学習を実行</a:t>
            </a:r>
            <a:endParaRPr lang="en-US" altLang="ja-JP" sz="2400" dirty="0" smtClean="0"/>
          </a:p>
          <a:p>
            <a:pPr lvl="1"/>
            <a:r>
              <a:rPr lang="ja-JP" altLang="en-US" sz="2400" dirty="0" smtClean="0"/>
              <a:t>検索対象プロジェクト内に類似コードブロックがないコードブロックでも学習・検索</a:t>
            </a:r>
            <a:r>
              <a:rPr lang="ja-JP" altLang="en-US" sz="2400" dirty="0"/>
              <a:t>可能であることを示す目的</a:t>
            </a:r>
            <a:endParaRPr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a:p>
        </p:txBody>
      </p:sp>
    </p:spTree>
    <p:extLst>
      <p:ext uri="{BB962C8B-B14F-4D97-AF65-F5344CB8AC3E}">
        <p14:creationId xmlns:p14="http://schemas.microsoft.com/office/powerpoint/2010/main" val="1078511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ミューテーション評価実験の</a:t>
            </a:r>
            <a:r>
              <a:rPr kumimoji="1" lang="ja-JP" altLang="en-US" dirty="0" smtClean="0"/>
              <a:t>概要</a:t>
            </a:r>
            <a:endParaRPr kumimoji="1" lang="ja-JP" altLang="en-US"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25</a:t>
            </a:fld>
            <a:endParaRPr lang="en-US" altLang="ja-JP"/>
          </a:p>
        </p:txBody>
      </p:sp>
      <p:grpSp>
        <p:nvGrpSpPr>
          <p:cNvPr id="7" name="グループ化 6"/>
          <p:cNvGrpSpPr/>
          <p:nvPr/>
        </p:nvGrpSpPr>
        <p:grpSpPr>
          <a:xfrm>
            <a:off x="1361016" y="3233519"/>
            <a:ext cx="5733077" cy="3385930"/>
            <a:chOff x="1361016" y="3233519"/>
            <a:chExt cx="5733077" cy="3385930"/>
          </a:xfrm>
        </p:grpSpPr>
        <p:sp>
          <p:nvSpPr>
            <p:cNvPr id="21" name="右矢印 20"/>
            <p:cNvSpPr/>
            <p:nvPr/>
          </p:nvSpPr>
          <p:spPr>
            <a:xfrm rot="5400000">
              <a:off x="4200669" y="3730519"/>
              <a:ext cx="836240"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右矢印 21"/>
            <p:cNvSpPr/>
            <p:nvPr/>
          </p:nvSpPr>
          <p:spPr>
            <a:xfrm rot="5400000">
              <a:off x="6099862" y="3738367"/>
              <a:ext cx="836033"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1361016" y="3653298"/>
                  <a:ext cx="2982547" cy="70218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14:m>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i="1">
                                  <a:solidFill>
                                    <a:prstClr val="black"/>
                                  </a:solidFill>
                                  <a:latin typeface="Cambria Math" panose="02040503050406030204" pitchFamily="18" charset="0"/>
                                </a:rPr>
                                <m:t>𝑃</m:t>
                              </m:r>
                            </m:e>
                          </m:acc>
                        </m:e>
                      </m:d>
                    </m:oMath>
                  </a14:m>
                  <a:r>
                    <a:rPr lang="ja-JP" altLang="en-US" dirty="0" smtClean="0">
                      <a:solidFill>
                        <a:prstClr val="black"/>
                      </a:solidFill>
                      <a:latin typeface="游ゴシック" panose="020F0502020204030204"/>
                      <a:ea typeface="游ゴシック" panose="020B0400000000000000" pitchFamily="50" charset="-128"/>
                    </a:rPr>
                    <a:t>を</a:t>
                  </a:r>
                  <a14:m>
                    <m:oMath xmlns:m="http://schemas.openxmlformats.org/officeDocument/2006/math">
                      <m:r>
                        <a:rPr lang="en-US" altLang="ja-JP" b="0" i="1" dirty="0" smtClean="0">
                          <a:solidFill>
                            <a:prstClr val="black"/>
                          </a:solidFill>
                          <a:latin typeface="Cambria Math" panose="02040503050406030204" pitchFamily="18" charset="0"/>
                          <a:ea typeface="游ゴシック" panose="020B0400000000000000" pitchFamily="50" charset="-128"/>
                        </a:rPr>
                        <m:t>𝑎</m:t>
                      </m:r>
                    </m:oMath>
                  </a14:m>
                  <a:r>
                    <a:rPr lang="ja-JP" altLang="en-US" dirty="0" smtClean="0">
                      <a:solidFill>
                        <a:prstClr val="black"/>
                      </a:solidFill>
                      <a:latin typeface="游ゴシック" panose="020F0502020204030204"/>
                      <a:ea typeface="游ゴシック" panose="020B0400000000000000" pitchFamily="50" charset="-128"/>
                    </a:rPr>
                    <a:t>個使用しモデル作成</a:t>
                  </a:r>
                  <a:endParaRPr lang="en-US" altLang="ja-JP" dirty="0" smtClean="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=1,100,1000,⋯,10000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361016" y="3653298"/>
                  <a:ext cx="2982547" cy="702180"/>
                </a:xfrm>
                <a:prstGeom prst="rect">
                  <a:avLst/>
                </a:prstGeom>
                <a:blipFill>
                  <a:blip r:embed="rId3"/>
                  <a:stretch>
                    <a:fillRect r="-1012"/>
                  </a:stretch>
                </a:blipFill>
              </p:spPr>
              <p:txBody>
                <a:bodyPr/>
                <a:lstStyle/>
                <a:p>
                  <a:r>
                    <a:rPr lang="ja-JP" altLang="en-US">
                      <a:noFill/>
                    </a:rPr>
                    <a:t> </a:t>
                  </a:r>
                </a:p>
              </p:txBody>
            </p:sp>
          </mc:Fallback>
        </mc:AlternateContent>
        <p:grpSp>
          <p:nvGrpSpPr>
            <p:cNvPr id="155" name="グループ化 154"/>
            <p:cNvGrpSpPr/>
            <p:nvPr/>
          </p:nvGrpSpPr>
          <p:grpSpPr>
            <a:xfrm>
              <a:off x="3766822" y="4535461"/>
              <a:ext cx="939263" cy="985519"/>
              <a:chOff x="3513597" y="4227509"/>
              <a:chExt cx="939263" cy="985519"/>
            </a:xfrm>
          </p:grpSpPr>
          <p:grpSp>
            <p:nvGrpSpPr>
              <p:cNvPr id="24" name="グループ化 23"/>
              <p:cNvGrpSpPr/>
              <p:nvPr/>
            </p:nvGrpSpPr>
            <p:grpSpPr>
              <a:xfrm>
                <a:off x="3513597" y="4227509"/>
                <a:ext cx="939263" cy="672633"/>
                <a:chOff x="1178168" y="914400"/>
                <a:chExt cx="2725615" cy="1951891"/>
              </a:xfrm>
            </p:grpSpPr>
            <p:sp>
              <p:nvSpPr>
                <p:cNvPr id="25" name="楕円 24"/>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楕円 26"/>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楕円 27"/>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楕円 28"/>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楕円 29"/>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楕円 30"/>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楕円 31"/>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3" name="直線矢印コネクタ 32"/>
                <p:cNvCxnSpPr>
                  <a:stCxn id="25" idx="6"/>
                  <a:endCxn id="28"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4" name="直線矢印コネクタ 33"/>
                <p:cNvCxnSpPr>
                  <a:stCxn id="25" idx="6"/>
                  <a:endCxn id="29"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5" name="直線矢印コネクタ 34"/>
                <p:cNvCxnSpPr>
                  <a:stCxn id="25" idx="6"/>
                  <a:endCxn id="30"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6" name="直線矢印コネクタ 35"/>
                <p:cNvCxnSpPr>
                  <a:stCxn id="26" idx="6"/>
                  <a:endCxn id="29"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7" name="直線矢印コネクタ 36"/>
                <p:cNvCxnSpPr>
                  <a:stCxn id="26" idx="6"/>
                  <a:endCxn id="28"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8" name="直線矢印コネクタ 37"/>
                <p:cNvCxnSpPr>
                  <a:stCxn id="26" idx="6"/>
                  <a:endCxn id="30"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9" name="直線矢印コネクタ 38"/>
                <p:cNvCxnSpPr>
                  <a:stCxn id="27" idx="6"/>
                  <a:endCxn id="28"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0" name="直線矢印コネクタ 39"/>
                <p:cNvCxnSpPr>
                  <a:stCxn id="27" idx="6"/>
                  <a:endCxn id="29"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1" name="直線矢印コネクタ 40"/>
                <p:cNvCxnSpPr>
                  <a:stCxn id="27" idx="6"/>
                  <a:endCxn id="30"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2" name="直線コネクタ 41"/>
                <p:cNvCxnSpPr>
                  <a:stCxn id="28" idx="6"/>
                  <a:endCxn id="31"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43" name="直線コネクタ 42"/>
                <p:cNvCxnSpPr>
                  <a:stCxn id="28" idx="6"/>
                  <a:endCxn id="32"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44" name="直線コネクタ 43"/>
                <p:cNvCxnSpPr>
                  <a:stCxn id="29" idx="6"/>
                  <a:endCxn id="31"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45" name="直線コネクタ 44"/>
                <p:cNvCxnSpPr>
                  <a:stCxn id="29" idx="6"/>
                  <a:endCxn id="32"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46" name="直線コネクタ 45"/>
                <p:cNvCxnSpPr>
                  <a:stCxn id="30" idx="6"/>
                  <a:endCxn id="31"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47" name="直線コネクタ 46"/>
                <p:cNvCxnSpPr>
                  <a:stCxn id="30" idx="6"/>
                  <a:endCxn id="32"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6" name="テキスト ボックス 95"/>
                  <p:cNvSpPr txBox="1"/>
                  <p:nvPr/>
                </p:nvSpPr>
                <p:spPr>
                  <a:xfrm>
                    <a:off x="3573106" y="4843696"/>
                    <a:ext cx="813877"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6" name="テキスト ボックス 95"/>
                  <p:cNvSpPr txBox="1">
                    <a:spLocks noRot="1" noChangeAspect="1" noMove="1" noResize="1" noEditPoints="1" noAdjustHandles="1" noChangeArrowheads="1" noChangeShapeType="1" noTextEdit="1"/>
                  </p:cNvSpPr>
                  <p:nvPr/>
                </p:nvSpPr>
                <p:spPr>
                  <a:xfrm>
                    <a:off x="3573106" y="4843696"/>
                    <a:ext cx="813877" cy="369332"/>
                  </a:xfrm>
                  <a:prstGeom prst="rect">
                    <a:avLst/>
                  </a:prstGeom>
                  <a:blipFill>
                    <a:blip r:embed="rId4"/>
                    <a:stretch>
                      <a:fillRect/>
                    </a:stretch>
                  </a:blipFill>
                </p:spPr>
                <p:txBody>
                  <a:bodyPr/>
                  <a:lstStyle/>
                  <a:p>
                    <a:r>
                      <a:rPr lang="ja-JP" altLang="en-US">
                        <a:noFill/>
                      </a:rPr>
                      <a:t> </a:t>
                    </a:r>
                  </a:p>
                </p:txBody>
              </p:sp>
            </mc:Fallback>
          </mc:AlternateContent>
        </p:grpSp>
        <p:grpSp>
          <p:nvGrpSpPr>
            <p:cNvPr id="154" name="グループ化 153"/>
            <p:cNvGrpSpPr/>
            <p:nvPr/>
          </p:nvGrpSpPr>
          <p:grpSpPr>
            <a:xfrm>
              <a:off x="4794335" y="4534011"/>
              <a:ext cx="1070358" cy="993251"/>
              <a:chOff x="4541110" y="4226059"/>
              <a:chExt cx="1070358" cy="993251"/>
            </a:xfrm>
          </p:grpSpPr>
          <p:grpSp>
            <p:nvGrpSpPr>
              <p:cNvPr id="48" name="グループ化 47"/>
              <p:cNvGrpSpPr/>
              <p:nvPr/>
            </p:nvGrpSpPr>
            <p:grpSpPr>
              <a:xfrm>
                <a:off x="4612869" y="4226059"/>
                <a:ext cx="939263" cy="672633"/>
                <a:chOff x="1178168" y="914400"/>
                <a:chExt cx="2725615" cy="1951891"/>
              </a:xfrm>
            </p:grpSpPr>
            <p:sp>
              <p:nvSpPr>
                <p:cNvPr id="49" name="楕円 48"/>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0" name="楕円 49"/>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楕円 50"/>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楕円 51"/>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楕円 52"/>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4" name="楕円 53"/>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5" name="楕円 54"/>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6" name="楕円 55"/>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57" name="直線矢印コネクタ 56"/>
                <p:cNvCxnSpPr>
                  <a:stCxn id="49" idx="6"/>
                  <a:endCxn id="52"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8" name="直線矢印コネクタ 57"/>
                <p:cNvCxnSpPr>
                  <a:stCxn id="49" idx="6"/>
                  <a:endCxn id="53"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9" name="直線矢印コネクタ 58"/>
                <p:cNvCxnSpPr>
                  <a:stCxn id="49" idx="6"/>
                  <a:endCxn id="54"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0" name="直線矢印コネクタ 59"/>
                <p:cNvCxnSpPr>
                  <a:stCxn id="50" idx="6"/>
                  <a:endCxn id="53"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1" name="直線矢印コネクタ 60"/>
                <p:cNvCxnSpPr>
                  <a:stCxn id="50" idx="6"/>
                  <a:endCxn id="52"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2" name="直線矢印コネクタ 61"/>
                <p:cNvCxnSpPr>
                  <a:stCxn id="50" idx="6"/>
                  <a:endCxn id="54"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3" name="直線矢印コネクタ 62"/>
                <p:cNvCxnSpPr>
                  <a:stCxn id="51" idx="6"/>
                  <a:endCxn id="52"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4" name="直線矢印コネクタ 63"/>
                <p:cNvCxnSpPr>
                  <a:stCxn id="51" idx="6"/>
                  <a:endCxn id="53"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5" name="直線矢印コネクタ 64"/>
                <p:cNvCxnSpPr>
                  <a:stCxn id="51" idx="6"/>
                  <a:endCxn id="54"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6" name="直線コネクタ 65"/>
                <p:cNvCxnSpPr>
                  <a:stCxn id="52" idx="6"/>
                  <a:endCxn id="55"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67" name="直線コネクタ 66"/>
                <p:cNvCxnSpPr>
                  <a:stCxn id="52" idx="6"/>
                  <a:endCxn id="56"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68" name="直線コネクタ 67"/>
                <p:cNvCxnSpPr>
                  <a:stCxn id="53" idx="6"/>
                  <a:endCxn id="55"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69" name="直線コネクタ 68"/>
                <p:cNvCxnSpPr>
                  <a:stCxn id="53" idx="6"/>
                  <a:endCxn id="56"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70" name="直線コネクタ 69"/>
                <p:cNvCxnSpPr>
                  <a:stCxn id="54" idx="6"/>
                  <a:endCxn id="55"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71" name="直線コネクタ 70"/>
                <p:cNvCxnSpPr>
                  <a:stCxn id="54" idx="6"/>
                  <a:endCxn id="56"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7" name="テキスト ボックス 96"/>
                  <p:cNvSpPr txBox="1"/>
                  <p:nvPr/>
                </p:nvSpPr>
                <p:spPr>
                  <a:xfrm>
                    <a:off x="4541110" y="4849978"/>
                    <a:ext cx="107035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4541110" y="4849978"/>
                    <a:ext cx="1070358" cy="369332"/>
                  </a:xfrm>
                  <a:prstGeom prst="rect">
                    <a:avLst/>
                  </a:prstGeom>
                  <a:blipFill>
                    <a:blip r:embed="rId5"/>
                    <a:stretch>
                      <a:fillRect/>
                    </a:stretch>
                  </a:blipFill>
                </p:spPr>
                <p:txBody>
                  <a:bodyPr/>
                  <a:lstStyle/>
                  <a:p>
                    <a:r>
                      <a:rPr lang="ja-JP" altLang="en-US">
                        <a:noFill/>
                      </a:rPr>
                      <a:t> </a:t>
                    </a:r>
                  </a:p>
                </p:txBody>
              </p:sp>
            </mc:Fallback>
          </mc:AlternateContent>
        </p:grpSp>
        <p:grpSp>
          <p:nvGrpSpPr>
            <p:cNvPr id="4" name="グループ化 3"/>
            <p:cNvGrpSpPr/>
            <p:nvPr/>
          </p:nvGrpSpPr>
          <p:grpSpPr>
            <a:xfrm>
              <a:off x="5895495" y="4534010"/>
              <a:ext cx="1198598" cy="986970"/>
              <a:chOff x="5642270" y="4226058"/>
              <a:chExt cx="1198598" cy="986970"/>
            </a:xfrm>
          </p:grpSpPr>
          <p:grpSp>
            <p:nvGrpSpPr>
              <p:cNvPr id="72" name="グループ化 71"/>
              <p:cNvGrpSpPr/>
              <p:nvPr/>
            </p:nvGrpSpPr>
            <p:grpSpPr>
              <a:xfrm>
                <a:off x="5775730" y="4226058"/>
                <a:ext cx="939263" cy="672633"/>
                <a:chOff x="1178168" y="914400"/>
                <a:chExt cx="2725615" cy="1951891"/>
              </a:xfrm>
            </p:grpSpPr>
            <p:sp>
              <p:nvSpPr>
                <p:cNvPr id="73" name="楕円 72"/>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4" name="楕円 73"/>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楕円 74"/>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6" name="楕円 75"/>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楕円 76"/>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8" name="楕円 77"/>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9" name="楕円 78"/>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楕円 79"/>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1" name="直線矢印コネクタ 80"/>
                <p:cNvCxnSpPr>
                  <a:stCxn id="73" idx="6"/>
                  <a:endCxn id="76"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2" name="直線矢印コネクタ 81"/>
                <p:cNvCxnSpPr>
                  <a:stCxn id="73" idx="6"/>
                  <a:endCxn id="77"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3" name="直線矢印コネクタ 82"/>
                <p:cNvCxnSpPr>
                  <a:stCxn id="73" idx="6"/>
                  <a:endCxn id="78"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4" name="直線矢印コネクタ 83"/>
                <p:cNvCxnSpPr>
                  <a:stCxn id="74" idx="6"/>
                  <a:endCxn id="77"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5" name="直線矢印コネクタ 84"/>
                <p:cNvCxnSpPr>
                  <a:stCxn id="74" idx="6"/>
                  <a:endCxn id="76"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6" name="直線矢印コネクタ 85"/>
                <p:cNvCxnSpPr>
                  <a:stCxn id="74" idx="6"/>
                  <a:endCxn id="78"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7" name="直線矢印コネクタ 86"/>
                <p:cNvCxnSpPr>
                  <a:stCxn id="75" idx="6"/>
                  <a:endCxn id="76"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8" name="直線矢印コネクタ 87"/>
                <p:cNvCxnSpPr>
                  <a:stCxn id="75" idx="6"/>
                  <a:endCxn id="77"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9" name="直線矢印コネクタ 88"/>
                <p:cNvCxnSpPr>
                  <a:stCxn id="75" idx="6"/>
                  <a:endCxn id="78"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0" name="直線コネクタ 89"/>
                <p:cNvCxnSpPr>
                  <a:stCxn id="76" idx="6"/>
                  <a:endCxn id="79"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91" name="直線コネクタ 90"/>
                <p:cNvCxnSpPr>
                  <a:stCxn id="76" idx="6"/>
                  <a:endCxn id="80"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92" name="直線コネクタ 91"/>
                <p:cNvCxnSpPr>
                  <a:stCxn id="77" idx="6"/>
                  <a:endCxn id="79"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93" name="直線コネクタ 92"/>
                <p:cNvCxnSpPr>
                  <a:stCxn id="77" idx="6"/>
                  <a:endCxn id="80"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94" name="直線コネクタ 93"/>
                <p:cNvCxnSpPr>
                  <a:stCxn id="78" idx="6"/>
                  <a:endCxn id="79"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95" name="直線コネクタ 94"/>
                <p:cNvCxnSpPr>
                  <a:stCxn id="78" idx="6"/>
                  <a:endCxn id="80"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8" name="テキスト ボックス 97"/>
                  <p:cNvSpPr txBox="1"/>
                  <p:nvPr/>
                </p:nvSpPr>
                <p:spPr>
                  <a:xfrm>
                    <a:off x="5642270" y="4843696"/>
                    <a:ext cx="119859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5642270" y="4843696"/>
                    <a:ext cx="1198598" cy="369332"/>
                  </a:xfrm>
                  <a:prstGeom prst="rect">
                    <a:avLst/>
                  </a:prstGeom>
                  <a:blipFill>
                    <a:blip r:embed="rId6"/>
                    <a:stretch>
                      <a:fillRect/>
                    </a:stretch>
                  </a:blipFill>
                </p:spPr>
                <p:txBody>
                  <a:bodyPr/>
                  <a:lstStyle/>
                  <a:p>
                    <a:r>
                      <a:rPr lang="ja-JP" altLang="en-US">
                        <a:noFill/>
                      </a:rPr>
                      <a:t> </a:t>
                    </a:r>
                  </a:p>
                </p:txBody>
              </p:sp>
            </mc:Fallback>
          </mc:AlternateContent>
        </p:grpSp>
        <p:grpSp>
          <p:nvGrpSpPr>
            <p:cNvPr id="156" name="グループ化 155"/>
            <p:cNvGrpSpPr/>
            <p:nvPr/>
          </p:nvGrpSpPr>
          <p:grpSpPr>
            <a:xfrm>
              <a:off x="5196431" y="5571958"/>
              <a:ext cx="1326838" cy="1047491"/>
              <a:chOff x="5048273" y="5297680"/>
              <a:chExt cx="1326838" cy="1047491"/>
            </a:xfrm>
          </p:grpSpPr>
          <p:grpSp>
            <p:nvGrpSpPr>
              <p:cNvPr id="99" name="グループ化 98"/>
              <p:cNvGrpSpPr/>
              <p:nvPr/>
            </p:nvGrpSpPr>
            <p:grpSpPr>
              <a:xfrm>
                <a:off x="5242330" y="5297680"/>
                <a:ext cx="939263" cy="672633"/>
                <a:chOff x="1178168" y="914400"/>
                <a:chExt cx="2725615" cy="1951891"/>
              </a:xfrm>
            </p:grpSpPr>
            <p:sp>
              <p:nvSpPr>
                <p:cNvPr id="100" name="楕円 99"/>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1" name="楕円 100"/>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 name="楕円 101"/>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 name="楕円 102"/>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4" name="楕円 103"/>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楕円 104"/>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6" name="楕円 105"/>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楕円 106"/>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08" name="直線矢印コネクタ 107"/>
                <p:cNvCxnSpPr>
                  <a:stCxn id="100" idx="6"/>
                  <a:endCxn id="103"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09" name="直線矢印コネクタ 108"/>
                <p:cNvCxnSpPr>
                  <a:stCxn id="100" idx="6"/>
                  <a:endCxn id="104"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0" name="直線矢印コネクタ 109"/>
                <p:cNvCxnSpPr>
                  <a:stCxn id="100" idx="6"/>
                  <a:endCxn id="105"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1" name="直線矢印コネクタ 110"/>
                <p:cNvCxnSpPr>
                  <a:stCxn id="101" idx="6"/>
                  <a:endCxn id="104"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2" name="直線矢印コネクタ 111"/>
                <p:cNvCxnSpPr>
                  <a:stCxn id="101" idx="6"/>
                  <a:endCxn id="103"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3" name="直線矢印コネクタ 112"/>
                <p:cNvCxnSpPr>
                  <a:stCxn id="101" idx="6"/>
                  <a:endCxn id="105"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4" name="直線矢印コネクタ 113"/>
                <p:cNvCxnSpPr>
                  <a:stCxn id="102" idx="6"/>
                  <a:endCxn id="103"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5" name="直線矢印コネクタ 114"/>
                <p:cNvCxnSpPr>
                  <a:stCxn id="102" idx="6"/>
                  <a:endCxn id="104"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6" name="直線矢印コネクタ 115"/>
                <p:cNvCxnSpPr>
                  <a:stCxn id="102" idx="6"/>
                  <a:endCxn id="105"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7" name="直線コネクタ 116"/>
                <p:cNvCxnSpPr>
                  <a:stCxn id="103" idx="6"/>
                  <a:endCxn id="106"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118" name="直線コネクタ 117"/>
                <p:cNvCxnSpPr>
                  <a:stCxn id="103" idx="6"/>
                  <a:endCxn id="107"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119" name="直線コネクタ 118"/>
                <p:cNvCxnSpPr>
                  <a:stCxn id="104" idx="6"/>
                  <a:endCxn id="106"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120" name="直線コネクタ 119"/>
                <p:cNvCxnSpPr>
                  <a:stCxn id="104" idx="6"/>
                  <a:endCxn id="107"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121" name="直線コネクタ 120"/>
                <p:cNvCxnSpPr>
                  <a:stCxn id="105" idx="6"/>
                  <a:endCxn id="106"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122" name="直線コネクタ 121"/>
                <p:cNvCxnSpPr>
                  <a:stCxn id="105" idx="6"/>
                  <a:endCxn id="107"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123" name="テキスト ボックス 122"/>
                  <p:cNvSpPr txBox="1"/>
                  <p:nvPr/>
                </p:nvSpPr>
                <p:spPr>
                  <a:xfrm>
                    <a:off x="5048273" y="5975839"/>
                    <a:ext cx="132683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5048273" y="5975839"/>
                    <a:ext cx="1326838" cy="369332"/>
                  </a:xfrm>
                  <a:prstGeom prst="rect">
                    <a:avLst/>
                  </a:prstGeom>
                  <a:blipFill>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24" name="テキスト ボックス 123"/>
                <p:cNvSpPr txBox="1"/>
                <p:nvPr/>
              </p:nvSpPr>
              <p:spPr>
                <a:xfrm>
                  <a:off x="4582704" y="5813413"/>
                  <a:ext cx="410369" cy="430887"/>
                </a:xfrm>
                <a:prstGeom prst="rect">
                  <a:avLst/>
                </a:prstGeom>
                <a:noFill/>
              </p:spPr>
              <p:txBody>
                <a:bodyPr wrap="none" lIns="0" tIns="0" rIns="0" bIns="0"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ja-JP" altLang="en-US" sz="2800" i="1" smtClean="0">
                            <a:solidFill>
                              <a:prstClr val="black"/>
                            </a:solidFill>
                            <a:latin typeface="Cambria Math" panose="02040503050406030204" pitchFamily="18" charset="0"/>
                          </a:rPr>
                          <m:t>⋯</m:t>
                        </m:r>
                      </m:oMath>
                    </m:oMathPara>
                  </a14:m>
                  <a:endParaRPr lang="ja-JP" altLang="en-US" sz="2800" dirty="0">
                    <a:solidFill>
                      <a:prstClr val="black"/>
                    </a:solidFill>
                    <a:latin typeface="游ゴシック" panose="020F0502020204030204"/>
                    <a:ea typeface="游ゴシック" panose="020B0400000000000000" pitchFamily="50" charset="-128"/>
                  </a:endParaRPr>
                </a:p>
              </p:txBody>
            </p:sp>
          </mc:Choice>
          <mc:Fallback xmlns="">
            <p:sp>
              <p:nvSpPr>
                <p:cNvPr id="124" name="テキスト ボックス 123"/>
                <p:cNvSpPr txBox="1">
                  <a:spLocks noRot="1" noChangeAspect="1" noMove="1" noResize="1" noEditPoints="1" noAdjustHandles="1" noChangeArrowheads="1" noChangeShapeType="1" noTextEdit="1"/>
                </p:cNvSpPr>
                <p:nvPr/>
              </p:nvSpPr>
              <p:spPr>
                <a:xfrm>
                  <a:off x="4582704" y="5813413"/>
                  <a:ext cx="410369" cy="430887"/>
                </a:xfrm>
                <a:prstGeom prst="rect">
                  <a:avLst/>
                </a:prstGeom>
                <a:blipFill>
                  <a:blip r:embed="rId8"/>
                  <a:stretch>
                    <a:fillRect/>
                  </a:stretch>
                </a:blipFill>
              </p:spPr>
              <p:txBody>
                <a:bodyPr/>
                <a:lstStyle/>
                <a:p>
                  <a:r>
                    <a:rPr lang="ja-JP" altLang="en-US">
                      <a:noFill/>
                    </a:rPr>
                    <a:t> </a:t>
                  </a:r>
                </a:p>
              </p:txBody>
            </p:sp>
          </mc:Fallback>
        </mc:AlternateContent>
        <p:sp>
          <p:nvSpPr>
            <p:cNvPr id="139" name="テキスト ボックス 138"/>
            <p:cNvSpPr txBox="1"/>
            <p:nvPr/>
          </p:nvSpPr>
          <p:spPr>
            <a:xfrm>
              <a:off x="2509452" y="3233519"/>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smtClean="0">
                  <a:solidFill>
                    <a:srgbClr val="000000"/>
                  </a:solidFill>
                  <a:latin typeface="Calibri" panose="020F0502020204030204"/>
                </a:rPr>
                <a:t>STEP2</a:t>
              </a:r>
              <a:endParaRPr kumimoji="0" lang="ja-JP" altLang="en-US" kern="0" dirty="0" smtClean="0">
                <a:solidFill>
                  <a:srgbClr val="000000"/>
                </a:solidFill>
                <a:latin typeface="Calibri" panose="020F0502020204030204"/>
              </a:endParaRPr>
            </a:p>
          </p:txBody>
        </p:sp>
      </p:grpSp>
      <p:grpSp>
        <p:nvGrpSpPr>
          <p:cNvPr id="8" name="グループ化 7"/>
          <p:cNvGrpSpPr/>
          <p:nvPr/>
        </p:nvGrpSpPr>
        <p:grpSpPr>
          <a:xfrm>
            <a:off x="705365" y="2715133"/>
            <a:ext cx="3807803" cy="4024485"/>
            <a:chOff x="705365" y="2715133"/>
            <a:chExt cx="3807803" cy="4024485"/>
          </a:xfrm>
        </p:grpSpPr>
        <p:grpSp>
          <p:nvGrpSpPr>
            <p:cNvPr id="125" name="グループ化 124"/>
            <p:cNvGrpSpPr/>
            <p:nvPr/>
          </p:nvGrpSpPr>
          <p:grpSpPr>
            <a:xfrm>
              <a:off x="1489270" y="4469476"/>
              <a:ext cx="582597" cy="689270"/>
              <a:chOff x="1225936" y="625892"/>
              <a:chExt cx="1109784" cy="1312984"/>
            </a:xfrm>
          </p:grpSpPr>
          <p:sp>
            <p:nvSpPr>
              <p:cNvPr id="126" name="メモ 125"/>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27" name="メモ 126"/>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28" name="メモ 127"/>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grpSp>
        <p:sp>
          <p:nvSpPr>
            <p:cNvPr id="129" name="テキスト ボックス 128"/>
            <p:cNvSpPr txBox="1"/>
            <p:nvPr/>
          </p:nvSpPr>
          <p:spPr>
            <a:xfrm>
              <a:off x="712151" y="5149193"/>
              <a:ext cx="2262158" cy="923330"/>
            </a:xfrm>
            <a:prstGeom prst="rect">
              <a:avLst/>
            </a:prstGeom>
            <a:noFill/>
          </p:spPr>
          <p:txBody>
            <a:bodyPr wrap="none" rtlCol="0">
              <a:spAutoFit/>
            </a:bodyPr>
            <a:lstStyle/>
            <a:p>
              <a:pPr algn="ct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過去バージョンに</a:t>
              </a:r>
              <a:endParaRPr lang="en-US" altLang="ja-JP" dirty="0" smtClean="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存在する</a:t>
              </a:r>
              <a:endParaRPr lang="en-US" altLang="ja-JP" dirty="0" smtClean="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類似コードブロック</a:t>
              </a:r>
              <a:endParaRPr lang="ja-JP" altLang="en-US" dirty="0">
                <a:solidFill>
                  <a:prstClr val="black"/>
                </a:solidFill>
                <a:latin typeface="游ゴシック" panose="020F0502020204030204"/>
                <a:ea typeface="游ゴシック" panose="020B0400000000000000" pitchFamily="50" charset="-128"/>
              </a:endParaRPr>
            </a:p>
          </p:txBody>
        </p:sp>
        <p:sp>
          <p:nvSpPr>
            <p:cNvPr id="131" name="角丸四角形 130"/>
            <p:cNvSpPr/>
            <p:nvPr/>
          </p:nvSpPr>
          <p:spPr>
            <a:xfrm>
              <a:off x="705365" y="4403689"/>
              <a:ext cx="2228249" cy="1647464"/>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5" name="右矢印 134"/>
            <p:cNvSpPr/>
            <p:nvPr/>
          </p:nvSpPr>
          <p:spPr>
            <a:xfrm>
              <a:off x="3167847" y="5142382"/>
              <a:ext cx="484554"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36" name="曲線コネクタ 135"/>
            <p:cNvCxnSpPr>
              <a:stCxn id="130" idx="1"/>
              <a:endCxn id="131" idx="1"/>
            </p:cNvCxnSpPr>
            <p:nvPr/>
          </p:nvCxnSpPr>
          <p:spPr>
            <a:xfrm rot="10800000" flipV="1">
              <a:off x="705365" y="2715133"/>
              <a:ext cx="480096" cy="2512287"/>
            </a:xfrm>
            <a:prstGeom prst="curvedConnector3">
              <a:avLst>
                <a:gd name="adj1" fmla="val 147615"/>
              </a:avLst>
            </a:prstGeom>
            <a:noFill/>
            <a:ln w="6350" cap="flat" cmpd="sng" algn="ctr">
              <a:solidFill>
                <a:srgbClr val="ED7D31"/>
              </a:solidFill>
              <a:prstDash val="solid"/>
              <a:miter lim="800000"/>
              <a:headEnd type="triangle"/>
              <a:tailEnd type="triangle"/>
            </a:ln>
            <a:effectLst/>
          </p:spPr>
        </p:cxnSp>
        <p:sp>
          <p:nvSpPr>
            <p:cNvPr id="141" name="テキスト ボックス 140"/>
            <p:cNvSpPr txBox="1"/>
            <p:nvPr/>
          </p:nvSpPr>
          <p:spPr>
            <a:xfrm>
              <a:off x="3016296" y="5657866"/>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smtClean="0">
                  <a:solidFill>
                    <a:srgbClr val="000000"/>
                  </a:solidFill>
                  <a:latin typeface="Calibri" panose="020F0502020204030204"/>
                </a:rPr>
                <a:t>STEP3</a:t>
              </a:r>
              <a:endParaRPr kumimoji="0" lang="ja-JP" altLang="en-US" kern="0" dirty="0" smtClean="0">
                <a:solidFill>
                  <a:srgbClr val="000000"/>
                </a:solidFill>
                <a:latin typeface="Calibri" panose="020F0502020204030204"/>
              </a:endParaRPr>
            </a:p>
          </p:txBody>
        </p:sp>
        <mc:AlternateContent xmlns:mc="http://schemas.openxmlformats.org/markup-compatibility/2006" xmlns:a14="http://schemas.microsoft.com/office/drawing/2010/main">
          <mc:Choice Requires="a14">
            <p:sp>
              <p:nvSpPr>
                <p:cNvPr id="144" name="正方形/長方形 143"/>
                <p:cNvSpPr/>
                <p:nvPr/>
              </p:nvSpPr>
              <p:spPr>
                <a:xfrm>
                  <a:off x="1532404" y="4635347"/>
                  <a:ext cx="660758" cy="433196"/>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44" name="正方形/長方形 143"/>
                <p:cNvSpPr>
                  <a:spLocks noRot="1" noChangeAspect="1" noMove="1" noResize="1" noEditPoints="1" noAdjustHandles="1" noChangeArrowheads="1" noChangeShapeType="1" noTextEdit="1"/>
                </p:cNvSpPr>
                <p:nvPr/>
              </p:nvSpPr>
              <p:spPr>
                <a:xfrm>
                  <a:off x="1532404" y="4635347"/>
                  <a:ext cx="660758" cy="433196"/>
                </a:xfrm>
                <a:prstGeom prst="rect">
                  <a:avLst/>
                </a:prstGeom>
                <a:blipFill>
                  <a:blip r:embed="rId9"/>
                  <a:stretch>
                    <a:fillRect b="-8451"/>
                  </a:stretch>
                </a:blipFill>
              </p:spPr>
              <p:txBody>
                <a:bodyPr/>
                <a:lstStyle/>
                <a:p>
                  <a:r>
                    <a:rPr lang="ja-JP" altLang="en-US">
                      <a:noFill/>
                    </a:rPr>
                    <a:t> </a:t>
                  </a:r>
                </a:p>
              </p:txBody>
            </p:sp>
          </mc:Fallback>
        </mc:AlternateContent>
        <p:sp>
          <p:nvSpPr>
            <p:cNvPr id="152" name="テキスト ボックス 151"/>
            <p:cNvSpPr txBox="1"/>
            <p:nvPr/>
          </p:nvSpPr>
          <p:spPr>
            <a:xfrm>
              <a:off x="2251010" y="6093287"/>
              <a:ext cx="226215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r>
                <a:rPr lang="ja-JP" altLang="en-US" dirty="0" smtClean="0">
                  <a:solidFill>
                    <a:prstClr val="black"/>
                  </a:solidFill>
                  <a:latin typeface="游ゴシック" panose="020B0400000000000000" pitchFamily="50" charset="-128"/>
                  <a:ea typeface="游ゴシック" panose="020B0400000000000000" pitchFamily="50" charset="-128"/>
                </a:rPr>
                <a:t>類似コードブロック</a:t>
              </a:r>
              <a:endParaRPr lang="en-US" altLang="ja-JP" dirty="0" smtClean="0">
                <a:solidFill>
                  <a:prstClr val="black"/>
                </a:solidFill>
                <a:latin typeface="游ゴシック" panose="020B0400000000000000" pitchFamily="50" charset="-128"/>
                <a:ea typeface="游ゴシック" panose="020B0400000000000000" pitchFamily="50" charset="-128"/>
              </a:endParaRPr>
            </a:p>
            <a:p>
              <a:pPr algn="ctr" fontAlgn="auto">
                <a:spcBef>
                  <a:spcPts val="0"/>
                </a:spcBef>
                <a:spcAft>
                  <a:spcPts val="0"/>
                </a:spcAft>
              </a:pPr>
              <a:r>
                <a:rPr lang="ja-JP" altLang="en-US" dirty="0">
                  <a:solidFill>
                    <a:prstClr val="black"/>
                  </a:solidFill>
                  <a:latin typeface="游ゴシック" panose="020B0400000000000000" pitchFamily="50" charset="-128"/>
                  <a:ea typeface="游ゴシック" panose="020B0400000000000000" pitchFamily="50" charset="-128"/>
                </a:rPr>
                <a:t>入力</a:t>
              </a:r>
            </a:p>
          </p:txBody>
        </p:sp>
      </p:grpSp>
      <p:grpSp>
        <p:nvGrpSpPr>
          <p:cNvPr id="9" name="グループ化 8"/>
          <p:cNvGrpSpPr/>
          <p:nvPr/>
        </p:nvGrpSpPr>
        <p:grpSpPr>
          <a:xfrm>
            <a:off x="6462597" y="4635256"/>
            <a:ext cx="2572618" cy="2077834"/>
            <a:chOff x="6462597" y="4635256"/>
            <a:chExt cx="2572618" cy="2077834"/>
          </a:xfrm>
        </p:grpSpPr>
        <p:sp>
          <p:nvSpPr>
            <p:cNvPr id="138" name="右矢印 137"/>
            <p:cNvSpPr/>
            <p:nvPr/>
          </p:nvSpPr>
          <p:spPr>
            <a:xfrm>
              <a:off x="7063087" y="5195520"/>
              <a:ext cx="481853"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2" name="テキスト ボックス 141"/>
            <p:cNvSpPr txBox="1"/>
            <p:nvPr/>
          </p:nvSpPr>
          <p:spPr>
            <a:xfrm>
              <a:off x="6896072" y="5765033"/>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smtClean="0">
                  <a:solidFill>
                    <a:srgbClr val="000000"/>
                  </a:solidFill>
                  <a:latin typeface="Calibri" panose="020F0502020204030204"/>
                </a:rPr>
                <a:t>STEP4</a:t>
              </a:r>
              <a:endParaRPr kumimoji="0" lang="ja-JP" altLang="en-US" kern="0" dirty="0" smtClean="0">
                <a:solidFill>
                  <a:srgbClr val="000000"/>
                </a:solidFill>
                <a:latin typeface="Calibri" panose="020F0502020204030204"/>
              </a:endParaRPr>
            </a:p>
          </p:txBody>
        </p:sp>
        <mc:AlternateContent xmlns:mc="http://schemas.openxmlformats.org/markup-compatibility/2006" xmlns:a14="http://schemas.microsoft.com/office/drawing/2010/main">
          <mc:Choice Requires="a14">
            <p:sp>
              <p:nvSpPr>
                <p:cNvPr id="143" name="テキスト ボックス 142"/>
                <p:cNvSpPr txBox="1"/>
                <p:nvPr/>
              </p:nvSpPr>
              <p:spPr>
                <a:xfrm>
                  <a:off x="7647143" y="4635256"/>
                  <a:ext cx="1388072" cy="1953612"/>
                </a:xfrm>
                <a:prstGeom prst="rect">
                  <a:avLst/>
                </a:prstGeom>
                <a:noFill/>
              </p:spPr>
              <p:txBody>
                <a:bodyPr wrap="none" lIns="0" tIns="0" rIns="0" bIns="0"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𝑃</m:t>
                            </m:r>
                          </m:e>
                          <m:sub>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𝑀</m:t>
                                </m:r>
                              </m:e>
                              <m:sub>
                                <m:r>
                                  <a:rPr lang="en-US" altLang="ja-JP" i="1" smtClean="0">
                                    <a:solidFill>
                                      <a:prstClr val="black"/>
                                    </a:solidFill>
                                    <a:latin typeface="Cambria Math" panose="02040503050406030204" pitchFamily="18" charset="0"/>
                                  </a:rPr>
                                  <m:t>1</m:t>
                                </m:r>
                              </m:sub>
                            </m:sSub>
                          </m:sub>
                        </m:sSub>
                        <m:r>
                          <a:rPr lang="en-US" altLang="ja-JP" i="1" smtClean="0">
                            <a:solidFill>
                              <a:prstClr val="black"/>
                            </a:solidFill>
                            <a:latin typeface="Cambria Math" panose="02040503050406030204" pitchFamily="18" charset="0"/>
                          </a:rPr>
                          <m:t>(</m:t>
                        </m:r>
                        <m:acc>
                          <m:accPr>
                            <m:chr m:val="⃗"/>
                            <m:ctrlPr>
                              <a:rPr lang="en-US" altLang="ja-JP" i="1" smtClean="0">
                                <a:solidFill>
                                  <a:prstClr val="black"/>
                                </a:solidFill>
                                <a:latin typeface="Cambria Math" panose="02040503050406030204" pitchFamily="18" charset="0"/>
                              </a:rPr>
                            </m:ctrlPr>
                          </m:accPr>
                          <m:e>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𝑓</m:t>
                                </m:r>
                              </m:e>
                              <m:sub>
                                <m:r>
                                  <a:rPr lang="en-US" altLang="ja-JP" i="1" smtClean="0">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oMath>
                    </m:oMathPara>
                  </a14:m>
                  <a:endParaRPr lang="en-US" altLang="ja-JP" dirty="0" smtClean="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m:t>
                                </m:r>
                              </m:sub>
                            </m:sSub>
                          </m:sub>
                        </m:sSub>
                        <m:r>
                          <a:rPr lang="en-US" altLang="ja-JP" i="1">
                            <a:solidFill>
                              <a:prstClr val="black"/>
                            </a:solidFill>
                            <a:latin typeface="Cambria Math" panose="02040503050406030204" pitchFamily="18" charset="0"/>
                          </a:rPr>
                          <m:t>(</m:t>
                        </m:r>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r>
                          <a:rPr lang="en-US" altLang="ja-JP" i="1">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000</m:t>
                                </m:r>
                              </m:sub>
                            </m:sSub>
                          </m:sub>
                        </m:sSub>
                        <m:d>
                          <m:dPr>
                            <m:ctrlPr>
                              <a:rPr lang="en-US" altLang="ja-JP" i="1">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e>
                        </m:d>
                      </m:oMath>
                    </m:oMathPara>
                  </a14:m>
                  <a:endParaRPr lang="en-US" altLang="ja-JP" dirty="0" smtClean="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ja-JP" altLang="en-US" i="1" smtClean="0">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0000</m:t>
                                </m:r>
                              </m:sub>
                            </m:sSub>
                          </m:sub>
                        </m:sSub>
                        <m:r>
                          <a:rPr lang="en-US" altLang="ja-JP" i="1">
                            <a:solidFill>
                              <a:prstClr val="black"/>
                            </a:solidFill>
                            <a:latin typeface="Cambria Math" panose="02040503050406030204" pitchFamily="18" charset="0"/>
                          </a:rPr>
                          <m:t>(</m:t>
                        </m:r>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r>
                          <a:rPr lang="en-US" altLang="ja-JP" i="1">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endParaRPr lang="en-US" altLang="ja-JP" dirty="0" smtClean="0">
                    <a:solidFill>
                      <a:prstClr val="black"/>
                    </a:solidFill>
                    <a:latin typeface="游ゴシック" panose="020F0502020204030204"/>
                    <a:ea typeface="游ゴシック" panose="020B0400000000000000" pitchFamily="50" charset="-128"/>
                  </a:endParaRPr>
                </a:p>
              </p:txBody>
            </p:sp>
          </mc:Choice>
          <mc:Fallback xmlns="">
            <p:sp>
              <p:nvSpPr>
                <p:cNvPr id="143" name="テキスト ボックス 142"/>
                <p:cNvSpPr txBox="1">
                  <a:spLocks noRot="1" noChangeAspect="1" noMove="1" noResize="1" noEditPoints="1" noAdjustHandles="1" noChangeArrowheads="1" noChangeShapeType="1" noTextEdit="1"/>
                </p:cNvSpPr>
                <p:nvPr/>
              </p:nvSpPr>
              <p:spPr>
                <a:xfrm>
                  <a:off x="7647143" y="4635256"/>
                  <a:ext cx="1388072" cy="1953612"/>
                </a:xfrm>
                <a:prstGeom prst="rect">
                  <a:avLst/>
                </a:prstGeom>
                <a:blipFill>
                  <a:blip r:embed="rId10"/>
                  <a:stretch>
                    <a:fillRect l="-1754" r="-3947"/>
                  </a:stretch>
                </a:blipFill>
              </p:spPr>
              <p:txBody>
                <a:bodyPr/>
                <a:lstStyle/>
                <a:p>
                  <a:r>
                    <a:rPr lang="ja-JP" altLang="en-US">
                      <a:noFill/>
                    </a:rPr>
                    <a:t> </a:t>
                  </a:r>
                </a:p>
              </p:txBody>
            </p:sp>
          </mc:Fallback>
        </mc:AlternateContent>
        <p:sp>
          <p:nvSpPr>
            <p:cNvPr id="153" name="テキスト ボックス 152"/>
            <p:cNvSpPr txBox="1"/>
            <p:nvPr/>
          </p:nvSpPr>
          <p:spPr>
            <a:xfrm>
              <a:off x="6462597" y="6343758"/>
              <a:ext cx="156966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判定確率出力</a:t>
              </a:r>
              <a:endParaRPr lang="ja-JP" altLang="en-US" dirty="0">
                <a:solidFill>
                  <a:prstClr val="black"/>
                </a:solidFill>
                <a:latin typeface="游ゴシック" panose="020F0502020204030204"/>
                <a:ea typeface="游ゴシック" panose="020B0400000000000000" pitchFamily="50" charset="-128"/>
              </a:endParaRPr>
            </a:p>
          </p:txBody>
        </p:sp>
      </p:grpSp>
      <p:grpSp>
        <p:nvGrpSpPr>
          <p:cNvPr id="6" name="グループ化 5"/>
          <p:cNvGrpSpPr/>
          <p:nvPr/>
        </p:nvGrpSpPr>
        <p:grpSpPr>
          <a:xfrm>
            <a:off x="1141925" y="1528781"/>
            <a:ext cx="8055901" cy="2045055"/>
            <a:chOff x="1141925" y="1528781"/>
            <a:chExt cx="8055901" cy="2045055"/>
          </a:xfrm>
        </p:grpSpPr>
        <p:grpSp>
          <p:nvGrpSpPr>
            <p:cNvPr id="5" name="グループ化 4"/>
            <p:cNvGrpSpPr/>
            <p:nvPr/>
          </p:nvGrpSpPr>
          <p:grpSpPr>
            <a:xfrm>
              <a:off x="1141925" y="2235233"/>
              <a:ext cx="2031325" cy="984263"/>
              <a:chOff x="1141925" y="2235233"/>
              <a:chExt cx="2031325" cy="984263"/>
            </a:xfrm>
          </p:grpSpPr>
          <p:sp>
            <p:nvSpPr>
              <p:cNvPr id="12" name="メモ 11"/>
              <p:cNvSpPr/>
              <p:nvPr/>
            </p:nvSpPr>
            <p:spPr>
              <a:xfrm rot="16200000" flipV="1">
                <a:off x="1892958" y="2355439"/>
                <a:ext cx="529261" cy="422588"/>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20" name="テキスト ボックス 19"/>
              <p:cNvSpPr txBox="1"/>
              <p:nvPr/>
            </p:nvSpPr>
            <p:spPr>
              <a:xfrm>
                <a:off x="1141925" y="2850164"/>
                <a:ext cx="2031325" cy="369332"/>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元コードブロック</a:t>
                </a:r>
                <a:endParaRPr lang="ja-JP" altLang="en-US" dirty="0">
                  <a:solidFill>
                    <a:prstClr val="black"/>
                  </a:solidFill>
                  <a:latin typeface="游ゴシック" panose="020F0502020204030204"/>
                  <a:ea typeface="游ゴシック" panose="020B0400000000000000" pitchFamily="50" charset="-128"/>
                </a:endParaRPr>
              </a:p>
            </p:txBody>
          </p:sp>
          <p:sp>
            <p:nvSpPr>
              <p:cNvPr id="130" name="角丸四角形 129"/>
              <p:cNvSpPr/>
              <p:nvPr/>
            </p:nvSpPr>
            <p:spPr>
              <a:xfrm>
                <a:off x="1185461" y="2235233"/>
                <a:ext cx="1857593" cy="959801"/>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0" name="グループ化 9"/>
            <p:cNvGrpSpPr/>
            <p:nvPr/>
          </p:nvGrpSpPr>
          <p:grpSpPr>
            <a:xfrm>
              <a:off x="1667157" y="1528781"/>
              <a:ext cx="7530669" cy="2045055"/>
              <a:chOff x="1667157" y="1528781"/>
              <a:chExt cx="7530669" cy="2045055"/>
            </a:xfrm>
          </p:grpSpPr>
          <p:sp>
            <p:nvSpPr>
              <p:cNvPr id="151" name="右矢印 150"/>
              <p:cNvSpPr/>
              <p:nvPr/>
            </p:nvSpPr>
            <p:spPr>
              <a:xfrm rot="10800000">
                <a:off x="7063086" y="2518905"/>
                <a:ext cx="371921"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p:cNvSpPr txBox="1"/>
              <p:nvPr/>
            </p:nvSpPr>
            <p:spPr>
              <a:xfrm>
                <a:off x="2486529" y="1528781"/>
                <a:ext cx="203132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ミューテーション</a:t>
                </a:r>
                <a:endParaRPr lang="en-US" altLang="ja-JP" dirty="0" smtClean="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特徴ベクトル生成</a:t>
                </a:r>
                <a:endParaRPr lang="ja-JP" altLang="en-US" dirty="0">
                  <a:solidFill>
                    <a:prstClr val="black"/>
                  </a:solidFill>
                  <a:latin typeface="游ゴシック" panose="020F0502020204030204"/>
                  <a:ea typeface="游ゴシック" panose="020B0400000000000000" pitchFamily="50" charset="-128"/>
                </a:endParaRPr>
              </a:p>
            </p:txBody>
          </p:sp>
          <p:sp>
            <p:nvSpPr>
              <p:cNvPr id="133" name="右矢印 132"/>
              <p:cNvSpPr/>
              <p:nvPr/>
            </p:nvSpPr>
            <p:spPr>
              <a:xfrm>
                <a:off x="3153427" y="2467078"/>
                <a:ext cx="719282"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テキスト ボックス 139"/>
              <p:cNvSpPr txBox="1"/>
              <p:nvPr/>
            </p:nvSpPr>
            <p:spPr>
              <a:xfrm>
                <a:off x="1667157" y="1641769"/>
                <a:ext cx="748923"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smtClean="0">
                    <a:solidFill>
                      <a:srgbClr val="000000"/>
                    </a:solidFill>
                    <a:latin typeface="Calibri" panose="020F0502020204030204"/>
                  </a:rPr>
                  <a:t>STEP1</a:t>
                </a:r>
                <a:endParaRPr kumimoji="0" lang="ja-JP" altLang="en-US" kern="0" dirty="0" smtClean="0">
                  <a:solidFill>
                    <a:srgbClr val="000000"/>
                  </a:solidFill>
                  <a:latin typeface="Calibri" panose="020F0502020204030204"/>
                </a:endParaRPr>
              </a:p>
            </p:txBody>
          </p:sp>
          <p:grpSp>
            <p:nvGrpSpPr>
              <p:cNvPr id="176" name="グループ化 175"/>
              <p:cNvGrpSpPr/>
              <p:nvPr/>
            </p:nvGrpSpPr>
            <p:grpSpPr>
              <a:xfrm>
                <a:off x="3603126" y="2221667"/>
                <a:ext cx="2031325" cy="1351418"/>
                <a:chOff x="2741446" y="1520804"/>
                <a:chExt cx="2031325" cy="1351418"/>
              </a:xfrm>
            </p:grpSpPr>
            <p:grpSp>
              <p:nvGrpSpPr>
                <p:cNvPr id="14" name="グループ化 13"/>
                <p:cNvGrpSpPr/>
                <p:nvPr/>
              </p:nvGrpSpPr>
              <p:grpSpPr>
                <a:xfrm>
                  <a:off x="3259979" y="1520804"/>
                  <a:ext cx="807960" cy="955897"/>
                  <a:chOff x="1225936" y="625892"/>
                  <a:chExt cx="1109784" cy="1312984"/>
                </a:xfrm>
              </p:grpSpPr>
              <p:sp>
                <p:nvSpPr>
                  <p:cNvPr id="16" name="メモ 15"/>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7" name="メモ 16"/>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8" name="メモ 17"/>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grpSp>
            <p:sp>
              <p:nvSpPr>
                <p:cNvPr id="15" name="テキスト ボックス 14"/>
                <p:cNvSpPr txBox="1"/>
                <p:nvPr/>
              </p:nvSpPr>
              <p:spPr>
                <a:xfrm>
                  <a:off x="2741446" y="2502890"/>
                  <a:ext cx="2031325" cy="369332"/>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ポジティブデータ</a:t>
                  </a:r>
                  <a:endParaRPr lang="ja-JP" altLang="en-US" dirty="0">
                    <a:solidFill>
                      <a:prstClr val="black"/>
                    </a:solidFill>
                    <a:latin typeface="游ゴシック" panose="020F0502020204030204"/>
                    <a:ea typeface="游ゴシック" panose="020B0400000000000000" pitchFamily="50" charset="-128"/>
                  </a:endParaRPr>
                </a:p>
              </p:txBody>
            </p:sp>
            <p:sp>
              <p:nvSpPr>
                <p:cNvPr id="132" name="テキスト ボックス 131"/>
                <p:cNvSpPr txBox="1"/>
                <p:nvPr/>
              </p:nvSpPr>
              <p:spPr>
                <a:xfrm>
                  <a:off x="3149699" y="1650904"/>
                  <a:ext cx="1005403" cy="369332"/>
                </a:xfrm>
                <a:prstGeom prst="rect">
                  <a:avLst/>
                </a:prstGeom>
                <a:solidFill>
                  <a:sysClr val="window" lastClr="FFFFFF"/>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ラベル</a:t>
                  </a:r>
                  <a:r>
                    <a:rPr kumimoji="0" lang="en-US" altLang="ja-JP"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1</a:t>
                  </a:r>
                  <a:endParaRPr kumimoji="0" lang="ja-JP" altLang="en-US"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p:txBody>
            </p:sp>
            <mc:AlternateContent xmlns:mc="http://schemas.openxmlformats.org/markup-compatibility/2006" xmlns:a14="http://schemas.microsoft.com/office/drawing/2010/main">
              <mc:Choice Requires="a14">
                <p:sp>
                  <p:nvSpPr>
                    <p:cNvPr id="145" name="正方形/長方形 144"/>
                    <p:cNvSpPr/>
                    <p:nvPr/>
                  </p:nvSpPr>
                  <p:spPr>
                    <a:xfrm>
                      <a:off x="3465476" y="2013520"/>
                      <a:ext cx="606063" cy="425181"/>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i="1" smtClean="0">
                                        <a:solidFill>
                                          <a:prstClr val="black"/>
                                        </a:solidFill>
                                        <a:latin typeface="Cambria Math" panose="02040503050406030204" pitchFamily="18" charset="0"/>
                                      </a:rPr>
                                      <m:t>𝑃</m:t>
                                    </m:r>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45" name="正方形/長方形 144"/>
                    <p:cNvSpPr>
                      <a:spLocks noRot="1" noChangeAspect="1" noMove="1" noResize="1" noEditPoints="1" noAdjustHandles="1" noChangeArrowheads="1" noChangeShapeType="1" noTextEdit="1"/>
                    </p:cNvSpPr>
                    <p:nvPr/>
                  </p:nvSpPr>
                  <p:spPr>
                    <a:xfrm>
                      <a:off x="3465476" y="2013520"/>
                      <a:ext cx="606063" cy="425181"/>
                    </a:xfrm>
                    <a:prstGeom prst="rect">
                      <a:avLst/>
                    </a:prstGeom>
                    <a:blipFill>
                      <a:blip r:embed="rId11"/>
                      <a:stretch>
                        <a:fillRect/>
                      </a:stretch>
                    </a:blipFill>
                  </p:spPr>
                  <p:txBody>
                    <a:bodyPr/>
                    <a:lstStyle/>
                    <a:p>
                      <a:r>
                        <a:rPr lang="ja-JP" altLang="en-US">
                          <a:noFill/>
                        </a:rPr>
                        <a:t> </a:t>
                      </a:r>
                    </a:p>
                  </p:txBody>
                </p:sp>
              </mc:Fallback>
            </mc:AlternateContent>
          </p:grpSp>
          <p:grpSp>
            <p:nvGrpSpPr>
              <p:cNvPr id="147" name="グループ化 146"/>
              <p:cNvGrpSpPr/>
              <p:nvPr/>
            </p:nvGrpSpPr>
            <p:grpSpPr>
              <a:xfrm>
                <a:off x="7624621" y="2421575"/>
                <a:ext cx="582597" cy="689270"/>
                <a:chOff x="1225936" y="625892"/>
                <a:chExt cx="1109784" cy="1312984"/>
              </a:xfrm>
            </p:grpSpPr>
            <p:sp>
              <p:nvSpPr>
                <p:cNvPr id="148" name="メモ 147"/>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49" name="メモ 148"/>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50" name="メモ 149"/>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grpSp>
          <p:grpSp>
            <p:nvGrpSpPr>
              <p:cNvPr id="178" name="グループ化 177"/>
              <p:cNvGrpSpPr/>
              <p:nvPr/>
            </p:nvGrpSpPr>
            <p:grpSpPr>
              <a:xfrm>
                <a:off x="5513615" y="2222418"/>
                <a:ext cx="2031325" cy="1351418"/>
                <a:chOff x="2741446" y="1520804"/>
                <a:chExt cx="2031325" cy="1351418"/>
              </a:xfrm>
            </p:grpSpPr>
            <p:grpSp>
              <p:nvGrpSpPr>
                <p:cNvPr id="179" name="グループ化 178"/>
                <p:cNvGrpSpPr/>
                <p:nvPr/>
              </p:nvGrpSpPr>
              <p:grpSpPr>
                <a:xfrm>
                  <a:off x="3259979" y="1520804"/>
                  <a:ext cx="807960" cy="955897"/>
                  <a:chOff x="1225936" y="625892"/>
                  <a:chExt cx="1109784" cy="1312984"/>
                </a:xfrm>
              </p:grpSpPr>
              <p:sp>
                <p:nvSpPr>
                  <p:cNvPr id="183" name="メモ 182"/>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84" name="メモ 183"/>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185" name="メモ 184"/>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grpSp>
            <p:sp>
              <p:nvSpPr>
                <p:cNvPr id="180" name="テキスト ボックス 179"/>
                <p:cNvSpPr txBox="1"/>
                <p:nvPr/>
              </p:nvSpPr>
              <p:spPr>
                <a:xfrm>
                  <a:off x="2741446" y="2502890"/>
                  <a:ext cx="2031325" cy="369332"/>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ネガティブデータ</a:t>
                  </a:r>
                  <a:endParaRPr lang="ja-JP" altLang="en-US" dirty="0">
                    <a:solidFill>
                      <a:prstClr val="black"/>
                    </a:solidFill>
                    <a:latin typeface="游ゴシック" panose="020F0502020204030204"/>
                    <a:ea typeface="游ゴシック" panose="020B0400000000000000" pitchFamily="50" charset="-128"/>
                  </a:endParaRPr>
                </a:p>
              </p:txBody>
            </p:sp>
            <p:sp>
              <p:nvSpPr>
                <p:cNvPr id="181" name="テキスト ボックス 180"/>
                <p:cNvSpPr txBox="1"/>
                <p:nvPr/>
              </p:nvSpPr>
              <p:spPr>
                <a:xfrm>
                  <a:off x="3149699" y="1650904"/>
                  <a:ext cx="1005403" cy="369332"/>
                </a:xfrm>
                <a:prstGeom prst="rect">
                  <a:avLst/>
                </a:prstGeom>
                <a:solidFill>
                  <a:sysClr val="window" lastClr="FFFFFF"/>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ラベル</a:t>
                  </a:r>
                  <a:r>
                    <a:rPr kumimoji="0" lang="en-US" altLang="ja-JP"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0</a:t>
                  </a:r>
                  <a:endParaRPr kumimoji="0" lang="ja-JP" altLang="en-US"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p:txBody>
            </p:sp>
            <mc:AlternateContent xmlns:mc="http://schemas.openxmlformats.org/markup-compatibility/2006" xmlns:a14="http://schemas.microsoft.com/office/drawing/2010/main">
              <mc:Choice Requires="a14">
                <p:sp>
                  <p:nvSpPr>
                    <p:cNvPr id="182" name="正方形/長方形 181"/>
                    <p:cNvSpPr/>
                    <p:nvPr/>
                  </p:nvSpPr>
                  <p:spPr>
                    <a:xfrm>
                      <a:off x="3465476" y="2013520"/>
                      <a:ext cx="631711" cy="425181"/>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b="0" i="1" smtClean="0">
                                        <a:solidFill>
                                          <a:prstClr val="black"/>
                                        </a:solidFill>
                                        <a:latin typeface="Cambria Math" panose="02040503050406030204" pitchFamily="18" charset="0"/>
                                      </a:rPr>
                                      <m:t>𝑁</m:t>
                                    </m:r>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82" name="正方形/長方形 181"/>
                    <p:cNvSpPr>
                      <a:spLocks noRot="1" noChangeAspect="1" noMove="1" noResize="1" noEditPoints="1" noAdjustHandles="1" noChangeArrowheads="1" noChangeShapeType="1" noTextEdit="1"/>
                    </p:cNvSpPr>
                    <p:nvPr/>
                  </p:nvSpPr>
                  <p:spPr>
                    <a:xfrm>
                      <a:off x="3465476" y="2013520"/>
                      <a:ext cx="631711" cy="425181"/>
                    </a:xfrm>
                    <a:prstGeom prst="rect">
                      <a:avLst/>
                    </a:prstGeom>
                    <a:blipFill>
                      <a:blip r:embed="rId12"/>
                      <a:stretch>
                        <a:fillRect/>
                      </a:stretch>
                    </a:blipFill>
                  </p:spPr>
                  <p:txBody>
                    <a:bodyPr/>
                    <a:lstStyle/>
                    <a:p>
                      <a:r>
                        <a:rPr lang="ja-JP" altLang="en-US">
                          <a:noFill/>
                        </a:rPr>
                        <a:t> </a:t>
                      </a:r>
                    </a:p>
                  </p:txBody>
                </p:sp>
              </mc:Fallback>
            </mc:AlternateContent>
          </p:grpSp>
          <p:sp>
            <p:nvSpPr>
              <p:cNvPr id="192" name="テキスト ボックス 191"/>
              <p:cNvSpPr txBox="1"/>
              <p:nvPr/>
            </p:nvSpPr>
            <p:spPr>
              <a:xfrm>
                <a:off x="6474003" y="1780168"/>
                <a:ext cx="2723823" cy="646331"/>
              </a:xfrm>
              <a:prstGeom prst="rect">
                <a:avLst/>
              </a:prstGeom>
              <a:noFill/>
            </p:spPr>
            <p:txBody>
              <a:bodyPr wrap="none" rtlCol="0">
                <a:spAutoFit/>
              </a:bodyPr>
              <a:lstStyle/>
              <a:p>
                <a:pPr algn="ctr"/>
                <a:r>
                  <a:rPr lang="ja-JP" altLang="en-US" dirty="0" smtClean="0">
                    <a:latin typeface="游ゴシック" panose="020B0400000000000000" pitchFamily="50" charset="-128"/>
                    <a:ea typeface="游ゴシック" panose="020B0400000000000000" pitchFamily="50" charset="-128"/>
                  </a:rPr>
                  <a:t>元コードブロック以外の</a:t>
                </a:r>
                <a:endParaRPr lang="en-US" altLang="ja-JP" dirty="0" smtClean="0">
                  <a:latin typeface="游ゴシック" panose="020B0400000000000000" pitchFamily="50" charset="-128"/>
                  <a:ea typeface="游ゴシック" panose="020B0400000000000000" pitchFamily="50" charset="-128"/>
                </a:endParaRPr>
              </a:p>
              <a:p>
                <a:pPr algn="ctr"/>
                <a:r>
                  <a:rPr lang="ja-JP" altLang="en-US" dirty="0" smtClean="0">
                    <a:latin typeface="游ゴシック" panose="020B0400000000000000" pitchFamily="50" charset="-128"/>
                    <a:ea typeface="游ゴシック" panose="020B0400000000000000" pitchFamily="50" charset="-128"/>
                  </a:rPr>
                  <a:t>コードブロック</a:t>
                </a:r>
                <a:endParaRPr kumimoji="1" lang="ja-JP" altLang="en-US" dirty="0">
                  <a:latin typeface="游ゴシック" panose="020B0400000000000000" pitchFamily="50" charset="-128"/>
                  <a:ea typeface="游ゴシック" panose="020B0400000000000000" pitchFamily="50" charset="-128"/>
                </a:endParaRPr>
              </a:p>
            </p:txBody>
          </p:sp>
        </p:grpSp>
      </p:grpSp>
    </p:spTree>
    <p:extLst>
      <p:ext uri="{BB962C8B-B14F-4D97-AF65-F5344CB8AC3E}">
        <p14:creationId xmlns:p14="http://schemas.microsoft.com/office/powerpoint/2010/main" val="248828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ミューテーション評価実験の</a:t>
            </a:r>
            <a:r>
              <a:rPr kumimoji="1" lang="ja-JP" altLang="en-US" dirty="0" smtClean="0"/>
              <a:t>結果</a:t>
            </a:r>
            <a:endParaRPr kumimoji="1" lang="ja-JP" altLang="en-US" dirty="0"/>
          </a:p>
        </p:txBody>
      </p:sp>
      <p:sp>
        <p:nvSpPr>
          <p:cNvPr id="7" name="コンテンツ プレースホルダー 2"/>
          <p:cNvSpPr txBox="1">
            <a:spLocks/>
          </p:cNvSpPr>
          <p:nvPr/>
        </p:nvSpPr>
        <p:spPr bwMode="auto">
          <a:xfrm>
            <a:off x="804717" y="5042971"/>
            <a:ext cx="7523453" cy="1401681"/>
          </a:xfrm>
          <a:prstGeom prst="rect">
            <a:avLst/>
          </a:prstGeom>
          <a:solidFill>
            <a:schemeClr val="bg1"/>
          </a:solidFill>
          <a:ln w="19050">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800" kern="0" dirty="0" smtClean="0"/>
              <a:t>ミューテーションで作成した学習データを増やすと</a:t>
            </a:r>
            <a:r>
              <a:rPr lang="en-US" altLang="ja-JP" sz="2800" kern="0" dirty="0" smtClean="0"/>
              <a:t/>
            </a:r>
            <a:br>
              <a:rPr lang="en-US" altLang="ja-JP" sz="2800" kern="0" dirty="0" smtClean="0"/>
            </a:br>
            <a:r>
              <a:rPr lang="ja-JP" altLang="en-US" sz="2800" kern="0" dirty="0" smtClean="0"/>
              <a:t>モデルが正しく判定する確率が上昇</a:t>
            </a:r>
            <a:endParaRPr lang="en-US" altLang="ja-JP" sz="2800" kern="0" dirty="0" smtClean="0"/>
          </a:p>
          <a:p>
            <a:pPr lvl="1"/>
            <a:r>
              <a:rPr lang="ja-JP" altLang="en-US" sz="2400" kern="0" dirty="0"/>
              <a:t>学習</a:t>
            </a:r>
            <a:r>
              <a:rPr lang="ja-JP" altLang="en-US" sz="2400" kern="0" dirty="0" smtClean="0"/>
              <a:t>が進むようになった</a:t>
            </a:r>
            <a:endParaRPr lang="en-US" altLang="ja-JP" sz="2400" kern="0" dirty="0"/>
          </a:p>
          <a:p>
            <a:pPr lvl="1"/>
            <a:endParaRPr lang="en-US" altLang="ja-JP" sz="2400" kern="0" dirty="0" smtClean="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26</a:t>
            </a:fld>
            <a:endParaRPr lang="en-US" altLang="ja-JP"/>
          </a:p>
        </p:txBody>
      </p:sp>
      <p:pic>
        <p:nvPicPr>
          <p:cNvPr id="10" name="図 9"/>
          <p:cNvPicPr>
            <a:picLocks noChangeAspect="1"/>
          </p:cNvPicPr>
          <p:nvPr/>
        </p:nvPicPr>
        <p:blipFill>
          <a:blip r:embed="rId3"/>
          <a:stretch>
            <a:fillRect/>
          </a:stretch>
        </p:blipFill>
        <p:spPr>
          <a:xfrm>
            <a:off x="1687748" y="1528365"/>
            <a:ext cx="5757389" cy="3514606"/>
          </a:xfrm>
          <a:prstGeom prst="rect">
            <a:avLst/>
          </a:prstGeom>
        </p:spPr>
      </p:pic>
    </p:spTree>
    <p:extLst>
      <p:ext uri="{BB962C8B-B14F-4D97-AF65-F5344CB8AC3E}">
        <p14:creationId xmlns:p14="http://schemas.microsoft.com/office/powerpoint/2010/main" val="281048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実験手順に対する考察</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800" dirty="0" smtClean="0"/>
              <a:t>   </a:t>
            </a:r>
            <a:r>
              <a:rPr lang="en-US" altLang="ja-JP" sz="2800" dirty="0" smtClean="0"/>
              <a:t>1</a:t>
            </a:r>
            <a:r>
              <a:rPr lang="ja-JP" altLang="en-US" sz="2800" dirty="0" err="1" smtClean="0"/>
              <a:t>つの</a:t>
            </a:r>
            <a:r>
              <a:rPr lang="ja-JP" altLang="en-US" sz="2800" dirty="0" smtClean="0"/>
              <a:t>プロジェクトから様々な類似度のコード</a:t>
            </a:r>
            <a:r>
              <a:rPr lang="en-US" altLang="ja-JP" sz="2800" dirty="0" smtClean="0"/>
              <a:t/>
            </a:r>
            <a:br>
              <a:rPr lang="en-US" altLang="ja-JP" sz="2800" dirty="0" smtClean="0"/>
            </a:br>
            <a:r>
              <a:rPr lang="ja-JP" altLang="en-US" sz="2800" dirty="0" smtClean="0"/>
              <a:t>   ブロックを抽出すべきではないか</a:t>
            </a:r>
            <a:endParaRPr lang="en-US" altLang="ja-JP" sz="2800" dirty="0" smtClean="0"/>
          </a:p>
          <a:p>
            <a:pPr lvl="1"/>
            <a:r>
              <a:rPr lang="ja-JP" altLang="en-US" sz="2400" dirty="0" smtClean="0"/>
              <a:t>様々</a:t>
            </a:r>
            <a:r>
              <a:rPr lang="ja-JP" altLang="en-US" sz="2400" dirty="0"/>
              <a:t>な類似度の</a:t>
            </a:r>
            <a:r>
              <a:rPr lang="ja-JP" altLang="en-US" sz="2400" dirty="0" smtClean="0"/>
              <a:t>コードブロックが十分含まれている</a:t>
            </a:r>
            <a:r>
              <a:rPr lang="en-US" altLang="ja-JP" sz="2400" dirty="0" smtClean="0"/>
              <a:t/>
            </a:r>
            <a:br>
              <a:rPr lang="en-US" altLang="ja-JP" sz="2400" dirty="0" smtClean="0"/>
            </a:br>
            <a:r>
              <a:rPr lang="ja-JP" altLang="en-US" sz="2400" dirty="0" smtClean="0"/>
              <a:t>プロジェクトを探すのが難しかった</a:t>
            </a:r>
            <a:endParaRPr lang="en-US" altLang="ja-JP" sz="2400" dirty="0" smtClean="0"/>
          </a:p>
          <a:p>
            <a:pPr lvl="1"/>
            <a:r>
              <a:rPr kumimoji="1" lang="ja-JP" altLang="en-US" sz="2400" dirty="0" smtClean="0"/>
              <a:t>低類似度の類似コードブロックから作成したモデル</a:t>
            </a:r>
            <a:r>
              <a:rPr lang="ja-JP" altLang="en-US" sz="2400" dirty="0" smtClean="0"/>
              <a:t>に</a:t>
            </a:r>
            <a:r>
              <a:rPr lang="en-US" altLang="ja-JP" sz="2400" dirty="0" smtClean="0"/>
              <a:t/>
            </a:r>
            <a:br>
              <a:rPr lang="en-US" altLang="ja-JP" sz="2400" dirty="0" smtClean="0"/>
            </a:br>
            <a:r>
              <a:rPr lang="ja-JP" altLang="en-US" sz="2400" dirty="0" smtClean="0"/>
              <a:t>対して高類似度の類似コードブロックを入力しても，正しく検索できた</a:t>
            </a:r>
            <a:endParaRPr lang="en-US" altLang="ja-JP" sz="2400" dirty="0" smtClean="0"/>
          </a:p>
          <a:p>
            <a:pPr lvl="2"/>
            <a:r>
              <a:rPr kumimoji="1" lang="ja-JP" altLang="en-US" sz="2000" dirty="0"/>
              <a:t>学習</a:t>
            </a:r>
            <a:r>
              <a:rPr kumimoji="1" lang="ja-JP" altLang="en-US" sz="2000" dirty="0" smtClean="0"/>
              <a:t>させたコードブロックよりも類似度が高ければ，正しく検索</a:t>
            </a:r>
            <a:r>
              <a:rPr kumimoji="1" lang="en-US" altLang="ja-JP" sz="2000" dirty="0" smtClean="0"/>
              <a:t/>
            </a:r>
            <a:br>
              <a:rPr kumimoji="1" lang="en-US" altLang="ja-JP" sz="2000" dirty="0" smtClean="0"/>
            </a:br>
            <a:r>
              <a:rPr kumimoji="1" lang="ja-JP" altLang="en-US" sz="2000" dirty="0" smtClean="0"/>
              <a:t>できる可能性が高い</a:t>
            </a:r>
            <a:endParaRPr kumimoji="1" lang="en-US" altLang="ja-JP" sz="20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a:p>
        </p:txBody>
      </p:sp>
      <p:sp>
        <p:nvSpPr>
          <p:cNvPr id="5" name="テキスト ボックス 4"/>
          <p:cNvSpPr txBox="1"/>
          <p:nvPr/>
        </p:nvSpPr>
        <p:spPr>
          <a:xfrm>
            <a:off x="704957" y="5247234"/>
            <a:ext cx="7722974" cy="830997"/>
          </a:xfrm>
          <a:prstGeom prst="rect">
            <a:avLst/>
          </a:prstGeom>
          <a:noFill/>
          <a:ln w="19050">
            <a:solidFill>
              <a:srgbClr val="FF0000"/>
            </a:solidFill>
          </a:ln>
        </p:spPr>
        <p:txBody>
          <a:bodyPr wrap="square" rtlCol="0">
            <a:spAutoFit/>
          </a:bodyPr>
          <a:lstStyle/>
          <a:p>
            <a:pPr marL="0" lvl="1"/>
            <a:r>
              <a:rPr lang="ja-JP" altLang="en-US" sz="2400" dirty="0" smtClean="0"/>
              <a:t>様々</a:t>
            </a:r>
            <a:r>
              <a:rPr lang="ja-JP" altLang="en-US" sz="2400" dirty="0"/>
              <a:t>な類似度のコードブロック</a:t>
            </a:r>
            <a:r>
              <a:rPr lang="ja-JP" altLang="en-US" sz="2400" dirty="0" smtClean="0"/>
              <a:t>を学習</a:t>
            </a:r>
            <a:r>
              <a:rPr lang="ja-JP" altLang="en-US" sz="2400" dirty="0"/>
              <a:t>させても</a:t>
            </a:r>
            <a:r>
              <a:rPr lang="ja-JP" altLang="en-US" sz="2400" dirty="0" smtClean="0"/>
              <a:t>，本検索精度</a:t>
            </a:r>
            <a:r>
              <a:rPr lang="en-US" altLang="ja-JP" sz="2400" dirty="0" smtClean="0"/>
              <a:t/>
            </a:r>
            <a:br>
              <a:rPr lang="en-US" altLang="ja-JP" sz="2400" dirty="0" smtClean="0"/>
            </a:br>
            <a:r>
              <a:rPr lang="ja-JP" altLang="en-US" sz="2400" dirty="0" smtClean="0"/>
              <a:t>評価実験と似た結果</a:t>
            </a:r>
            <a:r>
              <a:rPr lang="ja-JP" altLang="en-US" sz="2400" dirty="0"/>
              <a:t>になる</a:t>
            </a:r>
            <a:r>
              <a:rPr lang="ja-JP" altLang="en-US" sz="2400" dirty="0" smtClean="0"/>
              <a:t>と</a:t>
            </a:r>
            <a:r>
              <a:rPr lang="ja-JP" altLang="en-US" sz="2400" dirty="0"/>
              <a:t>思</a:t>
            </a:r>
            <a:r>
              <a:rPr lang="ja-JP" altLang="en-US" sz="2400" dirty="0" smtClean="0"/>
              <a:t>われる</a:t>
            </a:r>
            <a:endParaRPr lang="ja-JP" altLang="en-US" sz="2400" dirty="0"/>
          </a:p>
        </p:txBody>
      </p:sp>
    </p:spTree>
    <p:extLst>
      <p:ext uri="{BB962C8B-B14F-4D97-AF65-F5344CB8AC3E}">
        <p14:creationId xmlns:p14="http://schemas.microsoft.com/office/powerpoint/2010/main" val="1442325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まとめ</a:t>
            </a:r>
            <a:endParaRPr lang="en-US" altLang="ja-JP" sz="2800" dirty="0" smtClean="0"/>
          </a:p>
          <a:p>
            <a:pPr lvl="1"/>
            <a:r>
              <a:rPr lang="en-US" altLang="ja-JP" sz="2400" dirty="0" smtClean="0"/>
              <a:t>FFNN</a:t>
            </a:r>
            <a:r>
              <a:rPr lang="ja-JP" altLang="en-US" sz="2400" dirty="0" smtClean="0"/>
              <a:t>を用いたコード片検索</a:t>
            </a:r>
            <a:endParaRPr lang="en-US" altLang="ja-JP" sz="2400" dirty="0" smtClean="0"/>
          </a:p>
          <a:p>
            <a:pPr lvl="1"/>
            <a:r>
              <a:rPr lang="ja-JP" altLang="en-US" sz="2400" dirty="0" smtClean="0"/>
              <a:t>構文的に異なる類似コードブロックに対しても高い再現率を実現</a:t>
            </a:r>
            <a:endParaRPr lang="en-US" altLang="ja-JP" sz="2400" dirty="0" smtClean="0"/>
          </a:p>
          <a:p>
            <a:r>
              <a:rPr lang="ja-JP" altLang="en-US" sz="2800" dirty="0"/>
              <a:t>今後</a:t>
            </a:r>
            <a:r>
              <a:rPr lang="ja-JP" altLang="en-US" sz="2800" dirty="0" smtClean="0"/>
              <a:t>の課題</a:t>
            </a:r>
            <a:endParaRPr lang="en-US" altLang="ja-JP" sz="2800" dirty="0" smtClean="0"/>
          </a:p>
          <a:p>
            <a:pPr lvl="1"/>
            <a:r>
              <a:rPr lang="en-US" altLang="ja-JP" sz="2400" dirty="0" err="1" smtClean="0"/>
              <a:t>Ichi</a:t>
            </a:r>
            <a:r>
              <a:rPr lang="en-US" altLang="ja-JP" sz="2400" dirty="0" smtClean="0"/>
              <a:t> Tracker </a:t>
            </a:r>
            <a:r>
              <a:rPr lang="ja-JP" altLang="en-US" sz="2400" dirty="0" smtClean="0"/>
              <a:t>等の既存手法との比較</a:t>
            </a:r>
            <a:endParaRPr lang="en-US" altLang="ja-JP" sz="2400" dirty="0" smtClean="0"/>
          </a:p>
          <a:p>
            <a:pPr lvl="1"/>
            <a:r>
              <a:rPr lang="ja-JP" altLang="en-US" sz="2400" dirty="0" smtClean="0"/>
              <a:t>さらに大規模・複数リポジトリへの適用</a:t>
            </a:r>
            <a:endParaRPr lang="en-US" altLang="ja-JP" sz="2400" dirty="0" smtClean="0"/>
          </a:p>
          <a:p>
            <a:pPr lvl="1"/>
            <a:r>
              <a:rPr lang="ja-JP" altLang="en-US" sz="2400" dirty="0" smtClean="0"/>
              <a:t>検索速度の評価</a:t>
            </a:r>
            <a:endParaRPr lang="en-US" altLang="ja-JP" sz="2400" dirty="0" smtClean="0"/>
          </a:p>
          <a:p>
            <a:pPr lvl="1"/>
            <a:r>
              <a:rPr kumimoji="1" lang="ja-JP" altLang="en-US" sz="2400" dirty="0" smtClean="0"/>
              <a:t>新たなベクトル化手法やネットワーク構造の実装</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28</a:t>
            </a:fld>
            <a:endParaRPr lang="en-US" altLang="ja-JP"/>
          </a:p>
        </p:txBody>
      </p:sp>
    </p:spTree>
    <p:extLst>
      <p:ext uri="{BB962C8B-B14F-4D97-AF65-F5344CB8AC3E}">
        <p14:creationId xmlns:p14="http://schemas.microsoft.com/office/powerpoint/2010/main" val="1050611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類似コード検索</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既存ソフトウェアは重要な資源</a:t>
            </a:r>
            <a:endParaRPr kumimoji="1" lang="en-US" altLang="ja-JP" sz="2800" dirty="0" smtClean="0"/>
          </a:p>
          <a:p>
            <a:pPr lvl="1"/>
            <a:r>
              <a:rPr lang="ja-JP" altLang="en-US" sz="2400" dirty="0" smtClean="0"/>
              <a:t>コード片の再利用</a:t>
            </a:r>
            <a:endParaRPr lang="en-US" altLang="ja-JP" sz="2400" dirty="0" smtClean="0"/>
          </a:p>
          <a:p>
            <a:pPr lvl="1"/>
            <a:r>
              <a:rPr kumimoji="1" lang="en-US" altLang="ja-JP" sz="2400" dirty="0" smtClean="0"/>
              <a:t>API </a:t>
            </a:r>
            <a:r>
              <a:rPr kumimoji="1" lang="ja-JP" altLang="en-US" sz="2400" dirty="0" smtClean="0"/>
              <a:t>などに関する使用方法や実際に使用されている場面の調査</a:t>
            </a:r>
            <a:endParaRPr kumimoji="1" lang="en-US" altLang="ja-JP" sz="2400" dirty="0" smtClean="0"/>
          </a:p>
          <a:p>
            <a:r>
              <a:rPr lang="ja-JP" altLang="en-US" sz="2800" dirty="0"/>
              <a:t>自動</a:t>
            </a:r>
            <a:r>
              <a:rPr lang="ja-JP" altLang="en-US" sz="2800" dirty="0" smtClean="0"/>
              <a:t>で</a:t>
            </a:r>
            <a:r>
              <a:rPr lang="ja-JP" altLang="en-US" sz="2800" dirty="0"/>
              <a:t>必要</a:t>
            </a:r>
            <a:r>
              <a:rPr lang="ja-JP" altLang="en-US" sz="2800" dirty="0" smtClean="0"/>
              <a:t>なコード片を発見するために，コード</a:t>
            </a:r>
            <a:r>
              <a:rPr lang="en-US" altLang="ja-JP" sz="2800" dirty="0" smtClean="0"/>
              <a:t/>
            </a:r>
            <a:br>
              <a:rPr lang="en-US" altLang="ja-JP" sz="2800" dirty="0" smtClean="0"/>
            </a:br>
            <a:r>
              <a:rPr lang="ja-JP" altLang="en-US" sz="2800" dirty="0" smtClean="0"/>
              <a:t>検索ツールが必要</a:t>
            </a:r>
            <a:endParaRPr lang="en-US" altLang="ja-JP" sz="2800" dirty="0" smtClean="0"/>
          </a:p>
          <a:p>
            <a:pPr lvl="1"/>
            <a:r>
              <a:rPr kumimoji="1" lang="ja-JP" altLang="en-US" sz="2400" dirty="0" smtClean="0"/>
              <a:t>コード</a:t>
            </a:r>
            <a:r>
              <a:rPr kumimoji="1" lang="ja-JP" altLang="en-US" sz="2400" dirty="0"/>
              <a:t>片</a:t>
            </a:r>
            <a:r>
              <a:rPr kumimoji="1" lang="ja-JP" altLang="en-US" sz="2400" dirty="0" smtClean="0"/>
              <a:t>を検索クエリにする方法</a:t>
            </a:r>
            <a:endParaRPr kumimoji="1" lang="en-US" altLang="ja-JP" sz="2400" dirty="0" smtClean="0"/>
          </a:p>
          <a:p>
            <a:pPr lvl="1"/>
            <a:r>
              <a:rPr lang="ja-JP" altLang="en-US" sz="2400" dirty="0" smtClean="0"/>
              <a:t>キーワードを検索クエリにする方法</a:t>
            </a:r>
            <a:endParaRPr kumimoji="1" lang="en-US" altLang="ja-JP" sz="2400" dirty="0" smtClean="0"/>
          </a:p>
          <a:p>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29</a:t>
            </a:fld>
            <a:endParaRPr lang="en-US" altLang="ja-JP"/>
          </a:p>
        </p:txBody>
      </p:sp>
    </p:spTree>
    <p:extLst>
      <p:ext uri="{BB962C8B-B14F-4D97-AF65-F5344CB8AC3E}">
        <p14:creationId xmlns:p14="http://schemas.microsoft.com/office/powerpoint/2010/main" val="52009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コード検索ツール</a:t>
            </a:r>
            <a:r>
              <a:rPr kumimoji="1" lang="en-US" altLang="ja-JP" dirty="0" smtClean="0"/>
              <a:t>: </a:t>
            </a:r>
            <a:r>
              <a:rPr kumimoji="1" lang="en-US" altLang="ja-JP" dirty="0" err="1" smtClean="0"/>
              <a:t>Ichi</a:t>
            </a:r>
            <a:r>
              <a:rPr kumimoji="1" lang="en-US" altLang="ja-JP" dirty="0" smtClean="0"/>
              <a:t> Tracker</a:t>
            </a:r>
            <a:r>
              <a:rPr kumimoji="1" lang="en-US" altLang="ja-JP" sz="2800" dirty="0" smtClean="0"/>
              <a:t>[1]</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OSS</a:t>
            </a:r>
            <a:r>
              <a:rPr kumimoji="1" lang="ja-JP" altLang="en-US" sz="2800" dirty="0" smtClean="0"/>
              <a:t>を対象としたコード検索ツール</a:t>
            </a:r>
            <a:endParaRPr kumimoji="1" lang="en-US" altLang="ja-JP" sz="2800" dirty="0" smtClean="0"/>
          </a:p>
          <a:p>
            <a:pPr lvl="1"/>
            <a:r>
              <a:rPr kumimoji="1" lang="ja-JP" altLang="en-US" sz="2400" dirty="0" smtClean="0"/>
              <a:t>コード片を入力すると，コード検索エンジンへ渡すクエリを生成</a:t>
            </a:r>
            <a:endParaRPr kumimoji="1" lang="en-US" altLang="ja-JP" sz="2400" dirty="0" smtClean="0"/>
          </a:p>
          <a:p>
            <a:pPr lvl="1"/>
            <a:r>
              <a:rPr kumimoji="1" lang="ja-JP" altLang="en-US" sz="2400" dirty="0" smtClean="0"/>
              <a:t>検索結果を</a:t>
            </a:r>
            <a:r>
              <a:rPr kumimoji="1" lang="en-US" altLang="ja-JP" sz="2400" dirty="0" err="1" smtClean="0"/>
              <a:t>CCFinder</a:t>
            </a:r>
            <a:r>
              <a:rPr kumimoji="1" lang="en-US" altLang="ja-JP" sz="1800" dirty="0" smtClean="0"/>
              <a:t>[2]</a:t>
            </a:r>
            <a:r>
              <a:rPr kumimoji="1" lang="ja-JP" altLang="en-US" sz="2400" dirty="0" smtClean="0"/>
              <a:t>でフィルタリング</a:t>
            </a:r>
            <a:endParaRPr kumimoji="1" lang="en-US" altLang="ja-JP" sz="2400" dirty="0" smtClean="0"/>
          </a:p>
          <a:p>
            <a:pPr lvl="2"/>
            <a:r>
              <a:rPr lang="ja-JP" altLang="en-US" sz="2000" dirty="0" smtClean="0"/>
              <a:t>検索結果として構文的に一致した部分が存在する類似コード片を出力</a:t>
            </a:r>
            <a:endParaRPr kumimoji="1" lang="ja-JP" altLang="en-US" sz="2000" dirty="0"/>
          </a:p>
        </p:txBody>
      </p:sp>
      <p:sp>
        <p:nvSpPr>
          <p:cNvPr id="46" name="正方形/長方形 45"/>
          <p:cNvSpPr/>
          <p:nvPr/>
        </p:nvSpPr>
        <p:spPr>
          <a:xfrm>
            <a:off x="817843" y="5958335"/>
            <a:ext cx="7560215" cy="830997"/>
          </a:xfrm>
          <a:prstGeom prst="rect">
            <a:avLst/>
          </a:prstGeom>
          <a:solidFill>
            <a:srgbClr val="FFFFCC"/>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ja-JP" sz="1200" dirty="0" smtClean="0"/>
              <a:t>[1]</a:t>
            </a:r>
            <a:r>
              <a:rPr lang="ja-JP" altLang="en-US" sz="1200" dirty="0" smtClean="0"/>
              <a:t>Inoue</a:t>
            </a:r>
            <a:r>
              <a:rPr lang="en-US" altLang="ja-JP" sz="1200" dirty="0" smtClean="0"/>
              <a:t>, et al. : </a:t>
            </a:r>
            <a:r>
              <a:rPr lang="ja-JP" altLang="en-US" sz="1200" dirty="0" smtClean="0"/>
              <a:t>Where </a:t>
            </a:r>
            <a:r>
              <a:rPr lang="ja-JP" altLang="en-US" sz="1200" dirty="0"/>
              <a:t>does this code come from and where does it go?-integrated code history tracker for open source systems. </a:t>
            </a:r>
            <a:r>
              <a:rPr lang="en-US" altLang="ja-JP" sz="1200" dirty="0" smtClean="0"/>
              <a:t>Proc. of ICSE,</a:t>
            </a:r>
            <a:r>
              <a:rPr lang="ja-JP" altLang="en-US" sz="1200" dirty="0" smtClean="0"/>
              <a:t> </a:t>
            </a:r>
            <a:r>
              <a:rPr lang="en-US" altLang="ja-JP" sz="1200" dirty="0" smtClean="0"/>
              <a:t>pp.331-341, </a:t>
            </a:r>
            <a:r>
              <a:rPr lang="ja-JP" altLang="en-US" sz="1200" dirty="0" smtClean="0"/>
              <a:t>2012.</a:t>
            </a:r>
            <a:endParaRPr lang="en-US" altLang="ja-JP" sz="1200" dirty="0" smtClean="0"/>
          </a:p>
          <a:p>
            <a:r>
              <a:rPr lang="en-US" altLang="ja-JP" sz="1200" dirty="0" smtClean="0"/>
              <a:t>[2]</a:t>
            </a:r>
            <a:r>
              <a:rPr lang="en-US" altLang="ja-JP" sz="1200" dirty="0" err="1" smtClean="0"/>
              <a:t>Kamiya</a:t>
            </a:r>
            <a:r>
              <a:rPr lang="en-US" altLang="ja-JP" sz="1200" dirty="0" smtClean="0"/>
              <a:t>, et al. : </a:t>
            </a:r>
            <a:r>
              <a:rPr lang="en-US" altLang="ja-JP" sz="1200" dirty="0" err="1"/>
              <a:t>CCFinder</a:t>
            </a:r>
            <a:r>
              <a:rPr lang="en-US" altLang="ja-JP" sz="1200" dirty="0"/>
              <a:t>: a </a:t>
            </a:r>
            <a:r>
              <a:rPr lang="en-US" altLang="ja-JP" sz="1200" dirty="0" err="1"/>
              <a:t>multilinguistic</a:t>
            </a:r>
            <a:r>
              <a:rPr lang="en-US" altLang="ja-JP" sz="1200" dirty="0"/>
              <a:t> token-based code clone detection system for large scale source code. IEEE Transactions on Software Engineering, Vol. 28, No. 7, pp. 654–670, 2002.</a:t>
            </a:r>
            <a:endParaRPr lang="ja-JP" altLang="en-US" sz="12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a:p>
        </p:txBody>
      </p:sp>
      <p:grpSp>
        <p:nvGrpSpPr>
          <p:cNvPr id="6" name="グループ化 5"/>
          <p:cNvGrpSpPr/>
          <p:nvPr/>
        </p:nvGrpSpPr>
        <p:grpSpPr>
          <a:xfrm>
            <a:off x="509104" y="3983737"/>
            <a:ext cx="8202519" cy="1945784"/>
            <a:chOff x="477595" y="3805548"/>
            <a:chExt cx="8202519" cy="1945784"/>
          </a:xfrm>
        </p:grpSpPr>
        <p:pic>
          <p:nvPicPr>
            <p:cNvPr id="5" name="図 4"/>
            <p:cNvPicPr>
              <a:picLocks noChangeAspect="1"/>
            </p:cNvPicPr>
            <p:nvPr/>
          </p:nvPicPr>
          <p:blipFill>
            <a:blip r:embed="rId3"/>
            <a:stretch>
              <a:fillRect/>
            </a:stretch>
          </p:blipFill>
          <p:spPr>
            <a:xfrm>
              <a:off x="477595" y="3805548"/>
              <a:ext cx="8177696" cy="1945784"/>
            </a:xfrm>
            <a:prstGeom prst="rect">
              <a:avLst/>
            </a:prstGeom>
          </p:spPr>
        </p:pic>
        <p:sp>
          <p:nvSpPr>
            <p:cNvPr id="7" name="テキスト ボックス 6"/>
            <p:cNvSpPr txBox="1"/>
            <p:nvPr/>
          </p:nvSpPr>
          <p:spPr>
            <a:xfrm>
              <a:off x="1039585" y="4691743"/>
              <a:ext cx="697627" cy="400110"/>
            </a:xfrm>
            <a:prstGeom prst="rect">
              <a:avLst/>
            </a:prstGeom>
            <a:noFill/>
          </p:spPr>
          <p:txBody>
            <a:bodyPr wrap="none" rtlCol="0">
              <a:spAutoFit/>
            </a:bodyPr>
            <a:lstStyle/>
            <a:p>
              <a:r>
                <a:rPr kumimoji="1" lang="ja-JP" altLang="en-US" sz="2000" dirty="0" smtClean="0"/>
                <a:t>入力</a:t>
              </a:r>
              <a:endParaRPr kumimoji="1" lang="ja-JP" altLang="en-US" sz="2000" dirty="0"/>
            </a:p>
          </p:txBody>
        </p:sp>
        <p:sp>
          <p:nvSpPr>
            <p:cNvPr id="8" name="テキスト ボックス 7"/>
            <p:cNvSpPr txBox="1"/>
            <p:nvPr/>
          </p:nvSpPr>
          <p:spPr>
            <a:xfrm>
              <a:off x="502418" y="4049853"/>
              <a:ext cx="1074333" cy="400110"/>
            </a:xfrm>
            <a:prstGeom prst="rect">
              <a:avLst/>
            </a:prstGeom>
            <a:noFill/>
          </p:spPr>
          <p:txBody>
            <a:bodyPr wrap="none" rtlCol="0">
              <a:spAutoFit/>
            </a:bodyPr>
            <a:lstStyle/>
            <a:p>
              <a:r>
                <a:rPr kumimoji="1" lang="ja-JP" altLang="en-US" sz="2000" dirty="0" smtClean="0"/>
                <a:t>コード片</a:t>
              </a:r>
              <a:endParaRPr kumimoji="1" lang="ja-JP" altLang="en-US" sz="2000" dirty="0"/>
            </a:p>
          </p:txBody>
        </p:sp>
        <p:sp>
          <p:nvSpPr>
            <p:cNvPr id="9" name="テキスト ボックス 8"/>
            <p:cNvSpPr txBox="1"/>
            <p:nvPr/>
          </p:nvSpPr>
          <p:spPr>
            <a:xfrm>
              <a:off x="3811909" y="4049853"/>
              <a:ext cx="1509067" cy="400110"/>
            </a:xfrm>
            <a:prstGeom prst="rect">
              <a:avLst/>
            </a:prstGeom>
            <a:noFill/>
          </p:spPr>
          <p:txBody>
            <a:bodyPr wrap="none" rtlCol="0">
              <a:spAutoFit/>
            </a:bodyPr>
            <a:lstStyle/>
            <a:p>
              <a:r>
                <a:rPr kumimoji="1" lang="en-US" altLang="ja-JP" sz="2000" dirty="0" err="1" smtClean="0"/>
                <a:t>Ichi</a:t>
              </a:r>
              <a:r>
                <a:rPr kumimoji="1" lang="en-US" altLang="ja-JP" sz="2000" dirty="0" smtClean="0"/>
                <a:t> Tracker</a:t>
              </a:r>
              <a:endParaRPr kumimoji="1" lang="ja-JP" altLang="en-US" sz="2000" dirty="0"/>
            </a:p>
          </p:txBody>
        </p:sp>
        <p:sp>
          <p:nvSpPr>
            <p:cNvPr id="10" name="テキスト ボックス 9"/>
            <p:cNvSpPr txBox="1"/>
            <p:nvPr/>
          </p:nvSpPr>
          <p:spPr>
            <a:xfrm>
              <a:off x="2977242" y="4700537"/>
              <a:ext cx="1324402" cy="400110"/>
            </a:xfrm>
            <a:prstGeom prst="rect">
              <a:avLst/>
            </a:prstGeom>
            <a:noFill/>
          </p:spPr>
          <p:txBody>
            <a:bodyPr wrap="none" rtlCol="0">
              <a:spAutoFit/>
            </a:bodyPr>
            <a:lstStyle/>
            <a:p>
              <a:r>
                <a:rPr lang="ja-JP" altLang="en-US" sz="2000" dirty="0" smtClean="0"/>
                <a:t>検索</a:t>
              </a:r>
              <a:r>
                <a:rPr lang="ja-JP" altLang="en-US" sz="2000" dirty="0"/>
                <a:t>クエリ</a:t>
              </a:r>
              <a:endParaRPr kumimoji="1" lang="ja-JP" altLang="en-US" sz="2000" dirty="0"/>
            </a:p>
          </p:txBody>
        </p:sp>
        <p:sp>
          <p:nvSpPr>
            <p:cNvPr id="11" name="テキスト ボックス 10"/>
            <p:cNvSpPr txBox="1"/>
            <p:nvPr/>
          </p:nvSpPr>
          <p:spPr>
            <a:xfrm>
              <a:off x="1306285" y="5219274"/>
              <a:ext cx="2233304" cy="400110"/>
            </a:xfrm>
            <a:prstGeom prst="rect">
              <a:avLst/>
            </a:prstGeom>
            <a:noFill/>
          </p:spPr>
          <p:txBody>
            <a:bodyPr wrap="none" rtlCol="0">
              <a:spAutoFit/>
            </a:bodyPr>
            <a:lstStyle/>
            <a:p>
              <a:r>
                <a:rPr kumimoji="1" lang="ja-JP" altLang="en-US" sz="2000" dirty="0" smtClean="0"/>
                <a:t>コード検索エンジン</a:t>
              </a:r>
              <a:endParaRPr kumimoji="1" lang="ja-JP" altLang="en-US" sz="2000" dirty="0"/>
            </a:p>
          </p:txBody>
        </p:sp>
        <p:sp>
          <p:nvSpPr>
            <p:cNvPr id="12" name="テキスト ボックス 11"/>
            <p:cNvSpPr txBox="1"/>
            <p:nvPr/>
          </p:nvSpPr>
          <p:spPr>
            <a:xfrm>
              <a:off x="4860471" y="4700537"/>
              <a:ext cx="1210588" cy="400110"/>
            </a:xfrm>
            <a:prstGeom prst="rect">
              <a:avLst/>
            </a:prstGeom>
            <a:noFill/>
          </p:spPr>
          <p:txBody>
            <a:bodyPr wrap="none" rtlCol="0">
              <a:spAutoFit/>
            </a:bodyPr>
            <a:lstStyle/>
            <a:p>
              <a:r>
                <a:rPr kumimoji="1" lang="ja-JP" altLang="en-US" sz="2000" dirty="0" smtClean="0"/>
                <a:t>検索結果</a:t>
              </a:r>
              <a:endParaRPr kumimoji="1" lang="ja-JP" altLang="en-US" sz="2000" dirty="0"/>
            </a:p>
          </p:txBody>
        </p:sp>
        <p:sp>
          <p:nvSpPr>
            <p:cNvPr id="13" name="テキスト ボックス 12"/>
            <p:cNvSpPr txBox="1"/>
            <p:nvPr/>
          </p:nvSpPr>
          <p:spPr>
            <a:xfrm>
              <a:off x="5454879" y="4080631"/>
              <a:ext cx="1172116" cy="369332"/>
            </a:xfrm>
            <a:prstGeom prst="rect">
              <a:avLst/>
            </a:prstGeom>
            <a:solidFill>
              <a:srgbClr val="FFFF00"/>
            </a:solidFill>
            <a:ln>
              <a:solidFill>
                <a:schemeClr val="tx1"/>
              </a:solidFill>
            </a:ln>
          </p:spPr>
          <p:txBody>
            <a:bodyPr wrap="none" rtlCol="0">
              <a:spAutoFit/>
            </a:bodyPr>
            <a:lstStyle/>
            <a:p>
              <a:r>
                <a:rPr kumimoji="1" lang="en-US" altLang="ja-JP" dirty="0" err="1" smtClean="0"/>
                <a:t>CCFinder</a:t>
              </a:r>
              <a:endParaRPr kumimoji="1" lang="ja-JP" altLang="en-US" dirty="0"/>
            </a:p>
          </p:txBody>
        </p:sp>
        <p:sp>
          <p:nvSpPr>
            <p:cNvPr id="14" name="テキスト ボックス 13"/>
            <p:cNvSpPr txBox="1"/>
            <p:nvPr/>
          </p:nvSpPr>
          <p:spPr>
            <a:xfrm>
              <a:off x="6900148" y="5310555"/>
              <a:ext cx="697627" cy="400110"/>
            </a:xfrm>
            <a:prstGeom prst="rect">
              <a:avLst/>
            </a:prstGeom>
            <a:noFill/>
          </p:spPr>
          <p:txBody>
            <a:bodyPr wrap="none" rtlCol="0">
              <a:spAutoFit/>
            </a:bodyPr>
            <a:lstStyle/>
            <a:p>
              <a:r>
                <a:rPr lang="ja-JP" altLang="en-US" sz="2000" dirty="0"/>
                <a:t>出力</a:t>
              </a:r>
              <a:endParaRPr kumimoji="1" lang="ja-JP" altLang="en-US" sz="2000" dirty="0"/>
            </a:p>
          </p:txBody>
        </p:sp>
        <p:sp>
          <p:nvSpPr>
            <p:cNvPr id="15" name="テキスト ボックス 14"/>
            <p:cNvSpPr txBox="1"/>
            <p:nvPr/>
          </p:nvSpPr>
          <p:spPr>
            <a:xfrm>
              <a:off x="6844355" y="4268351"/>
              <a:ext cx="1835759" cy="646331"/>
            </a:xfrm>
            <a:prstGeom prst="rect">
              <a:avLst/>
            </a:prstGeom>
            <a:solidFill>
              <a:schemeClr val="bg1"/>
            </a:solidFill>
            <a:ln>
              <a:solidFill>
                <a:schemeClr val="tx1"/>
              </a:solidFill>
            </a:ln>
          </p:spPr>
          <p:txBody>
            <a:bodyPr wrap="none" rtlCol="0">
              <a:spAutoFit/>
            </a:bodyPr>
            <a:lstStyle/>
            <a:p>
              <a:r>
                <a:rPr kumimoji="1" lang="ja-JP" altLang="en-US" dirty="0" smtClean="0"/>
                <a:t>入力コード片と</a:t>
              </a:r>
              <a:endParaRPr kumimoji="1" lang="en-US" altLang="ja-JP" dirty="0" smtClean="0"/>
            </a:p>
            <a:p>
              <a:r>
                <a:rPr lang="ja-JP" altLang="en-US" dirty="0" smtClean="0"/>
                <a:t>類似したコード片</a:t>
              </a:r>
              <a:endParaRPr kumimoji="1" lang="ja-JP" altLang="en-US" dirty="0"/>
            </a:p>
          </p:txBody>
        </p:sp>
      </p:grpSp>
    </p:spTree>
    <p:extLst>
      <p:ext uri="{BB962C8B-B14F-4D97-AF65-F5344CB8AC3E}">
        <p14:creationId xmlns:p14="http://schemas.microsoft.com/office/powerpoint/2010/main" val="2037538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r>
              <a:rPr lang="ja-JP" altLang="en-US" dirty="0" smtClean="0"/>
              <a:t>まと</a:t>
            </a:r>
            <a:r>
              <a:rPr lang="ja-JP" altLang="en-US" dirty="0"/>
              <a:t>め</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類似度</a:t>
            </a:r>
            <a:r>
              <a:rPr lang="en-US" altLang="ja-JP" sz="2800" dirty="0"/>
              <a:t>0.7</a:t>
            </a:r>
            <a:r>
              <a:rPr lang="ja-JP" altLang="en-US" sz="2800" dirty="0"/>
              <a:t>以上で再現率</a:t>
            </a:r>
            <a:r>
              <a:rPr lang="en-US" altLang="ja-JP" sz="2800" dirty="0" smtClean="0"/>
              <a:t>1.0</a:t>
            </a:r>
          </a:p>
          <a:p>
            <a:pPr lvl="1"/>
            <a:r>
              <a:rPr lang="ja-JP" altLang="en-US" sz="2400" dirty="0" smtClean="0"/>
              <a:t>多少の構文的な差異は再現率に影響しない</a:t>
            </a:r>
            <a:endParaRPr lang="en-US" altLang="ja-JP" sz="2400" dirty="0" smtClean="0"/>
          </a:p>
          <a:p>
            <a:r>
              <a:rPr lang="en-US" altLang="ja-JP" sz="2800" dirty="0" smtClean="0"/>
              <a:t>doc2vec</a:t>
            </a:r>
            <a:r>
              <a:rPr lang="ja-JP" altLang="en-US" sz="2800" dirty="0" smtClean="0"/>
              <a:t>よりも</a:t>
            </a:r>
            <a:r>
              <a:rPr lang="en-US" altLang="ja-JP" sz="2800" dirty="0" smtClean="0"/>
              <a:t>BoW</a:t>
            </a:r>
            <a:r>
              <a:rPr lang="ja-JP" altLang="en-US" sz="2800" dirty="0" err="1" smtClean="0"/>
              <a:t>のほう</a:t>
            </a:r>
            <a:r>
              <a:rPr lang="ja-JP" altLang="en-US" sz="2800" dirty="0" smtClean="0"/>
              <a:t>が</a:t>
            </a:r>
            <a:r>
              <a:rPr lang="en-US" altLang="ja-JP" sz="2800" dirty="0" smtClean="0"/>
              <a:t>F</a:t>
            </a:r>
            <a:r>
              <a:rPr lang="ja-JP" altLang="en-US" sz="2800" dirty="0" smtClean="0"/>
              <a:t>値が高い</a:t>
            </a:r>
            <a:endParaRPr lang="en-US" altLang="ja-JP" sz="2800" dirty="0" smtClean="0"/>
          </a:p>
          <a:p>
            <a:pPr lvl="1"/>
            <a:r>
              <a:rPr lang="en-US" altLang="ja-JP" sz="2400" dirty="0" smtClean="0"/>
              <a:t>doc2vec</a:t>
            </a:r>
            <a:r>
              <a:rPr lang="ja-JP" altLang="en-US" sz="2400" dirty="0" smtClean="0"/>
              <a:t>は</a:t>
            </a:r>
            <a:r>
              <a:rPr lang="en-US" altLang="ja-JP" sz="2400" dirty="0" smtClean="0"/>
              <a:t>BoW</a:t>
            </a:r>
            <a:r>
              <a:rPr lang="ja-JP" altLang="en-US" sz="2400" dirty="0" smtClean="0"/>
              <a:t>と比べて意味的な類似性を表現</a:t>
            </a:r>
            <a:endParaRPr lang="en-US" altLang="ja-JP" sz="2400" dirty="0" smtClean="0"/>
          </a:p>
          <a:p>
            <a:pPr lvl="1"/>
            <a:r>
              <a:rPr lang="ja-JP" altLang="en-US" sz="2400" dirty="0" smtClean="0"/>
              <a:t>本実験で設定した類似度は構文的なもの</a:t>
            </a:r>
            <a:endParaRPr lang="en-US" altLang="ja-JP" sz="2400" dirty="0" smtClean="0"/>
          </a:p>
          <a:p>
            <a:pPr lvl="1"/>
            <a:r>
              <a:rPr lang="en-US" altLang="ja-JP" sz="2400" dirty="0" smtClean="0"/>
              <a:t>doc2vec</a:t>
            </a:r>
            <a:r>
              <a:rPr lang="ja-JP" altLang="en-US" sz="2400" dirty="0" smtClean="0"/>
              <a:t>は実験</a:t>
            </a:r>
            <a:r>
              <a:rPr lang="ja-JP" altLang="en-US" sz="2400" dirty="0"/>
              <a:t>方法</a:t>
            </a:r>
            <a:r>
              <a:rPr lang="ja-JP" altLang="en-US" sz="2400" dirty="0" smtClean="0"/>
              <a:t>との相性が</a:t>
            </a:r>
            <a:r>
              <a:rPr lang="en-US" altLang="ja-JP" sz="2400" dirty="0" smtClean="0"/>
              <a:t>BoW</a:t>
            </a:r>
            <a:r>
              <a:rPr lang="ja-JP" altLang="en-US" sz="2400" dirty="0" smtClean="0"/>
              <a:t>と比べて悪かった</a:t>
            </a:r>
            <a:endParaRPr lang="en-US" altLang="ja-JP" sz="2400" dirty="0" smtClean="0"/>
          </a:p>
          <a:p>
            <a:endParaRPr lang="en-US" altLang="ja-JP" sz="2800" dirty="0" smtClean="0"/>
          </a:p>
          <a:p>
            <a:r>
              <a:rPr lang="ja-JP" altLang="en-US" sz="2800" dirty="0" smtClean="0"/>
              <a:t>ミューテーション操作で</a:t>
            </a:r>
            <a:r>
              <a:rPr lang="ja-JP" altLang="en-US" sz="2800" dirty="0"/>
              <a:t>作成した学習データ</a:t>
            </a:r>
            <a:r>
              <a:rPr lang="ja-JP" altLang="en-US" sz="2800" dirty="0" smtClean="0"/>
              <a:t>を</a:t>
            </a:r>
            <a:r>
              <a:rPr lang="en-US" altLang="ja-JP" sz="2800" dirty="0" smtClean="0"/>
              <a:t/>
            </a:r>
            <a:br>
              <a:rPr lang="en-US" altLang="ja-JP" sz="2800" dirty="0" smtClean="0"/>
            </a:br>
            <a:r>
              <a:rPr lang="ja-JP" altLang="en-US" sz="2800" dirty="0" smtClean="0"/>
              <a:t>増やすとモデルの判定確率</a:t>
            </a:r>
            <a:r>
              <a:rPr lang="ja-JP" altLang="en-US" sz="2800" dirty="0"/>
              <a:t>が</a:t>
            </a:r>
            <a:r>
              <a:rPr lang="ja-JP" altLang="en-US" sz="2800" dirty="0" smtClean="0"/>
              <a:t>上昇</a:t>
            </a:r>
            <a:endParaRPr lang="en-US" altLang="ja-JP" sz="2800" dirty="0" smtClean="0"/>
          </a:p>
          <a:p>
            <a:pPr lvl="1"/>
            <a:r>
              <a:rPr lang="ja-JP" altLang="en-US" sz="2400" dirty="0" smtClean="0"/>
              <a:t>学習</a:t>
            </a:r>
            <a:r>
              <a:rPr lang="ja-JP" altLang="en-US" sz="2400" dirty="0"/>
              <a:t>データ</a:t>
            </a:r>
            <a:r>
              <a:rPr lang="ja-JP" altLang="en-US" sz="2400" dirty="0" smtClean="0"/>
              <a:t>をミューテーション操作で増やすのは有効</a:t>
            </a:r>
            <a:endParaRPr lang="en-US" altLang="ja-JP" sz="24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30</a:t>
            </a:fld>
            <a:endParaRPr lang="en-US" altLang="ja-JP"/>
          </a:p>
        </p:txBody>
      </p:sp>
    </p:spTree>
    <p:extLst>
      <p:ext uri="{BB962C8B-B14F-4D97-AF65-F5344CB8AC3E}">
        <p14:creationId xmlns:p14="http://schemas.microsoft.com/office/powerpoint/2010/main" val="150625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最近の動向</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en-US" altLang="ja-JP" sz="2800" dirty="0" err="1" smtClean="0"/>
                  <a:t>BigCloneBench</a:t>
                </a:r>
                <a:r>
                  <a:rPr kumimoji="1" lang="ja-JP" altLang="en-US" sz="2800" dirty="0" smtClean="0"/>
                  <a:t>に対してこの手法を適用</a:t>
                </a:r>
                <a:endParaRPr kumimoji="1" lang="en-US" altLang="ja-JP" sz="2800" dirty="0" smtClean="0"/>
              </a:p>
              <a:p>
                <a:pPr lvl="1"/>
                <a:r>
                  <a:rPr lang="ja-JP" altLang="en-US" sz="2400" dirty="0" smtClean="0"/>
                  <a:t>類似コードブロックの定義</a:t>
                </a:r>
                <a:r>
                  <a:rPr lang="en-US" altLang="ja-JP" sz="2400" dirty="0" smtClean="0"/>
                  <a:t>:</a:t>
                </a:r>
                <a:r>
                  <a:rPr lang="en-US" altLang="ja-JP" sz="2400" dirty="0" err="1" smtClean="0"/>
                  <a:t>similarity_line</a:t>
                </a:r>
                <a:r>
                  <a:rPr lang="en-US" altLang="ja-JP" sz="2400" dirty="0" smtClean="0"/>
                  <a:t>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oMath>
                </a14:m>
                <a:r>
                  <a:rPr kumimoji="1" lang="ja-JP" altLang="en-US" sz="2400" dirty="0" smtClean="0"/>
                  <a:t> </a:t>
                </a:r>
                <a:r>
                  <a:rPr kumimoji="1" lang="en-US" altLang="ja-JP" sz="2400" dirty="0" smtClean="0"/>
                  <a:t>0.7</a:t>
                </a:r>
              </a:p>
              <a:p>
                <a:pPr lvl="1"/>
                <a:r>
                  <a:rPr lang="ja-JP" altLang="en-US" sz="2400" dirty="0" smtClean="0"/>
                  <a:t>定義に基づいて類似コードブロックセットを構成</a:t>
                </a:r>
                <a:endParaRPr lang="en-US" altLang="ja-JP" sz="2400" dirty="0" smtClean="0"/>
              </a:p>
              <a:p>
                <a:pPr lvl="2"/>
                <a:r>
                  <a:rPr lang="ja-JP" altLang="en-US" sz="2000" dirty="0"/>
                  <a:t>類似</a:t>
                </a:r>
                <a:r>
                  <a:rPr lang="ja-JP" altLang="en-US" sz="2000" dirty="0" smtClean="0"/>
                  <a:t>コードブロックセットは</a:t>
                </a:r>
                <a:r>
                  <a:rPr lang="en-US" altLang="ja-JP" sz="2000" dirty="0" smtClean="0"/>
                  <a:t>682</a:t>
                </a:r>
                <a:r>
                  <a:rPr lang="ja-JP" altLang="en-US" sz="2000" dirty="0" smtClean="0"/>
                  <a:t>個に</a:t>
                </a:r>
                <a:endParaRPr lang="en-US" altLang="ja-JP" sz="2000" dirty="0" smtClean="0"/>
              </a:p>
              <a:p>
                <a:pPr lvl="1"/>
                <a:r>
                  <a:rPr lang="ja-JP" altLang="en-US" sz="2400" dirty="0" smtClean="0"/>
                  <a:t>各類似コードブロックセットからコードブロックを</a:t>
                </a:r>
                <a:r>
                  <a:rPr lang="en-US" altLang="ja-JP" sz="2400" dirty="0" smtClean="0"/>
                  <a:t>1</a:t>
                </a:r>
                <a:r>
                  <a:rPr lang="ja-JP" altLang="en-US" sz="2400" dirty="0" smtClean="0"/>
                  <a:t>つ</a:t>
                </a:r>
                <a:r>
                  <a:rPr lang="en-US" altLang="ja-JP" sz="2400" dirty="0" smtClean="0"/>
                  <a:t/>
                </a:r>
                <a:br>
                  <a:rPr lang="en-US" altLang="ja-JP" sz="2400" dirty="0" smtClean="0"/>
                </a:br>
                <a:r>
                  <a:rPr lang="ja-JP" altLang="en-US" sz="2400" dirty="0" smtClean="0"/>
                  <a:t>取り出し，反例学習用コードブロックとともに学習</a:t>
                </a:r>
                <a:endParaRPr lang="en-US" altLang="ja-JP" sz="2400" dirty="0" smtClean="0"/>
              </a:p>
              <a:p>
                <a:pPr lvl="1"/>
                <a:r>
                  <a:rPr lang="en-US" altLang="ja-JP" sz="2400" dirty="0" smtClean="0"/>
                  <a:t>Precision:0.66, Recall:0.49</a:t>
                </a:r>
              </a:p>
              <a:p>
                <a:pPr lvl="1"/>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333" t="-188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31</a:t>
            </a:fld>
            <a:endParaRPr lang="en-US" altLang="ja-JP"/>
          </a:p>
        </p:txBody>
      </p:sp>
    </p:spTree>
    <p:extLst>
      <p:ext uri="{BB962C8B-B14F-4D97-AF65-F5344CB8AC3E}">
        <p14:creationId xmlns:p14="http://schemas.microsoft.com/office/powerpoint/2010/main" val="307934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最近の動向</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err="1" smtClean="0"/>
              <a:t>BigCloneBench</a:t>
            </a:r>
            <a:r>
              <a:rPr lang="ja-JP" altLang="en-US" sz="2800" dirty="0" smtClean="0"/>
              <a:t>のソースコードでは同じ識別子名が多く使用されているため，学習がうまく進まなかった可能性が考えられる</a:t>
            </a:r>
            <a:endParaRPr lang="en-US" altLang="ja-JP" sz="2800" dirty="0" smtClean="0"/>
          </a:p>
          <a:p>
            <a:pPr lvl="1"/>
            <a:r>
              <a:rPr lang="en-US" altLang="ja-JP" sz="2400" dirty="0" smtClean="0"/>
              <a:t>file, Input, Output, Stream </a:t>
            </a:r>
            <a:r>
              <a:rPr lang="ja-JP" altLang="en-US" sz="2400" dirty="0" smtClean="0"/>
              <a:t>等</a:t>
            </a:r>
            <a:endParaRPr lang="en-US" altLang="ja-JP" sz="2400" dirty="0" smtClean="0"/>
          </a:p>
          <a:p>
            <a:r>
              <a:rPr lang="ja-JP" altLang="en-US" sz="2800" dirty="0" smtClean="0"/>
              <a:t>大規模なプロジェクトから検索を行うには識別子</a:t>
            </a:r>
            <a:r>
              <a:rPr lang="en-US" altLang="ja-JP" sz="2800" dirty="0" smtClean="0"/>
              <a:t/>
            </a:r>
            <a:br>
              <a:rPr lang="en-US" altLang="ja-JP" sz="2800" dirty="0" smtClean="0"/>
            </a:br>
            <a:r>
              <a:rPr lang="ja-JP" altLang="en-US" sz="2800" dirty="0" smtClean="0"/>
              <a:t>以外の要素を考慮する必要がある</a:t>
            </a:r>
            <a:endParaRPr lang="en-US" altLang="ja-JP" sz="2800" dirty="0" smtClean="0"/>
          </a:p>
          <a:p>
            <a:pPr lvl="1"/>
            <a:r>
              <a:rPr kumimoji="1" lang="ja-JP" altLang="en-US" sz="2400" dirty="0" smtClean="0"/>
              <a:t>構文，トークン間の共起 等</a:t>
            </a:r>
            <a:endParaRPr kumimoji="1" lang="en-US" altLang="ja-JP" sz="2400" dirty="0" smtClean="0"/>
          </a:p>
          <a:p>
            <a:r>
              <a:rPr lang="ja-JP" altLang="en-US" sz="2800" dirty="0" smtClean="0"/>
              <a:t>現在，</a:t>
            </a:r>
            <a:r>
              <a:rPr lang="en-US" altLang="ja-JP" sz="2800" dirty="0" smtClean="0"/>
              <a:t>RNN</a:t>
            </a:r>
            <a:r>
              <a:rPr lang="ja-JP" altLang="en-US" sz="2800" dirty="0" smtClean="0"/>
              <a:t>の実装に取り組んでいる</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32</a:t>
            </a:fld>
            <a:endParaRPr lang="en-US" altLang="ja-JP"/>
          </a:p>
        </p:txBody>
      </p:sp>
    </p:spTree>
    <p:extLst>
      <p:ext uri="{BB962C8B-B14F-4D97-AF65-F5344CB8AC3E}">
        <p14:creationId xmlns:p14="http://schemas.microsoft.com/office/powerpoint/2010/main" val="143809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ミューテーション</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機械的</a:t>
            </a:r>
            <a:r>
              <a:rPr lang="ja-JP" altLang="en-US" sz="2800" dirty="0"/>
              <a:t>な操作</a:t>
            </a:r>
            <a:r>
              <a:rPr lang="ja-JP" altLang="en-US" sz="2800" dirty="0" smtClean="0"/>
              <a:t>で</a:t>
            </a:r>
            <a:r>
              <a:rPr kumimoji="1" lang="ja-JP" altLang="en-US" sz="2800" dirty="0" smtClean="0"/>
              <a:t>ソースコードの一部を変更し，</a:t>
            </a:r>
            <a:r>
              <a:rPr kumimoji="1" lang="en-US" altLang="ja-JP" sz="2800" dirty="0" smtClean="0"/>
              <a:t/>
            </a:r>
            <a:br>
              <a:rPr kumimoji="1" lang="en-US" altLang="ja-JP" sz="2800" dirty="0" smtClean="0"/>
            </a:br>
            <a:r>
              <a:rPr kumimoji="1" lang="ja-JP" altLang="en-US" sz="2800" dirty="0" smtClean="0"/>
              <a:t>コードクローンを作成</a:t>
            </a:r>
            <a:endParaRPr kumimoji="1" lang="en-US" altLang="ja-JP" sz="2800" dirty="0" smtClean="0"/>
          </a:p>
          <a:p>
            <a:endParaRPr kumimoji="1" lang="ja-JP" altLang="en-US" sz="2800" dirty="0"/>
          </a:p>
        </p:txBody>
      </p:sp>
      <p:pic>
        <p:nvPicPr>
          <p:cNvPr id="7" name="図 6"/>
          <p:cNvPicPr>
            <a:picLocks noChangeAspect="1"/>
          </p:cNvPicPr>
          <p:nvPr/>
        </p:nvPicPr>
        <p:blipFill>
          <a:blip r:embed="rId3"/>
          <a:stretch>
            <a:fillRect/>
          </a:stretch>
        </p:blipFill>
        <p:spPr>
          <a:xfrm>
            <a:off x="918027" y="2621232"/>
            <a:ext cx="7296833" cy="3170422"/>
          </a:xfrm>
          <a:prstGeom prst="rect">
            <a:avLst/>
          </a:prstGeom>
        </p:spPr>
      </p:pic>
      <p:sp>
        <p:nvSpPr>
          <p:cNvPr id="8" name="テキスト ボックス 7"/>
          <p:cNvSpPr txBox="1"/>
          <p:nvPr/>
        </p:nvSpPr>
        <p:spPr>
          <a:xfrm>
            <a:off x="2976103" y="5791654"/>
            <a:ext cx="3180679" cy="369332"/>
          </a:xfrm>
          <a:prstGeom prst="rect">
            <a:avLst/>
          </a:prstGeom>
          <a:noFill/>
        </p:spPr>
        <p:txBody>
          <a:bodyPr wrap="none" rtlCol="0">
            <a:spAutoFit/>
          </a:bodyPr>
          <a:lstStyle/>
          <a:p>
            <a:r>
              <a:rPr kumimoji="1" lang="ja-JP" altLang="en-US" dirty="0" smtClean="0"/>
              <a:t>タイプ</a:t>
            </a:r>
            <a:r>
              <a:rPr kumimoji="1" lang="en-US" altLang="ja-JP" dirty="0" smtClean="0"/>
              <a:t>3</a:t>
            </a:r>
            <a:r>
              <a:rPr kumimoji="1" lang="ja-JP" altLang="en-US" dirty="0" smtClean="0"/>
              <a:t>コードクローン生成の例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33</a:t>
            </a:fld>
            <a:endParaRPr lang="en-US" altLang="ja-JP"/>
          </a:p>
        </p:txBody>
      </p:sp>
    </p:spTree>
    <p:extLst>
      <p:ext uri="{BB962C8B-B14F-4D97-AF65-F5344CB8AC3E}">
        <p14:creationId xmlns:p14="http://schemas.microsoft.com/office/powerpoint/2010/main" val="401946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ベクトル化手法の比較</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34</a:t>
            </a:fld>
            <a:endParaRPr lang="en-US" altLang="ja-JP"/>
          </a:p>
        </p:txBody>
      </p:sp>
      <p:pic>
        <p:nvPicPr>
          <p:cNvPr id="5" name="コンテンツ プレースホルダー 4"/>
          <p:cNvPicPr>
            <a:picLocks noGrp="1" noChangeAspect="1"/>
          </p:cNvPicPr>
          <p:nvPr>
            <p:ph idx="1"/>
          </p:nvPr>
        </p:nvPicPr>
        <p:blipFill>
          <a:blip r:embed="rId2"/>
          <a:stretch>
            <a:fillRect/>
          </a:stretch>
        </p:blipFill>
        <p:spPr>
          <a:xfrm>
            <a:off x="379693" y="1868905"/>
            <a:ext cx="8295995" cy="1890393"/>
          </a:xfrm>
          <a:prstGeom prst="rect">
            <a:avLst/>
          </a:prstGeom>
        </p:spPr>
      </p:pic>
    </p:spTree>
    <p:extLst>
      <p:ext uri="{BB962C8B-B14F-4D97-AF65-F5344CB8AC3E}">
        <p14:creationId xmlns:p14="http://schemas.microsoft.com/office/powerpoint/2010/main" val="100905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コードクローン</a:t>
            </a:r>
            <a:endParaRPr kumimoji="1" lang="ja-JP" altLang="en-US" dirty="0"/>
          </a:p>
        </p:txBody>
      </p:sp>
      <p:sp>
        <p:nvSpPr>
          <p:cNvPr id="4" name="テキスト ボックス 3"/>
          <p:cNvSpPr txBox="1"/>
          <p:nvPr/>
        </p:nvSpPr>
        <p:spPr>
          <a:xfrm>
            <a:off x="970547" y="1877957"/>
            <a:ext cx="3144253" cy="1815882"/>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for (j = 0; j &lt;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num.length</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- 1;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j++</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if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temp =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a:t>
            </a:r>
          </a:p>
        </p:txBody>
      </p:sp>
      <p:sp>
        <p:nvSpPr>
          <p:cNvPr id="8" name="テキスト ボックス 7"/>
          <p:cNvSpPr txBox="1"/>
          <p:nvPr/>
        </p:nvSpPr>
        <p:spPr>
          <a:xfrm>
            <a:off x="4989095" y="1877957"/>
            <a:ext cx="3144253" cy="1815882"/>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for (j = 0; j &lt;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.length</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- 1;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j++</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if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temp =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x</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a:t>
            </a:r>
          </a:p>
        </p:txBody>
      </p:sp>
      <p:sp>
        <p:nvSpPr>
          <p:cNvPr id="9" name="テキスト ボックス 8"/>
          <p:cNvSpPr txBox="1"/>
          <p:nvPr/>
        </p:nvSpPr>
        <p:spPr>
          <a:xfrm>
            <a:off x="4989095" y="4268231"/>
            <a:ext cx="3144253" cy="2246769"/>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j</a:t>
            </a:r>
            <a:r>
              <a:rPr kumimoji="0" lang="en-US" altLang="ja-JP" sz="1400" b="0" i="0" u="none" strike="noStrike" kern="0" cap="none" spc="0" normalizeH="0" noProof="0" dirty="0" smtClean="0">
                <a:ln>
                  <a:noFill/>
                </a:ln>
                <a:solidFill>
                  <a:srgbClr val="FF0000"/>
                </a:solidFill>
                <a:effectLst/>
                <a:uLnTx/>
                <a:uFillTx/>
                <a:latin typeface="Calibri" panose="020F0502020204030204"/>
                <a:ea typeface="ＭＳ Ｐゴシック" panose="020B0600070205080204" pitchFamily="50" charset="-128"/>
              </a:rPr>
              <a:t> = 0;</a:t>
            </a:r>
            <a:endPar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while (j &lt;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num.length</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if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temp =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srgbClr val="FF0000"/>
                </a:solidFill>
                <a:latin typeface="Calibri" panose="020F0502020204030204"/>
              </a:rPr>
              <a:t> </a:t>
            </a:r>
            <a:r>
              <a:rPr kumimoji="0" lang="en-US" altLang="ja-JP" sz="1400" kern="0" dirty="0" smtClean="0">
                <a:solidFill>
                  <a:srgbClr val="FF0000"/>
                </a:solidFill>
                <a:latin typeface="Calibri" panose="020F0502020204030204"/>
              </a:rPr>
              <a:t>     </a:t>
            </a:r>
            <a:r>
              <a:rPr kumimoji="0" lang="en-US" altLang="ja-JP" sz="1400" kern="0" dirty="0" err="1" smtClean="0">
                <a:solidFill>
                  <a:srgbClr val="FF0000"/>
                </a:solidFill>
                <a:latin typeface="Calibri" panose="020F0502020204030204"/>
              </a:rPr>
              <a:t>j++</a:t>
            </a:r>
            <a:r>
              <a:rPr kumimoji="0" lang="en-US" altLang="ja-JP" sz="1400" kern="0" dirty="0" smtClean="0">
                <a:solidFill>
                  <a:srgbClr val="FF0000"/>
                </a:solidFill>
                <a:latin typeface="Calibri" panose="020F0502020204030204"/>
              </a:rPr>
              <a:t>;</a:t>
            </a:r>
            <a:endParaRPr kumimoji="0" lang="en-US" altLang="ja-JP" sz="1400" b="0" i="0" u="none" strike="noStrike" kern="0" cap="none" spc="0" normalizeH="0" baseline="0" noProof="0" dirty="0" smtClean="0">
              <a:ln>
                <a:noFill/>
              </a:ln>
              <a:solidFill>
                <a:srgbClr val="FF0000"/>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a:t>
            </a:r>
          </a:p>
        </p:txBody>
      </p:sp>
      <p:sp>
        <p:nvSpPr>
          <p:cNvPr id="10" name="テキスト ボックス 9"/>
          <p:cNvSpPr txBox="1"/>
          <p:nvPr/>
        </p:nvSpPr>
        <p:spPr>
          <a:xfrm>
            <a:off x="970546" y="4256344"/>
            <a:ext cx="3144253" cy="1815882"/>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for (j = 0; j &lt;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num.length</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- 1;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j++</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if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sz="1400"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          temp =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[j + 1] =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          </a:t>
            </a:r>
            <a:r>
              <a:rPr kumimoji="0" lang="en-US" altLang="ja-JP" sz="1400" b="0" i="0" u="none" strike="noStrike" kern="0" cap="none" spc="0" normalizeH="0" baseline="0" noProof="0" dirty="0" err="1" smtClean="0">
                <a:ln>
                  <a:noFill/>
                </a:ln>
                <a:solidFill>
                  <a:srgbClr val="FF0000"/>
                </a:solidFill>
                <a:effectLst/>
                <a:uLnTx/>
                <a:uFillTx/>
                <a:latin typeface="Calibri" panose="020F0502020204030204"/>
                <a:ea typeface="ＭＳ Ｐゴシック" panose="020B0600070205080204" pitchFamily="50" charset="-128"/>
              </a:rPr>
              <a:t>num</a:t>
            </a:r>
            <a:r>
              <a:rPr kumimoji="0" lang="en-US" altLang="ja-JP" sz="1400" b="0" i="0" u="none" strike="noStrike" kern="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rPr>
              <a:t>[j]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a:t>
            </a:r>
          </a:p>
        </p:txBody>
      </p:sp>
      <p:sp>
        <p:nvSpPr>
          <p:cNvPr id="11" name="テキスト ボックス 10"/>
          <p:cNvSpPr txBox="1"/>
          <p:nvPr/>
        </p:nvSpPr>
        <p:spPr>
          <a:xfrm>
            <a:off x="6119433" y="1527476"/>
            <a:ext cx="883575" cy="369332"/>
          </a:xfrm>
          <a:prstGeom prst="rect">
            <a:avLst/>
          </a:prstGeom>
          <a:noFill/>
        </p:spPr>
        <p:txBody>
          <a:bodyPr wrap="none" rtlCol="0">
            <a:spAutoFit/>
          </a:bodyPr>
          <a:lstStyle/>
          <a:p>
            <a:r>
              <a:rPr kumimoji="1" lang="ja-JP" altLang="en-US" dirty="0" smtClean="0"/>
              <a:t>タイプ</a:t>
            </a:r>
            <a:r>
              <a:rPr kumimoji="1" lang="en-US" altLang="ja-JP" dirty="0" smtClean="0"/>
              <a:t>2</a:t>
            </a:r>
            <a:endParaRPr kumimoji="1" lang="ja-JP" altLang="en-US" dirty="0"/>
          </a:p>
        </p:txBody>
      </p:sp>
      <p:sp>
        <p:nvSpPr>
          <p:cNvPr id="12" name="テキスト ボックス 11"/>
          <p:cNvSpPr txBox="1"/>
          <p:nvPr/>
        </p:nvSpPr>
        <p:spPr>
          <a:xfrm>
            <a:off x="1412333" y="3887012"/>
            <a:ext cx="883575" cy="369332"/>
          </a:xfrm>
          <a:prstGeom prst="rect">
            <a:avLst/>
          </a:prstGeom>
          <a:noFill/>
        </p:spPr>
        <p:txBody>
          <a:bodyPr wrap="none" rtlCol="0">
            <a:spAutoFit/>
          </a:bodyPr>
          <a:lstStyle/>
          <a:p>
            <a:r>
              <a:rPr lang="ja-JP" altLang="en-US" dirty="0" smtClean="0"/>
              <a:t>タイプ</a:t>
            </a:r>
            <a:r>
              <a:rPr lang="en-US" altLang="ja-JP" dirty="0" smtClean="0"/>
              <a:t>3</a:t>
            </a:r>
            <a:endParaRPr kumimoji="1" lang="en-US" altLang="ja-JP" dirty="0" smtClean="0"/>
          </a:p>
        </p:txBody>
      </p:sp>
      <p:sp>
        <p:nvSpPr>
          <p:cNvPr id="13" name="テキスト ボックス 12"/>
          <p:cNvSpPr txBox="1"/>
          <p:nvPr/>
        </p:nvSpPr>
        <p:spPr>
          <a:xfrm>
            <a:off x="6119433" y="3898899"/>
            <a:ext cx="883575" cy="369332"/>
          </a:xfrm>
          <a:prstGeom prst="rect">
            <a:avLst/>
          </a:prstGeom>
          <a:noFill/>
        </p:spPr>
        <p:txBody>
          <a:bodyPr wrap="none" rtlCol="0">
            <a:spAutoFit/>
          </a:bodyPr>
          <a:lstStyle/>
          <a:p>
            <a:r>
              <a:rPr kumimoji="1" lang="ja-JP" altLang="en-US" dirty="0" smtClean="0"/>
              <a:t>タイプ</a:t>
            </a:r>
            <a:r>
              <a:rPr kumimoji="1" lang="en-US" altLang="ja-JP" dirty="0" smtClean="0"/>
              <a:t>4</a:t>
            </a:r>
            <a:endParaRPr kumimoji="1" lang="ja-JP" altLang="en-US" dirty="0"/>
          </a:p>
        </p:txBody>
      </p:sp>
      <p:cxnSp>
        <p:nvCxnSpPr>
          <p:cNvPr id="14" name="直線矢印コネクタ 13"/>
          <p:cNvCxnSpPr>
            <a:stCxn id="4" idx="3"/>
            <a:endCxn id="8" idx="1"/>
          </p:cNvCxnSpPr>
          <p:nvPr/>
        </p:nvCxnSpPr>
        <p:spPr>
          <a:xfrm>
            <a:off x="4114800" y="2785898"/>
            <a:ext cx="874295" cy="0"/>
          </a:xfrm>
          <a:prstGeom prst="straightConnector1">
            <a:avLst/>
          </a:prstGeom>
          <a:noFill/>
          <a:ln w="76200" cap="flat" cmpd="sng" algn="ctr">
            <a:solidFill>
              <a:srgbClr val="000000"/>
            </a:solidFill>
            <a:prstDash val="solid"/>
            <a:miter lim="800000"/>
            <a:tailEnd type="triangle"/>
          </a:ln>
          <a:effectLst/>
        </p:spPr>
      </p:cxnSp>
      <p:cxnSp>
        <p:nvCxnSpPr>
          <p:cNvPr id="19" name="直線矢印コネクタ 18"/>
          <p:cNvCxnSpPr>
            <a:stCxn id="4" idx="2"/>
            <a:endCxn id="10" idx="0"/>
          </p:cNvCxnSpPr>
          <p:nvPr/>
        </p:nvCxnSpPr>
        <p:spPr>
          <a:xfrm flipH="1">
            <a:off x="2542673" y="3693839"/>
            <a:ext cx="1" cy="562505"/>
          </a:xfrm>
          <a:prstGeom prst="straightConnector1">
            <a:avLst/>
          </a:prstGeom>
          <a:noFill/>
          <a:ln w="76200" cap="flat" cmpd="sng" algn="ctr">
            <a:solidFill>
              <a:srgbClr val="000000"/>
            </a:solidFill>
            <a:prstDash val="solid"/>
            <a:miter lim="800000"/>
            <a:tailEnd type="triangle"/>
          </a:ln>
          <a:effectLst/>
        </p:spPr>
      </p:cxnSp>
      <p:cxnSp>
        <p:nvCxnSpPr>
          <p:cNvPr id="22" name="直線矢印コネクタ 21"/>
          <p:cNvCxnSpPr/>
          <p:nvPr/>
        </p:nvCxnSpPr>
        <p:spPr>
          <a:xfrm>
            <a:off x="4114799" y="3693840"/>
            <a:ext cx="874296" cy="574391"/>
          </a:xfrm>
          <a:prstGeom prst="straightConnector1">
            <a:avLst/>
          </a:prstGeom>
          <a:noFill/>
          <a:ln w="76200" cap="flat" cmpd="sng" algn="ctr">
            <a:solidFill>
              <a:srgbClr val="000000"/>
            </a:solidFill>
            <a:prstDash val="solid"/>
            <a:miter lim="800000"/>
            <a:tailEnd type="triangle"/>
          </a:ln>
          <a:effectLst/>
        </p:spPr>
      </p:cxn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35</a:t>
            </a:fld>
            <a:endParaRPr lang="en-US" altLang="ja-JP"/>
          </a:p>
        </p:txBody>
      </p:sp>
    </p:spTree>
    <p:extLst>
      <p:ext uri="{BB962C8B-B14F-4D97-AF65-F5344CB8AC3E}">
        <p14:creationId xmlns:p14="http://schemas.microsoft.com/office/powerpoint/2010/main" val="44915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類似コードブロックの実例</a:t>
            </a:r>
            <a:endParaRPr kumimoji="1" lang="ja-JP" altLang="en-US" dirty="0"/>
          </a:p>
        </p:txBody>
      </p:sp>
      <p:pic>
        <p:nvPicPr>
          <p:cNvPr id="4" name="図 3"/>
          <p:cNvPicPr>
            <a:picLocks noChangeAspect="1"/>
          </p:cNvPicPr>
          <p:nvPr/>
        </p:nvPicPr>
        <p:blipFill>
          <a:blip r:embed="rId3"/>
          <a:stretch>
            <a:fillRect/>
          </a:stretch>
        </p:blipFill>
        <p:spPr>
          <a:xfrm>
            <a:off x="457200" y="1608875"/>
            <a:ext cx="8217361" cy="4286599"/>
          </a:xfrm>
          <a:prstGeom prst="rect">
            <a:avLst/>
          </a:prstGeom>
        </p:spPr>
      </p:pic>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36</a:t>
            </a:fld>
            <a:endParaRPr lang="en-US" altLang="ja-JP"/>
          </a:p>
        </p:txBody>
      </p:sp>
    </p:spTree>
    <p:extLst>
      <p:ext uri="{BB962C8B-B14F-4D97-AF65-F5344CB8AC3E}">
        <p14:creationId xmlns:p14="http://schemas.microsoft.com/office/powerpoint/2010/main" val="86520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検索失敗例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37</a:t>
            </a:fld>
            <a:endParaRPr lang="en-US" altLang="ja-JP"/>
          </a:p>
        </p:txBody>
      </p:sp>
      <p:sp>
        <p:nvSpPr>
          <p:cNvPr id="5" name="正方形/長方形 4"/>
          <p:cNvSpPr/>
          <p:nvPr/>
        </p:nvSpPr>
        <p:spPr>
          <a:xfrm>
            <a:off x="1578907" y="4000401"/>
            <a:ext cx="7481791" cy="2308324"/>
          </a:xfrm>
          <a:prstGeom prst="rect">
            <a:avLst/>
          </a:prstGeom>
          <a:ln>
            <a:solidFill>
              <a:schemeClr val="tx1"/>
            </a:solidFill>
          </a:ln>
        </p:spPr>
        <p:txBody>
          <a:bodyPr wrap="square">
            <a:spAutoFit/>
          </a:bodyPr>
          <a:lstStyle/>
          <a:p>
            <a:r>
              <a:rPr lang="en-US" altLang="ja-JP" dirty="0" err="1" smtClean="0">
                <a:solidFill>
                  <a:srgbClr val="0070C0"/>
                </a:solidFill>
              </a:rPr>
              <a:t>ArrayList</a:t>
            </a:r>
            <a:r>
              <a:rPr lang="en-US" altLang="ja-JP" dirty="0" smtClean="0">
                <a:solidFill>
                  <a:srgbClr val="0070C0"/>
                </a:solidFill>
              </a:rPr>
              <a:t>&lt;Long</a:t>
            </a:r>
            <a:r>
              <a:rPr lang="en-US" altLang="ja-JP" dirty="0">
                <a:solidFill>
                  <a:srgbClr val="0070C0"/>
                </a:solidFill>
              </a:rPr>
              <a:t>&gt; timestamps = new </a:t>
            </a:r>
            <a:r>
              <a:rPr lang="en-US" altLang="ja-JP" dirty="0" err="1" smtClean="0">
                <a:solidFill>
                  <a:srgbClr val="0070C0"/>
                </a:solidFill>
              </a:rPr>
              <a:t>ArrayList</a:t>
            </a:r>
            <a:r>
              <a:rPr lang="en-US" altLang="ja-JP" dirty="0">
                <a:solidFill>
                  <a:srgbClr val="0070C0"/>
                </a:solidFill>
              </a:rPr>
              <a:t>&lt;&gt;(</a:t>
            </a:r>
            <a:r>
              <a:rPr lang="en-US" altLang="ja-JP" dirty="0" err="1">
                <a:solidFill>
                  <a:srgbClr val="0070C0"/>
                </a:solidFill>
              </a:rPr>
              <a:t>filterArguments.size</a:t>
            </a:r>
            <a:r>
              <a:rPr lang="en-US" altLang="ja-JP" dirty="0">
                <a:solidFill>
                  <a:srgbClr val="0070C0"/>
                </a:solidFill>
              </a:rPr>
              <a:t>());</a:t>
            </a:r>
          </a:p>
          <a:p>
            <a:endParaRPr lang="en-US" altLang="ja-JP" dirty="0" smtClean="0"/>
          </a:p>
          <a:p>
            <a:r>
              <a:rPr lang="en-US" altLang="ja-JP" dirty="0" smtClean="0"/>
              <a:t>for </a:t>
            </a:r>
            <a:r>
              <a:rPr lang="en-US" altLang="ja-JP" dirty="0"/>
              <a:t>(</a:t>
            </a:r>
            <a:r>
              <a:rPr lang="en-US" altLang="ja-JP" dirty="0" err="1"/>
              <a:t>int</a:t>
            </a:r>
            <a:r>
              <a:rPr lang="en-US" altLang="ja-JP" dirty="0"/>
              <a:t> </a:t>
            </a:r>
            <a:r>
              <a:rPr lang="en-US" altLang="ja-JP" dirty="0" err="1"/>
              <a:t>i</a:t>
            </a:r>
            <a:r>
              <a:rPr lang="en-US" altLang="ja-JP" dirty="0"/>
              <a:t> = 0; </a:t>
            </a:r>
            <a:r>
              <a:rPr lang="en-US" altLang="ja-JP" dirty="0" err="1"/>
              <a:t>i</a:t>
            </a:r>
            <a:r>
              <a:rPr lang="en-US" altLang="ja-JP" dirty="0"/>
              <a:t>&lt;</a:t>
            </a:r>
            <a:r>
              <a:rPr lang="en-US" altLang="ja-JP" dirty="0" err="1"/>
              <a:t>filterArguments.size</a:t>
            </a:r>
            <a:r>
              <a:rPr lang="en-US" altLang="ja-JP" dirty="0"/>
              <a:t>(); </a:t>
            </a:r>
            <a:r>
              <a:rPr lang="en-US" altLang="ja-JP" dirty="0" err="1"/>
              <a:t>i</a:t>
            </a:r>
            <a:r>
              <a:rPr lang="en-US" altLang="ja-JP" dirty="0"/>
              <a:t>++) {</a:t>
            </a:r>
          </a:p>
          <a:p>
            <a:r>
              <a:rPr lang="en-US" altLang="ja-JP" dirty="0" smtClean="0"/>
              <a:t>     long </a:t>
            </a:r>
            <a:r>
              <a:rPr lang="en-US" altLang="ja-JP" dirty="0"/>
              <a:t>timestamp </a:t>
            </a:r>
            <a:r>
              <a:rPr lang="en-US" altLang="ja-JP" dirty="0" smtClean="0"/>
              <a:t>=</a:t>
            </a:r>
          </a:p>
          <a:p>
            <a:r>
              <a:rPr lang="en-US" altLang="ja-JP" dirty="0"/>
              <a:t> </a:t>
            </a:r>
            <a:r>
              <a:rPr lang="en-US" altLang="ja-JP" dirty="0" smtClean="0"/>
              <a:t>          </a:t>
            </a:r>
            <a:r>
              <a:rPr lang="en-US" altLang="ja-JP" dirty="0" err="1" smtClean="0"/>
              <a:t>ParseFilter.convertByteArrayToLong</a:t>
            </a:r>
            <a:r>
              <a:rPr lang="en-US" altLang="ja-JP" dirty="0" smtClean="0"/>
              <a:t>(</a:t>
            </a:r>
            <a:r>
              <a:rPr lang="en-US" altLang="ja-JP" dirty="0" err="1" smtClean="0"/>
              <a:t>filterArguments.get</a:t>
            </a:r>
            <a:r>
              <a:rPr lang="en-US" altLang="ja-JP" dirty="0" smtClean="0"/>
              <a:t>(</a:t>
            </a:r>
            <a:r>
              <a:rPr lang="en-US" altLang="ja-JP" dirty="0" err="1" smtClean="0"/>
              <a:t>i</a:t>
            </a:r>
            <a:r>
              <a:rPr lang="en-US" altLang="ja-JP" dirty="0"/>
              <a:t>));</a:t>
            </a:r>
          </a:p>
          <a:p>
            <a:r>
              <a:rPr lang="en-US" altLang="ja-JP" dirty="0"/>
              <a:t>     </a:t>
            </a:r>
            <a:r>
              <a:rPr lang="en-US" altLang="ja-JP" dirty="0" err="1" smtClean="0"/>
              <a:t>timestamps.add</a:t>
            </a:r>
            <a:r>
              <a:rPr lang="en-US" altLang="ja-JP" dirty="0" smtClean="0"/>
              <a:t>(timestamp</a:t>
            </a:r>
            <a:r>
              <a:rPr lang="en-US" altLang="ja-JP" dirty="0"/>
              <a:t>);</a:t>
            </a:r>
          </a:p>
          <a:p>
            <a:r>
              <a:rPr lang="en-US" altLang="ja-JP" dirty="0"/>
              <a:t>    }</a:t>
            </a:r>
          </a:p>
          <a:p>
            <a:r>
              <a:rPr lang="en-US" altLang="ja-JP" dirty="0" smtClean="0"/>
              <a:t>return </a:t>
            </a:r>
            <a:r>
              <a:rPr lang="en-US" altLang="ja-JP" dirty="0"/>
              <a:t>new </a:t>
            </a:r>
            <a:r>
              <a:rPr lang="en-US" altLang="ja-JP" dirty="0" err="1"/>
              <a:t>TimestampsFilter</a:t>
            </a:r>
            <a:r>
              <a:rPr lang="en-US" altLang="ja-JP" dirty="0"/>
              <a:t>(timestamps);</a:t>
            </a:r>
            <a:endParaRPr lang="ja-JP" altLang="en-US" dirty="0"/>
          </a:p>
        </p:txBody>
      </p:sp>
      <p:sp>
        <p:nvSpPr>
          <p:cNvPr id="6" name="正方形/長方形 5"/>
          <p:cNvSpPr/>
          <p:nvPr/>
        </p:nvSpPr>
        <p:spPr>
          <a:xfrm>
            <a:off x="1578907" y="1692077"/>
            <a:ext cx="6856149" cy="2308324"/>
          </a:xfrm>
          <a:prstGeom prst="rect">
            <a:avLst/>
          </a:prstGeom>
          <a:ln>
            <a:solidFill>
              <a:schemeClr val="tx1"/>
            </a:solidFill>
          </a:ln>
        </p:spPr>
        <p:txBody>
          <a:bodyPr wrap="square">
            <a:spAutoFit/>
          </a:bodyPr>
          <a:lstStyle/>
          <a:p>
            <a:r>
              <a:rPr lang="ja-JP" altLang="en-US" dirty="0" smtClean="0">
                <a:solidFill>
                  <a:srgbClr val="0070C0"/>
                </a:solidFill>
              </a:rPr>
              <a:t>List</a:t>
            </a:r>
            <a:r>
              <a:rPr lang="ja-JP" altLang="en-US" dirty="0">
                <a:solidFill>
                  <a:srgbClr val="0070C0"/>
                </a:solidFill>
              </a:rPr>
              <a:t>&lt;Object&gt; list = new ArrayList&lt;Object&gt;();</a:t>
            </a:r>
          </a:p>
          <a:p>
            <a:endParaRPr lang="ja-JP" altLang="en-US" dirty="0"/>
          </a:p>
          <a:p>
            <a:r>
              <a:rPr lang="ja-JP" altLang="en-US" dirty="0" smtClean="0"/>
              <a:t>boolean </a:t>
            </a:r>
            <a:r>
              <a:rPr lang="ja-JP" altLang="en-US" dirty="0"/>
              <a:t>present_tableName = true &amp;&amp; </a:t>
            </a:r>
            <a:r>
              <a:rPr lang="ja-JP" altLang="en-US" dirty="0" smtClean="0"/>
              <a:t>(isSetTableName</a:t>
            </a:r>
            <a:r>
              <a:rPr lang="ja-JP" altLang="en-US" dirty="0"/>
              <a:t>());</a:t>
            </a:r>
          </a:p>
          <a:p>
            <a:r>
              <a:rPr lang="ja-JP" altLang="en-US" dirty="0" smtClean="0"/>
              <a:t>list</a:t>
            </a:r>
            <a:r>
              <a:rPr lang="ja-JP" altLang="en-US" dirty="0"/>
              <a:t>.add(present_tableName);</a:t>
            </a:r>
          </a:p>
          <a:p>
            <a:r>
              <a:rPr lang="ja-JP" altLang="en-US" dirty="0" smtClean="0"/>
              <a:t>if </a:t>
            </a:r>
            <a:r>
              <a:rPr lang="ja-JP" altLang="en-US" dirty="0"/>
              <a:t>(present_tableName</a:t>
            </a:r>
            <a:r>
              <a:rPr lang="ja-JP" altLang="en-US" dirty="0" smtClean="0"/>
              <a:t>)</a:t>
            </a:r>
            <a:endParaRPr lang="en-US" altLang="ja-JP" dirty="0" smtClean="0"/>
          </a:p>
          <a:p>
            <a:r>
              <a:rPr lang="ja-JP" altLang="en-US" dirty="0" smtClean="0"/>
              <a:t>   </a:t>
            </a:r>
            <a:r>
              <a:rPr lang="ja-JP" altLang="en-US" dirty="0"/>
              <a:t>list.add(tableName);</a:t>
            </a:r>
          </a:p>
          <a:p>
            <a:endParaRPr lang="en-US" altLang="ja-JP" dirty="0" smtClean="0"/>
          </a:p>
          <a:p>
            <a:r>
              <a:rPr lang="ja-JP" altLang="en-US" dirty="0" smtClean="0"/>
              <a:t>return </a:t>
            </a:r>
            <a:r>
              <a:rPr lang="ja-JP" altLang="en-US" dirty="0"/>
              <a:t>list.hashCode();</a:t>
            </a:r>
          </a:p>
        </p:txBody>
      </p:sp>
      <p:sp>
        <p:nvSpPr>
          <p:cNvPr id="7" name="テキスト ボックス 6"/>
          <p:cNvSpPr txBox="1"/>
          <p:nvPr/>
        </p:nvSpPr>
        <p:spPr>
          <a:xfrm>
            <a:off x="103090" y="2634506"/>
            <a:ext cx="1542410" cy="646331"/>
          </a:xfrm>
          <a:prstGeom prst="rect">
            <a:avLst/>
          </a:prstGeom>
          <a:noFill/>
        </p:spPr>
        <p:txBody>
          <a:bodyPr wrap="none" rtlCol="0">
            <a:spAutoFit/>
          </a:bodyPr>
          <a:lstStyle/>
          <a:p>
            <a:r>
              <a:rPr kumimoji="1" lang="ja-JP" altLang="en-US" dirty="0" smtClean="0"/>
              <a:t>学習済み</a:t>
            </a:r>
            <a:endParaRPr kumimoji="1" lang="en-US" altLang="ja-JP" dirty="0" smtClean="0"/>
          </a:p>
          <a:p>
            <a:r>
              <a:rPr lang="ja-JP" altLang="en-US" dirty="0"/>
              <a:t>コードブロック</a:t>
            </a:r>
            <a:endParaRPr kumimoji="1" lang="ja-JP" altLang="en-US" dirty="0"/>
          </a:p>
        </p:txBody>
      </p:sp>
      <p:sp>
        <p:nvSpPr>
          <p:cNvPr id="8" name="テキスト ボックス 7"/>
          <p:cNvSpPr txBox="1"/>
          <p:nvPr/>
        </p:nvSpPr>
        <p:spPr>
          <a:xfrm>
            <a:off x="240079" y="4969897"/>
            <a:ext cx="1338828" cy="369332"/>
          </a:xfrm>
          <a:prstGeom prst="rect">
            <a:avLst/>
          </a:prstGeom>
          <a:noFill/>
        </p:spPr>
        <p:txBody>
          <a:bodyPr wrap="none" rtlCol="0">
            <a:spAutoFit/>
          </a:bodyPr>
          <a:lstStyle/>
          <a:p>
            <a:r>
              <a:rPr kumimoji="1" lang="ja-JP" altLang="en-US" dirty="0" smtClean="0"/>
              <a:t>検索クエリ</a:t>
            </a:r>
            <a:endParaRPr kumimoji="1" lang="ja-JP" altLang="en-US" dirty="0"/>
          </a:p>
        </p:txBody>
      </p:sp>
    </p:spTree>
    <p:extLst>
      <p:ext uri="{BB962C8B-B14F-4D97-AF65-F5344CB8AC3E}">
        <p14:creationId xmlns:p14="http://schemas.microsoft.com/office/powerpoint/2010/main" val="266865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r>
              <a:rPr kumimoji="1" lang="en-US" altLang="ja-JP" dirty="0" smtClean="0"/>
              <a:t>2</a:t>
            </a:r>
            <a:r>
              <a:rPr kumimoji="1" lang="ja-JP" altLang="en-US" dirty="0" smtClean="0"/>
              <a:t>の手順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sz="2800" dirty="0" smtClean="0"/>
                  <a:t>特定のコードブロックを</a:t>
                </a:r>
                <a:r>
                  <a:rPr kumimoji="1" lang="en-US" altLang="ja-JP" sz="2800" dirty="0" smtClean="0"/>
                  <a:t>1</a:t>
                </a:r>
                <a:r>
                  <a:rPr kumimoji="1" lang="ja-JP" altLang="en-US" sz="2800" dirty="0" smtClean="0"/>
                  <a:t>つ選び，それに対してミューテーションを行うこと</a:t>
                </a:r>
                <a:r>
                  <a:rPr lang="ja-JP" altLang="en-US" sz="2800" dirty="0" smtClean="0"/>
                  <a:t>で類似コードブロック</a:t>
                </a:r>
                <a:r>
                  <a:rPr kumimoji="1" lang="ja-JP" altLang="en-US" sz="2800" dirty="0" smtClean="0"/>
                  <a:t>を生成し，類似コードブロックセットを構成</a:t>
                </a:r>
                <a:endParaRPr kumimoji="1" lang="en-US" altLang="ja-JP" sz="2800" dirty="0" smtClean="0"/>
              </a:p>
              <a:p>
                <a:pPr marL="514350" indent="-514350">
                  <a:buFont typeface="+mj-lt"/>
                  <a:buAutoNum type="arabicPeriod"/>
                </a:pPr>
                <a:r>
                  <a:rPr lang="ja-JP" altLang="en-US" sz="2800" dirty="0" smtClean="0"/>
                  <a:t>その類似コードブロックセットの中からは</a:t>
                </a:r>
                <a14:m>
                  <m:oMath xmlns:m="http://schemas.openxmlformats.org/officeDocument/2006/math">
                    <m:r>
                      <a:rPr lang="ja-JP" altLang="en-US" sz="2800" b="0" i="1" dirty="0">
                        <a:latin typeface="Cambria Math" panose="02040503050406030204" pitchFamily="18" charset="0"/>
                      </a:rPr>
                      <m:t>，</m:t>
                    </m:r>
                    <m:r>
                      <a:rPr lang="en-US" altLang="ja-JP" sz="2800" b="0" i="1" smtClean="0">
                        <a:latin typeface="Cambria Math" panose="02040503050406030204" pitchFamily="18" charset="0"/>
                      </a:rPr>
                      <m:t>𝑎</m:t>
                    </m:r>
                  </m:oMath>
                </a14:m>
                <a:r>
                  <a:rPr kumimoji="1" lang="ja-JP" altLang="en-US" sz="2800" dirty="0" smtClean="0"/>
                  <a:t>個だけ学習データに使用し，</a:t>
                </a:r>
                <a14:m>
                  <m:oMath xmlns:m="http://schemas.openxmlformats.org/officeDocument/2006/math">
                    <m:r>
                      <a:rPr kumimoji="1" lang="en-US" altLang="ja-JP" sz="2800" b="0" i="1" smtClean="0">
                        <a:latin typeface="Cambria Math" panose="02040503050406030204" pitchFamily="18" charset="0"/>
                      </a:rPr>
                      <m:t>𝑎</m:t>
                    </m:r>
                  </m:oMath>
                </a14:m>
                <a:r>
                  <a:rPr kumimoji="1" lang="ja-JP" altLang="en-US" sz="2800" dirty="0" smtClean="0"/>
                  <a:t>の値を変更しつつ  その他は同じ</a:t>
                </a:r>
                <a:r>
                  <a:rPr lang="ja-JP" altLang="en-US" sz="2800" dirty="0" smtClean="0"/>
                  <a:t>手順でモデルを作成</a:t>
                </a:r>
                <a:endParaRPr lang="en-US" altLang="ja-JP" sz="2800" dirty="0" smtClean="0"/>
              </a:p>
              <a:p>
                <a:pPr marL="514350" indent="-514350">
                  <a:buFont typeface="+mj-lt"/>
                  <a:buAutoNum type="arabicPeriod"/>
                </a:pPr>
                <a:r>
                  <a:rPr kumimoji="1" lang="en-US" altLang="ja-JP" sz="2800" dirty="0" smtClean="0"/>
                  <a:t>1</a:t>
                </a:r>
                <a:r>
                  <a:rPr kumimoji="1" lang="ja-JP" altLang="en-US" sz="2800" dirty="0" smtClean="0"/>
                  <a:t>で選んだコードブロックの類似コードブロック</a:t>
                </a:r>
                <a:r>
                  <a:rPr kumimoji="1" lang="en-US" altLang="ja-JP" sz="2800" dirty="0" smtClean="0"/>
                  <a:t/>
                </a:r>
                <a:br>
                  <a:rPr kumimoji="1" lang="en-US" altLang="ja-JP" sz="2800" dirty="0" smtClean="0"/>
                </a:br>
                <a:r>
                  <a:rPr kumimoji="1" lang="en-US" altLang="ja-JP" sz="2800" dirty="0" smtClean="0"/>
                  <a:t>200</a:t>
                </a:r>
                <a:r>
                  <a:rPr kumimoji="1" lang="ja-JP" altLang="en-US" sz="2800" dirty="0" smtClean="0"/>
                  <a:t>個を各モデルに入力し，</a:t>
                </a:r>
                <a14:m>
                  <m:oMath xmlns:m="http://schemas.openxmlformats.org/officeDocument/2006/math">
                    <m:r>
                      <a:rPr kumimoji="1" lang="en-US" altLang="ja-JP" sz="2800" b="0" i="1" smtClean="0">
                        <a:latin typeface="Cambria Math" panose="02040503050406030204" pitchFamily="18" charset="0"/>
                      </a:rPr>
                      <m:t>𝑎</m:t>
                    </m:r>
                  </m:oMath>
                </a14:m>
                <a:r>
                  <a:rPr kumimoji="1" lang="ja-JP" altLang="en-US" sz="2800" dirty="0" smtClean="0"/>
                  <a:t>の値とモデルが出力する確率の関係を調査</a:t>
                </a: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887" r="-1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38</a:t>
            </a:fld>
            <a:endParaRPr lang="en-US" altLang="ja-JP"/>
          </a:p>
        </p:txBody>
      </p:sp>
    </p:spTree>
    <p:extLst>
      <p:ext uri="{BB962C8B-B14F-4D97-AF65-F5344CB8AC3E}">
        <p14:creationId xmlns:p14="http://schemas.microsoft.com/office/powerpoint/2010/main" val="416935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コード例</a:t>
            </a:r>
            <a:r>
              <a:rPr kumimoji="1" lang="en-US" altLang="ja-JP" dirty="0" smtClean="0"/>
              <a:t>(</a:t>
            </a:r>
            <a:r>
              <a:rPr kumimoji="1" lang="en-US" altLang="ja-JP" dirty="0" err="1" smtClean="0"/>
              <a:t>Hbase</a:t>
            </a:r>
            <a:r>
              <a:rPr kumimoji="1"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39</a:t>
            </a:fld>
            <a:endParaRPr lang="en-US" altLang="ja-JP"/>
          </a:p>
        </p:txBody>
      </p:sp>
      <p:pic>
        <p:nvPicPr>
          <p:cNvPr id="6" name="図 5"/>
          <p:cNvPicPr>
            <a:picLocks noChangeAspect="1"/>
          </p:cNvPicPr>
          <p:nvPr/>
        </p:nvPicPr>
        <p:blipFill>
          <a:blip r:embed="rId2"/>
          <a:stretch>
            <a:fillRect/>
          </a:stretch>
        </p:blipFill>
        <p:spPr>
          <a:xfrm>
            <a:off x="1925254" y="1969316"/>
            <a:ext cx="5280890" cy="3916869"/>
          </a:xfrm>
          <a:prstGeom prst="rect">
            <a:avLst/>
          </a:prstGeom>
        </p:spPr>
      </p:pic>
    </p:spTree>
    <p:extLst>
      <p:ext uri="{BB962C8B-B14F-4D97-AF65-F5344CB8AC3E}">
        <p14:creationId xmlns:p14="http://schemas.microsoft.com/office/powerpoint/2010/main" val="330317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研究動機</a:t>
            </a:r>
            <a:r>
              <a:rPr kumimoji="1" lang="en-US" altLang="ja-JP" dirty="0" smtClean="0"/>
              <a:t>(1)</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   </a:t>
            </a:r>
            <a:r>
              <a:rPr kumimoji="1" lang="en-US" altLang="ja-JP" sz="2800" dirty="0" err="1" smtClean="0"/>
              <a:t>Ichi</a:t>
            </a:r>
            <a:r>
              <a:rPr kumimoji="1" lang="en-US" altLang="ja-JP" sz="2800" dirty="0" smtClean="0"/>
              <a:t> Tracker</a:t>
            </a:r>
            <a:r>
              <a:rPr kumimoji="1" lang="ja-JP" altLang="en-US" sz="2800" dirty="0" smtClean="0"/>
              <a:t>の問題点</a:t>
            </a:r>
            <a:endParaRPr kumimoji="1" lang="en-US" altLang="ja-JP" sz="2800" dirty="0" smtClean="0"/>
          </a:p>
          <a:p>
            <a:pPr lvl="1"/>
            <a:r>
              <a:rPr lang="ja-JP" altLang="en-US" sz="2400" dirty="0" smtClean="0"/>
              <a:t>検索結果は，</a:t>
            </a:r>
            <a:r>
              <a:rPr lang="en-US" altLang="ja-JP" sz="2400" dirty="0" err="1" smtClean="0"/>
              <a:t>CCFinder</a:t>
            </a:r>
            <a:r>
              <a:rPr lang="ja-JP" altLang="en-US" sz="2400" dirty="0" smtClean="0"/>
              <a:t>を用いて検出できるトークン列が</a:t>
            </a:r>
            <a:r>
              <a:rPr lang="en-US" altLang="ja-JP" sz="2400" dirty="0" smtClean="0"/>
              <a:t/>
            </a:r>
            <a:br>
              <a:rPr lang="en-US" altLang="ja-JP" sz="2400" dirty="0" smtClean="0"/>
            </a:br>
            <a:r>
              <a:rPr lang="ja-JP" altLang="en-US" sz="2400" dirty="0" smtClean="0"/>
              <a:t>含まれているコード片</a:t>
            </a:r>
            <a:endParaRPr lang="en-US" altLang="ja-JP" sz="2400" dirty="0" smtClean="0"/>
          </a:p>
          <a:p>
            <a:pPr lvl="1"/>
            <a:r>
              <a:rPr kumimoji="1" lang="ja-JP" altLang="en-US" sz="2400" dirty="0" smtClean="0"/>
              <a:t>類似していても構文的に</a:t>
            </a:r>
            <a:r>
              <a:rPr lang="ja-JP" altLang="en-US" sz="2400" dirty="0"/>
              <a:t>異なる</a:t>
            </a:r>
            <a:r>
              <a:rPr kumimoji="1" lang="ja-JP" altLang="en-US" sz="2400" dirty="0" smtClean="0"/>
              <a:t>とフィルタリング</a:t>
            </a:r>
            <a:r>
              <a:rPr kumimoji="1" lang="en-US" altLang="ja-JP" sz="2400" dirty="0" smtClean="0"/>
              <a:t/>
            </a:r>
            <a:br>
              <a:rPr kumimoji="1" lang="en-US" altLang="ja-JP" sz="2400" dirty="0" smtClean="0"/>
            </a:br>
            <a:r>
              <a:rPr kumimoji="1" lang="ja-JP" altLang="en-US" sz="2400" dirty="0" smtClean="0"/>
              <a:t>対象になり得る</a:t>
            </a:r>
            <a:endParaRPr kumimoji="1" lang="en-US" altLang="ja-JP" sz="2400" dirty="0" smtClean="0"/>
          </a:p>
          <a:p>
            <a:pPr lvl="2"/>
            <a:r>
              <a:rPr lang="ja-JP" altLang="en-US" sz="2000" dirty="0" smtClean="0"/>
              <a:t>入力コード片に存在するバグ</a:t>
            </a:r>
            <a:endParaRPr lang="en-US" altLang="ja-JP" sz="2000" dirty="0" smtClean="0"/>
          </a:p>
          <a:p>
            <a:pPr lvl="2"/>
            <a:r>
              <a:rPr kumimoji="1" lang="ja-JP" altLang="en-US" sz="2000" dirty="0" smtClean="0"/>
              <a:t>変数宣言の順番が異なる</a:t>
            </a:r>
            <a:endParaRPr kumimoji="1" lang="en-US" altLang="ja-JP" sz="2000" dirty="0" smtClean="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4</a:t>
            </a:fld>
            <a:endParaRPr lang="en-US" altLang="ja-JP"/>
          </a:p>
        </p:txBody>
      </p:sp>
    </p:spTree>
    <p:extLst>
      <p:ext uri="{BB962C8B-B14F-4D97-AF65-F5344CB8AC3E}">
        <p14:creationId xmlns:p14="http://schemas.microsoft.com/office/powerpoint/2010/main" val="3144670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コード例</a:t>
            </a:r>
            <a:r>
              <a:rPr kumimoji="1" lang="en-US" altLang="ja-JP" dirty="0" smtClean="0"/>
              <a:t>(OpenSSL)</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40</a:t>
            </a:fld>
            <a:endParaRPr lang="en-US" altLang="ja-JP"/>
          </a:p>
        </p:txBody>
      </p:sp>
      <p:pic>
        <p:nvPicPr>
          <p:cNvPr id="9" name="図 8"/>
          <p:cNvPicPr>
            <a:picLocks noChangeAspect="1"/>
          </p:cNvPicPr>
          <p:nvPr/>
        </p:nvPicPr>
        <p:blipFill>
          <a:blip r:embed="rId2"/>
          <a:stretch>
            <a:fillRect/>
          </a:stretch>
        </p:blipFill>
        <p:spPr>
          <a:xfrm>
            <a:off x="23595" y="1694576"/>
            <a:ext cx="9120405" cy="3816991"/>
          </a:xfrm>
          <a:prstGeom prst="rect">
            <a:avLst/>
          </a:prstGeom>
        </p:spPr>
      </p:pic>
      <p:sp>
        <p:nvSpPr>
          <p:cNvPr id="10" name="コンテンツ プレースホルダー 2"/>
          <p:cNvSpPr>
            <a:spLocks noGrp="1"/>
          </p:cNvSpPr>
          <p:nvPr>
            <p:ph idx="1"/>
          </p:nvPr>
        </p:nvSpPr>
        <p:spPr>
          <a:xfrm>
            <a:off x="457200" y="5587067"/>
            <a:ext cx="8229600" cy="539095"/>
          </a:xfrm>
        </p:spPr>
        <p:txBody>
          <a:bodyPr/>
          <a:lstStyle/>
          <a:p>
            <a:endParaRPr kumimoji="1" lang="ja-JP" altLang="en-US" dirty="0"/>
          </a:p>
        </p:txBody>
      </p:sp>
    </p:spTree>
    <p:extLst>
      <p:ext uri="{BB962C8B-B14F-4D97-AF65-F5344CB8AC3E}">
        <p14:creationId xmlns:p14="http://schemas.microsoft.com/office/powerpoint/2010/main" val="370477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コード例</a:t>
            </a:r>
            <a:r>
              <a:rPr kumimoji="1" lang="en-US" altLang="ja-JP" dirty="0" smtClean="0"/>
              <a:t>(FreeBSD)</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41</a:t>
            </a:fld>
            <a:endParaRPr lang="en-US" altLang="ja-JP"/>
          </a:p>
        </p:txBody>
      </p:sp>
      <p:pic>
        <p:nvPicPr>
          <p:cNvPr id="6" name="図 5"/>
          <p:cNvPicPr>
            <a:picLocks noChangeAspect="1"/>
          </p:cNvPicPr>
          <p:nvPr/>
        </p:nvPicPr>
        <p:blipFill>
          <a:blip r:embed="rId2"/>
          <a:stretch>
            <a:fillRect/>
          </a:stretch>
        </p:blipFill>
        <p:spPr>
          <a:xfrm>
            <a:off x="57941" y="1444858"/>
            <a:ext cx="9017005" cy="4910830"/>
          </a:xfrm>
          <a:prstGeom prst="rect">
            <a:avLst/>
          </a:prstGeom>
          <a:solidFill>
            <a:schemeClr val="bg1"/>
          </a:solidFill>
        </p:spPr>
      </p:pic>
    </p:spTree>
    <p:extLst>
      <p:ext uri="{BB962C8B-B14F-4D97-AF65-F5344CB8AC3E}">
        <p14:creationId xmlns:p14="http://schemas.microsoft.com/office/powerpoint/2010/main" val="171247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特徴ベクトル作成：</a:t>
            </a:r>
            <a:r>
              <a:rPr kumimoji="1" lang="en-US" altLang="ja-JP" dirty="0" smtClean="0"/>
              <a:t>BoW</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コードブロック中の予約語と識別子をカウントして</a:t>
            </a:r>
            <a:r>
              <a:rPr kumimoji="1" lang="en-US" altLang="ja-JP" sz="2800" dirty="0" smtClean="0"/>
              <a:t/>
            </a:r>
            <a:br>
              <a:rPr kumimoji="1" lang="en-US" altLang="ja-JP" sz="2800" dirty="0" smtClean="0"/>
            </a:br>
            <a:r>
              <a:rPr kumimoji="1" lang="ja-JP" altLang="en-US" sz="2800" dirty="0" smtClean="0"/>
              <a:t>特徴ベクトル化</a:t>
            </a:r>
            <a:endParaRPr kumimoji="1" lang="en-US" altLang="ja-JP" sz="2800" dirty="0" smtClean="0"/>
          </a:p>
          <a:p>
            <a:pPr lvl="1"/>
            <a:r>
              <a:rPr lang="en-US" altLang="ja-JP" sz="2400" dirty="0" smtClean="0"/>
              <a:t>2</a:t>
            </a:r>
            <a:r>
              <a:rPr lang="ja-JP" altLang="en-US" sz="2400" dirty="0" smtClean="0"/>
              <a:t>字以下の変数名には意味がないとみなし，メタワードと  して一括管理</a:t>
            </a:r>
            <a:endParaRPr kumimoji="1" lang="ja-JP" altLang="en-US" sz="24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42</a:t>
            </a:fld>
            <a:endParaRPr lang="en-US" altLang="ja-JP"/>
          </a:p>
        </p:txBody>
      </p:sp>
      <p:sp>
        <p:nvSpPr>
          <p:cNvPr id="6" name="テキスト ボックス 5"/>
          <p:cNvSpPr txBox="1"/>
          <p:nvPr/>
        </p:nvSpPr>
        <p:spPr>
          <a:xfrm>
            <a:off x="176715" y="3978440"/>
            <a:ext cx="3002841" cy="16312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sz="2000" dirty="0" smtClean="0"/>
              <a:t>{</a:t>
            </a:r>
          </a:p>
          <a:p>
            <a:r>
              <a:rPr lang="en-US" altLang="ja-JP" sz="2000" dirty="0" smtClean="0"/>
              <a:t>     </a:t>
            </a:r>
            <a:r>
              <a:rPr lang="en-US" altLang="ja-JP" sz="2000" dirty="0" err="1" smtClean="0"/>
              <a:t>boolean</a:t>
            </a:r>
            <a:r>
              <a:rPr lang="en-US" altLang="ja-JP" sz="2000" dirty="0" smtClean="0"/>
              <a:t> flag = true;</a:t>
            </a:r>
          </a:p>
          <a:p>
            <a:r>
              <a:rPr lang="en-US" altLang="ja-JP" sz="2000" dirty="0" smtClean="0"/>
              <a:t>     if ( x &gt; y ) flag = false;</a:t>
            </a:r>
          </a:p>
          <a:p>
            <a:r>
              <a:rPr lang="en-US" altLang="ja-JP" sz="2000" dirty="0"/>
              <a:t> </a:t>
            </a:r>
            <a:r>
              <a:rPr lang="en-US" altLang="ja-JP" sz="2000" dirty="0" smtClean="0"/>
              <a:t>    return flag;</a:t>
            </a:r>
          </a:p>
          <a:p>
            <a:r>
              <a:rPr lang="en-US" altLang="ja-JP" sz="2000" dirty="0"/>
              <a:t>}</a:t>
            </a:r>
            <a:endParaRPr lang="en-US" altLang="ja-JP" sz="2000" dirty="0" smtClean="0"/>
          </a:p>
        </p:txBody>
      </p:sp>
      <p:graphicFrame>
        <p:nvGraphicFramePr>
          <p:cNvPr id="7" name="表 6"/>
          <p:cNvGraphicFramePr>
            <a:graphicFrameLocks noGrp="1"/>
          </p:cNvGraphicFramePr>
          <p:nvPr>
            <p:extLst/>
          </p:nvPr>
        </p:nvGraphicFramePr>
        <p:xfrm>
          <a:off x="3905883" y="3407208"/>
          <a:ext cx="1978737" cy="3169920"/>
        </p:xfrm>
        <a:graphic>
          <a:graphicData uri="http://schemas.openxmlformats.org/drawingml/2006/table">
            <a:tbl>
              <a:tblPr firstRow="1" bandRow="1">
                <a:tableStyleId>{5940675A-B579-460E-94D1-54222C63F5DA}</a:tableStyleId>
              </a:tblPr>
              <a:tblGrid>
                <a:gridCol w="1271307">
                  <a:extLst>
                    <a:ext uri="{9D8B030D-6E8A-4147-A177-3AD203B41FA5}">
                      <a16:colId xmlns:a16="http://schemas.microsoft.com/office/drawing/2014/main" val="4164902559"/>
                    </a:ext>
                  </a:extLst>
                </a:gridCol>
                <a:gridCol w="707430">
                  <a:extLst>
                    <a:ext uri="{9D8B030D-6E8A-4147-A177-3AD203B41FA5}">
                      <a16:colId xmlns:a16="http://schemas.microsoft.com/office/drawing/2014/main" val="4116156477"/>
                    </a:ext>
                  </a:extLst>
                </a:gridCol>
              </a:tblGrid>
              <a:tr h="370840">
                <a:tc>
                  <a:txBody>
                    <a:bodyPr/>
                    <a:lstStyle/>
                    <a:p>
                      <a:r>
                        <a:rPr kumimoji="1" lang="ja-JP" altLang="en-US" sz="2000" dirty="0" smtClean="0"/>
                        <a:t>名称</a:t>
                      </a:r>
                      <a:endParaRPr kumimoji="1" lang="ja-JP" altLang="en-US" sz="2000" dirty="0"/>
                    </a:p>
                  </a:txBody>
                  <a:tcPr/>
                </a:tc>
                <a:tc>
                  <a:txBody>
                    <a:bodyPr/>
                    <a:lstStyle/>
                    <a:p>
                      <a:r>
                        <a:rPr kumimoji="1" lang="ja-JP" altLang="en-US" sz="2000" dirty="0" smtClean="0"/>
                        <a:t>個数</a:t>
                      </a:r>
                      <a:endParaRPr kumimoji="1" lang="ja-JP" altLang="en-US" sz="2000" dirty="0"/>
                    </a:p>
                  </a:txBody>
                  <a:tcPr/>
                </a:tc>
                <a:extLst>
                  <a:ext uri="{0D108BD9-81ED-4DB2-BD59-A6C34878D82A}">
                    <a16:rowId xmlns:a16="http://schemas.microsoft.com/office/drawing/2014/main" val="1193691147"/>
                  </a:ext>
                </a:extLst>
              </a:tr>
              <a:tr h="370840">
                <a:tc>
                  <a:txBody>
                    <a:bodyPr/>
                    <a:lstStyle/>
                    <a:p>
                      <a:r>
                        <a:rPr kumimoji="1" lang="en-US" altLang="ja-JP" sz="2000" dirty="0" err="1" smtClean="0"/>
                        <a:t>boolean</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extLst>
                  <a:ext uri="{0D108BD9-81ED-4DB2-BD59-A6C34878D82A}">
                    <a16:rowId xmlns:a16="http://schemas.microsoft.com/office/drawing/2014/main" val="580331351"/>
                  </a:ext>
                </a:extLst>
              </a:tr>
              <a:tr h="370840">
                <a:tc>
                  <a:txBody>
                    <a:bodyPr/>
                    <a:lstStyle/>
                    <a:p>
                      <a:r>
                        <a:rPr kumimoji="1" lang="en-US" altLang="ja-JP" sz="2000" dirty="0" smtClean="0"/>
                        <a:t>flag</a:t>
                      </a:r>
                      <a:endParaRPr kumimoji="1" lang="ja-JP" altLang="en-US" sz="2000" dirty="0"/>
                    </a:p>
                  </a:txBody>
                  <a:tcPr/>
                </a:tc>
                <a:tc>
                  <a:txBody>
                    <a:bodyPr/>
                    <a:lstStyle/>
                    <a:p>
                      <a:pPr algn="ctr"/>
                      <a:r>
                        <a:rPr kumimoji="1" lang="en-US" altLang="ja-JP" sz="2000" dirty="0" smtClean="0"/>
                        <a:t>3</a:t>
                      </a:r>
                      <a:endParaRPr kumimoji="1" lang="ja-JP" altLang="en-US" sz="2000" dirty="0"/>
                    </a:p>
                  </a:txBody>
                  <a:tcPr/>
                </a:tc>
                <a:extLst>
                  <a:ext uri="{0D108BD9-81ED-4DB2-BD59-A6C34878D82A}">
                    <a16:rowId xmlns:a16="http://schemas.microsoft.com/office/drawing/2014/main" val="4116781682"/>
                  </a:ext>
                </a:extLst>
              </a:tr>
              <a:tr h="370840">
                <a:tc>
                  <a:txBody>
                    <a:bodyPr/>
                    <a:lstStyle/>
                    <a:p>
                      <a:r>
                        <a:rPr kumimoji="1" lang="en-US" altLang="ja-JP" sz="2000" dirty="0" smtClean="0"/>
                        <a:t>true</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extLst>
                  <a:ext uri="{0D108BD9-81ED-4DB2-BD59-A6C34878D82A}">
                    <a16:rowId xmlns:a16="http://schemas.microsoft.com/office/drawing/2014/main" val="3007211969"/>
                  </a:ext>
                </a:extLst>
              </a:tr>
              <a:tr h="370840">
                <a:tc>
                  <a:txBody>
                    <a:bodyPr/>
                    <a:lstStyle/>
                    <a:p>
                      <a:r>
                        <a:rPr kumimoji="1" lang="en-US" altLang="ja-JP" sz="2000" dirty="0" smtClean="0"/>
                        <a:t>if</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extLst>
                  <a:ext uri="{0D108BD9-81ED-4DB2-BD59-A6C34878D82A}">
                    <a16:rowId xmlns:a16="http://schemas.microsoft.com/office/drawing/2014/main" val="1336757328"/>
                  </a:ext>
                </a:extLst>
              </a:tr>
              <a:tr h="370840">
                <a:tc>
                  <a:txBody>
                    <a:bodyPr/>
                    <a:lstStyle/>
                    <a:p>
                      <a:r>
                        <a:rPr kumimoji="1" lang="en-US" altLang="ja-JP" sz="2000" dirty="0" smtClean="0"/>
                        <a:t>Word_2</a:t>
                      </a:r>
                      <a:endParaRPr kumimoji="1" lang="ja-JP" altLang="en-US" sz="2000" dirty="0"/>
                    </a:p>
                  </a:txBody>
                  <a:tcPr/>
                </a:tc>
                <a:tc>
                  <a:txBody>
                    <a:bodyPr/>
                    <a:lstStyle/>
                    <a:p>
                      <a:pPr algn="ctr"/>
                      <a:r>
                        <a:rPr kumimoji="1" lang="en-US" altLang="ja-JP" sz="2000" dirty="0" smtClean="0"/>
                        <a:t>2</a:t>
                      </a:r>
                      <a:endParaRPr kumimoji="1" lang="ja-JP" altLang="en-US" sz="2000" dirty="0"/>
                    </a:p>
                  </a:txBody>
                  <a:tcPr/>
                </a:tc>
                <a:extLst>
                  <a:ext uri="{0D108BD9-81ED-4DB2-BD59-A6C34878D82A}">
                    <a16:rowId xmlns:a16="http://schemas.microsoft.com/office/drawing/2014/main" val="3294660732"/>
                  </a:ext>
                </a:extLst>
              </a:tr>
              <a:tr h="370840">
                <a:tc>
                  <a:txBody>
                    <a:bodyPr/>
                    <a:lstStyle/>
                    <a:p>
                      <a:r>
                        <a:rPr kumimoji="1" lang="en-US" altLang="ja-JP" sz="2000" dirty="0" smtClean="0"/>
                        <a:t>false</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extLst>
                  <a:ext uri="{0D108BD9-81ED-4DB2-BD59-A6C34878D82A}">
                    <a16:rowId xmlns:a16="http://schemas.microsoft.com/office/drawing/2014/main" val="1383030633"/>
                  </a:ext>
                </a:extLst>
              </a:tr>
              <a:tr h="370840">
                <a:tc>
                  <a:txBody>
                    <a:bodyPr/>
                    <a:lstStyle/>
                    <a:p>
                      <a:r>
                        <a:rPr kumimoji="1" lang="en-US" altLang="ja-JP" sz="2000" dirty="0" smtClean="0"/>
                        <a:t>return</a:t>
                      </a:r>
                      <a:endParaRPr kumimoji="1" lang="ja-JP" altLang="en-US" sz="2000" dirty="0"/>
                    </a:p>
                  </a:txBody>
                  <a:tcPr/>
                </a:tc>
                <a:tc>
                  <a:txBody>
                    <a:bodyPr/>
                    <a:lstStyle/>
                    <a:p>
                      <a:pPr algn="ctr"/>
                      <a:r>
                        <a:rPr kumimoji="1" lang="en-US" altLang="ja-JP" sz="2000" dirty="0" smtClean="0"/>
                        <a:t>1</a:t>
                      </a:r>
                      <a:endParaRPr kumimoji="1" lang="ja-JP" altLang="en-US" sz="2000" dirty="0"/>
                    </a:p>
                  </a:txBody>
                  <a:tcPr/>
                </a:tc>
                <a:extLst>
                  <a:ext uri="{0D108BD9-81ED-4DB2-BD59-A6C34878D82A}">
                    <a16:rowId xmlns:a16="http://schemas.microsoft.com/office/drawing/2014/main" val="2643945013"/>
                  </a:ext>
                </a:extLst>
              </a:tr>
            </a:tbl>
          </a:graphicData>
        </a:graphic>
      </p:graphicFrame>
      <p:sp>
        <p:nvSpPr>
          <p:cNvPr id="8" name="テキスト ボックス 7"/>
          <p:cNvSpPr txBox="1"/>
          <p:nvPr/>
        </p:nvSpPr>
        <p:spPr>
          <a:xfrm>
            <a:off x="6569288" y="4593993"/>
            <a:ext cx="2340705" cy="400110"/>
          </a:xfrm>
          <a:prstGeom prst="rect">
            <a:avLst/>
          </a:prstGeom>
          <a:noFill/>
        </p:spPr>
        <p:txBody>
          <a:bodyPr wrap="none" rtlCol="0">
            <a:spAutoFit/>
          </a:bodyPr>
          <a:lstStyle/>
          <a:p>
            <a:r>
              <a:rPr kumimoji="1" lang="en-US" altLang="ja-JP" sz="2000" dirty="0" smtClean="0"/>
              <a:t>( 1, 3, 1, 1, 2, 1, 1 )</a:t>
            </a:r>
            <a:endParaRPr kumimoji="1" lang="ja-JP" altLang="en-US" sz="2000" dirty="0"/>
          </a:p>
        </p:txBody>
      </p:sp>
      <p:sp>
        <p:nvSpPr>
          <p:cNvPr id="9" name="右矢印 8"/>
          <p:cNvSpPr/>
          <p:nvPr/>
        </p:nvSpPr>
        <p:spPr>
          <a:xfrm>
            <a:off x="3242046" y="4546743"/>
            <a:ext cx="622177" cy="4946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右矢印 9"/>
          <p:cNvSpPr/>
          <p:nvPr/>
        </p:nvSpPr>
        <p:spPr>
          <a:xfrm>
            <a:off x="5947110" y="4546743"/>
            <a:ext cx="622177" cy="4946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楕円 10"/>
          <p:cNvSpPr/>
          <p:nvPr/>
        </p:nvSpPr>
        <p:spPr>
          <a:xfrm>
            <a:off x="3864223" y="5351147"/>
            <a:ext cx="1140914" cy="465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49641" y="5880950"/>
            <a:ext cx="1236236" cy="400110"/>
          </a:xfrm>
          <a:prstGeom prst="rect">
            <a:avLst/>
          </a:prstGeom>
          <a:noFill/>
        </p:spPr>
        <p:txBody>
          <a:bodyPr wrap="none" rtlCol="0">
            <a:spAutoFit/>
          </a:bodyPr>
          <a:lstStyle/>
          <a:p>
            <a:r>
              <a:rPr kumimoji="1" lang="ja-JP" altLang="en-US" sz="2000" dirty="0" smtClean="0"/>
              <a:t>メタワード</a:t>
            </a:r>
            <a:endParaRPr kumimoji="1" lang="ja-JP" altLang="en-US" sz="2000" dirty="0"/>
          </a:p>
        </p:txBody>
      </p:sp>
      <p:cxnSp>
        <p:nvCxnSpPr>
          <p:cNvPr id="14" name="直線矢印コネクタ 13"/>
          <p:cNvCxnSpPr>
            <a:endCxn id="11" idx="2"/>
          </p:cNvCxnSpPr>
          <p:nvPr/>
        </p:nvCxnSpPr>
        <p:spPr>
          <a:xfrm flipV="1">
            <a:off x="3303546" y="5583758"/>
            <a:ext cx="560677" cy="371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027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特徴ベクトル作成：</a:t>
            </a:r>
            <a:r>
              <a:rPr lang="en-US" altLang="ja-JP" dirty="0" smtClean="0"/>
              <a:t>doc2vec</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教師なし学習に基づく文書のベクトル化手法</a:t>
            </a:r>
            <a:endParaRPr kumimoji="1" lang="en-US" altLang="ja-JP" sz="2800" dirty="0" smtClean="0"/>
          </a:p>
          <a:p>
            <a:pPr marL="971550" lvl="1" indent="-514350">
              <a:buFont typeface="+mj-lt"/>
              <a:buAutoNum type="arabicPeriod"/>
            </a:pPr>
            <a:r>
              <a:rPr lang="ja-JP" altLang="en-US" sz="2400" dirty="0" smtClean="0"/>
              <a:t>リポジトリ内のコードブロックをトークン単位に分割</a:t>
            </a:r>
            <a:endParaRPr lang="en-US" altLang="ja-JP" sz="2400" dirty="0" smtClean="0"/>
          </a:p>
          <a:p>
            <a:pPr marL="971550" lvl="1" indent="-514350">
              <a:buFont typeface="+mj-lt"/>
              <a:buAutoNum type="arabicPeriod"/>
            </a:pPr>
            <a:r>
              <a:rPr lang="ja-JP" altLang="en-US" sz="2400" dirty="0" smtClean="0"/>
              <a:t>トークン列を学習データとして与え，モデル作成</a:t>
            </a:r>
            <a:endParaRPr lang="en-US" altLang="ja-JP" sz="2400" dirty="0" smtClean="0"/>
          </a:p>
          <a:p>
            <a:pPr marL="971550" lvl="1" indent="-514350">
              <a:buFont typeface="+mj-lt"/>
              <a:buAutoNum type="arabicPeriod"/>
            </a:pPr>
            <a:r>
              <a:rPr lang="ja-JP" altLang="en-US" sz="2400" dirty="0" smtClean="0"/>
              <a:t>作成したモデルを使用し，コードブロックの分散表現</a:t>
            </a:r>
            <a:r>
              <a:rPr lang="en-US" altLang="ja-JP" sz="2400" dirty="0" smtClean="0"/>
              <a:t/>
            </a:r>
            <a:br>
              <a:rPr lang="en-US" altLang="ja-JP" sz="2400" dirty="0" smtClean="0"/>
            </a:br>
            <a:r>
              <a:rPr lang="ja-JP" altLang="en-US" sz="2400" dirty="0" smtClean="0"/>
              <a:t>ベクトルを作成</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43</a:t>
            </a:fld>
            <a:endParaRPr lang="en-US" altLang="ja-JP"/>
          </a:p>
        </p:txBody>
      </p:sp>
      <p:pic>
        <p:nvPicPr>
          <p:cNvPr id="38" name="図 37"/>
          <p:cNvPicPr>
            <a:picLocks noChangeAspect="1"/>
          </p:cNvPicPr>
          <p:nvPr/>
        </p:nvPicPr>
        <p:blipFill>
          <a:blip r:embed="rId3"/>
          <a:stretch>
            <a:fillRect/>
          </a:stretch>
        </p:blipFill>
        <p:spPr>
          <a:xfrm>
            <a:off x="3026228" y="3673156"/>
            <a:ext cx="6044085" cy="2780031"/>
          </a:xfrm>
          <a:prstGeom prst="rect">
            <a:avLst/>
          </a:prstGeom>
        </p:spPr>
      </p:pic>
    </p:spTree>
    <p:extLst>
      <p:ext uri="{BB962C8B-B14F-4D97-AF65-F5344CB8AC3E}">
        <p14:creationId xmlns:p14="http://schemas.microsoft.com/office/powerpoint/2010/main" val="319198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研究動機</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   機械学習とコード検索は相性が良い</a:t>
            </a:r>
            <a:endParaRPr kumimoji="1" lang="en-US" altLang="ja-JP" sz="2800" dirty="0" smtClean="0"/>
          </a:p>
          <a:p>
            <a:pPr lvl="1"/>
            <a:r>
              <a:rPr lang="ja-JP" altLang="en-US" sz="2400" dirty="0" smtClean="0"/>
              <a:t>コード片検索は，</a:t>
            </a:r>
            <a:r>
              <a:rPr lang="ja-JP" altLang="en-US" sz="2400" dirty="0"/>
              <a:t>プロジェクト</a:t>
            </a:r>
            <a:r>
              <a:rPr lang="ja-JP" altLang="en-US" sz="2400" dirty="0" smtClean="0"/>
              <a:t>内のコード片</a:t>
            </a:r>
            <a:r>
              <a:rPr lang="en-US" altLang="ja-JP" sz="2400" dirty="0" smtClean="0"/>
              <a:t>(=</a:t>
            </a:r>
            <a:r>
              <a:rPr lang="ja-JP" altLang="en-US" sz="2400" dirty="0" smtClean="0"/>
              <a:t>知っている</a:t>
            </a:r>
            <a:r>
              <a:rPr lang="en-US" altLang="ja-JP" sz="2400" dirty="0" smtClean="0"/>
              <a:t/>
            </a:r>
            <a:br>
              <a:rPr lang="en-US" altLang="ja-JP" sz="2400" dirty="0" smtClean="0"/>
            </a:br>
            <a:r>
              <a:rPr lang="ja-JP" altLang="en-US" sz="2400" dirty="0" smtClean="0"/>
              <a:t>コード片</a:t>
            </a:r>
            <a:r>
              <a:rPr lang="en-US" altLang="ja-JP" sz="2400" dirty="0" smtClean="0"/>
              <a:t>)</a:t>
            </a:r>
            <a:r>
              <a:rPr lang="ja-JP" altLang="en-US" sz="2400" dirty="0" smtClean="0"/>
              <a:t>と検索クエリが構文的・意味的に似たパターンを</a:t>
            </a:r>
            <a:r>
              <a:rPr lang="en-US" altLang="ja-JP" sz="2400" dirty="0" smtClean="0"/>
              <a:t/>
            </a:r>
            <a:br>
              <a:rPr lang="en-US" altLang="ja-JP" sz="2400" dirty="0" smtClean="0"/>
            </a:br>
            <a:r>
              <a:rPr lang="ja-JP" altLang="en-US" sz="2400" dirty="0" smtClean="0"/>
              <a:t>持っているかどうかを調べるというタスク</a:t>
            </a:r>
            <a:endParaRPr lang="en-US" altLang="ja-JP" sz="2400" dirty="0" smtClean="0"/>
          </a:p>
          <a:p>
            <a:pPr lvl="2"/>
            <a:r>
              <a:rPr lang="ja-JP" altLang="en-US" sz="2000" dirty="0"/>
              <a:t>機械</a:t>
            </a:r>
            <a:r>
              <a:rPr lang="ja-JP" altLang="en-US" sz="2000" dirty="0" smtClean="0"/>
              <a:t>学習はパターン認識によく用いられている</a:t>
            </a:r>
            <a:endParaRPr lang="en-US" altLang="ja-JP" sz="2000" dirty="0" smtClean="0"/>
          </a:p>
          <a:p>
            <a:pPr lvl="1"/>
            <a:endParaRPr kumimoji="1" lang="en-US" altLang="ja-JP" sz="2400" dirty="0" smtClean="0"/>
          </a:p>
          <a:p>
            <a:pPr lvl="1"/>
            <a:r>
              <a:rPr kumimoji="1" lang="ja-JP" altLang="en-US" sz="2400" dirty="0" smtClean="0"/>
              <a:t>学習させたコード片の潜在的な特徴から，</a:t>
            </a:r>
            <a:r>
              <a:rPr lang="ja-JP" altLang="en-US" sz="2400" dirty="0" smtClean="0"/>
              <a:t>既存ツール</a:t>
            </a:r>
            <a:r>
              <a:rPr lang="en-US" altLang="ja-JP" sz="2400" dirty="0" smtClean="0"/>
              <a:t/>
            </a:r>
            <a:br>
              <a:rPr lang="en-US" altLang="ja-JP" sz="2400" dirty="0" smtClean="0"/>
            </a:br>
            <a:r>
              <a:rPr lang="ja-JP" altLang="en-US" sz="2400" dirty="0" smtClean="0"/>
              <a:t>では検出しにくい</a:t>
            </a:r>
            <a:r>
              <a:rPr kumimoji="1" lang="ja-JP" altLang="en-US" sz="2400" dirty="0" smtClean="0"/>
              <a:t>類似コード片を見つけることができる</a:t>
            </a:r>
            <a:r>
              <a:rPr kumimoji="1" lang="en-US" altLang="ja-JP" sz="2400" dirty="0" smtClean="0"/>
              <a:t/>
            </a:r>
            <a:br>
              <a:rPr kumimoji="1" lang="en-US" altLang="ja-JP" sz="2400" dirty="0" smtClean="0"/>
            </a:br>
            <a:r>
              <a:rPr kumimoji="1" lang="ja-JP" altLang="en-US" sz="2400" dirty="0" smtClean="0"/>
              <a:t>可能性がある</a:t>
            </a:r>
            <a:endParaRPr kumimoji="1" lang="en-US" altLang="ja-JP" sz="2400" dirty="0" smtClean="0"/>
          </a:p>
          <a:p>
            <a:pPr lvl="1"/>
            <a:r>
              <a:rPr kumimoji="1" lang="ja-JP" altLang="en-US" sz="2400" dirty="0" smtClean="0"/>
              <a:t>うまく検索を実行できなかったコード片も，学習させることで次からは検索できるようになる</a:t>
            </a:r>
            <a:endParaRPr kumimoji="1" lang="en-US" altLang="ja-JP" sz="24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a:p>
        </p:txBody>
      </p:sp>
    </p:spTree>
    <p:extLst>
      <p:ext uri="{BB962C8B-B14F-4D97-AF65-F5344CB8AC3E}">
        <p14:creationId xmlns:p14="http://schemas.microsoft.com/office/powerpoint/2010/main" val="348344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sz="2800" dirty="0" smtClean="0"/>
              <a:t>   順伝播型ニューラルネットワーク</a:t>
            </a:r>
            <a:r>
              <a:rPr lang="en-US" altLang="ja-JP" sz="2800" dirty="0" smtClean="0"/>
              <a:t>(FFNN)</a:t>
            </a:r>
            <a:r>
              <a:rPr lang="ja-JP" altLang="en-US" sz="2800" dirty="0" smtClean="0"/>
              <a:t>を使用し，</a:t>
            </a:r>
            <a:r>
              <a:rPr lang="en-US" altLang="ja-JP" sz="2800" dirty="0" smtClean="0"/>
              <a:t/>
            </a:r>
            <a:br>
              <a:rPr lang="en-US" altLang="ja-JP" sz="2800" dirty="0" smtClean="0"/>
            </a:br>
            <a:r>
              <a:rPr lang="ja-JP" altLang="en-US" sz="2800" dirty="0" smtClean="0"/>
              <a:t>   類似コードブロックの検索を試みた</a:t>
            </a:r>
            <a:endParaRPr lang="en-US" altLang="ja-JP" sz="2800" dirty="0"/>
          </a:p>
          <a:p>
            <a:pPr lvl="1"/>
            <a:r>
              <a:rPr lang="ja-JP" altLang="en-US" sz="2400" dirty="0" smtClean="0"/>
              <a:t>手法は学習</a:t>
            </a:r>
            <a:r>
              <a:rPr lang="ja-JP" altLang="en-US" sz="2400" dirty="0"/>
              <a:t>と検索の</a:t>
            </a:r>
            <a:r>
              <a:rPr lang="en-US" altLang="ja-JP" sz="2400" dirty="0" smtClean="0"/>
              <a:t>2</a:t>
            </a:r>
            <a:r>
              <a:rPr lang="ja-JP" altLang="en-US" sz="2400" dirty="0"/>
              <a:t>フェイズ</a:t>
            </a:r>
            <a:r>
              <a:rPr lang="ja-JP" altLang="en-US" sz="2400" dirty="0" smtClean="0"/>
              <a:t>に分割</a:t>
            </a:r>
            <a:endParaRPr lang="en-US" altLang="ja-JP" sz="2400" dirty="0" smtClean="0"/>
          </a:p>
          <a:p>
            <a:pPr lvl="1"/>
            <a:r>
              <a:rPr lang="ja-JP" altLang="en-US" sz="2400" dirty="0" smtClean="0"/>
              <a:t>入力</a:t>
            </a:r>
            <a:r>
              <a:rPr lang="en-US" altLang="ja-JP" sz="2400" dirty="0" smtClean="0"/>
              <a:t>: </a:t>
            </a:r>
            <a:r>
              <a:rPr lang="ja-JP" altLang="en-US" sz="2400" dirty="0" smtClean="0"/>
              <a:t>コード片</a:t>
            </a:r>
            <a:endParaRPr lang="en-US" altLang="ja-JP" sz="2400" dirty="0" smtClean="0"/>
          </a:p>
          <a:p>
            <a:pPr lvl="1"/>
            <a:r>
              <a:rPr lang="ja-JP" altLang="en-US" sz="2400" dirty="0" smtClean="0"/>
              <a:t>出力</a:t>
            </a:r>
            <a:r>
              <a:rPr lang="en-US" altLang="ja-JP" sz="2400" dirty="0" smtClean="0"/>
              <a:t>: </a:t>
            </a:r>
            <a:r>
              <a:rPr lang="ja-JP" altLang="en-US" sz="2400" dirty="0" smtClean="0"/>
              <a:t>類似コードブロック</a:t>
            </a:r>
            <a:endParaRPr kumimoji="1" lang="en-US" altLang="ja-JP" sz="2400" dirty="0"/>
          </a:p>
        </p:txBody>
      </p:sp>
      <p:sp>
        <p:nvSpPr>
          <p:cNvPr id="2" name="タイトル 1"/>
          <p:cNvSpPr>
            <a:spLocks noGrp="1"/>
          </p:cNvSpPr>
          <p:nvPr>
            <p:ph type="title"/>
          </p:nvPr>
        </p:nvSpPr>
        <p:spPr/>
        <p:txBody>
          <a:bodyPr/>
          <a:lstStyle/>
          <a:p>
            <a:r>
              <a:rPr kumimoji="1" lang="ja-JP" altLang="en-US" dirty="0" smtClean="0"/>
              <a:t>研究概要</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6</a:t>
            </a:fld>
            <a:endParaRPr lang="en-US" altLang="ja-JP"/>
          </a:p>
        </p:txBody>
      </p:sp>
      <p:grpSp>
        <p:nvGrpSpPr>
          <p:cNvPr id="7" name="グループ化 6"/>
          <p:cNvGrpSpPr/>
          <p:nvPr/>
        </p:nvGrpSpPr>
        <p:grpSpPr>
          <a:xfrm>
            <a:off x="389533" y="4036048"/>
            <a:ext cx="2331255" cy="988540"/>
            <a:chOff x="3328140" y="4106530"/>
            <a:chExt cx="2331255" cy="988540"/>
          </a:xfrm>
        </p:grpSpPr>
        <p:sp>
          <p:nvSpPr>
            <p:cNvPr id="5" name="円柱 4"/>
            <p:cNvSpPr/>
            <p:nvPr/>
          </p:nvSpPr>
          <p:spPr>
            <a:xfrm>
              <a:off x="4646141" y="4106530"/>
              <a:ext cx="1013254" cy="98854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28140" y="4454892"/>
              <a:ext cx="1300356" cy="369332"/>
            </a:xfrm>
            <a:prstGeom prst="rect">
              <a:avLst/>
            </a:prstGeom>
            <a:noFill/>
          </p:spPr>
          <p:txBody>
            <a:bodyPr wrap="none" rtlCol="0">
              <a:spAutoFit/>
            </a:bodyPr>
            <a:lstStyle/>
            <a:p>
              <a:r>
                <a:rPr kumimoji="1" lang="ja-JP" altLang="en-US" dirty="0" smtClean="0"/>
                <a:t>プロジェクト</a:t>
              </a:r>
              <a:endParaRPr kumimoji="1" lang="ja-JP" altLang="en-US" dirty="0"/>
            </a:p>
          </p:txBody>
        </p:sp>
      </p:grpSp>
      <p:grpSp>
        <p:nvGrpSpPr>
          <p:cNvPr id="34" name="グループ化 33"/>
          <p:cNvGrpSpPr/>
          <p:nvPr/>
        </p:nvGrpSpPr>
        <p:grpSpPr>
          <a:xfrm>
            <a:off x="3727551" y="5024588"/>
            <a:ext cx="1677786" cy="1603840"/>
            <a:chOff x="3258743" y="2979324"/>
            <a:chExt cx="1677786" cy="1603840"/>
          </a:xfrm>
        </p:grpSpPr>
        <p:grpSp>
          <p:nvGrpSpPr>
            <p:cNvPr id="35" name="グループ化 34"/>
            <p:cNvGrpSpPr/>
            <p:nvPr/>
          </p:nvGrpSpPr>
          <p:grpSpPr>
            <a:xfrm>
              <a:off x="3258743" y="2979324"/>
              <a:ext cx="1677786" cy="1201511"/>
              <a:chOff x="1178168" y="914400"/>
              <a:chExt cx="2725615" cy="1951891"/>
            </a:xfrm>
          </p:grpSpPr>
          <p:sp>
            <p:nvSpPr>
              <p:cNvPr id="37" name="楕円 36"/>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楕円 37"/>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楕円 38"/>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楕円 39"/>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楕円 40"/>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楕円 41"/>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楕円 42"/>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楕円 43"/>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45" name="直線矢印コネクタ 44"/>
              <p:cNvCxnSpPr>
                <a:stCxn id="37" idx="6"/>
                <a:endCxn id="40"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6" name="直線矢印コネクタ 45"/>
              <p:cNvCxnSpPr>
                <a:stCxn id="37" idx="6"/>
                <a:endCxn id="41"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7" name="直線矢印コネクタ 46"/>
              <p:cNvCxnSpPr>
                <a:stCxn id="37" idx="6"/>
                <a:endCxn id="42"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8" name="直線矢印コネクタ 47"/>
              <p:cNvCxnSpPr>
                <a:stCxn id="38" idx="6"/>
                <a:endCxn id="41"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9" name="直線矢印コネクタ 48"/>
              <p:cNvCxnSpPr>
                <a:stCxn id="38" idx="6"/>
                <a:endCxn id="40"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0" name="直線矢印コネクタ 49"/>
              <p:cNvCxnSpPr>
                <a:stCxn id="38" idx="6"/>
                <a:endCxn id="42"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1" name="直線矢印コネクタ 50"/>
              <p:cNvCxnSpPr>
                <a:stCxn id="39" idx="6"/>
                <a:endCxn id="40"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2" name="直線矢印コネクタ 51"/>
              <p:cNvCxnSpPr>
                <a:stCxn id="39" idx="6"/>
                <a:endCxn id="41"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3" name="直線矢印コネクタ 52"/>
              <p:cNvCxnSpPr>
                <a:stCxn id="39" idx="6"/>
                <a:endCxn id="42"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4" name="直線コネクタ 53"/>
              <p:cNvCxnSpPr>
                <a:stCxn id="40" idx="6"/>
                <a:endCxn id="43"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55" name="直線コネクタ 54"/>
              <p:cNvCxnSpPr>
                <a:stCxn id="40" idx="6"/>
                <a:endCxn id="44"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56" name="直線コネクタ 55"/>
              <p:cNvCxnSpPr>
                <a:stCxn id="41" idx="6"/>
                <a:endCxn id="43"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57" name="直線コネクタ 56"/>
              <p:cNvCxnSpPr>
                <a:stCxn id="41" idx="6"/>
                <a:endCxn id="44"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58" name="直線コネクタ 57"/>
              <p:cNvCxnSpPr>
                <a:stCxn id="42" idx="6"/>
                <a:endCxn id="43"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59" name="直線コネクタ 58"/>
              <p:cNvCxnSpPr>
                <a:stCxn id="42" idx="6"/>
                <a:endCxn id="44"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p:sp>
          <p:nvSpPr>
            <p:cNvPr id="36" name="テキスト ボックス 35"/>
            <p:cNvSpPr txBox="1"/>
            <p:nvPr/>
          </p:nvSpPr>
          <p:spPr>
            <a:xfrm>
              <a:off x="3691112" y="4213832"/>
              <a:ext cx="81304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游ゴシック" panose="020F0502020204030204"/>
                  <a:ea typeface="游ゴシック" panose="020B0400000000000000" pitchFamily="50" charset="-128"/>
                </a:rPr>
                <a:t>FFNN</a:t>
              </a:r>
              <a:endParaRPr kumimoji="0" lang="ja-JP" altLang="en-US" b="0" i="0" u="none" strike="noStrike" kern="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p:txBody>
        </p:sp>
      </p:grpSp>
      <p:grpSp>
        <p:nvGrpSpPr>
          <p:cNvPr id="68" name="グループ化 67"/>
          <p:cNvGrpSpPr/>
          <p:nvPr/>
        </p:nvGrpSpPr>
        <p:grpSpPr>
          <a:xfrm>
            <a:off x="1576087" y="5287780"/>
            <a:ext cx="1107996" cy="1186676"/>
            <a:chOff x="1529551" y="3616760"/>
            <a:chExt cx="1107996" cy="1186676"/>
          </a:xfrm>
        </p:grpSpPr>
        <p:sp>
          <p:nvSpPr>
            <p:cNvPr id="69" name="メモ 68"/>
            <p:cNvSpPr/>
            <p:nvPr/>
          </p:nvSpPr>
          <p:spPr>
            <a:xfrm rot="16200000" flipV="1">
              <a:off x="1773624" y="3689565"/>
              <a:ext cx="722443" cy="57683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70" name="テキスト ボックス 69"/>
            <p:cNvSpPr txBox="1"/>
            <p:nvPr/>
          </p:nvSpPr>
          <p:spPr>
            <a:xfrm>
              <a:off x="1529551" y="4434104"/>
              <a:ext cx="1107996" cy="369332"/>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コード片</a:t>
              </a:r>
              <a:endParaRPr lang="ja-JP" altLang="en-US" dirty="0">
                <a:solidFill>
                  <a:prstClr val="black"/>
                </a:solidFill>
                <a:latin typeface="游ゴシック" panose="020F0502020204030204"/>
                <a:ea typeface="游ゴシック" panose="020B0400000000000000" pitchFamily="50" charset="-128"/>
              </a:endParaRPr>
            </a:p>
          </p:txBody>
        </p:sp>
      </p:grpSp>
      <p:grpSp>
        <p:nvGrpSpPr>
          <p:cNvPr id="77" name="グループ化 76"/>
          <p:cNvGrpSpPr/>
          <p:nvPr/>
        </p:nvGrpSpPr>
        <p:grpSpPr>
          <a:xfrm>
            <a:off x="6202380" y="5183709"/>
            <a:ext cx="2262158" cy="1413664"/>
            <a:chOff x="6202381" y="5052267"/>
            <a:chExt cx="2262158" cy="1413664"/>
          </a:xfrm>
        </p:grpSpPr>
        <p:grpSp>
          <p:nvGrpSpPr>
            <p:cNvPr id="72" name="グループ化 71"/>
            <p:cNvGrpSpPr/>
            <p:nvPr/>
          </p:nvGrpSpPr>
          <p:grpSpPr>
            <a:xfrm>
              <a:off x="6851449" y="5052267"/>
              <a:ext cx="788719" cy="933133"/>
              <a:chOff x="505069" y="2598512"/>
              <a:chExt cx="1109784" cy="1312984"/>
            </a:xfrm>
          </p:grpSpPr>
          <p:sp>
            <p:nvSpPr>
              <p:cNvPr id="74" name="メモ 73"/>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75" name="メモ 74"/>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sp>
            <p:nvSpPr>
              <p:cNvPr id="76" name="メモ 75"/>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smtClean="0">
                  <a:solidFill>
                    <a:srgbClr val="FFFFFF"/>
                  </a:solidFill>
                  <a:latin typeface="Calibri" panose="020F0502020204030204"/>
                </a:endParaRPr>
              </a:p>
            </p:txBody>
          </p:sp>
        </p:grpSp>
        <p:sp>
          <p:nvSpPr>
            <p:cNvPr id="73" name="テキスト ボックス 72"/>
            <p:cNvSpPr txBox="1"/>
            <p:nvPr/>
          </p:nvSpPr>
          <p:spPr>
            <a:xfrm>
              <a:off x="6202381" y="6096599"/>
              <a:ext cx="2262158" cy="369332"/>
            </a:xfrm>
            <a:prstGeom prst="rect">
              <a:avLst/>
            </a:prstGeom>
            <a:noFill/>
          </p:spPr>
          <p:txBody>
            <a:bodyPr wrap="none" rtlCol="0">
              <a:spAutoFit/>
            </a:bodyPr>
            <a:lstStyle/>
            <a:p>
              <a:pPr algn="ctr" fontAlgn="auto">
                <a:spcBef>
                  <a:spcPts val="0"/>
                </a:spcBef>
                <a:spcAft>
                  <a:spcPts val="0"/>
                </a:spcAft>
              </a:pPr>
              <a:r>
                <a:rPr lang="ja-JP" altLang="en-US" dirty="0" smtClean="0">
                  <a:solidFill>
                    <a:prstClr val="black"/>
                  </a:solidFill>
                  <a:latin typeface="游ゴシック" panose="020F0502020204030204"/>
                  <a:ea typeface="游ゴシック" panose="020B0400000000000000" pitchFamily="50" charset="-128"/>
                </a:rPr>
                <a:t>類似コードブロック</a:t>
              </a:r>
              <a:endParaRPr lang="ja-JP" altLang="en-US" dirty="0">
                <a:solidFill>
                  <a:prstClr val="black"/>
                </a:solidFill>
                <a:latin typeface="游ゴシック" panose="020F0502020204030204"/>
                <a:ea typeface="游ゴシック" panose="020B0400000000000000" pitchFamily="50" charset="-128"/>
              </a:endParaRPr>
            </a:p>
          </p:txBody>
        </p:sp>
      </p:grpSp>
      <p:sp>
        <p:nvSpPr>
          <p:cNvPr id="78" name="下矢印 77"/>
          <p:cNvSpPr/>
          <p:nvPr/>
        </p:nvSpPr>
        <p:spPr>
          <a:xfrm rot="18745579">
            <a:off x="2927704" y="4382196"/>
            <a:ext cx="657859" cy="66726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下矢印 78"/>
          <p:cNvSpPr/>
          <p:nvPr/>
        </p:nvSpPr>
        <p:spPr>
          <a:xfrm rot="16200000">
            <a:off x="2889777" y="5327683"/>
            <a:ext cx="657859" cy="667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下矢印 79"/>
          <p:cNvSpPr/>
          <p:nvPr/>
        </p:nvSpPr>
        <p:spPr>
          <a:xfrm rot="16200000">
            <a:off x="5655826" y="5352814"/>
            <a:ext cx="657859" cy="667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505626" y="4180106"/>
            <a:ext cx="646331" cy="369332"/>
          </a:xfrm>
          <a:prstGeom prst="rect">
            <a:avLst/>
          </a:prstGeom>
          <a:noFill/>
        </p:spPr>
        <p:txBody>
          <a:bodyPr wrap="none" rtlCol="0">
            <a:spAutoFit/>
          </a:bodyPr>
          <a:lstStyle/>
          <a:p>
            <a:r>
              <a:rPr kumimoji="1" lang="ja-JP" altLang="en-US" dirty="0" smtClean="0"/>
              <a:t>学習</a:t>
            </a:r>
            <a:endParaRPr kumimoji="1" lang="ja-JP" altLang="en-US" dirty="0"/>
          </a:p>
        </p:txBody>
      </p:sp>
      <p:sp>
        <p:nvSpPr>
          <p:cNvPr id="83" name="テキスト ボックス 82"/>
          <p:cNvSpPr txBox="1"/>
          <p:nvPr/>
        </p:nvSpPr>
        <p:spPr>
          <a:xfrm>
            <a:off x="2859295" y="6022412"/>
            <a:ext cx="646331" cy="369332"/>
          </a:xfrm>
          <a:prstGeom prst="rect">
            <a:avLst/>
          </a:prstGeom>
          <a:noFill/>
        </p:spPr>
        <p:txBody>
          <a:bodyPr wrap="none" rtlCol="0">
            <a:spAutoFit/>
          </a:bodyPr>
          <a:lstStyle/>
          <a:p>
            <a:r>
              <a:rPr kumimoji="1" lang="ja-JP" altLang="en-US" dirty="0" smtClean="0"/>
              <a:t>入力</a:t>
            </a:r>
            <a:endParaRPr kumimoji="1" lang="ja-JP" altLang="en-US" dirty="0"/>
          </a:p>
        </p:txBody>
      </p:sp>
      <p:sp>
        <p:nvSpPr>
          <p:cNvPr id="84" name="テキスト ボックス 83"/>
          <p:cNvSpPr txBox="1"/>
          <p:nvPr/>
        </p:nvSpPr>
        <p:spPr>
          <a:xfrm>
            <a:off x="5627257" y="6025441"/>
            <a:ext cx="646331" cy="369332"/>
          </a:xfrm>
          <a:prstGeom prst="rect">
            <a:avLst/>
          </a:prstGeom>
          <a:noFill/>
        </p:spPr>
        <p:txBody>
          <a:bodyPr wrap="none" rtlCol="0">
            <a:spAutoFit/>
          </a:bodyPr>
          <a:lstStyle/>
          <a:p>
            <a:r>
              <a:rPr kumimoji="1" lang="ja-JP" altLang="en-US" dirty="0" smtClean="0"/>
              <a:t>出力</a:t>
            </a:r>
            <a:endParaRPr kumimoji="1" lang="ja-JP" altLang="en-US" dirty="0"/>
          </a:p>
        </p:txBody>
      </p:sp>
    </p:spTree>
    <p:extLst>
      <p:ext uri="{BB962C8B-B14F-4D97-AF65-F5344CB8AC3E}">
        <p14:creationId xmlns:p14="http://schemas.microsoft.com/office/powerpoint/2010/main" val="11992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コードブロックの定義</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関数</a:t>
            </a:r>
            <a:endParaRPr lang="en-US" altLang="ja-JP" sz="2800" dirty="0" smtClean="0"/>
          </a:p>
          <a:p>
            <a:r>
              <a:rPr kumimoji="1" lang="ja-JP" altLang="en-US" sz="2800" dirty="0" smtClean="0"/>
              <a:t>中</a:t>
            </a:r>
            <a:r>
              <a:rPr kumimoji="1" lang="ja-JP" altLang="en-US" sz="2800" dirty="0"/>
              <a:t>括弧</a:t>
            </a:r>
            <a:r>
              <a:rPr kumimoji="1" lang="ja-JP" altLang="en-US" sz="2800" dirty="0" smtClean="0"/>
              <a:t>で囲まれた部分</a:t>
            </a:r>
            <a:endParaRPr kumimoji="1" lang="en-US" altLang="ja-JP" sz="2800" dirty="0" smtClean="0"/>
          </a:p>
          <a:p>
            <a:pPr lvl="1"/>
            <a:r>
              <a:rPr lang="en-US" altLang="ja-JP" sz="2400" dirty="0" smtClean="0"/>
              <a:t>if</a:t>
            </a:r>
          </a:p>
          <a:p>
            <a:pPr lvl="1"/>
            <a:r>
              <a:rPr kumimoji="1" lang="en-US" altLang="ja-JP" sz="2400" dirty="0" smtClean="0"/>
              <a:t>while</a:t>
            </a:r>
          </a:p>
          <a:p>
            <a:pPr lvl="1"/>
            <a:r>
              <a:rPr lang="en-US" altLang="ja-JP" sz="2400" dirty="0" smtClean="0"/>
              <a:t>for</a:t>
            </a:r>
          </a:p>
          <a:p>
            <a:pPr lvl="1"/>
            <a:r>
              <a:rPr kumimoji="1" lang="en-US" altLang="ja-JP" sz="2400" dirty="0" smtClean="0"/>
              <a:t>do-while</a:t>
            </a:r>
          </a:p>
          <a:p>
            <a:pPr lvl="1"/>
            <a:r>
              <a:rPr lang="en-US" altLang="ja-JP" sz="2400" dirty="0" smtClean="0"/>
              <a:t>switch</a:t>
            </a:r>
            <a:endParaRPr kumimoji="1" lang="ja-JP" altLang="en-US" sz="2400" dirty="0"/>
          </a:p>
        </p:txBody>
      </p:sp>
      <p:sp>
        <p:nvSpPr>
          <p:cNvPr id="4" name="テキスト ボックス 3"/>
          <p:cNvSpPr txBox="1"/>
          <p:nvPr/>
        </p:nvSpPr>
        <p:spPr>
          <a:xfrm>
            <a:off x="4426218" y="1784410"/>
            <a:ext cx="4461478" cy="4524315"/>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public static  void BubbleSortInt1(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boolean</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while (flag)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false;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for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j = 0; j &lt;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num.length</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- 1;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j++</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if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temp =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smtClean="0">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[j + 1]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rPr>
              <a:t>    }</a:t>
            </a:r>
            <a:endParaRPr kumimoji="0" lang="ja-JP" altLang="en-US" b="0" i="0" u="none" strike="noStrike" kern="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endParaRPr>
          </a:p>
        </p:txBody>
      </p:sp>
      <p:sp>
        <p:nvSpPr>
          <p:cNvPr id="5" name="角丸四角形 4"/>
          <p:cNvSpPr/>
          <p:nvPr/>
        </p:nvSpPr>
        <p:spPr>
          <a:xfrm>
            <a:off x="4684296" y="2189747"/>
            <a:ext cx="3991392" cy="3936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940968" y="3208421"/>
            <a:ext cx="3657600" cy="259882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477564" y="4051583"/>
            <a:ext cx="1982015" cy="110595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33872" y="3741481"/>
            <a:ext cx="2522485" cy="17529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9F5033E9-932D-4E41-95C3-341F9A6DAE17}" type="slidenum">
              <a:rPr lang="en-US" altLang="ja-JP" smtClean="0"/>
              <a:pPr/>
              <a:t>7</a:t>
            </a:fld>
            <a:endParaRPr lang="en-US" altLang="ja-JP"/>
          </a:p>
        </p:txBody>
      </p:sp>
    </p:spTree>
    <p:extLst>
      <p:ext uri="{BB962C8B-B14F-4D97-AF65-F5344CB8AC3E}">
        <p14:creationId xmlns:p14="http://schemas.microsoft.com/office/powerpoint/2010/main" val="300214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類似コードブロックに関する定義</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類似</a:t>
                </a:r>
                <a:r>
                  <a:rPr lang="ja-JP" altLang="en-US" sz="2800" dirty="0" smtClean="0"/>
                  <a:t>度</a:t>
                </a:r>
                <a14:m>
                  <m:oMath xmlns:m="http://schemas.openxmlformats.org/officeDocument/2006/math">
                    <m:r>
                      <a:rPr lang="en-US" altLang="ja-JP" sz="2800" b="0" i="0" smtClean="0">
                        <a:latin typeface="Cambria Math" panose="02040503050406030204" pitchFamily="18" charset="0"/>
                      </a:rPr>
                      <m:t> </m:t>
                    </m:r>
                    <m:r>
                      <a:rPr lang="en-US" altLang="ja-JP" sz="2800" b="0" i="1" smtClean="0">
                        <a:latin typeface="Cambria Math" panose="02040503050406030204" pitchFamily="18" charset="0"/>
                      </a:rPr>
                      <m:t>𝑆𝑖𝑚𝑖𝑙𝑎𝑟𝑖𝑡𝑦</m:t>
                    </m:r>
                    <m:r>
                      <a:rPr lang="en-US" altLang="ja-JP" sz="2800" b="0" i="1" smtClean="0">
                        <a:latin typeface="Cambria Math" panose="02040503050406030204" pitchFamily="18" charset="0"/>
                      </a:rPr>
                      <m:t> </m:t>
                    </m:r>
                  </m:oMath>
                </a14:m>
                <a:r>
                  <a:rPr lang="ja-JP" altLang="en-US" sz="2800" dirty="0" smtClean="0"/>
                  <a:t> の定義</a:t>
                </a:r>
                <a:endParaRPr lang="en-US" altLang="ja-JP" sz="2800" dirty="0" smtClean="0"/>
              </a:p>
              <a:p>
                <a:pPr lvl="1"/>
                <a14:m>
                  <m:oMath xmlns:m="http://schemas.openxmlformats.org/officeDocument/2006/math">
                    <m:r>
                      <a:rPr lang="en-US" altLang="ja-JP" sz="2400" b="0" i="1" smtClean="0">
                        <a:latin typeface="Cambria Math" panose="02040503050406030204" pitchFamily="18" charset="0"/>
                      </a:rPr>
                      <m:t>𝑆𝑖𝑚𝑖𝑙𝑎𝑟𝑖𝑡𝑦</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2∗</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2</m:t>
                            </m:r>
                          </m:e>
                        </m:d>
                      </m:num>
                      <m:den>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1</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2|</m:t>
                        </m:r>
                      </m:den>
                    </m:f>
                  </m:oMath>
                </a14:m>
                <a:endParaRPr lang="en-US" altLang="ja-JP" sz="2400" dirty="0" smtClean="0"/>
              </a:p>
              <a:p>
                <a:pPr lvl="1"/>
                <a14:m>
                  <m:oMath xmlns:m="http://schemas.openxmlformats.org/officeDocument/2006/math">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2:</m:t>
                    </m:r>
                  </m:oMath>
                </a14:m>
                <a:r>
                  <a:rPr lang="en-US" altLang="ja-JP" sz="2400" dirty="0" smtClean="0"/>
                  <a:t> 2</a:t>
                </a:r>
                <a:r>
                  <a:rPr lang="ja-JP" altLang="en-US" sz="2400" dirty="0" err="1" smtClean="0"/>
                  <a:t>つの</a:t>
                </a:r>
                <a:r>
                  <a:rPr lang="ja-JP" altLang="en-US" sz="2400" dirty="0" smtClean="0"/>
                  <a:t>コード片を正規化した後に抽出した行の集合</a:t>
                </a:r>
                <a:endParaRPr lang="en-US" altLang="ja-JP" sz="2400" dirty="0" smtClean="0"/>
              </a:p>
              <a:p>
                <a:pPr lvl="1"/>
                <a14:m>
                  <m:oMath xmlns:m="http://schemas.openxmlformats.org/officeDocument/2006/math">
                    <m:r>
                      <a:rPr lang="en-US" altLang="ja-JP" sz="2400" i="1">
                        <a:latin typeface="Cambria Math" panose="02040503050406030204" pitchFamily="18" charset="0"/>
                      </a:rPr>
                      <m:t>𝑡</m:t>
                    </m:r>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2</m:t>
                    </m:r>
                  </m:oMath>
                </a14:m>
                <a:r>
                  <a:rPr lang="en-US" altLang="ja-JP" sz="2400" dirty="0" smtClean="0"/>
                  <a:t>: </a:t>
                </a:r>
                <a14:m>
                  <m:oMath xmlns:m="http://schemas.openxmlformats.org/officeDocument/2006/math">
                    <m:r>
                      <a:rPr lang="en-US" altLang="ja-JP" sz="2400" i="1">
                        <a:latin typeface="Cambria Math" panose="02040503050406030204" pitchFamily="18" charset="0"/>
                      </a:rPr>
                      <m:t>𝑡</m:t>
                    </m:r>
                    <m:r>
                      <a:rPr lang="en-US" altLang="ja-JP" sz="2400" i="1">
                        <a:latin typeface="Cambria Math" panose="02040503050406030204" pitchFamily="18" charset="0"/>
                      </a:rPr>
                      <m:t>1,</m:t>
                    </m:r>
                    <m:r>
                      <a:rPr lang="en-US" altLang="ja-JP" sz="2400" i="1">
                        <a:latin typeface="Cambria Math" panose="02040503050406030204" pitchFamily="18" charset="0"/>
                      </a:rPr>
                      <m:t>𝑡</m:t>
                    </m:r>
                    <m:r>
                      <a:rPr lang="en-US" altLang="ja-JP" sz="2400" i="1">
                        <a:latin typeface="Cambria Math" panose="02040503050406030204" pitchFamily="18" charset="0"/>
                      </a:rPr>
                      <m:t>2</m:t>
                    </m:r>
                  </m:oMath>
                </a14:m>
                <a:r>
                  <a:rPr lang="ja-JP" altLang="en-US" sz="2400" dirty="0" smtClean="0"/>
                  <a:t>で重複している行</a:t>
                </a:r>
                <a:endParaRPr lang="en-US" altLang="ja-JP" sz="2400" dirty="0" smtClean="0"/>
              </a:p>
              <a:p>
                <a:pPr lvl="1"/>
                <a14:m>
                  <m:oMath xmlns:m="http://schemas.openxmlformats.org/officeDocument/2006/math">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𝑡</m:t>
                    </m:r>
                  </m:oMath>
                </a14:m>
                <a:r>
                  <a:rPr lang="ja-JP" altLang="en-US" sz="2400" dirty="0" smtClean="0"/>
                  <a:t>の要素数</a:t>
                </a:r>
                <a:endParaRPr lang="en-US" altLang="ja-JP" sz="2800" dirty="0"/>
              </a:p>
              <a:p>
                <a:r>
                  <a:rPr kumimoji="1" lang="ja-JP" altLang="en-US" sz="2800" dirty="0" smtClean="0"/>
                  <a:t>類似コードブロックの定義</a:t>
                </a:r>
                <a:endParaRPr kumimoji="1" lang="en-US" altLang="ja-JP" sz="2800" dirty="0" smtClean="0"/>
              </a:p>
              <a:p>
                <a:pPr lvl="1"/>
                <a:r>
                  <a:rPr lang="ja-JP" altLang="en-US" sz="2400" dirty="0" smtClean="0"/>
                  <a:t>類似度が閾値以上である</a:t>
                </a:r>
                <a:r>
                  <a:rPr lang="en-US" altLang="ja-JP" sz="2400" dirty="0" smtClean="0"/>
                  <a:t>2</a:t>
                </a:r>
                <a:r>
                  <a:rPr lang="ja-JP" altLang="en-US" sz="2400" dirty="0" err="1" smtClean="0"/>
                  <a:t>つの</a:t>
                </a:r>
                <a:r>
                  <a:rPr lang="ja-JP" altLang="en-US" sz="2400" dirty="0" smtClean="0"/>
                  <a:t>コードブロック</a:t>
                </a:r>
                <a:endParaRPr lang="en-US" altLang="ja-JP" sz="2400" dirty="0" smtClean="0"/>
              </a:p>
              <a:p>
                <a:r>
                  <a:rPr kumimoji="1" lang="ja-JP" altLang="en-US" sz="2800" dirty="0" smtClean="0"/>
                  <a:t>類似コードブロックセットの定義</a:t>
                </a:r>
                <a:endParaRPr kumimoji="1" lang="en-US" altLang="ja-JP" sz="2800" dirty="0" smtClean="0"/>
              </a:p>
              <a:p>
                <a:pPr lvl="1"/>
                <a:r>
                  <a:rPr lang="ja-JP" altLang="en-US" sz="2400" dirty="0" smtClean="0"/>
                  <a:t>互いに類似コードブロックであるコード片の集合</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887" r="-1111" b="-94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spTree>
    <p:extLst>
      <p:ext uri="{BB962C8B-B14F-4D97-AF65-F5344CB8AC3E}">
        <p14:creationId xmlns:p14="http://schemas.microsoft.com/office/powerpoint/2010/main" val="4236410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ネガティブデータ</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以下のコードブロックから作成した特徴ベクトルを</a:t>
            </a:r>
            <a:r>
              <a:rPr lang="en-US" altLang="ja-JP" sz="2800" dirty="0" smtClean="0"/>
              <a:t/>
            </a:r>
            <a:br>
              <a:rPr lang="en-US" altLang="ja-JP" sz="2800" dirty="0" smtClean="0"/>
            </a:br>
            <a:r>
              <a:rPr lang="ja-JP" altLang="en-US" sz="2800" dirty="0" smtClean="0">
                <a:solidFill>
                  <a:srgbClr val="FF0000"/>
                </a:solidFill>
              </a:rPr>
              <a:t>ネガティブデータ</a:t>
            </a:r>
            <a:r>
              <a:rPr lang="ja-JP" altLang="en-US" sz="2800" dirty="0" smtClean="0"/>
              <a:t>と定義</a:t>
            </a:r>
            <a:endParaRPr lang="en-US" altLang="ja-JP" sz="2800" dirty="0" smtClean="0"/>
          </a:p>
          <a:p>
            <a:pPr lvl="1"/>
            <a:r>
              <a:rPr lang="ja-JP" altLang="en-US" sz="2400" dirty="0" smtClean="0"/>
              <a:t>検索</a:t>
            </a:r>
            <a:r>
              <a:rPr lang="ja-JP" altLang="en-US" sz="2400" dirty="0"/>
              <a:t>対象</a:t>
            </a:r>
            <a:r>
              <a:rPr lang="ja-JP" altLang="en-US" sz="2400" dirty="0" smtClean="0"/>
              <a:t>としていないプロジェクトから抽出した</a:t>
            </a:r>
            <a:r>
              <a:rPr lang="en-US" altLang="ja-JP" sz="2400" dirty="0" smtClean="0"/>
              <a:t/>
            </a:r>
            <a:br>
              <a:rPr lang="en-US" altLang="ja-JP" sz="2400" dirty="0" smtClean="0"/>
            </a:br>
            <a:r>
              <a:rPr lang="ja-JP" altLang="en-US" sz="2400" dirty="0" smtClean="0"/>
              <a:t>コードブロック</a:t>
            </a:r>
            <a:endParaRPr lang="en-US" altLang="ja-JP" sz="2400" dirty="0" smtClean="0"/>
          </a:p>
          <a:p>
            <a:r>
              <a:rPr kumimoji="1" lang="ja-JP" altLang="en-US" sz="2800" dirty="0" smtClean="0"/>
              <a:t>ネガティブデータを用意する理由・目的</a:t>
            </a:r>
            <a:endParaRPr kumimoji="1" lang="en-US" altLang="ja-JP" sz="2800" dirty="0" smtClean="0"/>
          </a:p>
          <a:p>
            <a:pPr lvl="1"/>
            <a:r>
              <a:rPr kumimoji="1" lang="en-US" altLang="ja-JP" sz="2400" dirty="0" smtClean="0"/>
              <a:t>FFNN</a:t>
            </a:r>
            <a:r>
              <a:rPr kumimoji="1" lang="ja-JP" altLang="en-US" sz="2400" dirty="0" smtClean="0"/>
              <a:t>を使用</a:t>
            </a:r>
            <a:endParaRPr kumimoji="1" lang="en-US" altLang="ja-JP" sz="2400" dirty="0" smtClean="0"/>
          </a:p>
          <a:p>
            <a:pPr lvl="2"/>
            <a:r>
              <a:rPr lang="ja-JP" altLang="en-US" sz="2000" dirty="0" smtClean="0"/>
              <a:t>コード</a:t>
            </a:r>
            <a:r>
              <a:rPr lang="ja-JP" altLang="en-US" sz="2000" dirty="0"/>
              <a:t>検索</a:t>
            </a:r>
            <a:r>
              <a:rPr lang="ja-JP" altLang="en-US" sz="2000" dirty="0" smtClean="0"/>
              <a:t>を分類問題へと置換</a:t>
            </a:r>
            <a:endParaRPr lang="en-US" altLang="ja-JP" sz="2000" dirty="0" smtClean="0"/>
          </a:p>
          <a:p>
            <a:pPr lvl="1"/>
            <a:r>
              <a:rPr kumimoji="1" lang="ja-JP" altLang="en-US" sz="2400" dirty="0" smtClean="0"/>
              <a:t>検索結果は大きく</a:t>
            </a:r>
            <a:r>
              <a:rPr kumimoji="1" lang="en-US" altLang="ja-JP" sz="2400" dirty="0" smtClean="0"/>
              <a:t>2</a:t>
            </a:r>
            <a:r>
              <a:rPr kumimoji="1" lang="ja-JP" altLang="en-US" sz="2400" dirty="0" smtClean="0"/>
              <a:t>通り</a:t>
            </a:r>
            <a:endParaRPr kumimoji="1" lang="en-US" altLang="ja-JP" sz="2400" dirty="0" smtClean="0"/>
          </a:p>
          <a:p>
            <a:pPr lvl="2"/>
            <a:r>
              <a:rPr kumimoji="1" lang="ja-JP" altLang="en-US" sz="2000" dirty="0" smtClean="0"/>
              <a:t>何らかの類似コードブロックセット</a:t>
            </a:r>
            <a:endParaRPr kumimoji="1" lang="en-US" altLang="ja-JP" sz="2000" dirty="0" smtClean="0"/>
          </a:p>
          <a:p>
            <a:pPr lvl="2"/>
            <a:r>
              <a:rPr lang="ja-JP" altLang="en-US" sz="2000" dirty="0" smtClean="0"/>
              <a:t>検索結果なし</a:t>
            </a:r>
            <a:endParaRPr kumimoji="1" lang="en-US" altLang="ja-JP" sz="2000" dirty="0" smtClean="0"/>
          </a:p>
          <a:p>
            <a:pPr lvl="1"/>
            <a:r>
              <a:rPr kumimoji="1" lang="ja-JP" altLang="en-US" sz="2400" dirty="0" smtClean="0"/>
              <a:t>分類における</a:t>
            </a:r>
            <a:r>
              <a:rPr lang="ja-JP" altLang="en-US" sz="2400" dirty="0" smtClean="0"/>
              <a:t>“</a:t>
            </a:r>
            <a:r>
              <a:rPr kumimoji="1" lang="ja-JP" altLang="en-US" sz="2400" dirty="0" smtClean="0"/>
              <a:t>検索結果なし</a:t>
            </a:r>
            <a:r>
              <a:rPr kumimoji="1" lang="en-US" altLang="ja-JP" sz="2400" dirty="0" smtClean="0"/>
              <a:t>”</a:t>
            </a:r>
            <a:r>
              <a:rPr kumimoji="1" lang="ja-JP" altLang="en-US" sz="2400" dirty="0" smtClean="0"/>
              <a:t>クラスを作成する目的</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a:t>
            </a:fld>
            <a:endParaRPr lang="en-US" altLang="ja-JP"/>
          </a:p>
        </p:txBody>
      </p:sp>
    </p:spTree>
    <p:extLst>
      <p:ext uri="{BB962C8B-B14F-4D97-AF65-F5344CB8AC3E}">
        <p14:creationId xmlns:p14="http://schemas.microsoft.com/office/powerpoint/2010/main" val="277849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7471</TotalTime>
  <Words>3909</Words>
  <Application>Microsoft Office PowerPoint</Application>
  <PresentationFormat>画面に合わせる (4:3)</PresentationFormat>
  <Paragraphs>729</Paragraphs>
  <Slides>43</Slides>
  <Notes>33</Notes>
  <HiddenSlides>15</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43</vt:i4>
      </vt:variant>
    </vt:vector>
  </HeadingPairs>
  <TitlesOfParts>
    <vt:vector size="49" baseType="lpstr">
      <vt:lpstr>ＭＳ Ｐゴシック</vt:lpstr>
      <vt:lpstr>游ゴシック</vt:lpstr>
      <vt:lpstr>Arial</vt:lpstr>
      <vt:lpstr>Calibri</vt:lpstr>
      <vt:lpstr>Cambria Math</vt:lpstr>
      <vt:lpstr>Sel-CoolMetal-white</vt:lpstr>
      <vt:lpstr>順伝播型ニューラルネットワークを 用いた類似コードブロック検索の試み</vt:lpstr>
      <vt:lpstr>コード片検索</vt:lpstr>
      <vt:lpstr>コード検索ツール: Ichi Tracker[1]</vt:lpstr>
      <vt:lpstr>研究動機(1)</vt:lpstr>
      <vt:lpstr>研究動機(2)</vt:lpstr>
      <vt:lpstr>研究概要</vt:lpstr>
      <vt:lpstr>コードブロックの定義</vt:lpstr>
      <vt:lpstr>類似コードブロックに関する定義</vt:lpstr>
      <vt:lpstr>ネガティブデータ</vt:lpstr>
      <vt:lpstr>ポジティブデータ</vt:lpstr>
      <vt:lpstr>学習フェイズのアルゴリズム</vt:lpstr>
      <vt:lpstr>順伝播型ニューラルネットワーク(FFNN)</vt:lpstr>
      <vt:lpstr>教師データ作成</vt:lpstr>
      <vt:lpstr>検索フェイズのアルゴリズム</vt:lpstr>
      <vt:lpstr>評価実験</vt:lpstr>
      <vt:lpstr>実験環境と学習パラメータ</vt:lpstr>
      <vt:lpstr>検索精度評価実験の概要</vt:lpstr>
      <vt:lpstr>対象コードブロック</vt:lpstr>
      <vt:lpstr>学習・評価用データセット 作成方法</vt:lpstr>
      <vt:lpstr>特徴ベクトル作成方法</vt:lpstr>
      <vt:lpstr>実験対象プロジェクト</vt:lpstr>
      <vt:lpstr>検索精度指標の定義</vt:lpstr>
      <vt:lpstr>検索精度評価実験の結果</vt:lpstr>
      <vt:lpstr>評価実験</vt:lpstr>
      <vt:lpstr>ミューテーション評価実験の概要</vt:lpstr>
      <vt:lpstr>ミューテーション評価実験の結果</vt:lpstr>
      <vt:lpstr>実験手順に対する考察</vt:lpstr>
      <vt:lpstr>まとめと今後の課題</vt:lpstr>
      <vt:lpstr>類似コード検索</vt:lpstr>
      <vt:lpstr>実験結果まとめ</vt:lpstr>
      <vt:lpstr>最近の動向</vt:lpstr>
      <vt:lpstr>最近の動向</vt:lpstr>
      <vt:lpstr>ミューテーション</vt:lpstr>
      <vt:lpstr>ベクトル化手法の比較</vt:lpstr>
      <vt:lpstr>コードクローン</vt:lpstr>
      <vt:lpstr>類似コードブロックの実例</vt:lpstr>
      <vt:lpstr>検索失敗例</vt:lpstr>
      <vt:lpstr>評価実験2の手順</vt:lpstr>
      <vt:lpstr>コード例(Hbase)</vt:lpstr>
      <vt:lpstr>コード例(OpenSSL)</vt:lpstr>
      <vt:lpstr>コード例(FreeBSD)</vt:lpstr>
      <vt:lpstr>特徴ベクトル作成：BoW</vt:lpstr>
      <vt:lpstr>特徴ベクトル作成：doc2vec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ニューラルネットワークを用いた 類似コードブロック検索手法の提案</dc:title>
  <dc:creator>y-fujiwr</dc:creator>
  <cp:lastModifiedBy>y-fujiwr</cp:lastModifiedBy>
  <cp:revision>372</cp:revision>
  <cp:lastPrinted>2018-02-15T03:21:30Z</cp:lastPrinted>
  <dcterms:created xsi:type="dcterms:W3CDTF">2018-02-07T04:24:02Z</dcterms:created>
  <dcterms:modified xsi:type="dcterms:W3CDTF">2018-09-06T05:56:36Z</dcterms:modified>
</cp:coreProperties>
</file>