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9934575" cy="14363700"/>
  <p:embeddedFontLst>
    <p:embeddedFont>
      <p:font typeface="メイリオ" panose="020B0604030504040204" pitchFamily="50" charset="-128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Arial Black" panose="020B0A04020102020204" pitchFamily="34" charset="0"/>
      <p:bold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ja-JP"/>
    </a:defPPr>
    <a:lvl1pPr marL="0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1pPr>
    <a:lvl2pPr marL="1834285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2pPr>
    <a:lvl3pPr marL="3668569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3pPr>
    <a:lvl4pPr marL="550285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4pPr>
    <a:lvl5pPr marL="7337138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5pPr>
    <a:lvl6pPr marL="917142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6pPr>
    <a:lvl7pPr marL="11005707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7pPr>
    <a:lvl8pPr marL="12839993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8pPr>
    <a:lvl9pPr marL="14674276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" userDrawn="1">
          <p15:clr>
            <a:srgbClr val="A4A3A4"/>
          </p15:clr>
        </p15:guide>
        <p15:guide id="2" pos="9469" userDrawn="1">
          <p15:clr>
            <a:srgbClr val="A4A3A4"/>
          </p15:clr>
        </p15:guide>
        <p15:guide id="3" orient="horz" pos="2892" userDrawn="1">
          <p15:clr>
            <a:srgbClr val="A4A3A4"/>
          </p15:clr>
        </p15:guide>
        <p15:guide id="4" pos="9605" userDrawn="1">
          <p15:clr>
            <a:srgbClr val="A4A3A4"/>
          </p15:clr>
        </p15:guide>
        <p15:guide id="5" pos="465" userDrawn="1">
          <p15:clr>
            <a:srgbClr val="A4A3A4"/>
          </p15:clr>
        </p15:guide>
        <p15:guide id="6" pos="18609" userDrawn="1">
          <p15:clr>
            <a:srgbClr val="A4A3A4"/>
          </p15:clr>
        </p15:guide>
        <p15:guide id="7" orient="horz" pos="26184" userDrawn="1">
          <p15:clr>
            <a:srgbClr val="A4A3A4"/>
          </p15:clr>
        </p15:guide>
        <p15:guide id="8" orient="horz" pos="3164" userDrawn="1">
          <p15:clr>
            <a:srgbClr val="A4A3A4"/>
          </p15:clr>
        </p15:guide>
        <p15:guide id="9" orient="horz" pos="26637" userDrawn="1">
          <p15:clr>
            <a:srgbClr val="A4A3A4"/>
          </p15:clr>
        </p15:guide>
        <p15:guide id="10" pos="692" userDrawn="1">
          <p15:clr>
            <a:srgbClr val="A4A3A4"/>
          </p15:clr>
        </p15:guide>
        <p15:guide id="11" pos="9242" userDrawn="1">
          <p15:clr>
            <a:srgbClr val="A4A3A4"/>
          </p15:clr>
        </p15:guide>
        <p15:guide id="12" orient="horz" pos="3391" userDrawn="1">
          <p15:clr>
            <a:srgbClr val="A4A3A4"/>
          </p15:clr>
        </p15:guide>
        <p15:guide id="13" pos="9832" userDrawn="1">
          <p15:clr>
            <a:srgbClr val="A4A3A4"/>
          </p15:clr>
        </p15:guide>
        <p15:guide id="14" pos="18382" userDrawn="1">
          <p15:clr>
            <a:srgbClr val="A4A3A4"/>
          </p15:clr>
        </p15:guide>
        <p15:guide id="15" orient="horz" pos="10467" userDrawn="1">
          <p15:clr>
            <a:srgbClr val="A4A3A4"/>
          </p15:clr>
        </p15:guide>
        <p15:guide id="16" orient="horz" pos="10693" userDrawn="1">
          <p15:clr>
            <a:srgbClr val="A4A3A4"/>
          </p15:clr>
        </p15:guide>
        <p15:guide id="17" orient="horz" pos="11034" userDrawn="1">
          <p15:clr>
            <a:srgbClr val="A4A3A4"/>
          </p15:clr>
        </p15:guide>
        <p15:guide id="18" orient="horz" pos="11260" userDrawn="1">
          <p15:clr>
            <a:srgbClr val="A4A3A4"/>
          </p15:clr>
        </p15:guide>
        <p15:guide id="20" orient="horz" pos="19493" userDrawn="1">
          <p15:clr>
            <a:srgbClr val="A4A3A4"/>
          </p15:clr>
        </p15:guide>
        <p15:guide id="21" orient="horz" pos="19720" userDrawn="1">
          <p15:clr>
            <a:srgbClr val="A4A3A4"/>
          </p15:clr>
        </p15:guide>
        <p15:guide id="22" orient="horz" pos="20060" userDrawn="1">
          <p15:clr>
            <a:srgbClr val="A4A3A4"/>
          </p15:clr>
        </p15:guide>
        <p15:guide id="23" orient="horz" pos="20287" userDrawn="1">
          <p15:clr>
            <a:srgbClr val="A4A3A4"/>
          </p15:clr>
        </p15:guide>
        <p15:guide id="24" orient="horz" pos="25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4B6"/>
    <a:srgbClr val="3F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3158" y="149"/>
      </p:cViewPr>
      <p:guideLst>
        <p:guide orient="horz" pos="329"/>
        <p:guide pos="9469"/>
        <p:guide orient="horz" pos="2892"/>
        <p:guide pos="9605"/>
        <p:guide pos="465"/>
        <p:guide pos="18609"/>
        <p:guide orient="horz" pos="26184"/>
        <p:guide orient="horz" pos="3164"/>
        <p:guide orient="horz" pos="26637"/>
        <p:guide pos="692"/>
        <p:guide pos="9242"/>
        <p:guide orient="horz" pos="3391"/>
        <p:guide pos="9832"/>
        <p:guide pos="18382"/>
        <p:guide orient="horz" pos="10467"/>
        <p:guide orient="horz" pos="10693"/>
        <p:guide orient="horz" pos="11034"/>
        <p:guide orient="horz" pos="11260"/>
        <p:guide orient="horz" pos="19493"/>
        <p:guide orient="horz" pos="19720"/>
        <p:guide orient="horz" pos="20060"/>
        <p:guide orient="horz" pos="20287"/>
        <p:guide orient="horz" pos="259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2" cy="720679"/>
          </a:xfrm>
          <a:prstGeom prst="rect">
            <a:avLst/>
          </a:prstGeom>
        </p:spPr>
        <p:txBody>
          <a:bodyPr vert="horz" lIns="138810" tIns="69406" rIns="138810" bIns="69406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720679"/>
          </a:xfrm>
          <a:prstGeom prst="rect">
            <a:avLst/>
          </a:prstGeom>
        </p:spPr>
        <p:txBody>
          <a:bodyPr vert="horz" lIns="138810" tIns="69406" rIns="138810" bIns="69406" rtlCol="0"/>
          <a:lstStyle>
            <a:lvl1pPr algn="r">
              <a:defRPr sz="1900"/>
            </a:lvl1pPr>
          </a:lstStyle>
          <a:p>
            <a:fld id="{EC711DB6-0E72-48D1-A12F-0D64B0F8C49A}" type="datetimeFigureOut">
              <a:rPr kumimoji="1" lang="ja-JP" altLang="en-US" smtClean="0"/>
              <a:t>2018/12/10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1795463"/>
            <a:ext cx="3429000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10" tIns="69406" rIns="138810" bIns="694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6912531"/>
            <a:ext cx="7947659" cy="5655707"/>
          </a:xfrm>
          <a:prstGeom prst="rect">
            <a:avLst/>
          </a:prstGeom>
        </p:spPr>
        <p:txBody>
          <a:bodyPr vert="horz" lIns="138810" tIns="69406" rIns="138810" bIns="694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3024"/>
            <a:ext cx="4304982" cy="720678"/>
          </a:xfrm>
          <a:prstGeom prst="rect">
            <a:avLst/>
          </a:prstGeom>
        </p:spPr>
        <p:txBody>
          <a:bodyPr vert="horz" lIns="138810" tIns="69406" rIns="138810" bIns="69406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13643024"/>
            <a:ext cx="4304982" cy="720678"/>
          </a:xfrm>
          <a:prstGeom prst="rect">
            <a:avLst/>
          </a:prstGeom>
        </p:spPr>
        <p:txBody>
          <a:bodyPr vert="horz" lIns="138810" tIns="69406" rIns="138810" bIns="69406" rtlCol="0" anchor="b"/>
          <a:lstStyle>
            <a:lvl1pPr algn="r">
              <a:defRPr sz="1900"/>
            </a:lvl1pPr>
          </a:lstStyle>
          <a:p>
            <a:fld id="{759A031A-3743-4A20-9EDF-906251F528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6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031A-3743-4A20-9EDF-906251F528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9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80" cy="9176088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8" y="24258165"/>
            <a:ext cx="21195984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507385" y="12604735"/>
            <a:ext cx="18777788" cy="2684649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74014" y="12604735"/>
            <a:ext cx="55828703" cy="2684649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6"/>
            <a:ext cx="25737980" cy="8502248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80" cy="9364361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3428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685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5028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3713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714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74012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981926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582378"/>
            <a:ext cx="13378913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3" y="13575854"/>
            <a:ext cx="13378913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9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10" y="13575854"/>
            <a:ext cx="13384169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04413"/>
            <a:ext cx="9961905" cy="7253666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32" y="1704421"/>
            <a:ext cx="16927348" cy="365358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3" y="8958086"/>
            <a:ext cx="9961905" cy="29282224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9" y="29965971"/>
            <a:ext cx="18167985" cy="35376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9" y="3825022"/>
            <a:ext cx="18167985" cy="25685115"/>
          </a:xfrm>
        </p:spPr>
        <p:txBody>
          <a:bodyPr/>
          <a:lstStyle>
            <a:lvl1pPr marL="0" indent="0">
              <a:buNone/>
              <a:defRPr sz="12800"/>
            </a:lvl1pPr>
            <a:lvl2pPr marL="1834285" indent="0">
              <a:buNone/>
              <a:defRPr sz="11200"/>
            </a:lvl2pPr>
            <a:lvl3pPr marL="3668569" indent="0">
              <a:buNone/>
              <a:defRPr sz="9600"/>
            </a:lvl3pPr>
            <a:lvl4pPr marL="5502854" indent="0">
              <a:buNone/>
              <a:defRPr sz="8000"/>
            </a:lvl4pPr>
            <a:lvl5pPr marL="7337138" indent="0">
              <a:buNone/>
              <a:defRPr sz="8000"/>
            </a:lvl5pPr>
            <a:lvl6pPr marL="9171424" indent="0">
              <a:buNone/>
              <a:defRPr sz="8000"/>
            </a:lvl6pPr>
            <a:lvl7pPr marL="11005707" indent="0">
              <a:buNone/>
              <a:defRPr sz="8000"/>
            </a:lvl7pPr>
            <a:lvl8pPr marL="12839993" indent="0">
              <a:buNone/>
              <a:defRPr sz="8000"/>
            </a:lvl8pPr>
            <a:lvl9pPr marL="14674276" indent="0">
              <a:buNone/>
              <a:defRPr sz="8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9" y="33503622"/>
            <a:ext cx="18167985" cy="5024052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  <a:prstGeom prst="rect">
            <a:avLst/>
          </a:prstGeom>
        </p:spPr>
        <p:txBody>
          <a:bodyPr vert="horz" lIns="366856" tIns="183430" rIns="366856" bIns="18343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988661"/>
            <a:ext cx="27251978" cy="28251646"/>
          </a:xfrm>
          <a:prstGeom prst="rect">
            <a:avLst/>
          </a:prstGeom>
        </p:spPr>
        <p:txBody>
          <a:bodyPr vert="horz" lIns="366856" tIns="183430" rIns="366856" bIns="18343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4002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01BE-B01F-4BF7-B98B-637D558E7802}" type="datetimeFigureOut">
              <a:rPr kumimoji="1" lang="ja-JP" altLang="en-US" smtClean="0"/>
              <a:pPr/>
              <a:t>2018/12/10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9" y="39677169"/>
            <a:ext cx="9588659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53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8569" rtl="0" eaLnBrk="1" latinLnBrk="0" hangingPunct="1">
        <a:spcBef>
          <a:spcPct val="0"/>
        </a:spcBef>
        <a:buNone/>
        <a:defRPr kumimoji="1"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5714" indent="-1375714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80713" indent="-1146429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85711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19997" indent="-917141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54281" indent="-917141" algn="l" defTabSz="3668569" rtl="0" eaLnBrk="1" latinLnBrk="0" hangingPunct="1">
        <a:spcBef>
          <a:spcPct val="20000"/>
        </a:spcBef>
        <a:buFont typeface="Arial" pitchFamily="34" charset="0"/>
        <a:buChar char="»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856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922849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5713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91420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4285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68569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0285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37138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7142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5707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39993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74276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18200" y="0"/>
            <a:ext cx="30257012" cy="4597785"/>
          </a:xfrm>
          <a:prstGeom prst="rect">
            <a:avLst/>
          </a:prstGeom>
          <a:solidFill>
            <a:srgbClr val="41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616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8188" y="611701"/>
            <a:ext cx="28435122" cy="280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29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Investigating Vector-based Detection of </a:t>
            </a:r>
            <a:r>
              <a:rPr lang="en-US" altLang="ja-JP" sz="8829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8829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8829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Code </a:t>
            </a:r>
            <a:r>
              <a:rPr lang="en-US" altLang="ja-JP" sz="8829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Clones Using BigCloneBench</a:t>
            </a:r>
            <a:endParaRPr lang="en-US" altLang="ja-JP" sz="8829" spc="-148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56" y="724278"/>
            <a:ext cx="3403732" cy="1169401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105268" y="3413306"/>
            <a:ext cx="2808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Kazuki</a:t>
            </a:r>
            <a:r>
              <a:rPr lang="en-US" altLang="ja-JP" sz="4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Yokoi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600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Eunjong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Choi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600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Norihiro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Yoshida</a:t>
            </a:r>
            <a:r>
              <a:rPr lang="en-US" altLang="ja-JP" sz="36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600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Katsuro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Inoue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endParaRPr lang="en-US" altLang="ja-JP" sz="3600" dirty="0">
              <a:solidFill>
                <a:schemeClr val="bg1"/>
              </a:solidFill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 Osaka University</a:t>
            </a:r>
            <a:r>
              <a:rPr lang="ja-JP" alt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2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 Nara Institute of Science and Technology  3 Nagoya University</a:t>
            </a:r>
            <a:endParaRPr lang="ja-JP" altLang="en-US" sz="3200" dirty="0">
              <a:solidFill>
                <a:schemeClr val="bg1"/>
              </a:solidFill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8188" y="5022850"/>
            <a:ext cx="14293850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5247938" y="5022850"/>
            <a:ext cx="14293850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98550" y="5383214"/>
            <a:ext cx="1346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3F51B5"/>
                </a:solidFill>
              </a:rPr>
              <a:t>1. Motivation</a:t>
            </a:r>
            <a:endParaRPr lang="en-US" altLang="ja-JP" dirty="0">
              <a:solidFill>
                <a:srgbClr val="3F51B5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720848" y="41805657"/>
            <a:ext cx="15820940" cy="48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5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JSPS KAKENHI Grant Numbers JP25220003, JP18H04094 and JP16K16034</a:t>
            </a:r>
          </a:p>
        </p:txBody>
      </p:sp>
      <p:grpSp>
        <p:nvGrpSpPr>
          <p:cNvPr id="61" name="グループ化 60"/>
          <p:cNvGrpSpPr/>
          <p:nvPr/>
        </p:nvGrpSpPr>
        <p:grpSpPr>
          <a:xfrm>
            <a:off x="1098550" y="9211740"/>
            <a:ext cx="13484532" cy="4718749"/>
            <a:chOff x="1171391" y="12250044"/>
            <a:chExt cx="13484532" cy="4718749"/>
          </a:xfrm>
        </p:grpSpPr>
        <p:sp>
          <p:nvSpPr>
            <p:cNvPr id="34" name="メモ 33"/>
            <p:cNvSpPr/>
            <p:nvPr/>
          </p:nvSpPr>
          <p:spPr>
            <a:xfrm rot="10800000">
              <a:off x="1171393" y="12679013"/>
              <a:ext cx="1374559" cy="2036141"/>
            </a:xfrm>
            <a:prstGeom prst="foldedCorner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C0C0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2838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35" name="メモ 34"/>
            <p:cNvSpPr/>
            <p:nvPr/>
          </p:nvSpPr>
          <p:spPr>
            <a:xfrm rot="10800000">
              <a:off x="1354083" y="12926198"/>
              <a:ext cx="1374559" cy="2036141"/>
            </a:xfrm>
            <a:prstGeom prst="foldedCorner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C0C0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2838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36" name="メモ 35"/>
            <p:cNvSpPr/>
            <p:nvPr/>
          </p:nvSpPr>
          <p:spPr>
            <a:xfrm rot="10800000">
              <a:off x="1611363" y="13225336"/>
              <a:ext cx="1374559" cy="2036141"/>
            </a:xfrm>
            <a:prstGeom prst="foldedCorner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C0C0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2838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37" name="テキスト ボックス 9"/>
            <p:cNvSpPr txBox="1"/>
            <p:nvPr/>
          </p:nvSpPr>
          <p:spPr>
            <a:xfrm>
              <a:off x="1171391" y="15790577"/>
              <a:ext cx="2776722" cy="626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defTabSz="2883378">
                <a:defRPr/>
              </a:pPr>
              <a:r>
                <a:rPr kumimoji="0" lang="en-US" altLang="ja-JP" sz="3469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</a:t>
              </a:r>
              <a:r>
                <a:rPr kumimoji="0" lang="en-US" altLang="ja-JP" sz="3469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  <a:endParaRPr kumimoji="0" lang="ja-JP" altLang="en-US" sz="3469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900976" y="13684299"/>
              <a:ext cx="902257" cy="449684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defTabSz="2883378">
                <a:defRPr/>
              </a:pPr>
              <a:endParaRPr kumimoji="0" lang="ja-JP" altLang="ja-JP" sz="3469" u="sng">
                <a:solidFill>
                  <a:srgbClr val="0C0C0C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911785" y="14424044"/>
              <a:ext cx="902257" cy="449684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defTabSz="2883378">
                <a:defRPr/>
              </a:pPr>
              <a:endParaRPr kumimoji="0" lang="ja-JP" altLang="ja-JP" sz="3469" u="sng">
                <a:solidFill>
                  <a:srgbClr val="0C0C0C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0" name="右矢印 39"/>
            <p:cNvSpPr/>
            <p:nvPr/>
          </p:nvSpPr>
          <p:spPr>
            <a:xfrm>
              <a:off x="3566179" y="13977262"/>
              <a:ext cx="553584" cy="603501"/>
            </a:xfrm>
            <a:prstGeom prst="rightArrow">
              <a:avLst/>
            </a:prstGeom>
            <a:solidFill>
              <a:srgbClr val="4584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3153" dirty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pic>
          <p:nvPicPr>
            <p:cNvPr id="41" name="図 4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43938" y="13095391"/>
              <a:ext cx="1954211" cy="557898"/>
            </a:xfrm>
            <a:prstGeom prst="rect">
              <a:avLst/>
            </a:prstGeom>
          </p:spPr>
        </p:pic>
        <p:pic>
          <p:nvPicPr>
            <p:cNvPr id="42" name="図 4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078425" y="15404886"/>
              <a:ext cx="1885238" cy="556061"/>
            </a:xfrm>
            <a:prstGeom prst="rect">
              <a:avLst/>
            </a:prstGeom>
          </p:spPr>
        </p:pic>
        <p:sp>
          <p:nvSpPr>
            <p:cNvPr id="43" name="正方形/長方形 42"/>
            <p:cNvSpPr/>
            <p:nvPr/>
          </p:nvSpPr>
          <p:spPr>
            <a:xfrm>
              <a:off x="4335336" y="14770638"/>
              <a:ext cx="3371436" cy="5775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/>
              <a:r>
                <a:rPr lang="en-US" altLang="ja-JP" sz="3153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r>
                <a:rPr lang="en-US" altLang="ja-JP" sz="3153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Fragment </a:t>
              </a:r>
              <a:r>
                <a:rPr lang="en-US" altLang="ja-JP" sz="3153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346488" y="12558277"/>
              <a:ext cx="3349123" cy="5775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/>
              <a:r>
                <a:rPr lang="en-US" altLang="ja-JP" sz="3153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r>
                <a:rPr lang="en-US" altLang="ja-JP" sz="3153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Fragment </a:t>
              </a:r>
              <a:r>
                <a:rPr lang="en-US" altLang="ja-JP" sz="3153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5" name="テキスト ボックス 40"/>
            <p:cNvSpPr txBox="1"/>
            <p:nvPr/>
          </p:nvSpPr>
          <p:spPr>
            <a:xfrm>
              <a:off x="4498073" y="16163007"/>
              <a:ext cx="3160027" cy="62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>
                <a:defRPr/>
              </a:pPr>
              <a:r>
                <a:rPr kumimoji="0" lang="en-US" altLang="ja-JP" sz="3469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Feature </a:t>
              </a:r>
              <a:r>
                <a:rPr kumimoji="0" lang="en-US" altLang="ja-JP" sz="3469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Vector</a:t>
              </a:r>
              <a:endParaRPr kumimoji="0" lang="ja-JP" altLang="en-US" sz="3469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9548675" y="16228136"/>
              <a:ext cx="454164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C0C0C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7" name="直線矢印コネクタ 46"/>
            <p:cNvCxnSpPr/>
            <p:nvPr/>
          </p:nvCxnSpPr>
          <p:spPr>
            <a:xfrm flipV="1">
              <a:off x="9548675" y="12250044"/>
              <a:ext cx="0" cy="3976345"/>
            </a:xfrm>
            <a:prstGeom prst="straightConnector1">
              <a:avLst/>
            </a:prstGeom>
            <a:noFill/>
            <a:ln w="9525" cap="flat" cmpd="sng" algn="ctr">
              <a:solidFill>
                <a:srgbClr val="0C0C0C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8" name="楕円 47"/>
            <p:cNvSpPr/>
            <p:nvPr/>
          </p:nvSpPr>
          <p:spPr>
            <a:xfrm>
              <a:off x="12227534" y="13684299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12438476" y="14001477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0" name="楕円 49"/>
            <p:cNvSpPr/>
            <p:nvPr/>
          </p:nvSpPr>
          <p:spPr>
            <a:xfrm>
              <a:off x="10293788" y="15104041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40"/>
            <p:cNvSpPr txBox="1"/>
            <p:nvPr/>
          </p:nvSpPr>
          <p:spPr>
            <a:xfrm>
              <a:off x="9550399" y="16342595"/>
              <a:ext cx="4572001" cy="62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>
                <a:defRPr/>
              </a:pPr>
              <a:r>
                <a:rPr kumimoji="0" lang="en-US" altLang="ja-JP" sz="3469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Vector </a:t>
              </a:r>
              <a:r>
                <a:rPr kumimoji="0" lang="en-US" altLang="ja-JP" sz="3469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endParaRPr kumimoji="0" lang="ja-JP" altLang="en-US" sz="3469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楕円 51"/>
            <p:cNvSpPr/>
            <p:nvPr/>
          </p:nvSpPr>
          <p:spPr>
            <a:xfrm rot="20261909">
              <a:off x="11979187" y="13453860"/>
              <a:ext cx="918578" cy="1095230"/>
            </a:xfrm>
            <a:prstGeom prst="ellipse">
              <a:avLst/>
            </a:prstGeom>
            <a:noFill/>
            <a:ln w="25400" cap="flat" cmpd="sng" algn="ctr">
              <a:solidFill>
                <a:srgbClr val="F5C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srgbClr val="0C0C0C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40"/>
            <p:cNvSpPr txBox="1"/>
            <p:nvPr/>
          </p:nvSpPr>
          <p:spPr>
            <a:xfrm>
              <a:off x="11351740" y="12636317"/>
              <a:ext cx="3304183" cy="62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>
                <a:defRPr/>
              </a:pPr>
              <a:r>
                <a:rPr kumimoji="0" lang="en-US" altLang="ja-JP" sz="3469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r>
                <a:rPr kumimoji="0" lang="en-US" altLang="ja-JP" sz="3469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Clone</a:t>
              </a:r>
              <a:endParaRPr kumimoji="0" lang="ja-JP" altLang="en-US" sz="3469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楕円 53"/>
            <p:cNvSpPr/>
            <p:nvPr/>
          </p:nvSpPr>
          <p:spPr>
            <a:xfrm>
              <a:off x="10728437" y="12344122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5" name="楕円 54"/>
            <p:cNvSpPr/>
            <p:nvPr/>
          </p:nvSpPr>
          <p:spPr>
            <a:xfrm>
              <a:off x="10595382" y="15405634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6" name="楕円 55"/>
            <p:cNvSpPr/>
            <p:nvPr/>
          </p:nvSpPr>
          <p:spPr>
            <a:xfrm>
              <a:off x="10728437" y="14978175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7" name="楕円 56"/>
            <p:cNvSpPr/>
            <p:nvPr/>
          </p:nvSpPr>
          <p:spPr>
            <a:xfrm>
              <a:off x="13698313" y="14862612"/>
              <a:ext cx="266111" cy="277537"/>
            </a:xfrm>
            <a:prstGeom prst="ellipse">
              <a:avLst/>
            </a:prstGeom>
            <a:solidFill>
              <a:srgbClr val="31B6FD"/>
            </a:solidFill>
            <a:ln w="25400" cap="flat" cmpd="sng" algn="ctr">
              <a:solidFill>
                <a:srgbClr val="31B6F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8" name="右矢印 57"/>
            <p:cNvSpPr/>
            <p:nvPr/>
          </p:nvSpPr>
          <p:spPr>
            <a:xfrm>
              <a:off x="8076949" y="13974842"/>
              <a:ext cx="553584" cy="603501"/>
            </a:xfrm>
            <a:prstGeom prst="rightArrow">
              <a:avLst/>
            </a:prstGeom>
            <a:solidFill>
              <a:srgbClr val="4584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3153" dirty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9" name="楕円 58"/>
            <p:cNvSpPr/>
            <p:nvPr/>
          </p:nvSpPr>
          <p:spPr>
            <a:xfrm rot="20261909">
              <a:off x="10228407" y="14695192"/>
              <a:ext cx="918578" cy="1095230"/>
            </a:xfrm>
            <a:prstGeom prst="ellipse">
              <a:avLst/>
            </a:prstGeom>
            <a:noFill/>
            <a:ln w="25400" cap="flat" cmpd="sng" algn="ctr">
              <a:solidFill>
                <a:srgbClr val="F5C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883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469" kern="0">
                <a:solidFill>
                  <a:srgbClr val="0C0C0C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15608300" y="5383213"/>
            <a:ext cx="13573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</a:tabLst>
            </a:pPr>
            <a:r>
              <a:rPr lang="en-US" altLang="ja-JP" sz="5400" dirty="0" smtClean="0">
                <a:solidFill>
                  <a:srgbClr val="3F51B5"/>
                </a:solidFill>
              </a:rPr>
              <a:t>2. Investigation Target</a:t>
            </a:r>
          </a:p>
          <a:p>
            <a:pPr>
              <a:tabLst>
                <a:tab pos="719138" algn="l"/>
              </a:tabLst>
            </a:pPr>
            <a:r>
              <a:rPr lang="en-US" altLang="ja-JP" sz="4400" dirty="0" smtClean="0"/>
              <a:t>Vectorization Algorithms</a:t>
            </a:r>
          </a:p>
        </p:txBody>
      </p:sp>
      <p:graphicFrame>
        <p:nvGraphicFramePr>
          <p:cNvPr id="63" name="表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50868"/>
              </p:ext>
            </p:extLst>
          </p:nvPr>
        </p:nvGraphicFramePr>
        <p:xfrm>
          <a:off x="15608300" y="6962824"/>
          <a:ext cx="13565010" cy="61992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65010">
                  <a:extLst>
                    <a:ext uri="{9D8B030D-6E8A-4147-A177-3AD203B41FA5}">
                      <a16:colId xmlns:a16="http://schemas.microsoft.com/office/drawing/2014/main" val="2964900922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44053526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381216247"/>
                    </a:ext>
                  </a:extLst>
                </a:gridCol>
                <a:gridCol w="6012000">
                  <a:extLst>
                    <a:ext uri="{9D8B030D-6E8A-4147-A177-3AD203B41FA5}">
                      <a16:colId xmlns:a16="http://schemas.microsoft.com/office/drawing/2014/main" val="1508209071"/>
                    </a:ext>
                  </a:extLst>
                </a:gridCol>
              </a:tblGrid>
              <a:tr h="1153341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/>
                        <a:t>Dimensionality</a:t>
                      </a:r>
                      <a:endParaRPr kumimoji="1" lang="en-US" altLang="ja-JP" sz="2800" b="1" baseline="0" dirty="0" smtClean="0"/>
                    </a:p>
                    <a:p>
                      <a:pPr algn="ctr"/>
                      <a:r>
                        <a:rPr kumimoji="1" lang="en-US" altLang="ja-JP" sz="2800" b="1" baseline="0" dirty="0" smtClean="0"/>
                        <a:t>Reduction</a:t>
                      </a:r>
                      <a:endParaRPr kumimoji="1" lang="ja-JP" altLang="en-US" sz="2800" b="1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/>
                        <a:t>Machine</a:t>
                      </a:r>
                      <a:endParaRPr kumimoji="1" lang="en-US" altLang="ja-JP" sz="2800" b="1" baseline="0" dirty="0" smtClean="0"/>
                    </a:p>
                    <a:p>
                      <a:pPr algn="ctr"/>
                      <a:r>
                        <a:rPr kumimoji="1" lang="en-US" altLang="ja-JP" sz="2800" b="1" baseline="0" dirty="0" smtClean="0"/>
                        <a:t>Learning</a:t>
                      </a:r>
                      <a:endParaRPr kumimoji="1" lang="ja-JP" altLang="en-US" sz="2800" b="1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105413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BoW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dirty="0" smtClean="0"/>
                    </a:p>
                  </a:txBody>
                  <a:tcPr marL="144168" marR="144168" marT="144168" marB="14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marL="144168" marR="144168" marT="144168" marB="14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Simple representation</a:t>
                      </a:r>
                      <a:endParaRPr kumimoji="1" lang="ja-JP" altLang="en-US" sz="2800" dirty="0"/>
                    </a:p>
                  </a:txBody>
                  <a:tcPr marL="144168" marR="144168" marT="144168" marB="14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5244121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TF-IDF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Reflect word’s importance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extLst>
                  <a:ext uri="{0D108BD9-81ED-4DB2-BD59-A6C34878D82A}">
                    <a16:rowId xmlns:a16="http://schemas.microsoft.com/office/drawing/2014/main" val="3271547573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LSI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Reduction by SVD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extLst>
                  <a:ext uri="{0D108BD9-81ED-4DB2-BD59-A6C34878D82A}">
                    <a16:rowId xmlns:a16="http://schemas.microsoft.com/office/drawing/2014/main" val="2680863476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LDA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Generative probabilistic model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extLst>
                  <a:ext uri="{0D108BD9-81ED-4DB2-BD59-A6C34878D82A}">
                    <a16:rowId xmlns:a16="http://schemas.microsoft.com/office/drawing/2014/main" val="1679582797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Doc2Vec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Extends Word2Vec to documents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extLst>
                  <a:ext uri="{0D108BD9-81ED-4DB2-BD59-A6C34878D82A}">
                    <a16:rowId xmlns:a16="http://schemas.microsoft.com/office/drawing/2014/main" val="4217937964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WV-avg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Average vector of Word2Vec</a:t>
                      </a:r>
                      <a:endParaRPr kumimoji="1" lang="ja-JP" altLang="en-US" sz="2800" dirty="0"/>
                    </a:p>
                  </a:txBody>
                  <a:tcPr marL="144168" marR="144168" marT="144168" marB="144168"/>
                </a:tc>
                <a:extLst>
                  <a:ext uri="{0D108BD9-81ED-4DB2-BD59-A6C34878D82A}">
                    <a16:rowId xmlns:a16="http://schemas.microsoft.com/office/drawing/2014/main" val="2328686216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FT-avg</a:t>
                      </a:r>
                      <a:endParaRPr kumimoji="1" lang="ja-JP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44168" marR="144168" marT="144168" marB="14416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〇</a:t>
                      </a:r>
                      <a:endParaRPr kumimoji="1" lang="ja-JP" altLang="en-US" sz="2800" dirty="0"/>
                    </a:p>
                  </a:txBody>
                  <a:tcPr marL="144168" marR="144168" marT="144168" marB="14416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Average vector of FastText</a:t>
                      </a:r>
                      <a:endParaRPr kumimoji="1" lang="ja-JP" altLang="en-US" sz="2800" dirty="0"/>
                    </a:p>
                  </a:txBody>
                  <a:tcPr marL="144168" marR="144168" marT="144168" marB="14416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36585"/>
                  </a:ext>
                </a:extLst>
              </a:tr>
            </a:tbl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1098550" y="6327981"/>
            <a:ext cx="13573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FLCCFinder</a:t>
            </a:r>
            <a:r>
              <a:rPr lang="en-US" altLang="ja-JP" sz="3600" dirty="0"/>
              <a:t> : We have </a:t>
            </a:r>
            <a:r>
              <a:rPr lang="en-US" altLang="ja-JP" sz="3600" dirty="0" smtClean="0"/>
              <a:t>developed a </a:t>
            </a:r>
            <a:r>
              <a:rPr lang="en-US" altLang="ja-JP" sz="3600" dirty="0"/>
              <a:t>vector-based approach</a:t>
            </a:r>
          </a:p>
          <a:p>
            <a:r>
              <a:rPr lang="en-US" altLang="ja-JP" sz="3600" dirty="0" smtClean="0"/>
              <a:t>It </a:t>
            </a:r>
            <a:r>
              <a:rPr lang="en-US" altLang="ja-JP" sz="3600" dirty="0"/>
              <a:t>uses TF-IDF and cosine similarity</a:t>
            </a:r>
          </a:p>
          <a:p>
            <a:r>
              <a:rPr lang="en-US" altLang="ja-JP" sz="3600" dirty="0" smtClean="0"/>
              <a:t>It </a:t>
            </a:r>
            <a:r>
              <a:rPr lang="en-US" altLang="ja-JP" sz="3600" dirty="0"/>
              <a:t>has possibilities:</a:t>
            </a:r>
          </a:p>
          <a:p>
            <a:pPr marL="2577235" lvl="1" indent="-742950">
              <a:buFont typeface="+mj-lt"/>
              <a:buAutoNum type="arabicPeriod"/>
            </a:pPr>
            <a:r>
              <a:rPr lang="en-US" altLang="ja-JP" sz="3600" dirty="0"/>
              <a:t>High-dimensional vector</a:t>
            </a:r>
          </a:p>
          <a:p>
            <a:pPr marL="2577235" lvl="1" indent="-742950">
              <a:buFont typeface="+mj-lt"/>
              <a:buAutoNum type="arabicPeriod"/>
            </a:pPr>
            <a:r>
              <a:rPr lang="en-US" altLang="ja-JP" sz="3600" dirty="0"/>
              <a:t>Polysemy and synonym are </a:t>
            </a:r>
            <a:r>
              <a:rPr lang="en-US" altLang="ja-JP" sz="3600" dirty="0" smtClean="0"/>
              <a:t>missed</a:t>
            </a:r>
            <a:endParaRPr lang="en-US" altLang="ja-JP" sz="36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608300" y="13598987"/>
            <a:ext cx="13573125" cy="300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Similarity Measurements</a:t>
            </a:r>
          </a:p>
          <a:p>
            <a:pPr marL="540633" indent="-540633">
              <a:buFont typeface="Arial" panose="020B0604020202020204" pitchFamily="34" charset="0"/>
              <a:buChar char="•"/>
            </a:pPr>
            <a:r>
              <a:rPr lang="en-US" altLang="ja-JP" sz="3784" dirty="0" smtClean="0">
                <a:latin typeface="Arial" panose="020B0604020202020204" pitchFamily="34" charset="0"/>
                <a:cs typeface="Arial" panose="020B0604020202020204" pitchFamily="34" charset="0"/>
              </a:rPr>
              <a:t>Cosine </a:t>
            </a:r>
            <a:r>
              <a:rPr lang="en-US" altLang="ja-JP" sz="3784" dirty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</a:p>
          <a:p>
            <a:pPr marL="1441424" lvl="1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easure of similarity between two vectors of an inner product</a:t>
            </a:r>
          </a:p>
          <a:p>
            <a:pPr marL="540633" indent="-540633">
              <a:buFont typeface="Arial" panose="020B0604020202020204" pitchFamily="34" charset="0"/>
              <a:buChar char="•"/>
            </a:pPr>
            <a:r>
              <a:rPr lang="en-US" altLang="ja-JP" sz="3784" dirty="0" smtClean="0">
                <a:latin typeface="Arial" panose="020B0604020202020204" pitchFamily="34" charset="0"/>
                <a:cs typeface="Arial" panose="020B0604020202020204" pitchFamily="34" charset="0"/>
              </a:rPr>
              <a:t>WMD (Word Mover’s Distance)</a:t>
            </a:r>
          </a:p>
          <a:p>
            <a:pPr marL="1441424" lvl="1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istance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function between text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38188" y="17516475"/>
            <a:ext cx="28803600" cy="1378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98550" y="17875250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3F51B5"/>
                </a:solidFill>
              </a:rPr>
              <a:t>3. Investigation and Results</a:t>
            </a:r>
            <a:endParaRPr lang="en-US" altLang="ja-JP" dirty="0">
              <a:solidFill>
                <a:srgbClr val="3F51B5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98550" y="18826346"/>
            <a:ext cx="13573126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  <a:t>RQ1: Does the recall of code clone detection vary with vectorization algorithms</a:t>
            </a:r>
            <a:r>
              <a:rPr lang="en-US" altLang="ja-JP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7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9927"/>
              </p:ext>
            </p:extLst>
          </p:nvPr>
        </p:nvGraphicFramePr>
        <p:xfrm>
          <a:off x="1098553" y="22309784"/>
          <a:ext cx="13573122" cy="589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255">
                  <a:extLst>
                    <a:ext uri="{9D8B030D-6E8A-4147-A177-3AD203B41FA5}">
                      <a16:colId xmlns:a16="http://schemas.microsoft.com/office/drawing/2014/main" val="166228205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1922841442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491973338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1132256815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3333016014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3575233508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2562969239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162607255"/>
                    </a:ext>
                  </a:extLst>
                </a:gridCol>
              </a:tblGrid>
              <a:tr h="157320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BoW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TF-IDF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LSI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LDA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Doc2</a:t>
                      </a:r>
                    </a:p>
                    <a:p>
                      <a:pPr algn="l"/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Vec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WV-avg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FT-</a:t>
                      </a:r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avg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26743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T1</a:t>
                      </a: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004170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T2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.84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.82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.92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.94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6744442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VST3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.82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.97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.93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23176510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.45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.37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.61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.61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.46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.84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.79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82787259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MT3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.06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.23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.04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.55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.43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98718665"/>
                  </a:ext>
                </a:extLst>
              </a:tr>
              <a:tr h="719632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WT3/T4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.02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.08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.05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35335"/>
                  </a:ext>
                </a:extLst>
              </a:tr>
            </a:tbl>
          </a:graphicData>
        </a:graphic>
      </p:graphicFrame>
      <p:sp>
        <p:nvSpPr>
          <p:cNvPr id="80" name="テキスト ボックス 79"/>
          <p:cNvSpPr txBox="1"/>
          <p:nvPr/>
        </p:nvSpPr>
        <p:spPr>
          <a:xfrm>
            <a:off x="15608300" y="18811875"/>
            <a:ext cx="1357312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ja-JP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RQ2: Does the selection of vectorization algorithms and distance scale affect detection speed?</a:t>
            </a:r>
          </a:p>
        </p:txBody>
      </p:sp>
      <p:graphicFrame>
        <p:nvGraphicFramePr>
          <p:cNvPr id="83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364100"/>
              </p:ext>
            </p:extLst>
          </p:nvPr>
        </p:nvGraphicFramePr>
        <p:xfrm>
          <a:off x="15608300" y="22323887"/>
          <a:ext cx="13573123" cy="5894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832">
                  <a:extLst>
                    <a:ext uri="{9D8B030D-6E8A-4147-A177-3AD203B41FA5}">
                      <a16:colId xmlns:a16="http://schemas.microsoft.com/office/drawing/2014/main" val="3361676234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1717898051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2334461858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1815689108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2475581956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4189874887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2636518742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1640947498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3285358578"/>
                    </a:ext>
                  </a:extLst>
                </a:gridCol>
                <a:gridCol w="1182699">
                  <a:extLst>
                    <a:ext uri="{9D8B030D-6E8A-4147-A177-3AD203B41FA5}">
                      <a16:colId xmlns:a16="http://schemas.microsoft.com/office/drawing/2014/main" val="842074223"/>
                    </a:ext>
                  </a:extLst>
                </a:gridCol>
              </a:tblGrid>
              <a:tr h="1574815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Vectorization</a:t>
                      </a:r>
                      <a:r>
                        <a:rPr kumimoji="1" lang="en-US" altLang="ja-JP" sz="3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algorithms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BoW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TF-IDF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LSI</a:t>
                      </a: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LDA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Doc2</a:t>
                      </a:r>
                    </a:p>
                    <a:p>
                      <a:pPr algn="l"/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Vec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WV-avg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FT-</a:t>
                      </a:r>
                      <a:r>
                        <a:rPr kumimoji="1" lang="en-US" altLang="ja-JP" sz="3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avg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Word</a:t>
                      </a:r>
                    </a:p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2Vec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b="1" kern="1200">
                          <a:solidFill>
                            <a:schemeClr val="bg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Fast</a:t>
                      </a:r>
                    </a:p>
                    <a:p>
                      <a:pPr algn="l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Text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05295"/>
                  </a:ext>
                </a:extLst>
              </a:tr>
              <a:tr h="1440000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marL="0" marR="0" lvl="0" indent="0" algn="l" defTabSz="3668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Similarity</a:t>
                      </a:r>
                      <a:r>
                        <a:rPr kumimoji="1" lang="en-US" altLang="ja-JP" sz="3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measurements</a:t>
                      </a:r>
                      <a:endParaRPr kumimoji="1" lang="ja-JP" altLang="en-US" sz="3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Cosine</a:t>
                      </a:r>
                      <a:r>
                        <a:rPr kumimoji="1" lang="en-US" altLang="ja-JP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similarity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WMD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012112"/>
                  </a:ext>
                </a:extLst>
              </a:tr>
              <a:tr h="1440000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Generation</a:t>
                      </a:r>
                      <a:r>
                        <a:rPr kumimoji="1" lang="en-US" altLang="ja-JP" sz="3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time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[sec]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5.1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10.0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9.7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60.3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44.7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42.7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196.1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29.5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187.7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0549699"/>
                  </a:ext>
                </a:extLst>
              </a:tr>
              <a:tr h="1440000"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Similarity</a:t>
                      </a:r>
                      <a:r>
                        <a:rPr kumimoji="1" lang="en-US" altLang="ja-JP" sz="3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time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[sec]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5.5 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5.1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1.6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 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497.5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1pPr>
                      <a:lvl2pPr marL="4800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2pPr>
                      <a:lvl3pPr marL="9601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3pPr>
                      <a:lvl4pPr marL="14401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4pPr>
                      <a:lvl5pPr marL="192024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5pPr>
                      <a:lvl6pPr marL="240030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6pPr>
                      <a:lvl7pPr marL="288036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7pPr>
                      <a:lvl8pPr marL="336042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8pPr>
                      <a:lvl9pPr marL="3840480" algn="l" defTabSz="960120" rtl="0" eaLnBrk="1" latinLnBrk="0" hangingPunct="1">
                        <a:defRPr kumimoji="1" sz="1890" kern="1200">
                          <a:solidFill>
                            <a:schemeClr val="tx1"/>
                          </a:solidFill>
                          <a:latin typeface="Segoe UI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538.1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72908"/>
                  </a:ext>
                </a:extLst>
              </a:tr>
            </a:tbl>
          </a:graphicData>
        </a:graphic>
      </p:graphicFrame>
      <p:cxnSp>
        <p:nvCxnSpPr>
          <p:cNvPr id="91" name="直線コネクタ 90"/>
          <p:cNvCxnSpPr/>
          <p:nvPr/>
        </p:nvCxnSpPr>
        <p:spPr>
          <a:xfrm>
            <a:off x="15139988" y="18811875"/>
            <a:ext cx="0" cy="12133263"/>
          </a:xfrm>
          <a:prstGeom prst="line">
            <a:avLst/>
          </a:prstGeom>
          <a:ln w="50800">
            <a:solidFill>
              <a:srgbClr val="3F51B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正方形/長方形 94"/>
          <p:cNvSpPr/>
          <p:nvPr/>
        </p:nvSpPr>
        <p:spPr>
          <a:xfrm>
            <a:off x="738188" y="31846838"/>
            <a:ext cx="14293850" cy="972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098550" y="32205613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3F51B5"/>
                </a:solidFill>
              </a:rPr>
              <a:t>4. Discussion</a:t>
            </a:r>
            <a:endParaRPr lang="en-US" altLang="ja-JP" dirty="0">
              <a:solidFill>
                <a:srgbClr val="3F51B5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15247938" y="31845250"/>
            <a:ext cx="14293850" cy="972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5608300" y="32205613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3F51B5"/>
                </a:solidFill>
              </a:rPr>
              <a:t>5. Future works</a:t>
            </a:r>
            <a:endParaRPr lang="en-US" altLang="ja-JP" dirty="0">
              <a:solidFill>
                <a:srgbClr val="3F51B5"/>
              </a:solidFill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48" y="898450"/>
            <a:ext cx="2495906" cy="2495507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1098550" y="14308039"/>
            <a:ext cx="13573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  <a:r>
              <a:rPr lang="en-US" altLang="ja-JP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FLCCFinder</a:t>
            </a:r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, we investigated</a:t>
            </a:r>
            <a:r>
              <a:rPr lang="en-US" altLang="ja-JP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vectorization algorithms and</a:t>
            </a:r>
          </a:p>
          <a:p>
            <a:pPr lvl="0"/>
            <a:r>
              <a:rPr lang="en-US" altLang="ja-JP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 measurements </a:t>
            </a:r>
            <a:r>
              <a:rPr lang="en-US" altLang="ja-JP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ja-JP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altLang="ja-JP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098550" y="21725009"/>
            <a:ext cx="1357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+mj-lt"/>
              </a:rPr>
              <a:t>Recall for each vectorization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5608300" y="21754546"/>
            <a:ext cx="135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+mj-lt"/>
              </a:rPr>
              <a:t>Calculation time for each vectorization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098550" y="28692192"/>
            <a:ext cx="13573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Recall was improved by using dimensionality </a:t>
            </a:r>
            <a:r>
              <a:rPr lang="en-US" altLang="ja-JP" sz="4000" b="1" dirty="0">
                <a:solidFill>
                  <a:srgbClr val="C00000"/>
                </a:solidFill>
                <a:cs typeface="Arial" panose="020B0604020202020204" pitchFamily="34" charset="0"/>
              </a:rPr>
              <a:t>reduction </a:t>
            </a:r>
            <a:r>
              <a:rPr lang="en-US" altLang="ja-JP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and </a:t>
            </a:r>
            <a:r>
              <a:rPr lang="en-US" altLang="ja-JP" sz="4000" b="1" dirty="0">
                <a:solidFill>
                  <a:srgbClr val="C00000"/>
                </a:solidFill>
                <a:cs typeface="Arial" panose="020B0604020202020204" pitchFamily="34" charset="0"/>
              </a:rPr>
              <a:t>machine </a:t>
            </a:r>
            <a:r>
              <a:rPr lang="en-US" altLang="ja-JP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learning</a:t>
            </a:r>
          </a:p>
          <a:p>
            <a:pPr lvl="0">
              <a:lnSpc>
                <a:spcPct val="150000"/>
              </a:lnSpc>
            </a:pPr>
            <a:r>
              <a:rPr lang="en-US" altLang="ja-JP" sz="4000" b="1" dirty="0" smtClean="0">
                <a:solidFill>
                  <a:srgbClr val="C00000"/>
                </a:solidFill>
              </a:rPr>
              <a:t>WV-avg had the highest recall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5608298" y="28692192"/>
            <a:ext cx="13573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WV-avg (Word2Vec) was fast among algorithms using machine learning</a:t>
            </a:r>
          </a:p>
          <a:p>
            <a:pPr lvl="0">
              <a:lnSpc>
                <a:spcPct val="150000"/>
              </a:lnSpc>
            </a:pPr>
            <a:r>
              <a:rPr kumimoji="1" lang="en-US" altLang="ja-JP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WMD </a:t>
            </a:r>
            <a:r>
              <a:rPr lang="en-US" altLang="ja-JP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kumimoji="1" lang="en-US" altLang="ja-JP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 slower than cosine similarity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098549" y="20382438"/>
            <a:ext cx="1357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Applied each vectorization algorithms to BigCloneBench</a:t>
            </a:r>
          </a:p>
          <a:p>
            <a:r>
              <a:rPr lang="en-US" altLang="ja-JP" sz="3600" dirty="0" smtClean="0"/>
              <a:t>(BigCloneBench </a:t>
            </a:r>
            <a:r>
              <a:rPr lang="en-US" altLang="ja-JP" sz="3600" dirty="0"/>
              <a:t>is a </a:t>
            </a:r>
            <a:r>
              <a:rPr lang="en-US" altLang="ja-JP" sz="3600" dirty="0" smtClean="0"/>
              <a:t>big data clone benchmark)</a:t>
            </a:r>
            <a:endParaRPr lang="en-US" altLang="ja-JP" sz="36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5608300" y="20370034"/>
            <a:ext cx="1357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Built 1MLOC dataset by randomly selecting from BigCloneBench</a:t>
            </a:r>
            <a:endParaRPr lang="en-US" altLang="ja-JP" sz="36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098550" y="33122990"/>
            <a:ext cx="13573125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 smtClean="0"/>
              <a:t>RQ1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/>
              <a:t>R</a:t>
            </a:r>
            <a:r>
              <a:rPr lang="en-US" altLang="ja-JP" sz="3600" dirty="0" smtClean="0"/>
              <a:t>ecall of TF-IDF was lower than BoW</a:t>
            </a:r>
          </a:p>
          <a:p>
            <a:pPr marL="2405785" lvl="1" indent="-5715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This is because the weights of identifiers tend to be high</a:t>
            </a:r>
          </a:p>
          <a:p>
            <a:pPr marL="2405785" lvl="1" indent="-5715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But code clones contain different identifier name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Doc2Vec was not able to detect many Type-3 clones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WV-avg </a:t>
            </a:r>
            <a:r>
              <a:rPr lang="en-US" altLang="ja-JP" sz="3600" dirty="0"/>
              <a:t>had the highest recall</a:t>
            </a:r>
          </a:p>
          <a:p>
            <a:pPr>
              <a:lnSpc>
                <a:spcPct val="150000"/>
              </a:lnSpc>
            </a:pPr>
            <a:r>
              <a:rPr lang="en-US" altLang="ja-JP" sz="4000" dirty="0" smtClean="0"/>
              <a:t>RQ2</a:t>
            </a:r>
            <a:endParaRPr lang="en-US" altLang="ja-JP" sz="3600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WV-avg(Word2Vec) achieved the highest speed among algorithms using machine learning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It is not practical to use WMD for detecting code clones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 smtClean="0">
                <a:solidFill>
                  <a:srgbClr val="C00000"/>
                </a:solidFill>
              </a:rPr>
              <a:t>WV-avg was an effective algorithm</a:t>
            </a:r>
            <a:endParaRPr lang="en-US" altLang="ja-JP" sz="4000" b="1" dirty="0">
              <a:solidFill>
                <a:srgbClr val="C00000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5608300" y="33128943"/>
            <a:ext cx="13573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 smtClean="0"/>
              <a:t>Measure the precision and F-measure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 smtClean="0"/>
              <a:t>Investigate other than algorithms used in this study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 smtClean="0"/>
              <a:t>Use machine learning for classification between</a:t>
            </a:r>
            <a:br>
              <a:rPr lang="en-US" altLang="ja-JP" sz="4000" dirty="0" smtClean="0"/>
            </a:br>
            <a:r>
              <a:rPr lang="en-US" altLang="ja-JP" sz="4000" dirty="0" smtClean="0"/>
              <a:t>code clones and NON-clones</a:t>
            </a:r>
          </a:p>
        </p:txBody>
      </p:sp>
      <p:grpSp>
        <p:nvGrpSpPr>
          <p:cNvPr id="189" name="グループ化 188"/>
          <p:cNvGrpSpPr/>
          <p:nvPr/>
        </p:nvGrpSpPr>
        <p:grpSpPr>
          <a:xfrm>
            <a:off x="15705561" y="37330708"/>
            <a:ext cx="13836227" cy="3317074"/>
            <a:chOff x="15885743" y="37788359"/>
            <a:chExt cx="13836227" cy="3317074"/>
          </a:xfrm>
        </p:grpSpPr>
        <p:sp>
          <p:nvSpPr>
            <p:cNvPr id="142" name="テキスト ボックス 9"/>
            <p:cNvSpPr txBox="1"/>
            <p:nvPr/>
          </p:nvSpPr>
          <p:spPr>
            <a:xfrm>
              <a:off x="15885743" y="40293560"/>
              <a:ext cx="2284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defTabSz="2883378">
                <a:defRPr/>
              </a:pPr>
              <a:r>
                <a:rPr kumimoji="0"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</a:t>
              </a:r>
              <a:r>
                <a:rPr kumimoji="0" lang="en-US" altLang="ja-JP" sz="2800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  <a:endParaRPr kumimoji="0" lang="ja-JP" alt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グループ化 164"/>
            <p:cNvGrpSpPr/>
            <p:nvPr/>
          </p:nvGrpSpPr>
          <p:grpSpPr>
            <a:xfrm>
              <a:off x="15885745" y="37881935"/>
              <a:ext cx="1406354" cy="2001545"/>
              <a:chOff x="17945102" y="37881935"/>
              <a:chExt cx="1406354" cy="2001545"/>
            </a:xfrm>
          </p:grpSpPr>
          <p:sp>
            <p:nvSpPr>
              <p:cNvPr id="139" name="メモ 138"/>
              <p:cNvSpPr/>
              <p:nvPr/>
            </p:nvSpPr>
            <p:spPr>
              <a:xfrm rot="10800000">
                <a:off x="17945102" y="37881935"/>
                <a:ext cx="1065355" cy="1578116"/>
              </a:xfrm>
              <a:prstGeom prst="foldedCorne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C0C0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883378">
                  <a:defRPr/>
                </a:pPr>
                <a:endParaRPr kumimoji="0" lang="ja-JP" altLang="en-US" sz="2838">
                  <a:solidFill>
                    <a:prstClr val="white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140" name="メモ 139"/>
              <p:cNvSpPr/>
              <p:nvPr/>
            </p:nvSpPr>
            <p:spPr>
              <a:xfrm rot="10800000">
                <a:off x="18086696" y="38073517"/>
                <a:ext cx="1065355" cy="1578116"/>
              </a:xfrm>
              <a:prstGeom prst="foldedCorne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C0C0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883378">
                  <a:defRPr/>
                </a:pPr>
                <a:endParaRPr kumimoji="0" lang="ja-JP" altLang="en-US" sz="2838">
                  <a:solidFill>
                    <a:prstClr val="white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141" name="メモ 140"/>
              <p:cNvSpPr/>
              <p:nvPr/>
            </p:nvSpPr>
            <p:spPr>
              <a:xfrm rot="10800000">
                <a:off x="18286101" y="38305364"/>
                <a:ext cx="1065355" cy="1578116"/>
              </a:xfrm>
              <a:prstGeom prst="foldedCorne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C0C0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883378">
                  <a:defRPr/>
                </a:pPr>
                <a:endParaRPr kumimoji="0" lang="ja-JP" altLang="en-US" sz="2838">
                  <a:solidFill>
                    <a:prstClr val="white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"/>
              <p:cNvSpPr>
                <a:spLocks/>
              </p:cNvSpPr>
              <p:nvPr/>
            </p:nvSpPr>
            <p:spPr bwMode="auto">
              <a:xfrm>
                <a:off x="18510567" y="38661085"/>
                <a:ext cx="699296" cy="348529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defTabSz="2883378">
                  <a:defRPr/>
                </a:pPr>
                <a:endParaRPr kumimoji="0" lang="ja-JP" altLang="ja-JP" sz="3469" u="sng">
                  <a:solidFill>
                    <a:srgbClr val="0C0C0C"/>
                  </a:solidFill>
                  <a:latin typeface="Arial" panose="020B0604020202020204" pitchFamily="34" charset="0"/>
                  <a:ea typeface="MS UI Gothic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>
                <a:off x="18518944" y="39234426"/>
                <a:ext cx="699296" cy="348529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defTabSz="2883378">
                  <a:defRPr/>
                </a:pPr>
                <a:endParaRPr kumimoji="0" lang="ja-JP" altLang="ja-JP" sz="3469" u="sng">
                  <a:solidFill>
                    <a:srgbClr val="0C0C0C"/>
                  </a:solidFill>
                  <a:latin typeface="Arial" panose="020B0604020202020204" pitchFamily="34" charset="0"/>
                  <a:ea typeface="MS UI Gothic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5" name="右矢印 144"/>
            <p:cNvSpPr/>
            <p:nvPr/>
          </p:nvSpPr>
          <p:spPr>
            <a:xfrm>
              <a:off x="18455543" y="39000553"/>
              <a:ext cx="429057" cy="467745"/>
            </a:xfrm>
            <a:prstGeom prst="rightArrow">
              <a:avLst/>
            </a:prstGeom>
            <a:solidFill>
              <a:srgbClr val="4584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3153" dirty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pic>
          <p:nvPicPr>
            <p:cNvPr id="146" name="図 14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897724" y="38204650"/>
              <a:ext cx="1949679" cy="556604"/>
            </a:xfrm>
            <a:prstGeom prst="rect">
              <a:avLst/>
            </a:prstGeom>
          </p:spPr>
        </p:pic>
        <p:pic>
          <p:nvPicPr>
            <p:cNvPr id="147" name="図 14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993835" y="39994628"/>
              <a:ext cx="1757457" cy="518371"/>
            </a:xfrm>
            <a:prstGeom prst="rect">
              <a:avLst/>
            </a:prstGeom>
          </p:spPr>
        </p:pic>
        <p:sp>
          <p:nvSpPr>
            <p:cNvPr id="148" name="正方形/長方形 147"/>
            <p:cNvSpPr/>
            <p:nvPr/>
          </p:nvSpPr>
          <p:spPr>
            <a:xfrm>
              <a:off x="19360771" y="39503054"/>
              <a:ext cx="3023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/>
              <a:r>
                <a:rPr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r>
                <a:rPr lang="en-US" altLang="ja-JP" sz="2800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Fragment </a:t>
              </a:r>
              <a:r>
                <a:rPr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19370678" y="37788359"/>
              <a:ext cx="30037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/>
              <a:r>
                <a:rPr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r>
                <a:rPr lang="en-US" altLang="ja-JP" sz="2800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Fragment </a:t>
              </a:r>
              <a:r>
                <a:rPr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0" name="テキスト ボックス 40"/>
            <p:cNvSpPr txBox="1"/>
            <p:nvPr/>
          </p:nvSpPr>
          <p:spPr>
            <a:xfrm>
              <a:off x="19472888" y="40582213"/>
              <a:ext cx="2799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2883378">
                <a:defRPr/>
              </a:pPr>
              <a:r>
                <a:rPr kumimoji="0" lang="en-US" altLang="ja-JP" sz="2800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Feature </a:t>
              </a:r>
              <a:r>
                <a:rPr kumimoji="0" lang="en-US" altLang="ja-JP" sz="2800" dirty="0" smtClean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Vector</a:t>
              </a:r>
              <a:endParaRPr kumimoji="0" lang="ja-JP" alt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右矢印 162"/>
            <p:cNvSpPr/>
            <p:nvPr/>
          </p:nvSpPr>
          <p:spPr>
            <a:xfrm>
              <a:off x="22803053" y="39000553"/>
              <a:ext cx="429057" cy="467745"/>
            </a:xfrm>
            <a:prstGeom prst="rightArrow">
              <a:avLst/>
            </a:prstGeom>
            <a:solidFill>
              <a:srgbClr val="4584D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883378">
                <a:defRPr/>
              </a:pPr>
              <a:endParaRPr kumimoji="0" lang="ja-JP" altLang="en-US" sz="3153" dirty="0">
                <a:solidFill>
                  <a:prstClr val="white"/>
                </a:solidFill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166" name="角丸四角形 165"/>
            <p:cNvSpPr/>
            <p:nvPr/>
          </p:nvSpPr>
          <p:spPr>
            <a:xfrm>
              <a:off x="23917851" y="38673312"/>
              <a:ext cx="2518043" cy="11222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>
                  <a:solidFill>
                    <a:schemeClr val="tx1"/>
                  </a:solidFill>
                </a:rPr>
                <a:t>Machine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Learning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26994464" y="38259143"/>
              <a:ext cx="27275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/>
                <a:t>Code Clones</a:t>
              </a:r>
              <a:endParaRPr kumimoji="1" lang="ja-JP" altLang="en-US" sz="3200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26994463" y="39435781"/>
              <a:ext cx="254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/>
                <a:t>NON-Clones</a:t>
              </a:r>
              <a:endParaRPr kumimoji="1" lang="ja-JP" altLang="en-US" sz="3200" dirty="0"/>
            </a:p>
          </p:txBody>
        </p:sp>
        <p:cxnSp>
          <p:nvCxnSpPr>
            <p:cNvPr id="169" name="直線矢印コネクタ 168"/>
            <p:cNvCxnSpPr>
              <a:stCxn id="166" idx="3"/>
              <a:endCxn id="167" idx="1"/>
            </p:cNvCxnSpPr>
            <p:nvPr/>
          </p:nvCxnSpPr>
          <p:spPr>
            <a:xfrm flipV="1">
              <a:off x="26435894" y="38551531"/>
              <a:ext cx="558570" cy="682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矢印コネクタ 169"/>
            <p:cNvCxnSpPr>
              <a:stCxn id="166" idx="3"/>
              <a:endCxn id="168" idx="1"/>
            </p:cNvCxnSpPr>
            <p:nvPr/>
          </p:nvCxnSpPr>
          <p:spPr>
            <a:xfrm>
              <a:off x="26435894" y="39234425"/>
              <a:ext cx="558569" cy="493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テキスト ボックス 170"/>
            <p:cNvSpPr txBox="1"/>
            <p:nvPr/>
          </p:nvSpPr>
          <p:spPr>
            <a:xfrm>
              <a:off x="24798264" y="38010413"/>
              <a:ext cx="2869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+mj-lt"/>
                </a:rPr>
                <a:t>Output</a:t>
              </a:r>
              <a:endParaRPr kumimoji="1" lang="ja-JP" altLang="en-US" sz="2400" dirty="0">
                <a:latin typeface="+mj-lt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21478049" y="38482952"/>
              <a:ext cx="2869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Input</a:t>
              </a:r>
              <a:endParaRPr kumimoji="1" lang="ja-JP" altLang="en-US" sz="2400" dirty="0"/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17126164" y="38480911"/>
              <a:ext cx="2869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Arial Narrow" panose="020B0606020202030204" pitchFamily="34" charset="0"/>
                </a:rPr>
                <a:t>Vectorization</a:t>
              </a:r>
              <a:endParaRPr kumimoji="1" lang="ja-JP" altLang="en-US" sz="2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横巻き 3"/>
          <p:cNvSpPr/>
          <p:nvPr/>
        </p:nvSpPr>
        <p:spPr>
          <a:xfrm>
            <a:off x="1117890" y="3393957"/>
            <a:ext cx="3075823" cy="1197093"/>
          </a:xfrm>
          <a:prstGeom prst="horizontalScroll">
            <a:avLst/>
          </a:prstGeom>
          <a:ln>
            <a:solidFill>
              <a:srgbClr val="4154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rgbClr val="4154B6"/>
                </a:solidFill>
                <a:latin typeface="Arial Black" panose="020B0A04020102020204" pitchFamily="34" charset="0"/>
              </a:rPr>
              <a:t>This logo was designed by me</a:t>
            </a:r>
            <a:endParaRPr kumimoji="1" lang="ja-JP" altLang="en-US" sz="2400" dirty="0">
              <a:solidFill>
                <a:srgbClr val="4154B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ユーザー設定</PresentationFormat>
  <Paragraphs>183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MS UI Gothic</vt:lpstr>
      <vt:lpstr>メイリオ</vt:lpstr>
      <vt:lpstr>Arial Narrow</vt:lpstr>
      <vt:lpstr>Arial</vt:lpstr>
      <vt:lpstr>Arial Black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2018-12-10T04:35:04Z</dcterms:created>
  <dcterms:modified xsi:type="dcterms:W3CDTF">2018-12-10T04:35:34Z</dcterms:modified>
</cp:coreProperties>
</file>