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1"/>
  </p:notesMasterIdLst>
  <p:sldIdLst>
    <p:sldId id="256" r:id="rId2"/>
    <p:sldId id="268" r:id="rId3"/>
    <p:sldId id="273" r:id="rId4"/>
    <p:sldId id="267" r:id="rId5"/>
    <p:sldId id="289" r:id="rId6"/>
    <p:sldId id="292" r:id="rId7"/>
    <p:sldId id="276" r:id="rId8"/>
    <p:sldId id="257" r:id="rId9"/>
    <p:sldId id="269" r:id="rId10"/>
    <p:sldId id="258" r:id="rId11"/>
    <p:sldId id="279" r:id="rId12"/>
    <p:sldId id="275" r:id="rId13"/>
    <p:sldId id="280" r:id="rId14"/>
    <p:sldId id="271" r:id="rId15"/>
    <p:sldId id="259" r:id="rId16"/>
    <p:sldId id="284" r:id="rId17"/>
    <p:sldId id="286" r:id="rId18"/>
    <p:sldId id="260" r:id="rId19"/>
    <p:sldId id="290" r:id="rId20"/>
    <p:sldId id="287" r:id="rId21"/>
    <p:sldId id="261" r:id="rId22"/>
    <p:sldId id="294" r:id="rId23"/>
    <p:sldId id="295" r:id="rId24"/>
    <p:sldId id="291" r:id="rId25"/>
    <p:sldId id="288" r:id="rId26"/>
    <p:sldId id="262" r:id="rId27"/>
    <p:sldId id="293" r:id="rId28"/>
    <p:sldId id="278" r:id="rId29"/>
    <p:sldId id="283" r:id="rId30"/>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35" autoAdjust="0"/>
    <p:restoredTop sz="87956" autoAdjust="0"/>
  </p:normalViewPr>
  <p:slideViewPr>
    <p:cSldViewPr snapToGrid="0">
      <p:cViewPr varScale="1">
        <p:scale>
          <a:sx n="65" d="100"/>
          <a:sy n="65" d="100"/>
        </p:scale>
        <p:origin x="10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Sheet1!$D$1</c:f>
              <c:strCache>
                <c:ptCount val="1"/>
                <c:pt idx="0">
                  <c:v>C/C++</c:v>
                </c:pt>
              </c:strCache>
            </c:strRef>
          </c:tx>
          <c:dPt>
            <c:idx val="0"/>
            <c:bubble3D val="0"/>
            <c:spPr>
              <a:solidFill>
                <a:srgbClr val="FF0000"/>
              </a:solidFill>
              <a:ln w="19050">
                <a:solidFill>
                  <a:schemeClr val="lt1"/>
                </a:solidFill>
              </a:ln>
              <a:effectLst/>
            </c:spPr>
            <c:extLst>
              <c:ext xmlns:c16="http://schemas.microsoft.com/office/drawing/2014/chart" uri="{C3380CC4-5D6E-409C-BE32-E72D297353CC}">
                <c16:uniqueId val="{00000001-5594-4284-9512-55D1A8AA12C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594-4284-9512-55D1A8AA12C9}"/>
              </c:ext>
            </c:extLst>
          </c:dPt>
          <c:dPt>
            <c:idx val="2"/>
            <c:bubble3D val="0"/>
            <c:spPr>
              <a:solidFill>
                <a:srgbClr val="FFC000"/>
              </a:solidFill>
              <a:ln w="19050">
                <a:solidFill>
                  <a:schemeClr val="lt1"/>
                </a:solidFill>
              </a:ln>
              <a:effectLst/>
            </c:spPr>
            <c:extLst>
              <c:ext xmlns:c16="http://schemas.microsoft.com/office/drawing/2014/chart" uri="{C3380CC4-5D6E-409C-BE32-E72D297353CC}">
                <c16:uniqueId val="{00000005-5594-4284-9512-55D1A8AA12C9}"/>
              </c:ext>
            </c:extLst>
          </c:dPt>
          <c:cat>
            <c:strRef>
              <c:f>Sheet1!$A$2:$A$4</c:f>
              <c:strCache>
                <c:ptCount val="3"/>
                <c:pt idx="0">
                  <c:v>Unique</c:v>
                </c:pt>
                <c:pt idx="1">
                  <c:v>Clone</c:v>
                </c:pt>
                <c:pt idx="2">
                  <c:v>Dups</c:v>
                </c:pt>
              </c:strCache>
            </c:strRef>
          </c:cat>
          <c:val>
            <c:numRef>
              <c:f>Sheet1!$D$2:$D$4</c:f>
              <c:numCache>
                <c:formatCode>0%</c:formatCode>
                <c:ptCount val="3"/>
                <c:pt idx="0">
                  <c:v>0.13</c:v>
                </c:pt>
                <c:pt idx="1">
                  <c:v>0.14000000000000001</c:v>
                </c:pt>
                <c:pt idx="2">
                  <c:v>0.73</c:v>
                </c:pt>
              </c:numCache>
            </c:numRef>
          </c:val>
          <c:extLst>
            <c:ext xmlns:c16="http://schemas.microsoft.com/office/drawing/2014/chart" uri="{C3380CC4-5D6E-409C-BE32-E72D297353CC}">
              <c16:uniqueId val="{00000006-5594-4284-9512-55D1A8AA12C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Java</c:v>
                </c:pt>
              </c:strCache>
            </c:strRef>
          </c:tx>
          <c:dPt>
            <c:idx val="0"/>
            <c:bubble3D val="0"/>
            <c:spPr>
              <a:solidFill>
                <a:srgbClr val="FF0000"/>
              </a:solidFill>
              <a:ln w="19050">
                <a:solidFill>
                  <a:schemeClr val="lt1"/>
                </a:solidFill>
              </a:ln>
              <a:effectLst/>
            </c:spPr>
            <c:extLst>
              <c:ext xmlns:c16="http://schemas.microsoft.com/office/drawing/2014/chart" uri="{C3380CC4-5D6E-409C-BE32-E72D297353CC}">
                <c16:uniqueId val="{00000001-4F7E-4352-90DD-01E198A1906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F7E-4352-90DD-01E198A1906E}"/>
              </c:ext>
            </c:extLst>
          </c:dPt>
          <c:dPt>
            <c:idx val="2"/>
            <c:bubble3D val="0"/>
            <c:spPr>
              <a:solidFill>
                <a:srgbClr val="FFC000"/>
              </a:solidFill>
              <a:ln w="19050">
                <a:solidFill>
                  <a:schemeClr val="lt1"/>
                </a:solidFill>
              </a:ln>
              <a:effectLst/>
            </c:spPr>
            <c:extLst>
              <c:ext xmlns:c16="http://schemas.microsoft.com/office/drawing/2014/chart" uri="{C3380CC4-5D6E-409C-BE32-E72D297353CC}">
                <c16:uniqueId val="{00000005-4F7E-4352-90DD-01E198A1906E}"/>
              </c:ext>
            </c:extLst>
          </c:dPt>
          <c:cat>
            <c:strRef>
              <c:f>Sheet1!$A$2:$A$4</c:f>
              <c:strCache>
                <c:ptCount val="3"/>
                <c:pt idx="0">
                  <c:v>Unique</c:v>
                </c:pt>
                <c:pt idx="1">
                  <c:v>Clone</c:v>
                </c:pt>
                <c:pt idx="2">
                  <c:v>Dups</c:v>
                </c:pt>
              </c:strCache>
            </c:strRef>
          </c:cat>
          <c:val>
            <c:numRef>
              <c:f>Sheet1!$B$2:$B$4</c:f>
              <c:numCache>
                <c:formatCode>0%</c:formatCode>
                <c:ptCount val="3"/>
                <c:pt idx="0">
                  <c:v>0.31</c:v>
                </c:pt>
                <c:pt idx="1">
                  <c:v>0.28999999999999998</c:v>
                </c:pt>
                <c:pt idx="2">
                  <c:v>0.4</c:v>
                </c:pt>
              </c:numCache>
            </c:numRef>
          </c:val>
          <c:extLst>
            <c:ext xmlns:c16="http://schemas.microsoft.com/office/drawing/2014/chart" uri="{C3380CC4-5D6E-409C-BE32-E72D297353CC}">
              <c16:uniqueId val="{00000006-4F7E-4352-90DD-01E198A1906E}"/>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Sheet1!$C$1</c:f>
              <c:strCache>
                <c:ptCount val="1"/>
                <c:pt idx="0">
                  <c:v>JavaScript</c:v>
                </c:pt>
              </c:strCache>
            </c:strRef>
          </c:tx>
          <c:dPt>
            <c:idx val="0"/>
            <c:bubble3D val="0"/>
            <c:spPr>
              <a:solidFill>
                <a:srgbClr val="FF0000"/>
              </a:solidFill>
              <a:ln w="19050">
                <a:solidFill>
                  <a:schemeClr val="lt1"/>
                </a:solidFill>
              </a:ln>
              <a:effectLst/>
            </c:spPr>
            <c:extLst>
              <c:ext xmlns:c16="http://schemas.microsoft.com/office/drawing/2014/chart" uri="{C3380CC4-5D6E-409C-BE32-E72D297353CC}">
                <c16:uniqueId val="{00000001-2E24-4BD4-808E-BCC4524CB84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E24-4BD4-808E-BCC4524CB840}"/>
              </c:ext>
            </c:extLst>
          </c:dPt>
          <c:dPt>
            <c:idx val="2"/>
            <c:bubble3D val="0"/>
            <c:spPr>
              <a:solidFill>
                <a:srgbClr val="FFC000"/>
              </a:solidFill>
              <a:ln w="19050">
                <a:solidFill>
                  <a:schemeClr val="lt1"/>
                </a:solidFill>
              </a:ln>
              <a:effectLst/>
            </c:spPr>
            <c:extLst>
              <c:ext xmlns:c16="http://schemas.microsoft.com/office/drawing/2014/chart" uri="{C3380CC4-5D6E-409C-BE32-E72D297353CC}">
                <c16:uniqueId val="{00000005-2E24-4BD4-808E-BCC4524CB840}"/>
              </c:ext>
            </c:extLst>
          </c:dPt>
          <c:cat>
            <c:strRef>
              <c:f>Sheet1!$A$2:$A$4</c:f>
              <c:strCache>
                <c:ptCount val="3"/>
                <c:pt idx="0">
                  <c:v>Unique</c:v>
                </c:pt>
                <c:pt idx="1">
                  <c:v>Clone</c:v>
                </c:pt>
                <c:pt idx="2">
                  <c:v>Dups</c:v>
                </c:pt>
              </c:strCache>
            </c:strRef>
          </c:cat>
          <c:val>
            <c:numRef>
              <c:f>Sheet1!$C$2:$C$4</c:f>
              <c:numCache>
                <c:formatCode>0%</c:formatCode>
                <c:ptCount val="3"/>
                <c:pt idx="0">
                  <c:v>0.04</c:v>
                </c:pt>
                <c:pt idx="1">
                  <c:v>0.03</c:v>
                </c:pt>
                <c:pt idx="2">
                  <c:v>0.93</c:v>
                </c:pt>
              </c:numCache>
            </c:numRef>
          </c:val>
          <c:extLst>
            <c:ext xmlns:c16="http://schemas.microsoft.com/office/drawing/2014/chart" uri="{C3380CC4-5D6E-409C-BE32-E72D297353CC}">
              <c16:uniqueId val="{00000006-2E24-4BD4-808E-BCC4524CB840}"/>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Sheet1!$E$1</c:f>
              <c:strCache>
                <c:ptCount val="1"/>
                <c:pt idx="0">
                  <c:v>Python</c:v>
                </c:pt>
              </c:strCache>
            </c:strRef>
          </c:tx>
          <c:dPt>
            <c:idx val="0"/>
            <c:bubble3D val="0"/>
            <c:spPr>
              <a:solidFill>
                <a:srgbClr val="FF0000"/>
              </a:solidFill>
              <a:ln w="19050">
                <a:solidFill>
                  <a:schemeClr val="lt1"/>
                </a:solidFill>
              </a:ln>
              <a:effectLst/>
            </c:spPr>
            <c:extLst>
              <c:ext xmlns:c16="http://schemas.microsoft.com/office/drawing/2014/chart" uri="{C3380CC4-5D6E-409C-BE32-E72D297353CC}">
                <c16:uniqueId val="{00000001-B412-4276-BB9A-6E8A1C05226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412-4276-BB9A-6E8A1C052269}"/>
              </c:ext>
            </c:extLst>
          </c:dPt>
          <c:dPt>
            <c:idx val="2"/>
            <c:bubble3D val="0"/>
            <c:spPr>
              <a:solidFill>
                <a:srgbClr val="FFC000"/>
              </a:solidFill>
              <a:ln w="19050">
                <a:solidFill>
                  <a:schemeClr val="lt1"/>
                </a:solidFill>
              </a:ln>
              <a:effectLst/>
            </c:spPr>
            <c:extLst>
              <c:ext xmlns:c16="http://schemas.microsoft.com/office/drawing/2014/chart" uri="{C3380CC4-5D6E-409C-BE32-E72D297353CC}">
                <c16:uniqueId val="{00000005-B412-4276-BB9A-6E8A1C052269}"/>
              </c:ext>
            </c:extLst>
          </c:dPt>
          <c:cat>
            <c:strRef>
              <c:f>Sheet1!$A$2:$A$4</c:f>
              <c:strCache>
                <c:ptCount val="3"/>
                <c:pt idx="0">
                  <c:v>Unique</c:v>
                </c:pt>
                <c:pt idx="1">
                  <c:v>Clone</c:v>
                </c:pt>
                <c:pt idx="2">
                  <c:v>Dups</c:v>
                </c:pt>
              </c:strCache>
            </c:strRef>
          </c:cat>
          <c:val>
            <c:numRef>
              <c:f>Sheet1!$E$2:$E$4</c:f>
              <c:numCache>
                <c:formatCode>0%</c:formatCode>
                <c:ptCount val="3"/>
                <c:pt idx="0">
                  <c:v>0.21</c:v>
                </c:pt>
                <c:pt idx="1">
                  <c:v>0.1</c:v>
                </c:pt>
                <c:pt idx="2">
                  <c:v>0.69</c:v>
                </c:pt>
              </c:numCache>
            </c:numRef>
          </c:val>
          <c:extLst>
            <c:ext xmlns:c16="http://schemas.microsoft.com/office/drawing/2014/chart" uri="{C3380CC4-5D6E-409C-BE32-E72D297353CC}">
              <c16:uniqueId val="{00000006-B412-4276-BB9A-6E8A1C05226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C683A-D8AA-4AE8-B2C6-2D0AB1CF3B20}" type="datetimeFigureOut">
              <a:rPr kumimoji="1" lang="ja-JP" altLang="en-US" smtClean="0"/>
              <a:t>2019/12/9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FA7D9-9EB9-492F-A320-5CC53BE9C6BB}" type="slidenum">
              <a:rPr kumimoji="1" lang="ja-JP" altLang="en-US" smtClean="0"/>
              <a:t>‹#›</a:t>
            </a:fld>
            <a:endParaRPr kumimoji="1" lang="ja-JP" altLang="en-US"/>
          </a:p>
        </p:txBody>
      </p:sp>
    </p:spTree>
    <p:extLst>
      <p:ext uri="{BB962C8B-B14F-4D97-AF65-F5344CB8AC3E}">
        <p14:creationId xmlns:p14="http://schemas.microsoft.com/office/powerpoint/2010/main" val="4397428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549716-947A-4CEB-AD73-78B7F9250DE3}" type="slidenum">
              <a:rPr kumimoji="1" lang="ja-JP" altLang="en-US" smtClean="0"/>
              <a:t>2</a:t>
            </a:fld>
            <a:endParaRPr kumimoji="1" lang="ja-JP" altLang="en-US"/>
          </a:p>
        </p:txBody>
      </p:sp>
    </p:spTree>
    <p:extLst>
      <p:ext uri="{BB962C8B-B14F-4D97-AF65-F5344CB8AC3E}">
        <p14:creationId xmlns:p14="http://schemas.microsoft.com/office/powerpoint/2010/main" val="2042587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コードクローンの拡張的概念としてプロジェクトクローンといいまして、</a:t>
            </a:r>
            <a:endParaRPr kumimoji="1" lang="en-US" altLang="ja-JP" dirty="0"/>
          </a:p>
          <a:p>
            <a:r>
              <a:rPr kumimoji="1" lang="en-US" altLang="ja-JP" dirty="0"/>
              <a:t>1</a:t>
            </a:r>
            <a:r>
              <a:rPr kumimoji="1" lang="ja-JP" altLang="en-US" dirty="0"/>
              <a:t>つのプロジェクト内で発生するプロジェクト内クローンに対して</a:t>
            </a:r>
            <a:endParaRPr kumimoji="1" lang="en-US" altLang="ja-JP" dirty="0"/>
          </a:p>
          <a:p>
            <a:r>
              <a:rPr kumimoji="1" lang="ja-JP" altLang="en-US" dirty="0"/>
              <a:t>複数のプロジェクトにまたがるコードクローンをプロジェクト間クローンといいます。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166FA7D9-9EB9-492F-A320-5CC53BE9C6BB}" type="slidenum">
              <a:rPr kumimoji="1" lang="ja-JP" altLang="en-US" smtClean="0"/>
              <a:t>4</a:t>
            </a:fld>
            <a:endParaRPr kumimoji="1" lang="ja-JP" altLang="en-US"/>
          </a:p>
        </p:txBody>
      </p:sp>
    </p:spTree>
    <p:extLst>
      <p:ext uri="{BB962C8B-B14F-4D97-AF65-F5344CB8AC3E}">
        <p14:creationId xmlns:p14="http://schemas.microsoft.com/office/powerpoint/2010/main" val="3774997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図はあとで修正する</a:t>
            </a:r>
          </a:p>
        </p:txBody>
      </p:sp>
      <p:sp>
        <p:nvSpPr>
          <p:cNvPr id="4" name="スライド番号プレースホルダー 3"/>
          <p:cNvSpPr>
            <a:spLocks noGrp="1"/>
          </p:cNvSpPr>
          <p:nvPr>
            <p:ph type="sldNum" sz="quarter" idx="10"/>
          </p:nvPr>
        </p:nvSpPr>
        <p:spPr/>
        <p:txBody>
          <a:bodyPr/>
          <a:lstStyle/>
          <a:p>
            <a:fld id="{166FA7D9-9EB9-492F-A320-5CC53BE9C6BB}" type="slidenum">
              <a:rPr kumimoji="1" lang="ja-JP" altLang="en-US" smtClean="0"/>
              <a:t>5</a:t>
            </a:fld>
            <a:endParaRPr kumimoji="1" lang="ja-JP" altLang="en-US"/>
          </a:p>
        </p:txBody>
      </p:sp>
    </p:spTree>
    <p:extLst>
      <p:ext uri="{BB962C8B-B14F-4D97-AF65-F5344CB8AC3E}">
        <p14:creationId xmlns:p14="http://schemas.microsoft.com/office/powerpoint/2010/main" val="182741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66FA7D9-9EB9-492F-A320-5CC53BE9C6BB}" type="slidenum">
              <a:rPr kumimoji="1" lang="ja-JP" altLang="en-US" smtClean="0"/>
              <a:t>29</a:t>
            </a:fld>
            <a:endParaRPr kumimoji="1" lang="ja-JP" altLang="en-US"/>
          </a:p>
        </p:txBody>
      </p:sp>
    </p:spTree>
    <p:extLst>
      <p:ext uri="{BB962C8B-B14F-4D97-AF65-F5344CB8AC3E}">
        <p14:creationId xmlns:p14="http://schemas.microsoft.com/office/powerpoint/2010/main" val="1358458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1350"/>
          </a:p>
        </p:txBody>
      </p:sp>
      <p:sp>
        <p:nvSpPr>
          <p:cNvPr id="3074" name="Rectangle 2"/>
          <p:cNvSpPr>
            <a:spLocks noGrp="1" noChangeArrowheads="1"/>
          </p:cNvSpPr>
          <p:nvPr>
            <p:ph type="ctrTitle"/>
          </p:nvPr>
        </p:nvSpPr>
        <p:spPr>
          <a:xfrm>
            <a:off x="685800" y="1484315"/>
            <a:ext cx="7772400" cy="1470025"/>
          </a:xfrm>
        </p:spPr>
        <p:txBody>
          <a:bodyPr/>
          <a:lstStyle>
            <a:lvl1pPr>
              <a:defRPr sz="4400"/>
            </a:lvl1pPr>
          </a:lstStyle>
          <a:p>
            <a:r>
              <a:rPr lang="ja-JP" altLang="en-US"/>
              <a:t>マスター タイトルの書式設定</a:t>
            </a:r>
            <a:endParaRPr lang="ja-JP" altLang="en-US" dirty="0"/>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a:t>マスター サブタイトルの書式設定</a:t>
            </a:r>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endParaRPr lang="ja-JP" altLang="en-US" sz="1350"/>
          </a:p>
        </p:txBody>
      </p:sp>
      <p:sp>
        <p:nvSpPr>
          <p:cNvPr id="3093" name="Text Box 21"/>
          <p:cNvSpPr txBox="1">
            <a:spLocks noChangeArrowheads="1"/>
          </p:cNvSpPr>
          <p:nvPr/>
        </p:nvSpPr>
        <p:spPr bwMode="auto">
          <a:xfrm>
            <a:off x="452439" y="6640515"/>
            <a:ext cx="6272871" cy="207749"/>
          </a:xfrm>
          <a:prstGeom prst="rect">
            <a:avLst/>
          </a:prstGeom>
          <a:noFill/>
          <a:ln w="9525">
            <a:noFill/>
            <a:miter lim="800000"/>
            <a:headEnd/>
            <a:tailEnd/>
          </a:ln>
          <a:effectLst/>
        </p:spPr>
        <p:txBody>
          <a:bodyPr wrap="none">
            <a:spAutoFit/>
          </a:bodyPr>
          <a:lstStyle/>
          <a:p>
            <a:r>
              <a:rPr lang="en-US" altLang="ja-JP" sz="75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4AE06D64-AE2A-4AC3-8193-3E20F0B81D6C}" type="datetime1">
              <a:rPr kumimoji="1" lang="ja-JP" altLang="en-US" smtClean="0"/>
              <a:t>2019/12/9</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40CCB534-4E1B-4680-B92F-3A5A6715F569}" type="slidenum">
              <a:rPr kumimoji="1" lang="ja-JP" altLang="en-US" smtClean="0"/>
              <a:t>‹#›</a:t>
            </a:fld>
            <a:endParaRPr kumimoji="1" lang="ja-JP" altLang="en-US"/>
          </a:p>
        </p:txBody>
      </p:sp>
    </p:spTree>
    <p:extLst>
      <p:ext uri="{BB962C8B-B14F-4D97-AF65-F5344CB8AC3E}">
        <p14:creationId xmlns:p14="http://schemas.microsoft.com/office/powerpoint/2010/main" val="608702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CAF2B950-84B7-483C-B3FF-4202407A55EF}" type="datetime1">
              <a:rPr kumimoji="1" lang="ja-JP" altLang="en-US" smtClean="0"/>
              <a:t>2019/12/9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40CCB534-4E1B-4680-B92F-3A5A6715F569}" type="slidenum">
              <a:rPr kumimoji="1" lang="ja-JP" altLang="en-US" smtClean="0"/>
              <a:t>‹#›</a:t>
            </a:fld>
            <a:endParaRPr kumimoji="1" lang="ja-JP" altLang="en-US"/>
          </a:p>
        </p:txBody>
      </p:sp>
    </p:spTree>
    <p:extLst>
      <p:ext uri="{BB962C8B-B14F-4D97-AF65-F5344CB8AC3E}">
        <p14:creationId xmlns:p14="http://schemas.microsoft.com/office/powerpoint/2010/main" val="2545929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C98D4184-AB17-4736-BA6E-AE4B222285C0}" type="datetime1">
              <a:rPr kumimoji="1" lang="ja-JP" altLang="en-US" smtClean="0"/>
              <a:t>2019/12/9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40CCB534-4E1B-4680-B92F-3A5A6715F569}" type="slidenum">
              <a:rPr kumimoji="1" lang="ja-JP" altLang="en-US" smtClean="0"/>
              <a:t>‹#›</a:t>
            </a:fld>
            <a:endParaRPr kumimoji="1" lang="ja-JP" altLang="en-US"/>
          </a:p>
        </p:txBody>
      </p:sp>
    </p:spTree>
    <p:extLst>
      <p:ext uri="{BB962C8B-B14F-4D97-AF65-F5344CB8AC3E}">
        <p14:creationId xmlns:p14="http://schemas.microsoft.com/office/powerpoint/2010/main" val="910940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4000"/>
            </a:lvl1p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p:txBody>
          <a:bodyPr/>
          <a:lstStyle>
            <a:lvl1pPr>
              <a:defRPr sz="3200"/>
            </a:lvl1pPr>
            <a:lvl2pPr>
              <a:defRPr sz="2800"/>
            </a:lvl2pPr>
            <a:lvl3pPr>
              <a:defRPr sz="2400"/>
            </a:lvl3pPr>
            <a:lvl4pPr>
              <a:defRPr sz="1800"/>
            </a:lvl4pPr>
            <a:lvl5pPr>
              <a:defRPr sz="18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fld id="{7E8D2D9D-9817-43F5-8A61-939C3456C607}" type="datetime1">
              <a:rPr kumimoji="1" lang="ja-JP" altLang="en-US" smtClean="0"/>
              <a:t>2019/12/9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40CCB534-4E1B-4680-B92F-3A5A6715F569}" type="slidenum">
              <a:rPr kumimoji="1" lang="ja-JP" altLang="en-US" smtClean="0"/>
              <a:t>‹#›</a:t>
            </a:fld>
            <a:endParaRPr kumimoji="1" lang="ja-JP" altLang="en-US"/>
          </a:p>
        </p:txBody>
      </p:sp>
    </p:spTree>
    <p:extLst>
      <p:ext uri="{BB962C8B-B14F-4D97-AF65-F5344CB8AC3E}">
        <p14:creationId xmlns:p14="http://schemas.microsoft.com/office/powerpoint/2010/main" val="2641651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fld id="{685C3B4E-957E-4116-B3A3-8109A62B871F}" type="datetime1">
              <a:rPr kumimoji="1" lang="ja-JP" altLang="en-US" smtClean="0"/>
              <a:t>2019/12/9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40CCB534-4E1B-4680-B92F-3A5A6715F569}" type="slidenum">
              <a:rPr kumimoji="1" lang="ja-JP" altLang="en-US" smtClean="0"/>
              <a:t>‹#›</a:t>
            </a:fld>
            <a:endParaRPr kumimoji="1" lang="ja-JP" altLang="en-US"/>
          </a:p>
        </p:txBody>
      </p:sp>
    </p:spTree>
    <p:extLst>
      <p:ext uri="{BB962C8B-B14F-4D97-AF65-F5344CB8AC3E}">
        <p14:creationId xmlns:p14="http://schemas.microsoft.com/office/powerpoint/2010/main" val="4037446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fld id="{FA49FB50-2D9C-437D-9352-12A8820DF1FF}" type="datetime1">
              <a:rPr kumimoji="1" lang="ja-JP" altLang="en-US" smtClean="0"/>
              <a:t>2019/12/9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40CCB534-4E1B-4680-B92F-3A5A6715F569}" type="slidenum">
              <a:rPr kumimoji="1" lang="ja-JP" altLang="en-US" smtClean="0"/>
              <a:t>‹#›</a:t>
            </a:fld>
            <a:endParaRPr kumimoji="1" lang="ja-JP" altLang="en-US"/>
          </a:p>
        </p:txBody>
      </p:sp>
    </p:spTree>
    <p:extLst>
      <p:ext uri="{BB962C8B-B14F-4D97-AF65-F5344CB8AC3E}">
        <p14:creationId xmlns:p14="http://schemas.microsoft.com/office/powerpoint/2010/main" val="222089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fld id="{CC358568-76D2-401D-AECD-463EF4D32FB0}" type="datetime1">
              <a:rPr kumimoji="1" lang="ja-JP" altLang="en-US" smtClean="0"/>
              <a:t>2019/12/9</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40CCB534-4E1B-4680-B92F-3A5A6715F569}" type="slidenum">
              <a:rPr kumimoji="1" lang="ja-JP" altLang="en-US" smtClean="0"/>
              <a:t>‹#›</a:t>
            </a:fld>
            <a:endParaRPr kumimoji="1" lang="ja-JP" altLang="en-US"/>
          </a:p>
        </p:txBody>
      </p:sp>
    </p:spTree>
    <p:extLst>
      <p:ext uri="{BB962C8B-B14F-4D97-AF65-F5344CB8AC3E}">
        <p14:creationId xmlns:p14="http://schemas.microsoft.com/office/powerpoint/2010/main" val="3154975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fld id="{FF9781BC-DAE4-424B-92D6-0272713307B9}" type="datetime1">
              <a:rPr kumimoji="1" lang="ja-JP" altLang="en-US" smtClean="0"/>
              <a:t>2019/12/9</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40CCB534-4E1B-4680-B92F-3A5A6715F569}" type="slidenum">
              <a:rPr kumimoji="1" lang="ja-JP" altLang="en-US" smtClean="0"/>
              <a:t>‹#›</a:t>
            </a:fld>
            <a:endParaRPr kumimoji="1" lang="ja-JP" altLang="en-US"/>
          </a:p>
        </p:txBody>
      </p:sp>
    </p:spTree>
    <p:extLst>
      <p:ext uri="{BB962C8B-B14F-4D97-AF65-F5344CB8AC3E}">
        <p14:creationId xmlns:p14="http://schemas.microsoft.com/office/powerpoint/2010/main" val="1750902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E43FD4D2-E1D6-4BE0-8BB0-F61F9F0EFEE3}" type="datetime1">
              <a:rPr kumimoji="1" lang="ja-JP" altLang="en-US" smtClean="0"/>
              <a:t>2019/12/9</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40CCB534-4E1B-4680-B92F-3A5A6715F569}" type="slidenum">
              <a:rPr kumimoji="1" lang="ja-JP" altLang="en-US" smtClean="0"/>
              <a:t>‹#›</a:t>
            </a:fld>
            <a:endParaRPr kumimoji="1" lang="ja-JP" altLang="en-US"/>
          </a:p>
        </p:txBody>
      </p:sp>
    </p:spTree>
    <p:extLst>
      <p:ext uri="{BB962C8B-B14F-4D97-AF65-F5344CB8AC3E}">
        <p14:creationId xmlns:p14="http://schemas.microsoft.com/office/powerpoint/2010/main" val="3663122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15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fld id="{CF8E8C06-FDEC-44A4-8DA9-E10CE370C3E2}" type="datetime1">
              <a:rPr kumimoji="1" lang="ja-JP" altLang="en-US" smtClean="0"/>
              <a:t>2019/12/9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40CCB534-4E1B-4680-B92F-3A5A6715F569}" type="slidenum">
              <a:rPr kumimoji="1" lang="ja-JP" altLang="en-US" smtClean="0"/>
              <a:t>‹#›</a:t>
            </a:fld>
            <a:endParaRPr kumimoji="1" lang="ja-JP" altLang="en-US"/>
          </a:p>
        </p:txBody>
      </p:sp>
    </p:spTree>
    <p:extLst>
      <p:ext uri="{BB962C8B-B14F-4D97-AF65-F5344CB8AC3E}">
        <p14:creationId xmlns:p14="http://schemas.microsoft.com/office/powerpoint/2010/main" val="1345158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5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fld id="{91BBB1C1-3169-4A8D-A4A9-6AB2FB32347F}" type="datetime1">
              <a:rPr kumimoji="1" lang="ja-JP" altLang="en-US" smtClean="0"/>
              <a:t>2019/12/9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40CCB534-4E1B-4680-B92F-3A5A6715F569}" type="slidenum">
              <a:rPr kumimoji="1" lang="ja-JP" altLang="en-US" smtClean="0"/>
              <a:t>‹#›</a:t>
            </a:fld>
            <a:endParaRPr kumimoji="1" lang="ja-JP" altLang="en-US"/>
          </a:p>
        </p:txBody>
      </p:sp>
    </p:spTree>
    <p:extLst>
      <p:ext uri="{BB962C8B-B14F-4D97-AF65-F5344CB8AC3E}">
        <p14:creationId xmlns:p14="http://schemas.microsoft.com/office/powerpoint/2010/main" val="407990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sz="1350"/>
          </a:p>
        </p:txBody>
      </p:sp>
      <p:sp>
        <p:nvSpPr>
          <p:cNvPr id="1036" name="Line 12"/>
          <p:cNvSpPr>
            <a:spLocks noChangeShapeType="1"/>
          </p:cNvSpPr>
          <p:nvPr/>
        </p:nvSpPr>
        <p:spPr bwMode="auto">
          <a:xfrm>
            <a:off x="468314" y="1484313"/>
            <a:ext cx="8207375" cy="0"/>
          </a:xfrm>
          <a:prstGeom prst="line">
            <a:avLst/>
          </a:prstGeom>
          <a:noFill/>
          <a:ln w="9525">
            <a:solidFill>
              <a:schemeClr val="tx1"/>
            </a:solidFill>
            <a:round/>
            <a:headEnd/>
            <a:tailEnd/>
          </a:ln>
          <a:effectLst/>
        </p:spPr>
        <p:txBody>
          <a:bodyPr/>
          <a:lstStyle/>
          <a:p>
            <a:endParaRPr lang="ja-JP" altLang="en-US" sz="1350"/>
          </a:p>
        </p:txBody>
      </p:sp>
      <p:pic>
        <p:nvPicPr>
          <p:cNvPr id="1043" name="Picture 19" descr="sel-logo"/>
          <p:cNvPicPr>
            <a:picLocks noChangeAspect="1" noChangeArrowheads="1"/>
          </p:cNvPicPr>
          <p:nvPr/>
        </p:nvPicPr>
        <p:blipFill>
          <a:blip r:embed="rId15" cstate="print"/>
          <a:srcRect/>
          <a:stretch>
            <a:fillRect/>
          </a:stretch>
        </p:blipFill>
        <p:spPr bwMode="auto">
          <a:xfrm>
            <a:off x="468314" y="629920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solidFill>
                  <a:schemeClr val="bg1"/>
                </a:solidFill>
              </a:defRPr>
            </a:lvl1pPr>
          </a:lstStyle>
          <a:p>
            <a:fld id="{9E8E8585-92CC-4FF8-A97C-0D0DD2D530C6}" type="datetime1">
              <a:rPr kumimoji="1" lang="ja-JP" altLang="en-US" smtClean="0"/>
              <a:t>2019/12/9</a:t>
            </a:fld>
            <a:endParaRPr kumimoji="1" lang="ja-JP" altLang="en-US"/>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lvl1pPr>
          </a:lstStyle>
          <a:p>
            <a:endParaRPr kumimoji="1" lang="ja-JP" altLang="en-US"/>
          </a:p>
        </p:txBody>
      </p:sp>
      <p:sp>
        <p:nvSpPr>
          <p:cNvPr id="1047" name="Rectangle 23"/>
          <p:cNvSpPr>
            <a:spLocks noGrp="1" noChangeArrowheads="1"/>
          </p:cNvSpPr>
          <p:nvPr>
            <p:ph type="sldNum" sz="quarter" idx="4"/>
          </p:nvPr>
        </p:nvSpPr>
        <p:spPr bwMode="auto">
          <a:xfrm>
            <a:off x="7597775" y="6308727"/>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a:lvl1pPr>
          </a:lstStyle>
          <a:p>
            <a:fld id="{40CCB534-4E1B-4680-B92F-3A5A6715F569}" type="slidenum">
              <a:rPr lang="ja-JP" altLang="en-US" smtClean="0"/>
              <a:pPr/>
              <a:t>‹#›</a:t>
            </a:fld>
            <a:endParaRPr lang="ja-JP" altLang="en-US" dirty="0"/>
          </a:p>
        </p:txBody>
      </p:sp>
      <p:sp>
        <p:nvSpPr>
          <p:cNvPr id="1048" name="Text Box 24"/>
          <p:cNvSpPr txBox="1">
            <a:spLocks noChangeArrowheads="1"/>
          </p:cNvSpPr>
          <p:nvPr/>
        </p:nvSpPr>
        <p:spPr bwMode="auto">
          <a:xfrm>
            <a:off x="334963" y="6640515"/>
            <a:ext cx="4817344" cy="207749"/>
          </a:xfrm>
          <a:prstGeom prst="rect">
            <a:avLst/>
          </a:prstGeom>
          <a:noFill/>
          <a:ln w="9525">
            <a:noFill/>
            <a:miter lim="800000"/>
            <a:headEnd/>
            <a:tailEnd/>
          </a:ln>
          <a:effectLst/>
        </p:spPr>
        <p:txBody>
          <a:bodyPr wrap="none">
            <a:spAutoFit/>
          </a:bodyPr>
          <a:lstStyle/>
          <a:p>
            <a:r>
              <a:rPr lang="en-US" altLang="ja-JP" sz="75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375443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kumimoji="1" sz="3300">
          <a:solidFill>
            <a:schemeClr val="tx2"/>
          </a:solidFill>
          <a:latin typeface="+mj-lt"/>
          <a:ea typeface="+mj-ea"/>
          <a:cs typeface="+mj-cs"/>
        </a:defRPr>
      </a:lvl1pPr>
      <a:lvl2pPr algn="ctr" rtl="0" eaLnBrk="1" fontAlgn="base" hangingPunct="1">
        <a:spcBef>
          <a:spcPct val="0"/>
        </a:spcBef>
        <a:spcAft>
          <a:spcPct val="0"/>
        </a:spcAft>
        <a:defRPr kumimoji="1" sz="33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33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33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3300">
          <a:solidFill>
            <a:schemeClr val="tx2"/>
          </a:solidFill>
          <a:latin typeface="Arial" charset="0"/>
          <a:ea typeface="ＭＳ Ｐゴシック" pitchFamily="50" charset="-128"/>
        </a:defRPr>
      </a:lvl5pPr>
      <a:lvl6pPr marL="342900" algn="ctr" rtl="0" eaLnBrk="1" fontAlgn="base" hangingPunct="1">
        <a:spcBef>
          <a:spcPct val="0"/>
        </a:spcBef>
        <a:spcAft>
          <a:spcPct val="0"/>
        </a:spcAft>
        <a:defRPr kumimoji="1" sz="3300">
          <a:solidFill>
            <a:schemeClr val="tx2"/>
          </a:solidFill>
          <a:latin typeface="Arial" charset="0"/>
          <a:ea typeface="ＭＳ Ｐゴシック" pitchFamily="50" charset="-128"/>
        </a:defRPr>
      </a:lvl6pPr>
      <a:lvl7pPr marL="685800" algn="ctr" rtl="0" eaLnBrk="1" fontAlgn="base" hangingPunct="1">
        <a:spcBef>
          <a:spcPct val="0"/>
        </a:spcBef>
        <a:spcAft>
          <a:spcPct val="0"/>
        </a:spcAft>
        <a:defRPr kumimoji="1" sz="3300">
          <a:solidFill>
            <a:schemeClr val="tx2"/>
          </a:solidFill>
          <a:latin typeface="Arial" charset="0"/>
          <a:ea typeface="ＭＳ Ｐゴシック" pitchFamily="50" charset="-128"/>
        </a:defRPr>
      </a:lvl7pPr>
      <a:lvl8pPr marL="1028700" algn="ctr" rtl="0" eaLnBrk="1" fontAlgn="base" hangingPunct="1">
        <a:spcBef>
          <a:spcPct val="0"/>
        </a:spcBef>
        <a:spcAft>
          <a:spcPct val="0"/>
        </a:spcAft>
        <a:defRPr kumimoji="1" sz="3300">
          <a:solidFill>
            <a:schemeClr val="tx2"/>
          </a:solidFill>
          <a:latin typeface="Arial" charset="0"/>
          <a:ea typeface="ＭＳ Ｐゴシック" pitchFamily="50" charset="-128"/>
        </a:defRPr>
      </a:lvl8pPr>
      <a:lvl9pPr marL="1371600" algn="ctr" rtl="0" eaLnBrk="1" fontAlgn="base" hangingPunct="1">
        <a:spcBef>
          <a:spcPct val="0"/>
        </a:spcBef>
        <a:spcAft>
          <a:spcPct val="0"/>
        </a:spcAft>
        <a:defRPr kumimoji="1" sz="3300">
          <a:solidFill>
            <a:schemeClr val="tx2"/>
          </a:solidFill>
          <a:latin typeface="Arial" charset="0"/>
          <a:ea typeface="ＭＳ Ｐゴシック" pitchFamily="50" charset="-128"/>
        </a:defRPr>
      </a:lvl9pPr>
    </p:titleStyle>
    <p:bodyStyle>
      <a:lvl1pPr marL="257175" indent="-257175" algn="l" rtl="0" eaLnBrk="1" fontAlgn="base" hangingPunct="1">
        <a:spcBef>
          <a:spcPct val="20000"/>
        </a:spcBef>
        <a:spcAft>
          <a:spcPct val="0"/>
        </a:spcAft>
        <a:buChar char="•"/>
        <a:defRPr kumimoji="1" sz="24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a:solidFill>
            <a:schemeClr val="tx1"/>
          </a:solidFill>
          <a:latin typeface="+mn-lt"/>
          <a:ea typeface="+mn-ea"/>
        </a:defRPr>
      </a:lvl2pPr>
      <a:lvl3pPr marL="857250" indent="-171450" algn="l" rtl="0" eaLnBrk="1" fontAlgn="base" hangingPunct="1">
        <a:spcBef>
          <a:spcPct val="20000"/>
        </a:spcBef>
        <a:spcAft>
          <a:spcPct val="0"/>
        </a:spcAft>
        <a:buChar char="•"/>
        <a:defRPr kumimoji="1" sz="1800">
          <a:solidFill>
            <a:schemeClr val="tx1"/>
          </a:solidFill>
          <a:latin typeface="+mn-lt"/>
          <a:ea typeface="+mn-ea"/>
        </a:defRPr>
      </a:lvl3pPr>
      <a:lvl4pPr marL="1200150" indent="-171450" algn="l" rtl="0" eaLnBrk="1" fontAlgn="base" hangingPunct="1">
        <a:spcBef>
          <a:spcPct val="20000"/>
        </a:spcBef>
        <a:spcAft>
          <a:spcPct val="0"/>
        </a:spcAft>
        <a:buChar char="–"/>
        <a:defRPr kumimoji="1" sz="1500">
          <a:solidFill>
            <a:schemeClr val="tx1"/>
          </a:solidFill>
          <a:latin typeface="+mn-lt"/>
          <a:ea typeface="+mn-ea"/>
        </a:defRPr>
      </a:lvl4pPr>
      <a:lvl5pPr marL="1543050" indent="-171450" algn="l" rtl="0" eaLnBrk="1" fontAlgn="base" hangingPunct="1">
        <a:spcBef>
          <a:spcPct val="20000"/>
        </a:spcBef>
        <a:spcAft>
          <a:spcPct val="0"/>
        </a:spcAft>
        <a:buChar char="»"/>
        <a:defRPr kumimoji="1" sz="1500">
          <a:solidFill>
            <a:schemeClr val="tx1"/>
          </a:solidFill>
          <a:latin typeface="+mn-lt"/>
          <a:ea typeface="+mn-ea"/>
        </a:defRPr>
      </a:lvl5pPr>
      <a:lvl6pPr marL="1885950" indent="-171450" algn="l" rtl="0" eaLnBrk="1" fontAlgn="base" hangingPunct="1">
        <a:spcBef>
          <a:spcPct val="20000"/>
        </a:spcBef>
        <a:spcAft>
          <a:spcPct val="0"/>
        </a:spcAft>
        <a:buChar char="»"/>
        <a:defRPr kumimoji="1" sz="1500">
          <a:solidFill>
            <a:schemeClr val="tx1"/>
          </a:solidFill>
          <a:latin typeface="+mn-lt"/>
          <a:ea typeface="+mn-ea"/>
        </a:defRPr>
      </a:lvl6pPr>
      <a:lvl7pPr marL="2228850" indent="-171450" algn="l" rtl="0" eaLnBrk="1" fontAlgn="base" hangingPunct="1">
        <a:spcBef>
          <a:spcPct val="20000"/>
        </a:spcBef>
        <a:spcAft>
          <a:spcPct val="0"/>
        </a:spcAft>
        <a:buChar char="»"/>
        <a:defRPr kumimoji="1" sz="1500">
          <a:solidFill>
            <a:schemeClr val="tx1"/>
          </a:solidFill>
          <a:latin typeface="+mn-lt"/>
          <a:ea typeface="+mn-ea"/>
        </a:defRPr>
      </a:lvl7pPr>
      <a:lvl8pPr marL="2571750" indent="-171450" algn="l" rtl="0" eaLnBrk="1" fontAlgn="base" hangingPunct="1">
        <a:spcBef>
          <a:spcPct val="20000"/>
        </a:spcBef>
        <a:spcAft>
          <a:spcPct val="0"/>
        </a:spcAft>
        <a:buChar char="»"/>
        <a:defRPr kumimoji="1" sz="1500">
          <a:solidFill>
            <a:schemeClr val="tx1"/>
          </a:solidFill>
          <a:latin typeface="+mn-lt"/>
          <a:ea typeface="+mn-ea"/>
        </a:defRPr>
      </a:lvl8pPr>
      <a:lvl9pPr marL="2914650" indent="-171450" algn="l" rtl="0" eaLnBrk="1" fontAlgn="base" hangingPunct="1">
        <a:spcBef>
          <a:spcPct val="20000"/>
        </a:spcBef>
        <a:spcAft>
          <a:spcPct val="0"/>
        </a:spcAft>
        <a:buChar char="»"/>
        <a:defRPr kumimoji="1" sz="1500">
          <a:solidFill>
            <a:schemeClr val="tx1"/>
          </a:solidFill>
          <a:latin typeface="+mn-lt"/>
          <a:ea typeface="+mn-ea"/>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プロジェクト間クローンに</a:t>
            </a:r>
            <a:r>
              <a:rPr kumimoji="1" lang="en-US" altLang="ja-JP" dirty="0"/>
              <a:t/>
            </a:r>
            <a:br>
              <a:rPr kumimoji="1" lang="en-US" altLang="ja-JP" dirty="0"/>
            </a:br>
            <a:r>
              <a:rPr kumimoji="1" lang="ja-JP" altLang="en-US" dirty="0"/>
              <a:t>対する変更傾向の調査</a:t>
            </a:r>
          </a:p>
        </p:txBody>
      </p:sp>
      <p:sp>
        <p:nvSpPr>
          <p:cNvPr id="3" name="サブタイトル 2"/>
          <p:cNvSpPr>
            <a:spLocks noGrp="1"/>
          </p:cNvSpPr>
          <p:nvPr>
            <p:ph type="subTitle" idx="1"/>
          </p:nvPr>
        </p:nvSpPr>
        <p:spPr>
          <a:xfrm>
            <a:off x="175083" y="3955548"/>
            <a:ext cx="5086686" cy="1992967"/>
          </a:xfrm>
        </p:spPr>
        <p:txBody>
          <a:bodyPr/>
          <a:lstStyle/>
          <a:p>
            <a:r>
              <a:rPr lang="ja-JP" altLang="en-US" sz="2000" dirty="0"/>
              <a:t>石津 </a:t>
            </a:r>
            <a:r>
              <a:rPr lang="ja-JP" altLang="en-US" sz="2000" dirty="0" smtClean="0"/>
              <a:t>卓也</a:t>
            </a:r>
            <a:r>
              <a:rPr lang="en-US" altLang="ja-JP" sz="2000" dirty="0" smtClean="0"/>
              <a:t>(</a:t>
            </a:r>
            <a:r>
              <a:rPr lang="ja-JP" altLang="en-US" sz="2000" dirty="0">
                <a:latin typeface="+mn-ea"/>
              </a:rPr>
              <a:t>大阪大学</a:t>
            </a:r>
            <a:r>
              <a:rPr lang="en-US" altLang="ja-JP" sz="2000" dirty="0" smtClean="0"/>
              <a:t>)</a:t>
            </a:r>
            <a:r>
              <a:rPr lang="ja-JP" altLang="en-US" sz="2000" dirty="0" err="1" smtClean="0"/>
              <a:t>，</a:t>
            </a:r>
            <a:endParaRPr lang="en-US" altLang="ja-JP" sz="2000" dirty="0" smtClean="0"/>
          </a:p>
          <a:p>
            <a:r>
              <a:rPr lang="ja-JP" altLang="en-US" sz="2000" dirty="0" smtClean="0"/>
              <a:t>吉田 </a:t>
            </a:r>
            <a:r>
              <a:rPr lang="ja-JP" altLang="en-US" sz="2000" dirty="0"/>
              <a:t>則</a:t>
            </a:r>
            <a:r>
              <a:rPr lang="ja-JP" altLang="en-US" sz="2000" dirty="0" smtClean="0"/>
              <a:t>裕</a:t>
            </a:r>
            <a:r>
              <a:rPr lang="en-US" altLang="ja-JP" sz="2000" dirty="0" smtClean="0"/>
              <a:t>(</a:t>
            </a:r>
            <a:r>
              <a:rPr lang="ja-JP" altLang="en-US" sz="2000" dirty="0">
                <a:latin typeface="+mn-ea"/>
              </a:rPr>
              <a:t>名古屋大学</a:t>
            </a:r>
            <a:r>
              <a:rPr lang="en-US" altLang="ja-JP" sz="2000" dirty="0" smtClean="0"/>
              <a:t>)</a:t>
            </a:r>
            <a:r>
              <a:rPr lang="ja-JP" altLang="en-US" sz="2000" dirty="0" err="1" smtClean="0"/>
              <a:t>，</a:t>
            </a:r>
            <a:endParaRPr lang="en-US" altLang="ja-JP" sz="2000" dirty="0" smtClean="0"/>
          </a:p>
          <a:p>
            <a:r>
              <a:rPr lang="ja-JP" altLang="en-US" sz="2000" dirty="0" smtClean="0"/>
              <a:t>崔 </a:t>
            </a:r>
            <a:r>
              <a:rPr lang="ja-JP" altLang="en-US" sz="2000" dirty="0"/>
              <a:t>恩</a:t>
            </a:r>
            <a:r>
              <a:rPr lang="ja-JP" altLang="en-US" sz="2000" dirty="0" smtClean="0"/>
              <a:t>瀞</a:t>
            </a:r>
            <a:r>
              <a:rPr lang="en-US" altLang="ja-JP" sz="2000" dirty="0" smtClean="0"/>
              <a:t>(</a:t>
            </a:r>
            <a:r>
              <a:rPr lang="ja-JP" altLang="en-US" sz="2000" dirty="0">
                <a:latin typeface="+mn-ea"/>
              </a:rPr>
              <a:t>京都工芸繊維大学</a:t>
            </a:r>
            <a:r>
              <a:rPr lang="en-US" altLang="ja-JP" sz="2000" dirty="0" smtClean="0"/>
              <a:t>) </a:t>
            </a:r>
            <a:r>
              <a:rPr lang="ja-JP" altLang="en-US" sz="2000" dirty="0" err="1" smtClean="0"/>
              <a:t>，</a:t>
            </a:r>
            <a:endParaRPr lang="en-US" altLang="ja-JP" sz="2000" dirty="0" smtClean="0"/>
          </a:p>
          <a:p>
            <a:r>
              <a:rPr lang="ja-JP" altLang="en-US" sz="2000" dirty="0" smtClean="0"/>
              <a:t>徳井 翔梧</a:t>
            </a:r>
            <a:r>
              <a:rPr lang="en-US" altLang="ja-JP" sz="2000" dirty="0" smtClean="0"/>
              <a:t>(</a:t>
            </a:r>
            <a:r>
              <a:rPr lang="ja-JP" altLang="en-US" sz="2000" dirty="0">
                <a:latin typeface="+mn-ea"/>
              </a:rPr>
              <a:t>大阪大学</a:t>
            </a:r>
            <a:r>
              <a:rPr lang="en-US" altLang="ja-JP" sz="2000" dirty="0" smtClean="0"/>
              <a:t>) </a:t>
            </a:r>
            <a:r>
              <a:rPr lang="ja-JP" altLang="en-US" sz="2000" dirty="0" err="1" smtClean="0"/>
              <a:t>，</a:t>
            </a:r>
            <a:endParaRPr lang="en-US" altLang="ja-JP" sz="2000" dirty="0" smtClean="0"/>
          </a:p>
          <a:p>
            <a:r>
              <a:rPr lang="ja-JP" altLang="en-US" sz="2000" dirty="0" smtClean="0"/>
              <a:t>井上 克郎</a:t>
            </a:r>
            <a:r>
              <a:rPr lang="en-US" altLang="ja-JP" sz="2000" dirty="0" smtClean="0"/>
              <a:t>(</a:t>
            </a:r>
            <a:r>
              <a:rPr lang="ja-JP" altLang="en-US" sz="2000" dirty="0">
                <a:latin typeface="+mn-ea"/>
              </a:rPr>
              <a:t>大阪大学</a:t>
            </a:r>
            <a:r>
              <a:rPr lang="en-US" altLang="ja-JP" sz="2000" dirty="0" smtClean="0"/>
              <a:t>)</a:t>
            </a:r>
            <a:endParaRPr lang="en-US" altLang="ja-JP" sz="2000" dirty="0"/>
          </a:p>
          <a:p>
            <a:endParaRPr lang="ja-JP" altLang="en-US" sz="2000" dirty="0">
              <a:latin typeface="+mn-ea"/>
            </a:endParaRPr>
          </a:p>
          <a:p>
            <a:endParaRPr kumimoji="1" lang="ja-JP" altLang="en-US" sz="2000" dirty="0"/>
          </a:p>
        </p:txBody>
      </p:sp>
      <p:sp>
        <p:nvSpPr>
          <p:cNvPr id="4" name="テキスト ボックス 3"/>
          <p:cNvSpPr txBox="1"/>
          <p:nvPr/>
        </p:nvSpPr>
        <p:spPr>
          <a:xfrm>
            <a:off x="175083" y="345628"/>
            <a:ext cx="3894015" cy="461665"/>
          </a:xfrm>
          <a:prstGeom prst="rect">
            <a:avLst/>
          </a:prstGeom>
          <a:noFill/>
        </p:spPr>
        <p:txBody>
          <a:bodyPr wrap="none" rtlCol="0">
            <a:spAutoFit/>
          </a:bodyPr>
          <a:lstStyle/>
          <a:p>
            <a:r>
              <a:rPr kumimoji="1" lang="en-US" altLang="ja-JP" dirty="0">
                <a:latin typeface="+mj-ea"/>
                <a:ea typeface="+mj-ea"/>
                <a:cs typeface="Segoe UI" panose="020B0502040204020203" pitchFamily="34" charset="0"/>
              </a:rPr>
              <a:t>SIGSE2019 in </a:t>
            </a:r>
            <a:r>
              <a:rPr kumimoji="1" lang="ja-JP" altLang="en-US" dirty="0">
                <a:latin typeface="+mj-ea"/>
                <a:ea typeface="+mj-ea"/>
                <a:cs typeface="Segoe UI" panose="020B0502040204020203" pitchFamily="34" charset="0"/>
              </a:rPr>
              <a:t>早稲田大学</a:t>
            </a:r>
          </a:p>
        </p:txBody>
      </p:sp>
    </p:spTree>
    <p:extLst>
      <p:ext uri="{BB962C8B-B14F-4D97-AF65-F5344CB8AC3E}">
        <p14:creationId xmlns:p14="http://schemas.microsoft.com/office/powerpoint/2010/main" val="1564213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Research Questions</a:t>
            </a:r>
            <a:endParaRPr kumimoji="1" lang="ja-JP" altLang="en-US" dirty="0"/>
          </a:p>
        </p:txBody>
      </p:sp>
      <p:sp>
        <p:nvSpPr>
          <p:cNvPr id="3" name="コンテンツ プレースホルダー 2"/>
          <p:cNvSpPr>
            <a:spLocks noGrp="1"/>
          </p:cNvSpPr>
          <p:nvPr>
            <p:ph idx="1"/>
          </p:nvPr>
        </p:nvSpPr>
        <p:spPr/>
        <p:txBody>
          <a:bodyPr/>
          <a:lstStyle/>
          <a:p>
            <a:r>
              <a:rPr lang="ja-JP" altLang="en-US" sz="2400" b="1" dirty="0"/>
              <a:t>再利用ソースコードを変更する影響を分析するために</a:t>
            </a:r>
            <a:r>
              <a:rPr lang="en-US" altLang="ja-JP" sz="2400" b="1" dirty="0"/>
              <a:t/>
            </a:r>
            <a:br>
              <a:rPr lang="en-US" altLang="ja-JP" sz="2400" b="1" dirty="0"/>
            </a:br>
            <a:r>
              <a:rPr lang="ja-JP" altLang="en-US" sz="2400" b="1" dirty="0"/>
              <a:t>プロジェクト間クローンに関する次の３つの調査した．</a:t>
            </a:r>
            <a:endParaRPr lang="en-US" altLang="ja-JP" sz="2400" b="1" dirty="0"/>
          </a:p>
          <a:p>
            <a:pPr lvl="1"/>
            <a:endParaRPr lang="en-US" altLang="ja-JP" sz="2000" dirty="0"/>
          </a:p>
          <a:p>
            <a:pPr lvl="1"/>
            <a:endParaRPr lang="en-US" altLang="ja-JP" sz="2000" dirty="0"/>
          </a:p>
          <a:p>
            <a:pPr lvl="1"/>
            <a:endParaRPr lang="en-US" altLang="ja-JP" sz="2000" dirty="0"/>
          </a:p>
          <a:p>
            <a:pPr lvl="1"/>
            <a:r>
              <a:rPr lang="ja-JP" altLang="en-US" sz="2000" dirty="0"/>
              <a:t>どの程度のプロジェクト間クローンが変更されているのか</a:t>
            </a:r>
            <a:r>
              <a:rPr lang="en-US" altLang="ja-JP" sz="2000" dirty="0"/>
              <a:t/>
            </a:r>
            <a:br>
              <a:rPr lang="en-US" altLang="ja-JP" sz="2000" dirty="0"/>
            </a:br>
            <a:r>
              <a:rPr lang="ja-JP" altLang="en-US" sz="2000" dirty="0"/>
              <a:t>調査する必要がある．</a:t>
            </a:r>
            <a:endParaRPr lang="en-US" altLang="ja-JP" sz="2000" dirty="0"/>
          </a:p>
          <a:p>
            <a:endParaRPr lang="en-US" altLang="ja-JP" sz="2400" dirty="0"/>
          </a:p>
          <a:p>
            <a:pPr marL="0" indent="0">
              <a:buNone/>
            </a:pPr>
            <a:endParaRPr lang="en-US" altLang="ja-JP" sz="2400" dirty="0"/>
          </a:p>
          <a:p>
            <a:pPr lvl="1"/>
            <a:endParaRPr lang="en-US" altLang="ja-JP" sz="2000" dirty="0"/>
          </a:p>
          <a:p>
            <a:pPr lvl="1"/>
            <a:r>
              <a:rPr lang="ja-JP" altLang="en-US" sz="2000" dirty="0"/>
              <a:t>プロジェクト間クローンの一貫した変更はどのように保守をされているのか調査したい．</a:t>
            </a:r>
            <a:endParaRPr lang="en-US" altLang="ja-JP" sz="2000" dirty="0"/>
          </a:p>
          <a:p>
            <a:pPr lvl="1"/>
            <a:endParaRPr lang="en-US" altLang="ja-JP" sz="2000" dirty="0"/>
          </a:p>
          <a:p>
            <a:pPr lvl="1"/>
            <a:endParaRPr lang="en-US" altLang="ja-JP" sz="2000" dirty="0"/>
          </a:p>
          <a:p>
            <a:pPr lvl="1"/>
            <a:endParaRPr lang="en-US" altLang="ja-JP" sz="2000" dirty="0"/>
          </a:p>
        </p:txBody>
      </p:sp>
      <p:sp>
        <p:nvSpPr>
          <p:cNvPr id="5" name="正方形/長方形 4"/>
          <p:cNvSpPr/>
          <p:nvPr/>
        </p:nvSpPr>
        <p:spPr>
          <a:xfrm>
            <a:off x="364137" y="2509411"/>
            <a:ext cx="8495191" cy="75236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altLang="ja-JP" sz="2000" b="1" dirty="0"/>
              <a:t>RQ1. </a:t>
            </a:r>
            <a:r>
              <a:rPr lang="ja-JP" altLang="en-US" sz="2000" b="1" dirty="0"/>
              <a:t>プロジェクト間クローンにおいて，変更される割合はどの程度か．</a:t>
            </a:r>
            <a:r>
              <a:rPr lang="en-US" altLang="ja-JP" sz="2000" b="1" dirty="0"/>
              <a:t/>
            </a:r>
            <a:br>
              <a:rPr lang="en-US" altLang="ja-JP" sz="2000" b="1" dirty="0"/>
            </a:br>
            <a:r>
              <a:rPr lang="ja-JP" altLang="en-US" sz="2000" b="1" dirty="0"/>
              <a:t>また，その中で一貫した変更をされた割合はどの程度か．</a:t>
            </a:r>
          </a:p>
        </p:txBody>
      </p:sp>
      <p:sp>
        <p:nvSpPr>
          <p:cNvPr id="6" name="正方形/長方形 5"/>
          <p:cNvSpPr/>
          <p:nvPr/>
        </p:nvSpPr>
        <p:spPr>
          <a:xfrm>
            <a:off x="364137" y="4464587"/>
            <a:ext cx="8404613" cy="75236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altLang="ja-JP" sz="2000" b="1" dirty="0"/>
              <a:t>RQ2. </a:t>
            </a:r>
            <a:r>
              <a:rPr lang="ja-JP" altLang="en-US" sz="2000" b="1" dirty="0"/>
              <a:t>一貫した変更をされたプロジェクト間クローンはどのようにして一貫した変更をしているのか．</a:t>
            </a:r>
          </a:p>
        </p:txBody>
      </p:sp>
      <p:sp>
        <p:nvSpPr>
          <p:cNvPr id="4" name="スライド番号プレースホルダー 3">
            <a:extLst>
              <a:ext uri="{FF2B5EF4-FFF2-40B4-BE49-F238E27FC236}">
                <a16:creationId xmlns:a16="http://schemas.microsoft.com/office/drawing/2014/main" id="{B50675F9-17B6-4F42-99C1-3373A1177F89}"/>
              </a:ext>
            </a:extLst>
          </p:cNvPr>
          <p:cNvSpPr>
            <a:spLocks noGrp="1"/>
          </p:cNvSpPr>
          <p:nvPr>
            <p:ph type="sldNum" sz="quarter" idx="12"/>
          </p:nvPr>
        </p:nvSpPr>
        <p:spPr/>
        <p:txBody>
          <a:bodyPr/>
          <a:lstStyle/>
          <a:p>
            <a:fld id="{40CCB534-4E1B-4680-B92F-3A5A6715F569}" type="slidenum">
              <a:rPr kumimoji="1" lang="ja-JP" altLang="en-US" smtClean="0"/>
              <a:t>10</a:t>
            </a:fld>
            <a:endParaRPr kumimoji="1" lang="ja-JP" altLang="en-US"/>
          </a:p>
        </p:txBody>
      </p:sp>
    </p:spTree>
    <p:extLst>
      <p:ext uri="{BB962C8B-B14F-4D97-AF65-F5344CB8AC3E}">
        <p14:creationId xmlns:p14="http://schemas.microsoft.com/office/powerpoint/2010/main" val="2796911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Research Questions</a:t>
            </a:r>
            <a:endParaRPr kumimoji="1" lang="ja-JP" altLang="en-US" dirty="0"/>
          </a:p>
        </p:txBody>
      </p:sp>
      <p:sp>
        <p:nvSpPr>
          <p:cNvPr id="3" name="コンテンツ プレースホルダー 2"/>
          <p:cNvSpPr>
            <a:spLocks noGrp="1"/>
          </p:cNvSpPr>
          <p:nvPr>
            <p:ph idx="1"/>
          </p:nvPr>
        </p:nvSpPr>
        <p:spPr/>
        <p:txBody>
          <a:bodyPr/>
          <a:lstStyle/>
          <a:p>
            <a:pPr lvl="1"/>
            <a:endParaRPr kumimoji="1" lang="en-US" altLang="ja-JP" sz="2000" dirty="0"/>
          </a:p>
          <a:p>
            <a:pPr lvl="1"/>
            <a:endParaRPr lang="en-US" altLang="ja-JP" sz="2000" dirty="0"/>
          </a:p>
          <a:p>
            <a:pPr lvl="1"/>
            <a:endParaRPr kumimoji="1" lang="en-US" altLang="ja-JP" sz="2000" dirty="0"/>
          </a:p>
          <a:p>
            <a:pPr lvl="1"/>
            <a:r>
              <a:rPr kumimoji="1" lang="ja-JP" altLang="en-US" sz="2000" dirty="0"/>
              <a:t>再利用されたソースコードの変更理由に基づいて，プロジェクトの変更傾向を分析することが目的になる．</a:t>
            </a:r>
          </a:p>
        </p:txBody>
      </p:sp>
      <p:sp>
        <p:nvSpPr>
          <p:cNvPr id="4" name="正方形/長方形 3"/>
          <p:cNvSpPr/>
          <p:nvPr/>
        </p:nvSpPr>
        <p:spPr>
          <a:xfrm>
            <a:off x="364137" y="1777422"/>
            <a:ext cx="8404613" cy="75236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altLang="ja-JP" sz="2000" b="1" dirty="0"/>
              <a:t>RQ3.</a:t>
            </a:r>
            <a:r>
              <a:rPr lang="ja-JP" altLang="en-US" sz="2000" b="1" dirty="0"/>
              <a:t>変更されるプロジェクト間クローンがどのような理由で変更されたのか．</a:t>
            </a:r>
          </a:p>
        </p:txBody>
      </p:sp>
      <p:sp>
        <p:nvSpPr>
          <p:cNvPr id="5" name="スライド番号プレースホルダー 4">
            <a:extLst>
              <a:ext uri="{FF2B5EF4-FFF2-40B4-BE49-F238E27FC236}">
                <a16:creationId xmlns:a16="http://schemas.microsoft.com/office/drawing/2014/main" id="{DFBF1292-79E4-4995-ACB1-2A2F94A1F956}"/>
              </a:ext>
            </a:extLst>
          </p:cNvPr>
          <p:cNvSpPr>
            <a:spLocks noGrp="1"/>
          </p:cNvSpPr>
          <p:nvPr>
            <p:ph type="sldNum" sz="quarter" idx="12"/>
          </p:nvPr>
        </p:nvSpPr>
        <p:spPr/>
        <p:txBody>
          <a:bodyPr/>
          <a:lstStyle/>
          <a:p>
            <a:fld id="{40CCB534-4E1B-4680-B92F-3A5A6715F569}" type="slidenum">
              <a:rPr kumimoji="1" lang="ja-JP" altLang="en-US" smtClean="0"/>
              <a:t>11</a:t>
            </a:fld>
            <a:endParaRPr kumimoji="1" lang="ja-JP" altLang="en-US"/>
          </a:p>
        </p:txBody>
      </p:sp>
    </p:spTree>
    <p:extLst>
      <p:ext uri="{BB962C8B-B14F-4D97-AF65-F5344CB8AC3E}">
        <p14:creationId xmlns:p14="http://schemas.microsoft.com/office/powerpoint/2010/main" val="3384531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調査方法</a:t>
            </a:r>
          </a:p>
        </p:txBody>
      </p:sp>
      <p:sp>
        <p:nvSpPr>
          <p:cNvPr id="3" name="コンテンツ プレースホルダー 2"/>
          <p:cNvSpPr>
            <a:spLocks noGrp="1"/>
          </p:cNvSpPr>
          <p:nvPr>
            <p:ph idx="1"/>
          </p:nvPr>
        </p:nvSpPr>
        <p:spPr>
          <a:xfrm>
            <a:off x="457200" y="1664898"/>
            <a:ext cx="8229600" cy="4461267"/>
          </a:xfrm>
        </p:spPr>
        <p:txBody>
          <a:bodyPr/>
          <a:lstStyle/>
          <a:p>
            <a:r>
              <a:rPr kumimoji="1" lang="ja-JP" altLang="en-US" sz="2400" b="1" dirty="0"/>
              <a:t>既存</a:t>
            </a:r>
            <a:r>
              <a:rPr lang="ja-JP" altLang="en-US" sz="2400" b="1" dirty="0"/>
              <a:t>研究</a:t>
            </a:r>
            <a:r>
              <a:rPr lang="en-US" altLang="ja-JP" sz="2400" b="1" dirty="0"/>
              <a:t>[1]</a:t>
            </a:r>
            <a:r>
              <a:rPr lang="ja-JP" altLang="en-US" sz="2400" b="1" dirty="0"/>
              <a:t>が</a:t>
            </a:r>
            <a:r>
              <a:rPr kumimoji="1" lang="ja-JP" altLang="en-US" sz="2400" b="1" dirty="0"/>
              <a:t>公開していたプロジェクト間クローンのデータセットを利用</a:t>
            </a:r>
            <a:r>
              <a:rPr lang="ja-JP" altLang="en-US" sz="2400" b="1" dirty="0"/>
              <a:t>した．</a:t>
            </a:r>
            <a:endParaRPr lang="en-US" altLang="ja-JP" sz="2400" b="1" dirty="0"/>
          </a:p>
          <a:p>
            <a:pPr lvl="1"/>
            <a:r>
              <a:rPr lang="ja-JP" altLang="en-US" sz="2000" b="1" dirty="0"/>
              <a:t>プロジェクト間クローンが検出されたプロジェクトペアに関する</a:t>
            </a:r>
            <a:r>
              <a:rPr lang="en-US" altLang="ja-JP" sz="2000" b="1" dirty="0"/>
              <a:t/>
            </a:r>
            <a:br>
              <a:rPr lang="en-US" altLang="ja-JP" sz="2000" b="1" dirty="0"/>
            </a:br>
            <a:r>
              <a:rPr lang="ja-JP" altLang="en-US" sz="2000" b="1" dirty="0"/>
              <a:t>データが含まれている．</a:t>
            </a:r>
            <a:endParaRPr lang="en-US" altLang="ja-JP" sz="2400" b="1" dirty="0"/>
          </a:p>
          <a:p>
            <a:pPr lvl="1"/>
            <a:r>
              <a:rPr lang="ja-JP" altLang="en-US" sz="2000" b="1" dirty="0"/>
              <a:t>既存研究</a:t>
            </a:r>
            <a:r>
              <a:rPr lang="en-US" altLang="ja-JP" sz="2000" b="1" dirty="0"/>
              <a:t>[1]</a:t>
            </a:r>
            <a:r>
              <a:rPr lang="ja-JP" altLang="en-US" sz="2000" b="1" dirty="0"/>
              <a:t>の分析手順を次のとおりである．</a:t>
            </a:r>
            <a:endParaRPr lang="en-US" altLang="ja-JP" sz="2000" b="1" dirty="0"/>
          </a:p>
          <a:p>
            <a:pPr lvl="2"/>
            <a:r>
              <a:rPr kumimoji="1" lang="en-US" altLang="ja-JP" sz="2000" dirty="0"/>
              <a:t>GitHub</a:t>
            </a:r>
            <a:r>
              <a:rPr kumimoji="1" lang="ja-JP" altLang="en-US" sz="2000" dirty="0"/>
              <a:t>のスナップショット（</a:t>
            </a:r>
            <a:r>
              <a:rPr kumimoji="1" lang="en-US" altLang="ja-JP" sz="2000" dirty="0"/>
              <a:t>2017</a:t>
            </a:r>
            <a:r>
              <a:rPr kumimoji="1" lang="ja-JP" altLang="en-US" sz="2000" dirty="0"/>
              <a:t>年</a:t>
            </a:r>
            <a:r>
              <a:rPr kumimoji="1" lang="en-US" altLang="ja-JP" sz="2000" dirty="0"/>
              <a:t>1</a:t>
            </a:r>
            <a:r>
              <a:rPr kumimoji="1" lang="ja-JP" altLang="en-US" sz="2000" dirty="0"/>
              <a:t>月</a:t>
            </a:r>
            <a:r>
              <a:rPr kumimoji="1" lang="en-US" altLang="ja-JP" sz="2000" dirty="0"/>
              <a:t>19</a:t>
            </a:r>
            <a:r>
              <a:rPr kumimoji="1" lang="ja-JP" altLang="en-US" sz="2000" dirty="0"/>
              <a:t>日）から</a:t>
            </a:r>
            <a:r>
              <a:rPr kumimoji="1" lang="en-US" altLang="ja-JP" sz="2000" dirty="0"/>
              <a:t>C/C++</a:t>
            </a:r>
            <a:r>
              <a:rPr kumimoji="1" lang="ja-JP" altLang="en-US" sz="2000" dirty="0"/>
              <a:t>の</a:t>
            </a:r>
            <a:r>
              <a:rPr kumimoji="1" lang="en-US" altLang="ja-JP" sz="2000" dirty="0"/>
              <a:t/>
            </a:r>
            <a:br>
              <a:rPr kumimoji="1" lang="en-US" altLang="ja-JP" sz="2000" dirty="0"/>
            </a:br>
            <a:r>
              <a:rPr kumimoji="1" lang="ja-JP" altLang="en-US" sz="2000" dirty="0"/>
              <a:t>プロジェクトをダウンロードする．</a:t>
            </a:r>
            <a:endParaRPr kumimoji="1" lang="en-US" altLang="ja-JP" sz="2000" dirty="0"/>
          </a:p>
          <a:p>
            <a:pPr lvl="2"/>
            <a:r>
              <a:rPr kumimoji="1" lang="ja-JP" altLang="en-US" sz="2000" dirty="0"/>
              <a:t>全プロジェクトからファイルハッシュ値やトークンハッシュ値が等しいファイルを検出する．</a:t>
            </a:r>
            <a:endParaRPr kumimoji="1" lang="en-US" altLang="ja-JP" sz="2000" dirty="0"/>
          </a:p>
          <a:p>
            <a:pPr lvl="2"/>
            <a:r>
              <a:rPr lang="ja-JP" altLang="en-US" sz="2000" dirty="0"/>
              <a:t>さらにクローン検出ツール（</a:t>
            </a:r>
            <a:r>
              <a:rPr lang="en-US" altLang="ja-JP" sz="2000" dirty="0" err="1"/>
              <a:t>SourcererCC</a:t>
            </a:r>
            <a:r>
              <a:rPr lang="ja-JP" altLang="en-US" sz="2000" dirty="0"/>
              <a:t>）を利用して</a:t>
            </a:r>
            <a:r>
              <a:rPr lang="en-US" altLang="ja-JP" sz="2000" dirty="0"/>
              <a:t/>
            </a:r>
            <a:br>
              <a:rPr lang="en-US" altLang="ja-JP" sz="2000" dirty="0"/>
            </a:br>
            <a:r>
              <a:rPr lang="ja-JP" altLang="en-US" sz="2000" dirty="0"/>
              <a:t>プロジェクト間クローンを検出する．</a:t>
            </a:r>
            <a:endParaRPr lang="en-US" altLang="ja-JP" sz="2000" dirty="0"/>
          </a:p>
          <a:p>
            <a:pPr lvl="1"/>
            <a:endParaRPr kumimoji="1" lang="en-US" altLang="ja-JP" sz="2000" b="1" dirty="0"/>
          </a:p>
        </p:txBody>
      </p:sp>
      <mc:AlternateContent xmlns:mc="http://schemas.openxmlformats.org/markup-compatibility/2006" xmlns:a14="http://schemas.microsoft.com/office/drawing/2010/main">
        <mc:Choice Requires="a14">
          <p:sp>
            <p:nvSpPr>
              <p:cNvPr id="6" name="正方形/長方形 5"/>
              <p:cNvSpPr/>
              <p:nvPr/>
            </p:nvSpPr>
            <p:spPr>
              <a:xfrm>
                <a:off x="129396" y="5904186"/>
                <a:ext cx="9014604" cy="738664"/>
              </a:xfrm>
              <a:prstGeom prst="rect">
                <a:avLst/>
              </a:prstGeom>
              <a:solidFill>
                <a:srgbClr val="FFFFCC"/>
              </a:solidFill>
            </p:spPr>
            <p:txBody>
              <a:bodyPr wrap="square">
                <a:spAutoFit/>
              </a:bodyPr>
              <a:lstStyle/>
              <a:p>
                <a:r>
                  <a:rPr lang="en-US" altLang="ja-JP" sz="1400" dirty="0"/>
                  <a:t>[1]Cristina V Lopes, Petr Maj, Pedro Martins, </a:t>
                </a:r>
                <a:r>
                  <a:rPr lang="en-US" altLang="ja-JP" sz="1400" dirty="0" err="1"/>
                  <a:t>Vaibhav</a:t>
                </a:r>
                <a:r>
                  <a:rPr lang="en-US" altLang="ja-JP" sz="1400" dirty="0"/>
                  <a:t> Saini, Di Yang, Jakub </a:t>
                </a:r>
                <a:r>
                  <a:rPr lang="en-US" altLang="ja-JP" sz="1400" dirty="0" err="1"/>
                  <a:t>Zitny</a:t>
                </a:r>
                <a:r>
                  <a:rPr lang="en-US" altLang="ja-JP" sz="1400" dirty="0"/>
                  <a:t>, Hitesh </a:t>
                </a:r>
                <a:r>
                  <a:rPr lang="en-US" altLang="ja-JP" sz="1400" dirty="0" err="1"/>
                  <a:t>Sajnani</a:t>
                </a:r>
                <a:r>
                  <a:rPr lang="en-US" altLang="ja-JP" sz="1400" dirty="0"/>
                  <a:t>, and Jan </a:t>
                </a:r>
                <a:r>
                  <a:rPr lang="en-US" altLang="ja-JP" sz="1400" dirty="0" err="1"/>
                  <a:t>Vitek</a:t>
                </a:r>
                <a:r>
                  <a:rPr lang="en-US" altLang="ja-JP" sz="1400" dirty="0"/>
                  <a:t>. </a:t>
                </a:r>
                <a14:m>
                  <m:oMath xmlns:m="http://schemas.openxmlformats.org/officeDocument/2006/math">
                    <m:r>
                      <a:rPr lang="en-US" altLang="ja-JP" sz="1400" i="1">
                        <a:latin typeface="Cambria Math" panose="02040503050406030204" pitchFamily="18" charset="0"/>
                      </a:rPr>
                      <m:t>𝐷</m:t>
                    </m:r>
                    <m:r>
                      <a:rPr lang="en-US" altLang="ja-JP" sz="1400" i="1">
                        <a:latin typeface="Cambria Math" panose="02040503050406030204" pitchFamily="18" charset="0"/>
                      </a:rPr>
                      <m:t>é</m:t>
                    </m:r>
                    <m:r>
                      <a:rPr lang="en-US" altLang="ja-JP" sz="1400" i="1">
                        <a:latin typeface="Cambria Math" panose="02040503050406030204" pitchFamily="18" charset="0"/>
                      </a:rPr>
                      <m:t>𝑗</m:t>
                    </m:r>
                    <m:r>
                      <a:rPr lang="en-US" altLang="ja-JP" sz="1400" i="1">
                        <a:latin typeface="Cambria Math" panose="02040503050406030204" pitchFamily="18" charset="0"/>
                      </a:rPr>
                      <m:t>à</m:t>
                    </m:r>
                    <m:r>
                      <a:rPr lang="en-US" altLang="ja-JP" sz="1400" i="1">
                        <a:latin typeface="Cambria Math" panose="02040503050406030204" pitchFamily="18" charset="0"/>
                      </a:rPr>
                      <m:t>𝑣𝑢</m:t>
                    </m:r>
                    <m:r>
                      <a:rPr lang="en-US" altLang="ja-JP" sz="1400" i="1">
                        <a:latin typeface="Cambria Math" panose="02040503050406030204" pitchFamily="18" charset="0"/>
                      </a:rPr>
                      <m:t> </m:t>
                    </m:r>
                  </m:oMath>
                </a14:m>
                <a:r>
                  <a:rPr lang="en-US" altLang="ja-JP" sz="1400" dirty="0"/>
                  <a:t>: a map of code duplicates on </a:t>
                </a:r>
                <a:r>
                  <a:rPr lang="en-US" altLang="ja-JP" sz="1400" dirty="0" err="1"/>
                  <a:t>github</a:t>
                </a:r>
                <a:r>
                  <a:rPr lang="en-US" altLang="ja-JP" sz="1400" dirty="0"/>
                  <a:t>. Proceedings of the ACM on Programming Languages, Vol. 1, No. OOPSLA, pp. 84:1–84:28, 2017.</a:t>
                </a:r>
                <a:endParaRPr lang="ja-JP" altLang="en-US" sz="1400" dirty="0"/>
              </a:p>
            </p:txBody>
          </p:sp>
        </mc:Choice>
        <mc:Fallback xmlns="">
          <p:sp>
            <p:nvSpPr>
              <p:cNvPr id="6" name="正方形/長方形 5"/>
              <p:cNvSpPr>
                <a:spLocks noRot="1" noChangeAspect="1" noMove="1" noResize="1" noEditPoints="1" noAdjustHandles="1" noChangeArrowheads="1" noChangeShapeType="1" noTextEdit="1"/>
              </p:cNvSpPr>
              <p:nvPr/>
            </p:nvSpPr>
            <p:spPr>
              <a:xfrm>
                <a:off x="129396" y="5904186"/>
                <a:ext cx="9014604" cy="738664"/>
              </a:xfrm>
              <a:prstGeom prst="rect">
                <a:avLst/>
              </a:prstGeom>
              <a:blipFill>
                <a:blip r:embed="rId2"/>
                <a:stretch>
                  <a:fillRect l="-203" t="-1653" b="-7438"/>
                </a:stretch>
              </a:blipFill>
            </p:spPr>
            <p:txBody>
              <a:bodyPr/>
              <a:lstStyle/>
              <a:p>
                <a:r>
                  <a:rPr lang="ja-JP" altLang="en-US">
                    <a:noFill/>
                  </a:rPr>
                  <a:t> </a:t>
                </a:r>
              </a:p>
            </p:txBody>
          </p:sp>
        </mc:Fallback>
      </mc:AlternateContent>
      <p:sp>
        <p:nvSpPr>
          <p:cNvPr id="4" name="スライド番号プレースホルダー 3">
            <a:extLst>
              <a:ext uri="{FF2B5EF4-FFF2-40B4-BE49-F238E27FC236}">
                <a16:creationId xmlns:a16="http://schemas.microsoft.com/office/drawing/2014/main" id="{4C0F2784-8D38-4F07-A16B-D8B0FD00D375}"/>
              </a:ext>
            </a:extLst>
          </p:cNvPr>
          <p:cNvSpPr>
            <a:spLocks noGrp="1"/>
          </p:cNvSpPr>
          <p:nvPr>
            <p:ph type="sldNum" sz="quarter" idx="12"/>
          </p:nvPr>
        </p:nvSpPr>
        <p:spPr/>
        <p:txBody>
          <a:bodyPr/>
          <a:lstStyle/>
          <a:p>
            <a:fld id="{40CCB534-4E1B-4680-B92F-3A5A6715F569}" type="slidenum">
              <a:rPr kumimoji="1" lang="ja-JP" altLang="en-US" smtClean="0"/>
              <a:t>12</a:t>
            </a:fld>
            <a:endParaRPr kumimoji="1" lang="ja-JP" altLang="en-US"/>
          </a:p>
        </p:txBody>
      </p:sp>
    </p:spTree>
    <p:extLst>
      <p:ext uri="{BB962C8B-B14F-4D97-AF65-F5344CB8AC3E}">
        <p14:creationId xmlns:p14="http://schemas.microsoft.com/office/powerpoint/2010/main" val="4149260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調査方法</a:t>
            </a:r>
          </a:p>
        </p:txBody>
      </p:sp>
      <p:sp>
        <p:nvSpPr>
          <p:cNvPr id="3" name="コンテンツ プレースホルダー 2"/>
          <p:cNvSpPr>
            <a:spLocks noGrp="1"/>
          </p:cNvSpPr>
          <p:nvPr>
            <p:ph idx="1"/>
          </p:nvPr>
        </p:nvSpPr>
        <p:spPr/>
        <p:txBody>
          <a:bodyPr/>
          <a:lstStyle/>
          <a:p>
            <a:r>
              <a:rPr lang="ja-JP" altLang="en-US" sz="2400" b="1" dirty="0"/>
              <a:t>調査期間を設ける．</a:t>
            </a:r>
            <a:endParaRPr lang="en-US" altLang="ja-JP" sz="2400" b="1" dirty="0"/>
          </a:p>
          <a:p>
            <a:pPr lvl="1"/>
            <a:r>
              <a:rPr kumimoji="1" lang="ja-JP" altLang="en-US" sz="2000" dirty="0"/>
              <a:t>調査開始日を</a:t>
            </a:r>
            <a:r>
              <a:rPr kumimoji="1" lang="en-US" altLang="ja-JP" sz="2000" dirty="0"/>
              <a:t>2017</a:t>
            </a:r>
            <a:r>
              <a:rPr kumimoji="1" lang="ja-JP" altLang="en-US" sz="2000" dirty="0"/>
              <a:t>年</a:t>
            </a:r>
            <a:r>
              <a:rPr kumimoji="1" lang="en-US" altLang="ja-JP" sz="2000" dirty="0"/>
              <a:t>1</a:t>
            </a:r>
            <a:r>
              <a:rPr kumimoji="1" lang="ja-JP" altLang="en-US" sz="2000" dirty="0"/>
              <a:t>月</a:t>
            </a:r>
            <a:r>
              <a:rPr kumimoji="1" lang="en-US" altLang="ja-JP" sz="2000" dirty="0"/>
              <a:t>19</a:t>
            </a:r>
            <a:r>
              <a:rPr kumimoji="1" lang="ja-JP" altLang="en-US" sz="2000" dirty="0"/>
              <a:t>日</a:t>
            </a:r>
            <a:r>
              <a:rPr lang="ja-JP" altLang="en-US" sz="2000" dirty="0"/>
              <a:t>，調査終了日を</a:t>
            </a:r>
            <a:r>
              <a:rPr lang="en-US" altLang="ja-JP" sz="2000" dirty="0"/>
              <a:t>2019</a:t>
            </a:r>
            <a:r>
              <a:rPr lang="ja-JP" altLang="en-US" sz="2000" dirty="0"/>
              <a:t>年</a:t>
            </a:r>
            <a:r>
              <a:rPr lang="en-US" altLang="ja-JP" sz="2000" dirty="0"/>
              <a:t>10</a:t>
            </a:r>
            <a:r>
              <a:rPr lang="ja-JP" altLang="en-US" sz="2000" dirty="0"/>
              <a:t>月</a:t>
            </a:r>
            <a:r>
              <a:rPr lang="en-US" altLang="ja-JP" sz="2000" dirty="0"/>
              <a:t>6</a:t>
            </a:r>
            <a:r>
              <a:rPr lang="ja-JP" altLang="en-US" sz="2000" dirty="0"/>
              <a:t>日</a:t>
            </a:r>
            <a:endParaRPr lang="en-US" altLang="ja-JP" sz="2000" dirty="0"/>
          </a:p>
          <a:p>
            <a:pPr lvl="1"/>
            <a:endParaRPr lang="en-US" altLang="ja-JP" sz="2000" dirty="0"/>
          </a:p>
          <a:p>
            <a:r>
              <a:rPr lang="ja-JP" altLang="en-US" sz="2400" b="1" dirty="0"/>
              <a:t>調査開始日と調査終了日で</a:t>
            </a:r>
            <a:r>
              <a:rPr lang="en-US" altLang="ja-JP" sz="2400" b="1" dirty="0"/>
              <a:t>2</a:t>
            </a:r>
            <a:r>
              <a:rPr lang="ja-JP" altLang="en-US" sz="2400" b="1" dirty="0"/>
              <a:t>バージョンとみなし</a:t>
            </a:r>
            <a:r>
              <a:rPr lang="en-US" altLang="ja-JP" sz="2400" b="1" dirty="0"/>
              <a:t/>
            </a:r>
            <a:br>
              <a:rPr lang="en-US" altLang="ja-JP" sz="2400" b="1" dirty="0"/>
            </a:br>
            <a:r>
              <a:rPr lang="ja-JP" altLang="en-US" sz="2400" b="1" dirty="0"/>
              <a:t>プロジェクト間クローンの変更差分を検出した．</a:t>
            </a:r>
            <a:endParaRPr lang="en-US" altLang="ja-JP" sz="2400" b="1" dirty="0"/>
          </a:p>
          <a:p>
            <a:pPr lvl="1"/>
            <a:r>
              <a:rPr lang="ja-JP" altLang="en-US" sz="2000" dirty="0"/>
              <a:t>変更差分には</a:t>
            </a:r>
            <a:r>
              <a:rPr lang="en-US" altLang="ja-JP" sz="2000" b="1" dirty="0"/>
              <a:t>Clone </a:t>
            </a:r>
            <a:r>
              <a:rPr lang="en-US" altLang="ja-JP" sz="2000" b="1" dirty="0" err="1"/>
              <a:t>Notifier</a:t>
            </a:r>
            <a:r>
              <a:rPr lang="ja-JP" altLang="en-US" sz="2000" dirty="0"/>
              <a:t>を利用した．</a:t>
            </a:r>
            <a:endParaRPr lang="en-US" altLang="ja-JP" sz="2000" dirty="0"/>
          </a:p>
          <a:p>
            <a:pPr lvl="1"/>
            <a:r>
              <a:rPr lang="ja-JP" altLang="en-US" sz="2000" dirty="0"/>
              <a:t>分析時間にタイムアウト（</a:t>
            </a:r>
            <a:r>
              <a:rPr lang="en-US" altLang="ja-JP" sz="2000" dirty="0"/>
              <a:t>60</a:t>
            </a:r>
            <a:r>
              <a:rPr lang="ja-JP" altLang="en-US" sz="2000" dirty="0"/>
              <a:t>分）を設けた結果，</a:t>
            </a:r>
            <a:r>
              <a:rPr lang="en-US" altLang="ja-JP" sz="2000" dirty="0"/>
              <a:t/>
            </a:r>
            <a:br>
              <a:rPr lang="en-US" altLang="ja-JP" sz="2000" dirty="0"/>
            </a:br>
            <a:r>
              <a:rPr lang="en-US" altLang="ja-JP" sz="2000" dirty="0"/>
              <a:t>918</a:t>
            </a:r>
            <a:r>
              <a:rPr lang="ja-JP" altLang="en-US" sz="2000" dirty="0"/>
              <a:t>プロジェクトを調査対象とすることになった．</a:t>
            </a:r>
            <a:endParaRPr lang="en-US" altLang="ja-JP" sz="2000" dirty="0"/>
          </a:p>
        </p:txBody>
      </p:sp>
      <p:sp>
        <p:nvSpPr>
          <p:cNvPr id="4" name="スライド番号プレースホルダー 3">
            <a:extLst>
              <a:ext uri="{FF2B5EF4-FFF2-40B4-BE49-F238E27FC236}">
                <a16:creationId xmlns:a16="http://schemas.microsoft.com/office/drawing/2014/main" id="{642E846E-86A2-4D5A-96D4-6D43BC1056E8}"/>
              </a:ext>
            </a:extLst>
          </p:cNvPr>
          <p:cNvSpPr>
            <a:spLocks noGrp="1"/>
          </p:cNvSpPr>
          <p:nvPr>
            <p:ph type="sldNum" sz="quarter" idx="12"/>
          </p:nvPr>
        </p:nvSpPr>
        <p:spPr/>
        <p:txBody>
          <a:bodyPr/>
          <a:lstStyle/>
          <a:p>
            <a:fld id="{40CCB534-4E1B-4680-B92F-3A5A6715F569}" type="slidenum">
              <a:rPr kumimoji="1" lang="ja-JP" altLang="en-US" smtClean="0"/>
              <a:t>13</a:t>
            </a:fld>
            <a:endParaRPr kumimoji="1" lang="ja-JP" altLang="en-US"/>
          </a:p>
        </p:txBody>
      </p:sp>
    </p:spTree>
    <p:extLst>
      <p:ext uri="{BB962C8B-B14F-4D97-AF65-F5344CB8AC3E}">
        <p14:creationId xmlns:p14="http://schemas.microsoft.com/office/powerpoint/2010/main" val="631907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プロジェクトの類似度</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en-US" altLang="ja-JP" sz="2400" b="1" dirty="0"/>
                  <a:t>2</a:t>
                </a:r>
                <a:r>
                  <a:rPr lang="ja-JP" altLang="en-US" sz="2400" b="1" dirty="0" err="1"/>
                  <a:t>つの</a:t>
                </a:r>
                <a:r>
                  <a:rPr lang="ja-JP" altLang="en-US" sz="2400" b="1" dirty="0"/>
                  <a:t>プロジェクトの類似度はプロジェクト間クローンの割合でそれぞれ決定する．</a:t>
                </a:r>
                <a:endParaRPr lang="en-US" altLang="ja-JP" sz="2400" b="1" dirty="0"/>
              </a:p>
              <a:p>
                <a:pPr lvl="1"/>
                <a14:m>
                  <m:oMath xmlns:m="http://schemas.openxmlformats.org/officeDocument/2006/math">
                    <m:r>
                      <a:rPr lang="ja-JP" altLang="en-US" sz="2000" i="1" dirty="0">
                        <a:latin typeface="Cambria Math" panose="02040503050406030204" pitchFamily="18" charset="0"/>
                      </a:rPr>
                      <m:t>プロジェクト類似度</m:t>
                    </m:r>
                    <m:r>
                      <a:rPr lang="en-US" altLang="ja-JP" sz="2000" b="0" i="1" dirty="0" smtClean="0">
                        <a:latin typeface="Cambria Math" panose="02040503050406030204" pitchFamily="18" charset="0"/>
                      </a:rPr>
                      <m:t>=</m:t>
                    </m:r>
                    <m:f>
                      <m:fPr>
                        <m:ctrlPr>
                          <a:rPr lang="en-US" altLang="ja-JP" sz="2000" b="0" i="1" dirty="0" smtClean="0">
                            <a:latin typeface="Cambria Math" panose="02040503050406030204" pitchFamily="18" charset="0"/>
                          </a:rPr>
                        </m:ctrlPr>
                      </m:fPr>
                      <m:num>
                        <m:r>
                          <a:rPr lang="ja-JP" altLang="en-US" sz="2000" i="1" dirty="0">
                            <a:latin typeface="Cambria Math" panose="02040503050406030204" pitchFamily="18" charset="0"/>
                          </a:rPr>
                          <m:t>プロジェクトクローン数</m:t>
                        </m:r>
                      </m:num>
                      <m:den>
                        <m:r>
                          <a:rPr lang="ja-JP" altLang="en-US" sz="2000" i="1" dirty="0">
                            <a:latin typeface="Cambria Math" panose="02040503050406030204" pitchFamily="18" charset="0"/>
                          </a:rPr>
                          <m:t>プロジェクトのファイル数</m:t>
                        </m:r>
                      </m:den>
                    </m:f>
                  </m:oMath>
                </a14:m>
                <a:endParaRPr lang="en-US" altLang="ja-JP" sz="18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407" t="-269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4609370" y="3583872"/>
                <a:ext cx="4394152" cy="1185004"/>
              </a:xfrm>
              <a:prstGeom prst="rect">
                <a:avLst/>
              </a:prstGeom>
              <a:noFill/>
            </p:spPr>
            <p:txBody>
              <a:bodyPr wrap="none" rtlCol="0">
                <a:spAutoFit/>
              </a:bodyPr>
              <a:lstStyle/>
              <a:p>
                <a:pPr/>
                <a:r>
                  <a:rPr kumimoji="1" lang="en-US" altLang="ja-JP" dirty="0">
                    <a:latin typeface="+mj-ea"/>
                    <a:ea typeface="+mj-ea"/>
                  </a:rPr>
                  <a:t>A</a:t>
                </a:r>
                <a:r>
                  <a:rPr kumimoji="1" lang="ja-JP" altLang="en-US" dirty="0">
                    <a:latin typeface="+mj-ea"/>
                    <a:ea typeface="+mj-ea"/>
                  </a:rPr>
                  <a:t>から見たプロジェクト類似度</a:t>
                </a:r>
                <a:r>
                  <a:rPr kumimoji="1" lang="en-US" altLang="ja-JP" dirty="0">
                    <a:latin typeface="+mj-ea"/>
                    <a:ea typeface="+mj-ea"/>
                  </a:rPr>
                  <a:t/>
                </a:r>
                <a:br>
                  <a:rPr kumimoji="1" lang="en-US" altLang="ja-JP" dirty="0">
                    <a:latin typeface="+mj-ea"/>
                    <a:ea typeface="+mj-ea"/>
                  </a:rPr>
                </a:br>
                <a14:m>
                  <m:oMathPara xmlns:m="http://schemas.openxmlformats.org/officeDocument/2006/math">
                    <m:oMathParaPr>
                      <m:jc m:val="centerGroup"/>
                    </m:oMathParaPr>
                    <m:oMath xmlns:m="http://schemas.openxmlformats.org/officeDocument/2006/math">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4</m:t>
                          </m:r>
                        </m:num>
                        <m:den>
                          <m:r>
                            <a:rPr kumimoji="1" lang="en-US" altLang="ja-JP" b="0" i="1" smtClean="0">
                              <a:latin typeface="Cambria Math" panose="02040503050406030204" pitchFamily="18" charset="0"/>
                            </a:rPr>
                            <m:t>4</m:t>
                          </m:r>
                        </m:den>
                      </m:f>
                      <m:r>
                        <a:rPr kumimoji="1" lang="en-US" altLang="ja-JP" b="0" i="1" smtClean="0">
                          <a:latin typeface="Cambria Math" panose="02040503050406030204" pitchFamily="18" charset="0"/>
                        </a:rPr>
                        <m:t>=100 %</m:t>
                      </m:r>
                    </m:oMath>
                  </m:oMathPara>
                </a14:m>
                <a:endParaRPr kumimoji="1" lang="ja-JP" altLang="en-US"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4609370" y="3583872"/>
                <a:ext cx="4394152" cy="1185004"/>
              </a:xfrm>
              <a:prstGeom prst="rect">
                <a:avLst/>
              </a:prstGeom>
              <a:blipFill>
                <a:blip r:embed="rId3"/>
                <a:stretch>
                  <a:fillRect l="-2080" t="-4124" r="-124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4609370" y="4988728"/>
                <a:ext cx="4392549" cy="1187376"/>
              </a:xfrm>
              <a:prstGeom prst="rect">
                <a:avLst/>
              </a:prstGeom>
              <a:noFill/>
            </p:spPr>
            <p:txBody>
              <a:bodyPr wrap="none" rtlCol="0">
                <a:spAutoFit/>
              </a:bodyPr>
              <a:lstStyle/>
              <a:p>
                <a:pPr/>
                <a:r>
                  <a:rPr lang="en-US" altLang="ja-JP" dirty="0">
                    <a:latin typeface="+mj-ea"/>
                    <a:ea typeface="+mj-ea"/>
                  </a:rPr>
                  <a:t>B</a:t>
                </a:r>
                <a:r>
                  <a:rPr kumimoji="1" lang="ja-JP" altLang="en-US" dirty="0">
                    <a:latin typeface="+mj-ea"/>
                    <a:ea typeface="+mj-ea"/>
                  </a:rPr>
                  <a:t>から見たプロジェクト類似度</a:t>
                </a:r>
                <a:r>
                  <a:rPr kumimoji="1" lang="en-US" altLang="ja-JP" dirty="0">
                    <a:latin typeface="+mj-ea"/>
                    <a:ea typeface="+mj-ea"/>
                  </a:rPr>
                  <a:t/>
                </a:r>
                <a:br>
                  <a:rPr kumimoji="1" lang="en-US" altLang="ja-JP" dirty="0">
                    <a:latin typeface="+mj-ea"/>
                    <a:ea typeface="+mj-ea"/>
                  </a:rPr>
                </a:br>
                <a14:m>
                  <m:oMathPara xmlns:m="http://schemas.openxmlformats.org/officeDocument/2006/math">
                    <m:oMathParaPr>
                      <m:jc m:val="centerGroup"/>
                    </m:oMathParaPr>
                    <m:oMath xmlns:m="http://schemas.openxmlformats.org/officeDocument/2006/math">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3</m:t>
                          </m:r>
                        </m:num>
                        <m:den>
                          <m:r>
                            <a:rPr kumimoji="1" lang="en-US" altLang="ja-JP" b="0" i="1" smtClean="0">
                              <a:latin typeface="Cambria Math" panose="02040503050406030204" pitchFamily="18" charset="0"/>
                            </a:rPr>
                            <m:t>5</m:t>
                          </m:r>
                        </m:den>
                      </m:f>
                      <m:r>
                        <a:rPr kumimoji="1" lang="en-US" altLang="ja-JP" b="0" i="1" smtClean="0">
                          <a:latin typeface="Cambria Math" panose="02040503050406030204" pitchFamily="18" charset="0"/>
                        </a:rPr>
                        <m:t>=60 %</m:t>
                      </m:r>
                    </m:oMath>
                  </m:oMathPara>
                </a14:m>
                <a:endParaRPr kumimoji="1" lang="ja-JP" altLang="en-US"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4609370" y="4988728"/>
                <a:ext cx="4392549" cy="1187376"/>
              </a:xfrm>
              <a:prstGeom prst="rect">
                <a:avLst/>
              </a:prstGeom>
              <a:blipFill>
                <a:blip r:embed="rId4"/>
                <a:stretch>
                  <a:fillRect l="-2080" t="-4103" r="-1248"/>
                </a:stretch>
              </a:blipFill>
            </p:spPr>
            <p:txBody>
              <a:bodyPr/>
              <a:lstStyle/>
              <a:p>
                <a:r>
                  <a:rPr lang="ja-JP" altLang="en-US">
                    <a:noFill/>
                  </a:rPr>
                  <a:t> </a:t>
                </a:r>
              </a:p>
            </p:txBody>
          </p:sp>
        </mc:Fallback>
      </mc:AlternateContent>
      <p:pic>
        <p:nvPicPr>
          <p:cNvPr id="13" name="図 12"/>
          <p:cNvPicPr>
            <a:picLocks noChangeAspect="1"/>
          </p:cNvPicPr>
          <p:nvPr/>
        </p:nvPicPr>
        <p:blipFill>
          <a:blip r:embed="rId5"/>
          <a:stretch>
            <a:fillRect/>
          </a:stretch>
        </p:blipFill>
        <p:spPr>
          <a:xfrm>
            <a:off x="457200" y="3226768"/>
            <a:ext cx="3842678" cy="3275009"/>
          </a:xfrm>
          <a:prstGeom prst="rect">
            <a:avLst/>
          </a:prstGeom>
        </p:spPr>
      </p:pic>
      <p:sp>
        <p:nvSpPr>
          <p:cNvPr id="4" name="スライド番号プレースホルダー 3">
            <a:extLst>
              <a:ext uri="{FF2B5EF4-FFF2-40B4-BE49-F238E27FC236}">
                <a16:creationId xmlns:a16="http://schemas.microsoft.com/office/drawing/2014/main" id="{770AA9E4-71FE-41AC-AF29-43834F7D55A9}"/>
              </a:ext>
            </a:extLst>
          </p:cNvPr>
          <p:cNvSpPr>
            <a:spLocks noGrp="1"/>
          </p:cNvSpPr>
          <p:nvPr>
            <p:ph type="sldNum" sz="quarter" idx="12"/>
          </p:nvPr>
        </p:nvSpPr>
        <p:spPr/>
        <p:txBody>
          <a:bodyPr/>
          <a:lstStyle/>
          <a:p>
            <a:fld id="{40CCB534-4E1B-4680-B92F-3A5A6715F569}" type="slidenum">
              <a:rPr kumimoji="1" lang="ja-JP" altLang="en-US" smtClean="0"/>
              <a:t>14</a:t>
            </a:fld>
            <a:endParaRPr kumimoji="1" lang="ja-JP" altLang="en-US"/>
          </a:p>
        </p:txBody>
      </p:sp>
    </p:spTree>
    <p:extLst>
      <p:ext uri="{BB962C8B-B14F-4D97-AF65-F5344CB8AC3E}">
        <p14:creationId xmlns:p14="http://schemas.microsoft.com/office/powerpoint/2010/main" val="3973374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RQ1. </a:t>
            </a:r>
            <a:r>
              <a:rPr lang="ja-JP" altLang="en-US" dirty="0"/>
              <a:t>変更されたプロジェクト数</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037016547"/>
              </p:ext>
            </p:extLst>
          </p:nvPr>
        </p:nvGraphicFramePr>
        <p:xfrm>
          <a:off x="742336" y="1625677"/>
          <a:ext cx="7158039" cy="3200400"/>
        </p:xfrm>
        <a:graphic>
          <a:graphicData uri="http://schemas.openxmlformats.org/drawingml/2006/table">
            <a:tbl>
              <a:tblPr firstRow="1" firstCol="1" lastRow="1" bandRow="1">
                <a:tableStyleId>{21E4AEA4-8DFA-4A89-87EB-49C32662AFE0}</a:tableStyleId>
              </a:tblPr>
              <a:tblGrid>
                <a:gridCol w="3594418">
                  <a:extLst>
                    <a:ext uri="{9D8B030D-6E8A-4147-A177-3AD203B41FA5}">
                      <a16:colId xmlns:a16="http://schemas.microsoft.com/office/drawing/2014/main" val="1851818456"/>
                    </a:ext>
                  </a:extLst>
                </a:gridCol>
                <a:gridCol w="1154748">
                  <a:extLst>
                    <a:ext uri="{9D8B030D-6E8A-4147-A177-3AD203B41FA5}">
                      <a16:colId xmlns:a16="http://schemas.microsoft.com/office/drawing/2014/main" val="2262020438"/>
                    </a:ext>
                  </a:extLst>
                </a:gridCol>
                <a:gridCol w="1532255">
                  <a:extLst>
                    <a:ext uri="{9D8B030D-6E8A-4147-A177-3AD203B41FA5}">
                      <a16:colId xmlns:a16="http://schemas.microsoft.com/office/drawing/2014/main" val="323011315"/>
                    </a:ext>
                  </a:extLst>
                </a:gridCol>
                <a:gridCol w="876618">
                  <a:extLst>
                    <a:ext uri="{9D8B030D-6E8A-4147-A177-3AD203B41FA5}">
                      <a16:colId xmlns:a16="http://schemas.microsoft.com/office/drawing/2014/main" val="2428347118"/>
                    </a:ext>
                  </a:extLst>
                </a:gridCol>
              </a:tblGrid>
              <a:tr h="370840">
                <a:tc>
                  <a:txBody>
                    <a:bodyPr/>
                    <a:lstStyle/>
                    <a:p>
                      <a:pPr algn="r"/>
                      <a:endParaRPr kumimoji="1" lang="ja-JP" altLang="en-US" sz="2400" dirty="0"/>
                    </a:p>
                  </a:txBody>
                  <a:tcPr/>
                </a:tc>
                <a:tc>
                  <a:txBody>
                    <a:bodyPr/>
                    <a:lstStyle/>
                    <a:p>
                      <a:pPr algn="r"/>
                      <a:r>
                        <a:rPr kumimoji="1" lang="en-US" altLang="ja-JP" sz="2400" dirty="0"/>
                        <a:t>Stable</a:t>
                      </a:r>
                      <a:endParaRPr kumimoji="1" lang="ja-JP" altLang="en-US" sz="2400" dirty="0"/>
                    </a:p>
                  </a:txBody>
                  <a:tcPr/>
                </a:tc>
                <a:tc>
                  <a:txBody>
                    <a:bodyPr/>
                    <a:lstStyle/>
                    <a:p>
                      <a:pPr algn="r"/>
                      <a:r>
                        <a:rPr kumimoji="1" lang="en-US" altLang="ja-JP" sz="2400" dirty="0"/>
                        <a:t>Changed</a:t>
                      </a:r>
                      <a:endParaRPr kumimoji="1" lang="ja-JP" altLang="en-US" sz="2400" dirty="0"/>
                    </a:p>
                  </a:txBody>
                  <a:tcPr/>
                </a:tc>
                <a:tc>
                  <a:txBody>
                    <a:bodyPr/>
                    <a:lstStyle/>
                    <a:p>
                      <a:pPr algn="r"/>
                      <a:r>
                        <a:rPr kumimoji="1" lang="ja-JP" altLang="en-US" sz="2400" dirty="0"/>
                        <a:t>合計</a:t>
                      </a:r>
                    </a:p>
                  </a:txBody>
                  <a:tcPr/>
                </a:tc>
                <a:extLst>
                  <a:ext uri="{0D108BD9-81ED-4DB2-BD59-A6C34878D82A}">
                    <a16:rowId xmlns:a16="http://schemas.microsoft.com/office/drawing/2014/main" val="2245225260"/>
                  </a:ext>
                </a:extLst>
              </a:tr>
              <a:tr h="370840">
                <a:tc>
                  <a:txBody>
                    <a:bodyPr/>
                    <a:lstStyle/>
                    <a:p>
                      <a:pPr algn="r"/>
                      <a:r>
                        <a:rPr kumimoji="1" lang="en-US" altLang="ja-JP" sz="2400" dirty="0"/>
                        <a:t>100%(</a:t>
                      </a:r>
                      <a:r>
                        <a:rPr kumimoji="1" lang="ja-JP" altLang="en-US" sz="2400" dirty="0"/>
                        <a:t>完全一致</a:t>
                      </a:r>
                      <a:r>
                        <a:rPr kumimoji="1" lang="en-US" altLang="ja-JP" sz="2400" dirty="0"/>
                        <a:t>)</a:t>
                      </a:r>
                      <a:endParaRPr kumimoji="1" lang="ja-JP" altLang="en-US" sz="2400" dirty="0"/>
                    </a:p>
                  </a:txBody>
                  <a:tcPr/>
                </a:tc>
                <a:tc>
                  <a:txBody>
                    <a:bodyPr/>
                    <a:lstStyle/>
                    <a:p>
                      <a:pPr algn="r"/>
                      <a:r>
                        <a:rPr kumimoji="1" lang="en-US" altLang="ja-JP" sz="2400" dirty="0"/>
                        <a:t>48</a:t>
                      </a:r>
                      <a:endParaRPr kumimoji="1" lang="ja-JP" altLang="en-US" sz="2400" dirty="0"/>
                    </a:p>
                  </a:txBody>
                  <a:tcPr/>
                </a:tc>
                <a:tc>
                  <a:txBody>
                    <a:bodyPr/>
                    <a:lstStyle/>
                    <a:p>
                      <a:pPr algn="r"/>
                      <a:r>
                        <a:rPr kumimoji="1" lang="en-US" altLang="ja-JP" sz="2400" dirty="0"/>
                        <a:t>22</a:t>
                      </a:r>
                      <a:endParaRPr kumimoji="1" lang="ja-JP" altLang="en-US" sz="2400" dirty="0"/>
                    </a:p>
                  </a:txBody>
                  <a:tcPr/>
                </a:tc>
                <a:tc>
                  <a:txBody>
                    <a:bodyPr/>
                    <a:lstStyle/>
                    <a:p>
                      <a:pPr algn="r"/>
                      <a:r>
                        <a:rPr kumimoji="1" lang="en-US" altLang="ja-JP" sz="2400" dirty="0"/>
                        <a:t>70</a:t>
                      </a:r>
                      <a:endParaRPr kumimoji="1" lang="ja-JP" altLang="en-US" sz="2400" dirty="0"/>
                    </a:p>
                  </a:txBody>
                  <a:tcPr/>
                </a:tc>
                <a:extLst>
                  <a:ext uri="{0D108BD9-81ED-4DB2-BD59-A6C34878D82A}">
                    <a16:rowId xmlns:a16="http://schemas.microsoft.com/office/drawing/2014/main" val="2259788778"/>
                  </a:ext>
                </a:extLst>
              </a:tr>
              <a:tr h="370840">
                <a:tc>
                  <a:txBody>
                    <a:bodyPr/>
                    <a:lstStyle/>
                    <a:p>
                      <a:pPr algn="r"/>
                      <a:r>
                        <a:rPr kumimoji="1" lang="en-US" altLang="ja-JP" sz="2400" dirty="0"/>
                        <a:t>100%(</a:t>
                      </a:r>
                      <a:r>
                        <a:rPr kumimoji="1" lang="ja-JP" altLang="en-US" sz="2400" dirty="0"/>
                        <a:t>一方が</a:t>
                      </a:r>
                      <a:r>
                        <a:rPr kumimoji="1" lang="en-US" altLang="ja-JP" sz="2400" dirty="0"/>
                        <a:t>100%</a:t>
                      </a:r>
                      <a:r>
                        <a:rPr kumimoji="1" lang="ja-JP" altLang="en-US" sz="2400" dirty="0"/>
                        <a:t>未満</a:t>
                      </a:r>
                      <a:r>
                        <a:rPr kumimoji="1" lang="en-US" altLang="ja-JP" sz="2400" dirty="0"/>
                        <a:t>)</a:t>
                      </a:r>
                      <a:endParaRPr kumimoji="1" lang="ja-JP" altLang="en-US" sz="2400" dirty="0"/>
                    </a:p>
                  </a:txBody>
                  <a:tcPr/>
                </a:tc>
                <a:tc>
                  <a:txBody>
                    <a:bodyPr/>
                    <a:lstStyle/>
                    <a:p>
                      <a:pPr algn="r"/>
                      <a:r>
                        <a:rPr kumimoji="1" lang="en-US" altLang="ja-JP" sz="2400" dirty="0"/>
                        <a:t>94</a:t>
                      </a:r>
                      <a:endParaRPr kumimoji="1" lang="ja-JP" altLang="en-US" sz="2400" dirty="0"/>
                    </a:p>
                  </a:txBody>
                  <a:tcPr/>
                </a:tc>
                <a:tc>
                  <a:txBody>
                    <a:bodyPr/>
                    <a:lstStyle/>
                    <a:p>
                      <a:pPr algn="r"/>
                      <a:r>
                        <a:rPr kumimoji="1" lang="en-US" altLang="ja-JP" sz="2400" dirty="0"/>
                        <a:t>5</a:t>
                      </a:r>
                      <a:endParaRPr kumimoji="1" lang="ja-JP" altLang="en-US" sz="2400" dirty="0"/>
                    </a:p>
                  </a:txBody>
                  <a:tcPr/>
                </a:tc>
                <a:tc>
                  <a:txBody>
                    <a:bodyPr/>
                    <a:lstStyle/>
                    <a:p>
                      <a:pPr algn="r"/>
                      <a:r>
                        <a:rPr kumimoji="1" lang="en-US" altLang="ja-JP" sz="2400" dirty="0"/>
                        <a:t>99</a:t>
                      </a:r>
                      <a:endParaRPr kumimoji="1" lang="ja-JP" altLang="en-US" sz="2400" dirty="0"/>
                    </a:p>
                  </a:txBody>
                  <a:tcPr/>
                </a:tc>
                <a:extLst>
                  <a:ext uri="{0D108BD9-81ED-4DB2-BD59-A6C34878D82A}">
                    <a16:rowId xmlns:a16="http://schemas.microsoft.com/office/drawing/2014/main" val="4031320919"/>
                  </a:ext>
                </a:extLst>
              </a:tr>
              <a:tr h="370840">
                <a:tc>
                  <a:txBody>
                    <a:bodyPr/>
                    <a:lstStyle/>
                    <a:p>
                      <a:pPr algn="r"/>
                      <a:r>
                        <a:rPr kumimoji="1" lang="en-US" altLang="ja-JP" sz="2400" dirty="0"/>
                        <a:t>100%</a:t>
                      </a:r>
                      <a:r>
                        <a:rPr kumimoji="1" lang="ja-JP" altLang="en-US" sz="2400" dirty="0"/>
                        <a:t>未満</a:t>
                      </a:r>
                      <a:r>
                        <a:rPr kumimoji="1" lang="en-US" altLang="ja-JP" sz="2400" dirty="0"/>
                        <a:t>80%</a:t>
                      </a:r>
                      <a:r>
                        <a:rPr kumimoji="1" lang="ja-JP" altLang="en-US" sz="2400" dirty="0"/>
                        <a:t>以上</a:t>
                      </a:r>
                      <a:endParaRPr kumimoji="1" lang="en-US" altLang="ja-JP" sz="2400" dirty="0"/>
                    </a:p>
                  </a:txBody>
                  <a:tcPr/>
                </a:tc>
                <a:tc>
                  <a:txBody>
                    <a:bodyPr/>
                    <a:lstStyle/>
                    <a:p>
                      <a:pPr algn="r"/>
                      <a:r>
                        <a:rPr kumimoji="1" lang="en-US" altLang="ja-JP" sz="2400" dirty="0"/>
                        <a:t>174</a:t>
                      </a:r>
                      <a:endParaRPr kumimoji="1" lang="ja-JP" altLang="en-US" sz="2400" dirty="0"/>
                    </a:p>
                  </a:txBody>
                  <a:tcPr/>
                </a:tc>
                <a:tc>
                  <a:txBody>
                    <a:bodyPr/>
                    <a:lstStyle/>
                    <a:p>
                      <a:pPr algn="r"/>
                      <a:r>
                        <a:rPr kumimoji="1" lang="en-US" altLang="ja-JP" sz="2400" dirty="0"/>
                        <a:t>31</a:t>
                      </a:r>
                      <a:endParaRPr kumimoji="1" lang="ja-JP" altLang="en-US" sz="2400" dirty="0"/>
                    </a:p>
                  </a:txBody>
                  <a:tcPr/>
                </a:tc>
                <a:tc>
                  <a:txBody>
                    <a:bodyPr/>
                    <a:lstStyle/>
                    <a:p>
                      <a:pPr algn="r"/>
                      <a:r>
                        <a:rPr kumimoji="1" lang="en-US" altLang="ja-JP" sz="2400" dirty="0"/>
                        <a:t>205</a:t>
                      </a:r>
                      <a:endParaRPr kumimoji="1" lang="ja-JP" altLang="en-US" sz="2400" dirty="0"/>
                    </a:p>
                  </a:txBody>
                  <a:tcPr/>
                </a:tc>
                <a:extLst>
                  <a:ext uri="{0D108BD9-81ED-4DB2-BD59-A6C34878D82A}">
                    <a16:rowId xmlns:a16="http://schemas.microsoft.com/office/drawing/2014/main" val="2406610817"/>
                  </a:ext>
                </a:extLst>
              </a:tr>
              <a:tr h="370840">
                <a:tc>
                  <a:txBody>
                    <a:bodyPr/>
                    <a:lstStyle/>
                    <a:p>
                      <a:pPr algn="r"/>
                      <a:r>
                        <a:rPr kumimoji="1" lang="en-US" altLang="ja-JP" sz="2400" dirty="0"/>
                        <a:t>80%</a:t>
                      </a:r>
                      <a:r>
                        <a:rPr kumimoji="1" lang="ja-JP" altLang="en-US" sz="2400" dirty="0"/>
                        <a:t>未満</a:t>
                      </a:r>
                      <a:r>
                        <a:rPr kumimoji="1" lang="en-US" altLang="ja-JP" sz="2400" dirty="0"/>
                        <a:t>50%</a:t>
                      </a:r>
                      <a:r>
                        <a:rPr kumimoji="1" lang="ja-JP" altLang="en-US" sz="2400" dirty="0"/>
                        <a:t>以上</a:t>
                      </a:r>
                    </a:p>
                  </a:txBody>
                  <a:tcPr/>
                </a:tc>
                <a:tc>
                  <a:txBody>
                    <a:bodyPr/>
                    <a:lstStyle/>
                    <a:p>
                      <a:pPr algn="r"/>
                      <a:r>
                        <a:rPr kumimoji="1" lang="en-US" altLang="ja-JP" sz="2400" dirty="0"/>
                        <a:t>258</a:t>
                      </a:r>
                      <a:endParaRPr kumimoji="1" lang="ja-JP" altLang="en-US" sz="2400" dirty="0"/>
                    </a:p>
                  </a:txBody>
                  <a:tcPr/>
                </a:tc>
                <a:tc>
                  <a:txBody>
                    <a:bodyPr/>
                    <a:lstStyle/>
                    <a:p>
                      <a:pPr algn="r"/>
                      <a:r>
                        <a:rPr kumimoji="1" lang="en-US" altLang="ja-JP" sz="2400" dirty="0"/>
                        <a:t>60</a:t>
                      </a:r>
                      <a:endParaRPr kumimoji="1" lang="ja-JP" altLang="en-US" sz="2400" dirty="0"/>
                    </a:p>
                  </a:txBody>
                  <a:tcPr/>
                </a:tc>
                <a:tc>
                  <a:txBody>
                    <a:bodyPr/>
                    <a:lstStyle/>
                    <a:p>
                      <a:pPr algn="r"/>
                      <a:r>
                        <a:rPr kumimoji="1" lang="en-US" altLang="ja-JP" sz="2400" dirty="0"/>
                        <a:t>318</a:t>
                      </a:r>
                      <a:endParaRPr kumimoji="1" lang="ja-JP" altLang="en-US" sz="2400" dirty="0"/>
                    </a:p>
                  </a:txBody>
                  <a:tcPr/>
                </a:tc>
                <a:extLst>
                  <a:ext uri="{0D108BD9-81ED-4DB2-BD59-A6C34878D82A}">
                    <a16:rowId xmlns:a16="http://schemas.microsoft.com/office/drawing/2014/main" val="1012697514"/>
                  </a:ext>
                </a:extLst>
              </a:tr>
              <a:tr h="370840">
                <a:tc>
                  <a:txBody>
                    <a:bodyPr/>
                    <a:lstStyle/>
                    <a:p>
                      <a:pPr algn="r"/>
                      <a:r>
                        <a:rPr kumimoji="1" lang="en-US" altLang="ja-JP" sz="2400" dirty="0"/>
                        <a:t>50%</a:t>
                      </a:r>
                      <a:r>
                        <a:rPr kumimoji="1" lang="ja-JP" altLang="en-US" sz="2400" dirty="0"/>
                        <a:t>未満</a:t>
                      </a:r>
                    </a:p>
                  </a:txBody>
                  <a:tcPr/>
                </a:tc>
                <a:tc>
                  <a:txBody>
                    <a:bodyPr/>
                    <a:lstStyle/>
                    <a:p>
                      <a:pPr algn="r"/>
                      <a:r>
                        <a:rPr kumimoji="1" lang="en-US" altLang="ja-JP" sz="2400" dirty="0"/>
                        <a:t>196</a:t>
                      </a:r>
                      <a:endParaRPr kumimoji="1" lang="ja-JP" altLang="en-US" sz="2400" dirty="0"/>
                    </a:p>
                  </a:txBody>
                  <a:tcPr/>
                </a:tc>
                <a:tc>
                  <a:txBody>
                    <a:bodyPr/>
                    <a:lstStyle/>
                    <a:p>
                      <a:pPr algn="r"/>
                      <a:r>
                        <a:rPr kumimoji="1" lang="en-US" altLang="ja-JP" sz="2400" dirty="0"/>
                        <a:t>30</a:t>
                      </a:r>
                      <a:endParaRPr kumimoji="1" lang="ja-JP" altLang="en-US" sz="2400" dirty="0"/>
                    </a:p>
                  </a:txBody>
                  <a:tcPr/>
                </a:tc>
                <a:tc>
                  <a:txBody>
                    <a:bodyPr/>
                    <a:lstStyle/>
                    <a:p>
                      <a:pPr algn="r"/>
                      <a:r>
                        <a:rPr kumimoji="1" lang="en-US" altLang="ja-JP" sz="2400" dirty="0"/>
                        <a:t>226</a:t>
                      </a:r>
                      <a:endParaRPr kumimoji="1" lang="ja-JP" altLang="en-US" sz="2400" dirty="0"/>
                    </a:p>
                  </a:txBody>
                  <a:tcPr/>
                </a:tc>
                <a:extLst>
                  <a:ext uri="{0D108BD9-81ED-4DB2-BD59-A6C34878D82A}">
                    <a16:rowId xmlns:a16="http://schemas.microsoft.com/office/drawing/2014/main" val="458685379"/>
                  </a:ext>
                </a:extLst>
              </a:tr>
              <a:tr h="370840">
                <a:tc>
                  <a:txBody>
                    <a:bodyPr/>
                    <a:lstStyle/>
                    <a:p>
                      <a:pPr algn="r"/>
                      <a:r>
                        <a:rPr kumimoji="1" lang="ja-JP" altLang="en-US" sz="2400" dirty="0"/>
                        <a:t>合計</a:t>
                      </a:r>
                    </a:p>
                  </a:txBody>
                  <a:tcPr/>
                </a:tc>
                <a:tc>
                  <a:txBody>
                    <a:bodyPr/>
                    <a:lstStyle/>
                    <a:p>
                      <a:pPr algn="r"/>
                      <a:r>
                        <a:rPr kumimoji="1" lang="en-US" altLang="ja-JP" sz="2400" dirty="0"/>
                        <a:t>770</a:t>
                      </a:r>
                      <a:endParaRPr kumimoji="1" lang="ja-JP" altLang="en-US" sz="2400" dirty="0"/>
                    </a:p>
                  </a:txBody>
                  <a:tcPr/>
                </a:tc>
                <a:tc>
                  <a:txBody>
                    <a:bodyPr/>
                    <a:lstStyle/>
                    <a:p>
                      <a:pPr algn="r"/>
                      <a:r>
                        <a:rPr kumimoji="1" lang="en-US" altLang="ja-JP" sz="2400" dirty="0"/>
                        <a:t>148</a:t>
                      </a:r>
                      <a:endParaRPr kumimoji="1" lang="ja-JP" altLang="en-US" sz="2400" dirty="0"/>
                    </a:p>
                  </a:txBody>
                  <a:tcPr/>
                </a:tc>
                <a:tc>
                  <a:txBody>
                    <a:bodyPr/>
                    <a:lstStyle/>
                    <a:p>
                      <a:pPr algn="r"/>
                      <a:r>
                        <a:rPr kumimoji="1" lang="en-US" altLang="ja-JP" sz="2400" dirty="0"/>
                        <a:t>918</a:t>
                      </a:r>
                      <a:endParaRPr kumimoji="1" lang="ja-JP" altLang="en-US" sz="2400" dirty="0"/>
                    </a:p>
                  </a:txBody>
                  <a:tcPr/>
                </a:tc>
                <a:extLst>
                  <a:ext uri="{0D108BD9-81ED-4DB2-BD59-A6C34878D82A}">
                    <a16:rowId xmlns:a16="http://schemas.microsoft.com/office/drawing/2014/main" val="730756569"/>
                  </a:ext>
                </a:extLst>
              </a:tr>
            </a:tbl>
          </a:graphicData>
        </a:graphic>
      </p:graphicFrame>
      <p:sp>
        <p:nvSpPr>
          <p:cNvPr id="5" name="コンテンツ プレースホルダー 2"/>
          <p:cNvSpPr txBox="1">
            <a:spLocks/>
          </p:cNvSpPr>
          <p:nvPr/>
        </p:nvSpPr>
        <p:spPr bwMode="auto">
          <a:xfrm>
            <a:off x="457200" y="5034116"/>
            <a:ext cx="8229600" cy="10920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3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800">
                <a:solidFill>
                  <a:schemeClr val="tx1"/>
                </a:solidFill>
                <a:latin typeface="+mn-lt"/>
                <a:ea typeface="+mn-ea"/>
              </a:defRPr>
            </a:lvl2pPr>
            <a:lvl3pPr marL="857250" indent="-171450" algn="l" rtl="0" eaLnBrk="1" fontAlgn="base" hangingPunct="1">
              <a:spcBef>
                <a:spcPct val="20000"/>
              </a:spcBef>
              <a:spcAft>
                <a:spcPct val="0"/>
              </a:spcAft>
              <a:buChar char="•"/>
              <a:defRPr kumimoji="1" sz="2400">
                <a:solidFill>
                  <a:schemeClr val="tx1"/>
                </a:solidFill>
                <a:latin typeface="+mn-lt"/>
                <a:ea typeface="+mn-ea"/>
              </a:defRPr>
            </a:lvl3pPr>
            <a:lvl4pPr marL="1200150" indent="-171450" algn="l" rtl="0" eaLnBrk="1" fontAlgn="base" hangingPunct="1">
              <a:spcBef>
                <a:spcPct val="20000"/>
              </a:spcBef>
              <a:spcAft>
                <a:spcPct val="0"/>
              </a:spcAft>
              <a:buChar char="–"/>
              <a:defRPr kumimoji="1" sz="1800">
                <a:solidFill>
                  <a:schemeClr val="tx1"/>
                </a:solidFill>
                <a:latin typeface="+mn-lt"/>
                <a:ea typeface="+mn-ea"/>
              </a:defRPr>
            </a:lvl4pPr>
            <a:lvl5pPr marL="1543050" indent="-171450" algn="l" rtl="0" eaLnBrk="1" fontAlgn="base" hangingPunct="1">
              <a:spcBef>
                <a:spcPct val="20000"/>
              </a:spcBef>
              <a:spcAft>
                <a:spcPct val="0"/>
              </a:spcAft>
              <a:buChar char="»"/>
              <a:defRPr kumimoji="1" sz="1800">
                <a:solidFill>
                  <a:schemeClr val="tx1"/>
                </a:solidFill>
                <a:latin typeface="+mn-lt"/>
                <a:ea typeface="+mn-ea"/>
              </a:defRPr>
            </a:lvl5pPr>
            <a:lvl6pPr marL="1885950" indent="-171450" algn="l" rtl="0" eaLnBrk="1" fontAlgn="base" hangingPunct="1">
              <a:spcBef>
                <a:spcPct val="20000"/>
              </a:spcBef>
              <a:spcAft>
                <a:spcPct val="0"/>
              </a:spcAft>
              <a:buChar char="»"/>
              <a:defRPr kumimoji="1" sz="1500">
                <a:solidFill>
                  <a:schemeClr val="tx1"/>
                </a:solidFill>
                <a:latin typeface="+mn-lt"/>
                <a:ea typeface="+mn-ea"/>
              </a:defRPr>
            </a:lvl6pPr>
            <a:lvl7pPr marL="2228850" indent="-171450" algn="l" rtl="0" eaLnBrk="1" fontAlgn="base" hangingPunct="1">
              <a:spcBef>
                <a:spcPct val="20000"/>
              </a:spcBef>
              <a:spcAft>
                <a:spcPct val="0"/>
              </a:spcAft>
              <a:buChar char="»"/>
              <a:defRPr kumimoji="1" sz="1500">
                <a:solidFill>
                  <a:schemeClr val="tx1"/>
                </a:solidFill>
                <a:latin typeface="+mn-lt"/>
                <a:ea typeface="+mn-ea"/>
              </a:defRPr>
            </a:lvl7pPr>
            <a:lvl8pPr marL="2571750" indent="-171450" algn="l" rtl="0" eaLnBrk="1" fontAlgn="base" hangingPunct="1">
              <a:spcBef>
                <a:spcPct val="20000"/>
              </a:spcBef>
              <a:spcAft>
                <a:spcPct val="0"/>
              </a:spcAft>
              <a:buChar char="»"/>
              <a:defRPr kumimoji="1" sz="1500">
                <a:solidFill>
                  <a:schemeClr val="tx1"/>
                </a:solidFill>
                <a:latin typeface="+mn-lt"/>
                <a:ea typeface="+mn-ea"/>
              </a:defRPr>
            </a:lvl8pPr>
            <a:lvl9pPr marL="2914650" indent="-171450" algn="l" rtl="0" eaLnBrk="1" fontAlgn="base" hangingPunct="1">
              <a:spcBef>
                <a:spcPct val="20000"/>
              </a:spcBef>
              <a:spcAft>
                <a:spcPct val="0"/>
              </a:spcAft>
              <a:buChar char="»"/>
              <a:defRPr kumimoji="1" sz="1500">
                <a:solidFill>
                  <a:schemeClr val="tx1"/>
                </a:solidFill>
                <a:latin typeface="+mn-lt"/>
                <a:ea typeface="+mn-ea"/>
              </a:defRPr>
            </a:lvl9pPr>
          </a:lstStyle>
          <a:p>
            <a:r>
              <a:rPr lang="ja-JP" altLang="en-US" sz="2400" b="1" kern="0" dirty="0"/>
              <a:t>どの類似度のプロジェクトでも</a:t>
            </a:r>
            <a:r>
              <a:rPr lang="en-US" altLang="ja-JP" sz="2400" b="1" kern="0" dirty="0"/>
              <a:t>Stable</a:t>
            </a:r>
            <a:r>
              <a:rPr lang="ja-JP" altLang="en-US" sz="2400" b="1" kern="0" dirty="0" err="1"/>
              <a:t>のほうが</a:t>
            </a:r>
            <a:r>
              <a:rPr lang="ja-JP" altLang="en-US" sz="2400" b="1" kern="0" dirty="0"/>
              <a:t>多かった．</a:t>
            </a:r>
            <a:endParaRPr lang="en-US" altLang="ja-JP" sz="2400" b="1" kern="0" dirty="0"/>
          </a:p>
          <a:p>
            <a:r>
              <a:rPr lang="ja-JP" altLang="en-US" sz="2400" b="1" kern="0" dirty="0"/>
              <a:t>変更割合は全体のおよそ</a:t>
            </a:r>
            <a:r>
              <a:rPr lang="en-US" altLang="ja-JP" sz="2400" b="1" kern="0" dirty="0"/>
              <a:t>16%</a:t>
            </a:r>
            <a:r>
              <a:rPr lang="ja-JP" altLang="en-US" sz="2400" b="1" kern="0" dirty="0"/>
              <a:t>であった．</a:t>
            </a:r>
          </a:p>
        </p:txBody>
      </p:sp>
      <p:sp>
        <p:nvSpPr>
          <p:cNvPr id="3" name="スライド番号プレースホルダー 2">
            <a:extLst>
              <a:ext uri="{FF2B5EF4-FFF2-40B4-BE49-F238E27FC236}">
                <a16:creationId xmlns:a16="http://schemas.microsoft.com/office/drawing/2014/main" id="{67EC7195-A2FA-4E3D-A298-63543AE23DA8}"/>
              </a:ext>
            </a:extLst>
          </p:cNvPr>
          <p:cNvSpPr>
            <a:spLocks noGrp="1"/>
          </p:cNvSpPr>
          <p:nvPr>
            <p:ph type="sldNum" sz="quarter" idx="12"/>
          </p:nvPr>
        </p:nvSpPr>
        <p:spPr/>
        <p:txBody>
          <a:bodyPr/>
          <a:lstStyle/>
          <a:p>
            <a:fld id="{40CCB534-4E1B-4680-B92F-3A5A6715F569}" type="slidenum">
              <a:rPr kumimoji="1" lang="ja-JP" altLang="en-US" smtClean="0"/>
              <a:t>15</a:t>
            </a:fld>
            <a:endParaRPr kumimoji="1" lang="ja-JP" altLang="en-US"/>
          </a:p>
        </p:txBody>
      </p:sp>
    </p:spTree>
    <p:extLst>
      <p:ext uri="{BB962C8B-B14F-4D97-AF65-F5344CB8AC3E}">
        <p14:creationId xmlns:p14="http://schemas.microsoft.com/office/powerpoint/2010/main" val="1828038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a:t>RQ1. </a:t>
            </a:r>
            <a:r>
              <a:rPr kumimoji="1" lang="ja-JP" altLang="en-US" sz="3200" dirty="0"/>
              <a:t>一貫した変更と一貫していない変更の</a:t>
            </a:r>
            <a:r>
              <a:rPr lang="ja-JP" altLang="en-US" sz="3200" dirty="0"/>
              <a:t>クローンセット数</a:t>
            </a:r>
            <a:endParaRPr kumimoji="1" lang="ja-JP" altLang="en-US" sz="3200" dirty="0"/>
          </a:p>
        </p:txBody>
      </p:sp>
      <p:sp>
        <p:nvSpPr>
          <p:cNvPr id="3" name="コンテンツ プレースホルダー 2"/>
          <p:cNvSpPr>
            <a:spLocks noGrp="1"/>
          </p:cNvSpPr>
          <p:nvPr>
            <p:ph idx="1"/>
          </p:nvPr>
        </p:nvSpPr>
        <p:spPr>
          <a:xfrm>
            <a:off x="457200" y="4186752"/>
            <a:ext cx="8229600" cy="1939413"/>
          </a:xfrm>
        </p:spPr>
        <p:txBody>
          <a:bodyPr/>
          <a:lstStyle/>
          <a:p>
            <a:r>
              <a:rPr lang="ja-JP" altLang="en-US" sz="2400" b="1" dirty="0"/>
              <a:t>変更されたプロジェクトの中でも，完全一致しているのかどうかで傾向が変わる．</a:t>
            </a:r>
            <a:endParaRPr lang="en-US" altLang="ja-JP" sz="2400" b="1" dirty="0"/>
          </a:p>
          <a:p>
            <a:r>
              <a:rPr kumimoji="1" lang="ja-JP" altLang="en-US" sz="2400" b="1" dirty="0"/>
              <a:t>変更されたプロジェクト間クローンでは，一貫していない変更のほうが一貫した変更よりも約</a:t>
            </a:r>
            <a:r>
              <a:rPr kumimoji="1" lang="en-US" altLang="ja-JP" sz="2400" b="1" dirty="0"/>
              <a:t>1.89</a:t>
            </a:r>
            <a:r>
              <a:rPr kumimoji="1" lang="ja-JP" altLang="en-US" sz="2400" b="1" dirty="0"/>
              <a:t>倍だった．</a:t>
            </a:r>
          </a:p>
        </p:txBody>
      </p:sp>
      <p:graphicFrame>
        <p:nvGraphicFramePr>
          <p:cNvPr id="4" name="表 3"/>
          <p:cNvGraphicFramePr>
            <a:graphicFrameLocks noGrp="1"/>
          </p:cNvGraphicFramePr>
          <p:nvPr>
            <p:extLst>
              <p:ext uri="{D42A27DB-BD31-4B8C-83A1-F6EECF244321}">
                <p14:modId xmlns:p14="http://schemas.microsoft.com/office/powerpoint/2010/main" val="3370052017"/>
              </p:ext>
            </p:extLst>
          </p:nvPr>
        </p:nvGraphicFramePr>
        <p:xfrm>
          <a:off x="560439" y="1659195"/>
          <a:ext cx="7990841" cy="2286000"/>
        </p:xfrm>
        <a:graphic>
          <a:graphicData uri="http://schemas.openxmlformats.org/drawingml/2006/table">
            <a:tbl>
              <a:tblPr firstRow="1" firstCol="1" bandRow="1">
                <a:tableStyleId>{21E4AEA4-8DFA-4A89-87EB-49C32662AFE0}</a:tableStyleId>
              </a:tblPr>
              <a:tblGrid>
                <a:gridCol w="2884805">
                  <a:extLst>
                    <a:ext uri="{9D8B030D-6E8A-4147-A177-3AD203B41FA5}">
                      <a16:colId xmlns:a16="http://schemas.microsoft.com/office/drawing/2014/main" val="1837114473"/>
                    </a:ext>
                  </a:extLst>
                </a:gridCol>
                <a:gridCol w="2095818">
                  <a:extLst>
                    <a:ext uri="{9D8B030D-6E8A-4147-A177-3AD203B41FA5}">
                      <a16:colId xmlns:a16="http://schemas.microsoft.com/office/drawing/2014/main" val="638420260"/>
                    </a:ext>
                  </a:extLst>
                </a:gridCol>
                <a:gridCol w="3010218">
                  <a:extLst>
                    <a:ext uri="{9D8B030D-6E8A-4147-A177-3AD203B41FA5}">
                      <a16:colId xmlns:a16="http://schemas.microsoft.com/office/drawing/2014/main" val="1222969901"/>
                    </a:ext>
                  </a:extLst>
                </a:gridCol>
              </a:tblGrid>
              <a:tr h="370840">
                <a:tc>
                  <a:txBody>
                    <a:bodyPr/>
                    <a:lstStyle/>
                    <a:p>
                      <a:endParaRPr kumimoji="1" lang="ja-JP" altLang="en-US" sz="2400" dirty="0"/>
                    </a:p>
                  </a:txBody>
                  <a:tcPr/>
                </a:tc>
                <a:tc>
                  <a:txBody>
                    <a:bodyPr/>
                    <a:lstStyle/>
                    <a:p>
                      <a:r>
                        <a:rPr kumimoji="1" lang="ja-JP" altLang="en-US" sz="2400" dirty="0"/>
                        <a:t>一貫した変更</a:t>
                      </a:r>
                    </a:p>
                  </a:txBody>
                  <a:tcPr/>
                </a:tc>
                <a:tc>
                  <a:txBody>
                    <a:bodyPr/>
                    <a:lstStyle/>
                    <a:p>
                      <a:r>
                        <a:rPr kumimoji="1" lang="ja-JP" altLang="en-US" sz="2400" dirty="0"/>
                        <a:t>一貫していない変更</a:t>
                      </a:r>
                    </a:p>
                  </a:txBody>
                  <a:tcPr/>
                </a:tc>
                <a:extLst>
                  <a:ext uri="{0D108BD9-81ED-4DB2-BD59-A6C34878D82A}">
                    <a16:rowId xmlns:a16="http://schemas.microsoft.com/office/drawing/2014/main" val="4226109172"/>
                  </a:ext>
                </a:extLst>
              </a:tr>
              <a:tr h="370840">
                <a:tc>
                  <a:txBody>
                    <a:bodyPr/>
                    <a:lstStyle/>
                    <a:p>
                      <a:r>
                        <a:rPr kumimoji="1" lang="ja-JP" altLang="en-US" sz="2400" dirty="0"/>
                        <a:t>完全一致のペア</a:t>
                      </a:r>
                    </a:p>
                  </a:txBody>
                  <a:tcPr/>
                </a:tc>
                <a:tc>
                  <a:txBody>
                    <a:bodyPr/>
                    <a:lstStyle/>
                    <a:p>
                      <a:r>
                        <a:rPr kumimoji="1" lang="en-US" altLang="ja-JP" sz="2400" dirty="0"/>
                        <a:t>80</a:t>
                      </a:r>
                      <a:endParaRPr kumimoji="1" lang="ja-JP" altLang="en-US" sz="2400" dirty="0"/>
                    </a:p>
                  </a:txBody>
                  <a:tcPr/>
                </a:tc>
                <a:tc>
                  <a:txBody>
                    <a:bodyPr/>
                    <a:lstStyle/>
                    <a:p>
                      <a:r>
                        <a:rPr kumimoji="1" lang="en-US" altLang="ja-JP" sz="2400" dirty="0"/>
                        <a:t>0</a:t>
                      </a:r>
                      <a:endParaRPr kumimoji="1" lang="ja-JP" altLang="en-US" sz="2400" dirty="0"/>
                    </a:p>
                  </a:txBody>
                  <a:tcPr/>
                </a:tc>
                <a:extLst>
                  <a:ext uri="{0D108BD9-81ED-4DB2-BD59-A6C34878D82A}">
                    <a16:rowId xmlns:a16="http://schemas.microsoft.com/office/drawing/2014/main" val="3913971340"/>
                  </a:ext>
                </a:extLst>
              </a:tr>
              <a:tr h="370840">
                <a:tc>
                  <a:txBody>
                    <a:bodyPr/>
                    <a:lstStyle/>
                    <a:p>
                      <a:r>
                        <a:rPr kumimoji="1" lang="ja-JP" altLang="en-US" sz="2400" dirty="0"/>
                        <a:t>一方が</a:t>
                      </a:r>
                      <a:r>
                        <a:rPr kumimoji="1" lang="en-US" altLang="ja-JP" sz="2400" dirty="0"/>
                        <a:t>100%</a:t>
                      </a:r>
                      <a:r>
                        <a:rPr kumimoji="1" lang="ja-JP" altLang="en-US" sz="2400" dirty="0"/>
                        <a:t>のペア</a:t>
                      </a:r>
                    </a:p>
                  </a:txBody>
                  <a:tcPr/>
                </a:tc>
                <a:tc>
                  <a:txBody>
                    <a:bodyPr/>
                    <a:lstStyle/>
                    <a:p>
                      <a:r>
                        <a:rPr kumimoji="1" lang="en-US" altLang="ja-JP" sz="2400" dirty="0"/>
                        <a:t>0</a:t>
                      </a:r>
                      <a:endParaRPr kumimoji="1" lang="ja-JP" altLang="en-US" sz="2400" dirty="0"/>
                    </a:p>
                  </a:txBody>
                  <a:tcPr/>
                </a:tc>
                <a:tc>
                  <a:txBody>
                    <a:bodyPr/>
                    <a:lstStyle/>
                    <a:p>
                      <a:r>
                        <a:rPr kumimoji="1" lang="en-US" altLang="ja-JP" sz="2400" dirty="0"/>
                        <a:t>7</a:t>
                      </a:r>
                      <a:endParaRPr kumimoji="1" lang="ja-JP" altLang="en-US" sz="2400" dirty="0"/>
                    </a:p>
                  </a:txBody>
                  <a:tcPr/>
                </a:tc>
                <a:extLst>
                  <a:ext uri="{0D108BD9-81ED-4DB2-BD59-A6C34878D82A}">
                    <a16:rowId xmlns:a16="http://schemas.microsoft.com/office/drawing/2014/main" val="3225402500"/>
                  </a:ext>
                </a:extLst>
              </a:tr>
              <a:tr h="370840">
                <a:tc>
                  <a:txBody>
                    <a:bodyPr/>
                    <a:lstStyle/>
                    <a:p>
                      <a:r>
                        <a:rPr kumimoji="1" lang="en-US" altLang="ja-JP" sz="2400" dirty="0"/>
                        <a:t>100%</a:t>
                      </a:r>
                      <a:r>
                        <a:rPr kumimoji="1" lang="ja-JP" altLang="en-US" sz="2400" dirty="0"/>
                        <a:t>未満のペア</a:t>
                      </a:r>
                    </a:p>
                  </a:txBody>
                  <a:tcPr/>
                </a:tc>
                <a:tc>
                  <a:txBody>
                    <a:bodyPr/>
                    <a:lstStyle/>
                    <a:p>
                      <a:r>
                        <a:rPr kumimoji="1" lang="en-US" altLang="ja-JP" sz="2400" dirty="0"/>
                        <a:t>18</a:t>
                      </a:r>
                      <a:endParaRPr kumimoji="1" lang="ja-JP" altLang="en-US" sz="2400" dirty="0"/>
                    </a:p>
                  </a:txBody>
                  <a:tcPr/>
                </a:tc>
                <a:tc>
                  <a:txBody>
                    <a:bodyPr/>
                    <a:lstStyle/>
                    <a:p>
                      <a:r>
                        <a:rPr kumimoji="1" lang="en-US" altLang="ja-JP" sz="2400" dirty="0"/>
                        <a:t>169</a:t>
                      </a:r>
                      <a:endParaRPr kumimoji="1" lang="ja-JP" altLang="en-US" sz="2400" dirty="0"/>
                    </a:p>
                  </a:txBody>
                  <a:tcPr/>
                </a:tc>
                <a:extLst>
                  <a:ext uri="{0D108BD9-81ED-4DB2-BD59-A6C34878D82A}">
                    <a16:rowId xmlns:a16="http://schemas.microsoft.com/office/drawing/2014/main" val="949465085"/>
                  </a:ext>
                </a:extLst>
              </a:tr>
              <a:tr h="370840">
                <a:tc>
                  <a:txBody>
                    <a:bodyPr/>
                    <a:lstStyle/>
                    <a:p>
                      <a:r>
                        <a:rPr kumimoji="1" lang="ja-JP" altLang="en-US" sz="2400" dirty="0"/>
                        <a:t>合計</a:t>
                      </a:r>
                    </a:p>
                  </a:txBody>
                  <a:tcPr/>
                </a:tc>
                <a:tc>
                  <a:txBody>
                    <a:bodyPr/>
                    <a:lstStyle/>
                    <a:p>
                      <a:r>
                        <a:rPr kumimoji="1" lang="en-US" altLang="ja-JP" sz="2400" dirty="0"/>
                        <a:t>98</a:t>
                      </a:r>
                      <a:endParaRPr kumimoji="1" lang="ja-JP" altLang="en-US" sz="2400" dirty="0"/>
                    </a:p>
                  </a:txBody>
                  <a:tcPr/>
                </a:tc>
                <a:tc>
                  <a:txBody>
                    <a:bodyPr/>
                    <a:lstStyle/>
                    <a:p>
                      <a:r>
                        <a:rPr kumimoji="1" lang="en-US" altLang="ja-JP" sz="2400" dirty="0"/>
                        <a:t>176</a:t>
                      </a:r>
                      <a:endParaRPr kumimoji="1" lang="ja-JP" altLang="en-US" sz="2400" dirty="0"/>
                    </a:p>
                  </a:txBody>
                  <a:tcPr/>
                </a:tc>
                <a:extLst>
                  <a:ext uri="{0D108BD9-81ED-4DB2-BD59-A6C34878D82A}">
                    <a16:rowId xmlns:a16="http://schemas.microsoft.com/office/drawing/2014/main" val="2707167782"/>
                  </a:ext>
                </a:extLst>
              </a:tr>
            </a:tbl>
          </a:graphicData>
        </a:graphic>
      </p:graphicFrame>
      <p:sp>
        <p:nvSpPr>
          <p:cNvPr id="5" name="スライド番号プレースホルダー 4">
            <a:extLst>
              <a:ext uri="{FF2B5EF4-FFF2-40B4-BE49-F238E27FC236}">
                <a16:creationId xmlns:a16="http://schemas.microsoft.com/office/drawing/2014/main" id="{8CA72932-72CD-4BCD-9BE7-053D1F1B705A}"/>
              </a:ext>
            </a:extLst>
          </p:cNvPr>
          <p:cNvSpPr>
            <a:spLocks noGrp="1"/>
          </p:cNvSpPr>
          <p:nvPr>
            <p:ph type="sldNum" sz="quarter" idx="12"/>
          </p:nvPr>
        </p:nvSpPr>
        <p:spPr/>
        <p:txBody>
          <a:bodyPr/>
          <a:lstStyle/>
          <a:p>
            <a:fld id="{40CCB534-4E1B-4680-B92F-3A5A6715F569}" type="slidenum">
              <a:rPr kumimoji="1" lang="ja-JP" altLang="en-US" smtClean="0"/>
              <a:t>16</a:t>
            </a:fld>
            <a:endParaRPr kumimoji="1" lang="ja-JP" altLang="en-US"/>
          </a:p>
        </p:txBody>
      </p:sp>
    </p:spTree>
    <p:extLst>
      <p:ext uri="{BB962C8B-B14F-4D97-AF65-F5344CB8AC3E}">
        <p14:creationId xmlns:p14="http://schemas.microsoft.com/office/powerpoint/2010/main" val="1829597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RQ1.</a:t>
            </a:r>
            <a:r>
              <a:rPr kumimoji="1" lang="ja-JP" altLang="en-US" dirty="0"/>
              <a:t>の答え</a:t>
            </a:r>
          </a:p>
        </p:txBody>
      </p:sp>
      <p:sp>
        <p:nvSpPr>
          <p:cNvPr id="3" name="コンテンツ プレースホルダー 2"/>
          <p:cNvSpPr>
            <a:spLocks noGrp="1"/>
          </p:cNvSpPr>
          <p:nvPr>
            <p:ph idx="1"/>
          </p:nvPr>
        </p:nvSpPr>
        <p:spPr/>
        <p:txBody>
          <a:bodyPr/>
          <a:lstStyle/>
          <a:p>
            <a:r>
              <a:rPr kumimoji="1" lang="ja-JP" altLang="en-US" sz="2400" b="1" dirty="0"/>
              <a:t>プロジェクト間クローンはおよそ</a:t>
            </a:r>
            <a:r>
              <a:rPr kumimoji="1" lang="en-US" altLang="ja-JP" sz="2400" b="1" dirty="0"/>
              <a:t>16%</a:t>
            </a:r>
            <a:r>
              <a:rPr kumimoji="1" lang="ja-JP" altLang="en-US" sz="2400" b="1" dirty="0"/>
              <a:t>が変更される．</a:t>
            </a:r>
            <a:endParaRPr kumimoji="1" lang="en-US" altLang="ja-JP" sz="2400" b="1" dirty="0"/>
          </a:p>
          <a:p>
            <a:pPr lvl="1"/>
            <a:r>
              <a:rPr lang="ja-JP" altLang="en-US" sz="2000" dirty="0"/>
              <a:t>決して多いわけではないが，存在を無視することは難しい．</a:t>
            </a:r>
            <a:endParaRPr lang="en-US" altLang="ja-JP" sz="2000" dirty="0"/>
          </a:p>
          <a:p>
            <a:pPr lvl="1"/>
            <a:endParaRPr lang="en-US" altLang="ja-JP" sz="2000" dirty="0"/>
          </a:p>
          <a:p>
            <a:r>
              <a:rPr kumimoji="1" lang="ja-JP" altLang="en-US" sz="2400" b="1" dirty="0"/>
              <a:t>一貫した変更に比べて一貫していない変更は</a:t>
            </a:r>
            <a:r>
              <a:rPr kumimoji="1" lang="en-US" altLang="ja-JP" sz="2400" b="1" dirty="0"/>
              <a:t/>
            </a:r>
            <a:br>
              <a:rPr kumimoji="1" lang="en-US" altLang="ja-JP" sz="2400" b="1" dirty="0"/>
            </a:br>
            <a:r>
              <a:rPr lang="ja-JP" altLang="en-US" sz="2400" b="1" dirty="0"/>
              <a:t>およそ</a:t>
            </a:r>
            <a:r>
              <a:rPr lang="en-US" altLang="ja-JP" sz="2400" b="1" dirty="0"/>
              <a:t>1.89</a:t>
            </a:r>
            <a:r>
              <a:rPr lang="ja-JP" altLang="en-US" sz="2400" b="1" dirty="0"/>
              <a:t>倍存在している．</a:t>
            </a:r>
            <a:endParaRPr lang="en-US" altLang="ja-JP" sz="2400" b="1" dirty="0"/>
          </a:p>
          <a:p>
            <a:pPr lvl="1"/>
            <a:endParaRPr kumimoji="1" lang="ja-JP" altLang="en-US" sz="2000" dirty="0"/>
          </a:p>
        </p:txBody>
      </p:sp>
      <p:sp>
        <p:nvSpPr>
          <p:cNvPr id="4" name="スライド番号プレースホルダー 3">
            <a:extLst>
              <a:ext uri="{FF2B5EF4-FFF2-40B4-BE49-F238E27FC236}">
                <a16:creationId xmlns:a16="http://schemas.microsoft.com/office/drawing/2014/main" id="{1A42623E-9AEE-405D-8A44-D62198AC4100}"/>
              </a:ext>
            </a:extLst>
          </p:cNvPr>
          <p:cNvSpPr>
            <a:spLocks noGrp="1"/>
          </p:cNvSpPr>
          <p:nvPr>
            <p:ph type="sldNum" sz="quarter" idx="12"/>
          </p:nvPr>
        </p:nvSpPr>
        <p:spPr/>
        <p:txBody>
          <a:bodyPr/>
          <a:lstStyle/>
          <a:p>
            <a:fld id="{40CCB534-4E1B-4680-B92F-3A5A6715F569}" type="slidenum">
              <a:rPr kumimoji="1" lang="ja-JP" altLang="en-US" smtClean="0"/>
              <a:t>17</a:t>
            </a:fld>
            <a:endParaRPr kumimoji="1" lang="ja-JP" altLang="en-US"/>
          </a:p>
        </p:txBody>
      </p:sp>
    </p:spTree>
    <p:extLst>
      <p:ext uri="{BB962C8B-B14F-4D97-AF65-F5344CB8AC3E}">
        <p14:creationId xmlns:p14="http://schemas.microsoft.com/office/powerpoint/2010/main" val="1146685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RQ2. </a:t>
            </a:r>
            <a:r>
              <a:rPr kumimoji="1" lang="ja-JP" altLang="en-US" dirty="0"/>
              <a:t>一貫した変更の方法</a:t>
            </a:r>
          </a:p>
        </p:txBody>
      </p:sp>
      <p:sp>
        <p:nvSpPr>
          <p:cNvPr id="3" name="コンテンツ プレースホルダー 2"/>
          <p:cNvSpPr>
            <a:spLocks noGrp="1"/>
          </p:cNvSpPr>
          <p:nvPr>
            <p:ph idx="1"/>
          </p:nvPr>
        </p:nvSpPr>
        <p:spPr/>
        <p:txBody>
          <a:bodyPr/>
          <a:lstStyle/>
          <a:p>
            <a:r>
              <a:rPr lang="ja-JP" altLang="en-US" sz="2400" b="1" dirty="0"/>
              <a:t>完全一致しているプロジェクトペアの場合</a:t>
            </a:r>
            <a:endParaRPr lang="en-US" altLang="ja-JP" sz="2400" b="1" dirty="0"/>
          </a:p>
          <a:p>
            <a:pPr lvl="1"/>
            <a:r>
              <a:rPr lang="ja-JP" altLang="en-US" sz="2000" b="1" dirty="0"/>
              <a:t>開発用リポジトリ</a:t>
            </a:r>
            <a:r>
              <a:rPr lang="ja-JP" altLang="en-US" sz="2000" dirty="0"/>
              <a:t>と</a:t>
            </a:r>
            <a:r>
              <a:rPr lang="ja-JP" altLang="en-US" sz="2000" b="1" dirty="0"/>
              <a:t>公開用リポジトリ</a:t>
            </a:r>
            <a:r>
              <a:rPr lang="ja-JP" altLang="en-US" sz="2000" dirty="0"/>
              <a:t>を管理している．</a:t>
            </a:r>
            <a:endParaRPr lang="en-US" altLang="ja-JP" sz="2000" dirty="0"/>
          </a:p>
          <a:p>
            <a:pPr lvl="1"/>
            <a:r>
              <a:rPr lang="ja-JP" altLang="en-US" sz="2000" dirty="0"/>
              <a:t>特に</a:t>
            </a:r>
            <a:r>
              <a:rPr lang="en-US" altLang="ja-JP" sz="2000" dirty="0"/>
              <a:t>CRAN</a:t>
            </a:r>
            <a:r>
              <a:rPr lang="ja-JP" altLang="en-US" sz="2000" dirty="0"/>
              <a:t>に公開されているリポジトリであった．</a:t>
            </a:r>
            <a:endParaRPr lang="en-US" altLang="ja-JP" sz="2000" dirty="0"/>
          </a:p>
          <a:p>
            <a:pPr lvl="2"/>
            <a:r>
              <a:rPr lang="ja-JP" altLang="en-US" sz="2000" dirty="0"/>
              <a:t>公開用リポジトリは</a:t>
            </a:r>
            <a:r>
              <a:rPr lang="en-US" altLang="ja-JP" sz="2000" dirty="0"/>
              <a:t>Read</a:t>
            </a:r>
            <a:r>
              <a:rPr lang="ja-JP" altLang="en-US" sz="2000" dirty="0"/>
              <a:t> </a:t>
            </a:r>
            <a:r>
              <a:rPr lang="en-US" altLang="ja-JP" sz="2000" dirty="0"/>
              <a:t>Only</a:t>
            </a:r>
            <a:r>
              <a:rPr lang="ja-JP" altLang="en-US" sz="2000" dirty="0"/>
              <a:t>になっていて，認可されている開発者以外変更を加えることはできない．</a:t>
            </a:r>
            <a:endParaRPr lang="en-US" altLang="ja-JP" sz="2000" dirty="0"/>
          </a:p>
          <a:p>
            <a:pPr lvl="2"/>
            <a:r>
              <a:rPr lang="ja-JP" altLang="en-US" sz="2000" dirty="0"/>
              <a:t>更新のタイミングは開発者の任意のタイミングで行われていた．</a:t>
            </a:r>
            <a:endParaRPr lang="en-US" altLang="ja-JP" sz="2000" dirty="0"/>
          </a:p>
          <a:p>
            <a:pPr lvl="2"/>
            <a:endParaRPr kumimoji="1" lang="en-US" altLang="ja-JP" sz="2000" dirty="0"/>
          </a:p>
          <a:p>
            <a:pPr lvl="1"/>
            <a:r>
              <a:rPr lang="ja-JP" altLang="en-US" sz="2000" dirty="0"/>
              <a:t>ただし，既存研究のデータセットの中にはリダイレクトによって</a:t>
            </a:r>
            <a:r>
              <a:rPr lang="en-US" altLang="ja-JP" sz="2000" dirty="0"/>
              <a:t/>
            </a:r>
            <a:br>
              <a:rPr lang="en-US" altLang="ja-JP" sz="2000" dirty="0"/>
            </a:br>
            <a:r>
              <a:rPr lang="ja-JP" altLang="en-US" sz="2000" dirty="0"/>
              <a:t>同じ</a:t>
            </a:r>
            <a:r>
              <a:rPr lang="en-US" altLang="ja-JP" sz="2000" dirty="0"/>
              <a:t>URL</a:t>
            </a:r>
            <a:r>
              <a:rPr lang="ja-JP" altLang="en-US" sz="2000" dirty="0"/>
              <a:t>を指しているリポジトリが含まれてしまっていた．</a:t>
            </a:r>
            <a:endParaRPr lang="en-US" altLang="ja-JP" sz="2000" dirty="0"/>
          </a:p>
          <a:p>
            <a:pPr lvl="1"/>
            <a:endParaRPr lang="en-US" altLang="ja-JP" sz="1600" dirty="0"/>
          </a:p>
          <a:p>
            <a:endParaRPr lang="en-US" altLang="ja-JP" sz="2400" dirty="0"/>
          </a:p>
          <a:p>
            <a:endParaRPr lang="en-US" altLang="ja-JP" sz="2400" dirty="0"/>
          </a:p>
        </p:txBody>
      </p:sp>
      <p:sp>
        <p:nvSpPr>
          <p:cNvPr id="4" name="スライド番号プレースホルダー 3">
            <a:extLst>
              <a:ext uri="{FF2B5EF4-FFF2-40B4-BE49-F238E27FC236}">
                <a16:creationId xmlns:a16="http://schemas.microsoft.com/office/drawing/2014/main" id="{D86C439A-34DD-42C0-981E-0D9B8F61FC03}"/>
              </a:ext>
            </a:extLst>
          </p:cNvPr>
          <p:cNvSpPr>
            <a:spLocks noGrp="1"/>
          </p:cNvSpPr>
          <p:nvPr>
            <p:ph type="sldNum" sz="quarter" idx="12"/>
          </p:nvPr>
        </p:nvSpPr>
        <p:spPr/>
        <p:txBody>
          <a:bodyPr/>
          <a:lstStyle/>
          <a:p>
            <a:fld id="{40CCB534-4E1B-4680-B92F-3A5A6715F569}" type="slidenum">
              <a:rPr kumimoji="1" lang="ja-JP" altLang="en-US" smtClean="0"/>
              <a:t>18</a:t>
            </a:fld>
            <a:endParaRPr kumimoji="1" lang="ja-JP" altLang="en-US"/>
          </a:p>
        </p:txBody>
      </p:sp>
    </p:spTree>
    <p:extLst>
      <p:ext uri="{BB962C8B-B14F-4D97-AF65-F5344CB8AC3E}">
        <p14:creationId xmlns:p14="http://schemas.microsoft.com/office/powerpoint/2010/main" val="3018362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RQ2. </a:t>
            </a:r>
            <a:r>
              <a:rPr kumimoji="1" lang="ja-JP" altLang="en-US" dirty="0"/>
              <a:t>一貫した変更の方法</a:t>
            </a:r>
          </a:p>
        </p:txBody>
      </p:sp>
      <p:sp>
        <p:nvSpPr>
          <p:cNvPr id="3" name="コンテンツ プレースホルダー 2"/>
          <p:cNvSpPr>
            <a:spLocks noGrp="1"/>
          </p:cNvSpPr>
          <p:nvPr>
            <p:ph idx="1"/>
          </p:nvPr>
        </p:nvSpPr>
        <p:spPr/>
        <p:txBody>
          <a:bodyPr/>
          <a:lstStyle/>
          <a:p>
            <a:r>
              <a:rPr lang="ja-JP" altLang="en-US" sz="2400" b="1" dirty="0"/>
              <a:t>完全一致していないプロジェクトペアの場合</a:t>
            </a:r>
            <a:endParaRPr lang="en-US" altLang="ja-JP" sz="2400" b="1" dirty="0"/>
          </a:p>
          <a:p>
            <a:pPr lvl="1"/>
            <a:r>
              <a:rPr kumimoji="1" lang="en-US" altLang="ja-JP" sz="2000" dirty="0"/>
              <a:t>5</a:t>
            </a:r>
            <a:r>
              <a:rPr kumimoji="1" lang="ja-JP" altLang="en-US" sz="2000" dirty="0" err="1"/>
              <a:t>つの</a:t>
            </a:r>
            <a:r>
              <a:rPr kumimoji="1" lang="ja-JP" altLang="en-US" sz="2000" dirty="0"/>
              <a:t>プロジェクトペアについて，それぞれのプロジェクトでの変更は編集者が同一人物であった．</a:t>
            </a:r>
            <a:endParaRPr kumimoji="1" lang="en-US" altLang="ja-JP" sz="2000" dirty="0"/>
          </a:p>
          <a:p>
            <a:pPr lvl="2"/>
            <a:r>
              <a:rPr lang="ja-JP" altLang="en-US" sz="2000" dirty="0"/>
              <a:t>共通の編集者がかかわっているソースコードが含まれているため，同様の修正が行われていると考えられる．</a:t>
            </a:r>
            <a:r>
              <a:rPr lang="ja-JP" altLang="en-US" sz="1600" dirty="0"/>
              <a:t> </a:t>
            </a:r>
            <a:endParaRPr kumimoji="1" lang="en-US" altLang="ja-JP" sz="1600" dirty="0"/>
          </a:p>
          <a:p>
            <a:pPr lvl="1"/>
            <a:endParaRPr kumimoji="1" lang="en-US" altLang="ja-JP" sz="2000" dirty="0"/>
          </a:p>
          <a:p>
            <a:pPr lvl="1"/>
            <a:r>
              <a:rPr lang="ja-JP" altLang="en-US" sz="2000" dirty="0"/>
              <a:t>更に</a:t>
            </a:r>
            <a:r>
              <a:rPr lang="en-US" altLang="ja-JP" sz="2000" dirty="0"/>
              <a:t>1</a:t>
            </a:r>
            <a:r>
              <a:rPr lang="ja-JP" altLang="en-US" sz="2000" dirty="0" err="1"/>
              <a:t>つの</a:t>
            </a:r>
            <a:r>
              <a:rPr lang="ja-JP" altLang="en-US" sz="2000" dirty="0"/>
              <a:t>プロジェクトペアは，それらの類似率はお互いに</a:t>
            </a:r>
            <a:r>
              <a:rPr lang="en-US" altLang="ja-JP" sz="2000" dirty="0"/>
              <a:t/>
            </a:r>
            <a:br>
              <a:rPr lang="en-US" altLang="ja-JP" sz="2000" dirty="0"/>
            </a:br>
            <a:r>
              <a:rPr lang="en-US" altLang="ja-JP" sz="2000" dirty="0"/>
              <a:t>97%</a:t>
            </a:r>
            <a:r>
              <a:rPr lang="ja-JP" altLang="en-US" sz="2000" dirty="0"/>
              <a:t>であった．</a:t>
            </a:r>
            <a:endParaRPr lang="en-US" altLang="ja-JP" sz="2000" dirty="0"/>
          </a:p>
          <a:p>
            <a:pPr lvl="2"/>
            <a:r>
              <a:rPr lang="ja-JP" altLang="en-US" sz="2000" dirty="0"/>
              <a:t>これらが一貫した変更をしている のも開発用と公開用の </a:t>
            </a:r>
            <a:r>
              <a:rPr lang="en-US" altLang="ja-JP" sz="2000" dirty="0"/>
              <a:t>2 </a:t>
            </a:r>
            <a:r>
              <a:rPr lang="ja-JP" altLang="en-US" sz="2000" dirty="0" err="1"/>
              <a:t>つの</a:t>
            </a:r>
            <a:r>
              <a:rPr lang="ja-JP" altLang="en-US" sz="2000" dirty="0"/>
              <a:t>プロジェクトに分岐している ことが理由だった．</a:t>
            </a:r>
            <a:endParaRPr kumimoji="1" lang="ja-JP" altLang="en-US" sz="2000" dirty="0"/>
          </a:p>
        </p:txBody>
      </p:sp>
      <p:sp>
        <p:nvSpPr>
          <p:cNvPr id="4" name="スライド番号プレースホルダー 3">
            <a:extLst>
              <a:ext uri="{FF2B5EF4-FFF2-40B4-BE49-F238E27FC236}">
                <a16:creationId xmlns:a16="http://schemas.microsoft.com/office/drawing/2014/main" id="{42104531-FB4F-49F8-9BF5-4FE4FAE302B8}"/>
              </a:ext>
            </a:extLst>
          </p:cNvPr>
          <p:cNvSpPr>
            <a:spLocks noGrp="1"/>
          </p:cNvSpPr>
          <p:nvPr>
            <p:ph type="sldNum" sz="quarter" idx="12"/>
          </p:nvPr>
        </p:nvSpPr>
        <p:spPr/>
        <p:txBody>
          <a:bodyPr/>
          <a:lstStyle/>
          <a:p>
            <a:fld id="{40CCB534-4E1B-4680-B92F-3A5A6715F569}" type="slidenum">
              <a:rPr kumimoji="1" lang="ja-JP" altLang="en-US" smtClean="0"/>
              <a:t>19</a:t>
            </a:fld>
            <a:endParaRPr kumimoji="1" lang="ja-JP" altLang="en-US"/>
          </a:p>
        </p:txBody>
      </p:sp>
    </p:spTree>
    <p:extLst>
      <p:ext uri="{BB962C8B-B14F-4D97-AF65-F5344CB8AC3E}">
        <p14:creationId xmlns:p14="http://schemas.microsoft.com/office/powerpoint/2010/main" val="45281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コードクローン</a:t>
            </a:r>
          </a:p>
        </p:txBody>
      </p:sp>
      <p:sp>
        <p:nvSpPr>
          <p:cNvPr id="14" name="メモ 13"/>
          <p:cNvSpPr/>
          <p:nvPr/>
        </p:nvSpPr>
        <p:spPr>
          <a:xfrm rot="10800000" flipH="1">
            <a:off x="603893" y="2725946"/>
            <a:ext cx="3502280" cy="343075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5" name="フリーフォーム 14"/>
          <p:cNvSpPr/>
          <p:nvPr/>
        </p:nvSpPr>
        <p:spPr>
          <a:xfrm>
            <a:off x="768392" y="3426899"/>
            <a:ext cx="3070362" cy="1160432"/>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endParaRPr kumimoji="1" lang="ja-JP" altLang="en-US" sz="1400" dirty="0">
              <a:solidFill>
                <a:sysClr val="windowText" lastClr="000000"/>
              </a:solidFill>
            </a:endParaRPr>
          </a:p>
        </p:txBody>
      </p:sp>
      <p:sp>
        <p:nvSpPr>
          <p:cNvPr id="16" name="フリーフォーム 15"/>
          <p:cNvSpPr/>
          <p:nvPr/>
        </p:nvSpPr>
        <p:spPr>
          <a:xfrm>
            <a:off x="768391" y="4805784"/>
            <a:ext cx="3070363" cy="1132464"/>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endParaRPr kumimoji="1" lang="ja-JP" altLang="en-US" sz="1400" dirty="0">
              <a:solidFill>
                <a:sysClr val="windowText" lastClr="000000"/>
              </a:solidFill>
            </a:endParaRPr>
          </a:p>
        </p:txBody>
      </p:sp>
      <p:sp>
        <p:nvSpPr>
          <p:cNvPr id="20" name="メモ 19"/>
          <p:cNvSpPr/>
          <p:nvPr/>
        </p:nvSpPr>
        <p:spPr>
          <a:xfrm rot="10800000" flipH="1">
            <a:off x="4827961" y="2725946"/>
            <a:ext cx="3502280" cy="343075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1" name="フリーフォーム 20"/>
          <p:cNvSpPr/>
          <p:nvPr/>
        </p:nvSpPr>
        <p:spPr>
          <a:xfrm>
            <a:off x="5043919" y="4007115"/>
            <a:ext cx="3070362" cy="1160432"/>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endParaRPr kumimoji="1" lang="ja-JP" altLang="en-US" sz="1400" dirty="0">
              <a:solidFill>
                <a:sysClr val="windowText" lastClr="000000"/>
              </a:solidFill>
            </a:endParaRPr>
          </a:p>
        </p:txBody>
      </p:sp>
      <p:sp>
        <p:nvSpPr>
          <p:cNvPr id="23" name="テキスト ボックス 22"/>
          <p:cNvSpPr txBox="1"/>
          <p:nvPr/>
        </p:nvSpPr>
        <p:spPr>
          <a:xfrm>
            <a:off x="5685645" y="2856326"/>
            <a:ext cx="1723549" cy="400110"/>
          </a:xfrm>
          <a:prstGeom prst="rect">
            <a:avLst/>
          </a:prstGeom>
          <a:noFill/>
        </p:spPr>
        <p:txBody>
          <a:bodyPr wrap="none" rtlCol="0">
            <a:spAutoFit/>
          </a:bodyPr>
          <a:lstStyle/>
          <a:p>
            <a:r>
              <a:rPr lang="ja-JP" altLang="en-US" sz="2000" dirty="0">
                <a:latin typeface="+mj-ea"/>
                <a:ea typeface="+mj-ea"/>
              </a:rPr>
              <a:t>ソースコード</a:t>
            </a:r>
            <a:endParaRPr kumimoji="1" lang="ja-JP" altLang="en-US" sz="2000" dirty="0">
              <a:latin typeface="+mj-ea"/>
              <a:ea typeface="+mj-ea"/>
            </a:endParaRPr>
          </a:p>
        </p:txBody>
      </p:sp>
      <p:sp>
        <p:nvSpPr>
          <p:cNvPr id="24" name="テキスト ボックス 23"/>
          <p:cNvSpPr txBox="1"/>
          <p:nvPr/>
        </p:nvSpPr>
        <p:spPr>
          <a:xfrm>
            <a:off x="1371361" y="2899378"/>
            <a:ext cx="1723549" cy="400110"/>
          </a:xfrm>
          <a:prstGeom prst="rect">
            <a:avLst/>
          </a:prstGeom>
          <a:noFill/>
        </p:spPr>
        <p:txBody>
          <a:bodyPr wrap="none" rtlCol="0">
            <a:spAutoFit/>
          </a:bodyPr>
          <a:lstStyle/>
          <a:p>
            <a:r>
              <a:rPr kumimoji="1" lang="ja-JP" altLang="en-US" sz="2000" dirty="0">
                <a:latin typeface="+mj-ea"/>
                <a:ea typeface="+mj-ea"/>
              </a:rPr>
              <a:t>ソースコード</a:t>
            </a:r>
          </a:p>
        </p:txBody>
      </p:sp>
      <p:sp>
        <p:nvSpPr>
          <p:cNvPr id="25" name="コンテンツ プレースホルダー 2"/>
          <p:cNvSpPr>
            <a:spLocks noGrp="1"/>
          </p:cNvSpPr>
          <p:nvPr>
            <p:ph idx="1"/>
          </p:nvPr>
        </p:nvSpPr>
        <p:spPr>
          <a:xfrm>
            <a:off x="457200" y="1600200"/>
            <a:ext cx="8229600" cy="907293"/>
          </a:xfrm>
        </p:spPr>
        <p:txBody>
          <a:bodyPr/>
          <a:lstStyle/>
          <a:p>
            <a:r>
              <a:rPr kumimoji="1" lang="ja-JP" altLang="en-US" sz="2400" dirty="0"/>
              <a:t>ソースコードに含まれる同一または類似した部分を持つコード片を指す．</a:t>
            </a:r>
          </a:p>
        </p:txBody>
      </p:sp>
      <p:sp>
        <p:nvSpPr>
          <p:cNvPr id="26" name="フリーフォーム 25"/>
          <p:cNvSpPr/>
          <p:nvPr/>
        </p:nvSpPr>
        <p:spPr>
          <a:xfrm>
            <a:off x="667433" y="3330454"/>
            <a:ext cx="7544914" cy="2699410"/>
          </a:xfrm>
          <a:custGeom>
            <a:avLst/>
            <a:gdLst>
              <a:gd name="connsiteX0" fmla="*/ 0 w 6712972"/>
              <a:gd name="connsiteY0" fmla="*/ 0 h 1603836"/>
              <a:gd name="connsiteX1" fmla="*/ 3404461 w 6712972"/>
              <a:gd name="connsiteY1" fmla="*/ 0 h 1603836"/>
              <a:gd name="connsiteX2" fmla="*/ 3404461 w 6712972"/>
              <a:gd name="connsiteY2" fmla="*/ 359196 h 1603836"/>
              <a:gd name="connsiteX3" fmla="*/ 6712972 w 6712972"/>
              <a:gd name="connsiteY3" fmla="*/ 359196 h 1603836"/>
              <a:gd name="connsiteX4" fmla="*/ 6712972 w 6712972"/>
              <a:gd name="connsiteY4" fmla="*/ 1141985 h 1603836"/>
              <a:gd name="connsiteX5" fmla="*/ 3404461 w 6712972"/>
              <a:gd name="connsiteY5" fmla="*/ 1141985 h 1603836"/>
              <a:gd name="connsiteX6" fmla="*/ 3404461 w 6712972"/>
              <a:gd name="connsiteY6" fmla="*/ 1603836 h 1603836"/>
              <a:gd name="connsiteX7" fmla="*/ 0 w 6712972"/>
              <a:gd name="connsiteY7" fmla="*/ 1603836 h 1603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12972" h="1603836">
                <a:moveTo>
                  <a:pt x="0" y="0"/>
                </a:moveTo>
                <a:lnTo>
                  <a:pt x="3404461" y="0"/>
                </a:lnTo>
                <a:lnTo>
                  <a:pt x="3404461" y="359196"/>
                </a:lnTo>
                <a:lnTo>
                  <a:pt x="6712972" y="359196"/>
                </a:lnTo>
                <a:lnTo>
                  <a:pt x="6712972" y="1141985"/>
                </a:lnTo>
                <a:lnTo>
                  <a:pt x="3404461" y="1141985"/>
                </a:lnTo>
                <a:lnTo>
                  <a:pt x="3404461" y="1603836"/>
                </a:lnTo>
                <a:lnTo>
                  <a:pt x="0" y="1603836"/>
                </a:lnTo>
                <a:close/>
              </a:path>
            </a:pathLst>
          </a:cu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吹き出し 26"/>
          <p:cNvSpPr/>
          <p:nvPr/>
        </p:nvSpPr>
        <p:spPr>
          <a:xfrm>
            <a:off x="6090249" y="5641675"/>
            <a:ext cx="2467155" cy="688458"/>
          </a:xfrm>
          <a:prstGeom prst="wedgeRoundRectCallout">
            <a:avLst>
              <a:gd name="adj1" fmla="val -45833"/>
              <a:gd name="adj2" fmla="val -107909"/>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a:t>クローンセット</a:t>
            </a:r>
            <a:endParaRPr kumimoji="1" lang="ja-JP" altLang="en-US" dirty="0"/>
          </a:p>
        </p:txBody>
      </p:sp>
      <p:sp>
        <p:nvSpPr>
          <p:cNvPr id="28" name="角丸四角形吹き出し 27"/>
          <p:cNvSpPr/>
          <p:nvPr/>
        </p:nvSpPr>
        <p:spPr>
          <a:xfrm>
            <a:off x="3234197" y="2555149"/>
            <a:ext cx="2465739" cy="688458"/>
          </a:xfrm>
          <a:prstGeom prst="wedgeRoundRectCallout">
            <a:avLst>
              <a:gd name="adj1" fmla="val -46243"/>
              <a:gd name="adj2" fmla="val 775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コードクローン</a:t>
            </a:r>
            <a:endParaRPr kumimoji="1" lang="ja-JP" altLang="en-US" dirty="0">
              <a:solidFill>
                <a:sysClr val="windowText" lastClr="000000"/>
              </a:solidFill>
            </a:endParaRPr>
          </a:p>
        </p:txBody>
      </p:sp>
      <p:sp>
        <p:nvSpPr>
          <p:cNvPr id="3" name="スライド番号プレースホルダー 2">
            <a:extLst>
              <a:ext uri="{FF2B5EF4-FFF2-40B4-BE49-F238E27FC236}">
                <a16:creationId xmlns:a16="http://schemas.microsoft.com/office/drawing/2014/main" id="{AF66FAC6-4DBA-4EEE-9E37-78FCFA1EED16}"/>
              </a:ext>
            </a:extLst>
          </p:cNvPr>
          <p:cNvSpPr>
            <a:spLocks noGrp="1"/>
          </p:cNvSpPr>
          <p:nvPr>
            <p:ph type="sldNum" sz="quarter" idx="12"/>
          </p:nvPr>
        </p:nvSpPr>
        <p:spPr/>
        <p:txBody>
          <a:bodyPr/>
          <a:lstStyle/>
          <a:p>
            <a:fld id="{40CCB534-4E1B-4680-B92F-3A5A6715F569}" type="slidenum">
              <a:rPr kumimoji="1" lang="ja-JP" altLang="en-US" smtClean="0"/>
              <a:t>2</a:t>
            </a:fld>
            <a:endParaRPr kumimoji="1" lang="ja-JP" altLang="en-US"/>
          </a:p>
        </p:txBody>
      </p:sp>
    </p:spTree>
    <p:extLst>
      <p:ext uri="{BB962C8B-B14F-4D97-AF65-F5344CB8AC3E}">
        <p14:creationId xmlns:p14="http://schemas.microsoft.com/office/powerpoint/2010/main" val="3122869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RQ2.</a:t>
            </a:r>
            <a:r>
              <a:rPr kumimoji="1" lang="ja-JP" altLang="en-US" dirty="0"/>
              <a:t>の答え</a:t>
            </a:r>
          </a:p>
        </p:txBody>
      </p:sp>
      <p:sp>
        <p:nvSpPr>
          <p:cNvPr id="3" name="コンテンツ プレースホルダー 2"/>
          <p:cNvSpPr>
            <a:spLocks noGrp="1"/>
          </p:cNvSpPr>
          <p:nvPr>
            <p:ph idx="1"/>
          </p:nvPr>
        </p:nvSpPr>
        <p:spPr/>
        <p:txBody>
          <a:bodyPr/>
          <a:lstStyle/>
          <a:p>
            <a:r>
              <a:rPr kumimoji="1" lang="ja-JP" altLang="en-US" sz="2400" b="1" dirty="0"/>
              <a:t>完全一致している，</a:t>
            </a:r>
            <a:r>
              <a:rPr lang="ja-JP" altLang="en-US" sz="2400" b="1" dirty="0"/>
              <a:t>また</a:t>
            </a:r>
            <a:r>
              <a:rPr kumimoji="1" lang="ja-JP" altLang="en-US" sz="2400" b="1" dirty="0"/>
              <a:t>はそれに近い類似したプロジェクトペアは公開用と開発用のリポジトリを持っている．</a:t>
            </a:r>
            <a:endParaRPr kumimoji="1" lang="en-US" altLang="ja-JP" sz="2400" b="1" dirty="0"/>
          </a:p>
          <a:p>
            <a:pPr lvl="1"/>
            <a:r>
              <a:rPr lang="ja-JP" altLang="en-US" sz="2000" dirty="0"/>
              <a:t>調査したタイミングによって変更内容が同期するかが決まる．</a:t>
            </a:r>
            <a:endParaRPr lang="en-US" altLang="ja-JP" sz="2000" dirty="0"/>
          </a:p>
          <a:p>
            <a:pPr lvl="1"/>
            <a:endParaRPr kumimoji="1" lang="en-US" altLang="ja-JP" sz="2000" dirty="0"/>
          </a:p>
          <a:p>
            <a:r>
              <a:rPr lang="ja-JP" altLang="en-US" sz="2400" b="1" dirty="0"/>
              <a:t>類似度が比較的高くないプロジェクトペアの場合は，</a:t>
            </a:r>
            <a:r>
              <a:rPr lang="en-US" altLang="ja-JP" sz="2400" b="1" dirty="0"/>
              <a:t/>
            </a:r>
            <a:br>
              <a:rPr lang="en-US" altLang="ja-JP" sz="2400" b="1" dirty="0"/>
            </a:br>
            <a:r>
              <a:rPr lang="ja-JP" altLang="en-US" sz="2400" b="1" dirty="0"/>
              <a:t>その修正に同一の編集者が携わっている．</a:t>
            </a:r>
            <a:endParaRPr kumimoji="1" lang="ja-JP" altLang="en-US" sz="2400" b="1" dirty="0"/>
          </a:p>
        </p:txBody>
      </p:sp>
      <p:sp>
        <p:nvSpPr>
          <p:cNvPr id="4" name="スライド番号プレースホルダー 3">
            <a:extLst>
              <a:ext uri="{FF2B5EF4-FFF2-40B4-BE49-F238E27FC236}">
                <a16:creationId xmlns:a16="http://schemas.microsoft.com/office/drawing/2014/main" id="{C41D3D47-1D40-41FE-AA40-BF1C592B2FE0}"/>
              </a:ext>
            </a:extLst>
          </p:cNvPr>
          <p:cNvSpPr>
            <a:spLocks noGrp="1"/>
          </p:cNvSpPr>
          <p:nvPr>
            <p:ph type="sldNum" sz="quarter" idx="12"/>
          </p:nvPr>
        </p:nvSpPr>
        <p:spPr/>
        <p:txBody>
          <a:bodyPr/>
          <a:lstStyle/>
          <a:p>
            <a:fld id="{40CCB534-4E1B-4680-B92F-3A5A6715F569}" type="slidenum">
              <a:rPr kumimoji="1" lang="ja-JP" altLang="en-US" smtClean="0"/>
              <a:t>20</a:t>
            </a:fld>
            <a:endParaRPr kumimoji="1" lang="ja-JP" altLang="en-US"/>
          </a:p>
        </p:txBody>
      </p:sp>
    </p:spTree>
    <p:extLst>
      <p:ext uri="{BB962C8B-B14F-4D97-AF65-F5344CB8AC3E}">
        <p14:creationId xmlns:p14="http://schemas.microsoft.com/office/powerpoint/2010/main" val="4005357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RQ3. </a:t>
            </a:r>
            <a:r>
              <a:rPr kumimoji="1" lang="ja-JP" altLang="en-US" dirty="0"/>
              <a:t>変更の理由</a:t>
            </a:r>
          </a:p>
        </p:txBody>
      </p:sp>
      <p:sp>
        <p:nvSpPr>
          <p:cNvPr id="3" name="コンテンツ プレースホルダー 2"/>
          <p:cNvSpPr>
            <a:spLocks noGrp="1"/>
          </p:cNvSpPr>
          <p:nvPr>
            <p:ph idx="1"/>
          </p:nvPr>
        </p:nvSpPr>
        <p:spPr/>
        <p:txBody>
          <a:bodyPr/>
          <a:lstStyle/>
          <a:p>
            <a:r>
              <a:rPr lang="ja-JP" altLang="en-US" sz="2400" b="1" dirty="0"/>
              <a:t>変更されたプロジェクトを実際に確認して以下の理由だと考えられる．</a:t>
            </a:r>
            <a:endParaRPr lang="en-US" altLang="ja-JP" sz="2400" b="1" dirty="0"/>
          </a:p>
          <a:p>
            <a:pPr lvl="1"/>
            <a:r>
              <a:rPr lang="ja-JP" altLang="en-US" sz="2000" dirty="0"/>
              <a:t>動作環境やライブラリに依存したバージョンアップ</a:t>
            </a:r>
            <a:endParaRPr lang="en-US" altLang="ja-JP" sz="2000" dirty="0"/>
          </a:p>
          <a:p>
            <a:pPr lvl="2"/>
            <a:r>
              <a:rPr lang="en-US" altLang="ja-JP" sz="2000" dirty="0"/>
              <a:t>C/C++</a:t>
            </a:r>
            <a:r>
              <a:rPr lang="ja-JP" altLang="en-US" sz="2000" dirty="0"/>
              <a:t>では</a:t>
            </a:r>
            <a:r>
              <a:rPr lang="en-US" altLang="ja-JP" sz="2000" dirty="0"/>
              <a:t>Visual Studio</a:t>
            </a:r>
            <a:r>
              <a:rPr lang="ja-JP" altLang="en-US" sz="2000" dirty="0" err="1"/>
              <a:t>に依</a:t>
            </a:r>
            <a:r>
              <a:rPr lang="ja-JP" altLang="en-US" sz="2000" dirty="0"/>
              <a:t>存した開発がある．</a:t>
            </a:r>
            <a:r>
              <a:rPr lang="en-US" altLang="ja-JP" sz="2000" dirty="0"/>
              <a:t/>
            </a:r>
            <a:br>
              <a:rPr lang="en-US" altLang="ja-JP" sz="2000" dirty="0"/>
            </a:br>
            <a:r>
              <a:rPr lang="en-US" altLang="ja-JP" sz="2000" dirty="0"/>
              <a:t>Visual Studio </a:t>
            </a:r>
            <a:r>
              <a:rPr lang="ja-JP" altLang="en-US" sz="2000" dirty="0"/>
              <a:t>を判別するマク ロ </a:t>
            </a:r>
            <a:r>
              <a:rPr lang="en-US" altLang="ja-JP" sz="2000" dirty="0"/>
              <a:t>MSC VER </a:t>
            </a:r>
            <a:r>
              <a:rPr lang="ja-JP" altLang="en-US" sz="2000" dirty="0"/>
              <a:t>などがある．</a:t>
            </a:r>
            <a:endParaRPr lang="en-US" altLang="ja-JP" sz="2000" dirty="0"/>
          </a:p>
          <a:p>
            <a:pPr lvl="2"/>
            <a:r>
              <a:rPr lang="ja-JP" altLang="en-US" sz="2000" dirty="0"/>
              <a:t>動画ファイルフォーマット </a:t>
            </a:r>
            <a:r>
              <a:rPr lang="en-US" altLang="ja-JP" sz="2000" dirty="0" err="1"/>
              <a:t>Matroska</a:t>
            </a:r>
            <a:r>
              <a:rPr lang="en-US" altLang="ja-JP" sz="2000" dirty="0"/>
              <a:t> </a:t>
            </a:r>
            <a:r>
              <a:rPr lang="ja-JP" altLang="en-US" sz="2000" dirty="0"/>
              <a:t>を編集するライブラリに依存するプロジェクトにおいても，そのバージョンアップに依存して変更が行われていた．</a:t>
            </a:r>
            <a:endParaRPr lang="en-US" altLang="ja-JP" sz="2000" dirty="0"/>
          </a:p>
          <a:p>
            <a:pPr lvl="1"/>
            <a:r>
              <a:rPr lang="ja-JP" altLang="en-US" sz="2000" dirty="0"/>
              <a:t>プロジェクトがもつ機能の拡張・修正</a:t>
            </a:r>
            <a:endParaRPr lang="en-US" altLang="ja-JP" sz="2000" dirty="0"/>
          </a:p>
          <a:p>
            <a:pPr lvl="1"/>
            <a:endParaRPr kumimoji="1" lang="ja-JP" altLang="en-US" sz="2000" dirty="0"/>
          </a:p>
        </p:txBody>
      </p:sp>
      <p:sp>
        <p:nvSpPr>
          <p:cNvPr id="4" name="スライド番号プレースホルダー 3">
            <a:extLst>
              <a:ext uri="{FF2B5EF4-FFF2-40B4-BE49-F238E27FC236}">
                <a16:creationId xmlns:a16="http://schemas.microsoft.com/office/drawing/2014/main" id="{0E92B072-5380-4410-ADCF-8B4212E64144}"/>
              </a:ext>
            </a:extLst>
          </p:cNvPr>
          <p:cNvSpPr>
            <a:spLocks noGrp="1"/>
          </p:cNvSpPr>
          <p:nvPr>
            <p:ph type="sldNum" sz="quarter" idx="12"/>
          </p:nvPr>
        </p:nvSpPr>
        <p:spPr/>
        <p:txBody>
          <a:bodyPr/>
          <a:lstStyle/>
          <a:p>
            <a:fld id="{40CCB534-4E1B-4680-B92F-3A5A6715F569}" type="slidenum">
              <a:rPr kumimoji="1" lang="ja-JP" altLang="en-US" smtClean="0"/>
              <a:t>21</a:t>
            </a:fld>
            <a:endParaRPr kumimoji="1" lang="ja-JP" altLang="en-US"/>
          </a:p>
        </p:txBody>
      </p:sp>
    </p:spTree>
    <p:extLst>
      <p:ext uri="{BB962C8B-B14F-4D97-AF65-F5344CB8AC3E}">
        <p14:creationId xmlns:p14="http://schemas.microsoft.com/office/powerpoint/2010/main" val="562726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0CCB534-4E1B-4680-B92F-3A5A6715F569}" type="slidenum">
              <a:rPr kumimoji="1" lang="ja-JP" altLang="en-US" smtClean="0"/>
              <a:t>22</a:t>
            </a:fld>
            <a:endParaRPr kumimoji="1" lang="ja-JP" altLang="en-US"/>
          </a:p>
        </p:txBody>
      </p:sp>
    </p:spTree>
    <p:extLst>
      <p:ext uri="{BB962C8B-B14F-4D97-AF65-F5344CB8AC3E}">
        <p14:creationId xmlns:p14="http://schemas.microsoft.com/office/powerpoint/2010/main" val="3442722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sz="2400" dirty="0"/>
              <a:t>一貫性のない</a:t>
            </a:r>
            <a:r>
              <a:rPr lang="ja-JP" altLang="en-US" sz="2400" dirty="0" smtClean="0"/>
              <a:t>変更がされた</a:t>
            </a:r>
            <a:r>
              <a:rPr lang="en-US" altLang="ja-JP" sz="2400" dirty="0" smtClean="0"/>
              <a:t>53</a:t>
            </a:r>
            <a:r>
              <a:rPr lang="ja-JP" altLang="en-US" sz="2400" dirty="0"/>
              <a:t>プロジェクトペアについて</a:t>
            </a:r>
            <a:r>
              <a:rPr lang="ja-JP" altLang="en-US" sz="2400" dirty="0" smtClean="0"/>
              <a:t>，開発</a:t>
            </a:r>
            <a:r>
              <a:rPr lang="ja-JP" altLang="en-US" sz="2400" dirty="0"/>
              <a:t>活動がどの程度活発なのか調査した．</a:t>
            </a:r>
            <a:endParaRPr lang="en-US" altLang="ja-JP" sz="2400" dirty="0"/>
          </a:p>
          <a:p>
            <a:endParaRPr kumimoji="1" lang="ja-JP" altLang="en-US" sz="2400" dirty="0"/>
          </a:p>
        </p:txBody>
      </p:sp>
      <p:sp>
        <p:nvSpPr>
          <p:cNvPr id="4" name="スライド番号プレースホルダー 3"/>
          <p:cNvSpPr>
            <a:spLocks noGrp="1"/>
          </p:cNvSpPr>
          <p:nvPr>
            <p:ph type="sldNum" sz="quarter" idx="12"/>
          </p:nvPr>
        </p:nvSpPr>
        <p:spPr/>
        <p:txBody>
          <a:bodyPr/>
          <a:lstStyle/>
          <a:p>
            <a:fld id="{40CCB534-4E1B-4680-B92F-3A5A6715F569}" type="slidenum">
              <a:rPr kumimoji="1" lang="ja-JP" altLang="en-US" smtClean="0"/>
              <a:t>23</a:t>
            </a:fld>
            <a:endParaRPr kumimoji="1" lang="ja-JP" altLang="en-US"/>
          </a:p>
        </p:txBody>
      </p:sp>
    </p:spTree>
    <p:extLst>
      <p:ext uri="{BB962C8B-B14F-4D97-AF65-F5344CB8AC3E}">
        <p14:creationId xmlns:p14="http://schemas.microsoft.com/office/powerpoint/2010/main" val="964440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RQ3. </a:t>
            </a:r>
            <a:r>
              <a:rPr kumimoji="1" lang="ja-JP" altLang="en-US" dirty="0"/>
              <a:t>変更の理由</a:t>
            </a:r>
          </a:p>
        </p:txBody>
      </p:sp>
      <p:sp>
        <p:nvSpPr>
          <p:cNvPr id="3" name="コンテンツ プレースホルダー 2"/>
          <p:cNvSpPr>
            <a:spLocks noGrp="1"/>
          </p:cNvSpPr>
          <p:nvPr>
            <p:ph idx="1"/>
          </p:nvPr>
        </p:nvSpPr>
        <p:spPr/>
        <p:txBody>
          <a:bodyPr/>
          <a:lstStyle/>
          <a:p>
            <a:r>
              <a:rPr lang="ja-JP" altLang="en-US" sz="2400" b="1" dirty="0"/>
              <a:t>一貫性のない変更が行われている</a:t>
            </a:r>
            <a:r>
              <a:rPr lang="en-US" altLang="ja-JP" sz="2400" b="1" dirty="0"/>
              <a:t>53</a:t>
            </a:r>
            <a:r>
              <a:rPr lang="ja-JP" altLang="en-US" sz="2400" b="1" dirty="0"/>
              <a:t>プロジェクトペアについて，それぞれプロジェクトの開発活動がどの程度活発なのか調査した．</a:t>
            </a:r>
            <a:endParaRPr lang="en-US" altLang="ja-JP" sz="2400" b="1" dirty="0"/>
          </a:p>
          <a:p>
            <a:pPr lvl="1"/>
            <a:r>
              <a:rPr kumimoji="1" lang="ja-JP" altLang="en-US" sz="2000" dirty="0"/>
              <a:t>調査期間内に</a:t>
            </a:r>
            <a:r>
              <a:rPr kumimoji="1" lang="en-US" altLang="ja-JP" sz="2000" dirty="0"/>
              <a:t>53</a:t>
            </a:r>
            <a:r>
              <a:rPr lang="ja-JP" altLang="en-US" sz="2000" dirty="0"/>
              <a:t>プロジェクトペアについて，</a:t>
            </a:r>
            <a:r>
              <a:rPr lang="ja-JP" altLang="en-US" sz="2000" b="1" dirty="0"/>
              <a:t>一方のプロジェクトのみ変更が含まれている</a:t>
            </a:r>
            <a:r>
              <a:rPr lang="ja-JP" altLang="en-US" sz="2000" dirty="0"/>
              <a:t>のは</a:t>
            </a:r>
            <a:r>
              <a:rPr lang="en-US" altLang="ja-JP" sz="2000" dirty="0"/>
              <a:t>41</a:t>
            </a:r>
            <a:r>
              <a:rPr lang="ja-JP" altLang="en-US" sz="2000" dirty="0"/>
              <a:t>ペア存在した．</a:t>
            </a:r>
            <a:endParaRPr lang="en-US" altLang="ja-JP" sz="2000" dirty="0"/>
          </a:p>
          <a:p>
            <a:pPr lvl="1"/>
            <a:r>
              <a:rPr lang="ja-JP" altLang="en-US" sz="2000" dirty="0"/>
              <a:t>このような 一方のプロジェクトの開発活動があまり活発ではないプロ ジェクトペアのうち，所有者が同じリポジトリが </a:t>
            </a:r>
            <a:r>
              <a:rPr lang="en-US" altLang="ja-JP" sz="2000" dirty="0"/>
              <a:t>1 </a:t>
            </a:r>
            <a:r>
              <a:rPr lang="ja-JP" altLang="en-US" sz="2000" dirty="0"/>
              <a:t>組存在 した．</a:t>
            </a:r>
            <a:endParaRPr lang="en-US" altLang="ja-JP" sz="2000" dirty="0"/>
          </a:p>
          <a:p>
            <a:pPr lvl="2"/>
            <a:r>
              <a:rPr lang="ja-JP" altLang="en-US" sz="2000" dirty="0"/>
              <a:t>一方は </a:t>
            </a:r>
            <a:r>
              <a:rPr lang="en-US" altLang="ja-JP" sz="2000" dirty="0"/>
              <a:t>2013 </a:t>
            </a:r>
            <a:r>
              <a:rPr lang="ja-JP" altLang="en-US" sz="2000" dirty="0"/>
              <a:t>年頃まで開発が行われ，それ以降まったく開発されていなかった．</a:t>
            </a:r>
            <a:endParaRPr lang="en-US" altLang="ja-JP" sz="2000" dirty="0"/>
          </a:p>
          <a:p>
            <a:pPr lvl="2"/>
            <a:r>
              <a:rPr lang="ja-JP" altLang="en-US" sz="2000" dirty="0"/>
              <a:t>もう一方は </a:t>
            </a:r>
            <a:r>
              <a:rPr lang="en-US" altLang="ja-JP" sz="2000" dirty="0"/>
              <a:t>2014 </a:t>
            </a:r>
            <a:r>
              <a:rPr lang="ja-JP" altLang="en-US" sz="2000" dirty="0"/>
              <a:t>年頃から </a:t>
            </a:r>
            <a:r>
              <a:rPr lang="en-US" altLang="ja-JP" sz="2000" dirty="0"/>
              <a:t>2018 </a:t>
            </a:r>
            <a:r>
              <a:rPr lang="ja-JP" altLang="en-US" sz="2000" dirty="0"/>
              <a:t>年頃まで開発が継続して続けられていた．</a:t>
            </a:r>
            <a:endParaRPr lang="en-US" altLang="ja-JP" sz="2000" dirty="0"/>
          </a:p>
          <a:p>
            <a:pPr lvl="2"/>
            <a:r>
              <a:rPr lang="ja-JP" altLang="en-US" sz="2000" dirty="0"/>
              <a:t>このような開発 がずっと前に止まっているプロジェクトは古いバージョン のリポジトリと考えることができる． </a:t>
            </a:r>
            <a:endParaRPr kumimoji="1" lang="ja-JP" altLang="en-US" sz="2000" dirty="0"/>
          </a:p>
        </p:txBody>
      </p:sp>
      <p:sp>
        <p:nvSpPr>
          <p:cNvPr id="4" name="スライド番号プレースホルダー 3">
            <a:extLst>
              <a:ext uri="{FF2B5EF4-FFF2-40B4-BE49-F238E27FC236}">
                <a16:creationId xmlns:a16="http://schemas.microsoft.com/office/drawing/2014/main" id="{14A75501-3BC9-48E4-9954-EBFE79ADB0CD}"/>
              </a:ext>
            </a:extLst>
          </p:cNvPr>
          <p:cNvSpPr>
            <a:spLocks noGrp="1"/>
          </p:cNvSpPr>
          <p:nvPr>
            <p:ph type="sldNum" sz="quarter" idx="12"/>
          </p:nvPr>
        </p:nvSpPr>
        <p:spPr/>
        <p:txBody>
          <a:bodyPr/>
          <a:lstStyle/>
          <a:p>
            <a:fld id="{40CCB534-4E1B-4680-B92F-3A5A6715F569}" type="slidenum">
              <a:rPr kumimoji="1" lang="ja-JP" altLang="en-US" smtClean="0"/>
              <a:t>24</a:t>
            </a:fld>
            <a:endParaRPr kumimoji="1" lang="ja-JP" altLang="en-US"/>
          </a:p>
        </p:txBody>
      </p:sp>
    </p:spTree>
    <p:extLst>
      <p:ext uri="{BB962C8B-B14F-4D97-AF65-F5344CB8AC3E}">
        <p14:creationId xmlns:p14="http://schemas.microsoft.com/office/powerpoint/2010/main" val="2133348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RQ3.</a:t>
            </a:r>
            <a:r>
              <a:rPr kumimoji="1" lang="ja-JP" altLang="en-US" dirty="0"/>
              <a:t>の答え</a:t>
            </a:r>
          </a:p>
        </p:txBody>
      </p:sp>
      <p:sp>
        <p:nvSpPr>
          <p:cNvPr id="3" name="コンテンツ プレースホルダー 2"/>
          <p:cNvSpPr>
            <a:spLocks noGrp="1"/>
          </p:cNvSpPr>
          <p:nvPr>
            <p:ph idx="1"/>
          </p:nvPr>
        </p:nvSpPr>
        <p:spPr/>
        <p:txBody>
          <a:bodyPr/>
          <a:lstStyle/>
          <a:p>
            <a:r>
              <a:rPr lang="ja-JP" altLang="en-US" sz="2400" b="1" dirty="0"/>
              <a:t>一貫しない変更の多くは，プロジェクトペアの一方が開発者の開発活動があまり活発ではないために生じている．</a:t>
            </a:r>
            <a:endParaRPr lang="en-US" altLang="ja-JP" sz="2400" b="1" dirty="0"/>
          </a:p>
          <a:p>
            <a:endParaRPr lang="en-US" altLang="ja-JP" sz="2400" b="1" dirty="0"/>
          </a:p>
          <a:p>
            <a:r>
              <a:rPr lang="ja-JP" altLang="en-US" sz="2400" b="1" dirty="0"/>
              <a:t>両方のプロジェクトの開発が活発だった場合，</a:t>
            </a:r>
            <a:r>
              <a:rPr lang="en-US" altLang="ja-JP" sz="2400" b="1" dirty="0"/>
              <a:t/>
            </a:r>
            <a:br>
              <a:rPr lang="en-US" altLang="ja-JP" sz="2400" b="1" dirty="0"/>
            </a:br>
            <a:r>
              <a:rPr lang="ja-JP" altLang="en-US" sz="2400" b="1" dirty="0"/>
              <a:t>それぞれの機能が独自に拡張されている可能性がある．</a:t>
            </a:r>
            <a:endParaRPr lang="en-US" altLang="ja-JP" sz="2400" b="1" dirty="0"/>
          </a:p>
          <a:p>
            <a:endParaRPr lang="en-US" altLang="ja-JP" sz="2400" b="1" dirty="0"/>
          </a:p>
          <a:p>
            <a:r>
              <a:rPr lang="ja-JP" altLang="en-US" sz="2400" b="1" dirty="0"/>
              <a:t>動作環境やライブラリに依存したバージョンアップも</a:t>
            </a:r>
            <a:r>
              <a:rPr lang="en-US" altLang="ja-JP" sz="2400" b="1" dirty="0"/>
              <a:t/>
            </a:r>
            <a:br>
              <a:rPr lang="en-US" altLang="ja-JP" sz="2400" b="1" dirty="0"/>
            </a:br>
            <a:r>
              <a:rPr lang="ja-JP" altLang="en-US" sz="2400" b="1" dirty="0"/>
              <a:t>変更理由として一部存在して いる．</a:t>
            </a:r>
            <a:endParaRPr kumimoji="1" lang="ja-JP" altLang="en-US" sz="2400" b="1" dirty="0"/>
          </a:p>
        </p:txBody>
      </p:sp>
      <p:sp>
        <p:nvSpPr>
          <p:cNvPr id="4" name="スライド番号プレースホルダー 3">
            <a:extLst>
              <a:ext uri="{FF2B5EF4-FFF2-40B4-BE49-F238E27FC236}">
                <a16:creationId xmlns:a16="http://schemas.microsoft.com/office/drawing/2014/main" id="{F3761D2B-27AC-48C9-811B-5C26F5304703}"/>
              </a:ext>
            </a:extLst>
          </p:cNvPr>
          <p:cNvSpPr>
            <a:spLocks noGrp="1"/>
          </p:cNvSpPr>
          <p:nvPr>
            <p:ph type="sldNum" sz="quarter" idx="12"/>
          </p:nvPr>
        </p:nvSpPr>
        <p:spPr/>
        <p:txBody>
          <a:bodyPr/>
          <a:lstStyle/>
          <a:p>
            <a:fld id="{40CCB534-4E1B-4680-B92F-3A5A6715F569}" type="slidenum">
              <a:rPr kumimoji="1" lang="ja-JP" altLang="en-US" smtClean="0"/>
              <a:t>25</a:t>
            </a:fld>
            <a:endParaRPr kumimoji="1" lang="ja-JP" altLang="en-US"/>
          </a:p>
        </p:txBody>
      </p:sp>
    </p:spTree>
    <p:extLst>
      <p:ext uri="{BB962C8B-B14F-4D97-AF65-F5344CB8AC3E}">
        <p14:creationId xmlns:p14="http://schemas.microsoft.com/office/powerpoint/2010/main" val="3566728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sz="2800" b="1" dirty="0"/>
              <a:t>調査プログラミング言語の拡大</a:t>
            </a:r>
            <a:endParaRPr lang="en-US" altLang="ja-JP" sz="2800" b="1" dirty="0"/>
          </a:p>
          <a:p>
            <a:pPr lvl="1"/>
            <a:r>
              <a:rPr lang="en-US" altLang="ja-JP" sz="2400" dirty="0"/>
              <a:t>JavaScript</a:t>
            </a:r>
            <a:r>
              <a:rPr lang="ja-JP" altLang="en-US" sz="2400" dirty="0"/>
              <a:t>は</a:t>
            </a:r>
            <a:r>
              <a:rPr lang="en-US" altLang="ja-JP" sz="2400" dirty="0"/>
              <a:t>90%</a:t>
            </a:r>
            <a:r>
              <a:rPr lang="ja-JP" altLang="en-US" sz="2400" dirty="0"/>
              <a:t>近くが再利用ソースコードで，</a:t>
            </a:r>
            <a:r>
              <a:rPr lang="en-US" altLang="ja-JP" sz="2400" dirty="0"/>
              <a:t/>
            </a:r>
            <a:br>
              <a:rPr lang="en-US" altLang="ja-JP" sz="2400" dirty="0"/>
            </a:br>
            <a:r>
              <a:rPr lang="en-US" altLang="ja-JP" sz="2400" dirty="0"/>
              <a:t>Java</a:t>
            </a:r>
            <a:r>
              <a:rPr lang="ja-JP" altLang="en-US" sz="2400" dirty="0"/>
              <a:t>はおよそ</a:t>
            </a:r>
            <a:r>
              <a:rPr lang="en-US" altLang="ja-JP" sz="2400" dirty="0"/>
              <a:t>40%</a:t>
            </a:r>
            <a:r>
              <a:rPr lang="ja-JP" altLang="en-US" sz="2400" dirty="0"/>
              <a:t>が再利用ソースコードである．</a:t>
            </a:r>
            <a:endParaRPr lang="en-US" altLang="ja-JP" sz="2400" dirty="0"/>
          </a:p>
          <a:p>
            <a:pPr lvl="1"/>
            <a:endParaRPr lang="en-US" altLang="ja-JP" sz="2400" dirty="0"/>
          </a:p>
          <a:p>
            <a:pPr lvl="1"/>
            <a:endParaRPr lang="en-US" altLang="ja-JP" sz="2400" dirty="0"/>
          </a:p>
          <a:p>
            <a:r>
              <a:rPr lang="ja-JP" altLang="en-US" sz="2800" b="1" dirty="0"/>
              <a:t>コードクローン検出手法の速度</a:t>
            </a:r>
            <a:r>
              <a:rPr lang="ja-JP" altLang="en-US" sz="2800" dirty="0"/>
              <a:t> </a:t>
            </a:r>
            <a:endParaRPr lang="en-US" altLang="ja-JP" sz="2800" dirty="0"/>
          </a:p>
          <a:p>
            <a:pPr lvl="1"/>
            <a:r>
              <a:rPr lang="ja-JP" altLang="en-US" sz="2400" dirty="0"/>
              <a:t>プロジェクト間クローンの検出に</a:t>
            </a:r>
            <a:r>
              <a:rPr kumimoji="1" lang="ja-JP" altLang="en-US" sz="2400" dirty="0"/>
              <a:t>時間がかかるため，分析に時間がかかる．</a:t>
            </a:r>
          </a:p>
        </p:txBody>
      </p:sp>
      <p:sp>
        <p:nvSpPr>
          <p:cNvPr id="4" name="スライド番号プレースホルダー 3">
            <a:extLst>
              <a:ext uri="{FF2B5EF4-FFF2-40B4-BE49-F238E27FC236}">
                <a16:creationId xmlns:a16="http://schemas.microsoft.com/office/drawing/2014/main" id="{2C204BA4-208E-4336-ACDB-6A79870A9F6D}"/>
              </a:ext>
            </a:extLst>
          </p:cNvPr>
          <p:cNvSpPr>
            <a:spLocks noGrp="1"/>
          </p:cNvSpPr>
          <p:nvPr>
            <p:ph type="sldNum" sz="quarter" idx="12"/>
          </p:nvPr>
        </p:nvSpPr>
        <p:spPr/>
        <p:txBody>
          <a:bodyPr/>
          <a:lstStyle/>
          <a:p>
            <a:fld id="{40CCB534-4E1B-4680-B92F-3A5A6715F569}" type="slidenum">
              <a:rPr kumimoji="1" lang="ja-JP" altLang="en-US" smtClean="0"/>
              <a:t>26</a:t>
            </a:fld>
            <a:endParaRPr kumimoji="1" lang="ja-JP" altLang="en-US"/>
          </a:p>
        </p:txBody>
      </p:sp>
    </p:spTree>
    <p:extLst>
      <p:ext uri="{BB962C8B-B14F-4D97-AF65-F5344CB8AC3E}">
        <p14:creationId xmlns:p14="http://schemas.microsoft.com/office/powerpoint/2010/main" val="878875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a:t>
            </a:r>
            <a:r>
              <a:rPr lang="ja-JP" altLang="en-US" dirty="0" smtClean="0"/>
              <a:t>の</a:t>
            </a:r>
            <a:r>
              <a:rPr lang="ja-JP" altLang="en-US" dirty="0"/>
              <a:t>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プロジェクト</a:t>
            </a:r>
            <a:r>
              <a:rPr lang="ja-JP" altLang="en-US" dirty="0"/>
              <a:t>間</a:t>
            </a:r>
            <a:r>
              <a:rPr lang="ja-JP" altLang="en-US" dirty="0" smtClean="0"/>
              <a:t>の不整合に関する管理方法</a:t>
            </a:r>
            <a:endParaRPr lang="en-US" altLang="ja-JP" dirty="0" smtClean="0"/>
          </a:p>
          <a:p>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40CCB534-4E1B-4680-B92F-3A5A6715F569}" type="slidenum">
              <a:rPr kumimoji="1" lang="ja-JP" altLang="en-US" smtClean="0"/>
              <a:t>27</a:t>
            </a:fld>
            <a:endParaRPr kumimoji="1" lang="ja-JP" altLang="en-US"/>
          </a:p>
        </p:txBody>
      </p:sp>
    </p:spTree>
    <p:extLst>
      <p:ext uri="{BB962C8B-B14F-4D97-AF65-F5344CB8AC3E}">
        <p14:creationId xmlns:p14="http://schemas.microsoft.com/office/powerpoint/2010/main" val="591763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まとめ</a:t>
            </a:r>
          </a:p>
        </p:txBody>
      </p:sp>
      <p:sp>
        <p:nvSpPr>
          <p:cNvPr id="3" name="コンテンツ プレースホルダー 2"/>
          <p:cNvSpPr>
            <a:spLocks noGrp="1"/>
          </p:cNvSpPr>
          <p:nvPr>
            <p:ph idx="1"/>
          </p:nvPr>
        </p:nvSpPr>
        <p:spPr/>
        <p:txBody>
          <a:bodyPr/>
          <a:lstStyle/>
          <a:p>
            <a:r>
              <a:rPr lang="ja-JP" altLang="en-US" sz="2400" b="1" dirty="0"/>
              <a:t>再利用ソースコードの変更に関する</a:t>
            </a:r>
            <a:r>
              <a:rPr lang="en-US" altLang="ja-JP" sz="2400" b="1" dirty="0"/>
              <a:t>3</a:t>
            </a:r>
            <a:r>
              <a:rPr lang="ja-JP" altLang="en-US" sz="2400" b="1" dirty="0" err="1"/>
              <a:t>つの</a:t>
            </a:r>
            <a:r>
              <a:rPr lang="en-US" altLang="ja-JP" sz="2400" b="1" dirty="0"/>
              <a:t>RQ</a:t>
            </a:r>
            <a:r>
              <a:rPr lang="ja-JP" altLang="en-US" sz="2400" b="1" dirty="0"/>
              <a:t>のためにプロジェクト間クローンを検出し調査した．</a:t>
            </a:r>
            <a:endParaRPr lang="en-US" altLang="ja-JP" sz="2400" b="1" dirty="0"/>
          </a:p>
          <a:p>
            <a:pPr lvl="1"/>
            <a:r>
              <a:rPr lang="ja-JP" altLang="en-US" sz="2000" dirty="0"/>
              <a:t>プロジェクト間で一貫した変更の効率的な開発方法や一貫性のない変更に対する対策を考える目的のための研究</a:t>
            </a:r>
            <a:endParaRPr lang="en-US" altLang="ja-JP" sz="2000" dirty="0"/>
          </a:p>
          <a:p>
            <a:pPr lvl="1"/>
            <a:endParaRPr lang="en-US" altLang="ja-JP" sz="2000" dirty="0"/>
          </a:p>
          <a:p>
            <a:r>
              <a:rPr lang="ja-JP" altLang="en-US" sz="2400" b="1" dirty="0"/>
              <a:t>プロジェクト間クローンの変更は少なくない．</a:t>
            </a:r>
            <a:endParaRPr lang="en-US" altLang="ja-JP" sz="2400" b="1" dirty="0"/>
          </a:p>
          <a:p>
            <a:pPr lvl="1"/>
            <a:r>
              <a:rPr lang="ja-JP" altLang="en-US" sz="2000" dirty="0"/>
              <a:t>また，一貫した変更に比べて一貫性のない変更のほう が約 </a:t>
            </a:r>
            <a:r>
              <a:rPr lang="en-US" altLang="ja-JP" sz="2000" dirty="0"/>
              <a:t>1.89 </a:t>
            </a:r>
            <a:r>
              <a:rPr lang="ja-JP" altLang="en-US" sz="2000" dirty="0"/>
              <a:t>倍存在していることが判明した．</a:t>
            </a:r>
            <a:endParaRPr lang="en-US" altLang="ja-JP" sz="2000" dirty="0"/>
          </a:p>
          <a:p>
            <a:pPr lvl="1"/>
            <a:endParaRPr lang="en-US" altLang="ja-JP" sz="2000" dirty="0"/>
          </a:p>
          <a:p>
            <a:r>
              <a:rPr lang="ja-JP" altLang="en-US" sz="2400" b="1" dirty="0"/>
              <a:t>一貫性のない変更は開発者の開発活動があまり活発ではないために生じていると考察した．</a:t>
            </a:r>
            <a:endParaRPr kumimoji="1" lang="ja-JP" altLang="en-US" sz="2400" b="1" dirty="0"/>
          </a:p>
        </p:txBody>
      </p:sp>
      <p:sp>
        <p:nvSpPr>
          <p:cNvPr id="4" name="スライド番号プレースホルダー 3">
            <a:extLst>
              <a:ext uri="{FF2B5EF4-FFF2-40B4-BE49-F238E27FC236}">
                <a16:creationId xmlns:a16="http://schemas.microsoft.com/office/drawing/2014/main" id="{64F472D7-8E2E-4565-B96D-FEBA50A84786}"/>
              </a:ext>
            </a:extLst>
          </p:cNvPr>
          <p:cNvSpPr>
            <a:spLocks noGrp="1"/>
          </p:cNvSpPr>
          <p:nvPr>
            <p:ph type="sldNum" sz="quarter" idx="12"/>
          </p:nvPr>
        </p:nvSpPr>
        <p:spPr/>
        <p:txBody>
          <a:bodyPr/>
          <a:lstStyle/>
          <a:p>
            <a:fld id="{40CCB534-4E1B-4680-B92F-3A5A6715F569}" type="slidenum">
              <a:rPr kumimoji="1" lang="ja-JP" altLang="en-US" smtClean="0"/>
              <a:t>28</a:t>
            </a:fld>
            <a:endParaRPr kumimoji="1" lang="ja-JP" altLang="en-US"/>
          </a:p>
        </p:txBody>
      </p:sp>
    </p:spTree>
    <p:extLst>
      <p:ext uri="{BB962C8B-B14F-4D97-AF65-F5344CB8AC3E}">
        <p14:creationId xmlns:p14="http://schemas.microsoft.com/office/powerpoint/2010/main" val="1978886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Clone</a:t>
            </a:r>
            <a:r>
              <a:rPr kumimoji="1" lang="ja-JP" altLang="en-US" dirty="0"/>
              <a:t> </a:t>
            </a:r>
            <a:r>
              <a:rPr kumimoji="1" lang="en-US" altLang="ja-JP" dirty="0" err="1"/>
              <a:t>Notifier</a:t>
            </a:r>
            <a:r>
              <a:rPr kumimoji="1" lang="ja-JP" altLang="en-US" dirty="0"/>
              <a:t>の適用</a:t>
            </a:r>
          </a:p>
        </p:txBody>
      </p:sp>
      <p:sp>
        <p:nvSpPr>
          <p:cNvPr id="3" name="コンテンツ プレースホルダー 2"/>
          <p:cNvSpPr>
            <a:spLocks noGrp="1"/>
          </p:cNvSpPr>
          <p:nvPr>
            <p:ph idx="1"/>
          </p:nvPr>
        </p:nvSpPr>
        <p:spPr/>
        <p:txBody>
          <a:bodyPr/>
          <a:lstStyle/>
          <a:p>
            <a:r>
              <a:rPr kumimoji="1" lang="ja-JP" altLang="en-US" sz="2400" b="1" dirty="0"/>
              <a:t>調査開始日と調査終了日の</a:t>
            </a:r>
            <a:r>
              <a:rPr kumimoji="1" lang="en-US" altLang="ja-JP" sz="2400" b="1" dirty="0"/>
              <a:t>2</a:t>
            </a:r>
            <a:r>
              <a:rPr kumimoji="1" lang="ja-JP" altLang="en-US" sz="2400" b="1" dirty="0"/>
              <a:t>バージョンとみなす．</a:t>
            </a:r>
            <a:endParaRPr kumimoji="1" lang="en-US" altLang="ja-JP" sz="2400" b="1" dirty="0"/>
          </a:p>
          <a:p>
            <a:r>
              <a:rPr kumimoji="1" lang="ja-JP" altLang="en-US" sz="2400" b="1" dirty="0"/>
              <a:t>各プロジェクトペアを</a:t>
            </a:r>
            <a:r>
              <a:rPr kumimoji="1" lang="en-US" altLang="ja-JP" sz="2400" b="1" dirty="0"/>
              <a:t>1</a:t>
            </a:r>
            <a:r>
              <a:rPr kumimoji="1" lang="ja-JP" altLang="en-US" sz="2400" b="1" dirty="0" err="1"/>
              <a:t>つの</a:t>
            </a:r>
            <a:r>
              <a:rPr kumimoji="1" lang="ja-JP" altLang="en-US" sz="2400" b="1" dirty="0"/>
              <a:t>プロジェクトペアとみなして，各バージョンのコードクローンを検出する．</a:t>
            </a:r>
            <a:endParaRPr kumimoji="1" lang="en-US" altLang="ja-JP" sz="2400" b="1" dirty="0"/>
          </a:p>
          <a:p>
            <a:r>
              <a:rPr lang="ja-JP" altLang="en-US" sz="2400" b="1" dirty="0"/>
              <a:t>もともとのプロジェクト内クローンを除外し，プロジェクト間クローンを分析する．</a:t>
            </a:r>
            <a:endParaRPr lang="en-US" altLang="ja-JP" sz="2400" b="1" dirty="0"/>
          </a:p>
          <a:p>
            <a:endParaRPr kumimoji="1" lang="ja-JP" altLang="en-US" sz="2400" dirty="0"/>
          </a:p>
        </p:txBody>
      </p:sp>
      <p:sp>
        <p:nvSpPr>
          <p:cNvPr id="4" name="正方形/長方形 3"/>
          <p:cNvSpPr/>
          <p:nvPr/>
        </p:nvSpPr>
        <p:spPr>
          <a:xfrm>
            <a:off x="176980" y="3704192"/>
            <a:ext cx="4001729" cy="28518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メモ 4"/>
          <p:cNvSpPr/>
          <p:nvPr/>
        </p:nvSpPr>
        <p:spPr>
          <a:xfrm rot="10800000" flipH="1">
            <a:off x="1281799" y="4663581"/>
            <a:ext cx="563592" cy="614602"/>
          </a:xfrm>
          <a:prstGeom prst="foldedCorner">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 name="メモ 5"/>
          <p:cNvSpPr/>
          <p:nvPr/>
        </p:nvSpPr>
        <p:spPr>
          <a:xfrm rot="10800000" flipH="1">
            <a:off x="1281797" y="5437912"/>
            <a:ext cx="563592" cy="614602"/>
          </a:xfrm>
          <a:prstGeom prst="foldedCorner">
            <a:avLst/>
          </a:prstGeom>
          <a:solidFill>
            <a:srgbClr val="00B0F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7" name="テキスト ボックス 6"/>
          <p:cNvSpPr txBox="1"/>
          <p:nvPr/>
        </p:nvSpPr>
        <p:spPr>
          <a:xfrm>
            <a:off x="1414163" y="3740737"/>
            <a:ext cx="1467068" cy="400110"/>
          </a:xfrm>
          <a:prstGeom prst="rect">
            <a:avLst/>
          </a:prstGeom>
          <a:noFill/>
        </p:spPr>
        <p:txBody>
          <a:bodyPr wrap="none" rtlCol="0">
            <a:spAutoFit/>
          </a:bodyPr>
          <a:lstStyle/>
          <a:p>
            <a:r>
              <a:rPr lang="ja-JP" altLang="en-US" sz="2000" dirty="0">
                <a:latin typeface="+mj-ea"/>
                <a:ea typeface="+mj-ea"/>
              </a:rPr>
              <a:t>調査開始日</a:t>
            </a:r>
            <a:endParaRPr kumimoji="1" lang="ja-JP" altLang="en-US" sz="2000" dirty="0">
              <a:latin typeface="+mj-ea"/>
              <a:ea typeface="+mj-ea"/>
            </a:endParaRPr>
          </a:p>
        </p:txBody>
      </p:sp>
      <p:sp>
        <p:nvSpPr>
          <p:cNvPr id="8" name="メモ 7"/>
          <p:cNvSpPr/>
          <p:nvPr/>
        </p:nvSpPr>
        <p:spPr>
          <a:xfrm rot="10800000" flipH="1">
            <a:off x="555153" y="4656996"/>
            <a:ext cx="563592" cy="614602"/>
          </a:xfrm>
          <a:prstGeom prst="foldedCorner">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1" name="テキスト ボックス 10"/>
          <p:cNvSpPr txBox="1"/>
          <p:nvPr/>
        </p:nvSpPr>
        <p:spPr>
          <a:xfrm>
            <a:off x="6043398" y="3754503"/>
            <a:ext cx="1467068" cy="400110"/>
          </a:xfrm>
          <a:prstGeom prst="rect">
            <a:avLst/>
          </a:prstGeom>
          <a:noFill/>
        </p:spPr>
        <p:txBody>
          <a:bodyPr wrap="none" rtlCol="0">
            <a:spAutoFit/>
          </a:bodyPr>
          <a:lstStyle/>
          <a:p>
            <a:r>
              <a:rPr lang="ja-JP" altLang="en-US" sz="2000" dirty="0">
                <a:latin typeface="+mj-ea"/>
                <a:ea typeface="+mj-ea"/>
              </a:rPr>
              <a:t>調査終了日</a:t>
            </a:r>
            <a:endParaRPr kumimoji="1" lang="ja-JP" altLang="en-US" sz="2000" dirty="0">
              <a:latin typeface="+mj-ea"/>
              <a:ea typeface="+mj-ea"/>
            </a:endParaRPr>
          </a:p>
        </p:txBody>
      </p:sp>
      <p:sp>
        <p:nvSpPr>
          <p:cNvPr id="13" name="正方形/長方形 12"/>
          <p:cNvSpPr/>
          <p:nvPr/>
        </p:nvSpPr>
        <p:spPr>
          <a:xfrm>
            <a:off x="4769269" y="3716068"/>
            <a:ext cx="4015326" cy="28400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1343617" y="4841341"/>
            <a:ext cx="439950" cy="193680"/>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5" name="正方形/長方形 24"/>
          <p:cNvSpPr/>
          <p:nvPr/>
        </p:nvSpPr>
        <p:spPr>
          <a:xfrm>
            <a:off x="406079" y="4611017"/>
            <a:ext cx="1664340" cy="16012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メモ 31"/>
          <p:cNvSpPr/>
          <p:nvPr/>
        </p:nvSpPr>
        <p:spPr>
          <a:xfrm rot="10800000" flipH="1">
            <a:off x="554995" y="5443909"/>
            <a:ext cx="563592" cy="614602"/>
          </a:xfrm>
          <a:prstGeom prst="foldedCorner">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3" name="メモ 32"/>
          <p:cNvSpPr/>
          <p:nvPr/>
        </p:nvSpPr>
        <p:spPr>
          <a:xfrm rot="10800000" flipH="1">
            <a:off x="3088205" y="4666970"/>
            <a:ext cx="563592" cy="614602"/>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4" name="メモ 33"/>
          <p:cNvSpPr/>
          <p:nvPr/>
        </p:nvSpPr>
        <p:spPr>
          <a:xfrm rot="10800000" flipH="1">
            <a:off x="3088203" y="5441301"/>
            <a:ext cx="563592" cy="614602"/>
          </a:xfrm>
          <a:prstGeom prst="foldedCorner">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5" name="メモ 34"/>
          <p:cNvSpPr/>
          <p:nvPr/>
        </p:nvSpPr>
        <p:spPr>
          <a:xfrm rot="10800000" flipH="1">
            <a:off x="2361559" y="4660385"/>
            <a:ext cx="563592" cy="614602"/>
          </a:xfrm>
          <a:prstGeom prst="foldedCorner">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8" name="正方形/長方形 37"/>
          <p:cNvSpPr/>
          <p:nvPr/>
        </p:nvSpPr>
        <p:spPr>
          <a:xfrm>
            <a:off x="2212485" y="4614406"/>
            <a:ext cx="1664340" cy="16012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メモ 38"/>
          <p:cNvSpPr/>
          <p:nvPr/>
        </p:nvSpPr>
        <p:spPr>
          <a:xfrm rot="10800000" flipH="1">
            <a:off x="2361401" y="5447298"/>
            <a:ext cx="563592" cy="614602"/>
          </a:xfrm>
          <a:prstGeom prst="foldedCorner">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0" name="テキスト ボックス 39"/>
          <p:cNvSpPr txBox="1"/>
          <p:nvPr/>
        </p:nvSpPr>
        <p:spPr>
          <a:xfrm>
            <a:off x="406079" y="4236548"/>
            <a:ext cx="1726755" cy="369332"/>
          </a:xfrm>
          <a:prstGeom prst="rect">
            <a:avLst/>
          </a:prstGeom>
          <a:noFill/>
        </p:spPr>
        <p:txBody>
          <a:bodyPr wrap="none" rtlCol="0">
            <a:spAutoFit/>
          </a:bodyPr>
          <a:lstStyle/>
          <a:p>
            <a:r>
              <a:rPr lang="ja-JP" altLang="en-US" sz="1800" dirty="0">
                <a:latin typeface="+mj-ea"/>
                <a:ea typeface="+mj-ea"/>
              </a:rPr>
              <a:t>プロジェクト</a:t>
            </a:r>
            <a:r>
              <a:rPr lang="en-US" altLang="ja-JP" sz="1800" dirty="0">
                <a:latin typeface="+mj-ea"/>
                <a:ea typeface="+mj-ea"/>
              </a:rPr>
              <a:t>A</a:t>
            </a:r>
            <a:endParaRPr kumimoji="1" lang="ja-JP" altLang="en-US" sz="1800" dirty="0">
              <a:latin typeface="+mj-ea"/>
              <a:ea typeface="+mj-ea"/>
            </a:endParaRPr>
          </a:p>
        </p:txBody>
      </p:sp>
      <p:sp>
        <p:nvSpPr>
          <p:cNvPr id="41" name="テキスト ボックス 40"/>
          <p:cNvSpPr txBox="1"/>
          <p:nvPr/>
        </p:nvSpPr>
        <p:spPr>
          <a:xfrm>
            <a:off x="2140439" y="4220791"/>
            <a:ext cx="1786066" cy="369332"/>
          </a:xfrm>
          <a:prstGeom prst="rect">
            <a:avLst/>
          </a:prstGeom>
          <a:noFill/>
        </p:spPr>
        <p:txBody>
          <a:bodyPr wrap="none" rtlCol="0">
            <a:spAutoFit/>
          </a:bodyPr>
          <a:lstStyle/>
          <a:p>
            <a:r>
              <a:rPr lang="ja-JP" altLang="en-US" sz="1800" dirty="0">
                <a:latin typeface="+mj-ea"/>
                <a:ea typeface="+mj-ea"/>
              </a:rPr>
              <a:t>プロジェクト</a:t>
            </a:r>
            <a:r>
              <a:rPr lang="en-US" altLang="ja-JP" sz="1800" dirty="0">
                <a:latin typeface="+mj-ea"/>
                <a:ea typeface="+mj-ea"/>
              </a:rPr>
              <a:t>A’</a:t>
            </a:r>
            <a:endParaRPr kumimoji="1" lang="ja-JP" altLang="en-US" sz="1800" dirty="0">
              <a:latin typeface="+mj-ea"/>
              <a:ea typeface="+mj-ea"/>
            </a:endParaRPr>
          </a:p>
        </p:txBody>
      </p:sp>
      <p:sp>
        <p:nvSpPr>
          <p:cNvPr id="42" name="角丸四角形 41"/>
          <p:cNvSpPr/>
          <p:nvPr/>
        </p:nvSpPr>
        <p:spPr>
          <a:xfrm>
            <a:off x="620021" y="4845078"/>
            <a:ext cx="439950" cy="1936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3" name="角丸四角形 42"/>
          <p:cNvSpPr/>
          <p:nvPr/>
        </p:nvSpPr>
        <p:spPr>
          <a:xfrm>
            <a:off x="620021" y="5714650"/>
            <a:ext cx="439950" cy="193680"/>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4" name="角丸四角形 43"/>
          <p:cNvSpPr/>
          <p:nvPr/>
        </p:nvSpPr>
        <p:spPr>
          <a:xfrm>
            <a:off x="2416168" y="4902044"/>
            <a:ext cx="439950" cy="1936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5" name="メモ 44"/>
          <p:cNvSpPr/>
          <p:nvPr/>
        </p:nvSpPr>
        <p:spPr>
          <a:xfrm rot="10800000" flipH="1">
            <a:off x="5933062" y="4687864"/>
            <a:ext cx="563592" cy="614602"/>
          </a:xfrm>
          <a:prstGeom prst="foldedCorner">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6" name="メモ 45"/>
          <p:cNvSpPr/>
          <p:nvPr/>
        </p:nvSpPr>
        <p:spPr>
          <a:xfrm rot="10800000" flipH="1">
            <a:off x="5933060" y="5462195"/>
            <a:ext cx="563592" cy="614602"/>
          </a:xfrm>
          <a:prstGeom prst="foldedCorner">
            <a:avLst/>
          </a:prstGeom>
          <a:solidFill>
            <a:srgbClr val="00B0F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7" name="メモ 46"/>
          <p:cNvSpPr/>
          <p:nvPr/>
        </p:nvSpPr>
        <p:spPr>
          <a:xfrm rot="10800000" flipH="1">
            <a:off x="5206416" y="4681279"/>
            <a:ext cx="563592" cy="614602"/>
          </a:xfrm>
          <a:prstGeom prst="foldedCorner">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8" name="角丸四角形 47"/>
          <p:cNvSpPr/>
          <p:nvPr/>
        </p:nvSpPr>
        <p:spPr>
          <a:xfrm>
            <a:off x="5994880" y="4865624"/>
            <a:ext cx="439950" cy="193680"/>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50" name="正方形/長方形 49"/>
          <p:cNvSpPr/>
          <p:nvPr/>
        </p:nvSpPr>
        <p:spPr>
          <a:xfrm>
            <a:off x="5057342" y="4635300"/>
            <a:ext cx="1664340" cy="16012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メモ 50"/>
          <p:cNvSpPr/>
          <p:nvPr/>
        </p:nvSpPr>
        <p:spPr>
          <a:xfrm rot="10800000" flipH="1">
            <a:off x="5206258" y="5468192"/>
            <a:ext cx="563592" cy="614602"/>
          </a:xfrm>
          <a:prstGeom prst="foldedCorner">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2" name="メモ 51"/>
          <p:cNvSpPr/>
          <p:nvPr/>
        </p:nvSpPr>
        <p:spPr>
          <a:xfrm rot="10800000" flipH="1">
            <a:off x="7739468" y="4691253"/>
            <a:ext cx="563592" cy="614602"/>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3" name="メモ 52"/>
          <p:cNvSpPr/>
          <p:nvPr/>
        </p:nvSpPr>
        <p:spPr>
          <a:xfrm rot="10800000" flipH="1">
            <a:off x="7739466" y="5465584"/>
            <a:ext cx="563592" cy="614602"/>
          </a:xfrm>
          <a:prstGeom prst="foldedCorner">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4" name="メモ 53"/>
          <p:cNvSpPr/>
          <p:nvPr/>
        </p:nvSpPr>
        <p:spPr>
          <a:xfrm rot="10800000" flipH="1">
            <a:off x="7012822" y="4684668"/>
            <a:ext cx="563592" cy="614602"/>
          </a:xfrm>
          <a:prstGeom prst="foldedCorner">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6" name="正方形/長方形 55"/>
          <p:cNvSpPr/>
          <p:nvPr/>
        </p:nvSpPr>
        <p:spPr>
          <a:xfrm>
            <a:off x="6863748" y="4638689"/>
            <a:ext cx="1664340" cy="16012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メモ 56"/>
          <p:cNvSpPr/>
          <p:nvPr/>
        </p:nvSpPr>
        <p:spPr>
          <a:xfrm rot="10800000" flipH="1">
            <a:off x="7012664" y="5471581"/>
            <a:ext cx="563592" cy="614602"/>
          </a:xfrm>
          <a:prstGeom prst="foldedCorner">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8" name="テキスト ボックス 57"/>
          <p:cNvSpPr txBox="1"/>
          <p:nvPr/>
        </p:nvSpPr>
        <p:spPr>
          <a:xfrm>
            <a:off x="5057342" y="4260831"/>
            <a:ext cx="1726755" cy="369332"/>
          </a:xfrm>
          <a:prstGeom prst="rect">
            <a:avLst/>
          </a:prstGeom>
          <a:noFill/>
        </p:spPr>
        <p:txBody>
          <a:bodyPr wrap="none" rtlCol="0">
            <a:spAutoFit/>
          </a:bodyPr>
          <a:lstStyle/>
          <a:p>
            <a:r>
              <a:rPr lang="ja-JP" altLang="en-US" sz="1800" dirty="0">
                <a:latin typeface="+mj-ea"/>
                <a:ea typeface="+mj-ea"/>
              </a:rPr>
              <a:t>プロジェクト</a:t>
            </a:r>
            <a:r>
              <a:rPr lang="en-US" altLang="ja-JP" sz="1800" dirty="0">
                <a:latin typeface="+mj-ea"/>
                <a:ea typeface="+mj-ea"/>
              </a:rPr>
              <a:t>A</a:t>
            </a:r>
            <a:endParaRPr kumimoji="1" lang="ja-JP" altLang="en-US" sz="1800" dirty="0">
              <a:latin typeface="+mj-ea"/>
              <a:ea typeface="+mj-ea"/>
            </a:endParaRPr>
          </a:p>
        </p:txBody>
      </p:sp>
      <p:sp>
        <p:nvSpPr>
          <p:cNvPr id="59" name="テキスト ボックス 58"/>
          <p:cNvSpPr txBox="1"/>
          <p:nvPr/>
        </p:nvSpPr>
        <p:spPr>
          <a:xfrm>
            <a:off x="6791702" y="4245074"/>
            <a:ext cx="1786066" cy="369332"/>
          </a:xfrm>
          <a:prstGeom prst="rect">
            <a:avLst/>
          </a:prstGeom>
          <a:noFill/>
        </p:spPr>
        <p:txBody>
          <a:bodyPr wrap="none" rtlCol="0">
            <a:spAutoFit/>
          </a:bodyPr>
          <a:lstStyle/>
          <a:p>
            <a:r>
              <a:rPr lang="ja-JP" altLang="en-US" sz="1800" dirty="0">
                <a:latin typeface="+mj-ea"/>
                <a:ea typeface="+mj-ea"/>
              </a:rPr>
              <a:t>プロジェクト</a:t>
            </a:r>
            <a:r>
              <a:rPr lang="en-US" altLang="ja-JP" sz="1800" dirty="0">
                <a:latin typeface="+mj-ea"/>
                <a:ea typeface="+mj-ea"/>
              </a:rPr>
              <a:t>A’</a:t>
            </a:r>
            <a:endParaRPr kumimoji="1" lang="ja-JP" altLang="en-US" sz="1800" dirty="0">
              <a:latin typeface="+mj-ea"/>
              <a:ea typeface="+mj-ea"/>
            </a:endParaRPr>
          </a:p>
        </p:txBody>
      </p:sp>
      <p:sp>
        <p:nvSpPr>
          <p:cNvPr id="60" name="角丸四角形 59"/>
          <p:cNvSpPr/>
          <p:nvPr/>
        </p:nvSpPr>
        <p:spPr>
          <a:xfrm>
            <a:off x="5271284" y="4869361"/>
            <a:ext cx="439950" cy="1936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61" name="角丸四角形 60"/>
          <p:cNvSpPr/>
          <p:nvPr/>
        </p:nvSpPr>
        <p:spPr>
          <a:xfrm>
            <a:off x="5271284" y="5738933"/>
            <a:ext cx="439950" cy="193680"/>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62" name="角丸四角形 61"/>
          <p:cNvSpPr/>
          <p:nvPr/>
        </p:nvSpPr>
        <p:spPr>
          <a:xfrm>
            <a:off x="7067431" y="4926327"/>
            <a:ext cx="439950" cy="193680"/>
          </a:xfrm>
          <a:prstGeom prst="round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9" name="スライド番号プレースホルダー 8">
            <a:extLst>
              <a:ext uri="{FF2B5EF4-FFF2-40B4-BE49-F238E27FC236}">
                <a16:creationId xmlns:a16="http://schemas.microsoft.com/office/drawing/2014/main" id="{269FA92E-AA02-47FD-9FD9-89065CEEB785}"/>
              </a:ext>
            </a:extLst>
          </p:cNvPr>
          <p:cNvSpPr>
            <a:spLocks noGrp="1"/>
          </p:cNvSpPr>
          <p:nvPr>
            <p:ph type="sldNum" sz="quarter" idx="12"/>
          </p:nvPr>
        </p:nvSpPr>
        <p:spPr/>
        <p:txBody>
          <a:bodyPr/>
          <a:lstStyle/>
          <a:p>
            <a:fld id="{40CCB534-4E1B-4680-B92F-3A5A6715F569}" type="slidenum">
              <a:rPr kumimoji="1" lang="ja-JP" altLang="en-US" smtClean="0"/>
              <a:t>29</a:t>
            </a:fld>
            <a:endParaRPr kumimoji="1" lang="ja-JP" altLang="en-US"/>
          </a:p>
        </p:txBody>
      </p:sp>
    </p:spTree>
    <p:extLst>
      <p:ext uri="{BB962C8B-B14F-4D97-AF65-F5344CB8AC3E}">
        <p14:creationId xmlns:p14="http://schemas.microsoft.com/office/powerpoint/2010/main" val="215721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500"/>
                                        <p:tgtEl>
                                          <p:spTgt spid="4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fade">
                                      <p:cBhvr>
                                        <p:cTn id="16" dur="500"/>
                                        <p:tgtEl>
                                          <p:spTgt spid="4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fade">
                                      <p:cBhvr>
                                        <p:cTn id="22" dur="500"/>
                                        <p:tgtEl>
                                          <p:spTgt spid="6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Effect transition="in" filter="fade">
                                      <p:cBhvr>
                                        <p:cTn id="25" dur="500"/>
                                        <p:tgtEl>
                                          <p:spTgt spid="6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8"/>
                                        </p:tgtEl>
                                        <p:attrNameLst>
                                          <p:attrName>style.visibility</p:attrName>
                                        </p:attrNameLst>
                                      </p:cBhvr>
                                      <p:to>
                                        <p:strVal val="visible"/>
                                      </p:to>
                                    </p:set>
                                    <p:animEffect transition="in" filter="fade">
                                      <p:cBhvr>
                                        <p:cTn id="28" dur="500"/>
                                        <p:tgtEl>
                                          <p:spTgt spid="4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2"/>
                                        </p:tgtEl>
                                        <p:attrNameLst>
                                          <p:attrName>style.visibility</p:attrName>
                                        </p:attrNameLst>
                                      </p:cBhvr>
                                      <p:to>
                                        <p:strVal val="visible"/>
                                      </p:to>
                                    </p:set>
                                    <p:animEffect transition="in" filter="fade">
                                      <p:cBhvr>
                                        <p:cTn id="31" dur="500"/>
                                        <p:tgtEl>
                                          <p:spTgt spid="6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500"/>
                                        <p:tgtEl>
                                          <p:spTgt spid="3">
                                            <p:txEl>
                                              <p:pRg st="2" end="2"/>
                                            </p:txEl>
                                          </p:spTgt>
                                        </p:tgtEl>
                                      </p:cBhvr>
                                    </p:animEffect>
                                  </p:childTnLst>
                                </p:cTn>
                              </p:par>
                              <p:par>
                                <p:cTn id="37" presetID="10" presetClass="exit" presetSubtype="0" fill="hold" grpId="1" nodeType="withEffect">
                                  <p:stCondLst>
                                    <p:cond delay="0"/>
                                  </p:stCondLst>
                                  <p:childTnLst>
                                    <p:animEffect transition="out" filter="fade">
                                      <p:cBhvr>
                                        <p:cTn id="38" dur="500"/>
                                        <p:tgtEl>
                                          <p:spTgt spid="14"/>
                                        </p:tgtEl>
                                      </p:cBhvr>
                                    </p:animEffect>
                                    <p:set>
                                      <p:cBhvr>
                                        <p:cTn id="39" dur="1" fill="hold">
                                          <p:stCondLst>
                                            <p:cond delay="499"/>
                                          </p:stCondLst>
                                        </p:cTn>
                                        <p:tgtEl>
                                          <p:spTgt spid="14"/>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43"/>
                                        </p:tgtEl>
                                      </p:cBhvr>
                                    </p:animEffect>
                                    <p:set>
                                      <p:cBhvr>
                                        <p:cTn id="42" dur="1" fill="hold">
                                          <p:stCondLst>
                                            <p:cond delay="499"/>
                                          </p:stCondLst>
                                        </p:cTn>
                                        <p:tgtEl>
                                          <p:spTgt spid="43"/>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61"/>
                                        </p:tgtEl>
                                      </p:cBhvr>
                                    </p:animEffect>
                                    <p:set>
                                      <p:cBhvr>
                                        <p:cTn id="45" dur="1" fill="hold">
                                          <p:stCondLst>
                                            <p:cond delay="499"/>
                                          </p:stCondLst>
                                        </p:cTn>
                                        <p:tgtEl>
                                          <p:spTgt spid="61"/>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48"/>
                                        </p:tgtEl>
                                      </p:cBhvr>
                                    </p:animEffect>
                                    <p:set>
                                      <p:cBhvr>
                                        <p:cTn id="48"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42" grpId="0" animBg="1"/>
      <p:bldP spid="43" grpId="0" animBg="1"/>
      <p:bldP spid="43" grpId="1" animBg="1"/>
      <p:bldP spid="44" grpId="0" animBg="1"/>
      <p:bldP spid="48" grpId="0" animBg="1"/>
      <p:bldP spid="48" grpId="1" animBg="1"/>
      <p:bldP spid="60" grpId="0" animBg="1"/>
      <p:bldP spid="61" grpId="0" animBg="1"/>
      <p:bldP spid="61" grpId="1" animBg="1"/>
      <p:bldP spid="6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コードクローン</a:t>
            </a:r>
            <a:endParaRPr kumimoji="1" lang="ja-JP" altLang="en-US" dirty="0"/>
          </a:p>
        </p:txBody>
      </p:sp>
      <p:sp>
        <p:nvSpPr>
          <p:cNvPr id="3" name="コンテンツ プレースホルダー 2"/>
          <p:cNvSpPr>
            <a:spLocks noGrp="1"/>
          </p:cNvSpPr>
          <p:nvPr>
            <p:ph idx="1"/>
          </p:nvPr>
        </p:nvSpPr>
        <p:spPr>
          <a:xfrm>
            <a:off x="457199" y="1600200"/>
            <a:ext cx="8367623" cy="4525963"/>
          </a:xfrm>
        </p:spPr>
        <p:txBody>
          <a:bodyPr/>
          <a:lstStyle/>
          <a:p>
            <a:r>
              <a:rPr kumimoji="1" lang="ja-JP" altLang="en-US" sz="2400" dirty="0"/>
              <a:t>ソフトウェア保守が困難になることがある．</a:t>
            </a:r>
            <a:endParaRPr kumimoji="1" lang="en-US" altLang="ja-JP" sz="2400" dirty="0"/>
          </a:p>
          <a:p>
            <a:pPr lvl="1"/>
            <a:r>
              <a:rPr lang="ja-JP" altLang="en-US" sz="2000" dirty="0"/>
              <a:t>例）コードを同時に変更できていないためにバグの原因を</a:t>
            </a:r>
            <a:r>
              <a:rPr lang="en-US" altLang="ja-JP" sz="2000" dirty="0"/>
              <a:t/>
            </a:r>
            <a:br>
              <a:rPr lang="en-US" altLang="ja-JP" sz="2000" dirty="0"/>
            </a:br>
            <a:r>
              <a:rPr lang="ja-JP" altLang="en-US" sz="2000" dirty="0"/>
              <a:t>生んでしまう</a:t>
            </a:r>
            <a:endParaRPr kumimoji="1" lang="ja-JP" altLang="en-US" sz="2000" dirty="0"/>
          </a:p>
        </p:txBody>
      </p:sp>
      <p:sp>
        <p:nvSpPr>
          <p:cNvPr id="4" name="メモ 3"/>
          <p:cNvSpPr/>
          <p:nvPr/>
        </p:nvSpPr>
        <p:spPr>
          <a:xfrm rot="10800000" flipH="1">
            <a:off x="603893" y="3045120"/>
            <a:ext cx="3502280" cy="343075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 name="フリーフォーム 4"/>
          <p:cNvSpPr/>
          <p:nvPr/>
        </p:nvSpPr>
        <p:spPr>
          <a:xfrm>
            <a:off x="768392" y="3746073"/>
            <a:ext cx="3070362" cy="1160432"/>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endParaRPr kumimoji="1" lang="ja-JP" altLang="en-US" sz="1400" dirty="0">
              <a:solidFill>
                <a:sysClr val="windowText" lastClr="000000"/>
              </a:solidFill>
            </a:endParaRPr>
          </a:p>
        </p:txBody>
      </p:sp>
      <p:sp>
        <p:nvSpPr>
          <p:cNvPr id="6" name="フリーフォーム 5"/>
          <p:cNvSpPr/>
          <p:nvPr/>
        </p:nvSpPr>
        <p:spPr>
          <a:xfrm>
            <a:off x="768391" y="5124958"/>
            <a:ext cx="3070363" cy="1132464"/>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endParaRPr kumimoji="1" lang="ja-JP" altLang="en-US" sz="1400" dirty="0">
              <a:solidFill>
                <a:sysClr val="windowText" lastClr="000000"/>
              </a:solidFill>
            </a:endParaRPr>
          </a:p>
        </p:txBody>
      </p:sp>
      <p:sp>
        <p:nvSpPr>
          <p:cNvPr id="7" name="メモ 6"/>
          <p:cNvSpPr/>
          <p:nvPr/>
        </p:nvSpPr>
        <p:spPr>
          <a:xfrm rot="10800000" flipH="1">
            <a:off x="4827961" y="3045120"/>
            <a:ext cx="3502280" cy="343075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8" name="フリーフォーム 7"/>
          <p:cNvSpPr/>
          <p:nvPr/>
        </p:nvSpPr>
        <p:spPr>
          <a:xfrm>
            <a:off x="5259879" y="4319446"/>
            <a:ext cx="3070362" cy="1160432"/>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endParaRPr kumimoji="1" lang="ja-JP" altLang="en-US" sz="1400" dirty="0">
              <a:solidFill>
                <a:sysClr val="windowText" lastClr="000000"/>
              </a:solidFill>
            </a:endParaRPr>
          </a:p>
        </p:txBody>
      </p:sp>
      <p:sp>
        <p:nvSpPr>
          <p:cNvPr id="9" name="テキスト ボックス 8"/>
          <p:cNvSpPr txBox="1"/>
          <p:nvPr/>
        </p:nvSpPr>
        <p:spPr>
          <a:xfrm>
            <a:off x="5758619" y="3218552"/>
            <a:ext cx="1723549" cy="400110"/>
          </a:xfrm>
          <a:prstGeom prst="rect">
            <a:avLst/>
          </a:prstGeom>
          <a:noFill/>
        </p:spPr>
        <p:txBody>
          <a:bodyPr wrap="none" rtlCol="0">
            <a:spAutoFit/>
          </a:bodyPr>
          <a:lstStyle/>
          <a:p>
            <a:r>
              <a:rPr lang="ja-JP" altLang="en-US" sz="2000" dirty="0">
                <a:latin typeface="+mj-ea"/>
                <a:ea typeface="+mj-ea"/>
              </a:rPr>
              <a:t>ソースコード</a:t>
            </a:r>
            <a:endParaRPr kumimoji="1" lang="ja-JP" altLang="en-US" sz="2000" dirty="0">
              <a:latin typeface="+mj-ea"/>
              <a:ea typeface="+mj-ea"/>
            </a:endParaRPr>
          </a:p>
        </p:txBody>
      </p:sp>
      <p:sp>
        <p:nvSpPr>
          <p:cNvPr id="10" name="テキスト ボックス 9"/>
          <p:cNvSpPr txBox="1"/>
          <p:nvPr/>
        </p:nvSpPr>
        <p:spPr>
          <a:xfrm>
            <a:off x="1371361" y="3218552"/>
            <a:ext cx="1723549" cy="400110"/>
          </a:xfrm>
          <a:prstGeom prst="rect">
            <a:avLst/>
          </a:prstGeom>
          <a:noFill/>
        </p:spPr>
        <p:txBody>
          <a:bodyPr wrap="none" rtlCol="0">
            <a:spAutoFit/>
          </a:bodyPr>
          <a:lstStyle/>
          <a:p>
            <a:r>
              <a:rPr kumimoji="1" lang="ja-JP" altLang="en-US" sz="2000" dirty="0">
                <a:latin typeface="+mj-ea"/>
                <a:ea typeface="+mj-ea"/>
              </a:rPr>
              <a:t>ソースコード</a:t>
            </a:r>
          </a:p>
        </p:txBody>
      </p:sp>
      <p:sp>
        <p:nvSpPr>
          <p:cNvPr id="11" name="フリーフォーム 10"/>
          <p:cNvSpPr/>
          <p:nvPr/>
        </p:nvSpPr>
        <p:spPr>
          <a:xfrm>
            <a:off x="667433" y="3649628"/>
            <a:ext cx="7544914" cy="2699410"/>
          </a:xfrm>
          <a:custGeom>
            <a:avLst/>
            <a:gdLst>
              <a:gd name="connsiteX0" fmla="*/ 0 w 6712972"/>
              <a:gd name="connsiteY0" fmla="*/ 0 h 1603836"/>
              <a:gd name="connsiteX1" fmla="*/ 3404461 w 6712972"/>
              <a:gd name="connsiteY1" fmla="*/ 0 h 1603836"/>
              <a:gd name="connsiteX2" fmla="*/ 3404461 w 6712972"/>
              <a:gd name="connsiteY2" fmla="*/ 359196 h 1603836"/>
              <a:gd name="connsiteX3" fmla="*/ 6712972 w 6712972"/>
              <a:gd name="connsiteY3" fmla="*/ 359196 h 1603836"/>
              <a:gd name="connsiteX4" fmla="*/ 6712972 w 6712972"/>
              <a:gd name="connsiteY4" fmla="*/ 1141985 h 1603836"/>
              <a:gd name="connsiteX5" fmla="*/ 3404461 w 6712972"/>
              <a:gd name="connsiteY5" fmla="*/ 1141985 h 1603836"/>
              <a:gd name="connsiteX6" fmla="*/ 3404461 w 6712972"/>
              <a:gd name="connsiteY6" fmla="*/ 1603836 h 1603836"/>
              <a:gd name="connsiteX7" fmla="*/ 0 w 6712972"/>
              <a:gd name="connsiteY7" fmla="*/ 1603836 h 1603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12972" h="1603836">
                <a:moveTo>
                  <a:pt x="0" y="0"/>
                </a:moveTo>
                <a:lnTo>
                  <a:pt x="3404461" y="0"/>
                </a:lnTo>
                <a:lnTo>
                  <a:pt x="3404461" y="359196"/>
                </a:lnTo>
                <a:lnTo>
                  <a:pt x="6712972" y="359196"/>
                </a:lnTo>
                <a:lnTo>
                  <a:pt x="6712972" y="1141985"/>
                </a:lnTo>
                <a:lnTo>
                  <a:pt x="3404461" y="1141985"/>
                </a:lnTo>
                <a:lnTo>
                  <a:pt x="3404461" y="1603836"/>
                </a:lnTo>
                <a:lnTo>
                  <a:pt x="0" y="1603836"/>
                </a:lnTo>
                <a:close/>
              </a:path>
            </a:pathLst>
          </a:cu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吹き出し 12"/>
          <p:cNvSpPr/>
          <p:nvPr/>
        </p:nvSpPr>
        <p:spPr>
          <a:xfrm>
            <a:off x="3488946" y="3122837"/>
            <a:ext cx="2104845" cy="688458"/>
          </a:xfrm>
          <a:prstGeom prst="wedgeRectCallout">
            <a:avLst>
              <a:gd name="adj1" fmla="val -71661"/>
              <a:gd name="adj2" fmla="val 8640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solidFill>
                  <a:sysClr val="windowText" lastClr="000000"/>
                </a:solidFill>
              </a:rPr>
              <a:t>①コード変更</a:t>
            </a:r>
          </a:p>
        </p:txBody>
      </p:sp>
      <p:sp>
        <p:nvSpPr>
          <p:cNvPr id="14" name="スライド番号プレースホルダー 13">
            <a:extLst>
              <a:ext uri="{FF2B5EF4-FFF2-40B4-BE49-F238E27FC236}">
                <a16:creationId xmlns:a16="http://schemas.microsoft.com/office/drawing/2014/main" id="{4497670E-C7D1-4E62-9864-0C7CD3D6160F}"/>
              </a:ext>
            </a:extLst>
          </p:cNvPr>
          <p:cNvSpPr>
            <a:spLocks noGrp="1"/>
          </p:cNvSpPr>
          <p:nvPr>
            <p:ph type="sldNum" sz="quarter" idx="12"/>
          </p:nvPr>
        </p:nvSpPr>
        <p:spPr/>
        <p:txBody>
          <a:bodyPr/>
          <a:lstStyle/>
          <a:p>
            <a:fld id="{40CCB534-4E1B-4680-B92F-3A5A6715F569}" type="slidenum">
              <a:rPr kumimoji="1" lang="ja-JP" altLang="en-US" smtClean="0"/>
              <a:t>3</a:t>
            </a:fld>
            <a:endParaRPr kumimoji="1" lang="ja-JP" altLang="en-US"/>
          </a:p>
        </p:txBody>
      </p:sp>
      <p:sp>
        <p:nvSpPr>
          <p:cNvPr id="15" name="正方形/長方形 14">
            <a:extLst>
              <a:ext uri="{FF2B5EF4-FFF2-40B4-BE49-F238E27FC236}">
                <a16:creationId xmlns:a16="http://schemas.microsoft.com/office/drawing/2014/main" id="{77F1A27D-DF63-4FED-87A4-1EF97CB2D3B3}"/>
              </a:ext>
            </a:extLst>
          </p:cNvPr>
          <p:cNvSpPr/>
          <p:nvPr/>
        </p:nvSpPr>
        <p:spPr>
          <a:xfrm>
            <a:off x="987551" y="4096512"/>
            <a:ext cx="2611687" cy="3657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ysClr val="windowText" lastClr="000000"/>
                </a:solidFill>
              </a:rPr>
              <a:t>+ </a:t>
            </a:r>
            <a:r>
              <a:rPr kumimoji="1" lang="ja-JP" altLang="en-US" sz="2000" dirty="0">
                <a:solidFill>
                  <a:sysClr val="windowText" lastClr="000000"/>
                </a:solidFill>
              </a:rPr>
              <a:t>バグのないコード</a:t>
            </a:r>
          </a:p>
        </p:txBody>
      </p:sp>
      <p:sp>
        <p:nvSpPr>
          <p:cNvPr id="16" name="正方形/長方形 15">
            <a:extLst>
              <a:ext uri="{FF2B5EF4-FFF2-40B4-BE49-F238E27FC236}">
                <a16:creationId xmlns:a16="http://schemas.microsoft.com/office/drawing/2014/main" id="{A1B5D066-E283-42EB-834E-0DC6A4715F2C}"/>
              </a:ext>
            </a:extLst>
          </p:cNvPr>
          <p:cNvSpPr/>
          <p:nvPr/>
        </p:nvSpPr>
        <p:spPr>
          <a:xfrm>
            <a:off x="919362" y="5498506"/>
            <a:ext cx="2611687" cy="36576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ysClr val="windowText" lastClr="000000"/>
                </a:solidFill>
              </a:rPr>
              <a:t>バグのあるコード</a:t>
            </a:r>
            <a:endParaRPr kumimoji="1" lang="ja-JP" altLang="en-US" dirty="0"/>
          </a:p>
        </p:txBody>
      </p:sp>
      <p:sp>
        <p:nvSpPr>
          <p:cNvPr id="12" name="四角形吹き出し 11"/>
          <p:cNvSpPr/>
          <p:nvPr/>
        </p:nvSpPr>
        <p:spPr>
          <a:xfrm>
            <a:off x="2636969" y="5611137"/>
            <a:ext cx="3605842" cy="688458"/>
          </a:xfrm>
          <a:prstGeom prst="wedgeRectCallout">
            <a:avLst>
              <a:gd name="adj1" fmla="val -69015"/>
              <a:gd name="adj2" fmla="val -50396"/>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t>②</a:t>
            </a:r>
            <a:r>
              <a:rPr kumimoji="1" lang="ja-JP" altLang="en-US"/>
              <a:t>変更漏れ→バグの原因</a:t>
            </a:r>
            <a:endParaRPr kumimoji="1" lang="ja-JP" altLang="en-US" dirty="0"/>
          </a:p>
        </p:txBody>
      </p:sp>
      <p:sp>
        <p:nvSpPr>
          <p:cNvPr id="17" name="正方形/長方形 16">
            <a:extLst>
              <a:ext uri="{FF2B5EF4-FFF2-40B4-BE49-F238E27FC236}">
                <a16:creationId xmlns:a16="http://schemas.microsoft.com/office/drawing/2014/main" id="{2DECEE65-0BEE-48E4-A14C-8C89244FC3EF}"/>
              </a:ext>
            </a:extLst>
          </p:cNvPr>
          <p:cNvSpPr/>
          <p:nvPr/>
        </p:nvSpPr>
        <p:spPr>
          <a:xfrm>
            <a:off x="5314549" y="4710181"/>
            <a:ext cx="2611687" cy="36576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ysClr val="windowText" lastClr="000000"/>
                </a:solidFill>
              </a:rPr>
              <a:t>バグのあるコード</a:t>
            </a:r>
            <a:endParaRPr lang="ja-JP" altLang="en-US" dirty="0"/>
          </a:p>
        </p:txBody>
      </p:sp>
    </p:spTree>
    <p:extLst>
      <p:ext uri="{BB962C8B-B14F-4D97-AF65-F5344CB8AC3E}">
        <p14:creationId xmlns:p14="http://schemas.microsoft.com/office/powerpoint/2010/main" val="539167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プロジェクト間クローン</a:t>
            </a:r>
          </a:p>
        </p:txBody>
      </p:sp>
      <p:sp>
        <p:nvSpPr>
          <p:cNvPr id="3" name="コンテンツ プレースホルダー 2"/>
          <p:cNvSpPr>
            <a:spLocks noGrp="1"/>
          </p:cNvSpPr>
          <p:nvPr>
            <p:ph idx="1"/>
          </p:nvPr>
        </p:nvSpPr>
        <p:spPr/>
        <p:txBody>
          <a:bodyPr/>
          <a:lstStyle/>
          <a:p>
            <a:r>
              <a:rPr kumimoji="1" lang="ja-JP" altLang="en-US" sz="2400" dirty="0"/>
              <a:t>複数のプロジェクトにまたがるコードクローン</a:t>
            </a:r>
            <a:endParaRPr kumimoji="1" lang="en-US" altLang="ja-JP" sz="2400" dirty="0"/>
          </a:p>
          <a:p>
            <a:pPr lvl="1"/>
            <a:r>
              <a:rPr lang="ja-JP" altLang="en-US" sz="2000" dirty="0"/>
              <a:t>本研究では，ファイル単位で</a:t>
            </a:r>
            <a:r>
              <a:rPr lang="en-US" altLang="ja-JP" sz="2000" dirty="0"/>
              <a:t>80</a:t>
            </a:r>
            <a:r>
              <a:rPr lang="ja-JP" altLang="en-US" sz="2000" dirty="0"/>
              <a:t>％以上類似しているとする．</a:t>
            </a:r>
            <a:endParaRPr kumimoji="1" lang="en-US" altLang="ja-JP" sz="2000" dirty="0"/>
          </a:p>
          <a:p>
            <a:pPr lvl="1"/>
            <a:endParaRPr lang="en-US" altLang="ja-JP" sz="2000" dirty="0"/>
          </a:p>
          <a:p>
            <a:pPr lvl="1"/>
            <a:endParaRPr kumimoji="1" lang="en-US" altLang="ja-JP" sz="2000" dirty="0"/>
          </a:p>
          <a:p>
            <a:pPr lvl="1"/>
            <a:endParaRPr kumimoji="1" lang="en-US" altLang="ja-JP" sz="2000" dirty="0"/>
          </a:p>
          <a:p>
            <a:pPr lvl="1"/>
            <a:endParaRPr lang="en-US" altLang="ja-JP" sz="2000" dirty="0"/>
          </a:p>
        </p:txBody>
      </p:sp>
      <p:pic>
        <p:nvPicPr>
          <p:cNvPr id="62" name="図 61"/>
          <p:cNvPicPr>
            <a:picLocks noChangeAspect="1"/>
          </p:cNvPicPr>
          <p:nvPr/>
        </p:nvPicPr>
        <p:blipFill>
          <a:blip r:embed="rId3"/>
          <a:stretch>
            <a:fillRect/>
          </a:stretch>
        </p:blipFill>
        <p:spPr>
          <a:xfrm>
            <a:off x="967550" y="2580605"/>
            <a:ext cx="6554127" cy="3852347"/>
          </a:xfrm>
          <a:prstGeom prst="rect">
            <a:avLst/>
          </a:prstGeom>
        </p:spPr>
      </p:pic>
      <p:sp>
        <p:nvSpPr>
          <p:cNvPr id="4" name="スライド番号プレースホルダー 3">
            <a:extLst>
              <a:ext uri="{FF2B5EF4-FFF2-40B4-BE49-F238E27FC236}">
                <a16:creationId xmlns:a16="http://schemas.microsoft.com/office/drawing/2014/main" id="{2971C010-7FF7-4E98-851C-616CFA71E8EC}"/>
              </a:ext>
            </a:extLst>
          </p:cNvPr>
          <p:cNvSpPr>
            <a:spLocks noGrp="1"/>
          </p:cNvSpPr>
          <p:nvPr>
            <p:ph type="sldNum" sz="quarter" idx="12"/>
          </p:nvPr>
        </p:nvSpPr>
        <p:spPr/>
        <p:txBody>
          <a:bodyPr/>
          <a:lstStyle/>
          <a:p>
            <a:fld id="{40CCB534-4E1B-4680-B92F-3A5A6715F569}" type="slidenum">
              <a:rPr kumimoji="1" lang="ja-JP" altLang="en-US" smtClean="0"/>
              <a:t>4</a:t>
            </a:fld>
            <a:endParaRPr kumimoji="1" lang="ja-JP" altLang="en-US"/>
          </a:p>
        </p:txBody>
      </p:sp>
    </p:spTree>
    <p:extLst>
      <p:ext uri="{BB962C8B-B14F-4D97-AF65-F5344CB8AC3E}">
        <p14:creationId xmlns:p14="http://schemas.microsoft.com/office/powerpoint/2010/main" val="1285235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一貫した変更</a:t>
            </a:r>
          </a:p>
        </p:txBody>
      </p:sp>
      <p:sp>
        <p:nvSpPr>
          <p:cNvPr id="3" name="コンテンツ プレースホルダー 2"/>
          <p:cNvSpPr>
            <a:spLocks noGrp="1"/>
          </p:cNvSpPr>
          <p:nvPr>
            <p:ph idx="1"/>
          </p:nvPr>
        </p:nvSpPr>
        <p:spPr/>
        <p:txBody>
          <a:bodyPr/>
          <a:lstStyle/>
          <a:p>
            <a:r>
              <a:rPr kumimoji="1" lang="ja-JP" altLang="en-US" sz="2400" dirty="0"/>
              <a:t>プロジェクト間クローンのコード片への変更をほかの</a:t>
            </a:r>
            <a:r>
              <a:rPr kumimoji="1" lang="en-US" altLang="ja-JP" sz="2400" dirty="0"/>
              <a:t/>
            </a:r>
            <a:br>
              <a:rPr kumimoji="1" lang="en-US" altLang="ja-JP" sz="2400" dirty="0"/>
            </a:br>
            <a:r>
              <a:rPr kumimoji="1" lang="ja-JP" altLang="en-US" sz="2400" dirty="0"/>
              <a:t>プロジェクトに存在するクローンも</a:t>
            </a:r>
            <a:r>
              <a:rPr lang="ja-JP" altLang="en-US" sz="2400" dirty="0"/>
              <a:t>変更</a:t>
            </a:r>
            <a:r>
              <a:rPr kumimoji="1" lang="ja-JP" altLang="en-US" sz="2400" dirty="0"/>
              <a:t>すること．</a:t>
            </a:r>
            <a:endParaRPr kumimoji="1" lang="en-US" altLang="ja-JP" sz="2400" dirty="0"/>
          </a:p>
          <a:p>
            <a:endParaRPr lang="en-US" altLang="ja-JP" sz="2400" dirty="0"/>
          </a:p>
          <a:p>
            <a:endParaRPr kumimoji="1" lang="en-US" altLang="ja-JP" sz="2400" dirty="0"/>
          </a:p>
          <a:p>
            <a:endParaRPr lang="en-US" altLang="ja-JP" sz="2400" dirty="0"/>
          </a:p>
          <a:p>
            <a:endParaRPr kumimoji="1" lang="en-US" altLang="ja-JP" sz="2400" dirty="0"/>
          </a:p>
          <a:p>
            <a:endParaRPr lang="en-US" altLang="ja-JP" sz="2400" dirty="0"/>
          </a:p>
          <a:p>
            <a:endParaRPr kumimoji="1" lang="en-US" altLang="ja-JP" sz="2400" dirty="0"/>
          </a:p>
          <a:p>
            <a:endParaRPr lang="en-US" altLang="ja-JP" sz="2400" dirty="0"/>
          </a:p>
          <a:p>
            <a:r>
              <a:rPr kumimoji="1" lang="en-US" altLang="ja-JP" sz="2400" dirty="0"/>
              <a:t>Clone</a:t>
            </a:r>
            <a:r>
              <a:rPr kumimoji="1" lang="ja-JP" altLang="en-US" sz="2400" dirty="0"/>
              <a:t> </a:t>
            </a:r>
            <a:r>
              <a:rPr kumimoji="1" lang="en-US" altLang="ja-JP" sz="2400" dirty="0" err="1"/>
              <a:t>Notifier</a:t>
            </a:r>
            <a:r>
              <a:rPr kumimoji="1" lang="ja-JP" altLang="en-US" sz="2400" dirty="0"/>
              <a:t>で分析可能．</a:t>
            </a:r>
            <a:endParaRPr kumimoji="1" lang="en-US" altLang="ja-JP" sz="2400" dirty="0"/>
          </a:p>
          <a:p>
            <a:pPr lvl="1"/>
            <a:endParaRPr kumimoji="1" lang="ja-JP" altLang="en-US" sz="2000" dirty="0"/>
          </a:p>
        </p:txBody>
      </p:sp>
      <p:sp>
        <p:nvSpPr>
          <p:cNvPr id="5" name="スライド番号プレースホルダー 4">
            <a:extLst>
              <a:ext uri="{FF2B5EF4-FFF2-40B4-BE49-F238E27FC236}">
                <a16:creationId xmlns:a16="http://schemas.microsoft.com/office/drawing/2014/main" id="{613F03FA-5E5E-4677-BCB9-7EEE6E9A167E}"/>
              </a:ext>
            </a:extLst>
          </p:cNvPr>
          <p:cNvSpPr>
            <a:spLocks noGrp="1"/>
          </p:cNvSpPr>
          <p:nvPr>
            <p:ph type="sldNum" sz="quarter" idx="12"/>
          </p:nvPr>
        </p:nvSpPr>
        <p:spPr/>
        <p:txBody>
          <a:bodyPr/>
          <a:lstStyle/>
          <a:p>
            <a:fld id="{40CCB534-4E1B-4680-B92F-3A5A6715F569}" type="slidenum">
              <a:rPr kumimoji="1" lang="ja-JP" altLang="en-US" smtClean="0"/>
              <a:t>5</a:t>
            </a:fld>
            <a:endParaRPr kumimoji="1" lang="ja-JP" altLang="en-US"/>
          </a:p>
        </p:txBody>
      </p:sp>
      <p:pic>
        <p:nvPicPr>
          <p:cNvPr id="7" name="図 6">
            <a:extLst>
              <a:ext uri="{FF2B5EF4-FFF2-40B4-BE49-F238E27FC236}">
                <a16:creationId xmlns:a16="http://schemas.microsoft.com/office/drawing/2014/main" id="{23217375-7261-45B3-9F58-BA0CDD86F611}"/>
              </a:ext>
            </a:extLst>
          </p:cNvPr>
          <p:cNvPicPr>
            <a:picLocks noChangeAspect="1"/>
          </p:cNvPicPr>
          <p:nvPr/>
        </p:nvPicPr>
        <p:blipFill>
          <a:blip r:embed="rId3"/>
          <a:stretch>
            <a:fillRect/>
          </a:stretch>
        </p:blipFill>
        <p:spPr>
          <a:xfrm>
            <a:off x="1186752" y="2470693"/>
            <a:ext cx="7488936" cy="2784979"/>
          </a:xfrm>
          <a:prstGeom prst="rect">
            <a:avLst/>
          </a:prstGeom>
        </p:spPr>
      </p:pic>
    </p:spTree>
    <p:extLst>
      <p:ext uri="{BB962C8B-B14F-4D97-AF65-F5344CB8AC3E}">
        <p14:creationId xmlns:p14="http://schemas.microsoft.com/office/powerpoint/2010/main" val="1850080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プロジェクト間の不整合</a:t>
            </a:r>
            <a:endParaRPr kumimoji="1" lang="ja-JP" altLang="en-US" dirty="0"/>
          </a:p>
        </p:txBody>
      </p:sp>
      <p:sp>
        <p:nvSpPr>
          <p:cNvPr id="3" name="コンテンツ プレースホルダー 2"/>
          <p:cNvSpPr>
            <a:spLocks noGrp="1"/>
          </p:cNvSpPr>
          <p:nvPr>
            <p:ph idx="1"/>
          </p:nvPr>
        </p:nvSpPr>
        <p:spPr/>
        <p:txBody>
          <a:bodyPr/>
          <a:lstStyle/>
          <a:p>
            <a:r>
              <a:rPr lang="ja-JP" altLang="en-US" sz="2400" dirty="0"/>
              <a:t>一貫</a:t>
            </a:r>
            <a:r>
              <a:rPr lang="ja-JP" altLang="en-US" sz="2400" dirty="0" smtClean="0"/>
              <a:t>しない</a:t>
            </a:r>
            <a:r>
              <a:rPr lang="ja-JP" altLang="en-US" sz="2400" dirty="0"/>
              <a:t>変更</a:t>
            </a:r>
            <a:r>
              <a:rPr lang="ja-JP" altLang="en-US" sz="2400" dirty="0" smtClean="0"/>
              <a:t>によって生じる問題</a:t>
            </a:r>
            <a:endParaRPr lang="en-US" altLang="ja-JP" sz="2400" dirty="0" smtClean="0"/>
          </a:p>
          <a:p>
            <a:pPr lvl="1"/>
            <a:r>
              <a:rPr kumimoji="1" lang="ja-JP" altLang="en-US" sz="2000" dirty="0" smtClean="0"/>
              <a:t>プロジェクト内</a:t>
            </a:r>
            <a:r>
              <a:rPr kumimoji="1" lang="ja-JP" altLang="en-US" sz="2000" dirty="0"/>
              <a:t>クローン</a:t>
            </a:r>
            <a:r>
              <a:rPr kumimoji="1" lang="ja-JP" altLang="en-US" sz="2000" dirty="0" smtClean="0"/>
              <a:t>に比べて管理が難しい．</a:t>
            </a:r>
            <a:endParaRPr kumimoji="1" lang="ja-JP" altLang="en-US" sz="2000" dirty="0"/>
          </a:p>
        </p:txBody>
      </p:sp>
      <p:sp>
        <p:nvSpPr>
          <p:cNvPr id="4" name="スライド番号プレースホルダー 3"/>
          <p:cNvSpPr>
            <a:spLocks noGrp="1"/>
          </p:cNvSpPr>
          <p:nvPr>
            <p:ph type="sldNum" sz="quarter" idx="12"/>
          </p:nvPr>
        </p:nvSpPr>
        <p:spPr/>
        <p:txBody>
          <a:bodyPr/>
          <a:lstStyle/>
          <a:p>
            <a:fld id="{40CCB534-4E1B-4680-B92F-3A5A6715F569}" type="slidenum">
              <a:rPr kumimoji="1" lang="ja-JP" altLang="en-US" smtClean="0"/>
              <a:t>6</a:t>
            </a:fld>
            <a:endParaRPr kumimoji="1" lang="ja-JP" altLang="en-US"/>
          </a:p>
        </p:txBody>
      </p:sp>
      <p:pic>
        <p:nvPicPr>
          <p:cNvPr id="11" name="図 10"/>
          <p:cNvPicPr>
            <a:picLocks noChangeAspect="1"/>
          </p:cNvPicPr>
          <p:nvPr/>
        </p:nvPicPr>
        <p:blipFill>
          <a:blip r:embed="rId2"/>
          <a:stretch>
            <a:fillRect/>
          </a:stretch>
        </p:blipFill>
        <p:spPr>
          <a:xfrm>
            <a:off x="1101213" y="2741042"/>
            <a:ext cx="7166918" cy="3712147"/>
          </a:xfrm>
          <a:prstGeom prst="rect">
            <a:avLst/>
          </a:prstGeom>
        </p:spPr>
      </p:pic>
    </p:spTree>
    <p:extLst>
      <p:ext uri="{BB962C8B-B14F-4D97-AF65-F5344CB8AC3E}">
        <p14:creationId xmlns:p14="http://schemas.microsoft.com/office/powerpoint/2010/main" val="1607719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Clone</a:t>
            </a:r>
            <a:r>
              <a:rPr lang="ja-JP" altLang="en-US" dirty="0"/>
              <a:t> </a:t>
            </a:r>
            <a:r>
              <a:rPr lang="en-US" altLang="ja-JP" dirty="0" err="1"/>
              <a:t>Notifier</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400" b="1" dirty="0"/>
              <a:t>コードクローン変更管理システム</a:t>
            </a:r>
            <a:endParaRPr kumimoji="1" lang="en-US" altLang="ja-JP" sz="2400" b="1" dirty="0"/>
          </a:p>
          <a:p>
            <a:pPr lvl="1"/>
            <a:r>
              <a:rPr lang="en-US" altLang="ja-JP" sz="2000" dirty="0"/>
              <a:t>2</a:t>
            </a:r>
            <a:r>
              <a:rPr lang="ja-JP" altLang="en-US" sz="2000" dirty="0"/>
              <a:t>バージョン間のコードクローンの変更差分を分析するツール</a:t>
            </a:r>
            <a:endParaRPr lang="en-US" altLang="ja-JP" sz="2000" dirty="0"/>
          </a:p>
          <a:p>
            <a:pPr lvl="1"/>
            <a:endParaRPr kumimoji="1" lang="ja-JP" altLang="en-US" sz="2000" dirty="0"/>
          </a:p>
        </p:txBody>
      </p:sp>
      <p:sp>
        <p:nvSpPr>
          <p:cNvPr id="9" name="正方形/長方形 8"/>
          <p:cNvSpPr/>
          <p:nvPr/>
        </p:nvSpPr>
        <p:spPr>
          <a:xfrm>
            <a:off x="526212" y="3796764"/>
            <a:ext cx="2277374" cy="27593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メモ 3"/>
          <p:cNvSpPr/>
          <p:nvPr/>
        </p:nvSpPr>
        <p:spPr>
          <a:xfrm rot="10800000" flipH="1">
            <a:off x="1374477" y="4262829"/>
            <a:ext cx="563592" cy="614602"/>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 name="メモ 4"/>
          <p:cNvSpPr/>
          <p:nvPr/>
        </p:nvSpPr>
        <p:spPr>
          <a:xfrm rot="10800000" flipH="1">
            <a:off x="1374475" y="5037160"/>
            <a:ext cx="563592" cy="614602"/>
          </a:xfrm>
          <a:prstGeom prst="foldedCorner">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mc:AlternateContent xmlns:mc="http://schemas.openxmlformats.org/markup-compatibility/2006" xmlns:a14="http://schemas.microsoft.com/office/drawing/2010/main">
        <mc:Choice Requires="a14">
          <p:sp>
            <p:nvSpPr>
              <p:cNvPr id="7" name="テキスト ボックス 6"/>
              <p:cNvSpPr txBox="1"/>
              <p:nvPr/>
            </p:nvSpPr>
            <p:spPr>
              <a:xfrm>
                <a:off x="864860" y="3831268"/>
                <a:ext cx="1608133" cy="400110"/>
              </a:xfrm>
              <a:prstGeom prst="rect">
                <a:avLst/>
              </a:prstGeom>
              <a:noFill/>
            </p:spPr>
            <p:txBody>
              <a:bodyPr wrap="none" rtlCol="0">
                <a:spAutoFit/>
              </a:bodyPr>
              <a:lstStyle/>
              <a:p>
                <a:r>
                  <a:rPr lang="ja-JP" altLang="en-US" sz="2000" dirty="0">
                    <a:latin typeface="+mj-ea"/>
                    <a:ea typeface="+mj-ea"/>
                  </a:rPr>
                  <a:t>バージョン</a:t>
                </a:r>
                <a14:m>
                  <m:oMath xmlns:m="http://schemas.openxmlformats.org/officeDocument/2006/math">
                    <m:r>
                      <a:rPr lang="en-US" altLang="ja-JP" sz="2000" i="1" dirty="0" smtClean="0">
                        <a:latin typeface="Cambria Math" panose="02040503050406030204" pitchFamily="18" charset="0"/>
                        <a:ea typeface="+mj-ea"/>
                      </a:rPr>
                      <m:t>𝑘</m:t>
                    </m:r>
                  </m:oMath>
                </a14:m>
                <a:endParaRPr kumimoji="1" lang="ja-JP" altLang="en-US" sz="2000" dirty="0">
                  <a:latin typeface="+mj-ea"/>
                  <a:ea typeface="+mj-ea"/>
                </a:endParaRPr>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864860" y="3831268"/>
                <a:ext cx="1608133" cy="400110"/>
              </a:xfrm>
              <a:prstGeom prst="rect">
                <a:avLst/>
              </a:prstGeom>
              <a:blipFill>
                <a:blip r:embed="rId2"/>
                <a:stretch>
                  <a:fillRect l="-4167" t="-7576" b="-25758"/>
                </a:stretch>
              </a:blipFill>
            </p:spPr>
            <p:txBody>
              <a:bodyPr/>
              <a:lstStyle/>
              <a:p>
                <a:r>
                  <a:rPr lang="ja-JP" altLang="en-US">
                    <a:noFill/>
                  </a:rPr>
                  <a:t> </a:t>
                </a:r>
              </a:p>
            </p:txBody>
          </p:sp>
        </mc:Fallback>
      </mc:AlternateContent>
      <p:sp>
        <p:nvSpPr>
          <p:cNvPr id="8" name="メモ 7"/>
          <p:cNvSpPr/>
          <p:nvPr/>
        </p:nvSpPr>
        <p:spPr>
          <a:xfrm rot="10800000" flipH="1">
            <a:off x="1374474" y="5811490"/>
            <a:ext cx="563592" cy="614602"/>
          </a:xfrm>
          <a:prstGeom prst="foldedCorner">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6" name="メモ 15"/>
          <p:cNvSpPr/>
          <p:nvPr/>
        </p:nvSpPr>
        <p:spPr>
          <a:xfrm rot="10800000" flipH="1">
            <a:off x="5581290" y="4262829"/>
            <a:ext cx="563592" cy="614602"/>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7" name="メモ 16"/>
          <p:cNvSpPr/>
          <p:nvPr/>
        </p:nvSpPr>
        <p:spPr>
          <a:xfrm rot="10800000" flipH="1">
            <a:off x="5581288" y="5037160"/>
            <a:ext cx="563592" cy="614602"/>
          </a:xfrm>
          <a:prstGeom prst="foldedCorner">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mc:AlternateContent xmlns:mc="http://schemas.openxmlformats.org/markup-compatibility/2006" xmlns:a14="http://schemas.microsoft.com/office/drawing/2010/main">
        <mc:Choice Requires="a14">
          <p:sp>
            <p:nvSpPr>
              <p:cNvPr id="19" name="テキスト ボックス 18"/>
              <p:cNvSpPr txBox="1"/>
              <p:nvPr/>
            </p:nvSpPr>
            <p:spPr>
              <a:xfrm>
                <a:off x="4830749" y="3831268"/>
                <a:ext cx="2064668" cy="400110"/>
              </a:xfrm>
              <a:prstGeom prst="rect">
                <a:avLst/>
              </a:prstGeom>
              <a:noFill/>
            </p:spPr>
            <p:txBody>
              <a:bodyPr wrap="none" rtlCol="0">
                <a:spAutoFit/>
              </a:bodyPr>
              <a:lstStyle/>
              <a:p>
                <a:r>
                  <a:rPr lang="ja-JP" altLang="en-US" sz="2000" dirty="0">
                    <a:latin typeface="+mj-ea"/>
                    <a:ea typeface="+mj-ea"/>
                  </a:rPr>
                  <a:t>バージョン</a:t>
                </a:r>
                <a14:m>
                  <m:oMath xmlns:m="http://schemas.openxmlformats.org/officeDocument/2006/math">
                    <m:r>
                      <a:rPr lang="en-US" altLang="ja-JP" sz="2000" i="1" dirty="0" smtClean="0">
                        <a:latin typeface="Cambria Math" panose="02040503050406030204" pitchFamily="18" charset="0"/>
                        <a:ea typeface="+mj-ea"/>
                      </a:rPr>
                      <m:t>𝑘</m:t>
                    </m:r>
                    <m:r>
                      <a:rPr lang="en-US" altLang="ja-JP" sz="2000" b="0" i="1" dirty="0" smtClean="0">
                        <a:latin typeface="Cambria Math" panose="02040503050406030204" pitchFamily="18" charset="0"/>
                        <a:ea typeface="+mj-ea"/>
                      </a:rPr>
                      <m:t>+1</m:t>
                    </m:r>
                  </m:oMath>
                </a14:m>
                <a:endParaRPr kumimoji="1" lang="ja-JP" altLang="en-US" sz="2000" dirty="0">
                  <a:latin typeface="+mj-ea"/>
                  <a:ea typeface="+mj-ea"/>
                </a:endParaRPr>
              </a:p>
            </p:txBody>
          </p:sp>
        </mc:Choice>
        <mc:Fallback xmlns="">
          <p:sp>
            <p:nvSpPr>
              <p:cNvPr id="19" name="テキスト ボックス 18"/>
              <p:cNvSpPr txBox="1">
                <a:spLocks noRot="1" noChangeAspect="1" noMove="1" noResize="1" noEditPoints="1" noAdjustHandles="1" noChangeArrowheads="1" noChangeShapeType="1" noTextEdit="1"/>
              </p:cNvSpPr>
              <p:nvPr/>
            </p:nvSpPr>
            <p:spPr>
              <a:xfrm>
                <a:off x="4830749" y="3831268"/>
                <a:ext cx="2064668" cy="400110"/>
              </a:xfrm>
              <a:prstGeom prst="rect">
                <a:avLst/>
              </a:prstGeom>
              <a:blipFill>
                <a:blip r:embed="rId3"/>
                <a:stretch>
                  <a:fillRect l="-2950" t="-7576" b="-25758"/>
                </a:stretch>
              </a:blipFill>
            </p:spPr>
            <p:txBody>
              <a:bodyPr/>
              <a:lstStyle/>
              <a:p>
                <a:r>
                  <a:rPr lang="ja-JP" altLang="en-US">
                    <a:noFill/>
                  </a:rPr>
                  <a:t> </a:t>
                </a:r>
              </a:p>
            </p:txBody>
          </p:sp>
        </mc:Fallback>
      </mc:AlternateContent>
      <p:sp>
        <p:nvSpPr>
          <p:cNvPr id="20" name="メモ 19"/>
          <p:cNvSpPr/>
          <p:nvPr/>
        </p:nvSpPr>
        <p:spPr>
          <a:xfrm rot="10800000" flipH="1">
            <a:off x="5581288" y="5811490"/>
            <a:ext cx="563592" cy="614602"/>
          </a:xfrm>
          <a:prstGeom prst="foldedCorner">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1" name="正方形/長方形 20"/>
          <p:cNvSpPr/>
          <p:nvPr/>
        </p:nvSpPr>
        <p:spPr>
          <a:xfrm>
            <a:off x="4770404" y="3796764"/>
            <a:ext cx="2185358" cy="27593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1436295" y="4440589"/>
            <a:ext cx="439950" cy="1936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3" name="角丸四角形 22"/>
          <p:cNvSpPr/>
          <p:nvPr/>
        </p:nvSpPr>
        <p:spPr>
          <a:xfrm>
            <a:off x="1436295" y="5333254"/>
            <a:ext cx="439950" cy="1936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5" name="角丸四角形 24"/>
          <p:cNvSpPr/>
          <p:nvPr/>
        </p:nvSpPr>
        <p:spPr>
          <a:xfrm>
            <a:off x="5643108" y="4433654"/>
            <a:ext cx="439950" cy="1936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6" name="角丸四角形 25"/>
          <p:cNvSpPr/>
          <p:nvPr/>
        </p:nvSpPr>
        <p:spPr>
          <a:xfrm>
            <a:off x="5643108" y="5333254"/>
            <a:ext cx="439950" cy="193680"/>
          </a:xfrm>
          <a:prstGeom prst="roundRect">
            <a:avLst/>
          </a:prstGeom>
          <a:solidFill>
            <a:schemeClr val="bg1"/>
          </a:solidFill>
          <a:ln>
            <a:prstDash val="sysDash"/>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7" name="角丸四角形 26"/>
          <p:cNvSpPr/>
          <p:nvPr/>
        </p:nvSpPr>
        <p:spPr>
          <a:xfrm>
            <a:off x="5643108" y="6021951"/>
            <a:ext cx="439950" cy="1936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1" name="正方形/長方形 30"/>
          <p:cNvSpPr/>
          <p:nvPr/>
        </p:nvSpPr>
        <p:spPr>
          <a:xfrm>
            <a:off x="2429052" y="4120668"/>
            <a:ext cx="2122098" cy="5066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a:t>クローンセット</a:t>
            </a:r>
          </a:p>
        </p:txBody>
      </p:sp>
      <p:cxnSp>
        <p:nvCxnSpPr>
          <p:cNvPr id="33" name="直線矢印コネクタ 32"/>
          <p:cNvCxnSpPr>
            <a:stCxn id="31" idx="1"/>
            <a:endCxn id="22" idx="3"/>
          </p:cNvCxnSpPr>
          <p:nvPr/>
        </p:nvCxnSpPr>
        <p:spPr>
          <a:xfrm flipH="1">
            <a:off x="1876245" y="4374001"/>
            <a:ext cx="552807" cy="16342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1" idx="1"/>
            <a:endCxn id="23" idx="0"/>
          </p:cNvCxnSpPr>
          <p:nvPr/>
        </p:nvCxnSpPr>
        <p:spPr>
          <a:xfrm flipH="1">
            <a:off x="1656270" y="4374001"/>
            <a:ext cx="772782" cy="95925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6823494" y="4160609"/>
            <a:ext cx="2122098" cy="5066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a:t>クローンセット</a:t>
            </a:r>
          </a:p>
        </p:txBody>
      </p:sp>
      <p:cxnSp>
        <p:nvCxnSpPr>
          <p:cNvPr id="40" name="直線矢印コネクタ 39"/>
          <p:cNvCxnSpPr>
            <a:stCxn id="39" idx="1"/>
            <a:endCxn id="25" idx="3"/>
          </p:cNvCxnSpPr>
          <p:nvPr/>
        </p:nvCxnSpPr>
        <p:spPr>
          <a:xfrm flipH="1">
            <a:off x="6083058" y="4413942"/>
            <a:ext cx="740436" cy="11655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stCxn id="39" idx="1"/>
            <a:endCxn id="27" idx="0"/>
          </p:cNvCxnSpPr>
          <p:nvPr/>
        </p:nvCxnSpPr>
        <p:spPr>
          <a:xfrm flipH="1">
            <a:off x="5863083" y="4413942"/>
            <a:ext cx="960411" cy="16080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5" name="表 44"/>
          <p:cNvGraphicFramePr>
            <a:graphicFrameLocks noGrp="1"/>
          </p:cNvGraphicFramePr>
          <p:nvPr>
            <p:extLst>
              <p:ext uri="{D42A27DB-BD31-4B8C-83A1-F6EECF244321}">
                <p14:modId xmlns:p14="http://schemas.microsoft.com/office/powerpoint/2010/main" val="1211947597"/>
              </p:ext>
            </p:extLst>
          </p:nvPr>
        </p:nvGraphicFramePr>
        <p:xfrm>
          <a:off x="2591420" y="2516762"/>
          <a:ext cx="3553460" cy="792480"/>
        </p:xfrm>
        <a:graphic>
          <a:graphicData uri="http://schemas.openxmlformats.org/drawingml/2006/table">
            <a:tbl>
              <a:tblPr firstRow="1" bandRow="1">
                <a:tableStyleId>{21E4AEA4-8DFA-4A89-87EB-49C32662AFE0}</a:tableStyleId>
              </a:tblPr>
              <a:tblGrid>
                <a:gridCol w="1268730">
                  <a:extLst>
                    <a:ext uri="{9D8B030D-6E8A-4147-A177-3AD203B41FA5}">
                      <a16:colId xmlns:a16="http://schemas.microsoft.com/office/drawing/2014/main" val="1937342937"/>
                    </a:ext>
                  </a:extLst>
                </a:gridCol>
                <a:gridCol w="2284730">
                  <a:extLst>
                    <a:ext uri="{9D8B030D-6E8A-4147-A177-3AD203B41FA5}">
                      <a16:colId xmlns:a16="http://schemas.microsoft.com/office/drawing/2014/main" val="2201195105"/>
                    </a:ext>
                  </a:extLst>
                </a:gridCol>
              </a:tblGrid>
              <a:tr h="370840">
                <a:tc>
                  <a:txBody>
                    <a:bodyPr/>
                    <a:lstStyle/>
                    <a:p>
                      <a:r>
                        <a:rPr kumimoji="1" lang="en-US" altLang="ja-JP" sz="2000" dirty="0"/>
                        <a:t>Stable</a:t>
                      </a:r>
                      <a:endParaRPr kumimoji="1" lang="ja-JP" altLang="en-US" sz="2000" dirty="0"/>
                    </a:p>
                  </a:txBody>
                  <a:tcPr/>
                </a:tc>
                <a:tc>
                  <a:txBody>
                    <a:bodyPr/>
                    <a:lstStyle/>
                    <a:p>
                      <a:r>
                        <a:rPr kumimoji="1" lang="en-US" altLang="ja-JP" sz="2000" dirty="0"/>
                        <a:t>Changed</a:t>
                      </a:r>
                      <a:endParaRPr kumimoji="1" lang="ja-JP" altLang="en-US" sz="2000" dirty="0"/>
                    </a:p>
                  </a:txBody>
                  <a:tcPr/>
                </a:tc>
                <a:extLst>
                  <a:ext uri="{0D108BD9-81ED-4DB2-BD59-A6C34878D82A}">
                    <a16:rowId xmlns:a16="http://schemas.microsoft.com/office/drawing/2014/main" val="914042897"/>
                  </a:ext>
                </a:extLst>
              </a:tr>
              <a:tr h="370840">
                <a:tc>
                  <a:txBody>
                    <a:bodyPr/>
                    <a:lstStyle/>
                    <a:p>
                      <a:r>
                        <a:rPr kumimoji="1" lang="ja-JP" altLang="en-US" sz="2000" dirty="0"/>
                        <a:t>変更なし</a:t>
                      </a:r>
                    </a:p>
                  </a:txBody>
                  <a:tcPr/>
                </a:tc>
                <a:tc>
                  <a:txBody>
                    <a:bodyPr/>
                    <a:lstStyle/>
                    <a:p>
                      <a:r>
                        <a:rPr kumimoji="1" lang="ja-JP" altLang="en-US" sz="2000" dirty="0"/>
                        <a:t>一部の追加、削除</a:t>
                      </a:r>
                    </a:p>
                  </a:txBody>
                  <a:tcPr/>
                </a:tc>
                <a:extLst>
                  <a:ext uri="{0D108BD9-81ED-4DB2-BD59-A6C34878D82A}">
                    <a16:rowId xmlns:a16="http://schemas.microsoft.com/office/drawing/2014/main" val="1522444854"/>
                  </a:ext>
                </a:extLst>
              </a:tr>
            </a:tbl>
          </a:graphicData>
        </a:graphic>
      </p:graphicFrame>
      <p:sp>
        <p:nvSpPr>
          <p:cNvPr id="6" name="スライド番号プレースホルダー 5">
            <a:extLst>
              <a:ext uri="{FF2B5EF4-FFF2-40B4-BE49-F238E27FC236}">
                <a16:creationId xmlns:a16="http://schemas.microsoft.com/office/drawing/2014/main" id="{EC2088F7-04B8-4700-A56B-E7AFFC407F01}"/>
              </a:ext>
            </a:extLst>
          </p:cNvPr>
          <p:cNvSpPr>
            <a:spLocks noGrp="1"/>
          </p:cNvSpPr>
          <p:nvPr>
            <p:ph type="sldNum" sz="quarter" idx="12"/>
          </p:nvPr>
        </p:nvSpPr>
        <p:spPr/>
        <p:txBody>
          <a:bodyPr/>
          <a:lstStyle/>
          <a:p>
            <a:fld id="{40CCB534-4E1B-4680-B92F-3A5A6715F569}" type="slidenum">
              <a:rPr kumimoji="1" lang="ja-JP" altLang="en-US" smtClean="0"/>
              <a:t>7</a:t>
            </a:fld>
            <a:endParaRPr kumimoji="1" lang="ja-JP" altLang="en-US"/>
          </a:p>
        </p:txBody>
      </p:sp>
    </p:spTree>
    <p:extLst>
      <p:ext uri="{BB962C8B-B14F-4D97-AF65-F5344CB8AC3E}">
        <p14:creationId xmlns:p14="http://schemas.microsoft.com/office/powerpoint/2010/main" val="294165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プロジェクト間クローンの既存研究</a:t>
            </a:r>
            <a:endParaRPr kumimoji="1" lang="ja-JP" altLang="en-US" sz="3600" dirty="0"/>
          </a:p>
        </p:txBody>
      </p:sp>
      <p:sp>
        <p:nvSpPr>
          <p:cNvPr id="3" name="コンテンツ プレースホルダー 2"/>
          <p:cNvSpPr>
            <a:spLocks noGrp="1"/>
          </p:cNvSpPr>
          <p:nvPr>
            <p:ph idx="1"/>
          </p:nvPr>
        </p:nvSpPr>
        <p:spPr/>
        <p:txBody>
          <a:bodyPr/>
          <a:lstStyle/>
          <a:p>
            <a:r>
              <a:rPr kumimoji="1" lang="en-US" altLang="ja-JP" sz="2400" b="1" dirty="0"/>
              <a:t>OSS</a:t>
            </a:r>
            <a:r>
              <a:rPr kumimoji="1" lang="ja-JP" altLang="en-US" sz="2400" b="1" dirty="0"/>
              <a:t>開発において他の</a:t>
            </a:r>
            <a:r>
              <a:rPr kumimoji="1" lang="en-US" altLang="ja-JP" sz="2400" b="1" dirty="0"/>
              <a:t>OSS</a:t>
            </a:r>
            <a:r>
              <a:rPr kumimoji="1" lang="ja-JP" altLang="en-US" sz="2400" b="1" dirty="0"/>
              <a:t>を再利用</a:t>
            </a:r>
            <a:r>
              <a:rPr lang="ja-JP" altLang="en-US" sz="2400" b="1" dirty="0"/>
              <a:t>した</a:t>
            </a:r>
            <a:r>
              <a:rPr kumimoji="1" lang="ja-JP" altLang="en-US" sz="2400" b="1" dirty="0"/>
              <a:t>開発は一般的になっている．</a:t>
            </a:r>
            <a:endParaRPr kumimoji="1" lang="en-US" altLang="ja-JP" sz="2400" b="1" dirty="0"/>
          </a:p>
          <a:p>
            <a:pPr marL="342900" lvl="1" indent="0">
              <a:buNone/>
            </a:pPr>
            <a:r>
              <a:rPr lang="en-US" altLang="ja-JP" sz="2000" dirty="0"/>
              <a:t>GitHub</a:t>
            </a:r>
            <a:r>
              <a:rPr lang="ja-JP" altLang="en-US" sz="2000" dirty="0"/>
              <a:t>でおよそ</a:t>
            </a:r>
            <a:r>
              <a:rPr lang="en-US" altLang="ja-JP" sz="2000" dirty="0"/>
              <a:t>440</a:t>
            </a:r>
            <a:r>
              <a:rPr lang="ja-JP" altLang="en-US" sz="2000" dirty="0"/>
              <a:t>万プロジェクトに対する調査で</a:t>
            </a:r>
            <a:r>
              <a:rPr lang="en-US" altLang="ja-JP" sz="2000" dirty="0"/>
              <a:t/>
            </a:r>
            <a:br>
              <a:rPr lang="en-US" altLang="ja-JP" sz="2000" dirty="0"/>
            </a:br>
            <a:r>
              <a:rPr lang="ja-JP" altLang="en-US" sz="2000" b="1" dirty="0"/>
              <a:t>プロジェクト間クローン</a:t>
            </a:r>
            <a:r>
              <a:rPr lang="ja-JP" altLang="en-US" sz="2000" dirty="0"/>
              <a:t>が多く確認されている</a:t>
            </a:r>
            <a:r>
              <a:rPr lang="en-US" altLang="ja-JP" sz="2000" dirty="0"/>
              <a:t>[1]</a:t>
            </a:r>
          </a:p>
        </p:txBody>
      </p:sp>
      <p:graphicFrame>
        <p:nvGraphicFramePr>
          <p:cNvPr id="4" name="グラフ 3"/>
          <p:cNvGraphicFramePr>
            <a:graphicFrameLocks/>
          </p:cNvGraphicFramePr>
          <p:nvPr>
            <p:extLst>
              <p:ext uri="{D42A27DB-BD31-4B8C-83A1-F6EECF244321}">
                <p14:modId xmlns:p14="http://schemas.microsoft.com/office/powerpoint/2010/main" val="4238727033"/>
              </p:ext>
            </p:extLst>
          </p:nvPr>
        </p:nvGraphicFramePr>
        <p:xfrm>
          <a:off x="-1009282" y="3191773"/>
          <a:ext cx="4572000" cy="26770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p:cNvGraphicFramePr>
            <a:graphicFrameLocks/>
          </p:cNvGraphicFramePr>
          <p:nvPr>
            <p:extLst>
              <p:ext uri="{D42A27DB-BD31-4B8C-83A1-F6EECF244321}">
                <p14:modId xmlns:p14="http://schemas.microsoft.com/office/powerpoint/2010/main" val="2454124731"/>
              </p:ext>
            </p:extLst>
          </p:nvPr>
        </p:nvGraphicFramePr>
        <p:xfrm>
          <a:off x="1216333" y="312558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p:cNvGraphicFramePr>
            <a:graphicFrameLocks/>
          </p:cNvGraphicFramePr>
          <p:nvPr>
            <p:extLst>
              <p:ext uri="{D42A27DB-BD31-4B8C-83A1-F6EECF244321}">
                <p14:modId xmlns:p14="http://schemas.microsoft.com/office/powerpoint/2010/main" val="4255127112"/>
              </p:ext>
            </p:extLst>
          </p:nvPr>
        </p:nvGraphicFramePr>
        <p:xfrm>
          <a:off x="5516596" y="312558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グラフ 6"/>
          <p:cNvGraphicFramePr>
            <a:graphicFrameLocks/>
          </p:cNvGraphicFramePr>
          <p:nvPr>
            <p:extLst>
              <p:ext uri="{D42A27DB-BD31-4B8C-83A1-F6EECF244321}">
                <p14:modId xmlns:p14="http://schemas.microsoft.com/office/powerpoint/2010/main" val="761460706"/>
              </p:ext>
            </p:extLst>
          </p:nvPr>
        </p:nvGraphicFramePr>
        <p:xfrm>
          <a:off x="3418223" y="312558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8" name="正方形/長方形 7"/>
          <p:cNvSpPr/>
          <p:nvPr/>
        </p:nvSpPr>
        <p:spPr>
          <a:xfrm>
            <a:off x="129396" y="5904186"/>
            <a:ext cx="9014604" cy="738664"/>
          </a:xfrm>
          <a:prstGeom prst="rect">
            <a:avLst/>
          </a:prstGeom>
          <a:solidFill>
            <a:srgbClr val="FFFFCC"/>
          </a:solidFill>
        </p:spPr>
        <p:txBody>
          <a:bodyPr wrap="square">
            <a:spAutoFit/>
          </a:bodyPr>
          <a:lstStyle/>
          <a:p>
            <a:r>
              <a:rPr lang="en-US" altLang="ja-JP" sz="1400" dirty="0"/>
              <a:t>[1]Cristina V Lopes, Petr Maj, Pedro Martins, </a:t>
            </a:r>
            <a:r>
              <a:rPr lang="en-US" altLang="ja-JP" sz="1400" dirty="0" err="1"/>
              <a:t>Vaibhav</a:t>
            </a:r>
            <a:r>
              <a:rPr lang="en-US" altLang="ja-JP" sz="1400" dirty="0"/>
              <a:t> Saini, Di Yang, Jakub </a:t>
            </a:r>
            <a:r>
              <a:rPr lang="en-US" altLang="ja-JP" sz="1400" dirty="0" err="1"/>
              <a:t>Zitny</a:t>
            </a:r>
            <a:r>
              <a:rPr lang="en-US" altLang="ja-JP" sz="1400" dirty="0"/>
              <a:t>, Hitesh </a:t>
            </a:r>
            <a:r>
              <a:rPr lang="en-US" altLang="ja-JP" sz="1400" dirty="0" err="1"/>
              <a:t>Sajnani</a:t>
            </a:r>
            <a:r>
              <a:rPr lang="en-US" altLang="ja-JP" sz="1400" dirty="0"/>
              <a:t>, and Jan </a:t>
            </a:r>
            <a:r>
              <a:rPr lang="en-US" altLang="ja-JP" sz="1400" dirty="0" err="1"/>
              <a:t>Vitek</a:t>
            </a:r>
            <a:r>
              <a:rPr lang="en-US" altLang="ja-JP" sz="1400" dirty="0"/>
              <a:t>. </a:t>
            </a:r>
            <a:r>
              <a:rPr lang="en-US" altLang="ja-JP" sz="1400" dirty="0" err="1"/>
              <a:t>D´ej`avu</a:t>
            </a:r>
            <a:r>
              <a:rPr lang="en-US" altLang="ja-JP" sz="1400" dirty="0"/>
              <a:t>: a map of code duplicates on </a:t>
            </a:r>
            <a:r>
              <a:rPr lang="en-US" altLang="ja-JP" sz="1400" dirty="0" err="1"/>
              <a:t>github</a:t>
            </a:r>
            <a:r>
              <a:rPr lang="en-US" altLang="ja-JP" sz="1400" dirty="0"/>
              <a:t>. Proceedings of the ACM on Programming Languages, Vol. 1, No. OOPSLA, pp. 84:1–84:28, 2017.</a:t>
            </a:r>
            <a:endParaRPr lang="ja-JP" altLang="en-US" sz="1400" dirty="0"/>
          </a:p>
        </p:txBody>
      </p:sp>
      <p:sp>
        <p:nvSpPr>
          <p:cNvPr id="9" name="スライド番号プレースホルダー 8">
            <a:extLst>
              <a:ext uri="{FF2B5EF4-FFF2-40B4-BE49-F238E27FC236}">
                <a16:creationId xmlns:a16="http://schemas.microsoft.com/office/drawing/2014/main" id="{756A84F4-92EC-4795-B6C5-0C7EBA83B03F}"/>
              </a:ext>
            </a:extLst>
          </p:cNvPr>
          <p:cNvSpPr>
            <a:spLocks noGrp="1"/>
          </p:cNvSpPr>
          <p:nvPr>
            <p:ph type="sldNum" sz="quarter" idx="12"/>
          </p:nvPr>
        </p:nvSpPr>
        <p:spPr/>
        <p:txBody>
          <a:bodyPr/>
          <a:lstStyle/>
          <a:p>
            <a:fld id="{40CCB534-4E1B-4680-B92F-3A5A6715F569}" type="slidenum">
              <a:rPr kumimoji="1" lang="ja-JP" altLang="en-US" smtClean="0"/>
              <a:t>8</a:t>
            </a:fld>
            <a:endParaRPr kumimoji="1" lang="ja-JP" altLang="en-US"/>
          </a:p>
        </p:txBody>
      </p:sp>
    </p:spTree>
    <p:extLst>
      <p:ext uri="{BB962C8B-B14F-4D97-AF65-F5344CB8AC3E}">
        <p14:creationId xmlns:p14="http://schemas.microsoft.com/office/powerpoint/2010/main" val="2119527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背景</a:t>
            </a:r>
          </a:p>
        </p:txBody>
      </p:sp>
      <p:sp>
        <p:nvSpPr>
          <p:cNvPr id="3" name="コンテンツ プレースホルダー 2"/>
          <p:cNvSpPr>
            <a:spLocks noGrp="1"/>
          </p:cNvSpPr>
          <p:nvPr>
            <p:ph idx="1"/>
          </p:nvPr>
        </p:nvSpPr>
        <p:spPr/>
        <p:txBody>
          <a:bodyPr/>
          <a:lstStyle/>
          <a:p>
            <a:r>
              <a:rPr lang="ja-JP" altLang="en-US" sz="2400" b="1" dirty="0"/>
              <a:t>ソフトウェア開発で</a:t>
            </a:r>
            <a:r>
              <a:rPr lang="en-US" altLang="ja-JP" sz="2400" b="1" dirty="0">
                <a:solidFill>
                  <a:srgbClr val="FF0000"/>
                </a:solidFill>
              </a:rPr>
              <a:t>OSS</a:t>
            </a:r>
            <a:r>
              <a:rPr lang="ja-JP" altLang="en-US" sz="2400" b="1" dirty="0">
                <a:solidFill>
                  <a:srgbClr val="FF0000"/>
                </a:solidFill>
              </a:rPr>
              <a:t>の再利用</a:t>
            </a:r>
            <a:r>
              <a:rPr lang="ja-JP" altLang="en-US" sz="2400" b="1" dirty="0"/>
              <a:t>は増加している．</a:t>
            </a:r>
            <a:endParaRPr lang="en-US" altLang="ja-JP" sz="2400" b="1" dirty="0"/>
          </a:p>
          <a:p>
            <a:pPr lvl="1"/>
            <a:r>
              <a:rPr lang="en-US" altLang="ja-JP" sz="2000" dirty="0"/>
              <a:t>OSS</a:t>
            </a:r>
            <a:r>
              <a:rPr lang="ja-JP" altLang="en-US" sz="2000" dirty="0"/>
              <a:t>を再利用することでプロジェクト開発は効率化されている．</a:t>
            </a:r>
            <a:endParaRPr lang="en-US" altLang="ja-JP" sz="2000" dirty="0"/>
          </a:p>
          <a:p>
            <a:endParaRPr lang="en-US" altLang="ja-JP" sz="2000" dirty="0"/>
          </a:p>
          <a:p>
            <a:r>
              <a:rPr lang="ja-JP" altLang="en-US" sz="2400" b="1" dirty="0"/>
              <a:t>一方で，</a:t>
            </a:r>
            <a:r>
              <a:rPr lang="en-US" altLang="ja-JP" sz="2400" b="1" dirty="0"/>
              <a:t>OSS</a:t>
            </a:r>
            <a:r>
              <a:rPr lang="ja-JP" altLang="en-US" sz="2400" b="1" dirty="0" smtClean="0"/>
              <a:t>が</a:t>
            </a:r>
            <a:r>
              <a:rPr lang="ja-JP" altLang="en-US" sz="2400" b="1" dirty="0"/>
              <a:t>変更</a:t>
            </a:r>
            <a:r>
              <a:rPr lang="ja-JP" altLang="en-US" sz="2400" b="1" dirty="0" smtClean="0"/>
              <a:t>されていない保証</a:t>
            </a:r>
            <a:r>
              <a:rPr lang="ja-JP" altLang="en-US" sz="2400" b="1" dirty="0"/>
              <a:t>はない．</a:t>
            </a:r>
            <a:endParaRPr lang="en-US" altLang="ja-JP" sz="2400" b="1" dirty="0"/>
          </a:p>
          <a:p>
            <a:pPr lvl="1"/>
            <a:r>
              <a:rPr lang="ja-JP" altLang="en-US" sz="2000" dirty="0"/>
              <a:t>一般的にプロジェクトを保守することは</a:t>
            </a:r>
            <a:r>
              <a:rPr lang="en-US" altLang="ja-JP" sz="2000" dirty="0"/>
              <a:t/>
            </a:r>
            <a:br>
              <a:rPr lang="en-US" altLang="ja-JP" sz="2000" dirty="0"/>
            </a:br>
            <a:r>
              <a:rPr lang="ja-JP" altLang="en-US" sz="2000" dirty="0"/>
              <a:t>バグの混入防止や効率的なソフトウェア開発に貢献する．</a:t>
            </a:r>
            <a:endParaRPr lang="en-US" altLang="ja-JP" sz="2000" dirty="0"/>
          </a:p>
          <a:p>
            <a:pPr lvl="1"/>
            <a:r>
              <a:rPr lang="en-US" altLang="ja-JP" sz="2000" dirty="0"/>
              <a:t>OSS</a:t>
            </a:r>
            <a:r>
              <a:rPr lang="ja-JP" altLang="en-US" sz="2000" dirty="0"/>
              <a:t>を含むプロジェクトの保守は再利用</a:t>
            </a:r>
            <a:r>
              <a:rPr lang="en-US" altLang="ja-JP" sz="2000" dirty="0"/>
              <a:t>OSS</a:t>
            </a:r>
            <a:r>
              <a:rPr lang="ja-JP" altLang="en-US" sz="2000" dirty="0" err="1"/>
              <a:t>に依</a:t>
            </a:r>
            <a:r>
              <a:rPr lang="ja-JP" altLang="en-US" sz="2000" dirty="0"/>
              <a:t>存することが</a:t>
            </a:r>
            <a:r>
              <a:rPr lang="en-US" altLang="ja-JP" sz="2000" dirty="0"/>
              <a:t/>
            </a:r>
            <a:br>
              <a:rPr lang="en-US" altLang="ja-JP" sz="2000" dirty="0"/>
            </a:br>
            <a:r>
              <a:rPr lang="ja-JP" altLang="en-US" sz="2000" dirty="0"/>
              <a:t>多いと予想される．</a:t>
            </a:r>
            <a:endParaRPr lang="en-US" altLang="ja-JP" sz="2000" dirty="0"/>
          </a:p>
          <a:p>
            <a:endParaRPr lang="en-US" altLang="ja-JP" sz="2400" dirty="0"/>
          </a:p>
          <a:p>
            <a:r>
              <a:rPr lang="ja-JP" altLang="en-US" sz="2400" b="1" dirty="0">
                <a:solidFill>
                  <a:srgbClr val="FF0000"/>
                </a:solidFill>
              </a:rPr>
              <a:t>再利用ソースコードの</a:t>
            </a:r>
            <a:r>
              <a:rPr lang="ja-JP" altLang="en-US" sz="2400" b="1" dirty="0" smtClean="0">
                <a:solidFill>
                  <a:srgbClr val="FF0000"/>
                </a:solidFill>
              </a:rPr>
              <a:t>変更</a:t>
            </a:r>
            <a:r>
              <a:rPr lang="ja-JP" altLang="en-US" sz="2400" b="1" dirty="0"/>
              <a:t>が</a:t>
            </a:r>
            <a:r>
              <a:rPr lang="ja-JP" altLang="en-US" sz="2400" b="1" dirty="0" smtClean="0"/>
              <a:t>実際</a:t>
            </a:r>
            <a:r>
              <a:rPr lang="ja-JP" altLang="en-US" sz="2400" b="1" dirty="0"/>
              <a:t>に</a:t>
            </a:r>
            <a:r>
              <a:rPr kumimoji="1" lang="ja-JP" altLang="en-US" sz="2400" b="1" dirty="0"/>
              <a:t>どの程度影響</a:t>
            </a:r>
            <a:r>
              <a:rPr lang="ja-JP" altLang="en-US" sz="2400" b="1" dirty="0"/>
              <a:t>するのかわかっていない．</a:t>
            </a:r>
            <a:endParaRPr lang="en-US" altLang="ja-JP" sz="2400" b="1" dirty="0"/>
          </a:p>
          <a:p>
            <a:pPr lvl="1"/>
            <a:r>
              <a:rPr lang="ja-JP" altLang="en-US" sz="2000" dirty="0"/>
              <a:t>変更傾向を調査することで今後の</a:t>
            </a:r>
            <a:r>
              <a:rPr lang="en-US" altLang="ja-JP" sz="2000" dirty="0"/>
              <a:t>OSS</a:t>
            </a:r>
            <a:r>
              <a:rPr lang="ja-JP" altLang="en-US" sz="2000" dirty="0"/>
              <a:t>の困難な保守を容易にすることが本研究の目的である</a:t>
            </a:r>
            <a:endParaRPr lang="en-US" altLang="ja-JP" sz="2000" dirty="0"/>
          </a:p>
          <a:p>
            <a:pPr lvl="1"/>
            <a:endParaRPr kumimoji="1" lang="en-US" altLang="ja-JP" sz="2000" b="1" dirty="0"/>
          </a:p>
        </p:txBody>
      </p:sp>
      <p:sp>
        <p:nvSpPr>
          <p:cNvPr id="4" name="スライド番号プレースホルダー 3">
            <a:extLst>
              <a:ext uri="{FF2B5EF4-FFF2-40B4-BE49-F238E27FC236}">
                <a16:creationId xmlns:a16="http://schemas.microsoft.com/office/drawing/2014/main" id="{24DED388-9CC8-4940-9B1A-E22D97EB1186}"/>
              </a:ext>
            </a:extLst>
          </p:cNvPr>
          <p:cNvSpPr>
            <a:spLocks noGrp="1"/>
          </p:cNvSpPr>
          <p:nvPr>
            <p:ph type="sldNum" sz="quarter" idx="12"/>
          </p:nvPr>
        </p:nvSpPr>
        <p:spPr/>
        <p:txBody>
          <a:bodyPr/>
          <a:lstStyle/>
          <a:p>
            <a:fld id="{40CCB534-4E1B-4680-B92F-3A5A6715F569}" type="slidenum">
              <a:rPr kumimoji="1" lang="ja-JP" altLang="en-US" smtClean="0"/>
              <a:t>9</a:t>
            </a:fld>
            <a:endParaRPr kumimoji="1" lang="ja-JP" altLang="en-US"/>
          </a:p>
        </p:txBody>
      </p:sp>
    </p:spTree>
    <p:extLst>
      <p:ext uri="{BB962C8B-B14F-4D97-AF65-F5344CB8AC3E}">
        <p14:creationId xmlns:p14="http://schemas.microsoft.com/office/powerpoint/2010/main" val="564448252"/>
      </p:ext>
    </p:extLst>
  </p:cSld>
  <p:clrMapOvr>
    <a:masterClrMapping/>
  </p:clrMapOvr>
</p:sld>
</file>

<file path=ppt/theme/theme1.xml><?xml version="1.0" encoding="utf-8"?>
<a:theme xmlns:a="http://schemas.openxmlformats.org/drawingml/2006/main" name="inoue_lab_temple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noue_lab_templete" id="{CA1053D1-ABC0-4B43-AFE4-E7D598BB333D}" vid="{5189D15C-ACDC-4F60-B930-0D9B24D8AEC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inoue_lab_templete</Template>
  <TotalTime>23331</TotalTime>
  <Words>1509</Words>
  <Application>Microsoft Office PowerPoint</Application>
  <PresentationFormat>画面に合わせる (4:3)</PresentationFormat>
  <Paragraphs>265</Paragraphs>
  <Slides>29</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29</vt:i4>
      </vt:variant>
    </vt:vector>
  </HeadingPairs>
  <TitlesOfParts>
    <vt:vector size="37" baseType="lpstr">
      <vt:lpstr>ＭＳ Ｐゴシック</vt:lpstr>
      <vt:lpstr>メイリオ</vt:lpstr>
      <vt:lpstr>游ゴシック</vt:lpstr>
      <vt:lpstr>Arial</vt:lpstr>
      <vt:lpstr>Cambria Math</vt:lpstr>
      <vt:lpstr>Segoe UI</vt:lpstr>
      <vt:lpstr>Tahoma</vt:lpstr>
      <vt:lpstr>inoue_lab_templete</vt:lpstr>
      <vt:lpstr>プロジェクト間クローンに 対する変更傾向の調査</vt:lpstr>
      <vt:lpstr>コードクローン</vt:lpstr>
      <vt:lpstr>コードクローン</vt:lpstr>
      <vt:lpstr>プロジェクト間クローン</vt:lpstr>
      <vt:lpstr>一貫した変更</vt:lpstr>
      <vt:lpstr>プロジェクト間の不整合</vt:lpstr>
      <vt:lpstr>Clone Notifier</vt:lpstr>
      <vt:lpstr>プロジェクト間クローンの既存研究</vt:lpstr>
      <vt:lpstr>背景</vt:lpstr>
      <vt:lpstr>Research Questions</vt:lpstr>
      <vt:lpstr>Research Questions</vt:lpstr>
      <vt:lpstr>調査方法</vt:lpstr>
      <vt:lpstr>調査方法</vt:lpstr>
      <vt:lpstr>プロジェクトの類似度</vt:lpstr>
      <vt:lpstr>RQ1. 変更されたプロジェクト数</vt:lpstr>
      <vt:lpstr>RQ1. 一貫した変更と一貫していない変更のクローンセット数</vt:lpstr>
      <vt:lpstr>RQ1.の答え</vt:lpstr>
      <vt:lpstr>RQ2. 一貫した変更の方法</vt:lpstr>
      <vt:lpstr>RQ2. 一貫した変更の方法</vt:lpstr>
      <vt:lpstr>RQ2.の答え</vt:lpstr>
      <vt:lpstr>RQ3. 変更の理由</vt:lpstr>
      <vt:lpstr>PowerPoint プレゼンテーション</vt:lpstr>
      <vt:lpstr>PowerPoint プレゼンテーション</vt:lpstr>
      <vt:lpstr>RQ3. 変更の理由</vt:lpstr>
      <vt:lpstr>RQ3.の答え</vt:lpstr>
      <vt:lpstr>今後の課題</vt:lpstr>
      <vt:lpstr>今後の課題</vt:lpstr>
      <vt:lpstr>まとめ</vt:lpstr>
      <vt:lpstr>Clone Notifierの適用</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ishidu takuya</dc:creator>
  <cp:lastModifiedBy>ishidu takuya</cp:lastModifiedBy>
  <cp:revision>97</cp:revision>
  <dcterms:created xsi:type="dcterms:W3CDTF">2019-11-22T20:15:13Z</dcterms:created>
  <dcterms:modified xsi:type="dcterms:W3CDTF">2019-12-10T14:28:51Z</dcterms:modified>
</cp:coreProperties>
</file>