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7" r:id="rId2"/>
  </p:sldMasterIdLst>
  <p:notesMasterIdLst>
    <p:notesMasterId r:id="rId28"/>
  </p:notesMasterIdLst>
  <p:sldIdLst>
    <p:sldId id="256" r:id="rId3"/>
    <p:sldId id="724" r:id="rId4"/>
    <p:sldId id="684" r:id="rId5"/>
    <p:sldId id="725" r:id="rId6"/>
    <p:sldId id="726" r:id="rId7"/>
    <p:sldId id="257" r:id="rId8"/>
    <p:sldId id="912" r:id="rId9"/>
    <p:sldId id="911" r:id="rId10"/>
    <p:sldId id="729" r:id="rId11"/>
    <p:sldId id="913" r:id="rId12"/>
    <p:sldId id="731" r:id="rId13"/>
    <p:sldId id="918" r:id="rId14"/>
    <p:sldId id="732" r:id="rId15"/>
    <p:sldId id="909" r:id="rId16"/>
    <p:sldId id="915" r:id="rId17"/>
    <p:sldId id="734" r:id="rId18"/>
    <p:sldId id="903" r:id="rId19"/>
    <p:sldId id="907" r:id="rId20"/>
    <p:sldId id="908" r:id="rId21"/>
    <p:sldId id="916" r:id="rId22"/>
    <p:sldId id="917" r:id="rId23"/>
    <p:sldId id="914" r:id="rId24"/>
    <p:sldId id="904" r:id="rId25"/>
    <p:sldId id="905" r:id="rId26"/>
    <p:sldId id="91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6" autoAdjust="0"/>
    <p:restoredTop sz="94660"/>
  </p:normalViewPr>
  <p:slideViewPr>
    <p:cSldViewPr snapToGrid="0">
      <p:cViewPr>
        <p:scale>
          <a:sx n="66" d="100"/>
          <a:sy n="66" d="100"/>
        </p:scale>
        <p:origin x="620" y="8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5.4804198448528879E-2"/>
          <c:y val="0.14925123878459562"/>
          <c:w val="0.90451290463692036"/>
          <c:h val="0.58999671916010499"/>
        </c:manualLayout>
      </c:layout>
      <c:barChart>
        <c:barDir val="col"/>
        <c:grouping val="clustered"/>
        <c:varyColors val="0"/>
        <c:ser>
          <c:idx val="0"/>
          <c:order val="0"/>
          <c:tx>
            <c:strRef>
              <c:f>PROG_前後比較!$B$1</c:f>
              <c:strCache>
                <c:ptCount val="1"/>
                <c:pt idx="0">
                  <c:v>受講前</c:v>
                </c:pt>
              </c:strCache>
            </c:strRef>
          </c:tx>
          <c:spPr>
            <a:solidFill>
              <a:schemeClr val="accent2">
                <a:shade val="76000"/>
              </a:schemeClr>
            </a:solidFill>
            <a:ln>
              <a:noFill/>
            </a:ln>
            <a:effectLst/>
          </c:spPr>
          <c:invertIfNegative val="0"/>
          <c:cat>
            <c:strRef>
              <c:f>PROG_前後比較!$A$2:$A$10</c:f>
              <c:strCache>
                <c:ptCount val="9"/>
                <c:pt idx="0">
                  <c:v>課題発見力</c:v>
                </c:pt>
                <c:pt idx="1">
                  <c:v>計画立案力</c:v>
                </c:pt>
                <c:pt idx="2">
                  <c:v>実践力</c:v>
                </c:pt>
                <c:pt idx="3">
                  <c:v>親和力</c:v>
                </c:pt>
                <c:pt idx="4">
                  <c:v>協働力</c:v>
                </c:pt>
                <c:pt idx="5">
                  <c:v>統率力</c:v>
                </c:pt>
                <c:pt idx="6">
                  <c:v>感情制御力</c:v>
                </c:pt>
                <c:pt idx="7">
                  <c:v>自信創出力</c:v>
                </c:pt>
                <c:pt idx="8">
                  <c:v>行動持続力</c:v>
                </c:pt>
              </c:strCache>
            </c:strRef>
          </c:cat>
          <c:val>
            <c:numRef>
              <c:f>PROG_前後比較!$B$2:$B$10</c:f>
              <c:numCache>
                <c:formatCode>General</c:formatCode>
                <c:ptCount val="9"/>
                <c:pt idx="0">
                  <c:v>4.5166666666666666</c:v>
                </c:pt>
                <c:pt idx="1">
                  <c:v>3.7333333333333334</c:v>
                </c:pt>
                <c:pt idx="2">
                  <c:v>3.9833333333333334</c:v>
                </c:pt>
                <c:pt idx="3">
                  <c:v>3.2666666666666666</c:v>
                </c:pt>
                <c:pt idx="4">
                  <c:v>3.4166666666666665</c:v>
                </c:pt>
                <c:pt idx="5">
                  <c:v>3.6</c:v>
                </c:pt>
                <c:pt idx="6">
                  <c:v>3.8</c:v>
                </c:pt>
                <c:pt idx="7">
                  <c:v>3.3166666666666669</c:v>
                </c:pt>
                <c:pt idx="8">
                  <c:v>3.5666666666666669</c:v>
                </c:pt>
              </c:numCache>
            </c:numRef>
          </c:val>
          <c:extLst>
            <c:ext xmlns:c16="http://schemas.microsoft.com/office/drawing/2014/chart" uri="{C3380CC4-5D6E-409C-BE32-E72D297353CC}">
              <c16:uniqueId val="{00000000-6C0E-47DA-B160-3F07818B088B}"/>
            </c:ext>
          </c:extLst>
        </c:ser>
        <c:ser>
          <c:idx val="1"/>
          <c:order val="1"/>
          <c:tx>
            <c:strRef>
              <c:f>PROG_前後比較!$C$1</c:f>
              <c:strCache>
                <c:ptCount val="1"/>
                <c:pt idx="0">
                  <c:v>受講後</c:v>
                </c:pt>
              </c:strCache>
            </c:strRef>
          </c:tx>
          <c:spPr>
            <a:solidFill>
              <a:schemeClr val="accent2">
                <a:tint val="77000"/>
              </a:schemeClr>
            </a:solidFill>
            <a:ln>
              <a:noFill/>
            </a:ln>
            <a:effectLst/>
          </c:spPr>
          <c:invertIfNegative val="0"/>
          <c:cat>
            <c:strRef>
              <c:f>PROG_前後比較!$A$2:$A$10</c:f>
              <c:strCache>
                <c:ptCount val="9"/>
                <c:pt idx="0">
                  <c:v>課題発見力</c:v>
                </c:pt>
                <c:pt idx="1">
                  <c:v>計画立案力</c:v>
                </c:pt>
                <c:pt idx="2">
                  <c:v>実践力</c:v>
                </c:pt>
                <c:pt idx="3">
                  <c:v>親和力</c:v>
                </c:pt>
                <c:pt idx="4">
                  <c:v>協働力</c:v>
                </c:pt>
                <c:pt idx="5">
                  <c:v>統率力</c:v>
                </c:pt>
                <c:pt idx="6">
                  <c:v>感情制御力</c:v>
                </c:pt>
                <c:pt idx="7">
                  <c:v>自信創出力</c:v>
                </c:pt>
                <c:pt idx="8">
                  <c:v>行動持続力</c:v>
                </c:pt>
              </c:strCache>
            </c:strRef>
          </c:cat>
          <c:val>
            <c:numRef>
              <c:f>PROG_前後比較!$C$2:$C$10</c:f>
              <c:numCache>
                <c:formatCode>General</c:formatCode>
                <c:ptCount val="9"/>
                <c:pt idx="0">
                  <c:v>5.083333333333333</c:v>
                </c:pt>
                <c:pt idx="1">
                  <c:v>3.7666666666666666</c:v>
                </c:pt>
                <c:pt idx="2">
                  <c:v>4.5166666666666666</c:v>
                </c:pt>
                <c:pt idx="3">
                  <c:v>3.8166666666666669</c:v>
                </c:pt>
                <c:pt idx="4">
                  <c:v>3.7666666666666666</c:v>
                </c:pt>
                <c:pt idx="5">
                  <c:v>3.9</c:v>
                </c:pt>
                <c:pt idx="6">
                  <c:v>4.05</c:v>
                </c:pt>
                <c:pt idx="7">
                  <c:v>3.6666666666666665</c:v>
                </c:pt>
                <c:pt idx="8">
                  <c:v>3.7</c:v>
                </c:pt>
              </c:numCache>
            </c:numRef>
          </c:val>
          <c:extLst>
            <c:ext xmlns:c16="http://schemas.microsoft.com/office/drawing/2014/chart" uri="{C3380CC4-5D6E-409C-BE32-E72D297353CC}">
              <c16:uniqueId val="{00000001-6C0E-47DA-B160-3F07818B088B}"/>
            </c:ext>
          </c:extLst>
        </c:ser>
        <c:dLbls>
          <c:showLegendKey val="0"/>
          <c:showVal val="0"/>
          <c:showCatName val="0"/>
          <c:showSerName val="0"/>
          <c:showPercent val="0"/>
          <c:showBubbleSize val="0"/>
        </c:dLbls>
        <c:gapWidth val="219"/>
        <c:overlap val="-27"/>
        <c:axId val="464968808"/>
        <c:axId val="464965856"/>
      </c:barChart>
      <c:catAx>
        <c:axId val="464968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400" b="0" i="0" u="none" strike="noStrike" kern="1200" baseline="0">
                <a:solidFill>
                  <a:schemeClr val="tx1"/>
                </a:solidFill>
                <a:latin typeface="+mn-lt"/>
                <a:ea typeface="+mn-ea"/>
                <a:cs typeface="+mn-cs"/>
              </a:defRPr>
            </a:pPr>
            <a:endParaRPr lang="ja-JP"/>
          </a:p>
        </c:txPr>
        <c:crossAx val="464965856"/>
        <c:crosses val="autoZero"/>
        <c:auto val="1"/>
        <c:lblAlgn val="ctr"/>
        <c:lblOffset val="100"/>
        <c:noMultiLvlLbl val="0"/>
      </c:catAx>
      <c:valAx>
        <c:axId val="464965856"/>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64968808"/>
        <c:crosses val="autoZero"/>
        <c:crossBetween val="between"/>
      </c:valAx>
      <c:spPr>
        <a:noFill/>
        <a:ln>
          <a:noFill/>
        </a:ln>
        <a:effectLst/>
      </c:spPr>
    </c:plotArea>
    <c:legend>
      <c:legendPos val="t"/>
      <c:layout>
        <c:manualLayout>
          <c:xMode val="edge"/>
          <c:yMode val="edge"/>
          <c:x val="0.30114470436262214"/>
          <c:y val="2.0894968233889828E-2"/>
          <c:w val="0.29482795342872931"/>
          <c:h val="7.955690602008165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radarChart>
        <c:radarStyle val="marker"/>
        <c:varyColors val="0"/>
        <c:ser>
          <c:idx val="0"/>
          <c:order val="0"/>
          <c:tx>
            <c:strRef>
              <c:f>Sheet1!$B$1</c:f>
              <c:strCache>
                <c:ptCount val="1"/>
                <c:pt idx="0">
                  <c:v>受講生全体</c:v>
                </c:pt>
              </c:strCache>
            </c:strRef>
          </c:tx>
          <c:spPr>
            <a:ln w="28575" cap="rnd">
              <a:solidFill>
                <a:schemeClr val="accent2">
                  <a:shade val="76000"/>
                </a:schemeClr>
              </a:solidFill>
              <a:round/>
            </a:ln>
            <a:effectLst/>
          </c:spPr>
          <c:marker>
            <c:symbol val="circle"/>
            <c:size val="5"/>
            <c:spPr>
              <a:solidFill>
                <a:schemeClr val="accent2">
                  <a:shade val="76000"/>
                </a:schemeClr>
              </a:solidFill>
              <a:ln w="9525">
                <a:solidFill>
                  <a:schemeClr val="accent2">
                    <a:shade val="76000"/>
                  </a:schemeClr>
                </a:solidFill>
              </a:ln>
              <a:effectLst/>
            </c:spPr>
          </c:marker>
          <c:cat>
            <c:strRef>
              <c:f>Sheet1!$A$2:$A$14</c:f>
              <c:strCache>
                <c:ptCount val="13"/>
                <c:pt idx="0">
                  <c:v>Q1</c:v>
                </c:pt>
                <c:pt idx="1">
                  <c:v>Q2</c:v>
                </c:pt>
                <c:pt idx="2">
                  <c:v>Q3</c:v>
                </c:pt>
                <c:pt idx="3">
                  <c:v>Q4</c:v>
                </c:pt>
                <c:pt idx="4">
                  <c:v>Q5</c:v>
                </c:pt>
                <c:pt idx="5">
                  <c:v>Q6</c:v>
                </c:pt>
                <c:pt idx="6">
                  <c:v>Q7</c:v>
                </c:pt>
                <c:pt idx="7">
                  <c:v>Q8</c:v>
                </c:pt>
                <c:pt idx="8">
                  <c:v>Q9</c:v>
                </c:pt>
                <c:pt idx="9">
                  <c:v>Q10</c:v>
                </c:pt>
                <c:pt idx="10">
                  <c:v>Q11</c:v>
                </c:pt>
                <c:pt idx="11">
                  <c:v>Q12</c:v>
                </c:pt>
                <c:pt idx="12">
                  <c:v>Q13</c:v>
                </c:pt>
              </c:strCache>
            </c:strRef>
          </c:cat>
          <c:val>
            <c:numRef>
              <c:f>Sheet1!$B$2:$B$14</c:f>
              <c:numCache>
                <c:formatCode>General</c:formatCode>
                <c:ptCount val="13"/>
                <c:pt idx="0">
                  <c:v>4.5178570000000002</c:v>
                </c:pt>
                <c:pt idx="1">
                  <c:v>4.3571429999999998</c:v>
                </c:pt>
                <c:pt idx="2">
                  <c:v>4.2857139999999996</c:v>
                </c:pt>
                <c:pt idx="3">
                  <c:v>4.3928570000000002</c:v>
                </c:pt>
                <c:pt idx="4">
                  <c:v>4.2321429999999998</c:v>
                </c:pt>
                <c:pt idx="5">
                  <c:v>4.1964290000000002</c:v>
                </c:pt>
                <c:pt idx="6">
                  <c:v>4.5535709999999998</c:v>
                </c:pt>
                <c:pt idx="7">
                  <c:v>4.4642860000000004</c:v>
                </c:pt>
                <c:pt idx="8">
                  <c:v>4.8035709999999998</c:v>
                </c:pt>
                <c:pt idx="9">
                  <c:v>4.6607139999999996</c:v>
                </c:pt>
                <c:pt idx="10">
                  <c:v>4.5714290000000002</c:v>
                </c:pt>
                <c:pt idx="11">
                  <c:v>4.6785709999999998</c:v>
                </c:pt>
                <c:pt idx="12">
                  <c:v>4.4107139999999996</c:v>
                </c:pt>
              </c:numCache>
            </c:numRef>
          </c:val>
          <c:extLst>
            <c:ext xmlns:c16="http://schemas.microsoft.com/office/drawing/2014/chart" uri="{C3380CC4-5D6E-409C-BE32-E72D297353CC}">
              <c16:uniqueId val="{00000000-D0EB-4442-9325-DAA6244486BB}"/>
            </c:ext>
          </c:extLst>
        </c:ser>
        <c:ser>
          <c:idx val="1"/>
          <c:order val="1"/>
          <c:tx>
            <c:strRef>
              <c:f>Sheet1!$C$1</c:f>
              <c:strCache>
                <c:ptCount val="1"/>
                <c:pt idx="0">
                  <c:v>自己評価下位25%</c:v>
                </c:pt>
              </c:strCache>
            </c:strRef>
          </c:tx>
          <c:spPr>
            <a:ln w="28575" cap="rnd">
              <a:solidFill>
                <a:schemeClr val="accent2">
                  <a:tint val="77000"/>
                </a:schemeClr>
              </a:solidFill>
              <a:round/>
            </a:ln>
            <a:effectLst/>
          </c:spPr>
          <c:marker>
            <c:symbol val="circle"/>
            <c:size val="5"/>
            <c:spPr>
              <a:solidFill>
                <a:schemeClr val="accent2">
                  <a:tint val="77000"/>
                </a:schemeClr>
              </a:solidFill>
              <a:ln w="9525">
                <a:solidFill>
                  <a:schemeClr val="accent2">
                    <a:tint val="77000"/>
                  </a:schemeClr>
                </a:solidFill>
              </a:ln>
              <a:effectLst/>
            </c:spPr>
          </c:marker>
          <c:cat>
            <c:strRef>
              <c:f>Sheet1!$A$2:$A$14</c:f>
              <c:strCache>
                <c:ptCount val="13"/>
                <c:pt idx="0">
                  <c:v>Q1</c:v>
                </c:pt>
                <c:pt idx="1">
                  <c:v>Q2</c:v>
                </c:pt>
                <c:pt idx="2">
                  <c:v>Q3</c:v>
                </c:pt>
                <c:pt idx="3">
                  <c:v>Q4</c:v>
                </c:pt>
                <c:pt idx="4">
                  <c:v>Q5</c:v>
                </c:pt>
                <c:pt idx="5">
                  <c:v>Q6</c:v>
                </c:pt>
                <c:pt idx="6">
                  <c:v>Q7</c:v>
                </c:pt>
                <c:pt idx="7">
                  <c:v>Q8</c:v>
                </c:pt>
                <c:pt idx="8">
                  <c:v>Q9</c:v>
                </c:pt>
                <c:pt idx="9">
                  <c:v>Q10</c:v>
                </c:pt>
                <c:pt idx="10">
                  <c:v>Q11</c:v>
                </c:pt>
                <c:pt idx="11">
                  <c:v>Q12</c:v>
                </c:pt>
                <c:pt idx="12">
                  <c:v>Q13</c:v>
                </c:pt>
              </c:strCache>
            </c:strRef>
          </c:cat>
          <c:val>
            <c:numRef>
              <c:f>Sheet1!$C$2:$C$14</c:f>
              <c:numCache>
                <c:formatCode>General</c:formatCode>
                <c:ptCount val="13"/>
                <c:pt idx="0">
                  <c:v>4.1333330000000004</c:v>
                </c:pt>
                <c:pt idx="1">
                  <c:v>3.6666669999999999</c:v>
                </c:pt>
                <c:pt idx="2">
                  <c:v>3.5333329999999998</c:v>
                </c:pt>
                <c:pt idx="3">
                  <c:v>3.4666670000000002</c:v>
                </c:pt>
                <c:pt idx="4">
                  <c:v>3.8666670000000001</c:v>
                </c:pt>
                <c:pt idx="5">
                  <c:v>3.8666670000000001</c:v>
                </c:pt>
                <c:pt idx="6">
                  <c:v>4.266667</c:v>
                </c:pt>
                <c:pt idx="7">
                  <c:v>4</c:v>
                </c:pt>
                <c:pt idx="8">
                  <c:v>4.5333329999999998</c:v>
                </c:pt>
                <c:pt idx="9">
                  <c:v>4.4666670000000002</c:v>
                </c:pt>
                <c:pt idx="10">
                  <c:v>4.266667</c:v>
                </c:pt>
                <c:pt idx="11">
                  <c:v>4.4000000000000004</c:v>
                </c:pt>
                <c:pt idx="12">
                  <c:v>4.0666669999999998</c:v>
                </c:pt>
              </c:numCache>
            </c:numRef>
          </c:val>
          <c:extLst>
            <c:ext xmlns:c16="http://schemas.microsoft.com/office/drawing/2014/chart" uri="{C3380CC4-5D6E-409C-BE32-E72D297353CC}">
              <c16:uniqueId val="{00000001-D0EB-4442-9325-DAA6244486BB}"/>
            </c:ext>
          </c:extLst>
        </c:ser>
        <c:dLbls>
          <c:showLegendKey val="0"/>
          <c:showVal val="0"/>
          <c:showCatName val="0"/>
          <c:showSerName val="0"/>
          <c:showPercent val="0"/>
          <c:showBubbleSize val="0"/>
        </c:dLbls>
        <c:axId val="200868464"/>
        <c:axId val="200861248"/>
      </c:radarChart>
      <c:catAx>
        <c:axId val="20086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00861248"/>
        <c:crosses val="autoZero"/>
        <c:auto val="1"/>
        <c:lblAlgn val="ctr"/>
        <c:lblOffset val="100"/>
        <c:noMultiLvlLbl val="0"/>
      </c:catAx>
      <c:valAx>
        <c:axId val="200861248"/>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00868464"/>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5.4804198448528879E-2"/>
          <c:y val="0.14925123878459562"/>
          <c:w val="0.90451290463692036"/>
          <c:h val="0.58999671916010499"/>
        </c:manualLayout>
      </c:layout>
      <c:barChart>
        <c:barDir val="col"/>
        <c:grouping val="clustered"/>
        <c:varyColors val="0"/>
        <c:ser>
          <c:idx val="0"/>
          <c:order val="0"/>
          <c:tx>
            <c:strRef>
              <c:f>PROG_前後比較!$B$1</c:f>
              <c:strCache>
                <c:ptCount val="1"/>
                <c:pt idx="0">
                  <c:v>受講前</c:v>
                </c:pt>
              </c:strCache>
            </c:strRef>
          </c:tx>
          <c:spPr>
            <a:solidFill>
              <a:schemeClr val="accent2">
                <a:shade val="76000"/>
              </a:schemeClr>
            </a:solidFill>
            <a:ln>
              <a:noFill/>
            </a:ln>
            <a:effectLst/>
          </c:spPr>
          <c:invertIfNegative val="0"/>
          <c:cat>
            <c:strRef>
              <c:f>PROG_前後比較!$A$2:$A$10</c:f>
              <c:strCache>
                <c:ptCount val="9"/>
                <c:pt idx="0">
                  <c:v>課題発見力</c:v>
                </c:pt>
                <c:pt idx="1">
                  <c:v>計画立案力</c:v>
                </c:pt>
                <c:pt idx="2">
                  <c:v>実践力</c:v>
                </c:pt>
                <c:pt idx="3">
                  <c:v>親和力</c:v>
                </c:pt>
                <c:pt idx="4">
                  <c:v>協働力</c:v>
                </c:pt>
                <c:pt idx="5">
                  <c:v>統率力</c:v>
                </c:pt>
                <c:pt idx="6">
                  <c:v>感情制御力</c:v>
                </c:pt>
                <c:pt idx="7">
                  <c:v>自信創出力</c:v>
                </c:pt>
                <c:pt idx="8">
                  <c:v>行動持続力</c:v>
                </c:pt>
              </c:strCache>
            </c:strRef>
          </c:cat>
          <c:val>
            <c:numRef>
              <c:f>PROG_前後比較!$B$2:$B$10</c:f>
              <c:numCache>
                <c:formatCode>General</c:formatCode>
                <c:ptCount val="9"/>
                <c:pt idx="0">
                  <c:v>2.75</c:v>
                </c:pt>
                <c:pt idx="1">
                  <c:v>2.6071428571428572</c:v>
                </c:pt>
                <c:pt idx="2">
                  <c:v>2.7857142857142856</c:v>
                </c:pt>
                <c:pt idx="3">
                  <c:v>2.6607142857142856</c:v>
                </c:pt>
                <c:pt idx="4">
                  <c:v>2.8035714285714284</c:v>
                </c:pt>
                <c:pt idx="5">
                  <c:v>2.375</c:v>
                </c:pt>
                <c:pt idx="6">
                  <c:v>3.0357142857142856</c:v>
                </c:pt>
                <c:pt idx="7">
                  <c:v>2.6785714285714284</c:v>
                </c:pt>
                <c:pt idx="8">
                  <c:v>2.4642857142857144</c:v>
                </c:pt>
              </c:numCache>
            </c:numRef>
          </c:val>
          <c:extLst>
            <c:ext xmlns:c16="http://schemas.microsoft.com/office/drawing/2014/chart" uri="{C3380CC4-5D6E-409C-BE32-E72D297353CC}">
              <c16:uniqueId val="{00000000-6C0E-47DA-B160-3F07818B088B}"/>
            </c:ext>
          </c:extLst>
        </c:ser>
        <c:ser>
          <c:idx val="1"/>
          <c:order val="1"/>
          <c:tx>
            <c:strRef>
              <c:f>PROG_前後比較!$C$1</c:f>
              <c:strCache>
                <c:ptCount val="1"/>
                <c:pt idx="0">
                  <c:v>受講後</c:v>
                </c:pt>
              </c:strCache>
            </c:strRef>
          </c:tx>
          <c:spPr>
            <a:solidFill>
              <a:schemeClr val="accent2">
                <a:tint val="77000"/>
              </a:schemeClr>
            </a:solidFill>
            <a:ln>
              <a:noFill/>
            </a:ln>
            <a:effectLst/>
          </c:spPr>
          <c:invertIfNegative val="0"/>
          <c:cat>
            <c:strRef>
              <c:f>PROG_前後比較!$A$2:$A$10</c:f>
              <c:strCache>
                <c:ptCount val="9"/>
                <c:pt idx="0">
                  <c:v>課題発見力</c:v>
                </c:pt>
                <c:pt idx="1">
                  <c:v>計画立案力</c:v>
                </c:pt>
                <c:pt idx="2">
                  <c:v>実践力</c:v>
                </c:pt>
                <c:pt idx="3">
                  <c:v>親和力</c:v>
                </c:pt>
                <c:pt idx="4">
                  <c:v>協働力</c:v>
                </c:pt>
                <c:pt idx="5">
                  <c:v>統率力</c:v>
                </c:pt>
                <c:pt idx="6">
                  <c:v>感情制御力</c:v>
                </c:pt>
                <c:pt idx="7">
                  <c:v>自信創出力</c:v>
                </c:pt>
                <c:pt idx="8">
                  <c:v>行動持続力</c:v>
                </c:pt>
              </c:strCache>
            </c:strRef>
          </c:cat>
          <c:val>
            <c:numRef>
              <c:f>PROG_前後比較!$C$2:$C$10</c:f>
              <c:numCache>
                <c:formatCode>General</c:formatCode>
                <c:ptCount val="9"/>
                <c:pt idx="0">
                  <c:v>3.2142857142857144</c:v>
                </c:pt>
                <c:pt idx="1">
                  <c:v>3.0357142857142856</c:v>
                </c:pt>
                <c:pt idx="2">
                  <c:v>3.0892857142857144</c:v>
                </c:pt>
                <c:pt idx="3">
                  <c:v>3.125</c:v>
                </c:pt>
                <c:pt idx="4">
                  <c:v>3.25</c:v>
                </c:pt>
                <c:pt idx="5">
                  <c:v>2.6964285714285716</c:v>
                </c:pt>
                <c:pt idx="6">
                  <c:v>3.4107142857142856</c:v>
                </c:pt>
                <c:pt idx="7">
                  <c:v>3.0892857142857144</c:v>
                </c:pt>
                <c:pt idx="8">
                  <c:v>2.9642857142857144</c:v>
                </c:pt>
              </c:numCache>
            </c:numRef>
          </c:val>
          <c:extLst>
            <c:ext xmlns:c16="http://schemas.microsoft.com/office/drawing/2014/chart" uri="{C3380CC4-5D6E-409C-BE32-E72D297353CC}">
              <c16:uniqueId val="{00000001-6C0E-47DA-B160-3F07818B088B}"/>
            </c:ext>
          </c:extLst>
        </c:ser>
        <c:dLbls>
          <c:showLegendKey val="0"/>
          <c:showVal val="0"/>
          <c:showCatName val="0"/>
          <c:showSerName val="0"/>
          <c:showPercent val="0"/>
          <c:showBubbleSize val="0"/>
        </c:dLbls>
        <c:gapWidth val="219"/>
        <c:overlap val="-27"/>
        <c:axId val="464968808"/>
        <c:axId val="464965856"/>
      </c:barChart>
      <c:catAx>
        <c:axId val="464968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400" b="0" i="0" u="none" strike="noStrike" kern="1200" baseline="0">
                <a:solidFill>
                  <a:schemeClr val="tx1"/>
                </a:solidFill>
                <a:latin typeface="+mn-lt"/>
                <a:ea typeface="+mn-ea"/>
                <a:cs typeface="+mn-cs"/>
              </a:defRPr>
            </a:pPr>
            <a:endParaRPr lang="ja-JP"/>
          </a:p>
        </c:txPr>
        <c:crossAx val="464965856"/>
        <c:crosses val="autoZero"/>
        <c:auto val="1"/>
        <c:lblAlgn val="ctr"/>
        <c:lblOffset val="100"/>
        <c:noMultiLvlLbl val="0"/>
      </c:catAx>
      <c:valAx>
        <c:axId val="464965856"/>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64968808"/>
        <c:crosses val="autoZero"/>
        <c:crossBetween val="between"/>
        <c:majorUnit val="1"/>
      </c:valAx>
      <c:spPr>
        <a:noFill/>
        <a:ln>
          <a:noFill/>
        </a:ln>
        <a:effectLst/>
      </c:spPr>
    </c:plotArea>
    <c:legend>
      <c:legendPos val="t"/>
      <c:layout>
        <c:manualLayout>
          <c:xMode val="edge"/>
          <c:yMode val="edge"/>
          <c:x val="0.30114470436262214"/>
          <c:y val="2.0894968233889828E-2"/>
          <c:w val="0.29482795342872931"/>
          <c:h val="7.955690602008165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5.4804198448528879E-2"/>
          <c:y val="0.14925123878459562"/>
          <c:w val="0.90451290463692036"/>
          <c:h val="0.58999671916010499"/>
        </c:manualLayout>
      </c:layout>
      <c:barChart>
        <c:barDir val="col"/>
        <c:grouping val="clustered"/>
        <c:varyColors val="0"/>
        <c:ser>
          <c:idx val="0"/>
          <c:order val="0"/>
          <c:tx>
            <c:strRef>
              <c:f>PROG_前後比較!$B$1</c:f>
              <c:strCache>
                <c:ptCount val="1"/>
                <c:pt idx="0">
                  <c:v>受講前</c:v>
                </c:pt>
              </c:strCache>
            </c:strRef>
          </c:tx>
          <c:spPr>
            <a:solidFill>
              <a:schemeClr val="accent2">
                <a:shade val="76000"/>
              </a:schemeClr>
            </a:solidFill>
            <a:ln>
              <a:noFill/>
            </a:ln>
            <a:effectLst/>
          </c:spPr>
          <c:invertIfNegative val="0"/>
          <c:cat>
            <c:strRef>
              <c:f>PROG_前後比較!$A$2:$A$10</c:f>
              <c:strCache>
                <c:ptCount val="9"/>
                <c:pt idx="0">
                  <c:v>課題発見力</c:v>
                </c:pt>
                <c:pt idx="1">
                  <c:v>計画立案力</c:v>
                </c:pt>
                <c:pt idx="2">
                  <c:v>実践力</c:v>
                </c:pt>
                <c:pt idx="3">
                  <c:v>親和力</c:v>
                </c:pt>
                <c:pt idx="4">
                  <c:v>協働力</c:v>
                </c:pt>
                <c:pt idx="5">
                  <c:v>統率力</c:v>
                </c:pt>
                <c:pt idx="6">
                  <c:v>感情制御力</c:v>
                </c:pt>
                <c:pt idx="7">
                  <c:v>自信創出力</c:v>
                </c:pt>
                <c:pt idx="8">
                  <c:v>行動持続力</c:v>
                </c:pt>
              </c:strCache>
            </c:strRef>
          </c:cat>
          <c:val>
            <c:numRef>
              <c:f>PROG_前後比較!$B$2:$B$10</c:f>
              <c:numCache>
                <c:formatCode>General</c:formatCode>
                <c:ptCount val="9"/>
                <c:pt idx="0">
                  <c:v>2.75</c:v>
                </c:pt>
                <c:pt idx="1">
                  <c:v>2.6071428571428572</c:v>
                </c:pt>
                <c:pt idx="2">
                  <c:v>2.7857142857142856</c:v>
                </c:pt>
                <c:pt idx="3">
                  <c:v>2.6607142857142856</c:v>
                </c:pt>
                <c:pt idx="4">
                  <c:v>2.8035714285714284</c:v>
                </c:pt>
                <c:pt idx="5">
                  <c:v>2.375</c:v>
                </c:pt>
                <c:pt idx="6">
                  <c:v>3.0357142857142856</c:v>
                </c:pt>
                <c:pt idx="7">
                  <c:v>2.6785714285714284</c:v>
                </c:pt>
                <c:pt idx="8">
                  <c:v>2.4642857142857144</c:v>
                </c:pt>
              </c:numCache>
            </c:numRef>
          </c:val>
          <c:extLst>
            <c:ext xmlns:c16="http://schemas.microsoft.com/office/drawing/2014/chart" uri="{C3380CC4-5D6E-409C-BE32-E72D297353CC}">
              <c16:uniqueId val="{00000000-6C0E-47DA-B160-3F07818B088B}"/>
            </c:ext>
          </c:extLst>
        </c:ser>
        <c:ser>
          <c:idx val="1"/>
          <c:order val="1"/>
          <c:tx>
            <c:strRef>
              <c:f>PROG_前後比較!$C$1</c:f>
              <c:strCache>
                <c:ptCount val="1"/>
                <c:pt idx="0">
                  <c:v>受講後</c:v>
                </c:pt>
              </c:strCache>
            </c:strRef>
          </c:tx>
          <c:spPr>
            <a:solidFill>
              <a:schemeClr val="accent2">
                <a:tint val="77000"/>
              </a:schemeClr>
            </a:solidFill>
            <a:ln>
              <a:noFill/>
            </a:ln>
            <a:effectLst/>
          </c:spPr>
          <c:invertIfNegative val="0"/>
          <c:cat>
            <c:strRef>
              <c:f>PROG_前後比較!$A$2:$A$10</c:f>
              <c:strCache>
                <c:ptCount val="9"/>
                <c:pt idx="0">
                  <c:v>課題発見力</c:v>
                </c:pt>
                <c:pt idx="1">
                  <c:v>計画立案力</c:v>
                </c:pt>
                <c:pt idx="2">
                  <c:v>実践力</c:v>
                </c:pt>
                <c:pt idx="3">
                  <c:v>親和力</c:v>
                </c:pt>
                <c:pt idx="4">
                  <c:v>協働力</c:v>
                </c:pt>
                <c:pt idx="5">
                  <c:v>統率力</c:v>
                </c:pt>
                <c:pt idx="6">
                  <c:v>感情制御力</c:v>
                </c:pt>
                <c:pt idx="7">
                  <c:v>自信創出力</c:v>
                </c:pt>
                <c:pt idx="8">
                  <c:v>行動持続力</c:v>
                </c:pt>
              </c:strCache>
            </c:strRef>
          </c:cat>
          <c:val>
            <c:numRef>
              <c:f>PROG_前後比較!$C$2:$C$10</c:f>
              <c:numCache>
                <c:formatCode>General</c:formatCode>
                <c:ptCount val="9"/>
                <c:pt idx="0">
                  <c:v>3.2142857142857144</c:v>
                </c:pt>
                <c:pt idx="1">
                  <c:v>3.0357142857142856</c:v>
                </c:pt>
                <c:pt idx="2">
                  <c:v>3.0892857142857144</c:v>
                </c:pt>
                <c:pt idx="3">
                  <c:v>3.125</c:v>
                </c:pt>
                <c:pt idx="4">
                  <c:v>3.25</c:v>
                </c:pt>
                <c:pt idx="5">
                  <c:v>2.6964285714285716</c:v>
                </c:pt>
                <c:pt idx="6">
                  <c:v>3.4107142857142856</c:v>
                </c:pt>
                <c:pt idx="7">
                  <c:v>3.0892857142857144</c:v>
                </c:pt>
                <c:pt idx="8">
                  <c:v>2.9642857142857144</c:v>
                </c:pt>
              </c:numCache>
            </c:numRef>
          </c:val>
          <c:extLst>
            <c:ext xmlns:c16="http://schemas.microsoft.com/office/drawing/2014/chart" uri="{C3380CC4-5D6E-409C-BE32-E72D297353CC}">
              <c16:uniqueId val="{00000001-6C0E-47DA-B160-3F07818B088B}"/>
            </c:ext>
          </c:extLst>
        </c:ser>
        <c:dLbls>
          <c:showLegendKey val="0"/>
          <c:showVal val="0"/>
          <c:showCatName val="0"/>
          <c:showSerName val="0"/>
          <c:showPercent val="0"/>
          <c:showBubbleSize val="0"/>
        </c:dLbls>
        <c:gapWidth val="219"/>
        <c:overlap val="-27"/>
        <c:axId val="464968808"/>
        <c:axId val="464965856"/>
      </c:barChart>
      <c:catAx>
        <c:axId val="464968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400" b="0" i="0" u="none" strike="noStrike" kern="1200" baseline="0">
                <a:solidFill>
                  <a:schemeClr val="tx1"/>
                </a:solidFill>
                <a:latin typeface="+mn-lt"/>
                <a:ea typeface="+mn-ea"/>
                <a:cs typeface="+mn-cs"/>
              </a:defRPr>
            </a:pPr>
            <a:endParaRPr lang="ja-JP"/>
          </a:p>
        </c:txPr>
        <c:crossAx val="464965856"/>
        <c:crosses val="autoZero"/>
        <c:auto val="1"/>
        <c:lblAlgn val="ctr"/>
        <c:lblOffset val="100"/>
        <c:noMultiLvlLbl val="0"/>
      </c:catAx>
      <c:valAx>
        <c:axId val="464965856"/>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64968808"/>
        <c:crosses val="autoZero"/>
        <c:crossBetween val="between"/>
        <c:majorUnit val="1"/>
      </c:valAx>
      <c:spPr>
        <a:noFill/>
        <a:ln>
          <a:noFill/>
        </a:ln>
        <a:effectLst/>
      </c:spPr>
    </c:plotArea>
    <c:legend>
      <c:legendPos val="t"/>
      <c:layout>
        <c:manualLayout>
          <c:xMode val="edge"/>
          <c:yMode val="edge"/>
          <c:x val="0.30114470436262214"/>
          <c:y val="2.0894968233889828E-2"/>
          <c:w val="0.29482795342872931"/>
          <c:h val="7.955690602008165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自己評価（受講後）</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radarChart>
        <c:radarStyle val="marker"/>
        <c:varyColors val="0"/>
        <c:ser>
          <c:idx val="0"/>
          <c:order val="0"/>
          <c:tx>
            <c:strRef>
              <c:f>Sheet1!$B$1</c:f>
              <c:strCache>
                <c:ptCount val="1"/>
                <c:pt idx="0">
                  <c:v>受講生全体</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Sheet1!$A$2:$A$10</c:f>
              <c:strCache>
                <c:ptCount val="9"/>
                <c:pt idx="0">
                  <c:v>計画立案力</c:v>
                </c:pt>
                <c:pt idx="1">
                  <c:v>実践力</c:v>
                </c:pt>
                <c:pt idx="2">
                  <c:v>親和力</c:v>
                </c:pt>
                <c:pt idx="3">
                  <c:v>協働力</c:v>
                </c:pt>
                <c:pt idx="4">
                  <c:v>統率力</c:v>
                </c:pt>
                <c:pt idx="5">
                  <c:v>感情制御力</c:v>
                </c:pt>
                <c:pt idx="6">
                  <c:v>自信創出力</c:v>
                </c:pt>
                <c:pt idx="7">
                  <c:v>行動持続力</c:v>
                </c:pt>
                <c:pt idx="8">
                  <c:v>課題発見力</c:v>
                </c:pt>
              </c:strCache>
            </c:strRef>
          </c:cat>
          <c:val>
            <c:numRef>
              <c:f>Sheet1!$B$2:$B$10</c:f>
              <c:numCache>
                <c:formatCode>General</c:formatCode>
                <c:ptCount val="9"/>
                <c:pt idx="0">
                  <c:v>3.035714</c:v>
                </c:pt>
                <c:pt idx="1">
                  <c:v>3.089286</c:v>
                </c:pt>
                <c:pt idx="2">
                  <c:v>3.125</c:v>
                </c:pt>
                <c:pt idx="3">
                  <c:v>3.25</c:v>
                </c:pt>
                <c:pt idx="4">
                  <c:v>2.6964290000000002</c:v>
                </c:pt>
                <c:pt idx="5">
                  <c:v>3.410714</c:v>
                </c:pt>
                <c:pt idx="6">
                  <c:v>3.089286</c:v>
                </c:pt>
                <c:pt idx="7">
                  <c:v>2.964286</c:v>
                </c:pt>
                <c:pt idx="8">
                  <c:v>3.214286</c:v>
                </c:pt>
              </c:numCache>
            </c:numRef>
          </c:val>
          <c:extLst>
            <c:ext xmlns:c16="http://schemas.microsoft.com/office/drawing/2014/chart" uri="{C3380CC4-5D6E-409C-BE32-E72D297353CC}">
              <c16:uniqueId val="{00000000-E437-4887-A1DA-8045255EC5F4}"/>
            </c:ext>
          </c:extLst>
        </c:ser>
        <c:ser>
          <c:idx val="1"/>
          <c:order val="1"/>
          <c:tx>
            <c:strRef>
              <c:f>Sheet1!$C$1</c:f>
              <c:strCache>
                <c:ptCount val="1"/>
                <c:pt idx="0">
                  <c:v>PROG上昇度合上位25%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Sheet1!$A$2:$A$10</c:f>
              <c:strCache>
                <c:ptCount val="9"/>
                <c:pt idx="0">
                  <c:v>計画立案力</c:v>
                </c:pt>
                <c:pt idx="1">
                  <c:v>実践力</c:v>
                </c:pt>
                <c:pt idx="2">
                  <c:v>親和力</c:v>
                </c:pt>
                <c:pt idx="3">
                  <c:v>協働力</c:v>
                </c:pt>
                <c:pt idx="4">
                  <c:v>統率力</c:v>
                </c:pt>
                <c:pt idx="5">
                  <c:v>感情制御力</c:v>
                </c:pt>
                <c:pt idx="6">
                  <c:v>自信創出力</c:v>
                </c:pt>
                <c:pt idx="7">
                  <c:v>行動持続力</c:v>
                </c:pt>
                <c:pt idx="8">
                  <c:v>課題発見力</c:v>
                </c:pt>
              </c:strCache>
            </c:strRef>
          </c:cat>
          <c:val>
            <c:numRef>
              <c:f>Sheet1!$C$2:$C$10</c:f>
              <c:numCache>
                <c:formatCode>General</c:formatCode>
                <c:ptCount val="9"/>
                <c:pt idx="0">
                  <c:v>3.214286</c:v>
                </c:pt>
                <c:pt idx="1">
                  <c:v>3.714286</c:v>
                </c:pt>
                <c:pt idx="2">
                  <c:v>3.285714</c:v>
                </c:pt>
                <c:pt idx="3">
                  <c:v>3.5714290000000002</c:v>
                </c:pt>
                <c:pt idx="4">
                  <c:v>3.1428569999999998</c:v>
                </c:pt>
                <c:pt idx="5">
                  <c:v>3.5714290000000002</c:v>
                </c:pt>
                <c:pt idx="6">
                  <c:v>3.3571430000000002</c:v>
                </c:pt>
                <c:pt idx="7">
                  <c:v>3.3571430000000002</c:v>
                </c:pt>
                <c:pt idx="8">
                  <c:v>3.5</c:v>
                </c:pt>
              </c:numCache>
            </c:numRef>
          </c:val>
          <c:extLst>
            <c:ext xmlns:c16="http://schemas.microsoft.com/office/drawing/2014/chart" uri="{C3380CC4-5D6E-409C-BE32-E72D297353CC}">
              <c16:uniqueId val="{00000001-E437-4887-A1DA-8045255EC5F4}"/>
            </c:ext>
          </c:extLst>
        </c:ser>
        <c:dLbls>
          <c:showLegendKey val="0"/>
          <c:showVal val="0"/>
          <c:showCatName val="0"/>
          <c:showSerName val="0"/>
          <c:showPercent val="0"/>
          <c:showBubbleSize val="0"/>
        </c:dLbls>
        <c:axId val="893499960"/>
        <c:axId val="893499632"/>
      </c:radarChart>
      <c:catAx>
        <c:axId val="89349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3499632"/>
        <c:crosses val="autoZero"/>
        <c:auto val="1"/>
        <c:lblAlgn val="ctr"/>
        <c:lblOffset val="100"/>
        <c:noMultiLvlLbl val="0"/>
      </c:catAx>
      <c:valAx>
        <c:axId val="893499632"/>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3499960"/>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自己評価（受講前）</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radarChart>
        <c:radarStyle val="marker"/>
        <c:varyColors val="0"/>
        <c:ser>
          <c:idx val="0"/>
          <c:order val="0"/>
          <c:tx>
            <c:strRef>
              <c:f>Sheet1!$B$1</c:f>
              <c:strCache>
                <c:ptCount val="1"/>
                <c:pt idx="0">
                  <c:v>受講生全体</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Sheet1!$A$2:$A$10</c:f>
              <c:strCache>
                <c:ptCount val="9"/>
                <c:pt idx="0">
                  <c:v>計画立案力</c:v>
                </c:pt>
                <c:pt idx="1">
                  <c:v>実践力</c:v>
                </c:pt>
                <c:pt idx="2">
                  <c:v>親和力</c:v>
                </c:pt>
                <c:pt idx="3">
                  <c:v>協働力</c:v>
                </c:pt>
                <c:pt idx="4">
                  <c:v>統率力</c:v>
                </c:pt>
                <c:pt idx="5">
                  <c:v>感情制御力</c:v>
                </c:pt>
                <c:pt idx="6">
                  <c:v>自信創出力</c:v>
                </c:pt>
                <c:pt idx="7">
                  <c:v>行動持続力</c:v>
                </c:pt>
                <c:pt idx="8">
                  <c:v>課題発見力</c:v>
                </c:pt>
              </c:strCache>
            </c:strRef>
          </c:cat>
          <c:val>
            <c:numRef>
              <c:f>Sheet1!$B$2:$B$10</c:f>
              <c:numCache>
                <c:formatCode>General</c:formatCode>
                <c:ptCount val="9"/>
                <c:pt idx="0">
                  <c:v>2.6071428571428572</c:v>
                </c:pt>
                <c:pt idx="1">
                  <c:v>2.7857142857142856</c:v>
                </c:pt>
                <c:pt idx="2">
                  <c:v>2.6607142857142856</c:v>
                </c:pt>
                <c:pt idx="3">
                  <c:v>2.8035714285714284</c:v>
                </c:pt>
                <c:pt idx="4">
                  <c:v>2.375</c:v>
                </c:pt>
                <c:pt idx="5">
                  <c:v>3.0357142857142856</c:v>
                </c:pt>
                <c:pt idx="6">
                  <c:v>2.6785714285714284</c:v>
                </c:pt>
                <c:pt idx="7">
                  <c:v>2.4642857142857144</c:v>
                </c:pt>
                <c:pt idx="8">
                  <c:v>2.75</c:v>
                </c:pt>
              </c:numCache>
            </c:numRef>
          </c:val>
          <c:extLst>
            <c:ext xmlns:c16="http://schemas.microsoft.com/office/drawing/2014/chart" uri="{C3380CC4-5D6E-409C-BE32-E72D297353CC}">
              <c16:uniqueId val="{00000000-E437-4887-A1DA-8045255EC5F4}"/>
            </c:ext>
          </c:extLst>
        </c:ser>
        <c:ser>
          <c:idx val="1"/>
          <c:order val="1"/>
          <c:tx>
            <c:strRef>
              <c:f>Sheet1!$C$1</c:f>
              <c:strCache>
                <c:ptCount val="1"/>
                <c:pt idx="0">
                  <c:v>PROG上昇度合上位25%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Sheet1!$A$2:$A$10</c:f>
              <c:strCache>
                <c:ptCount val="9"/>
                <c:pt idx="0">
                  <c:v>計画立案力</c:v>
                </c:pt>
                <c:pt idx="1">
                  <c:v>実践力</c:v>
                </c:pt>
                <c:pt idx="2">
                  <c:v>親和力</c:v>
                </c:pt>
                <c:pt idx="3">
                  <c:v>協働力</c:v>
                </c:pt>
                <c:pt idx="4">
                  <c:v>統率力</c:v>
                </c:pt>
                <c:pt idx="5">
                  <c:v>感情制御力</c:v>
                </c:pt>
                <c:pt idx="6">
                  <c:v>自信創出力</c:v>
                </c:pt>
                <c:pt idx="7">
                  <c:v>行動持続力</c:v>
                </c:pt>
                <c:pt idx="8">
                  <c:v>課題発見力</c:v>
                </c:pt>
              </c:strCache>
            </c:strRef>
          </c:cat>
          <c:val>
            <c:numRef>
              <c:f>Sheet1!$C$2:$C$10</c:f>
              <c:numCache>
                <c:formatCode>General</c:formatCode>
                <c:ptCount val="9"/>
                <c:pt idx="0">
                  <c:v>2.9285714285714284</c:v>
                </c:pt>
                <c:pt idx="1">
                  <c:v>3</c:v>
                </c:pt>
                <c:pt idx="2">
                  <c:v>2.6428571428571428</c:v>
                </c:pt>
                <c:pt idx="3">
                  <c:v>3</c:v>
                </c:pt>
                <c:pt idx="4">
                  <c:v>2.4285714285714284</c:v>
                </c:pt>
                <c:pt idx="5">
                  <c:v>3.1428571428571428</c:v>
                </c:pt>
                <c:pt idx="6">
                  <c:v>2.5714285714285716</c:v>
                </c:pt>
                <c:pt idx="7">
                  <c:v>2.7857142857142856</c:v>
                </c:pt>
                <c:pt idx="8">
                  <c:v>2.8571428571428572</c:v>
                </c:pt>
              </c:numCache>
            </c:numRef>
          </c:val>
          <c:extLst>
            <c:ext xmlns:c16="http://schemas.microsoft.com/office/drawing/2014/chart" uri="{C3380CC4-5D6E-409C-BE32-E72D297353CC}">
              <c16:uniqueId val="{00000001-E437-4887-A1DA-8045255EC5F4}"/>
            </c:ext>
          </c:extLst>
        </c:ser>
        <c:dLbls>
          <c:showLegendKey val="0"/>
          <c:showVal val="0"/>
          <c:showCatName val="0"/>
          <c:showSerName val="0"/>
          <c:showPercent val="0"/>
          <c:showBubbleSize val="0"/>
        </c:dLbls>
        <c:axId val="893499960"/>
        <c:axId val="893499632"/>
      </c:radarChart>
      <c:catAx>
        <c:axId val="89349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3499632"/>
        <c:crosses val="autoZero"/>
        <c:auto val="1"/>
        <c:lblAlgn val="ctr"/>
        <c:lblOffset val="100"/>
        <c:noMultiLvlLbl val="0"/>
      </c:catAx>
      <c:valAx>
        <c:axId val="893499632"/>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3499960"/>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自己評価の受講前後の差分</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radarChart>
        <c:radarStyle val="marker"/>
        <c:varyColors val="0"/>
        <c:ser>
          <c:idx val="0"/>
          <c:order val="0"/>
          <c:tx>
            <c:strRef>
              <c:f>Sheet1!$B$1</c:f>
              <c:strCache>
                <c:ptCount val="1"/>
                <c:pt idx="0">
                  <c:v>受講生全体</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Sheet1!$A$2:$A$10</c:f>
              <c:strCache>
                <c:ptCount val="9"/>
                <c:pt idx="0">
                  <c:v>計画立案力</c:v>
                </c:pt>
                <c:pt idx="1">
                  <c:v>実践力</c:v>
                </c:pt>
                <c:pt idx="2">
                  <c:v>親和力</c:v>
                </c:pt>
                <c:pt idx="3">
                  <c:v>協働力</c:v>
                </c:pt>
                <c:pt idx="4">
                  <c:v>統率力</c:v>
                </c:pt>
                <c:pt idx="5">
                  <c:v>感情制御力</c:v>
                </c:pt>
                <c:pt idx="6">
                  <c:v>自信創出力</c:v>
                </c:pt>
                <c:pt idx="7">
                  <c:v>行動持続力</c:v>
                </c:pt>
                <c:pt idx="8">
                  <c:v>課題発見力</c:v>
                </c:pt>
              </c:strCache>
            </c:strRef>
          </c:cat>
          <c:val>
            <c:numRef>
              <c:f>Sheet1!$B$2:$B$10</c:f>
              <c:numCache>
                <c:formatCode>General</c:formatCode>
                <c:ptCount val="9"/>
                <c:pt idx="0">
                  <c:v>0.42857142857142855</c:v>
                </c:pt>
                <c:pt idx="1">
                  <c:v>0.30357142857142855</c:v>
                </c:pt>
                <c:pt idx="2">
                  <c:v>0.4642857142857143</c:v>
                </c:pt>
                <c:pt idx="3">
                  <c:v>0.44642857142857145</c:v>
                </c:pt>
                <c:pt idx="4">
                  <c:v>0.32142857142857145</c:v>
                </c:pt>
                <c:pt idx="5">
                  <c:v>0.375</c:v>
                </c:pt>
                <c:pt idx="6">
                  <c:v>0.4107142857142857</c:v>
                </c:pt>
                <c:pt idx="7">
                  <c:v>0.5</c:v>
                </c:pt>
                <c:pt idx="8">
                  <c:v>0.4642857142857143</c:v>
                </c:pt>
              </c:numCache>
            </c:numRef>
          </c:val>
          <c:extLst>
            <c:ext xmlns:c16="http://schemas.microsoft.com/office/drawing/2014/chart" uri="{C3380CC4-5D6E-409C-BE32-E72D297353CC}">
              <c16:uniqueId val="{00000000-E437-4887-A1DA-8045255EC5F4}"/>
            </c:ext>
          </c:extLst>
        </c:ser>
        <c:ser>
          <c:idx val="1"/>
          <c:order val="1"/>
          <c:tx>
            <c:strRef>
              <c:f>Sheet1!$C$1</c:f>
              <c:strCache>
                <c:ptCount val="1"/>
                <c:pt idx="0">
                  <c:v>PROG上昇度合上位25%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Sheet1!$A$2:$A$10</c:f>
              <c:strCache>
                <c:ptCount val="9"/>
                <c:pt idx="0">
                  <c:v>計画立案力</c:v>
                </c:pt>
                <c:pt idx="1">
                  <c:v>実践力</c:v>
                </c:pt>
                <c:pt idx="2">
                  <c:v>親和力</c:v>
                </c:pt>
                <c:pt idx="3">
                  <c:v>協働力</c:v>
                </c:pt>
                <c:pt idx="4">
                  <c:v>統率力</c:v>
                </c:pt>
                <c:pt idx="5">
                  <c:v>感情制御力</c:v>
                </c:pt>
                <c:pt idx="6">
                  <c:v>自信創出力</c:v>
                </c:pt>
                <c:pt idx="7">
                  <c:v>行動持続力</c:v>
                </c:pt>
                <c:pt idx="8">
                  <c:v>課題発見力</c:v>
                </c:pt>
              </c:strCache>
            </c:strRef>
          </c:cat>
          <c:val>
            <c:numRef>
              <c:f>Sheet1!$C$2:$C$10</c:f>
              <c:numCache>
                <c:formatCode>General</c:formatCode>
                <c:ptCount val="9"/>
                <c:pt idx="0">
                  <c:v>0.2857142857142857</c:v>
                </c:pt>
                <c:pt idx="1">
                  <c:v>0.7142857142857143</c:v>
                </c:pt>
                <c:pt idx="2">
                  <c:v>0.6428571428571429</c:v>
                </c:pt>
                <c:pt idx="3">
                  <c:v>0.5714285714285714</c:v>
                </c:pt>
                <c:pt idx="4">
                  <c:v>0.7142857142857143</c:v>
                </c:pt>
                <c:pt idx="5">
                  <c:v>0.42857142857142855</c:v>
                </c:pt>
                <c:pt idx="6">
                  <c:v>0.7857142857142857</c:v>
                </c:pt>
                <c:pt idx="7">
                  <c:v>0.5714285714285714</c:v>
                </c:pt>
                <c:pt idx="8">
                  <c:v>0.6428571428571429</c:v>
                </c:pt>
              </c:numCache>
            </c:numRef>
          </c:val>
          <c:extLst>
            <c:ext xmlns:c16="http://schemas.microsoft.com/office/drawing/2014/chart" uri="{C3380CC4-5D6E-409C-BE32-E72D297353CC}">
              <c16:uniqueId val="{00000001-E437-4887-A1DA-8045255EC5F4}"/>
            </c:ext>
          </c:extLst>
        </c:ser>
        <c:dLbls>
          <c:showLegendKey val="0"/>
          <c:showVal val="0"/>
          <c:showCatName val="0"/>
          <c:showSerName val="0"/>
          <c:showPercent val="0"/>
          <c:showBubbleSize val="0"/>
        </c:dLbls>
        <c:axId val="893499960"/>
        <c:axId val="893499632"/>
      </c:radarChart>
      <c:catAx>
        <c:axId val="89349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3499632"/>
        <c:crosses val="autoZero"/>
        <c:auto val="1"/>
        <c:lblAlgn val="ctr"/>
        <c:lblOffset val="100"/>
        <c:noMultiLvlLbl val="0"/>
      </c:catAx>
      <c:valAx>
        <c:axId val="8934996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3499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dirty="0"/>
              <a:t>PROG</a:t>
            </a:r>
            <a:r>
              <a:rPr lang="ja-JP" altLang="en-US" dirty="0"/>
              <a:t>スコアの平均（受講後）</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radarChart>
        <c:radarStyle val="marker"/>
        <c:varyColors val="0"/>
        <c:ser>
          <c:idx val="0"/>
          <c:order val="0"/>
          <c:tx>
            <c:strRef>
              <c:f>Sheet1!$B$1</c:f>
              <c:strCache>
                <c:ptCount val="1"/>
                <c:pt idx="0">
                  <c:v>受講生全体</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Sheet1!$A$2:$A$10</c:f>
              <c:strCache>
                <c:ptCount val="9"/>
                <c:pt idx="0">
                  <c:v>計画立案力</c:v>
                </c:pt>
                <c:pt idx="1">
                  <c:v>実践力</c:v>
                </c:pt>
                <c:pt idx="2">
                  <c:v>親和力</c:v>
                </c:pt>
                <c:pt idx="3">
                  <c:v>協働力</c:v>
                </c:pt>
                <c:pt idx="4">
                  <c:v>統率力</c:v>
                </c:pt>
                <c:pt idx="5">
                  <c:v>感情制御力</c:v>
                </c:pt>
                <c:pt idx="6">
                  <c:v>自信創出力</c:v>
                </c:pt>
                <c:pt idx="7">
                  <c:v>行動持続力</c:v>
                </c:pt>
                <c:pt idx="8">
                  <c:v>課題発見力</c:v>
                </c:pt>
              </c:strCache>
            </c:strRef>
          </c:cat>
          <c:val>
            <c:numRef>
              <c:f>Sheet1!$B$2:$B$10</c:f>
              <c:numCache>
                <c:formatCode>General</c:formatCode>
                <c:ptCount val="9"/>
                <c:pt idx="0">
                  <c:v>3.7857142857142856</c:v>
                </c:pt>
                <c:pt idx="1">
                  <c:v>4.5535714285714288</c:v>
                </c:pt>
                <c:pt idx="2">
                  <c:v>3.8928571428571428</c:v>
                </c:pt>
                <c:pt idx="3">
                  <c:v>3.875</c:v>
                </c:pt>
                <c:pt idx="4">
                  <c:v>3.875</c:v>
                </c:pt>
                <c:pt idx="5">
                  <c:v>4.1071428571428568</c:v>
                </c:pt>
                <c:pt idx="6">
                  <c:v>3.7321428571428572</c:v>
                </c:pt>
                <c:pt idx="7">
                  <c:v>3.7857142857142856</c:v>
                </c:pt>
                <c:pt idx="8">
                  <c:v>5.0714285714285712</c:v>
                </c:pt>
              </c:numCache>
            </c:numRef>
          </c:val>
          <c:extLst>
            <c:ext xmlns:c16="http://schemas.microsoft.com/office/drawing/2014/chart" uri="{C3380CC4-5D6E-409C-BE32-E72D297353CC}">
              <c16:uniqueId val="{00000000-E437-4887-A1DA-8045255EC5F4}"/>
            </c:ext>
          </c:extLst>
        </c:ser>
        <c:ser>
          <c:idx val="1"/>
          <c:order val="1"/>
          <c:tx>
            <c:strRef>
              <c:f>Sheet1!$C$1</c:f>
              <c:strCache>
                <c:ptCount val="1"/>
                <c:pt idx="0">
                  <c:v>自己評価上昇度合上位25%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Sheet1!$A$2:$A$10</c:f>
              <c:strCache>
                <c:ptCount val="9"/>
                <c:pt idx="0">
                  <c:v>計画立案力</c:v>
                </c:pt>
                <c:pt idx="1">
                  <c:v>実践力</c:v>
                </c:pt>
                <c:pt idx="2">
                  <c:v>親和力</c:v>
                </c:pt>
                <c:pt idx="3">
                  <c:v>協働力</c:v>
                </c:pt>
                <c:pt idx="4">
                  <c:v>統率力</c:v>
                </c:pt>
                <c:pt idx="5">
                  <c:v>感情制御力</c:v>
                </c:pt>
                <c:pt idx="6">
                  <c:v>自信創出力</c:v>
                </c:pt>
                <c:pt idx="7">
                  <c:v>行動持続力</c:v>
                </c:pt>
                <c:pt idx="8">
                  <c:v>課題発見力</c:v>
                </c:pt>
              </c:strCache>
            </c:strRef>
          </c:cat>
          <c:val>
            <c:numRef>
              <c:f>Sheet1!$C$2:$C$10</c:f>
              <c:numCache>
                <c:formatCode>General</c:formatCode>
                <c:ptCount val="9"/>
                <c:pt idx="0">
                  <c:v>4.4375</c:v>
                </c:pt>
                <c:pt idx="1">
                  <c:v>4.8125</c:v>
                </c:pt>
                <c:pt idx="2">
                  <c:v>4</c:v>
                </c:pt>
                <c:pt idx="3">
                  <c:v>4.1875</c:v>
                </c:pt>
                <c:pt idx="4">
                  <c:v>3.9375</c:v>
                </c:pt>
                <c:pt idx="5">
                  <c:v>3.875</c:v>
                </c:pt>
                <c:pt idx="6">
                  <c:v>4.125</c:v>
                </c:pt>
                <c:pt idx="7">
                  <c:v>3.6875</c:v>
                </c:pt>
                <c:pt idx="8">
                  <c:v>5.4375</c:v>
                </c:pt>
              </c:numCache>
            </c:numRef>
          </c:val>
          <c:extLst>
            <c:ext xmlns:c16="http://schemas.microsoft.com/office/drawing/2014/chart" uri="{C3380CC4-5D6E-409C-BE32-E72D297353CC}">
              <c16:uniqueId val="{00000001-E437-4887-A1DA-8045255EC5F4}"/>
            </c:ext>
          </c:extLst>
        </c:ser>
        <c:dLbls>
          <c:showLegendKey val="0"/>
          <c:showVal val="0"/>
          <c:showCatName val="0"/>
          <c:showSerName val="0"/>
          <c:showPercent val="0"/>
          <c:showBubbleSize val="0"/>
        </c:dLbls>
        <c:axId val="893499960"/>
        <c:axId val="893499632"/>
      </c:radarChart>
      <c:catAx>
        <c:axId val="89349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3499632"/>
        <c:crosses val="autoZero"/>
        <c:auto val="1"/>
        <c:lblAlgn val="ctr"/>
        <c:lblOffset val="100"/>
        <c:noMultiLvlLbl val="0"/>
      </c:catAx>
      <c:valAx>
        <c:axId val="893499632"/>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3499960"/>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dirty="0"/>
              <a:t>PROG</a:t>
            </a:r>
            <a:r>
              <a:rPr lang="ja-JP" altLang="en-US" dirty="0"/>
              <a:t>スコアの平均（受講前）</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radarChart>
        <c:radarStyle val="marker"/>
        <c:varyColors val="0"/>
        <c:ser>
          <c:idx val="0"/>
          <c:order val="0"/>
          <c:tx>
            <c:strRef>
              <c:f>Sheet1!$B$1</c:f>
              <c:strCache>
                <c:ptCount val="1"/>
                <c:pt idx="0">
                  <c:v>受講生全体</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Sheet1!$A$2:$A$10</c:f>
              <c:strCache>
                <c:ptCount val="9"/>
                <c:pt idx="0">
                  <c:v>計画立案力</c:v>
                </c:pt>
                <c:pt idx="1">
                  <c:v>実践力</c:v>
                </c:pt>
                <c:pt idx="2">
                  <c:v>親和力</c:v>
                </c:pt>
                <c:pt idx="3">
                  <c:v>協働力</c:v>
                </c:pt>
                <c:pt idx="4">
                  <c:v>統率力</c:v>
                </c:pt>
                <c:pt idx="5">
                  <c:v>感情制御力</c:v>
                </c:pt>
                <c:pt idx="6">
                  <c:v>自信創出力</c:v>
                </c:pt>
                <c:pt idx="7">
                  <c:v>行動持続力</c:v>
                </c:pt>
                <c:pt idx="8">
                  <c:v>課題発見力</c:v>
                </c:pt>
              </c:strCache>
            </c:strRef>
          </c:cat>
          <c:val>
            <c:numRef>
              <c:f>Sheet1!$B$2:$B$10</c:f>
              <c:numCache>
                <c:formatCode>General</c:formatCode>
                <c:ptCount val="9"/>
                <c:pt idx="0">
                  <c:v>3.7678571428571428</c:v>
                </c:pt>
                <c:pt idx="1">
                  <c:v>4.0714285714285712</c:v>
                </c:pt>
                <c:pt idx="2">
                  <c:v>3.2678571428571428</c:v>
                </c:pt>
                <c:pt idx="3">
                  <c:v>3.4285714285714284</c:v>
                </c:pt>
                <c:pt idx="4">
                  <c:v>3.625</c:v>
                </c:pt>
                <c:pt idx="5">
                  <c:v>3.8392857142857144</c:v>
                </c:pt>
                <c:pt idx="6">
                  <c:v>3.3035714285714284</c:v>
                </c:pt>
                <c:pt idx="7">
                  <c:v>3.5892857142857144</c:v>
                </c:pt>
                <c:pt idx="8">
                  <c:v>4.5357142857142856</c:v>
                </c:pt>
              </c:numCache>
            </c:numRef>
          </c:val>
          <c:extLst>
            <c:ext xmlns:c16="http://schemas.microsoft.com/office/drawing/2014/chart" uri="{C3380CC4-5D6E-409C-BE32-E72D297353CC}">
              <c16:uniqueId val="{00000000-619B-45BE-9F11-2687FF1C0F68}"/>
            </c:ext>
          </c:extLst>
        </c:ser>
        <c:ser>
          <c:idx val="1"/>
          <c:order val="1"/>
          <c:tx>
            <c:strRef>
              <c:f>Sheet1!$C$1</c:f>
              <c:strCache>
                <c:ptCount val="1"/>
                <c:pt idx="0">
                  <c:v>自己評価上昇度合上位25%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Sheet1!$A$2:$A$10</c:f>
              <c:strCache>
                <c:ptCount val="9"/>
                <c:pt idx="0">
                  <c:v>計画立案力</c:v>
                </c:pt>
                <c:pt idx="1">
                  <c:v>実践力</c:v>
                </c:pt>
                <c:pt idx="2">
                  <c:v>親和力</c:v>
                </c:pt>
                <c:pt idx="3">
                  <c:v>協働力</c:v>
                </c:pt>
                <c:pt idx="4">
                  <c:v>統率力</c:v>
                </c:pt>
                <c:pt idx="5">
                  <c:v>感情制御力</c:v>
                </c:pt>
                <c:pt idx="6">
                  <c:v>自信創出力</c:v>
                </c:pt>
                <c:pt idx="7">
                  <c:v>行動持続力</c:v>
                </c:pt>
                <c:pt idx="8">
                  <c:v>課題発見力</c:v>
                </c:pt>
              </c:strCache>
            </c:strRef>
          </c:cat>
          <c:val>
            <c:numRef>
              <c:f>Sheet1!$C$2:$C$10</c:f>
              <c:numCache>
                <c:formatCode>General</c:formatCode>
                <c:ptCount val="9"/>
                <c:pt idx="0">
                  <c:v>3.9375</c:v>
                </c:pt>
                <c:pt idx="1">
                  <c:v>4.1875</c:v>
                </c:pt>
                <c:pt idx="2">
                  <c:v>3.125</c:v>
                </c:pt>
                <c:pt idx="3">
                  <c:v>3.125</c:v>
                </c:pt>
                <c:pt idx="4">
                  <c:v>2.875</c:v>
                </c:pt>
                <c:pt idx="5">
                  <c:v>3.25</c:v>
                </c:pt>
                <c:pt idx="6">
                  <c:v>2.8125</c:v>
                </c:pt>
                <c:pt idx="7">
                  <c:v>3.3125</c:v>
                </c:pt>
                <c:pt idx="8">
                  <c:v>4.25</c:v>
                </c:pt>
              </c:numCache>
            </c:numRef>
          </c:val>
          <c:extLst>
            <c:ext xmlns:c16="http://schemas.microsoft.com/office/drawing/2014/chart" uri="{C3380CC4-5D6E-409C-BE32-E72D297353CC}">
              <c16:uniqueId val="{00000001-619B-45BE-9F11-2687FF1C0F68}"/>
            </c:ext>
          </c:extLst>
        </c:ser>
        <c:dLbls>
          <c:showLegendKey val="0"/>
          <c:showVal val="0"/>
          <c:showCatName val="0"/>
          <c:showSerName val="0"/>
          <c:showPercent val="0"/>
          <c:showBubbleSize val="0"/>
        </c:dLbls>
        <c:axId val="893499960"/>
        <c:axId val="893499632"/>
      </c:radarChart>
      <c:catAx>
        <c:axId val="89349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3499632"/>
        <c:crosses val="autoZero"/>
        <c:auto val="1"/>
        <c:lblAlgn val="ctr"/>
        <c:lblOffset val="100"/>
        <c:noMultiLvlLbl val="0"/>
      </c:catAx>
      <c:valAx>
        <c:axId val="893499632"/>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3499960"/>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dirty="0"/>
              <a:t>PROG</a:t>
            </a:r>
            <a:r>
              <a:rPr lang="ja-JP" altLang="en-US" dirty="0"/>
              <a:t>スコアの変化</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radarChart>
        <c:radarStyle val="marker"/>
        <c:varyColors val="0"/>
        <c:ser>
          <c:idx val="0"/>
          <c:order val="0"/>
          <c:tx>
            <c:strRef>
              <c:f>Sheet1!$B$1</c:f>
              <c:strCache>
                <c:ptCount val="1"/>
                <c:pt idx="0">
                  <c:v>受講生全体</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Sheet1!$A$2:$A$10</c:f>
              <c:strCache>
                <c:ptCount val="9"/>
                <c:pt idx="0">
                  <c:v>計画立案力</c:v>
                </c:pt>
                <c:pt idx="1">
                  <c:v>実践力</c:v>
                </c:pt>
                <c:pt idx="2">
                  <c:v>親和力</c:v>
                </c:pt>
                <c:pt idx="3">
                  <c:v>協働力</c:v>
                </c:pt>
                <c:pt idx="4">
                  <c:v>統率力</c:v>
                </c:pt>
                <c:pt idx="5">
                  <c:v>感情制御力</c:v>
                </c:pt>
                <c:pt idx="6">
                  <c:v>自信創出力</c:v>
                </c:pt>
                <c:pt idx="7">
                  <c:v>行動持続力</c:v>
                </c:pt>
                <c:pt idx="8">
                  <c:v>課題発見力</c:v>
                </c:pt>
              </c:strCache>
            </c:strRef>
          </c:cat>
          <c:val>
            <c:numRef>
              <c:f>Sheet1!$B$2:$B$10</c:f>
              <c:numCache>
                <c:formatCode>General</c:formatCode>
                <c:ptCount val="9"/>
                <c:pt idx="0">
                  <c:v>1.7857142857142856E-2</c:v>
                </c:pt>
                <c:pt idx="1">
                  <c:v>0.48214285714285715</c:v>
                </c:pt>
                <c:pt idx="2">
                  <c:v>0.625</c:v>
                </c:pt>
                <c:pt idx="3">
                  <c:v>0.44642857142857145</c:v>
                </c:pt>
                <c:pt idx="4">
                  <c:v>0.25</c:v>
                </c:pt>
                <c:pt idx="5">
                  <c:v>0.26785714285714285</c:v>
                </c:pt>
                <c:pt idx="6">
                  <c:v>0.42857142857142855</c:v>
                </c:pt>
                <c:pt idx="7">
                  <c:v>0.19642857142857142</c:v>
                </c:pt>
                <c:pt idx="8">
                  <c:v>0.5357142857142857</c:v>
                </c:pt>
              </c:numCache>
            </c:numRef>
          </c:val>
          <c:extLst>
            <c:ext xmlns:c16="http://schemas.microsoft.com/office/drawing/2014/chart" uri="{C3380CC4-5D6E-409C-BE32-E72D297353CC}">
              <c16:uniqueId val="{00000000-6B6D-4A51-975A-8D02955808EF}"/>
            </c:ext>
          </c:extLst>
        </c:ser>
        <c:ser>
          <c:idx val="1"/>
          <c:order val="1"/>
          <c:tx>
            <c:strRef>
              <c:f>Sheet1!$C$1</c:f>
              <c:strCache>
                <c:ptCount val="1"/>
                <c:pt idx="0">
                  <c:v>自己評価上昇度合上位25%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Sheet1!$A$2:$A$10</c:f>
              <c:strCache>
                <c:ptCount val="9"/>
                <c:pt idx="0">
                  <c:v>計画立案力</c:v>
                </c:pt>
                <c:pt idx="1">
                  <c:v>実践力</c:v>
                </c:pt>
                <c:pt idx="2">
                  <c:v>親和力</c:v>
                </c:pt>
                <c:pt idx="3">
                  <c:v>協働力</c:v>
                </c:pt>
                <c:pt idx="4">
                  <c:v>統率力</c:v>
                </c:pt>
                <c:pt idx="5">
                  <c:v>感情制御力</c:v>
                </c:pt>
                <c:pt idx="6">
                  <c:v>自信創出力</c:v>
                </c:pt>
                <c:pt idx="7">
                  <c:v>行動持続力</c:v>
                </c:pt>
                <c:pt idx="8">
                  <c:v>課題発見力</c:v>
                </c:pt>
              </c:strCache>
            </c:strRef>
          </c:cat>
          <c:val>
            <c:numRef>
              <c:f>Sheet1!$C$2:$C$10</c:f>
              <c:numCache>
                <c:formatCode>General</c:formatCode>
                <c:ptCount val="9"/>
                <c:pt idx="0">
                  <c:v>0.5</c:v>
                </c:pt>
                <c:pt idx="1">
                  <c:v>0.625</c:v>
                </c:pt>
                <c:pt idx="2">
                  <c:v>0.875</c:v>
                </c:pt>
                <c:pt idx="3">
                  <c:v>1.0625</c:v>
                </c:pt>
                <c:pt idx="4">
                  <c:v>1.0625</c:v>
                </c:pt>
                <c:pt idx="5">
                  <c:v>0.625</c:v>
                </c:pt>
                <c:pt idx="6">
                  <c:v>1.3125</c:v>
                </c:pt>
                <c:pt idx="7">
                  <c:v>0.375</c:v>
                </c:pt>
                <c:pt idx="8">
                  <c:v>1.1875</c:v>
                </c:pt>
              </c:numCache>
            </c:numRef>
          </c:val>
          <c:extLst>
            <c:ext xmlns:c16="http://schemas.microsoft.com/office/drawing/2014/chart" uri="{C3380CC4-5D6E-409C-BE32-E72D297353CC}">
              <c16:uniqueId val="{00000001-6B6D-4A51-975A-8D02955808EF}"/>
            </c:ext>
          </c:extLst>
        </c:ser>
        <c:dLbls>
          <c:showLegendKey val="0"/>
          <c:showVal val="0"/>
          <c:showCatName val="0"/>
          <c:showSerName val="0"/>
          <c:showPercent val="0"/>
          <c:showBubbleSize val="0"/>
        </c:dLbls>
        <c:axId val="893499960"/>
        <c:axId val="893499632"/>
      </c:radarChart>
      <c:catAx>
        <c:axId val="89349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3499632"/>
        <c:crosses val="autoZero"/>
        <c:auto val="1"/>
        <c:lblAlgn val="ctr"/>
        <c:lblOffset val="100"/>
        <c:noMultiLvlLbl val="0"/>
      </c:catAx>
      <c:valAx>
        <c:axId val="893499632"/>
        <c:scaling>
          <c:orientation val="minMax"/>
          <c:max val="1.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3499960"/>
        <c:crosses val="autoZero"/>
        <c:crossBetween val="between"/>
        <c:majorUnit val="0.4"/>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7A5E6-F6C6-47E4-A270-F4860E838071}" type="datetimeFigureOut">
              <a:rPr kumimoji="1" lang="ja-JP" altLang="en-US" smtClean="0"/>
              <a:t>2020/1/20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F6B50-017F-4E6F-B0EC-7A9AADE7DBD5}" type="slidenum">
              <a:rPr kumimoji="1" lang="ja-JP" altLang="en-US" smtClean="0"/>
              <a:t>‹#›</a:t>
            </a:fld>
            <a:endParaRPr kumimoji="1" lang="ja-JP" altLang="en-US"/>
          </a:p>
        </p:txBody>
      </p:sp>
    </p:spTree>
    <p:extLst>
      <p:ext uri="{BB962C8B-B14F-4D97-AF65-F5344CB8AC3E}">
        <p14:creationId xmlns:p14="http://schemas.microsoft.com/office/powerpoint/2010/main" val="32398444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符号付き順位検定の結果，</a:t>
            </a:r>
            <a:r>
              <a:rPr kumimoji="1" lang="en-US" altLang="ja-JP" dirty="0"/>
              <a:t>2017</a:t>
            </a:r>
            <a:r>
              <a:rPr kumimoji="1" lang="ja-JP" altLang="en-US" dirty="0"/>
              <a:t>年度とは傾向（有意差が出る項目）が異なる</a:t>
            </a:r>
            <a:endParaRPr kumimoji="1" lang="en-US" altLang="ja-JP" dirty="0"/>
          </a:p>
          <a:p>
            <a:r>
              <a:rPr kumimoji="1" lang="ja-JP" altLang="en-US" dirty="0"/>
              <a:t>母数が少ない？</a:t>
            </a:r>
            <a:endParaRPr kumimoji="1" lang="en-US" altLang="ja-JP" dirty="0"/>
          </a:p>
          <a:p>
            <a:r>
              <a:rPr kumimoji="1" lang="ja-JP" altLang="en-US" dirty="0"/>
              <a:t>課題発見力や実践力はもともと高いが，さらに伸ばせている</a:t>
            </a:r>
            <a:endParaRPr kumimoji="1" lang="en-US" altLang="ja-JP" dirty="0"/>
          </a:p>
          <a:p>
            <a:r>
              <a:rPr kumimoji="1" lang="ja-JP" altLang="en-US" dirty="0"/>
              <a:t>自信創出力や行動持続力が前年度ほど伸ばせていない</a:t>
            </a:r>
            <a:endParaRPr kumimoji="1" lang="en-US" altLang="ja-JP" dirty="0"/>
          </a:p>
        </p:txBody>
      </p:sp>
      <p:sp>
        <p:nvSpPr>
          <p:cNvPr id="4" name="スライド番号プレースホルダー 3"/>
          <p:cNvSpPr>
            <a:spLocks noGrp="1"/>
          </p:cNvSpPr>
          <p:nvPr>
            <p:ph type="sldNum" sz="quarter" idx="5"/>
          </p:nvPr>
        </p:nvSpPr>
        <p:spPr/>
        <p:txBody>
          <a:bodyPr/>
          <a:lstStyle/>
          <a:p>
            <a:fld id="{BE22013F-44C0-497F-A8B3-C0E62DFF9B43}" type="slidenum">
              <a:rPr kumimoji="1" lang="ja-JP" altLang="en-US" smtClean="0"/>
              <a:pPr/>
              <a:t>13</a:t>
            </a:fld>
            <a:endParaRPr kumimoji="1" lang="ja-JP" altLang="en-US"/>
          </a:p>
        </p:txBody>
      </p:sp>
    </p:spTree>
    <p:extLst>
      <p:ext uri="{BB962C8B-B14F-4D97-AF65-F5344CB8AC3E}">
        <p14:creationId xmlns:p14="http://schemas.microsoft.com/office/powerpoint/2010/main" val="189150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E22013F-44C0-497F-A8B3-C0E62DFF9B43}" type="slidenum">
              <a:rPr kumimoji="1" lang="ja-JP" altLang="en-US" smtClean="0"/>
              <a:pPr/>
              <a:t>14</a:t>
            </a:fld>
            <a:endParaRPr kumimoji="1" lang="ja-JP" altLang="en-US"/>
          </a:p>
        </p:txBody>
      </p:sp>
    </p:spTree>
    <p:extLst>
      <p:ext uri="{BB962C8B-B14F-4D97-AF65-F5344CB8AC3E}">
        <p14:creationId xmlns:p14="http://schemas.microsoft.com/office/powerpoint/2010/main" val="382074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E22013F-44C0-497F-A8B3-C0E62DFF9B43}" type="slidenum">
              <a:rPr kumimoji="1" lang="ja-JP" altLang="en-US" smtClean="0"/>
              <a:pPr/>
              <a:t>15</a:t>
            </a:fld>
            <a:endParaRPr kumimoji="1" lang="ja-JP" altLang="en-US"/>
          </a:p>
        </p:txBody>
      </p:sp>
    </p:spTree>
    <p:extLst>
      <p:ext uri="{BB962C8B-B14F-4D97-AF65-F5344CB8AC3E}">
        <p14:creationId xmlns:p14="http://schemas.microsoft.com/office/powerpoint/2010/main" val="16014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受講前の自己評価にはほとんど差がない</a:t>
            </a:r>
            <a:endParaRPr kumimoji="1" lang="en-US" altLang="ja-JP" dirty="0"/>
          </a:p>
          <a:p>
            <a:r>
              <a:rPr kumimoji="1" lang="ja-JP" altLang="en-US" dirty="0"/>
              <a:t>上位</a:t>
            </a:r>
            <a:r>
              <a:rPr kumimoji="1" lang="en-US" altLang="ja-JP" dirty="0"/>
              <a:t>25%</a:t>
            </a:r>
            <a:r>
              <a:rPr kumimoji="1" lang="ja-JP" altLang="en-US" dirty="0"/>
              <a:t>は，受講後の自己評価が全体的に高い（</a:t>
            </a:r>
            <a:r>
              <a:rPr kumimoji="1" lang="en-US" altLang="ja-JP" dirty="0"/>
              <a:t>2017</a:t>
            </a:r>
            <a:r>
              <a:rPr kumimoji="1" lang="ja-JP" altLang="en-US" dirty="0"/>
              <a:t>年度と同じ傾向）</a:t>
            </a:r>
          </a:p>
        </p:txBody>
      </p:sp>
      <p:sp>
        <p:nvSpPr>
          <p:cNvPr id="4" name="スライド番号プレースホルダー 3"/>
          <p:cNvSpPr>
            <a:spLocks noGrp="1"/>
          </p:cNvSpPr>
          <p:nvPr>
            <p:ph type="sldNum" sz="quarter" idx="5"/>
          </p:nvPr>
        </p:nvSpPr>
        <p:spPr/>
        <p:txBody>
          <a:bodyPr/>
          <a:lstStyle/>
          <a:p>
            <a:fld id="{BE22013F-44C0-497F-A8B3-C0E62DFF9B43}" type="slidenum">
              <a:rPr kumimoji="1" lang="ja-JP" altLang="en-US" smtClean="0"/>
              <a:pPr/>
              <a:t>16</a:t>
            </a:fld>
            <a:endParaRPr kumimoji="1" lang="ja-JP" altLang="en-US"/>
          </a:p>
        </p:txBody>
      </p:sp>
    </p:spTree>
    <p:extLst>
      <p:ext uri="{BB962C8B-B14F-4D97-AF65-F5344CB8AC3E}">
        <p14:creationId xmlns:p14="http://schemas.microsoft.com/office/powerpoint/2010/main" val="179653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計画立案力や感情制御力にはあまり影響がない</a:t>
            </a:r>
            <a:endParaRPr kumimoji="1" lang="en-US" altLang="ja-JP" dirty="0"/>
          </a:p>
          <a:p>
            <a:r>
              <a:rPr kumimoji="1" lang="ja-JP" altLang="en-US" dirty="0"/>
              <a:t>実践力，自信創出力，統率力に効果大</a:t>
            </a:r>
            <a:endParaRPr kumimoji="1" lang="en-US" altLang="ja-JP" dirty="0"/>
          </a:p>
          <a:p>
            <a:r>
              <a:rPr kumimoji="1" lang="ja-JP" altLang="en-US" dirty="0"/>
              <a:t>（対課題，対自己，対人の</a:t>
            </a:r>
            <a:r>
              <a:rPr kumimoji="1" lang="en-US" altLang="ja-JP" dirty="0"/>
              <a:t>1</a:t>
            </a:r>
            <a:r>
              <a:rPr kumimoji="1" lang="ja-JP" altLang="en-US" dirty="0"/>
              <a:t>項目にそれぞれ相当）</a:t>
            </a:r>
          </a:p>
        </p:txBody>
      </p:sp>
      <p:sp>
        <p:nvSpPr>
          <p:cNvPr id="4" name="スライド番号プレースホルダー 3"/>
          <p:cNvSpPr>
            <a:spLocks noGrp="1"/>
          </p:cNvSpPr>
          <p:nvPr>
            <p:ph type="sldNum" sz="quarter" idx="5"/>
          </p:nvPr>
        </p:nvSpPr>
        <p:spPr/>
        <p:txBody>
          <a:bodyPr/>
          <a:lstStyle/>
          <a:p>
            <a:fld id="{BE22013F-44C0-497F-A8B3-C0E62DFF9B43}" type="slidenum">
              <a:rPr kumimoji="1" lang="ja-JP" altLang="en-US" smtClean="0"/>
              <a:pPr/>
              <a:t>17</a:t>
            </a:fld>
            <a:endParaRPr kumimoji="1" lang="ja-JP" altLang="en-US"/>
          </a:p>
        </p:txBody>
      </p:sp>
    </p:spTree>
    <p:extLst>
      <p:ext uri="{BB962C8B-B14F-4D97-AF65-F5344CB8AC3E}">
        <p14:creationId xmlns:p14="http://schemas.microsoft.com/office/powerpoint/2010/main" val="414149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自己評価が上昇した人は全体的に</a:t>
            </a:r>
            <a:r>
              <a:rPr kumimoji="1" lang="en-US" altLang="ja-JP" dirty="0"/>
              <a:t>PROG</a:t>
            </a:r>
            <a:r>
              <a:rPr kumimoji="1" lang="ja-JP" altLang="en-US" dirty="0"/>
              <a:t>スコアも上昇している</a:t>
            </a:r>
            <a:endParaRPr kumimoji="1" lang="en-US" altLang="ja-JP" dirty="0"/>
          </a:p>
          <a:p>
            <a:r>
              <a:rPr kumimoji="1" lang="ja-JP" altLang="en-US" dirty="0"/>
              <a:t>特に，自信創出力，課題発見力，計画立案力</a:t>
            </a:r>
            <a:endParaRPr kumimoji="1" lang="en-US" altLang="ja-JP" dirty="0"/>
          </a:p>
          <a:p>
            <a:r>
              <a:rPr kumimoji="1" lang="ja-JP" altLang="en-US" dirty="0"/>
              <a:t>統率力は，もともと低かった人が同水準まで向上した？</a:t>
            </a:r>
            <a:endParaRPr kumimoji="1" lang="en-US" altLang="ja-JP" dirty="0"/>
          </a:p>
        </p:txBody>
      </p:sp>
      <p:sp>
        <p:nvSpPr>
          <p:cNvPr id="4" name="スライド番号プレースホルダー 3"/>
          <p:cNvSpPr>
            <a:spLocks noGrp="1"/>
          </p:cNvSpPr>
          <p:nvPr>
            <p:ph type="sldNum" sz="quarter" idx="5"/>
          </p:nvPr>
        </p:nvSpPr>
        <p:spPr/>
        <p:txBody>
          <a:bodyPr/>
          <a:lstStyle/>
          <a:p>
            <a:fld id="{BE22013F-44C0-497F-A8B3-C0E62DFF9B43}" type="slidenum">
              <a:rPr kumimoji="1" lang="ja-JP" altLang="en-US" smtClean="0"/>
              <a:pPr/>
              <a:t>18</a:t>
            </a:fld>
            <a:endParaRPr kumimoji="1" lang="ja-JP" altLang="en-US"/>
          </a:p>
        </p:txBody>
      </p:sp>
    </p:spTree>
    <p:extLst>
      <p:ext uri="{BB962C8B-B14F-4D97-AF65-F5344CB8AC3E}">
        <p14:creationId xmlns:p14="http://schemas.microsoft.com/office/powerpoint/2010/main" val="206432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自己評価が上昇した人は全体的に</a:t>
            </a:r>
            <a:r>
              <a:rPr kumimoji="1" lang="en-US" altLang="ja-JP" dirty="0"/>
              <a:t>PROG</a:t>
            </a:r>
            <a:r>
              <a:rPr kumimoji="1" lang="ja-JP" altLang="en-US" dirty="0"/>
              <a:t>スコアも上昇している</a:t>
            </a:r>
            <a:endParaRPr kumimoji="1" lang="en-US" altLang="ja-JP" dirty="0"/>
          </a:p>
          <a:p>
            <a:r>
              <a:rPr kumimoji="1" lang="ja-JP" altLang="en-US" dirty="0"/>
              <a:t>特に，自信創出力，課題発見力，計画立案力</a:t>
            </a:r>
            <a:endParaRPr kumimoji="1" lang="en-US" altLang="ja-JP" dirty="0"/>
          </a:p>
          <a:p>
            <a:r>
              <a:rPr kumimoji="1" lang="ja-JP" altLang="en-US" dirty="0"/>
              <a:t>統率力は，もともと低かった人が同水準まで向上した？</a:t>
            </a:r>
            <a:endParaRPr kumimoji="1" lang="en-US" altLang="ja-JP" dirty="0"/>
          </a:p>
        </p:txBody>
      </p:sp>
      <p:sp>
        <p:nvSpPr>
          <p:cNvPr id="4" name="スライド番号プレースホルダー 3"/>
          <p:cNvSpPr>
            <a:spLocks noGrp="1"/>
          </p:cNvSpPr>
          <p:nvPr>
            <p:ph type="sldNum" sz="quarter" idx="5"/>
          </p:nvPr>
        </p:nvSpPr>
        <p:spPr/>
        <p:txBody>
          <a:bodyPr/>
          <a:lstStyle/>
          <a:p>
            <a:fld id="{BE22013F-44C0-497F-A8B3-C0E62DFF9B43}" type="slidenum">
              <a:rPr kumimoji="1" lang="ja-JP" altLang="en-US" smtClean="0"/>
              <a:pPr/>
              <a:t>19</a:t>
            </a:fld>
            <a:endParaRPr kumimoji="1" lang="ja-JP" altLang="en-US"/>
          </a:p>
        </p:txBody>
      </p:sp>
    </p:spTree>
    <p:extLst>
      <p:ext uri="{BB962C8B-B14F-4D97-AF65-F5344CB8AC3E}">
        <p14:creationId xmlns:p14="http://schemas.microsoft.com/office/powerpoint/2010/main" val="4245473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Q6</a:t>
            </a:r>
            <a:r>
              <a:rPr kumimoji="1" lang="ja-JP" altLang="en-US" dirty="0"/>
              <a:t>期待との不一致はやや改善（</a:t>
            </a:r>
            <a:r>
              <a:rPr kumimoji="1" lang="en-US" altLang="ja-JP" dirty="0"/>
              <a:t>2017</a:t>
            </a:r>
            <a:r>
              <a:rPr kumimoji="1" lang="ja-JP" altLang="en-US" dirty="0"/>
              <a:t>年度比），</a:t>
            </a:r>
            <a:r>
              <a:rPr kumimoji="1" lang="en-US" altLang="ja-JP" dirty="0"/>
              <a:t>Q13</a:t>
            </a:r>
            <a:r>
              <a:rPr kumimoji="1" lang="ja-JP" altLang="en-US" dirty="0"/>
              <a:t>設備への不満はおおむね解消，</a:t>
            </a:r>
            <a:r>
              <a:rPr kumimoji="1" lang="en-US" altLang="ja-JP" dirty="0"/>
              <a:t>2019</a:t>
            </a:r>
            <a:r>
              <a:rPr kumimoji="1" lang="ja-JP" altLang="en-US" dirty="0"/>
              <a:t>年度シンポジウム（および論文）でも報告済み</a:t>
            </a:r>
            <a:endParaRPr kumimoji="1" lang="en-US" altLang="ja-JP" dirty="0"/>
          </a:p>
          <a:p>
            <a:r>
              <a:rPr kumimoji="1" lang="en-US" altLang="ja-JP" dirty="0"/>
              <a:t>Q5</a:t>
            </a:r>
            <a:r>
              <a:rPr kumimoji="1" lang="ja-JP" altLang="en-US" dirty="0"/>
              <a:t>受講姿勢が</a:t>
            </a:r>
            <a:r>
              <a:rPr kumimoji="1" lang="en-US" altLang="ja-JP" dirty="0"/>
              <a:t>2017</a:t>
            </a:r>
            <a:r>
              <a:rPr kumimoji="1" lang="ja-JP" altLang="en-US" dirty="0"/>
              <a:t>年度に比べてやや改善したのは，</a:t>
            </a:r>
            <a:r>
              <a:rPr kumimoji="1" lang="en-US" altLang="ja-JP" dirty="0"/>
              <a:t>Q6</a:t>
            </a:r>
            <a:r>
              <a:rPr kumimoji="1" lang="ja-JP" altLang="en-US" dirty="0"/>
              <a:t>が改善したから？</a:t>
            </a:r>
            <a:endParaRPr kumimoji="1" lang="en-US" altLang="ja-JP" dirty="0"/>
          </a:p>
          <a:p>
            <a:r>
              <a:rPr kumimoji="1" lang="en-US" altLang="ja-JP" dirty="0"/>
              <a:t>Q2/Q3/Q4</a:t>
            </a:r>
            <a:r>
              <a:rPr kumimoji="1" lang="ja-JP" altLang="en-US" dirty="0"/>
              <a:t>に大きな隔たりがあるのは</a:t>
            </a:r>
            <a:r>
              <a:rPr kumimoji="1" lang="en-US" altLang="ja-JP" dirty="0"/>
              <a:t>2017</a:t>
            </a:r>
            <a:r>
              <a:rPr kumimoji="1" lang="ja-JP" altLang="en-US" dirty="0"/>
              <a:t>年度と同様の傾向，特に</a:t>
            </a:r>
            <a:r>
              <a:rPr kumimoji="1" lang="en-US" altLang="ja-JP" dirty="0"/>
              <a:t>Q4</a:t>
            </a:r>
            <a:r>
              <a:rPr kumimoji="1" lang="ja-JP" altLang="en-US" dirty="0"/>
              <a:t>が特徴的（</a:t>
            </a:r>
            <a:r>
              <a:rPr kumimoji="1" lang="en-US" altLang="ja-JP" dirty="0"/>
              <a:t>Q4</a:t>
            </a:r>
            <a:r>
              <a:rPr kumimoji="1" lang="ja-JP" altLang="en-US" dirty="0"/>
              <a:t>と</a:t>
            </a:r>
            <a:r>
              <a:rPr kumimoji="1" lang="en-US" altLang="ja-JP" dirty="0"/>
              <a:t>Q5</a:t>
            </a:r>
            <a:r>
              <a:rPr kumimoji="1" lang="ja-JP" altLang="en-US" dirty="0"/>
              <a:t>に相関がないのが不思議？相関係数は</a:t>
            </a:r>
            <a:r>
              <a:rPr kumimoji="1" lang="en-US" altLang="ja-JP" dirty="0"/>
              <a:t>0.54</a:t>
            </a:r>
            <a:r>
              <a:rPr kumimoji="1" lang="ja-JP" altLang="en-US" dirty="0"/>
              <a:t>）</a:t>
            </a:r>
          </a:p>
        </p:txBody>
      </p:sp>
      <p:sp>
        <p:nvSpPr>
          <p:cNvPr id="4" name="スライド番号プレースホルダー 3"/>
          <p:cNvSpPr>
            <a:spLocks noGrp="1"/>
          </p:cNvSpPr>
          <p:nvPr>
            <p:ph type="sldNum" sz="quarter" idx="5"/>
          </p:nvPr>
        </p:nvSpPr>
        <p:spPr/>
        <p:txBody>
          <a:bodyPr/>
          <a:lstStyle/>
          <a:p>
            <a:fld id="{BE22013F-44C0-497F-A8B3-C0E62DFF9B43}" type="slidenum">
              <a:rPr kumimoji="1" lang="ja-JP" altLang="en-US" smtClean="0"/>
              <a:pPr/>
              <a:t>23</a:t>
            </a:fld>
            <a:endParaRPr kumimoji="1" lang="ja-JP" altLang="en-US"/>
          </a:p>
        </p:txBody>
      </p:sp>
    </p:spTree>
    <p:extLst>
      <p:ext uri="{BB962C8B-B14F-4D97-AF65-F5344CB8AC3E}">
        <p14:creationId xmlns:p14="http://schemas.microsoft.com/office/powerpoint/2010/main" val="910742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自己評価の低い受講生からはチーム替えに対するコメント（</a:t>
            </a:r>
            <a:r>
              <a:rPr kumimoji="1" lang="en-US" altLang="ja-JP" dirty="0"/>
              <a:t>positive/negative</a:t>
            </a:r>
            <a:r>
              <a:rPr kumimoji="1" lang="ja-JP" altLang="en-US" dirty="0"/>
              <a:t>ともに）が多かった</a:t>
            </a:r>
          </a:p>
        </p:txBody>
      </p:sp>
      <p:sp>
        <p:nvSpPr>
          <p:cNvPr id="4" name="スライド番号プレースホルダー 3"/>
          <p:cNvSpPr>
            <a:spLocks noGrp="1"/>
          </p:cNvSpPr>
          <p:nvPr>
            <p:ph type="sldNum" sz="quarter" idx="5"/>
          </p:nvPr>
        </p:nvSpPr>
        <p:spPr/>
        <p:txBody>
          <a:bodyPr/>
          <a:lstStyle/>
          <a:p>
            <a:fld id="{BE22013F-44C0-497F-A8B3-C0E62DFF9B43}" type="slidenum">
              <a:rPr kumimoji="1" lang="ja-JP" altLang="en-US" smtClean="0"/>
              <a:pPr/>
              <a:t>24</a:t>
            </a:fld>
            <a:endParaRPr kumimoji="1" lang="ja-JP" altLang="en-US"/>
          </a:p>
        </p:txBody>
      </p:sp>
    </p:spTree>
    <p:extLst>
      <p:ext uri="{BB962C8B-B14F-4D97-AF65-F5344CB8AC3E}">
        <p14:creationId xmlns:p14="http://schemas.microsoft.com/office/powerpoint/2010/main" val="2789279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092280" y="240695"/>
            <a:ext cx="1855290" cy="289900"/>
          </a:xfrm>
          <a:prstGeom prst="rect">
            <a:avLst/>
          </a:prstGeom>
        </p:spPr>
      </p:pic>
      <p:sp>
        <p:nvSpPr>
          <p:cNvPr id="11" name="フリーフォーム 10"/>
          <p:cNvSpPr/>
          <p:nvPr/>
        </p:nvSpPr>
        <p:spPr>
          <a:xfrm>
            <a:off x="-371994" y="3851"/>
            <a:ext cx="5292588" cy="6868043"/>
          </a:xfrm>
          <a:custGeom>
            <a:avLst/>
            <a:gdLst>
              <a:gd name="connsiteX0" fmla="*/ 0 w 5292588"/>
              <a:gd name="connsiteY0" fmla="*/ 0 h 6868043"/>
              <a:gd name="connsiteX1" fmla="*/ 4736454 w 5292588"/>
              <a:gd name="connsiteY1" fmla="*/ 0 h 6868043"/>
              <a:gd name="connsiteX2" fmla="*/ 4807990 w 5292588"/>
              <a:gd name="connsiteY2" fmla="*/ 211420 h 6868043"/>
              <a:gd name="connsiteX3" fmla="*/ 5292588 w 5292588"/>
              <a:gd name="connsiteY3" fmla="*/ 3416731 h 6868043"/>
              <a:gd name="connsiteX4" fmla="*/ 4807990 w 5292588"/>
              <a:gd name="connsiteY4" fmla="*/ 6622043 h 6868043"/>
              <a:gd name="connsiteX5" fmla="*/ 4724754 w 5292588"/>
              <a:gd name="connsiteY5" fmla="*/ 6868043 h 6868043"/>
              <a:gd name="connsiteX6" fmla="*/ 0 w 5292588"/>
              <a:gd name="connsiteY6" fmla="*/ 6868043 h 686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2588" h="6868043">
                <a:moveTo>
                  <a:pt x="0" y="0"/>
                </a:moveTo>
                <a:lnTo>
                  <a:pt x="4736454" y="0"/>
                </a:lnTo>
                <a:lnTo>
                  <a:pt x="4807990" y="211420"/>
                </a:lnTo>
                <a:cubicBezTo>
                  <a:pt x="5122928" y="1223977"/>
                  <a:pt x="5292588" y="2300541"/>
                  <a:pt x="5292588" y="3416731"/>
                </a:cubicBezTo>
                <a:cubicBezTo>
                  <a:pt x="5292588" y="4532921"/>
                  <a:pt x="5122928" y="5609485"/>
                  <a:pt x="4807990" y="6622043"/>
                </a:cubicBezTo>
                <a:lnTo>
                  <a:pt x="4724754" y="6868043"/>
                </a:lnTo>
                <a:lnTo>
                  <a:pt x="0" y="6868043"/>
                </a:lnTo>
                <a:close/>
              </a:path>
            </a:pathLst>
          </a:cu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73E87"/>
              </a:solidFill>
              <a:latin typeface="+mn-ea"/>
            </a:endParaRPr>
          </a:p>
        </p:txBody>
      </p:sp>
      <p:sp>
        <p:nvSpPr>
          <p:cNvPr id="2" name="Title 1"/>
          <p:cNvSpPr>
            <a:spLocks noGrp="1"/>
          </p:cNvSpPr>
          <p:nvPr>
            <p:ph type="ctrTitle"/>
          </p:nvPr>
        </p:nvSpPr>
        <p:spPr>
          <a:xfrm>
            <a:off x="395536" y="2944478"/>
            <a:ext cx="4320480" cy="2088232"/>
          </a:xfrm>
        </p:spPr>
        <p:txBody>
          <a:bodyPr vert="horz" lIns="91440" tIns="45720" rIns="91440" bIns="45720" rtlCol="0" anchor="b">
            <a:normAutofit/>
          </a:bodyPr>
          <a:lstStyle>
            <a:lvl1pPr>
              <a:defRPr lang="en-US" sz="4800" b="1" dirty="0">
                <a:solidFill>
                  <a:srgbClr val="FFFFFF"/>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defRPr>
            </a:lvl1pPr>
          </a:lstStyle>
          <a:p>
            <a:pPr lvl="0"/>
            <a:r>
              <a:rPr lang="ja-JP" altLang="en-US"/>
              <a:t>マスター タイトルの書式設定</a:t>
            </a:r>
            <a:endParaRPr lang="en-US" dirty="0"/>
          </a:p>
        </p:txBody>
      </p:sp>
      <p:sp>
        <p:nvSpPr>
          <p:cNvPr id="3" name="Subtitle 2"/>
          <p:cNvSpPr>
            <a:spLocks noGrp="1"/>
          </p:cNvSpPr>
          <p:nvPr>
            <p:ph type="subTitle" idx="1"/>
          </p:nvPr>
        </p:nvSpPr>
        <p:spPr>
          <a:xfrm>
            <a:off x="395536" y="5229200"/>
            <a:ext cx="3888432" cy="1473200"/>
          </a:xfrm>
          <a:prstGeom prst="rect">
            <a:avLst/>
          </a:prstGeom>
        </p:spPr>
        <p:txBody>
          <a:bodyPr>
            <a:normAutofit/>
          </a:bodyPr>
          <a:lstStyle>
            <a:lvl1pPr marL="0" indent="0" algn="l">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grpSp>
        <p:nvGrpSpPr>
          <p:cNvPr id="89" name="グループ化 88"/>
          <p:cNvGrpSpPr/>
          <p:nvPr/>
        </p:nvGrpSpPr>
        <p:grpSpPr>
          <a:xfrm>
            <a:off x="7106995" y="250219"/>
            <a:ext cx="1823902" cy="260528"/>
            <a:chOff x="952068" y="1353284"/>
            <a:chExt cx="7239864" cy="1034143"/>
          </a:xfrm>
        </p:grpSpPr>
        <p:sp>
          <p:nvSpPr>
            <p:cNvPr id="90" name="Rectangle 5"/>
            <p:cNvSpPr>
              <a:spLocks noChangeArrowheads="1"/>
            </p:cNvSpPr>
            <p:nvPr/>
          </p:nvSpPr>
          <p:spPr bwMode="auto">
            <a:xfrm>
              <a:off x="1822061" y="1400801"/>
              <a:ext cx="146871" cy="125272"/>
            </a:xfrm>
            <a:prstGeom prst="rect">
              <a:avLst/>
            </a:prstGeom>
            <a:solidFill>
              <a:srgbClr val="60AED4"/>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 name="Rectangle 6"/>
            <p:cNvSpPr>
              <a:spLocks noChangeArrowheads="1"/>
            </p:cNvSpPr>
            <p:nvPr/>
          </p:nvSpPr>
          <p:spPr bwMode="auto">
            <a:xfrm>
              <a:off x="2961605" y="1400801"/>
              <a:ext cx="146871" cy="125272"/>
            </a:xfrm>
            <a:prstGeom prst="rect">
              <a:avLst/>
            </a:prstGeom>
            <a:solidFill>
              <a:srgbClr val="60AED4"/>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7"/>
            <p:cNvSpPr>
              <a:spLocks noChangeArrowheads="1"/>
            </p:cNvSpPr>
            <p:nvPr/>
          </p:nvSpPr>
          <p:spPr bwMode="auto">
            <a:xfrm>
              <a:off x="6559939" y="1402529"/>
              <a:ext cx="147735" cy="125272"/>
            </a:xfrm>
            <a:prstGeom prst="rect">
              <a:avLst/>
            </a:prstGeom>
            <a:solidFill>
              <a:srgbClr val="2EB0DB"/>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p:cNvSpPr>
            <p:nvPr/>
          </p:nvSpPr>
          <p:spPr bwMode="auto">
            <a:xfrm>
              <a:off x="1067837" y="1386114"/>
              <a:ext cx="520959" cy="535646"/>
            </a:xfrm>
            <a:custGeom>
              <a:avLst/>
              <a:gdLst>
                <a:gd name="T0" fmla="*/ 296 w 603"/>
                <a:gd name="T1" fmla="*/ 212 h 620"/>
                <a:gd name="T2" fmla="*/ 298 w 603"/>
                <a:gd name="T3" fmla="*/ 212 h 620"/>
                <a:gd name="T4" fmla="*/ 435 w 603"/>
                <a:gd name="T5" fmla="*/ 620 h 620"/>
                <a:gd name="T6" fmla="*/ 603 w 603"/>
                <a:gd name="T7" fmla="*/ 620 h 620"/>
                <a:gd name="T8" fmla="*/ 386 w 603"/>
                <a:gd name="T9" fmla="*/ 0 h 620"/>
                <a:gd name="T10" fmla="*/ 220 w 603"/>
                <a:gd name="T11" fmla="*/ 0 h 620"/>
                <a:gd name="T12" fmla="*/ 0 w 603"/>
                <a:gd name="T13" fmla="*/ 620 h 620"/>
                <a:gd name="T14" fmla="*/ 157 w 603"/>
                <a:gd name="T15" fmla="*/ 620 h 620"/>
                <a:gd name="T16" fmla="*/ 296 w 603"/>
                <a:gd name="T17" fmla="*/ 21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3" h="620">
                  <a:moveTo>
                    <a:pt x="296" y="212"/>
                  </a:moveTo>
                  <a:lnTo>
                    <a:pt x="298" y="212"/>
                  </a:lnTo>
                  <a:lnTo>
                    <a:pt x="435" y="620"/>
                  </a:lnTo>
                  <a:lnTo>
                    <a:pt x="603" y="620"/>
                  </a:lnTo>
                  <a:lnTo>
                    <a:pt x="386" y="0"/>
                  </a:lnTo>
                  <a:lnTo>
                    <a:pt x="220" y="0"/>
                  </a:lnTo>
                  <a:lnTo>
                    <a:pt x="0" y="620"/>
                  </a:lnTo>
                  <a:lnTo>
                    <a:pt x="157" y="620"/>
                  </a:lnTo>
                  <a:lnTo>
                    <a:pt x="296" y="212"/>
                  </a:lnTo>
                  <a:close/>
                </a:path>
              </a:pathLst>
            </a:custGeom>
            <a:solidFill>
              <a:srgbClr val="60AED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 name="Rectangle 9"/>
            <p:cNvSpPr>
              <a:spLocks noChangeArrowheads="1"/>
            </p:cNvSpPr>
            <p:nvPr/>
          </p:nvSpPr>
          <p:spPr bwMode="auto">
            <a:xfrm>
              <a:off x="1823789" y="1634930"/>
              <a:ext cx="145143" cy="286830"/>
            </a:xfrm>
            <a:prstGeom prst="rect">
              <a:avLst/>
            </a:prstGeom>
            <a:solidFill>
              <a:srgbClr val="60AED4"/>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noEditPoints="1"/>
            </p:cNvSpPr>
            <p:nvPr/>
          </p:nvSpPr>
          <p:spPr bwMode="auto">
            <a:xfrm>
              <a:off x="2152952" y="1388706"/>
              <a:ext cx="636728" cy="533054"/>
            </a:xfrm>
            <a:custGeom>
              <a:avLst/>
              <a:gdLst>
                <a:gd name="T0" fmla="*/ 70 w 312"/>
                <a:gd name="T1" fmla="*/ 238 h 260"/>
                <a:gd name="T2" fmla="*/ 156 w 312"/>
                <a:gd name="T3" fmla="*/ 238 h 260"/>
                <a:gd name="T4" fmla="*/ 236 w 312"/>
                <a:gd name="T5" fmla="*/ 260 h 260"/>
                <a:gd name="T6" fmla="*/ 312 w 312"/>
                <a:gd name="T7" fmla="*/ 260 h 260"/>
                <a:gd name="T8" fmla="*/ 233 w 312"/>
                <a:gd name="T9" fmla="*/ 204 h 260"/>
                <a:gd name="T10" fmla="*/ 233 w 312"/>
                <a:gd name="T11" fmla="*/ 203 h 260"/>
                <a:gd name="T12" fmla="*/ 308 w 312"/>
                <a:gd name="T13" fmla="*/ 106 h 260"/>
                <a:gd name="T14" fmla="*/ 160 w 312"/>
                <a:gd name="T15" fmla="*/ 0 h 260"/>
                <a:gd name="T16" fmla="*/ 0 w 312"/>
                <a:gd name="T17" fmla="*/ 0 h 260"/>
                <a:gd name="T18" fmla="*/ 0 w 312"/>
                <a:gd name="T19" fmla="*/ 260 h 260"/>
                <a:gd name="T20" fmla="*/ 70 w 312"/>
                <a:gd name="T21" fmla="*/ 260 h 260"/>
                <a:gd name="T22" fmla="*/ 70 w 312"/>
                <a:gd name="T23" fmla="*/ 238 h 260"/>
                <a:gd name="T24" fmla="*/ 70 w 312"/>
                <a:gd name="T25" fmla="*/ 63 h 260"/>
                <a:gd name="T26" fmla="*/ 155 w 312"/>
                <a:gd name="T27" fmla="*/ 63 h 260"/>
                <a:gd name="T28" fmla="*/ 239 w 312"/>
                <a:gd name="T29" fmla="*/ 119 h 260"/>
                <a:gd name="T30" fmla="*/ 153 w 312"/>
                <a:gd name="T31" fmla="*/ 177 h 260"/>
                <a:gd name="T32" fmla="*/ 70 w 312"/>
                <a:gd name="T33" fmla="*/ 177 h 260"/>
                <a:gd name="T34" fmla="*/ 70 w 312"/>
                <a:gd name="T35" fmla="*/ 6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260">
                  <a:moveTo>
                    <a:pt x="70" y="238"/>
                  </a:moveTo>
                  <a:cubicBezTo>
                    <a:pt x="156" y="238"/>
                    <a:pt x="156" y="238"/>
                    <a:pt x="156" y="238"/>
                  </a:cubicBezTo>
                  <a:cubicBezTo>
                    <a:pt x="193" y="238"/>
                    <a:pt x="220" y="244"/>
                    <a:pt x="236" y="260"/>
                  </a:cubicBezTo>
                  <a:cubicBezTo>
                    <a:pt x="312" y="260"/>
                    <a:pt x="312" y="260"/>
                    <a:pt x="312" y="260"/>
                  </a:cubicBezTo>
                  <a:cubicBezTo>
                    <a:pt x="299" y="228"/>
                    <a:pt x="271" y="212"/>
                    <a:pt x="233" y="204"/>
                  </a:cubicBezTo>
                  <a:cubicBezTo>
                    <a:pt x="233" y="203"/>
                    <a:pt x="233" y="203"/>
                    <a:pt x="233" y="203"/>
                  </a:cubicBezTo>
                  <a:cubicBezTo>
                    <a:pt x="276" y="194"/>
                    <a:pt x="308" y="165"/>
                    <a:pt x="308" y="106"/>
                  </a:cubicBezTo>
                  <a:cubicBezTo>
                    <a:pt x="308" y="28"/>
                    <a:pt x="245" y="0"/>
                    <a:pt x="160" y="0"/>
                  </a:cubicBezTo>
                  <a:cubicBezTo>
                    <a:pt x="0" y="0"/>
                    <a:pt x="0" y="0"/>
                    <a:pt x="0" y="0"/>
                  </a:cubicBezTo>
                  <a:cubicBezTo>
                    <a:pt x="0" y="260"/>
                    <a:pt x="0" y="260"/>
                    <a:pt x="0" y="260"/>
                  </a:cubicBezTo>
                  <a:cubicBezTo>
                    <a:pt x="70" y="260"/>
                    <a:pt x="70" y="260"/>
                    <a:pt x="70" y="260"/>
                  </a:cubicBezTo>
                  <a:lnTo>
                    <a:pt x="70" y="238"/>
                  </a:lnTo>
                  <a:close/>
                  <a:moveTo>
                    <a:pt x="70" y="63"/>
                  </a:moveTo>
                  <a:cubicBezTo>
                    <a:pt x="155" y="63"/>
                    <a:pt x="155" y="63"/>
                    <a:pt x="155" y="63"/>
                  </a:cubicBezTo>
                  <a:cubicBezTo>
                    <a:pt x="214" y="63"/>
                    <a:pt x="239" y="79"/>
                    <a:pt x="239" y="119"/>
                  </a:cubicBezTo>
                  <a:cubicBezTo>
                    <a:pt x="239" y="160"/>
                    <a:pt x="210" y="177"/>
                    <a:pt x="153" y="177"/>
                  </a:cubicBezTo>
                  <a:cubicBezTo>
                    <a:pt x="70" y="177"/>
                    <a:pt x="70" y="177"/>
                    <a:pt x="70" y="177"/>
                  </a:cubicBezTo>
                  <a:lnTo>
                    <a:pt x="70" y="63"/>
                  </a:lnTo>
                  <a:close/>
                </a:path>
              </a:pathLst>
            </a:custGeom>
            <a:solidFill>
              <a:srgbClr val="60AED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6" name="Rectangle 11"/>
            <p:cNvSpPr>
              <a:spLocks noChangeArrowheads="1"/>
            </p:cNvSpPr>
            <p:nvPr/>
          </p:nvSpPr>
          <p:spPr bwMode="auto">
            <a:xfrm>
              <a:off x="2961605" y="1634930"/>
              <a:ext cx="145143" cy="286830"/>
            </a:xfrm>
            <a:prstGeom prst="rect">
              <a:avLst/>
            </a:prstGeom>
            <a:solidFill>
              <a:srgbClr val="60AED4"/>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p:nvSpPr>
          <p:spPr bwMode="auto">
            <a:xfrm>
              <a:off x="3249299" y="1372291"/>
              <a:ext cx="715347" cy="549469"/>
            </a:xfrm>
            <a:custGeom>
              <a:avLst/>
              <a:gdLst>
                <a:gd name="T0" fmla="*/ 72 w 350"/>
                <a:gd name="T1" fmla="*/ 218 h 268"/>
                <a:gd name="T2" fmla="*/ 185 w 350"/>
                <a:gd name="T3" fmla="*/ 67 h 268"/>
                <a:gd name="T4" fmla="*/ 282 w 350"/>
                <a:gd name="T5" fmla="*/ 151 h 268"/>
                <a:gd name="T6" fmla="*/ 350 w 350"/>
                <a:gd name="T7" fmla="*/ 132 h 268"/>
                <a:gd name="T8" fmla="*/ 186 w 350"/>
                <a:gd name="T9" fmla="*/ 0 h 268"/>
                <a:gd name="T10" fmla="*/ 0 w 350"/>
                <a:gd name="T11" fmla="*/ 219 h 268"/>
                <a:gd name="T12" fmla="*/ 3 w 350"/>
                <a:gd name="T13" fmla="*/ 268 h 268"/>
                <a:gd name="T14" fmla="*/ 76 w 350"/>
                <a:gd name="T15" fmla="*/ 268 h 268"/>
                <a:gd name="T16" fmla="*/ 72 w 350"/>
                <a:gd name="T17" fmla="*/ 21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268">
                  <a:moveTo>
                    <a:pt x="72" y="218"/>
                  </a:moveTo>
                  <a:cubicBezTo>
                    <a:pt x="72" y="122"/>
                    <a:pt x="114" y="67"/>
                    <a:pt x="185" y="67"/>
                  </a:cubicBezTo>
                  <a:cubicBezTo>
                    <a:pt x="242" y="67"/>
                    <a:pt x="267" y="95"/>
                    <a:pt x="282" y="151"/>
                  </a:cubicBezTo>
                  <a:cubicBezTo>
                    <a:pt x="350" y="132"/>
                    <a:pt x="350" y="132"/>
                    <a:pt x="350" y="132"/>
                  </a:cubicBezTo>
                  <a:cubicBezTo>
                    <a:pt x="331" y="55"/>
                    <a:pt x="284" y="0"/>
                    <a:pt x="186" y="0"/>
                  </a:cubicBezTo>
                  <a:cubicBezTo>
                    <a:pt x="79" y="0"/>
                    <a:pt x="0" y="78"/>
                    <a:pt x="0" y="219"/>
                  </a:cubicBezTo>
                  <a:cubicBezTo>
                    <a:pt x="0" y="236"/>
                    <a:pt x="1" y="253"/>
                    <a:pt x="3" y="268"/>
                  </a:cubicBezTo>
                  <a:cubicBezTo>
                    <a:pt x="76" y="268"/>
                    <a:pt x="76" y="268"/>
                    <a:pt x="76" y="268"/>
                  </a:cubicBezTo>
                  <a:cubicBezTo>
                    <a:pt x="74" y="253"/>
                    <a:pt x="72" y="237"/>
                    <a:pt x="72" y="218"/>
                  </a:cubicBezTo>
                </a:path>
              </a:pathLst>
            </a:custGeom>
            <a:solidFill>
              <a:srgbClr val="60AED4"/>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p:cNvSpPr>
            <p:nvPr/>
          </p:nvSpPr>
          <p:spPr bwMode="auto">
            <a:xfrm>
              <a:off x="952068" y="1921760"/>
              <a:ext cx="755088" cy="336939"/>
            </a:xfrm>
            <a:custGeom>
              <a:avLst/>
              <a:gdLst>
                <a:gd name="T0" fmla="*/ 158 w 874"/>
                <a:gd name="T1" fmla="*/ 390 h 390"/>
                <a:gd name="T2" fmla="*/ 238 w 874"/>
                <a:gd name="T3" fmla="*/ 150 h 390"/>
                <a:gd name="T4" fmla="*/ 619 w 874"/>
                <a:gd name="T5" fmla="*/ 150 h 390"/>
                <a:gd name="T6" fmla="*/ 702 w 874"/>
                <a:gd name="T7" fmla="*/ 390 h 390"/>
                <a:gd name="T8" fmla="*/ 874 w 874"/>
                <a:gd name="T9" fmla="*/ 390 h 390"/>
                <a:gd name="T10" fmla="*/ 737 w 874"/>
                <a:gd name="T11" fmla="*/ 0 h 390"/>
                <a:gd name="T12" fmla="*/ 569 w 874"/>
                <a:gd name="T13" fmla="*/ 0 h 390"/>
                <a:gd name="T14" fmla="*/ 291 w 874"/>
                <a:gd name="T15" fmla="*/ 0 h 390"/>
                <a:gd name="T16" fmla="*/ 134 w 874"/>
                <a:gd name="T17" fmla="*/ 0 h 390"/>
                <a:gd name="T18" fmla="*/ 0 w 874"/>
                <a:gd name="T19" fmla="*/ 390 h 390"/>
                <a:gd name="T20" fmla="*/ 158 w 874"/>
                <a:gd name="T21"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4" h="390">
                  <a:moveTo>
                    <a:pt x="158" y="390"/>
                  </a:moveTo>
                  <a:lnTo>
                    <a:pt x="238" y="150"/>
                  </a:lnTo>
                  <a:lnTo>
                    <a:pt x="619" y="150"/>
                  </a:lnTo>
                  <a:lnTo>
                    <a:pt x="702" y="390"/>
                  </a:lnTo>
                  <a:lnTo>
                    <a:pt x="874" y="390"/>
                  </a:lnTo>
                  <a:lnTo>
                    <a:pt x="737" y="0"/>
                  </a:lnTo>
                  <a:lnTo>
                    <a:pt x="569" y="0"/>
                  </a:lnTo>
                  <a:lnTo>
                    <a:pt x="291" y="0"/>
                  </a:lnTo>
                  <a:lnTo>
                    <a:pt x="134" y="0"/>
                  </a:lnTo>
                  <a:lnTo>
                    <a:pt x="0" y="390"/>
                  </a:lnTo>
                  <a:lnTo>
                    <a:pt x="158" y="390"/>
                  </a:lnTo>
                  <a:close/>
                </a:path>
              </a:pathLst>
            </a:custGeom>
            <a:solidFill>
              <a:srgbClr val="1290B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9" name="Rectangle 14"/>
            <p:cNvSpPr>
              <a:spLocks noChangeArrowheads="1"/>
            </p:cNvSpPr>
            <p:nvPr/>
          </p:nvSpPr>
          <p:spPr bwMode="auto">
            <a:xfrm>
              <a:off x="1823789" y="1921760"/>
              <a:ext cx="145143" cy="336939"/>
            </a:xfrm>
            <a:prstGeom prst="rect">
              <a:avLst/>
            </a:prstGeom>
            <a:solidFill>
              <a:srgbClr val="1290BE"/>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p:nvSpPr>
          <p:spPr bwMode="auto">
            <a:xfrm>
              <a:off x="2152952" y="1921760"/>
              <a:ext cx="655735" cy="336939"/>
            </a:xfrm>
            <a:custGeom>
              <a:avLst/>
              <a:gdLst>
                <a:gd name="T0" fmla="*/ 171 w 321"/>
                <a:gd name="T1" fmla="*/ 164 h 164"/>
                <a:gd name="T2" fmla="*/ 321 w 321"/>
                <a:gd name="T3" fmla="*/ 48 h 164"/>
                <a:gd name="T4" fmla="*/ 312 w 321"/>
                <a:gd name="T5" fmla="*/ 0 h 164"/>
                <a:gd name="T6" fmla="*/ 236 w 321"/>
                <a:gd name="T7" fmla="*/ 0 h 164"/>
                <a:gd name="T8" fmla="*/ 250 w 321"/>
                <a:gd name="T9" fmla="*/ 40 h 164"/>
                <a:gd name="T10" fmla="*/ 163 w 321"/>
                <a:gd name="T11" fmla="*/ 102 h 164"/>
                <a:gd name="T12" fmla="*/ 70 w 321"/>
                <a:gd name="T13" fmla="*/ 102 h 164"/>
                <a:gd name="T14" fmla="*/ 70 w 321"/>
                <a:gd name="T15" fmla="*/ 0 h 164"/>
                <a:gd name="T16" fmla="*/ 0 w 321"/>
                <a:gd name="T17" fmla="*/ 0 h 164"/>
                <a:gd name="T18" fmla="*/ 0 w 321"/>
                <a:gd name="T19" fmla="*/ 164 h 164"/>
                <a:gd name="T20" fmla="*/ 171 w 321"/>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164">
                  <a:moveTo>
                    <a:pt x="171" y="164"/>
                  </a:moveTo>
                  <a:cubicBezTo>
                    <a:pt x="257" y="164"/>
                    <a:pt x="321" y="126"/>
                    <a:pt x="321" y="48"/>
                  </a:cubicBezTo>
                  <a:cubicBezTo>
                    <a:pt x="321" y="29"/>
                    <a:pt x="318" y="13"/>
                    <a:pt x="312" y="0"/>
                  </a:cubicBezTo>
                  <a:cubicBezTo>
                    <a:pt x="236" y="0"/>
                    <a:pt x="236" y="0"/>
                    <a:pt x="236" y="0"/>
                  </a:cubicBezTo>
                  <a:cubicBezTo>
                    <a:pt x="245" y="10"/>
                    <a:pt x="250" y="23"/>
                    <a:pt x="250" y="40"/>
                  </a:cubicBezTo>
                  <a:cubicBezTo>
                    <a:pt x="250" y="82"/>
                    <a:pt x="224" y="102"/>
                    <a:pt x="163" y="102"/>
                  </a:cubicBezTo>
                  <a:cubicBezTo>
                    <a:pt x="70" y="102"/>
                    <a:pt x="70" y="102"/>
                    <a:pt x="70" y="102"/>
                  </a:cubicBezTo>
                  <a:cubicBezTo>
                    <a:pt x="70" y="0"/>
                    <a:pt x="70" y="0"/>
                    <a:pt x="70" y="0"/>
                  </a:cubicBezTo>
                  <a:cubicBezTo>
                    <a:pt x="0" y="0"/>
                    <a:pt x="0" y="0"/>
                    <a:pt x="0" y="0"/>
                  </a:cubicBezTo>
                  <a:cubicBezTo>
                    <a:pt x="0" y="164"/>
                    <a:pt x="0" y="164"/>
                    <a:pt x="0" y="164"/>
                  </a:cubicBezTo>
                  <a:lnTo>
                    <a:pt x="171" y="164"/>
                  </a:lnTo>
                  <a:close/>
                </a:path>
              </a:pathLst>
            </a:custGeom>
            <a:solidFill>
              <a:srgbClr val="1290B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Rectangle 16"/>
            <p:cNvSpPr>
              <a:spLocks noChangeArrowheads="1"/>
            </p:cNvSpPr>
            <p:nvPr/>
          </p:nvSpPr>
          <p:spPr bwMode="auto">
            <a:xfrm>
              <a:off x="2961605" y="1921760"/>
              <a:ext cx="145143" cy="336939"/>
            </a:xfrm>
            <a:prstGeom prst="rect">
              <a:avLst/>
            </a:prstGeom>
            <a:solidFill>
              <a:srgbClr val="1290BE"/>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p:cNvSpPr>
            <p:nvPr/>
          </p:nvSpPr>
          <p:spPr bwMode="auto">
            <a:xfrm>
              <a:off x="3255347" y="1921760"/>
              <a:ext cx="723122" cy="353354"/>
            </a:xfrm>
            <a:custGeom>
              <a:avLst/>
              <a:gdLst>
                <a:gd name="T0" fmla="*/ 183 w 354"/>
                <a:gd name="T1" fmla="*/ 172 h 172"/>
                <a:gd name="T2" fmla="*/ 354 w 354"/>
                <a:gd name="T3" fmla="*/ 31 h 172"/>
                <a:gd name="T4" fmla="*/ 285 w 354"/>
                <a:gd name="T5" fmla="*/ 16 h 172"/>
                <a:gd name="T6" fmla="*/ 184 w 354"/>
                <a:gd name="T7" fmla="*/ 107 h 172"/>
                <a:gd name="T8" fmla="*/ 73 w 354"/>
                <a:gd name="T9" fmla="*/ 0 h 172"/>
                <a:gd name="T10" fmla="*/ 0 w 354"/>
                <a:gd name="T11" fmla="*/ 0 h 172"/>
                <a:gd name="T12" fmla="*/ 183 w 354"/>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354" h="172">
                  <a:moveTo>
                    <a:pt x="183" y="172"/>
                  </a:moveTo>
                  <a:cubicBezTo>
                    <a:pt x="281" y="172"/>
                    <a:pt x="332" y="115"/>
                    <a:pt x="354" y="31"/>
                  </a:cubicBezTo>
                  <a:cubicBezTo>
                    <a:pt x="285" y="16"/>
                    <a:pt x="285" y="16"/>
                    <a:pt x="285" y="16"/>
                  </a:cubicBezTo>
                  <a:cubicBezTo>
                    <a:pt x="271" y="79"/>
                    <a:pt x="238" y="107"/>
                    <a:pt x="184" y="107"/>
                  </a:cubicBezTo>
                  <a:cubicBezTo>
                    <a:pt x="125" y="107"/>
                    <a:pt x="85" y="69"/>
                    <a:pt x="73" y="0"/>
                  </a:cubicBezTo>
                  <a:cubicBezTo>
                    <a:pt x="0" y="0"/>
                    <a:pt x="0" y="0"/>
                    <a:pt x="0" y="0"/>
                  </a:cubicBezTo>
                  <a:cubicBezTo>
                    <a:pt x="16" y="114"/>
                    <a:pt x="88" y="172"/>
                    <a:pt x="183" y="172"/>
                  </a:cubicBezTo>
                </a:path>
              </a:pathLst>
            </a:custGeom>
            <a:solidFill>
              <a:srgbClr val="1290B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noEditPoints="1"/>
            </p:cNvSpPr>
            <p:nvPr/>
          </p:nvSpPr>
          <p:spPr bwMode="auto">
            <a:xfrm>
              <a:off x="7275286" y="1603828"/>
              <a:ext cx="627224" cy="640184"/>
            </a:xfrm>
            <a:custGeom>
              <a:avLst/>
              <a:gdLst>
                <a:gd name="T0" fmla="*/ 147 w 307"/>
                <a:gd name="T1" fmla="*/ 312 h 312"/>
                <a:gd name="T2" fmla="*/ 0 w 307"/>
                <a:gd name="T3" fmla="*/ 155 h 312"/>
                <a:gd name="T4" fmla="*/ 147 w 307"/>
                <a:gd name="T5" fmla="*/ 0 h 312"/>
                <a:gd name="T6" fmla="*/ 241 w 307"/>
                <a:gd name="T7" fmla="*/ 38 h 312"/>
                <a:gd name="T8" fmla="*/ 241 w 307"/>
                <a:gd name="T9" fmla="*/ 5 h 312"/>
                <a:gd name="T10" fmla="*/ 307 w 307"/>
                <a:gd name="T11" fmla="*/ 5 h 312"/>
                <a:gd name="T12" fmla="*/ 307 w 307"/>
                <a:gd name="T13" fmla="*/ 306 h 312"/>
                <a:gd name="T14" fmla="*/ 241 w 307"/>
                <a:gd name="T15" fmla="*/ 306 h 312"/>
                <a:gd name="T16" fmla="*/ 241 w 307"/>
                <a:gd name="T17" fmla="*/ 273 h 312"/>
                <a:gd name="T18" fmla="*/ 147 w 307"/>
                <a:gd name="T19" fmla="*/ 312 h 312"/>
                <a:gd name="T20" fmla="*/ 146 w 307"/>
                <a:gd name="T21" fmla="*/ 60 h 312"/>
                <a:gd name="T22" fmla="*/ 59 w 307"/>
                <a:gd name="T23" fmla="*/ 155 h 312"/>
                <a:gd name="T24" fmla="*/ 146 w 307"/>
                <a:gd name="T25" fmla="*/ 252 h 312"/>
                <a:gd name="T26" fmla="*/ 238 w 307"/>
                <a:gd name="T27" fmla="*/ 155 h 312"/>
                <a:gd name="T28" fmla="*/ 146 w 307"/>
                <a:gd name="T29" fmla="*/ 6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312">
                  <a:moveTo>
                    <a:pt x="147" y="312"/>
                  </a:moveTo>
                  <a:cubicBezTo>
                    <a:pt x="68" y="312"/>
                    <a:pt x="0" y="240"/>
                    <a:pt x="0" y="155"/>
                  </a:cubicBezTo>
                  <a:cubicBezTo>
                    <a:pt x="0" y="70"/>
                    <a:pt x="66" y="0"/>
                    <a:pt x="147" y="0"/>
                  </a:cubicBezTo>
                  <a:cubicBezTo>
                    <a:pt x="182" y="0"/>
                    <a:pt x="215" y="14"/>
                    <a:pt x="241" y="38"/>
                  </a:cubicBezTo>
                  <a:cubicBezTo>
                    <a:pt x="241" y="5"/>
                    <a:pt x="241" y="5"/>
                    <a:pt x="241" y="5"/>
                  </a:cubicBezTo>
                  <a:cubicBezTo>
                    <a:pt x="307" y="5"/>
                    <a:pt x="307" y="5"/>
                    <a:pt x="307" y="5"/>
                  </a:cubicBezTo>
                  <a:cubicBezTo>
                    <a:pt x="307" y="306"/>
                    <a:pt x="307" y="306"/>
                    <a:pt x="307" y="306"/>
                  </a:cubicBezTo>
                  <a:cubicBezTo>
                    <a:pt x="241" y="306"/>
                    <a:pt x="241" y="306"/>
                    <a:pt x="241" y="306"/>
                  </a:cubicBezTo>
                  <a:cubicBezTo>
                    <a:pt x="241" y="273"/>
                    <a:pt x="241" y="273"/>
                    <a:pt x="241" y="273"/>
                  </a:cubicBezTo>
                  <a:cubicBezTo>
                    <a:pt x="215" y="298"/>
                    <a:pt x="182" y="312"/>
                    <a:pt x="147" y="312"/>
                  </a:cubicBezTo>
                  <a:moveTo>
                    <a:pt x="146" y="60"/>
                  </a:moveTo>
                  <a:cubicBezTo>
                    <a:pt x="97" y="60"/>
                    <a:pt x="59" y="102"/>
                    <a:pt x="59" y="155"/>
                  </a:cubicBezTo>
                  <a:cubicBezTo>
                    <a:pt x="59" y="209"/>
                    <a:pt x="98" y="252"/>
                    <a:pt x="146" y="252"/>
                  </a:cubicBezTo>
                  <a:cubicBezTo>
                    <a:pt x="195" y="252"/>
                    <a:pt x="238" y="207"/>
                    <a:pt x="238" y="155"/>
                  </a:cubicBezTo>
                  <a:cubicBezTo>
                    <a:pt x="238" y="104"/>
                    <a:pt x="196" y="60"/>
                    <a:pt x="146" y="60"/>
                  </a:cubicBezTo>
                </a:path>
              </a:pathLst>
            </a:custGeom>
            <a:solidFill>
              <a:srgbClr val="2EB0D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Rectangle 19"/>
            <p:cNvSpPr>
              <a:spLocks noChangeArrowheads="1"/>
            </p:cNvSpPr>
            <p:nvPr/>
          </p:nvSpPr>
          <p:spPr bwMode="auto">
            <a:xfrm>
              <a:off x="5866190" y="1558903"/>
              <a:ext cx="134776" cy="828524"/>
            </a:xfrm>
            <a:prstGeom prst="rect">
              <a:avLst/>
            </a:prstGeom>
            <a:solidFill>
              <a:srgbClr val="2EB0DB"/>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p:nvSpPr>
          <p:spPr bwMode="auto">
            <a:xfrm>
              <a:off x="6000966" y="1538168"/>
              <a:ext cx="428517" cy="273007"/>
            </a:xfrm>
            <a:custGeom>
              <a:avLst/>
              <a:gdLst>
                <a:gd name="T0" fmla="*/ 82 w 210"/>
                <a:gd name="T1" fmla="*/ 0 h 133"/>
                <a:gd name="T2" fmla="*/ 0 w 210"/>
                <a:gd name="T3" fmla="*/ 21 h 133"/>
                <a:gd name="T4" fmla="*/ 0 w 210"/>
                <a:gd name="T5" fmla="*/ 132 h 133"/>
                <a:gd name="T6" fmla="*/ 79 w 210"/>
                <a:gd name="T7" fmla="*/ 56 h 133"/>
                <a:gd name="T8" fmla="*/ 152 w 210"/>
                <a:gd name="T9" fmla="*/ 133 h 133"/>
                <a:gd name="T10" fmla="*/ 210 w 210"/>
                <a:gd name="T11" fmla="*/ 133 h 133"/>
                <a:gd name="T12" fmla="*/ 82 w 210"/>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210" h="133">
                  <a:moveTo>
                    <a:pt x="82" y="0"/>
                  </a:moveTo>
                  <a:cubicBezTo>
                    <a:pt x="50" y="0"/>
                    <a:pt x="20" y="9"/>
                    <a:pt x="0" y="21"/>
                  </a:cubicBezTo>
                  <a:cubicBezTo>
                    <a:pt x="0" y="132"/>
                    <a:pt x="0" y="132"/>
                    <a:pt x="0" y="132"/>
                  </a:cubicBezTo>
                  <a:cubicBezTo>
                    <a:pt x="0" y="80"/>
                    <a:pt x="35" y="56"/>
                    <a:pt x="79" y="56"/>
                  </a:cubicBezTo>
                  <a:cubicBezTo>
                    <a:pt x="121" y="56"/>
                    <a:pt x="150" y="88"/>
                    <a:pt x="152" y="133"/>
                  </a:cubicBezTo>
                  <a:cubicBezTo>
                    <a:pt x="210" y="133"/>
                    <a:pt x="210" y="133"/>
                    <a:pt x="210" y="133"/>
                  </a:cubicBezTo>
                  <a:cubicBezTo>
                    <a:pt x="209" y="58"/>
                    <a:pt x="160" y="0"/>
                    <a:pt x="82" y="0"/>
                  </a:cubicBezTo>
                </a:path>
              </a:pathLst>
            </a:custGeom>
            <a:solidFill>
              <a:srgbClr val="2EB0D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p:nvSpPr>
          <p:spPr bwMode="auto">
            <a:xfrm>
              <a:off x="6000966" y="1811175"/>
              <a:ext cx="432837" cy="342986"/>
            </a:xfrm>
            <a:custGeom>
              <a:avLst/>
              <a:gdLst>
                <a:gd name="T0" fmla="*/ 210 w 212"/>
                <a:gd name="T1" fmla="*/ 0 h 167"/>
                <a:gd name="T2" fmla="*/ 152 w 212"/>
                <a:gd name="T3" fmla="*/ 0 h 167"/>
                <a:gd name="T4" fmla="*/ 78 w 212"/>
                <a:gd name="T5" fmla="*/ 109 h 167"/>
                <a:gd name="T6" fmla="*/ 0 w 212"/>
                <a:gd name="T7" fmla="*/ 1 h 167"/>
                <a:gd name="T8" fmla="*/ 0 w 212"/>
                <a:gd name="T9" fmla="*/ 130 h 167"/>
                <a:gd name="T10" fmla="*/ 84 w 212"/>
                <a:gd name="T11" fmla="*/ 167 h 167"/>
                <a:gd name="T12" fmla="*/ 210 w 212"/>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212" h="167">
                  <a:moveTo>
                    <a:pt x="210" y="0"/>
                  </a:moveTo>
                  <a:cubicBezTo>
                    <a:pt x="152" y="0"/>
                    <a:pt x="152" y="0"/>
                    <a:pt x="152" y="0"/>
                  </a:cubicBezTo>
                  <a:cubicBezTo>
                    <a:pt x="151" y="70"/>
                    <a:pt x="121" y="109"/>
                    <a:pt x="78" y="109"/>
                  </a:cubicBezTo>
                  <a:cubicBezTo>
                    <a:pt x="30" y="109"/>
                    <a:pt x="0" y="74"/>
                    <a:pt x="0" y="1"/>
                  </a:cubicBezTo>
                  <a:cubicBezTo>
                    <a:pt x="0" y="130"/>
                    <a:pt x="0" y="130"/>
                    <a:pt x="0" y="130"/>
                  </a:cubicBezTo>
                  <a:cubicBezTo>
                    <a:pt x="24" y="162"/>
                    <a:pt x="53" y="167"/>
                    <a:pt x="84" y="167"/>
                  </a:cubicBezTo>
                  <a:cubicBezTo>
                    <a:pt x="152" y="167"/>
                    <a:pt x="212" y="111"/>
                    <a:pt x="210" y="0"/>
                  </a:cubicBezTo>
                </a:path>
              </a:pathLst>
            </a:custGeom>
            <a:solidFill>
              <a:srgbClr val="2EB0D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 name="Rectangle 22"/>
            <p:cNvSpPr>
              <a:spLocks noChangeArrowheads="1"/>
            </p:cNvSpPr>
            <p:nvPr/>
          </p:nvSpPr>
          <p:spPr bwMode="auto">
            <a:xfrm>
              <a:off x="6559939" y="1636658"/>
              <a:ext cx="145143" cy="286830"/>
            </a:xfrm>
            <a:prstGeom prst="rect">
              <a:avLst/>
            </a:prstGeom>
            <a:solidFill>
              <a:srgbClr val="2EB0DB"/>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 name="Rectangle 23"/>
            <p:cNvSpPr>
              <a:spLocks noChangeArrowheads="1"/>
            </p:cNvSpPr>
            <p:nvPr/>
          </p:nvSpPr>
          <p:spPr bwMode="auto">
            <a:xfrm>
              <a:off x="6559939" y="1923488"/>
              <a:ext cx="145143" cy="336939"/>
            </a:xfrm>
            <a:prstGeom prst="rect">
              <a:avLst/>
            </a:prstGeom>
            <a:solidFill>
              <a:srgbClr val="2EB0DB"/>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p:cNvSpPr>
            <p:nvPr/>
          </p:nvSpPr>
          <p:spPr bwMode="auto">
            <a:xfrm>
              <a:off x="5101599" y="1375747"/>
              <a:ext cx="616857" cy="546014"/>
            </a:xfrm>
            <a:custGeom>
              <a:avLst/>
              <a:gdLst>
                <a:gd name="T0" fmla="*/ 169 w 302"/>
                <a:gd name="T1" fmla="*/ 185 h 266"/>
                <a:gd name="T2" fmla="*/ 70 w 302"/>
                <a:gd name="T3" fmla="*/ 112 h 266"/>
                <a:gd name="T4" fmla="*/ 143 w 302"/>
                <a:gd name="T5" fmla="*/ 65 h 266"/>
                <a:gd name="T6" fmla="*/ 250 w 302"/>
                <a:gd name="T7" fmla="*/ 126 h 266"/>
                <a:gd name="T8" fmla="*/ 301 w 302"/>
                <a:gd name="T9" fmla="*/ 90 h 266"/>
                <a:gd name="T10" fmla="*/ 144 w 302"/>
                <a:gd name="T11" fmla="*/ 0 h 266"/>
                <a:gd name="T12" fmla="*/ 0 w 302"/>
                <a:gd name="T13" fmla="*/ 119 h 266"/>
                <a:gd name="T14" fmla="*/ 147 w 302"/>
                <a:gd name="T15" fmla="*/ 245 h 266"/>
                <a:gd name="T16" fmla="*/ 205 w 302"/>
                <a:gd name="T17" fmla="*/ 266 h 266"/>
                <a:gd name="T18" fmla="*/ 302 w 302"/>
                <a:gd name="T19" fmla="*/ 266 h 266"/>
                <a:gd name="T20" fmla="*/ 169 w 302"/>
                <a:gd name="T21" fmla="*/ 18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66">
                  <a:moveTo>
                    <a:pt x="169" y="185"/>
                  </a:moveTo>
                  <a:cubicBezTo>
                    <a:pt x="100" y="165"/>
                    <a:pt x="70" y="151"/>
                    <a:pt x="70" y="112"/>
                  </a:cubicBezTo>
                  <a:cubicBezTo>
                    <a:pt x="70" y="81"/>
                    <a:pt x="96" y="65"/>
                    <a:pt x="143" y="65"/>
                  </a:cubicBezTo>
                  <a:cubicBezTo>
                    <a:pt x="189" y="65"/>
                    <a:pt x="225" y="83"/>
                    <a:pt x="250" y="126"/>
                  </a:cubicBezTo>
                  <a:cubicBezTo>
                    <a:pt x="301" y="90"/>
                    <a:pt x="301" y="90"/>
                    <a:pt x="301" y="90"/>
                  </a:cubicBezTo>
                  <a:cubicBezTo>
                    <a:pt x="276" y="40"/>
                    <a:pt x="227" y="0"/>
                    <a:pt x="144" y="0"/>
                  </a:cubicBezTo>
                  <a:cubicBezTo>
                    <a:pt x="59" y="0"/>
                    <a:pt x="0" y="48"/>
                    <a:pt x="0" y="119"/>
                  </a:cubicBezTo>
                  <a:cubicBezTo>
                    <a:pt x="0" y="198"/>
                    <a:pt x="66" y="222"/>
                    <a:pt x="147" y="245"/>
                  </a:cubicBezTo>
                  <a:cubicBezTo>
                    <a:pt x="171" y="252"/>
                    <a:pt x="190" y="259"/>
                    <a:pt x="205" y="266"/>
                  </a:cubicBezTo>
                  <a:cubicBezTo>
                    <a:pt x="302" y="266"/>
                    <a:pt x="302" y="266"/>
                    <a:pt x="302" y="266"/>
                  </a:cubicBezTo>
                  <a:cubicBezTo>
                    <a:pt x="281" y="223"/>
                    <a:pt x="230" y="203"/>
                    <a:pt x="169" y="185"/>
                  </a:cubicBezTo>
                </a:path>
              </a:pathLst>
            </a:custGeom>
            <a:solidFill>
              <a:srgbClr val="2EB0D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p:cNvSpPr>
            <p:nvPr/>
          </p:nvSpPr>
          <p:spPr bwMode="auto">
            <a:xfrm>
              <a:off x="5069633" y="1921760"/>
              <a:ext cx="669558" cy="349034"/>
            </a:xfrm>
            <a:custGeom>
              <a:avLst/>
              <a:gdLst>
                <a:gd name="T0" fmla="*/ 258 w 328"/>
                <a:gd name="T1" fmla="*/ 53 h 170"/>
                <a:gd name="T2" fmla="*/ 173 w 328"/>
                <a:gd name="T3" fmla="*/ 107 h 170"/>
                <a:gd name="T4" fmla="*/ 57 w 328"/>
                <a:gd name="T5" fmla="*/ 34 h 170"/>
                <a:gd name="T6" fmla="*/ 0 w 328"/>
                <a:gd name="T7" fmla="*/ 64 h 170"/>
                <a:gd name="T8" fmla="*/ 170 w 328"/>
                <a:gd name="T9" fmla="*/ 170 h 170"/>
                <a:gd name="T10" fmla="*/ 328 w 328"/>
                <a:gd name="T11" fmla="*/ 48 h 170"/>
                <a:gd name="T12" fmla="*/ 318 w 328"/>
                <a:gd name="T13" fmla="*/ 0 h 170"/>
                <a:gd name="T14" fmla="*/ 221 w 328"/>
                <a:gd name="T15" fmla="*/ 0 h 170"/>
                <a:gd name="T16" fmla="*/ 258 w 328"/>
                <a:gd name="T17" fmla="*/ 5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0">
                  <a:moveTo>
                    <a:pt x="258" y="53"/>
                  </a:moveTo>
                  <a:cubicBezTo>
                    <a:pt x="258" y="91"/>
                    <a:pt x="224" y="107"/>
                    <a:pt x="173" y="107"/>
                  </a:cubicBezTo>
                  <a:cubicBezTo>
                    <a:pt x="120" y="107"/>
                    <a:pt x="82" y="83"/>
                    <a:pt x="57" y="34"/>
                  </a:cubicBezTo>
                  <a:cubicBezTo>
                    <a:pt x="0" y="64"/>
                    <a:pt x="0" y="64"/>
                    <a:pt x="0" y="64"/>
                  </a:cubicBezTo>
                  <a:cubicBezTo>
                    <a:pt x="26" y="128"/>
                    <a:pt x="87" y="170"/>
                    <a:pt x="170" y="170"/>
                  </a:cubicBezTo>
                  <a:cubicBezTo>
                    <a:pt x="270" y="170"/>
                    <a:pt x="328" y="116"/>
                    <a:pt x="328" y="48"/>
                  </a:cubicBezTo>
                  <a:cubicBezTo>
                    <a:pt x="328" y="29"/>
                    <a:pt x="325" y="13"/>
                    <a:pt x="318" y="0"/>
                  </a:cubicBezTo>
                  <a:cubicBezTo>
                    <a:pt x="221" y="0"/>
                    <a:pt x="221" y="0"/>
                    <a:pt x="221" y="0"/>
                  </a:cubicBezTo>
                  <a:cubicBezTo>
                    <a:pt x="247" y="14"/>
                    <a:pt x="258" y="29"/>
                    <a:pt x="258" y="53"/>
                  </a:cubicBezTo>
                </a:path>
              </a:pathLst>
            </a:custGeom>
            <a:solidFill>
              <a:srgbClr val="2EB0D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p:nvSpPr>
          <p:spPr bwMode="auto">
            <a:xfrm>
              <a:off x="6856272" y="1620243"/>
              <a:ext cx="378408" cy="299789"/>
            </a:xfrm>
            <a:custGeom>
              <a:avLst/>
              <a:gdLst>
                <a:gd name="T0" fmla="*/ 70 w 185"/>
                <a:gd name="T1" fmla="*/ 117 h 146"/>
                <a:gd name="T2" fmla="*/ 164 w 185"/>
                <a:gd name="T3" fmla="*/ 63 h 146"/>
                <a:gd name="T4" fmla="*/ 168 w 185"/>
                <a:gd name="T5" fmla="*/ 63 h 146"/>
                <a:gd name="T6" fmla="*/ 183 w 185"/>
                <a:gd name="T7" fmla="*/ 65 h 146"/>
                <a:gd name="T8" fmla="*/ 185 w 185"/>
                <a:gd name="T9" fmla="*/ 0 h 146"/>
                <a:gd name="T10" fmla="*/ 181 w 185"/>
                <a:gd name="T11" fmla="*/ 0 h 146"/>
                <a:gd name="T12" fmla="*/ 71 w 185"/>
                <a:gd name="T13" fmla="*/ 55 h 146"/>
                <a:gd name="T14" fmla="*/ 70 w 185"/>
                <a:gd name="T15" fmla="*/ 55 h 146"/>
                <a:gd name="T16" fmla="*/ 70 w 185"/>
                <a:gd name="T17" fmla="*/ 6 h 146"/>
                <a:gd name="T18" fmla="*/ 0 w 185"/>
                <a:gd name="T19" fmla="*/ 6 h 146"/>
                <a:gd name="T20" fmla="*/ 0 w 185"/>
                <a:gd name="T21" fmla="*/ 146 h 146"/>
                <a:gd name="T22" fmla="*/ 70 w 185"/>
                <a:gd name="T23" fmla="*/ 146 h 146"/>
                <a:gd name="T24" fmla="*/ 70 w 185"/>
                <a:gd name="T25" fmla="*/ 11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146">
                  <a:moveTo>
                    <a:pt x="70" y="117"/>
                  </a:moveTo>
                  <a:cubicBezTo>
                    <a:pt x="90" y="85"/>
                    <a:pt x="118" y="63"/>
                    <a:pt x="164" y="63"/>
                  </a:cubicBezTo>
                  <a:cubicBezTo>
                    <a:pt x="168" y="63"/>
                    <a:pt x="168" y="63"/>
                    <a:pt x="168" y="63"/>
                  </a:cubicBezTo>
                  <a:cubicBezTo>
                    <a:pt x="173" y="63"/>
                    <a:pt x="181" y="63"/>
                    <a:pt x="183" y="65"/>
                  </a:cubicBezTo>
                  <a:cubicBezTo>
                    <a:pt x="185" y="0"/>
                    <a:pt x="185" y="0"/>
                    <a:pt x="185" y="0"/>
                  </a:cubicBezTo>
                  <a:cubicBezTo>
                    <a:pt x="181" y="0"/>
                    <a:pt x="181" y="0"/>
                    <a:pt x="181" y="0"/>
                  </a:cubicBezTo>
                  <a:cubicBezTo>
                    <a:pt x="124" y="0"/>
                    <a:pt x="90" y="25"/>
                    <a:pt x="71" y="55"/>
                  </a:cubicBezTo>
                  <a:cubicBezTo>
                    <a:pt x="70" y="55"/>
                    <a:pt x="70" y="55"/>
                    <a:pt x="70" y="55"/>
                  </a:cubicBezTo>
                  <a:cubicBezTo>
                    <a:pt x="70" y="6"/>
                    <a:pt x="70" y="6"/>
                    <a:pt x="70" y="6"/>
                  </a:cubicBezTo>
                  <a:cubicBezTo>
                    <a:pt x="0" y="6"/>
                    <a:pt x="0" y="6"/>
                    <a:pt x="0" y="6"/>
                  </a:cubicBezTo>
                  <a:cubicBezTo>
                    <a:pt x="0" y="146"/>
                    <a:pt x="0" y="146"/>
                    <a:pt x="0" y="146"/>
                  </a:cubicBezTo>
                  <a:cubicBezTo>
                    <a:pt x="70" y="146"/>
                    <a:pt x="70" y="146"/>
                    <a:pt x="70" y="146"/>
                  </a:cubicBezTo>
                  <a:lnTo>
                    <a:pt x="70" y="117"/>
                  </a:lnTo>
                  <a:close/>
                </a:path>
              </a:pathLst>
            </a:custGeom>
            <a:solidFill>
              <a:srgbClr val="2EB0D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Rectangle 27"/>
            <p:cNvSpPr>
              <a:spLocks noChangeArrowheads="1"/>
            </p:cNvSpPr>
            <p:nvPr/>
          </p:nvSpPr>
          <p:spPr bwMode="auto">
            <a:xfrm>
              <a:off x="6856272" y="1920032"/>
              <a:ext cx="143415" cy="336075"/>
            </a:xfrm>
            <a:prstGeom prst="rect">
              <a:avLst/>
            </a:prstGeom>
            <a:solidFill>
              <a:srgbClr val="2EB0DB"/>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 name="Rectangle 28"/>
            <p:cNvSpPr>
              <a:spLocks noChangeArrowheads="1"/>
            </p:cNvSpPr>
            <p:nvPr/>
          </p:nvSpPr>
          <p:spPr bwMode="auto">
            <a:xfrm>
              <a:off x="8046789" y="1402529"/>
              <a:ext cx="145143" cy="396551"/>
            </a:xfrm>
            <a:prstGeom prst="rect">
              <a:avLst/>
            </a:prstGeom>
            <a:solidFill>
              <a:srgbClr val="2EB0DB"/>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Rectangle 29"/>
            <p:cNvSpPr>
              <a:spLocks noChangeArrowheads="1"/>
            </p:cNvSpPr>
            <p:nvPr/>
          </p:nvSpPr>
          <p:spPr bwMode="auto">
            <a:xfrm>
              <a:off x="8046789" y="1799080"/>
              <a:ext cx="145143" cy="461347"/>
            </a:xfrm>
            <a:prstGeom prst="rect">
              <a:avLst/>
            </a:prstGeom>
            <a:solidFill>
              <a:srgbClr val="2EB0DB"/>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p:nvSpPr>
          <p:spPr bwMode="auto">
            <a:xfrm>
              <a:off x="4135707" y="1353284"/>
              <a:ext cx="860490" cy="933925"/>
            </a:xfrm>
            <a:custGeom>
              <a:avLst/>
              <a:gdLst>
                <a:gd name="T0" fmla="*/ 344 w 421"/>
                <a:gd name="T1" fmla="*/ 205 h 455"/>
                <a:gd name="T2" fmla="*/ 290 w 421"/>
                <a:gd name="T3" fmla="*/ 91 h 455"/>
                <a:gd name="T4" fmla="*/ 329 w 421"/>
                <a:gd name="T5" fmla="*/ 119 h 455"/>
                <a:gd name="T6" fmla="*/ 369 w 421"/>
                <a:gd name="T7" fmla="*/ 148 h 455"/>
                <a:gd name="T8" fmla="*/ 346 w 421"/>
                <a:gd name="T9" fmla="*/ 98 h 455"/>
                <a:gd name="T10" fmla="*/ 309 w 421"/>
                <a:gd name="T11" fmla="*/ 28 h 455"/>
                <a:gd name="T12" fmla="*/ 215 w 421"/>
                <a:gd name="T13" fmla="*/ 73 h 455"/>
                <a:gd name="T14" fmla="*/ 105 w 421"/>
                <a:gd name="T15" fmla="*/ 140 h 455"/>
                <a:gd name="T16" fmla="*/ 151 w 421"/>
                <a:gd name="T17" fmla="*/ 99 h 455"/>
                <a:gd name="T18" fmla="*/ 131 w 421"/>
                <a:gd name="T19" fmla="*/ 54 h 455"/>
                <a:gd name="T20" fmla="*/ 77 w 421"/>
                <a:gd name="T21" fmla="*/ 132 h 455"/>
                <a:gd name="T22" fmla="*/ 9 w 421"/>
                <a:gd name="T23" fmla="*/ 207 h 455"/>
                <a:gd name="T24" fmla="*/ 92 w 421"/>
                <a:gd name="T25" fmla="*/ 279 h 455"/>
                <a:gd name="T26" fmla="*/ 108 w 421"/>
                <a:gd name="T27" fmla="*/ 347 h 455"/>
                <a:gd name="T28" fmla="*/ 73 w 421"/>
                <a:gd name="T29" fmla="*/ 293 h 455"/>
                <a:gd name="T30" fmla="*/ 19 w 421"/>
                <a:gd name="T31" fmla="*/ 325 h 455"/>
                <a:gd name="T32" fmla="*/ 91 w 421"/>
                <a:gd name="T33" fmla="*/ 368 h 455"/>
                <a:gd name="T34" fmla="*/ 154 w 421"/>
                <a:gd name="T35" fmla="*/ 439 h 455"/>
                <a:gd name="T36" fmla="*/ 249 w 421"/>
                <a:gd name="T37" fmla="*/ 322 h 455"/>
                <a:gd name="T38" fmla="*/ 276 w 421"/>
                <a:gd name="T39" fmla="*/ 338 h 455"/>
                <a:gd name="T40" fmla="*/ 240 w 421"/>
                <a:gd name="T41" fmla="*/ 387 h 455"/>
                <a:gd name="T42" fmla="*/ 297 w 421"/>
                <a:gd name="T43" fmla="*/ 356 h 455"/>
                <a:gd name="T44" fmla="*/ 382 w 421"/>
                <a:gd name="T45" fmla="*/ 302 h 455"/>
                <a:gd name="T46" fmla="*/ 323 w 421"/>
                <a:gd name="T47" fmla="*/ 221 h 455"/>
                <a:gd name="T48" fmla="*/ 249 w 421"/>
                <a:gd name="T49" fmla="*/ 293 h 455"/>
                <a:gd name="T50" fmla="*/ 252 w 421"/>
                <a:gd name="T51" fmla="*/ 201 h 455"/>
                <a:gd name="T52" fmla="*/ 323 w 421"/>
                <a:gd name="T53" fmla="*/ 221 h 455"/>
                <a:gd name="T54" fmla="*/ 120 w 421"/>
                <a:gd name="T55" fmla="*/ 280 h 455"/>
                <a:gd name="T56" fmla="*/ 209 w 421"/>
                <a:gd name="T57" fmla="*/ 266 h 455"/>
                <a:gd name="T58" fmla="*/ 173 w 421"/>
                <a:gd name="T59" fmla="*/ 345 h 455"/>
                <a:gd name="T60" fmla="*/ 229 w 421"/>
                <a:gd name="T61" fmla="*/ 96 h 455"/>
                <a:gd name="T62" fmla="*/ 282 w 421"/>
                <a:gd name="T63" fmla="*/ 152 h 455"/>
                <a:gd name="T64" fmla="*/ 195 w 421"/>
                <a:gd name="T65" fmla="*/ 167 h 455"/>
                <a:gd name="T66" fmla="*/ 229 w 421"/>
                <a:gd name="T67" fmla="*/ 96 h 455"/>
                <a:gd name="T68" fmla="*/ 102 w 421"/>
                <a:gd name="T69" fmla="*/ 171 h 455"/>
                <a:gd name="T70" fmla="*/ 171 w 421"/>
                <a:gd name="T71" fmla="*/ 181 h 455"/>
                <a:gd name="T72" fmla="*/ 109 w 421"/>
                <a:gd name="T73" fmla="*/ 2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455">
                  <a:moveTo>
                    <a:pt x="408" y="226"/>
                  </a:moveTo>
                  <a:cubicBezTo>
                    <a:pt x="397" y="203"/>
                    <a:pt x="369" y="195"/>
                    <a:pt x="344" y="205"/>
                  </a:cubicBezTo>
                  <a:cubicBezTo>
                    <a:pt x="311" y="152"/>
                    <a:pt x="311" y="152"/>
                    <a:pt x="311" y="152"/>
                  </a:cubicBezTo>
                  <a:cubicBezTo>
                    <a:pt x="290" y="91"/>
                    <a:pt x="290" y="91"/>
                    <a:pt x="290" y="91"/>
                  </a:cubicBezTo>
                  <a:cubicBezTo>
                    <a:pt x="290" y="91"/>
                    <a:pt x="290" y="91"/>
                    <a:pt x="290" y="91"/>
                  </a:cubicBezTo>
                  <a:cubicBezTo>
                    <a:pt x="329" y="119"/>
                    <a:pt x="329" y="119"/>
                    <a:pt x="329" y="119"/>
                  </a:cubicBezTo>
                  <a:cubicBezTo>
                    <a:pt x="327" y="126"/>
                    <a:pt x="327" y="133"/>
                    <a:pt x="330" y="139"/>
                  </a:cubicBezTo>
                  <a:cubicBezTo>
                    <a:pt x="337" y="153"/>
                    <a:pt x="354" y="157"/>
                    <a:pt x="369" y="148"/>
                  </a:cubicBezTo>
                  <a:cubicBezTo>
                    <a:pt x="384" y="139"/>
                    <a:pt x="390" y="121"/>
                    <a:pt x="383" y="107"/>
                  </a:cubicBezTo>
                  <a:cubicBezTo>
                    <a:pt x="377" y="94"/>
                    <a:pt x="360" y="91"/>
                    <a:pt x="346" y="98"/>
                  </a:cubicBezTo>
                  <a:cubicBezTo>
                    <a:pt x="307" y="70"/>
                    <a:pt x="307" y="70"/>
                    <a:pt x="307" y="70"/>
                  </a:cubicBezTo>
                  <a:cubicBezTo>
                    <a:pt x="314" y="56"/>
                    <a:pt x="315" y="40"/>
                    <a:pt x="309" y="28"/>
                  </a:cubicBezTo>
                  <a:cubicBezTo>
                    <a:pt x="297" y="6"/>
                    <a:pt x="269" y="0"/>
                    <a:pt x="244" y="15"/>
                  </a:cubicBezTo>
                  <a:cubicBezTo>
                    <a:pt x="223" y="28"/>
                    <a:pt x="211" y="52"/>
                    <a:pt x="215" y="73"/>
                  </a:cubicBezTo>
                  <a:cubicBezTo>
                    <a:pt x="156" y="115"/>
                    <a:pt x="156" y="115"/>
                    <a:pt x="156" y="115"/>
                  </a:cubicBezTo>
                  <a:cubicBezTo>
                    <a:pt x="105" y="140"/>
                    <a:pt x="105" y="140"/>
                    <a:pt x="105" y="140"/>
                  </a:cubicBezTo>
                  <a:cubicBezTo>
                    <a:pt x="135" y="104"/>
                    <a:pt x="135" y="104"/>
                    <a:pt x="135" y="104"/>
                  </a:cubicBezTo>
                  <a:cubicBezTo>
                    <a:pt x="140" y="104"/>
                    <a:pt x="146" y="103"/>
                    <a:pt x="151" y="99"/>
                  </a:cubicBezTo>
                  <a:cubicBezTo>
                    <a:pt x="165" y="91"/>
                    <a:pt x="172" y="74"/>
                    <a:pt x="166" y="61"/>
                  </a:cubicBezTo>
                  <a:cubicBezTo>
                    <a:pt x="161" y="49"/>
                    <a:pt x="145" y="46"/>
                    <a:pt x="131" y="54"/>
                  </a:cubicBezTo>
                  <a:cubicBezTo>
                    <a:pt x="119" y="61"/>
                    <a:pt x="112" y="75"/>
                    <a:pt x="114" y="87"/>
                  </a:cubicBezTo>
                  <a:cubicBezTo>
                    <a:pt x="77" y="132"/>
                    <a:pt x="77" y="132"/>
                    <a:pt x="77" y="132"/>
                  </a:cubicBezTo>
                  <a:cubicBezTo>
                    <a:pt x="65" y="129"/>
                    <a:pt x="51" y="130"/>
                    <a:pt x="38" y="138"/>
                  </a:cubicBezTo>
                  <a:cubicBezTo>
                    <a:pt x="13" y="153"/>
                    <a:pt x="0" y="183"/>
                    <a:pt x="9" y="207"/>
                  </a:cubicBezTo>
                  <a:cubicBezTo>
                    <a:pt x="17" y="228"/>
                    <a:pt x="40" y="236"/>
                    <a:pt x="64" y="226"/>
                  </a:cubicBezTo>
                  <a:cubicBezTo>
                    <a:pt x="92" y="279"/>
                    <a:pt x="92" y="279"/>
                    <a:pt x="92" y="279"/>
                  </a:cubicBezTo>
                  <a:cubicBezTo>
                    <a:pt x="109" y="346"/>
                    <a:pt x="109" y="346"/>
                    <a:pt x="109" y="346"/>
                  </a:cubicBezTo>
                  <a:cubicBezTo>
                    <a:pt x="109" y="346"/>
                    <a:pt x="109" y="347"/>
                    <a:pt x="108" y="347"/>
                  </a:cubicBezTo>
                  <a:cubicBezTo>
                    <a:pt x="72" y="314"/>
                    <a:pt x="72" y="314"/>
                    <a:pt x="72" y="314"/>
                  </a:cubicBezTo>
                  <a:cubicBezTo>
                    <a:pt x="75" y="307"/>
                    <a:pt x="75" y="299"/>
                    <a:pt x="73" y="293"/>
                  </a:cubicBezTo>
                  <a:cubicBezTo>
                    <a:pt x="67" y="279"/>
                    <a:pt x="51" y="274"/>
                    <a:pt x="37" y="283"/>
                  </a:cubicBezTo>
                  <a:cubicBezTo>
                    <a:pt x="22" y="292"/>
                    <a:pt x="14" y="310"/>
                    <a:pt x="19" y="325"/>
                  </a:cubicBezTo>
                  <a:cubicBezTo>
                    <a:pt x="25" y="339"/>
                    <a:pt x="41" y="344"/>
                    <a:pt x="55" y="335"/>
                  </a:cubicBezTo>
                  <a:cubicBezTo>
                    <a:pt x="91" y="368"/>
                    <a:pt x="91" y="368"/>
                    <a:pt x="91" y="368"/>
                  </a:cubicBezTo>
                  <a:cubicBezTo>
                    <a:pt x="83" y="383"/>
                    <a:pt x="80" y="402"/>
                    <a:pt x="86" y="418"/>
                  </a:cubicBezTo>
                  <a:cubicBezTo>
                    <a:pt x="96" y="445"/>
                    <a:pt x="127" y="455"/>
                    <a:pt x="154" y="439"/>
                  </a:cubicBezTo>
                  <a:cubicBezTo>
                    <a:pt x="179" y="424"/>
                    <a:pt x="192" y="394"/>
                    <a:pt x="186" y="368"/>
                  </a:cubicBezTo>
                  <a:cubicBezTo>
                    <a:pt x="249" y="322"/>
                    <a:pt x="249" y="322"/>
                    <a:pt x="249" y="322"/>
                  </a:cubicBezTo>
                  <a:cubicBezTo>
                    <a:pt x="313" y="292"/>
                    <a:pt x="313" y="292"/>
                    <a:pt x="313" y="292"/>
                  </a:cubicBezTo>
                  <a:cubicBezTo>
                    <a:pt x="276" y="338"/>
                    <a:pt x="276" y="338"/>
                    <a:pt x="276" y="338"/>
                  </a:cubicBezTo>
                  <a:cubicBezTo>
                    <a:pt x="270" y="337"/>
                    <a:pt x="263" y="339"/>
                    <a:pt x="256" y="343"/>
                  </a:cubicBezTo>
                  <a:cubicBezTo>
                    <a:pt x="241" y="352"/>
                    <a:pt x="234" y="372"/>
                    <a:pt x="240" y="387"/>
                  </a:cubicBezTo>
                  <a:cubicBezTo>
                    <a:pt x="247" y="403"/>
                    <a:pt x="265" y="408"/>
                    <a:pt x="280" y="398"/>
                  </a:cubicBezTo>
                  <a:cubicBezTo>
                    <a:pt x="295" y="390"/>
                    <a:pt x="302" y="371"/>
                    <a:pt x="297" y="356"/>
                  </a:cubicBezTo>
                  <a:cubicBezTo>
                    <a:pt x="335" y="307"/>
                    <a:pt x="335" y="307"/>
                    <a:pt x="335" y="307"/>
                  </a:cubicBezTo>
                  <a:cubicBezTo>
                    <a:pt x="349" y="313"/>
                    <a:pt x="367" y="311"/>
                    <a:pt x="382" y="302"/>
                  </a:cubicBezTo>
                  <a:cubicBezTo>
                    <a:pt x="410" y="286"/>
                    <a:pt x="421" y="251"/>
                    <a:pt x="408" y="226"/>
                  </a:cubicBezTo>
                  <a:moveTo>
                    <a:pt x="323" y="221"/>
                  </a:moveTo>
                  <a:cubicBezTo>
                    <a:pt x="312" y="233"/>
                    <a:pt x="306" y="250"/>
                    <a:pt x="306" y="265"/>
                  </a:cubicBezTo>
                  <a:cubicBezTo>
                    <a:pt x="249" y="293"/>
                    <a:pt x="249" y="293"/>
                    <a:pt x="249" y="293"/>
                  </a:cubicBezTo>
                  <a:cubicBezTo>
                    <a:pt x="232" y="253"/>
                    <a:pt x="232" y="253"/>
                    <a:pt x="232" y="253"/>
                  </a:cubicBezTo>
                  <a:cubicBezTo>
                    <a:pt x="246" y="239"/>
                    <a:pt x="254" y="219"/>
                    <a:pt x="252" y="201"/>
                  </a:cubicBezTo>
                  <a:cubicBezTo>
                    <a:pt x="294" y="176"/>
                    <a:pt x="294" y="176"/>
                    <a:pt x="294" y="176"/>
                  </a:cubicBezTo>
                  <a:lnTo>
                    <a:pt x="323" y="221"/>
                  </a:lnTo>
                  <a:close/>
                  <a:moveTo>
                    <a:pt x="134" y="334"/>
                  </a:moveTo>
                  <a:cubicBezTo>
                    <a:pt x="120" y="280"/>
                    <a:pt x="120" y="280"/>
                    <a:pt x="120" y="280"/>
                  </a:cubicBezTo>
                  <a:cubicBezTo>
                    <a:pt x="161" y="255"/>
                    <a:pt x="161" y="255"/>
                    <a:pt x="161" y="255"/>
                  </a:cubicBezTo>
                  <a:cubicBezTo>
                    <a:pt x="172" y="268"/>
                    <a:pt x="190" y="272"/>
                    <a:pt x="209" y="266"/>
                  </a:cubicBezTo>
                  <a:cubicBezTo>
                    <a:pt x="226" y="306"/>
                    <a:pt x="226" y="306"/>
                    <a:pt x="226" y="306"/>
                  </a:cubicBezTo>
                  <a:cubicBezTo>
                    <a:pt x="173" y="345"/>
                    <a:pt x="173" y="345"/>
                    <a:pt x="173" y="345"/>
                  </a:cubicBezTo>
                  <a:cubicBezTo>
                    <a:pt x="163" y="335"/>
                    <a:pt x="149" y="331"/>
                    <a:pt x="134" y="334"/>
                  </a:cubicBezTo>
                  <a:moveTo>
                    <a:pt x="229" y="96"/>
                  </a:moveTo>
                  <a:cubicBezTo>
                    <a:pt x="239" y="103"/>
                    <a:pt x="252" y="106"/>
                    <a:pt x="265" y="103"/>
                  </a:cubicBezTo>
                  <a:cubicBezTo>
                    <a:pt x="282" y="152"/>
                    <a:pt x="282" y="152"/>
                    <a:pt x="282" y="152"/>
                  </a:cubicBezTo>
                  <a:cubicBezTo>
                    <a:pt x="241" y="177"/>
                    <a:pt x="241" y="177"/>
                    <a:pt x="241" y="177"/>
                  </a:cubicBezTo>
                  <a:cubicBezTo>
                    <a:pt x="230" y="165"/>
                    <a:pt x="212" y="161"/>
                    <a:pt x="195" y="167"/>
                  </a:cubicBezTo>
                  <a:cubicBezTo>
                    <a:pt x="179" y="131"/>
                    <a:pt x="179" y="131"/>
                    <a:pt x="179" y="131"/>
                  </a:cubicBezTo>
                  <a:lnTo>
                    <a:pt x="229" y="96"/>
                  </a:lnTo>
                  <a:close/>
                  <a:moveTo>
                    <a:pt x="85" y="210"/>
                  </a:moveTo>
                  <a:cubicBezTo>
                    <a:pt x="96" y="199"/>
                    <a:pt x="102" y="185"/>
                    <a:pt x="102" y="171"/>
                  </a:cubicBezTo>
                  <a:cubicBezTo>
                    <a:pt x="156" y="145"/>
                    <a:pt x="156" y="145"/>
                    <a:pt x="156" y="145"/>
                  </a:cubicBezTo>
                  <a:cubicBezTo>
                    <a:pt x="171" y="181"/>
                    <a:pt x="171" y="181"/>
                    <a:pt x="171" y="181"/>
                  </a:cubicBezTo>
                  <a:cubicBezTo>
                    <a:pt x="157" y="194"/>
                    <a:pt x="150" y="213"/>
                    <a:pt x="151" y="230"/>
                  </a:cubicBezTo>
                  <a:cubicBezTo>
                    <a:pt x="109" y="255"/>
                    <a:pt x="109" y="255"/>
                    <a:pt x="109" y="255"/>
                  </a:cubicBezTo>
                  <a:lnTo>
                    <a:pt x="85" y="210"/>
                  </a:lnTo>
                  <a:close/>
                </a:path>
              </a:pathLst>
            </a:custGeom>
            <a:solidFill>
              <a:srgbClr val="1290B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419122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40768"/>
            <a:ext cx="8695944" cy="5112568"/>
          </a:xfrm>
          <a:prstGeom prst="rect">
            <a:avLst/>
          </a:prstGeom>
        </p:spPr>
        <p:txBody>
          <a:bodyPr>
            <a:noAutofit/>
          </a:bodyPr>
          <a:lstStyle>
            <a:lvl1pPr marL="457200" indent="-457200">
              <a:buClrTx/>
              <a:buSzPct val="90000"/>
              <a:buFont typeface="Wingdings" panose="05000000000000000000" pitchFamily="2" charset="2"/>
              <a:buChar char="n"/>
              <a:tabLst>
                <a:tab pos="358775" algn="l"/>
              </a:tabLst>
              <a:defRPr>
                <a:latin typeface="+mj-ea"/>
                <a:ea typeface="+mj-ea"/>
              </a:defRPr>
            </a:lvl1pPr>
            <a:lvl2pPr marL="719138" indent="-358775" defTabSz="990600">
              <a:buClrTx/>
              <a:buSzPct val="100000"/>
              <a:buFont typeface="Wingdings" panose="05000000000000000000" pitchFamily="2" charset="2"/>
              <a:buChar char="ü"/>
              <a:defRPr sz="2400">
                <a:latin typeface="+mn-ea"/>
                <a:ea typeface="+mn-ea"/>
              </a:defRPr>
            </a:lvl2pPr>
            <a:lvl3pPr marL="987425" indent="-268288" defTabSz="900113">
              <a:buClrTx/>
              <a:buSzPct val="75000"/>
              <a:buFont typeface="Wingdings" panose="05000000000000000000" pitchFamily="2" charset="2"/>
              <a:buChar char="u"/>
              <a:defRPr sz="2000">
                <a:latin typeface="+mn-ea"/>
                <a:ea typeface="+mn-ea"/>
              </a:defRPr>
            </a:lvl3pPr>
            <a:lvl4pPr marL="1347788" indent="-269875" defTabSz="990600">
              <a:buClrTx/>
              <a:buFont typeface="Wingdings" panose="05000000000000000000" pitchFamily="2" charset="2"/>
              <a:buChar char="Ø"/>
              <a:defRPr sz="1800">
                <a:latin typeface="+mn-ea"/>
                <a:ea typeface="+mn-ea"/>
              </a:defRPr>
            </a:lvl4pPr>
            <a:lvl5pPr marL="1616075" marR="0" indent="-171450" algn="l" defTabSz="9906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None/>
              <a:tabLst/>
              <a:defRPr sz="1800">
                <a:latin typeface="+mn-ea"/>
                <a:ea typeface="+mn-ea"/>
              </a:defRPr>
            </a:lvl5pPr>
            <a:lvl6pPr marL="804862" marR="0" indent="0" algn="l"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sz="800">
                <a:latin typeface="+mj-ea"/>
                <a:ea typeface="+mj-ea"/>
              </a:defRPr>
            </a:lvl6pPr>
            <a:lvl7pPr marL="452438" indent="-268288">
              <a:defRPr sz="1000"/>
            </a:lvl7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dirty="0"/>
          </a:p>
        </p:txBody>
      </p:sp>
      <p:sp>
        <p:nvSpPr>
          <p:cNvPr id="7" name="Title 6"/>
          <p:cNvSpPr>
            <a:spLocks noGrp="1"/>
          </p:cNvSpPr>
          <p:nvPr>
            <p:ph type="title"/>
          </p:nvPr>
        </p:nvSpPr>
        <p:spPr/>
        <p:txBody>
          <a:bodyPr/>
          <a:lstStyle>
            <a:lvl1pPr>
              <a:defRPr>
                <a:latin typeface="+mj-ea"/>
                <a:ea typeface="+mj-ea"/>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415098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3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タイトルのみ">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54822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40768"/>
            <a:ext cx="8807896" cy="5112568"/>
          </a:xfrm>
          <a:prstGeom prst="rect">
            <a:avLst/>
          </a:prstGeom>
        </p:spPr>
        <p:txBody>
          <a:bodyPr>
            <a:noAutofit/>
          </a:bodyPr>
          <a:lstStyle>
            <a:lvl1pPr marL="355600" indent="-355600">
              <a:buSzPct val="90000"/>
              <a:buFont typeface="Wingdings" panose="05000000000000000000" pitchFamily="2" charset="2"/>
              <a:buChar char="l"/>
              <a:defRPr/>
            </a:lvl1pPr>
            <a:lvl2pPr marL="542925" indent="-269875" defTabSz="990600">
              <a:buSzPct val="70000"/>
              <a:buFont typeface="Wingdings" panose="05000000000000000000" pitchFamily="2" charset="2"/>
              <a:buChar char="l"/>
              <a:defRPr sz="2400">
                <a:latin typeface="HGPｺﾞｼｯｸE" panose="020B0900000000000000" pitchFamily="50" charset="-128"/>
                <a:ea typeface="HGPｺﾞｼｯｸE" panose="020B0900000000000000" pitchFamily="50" charset="-128"/>
              </a:defRPr>
            </a:lvl2pPr>
            <a:lvl3pPr marL="809625" indent="-349250" defTabSz="990600">
              <a:buFont typeface="Wingdings" pitchFamily="2" charset="2"/>
              <a:buChar char="ü"/>
              <a:defRPr sz="2000">
                <a:latin typeface="HGPｺﾞｼｯｸE" panose="020B0900000000000000" pitchFamily="50" charset="-128"/>
                <a:ea typeface="HGPｺﾞｼｯｸE" panose="020B0900000000000000" pitchFamily="50" charset="-128"/>
              </a:defRPr>
            </a:lvl3pPr>
            <a:lvl4pPr marL="990600" indent="-363538" defTabSz="990600">
              <a:buFont typeface="Wingdings" panose="05000000000000000000" pitchFamily="2" charset="2"/>
              <a:buChar char="Ø"/>
              <a:defRPr sz="1800">
                <a:latin typeface="HGPｺﾞｼｯｸE" panose="020B0900000000000000" pitchFamily="50" charset="-128"/>
                <a:ea typeface="HGPｺﾞｼｯｸE" panose="020B0900000000000000" pitchFamily="50" charset="-128"/>
              </a:defRPr>
            </a:lvl4pPr>
            <a:lvl5pPr marL="712787" marR="0" indent="0" algn="l" defTabSz="9906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None/>
              <a:tabLst/>
              <a:defRPr sz="400">
                <a:latin typeface="HGPｺﾞｼｯｸE" panose="020B0900000000000000" pitchFamily="50" charset="-128"/>
                <a:ea typeface="HGPｺﾞｼｯｸE" panose="020B0900000000000000" pitchFamily="50" charset="-128"/>
              </a:defRPr>
            </a:lvl5pPr>
            <a:lvl6pPr marL="804862" marR="0" indent="0" algn="l"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sz="800">
                <a:latin typeface="+mj-ea"/>
                <a:ea typeface="+mj-ea"/>
              </a:defRPr>
            </a:lvl6pPr>
            <a:lvl7pPr marL="452438" indent="-268288">
              <a:defRPr sz="1000"/>
            </a:lvl7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7" name="Title 6"/>
          <p:cNvSpPr>
            <a:spLocks noGrp="1"/>
          </p:cNvSpPr>
          <p:nvPr>
            <p:ph type="title"/>
          </p:nvPr>
        </p:nvSpPr>
        <p:spPr>
          <a:xfrm>
            <a:off x="251513" y="338328"/>
            <a:ext cx="8673031" cy="1002440"/>
          </a:xfrm>
          <a:prstGeom prst="rect">
            <a:avLst/>
          </a:prstGeom>
        </p:spPr>
        <p:txBody>
          <a:bodyPr/>
          <a:lstStyle>
            <a:lvl1pPr>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2180298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599" y="229554"/>
            <a:ext cx="8706441" cy="959166"/>
          </a:xfrm>
          <a:prstGeom prst="roundRect">
            <a:avLst>
              <a:gd name="adj" fmla="val 3362"/>
            </a:avLst>
          </a:prstGeom>
          <a:solidFill>
            <a:srgbClr val="007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8601" y="243612"/>
            <a:ext cx="8695943" cy="876528"/>
          </a:xfrm>
          <a:prstGeom prst="rect">
            <a:avLst/>
          </a:prstGeom>
        </p:spPr>
        <p:txBody>
          <a:bodyPr vert="horz" lIns="180000" tIns="45720" rIns="91440" bIns="45720" rtlCol="0" anchor="ctr">
            <a:normAutofit/>
          </a:bodyPr>
          <a:lstStyle/>
          <a:p>
            <a:r>
              <a:rPr lang="ja-JP" altLang="en-US"/>
              <a:t>マスター タイトル</a:t>
            </a:r>
            <a:r>
              <a:rPr lang="ja-JP" altLang="en-US" dirty="0"/>
              <a:t>の書式設定</a:t>
            </a:r>
            <a:endParaRPr lang="en-US" dirty="0"/>
          </a:p>
        </p:txBody>
      </p:sp>
      <p:sp>
        <p:nvSpPr>
          <p:cNvPr id="56" name="テキスト ボックス 55"/>
          <p:cNvSpPr txBox="1"/>
          <p:nvPr/>
        </p:nvSpPr>
        <p:spPr>
          <a:xfrm>
            <a:off x="229849" y="6525344"/>
            <a:ext cx="726481" cy="261610"/>
          </a:xfrm>
          <a:prstGeom prst="rect">
            <a:avLst/>
          </a:prstGeom>
        </p:spPr>
        <p:txBody>
          <a:bodyPr vert="horz" wrap="none" lIns="91440" tIns="45720" rIns="91440" bIns="45720" rtlCol="0" anchor="ctr">
            <a:spAutoFit/>
          </a:bodyPr>
          <a:lstStyle/>
          <a:p>
            <a:pPr marL="0" algn="l" defTabSz="914400" rtl="0" eaLnBrk="1" latinLnBrk="0" hangingPunct="1"/>
            <a:r>
              <a:rPr lang="en-US" altLang="ja-JP" sz="1100" kern="1200" dirty="0">
                <a:solidFill>
                  <a:srgbClr val="B5C5DB"/>
                </a:solidFill>
                <a:latin typeface="Calibri" panose="020F0502020204030204" pitchFamily="34" charset="0"/>
                <a:ea typeface="+mn-ea"/>
                <a:cs typeface="+mn-cs"/>
              </a:rPr>
              <a:t>2017/8/5</a:t>
            </a:r>
          </a:p>
        </p:txBody>
      </p:sp>
      <p:sp>
        <p:nvSpPr>
          <p:cNvPr id="57" name="テキスト ボックス 56"/>
          <p:cNvSpPr txBox="1"/>
          <p:nvPr/>
        </p:nvSpPr>
        <p:spPr>
          <a:xfrm>
            <a:off x="8671372" y="6525344"/>
            <a:ext cx="259045" cy="261610"/>
          </a:xfrm>
          <a:prstGeom prst="rect">
            <a:avLst/>
          </a:prstGeom>
        </p:spPr>
        <p:txBody>
          <a:bodyPr vert="horz" wrap="none" lIns="91440" tIns="45720" rIns="0" bIns="45720" rtlCol="0" anchor="ctr">
            <a:spAutoFit/>
          </a:bodyPr>
          <a:lstStyle/>
          <a:p>
            <a:pPr marL="0" algn="r" defTabSz="914400" rtl="0" eaLnBrk="1" latinLnBrk="0" hangingPunct="1"/>
            <a:fld id="{687D7A59-36E2-48B9-B146-C1E59501F63F}" type="slidenum">
              <a:rPr lang="en-US" altLang="ja-JP" sz="1100" kern="1200" smtClean="0">
                <a:solidFill>
                  <a:srgbClr val="B5C5DB"/>
                </a:solidFill>
                <a:latin typeface="Calibri" panose="020F0502020204030204" pitchFamily="34" charset="0"/>
                <a:ea typeface="+mn-ea"/>
                <a:cs typeface="+mn-cs"/>
              </a:rPr>
              <a:pPr marL="0" algn="r" defTabSz="914400" rtl="0" eaLnBrk="1" latinLnBrk="0" hangingPunct="1"/>
              <a:t>‹#›</a:t>
            </a:fld>
            <a:endParaRPr lang="en-US" altLang="ja-JP" sz="1100" kern="1200" dirty="0">
              <a:solidFill>
                <a:srgbClr val="B5C5DB"/>
              </a:solidFill>
              <a:latin typeface="Calibri" panose="020F0502020204030204" pitchFamily="34" charset="0"/>
              <a:ea typeface="+mn-ea"/>
              <a:cs typeface="+mn-cs"/>
            </a:endParaRPr>
          </a:p>
        </p:txBody>
      </p:sp>
      <p:grpSp>
        <p:nvGrpSpPr>
          <p:cNvPr id="7" name="グループ化 6"/>
          <p:cNvGrpSpPr/>
          <p:nvPr/>
        </p:nvGrpSpPr>
        <p:grpSpPr>
          <a:xfrm>
            <a:off x="7524328" y="290837"/>
            <a:ext cx="1316849" cy="188099"/>
            <a:chOff x="952068" y="2904585"/>
            <a:chExt cx="7239864" cy="1034143"/>
          </a:xfrm>
        </p:grpSpPr>
        <p:sp>
          <p:nvSpPr>
            <p:cNvPr id="8" name="Rectangle 5"/>
            <p:cNvSpPr>
              <a:spLocks noChangeArrowheads="1"/>
            </p:cNvSpPr>
            <p:nvPr/>
          </p:nvSpPr>
          <p:spPr bwMode="auto">
            <a:xfrm>
              <a:off x="1822061" y="2952102"/>
              <a:ext cx="146871" cy="1252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9" name="Rectangle 6"/>
            <p:cNvSpPr>
              <a:spLocks noChangeArrowheads="1"/>
            </p:cNvSpPr>
            <p:nvPr/>
          </p:nvSpPr>
          <p:spPr bwMode="auto">
            <a:xfrm>
              <a:off x="2961605" y="2952102"/>
              <a:ext cx="146871" cy="1252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10" name="Rectangle 7"/>
            <p:cNvSpPr>
              <a:spLocks noChangeArrowheads="1"/>
            </p:cNvSpPr>
            <p:nvPr/>
          </p:nvSpPr>
          <p:spPr bwMode="auto">
            <a:xfrm>
              <a:off x="6559939" y="2953830"/>
              <a:ext cx="147735" cy="12527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11" name="Freeform 8"/>
            <p:cNvSpPr>
              <a:spLocks/>
            </p:cNvSpPr>
            <p:nvPr/>
          </p:nvSpPr>
          <p:spPr bwMode="auto">
            <a:xfrm>
              <a:off x="1067837" y="2937415"/>
              <a:ext cx="520959" cy="535646"/>
            </a:xfrm>
            <a:custGeom>
              <a:avLst/>
              <a:gdLst>
                <a:gd name="T0" fmla="*/ 296 w 603"/>
                <a:gd name="T1" fmla="*/ 212 h 620"/>
                <a:gd name="T2" fmla="*/ 298 w 603"/>
                <a:gd name="T3" fmla="*/ 212 h 620"/>
                <a:gd name="T4" fmla="*/ 435 w 603"/>
                <a:gd name="T5" fmla="*/ 620 h 620"/>
                <a:gd name="T6" fmla="*/ 603 w 603"/>
                <a:gd name="T7" fmla="*/ 620 h 620"/>
                <a:gd name="T8" fmla="*/ 386 w 603"/>
                <a:gd name="T9" fmla="*/ 0 h 620"/>
                <a:gd name="T10" fmla="*/ 220 w 603"/>
                <a:gd name="T11" fmla="*/ 0 h 620"/>
                <a:gd name="T12" fmla="*/ 0 w 603"/>
                <a:gd name="T13" fmla="*/ 620 h 620"/>
                <a:gd name="T14" fmla="*/ 157 w 603"/>
                <a:gd name="T15" fmla="*/ 620 h 620"/>
                <a:gd name="T16" fmla="*/ 296 w 603"/>
                <a:gd name="T17" fmla="*/ 21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3" h="620">
                  <a:moveTo>
                    <a:pt x="296" y="212"/>
                  </a:moveTo>
                  <a:lnTo>
                    <a:pt x="298" y="212"/>
                  </a:lnTo>
                  <a:lnTo>
                    <a:pt x="435" y="620"/>
                  </a:lnTo>
                  <a:lnTo>
                    <a:pt x="603" y="620"/>
                  </a:lnTo>
                  <a:lnTo>
                    <a:pt x="386" y="0"/>
                  </a:lnTo>
                  <a:lnTo>
                    <a:pt x="220" y="0"/>
                  </a:lnTo>
                  <a:lnTo>
                    <a:pt x="0" y="620"/>
                  </a:lnTo>
                  <a:lnTo>
                    <a:pt x="157" y="620"/>
                  </a:lnTo>
                  <a:lnTo>
                    <a:pt x="296" y="2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12" name="Rectangle 9"/>
            <p:cNvSpPr>
              <a:spLocks noChangeArrowheads="1"/>
            </p:cNvSpPr>
            <p:nvPr/>
          </p:nvSpPr>
          <p:spPr bwMode="auto">
            <a:xfrm>
              <a:off x="1823789" y="3186231"/>
              <a:ext cx="145143" cy="28683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13" name="Freeform 10"/>
            <p:cNvSpPr>
              <a:spLocks noEditPoints="1"/>
            </p:cNvSpPr>
            <p:nvPr/>
          </p:nvSpPr>
          <p:spPr bwMode="auto">
            <a:xfrm>
              <a:off x="2152952" y="2940007"/>
              <a:ext cx="636728" cy="533054"/>
            </a:xfrm>
            <a:custGeom>
              <a:avLst/>
              <a:gdLst>
                <a:gd name="T0" fmla="*/ 70 w 312"/>
                <a:gd name="T1" fmla="*/ 238 h 260"/>
                <a:gd name="T2" fmla="*/ 156 w 312"/>
                <a:gd name="T3" fmla="*/ 238 h 260"/>
                <a:gd name="T4" fmla="*/ 236 w 312"/>
                <a:gd name="T5" fmla="*/ 260 h 260"/>
                <a:gd name="T6" fmla="*/ 312 w 312"/>
                <a:gd name="T7" fmla="*/ 260 h 260"/>
                <a:gd name="T8" fmla="*/ 233 w 312"/>
                <a:gd name="T9" fmla="*/ 204 h 260"/>
                <a:gd name="T10" fmla="*/ 233 w 312"/>
                <a:gd name="T11" fmla="*/ 203 h 260"/>
                <a:gd name="T12" fmla="*/ 308 w 312"/>
                <a:gd name="T13" fmla="*/ 106 h 260"/>
                <a:gd name="T14" fmla="*/ 160 w 312"/>
                <a:gd name="T15" fmla="*/ 0 h 260"/>
                <a:gd name="T16" fmla="*/ 0 w 312"/>
                <a:gd name="T17" fmla="*/ 0 h 260"/>
                <a:gd name="T18" fmla="*/ 0 w 312"/>
                <a:gd name="T19" fmla="*/ 260 h 260"/>
                <a:gd name="T20" fmla="*/ 70 w 312"/>
                <a:gd name="T21" fmla="*/ 260 h 260"/>
                <a:gd name="T22" fmla="*/ 70 w 312"/>
                <a:gd name="T23" fmla="*/ 238 h 260"/>
                <a:gd name="T24" fmla="*/ 70 w 312"/>
                <a:gd name="T25" fmla="*/ 63 h 260"/>
                <a:gd name="T26" fmla="*/ 155 w 312"/>
                <a:gd name="T27" fmla="*/ 63 h 260"/>
                <a:gd name="T28" fmla="*/ 239 w 312"/>
                <a:gd name="T29" fmla="*/ 119 h 260"/>
                <a:gd name="T30" fmla="*/ 153 w 312"/>
                <a:gd name="T31" fmla="*/ 177 h 260"/>
                <a:gd name="T32" fmla="*/ 70 w 312"/>
                <a:gd name="T33" fmla="*/ 177 h 260"/>
                <a:gd name="T34" fmla="*/ 70 w 312"/>
                <a:gd name="T35" fmla="*/ 6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260">
                  <a:moveTo>
                    <a:pt x="70" y="238"/>
                  </a:moveTo>
                  <a:cubicBezTo>
                    <a:pt x="156" y="238"/>
                    <a:pt x="156" y="238"/>
                    <a:pt x="156" y="238"/>
                  </a:cubicBezTo>
                  <a:cubicBezTo>
                    <a:pt x="193" y="238"/>
                    <a:pt x="220" y="244"/>
                    <a:pt x="236" y="260"/>
                  </a:cubicBezTo>
                  <a:cubicBezTo>
                    <a:pt x="312" y="260"/>
                    <a:pt x="312" y="260"/>
                    <a:pt x="312" y="260"/>
                  </a:cubicBezTo>
                  <a:cubicBezTo>
                    <a:pt x="299" y="228"/>
                    <a:pt x="271" y="212"/>
                    <a:pt x="233" y="204"/>
                  </a:cubicBezTo>
                  <a:cubicBezTo>
                    <a:pt x="233" y="203"/>
                    <a:pt x="233" y="203"/>
                    <a:pt x="233" y="203"/>
                  </a:cubicBezTo>
                  <a:cubicBezTo>
                    <a:pt x="276" y="194"/>
                    <a:pt x="308" y="165"/>
                    <a:pt x="308" y="106"/>
                  </a:cubicBezTo>
                  <a:cubicBezTo>
                    <a:pt x="308" y="28"/>
                    <a:pt x="245" y="0"/>
                    <a:pt x="160" y="0"/>
                  </a:cubicBezTo>
                  <a:cubicBezTo>
                    <a:pt x="0" y="0"/>
                    <a:pt x="0" y="0"/>
                    <a:pt x="0" y="0"/>
                  </a:cubicBezTo>
                  <a:cubicBezTo>
                    <a:pt x="0" y="260"/>
                    <a:pt x="0" y="260"/>
                    <a:pt x="0" y="260"/>
                  </a:cubicBezTo>
                  <a:cubicBezTo>
                    <a:pt x="70" y="260"/>
                    <a:pt x="70" y="260"/>
                    <a:pt x="70" y="260"/>
                  </a:cubicBezTo>
                  <a:lnTo>
                    <a:pt x="70" y="238"/>
                  </a:lnTo>
                  <a:close/>
                  <a:moveTo>
                    <a:pt x="70" y="63"/>
                  </a:moveTo>
                  <a:cubicBezTo>
                    <a:pt x="155" y="63"/>
                    <a:pt x="155" y="63"/>
                    <a:pt x="155" y="63"/>
                  </a:cubicBezTo>
                  <a:cubicBezTo>
                    <a:pt x="214" y="63"/>
                    <a:pt x="239" y="79"/>
                    <a:pt x="239" y="119"/>
                  </a:cubicBezTo>
                  <a:cubicBezTo>
                    <a:pt x="239" y="160"/>
                    <a:pt x="210" y="177"/>
                    <a:pt x="153" y="177"/>
                  </a:cubicBezTo>
                  <a:cubicBezTo>
                    <a:pt x="70" y="177"/>
                    <a:pt x="70" y="177"/>
                    <a:pt x="70" y="177"/>
                  </a:cubicBezTo>
                  <a:lnTo>
                    <a:pt x="70"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15" name="Rectangle 11"/>
            <p:cNvSpPr>
              <a:spLocks noChangeArrowheads="1"/>
            </p:cNvSpPr>
            <p:nvPr/>
          </p:nvSpPr>
          <p:spPr bwMode="auto">
            <a:xfrm>
              <a:off x="2961605" y="3186231"/>
              <a:ext cx="145143" cy="28683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16" name="Freeform 12"/>
            <p:cNvSpPr>
              <a:spLocks/>
            </p:cNvSpPr>
            <p:nvPr/>
          </p:nvSpPr>
          <p:spPr bwMode="auto">
            <a:xfrm>
              <a:off x="3249299" y="2923592"/>
              <a:ext cx="715347" cy="549469"/>
            </a:xfrm>
            <a:custGeom>
              <a:avLst/>
              <a:gdLst>
                <a:gd name="T0" fmla="*/ 72 w 350"/>
                <a:gd name="T1" fmla="*/ 218 h 268"/>
                <a:gd name="T2" fmla="*/ 185 w 350"/>
                <a:gd name="T3" fmla="*/ 67 h 268"/>
                <a:gd name="T4" fmla="*/ 282 w 350"/>
                <a:gd name="T5" fmla="*/ 151 h 268"/>
                <a:gd name="T6" fmla="*/ 350 w 350"/>
                <a:gd name="T7" fmla="*/ 132 h 268"/>
                <a:gd name="T8" fmla="*/ 186 w 350"/>
                <a:gd name="T9" fmla="*/ 0 h 268"/>
                <a:gd name="T10" fmla="*/ 0 w 350"/>
                <a:gd name="T11" fmla="*/ 219 h 268"/>
                <a:gd name="T12" fmla="*/ 3 w 350"/>
                <a:gd name="T13" fmla="*/ 268 h 268"/>
                <a:gd name="T14" fmla="*/ 76 w 350"/>
                <a:gd name="T15" fmla="*/ 268 h 268"/>
                <a:gd name="T16" fmla="*/ 72 w 350"/>
                <a:gd name="T17" fmla="*/ 21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268">
                  <a:moveTo>
                    <a:pt x="72" y="218"/>
                  </a:moveTo>
                  <a:cubicBezTo>
                    <a:pt x="72" y="122"/>
                    <a:pt x="114" y="67"/>
                    <a:pt x="185" y="67"/>
                  </a:cubicBezTo>
                  <a:cubicBezTo>
                    <a:pt x="242" y="67"/>
                    <a:pt x="267" y="95"/>
                    <a:pt x="282" y="151"/>
                  </a:cubicBezTo>
                  <a:cubicBezTo>
                    <a:pt x="350" y="132"/>
                    <a:pt x="350" y="132"/>
                    <a:pt x="350" y="132"/>
                  </a:cubicBezTo>
                  <a:cubicBezTo>
                    <a:pt x="331" y="55"/>
                    <a:pt x="284" y="0"/>
                    <a:pt x="186" y="0"/>
                  </a:cubicBezTo>
                  <a:cubicBezTo>
                    <a:pt x="79" y="0"/>
                    <a:pt x="0" y="78"/>
                    <a:pt x="0" y="219"/>
                  </a:cubicBezTo>
                  <a:cubicBezTo>
                    <a:pt x="0" y="236"/>
                    <a:pt x="1" y="253"/>
                    <a:pt x="3" y="268"/>
                  </a:cubicBezTo>
                  <a:cubicBezTo>
                    <a:pt x="76" y="268"/>
                    <a:pt x="76" y="268"/>
                    <a:pt x="76" y="268"/>
                  </a:cubicBezTo>
                  <a:cubicBezTo>
                    <a:pt x="74" y="253"/>
                    <a:pt x="72" y="237"/>
                    <a:pt x="72" y="2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17" name="Freeform 13"/>
            <p:cNvSpPr>
              <a:spLocks/>
            </p:cNvSpPr>
            <p:nvPr/>
          </p:nvSpPr>
          <p:spPr bwMode="auto">
            <a:xfrm>
              <a:off x="952068" y="3473061"/>
              <a:ext cx="755088" cy="336939"/>
            </a:xfrm>
            <a:custGeom>
              <a:avLst/>
              <a:gdLst>
                <a:gd name="T0" fmla="*/ 158 w 874"/>
                <a:gd name="T1" fmla="*/ 390 h 390"/>
                <a:gd name="T2" fmla="*/ 238 w 874"/>
                <a:gd name="T3" fmla="*/ 150 h 390"/>
                <a:gd name="T4" fmla="*/ 619 w 874"/>
                <a:gd name="T5" fmla="*/ 150 h 390"/>
                <a:gd name="T6" fmla="*/ 702 w 874"/>
                <a:gd name="T7" fmla="*/ 390 h 390"/>
                <a:gd name="T8" fmla="*/ 874 w 874"/>
                <a:gd name="T9" fmla="*/ 390 h 390"/>
                <a:gd name="T10" fmla="*/ 737 w 874"/>
                <a:gd name="T11" fmla="*/ 0 h 390"/>
                <a:gd name="T12" fmla="*/ 569 w 874"/>
                <a:gd name="T13" fmla="*/ 0 h 390"/>
                <a:gd name="T14" fmla="*/ 291 w 874"/>
                <a:gd name="T15" fmla="*/ 0 h 390"/>
                <a:gd name="T16" fmla="*/ 134 w 874"/>
                <a:gd name="T17" fmla="*/ 0 h 390"/>
                <a:gd name="T18" fmla="*/ 0 w 874"/>
                <a:gd name="T19" fmla="*/ 390 h 390"/>
                <a:gd name="T20" fmla="*/ 158 w 874"/>
                <a:gd name="T21"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4" h="390">
                  <a:moveTo>
                    <a:pt x="158" y="390"/>
                  </a:moveTo>
                  <a:lnTo>
                    <a:pt x="238" y="150"/>
                  </a:lnTo>
                  <a:lnTo>
                    <a:pt x="619" y="150"/>
                  </a:lnTo>
                  <a:lnTo>
                    <a:pt x="702" y="390"/>
                  </a:lnTo>
                  <a:lnTo>
                    <a:pt x="874" y="390"/>
                  </a:lnTo>
                  <a:lnTo>
                    <a:pt x="737" y="0"/>
                  </a:lnTo>
                  <a:lnTo>
                    <a:pt x="569" y="0"/>
                  </a:lnTo>
                  <a:lnTo>
                    <a:pt x="291" y="0"/>
                  </a:lnTo>
                  <a:lnTo>
                    <a:pt x="134" y="0"/>
                  </a:lnTo>
                  <a:lnTo>
                    <a:pt x="0" y="390"/>
                  </a:lnTo>
                  <a:lnTo>
                    <a:pt x="158" y="3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18" name="Rectangle 14"/>
            <p:cNvSpPr>
              <a:spLocks noChangeArrowheads="1"/>
            </p:cNvSpPr>
            <p:nvPr/>
          </p:nvSpPr>
          <p:spPr bwMode="auto">
            <a:xfrm>
              <a:off x="1823789" y="3473061"/>
              <a:ext cx="145143" cy="3369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19" name="Freeform 15"/>
            <p:cNvSpPr>
              <a:spLocks/>
            </p:cNvSpPr>
            <p:nvPr/>
          </p:nvSpPr>
          <p:spPr bwMode="auto">
            <a:xfrm>
              <a:off x="2152952" y="3473061"/>
              <a:ext cx="655735" cy="336939"/>
            </a:xfrm>
            <a:custGeom>
              <a:avLst/>
              <a:gdLst>
                <a:gd name="T0" fmla="*/ 171 w 321"/>
                <a:gd name="T1" fmla="*/ 164 h 164"/>
                <a:gd name="T2" fmla="*/ 321 w 321"/>
                <a:gd name="T3" fmla="*/ 48 h 164"/>
                <a:gd name="T4" fmla="*/ 312 w 321"/>
                <a:gd name="T5" fmla="*/ 0 h 164"/>
                <a:gd name="T6" fmla="*/ 236 w 321"/>
                <a:gd name="T7" fmla="*/ 0 h 164"/>
                <a:gd name="T8" fmla="*/ 250 w 321"/>
                <a:gd name="T9" fmla="*/ 40 h 164"/>
                <a:gd name="T10" fmla="*/ 163 w 321"/>
                <a:gd name="T11" fmla="*/ 102 h 164"/>
                <a:gd name="T12" fmla="*/ 70 w 321"/>
                <a:gd name="T13" fmla="*/ 102 h 164"/>
                <a:gd name="T14" fmla="*/ 70 w 321"/>
                <a:gd name="T15" fmla="*/ 0 h 164"/>
                <a:gd name="T16" fmla="*/ 0 w 321"/>
                <a:gd name="T17" fmla="*/ 0 h 164"/>
                <a:gd name="T18" fmla="*/ 0 w 321"/>
                <a:gd name="T19" fmla="*/ 164 h 164"/>
                <a:gd name="T20" fmla="*/ 171 w 321"/>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164">
                  <a:moveTo>
                    <a:pt x="171" y="164"/>
                  </a:moveTo>
                  <a:cubicBezTo>
                    <a:pt x="257" y="164"/>
                    <a:pt x="321" y="126"/>
                    <a:pt x="321" y="48"/>
                  </a:cubicBezTo>
                  <a:cubicBezTo>
                    <a:pt x="321" y="29"/>
                    <a:pt x="318" y="13"/>
                    <a:pt x="312" y="0"/>
                  </a:cubicBezTo>
                  <a:cubicBezTo>
                    <a:pt x="236" y="0"/>
                    <a:pt x="236" y="0"/>
                    <a:pt x="236" y="0"/>
                  </a:cubicBezTo>
                  <a:cubicBezTo>
                    <a:pt x="245" y="10"/>
                    <a:pt x="250" y="23"/>
                    <a:pt x="250" y="40"/>
                  </a:cubicBezTo>
                  <a:cubicBezTo>
                    <a:pt x="250" y="82"/>
                    <a:pt x="224" y="102"/>
                    <a:pt x="163" y="102"/>
                  </a:cubicBezTo>
                  <a:cubicBezTo>
                    <a:pt x="70" y="102"/>
                    <a:pt x="70" y="102"/>
                    <a:pt x="70" y="102"/>
                  </a:cubicBezTo>
                  <a:cubicBezTo>
                    <a:pt x="70" y="0"/>
                    <a:pt x="70" y="0"/>
                    <a:pt x="70" y="0"/>
                  </a:cubicBezTo>
                  <a:cubicBezTo>
                    <a:pt x="0" y="0"/>
                    <a:pt x="0" y="0"/>
                    <a:pt x="0" y="0"/>
                  </a:cubicBezTo>
                  <a:cubicBezTo>
                    <a:pt x="0" y="164"/>
                    <a:pt x="0" y="164"/>
                    <a:pt x="0" y="164"/>
                  </a:cubicBezTo>
                  <a:lnTo>
                    <a:pt x="171" y="1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20" name="Rectangle 16"/>
            <p:cNvSpPr>
              <a:spLocks noChangeArrowheads="1"/>
            </p:cNvSpPr>
            <p:nvPr/>
          </p:nvSpPr>
          <p:spPr bwMode="auto">
            <a:xfrm>
              <a:off x="2961605" y="3473061"/>
              <a:ext cx="145143" cy="3369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21" name="Freeform 17"/>
            <p:cNvSpPr>
              <a:spLocks/>
            </p:cNvSpPr>
            <p:nvPr/>
          </p:nvSpPr>
          <p:spPr bwMode="auto">
            <a:xfrm>
              <a:off x="3255347" y="3473061"/>
              <a:ext cx="723122" cy="353354"/>
            </a:xfrm>
            <a:custGeom>
              <a:avLst/>
              <a:gdLst>
                <a:gd name="T0" fmla="*/ 183 w 354"/>
                <a:gd name="T1" fmla="*/ 172 h 172"/>
                <a:gd name="T2" fmla="*/ 354 w 354"/>
                <a:gd name="T3" fmla="*/ 31 h 172"/>
                <a:gd name="T4" fmla="*/ 285 w 354"/>
                <a:gd name="T5" fmla="*/ 16 h 172"/>
                <a:gd name="T6" fmla="*/ 184 w 354"/>
                <a:gd name="T7" fmla="*/ 107 h 172"/>
                <a:gd name="T8" fmla="*/ 73 w 354"/>
                <a:gd name="T9" fmla="*/ 0 h 172"/>
                <a:gd name="T10" fmla="*/ 0 w 354"/>
                <a:gd name="T11" fmla="*/ 0 h 172"/>
                <a:gd name="T12" fmla="*/ 183 w 354"/>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354" h="172">
                  <a:moveTo>
                    <a:pt x="183" y="172"/>
                  </a:moveTo>
                  <a:cubicBezTo>
                    <a:pt x="281" y="172"/>
                    <a:pt x="332" y="115"/>
                    <a:pt x="354" y="31"/>
                  </a:cubicBezTo>
                  <a:cubicBezTo>
                    <a:pt x="285" y="16"/>
                    <a:pt x="285" y="16"/>
                    <a:pt x="285" y="16"/>
                  </a:cubicBezTo>
                  <a:cubicBezTo>
                    <a:pt x="271" y="79"/>
                    <a:pt x="238" y="107"/>
                    <a:pt x="184" y="107"/>
                  </a:cubicBezTo>
                  <a:cubicBezTo>
                    <a:pt x="125" y="107"/>
                    <a:pt x="85" y="69"/>
                    <a:pt x="73" y="0"/>
                  </a:cubicBezTo>
                  <a:cubicBezTo>
                    <a:pt x="0" y="0"/>
                    <a:pt x="0" y="0"/>
                    <a:pt x="0" y="0"/>
                  </a:cubicBezTo>
                  <a:cubicBezTo>
                    <a:pt x="16" y="114"/>
                    <a:pt x="88" y="172"/>
                    <a:pt x="183" y="17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22" name="Freeform 18"/>
            <p:cNvSpPr>
              <a:spLocks noEditPoints="1"/>
            </p:cNvSpPr>
            <p:nvPr/>
          </p:nvSpPr>
          <p:spPr bwMode="auto">
            <a:xfrm>
              <a:off x="7275286" y="3155129"/>
              <a:ext cx="627224" cy="640184"/>
            </a:xfrm>
            <a:custGeom>
              <a:avLst/>
              <a:gdLst>
                <a:gd name="T0" fmla="*/ 147 w 307"/>
                <a:gd name="T1" fmla="*/ 312 h 312"/>
                <a:gd name="T2" fmla="*/ 0 w 307"/>
                <a:gd name="T3" fmla="*/ 155 h 312"/>
                <a:gd name="T4" fmla="*/ 147 w 307"/>
                <a:gd name="T5" fmla="*/ 0 h 312"/>
                <a:gd name="T6" fmla="*/ 241 w 307"/>
                <a:gd name="T7" fmla="*/ 38 h 312"/>
                <a:gd name="T8" fmla="*/ 241 w 307"/>
                <a:gd name="T9" fmla="*/ 5 h 312"/>
                <a:gd name="T10" fmla="*/ 307 w 307"/>
                <a:gd name="T11" fmla="*/ 5 h 312"/>
                <a:gd name="T12" fmla="*/ 307 w 307"/>
                <a:gd name="T13" fmla="*/ 306 h 312"/>
                <a:gd name="T14" fmla="*/ 241 w 307"/>
                <a:gd name="T15" fmla="*/ 306 h 312"/>
                <a:gd name="T16" fmla="*/ 241 w 307"/>
                <a:gd name="T17" fmla="*/ 273 h 312"/>
                <a:gd name="T18" fmla="*/ 147 w 307"/>
                <a:gd name="T19" fmla="*/ 312 h 312"/>
                <a:gd name="T20" fmla="*/ 146 w 307"/>
                <a:gd name="T21" fmla="*/ 60 h 312"/>
                <a:gd name="T22" fmla="*/ 59 w 307"/>
                <a:gd name="T23" fmla="*/ 155 h 312"/>
                <a:gd name="T24" fmla="*/ 146 w 307"/>
                <a:gd name="T25" fmla="*/ 252 h 312"/>
                <a:gd name="T26" fmla="*/ 238 w 307"/>
                <a:gd name="T27" fmla="*/ 155 h 312"/>
                <a:gd name="T28" fmla="*/ 146 w 307"/>
                <a:gd name="T29" fmla="*/ 6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312">
                  <a:moveTo>
                    <a:pt x="147" y="312"/>
                  </a:moveTo>
                  <a:cubicBezTo>
                    <a:pt x="68" y="312"/>
                    <a:pt x="0" y="240"/>
                    <a:pt x="0" y="155"/>
                  </a:cubicBezTo>
                  <a:cubicBezTo>
                    <a:pt x="0" y="70"/>
                    <a:pt x="66" y="0"/>
                    <a:pt x="147" y="0"/>
                  </a:cubicBezTo>
                  <a:cubicBezTo>
                    <a:pt x="182" y="0"/>
                    <a:pt x="215" y="14"/>
                    <a:pt x="241" y="38"/>
                  </a:cubicBezTo>
                  <a:cubicBezTo>
                    <a:pt x="241" y="5"/>
                    <a:pt x="241" y="5"/>
                    <a:pt x="241" y="5"/>
                  </a:cubicBezTo>
                  <a:cubicBezTo>
                    <a:pt x="307" y="5"/>
                    <a:pt x="307" y="5"/>
                    <a:pt x="307" y="5"/>
                  </a:cubicBezTo>
                  <a:cubicBezTo>
                    <a:pt x="307" y="306"/>
                    <a:pt x="307" y="306"/>
                    <a:pt x="307" y="306"/>
                  </a:cubicBezTo>
                  <a:cubicBezTo>
                    <a:pt x="241" y="306"/>
                    <a:pt x="241" y="306"/>
                    <a:pt x="241" y="306"/>
                  </a:cubicBezTo>
                  <a:cubicBezTo>
                    <a:pt x="241" y="273"/>
                    <a:pt x="241" y="273"/>
                    <a:pt x="241" y="273"/>
                  </a:cubicBezTo>
                  <a:cubicBezTo>
                    <a:pt x="215" y="298"/>
                    <a:pt x="182" y="312"/>
                    <a:pt x="147" y="312"/>
                  </a:cubicBezTo>
                  <a:moveTo>
                    <a:pt x="146" y="60"/>
                  </a:moveTo>
                  <a:cubicBezTo>
                    <a:pt x="97" y="60"/>
                    <a:pt x="59" y="102"/>
                    <a:pt x="59" y="155"/>
                  </a:cubicBezTo>
                  <a:cubicBezTo>
                    <a:pt x="59" y="209"/>
                    <a:pt x="98" y="252"/>
                    <a:pt x="146" y="252"/>
                  </a:cubicBezTo>
                  <a:cubicBezTo>
                    <a:pt x="195" y="252"/>
                    <a:pt x="238" y="207"/>
                    <a:pt x="238" y="155"/>
                  </a:cubicBezTo>
                  <a:cubicBezTo>
                    <a:pt x="238" y="104"/>
                    <a:pt x="196" y="60"/>
                    <a:pt x="146" y="6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23" name="Rectangle 19"/>
            <p:cNvSpPr>
              <a:spLocks noChangeArrowheads="1"/>
            </p:cNvSpPr>
            <p:nvPr/>
          </p:nvSpPr>
          <p:spPr bwMode="auto">
            <a:xfrm>
              <a:off x="5866190" y="3110204"/>
              <a:ext cx="134776" cy="82852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24" name="Freeform 20"/>
            <p:cNvSpPr>
              <a:spLocks/>
            </p:cNvSpPr>
            <p:nvPr/>
          </p:nvSpPr>
          <p:spPr bwMode="auto">
            <a:xfrm>
              <a:off x="6000966" y="3089469"/>
              <a:ext cx="428517" cy="273007"/>
            </a:xfrm>
            <a:custGeom>
              <a:avLst/>
              <a:gdLst>
                <a:gd name="T0" fmla="*/ 82 w 210"/>
                <a:gd name="T1" fmla="*/ 0 h 133"/>
                <a:gd name="T2" fmla="*/ 0 w 210"/>
                <a:gd name="T3" fmla="*/ 21 h 133"/>
                <a:gd name="T4" fmla="*/ 0 w 210"/>
                <a:gd name="T5" fmla="*/ 132 h 133"/>
                <a:gd name="T6" fmla="*/ 79 w 210"/>
                <a:gd name="T7" fmla="*/ 56 h 133"/>
                <a:gd name="T8" fmla="*/ 152 w 210"/>
                <a:gd name="T9" fmla="*/ 133 h 133"/>
                <a:gd name="T10" fmla="*/ 210 w 210"/>
                <a:gd name="T11" fmla="*/ 133 h 133"/>
                <a:gd name="T12" fmla="*/ 82 w 210"/>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210" h="133">
                  <a:moveTo>
                    <a:pt x="82" y="0"/>
                  </a:moveTo>
                  <a:cubicBezTo>
                    <a:pt x="50" y="0"/>
                    <a:pt x="20" y="9"/>
                    <a:pt x="0" y="21"/>
                  </a:cubicBezTo>
                  <a:cubicBezTo>
                    <a:pt x="0" y="132"/>
                    <a:pt x="0" y="132"/>
                    <a:pt x="0" y="132"/>
                  </a:cubicBezTo>
                  <a:cubicBezTo>
                    <a:pt x="0" y="80"/>
                    <a:pt x="35" y="56"/>
                    <a:pt x="79" y="56"/>
                  </a:cubicBezTo>
                  <a:cubicBezTo>
                    <a:pt x="121" y="56"/>
                    <a:pt x="150" y="88"/>
                    <a:pt x="152" y="133"/>
                  </a:cubicBezTo>
                  <a:cubicBezTo>
                    <a:pt x="210" y="133"/>
                    <a:pt x="210" y="133"/>
                    <a:pt x="210" y="133"/>
                  </a:cubicBezTo>
                  <a:cubicBezTo>
                    <a:pt x="209" y="58"/>
                    <a:pt x="160" y="0"/>
                    <a:pt x="8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25" name="Freeform 21"/>
            <p:cNvSpPr>
              <a:spLocks/>
            </p:cNvSpPr>
            <p:nvPr/>
          </p:nvSpPr>
          <p:spPr bwMode="auto">
            <a:xfrm>
              <a:off x="6000966" y="3362476"/>
              <a:ext cx="432837" cy="342986"/>
            </a:xfrm>
            <a:custGeom>
              <a:avLst/>
              <a:gdLst>
                <a:gd name="T0" fmla="*/ 210 w 212"/>
                <a:gd name="T1" fmla="*/ 0 h 167"/>
                <a:gd name="T2" fmla="*/ 152 w 212"/>
                <a:gd name="T3" fmla="*/ 0 h 167"/>
                <a:gd name="T4" fmla="*/ 78 w 212"/>
                <a:gd name="T5" fmla="*/ 109 h 167"/>
                <a:gd name="T6" fmla="*/ 0 w 212"/>
                <a:gd name="T7" fmla="*/ 1 h 167"/>
                <a:gd name="T8" fmla="*/ 0 w 212"/>
                <a:gd name="T9" fmla="*/ 130 h 167"/>
                <a:gd name="T10" fmla="*/ 84 w 212"/>
                <a:gd name="T11" fmla="*/ 167 h 167"/>
                <a:gd name="T12" fmla="*/ 210 w 212"/>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212" h="167">
                  <a:moveTo>
                    <a:pt x="210" y="0"/>
                  </a:moveTo>
                  <a:cubicBezTo>
                    <a:pt x="152" y="0"/>
                    <a:pt x="152" y="0"/>
                    <a:pt x="152" y="0"/>
                  </a:cubicBezTo>
                  <a:cubicBezTo>
                    <a:pt x="151" y="70"/>
                    <a:pt x="121" y="109"/>
                    <a:pt x="78" y="109"/>
                  </a:cubicBezTo>
                  <a:cubicBezTo>
                    <a:pt x="30" y="109"/>
                    <a:pt x="0" y="74"/>
                    <a:pt x="0" y="1"/>
                  </a:cubicBezTo>
                  <a:cubicBezTo>
                    <a:pt x="0" y="130"/>
                    <a:pt x="0" y="130"/>
                    <a:pt x="0" y="130"/>
                  </a:cubicBezTo>
                  <a:cubicBezTo>
                    <a:pt x="24" y="162"/>
                    <a:pt x="53" y="167"/>
                    <a:pt x="84" y="167"/>
                  </a:cubicBezTo>
                  <a:cubicBezTo>
                    <a:pt x="152" y="167"/>
                    <a:pt x="212" y="111"/>
                    <a:pt x="21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26" name="Rectangle 22"/>
            <p:cNvSpPr>
              <a:spLocks noChangeArrowheads="1"/>
            </p:cNvSpPr>
            <p:nvPr/>
          </p:nvSpPr>
          <p:spPr bwMode="auto">
            <a:xfrm>
              <a:off x="6559939" y="3187959"/>
              <a:ext cx="145143" cy="28683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27" name="Rectangle 23"/>
            <p:cNvSpPr>
              <a:spLocks noChangeArrowheads="1"/>
            </p:cNvSpPr>
            <p:nvPr/>
          </p:nvSpPr>
          <p:spPr bwMode="auto">
            <a:xfrm>
              <a:off x="6559939" y="3474789"/>
              <a:ext cx="145143" cy="3369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28" name="Freeform 24"/>
            <p:cNvSpPr>
              <a:spLocks/>
            </p:cNvSpPr>
            <p:nvPr/>
          </p:nvSpPr>
          <p:spPr bwMode="auto">
            <a:xfrm>
              <a:off x="5101599" y="2927048"/>
              <a:ext cx="616857" cy="546014"/>
            </a:xfrm>
            <a:custGeom>
              <a:avLst/>
              <a:gdLst>
                <a:gd name="T0" fmla="*/ 169 w 302"/>
                <a:gd name="T1" fmla="*/ 185 h 266"/>
                <a:gd name="T2" fmla="*/ 70 w 302"/>
                <a:gd name="T3" fmla="*/ 112 h 266"/>
                <a:gd name="T4" fmla="*/ 143 w 302"/>
                <a:gd name="T5" fmla="*/ 65 h 266"/>
                <a:gd name="T6" fmla="*/ 250 w 302"/>
                <a:gd name="T7" fmla="*/ 126 h 266"/>
                <a:gd name="T8" fmla="*/ 301 w 302"/>
                <a:gd name="T9" fmla="*/ 90 h 266"/>
                <a:gd name="T10" fmla="*/ 144 w 302"/>
                <a:gd name="T11" fmla="*/ 0 h 266"/>
                <a:gd name="T12" fmla="*/ 0 w 302"/>
                <a:gd name="T13" fmla="*/ 119 h 266"/>
                <a:gd name="T14" fmla="*/ 147 w 302"/>
                <a:gd name="T15" fmla="*/ 245 h 266"/>
                <a:gd name="T16" fmla="*/ 205 w 302"/>
                <a:gd name="T17" fmla="*/ 266 h 266"/>
                <a:gd name="T18" fmla="*/ 302 w 302"/>
                <a:gd name="T19" fmla="*/ 266 h 266"/>
                <a:gd name="T20" fmla="*/ 169 w 302"/>
                <a:gd name="T21" fmla="*/ 18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66">
                  <a:moveTo>
                    <a:pt x="169" y="185"/>
                  </a:moveTo>
                  <a:cubicBezTo>
                    <a:pt x="100" y="165"/>
                    <a:pt x="70" y="151"/>
                    <a:pt x="70" y="112"/>
                  </a:cubicBezTo>
                  <a:cubicBezTo>
                    <a:pt x="70" y="81"/>
                    <a:pt x="96" y="65"/>
                    <a:pt x="143" y="65"/>
                  </a:cubicBezTo>
                  <a:cubicBezTo>
                    <a:pt x="189" y="65"/>
                    <a:pt x="225" y="83"/>
                    <a:pt x="250" y="126"/>
                  </a:cubicBezTo>
                  <a:cubicBezTo>
                    <a:pt x="301" y="90"/>
                    <a:pt x="301" y="90"/>
                    <a:pt x="301" y="90"/>
                  </a:cubicBezTo>
                  <a:cubicBezTo>
                    <a:pt x="276" y="40"/>
                    <a:pt x="227" y="0"/>
                    <a:pt x="144" y="0"/>
                  </a:cubicBezTo>
                  <a:cubicBezTo>
                    <a:pt x="59" y="0"/>
                    <a:pt x="0" y="48"/>
                    <a:pt x="0" y="119"/>
                  </a:cubicBezTo>
                  <a:cubicBezTo>
                    <a:pt x="0" y="198"/>
                    <a:pt x="66" y="222"/>
                    <a:pt x="147" y="245"/>
                  </a:cubicBezTo>
                  <a:cubicBezTo>
                    <a:pt x="171" y="252"/>
                    <a:pt x="190" y="259"/>
                    <a:pt x="205" y="266"/>
                  </a:cubicBezTo>
                  <a:cubicBezTo>
                    <a:pt x="302" y="266"/>
                    <a:pt x="302" y="266"/>
                    <a:pt x="302" y="266"/>
                  </a:cubicBezTo>
                  <a:cubicBezTo>
                    <a:pt x="281" y="223"/>
                    <a:pt x="230" y="203"/>
                    <a:pt x="169" y="18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29" name="Freeform 25"/>
            <p:cNvSpPr>
              <a:spLocks/>
            </p:cNvSpPr>
            <p:nvPr/>
          </p:nvSpPr>
          <p:spPr bwMode="auto">
            <a:xfrm>
              <a:off x="5069633" y="3473061"/>
              <a:ext cx="669558" cy="349034"/>
            </a:xfrm>
            <a:custGeom>
              <a:avLst/>
              <a:gdLst>
                <a:gd name="T0" fmla="*/ 258 w 328"/>
                <a:gd name="T1" fmla="*/ 53 h 170"/>
                <a:gd name="T2" fmla="*/ 173 w 328"/>
                <a:gd name="T3" fmla="*/ 107 h 170"/>
                <a:gd name="T4" fmla="*/ 57 w 328"/>
                <a:gd name="T5" fmla="*/ 34 h 170"/>
                <a:gd name="T6" fmla="*/ 0 w 328"/>
                <a:gd name="T7" fmla="*/ 64 h 170"/>
                <a:gd name="T8" fmla="*/ 170 w 328"/>
                <a:gd name="T9" fmla="*/ 170 h 170"/>
                <a:gd name="T10" fmla="*/ 328 w 328"/>
                <a:gd name="T11" fmla="*/ 48 h 170"/>
                <a:gd name="T12" fmla="*/ 318 w 328"/>
                <a:gd name="T13" fmla="*/ 0 h 170"/>
                <a:gd name="T14" fmla="*/ 221 w 328"/>
                <a:gd name="T15" fmla="*/ 0 h 170"/>
                <a:gd name="T16" fmla="*/ 258 w 328"/>
                <a:gd name="T17" fmla="*/ 5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0">
                  <a:moveTo>
                    <a:pt x="258" y="53"/>
                  </a:moveTo>
                  <a:cubicBezTo>
                    <a:pt x="258" y="91"/>
                    <a:pt x="224" y="107"/>
                    <a:pt x="173" y="107"/>
                  </a:cubicBezTo>
                  <a:cubicBezTo>
                    <a:pt x="120" y="107"/>
                    <a:pt x="82" y="83"/>
                    <a:pt x="57" y="34"/>
                  </a:cubicBezTo>
                  <a:cubicBezTo>
                    <a:pt x="0" y="64"/>
                    <a:pt x="0" y="64"/>
                    <a:pt x="0" y="64"/>
                  </a:cubicBezTo>
                  <a:cubicBezTo>
                    <a:pt x="26" y="128"/>
                    <a:pt x="87" y="170"/>
                    <a:pt x="170" y="170"/>
                  </a:cubicBezTo>
                  <a:cubicBezTo>
                    <a:pt x="270" y="170"/>
                    <a:pt x="328" y="116"/>
                    <a:pt x="328" y="48"/>
                  </a:cubicBezTo>
                  <a:cubicBezTo>
                    <a:pt x="328" y="29"/>
                    <a:pt x="325" y="13"/>
                    <a:pt x="318" y="0"/>
                  </a:cubicBezTo>
                  <a:cubicBezTo>
                    <a:pt x="221" y="0"/>
                    <a:pt x="221" y="0"/>
                    <a:pt x="221" y="0"/>
                  </a:cubicBezTo>
                  <a:cubicBezTo>
                    <a:pt x="247" y="14"/>
                    <a:pt x="258" y="29"/>
                    <a:pt x="258" y="5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30" name="Freeform 26"/>
            <p:cNvSpPr>
              <a:spLocks/>
            </p:cNvSpPr>
            <p:nvPr/>
          </p:nvSpPr>
          <p:spPr bwMode="auto">
            <a:xfrm>
              <a:off x="6856272" y="3171544"/>
              <a:ext cx="378408" cy="299789"/>
            </a:xfrm>
            <a:custGeom>
              <a:avLst/>
              <a:gdLst>
                <a:gd name="T0" fmla="*/ 70 w 185"/>
                <a:gd name="T1" fmla="*/ 117 h 146"/>
                <a:gd name="T2" fmla="*/ 164 w 185"/>
                <a:gd name="T3" fmla="*/ 63 h 146"/>
                <a:gd name="T4" fmla="*/ 168 w 185"/>
                <a:gd name="T5" fmla="*/ 63 h 146"/>
                <a:gd name="T6" fmla="*/ 183 w 185"/>
                <a:gd name="T7" fmla="*/ 65 h 146"/>
                <a:gd name="T8" fmla="*/ 185 w 185"/>
                <a:gd name="T9" fmla="*/ 0 h 146"/>
                <a:gd name="T10" fmla="*/ 181 w 185"/>
                <a:gd name="T11" fmla="*/ 0 h 146"/>
                <a:gd name="T12" fmla="*/ 71 w 185"/>
                <a:gd name="T13" fmla="*/ 55 h 146"/>
                <a:gd name="T14" fmla="*/ 70 w 185"/>
                <a:gd name="T15" fmla="*/ 55 h 146"/>
                <a:gd name="T16" fmla="*/ 70 w 185"/>
                <a:gd name="T17" fmla="*/ 6 h 146"/>
                <a:gd name="T18" fmla="*/ 0 w 185"/>
                <a:gd name="T19" fmla="*/ 6 h 146"/>
                <a:gd name="T20" fmla="*/ 0 w 185"/>
                <a:gd name="T21" fmla="*/ 146 h 146"/>
                <a:gd name="T22" fmla="*/ 70 w 185"/>
                <a:gd name="T23" fmla="*/ 146 h 146"/>
                <a:gd name="T24" fmla="*/ 70 w 185"/>
                <a:gd name="T25" fmla="*/ 11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146">
                  <a:moveTo>
                    <a:pt x="70" y="117"/>
                  </a:moveTo>
                  <a:cubicBezTo>
                    <a:pt x="90" y="85"/>
                    <a:pt x="118" y="63"/>
                    <a:pt x="164" y="63"/>
                  </a:cubicBezTo>
                  <a:cubicBezTo>
                    <a:pt x="168" y="63"/>
                    <a:pt x="168" y="63"/>
                    <a:pt x="168" y="63"/>
                  </a:cubicBezTo>
                  <a:cubicBezTo>
                    <a:pt x="173" y="63"/>
                    <a:pt x="181" y="63"/>
                    <a:pt x="183" y="65"/>
                  </a:cubicBezTo>
                  <a:cubicBezTo>
                    <a:pt x="185" y="0"/>
                    <a:pt x="185" y="0"/>
                    <a:pt x="185" y="0"/>
                  </a:cubicBezTo>
                  <a:cubicBezTo>
                    <a:pt x="181" y="0"/>
                    <a:pt x="181" y="0"/>
                    <a:pt x="181" y="0"/>
                  </a:cubicBezTo>
                  <a:cubicBezTo>
                    <a:pt x="124" y="0"/>
                    <a:pt x="90" y="25"/>
                    <a:pt x="71" y="55"/>
                  </a:cubicBezTo>
                  <a:cubicBezTo>
                    <a:pt x="70" y="55"/>
                    <a:pt x="70" y="55"/>
                    <a:pt x="70" y="55"/>
                  </a:cubicBezTo>
                  <a:cubicBezTo>
                    <a:pt x="70" y="6"/>
                    <a:pt x="70" y="6"/>
                    <a:pt x="70" y="6"/>
                  </a:cubicBezTo>
                  <a:cubicBezTo>
                    <a:pt x="0" y="6"/>
                    <a:pt x="0" y="6"/>
                    <a:pt x="0" y="6"/>
                  </a:cubicBezTo>
                  <a:cubicBezTo>
                    <a:pt x="0" y="146"/>
                    <a:pt x="0" y="146"/>
                    <a:pt x="0" y="146"/>
                  </a:cubicBezTo>
                  <a:cubicBezTo>
                    <a:pt x="70" y="146"/>
                    <a:pt x="70" y="146"/>
                    <a:pt x="70" y="146"/>
                  </a:cubicBezTo>
                  <a:lnTo>
                    <a:pt x="70" y="1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31" name="Rectangle 27"/>
            <p:cNvSpPr>
              <a:spLocks noChangeArrowheads="1"/>
            </p:cNvSpPr>
            <p:nvPr/>
          </p:nvSpPr>
          <p:spPr bwMode="auto">
            <a:xfrm>
              <a:off x="6856272" y="3471333"/>
              <a:ext cx="143415" cy="3360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32" name="Rectangle 28"/>
            <p:cNvSpPr>
              <a:spLocks noChangeArrowheads="1"/>
            </p:cNvSpPr>
            <p:nvPr/>
          </p:nvSpPr>
          <p:spPr bwMode="auto">
            <a:xfrm>
              <a:off x="8046789" y="2953830"/>
              <a:ext cx="145143" cy="396551"/>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33" name="Rectangle 29"/>
            <p:cNvSpPr>
              <a:spLocks noChangeArrowheads="1"/>
            </p:cNvSpPr>
            <p:nvPr/>
          </p:nvSpPr>
          <p:spPr bwMode="auto">
            <a:xfrm>
              <a:off x="8046789" y="3350381"/>
              <a:ext cx="145143" cy="46134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34" name="Freeform 30"/>
            <p:cNvSpPr>
              <a:spLocks noEditPoints="1"/>
            </p:cNvSpPr>
            <p:nvPr/>
          </p:nvSpPr>
          <p:spPr bwMode="auto">
            <a:xfrm>
              <a:off x="4135707" y="2904585"/>
              <a:ext cx="860490" cy="933925"/>
            </a:xfrm>
            <a:custGeom>
              <a:avLst/>
              <a:gdLst>
                <a:gd name="T0" fmla="*/ 344 w 421"/>
                <a:gd name="T1" fmla="*/ 205 h 455"/>
                <a:gd name="T2" fmla="*/ 290 w 421"/>
                <a:gd name="T3" fmla="*/ 91 h 455"/>
                <a:gd name="T4" fmla="*/ 329 w 421"/>
                <a:gd name="T5" fmla="*/ 119 h 455"/>
                <a:gd name="T6" fmla="*/ 369 w 421"/>
                <a:gd name="T7" fmla="*/ 148 h 455"/>
                <a:gd name="T8" fmla="*/ 346 w 421"/>
                <a:gd name="T9" fmla="*/ 98 h 455"/>
                <a:gd name="T10" fmla="*/ 309 w 421"/>
                <a:gd name="T11" fmla="*/ 28 h 455"/>
                <a:gd name="T12" fmla="*/ 215 w 421"/>
                <a:gd name="T13" fmla="*/ 73 h 455"/>
                <a:gd name="T14" fmla="*/ 105 w 421"/>
                <a:gd name="T15" fmla="*/ 140 h 455"/>
                <a:gd name="T16" fmla="*/ 151 w 421"/>
                <a:gd name="T17" fmla="*/ 99 h 455"/>
                <a:gd name="T18" fmla="*/ 131 w 421"/>
                <a:gd name="T19" fmla="*/ 54 h 455"/>
                <a:gd name="T20" fmla="*/ 77 w 421"/>
                <a:gd name="T21" fmla="*/ 132 h 455"/>
                <a:gd name="T22" fmla="*/ 9 w 421"/>
                <a:gd name="T23" fmla="*/ 207 h 455"/>
                <a:gd name="T24" fmla="*/ 92 w 421"/>
                <a:gd name="T25" fmla="*/ 279 h 455"/>
                <a:gd name="T26" fmla="*/ 108 w 421"/>
                <a:gd name="T27" fmla="*/ 347 h 455"/>
                <a:gd name="T28" fmla="*/ 73 w 421"/>
                <a:gd name="T29" fmla="*/ 293 h 455"/>
                <a:gd name="T30" fmla="*/ 19 w 421"/>
                <a:gd name="T31" fmla="*/ 325 h 455"/>
                <a:gd name="T32" fmla="*/ 91 w 421"/>
                <a:gd name="T33" fmla="*/ 368 h 455"/>
                <a:gd name="T34" fmla="*/ 154 w 421"/>
                <a:gd name="T35" fmla="*/ 439 h 455"/>
                <a:gd name="T36" fmla="*/ 249 w 421"/>
                <a:gd name="T37" fmla="*/ 322 h 455"/>
                <a:gd name="T38" fmla="*/ 276 w 421"/>
                <a:gd name="T39" fmla="*/ 338 h 455"/>
                <a:gd name="T40" fmla="*/ 240 w 421"/>
                <a:gd name="T41" fmla="*/ 387 h 455"/>
                <a:gd name="T42" fmla="*/ 297 w 421"/>
                <a:gd name="T43" fmla="*/ 356 h 455"/>
                <a:gd name="T44" fmla="*/ 382 w 421"/>
                <a:gd name="T45" fmla="*/ 302 h 455"/>
                <a:gd name="T46" fmla="*/ 323 w 421"/>
                <a:gd name="T47" fmla="*/ 221 h 455"/>
                <a:gd name="T48" fmla="*/ 249 w 421"/>
                <a:gd name="T49" fmla="*/ 293 h 455"/>
                <a:gd name="T50" fmla="*/ 252 w 421"/>
                <a:gd name="T51" fmla="*/ 201 h 455"/>
                <a:gd name="T52" fmla="*/ 323 w 421"/>
                <a:gd name="T53" fmla="*/ 221 h 455"/>
                <a:gd name="T54" fmla="*/ 120 w 421"/>
                <a:gd name="T55" fmla="*/ 280 h 455"/>
                <a:gd name="T56" fmla="*/ 209 w 421"/>
                <a:gd name="T57" fmla="*/ 266 h 455"/>
                <a:gd name="T58" fmla="*/ 173 w 421"/>
                <a:gd name="T59" fmla="*/ 345 h 455"/>
                <a:gd name="T60" fmla="*/ 229 w 421"/>
                <a:gd name="T61" fmla="*/ 96 h 455"/>
                <a:gd name="T62" fmla="*/ 282 w 421"/>
                <a:gd name="T63" fmla="*/ 152 h 455"/>
                <a:gd name="T64" fmla="*/ 195 w 421"/>
                <a:gd name="T65" fmla="*/ 167 h 455"/>
                <a:gd name="T66" fmla="*/ 229 w 421"/>
                <a:gd name="T67" fmla="*/ 96 h 455"/>
                <a:gd name="T68" fmla="*/ 102 w 421"/>
                <a:gd name="T69" fmla="*/ 171 h 455"/>
                <a:gd name="T70" fmla="*/ 171 w 421"/>
                <a:gd name="T71" fmla="*/ 181 h 455"/>
                <a:gd name="T72" fmla="*/ 109 w 421"/>
                <a:gd name="T73" fmla="*/ 2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455">
                  <a:moveTo>
                    <a:pt x="408" y="226"/>
                  </a:moveTo>
                  <a:cubicBezTo>
                    <a:pt x="397" y="203"/>
                    <a:pt x="369" y="195"/>
                    <a:pt x="344" y="205"/>
                  </a:cubicBezTo>
                  <a:cubicBezTo>
                    <a:pt x="311" y="152"/>
                    <a:pt x="311" y="152"/>
                    <a:pt x="311" y="152"/>
                  </a:cubicBezTo>
                  <a:cubicBezTo>
                    <a:pt x="290" y="91"/>
                    <a:pt x="290" y="91"/>
                    <a:pt x="290" y="91"/>
                  </a:cubicBezTo>
                  <a:cubicBezTo>
                    <a:pt x="290" y="91"/>
                    <a:pt x="290" y="91"/>
                    <a:pt x="290" y="91"/>
                  </a:cubicBezTo>
                  <a:cubicBezTo>
                    <a:pt x="329" y="119"/>
                    <a:pt x="329" y="119"/>
                    <a:pt x="329" y="119"/>
                  </a:cubicBezTo>
                  <a:cubicBezTo>
                    <a:pt x="327" y="126"/>
                    <a:pt x="327" y="133"/>
                    <a:pt x="330" y="139"/>
                  </a:cubicBezTo>
                  <a:cubicBezTo>
                    <a:pt x="337" y="153"/>
                    <a:pt x="354" y="157"/>
                    <a:pt x="369" y="148"/>
                  </a:cubicBezTo>
                  <a:cubicBezTo>
                    <a:pt x="384" y="139"/>
                    <a:pt x="390" y="121"/>
                    <a:pt x="383" y="107"/>
                  </a:cubicBezTo>
                  <a:cubicBezTo>
                    <a:pt x="377" y="94"/>
                    <a:pt x="360" y="91"/>
                    <a:pt x="346" y="98"/>
                  </a:cubicBezTo>
                  <a:cubicBezTo>
                    <a:pt x="307" y="70"/>
                    <a:pt x="307" y="70"/>
                    <a:pt x="307" y="70"/>
                  </a:cubicBezTo>
                  <a:cubicBezTo>
                    <a:pt x="314" y="56"/>
                    <a:pt x="315" y="40"/>
                    <a:pt x="309" y="28"/>
                  </a:cubicBezTo>
                  <a:cubicBezTo>
                    <a:pt x="297" y="6"/>
                    <a:pt x="269" y="0"/>
                    <a:pt x="244" y="15"/>
                  </a:cubicBezTo>
                  <a:cubicBezTo>
                    <a:pt x="223" y="28"/>
                    <a:pt x="211" y="52"/>
                    <a:pt x="215" y="73"/>
                  </a:cubicBezTo>
                  <a:cubicBezTo>
                    <a:pt x="156" y="115"/>
                    <a:pt x="156" y="115"/>
                    <a:pt x="156" y="115"/>
                  </a:cubicBezTo>
                  <a:cubicBezTo>
                    <a:pt x="105" y="140"/>
                    <a:pt x="105" y="140"/>
                    <a:pt x="105" y="140"/>
                  </a:cubicBezTo>
                  <a:cubicBezTo>
                    <a:pt x="135" y="104"/>
                    <a:pt x="135" y="104"/>
                    <a:pt x="135" y="104"/>
                  </a:cubicBezTo>
                  <a:cubicBezTo>
                    <a:pt x="140" y="104"/>
                    <a:pt x="146" y="103"/>
                    <a:pt x="151" y="99"/>
                  </a:cubicBezTo>
                  <a:cubicBezTo>
                    <a:pt x="165" y="91"/>
                    <a:pt x="172" y="74"/>
                    <a:pt x="166" y="61"/>
                  </a:cubicBezTo>
                  <a:cubicBezTo>
                    <a:pt x="161" y="49"/>
                    <a:pt x="145" y="46"/>
                    <a:pt x="131" y="54"/>
                  </a:cubicBezTo>
                  <a:cubicBezTo>
                    <a:pt x="119" y="61"/>
                    <a:pt x="112" y="75"/>
                    <a:pt x="114" y="87"/>
                  </a:cubicBezTo>
                  <a:cubicBezTo>
                    <a:pt x="77" y="132"/>
                    <a:pt x="77" y="132"/>
                    <a:pt x="77" y="132"/>
                  </a:cubicBezTo>
                  <a:cubicBezTo>
                    <a:pt x="65" y="129"/>
                    <a:pt x="51" y="130"/>
                    <a:pt x="38" y="138"/>
                  </a:cubicBezTo>
                  <a:cubicBezTo>
                    <a:pt x="13" y="153"/>
                    <a:pt x="0" y="183"/>
                    <a:pt x="9" y="207"/>
                  </a:cubicBezTo>
                  <a:cubicBezTo>
                    <a:pt x="17" y="228"/>
                    <a:pt x="40" y="236"/>
                    <a:pt x="64" y="226"/>
                  </a:cubicBezTo>
                  <a:cubicBezTo>
                    <a:pt x="92" y="279"/>
                    <a:pt x="92" y="279"/>
                    <a:pt x="92" y="279"/>
                  </a:cubicBezTo>
                  <a:cubicBezTo>
                    <a:pt x="109" y="346"/>
                    <a:pt x="109" y="346"/>
                    <a:pt x="109" y="346"/>
                  </a:cubicBezTo>
                  <a:cubicBezTo>
                    <a:pt x="109" y="346"/>
                    <a:pt x="109" y="347"/>
                    <a:pt x="108" y="347"/>
                  </a:cubicBezTo>
                  <a:cubicBezTo>
                    <a:pt x="72" y="314"/>
                    <a:pt x="72" y="314"/>
                    <a:pt x="72" y="314"/>
                  </a:cubicBezTo>
                  <a:cubicBezTo>
                    <a:pt x="75" y="307"/>
                    <a:pt x="75" y="299"/>
                    <a:pt x="73" y="293"/>
                  </a:cubicBezTo>
                  <a:cubicBezTo>
                    <a:pt x="67" y="279"/>
                    <a:pt x="51" y="274"/>
                    <a:pt x="37" y="283"/>
                  </a:cubicBezTo>
                  <a:cubicBezTo>
                    <a:pt x="22" y="292"/>
                    <a:pt x="14" y="310"/>
                    <a:pt x="19" y="325"/>
                  </a:cubicBezTo>
                  <a:cubicBezTo>
                    <a:pt x="25" y="339"/>
                    <a:pt x="41" y="344"/>
                    <a:pt x="55" y="335"/>
                  </a:cubicBezTo>
                  <a:cubicBezTo>
                    <a:pt x="91" y="368"/>
                    <a:pt x="91" y="368"/>
                    <a:pt x="91" y="368"/>
                  </a:cubicBezTo>
                  <a:cubicBezTo>
                    <a:pt x="83" y="383"/>
                    <a:pt x="80" y="402"/>
                    <a:pt x="86" y="418"/>
                  </a:cubicBezTo>
                  <a:cubicBezTo>
                    <a:pt x="96" y="445"/>
                    <a:pt x="127" y="455"/>
                    <a:pt x="154" y="439"/>
                  </a:cubicBezTo>
                  <a:cubicBezTo>
                    <a:pt x="179" y="424"/>
                    <a:pt x="192" y="394"/>
                    <a:pt x="186" y="368"/>
                  </a:cubicBezTo>
                  <a:cubicBezTo>
                    <a:pt x="249" y="322"/>
                    <a:pt x="249" y="322"/>
                    <a:pt x="249" y="322"/>
                  </a:cubicBezTo>
                  <a:cubicBezTo>
                    <a:pt x="313" y="292"/>
                    <a:pt x="313" y="292"/>
                    <a:pt x="313" y="292"/>
                  </a:cubicBezTo>
                  <a:cubicBezTo>
                    <a:pt x="276" y="338"/>
                    <a:pt x="276" y="338"/>
                    <a:pt x="276" y="338"/>
                  </a:cubicBezTo>
                  <a:cubicBezTo>
                    <a:pt x="270" y="337"/>
                    <a:pt x="263" y="339"/>
                    <a:pt x="256" y="343"/>
                  </a:cubicBezTo>
                  <a:cubicBezTo>
                    <a:pt x="241" y="352"/>
                    <a:pt x="234" y="372"/>
                    <a:pt x="240" y="387"/>
                  </a:cubicBezTo>
                  <a:cubicBezTo>
                    <a:pt x="247" y="403"/>
                    <a:pt x="265" y="408"/>
                    <a:pt x="280" y="398"/>
                  </a:cubicBezTo>
                  <a:cubicBezTo>
                    <a:pt x="295" y="390"/>
                    <a:pt x="302" y="371"/>
                    <a:pt x="297" y="356"/>
                  </a:cubicBezTo>
                  <a:cubicBezTo>
                    <a:pt x="335" y="307"/>
                    <a:pt x="335" y="307"/>
                    <a:pt x="335" y="307"/>
                  </a:cubicBezTo>
                  <a:cubicBezTo>
                    <a:pt x="349" y="313"/>
                    <a:pt x="367" y="311"/>
                    <a:pt x="382" y="302"/>
                  </a:cubicBezTo>
                  <a:cubicBezTo>
                    <a:pt x="410" y="286"/>
                    <a:pt x="421" y="251"/>
                    <a:pt x="408" y="226"/>
                  </a:cubicBezTo>
                  <a:moveTo>
                    <a:pt x="323" y="221"/>
                  </a:moveTo>
                  <a:cubicBezTo>
                    <a:pt x="312" y="233"/>
                    <a:pt x="306" y="250"/>
                    <a:pt x="306" y="265"/>
                  </a:cubicBezTo>
                  <a:cubicBezTo>
                    <a:pt x="249" y="293"/>
                    <a:pt x="249" y="293"/>
                    <a:pt x="249" y="293"/>
                  </a:cubicBezTo>
                  <a:cubicBezTo>
                    <a:pt x="232" y="253"/>
                    <a:pt x="232" y="253"/>
                    <a:pt x="232" y="253"/>
                  </a:cubicBezTo>
                  <a:cubicBezTo>
                    <a:pt x="246" y="239"/>
                    <a:pt x="254" y="219"/>
                    <a:pt x="252" y="201"/>
                  </a:cubicBezTo>
                  <a:cubicBezTo>
                    <a:pt x="294" y="176"/>
                    <a:pt x="294" y="176"/>
                    <a:pt x="294" y="176"/>
                  </a:cubicBezTo>
                  <a:lnTo>
                    <a:pt x="323" y="221"/>
                  </a:lnTo>
                  <a:close/>
                  <a:moveTo>
                    <a:pt x="134" y="334"/>
                  </a:moveTo>
                  <a:cubicBezTo>
                    <a:pt x="120" y="280"/>
                    <a:pt x="120" y="280"/>
                    <a:pt x="120" y="280"/>
                  </a:cubicBezTo>
                  <a:cubicBezTo>
                    <a:pt x="161" y="255"/>
                    <a:pt x="161" y="255"/>
                    <a:pt x="161" y="255"/>
                  </a:cubicBezTo>
                  <a:cubicBezTo>
                    <a:pt x="172" y="268"/>
                    <a:pt x="190" y="272"/>
                    <a:pt x="209" y="266"/>
                  </a:cubicBezTo>
                  <a:cubicBezTo>
                    <a:pt x="226" y="306"/>
                    <a:pt x="226" y="306"/>
                    <a:pt x="226" y="306"/>
                  </a:cubicBezTo>
                  <a:cubicBezTo>
                    <a:pt x="173" y="345"/>
                    <a:pt x="173" y="345"/>
                    <a:pt x="173" y="345"/>
                  </a:cubicBezTo>
                  <a:cubicBezTo>
                    <a:pt x="163" y="335"/>
                    <a:pt x="149" y="331"/>
                    <a:pt x="134" y="334"/>
                  </a:cubicBezTo>
                  <a:moveTo>
                    <a:pt x="229" y="96"/>
                  </a:moveTo>
                  <a:cubicBezTo>
                    <a:pt x="239" y="103"/>
                    <a:pt x="252" y="106"/>
                    <a:pt x="265" y="103"/>
                  </a:cubicBezTo>
                  <a:cubicBezTo>
                    <a:pt x="282" y="152"/>
                    <a:pt x="282" y="152"/>
                    <a:pt x="282" y="152"/>
                  </a:cubicBezTo>
                  <a:cubicBezTo>
                    <a:pt x="241" y="177"/>
                    <a:pt x="241" y="177"/>
                    <a:pt x="241" y="177"/>
                  </a:cubicBezTo>
                  <a:cubicBezTo>
                    <a:pt x="230" y="165"/>
                    <a:pt x="212" y="161"/>
                    <a:pt x="195" y="167"/>
                  </a:cubicBezTo>
                  <a:cubicBezTo>
                    <a:pt x="179" y="131"/>
                    <a:pt x="179" y="131"/>
                    <a:pt x="179" y="131"/>
                  </a:cubicBezTo>
                  <a:lnTo>
                    <a:pt x="229" y="96"/>
                  </a:lnTo>
                  <a:close/>
                  <a:moveTo>
                    <a:pt x="85" y="210"/>
                  </a:moveTo>
                  <a:cubicBezTo>
                    <a:pt x="96" y="199"/>
                    <a:pt x="102" y="185"/>
                    <a:pt x="102" y="171"/>
                  </a:cubicBezTo>
                  <a:cubicBezTo>
                    <a:pt x="156" y="145"/>
                    <a:pt x="156" y="145"/>
                    <a:pt x="156" y="145"/>
                  </a:cubicBezTo>
                  <a:cubicBezTo>
                    <a:pt x="171" y="181"/>
                    <a:pt x="171" y="181"/>
                    <a:pt x="171" y="181"/>
                  </a:cubicBezTo>
                  <a:cubicBezTo>
                    <a:pt x="157" y="194"/>
                    <a:pt x="150" y="213"/>
                    <a:pt x="151" y="230"/>
                  </a:cubicBezTo>
                  <a:cubicBezTo>
                    <a:pt x="109" y="255"/>
                    <a:pt x="109" y="255"/>
                    <a:pt x="109" y="255"/>
                  </a:cubicBezTo>
                  <a:lnTo>
                    <a:pt x="85" y="2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grpSp>
    </p:spTree>
    <p:extLst>
      <p:ext uri="{BB962C8B-B14F-4D97-AF65-F5344CB8AC3E}">
        <p14:creationId xmlns:p14="http://schemas.microsoft.com/office/powerpoint/2010/main" val="2233038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spcBef>
          <a:spcPct val="0"/>
        </a:spcBef>
        <a:buNone/>
        <a:defRPr kumimoji="1" sz="4000" kern="1200">
          <a:solidFill>
            <a:schemeClr val="bg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2"/>
        </a:buClr>
        <a:buSzPct val="100000"/>
        <a:buFont typeface="Wingdings" pitchFamily="2" charset="2"/>
        <a:buChar char="n"/>
        <a:defRPr kumimoji="1" sz="3200" kern="1200">
          <a:solidFill>
            <a:schemeClr val="tx2"/>
          </a:solidFill>
          <a:latin typeface="+mj-ea"/>
          <a:ea typeface="+mj-ea"/>
          <a:cs typeface="+mn-cs"/>
        </a:defRPr>
      </a:lvl1pPr>
      <a:lvl2pPr marL="576263" indent="-401638" algn="l" defTabSz="914400" rtl="0" eaLnBrk="1" latinLnBrk="0" hangingPunct="1">
        <a:spcBef>
          <a:spcPct val="20000"/>
        </a:spcBef>
        <a:buClr>
          <a:schemeClr val="accent1"/>
        </a:buClr>
        <a:buSzPct val="100000"/>
        <a:buFont typeface="Wingdings" pitchFamily="2" charset="2"/>
        <a:buChar char="u"/>
        <a:defRPr kumimoji="1" sz="2800" kern="1200">
          <a:solidFill>
            <a:schemeClr val="tx2"/>
          </a:solidFill>
          <a:latin typeface="+mj-ea"/>
          <a:ea typeface="+mj-ea"/>
          <a:cs typeface="+mn-cs"/>
        </a:defRPr>
      </a:lvl2pPr>
      <a:lvl3pPr marL="712788" indent="-349250" algn="l" defTabSz="914400" rtl="0" eaLnBrk="1" latinLnBrk="0" hangingPunct="1">
        <a:spcBef>
          <a:spcPct val="20000"/>
        </a:spcBef>
        <a:buClr>
          <a:schemeClr val="accent1"/>
        </a:buClr>
        <a:buSzPct val="100000"/>
        <a:buFont typeface="Arial" pitchFamily="34" charset="0"/>
        <a:buChar char="•"/>
        <a:defRPr kumimoji="1" sz="2400" kern="1200">
          <a:solidFill>
            <a:schemeClr val="tx2"/>
          </a:solidFill>
          <a:latin typeface="+mj-ea"/>
          <a:ea typeface="+mj-ea"/>
          <a:cs typeface="+mn-cs"/>
        </a:defRPr>
      </a:lvl3pPr>
      <a:lvl4pPr marL="901700" indent="-363538" algn="l" defTabSz="914400" rtl="0" eaLnBrk="1" latinLnBrk="0" hangingPunct="1">
        <a:spcBef>
          <a:spcPct val="20000"/>
        </a:spcBef>
        <a:buClr>
          <a:schemeClr val="accent1"/>
        </a:buClr>
        <a:buSzPct val="100000"/>
        <a:buFont typeface="Wingdings" pitchFamily="2" charset="2"/>
        <a:buChar char="ü"/>
        <a:defRPr kumimoji="1" sz="2000" kern="1200">
          <a:solidFill>
            <a:schemeClr val="tx2"/>
          </a:solidFill>
          <a:latin typeface="+mj-ea"/>
          <a:ea typeface="+mj-ea"/>
          <a:cs typeface="+mn-cs"/>
        </a:defRPr>
      </a:lvl4pPr>
      <a:lvl5pPr marL="981075" indent="-268288"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j-ea"/>
          <a:ea typeface="+mj-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lumOff val="2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339698"/>
      </p:ext>
    </p:extLst>
  </p:cSld>
  <p:clrMap bg1="lt1" tx1="dk1" bg2="lt2" tx2="dk2" accent1="accent1" accent2="accent2" accent3="accent3" accent4="accent4" accent5="accent5" accent6="accent6" hlink="hlink" folHlink="folHlink"/>
  <p:sldLayoutIdLst>
    <p:sldLayoutId id="2147483678" r:id="rId1"/>
  </p:sldLayoutIdLst>
  <p:hf hdr="0" ftr="0"/>
  <p:txStyles>
    <p:titleStyle>
      <a:lvl1pPr algn="l" defTabSz="914400" rtl="0" eaLnBrk="1" latinLnBrk="0" hangingPunct="1">
        <a:spcBef>
          <a:spcPct val="0"/>
        </a:spcBef>
        <a:buNone/>
        <a:defRPr kumimoji="1" sz="4000" kern="1200">
          <a:solidFill>
            <a:schemeClr val="tx2"/>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2"/>
        </a:buClr>
        <a:buSzPct val="100000"/>
        <a:buFont typeface="Wingdings" pitchFamily="2" charset="2"/>
        <a:buChar char="n"/>
        <a:defRPr kumimoji="1" sz="3200" kern="1200">
          <a:solidFill>
            <a:schemeClr val="tx2"/>
          </a:solidFill>
          <a:latin typeface="+mj-ea"/>
          <a:ea typeface="+mj-ea"/>
          <a:cs typeface="+mn-cs"/>
        </a:defRPr>
      </a:lvl1pPr>
      <a:lvl2pPr marL="576263" indent="-401638" algn="l" defTabSz="914400" rtl="0" eaLnBrk="1" latinLnBrk="0" hangingPunct="1">
        <a:spcBef>
          <a:spcPct val="20000"/>
        </a:spcBef>
        <a:buClr>
          <a:schemeClr val="accent1"/>
        </a:buClr>
        <a:buSzPct val="100000"/>
        <a:buFont typeface="Wingdings" pitchFamily="2" charset="2"/>
        <a:buChar char="u"/>
        <a:defRPr kumimoji="1" sz="2800" kern="1200">
          <a:solidFill>
            <a:schemeClr val="tx2"/>
          </a:solidFill>
          <a:latin typeface="+mj-ea"/>
          <a:ea typeface="+mj-ea"/>
          <a:cs typeface="+mn-cs"/>
        </a:defRPr>
      </a:lvl2pPr>
      <a:lvl3pPr marL="712788" indent="-349250" algn="l" defTabSz="914400" rtl="0" eaLnBrk="1" latinLnBrk="0" hangingPunct="1">
        <a:spcBef>
          <a:spcPct val="20000"/>
        </a:spcBef>
        <a:buClr>
          <a:schemeClr val="accent1"/>
        </a:buClr>
        <a:buSzPct val="100000"/>
        <a:buFont typeface="Arial" pitchFamily="34" charset="0"/>
        <a:buChar char="•"/>
        <a:defRPr kumimoji="1" sz="2400" kern="1200">
          <a:solidFill>
            <a:schemeClr val="tx2"/>
          </a:solidFill>
          <a:latin typeface="+mj-ea"/>
          <a:ea typeface="+mj-ea"/>
          <a:cs typeface="+mn-cs"/>
        </a:defRPr>
      </a:lvl3pPr>
      <a:lvl4pPr marL="901700" indent="-363538" algn="l" defTabSz="914400" rtl="0" eaLnBrk="1" latinLnBrk="0" hangingPunct="1">
        <a:spcBef>
          <a:spcPct val="20000"/>
        </a:spcBef>
        <a:buClr>
          <a:schemeClr val="accent1"/>
        </a:buClr>
        <a:buSzPct val="100000"/>
        <a:buFont typeface="Wingdings" pitchFamily="2" charset="2"/>
        <a:buChar char="ü"/>
        <a:defRPr kumimoji="1" sz="2000" kern="1200">
          <a:solidFill>
            <a:schemeClr val="tx2"/>
          </a:solidFill>
          <a:latin typeface="+mj-ea"/>
          <a:ea typeface="+mj-ea"/>
          <a:cs typeface="+mn-cs"/>
        </a:defRPr>
      </a:lvl4pPr>
      <a:lvl5pPr marL="981075" indent="-268288"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j-ea"/>
          <a:ea typeface="+mj-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10F77-B233-433D-A715-3F49C5FFF906}"/>
              </a:ext>
            </a:extLst>
          </p:cNvPr>
          <p:cNvSpPr>
            <a:spLocks noGrp="1"/>
          </p:cNvSpPr>
          <p:nvPr>
            <p:ph type="ctrTitle"/>
          </p:nvPr>
        </p:nvSpPr>
        <p:spPr>
          <a:xfrm>
            <a:off x="25041" y="2101023"/>
            <a:ext cx="4830738" cy="2088232"/>
          </a:xfrm>
        </p:spPr>
        <p:txBody>
          <a:bodyPr>
            <a:noAutofit/>
          </a:bodyPr>
          <a:lstStyle/>
          <a:p>
            <a:r>
              <a:rPr lang="ja-JP" altLang="en-US" sz="2800" dirty="0"/>
              <a:t>自己評価と客観評価の変化に基づく実践的人材育成コースにおける教育効果測定の報告</a:t>
            </a:r>
            <a:endParaRPr kumimoji="1" lang="ja-JP" altLang="en-US" sz="2800" dirty="0"/>
          </a:p>
        </p:txBody>
      </p:sp>
      <p:sp>
        <p:nvSpPr>
          <p:cNvPr id="3" name="字幕 2">
            <a:extLst>
              <a:ext uri="{FF2B5EF4-FFF2-40B4-BE49-F238E27FC236}">
                <a16:creationId xmlns:a16="http://schemas.microsoft.com/office/drawing/2014/main" id="{DAE5284A-68F6-42DD-87BE-1D4BABBEBB5C}"/>
              </a:ext>
            </a:extLst>
          </p:cNvPr>
          <p:cNvSpPr>
            <a:spLocks noGrp="1"/>
          </p:cNvSpPr>
          <p:nvPr>
            <p:ph type="subTitle" idx="1"/>
          </p:nvPr>
        </p:nvSpPr>
        <p:spPr>
          <a:xfrm>
            <a:off x="25041" y="4811414"/>
            <a:ext cx="4402580" cy="1473200"/>
          </a:xfrm>
        </p:spPr>
        <p:txBody>
          <a:bodyPr>
            <a:normAutofit fontScale="85000" lnSpcReduction="10000"/>
          </a:bodyPr>
          <a:lstStyle/>
          <a:p>
            <a:r>
              <a:rPr lang="ja-JP" altLang="en-US" sz="1800" dirty="0">
                <a:latin typeface="HG創英角ｺﾞｼｯｸUB" panose="020B0909000000000000" pitchFamily="49" charset="-128"/>
                <a:ea typeface="HG創英角ｺﾞｼｯｸUB" panose="020B0909000000000000" pitchFamily="49" charset="-128"/>
              </a:rPr>
              <a:t>○</a:t>
            </a:r>
            <a:r>
              <a:rPr lang="zh-TW" altLang="en-US" sz="1800" dirty="0">
                <a:latin typeface="HG創英角ｺﾞｼｯｸUB" panose="020B0909000000000000" pitchFamily="49" charset="-128"/>
                <a:ea typeface="HG創英角ｺﾞｼｯｸUB" panose="020B0909000000000000" pitchFamily="49" charset="-128"/>
              </a:rPr>
              <a:t>神田 哲也</a:t>
            </a:r>
            <a:r>
              <a:rPr lang="ja-JP" altLang="en-US" sz="1800" dirty="0">
                <a:latin typeface="HG創英角ｺﾞｼｯｸUB" panose="020B0909000000000000" pitchFamily="49" charset="-128"/>
                <a:ea typeface="HG創英角ｺﾞｼｯｸUB" panose="020B0909000000000000" pitchFamily="49" charset="-128"/>
              </a:rPr>
              <a:t>（大阪大学）</a:t>
            </a:r>
            <a:r>
              <a:rPr lang="zh-TW" altLang="en-US" sz="1800" dirty="0">
                <a:latin typeface="HG創英角ｺﾞｼｯｸUB" panose="020B0909000000000000" pitchFamily="49" charset="-128"/>
                <a:ea typeface="HG創英角ｺﾞｼｯｸUB" panose="020B0909000000000000" pitchFamily="49" charset="-128"/>
              </a:rPr>
              <a:t>　</a:t>
            </a:r>
            <a:endParaRPr lang="en-US" altLang="zh-TW" sz="1800" dirty="0">
              <a:latin typeface="HG創英角ｺﾞｼｯｸUB" panose="020B0909000000000000" pitchFamily="49" charset="-128"/>
              <a:ea typeface="HG創英角ｺﾞｼｯｸUB" panose="020B0909000000000000" pitchFamily="49" charset="-128"/>
            </a:endParaRPr>
          </a:p>
          <a:p>
            <a:r>
              <a:rPr lang="ja-JP" altLang="en-US" sz="1800" dirty="0">
                <a:latin typeface="HG創英角ｺﾞｼｯｸUB" panose="020B0909000000000000" pitchFamily="49" charset="-128"/>
                <a:ea typeface="HG創英角ｺﾞｼｯｸUB" panose="020B0909000000000000" pitchFamily="49" charset="-128"/>
              </a:rPr>
              <a:t>　</a:t>
            </a:r>
            <a:r>
              <a:rPr lang="zh-TW" altLang="en-US" sz="1800" dirty="0">
                <a:latin typeface="HG創英角ｺﾞｼｯｸUB" panose="020B0909000000000000" pitchFamily="49" charset="-128"/>
                <a:ea typeface="HG創英角ｺﾞｼｯｸUB" panose="020B0909000000000000" pitchFamily="49" charset="-128"/>
              </a:rPr>
              <a:t>福安 直樹</a:t>
            </a:r>
            <a:r>
              <a:rPr lang="ja-JP" altLang="en-US" sz="1800" dirty="0">
                <a:latin typeface="HG創英角ｺﾞｼｯｸUB" panose="020B0909000000000000" pitchFamily="49" charset="-128"/>
                <a:ea typeface="HG創英角ｺﾞｼｯｸUB" panose="020B0909000000000000" pitchFamily="49" charset="-128"/>
              </a:rPr>
              <a:t>（和歌山大学）</a:t>
            </a:r>
            <a:endParaRPr lang="en-US" altLang="ja-JP" sz="1800" dirty="0">
              <a:latin typeface="HG創英角ｺﾞｼｯｸUB" panose="020B0909000000000000" pitchFamily="49" charset="-128"/>
              <a:ea typeface="HG創英角ｺﾞｼｯｸUB" panose="020B0909000000000000" pitchFamily="49" charset="-128"/>
            </a:endParaRPr>
          </a:p>
          <a:p>
            <a:r>
              <a:rPr lang="ja-JP" altLang="en-US" sz="1800" dirty="0">
                <a:latin typeface="HG創英角ｺﾞｼｯｸUB" panose="020B0909000000000000" pitchFamily="49" charset="-128"/>
                <a:ea typeface="HG創英角ｺﾞｼｯｸUB" panose="020B0909000000000000" pitchFamily="49" charset="-128"/>
              </a:rPr>
              <a:t>　</a:t>
            </a:r>
            <a:r>
              <a:rPr lang="zh-TW" altLang="en-US" sz="1800" dirty="0">
                <a:latin typeface="HG創英角ｺﾞｼｯｸUB" panose="020B0909000000000000" pitchFamily="49" charset="-128"/>
                <a:ea typeface="HG創英角ｺﾞｼｯｸUB" panose="020B0909000000000000" pitchFamily="49" charset="-128"/>
              </a:rPr>
              <a:t>市川 昊平</a:t>
            </a:r>
            <a:r>
              <a:rPr lang="ja-JP" altLang="en-US" sz="1800" dirty="0">
                <a:latin typeface="HG創英角ｺﾞｼｯｸUB" panose="020B0909000000000000" pitchFamily="49" charset="-128"/>
                <a:ea typeface="HG創英角ｺﾞｼｯｸUB" panose="020B0909000000000000" pitchFamily="49" charset="-128"/>
              </a:rPr>
              <a:t>（奈良先端科学技術大学院大学）</a:t>
            </a:r>
            <a:endParaRPr lang="en-US" altLang="ja-JP" sz="1800" dirty="0">
              <a:latin typeface="HG創英角ｺﾞｼｯｸUB" panose="020B0909000000000000" pitchFamily="49" charset="-128"/>
              <a:ea typeface="HG創英角ｺﾞｼｯｸUB" panose="020B0909000000000000" pitchFamily="49" charset="-128"/>
            </a:endParaRPr>
          </a:p>
          <a:p>
            <a:r>
              <a:rPr lang="ja-JP" altLang="en-US" sz="1800" dirty="0">
                <a:latin typeface="HG創英角ｺﾞｼｯｸUB" panose="020B0909000000000000" pitchFamily="49" charset="-128"/>
                <a:ea typeface="HG創英角ｺﾞｼｯｸUB" panose="020B0909000000000000" pitchFamily="49" charset="-128"/>
              </a:rPr>
              <a:t>　</a:t>
            </a:r>
            <a:r>
              <a:rPr lang="zh-TW" altLang="en-US" sz="1800" dirty="0">
                <a:latin typeface="HG創英角ｺﾞｼｯｸUB" panose="020B0909000000000000" pitchFamily="49" charset="-128"/>
                <a:ea typeface="HG創英角ｺﾞｼｯｸUB" panose="020B0909000000000000" pitchFamily="49" charset="-128"/>
              </a:rPr>
              <a:t>佐伯 幸郎</a:t>
            </a:r>
            <a:r>
              <a:rPr lang="ja-JP" altLang="en-US" sz="1800" dirty="0">
                <a:latin typeface="HG創英角ｺﾞｼｯｸUB" panose="020B0909000000000000" pitchFamily="49" charset="-128"/>
                <a:ea typeface="HG創英角ｺﾞｼｯｸUB" panose="020B0909000000000000" pitchFamily="49" charset="-128"/>
              </a:rPr>
              <a:t>（神戸大学）</a:t>
            </a:r>
            <a:endParaRPr lang="en-US" altLang="ja-JP" sz="1800" dirty="0">
              <a:latin typeface="HG創英角ｺﾞｼｯｸUB" panose="020B0909000000000000" pitchFamily="49" charset="-128"/>
              <a:ea typeface="HG創英角ｺﾞｼｯｸUB" panose="020B0909000000000000" pitchFamily="49" charset="-128"/>
            </a:endParaRPr>
          </a:p>
          <a:p>
            <a:r>
              <a:rPr lang="ja-JP" altLang="en-US" sz="1800" dirty="0">
                <a:latin typeface="HG創英角ｺﾞｼｯｸUB" panose="020B0909000000000000" pitchFamily="49" charset="-128"/>
                <a:ea typeface="HG創英角ｺﾞｼｯｸUB" panose="020B0909000000000000" pitchFamily="49" charset="-128"/>
              </a:rPr>
              <a:t>　</a:t>
            </a:r>
            <a:r>
              <a:rPr lang="zh-TW" altLang="en-US" sz="1800" dirty="0">
                <a:latin typeface="HG創英角ｺﾞｼｯｸUB" panose="020B0909000000000000" pitchFamily="49" charset="-128"/>
                <a:ea typeface="HG創英角ｺﾞｼｯｸUB" panose="020B0909000000000000" pitchFamily="49" charset="-128"/>
              </a:rPr>
              <a:t>楠本 真二</a:t>
            </a:r>
            <a:r>
              <a:rPr lang="ja-JP" altLang="en-US" sz="1800" dirty="0">
                <a:latin typeface="HG創英角ｺﾞｼｯｸUB" panose="020B0909000000000000" pitchFamily="49" charset="-128"/>
                <a:ea typeface="HG創英角ｺﾞｼｯｸUB" panose="020B0909000000000000" pitchFamily="49" charset="-128"/>
              </a:rPr>
              <a:t>（大阪大学）</a:t>
            </a:r>
            <a:endParaRPr kumimoji="1" lang="ja-JP" altLang="en-US" sz="1800"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837889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A15D500-B7DE-4011-B573-977C631BCE25}"/>
              </a:ext>
            </a:extLst>
          </p:cNvPr>
          <p:cNvSpPr>
            <a:spLocks noGrp="1"/>
          </p:cNvSpPr>
          <p:nvPr>
            <p:ph idx="1"/>
          </p:nvPr>
        </p:nvSpPr>
        <p:spPr/>
        <p:txBody>
          <a:bodyPr/>
          <a:lstStyle/>
          <a:p>
            <a:pPr marL="0" indent="0">
              <a:buNone/>
            </a:pPr>
            <a:r>
              <a:rPr kumimoji="1" lang="ja-JP" altLang="en-US" dirty="0"/>
              <a:t>受講</a:t>
            </a:r>
            <a:r>
              <a:rPr kumimoji="1" lang="ja-JP" altLang="en-US" dirty="0">
                <a:solidFill>
                  <a:srgbClr val="C00000"/>
                </a:solidFill>
              </a:rPr>
              <a:t>前後</a:t>
            </a:r>
            <a:r>
              <a:rPr kumimoji="1" lang="ja-JP" altLang="en-US" dirty="0"/>
              <a:t>で自己評価客観評価</a:t>
            </a:r>
            <a:r>
              <a:rPr kumimoji="1" lang="ja-JP" altLang="en-US" dirty="0">
                <a:solidFill>
                  <a:srgbClr val="C00000"/>
                </a:solidFill>
              </a:rPr>
              <a:t>両方</a:t>
            </a:r>
            <a:r>
              <a:rPr kumimoji="1" lang="ja-JP" altLang="en-US" dirty="0"/>
              <a:t>を比較</a:t>
            </a:r>
            <a:endParaRPr lang="en-US" altLang="ja-JP" dirty="0"/>
          </a:p>
          <a:p>
            <a:pPr lvl="1"/>
            <a:r>
              <a:rPr kumimoji="1" lang="ja-JP" altLang="en-US" dirty="0"/>
              <a:t>客観評価が上がった受講生は自分でもそれを認識</a:t>
            </a:r>
            <a:br>
              <a:rPr kumimoji="1" lang="en-US" altLang="ja-JP" dirty="0"/>
            </a:br>
            <a:r>
              <a:rPr kumimoji="1" lang="ja-JP" altLang="en-US" dirty="0"/>
              <a:t>できている？</a:t>
            </a:r>
            <a:endParaRPr kumimoji="1" lang="en-US" altLang="ja-JP" dirty="0"/>
          </a:p>
          <a:p>
            <a:pPr lvl="1"/>
            <a:r>
              <a:rPr lang="ja-JP" altLang="en-US" dirty="0"/>
              <a:t>自己評価が上がった受講生の能力は客観評価でも</a:t>
            </a:r>
            <a:br>
              <a:rPr lang="en-US" altLang="ja-JP" dirty="0"/>
            </a:br>
            <a:r>
              <a:rPr lang="ja-JP" altLang="en-US" dirty="0"/>
              <a:t>上がった？</a:t>
            </a:r>
            <a:endParaRPr lang="en-US" altLang="ja-JP" dirty="0"/>
          </a:p>
          <a:p>
            <a:pPr lvl="1"/>
            <a:r>
              <a:rPr kumimoji="1" lang="ja-JP" altLang="en-US" dirty="0"/>
              <a:t>上がった項目</a:t>
            </a:r>
            <a:r>
              <a:rPr lang="ja-JP" altLang="en-US" dirty="0"/>
              <a:t>は一致している？</a:t>
            </a:r>
            <a:br>
              <a:rPr lang="en-US" altLang="ja-JP" dirty="0"/>
            </a:br>
            <a:endParaRPr kumimoji="1" lang="en-US" altLang="ja-JP" dirty="0"/>
          </a:p>
          <a:p>
            <a:pPr marL="0" indent="0">
              <a:buNone/>
            </a:pPr>
            <a:r>
              <a:rPr lang="ja-JP" altLang="en-US" dirty="0"/>
              <a:t>受講生間の自己評価のばらつきを埋める工夫</a:t>
            </a:r>
            <a:endParaRPr lang="en-US" altLang="ja-JP" dirty="0"/>
          </a:p>
          <a:p>
            <a:pPr lvl="1"/>
            <a:r>
              <a:rPr lang="ja-JP" altLang="en-US" dirty="0"/>
              <a:t>客観評価の</a:t>
            </a:r>
            <a:r>
              <a:rPr lang="ja-JP" altLang="en-US" dirty="0">
                <a:solidFill>
                  <a:srgbClr val="C00000"/>
                </a:solidFill>
              </a:rPr>
              <a:t>差分</a:t>
            </a:r>
            <a:r>
              <a:rPr lang="ja-JP" altLang="en-US" dirty="0"/>
              <a:t>と自己評価の</a:t>
            </a:r>
            <a:r>
              <a:rPr lang="ja-JP" altLang="en-US" dirty="0">
                <a:solidFill>
                  <a:srgbClr val="C00000"/>
                </a:solidFill>
              </a:rPr>
              <a:t>差分</a:t>
            </a:r>
            <a:r>
              <a:rPr lang="ja-JP" altLang="en-US" dirty="0"/>
              <a:t>を比べる</a:t>
            </a:r>
            <a:endParaRPr lang="en-US" altLang="ja-JP" dirty="0"/>
          </a:p>
          <a:p>
            <a:pPr lvl="1"/>
            <a:r>
              <a:rPr lang="ja-JP" altLang="en-US" dirty="0"/>
              <a:t>自己評価を</a:t>
            </a:r>
            <a:r>
              <a:rPr lang="en-US" altLang="ja-JP" dirty="0"/>
              <a:t>7</a:t>
            </a:r>
            <a:r>
              <a:rPr lang="ja-JP" altLang="en-US" dirty="0"/>
              <a:t>段階から</a:t>
            </a:r>
            <a:r>
              <a:rPr lang="en-US" altLang="ja-JP" dirty="0">
                <a:solidFill>
                  <a:srgbClr val="C00000"/>
                </a:solidFill>
              </a:rPr>
              <a:t>4</a:t>
            </a:r>
            <a:r>
              <a:rPr lang="ja-JP" altLang="en-US" dirty="0">
                <a:solidFill>
                  <a:srgbClr val="C00000"/>
                </a:solidFill>
              </a:rPr>
              <a:t>段階</a:t>
            </a:r>
            <a:r>
              <a:rPr lang="ja-JP" altLang="en-US" dirty="0"/>
              <a:t>に</a:t>
            </a:r>
            <a:endParaRPr lang="en-US" altLang="ja-JP" dirty="0"/>
          </a:p>
          <a:p>
            <a:pPr lvl="2"/>
            <a:r>
              <a:rPr lang="ja-JP" altLang="en-US" dirty="0"/>
              <a:t>中間ばかり回答する学生への対策</a:t>
            </a:r>
            <a:endParaRPr lang="en-US" altLang="ja-JP" dirty="0"/>
          </a:p>
          <a:p>
            <a:pPr lvl="2"/>
            <a:r>
              <a:rPr lang="ja-JP" altLang="en-US" dirty="0"/>
              <a:t>尺度の捉え方が違うため細かい差異が無意味</a:t>
            </a:r>
            <a:endParaRPr lang="en-US" altLang="ja-JP" dirty="0"/>
          </a:p>
        </p:txBody>
      </p:sp>
      <p:sp>
        <p:nvSpPr>
          <p:cNvPr id="3" name="タイトル 2">
            <a:extLst>
              <a:ext uri="{FF2B5EF4-FFF2-40B4-BE49-F238E27FC236}">
                <a16:creationId xmlns:a16="http://schemas.microsoft.com/office/drawing/2014/main" id="{52405AC9-4B0E-4EDD-9349-9EAF41617591}"/>
              </a:ext>
            </a:extLst>
          </p:cNvPr>
          <p:cNvSpPr>
            <a:spLocks noGrp="1"/>
          </p:cNvSpPr>
          <p:nvPr>
            <p:ph type="title"/>
          </p:nvPr>
        </p:nvSpPr>
        <p:spPr/>
        <p:txBody>
          <a:bodyPr/>
          <a:lstStyle/>
          <a:p>
            <a:r>
              <a:rPr kumimoji="1" lang="en-US" altLang="ja-JP" dirty="0"/>
              <a:t>(New!)</a:t>
            </a:r>
            <a:r>
              <a:rPr kumimoji="1" lang="ja-JP" altLang="en-US" dirty="0"/>
              <a:t>今回提案する分析手法</a:t>
            </a:r>
          </a:p>
        </p:txBody>
      </p:sp>
    </p:spTree>
    <p:extLst>
      <p:ext uri="{BB962C8B-B14F-4D97-AF65-F5344CB8AC3E}">
        <p14:creationId xmlns:p14="http://schemas.microsoft.com/office/powerpoint/2010/main" val="164905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F6B0EED-0003-4E3C-A5F6-C8973AF216A4}"/>
              </a:ext>
            </a:extLst>
          </p:cNvPr>
          <p:cNvSpPr>
            <a:spLocks noGrp="1"/>
          </p:cNvSpPr>
          <p:nvPr>
            <p:ph type="title"/>
          </p:nvPr>
        </p:nvSpPr>
        <p:spPr/>
        <p:txBody>
          <a:bodyPr/>
          <a:lstStyle/>
          <a:p>
            <a:r>
              <a:rPr kumimoji="1" lang="ja-JP" altLang="en-US" dirty="0"/>
              <a:t>提案手法による分析事例</a:t>
            </a:r>
          </a:p>
        </p:txBody>
      </p:sp>
      <p:pic>
        <p:nvPicPr>
          <p:cNvPr id="5" name="図 4">
            <a:extLst>
              <a:ext uri="{FF2B5EF4-FFF2-40B4-BE49-F238E27FC236}">
                <a16:creationId xmlns:a16="http://schemas.microsoft.com/office/drawing/2014/main" id="{B3406D06-4D5C-4C2A-B80E-5499D59C1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55" y="1484784"/>
            <a:ext cx="4032448" cy="567630"/>
          </a:xfrm>
          <a:prstGeom prst="rect">
            <a:avLst/>
          </a:prstGeom>
        </p:spPr>
      </p:pic>
      <p:sp>
        <p:nvSpPr>
          <p:cNvPr id="9" name="テキスト ボックス 8">
            <a:extLst>
              <a:ext uri="{FF2B5EF4-FFF2-40B4-BE49-F238E27FC236}">
                <a16:creationId xmlns:a16="http://schemas.microsoft.com/office/drawing/2014/main" id="{9A741F97-2E78-44E7-A33E-8900A9770486}"/>
              </a:ext>
            </a:extLst>
          </p:cNvPr>
          <p:cNvSpPr txBox="1"/>
          <p:nvPr/>
        </p:nvSpPr>
        <p:spPr>
          <a:xfrm>
            <a:off x="231001" y="6137557"/>
            <a:ext cx="4007828" cy="461665"/>
          </a:xfrm>
          <a:prstGeom prst="rect">
            <a:avLst/>
          </a:prstGeom>
          <a:noFill/>
        </p:spPr>
        <p:txBody>
          <a:bodyPr wrap="none" rtlCol="0">
            <a:spAutoFit/>
          </a:bodyPr>
          <a:lstStyle/>
          <a:p>
            <a:r>
              <a:rPr kumimoji="1" lang="en-US" altLang="ja-JP" sz="2400" dirty="0">
                <a:solidFill>
                  <a:schemeClr val="tx2"/>
                </a:solidFill>
              </a:rPr>
              <a:t>2018</a:t>
            </a:r>
            <a:r>
              <a:rPr kumimoji="1" lang="ja-JP" altLang="en-US" dirty="0">
                <a:solidFill>
                  <a:schemeClr val="tx2"/>
                </a:solidFill>
              </a:rPr>
              <a:t>年度</a:t>
            </a:r>
            <a:r>
              <a:rPr kumimoji="1" lang="en-US" altLang="ja-JP" sz="2400" dirty="0">
                <a:solidFill>
                  <a:schemeClr val="tx2"/>
                </a:solidFill>
              </a:rPr>
              <a:t>:9</a:t>
            </a:r>
            <a:r>
              <a:rPr kumimoji="1" lang="ja-JP" altLang="en-US" dirty="0">
                <a:solidFill>
                  <a:schemeClr val="tx2"/>
                </a:solidFill>
              </a:rPr>
              <a:t>大学</a:t>
            </a:r>
            <a:r>
              <a:rPr kumimoji="1" lang="ja-JP" altLang="en-US" sz="2400" dirty="0">
                <a:solidFill>
                  <a:schemeClr val="tx2"/>
                </a:solidFill>
              </a:rPr>
              <a:t> </a:t>
            </a:r>
            <a:r>
              <a:rPr kumimoji="1" lang="en-US" altLang="ja-JP" sz="2400" dirty="0">
                <a:solidFill>
                  <a:schemeClr val="tx2"/>
                </a:solidFill>
              </a:rPr>
              <a:t>2</a:t>
            </a:r>
            <a:r>
              <a:rPr kumimoji="1" lang="ja-JP" altLang="en-US" dirty="0">
                <a:solidFill>
                  <a:schemeClr val="tx2"/>
                </a:solidFill>
              </a:rPr>
              <a:t>高専  計</a:t>
            </a:r>
            <a:r>
              <a:rPr kumimoji="1" lang="en-US" altLang="ja-JP" sz="2400" dirty="0">
                <a:solidFill>
                  <a:schemeClr val="tx2"/>
                </a:solidFill>
              </a:rPr>
              <a:t>63</a:t>
            </a:r>
            <a:r>
              <a:rPr kumimoji="1" lang="ja-JP" altLang="en-US" dirty="0">
                <a:solidFill>
                  <a:schemeClr val="tx2"/>
                </a:solidFill>
              </a:rPr>
              <a:t>名</a:t>
            </a:r>
            <a:endParaRPr kumimoji="1" lang="ja-JP" altLang="en-US" sz="2400" dirty="0">
              <a:solidFill>
                <a:schemeClr val="tx2"/>
              </a:solidFill>
            </a:endParaRPr>
          </a:p>
        </p:txBody>
      </p:sp>
      <p:grpSp>
        <p:nvGrpSpPr>
          <p:cNvPr id="15" name="グループ化 14">
            <a:extLst>
              <a:ext uri="{FF2B5EF4-FFF2-40B4-BE49-F238E27FC236}">
                <a16:creationId xmlns:a16="http://schemas.microsoft.com/office/drawing/2014/main" id="{FF383A1A-94F4-4CD5-B68A-581BD2BAD847}"/>
              </a:ext>
            </a:extLst>
          </p:cNvPr>
          <p:cNvGrpSpPr/>
          <p:nvPr/>
        </p:nvGrpSpPr>
        <p:grpSpPr>
          <a:xfrm>
            <a:off x="269955" y="5661248"/>
            <a:ext cx="4158029" cy="484091"/>
            <a:chOff x="269955" y="5589239"/>
            <a:chExt cx="4158029" cy="484091"/>
          </a:xfrm>
        </p:grpSpPr>
        <p:pic>
          <p:nvPicPr>
            <p:cNvPr id="11" name="図 10">
              <a:extLst>
                <a:ext uri="{FF2B5EF4-FFF2-40B4-BE49-F238E27FC236}">
                  <a16:creationId xmlns:a16="http://schemas.microsoft.com/office/drawing/2014/main" id="{ABC22947-A1D3-47B5-9BF3-92577A81A8CD}"/>
                </a:ext>
              </a:extLst>
            </p:cNvPr>
            <p:cNvPicPr>
              <a:picLocks noChangeAspect="1"/>
            </p:cNvPicPr>
            <p:nvPr/>
          </p:nvPicPr>
          <p:blipFill>
            <a:blip r:embed="rId3"/>
            <a:stretch>
              <a:fillRect/>
            </a:stretch>
          </p:blipFill>
          <p:spPr>
            <a:xfrm>
              <a:off x="269955" y="5589239"/>
              <a:ext cx="2088232" cy="404558"/>
            </a:xfrm>
            <a:prstGeom prst="rect">
              <a:avLst/>
            </a:prstGeom>
          </p:spPr>
        </p:pic>
        <p:sp>
          <p:nvSpPr>
            <p:cNvPr id="12" name="テキスト ボックス 11">
              <a:extLst>
                <a:ext uri="{FF2B5EF4-FFF2-40B4-BE49-F238E27FC236}">
                  <a16:creationId xmlns:a16="http://schemas.microsoft.com/office/drawing/2014/main" id="{97961A57-247D-4B16-A13A-00A8098CDFC0}"/>
                </a:ext>
              </a:extLst>
            </p:cNvPr>
            <p:cNvSpPr txBox="1"/>
            <p:nvPr/>
          </p:nvSpPr>
          <p:spPr>
            <a:xfrm>
              <a:off x="2358187" y="5642443"/>
              <a:ext cx="2069797" cy="430887"/>
            </a:xfrm>
            <a:prstGeom prst="rect">
              <a:avLst/>
            </a:prstGeom>
            <a:noFill/>
          </p:spPr>
          <p:txBody>
            <a:bodyPr wrap="none" rtlCol="0">
              <a:spAutoFit/>
            </a:bodyPr>
            <a:lstStyle/>
            <a:p>
              <a:r>
                <a:rPr kumimoji="1" lang="ja-JP" altLang="en-US" sz="2200" dirty="0">
                  <a:solidFill>
                    <a:schemeClr val="tx2"/>
                  </a:solidFill>
                </a:rPr>
                <a:t>関西の取り組み</a:t>
              </a:r>
            </a:p>
          </p:txBody>
        </p:sp>
      </p:grpSp>
      <p:pic>
        <p:nvPicPr>
          <p:cNvPr id="14" name="コンテンツ プレースホルダー 4">
            <a:extLst>
              <a:ext uri="{FF2B5EF4-FFF2-40B4-BE49-F238E27FC236}">
                <a16:creationId xmlns:a16="http://schemas.microsoft.com/office/drawing/2014/main" id="{7D752986-63E7-42C1-BCE7-B14A9DAE49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55" y="2132855"/>
            <a:ext cx="4032448" cy="3472716"/>
          </a:xfrm>
          <a:prstGeom prst="rect">
            <a:avLst/>
          </a:prstGeom>
        </p:spPr>
      </p:pic>
      <p:sp>
        <p:nvSpPr>
          <p:cNvPr id="13" name="テキスト ボックス 12">
            <a:extLst>
              <a:ext uri="{FF2B5EF4-FFF2-40B4-BE49-F238E27FC236}">
                <a16:creationId xmlns:a16="http://schemas.microsoft.com/office/drawing/2014/main" id="{6952E698-80BB-4392-92F0-13EF0ED38DEA}"/>
              </a:ext>
            </a:extLst>
          </p:cNvPr>
          <p:cNvSpPr txBox="1"/>
          <p:nvPr/>
        </p:nvSpPr>
        <p:spPr>
          <a:xfrm>
            <a:off x="4572000" y="1340768"/>
            <a:ext cx="4352544" cy="830997"/>
          </a:xfrm>
          <a:prstGeom prst="rect">
            <a:avLst/>
          </a:prstGeom>
          <a:noFill/>
        </p:spPr>
        <p:txBody>
          <a:bodyPr wrap="square" rtlCol="0">
            <a:spAutoFit/>
          </a:bodyPr>
          <a:lstStyle/>
          <a:p>
            <a:pPr algn="just"/>
            <a:r>
              <a:rPr kumimoji="1" lang="ja-JP" altLang="en-US" sz="2400" dirty="0">
                <a:solidFill>
                  <a:schemeClr val="tx2"/>
                </a:solidFill>
              </a:rPr>
              <a:t>ビッグデータ・</a:t>
            </a:r>
            <a:r>
              <a:rPr kumimoji="1" lang="en-US" altLang="ja-JP" sz="2400" dirty="0">
                <a:solidFill>
                  <a:schemeClr val="tx2"/>
                </a:solidFill>
              </a:rPr>
              <a:t>AI</a:t>
            </a:r>
            <a:r>
              <a:rPr kumimoji="1" lang="ja-JP" altLang="en-US" sz="2400" dirty="0">
                <a:solidFill>
                  <a:schemeClr val="tx2"/>
                </a:solidFill>
              </a:rPr>
              <a:t>技術を利用したシステム開発の</a:t>
            </a:r>
            <a:r>
              <a:rPr kumimoji="1" lang="en-US" altLang="ja-JP" sz="2400" dirty="0">
                <a:solidFill>
                  <a:schemeClr val="tx2"/>
                </a:solidFill>
              </a:rPr>
              <a:t>PBL</a:t>
            </a:r>
            <a:endParaRPr kumimoji="1" lang="ja-JP" altLang="en-US" sz="2400" dirty="0">
              <a:solidFill>
                <a:schemeClr val="tx2"/>
              </a:solidFill>
            </a:endParaRPr>
          </a:p>
        </p:txBody>
      </p:sp>
      <p:pic>
        <p:nvPicPr>
          <p:cNvPr id="17" name="図 16">
            <a:extLst>
              <a:ext uri="{FF2B5EF4-FFF2-40B4-BE49-F238E27FC236}">
                <a16:creationId xmlns:a16="http://schemas.microsoft.com/office/drawing/2014/main" id="{D932169C-DA04-4238-B461-8170F3F0A3E5}"/>
              </a:ext>
            </a:extLst>
          </p:cNvPr>
          <p:cNvPicPr>
            <a:picLocks noChangeAspect="1"/>
          </p:cNvPicPr>
          <p:nvPr/>
        </p:nvPicPr>
        <p:blipFill>
          <a:blip r:embed="rId5"/>
          <a:stretch>
            <a:fillRect/>
          </a:stretch>
        </p:blipFill>
        <p:spPr>
          <a:xfrm>
            <a:off x="4644007" y="4777691"/>
            <a:ext cx="4104456" cy="1767114"/>
          </a:xfrm>
          <a:prstGeom prst="rect">
            <a:avLst/>
          </a:prstGeom>
        </p:spPr>
      </p:pic>
      <p:sp>
        <p:nvSpPr>
          <p:cNvPr id="18" name="テキスト ボックス 17">
            <a:extLst>
              <a:ext uri="{FF2B5EF4-FFF2-40B4-BE49-F238E27FC236}">
                <a16:creationId xmlns:a16="http://schemas.microsoft.com/office/drawing/2014/main" id="{61D98197-D0AE-4D86-93FB-F122EB6C87BA}"/>
              </a:ext>
            </a:extLst>
          </p:cNvPr>
          <p:cNvSpPr txBox="1"/>
          <p:nvPr/>
        </p:nvSpPr>
        <p:spPr>
          <a:xfrm>
            <a:off x="4538432" y="4472599"/>
            <a:ext cx="4315605" cy="307777"/>
          </a:xfrm>
          <a:prstGeom prst="rect">
            <a:avLst/>
          </a:prstGeom>
          <a:noFill/>
        </p:spPr>
        <p:txBody>
          <a:bodyPr wrap="none" rtlCol="0">
            <a:spAutoFit/>
          </a:bodyPr>
          <a:lstStyle/>
          <a:p>
            <a:pPr algn="ctr"/>
            <a:r>
              <a:rPr kumimoji="1" lang="ja-JP" altLang="en-US" sz="1400" dirty="0">
                <a:solidFill>
                  <a:schemeClr val="tx2"/>
                </a:solidFill>
              </a:rPr>
              <a:t>スーパーマーケットの売り上げ予測・自動発注システム</a:t>
            </a:r>
          </a:p>
        </p:txBody>
      </p:sp>
      <p:pic>
        <p:nvPicPr>
          <p:cNvPr id="16" name="図 15">
            <a:extLst>
              <a:ext uri="{FF2B5EF4-FFF2-40B4-BE49-F238E27FC236}">
                <a16:creationId xmlns:a16="http://schemas.microsoft.com/office/drawing/2014/main" id="{DE274ABA-6AC7-4B1A-AEDF-C1449BA655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1603" y="2132855"/>
            <a:ext cx="3349262" cy="2228375"/>
          </a:xfrm>
          <a:prstGeom prst="rect">
            <a:avLst/>
          </a:prstGeom>
        </p:spPr>
      </p:pic>
    </p:spTree>
    <p:extLst>
      <p:ext uri="{BB962C8B-B14F-4D97-AF65-F5344CB8AC3E}">
        <p14:creationId xmlns:p14="http://schemas.microsoft.com/office/powerpoint/2010/main" val="372286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95E3533-1705-453A-ABCA-64052D3399C3}"/>
              </a:ext>
            </a:extLst>
          </p:cNvPr>
          <p:cNvSpPr>
            <a:spLocks noGrp="1"/>
          </p:cNvSpPr>
          <p:nvPr>
            <p:ph type="title"/>
          </p:nvPr>
        </p:nvSpPr>
        <p:spPr/>
        <p:txBody>
          <a:bodyPr/>
          <a:lstStyle/>
          <a:p>
            <a:r>
              <a:rPr kumimoji="1" lang="ja-JP" altLang="en-US" dirty="0"/>
              <a:t>カリキュラム </a:t>
            </a:r>
            <a:r>
              <a:rPr kumimoji="1" lang="en-US" altLang="ja-JP" dirty="0"/>
              <a:t>2018</a:t>
            </a:r>
            <a:r>
              <a:rPr kumimoji="1" lang="ja-JP" altLang="en-US" dirty="0"/>
              <a:t>年度</a:t>
            </a:r>
          </a:p>
        </p:txBody>
      </p:sp>
      <p:sp>
        <p:nvSpPr>
          <p:cNvPr id="4" name="正方形/長方形 3">
            <a:extLst>
              <a:ext uri="{FF2B5EF4-FFF2-40B4-BE49-F238E27FC236}">
                <a16:creationId xmlns:a16="http://schemas.microsoft.com/office/drawing/2014/main" id="{D748F869-73F8-4655-AB58-FB3D75C68CC6}"/>
              </a:ext>
            </a:extLst>
          </p:cNvPr>
          <p:cNvSpPr/>
          <p:nvPr/>
        </p:nvSpPr>
        <p:spPr>
          <a:xfrm>
            <a:off x="1411946" y="5510482"/>
            <a:ext cx="2729488" cy="466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Yu Gothic UI"/>
              <a:ea typeface="游ゴシック"/>
              <a:cs typeface="+mn-cs"/>
            </a:endParaRPr>
          </a:p>
        </p:txBody>
      </p:sp>
      <p:sp>
        <p:nvSpPr>
          <p:cNvPr id="5" name="正方形/長方形 4">
            <a:extLst>
              <a:ext uri="{FF2B5EF4-FFF2-40B4-BE49-F238E27FC236}">
                <a16:creationId xmlns:a16="http://schemas.microsoft.com/office/drawing/2014/main" id="{23AEAEE1-516A-4049-A8CD-FB129A1417E6}"/>
              </a:ext>
            </a:extLst>
          </p:cNvPr>
          <p:cNvSpPr/>
          <p:nvPr/>
        </p:nvSpPr>
        <p:spPr>
          <a:xfrm>
            <a:off x="1411945" y="1565791"/>
            <a:ext cx="2729488" cy="466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Yu Gothic UI"/>
              <a:ea typeface="游ゴシック"/>
              <a:cs typeface="+mn-cs"/>
            </a:endParaRPr>
          </a:p>
        </p:txBody>
      </p:sp>
      <p:sp>
        <p:nvSpPr>
          <p:cNvPr id="6" name="正方形/長方形 5">
            <a:extLst>
              <a:ext uri="{FF2B5EF4-FFF2-40B4-BE49-F238E27FC236}">
                <a16:creationId xmlns:a16="http://schemas.microsoft.com/office/drawing/2014/main" id="{5BB8863D-9A00-4CC4-AE68-C34FF7294F2E}"/>
              </a:ext>
            </a:extLst>
          </p:cNvPr>
          <p:cNvSpPr/>
          <p:nvPr/>
        </p:nvSpPr>
        <p:spPr>
          <a:xfrm>
            <a:off x="1451011" y="1525188"/>
            <a:ext cx="2562696" cy="523220"/>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073E87"/>
                </a:solidFill>
                <a:effectLst/>
                <a:uLnTx/>
                <a:uFillTx/>
                <a:latin typeface="Yu Gothic UI"/>
                <a:ea typeface="HGP創英角ｺﾞｼｯｸUB" panose="020B0900000000000000" pitchFamily="50" charset="-128"/>
                <a:cs typeface="+mn-cs"/>
              </a:rPr>
              <a:t>基礎知識学習</a:t>
            </a:r>
            <a:endParaRPr kumimoji="0" lang="en-US" altLang="ja-JP" sz="2800" b="0" i="0" u="none" strike="noStrike" kern="1200" cap="none" spc="0" normalizeH="0" baseline="0" noProof="0" dirty="0">
              <a:ln>
                <a:noFill/>
              </a:ln>
              <a:solidFill>
                <a:srgbClr val="073E87"/>
              </a:solidFill>
              <a:effectLst/>
              <a:uLnTx/>
              <a:uFillTx/>
              <a:latin typeface="Yu Gothic UI"/>
              <a:ea typeface="HGP創英角ｺﾞｼｯｸUB" panose="020B0900000000000000" pitchFamily="50" charset="-128"/>
              <a:cs typeface="+mn-cs"/>
            </a:endParaRPr>
          </a:p>
        </p:txBody>
      </p:sp>
      <p:sp>
        <p:nvSpPr>
          <p:cNvPr id="7" name="下矢印 8">
            <a:extLst>
              <a:ext uri="{FF2B5EF4-FFF2-40B4-BE49-F238E27FC236}">
                <a16:creationId xmlns:a16="http://schemas.microsoft.com/office/drawing/2014/main" id="{5C6D81BE-EB7A-4FD1-9729-81DCDAC7A2C4}"/>
              </a:ext>
            </a:extLst>
          </p:cNvPr>
          <p:cNvSpPr/>
          <p:nvPr/>
        </p:nvSpPr>
        <p:spPr>
          <a:xfrm>
            <a:off x="179512" y="1361706"/>
            <a:ext cx="1296144" cy="5307654"/>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a:ea typeface="游ゴシック"/>
              <a:cs typeface="+mn-cs"/>
            </a:endParaRPr>
          </a:p>
        </p:txBody>
      </p:sp>
      <p:sp>
        <p:nvSpPr>
          <p:cNvPr id="8" name="テキスト ボックス 7">
            <a:extLst>
              <a:ext uri="{FF2B5EF4-FFF2-40B4-BE49-F238E27FC236}">
                <a16:creationId xmlns:a16="http://schemas.microsoft.com/office/drawing/2014/main" id="{33BCDC1B-D11F-46C2-B4EA-42B080EC286F}"/>
              </a:ext>
            </a:extLst>
          </p:cNvPr>
          <p:cNvSpPr txBox="1"/>
          <p:nvPr/>
        </p:nvSpPr>
        <p:spPr>
          <a:xfrm>
            <a:off x="709609" y="1439360"/>
            <a:ext cx="47801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Yu Gothic UI"/>
                <a:ea typeface="游ゴシック"/>
                <a:cs typeface="+mn-cs"/>
              </a:rPr>
              <a:t>5</a:t>
            </a:r>
            <a:r>
              <a:rPr kumimoji="1" lang="ja-JP" altLang="en-US" sz="1800" b="1" i="0" u="none" strike="noStrike" kern="1200" cap="none" spc="0" normalizeH="0" baseline="0" noProof="0" dirty="0">
                <a:ln>
                  <a:noFill/>
                </a:ln>
                <a:solidFill>
                  <a:prstClr val="white"/>
                </a:solidFill>
                <a:effectLst/>
                <a:uLnTx/>
                <a:uFillTx/>
                <a:latin typeface="Yu Gothic UI"/>
                <a:ea typeface="游ゴシック"/>
                <a:cs typeface="+mn-cs"/>
              </a:rPr>
              <a:t>月</a:t>
            </a:r>
          </a:p>
        </p:txBody>
      </p:sp>
      <p:sp>
        <p:nvSpPr>
          <p:cNvPr id="9" name="テキスト ボックス 8">
            <a:extLst>
              <a:ext uri="{FF2B5EF4-FFF2-40B4-BE49-F238E27FC236}">
                <a16:creationId xmlns:a16="http://schemas.microsoft.com/office/drawing/2014/main" id="{794796B6-E3B5-49DB-BFB4-1C7982D398F9}"/>
              </a:ext>
            </a:extLst>
          </p:cNvPr>
          <p:cNvSpPr txBox="1"/>
          <p:nvPr/>
        </p:nvSpPr>
        <p:spPr>
          <a:xfrm>
            <a:off x="709609" y="2914271"/>
            <a:ext cx="47801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Yu Gothic UI"/>
                <a:ea typeface="游ゴシック"/>
                <a:cs typeface="+mn-cs"/>
              </a:rPr>
              <a:t>8</a:t>
            </a:r>
            <a:r>
              <a:rPr kumimoji="1" lang="ja-JP" altLang="en-US" sz="1800" b="1" i="0" u="none" strike="noStrike" kern="1200" cap="none" spc="0" normalizeH="0" baseline="0" noProof="0" dirty="0">
                <a:ln>
                  <a:noFill/>
                </a:ln>
                <a:solidFill>
                  <a:prstClr val="white"/>
                </a:solidFill>
                <a:effectLst/>
                <a:uLnTx/>
                <a:uFillTx/>
                <a:latin typeface="Yu Gothic UI"/>
                <a:ea typeface="游ゴシック"/>
                <a:cs typeface="+mn-cs"/>
              </a:rPr>
              <a:t>月</a:t>
            </a:r>
          </a:p>
        </p:txBody>
      </p:sp>
      <p:sp>
        <p:nvSpPr>
          <p:cNvPr id="10" name="テキスト ボックス 9">
            <a:extLst>
              <a:ext uri="{FF2B5EF4-FFF2-40B4-BE49-F238E27FC236}">
                <a16:creationId xmlns:a16="http://schemas.microsoft.com/office/drawing/2014/main" id="{EA63C566-007D-40CE-A54E-E08A30C60DC5}"/>
              </a:ext>
            </a:extLst>
          </p:cNvPr>
          <p:cNvSpPr txBox="1"/>
          <p:nvPr/>
        </p:nvSpPr>
        <p:spPr>
          <a:xfrm>
            <a:off x="709609" y="3643665"/>
            <a:ext cx="47801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Yu Gothic UI"/>
                <a:ea typeface="游ゴシック"/>
                <a:cs typeface="+mn-cs"/>
              </a:rPr>
              <a:t>9</a:t>
            </a:r>
            <a:r>
              <a:rPr kumimoji="1" lang="ja-JP" altLang="en-US" sz="1800" b="1" i="0" u="none" strike="noStrike" kern="1200" cap="none" spc="0" normalizeH="0" baseline="0" noProof="0" dirty="0">
                <a:ln>
                  <a:noFill/>
                </a:ln>
                <a:solidFill>
                  <a:prstClr val="white"/>
                </a:solidFill>
                <a:effectLst/>
                <a:uLnTx/>
                <a:uFillTx/>
                <a:latin typeface="Yu Gothic UI"/>
                <a:ea typeface="游ゴシック"/>
                <a:cs typeface="+mn-cs"/>
              </a:rPr>
              <a:t>月</a:t>
            </a:r>
          </a:p>
        </p:txBody>
      </p:sp>
      <p:sp>
        <p:nvSpPr>
          <p:cNvPr id="12" name="テキスト ボックス 11">
            <a:extLst>
              <a:ext uri="{FF2B5EF4-FFF2-40B4-BE49-F238E27FC236}">
                <a16:creationId xmlns:a16="http://schemas.microsoft.com/office/drawing/2014/main" id="{53110CA1-5869-4C63-A156-504FD5F1BA08}"/>
              </a:ext>
            </a:extLst>
          </p:cNvPr>
          <p:cNvSpPr txBox="1"/>
          <p:nvPr/>
        </p:nvSpPr>
        <p:spPr>
          <a:xfrm>
            <a:off x="443510" y="5459342"/>
            <a:ext cx="744114"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Yu Gothic UI"/>
                <a:ea typeface="游ゴシック"/>
                <a:cs typeface="+mn-cs"/>
              </a:rPr>
              <a:t>10</a:t>
            </a:r>
            <a:r>
              <a:rPr kumimoji="1" lang="ja-JP" altLang="en-US" sz="1800" b="1" i="0" u="none" strike="noStrike" kern="1200" cap="none" spc="0" normalizeH="0" baseline="0" noProof="0" dirty="0">
                <a:ln>
                  <a:noFill/>
                </a:ln>
                <a:solidFill>
                  <a:prstClr val="white"/>
                </a:solidFill>
                <a:effectLst/>
                <a:uLnTx/>
                <a:uFillTx/>
                <a:latin typeface="Yu Gothic UI"/>
                <a:ea typeface="游ゴシック"/>
                <a:cs typeface="+mn-cs"/>
              </a:rPr>
              <a:t>月</a:t>
            </a:r>
          </a:p>
        </p:txBody>
      </p:sp>
      <p:sp>
        <p:nvSpPr>
          <p:cNvPr id="13" name="台形 12">
            <a:extLst>
              <a:ext uri="{FF2B5EF4-FFF2-40B4-BE49-F238E27FC236}">
                <a16:creationId xmlns:a16="http://schemas.microsoft.com/office/drawing/2014/main" id="{5ECA6303-2179-4558-912B-88C860035928}"/>
              </a:ext>
            </a:extLst>
          </p:cNvPr>
          <p:cNvSpPr/>
          <p:nvPr/>
        </p:nvSpPr>
        <p:spPr>
          <a:xfrm rot="5400000">
            <a:off x="529261" y="2306485"/>
            <a:ext cx="1623378" cy="141990"/>
          </a:xfrm>
          <a:prstGeom prst="trapezoid">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Yu Gothic UI"/>
              <a:ea typeface="游ゴシック"/>
              <a:cs typeface="+mn-cs"/>
            </a:endParaRPr>
          </a:p>
        </p:txBody>
      </p:sp>
      <p:sp>
        <p:nvSpPr>
          <p:cNvPr id="14" name="正方形/長方形 13">
            <a:extLst>
              <a:ext uri="{FF2B5EF4-FFF2-40B4-BE49-F238E27FC236}">
                <a16:creationId xmlns:a16="http://schemas.microsoft.com/office/drawing/2014/main" id="{C0BF903E-923A-43BC-A4A6-ABA11E937BFD}"/>
              </a:ext>
            </a:extLst>
          </p:cNvPr>
          <p:cNvSpPr/>
          <p:nvPr/>
        </p:nvSpPr>
        <p:spPr>
          <a:xfrm>
            <a:off x="1411945" y="3228872"/>
            <a:ext cx="2729488" cy="466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Yu Gothic UI"/>
              <a:ea typeface="游ゴシック"/>
              <a:cs typeface="+mn-cs"/>
            </a:endParaRPr>
          </a:p>
        </p:txBody>
      </p:sp>
      <p:sp>
        <p:nvSpPr>
          <p:cNvPr id="15" name="正方形/長方形 14">
            <a:extLst>
              <a:ext uri="{FF2B5EF4-FFF2-40B4-BE49-F238E27FC236}">
                <a16:creationId xmlns:a16="http://schemas.microsoft.com/office/drawing/2014/main" id="{C42EF4AA-0652-48FE-9DC0-CC882564FE10}"/>
              </a:ext>
            </a:extLst>
          </p:cNvPr>
          <p:cNvSpPr/>
          <p:nvPr/>
        </p:nvSpPr>
        <p:spPr>
          <a:xfrm>
            <a:off x="1451011" y="3212976"/>
            <a:ext cx="2562697" cy="523220"/>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073E87"/>
                </a:solidFill>
                <a:effectLst/>
                <a:uLnTx/>
                <a:uFillTx/>
                <a:latin typeface="Yu Gothic UI"/>
                <a:ea typeface="HGP創英角ｺﾞｼｯｸUB" panose="020B0900000000000000" pitchFamily="50" charset="-128"/>
                <a:cs typeface="+mn-cs"/>
              </a:rPr>
              <a:t>夏期集中講義</a:t>
            </a:r>
            <a:endParaRPr kumimoji="0" lang="en-US" altLang="ja-JP" sz="2800" b="0" i="0" u="none" strike="noStrike" kern="1200" cap="none" spc="0" normalizeH="0" baseline="0" noProof="0" dirty="0">
              <a:ln>
                <a:noFill/>
              </a:ln>
              <a:solidFill>
                <a:srgbClr val="073E87"/>
              </a:solidFill>
              <a:effectLst/>
              <a:uLnTx/>
              <a:uFillTx/>
              <a:latin typeface="Yu Gothic UI"/>
              <a:ea typeface="HGP創英角ｺﾞｼｯｸUB" panose="020B0900000000000000" pitchFamily="50" charset="-128"/>
              <a:cs typeface="+mn-cs"/>
            </a:endParaRPr>
          </a:p>
        </p:txBody>
      </p:sp>
      <p:sp>
        <p:nvSpPr>
          <p:cNvPr id="16" name="正方形/長方形 15">
            <a:extLst>
              <a:ext uri="{FF2B5EF4-FFF2-40B4-BE49-F238E27FC236}">
                <a16:creationId xmlns:a16="http://schemas.microsoft.com/office/drawing/2014/main" id="{B9AF37B7-1C4C-42F7-9D1E-13D2A77B7AC7}"/>
              </a:ext>
            </a:extLst>
          </p:cNvPr>
          <p:cNvSpPr/>
          <p:nvPr/>
        </p:nvSpPr>
        <p:spPr>
          <a:xfrm>
            <a:off x="1411946" y="4339224"/>
            <a:ext cx="2729488" cy="466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Yu Gothic UI"/>
              <a:ea typeface="游ゴシック"/>
              <a:cs typeface="+mn-cs"/>
            </a:endParaRPr>
          </a:p>
        </p:txBody>
      </p:sp>
      <p:sp>
        <p:nvSpPr>
          <p:cNvPr id="17" name="正方形/長方形 16">
            <a:extLst>
              <a:ext uri="{FF2B5EF4-FFF2-40B4-BE49-F238E27FC236}">
                <a16:creationId xmlns:a16="http://schemas.microsoft.com/office/drawing/2014/main" id="{B12ABE3E-9223-43AB-93D2-8D34C8CAB721}"/>
              </a:ext>
            </a:extLst>
          </p:cNvPr>
          <p:cNvSpPr/>
          <p:nvPr/>
        </p:nvSpPr>
        <p:spPr>
          <a:xfrm>
            <a:off x="1451011" y="4293096"/>
            <a:ext cx="1620957" cy="523220"/>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073E87"/>
                </a:solidFill>
                <a:effectLst/>
                <a:uLnTx/>
                <a:uFillTx/>
                <a:latin typeface="Yu Gothic UI"/>
                <a:ea typeface="HGP創英角ｺﾞｼｯｸUB" panose="020B0900000000000000" pitchFamily="50" charset="-128"/>
                <a:cs typeface="+mn-cs"/>
              </a:rPr>
              <a:t>発展学習</a:t>
            </a:r>
            <a:endParaRPr kumimoji="0" lang="en-US" altLang="ja-JP" sz="2800" b="0" i="0" u="none" strike="noStrike" kern="1200" cap="none" spc="0" normalizeH="0" baseline="0" noProof="0" dirty="0">
              <a:ln>
                <a:noFill/>
              </a:ln>
              <a:solidFill>
                <a:srgbClr val="073E87"/>
              </a:solidFill>
              <a:effectLst/>
              <a:uLnTx/>
              <a:uFillTx/>
              <a:latin typeface="Yu Gothic UI"/>
              <a:ea typeface="HGP創英角ｺﾞｼｯｸUB" panose="020B0900000000000000" pitchFamily="50" charset="-128"/>
              <a:cs typeface="+mn-cs"/>
            </a:endParaRPr>
          </a:p>
        </p:txBody>
      </p:sp>
      <p:sp>
        <p:nvSpPr>
          <p:cNvPr id="18" name="台形 17">
            <a:extLst>
              <a:ext uri="{FF2B5EF4-FFF2-40B4-BE49-F238E27FC236}">
                <a16:creationId xmlns:a16="http://schemas.microsoft.com/office/drawing/2014/main" id="{BA62DC9A-0CCC-40AE-B1FE-4DA7766FAEF3}"/>
              </a:ext>
            </a:extLst>
          </p:cNvPr>
          <p:cNvSpPr/>
          <p:nvPr/>
        </p:nvSpPr>
        <p:spPr>
          <a:xfrm rot="5400000">
            <a:off x="791646" y="4838077"/>
            <a:ext cx="1119149" cy="121448"/>
          </a:xfrm>
          <a:prstGeom prst="trapezoid">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Yu Gothic UI"/>
              <a:ea typeface="游ゴシック"/>
              <a:cs typeface="+mn-cs"/>
            </a:endParaRPr>
          </a:p>
        </p:txBody>
      </p:sp>
      <p:sp>
        <p:nvSpPr>
          <p:cNvPr id="19" name="正方形/長方形 18">
            <a:extLst>
              <a:ext uri="{FF2B5EF4-FFF2-40B4-BE49-F238E27FC236}">
                <a16:creationId xmlns:a16="http://schemas.microsoft.com/office/drawing/2014/main" id="{1E9FD41A-2AE8-4FC4-99BF-1CC5412D2953}"/>
              </a:ext>
            </a:extLst>
          </p:cNvPr>
          <p:cNvSpPr/>
          <p:nvPr/>
        </p:nvSpPr>
        <p:spPr>
          <a:xfrm>
            <a:off x="1451011" y="5474039"/>
            <a:ext cx="2698175" cy="523220"/>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073E87"/>
                </a:solidFill>
                <a:effectLst/>
                <a:uLnTx/>
                <a:uFillTx/>
                <a:latin typeface="Yu Gothic UI"/>
                <a:ea typeface="HGP創英角ｺﾞｼｯｸUB" panose="020B0900000000000000" pitchFamily="50" charset="-128"/>
                <a:cs typeface="+mn-cs"/>
              </a:rPr>
              <a:t>最終成果発表会</a:t>
            </a:r>
            <a:endParaRPr kumimoji="0" lang="en-US" altLang="ja-JP" sz="2800" b="0" i="0" u="none" strike="noStrike" kern="1200" cap="none" spc="0" normalizeH="0" baseline="0" noProof="0" dirty="0">
              <a:ln>
                <a:noFill/>
              </a:ln>
              <a:solidFill>
                <a:srgbClr val="073E87"/>
              </a:solidFill>
              <a:effectLst/>
              <a:uLnTx/>
              <a:uFillTx/>
              <a:latin typeface="Yu Gothic UI"/>
              <a:ea typeface="HGP創英角ｺﾞｼｯｸUB" panose="020B0900000000000000" pitchFamily="50" charset="-128"/>
              <a:cs typeface="+mn-cs"/>
            </a:endParaRPr>
          </a:p>
        </p:txBody>
      </p:sp>
      <p:sp>
        <p:nvSpPr>
          <p:cNvPr id="20" name="正方形/長方形 19">
            <a:extLst>
              <a:ext uri="{FF2B5EF4-FFF2-40B4-BE49-F238E27FC236}">
                <a16:creationId xmlns:a16="http://schemas.microsoft.com/office/drawing/2014/main" id="{DACEFB1B-E25E-457C-A888-E0BF5BFCD2A8}"/>
              </a:ext>
            </a:extLst>
          </p:cNvPr>
          <p:cNvSpPr/>
          <p:nvPr/>
        </p:nvSpPr>
        <p:spPr>
          <a:xfrm>
            <a:off x="1475656" y="3671269"/>
            <a:ext cx="2786252" cy="584775"/>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C00000"/>
                </a:solidFill>
                <a:effectLst/>
                <a:uLnTx/>
                <a:uFillTx/>
                <a:latin typeface="游ゴシック"/>
                <a:ea typeface="游ゴシック"/>
                <a:cs typeface="+mn-cs"/>
              </a:rPr>
              <a:t>9/3,</a:t>
            </a:r>
            <a:r>
              <a:rPr kumimoji="0" lang="ja-JP" altLang="en-US" sz="1600" b="0" i="0" u="none" strike="noStrike" kern="1200" cap="none" spc="0" normalizeH="0" baseline="0" noProof="0" dirty="0">
                <a:ln>
                  <a:noFill/>
                </a:ln>
                <a:solidFill>
                  <a:srgbClr val="C00000"/>
                </a:solidFill>
                <a:effectLst/>
                <a:uLnTx/>
                <a:uFillTx/>
                <a:latin typeface="游ゴシック"/>
                <a:ea typeface="游ゴシック"/>
                <a:cs typeface="+mn-cs"/>
              </a:rPr>
              <a:t> </a:t>
            </a:r>
            <a:r>
              <a:rPr kumimoji="0" lang="en-US" altLang="ja-JP" sz="1600" b="0" i="0" u="none" strike="noStrike" kern="1200" cap="none" spc="0" normalizeH="0" baseline="0" noProof="0" dirty="0">
                <a:ln>
                  <a:noFill/>
                </a:ln>
                <a:solidFill>
                  <a:srgbClr val="C00000"/>
                </a:solidFill>
                <a:effectLst/>
                <a:uLnTx/>
                <a:uFillTx/>
                <a:latin typeface="游ゴシック"/>
                <a:ea typeface="游ゴシック"/>
                <a:cs typeface="+mn-cs"/>
              </a:rPr>
              <a:t>5</a:t>
            </a:r>
            <a:r>
              <a:rPr kumimoji="0" lang="ja-JP" altLang="en-US" sz="1600" b="0" i="0" u="none" strike="noStrike" kern="1200" cap="none" spc="0" normalizeH="0" baseline="0" noProof="0" dirty="0">
                <a:ln>
                  <a:noFill/>
                </a:ln>
                <a:solidFill>
                  <a:srgbClr val="C00000"/>
                </a:solidFill>
                <a:effectLst/>
                <a:uLnTx/>
                <a:uFillTx/>
                <a:latin typeface="游ゴシック"/>
                <a:ea typeface="游ゴシック"/>
                <a:cs typeface="+mn-cs"/>
              </a:rPr>
              <a:t>～</a:t>
            </a:r>
            <a:r>
              <a:rPr kumimoji="0" lang="en-US" altLang="ja-JP" sz="1600" b="0" i="0" u="none" strike="noStrike" kern="1200" cap="none" spc="0" normalizeH="0" baseline="0" noProof="0" dirty="0">
                <a:ln>
                  <a:noFill/>
                </a:ln>
                <a:solidFill>
                  <a:srgbClr val="C00000"/>
                </a:solidFill>
                <a:effectLst/>
                <a:uLnTx/>
                <a:uFillTx/>
                <a:latin typeface="游ゴシック"/>
                <a:ea typeface="游ゴシック"/>
                <a:cs typeface="+mn-cs"/>
              </a:rPr>
              <a:t>7</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73E87"/>
                </a:solidFill>
                <a:effectLst/>
                <a:uLnTx/>
                <a:uFillTx/>
                <a:latin typeface="游ゴシック"/>
                <a:ea typeface="游ゴシック"/>
                <a:cs typeface="+mn-cs"/>
              </a:rPr>
              <a:t>グループでの</a:t>
            </a:r>
            <a:r>
              <a:rPr kumimoji="0" lang="en-US" altLang="ja-JP" sz="1600" b="1" i="0" u="none" strike="noStrike" kern="1200" cap="none" spc="0" normalizeH="0" baseline="0" noProof="0" dirty="0">
                <a:ln>
                  <a:noFill/>
                </a:ln>
                <a:solidFill>
                  <a:srgbClr val="073E87"/>
                </a:solidFill>
                <a:effectLst/>
                <a:uLnTx/>
                <a:uFillTx/>
                <a:latin typeface="游ゴシック"/>
                <a:ea typeface="游ゴシック"/>
                <a:cs typeface="+mn-cs"/>
              </a:rPr>
              <a:t>PBL</a:t>
            </a:r>
            <a:endParaRPr kumimoji="0" lang="en-US" altLang="ja-JP" sz="1600" b="0" i="0" u="none" strike="noStrike" kern="1200" cap="none" spc="0" normalizeH="0" baseline="0" noProof="0" dirty="0">
              <a:ln>
                <a:noFill/>
              </a:ln>
              <a:solidFill>
                <a:srgbClr val="073E87"/>
              </a:solidFill>
              <a:effectLst/>
              <a:uLnTx/>
              <a:uFillTx/>
              <a:latin typeface="游ゴシック"/>
              <a:ea typeface="游ゴシック"/>
              <a:cs typeface="+mn-cs"/>
            </a:endParaRPr>
          </a:p>
        </p:txBody>
      </p:sp>
      <p:sp>
        <p:nvSpPr>
          <p:cNvPr id="21" name="正方形/長方形 20">
            <a:extLst>
              <a:ext uri="{FF2B5EF4-FFF2-40B4-BE49-F238E27FC236}">
                <a16:creationId xmlns:a16="http://schemas.microsoft.com/office/drawing/2014/main" id="{6BD522AA-25A5-471A-831E-B22B0DCD6910}"/>
              </a:ext>
            </a:extLst>
          </p:cNvPr>
          <p:cNvSpPr/>
          <p:nvPr/>
        </p:nvSpPr>
        <p:spPr>
          <a:xfrm>
            <a:off x="1475656" y="1988840"/>
            <a:ext cx="2773626" cy="1077218"/>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73E87"/>
                </a:solidFill>
                <a:effectLst/>
                <a:uLnTx/>
                <a:uFillTx/>
                <a:latin typeface="游ゴシック"/>
                <a:ea typeface="游ゴシック"/>
                <a:cs typeface="+mn-cs"/>
              </a:rPr>
              <a:t>5/26, 6/16, 7/14, 8/4</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73E87"/>
                </a:solidFill>
                <a:effectLst/>
                <a:uLnTx/>
                <a:uFillTx/>
                <a:latin typeface="游ゴシック"/>
                <a:ea typeface="游ゴシック"/>
                <a:cs typeface="+mn-cs"/>
              </a:rPr>
              <a:t>@</a:t>
            </a:r>
            <a:r>
              <a:rPr kumimoji="0" lang="ja-JP" altLang="en-US" sz="1600" b="0" i="0" u="none" strike="noStrike" kern="1200" cap="none" spc="0" normalizeH="0" baseline="0" noProof="0" dirty="0">
                <a:ln>
                  <a:noFill/>
                </a:ln>
                <a:solidFill>
                  <a:srgbClr val="073E87"/>
                </a:solidFill>
                <a:effectLst/>
                <a:uLnTx/>
                <a:uFillTx/>
                <a:latin typeface="游ゴシック"/>
                <a:ea typeface="游ゴシック"/>
                <a:cs typeface="+mn-cs"/>
              </a:rPr>
              <a:t>大阪大学中之島センター</a:t>
            </a:r>
            <a:endParaRPr kumimoji="0" lang="en-US" altLang="ja-JP" sz="1600" b="0" i="0" u="none" strike="noStrike" kern="1200" cap="none" spc="0" normalizeH="0" baseline="0" noProof="0" dirty="0">
              <a:ln>
                <a:noFill/>
              </a:ln>
              <a:solidFill>
                <a:srgbClr val="073E87"/>
              </a:solidFill>
              <a:effectLst/>
              <a:uLnTx/>
              <a:uFillTx/>
              <a:latin typeface="游ゴシック"/>
              <a:ea typeface="游ゴシック"/>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srgbClr val="073E87"/>
              </a:solidFill>
              <a:effectLst/>
              <a:uLnTx/>
              <a:uFillTx/>
              <a:latin typeface="游ゴシック"/>
              <a:ea typeface="游ゴシック"/>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73E87"/>
                </a:solidFill>
                <a:effectLst/>
                <a:uLnTx/>
                <a:uFillTx/>
                <a:latin typeface="游ゴシック"/>
                <a:ea typeface="游ゴシック"/>
                <a:cs typeface="+mn-cs"/>
              </a:rPr>
              <a:t>および 各大学の関連講義</a:t>
            </a:r>
            <a:endParaRPr kumimoji="0" lang="en-US" altLang="ja-JP" sz="1600" b="0" i="0" u="none" strike="noStrike" kern="1200" cap="none" spc="0" normalizeH="0" baseline="0" noProof="0" dirty="0">
              <a:ln>
                <a:noFill/>
              </a:ln>
              <a:solidFill>
                <a:srgbClr val="073E87"/>
              </a:solidFill>
              <a:effectLst/>
              <a:uLnTx/>
              <a:uFillTx/>
              <a:latin typeface="游ゴシック"/>
              <a:ea typeface="游ゴシック"/>
              <a:cs typeface="+mn-cs"/>
            </a:endParaRPr>
          </a:p>
        </p:txBody>
      </p:sp>
      <p:sp>
        <p:nvSpPr>
          <p:cNvPr id="22" name="正方形/長方形 21">
            <a:extLst>
              <a:ext uri="{FF2B5EF4-FFF2-40B4-BE49-F238E27FC236}">
                <a16:creationId xmlns:a16="http://schemas.microsoft.com/office/drawing/2014/main" id="{81E6DC8A-B236-4D2B-9357-979A4874C8C6}"/>
              </a:ext>
            </a:extLst>
          </p:cNvPr>
          <p:cNvSpPr/>
          <p:nvPr/>
        </p:nvSpPr>
        <p:spPr>
          <a:xfrm>
            <a:off x="1475655" y="4772449"/>
            <a:ext cx="2929165" cy="584775"/>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73E87"/>
                </a:solidFill>
                <a:effectLst/>
                <a:uLnTx/>
                <a:uFillTx/>
                <a:latin typeface="游ゴシック"/>
                <a:ea typeface="游ゴシック"/>
                <a:cs typeface="+mn-cs"/>
              </a:rPr>
              <a:t>9/11</a:t>
            </a:r>
            <a:r>
              <a:rPr kumimoji="0" lang="ja-JP" altLang="en-US" sz="1600" b="0" i="0" u="none" strike="noStrike" kern="1200" cap="none" spc="0" normalizeH="0" baseline="0" noProof="0" dirty="0">
                <a:ln>
                  <a:noFill/>
                </a:ln>
                <a:solidFill>
                  <a:srgbClr val="073E87"/>
                </a:solidFill>
                <a:effectLst/>
                <a:uLnTx/>
                <a:uFillTx/>
                <a:latin typeface="游ゴシック"/>
                <a:ea typeface="游ゴシック"/>
                <a:cs typeface="+mn-cs"/>
              </a:rPr>
              <a:t>～</a:t>
            </a:r>
            <a:r>
              <a:rPr kumimoji="0" lang="en-US" altLang="ja-JP" sz="1600" b="0" i="0" u="none" strike="noStrike" kern="1200" cap="none" spc="0" normalizeH="0" baseline="0" noProof="0" dirty="0">
                <a:ln>
                  <a:noFill/>
                </a:ln>
                <a:solidFill>
                  <a:srgbClr val="073E87"/>
                </a:solidFill>
                <a:effectLst/>
                <a:uLnTx/>
                <a:uFillTx/>
                <a:latin typeface="游ゴシック"/>
                <a:ea typeface="游ゴシック"/>
                <a:cs typeface="+mn-cs"/>
              </a:rPr>
              <a:t>14,</a:t>
            </a:r>
            <a:r>
              <a:rPr kumimoji="0" lang="ja-JP" altLang="en-US" sz="1600" b="0" i="0" u="none" strike="noStrike" kern="1200" cap="none" spc="0" normalizeH="0" baseline="0" noProof="0" dirty="0">
                <a:ln>
                  <a:noFill/>
                </a:ln>
                <a:solidFill>
                  <a:srgbClr val="073E87"/>
                </a:solidFill>
                <a:effectLst/>
                <a:uLnTx/>
                <a:uFillTx/>
                <a:latin typeface="游ゴシック"/>
                <a:ea typeface="游ゴシック"/>
                <a:cs typeface="+mn-cs"/>
              </a:rPr>
              <a:t> </a:t>
            </a:r>
            <a:r>
              <a:rPr kumimoji="0" lang="en-US" altLang="ja-JP" sz="1600" b="0" i="0" u="none" strike="noStrike" kern="1200" cap="none" spc="0" normalizeH="0" baseline="0" noProof="0" dirty="0">
                <a:ln>
                  <a:noFill/>
                </a:ln>
                <a:solidFill>
                  <a:srgbClr val="073E87"/>
                </a:solidFill>
                <a:effectLst/>
                <a:uLnTx/>
                <a:uFillTx/>
                <a:latin typeface="游ゴシック"/>
                <a:ea typeface="游ゴシック"/>
                <a:cs typeface="+mn-cs"/>
              </a:rPr>
              <a:t>10/6</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73E87"/>
                </a:solidFill>
                <a:effectLst/>
                <a:uLnTx/>
                <a:uFillTx/>
                <a:latin typeface="游ゴシック"/>
                <a:ea typeface="游ゴシック"/>
                <a:cs typeface="+mn-cs"/>
              </a:rPr>
              <a:t>＠</a:t>
            </a:r>
            <a:r>
              <a:rPr kumimoji="0" lang="ja-JP" altLang="en-US" sz="1600" b="0" i="0" u="none" strike="noStrike" kern="1200" cap="none" spc="0" normalizeH="0" baseline="0" noProof="0" dirty="0">
                <a:ln>
                  <a:noFill/>
                </a:ln>
                <a:solidFill>
                  <a:srgbClr val="C00000"/>
                </a:solidFill>
                <a:effectLst/>
                <a:uLnTx/>
                <a:uFillTx/>
                <a:latin typeface="游ゴシック"/>
                <a:ea typeface="游ゴシック"/>
                <a:cs typeface="+mn-cs"/>
              </a:rPr>
              <a:t>中之島センター</a:t>
            </a:r>
            <a:r>
              <a:rPr kumimoji="0" lang="ja-JP" altLang="en-US" sz="1600" b="0" i="0" u="none" strike="noStrike" kern="1200" cap="none" spc="0" normalizeH="0" baseline="0" noProof="0" dirty="0">
                <a:ln>
                  <a:noFill/>
                </a:ln>
                <a:solidFill>
                  <a:srgbClr val="073E87"/>
                </a:solidFill>
                <a:effectLst/>
                <a:uLnTx/>
                <a:uFillTx/>
                <a:latin typeface="游ゴシック"/>
                <a:ea typeface="游ゴシック"/>
                <a:cs typeface="+mn-cs"/>
              </a:rPr>
              <a:t>＋</a:t>
            </a:r>
            <a:r>
              <a:rPr kumimoji="0" lang="ja-JP" altLang="en-US" sz="1600" b="1" i="0" u="none" strike="noStrike" kern="1200" cap="none" spc="0" normalizeH="0" baseline="0" noProof="0" dirty="0">
                <a:ln>
                  <a:noFill/>
                </a:ln>
                <a:solidFill>
                  <a:srgbClr val="073E87"/>
                </a:solidFill>
                <a:effectLst/>
                <a:uLnTx/>
                <a:uFillTx/>
                <a:latin typeface="游ゴシック"/>
                <a:ea typeface="游ゴシック"/>
                <a:cs typeface="+mn-cs"/>
              </a:rPr>
              <a:t>分散</a:t>
            </a:r>
            <a:r>
              <a:rPr kumimoji="0" lang="en-US" altLang="ja-JP" sz="1600" b="1" i="0" u="none" strike="noStrike" kern="1200" cap="none" spc="0" normalizeH="0" baseline="0" noProof="0" dirty="0">
                <a:ln>
                  <a:noFill/>
                </a:ln>
                <a:solidFill>
                  <a:srgbClr val="073E87"/>
                </a:solidFill>
                <a:effectLst/>
                <a:uLnTx/>
                <a:uFillTx/>
                <a:latin typeface="游ゴシック"/>
                <a:ea typeface="游ゴシック"/>
                <a:cs typeface="+mn-cs"/>
              </a:rPr>
              <a:t>PBL</a:t>
            </a:r>
          </a:p>
        </p:txBody>
      </p:sp>
      <p:sp>
        <p:nvSpPr>
          <p:cNvPr id="23" name="正方形/長方形 22">
            <a:extLst>
              <a:ext uri="{FF2B5EF4-FFF2-40B4-BE49-F238E27FC236}">
                <a16:creationId xmlns:a16="http://schemas.microsoft.com/office/drawing/2014/main" id="{F042BA0B-7B29-4202-8831-F349DD091563}"/>
              </a:ext>
            </a:extLst>
          </p:cNvPr>
          <p:cNvSpPr/>
          <p:nvPr/>
        </p:nvSpPr>
        <p:spPr>
          <a:xfrm>
            <a:off x="1475656" y="5940569"/>
            <a:ext cx="2665777" cy="584775"/>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73E87"/>
                </a:solidFill>
                <a:effectLst/>
                <a:uLnTx/>
                <a:uFillTx/>
                <a:latin typeface="游ゴシック"/>
                <a:ea typeface="游ゴシック"/>
                <a:cs typeface="+mn-cs"/>
              </a:rPr>
              <a:t>10/13</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73E87"/>
                </a:solidFill>
                <a:effectLst/>
                <a:uLnTx/>
                <a:uFillTx/>
                <a:latin typeface="游ゴシック"/>
                <a:ea typeface="游ゴシック"/>
                <a:cs typeface="+mn-cs"/>
              </a:rPr>
              <a:t>＠大工大 梅田キャンパス</a:t>
            </a:r>
            <a:endParaRPr kumimoji="0" lang="en-US" altLang="ja-JP" sz="1600" b="0" i="0" u="none" strike="noStrike" kern="1200" cap="none" spc="0" normalizeH="0" baseline="0" noProof="0" dirty="0">
              <a:ln>
                <a:noFill/>
              </a:ln>
              <a:solidFill>
                <a:srgbClr val="073E87"/>
              </a:solidFill>
              <a:effectLst/>
              <a:uLnTx/>
              <a:uFillTx/>
              <a:latin typeface="游ゴシック"/>
              <a:ea typeface="游ゴシック"/>
              <a:cs typeface="+mn-cs"/>
            </a:endParaRPr>
          </a:p>
        </p:txBody>
      </p:sp>
      <p:sp>
        <p:nvSpPr>
          <p:cNvPr id="24" name="角丸四角形 27">
            <a:extLst>
              <a:ext uri="{FF2B5EF4-FFF2-40B4-BE49-F238E27FC236}">
                <a16:creationId xmlns:a16="http://schemas.microsoft.com/office/drawing/2014/main" id="{0F3948B0-0FD1-47E3-9526-444B05EBA1BF}"/>
              </a:ext>
            </a:extLst>
          </p:cNvPr>
          <p:cNvSpPr/>
          <p:nvPr/>
        </p:nvSpPr>
        <p:spPr>
          <a:xfrm>
            <a:off x="4355977" y="1412776"/>
            <a:ext cx="4518620" cy="1522948"/>
          </a:xfrm>
          <a:prstGeom prst="roundRect">
            <a:avLst>
              <a:gd name="adj" fmla="val 6918"/>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73E87"/>
                </a:solidFill>
                <a:effectLst/>
                <a:uLnTx/>
                <a:uFillTx/>
                <a:latin typeface="游ゴシック"/>
                <a:ea typeface="游ゴシック"/>
                <a:cs typeface="+mn-cs"/>
              </a:rPr>
              <a:t>■講義</a:t>
            </a:r>
            <a:endParaRPr kumimoji="1" lang="en-US" altLang="ja-JP" sz="1800" b="1" i="0" u="none" strike="noStrike" kern="1200" cap="none" spc="0" normalizeH="0" baseline="0" noProof="0" dirty="0">
              <a:ln>
                <a:noFill/>
              </a:ln>
              <a:solidFill>
                <a:srgbClr val="073E87"/>
              </a:solidFill>
              <a:effectLst/>
              <a:uLnTx/>
              <a:uFillTx/>
              <a:latin typeface="游ゴシック"/>
              <a:ea typeface="游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73E87"/>
                </a:solidFill>
                <a:effectLst/>
                <a:uLnTx/>
                <a:uFillTx/>
                <a:latin typeface="游ゴシック"/>
                <a:ea typeface="游ゴシック"/>
                <a:cs typeface="+mn-cs"/>
              </a:rPr>
              <a:t>　基礎的な知識について座学・演習</a:t>
            </a:r>
            <a:endParaRPr kumimoji="1" lang="en-US" altLang="ja-JP" sz="1600" b="1" i="0" u="none" strike="noStrike" kern="1200" cap="none" spc="0" normalizeH="0" baseline="0" noProof="0" dirty="0">
              <a:ln>
                <a:noFill/>
              </a:ln>
              <a:solidFill>
                <a:srgbClr val="073E87"/>
              </a:solidFill>
              <a:effectLst/>
              <a:uLnTx/>
              <a:uFillTx/>
              <a:latin typeface="游ゴシック"/>
              <a:ea typeface="游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73E87"/>
                </a:solidFill>
                <a:effectLst/>
                <a:uLnTx/>
                <a:uFillTx/>
                <a:latin typeface="游ゴシック"/>
                <a:ea typeface="游ゴシック"/>
                <a:cs typeface="+mn-cs"/>
              </a:rPr>
              <a:t>　（クラウド、ビッグデータ、</a:t>
            </a:r>
            <a:r>
              <a:rPr kumimoji="1" lang="en-US" altLang="ja-JP" sz="1600" b="1" i="0" u="none" strike="noStrike" kern="1200" cap="none" spc="0" normalizeH="0" baseline="0" noProof="0" dirty="0">
                <a:ln>
                  <a:noFill/>
                </a:ln>
                <a:solidFill>
                  <a:srgbClr val="073E87"/>
                </a:solidFill>
                <a:effectLst/>
                <a:uLnTx/>
                <a:uFillTx/>
                <a:latin typeface="游ゴシック"/>
                <a:ea typeface="游ゴシック"/>
                <a:cs typeface="+mn-cs"/>
              </a:rPr>
              <a:t>AI</a:t>
            </a:r>
            <a:r>
              <a:rPr kumimoji="1" lang="ja-JP" altLang="en-US" sz="1600" b="1" i="0" u="none" strike="noStrike" kern="1200" cap="none" spc="0" normalizeH="0" baseline="0" noProof="0" dirty="0">
                <a:ln>
                  <a:noFill/>
                </a:ln>
                <a:solidFill>
                  <a:srgbClr val="073E87"/>
                </a:solidFill>
                <a:effectLst/>
                <a:uLnTx/>
                <a:uFillTx/>
                <a:latin typeface="游ゴシック"/>
                <a:ea typeface="游ゴシック"/>
                <a:cs typeface="+mn-cs"/>
              </a:rPr>
              <a:t>）</a:t>
            </a:r>
            <a:endParaRPr kumimoji="1" lang="en-US" altLang="ja-JP" sz="1600" b="1" i="0" u="none" strike="noStrike" kern="1200" cap="none" spc="0" normalizeH="0" baseline="0" noProof="0" dirty="0">
              <a:ln>
                <a:noFill/>
              </a:ln>
              <a:solidFill>
                <a:srgbClr val="073E87"/>
              </a:solidFill>
              <a:effectLst/>
              <a:uLnTx/>
              <a:uFillTx/>
              <a:latin typeface="游ゴシック"/>
              <a:ea typeface="游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73E87"/>
                </a:solidFill>
                <a:effectLst/>
                <a:uLnTx/>
                <a:uFillTx/>
                <a:latin typeface="游ゴシック"/>
                <a:ea typeface="游ゴシック"/>
                <a:cs typeface="+mn-cs"/>
              </a:rPr>
              <a:t>■企業セミナー</a:t>
            </a:r>
            <a:endParaRPr kumimoji="1" lang="en-US" altLang="ja-JP" sz="1800" b="1" i="0" u="none" strike="noStrike" kern="1200" cap="none" spc="0" normalizeH="0" baseline="0" noProof="0" dirty="0">
              <a:ln>
                <a:noFill/>
              </a:ln>
              <a:solidFill>
                <a:srgbClr val="073E87"/>
              </a:solidFill>
              <a:effectLst/>
              <a:uLnTx/>
              <a:uFillTx/>
              <a:latin typeface="游ゴシック"/>
              <a:ea typeface="游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73E87"/>
                </a:solidFill>
                <a:effectLst/>
                <a:uLnTx/>
                <a:uFillTx/>
                <a:latin typeface="游ゴシック"/>
                <a:ea typeface="游ゴシック"/>
                <a:cs typeface="+mn-cs"/>
              </a:rPr>
              <a:t>　関連企業によるセミナー＆ワークショップ</a:t>
            </a:r>
            <a:endParaRPr kumimoji="1" lang="en-US" altLang="ja-JP" sz="1800" b="1" i="0" u="none" strike="noStrike" kern="1200" cap="none" spc="0" normalizeH="0" baseline="0" noProof="0" dirty="0">
              <a:ln>
                <a:noFill/>
              </a:ln>
              <a:solidFill>
                <a:srgbClr val="073E87"/>
              </a:solidFill>
              <a:effectLst/>
              <a:uLnTx/>
              <a:uFillTx/>
              <a:latin typeface="游ゴシック"/>
              <a:ea typeface="游ゴシック"/>
              <a:cs typeface="+mn-cs"/>
            </a:endParaRPr>
          </a:p>
        </p:txBody>
      </p:sp>
      <p:sp>
        <p:nvSpPr>
          <p:cNvPr id="25" name="角丸四角形 28">
            <a:extLst>
              <a:ext uri="{FF2B5EF4-FFF2-40B4-BE49-F238E27FC236}">
                <a16:creationId xmlns:a16="http://schemas.microsoft.com/office/drawing/2014/main" id="{DD12D036-8818-4413-8F09-BBB455ABC9F0}"/>
              </a:ext>
            </a:extLst>
          </p:cNvPr>
          <p:cNvSpPr/>
          <p:nvPr/>
        </p:nvSpPr>
        <p:spPr>
          <a:xfrm>
            <a:off x="4355976" y="4743974"/>
            <a:ext cx="4518620" cy="1713660"/>
          </a:xfrm>
          <a:prstGeom prst="roundRect">
            <a:avLst>
              <a:gd name="adj" fmla="val 6918"/>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73E87"/>
                </a:solidFill>
                <a:effectLst/>
                <a:uLnTx/>
                <a:uFillTx/>
                <a:latin typeface="游ゴシック"/>
                <a:ea typeface="游ゴシック"/>
                <a:cs typeface="+mn-cs"/>
              </a:rPr>
              <a:t>■発展学習</a:t>
            </a:r>
            <a:endParaRPr kumimoji="0" lang="en-US" altLang="ja-JP" sz="1800" b="1" i="0" u="none" strike="noStrike" kern="1200" cap="none" spc="0" normalizeH="0" baseline="0" noProof="0" dirty="0">
              <a:ln>
                <a:noFill/>
              </a:ln>
              <a:solidFill>
                <a:srgbClr val="073E87"/>
              </a:solidFill>
              <a:effectLst/>
              <a:uLnTx/>
              <a:uFillTx/>
              <a:latin typeface="游ゴシック"/>
              <a:ea typeface="游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73E87"/>
                </a:solidFill>
                <a:effectLst/>
                <a:uLnTx/>
                <a:uFillTx/>
                <a:latin typeface="游ゴシック"/>
                <a:ea typeface="游ゴシック"/>
                <a:cs typeface="+mn-cs"/>
              </a:rPr>
              <a:t>　京コンピュータ見学</a:t>
            </a:r>
            <a:endParaRPr kumimoji="0" lang="en-US" altLang="ja-JP" sz="1600" b="1" i="0" u="none" strike="noStrike" kern="1200" cap="none" spc="0" normalizeH="0" baseline="0" noProof="0" dirty="0">
              <a:ln>
                <a:noFill/>
              </a:ln>
              <a:solidFill>
                <a:srgbClr val="073E87"/>
              </a:solidFill>
              <a:effectLst/>
              <a:uLnTx/>
              <a:uFillTx/>
              <a:latin typeface="游ゴシック"/>
              <a:ea typeface="游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73E87"/>
                </a:solidFill>
                <a:effectLst/>
                <a:uLnTx/>
                <a:uFillTx/>
                <a:latin typeface="游ゴシック"/>
                <a:ea typeface="游ゴシック"/>
                <a:cs typeface="+mn-cs"/>
              </a:rPr>
              <a:t>　</a:t>
            </a:r>
            <a:r>
              <a:rPr kumimoji="0" lang="ja-JP" altLang="en-US" sz="1600" b="1" i="0" u="none" strike="sngStrike" kern="1200" cap="none" spc="0" normalizeH="0" baseline="0" noProof="0" dirty="0">
                <a:ln>
                  <a:noFill/>
                </a:ln>
                <a:solidFill>
                  <a:prstClr val="white">
                    <a:lumMod val="75000"/>
                  </a:prstClr>
                </a:solidFill>
                <a:effectLst/>
                <a:uLnTx/>
                <a:uFillTx/>
                <a:latin typeface="游ゴシック"/>
                <a:ea typeface="游ゴシック"/>
                <a:cs typeface="+mn-cs"/>
              </a:rPr>
              <a:t>合宿形式で</a:t>
            </a:r>
            <a:r>
              <a:rPr kumimoji="0" lang="ja-JP" altLang="en-US" sz="1600" b="1" i="0" u="none" strike="noStrike" kern="1200" cap="none" spc="0" normalizeH="0" baseline="0" noProof="0" dirty="0">
                <a:ln>
                  <a:noFill/>
                </a:ln>
                <a:solidFill>
                  <a:srgbClr val="073E87"/>
                </a:solidFill>
                <a:effectLst/>
                <a:uLnTx/>
                <a:uFillTx/>
                <a:latin typeface="游ゴシック"/>
                <a:ea typeface="游ゴシック"/>
                <a:cs typeface="+mn-cs"/>
              </a:rPr>
              <a:t>さらに発展</a:t>
            </a:r>
            <a:endParaRPr kumimoji="0" lang="en-US" altLang="ja-JP" sz="1600" b="1" i="0" u="none" strike="noStrike" kern="1200" cap="none" spc="0" normalizeH="0" baseline="0" noProof="0" dirty="0">
              <a:ln>
                <a:noFill/>
              </a:ln>
              <a:solidFill>
                <a:srgbClr val="073E87"/>
              </a:solidFill>
              <a:effectLst/>
              <a:uLnTx/>
              <a:uFillTx/>
              <a:latin typeface="游ゴシック"/>
              <a:ea typeface="游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73E87"/>
                </a:solidFill>
                <a:effectLst/>
                <a:uLnTx/>
                <a:uFillTx/>
                <a:latin typeface="游ゴシック"/>
                <a:ea typeface="游ゴシック"/>
                <a:cs typeface="+mn-cs"/>
              </a:rPr>
              <a:t>　分散</a:t>
            </a:r>
            <a:r>
              <a:rPr kumimoji="0" lang="en-US" altLang="ja-JP" sz="1600" b="1" i="0" u="none" strike="noStrike" kern="1200" cap="none" spc="0" normalizeH="0" baseline="0" noProof="0" dirty="0">
                <a:ln>
                  <a:noFill/>
                </a:ln>
                <a:solidFill>
                  <a:srgbClr val="073E87"/>
                </a:solidFill>
                <a:effectLst/>
                <a:uLnTx/>
                <a:uFillTx/>
                <a:latin typeface="游ゴシック"/>
                <a:ea typeface="游ゴシック"/>
                <a:cs typeface="+mn-cs"/>
              </a:rPr>
              <a:t>PBL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73E87"/>
                </a:solidFill>
                <a:effectLst/>
                <a:uLnTx/>
                <a:uFillTx/>
                <a:latin typeface="游ゴシック"/>
                <a:ea typeface="游ゴシック"/>
                <a:cs typeface="+mn-cs"/>
              </a:rPr>
              <a:t>■成果発表会</a:t>
            </a:r>
            <a:endParaRPr kumimoji="0" lang="en-US" altLang="ja-JP" sz="1800" b="1" i="0" u="none" strike="noStrike" kern="1200" cap="none" spc="0" normalizeH="0" baseline="0" noProof="0" dirty="0">
              <a:ln>
                <a:noFill/>
              </a:ln>
              <a:solidFill>
                <a:srgbClr val="073E87"/>
              </a:solidFill>
              <a:effectLst/>
              <a:uLnTx/>
              <a:uFillTx/>
              <a:latin typeface="游ゴシック"/>
              <a:ea typeface="游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73E87"/>
                </a:solidFill>
                <a:effectLst/>
                <a:uLnTx/>
                <a:uFillTx/>
                <a:latin typeface="游ゴシック"/>
                <a:ea typeface="游ゴシック"/>
                <a:cs typeface="+mn-cs"/>
              </a:rPr>
              <a:t>　各グループが開発したシステムのコンペ他</a:t>
            </a:r>
            <a:endParaRPr kumimoji="1" lang="en-US" altLang="ja-JP" sz="1600" b="1" i="0" u="none" strike="noStrike" kern="1200" cap="none" spc="0" normalizeH="0" baseline="0" noProof="0" dirty="0">
              <a:ln>
                <a:noFill/>
              </a:ln>
              <a:solidFill>
                <a:srgbClr val="073E87"/>
              </a:solidFill>
              <a:effectLst/>
              <a:uLnTx/>
              <a:uFillTx/>
              <a:latin typeface="游ゴシック"/>
              <a:ea typeface="游ゴシック"/>
              <a:cs typeface="+mn-cs"/>
            </a:endParaRPr>
          </a:p>
        </p:txBody>
      </p:sp>
      <p:sp>
        <p:nvSpPr>
          <p:cNvPr id="26" name="角丸四角形 29">
            <a:extLst>
              <a:ext uri="{FF2B5EF4-FFF2-40B4-BE49-F238E27FC236}">
                <a16:creationId xmlns:a16="http://schemas.microsoft.com/office/drawing/2014/main" id="{2E692C74-D8CA-41DD-BBFB-484E3A451AC4}"/>
              </a:ext>
            </a:extLst>
          </p:cNvPr>
          <p:cNvSpPr/>
          <p:nvPr/>
        </p:nvSpPr>
        <p:spPr>
          <a:xfrm>
            <a:off x="4355976" y="3098837"/>
            <a:ext cx="4518620" cy="1482023"/>
          </a:xfrm>
          <a:prstGeom prst="roundRect">
            <a:avLst>
              <a:gd name="adj" fmla="val 6918"/>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73E87"/>
                </a:solidFill>
                <a:effectLst/>
                <a:uLnTx/>
                <a:uFillTx/>
                <a:latin typeface="游ゴシック"/>
                <a:ea typeface="游ゴシック"/>
                <a:cs typeface="+mn-cs"/>
              </a:rPr>
              <a:t>■ファシリテーション（</a:t>
            </a:r>
            <a:r>
              <a:rPr kumimoji="1" lang="en-US" altLang="ja-JP" sz="1800" b="1" i="0" u="none" strike="noStrike" kern="1200" cap="none" spc="0" normalizeH="0" baseline="0" noProof="0" dirty="0">
                <a:ln>
                  <a:noFill/>
                </a:ln>
                <a:solidFill>
                  <a:srgbClr val="073E87"/>
                </a:solidFill>
                <a:effectLst/>
                <a:uLnTx/>
                <a:uFillTx/>
                <a:latin typeface="游ゴシック"/>
                <a:ea typeface="游ゴシック"/>
                <a:cs typeface="+mn-cs"/>
              </a:rPr>
              <a:t>9/3 or </a:t>
            </a:r>
            <a:r>
              <a:rPr kumimoji="1" lang="en-US" altLang="ja-JP" sz="1800" b="1" i="0" u="none" strike="noStrike" kern="1200" cap="none" spc="0" normalizeH="0" baseline="0" noProof="0" dirty="0">
                <a:ln>
                  <a:noFill/>
                </a:ln>
                <a:solidFill>
                  <a:srgbClr val="C00000"/>
                </a:solidFill>
                <a:effectLst/>
                <a:uLnTx/>
                <a:uFillTx/>
                <a:latin typeface="游ゴシック"/>
                <a:ea typeface="游ゴシック"/>
                <a:cs typeface="+mn-cs"/>
              </a:rPr>
              <a:t>5</a:t>
            </a:r>
            <a:r>
              <a:rPr kumimoji="1" lang="ja-JP" altLang="en-US" sz="1800" b="1" i="0" u="none" strike="noStrike" kern="1200" cap="none" spc="0" normalizeH="0" baseline="0" noProof="0" dirty="0">
                <a:ln>
                  <a:noFill/>
                </a:ln>
                <a:solidFill>
                  <a:srgbClr val="073E87"/>
                </a:solidFill>
                <a:effectLst/>
                <a:uLnTx/>
                <a:uFillTx/>
                <a:latin typeface="游ゴシック"/>
                <a:ea typeface="游ゴシック"/>
                <a:cs typeface="+mn-cs"/>
              </a:rPr>
              <a:t>）</a:t>
            </a:r>
            <a:endParaRPr kumimoji="1" lang="en-US" altLang="ja-JP" sz="1800" b="1" i="0" u="none" strike="noStrike" kern="1200" cap="none" spc="0" normalizeH="0" baseline="0" noProof="0" dirty="0">
              <a:ln>
                <a:noFill/>
              </a:ln>
              <a:solidFill>
                <a:srgbClr val="073E87"/>
              </a:solidFill>
              <a:effectLst/>
              <a:uLnTx/>
              <a:uFillTx/>
              <a:latin typeface="游ゴシック"/>
              <a:ea typeface="游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73E87"/>
                </a:solidFill>
                <a:effectLst/>
                <a:uLnTx/>
                <a:uFillTx/>
                <a:latin typeface="游ゴシック"/>
                <a:ea typeface="游ゴシック"/>
                <a:cs typeface="+mn-cs"/>
              </a:rPr>
              <a:t>　チーム作業の進め方を学ぶ</a:t>
            </a:r>
            <a:endParaRPr kumimoji="1" lang="en-US" altLang="ja-JP" sz="1600" b="1" i="0" u="none" strike="noStrike" kern="1200" cap="none" spc="0" normalizeH="0" baseline="0" noProof="0" dirty="0">
              <a:ln>
                <a:noFill/>
              </a:ln>
              <a:solidFill>
                <a:srgbClr val="073E87"/>
              </a:solidFill>
              <a:effectLst/>
              <a:uLnTx/>
              <a:uFillTx/>
              <a:latin typeface="游ゴシック"/>
              <a:ea typeface="游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73E87"/>
                </a:solidFill>
                <a:effectLst/>
                <a:uLnTx/>
                <a:uFillTx/>
                <a:latin typeface="游ゴシック"/>
                <a:ea typeface="游ゴシック"/>
                <a:cs typeface="+mn-cs"/>
              </a:rPr>
              <a:t>■</a:t>
            </a:r>
            <a:r>
              <a:rPr kumimoji="0" lang="en-US" altLang="ja-JP" sz="1800" b="1" i="0" u="none" strike="noStrike" kern="1200" cap="none" spc="0" normalizeH="0" baseline="0" noProof="0" dirty="0">
                <a:ln>
                  <a:noFill/>
                </a:ln>
                <a:solidFill>
                  <a:srgbClr val="073E87"/>
                </a:solidFill>
                <a:effectLst/>
                <a:uLnTx/>
                <a:uFillTx/>
                <a:latin typeface="游ゴシック"/>
                <a:ea typeface="游ゴシック"/>
                <a:cs typeface="+mn-cs"/>
              </a:rPr>
              <a:t>PBL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73E87"/>
                </a:solidFill>
                <a:effectLst/>
                <a:uLnTx/>
                <a:uFillTx/>
                <a:latin typeface="游ゴシック"/>
                <a:ea typeface="游ゴシック"/>
                <a:cs typeface="+mn-cs"/>
              </a:rPr>
              <a:t>　グループでプロジェクトを組んで、</a:t>
            </a:r>
            <a:endParaRPr kumimoji="0" lang="en-US" altLang="ja-JP" sz="1600" b="1" i="0" u="none" strike="noStrike" kern="1200" cap="none" spc="0" normalizeH="0" baseline="0" noProof="0" dirty="0">
              <a:ln>
                <a:noFill/>
              </a:ln>
              <a:solidFill>
                <a:srgbClr val="073E87"/>
              </a:solidFill>
              <a:effectLst/>
              <a:uLnTx/>
              <a:uFillTx/>
              <a:latin typeface="游ゴシック"/>
              <a:ea typeface="游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73E87"/>
                </a:solidFill>
                <a:effectLst/>
                <a:uLnTx/>
                <a:uFillTx/>
                <a:latin typeface="游ゴシック"/>
                <a:ea typeface="游ゴシック"/>
                <a:cs typeface="+mn-cs"/>
              </a:rPr>
              <a:t>　スーパーの自動発注システムを開発する</a:t>
            </a:r>
          </a:p>
        </p:txBody>
      </p:sp>
      <p:pic>
        <p:nvPicPr>
          <p:cNvPr id="11" name="図 10">
            <a:extLst>
              <a:ext uri="{FF2B5EF4-FFF2-40B4-BE49-F238E27FC236}">
                <a16:creationId xmlns:a16="http://schemas.microsoft.com/office/drawing/2014/main" id="{BE6628FF-75DB-43E8-8801-6464C0B080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729" r="15004"/>
          <a:stretch/>
        </p:blipFill>
        <p:spPr>
          <a:xfrm>
            <a:off x="6831956" y="4869160"/>
            <a:ext cx="1944216" cy="1161479"/>
          </a:xfrm>
          <a:prstGeom prst="rect">
            <a:avLst/>
          </a:prstGeom>
        </p:spPr>
      </p:pic>
      <p:sp>
        <p:nvSpPr>
          <p:cNvPr id="2" name="スライド番号プレースホルダー 1">
            <a:extLst>
              <a:ext uri="{FF2B5EF4-FFF2-40B4-BE49-F238E27FC236}">
                <a16:creationId xmlns:a16="http://schemas.microsoft.com/office/drawing/2014/main" id="{4E7B5778-5D8B-4806-8A88-C37C25FCB82C}"/>
              </a:ext>
            </a:extLst>
          </p:cNvPr>
          <p:cNvSpPr>
            <a:spLocks noGrp="1"/>
          </p:cNvSpPr>
          <p:nvPr>
            <p:ph type="sldNum" sz="quarter" idx="4"/>
          </p:nvPr>
        </p:nvSpPr>
        <p:spPr/>
        <p:txBody>
          <a:bodyPr/>
          <a:lstStyle/>
          <a:p>
            <a:fld id="{23A788EB-2A89-4250-A472-21D63A68DE3A}" type="slidenum">
              <a:rPr kumimoji="1" lang="ja-JP" altLang="en-US" smtClean="0"/>
              <a:pPr/>
              <a:t>12</a:t>
            </a:fld>
            <a:endParaRPr kumimoji="1" lang="ja-JP" altLang="en-US" dirty="0"/>
          </a:p>
        </p:txBody>
      </p:sp>
      <p:grpSp>
        <p:nvGrpSpPr>
          <p:cNvPr id="63" name="グループ化 62">
            <a:extLst>
              <a:ext uri="{FF2B5EF4-FFF2-40B4-BE49-F238E27FC236}">
                <a16:creationId xmlns:a16="http://schemas.microsoft.com/office/drawing/2014/main" id="{7129CF83-67A0-4746-8190-5353F889C27D}"/>
              </a:ext>
            </a:extLst>
          </p:cNvPr>
          <p:cNvGrpSpPr/>
          <p:nvPr/>
        </p:nvGrpSpPr>
        <p:grpSpPr>
          <a:xfrm>
            <a:off x="1982969" y="4914683"/>
            <a:ext cx="2473103" cy="1048193"/>
            <a:chOff x="1982969" y="4914683"/>
            <a:chExt cx="2473103" cy="1048193"/>
          </a:xfrm>
        </p:grpSpPr>
        <p:sp>
          <p:nvSpPr>
            <p:cNvPr id="42" name="テキスト ボックス 41">
              <a:extLst>
                <a:ext uri="{FF2B5EF4-FFF2-40B4-BE49-F238E27FC236}">
                  <a16:creationId xmlns:a16="http://schemas.microsoft.com/office/drawing/2014/main" id="{DA2A0973-2A37-45AC-8AFD-C0EE2192E97D}"/>
                </a:ext>
              </a:extLst>
            </p:cNvPr>
            <p:cNvSpPr txBox="1"/>
            <p:nvPr/>
          </p:nvSpPr>
          <p:spPr>
            <a:xfrm>
              <a:off x="3322428" y="5282044"/>
              <a:ext cx="1133644" cy="523220"/>
            </a:xfrm>
            <a:prstGeom prst="rect">
              <a:avLst/>
            </a:prstGeom>
            <a:solidFill>
              <a:srgbClr val="C00000"/>
            </a:solidFill>
            <a:ln>
              <a:noFill/>
            </a:ln>
          </p:spPr>
          <p:txBody>
            <a:bodyPr wrap="none" rtlCol="0">
              <a:spAutoFit/>
            </a:bodyPr>
            <a:lstStyle/>
            <a:p>
              <a:pPr algn="ctr"/>
              <a:r>
                <a:rPr kumimoji="1" lang="ja-JP" altLang="en-US" sz="2800" dirty="0">
                  <a:solidFill>
                    <a:schemeClr val="bg1"/>
                  </a:solidFill>
                </a:rPr>
                <a:t>２回目</a:t>
              </a:r>
            </a:p>
          </p:txBody>
        </p:sp>
        <p:sp>
          <p:nvSpPr>
            <p:cNvPr id="43" name="正方形/長方形 42">
              <a:extLst>
                <a:ext uri="{FF2B5EF4-FFF2-40B4-BE49-F238E27FC236}">
                  <a16:creationId xmlns:a16="http://schemas.microsoft.com/office/drawing/2014/main" id="{2A00443C-8E99-4309-B237-A6186D27F960}"/>
                </a:ext>
              </a:extLst>
            </p:cNvPr>
            <p:cNvSpPr/>
            <p:nvPr/>
          </p:nvSpPr>
          <p:spPr>
            <a:xfrm>
              <a:off x="2403566" y="4914683"/>
              <a:ext cx="923377" cy="894026"/>
            </a:xfrm>
            <a:prstGeom prst="rect">
              <a:avLst/>
            </a:prstGeom>
            <a:solidFill>
              <a:schemeClr val="bg1"/>
            </a:solidFill>
            <a:ln w="25400">
              <a:solidFill>
                <a:srgbClr val="C00000"/>
              </a:solidFill>
            </a:ln>
          </p:spPr>
          <p:txBody>
            <a:bodyPr wrap="squar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pic>
          <p:nvPicPr>
            <p:cNvPr id="44" name="Picture 5" descr="PROG">
              <a:extLst>
                <a:ext uri="{FF2B5EF4-FFF2-40B4-BE49-F238E27FC236}">
                  <a16:creationId xmlns:a16="http://schemas.microsoft.com/office/drawing/2014/main" id="{4A720054-1DA5-4B85-992B-18F709DFC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254" y="4971171"/>
              <a:ext cx="762000" cy="78105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グループ化 44">
              <a:extLst>
                <a:ext uri="{FF2B5EF4-FFF2-40B4-BE49-F238E27FC236}">
                  <a16:creationId xmlns:a16="http://schemas.microsoft.com/office/drawing/2014/main" id="{F3B0A234-6FEF-4607-88D4-98187DF4C0B8}"/>
                </a:ext>
              </a:extLst>
            </p:cNvPr>
            <p:cNvGrpSpPr/>
            <p:nvPr/>
          </p:nvGrpSpPr>
          <p:grpSpPr>
            <a:xfrm>
              <a:off x="1982969" y="5358374"/>
              <a:ext cx="416559" cy="604502"/>
              <a:chOff x="2051720" y="1441487"/>
              <a:chExt cx="416559" cy="604502"/>
            </a:xfrm>
          </p:grpSpPr>
          <p:cxnSp>
            <p:nvCxnSpPr>
              <p:cNvPr id="46" name="直線コネクタ 45">
                <a:extLst>
                  <a:ext uri="{FF2B5EF4-FFF2-40B4-BE49-F238E27FC236}">
                    <a16:creationId xmlns:a16="http://schemas.microsoft.com/office/drawing/2014/main" id="{61484FB4-85CF-44BF-942B-9DADF360F2BE}"/>
                  </a:ext>
                </a:extLst>
              </p:cNvPr>
              <p:cNvCxnSpPr>
                <a:cxnSpLocks/>
              </p:cNvCxnSpPr>
              <p:nvPr/>
            </p:nvCxnSpPr>
            <p:spPr>
              <a:xfrm flipH="1">
                <a:off x="2267745" y="1441487"/>
                <a:ext cx="20053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83D62E8D-F7E8-4DC6-8DEA-505111F36D33}"/>
                  </a:ext>
                </a:extLst>
              </p:cNvPr>
              <p:cNvCxnSpPr>
                <a:cxnSpLocks/>
              </p:cNvCxnSpPr>
              <p:nvPr/>
            </p:nvCxnSpPr>
            <p:spPr>
              <a:xfrm flipH="1">
                <a:off x="2051720" y="1441487"/>
                <a:ext cx="223975" cy="60450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64" name="グループ化 63">
            <a:extLst>
              <a:ext uri="{FF2B5EF4-FFF2-40B4-BE49-F238E27FC236}">
                <a16:creationId xmlns:a16="http://schemas.microsoft.com/office/drawing/2014/main" id="{5BE21E30-9536-473B-A59C-A38B9A0D0381}"/>
              </a:ext>
            </a:extLst>
          </p:cNvPr>
          <p:cNvGrpSpPr/>
          <p:nvPr/>
        </p:nvGrpSpPr>
        <p:grpSpPr>
          <a:xfrm>
            <a:off x="1928247" y="2292263"/>
            <a:ext cx="2456852" cy="985043"/>
            <a:chOff x="1928247" y="2292263"/>
            <a:chExt cx="2456852" cy="985043"/>
          </a:xfrm>
        </p:grpSpPr>
        <p:sp>
          <p:nvSpPr>
            <p:cNvPr id="49" name="テキスト ボックス 48">
              <a:extLst>
                <a:ext uri="{FF2B5EF4-FFF2-40B4-BE49-F238E27FC236}">
                  <a16:creationId xmlns:a16="http://schemas.microsoft.com/office/drawing/2014/main" id="{5FA17561-7ACE-4D86-AE28-5462A76B50BF}"/>
                </a:ext>
              </a:extLst>
            </p:cNvPr>
            <p:cNvSpPr txBox="1"/>
            <p:nvPr/>
          </p:nvSpPr>
          <p:spPr>
            <a:xfrm>
              <a:off x="3251454" y="2754086"/>
              <a:ext cx="1133645" cy="523220"/>
            </a:xfrm>
            <a:prstGeom prst="rect">
              <a:avLst/>
            </a:prstGeom>
            <a:solidFill>
              <a:srgbClr val="C00000"/>
            </a:solidFill>
            <a:ln>
              <a:noFill/>
            </a:ln>
          </p:spPr>
          <p:txBody>
            <a:bodyPr wrap="none" rtlCol="0">
              <a:spAutoFit/>
            </a:bodyPr>
            <a:lstStyle/>
            <a:p>
              <a:pPr algn="ctr"/>
              <a:r>
                <a:rPr kumimoji="1" lang="ja-JP" altLang="en-US" sz="2800" dirty="0">
                  <a:solidFill>
                    <a:schemeClr val="bg1"/>
                  </a:solidFill>
                </a:rPr>
                <a:t>１回目</a:t>
              </a:r>
            </a:p>
          </p:txBody>
        </p:sp>
        <p:sp>
          <p:nvSpPr>
            <p:cNvPr id="50" name="正方形/長方形 49">
              <a:extLst>
                <a:ext uri="{FF2B5EF4-FFF2-40B4-BE49-F238E27FC236}">
                  <a16:creationId xmlns:a16="http://schemas.microsoft.com/office/drawing/2014/main" id="{F7052C14-FA45-48CD-8A88-8B3737B097C4}"/>
                </a:ext>
              </a:extLst>
            </p:cNvPr>
            <p:cNvSpPr/>
            <p:nvPr/>
          </p:nvSpPr>
          <p:spPr>
            <a:xfrm>
              <a:off x="2332564" y="2372668"/>
              <a:ext cx="923377" cy="894026"/>
            </a:xfrm>
            <a:prstGeom prst="rect">
              <a:avLst/>
            </a:prstGeom>
            <a:solidFill>
              <a:schemeClr val="bg1"/>
            </a:solidFill>
            <a:ln w="25400">
              <a:solidFill>
                <a:srgbClr val="C00000"/>
              </a:solidFill>
            </a:ln>
          </p:spPr>
          <p:txBody>
            <a:bodyPr wrap="squar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pic>
          <p:nvPicPr>
            <p:cNvPr id="51" name="Picture 5" descr="PROG">
              <a:extLst>
                <a:ext uri="{FF2B5EF4-FFF2-40B4-BE49-F238E27FC236}">
                  <a16:creationId xmlns:a16="http://schemas.microsoft.com/office/drawing/2014/main" id="{704EC912-A5A5-487B-8450-D976486EA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252" y="2429156"/>
              <a:ext cx="762000" cy="781050"/>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グループ化 51">
              <a:extLst>
                <a:ext uri="{FF2B5EF4-FFF2-40B4-BE49-F238E27FC236}">
                  <a16:creationId xmlns:a16="http://schemas.microsoft.com/office/drawing/2014/main" id="{E4E33B9D-D58A-4200-BA67-5BA248FB63B2}"/>
                </a:ext>
              </a:extLst>
            </p:cNvPr>
            <p:cNvGrpSpPr/>
            <p:nvPr/>
          </p:nvGrpSpPr>
          <p:grpSpPr>
            <a:xfrm>
              <a:off x="1928247" y="2292263"/>
              <a:ext cx="400279" cy="524096"/>
              <a:chOff x="2068000" y="917391"/>
              <a:chExt cx="400279" cy="524096"/>
            </a:xfrm>
          </p:grpSpPr>
          <p:cxnSp>
            <p:nvCxnSpPr>
              <p:cNvPr id="53" name="直線コネクタ 52">
                <a:extLst>
                  <a:ext uri="{FF2B5EF4-FFF2-40B4-BE49-F238E27FC236}">
                    <a16:creationId xmlns:a16="http://schemas.microsoft.com/office/drawing/2014/main" id="{F58151C3-B83C-4E85-A610-72B450C29375}"/>
                  </a:ext>
                </a:extLst>
              </p:cNvPr>
              <p:cNvCxnSpPr>
                <a:cxnSpLocks/>
              </p:cNvCxnSpPr>
              <p:nvPr/>
            </p:nvCxnSpPr>
            <p:spPr>
              <a:xfrm flipH="1">
                <a:off x="2267745" y="1441487"/>
                <a:ext cx="20053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A1EBD288-2868-4D21-9CC0-A290721C348D}"/>
                  </a:ext>
                </a:extLst>
              </p:cNvPr>
              <p:cNvCxnSpPr>
                <a:cxnSpLocks/>
              </p:cNvCxnSpPr>
              <p:nvPr/>
            </p:nvCxnSpPr>
            <p:spPr>
              <a:xfrm flipH="1" flipV="1">
                <a:off x="2068000" y="917391"/>
                <a:ext cx="207696" cy="5240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65" name="グループ化 64">
            <a:extLst>
              <a:ext uri="{FF2B5EF4-FFF2-40B4-BE49-F238E27FC236}">
                <a16:creationId xmlns:a16="http://schemas.microsoft.com/office/drawing/2014/main" id="{C82ACE89-F988-4A08-974A-0C3D1682D254}"/>
              </a:ext>
            </a:extLst>
          </p:cNvPr>
          <p:cNvGrpSpPr/>
          <p:nvPr/>
        </p:nvGrpSpPr>
        <p:grpSpPr>
          <a:xfrm>
            <a:off x="1351220" y="6369422"/>
            <a:ext cx="4338551" cy="523220"/>
            <a:chOff x="1479308" y="6293058"/>
            <a:chExt cx="4338551" cy="523220"/>
          </a:xfrm>
        </p:grpSpPr>
        <p:sp>
          <p:nvSpPr>
            <p:cNvPr id="62" name="テキスト ボックス 61">
              <a:extLst>
                <a:ext uri="{FF2B5EF4-FFF2-40B4-BE49-F238E27FC236}">
                  <a16:creationId xmlns:a16="http://schemas.microsoft.com/office/drawing/2014/main" id="{0B816846-99B5-445B-99A9-B1095B7E62CF}"/>
                </a:ext>
              </a:extLst>
            </p:cNvPr>
            <p:cNvSpPr txBox="1"/>
            <p:nvPr/>
          </p:nvSpPr>
          <p:spPr>
            <a:xfrm>
              <a:off x="4684215" y="6293058"/>
              <a:ext cx="1133644" cy="523220"/>
            </a:xfrm>
            <a:prstGeom prst="rect">
              <a:avLst/>
            </a:prstGeom>
            <a:solidFill>
              <a:srgbClr val="C00000"/>
            </a:solidFill>
            <a:ln w="19050">
              <a:solidFill>
                <a:srgbClr val="C00000"/>
              </a:solidFill>
            </a:ln>
          </p:spPr>
          <p:txBody>
            <a:bodyPr wrap="square" rtlCol="0">
              <a:spAutoFit/>
            </a:bodyPr>
            <a:lstStyle/>
            <a:p>
              <a:pPr algn="ctr"/>
              <a:r>
                <a:rPr kumimoji="1" lang="ja-JP" altLang="en-US" sz="2800" dirty="0">
                  <a:solidFill>
                    <a:schemeClr val="bg1"/>
                  </a:solidFill>
                </a:rPr>
                <a:t>２回目</a:t>
              </a:r>
            </a:p>
          </p:txBody>
        </p:sp>
        <p:grpSp>
          <p:nvGrpSpPr>
            <p:cNvPr id="57" name="グループ化 56">
              <a:extLst>
                <a:ext uri="{FF2B5EF4-FFF2-40B4-BE49-F238E27FC236}">
                  <a16:creationId xmlns:a16="http://schemas.microsoft.com/office/drawing/2014/main" id="{B0390EB2-D03F-426E-8A33-C785A9E2FBB9}"/>
                </a:ext>
              </a:extLst>
            </p:cNvPr>
            <p:cNvGrpSpPr/>
            <p:nvPr/>
          </p:nvGrpSpPr>
          <p:grpSpPr>
            <a:xfrm>
              <a:off x="1479308" y="6293058"/>
              <a:ext cx="3202360" cy="523220"/>
              <a:chOff x="2051720" y="6245398"/>
              <a:chExt cx="3202360" cy="523220"/>
            </a:xfrm>
          </p:grpSpPr>
          <p:grpSp>
            <p:nvGrpSpPr>
              <p:cNvPr id="58" name="グループ化 57">
                <a:extLst>
                  <a:ext uri="{FF2B5EF4-FFF2-40B4-BE49-F238E27FC236}">
                    <a16:creationId xmlns:a16="http://schemas.microsoft.com/office/drawing/2014/main" id="{71AC43A8-1E69-40FB-9A3C-D4F2396BABD3}"/>
                  </a:ext>
                </a:extLst>
              </p:cNvPr>
              <p:cNvGrpSpPr/>
              <p:nvPr/>
            </p:nvGrpSpPr>
            <p:grpSpPr>
              <a:xfrm>
                <a:off x="2906861" y="6245398"/>
                <a:ext cx="2347219" cy="523220"/>
                <a:chOff x="2906861" y="6245398"/>
                <a:chExt cx="2347219" cy="523220"/>
              </a:xfrm>
            </p:grpSpPr>
            <p:sp>
              <p:nvSpPr>
                <p:cNvPr id="60" name="テキスト ボックス 59">
                  <a:extLst>
                    <a:ext uri="{FF2B5EF4-FFF2-40B4-BE49-F238E27FC236}">
                      <a16:creationId xmlns:a16="http://schemas.microsoft.com/office/drawing/2014/main" id="{05D22A84-E91A-4480-B161-2CDD3BC7A5AA}"/>
                    </a:ext>
                  </a:extLst>
                </p:cNvPr>
                <p:cNvSpPr txBox="1"/>
                <p:nvPr/>
              </p:nvSpPr>
              <p:spPr>
                <a:xfrm>
                  <a:off x="3633123" y="6245398"/>
                  <a:ext cx="1620957" cy="523220"/>
                </a:xfrm>
                <a:prstGeom prst="rect">
                  <a:avLst/>
                </a:prstGeom>
                <a:solidFill>
                  <a:schemeClr val="bg1"/>
                </a:solidFill>
                <a:ln w="19050">
                  <a:solidFill>
                    <a:srgbClr val="C00000"/>
                  </a:solidFill>
                </a:ln>
              </p:spPr>
              <p:txBody>
                <a:bodyPr wrap="none" rtlCol="0">
                  <a:spAutoFit/>
                </a:bodyPr>
                <a:lstStyle/>
                <a:p>
                  <a:r>
                    <a:rPr kumimoji="1" lang="ja-JP" altLang="en-US" sz="2800" dirty="0"/>
                    <a:t>自己評価</a:t>
                  </a:r>
                </a:p>
              </p:txBody>
            </p:sp>
            <p:cxnSp>
              <p:nvCxnSpPr>
                <p:cNvPr id="61" name="直線コネクタ 60">
                  <a:extLst>
                    <a:ext uri="{FF2B5EF4-FFF2-40B4-BE49-F238E27FC236}">
                      <a16:creationId xmlns:a16="http://schemas.microsoft.com/office/drawing/2014/main" id="{60072BBE-856C-4672-8E2E-D6F5C773F8E7}"/>
                    </a:ext>
                  </a:extLst>
                </p:cNvPr>
                <p:cNvCxnSpPr/>
                <p:nvPr/>
              </p:nvCxnSpPr>
              <p:spPr>
                <a:xfrm flipH="1">
                  <a:off x="2906861" y="6508439"/>
                  <a:ext cx="72626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9" name="テキスト ボックス 58">
                <a:extLst>
                  <a:ext uri="{FF2B5EF4-FFF2-40B4-BE49-F238E27FC236}">
                    <a16:creationId xmlns:a16="http://schemas.microsoft.com/office/drawing/2014/main" id="{ADB223DD-2CED-4BA9-BF64-AC8E3208F30F}"/>
                  </a:ext>
                </a:extLst>
              </p:cNvPr>
              <p:cNvSpPr txBox="1"/>
              <p:nvPr/>
            </p:nvSpPr>
            <p:spPr>
              <a:xfrm>
                <a:off x="2051720" y="6322342"/>
                <a:ext cx="877163" cy="369332"/>
              </a:xfrm>
              <a:prstGeom prst="rect">
                <a:avLst/>
              </a:prstGeom>
              <a:noFill/>
            </p:spPr>
            <p:txBody>
              <a:bodyPr wrap="none" rtlCol="0">
                <a:spAutoFit/>
              </a:bodyPr>
              <a:lstStyle/>
              <a:p>
                <a:r>
                  <a:rPr kumimoji="1" lang="ja-JP" altLang="en-US" dirty="0">
                    <a:solidFill>
                      <a:schemeClr val="tx2"/>
                    </a:solidFill>
                  </a:rPr>
                  <a:t>終了後</a:t>
                </a:r>
              </a:p>
            </p:txBody>
          </p:sp>
        </p:grpSp>
      </p:grpSp>
      <p:grpSp>
        <p:nvGrpSpPr>
          <p:cNvPr id="66" name="グループ化 65">
            <a:extLst>
              <a:ext uri="{FF2B5EF4-FFF2-40B4-BE49-F238E27FC236}">
                <a16:creationId xmlns:a16="http://schemas.microsoft.com/office/drawing/2014/main" id="{30A66331-E151-4AC3-AE08-8EAB50E0323B}"/>
              </a:ext>
            </a:extLst>
          </p:cNvPr>
          <p:cNvGrpSpPr/>
          <p:nvPr/>
        </p:nvGrpSpPr>
        <p:grpSpPr>
          <a:xfrm>
            <a:off x="1351220" y="1113478"/>
            <a:ext cx="4338551" cy="523220"/>
            <a:chOff x="1479308" y="6293058"/>
            <a:chExt cx="4338551" cy="523220"/>
          </a:xfrm>
        </p:grpSpPr>
        <p:sp>
          <p:nvSpPr>
            <p:cNvPr id="67" name="テキスト ボックス 66">
              <a:extLst>
                <a:ext uri="{FF2B5EF4-FFF2-40B4-BE49-F238E27FC236}">
                  <a16:creationId xmlns:a16="http://schemas.microsoft.com/office/drawing/2014/main" id="{3E7F0C38-B015-4916-9543-9CD7AA9DDBA5}"/>
                </a:ext>
              </a:extLst>
            </p:cNvPr>
            <p:cNvSpPr txBox="1"/>
            <p:nvPr/>
          </p:nvSpPr>
          <p:spPr>
            <a:xfrm>
              <a:off x="4684215" y="6293058"/>
              <a:ext cx="1133644" cy="523220"/>
            </a:xfrm>
            <a:prstGeom prst="rect">
              <a:avLst/>
            </a:prstGeom>
            <a:solidFill>
              <a:srgbClr val="C00000"/>
            </a:solidFill>
            <a:ln w="19050">
              <a:solidFill>
                <a:srgbClr val="C00000"/>
              </a:solidFill>
            </a:ln>
          </p:spPr>
          <p:txBody>
            <a:bodyPr wrap="square" rtlCol="0">
              <a:spAutoFit/>
            </a:bodyPr>
            <a:lstStyle/>
            <a:p>
              <a:pPr algn="ctr"/>
              <a:r>
                <a:rPr kumimoji="1" lang="ja-JP" altLang="en-US" sz="2800" dirty="0">
                  <a:solidFill>
                    <a:schemeClr val="bg1"/>
                  </a:solidFill>
                </a:rPr>
                <a:t>１回目</a:t>
              </a:r>
            </a:p>
          </p:txBody>
        </p:sp>
        <p:grpSp>
          <p:nvGrpSpPr>
            <p:cNvPr id="68" name="グループ化 67">
              <a:extLst>
                <a:ext uri="{FF2B5EF4-FFF2-40B4-BE49-F238E27FC236}">
                  <a16:creationId xmlns:a16="http://schemas.microsoft.com/office/drawing/2014/main" id="{6F80FF16-DB78-49E9-B5E8-5283E85A0014}"/>
                </a:ext>
              </a:extLst>
            </p:cNvPr>
            <p:cNvGrpSpPr/>
            <p:nvPr/>
          </p:nvGrpSpPr>
          <p:grpSpPr>
            <a:xfrm>
              <a:off x="1479308" y="6293058"/>
              <a:ext cx="3202360" cy="523220"/>
              <a:chOff x="2051720" y="6245398"/>
              <a:chExt cx="3202360" cy="523220"/>
            </a:xfrm>
          </p:grpSpPr>
          <p:grpSp>
            <p:nvGrpSpPr>
              <p:cNvPr id="69" name="グループ化 68">
                <a:extLst>
                  <a:ext uri="{FF2B5EF4-FFF2-40B4-BE49-F238E27FC236}">
                    <a16:creationId xmlns:a16="http://schemas.microsoft.com/office/drawing/2014/main" id="{DB392B79-BEA6-4862-BA26-333342EE8360}"/>
                  </a:ext>
                </a:extLst>
              </p:cNvPr>
              <p:cNvGrpSpPr/>
              <p:nvPr/>
            </p:nvGrpSpPr>
            <p:grpSpPr>
              <a:xfrm>
                <a:off x="2906861" y="6245398"/>
                <a:ext cx="2347219" cy="523220"/>
                <a:chOff x="2906861" y="6245398"/>
                <a:chExt cx="2347219" cy="523220"/>
              </a:xfrm>
            </p:grpSpPr>
            <p:sp>
              <p:nvSpPr>
                <p:cNvPr id="71" name="テキスト ボックス 70">
                  <a:extLst>
                    <a:ext uri="{FF2B5EF4-FFF2-40B4-BE49-F238E27FC236}">
                      <a16:creationId xmlns:a16="http://schemas.microsoft.com/office/drawing/2014/main" id="{2B604C31-4268-4E69-97FB-475579E8DF19}"/>
                    </a:ext>
                  </a:extLst>
                </p:cNvPr>
                <p:cNvSpPr txBox="1"/>
                <p:nvPr/>
              </p:nvSpPr>
              <p:spPr>
                <a:xfrm>
                  <a:off x="3633123" y="6245398"/>
                  <a:ext cx="1620957" cy="523220"/>
                </a:xfrm>
                <a:prstGeom prst="rect">
                  <a:avLst/>
                </a:prstGeom>
                <a:solidFill>
                  <a:schemeClr val="bg1"/>
                </a:solidFill>
                <a:ln w="19050">
                  <a:solidFill>
                    <a:srgbClr val="C00000"/>
                  </a:solidFill>
                </a:ln>
              </p:spPr>
              <p:txBody>
                <a:bodyPr wrap="none" rtlCol="0">
                  <a:spAutoFit/>
                </a:bodyPr>
                <a:lstStyle/>
                <a:p>
                  <a:r>
                    <a:rPr kumimoji="1" lang="ja-JP" altLang="en-US" sz="2800" dirty="0"/>
                    <a:t>自己評価</a:t>
                  </a:r>
                </a:p>
              </p:txBody>
            </p:sp>
            <p:cxnSp>
              <p:nvCxnSpPr>
                <p:cNvPr id="72" name="直線コネクタ 71">
                  <a:extLst>
                    <a:ext uri="{FF2B5EF4-FFF2-40B4-BE49-F238E27FC236}">
                      <a16:creationId xmlns:a16="http://schemas.microsoft.com/office/drawing/2014/main" id="{1E8F5693-965B-4491-960C-60E79A40AFCD}"/>
                    </a:ext>
                  </a:extLst>
                </p:cNvPr>
                <p:cNvCxnSpPr/>
                <p:nvPr/>
              </p:nvCxnSpPr>
              <p:spPr>
                <a:xfrm flipH="1">
                  <a:off x="2906861" y="6508439"/>
                  <a:ext cx="72626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EF1B0A9D-32C7-4D9A-97B1-64A243AB2EBE}"/>
                  </a:ext>
                </a:extLst>
              </p:cNvPr>
              <p:cNvSpPr txBox="1"/>
              <p:nvPr/>
            </p:nvSpPr>
            <p:spPr>
              <a:xfrm>
                <a:off x="2051720" y="6322342"/>
                <a:ext cx="877163" cy="369332"/>
              </a:xfrm>
              <a:prstGeom prst="rect">
                <a:avLst/>
              </a:prstGeom>
              <a:noFill/>
            </p:spPr>
            <p:txBody>
              <a:bodyPr wrap="none" rtlCol="0">
                <a:spAutoFit/>
              </a:bodyPr>
              <a:lstStyle/>
              <a:p>
                <a:r>
                  <a:rPr kumimoji="1" lang="ja-JP" altLang="en-US" dirty="0">
                    <a:solidFill>
                      <a:schemeClr val="tx2"/>
                    </a:solidFill>
                  </a:rPr>
                  <a:t>開始前</a:t>
                </a:r>
              </a:p>
            </p:txBody>
          </p:sp>
        </p:grpSp>
      </p:grpSp>
    </p:spTree>
    <p:extLst>
      <p:ext uri="{BB962C8B-B14F-4D97-AF65-F5344CB8AC3E}">
        <p14:creationId xmlns:p14="http://schemas.microsoft.com/office/powerpoint/2010/main" val="18636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グループ化 45">
            <a:extLst>
              <a:ext uri="{FF2B5EF4-FFF2-40B4-BE49-F238E27FC236}">
                <a16:creationId xmlns:a16="http://schemas.microsoft.com/office/drawing/2014/main" id="{2FA1EF0B-5570-493F-90C7-33C21FAC3861}"/>
              </a:ext>
            </a:extLst>
          </p:cNvPr>
          <p:cNvGrpSpPr/>
          <p:nvPr/>
        </p:nvGrpSpPr>
        <p:grpSpPr>
          <a:xfrm>
            <a:off x="3239476" y="2594533"/>
            <a:ext cx="354584" cy="865953"/>
            <a:chOff x="6921658" y="2659900"/>
            <a:chExt cx="425807" cy="865953"/>
          </a:xfrm>
        </p:grpSpPr>
        <p:cxnSp>
          <p:nvCxnSpPr>
            <p:cNvPr id="47" name="コネクタ: カギ線 46">
              <a:extLst>
                <a:ext uri="{FF2B5EF4-FFF2-40B4-BE49-F238E27FC236}">
                  <a16:creationId xmlns:a16="http://schemas.microsoft.com/office/drawing/2014/main" id="{229E26B0-D421-4356-A3DA-7F0687FEB74D}"/>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F722C56A-DEF1-4AC1-8ABC-D5E564CFDA9A}"/>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sp>
        <p:nvSpPr>
          <p:cNvPr id="3" name="タイトル 2">
            <a:extLst>
              <a:ext uri="{FF2B5EF4-FFF2-40B4-BE49-F238E27FC236}">
                <a16:creationId xmlns:a16="http://schemas.microsoft.com/office/drawing/2014/main" id="{A63AA92B-A657-4DDA-BAC6-08B635AE27F6}"/>
              </a:ext>
            </a:extLst>
          </p:cNvPr>
          <p:cNvSpPr>
            <a:spLocks noGrp="1"/>
          </p:cNvSpPr>
          <p:nvPr>
            <p:ph type="title"/>
          </p:nvPr>
        </p:nvSpPr>
        <p:spPr/>
        <p:txBody>
          <a:bodyPr/>
          <a:lstStyle/>
          <a:p>
            <a:r>
              <a:rPr lang="ja-JP" altLang="en-US" dirty="0"/>
              <a:t>受講前後の客観評価結果</a:t>
            </a:r>
            <a:endParaRPr kumimoji="1" lang="ja-JP" altLang="en-US" dirty="0"/>
          </a:p>
        </p:txBody>
      </p:sp>
      <p:grpSp>
        <p:nvGrpSpPr>
          <p:cNvPr id="4" name="グループ化 3">
            <a:extLst>
              <a:ext uri="{FF2B5EF4-FFF2-40B4-BE49-F238E27FC236}">
                <a16:creationId xmlns:a16="http://schemas.microsoft.com/office/drawing/2014/main" id="{08D439E7-12C5-431A-9F92-1781DE7AEFAF}"/>
              </a:ext>
            </a:extLst>
          </p:cNvPr>
          <p:cNvGrpSpPr/>
          <p:nvPr/>
        </p:nvGrpSpPr>
        <p:grpSpPr>
          <a:xfrm>
            <a:off x="3834106" y="2594533"/>
            <a:ext cx="269626" cy="865953"/>
            <a:chOff x="7644966" y="2457494"/>
            <a:chExt cx="323784" cy="865953"/>
          </a:xfrm>
        </p:grpSpPr>
        <p:cxnSp>
          <p:nvCxnSpPr>
            <p:cNvPr id="5" name="コネクタ: カギ線 4">
              <a:extLst>
                <a:ext uri="{FF2B5EF4-FFF2-40B4-BE49-F238E27FC236}">
                  <a16:creationId xmlns:a16="http://schemas.microsoft.com/office/drawing/2014/main" id="{3D6C0552-6DE2-47B1-8E23-2BB82CC23278}"/>
                </a:ext>
              </a:extLst>
            </p:cNvPr>
            <p:cNvCxnSpPr>
              <a:cxnSpLocks/>
            </p:cNvCxnSpPr>
            <p:nvPr/>
          </p:nvCxnSpPr>
          <p:spPr>
            <a:xfrm rot="5400000" flipH="1" flipV="1">
              <a:off x="7799081" y="3218204"/>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B1FD8A3C-C178-45D2-B475-C55E7C9BB593}"/>
                </a:ext>
              </a:extLst>
            </p:cNvPr>
            <p:cNvSpPr txBox="1"/>
            <p:nvPr/>
          </p:nvSpPr>
          <p:spPr>
            <a:xfrm>
              <a:off x="7644966" y="2457494"/>
              <a:ext cx="323784"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7" name="グループ化 6">
            <a:extLst>
              <a:ext uri="{FF2B5EF4-FFF2-40B4-BE49-F238E27FC236}">
                <a16:creationId xmlns:a16="http://schemas.microsoft.com/office/drawing/2014/main" id="{2BC88B3F-7748-4561-B45E-89574F3F4A6E}"/>
              </a:ext>
            </a:extLst>
          </p:cNvPr>
          <p:cNvGrpSpPr/>
          <p:nvPr/>
        </p:nvGrpSpPr>
        <p:grpSpPr>
          <a:xfrm>
            <a:off x="2117790" y="2594533"/>
            <a:ext cx="354584" cy="865953"/>
            <a:chOff x="6921658" y="2659900"/>
            <a:chExt cx="425807" cy="865953"/>
          </a:xfrm>
        </p:grpSpPr>
        <p:cxnSp>
          <p:nvCxnSpPr>
            <p:cNvPr id="8" name="コネクタ: カギ線 7">
              <a:extLst>
                <a:ext uri="{FF2B5EF4-FFF2-40B4-BE49-F238E27FC236}">
                  <a16:creationId xmlns:a16="http://schemas.microsoft.com/office/drawing/2014/main" id="{C5217A13-33AA-40AD-A4CC-DE1CE2518DB5}"/>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009B8901-48B4-4D83-9235-9CD00C515537}"/>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11" name="グループ化 10">
            <a:extLst>
              <a:ext uri="{FF2B5EF4-FFF2-40B4-BE49-F238E27FC236}">
                <a16:creationId xmlns:a16="http://schemas.microsoft.com/office/drawing/2014/main" id="{3931C964-582D-4CCF-A048-73A0BE8DBFD4}"/>
              </a:ext>
            </a:extLst>
          </p:cNvPr>
          <p:cNvGrpSpPr/>
          <p:nvPr/>
        </p:nvGrpSpPr>
        <p:grpSpPr>
          <a:xfrm>
            <a:off x="5756802" y="1723002"/>
            <a:ext cx="1257080" cy="642366"/>
            <a:chOff x="6469949" y="1903260"/>
            <a:chExt cx="1257080" cy="642366"/>
          </a:xfrm>
        </p:grpSpPr>
        <p:sp>
          <p:nvSpPr>
            <p:cNvPr id="12" name="テキスト ボックス 11">
              <a:extLst>
                <a:ext uri="{FF2B5EF4-FFF2-40B4-BE49-F238E27FC236}">
                  <a16:creationId xmlns:a16="http://schemas.microsoft.com/office/drawing/2014/main" id="{3C241E3A-FEFC-4319-87C1-B4F5A4C83E01}"/>
                </a:ext>
              </a:extLst>
            </p:cNvPr>
            <p:cNvSpPr txBox="1"/>
            <p:nvPr/>
          </p:nvSpPr>
          <p:spPr>
            <a:xfrm>
              <a:off x="6883528" y="2158923"/>
              <a:ext cx="843501" cy="307777"/>
            </a:xfrm>
            <a:prstGeom prst="rect">
              <a:avLst/>
            </a:prstGeom>
            <a:noFill/>
          </p:spPr>
          <p:txBody>
            <a:bodyPr wrap="none" rtlCol="0">
              <a:spAutoFit/>
            </a:bodyPr>
            <a:lstStyle/>
            <a:p>
              <a:r>
                <a:rPr kumimoji="1" lang="en-US" altLang="ja-JP" sz="1400" i="1">
                  <a:latin typeface="Century" panose="02040604050505020304" pitchFamily="18" charset="0"/>
                </a:rPr>
                <a:t>p</a:t>
              </a:r>
              <a:r>
                <a:rPr kumimoji="1" lang="en-US" altLang="ja-JP" sz="1400">
                  <a:latin typeface="Century" panose="02040604050505020304" pitchFamily="18" charset="0"/>
                </a:rPr>
                <a:t> </a:t>
              </a:r>
              <a:r>
                <a:rPr kumimoji="1" lang="en-US" altLang="ja-JP" sz="1400" dirty="0">
                  <a:latin typeface="Century" panose="02040604050505020304" pitchFamily="18" charset="0"/>
                </a:rPr>
                <a:t>&lt; 0.05</a:t>
              </a:r>
              <a:endParaRPr kumimoji="1" lang="ja-JP" altLang="en-US" sz="1400" dirty="0">
                <a:latin typeface="Century" panose="02040604050505020304" pitchFamily="18" charset="0"/>
              </a:endParaRPr>
            </a:p>
          </p:txBody>
        </p:sp>
        <p:sp>
          <p:nvSpPr>
            <p:cNvPr id="13" name="テキスト ボックス 12">
              <a:extLst>
                <a:ext uri="{FF2B5EF4-FFF2-40B4-BE49-F238E27FC236}">
                  <a16:creationId xmlns:a16="http://schemas.microsoft.com/office/drawing/2014/main" id="{A206816B-C3E0-406C-92DA-F7F7681B1869}"/>
                </a:ext>
              </a:extLst>
            </p:cNvPr>
            <p:cNvSpPr txBox="1"/>
            <p:nvPr/>
          </p:nvSpPr>
          <p:spPr>
            <a:xfrm>
              <a:off x="6883528" y="1903260"/>
              <a:ext cx="843501" cy="307777"/>
            </a:xfrm>
            <a:prstGeom prst="rect">
              <a:avLst/>
            </a:prstGeom>
            <a:noFill/>
          </p:spPr>
          <p:txBody>
            <a:bodyPr wrap="none" rtlCol="0">
              <a:spAutoFit/>
            </a:bodyPr>
            <a:lstStyle/>
            <a:p>
              <a:r>
                <a:rPr kumimoji="1" lang="en-US" altLang="ja-JP" sz="1400" i="1" dirty="0">
                  <a:latin typeface="Century" panose="02040604050505020304" pitchFamily="18" charset="0"/>
                </a:rPr>
                <a:t>p</a:t>
              </a:r>
              <a:r>
                <a:rPr kumimoji="1" lang="en-US" altLang="ja-JP" sz="1400" dirty="0">
                  <a:latin typeface="Century" panose="02040604050505020304" pitchFamily="18" charset="0"/>
                </a:rPr>
                <a:t> &lt; 0.01</a:t>
              </a:r>
              <a:endParaRPr kumimoji="1" lang="ja-JP" altLang="en-US" sz="1400" dirty="0">
                <a:latin typeface="Century" panose="02040604050505020304" pitchFamily="18" charset="0"/>
              </a:endParaRPr>
            </a:p>
          </p:txBody>
        </p:sp>
        <p:sp>
          <p:nvSpPr>
            <p:cNvPr id="14" name="テキスト ボックス 13">
              <a:extLst>
                <a:ext uri="{FF2B5EF4-FFF2-40B4-BE49-F238E27FC236}">
                  <a16:creationId xmlns:a16="http://schemas.microsoft.com/office/drawing/2014/main" id="{21746B78-BDE0-4E4E-8B4C-FDA1674502D3}"/>
                </a:ext>
              </a:extLst>
            </p:cNvPr>
            <p:cNvSpPr txBox="1"/>
            <p:nvPr/>
          </p:nvSpPr>
          <p:spPr>
            <a:xfrm>
              <a:off x="6617425" y="2176294"/>
              <a:ext cx="332142" cy="369332"/>
            </a:xfrm>
            <a:prstGeom prst="rect">
              <a:avLst/>
            </a:prstGeom>
            <a:noFill/>
          </p:spPr>
          <p:txBody>
            <a:bodyPr wrap="none" rtlCol="0">
              <a:spAutoFit/>
            </a:bodyPr>
            <a:lstStyle/>
            <a:p>
              <a:pPr algn="r"/>
              <a:r>
                <a:rPr kumimoji="1" lang="en-US" altLang="ja-JP" dirty="0"/>
                <a:t>*</a:t>
              </a:r>
              <a:endParaRPr kumimoji="1" lang="ja-JP" altLang="en-US" dirty="0"/>
            </a:p>
          </p:txBody>
        </p:sp>
        <p:sp>
          <p:nvSpPr>
            <p:cNvPr id="15" name="テキスト ボックス 14">
              <a:extLst>
                <a:ext uri="{FF2B5EF4-FFF2-40B4-BE49-F238E27FC236}">
                  <a16:creationId xmlns:a16="http://schemas.microsoft.com/office/drawing/2014/main" id="{ED1424BE-2209-446F-874F-17251B86400D}"/>
                </a:ext>
              </a:extLst>
            </p:cNvPr>
            <p:cNvSpPr txBox="1"/>
            <p:nvPr/>
          </p:nvSpPr>
          <p:spPr>
            <a:xfrm>
              <a:off x="6469949" y="1920631"/>
              <a:ext cx="479618" cy="369332"/>
            </a:xfrm>
            <a:prstGeom prst="rect">
              <a:avLst/>
            </a:prstGeom>
            <a:noFill/>
          </p:spPr>
          <p:txBody>
            <a:bodyPr wrap="none" rtlCol="0">
              <a:spAutoFit/>
            </a:bodyPr>
            <a:lstStyle/>
            <a:p>
              <a:pPr algn="r"/>
              <a:r>
                <a:rPr kumimoji="1" lang="en-US" altLang="ja-JP" dirty="0"/>
                <a:t>**</a:t>
              </a:r>
              <a:endParaRPr kumimoji="1" lang="ja-JP" altLang="en-US" dirty="0"/>
            </a:p>
          </p:txBody>
        </p:sp>
      </p:grpSp>
      <p:graphicFrame>
        <p:nvGraphicFramePr>
          <p:cNvPr id="10" name="グラフ 9">
            <a:extLst>
              <a:ext uri="{FF2B5EF4-FFF2-40B4-BE49-F238E27FC236}">
                <a16:creationId xmlns:a16="http://schemas.microsoft.com/office/drawing/2014/main" id="{9F23D954-2304-4733-BCC6-16D5ACB10314}"/>
              </a:ext>
            </a:extLst>
          </p:cNvPr>
          <p:cNvGraphicFramePr>
            <a:graphicFrameLocks/>
          </p:cNvGraphicFramePr>
          <p:nvPr>
            <p:extLst/>
          </p:nvPr>
        </p:nvGraphicFramePr>
        <p:xfrm>
          <a:off x="1707980" y="1740372"/>
          <a:ext cx="5925198" cy="3646811"/>
        </p:xfrm>
        <a:graphic>
          <a:graphicData uri="http://schemas.openxmlformats.org/drawingml/2006/chart">
            <c:chart xmlns:c="http://schemas.openxmlformats.org/drawingml/2006/chart" xmlns:r="http://schemas.openxmlformats.org/officeDocument/2006/relationships" r:id="rId3"/>
          </a:graphicData>
        </a:graphic>
      </p:graphicFrame>
      <p:sp>
        <p:nvSpPr>
          <p:cNvPr id="20" name="右中かっこ 19">
            <a:extLst>
              <a:ext uri="{FF2B5EF4-FFF2-40B4-BE49-F238E27FC236}">
                <a16:creationId xmlns:a16="http://schemas.microsoft.com/office/drawing/2014/main" id="{231318EA-291A-4EB5-8B84-98B3FC9D06EB}"/>
              </a:ext>
            </a:extLst>
          </p:cNvPr>
          <p:cNvSpPr/>
          <p:nvPr/>
        </p:nvSpPr>
        <p:spPr>
          <a:xfrm rot="5400000">
            <a:off x="2736634" y="4747338"/>
            <a:ext cx="216024" cy="136815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27A52D9-1F25-413A-BF67-08B4226F6BA6}"/>
              </a:ext>
            </a:extLst>
          </p:cNvPr>
          <p:cNvSpPr txBox="1"/>
          <p:nvPr/>
        </p:nvSpPr>
        <p:spPr>
          <a:xfrm>
            <a:off x="2059816" y="5611434"/>
            <a:ext cx="1569660" cy="369332"/>
          </a:xfrm>
          <a:prstGeom prst="rect">
            <a:avLst/>
          </a:prstGeom>
          <a:noFill/>
        </p:spPr>
        <p:txBody>
          <a:bodyPr wrap="none" rtlCol="0">
            <a:spAutoFit/>
          </a:bodyPr>
          <a:lstStyle/>
          <a:p>
            <a:pPr algn="ctr"/>
            <a:r>
              <a:rPr kumimoji="1" lang="ja-JP" altLang="en-US" dirty="0"/>
              <a:t>対課題基礎力</a:t>
            </a:r>
          </a:p>
        </p:txBody>
      </p:sp>
      <p:sp>
        <p:nvSpPr>
          <p:cNvPr id="22" name="右中かっこ 21">
            <a:extLst>
              <a:ext uri="{FF2B5EF4-FFF2-40B4-BE49-F238E27FC236}">
                <a16:creationId xmlns:a16="http://schemas.microsoft.com/office/drawing/2014/main" id="{4968C93C-C33E-4E9D-B757-12E243FF82FC}"/>
              </a:ext>
            </a:extLst>
          </p:cNvPr>
          <p:cNvSpPr/>
          <p:nvPr/>
        </p:nvSpPr>
        <p:spPr>
          <a:xfrm rot="5400000">
            <a:off x="4421564" y="4742970"/>
            <a:ext cx="216024" cy="136815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1F443E4-77C6-4ACE-B26D-6BE0CEA3C22A}"/>
              </a:ext>
            </a:extLst>
          </p:cNvPr>
          <p:cNvSpPr txBox="1"/>
          <p:nvPr/>
        </p:nvSpPr>
        <p:spPr>
          <a:xfrm>
            <a:off x="3860162" y="5607066"/>
            <a:ext cx="1338828" cy="369332"/>
          </a:xfrm>
          <a:prstGeom prst="rect">
            <a:avLst/>
          </a:prstGeom>
          <a:noFill/>
        </p:spPr>
        <p:txBody>
          <a:bodyPr wrap="none" rtlCol="0">
            <a:spAutoFit/>
          </a:bodyPr>
          <a:lstStyle/>
          <a:p>
            <a:pPr algn="ctr"/>
            <a:r>
              <a:rPr kumimoji="1" lang="ja-JP" altLang="en-US" dirty="0"/>
              <a:t>対人基礎力</a:t>
            </a:r>
          </a:p>
        </p:txBody>
      </p:sp>
      <p:sp>
        <p:nvSpPr>
          <p:cNvPr id="24" name="右中かっこ 23">
            <a:extLst>
              <a:ext uri="{FF2B5EF4-FFF2-40B4-BE49-F238E27FC236}">
                <a16:creationId xmlns:a16="http://schemas.microsoft.com/office/drawing/2014/main" id="{C670A3A9-85CD-41D2-B9B6-140C400D0B0F}"/>
              </a:ext>
            </a:extLst>
          </p:cNvPr>
          <p:cNvSpPr/>
          <p:nvPr/>
        </p:nvSpPr>
        <p:spPr>
          <a:xfrm rot="5400000">
            <a:off x="6106494" y="4738602"/>
            <a:ext cx="216024" cy="136815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2BE6742-9B9E-49F6-B9D9-B17ED53241EB}"/>
              </a:ext>
            </a:extLst>
          </p:cNvPr>
          <p:cNvSpPr txBox="1"/>
          <p:nvPr/>
        </p:nvSpPr>
        <p:spPr>
          <a:xfrm>
            <a:off x="5429677" y="5602698"/>
            <a:ext cx="1569661" cy="369332"/>
          </a:xfrm>
          <a:prstGeom prst="rect">
            <a:avLst/>
          </a:prstGeom>
          <a:noFill/>
        </p:spPr>
        <p:txBody>
          <a:bodyPr wrap="none" rtlCol="0">
            <a:spAutoFit/>
          </a:bodyPr>
          <a:lstStyle/>
          <a:p>
            <a:pPr algn="ctr"/>
            <a:r>
              <a:rPr kumimoji="1" lang="ja-JP" altLang="en-US" dirty="0"/>
              <a:t>対自己基礎力</a:t>
            </a:r>
          </a:p>
        </p:txBody>
      </p:sp>
      <p:sp>
        <p:nvSpPr>
          <p:cNvPr id="26" name="テキスト ボックス 25">
            <a:extLst>
              <a:ext uri="{FF2B5EF4-FFF2-40B4-BE49-F238E27FC236}">
                <a16:creationId xmlns:a16="http://schemas.microsoft.com/office/drawing/2014/main" id="{D17DAE8F-8202-4139-91ED-F0106CA5B767}"/>
              </a:ext>
            </a:extLst>
          </p:cNvPr>
          <p:cNvSpPr txBox="1"/>
          <p:nvPr/>
        </p:nvSpPr>
        <p:spPr>
          <a:xfrm>
            <a:off x="1525824" y="1326163"/>
            <a:ext cx="5860900" cy="338554"/>
          </a:xfrm>
          <a:prstGeom prst="rect">
            <a:avLst/>
          </a:prstGeom>
          <a:noFill/>
        </p:spPr>
        <p:txBody>
          <a:bodyPr wrap="none" rtlCol="0">
            <a:spAutoFit/>
          </a:bodyPr>
          <a:lstStyle/>
          <a:p>
            <a:r>
              <a:rPr kumimoji="1" lang="en-US" altLang="ja-JP" sz="1600" dirty="0">
                <a:solidFill>
                  <a:schemeClr val="tx2"/>
                </a:solidFill>
              </a:rPr>
              <a:t>2</a:t>
            </a:r>
            <a:r>
              <a:rPr kumimoji="1" lang="ja-JP" altLang="en-US" sz="1600" dirty="0">
                <a:solidFill>
                  <a:schemeClr val="tx2"/>
                </a:solidFill>
              </a:rPr>
              <a:t>回の</a:t>
            </a:r>
            <a:r>
              <a:rPr kumimoji="1" lang="en-US" altLang="ja-JP" sz="1600" dirty="0">
                <a:solidFill>
                  <a:schemeClr val="tx2"/>
                </a:solidFill>
              </a:rPr>
              <a:t>PROG</a:t>
            </a:r>
            <a:r>
              <a:rPr kumimoji="1" lang="ja-JP" altLang="en-US" sz="1600" dirty="0">
                <a:solidFill>
                  <a:schemeClr val="tx2"/>
                </a:solidFill>
              </a:rPr>
              <a:t>コンピテンシーテストを受検した</a:t>
            </a:r>
            <a:r>
              <a:rPr kumimoji="1" lang="en-US" altLang="ja-JP" sz="1600" dirty="0">
                <a:solidFill>
                  <a:schemeClr val="tx2"/>
                </a:solidFill>
              </a:rPr>
              <a:t>60</a:t>
            </a:r>
            <a:r>
              <a:rPr kumimoji="1" lang="ja-JP" altLang="en-US" sz="1600" dirty="0">
                <a:solidFill>
                  <a:schemeClr val="tx2"/>
                </a:solidFill>
              </a:rPr>
              <a:t>名のスコアの平均</a:t>
            </a:r>
          </a:p>
        </p:txBody>
      </p:sp>
      <p:sp>
        <p:nvSpPr>
          <p:cNvPr id="30" name="テキスト ボックス 29">
            <a:extLst>
              <a:ext uri="{FF2B5EF4-FFF2-40B4-BE49-F238E27FC236}">
                <a16:creationId xmlns:a16="http://schemas.microsoft.com/office/drawing/2014/main" id="{0338A04B-A01B-47D5-B2CA-6255AF1F6980}"/>
              </a:ext>
            </a:extLst>
          </p:cNvPr>
          <p:cNvSpPr txBox="1"/>
          <p:nvPr/>
        </p:nvSpPr>
        <p:spPr>
          <a:xfrm>
            <a:off x="228600" y="6525344"/>
            <a:ext cx="8695943" cy="253916"/>
          </a:xfrm>
          <a:prstGeom prst="rect">
            <a:avLst/>
          </a:prstGeom>
          <a:noFill/>
        </p:spPr>
        <p:txBody>
          <a:bodyPr wrap="square" rtlCol="0">
            <a:spAutoFit/>
          </a:bodyPr>
          <a:lstStyle/>
          <a:p>
            <a:r>
              <a:rPr kumimoji="1" lang="en-US" altLang="ja-JP" sz="1000" dirty="0"/>
              <a:t>[9] </a:t>
            </a:r>
            <a:r>
              <a:rPr kumimoji="1" lang="ja-JP" altLang="en-US" sz="1000" dirty="0"/>
              <a:t>山本ら</a:t>
            </a:r>
            <a:r>
              <a:rPr kumimoji="1" lang="en-US" altLang="ja-JP" sz="1000" dirty="0"/>
              <a:t>:</a:t>
            </a:r>
            <a:r>
              <a:rPr kumimoji="1" lang="ja-JP" altLang="en-US" sz="1000" dirty="0"/>
              <a:t>大学学部生を対象とした実践的</a:t>
            </a:r>
            <a:r>
              <a:rPr kumimoji="1" lang="en-US" altLang="ja-JP" sz="1000" dirty="0"/>
              <a:t>IT</a:t>
            </a:r>
            <a:r>
              <a:rPr kumimoji="1" lang="ja-JP" altLang="en-US" sz="1000" dirty="0"/>
              <a:t>人材育成プログラム</a:t>
            </a:r>
            <a:r>
              <a:rPr kumimoji="1" lang="en-US" altLang="ja-JP" sz="1000" dirty="0"/>
              <a:t>enPiT2</a:t>
            </a:r>
            <a:r>
              <a:rPr kumimoji="1" lang="ja-JP" altLang="en-US" sz="1000" dirty="0"/>
              <a:t>と評価</a:t>
            </a:r>
            <a:r>
              <a:rPr kumimoji="1" lang="en-US" altLang="ja-JP" sz="1000" dirty="0"/>
              <a:t>,</a:t>
            </a:r>
            <a:r>
              <a:rPr kumimoji="1" lang="ja-JP" altLang="en-US" sz="1000" dirty="0"/>
              <a:t>信学技報（</a:t>
            </a:r>
            <a:r>
              <a:rPr kumimoji="1" lang="en-US" altLang="ja-JP" sz="1000" dirty="0"/>
              <a:t>SS2018-82</a:t>
            </a:r>
            <a:r>
              <a:rPr kumimoji="1" lang="ja-JP" altLang="en-US" sz="1000" dirty="0"/>
              <a:t>）</a:t>
            </a:r>
            <a:r>
              <a:rPr kumimoji="1" lang="en-US" altLang="ja-JP" sz="1000" dirty="0"/>
              <a:t>, Vol.118, No.471, pp.181-186, 2019.</a:t>
            </a:r>
            <a:endParaRPr kumimoji="1" lang="ja-JP" altLang="en-US" sz="1000" dirty="0"/>
          </a:p>
        </p:txBody>
      </p:sp>
      <p:sp>
        <p:nvSpPr>
          <p:cNvPr id="27" name="テキスト ボックス 26">
            <a:extLst>
              <a:ext uri="{FF2B5EF4-FFF2-40B4-BE49-F238E27FC236}">
                <a16:creationId xmlns:a16="http://schemas.microsoft.com/office/drawing/2014/main" id="{48CCF011-5ABB-4111-8135-E1CF2EA6CD90}"/>
              </a:ext>
            </a:extLst>
          </p:cNvPr>
          <p:cNvSpPr txBox="1"/>
          <p:nvPr/>
        </p:nvSpPr>
        <p:spPr>
          <a:xfrm>
            <a:off x="1878453" y="6075268"/>
            <a:ext cx="6293947" cy="461665"/>
          </a:xfrm>
          <a:prstGeom prst="rect">
            <a:avLst/>
          </a:prstGeom>
          <a:noFill/>
        </p:spPr>
        <p:txBody>
          <a:bodyPr wrap="square" rtlCol="0">
            <a:spAutoFit/>
          </a:bodyPr>
          <a:lstStyle/>
          <a:p>
            <a:r>
              <a:rPr kumimoji="1" lang="ja-JP" altLang="en-US" sz="2400" dirty="0">
                <a:solidFill>
                  <a:schemeClr val="tx2"/>
                </a:solidFill>
              </a:rPr>
              <a:t>全体では、</a:t>
            </a:r>
            <a:r>
              <a:rPr kumimoji="1" lang="en-US" altLang="ja-JP" sz="2400" dirty="0">
                <a:solidFill>
                  <a:schemeClr val="tx2"/>
                </a:solidFill>
              </a:rPr>
              <a:t>3</a:t>
            </a:r>
            <a:r>
              <a:rPr kumimoji="1" lang="ja-JP" altLang="en-US" sz="2400" dirty="0">
                <a:solidFill>
                  <a:schemeClr val="tx2"/>
                </a:solidFill>
              </a:rPr>
              <a:t>つの大分類および総合で有意差</a:t>
            </a:r>
            <a:r>
              <a:rPr kumimoji="1" lang="en-US" altLang="ja-JP" sz="2400" baseline="30000" dirty="0">
                <a:solidFill>
                  <a:schemeClr val="tx2"/>
                </a:solidFill>
              </a:rPr>
              <a:t>[9]</a:t>
            </a:r>
            <a:endParaRPr kumimoji="1" lang="ja-JP" altLang="en-US" sz="2400" baseline="30000" dirty="0">
              <a:solidFill>
                <a:schemeClr val="tx2"/>
              </a:solidFill>
            </a:endParaRPr>
          </a:p>
        </p:txBody>
      </p:sp>
      <p:grpSp>
        <p:nvGrpSpPr>
          <p:cNvPr id="31" name="グループ化 30">
            <a:extLst>
              <a:ext uri="{FF2B5EF4-FFF2-40B4-BE49-F238E27FC236}">
                <a16:creationId xmlns:a16="http://schemas.microsoft.com/office/drawing/2014/main" id="{8530AE28-0789-4A46-8DF6-A01226A4E293}"/>
              </a:ext>
            </a:extLst>
          </p:cNvPr>
          <p:cNvGrpSpPr/>
          <p:nvPr/>
        </p:nvGrpSpPr>
        <p:grpSpPr>
          <a:xfrm>
            <a:off x="971600" y="6129635"/>
            <a:ext cx="887016" cy="314514"/>
            <a:chOff x="2906906" y="2235654"/>
            <a:chExt cx="5829301" cy="2066925"/>
          </a:xfrm>
        </p:grpSpPr>
        <p:sp>
          <p:nvSpPr>
            <p:cNvPr id="32" name="Freeform 25">
              <a:extLst>
                <a:ext uri="{FF2B5EF4-FFF2-40B4-BE49-F238E27FC236}">
                  <a16:creationId xmlns:a16="http://schemas.microsoft.com/office/drawing/2014/main" id="{20779C8C-AEFA-41B9-BA68-07C20CAE09EA}"/>
                </a:ext>
              </a:extLst>
            </p:cNvPr>
            <p:cNvSpPr>
              <a:spLocks/>
            </p:cNvSpPr>
            <p:nvPr/>
          </p:nvSpPr>
          <p:spPr bwMode="auto">
            <a:xfrm>
              <a:off x="4696019" y="2750004"/>
              <a:ext cx="903288" cy="666750"/>
            </a:xfrm>
            <a:custGeom>
              <a:avLst/>
              <a:gdLst>
                <a:gd name="T0" fmla="*/ 141 w 161"/>
                <a:gd name="T1" fmla="*/ 27 h 118"/>
                <a:gd name="T2" fmla="*/ 73 w 161"/>
                <a:gd name="T3" fmla="*/ 0 h 118"/>
                <a:gd name="T4" fmla="*/ 0 w 161"/>
                <a:gd name="T5" fmla="*/ 24 h 118"/>
                <a:gd name="T6" fmla="*/ 5 w 161"/>
                <a:gd name="T7" fmla="*/ 113 h 118"/>
                <a:gd name="T8" fmla="*/ 15 w 161"/>
                <a:gd name="T9" fmla="*/ 64 h 118"/>
                <a:gd name="T10" fmla="*/ 61 w 161"/>
                <a:gd name="T11" fmla="*/ 45 h 118"/>
                <a:gd name="T12" fmla="*/ 111 w 161"/>
                <a:gd name="T13" fmla="*/ 109 h 118"/>
                <a:gd name="T14" fmla="*/ 111 w 161"/>
                <a:gd name="T15" fmla="*/ 118 h 118"/>
                <a:gd name="T16" fmla="*/ 161 w 161"/>
                <a:gd name="T17" fmla="*/ 99 h 118"/>
                <a:gd name="T18" fmla="*/ 141 w 161"/>
                <a:gd name="T19"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18">
                  <a:moveTo>
                    <a:pt x="141" y="27"/>
                  </a:moveTo>
                  <a:cubicBezTo>
                    <a:pt x="124" y="7"/>
                    <a:pt x="109" y="0"/>
                    <a:pt x="73" y="0"/>
                  </a:cubicBezTo>
                  <a:cubicBezTo>
                    <a:pt x="44" y="0"/>
                    <a:pt x="23" y="7"/>
                    <a:pt x="0" y="24"/>
                  </a:cubicBezTo>
                  <a:cubicBezTo>
                    <a:pt x="5" y="113"/>
                    <a:pt x="5" y="113"/>
                    <a:pt x="5" y="113"/>
                  </a:cubicBezTo>
                  <a:cubicBezTo>
                    <a:pt x="5" y="86"/>
                    <a:pt x="7" y="74"/>
                    <a:pt x="15" y="64"/>
                  </a:cubicBezTo>
                  <a:cubicBezTo>
                    <a:pt x="25" y="52"/>
                    <a:pt x="41" y="45"/>
                    <a:pt x="61" y="45"/>
                  </a:cubicBezTo>
                  <a:cubicBezTo>
                    <a:pt x="92" y="45"/>
                    <a:pt x="111" y="55"/>
                    <a:pt x="111" y="109"/>
                  </a:cubicBezTo>
                  <a:cubicBezTo>
                    <a:pt x="111" y="118"/>
                    <a:pt x="111" y="118"/>
                    <a:pt x="111" y="118"/>
                  </a:cubicBezTo>
                  <a:cubicBezTo>
                    <a:pt x="161" y="99"/>
                    <a:pt x="161" y="99"/>
                    <a:pt x="161" y="99"/>
                  </a:cubicBezTo>
                  <a:cubicBezTo>
                    <a:pt x="161" y="64"/>
                    <a:pt x="155" y="42"/>
                    <a:pt x="141" y="27"/>
                  </a:cubicBezTo>
                  <a:close/>
                </a:path>
              </a:pathLst>
            </a:custGeom>
            <a:solidFill>
              <a:srgbClr val="C6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6">
              <a:extLst>
                <a:ext uri="{FF2B5EF4-FFF2-40B4-BE49-F238E27FC236}">
                  <a16:creationId xmlns:a16="http://schemas.microsoft.com/office/drawing/2014/main" id="{87B56DD1-E8BC-48E0-A43B-40C59C0D12FD}"/>
                </a:ext>
              </a:extLst>
            </p:cNvPr>
            <p:cNvSpPr>
              <a:spLocks/>
            </p:cNvSpPr>
            <p:nvPr/>
          </p:nvSpPr>
          <p:spPr bwMode="auto">
            <a:xfrm>
              <a:off x="5318319" y="3308804"/>
              <a:ext cx="292100" cy="903288"/>
            </a:xfrm>
            <a:custGeom>
              <a:avLst/>
              <a:gdLst>
                <a:gd name="T0" fmla="*/ 50 w 52"/>
                <a:gd name="T1" fmla="*/ 0 h 160"/>
                <a:gd name="T2" fmla="*/ 0 w 52"/>
                <a:gd name="T3" fmla="*/ 19 h 160"/>
                <a:gd name="T4" fmla="*/ 1 w 52"/>
                <a:gd name="T5" fmla="*/ 160 h 160"/>
                <a:gd name="T6" fmla="*/ 52 w 52"/>
                <a:gd name="T7" fmla="*/ 160 h 160"/>
                <a:gd name="T8" fmla="*/ 50 w 52"/>
                <a:gd name="T9" fmla="*/ 3 h 160"/>
                <a:gd name="T10" fmla="*/ 50 w 52"/>
                <a:gd name="T11" fmla="*/ 0 h 160"/>
              </a:gdLst>
              <a:ahLst/>
              <a:cxnLst>
                <a:cxn ang="0">
                  <a:pos x="T0" y="T1"/>
                </a:cxn>
                <a:cxn ang="0">
                  <a:pos x="T2" y="T3"/>
                </a:cxn>
                <a:cxn ang="0">
                  <a:pos x="T4" y="T5"/>
                </a:cxn>
                <a:cxn ang="0">
                  <a:pos x="T6" y="T7"/>
                </a:cxn>
                <a:cxn ang="0">
                  <a:pos x="T8" y="T9"/>
                </a:cxn>
                <a:cxn ang="0">
                  <a:pos x="T10" y="T11"/>
                </a:cxn>
              </a:cxnLst>
              <a:rect l="0" t="0" r="r" b="b"/>
              <a:pathLst>
                <a:path w="52" h="160">
                  <a:moveTo>
                    <a:pt x="50" y="0"/>
                  </a:moveTo>
                  <a:cubicBezTo>
                    <a:pt x="0" y="19"/>
                    <a:pt x="0" y="19"/>
                    <a:pt x="0" y="19"/>
                  </a:cubicBezTo>
                  <a:cubicBezTo>
                    <a:pt x="1" y="160"/>
                    <a:pt x="1" y="160"/>
                    <a:pt x="1" y="160"/>
                  </a:cubicBezTo>
                  <a:cubicBezTo>
                    <a:pt x="52" y="160"/>
                    <a:pt x="52" y="160"/>
                    <a:pt x="52" y="160"/>
                  </a:cubicBezTo>
                  <a:cubicBezTo>
                    <a:pt x="50" y="3"/>
                    <a:pt x="50" y="3"/>
                    <a:pt x="50" y="3"/>
                  </a:cubicBezTo>
                  <a:cubicBezTo>
                    <a:pt x="50" y="2"/>
                    <a:pt x="50" y="1"/>
                    <a:pt x="50" y="0"/>
                  </a:cubicBezTo>
                  <a:close/>
                </a:path>
              </a:pathLst>
            </a:custGeom>
            <a:solidFill>
              <a:srgbClr val="DA82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27">
              <a:extLst>
                <a:ext uri="{FF2B5EF4-FFF2-40B4-BE49-F238E27FC236}">
                  <a16:creationId xmlns:a16="http://schemas.microsoft.com/office/drawing/2014/main" id="{7B4425FE-34FD-415C-8257-48CBECB7123B}"/>
                </a:ext>
              </a:extLst>
            </p:cNvPr>
            <p:cNvSpPr>
              <a:spLocks noChangeArrowheads="1"/>
            </p:cNvSpPr>
            <p:nvPr/>
          </p:nvSpPr>
          <p:spPr bwMode="auto">
            <a:xfrm>
              <a:off x="4476944" y="2743654"/>
              <a:ext cx="241300" cy="1468438"/>
            </a:xfrm>
            <a:prstGeom prst="rect">
              <a:avLst/>
            </a:prstGeom>
            <a:solidFill>
              <a:srgbClr val="393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8">
              <a:extLst>
                <a:ext uri="{FF2B5EF4-FFF2-40B4-BE49-F238E27FC236}">
                  <a16:creationId xmlns:a16="http://schemas.microsoft.com/office/drawing/2014/main" id="{BDF5D984-07F0-4C82-8980-1CF7E197951A}"/>
                </a:ext>
              </a:extLst>
            </p:cNvPr>
            <p:cNvSpPr>
              <a:spLocks/>
            </p:cNvSpPr>
            <p:nvPr/>
          </p:nvSpPr>
          <p:spPr bwMode="auto">
            <a:xfrm>
              <a:off x="8209157" y="2353129"/>
              <a:ext cx="246063" cy="1289050"/>
            </a:xfrm>
            <a:custGeom>
              <a:avLst/>
              <a:gdLst>
                <a:gd name="T0" fmla="*/ 151 w 155"/>
                <a:gd name="T1" fmla="*/ 0 h 812"/>
                <a:gd name="T2" fmla="*/ 0 w 155"/>
                <a:gd name="T3" fmla="*/ 0 h 812"/>
                <a:gd name="T4" fmla="*/ 0 w 155"/>
                <a:gd name="T5" fmla="*/ 812 h 812"/>
                <a:gd name="T6" fmla="*/ 155 w 155"/>
                <a:gd name="T7" fmla="*/ 702 h 812"/>
                <a:gd name="T8" fmla="*/ 151 w 155"/>
                <a:gd name="T9" fmla="*/ 0 h 812"/>
              </a:gdLst>
              <a:ahLst/>
              <a:cxnLst>
                <a:cxn ang="0">
                  <a:pos x="T0" y="T1"/>
                </a:cxn>
                <a:cxn ang="0">
                  <a:pos x="T2" y="T3"/>
                </a:cxn>
                <a:cxn ang="0">
                  <a:pos x="T4" y="T5"/>
                </a:cxn>
                <a:cxn ang="0">
                  <a:pos x="T6" y="T7"/>
                </a:cxn>
                <a:cxn ang="0">
                  <a:pos x="T8" y="T9"/>
                </a:cxn>
              </a:cxnLst>
              <a:rect l="0" t="0" r="r" b="b"/>
              <a:pathLst>
                <a:path w="155" h="812">
                  <a:moveTo>
                    <a:pt x="151" y="0"/>
                  </a:moveTo>
                  <a:lnTo>
                    <a:pt x="0" y="0"/>
                  </a:lnTo>
                  <a:lnTo>
                    <a:pt x="0" y="812"/>
                  </a:lnTo>
                  <a:lnTo>
                    <a:pt x="155" y="702"/>
                  </a:lnTo>
                  <a:lnTo>
                    <a:pt x="151" y="0"/>
                  </a:lnTo>
                  <a:close/>
                </a:path>
              </a:pathLst>
            </a:custGeom>
            <a:solidFill>
              <a:srgbClr val="67B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9">
              <a:extLst>
                <a:ext uri="{FF2B5EF4-FFF2-40B4-BE49-F238E27FC236}">
                  <a16:creationId xmlns:a16="http://schemas.microsoft.com/office/drawing/2014/main" id="{77916713-3513-4910-967C-E42FCE3BE482}"/>
                </a:ext>
              </a:extLst>
            </p:cNvPr>
            <p:cNvSpPr>
              <a:spLocks/>
            </p:cNvSpPr>
            <p:nvPr/>
          </p:nvSpPr>
          <p:spPr bwMode="auto">
            <a:xfrm>
              <a:off x="8209157" y="3467554"/>
              <a:ext cx="246063" cy="768350"/>
            </a:xfrm>
            <a:custGeom>
              <a:avLst/>
              <a:gdLst>
                <a:gd name="T0" fmla="*/ 0 w 155"/>
                <a:gd name="T1" fmla="*/ 110 h 484"/>
                <a:gd name="T2" fmla="*/ 0 w 155"/>
                <a:gd name="T3" fmla="*/ 480 h 484"/>
                <a:gd name="T4" fmla="*/ 155 w 155"/>
                <a:gd name="T5" fmla="*/ 484 h 484"/>
                <a:gd name="T6" fmla="*/ 155 w 155"/>
                <a:gd name="T7" fmla="*/ 0 h 484"/>
                <a:gd name="T8" fmla="*/ 0 w 155"/>
                <a:gd name="T9" fmla="*/ 110 h 484"/>
              </a:gdLst>
              <a:ahLst/>
              <a:cxnLst>
                <a:cxn ang="0">
                  <a:pos x="T0" y="T1"/>
                </a:cxn>
                <a:cxn ang="0">
                  <a:pos x="T2" y="T3"/>
                </a:cxn>
                <a:cxn ang="0">
                  <a:pos x="T4" y="T5"/>
                </a:cxn>
                <a:cxn ang="0">
                  <a:pos x="T6" y="T7"/>
                </a:cxn>
                <a:cxn ang="0">
                  <a:pos x="T8" y="T9"/>
                </a:cxn>
              </a:cxnLst>
              <a:rect l="0" t="0" r="r" b="b"/>
              <a:pathLst>
                <a:path w="155" h="484">
                  <a:moveTo>
                    <a:pt x="0" y="110"/>
                  </a:moveTo>
                  <a:lnTo>
                    <a:pt x="0" y="480"/>
                  </a:lnTo>
                  <a:lnTo>
                    <a:pt x="155" y="484"/>
                  </a:lnTo>
                  <a:lnTo>
                    <a:pt x="155" y="0"/>
                  </a:lnTo>
                  <a:lnTo>
                    <a:pt x="0" y="110"/>
                  </a:lnTo>
                  <a:close/>
                </a:path>
              </a:pathLst>
            </a:custGeom>
            <a:solidFill>
              <a:srgbClr val="449C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30">
              <a:extLst>
                <a:ext uri="{FF2B5EF4-FFF2-40B4-BE49-F238E27FC236}">
                  <a16:creationId xmlns:a16="http://schemas.microsoft.com/office/drawing/2014/main" id="{78C292E9-0874-4095-B489-DD045EB3EB50}"/>
                </a:ext>
              </a:extLst>
            </p:cNvPr>
            <p:cNvSpPr>
              <a:spLocks noChangeArrowheads="1"/>
            </p:cNvSpPr>
            <p:nvPr/>
          </p:nvSpPr>
          <p:spPr bwMode="auto">
            <a:xfrm>
              <a:off x="7967857" y="2788104"/>
              <a:ext cx="768350" cy="249238"/>
            </a:xfrm>
            <a:prstGeom prst="rect">
              <a:avLst/>
            </a:prstGeom>
            <a:solidFill>
              <a:srgbClr val="393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31">
              <a:extLst>
                <a:ext uri="{FF2B5EF4-FFF2-40B4-BE49-F238E27FC236}">
                  <a16:creationId xmlns:a16="http://schemas.microsoft.com/office/drawing/2014/main" id="{1BD0EC26-FB22-400C-8236-D0BF7A56037E}"/>
                </a:ext>
              </a:extLst>
            </p:cNvPr>
            <p:cNvSpPr>
              <a:spLocks noChangeArrowheads="1"/>
            </p:cNvSpPr>
            <p:nvPr/>
          </p:nvSpPr>
          <p:spPr bwMode="auto">
            <a:xfrm>
              <a:off x="7310632" y="2969079"/>
              <a:ext cx="280988" cy="1243013"/>
            </a:xfrm>
            <a:prstGeom prst="rect">
              <a:avLst/>
            </a:prstGeom>
            <a:solidFill>
              <a:srgbClr val="393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32">
              <a:extLst>
                <a:ext uri="{FF2B5EF4-FFF2-40B4-BE49-F238E27FC236}">
                  <a16:creationId xmlns:a16="http://schemas.microsoft.com/office/drawing/2014/main" id="{23AFA2AA-BDEE-438E-A002-C2CE20F90418}"/>
                </a:ext>
              </a:extLst>
            </p:cNvPr>
            <p:cNvSpPr>
              <a:spLocks/>
            </p:cNvSpPr>
            <p:nvPr/>
          </p:nvSpPr>
          <p:spPr bwMode="auto">
            <a:xfrm>
              <a:off x="7248719" y="2235654"/>
              <a:ext cx="650875" cy="655638"/>
            </a:xfrm>
            <a:custGeom>
              <a:avLst/>
              <a:gdLst>
                <a:gd name="T0" fmla="*/ 12 w 116"/>
                <a:gd name="T1" fmla="*/ 106 h 116"/>
                <a:gd name="T2" fmla="*/ 32 w 116"/>
                <a:gd name="T3" fmla="*/ 54 h 116"/>
                <a:gd name="T4" fmla="*/ 94 w 116"/>
                <a:gd name="T5" fmla="*/ 0 h 116"/>
                <a:gd name="T6" fmla="*/ 92 w 116"/>
                <a:gd name="T7" fmla="*/ 76 h 116"/>
                <a:gd name="T8" fmla="*/ 12 w 116"/>
                <a:gd name="T9" fmla="*/ 106 h 116"/>
              </a:gdLst>
              <a:ahLst/>
              <a:cxnLst>
                <a:cxn ang="0">
                  <a:pos x="T0" y="T1"/>
                </a:cxn>
                <a:cxn ang="0">
                  <a:pos x="T2" y="T3"/>
                </a:cxn>
                <a:cxn ang="0">
                  <a:pos x="T4" y="T5"/>
                </a:cxn>
                <a:cxn ang="0">
                  <a:pos x="T6" y="T7"/>
                </a:cxn>
                <a:cxn ang="0">
                  <a:pos x="T8" y="T9"/>
                </a:cxn>
              </a:cxnLst>
              <a:rect l="0" t="0" r="r" b="b"/>
              <a:pathLst>
                <a:path w="116" h="116">
                  <a:moveTo>
                    <a:pt x="12" y="106"/>
                  </a:moveTo>
                  <a:cubicBezTo>
                    <a:pt x="12" y="106"/>
                    <a:pt x="0" y="71"/>
                    <a:pt x="32" y="54"/>
                  </a:cubicBezTo>
                  <a:cubicBezTo>
                    <a:pt x="76" y="30"/>
                    <a:pt x="94" y="0"/>
                    <a:pt x="94" y="0"/>
                  </a:cubicBezTo>
                  <a:cubicBezTo>
                    <a:pt x="94" y="0"/>
                    <a:pt x="116" y="42"/>
                    <a:pt x="92" y="76"/>
                  </a:cubicBezTo>
                  <a:cubicBezTo>
                    <a:pt x="64" y="116"/>
                    <a:pt x="12" y="106"/>
                    <a:pt x="12" y="106"/>
                  </a:cubicBezTo>
                </a:path>
              </a:pathLst>
            </a:custGeom>
            <a:solidFill>
              <a:srgbClr val="9CC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33">
              <a:extLst>
                <a:ext uri="{FF2B5EF4-FFF2-40B4-BE49-F238E27FC236}">
                  <a16:creationId xmlns:a16="http://schemas.microsoft.com/office/drawing/2014/main" id="{0154E2F3-1452-4BA1-84C5-3386EE13F25A}"/>
                </a:ext>
              </a:extLst>
            </p:cNvPr>
            <p:cNvSpPr>
              <a:spLocks/>
            </p:cNvSpPr>
            <p:nvPr/>
          </p:nvSpPr>
          <p:spPr bwMode="auto">
            <a:xfrm>
              <a:off x="6148582" y="2732542"/>
              <a:ext cx="803275" cy="492125"/>
            </a:xfrm>
            <a:custGeom>
              <a:avLst/>
              <a:gdLst>
                <a:gd name="T0" fmla="*/ 51 w 143"/>
                <a:gd name="T1" fmla="*/ 37 h 87"/>
                <a:gd name="T2" fmla="*/ 105 w 143"/>
                <a:gd name="T3" fmla="*/ 87 h 87"/>
                <a:gd name="T4" fmla="*/ 143 w 143"/>
                <a:gd name="T5" fmla="*/ 87 h 87"/>
                <a:gd name="T6" fmla="*/ 59 w 143"/>
                <a:gd name="T7" fmla="*/ 0 h 87"/>
                <a:gd name="T8" fmla="*/ 0 w 143"/>
                <a:gd name="T9" fmla="*/ 18 h 87"/>
                <a:gd name="T10" fmla="*/ 0 w 143"/>
                <a:gd name="T11" fmla="*/ 87 h 87"/>
                <a:gd name="T12" fmla="*/ 6 w 143"/>
                <a:gd name="T13" fmla="*/ 87 h 87"/>
                <a:gd name="T14" fmla="*/ 51 w 143"/>
                <a:gd name="T15" fmla="*/ 3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87">
                  <a:moveTo>
                    <a:pt x="51" y="37"/>
                  </a:moveTo>
                  <a:cubicBezTo>
                    <a:pt x="79" y="37"/>
                    <a:pt x="103" y="56"/>
                    <a:pt x="105" y="87"/>
                  </a:cubicBezTo>
                  <a:cubicBezTo>
                    <a:pt x="143" y="87"/>
                    <a:pt x="143" y="87"/>
                    <a:pt x="143" y="87"/>
                  </a:cubicBezTo>
                  <a:cubicBezTo>
                    <a:pt x="142" y="32"/>
                    <a:pt x="110" y="0"/>
                    <a:pt x="59" y="0"/>
                  </a:cubicBezTo>
                  <a:cubicBezTo>
                    <a:pt x="35" y="0"/>
                    <a:pt x="12" y="8"/>
                    <a:pt x="0" y="18"/>
                  </a:cubicBezTo>
                  <a:cubicBezTo>
                    <a:pt x="0" y="87"/>
                    <a:pt x="0" y="87"/>
                    <a:pt x="0" y="87"/>
                  </a:cubicBezTo>
                  <a:cubicBezTo>
                    <a:pt x="6" y="87"/>
                    <a:pt x="6" y="87"/>
                    <a:pt x="6" y="87"/>
                  </a:cubicBezTo>
                  <a:cubicBezTo>
                    <a:pt x="7" y="57"/>
                    <a:pt x="23" y="37"/>
                    <a:pt x="51" y="37"/>
                  </a:cubicBezTo>
                  <a:close/>
                </a:path>
              </a:pathLst>
            </a:custGeom>
            <a:solidFill>
              <a:srgbClr val="E5A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34">
              <a:extLst>
                <a:ext uri="{FF2B5EF4-FFF2-40B4-BE49-F238E27FC236}">
                  <a16:creationId xmlns:a16="http://schemas.microsoft.com/office/drawing/2014/main" id="{2E06CB98-EAE3-433A-AF87-D34CE7BFBEBD}"/>
                </a:ext>
              </a:extLst>
            </p:cNvPr>
            <p:cNvSpPr>
              <a:spLocks/>
            </p:cNvSpPr>
            <p:nvPr/>
          </p:nvSpPr>
          <p:spPr bwMode="auto">
            <a:xfrm>
              <a:off x="6148582" y="3224667"/>
              <a:ext cx="803275" cy="615950"/>
            </a:xfrm>
            <a:custGeom>
              <a:avLst/>
              <a:gdLst>
                <a:gd name="T0" fmla="*/ 105 w 143"/>
                <a:gd name="T1" fmla="*/ 0 h 109"/>
                <a:gd name="T2" fmla="*/ 105 w 143"/>
                <a:gd name="T3" fmla="*/ 4 h 109"/>
                <a:gd name="T4" fmla="*/ 56 w 143"/>
                <a:gd name="T5" fmla="*/ 71 h 109"/>
                <a:gd name="T6" fmla="*/ 6 w 143"/>
                <a:gd name="T7" fmla="*/ 4 h 109"/>
                <a:gd name="T8" fmla="*/ 6 w 143"/>
                <a:gd name="T9" fmla="*/ 0 h 109"/>
                <a:gd name="T10" fmla="*/ 0 w 143"/>
                <a:gd name="T11" fmla="*/ 0 h 109"/>
                <a:gd name="T12" fmla="*/ 1 w 143"/>
                <a:gd name="T13" fmla="*/ 78 h 109"/>
                <a:gd name="T14" fmla="*/ 60 w 143"/>
                <a:gd name="T15" fmla="*/ 109 h 109"/>
                <a:gd name="T16" fmla="*/ 143 w 143"/>
                <a:gd name="T17" fmla="*/ 3 h 109"/>
                <a:gd name="T18" fmla="*/ 143 w 143"/>
                <a:gd name="T19" fmla="*/ 0 h 109"/>
                <a:gd name="T20" fmla="*/ 105 w 143"/>
                <a:gd name="T2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109">
                  <a:moveTo>
                    <a:pt x="105" y="0"/>
                  </a:moveTo>
                  <a:cubicBezTo>
                    <a:pt x="105" y="1"/>
                    <a:pt x="105" y="2"/>
                    <a:pt x="105" y="4"/>
                  </a:cubicBezTo>
                  <a:cubicBezTo>
                    <a:pt x="105" y="36"/>
                    <a:pt x="85" y="71"/>
                    <a:pt x="56" y="71"/>
                  </a:cubicBezTo>
                  <a:cubicBezTo>
                    <a:pt x="26" y="71"/>
                    <a:pt x="6" y="37"/>
                    <a:pt x="6" y="4"/>
                  </a:cubicBezTo>
                  <a:cubicBezTo>
                    <a:pt x="6" y="3"/>
                    <a:pt x="6" y="1"/>
                    <a:pt x="6" y="0"/>
                  </a:cubicBezTo>
                  <a:cubicBezTo>
                    <a:pt x="0" y="0"/>
                    <a:pt x="0" y="0"/>
                    <a:pt x="0" y="0"/>
                  </a:cubicBezTo>
                  <a:cubicBezTo>
                    <a:pt x="1" y="78"/>
                    <a:pt x="1" y="78"/>
                    <a:pt x="1" y="78"/>
                  </a:cubicBezTo>
                  <a:cubicBezTo>
                    <a:pt x="17" y="105"/>
                    <a:pt x="38" y="109"/>
                    <a:pt x="60" y="109"/>
                  </a:cubicBezTo>
                  <a:cubicBezTo>
                    <a:pt x="112" y="109"/>
                    <a:pt x="143" y="60"/>
                    <a:pt x="143" y="3"/>
                  </a:cubicBezTo>
                  <a:cubicBezTo>
                    <a:pt x="143" y="2"/>
                    <a:pt x="143" y="1"/>
                    <a:pt x="143" y="0"/>
                  </a:cubicBezTo>
                  <a:lnTo>
                    <a:pt x="105" y="0"/>
                  </a:lnTo>
                  <a:close/>
                </a:path>
              </a:pathLst>
            </a:custGeom>
            <a:solidFill>
              <a:srgbClr val="3939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35">
              <a:extLst>
                <a:ext uri="{FF2B5EF4-FFF2-40B4-BE49-F238E27FC236}">
                  <a16:creationId xmlns:a16="http://schemas.microsoft.com/office/drawing/2014/main" id="{78EF7F32-33CF-40A2-90A4-129A00330D79}"/>
                </a:ext>
              </a:extLst>
            </p:cNvPr>
            <p:cNvSpPr>
              <a:spLocks noChangeArrowheads="1"/>
            </p:cNvSpPr>
            <p:nvPr/>
          </p:nvSpPr>
          <p:spPr bwMode="auto">
            <a:xfrm>
              <a:off x="5924744" y="2743654"/>
              <a:ext cx="241300" cy="1558925"/>
            </a:xfrm>
            <a:prstGeom prst="rect">
              <a:avLst/>
            </a:prstGeom>
            <a:solidFill>
              <a:srgbClr val="E4C5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6">
              <a:extLst>
                <a:ext uri="{FF2B5EF4-FFF2-40B4-BE49-F238E27FC236}">
                  <a16:creationId xmlns:a16="http://schemas.microsoft.com/office/drawing/2014/main" id="{242267E5-6B69-4041-AAB6-445A088287AD}"/>
                </a:ext>
              </a:extLst>
            </p:cNvPr>
            <p:cNvSpPr>
              <a:spLocks/>
            </p:cNvSpPr>
            <p:nvPr/>
          </p:nvSpPr>
          <p:spPr bwMode="auto">
            <a:xfrm>
              <a:off x="3075182" y="2710317"/>
              <a:ext cx="1120775" cy="615950"/>
            </a:xfrm>
            <a:custGeom>
              <a:avLst/>
              <a:gdLst>
                <a:gd name="T0" fmla="*/ 86 w 200"/>
                <a:gd name="T1" fmla="*/ 40 h 109"/>
                <a:gd name="T2" fmla="*/ 162 w 200"/>
                <a:gd name="T3" fmla="*/ 109 h 109"/>
                <a:gd name="T4" fmla="*/ 200 w 200"/>
                <a:gd name="T5" fmla="*/ 109 h 109"/>
                <a:gd name="T6" fmla="*/ 86 w 200"/>
                <a:gd name="T7" fmla="*/ 0 h 109"/>
                <a:gd name="T8" fmla="*/ 0 w 200"/>
                <a:gd name="T9" fmla="*/ 44 h 109"/>
                <a:gd name="T10" fmla="*/ 31 w 200"/>
                <a:gd name="T11" fmla="*/ 67 h 109"/>
                <a:gd name="T12" fmla="*/ 86 w 200"/>
                <a:gd name="T13" fmla="*/ 40 h 109"/>
              </a:gdLst>
              <a:ahLst/>
              <a:cxnLst>
                <a:cxn ang="0">
                  <a:pos x="T0" y="T1"/>
                </a:cxn>
                <a:cxn ang="0">
                  <a:pos x="T2" y="T3"/>
                </a:cxn>
                <a:cxn ang="0">
                  <a:pos x="T4" y="T5"/>
                </a:cxn>
                <a:cxn ang="0">
                  <a:pos x="T6" y="T7"/>
                </a:cxn>
                <a:cxn ang="0">
                  <a:pos x="T8" y="T9"/>
                </a:cxn>
                <a:cxn ang="0">
                  <a:pos x="T10" y="T11"/>
                </a:cxn>
                <a:cxn ang="0">
                  <a:pos x="T12" y="T13"/>
                </a:cxn>
              </a:cxnLst>
              <a:rect l="0" t="0" r="r" b="b"/>
              <a:pathLst>
                <a:path w="200" h="109">
                  <a:moveTo>
                    <a:pt x="86" y="40"/>
                  </a:moveTo>
                  <a:cubicBezTo>
                    <a:pt x="122" y="40"/>
                    <a:pt x="153" y="69"/>
                    <a:pt x="162" y="109"/>
                  </a:cubicBezTo>
                  <a:cubicBezTo>
                    <a:pt x="200" y="109"/>
                    <a:pt x="200" y="109"/>
                    <a:pt x="200" y="109"/>
                  </a:cubicBezTo>
                  <a:cubicBezTo>
                    <a:pt x="190" y="47"/>
                    <a:pt x="143" y="0"/>
                    <a:pt x="86" y="0"/>
                  </a:cubicBezTo>
                  <a:cubicBezTo>
                    <a:pt x="52" y="0"/>
                    <a:pt x="22" y="17"/>
                    <a:pt x="0" y="44"/>
                  </a:cubicBezTo>
                  <a:cubicBezTo>
                    <a:pt x="31" y="67"/>
                    <a:pt x="31" y="67"/>
                    <a:pt x="31" y="67"/>
                  </a:cubicBezTo>
                  <a:cubicBezTo>
                    <a:pt x="46" y="50"/>
                    <a:pt x="65" y="40"/>
                    <a:pt x="86" y="40"/>
                  </a:cubicBezTo>
                  <a:close/>
                </a:path>
              </a:pathLst>
            </a:custGeom>
            <a:solidFill>
              <a:srgbClr val="94BE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7">
              <a:extLst>
                <a:ext uri="{FF2B5EF4-FFF2-40B4-BE49-F238E27FC236}">
                  <a16:creationId xmlns:a16="http://schemas.microsoft.com/office/drawing/2014/main" id="{E42F7457-1302-4B10-8667-5F5F609976CC}"/>
                </a:ext>
              </a:extLst>
            </p:cNvPr>
            <p:cNvSpPr>
              <a:spLocks/>
            </p:cNvSpPr>
            <p:nvPr/>
          </p:nvSpPr>
          <p:spPr bwMode="auto">
            <a:xfrm>
              <a:off x="2906906" y="2957967"/>
              <a:ext cx="1266825" cy="1260475"/>
            </a:xfrm>
            <a:custGeom>
              <a:avLst/>
              <a:gdLst>
                <a:gd name="T0" fmla="*/ 116 w 226"/>
                <a:gd name="T1" fmla="*/ 183 h 223"/>
                <a:gd name="T2" fmla="*/ 38 w 226"/>
                <a:gd name="T3" fmla="*/ 89 h 223"/>
                <a:gd name="T4" fmla="*/ 61 w 226"/>
                <a:gd name="T5" fmla="*/ 23 h 223"/>
                <a:gd name="T6" fmla="*/ 30 w 226"/>
                <a:gd name="T7" fmla="*/ 0 h 223"/>
                <a:gd name="T8" fmla="*/ 0 w 226"/>
                <a:gd name="T9" fmla="*/ 89 h 223"/>
                <a:gd name="T10" fmla="*/ 116 w 226"/>
                <a:gd name="T11" fmla="*/ 223 h 223"/>
                <a:gd name="T12" fmla="*/ 226 w 226"/>
                <a:gd name="T13" fmla="*/ 133 h 223"/>
                <a:gd name="T14" fmla="*/ 185 w 226"/>
                <a:gd name="T15" fmla="*/ 133 h 223"/>
                <a:gd name="T16" fmla="*/ 116 w 226"/>
                <a:gd name="T17" fmla="*/ 18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3">
                  <a:moveTo>
                    <a:pt x="116" y="183"/>
                  </a:moveTo>
                  <a:cubicBezTo>
                    <a:pt x="73" y="183"/>
                    <a:pt x="38" y="141"/>
                    <a:pt x="38" y="89"/>
                  </a:cubicBezTo>
                  <a:cubicBezTo>
                    <a:pt x="38" y="63"/>
                    <a:pt x="47" y="40"/>
                    <a:pt x="61" y="23"/>
                  </a:cubicBezTo>
                  <a:cubicBezTo>
                    <a:pt x="30" y="0"/>
                    <a:pt x="30" y="0"/>
                    <a:pt x="30" y="0"/>
                  </a:cubicBezTo>
                  <a:cubicBezTo>
                    <a:pt x="12" y="23"/>
                    <a:pt x="0" y="55"/>
                    <a:pt x="0" y="89"/>
                  </a:cubicBezTo>
                  <a:cubicBezTo>
                    <a:pt x="0" y="163"/>
                    <a:pt x="52" y="223"/>
                    <a:pt x="116" y="223"/>
                  </a:cubicBezTo>
                  <a:cubicBezTo>
                    <a:pt x="167" y="223"/>
                    <a:pt x="210" y="185"/>
                    <a:pt x="226" y="133"/>
                  </a:cubicBezTo>
                  <a:cubicBezTo>
                    <a:pt x="185" y="133"/>
                    <a:pt x="185" y="133"/>
                    <a:pt x="185" y="133"/>
                  </a:cubicBezTo>
                  <a:cubicBezTo>
                    <a:pt x="172" y="162"/>
                    <a:pt x="146" y="183"/>
                    <a:pt x="116" y="183"/>
                  </a:cubicBezTo>
                  <a:close/>
                </a:path>
              </a:pathLst>
            </a:custGeom>
            <a:solidFill>
              <a:srgbClr val="67A3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8">
              <a:extLst>
                <a:ext uri="{FF2B5EF4-FFF2-40B4-BE49-F238E27FC236}">
                  <a16:creationId xmlns:a16="http://schemas.microsoft.com/office/drawing/2014/main" id="{181E76F8-6120-4FD8-9F86-03100C38B141}"/>
                </a:ext>
              </a:extLst>
            </p:cNvPr>
            <p:cNvSpPr>
              <a:spLocks/>
            </p:cNvSpPr>
            <p:nvPr/>
          </p:nvSpPr>
          <p:spPr bwMode="auto">
            <a:xfrm>
              <a:off x="3338707" y="3275467"/>
              <a:ext cx="881063" cy="225425"/>
            </a:xfrm>
            <a:custGeom>
              <a:avLst/>
              <a:gdLst>
                <a:gd name="T0" fmla="*/ 156 w 157"/>
                <a:gd name="T1" fmla="*/ 39 h 40"/>
                <a:gd name="T2" fmla="*/ 1 w 157"/>
                <a:gd name="T3" fmla="*/ 40 h 40"/>
                <a:gd name="T4" fmla="*/ 2 w 157"/>
                <a:gd name="T5" fmla="*/ 19 h 40"/>
                <a:gd name="T6" fmla="*/ 9 w 157"/>
                <a:gd name="T7" fmla="*/ 0 h 40"/>
                <a:gd name="T8" fmla="*/ 152 w 157"/>
                <a:gd name="T9" fmla="*/ 1 h 40"/>
                <a:gd name="T10" fmla="*/ 156 w 157"/>
                <a:gd name="T11" fmla="*/ 21 h 40"/>
                <a:gd name="T12" fmla="*/ 156 w 157"/>
                <a:gd name="T13" fmla="*/ 39 h 40"/>
              </a:gdLst>
              <a:ahLst/>
              <a:cxnLst>
                <a:cxn ang="0">
                  <a:pos x="T0" y="T1"/>
                </a:cxn>
                <a:cxn ang="0">
                  <a:pos x="T2" y="T3"/>
                </a:cxn>
                <a:cxn ang="0">
                  <a:pos x="T4" y="T5"/>
                </a:cxn>
                <a:cxn ang="0">
                  <a:pos x="T6" y="T7"/>
                </a:cxn>
                <a:cxn ang="0">
                  <a:pos x="T8" y="T9"/>
                </a:cxn>
                <a:cxn ang="0">
                  <a:pos x="T10" y="T11"/>
                </a:cxn>
                <a:cxn ang="0">
                  <a:pos x="T12" y="T13"/>
                </a:cxn>
              </a:cxnLst>
              <a:rect l="0" t="0" r="r" b="b"/>
              <a:pathLst>
                <a:path w="157" h="40">
                  <a:moveTo>
                    <a:pt x="156" y="39"/>
                  </a:moveTo>
                  <a:cubicBezTo>
                    <a:pt x="1" y="40"/>
                    <a:pt x="1" y="40"/>
                    <a:pt x="1" y="40"/>
                  </a:cubicBezTo>
                  <a:cubicBezTo>
                    <a:pt x="1" y="40"/>
                    <a:pt x="0" y="30"/>
                    <a:pt x="2" y="19"/>
                  </a:cubicBezTo>
                  <a:cubicBezTo>
                    <a:pt x="4" y="5"/>
                    <a:pt x="9" y="0"/>
                    <a:pt x="9" y="0"/>
                  </a:cubicBezTo>
                  <a:cubicBezTo>
                    <a:pt x="152" y="1"/>
                    <a:pt x="152" y="1"/>
                    <a:pt x="152" y="1"/>
                  </a:cubicBezTo>
                  <a:cubicBezTo>
                    <a:pt x="152" y="1"/>
                    <a:pt x="154" y="6"/>
                    <a:pt x="156" y="21"/>
                  </a:cubicBezTo>
                  <a:cubicBezTo>
                    <a:pt x="157" y="32"/>
                    <a:pt x="156" y="39"/>
                    <a:pt x="156" y="39"/>
                  </a:cubicBezTo>
                  <a:close/>
                </a:path>
              </a:pathLst>
            </a:custGeom>
            <a:solidFill>
              <a:srgbClr val="3939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715029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グループ化 45">
            <a:extLst>
              <a:ext uri="{FF2B5EF4-FFF2-40B4-BE49-F238E27FC236}">
                <a16:creationId xmlns:a16="http://schemas.microsoft.com/office/drawing/2014/main" id="{2FA1EF0B-5570-493F-90C7-33C21FAC3861}"/>
              </a:ext>
            </a:extLst>
          </p:cNvPr>
          <p:cNvGrpSpPr/>
          <p:nvPr/>
        </p:nvGrpSpPr>
        <p:grpSpPr>
          <a:xfrm>
            <a:off x="2667670" y="2594533"/>
            <a:ext cx="354584" cy="865953"/>
            <a:chOff x="6921658" y="2659900"/>
            <a:chExt cx="425807" cy="865953"/>
          </a:xfrm>
        </p:grpSpPr>
        <p:cxnSp>
          <p:nvCxnSpPr>
            <p:cNvPr id="47" name="コネクタ: カギ線 46">
              <a:extLst>
                <a:ext uri="{FF2B5EF4-FFF2-40B4-BE49-F238E27FC236}">
                  <a16:creationId xmlns:a16="http://schemas.microsoft.com/office/drawing/2014/main" id="{229E26B0-D421-4356-A3DA-7F0687FEB74D}"/>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F722C56A-DEF1-4AC1-8ABC-D5E564CFDA9A}"/>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7" name="グループ化 6">
            <a:extLst>
              <a:ext uri="{FF2B5EF4-FFF2-40B4-BE49-F238E27FC236}">
                <a16:creationId xmlns:a16="http://schemas.microsoft.com/office/drawing/2014/main" id="{2BC88B3F-7748-4561-B45E-89574F3F4A6E}"/>
              </a:ext>
            </a:extLst>
          </p:cNvPr>
          <p:cNvGrpSpPr/>
          <p:nvPr/>
        </p:nvGrpSpPr>
        <p:grpSpPr>
          <a:xfrm>
            <a:off x="2117790" y="2594533"/>
            <a:ext cx="354584" cy="865953"/>
            <a:chOff x="6921658" y="2659900"/>
            <a:chExt cx="425807" cy="865953"/>
          </a:xfrm>
        </p:grpSpPr>
        <p:cxnSp>
          <p:nvCxnSpPr>
            <p:cNvPr id="8" name="コネクタ: カギ線 7">
              <a:extLst>
                <a:ext uri="{FF2B5EF4-FFF2-40B4-BE49-F238E27FC236}">
                  <a16:creationId xmlns:a16="http://schemas.microsoft.com/office/drawing/2014/main" id="{C5217A13-33AA-40AD-A4CC-DE1CE2518DB5}"/>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009B8901-48B4-4D83-9235-9CD00C515537}"/>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49" name="グループ化 48">
            <a:extLst>
              <a:ext uri="{FF2B5EF4-FFF2-40B4-BE49-F238E27FC236}">
                <a16:creationId xmlns:a16="http://schemas.microsoft.com/office/drawing/2014/main" id="{82887E8D-497E-4083-A07E-32DB7BE9F0FA}"/>
              </a:ext>
            </a:extLst>
          </p:cNvPr>
          <p:cNvGrpSpPr/>
          <p:nvPr/>
        </p:nvGrpSpPr>
        <p:grpSpPr>
          <a:xfrm>
            <a:off x="3220902" y="2597477"/>
            <a:ext cx="354584" cy="865953"/>
            <a:chOff x="6921658" y="2659900"/>
            <a:chExt cx="425807" cy="865953"/>
          </a:xfrm>
        </p:grpSpPr>
        <p:cxnSp>
          <p:nvCxnSpPr>
            <p:cNvPr id="50" name="コネクタ: カギ線 49">
              <a:extLst>
                <a:ext uri="{FF2B5EF4-FFF2-40B4-BE49-F238E27FC236}">
                  <a16:creationId xmlns:a16="http://schemas.microsoft.com/office/drawing/2014/main" id="{2B26D2C7-7374-481E-B1BD-E7746DDF401B}"/>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51" name="テキスト ボックス 50">
              <a:extLst>
                <a:ext uri="{FF2B5EF4-FFF2-40B4-BE49-F238E27FC236}">
                  <a16:creationId xmlns:a16="http://schemas.microsoft.com/office/drawing/2014/main" id="{7FF0F8F1-B655-4E5A-A13E-106E34B8CE95}"/>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52" name="グループ化 51">
            <a:extLst>
              <a:ext uri="{FF2B5EF4-FFF2-40B4-BE49-F238E27FC236}">
                <a16:creationId xmlns:a16="http://schemas.microsoft.com/office/drawing/2014/main" id="{7C0EB1E3-BC57-42CA-9B27-C3123A877696}"/>
              </a:ext>
            </a:extLst>
          </p:cNvPr>
          <p:cNvGrpSpPr/>
          <p:nvPr/>
        </p:nvGrpSpPr>
        <p:grpSpPr>
          <a:xfrm>
            <a:off x="3786660" y="2600421"/>
            <a:ext cx="354584" cy="865953"/>
            <a:chOff x="6921658" y="2659900"/>
            <a:chExt cx="425807" cy="865953"/>
          </a:xfrm>
        </p:grpSpPr>
        <p:cxnSp>
          <p:nvCxnSpPr>
            <p:cNvPr id="53" name="コネクタ: カギ線 52">
              <a:extLst>
                <a:ext uri="{FF2B5EF4-FFF2-40B4-BE49-F238E27FC236}">
                  <a16:creationId xmlns:a16="http://schemas.microsoft.com/office/drawing/2014/main" id="{77D983A1-81FE-4E8E-87F3-A6706F4D34BE}"/>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54" name="テキスト ボックス 53">
              <a:extLst>
                <a:ext uri="{FF2B5EF4-FFF2-40B4-BE49-F238E27FC236}">
                  <a16:creationId xmlns:a16="http://schemas.microsoft.com/office/drawing/2014/main" id="{4F33EB78-DBDA-443D-87F7-8EC12B0C926C}"/>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55" name="グループ化 54">
            <a:extLst>
              <a:ext uri="{FF2B5EF4-FFF2-40B4-BE49-F238E27FC236}">
                <a16:creationId xmlns:a16="http://schemas.microsoft.com/office/drawing/2014/main" id="{C44B4485-F3D7-4058-8A22-07068DE661B4}"/>
              </a:ext>
            </a:extLst>
          </p:cNvPr>
          <p:cNvGrpSpPr/>
          <p:nvPr/>
        </p:nvGrpSpPr>
        <p:grpSpPr>
          <a:xfrm>
            <a:off x="4352418" y="2603365"/>
            <a:ext cx="354584" cy="865953"/>
            <a:chOff x="6921658" y="2659900"/>
            <a:chExt cx="425807" cy="865953"/>
          </a:xfrm>
        </p:grpSpPr>
        <p:cxnSp>
          <p:nvCxnSpPr>
            <p:cNvPr id="56" name="コネクタ: カギ線 55">
              <a:extLst>
                <a:ext uri="{FF2B5EF4-FFF2-40B4-BE49-F238E27FC236}">
                  <a16:creationId xmlns:a16="http://schemas.microsoft.com/office/drawing/2014/main" id="{B8C9E9B7-0126-408A-AD6F-7B99A97A9676}"/>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57" name="テキスト ボックス 56">
              <a:extLst>
                <a:ext uri="{FF2B5EF4-FFF2-40B4-BE49-F238E27FC236}">
                  <a16:creationId xmlns:a16="http://schemas.microsoft.com/office/drawing/2014/main" id="{71C586BA-85F0-4774-B05F-F354C59A3BF5}"/>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58" name="グループ化 57">
            <a:extLst>
              <a:ext uri="{FF2B5EF4-FFF2-40B4-BE49-F238E27FC236}">
                <a16:creationId xmlns:a16="http://schemas.microsoft.com/office/drawing/2014/main" id="{C128421F-7211-41B5-BA29-5F97EB99DC16}"/>
              </a:ext>
            </a:extLst>
          </p:cNvPr>
          <p:cNvGrpSpPr/>
          <p:nvPr/>
        </p:nvGrpSpPr>
        <p:grpSpPr>
          <a:xfrm>
            <a:off x="4905650" y="2606309"/>
            <a:ext cx="354584" cy="865953"/>
            <a:chOff x="6921658" y="2659900"/>
            <a:chExt cx="425807" cy="865953"/>
          </a:xfrm>
        </p:grpSpPr>
        <p:cxnSp>
          <p:nvCxnSpPr>
            <p:cNvPr id="59" name="コネクタ: カギ線 58">
              <a:extLst>
                <a:ext uri="{FF2B5EF4-FFF2-40B4-BE49-F238E27FC236}">
                  <a16:creationId xmlns:a16="http://schemas.microsoft.com/office/drawing/2014/main" id="{711620BF-ABDB-4EBB-8E0D-D6F812D8D51E}"/>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60" name="テキスト ボックス 59">
              <a:extLst>
                <a:ext uri="{FF2B5EF4-FFF2-40B4-BE49-F238E27FC236}">
                  <a16:creationId xmlns:a16="http://schemas.microsoft.com/office/drawing/2014/main" id="{E1152EB4-8CA7-4A3E-AF32-AACE3C4BDE9C}"/>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61" name="グループ化 60">
            <a:extLst>
              <a:ext uri="{FF2B5EF4-FFF2-40B4-BE49-F238E27FC236}">
                <a16:creationId xmlns:a16="http://schemas.microsoft.com/office/drawing/2014/main" id="{03F6EB33-4CB3-4386-B0A4-1F404EAB27DB}"/>
              </a:ext>
            </a:extLst>
          </p:cNvPr>
          <p:cNvGrpSpPr/>
          <p:nvPr/>
        </p:nvGrpSpPr>
        <p:grpSpPr>
          <a:xfrm>
            <a:off x="5471408" y="2609253"/>
            <a:ext cx="354584" cy="865953"/>
            <a:chOff x="6921658" y="2659900"/>
            <a:chExt cx="425807" cy="865953"/>
          </a:xfrm>
        </p:grpSpPr>
        <p:cxnSp>
          <p:nvCxnSpPr>
            <p:cNvPr id="62" name="コネクタ: カギ線 61">
              <a:extLst>
                <a:ext uri="{FF2B5EF4-FFF2-40B4-BE49-F238E27FC236}">
                  <a16:creationId xmlns:a16="http://schemas.microsoft.com/office/drawing/2014/main" id="{4BB10835-DCE0-45DD-989B-7808641408B9}"/>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63" name="テキスト ボックス 62">
              <a:extLst>
                <a:ext uri="{FF2B5EF4-FFF2-40B4-BE49-F238E27FC236}">
                  <a16:creationId xmlns:a16="http://schemas.microsoft.com/office/drawing/2014/main" id="{15440458-47E3-42B6-A3A4-BAE42951CFDA}"/>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64" name="グループ化 63">
            <a:extLst>
              <a:ext uri="{FF2B5EF4-FFF2-40B4-BE49-F238E27FC236}">
                <a16:creationId xmlns:a16="http://schemas.microsoft.com/office/drawing/2014/main" id="{F44BEA94-A1F0-4300-B95F-4A3CC7B12EDC}"/>
              </a:ext>
            </a:extLst>
          </p:cNvPr>
          <p:cNvGrpSpPr/>
          <p:nvPr/>
        </p:nvGrpSpPr>
        <p:grpSpPr>
          <a:xfrm>
            <a:off x="6024640" y="2612197"/>
            <a:ext cx="354584" cy="865953"/>
            <a:chOff x="6921658" y="2659900"/>
            <a:chExt cx="425807" cy="865953"/>
          </a:xfrm>
        </p:grpSpPr>
        <p:cxnSp>
          <p:nvCxnSpPr>
            <p:cNvPr id="65" name="コネクタ: カギ線 64">
              <a:extLst>
                <a:ext uri="{FF2B5EF4-FFF2-40B4-BE49-F238E27FC236}">
                  <a16:creationId xmlns:a16="http://schemas.microsoft.com/office/drawing/2014/main" id="{A8CC30FA-7700-4B2C-8A59-C4763255C064}"/>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7F46A2BE-5FC8-4664-A57B-130EEBBBF547}"/>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67" name="グループ化 66">
            <a:extLst>
              <a:ext uri="{FF2B5EF4-FFF2-40B4-BE49-F238E27FC236}">
                <a16:creationId xmlns:a16="http://schemas.microsoft.com/office/drawing/2014/main" id="{7F84FCF3-FC49-402D-A7F6-386AAA92F83F}"/>
              </a:ext>
            </a:extLst>
          </p:cNvPr>
          <p:cNvGrpSpPr/>
          <p:nvPr/>
        </p:nvGrpSpPr>
        <p:grpSpPr>
          <a:xfrm>
            <a:off x="6590398" y="2615141"/>
            <a:ext cx="354584" cy="865953"/>
            <a:chOff x="6921658" y="2659900"/>
            <a:chExt cx="425807" cy="865953"/>
          </a:xfrm>
        </p:grpSpPr>
        <p:cxnSp>
          <p:nvCxnSpPr>
            <p:cNvPr id="68" name="コネクタ: カギ線 67">
              <a:extLst>
                <a:ext uri="{FF2B5EF4-FFF2-40B4-BE49-F238E27FC236}">
                  <a16:creationId xmlns:a16="http://schemas.microsoft.com/office/drawing/2014/main" id="{17ECCDE0-D3DD-4CE4-9D47-0F6D166EAB6A}"/>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69" name="テキスト ボックス 68">
              <a:extLst>
                <a:ext uri="{FF2B5EF4-FFF2-40B4-BE49-F238E27FC236}">
                  <a16:creationId xmlns:a16="http://schemas.microsoft.com/office/drawing/2014/main" id="{F82FAC8A-DCF1-4A3D-80D2-7521706CC2E4}"/>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sp>
        <p:nvSpPr>
          <p:cNvPr id="3" name="タイトル 2">
            <a:extLst>
              <a:ext uri="{FF2B5EF4-FFF2-40B4-BE49-F238E27FC236}">
                <a16:creationId xmlns:a16="http://schemas.microsoft.com/office/drawing/2014/main" id="{A63AA92B-A657-4DDA-BAC6-08B635AE27F6}"/>
              </a:ext>
            </a:extLst>
          </p:cNvPr>
          <p:cNvSpPr>
            <a:spLocks noGrp="1"/>
          </p:cNvSpPr>
          <p:nvPr>
            <p:ph type="title"/>
          </p:nvPr>
        </p:nvSpPr>
        <p:spPr/>
        <p:txBody>
          <a:bodyPr/>
          <a:lstStyle/>
          <a:p>
            <a:r>
              <a:rPr lang="ja-JP" altLang="en-US" dirty="0"/>
              <a:t>受講前後の自己評価結果</a:t>
            </a:r>
            <a:endParaRPr kumimoji="1" lang="ja-JP" altLang="en-US" dirty="0"/>
          </a:p>
        </p:txBody>
      </p:sp>
      <p:grpSp>
        <p:nvGrpSpPr>
          <p:cNvPr id="11" name="グループ化 10">
            <a:extLst>
              <a:ext uri="{FF2B5EF4-FFF2-40B4-BE49-F238E27FC236}">
                <a16:creationId xmlns:a16="http://schemas.microsoft.com/office/drawing/2014/main" id="{3931C964-582D-4CCF-A048-73A0BE8DBFD4}"/>
              </a:ext>
            </a:extLst>
          </p:cNvPr>
          <p:cNvGrpSpPr/>
          <p:nvPr/>
        </p:nvGrpSpPr>
        <p:grpSpPr>
          <a:xfrm>
            <a:off x="5756802" y="1723002"/>
            <a:ext cx="1257080" cy="642366"/>
            <a:chOff x="6469949" y="1903260"/>
            <a:chExt cx="1257080" cy="642366"/>
          </a:xfrm>
        </p:grpSpPr>
        <p:sp>
          <p:nvSpPr>
            <p:cNvPr id="12" name="テキスト ボックス 11">
              <a:extLst>
                <a:ext uri="{FF2B5EF4-FFF2-40B4-BE49-F238E27FC236}">
                  <a16:creationId xmlns:a16="http://schemas.microsoft.com/office/drawing/2014/main" id="{3C241E3A-FEFC-4319-87C1-B4F5A4C83E01}"/>
                </a:ext>
              </a:extLst>
            </p:cNvPr>
            <p:cNvSpPr txBox="1"/>
            <p:nvPr/>
          </p:nvSpPr>
          <p:spPr>
            <a:xfrm>
              <a:off x="6883528" y="2158923"/>
              <a:ext cx="843501" cy="307777"/>
            </a:xfrm>
            <a:prstGeom prst="rect">
              <a:avLst/>
            </a:prstGeom>
            <a:noFill/>
          </p:spPr>
          <p:txBody>
            <a:bodyPr wrap="none" rtlCol="0">
              <a:spAutoFit/>
            </a:bodyPr>
            <a:lstStyle/>
            <a:p>
              <a:r>
                <a:rPr kumimoji="1" lang="en-US" altLang="ja-JP" sz="1400" i="1">
                  <a:latin typeface="Century" panose="02040604050505020304" pitchFamily="18" charset="0"/>
                </a:rPr>
                <a:t>p</a:t>
              </a:r>
              <a:r>
                <a:rPr kumimoji="1" lang="en-US" altLang="ja-JP" sz="1400">
                  <a:latin typeface="Century" panose="02040604050505020304" pitchFamily="18" charset="0"/>
                </a:rPr>
                <a:t> </a:t>
              </a:r>
              <a:r>
                <a:rPr kumimoji="1" lang="en-US" altLang="ja-JP" sz="1400" dirty="0">
                  <a:latin typeface="Century" panose="02040604050505020304" pitchFamily="18" charset="0"/>
                </a:rPr>
                <a:t>&lt; 0.05</a:t>
              </a:r>
              <a:endParaRPr kumimoji="1" lang="ja-JP" altLang="en-US" sz="1400" dirty="0">
                <a:latin typeface="Century" panose="02040604050505020304" pitchFamily="18" charset="0"/>
              </a:endParaRPr>
            </a:p>
          </p:txBody>
        </p:sp>
        <p:sp>
          <p:nvSpPr>
            <p:cNvPr id="13" name="テキスト ボックス 12">
              <a:extLst>
                <a:ext uri="{FF2B5EF4-FFF2-40B4-BE49-F238E27FC236}">
                  <a16:creationId xmlns:a16="http://schemas.microsoft.com/office/drawing/2014/main" id="{A206816B-C3E0-406C-92DA-F7F7681B1869}"/>
                </a:ext>
              </a:extLst>
            </p:cNvPr>
            <p:cNvSpPr txBox="1"/>
            <p:nvPr/>
          </p:nvSpPr>
          <p:spPr>
            <a:xfrm>
              <a:off x="6883528" y="1903260"/>
              <a:ext cx="843501" cy="307777"/>
            </a:xfrm>
            <a:prstGeom prst="rect">
              <a:avLst/>
            </a:prstGeom>
            <a:noFill/>
          </p:spPr>
          <p:txBody>
            <a:bodyPr wrap="none" rtlCol="0">
              <a:spAutoFit/>
            </a:bodyPr>
            <a:lstStyle/>
            <a:p>
              <a:r>
                <a:rPr kumimoji="1" lang="en-US" altLang="ja-JP" sz="1400" i="1" dirty="0">
                  <a:latin typeface="Century" panose="02040604050505020304" pitchFamily="18" charset="0"/>
                </a:rPr>
                <a:t>p</a:t>
              </a:r>
              <a:r>
                <a:rPr kumimoji="1" lang="en-US" altLang="ja-JP" sz="1400" dirty="0">
                  <a:latin typeface="Century" panose="02040604050505020304" pitchFamily="18" charset="0"/>
                </a:rPr>
                <a:t> &lt; 0.01</a:t>
              </a:r>
              <a:endParaRPr kumimoji="1" lang="ja-JP" altLang="en-US" sz="1400" dirty="0">
                <a:latin typeface="Century" panose="02040604050505020304" pitchFamily="18" charset="0"/>
              </a:endParaRPr>
            </a:p>
          </p:txBody>
        </p:sp>
        <p:sp>
          <p:nvSpPr>
            <p:cNvPr id="14" name="テキスト ボックス 13">
              <a:extLst>
                <a:ext uri="{FF2B5EF4-FFF2-40B4-BE49-F238E27FC236}">
                  <a16:creationId xmlns:a16="http://schemas.microsoft.com/office/drawing/2014/main" id="{21746B78-BDE0-4E4E-8B4C-FDA1674502D3}"/>
                </a:ext>
              </a:extLst>
            </p:cNvPr>
            <p:cNvSpPr txBox="1"/>
            <p:nvPr/>
          </p:nvSpPr>
          <p:spPr>
            <a:xfrm>
              <a:off x="6617425" y="2176294"/>
              <a:ext cx="332142" cy="369332"/>
            </a:xfrm>
            <a:prstGeom prst="rect">
              <a:avLst/>
            </a:prstGeom>
            <a:noFill/>
          </p:spPr>
          <p:txBody>
            <a:bodyPr wrap="none" rtlCol="0">
              <a:spAutoFit/>
            </a:bodyPr>
            <a:lstStyle/>
            <a:p>
              <a:pPr algn="r"/>
              <a:r>
                <a:rPr kumimoji="1" lang="en-US" altLang="ja-JP" dirty="0"/>
                <a:t>*</a:t>
              </a:r>
              <a:endParaRPr kumimoji="1" lang="ja-JP" altLang="en-US" dirty="0"/>
            </a:p>
          </p:txBody>
        </p:sp>
        <p:sp>
          <p:nvSpPr>
            <p:cNvPr id="15" name="テキスト ボックス 14">
              <a:extLst>
                <a:ext uri="{FF2B5EF4-FFF2-40B4-BE49-F238E27FC236}">
                  <a16:creationId xmlns:a16="http://schemas.microsoft.com/office/drawing/2014/main" id="{ED1424BE-2209-446F-874F-17251B86400D}"/>
                </a:ext>
              </a:extLst>
            </p:cNvPr>
            <p:cNvSpPr txBox="1"/>
            <p:nvPr/>
          </p:nvSpPr>
          <p:spPr>
            <a:xfrm>
              <a:off x="6469949" y="1920631"/>
              <a:ext cx="479618" cy="369332"/>
            </a:xfrm>
            <a:prstGeom prst="rect">
              <a:avLst/>
            </a:prstGeom>
            <a:noFill/>
          </p:spPr>
          <p:txBody>
            <a:bodyPr wrap="none" rtlCol="0">
              <a:spAutoFit/>
            </a:bodyPr>
            <a:lstStyle/>
            <a:p>
              <a:pPr algn="r"/>
              <a:r>
                <a:rPr kumimoji="1" lang="en-US" altLang="ja-JP" dirty="0"/>
                <a:t>**</a:t>
              </a:r>
              <a:endParaRPr kumimoji="1" lang="ja-JP" altLang="en-US" dirty="0"/>
            </a:p>
          </p:txBody>
        </p:sp>
      </p:grpSp>
      <p:graphicFrame>
        <p:nvGraphicFramePr>
          <p:cNvPr id="10" name="グラフ 9">
            <a:extLst>
              <a:ext uri="{FF2B5EF4-FFF2-40B4-BE49-F238E27FC236}">
                <a16:creationId xmlns:a16="http://schemas.microsoft.com/office/drawing/2014/main" id="{9F23D954-2304-4733-BCC6-16D5ACB10314}"/>
              </a:ext>
            </a:extLst>
          </p:cNvPr>
          <p:cNvGraphicFramePr>
            <a:graphicFrameLocks/>
          </p:cNvGraphicFramePr>
          <p:nvPr>
            <p:extLst/>
          </p:nvPr>
        </p:nvGraphicFramePr>
        <p:xfrm>
          <a:off x="1707980" y="1740372"/>
          <a:ext cx="5925198" cy="3646811"/>
        </p:xfrm>
        <a:graphic>
          <a:graphicData uri="http://schemas.openxmlformats.org/drawingml/2006/chart">
            <c:chart xmlns:c="http://schemas.openxmlformats.org/drawingml/2006/chart" xmlns:r="http://schemas.openxmlformats.org/officeDocument/2006/relationships" r:id="rId3"/>
          </a:graphicData>
        </a:graphic>
      </p:graphicFrame>
      <p:sp>
        <p:nvSpPr>
          <p:cNvPr id="20" name="右中かっこ 19">
            <a:extLst>
              <a:ext uri="{FF2B5EF4-FFF2-40B4-BE49-F238E27FC236}">
                <a16:creationId xmlns:a16="http://schemas.microsoft.com/office/drawing/2014/main" id="{231318EA-291A-4EB5-8B84-98B3FC9D06EB}"/>
              </a:ext>
            </a:extLst>
          </p:cNvPr>
          <p:cNvSpPr/>
          <p:nvPr/>
        </p:nvSpPr>
        <p:spPr>
          <a:xfrm rot="5400000">
            <a:off x="2736634" y="4747338"/>
            <a:ext cx="216024" cy="136815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27A52D9-1F25-413A-BF67-08B4226F6BA6}"/>
              </a:ext>
            </a:extLst>
          </p:cNvPr>
          <p:cNvSpPr txBox="1"/>
          <p:nvPr/>
        </p:nvSpPr>
        <p:spPr>
          <a:xfrm>
            <a:off x="2059816" y="5611434"/>
            <a:ext cx="1569660" cy="369332"/>
          </a:xfrm>
          <a:prstGeom prst="rect">
            <a:avLst/>
          </a:prstGeom>
          <a:noFill/>
        </p:spPr>
        <p:txBody>
          <a:bodyPr wrap="none" rtlCol="0">
            <a:spAutoFit/>
          </a:bodyPr>
          <a:lstStyle/>
          <a:p>
            <a:pPr algn="ctr"/>
            <a:r>
              <a:rPr kumimoji="1" lang="ja-JP" altLang="en-US" dirty="0"/>
              <a:t>対課題基礎力</a:t>
            </a:r>
          </a:p>
        </p:txBody>
      </p:sp>
      <p:sp>
        <p:nvSpPr>
          <p:cNvPr id="22" name="右中かっこ 21">
            <a:extLst>
              <a:ext uri="{FF2B5EF4-FFF2-40B4-BE49-F238E27FC236}">
                <a16:creationId xmlns:a16="http://schemas.microsoft.com/office/drawing/2014/main" id="{4968C93C-C33E-4E9D-B757-12E243FF82FC}"/>
              </a:ext>
            </a:extLst>
          </p:cNvPr>
          <p:cNvSpPr/>
          <p:nvPr/>
        </p:nvSpPr>
        <p:spPr>
          <a:xfrm rot="5400000">
            <a:off x="4421564" y="4742970"/>
            <a:ext cx="216024" cy="136815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1F443E4-77C6-4ACE-B26D-6BE0CEA3C22A}"/>
              </a:ext>
            </a:extLst>
          </p:cNvPr>
          <p:cNvSpPr txBox="1"/>
          <p:nvPr/>
        </p:nvSpPr>
        <p:spPr>
          <a:xfrm>
            <a:off x="3860162" y="5607066"/>
            <a:ext cx="1338828" cy="369332"/>
          </a:xfrm>
          <a:prstGeom prst="rect">
            <a:avLst/>
          </a:prstGeom>
          <a:noFill/>
        </p:spPr>
        <p:txBody>
          <a:bodyPr wrap="none" rtlCol="0">
            <a:spAutoFit/>
          </a:bodyPr>
          <a:lstStyle/>
          <a:p>
            <a:pPr algn="ctr"/>
            <a:r>
              <a:rPr kumimoji="1" lang="ja-JP" altLang="en-US" dirty="0"/>
              <a:t>対人基礎力</a:t>
            </a:r>
          </a:p>
        </p:txBody>
      </p:sp>
      <p:sp>
        <p:nvSpPr>
          <p:cNvPr id="24" name="右中かっこ 23">
            <a:extLst>
              <a:ext uri="{FF2B5EF4-FFF2-40B4-BE49-F238E27FC236}">
                <a16:creationId xmlns:a16="http://schemas.microsoft.com/office/drawing/2014/main" id="{C670A3A9-85CD-41D2-B9B6-140C400D0B0F}"/>
              </a:ext>
            </a:extLst>
          </p:cNvPr>
          <p:cNvSpPr/>
          <p:nvPr/>
        </p:nvSpPr>
        <p:spPr>
          <a:xfrm rot="5400000">
            <a:off x="6106494" y="4738602"/>
            <a:ext cx="216024" cy="136815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2BE6742-9B9E-49F6-B9D9-B17ED53241EB}"/>
              </a:ext>
            </a:extLst>
          </p:cNvPr>
          <p:cNvSpPr txBox="1"/>
          <p:nvPr/>
        </p:nvSpPr>
        <p:spPr>
          <a:xfrm>
            <a:off x="5429677" y="5602698"/>
            <a:ext cx="1569661" cy="369332"/>
          </a:xfrm>
          <a:prstGeom prst="rect">
            <a:avLst/>
          </a:prstGeom>
          <a:noFill/>
        </p:spPr>
        <p:txBody>
          <a:bodyPr wrap="none" rtlCol="0">
            <a:spAutoFit/>
          </a:bodyPr>
          <a:lstStyle/>
          <a:p>
            <a:pPr algn="ctr"/>
            <a:r>
              <a:rPr kumimoji="1" lang="ja-JP" altLang="en-US" dirty="0"/>
              <a:t>対自己基礎力</a:t>
            </a:r>
          </a:p>
        </p:txBody>
      </p:sp>
      <p:sp>
        <p:nvSpPr>
          <p:cNvPr id="26" name="テキスト ボックス 25">
            <a:extLst>
              <a:ext uri="{FF2B5EF4-FFF2-40B4-BE49-F238E27FC236}">
                <a16:creationId xmlns:a16="http://schemas.microsoft.com/office/drawing/2014/main" id="{D17DAE8F-8202-4139-91ED-F0106CA5B767}"/>
              </a:ext>
            </a:extLst>
          </p:cNvPr>
          <p:cNvSpPr txBox="1"/>
          <p:nvPr/>
        </p:nvSpPr>
        <p:spPr>
          <a:xfrm>
            <a:off x="1525824" y="1326163"/>
            <a:ext cx="6046848" cy="338554"/>
          </a:xfrm>
          <a:prstGeom prst="rect">
            <a:avLst/>
          </a:prstGeom>
          <a:noFill/>
        </p:spPr>
        <p:txBody>
          <a:bodyPr wrap="none" rtlCol="0">
            <a:spAutoFit/>
          </a:bodyPr>
          <a:lstStyle/>
          <a:p>
            <a:r>
              <a:rPr kumimoji="1" lang="ja-JP" altLang="en-US" sz="1600" dirty="0">
                <a:solidFill>
                  <a:schemeClr val="tx2"/>
                </a:solidFill>
              </a:rPr>
              <a:t>事前と事後の両方の自己評価を行った</a:t>
            </a:r>
            <a:r>
              <a:rPr kumimoji="1" lang="en-US" altLang="ja-JP" sz="1600" dirty="0">
                <a:solidFill>
                  <a:schemeClr val="tx2"/>
                </a:solidFill>
              </a:rPr>
              <a:t>56</a:t>
            </a:r>
            <a:r>
              <a:rPr kumimoji="1" lang="ja-JP" altLang="en-US" sz="1600" dirty="0">
                <a:solidFill>
                  <a:schemeClr val="tx2"/>
                </a:solidFill>
              </a:rPr>
              <a:t>名の自己評価結果の平均</a:t>
            </a:r>
          </a:p>
        </p:txBody>
      </p:sp>
    </p:spTree>
    <p:extLst>
      <p:ext uri="{BB962C8B-B14F-4D97-AF65-F5344CB8AC3E}">
        <p14:creationId xmlns:p14="http://schemas.microsoft.com/office/powerpoint/2010/main" val="671327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グループ化 45">
            <a:extLst>
              <a:ext uri="{FF2B5EF4-FFF2-40B4-BE49-F238E27FC236}">
                <a16:creationId xmlns:a16="http://schemas.microsoft.com/office/drawing/2014/main" id="{2FA1EF0B-5570-493F-90C7-33C21FAC3861}"/>
              </a:ext>
            </a:extLst>
          </p:cNvPr>
          <p:cNvGrpSpPr/>
          <p:nvPr/>
        </p:nvGrpSpPr>
        <p:grpSpPr>
          <a:xfrm>
            <a:off x="2667670" y="2594533"/>
            <a:ext cx="354584" cy="865953"/>
            <a:chOff x="6921658" y="2659900"/>
            <a:chExt cx="425807" cy="865953"/>
          </a:xfrm>
        </p:grpSpPr>
        <p:cxnSp>
          <p:nvCxnSpPr>
            <p:cNvPr id="47" name="コネクタ: カギ線 46">
              <a:extLst>
                <a:ext uri="{FF2B5EF4-FFF2-40B4-BE49-F238E27FC236}">
                  <a16:creationId xmlns:a16="http://schemas.microsoft.com/office/drawing/2014/main" id="{229E26B0-D421-4356-A3DA-7F0687FEB74D}"/>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F722C56A-DEF1-4AC1-8ABC-D5E564CFDA9A}"/>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7" name="グループ化 6">
            <a:extLst>
              <a:ext uri="{FF2B5EF4-FFF2-40B4-BE49-F238E27FC236}">
                <a16:creationId xmlns:a16="http://schemas.microsoft.com/office/drawing/2014/main" id="{2BC88B3F-7748-4561-B45E-89574F3F4A6E}"/>
              </a:ext>
            </a:extLst>
          </p:cNvPr>
          <p:cNvGrpSpPr/>
          <p:nvPr/>
        </p:nvGrpSpPr>
        <p:grpSpPr>
          <a:xfrm>
            <a:off x="2117790" y="2594533"/>
            <a:ext cx="354584" cy="865953"/>
            <a:chOff x="6921658" y="2659900"/>
            <a:chExt cx="425807" cy="865953"/>
          </a:xfrm>
        </p:grpSpPr>
        <p:cxnSp>
          <p:nvCxnSpPr>
            <p:cNvPr id="8" name="コネクタ: カギ線 7">
              <a:extLst>
                <a:ext uri="{FF2B5EF4-FFF2-40B4-BE49-F238E27FC236}">
                  <a16:creationId xmlns:a16="http://schemas.microsoft.com/office/drawing/2014/main" id="{C5217A13-33AA-40AD-A4CC-DE1CE2518DB5}"/>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009B8901-48B4-4D83-9235-9CD00C515537}"/>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49" name="グループ化 48">
            <a:extLst>
              <a:ext uri="{FF2B5EF4-FFF2-40B4-BE49-F238E27FC236}">
                <a16:creationId xmlns:a16="http://schemas.microsoft.com/office/drawing/2014/main" id="{82887E8D-497E-4083-A07E-32DB7BE9F0FA}"/>
              </a:ext>
            </a:extLst>
          </p:cNvPr>
          <p:cNvGrpSpPr/>
          <p:nvPr/>
        </p:nvGrpSpPr>
        <p:grpSpPr>
          <a:xfrm>
            <a:off x="3220902" y="2597477"/>
            <a:ext cx="354584" cy="865953"/>
            <a:chOff x="6921658" y="2659900"/>
            <a:chExt cx="425807" cy="865953"/>
          </a:xfrm>
        </p:grpSpPr>
        <p:cxnSp>
          <p:nvCxnSpPr>
            <p:cNvPr id="50" name="コネクタ: カギ線 49">
              <a:extLst>
                <a:ext uri="{FF2B5EF4-FFF2-40B4-BE49-F238E27FC236}">
                  <a16:creationId xmlns:a16="http://schemas.microsoft.com/office/drawing/2014/main" id="{2B26D2C7-7374-481E-B1BD-E7746DDF401B}"/>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51" name="テキスト ボックス 50">
              <a:extLst>
                <a:ext uri="{FF2B5EF4-FFF2-40B4-BE49-F238E27FC236}">
                  <a16:creationId xmlns:a16="http://schemas.microsoft.com/office/drawing/2014/main" id="{7FF0F8F1-B655-4E5A-A13E-106E34B8CE95}"/>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52" name="グループ化 51">
            <a:extLst>
              <a:ext uri="{FF2B5EF4-FFF2-40B4-BE49-F238E27FC236}">
                <a16:creationId xmlns:a16="http://schemas.microsoft.com/office/drawing/2014/main" id="{7C0EB1E3-BC57-42CA-9B27-C3123A877696}"/>
              </a:ext>
            </a:extLst>
          </p:cNvPr>
          <p:cNvGrpSpPr/>
          <p:nvPr/>
        </p:nvGrpSpPr>
        <p:grpSpPr>
          <a:xfrm>
            <a:off x="3786660" y="2600421"/>
            <a:ext cx="354584" cy="865953"/>
            <a:chOff x="6921658" y="2659900"/>
            <a:chExt cx="425807" cy="865953"/>
          </a:xfrm>
        </p:grpSpPr>
        <p:cxnSp>
          <p:nvCxnSpPr>
            <p:cNvPr id="53" name="コネクタ: カギ線 52">
              <a:extLst>
                <a:ext uri="{FF2B5EF4-FFF2-40B4-BE49-F238E27FC236}">
                  <a16:creationId xmlns:a16="http://schemas.microsoft.com/office/drawing/2014/main" id="{77D983A1-81FE-4E8E-87F3-A6706F4D34BE}"/>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54" name="テキスト ボックス 53">
              <a:extLst>
                <a:ext uri="{FF2B5EF4-FFF2-40B4-BE49-F238E27FC236}">
                  <a16:creationId xmlns:a16="http://schemas.microsoft.com/office/drawing/2014/main" id="{4F33EB78-DBDA-443D-87F7-8EC12B0C926C}"/>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55" name="グループ化 54">
            <a:extLst>
              <a:ext uri="{FF2B5EF4-FFF2-40B4-BE49-F238E27FC236}">
                <a16:creationId xmlns:a16="http://schemas.microsoft.com/office/drawing/2014/main" id="{C44B4485-F3D7-4058-8A22-07068DE661B4}"/>
              </a:ext>
            </a:extLst>
          </p:cNvPr>
          <p:cNvGrpSpPr/>
          <p:nvPr/>
        </p:nvGrpSpPr>
        <p:grpSpPr>
          <a:xfrm>
            <a:off x="4352418" y="2603365"/>
            <a:ext cx="354584" cy="865953"/>
            <a:chOff x="6921658" y="2659900"/>
            <a:chExt cx="425807" cy="865953"/>
          </a:xfrm>
        </p:grpSpPr>
        <p:cxnSp>
          <p:nvCxnSpPr>
            <p:cNvPr id="56" name="コネクタ: カギ線 55">
              <a:extLst>
                <a:ext uri="{FF2B5EF4-FFF2-40B4-BE49-F238E27FC236}">
                  <a16:creationId xmlns:a16="http://schemas.microsoft.com/office/drawing/2014/main" id="{B8C9E9B7-0126-408A-AD6F-7B99A97A9676}"/>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57" name="テキスト ボックス 56">
              <a:extLst>
                <a:ext uri="{FF2B5EF4-FFF2-40B4-BE49-F238E27FC236}">
                  <a16:creationId xmlns:a16="http://schemas.microsoft.com/office/drawing/2014/main" id="{71C586BA-85F0-4774-B05F-F354C59A3BF5}"/>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58" name="グループ化 57">
            <a:extLst>
              <a:ext uri="{FF2B5EF4-FFF2-40B4-BE49-F238E27FC236}">
                <a16:creationId xmlns:a16="http://schemas.microsoft.com/office/drawing/2014/main" id="{C128421F-7211-41B5-BA29-5F97EB99DC16}"/>
              </a:ext>
            </a:extLst>
          </p:cNvPr>
          <p:cNvGrpSpPr/>
          <p:nvPr/>
        </p:nvGrpSpPr>
        <p:grpSpPr>
          <a:xfrm>
            <a:off x="4905650" y="2606309"/>
            <a:ext cx="354584" cy="865953"/>
            <a:chOff x="6921658" y="2659900"/>
            <a:chExt cx="425807" cy="865953"/>
          </a:xfrm>
        </p:grpSpPr>
        <p:cxnSp>
          <p:nvCxnSpPr>
            <p:cNvPr id="59" name="コネクタ: カギ線 58">
              <a:extLst>
                <a:ext uri="{FF2B5EF4-FFF2-40B4-BE49-F238E27FC236}">
                  <a16:creationId xmlns:a16="http://schemas.microsoft.com/office/drawing/2014/main" id="{711620BF-ABDB-4EBB-8E0D-D6F812D8D51E}"/>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60" name="テキスト ボックス 59">
              <a:extLst>
                <a:ext uri="{FF2B5EF4-FFF2-40B4-BE49-F238E27FC236}">
                  <a16:creationId xmlns:a16="http://schemas.microsoft.com/office/drawing/2014/main" id="{E1152EB4-8CA7-4A3E-AF32-AACE3C4BDE9C}"/>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61" name="グループ化 60">
            <a:extLst>
              <a:ext uri="{FF2B5EF4-FFF2-40B4-BE49-F238E27FC236}">
                <a16:creationId xmlns:a16="http://schemas.microsoft.com/office/drawing/2014/main" id="{03F6EB33-4CB3-4386-B0A4-1F404EAB27DB}"/>
              </a:ext>
            </a:extLst>
          </p:cNvPr>
          <p:cNvGrpSpPr/>
          <p:nvPr/>
        </p:nvGrpSpPr>
        <p:grpSpPr>
          <a:xfrm>
            <a:off x="5471408" y="2609253"/>
            <a:ext cx="354584" cy="865953"/>
            <a:chOff x="6921658" y="2659900"/>
            <a:chExt cx="425807" cy="865953"/>
          </a:xfrm>
        </p:grpSpPr>
        <p:cxnSp>
          <p:nvCxnSpPr>
            <p:cNvPr id="62" name="コネクタ: カギ線 61">
              <a:extLst>
                <a:ext uri="{FF2B5EF4-FFF2-40B4-BE49-F238E27FC236}">
                  <a16:creationId xmlns:a16="http://schemas.microsoft.com/office/drawing/2014/main" id="{4BB10835-DCE0-45DD-989B-7808641408B9}"/>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63" name="テキスト ボックス 62">
              <a:extLst>
                <a:ext uri="{FF2B5EF4-FFF2-40B4-BE49-F238E27FC236}">
                  <a16:creationId xmlns:a16="http://schemas.microsoft.com/office/drawing/2014/main" id="{15440458-47E3-42B6-A3A4-BAE42951CFDA}"/>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64" name="グループ化 63">
            <a:extLst>
              <a:ext uri="{FF2B5EF4-FFF2-40B4-BE49-F238E27FC236}">
                <a16:creationId xmlns:a16="http://schemas.microsoft.com/office/drawing/2014/main" id="{F44BEA94-A1F0-4300-B95F-4A3CC7B12EDC}"/>
              </a:ext>
            </a:extLst>
          </p:cNvPr>
          <p:cNvGrpSpPr/>
          <p:nvPr/>
        </p:nvGrpSpPr>
        <p:grpSpPr>
          <a:xfrm>
            <a:off x="6024640" y="2612197"/>
            <a:ext cx="354584" cy="865953"/>
            <a:chOff x="6921658" y="2659900"/>
            <a:chExt cx="425807" cy="865953"/>
          </a:xfrm>
        </p:grpSpPr>
        <p:cxnSp>
          <p:nvCxnSpPr>
            <p:cNvPr id="65" name="コネクタ: カギ線 64">
              <a:extLst>
                <a:ext uri="{FF2B5EF4-FFF2-40B4-BE49-F238E27FC236}">
                  <a16:creationId xmlns:a16="http://schemas.microsoft.com/office/drawing/2014/main" id="{A8CC30FA-7700-4B2C-8A59-C4763255C064}"/>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7F46A2BE-5FC8-4664-A57B-130EEBBBF547}"/>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grpSp>
        <p:nvGrpSpPr>
          <p:cNvPr id="67" name="グループ化 66">
            <a:extLst>
              <a:ext uri="{FF2B5EF4-FFF2-40B4-BE49-F238E27FC236}">
                <a16:creationId xmlns:a16="http://schemas.microsoft.com/office/drawing/2014/main" id="{7F84FCF3-FC49-402D-A7F6-386AAA92F83F}"/>
              </a:ext>
            </a:extLst>
          </p:cNvPr>
          <p:cNvGrpSpPr/>
          <p:nvPr/>
        </p:nvGrpSpPr>
        <p:grpSpPr>
          <a:xfrm>
            <a:off x="6590398" y="2615141"/>
            <a:ext cx="354584" cy="865953"/>
            <a:chOff x="6921658" y="2659900"/>
            <a:chExt cx="425807" cy="865953"/>
          </a:xfrm>
        </p:grpSpPr>
        <p:cxnSp>
          <p:nvCxnSpPr>
            <p:cNvPr id="68" name="コネクタ: カギ線 67">
              <a:extLst>
                <a:ext uri="{FF2B5EF4-FFF2-40B4-BE49-F238E27FC236}">
                  <a16:creationId xmlns:a16="http://schemas.microsoft.com/office/drawing/2014/main" id="{17ECCDE0-D3DD-4CE4-9D47-0F6D166EAB6A}"/>
                </a:ext>
              </a:extLst>
            </p:cNvPr>
            <p:cNvCxnSpPr>
              <a:cxnSpLocks/>
            </p:cNvCxnSpPr>
            <p:nvPr/>
          </p:nvCxnSpPr>
          <p:spPr>
            <a:xfrm rot="5400000" flipH="1" flipV="1">
              <a:off x="7125552" y="3420610"/>
              <a:ext cx="12700" cy="197786"/>
            </a:xfrm>
            <a:prstGeom prst="bentConnector3">
              <a:avLst>
                <a:gd name="adj1" fmla="val 5437496"/>
              </a:avLst>
            </a:prstGeom>
          </p:spPr>
          <p:style>
            <a:lnRef idx="1">
              <a:schemeClr val="dk1"/>
            </a:lnRef>
            <a:fillRef idx="0">
              <a:schemeClr val="dk1"/>
            </a:fillRef>
            <a:effectRef idx="0">
              <a:schemeClr val="dk1"/>
            </a:effectRef>
            <a:fontRef idx="minor">
              <a:schemeClr val="tx1"/>
            </a:fontRef>
          </p:style>
        </p:cxnSp>
        <p:sp>
          <p:nvSpPr>
            <p:cNvPr id="69" name="テキスト ボックス 68">
              <a:extLst>
                <a:ext uri="{FF2B5EF4-FFF2-40B4-BE49-F238E27FC236}">
                  <a16:creationId xmlns:a16="http://schemas.microsoft.com/office/drawing/2014/main" id="{F82FAC8A-DCF1-4A3D-80D2-7521706CC2E4}"/>
                </a:ext>
              </a:extLst>
            </p:cNvPr>
            <p:cNvSpPr txBox="1"/>
            <p:nvPr/>
          </p:nvSpPr>
          <p:spPr>
            <a:xfrm>
              <a:off x="6921658" y="2659900"/>
              <a:ext cx="425807" cy="307777"/>
            </a:xfrm>
            <a:prstGeom prst="rect">
              <a:avLst/>
            </a:prstGeom>
            <a:noFill/>
          </p:spPr>
          <p:txBody>
            <a:bodyPr wrap="none" rtlCol="0">
              <a:spAutoFit/>
            </a:bodyPr>
            <a:lstStyle/>
            <a:p>
              <a:pPr algn="ctr"/>
              <a:r>
                <a:rPr kumimoji="1" lang="en-US" altLang="ja-JP" sz="1400" dirty="0"/>
                <a:t>**</a:t>
              </a:r>
              <a:endParaRPr kumimoji="1" lang="ja-JP" altLang="en-US" sz="1400" dirty="0"/>
            </a:p>
          </p:txBody>
        </p:sp>
      </p:grpSp>
      <p:sp>
        <p:nvSpPr>
          <p:cNvPr id="3" name="タイトル 2">
            <a:extLst>
              <a:ext uri="{FF2B5EF4-FFF2-40B4-BE49-F238E27FC236}">
                <a16:creationId xmlns:a16="http://schemas.microsoft.com/office/drawing/2014/main" id="{A63AA92B-A657-4DDA-BAC6-08B635AE27F6}"/>
              </a:ext>
            </a:extLst>
          </p:cNvPr>
          <p:cNvSpPr>
            <a:spLocks noGrp="1"/>
          </p:cNvSpPr>
          <p:nvPr>
            <p:ph type="title"/>
          </p:nvPr>
        </p:nvSpPr>
        <p:spPr/>
        <p:txBody>
          <a:bodyPr/>
          <a:lstStyle/>
          <a:p>
            <a:r>
              <a:rPr lang="ja-JP" altLang="en-US" dirty="0"/>
              <a:t>受講前後の自己評価結果</a:t>
            </a:r>
            <a:endParaRPr kumimoji="1" lang="ja-JP" altLang="en-US" dirty="0"/>
          </a:p>
        </p:txBody>
      </p:sp>
      <p:grpSp>
        <p:nvGrpSpPr>
          <p:cNvPr id="11" name="グループ化 10">
            <a:extLst>
              <a:ext uri="{FF2B5EF4-FFF2-40B4-BE49-F238E27FC236}">
                <a16:creationId xmlns:a16="http://schemas.microsoft.com/office/drawing/2014/main" id="{3931C964-582D-4CCF-A048-73A0BE8DBFD4}"/>
              </a:ext>
            </a:extLst>
          </p:cNvPr>
          <p:cNvGrpSpPr/>
          <p:nvPr/>
        </p:nvGrpSpPr>
        <p:grpSpPr>
          <a:xfrm>
            <a:off x="5756802" y="1723002"/>
            <a:ext cx="1257080" cy="642366"/>
            <a:chOff x="6469949" y="1903260"/>
            <a:chExt cx="1257080" cy="642366"/>
          </a:xfrm>
        </p:grpSpPr>
        <p:sp>
          <p:nvSpPr>
            <p:cNvPr id="12" name="テキスト ボックス 11">
              <a:extLst>
                <a:ext uri="{FF2B5EF4-FFF2-40B4-BE49-F238E27FC236}">
                  <a16:creationId xmlns:a16="http://schemas.microsoft.com/office/drawing/2014/main" id="{3C241E3A-FEFC-4319-87C1-B4F5A4C83E01}"/>
                </a:ext>
              </a:extLst>
            </p:cNvPr>
            <p:cNvSpPr txBox="1"/>
            <p:nvPr/>
          </p:nvSpPr>
          <p:spPr>
            <a:xfrm>
              <a:off x="6883528" y="2158923"/>
              <a:ext cx="843501" cy="307777"/>
            </a:xfrm>
            <a:prstGeom prst="rect">
              <a:avLst/>
            </a:prstGeom>
            <a:noFill/>
          </p:spPr>
          <p:txBody>
            <a:bodyPr wrap="none" rtlCol="0">
              <a:spAutoFit/>
            </a:bodyPr>
            <a:lstStyle/>
            <a:p>
              <a:r>
                <a:rPr kumimoji="1" lang="en-US" altLang="ja-JP" sz="1400" i="1">
                  <a:latin typeface="Century" panose="02040604050505020304" pitchFamily="18" charset="0"/>
                </a:rPr>
                <a:t>p</a:t>
              </a:r>
              <a:r>
                <a:rPr kumimoji="1" lang="en-US" altLang="ja-JP" sz="1400">
                  <a:latin typeface="Century" panose="02040604050505020304" pitchFamily="18" charset="0"/>
                </a:rPr>
                <a:t> </a:t>
              </a:r>
              <a:r>
                <a:rPr kumimoji="1" lang="en-US" altLang="ja-JP" sz="1400" dirty="0">
                  <a:latin typeface="Century" panose="02040604050505020304" pitchFamily="18" charset="0"/>
                </a:rPr>
                <a:t>&lt; 0.05</a:t>
              </a:r>
              <a:endParaRPr kumimoji="1" lang="ja-JP" altLang="en-US" sz="1400" dirty="0">
                <a:latin typeface="Century" panose="02040604050505020304" pitchFamily="18" charset="0"/>
              </a:endParaRPr>
            </a:p>
          </p:txBody>
        </p:sp>
        <p:sp>
          <p:nvSpPr>
            <p:cNvPr id="13" name="テキスト ボックス 12">
              <a:extLst>
                <a:ext uri="{FF2B5EF4-FFF2-40B4-BE49-F238E27FC236}">
                  <a16:creationId xmlns:a16="http://schemas.microsoft.com/office/drawing/2014/main" id="{A206816B-C3E0-406C-92DA-F7F7681B1869}"/>
                </a:ext>
              </a:extLst>
            </p:cNvPr>
            <p:cNvSpPr txBox="1"/>
            <p:nvPr/>
          </p:nvSpPr>
          <p:spPr>
            <a:xfrm>
              <a:off x="6883528" y="1903260"/>
              <a:ext cx="843501" cy="307777"/>
            </a:xfrm>
            <a:prstGeom prst="rect">
              <a:avLst/>
            </a:prstGeom>
            <a:noFill/>
          </p:spPr>
          <p:txBody>
            <a:bodyPr wrap="none" rtlCol="0">
              <a:spAutoFit/>
            </a:bodyPr>
            <a:lstStyle/>
            <a:p>
              <a:r>
                <a:rPr kumimoji="1" lang="en-US" altLang="ja-JP" sz="1400" i="1" dirty="0">
                  <a:latin typeface="Century" panose="02040604050505020304" pitchFamily="18" charset="0"/>
                </a:rPr>
                <a:t>p</a:t>
              </a:r>
              <a:r>
                <a:rPr kumimoji="1" lang="en-US" altLang="ja-JP" sz="1400" dirty="0">
                  <a:latin typeface="Century" panose="02040604050505020304" pitchFamily="18" charset="0"/>
                </a:rPr>
                <a:t> &lt; 0.01</a:t>
              </a:r>
              <a:endParaRPr kumimoji="1" lang="ja-JP" altLang="en-US" sz="1400" dirty="0">
                <a:latin typeface="Century" panose="02040604050505020304" pitchFamily="18" charset="0"/>
              </a:endParaRPr>
            </a:p>
          </p:txBody>
        </p:sp>
        <p:sp>
          <p:nvSpPr>
            <p:cNvPr id="14" name="テキスト ボックス 13">
              <a:extLst>
                <a:ext uri="{FF2B5EF4-FFF2-40B4-BE49-F238E27FC236}">
                  <a16:creationId xmlns:a16="http://schemas.microsoft.com/office/drawing/2014/main" id="{21746B78-BDE0-4E4E-8B4C-FDA1674502D3}"/>
                </a:ext>
              </a:extLst>
            </p:cNvPr>
            <p:cNvSpPr txBox="1"/>
            <p:nvPr/>
          </p:nvSpPr>
          <p:spPr>
            <a:xfrm>
              <a:off x="6617425" y="2176294"/>
              <a:ext cx="332142" cy="369332"/>
            </a:xfrm>
            <a:prstGeom prst="rect">
              <a:avLst/>
            </a:prstGeom>
            <a:noFill/>
          </p:spPr>
          <p:txBody>
            <a:bodyPr wrap="none" rtlCol="0">
              <a:spAutoFit/>
            </a:bodyPr>
            <a:lstStyle/>
            <a:p>
              <a:pPr algn="r"/>
              <a:r>
                <a:rPr kumimoji="1" lang="en-US" altLang="ja-JP" dirty="0"/>
                <a:t>*</a:t>
              </a:r>
              <a:endParaRPr kumimoji="1" lang="ja-JP" altLang="en-US" dirty="0"/>
            </a:p>
          </p:txBody>
        </p:sp>
        <p:sp>
          <p:nvSpPr>
            <p:cNvPr id="15" name="テキスト ボックス 14">
              <a:extLst>
                <a:ext uri="{FF2B5EF4-FFF2-40B4-BE49-F238E27FC236}">
                  <a16:creationId xmlns:a16="http://schemas.microsoft.com/office/drawing/2014/main" id="{ED1424BE-2209-446F-874F-17251B86400D}"/>
                </a:ext>
              </a:extLst>
            </p:cNvPr>
            <p:cNvSpPr txBox="1"/>
            <p:nvPr/>
          </p:nvSpPr>
          <p:spPr>
            <a:xfrm>
              <a:off x="6469949" y="1920631"/>
              <a:ext cx="479618" cy="369332"/>
            </a:xfrm>
            <a:prstGeom prst="rect">
              <a:avLst/>
            </a:prstGeom>
            <a:noFill/>
          </p:spPr>
          <p:txBody>
            <a:bodyPr wrap="none" rtlCol="0">
              <a:spAutoFit/>
            </a:bodyPr>
            <a:lstStyle/>
            <a:p>
              <a:pPr algn="r"/>
              <a:r>
                <a:rPr kumimoji="1" lang="en-US" altLang="ja-JP" dirty="0"/>
                <a:t>**</a:t>
              </a:r>
              <a:endParaRPr kumimoji="1" lang="ja-JP" altLang="en-US" dirty="0"/>
            </a:p>
          </p:txBody>
        </p:sp>
      </p:grpSp>
      <p:graphicFrame>
        <p:nvGraphicFramePr>
          <p:cNvPr id="10" name="グラフ 9">
            <a:extLst>
              <a:ext uri="{FF2B5EF4-FFF2-40B4-BE49-F238E27FC236}">
                <a16:creationId xmlns:a16="http://schemas.microsoft.com/office/drawing/2014/main" id="{9F23D954-2304-4733-BCC6-16D5ACB10314}"/>
              </a:ext>
            </a:extLst>
          </p:cNvPr>
          <p:cNvGraphicFramePr>
            <a:graphicFrameLocks/>
          </p:cNvGraphicFramePr>
          <p:nvPr>
            <p:extLst/>
          </p:nvPr>
        </p:nvGraphicFramePr>
        <p:xfrm>
          <a:off x="1707980" y="1740372"/>
          <a:ext cx="5925198" cy="3646811"/>
        </p:xfrm>
        <a:graphic>
          <a:graphicData uri="http://schemas.openxmlformats.org/drawingml/2006/chart">
            <c:chart xmlns:c="http://schemas.openxmlformats.org/drawingml/2006/chart" xmlns:r="http://schemas.openxmlformats.org/officeDocument/2006/relationships" r:id="rId3"/>
          </a:graphicData>
        </a:graphic>
      </p:graphicFrame>
      <p:sp>
        <p:nvSpPr>
          <p:cNvPr id="20" name="右中かっこ 19">
            <a:extLst>
              <a:ext uri="{FF2B5EF4-FFF2-40B4-BE49-F238E27FC236}">
                <a16:creationId xmlns:a16="http://schemas.microsoft.com/office/drawing/2014/main" id="{231318EA-291A-4EB5-8B84-98B3FC9D06EB}"/>
              </a:ext>
            </a:extLst>
          </p:cNvPr>
          <p:cNvSpPr/>
          <p:nvPr/>
        </p:nvSpPr>
        <p:spPr>
          <a:xfrm rot="5400000">
            <a:off x="2736634" y="4747338"/>
            <a:ext cx="216024" cy="136815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27A52D9-1F25-413A-BF67-08B4226F6BA6}"/>
              </a:ext>
            </a:extLst>
          </p:cNvPr>
          <p:cNvSpPr txBox="1"/>
          <p:nvPr/>
        </p:nvSpPr>
        <p:spPr>
          <a:xfrm>
            <a:off x="2059816" y="5611434"/>
            <a:ext cx="1569660" cy="369332"/>
          </a:xfrm>
          <a:prstGeom prst="rect">
            <a:avLst/>
          </a:prstGeom>
          <a:noFill/>
        </p:spPr>
        <p:txBody>
          <a:bodyPr wrap="none" rtlCol="0">
            <a:spAutoFit/>
          </a:bodyPr>
          <a:lstStyle/>
          <a:p>
            <a:pPr algn="ctr"/>
            <a:r>
              <a:rPr kumimoji="1" lang="ja-JP" altLang="en-US" dirty="0"/>
              <a:t>対課題基礎力</a:t>
            </a:r>
          </a:p>
        </p:txBody>
      </p:sp>
      <p:sp>
        <p:nvSpPr>
          <p:cNvPr id="22" name="右中かっこ 21">
            <a:extLst>
              <a:ext uri="{FF2B5EF4-FFF2-40B4-BE49-F238E27FC236}">
                <a16:creationId xmlns:a16="http://schemas.microsoft.com/office/drawing/2014/main" id="{4968C93C-C33E-4E9D-B757-12E243FF82FC}"/>
              </a:ext>
            </a:extLst>
          </p:cNvPr>
          <p:cNvSpPr/>
          <p:nvPr/>
        </p:nvSpPr>
        <p:spPr>
          <a:xfrm rot="5400000">
            <a:off x="4421564" y="4742970"/>
            <a:ext cx="216024" cy="136815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1F443E4-77C6-4ACE-B26D-6BE0CEA3C22A}"/>
              </a:ext>
            </a:extLst>
          </p:cNvPr>
          <p:cNvSpPr txBox="1"/>
          <p:nvPr/>
        </p:nvSpPr>
        <p:spPr>
          <a:xfrm>
            <a:off x="3860162" y="5607066"/>
            <a:ext cx="1338828" cy="369332"/>
          </a:xfrm>
          <a:prstGeom prst="rect">
            <a:avLst/>
          </a:prstGeom>
          <a:noFill/>
        </p:spPr>
        <p:txBody>
          <a:bodyPr wrap="none" rtlCol="0">
            <a:spAutoFit/>
          </a:bodyPr>
          <a:lstStyle/>
          <a:p>
            <a:pPr algn="ctr"/>
            <a:r>
              <a:rPr kumimoji="1" lang="ja-JP" altLang="en-US" dirty="0"/>
              <a:t>対人基礎力</a:t>
            </a:r>
          </a:p>
        </p:txBody>
      </p:sp>
      <p:sp>
        <p:nvSpPr>
          <p:cNvPr id="24" name="右中かっこ 23">
            <a:extLst>
              <a:ext uri="{FF2B5EF4-FFF2-40B4-BE49-F238E27FC236}">
                <a16:creationId xmlns:a16="http://schemas.microsoft.com/office/drawing/2014/main" id="{C670A3A9-85CD-41D2-B9B6-140C400D0B0F}"/>
              </a:ext>
            </a:extLst>
          </p:cNvPr>
          <p:cNvSpPr/>
          <p:nvPr/>
        </p:nvSpPr>
        <p:spPr>
          <a:xfrm rot="5400000">
            <a:off x="6106494" y="4738602"/>
            <a:ext cx="216024" cy="136815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2BE6742-9B9E-49F6-B9D9-B17ED53241EB}"/>
              </a:ext>
            </a:extLst>
          </p:cNvPr>
          <p:cNvSpPr txBox="1"/>
          <p:nvPr/>
        </p:nvSpPr>
        <p:spPr>
          <a:xfrm>
            <a:off x="5429677" y="5602698"/>
            <a:ext cx="1569661" cy="369332"/>
          </a:xfrm>
          <a:prstGeom prst="rect">
            <a:avLst/>
          </a:prstGeom>
          <a:noFill/>
        </p:spPr>
        <p:txBody>
          <a:bodyPr wrap="none" rtlCol="0">
            <a:spAutoFit/>
          </a:bodyPr>
          <a:lstStyle/>
          <a:p>
            <a:pPr algn="ctr"/>
            <a:r>
              <a:rPr kumimoji="1" lang="ja-JP" altLang="en-US" dirty="0"/>
              <a:t>対自己基礎力</a:t>
            </a:r>
          </a:p>
        </p:txBody>
      </p:sp>
      <p:sp>
        <p:nvSpPr>
          <p:cNvPr id="26" name="テキスト ボックス 25">
            <a:extLst>
              <a:ext uri="{FF2B5EF4-FFF2-40B4-BE49-F238E27FC236}">
                <a16:creationId xmlns:a16="http://schemas.microsoft.com/office/drawing/2014/main" id="{D17DAE8F-8202-4139-91ED-F0106CA5B767}"/>
              </a:ext>
            </a:extLst>
          </p:cNvPr>
          <p:cNvSpPr txBox="1"/>
          <p:nvPr/>
        </p:nvSpPr>
        <p:spPr>
          <a:xfrm>
            <a:off x="1525824" y="1326163"/>
            <a:ext cx="6046848" cy="338554"/>
          </a:xfrm>
          <a:prstGeom prst="rect">
            <a:avLst/>
          </a:prstGeom>
          <a:noFill/>
        </p:spPr>
        <p:txBody>
          <a:bodyPr wrap="none" rtlCol="0">
            <a:spAutoFit/>
          </a:bodyPr>
          <a:lstStyle/>
          <a:p>
            <a:r>
              <a:rPr kumimoji="1" lang="ja-JP" altLang="en-US" sz="1600" dirty="0">
                <a:solidFill>
                  <a:schemeClr val="tx2"/>
                </a:solidFill>
              </a:rPr>
              <a:t>事前と事後の両方の自己評価を行った</a:t>
            </a:r>
            <a:r>
              <a:rPr kumimoji="1" lang="en-US" altLang="ja-JP" sz="1600" dirty="0">
                <a:solidFill>
                  <a:schemeClr val="tx2"/>
                </a:solidFill>
              </a:rPr>
              <a:t>56</a:t>
            </a:r>
            <a:r>
              <a:rPr kumimoji="1" lang="ja-JP" altLang="en-US" sz="1600" dirty="0">
                <a:solidFill>
                  <a:schemeClr val="tx2"/>
                </a:solidFill>
              </a:rPr>
              <a:t>名の自己評価結果の平均</a:t>
            </a:r>
          </a:p>
        </p:txBody>
      </p:sp>
      <p:sp>
        <p:nvSpPr>
          <p:cNvPr id="2" name="楕円 1">
            <a:extLst>
              <a:ext uri="{FF2B5EF4-FFF2-40B4-BE49-F238E27FC236}">
                <a16:creationId xmlns:a16="http://schemas.microsoft.com/office/drawing/2014/main" id="{0ED8EDBE-09DF-4937-980E-F2D21A6E271B}"/>
              </a:ext>
            </a:extLst>
          </p:cNvPr>
          <p:cNvSpPr/>
          <p:nvPr/>
        </p:nvSpPr>
        <p:spPr>
          <a:xfrm>
            <a:off x="1995989" y="2195072"/>
            <a:ext cx="548884" cy="3244248"/>
          </a:xfrm>
          <a:prstGeom prst="ellipse">
            <a:avLst/>
          </a:prstGeom>
          <a:noFill/>
          <a:ln w="25400">
            <a:solidFill>
              <a:srgbClr val="C00000"/>
            </a:solidFill>
          </a:ln>
        </p:spPr>
        <p:txBody>
          <a:bodyPr wrap="squar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45" name="楕円 44">
            <a:extLst>
              <a:ext uri="{FF2B5EF4-FFF2-40B4-BE49-F238E27FC236}">
                <a16:creationId xmlns:a16="http://schemas.microsoft.com/office/drawing/2014/main" id="{1E9B9ECC-5302-485A-8592-B21A3485FA8A}"/>
              </a:ext>
            </a:extLst>
          </p:cNvPr>
          <p:cNvSpPr/>
          <p:nvPr/>
        </p:nvSpPr>
        <p:spPr>
          <a:xfrm>
            <a:off x="3146889" y="2195072"/>
            <a:ext cx="548884" cy="3244248"/>
          </a:xfrm>
          <a:prstGeom prst="ellipse">
            <a:avLst/>
          </a:prstGeom>
          <a:noFill/>
          <a:ln w="25400">
            <a:solidFill>
              <a:srgbClr val="C00000"/>
            </a:solidFill>
          </a:ln>
        </p:spPr>
        <p:txBody>
          <a:bodyPr wrap="squar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70" name="楕円 69">
            <a:extLst>
              <a:ext uri="{FF2B5EF4-FFF2-40B4-BE49-F238E27FC236}">
                <a16:creationId xmlns:a16="http://schemas.microsoft.com/office/drawing/2014/main" id="{A3B640D4-A122-4B66-9BBD-C65122A9F352}"/>
              </a:ext>
            </a:extLst>
          </p:cNvPr>
          <p:cNvSpPr/>
          <p:nvPr/>
        </p:nvSpPr>
        <p:spPr>
          <a:xfrm>
            <a:off x="3714623" y="2195072"/>
            <a:ext cx="548884" cy="3244248"/>
          </a:xfrm>
          <a:prstGeom prst="ellipse">
            <a:avLst/>
          </a:prstGeom>
          <a:noFill/>
          <a:ln w="25400">
            <a:solidFill>
              <a:srgbClr val="C00000"/>
            </a:solidFill>
          </a:ln>
        </p:spPr>
        <p:txBody>
          <a:bodyPr wrap="squar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71" name="テキスト ボックス 70">
            <a:extLst>
              <a:ext uri="{FF2B5EF4-FFF2-40B4-BE49-F238E27FC236}">
                <a16:creationId xmlns:a16="http://schemas.microsoft.com/office/drawing/2014/main" id="{D943DE31-2E88-4052-894B-E2B06270F3DA}"/>
              </a:ext>
            </a:extLst>
          </p:cNvPr>
          <p:cNvSpPr txBox="1"/>
          <p:nvPr/>
        </p:nvSpPr>
        <p:spPr>
          <a:xfrm>
            <a:off x="594930" y="6152880"/>
            <a:ext cx="2013693" cy="369332"/>
          </a:xfrm>
          <a:prstGeom prst="rect">
            <a:avLst/>
          </a:prstGeom>
          <a:noFill/>
        </p:spPr>
        <p:txBody>
          <a:bodyPr wrap="none" rtlCol="0">
            <a:spAutoFit/>
          </a:bodyPr>
          <a:lstStyle/>
          <a:p>
            <a:r>
              <a:rPr kumimoji="1" lang="ja-JP" altLang="en-US" dirty="0"/>
              <a:t>客観評価で有意差</a:t>
            </a:r>
          </a:p>
        </p:txBody>
      </p:sp>
      <p:cxnSp>
        <p:nvCxnSpPr>
          <p:cNvPr id="5" name="直線コネクタ 4">
            <a:extLst>
              <a:ext uri="{FF2B5EF4-FFF2-40B4-BE49-F238E27FC236}">
                <a16:creationId xmlns:a16="http://schemas.microsoft.com/office/drawing/2014/main" id="{1F685CA1-5715-4C28-BC67-37C420F36E22}"/>
              </a:ext>
            </a:extLst>
          </p:cNvPr>
          <p:cNvCxnSpPr>
            <a:stCxn id="2" idx="4"/>
            <a:endCxn id="71" idx="3"/>
          </p:cNvCxnSpPr>
          <p:nvPr/>
        </p:nvCxnSpPr>
        <p:spPr>
          <a:xfrm>
            <a:off x="2270431" y="5439320"/>
            <a:ext cx="338192" cy="898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3BBE041-B99F-4C5A-8AAE-552C0C61BC3A}"/>
              </a:ext>
            </a:extLst>
          </p:cNvPr>
          <p:cNvCxnSpPr>
            <a:stCxn id="45" idx="4"/>
            <a:endCxn id="71" idx="3"/>
          </p:cNvCxnSpPr>
          <p:nvPr/>
        </p:nvCxnSpPr>
        <p:spPr>
          <a:xfrm flipH="1">
            <a:off x="2608623" y="5439320"/>
            <a:ext cx="812708" cy="898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482E6C2-2AC8-4524-9CCA-1ED3CF0A42BC}"/>
              </a:ext>
            </a:extLst>
          </p:cNvPr>
          <p:cNvCxnSpPr>
            <a:stCxn id="70" idx="4"/>
            <a:endCxn id="71" idx="3"/>
          </p:cNvCxnSpPr>
          <p:nvPr/>
        </p:nvCxnSpPr>
        <p:spPr>
          <a:xfrm flipH="1">
            <a:off x="2608623" y="5439320"/>
            <a:ext cx="1380442" cy="8982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802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F743E70-B960-4C69-A467-784BF57614B5}"/>
              </a:ext>
            </a:extLst>
          </p:cNvPr>
          <p:cNvSpPr>
            <a:spLocks noGrp="1"/>
          </p:cNvSpPr>
          <p:nvPr>
            <p:ph idx="1"/>
          </p:nvPr>
        </p:nvSpPr>
        <p:spPr/>
        <p:txBody>
          <a:bodyPr/>
          <a:lstStyle/>
          <a:p>
            <a:pPr marL="0" indent="0">
              <a:buNone/>
            </a:pPr>
            <a:r>
              <a:rPr lang="en-US" altLang="ja-JP" dirty="0"/>
              <a:t>PROG</a:t>
            </a:r>
            <a:r>
              <a:rPr lang="ja-JP" altLang="en-US" dirty="0"/>
              <a:t>スコアが上昇した受講生の自己評価</a:t>
            </a:r>
            <a:endParaRPr lang="en-US" altLang="ja-JP" dirty="0"/>
          </a:p>
          <a:p>
            <a:pPr lvl="1"/>
            <a:r>
              <a:rPr lang="ja-JP" altLang="en-US" dirty="0"/>
              <a:t>受講生全体</a:t>
            </a:r>
            <a:endParaRPr lang="en-US" altLang="ja-JP" dirty="0"/>
          </a:p>
          <a:p>
            <a:pPr lvl="1"/>
            <a:r>
              <a:rPr lang="ja-JP" altLang="en-US" dirty="0"/>
              <a:t>上位</a:t>
            </a:r>
            <a:r>
              <a:rPr lang="en-US" altLang="ja-JP" dirty="0"/>
              <a:t>25</a:t>
            </a:r>
            <a:r>
              <a:rPr lang="en-US" altLang="ja-JP" sz="1800" dirty="0"/>
              <a:t>%</a:t>
            </a:r>
            <a:endParaRPr lang="ja-JP" altLang="en-US" dirty="0"/>
          </a:p>
        </p:txBody>
      </p:sp>
      <p:sp>
        <p:nvSpPr>
          <p:cNvPr id="3" name="タイトル 2">
            <a:extLst>
              <a:ext uri="{FF2B5EF4-FFF2-40B4-BE49-F238E27FC236}">
                <a16:creationId xmlns:a16="http://schemas.microsoft.com/office/drawing/2014/main" id="{491DA392-E490-4400-BFBE-8FECE0B4A0AC}"/>
              </a:ext>
            </a:extLst>
          </p:cNvPr>
          <p:cNvSpPr>
            <a:spLocks noGrp="1"/>
          </p:cNvSpPr>
          <p:nvPr>
            <p:ph type="title"/>
          </p:nvPr>
        </p:nvSpPr>
        <p:spPr/>
        <p:txBody>
          <a:bodyPr/>
          <a:lstStyle/>
          <a:p>
            <a:r>
              <a:rPr lang="ja-JP" altLang="en-US" dirty="0"/>
              <a:t>受講生の自信に結びついているか</a:t>
            </a:r>
          </a:p>
        </p:txBody>
      </p:sp>
      <p:sp>
        <p:nvSpPr>
          <p:cNvPr id="9" name="テキスト ボックス 8">
            <a:extLst>
              <a:ext uri="{FF2B5EF4-FFF2-40B4-BE49-F238E27FC236}">
                <a16:creationId xmlns:a16="http://schemas.microsoft.com/office/drawing/2014/main" id="{A6F0A642-E8EF-42ED-A5DF-267CB153EB77}"/>
              </a:ext>
            </a:extLst>
          </p:cNvPr>
          <p:cNvSpPr txBox="1"/>
          <p:nvPr/>
        </p:nvSpPr>
        <p:spPr>
          <a:xfrm>
            <a:off x="2602634" y="1911959"/>
            <a:ext cx="806632" cy="461665"/>
          </a:xfrm>
          <a:prstGeom prst="rect">
            <a:avLst/>
          </a:prstGeom>
          <a:noFill/>
        </p:spPr>
        <p:txBody>
          <a:bodyPr wrap="none" rtlCol="0">
            <a:spAutoFit/>
          </a:bodyPr>
          <a:lstStyle/>
          <a:p>
            <a:pPr algn="r"/>
            <a:r>
              <a:rPr kumimoji="1" lang="en-US" altLang="ja-JP" sz="2400" dirty="0">
                <a:solidFill>
                  <a:schemeClr val="tx2"/>
                </a:solidFill>
              </a:rPr>
              <a:t>56</a:t>
            </a:r>
            <a:r>
              <a:rPr kumimoji="1" lang="ja-JP" altLang="en-US" dirty="0">
                <a:solidFill>
                  <a:schemeClr val="tx2"/>
                </a:solidFill>
              </a:rPr>
              <a:t>名</a:t>
            </a:r>
            <a:endParaRPr kumimoji="1" lang="ja-JP" altLang="en-US" sz="2400" dirty="0">
              <a:solidFill>
                <a:schemeClr val="tx2"/>
              </a:solidFill>
            </a:endParaRPr>
          </a:p>
        </p:txBody>
      </p:sp>
      <p:sp>
        <p:nvSpPr>
          <p:cNvPr id="10" name="テキスト ボックス 9">
            <a:extLst>
              <a:ext uri="{FF2B5EF4-FFF2-40B4-BE49-F238E27FC236}">
                <a16:creationId xmlns:a16="http://schemas.microsoft.com/office/drawing/2014/main" id="{DFFC7535-9A35-45B9-A9C2-D3A8890BC7CC}"/>
              </a:ext>
            </a:extLst>
          </p:cNvPr>
          <p:cNvSpPr txBox="1"/>
          <p:nvPr/>
        </p:nvSpPr>
        <p:spPr>
          <a:xfrm>
            <a:off x="3333906" y="1984723"/>
            <a:ext cx="646331" cy="369332"/>
          </a:xfrm>
          <a:prstGeom prst="rect">
            <a:avLst/>
          </a:prstGeom>
          <a:noFill/>
        </p:spPr>
        <p:txBody>
          <a:bodyPr wrap="none" rtlCol="0">
            <a:spAutoFit/>
          </a:bodyPr>
          <a:lstStyle/>
          <a:p>
            <a:r>
              <a:rPr kumimoji="1" lang="ja-JP" altLang="en-US" dirty="0">
                <a:solidFill>
                  <a:schemeClr val="tx2"/>
                </a:solidFill>
              </a:rPr>
              <a:t>平均</a:t>
            </a:r>
          </a:p>
        </p:txBody>
      </p:sp>
      <p:sp>
        <p:nvSpPr>
          <p:cNvPr id="11" name="テキスト ボックス 10">
            <a:extLst>
              <a:ext uri="{FF2B5EF4-FFF2-40B4-BE49-F238E27FC236}">
                <a16:creationId xmlns:a16="http://schemas.microsoft.com/office/drawing/2014/main" id="{2802F83F-BAF3-44AF-98CB-3CCD5D1F2A50}"/>
              </a:ext>
            </a:extLst>
          </p:cNvPr>
          <p:cNvSpPr txBox="1"/>
          <p:nvPr/>
        </p:nvSpPr>
        <p:spPr>
          <a:xfrm>
            <a:off x="3972129" y="1922803"/>
            <a:ext cx="883575" cy="461665"/>
          </a:xfrm>
          <a:prstGeom prst="rect">
            <a:avLst/>
          </a:prstGeom>
          <a:noFill/>
        </p:spPr>
        <p:txBody>
          <a:bodyPr wrap="none" rtlCol="0">
            <a:spAutoFit/>
          </a:bodyPr>
          <a:lstStyle/>
          <a:p>
            <a:pPr algn="r"/>
            <a:r>
              <a:rPr kumimoji="1" lang="en-US" altLang="ja-JP" sz="2400" dirty="0">
                <a:solidFill>
                  <a:schemeClr val="tx2"/>
                </a:solidFill>
              </a:rPr>
              <a:t>3.25</a:t>
            </a:r>
            <a:endParaRPr kumimoji="1" lang="ja-JP" altLang="en-US" sz="2400" dirty="0">
              <a:solidFill>
                <a:schemeClr val="tx2"/>
              </a:solidFill>
            </a:endParaRPr>
          </a:p>
        </p:txBody>
      </p:sp>
      <p:sp>
        <p:nvSpPr>
          <p:cNvPr id="12" name="テキスト ボックス 11">
            <a:extLst>
              <a:ext uri="{FF2B5EF4-FFF2-40B4-BE49-F238E27FC236}">
                <a16:creationId xmlns:a16="http://schemas.microsoft.com/office/drawing/2014/main" id="{74698FF7-9106-47EC-927C-82A527028BD5}"/>
              </a:ext>
            </a:extLst>
          </p:cNvPr>
          <p:cNvSpPr txBox="1"/>
          <p:nvPr/>
        </p:nvSpPr>
        <p:spPr>
          <a:xfrm>
            <a:off x="2602634" y="2343856"/>
            <a:ext cx="806632" cy="461665"/>
          </a:xfrm>
          <a:prstGeom prst="rect">
            <a:avLst/>
          </a:prstGeom>
          <a:noFill/>
        </p:spPr>
        <p:txBody>
          <a:bodyPr wrap="none" rtlCol="0">
            <a:spAutoFit/>
          </a:bodyPr>
          <a:lstStyle/>
          <a:p>
            <a:pPr algn="r"/>
            <a:r>
              <a:rPr kumimoji="1" lang="en-US" altLang="ja-JP" sz="2400" dirty="0">
                <a:solidFill>
                  <a:schemeClr val="tx2"/>
                </a:solidFill>
              </a:rPr>
              <a:t>14</a:t>
            </a:r>
            <a:r>
              <a:rPr kumimoji="1" lang="ja-JP" altLang="en-US" dirty="0">
                <a:solidFill>
                  <a:schemeClr val="tx2"/>
                </a:solidFill>
              </a:rPr>
              <a:t>名</a:t>
            </a:r>
            <a:endParaRPr kumimoji="1" lang="ja-JP" altLang="en-US" sz="2400" dirty="0">
              <a:solidFill>
                <a:schemeClr val="tx2"/>
              </a:solidFill>
            </a:endParaRPr>
          </a:p>
        </p:txBody>
      </p:sp>
      <p:sp>
        <p:nvSpPr>
          <p:cNvPr id="13" name="テキスト ボックス 12">
            <a:extLst>
              <a:ext uri="{FF2B5EF4-FFF2-40B4-BE49-F238E27FC236}">
                <a16:creationId xmlns:a16="http://schemas.microsoft.com/office/drawing/2014/main" id="{B5D42199-97C8-4FEE-8A22-5CF0C9F1F380}"/>
              </a:ext>
            </a:extLst>
          </p:cNvPr>
          <p:cNvSpPr txBox="1"/>
          <p:nvPr/>
        </p:nvSpPr>
        <p:spPr>
          <a:xfrm>
            <a:off x="3333906" y="2416620"/>
            <a:ext cx="646331" cy="369332"/>
          </a:xfrm>
          <a:prstGeom prst="rect">
            <a:avLst/>
          </a:prstGeom>
          <a:noFill/>
        </p:spPr>
        <p:txBody>
          <a:bodyPr wrap="none" rtlCol="0">
            <a:spAutoFit/>
          </a:bodyPr>
          <a:lstStyle/>
          <a:p>
            <a:r>
              <a:rPr kumimoji="1" lang="ja-JP" altLang="en-US" dirty="0">
                <a:solidFill>
                  <a:schemeClr val="tx2"/>
                </a:solidFill>
              </a:rPr>
              <a:t>平均</a:t>
            </a:r>
          </a:p>
        </p:txBody>
      </p:sp>
      <p:sp>
        <p:nvSpPr>
          <p:cNvPr id="14" name="テキスト ボックス 13">
            <a:extLst>
              <a:ext uri="{FF2B5EF4-FFF2-40B4-BE49-F238E27FC236}">
                <a16:creationId xmlns:a16="http://schemas.microsoft.com/office/drawing/2014/main" id="{0117CBC8-6D95-4ED9-88D9-2BD71AC32AFA}"/>
              </a:ext>
            </a:extLst>
          </p:cNvPr>
          <p:cNvSpPr txBox="1"/>
          <p:nvPr/>
        </p:nvSpPr>
        <p:spPr>
          <a:xfrm>
            <a:off x="3776560" y="2354700"/>
            <a:ext cx="1079143" cy="461665"/>
          </a:xfrm>
          <a:prstGeom prst="rect">
            <a:avLst/>
          </a:prstGeom>
          <a:noFill/>
        </p:spPr>
        <p:txBody>
          <a:bodyPr wrap="none" rtlCol="0">
            <a:spAutoFit/>
          </a:bodyPr>
          <a:lstStyle/>
          <a:p>
            <a:pPr algn="r"/>
            <a:r>
              <a:rPr kumimoji="1" lang="en-US" altLang="ja-JP" sz="2400" dirty="0">
                <a:solidFill>
                  <a:schemeClr val="tx2"/>
                </a:solidFill>
              </a:rPr>
              <a:t>13.93</a:t>
            </a:r>
            <a:endParaRPr kumimoji="1" lang="ja-JP" altLang="en-US" sz="2400" dirty="0">
              <a:solidFill>
                <a:schemeClr val="tx2"/>
              </a:solidFill>
            </a:endParaRPr>
          </a:p>
        </p:txBody>
      </p:sp>
      <p:graphicFrame>
        <p:nvGraphicFramePr>
          <p:cNvPr id="7" name="グラフ 6">
            <a:extLst>
              <a:ext uri="{FF2B5EF4-FFF2-40B4-BE49-F238E27FC236}">
                <a16:creationId xmlns:a16="http://schemas.microsoft.com/office/drawing/2014/main" id="{A21D14D5-6534-410C-AC8B-6D55B8DD7927}"/>
              </a:ext>
            </a:extLst>
          </p:cNvPr>
          <p:cNvGraphicFramePr/>
          <p:nvPr>
            <p:extLst/>
          </p:nvPr>
        </p:nvGraphicFramePr>
        <p:xfrm>
          <a:off x="4499992" y="2859361"/>
          <a:ext cx="4390164" cy="38834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a:extLst>
              <a:ext uri="{FF2B5EF4-FFF2-40B4-BE49-F238E27FC236}">
                <a16:creationId xmlns:a16="http://schemas.microsoft.com/office/drawing/2014/main" id="{00CE0C0D-3E45-4119-95BF-4E8A92F874FA}"/>
              </a:ext>
            </a:extLst>
          </p:cNvPr>
          <p:cNvGraphicFramePr/>
          <p:nvPr>
            <p:extLst/>
          </p:nvPr>
        </p:nvGraphicFramePr>
        <p:xfrm>
          <a:off x="253844" y="2856932"/>
          <a:ext cx="4390164" cy="38834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644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F743E70-B960-4C69-A467-784BF57614B5}"/>
              </a:ext>
            </a:extLst>
          </p:cNvPr>
          <p:cNvSpPr>
            <a:spLocks noGrp="1"/>
          </p:cNvSpPr>
          <p:nvPr>
            <p:ph idx="1"/>
          </p:nvPr>
        </p:nvSpPr>
        <p:spPr/>
        <p:txBody>
          <a:bodyPr/>
          <a:lstStyle/>
          <a:p>
            <a:pPr marL="0" indent="0">
              <a:buNone/>
            </a:pPr>
            <a:r>
              <a:rPr lang="en-US" altLang="ja-JP" dirty="0"/>
              <a:t>PROG</a:t>
            </a:r>
            <a:r>
              <a:rPr lang="ja-JP" altLang="en-US" dirty="0"/>
              <a:t>スコアが上昇した受講生の自己評価</a:t>
            </a:r>
            <a:endParaRPr lang="en-US" altLang="ja-JP" dirty="0"/>
          </a:p>
          <a:p>
            <a:pPr lvl="1"/>
            <a:r>
              <a:rPr lang="ja-JP" altLang="en-US" dirty="0"/>
              <a:t>受講生全体</a:t>
            </a:r>
            <a:endParaRPr lang="en-US" altLang="ja-JP" dirty="0"/>
          </a:p>
          <a:p>
            <a:pPr lvl="1"/>
            <a:r>
              <a:rPr lang="ja-JP" altLang="en-US" dirty="0"/>
              <a:t>上位</a:t>
            </a:r>
            <a:r>
              <a:rPr lang="en-US" altLang="ja-JP" dirty="0"/>
              <a:t>25</a:t>
            </a:r>
            <a:r>
              <a:rPr lang="en-US" altLang="ja-JP" sz="1800" dirty="0"/>
              <a:t>%</a:t>
            </a:r>
            <a:endParaRPr lang="ja-JP" altLang="en-US" dirty="0"/>
          </a:p>
        </p:txBody>
      </p:sp>
      <p:sp>
        <p:nvSpPr>
          <p:cNvPr id="3" name="タイトル 2">
            <a:extLst>
              <a:ext uri="{FF2B5EF4-FFF2-40B4-BE49-F238E27FC236}">
                <a16:creationId xmlns:a16="http://schemas.microsoft.com/office/drawing/2014/main" id="{491DA392-E490-4400-BFBE-8FECE0B4A0AC}"/>
              </a:ext>
            </a:extLst>
          </p:cNvPr>
          <p:cNvSpPr>
            <a:spLocks noGrp="1"/>
          </p:cNvSpPr>
          <p:nvPr>
            <p:ph type="title"/>
          </p:nvPr>
        </p:nvSpPr>
        <p:spPr/>
        <p:txBody>
          <a:bodyPr/>
          <a:lstStyle/>
          <a:p>
            <a:r>
              <a:rPr lang="ja-JP" altLang="en-US" dirty="0"/>
              <a:t>受講生の自信に結びついているか</a:t>
            </a:r>
          </a:p>
        </p:txBody>
      </p:sp>
      <p:sp>
        <p:nvSpPr>
          <p:cNvPr id="9" name="テキスト ボックス 8">
            <a:extLst>
              <a:ext uri="{FF2B5EF4-FFF2-40B4-BE49-F238E27FC236}">
                <a16:creationId xmlns:a16="http://schemas.microsoft.com/office/drawing/2014/main" id="{A6F0A642-E8EF-42ED-A5DF-267CB153EB77}"/>
              </a:ext>
            </a:extLst>
          </p:cNvPr>
          <p:cNvSpPr txBox="1"/>
          <p:nvPr/>
        </p:nvSpPr>
        <p:spPr>
          <a:xfrm>
            <a:off x="2602634" y="1911959"/>
            <a:ext cx="806632" cy="461665"/>
          </a:xfrm>
          <a:prstGeom prst="rect">
            <a:avLst/>
          </a:prstGeom>
          <a:noFill/>
        </p:spPr>
        <p:txBody>
          <a:bodyPr wrap="none" rtlCol="0">
            <a:spAutoFit/>
          </a:bodyPr>
          <a:lstStyle/>
          <a:p>
            <a:pPr algn="r"/>
            <a:r>
              <a:rPr kumimoji="1" lang="en-US" altLang="ja-JP" sz="2400" dirty="0">
                <a:solidFill>
                  <a:schemeClr val="tx2"/>
                </a:solidFill>
              </a:rPr>
              <a:t>56</a:t>
            </a:r>
            <a:r>
              <a:rPr kumimoji="1" lang="ja-JP" altLang="en-US" dirty="0">
                <a:solidFill>
                  <a:schemeClr val="tx2"/>
                </a:solidFill>
              </a:rPr>
              <a:t>名</a:t>
            </a:r>
            <a:endParaRPr kumimoji="1" lang="ja-JP" altLang="en-US" sz="2400" dirty="0">
              <a:solidFill>
                <a:schemeClr val="tx2"/>
              </a:solidFill>
            </a:endParaRPr>
          </a:p>
        </p:txBody>
      </p:sp>
      <p:sp>
        <p:nvSpPr>
          <p:cNvPr id="10" name="テキスト ボックス 9">
            <a:extLst>
              <a:ext uri="{FF2B5EF4-FFF2-40B4-BE49-F238E27FC236}">
                <a16:creationId xmlns:a16="http://schemas.microsoft.com/office/drawing/2014/main" id="{DFFC7535-9A35-45B9-A9C2-D3A8890BC7CC}"/>
              </a:ext>
            </a:extLst>
          </p:cNvPr>
          <p:cNvSpPr txBox="1"/>
          <p:nvPr/>
        </p:nvSpPr>
        <p:spPr>
          <a:xfrm>
            <a:off x="3333906" y="1984723"/>
            <a:ext cx="646331" cy="369332"/>
          </a:xfrm>
          <a:prstGeom prst="rect">
            <a:avLst/>
          </a:prstGeom>
          <a:noFill/>
        </p:spPr>
        <p:txBody>
          <a:bodyPr wrap="none" rtlCol="0">
            <a:spAutoFit/>
          </a:bodyPr>
          <a:lstStyle/>
          <a:p>
            <a:r>
              <a:rPr kumimoji="1" lang="ja-JP" altLang="en-US" dirty="0">
                <a:solidFill>
                  <a:schemeClr val="tx2"/>
                </a:solidFill>
              </a:rPr>
              <a:t>平均</a:t>
            </a:r>
          </a:p>
        </p:txBody>
      </p:sp>
      <p:sp>
        <p:nvSpPr>
          <p:cNvPr id="11" name="テキスト ボックス 10">
            <a:extLst>
              <a:ext uri="{FF2B5EF4-FFF2-40B4-BE49-F238E27FC236}">
                <a16:creationId xmlns:a16="http://schemas.microsoft.com/office/drawing/2014/main" id="{2802F83F-BAF3-44AF-98CB-3CCD5D1F2A50}"/>
              </a:ext>
            </a:extLst>
          </p:cNvPr>
          <p:cNvSpPr txBox="1"/>
          <p:nvPr/>
        </p:nvSpPr>
        <p:spPr>
          <a:xfrm>
            <a:off x="3972129" y="1922803"/>
            <a:ext cx="883575" cy="461665"/>
          </a:xfrm>
          <a:prstGeom prst="rect">
            <a:avLst/>
          </a:prstGeom>
          <a:noFill/>
        </p:spPr>
        <p:txBody>
          <a:bodyPr wrap="none" rtlCol="0">
            <a:spAutoFit/>
          </a:bodyPr>
          <a:lstStyle/>
          <a:p>
            <a:pPr algn="r"/>
            <a:r>
              <a:rPr kumimoji="1" lang="en-US" altLang="ja-JP" sz="2400" dirty="0">
                <a:solidFill>
                  <a:schemeClr val="tx2"/>
                </a:solidFill>
              </a:rPr>
              <a:t>3.25</a:t>
            </a:r>
            <a:endParaRPr kumimoji="1" lang="ja-JP" altLang="en-US" sz="2400" dirty="0">
              <a:solidFill>
                <a:schemeClr val="tx2"/>
              </a:solidFill>
            </a:endParaRPr>
          </a:p>
        </p:txBody>
      </p:sp>
      <p:sp>
        <p:nvSpPr>
          <p:cNvPr id="12" name="テキスト ボックス 11">
            <a:extLst>
              <a:ext uri="{FF2B5EF4-FFF2-40B4-BE49-F238E27FC236}">
                <a16:creationId xmlns:a16="http://schemas.microsoft.com/office/drawing/2014/main" id="{74698FF7-9106-47EC-927C-82A527028BD5}"/>
              </a:ext>
            </a:extLst>
          </p:cNvPr>
          <p:cNvSpPr txBox="1"/>
          <p:nvPr/>
        </p:nvSpPr>
        <p:spPr>
          <a:xfrm>
            <a:off x="2602634" y="2343856"/>
            <a:ext cx="806632" cy="461665"/>
          </a:xfrm>
          <a:prstGeom prst="rect">
            <a:avLst/>
          </a:prstGeom>
          <a:noFill/>
        </p:spPr>
        <p:txBody>
          <a:bodyPr wrap="none" rtlCol="0">
            <a:spAutoFit/>
          </a:bodyPr>
          <a:lstStyle/>
          <a:p>
            <a:pPr algn="r"/>
            <a:r>
              <a:rPr kumimoji="1" lang="en-US" altLang="ja-JP" sz="2400" dirty="0">
                <a:solidFill>
                  <a:schemeClr val="tx2"/>
                </a:solidFill>
              </a:rPr>
              <a:t>14</a:t>
            </a:r>
            <a:r>
              <a:rPr kumimoji="1" lang="ja-JP" altLang="en-US" dirty="0">
                <a:solidFill>
                  <a:schemeClr val="tx2"/>
                </a:solidFill>
              </a:rPr>
              <a:t>名</a:t>
            </a:r>
            <a:endParaRPr kumimoji="1" lang="ja-JP" altLang="en-US" sz="2400" dirty="0">
              <a:solidFill>
                <a:schemeClr val="tx2"/>
              </a:solidFill>
            </a:endParaRPr>
          </a:p>
        </p:txBody>
      </p:sp>
      <p:sp>
        <p:nvSpPr>
          <p:cNvPr id="13" name="テキスト ボックス 12">
            <a:extLst>
              <a:ext uri="{FF2B5EF4-FFF2-40B4-BE49-F238E27FC236}">
                <a16:creationId xmlns:a16="http://schemas.microsoft.com/office/drawing/2014/main" id="{B5D42199-97C8-4FEE-8A22-5CF0C9F1F380}"/>
              </a:ext>
            </a:extLst>
          </p:cNvPr>
          <p:cNvSpPr txBox="1"/>
          <p:nvPr/>
        </p:nvSpPr>
        <p:spPr>
          <a:xfrm>
            <a:off x="3333906" y="2416620"/>
            <a:ext cx="646331" cy="369332"/>
          </a:xfrm>
          <a:prstGeom prst="rect">
            <a:avLst/>
          </a:prstGeom>
          <a:noFill/>
        </p:spPr>
        <p:txBody>
          <a:bodyPr wrap="none" rtlCol="0">
            <a:spAutoFit/>
          </a:bodyPr>
          <a:lstStyle/>
          <a:p>
            <a:r>
              <a:rPr kumimoji="1" lang="ja-JP" altLang="en-US" dirty="0">
                <a:solidFill>
                  <a:schemeClr val="tx2"/>
                </a:solidFill>
              </a:rPr>
              <a:t>平均</a:t>
            </a:r>
          </a:p>
        </p:txBody>
      </p:sp>
      <p:sp>
        <p:nvSpPr>
          <p:cNvPr id="14" name="テキスト ボックス 13">
            <a:extLst>
              <a:ext uri="{FF2B5EF4-FFF2-40B4-BE49-F238E27FC236}">
                <a16:creationId xmlns:a16="http://schemas.microsoft.com/office/drawing/2014/main" id="{0117CBC8-6D95-4ED9-88D9-2BD71AC32AFA}"/>
              </a:ext>
            </a:extLst>
          </p:cNvPr>
          <p:cNvSpPr txBox="1"/>
          <p:nvPr/>
        </p:nvSpPr>
        <p:spPr>
          <a:xfrm>
            <a:off x="3776560" y="2354700"/>
            <a:ext cx="1079143" cy="461665"/>
          </a:xfrm>
          <a:prstGeom prst="rect">
            <a:avLst/>
          </a:prstGeom>
          <a:noFill/>
        </p:spPr>
        <p:txBody>
          <a:bodyPr wrap="none" rtlCol="0">
            <a:spAutoFit/>
          </a:bodyPr>
          <a:lstStyle/>
          <a:p>
            <a:pPr algn="r"/>
            <a:r>
              <a:rPr kumimoji="1" lang="en-US" altLang="ja-JP" sz="2400" dirty="0">
                <a:solidFill>
                  <a:schemeClr val="tx2"/>
                </a:solidFill>
              </a:rPr>
              <a:t>13.93</a:t>
            </a:r>
            <a:endParaRPr kumimoji="1" lang="ja-JP" altLang="en-US" sz="2400" dirty="0">
              <a:solidFill>
                <a:schemeClr val="tx2"/>
              </a:solidFill>
            </a:endParaRPr>
          </a:p>
        </p:txBody>
      </p:sp>
      <p:graphicFrame>
        <p:nvGraphicFramePr>
          <p:cNvPr id="20" name="グラフ 19">
            <a:extLst>
              <a:ext uri="{FF2B5EF4-FFF2-40B4-BE49-F238E27FC236}">
                <a16:creationId xmlns:a16="http://schemas.microsoft.com/office/drawing/2014/main" id="{00CE0C0D-3E45-4119-95BF-4E8A92F874FA}"/>
              </a:ext>
            </a:extLst>
          </p:cNvPr>
          <p:cNvGraphicFramePr/>
          <p:nvPr>
            <p:extLst/>
          </p:nvPr>
        </p:nvGraphicFramePr>
        <p:xfrm>
          <a:off x="2376918" y="2856932"/>
          <a:ext cx="4390164" cy="38834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274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F743E70-B960-4C69-A467-784BF57614B5}"/>
              </a:ext>
            </a:extLst>
          </p:cNvPr>
          <p:cNvSpPr>
            <a:spLocks noGrp="1"/>
          </p:cNvSpPr>
          <p:nvPr>
            <p:ph idx="1"/>
          </p:nvPr>
        </p:nvSpPr>
        <p:spPr/>
        <p:txBody>
          <a:bodyPr/>
          <a:lstStyle/>
          <a:p>
            <a:pPr marL="0" indent="0">
              <a:buNone/>
            </a:pPr>
            <a:r>
              <a:rPr lang="ja-JP" altLang="en-US" dirty="0"/>
              <a:t>自己評価が上昇した受講生の</a:t>
            </a:r>
            <a:r>
              <a:rPr lang="en-US" altLang="ja-JP" dirty="0"/>
              <a:t>PROG</a:t>
            </a:r>
            <a:r>
              <a:rPr lang="ja-JP" altLang="en-US" dirty="0"/>
              <a:t>結果</a:t>
            </a:r>
            <a:endParaRPr lang="en-US" altLang="ja-JP" dirty="0"/>
          </a:p>
          <a:p>
            <a:pPr lvl="1"/>
            <a:r>
              <a:rPr lang="ja-JP" altLang="en-US" dirty="0"/>
              <a:t>受講生全体</a:t>
            </a:r>
            <a:endParaRPr lang="en-US" altLang="ja-JP" dirty="0"/>
          </a:p>
          <a:p>
            <a:pPr lvl="1"/>
            <a:r>
              <a:rPr lang="ja-JP" altLang="en-US" dirty="0"/>
              <a:t>上位</a:t>
            </a:r>
            <a:r>
              <a:rPr lang="en-US" altLang="ja-JP" dirty="0"/>
              <a:t>25</a:t>
            </a:r>
            <a:r>
              <a:rPr lang="en-US" altLang="ja-JP" sz="1800" dirty="0"/>
              <a:t>%</a:t>
            </a:r>
            <a:endParaRPr lang="ja-JP" altLang="en-US" dirty="0"/>
          </a:p>
        </p:txBody>
      </p:sp>
      <p:sp>
        <p:nvSpPr>
          <p:cNvPr id="3" name="タイトル 2">
            <a:extLst>
              <a:ext uri="{FF2B5EF4-FFF2-40B4-BE49-F238E27FC236}">
                <a16:creationId xmlns:a16="http://schemas.microsoft.com/office/drawing/2014/main" id="{491DA392-E490-4400-BFBE-8FECE0B4A0AC}"/>
              </a:ext>
            </a:extLst>
          </p:cNvPr>
          <p:cNvSpPr>
            <a:spLocks noGrp="1"/>
          </p:cNvSpPr>
          <p:nvPr>
            <p:ph type="title"/>
          </p:nvPr>
        </p:nvSpPr>
        <p:spPr/>
        <p:txBody>
          <a:bodyPr/>
          <a:lstStyle/>
          <a:p>
            <a:r>
              <a:rPr lang="ja-JP" altLang="en-US" dirty="0"/>
              <a:t>受講生の自信に結びついているか</a:t>
            </a:r>
          </a:p>
        </p:txBody>
      </p:sp>
      <p:sp>
        <p:nvSpPr>
          <p:cNvPr id="9" name="テキスト ボックス 8">
            <a:extLst>
              <a:ext uri="{FF2B5EF4-FFF2-40B4-BE49-F238E27FC236}">
                <a16:creationId xmlns:a16="http://schemas.microsoft.com/office/drawing/2014/main" id="{A6F0A642-E8EF-42ED-A5DF-267CB153EB77}"/>
              </a:ext>
            </a:extLst>
          </p:cNvPr>
          <p:cNvSpPr txBox="1"/>
          <p:nvPr/>
        </p:nvSpPr>
        <p:spPr>
          <a:xfrm>
            <a:off x="2602634" y="1911959"/>
            <a:ext cx="806632" cy="461665"/>
          </a:xfrm>
          <a:prstGeom prst="rect">
            <a:avLst/>
          </a:prstGeom>
          <a:noFill/>
        </p:spPr>
        <p:txBody>
          <a:bodyPr wrap="none" rtlCol="0">
            <a:spAutoFit/>
          </a:bodyPr>
          <a:lstStyle/>
          <a:p>
            <a:pPr algn="r"/>
            <a:r>
              <a:rPr kumimoji="1" lang="en-US" altLang="ja-JP" sz="2400" dirty="0">
                <a:solidFill>
                  <a:schemeClr val="tx2"/>
                </a:solidFill>
              </a:rPr>
              <a:t>56</a:t>
            </a:r>
            <a:r>
              <a:rPr kumimoji="1" lang="ja-JP" altLang="en-US" dirty="0">
                <a:solidFill>
                  <a:schemeClr val="tx2"/>
                </a:solidFill>
              </a:rPr>
              <a:t>名</a:t>
            </a:r>
            <a:endParaRPr kumimoji="1" lang="ja-JP" altLang="en-US" sz="2400" dirty="0">
              <a:solidFill>
                <a:schemeClr val="tx2"/>
              </a:solidFill>
            </a:endParaRPr>
          </a:p>
        </p:txBody>
      </p:sp>
      <p:sp>
        <p:nvSpPr>
          <p:cNvPr id="10" name="テキスト ボックス 9">
            <a:extLst>
              <a:ext uri="{FF2B5EF4-FFF2-40B4-BE49-F238E27FC236}">
                <a16:creationId xmlns:a16="http://schemas.microsoft.com/office/drawing/2014/main" id="{DFFC7535-9A35-45B9-A9C2-D3A8890BC7CC}"/>
              </a:ext>
            </a:extLst>
          </p:cNvPr>
          <p:cNvSpPr txBox="1"/>
          <p:nvPr/>
        </p:nvSpPr>
        <p:spPr>
          <a:xfrm>
            <a:off x="3333906" y="1984723"/>
            <a:ext cx="646331" cy="369332"/>
          </a:xfrm>
          <a:prstGeom prst="rect">
            <a:avLst/>
          </a:prstGeom>
          <a:noFill/>
        </p:spPr>
        <p:txBody>
          <a:bodyPr wrap="none" rtlCol="0">
            <a:spAutoFit/>
          </a:bodyPr>
          <a:lstStyle/>
          <a:p>
            <a:r>
              <a:rPr kumimoji="1" lang="ja-JP" altLang="en-US" dirty="0">
                <a:solidFill>
                  <a:schemeClr val="tx2"/>
                </a:solidFill>
              </a:rPr>
              <a:t>平均</a:t>
            </a:r>
          </a:p>
        </p:txBody>
      </p:sp>
      <p:sp>
        <p:nvSpPr>
          <p:cNvPr id="11" name="テキスト ボックス 10">
            <a:extLst>
              <a:ext uri="{FF2B5EF4-FFF2-40B4-BE49-F238E27FC236}">
                <a16:creationId xmlns:a16="http://schemas.microsoft.com/office/drawing/2014/main" id="{2802F83F-BAF3-44AF-98CB-3CCD5D1F2A50}"/>
              </a:ext>
            </a:extLst>
          </p:cNvPr>
          <p:cNvSpPr txBox="1"/>
          <p:nvPr/>
        </p:nvSpPr>
        <p:spPr>
          <a:xfrm>
            <a:off x="3972131" y="1922803"/>
            <a:ext cx="883575" cy="461665"/>
          </a:xfrm>
          <a:prstGeom prst="rect">
            <a:avLst/>
          </a:prstGeom>
          <a:noFill/>
        </p:spPr>
        <p:txBody>
          <a:bodyPr wrap="none" rtlCol="0">
            <a:spAutoFit/>
          </a:bodyPr>
          <a:lstStyle/>
          <a:p>
            <a:pPr algn="r"/>
            <a:r>
              <a:rPr kumimoji="1" lang="en-US" altLang="ja-JP" sz="2400" dirty="0">
                <a:solidFill>
                  <a:schemeClr val="tx2"/>
                </a:solidFill>
              </a:rPr>
              <a:t>3.71</a:t>
            </a:r>
            <a:endParaRPr kumimoji="1" lang="ja-JP" altLang="en-US" sz="2400" dirty="0">
              <a:solidFill>
                <a:schemeClr val="tx2"/>
              </a:solidFill>
            </a:endParaRPr>
          </a:p>
        </p:txBody>
      </p:sp>
      <p:sp>
        <p:nvSpPr>
          <p:cNvPr id="12" name="テキスト ボックス 11">
            <a:extLst>
              <a:ext uri="{FF2B5EF4-FFF2-40B4-BE49-F238E27FC236}">
                <a16:creationId xmlns:a16="http://schemas.microsoft.com/office/drawing/2014/main" id="{74698FF7-9106-47EC-927C-82A527028BD5}"/>
              </a:ext>
            </a:extLst>
          </p:cNvPr>
          <p:cNvSpPr txBox="1"/>
          <p:nvPr/>
        </p:nvSpPr>
        <p:spPr>
          <a:xfrm>
            <a:off x="2602634" y="2343856"/>
            <a:ext cx="806632" cy="461665"/>
          </a:xfrm>
          <a:prstGeom prst="rect">
            <a:avLst/>
          </a:prstGeom>
          <a:noFill/>
        </p:spPr>
        <p:txBody>
          <a:bodyPr wrap="none" rtlCol="0">
            <a:spAutoFit/>
          </a:bodyPr>
          <a:lstStyle/>
          <a:p>
            <a:pPr algn="r"/>
            <a:r>
              <a:rPr kumimoji="1" lang="en-US" altLang="ja-JP" sz="2400" dirty="0">
                <a:solidFill>
                  <a:schemeClr val="tx2"/>
                </a:solidFill>
              </a:rPr>
              <a:t>16</a:t>
            </a:r>
            <a:r>
              <a:rPr kumimoji="1" lang="ja-JP" altLang="en-US" dirty="0">
                <a:solidFill>
                  <a:schemeClr val="tx2"/>
                </a:solidFill>
              </a:rPr>
              <a:t>名</a:t>
            </a:r>
            <a:endParaRPr kumimoji="1" lang="ja-JP" altLang="en-US" sz="2400" dirty="0">
              <a:solidFill>
                <a:schemeClr val="tx2"/>
              </a:solidFill>
            </a:endParaRPr>
          </a:p>
        </p:txBody>
      </p:sp>
      <p:sp>
        <p:nvSpPr>
          <p:cNvPr id="13" name="テキスト ボックス 12">
            <a:extLst>
              <a:ext uri="{FF2B5EF4-FFF2-40B4-BE49-F238E27FC236}">
                <a16:creationId xmlns:a16="http://schemas.microsoft.com/office/drawing/2014/main" id="{B5D42199-97C8-4FEE-8A22-5CF0C9F1F380}"/>
              </a:ext>
            </a:extLst>
          </p:cNvPr>
          <p:cNvSpPr txBox="1"/>
          <p:nvPr/>
        </p:nvSpPr>
        <p:spPr>
          <a:xfrm>
            <a:off x="3333906" y="2416620"/>
            <a:ext cx="646331" cy="369332"/>
          </a:xfrm>
          <a:prstGeom prst="rect">
            <a:avLst/>
          </a:prstGeom>
          <a:noFill/>
        </p:spPr>
        <p:txBody>
          <a:bodyPr wrap="none" rtlCol="0">
            <a:spAutoFit/>
          </a:bodyPr>
          <a:lstStyle/>
          <a:p>
            <a:r>
              <a:rPr kumimoji="1" lang="ja-JP" altLang="en-US" dirty="0">
                <a:solidFill>
                  <a:schemeClr val="tx2"/>
                </a:solidFill>
              </a:rPr>
              <a:t>平均</a:t>
            </a:r>
          </a:p>
        </p:txBody>
      </p:sp>
      <p:sp>
        <p:nvSpPr>
          <p:cNvPr id="14" name="テキスト ボックス 13">
            <a:extLst>
              <a:ext uri="{FF2B5EF4-FFF2-40B4-BE49-F238E27FC236}">
                <a16:creationId xmlns:a16="http://schemas.microsoft.com/office/drawing/2014/main" id="{0117CBC8-6D95-4ED9-88D9-2BD71AC32AFA}"/>
              </a:ext>
            </a:extLst>
          </p:cNvPr>
          <p:cNvSpPr txBox="1"/>
          <p:nvPr/>
        </p:nvSpPr>
        <p:spPr>
          <a:xfrm>
            <a:off x="3972128" y="2354700"/>
            <a:ext cx="883575" cy="461665"/>
          </a:xfrm>
          <a:prstGeom prst="rect">
            <a:avLst/>
          </a:prstGeom>
          <a:noFill/>
        </p:spPr>
        <p:txBody>
          <a:bodyPr wrap="none" rtlCol="0">
            <a:spAutoFit/>
          </a:bodyPr>
          <a:lstStyle/>
          <a:p>
            <a:pPr algn="r"/>
            <a:r>
              <a:rPr kumimoji="1" lang="en-US" altLang="ja-JP" sz="2400" dirty="0">
                <a:solidFill>
                  <a:schemeClr val="tx2"/>
                </a:solidFill>
              </a:rPr>
              <a:t>7.94</a:t>
            </a:r>
            <a:endParaRPr kumimoji="1" lang="ja-JP" altLang="en-US" sz="2400" dirty="0">
              <a:solidFill>
                <a:schemeClr val="tx2"/>
              </a:solidFill>
            </a:endParaRPr>
          </a:p>
        </p:txBody>
      </p:sp>
      <p:graphicFrame>
        <p:nvGraphicFramePr>
          <p:cNvPr id="7" name="グラフ 6">
            <a:extLst>
              <a:ext uri="{FF2B5EF4-FFF2-40B4-BE49-F238E27FC236}">
                <a16:creationId xmlns:a16="http://schemas.microsoft.com/office/drawing/2014/main" id="{A21D14D5-6534-410C-AC8B-6D55B8DD7927}"/>
              </a:ext>
            </a:extLst>
          </p:cNvPr>
          <p:cNvGraphicFramePr/>
          <p:nvPr>
            <p:extLst>
              <p:ext uri="{D42A27DB-BD31-4B8C-83A1-F6EECF244321}">
                <p14:modId xmlns:p14="http://schemas.microsoft.com/office/powerpoint/2010/main" val="3521179639"/>
              </p:ext>
            </p:extLst>
          </p:nvPr>
        </p:nvGraphicFramePr>
        <p:xfrm>
          <a:off x="4413915" y="2781629"/>
          <a:ext cx="4390164" cy="3883449"/>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a:extLst>
              <a:ext uri="{FF2B5EF4-FFF2-40B4-BE49-F238E27FC236}">
                <a16:creationId xmlns:a16="http://schemas.microsoft.com/office/drawing/2014/main" id="{0B60F5B7-CBC2-407F-990F-2E0069C7FCD9}"/>
              </a:ext>
            </a:extLst>
          </p:cNvPr>
          <p:cNvSpPr txBox="1"/>
          <p:nvPr/>
        </p:nvSpPr>
        <p:spPr>
          <a:xfrm>
            <a:off x="4822156" y="2411596"/>
            <a:ext cx="1334020" cy="369332"/>
          </a:xfrm>
          <a:prstGeom prst="rect">
            <a:avLst/>
          </a:prstGeom>
          <a:noFill/>
        </p:spPr>
        <p:txBody>
          <a:bodyPr wrap="none" rtlCol="0">
            <a:spAutoFit/>
          </a:bodyPr>
          <a:lstStyle/>
          <a:p>
            <a:r>
              <a:rPr kumimoji="1" lang="ja-JP" altLang="en-US" dirty="0">
                <a:solidFill>
                  <a:schemeClr val="tx2"/>
                </a:solidFill>
              </a:rPr>
              <a:t>（同点含む）</a:t>
            </a:r>
          </a:p>
        </p:txBody>
      </p:sp>
      <p:graphicFrame>
        <p:nvGraphicFramePr>
          <p:cNvPr id="17" name="グラフ 16">
            <a:extLst>
              <a:ext uri="{FF2B5EF4-FFF2-40B4-BE49-F238E27FC236}">
                <a16:creationId xmlns:a16="http://schemas.microsoft.com/office/drawing/2014/main" id="{B82BEE74-2404-42B4-A19B-057A46409837}"/>
              </a:ext>
            </a:extLst>
          </p:cNvPr>
          <p:cNvGraphicFramePr/>
          <p:nvPr>
            <p:extLst>
              <p:ext uri="{D42A27DB-BD31-4B8C-83A1-F6EECF244321}">
                <p14:modId xmlns:p14="http://schemas.microsoft.com/office/powerpoint/2010/main" val="3741333892"/>
              </p:ext>
            </p:extLst>
          </p:nvPr>
        </p:nvGraphicFramePr>
        <p:xfrm>
          <a:off x="369314" y="2816365"/>
          <a:ext cx="4390164" cy="38834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6246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F743E70-B960-4C69-A467-784BF57614B5}"/>
              </a:ext>
            </a:extLst>
          </p:cNvPr>
          <p:cNvSpPr>
            <a:spLocks noGrp="1"/>
          </p:cNvSpPr>
          <p:nvPr>
            <p:ph idx="1"/>
          </p:nvPr>
        </p:nvSpPr>
        <p:spPr/>
        <p:txBody>
          <a:bodyPr/>
          <a:lstStyle/>
          <a:p>
            <a:pPr marL="0" indent="0">
              <a:buNone/>
            </a:pPr>
            <a:r>
              <a:rPr lang="ja-JP" altLang="en-US" dirty="0"/>
              <a:t>自己評価が上昇した受講生の</a:t>
            </a:r>
            <a:r>
              <a:rPr lang="en-US" altLang="ja-JP" dirty="0"/>
              <a:t>PROG</a:t>
            </a:r>
            <a:r>
              <a:rPr lang="ja-JP" altLang="en-US" dirty="0"/>
              <a:t>結果</a:t>
            </a:r>
            <a:endParaRPr lang="en-US" altLang="ja-JP" dirty="0"/>
          </a:p>
          <a:p>
            <a:pPr lvl="1"/>
            <a:r>
              <a:rPr lang="ja-JP" altLang="en-US" dirty="0"/>
              <a:t>受講生全体</a:t>
            </a:r>
            <a:endParaRPr lang="en-US" altLang="ja-JP" dirty="0"/>
          </a:p>
          <a:p>
            <a:pPr lvl="1"/>
            <a:r>
              <a:rPr lang="ja-JP" altLang="en-US" dirty="0"/>
              <a:t>上位</a:t>
            </a:r>
            <a:r>
              <a:rPr lang="en-US" altLang="ja-JP" dirty="0"/>
              <a:t>25</a:t>
            </a:r>
            <a:r>
              <a:rPr lang="en-US" altLang="ja-JP" sz="1800" dirty="0"/>
              <a:t>%</a:t>
            </a:r>
            <a:endParaRPr lang="ja-JP" altLang="en-US" dirty="0"/>
          </a:p>
        </p:txBody>
      </p:sp>
      <p:sp>
        <p:nvSpPr>
          <p:cNvPr id="3" name="タイトル 2">
            <a:extLst>
              <a:ext uri="{FF2B5EF4-FFF2-40B4-BE49-F238E27FC236}">
                <a16:creationId xmlns:a16="http://schemas.microsoft.com/office/drawing/2014/main" id="{491DA392-E490-4400-BFBE-8FECE0B4A0AC}"/>
              </a:ext>
            </a:extLst>
          </p:cNvPr>
          <p:cNvSpPr>
            <a:spLocks noGrp="1"/>
          </p:cNvSpPr>
          <p:nvPr>
            <p:ph type="title"/>
          </p:nvPr>
        </p:nvSpPr>
        <p:spPr/>
        <p:txBody>
          <a:bodyPr/>
          <a:lstStyle/>
          <a:p>
            <a:r>
              <a:rPr lang="ja-JP" altLang="en-US" dirty="0"/>
              <a:t>受講生の自信に結びついているか</a:t>
            </a:r>
          </a:p>
        </p:txBody>
      </p:sp>
      <p:sp>
        <p:nvSpPr>
          <p:cNvPr id="9" name="テキスト ボックス 8">
            <a:extLst>
              <a:ext uri="{FF2B5EF4-FFF2-40B4-BE49-F238E27FC236}">
                <a16:creationId xmlns:a16="http://schemas.microsoft.com/office/drawing/2014/main" id="{A6F0A642-E8EF-42ED-A5DF-267CB153EB77}"/>
              </a:ext>
            </a:extLst>
          </p:cNvPr>
          <p:cNvSpPr txBox="1"/>
          <p:nvPr/>
        </p:nvSpPr>
        <p:spPr>
          <a:xfrm>
            <a:off x="2602634" y="1911959"/>
            <a:ext cx="806632" cy="461665"/>
          </a:xfrm>
          <a:prstGeom prst="rect">
            <a:avLst/>
          </a:prstGeom>
          <a:noFill/>
        </p:spPr>
        <p:txBody>
          <a:bodyPr wrap="none" rtlCol="0">
            <a:spAutoFit/>
          </a:bodyPr>
          <a:lstStyle/>
          <a:p>
            <a:pPr algn="r"/>
            <a:r>
              <a:rPr kumimoji="1" lang="en-US" altLang="ja-JP" sz="2400" dirty="0">
                <a:solidFill>
                  <a:schemeClr val="tx2"/>
                </a:solidFill>
              </a:rPr>
              <a:t>56</a:t>
            </a:r>
            <a:r>
              <a:rPr kumimoji="1" lang="ja-JP" altLang="en-US" dirty="0">
                <a:solidFill>
                  <a:schemeClr val="tx2"/>
                </a:solidFill>
              </a:rPr>
              <a:t>名</a:t>
            </a:r>
            <a:endParaRPr kumimoji="1" lang="ja-JP" altLang="en-US" sz="2400" dirty="0">
              <a:solidFill>
                <a:schemeClr val="tx2"/>
              </a:solidFill>
            </a:endParaRPr>
          </a:p>
        </p:txBody>
      </p:sp>
      <p:sp>
        <p:nvSpPr>
          <p:cNvPr id="10" name="テキスト ボックス 9">
            <a:extLst>
              <a:ext uri="{FF2B5EF4-FFF2-40B4-BE49-F238E27FC236}">
                <a16:creationId xmlns:a16="http://schemas.microsoft.com/office/drawing/2014/main" id="{DFFC7535-9A35-45B9-A9C2-D3A8890BC7CC}"/>
              </a:ext>
            </a:extLst>
          </p:cNvPr>
          <p:cNvSpPr txBox="1"/>
          <p:nvPr/>
        </p:nvSpPr>
        <p:spPr>
          <a:xfrm>
            <a:off x="3333906" y="1984723"/>
            <a:ext cx="646331" cy="369332"/>
          </a:xfrm>
          <a:prstGeom prst="rect">
            <a:avLst/>
          </a:prstGeom>
          <a:noFill/>
        </p:spPr>
        <p:txBody>
          <a:bodyPr wrap="none" rtlCol="0">
            <a:spAutoFit/>
          </a:bodyPr>
          <a:lstStyle/>
          <a:p>
            <a:r>
              <a:rPr kumimoji="1" lang="ja-JP" altLang="en-US" dirty="0">
                <a:solidFill>
                  <a:schemeClr val="tx2"/>
                </a:solidFill>
              </a:rPr>
              <a:t>平均</a:t>
            </a:r>
          </a:p>
        </p:txBody>
      </p:sp>
      <p:sp>
        <p:nvSpPr>
          <p:cNvPr id="11" name="テキスト ボックス 10">
            <a:extLst>
              <a:ext uri="{FF2B5EF4-FFF2-40B4-BE49-F238E27FC236}">
                <a16:creationId xmlns:a16="http://schemas.microsoft.com/office/drawing/2014/main" id="{2802F83F-BAF3-44AF-98CB-3CCD5D1F2A50}"/>
              </a:ext>
            </a:extLst>
          </p:cNvPr>
          <p:cNvSpPr txBox="1"/>
          <p:nvPr/>
        </p:nvSpPr>
        <p:spPr>
          <a:xfrm>
            <a:off x="3972131" y="1922803"/>
            <a:ext cx="883575" cy="461665"/>
          </a:xfrm>
          <a:prstGeom prst="rect">
            <a:avLst/>
          </a:prstGeom>
          <a:noFill/>
        </p:spPr>
        <p:txBody>
          <a:bodyPr wrap="none" rtlCol="0">
            <a:spAutoFit/>
          </a:bodyPr>
          <a:lstStyle/>
          <a:p>
            <a:pPr algn="r"/>
            <a:r>
              <a:rPr kumimoji="1" lang="en-US" altLang="ja-JP" sz="2400" dirty="0">
                <a:solidFill>
                  <a:schemeClr val="tx2"/>
                </a:solidFill>
              </a:rPr>
              <a:t>3.71</a:t>
            </a:r>
            <a:endParaRPr kumimoji="1" lang="ja-JP" altLang="en-US" sz="2400" dirty="0">
              <a:solidFill>
                <a:schemeClr val="tx2"/>
              </a:solidFill>
            </a:endParaRPr>
          </a:p>
        </p:txBody>
      </p:sp>
      <p:sp>
        <p:nvSpPr>
          <p:cNvPr id="12" name="テキスト ボックス 11">
            <a:extLst>
              <a:ext uri="{FF2B5EF4-FFF2-40B4-BE49-F238E27FC236}">
                <a16:creationId xmlns:a16="http://schemas.microsoft.com/office/drawing/2014/main" id="{74698FF7-9106-47EC-927C-82A527028BD5}"/>
              </a:ext>
            </a:extLst>
          </p:cNvPr>
          <p:cNvSpPr txBox="1"/>
          <p:nvPr/>
        </p:nvSpPr>
        <p:spPr>
          <a:xfrm>
            <a:off x="2602634" y="2343856"/>
            <a:ext cx="806632" cy="461665"/>
          </a:xfrm>
          <a:prstGeom prst="rect">
            <a:avLst/>
          </a:prstGeom>
          <a:noFill/>
        </p:spPr>
        <p:txBody>
          <a:bodyPr wrap="none" rtlCol="0">
            <a:spAutoFit/>
          </a:bodyPr>
          <a:lstStyle/>
          <a:p>
            <a:pPr algn="r"/>
            <a:r>
              <a:rPr kumimoji="1" lang="en-US" altLang="ja-JP" sz="2400" dirty="0">
                <a:solidFill>
                  <a:schemeClr val="tx2"/>
                </a:solidFill>
              </a:rPr>
              <a:t>16</a:t>
            </a:r>
            <a:r>
              <a:rPr kumimoji="1" lang="ja-JP" altLang="en-US" dirty="0">
                <a:solidFill>
                  <a:schemeClr val="tx2"/>
                </a:solidFill>
              </a:rPr>
              <a:t>名</a:t>
            </a:r>
            <a:endParaRPr kumimoji="1" lang="ja-JP" altLang="en-US" sz="2400" dirty="0">
              <a:solidFill>
                <a:schemeClr val="tx2"/>
              </a:solidFill>
            </a:endParaRPr>
          </a:p>
        </p:txBody>
      </p:sp>
      <p:sp>
        <p:nvSpPr>
          <p:cNvPr id="13" name="テキスト ボックス 12">
            <a:extLst>
              <a:ext uri="{FF2B5EF4-FFF2-40B4-BE49-F238E27FC236}">
                <a16:creationId xmlns:a16="http://schemas.microsoft.com/office/drawing/2014/main" id="{B5D42199-97C8-4FEE-8A22-5CF0C9F1F380}"/>
              </a:ext>
            </a:extLst>
          </p:cNvPr>
          <p:cNvSpPr txBox="1"/>
          <p:nvPr/>
        </p:nvSpPr>
        <p:spPr>
          <a:xfrm>
            <a:off x="3333906" y="2416620"/>
            <a:ext cx="646331" cy="369332"/>
          </a:xfrm>
          <a:prstGeom prst="rect">
            <a:avLst/>
          </a:prstGeom>
          <a:noFill/>
        </p:spPr>
        <p:txBody>
          <a:bodyPr wrap="none" rtlCol="0">
            <a:spAutoFit/>
          </a:bodyPr>
          <a:lstStyle/>
          <a:p>
            <a:r>
              <a:rPr kumimoji="1" lang="ja-JP" altLang="en-US" dirty="0">
                <a:solidFill>
                  <a:schemeClr val="tx2"/>
                </a:solidFill>
              </a:rPr>
              <a:t>平均</a:t>
            </a:r>
          </a:p>
        </p:txBody>
      </p:sp>
      <p:sp>
        <p:nvSpPr>
          <p:cNvPr id="14" name="テキスト ボックス 13">
            <a:extLst>
              <a:ext uri="{FF2B5EF4-FFF2-40B4-BE49-F238E27FC236}">
                <a16:creationId xmlns:a16="http://schemas.microsoft.com/office/drawing/2014/main" id="{0117CBC8-6D95-4ED9-88D9-2BD71AC32AFA}"/>
              </a:ext>
            </a:extLst>
          </p:cNvPr>
          <p:cNvSpPr txBox="1"/>
          <p:nvPr/>
        </p:nvSpPr>
        <p:spPr>
          <a:xfrm>
            <a:off x="3972128" y="2354700"/>
            <a:ext cx="883575" cy="461665"/>
          </a:xfrm>
          <a:prstGeom prst="rect">
            <a:avLst/>
          </a:prstGeom>
          <a:noFill/>
        </p:spPr>
        <p:txBody>
          <a:bodyPr wrap="none" rtlCol="0">
            <a:spAutoFit/>
          </a:bodyPr>
          <a:lstStyle/>
          <a:p>
            <a:pPr algn="r"/>
            <a:r>
              <a:rPr kumimoji="1" lang="en-US" altLang="ja-JP" sz="2400" dirty="0">
                <a:solidFill>
                  <a:schemeClr val="tx2"/>
                </a:solidFill>
              </a:rPr>
              <a:t>7.94</a:t>
            </a:r>
            <a:endParaRPr kumimoji="1" lang="ja-JP" altLang="en-US" sz="2400" dirty="0">
              <a:solidFill>
                <a:schemeClr val="tx2"/>
              </a:solidFill>
            </a:endParaRPr>
          </a:p>
        </p:txBody>
      </p:sp>
      <p:sp>
        <p:nvSpPr>
          <p:cNvPr id="15" name="テキスト ボックス 14">
            <a:extLst>
              <a:ext uri="{FF2B5EF4-FFF2-40B4-BE49-F238E27FC236}">
                <a16:creationId xmlns:a16="http://schemas.microsoft.com/office/drawing/2014/main" id="{0B60F5B7-CBC2-407F-990F-2E0069C7FCD9}"/>
              </a:ext>
            </a:extLst>
          </p:cNvPr>
          <p:cNvSpPr txBox="1"/>
          <p:nvPr/>
        </p:nvSpPr>
        <p:spPr>
          <a:xfrm>
            <a:off x="4822156" y="2411596"/>
            <a:ext cx="1334020" cy="369332"/>
          </a:xfrm>
          <a:prstGeom prst="rect">
            <a:avLst/>
          </a:prstGeom>
          <a:noFill/>
        </p:spPr>
        <p:txBody>
          <a:bodyPr wrap="none" rtlCol="0">
            <a:spAutoFit/>
          </a:bodyPr>
          <a:lstStyle/>
          <a:p>
            <a:r>
              <a:rPr kumimoji="1" lang="ja-JP" altLang="en-US" dirty="0">
                <a:solidFill>
                  <a:schemeClr val="tx2"/>
                </a:solidFill>
              </a:rPr>
              <a:t>（同点含む）</a:t>
            </a:r>
          </a:p>
        </p:txBody>
      </p:sp>
      <p:graphicFrame>
        <p:nvGraphicFramePr>
          <p:cNvPr id="16" name="グラフ 15">
            <a:extLst>
              <a:ext uri="{FF2B5EF4-FFF2-40B4-BE49-F238E27FC236}">
                <a16:creationId xmlns:a16="http://schemas.microsoft.com/office/drawing/2014/main" id="{E2921E00-93BD-4517-8012-624BC3847AF3}"/>
              </a:ext>
            </a:extLst>
          </p:cNvPr>
          <p:cNvGraphicFramePr/>
          <p:nvPr>
            <p:extLst>
              <p:ext uri="{D42A27DB-BD31-4B8C-83A1-F6EECF244321}">
                <p14:modId xmlns:p14="http://schemas.microsoft.com/office/powerpoint/2010/main" val="3224234560"/>
              </p:ext>
            </p:extLst>
          </p:nvPr>
        </p:nvGraphicFramePr>
        <p:xfrm>
          <a:off x="2376918" y="2780928"/>
          <a:ext cx="4390164" cy="38834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8259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14CED01-624D-4D97-879D-17576BF00FE2}"/>
              </a:ext>
            </a:extLst>
          </p:cNvPr>
          <p:cNvSpPr>
            <a:spLocks noGrp="1"/>
          </p:cNvSpPr>
          <p:nvPr>
            <p:ph idx="1"/>
          </p:nvPr>
        </p:nvSpPr>
        <p:spPr/>
        <p:txBody>
          <a:bodyPr/>
          <a:lstStyle/>
          <a:p>
            <a:pPr marL="0" indent="0" algn="just">
              <a:buNone/>
            </a:pPr>
            <a:r>
              <a:rPr lang="en-US" altLang="ja-JP" sz="2800" dirty="0"/>
              <a:t>PBL</a:t>
            </a:r>
            <a:r>
              <a:rPr lang="ja-JP" altLang="en-US" sz="2800" dirty="0"/>
              <a:t>の</a:t>
            </a:r>
            <a:r>
              <a:rPr lang="en-US" altLang="ja-JP" sz="2800" dirty="0">
                <a:solidFill>
                  <a:srgbClr val="C00000"/>
                </a:solidFill>
              </a:rPr>
              <a:t>FD</a:t>
            </a:r>
            <a:r>
              <a:rPr lang="ja-JP" altLang="en-US" sz="2800" dirty="0">
                <a:solidFill>
                  <a:srgbClr val="C00000"/>
                </a:solidFill>
              </a:rPr>
              <a:t>活動</a:t>
            </a:r>
            <a:r>
              <a:rPr lang="ja-JP" altLang="en-US" sz="2800" dirty="0"/>
              <a:t>の一手法として、</a:t>
            </a:r>
            <a:r>
              <a:rPr lang="ja-JP" altLang="en-US" sz="2800" dirty="0">
                <a:solidFill>
                  <a:srgbClr val="C00000"/>
                </a:solidFill>
              </a:rPr>
              <a:t>社会人基礎力</a:t>
            </a:r>
            <a:r>
              <a:rPr lang="ja-JP" altLang="en-US" sz="2800" dirty="0"/>
              <a:t>を客観的に測定した結果と受講生自身による</a:t>
            </a:r>
            <a:r>
              <a:rPr lang="ja-JP" altLang="en-US" sz="2800" dirty="0">
                <a:solidFill>
                  <a:srgbClr val="C00000"/>
                </a:solidFill>
              </a:rPr>
              <a:t>自己評価とを比較</a:t>
            </a:r>
            <a:r>
              <a:rPr lang="ja-JP" altLang="en-US" sz="2800" dirty="0"/>
              <a:t>し分析する手法の改善</a:t>
            </a:r>
            <a:endParaRPr lang="en-US" altLang="ja-JP" sz="2800" dirty="0"/>
          </a:p>
          <a:p>
            <a:pPr marL="0" indent="0" algn="just">
              <a:buNone/>
            </a:pPr>
            <a:r>
              <a:rPr lang="ja-JP" altLang="en-US" sz="2800" dirty="0"/>
              <a:t>受講前後で自己評価・客観評価を行い、</a:t>
            </a:r>
            <a:r>
              <a:rPr lang="ja-JP" altLang="en-US" sz="2800" dirty="0">
                <a:solidFill>
                  <a:srgbClr val="C00000"/>
                </a:solidFill>
              </a:rPr>
              <a:t>受講前後の差分</a:t>
            </a:r>
            <a:r>
              <a:rPr lang="ja-JP" altLang="en-US" sz="2800" dirty="0"/>
              <a:t>に着目した分析</a:t>
            </a:r>
            <a:endParaRPr lang="en-US" altLang="ja-JP" sz="2800" dirty="0"/>
          </a:p>
          <a:p>
            <a:pPr marL="0" indent="0" algn="just">
              <a:buNone/>
            </a:pPr>
            <a:endParaRPr lang="en-US" altLang="ja-JP" sz="2800" dirty="0"/>
          </a:p>
          <a:p>
            <a:pPr marL="0" indent="0" algn="just">
              <a:buNone/>
            </a:pPr>
            <a:r>
              <a:rPr lang="en-US" altLang="ja-JP" sz="2800" dirty="0"/>
              <a:t>2018</a:t>
            </a:r>
            <a:r>
              <a:rPr lang="ja-JP" altLang="en-US" sz="2800" dirty="0"/>
              <a:t>年度の</a:t>
            </a:r>
            <a:r>
              <a:rPr lang="en-US" altLang="ja-JP" sz="2800" dirty="0" err="1"/>
              <a:t>AiBiC</a:t>
            </a:r>
            <a:r>
              <a:rPr lang="en-US" altLang="ja-JP" sz="2800" dirty="0"/>
              <a:t> Spiral</a:t>
            </a:r>
            <a:r>
              <a:rPr lang="ja-JP" altLang="en-US" sz="2800" dirty="0"/>
              <a:t>の受講生を対象に比較・分析した結果を報告</a:t>
            </a:r>
            <a:endParaRPr kumimoji="1" lang="ja-JP" altLang="en-US" sz="2800" dirty="0"/>
          </a:p>
        </p:txBody>
      </p:sp>
      <p:sp>
        <p:nvSpPr>
          <p:cNvPr id="3" name="タイトル 2">
            <a:extLst>
              <a:ext uri="{FF2B5EF4-FFF2-40B4-BE49-F238E27FC236}">
                <a16:creationId xmlns:a16="http://schemas.microsoft.com/office/drawing/2014/main" id="{A5BE3CB3-BEAC-408F-899A-BCF518CAC5F7}"/>
              </a:ext>
            </a:extLst>
          </p:cNvPr>
          <p:cNvSpPr>
            <a:spLocks noGrp="1"/>
          </p:cNvSpPr>
          <p:nvPr>
            <p:ph type="title"/>
          </p:nvPr>
        </p:nvSpPr>
        <p:spPr/>
        <p:txBody>
          <a:bodyPr/>
          <a:lstStyle/>
          <a:p>
            <a:r>
              <a:rPr kumimoji="1" lang="ja-JP" altLang="en-US" dirty="0"/>
              <a:t>概要</a:t>
            </a:r>
          </a:p>
        </p:txBody>
      </p:sp>
      <p:pic>
        <p:nvPicPr>
          <p:cNvPr id="4" name="図 3">
            <a:extLst>
              <a:ext uri="{FF2B5EF4-FFF2-40B4-BE49-F238E27FC236}">
                <a16:creationId xmlns:a16="http://schemas.microsoft.com/office/drawing/2014/main" id="{1AFB928F-DD8B-46E3-94FD-B3E0DE5CF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5425903"/>
            <a:ext cx="4032448" cy="567630"/>
          </a:xfrm>
          <a:prstGeom prst="rect">
            <a:avLst/>
          </a:prstGeom>
        </p:spPr>
      </p:pic>
      <p:pic>
        <p:nvPicPr>
          <p:cNvPr id="7" name="図 6">
            <a:extLst>
              <a:ext uri="{FF2B5EF4-FFF2-40B4-BE49-F238E27FC236}">
                <a16:creationId xmlns:a16="http://schemas.microsoft.com/office/drawing/2014/main" id="{037A7CC2-A2F9-4372-9A45-D23CAACE9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414" y="5067612"/>
            <a:ext cx="1930179" cy="1284212"/>
          </a:xfrm>
          <a:prstGeom prst="rect">
            <a:avLst/>
          </a:prstGeom>
        </p:spPr>
      </p:pic>
    </p:spTree>
    <p:extLst>
      <p:ext uri="{BB962C8B-B14F-4D97-AF65-F5344CB8AC3E}">
        <p14:creationId xmlns:p14="http://schemas.microsoft.com/office/powerpoint/2010/main" val="1867457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E664A20E-EB87-4BC9-8619-54FB6A27E6D8}"/>
              </a:ext>
            </a:extLst>
          </p:cNvPr>
          <p:cNvGraphicFramePr>
            <a:graphicFrameLocks noGrp="1"/>
          </p:cNvGraphicFramePr>
          <p:nvPr>
            <p:ph idx="1"/>
            <p:extLst>
              <p:ext uri="{D42A27DB-BD31-4B8C-83A1-F6EECF244321}">
                <p14:modId xmlns:p14="http://schemas.microsoft.com/office/powerpoint/2010/main" val="131443002"/>
              </p:ext>
            </p:extLst>
          </p:nvPr>
        </p:nvGraphicFramePr>
        <p:xfrm>
          <a:off x="3467102" y="1557747"/>
          <a:ext cx="3572796" cy="4572000"/>
        </p:xfrm>
        <a:graphic>
          <a:graphicData uri="http://schemas.openxmlformats.org/drawingml/2006/table">
            <a:tbl>
              <a:tblPr bandRow="1">
                <a:tableStyleId>{69012ECD-51FC-41F1-AA8D-1B2483CD663E}</a:tableStyleId>
              </a:tblPr>
              <a:tblGrid>
                <a:gridCol w="2155927">
                  <a:extLst>
                    <a:ext uri="{9D8B030D-6E8A-4147-A177-3AD203B41FA5}">
                      <a16:colId xmlns:a16="http://schemas.microsoft.com/office/drawing/2014/main" val="1489558487"/>
                    </a:ext>
                  </a:extLst>
                </a:gridCol>
                <a:gridCol w="1416869">
                  <a:extLst>
                    <a:ext uri="{9D8B030D-6E8A-4147-A177-3AD203B41FA5}">
                      <a16:colId xmlns:a16="http://schemas.microsoft.com/office/drawing/2014/main" val="3948194226"/>
                    </a:ext>
                  </a:extLst>
                </a:gridCol>
              </a:tblGrid>
              <a:tr h="370840">
                <a:tc>
                  <a:txBody>
                    <a:bodyPr/>
                    <a:lstStyle/>
                    <a:p>
                      <a:r>
                        <a:rPr kumimoji="1" lang="ja-JP" altLang="en-US" sz="2400" dirty="0"/>
                        <a:t>課題発見力</a:t>
                      </a:r>
                    </a:p>
                  </a:txBody>
                  <a:tcPr>
                    <a:solidFill>
                      <a:schemeClr val="bg2"/>
                    </a:solidFill>
                  </a:tcPr>
                </a:tc>
                <a:tc>
                  <a:txBody>
                    <a:bodyPr/>
                    <a:lstStyle/>
                    <a:p>
                      <a:pPr algn="r"/>
                      <a:r>
                        <a:rPr kumimoji="1" lang="en-US" altLang="ja-JP" sz="2400" dirty="0"/>
                        <a:t>0.241</a:t>
                      </a:r>
                      <a:endParaRPr kumimoji="1" lang="ja-JP" altLang="en-US" sz="2400" dirty="0"/>
                    </a:p>
                  </a:txBody>
                  <a:tcPr>
                    <a:solidFill>
                      <a:schemeClr val="bg2"/>
                    </a:solidFill>
                  </a:tcPr>
                </a:tc>
                <a:extLst>
                  <a:ext uri="{0D108BD9-81ED-4DB2-BD59-A6C34878D82A}">
                    <a16:rowId xmlns:a16="http://schemas.microsoft.com/office/drawing/2014/main" val="2567565043"/>
                  </a:ext>
                </a:extLst>
              </a:tr>
              <a:tr h="370840">
                <a:tc>
                  <a:txBody>
                    <a:bodyPr/>
                    <a:lstStyle/>
                    <a:p>
                      <a:r>
                        <a:rPr kumimoji="1" lang="ja-JP" altLang="en-US" sz="2400" dirty="0"/>
                        <a:t>計画立案力</a:t>
                      </a:r>
                    </a:p>
                  </a:txBody>
                  <a:tcPr/>
                </a:tc>
                <a:tc>
                  <a:txBody>
                    <a:bodyPr/>
                    <a:lstStyle/>
                    <a:p>
                      <a:pPr algn="r"/>
                      <a:r>
                        <a:rPr kumimoji="1" lang="en-US" altLang="ja-JP" sz="2400" dirty="0"/>
                        <a:t>0.030</a:t>
                      </a:r>
                      <a:endParaRPr kumimoji="1" lang="ja-JP" altLang="en-US" sz="2400" dirty="0"/>
                    </a:p>
                  </a:txBody>
                  <a:tcPr/>
                </a:tc>
                <a:extLst>
                  <a:ext uri="{0D108BD9-81ED-4DB2-BD59-A6C34878D82A}">
                    <a16:rowId xmlns:a16="http://schemas.microsoft.com/office/drawing/2014/main" val="2698729885"/>
                  </a:ext>
                </a:extLst>
              </a:tr>
              <a:tr h="370840">
                <a:tc>
                  <a:txBody>
                    <a:bodyPr/>
                    <a:lstStyle/>
                    <a:p>
                      <a:r>
                        <a:rPr kumimoji="1" lang="ja-JP" altLang="en-US" sz="2400" dirty="0"/>
                        <a:t>実践力</a:t>
                      </a:r>
                    </a:p>
                  </a:txBody>
                  <a:tcPr/>
                </a:tc>
                <a:tc>
                  <a:txBody>
                    <a:bodyPr/>
                    <a:lstStyle/>
                    <a:p>
                      <a:pPr algn="r"/>
                      <a:r>
                        <a:rPr kumimoji="1" lang="en-US" altLang="ja-JP" sz="2400" dirty="0"/>
                        <a:t>0.011</a:t>
                      </a:r>
                      <a:endParaRPr kumimoji="1" lang="ja-JP" altLang="en-US" sz="2400" dirty="0"/>
                    </a:p>
                  </a:txBody>
                  <a:tcPr/>
                </a:tc>
                <a:extLst>
                  <a:ext uri="{0D108BD9-81ED-4DB2-BD59-A6C34878D82A}">
                    <a16:rowId xmlns:a16="http://schemas.microsoft.com/office/drawing/2014/main" val="2027461133"/>
                  </a:ext>
                </a:extLst>
              </a:tr>
              <a:tr h="370840">
                <a:tc>
                  <a:txBody>
                    <a:bodyPr/>
                    <a:lstStyle/>
                    <a:p>
                      <a:r>
                        <a:rPr kumimoji="1" lang="ja-JP" altLang="en-US" sz="2400" dirty="0"/>
                        <a:t>親和力</a:t>
                      </a:r>
                    </a:p>
                  </a:txBody>
                  <a:tcPr>
                    <a:solidFill>
                      <a:schemeClr val="bg2"/>
                    </a:solidFill>
                  </a:tcPr>
                </a:tc>
                <a:tc>
                  <a:txBody>
                    <a:bodyPr/>
                    <a:lstStyle/>
                    <a:p>
                      <a:pPr algn="r"/>
                      <a:r>
                        <a:rPr kumimoji="1" lang="en-US" altLang="ja-JP" sz="2400" dirty="0"/>
                        <a:t>0.238</a:t>
                      </a:r>
                      <a:endParaRPr kumimoji="1" lang="ja-JP" altLang="en-US" sz="2400" dirty="0"/>
                    </a:p>
                  </a:txBody>
                  <a:tcPr>
                    <a:solidFill>
                      <a:schemeClr val="bg2"/>
                    </a:solidFill>
                  </a:tcPr>
                </a:tc>
                <a:extLst>
                  <a:ext uri="{0D108BD9-81ED-4DB2-BD59-A6C34878D82A}">
                    <a16:rowId xmlns:a16="http://schemas.microsoft.com/office/drawing/2014/main" val="3362524489"/>
                  </a:ext>
                </a:extLst>
              </a:tr>
              <a:tr h="370840">
                <a:tc>
                  <a:txBody>
                    <a:bodyPr/>
                    <a:lstStyle/>
                    <a:p>
                      <a:r>
                        <a:rPr kumimoji="1" lang="ja-JP" altLang="en-US" sz="2400" dirty="0"/>
                        <a:t>協働力</a:t>
                      </a:r>
                    </a:p>
                  </a:txBody>
                  <a:tcPr/>
                </a:tc>
                <a:tc>
                  <a:txBody>
                    <a:bodyPr/>
                    <a:lstStyle/>
                    <a:p>
                      <a:pPr algn="r"/>
                      <a:r>
                        <a:rPr kumimoji="1" lang="en-US" altLang="ja-JP" sz="2400" dirty="0"/>
                        <a:t>0.105</a:t>
                      </a:r>
                      <a:endParaRPr kumimoji="1" lang="ja-JP" altLang="en-US" sz="2400" dirty="0"/>
                    </a:p>
                  </a:txBody>
                  <a:tcPr/>
                </a:tc>
                <a:extLst>
                  <a:ext uri="{0D108BD9-81ED-4DB2-BD59-A6C34878D82A}">
                    <a16:rowId xmlns:a16="http://schemas.microsoft.com/office/drawing/2014/main" val="799464347"/>
                  </a:ext>
                </a:extLst>
              </a:tr>
              <a:tr h="370840">
                <a:tc>
                  <a:txBody>
                    <a:bodyPr/>
                    <a:lstStyle/>
                    <a:p>
                      <a:r>
                        <a:rPr kumimoji="1" lang="ja-JP" altLang="en-US" sz="2400" dirty="0"/>
                        <a:t>統率力</a:t>
                      </a:r>
                    </a:p>
                  </a:txBody>
                  <a:tcPr>
                    <a:solidFill>
                      <a:schemeClr val="bg2"/>
                    </a:solidFill>
                  </a:tcPr>
                </a:tc>
                <a:tc>
                  <a:txBody>
                    <a:bodyPr/>
                    <a:lstStyle/>
                    <a:p>
                      <a:pPr algn="r"/>
                      <a:r>
                        <a:rPr kumimoji="1" lang="en-US" altLang="ja-JP" sz="2400" dirty="0"/>
                        <a:t>0.276</a:t>
                      </a:r>
                      <a:endParaRPr kumimoji="1" lang="ja-JP" altLang="en-US" sz="2400" dirty="0"/>
                    </a:p>
                  </a:txBody>
                  <a:tcPr>
                    <a:solidFill>
                      <a:schemeClr val="bg2"/>
                    </a:solidFill>
                  </a:tcPr>
                </a:tc>
                <a:extLst>
                  <a:ext uri="{0D108BD9-81ED-4DB2-BD59-A6C34878D82A}">
                    <a16:rowId xmlns:a16="http://schemas.microsoft.com/office/drawing/2014/main" val="2891846249"/>
                  </a:ext>
                </a:extLst>
              </a:tr>
              <a:tr h="370840">
                <a:tc>
                  <a:txBody>
                    <a:bodyPr/>
                    <a:lstStyle/>
                    <a:p>
                      <a:r>
                        <a:rPr kumimoji="1" lang="ja-JP" altLang="en-US" sz="2400" dirty="0"/>
                        <a:t>感情制御力</a:t>
                      </a:r>
                    </a:p>
                  </a:txBody>
                  <a:tcPr/>
                </a:tc>
                <a:tc>
                  <a:txBody>
                    <a:bodyPr/>
                    <a:lstStyle/>
                    <a:p>
                      <a:pPr algn="r"/>
                      <a:r>
                        <a:rPr kumimoji="1" lang="en-US" altLang="ja-JP" sz="2400" dirty="0"/>
                        <a:t>-0.061</a:t>
                      </a:r>
                      <a:endParaRPr kumimoji="1" lang="ja-JP" altLang="en-US" sz="2400" dirty="0"/>
                    </a:p>
                  </a:txBody>
                  <a:tcPr/>
                </a:tc>
                <a:extLst>
                  <a:ext uri="{0D108BD9-81ED-4DB2-BD59-A6C34878D82A}">
                    <a16:rowId xmlns:a16="http://schemas.microsoft.com/office/drawing/2014/main" val="2335202123"/>
                  </a:ext>
                </a:extLst>
              </a:tr>
              <a:tr h="370840">
                <a:tc>
                  <a:txBody>
                    <a:bodyPr/>
                    <a:lstStyle/>
                    <a:p>
                      <a:r>
                        <a:rPr kumimoji="1" lang="ja-JP" altLang="en-US" sz="2400" dirty="0"/>
                        <a:t>自信創出力</a:t>
                      </a:r>
                    </a:p>
                  </a:txBody>
                  <a:tcPr/>
                </a:tc>
                <a:tc>
                  <a:txBody>
                    <a:bodyPr/>
                    <a:lstStyle/>
                    <a:p>
                      <a:pPr algn="r"/>
                      <a:r>
                        <a:rPr kumimoji="1" lang="en-US" altLang="ja-JP" sz="2400" dirty="0"/>
                        <a:t>0.168</a:t>
                      </a:r>
                      <a:endParaRPr kumimoji="1" lang="ja-JP" altLang="en-US" sz="2400" dirty="0"/>
                    </a:p>
                  </a:txBody>
                  <a:tcPr/>
                </a:tc>
                <a:extLst>
                  <a:ext uri="{0D108BD9-81ED-4DB2-BD59-A6C34878D82A}">
                    <a16:rowId xmlns:a16="http://schemas.microsoft.com/office/drawing/2014/main" val="3424040258"/>
                  </a:ext>
                </a:extLst>
              </a:tr>
              <a:tr h="370840">
                <a:tc>
                  <a:txBody>
                    <a:bodyPr/>
                    <a:lstStyle/>
                    <a:p>
                      <a:r>
                        <a:rPr kumimoji="1" lang="ja-JP" altLang="en-US" sz="2400" dirty="0"/>
                        <a:t>行動持続力</a:t>
                      </a:r>
                    </a:p>
                  </a:txBody>
                  <a:tcPr/>
                </a:tc>
                <a:tc>
                  <a:txBody>
                    <a:bodyPr/>
                    <a:lstStyle/>
                    <a:p>
                      <a:pPr algn="r"/>
                      <a:r>
                        <a:rPr kumimoji="1" lang="en-US" altLang="ja-JP" sz="2400" dirty="0"/>
                        <a:t>0.171</a:t>
                      </a:r>
                      <a:endParaRPr kumimoji="1" lang="ja-JP" altLang="en-US" sz="2400" dirty="0"/>
                    </a:p>
                  </a:txBody>
                  <a:tcPr/>
                </a:tc>
                <a:extLst>
                  <a:ext uri="{0D108BD9-81ED-4DB2-BD59-A6C34878D82A}">
                    <a16:rowId xmlns:a16="http://schemas.microsoft.com/office/drawing/2014/main" val="2618248754"/>
                  </a:ext>
                </a:extLst>
              </a:tr>
              <a:tr h="370840">
                <a:tc>
                  <a:txBody>
                    <a:bodyPr/>
                    <a:lstStyle/>
                    <a:p>
                      <a:r>
                        <a:rPr kumimoji="1" lang="en-US" altLang="ja-JP" sz="2400" b="1" dirty="0">
                          <a:solidFill>
                            <a:srgbClr val="C00000"/>
                          </a:solidFill>
                        </a:rPr>
                        <a:t>9</a:t>
                      </a:r>
                      <a:r>
                        <a:rPr kumimoji="1" lang="ja-JP" altLang="en-US" sz="2400" b="1" dirty="0">
                          <a:solidFill>
                            <a:srgbClr val="C00000"/>
                          </a:solidFill>
                        </a:rPr>
                        <a:t>項目の合計</a:t>
                      </a:r>
                    </a:p>
                  </a:txBody>
                  <a:tcPr>
                    <a:solidFill>
                      <a:schemeClr val="bg2"/>
                    </a:solidFill>
                  </a:tcPr>
                </a:tc>
                <a:tc>
                  <a:txBody>
                    <a:bodyPr/>
                    <a:lstStyle/>
                    <a:p>
                      <a:pPr algn="r"/>
                      <a:r>
                        <a:rPr kumimoji="1" lang="en-US" altLang="ja-JP" sz="2400" b="1" dirty="0">
                          <a:solidFill>
                            <a:srgbClr val="C00000"/>
                          </a:solidFill>
                        </a:rPr>
                        <a:t>0.423</a:t>
                      </a:r>
                      <a:endParaRPr kumimoji="1" lang="ja-JP" altLang="en-US" sz="2400" b="1" dirty="0">
                        <a:solidFill>
                          <a:srgbClr val="C00000"/>
                        </a:solidFill>
                      </a:endParaRPr>
                    </a:p>
                  </a:txBody>
                  <a:tcPr>
                    <a:solidFill>
                      <a:schemeClr val="bg2"/>
                    </a:solidFill>
                  </a:tcPr>
                </a:tc>
                <a:extLst>
                  <a:ext uri="{0D108BD9-81ED-4DB2-BD59-A6C34878D82A}">
                    <a16:rowId xmlns:a16="http://schemas.microsoft.com/office/drawing/2014/main" val="2131090505"/>
                  </a:ext>
                </a:extLst>
              </a:tr>
            </a:tbl>
          </a:graphicData>
        </a:graphic>
      </p:graphicFrame>
      <p:sp>
        <p:nvSpPr>
          <p:cNvPr id="3" name="タイトル 2">
            <a:extLst>
              <a:ext uri="{FF2B5EF4-FFF2-40B4-BE49-F238E27FC236}">
                <a16:creationId xmlns:a16="http://schemas.microsoft.com/office/drawing/2014/main" id="{2644BA00-8FBA-415E-A1CE-6D620D5A7045}"/>
              </a:ext>
            </a:extLst>
          </p:cNvPr>
          <p:cNvSpPr>
            <a:spLocks noGrp="1"/>
          </p:cNvSpPr>
          <p:nvPr>
            <p:ph type="title"/>
          </p:nvPr>
        </p:nvSpPr>
        <p:spPr/>
        <p:txBody>
          <a:bodyPr>
            <a:normAutofit/>
          </a:bodyPr>
          <a:lstStyle/>
          <a:p>
            <a:r>
              <a:rPr kumimoji="1" lang="ja-JP" altLang="en-US" dirty="0"/>
              <a:t>客観評価と自己評価の上昇幅の相関</a:t>
            </a:r>
          </a:p>
        </p:txBody>
      </p:sp>
      <p:sp>
        <p:nvSpPr>
          <p:cNvPr id="5" name="楕円 4">
            <a:extLst>
              <a:ext uri="{FF2B5EF4-FFF2-40B4-BE49-F238E27FC236}">
                <a16:creationId xmlns:a16="http://schemas.microsoft.com/office/drawing/2014/main" id="{3FD52C1D-31FC-4CEC-B914-143E9A489C99}"/>
              </a:ext>
            </a:extLst>
          </p:cNvPr>
          <p:cNvSpPr/>
          <p:nvPr/>
        </p:nvSpPr>
        <p:spPr>
          <a:xfrm>
            <a:off x="3139565" y="1671484"/>
            <a:ext cx="206477" cy="206478"/>
          </a:xfrm>
          <a:prstGeom prst="ellipse">
            <a:avLst/>
          </a:prstGeom>
          <a:solidFill>
            <a:srgbClr val="FFFFCC"/>
          </a:solidFill>
          <a:ln w="25400">
            <a:solidFill>
              <a:srgbClr val="C00000"/>
            </a:solidFill>
          </a:ln>
        </p:spPr>
        <p:txBody>
          <a:bodyPr wrap="non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8" name="テキスト ボックス 7">
            <a:extLst>
              <a:ext uri="{FF2B5EF4-FFF2-40B4-BE49-F238E27FC236}">
                <a16:creationId xmlns:a16="http://schemas.microsoft.com/office/drawing/2014/main" id="{4EE45844-7D61-445B-8924-FAB3CDA87D0D}"/>
              </a:ext>
            </a:extLst>
          </p:cNvPr>
          <p:cNvSpPr txBox="1"/>
          <p:nvPr/>
        </p:nvSpPr>
        <p:spPr>
          <a:xfrm>
            <a:off x="594930" y="4218039"/>
            <a:ext cx="2013693" cy="369332"/>
          </a:xfrm>
          <a:prstGeom prst="rect">
            <a:avLst/>
          </a:prstGeom>
          <a:noFill/>
        </p:spPr>
        <p:txBody>
          <a:bodyPr wrap="none" rtlCol="0">
            <a:spAutoFit/>
          </a:bodyPr>
          <a:lstStyle/>
          <a:p>
            <a:r>
              <a:rPr kumimoji="1" lang="ja-JP" altLang="en-US" dirty="0"/>
              <a:t>客観評価で有意差</a:t>
            </a:r>
          </a:p>
        </p:txBody>
      </p:sp>
      <p:cxnSp>
        <p:nvCxnSpPr>
          <p:cNvPr id="10" name="直線コネクタ 9">
            <a:extLst>
              <a:ext uri="{FF2B5EF4-FFF2-40B4-BE49-F238E27FC236}">
                <a16:creationId xmlns:a16="http://schemas.microsoft.com/office/drawing/2014/main" id="{266C798E-0644-4729-94B0-85A83550B54C}"/>
              </a:ext>
            </a:extLst>
          </p:cNvPr>
          <p:cNvCxnSpPr>
            <a:stCxn id="8" idx="3"/>
          </p:cNvCxnSpPr>
          <p:nvPr/>
        </p:nvCxnSpPr>
        <p:spPr>
          <a:xfrm flipV="1">
            <a:off x="2608623" y="3843747"/>
            <a:ext cx="634180" cy="558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57EF1B9B-0F2C-4DA2-9170-00FEE0207F82}"/>
              </a:ext>
            </a:extLst>
          </p:cNvPr>
          <p:cNvCxnSpPr>
            <a:cxnSpLocks/>
            <a:stCxn id="5" idx="4"/>
          </p:cNvCxnSpPr>
          <p:nvPr/>
        </p:nvCxnSpPr>
        <p:spPr>
          <a:xfrm>
            <a:off x="3242804" y="1877962"/>
            <a:ext cx="0" cy="1965785"/>
          </a:xfrm>
          <a:prstGeom prst="line">
            <a:avLst/>
          </a:prstGeom>
        </p:spPr>
        <p:style>
          <a:lnRef idx="1">
            <a:schemeClr val="accent1"/>
          </a:lnRef>
          <a:fillRef idx="0">
            <a:schemeClr val="accent1"/>
          </a:fillRef>
          <a:effectRef idx="0">
            <a:schemeClr val="accent1"/>
          </a:effectRef>
          <a:fontRef idx="minor">
            <a:schemeClr val="tx1"/>
          </a:fontRef>
        </p:style>
      </p:cxnSp>
      <p:sp>
        <p:nvSpPr>
          <p:cNvPr id="6" name="楕円 5">
            <a:extLst>
              <a:ext uri="{FF2B5EF4-FFF2-40B4-BE49-F238E27FC236}">
                <a16:creationId xmlns:a16="http://schemas.microsoft.com/office/drawing/2014/main" id="{3A51DA0D-95C8-44D5-82A0-34B0939EDF95}"/>
              </a:ext>
            </a:extLst>
          </p:cNvPr>
          <p:cNvSpPr/>
          <p:nvPr/>
        </p:nvSpPr>
        <p:spPr>
          <a:xfrm>
            <a:off x="3139565" y="2605548"/>
            <a:ext cx="206477" cy="206478"/>
          </a:xfrm>
          <a:prstGeom prst="ellipse">
            <a:avLst/>
          </a:prstGeom>
          <a:solidFill>
            <a:srgbClr val="FFFFCC"/>
          </a:solidFill>
          <a:ln w="25400">
            <a:solidFill>
              <a:srgbClr val="C00000"/>
            </a:solidFill>
          </a:ln>
        </p:spPr>
        <p:txBody>
          <a:bodyPr wrap="non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7" name="楕円 6">
            <a:extLst>
              <a:ext uri="{FF2B5EF4-FFF2-40B4-BE49-F238E27FC236}">
                <a16:creationId xmlns:a16="http://schemas.microsoft.com/office/drawing/2014/main" id="{E5A98A12-51E7-489B-8561-5DFC02D05CCE}"/>
              </a:ext>
            </a:extLst>
          </p:cNvPr>
          <p:cNvSpPr/>
          <p:nvPr/>
        </p:nvSpPr>
        <p:spPr>
          <a:xfrm>
            <a:off x="3139565" y="3038167"/>
            <a:ext cx="206477" cy="206478"/>
          </a:xfrm>
          <a:prstGeom prst="ellipse">
            <a:avLst/>
          </a:prstGeom>
          <a:solidFill>
            <a:srgbClr val="FFFFCC"/>
          </a:solidFill>
          <a:ln w="25400">
            <a:solidFill>
              <a:srgbClr val="C00000"/>
            </a:solidFill>
          </a:ln>
        </p:spPr>
        <p:txBody>
          <a:bodyPr wrap="non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92460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1542F60-4F72-41FD-807A-4E499CDF1B4C}"/>
              </a:ext>
            </a:extLst>
          </p:cNvPr>
          <p:cNvSpPr>
            <a:spLocks noGrp="1"/>
          </p:cNvSpPr>
          <p:nvPr>
            <p:ph idx="1"/>
          </p:nvPr>
        </p:nvSpPr>
        <p:spPr>
          <a:xfrm>
            <a:off x="228600" y="1340768"/>
            <a:ext cx="5719916" cy="5112568"/>
          </a:xfrm>
        </p:spPr>
        <p:txBody>
          <a:bodyPr/>
          <a:lstStyle/>
          <a:p>
            <a:pPr marL="0" indent="0">
              <a:buNone/>
            </a:pPr>
            <a:r>
              <a:rPr lang="en-US" altLang="ja-JP" dirty="0"/>
              <a:t>2017</a:t>
            </a:r>
            <a:r>
              <a:rPr kumimoji="1" lang="ja-JP" altLang="en-US" dirty="0"/>
              <a:t>年度の分析</a:t>
            </a:r>
            <a:endParaRPr kumimoji="1" lang="en-US" altLang="ja-JP" dirty="0"/>
          </a:p>
          <a:p>
            <a:pPr lvl="1"/>
            <a:r>
              <a:rPr kumimoji="1" lang="ja-JP" altLang="en-US" dirty="0"/>
              <a:t>客観評価が有意に上昇した項目と受講生が得意と思っている項目に違い</a:t>
            </a:r>
            <a:endParaRPr kumimoji="1" lang="en-US" altLang="ja-JP" dirty="0"/>
          </a:p>
          <a:p>
            <a:pPr marL="0" indent="0">
              <a:buNone/>
            </a:pPr>
            <a:r>
              <a:rPr kumimoji="1" lang="en-US" altLang="ja-JP" dirty="0"/>
              <a:t>2018</a:t>
            </a:r>
            <a:r>
              <a:rPr kumimoji="1" lang="ja-JP" altLang="en-US" dirty="0"/>
              <a:t>年度の分析</a:t>
            </a:r>
            <a:endParaRPr kumimoji="1" lang="en-US" altLang="ja-JP" dirty="0"/>
          </a:p>
          <a:p>
            <a:pPr lvl="1"/>
            <a:r>
              <a:rPr kumimoji="1" lang="ja-JP" altLang="en-US" dirty="0"/>
              <a:t>項目別でみると、客観評価の上昇と自己評価の上昇に孫奐はあまりない</a:t>
            </a:r>
            <a:endParaRPr kumimoji="1" lang="en-US" altLang="ja-JP" dirty="0"/>
          </a:p>
          <a:p>
            <a:r>
              <a:rPr kumimoji="1" lang="ja-JP" altLang="en-US" dirty="0"/>
              <a:t>個別の項目について成長を実感させるのは難しい？</a:t>
            </a:r>
            <a:endParaRPr kumimoji="1" lang="en-US" altLang="ja-JP" dirty="0"/>
          </a:p>
          <a:p>
            <a:r>
              <a:rPr lang="ja-JP" altLang="en-US" dirty="0"/>
              <a:t>総合的な成長だけなら自己評価でも測定可能かも？</a:t>
            </a:r>
            <a:endParaRPr kumimoji="1" lang="ja-JP" altLang="en-US" dirty="0"/>
          </a:p>
        </p:txBody>
      </p:sp>
      <p:sp>
        <p:nvSpPr>
          <p:cNvPr id="3" name="タイトル 2">
            <a:extLst>
              <a:ext uri="{FF2B5EF4-FFF2-40B4-BE49-F238E27FC236}">
                <a16:creationId xmlns:a16="http://schemas.microsoft.com/office/drawing/2014/main" id="{EE85296A-FEFD-4870-91C4-B3EBCC18684A}"/>
              </a:ext>
            </a:extLst>
          </p:cNvPr>
          <p:cNvSpPr>
            <a:spLocks noGrp="1"/>
          </p:cNvSpPr>
          <p:nvPr>
            <p:ph type="title"/>
          </p:nvPr>
        </p:nvSpPr>
        <p:spPr/>
        <p:txBody>
          <a:bodyPr/>
          <a:lstStyle/>
          <a:p>
            <a:r>
              <a:rPr lang="ja-JP" altLang="en-US" dirty="0"/>
              <a:t>客観評価と自己評価の上昇</a:t>
            </a:r>
            <a:endParaRPr kumimoji="1" lang="ja-JP" altLang="en-US" dirty="0"/>
          </a:p>
        </p:txBody>
      </p:sp>
      <p:pic>
        <p:nvPicPr>
          <p:cNvPr id="4" name="図 3">
            <a:extLst>
              <a:ext uri="{FF2B5EF4-FFF2-40B4-BE49-F238E27FC236}">
                <a16:creationId xmlns:a16="http://schemas.microsoft.com/office/drawing/2014/main" id="{8F911743-4A23-4938-AA57-71F1870E0F1C}"/>
              </a:ext>
            </a:extLst>
          </p:cNvPr>
          <p:cNvPicPr>
            <a:picLocks noChangeAspect="1"/>
          </p:cNvPicPr>
          <p:nvPr/>
        </p:nvPicPr>
        <p:blipFill>
          <a:blip r:embed="rId2"/>
          <a:stretch>
            <a:fillRect/>
          </a:stretch>
        </p:blipFill>
        <p:spPr>
          <a:xfrm>
            <a:off x="6056275" y="1500543"/>
            <a:ext cx="2733764" cy="2050323"/>
          </a:xfrm>
          <a:prstGeom prst="rect">
            <a:avLst/>
          </a:prstGeom>
          <a:ln>
            <a:solidFill>
              <a:schemeClr val="tx1"/>
            </a:solidFill>
          </a:ln>
        </p:spPr>
      </p:pic>
      <p:pic>
        <p:nvPicPr>
          <p:cNvPr id="5" name="図 4">
            <a:extLst>
              <a:ext uri="{FF2B5EF4-FFF2-40B4-BE49-F238E27FC236}">
                <a16:creationId xmlns:a16="http://schemas.microsoft.com/office/drawing/2014/main" id="{C0624713-18FE-47C7-A103-3DDB228142E1}"/>
              </a:ext>
            </a:extLst>
          </p:cNvPr>
          <p:cNvPicPr>
            <a:picLocks noChangeAspect="1"/>
          </p:cNvPicPr>
          <p:nvPr/>
        </p:nvPicPr>
        <p:blipFill>
          <a:blip r:embed="rId3"/>
          <a:stretch>
            <a:fillRect/>
          </a:stretch>
        </p:blipFill>
        <p:spPr>
          <a:xfrm>
            <a:off x="6056275" y="3743962"/>
            <a:ext cx="2733764" cy="2050323"/>
          </a:xfrm>
          <a:prstGeom prst="rect">
            <a:avLst/>
          </a:prstGeom>
          <a:ln>
            <a:solidFill>
              <a:schemeClr val="tx1"/>
            </a:solidFill>
          </a:ln>
        </p:spPr>
      </p:pic>
    </p:spTree>
    <p:extLst>
      <p:ext uri="{BB962C8B-B14F-4D97-AF65-F5344CB8AC3E}">
        <p14:creationId xmlns:p14="http://schemas.microsoft.com/office/powerpoint/2010/main" val="3603262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94FCD17-946A-45E1-92CE-0B0CE29C91FF}"/>
              </a:ext>
            </a:extLst>
          </p:cNvPr>
          <p:cNvSpPr>
            <a:spLocks noGrp="1"/>
          </p:cNvSpPr>
          <p:nvPr>
            <p:ph idx="1"/>
          </p:nvPr>
        </p:nvSpPr>
        <p:spPr/>
        <p:txBody>
          <a:bodyPr/>
          <a:lstStyle/>
          <a:p>
            <a:r>
              <a:rPr kumimoji="1" lang="ja-JP" altLang="en-US" dirty="0"/>
              <a:t>アンケートの分析も</a:t>
            </a:r>
            <a:r>
              <a:rPr kumimoji="1" lang="en-US" altLang="ja-JP" dirty="0"/>
              <a:t>2017</a:t>
            </a:r>
            <a:r>
              <a:rPr kumimoji="1" lang="ja-JP" altLang="en-US" dirty="0"/>
              <a:t>年度同様に実施。</a:t>
            </a:r>
            <a:br>
              <a:rPr kumimoji="1" lang="en-US" altLang="ja-JP" dirty="0"/>
            </a:br>
            <a:r>
              <a:rPr lang="ja-JP" altLang="en-US" dirty="0"/>
              <a:t>これをベースに授業改善を実施</a:t>
            </a:r>
            <a:endParaRPr lang="en-US" altLang="ja-JP" dirty="0"/>
          </a:p>
          <a:p>
            <a:r>
              <a:rPr lang="ja-JP" altLang="en-US" dirty="0"/>
              <a:t>今回の発表は分析部分がメインのため原稿では割愛</a:t>
            </a:r>
            <a:endParaRPr lang="en-US" altLang="ja-JP" dirty="0"/>
          </a:p>
          <a:p>
            <a:pPr lvl="1"/>
            <a:r>
              <a:rPr lang="ja-JP" altLang="en-US" dirty="0"/>
              <a:t>台風による合宿中止などもあったため、どこまであてになるかは謎</a:t>
            </a:r>
            <a:r>
              <a:rPr lang="en-US" altLang="ja-JP" dirty="0"/>
              <a:t>…</a:t>
            </a:r>
          </a:p>
        </p:txBody>
      </p:sp>
      <p:sp>
        <p:nvSpPr>
          <p:cNvPr id="3" name="タイトル 2">
            <a:extLst>
              <a:ext uri="{FF2B5EF4-FFF2-40B4-BE49-F238E27FC236}">
                <a16:creationId xmlns:a16="http://schemas.microsoft.com/office/drawing/2014/main" id="{62A03A92-6BBA-48E2-AED4-6275BDB2144D}"/>
              </a:ext>
            </a:extLst>
          </p:cNvPr>
          <p:cNvSpPr>
            <a:spLocks noGrp="1"/>
          </p:cNvSpPr>
          <p:nvPr>
            <p:ph type="title"/>
          </p:nvPr>
        </p:nvSpPr>
        <p:spPr/>
        <p:txBody>
          <a:bodyPr/>
          <a:lstStyle/>
          <a:p>
            <a:r>
              <a:rPr kumimoji="1" lang="ja-JP" altLang="en-US" dirty="0"/>
              <a:t>おまけ</a:t>
            </a:r>
          </a:p>
        </p:txBody>
      </p:sp>
    </p:spTree>
    <p:extLst>
      <p:ext uri="{BB962C8B-B14F-4D97-AF65-F5344CB8AC3E}">
        <p14:creationId xmlns:p14="http://schemas.microsoft.com/office/powerpoint/2010/main" val="1211426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899DEE1-7326-4E10-A850-2368543C8472}"/>
              </a:ext>
            </a:extLst>
          </p:cNvPr>
          <p:cNvSpPr>
            <a:spLocks noGrp="1"/>
          </p:cNvSpPr>
          <p:nvPr>
            <p:ph type="title"/>
          </p:nvPr>
        </p:nvSpPr>
        <p:spPr/>
        <p:txBody>
          <a:bodyPr/>
          <a:lstStyle/>
          <a:p>
            <a:r>
              <a:rPr lang="ja-JP" altLang="en-US" dirty="0"/>
              <a:t>授業評価アンケートの分析</a:t>
            </a:r>
          </a:p>
        </p:txBody>
      </p:sp>
      <p:sp>
        <p:nvSpPr>
          <p:cNvPr id="10" name="コンテンツ プレースホルダー 9">
            <a:extLst>
              <a:ext uri="{FF2B5EF4-FFF2-40B4-BE49-F238E27FC236}">
                <a16:creationId xmlns:a16="http://schemas.microsoft.com/office/drawing/2014/main" id="{D8333979-CFDF-48C3-B6C0-1ABFA7CBFC69}"/>
              </a:ext>
            </a:extLst>
          </p:cNvPr>
          <p:cNvSpPr>
            <a:spLocks noGrp="1"/>
          </p:cNvSpPr>
          <p:nvPr>
            <p:ph idx="1"/>
          </p:nvPr>
        </p:nvSpPr>
        <p:spPr/>
        <p:txBody>
          <a:bodyPr/>
          <a:lstStyle/>
          <a:p>
            <a:pPr marL="0" indent="0">
              <a:buNone/>
            </a:pPr>
            <a:r>
              <a:rPr lang="ja-JP" altLang="en-US" dirty="0"/>
              <a:t>自己評価が低い受講生のアンケート結果</a:t>
            </a:r>
            <a:endParaRPr lang="en-US" altLang="ja-JP" dirty="0"/>
          </a:p>
          <a:p>
            <a:pPr lvl="1"/>
            <a:r>
              <a:rPr lang="ja-JP" altLang="en-US" dirty="0"/>
              <a:t>全体に比べて特に</a:t>
            </a:r>
            <a:r>
              <a:rPr lang="ja-JP" altLang="en-US" dirty="0">
                <a:solidFill>
                  <a:srgbClr val="C00000"/>
                </a:solidFill>
              </a:rPr>
              <a:t>低い</a:t>
            </a:r>
            <a:r>
              <a:rPr lang="ja-JP" altLang="en-US" dirty="0"/>
              <a:t>項目</a:t>
            </a:r>
          </a:p>
        </p:txBody>
      </p:sp>
      <p:sp>
        <p:nvSpPr>
          <p:cNvPr id="6" name="コンテンツ プレースホルダー 4">
            <a:extLst>
              <a:ext uri="{FF2B5EF4-FFF2-40B4-BE49-F238E27FC236}">
                <a16:creationId xmlns:a16="http://schemas.microsoft.com/office/drawing/2014/main" id="{88094BED-52DC-4F38-819E-86A27A29D8C9}"/>
              </a:ext>
            </a:extLst>
          </p:cNvPr>
          <p:cNvSpPr txBox="1">
            <a:spLocks/>
          </p:cNvSpPr>
          <p:nvPr/>
        </p:nvSpPr>
        <p:spPr>
          <a:xfrm>
            <a:off x="4190439" y="2996952"/>
            <a:ext cx="4784592" cy="3456384"/>
          </a:xfrm>
          <a:prstGeom prst="rect">
            <a:avLst/>
          </a:prstGeom>
        </p:spPr>
        <p:txBody>
          <a:bodyPr>
            <a:noAutofit/>
          </a:bodyPr>
          <a:lstStyle>
            <a:lvl1pPr marL="457200" indent="-457200" algn="l" defTabSz="914400" rtl="0" eaLnBrk="1" latinLnBrk="0" hangingPunct="1">
              <a:spcBef>
                <a:spcPct val="20000"/>
              </a:spcBef>
              <a:buClrTx/>
              <a:buSzPct val="90000"/>
              <a:buFont typeface="Wingdings" panose="05000000000000000000" pitchFamily="2" charset="2"/>
              <a:buChar char="n"/>
              <a:tabLst>
                <a:tab pos="358775" algn="l"/>
              </a:tabLst>
              <a:defRPr kumimoji="1" sz="3200" kern="1200">
                <a:solidFill>
                  <a:schemeClr val="tx2"/>
                </a:solidFill>
                <a:latin typeface="+mn-lt"/>
                <a:ea typeface="+mj-ea"/>
                <a:cs typeface="+mn-cs"/>
              </a:defRPr>
            </a:lvl1pPr>
            <a:lvl2pPr marL="719138" indent="-358775" algn="l" defTabSz="990600" rtl="0" eaLnBrk="1" latinLnBrk="0" hangingPunct="1">
              <a:spcBef>
                <a:spcPct val="20000"/>
              </a:spcBef>
              <a:buClr>
                <a:schemeClr val="accent1"/>
              </a:buClr>
              <a:buSzPct val="100000"/>
              <a:buFont typeface="Wingdings" panose="05000000000000000000" pitchFamily="2" charset="2"/>
              <a:buChar char="ü"/>
              <a:defRPr kumimoji="1" sz="2400" kern="1200">
                <a:solidFill>
                  <a:schemeClr val="tx2"/>
                </a:solidFill>
                <a:latin typeface="+mn-lt"/>
                <a:ea typeface="+mn-ea"/>
                <a:cs typeface="+mn-cs"/>
              </a:defRPr>
            </a:lvl2pPr>
            <a:lvl3pPr marL="987425" indent="-268288" algn="l" defTabSz="900113" rtl="0" eaLnBrk="1" latinLnBrk="0" hangingPunct="1">
              <a:spcBef>
                <a:spcPct val="20000"/>
              </a:spcBef>
              <a:buClr>
                <a:schemeClr val="accent1"/>
              </a:buClr>
              <a:buSzPct val="75000"/>
              <a:buFont typeface="Wingdings" panose="05000000000000000000" pitchFamily="2" charset="2"/>
              <a:buChar char="u"/>
              <a:defRPr kumimoji="1" sz="2000" kern="1200">
                <a:solidFill>
                  <a:schemeClr val="tx2"/>
                </a:solidFill>
                <a:latin typeface="+mn-lt"/>
                <a:ea typeface="+mn-ea"/>
                <a:cs typeface="+mn-cs"/>
              </a:defRPr>
            </a:lvl3pPr>
            <a:lvl4pPr marL="1347788" indent="-269875" algn="l" defTabSz="990600" rtl="0" eaLnBrk="1" latinLnBrk="0" hangingPunct="1">
              <a:spcBef>
                <a:spcPct val="20000"/>
              </a:spcBef>
              <a:buClrTx/>
              <a:buSzPct val="100000"/>
              <a:buFont typeface="Wingdings" panose="05000000000000000000" pitchFamily="2" charset="2"/>
              <a:buChar char="Ø"/>
              <a:defRPr kumimoji="1" sz="1800" kern="1200">
                <a:solidFill>
                  <a:schemeClr val="tx2"/>
                </a:solidFill>
                <a:latin typeface="+mn-lt"/>
                <a:ea typeface="+mn-ea"/>
                <a:cs typeface="+mn-cs"/>
              </a:defRPr>
            </a:lvl4pPr>
            <a:lvl5pPr marL="1616075" marR="0" indent="-171450" algn="l" defTabSz="9906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None/>
              <a:tabLst/>
              <a:defRPr kumimoji="1" sz="1800" kern="1200">
                <a:solidFill>
                  <a:schemeClr val="tx2"/>
                </a:solidFill>
                <a:latin typeface="+mn-lt"/>
                <a:ea typeface="+mn-ea"/>
                <a:cs typeface="+mn-cs"/>
              </a:defRPr>
            </a:lvl5pPr>
            <a:lvl6pPr marL="804862" marR="0" indent="0" algn="l"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kumimoji="1" sz="800" kern="1200">
                <a:solidFill>
                  <a:schemeClr val="tx2"/>
                </a:solidFill>
                <a:latin typeface="+mj-ea"/>
                <a:ea typeface="+mj-ea"/>
                <a:cs typeface="+mn-cs"/>
              </a:defRPr>
            </a:lvl6pPr>
            <a:lvl7pPr marL="452438" indent="-268288" algn="l" defTabSz="914400" rtl="0" eaLnBrk="1" latinLnBrk="0" hangingPunct="1">
              <a:spcBef>
                <a:spcPts val="384"/>
              </a:spcBef>
              <a:buClr>
                <a:schemeClr val="accent1"/>
              </a:buClr>
              <a:buFont typeface="Symbol" pitchFamily="18" charset="2"/>
              <a:buChar char="*"/>
              <a:defRPr kumimoji="1" sz="10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Font typeface="Wingdings" panose="05000000000000000000" pitchFamily="2" charset="2"/>
              <a:buNone/>
            </a:pPr>
            <a:r>
              <a:rPr lang="en-US" altLang="ja-JP" sz="1400" dirty="0"/>
              <a:t>Q1 PBL</a:t>
            </a:r>
            <a:r>
              <a:rPr lang="ja-JP" altLang="en-US" sz="1400" dirty="0"/>
              <a:t>演習は有益でしたか</a:t>
            </a:r>
          </a:p>
          <a:p>
            <a:pPr marL="0" indent="0">
              <a:buFont typeface="Wingdings" panose="05000000000000000000" pitchFamily="2" charset="2"/>
              <a:buNone/>
            </a:pPr>
            <a:r>
              <a:rPr lang="en-US" altLang="ja-JP" sz="1400" dirty="0">
                <a:solidFill>
                  <a:srgbClr val="C00000"/>
                </a:solidFill>
              </a:rPr>
              <a:t>Q2</a:t>
            </a:r>
            <a:r>
              <a:rPr lang="en-US" altLang="ja-JP" sz="1400" dirty="0"/>
              <a:t> </a:t>
            </a:r>
            <a:r>
              <a:rPr lang="ja-JP" altLang="en-US" sz="1400" dirty="0">
                <a:solidFill>
                  <a:srgbClr val="C00000"/>
                </a:solidFill>
              </a:rPr>
              <a:t>内容は理解</a:t>
            </a:r>
            <a:r>
              <a:rPr lang="ja-JP" altLang="en-US" sz="1400" dirty="0"/>
              <a:t>できましたか</a:t>
            </a:r>
          </a:p>
          <a:p>
            <a:pPr marL="0" indent="0">
              <a:buFont typeface="Wingdings" panose="05000000000000000000" pitchFamily="2" charset="2"/>
              <a:buNone/>
            </a:pPr>
            <a:r>
              <a:rPr lang="en-US" altLang="ja-JP" sz="1400" dirty="0">
                <a:solidFill>
                  <a:srgbClr val="C00000"/>
                </a:solidFill>
              </a:rPr>
              <a:t>Q3</a:t>
            </a:r>
            <a:r>
              <a:rPr lang="en-US" altLang="ja-JP" sz="1400" dirty="0"/>
              <a:t> PBL</a:t>
            </a:r>
            <a:r>
              <a:rPr lang="ja-JP" altLang="en-US" sz="1400" dirty="0"/>
              <a:t>演習全般</a:t>
            </a:r>
            <a:r>
              <a:rPr lang="ja-JP" altLang="en-US" sz="1200" dirty="0"/>
              <a:t>（演習内容・講師・自己評価）</a:t>
            </a:r>
            <a:r>
              <a:rPr lang="ja-JP" altLang="en-US" sz="1400" dirty="0"/>
              <a:t>に関する</a:t>
            </a:r>
            <a:r>
              <a:rPr lang="ja-JP" altLang="en-US" sz="1400" dirty="0">
                <a:solidFill>
                  <a:srgbClr val="C00000"/>
                </a:solidFill>
              </a:rPr>
              <a:t>総合評価</a:t>
            </a:r>
          </a:p>
          <a:p>
            <a:pPr marL="0" indent="0">
              <a:buFont typeface="Wingdings" panose="05000000000000000000" pitchFamily="2" charset="2"/>
              <a:buNone/>
            </a:pPr>
            <a:r>
              <a:rPr lang="en-US" altLang="ja-JP" sz="1400" dirty="0">
                <a:solidFill>
                  <a:srgbClr val="C00000"/>
                </a:solidFill>
              </a:rPr>
              <a:t>Q4</a:t>
            </a:r>
            <a:r>
              <a:rPr lang="en-US" altLang="ja-JP" sz="1400" dirty="0"/>
              <a:t> </a:t>
            </a:r>
            <a:r>
              <a:rPr lang="ja-JP" altLang="en-US" sz="1400" dirty="0"/>
              <a:t>演習への</a:t>
            </a:r>
            <a:r>
              <a:rPr lang="ja-JP" altLang="en-US" sz="1400" dirty="0">
                <a:solidFill>
                  <a:srgbClr val="C00000"/>
                </a:solidFill>
              </a:rPr>
              <a:t>参加度合い</a:t>
            </a:r>
            <a:r>
              <a:rPr lang="ja-JP" altLang="en-US" sz="1200" dirty="0"/>
              <a:t>（積極性）</a:t>
            </a:r>
            <a:r>
              <a:rPr lang="ja-JP" altLang="en-US" sz="1400" dirty="0"/>
              <a:t>はいかがでしたか</a:t>
            </a:r>
          </a:p>
          <a:p>
            <a:pPr marL="0" indent="0">
              <a:buFont typeface="Wingdings" panose="05000000000000000000" pitchFamily="2" charset="2"/>
              <a:buNone/>
            </a:pPr>
            <a:r>
              <a:rPr lang="en-US" altLang="ja-JP" sz="1400" dirty="0"/>
              <a:t>Q5 </a:t>
            </a:r>
            <a:r>
              <a:rPr lang="ja-JP" altLang="en-US" sz="1400" dirty="0"/>
              <a:t>受講姿勢に対する自己総合評価</a:t>
            </a:r>
          </a:p>
          <a:p>
            <a:pPr marL="0" indent="0">
              <a:buFont typeface="Wingdings" panose="05000000000000000000" pitchFamily="2" charset="2"/>
              <a:buNone/>
            </a:pPr>
            <a:r>
              <a:rPr lang="en-US" altLang="ja-JP" sz="1400" dirty="0"/>
              <a:t>Q6 </a:t>
            </a:r>
            <a:r>
              <a:rPr lang="ja-JP" altLang="en-US" sz="1400" dirty="0"/>
              <a:t>テーマや内容はあなたの期待と合致していましたか</a:t>
            </a:r>
          </a:p>
          <a:p>
            <a:pPr marL="0" indent="0">
              <a:buFont typeface="Wingdings" panose="05000000000000000000" pitchFamily="2" charset="2"/>
              <a:buNone/>
            </a:pPr>
            <a:r>
              <a:rPr lang="en-US" altLang="ja-JP" sz="1400" dirty="0"/>
              <a:t>Q7 </a:t>
            </a:r>
            <a:r>
              <a:rPr lang="ja-JP" altLang="en-US" sz="1400" dirty="0"/>
              <a:t>コンテンツ（テキストなど）はわかりやすいものでしたか</a:t>
            </a:r>
          </a:p>
          <a:p>
            <a:pPr marL="0" indent="0">
              <a:buFont typeface="Wingdings" panose="05000000000000000000" pitchFamily="2" charset="2"/>
              <a:buNone/>
            </a:pPr>
            <a:r>
              <a:rPr lang="en-US" altLang="ja-JP" sz="1400" dirty="0"/>
              <a:t>Q8 </a:t>
            </a:r>
            <a:r>
              <a:rPr lang="ja-JP" altLang="en-US" sz="1400" dirty="0"/>
              <a:t>授業のコンテンツに関する総合評価</a:t>
            </a:r>
          </a:p>
          <a:p>
            <a:pPr marL="0" indent="0">
              <a:buFont typeface="Wingdings" panose="05000000000000000000" pitchFamily="2" charset="2"/>
              <a:buNone/>
            </a:pPr>
            <a:r>
              <a:rPr lang="en-US" altLang="ja-JP" sz="1400" dirty="0"/>
              <a:t>Q9 </a:t>
            </a:r>
            <a:r>
              <a:rPr lang="ja-JP" altLang="en-US" sz="1400" dirty="0"/>
              <a:t>講師のスキルや知識は十分でしたか</a:t>
            </a:r>
          </a:p>
          <a:p>
            <a:pPr marL="0" indent="0">
              <a:buFont typeface="Wingdings" panose="05000000000000000000" pitchFamily="2" charset="2"/>
              <a:buNone/>
            </a:pPr>
            <a:r>
              <a:rPr lang="en-US" altLang="ja-JP" sz="1400" dirty="0"/>
              <a:t>Q10 </a:t>
            </a:r>
            <a:r>
              <a:rPr lang="ja-JP" altLang="en-US" sz="1400" dirty="0"/>
              <a:t>説明や質問の回答は適切でわかりやすかったですか</a:t>
            </a:r>
          </a:p>
          <a:p>
            <a:pPr marL="0" indent="0">
              <a:buFont typeface="Wingdings" panose="05000000000000000000" pitchFamily="2" charset="2"/>
              <a:buNone/>
            </a:pPr>
            <a:r>
              <a:rPr lang="en-US" altLang="ja-JP" sz="1400" dirty="0"/>
              <a:t>Q11 </a:t>
            </a:r>
            <a:r>
              <a:rPr lang="ja-JP" altLang="en-US" sz="1400" dirty="0"/>
              <a:t>演習中の講師のアドバイスは適切でしたか</a:t>
            </a:r>
          </a:p>
          <a:p>
            <a:pPr marL="0" indent="0">
              <a:buFont typeface="Wingdings" panose="05000000000000000000" pitchFamily="2" charset="2"/>
              <a:buNone/>
            </a:pPr>
            <a:r>
              <a:rPr lang="en-US" altLang="ja-JP" sz="1400" dirty="0"/>
              <a:t>Q12 </a:t>
            </a:r>
            <a:r>
              <a:rPr lang="ja-JP" altLang="en-US" sz="1400" dirty="0"/>
              <a:t>講師に関する総合評価</a:t>
            </a:r>
          </a:p>
          <a:p>
            <a:pPr marL="0" indent="0">
              <a:buFont typeface="Wingdings" panose="05000000000000000000" pitchFamily="2" charset="2"/>
              <a:buNone/>
            </a:pPr>
            <a:r>
              <a:rPr lang="en-US" altLang="ja-JP" sz="1400" dirty="0"/>
              <a:t>Q13 </a:t>
            </a:r>
            <a:r>
              <a:rPr lang="ja-JP" altLang="en-US" sz="1400" dirty="0"/>
              <a:t>教室の環境や設備はいかがでしたか</a:t>
            </a:r>
          </a:p>
        </p:txBody>
      </p:sp>
      <p:graphicFrame>
        <p:nvGraphicFramePr>
          <p:cNvPr id="7" name="グラフ 6">
            <a:extLst>
              <a:ext uri="{FF2B5EF4-FFF2-40B4-BE49-F238E27FC236}">
                <a16:creationId xmlns:a16="http://schemas.microsoft.com/office/drawing/2014/main" id="{4E4D00F3-E383-41F6-BEDE-B765B0B2610C}"/>
              </a:ext>
            </a:extLst>
          </p:cNvPr>
          <p:cNvGraphicFramePr/>
          <p:nvPr>
            <p:extLst/>
          </p:nvPr>
        </p:nvGraphicFramePr>
        <p:xfrm>
          <a:off x="138899" y="2557960"/>
          <a:ext cx="4141241" cy="38974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6211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BF0AF0A-5EF2-45FB-8245-2F13CCC9826F}"/>
              </a:ext>
            </a:extLst>
          </p:cNvPr>
          <p:cNvSpPr>
            <a:spLocks noGrp="1"/>
          </p:cNvSpPr>
          <p:nvPr>
            <p:ph idx="1"/>
          </p:nvPr>
        </p:nvSpPr>
        <p:spPr/>
        <p:txBody>
          <a:bodyPr/>
          <a:lstStyle/>
          <a:p>
            <a:pPr marL="271463" indent="-271463"/>
            <a:r>
              <a:rPr lang="ja-JP" altLang="en-US" sz="1800" dirty="0"/>
              <a:t>夏季集中前半を終えたばかりであるにもかかわらず</a:t>
            </a:r>
            <a:r>
              <a:rPr lang="ja-JP" altLang="en-US" sz="1800" dirty="0">
                <a:solidFill>
                  <a:srgbClr val="C00000"/>
                </a:solidFill>
              </a:rPr>
              <a:t>毎日中之島センターに通うのは苦痛</a:t>
            </a:r>
            <a:r>
              <a:rPr lang="ja-JP" altLang="en-US" sz="1800" dirty="0"/>
              <a:t>で、さらに、チームメンバーまで変わってしまい、</a:t>
            </a:r>
            <a:r>
              <a:rPr lang="ja-JP" altLang="en-US" sz="1800" dirty="0">
                <a:solidFill>
                  <a:srgbClr val="C00000"/>
                </a:solidFill>
              </a:rPr>
              <a:t>不安</a:t>
            </a:r>
            <a:r>
              <a:rPr lang="ja-JP" altLang="en-US" sz="1800" dirty="0"/>
              <a:t>。チームメンバーの中であまり仲が良くない人同士がいることにすぐ気づき、非常に厳しい場面もあった。長時間チーム活動をする中で少しずつ打ち解けながら進めることができた。</a:t>
            </a:r>
            <a:endParaRPr lang="en-US" altLang="ja-JP" sz="1800" dirty="0"/>
          </a:p>
          <a:p>
            <a:pPr marL="271463" indent="-271463"/>
            <a:r>
              <a:rPr lang="ja-JP" altLang="en-US" sz="1800" dirty="0"/>
              <a:t>前半とデータを変えてほしいです。</a:t>
            </a:r>
            <a:endParaRPr lang="en-US" altLang="ja-JP" sz="1800" dirty="0"/>
          </a:p>
          <a:p>
            <a:pPr marL="271463" indent="-271463"/>
            <a:r>
              <a:rPr lang="ja-JP" altLang="en-US" sz="1800" dirty="0"/>
              <a:t>メンバーを再編成することで，ツールの使い方，考え方等あたらしく知識を獲得できた点がよかった。</a:t>
            </a:r>
            <a:endParaRPr lang="en-US" altLang="ja-JP" sz="1800" dirty="0"/>
          </a:p>
          <a:p>
            <a:pPr marL="271463" indent="-271463"/>
            <a:r>
              <a:rPr lang="ja-JP" altLang="en-US" sz="1800" dirty="0"/>
              <a:t>チーム替えがあった事が驚きでした。</a:t>
            </a:r>
            <a:endParaRPr lang="en-US" altLang="ja-JP" sz="1800" dirty="0"/>
          </a:p>
          <a:p>
            <a:pPr marL="271463" indent="-271463"/>
            <a:r>
              <a:rPr lang="ja-JP" altLang="en-US" sz="1800" dirty="0"/>
              <a:t>特に制限もなくチームで自由に活動内容や計画を決めれる所はチーム活動の難しさが分かってよかった。</a:t>
            </a:r>
            <a:endParaRPr lang="en-US" altLang="ja-JP" sz="1800" dirty="0"/>
          </a:p>
          <a:p>
            <a:pPr marL="271463" indent="-271463"/>
            <a:r>
              <a:rPr lang="ja-JP" altLang="en-US" sz="1800" dirty="0">
                <a:solidFill>
                  <a:srgbClr val="C00000"/>
                </a:solidFill>
              </a:rPr>
              <a:t>通うのが一番大変</a:t>
            </a:r>
            <a:r>
              <a:rPr lang="ja-JP" altLang="en-US" sz="1800" dirty="0"/>
              <a:t>であったが，辺境の地に部屋に</a:t>
            </a:r>
            <a:r>
              <a:rPr lang="en-US" altLang="ja-JP" sz="1800" dirty="0"/>
              <a:t>Wi-Fi</a:t>
            </a:r>
            <a:r>
              <a:rPr lang="ja-JP" altLang="en-US" sz="1800" dirty="0"/>
              <a:t>もない</a:t>
            </a:r>
            <a:r>
              <a:rPr lang="en-US" altLang="ja-JP" sz="1800" dirty="0"/>
              <a:t>ICT</a:t>
            </a:r>
            <a:r>
              <a:rPr lang="ja-JP" altLang="en-US" sz="1800" dirty="0"/>
              <a:t>とはかけ離れたと思われるところに押し込められるよりはマシであった．内容に関してはただのパラメータ調整が多くを占めていたので</a:t>
            </a:r>
            <a:r>
              <a:rPr lang="ja-JP" altLang="en-US" sz="1800" dirty="0">
                <a:solidFill>
                  <a:srgbClr val="C00000"/>
                </a:solidFill>
              </a:rPr>
              <a:t>楽しさは感じられなかった</a:t>
            </a:r>
            <a:r>
              <a:rPr lang="ja-JP" altLang="en-US" sz="1800" dirty="0"/>
              <a:t>．</a:t>
            </a:r>
            <a:endParaRPr lang="en-US" altLang="ja-JP" sz="1800" dirty="0"/>
          </a:p>
          <a:p>
            <a:pPr marL="271463" indent="-271463"/>
            <a:r>
              <a:rPr lang="ja-JP" altLang="en-US" sz="1800" dirty="0">
                <a:solidFill>
                  <a:srgbClr val="C00000"/>
                </a:solidFill>
              </a:rPr>
              <a:t>メンバーが変わってあまりうまく動けなかった</a:t>
            </a:r>
            <a:r>
              <a:rPr lang="ja-JP" altLang="en-US" sz="1800" dirty="0"/>
              <a:t>ので、次グループワークがあった時は積極的にグループ内の人と会話していこうと思いました。</a:t>
            </a:r>
          </a:p>
          <a:p>
            <a:pPr marL="271463" indent="-271463"/>
            <a:r>
              <a:rPr lang="ja-JP" altLang="en-US" sz="1800" dirty="0"/>
              <a:t>急にグループが変わるなどして</a:t>
            </a:r>
            <a:r>
              <a:rPr lang="ja-JP" altLang="en-US" sz="1800" dirty="0">
                <a:solidFill>
                  <a:srgbClr val="C00000"/>
                </a:solidFill>
              </a:rPr>
              <a:t>混乱が大きかった</a:t>
            </a:r>
            <a:r>
              <a:rPr lang="ja-JP" altLang="en-US" sz="1800" dirty="0"/>
              <a:t>ですが、講義の進み方としては現状で良かったと思います。</a:t>
            </a:r>
            <a:endParaRPr lang="en-US" altLang="ja-JP" sz="1800" dirty="0"/>
          </a:p>
        </p:txBody>
      </p:sp>
      <p:sp>
        <p:nvSpPr>
          <p:cNvPr id="3" name="タイトル 2">
            <a:extLst>
              <a:ext uri="{FF2B5EF4-FFF2-40B4-BE49-F238E27FC236}">
                <a16:creationId xmlns:a16="http://schemas.microsoft.com/office/drawing/2014/main" id="{FFD020DB-9EED-4FE0-AFC4-29D5D0CE40B7}"/>
              </a:ext>
            </a:extLst>
          </p:cNvPr>
          <p:cNvSpPr>
            <a:spLocks noGrp="1"/>
          </p:cNvSpPr>
          <p:nvPr>
            <p:ph type="title"/>
          </p:nvPr>
        </p:nvSpPr>
        <p:spPr/>
        <p:txBody>
          <a:bodyPr>
            <a:normAutofit/>
          </a:bodyPr>
          <a:lstStyle/>
          <a:p>
            <a:r>
              <a:rPr kumimoji="1" lang="ja-JP" altLang="en-US" dirty="0"/>
              <a:t>自由記述から</a:t>
            </a:r>
            <a:r>
              <a:rPr lang="ja-JP" altLang="en-US" dirty="0"/>
              <a:t>（自己評価下位）</a:t>
            </a:r>
            <a:endParaRPr kumimoji="1" lang="ja-JP" altLang="en-US" dirty="0"/>
          </a:p>
        </p:txBody>
      </p:sp>
    </p:spTree>
    <p:extLst>
      <p:ext uri="{BB962C8B-B14F-4D97-AF65-F5344CB8AC3E}">
        <p14:creationId xmlns:p14="http://schemas.microsoft.com/office/powerpoint/2010/main" val="2970833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63BA26A-C320-4625-8E2D-B07A89FF25F6}"/>
              </a:ext>
            </a:extLst>
          </p:cNvPr>
          <p:cNvSpPr>
            <a:spLocks noGrp="1"/>
          </p:cNvSpPr>
          <p:nvPr>
            <p:ph idx="1"/>
          </p:nvPr>
        </p:nvSpPr>
        <p:spPr/>
        <p:txBody>
          <a:bodyPr/>
          <a:lstStyle/>
          <a:p>
            <a:r>
              <a:rPr lang="en-US" altLang="ja-JP" dirty="0"/>
              <a:t>PBL</a:t>
            </a:r>
            <a:r>
              <a:rPr lang="ja-JP" altLang="en-US" dirty="0"/>
              <a:t>における教育効果測定を、受講前後の自己評価と客観評価の変化に基づいて行う手法の提案</a:t>
            </a:r>
            <a:endParaRPr lang="en-US" altLang="ja-JP" dirty="0"/>
          </a:p>
          <a:p>
            <a:r>
              <a:rPr lang="en-US" altLang="ja-JP" dirty="0"/>
              <a:t>2018</a:t>
            </a:r>
            <a:r>
              <a:rPr lang="ja-JP" altLang="en-US" dirty="0"/>
              <a:t>年度の</a:t>
            </a:r>
            <a:r>
              <a:rPr lang="en-US" altLang="ja-JP" dirty="0"/>
              <a:t>AiBiC Spiral</a:t>
            </a:r>
            <a:r>
              <a:rPr lang="ja-JP" altLang="en-US" dirty="0"/>
              <a:t>受講生を対象に、社会人基礎力について分析した事例を紹介</a:t>
            </a:r>
            <a:endParaRPr lang="en-US" altLang="ja-JP" dirty="0"/>
          </a:p>
          <a:p>
            <a:r>
              <a:rPr lang="ja-JP" altLang="en-US" dirty="0"/>
              <a:t>自己評価と客観評価の上昇には相関あり</a:t>
            </a:r>
            <a:endParaRPr lang="en-US" altLang="ja-JP" dirty="0"/>
          </a:p>
          <a:p>
            <a:pPr lvl="1"/>
            <a:r>
              <a:rPr lang="ja-JP" altLang="en-US" dirty="0"/>
              <a:t>個別項目まで細かくみるとばらばら</a:t>
            </a:r>
            <a:endParaRPr lang="en-US" altLang="ja-JP" dirty="0"/>
          </a:p>
          <a:p>
            <a:endParaRPr lang="en-US" altLang="ja-JP" dirty="0"/>
          </a:p>
        </p:txBody>
      </p:sp>
      <p:sp>
        <p:nvSpPr>
          <p:cNvPr id="3" name="タイトル 2">
            <a:extLst>
              <a:ext uri="{FF2B5EF4-FFF2-40B4-BE49-F238E27FC236}">
                <a16:creationId xmlns:a16="http://schemas.microsoft.com/office/drawing/2014/main" id="{EBD1371A-6C59-4461-B82A-EC813593F595}"/>
              </a:ext>
            </a:extLst>
          </p:cNvPr>
          <p:cNvSpPr>
            <a:spLocks noGrp="1"/>
          </p:cNvSpPr>
          <p:nvPr>
            <p:ph type="title"/>
          </p:nvPr>
        </p:nvSpPr>
        <p:spPr/>
        <p:txBody>
          <a:bodyPr/>
          <a:lstStyle/>
          <a:p>
            <a:r>
              <a:rPr kumimoji="1" lang="ja-JP" altLang="en-US" dirty="0"/>
              <a:t>まとめ</a:t>
            </a:r>
          </a:p>
        </p:txBody>
      </p:sp>
    </p:spTree>
    <p:extLst>
      <p:ext uri="{BB962C8B-B14F-4D97-AF65-F5344CB8AC3E}">
        <p14:creationId xmlns:p14="http://schemas.microsoft.com/office/powerpoint/2010/main" val="321106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F042BB7-175F-47B8-B00E-1E9733889B4D}"/>
              </a:ext>
            </a:extLst>
          </p:cNvPr>
          <p:cNvSpPr>
            <a:spLocks noGrp="1"/>
          </p:cNvSpPr>
          <p:nvPr>
            <p:ph type="title"/>
          </p:nvPr>
        </p:nvSpPr>
        <p:spPr/>
        <p:txBody>
          <a:bodyPr>
            <a:normAutofit/>
          </a:bodyPr>
          <a:lstStyle/>
          <a:p>
            <a:r>
              <a:rPr kumimoji="1" lang="ja-JP" altLang="en-US" sz="3000" dirty="0"/>
              <a:t>成長分野を支える情報技術人材の育成拠点の形成</a:t>
            </a:r>
          </a:p>
        </p:txBody>
      </p:sp>
      <p:sp>
        <p:nvSpPr>
          <p:cNvPr id="77" name="正方形/長方形 76">
            <a:extLst>
              <a:ext uri="{FF2B5EF4-FFF2-40B4-BE49-F238E27FC236}">
                <a16:creationId xmlns:a16="http://schemas.microsoft.com/office/drawing/2014/main" id="{50067D69-B618-41D4-BE1E-2848E50D1D46}"/>
              </a:ext>
            </a:extLst>
          </p:cNvPr>
          <p:cNvSpPr/>
          <p:nvPr/>
        </p:nvSpPr>
        <p:spPr>
          <a:xfrm>
            <a:off x="4822260" y="2133065"/>
            <a:ext cx="914400" cy="914400"/>
          </a:xfrm>
          <a:prstGeom prst="rect">
            <a:avLst/>
          </a:prstGeom>
          <a:noFill/>
          <a:ln w="25400">
            <a:noFill/>
          </a:ln>
        </p:spPr>
        <p:txBody>
          <a:bodyPr wrap="none" rtlCol="0" anchor="ctr">
            <a:spAutoFit/>
          </a:bodyPr>
          <a:lstStyle/>
          <a:p>
            <a:pPr algn="ctr"/>
            <a:endParaRPr kumimoji="1" lang="ja-JP" altLang="en-US" sz="2000" b="1" dirty="0">
              <a:solidFill>
                <a:srgbClr val="C00000"/>
              </a:solidFill>
              <a:latin typeface="Consolas" panose="020B0609020204030204" pitchFamily="49" charset="0"/>
              <a:cs typeface="Consolas" panose="020B0609020204030204" pitchFamily="49" charset="0"/>
            </a:endParaRPr>
          </a:p>
        </p:txBody>
      </p:sp>
      <p:sp>
        <p:nvSpPr>
          <p:cNvPr id="78" name="正方形/長方形 77">
            <a:extLst>
              <a:ext uri="{FF2B5EF4-FFF2-40B4-BE49-F238E27FC236}">
                <a16:creationId xmlns:a16="http://schemas.microsoft.com/office/drawing/2014/main" id="{BB00E7F7-5D17-43C2-81A5-6BB36A791CC1}"/>
              </a:ext>
            </a:extLst>
          </p:cNvPr>
          <p:cNvSpPr/>
          <p:nvPr/>
        </p:nvSpPr>
        <p:spPr>
          <a:xfrm>
            <a:off x="6177880" y="2132870"/>
            <a:ext cx="914400" cy="914400"/>
          </a:xfrm>
          <a:prstGeom prst="rect">
            <a:avLst/>
          </a:prstGeom>
          <a:noFill/>
          <a:ln w="25400">
            <a:noFill/>
          </a:ln>
        </p:spPr>
        <p:txBody>
          <a:bodyPr wrap="none" rtlCol="0" anchor="ctr">
            <a:spAutoFit/>
          </a:bodyPr>
          <a:lstStyle/>
          <a:p>
            <a:pPr algn="ctr"/>
            <a:endParaRPr kumimoji="1" lang="ja-JP" altLang="en-US" sz="2000" b="1" dirty="0">
              <a:solidFill>
                <a:srgbClr val="C00000"/>
              </a:solidFill>
              <a:latin typeface="Consolas" panose="020B0609020204030204" pitchFamily="49" charset="0"/>
              <a:cs typeface="Consolas" panose="020B0609020204030204" pitchFamily="49" charset="0"/>
            </a:endParaRPr>
          </a:p>
        </p:txBody>
      </p:sp>
      <p:sp>
        <p:nvSpPr>
          <p:cNvPr id="101" name="正方形/長方形 100">
            <a:extLst>
              <a:ext uri="{FF2B5EF4-FFF2-40B4-BE49-F238E27FC236}">
                <a16:creationId xmlns:a16="http://schemas.microsoft.com/office/drawing/2014/main" id="{89AF010A-9DA5-4AB4-97C9-D45BDE765873}"/>
              </a:ext>
            </a:extLst>
          </p:cNvPr>
          <p:cNvSpPr/>
          <p:nvPr/>
        </p:nvSpPr>
        <p:spPr>
          <a:xfrm>
            <a:off x="971600" y="1261209"/>
            <a:ext cx="7200800" cy="830997"/>
          </a:xfrm>
          <a:prstGeom prst="rect">
            <a:avLst/>
          </a:prstGeom>
        </p:spPr>
        <p:txBody>
          <a:bodyPr wrap="square">
            <a:spAutoFit/>
          </a:bodyPr>
          <a:lstStyle/>
          <a:p>
            <a:pPr algn="just"/>
            <a:r>
              <a:rPr lang="ja-JP" altLang="en-US" sz="1600" dirty="0"/>
              <a:t>情報技術を高度に活用して社会の具体的な課題を解決できる人材の育成機能を強化するため、産学協働の実践教育ネットワークを形成し、課題解決型学習（</a:t>
            </a:r>
            <a:r>
              <a:rPr lang="en-US" altLang="ja-JP" sz="1600" dirty="0"/>
              <a:t>PBL</a:t>
            </a:r>
            <a:r>
              <a:rPr lang="ja-JP" altLang="en-US" sz="1600" dirty="0"/>
              <a:t>）等の実践的な教育を推進し広く全国に普及させることを目的としています。</a:t>
            </a:r>
          </a:p>
        </p:txBody>
      </p:sp>
      <p:pic>
        <p:nvPicPr>
          <p:cNvPr id="27" name="コンテンツ プレースホルダー 5">
            <a:extLst>
              <a:ext uri="{FF2B5EF4-FFF2-40B4-BE49-F238E27FC236}">
                <a16:creationId xmlns:a16="http://schemas.microsoft.com/office/drawing/2014/main" id="{F10946CF-39AE-466F-9F90-DD9623B07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066" y="2132856"/>
            <a:ext cx="6241868" cy="4302560"/>
          </a:xfrm>
          <a:prstGeom prst="rect">
            <a:avLst/>
          </a:prstGeom>
        </p:spPr>
      </p:pic>
    </p:spTree>
    <p:extLst>
      <p:ext uri="{BB962C8B-B14F-4D97-AF65-F5344CB8AC3E}">
        <p14:creationId xmlns:p14="http://schemas.microsoft.com/office/powerpoint/2010/main" val="3241505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3E92751-09CA-4908-A425-2E3B005AFBBD}"/>
              </a:ext>
            </a:extLst>
          </p:cNvPr>
          <p:cNvSpPr>
            <a:spLocks noGrp="1"/>
          </p:cNvSpPr>
          <p:nvPr>
            <p:ph type="title"/>
          </p:nvPr>
        </p:nvSpPr>
        <p:spPr/>
        <p:txBody>
          <a:bodyPr>
            <a:normAutofit/>
          </a:bodyPr>
          <a:lstStyle/>
          <a:p>
            <a:r>
              <a:rPr kumimoji="1" lang="ja-JP" altLang="en-US" dirty="0"/>
              <a:t>社会人基礎力</a:t>
            </a:r>
            <a:r>
              <a:rPr kumimoji="1" lang="ja-JP" altLang="en-US" sz="2800" dirty="0"/>
              <a:t>（経済産業省による定義、</a:t>
            </a:r>
            <a:r>
              <a:rPr kumimoji="1" lang="en-US" altLang="ja-JP" sz="2800" dirty="0"/>
              <a:t>2006</a:t>
            </a:r>
            <a:r>
              <a:rPr kumimoji="1" lang="ja-JP" altLang="en-US" sz="2800" dirty="0"/>
              <a:t>年）</a:t>
            </a:r>
            <a:endParaRPr kumimoji="1" lang="ja-JP" altLang="en-US" dirty="0"/>
          </a:p>
        </p:txBody>
      </p:sp>
      <p:sp>
        <p:nvSpPr>
          <p:cNvPr id="41" name="AutoShape 3">
            <a:extLst>
              <a:ext uri="{FF2B5EF4-FFF2-40B4-BE49-F238E27FC236}">
                <a16:creationId xmlns:a16="http://schemas.microsoft.com/office/drawing/2014/main" id="{28FC89C1-A0B7-4B58-994F-D4C3CB6B9B37}"/>
              </a:ext>
            </a:extLst>
          </p:cNvPr>
          <p:cNvSpPr>
            <a:spLocks noChangeArrowheads="1"/>
          </p:cNvSpPr>
          <p:nvPr/>
        </p:nvSpPr>
        <p:spPr bwMode="auto">
          <a:xfrm>
            <a:off x="69523" y="4145898"/>
            <a:ext cx="8941060" cy="225409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eaLnBrk="1" fontAlgn="base" hangingPunct="1">
              <a:spcBef>
                <a:spcPct val="0"/>
              </a:spcBef>
              <a:spcAft>
                <a:spcPct val="0"/>
              </a:spcAft>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AutoShape 4">
            <a:extLst>
              <a:ext uri="{FF2B5EF4-FFF2-40B4-BE49-F238E27FC236}">
                <a16:creationId xmlns:a16="http://schemas.microsoft.com/office/drawing/2014/main" id="{FB779506-211D-4D53-AF7E-02ECF945B7DF}"/>
              </a:ext>
            </a:extLst>
          </p:cNvPr>
          <p:cNvSpPr>
            <a:spLocks noChangeArrowheads="1"/>
          </p:cNvSpPr>
          <p:nvPr/>
        </p:nvSpPr>
        <p:spPr bwMode="auto">
          <a:xfrm>
            <a:off x="4608073" y="1359631"/>
            <a:ext cx="4438255" cy="255291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eaLnBrk="1" fontAlgn="base" hangingPunct="1">
              <a:spcBef>
                <a:spcPct val="0"/>
              </a:spcBef>
              <a:spcAft>
                <a:spcPct val="0"/>
              </a:spcAft>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AutoShape 5">
            <a:extLst>
              <a:ext uri="{FF2B5EF4-FFF2-40B4-BE49-F238E27FC236}">
                <a16:creationId xmlns:a16="http://schemas.microsoft.com/office/drawing/2014/main" id="{2EBAD063-2525-47CE-92D0-4CB6F7C2D555}"/>
              </a:ext>
            </a:extLst>
          </p:cNvPr>
          <p:cNvSpPr>
            <a:spLocks noChangeArrowheads="1"/>
          </p:cNvSpPr>
          <p:nvPr/>
        </p:nvSpPr>
        <p:spPr bwMode="auto">
          <a:xfrm>
            <a:off x="64763" y="1359631"/>
            <a:ext cx="4444860" cy="255291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eaLnBrk="1" fontAlgn="base" hangingPunct="1">
              <a:spcBef>
                <a:spcPct val="0"/>
              </a:spcBef>
              <a:spcAft>
                <a:spcPct val="0"/>
              </a:spcAft>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Rectangle 13">
            <a:extLst>
              <a:ext uri="{FF2B5EF4-FFF2-40B4-BE49-F238E27FC236}">
                <a16:creationId xmlns:a16="http://schemas.microsoft.com/office/drawing/2014/main" id="{768C3E74-792F-40FE-9CBA-E7D88FEC4D55}"/>
              </a:ext>
            </a:extLst>
          </p:cNvPr>
          <p:cNvSpPr>
            <a:spLocks noChangeArrowheads="1"/>
          </p:cNvSpPr>
          <p:nvPr/>
        </p:nvSpPr>
        <p:spPr bwMode="auto">
          <a:xfrm>
            <a:off x="4356033" y="5414953"/>
            <a:ext cx="4654550"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自分と周囲の人々や物事との関係性を理解する力</a:t>
            </a:r>
          </a:p>
        </p:txBody>
      </p:sp>
      <p:sp>
        <p:nvSpPr>
          <p:cNvPr id="45" name="Rectangle 17">
            <a:extLst>
              <a:ext uri="{FF2B5EF4-FFF2-40B4-BE49-F238E27FC236}">
                <a16:creationId xmlns:a16="http://schemas.microsoft.com/office/drawing/2014/main" id="{87E67E4F-FD2C-4D9D-87D6-4ABB6E6A7D2F}"/>
              </a:ext>
            </a:extLst>
          </p:cNvPr>
          <p:cNvSpPr>
            <a:spLocks noChangeArrowheads="1"/>
          </p:cNvSpPr>
          <p:nvPr/>
        </p:nvSpPr>
        <p:spPr bwMode="auto">
          <a:xfrm>
            <a:off x="1946221" y="2052318"/>
            <a:ext cx="1417638" cy="234950"/>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主体性</a:t>
            </a:r>
          </a:p>
        </p:txBody>
      </p:sp>
      <p:sp>
        <p:nvSpPr>
          <p:cNvPr id="46" name="Rectangle 18">
            <a:extLst>
              <a:ext uri="{FF2B5EF4-FFF2-40B4-BE49-F238E27FC236}">
                <a16:creationId xmlns:a16="http://schemas.microsoft.com/office/drawing/2014/main" id="{BDFAA2DA-5F1E-41B5-9640-DAA179369EEB}"/>
              </a:ext>
            </a:extLst>
          </p:cNvPr>
          <p:cNvSpPr>
            <a:spLocks noChangeArrowheads="1"/>
          </p:cNvSpPr>
          <p:nvPr/>
        </p:nvSpPr>
        <p:spPr bwMode="auto">
          <a:xfrm>
            <a:off x="1946212" y="2255505"/>
            <a:ext cx="2322513"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物事に進んで取り組む力</a:t>
            </a:r>
          </a:p>
        </p:txBody>
      </p:sp>
      <p:sp>
        <p:nvSpPr>
          <p:cNvPr id="47" name="Rectangle 19">
            <a:extLst>
              <a:ext uri="{FF2B5EF4-FFF2-40B4-BE49-F238E27FC236}">
                <a16:creationId xmlns:a16="http://schemas.microsoft.com/office/drawing/2014/main" id="{660B8F69-04DF-43F4-BE04-A6EDB2498F67}"/>
              </a:ext>
            </a:extLst>
          </p:cNvPr>
          <p:cNvSpPr>
            <a:spLocks noChangeArrowheads="1"/>
          </p:cNvSpPr>
          <p:nvPr/>
        </p:nvSpPr>
        <p:spPr bwMode="auto">
          <a:xfrm>
            <a:off x="1946221" y="2652515"/>
            <a:ext cx="1417638" cy="274637"/>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働きかけ力</a:t>
            </a:r>
          </a:p>
        </p:txBody>
      </p:sp>
      <p:sp>
        <p:nvSpPr>
          <p:cNvPr id="48" name="Rectangle 20">
            <a:extLst>
              <a:ext uri="{FF2B5EF4-FFF2-40B4-BE49-F238E27FC236}">
                <a16:creationId xmlns:a16="http://schemas.microsoft.com/office/drawing/2014/main" id="{8DF15800-1594-4171-86C3-8E6A3490551E}"/>
              </a:ext>
            </a:extLst>
          </p:cNvPr>
          <p:cNvSpPr>
            <a:spLocks noChangeArrowheads="1"/>
          </p:cNvSpPr>
          <p:nvPr/>
        </p:nvSpPr>
        <p:spPr bwMode="auto">
          <a:xfrm>
            <a:off x="1946211" y="2934660"/>
            <a:ext cx="2409823"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他人に働きかけ巻き込む力</a:t>
            </a:r>
          </a:p>
        </p:txBody>
      </p:sp>
      <p:sp>
        <p:nvSpPr>
          <p:cNvPr id="49" name="Rectangle 21">
            <a:extLst>
              <a:ext uri="{FF2B5EF4-FFF2-40B4-BE49-F238E27FC236}">
                <a16:creationId xmlns:a16="http://schemas.microsoft.com/office/drawing/2014/main" id="{ED815815-3678-418E-9288-9ABDDA5D7E09}"/>
              </a:ext>
            </a:extLst>
          </p:cNvPr>
          <p:cNvSpPr>
            <a:spLocks noChangeArrowheads="1"/>
          </p:cNvSpPr>
          <p:nvPr/>
        </p:nvSpPr>
        <p:spPr bwMode="auto">
          <a:xfrm>
            <a:off x="1946221" y="3308031"/>
            <a:ext cx="1417638" cy="261938"/>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実行力</a:t>
            </a:r>
          </a:p>
        </p:txBody>
      </p:sp>
      <p:sp>
        <p:nvSpPr>
          <p:cNvPr id="50" name="Rectangle 22">
            <a:extLst>
              <a:ext uri="{FF2B5EF4-FFF2-40B4-BE49-F238E27FC236}">
                <a16:creationId xmlns:a16="http://schemas.microsoft.com/office/drawing/2014/main" id="{0968E076-53BF-4194-AE3A-0EBBE78FA426}"/>
              </a:ext>
            </a:extLst>
          </p:cNvPr>
          <p:cNvSpPr>
            <a:spLocks noChangeArrowheads="1"/>
          </p:cNvSpPr>
          <p:nvPr/>
        </p:nvSpPr>
        <p:spPr bwMode="auto">
          <a:xfrm>
            <a:off x="1934625" y="3543040"/>
            <a:ext cx="2889717"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目的を設定し確実に行動する力</a:t>
            </a:r>
          </a:p>
        </p:txBody>
      </p:sp>
      <p:sp>
        <p:nvSpPr>
          <p:cNvPr id="51" name="Rectangle 23">
            <a:extLst>
              <a:ext uri="{FF2B5EF4-FFF2-40B4-BE49-F238E27FC236}">
                <a16:creationId xmlns:a16="http://schemas.microsoft.com/office/drawing/2014/main" id="{E065A6B4-402E-4E94-A8CC-9A0327803143}"/>
              </a:ext>
            </a:extLst>
          </p:cNvPr>
          <p:cNvSpPr>
            <a:spLocks noChangeArrowheads="1"/>
          </p:cNvSpPr>
          <p:nvPr/>
        </p:nvSpPr>
        <p:spPr bwMode="auto">
          <a:xfrm>
            <a:off x="6476703" y="3348165"/>
            <a:ext cx="1504950" cy="284389"/>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創造力</a:t>
            </a:r>
          </a:p>
        </p:txBody>
      </p:sp>
      <p:sp>
        <p:nvSpPr>
          <p:cNvPr id="52" name="Rectangle 24">
            <a:extLst>
              <a:ext uri="{FF2B5EF4-FFF2-40B4-BE49-F238E27FC236}">
                <a16:creationId xmlns:a16="http://schemas.microsoft.com/office/drawing/2014/main" id="{A0DB7BF9-9316-468D-96D5-754FB0CEB4D7}"/>
              </a:ext>
            </a:extLst>
          </p:cNvPr>
          <p:cNvSpPr>
            <a:spLocks noChangeArrowheads="1"/>
          </p:cNvSpPr>
          <p:nvPr/>
        </p:nvSpPr>
        <p:spPr bwMode="auto">
          <a:xfrm>
            <a:off x="6476703" y="1921580"/>
            <a:ext cx="1504950" cy="272129"/>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課題発見力</a:t>
            </a:r>
          </a:p>
        </p:txBody>
      </p:sp>
      <p:sp>
        <p:nvSpPr>
          <p:cNvPr id="53" name="Rectangle 25">
            <a:extLst>
              <a:ext uri="{FF2B5EF4-FFF2-40B4-BE49-F238E27FC236}">
                <a16:creationId xmlns:a16="http://schemas.microsoft.com/office/drawing/2014/main" id="{30C8EC23-768B-49F4-B855-471E964B7C48}"/>
              </a:ext>
            </a:extLst>
          </p:cNvPr>
          <p:cNvSpPr>
            <a:spLocks noChangeArrowheads="1"/>
          </p:cNvSpPr>
          <p:nvPr/>
        </p:nvSpPr>
        <p:spPr bwMode="auto">
          <a:xfrm>
            <a:off x="6550548" y="3600373"/>
            <a:ext cx="2297112"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新しい価値を生み出す力</a:t>
            </a:r>
          </a:p>
        </p:txBody>
      </p:sp>
      <p:sp>
        <p:nvSpPr>
          <p:cNvPr id="54" name="Rectangle 26">
            <a:extLst>
              <a:ext uri="{FF2B5EF4-FFF2-40B4-BE49-F238E27FC236}">
                <a16:creationId xmlns:a16="http://schemas.microsoft.com/office/drawing/2014/main" id="{A96C59F4-5A20-4D07-91F4-89C246ABB487}"/>
              </a:ext>
            </a:extLst>
          </p:cNvPr>
          <p:cNvSpPr>
            <a:spLocks noChangeArrowheads="1"/>
          </p:cNvSpPr>
          <p:nvPr/>
        </p:nvSpPr>
        <p:spPr bwMode="auto">
          <a:xfrm>
            <a:off x="6499937" y="2133473"/>
            <a:ext cx="2546391" cy="53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現状を分析し目的や課題を明らかにする力</a:t>
            </a:r>
          </a:p>
        </p:txBody>
      </p:sp>
      <p:sp>
        <p:nvSpPr>
          <p:cNvPr id="55" name="Rectangle 27">
            <a:extLst>
              <a:ext uri="{FF2B5EF4-FFF2-40B4-BE49-F238E27FC236}">
                <a16:creationId xmlns:a16="http://schemas.microsoft.com/office/drawing/2014/main" id="{1998E410-3497-4019-B690-6D4A5D34E05D}"/>
              </a:ext>
            </a:extLst>
          </p:cNvPr>
          <p:cNvSpPr>
            <a:spLocks noChangeArrowheads="1"/>
          </p:cNvSpPr>
          <p:nvPr/>
        </p:nvSpPr>
        <p:spPr bwMode="auto">
          <a:xfrm>
            <a:off x="6476671" y="2833735"/>
            <a:ext cx="2569657" cy="53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課題の解決に向けたプロセスを明らかにし準備する力</a:t>
            </a:r>
          </a:p>
        </p:txBody>
      </p:sp>
      <p:sp>
        <p:nvSpPr>
          <p:cNvPr id="56" name="Rectangle 28">
            <a:extLst>
              <a:ext uri="{FF2B5EF4-FFF2-40B4-BE49-F238E27FC236}">
                <a16:creationId xmlns:a16="http://schemas.microsoft.com/office/drawing/2014/main" id="{3751B84A-0B7A-4733-B187-ABE1620C5B2A}"/>
              </a:ext>
            </a:extLst>
          </p:cNvPr>
          <p:cNvSpPr>
            <a:spLocks noChangeArrowheads="1"/>
          </p:cNvSpPr>
          <p:nvPr/>
        </p:nvSpPr>
        <p:spPr bwMode="auto">
          <a:xfrm>
            <a:off x="6476703" y="2641222"/>
            <a:ext cx="1504950" cy="245343"/>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計画力</a:t>
            </a:r>
          </a:p>
        </p:txBody>
      </p:sp>
      <p:sp>
        <p:nvSpPr>
          <p:cNvPr id="57" name="Text Box 29">
            <a:extLst>
              <a:ext uri="{FF2B5EF4-FFF2-40B4-BE49-F238E27FC236}">
                <a16:creationId xmlns:a16="http://schemas.microsoft.com/office/drawing/2014/main" id="{420D7525-7FE4-46E6-A7AC-F7C6C807E137}"/>
              </a:ext>
            </a:extLst>
          </p:cNvPr>
          <p:cNvSpPr txBox="1">
            <a:spLocks noChangeArrowheads="1"/>
          </p:cNvSpPr>
          <p:nvPr/>
        </p:nvSpPr>
        <p:spPr bwMode="auto">
          <a:xfrm>
            <a:off x="359593" y="1268760"/>
            <a:ext cx="3858388" cy="400110"/>
          </a:xfrm>
          <a:prstGeom prst="rect">
            <a:avLst/>
          </a:prstGeom>
          <a:solidFill>
            <a:srgbClr val="FFCC99"/>
          </a:solidFill>
          <a:ln w="38100" algn="ctr">
            <a:solidFill>
              <a:schemeClr val="tx1"/>
            </a:solidFill>
            <a:miter lim="800000"/>
            <a:headEnd/>
            <a:tailEnd/>
          </a:ln>
        </p:spPr>
        <p:txBody>
          <a:bodyPr wrap="square" lIns="91044" tIns="45540" rIns="91044" bIns="4554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910441" fontAlgn="base">
              <a:spcBef>
                <a:spcPct val="0"/>
              </a:spcBef>
              <a:spcAft>
                <a:spcPct val="0"/>
              </a:spcAft>
            </a:pP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前に踏み出す力　</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（アクション）</a:t>
            </a:r>
          </a:p>
        </p:txBody>
      </p:sp>
      <p:sp>
        <p:nvSpPr>
          <p:cNvPr id="58" name="Rectangle 30">
            <a:extLst>
              <a:ext uri="{FF2B5EF4-FFF2-40B4-BE49-F238E27FC236}">
                <a16:creationId xmlns:a16="http://schemas.microsoft.com/office/drawing/2014/main" id="{D14B0027-7689-4761-940E-6F11D52FE746}"/>
              </a:ext>
            </a:extLst>
          </p:cNvPr>
          <p:cNvSpPr>
            <a:spLocks noChangeArrowheads="1"/>
          </p:cNvSpPr>
          <p:nvPr/>
        </p:nvSpPr>
        <p:spPr bwMode="auto">
          <a:xfrm>
            <a:off x="143565" y="1644494"/>
            <a:ext cx="4255076" cy="30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b="1" dirty="0">
                <a:solidFill>
                  <a:srgbClr val="000099"/>
                </a:solidFill>
                <a:latin typeface="Meiryo UI" panose="020B0604030504040204" pitchFamily="50" charset="-128"/>
                <a:ea typeface="Meiryo UI" panose="020B0604030504040204" pitchFamily="50" charset="-128"/>
                <a:cs typeface="Meiryo UI" panose="020B0604030504040204" pitchFamily="50" charset="-128"/>
              </a:rPr>
              <a:t>～一歩前に踏み出し、失敗しても粘り強く取り組む力～</a:t>
            </a:r>
          </a:p>
        </p:txBody>
      </p:sp>
      <p:sp>
        <p:nvSpPr>
          <p:cNvPr id="59" name="Text Box 31">
            <a:extLst>
              <a:ext uri="{FF2B5EF4-FFF2-40B4-BE49-F238E27FC236}">
                <a16:creationId xmlns:a16="http://schemas.microsoft.com/office/drawing/2014/main" id="{1C4A18AC-6BFC-4D99-AB71-60C5A9D97F82}"/>
              </a:ext>
            </a:extLst>
          </p:cNvPr>
          <p:cNvSpPr txBox="1">
            <a:spLocks noChangeArrowheads="1"/>
          </p:cNvSpPr>
          <p:nvPr/>
        </p:nvSpPr>
        <p:spPr bwMode="auto">
          <a:xfrm>
            <a:off x="5195855" y="1268760"/>
            <a:ext cx="3363045" cy="400110"/>
          </a:xfrm>
          <a:prstGeom prst="rect">
            <a:avLst/>
          </a:prstGeom>
          <a:solidFill>
            <a:srgbClr val="FFFF00"/>
          </a:solidFill>
          <a:ln w="38100" algn="ctr">
            <a:solidFill>
              <a:schemeClr val="tx1"/>
            </a:solidFill>
            <a:miter lim="800000"/>
            <a:headEnd/>
            <a:tailEnd/>
          </a:ln>
        </p:spPr>
        <p:txBody>
          <a:bodyPr wrap="square" lIns="91044" tIns="45540" rIns="91044" bIns="4554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910441" fontAlgn="base">
              <a:spcBef>
                <a:spcPct val="0"/>
              </a:spcBef>
              <a:spcAft>
                <a:spcPct val="0"/>
              </a:spcAft>
            </a:pP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考え抜く力　</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（シンキング）</a:t>
            </a:r>
          </a:p>
        </p:txBody>
      </p:sp>
      <p:sp>
        <p:nvSpPr>
          <p:cNvPr id="60" name="Rectangle 32">
            <a:extLst>
              <a:ext uri="{FF2B5EF4-FFF2-40B4-BE49-F238E27FC236}">
                <a16:creationId xmlns:a16="http://schemas.microsoft.com/office/drawing/2014/main" id="{6ACBC913-2B03-4857-93E4-E216F97FB3A3}"/>
              </a:ext>
            </a:extLst>
          </p:cNvPr>
          <p:cNvSpPr>
            <a:spLocks noChangeArrowheads="1"/>
          </p:cNvSpPr>
          <p:nvPr/>
        </p:nvSpPr>
        <p:spPr bwMode="auto">
          <a:xfrm>
            <a:off x="4760466" y="1657184"/>
            <a:ext cx="3690938"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b="1" dirty="0">
                <a:solidFill>
                  <a:srgbClr val="000099"/>
                </a:solidFill>
                <a:latin typeface="Meiryo UI" panose="020B0604030504040204" pitchFamily="50" charset="-128"/>
                <a:ea typeface="Meiryo UI" panose="020B0604030504040204" pitchFamily="50" charset="-128"/>
                <a:cs typeface="Meiryo UI" panose="020B0604030504040204" pitchFamily="50" charset="-128"/>
              </a:rPr>
              <a:t>～疑問を持ち、考え抜く力～</a:t>
            </a:r>
          </a:p>
        </p:txBody>
      </p:sp>
      <p:sp>
        <p:nvSpPr>
          <p:cNvPr id="61" name="Text Box 33">
            <a:extLst>
              <a:ext uri="{FF2B5EF4-FFF2-40B4-BE49-F238E27FC236}">
                <a16:creationId xmlns:a16="http://schemas.microsoft.com/office/drawing/2014/main" id="{0D215EE4-93B1-46E4-8735-44B954F1A4BA}"/>
              </a:ext>
            </a:extLst>
          </p:cNvPr>
          <p:cNvSpPr txBox="1">
            <a:spLocks noChangeArrowheads="1"/>
          </p:cNvSpPr>
          <p:nvPr/>
        </p:nvSpPr>
        <p:spPr bwMode="auto">
          <a:xfrm>
            <a:off x="379322" y="3990918"/>
            <a:ext cx="4016375" cy="400110"/>
          </a:xfrm>
          <a:prstGeom prst="rect">
            <a:avLst/>
          </a:prstGeom>
          <a:solidFill>
            <a:srgbClr val="99CCFF"/>
          </a:solidFill>
          <a:ln w="38100" algn="ctr">
            <a:solidFill>
              <a:schemeClr val="tx1"/>
            </a:solidFill>
            <a:miter lim="800000"/>
            <a:headEnd/>
            <a:tailEnd/>
          </a:ln>
        </p:spPr>
        <p:txBody>
          <a:bodyPr wrap="square" lIns="91044" tIns="45540" rIns="91044" bIns="4554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910441" fontAlgn="base">
              <a:spcBef>
                <a:spcPct val="0"/>
              </a:spcBef>
              <a:spcAft>
                <a:spcPct val="0"/>
              </a:spcAft>
            </a:pP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チームで働く力</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（チームワーク）</a:t>
            </a:r>
          </a:p>
        </p:txBody>
      </p:sp>
      <p:sp>
        <p:nvSpPr>
          <p:cNvPr id="62" name="Rectangle 34">
            <a:extLst>
              <a:ext uri="{FF2B5EF4-FFF2-40B4-BE49-F238E27FC236}">
                <a16:creationId xmlns:a16="http://schemas.microsoft.com/office/drawing/2014/main" id="{3DEDF2DC-7B9E-47E8-8FD5-11BFB13D735D}"/>
              </a:ext>
            </a:extLst>
          </p:cNvPr>
          <p:cNvSpPr>
            <a:spLocks noChangeArrowheads="1"/>
          </p:cNvSpPr>
          <p:nvPr/>
        </p:nvSpPr>
        <p:spPr bwMode="auto">
          <a:xfrm>
            <a:off x="4398641" y="4143677"/>
            <a:ext cx="4294904"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defTabSz="910441" fontAlgn="base">
              <a:spcBef>
                <a:spcPct val="0"/>
              </a:spcBef>
              <a:spcAft>
                <a:spcPct val="0"/>
              </a:spcAft>
            </a:pPr>
            <a:r>
              <a:rPr lang="ja-JP" altLang="en-US" sz="1400" b="1" dirty="0">
                <a:solidFill>
                  <a:srgbClr val="000099"/>
                </a:solidFill>
                <a:latin typeface="Meiryo UI" panose="020B0604030504040204" pitchFamily="50" charset="-128"/>
                <a:ea typeface="Meiryo UI" panose="020B0604030504040204" pitchFamily="50" charset="-128"/>
                <a:cs typeface="Meiryo UI" panose="020B0604030504040204" pitchFamily="50" charset="-128"/>
              </a:rPr>
              <a:t>～多様な人々とともに、目標に向けて協力する力～</a:t>
            </a:r>
          </a:p>
        </p:txBody>
      </p:sp>
      <p:pic>
        <p:nvPicPr>
          <p:cNvPr id="63" name="Picture 35" descr="1">
            <a:extLst>
              <a:ext uri="{FF2B5EF4-FFF2-40B4-BE49-F238E27FC236}">
                <a16:creationId xmlns:a16="http://schemas.microsoft.com/office/drawing/2014/main" id="{07BE3C07-D337-4829-80F2-ABCB70D10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512" y="2181292"/>
            <a:ext cx="1500188" cy="1238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4" name="Picture 36" descr="2">
            <a:extLst>
              <a:ext uri="{FF2B5EF4-FFF2-40B4-BE49-F238E27FC236}">
                <a16:creationId xmlns:a16="http://schemas.microsoft.com/office/drawing/2014/main" id="{805CE515-F47E-4B17-8EC4-6841E951F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71" y="4741188"/>
            <a:ext cx="1497012" cy="1236662"/>
          </a:xfrm>
          <a:prstGeom prst="rect">
            <a:avLst/>
          </a:prstGeom>
          <a:solidFill>
            <a:srgbClr val="99CCFF"/>
          </a:solidFill>
          <a:ln w="9525">
            <a:solidFill>
              <a:schemeClr val="tx1"/>
            </a:solidFill>
            <a:miter lim="800000"/>
            <a:headEnd/>
            <a:tailEnd/>
          </a:ln>
        </p:spPr>
      </p:pic>
      <p:pic>
        <p:nvPicPr>
          <p:cNvPr id="65" name="Picture 37" descr="3">
            <a:extLst>
              <a:ext uri="{FF2B5EF4-FFF2-40B4-BE49-F238E27FC236}">
                <a16:creationId xmlns:a16="http://schemas.microsoft.com/office/drawing/2014/main" id="{9F8501EF-F359-477A-A1C9-1E111AC3D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579" y="2174942"/>
            <a:ext cx="1500187" cy="124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6" name="Rectangle 6">
            <a:extLst>
              <a:ext uri="{FF2B5EF4-FFF2-40B4-BE49-F238E27FC236}">
                <a16:creationId xmlns:a16="http://schemas.microsoft.com/office/drawing/2014/main" id="{52656308-3AD7-41E5-B49B-8223C912DB9E}"/>
              </a:ext>
            </a:extLst>
          </p:cNvPr>
          <p:cNvSpPr>
            <a:spLocks noChangeArrowheads="1"/>
          </p:cNvSpPr>
          <p:nvPr/>
        </p:nvSpPr>
        <p:spPr bwMode="auto">
          <a:xfrm>
            <a:off x="2546024" y="4453803"/>
            <a:ext cx="1851025" cy="262641"/>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発信力</a:t>
            </a:r>
          </a:p>
        </p:txBody>
      </p:sp>
      <p:sp>
        <p:nvSpPr>
          <p:cNvPr id="67" name="Rectangle 8">
            <a:extLst>
              <a:ext uri="{FF2B5EF4-FFF2-40B4-BE49-F238E27FC236}">
                <a16:creationId xmlns:a16="http://schemas.microsoft.com/office/drawing/2014/main" id="{0749D041-634A-457D-8013-D5235CFCB747}"/>
              </a:ext>
            </a:extLst>
          </p:cNvPr>
          <p:cNvSpPr>
            <a:spLocks noChangeArrowheads="1"/>
          </p:cNvSpPr>
          <p:nvPr/>
        </p:nvSpPr>
        <p:spPr bwMode="auto">
          <a:xfrm>
            <a:off x="2547611" y="4772402"/>
            <a:ext cx="1851025" cy="257465"/>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傾聴力</a:t>
            </a:r>
          </a:p>
        </p:txBody>
      </p:sp>
      <p:sp>
        <p:nvSpPr>
          <p:cNvPr id="68" name="Rectangle 9">
            <a:extLst>
              <a:ext uri="{FF2B5EF4-FFF2-40B4-BE49-F238E27FC236}">
                <a16:creationId xmlns:a16="http://schemas.microsoft.com/office/drawing/2014/main" id="{8F59449C-CEF6-4457-8A33-5188067B8B58}"/>
              </a:ext>
            </a:extLst>
          </p:cNvPr>
          <p:cNvSpPr>
            <a:spLocks noChangeArrowheads="1"/>
          </p:cNvSpPr>
          <p:nvPr/>
        </p:nvSpPr>
        <p:spPr bwMode="auto">
          <a:xfrm>
            <a:off x="4356037" y="4739585"/>
            <a:ext cx="4464051"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相手の意見を丁寧に聴く力</a:t>
            </a:r>
          </a:p>
        </p:txBody>
      </p:sp>
      <p:sp>
        <p:nvSpPr>
          <p:cNvPr id="69" name="Rectangle 10">
            <a:extLst>
              <a:ext uri="{FF2B5EF4-FFF2-40B4-BE49-F238E27FC236}">
                <a16:creationId xmlns:a16="http://schemas.microsoft.com/office/drawing/2014/main" id="{468BBA7F-3FD0-4CB2-83E5-C84503784A19}"/>
              </a:ext>
            </a:extLst>
          </p:cNvPr>
          <p:cNvSpPr>
            <a:spLocks noChangeArrowheads="1"/>
          </p:cNvSpPr>
          <p:nvPr/>
        </p:nvSpPr>
        <p:spPr bwMode="auto">
          <a:xfrm>
            <a:off x="2547611" y="5101875"/>
            <a:ext cx="1851025" cy="260055"/>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柔軟性</a:t>
            </a:r>
          </a:p>
        </p:txBody>
      </p:sp>
      <p:sp>
        <p:nvSpPr>
          <p:cNvPr id="70" name="Rectangle 12">
            <a:extLst>
              <a:ext uri="{FF2B5EF4-FFF2-40B4-BE49-F238E27FC236}">
                <a16:creationId xmlns:a16="http://schemas.microsoft.com/office/drawing/2014/main" id="{57583683-066F-444C-90E3-863FFD089511}"/>
              </a:ext>
            </a:extLst>
          </p:cNvPr>
          <p:cNvSpPr>
            <a:spLocks noChangeArrowheads="1"/>
          </p:cNvSpPr>
          <p:nvPr/>
        </p:nvSpPr>
        <p:spPr bwMode="auto">
          <a:xfrm>
            <a:off x="2547610" y="5431532"/>
            <a:ext cx="1847850" cy="260055"/>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情況把握力</a:t>
            </a:r>
          </a:p>
        </p:txBody>
      </p:sp>
      <p:sp>
        <p:nvSpPr>
          <p:cNvPr id="71" name="Rectangle 14">
            <a:extLst>
              <a:ext uri="{FF2B5EF4-FFF2-40B4-BE49-F238E27FC236}">
                <a16:creationId xmlns:a16="http://schemas.microsoft.com/office/drawing/2014/main" id="{DDD9C37B-7EB2-41F6-8499-E7F2350A8238}"/>
              </a:ext>
            </a:extLst>
          </p:cNvPr>
          <p:cNvSpPr>
            <a:spLocks noChangeArrowheads="1"/>
          </p:cNvSpPr>
          <p:nvPr/>
        </p:nvSpPr>
        <p:spPr bwMode="auto">
          <a:xfrm>
            <a:off x="2547611" y="5749947"/>
            <a:ext cx="1851025" cy="257465"/>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規律性</a:t>
            </a:r>
          </a:p>
        </p:txBody>
      </p:sp>
      <p:sp>
        <p:nvSpPr>
          <p:cNvPr id="72" name="Rectangle 15">
            <a:extLst>
              <a:ext uri="{FF2B5EF4-FFF2-40B4-BE49-F238E27FC236}">
                <a16:creationId xmlns:a16="http://schemas.microsoft.com/office/drawing/2014/main" id="{E692B18B-AFCE-4E36-BF98-AA3F826F41C7}"/>
              </a:ext>
            </a:extLst>
          </p:cNvPr>
          <p:cNvSpPr>
            <a:spLocks noChangeArrowheads="1"/>
          </p:cNvSpPr>
          <p:nvPr/>
        </p:nvSpPr>
        <p:spPr bwMode="auto">
          <a:xfrm>
            <a:off x="4356037" y="5747697"/>
            <a:ext cx="4464051"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社会のルールや人との約束を守る力</a:t>
            </a:r>
          </a:p>
        </p:txBody>
      </p:sp>
      <p:sp>
        <p:nvSpPr>
          <p:cNvPr id="73" name="Rectangle 16">
            <a:extLst>
              <a:ext uri="{FF2B5EF4-FFF2-40B4-BE49-F238E27FC236}">
                <a16:creationId xmlns:a16="http://schemas.microsoft.com/office/drawing/2014/main" id="{DBFF3717-8C18-4D17-85BE-EDE65EC1465C}"/>
              </a:ext>
            </a:extLst>
          </p:cNvPr>
          <p:cNvSpPr>
            <a:spLocks noChangeArrowheads="1"/>
          </p:cNvSpPr>
          <p:nvPr/>
        </p:nvSpPr>
        <p:spPr bwMode="auto">
          <a:xfrm>
            <a:off x="4356069" y="6087795"/>
            <a:ext cx="3752850" cy="31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044" tIns="45540" rIns="91044" bIns="4554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ストレスの発生源に対応する力</a:t>
            </a:r>
          </a:p>
        </p:txBody>
      </p:sp>
      <p:sp>
        <p:nvSpPr>
          <p:cNvPr id="74" name="Rectangle 38">
            <a:extLst>
              <a:ext uri="{FF2B5EF4-FFF2-40B4-BE49-F238E27FC236}">
                <a16:creationId xmlns:a16="http://schemas.microsoft.com/office/drawing/2014/main" id="{C0AC4B1C-BAD6-4C50-B59A-25B06F7A906B}"/>
              </a:ext>
            </a:extLst>
          </p:cNvPr>
          <p:cNvSpPr>
            <a:spLocks noChangeArrowheads="1"/>
          </p:cNvSpPr>
          <p:nvPr/>
        </p:nvSpPr>
        <p:spPr bwMode="auto">
          <a:xfrm>
            <a:off x="2547611" y="6109952"/>
            <a:ext cx="1851025" cy="260053"/>
          </a:xfrm>
          <a:prstGeom prst="rect">
            <a:avLst/>
          </a:prstGeom>
          <a:solidFill>
            <a:schemeClr val="bg1"/>
          </a:solidFill>
          <a:ln w="9525" algn="ctr">
            <a:solidFill>
              <a:schemeClr val="tx1"/>
            </a:solidFill>
            <a:miter lim="800000"/>
            <a:headEnd/>
            <a:tailEnd/>
          </a:ln>
        </p:spPr>
        <p:txBody>
          <a:bodyPr lIns="91044" tIns="45540" rIns="91044" bIns="4554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0441" fontAlgn="base">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ｽﾄﾚｽｺﾝﾄﾛｰﾙ力</a:t>
            </a:r>
          </a:p>
        </p:txBody>
      </p:sp>
      <p:sp>
        <p:nvSpPr>
          <p:cNvPr id="77" name="テキスト ボックス 76">
            <a:extLst>
              <a:ext uri="{FF2B5EF4-FFF2-40B4-BE49-F238E27FC236}">
                <a16:creationId xmlns:a16="http://schemas.microsoft.com/office/drawing/2014/main" id="{67A1B5C3-06CE-4D25-9F6A-E229D63AE1E3}"/>
              </a:ext>
            </a:extLst>
          </p:cNvPr>
          <p:cNvSpPr txBox="1"/>
          <p:nvPr/>
        </p:nvSpPr>
        <p:spPr>
          <a:xfrm>
            <a:off x="228600" y="6525344"/>
            <a:ext cx="8695943" cy="253916"/>
          </a:xfrm>
          <a:prstGeom prst="rect">
            <a:avLst/>
          </a:prstGeom>
          <a:noFill/>
        </p:spPr>
        <p:txBody>
          <a:bodyPr wrap="square" rtlCol="0">
            <a:spAutoFit/>
          </a:bodyPr>
          <a:lstStyle/>
          <a:p>
            <a:r>
              <a:rPr kumimoji="1" lang="en-US" altLang="ja-JP" sz="1000" dirty="0"/>
              <a:t>[7]</a:t>
            </a:r>
            <a:r>
              <a:rPr kumimoji="1" lang="ja-JP" altLang="en-US" sz="1000" dirty="0"/>
              <a:t> 経済産業省：社会人基礎力</a:t>
            </a:r>
            <a:r>
              <a:rPr kumimoji="1" lang="en-US" altLang="ja-JP" sz="1000" dirty="0"/>
              <a:t>, https://www.meti.go.jp/policy/kisoryoku/index.html.</a:t>
            </a:r>
            <a:endParaRPr kumimoji="1" lang="ja-JP" altLang="en-US" sz="1000" dirty="0"/>
          </a:p>
        </p:txBody>
      </p:sp>
    </p:spTree>
    <p:extLst>
      <p:ext uri="{BB962C8B-B14F-4D97-AF65-F5344CB8AC3E}">
        <p14:creationId xmlns:p14="http://schemas.microsoft.com/office/powerpoint/2010/main" val="187569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65CFFB6-B8A8-43A3-A8EA-0B20130E1741}"/>
              </a:ext>
            </a:extLst>
          </p:cNvPr>
          <p:cNvSpPr>
            <a:spLocks noGrp="1"/>
          </p:cNvSpPr>
          <p:nvPr>
            <p:ph type="title"/>
          </p:nvPr>
        </p:nvSpPr>
        <p:spPr/>
        <p:txBody>
          <a:bodyPr/>
          <a:lstStyle/>
          <a:p>
            <a:r>
              <a:rPr kumimoji="1" lang="ja-JP" altLang="en-US" dirty="0"/>
              <a:t>社会人基礎力の評価</a:t>
            </a:r>
          </a:p>
        </p:txBody>
      </p:sp>
      <p:sp>
        <p:nvSpPr>
          <p:cNvPr id="4" name="テキスト ボックス 3">
            <a:extLst>
              <a:ext uri="{FF2B5EF4-FFF2-40B4-BE49-F238E27FC236}">
                <a16:creationId xmlns:a16="http://schemas.microsoft.com/office/drawing/2014/main" id="{1DBC537B-8E49-4D58-9719-96FCAB05190B}"/>
              </a:ext>
            </a:extLst>
          </p:cNvPr>
          <p:cNvSpPr txBox="1"/>
          <p:nvPr/>
        </p:nvSpPr>
        <p:spPr>
          <a:xfrm>
            <a:off x="228600" y="6525344"/>
            <a:ext cx="8695943" cy="253916"/>
          </a:xfrm>
          <a:prstGeom prst="rect">
            <a:avLst/>
          </a:prstGeom>
          <a:noFill/>
        </p:spPr>
        <p:txBody>
          <a:bodyPr wrap="square" rtlCol="0">
            <a:spAutoFit/>
          </a:bodyPr>
          <a:lstStyle/>
          <a:p>
            <a:r>
              <a:rPr kumimoji="1" lang="en-US" altLang="ja-JP" sz="1000" dirty="0"/>
              <a:t>[3]</a:t>
            </a:r>
            <a:r>
              <a:rPr kumimoji="1" lang="ja-JP" altLang="en-US" sz="1000" dirty="0"/>
              <a:t> リアセック：</a:t>
            </a:r>
            <a:r>
              <a:rPr kumimoji="1" lang="en-US" altLang="ja-JP" sz="1000" dirty="0"/>
              <a:t>PROG―</a:t>
            </a:r>
            <a:r>
              <a:rPr kumimoji="1" lang="ja-JP" altLang="en-US" sz="1000" dirty="0"/>
              <a:t>基礎力の測定と育成</a:t>
            </a:r>
            <a:r>
              <a:rPr kumimoji="1" lang="en-US" altLang="ja-JP" sz="1000" dirty="0"/>
              <a:t>, https://www.riasec.co.jp/prog_hp/.</a:t>
            </a:r>
            <a:endParaRPr kumimoji="1" lang="ja-JP" altLang="en-US" sz="1000" dirty="0"/>
          </a:p>
        </p:txBody>
      </p:sp>
      <p:pic>
        <p:nvPicPr>
          <p:cNvPr id="5" name="図 4">
            <a:extLst>
              <a:ext uri="{FF2B5EF4-FFF2-40B4-BE49-F238E27FC236}">
                <a16:creationId xmlns:a16="http://schemas.microsoft.com/office/drawing/2014/main" id="{5D7A377F-961F-4992-9CD1-F4C104DC4DCD}"/>
              </a:ext>
            </a:extLst>
          </p:cNvPr>
          <p:cNvPicPr>
            <a:picLocks noChangeAspect="1"/>
          </p:cNvPicPr>
          <p:nvPr/>
        </p:nvPicPr>
        <p:blipFill>
          <a:blip r:embed="rId2"/>
          <a:stretch>
            <a:fillRect/>
          </a:stretch>
        </p:blipFill>
        <p:spPr>
          <a:xfrm>
            <a:off x="1599843" y="1340768"/>
            <a:ext cx="5944314" cy="4320480"/>
          </a:xfrm>
          <a:prstGeom prst="rect">
            <a:avLst/>
          </a:prstGeom>
        </p:spPr>
      </p:pic>
      <p:sp>
        <p:nvSpPr>
          <p:cNvPr id="8" name="テキスト ボックス 7">
            <a:extLst>
              <a:ext uri="{FF2B5EF4-FFF2-40B4-BE49-F238E27FC236}">
                <a16:creationId xmlns:a16="http://schemas.microsoft.com/office/drawing/2014/main" id="{1B7740F7-9D7A-42EC-90F8-30B555D6DCE5}"/>
              </a:ext>
            </a:extLst>
          </p:cNvPr>
          <p:cNvSpPr txBox="1"/>
          <p:nvPr/>
        </p:nvSpPr>
        <p:spPr>
          <a:xfrm>
            <a:off x="307496" y="5589240"/>
            <a:ext cx="8529008" cy="954107"/>
          </a:xfrm>
          <a:prstGeom prst="rect">
            <a:avLst/>
          </a:prstGeom>
          <a:noFill/>
        </p:spPr>
        <p:txBody>
          <a:bodyPr wrap="square" rtlCol="0">
            <a:spAutoFit/>
          </a:bodyPr>
          <a:lstStyle/>
          <a:p>
            <a:pPr algn="just"/>
            <a:r>
              <a:rPr kumimoji="1" lang="ja-JP" altLang="en-US" sz="2800" dirty="0">
                <a:solidFill>
                  <a:schemeClr val="tx2"/>
                </a:solidFill>
              </a:rPr>
              <a:t>リテラシー</a:t>
            </a:r>
            <a:r>
              <a:rPr kumimoji="1" lang="ja-JP" altLang="en-US" sz="2000" dirty="0">
                <a:solidFill>
                  <a:schemeClr val="tx2"/>
                </a:solidFill>
              </a:rPr>
              <a:t>（知識を基に問題解決にあたる力）</a:t>
            </a:r>
            <a:r>
              <a:rPr kumimoji="1" lang="ja-JP" altLang="en-US" sz="2800" dirty="0">
                <a:solidFill>
                  <a:schemeClr val="tx2"/>
                </a:solidFill>
              </a:rPr>
              <a:t>と</a:t>
            </a:r>
            <a:endParaRPr kumimoji="1" lang="en-US" altLang="ja-JP" sz="2800" dirty="0">
              <a:solidFill>
                <a:schemeClr val="tx2"/>
              </a:solidFill>
            </a:endParaRPr>
          </a:p>
          <a:p>
            <a:pPr algn="just"/>
            <a:r>
              <a:rPr kumimoji="1" lang="ja-JP" altLang="en-US" sz="2800" dirty="0">
                <a:solidFill>
                  <a:srgbClr val="C00000"/>
                </a:solidFill>
              </a:rPr>
              <a:t>コンピテンシー</a:t>
            </a:r>
            <a:r>
              <a:rPr kumimoji="1" lang="ja-JP" altLang="en-US" sz="2000" dirty="0">
                <a:solidFill>
                  <a:srgbClr val="C00000"/>
                </a:solidFill>
              </a:rPr>
              <a:t>（経験から身に付いた行動特性）</a:t>
            </a:r>
            <a:r>
              <a:rPr kumimoji="1" lang="ja-JP" altLang="en-US" sz="2800" dirty="0">
                <a:solidFill>
                  <a:schemeClr val="tx2"/>
                </a:solidFill>
              </a:rPr>
              <a:t>の</a:t>
            </a:r>
            <a:r>
              <a:rPr kumimoji="1" lang="en-US" altLang="ja-JP" sz="2800" dirty="0">
                <a:solidFill>
                  <a:schemeClr val="tx2"/>
                </a:solidFill>
              </a:rPr>
              <a:t>2</a:t>
            </a:r>
            <a:r>
              <a:rPr kumimoji="1" lang="ja-JP" altLang="en-US" sz="2800" dirty="0">
                <a:solidFill>
                  <a:schemeClr val="tx2"/>
                </a:solidFill>
              </a:rPr>
              <a:t>側面から測定</a:t>
            </a:r>
          </a:p>
        </p:txBody>
      </p:sp>
    </p:spTree>
    <p:extLst>
      <p:ext uri="{BB962C8B-B14F-4D97-AF65-F5344CB8AC3E}">
        <p14:creationId xmlns:p14="http://schemas.microsoft.com/office/powerpoint/2010/main" val="3165094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63390B5-A43D-4CBA-A9E9-B131603CFC42}"/>
              </a:ext>
            </a:extLst>
          </p:cNvPr>
          <p:cNvSpPr>
            <a:spLocks noGrp="1"/>
          </p:cNvSpPr>
          <p:nvPr>
            <p:ph idx="1"/>
          </p:nvPr>
        </p:nvSpPr>
        <p:spPr>
          <a:xfrm>
            <a:off x="228600" y="1340767"/>
            <a:ext cx="8695944" cy="1178022"/>
          </a:xfrm>
        </p:spPr>
        <p:txBody>
          <a:bodyPr/>
          <a:lstStyle/>
          <a:p>
            <a:pPr marL="0" indent="0">
              <a:buNone/>
            </a:pPr>
            <a:r>
              <a:rPr kumimoji="1" lang="ja-JP" altLang="en-US" dirty="0"/>
              <a:t>成果物や試験などで測定可能</a:t>
            </a:r>
            <a:endParaRPr kumimoji="1" lang="en-US" altLang="ja-JP" dirty="0"/>
          </a:p>
          <a:p>
            <a:pPr marL="360363" lvl="1" indent="0">
              <a:buNone/>
            </a:pPr>
            <a:endParaRPr kumimoji="1" lang="ja-JP" altLang="en-US" dirty="0"/>
          </a:p>
        </p:txBody>
      </p:sp>
      <p:sp>
        <p:nvSpPr>
          <p:cNvPr id="3" name="タイトル 2">
            <a:extLst>
              <a:ext uri="{FF2B5EF4-FFF2-40B4-BE49-F238E27FC236}">
                <a16:creationId xmlns:a16="http://schemas.microsoft.com/office/drawing/2014/main" id="{4732B783-3972-4FBF-93D9-00449FB82FE5}"/>
              </a:ext>
            </a:extLst>
          </p:cNvPr>
          <p:cNvSpPr>
            <a:spLocks noGrp="1"/>
          </p:cNvSpPr>
          <p:nvPr>
            <p:ph type="title"/>
          </p:nvPr>
        </p:nvSpPr>
        <p:spPr/>
        <p:txBody>
          <a:bodyPr/>
          <a:lstStyle/>
          <a:p>
            <a:r>
              <a:rPr kumimoji="1" lang="ja-JP" altLang="en-US" dirty="0"/>
              <a:t>技術力の場合</a:t>
            </a:r>
          </a:p>
        </p:txBody>
      </p:sp>
      <p:sp>
        <p:nvSpPr>
          <p:cNvPr id="4" name="四角形: 角を丸くする 3">
            <a:extLst>
              <a:ext uri="{FF2B5EF4-FFF2-40B4-BE49-F238E27FC236}">
                <a16:creationId xmlns:a16="http://schemas.microsoft.com/office/drawing/2014/main" id="{5775FD00-4D2F-4711-B70E-8444BAFBAF58}"/>
              </a:ext>
            </a:extLst>
          </p:cNvPr>
          <p:cNvSpPr/>
          <p:nvPr/>
        </p:nvSpPr>
        <p:spPr>
          <a:xfrm>
            <a:off x="1725370" y="6035506"/>
            <a:ext cx="958591" cy="578882"/>
          </a:xfrm>
          <a:prstGeom prst="roundRect">
            <a:avLst/>
          </a:prstGeom>
          <a:ln/>
        </p:spPr>
        <p:style>
          <a:lnRef idx="1">
            <a:schemeClr val="accent2"/>
          </a:lnRef>
          <a:fillRef idx="3">
            <a:schemeClr val="accent2"/>
          </a:fillRef>
          <a:effectRef idx="2">
            <a:schemeClr val="accent2"/>
          </a:effectRef>
          <a:fontRef idx="minor">
            <a:schemeClr val="lt1"/>
          </a:fontRef>
        </p:style>
        <p:txBody>
          <a:bodyPr wrap="none" rtlCol="0" anchor="ctr">
            <a:spAutoFit/>
          </a:bodyPr>
          <a:lstStyle/>
          <a:p>
            <a:pPr algn="ctr"/>
            <a:r>
              <a:rPr kumimoji="1" lang="ja-JP" altLang="en-US" sz="2800" b="1" dirty="0">
                <a:solidFill>
                  <a:schemeClr val="bg1"/>
                </a:solidFill>
                <a:latin typeface="Consolas" panose="020B0609020204030204" pitchFamily="49" charset="0"/>
                <a:cs typeface="Consolas" panose="020B0609020204030204" pitchFamily="49" charset="0"/>
              </a:rPr>
              <a:t>学生</a:t>
            </a:r>
          </a:p>
        </p:txBody>
      </p:sp>
      <p:sp>
        <p:nvSpPr>
          <p:cNvPr id="5" name="四角形: 角を丸くする 4">
            <a:extLst>
              <a:ext uri="{FF2B5EF4-FFF2-40B4-BE49-F238E27FC236}">
                <a16:creationId xmlns:a16="http://schemas.microsoft.com/office/drawing/2014/main" id="{B6A260B0-5B44-4963-A814-45C692FD8BC0}"/>
              </a:ext>
            </a:extLst>
          </p:cNvPr>
          <p:cNvSpPr/>
          <p:nvPr/>
        </p:nvSpPr>
        <p:spPr>
          <a:xfrm>
            <a:off x="6460046" y="6035506"/>
            <a:ext cx="958591" cy="578882"/>
          </a:xfrm>
          <a:prstGeom prst="roundRect">
            <a:avLst/>
          </a:prstGeom>
          <a:ln/>
        </p:spPr>
        <p:style>
          <a:lnRef idx="1">
            <a:schemeClr val="accent2"/>
          </a:lnRef>
          <a:fillRef idx="3">
            <a:schemeClr val="accent2"/>
          </a:fillRef>
          <a:effectRef idx="2">
            <a:schemeClr val="accent2"/>
          </a:effectRef>
          <a:fontRef idx="minor">
            <a:schemeClr val="lt1"/>
          </a:fontRef>
        </p:style>
        <p:txBody>
          <a:bodyPr wrap="none" rtlCol="0" anchor="ctr">
            <a:spAutoFit/>
          </a:bodyPr>
          <a:lstStyle/>
          <a:p>
            <a:pPr algn="ctr"/>
            <a:r>
              <a:rPr kumimoji="1" lang="ja-JP" altLang="en-US" sz="2800" b="1" dirty="0">
                <a:solidFill>
                  <a:schemeClr val="bg1"/>
                </a:solidFill>
                <a:latin typeface="Consolas" panose="020B0609020204030204" pitchFamily="49" charset="0"/>
                <a:cs typeface="Consolas" panose="020B0609020204030204" pitchFamily="49" charset="0"/>
              </a:rPr>
              <a:t>教員</a:t>
            </a:r>
          </a:p>
        </p:txBody>
      </p:sp>
      <p:sp>
        <p:nvSpPr>
          <p:cNvPr id="6" name="二等辺三角形 5">
            <a:extLst>
              <a:ext uri="{FF2B5EF4-FFF2-40B4-BE49-F238E27FC236}">
                <a16:creationId xmlns:a16="http://schemas.microsoft.com/office/drawing/2014/main" id="{4C722CF6-2F58-43F6-BDBC-60253FEE18B3}"/>
              </a:ext>
            </a:extLst>
          </p:cNvPr>
          <p:cNvSpPr/>
          <p:nvPr/>
        </p:nvSpPr>
        <p:spPr>
          <a:xfrm>
            <a:off x="1743701" y="4594795"/>
            <a:ext cx="921921" cy="1375700"/>
          </a:xfrm>
          <a:prstGeom prst="triangl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0" scaled="1"/>
            <a:tileRect/>
          </a:gradFill>
          <a:ln w="25400">
            <a:solidFill>
              <a:schemeClr val="accent3">
                <a:lumMod val="50000"/>
              </a:schemeClr>
            </a:solidFill>
          </a:ln>
        </p:spPr>
        <p:txBody>
          <a:bodyPr wrap="squar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7" name="スマイル 6">
            <a:extLst>
              <a:ext uri="{FF2B5EF4-FFF2-40B4-BE49-F238E27FC236}">
                <a16:creationId xmlns:a16="http://schemas.microsoft.com/office/drawing/2014/main" id="{F6A0DEE1-2162-4984-89F3-A0D8854B640D}"/>
              </a:ext>
            </a:extLst>
          </p:cNvPr>
          <p:cNvSpPr/>
          <p:nvPr/>
        </p:nvSpPr>
        <p:spPr>
          <a:xfrm>
            <a:off x="1743701" y="3964537"/>
            <a:ext cx="921921" cy="921921"/>
          </a:xfrm>
          <a:prstGeom prst="smileyFace">
            <a:avLst>
              <a:gd name="adj" fmla="val 4653"/>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r="100000" b="100000"/>
            </a:path>
            <a:tileRect l="-100000" t="-100000"/>
          </a:gradFill>
          <a:ln w="25400">
            <a:solidFill>
              <a:schemeClr val="accent3">
                <a:lumMod val="50000"/>
              </a:schemeClr>
            </a:solidFill>
          </a:ln>
        </p:spPr>
        <p:txBody>
          <a:bodyPr wrap="non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8" name="二等辺三角形 7">
            <a:extLst>
              <a:ext uri="{FF2B5EF4-FFF2-40B4-BE49-F238E27FC236}">
                <a16:creationId xmlns:a16="http://schemas.microsoft.com/office/drawing/2014/main" id="{6CED3648-ECDB-4236-993F-C666BE14DD5B}"/>
              </a:ext>
            </a:extLst>
          </p:cNvPr>
          <p:cNvSpPr/>
          <p:nvPr/>
        </p:nvSpPr>
        <p:spPr>
          <a:xfrm>
            <a:off x="6478380" y="4594795"/>
            <a:ext cx="921921" cy="1375700"/>
          </a:xfrm>
          <a:prstGeom prst="triangl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0" scaled="1"/>
            <a:tileRect/>
          </a:gradFill>
          <a:ln w="25400">
            <a:solidFill>
              <a:schemeClr val="tx2"/>
            </a:solidFill>
          </a:ln>
        </p:spPr>
        <p:txBody>
          <a:bodyPr wrap="squar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9" name="スマイル 8">
            <a:extLst>
              <a:ext uri="{FF2B5EF4-FFF2-40B4-BE49-F238E27FC236}">
                <a16:creationId xmlns:a16="http://schemas.microsoft.com/office/drawing/2014/main" id="{DAC563BD-9D7A-49A6-88A2-DC07A681F87D}"/>
              </a:ext>
            </a:extLst>
          </p:cNvPr>
          <p:cNvSpPr/>
          <p:nvPr/>
        </p:nvSpPr>
        <p:spPr>
          <a:xfrm>
            <a:off x="6478380" y="3964537"/>
            <a:ext cx="921921" cy="921921"/>
          </a:xfrm>
          <a:prstGeom prst="smileyFace">
            <a:avLst>
              <a:gd name="adj" fmla="val 4653"/>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r="100000" b="100000"/>
            </a:path>
            <a:tileRect l="-100000" t="-100000"/>
          </a:gradFill>
          <a:ln w="25400">
            <a:solidFill>
              <a:schemeClr val="tx2"/>
            </a:solidFill>
          </a:ln>
        </p:spPr>
        <p:txBody>
          <a:bodyPr wrap="non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10" name="吹き出し: 角を丸めた四角形 9">
            <a:extLst>
              <a:ext uri="{FF2B5EF4-FFF2-40B4-BE49-F238E27FC236}">
                <a16:creationId xmlns:a16="http://schemas.microsoft.com/office/drawing/2014/main" id="{9B51F8D7-5EEB-42ED-8D7B-1151581D36CD}"/>
              </a:ext>
            </a:extLst>
          </p:cNvPr>
          <p:cNvSpPr/>
          <p:nvPr/>
        </p:nvSpPr>
        <p:spPr>
          <a:xfrm>
            <a:off x="1933193" y="2518789"/>
            <a:ext cx="2513433" cy="510778"/>
          </a:xfrm>
          <a:prstGeom prst="wedgeRoundRectCallout">
            <a:avLst>
              <a:gd name="adj1" fmla="val -33004"/>
              <a:gd name="adj2" fmla="val 175373"/>
              <a:gd name="adj3" fmla="val 16667"/>
            </a:avLst>
          </a:prstGeom>
          <a:ln/>
        </p:spPr>
        <p:style>
          <a:lnRef idx="2">
            <a:schemeClr val="accent4"/>
          </a:lnRef>
          <a:fillRef idx="1">
            <a:schemeClr val="lt1"/>
          </a:fillRef>
          <a:effectRef idx="0">
            <a:schemeClr val="accent4"/>
          </a:effectRef>
          <a:fontRef idx="minor">
            <a:schemeClr val="dk1"/>
          </a:fontRef>
        </p:style>
        <p:txBody>
          <a:bodyPr wrap="none" rtlCol="0" anchor="ctr">
            <a:spAutoFit/>
          </a:bodyPr>
          <a:lstStyle/>
          <a:p>
            <a:pPr algn="ctr"/>
            <a:r>
              <a:rPr kumimoji="1" lang="ja-JP" altLang="en-US" sz="2400" b="1" dirty="0">
                <a:solidFill>
                  <a:schemeClr val="tx1"/>
                </a:solidFill>
                <a:latin typeface="Consolas" panose="020B0609020204030204" pitchFamily="49" charset="0"/>
                <a:cs typeface="Consolas" panose="020B0609020204030204" pitchFamily="49" charset="0"/>
              </a:rPr>
              <a:t>いいものができた</a:t>
            </a:r>
          </a:p>
        </p:txBody>
      </p:sp>
      <p:sp>
        <p:nvSpPr>
          <p:cNvPr id="11" name="吹き出し: 角を丸めた四角形 10">
            <a:extLst>
              <a:ext uri="{FF2B5EF4-FFF2-40B4-BE49-F238E27FC236}">
                <a16:creationId xmlns:a16="http://schemas.microsoft.com/office/drawing/2014/main" id="{86C14B25-3201-43B5-BD44-81B71832FA82}"/>
              </a:ext>
            </a:extLst>
          </p:cNvPr>
          <p:cNvSpPr/>
          <p:nvPr/>
        </p:nvSpPr>
        <p:spPr>
          <a:xfrm>
            <a:off x="4666304" y="2518789"/>
            <a:ext cx="2769588" cy="510778"/>
          </a:xfrm>
          <a:prstGeom prst="wedgeRoundRectCallout">
            <a:avLst>
              <a:gd name="adj1" fmla="val 22936"/>
              <a:gd name="adj2" fmla="val 186922"/>
              <a:gd name="adj3" fmla="val 16667"/>
            </a:avLst>
          </a:prstGeom>
          <a:ln/>
        </p:spPr>
        <p:style>
          <a:lnRef idx="2">
            <a:schemeClr val="accent4"/>
          </a:lnRef>
          <a:fillRef idx="1">
            <a:schemeClr val="lt1"/>
          </a:fillRef>
          <a:effectRef idx="0">
            <a:schemeClr val="accent4"/>
          </a:effectRef>
          <a:fontRef idx="minor">
            <a:schemeClr val="dk1"/>
          </a:fontRef>
        </p:style>
        <p:txBody>
          <a:bodyPr wrap="none" rtlCol="0" anchor="ctr">
            <a:spAutoFit/>
          </a:bodyPr>
          <a:lstStyle/>
          <a:p>
            <a:pPr algn="ctr"/>
            <a:r>
              <a:rPr kumimoji="1" lang="ja-JP" altLang="en-US" sz="2400" b="1" dirty="0">
                <a:solidFill>
                  <a:schemeClr val="tx1"/>
                </a:solidFill>
                <a:latin typeface="Consolas" panose="020B0609020204030204" pitchFamily="49" charset="0"/>
                <a:cs typeface="Consolas" panose="020B0609020204030204" pitchFamily="49" charset="0"/>
              </a:rPr>
              <a:t>いいものを作ったね</a:t>
            </a:r>
          </a:p>
        </p:txBody>
      </p:sp>
      <p:pic>
        <p:nvPicPr>
          <p:cNvPr id="1026" name="Picture 2" descr="💯">
            <a:extLst>
              <a:ext uri="{FF2B5EF4-FFF2-40B4-BE49-F238E27FC236}">
                <a16:creationId xmlns:a16="http://schemas.microsoft.com/office/drawing/2014/main" id="{F510CE16-0412-4ED7-9747-ECEE75EFD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304" y="3614199"/>
            <a:ext cx="1226193" cy="12261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2" descr="http://2.bp.blogspot.com/-ZwYKR5Zu28s/U6Qo2qAjsqI/AAAAAAAAhkM/HkbDZEJwvPs/s800/omocha_robot.png">
            <a:extLst>
              <a:ext uri="{FF2B5EF4-FFF2-40B4-BE49-F238E27FC236}">
                <a16:creationId xmlns:a16="http://schemas.microsoft.com/office/drawing/2014/main" id="{F3E776C1-D882-4D43-928B-2B13954866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4418" y="4227295"/>
            <a:ext cx="1576142" cy="209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1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36B45F0-3DD4-4B56-98D7-5A4C607CA6AE}"/>
              </a:ext>
            </a:extLst>
          </p:cNvPr>
          <p:cNvSpPr>
            <a:spLocks noGrp="1"/>
          </p:cNvSpPr>
          <p:nvPr>
            <p:ph idx="1"/>
          </p:nvPr>
        </p:nvSpPr>
        <p:spPr>
          <a:xfrm>
            <a:off x="228600" y="1340768"/>
            <a:ext cx="8695944" cy="692984"/>
          </a:xfrm>
        </p:spPr>
        <p:txBody>
          <a:bodyPr/>
          <a:lstStyle/>
          <a:p>
            <a:pPr marL="0" indent="0">
              <a:buNone/>
            </a:pPr>
            <a:r>
              <a:rPr kumimoji="1" lang="ja-JP" altLang="en-US" dirty="0"/>
              <a:t>自己評価と客観評価が一致しないかも？</a:t>
            </a:r>
          </a:p>
        </p:txBody>
      </p:sp>
      <p:sp>
        <p:nvSpPr>
          <p:cNvPr id="3" name="タイトル 2">
            <a:extLst>
              <a:ext uri="{FF2B5EF4-FFF2-40B4-BE49-F238E27FC236}">
                <a16:creationId xmlns:a16="http://schemas.microsoft.com/office/drawing/2014/main" id="{55732D8F-D33C-42D2-96C0-5F341C1544D9}"/>
              </a:ext>
            </a:extLst>
          </p:cNvPr>
          <p:cNvSpPr>
            <a:spLocks noGrp="1"/>
          </p:cNvSpPr>
          <p:nvPr>
            <p:ph type="title"/>
          </p:nvPr>
        </p:nvSpPr>
        <p:spPr/>
        <p:txBody>
          <a:bodyPr/>
          <a:lstStyle/>
          <a:p>
            <a:r>
              <a:rPr kumimoji="1" lang="ja-JP" altLang="en-US" dirty="0"/>
              <a:t>社会人基礎力の場合</a:t>
            </a:r>
          </a:p>
        </p:txBody>
      </p:sp>
      <p:sp>
        <p:nvSpPr>
          <p:cNvPr id="7" name="四角形: 角を丸くする 6">
            <a:extLst>
              <a:ext uri="{FF2B5EF4-FFF2-40B4-BE49-F238E27FC236}">
                <a16:creationId xmlns:a16="http://schemas.microsoft.com/office/drawing/2014/main" id="{76E075BF-D0AD-4787-9118-6D6D60CA07D1}"/>
              </a:ext>
            </a:extLst>
          </p:cNvPr>
          <p:cNvSpPr/>
          <p:nvPr/>
        </p:nvSpPr>
        <p:spPr>
          <a:xfrm>
            <a:off x="1725370" y="6035506"/>
            <a:ext cx="958591" cy="578882"/>
          </a:xfrm>
          <a:prstGeom prst="roundRect">
            <a:avLst/>
          </a:prstGeom>
          <a:ln/>
        </p:spPr>
        <p:style>
          <a:lnRef idx="1">
            <a:schemeClr val="accent2"/>
          </a:lnRef>
          <a:fillRef idx="3">
            <a:schemeClr val="accent2"/>
          </a:fillRef>
          <a:effectRef idx="2">
            <a:schemeClr val="accent2"/>
          </a:effectRef>
          <a:fontRef idx="minor">
            <a:schemeClr val="lt1"/>
          </a:fontRef>
        </p:style>
        <p:txBody>
          <a:bodyPr wrap="none" rtlCol="0" anchor="ctr">
            <a:spAutoFit/>
          </a:bodyPr>
          <a:lstStyle/>
          <a:p>
            <a:pPr algn="ctr"/>
            <a:r>
              <a:rPr kumimoji="1" lang="ja-JP" altLang="en-US" sz="2800" b="1" dirty="0">
                <a:solidFill>
                  <a:schemeClr val="bg1"/>
                </a:solidFill>
                <a:latin typeface="Consolas" panose="020B0609020204030204" pitchFamily="49" charset="0"/>
                <a:cs typeface="Consolas" panose="020B0609020204030204" pitchFamily="49" charset="0"/>
              </a:rPr>
              <a:t>学生</a:t>
            </a:r>
          </a:p>
        </p:txBody>
      </p:sp>
      <p:sp>
        <p:nvSpPr>
          <p:cNvPr id="8" name="四角形: 角を丸くする 7">
            <a:extLst>
              <a:ext uri="{FF2B5EF4-FFF2-40B4-BE49-F238E27FC236}">
                <a16:creationId xmlns:a16="http://schemas.microsoft.com/office/drawing/2014/main" id="{E120A2F2-35DC-4DC7-AC03-D5572467A7DA}"/>
              </a:ext>
            </a:extLst>
          </p:cNvPr>
          <p:cNvSpPr/>
          <p:nvPr/>
        </p:nvSpPr>
        <p:spPr>
          <a:xfrm>
            <a:off x="6460046" y="6035506"/>
            <a:ext cx="958591" cy="578882"/>
          </a:xfrm>
          <a:prstGeom prst="roundRect">
            <a:avLst/>
          </a:prstGeom>
          <a:ln/>
        </p:spPr>
        <p:style>
          <a:lnRef idx="1">
            <a:schemeClr val="accent2"/>
          </a:lnRef>
          <a:fillRef idx="3">
            <a:schemeClr val="accent2"/>
          </a:fillRef>
          <a:effectRef idx="2">
            <a:schemeClr val="accent2"/>
          </a:effectRef>
          <a:fontRef idx="minor">
            <a:schemeClr val="lt1"/>
          </a:fontRef>
        </p:style>
        <p:txBody>
          <a:bodyPr wrap="none" rtlCol="0" anchor="ctr">
            <a:spAutoFit/>
          </a:bodyPr>
          <a:lstStyle/>
          <a:p>
            <a:pPr algn="ctr"/>
            <a:r>
              <a:rPr kumimoji="1" lang="ja-JP" altLang="en-US" sz="2800" b="1" dirty="0">
                <a:solidFill>
                  <a:schemeClr val="bg1"/>
                </a:solidFill>
                <a:latin typeface="Consolas" panose="020B0609020204030204" pitchFamily="49" charset="0"/>
                <a:cs typeface="Consolas" panose="020B0609020204030204" pitchFamily="49" charset="0"/>
              </a:rPr>
              <a:t>教員</a:t>
            </a:r>
          </a:p>
        </p:txBody>
      </p:sp>
      <p:sp>
        <p:nvSpPr>
          <p:cNvPr id="12" name="二等辺三角形 11">
            <a:extLst>
              <a:ext uri="{FF2B5EF4-FFF2-40B4-BE49-F238E27FC236}">
                <a16:creationId xmlns:a16="http://schemas.microsoft.com/office/drawing/2014/main" id="{D8F1F0D8-66DF-4AEA-BE8F-303E4F7BC3C6}"/>
              </a:ext>
            </a:extLst>
          </p:cNvPr>
          <p:cNvSpPr/>
          <p:nvPr/>
        </p:nvSpPr>
        <p:spPr>
          <a:xfrm>
            <a:off x="1743701" y="4594795"/>
            <a:ext cx="921921" cy="1375700"/>
          </a:xfrm>
          <a:prstGeom prst="triangl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0" scaled="1"/>
            <a:tileRect/>
          </a:gradFill>
          <a:ln w="25400">
            <a:solidFill>
              <a:schemeClr val="accent3">
                <a:lumMod val="50000"/>
              </a:schemeClr>
            </a:solidFill>
          </a:ln>
        </p:spPr>
        <p:txBody>
          <a:bodyPr wrap="squar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13" name="スマイル 12">
            <a:extLst>
              <a:ext uri="{FF2B5EF4-FFF2-40B4-BE49-F238E27FC236}">
                <a16:creationId xmlns:a16="http://schemas.microsoft.com/office/drawing/2014/main" id="{E5A8EF1D-EE7C-44B1-8987-DED24EEB0467}"/>
              </a:ext>
            </a:extLst>
          </p:cNvPr>
          <p:cNvSpPr/>
          <p:nvPr/>
        </p:nvSpPr>
        <p:spPr>
          <a:xfrm>
            <a:off x="1743701" y="3964537"/>
            <a:ext cx="921921" cy="921921"/>
          </a:xfrm>
          <a:prstGeom prst="smileyFace">
            <a:avLst>
              <a:gd name="adj" fmla="val -4653"/>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r="100000" b="100000"/>
            </a:path>
            <a:tileRect l="-100000" t="-100000"/>
          </a:gradFill>
          <a:ln w="25400">
            <a:solidFill>
              <a:schemeClr val="accent3">
                <a:lumMod val="50000"/>
              </a:schemeClr>
            </a:solidFill>
          </a:ln>
        </p:spPr>
        <p:txBody>
          <a:bodyPr wrap="non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16" name="二等辺三角形 15">
            <a:extLst>
              <a:ext uri="{FF2B5EF4-FFF2-40B4-BE49-F238E27FC236}">
                <a16:creationId xmlns:a16="http://schemas.microsoft.com/office/drawing/2014/main" id="{F7308DD3-5AE4-4EEB-8AA3-84F4B9EFF4D8}"/>
              </a:ext>
            </a:extLst>
          </p:cNvPr>
          <p:cNvSpPr/>
          <p:nvPr/>
        </p:nvSpPr>
        <p:spPr>
          <a:xfrm>
            <a:off x="6478380" y="4594795"/>
            <a:ext cx="921921" cy="1375700"/>
          </a:xfrm>
          <a:prstGeom prst="triangl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0" scaled="1"/>
            <a:tileRect/>
          </a:gradFill>
          <a:ln w="25400">
            <a:solidFill>
              <a:schemeClr val="tx2"/>
            </a:solidFill>
          </a:ln>
        </p:spPr>
        <p:txBody>
          <a:bodyPr wrap="squar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17" name="スマイル 16">
            <a:extLst>
              <a:ext uri="{FF2B5EF4-FFF2-40B4-BE49-F238E27FC236}">
                <a16:creationId xmlns:a16="http://schemas.microsoft.com/office/drawing/2014/main" id="{8F9C8B4B-176D-4D41-8531-4EBC267F0D07}"/>
              </a:ext>
            </a:extLst>
          </p:cNvPr>
          <p:cNvSpPr/>
          <p:nvPr/>
        </p:nvSpPr>
        <p:spPr>
          <a:xfrm>
            <a:off x="6478380" y="3964537"/>
            <a:ext cx="921921" cy="921921"/>
          </a:xfrm>
          <a:prstGeom prst="smileyFace">
            <a:avLst>
              <a:gd name="adj" fmla="val 4653"/>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r="100000" b="100000"/>
            </a:path>
            <a:tileRect l="-100000" t="-100000"/>
          </a:gradFill>
          <a:ln w="25400">
            <a:solidFill>
              <a:schemeClr val="tx2"/>
            </a:solidFill>
          </a:ln>
        </p:spPr>
        <p:txBody>
          <a:bodyPr wrap="non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18" name="吹き出し: 角を丸めた四角形 17">
            <a:extLst>
              <a:ext uri="{FF2B5EF4-FFF2-40B4-BE49-F238E27FC236}">
                <a16:creationId xmlns:a16="http://schemas.microsoft.com/office/drawing/2014/main" id="{EC0E1A57-A0C6-4354-A6C2-EFC1B9B9AB46}"/>
              </a:ext>
            </a:extLst>
          </p:cNvPr>
          <p:cNvSpPr/>
          <p:nvPr/>
        </p:nvSpPr>
        <p:spPr>
          <a:xfrm>
            <a:off x="4700299" y="2314478"/>
            <a:ext cx="2929094" cy="1328023"/>
          </a:xfrm>
          <a:prstGeom prst="wedgeRoundRectCallout">
            <a:avLst>
              <a:gd name="adj1" fmla="val 22967"/>
              <a:gd name="adj2" fmla="val 72403"/>
              <a:gd name="adj3" fmla="val 16667"/>
            </a:avLst>
          </a:prstGeom>
          <a:ln/>
        </p:spPr>
        <p:style>
          <a:lnRef idx="2">
            <a:schemeClr val="accent4"/>
          </a:lnRef>
          <a:fillRef idx="1">
            <a:schemeClr val="lt1"/>
          </a:fillRef>
          <a:effectRef idx="0">
            <a:schemeClr val="accent4"/>
          </a:effectRef>
          <a:fontRef idx="minor">
            <a:schemeClr val="dk1"/>
          </a:fontRef>
        </p:style>
        <p:txBody>
          <a:bodyPr wrap="none" rtlCol="0" anchor="ctr">
            <a:spAutoFit/>
          </a:bodyPr>
          <a:lstStyle/>
          <a:p>
            <a:pPr algn="ctr"/>
            <a:r>
              <a:rPr kumimoji="1" lang="ja-JP" altLang="en-US" sz="2400" b="1" dirty="0">
                <a:solidFill>
                  <a:schemeClr val="tx1"/>
                </a:solidFill>
                <a:latin typeface="Consolas" panose="020B0609020204030204" pitchFamily="49" charset="0"/>
                <a:cs typeface="Consolas" panose="020B0609020204030204" pitchFamily="49" charset="0"/>
              </a:rPr>
              <a:t>よくできました</a:t>
            </a:r>
            <a:br>
              <a:rPr kumimoji="1" lang="en-US" altLang="ja-JP" sz="2400" b="1" dirty="0">
                <a:solidFill>
                  <a:schemeClr val="tx1"/>
                </a:solidFill>
                <a:latin typeface="Consolas" panose="020B0609020204030204" pitchFamily="49" charset="0"/>
                <a:cs typeface="Consolas" panose="020B0609020204030204" pitchFamily="49" charset="0"/>
              </a:rPr>
            </a:br>
            <a:r>
              <a:rPr kumimoji="1" lang="ja-JP" altLang="en-US" sz="2400" b="1" dirty="0">
                <a:solidFill>
                  <a:schemeClr val="tx1"/>
                </a:solidFill>
                <a:latin typeface="Consolas" panose="020B0609020204030204" pitchFamily="49" charset="0"/>
                <a:cs typeface="Consolas" panose="020B0609020204030204" pitchFamily="49" charset="0"/>
              </a:rPr>
              <a:t>社会でもその能力を</a:t>
            </a:r>
            <a:br>
              <a:rPr kumimoji="1" lang="en-US" altLang="ja-JP" sz="2400" b="1" dirty="0">
                <a:solidFill>
                  <a:schemeClr val="tx1"/>
                </a:solidFill>
                <a:latin typeface="Consolas" panose="020B0609020204030204" pitchFamily="49" charset="0"/>
                <a:cs typeface="Consolas" panose="020B0609020204030204" pitchFamily="49" charset="0"/>
              </a:rPr>
            </a:br>
            <a:r>
              <a:rPr kumimoji="1" lang="ja-JP" altLang="en-US" sz="2400" b="1" dirty="0">
                <a:solidFill>
                  <a:schemeClr val="tx1"/>
                </a:solidFill>
                <a:latin typeface="Consolas" panose="020B0609020204030204" pitchFamily="49" charset="0"/>
                <a:cs typeface="Consolas" panose="020B0609020204030204" pitchFamily="49" charset="0"/>
              </a:rPr>
              <a:t>生かしてほしい</a:t>
            </a:r>
          </a:p>
        </p:txBody>
      </p:sp>
      <p:sp>
        <p:nvSpPr>
          <p:cNvPr id="19" name="吹き出し: 角を丸めた四角形 18">
            <a:extLst>
              <a:ext uri="{FF2B5EF4-FFF2-40B4-BE49-F238E27FC236}">
                <a16:creationId xmlns:a16="http://schemas.microsoft.com/office/drawing/2014/main" id="{75730065-F235-4CC8-8572-B7A8BF383455}"/>
              </a:ext>
            </a:extLst>
          </p:cNvPr>
          <p:cNvSpPr/>
          <p:nvPr/>
        </p:nvSpPr>
        <p:spPr>
          <a:xfrm>
            <a:off x="1936114" y="2314478"/>
            <a:ext cx="2507588" cy="919401"/>
          </a:xfrm>
          <a:prstGeom prst="wedgeRoundRectCallout">
            <a:avLst>
              <a:gd name="adj1" fmla="val -31048"/>
              <a:gd name="adj2" fmla="val 119549"/>
              <a:gd name="adj3" fmla="val 16667"/>
            </a:avLst>
          </a:prstGeom>
          <a:ln/>
        </p:spPr>
        <p:style>
          <a:lnRef idx="2">
            <a:schemeClr val="accent4"/>
          </a:lnRef>
          <a:fillRef idx="1">
            <a:schemeClr val="lt1"/>
          </a:fillRef>
          <a:effectRef idx="0">
            <a:schemeClr val="accent4"/>
          </a:effectRef>
          <a:fontRef idx="minor">
            <a:schemeClr val="dk1"/>
          </a:fontRef>
        </p:style>
        <p:txBody>
          <a:bodyPr wrap="none" rtlCol="0" anchor="ctr">
            <a:spAutoFit/>
          </a:bodyPr>
          <a:lstStyle/>
          <a:p>
            <a:pPr algn="ctr"/>
            <a:r>
              <a:rPr kumimoji="1" lang="ja-JP" altLang="en-US" sz="2400" b="1" dirty="0">
                <a:solidFill>
                  <a:schemeClr val="tx1"/>
                </a:solidFill>
                <a:latin typeface="Consolas" panose="020B0609020204030204" pitchFamily="49" charset="0"/>
                <a:cs typeface="Consolas" panose="020B0609020204030204" pitchFamily="49" charset="0"/>
              </a:rPr>
              <a:t>この能力あんまり</a:t>
            </a:r>
            <a:br>
              <a:rPr kumimoji="1" lang="en-US" altLang="ja-JP" sz="2400" b="1" dirty="0">
                <a:solidFill>
                  <a:schemeClr val="tx1"/>
                </a:solidFill>
                <a:latin typeface="Consolas" panose="020B0609020204030204" pitchFamily="49" charset="0"/>
                <a:cs typeface="Consolas" panose="020B0609020204030204" pitchFamily="49" charset="0"/>
              </a:rPr>
            </a:br>
            <a:r>
              <a:rPr kumimoji="1" lang="ja-JP" altLang="en-US" sz="2400" b="1" dirty="0">
                <a:solidFill>
                  <a:schemeClr val="tx1"/>
                </a:solidFill>
                <a:latin typeface="Consolas" panose="020B0609020204030204" pitchFamily="49" charset="0"/>
                <a:cs typeface="Consolas" panose="020B0609020204030204" pitchFamily="49" charset="0"/>
              </a:rPr>
              <a:t>伸びなかった</a:t>
            </a:r>
          </a:p>
        </p:txBody>
      </p:sp>
      <p:sp>
        <p:nvSpPr>
          <p:cNvPr id="4" name="雲 3">
            <a:extLst>
              <a:ext uri="{FF2B5EF4-FFF2-40B4-BE49-F238E27FC236}">
                <a16:creationId xmlns:a16="http://schemas.microsoft.com/office/drawing/2014/main" id="{766F3643-9676-43A5-8A7F-91C87C38D505}"/>
              </a:ext>
            </a:extLst>
          </p:cNvPr>
          <p:cNvSpPr/>
          <p:nvPr/>
        </p:nvSpPr>
        <p:spPr>
          <a:xfrm rot="18560146">
            <a:off x="3453450" y="4504526"/>
            <a:ext cx="2067305" cy="1077575"/>
          </a:xfrm>
          <a:prstGeom prst="cloud">
            <a:avLst/>
          </a:prstGeom>
          <a:solidFill>
            <a:srgbClr val="FFFFCC"/>
          </a:solidFill>
          <a:ln w="25400">
            <a:solidFill>
              <a:srgbClr val="C00000"/>
            </a:solidFill>
          </a:ln>
        </p:spPr>
        <p:txBody>
          <a:bodyPr wrap="none" rtlCol="0" anchor="ctr">
            <a:spAutoFit/>
          </a:bodyPr>
          <a:lstStyle/>
          <a:p>
            <a:pPr algn="ctr"/>
            <a:r>
              <a:rPr kumimoji="1" lang="en-US" altLang="ja-JP" sz="2000" b="1" dirty="0" err="1">
                <a:solidFill>
                  <a:srgbClr val="C00000"/>
                </a:solidFill>
                <a:latin typeface="Bahnschrift Light SemiCondensed" panose="020B0502040204020203" pitchFamily="34" charset="0"/>
                <a:cs typeface="Consolas" panose="020B0609020204030204" pitchFamily="49" charset="0"/>
              </a:rPr>
              <a:t>Shakaijin</a:t>
            </a:r>
            <a:br>
              <a:rPr kumimoji="1" lang="en-US" altLang="ja-JP" sz="2000" b="1" dirty="0">
                <a:solidFill>
                  <a:srgbClr val="C00000"/>
                </a:solidFill>
                <a:latin typeface="Bahnschrift Light SemiCondensed" panose="020B0502040204020203" pitchFamily="34" charset="0"/>
                <a:cs typeface="Consolas" panose="020B0609020204030204" pitchFamily="49" charset="0"/>
              </a:rPr>
            </a:br>
            <a:r>
              <a:rPr kumimoji="1" lang="en-US" altLang="ja-JP" sz="2000" b="1" dirty="0">
                <a:solidFill>
                  <a:srgbClr val="C00000"/>
                </a:solidFill>
                <a:latin typeface="Bahnschrift Light SemiCondensed" panose="020B0502040204020203" pitchFamily="34" charset="0"/>
                <a:cs typeface="Consolas" panose="020B0609020204030204" pitchFamily="49" charset="0"/>
              </a:rPr>
              <a:t>Kiso-Power</a:t>
            </a:r>
            <a:endParaRPr kumimoji="1" lang="ja-JP" altLang="en-US" sz="2000" b="1" dirty="0">
              <a:solidFill>
                <a:srgbClr val="C00000"/>
              </a:solidFill>
              <a:latin typeface="Bahnschrift Light SemiCondensed" panose="020B0502040204020203" pitchFamily="34" charset="0"/>
              <a:cs typeface="Consolas" panose="020B0609020204030204" pitchFamily="49" charset="0"/>
            </a:endParaRPr>
          </a:p>
        </p:txBody>
      </p:sp>
    </p:spTree>
    <p:extLst>
      <p:ext uri="{BB962C8B-B14F-4D97-AF65-F5344CB8AC3E}">
        <p14:creationId xmlns:p14="http://schemas.microsoft.com/office/powerpoint/2010/main" val="173036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36B45F0-3DD4-4B56-98D7-5A4C607CA6AE}"/>
              </a:ext>
            </a:extLst>
          </p:cNvPr>
          <p:cNvSpPr>
            <a:spLocks noGrp="1"/>
          </p:cNvSpPr>
          <p:nvPr>
            <p:ph idx="1"/>
          </p:nvPr>
        </p:nvSpPr>
        <p:spPr>
          <a:xfrm>
            <a:off x="228600" y="1340768"/>
            <a:ext cx="8695944" cy="692984"/>
          </a:xfrm>
        </p:spPr>
        <p:txBody>
          <a:bodyPr/>
          <a:lstStyle/>
          <a:p>
            <a:pPr marL="0" indent="0">
              <a:buNone/>
            </a:pPr>
            <a:r>
              <a:rPr lang="ja-JP" altLang="en-US" dirty="0"/>
              <a:t>自己評価と客観評価が一致しないかも？</a:t>
            </a:r>
          </a:p>
          <a:p>
            <a:endParaRPr kumimoji="1" lang="ja-JP" altLang="en-US" dirty="0"/>
          </a:p>
        </p:txBody>
      </p:sp>
      <p:sp>
        <p:nvSpPr>
          <p:cNvPr id="3" name="タイトル 2">
            <a:extLst>
              <a:ext uri="{FF2B5EF4-FFF2-40B4-BE49-F238E27FC236}">
                <a16:creationId xmlns:a16="http://schemas.microsoft.com/office/drawing/2014/main" id="{55732D8F-D33C-42D2-96C0-5F341C1544D9}"/>
              </a:ext>
            </a:extLst>
          </p:cNvPr>
          <p:cNvSpPr>
            <a:spLocks noGrp="1"/>
          </p:cNvSpPr>
          <p:nvPr>
            <p:ph type="title"/>
          </p:nvPr>
        </p:nvSpPr>
        <p:spPr/>
        <p:txBody>
          <a:bodyPr/>
          <a:lstStyle/>
          <a:p>
            <a:r>
              <a:rPr lang="ja-JP" altLang="en-US" dirty="0"/>
              <a:t>社会人基礎力の場合</a:t>
            </a:r>
            <a:endParaRPr kumimoji="1" lang="ja-JP" altLang="en-US" dirty="0"/>
          </a:p>
        </p:txBody>
      </p:sp>
      <p:sp>
        <p:nvSpPr>
          <p:cNvPr id="7" name="四角形: 角を丸くする 6">
            <a:extLst>
              <a:ext uri="{FF2B5EF4-FFF2-40B4-BE49-F238E27FC236}">
                <a16:creationId xmlns:a16="http://schemas.microsoft.com/office/drawing/2014/main" id="{76E075BF-D0AD-4787-9118-6D6D60CA07D1}"/>
              </a:ext>
            </a:extLst>
          </p:cNvPr>
          <p:cNvSpPr/>
          <p:nvPr/>
        </p:nvSpPr>
        <p:spPr>
          <a:xfrm>
            <a:off x="1725370" y="6035506"/>
            <a:ext cx="958591" cy="578882"/>
          </a:xfrm>
          <a:prstGeom prst="roundRect">
            <a:avLst/>
          </a:prstGeom>
          <a:ln/>
        </p:spPr>
        <p:style>
          <a:lnRef idx="1">
            <a:schemeClr val="accent2"/>
          </a:lnRef>
          <a:fillRef idx="3">
            <a:schemeClr val="accent2"/>
          </a:fillRef>
          <a:effectRef idx="2">
            <a:schemeClr val="accent2"/>
          </a:effectRef>
          <a:fontRef idx="minor">
            <a:schemeClr val="lt1"/>
          </a:fontRef>
        </p:style>
        <p:txBody>
          <a:bodyPr wrap="none" rtlCol="0" anchor="ctr">
            <a:spAutoFit/>
          </a:bodyPr>
          <a:lstStyle/>
          <a:p>
            <a:pPr algn="ctr"/>
            <a:r>
              <a:rPr kumimoji="1" lang="ja-JP" altLang="en-US" sz="2800" b="1" dirty="0">
                <a:solidFill>
                  <a:schemeClr val="bg1"/>
                </a:solidFill>
                <a:latin typeface="Consolas" panose="020B0609020204030204" pitchFamily="49" charset="0"/>
                <a:cs typeface="Consolas" panose="020B0609020204030204" pitchFamily="49" charset="0"/>
              </a:rPr>
              <a:t>学生</a:t>
            </a:r>
          </a:p>
        </p:txBody>
      </p:sp>
      <p:sp>
        <p:nvSpPr>
          <p:cNvPr id="8" name="四角形: 角を丸くする 7">
            <a:extLst>
              <a:ext uri="{FF2B5EF4-FFF2-40B4-BE49-F238E27FC236}">
                <a16:creationId xmlns:a16="http://schemas.microsoft.com/office/drawing/2014/main" id="{E120A2F2-35DC-4DC7-AC03-D5572467A7DA}"/>
              </a:ext>
            </a:extLst>
          </p:cNvPr>
          <p:cNvSpPr/>
          <p:nvPr/>
        </p:nvSpPr>
        <p:spPr>
          <a:xfrm>
            <a:off x="6460046" y="6035506"/>
            <a:ext cx="958591" cy="578882"/>
          </a:xfrm>
          <a:prstGeom prst="roundRect">
            <a:avLst/>
          </a:prstGeom>
          <a:ln/>
        </p:spPr>
        <p:style>
          <a:lnRef idx="1">
            <a:schemeClr val="accent2"/>
          </a:lnRef>
          <a:fillRef idx="3">
            <a:schemeClr val="accent2"/>
          </a:fillRef>
          <a:effectRef idx="2">
            <a:schemeClr val="accent2"/>
          </a:effectRef>
          <a:fontRef idx="minor">
            <a:schemeClr val="lt1"/>
          </a:fontRef>
        </p:style>
        <p:txBody>
          <a:bodyPr wrap="none" rtlCol="0" anchor="ctr">
            <a:spAutoFit/>
          </a:bodyPr>
          <a:lstStyle/>
          <a:p>
            <a:pPr algn="ctr"/>
            <a:r>
              <a:rPr kumimoji="1" lang="ja-JP" altLang="en-US" sz="2800" b="1" dirty="0">
                <a:solidFill>
                  <a:schemeClr val="bg1"/>
                </a:solidFill>
                <a:latin typeface="Consolas" panose="020B0609020204030204" pitchFamily="49" charset="0"/>
                <a:cs typeface="Consolas" panose="020B0609020204030204" pitchFamily="49" charset="0"/>
              </a:rPr>
              <a:t>教員</a:t>
            </a:r>
          </a:p>
        </p:txBody>
      </p:sp>
      <p:sp>
        <p:nvSpPr>
          <p:cNvPr id="12" name="二等辺三角形 11">
            <a:extLst>
              <a:ext uri="{FF2B5EF4-FFF2-40B4-BE49-F238E27FC236}">
                <a16:creationId xmlns:a16="http://schemas.microsoft.com/office/drawing/2014/main" id="{D8F1F0D8-66DF-4AEA-BE8F-303E4F7BC3C6}"/>
              </a:ext>
            </a:extLst>
          </p:cNvPr>
          <p:cNvSpPr/>
          <p:nvPr/>
        </p:nvSpPr>
        <p:spPr>
          <a:xfrm>
            <a:off x="1743701" y="4594795"/>
            <a:ext cx="921921" cy="1375700"/>
          </a:xfrm>
          <a:prstGeom prst="triangl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0" scaled="1"/>
            <a:tileRect/>
          </a:gradFill>
          <a:ln w="25400">
            <a:solidFill>
              <a:schemeClr val="accent3">
                <a:lumMod val="50000"/>
              </a:schemeClr>
            </a:solidFill>
          </a:ln>
        </p:spPr>
        <p:txBody>
          <a:bodyPr wrap="squar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13" name="スマイル 12">
            <a:extLst>
              <a:ext uri="{FF2B5EF4-FFF2-40B4-BE49-F238E27FC236}">
                <a16:creationId xmlns:a16="http://schemas.microsoft.com/office/drawing/2014/main" id="{E5A8EF1D-EE7C-44B1-8987-DED24EEB0467}"/>
              </a:ext>
            </a:extLst>
          </p:cNvPr>
          <p:cNvSpPr/>
          <p:nvPr/>
        </p:nvSpPr>
        <p:spPr>
          <a:xfrm>
            <a:off x="1743701" y="3964537"/>
            <a:ext cx="921921" cy="921921"/>
          </a:xfrm>
          <a:prstGeom prst="smileyFace">
            <a:avLst>
              <a:gd name="adj" fmla="val 4653"/>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r="100000" b="100000"/>
            </a:path>
            <a:tileRect l="-100000" t="-100000"/>
          </a:gradFill>
          <a:ln w="25400">
            <a:solidFill>
              <a:schemeClr val="accent3">
                <a:lumMod val="50000"/>
              </a:schemeClr>
            </a:solidFill>
          </a:ln>
        </p:spPr>
        <p:txBody>
          <a:bodyPr wrap="non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16" name="二等辺三角形 15">
            <a:extLst>
              <a:ext uri="{FF2B5EF4-FFF2-40B4-BE49-F238E27FC236}">
                <a16:creationId xmlns:a16="http://schemas.microsoft.com/office/drawing/2014/main" id="{F7308DD3-5AE4-4EEB-8AA3-84F4B9EFF4D8}"/>
              </a:ext>
            </a:extLst>
          </p:cNvPr>
          <p:cNvSpPr/>
          <p:nvPr/>
        </p:nvSpPr>
        <p:spPr>
          <a:xfrm>
            <a:off x="6478380" y="4594795"/>
            <a:ext cx="921921" cy="1375700"/>
          </a:xfrm>
          <a:prstGeom prst="triangl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0" scaled="1"/>
            <a:tileRect/>
          </a:gradFill>
          <a:ln w="25400">
            <a:solidFill>
              <a:schemeClr val="tx2"/>
            </a:solidFill>
          </a:ln>
        </p:spPr>
        <p:txBody>
          <a:bodyPr wrap="squar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17" name="スマイル 16">
            <a:extLst>
              <a:ext uri="{FF2B5EF4-FFF2-40B4-BE49-F238E27FC236}">
                <a16:creationId xmlns:a16="http://schemas.microsoft.com/office/drawing/2014/main" id="{8F9C8B4B-176D-4D41-8531-4EBC267F0D07}"/>
              </a:ext>
            </a:extLst>
          </p:cNvPr>
          <p:cNvSpPr/>
          <p:nvPr/>
        </p:nvSpPr>
        <p:spPr>
          <a:xfrm>
            <a:off x="6478380" y="3964537"/>
            <a:ext cx="921921" cy="921921"/>
          </a:xfrm>
          <a:prstGeom prst="smileyFace">
            <a:avLst>
              <a:gd name="adj" fmla="val -679"/>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r="100000" b="100000"/>
            </a:path>
            <a:tileRect l="-100000" t="-100000"/>
          </a:gradFill>
          <a:ln w="25400">
            <a:solidFill>
              <a:schemeClr val="tx2"/>
            </a:solidFill>
          </a:ln>
        </p:spPr>
        <p:txBody>
          <a:bodyPr wrap="none" rtlCol="0" anchor="ctr">
            <a:spAutoFit/>
          </a:bodyPr>
          <a:lstStyle/>
          <a:p>
            <a:pPr algn="ctr"/>
            <a:endParaRPr kumimoji="1" lang="ja-JP" altLang="en-US" sz="2000" b="1">
              <a:solidFill>
                <a:srgbClr val="C00000"/>
              </a:solidFill>
              <a:latin typeface="Consolas" panose="020B0609020204030204" pitchFamily="49" charset="0"/>
              <a:cs typeface="Consolas" panose="020B0609020204030204" pitchFamily="49" charset="0"/>
            </a:endParaRPr>
          </a:p>
        </p:txBody>
      </p:sp>
      <p:sp>
        <p:nvSpPr>
          <p:cNvPr id="18" name="吹き出し: 角を丸めた四角形 17">
            <a:extLst>
              <a:ext uri="{FF2B5EF4-FFF2-40B4-BE49-F238E27FC236}">
                <a16:creationId xmlns:a16="http://schemas.microsoft.com/office/drawing/2014/main" id="{EC0E1A57-A0C6-4354-A6C2-EFC1B9B9AB46}"/>
              </a:ext>
            </a:extLst>
          </p:cNvPr>
          <p:cNvSpPr/>
          <p:nvPr/>
        </p:nvSpPr>
        <p:spPr>
          <a:xfrm>
            <a:off x="5125458" y="2314478"/>
            <a:ext cx="2078786" cy="510778"/>
          </a:xfrm>
          <a:prstGeom prst="wedgeRoundRectCallout">
            <a:avLst>
              <a:gd name="adj1" fmla="val 26308"/>
              <a:gd name="adj2" fmla="val 224178"/>
              <a:gd name="adj3" fmla="val 16667"/>
            </a:avLst>
          </a:prstGeom>
          <a:ln/>
        </p:spPr>
        <p:style>
          <a:lnRef idx="2">
            <a:schemeClr val="accent4"/>
          </a:lnRef>
          <a:fillRef idx="1">
            <a:schemeClr val="lt1"/>
          </a:fillRef>
          <a:effectRef idx="0">
            <a:schemeClr val="accent4"/>
          </a:effectRef>
          <a:fontRef idx="minor">
            <a:schemeClr val="dk1"/>
          </a:fontRef>
        </p:style>
        <p:txBody>
          <a:bodyPr wrap="none" rtlCol="0" anchor="ctr">
            <a:spAutoFit/>
          </a:bodyPr>
          <a:lstStyle/>
          <a:p>
            <a:pPr algn="ctr"/>
            <a:r>
              <a:rPr kumimoji="1" lang="ja-JP" altLang="en-US" sz="2400" b="1" dirty="0">
                <a:solidFill>
                  <a:schemeClr val="tx1"/>
                </a:solidFill>
                <a:latin typeface="Consolas" panose="020B0609020204030204" pitchFamily="49" charset="0"/>
                <a:cs typeface="Consolas" panose="020B0609020204030204" pitchFamily="49" charset="0"/>
              </a:rPr>
              <a:t>もう一息かな</a:t>
            </a:r>
            <a:r>
              <a:rPr kumimoji="1" lang="en-US" altLang="ja-JP" sz="2400" b="1" dirty="0">
                <a:solidFill>
                  <a:schemeClr val="tx1"/>
                </a:solidFill>
                <a:latin typeface="Consolas" panose="020B0609020204030204" pitchFamily="49" charset="0"/>
                <a:cs typeface="Consolas" panose="020B0609020204030204" pitchFamily="49" charset="0"/>
              </a:rPr>
              <a:t>…</a:t>
            </a:r>
            <a:endParaRPr kumimoji="1" lang="ja-JP" altLang="en-US" sz="2400" b="1" dirty="0">
              <a:solidFill>
                <a:schemeClr val="tx1"/>
              </a:solidFill>
              <a:latin typeface="Consolas" panose="020B0609020204030204" pitchFamily="49" charset="0"/>
              <a:cs typeface="Consolas" panose="020B0609020204030204" pitchFamily="49" charset="0"/>
            </a:endParaRPr>
          </a:p>
        </p:txBody>
      </p:sp>
      <p:sp>
        <p:nvSpPr>
          <p:cNvPr id="19" name="吹き出し: 角を丸めた四角形 18">
            <a:extLst>
              <a:ext uri="{FF2B5EF4-FFF2-40B4-BE49-F238E27FC236}">
                <a16:creationId xmlns:a16="http://schemas.microsoft.com/office/drawing/2014/main" id="{75730065-F235-4CC8-8572-B7A8BF383455}"/>
              </a:ext>
            </a:extLst>
          </p:cNvPr>
          <p:cNvSpPr/>
          <p:nvPr/>
        </p:nvSpPr>
        <p:spPr>
          <a:xfrm>
            <a:off x="1884779" y="2314478"/>
            <a:ext cx="2652745" cy="919401"/>
          </a:xfrm>
          <a:prstGeom prst="wedgeRoundRectCallout">
            <a:avLst>
              <a:gd name="adj1" fmla="val -35260"/>
              <a:gd name="adj2" fmla="val 101369"/>
              <a:gd name="adj3" fmla="val 16667"/>
            </a:avLst>
          </a:prstGeom>
          <a:ln/>
        </p:spPr>
        <p:style>
          <a:lnRef idx="2">
            <a:schemeClr val="accent4"/>
          </a:lnRef>
          <a:fillRef idx="1">
            <a:schemeClr val="lt1"/>
          </a:fillRef>
          <a:effectRef idx="0">
            <a:schemeClr val="accent4"/>
          </a:effectRef>
          <a:fontRef idx="minor">
            <a:schemeClr val="dk1"/>
          </a:fontRef>
        </p:style>
        <p:txBody>
          <a:bodyPr wrap="none" rtlCol="0" anchor="ctr">
            <a:spAutoFit/>
          </a:bodyPr>
          <a:lstStyle/>
          <a:p>
            <a:pPr algn="ctr"/>
            <a:r>
              <a:rPr kumimoji="1" lang="ja-JP" altLang="en-US" sz="2400" b="1" dirty="0">
                <a:solidFill>
                  <a:schemeClr val="tx1"/>
                </a:solidFill>
                <a:latin typeface="Consolas" panose="020B0609020204030204" pitchFamily="49" charset="0"/>
                <a:cs typeface="Consolas" panose="020B0609020204030204" pitchFamily="49" charset="0"/>
              </a:rPr>
              <a:t>圧倒的成長</a:t>
            </a:r>
            <a:r>
              <a:rPr lang="ja-JP" altLang="en-US" sz="2400" dirty="0"/>
              <a:t>💪💪</a:t>
            </a:r>
            <a:endParaRPr lang="en-US" altLang="ja-JP" sz="2400" dirty="0"/>
          </a:p>
          <a:p>
            <a:pPr algn="ctr"/>
            <a:r>
              <a:rPr kumimoji="1" lang="ja-JP" altLang="en-US" sz="2400" b="1" dirty="0">
                <a:solidFill>
                  <a:schemeClr val="tx1"/>
                </a:solidFill>
                <a:latin typeface="Consolas" panose="020B0609020204030204" pitchFamily="49" charset="0"/>
                <a:cs typeface="Consolas" panose="020B0609020204030204" pitchFamily="49" charset="0"/>
              </a:rPr>
              <a:t>待って</a:t>
            </a:r>
            <a:r>
              <a:rPr kumimoji="1" lang="ja-JP" altLang="en-US" sz="2400" b="1" dirty="0" err="1">
                <a:solidFill>
                  <a:schemeClr val="tx1"/>
                </a:solidFill>
                <a:latin typeface="Consolas" panose="020B0609020204030204" pitchFamily="49" charset="0"/>
                <a:cs typeface="Consolas" panose="020B0609020204030204" pitchFamily="49" charset="0"/>
              </a:rPr>
              <a:t>ろ</a:t>
            </a:r>
            <a:r>
              <a:rPr kumimoji="1" lang="ja-JP" altLang="en-US" sz="2400" b="1" dirty="0">
                <a:solidFill>
                  <a:schemeClr val="tx1"/>
                </a:solidFill>
                <a:latin typeface="Consolas" panose="020B0609020204030204" pitchFamily="49" charset="0"/>
                <a:cs typeface="Consolas" panose="020B0609020204030204" pitchFamily="49" charset="0"/>
              </a:rPr>
              <a:t>社会</a:t>
            </a:r>
          </a:p>
        </p:txBody>
      </p:sp>
      <p:sp>
        <p:nvSpPr>
          <p:cNvPr id="14" name="雲 13">
            <a:extLst>
              <a:ext uri="{FF2B5EF4-FFF2-40B4-BE49-F238E27FC236}">
                <a16:creationId xmlns:a16="http://schemas.microsoft.com/office/drawing/2014/main" id="{C9993198-5B43-48E4-91B5-DD12D55D750A}"/>
              </a:ext>
            </a:extLst>
          </p:cNvPr>
          <p:cNvSpPr/>
          <p:nvPr/>
        </p:nvSpPr>
        <p:spPr>
          <a:xfrm rot="18560146">
            <a:off x="3453450" y="4504526"/>
            <a:ext cx="2067305" cy="1077575"/>
          </a:xfrm>
          <a:prstGeom prst="cloud">
            <a:avLst/>
          </a:prstGeom>
          <a:solidFill>
            <a:srgbClr val="FFFFCC"/>
          </a:solidFill>
          <a:ln w="25400">
            <a:solidFill>
              <a:srgbClr val="C00000"/>
            </a:solidFill>
          </a:ln>
        </p:spPr>
        <p:txBody>
          <a:bodyPr wrap="none" rtlCol="0" anchor="ctr">
            <a:spAutoFit/>
          </a:bodyPr>
          <a:lstStyle/>
          <a:p>
            <a:pPr algn="ctr"/>
            <a:r>
              <a:rPr kumimoji="1" lang="en-US" altLang="ja-JP" sz="2000" b="1" dirty="0" err="1">
                <a:solidFill>
                  <a:srgbClr val="C00000"/>
                </a:solidFill>
                <a:latin typeface="Bahnschrift Light SemiCondensed" panose="020B0502040204020203" pitchFamily="34" charset="0"/>
                <a:cs typeface="Consolas" panose="020B0609020204030204" pitchFamily="49" charset="0"/>
              </a:rPr>
              <a:t>Shakaijin</a:t>
            </a:r>
            <a:br>
              <a:rPr kumimoji="1" lang="en-US" altLang="ja-JP" sz="2000" b="1" dirty="0">
                <a:solidFill>
                  <a:srgbClr val="C00000"/>
                </a:solidFill>
                <a:latin typeface="Bahnschrift Light SemiCondensed" panose="020B0502040204020203" pitchFamily="34" charset="0"/>
                <a:cs typeface="Consolas" panose="020B0609020204030204" pitchFamily="49" charset="0"/>
              </a:rPr>
            </a:br>
            <a:r>
              <a:rPr kumimoji="1" lang="en-US" altLang="ja-JP" sz="2000" b="1" dirty="0">
                <a:solidFill>
                  <a:srgbClr val="C00000"/>
                </a:solidFill>
                <a:latin typeface="Bahnschrift Light SemiCondensed" panose="020B0502040204020203" pitchFamily="34" charset="0"/>
                <a:cs typeface="Consolas" panose="020B0609020204030204" pitchFamily="49" charset="0"/>
              </a:rPr>
              <a:t>Kiso-Power</a:t>
            </a:r>
            <a:endParaRPr kumimoji="1" lang="ja-JP" altLang="en-US" sz="2000" b="1" dirty="0">
              <a:solidFill>
                <a:srgbClr val="C00000"/>
              </a:solidFill>
              <a:latin typeface="Bahnschrift Light SemiCondensed" panose="020B0502040204020203" pitchFamily="34" charset="0"/>
              <a:cs typeface="Consolas" panose="020B0609020204030204" pitchFamily="49" charset="0"/>
            </a:endParaRPr>
          </a:p>
        </p:txBody>
      </p:sp>
    </p:spTree>
    <p:extLst>
      <p:ext uri="{BB962C8B-B14F-4D97-AF65-F5344CB8AC3E}">
        <p14:creationId xmlns:p14="http://schemas.microsoft.com/office/powerpoint/2010/main" val="3069564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746DEA5-0229-4D53-8F09-250937B3C46F}"/>
              </a:ext>
            </a:extLst>
          </p:cNvPr>
          <p:cNvSpPr>
            <a:spLocks noGrp="1"/>
          </p:cNvSpPr>
          <p:nvPr>
            <p:ph idx="1"/>
          </p:nvPr>
        </p:nvSpPr>
        <p:spPr/>
        <p:txBody>
          <a:bodyPr/>
          <a:lstStyle/>
          <a:p>
            <a:pPr marL="0" indent="0">
              <a:buNone/>
            </a:pPr>
            <a:r>
              <a:rPr kumimoji="1" lang="ja-JP" altLang="en-US" dirty="0"/>
              <a:t>受講生自身</a:t>
            </a:r>
            <a:r>
              <a:rPr lang="ja-JP" altLang="en-US" dirty="0"/>
              <a:t>が</a:t>
            </a:r>
            <a:r>
              <a:rPr kumimoji="1" lang="ja-JP" altLang="en-US" dirty="0"/>
              <a:t>能力を正しく認識できているか</a:t>
            </a:r>
            <a:endParaRPr kumimoji="1" lang="en-US" altLang="ja-JP" dirty="0"/>
          </a:p>
          <a:p>
            <a:pPr lvl="1"/>
            <a:r>
              <a:rPr lang="ja-JP" altLang="en-US" dirty="0"/>
              <a:t>本人の自信になっている？</a:t>
            </a:r>
            <a:endParaRPr kumimoji="1" lang="en-US" altLang="ja-JP" dirty="0"/>
          </a:p>
          <a:p>
            <a:pPr marL="0" indent="0">
              <a:buNone/>
            </a:pPr>
            <a:endParaRPr kumimoji="1" lang="en-US" altLang="ja-JP" dirty="0"/>
          </a:p>
          <a:p>
            <a:pPr marL="0" indent="0">
              <a:buNone/>
            </a:pPr>
            <a:r>
              <a:rPr kumimoji="1" lang="ja-JP" altLang="en-US" dirty="0"/>
              <a:t>客観評価</a:t>
            </a:r>
            <a:r>
              <a:rPr kumimoji="1" lang="ja-JP" altLang="en-US" sz="2400" dirty="0"/>
              <a:t>（</a:t>
            </a:r>
            <a:r>
              <a:rPr kumimoji="1" lang="en-US" altLang="ja-JP" sz="2400" dirty="0"/>
              <a:t>=PROG</a:t>
            </a:r>
            <a:r>
              <a:rPr kumimoji="1" lang="ja-JP" altLang="en-US" sz="2400" dirty="0"/>
              <a:t>コンピテンシー等）</a:t>
            </a:r>
            <a:r>
              <a:rPr kumimoji="1" lang="ja-JP" altLang="en-US" dirty="0"/>
              <a:t>と</a:t>
            </a:r>
            <a:r>
              <a:rPr kumimoji="1" lang="ja-JP" altLang="en-US" dirty="0">
                <a:solidFill>
                  <a:srgbClr val="C00000"/>
                </a:solidFill>
              </a:rPr>
              <a:t>同じ指標</a:t>
            </a:r>
            <a:r>
              <a:rPr kumimoji="1" lang="ja-JP" altLang="en-US" dirty="0"/>
              <a:t>で</a:t>
            </a:r>
            <a:br>
              <a:rPr kumimoji="1" lang="en-US" altLang="ja-JP" dirty="0"/>
            </a:br>
            <a:r>
              <a:rPr kumimoji="1" lang="ja-JP" altLang="en-US" dirty="0"/>
              <a:t>自己評価してもらう</a:t>
            </a:r>
            <a:endParaRPr kumimoji="1" lang="en-US" altLang="ja-JP" dirty="0"/>
          </a:p>
          <a:p>
            <a:pPr lvl="1"/>
            <a:r>
              <a:rPr lang="ja-JP" altLang="en-US" dirty="0"/>
              <a:t>教育プログラムが</a:t>
            </a:r>
            <a:br>
              <a:rPr lang="en-US" altLang="ja-JP" dirty="0"/>
            </a:br>
            <a:r>
              <a:rPr lang="ja-JP" altLang="en-US" dirty="0"/>
              <a:t>受講生の社会人基礎力に対する</a:t>
            </a:r>
            <a:r>
              <a:rPr lang="ja-JP" altLang="en-US" dirty="0">
                <a:solidFill>
                  <a:srgbClr val="C00000"/>
                </a:solidFill>
              </a:rPr>
              <a:t>自信</a:t>
            </a:r>
            <a:r>
              <a:rPr lang="ja-JP" altLang="en-US" dirty="0"/>
              <a:t>に結びついているか</a:t>
            </a:r>
            <a:endParaRPr lang="en-US" altLang="ja-JP" dirty="0"/>
          </a:p>
          <a:p>
            <a:pPr lvl="1"/>
            <a:r>
              <a:rPr kumimoji="1" lang="ja-JP" altLang="en-US" dirty="0"/>
              <a:t>得意な能力・不得意な能力について</a:t>
            </a:r>
            <a:br>
              <a:rPr kumimoji="1" lang="en-US" altLang="ja-JP" dirty="0"/>
            </a:br>
            <a:r>
              <a:rPr kumimoji="1" lang="ja-JP" altLang="en-US" dirty="0"/>
              <a:t>受講生自身が適切に</a:t>
            </a:r>
            <a:r>
              <a:rPr kumimoji="1" lang="ja-JP" altLang="en-US" dirty="0">
                <a:solidFill>
                  <a:srgbClr val="C00000"/>
                </a:solidFill>
              </a:rPr>
              <a:t>認識</a:t>
            </a:r>
            <a:r>
              <a:rPr kumimoji="1" lang="ja-JP" altLang="en-US" dirty="0"/>
              <a:t>できているか</a:t>
            </a:r>
            <a:endParaRPr kumimoji="1" lang="en-US" altLang="ja-JP" dirty="0"/>
          </a:p>
          <a:p>
            <a:pPr lvl="1"/>
            <a:r>
              <a:rPr lang="ja-JP" altLang="en-US" dirty="0"/>
              <a:t>自己評価に基づく</a:t>
            </a:r>
            <a:r>
              <a:rPr lang="ja-JP" altLang="en-US" dirty="0">
                <a:solidFill>
                  <a:srgbClr val="C00000"/>
                </a:solidFill>
              </a:rPr>
              <a:t>授業評価アンケート</a:t>
            </a:r>
            <a:r>
              <a:rPr lang="ja-JP" altLang="en-US" dirty="0"/>
              <a:t>の分析</a:t>
            </a:r>
            <a:endParaRPr kumimoji="1" lang="ja-JP" altLang="en-US" dirty="0"/>
          </a:p>
        </p:txBody>
      </p:sp>
      <p:sp>
        <p:nvSpPr>
          <p:cNvPr id="3" name="タイトル 2">
            <a:extLst>
              <a:ext uri="{FF2B5EF4-FFF2-40B4-BE49-F238E27FC236}">
                <a16:creationId xmlns:a16="http://schemas.microsoft.com/office/drawing/2014/main" id="{E0F220E3-626A-4FBC-8F71-0BA82673057F}"/>
              </a:ext>
            </a:extLst>
          </p:cNvPr>
          <p:cNvSpPr>
            <a:spLocks noGrp="1"/>
          </p:cNvSpPr>
          <p:nvPr>
            <p:ph type="title"/>
          </p:nvPr>
        </p:nvSpPr>
        <p:spPr/>
        <p:txBody>
          <a:bodyPr/>
          <a:lstStyle/>
          <a:p>
            <a:r>
              <a:rPr kumimoji="1" lang="ja-JP" altLang="en-US" dirty="0"/>
              <a:t>前回提案した分析手法</a:t>
            </a:r>
          </a:p>
        </p:txBody>
      </p:sp>
    </p:spTree>
    <p:extLst>
      <p:ext uri="{BB962C8B-B14F-4D97-AF65-F5344CB8AC3E}">
        <p14:creationId xmlns:p14="http://schemas.microsoft.com/office/powerpoint/2010/main" val="3552701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BiC-blue">
  <a:themeElements>
    <a:clrScheme name="ユーザー定義 8">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33CC"/>
      </a:hlink>
      <a:folHlink>
        <a:srgbClr val="0033CC"/>
      </a:folHlink>
    </a:clrScheme>
    <a:fontScheme name="ユーザー定義 5">
      <a:majorFont>
        <a:latin typeface="Verdana"/>
        <a:ea typeface="HGP創英角ｺﾞｼｯｸUB"/>
        <a:cs typeface=""/>
      </a:majorFont>
      <a:minorFont>
        <a:latin typeface="Verdana"/>
        <a:ea typeface="HGPｺﾞｼｯｸE"/>
        <a:cs typeface=""/>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spDef>
      <a:spPr>
        <a:solidFill>
          <a:srgbClr val="FFFFCC"/>
        </a:solidFill>
        <a:ln w="25400">
          <a:solidFill>
            <a:srgbClr val="C00000"/>
          </a:solidFill>
        </a:ln>
      </a:spPr>
      <a:bodyPr wrap="none">
        <a:spAutoFit/>
      </a:bodyPr>
      <a:lstStyle>
        <a:defPPr>
          <a:defRPr sz="2000" b="1">
            <a:solidFill>
              <a:srgbClr val="C00000"/>
            </a:solidFill>
            <a:latin typeface="Consolas" panose="020B0609020204030204" pitchFamily="49" charset="0"/>
            <a:cs typeface="Consolas" panose="020B0609020204030204" pitchFamily="49" charset="0"/>
          </a:defRPr>
        </a:defPPr>
      </a:lstStyle>
    </a:spDef>
  </a:objectDefaults>
  <a:extraClrSchemeLst/>
  <a:extLst>
    <a:ext uri="{05A4C25C-085E-4340-85A3-A5531E510DB2}">
      <thm15:themeFamily xmlns:thm15="http://schemas.microsoft.com/office/thememl/2012/main" name="AiBiC-blue" id="{DFBDC689-CF25-4C33-BA74-B1EBE973A26C}" vid="{B23D9BE2-20D9-497A-9036-4B99AF1D8585}"/>
    </a:ext>
  </a:extLst>
</a:theme>
</file>

<file path=ppt/theme/theme2.xml><?xml version="1.0" encoding="utf-8"?>
<a:theme xmlns:a="http://schemas.openxmlformats.org/drawingml/2006/main" name="1_ウェーブ">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ludSpiral">
      <a:majorFont>
        <a:latin typeface="Candara"/>
        <a:ea typeface="HGP創英角ｺﾞｼｯｸUB"/>
        <a:cs typeface=""/>
      </a:majorFont>
      <a:minorFont>
        <a:latin typeface="Candara"/>
        <a:ea typeface="HGP創英角ｺﾞｼｯｸUB"/>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spDef>
      <a:spPr>
        <a:noFill/>
        <a:ln w="19050">
          <a:solidFill>
            <a:schemeClr val="tx1"/>
          </a:solidFill>
        </a:ln>
      </a:spPr>
      <a:bodyPr rtlCol="0" anchor="ctr"/>
      <a:lstStyle>
        <a:defPPr algn="ctr">
          <a:defRPr kumimoji="1" dirty="0" err="1" smtClean="0">
            <a:solidFill>
              <a:schemeClr val="tx1"/>
            </a:solidFill>
            <a:latin typeface="ＭＳ Ｐゴシック" pitchFamily="50" charset="-128"/>
            <a:ea typeface="ＭＳ Ｐゴシック"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AiBiC-blue</Template>
  <TotalTime>7400</TotalTime>
  <Words>1915</Words>
  <Application>Microsoft Office PowerPoint</Application>
  <PresentationFormat>画面に合わせる (4:3)</PresentationFormat>
  <Paragraphs>325</Paragraphs>
  <Slides>25</Slides>
  <Notes>9</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25</vt:i4>
      </vt:variant>
    </vt:vector>
  </HeadingPairs>
  <TitlesOfParts>
    <vt:vector size="41" baseType="lpstr">
      <vt:lpstr>HGPｺﾞｼｯｸE</vt:lpstr>
      <vt:lpstr>HGP創英角ｺﾞｼｯｸUB</vt:lpstr>
      <vt:lpstr>HG創英角ｺﾞｼｯｸUB</vt:lpstr>
      <vt:lpstr>Meiryo UI</vt:lpstr>
      <vt:lpstr>Yu Gothic UI</vt:lpstr>
      <vt:lpstr>游ゴシック</vt:lpstr>
      <vt:lpstr>Arial</vt:lpstr>
      <vt:lpstr>Bahnschrift Light SemiCondensed</vt:lpstr>
      <vt:lpstr>Calibri</vt:lpstr>
      <vt:lpstr>Century</vt:lpstr>
      <vt:lpstr>Consolas</vt:lpstr>
      <vt:lpstr>Symbol</vt:lpstr>
      <vt:lpstr>Verdana</vt:lpstr>
      <vt:lpstr>Wingdings</vt:lpstr>
      <vt:lpstr>AiBiC-blue</vt:lpstr>
      <vt:lpstr>1_ウェーブ</vt:lpstr>
      <vt:lpstr>自己評価と客観評価の変化に基づく実践的人材育成コースにおける教育効果測定の報告</vt:lpstr>
      <vt:lpstr>概要</vt:lpstr>
      <vt:lpstr>成長分野を支える情報技術人材の育成拠点の形成</vt:lpstr>
      <vt:lpstr>社会人基礎力（経済産業省による定義、2006年）</vt:lpstr>
      <vt:lpstr>社会人基礎力の評価</vt:lpstr>
      <vt:lpstr>技術力の場合</vt:lpstr>
      <vt:lpstr>社会人基礎力の場合</vt:lpstr>
      <vt:lpstr>社会人基礎力の場合</vt:lpstr>
      <vt:lpstr>前回提案した分析手法</vt:lpstr>
      <vt:lpstr>(New!)今回提案する分析手法</vt:lpstr>
      <vt:lpstr>提案手法による分析事例</vt:lpstr>
      <vt:lpstr>カリキュラム 2018年度</vt:lpstr>
      <vt:lpstr>受講前後の客観評価結果</vt:lpstr>
      <vt:lpstr>受講前後の自己評価結果</vt:lpstr>
      <vt:lpstr>受講前後の自己評価結果</vt:lpstr>
      <vt:lpstr>受講生の自信に結びついているか</vt:lpstr>
      <vt:lpstr>受講生の自信に結びついているか</vt:lpstr>
      <vt:lpstr>受講生の自信に結びついているか</vt:lpstr>
      <vt:lpstr>受講生の自信に結びついているか</vt:lpstr>
      <vt:lpstr>客観評価と自己評価の上昇幅の相関</vt:lpstr>
      <vt:lpstr>客観評価と自己評価の上昇</vt:lpstr>
      <vt:lpstr>おまけ</vt:lpstr>
      <vt:lpstr>授業評価アンケートの分析</vt:lpstr>
      <vt:lpstr>自由記述から（自己評価下位）</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自己評価と客観評価の変化に基づく実践的人材育成コースにおける教育効果測定の報告</dc:title>
  <dc:creator>神田　哲也</dc:creator>
  <cp:lastModifiedBy>神田　哲也</cp:lastModifiedBy>
  <cp:revision>40</cp:revision>
  <dcterms:created xsi:type="dcterms:W3CDTF">2020-01-16T05:34:22Z</dcterms:created>
  <dcterms:modified xsi:type="dcterms:W3CDTF">2020-01-21T08:54:33Z</dcterms:modified>
</cp:coreProperties>
</file>