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8" r:id="rId3"/>
    <p:sldId id="257" r:id="rId4"/>
    <p:sldId id="258" r:id="rId5"/>
    <p:sldId id="289" r:id="rId6"/>
    <p:sldId id="259" r:id="rId7"/>
    <p:sldId id="291" r:id="rId8"/>
    <p:sldId id="297" r:id="rId9"/>
    <p:sldId id="310" r:id="rId10"/>
    <p:sldId id="292" r:id="rId11"/>
    <p:sldId id="294" r:id="rId12"/>
    <p:sldId id="305" r:id="rId13"/>
    <p:sldId id="301" r:id="rId14"/>
    <p:sldId id="295" r:id="rId15"/>
    <p:sldId id="311" r:id="rId16"/>
    <p:sldId id="312" r:id="rId17"/>
    <p:sldId id="307" r:id="rId18"/>
    <p:sldId id="313" r:id="rId19"/>
    <p:sldId id="303" r:id="rId20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0000"/>
    <a:srgbClr val="E7BFB7"/>
    <a:srgbClr val="EAF5F6"/>
    <a:srgbClr val="EDF2AC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576" autoAdjust="0"/>
  </p:normalViewPr>
  <p:slideViewPr>
    <p:cSldViewPr>
      <p:cViewPr varScale="1">
        <p:scale>
          <a:sx n="45" d="100"/>
          <a:sy n="45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05E66AE-C04C-44CC-81C1-76810548F317}" type="datetimeFigureOut">
              <a:rPr kumimoji="1" lang="ja-JP" altLang="en-US" smtClean="0"/>
              <a:pPr/>
              <a:t>2010/9/25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343EC5E-3966-4E7D-8E58-3131127B55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CC3A6BC-8166-454D-A5FE-944E61BA66FB}" type="datetimeFigureOut">
              <a:rPr kumimoji="1" lang="ja-JP" altLang="en-US" smtClean="0"/>
              <a:pPr/>
              <a:t>2010/9/25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F3BE27D-B5A6-455E-BB8C-E523E5DFBB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120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603474"/>
            <a:ext cx="8424936" cy="1470025"/>
          </a:xfrm>
        </p:spPr>
        <p:txBody>
          <a:bodyPr/>
          <a:lstStyle/>
          <a:p>
            <a:r>
              <a:rPr lang="en-US" altLang="ja-JP" sz="3600" dirty="0" smtClean="0"/>
              <a:t>Cage: A Keyword Search Tool Enhanced with </a:t>
            </a:r>
            <a:br>
              <a:rPr lang="en-US" altLang="ja-JP" sz="3600" dirty="0" smtClean="0"/>
            </a:br>
            <a:r>
              <a:rPr lang="en-US" altLang="ja-JP" sz="3600" dirty="0" smtClean="0"/>
              <a:t>Semantic Property Extraction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/>
          <a:p>
            <a:endParaRPr kumimoji="1" lang="en-US" altLang="ja-JP" sz="1800" dirty="0" smtClean="0"/>
          </a:p>
          <a:p>
            <a:r>
              <a:rPr kumimoji="1" lang="en-US" altLang="ja-JP" dirty="0" smtClean="0"/>
              <a:t>Takashi </a:t>
            </a:r>
            <a:r>
              <a:rPr kumimoji="1" lang="en-US" altLang="ja-JP" dirty="0" err="1" smtClean="0"/>
              <a:t>Ishio</a:t>
            </a:r>
            <a:endParaRPr kumimoji="1" lang="en-US" altLang="ja-JP" sz="2800" dirty="0" smtClean="0"/>
          </a:p>
          <a:p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ishio@ist.osaka-u.ac.jp</a:t>
            </a:r>
            <a:endParaRPr kumimoji="1" lang="ja-JP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7596336" y="1027881"/>
            <a:ext cx="1296144" cy="576064"/>
          </a:xfrm>
          <a:prstGeom prst="wedgeRoundRectCallout">
            <a:avLst>
              <a:gd name="adj1" fmla="val -41677"/>
              <a:gd name="adj2" fmla="val 805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grep</a:t>
            </a:r>
            <a:endParaRPr kumimoji="1"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4382348" y="5807005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Osaka </a:t>
            </a:r>
          </a:p>
          <a:p>
            <a:r>
              <a:rPr lang="en-US" altLang="ja-JP" dirty="0" smtClean="0"/>
              <a:t>University</a:t>
            </a:r>
            <a:endParaRPr lang="ja-JP" altLang="en-US" dirty="0"/>
          </a:p>
        </p:txBody>
      </p:sp>
      <p:pic>
        <p:nvPicPr>
          <p:cNvPr id="5122" name="Picture 2" descr="C:\Home\sdoc\lab\misc\logo\rogo4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805264"/>
            <a:ext cx="609654" cy="601281"/>
          </a:xfrm>
          <a:prstGeom prst="rect">
            <a:avLst/>
          </a:prstGeom>
          <a:noFill/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16226" y="3212976"/>
            <a:ext cx="671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 tool for developers who do not (cannot?) modularize concerns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Method-Property Table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7504" y="2309859"/>
          <a:ext cx="8964489" cy="38043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6254"/>
                <a:gridCol w="1602138"/>
                <a:gridCol w="1296144"/>
                <a:gridCol w="2304256"/>
                <a:gridCol w="1835697"/>
              </a:tblGrid>
              <a:tr h="9031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Methods</a:t>
                      </a:r>
                    </a:p>
                    <a:p>
                      <a:r>
                        <a:rPr kumimoji="1" lang="en-US" altLang="ja-JP" dirty="0" smtClean="0"/>
                        <a:t>found by grep</a:t>
                      </a:r>
                    </a:p>
                    <a:p>
                      <a:r>
                        <a:rPr kumimoji="1" lang="en-US" altLang="ja-JP" dirty="0" smtClean="0"/>
                        <a:t>(93 methods)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Call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beep</a:t>
                      </a:r>
                    </a:p>
                    <a:p>
                      <a:r>
                        <a:rPr kumimoji="1" lang="en-US" altLang="ja-JP" dirty="0" smtClean="0"/>
                        <a:t>(85</a:t>
                      </a:r>
                      <a:r>
                        <a:rPr kumimoji="1" lang="en-US" altLang="ja-JP" baseline="0" dirty="0" smtClean="0"/>
                        <a:t> methods)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Call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isEditable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(34 methods)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Call </a:t>
                      </a:r>
                    </a:p>
                    <a:p>
                      <a:r>
                        <a:rPr kumimoji="1" lang="en-US" altLang="ja-JP" dirty="0" err="1" smtClean="0"/>
                        <a:t>moveCaretPosition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(21 methods)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Accesses</a:t>
                      </a:r>
                    </a:p>
                    <a:p>
                      <a:r>
                        <a:rPr kumimoji="1" lang="en-US" altLang="ja-JP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undoMgr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field</a:t>
                      </a:r>
                    </a:p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 methods)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JEditBuffer.undo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60147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EditPane</a:t>
                      </a:r>
                      <a:r>
                        <a:rPr kumimoji="1" lang="en-US" altLang="ja-JP" dirty="0" smtClean="0"/>
                        <a:t>.</a:t>
                      </a:r>
                    </a:p>
                    <a:p>
                      <a:r>
                        <a:rPr kumimoji="1" lang="en-US" altLang="ja-JP" dirty="0" err="1" smtClean="0"/>
                        <a:t>goToNextMarker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75695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EditPane</a:t>
                      </a:r>
                      <a:r>
                        <a:rPr kumimoji="1" lang="en-US" altLang="ja-JP" dirty="0" smtClean="0"/>
                        <a:t>.</a:t>
                      </a:r>
                    </a:p>
                    <a:p>
                      <a:r>
                        <a:rPr kumimoji="1" lang="en-US" altLang="ja-JP" dirty="0" err="1" smtClean="0"/>
                        <a:t>goToPrevMarker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75695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Abbrevs</a:t>
                      </a:r>
                      <a:r>
                        <a:rPr kumimoji="1" lang="en-US" altLang="ja-JP" dirty="0" smtClean="0"/>
                        <a:t>.</a:t>
                      </a:r>
                    </a:p>
                    <a:p>
                      <a:r>
                        <a:rPr kumimoji="1" lang="en-US" altLang="ja-JP" dirty="0" err="1" smtClean="0"/>
                        <a:t>expandAbbrev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1520" y="1628800"/>
            <a:ext cx="548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Ananlyzed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JEdit</a:t>
            </a:r>
            <a:r>
              <a:rPr kumimoji="1" lang="en-US" altLang="ja-JP" dirty="0" smtClean="0"/>
              <a:t> source code with a keyword “beep”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Formal Concept Analysis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FCA extracts all concepts (clusters).</a:t>
            </a:r>
          </a:p>
          <a:p>
            <a:pPr lvl="1"/>
            <a:r>
              <a:rPr lang="en-US" altLang="ja-JP" dirty="0" smtClean="0"/>
              <a:t>Non-exclusive clustering</a:t>
            </a:r>
          </a:p>
          <a:p>
            <a:r>
              <a:rPr lang="en-US" altLang="ja-JP" dirty="0" smtClean="0"/>
              <a:t>A concept is a pair [M, P]</a:t>
            </a:r>
          </a:p>
          <a:p>
            <a:pPr lvl="1"/>
            <a:r>
              <a:rPr lang="en-US" altLang="ja-JP" dirty="0" smtClean="0"/>
              <a:t>Every method in M </a:t>
            </a:r>
          </a:p>
          <a:p>
            <a:pPr lvl="1">
              <a:buNone/>
            </a:pPr>
            <a:r>
              <a:rPr lang="en-US" altLang="ja-JP" dirty="0" smtClean="0"/>
              <a:t>	satisfies all properties in P.</a:t>
            </a:r>
          </a:p>
          <a:p>
            <a:pPr lvl="1"/>
            <a:r>
              <a:rPr lang="en-US" altLang="ja-JP" dirty="0" smtClean="0"/>
              <a:t>Any other method cannot </a:t>
            </a:r>
          </a:p>
          <a:p>
            <a:pPr lvl="1">
              <a:buNone/>
            </a:pPr>
            <a:r>
              <a:rPr lang="en-US" altLang="ja-JP" dirty="0" smtClean="0"/>
              <a:t>	satisfy at least one of the properties P.</a:t>
            </a:r>
          </a:p>
        </p:txBody>
      </p:sp>
      <p:graphicFrame>
        <p:nvGraphicFramePr>
          <p:cNvPr id="4" name="コンテンツ プレースホルダ 51"/>
          <p:cNvGraphicFramePr>
            <a:graphicFrameLocks/>
          </p:cNvGraphicFramePr>
          <p:nvPr/>
        </p:nvGraphicFramePr>
        <p:xfrm>
          <a:off x="5569758" y="2830056"/>
          <a:ext cx="353874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8421"/>
                <a:gridCol w="720081"/>
                <a:gridCol w="720082"/>
                <a:gridCol w="720078"/>
                <a:gridCol w="720084"/>
              </a:tblGrid>
              <a:tr h="3075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P4</a:t>
                      </a:r>
                    </a:p>
                  </a:txBody>
                  <a:tcPr/>
                </a:tc>
              </a:tr>
              <a:tr h="3075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M1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5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M2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5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M3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Interactive analysis </a:t>
            </a:r>
            <a:r>
              <a:rPr lang="en-US" altLang="ja-JP" sz="4000" dirty="0" smtClean="0"/>
              <a:t>using </a:t>
            </a:r>
            <a:r>
              <a:rPr kumimoji="1" lang="en-US" altLang="ja-JP" sz="4000" dirty="0" smtClean="0"/>
              <a:t>FCA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limitation of FCA is the number of concepts  (clusters).</a:t>
            </a:r>
          </a:p>
          <a:p>
            <a:pPr lvl="1"/>
            <a:r>
              <a:rPr lang="en-US" altLang="ja-JP" dirty="0" smtClean="0"/>
              <a:t>too many concepts to show</a:t>
            </a:r>
          </a:p>
          <a:p>
            <a:r>
              <a:rPr lang="en-US" altLang="ja-JP" dirty="0" smtClean="0"/>
              <a:t>Interactive Analysis</a:t>
            </a:r>
          </a:p>
          <a:p>
            <a:pPr lvl="1"/>
            <a:r>
              <a:rPr lang="en-US" altLang="ja-JP" dirty="0" smtClean="0"/>
              <a:t>Two basic tools:</a:t>
            </a:r>
          </a:p>
          <a:p>
            <a:pPr lvl="2"/>
            <a:r>
              <a:rPr lang="en-US" altLang="ja-JP" dirty="0" smtClean="0"/>
              <a:t>Find common p</a:t>
            </a:r>
            <a:r>
              <a:rPr lang="en-US" altLang="ja-JP" dirty="0" smtClean="0">
                <a:sym typeface="Wingdings" pitchFamily="2" charset="2"/>
              </a:rPr>
              <a:t>roperties among selected methods</a:t>
            </a:r>
          </a:p>
          <a:p>
            <a:pPr lvl="2"/>
            <a:r>
              <a:rPr lang="en-US" altLang="ja-JP" dirty="0" smtClean="0">
                <a:sym typeface="Wingdings" pitchFamily="2" charset="2"/>
              </a:rPr>
              <a:t>Find methods satisfying selected properties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… instead of direct visualization of concepts</a:t>
            </a:r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Tool Demonstration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Example Target: </a:t>
            </a:r>
            <a:r>
              <a:rPr kumimoji="1" lang="en-US" altLang="ja-JP" dirty="0" err="1" smtClean="0"/>
              <a:t>JEdit</a:t>
            </a:r>
            <a:r>
              <a:rPr lang="en-US" altLang="ja-JP" dirty="0" smtClean="0"/>
              <a:t>, a text editor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Anallyze</a:t>
            </a:r>
            <a:r>
              <a:rPr kumimoji="1" lang="en-US" altLang="ja-JP" dirty="0" smtClean="0"/>
              <a:t> when </a:t>
            </a:r>
            <a:r>
              <a:rPr kumimoji="1" lang="en-US" altLang="ja-JP" dirty="0" err="1" smtClean="0"/>
              <a:t>JEdit</a:t>
            </a:r>
            <a:r>
              <a:rPr kumimoji="1" lang="en-US" altLang="ja-JP" dirty="0" smtClean="0"/>
              <a:t> calls beep method.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sz="2800" dirty="0" smtClean="0"/>
              <a:t>Command line arguments: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java</a:t>
            </a:r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-cp </a:t>
            </a:r>
            <a:r>
              <a:rPr lang="en-US" altLang="ja-JP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jedit</a:t>
            </a:r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-bin </a:t>
            </a: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</a:t>
            </a:r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ja-JP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jedit</a:t>
            </a:r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-source  beep</a:t>
            </a:r>
          </a:p>
          <a:p>
            <a:pPr>
              <a:buNone/>
            </a:pPr>
            <a:endParaRPr kumimoji="1" lang="en-US" altLang="ja-JP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altLang="ja-JP" sz="1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kumimoji="1" lang="en-US" altLang="ja-JP" sz="2800" dirty="0" smtClean="0">
                <a:latin typeface="Tahoma" pitchFamily="34" charset="0"/>
                <a:cs typeface="Tahoma" pitchFamily="34" charset="0"/>
              </a:rPr>
              <a:t>Analysis excludes JDK methods except fo</a:t>
            </a:r>
            <a:r>
              <a:rPr lang="en-US" altLang="ja-JP" sz="2800" dirty="0" smtClean="0">
                <a:latin typeface="Tahoma" pitchFamily="34" charset="0"/>
                <a:cs typeface="Tahoma" pitchFamily="34" charset="0"/>
              </a:rPr>
              <a:t>r “</a:t>
            </a:r>
            <a:r>
              <a:rPr kumimoji="1" lang="en-US" altLang="ja-JP" sz="2800" dirty="0" smtClean="0">
                <a:latin typeface="Tahoma" pitchFamily="34" charset="0"/>
                <a:cs typeface="Tahoma" pitchFamily="34" charset="0"/>
              </a:rPr>
              <a:t>beep” method.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443711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Bytecode</a:t>
            </a:r>
            <a:r>
              <a:rPr lang="en-US" altLang="ja-JP" sz="2400" dirty="0" smtClean="0"/>
              <a:t> of </a:t>
            </a:r>
            <a:r>
              <a:rPr lang="en-US" altLang="ja-JP" sz="2400" dirty="0" err="1" smtClean="0"/>
              <a:t>JEdit</a:t>
            </a:r>
            <a:r>
              <a:rPr lang="en-US" altLang="ja-JP" sz="2400" dirty="0" smtClean="0"/>
              <a:t>]           [Source]       [</a:t>
            </a:r>
            <a:r>
              <a:rPr lang="en-US" altLang="ja-JP" sz="2400" b="1" dirty="0" smtClean="0"/>
              <a:t>grep </a:t>
            </a:r>
            <a:r>
              <a:rPr lang="en-US" altLang="ja-JP" sz="2400" dirty="0" smtClean="0"/>
              <a:t>keyword]</a:t>
            </a:r>
            <a:endParaRPr kumimoji="1" lang="ja-JP" altLang="en-US" sz="2400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The Main Window: Method-Property Table</a:t>
            </a:r>
            <a:endParaRPr kumimoji="1" lang="ja-JP" alt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72394"/>
            <a:ext cx="62293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角丸四角形吹き出し 6"/>
          <p:cNvSpPr/>
          <p:nvPr/>
        </p:nvSpPr>
        <p:spPr>
          <a:xfrm>
            <a:off x="3491880" y="1628800"/>
            <a:ext cx="2592288" cy="720080"/>
          </a:xfrm>
          <a:prstGeom prst="wedgeRoundRectCallout">
            <a:avLst>
              <a:gd name="adj1" fmla="val -27888"/>
              <a:gd name="adj2" fmla="val 7173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 column corresponds to a property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179512" y="4941168"/>
            <a:ext cx="2592288" cy="1008112"/>
          </a:xfrm>
          <a:prstGeom prst="wedgeRoundRectCallout">
            <a:avLst>
              <a:gd name="adj1" fmla="val 33681"/>
              <a:gd name="adj2" fmla="val -8757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Each row corresponds to a Java method</a:t>
            </a:r>
          </a:p>
          <a:p>
            <a:pPr algn="ctr"/>
            <a:r>
              <a:rPr lang="en-US" altLang="ja-JP" dirty="0" smtClean="0"/>
              <a:t>including a keyword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3491880" y="5517232"/>
            <a:ext cx="3744416" cy="1008112"/>
          </a:xfrm>
          <a:prstGeom prst="wedgeRoundRectCallout">
            <a:avLst>
              <a:gd name="adj1" fmla="val 33681"/>
              <a:gd name="adj2" fmla="val -8757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The method of the row satisfies the property of the colum</a:t>
            </a:r>
            <a:r>
              <a:rPr lang="en-US" altLang="ja-JP" dirty="0" smtClean="0"/>
              <a:t>n 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6444208" y="2564904"/>
            <a:ext cx="2592288" cy="720080"/>
          </a:xfrm>
          <a:prstGeom prst="wedgeRoundRectCallout">
            <a:avLst>
              <a:gd name="adj1" fmla="val -59955"/>
              <a:gd name="adj2" fmla="val 463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The detail of a column is shown as a tool-tip</a:t>
            </a:r>
            <a:endParaRPr kumimoji="1" lang="ja-JP" altLang="en-US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444208" y="1628800"/>
            <a:ext cx="2592288" cy="720080"/>
          </a:xfrm>
          <a:prstGeom prst="wedgeRoundRectCallout">
            <a:avLst>
              <a:gd name="adj1" fmla="val -63803"/>
              <a:gd name="adj2" fmla="val 7635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Sorted by </a:t>
            </a:r>
            <a:r>
              <a:rPr lang="en-US" altLang="ja-JP" dirty="0" smtClean="0"/>
              <a:t>#methods </a:t>
            </a:r>
          </a:p>
          <a:p>
            <a:pPr algn="ctr"/>
            <a:r>
              <a:rPr lang="en-US" altLang="ja-JP" dirty="0" smtClean="0"/>
              <a:t>satisfying the property</a:t>
            </a:r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Filters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571008" cy="31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角丸四角形吹き出し 6"/>
          <p:cNvSpPr/>
          <p:nvPr/>
        </p:nvSpPr>
        <p:spPr>
          <a:xfrm>
            <a:off x="4283968" y="2636912"/>
            <a:ext cx="4680520" cy="1656184"/>
          </a:xfrm>
          <a:prstGeom prst="wedgeRoundRectCallout">
            <a:avLst>
              <a:gd name="adj1" fmla="val -59812"/>
              <a:gd name="adj2" fmla="val -1572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A right-click enables a filter.</a:t>
            </a:r>
          </a:p>
          <a:p>
            <a:pPr algn="ctr"/>
            <a:endParaRPr kumimoji="1" lang="en-US" altLang="ja-JP" sz="2400" dirty="0" smtClean="0"/>
          </a:p>
          <a:p>
            <a:pPr algn="ctr"/>
            <a:r>
              <a:rPr lang="en-US" altLang="ja-JP" sz="2400" dirty="0" smtClean="0"/>
              <a:t>Now the window shows only the methods calling “</a:t>
            </a:r>
            <a:r>
              <a:rPr lang="en-US" altLang="ja-JP" sz="2400" dirty="0" err="1" smtClean="0"/>
              <a:t>isEditable</a:t>
            </a:r>
            <a:r>
              <a:rPr lang="en-US" altLang="ja-JP" sz="2400" dirty="0" smtClean="0"/>
              <a:t>”.</a:t>
            </a:r>
            <a:endParaRPr kumimoji="1" lang="ja-JP" altLang="en-US" sz="24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3131840" y="5229200"/>
            <a:ext cx="5400600" cy="1080120"/>
          </a:xfrm>
          <a:prstGeom prst="wedgeRoundRectCallout">
            <a:avLst>
              <a:gd name="adj1" fmla="val -56420"/>
              <a:gd name="adj2" fmla="val -10142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An envelope icon indicates a method whose source code is not investigated yet.</a:t>
            </a:r>
            <a:endParaRPr kumimoji="1" lang="ja-JP" altLang="en-US" sz="2000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8" y="260648"/>
            <a:ext cx="8218488" cy="1143000"/>
          </a:xfrm>
        </p:spPr>
        <p:txBody>
          <a:bodyPr/>
          <a:lstStyle/>
          <a:p>
            <a:r>
              <a:rPr lang="en-US" altLang="ja-JP" dirty="0" smtClean="0"/>
              <a:t>Excluding Inspected Methods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824" y="1916832"/>
            <a:ext cx="5310708" cy="393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角丸四角形吹き出し 4"/>
          <p:cNvSpPr/>
          <p:nvPr/>
        </p:nvSpPr>
        <p:spPr>
          <a:xfrm>
            <a:off x="4824288" y="3068960"/>
            <a:ext cx="3888432" cy="1008112"/>
          </a:xfrm>
          <a:prstGeom prst="wedgeRoundRectCallout">
            <a:avLst>
              <a:gd name="adj1" fmla="val -65990"/>
              <a:gd name="adj2" fmla="val 2654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This filter hides methods that satisfy the property.</a:t>
            </a:r>
            <a:endParaRPr kumimoji="1" lang="ja-JP" altLang="en-US" sz="24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6"/>
            <a:ext cx="6264696" cy="5896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角丸四角形吹き出し 4"/>
          <p:cNvSpPr/>
          <p:nvPr/>
        </p:nvSpPr>
        <p:spPr>
          <a:xfrm>
            <a:off x="3167584" y="3861048"/>
            <a:ext cx="5004816" cy="1008112"/>
          </a:xfrm>
          <a:prstGeom prst="wedgeRoundRectCallout">
            <a:avLst>
              <a:gd name="adj1" fmla="val -54700"/>
              <a:gd name="adj2" fmla="val -20268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After the first property is inspected, </a:t>
            </a:r>
          </a:p>
          <a:p>
            <a:pPr algn="ctr"/>
            <a:r>
              <a:rPr lang="en-US" altLang="ja-JP" dirty="0" smtClean="0"/>
              <a:t>choose another property to inspect.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3419872" y="1844824"/>
            <a:ext cx="5616624" cy="1008112"/>
          </a:xfrm>
          <a:prstGeom prst="wedgeRoundRectCallout">
            <a:avLst>
              <a:gd name="adj1" fmla="val -55647"/>
              <a:gd name="adj2" fmla="val -3612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Properties can be sorted by #methods satisfying each property.</a:t>
            </a:r>
            <a:endParaRPr kumimoji="1" lang="ja-JP" altLang="en-US" sz="24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 it effective?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 the case of beep method of </a:t>
            </a:r>
            <a:r>
              <a:rPr kumimoji="1" lang="en-US" altLang="ja-JP" dirty="0" err="1" smtClean="0"/>
              <a:t>JEdit</a:t>
            </a:r>
            <a:r>
              <a:rPr kumimoji="1" lang="en-US" altLang="ja-JP" dirty="0" smtClean="0"/>
              <a:t>, 52 of 93 methods are covered by “</a:t>
            </a:r>
            <a:r>
              <a:rPr kumimoji="1" lang="en-US" altLang="ja-JP" dirty="0" err="1" smtClean="0"/>
              <a:t>isEditable</a:t>
            </a:r>
            <a:r>
              <a:rPr kumimoji="1" lang="en-US" altLang="ja-JP" dirty="0" smtClean="0"/>
              <a:t>” and “</a:t>
            </a:r>
            <a:r>
              <a:rPr kumimoji="1" lang="en-US" altLang="ja-JP" dirty="0" err="1" smtClean="0"/>
              <a:t>moveCaretPosition</a:t>
            </a:r>
            <a:r>
              <a:rPr kumimoji="1" lang="en-US" altLang="ja-JP" dirty="0" smtClean="0"/>
              <a:t>” methods.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 and 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ja-JP" dirty="0" smtClean="0"/>
              <a:t>Our tool extracts common properties among code fragments.</a:t>
            </a:r>
          </a:p>
          <a:p>
            <a:pPr lvl="1"/>
            <a:r>
              <a:rPr lang="en-US" altLang="ja-JP" dirty="0" smtClean="0"/>
              <a:t>Efficient code inspection with </a:t>
            </a:r>
            <a:r>
              <a:rPr lang="en-US" altLang="ja-JP" b="1" dirty="0" smtClean="0"/>
              <a:t>grep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Case study of the tool with an industrial team</a:t>
            </a:r>
          </a:p>
          <a:p>
            <a:pPr lvl="1"/>
            <a:r>
              <a:rPr kumimoji="1" lang="en-US" altLang="ja-JP" dirty="0" smtClean="0"/>
              <a:t>Advanced aspect mining: extract “why” the code fragments are not modularized</a:t>
            </a:r>
          </a:p>
          <a:p>
            <a:pPr lvl="2"/>
            <a:r>
              <a:rPr lang="en-US" altLang="ja-JP" dirty="0" smtClean="0"/>
              <a:t>Is there any special properties?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34"/>
          <p:cNvGrpSpPr>
            <a:grpSpLocks noChangeAspect="1"/>
          </p:cNvGrpSpPr>
          <p:nvPr/>
        </p:nvGrpSpPr>
        <p:grpSpPr bwMode="auto">
          <a:xfrm>
            <a:off x="6515943" y="3789040"/>
            <a:ext cx="1872481" cy="2437266"/>
            <a:chOff x="3424" y="2704"/>
            <a:chExt cx="862" cy="1122"/>
          </a:xfrm>
        </p:grpSpPr>
        <p:sp>
          <p:nvSpPr>
            <p:cNvPr id="23" name="AutoShape 33"/>
            <p:cNvSpPr>
              <a:spLocks noChangeAspect="1" noChangeArrowheads="1" noTextEdit="1"/>
            </p:cNvSpPr>
            <p:nvPr/>
          </p:nvSpPr>
          <p:spPr bwMode="auto">
            <a:xfrm>
              <a:off x="3424" y="2704"/>
              <a:ext cx="862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3436" y="2715"/>
              <a:ext cx="833" cy="10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4"/>
                </a:cxn>
                <a:cxn ang="0">
                  <a:pos x="833" y="1094"/>
                </a:cxn>
                <a:cxn ang="0">
                  <a:pos x="833" y="199"/>
                </a:cxn>
                <a:cxn ang="0">
                  <a:pos x="624" y="0"/>
                </a:cxn>
                <a:cxn ang="0">
                  <a:pos x="0" y="0"/>
                </a:cxn>
              </a:cxnLst>
              <a:rect l="0" t="0" r="r" b="b"/>
              <a:pathLst>
                <a:path w="833" h="1094">
                  <a:moveTo>
                    <a:pt x="0" y="0"/>
                  </a:moveTo>
                  <a:lnTo>
                    <a:pt x="0" y="1094"/>
                  </a:lnTo>
                  <a:lnTo>
                    <a:pt x="833" y="1094"/>
                  </a:lnTo>
                  <a:lnTo>
                    <a:pt x="833" y="199"/>
                  </a:lnTo>
                  <a:lnTo>
                    <a:pt x="6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>
              <a:off x="4060" y="2715"/>
              <a:ext cx="209" cy="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199"/>
                </a:cxn>
                <a:cxn ang="0">
                  <a:pos x="0" y="199"/>
                </a:cxn>
                <a:cxn ang="0">
                  <a:pos x="0" y="0"/>
                </a:cxn>
              </a:cxnLst>
              <a:rect l="0" t="0" r="r" b="b"/>
              <a:pathLst>
                <a:path w="209" h="199">
                  <a:moveTo>
                    <a:pt x="0" y="0"/>
                  </a:moveTo>
                  <a:lnTo>
                    <a:pt x="209" y="199"/>
                  </a:lnTo>
                  <a:lnTo>
                    <a:pt x="0" y="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>
              <a:off x="3488" y="3014"/>
              <a:ext cx="729" cy="2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9" y="0"/>
                </a:cxn>
                <a:cxn ang="0">
                  <a:pos x="729" y="99"/>
                </a:cxn>
                <a:cxn ang="0">
                  <a:pos x="468" y="99"/>
                </a:cxn>
                <a:cxn ang="0">
                  <a:pos x="468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 flipV="1">
              <a:off x="3490" y="3396"/>
              <a:ext cx="7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3488" y="3461"/>
              <a:ext cx="4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3488" y="3527"/>
              <a:ext cx="54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 flipV="1">
              <a:off x="3490" y="3329"/>
              <a:ext cx="5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 flipV="1">
              <a:off x="3490" y="2903"/>
              <a:ext cx="3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488" y="2964"/>
              <a:ext cx="5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0" name="Freeform 37"/>
          <p:cNvSpPr>
            <a:spLocks/>
          </p:cNvSpPr>
          <p:nvPr/>
        </p:nvSpPr>
        <p:spPr bwMode="auto">
          <a:xfrm>
            <a:off x="6660836" y="5706079"/>
            <a:ext cx="1583572" cy="3600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9" y="0"/>
              </a:cxn>
              <a:cxn ang="0">
                <a:pos x="729" y="99"/>
              </a:cxn>
              <a:cxn ang="0">
                <a:pos x="468" y="99"/>
              </a:cxn>
              <a:cxn ang="0">
                <a:pos x="468" y="149"/>
              </a:cxn>
              <a:cxn ang="0">
                <a:pos x="0" y="149"/>
              </a:cxn>
              <a:cxn ang="0">
                <a:pos x="0" y="0"/>
              </a:cxn>
            </a:cxnLst>
            <a:rect l="0" t="0" r="r" b="b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Background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Code Clones: similar source code fragments created in a program</a:t>
            </a:r>
          </a:p>
          <a:p>
            <a:pPr lvl="1"/>
            <a:r>
              <a:rPr lang="en-US" altLang="ja-JP" dirty="0" smtClean="0"/>
              <a:t>Reused functions/algorithms/idioms</a:t>
            </a:r>
          </a:p>
          <a:p>
            <a:pPr lvl="1"/>
            <a:r>
              <a:rPr lang="en-US" altLang="ja-JP" dirty="0" smtClean="0"/>
              <a:t>Implementation of crosscutting concerns</a:t>
            </a:r>
            <a:endParaRPr kumimoji="1" lang="ja-JP" altLang="en-US" dirty="0"/>
          </a:p>
        </p:txBody>
      </p:sp>
      <p:grpSp>
        <p:nvGrpSpPr>
          <p:cNvPr id="4" name="Group 15"/>
          <p:cNvGrpSpPr>
            <a:grpSpLocks noChangeAspect="1"/>
          </p:cNvGrpSpPr>
          <p:nvPr/>
        </p:nvGrpSpPr>
        <p:grpSpPr bwMode="auto">
          <a:xfrm>
            <a:off x="2483769" y="3717032"/>
            <a:ext cx="1944216" cy="2527705"/>
            <a:chOff x="1348" y="2578"/>
            <a:chExt cx="863" cy="1122"/>
          </a:xfrm>
        </p:grpSpPr>
        <p:sp>
          <p:nvSpPr>
            <p:cNvPr id="5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348" y="2578"/>
              <a:ext cx="863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auto">
            <a:xfrm>
              <a:off x="1414" y="3001"/>
              <a:ext cx="732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100"/>
                </a:cxn>
                <a:cxn ang="0">
                  <a:pos x="470" y="100"/>
                </a:cxn>
                <a:cxn ang="0">
                  <a:pos x="470" y="15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732" h="150">
                  <a:moveTo>
                    <a:pt x="0" y="0"/>
                  </a:moveTo>
                  <a:lnTo>
                    <a:pt x="732" y="0"/>
                  </a:lnTo>
                  <a:lnTo>
                    <a:pt x="732" y="100"/>
                  </a:lnTo>
                  <a:lnTo>
                    <a:pt x="470" y="100"/>
                  </a:lnTo>
                  <a:lnTo>
                    <a:pt x="470" y="150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1414" y="3001"/>
              <a:ext cx="732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100"/>
                </a:cxn>
                <a:cxn ang="0">
                  <a:pos x="470" y="100"/>
                </a:cxn>
                <a:cxn ang="0">
                  <a:pos x="470" y="15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732" h="150">
                  <a:moveTo>
                    <a:pt x="0" y="0"/>
                  </a:moveTo>
                  <a:lnTo>
                    <a:pt x="732" y="0"/>
                  </a:lnTo>
                  <a:lnTo>
                    <a:pt x="732" y="100"/>
                  </a:lnTo>
                  <a:lnTo>
                    <a:pt x="470" y="100"/>
                  </a:lnTo>
                  <a:lnTo>
                    <a:pt x="470" y="150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1414" y="3339"/>
              <a:ext cx="73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99"/>
                </a:cxn>
                <a:cxn ang="0">
                  <a:pos x="470" y="99"/>
                </a:cxn>
                <a:cxn ang="0">
                  <a:pos x="470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1414" y="3339"/>
              <a:ext cx="73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99"/>
                </a:cxn>
                <a:cxn ang="0">
                  <a:pos x="470" y="99"/>
                </a:cxn>
                <a:cxn ang="0">
                  <a:pos x="470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1435" y="2890"/>
              <a:ext cx="711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1435" y="29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1435" y="3239"/>
              <a:ext cx="606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>
              <a:off x="1435" y="3288"/>
              <a:ext cx="397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>
              <a:off x="1435" y="28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1414" y="3538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31"/>
            <p:cNvSpPr>
              <a:spLocks noChangeShapeType="1"/>
            </p:cNvSpPr>
            <p:nvPr/>
          </p:nvSpPr>
          <p:spPr bwMode="auto">
            <a:xfrm>
              <a:off x="1414" y="3587"/>
              <a:ext cx="554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305475" y="4725144"/>
            <a:ext cx="189026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ja-JP" dirty="0" smtClean="0"/>
              <a:t>copy-and-modify</a:t>
            </a:r>
            <a:endParaRPr kumimoji="1" lang="en-US" altLang="ja-JP" dirty="0"/>
          </a:p>
        </p:txBody>
      </p:sp>
      <p:sp>
        <p:nvSpPr>
          <p:cNvPr id="34" name="Rectangle 47"/>
          <p:cNvSpPr>
            <a:spLocks noChangeArrowheads="1"/>
          </p:cNvSpPr>
          <p:nvPr/>
        </p:nvSpPr>
        <p:spPr bwMode="auto">
          <a:xfrm>
            <a:off x="4572000" y="4697967"/>
            <a:ext cx="20803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en-US" altLang="ja-JP" dirty="0" smtClean="0"/>
              <a:t>copy-and-modify</a:t>
            </a:r>
            <a:endParaRPr kumimoji="1" lang="en-US" altLang="ja-JP" dirty="0"/>
          </a:p>
        </p:txBody>
      </p:sp>
      <p:sp>
        <p:nvSpPr>
          <p:cNvPr id="35" name="フリーフォーム 34"/>
          <p:cNvSpPr/>
          <p:nvPr/>
        </p:nvSpPr>
        <p:spPr>
          <a:xfrm>
            <a:off x="1835696" y="5013176"/>
            <a:ext cx="859489" cy="500066"/>
          </a:xfrm>
          <a:custGeom>
            <a:avLst/>
            <a:gdLst>
              <a:gd name="connsiteX0" fmla="*/ 650875 w 650875"/>
              <a:gd name="connsiteY0" fmla="*/ 0 h 571500"/>
              <a:gd name="connsiteX1" fmla="*/ 3175 w 650875"/>
              <a:gd name="connsiteY1" fmla="*/ 314325 h 571500"/>
              <a:gd name="connsiteX2" fmla="*/ 631825 w 650875"/>
              <a:gd name="connsiteY2" fmla="*/ 571500 h 571500"/>
              <a:gd name="connsiteX3" fmla="*/ 631825 w 650875"/>
              <a:gd name="connsiteY3" fmla="*/ 571500 h 571500"/>
              <a:gd name="connsiteX4" fmla="*/ 631825 w 650875"/>
              <a:gd name="connsiteY4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875" h="571500">
                <a:moveTo>
                  <a:pt x="650875" y="0"/>
                </a:moveTo>
                <a:cubicBezTo>
                  <a:pt x="328612" y="109537"/>
                  <a:pt x="6350" y="219075"/>
                  <a:pt x="3175" y="314325"/>
                </a:cubicBezTo>
                <a:cubicBezTo>
                  <a:pt x="0" y="409575"/>
                  <a:pt x="631825" y="571500"/>
                  <a:pt x="631825" y="571500"/>
                </a:cubicBezTo>
                <a:lnTo>
                  <a:pt x="631825" y="571500"/>
                </a:lnTo>
                <a:lnTo>
                  <a:pt x="631825" y="571500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4283968" y="4613150"/>
            <a:ext cx="2303983" cy="172995"/>
          </a:xfrm>
          <a:custGeom>
            <a:avLst/>
            <a:gdLst>
              <a:gd name="connsiteX0" fmla="*/ 0 w 2019300"/>
              <a:gd name="connsiteY0" fmla="*/ 114300 h 114300"/>
              <a:gd name="connsiteX1" fmla="*/ 1076325 w 2019300"/>
              <a:gd name="connsiteY1" fmla="*/ 19050 h 114300"/>
              <a:gd name="connsiteX2" fmla="*/ 2019300 w 2019300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300" h="114300">
                <a:moveTo>
                  <a:pt x="0" y="114300"/>
                </a:moveTo>
                <a:cubicBezTo>
                  <a:pt x="369887" y="76200"/>
                  <a:pt x="739775" y="38100"/>
                  <a:pt x="1076325" y="19050"/>
                </a:cubicBezTo>
                <a:cubicBezTo>
                  <a:pt x="1412875" y="0"/>
                  <a:pt x="1716087" y="0"/>
                  <a:pt x="2019300" y="0"/>
                </a:cubicBez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Documents and Settings\ishio\Local Settings\Temporary Internet Files\Content.IE5\PN118630\MC9003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669558"/>
            <a:ext cx="648072" cy="396561"/>
          </a:xfrm>
          <a:prstGeom prst="rect">
            <a:avLst/>
          </a:prstGeom>
          <a:noFill/>
        </p:spPr>
      </p:pic>
      <p:pic>
        <p:nvPicPr>
          <p:cNvPr id="39" name="Picture 2" descr="C:\Documents and Settings\ishio\Local Settings\Temporary Internet Files\Content.IE5\PN118630\MC9003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498114"/>
            <a:ext cx="706066" cy="432048"/>
          </a:xfrm>
          <a:prstGeom prst="rect">
            <a:avLst/>
          </a:prstGeom>
          <a:noFill/>
        </p:spPr>
      </p:pic>
      <p:sp>
        <p:nvSpPr>
          <p:cNvPr id="41" name="フリーフォーム 40"/>
          <p:cNvSpPr/>
          <p:nvPr/>
        </p:nvSpPr>
        <p:spPr>
          <a:xfrm>
            <a:off x="5940152" y="4841983"/>
            <a:ext cx="720080" cy="1080120"/>
          </a:xfrm>
          <a:custGeom>
            <a:avLst/>
            <a:gdLst>
              <a:gd name="connsiteX0" fmla="*/ 650875 w 650875"/>
              <a:gd name="connsiteY0" fmla="*/ 0 h 571500"/>
              <a:gd name="connsiteX1" fmla="*/ 3175 w 650875"/>
              <a:gd name="connsiteY1" fmla="*/ 314325 h 571500"/>
              <a:gd name="connsiteX2" fmla="*/ 631825 w 650875"/>
              <a:gd name="connsiteY2" fmla="*/ 571500 h 571500"/>
              <a:gd name="connsiteX3" fmla="*/ 631825 w 650875"/>
              <a:gd name="connsiteY3" fmla="*/ 571500 h 571500"/>
              <a:gd name="connsiteX4" fmla="*/ 631825 w 650875"/>
              <a:gd name="connsiteY4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875" h="571500">
                <a:moveTo>
                  <a:pt x="650875" y="0"/>
                </a:moveTo>
                <a:cubicBezTo>
                  <a:pt x="328612" y="109537"/>
                  <a:pt x="6350" y="219075"/>
                  <a:pt x="3175" y="314325"/>
                </a:cubicBezTo>
                <a:cubicBezTo>
                  <a:pt x="0" y="409575"/>
                  <a:pt x="631825" y="571500"/>
                  <a:pt x="631825" y="571500"/>
                </a:cubicBezTo>
                <a:lnTo>
                  <a:pt x="631825" y="571500"/>
                </a:lnTo>
                <a:lnTo>
                  <a:pt x="631825" y="571500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 rot="5400000">
            <a:off x="6804248" y="4337927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正方形/長方形 44"/>
          <p:cNvSpPr/>
          <p:nvPr/>
        </p:nvSpPr>
        <p:spPr>
          <a:xfrm>
            <a:off x="7020272" y="4049895"/>
            <a:ext cx="50405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48264" y="3977887"/>
            <a:ext cx="64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 pitchFamily="34" charset="0"/>
                <a:cs typeface="Tahoma" pitchFamily="34" charset="0"/>
              </a:rPr>
              <a:t>bug</a:t>
            </a:r>
            <a:endParaRPr kumimoji="1" lang="ja-JP" altLang="en-US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6882933" y="5562063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0" name="正方形/長方形 49"/>
          <p:cNvSpPr/>
          <p:nvPr/>
        </p:nvSpPr>
        <p:spPr>
          <a:xfrm>
            <a:off x="7098957" y="5346039"/>
            <a:ext cx="50405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26949" y="5264739"/>
            <a:ext cx="64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 pitchFamily="34" charset="0"/>
                <a:cs typeface="Tahoma" pitchFamily="34" charset="0"/>
              </a:rPr>
              <a:t>bug</a:t>
            </a:r>
            <a:endParaRPr kumimoji="1" lang="ja-JP" altLang="en-US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2" name="Group 15"/>
          <p:cNvGrpSpPr>
            <a:grpSpLocks noChangeAspect="1"/>
          </p:cNvGrpSpPr>
          <p:nvPr/>
        </p:nvGrpSpPr>
        <p:grpSpPr bwMode="auto">
          <a:xfrm>
            <a:off x="4860032" y="5236293"/>
            <a:ext cx="936104" cy="1217043"/>
            <a:chOff x="1348" y="2578"/>
            <a:chExt cx="863" cy="1122"/>
          </a:xfrm>
        </p:grpSpPr>
        <p:sp>
          <p:nvSpPr>
            <p:cNvPr id="53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348" y="2578"/>
              <a:ext cx="863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Freeform 16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17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Freeform 18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Freeform 20"/>
            <p:cNvSpPr>
              <a:spLocks/>
            </p:cNvSpPr>
            <p:nvPr/>
          </p:nvSpPr>
          <p:spPr bwMode="auto">
            <a:xfrm>
              <a:off x="1414" y="3001"/>
              <a:ext cx="732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100"/>
                </a:cxn>
                <a:cxn ang="0">
                  <a:pos x="470" y="100"/>
                </a:cxn>
                <a:cxn ang="0">
                  <a:pos x="470" y="15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732" h="150">
                  <a:moveTo>
                    <a:pt x="0" y="0"/>
                  </a:moveTo>
                  <a:lnTo>
                    <a:pt x="732" y="0"/>
                  </a:lnTo>
                  <a:lnTo>
                    <a:pt x="732" y="100"/>
                  </a:lnTo>
                  <a:lnTo>
                    <a:pt x="470" y="100"/>
                  </a:lnTo>
                  <a:lnTo>
                    <a:pt x="470" y="150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1414" y="3001"/>
              <a:ext cx="732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100"/>
                </a:cxn>
                <a:cxn ang="0">
                  <a:pos x="470" y="100"/>
                </a:cxn>
                <a:cxn ang="0">
                  <a:pos x="470" y="15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732" h="150">
                  <a:moveTo>
                    <a:pt x="0" y="0"/>
                  </a:moveTo>
                  <a:lnTo>
                    <a:pt x="732" y="0"/>
                  </a:lnTo>
                  <a:lnTo>
                    <a:pt x="732" y="100"/>
                  </a:lnTo>
                  <a:lnTo>
                    <a:pt x="470" y="100"/>
                  </a:lnTo>
                  <a:lnTo>
                    <a:pt x="470" y="150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Freeform 22"/>
            <p:cNvSpPr>
              <a:spLocks/>
            </p:cNvSpPr>
            <p:nvPr/>
          </p:nvSpPr>
          <p:spPr bwMode="auto">
            <a:xfrm>
              <a:off x="1414" y="3339"/>
              <a:ext cx="73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99"/>
                </a:cxn>
                <a:cxn ang="0">
                  <a:pos x="470" y="99"/>
                </a:cxn>
                <a:cxn ang="0">
                  <a:pos x="470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23"/>
            <p:cNvSpPr>
              <a:spLocks/>
            </p:cNvSpPr>
            <p:nvPr/>
          </p:nvSpPr>
          <p:spPr bwMode="auto">
            <a:xfrm>
              <a:off x="1414" y="3339"/>
              <a:ext cx="73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99"/>
                </a:cxn>
                <a:cxn ang="0">
                  <a:pos x="470" y="99"/>
                </a:cxn>
                <a:cxn ang="0">
                  <a:pos x="470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1435" y="2890"/>
              <a:ext cx="711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>
              <a:off x="1435" y="29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>
              <a:off x="1435" y="3239"/>
              <a:ext cx="606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Line 28"/>
            <p:cNvSpPr>
              <a:spLocks noChangeShapeType="1"/>
            </p:cNvSpPr>
            <p:nvPr/>
          </p:nvSpPr>
          <p:spPr bwMode="auto">
            <a:xfrm>
              <a:off x="1435" y="3288"/>
              <a:ext cx="397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Line 29"/>
            <p:cNvSpPr>
              <a:spLocks noChangeShapeType="1"/>
            </p:cNvSpPr>
            <p:nvPr/>
          </p:nvSpPr>
          <p:spPr bwMode="auto">
            <a:xfrm>
              <a:off x="1435" y="28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Line 30"/>
            <p:cNvSpPr>
              <a:spLocks noChangeShapeType="1"/>
            </p:cNvSpPr>
            <p:nvPr/>
          </p:nvSpPr>
          <p:spPr bwMode="auto">
            <a:xfrm>
              <a:off x="1414" y="3538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Line 31"/>
            <p:cNvSpPr>
              <a:spLocks noChangeShapeType="1"/>
            </p:cNvSpPr>
            <p:nvPr/>
          </p:nvSpPr>
          <p:spPr bwMode="auto">
            <a:xfrm>
              <a:off x="1414" y="3587"/>
              <a:ext cx="554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9" name="フリーフォーム 68"/>
          <p:cNvSpPr/>
          <p:nvPr/>
        </p:nvSpPr>
        <p:spPr>
          <a:xfrm flipV="1">
            <a:off x="4283969" y="5546211"/>
            <a:ext cx="648072" cy="619093"/>
          </a:xfrm>
          <a:custGeom>
            <a:avLst/>
            <a:gdLst>
              <a:gd name="connsiteX0" fmla="*/ 0 w 2019300"/>
              <a:gd name="connsiteY0" fmla="*/ 114300 h 114300"/>
              <a:gd name="connsiteX1" fmla="*/ 1076325 w 2019300"/>
              <a:gd name="connsiteY1" fmla="*/ 19050 h 114300"/>
              <a:gd name="connsiteX2" fmla="*/ 2019300 w 2019300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300" h="114300">
                <a:moveTo>
                  <a:pt x="0" y="114300"/>
                </a:moveTo>
                <a:cubicBezTo>
                  <a:pt x="369887" y="76200"/>
                  <a:pt x="739775" y="38100"/>
                  <a:pt x="1076325" y="19050"/>
                </a:cubicBezTo>
                <a:cubicBezTo>
                  <a:pt x="1412875" y="0"/>
                  <a:pt x="1716087" y="0"/>
                  <a:pt x="2019300" y="0"/>
                </a:cubicBez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/>
          <p:cNvSpPr/>
          <p:nvPr/>
        </p:nvSpPr>
        <p:spPr>
          <a:xfrm flipV="1">
            <a:off x="4283968" y="5517232"/>
            <a:ext cx="648072" cy="216024"/>
          </a:xfrm>
          <a:custGeom>
            <a:avLst/>
            <a:gdLst>
              <a:gd name="connsiteX0" fmla="*/ 0 w 2019300"/>
              <a:gd name="connsiteY0" fmla="*/ 114300 h 114300"/>
              <a:gd name="connsiteX1" fmla="*/ 1076325 w 2019300"/>
              <a:gd name="connsiteY1" fmla="*/ 19050 h 114300"/>
              <a:gd name="connsiteX2" fmla="*/ 2019300 w 2019300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300" h="114300">
                <a:moveTo>
                  <a:pt x="0" y="114300"/>
                </a:moveTo>
                <a:cubicBezTo>
                  <a:pt x="369887" y="76200"/>
                  <a:pt x="739775" y="38100"/>
                  <a:pt x="1076325" y="19050"/>
                </a:cubicBezTo>
                <a:cubicBezTo>
                  <a:pt x="1412875" y="0"/>
                  <a:pt x="1716087" y="0"/>
                  <a:pt x="2019300" y="0"/>
                </a:cubicBez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スライド番号プレースホルダ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txBody>
          <a:bodyPr/>
          <a:lstStyle/>
          <a:p>
            <a:pPr algn="l"/>
            <a:r>
              <a:rPr lang="en-US" altLang="ja-JP" dirty="0" smtClean="0"/>
              <a:t>A bug-fix process for code clones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2800" dirty="0" smtClean="0"/>
              <a:t>A bug is reported by a user.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2800" dirty="0" smtClean="0"/>
              <a:t>Developers identify the cause of the bug.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2800" dirty="0" smtClean="0"/>
              <a:t>They inspect source code to find the same problem in other locations.</a:t>
            </a:r>
          </a:p>
          <a:p>
            <a:pPr marL="914400" lvl="1" indent="-514350">
              <a:lnSpc>
                <a:spcPct val="110000"/>
              </a:lnSpc>
              <a:buNone/>
            </a:pPr>
            <a:r>
              <a:rPr lang="en-US" altLang="ja-JP" sz="2400" dirty="0" smtClean="0"/>
              <a:t>	</a:t>
            </a:r>
            <a:r>
              <a:rPr lang="en-US" altLang="ja-JP" sz="2200" dirty="0" smtClean="0"/>
              <a:t>Similar code fragments exist if modularization is not perfect.</a:t>
            </a:r>
          </a:p>
          <a:p>
            <a:pPr marL="914400" lvl="1" indent="-514350">
              <a:lnSpc>
                <a:spcPct val="110000"/>
              </a:lnSpc>
              <a:buNone/>
            </a:pPr>
            <a:r>
              <a:rPr lang="en-US" altLang="ja-JP" sz="2200" dirty="0" smtClean="0"/>
              <a:t>	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2800" dirty="0" smtClean="0"/>
              <a:t>They fix the bug and run a regression test.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2800" dirty="0" smtClean="0"/>
              <a:t>They report the bug fix to the user.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txBody>
          <a:bodyPr/>
          <a:lstStyle/>
          <a:p>
            <a:r>
              <a:rPr kumimoji="1" lang="en-US" altLang="ja-JP" sz="4000" dirty="0" smtClean="0"/>
              <a:t>How to find the same problem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A developer picks up keywords from the code fragment including the bug.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The developer executes </a:t>
            </a:r>
            <a:r>
              <a:rPr lang="en-US" altLang="ja-JP" sz="2800" b="1" dirty="0" smtClean="0"/>
              <a:t>grep </a:t>
            </a:r>
            <a:r>
              <a:rPr lang="en-US" altLang="ja-JP" sz="2800" dirty="0" smtClean="0"/>
              <a:t>with the search keywords.  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The developer inspects all keyword </a:t>
            </a:r>
            <a:r>
              <a:rPr lang="ja-JP" altLang="en-US" sz="2800" dirty="0" smtClean="0"/>
              <a:t>　　　　　　</a:t>
            </a:r>
            <a:r>
              <a:rPr lang="en-US" altLang="ja-JP" sz="2800" dirty="0" smtClean="0"/>
              <a:t>occurrence and creates a list of </a:t>
            </a:r>
            <a:r>
              <a:rPr lang="ja-JP" altLang="en-US" sz="2800" dirty="0" smtClean="0"/>
              <a:t>　　　　　　　　　　　</a:t>
            </a:r>
            <a:r>
              <a:rPr lang="en-US" altLang="ja-JP" sz="2800" dirty="0" smtClean="0"/>
              <a:t>“to-be-fixed” or “not-fix” </a:t>
            </a:r>
            <a:r>
              <a:rPr lang="ja-JP" altLang="en-US" sz="2800" dirty="0" smtClean="0"/>
              <a:t>　　　　　　　　　　　　　　　　　　</a:t>
            </a:r>
            <a:r>
              <a:rPr lang="en-US" altLang="ja-JP" sz="2800" dirty="0" smtClean="0"/>
              <a:t>for each occurrence.</a:t>
            </a:r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The list is reviewed by another developer.</a:t>
            </a:r>
          </a:p>
          <a:p>
            <a:pPr lvl="1"/>
            <a:endParaRPr lang="en-US" altLang="ja-JP" dirty="0" smtClean="0"/>
          </a:p>
        </p:txBody>
      </p:sp>
      <p:pic>
        <p:nvPicPr>
          <p:cNvPr id="1030" name="Picture 6" descr="C:\Documents and Settings\ishio\Local Settings\Temporary Internet Files\Content.IE5\OXMRKLQF\MC9002953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573016"/>
            <a:ext cx="1995295" cy="2232248"/>
          </a:xfrm>
          <a:prstGeom prst="rect">
            <a:avLst/>
          </a:prstGeom>
          <a:noFill/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Why developers prefer </a:t>
            </a:r>
            <a:r>
              <a:rPr lang="en-US" altLang="ja-JP" b="1" dirty="0" smtClean="0"/>
              <a:t>grep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5400" dirty="0" smtClean="0"/>
              <a:t>100% recall</a:t>
            </a:r>
            <a:r>
              <a:rPr lang="ja-JP" altLang="en-US" sz="5400" dirty="0" smtClean="0"/>
              <a:t> </a:t>
            </a:r>
            <a:r>
              <a:rPr lang="en-US" altLang="ja-JP" sz="2000" dirty="0" smtClean="0"/>
              <a:t>with low precision</a:t>
            </a:r>
            <a:endParaRPr lang="en-US" altLang="ja-JP" sz="5400" dirty="0" smtClean="0"/>
          </a:p>
          <a:p>
            <a:pPr>
              <a:buNone/>
            </a:pPr>
            <a:r>
              <a:rPr lang="en-US" altLang="ja-JP" sz="2400" dirty="0" smtClean="0"/>
              <a:t>A quantitative metric </a:t>
            </a:r>
          </a:p>
          <a:p>
            <a:pPr>
              <a:buNone/>
            </a:pPr>
            <a:r>
              <a:rPr lang="en-US" altLang="ja-JP" sz="2400" dirty="0" smtClean="0"/>
              <a:t>to ensure accountability.</a:t>
            </a:r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A recurrent bug makes users anger.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	What if users find a similar problem </a:t>
            </a:r>
          </a:p>
          <a:p>
            <a:pPr>
              <a:buNone/>
            </a:pPr>
            <a:r>
              <a:rPr lang="en-US" altLang="ja-JP" sz="2400" dirty="0" smtClean="0"/>
              <a:t>	immediately after developers </a:t>
            </a:r>
          </a:p>
          <a:p>
            <a:pPr>
              <a:buNone/>
            </a:pPr>
            <a:r>
              <a:rPr lang="en-US" altLang="ja-JP" sz="2400" dirty="0" smtClean="0"/>
              <a:t>	reported a bug fix …?</a:t>
            </a:r>
          </a:p>
          <a:p>
            <a:pPr lvl="3"/>
            <a:endParaRPr kumimoji="1" lang="ja-JP" altLang="en-US" dirty="0"/>
          </a:p>
        </p:txBody>
      </p:sp>
      <p:pic>
        <p:nvPicPr>
          <p:cNvPr id="2052" name="Picture 4" descr="C:\Documents and Settings\ishio\Local Settings\Temporary Internet Files\Content.IE5\496F0DYZ\MC9003343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75406"/>
            <a:ext cx="1800200" cy="2777930"/>
          </a:xfrm>
          <a:prstGeom prst="rect">
            <a:avLst/>
          </a:prstGeom>
          <a:noFill/>
        </p:spPr>
      </p:pic>
      <p:sp>
        <p:nvSpPr>
          <p:cNvPr id="21" name="円形吹き出し 20"/>
          <p:cNvSpPr/>
          <p:nvPr/>
        </p:nvSpPr>
        <p:spPr>
          <a:xfrm>
            <a:off x="5652120" y="2708920"/>
            <a:ext cx="2520280" cy="720080"/>
          </a:xfrm>
          <a:prstGeom prst="wedgeEllipseCallout">
            <a:avLst>
              <a:gd name="adj1" fmla="val 1103"/>
              <a:gd name="adj2" fmla="val 803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There is no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perfect system.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Towards E</a:t>
            </a:r>
            <a:r>
              <a:rPr kumimoji="1" lang="en-US" altLang="ja-JP" dirty="0" smtClean="0"/>
              <a:t>fficient Inspection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ja-JP" dirty="0" smtClean="0"/>
              <a:t>Developers’ requirement: 100% Recall</a:t>
            </a:r>
          </a:p>
          <a:p>
            <a:pPr lvl="1">
              <a:buNone/>
            </a:pPr>
            <a:r>
              <a:rPr lang="en-US" altLang="ja-JP" dirty="0" smtClean="0"/>
              <a:t>	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(if keywords are correct)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Don’t exclude any code fragments 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Clustering the result of </a:t>
            </a:r>
            <a:r>
              <a:rPr lang="en-US" altLang="ja-JP" b="1" dirty="0" smtClean="0"/>
              <a:t>grep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Enable developers to inspect a group of similar code fragments at once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endParaRPr lang="en-US" altLang="ja-JP" sz="3200" dirty="0" smtClean="0"/>
          </a:p>
          <a:p>
            <a:r>
              <a:rPr lang="en-US" altLang="ja-JP" dirty="0" smtClean="0"/>
              <a:t>Target: Java </a:t>
            </a:r>
            <a:r>
              <a:rPr lang="en-US" altLang="ja-JP" dirty="0" err="1" smtClean="0"/>
              <a:t>langauge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4139952" y="2564904"/>
            <a:ext cx="4608512" cy="38884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51520" y="2564904"/>
            <a:ext cx="3672408" cy="30243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kumimoji="1" lang="en-US" altLang="ja-JP" sz="4000" dirty="0" smtClean="0"/>
              <a:t>Example: When </a:t>
            </a:r>
            <a:r>
              <a:rPr kumimoji="1" lang="en-US" altLang="ja-JP" sz="4000" dirty="0" err="1" smtClean="0"/>
              <a:t>JEdit</a:t>
            </a:r>
            <a:r>
              <a:rPr kumimoji="1" lang="en-US" altLang="ja-JP" sz="4000" dirty="0" smtClean="0"/>
              <a:t> sounds beep?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/>
              <a:t>A user tried to edit a read-only text. (34 methods)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/>
              <a:t>A user tried to move a caret but failed. (22 methods)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7544" y="2636912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Case 1 (class </a:t>
            </a:r>
            <a:r>
              <a:rPr lang="en-US" altLang="ja-JP" dirty="0" err="1" smtClean="0"/>
              <a:t>JEditBuffer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public void undo(…) {</a:t>
            </a:r>
          </a:p>
          <a:p>
            <a:r>
              <a:rPr lang="en-US" altLang="ja-JP" dirty="0" smtClean="0"/>
              <a:t>  if(</a:t>
            </a:r>
            <a:r>
              <a:rPr lang="en-US" altLang="ja-JP" dirty="0" err="1" smtClean="0"/>
              <a:t>undoMgr</a:t>
            </a:r>
            <a:r>
              <a:rPr lang="en-US" altLang="ja-JP" dirty="0" smtClean="0"/>
              <a:t> == null) return;</a:t>
            </a:r>
          </a:p>
          <a:p>
            <a:r>
              <a:rPr lang="en-US" altLang="ja-JP" dirty="0" smtClean="0"/>
              <a:t>  if(!</a:t>
            </a:r>
            <a:r>
              <a:rPr lang="en-US" altLang="ja-JP" dirty="0" err="1" smtClean="0"/>
              <a:t>i</a:t>
            </a:r>
            <a:r>
              <a:rPr lang="en-US" altLang="ja-JP" dirty="0" err="1" smtClean="0">
                <a:solidFill>
                  <a:srgbClr val="FF0000"/>
                </a:solidFill>
              </a:rPr>
              <a:t>sEditable</a:t>
            </a:r>
            <a:r>
              <a:rPr lang="en-US" altLang="ja-JP" dirty="0" smtClean="0">
                <a:solidFill>
                  <a:srgbClr val="FF0000"/>
                </a:solidFill>
              </a:rPr>
              <a:t>())</a:t>
            </a:r>
            <a:r>
              <a:rPr lang="en-US" altLang="ja-JP" dirty="0" smtClean="0"/>
              <a:t>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textArea.getToolkit</a:t>
            </a:r>
            <a:r>
              <a:rPr lang="en-US" altLang="ja-JP" dirty="0" smtClean="0"/>
              <a:t>().</a:t>
            </a:r>
            <a:r>
              <a:rPr lang="en-US" altLang="ja-JP" dirty="0" smtClean="0">
                <a:solidFill>
                  <a:srgbClr val="FF0000"/>
                </a:solidFill>
              </a:rPr>
              <a:t>beep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</a:p>
          <a:p>
            <a:r>
              <a:rPr lang="en-US" altLang="ja-JP" dirty="0" smtClean="0"/>
              <a:t>  }</a:t>
            </a:r>
          </a:p>
          <a:p>
            <a:r>
              <a:rPr lang="en-US" altLang="ja-JP" dirty="0" smtClean="0"/>
              <a:t>  … // undo the previous action</a:t>
            </a:r>
          </a:p>
          <a:p>
            <a:r>
              <a:rPr lang="en-US" altLang="ja-JP" dirty="0" smtClean="0"/>
              <a:t>}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4608512" y="2636912"/>
            <a:ext cx="4139952" cy="374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Case 2  (class </a:t>
            </a:r>
            <a:r>
              <a:rPr lang="en-US" altLang="ja-JP" dirty="0" err="1" smtClean="0"/>
              <a:t>TextPane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public void </a:t>
            </a:r>
            <a:r>
              <a:rPr lang="en-US" altLang="ja-JP" dirty="0" err="1" smtClean="0"/>
              <a:t>goToNextMarker</a:t>
            </a:r>
            <a:r>
              <a:rPr lang="en-US" altLang="ja-JP" dirty="0" smtClean="0"/>
              <a:t>(…) {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java.util.List</a:t>
            </a:r>
            <a:r>
              <a:rPr lang="en-US" altLang="ja-JP" dirty="0" smtClean="0"/>
              <a:t>&lt;Marker&gt; markers = … </a:t>
            </a:r>
          </a:p>
          <a:p>
            <a:r>
              <a:rPr lang="en-US" altLang="ja-JP" dirty="0" smtClean="0"/>
              <a:t>  if(</a:t>
            </a:r>
            <a:r>
              <a:rPr lang="en-US" altLang="ja-JP" dirty="0" err="1" smtClean="0"/>
              <a:t>markers.isEmpty</a:t>
            </a:r>
            <a:r>
              <a:rPr lang="en-US" altLang="ja-JP" dirty="0" smtClean="0"/>
              <a:t>())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getToolkit</a:t>
            </a:r>
            <a:r>
              <a:rPr lang="en-US" altLang="ja-JP" dirty="0" smtClean="0"/>
              <a:t>().</a:t>
            </a:r>
            <a:r>
              <a:rPr lang="en-US" altLang="ja-JP" dirty="0" smtClean="0">
                <a:solidFill>
                  <a:srgbClr val="FF0000"/>
                </a:solidFill>
              </a:rPr>
              <a:t>beep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</a:p>
          <a:p>
            <a:r>
              <a:rPr lang="en-US" altLang="ja-JP" dirty="0" smtClean="0"/>
              <a:t>  }</a:t>
            </a:r>
          </a:p>
          <a:p>
            <a:r>
              <a:rPr lang="en-US" altLang="ja-JP" dirty="0" smtClean="0"/>
              <a:t>  Marker </a:t>
            </a:r>
            <a:r>
              <a:rPr lang="en-US" altLang="ja-JP" dirty="0" err="1" smtClean="0"/>
              <a:t>marker</a:t>
            </a:r>
            <a:r>
              <a:rPr lang="en-US" altLang="ja-JP" dirty="0" smtClean="0"/>
              <a:t> = …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textArea.</a:t>
            </a:r>
            <a:r>
              <a:rPr lang="en-US" altLang="ja-JP" dirty="0" err="1" smtClean="0">
                <a:solidFill>
                  <a:srgbClr val="FF0000"/>
                </a:solidFill>
              </a:rPr>
              <a:t>moveCaretPosition</a:t>
            </a:r>
            <a:r>
              <a:rPr lang="en-US" altLang="ja-JP" dirty="0" smtClean="0"/>
              <a:t>(</a:t>
            </a:r>
          </a:p>
          <a:p>
            <a:r>
              <a:rPr lang="en-US" altLang="ja-JP" dirty="0" smtClean="0"/>
              <a:t>     </a:t>
            </a:r>
            <a:r>
              <a:rPr lang="en-US" altLang="ja-JP" dirty="0" err="1" smtClean="0"/>
              <a:t>marker.getPosition</a:t>
            </a:r>
            <a:r>
              <a:rPr lang="en-US" altLang="ja-JP" dirty="0" smtClean="0"/>
              <a:t>());</a:t>
            </a:r>
          </a:p>
          <a:p>
            <a:r>
              <a:rPr lang="en-US" altLang="ja-JP" dirty="0" smtClean="0"/>
              <a:t>  …</a:t>
            </a:r>
          </a:p>
          <a:p>
            <a:r>
              <a:rPr lang="en-US" altLang="ja-JP" dirty="0" smtClean="0"/>
              <a:t>}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5576" y="5661248"/>
            <a:ext cx="286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Can we find these groups </a:t>
            </a:r>
          </a:p>
          <a:p>
            <a:r>
              <a:rPr lang="en-US" altLang="ja-JP" dirty="0" smtClean="0"/>
              <a:t>(semi-)</a:t>
            </a:r>
            <a:r>
              <a:rPr kumimoji="1" lang="en-US" altLang="ja-JP" dirty="0" smtClean="0"/>
              <a:t>automatically?</a:t>
            </a:r>
            <a:endParaRPr kumimoji="1" lang="ja-JP" altLang="en-US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>
          <a:xfrm>
            <a:off x="7597775" y="630872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“Similarity</a:t>
            </a:r>
            <a:r>
              <a:rPr lang="en-US" altLang="ja-JP" dirty="0" smtClean="0"/>
              <a:t>” of code fragments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Similar code fragments have common “</a:t>
            </a:r>
            <a:r>
              <a:rPr lang="en-US" altLang="ja-JP" i="1" dirty="0" smtClean="0"/>
              <a:t>properties</a:t>
            </a:r>
            <a:r>
              <a:rPr lang="en-US" altLang="ja-JP" dirty="0" smtClean="0"/>
              <a:t>”.</a:t>
            </a:r>
          </a:p>
          <a:p>
            <a:pPr lvl="1"/>
            <a:r>
              <a:rPr lang="en-US" altLang="ja-JP" dirty="0" smtClean="0"/>
              <a:t>Behavioral Properties</a:t>
            </a:r>
          </a:p>
          <a:p>
            <a:pPr lvl="2"/>
            <a:r>
              <a:rPr lang="en-US" altLang="ja-JP" dirty="0" smtClean="0"/>
              <a:t>The code fragments call the same method.</a:t>
            </a:r>
          </a:p>
          <a:p>
            <a:pPr lvl="3"/>
            <a:r>
              <a:rPr lang="en-US" altLang="ja-JP" dirty="0" smtClean="0"/>
              <a:t>Variation: Exactly same, same signature, same name</a:t>
            </a:r>
          </a:p>
          <a:p>
            <a:pPr lvl="2"/>
            <a:r>
              <a:rPr lang="en-US" altLang="ja-JP" dirty="0" smtClean="0"/>
              <a:t>The code fragments directly access the same field.</a:t>
            </a:r>
          </a:p>
          <a:p>
            <a:pPr lvl="1"/>
            <a:r>
              <a:rPr lang="en-US" altLang="ja-JP" dirty="0" smtClean="0"/>
              <a:t>Structural Properties</a:t>
            </a:r>
          </a:p>
          <a:p>
            <a:pPr lvl="2"/>
            <a:r>
              <a:rPr lang="en-US" altLang="ja-JP" dirty="0" smtClean="0"/>
              <a:t>The code fragments are involved in the same class.</a:t>
            </a:r>
          </a:p>
          <a:p>
            <a:pPr lvl="2"/>
            <a:r>
              <a:rPr lang="en-US" altLang="ja-JP" dirty="0" smtClean="0"/>
              <a:t>The code fragments override the same method.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</a:t>
            </a:r>
            <a:r>
              <a:rPr kumimoji="1" lang="en-US" altLang="ja-JP" dirty="0" smtClean="0"/>
              <a:t>roperty Extraction Process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We define each property as a predicate:</a:t>
            </a:r>
          </a:p>
          <a:p>
            <a:pPr marL="342900" lvl="1" indent="-342900">
              <a:buNone/>
            </a:pPr>
            <a:r>
              <a:rPr lang="en-US" altLang="ja-JP" dirty="0" smtClean="0"/>
              <a:t>		P(m: method) =&gt; </a:t>
            </a:r>
            <a:r>
              <a:rPr lang="en-US" altLang="ja-JP" dirty="0" err="1" smtClean="0"/>
              <a:t>boolean</a:t>
            </a:r>
            <a:endParaRPr lang="en-US" altLang="ja-JP" dirty="0" smtClean="0"/>
          </a:p>
        </p:txBody>
      </p:sp>
      <p:grpSp>
        <p:nvGrpSpPr>
          <p:cNvPr id="4" name="Group 15"/>
          <p:cNvGrpSpPr>
            <a:grpSpLocks noChangeAspect="1"/>
          </p:cNvGrpSpPr>
          <p:nvPr/>
        </p:nvGrpSpPr>
        <p:grpSpPr bwMode="auto">
          <a:xfrm>
            <a:off x="323528" y="3638424"/>
            <a:ext cx="1728192" cy="2310856"/>
            <a:chOff x="1348" y="2578"/>
            <a:chExt cx="863" cy="1122"/>
          </a:xfrm>
        </p:grpSpPr>
        <p:sp>
          <p:nvSpPr>
            <p:cNvPr id="5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348" y="2578"/>
              <a:ext cx="863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375" y="2578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1456" y="2931"/>
              <a:ext cx="539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 flipV="1">
              <a:off x="1456" y="2717"/>
              <a:ext cx="416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1456" y="3211"/>
              <a:ext cx="397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1459" y="28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 flipV="1">
              <a:off x="1456" y="3525"/>
              <a:ext cx="28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 flipV="1">
              <a:off x="1492" y="3595"/>
              <a:ext cx="18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539552" y="4437111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39552" y="4581127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39552" y="4725143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39552" y="5085183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39552" y="5229199"/>
            <a:ext cx="1080120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539552" y="5373215"/>
            <a:ext cx="1080120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39552" y="4005064"/>
            <a:ext cx="86409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539552" y="4725144"/>
            <a:ext cx="122413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3528" y="321297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result of </a:t>
            </a:r>
            <a:r>
              <a:rPr kumimoji="1" lang="en-US" altLang="ja-JP" b="1" dirty="0" smtClean="0"/>
              <a:t>grep</a:t>
            </a:r>
            <a:endParaRPr kumimoji="1" lang="ja-JP" altLang="en-US" b="1" dirty="0"/>
          </a:p>
        </p:txBody>
      </p:sp>
      <p:grpSp>
        <p:nvGrpSpPr>
          <p:cNvPr id="10" name="Group 15"/>
          <p:cNvGrpSpPr>
            <a:grpSpLocks noChangeAspect="1"/>
          </p:cNvGrpSpPr>
          <p:nvPr/>
        </p:nvGrpSpPr>
        <p:grpSpPr bwMode="auto">
          <a:xfrm>
            <a:off x="2844151" y="3645024"/>
            <a:ext cx="1728192" cy="2310856"/>
            <a:chOff x="1348" y="2578"/>
            <a:chExt cx="863" cy="1122"/>
          </a:xfrm>
        </p:grpSpPr>
        <p:sp>
          <p:nvSpPr>
            <p:cNvPr id="34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348" y="2578"/>
              <a:ext cx="863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1375" y="2578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17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19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1456" y="2928"/>
              <a:ext cx="539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V="1">
              <a:off x="1456" y="2717"/>
              <a:ext cx="416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28"/>
            <p:cNvSpPr>
              <a:spLocks noChangeShapeType="1"/>
            </p:cNvSpPr>
            <p:nvPr/>
          </p:nvSpPr>
          <p:spPr bwMode="auto">
            <a:xfrm>
              <a:off x="1456" y="3211"/>
              <a:ext cx="397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Line 29"/>
            <p:cNvSpPr>
              <a:spLocks noChangeShapeType="1"/>
            </p:cNvSpPr>
            <p:nvPr/>
          </p:nvSpPr>
          <p:spPr bwMode="auto">
            <a:xfrm flipV="1">
              <a:off x="1456" y="2858"/>
              <a:ext cx="43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 flipV="1">
              <a:off x="1456" y="3525"/>
              <a:ext cx="28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 flipV="1">
              <a:off x="1492" y="3595"/>
              <a:ext cx="18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3060175" y="4443711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3060175" y="4587727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3060175" y="4731743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>
            <a:off x="3060175" y="5091783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>
            <a:off x="3060175" y="5235799"/>
            <a:ext cx="1080120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" name="Line 25"/>
          <p:cNvSpPr>
            <a:spLocks noChangeShapeType="1"/>
          </p:cNvSpPr>
          <p:nvPr/>
        </p:nvSpPr>
        <p:spPr bwMode="auto">
          <a:xfrm>
            <a:off x="3060175" y="5379815"/>
            <a:ext cx="1080120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3060175" y="4731744"/>
            <a:ext cx="122413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27784" y="3068960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Select </a:t>
            </a:r>
            <a:r>
              <a:rPr kumimoji="1" lang="en-US" altLang="ja-JP" dirty="0" smtClean="0"/>
              <a:t>Java methods</a:t>
            </a:r>
          </a:p>
          <a:p>
            <a:r>
              <a:rPr lang="en-US" altLang="ja-JP" dirty="0" smtClean="0"/>
              <a:t>including the keywords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2988167" y="3789040"/>
            <a:ext cx="1080120" cy="5040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060175" y="4005064"/>
            <a:ext cx="86409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2988167" y="4653136"/>
            <a:ext cx="1368152" cy="3600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183560" y="3861048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B1(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 calls “</a:t>
            </a:r>
            <a:r>
              <a:rPr lang="en-US" altLang="ja-JP" dirty="0" err="1" smtClean="0"/>
              <a:t>isEditable</a:t>
            </a:r>
            <a:r>
              <a:rPr lang="en-US" altLang="ja-JP" dirty="0" smtClean="0"/>
              <a:t>”. </a:t>
            </a:r>
          </a:p>
          <a:p>
            <a:r>
              <a:rPr lang="en-US" altLang="ja-JP" dirty="0" smtClean="0"/>
              <a:t>B2(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 calls “</a:t>
            </a:r>
            <a:r>
              <a:rPr lang="en-US" altLang="ja-JP" dirty="0" err="1" smtClean="0"/>
              <a:t>moveCaretPosition</a:t>
            </a:r>
            <a:r>
              <a:rPr lang="en-US" altLang="ja-JP" dirty="0" smtClean="0"/>
              <a:t>”.</a:t>
            </a:r>
          </a:p>
          <a:p>
            <a:r>
              <a:rPr lang="en-US" altLang="ja-JP" dirty="0" smtClean="0"/>
              <a:t>B3(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…</a:t>
            </a:r>
            <a:endParaRPr lang="ja-JP" altLang="en-US" dirty="0" smtClean="0"/>
          </a:p>
          <a:p>
            <a:r>
              <a:rPr lang="en-US" altLang="ja-JP" dirty="0" smtClean="0"/>
              <a:t>…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S1(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</a:t>
            </a:r>
            <a:r>
              <a:rPr lang="en-US" altLang="ja-JP" b="1" i="1" dirty="0" smtClean="0"/>
              <a:t>m</a:t>
            </a:r>
            <a:r>
              <a:rPr lang="en-US" altLang="ja-JP" b="1" dirty="0" smtClean="0"/>
              <a:t> </a:t>
            </a:r>
            <a:r>
              <a:rPr lang="en-US" altLang="ja-JP" dirty="0" smtClean="0"/>
              <a:t>is defined in class “</a:t>
            </a:r>
            <a:r>
              <a:rPr lang="en-US" altLang="ja-JP" dirty="0" err="1" smtClean="0"/>
              <a:t>JEdit</a:t>
            </a:r>
            <a:r>
              <a:rPr lang="en-US" altLang="ja-JP" dirty="0" smtClean="0"/>
              <a:t>”.</a:t>
            </a:r>
          </a:p>
          <a:p>
            <a:r>
              <a:rPr lang="en-US" altLang="ja-JP" dirty="0" smtClean="0"/>
              <a:t>S2(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 have the name “set*”.</a:t>
            </a:r>
          </a:p>
          <a:p>
            <a:r>
              <a:rPr lang="en-US" altLang="ja-JP" dirty="0" smtClean="0"/>
              <a:t>S3(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…</a:t>
            </a:r>
          </a:p>
          <a:p>
            <a:r>
              <a:rPr lang="en-US" altLang="ja-JP" dirty="0" smtClean="0"/>
              <a:t>… 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724128" y="3212976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Evaluate the properties</a:t>
            </a:r>
            <a:endParaRPr kumimoji="1" lang="ja-JP" altLang="en-US" dirty="0"/>
          </a:p>
        </p:txBody>
      </p:sp>
      <p:sp>
        <p:nvSpPr>
          <p:cNvPr id="59" name="右矢印 58"/>
          <p:cNvSpPr/>
          <p:nvPr/>
        </p:nvSpPr>
        <p:spPr>
          <a:xfrm>
            <a:off x="2267744" y="4653136"/>
            <a:ext cx="432048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右矢印 59"/>
          <p:cNvSpPr/>
          <p:nvPr/>
        </p:nvSpPr>
        <p:spPr>
          <a:xfrm>
            <a:off x="4716016" y="4653136"/>
            <a:ext cx="432048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スライド番号プレースホルダ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gramSlicing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ProgramSlicing</Template>
  <TotalTime>0</TotalTime>
  <Words>829</Words>
  <Application>Microsoft Office PowerPoint</Application>
  <PresentationFormat>画面に合わせる (4:3)</PresentationFormat>
  <Paragraphs>246</Paragraphs>
  <Slides>19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ProgramSlicing</vt:lpstr>
      <vt:lpstr>Cage: A Keyword Search Tool Enhanced with  Semantic Property Extraction</vt:lpstr>
      <vt:lpstr>Research Background</vt:lpstr>
      <vt:lpstr>A bug-fix process for code clones</vt:lpstr>
      <vt:lpstr>How to find the same problem</vt:lpstr>
      <vt:lpstr>Why developers prefer grep</vt:lpstr>
      <vt:lpstr>Towards Efficient Inspection</vt:lpstr>
      <vt:lpstr>Example: When JEdit sounds beep?</vt:lpstr>
      <vt:lpstr>“Similarity” of code fragments</vt:lpstr>
      <vt:lpstr>Property Extraction Process</vt:lpstr>
      <vt:lpstr>Method-Property Table</vt:lpstr>
      <vt:lpstr>Formal Concept Analysis</vt:lpstr>
      <vt:lpstr>Interactive analysis using FCA</vt:lpstr>
      <vt:lpstr>Tool Demonstration</vt:lpstr>
      <vt:lpstr>The Main Window: Method-Property Table</vt:lpstr>
      <vt:lpstr>Filters</vt:lpstr>
      <vt:lpstr>Excluding Inspected Methods</vt:lpstr>
      <vt:lpstr>スライド 17</vt:lpstr>
      <vt:lpstr>Is it effective?</vt:lpstr>
      <vt:lpstr>Conclusion and 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2010-09-25T01:56:34Z</dcterms:created>
  <dcterms:modified xsi:type="dcterms:W3CDTF">2010-09-25T01:56:41Z</dcterms:modified>
</cp:coreProperties>
</file>