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handoutMasterIdLst>
    <p:handoutMasterId r:id="rId26"/>
  </p:handoutMasterIdLst>
  <p:sldIdLst>
    <p:sldId id="256" r:id="rId2"/>
    <p:sldId id="257" r:id="rId3"/>
    <p:sldId id="258" r:id="rId4"/>
    <p:sldId id="280" r:id="rId5"/>
    <p:sldId id="259" r:id="rId6"/>
    <p:sldId id="260" r:id="rId7"/>
    <p:sldId id="285" r:id="rId8"/>
    <p:sldId id="275" r:id="rId9"/>
    <p:sldId id="262" r:id="rId10"/>
    <p:sldId id="261" r:id="rId11"/>
    <p:sldId id="286" r:id="rId12"/>
    <p:sldId id="282" r:id="rId13"/>
    <p:sldId id="269" r:id="rId14"/>
    <p:sldId id="270" r:id="rId15"/>
    <p:sldId id="271" r:id="rId16"/>
    <p:sldId id="272" r:id="rId17"/>
    <p:sldId id="278" r:id="rId18"/>
    <p:sldId id="279" r:id="rId19"/>
    <p:sldId id="283" r:id="rId20"/>
    <p:sldId id="277" r:id="rId21"/>
    <p:sldId id="274" r:id="rId22"/>
    <p:sldId id="276" r:id="rId23"/>
    <p:sldId id="289" r:id="rId24"/>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CC0000"/>
    <a:srgbClr val="FF3300"/>
    <a:srgbClr val="800000"/>
  </p:clrMru>
</p:presentationPr>
</file>

<file path=ppt/tableStyles.xml><?xml version="1.0" encoding="utf-8"?>
<a:tblStyleLst xmlns:a="http://schemas.openxmlformats.org/drawingml/2006/main" def="{5C22544A-7EE6-4342-B048-85BDC9FD1C3A}">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6" autoAdjust="0"/>
    <p:restoredTop sz="94603" autoAdjust="0"/>
  </p:normalViewPr>
  <p:slideViewPr>
    <p:cSldViewPr>
      <p:cViewPr varScale="1">
        <p:scale>
          <a:sx n="78" d="100"/>
          <a:sy n="78" d="100"/>
        </p:scale>
        <p:origin x="-924" y="-102"/>
      </p:cViewPr>
      <p:guideLst>
        <p:guide orient="horz" pos="2160"/>
        <p:guide pos="2880"/>
      </p:guideLst>
    </p:cSldViewPr>
  </p:slideViewPr>
  <p:outlineViewPr>
    <p:cViewPr>
      <p:scale>
        <a:sx n="33" d="100"/>
        <a:sy n="33" d="100"/>
      </p:scale>
      <p:origin x="0" y="417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y-kasima\Documents\ImportantFiles\SIGSS20100816\Data\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ja-JP"/>
  <c:style val="4"/>
  <c:chart>
    <c:plotArea>
      <c:layout/>
      <c:barChart>
        <c:barDir val="col"/>
        <c:grouping val="clustered"/>
        <c:ser>
          <c:idx val="0"/>
          <c:order val="0"/>
          <c:cat>
            <c:strRef>
              <c:f>Sheet29!$D$3:$D$12</c:f>
              <c:strCache>
                <c:ptCount val="10"/>
                <c:pt idx="0">
                  <c:v>Apachev2</c:v>
                </c:pt>
                <c:pt idx="1">
                  <c:v>GPLv2+</c:v>
                </c:pt>
                <c:pt idx="2">
                  <c:v>LesserGPLv2.1+</c:v>
                </c:pt>
                <c:pt idx="3">
                  <c:v>GPLnoVersion,GPLv2+,LinkException</c:v>
                </c:pt>
                <c:pt idx="4">
                  <c:v>GPLv2</c:v>
                </c:pt>
                <c:pt idx="5">
                  <c:v>BSD3</c:v>
                </c:pt>
                <c:pt idx="6">
                  <c:v>GPLv2,ClassPathException</c:v>
                </c:pt>
                <c:pt idx="7">
                  <c:v>その他</c:v>
                </c:pt>
                <c:pt idx="8">
                  <c:v>ライセンス記述無し</c:v>
                </c:pt>
                <c:pt idx="9">
                  <c:v>未知のライセンス</c:v>
                </c:pt>
              </c:strCache>
            </c:strRef>
          </c:cat>
          <c:val>
            <c:numRef>
              <c:f>Sheet29!$E$3:$E$12</c:f>
              <c:numCache>
                <c:formatCode>General</c:formatCode>
                <c:ptCount val="10"/>
                <c:pt idx="0">
                  <c:v>16350</c:v>
                </c:pt>
                <c:pt idx="1">
                  <c:v>8160</c:v>
                </c:pt>
                <c:pt idx="2">
                  <c:v>6534</c:v>
                </c:pt>
                <c:pt idx="3">
                  <c:v>5887</c:v>
                </c:pt>
                <c:pt idx="4">
                  <c:v>3222</c:v>
                </c:pt>
                <c:pt idx="5">
                  <c:v>2181</c:v>
                </c:pt>
                <c:pt idx="6">
                  <c:v>1498</c:v>
                </c:pt>
                <c:pt idx="7">
                  <c:v>10978</c:v>
                </c:pt>
                <c:pt idx="8">
                  <c:v>18599</c:v>
                </c:pt>
                <c:pt idx="9">
                  <c:v>6862</c:v>
                </c:pt>
              </c:numCache>
            </c:numRef>
          </c:val>
        </c:ser>
        <c:axId val="66566784"/>
        <c:axId val="67785088"/>
      </c:barChart>
      <c:catAx>
        <c:axId val="66566784"/>
        <c:scaling>
          <c:orientation val="minMax"/>
        </c:scaling>
        <c:axPos val="b"/>
        <c:tickLblPos val="nextTo"/>
        <c:txPr>
          <a:bodyPr/>
          <a:lstStyle/>
          <a:p>
            <a:pPr>
              <a:defRPr sz="1050" baseline="0"/>
            </a:pPr>
            <a:endParaRPr lang="ja-JP"/>
          </a:p>
        </c:txPr>
        <c:crossAx val="67785088"/>
        <c:crosses val="autoZero"/>
        <c:auto val="1"/>
        <c:lblAlgn val="ctr"/>
        <c:lblOffset val="100"/>
      </c:catAx>
      <c:valAx>
        <c:axId val="67785088"/>
        <c:scaling>
          <c:orientation val="minMax"/>
        </c:scaling>
        <c:axPos val="l"/>
        <c:majorGridlines/>
        <c:numFmt formatCode="General" sourceLinked="1"/>
        <c:tickLblPos val="nextTo"/>
        <c:txPr>
          <a:bodyPr/>
          <a:lstStyle/>
          <a:p>
            <a:pPr>
              <a:defRPr sz="1400"/>
            </a:pPr>
            <a:endParaRPr lang="ja-JP"/>
          </a:p>
        </c:txPr>
        <c:crossAx val="66566784"/>
        <c:crosses val="autoZero"/>
        <c:crossBetween val="between"/>
      </c:valAx>
    </c:plotArea>
    <c:plotVisOnly val="1"/>
  </c:chart>
  <c:txPr>
    <a:bodyPr/>
    <a:lstStyle/>
    <a:p>
      <a:pPr>
        <a:defRPr sz="1800"/>
      </a:pPr>
      <a:endParaRPr lang="ja-JP"/>
    </a:p>
  </c:txPr>
  <c:externalData r:id="rId1"/>
  <c:userShapes r:id="rId2"/>
</c:chartSpace>
</file>

<file path=ppt/drawings/drawing1.xml><?xml version="1.0" encoding="utf-8"?>
<c:userShapes xmlns:c="http://schemas.openxmlformats.org/drawingml/2006/chart">
  <cdr:relSizeAnchor xmlns:cdr="http://schemas.openxmlformats.org/drawingml/2006/chartDrawing">
    <cdr:from>
      <cdr:x>0.19266</cdr:x>
      <cdr:y>0.60656</cdr:y>
    </cdr:from>
    <cdr:to>
      <cdr:x>0.23853</cdr:x>
      <cdr:y>0.68852</cdr:y>
    </cdr:to>
    <cdr:sp macro="" textlink="">
      <cdr:nvSpPr>
        <cdr:cNvPr id="3" name="直線コネクタ 2"/>
        <cdr:cNvSpPr/>
      </cdr:nvSpPr>
      <cdr:spPr>
        <a:xfrm xmlns:a="http://schemas.openxmlformats.org/drawingml/2006/main" flipH="1">
          <a:off x="1512168" y="2664296"/>
          <a:ext cx="360040" cy="360040"/>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54450" y="0"/>
            <a:ext cx="2949575" cy="496888"/>
          </a:xfrm>
          <a:prstGeom prst="rect">
            <a:avLst/>
          </a:prstGeom>
        </p:spPr>
        <p:txBody>
          <a:bodyPr vert="horz" lIns="91440" tIns="45720" rIns="91440" bIns="45720" rtlCol="0"/>
          <a:lstStyle>
            <a:lvl1pPr algn="r">
              <a:defRPr sz="1200"/>
            </a:lvl1pPr>
          </a:lstStyle>
          <a:p>
            <a:fld id="{BDAA95CC-E29F-40B7-86A4-AFA8CB2C914C}" type="datetimeFigureOut">
              <a:rPr kumimoji="1" lang="ja-JP" altLang="en-US" smtClean="0"/>
              <a:pPr/>
              <a:t>2010/10/14</a:t>
            </a:fld>
            <a:endParaRPr kumimoji="1" lang="ja-JP" altLang="en-US"/>
          </a:p>
        </p:txBody>
      </p:sp>
      <p:sp>
        <p:nvSpPr>
          <p:cNvPr id="4" name="フッター プレースホルダ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54450" y="9440863"/>
            <a:ext cx="2949575" cy="496887"/>
          </a:xfrm>
          <a:prstGeom prst="rect">
            <a:avLst/>
          </a:prstGeom>
        </p:spPr>
        <p:txBody>
          <a:bodyPr vert="horz" lIns="91440" tIns="45720" rIns="91440" bIns="45720" rtlCol="0" anchor="b"/>
          <a:lstStyle>
            <a:lvl1pPr algn="r">
              <a:defRPr sz="1200"/>
            </a:lvl1pPr>
          </a:lstStyle>
          <a:p>
            <a:fld id="{A330FAA3-EFAC-430C-9A92-D242F307037D}"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DD60F922-2CFF-4D51-93A4-EC16562683C8}" type="datetimeFigureOut">
              <a:rPr kumimoji="1" lang="ja-JP" altLang="en-US" smtClean="0"/>
              <a:pPr/>
              <a:t>2010/10/14</a:t>
            </a:fld>
            <a:endParaRPr kumimoji="1" lang="ja-JP" altLang="en-US"/>
          </a:p>
        </p:txBody>
      </p:sp>
      <p:sp>
        <p:nvSpPr>
          <p:cNvPr id="4" name="スライド イメージ プレースホル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65F10A97-30C8-46B7-8735-D48BC59194A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F10A97-30C8-46B7-8735-D48BC59194AA}" type="slidenum">
              <a:rPr kumimoji="1" lang="ja-JP" altLang="en-US" smtClean="0"/>
              <a:pPr/>
              <a:t>8</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dirty="0" smtClean="0"/>
              <a:t>GPL</a:t>
            </a:r>
            <a:r>
              <a:rPr kumimoji="1" lang="ja-JP" altLang="en-US" dirty="0" smtClean="0"/>
              <a:t>系列のライセンスに色を付ける？</a:t>
            </a:r>
            <a:endParaRPr kumimoji="1" lang="en-US" altLang="ja-JP" dirty="0" smtClean="0"/>
          </a:p>
        </p:txBody>
      </p:sp>
      <p:sp>
        <p:nvSpPr>
          <p:cNvPr id="4" name="スライド番号プレースホルダ 3"/>
          <p:cNvSpPr>
            <a:spLocks noGrp="1"/>
          </p:cNvSpPr>
          <p:nvPr>
            <p:ph type="sldNum" sz="quarter" idx="10"/>
          </p:nvPr>
        </p:nvSpPr>
        <p:spPr/>
        <p:txBody>
          <a:bodyPr/>
          <a:lstStyle/>
          <a:p>
            <a:fld id="{65F10A97-30C8-46B7-8735-D48BC59194AA}" type="slidenum">
              <a:rPr kumimoji="1" lang="ja-JP" altLang="en-US" smtClean="0"/>
              <a:pPr/>
              <a:t>13</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0"/>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endParaRPr lang="ja-JP" altLang="en-US"/>
          </a:p>
        </p:txBody>
      </p:sp>
      <p:sp>
        <p:nvSpPr>
          <p:cNvPr id="3074" name="Rectangle 2"/>
          <p:cNvSpPr>
            <a:spLocks noGrp="1" noChangeArrowheads="1"/>
          </p:cNvSpPr>
          <p:nvPr>
            <p:ph type="ctrTitle"/>
          </p:nvPr>
        </p:nvSpPr>
        <p:spPr>
          <a:xfrm>
            <a:off x="685800" y="1484313"/>
            <a:ext cx="7772400" cy="1470025"/>
          </a:xfrm>
        </p:spPr>
        <p:txBody>
          <a:bodyPr/>
          <a:lstStyle>
            <a:lvl1pPr>
              <a:defRPr/>
            </a:lvl1pPr>
          </a:lstStyle>
          <a:p>
            <a:r>
              <a:rPr lang="ja-JP" altLang="en-US" smtClean="0"/>
              <a:t>マスタ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0"/>
            <a:ext cx="2051050" cy="703263"/>
          </a:xfrm>
          <a:prstGeom prst="rect">
            <a:avLst/>
          </a:prstGeom>
          <a:noFill/>
        </p:spPr>
      </p:pic>
      <p:sp>
        <p:nvSpPr>
          <p:cNvPr id="3086" name="Line 14"/>
          <p:cNvSpPr>
            <a:spLocks noChangeShapeType="1"/>
          </p:cNvSpPr>
          <p:nvPr/>
        </p:nvSpPr>
        <p:spPr bwMode="auto">
          <a:xfrm>
            <a:off x="1331913" y="3213100"/>
            <a:ext cx="6480175" cy="0"/>
          </a:xfrm>
          <a:prstGeom prst="line">
            <a:avLst/>
          </a:prstGeom>
          <a:noFill/>
          <a:ln w="9525">
            <a:solidFill>
              <a:schemeClr val="tx1"/>
            </a:solidFill>
            <a:round/>
            <a:headEnd/>
            <a:tailEnd/>
          </a:ln>
          <a:effectLst/>
        </p:spPr>
        <p:txBody>
          <a:bodyPr/>
          <a:lstStyle/>
          <a:p>
            <a:endParaRPr lang="ja-JP" altLang="en-US"/>
          </a:p>
        </p:txBody>
      </p:sp>
      <p:sp>
        <p:nvSpPr>
          <p:cNvPr id="3093" name="Text Box 21"/>
          <p:cNvSpPr txBox="1">
            <a:spLocks noChangeArrowheads="1"/>
          </p:cNvSpPr>
          <p:nvPr/>
        </p:nvSpPr>
        <p:spPr bwMode="auto">
          <a:xfrm>
            <a:off x="452438" y="6640513"/>
            <a:ext cx="8239125" cy="244475"/>
          </a:xfrm>
          <a:prstGeom prst="rect">
            <a:avLst/>
          </a:prstGeom>
          <a:noFill/>
          <a:ln w="9525">
            <a:noFill/>
            <a:miter lim="800000"/>
            <a:headEnd/>
            <a:tailEnd/>
          </a:ln>
          <a:effectLst/>
        </p:spPr>
        <p:txBody>
          <a:bodyPr wrap="none">
            <a:spAutoFit/>
          </a:bodyPr>
          <a:lstStyle/>
          <a:p>
            <a:r>
              <a:rPr lang="en-US" altLang="ja-JP" sz="100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fld id="{4DDD12EC-E346-4454-93D9-F37CFE7820C4}" type="datetime1">
              <a:rPr kumimoji="1" lang="ja-JP" altLang="en-US" smtClean="0"/>
              <a:pPr/>
              <a:t>2010/10/14</a:t>
            </a:fld>
            <a:endParaRPr kumimoji="1" lang="ja-JP" altLang="en-US"/>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endParaRPr kumimoji="1" lang="ja-JP" altLang="en-US"/>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D053ED80-1C0F-4273-A950-D35B282D149E}" type="datetime1">
              <a:rPr kumimoji="1" lang="ja-JP" altLang="en-US" smtClean="0"/>
              <a:pPr/>
              <a:t>2010/10/14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689749A2-FBF6-44E7-ABCF-8E4C097D8861}" type="datetime1">
              <a:rPr kumimoji="1" lang="ja-JP" altLang="en-US" smtClean="0"/>
              <a:pPr/>
              <a:t>2010/10/14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fld id="{9F3F33CB-A035-4272-8691-9D3033E7D36C}" type="datetime1">
              <a:rPr kumimoji="1" lang="ja-JP" altLang="en-US" smtClean="0"/>
              <a:pPr/>
              <a:t>2010/10/14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fld id="{21786BC8-17EA-4E4A-B0B8-51A4B75F48E8}" type="datetime1">
              <a:rPr kumimoji="1" lang="ja-JP" altLang="en-US" smtClean="0"/>
              <a:pPr/>
              <a:t>2010/10/14</a:t>
            </a:fld>
            <a:endParaRPr kumimoji="1" lang="ja-JP" altLang="en-US"/>
          </a:p>
        </p:txBody>
      </p:sp>
      <p:sp>
        <p:nvSpPr>
          <p:cNvPr id="5" name="フッター プレースホルダ 4"/>
          <p:cNvSpPr>
            <a:spLocks noGrp="1"/>
          </p:cNvSpPr>
          <p:nvPr>
            <p:ph type="ftr" sz="quarter" idx="11"/>
          </p:nvPr>
        </p:nvSpPr>
        <p:spPr/>
        <p:txBody>
          <a:bodyPr/>
          <a:lstStyle>
            <a:lvl1pPr>
              <a:defRPr/>
            </a:lvl1pPr>
          </a:lstStyle>
          <a:p>
            <a:endParaRPr kumimoji="1" lang="ja-JP" altLang="en-US"/>
          </a:p>
        </p:txBody>
      </p:sp>
      <p:sp>
        <p:nvSpPr>
          <p:cNvPr id="6" name="スライド番号プレースホルダ 5"/>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fld id="{3FC08783-BA92-485A-9947-686E119F1650}" type="datetime1">
              <a:rPr kumimoji="1" lang="ja-JP" altLang="en-US" smtClean="0"/>
              <a:pPr/>
              <a:t>2010/10/14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fld id="{E5884EBA-5FF2-4049-9C63-C7761DC2BEFD}" type="datetime1">
              <a:rPr kumimoji="1" lang="ja-JP" altLang="en-US" smtClean="0"/>
              <a:pPr/>
              <a:t>2010/10/14</a:t>
            </a:fld>
            <a:endParaRPr kumimoji="1" lang="ja-JP" altLang="en-US"/>
          </a:p>
        </p:txBody>
      </p:sp>
      <p:sp>
        <p:nvSpPr>
          <p:cNvPr id="8" name="フッター プレースホルダ 7"/>
          <p:cNvSpPr>
            <a:spLocks noGrp="1"/>
          </p:cNvSpPr>
          <p:nvPr>
            <p:ph type="ftr" sz="quarter" idx="11"/>
          </p:nvPr>
        </p:nvSpPr>
        <p:spPr/>
        <p:txBody>
          <a:bodyPr/>
          <a:lstStyle>
            <a:lvl1pPr>
              <a:defRPr/>
            </a:lvl1pPr>
          </a:lstStyle>
          <a:p>
            <a:endParaRPr kumimoji="1" lang="ja-JP" altLang="en-US"/>
          </a:p>
        </p:txBody>
      </p:sp>
      <p:sp>
        <p:nvSpPr>
          <p:cNvPr id="9" name="スライド番号プレースホルダ 8"/>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fld id="{48A9B570-B5B8-4E40-9280-5994BED2A524}" type="datetime1">
              <a:rPr kumimoji="1" lang="ja-JP" altLang="en-US" smtClean="0"/>
              <a:pPr/>
              <a:t>2010/10/14</a:t>
            </a:fld>
            <a:endParaRPr kumimoji="1" lang="ja-JP" altLang="en-US"/>
          </a:p>
        </p:txBody>
      </p:sp>
      <p:sp>
        <p:nvSpPr>
          <p:cNvPr id="4" name="フッター プレースホルダ 3"/>
          <p:cNvSpPr>
            <a:spLocks noGrp="1"/>
          </p:cNvSpPr>
          <p:nvPr>
            <p:ph type="ftr" sz="quarter" idx="11"/>
          </p:nvPr>
        </p:nvSpPr>
        <p:spPr/>
        <p:txBody>
          <a:bodyPr/>
          <a:lstStyle>
            <a:lvl1pPr>
              <a:defRPr/>
            </a:lvl1pPr>
          </a:lstStyle>
          <a:p>
            <a:endParaRPr kumimoji="1" lang="ja-JP" altLang="en-US"/>
          </a:p>
        </p:txBody>
      </p:sp>
      <p:sp>
        <p:nvSpPr>
          <p:cNvPr id="5" name="スライド番号プレースホルダ 4"/>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fld id="{C2779CCB-7D58-4865-8513-21EB7301F4D5}" type="datetime1">
              <a:rPr kumimoji="1" lang="ja-JP" altLang="en-US" smtClean="0"/>
              <a:pPr/>
              <a:t>2010/10/14</a:t>
            </a:fld>
            <a:endParaRPr kumimoji="1" lang="ja-JP" altLang="en-US"/>
          </a:p>
        </p:txBody>
      </p:sp>
      <p:sp>
        <p:nvSpPr>
          <p:cNvPr id="3" name="フッター プレースホルダ 2"/>
          <p:cNvSpPr>
            <a:spLocks noGrp="1"/>
          </p:cNvSpPr>
          <p:nvPr>
            <p:ph type="ftr" sz="quarter" idx="11"/>
          </p:nvPr>
        </p:nvSpPr>
        <p:spPr/>
        <p:txBody>
          <a:bodyPr/>
          <a:lstStyle>
            <a:lvl1pPr>
              <a:defRPr/>
            </a:lvl1pPr>
          </a:lstStyle>
          <a:p>
            <a:endParaRPr kumimoji="1" lang="ja-JP" altLang="en-US"/>
          </a:p>
        </p:txBody>
      </p:sp>
      <p:sp>
        <p:nvSpPr>
          <p:cNvPr id="4" name="スライド番号プレースホルダ 3"/>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3FA1B98B-D94A-464D-8343-6F574199B652}" type="datetime1">
              <a:rPr kumimoji="1" lang="ja-JP" altLang="en-US" smtClean="0"/>
              <a:pPr/>
              <a:t>2010/10/14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lvl1pPr>
              <a:defRPr/>
            </a:lvl1pPr>
          </a:lstStyle>
          <a:p>
            <a:fld id="{284592FA-E108-4553-9BF7-B3199DFCF7FC}" type="datetime1">
              <a:rPr kumimoji="1" lang="ja-JP" altLang="en-US" smtClean="0"/>
              <a:pPr/>
              <a:t>2010/10/14</a:t>
            </a:fld>
            <a:endParaRPr kumimoji="1" lang="ja-JP" altLang="en-US"/>
          </a:p>
        </p:txBody>
      </p:sp>
      <p:sp>
        <p:nvSpPr>
          <p:cNvPr id="6" name="フッター プレースホルダ 5"/>
          <p:cNvSpPr>
            <a:spLocks noGrp="1"/>
          </p:cNvSpPr>
          <p:nvPr>
            <p:ph type="ftr" sz="quarter" idx="11"/>
          </p:nvPr>
        </p:nvSpPr>
        <p:spPr/>
        <p:txBody>
          <a:bodyPr/>
          <a:lstStyle>
            <a:lvl1pPr>
              <a:defRPr/>
            </a:lvl1pPr>
          </a:lstStyle>
          <a:p>
            <a:endParaRPr kumimoji="1" lang="ja-JP" altLang="en-US"/>
          </a:p>
        </p:txBody>
      </p:sp>
      <p:sp>
        <p:nvSpPr>
          <p:cNvPr id="7" name="スライド番号プレースホルダ 6"/>
          <p:cNvSpPr>
            <a:spLocks noGrp="1"/>
          </p:cNvSpPr>
          <p:nvPr>
            <p:ph type="sldNum" sz="quarter" idx="12"/>
          </p:nvPr>
        </p:nvSpPr>
        <p:spPr/>
        <p:txBody>
          <a:bodyPr/>
          <a:lstStyle>
            <a:lvl1pPr>
              <a:defRPr/>
            </a:lvl1pPr>
          </a:lstStyle>
          <a:p>
            <a:fld id="{D2D8002D-B5B0-4BAC-B1F6-782DDCCE6D9C}"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274638"/>
            <a:ext cx="8218488"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31" name="Rectangle 7" descr="ban"/>
          <p:cNvSpPr>
            <a:spLocks noChangeArrowheads="1"/>
          </p:cNvSpPr>
          <p:nvPr/>
        </p:nvSpPr>
        <p:spPr bwMode="auto">
          <a:xfrm>
            <a:off x="0" y="0"/>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endParaRPr lang="ja-JP" altLang="en-US"/>
          </a:p>
        </p:txBody>
      </p:sp>
      <p:sp>
        <p:nvSpPr>
          <p:cNvPr id="1036" name="Line 12"/>
          <p:cNvSpPr>
            <a:spLocks noChangeShapeType="1"/>
          </p:cNvSpPr>
          <p:nvPr/>
        </p:nvSpPr>
        <p:spPr bwMode="auto">
          <a:xfrm>
            <a:off x="468313" y="1484313"/>
            <a:ext cx="8207375" cy="0"/>
          </a:xfrm>
          <a:prstGeom prst="line">
            <a:avLst/>
          </a:prstGeom>
          <a:noFill/>
          <a:ln w="9525">
            <a:solidFill>
              <a:schemeClr val="tx1"/>
            </a:solidFill>
            <a:round/>
            <a:headEnd/>
            <a:tailEnd/>
          </a:ln>
          <a:effectLst/>
        </p:spPr>
        <p:txBody>
          <a:bodyPr/>
          <a:lstStyle/>
          <a:p>
            <a:endParaRPr lang="ja-JP" altLang="en-US"/>
          </a:p>
        </p:txBody>
      </p:sp>
      <p:pic>
        <p:nvPicPr>
          <p:cNvPr id="1043" name="Picture 19" descr="sel-logo"/>
          <p:cNvPicPr>
            <a:picLocks noChangeAspect="1" noChangeArrowheads="1"/>
          </p:cNvPicPr>
          <p:nvPr/>
        </p:nvPicPr>
        <p:blipFill>
          <a:blip r:embed="rId15" cstate="print"/>
          <a:srcRect/>
          <a:stretch>
            <a:fillRect/>
          </a:stretch>
        </p:blipFill>
        <p:spPr bwMode="auto">
          <a:xfrm>
            <a:off x="468313" y="6299200"/>
            <a:ext cx="1081087" cy="369888"/>
          </a:xfrm>
          <a:prstGeom prst="rect">
            <a:avLst/>
          </a:prstGeom>
          <a:noFill/>
        </p:spPr>
      </p:pic>
      <p:sp>
        <p:nvSpPr>
          <p:cNvPr id="1045" name="Rectangle 21"/>
          <p:cNvSpPr>
            <a:spLocks noGrp="1" noChangeArrowheads="1"/>
          </p:cNvSpPr>
          <p:nvPr>
            <p:ph type="dt" sz="half" idx="2"/>
          </p:nvPr>
        </p:nvSpPr>
        <p:spPr bwMode="auto">
          <a:xfrm>
            <a:off x="7308850" y="6596063"/>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fld id="{B0F65276-9B86-4087-A61C-3E4C6D523DB8}" type="datetime1">
              <a:rPr kumimoji="1" lang="ja-JP" altLang="en-US" smtClean="0"/>
              <a:pPr/>
              <a:t>2010/10/14</a:t>
            </a:fld>
            <a:endParaRPr kumimoji="1" lang="ja-JP" altLang="en-US"/>
          </a:p>
        </p:txBody>
      </p:sp>
      <p:sp>
        <p:nvSpPr>
          <p:cNvPr id="1046" name="Rectangle 22"/>
          <p:cNvSpPr>
            <a:spLocks noGrp="1" noChangeArrowheads="1"/>
          </p:cNvSpPr>
          <p:nvPr>
            <p:ph type="ftr" sz="quarter" idx="3"/>
          </p:nvPr>
        </p:nvSpPr>
        <p:spPr bwMode="auto">
          <a:xfrm>
            <a:off x="1655763" y="6310313"/>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kumimoji="1" lang="ja-JP" altLang="en-US"/>
          </a:p>
        </p:txBody>
      </p:sp>
      <p:sp>
        <p:nvSpPr>
          <p:cNvPr id="1047" name="Rectangle 23"/>
          <p:cNvSpPr>
            <a:spLocks noGrp="1" noChangeArrowheads="1"/>
          </p:cNvSpPr>
          <p:nvPr>
            <p:ph type="sldNum" sz="quarter" idx="4"/>
          </p:nvPr>
        </p:nvSpPr>
        <p:spPr bwMode="auto">
          <a:xfrm>
            <a:off x="7597775" y="6308725"/>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D8002D-B5B0-4BAC-B1F6-782DDCCE6D9C}" type="slidenum">
              <a:rPr kumimoji="1" lang="ja-JP" altLang="en-US" smtClean="0"/>
              <a:pPr/>
              <a:t>&lt;#&gt;</a:t>
            </a:fld>
            <a:endParaRPr kumimoji="1" lang="ja-JP" altLang="en-US"/>
          </a:p>
        </p:txBody>
      </p:sp>
      <p:sp>
        <p:nvSpPr>
          <p:cNvPr id="1048" name="Text Box 24"/>
          <p:cNvSpPr txBox="1">
            <a:spLocks noChangeArrowheads="1"/>
          </p:cNvSpPr>
          <p:nvPr/>
        </p:nvSpPr>
        <p:spPr bwMode="auto">
          <a:xfrm>
            <a:off x="334963" y="6640513"/>
            <a:ext cx="6324600" cy="244475"/>
          </a:xfrm>
          <a:prstGeom prst="rect">
            <a:avLst/>
          </a:prstGeom>
          <a:noFill/>
          <a:ln w="9525">
            <a:noFill/>
            <a:miter lim="800000"/>
            <a:headEnd/>
            <a:tailEnd/>
          </a:ln>
          <a:effectLst/>
        </p:spPr>
        <p:txBody>
          <a:bodyPr wrap="none">
            <a:spAutoFit/>
          </a:bodyPr>
          <a:lstStyle/>
          <a:p>
            <a:r>
              <a:rPr lang="en-US" altLang="ja-JP" sz="1000">
                <a:solidFill>
                  <a:srgbClr val="DDDDDD"/>
                </a:solidFill>
              </a:rPr>
              <a:t>Department of Computer Science, Graduate School of Information Science and Technology, Osaka University</a:t>
            </a: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dirty="0" smtClean="0"/>
              <a:t>ソフトウェアライセンスが</a:t>
            </a:r>
            <a:r>
              <a:rPr lang="en-US" altLang="ja-JP" dirty="0" smtClean="0"/>
              <a:t/>
            </a:r>
            <a:br>
              <a:rPr lang="en-US" altLang="ja-JP" dirty="0" smtClean="0"/>
            </a:br>
            <a:r>
              <a:rPr lang="ja-JP" altLang="en-US" dirty="0" smtClean="0"/>
              <a:t>コピーアンドペーストによる</a:t>
            </a:r>
            <a:r>
              <a:rPr lang="en-US" altLang="ja-JP" dirty="0" smtClean="0"/>
              <a:t/>
            </a:r>
            <a:br>
              <a:rPr lang="en-US" altLang="ja-JP" dirty="0" smtClean="0"/>
            </a:br>
            <a:r>
              <a:rPr lang="ja-JP" altLang="en-US" dirty="0" smtClean="0"/>
              <a:t>再利用に与える影響の調査</a:t>
            </a:r>
            <a:endParaRPr kumimoji="1" lang="ja-JP" altLang="en-US" dirty="0"/>
          </a:p>
        </p:txBody>
      </p:sp>
      <p:sp>
        <p:nvSpPr>
          <p:cNvPr id="3" name="サブタイトル 2"/>
          <p:cNvSpPr>
            <a:spLocks noGrp="1"/>
          </p:cNvSpPr>
          <p:nvPr>
            <p:ph type="subTitle" idx="1"/>
          </p:nvPr>
        </p:nvSpPr>
        <p:spPr>
          <a:xfrm>
            <a:off x="1371600" y="3573462"/>
            <a:ext cx="6400800" cy="2663849"/>
          </a:xfrm>
        </p:spPr>
        <p:txBody>
          <a:bodyPr>
            <a:normAutofit/>
          </a:bodyPr>
          <a:lstStyle/>
          <a:p>
            <a:r>
              <a:rPr lang="ja-JP" altLang="en-US" sz="2800" dirty="0" smtClean="0"/>
              <a:t>鹿島 悠</a:t>
            </a:r>
            <a:r>
              <a:rPr lang="en-US" altLang="ja-JP" sz="2800" baseline="30000" dirty="0" smtClean="0"/>
              <a:t>†</a:t>
            </a:r>
            <a:r>
              <a:rPr lang="ja-JP" altLang="en-US" sz="2800" dirty="0" err="1" smtClean="0"/>
              <a:t>，</a:t>
            </a:r>
            <a:r>
              <a:rPr lang="ja-JP" altLang="en-US" sz="2800" dirty="0" smtClean="0"/>
              <a:t>早瀬 康裕</a:t>
            </a:r>
            <a:r>
              <a:rPr lang="en-US" altLang="ja-JP" sz="2800" baseline="30000" dirty="0" smtClean="0"/>
              <a:t>††</a:t>
            </a:r>
            <a:r>
              <a:rPr lang="ja-JP" altLang="en-US" sz="2800" dirty="0" err="1" smtClean="0"/>
              <a:t>，</a:t>
            </a:r>
            <a:r>
              <a:rPr lang="ja-JP" altLang="en-US" sz="2800" dirty="0" smtClean="0"/>
              <a:t>吉田 則裕</a:t>
            </a:r>
            <a:r>
              <a:rPr lang="en-US" altLang="ja-JP" sz="2800" baseline="30000" dirty="0" smtClean="0"/>
              <a:t>†††</a:t>
            </a:r>
            <a:r>
              <a:rPr lang="ja-JP" altLang="en-US" sz="2800" dirty="0" err="1" smtClean="0"/>
              <a:t>，</a:t>
            </a:r>
            <a:endParaRPr lang="en-US" altLang="ja-JP" sz="2800" dirty="0" smtClean="0"/>
          </a:p>
          <a:p>
            <a:r>
              <a:rPr lang="ja-JP" altLang="en-US" sz="2800" dirty="0" smtClean="0"/>
              <a:t>真鍋 雄貴</a:t>
            </a:r>
            <a:r>
              <a:rPr lang="en-US" altLang="ja-JP" sz="2800" baseline="30000" dirty="0" smtClean="0"/>
              <a:t>† </a:t>
            </a:r>
            <a:r>
              <a:rPr lang="ja-JP" altLang="en-US" sz="2800" dirty="0" err="1" smtClean="0"/>
              <a:t>，</a:t>
            </a:r>
            <a:r>
              <a:rPr lang="ja-JP" altLang="en-US" sz="2800" dirty="0" smtClean="0"/>
              <a:t>井上克郎</a:t>
            </a:r>
            <a:r>
              <a:rPr lang="en-US" altLang="ja-JP" sz="2800" baseline="30000" dirty="0" smtClean="0"/>
              <a:t>†</a:t>
            </a:r>
          </a:p>
          <a:p>
            <a:endParaRPr lang="en-US" altLang="ja-JP" sz="2800" baseline="30000" dirty="0" smtClean="0"/>
          </a:p>
          <a:p>
            <a:r>
              <a:rPr lang="en-US" altLang="ja-JP" sz="2400" baseline="30000" dirty="0" smtClean="0"/>
              <a:t>† </a:t>
            </a:r>
            <a:r>
              <a:rPr kumimoji="1" lang="en-US" altLang="ja-JP" sz="2400" dirty="0" smtClean="0"/>
              <a:t>: </a:t>
            </a:r>
            <a:r>
              <a:rPr kumimoji="1" lang="ja-JP" altLang="en-US" sz="2400" dirty="0" smtClean="0"/>
              <a:t>大阪大学</a:t>
            </a:r>
            <a:r>
              <a:rPr lang="en-US" altLang="ja-JP" sz="2400" dirty="0" smtClean="0"/>
              <a:t>   </a:t>
            </a:r>
            <a:r>
              <a:rPr lang="en-US" altLang="ja-JP" sz="2400" baseline="30000" dirty="0" smtClean="0"/>
              <a:t>††</a:t>
            </a:r>
            <a:r>
              <a:rPr lang="ja-JP" altLang="en-US" sz="2400" dirty="0" smtClean="0"/>
              <a:t>：東洋大学</a:t>
            </a:r>
            <a:endParaRPr lang="en-US" altLang="ja-JP" sz="2400" dirty="0" smtClean="0"/>
          </a:p>
          <a:p>
            <a:r>
              <a:rPr lang="en-US" altLang="ja-JP" sz="2400" baseline="30000" dirty="0" smtClean="0"/>
              <a:t>†††</a:t>
            </a:r>
            <a:r>
              <a:rPr lang="ja-JP" altLang="en-US" sz="2400" baseline="30000" dirty="0" smtClean="0"/>
              <a:t>：</a:t>
            </a:r>
            <a:r>
              <a:rPr lang="ja-JP" altLang="en-US" sz="2400" dirty="0" smtClean="0"/>
              <a:t>奈良先端科学技術大学院大学</a:t>
            </a:r>
            <a:endParaRPr lang="en-US" altLang="ja-JP" sz="2400" dirty="0" smtClean="0"/>
          </a:p>
          <a:p>
            <a:endParaRPr kumimoji="1" lang="en-US" altLang="ja-JP" dirty="0" smtClean="0"/>
          </a:p>
        </p:txBody>
      </p:sp>
      <p:sp>
        <p:nvSpPr>
          <p:cNvPr id="5" name="スライド番号プレースホルダ 4"/>
          <p:cNvSpPr>
            <a:spLocks noGrp="1"/>
          </p:cNvSpPr>
          <p:nvPr>
            <p:ph type="sldNum" sz="quarter" idx="4"/>
          </p:nvPr>
        </p:nvSpPr>
        <p:spPr/>
        <p:txBody>
          <a:bodyPr/>
          <a:lstStyle/>
          <a:p>
            <a:fld id="{D2D8002D-B5B0-4BAC-B1F6-782DDCCE6D9C}"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手順２．コードクローン</a:t>
            </a:r>
            <a:r>
              <a:rPr kumimoji="1" lang="ja-JP" altLang="en-US" dirty="0" smtClean="0"/>
              <a:t>の検出</a:t>
            </a:r>
            <a:endParaRPr kumimoji="1" lang="ja-JP" altLang="en-US" dirty="0"/>
          </a:p>
        </p:txBody>
      </p:sp>
      <p:sp>
        <p:nvSpPr>
          <p:cNvPr id="3" name="コンテンツ プレースホルダ 2"/>
          <p:cNvSpPr>
            <a:spLocks noGrp="1"/>
          </p:cNvSpPr>
          <p:nvPr>
            <p:ph idx="1"/>
          </p:nvPr>
        </p:nvSpPr>
        <p:spPr>
          <a:xfrm>
            <a:off x="457200" y="1600200"/>
            <a:ext cx="8229600" cy="4997152"/>
          </a:xfrm>
        </p:spPr>
        <p:txBody>
          <a:bodyPr>
            <a:normAutofit fontScale="77500" lnSpcReduction="20000"/>
          </a:bodyPr>
          <a:lstStyle/>
          <a:p>
            <a:r>
              <a:rPr lang="en-US" altLang="ja-JP" dirty="0" smtClean="0"/>
              <a:t>CCFinder[2]</a:t>
            </a:r>
            <a:r>
              <a:rPr lang="ja-JP" altLang="en-US" dirty="0" smtClean="0"/>
              <a:t>を利用</a:t>
            </a:r>
            <a:endParaRPr lang="en-US" altLang="ja-JP" dirty="0" smtClean="0"/>
          </a:p>
          <a:p>
            <a:pPr lvl="1"/>
            <a:r>
              <a:rPr lang="ja-JP" altLang="en-US" dirty="0" smtClean="0"/>
              <a:t>異なるソフトウェア間で発生したコードクローンのみ抽出</a:t>
            </a:r>
            <a:endParaRPr lang="en-US" altLang="ja-JP" dirty="0" smtClean="0"/>
          </a:p>
          <a:p>
            <a:pPr lvl="2"/>
            <a:r>
              <a:rPr lang="ja-JP" altLang="en-US" dirty="0" smtClean="0"/>
              <a:t>ソフトウェア内の</a:t>
            </a:r>
            <a:r>
              <a:rPr lang="en-US" altLang="ja-JP" dirty="0" smtClean="0"/>
              <a:t>C&amp;P</a:t>
            </a:r>
            <a:r>
              <a:rPr lang="ja-JP" altLang="en-US" dirty="0" smtClean="0"/>
              <a:t>はライセンスの影響が少ないと考えた</a:t>
            </a:r>
            <a:endParaRPr lang="en-US" altLang="ja-JP" dirty="0" smtClean="0"/>
          </a:p>
          <a:p>
            <a:r>
              <a:rPr lang="en-US" altLang="ja-JP" dirty="0" smtClean="0"/>
              <a:t>C&amp;P</a:t>
            </a:r>
            <a:r>
              <a:rPr lang="ja-JP" altLang="en-US" dirty="0" smtClean="0"/>
              <a:t>以外の理由で生成されたコードクローンを除外</a:t>
            </a:r>
            <a:endParaRPr lang="en-US" altLang="ja-JP" dirty="0" smtClean="0"/>
          </a:p>
          <a:p>
            <a:pPr lvl="1"/>
            <a:r>
              <a:rPr lang="en-US" altLang="ja-JP" dirty="0" smtClean="0"/>
              <a:t>LNR</a:t>
            </a:r>
            <a:r>
              <a:rPr lang="ja-JP" altLang="en-US" dirty="0" smtClean="0"/>
              <a:t>を利用</a:t>
            </a:r>
            <a:r>
              <a:rPr lang="en-US" altLang="ja-JP" dirty="0" smtClean="0"/>
              <a:t>[2]</a:t>
            </a:r>
          </a:p>
          <a:p>
            <a:pPr lvl="2"/>
            <a:r>
              <a:rPr lang="ja-JP" altLang="en-US" dirty="0" smtClean="0"/>
              <a:t>非繰り返し要素のトークン数</a:t>
            </a:r>
            <a:endParaRPr lang="en-US" altLang="ja-JP" dirty="0" smtClean="0"/>
          </a:p>
          <a:p>
            <a:pPr lvl="2"/>
            <a:r>
              <a:rPr lang="en-US" altLang="ja-JP" dirty="0" smtClean="0"/>
              <a:t>LNR50</a:t>
            </a:r>
            <a:r>
              <a:rPr lang="ja-JP" altLang="en-US" dirty="0" smtClean="0"/>
              <a:t>以下のコードクローンを除外</a:t>
            </a:r>
            <a:endParaRPr lang="en-US" altLang="ja-JP" dirty="0" smtClean="0"/>
          </a:p>
          <a:p>
            <a:pPr lvl="2"/>
            <a:endParaRPr lang="en-US" altLang="ja-JP" dirty="0" smtClean="0"/>
          </a:p>
          <a:p>
            <a:pPr lvl="2"/>
            <a:endParaRPr lang="en-US" altLang="ja-JP" dirty="0" smtClean="0"/>
          </a:p>
          <a:p>
            <a:pPr lvl="2"/>
            <a:endParaRPr lang="en-US" altLang="ja-JP" dirty="0" smtClean="0"/>
          </a:p>
          <a:p>
            <a:pPr lvl="2"/>
            <a:endParaRPr lang="en-US" altLang="ja-JP" dirty="0" smtClean="0"/>
          </a:p>
          <a:p>
            <a:pPr lvl="2"/>
            <a:endParaRPr lang="en-US" altLang="ja-JP" dirty="0" smtClean="0"/>
          </a:p>
          <a:p>
            <a:pPr lvl="2">
              <a:buNone/>
            </a:pPr>
            <a:endParaRPr lang="en-US" altLang="ja-JP" dirty="0" smtClean="0"/>
          </a:p>
          <a:p>
            <a:pPr lvl="2"/>
            <a:endParaRPr lang="en-US" altLang="ja-JP" dirty="0" smtClean="0"/>
          </a:p>
          <a:p>
            <a:pPr>
              <a:buNone/>
            </a:pPr>
            <a:r>
              <a:rPr lang="en-US" altLang="ja-JP" sz="1600" dirty="0" smtClean="0"/>
              <a:t>[2] T. </a:t>
            </a:r>
            <a:r>
              <a:rPr lang="en-US" altLang="ja-JP" sz="1600" dirty="0" err="1" smtClean="0"/>
              <a:t>Kamiya</a:t>
            </a:r>
            <a:r>
              <a:rPr lang="en-US" altLang="ja-JP" sz="1600" dirty="0" smtClean="0"/>
              <a:t>, S. </a:t>
            </a:r>
            <a:r>
              <a:rPr lang="en-US" altLang="ja-JP" sz="1600" dirty="0" err="1" smtClean="0"/>
              <a:t>Kusumoto</a:t>
            </a:r>
            <a:r>
              <a:rPr lang="en-US" altLang="ja-JP" sz="1600" dirty="0" smtClean="0"/>
              <a:t> and K. Inoue: “CCFinder: A </a:t>
            </a:r>
            <a:r>
              <a:rPr lang="en-US" altLang="ja-JP" sz="1600" dirty="0" err="1" smtClean="0"/>
              <a:t>multilinguistic</a:t>
            </a:r>
            <a:r>
              <a:rPr lang="en-US" altLang="ja-JP" sz="1600" dirty="0" smtClean="0"/>
              <a:t> token-based code clone detection system for </a:t>
            </a:r>
            <a:r>
              <a:rPr lang="fr-FR" altLang="ja-JP" sz="1600" dirty="0" smtClean="0"/>
              <a:t>large scale source code”, IEEE Transactions on Software </a:t>
            </a:r>
            <a:r>
              <a:rPr lang="en-US" altLang="ja-JP" sz="1600" dirty="0" smtClean="0"/>
              <a:t>Engineering, 28, pp. 654–670 (2002)</a:t>
            </a:r>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10</a:t>
            </a:fld>
            <a:endParaRPr kumimoji="1" lang="ja-JP" altLang="en-US"/>
          </a:p>
        </p:txBody>
      </p:sp>
      <p:sp>
        <p:nvSpPr>
          <p:cNvPr id="5" name="正方形/長方形 4"/>
          <p:cNvSpPr/>
          <p:nvPr/>
        </p:nvSpPr>
        <p:spPr>
          <a:xfrm>
            <a:off x="4788024" y="4221088"/>
            <a:ext cx="158417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699792" y="4221088"/>
            <a:ext cx="158417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83568" y="4221088"/>
            <a:ext cx="1584176" cy="15871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Document"/>
          <p:cNvSpPr>
            <a:spLocks noEditPoints="1" noChangeArrowheads="1"/>
          </p:cNvSpPr>
          <p:nvPr/>
        </p:nvSpPr>
        <p:spPr bwMode="auto">
          <a:xfrm>
            <a:off x="755576" y="4293097"/>
            <a:ext cx="1279439" cy="144528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9" name="正方形/長方形 8"/>
          <p:cNvSpPr/>
          <p:nvPr/>
        </p:nvSpPr>
        <p:spPr>
          <a:xfrm>
            <a:off x="683568" y="4293096"/>
            <a:ext cx="1362314" cy="2875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ライセンス</a:t>
            </a:r>
            <a:r>
              <a:rPr kumimoji="1" lang="en-US" altLang="ja-JP" dirty="0" smtClean="0"/>
              <a:t>A</a:t>
            </a:r>
            <a:endParaRPr kumimoji="1" lang="ja-JP" altLang="en-US" dirty="0"/>
          </a:p>
        </p:txBody>
      </p:sp>
      <p:sp>
        <p:nvSpPr>
          <p:cNvPr id="10" name="Document"/>
          <p:cNvSpPr>
            <a:spLocks noEditPoints="1" noChangeArrowheads="1"/>
          </p:cNvSpPr>
          <p:nvPr/>
        </p:nvSpPr>
        <p:spPr bwMode="auto">
          <a:xfrm>
            <a:off x="2771800" y="4293097"/>
            <a:ext cx="1279439" cy="144528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1" name="正方形/長方形 10"/>
          <p:cNvSpPr/>
          <p:nvPr/>
        </p:nvSpPr>
        <p:spPr>
          <a:xfrm>
            <a:off x="2699792" y="4293096"/>
            <a:ext cx="1362314" cy="2875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ライセンス</a:t>
            </a:r>
            <a:r>
              <a:rPr lang="en-US" altLang="ja-JP" dirty="0" smtClean="0"/>
              <a:t>B</a:t>
            </a:r>
            <a:endParaRPr kumimoji="1" lang="ja-JP" altLang="en-US" dirty="0"/>
          </a:p>
        </p:txBody>
      </p:sp>
      <p:sp>
        <p:nvSpPr>
          <p:cNvPr id="12" name="Document"/>
          <p:cNvSpPr>
            <a:spLocks noEditPoints="1" noChangeArrowheads="1"/>
          </p:cNvSpPr>
          <p:nvPr/>
        </p:nvSpPr>
        <p:spPr bwMode="auto">
          <a:xfrm>
            <a:off x="4932040" y="4293097"/>
            <a:ext cx="1279439" cy="1445286"/>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3" name="正方形/長方形 12"/>
          <p:cNvSpPr/>
          <p:nvPr/>
        </p:nvSpPr>
        <p:spPr>
          <a:xfrm>
            <a:off x="4860032" y="4293096"/>
            <a:ext cx="1362314" cy="287532"/>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ライセンス</a:t>
            </a:r>
            <a:r>
              <a:rPr kumimoji="1" lang="en-US" altLang="ja-JP" dirty="0" smtClean="0"/>
              <a:t>C</a:t>
            </a:r>
            <a:endParaRPr kumimoji="1" lang="ja-JP" altLang="en-US" dirty="0"/>
          </a:p>
        </p:txBody>
      </p:sp>
      <p:sp>
        <p:nvSpPr>
          <p:cNvPr id="14" name="正方形/長方形 13"/>
          <p:cNvSpPr/>
          <p:nvPr/>
        </p:nvSpPr>
        <p:spPr>
          <a:xfrm>
            <a:off x="899592" y="4869160"/>
            <a:ext cx="1021735" cy="21269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915816" y="4869160"/>
            <a:ext cx="1021735" cy="21269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2915816" y="5229200"/>
            <a:ext cx="1021735" cy="2126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5076056" y="5229200"/>
            <a:ext cx="1021735" cy="212693"/>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5076056" y="4869160"/>
            <a:ext cx="1021735" cy="212693"/>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187624" y="5445224"/>
            <a:ext cx="817388" cy="21269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5292080" y="5517232"/>
            <a:ext cx="885504" cy="21269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a:stCxn id="14" idx="3"/>
            <a:endCxn id="15" idx="1"/>
          </p:cNvCxnSpPr>
          <p:nvPr/>
        </p:nvCxnSpPr>
        <p:spPr>
          <a:xfrm>
            <a:off x="1921327" y="4975507"/>
            <a:ext cx="9944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a:stCxn id="15" idx="3"/>
            <a:endCxn id="18" idx="1"/>
          </p:cNvCxnSpPr>
          <p:nvPr/>
        </p:nvCxnSpPr>
        <p:spPr>
          <a:xfrm>
            <a:off x="3937551" y="4975507"/>
            <a:ext cx="1138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a:stCxn id="16" idx="3"/>
            <a:endCxn id="17" idx="1"/>
          </p:cNvCxnSpPr>
          <p:nvPr/>
        </p:nvCxnSpPr>
        <p:spPr>
          <a:xfrm>
            <a:off x="3937551" y="5335547"/>
            <a:ext cx="1138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直線コネクタ 23"/>
          <p:cNvCxnSpPr>
            <a:stCxn id="19" idx="3"/>
            <a:endCxn id="20" idx="1"/>
          </p:cNvCxnSpPr>
          <p:nvPr/>
        </p:nvCxnSpPr>
        <p:spPr>
          <a:xfrm>
            <a:off x="2005012" y="5551571"/>
            <a:ext cx="3287068" cy="72008"/>
          </a:xfrm>
          <a:prstGeom prst="line">
            <a:avLst/>
          </a:prstGeom>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55576" y="3933056"/>
            <a:ext cx="1314784" cy="338554"/>
          </a:xfrm>
          <a:prstGeom prst="rect">
            <a:avLst/>
          </a:prstGeom>
          <a:noFill/>
        </p:spPr>
        <p:txBody>
          <a:bodyPr wrap="square" rtlCol="0">
            <a:spAutoFit/>
          </a:bodyPr>
          <a:lstStyle/>
          <a:p>
            <a:r>
              <a:rPr lang="ja-JP" altLang="en-US" sz="1600" dirty="0" smtClean="0"/>
              <a:t>ソフトウェア</a:t>
            </a:r>
            <a:r>
              <a:rPr lang="en-US" altLang="ja-JP" sz="1600" dirty="0" smtClean="0"/>
              <a:t>X</a:t>
            </a:r>
            <a:endParaRPr kumimoji="1" lang="ja-JP" altLang="en-US" sz="1600" dirty="0"/>
          </a:p>
        </p:txBody>
      </p:sp>
      <p:sp>
        <p:nvSpPr>
          <p:cNvPr id="28" name="テキスト ボックス 27"/>
          <p:cNvSpPr txBox="1"/>
          <p:nvPr/>
        </p:nvSpPr>
        <p:spPr>
          <a:xfrm>
            <a:off x="2771800" y="3933056"/>
            <a:ext cx="1314784" cy="338554"/>
          </a:xfrm>
          <a:prstGeom prst="rect">
            <a:avLst/>
          </a:prstGeom>
          <a:noFill/>
        </p:spPr>
        <p:txBody>
          <a:bodyPr wrap="square" rtlCol="0">
            <a:spAutoFit/>
          </a:bodyPr>
          <a:lstStyle/>
          <a:p>
            <a:r>
              <a:rPr lang="ja-JP" altLang="en-US" sz="1600" dirty="0" smtClean="0"/>
              <a:t>ソフトウェア</a:t>
            </a:r>
            <a:r>
              <a:rPr lang="en-US" altLang="ja-JP" sz="1600" dirty="0" smtClean="0"/>
              <a:t>Y</a:t>
            </a:r>
            <a:endParaRPr kumimoji="1" lang="ja-JP" altLang="en-US" sz="1600" dirty="0"/>
          </a:p>
        </p:txBody>
      </p:sp>
      <p:sp>
        <p:nvSpPr>
          <p:cNvPr id="29" name="テキスト ボックス 28"/>
          <p:cNvSpPr txBox="1"/>
          <p:nvPr/>
        </p:nvSpPr>
        <p:spPr>
          <a:xfrm>
            <a:off x="4932040" y="3933056"/>
            <a:ext cx="1303562" cy="338554"/>
          </a:xfrm>
          <a:prstGeom prst="rect">
            <a:avLst/>
          </a:prstGeom>
          <a:noFill/>
        </p:spPr>
        <p:txBody>
          <a:bodyPr wrap="square" rtlCol="0">
            <a:spAutoFit/>
          </a:bodyPr>
          <a:lstStyle/>
          <a:p>
            <a:r>
              <a:rPr lang="ja-JP" altLang="en-US" sz="1600" dirty="0" smtClean="0"/>
              <a:t>ソフトウェア</a:t>
            </a:r>
            <a:r>
              <a:rPr lang="en-US" altLang="ja-JP" sz="1600" dirty="0" smtClean="0"/>
              <a:t>Z</a:t>
            </a:r>
            <a:endParaRPr kumimoji="1" lang="ja-JP" alt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正方形/長方形 27"/>
          <p:cNvSpPr/>
          <p:nvPr/>
        </p:nvSpPr>
        <p:spPr>
          <a:xfrm>
            <a:off x="4355976" y="4581128"/>
            <a:ext cx="1584176"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2267744" y="4581128"/>
            <a:ext cx="1584176"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51520" y="4581128"/>
            <a:ext cx="1584176" cy="165618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手順３．コードクローンの数え上げ</a:t>
            </a:r>
            <a:endParaRPr kumimoji="1" lang="ja-JP" altLang="en-US" dirty="0"/>
          </a:p>
        </p:txBody>
      </p:sp>
      <p:sp>
        <p:nvSpPr>
          <p:cNvPr id="3" name="コンテンツ プレースホルダ 2"/>
          <p:cNvSpPr>
            <a:spLocks noGrp="1"/>
          </p:cNvSpPr>
          <p:nvPr>
            <p:ph idx="1"/>
          </p:nvPr>
        </p:nvSpPr>
        <p:spPr>
          <a:xfrm>
            <a:off x="457200" y="1600201"/>
            <a:ext cx="8229600" cy="2692896"/>
          </a:xfrm>
        </p:spPr>
        <p:txBody>
          <a:bodyPr>
            <a:normAutofit fontScale="62500" lnSpcReduction="20000"/>
          </a:bodyPr>
          <a:lstStyle/>
          <a:p>
            <a:pPr marL="514350" indent="-514350">
              <a:buFont typeface="+mj-lt"/>
              <a:buAutoNum type="arabicPeriod"/>
            </a:pPr>
            <a:r>
              <a:rPr kumimoji="1" lang="ja-JP" altLang="en-US" dirty="0" smtClean="0"/>
              <a:t>調査対象とするライセンス</a:t>
            </a:r>
            <a:r>
              <a:rPr lang="ja-JP" altLang="en-US" dirty="0" smtClean="0"/>
              <a:t>で配布されているコード片</a:t>
            </a:r>
            <a:r>
              <a:rPr kumimoji="1" lang="ja-JP" altLang="en-US" dirty="0" smtClean="0"/>
              <a:t>を含むクローンセットを抽出</a:t>
            </a:r>
            <a:endParaRPr kumimoji="1" lang="en-US" altLang="ja-JP" dirty="0" smtClean="0"/>
          </a:p>
          <a:p>
            <a:pPr marL="914400" lvl="1" indent="-514350"/>
            <a:r>
              <a:rPr lang="ja-JP" altLang="en-US" dirty="0" smtClean="0"/>
              <a:t>クローンセットとはコードクローンの同値類を指す</a:t>
            </a:r>
            <a:endParaRPr kumimoji="1" lang="en-US" altLang="ja-JP" dirty="0" smtClean="0"/>
          </a:p>
          <a:p>
            <a:pPr marL="514350" indent="-514350">
              <a:buFont typeface="+mj-lt"/>
              <a:buAutoNum type="arabicPeriod"/>
            </a:pPr>
            <a:r>
              <a:rPr kumimoji="1" lang="ja-JP" altLang="en-US" dirty="0" smtClean="0"/>
              <a:t>クローンセット中に含まれるコード片を，コード片が所属するライセンスで分類して数え上げる</a:t>
            </a:r>
            <a:endParaRPr kumimoji="1" lang="en-US" altLang="ja-JP" dirty="0" smtClean="0"/>
          </a:p>
          <a:p>
            <a:pPr marL="514350" indent="-514350">
              <a:buFont typeface="+mj-lt"/>
              <a:buAutoNum type="arabicPeriod"/>
            </a:pPr>
            <a:endParaRPr kumimoji="1" lang="en-US" altLang="ja-JP" dirty="0" smtClean="0"/>
          </a:p>
          <a:p>
            <a:pPr marL="514350" indent="-514350"/>
            <a:r>
              <a:rPr lang="ja-JP" altLang="en-US" dirty="0" smtClean="0"/>
              <a:t>クローンセット中にはコピー元のコード片とコピー先のコード片が含まれており，</a:t>
            </a:r>
            <a:r>
              <a:rPr lang="en-US" altLang="ja-JP" dirty="0" smtClean="0"/>
              <a:t>C&amp;P</a:t>
            </a:r>
            <a:r>
              <a:rPr lang="ja-JP" altLang="en-US" dirty="0" err="1" smtClean="0"/>
              <a:t>の検</a:t>
            </a:r>
            <a:r>
              <a:rPr lang="ja-JP" altLang="en-US" dirty="0" smtClean="0"/>
              <a:t>出の代わりとなると考えた</a:t>
            </a:r>
            <a:endParaRPr lang="en-US" altLang="ja-JP" dirty="0" smtClean="0"/>
          </a:p>
          <a:p>
            <a:pPr marL="514350" indent="-514350"/>
            <a:r>
              <a:rPr lang="ja-JP" altLang="en-US" dirty="0" smtClean="0"/>
              <a:t>調査対象とするライセンスと</a:t>
            </a:r>
            <a:r>
              <a:rPr lang="en-US" altLang="ja-JP" dirty="0" smtClean="0"/>
              <a:t>C&amp;P</a:t>
            </a:r>
            <a:r>
              <a:rPr lang="ja-JP" altLang="en-US" dirty="0" smtClean="0"/>
              <a:t>の関係にあるライセンスを調べる</a:t>
            </a:r>
            <a:endParaRPr kumimoji="1" lang="en-US" altLang="ja-JP" dirty="0" smtClean="0"/>
          </a:p>
          <a:p>
            <a:pPr marL="514350" indent="-514350">
              <a:buNone/>
            </a:pPr>
            <a:endParaRPr kumimoji="1" lang="en-US" altLang="ja-JP" dirty="0" smtClean="0"/>
          </a:p>
          <a:p>
            <a:pPr marL="514350" indent="-514350">
              <a:buFont typeface="+mj-lt"/>
              <a:buAutoNum type="arabicPeriod"/>
            </a:pPr>
            <a:endParaRPr kumimoji="1" lang="en-US" altLang="ja-JP" dirty="0" smtClean="0"/>
          </a:p>
          <a:p>
            <a:pPr marL="514350" indent="-514350">
              <a:buFont typeface="+mj-lt"/>
              <a:buAutoNum type="arabicPeriod"/>
            </a:pPr>
            <a:endParaRPr lang="en-US" altLang="ja-JP" dirty="0" smtClean="0"/>
          </a:p>
          <a:p>
            <a:pPr marL="514350" indent="-514350">
              <a:buNone/>
            </a:pP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11</a:t>
            </a:fld>
            <a:endParaRPr kumimoji="1" lang="ja-JP" altLang="en-US"/>
          </a:p>
        </p:txBody>
      </p:sp>
      <p:sp>
        <p:nvSpPr>
          <p:cNvPr id="5" name="Document"/>
          <p:cNvSpPr>
            <a:spLocks noEditPoints="1" noChangeArrowheads="1"/>
          </p:cNvSpPr>
          <p:nvPr/>
        </p:nvSpPr>
        <p:spPr bwMode="auto">
          <a:xfrm>
            <a:off x="323528" y="4653136"/>
            <a:ext cx="1279439" cy="150812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6" name="正方形/長方形 5"/>
          <p:cNvSpPr/>
          <p:nvPr/>
        </p:nvSpPr>
        <p:spPr>
          <a:xfrm>
            <a:off x="323528" y="4581128"/>
            <a:ext cx="1362314" cy="3000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solidFill>
                  <a:srgbClr val="FF0000"/>
                </a:solidFill>
              </a:rPr>
              <a:t>ライセンス</a:t>
            </a:r>
            <a:r>
              <a:rPr kumimoji="1" lang="en-US" altLang="ja-JP" dirty="0" smtClean="0">
                <a:solidFill>
                  <a:srgbClr val="FF0000"/>
                </a:solidFill>
              </a:rPr>
              <a:t>A</a:t>
            </a:r>
            <a:endParaRPr kumimoji="1" lang="ja-JP" altLang="en-US" dirty="0">
              <a:solidFill>
                <a:srgbClr val="FF0000"/>
              </a:solidFill>
            </a:endParaRPr>
          </a:p>
        </p:txBody>
      </p:sp>
      <p:sp>
        <p:nvSpPr>
          <p:cNvPr id="7" name="Document"/>
          <p:cNvSpPr>
            <a:spLocks noEditPoints="1" noChangeArrowheads="1"/>
          </p:cNvSpPr>
          <p:nvPr/>
        </p:nvSpPr>
        <p:spPr bwMode="auto">
          <a:xfrm>
            <a:off x="2339752" y="4653136"/>
            <a:ext cx="1279439" cy="150812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8" name="正方形/長方形 7"/>
          <p:cNvSpPr/>
          <p:nvPr/>
        </p:nvSpPr>
        <p:spPr>
          <a:xfrm>
            <a:off x="2339752" y="4581128"/>
            <a:ext cx="1362314" cy="3000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ライセンス</a:t>
            </a:r>
            <a:r>
              <a:rPr lang="en-US" altLang="ja-JP" dirty="0" smtClean="0"/>
              <a:t>B</a:t>
            </a:r>
            <a:endParaRPr kumimoji="1" lang="ja-JP" altLang="en-US" dirty="0"/>
          </a:p>
        </p:txBody>
      </p:sp>
      <p:sp>
        <p:nvSpPr>
          <p:cNvPr id="9" name="Document"/>
          <p:cNvSpPr>
            <a:spLocks noEditPoints="1" noChangeArrowheads="1"/>
          </p:cNvSpPr>
          <p:nvPr/>
        </p:nvSpPr>
        <p:spPr bwMode="auto">
          <a:xfrm>
            <a:off x="4499992" y="4653136"/>
            <a:ext cx="1279439" cy="150812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0" name="正方形/長方形 9"/>
          <p:cNvSpPr/>
          <p:nvPr/>
        </p:nvSpPr>
        <p:spPr>
          <a:xfrm>
            <a:off x="4427984" y="4653136"/>
            <a:ext cx="1362314" cy="300033"/>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ライセンス</a:t>
            </a:r>
            <a:r>
              <a:rPr kumimoji="1" lang="en-US" altLang="ja-JP" dirty="0" smtClean="0"/>
              <a:t>C</a:t>
            </a:r>
            <a:endParaRPr kumimoji="1" lang="ja-JP" altLang="en-US" dirty="0"/>
          </a:p>
        </p:txBody>
      </p:sp>
      <p:sp>
        <p:nvSpPr>
          <p:cNvPr id="11" name="正方形/長方形 10"/>
          <p:cNvSpPr/>
          <p:nvPr/>
        </p:nvSpPr>
        <p:spPr>
          <a:xfrm>
            <a:off x="467544" y="5229200"/>
            <a:ext cx="1021735" cy="2219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2483768" y="5229200"/>
            <a:ext cx="1021735" cy="2219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2483768" y="5589240"/>
            <a:ext cx="1021735" cy="2219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4644008" y="5589240"/>
            <a:ext cx="1021735" cy="22194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644008" y="5229200"/>
            <a:ext cx="1021735" cy="22194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755576" y="5877272"/>
            <a:ext cx="817388" cy="22194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860032" y="5877272"/>
            <a:ext cx="885504" cy="22194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8" name="直線コネクタ 17"/>
          <p:cNvCxnSpPr>
            <a:stCxn id="11" idx="3"/>
            <a:endCxn id="12" idx="1"/>
          </p:cNvCxnSpPr>
          <p:nvPr/>
        </p:nvCxnSpPr>
        <p:spPr>
          <a:xfrm>
            <a:off x="1489279" y="5340170"/>
            <a:ext cx="9944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直線コネクタ 18"/>
          <p:cNvCxnSpPr>
            <a:stCxn id="12" idx="3"/>
            <a:endCxn id="15" idx="1"/>
          </p:cNvCxnSpPr>
          <p:nvPr/>
        </p:nvCxnSpPr>
        <p:spPr>
          <a:xfrm>
            <a:off x="3505503" y="5340170"/>
            <a:ext cx="1138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線コネクタ 19"/>
          <p:cNvCxnSpPr>
            <a:stCxn id="13" idx="3"/>
            <a:endCxn id="14" idx="1"/>
          </p:cNvCxnSpPr>
          <p:nvPr/>
        </p:nvCxnSpPr>
        <p:spPr>
          <a:xfrm>
            <a:off x="3505503" y="5700210"/>
            <a:ext cx="113850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直線コネクタ 20"/>
          <p:cNvCxnSpPr>
            <a:stCxn id="16" idx="3"/>
            <a:endCxn id="17" idx="1"/>
          </p:cNvCxnSpPr>
          <p:nvPr/>
        </p:nvCxnSpPr>
        <p:spPr>
          <a:xfrm>
            <a:off x="1572964" y="5988242"/>
            <a:ext cx="3287068" cy="0"/>
          </a:xfrm>
          <a:prstGeom prst="line">
            <a:avLst/>
          </a:prstGeom>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251520" y="5157192"/>
            <a:ext cx="5517370" cy="300033"/>
          </a:xfrm>
          <a:prstGeom prst="round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3" name="角丸四角形 22"/>
          <p:cNvSpPr/>
          <p:nvPr/>
        </p:nvSpPr>
        <p:spPr>
          <a:xfrm>
            <a:off x="611560" y="5805264"/>
            <a:ext cx="5256584" cy="360040"/>
          </a:xfrm>
          <a:prstGeom prst="roundRect">
            <a:avLst/>
          </a:prstGeom>
          <a:noFill/>
          <a:ln>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graphicFrame>
        <p:nvGraphicFramePr>
          <p:cNvPr id="24" name="表 23"/>
          <p:cNvGraphicFramePr>
            <a:graphicFrameLocks noGrp="1"/>
          </p:cNvGraphicFramePr>
          <p:nvPr/>
        </p:nvGraphicFramePr>
        <p:xfrm>
          <a:off x="6660232" y="4653136"/>
          <a:ext cx="2256928" cy="1483360"/>
        </p:xfrm>
        <a:graphic>
          <a:graphicData uri="http://schemas.openxmlformats.org/drawingml/2006/table">
            <a:tbl>
              <a:tblPr firstRow="1" bandRow="1">
                <a:tableStyleId>{00A15C55-8517-42AA-B614-E9B94910E393}</a:tableStyleId>
              </a:tblPr>
              <a:tblGrid>
                <a:gridCol w="1371421"/>
                <a:gridCol w="885507"/>
              </a:tblGrid>
              <a:tr h="370840">
                <a:tc>
                  <a:txBody>
                    <a:bodyPr/>
                    <a:lstStyle/>
                    <a:p>
                      <a:r>
                        <a:rPr kumimoji="1" lang="ja-JP" altLang="en-US" sz="1400" dirty="0" smtClean="0"/>
                        <a:t>ライセンス</a:t>
                      </a:r>
                      <a:endParaRPr kumimoji="1" lang="ja-JP" altLang="en-US" sz="1400" dirty="0"/>
                    </a:p>
                  </a:txBody>
                  <a:tcPr/>
                </a:tc>
                <a:tc>
                  <a:txBody>
                    <a:bodyPr/>
                    <a:lstStyle/>
                    <a:p>
                      <a:r>
                        <a:rPr kumimoji="1" lang="en-US" altLang="ja-JP" sz="1200" dirty="0" smtClean="0"/>
                        <a:t>#</a:t>
                      </a:r>
                      <a:r>
                        <a:rPr kumimoji="1" lang="ja-JP" altLang="en-US" sz="1200" dirty="0" smtClean="0"/>
                        <a:t>コード片</a:t>
                      </a:r>
                      <a:endParaRPr kumimoji="1" lang="ja-JP" altLang="en-US" sz="1200" dirty="0"/>
                    </a:p>
                  </a:txBody>
                  <a:tcPr/>
                </a:tc>
              </a:tr>
              <a:tr h="370840">
                <a:tc>
                  <a:txBody>
                    <a:bodyPr/>
                    <a:lstStyle/>
                    <a:p>
                      <a:r>
                        <a:rPr kumimoji="1" lang="ja-JP" altLang="en-US" sz="1400" dirty="0" smtClean="0"/>
                        <a:t>ライセンス</a:t>
                      </a:r>
                      <a:r>
                        <a:rPr kumimoji="1" lang="en-US" altLang="ja-JP" sz="1400" dirty="0" smtClean="0"/>
                        <a:t>A</a:t>
                      </a:r>
                      <a:endParaRPr kumimoji="1" lang="ja-JP" altLang="en-US" sz="1400" dirty="0"/>
                    </a:p>
                  </a:txBody>
                  <a:tcPr/>
                </a:tc>
                <a:tc>
                  <a:txBody>
                    <a:bodyPr/>
                    <a:lstStyle/>
                    <a:p>
                      <a:r>
                        <a:rPr kumimoji="1" lang="en-US" altLang="ja-JP" sz="1400" dirty="0" smtClean="0"/>
                        <a:t>2</a:t>
                      </a:r>
                      <a:endParaRPr kumimoji="1" lang="ja-JP" altLang="en-US" sz="1400" dirty="0"/>
                    </a:p>
                  </a:txBody>
                  <a:tcPr/>
                </a:tc>
              </a:tr>
              <a:tr h="370840">
                <a:tc>
                  <a:txBody>
                    <a:bodyPr/>
                    <a:lstStyle/>
                    <a:p>
                      <a:r>
                        <a:rPr kumimoji="1" lang="ja-JP" altLang="en-US" sz="1400" dirty="0" smtClean="0"/>
                        <a:t>ライセンス</a:t>
                      </a:r>
                      <a:r>
                        <a:rPr kumimoji="1" lang="en-US" altLang="ja-JP" sz="1400" dirty="0" smtClean="0"/>
                        <a:t>B</a:t>
                      </a:r>
                      <a:endParaRPr kumimoji="1" lang="ja-JP" altLang="en-US" sz="1400" dirty="0"/>
                    </a:p>
                  </a:txBody>
                  <a:tcPr/>
                </a:tc>
                <a:tc>
                  <a:txBody>
                    <a:bodyPr/>
                    <a:lstStyle/>
                    <a:p>
                      <a:r>
                        <a:rPr kumimoji="1" lang="en-US" altLang="ja-JP" sz="1400" dirty="0" smtClean="0"/>
                        <a:t>1</a:t>
                      </a:r>
                      <a:endParaRPr kumimoji="1" lang="ja-JP" altLang="en-US" sz="1400" dirty="0"/>
                    </a:p>
                  </a:txBody>
                  <a:tcPr/>
                </a:tc>
              </a:tr>
              <a:tr h="370840">
                <a:tc>
                  <a:txBody>
                    <a:bodyPr/>
                    <a:lstStyle/>
                    <a:p>
                      <a:r>
                        <a:rPr kumimoji="1" lang="ja-JP" altLang="en-US" sz="1400" dirty="0" smtClean="0"/>
                        <a:t>ライセンス</a:t>
                      </a:r>
                      <a:r>
                        <a:rPr kumimoji="1" lang="en-US" altLang="ja-JP" sz="1400" dirty="0" smtClean="0"/>
                        <a:t>C</a:t>
                      </a:r>
                      <a:endParaRPr kumimoji="1" lang="ja-JP" altLang="en-US" sz="1400" dirty="0"/>
                    </a:p>
                  </a:txBody>
                  <a:tcPr/>
                </a:tc>
                <a:tc>
                  <a:txBody>
                    <a:bodyPr/>
                    <a:lstStyle/>
                    <a:p>
                      <a:r>
                        <a:rPr kumimoji="1" lang="en-US" altLang="ja-JP" sz="1400" dirty="0" smtClean="0"/>
                        <a:t>2</a:t>
                      </a:r>
                      <a:endParaRPr kumimoji="1" lang="ja-JP" altLang="en-US" sz="1400" dirty="0"/>
                    </a:p>
                  </a:txBody>
                  <a:tcPr/>
                </a:tc>
              </a:tr>
            </a:tbl>
          </a:graphicData>
        </a:graphic>
      </p:graphicFrame>
      <p:sp>
        <p:nvSpPr>
          <p:cNvPr id="25" name="右矢印 24"/>
          <p:cNvSpPr/>
          <p:nvPr/>
        </p:nvSpPr>
        <p:spPr>
          <a:xfrm>
            <a:off x="6084168" y="5301208"/>
            <a:ext cx="432048" cy="7726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323528" y="4293096"/>
            <a:ext cx="1314784" cy="338554"/>
          </a:xfrm>
          <a:prstGeom prst="rect">
            <a:avLst/>
          </a:prstGeom>
          <a:noFill/>
        </p:spPr>
        <p:txBody>
          <a:bodyPr wrap="none" rtlCol="0">
            <a:spAutoFit/>
          </a:bodyPr>
          <a:lstStyle/>
          <a:p>
            <a:r>
              <a:rPr lang="ja-JP" altLang="en-US" sz="1600" dirty="0" smtClean="0"/>
              <a:t>ソフトウェア</a:t>
            </a:r>
            <a:r>
              <a:rPr lang="en-US" altLang="ja-JP" sz="1600" dirty="0" smtClean="0"/>
              <a:t>X</a:t>
            </a:r>
            <a:endParaRPr kumimoji="1" lang="ja-JP" altLang="en-US" sz="1600" dirty="0"/>
          </a:p>
        </p:txBody>
      </p:sp>
      <p:sp>
        <p:nvSpPr>
          <p:cNvPr id="30" name="テキスト ボックス 29"/>
          <p:cNvSpPr txBox="1"/>
          <p:nvPr/>
        </p:nvSpPr>
        <p:spPr>
          <a:xfrm>
            <a:off x="2339752" y="4293096"/>
            <a:ext cx="1314784" cy="338554"/>
          </a:xfrm>
          <a:prstGeom prst="rect">
            <a:avLst/>
          </a:prstGeom>
          <a:noFill/>
        </p:spPr>
        <p:txBody>
          <a:bodyPr wrap="none" rtlCol="0">
            <a:spAutoFit/>
          </a:bodyPr>
          <a:lstStyle/>
          <a:p>
            <a:r>
              <a:rPr lang="ja-JP" altLang="en-US" sz="1600" dirty="0" smtClean="0"/>
              <a:t>ソフトウェア</a:t>
            </a:r>
            <a:r>
              <a:rPr lang="en-US" altLang="ja-JP" sz="1600" dirty="0" smtClean="0"/>
              <a:t>Y</a:t>
            </a:r>
            <a:endParaRPr kumimoji="1" lang="ja-JP" altLang="en-US" sz="1600" dirty="0"/>
          </a:p>
        </p:txBody>
      </p:sp>
      <p:sp>
        <p:nvSpPr>
          <p:cNvPr id="31" name="テキスト ボックス 30"/>
          <p:cNvSpPr txBox="1"/>
          <p:nvPr/>
        </p:nvSpPr>
        <p:spPr>
          <a:xfrm>
            <a:off x="4499992" y="4293096"/>
            <a:ext cx="1303562" cy="338554"/>
          </a:xfrm>
          <a:prstGeom prst="rect">
            <a:avLst/>
          </a:prstGeom>
          <a:noFill/>
        </p:spPr>
        <p:txBody>
          <a:bodyPr wrap="none" rtlCol="0">
            <a:spAutoFit/>
          </a:bodyPr>
          <a:lstStyle/>
          <a:p>
            <a:r>
              <a:rPr lang="ja-JP" altLang="en-US" sz="1600" dirty="0" smtClean="0"/>
              <a:t>ソフトウェア</a:t>
            </a:r>
            <a:r>
              <a:rPr lang="en-US" altLang="ja-JP" sz="1600" dirty="0" smtClean="0"/>
              <a:t>Z</a:t>
            </a:r>
            <a:endParaRPr kumimoji="1" lang="ja-JP" altLang="en-US"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linds(horizontal)">
                                      <p:cBhvr>
                                        <p:cTn id="7" dur="500"/>
                                        <p:tgtEl>
                                          <p:spTgt spid="2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linds(horizontal)">
                                      <p:cBhvr>
                                        <p:cTn id="10" dur="500"/>
                                        <p:tgtEl>
                                          <p:spTgt spid="23"/>
                                        </p:tgtEl>
                                      </p:cBhvr>
                                    </p:animEffect>
                                  </p:childTnLst>
                                </p:cTn>
                              </p:par>
                              <p:par>
                                <p:cTn id="11" presetID="3" presetClass="entr" presetSubtype="10" fill="hold"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blinds(horizontal)">
                                      <p:cBhvr>
                                        <p:cTn id="13" dur="500"/>
                                        <p:tgtEl>
                                          <p:spTgt spid="24"/>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blinds(horizontal)">
                                      <p:cBhvr>
                                        <p:cTn id="1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実験対象</a:t>
            </a:r>
            <a:endParaRPr kumimoji="1" lang="ja-JP" altLang="en-US" dirty="0"/>
          </a:p>
        </p:txBody>
      </p:sp>
      <p:sp>
        <p:nvSpPr>
          <p:cNvPr id="3" name="コンテンツ プレースホルダ 2"/>
          <p:cNvSpPr>
            <a:spLocks noGrp="1"/>
          </p:cNvSpPr>
          <p:nvPr>
            <p:ph idx="1"/>
          </p:nvPr>
        </p:nvSpPr>
        <p:spPr>
          <a:xfrm>
            <a:off x="457200" y="1600201"/>
            <a:ext cx="8229600" cy="3556991"/>
          </a:xfrm>
        </p:spPr>
        <p:txBody>
          <a:bodyPr>
            <a:normAutofit fontScale="92500"/>
          </a:bodyPr>
          <a:lstStyle/>
          <a:p>
            <a:r>
              <a:rPr kumimoji="1" lang="en-US" altLang="ja-JP" dirty="0" smtClean="0"/>
              <a:t>Debian GNU/Linux 5.0.2</a:t>
            </a:r>
            <a:r>
              <a:rPr kumimoji="1" lang="ja-JP" altLang="en-US" dirty="0" smtClean="0"/>
              <a:t>の</a:t>
            </a:r>
            <a:r>
              <a:rPr kumimoji="1" lang="en-US" altLang="ja-JP" dirty="0" smtClean="0"/>
              <a:t>Main</a:t>
            </a:r>
            <a:r>
              <a:rPr kumimoji="1" lang="ja-JP" altLang="en-US" dirty="0" smtClean="0"/>
              <a:t>セクションの</a:t>
            </a:r>
            <a:r>
              <a:rPr kumimoji="1" lang="en-US" altLang="ja-JP" dirty="0" smtClean="0"/>
              <a:t>Java</a:t>
            </a:r>
            <a:r>
              <a:rPr kumimoji="1" lang="ja-JP" altLang="en-US" dirty="0" smtClean="0"/>
              <a:t>ファイル</a:t>
            </a:r>
            <a:endParaRPr lang="en-US" altLang="ja-JP" dirty="0" smtClean="0"/>
          </a:p>
          <a:p>
            <a:r>
              <a:rPr lang="ja-JP" altLang="en-US" dirty="0" smtClean="0"/>
              <a:t>対象に選んだ理由</a:t>
            </a:r>
            <a:endParaRPr lang="en-US" altLang="ja-JP" dirty="0" smtClean="0"/>
          </a:p>
          <a:p>
            <a:pPr lvl="1"/>
            <a:r>
              <a:rPr kumimoji="1" lang="ja-JP" altLang="en-US" dirty="0" smtClean="0"/>
              <a:t>ソースファイルのライセンスに，多様なライセンスが利用されている</a:t>
            </a:r>
            <a:endParaRPr kumimoji="1" lang="en-US" altLang="ja-JP" dirty="0" smtClean="0"/>
          </a:p>
          <a:p>
            <a:pPr lvl="1"/>
            <a:r>
              <a:rPr lang="en-US" altLang="ja-JP" dirty="0" smtClean="0"/>
              <a:t>Ninka</a:t>
            </a:r>
            <a:r>
              <a:rPr lang="ja-JP" altLang="en-US" dirty="0" err="1" smtClean="0"/>
              <a:t>，</a:t>
            </a:r>
            <a:r>
              <a:rPr lang="en-US" altLang="ja-JP" dirty="0" smtClean="0"/>
              <a:t>CCFinder</a:t>
            </a:r>
            <a:r>
              <a:rPr lang="ja-JP" altLang="en-US" dirty="0" smtClean="0"/>
              <a:t>は共に</a:t>
            </a:r>
            <a:r>
              <a:rPr lang="en-US" altLang="ja-JP" dirty="0" smtClean="0"/>
              <a:t>Java</a:t>
            </a:r>
            <a:r>
              <a:rPr lang="ja-JP" altLang="en-US" dirty="0" smtClean="0"/>
              <a:t>ファイルの解析が可能</a:t>
            </a:r>
            <a:endParaRPr kumimoji="1" lang="en-US" altLang="ja-JP" dirty="0" smtClean="0"/>
          </a:p>
          <a:p>
            <a:pPr lvl="1"/>
            <a:r>
              <a:rPr lang="ja-JP" altLang="en-US" dirty="0" smtClean="0"/>
              <a:t>実験対象の規模として適切であった</a:t>
            </a:r>
            <a:endParaRPr kumimoji="1" lang="en-US" altLang="ja-JP" dirty="0" smtClean="0"/>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12</a:t>
            </a:fld>
            <a:endParaRPr kumimoji="1" lang="ja-JP" altLang="en-US"/>
          </a:p>
        </p:txBody>
      </p:sp>
      <p:graphicFrame>
        <p:nvGraphicFramePr>
          <p:cNvPr id="6" name="表 5"/>
          <p:cNvGraphicFramePr>
            <a:graphicFrameLocks noGrp="1"/>
          </p:cNvGraphicFramePr>
          <p:nvPr/>
        </p:nvGraphicFramePr>
        <p:xfrm>
          <a:off x="2411760" y="5085184"/>
          <a:ext cx="3168352" cy="1112520"/>
        </p:xfrm>
        <a:graphic>
          <a:graphicData uri="http://schemas.openxmlformats.org/drawingml/2006/table">
            <a:tbl>
              <a:tblPr firstCol="1" bandRow="1">
                <a:tableStyleId>{21E4AEA4-8DFA-4A89-87EB-49C32662AFE0}</a:tableStyleId>
              </a:tblPr>
              <a:tblGrid>
                <a:gridCol w="1584176"/>
                <a:gridCol w="1584176"/>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パッケージ数</a:t>
                      </a:r>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baseline="0" dirty="0" smtClean="0"/>
                        <a:t>452</a:t>
                      </a:r>
                      <a:endParaRPr kumimoji="1" lang="ja-JP" altLang="en-US" dirty="0" smtClean="0"/>
                    </a:p>
                  </a:txBody>
                  <a:tcPr/>
                </a:tc>
              </a:tr>
              <a:tr h="370840">
                <a:tc>
                  <a:txBody>
                    <a:bodyPr/>
                    <a:lstStyle/>
                    <a:p>
                      <a:r>
                        <a:rPr kumimoji="1" lang="ja-JP" altLang="en-US" dirty="0" smtClean="0"/>
                        <a:t>ファイル数</a:t>
                      </a:r>
                      <a:endParaRPr kumimoji="1" lang="ja-JP" alt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dirty="0" smtClean="0"/>
                        <a:t>77,452</a:t>
                      </a:r>
                      <a:endParaRPr kumimoji="1" lang="ja-JP" altLang="en-US" dirty="0" smtClean="0"/>
                    </a:p>
                  </a:txBody>
                  <a:tcPr/>
                </a:tc>
              </a:tr>
              <a:tr h="370840">
                <a:tc>
                  <a:txBody>
                    <a:bodyPr/>
                    <a:lstStyle/>
                    <a:p>
                      <a:r>
                        <a:rPr kumimoji="1" lang="ja-JP" altLang="en-US" dirty="0" smtClean="0"/>
                        <a:t>行数</a:t>
                      </a:r>
                      <a:endParaRPr kumimoji="1" lang="ja-JP" altLang="en-US" dirty="0"/>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800" kern="1200" baseline="0" dirty="0" smtClean="0"/>
                        <a:t>8,530,896</a:t>
                      </a:r>
                      <a:endParaRPr kumimoji="1" lang="ja-JP" altLang="en-US" dirty="0" smtClean="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円/楕円 6"/>
          <p:cNvSpPr/>
          <p:nvPr/>
        </p:nvSpPr>
        <p:spPr>
          <a:xfrm rot="18901087">
            <a:off x="4762328" y="4194640"/>
            <a:ext cx="712810" cy="426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rot="19156222">
            <a:off x="1786763" y="4270307"/>
            <a:ext cx="973394"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円/楕円 4"/>
          <p:cNvSpPr/>
          <p:nvPr/>
        </p:nvSpPr>
        <p:spPr>
          <a:xfrm rot="18901087">
            <a:off x="1126655" y="4279837"/>
            <a:ext cx="953862" cy="42615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実験対象中のライセンスの分布</a:t>
            </a:r>
            <a:endParaRPr kumimoji="1" lang="ja-JP" altLang="en-US" dirty="0"/>
          </a:p>
        </p:txBody>
      </p:sp>
      <p:sp>
        <p:nvSpPr>
          <p:cNvPr id="3" name="コンテンツ プレースホルダ 2"/>
          <p:cNvSpPr>
            <a:spLocks noGrp="1"/>
          </p:cNvSpPr>
          <p:nvPr>
            <p:ph idx="1"/>
          </p:nvPr>
        </p:nvSpPr>
        <p:spPr/>
        <p:txBody>
          <a:bodyPr/>
          <a:lstStyle/>
          <a:p>
            <a:pPr>
              <a:buNone/>
            </a:pPr>
            <a:endParaRPr kumimoji="1" lang="ja-JP" altLang="en-US" dirty="0"/>
          </a:p>
        </p:txBody>
      </p:sp>
      <p:sp>
        <p:nvSpPr>
          <p:cNvPr id="8" name="スライド番号プレースホルダ 7"/>
          <p:cNvSpPr>
            <a:spLocks noGrp="1"/>
          </p:cNvSpPr>
          <p:nvPr>
            <p:ph type="sldNum" sz="quarter" idx="12"/>
          </p:nvPr>
        </p:nvSpPr>
        <p:spPr/>
        <p:txBody>
          <a:bodyPr/>
          <a:lstStyle/>
          <a:p>
            <a:fld id="{D2D8002D-B5B0-4BAC-B1F6-782DDCCE6D9C}" type="slidenum">
              <a:rPr kumimoji="1" lang="ja-JP" altLang="en-US" smtClean="0"/>
              <a:pPr/>
              <a:t>13</a:t>
            </a:fld>
            <a:endParaRPr kumimoji="1" lang="ja-JP" altLang="en-US"/>
          </a:p>
        </p:txBody>
      </p:sp>
      <p:graphicFrame>
        <p:nvGraphicFramePr>
          <p:cNvPr id="9" name="グラフ 8"/>
          <p:cNvGraphicFramePr/>
          <p:nvPr/>
        </p:nvGraphicFramePr>
        <p:xfrm>
          <a:off x="683568" y="1628800"/>
          <a:ext cx="7848872" cy="4392488"/>
        </p:xfrm>
        <a:graphic>
          <a:graphicData uri="http://schemas.openxmlformats.org/drawingml/2006/chart">
            <c:chart xmlns:c="http://schemas.openxmlformats.org/drawingml/2006/chart" xmlns:r="http://schemas.openxmlformats.org/officeDocument/2006/relationships" r:id="rId3"/>
          </a:graphicData>
        </a:graphic>
      </p:graphicFrame>
      <p:sp>
        <p:nvSpPr>
          <p:cNvPr id="12" name="直線コネクタ 11"/>
          <p:cNvSpPr/>
          <p:nvPr/>
        </p:nvSpPr>
        <p:spPr>
          <a:xfrm flipH="1">
            <a:off x="2555776" y="4293096"/>
            <a:ext cx="720080" cy="72008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13" name="直線コネクタ 12"/>
          <p:cNvSpPr/>
          <p:nvPr/>
        </p:nvSpPr>
        <p:spPr>
          <a:xfrm flipH="1">
            <a:off x="2411760" y="4221088"/>
            <a:ext cx="1656184" cy="165618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14" name="直線コネクタ 13"/>
          <p:cNvSpPr/>
          <p:nvPr/>
        </p:nvSpPr>
        <p:spPr>
          <a:xfrm flipH="1">
            <a:off x="4355976" y="4221088"/>
            <a:ext cx="368424" cy="36004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
        <p:nvSpPr>
          <p:cNvPr id="15" name="直線コネクタ 14"/>
          <p:cNvSpPr/>
          <p:nvPr/>
        </p:nvSpPr>
        <p:spPr>
          <a:xfrm flipH="1">
            <a:off x="4860032" y="4221088"/>
            <a:ext cx="1232520" cy="1224136"/>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実験結果（</a:t>
            </a:r>
            <a:r>
              <a:rPr kumimoji="1" lang="en-US" altLang="ja-JP" dirty="0" smtClean="0"/>
              <a:t>BSD3</a:t>
            </a:r>
            <a:r>
              <a:rPr kumimoji="1" lang="ja-JP" altLang="en-US" dirty="0" smtClean="0"/>
              <a:t>）</a:t>
            </a:r>
            <a:endParaRPr kumimoji="1" lang="ja-JP" altLang="en-US" dirty="0"/>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14</a:t>
            </a:fld>
            <a:endParaRPr kumimoji="1" lang="ja-JP" altLang="en-US"/>
          </a:p>
        </p:txBody>
      </p:sp>
      <p:graphicFrame>
        <p:nvGraphicFramePr>
          <p:cNvPr id="8" name="表 7"/>
          <p:cNvGraphicFramePr>
            <a:graphicFrameLocks noGrp="1"/>
          </p:cNvGraphicFramePr>
          <p:nvPr/>
        </p:nvGraphicFramePr>
        <p:xfrm>
          <a:off x="899592" y="2852936"/>
          <a:ext cx="6264696" cy="2595880"/>
        </p:xfrm>
        <a:graphic>
          <a:graphicData uri="http://schemas.openxmlformats.org/drawingml/2006/table">
            <a:tbl>
              <a:tblPr firstRow="1" bandRow="1">
                <a:tableStyleId>{073A0DAA-6AF3-43AB-8588-CEC1D06C72B9}</a:tableStyleId>
              </a:tblPr>
              <a:tblGrid>
                <a:gridCol w="3303203"/>
                <a:gridCol w="1593341"/>
                <a:gridCol w="1368152"/>
              </a:tblGrid>
              <a:tr h="370840">
                <a:tc>
                  <a:txBody>
                    <a:bodyPr/>
                    <a:lstStyle/>
                    <a:p>
                      <a:r>
                        <a:rPr kumimoji="1" lang="ja-JP" altLang="en-US" dirty="0" smtClean="0"/>
                        <a:t>ライセンス</a:t>
                      </a:r>
                      <a:endParaRPr kumimoji="1" lang="ja-JP" altLang="en-US" dirty="0"/>
                    </a:p>
                  </a:txBody>
                  <a:tcPr/>
                </a:tc>
                <a:tc>
                  <a:txBody>
                    <a:bodyPr/>
                    <a:lstStyle/>
                    <a:p>
                      <a:r>
                        <a:rPr kumimoji="1" lang="en-US" altLang="ja-JP" dirty="0" smtClean="0"/>
                        <a:t>#</a:t>
                      </a:r>
                      <a:r>
                        <a:rPr kumimoji="1" lang="ja-JP" altLang="en-US" dirty="0" smtClean="0"/>
                        <a:t>コード片</a:t>
                      </a:r>
                      <a:endParaRPr kumimoji="1" lang="ja-JP" altLang="en-US" dirty="0"/>
                    </a:p>
                  </a:txBody>
                  <a:tcPr/>
                </a:tc>
                <a:tc>
                  <a:txBody>
                    <a:bodyPr/>
                    <a:lstStyle/>
                    <a:p>
                      <a:r>
                        <a:rPr kumimoji="1" lang="ja-JP" altLang="en-US" dirty="0" smtClean="0"/>
                        <a:t>割合</a:t>
                      </a:r>
                      <a:endParaRPr kumimoji="1" lang="ja-JP" altLang="en-US" dirty="0"/>
                    </a:p>
                  </a:txBody>
                  <a:tcPr/>
                </a:tc>
              </a:tr>
              <a:tr h="370840">
                <a:tc>
                  <a:txBody>
                    <a:bodyPr/>
                    <a:lstStyle/>
                    <a:p>
                      <a:r>
                        <a:rPr kumimoji="1" lang="en-US" altLang="ja-JP" dirty="0" smtClean="0">
                          <a:solidFill>
                            <a:srgbClr val="FF0000"/>
                          </a:solidFill>
                        </a:rPr>
                        <a:t>BSD3</a:t>
                      </a:r>
                      <a:endParaRPr kumimoji="1" lang="ja-JP" altLang="en-US" b="1" dirty="0">
                        <a:solidFill>
                          <a:srgbClr val="FF0000"/>
                        </a:solidFill>
                      </a:endParaRPr>
                    </a:p>
                  </a:txBody>
                  <a:tcPr/>
                </a:tc>
                <a:tc>
                  <a:txBody>
                    <a:bodyPr/>
                    <a:lstStyle/>
                    <a:p>
                      <a:pPr algn="r"/>
                      <a:r>
                        <a:rPr kumimoji="1" lang="en-US" altLang="ja-JP" dirty="0" smtClean="0">
                          <a:solidFill>
                            <a:srgbClr val="FF0000"/>
                          </a:solidFill>
                        </a:rPr>
                        <a:t>613</a:t>
                      </a:r>
                      <a:endParaRPr kumimoji="1" lang="ja-JP" altLang="en-US" dirty="0">
                        <a:solidFill>
                          <a:srgbClr val="FF0000"/>
                        </a:solidFill>
                      </a:endParaRPr>
                    </a:p>
                  </a:txBody>
                  <a:tcPr/>
                </a:tc>
                <a:tc>
                  <a:txBody>
                    <a:bodyPr/>
                    <a:lstStyle/>
                    <a:p>
                      <a:pPr algn="r"/>
                      <a:r>
                        <a:rPr kumimoji="1" lang="en-US" altLang="ja-JP" dirty="0" smtClean="0">
                          <a:solidFill>
                            <a:srgbClr val="FF0000"/>
                          </a:solidFill>
                        </a:rPr>
                        <a:t>92%</a:t>
                      </a:r>
                      <a:endParaRPr kumimoji="1" lang="ja-JP" altLang="en-US" dirty="0">
                        <a:solidFill>
                          <a:srgbClr val="FF0000"/>
                        </a:solidFill>
                      </a:endParaRPr>
                    </a:p>
                  </a:txBody>
                  <a:tcPr/>
                </a:tc>
              </a:tr>
              <a:tr h="370840">
                <a:tc>
                  <a:txBody>
                    <a:bodyPr/>
                    <a:lstStyle/>
                    <a:p>
                      <a:r>
                        <a:rPr kumimoji="1" lang="en-US" altLang="ja-JP" dirty="0" smtClean="0"/>
                        <a:t>GPLv2+</a:t>
                      </a:r>
                      <a:endParaRPr kumimoji="1" lang="ja-JP" altLang="en-US" dirty="0"/>
                    </a:p>
                  </a:txBody>
                  <a:tcPr/>
                </a:tc>
                <a:tc>
                  <a:txBody>
                    <a:bodyPr/>
                    <a:lstStyle/>
                    <a:p>
                      <a:pPr algn="r"/>
                      <a:r>
                        <a:rPr kumimoji="1" lang="en-US" altLang="ja-JP" dirty="0" smtClean="0"/>
                        <a:t>20</a:t>
                      </a:r>
                      <a:endParaRPr kumimoji="1" lang="ja-JP" altLang="en-US" dirty="0"/>
                    </a:p>
                  </a:txBody>
                  <a:tcPr/>
                </a:tc>
                <a:tc>
                  <a:txBody>
                    <a:bodyPr/>
                    <a:lstStyle/>
                    <a:p>
                      <a:pPr algn="r"/>
                      <a:r>
                        <a:rPr kumimoji="1" lang="en-US" altLang="ja-JP" dirty="0" smtClean="0"/>
                        <a:t>3.0%</a:t>
                      </a:r>
                      <a:endParaRPr kumimoji="1" lang="ja-JP" altLang="en-US" dirty="0"/>
                    </a:p>
                  </a:txBody>
                  <a:tcPr/>
                </a:tc>
              </a:tr>
              <a:tr h="370840">
                <a:tc>
                  <a:txBody>
                    <a:bodyPr/>
                    <a:lstStyle/>
                    <a:p>
                      <a:r>
                        <a:rPr kumimoji="1" lang="en-US" altLang="ja-JP" dirty="0" smtClean="0"/>
                        <a:t>Apachev2</a:t>
                      </a:r>
                      <a:endParaRPr kumimoji="1" lang="ja-JP" altLang="en-US" dirty="0"/>
                    </a:p>
                  </a:txBody>
                  <a:tcPr/>
                </a:tc>
                <a:tc>
                  <a:txBody>
                    <a:bodyPr/>
                    <a:lstStyle/>
                    <a:p>
                      <a:pPr algn="r"/>
                      <a:r>
                        <a:rPr kumimoji="1" lang="en-US" altLang="ja-JP" dirty="0" smtClean="0"/>
                        <a:t>16</a:t>
                      </a:r>
                      <a:endParaRPr kumimoji="1" lang="ja-JP" altLang="en-US" dirty="0"/>
                    </a:p>
                  </a:txBody>
                  <a:tcPr/>
                </a:tc>
                <a:tc>
                  <a:txBody>
                    <a:bodyPr/>
                    <a:lstStyle/>
                    <a:p>
                      <a:pPr algn="r"/>
                      <a:r>
                        <a:rPr kumimoji="1" lang="en-US" altLang="ja-JP" dirty="0" smtClean="0"/>
                        <a:t>2.4%</a:t>
                      </a:r>
                      <a:endParaRPr kumimoji="1" lang="ja-JP" altLang="en-US" dirty="0"/>
                    </a:p>
                  </a:txBody>
                  <a:tcPr/>
                </a:tc>
              </a:tr>
              <a:tr h="370840">
                <a:tc>
                  <a:txBody>
                    <a:bodyPr/>
                    <a:lstStyle/>
                    <a:p>
                      <a:r>
                        <a:rPr kumimoji="1" lang="en-US" altLang="ja-JP" dirty="0" smtClean="0"/>
                        <a:t>LesserGPL2+</a:t>
                      </a:r>
                      <a:endParaRPr kumimoji="1" lang="ja-JP" altLang="en-US" dirty="0"/>
                    </a:p>
                  </a:txBody>
                  <a:tcPr/>
                </a:tc>
                <a:tc>
                  <a:txBody>
                    <a:bodyPr/>
                    <a:lstStyle/>
                    <a:p>
                      <a:pPr algn="r"/>
                      <a:r>
                        <a:rPr kumimoji="1" lang="en-US" altLang="ja-JP" dirty="0" smtClean="0"/>
                        <a:t>14</a:t>
                      </a:r>
                      <a:endParaRPr kumimoji="1" lang="ja-JP" altLang="en-US" dirty="0"/>
                    </a:p>
                  </a:txBody>
                  <a:tcPr/>
                </a:tc>
                <a:tc>
                  <a:txBody>
                    <a:bodyPr/>
                    <a:lstStyle/>
                    <a:p>
                      <a:pPr algn="r"/>
                      <a:r>
                        <a:rPr kumimoji="1" lang="en-US" altLang="ja-JP" dirty="0" smtClean="0"/>
                        <a:t>2.1%</a:t>
                      </a:r>
                      <a:endParaRPr kumimoji="1" lang="ja-JP" alt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u="none" strike="noStrike" dirty="0" smtClean="0"/>
                        <a:t>GPLv2,ClassPathException</a:t>
                      </a:r>
                      <a:endParaRPr lang="en-US" altLang="ja-JP" sz="1800" b="0" i="0" u="none" strike="noStrike" dirty="0" smtClean="0">
                        <a:solidFill>
                          <a:srgbClr val="000000"/>
                        </a:solidFill>
                        <a:latin typeface="+mn-lt"/>
                      </a:endParaRPr>
                    </a:p>
                  </a:txBody>
                  <a:tcPr/>
                </a:tc>
                <a:tc>
                  <a:txBody>
                    <a:bodyPr/>
                    <a:lstStyle/>
                    <a:p>
                      <a:pPr algn="r"/>
                      <a:r>
                        <a:rPr kumimoji="1" lang="en-US" altLang="ja-JP" dirty="0" smtClean="0"/>
                        <a:t>1</a:t>
                      </a:r>
                    </a:p>
                  </a:txBody>
                  <a:tcPr/>
                </a:tc>
                <a:tc>
                  <a:txBody>
                    <a:bodyPr/>
                    <a:lstStyle/>
                    <a:p>
                      <a:pPr algn="r"/>
                      <a:r>
                        <a:rPr kumimoji="1" lang="en-US" altLang="ja-JP" dirty="0" smtClean="0"/>
                        <a:t>0.15%</a:t>
                      </a: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u="none" strike="noStrike" dirty="0" smtClean="0"/>
                        <a:t>LesserGPL2.1+</a:t>
                      </a:r>
                      <a:endParaRPr lang="en-US" altLang="ja-JP" sz="1800" b="0" i="0" u="none" strike="noStrike" dirty="0" smtClean="0">
                        <a:solidFill>
                          <a:srgbClr val="000000"/>
                        </a:solidFill>
                        <a:latin typeface="+mn-lt"/>
                      </a:endParaRPr>
                    </a:p>
                  </a:txBody>
                  <a:tcPr/>
                </a:tc>
                <a:tc>
                  <a:txBody>
                    <a:bodyPr/>
                    <a:lstStyle/>
                    <a:p>
                      <a:pPr algn="r"/>
                      <a:r>
                        <a:rPr kumimoji="1" lang="en-US" altLang="ja-JP" dirty="0" smtClean="0"/>
                        <a:t>1</a:t>
                      </a:r>
                    </a:p>
                  </a:txBody>
                  <a:tcPr/>
                </a:tc>
                <a:tc>
                  <a:txBody>
                    <a:bodyPr/>
                    <a:lstStyle/>
                    <a:p>
                      <a:pPr algn="r"/>
                      <a:r>
                        <a:rPr kumimoji="1" lang="en-US" altLang="ja-JP" dirty="0" smtClean="0"/>
                        <a:t>0.15%</a:t>
                      </a:r>
                    </a:p>
                  </a:txBody>
                  <a:tcPr/>
                </a:tc>
              </a:tr>
            </a:tbl>
          </a:graphicData>
        </a:graphic>
      </p:graphicFrame>
      <p:sp>
        <p:nvSpPr>
          <p:cNvPr id="7" name="テキスト ボックス 6"/>
          <p:cNvSpPr txBox="1"/>
          <p:nvPr/>
        </p:nvSpPr>
        <p:spPr>
          <a:xfrm>
            <a:off x="524333" y="1484784"/>
            <a:ext cx="8619667" cy="1323439"/>
          </a:xfrm>
          <a:prstGeom prst="rect">
            <a:avLst/>
          </a:prstGeom>
          <a:noFill/>
        </p:spPr>
        <p:txBody>
          <a:bodyPr wrap="none" rtlCol="0">
            <a:spAutoFit/>
          </a:bodyPr>
          <a:lstStyle/>
          <a:p>
            <a:pPr>
              <a:buFont typeface="Arial" pitchFamily="34" charset="0"/>
              <a:buChar char="•"/>
            </a:pPr>
            <a:r>
              <a:rPr kumimoji="1" lang="en-US" altLang="ja-JP" dirty="0" smtClean="0"/>
              <a:t> </a:t>
            </a:r>
            <a:r>
              <a:rPr kumimoji="1" lang="en-US" altLang="ja-JP" dirty="0" smtClean="0"/>
              <a:t>BSD3</a:t>
            </a:r>
            <a:r>
              <a:rPr kumimoji="1" lang="ja-JP" altLang="en-US" dirty="0" smtClean="0"/>
              <a:t>のコード片が含まれる</a:t>
            </a:r>
            <a:r>
              <a:rPr kumimoji="1" lang="ja-JP" altLang="en-US" sz="2000" dirty="0" smtClean="0"/>
              <a:t>クローンセット中</a:t>
            </a:r>
            <a:r>
              <a:rPr kumimoji="1" lang="ja-JP" altLang="en-US" sz="2000" dirty="0" smtClean="0"/>
              <a:t>のコード片をライセンスで分類し</a:t>
            </a:r>
            <a:r>
              <a:rPr kumimoji="1" lang="ja-JP" altLang="en-US" sz="2000" dirty="0" smtClean="0"/>
              <a:t>，</a:t>
            </a:r>
            <a:endParaRPr kumimoji="1" lang="en-US" altLang="ja-JP" sz="2000" dirty="0" smtClean="0"/>
          </a:p>
          <a:p>
            <a:r>
              <a:rPr lang="en-US" altLang="ja-JP" sz="2000" dirty="0" smtClean="0"/>
              <a:t>  </a:t>
            </a:r>
            <a:r>
              <a:rPr kumimoji="1" lang="ja-JP" altLang="en-US" sz="2000" dirty="0" smtClean="0"/>
              <a:t>数え上げた</a:t>
            </a:r>
            <a:r>
              <a:rPr kumimoji="1" lang="ja-JP" altLang="en-US" sz="2000" dirty="0" smtClean="0"/>
              <a:t>表</a:t>
            </a:r>
            <a:endParaRPr kumimoji="1" lang="en-US" altLang="ja-JP" sz="2000" dirty="0" smtClean="0"/>
          </a:p>
          <a:p>
            <a:pPr>
              <a:buFont typeface="Arial" pitchFamily="34" charset="0"/>
              <a:buChar char="•"/>
            </a:pPr>
            <a:r>
              <a:rPr lang="en-US" altLang="ja-JP" sz="2000" dirty="0" smtClean="0"/>
              <a:t> BSD3</a:t>
            </a:r>
            <a:r>
              <a:rPr lang="ja-JP" altLang="en-US" sz="2000" dirty="0" smtClean="0"/>
              <a:t>で配布されているコード片がどのライセンスで配布されているコード片と</a:t>
            </a:r>
            <a:endParaRPr lang="en-US" altLang="ja-JP" sz="2000" dirty="0" smtClean="0"/>
          </a:p>
          <a:p>
            <a:r>
              <a:rPr lang="en-US" altLang="ja-JP" sz="2000" dirty="0" smtClean="0"/>
              <a:t>  C&amp;P</a:t>
            </a:r>
            <a:r>
              <a:rPr lang="ja-JP" altLang="en-US" sz="2000" dirty="0" smtClean="0"/>
              <a:t>の関係にあるのか</a:t>
            </a:r>
            <a:r>
              <a:rPr lang="ja-JP" altLang="en-US" sz="2000" dirty="0" smtClean="0"/>
              <a:t>と，その</a:t>
            </a:r>
            <a:r>
              <a:rPr lang="ja-JP" altLang="en-US" sz="2000" dirty="0" smtClean="0"/>
              <a:t>頻度を示している</a:t>
            </a:r>
            <a:endParaRPr lang="en-US" altLang="ja-JP" sz="2000" dirty="0" smtClean="0"/>
          </a:p>
        </p:txBody>
      </p:sp>
      <p:sp>
        <p:nvSpPr>
          <p:cNvPr id="10" name="テキスト ボックス 9"/>
          <p:cNvSpPr txBox="1"/>
          <p:nvPr/>
        </p:nvSpPr>
        <p:spPr>
          <a:xfrm>
            <a:off x="611560" y="5661248"/>
            <a:ext cx="7537641" cy="400110"/>
          </a:xfrm>
          <a:prstGeom prst="rect">
            <a:avLst/>
          </a:prstGeom>
          <a:noFill/>
        </p:spPr>
        <p:txBody>
          <a:bodyPr wrap="none" rtlCol="0">
            <a:spAutoFit/>
          </a:bodyPr>
          <a:lstStyle/>
          <a:p>
            <a:pPr>
              <a:buFont typeface="Arial" pitchFamily="34" charset="0"/>
              <a:buChar char="•"/>
            </a:pPr>
            <a:r>
              <a:rPr kumimoji="1" lang="en-US" altLang="ja-JP" sz="2000" dirty="0" smtClean="0"/>
              <a:t> BSD3</a:t>
            </a:r>
            <a:r>
              <a:rPr kumimoji="1" lang="ja-JP" altLang="en-US" sz="2000" dirty="0" smtClean="0"/>
              <a:t>で配布されているコード片どうしの</a:t>
            </a:r>
            <a:r>
              <a:rPr kumimoji="1" lang="en-US" altLang="ja-JP" sz="2000" dirty="0" smtClean="0"/>
              <a:t>C&amp;P</a:t>
            </a:r>
            <a:r>
              <a:rPr kumimoji="1" lang="ja-JP" altLang="en-US" sz="2000" dirty="0" smtClean="0"/>
              <a:t>が多いと考えられる</a:t>
            </a:r>
            <a:endParaRPr kumimoji="1" lang="ja-JP" alt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Apachev2</a:t>
            </a:r>
            <a:r>
              <a:rPr lang="ja-JP" altLang="en-US" dirty="0" smtClean="0"/>
              <a:t>）</a:t>
            </a:r>
            <a:endParaRPr kumimoji="1" lang="ja-JP" altLang="en-US" dirty="0"/>
          </a:p>
        </p:txBody>
      </p:sp>
      <p:graphicFrame>
        <p:nvGraphicFramePr>
          <p:cNvPr id="10" name="表 9"/>
          <p:cNvGraphicFramePr>
            <a:graphicFrameLocks noGrp="1"/>
          </p:cNvGraphicFramePr>
          <p:nvPr/>
        </p:nvGraphicFramePr>
        <p:xfrm>
          <a:off x="467544" y="1484784"/>
          <a:ext cx="4896544" cy="4724400"/>
        </p:xfrm>
        <a:graphic>
          <a:graphicData uri="http://schemas.openxmlformats.org/drawingml/2006/table">
            <a:tbl>
              <a:tblPr firstRow="1" bandRow="1">
                <a:tableStyleId>{073A0DAA-6AF3-43AB-8588-CEC1D06C72B9}</a:tableStyleId>
              </a:tblPr>
              <a:tblGrid>
                <a:gridCol w="2477120"/>
                <a:gridCol w="1209712"/>
                <a:gridCol w="1209712"/>
              </a:tblGrid>
              <a:tr h="336037">
                <a:tc>
                  <a:txBody>
                    <a:bodyPr/>
                    <a:lstStyle/>
                    <a:p>
                      <a:r>
                        <a:rPr kumimoji="1" lang="ja-JP" altLang="en-US" dirty="0" smtClean="0"/>
                        <a:t>ライセンス</a:t>
                      </a:r>
                      <a:endParaRPr kumimoji="1" lang="ja-JP" altLang="en-US" dirty="0"/>
                    </a:p>
                  </a:txBody>
                  <a:tcPr/>
                </a:tc>
                <a:tc>
                  <a:txBody>
                    <a:bodyPr/>
                    <a:lstStyle/>
                    <a:p>
                      <a:r>
                        <a:rPr kumimoji="1" lang="en-US" altLang="ja-JP" dirty="0" smtClean="0"/>
                        <a:t>#</a:t>
                      </a:r>
                      <a:r>
                        <a:rPr kumimoji="1" lang="ja-JP" altLang="en-US" dirty="0" smtClean="0"/>
                        <a:t>コード片</a:t>
                      </a:r>
                      <a:endParaRPr kumimoji="1" lang="ja-JP" altLang="en-US" dirty="0"/>
                    </a:p>
                  </a:txBody>
                  <a:tcPr/>
                </a:tc>
                <a:tc>
                  <a:txBody>
                    <a:bodyPr/>
                    <a:lstStyle/>
                    <a:p>
                      <a:r>
                        <a:rPr kumimoji="1" lang="ja-JP" altLang="en-US" dirty="0" smtClean="0"/>
                        <a:t>割合</a:t>
                      </a:r>
                      <a:endParaRPr kumimoji="1" lang="ja-JP" altLang="en-US" dirty="0"/>
                    </a:p>
                  </a:txBody>
                  <a:tcPr/>
                </a:tc>
              </a:tr>
              <a:tr h="308034">
                <a:tc>
                  <a:txBody>
                    <a:bodyPr/>
                    <a:lstStyle/>
                    <a:p>
                      <a:r>
                        <a:rPr kumimoji="1" lang="en-US" altLang="ja-JP" sz="1600" dirty="0" smtClean="0">
                          <a:solidFill>
                            <a:srgbClr val="FF0000"/>
                          </a:solidFill>
                        </a:rPr>
                        <a:t>Apachev2</a:t>
                      </a:r>
                      <a:endParaRPr kumimoji="1" lang="ja-JP" altLang="en-US" sz="1600" dirty="0">
                        <a:solidFill>
                          <a:srgbClr val="FF0000"/>
                        </a:solidFill>
                      </a:endParaRPr>
                    </a:p>
                  </a:txBody>
                  <a:tcPr/>
                </a:tc>
                <a:tc>
                  <a:txBody>
                    <a:bodyPr/>
                    <a:lstStyle/>
                    <a:p>
                      <a:pPr algn="r"/>
                      <a:r>
                        <a:rPr kumimoji="1" lang="en-US" altLang="ja-JP" sz="1600" dirty="0" smtClean="0">
                          <a:solidFill>
                            <a:srgbClr val="FF0000"/>
                          </a:solidFill>
                        </a:rPr>
                        <a:t>1533</a:t>
                      </a:r>
                      <a:endParaRPr kumimoji="1" lang="ja-JP" altLang="en-US" sz="1600" dirty="0">
                        <a:solidFill>
                          <a:srgbClr val="FF0000"/>
                        </a:solidFill>
                      </a:endParaRPr>
                    </a:p>
                  </a:txBody>
                  <a:tcPr/>
                </a:tc>
                <a:tc>
                  <a:txBody>
                    <a:bodyPr/>
                    <a:lstStyle/>
                    <a:p>
                      <a:pPr algn="r"/>
                      <a:r>
                        <a:rPr kumimoji="1" lang="en-US" altLang="ja-JP" sz="1600" dirty="0" smtClean="0">
                          <a:solidFill>
                            <a:srgbClr val="FF0000"/>
                          </a:solidFill>
                        </a:rPr>
                        <a:t>77%</a:t>
                      </a:r>
                      <a:endParaRPr kumimoji="1" lang="ja-JP" altLang="en-US" sz="1600" dirty="0">
                        <a:solidFill>
                          <a:srgbClr val="FF0000"/>
                        </a:solidFill>
                      </a:endParaRPr>
                    </a:p>
                  </a:txBody>
                  <a:tcPr/>
                </a:tc>
              </a:tr>
              <a:tr h="308034">
                <a:tc>
                  <a:txBody>
                    <a:bodyPr/>
                    <a:lstStyle/>
                    <a:p>
                      <a:r>
                        <a:rPr kumimoji="1" lang="en-US" altLang="ja-JP" sz="1600" dirty="0" smtClean="0">
                          <a:solidFill>
                            <a:srgbClr val="FF0000"/>
                          </a:solidFill>
                        </a:rPr>
                        <a:t>Apachev1.1</a:t>
                      </a:r>
                      <a:endParaRPr kumimoji="1" lang="ja-JP" altLang="en-US" sz="1600" dirty="0">
                        <a:solidFill>
                          <a:srgbClr val="FF0000"/>
                        </a:solidFill>
                      </a:endParaRPr>
                    </a:p>
                  </a:txBody>
                  <a:tcPr/>
                </a:tc>
                <a:tc>
                  <a:txBody>
                    <a:bodyPr/>
                    <a:lstStyle/>
                    <a:p>
                      <a:pPr algn="r"/>
                      <a:r>
                        <a:rPr kumimoji="1" lang="en-US" altLang="ja-JP" sz="1600" dirty="0" smtClean="0">
                          <a:solidFill>
                            <a:srgbClr val="FF0000"/>
                          </a:solidFill>
                        </a:rPr>
                        <a:t>316</a:t>
                      </a:r>
                      <a:endParaRPr kumimoji="1" lang="ja-JP" altLang="en-US" sz="1600" dirty="0">
                        <a:solidFill>
                          <a:srgbClr val="FF0000"/>
                        </a:solidFill>
                      </a:endParaRPr>
                    </a:p>
                  </a:txBody>
                  <a:tcPr/>
                </a:tc>
                <a:tc>
                  <a:txBody>
                    <a:bodyPr/>
                    <a:lstStyle/>
                    <a:p>
                      <a:pPr algn="r"/>
                      <a:r>
                        <a:rPr kumimoji="1" lang="en-US" altLang="ja-JP" sz="1600" dirty="0" smtClean="0">
                          <a:solidFill>
                            <a:srgbClr val="FF0000"/>
                          </a:solidFill>
                        </a:rPr>
                        <a:t>16%</a:t>
                      </a:r>
                      <a:endParaRPr kumimoji="1" lang="ja-JP" altLang="en-US" sz="1600" dirty="0">
                        <a:solidFill>
                          <a:srgbClr val="FF0000"/>
                        </a:solidFill>
                      </a:endParaRPr>
                    </a:p>
                  </a:txBody>
                  <a:tcPr/>
                </a:tc>
              </a:tr>
              <a:tr h="308034">
                <a:tc>
                  <a:txBody>
                    <a:bodyPr/>
                    <a:lstStyle/>
                    <a:p>
                      <a:r>
                        <a:rPr kumimoji="1" lang="en-US" altLang="ja-JP" sz="1600" dirty="0" smtClean="0"/>
                        <a:t>LesserGPL2.1+</a:t>
                      </a:r>
                      <a:endParaRPr kumimoji="1" lang="ja-JP" altLang="en-US" sz="1600" dirty="0"/>
                    </a:p>
                  </a:txBody>
                  <a:tcPr/>
                </a:tc>
                <a:tc>
                  <a:txBody>
                    <a:bodyPr/>
                    <a:lstStyle/>
                    <a:p>
                      <a:pPr algn="r"/>
                      <a:r>
                        <a:rPr kumimoji="1" lang="en-US" altLang="ja-JP" sz="1600" dirty="0" smtClean="0"/>
                        <a:t>42</a:t>
                      </a:r>
                      <a:endParaRPr kumimoji="1" lang="ja-JP" altLang="en-US" sz="1600" dirty="0"/>
                    </a:p>
                  </a:txBody>
                  <a:tcPr/>
                </a:tc>
                <a:tc>
                  <a:txBody>
                    <a:bodyPr/>
                    <a:lstStyle/>
                    <a:p>
                      <a:pPr algn="r"/>
                      <a:r>
                        <a:rPr kumimoji="1" lang="en-US" altLang="ja-JP" sz="1600" dirty="0" smtClean="0"/>
                        <a:t>2.1%</a:t>
                      </a:r>
                      <a:endParaRPr kumimoji="1" lang="ja-JP" altLang="en-US" sz="1600" dirty="0"/>
                    </a:p>
                  </a:txBody>
                  <a:tcPr/>
                </a:tc>
              </a:tr>
              <a:tr h="308034">
                <a:tc>
                  <a:txBody>
                    <a:bodyPr/>
                    <a:lstStyle/>
                    <a:p>
                      <a:r>
                        <a:rPr kumimoji="1" lang="en-US" altLang="ja-JP" sz="1600" dirty="0" smtClean="0"/>
                        <a:t>MPLv1.1</a:t>
                      </a:r>
                      <a:endParaRPr kumimoji="1" lang="ja-JP" altLang="en-US" sz="1600" dirty="0"/>
                    </a:p>
                  </a:txBody>
                  <a:tcPr/>
                </a:tc>
                <a:tc>
                  <a:txBody>
                    <a:bodyPr/>
                    <a:lstStyle/>
                    <a:p>
                      <a:pPr algn="r"/>
                      <a:r>
                        <a:rPr kumimoji="1" lang="en-US" altLang="ja-JP" sz="1600" dirty="0" smtClean="0"/>
                        <a:t>33</a:t>
                      </a:r>
                      <a:endParaRPr kumimoji="1" lang="ja-JP" altLang="en-US" sz="1600" dirty="0"/>
                    </a:p>
                  </a:txBody>
                  <a:tcPr/>
                </a:tc>
                <a:tc>
                  <a:txBody>
                    <a:bodyPr/>
                    <a:lstStyle/>
                    <a:p>
                      <a:pPr algn="r"/>
                      <a:r>
                        <a:rPr kumimoji="1" lang="en-US" altLang="ja-JP" sz="1600" dirty="0" smtClean="0"/>
                        <a:t>1.6%</a:t>
                      </a:r>
                      <a:endParaRPr kumimoji="1" lang="ja-JP" altLang="en-US" sz="1600" dirty="0"/>
                    </a:p>
                  </a:txBody>
                  <a:tcPr/>
                </a:tc>
              </a:tr>
              <a:tr h="308034">
                <a:tc>
                  <a:txBody>
                    <a:bodyPr/>
                    <a:lstStyle/>
                    <a:p>
                      <a:r>
                        <a:rPr kumimoji="1" lang="en-US" altLang="ja-JP" sz="1600" dirty="0" smtClean="0"/>
                        <a:t>BSD3</a:t>
                      </a:r>
                      <a:endParaRPr kumimoji="1" lang="ja-JP" altLang="en-US" sz="1600" dirty="0"/>
                    </a:p>
                  </a:txBody>
                  <a:tcPr/>
                </a:tc>
                <a:tc>
                  <a:txBody>
                    <a:bodyPr/>
                    <a:lstStyle/>
                    <a:p>
                      <a:pPr algn="r"/>
                      <a:r>
                        <a:rPr kumimoji="1" lang="en-US" altLang="ja-JP" sz="1600" dirty="0" smtClean="0"/>
                        <a:t>29</a:t>
                      </a:r>
                      <a:endParaRPr kumimoji="1" lang="ja-JP" altLang="en-US" sz="1600" dirty="0"/>
                    </a:p>
                  </a:txBody>
                  <a:tcPr/>
                </a:tc>
                <a:tc>
                  <a:txBody>
                    <a:bodyPr/>
                    <a:lstStyle/>
                    <a:p>
                      <a:pPr algn="r"/>
                      <a:r>
                        <a:rPr kumimoji="1" lang="en-US" altLang="ja-JP" sz="1600" dirty="0" smtClean="0"/>
                        <a:t>1.5%</a:t>
                      </a:r>
                      <a:endParaRPr kumimoji="1" lang="ja-JP" altLang="en-US" sz="1600" dirty="0"/>
                    </a:p>
                  </a:txBody>
                  <a:tcPr/>
                </a:tc>
              </a:tr>
              <a:tr h="308034">
                <a:tc>
                  <a:txBody>
                    <a:bodyPr/>
                    <a:lstStyle/>
                    <a:p>
                      <a:r>
                        <a:rPr kumimoji="1" lang="en-US" altLang="ja-JP" sz="1600" dirty="0" smtClean="0"/>
                        <a:t>MX4JLicensev1</a:t>
                      </a:r>
                      <a:endParaRPr kumimoji="1" lang="ja-JP" altLang="en-US" sz="1600" dirty="0"/>
                    </a:p>
                  </a:txBody>
                  <a:tcPr/>
                </a:tc>
                <a:tc>
                  <a:txBody>
                    <a:bodyPr/>
                    <a:lstStyle/>
                    <a:p>
                      <a:pPr algn="r"/>
                      <a:r>
                        <a:rPr kumimoji="1" lang="en-US" altLang="ja-JP" sz="1600" dirty="0" smtClean="0"/>
                        <a:t>16</a:t>
                      </a:r>
                      <a:endParaRPr kumimoji="1" lang="ja-JP" altLang="en-US" sz="1600" dirty="0"/>
                    </a:p>
                  </a:txBody>
                  <a:tcPr/>
                </a:tc>
                <a:tc>
                  <a:txBody>
                    <a:bodyPr/>
                    <a:lstStyle/>
                    <a:p>
                      <a:pPr algn="r"/>
                      <a:r>
                        <a:rPr kumimoji="1" lang="en-US" altLang="ja-JP" sz="1600" dirty="0" smtClean="0"/>
                        <a:t>0.80%</a:t>
                      </a:r>
                      <a:endParaRPr kumimoji="1" lang="ja-JP" altLang="en-US" sz="1600" dirty="0"/>
                    </a:p>
                  </a:txBody>
                  <a:tcPr/>
                </a:tc>
              </a:tr>
              <a:tr h="308034">
                <a:tc>
                  <a:txBody>
                    <a:bodyPr/>
                    <a:lstStyle/>
                    <a:p>
                      <a:r>
                        <a:rPr kumimoji="1" lang="en-US" altLang="ja-JP" sz="1600" dirty="0" smtClean="0"/>
                        <a:t>GPLv2+</a:t>
                      </a:r>
                      <a:endParaRPr kumimoji="1" lang="ja-JP" altLang="en-US" sz="1600" dirty="0"/>
                    </a:p>
                  </a:txBody>
                  <a:tcPr/>
                </a:tc>
                <a:tc>
                  <a:txBody>
                    <a:bodyPr/>
                    <a:lstStyle/>
                    <a:p>
                      <a:pPr algn="r"/>
                      <a:r>
                        <a:rPr kumimoji="1" lang="en-US" altLang="ja-JP" sz="1600" dirty="0" smtClean="0"/>
                        <a:t>4</a:t>
                      </a:r>
                      <a:endParaRPr kumimoji="1" lang="ja-JP" altLang="en-US" sz="1600" dirty="0"/>
                    </a:p>
                  </a:txBody>
                  <a:tcPr/>
                </a:tc>
                <a:tc>
                  <a:txBody>
                    <a:bodyPr/>
                    <a:lstStyle/>
                    <a:p>
                      <a:pPr algn="r"/>
                      <a:r>
                        <a:rPr kumimoji="1" lang="en-US" altLang="ja-JP" sz="1600" dirty="0" smtClean="0"/>
                        <a:t>0.20%</a:t>
                      </a:r>
                      <a:endParaRPr kumimoji="1" lang="ja-JP" altLang="en-US" sz="1600" dirty="0"/>
                    </a:p>
                  </a:txBody>
                  <a:tcPr/>
                </a:tc>
              </a:tr>
              <a:tr h="308034">
                <a:tc>
                  <a:txBody>
                    <a:bodyPr/>
                    <a:lstStyle/>
                    <a:p>
                      <a:r>
                        <a:rPr kumimoji="1" lang="en-US" altLang="ja-JP" sz="1600" dirty="0" smtClean="0"/>
                        <a:t>LibraryGPL2+</a:t>
                      </a:r>
                      <a:endParaRPr kumimoji="1" lang="ja-JP" altLang="en-US" sz="1600" dirty="0"/>
                    </a:p>
                  </a:txBody>
                  <a:tcPr/>
                </a:tc>
                <a:tc>
                  <a:txBody>
                    <a:bodyPr/>
                    <a:lstStyle/>
                    <a:p>
                      <a:pPr algn="r"/>
                      <a:r>
                        <a:rPr kumimoji="1" lang="en-US" altLang="ja-JP" sz="1600" dirty="0" smtClean="0"/>
                        <a:t>3</a:t>
                      </a:r>
                      <a:endParaRPr kumimoji="1" lang="ja-JP" altLang="en-US" sz="1600" dirty="0"/>
                    </a:p>
                  </a:txBody>
                  <a:tcPr/>
                </a:tc>
                <a:tc>
                  <a:txBody>
                    <a:bodyPr/>
                    <a:lstStyle/>
                    <a:p>
                      <a:pPr algn="r"/>
                      <a:r>
                        <a:rPr kumimoji="1" lang="en-US" altLang="ja-JP" sz="1600" dirty="0" smtClean="0"/>
                        <a:t>0.15%</a:t>
                      </a:r>
                      <a:endParaRPr kumimoji="1" lang="ja-JP" altLang="en-US" sz="1600" dirty="0"/>
                    </a:p>
                  </a:txBody>
                  <a:tcPr/>
                </a:tc>
              </a:tr>
              <a:tr h="308034">
                <a:tc>
                  <a:txBody>
                    <a:bodyPr/>
                    <a:lstStyle/>
                    <a:p>
                      <a:r>
                        <a:rPr kumimoji="1" lang="en-US" altLang="ja-JP" sz="1600" dirty="0" smtClean="0"/>
                        <a:t>MPLv1.0</a:t>
                      </a:r>
                      <a:endParaRPr kumimoji="1" lang="ja-JP" altLang="en-US" sz="1600" dirty="0"/>
                    </a:p>
                  </a:txBody>
                  <a:tcPr/>
                </a:tc>
                <a:tc>
                  <a:txBody>
                    <a:bodyPr/>
                    <a:lstStyle/>
                    <a:p>
                      <a:pPr algn="r"/>
                      <a:r>
                        <a:rPr kumimoji="1" lang="en-US" altLang="ja-JP" sz="1600" dirty="0" smtClean="0"/>
                        <a:t>2</a:t>
                      </a:r>
                      <a:endParaRPr kumimoji="1" lang="ja-JP" altLang="en-US" sz="1600" dirty="0"/>
                    </a:p>
                  </a:txBody>
                  <a:tcPr/>
                </a:tc>
                <a:tc>
                  <a:txBody>
                    <a:bodyPr/>
                    <a:lstStyle/>
                    <a:p>
                      <a:pPr algn="r"/>
                      <a:r>
                        <a:rPr kumimoji="1" lang="en-US" altLang="ja-JP" sz="1600" dirty="0" smtClean="0"/>
                        <a:t>0.10%</a:t>
                      </a:r>
                      <a:endParaRPr kumimoji="1" lang="ja-JP" altLang="en-US" sz="1600" dirty="0"/>
                    </a:p>
                  </a:txBody>
                  <a:tcPr/>
                </a:tc>
              </a:tr>
              <a:tr h="308034">
                <a:tc>
                  <a:txBody>
                    <a:bodyPr/>
                    <a:lstStyle/>
                    <a:p>
                      <a:r>
                        <a:rPr kumimoji="1" lang="en-US" altLang="ja-JP" sz="1600" dirty="0" smtClean="0"/>
                        <a:t>MITX11noNotice</a:t>
                      </a:r>
                      <a:endParaRPr kumimoji="1" lang="ja-JP" altLang="en-US" sz="1600" dirty="0"/>
                    </a:p>
                  </a:txBody>
                  <a:tcPr/>
                </a:tc>
                <a:tc>
                  <a:txBody>
                    <a:bodyPr/>
                    <a:lstStyle/>
                    <a:p>
                      <a:pPr algn="r"/>
                      <a:r>
                        <a:rPr kumimoji="1" lang="en-US" altLang="ja-JP" sz="1600" dirty="0" smtClean="0"/>
                        <a:t>2</a:t>
                      </a:r>
                      <a:endParaRPr kumimoji="1" lang="ja-JP" altLang="en-US" sz="1600" dirty="0"/>
                    </a:p>
                  </a:txBody>
                  <a:tcPr/>
                </a:tc>
                <a:tc>
                  <a:txBody>
                    <a:bodyPr/>
                    <a:lstStyle/>
                    <a:p>
                      <a:pPr algn="r"/>
                      <a:r>
                        <a:rPr kumimoji="1" lang="en-US" altLang="ja-JP" sz="1600" dirty="0" smtClean="0"/>
                        <a:t>0.10%</a:t>
                      </a:r>
                      <a:endParaRPr kumimoji="1" lang="ja-JP" altLang="en-US" sz="1600" dirty="0"/>
                    </a:p>
                  </a:txBody>
                  <a:tcPr/>
                </a:tc>
              </a:tr>
              <a:tr h="308034">
                <a:tc>
                  <a:txBody>
                    <a:bodyPr/>
                    <a:lstStyle/>
                    <a:p>
                      <a:r>
                        <a:rPr kumimoji="1" lang="en-US" altLang="ja-JP" sz="1600" dirty="0" smtClean="0"/>
                        <a:t>Public Domain</a:t>
                      </a:r>
                      <a:endParaRPr kumimoji="1" lang="ja-JP" altLang="en-US" sz="1600" dirty="0"/>
                    </a:p>
                  </a:txBody>
                  <a:tcPr/>
                </a:tc>
                <a:tc>
                  <a:txBody>
                    <a:bodyPr/>
                    <a:lstStyle/>
                    <a:p>
                      <a:pPr algn="r"/>
                      <a:r>
                        <a:rPr kumimoji="1" lang="en-US" altLang="ja-JP" sz="1600" dirty="0" smtClean="0"/>
                        <a:t>1</a:t>
                      </a:r>
                      <a:endParaRPr kumimoji="1" lang="ja-JP" altLang="en-US" sz="1600" dirty="0"/>
                    </a:p>
                  </a:txBody>
                  <a:tcPr/>
                </a:tc>
                <a:tc>
                  <a:txBody>
                    <a:bodyPr/>
                    <a:lstStyle/>
                    <a:p>
                      <a:pPr algn="r"/>
                      <a:r>
                        <a:rPr kumimoji="1" lang="en-US" altLang="ja-JP" sz="1600" dirty="0" smtClean="0"/>
                        <a:t>0.050%</a:t>
                      </a:r>
                      <a:endParaRPr kumimoji="1" lang="ja-JP" altLang="en-US" sz="1600" dirty="0"/>
                    </a:p>
                  </a:txBody>
                  <a:tcPr/>
                </a:tc>
              </a:tr>
              <a:tr h="308034">
                <a:tc>
                  <a:txBody>
                    <a:bodyPr/>
                    <a:lstStyle/>
                    <a:p>
                      <a:r>
                        <a:rPr kumimoji="1" lang="en-US" altLang="ja-JP" sz="1600" dirty="0" smtClean="0"/>
                        <a:t>Subversion+</a:t>
                      </a:r>
                      <a:endParaRPr kumimoji="1" lang="ja-JP" altLang="en-US" sz="1600" dirty="0"/>
                    </a:p>
                  </a:txBody>
                  <a:tcPr/>
                </a:tc>
                <a:tc>
                  <a:txBody>
                    <a:bodyPr/>
                    <a:lstStyle/>
                    <a:p>
                      <a:pPr algn="r"/>
                      <a:r>
                        <a:rPr kumimoji="1" lang="en-US" altLang="ja-JP" sz="1600" dirty="0" smtClean="0"/>
                        <a:t>1</a:t>
                      </a:r>
                      <a:endParaRPr kumimoji="1" lang="ja-JP" altLang="en-US" sz="1600" dirty="0"/>
                    </a:p>
                  </a:txBody>
                  <a:tcPr/>
                </a:tc>
                <a:tc>
                  <a:txBody>
                    <a:bodyPr/>
                    <a:lstStyle/>
                    <a:p>
                      <a:pPr algn="r"/>
                      <a:r>
                        <a:rPr kumimoji="1" lang="en-US" altLang="ja-JP" sz="1600" dirty="0" smtClean="0"/>
                        <a:t>0.050%</a:t>
                      </a:r>
                      <a:endParaRPr kumimoji="1" lang="ja-JP" altLang="en-US" sz="1600" dirty="0"/>
                    </a:p>
                  </a:txBody>
                  <a:tcPr/>
                </a:tc>
              </a:tr>
              <a:tr h="308034">
                <a:tc>
                  <a:txBody>
                    <a:bodyPr/>
                    <a:lstStyle/>
                    <a:p>
                      <a:r>
                        <a:rPr kumimoji="1" lang="en-US" altLang="ja-JP" sz="1600" dirty="0" smtClean="0"/>
                        <a:t>EPLv1</a:t>
                      </a:r>
                      <a:endParaRPr kumimoji="1" lang="ja-JP" altLang="en-US" sz="1600" dirty="0"/>
                    </a:p>
                  </a:txBody>
                  <a:tcPr/>
                </a:tc>
                <a:tc>
                  <a:txBody>
                    <a:bodyPr/>
                    <a:lstStyle/>
                    <a:p>
                      <a:pPr algn="r"/>
                      <a:r>
                        <a:rPr kumimoji="1" lang="en-US" altLang="ja-JP" sz="1600" dirty="0" smtClean="0"/>
                        <a:t>1</a:t>
                      </a:r>
                      <a:endParaRPr kumimoji="1" lang="ja-JP" altLang="en-US" sz="1600" dirty="0"/>
                    </a:p>
                  </a:txBody>
                  <a:tcPr/>
                </a:tc>
                <a:tc>
                  <a:txBody>
                    <a:bodyPr/>
                    <a:lstStyle/>
                    <a:p>
                      <a:pPr algn="r"/>
                      <a:r>
                        <a:rPr kumimoji="1" lang="en-US" altLang="ja-JP" sz="1600" dirty="0" smtClean="0"/>
                        <a:t>0.050%</a:t>
                      </a:r>
                      <a:endParaRPr kumimoji="1" lang="ja-JP" altLang="en-US" sz="1600" dirty="0"/>
                    </a:p>
                  </a:txBody>
                  <a:tcPr/>
                </a:tc>
              </a:tr>
            </a:tbl>
          </a:graphicData>
        </a:graphic>
      </p:graphicFrame>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15</a:t>
            </a:fld>
            <a:endParaRPr kumimoji="1" lang="ja-JP" altLang="en-US"/>
          </a:p>
        </p:txBody>
      </p:sp>
      <p:sp>
        <p:nvSpPr>
          <p:cNvPr id="8" name="テキスト ボックス 7"/>
          <p:cNvSpPr txBox="1"/>
          <p:nvPr/>
        </p:nvSpPr>
        <p:spPr>
          <a:xfrm>
            <a:off x="5580112" y="1772816"/>
            <a:ext cx="3384376" cy="2862322"/>
          </a:xfrm>
          <a:prstGeom prst="rect">
            <a:avLst/>
          </a:prstGeom>
          <a:noFill/>
        </p:spPr>
        <p:txBody>
          <a:bodyPr wrap="square" rtlCol="0">
            <a:spAutoFit/>
          </a:bodyPr>
          <a:lstStyle/>
          <a:p>
            <a:pPr>
              <a:buFont typeface="Arial" pitchFamily="34" charset="0"/>
              <a:buChar char="•"/>
            </a:pPr>
            <a:r>
              <a:rPr lang="en-US" altLang="ja-JP" dirty="0" smtClean="0"/>
              <a:t> </a:t>
            </a:r>
            <a:r>
              <a:rPr lang="en-US" altLang="ja-JP" sz="2000" dirty="0" smtClean="0"/>
              <a:t>Apachev2</a:t>
            </a:r>
            <a:r>
              <a:rPr lang="ja-JP" altLang="en-US" sz="2000" dirty="0" smtClean="0"/>
              <a:t>で配布されている </a:t>
            </a:r>
            <a:endParaRPr lang="en-US" altLang="ja-JP" sz="2000" dirty="0" smtClean="0"/>
          </a:p>
          <a:p>
            <a:r>
              <a:rPr lang="en-US" altLang="ja-JP" sz="2000" dirty="0" smtClean="0"/>
              <a:t> </a:t>
            </a:r>
            <a:r>
              <a:rPr lang="ja-JP" altLang="en-US" sz="2000" dirty="0" smtClean="0"/>
              <a:t> コード片どうしの</a:t>
            </a:r>
            <a:r>
              <a:rPr lang="en-US" altLang="ja-JP" sz="2000" dirty="0" smtClean="0"/>
              <a:t>C&amp;P</a:t>
            </a:r>
            <a:r>
              <a:rPr lang="ja-JP" altLang="en-US" sz="2000" dirty="0" smtClean="0"/>
              <a:t>が多い</a:t>
            </a:r>
            <a:endParaRPr lang="en-US" altLang="ja-JP" sz="2000" dirty="0" smtClean="0"/>
          </a:p>
          <a:p>
            <a:r>
              <a:rPr lang="ja-JP" altLang="en-US" sz="2000" dirty="0" smtClean="0"/>
              <a:t>  と考えられる</a:t>
            </a:r>
            <a:endParaRPr lang="en-US" altLang="ja-JP" sz="2000" dirty="0" smtClean="0"/>
          </a:p>
          <a:p>
            <a:endParaRPr kumimoji="1" lang="en-US" altLang="ja-JP" sz="2000" dirty="0" smtClean="0"/>
          </a:p>
          <a:p>
            <a:pPr>
              <a:buFont typeface="Arial" pitchFamily="34" charset="0"/>
              <a:buChar char="•"/>
            </a:pPr>
            <a:r>
              <a:rPr lang="en-US" altLang="ja-JP" sz="2000" dirty="0" smtClean="0"/>
              <a:t> Apachev1.1</a:t>
            </a:r>
            <a:r>
              <a:rPr lang="ja-JP" altLang="en-US" sz="2000" dirty="0" smtClean="0"/>
              <a:t>で配布されて</a:t>
            </a:r>
            <a:r>
              <a:rPr lang="ja-JP" altLang="en-US" sz="2000" dirty="0" err="1" smtClean="0"/>
              <a:t>い</a:t>
            </a:r>
            <a:endParaRPr lang="en-US" altLang="ja-JP" sz="2000" dirty="0" smtClean="0"/>
          </a:p>
          <a:p>
            <a:r>
              <a:rPr lang="en-US" altLang="ja-JP" sz="2000" dirty="0" smtClean="0"/>
              <a:t>  </a:t>
            </a:r>
            <a:r>
              <a:rPr lang="ja-JP" altLang="en-US" sz="2000" dirty="0" smtClean="0"/>
              <a:t>るコード片が多く見られたの</a:t>
            </a:r>
            <a:endParaRPr lang="en-US" altLang="ja-JP" sz="2000" dirty="0" smtClean="0"/>
          </a:p>
          <a:p>
            <a:r>
              <a:rPr lang="en-US" altLang="ja-JP" sz="2000" dirty="0" smtClean="0"/>
              <a:t>  </a:t>
            </a:r>
            <a:r>
              <a:rPr lang="ja-JP" altLang="en-US" sz="2000" dirty="0" smtClean="0"/>
              <a:t>は</a:t>
            </a:r>
            <a:r>
              <a:rPr lang="en-US" altLang="ja-JP" sz="2000" dirty="0" smtClean="0"/>
              <a:t>Apachev2</a:t>
            </a:r>
            <a:r>
              <a:rPr lang="ja-JP" altLang="en-US" sz="2000" dirty="0" smtClean="0"/>
              <a:t>へライセンスが</a:t>
            </a:r>
            <a:endParaRPr lang="en-US" altLang="ja-JP" sz="2000" dirty="0" smtClean="0"/>
          </a:p>
          <a:p>
            <a:r>
              <a:rPr lang="en-US" altLang="ja-JP" sz="2000" dirty="0" smtClean="0"/>
              <a:t>  </a:t>
            </a:r>
            <a:r>
              <a:rPr lang="ja-JP" altLang="en-US" sz="2000" dirty="0" smtClean="0"/>
              <a:t>変更されているためと考えら</a:t>
            </a:r>
            <a:endParaRPr lang="en-US" altLang="ja-JP" sz="2000" dirty="0" smtClean="0"/>
          </a:p>
          <a:p>
            <a:r>
              <a:rPr lang="en-US" altLang="ja-JP" sz="2000" dirty="0" smtClean="0"/>
              <a:t>  </a:t>
            </a:r>
            <a:r>
              <a:rPr lang="ja-JP" altLang="en-US" sz="2000" dirty="0" err="1" smtClean="0"/>
              <a:t>れる</a:t>
            </a:r>
            <a:endParaRPr kumimoji="1" lang="ja-JP" altLang="en-US" sz="2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実験結果（</a:t>
            </a:r>
            <a:r>
              <a:rPr lang="en-US" altLang="ja-JP" dirty="0" smtClean="0"/>
              <a:t>GPLv2+</a:t>
            </a:r>
            <a:r>
              <a:rPr lang="ja-JP" altLang="en-US" dirty="0" smtClean="0"/>
              <a:t>）</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16</a:t>
            </a:fld>
            <a:endParaRPr kumimoji="1" lang="ja-JP" altLang="en-US"/>
          </a:p>
        </p:txBody>
      </p:sp>
      <p:graphicFrame>
        <p:nvGraphicFramePr>
          <p:cNvPr id="9" name="表 8"/>
          <p:cNvGraphicFramePr>
            <a:graphicFrameLocks noGrp="1"/>
          </p:cNvGraphicFramePr>
          <p:nvPr/>
        </p:nvGraphicFramePr>
        <p:xfrm>
          <a:off x="1115616" y="1628800"/>
          <a:ext cx="6408712" cy="2595880"/>
        </p:xfrm>
        <a:graphic>
          <a:graphicData uri="http://schemas.openxmlformats.org/drawingml/2006/table">
            <a:tbl>
              <a:tblPr firstRow="1" bandRow="1">
                <a:tableStyleId>{073A0DAA-6AF3-43AB-8588-CEC1D06C72B9}</a:tableStyleId>
              </a:tblPr>
              <a:tblGrid>
                <a:gridCol w="4198172"/>
                <a:gridCol w="1205931"/>
                <a:gridCol w="1004609"/>
              </a:tblGrid>
              <a:tr h="370840">
                <a:tc>
                  <a:txBody>
                    <a:bodyPr/>
                    <a:lstStyle/>
                    <a:p>
                      <a:r>
                        <a:rPr kumimoji="1" lang="ja-JP" altLang="en-US" dirty="0" smtClean="0"/>
                        <a:t>ライセンス</a:t>
                      </a:r>
                      <a:endParaRPr kumimoji="1" lang="ja-JP" altLang="en-US" dirty="0"/>
                    </a:p>
                  </a:txBody>
                  <a:tcPr/>
                </a:tc>
                <a:tc>
                  <a:txBody>
                    <a:bodyPr/>
                    <a:lstStyle/>
                    <a:p>
                      <a:r>
                        <a:rPr kumimoji="1" lang="en-US" altLang="ja-JP" dirty="0" smtClean="0"/>
                        <a:t>#</a:t>
                      </a:r>
                      <a:r>
                        <a:rPr kumimoji="1" lang="ja-JP" altLang="en-US" dirty="0" smtClean="0"/>
                        <a:t>コード片</a:t>
                      </a:r>
                      <a:endParaRPr kumimoji="1" lang="ja-JP" altLang="en-US" dirty="0"/>
                    </a:p>
                  </a:txBody>
                  <a:tcPr/>
                </a:tc>
                <a:tc>
                  <a:txBody>
                    <a:bodyPr/>
                    <a:lstStyle/>
                    <a:p>
                      <a:r>
                        <a:rPr kumimoji="1" lang="ja-JP" altLang="en-US" dirty="0" smtClean="0"/>
                        <a:t>割合</a:t>
                      </a:r>
                      <a:endParaRPr kumimoji="1" lang="ja-JP" altLang="en-US" dirty="0"/>
                    </a:p>
                  </a:txBody>
                  <a:tcPr/>
                </a:tc>
              </a:tr>
              <a:tr h="370840">
                <a:tc>
                  <a:txBody>
                    <a:bodyPr/>
                    <a:lstStyle/>
                    <a:p>
                      <a:r>
                        <a:rPr kumimoji="1" lang="en-US" altLang="ja-JP" dirty="0" smtClean="0">
                          <a:solidFill>
                            <a:srgbClr val="FF0000"/>
                          </a:solidFill>
                        </a:rPr>
                        <a:t>GPLv2+</a:t>
                      </a:r>
                      <a:endParaRPr kumimoji="1" lang="ja-JP" altLang="en-US" dirty="0">
                        <a:solidFill>
                          <a:srgbClr val="FF0000"/>
                        </a:solidFill>
                      </a:endParaRPr>
                    </a:p>
                  </a:txBody>
                  <a:tcPr/>
                </a:tc>
                <a:tc>
                  <a:txBody>
                    <a:bodyPr/>
                    <a:lstStyle/>
                    <a:p>
                      <a:pPr algn="r"/>
                      <a:r>
                        <a:rPr kumimoji="1" lang="en-US" altLang="ja-JP" dirty="0" smtClean="0">
                          <a:solidFill>
                            <a:srgbClr val="FF0000"/>
                          </a:solidFill>
                        </a:rPr>
                        <a:t>268</a:t>
                      </a:r>
                      <a:endParaRPr kumimoji="1" lang="ja-JP" altLang="en-US" dirty="0">
                        <a:solidFill>
                          <a:srgbClr val="FF0000"/>
                        </a:solidFill>
                      </a:endParaRPr>
                    </a:p>
                  </a:txBody>
                  <a:tcPr/>
                </a:tc>
                <a:tc>
                  <a:txBody>
                    <a:bodyPr/>
                    <a:lstStyle/>
                    <a:p>
                      <a:pPr algn="r"/>
                      <a:r>
                        <a:rPr kumimoji="1" lang="en-US" altLang="ja-JP" dirty="0" smtClean="0">
                          <a:solidFill>
                            <a:srgbClr val="FF0000"/>
                          </a:solidFill>
                        </a:rPr>
                        <a:t>44%</a:t>
                      </a:r>
                      <a:endParaRPr kumimoji="1" lang="ja-JP" altLang="en-US" dirty="0">
                        <a:solidFill>
                          <a:srgbClr val="FF0000"/>
                        </a:solidFill>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i="0" u="none" strike="noStrike" dirty="0" smtClean="0">
                          <a:solidFill>
                            <a:srgbClr val="FF0000"/>
                          </a:solidFill>
                          <a:latin typeface="+mn-lt"/>
                        </a:rPr>
                        <a:t>GPLnoVersion,GPLv2+,LinkException</a:t>
                      </a:r>
                    </a:p>
                  </a:txBody>
                  <a:tcPr/>
                </a:tc>
                <a:tc>
                  <a:txBody>
                    <a:bodyPr/>
                    <a:lstStyle/>
                    <a:p>
                      <a:pPr algn="r"/>
                      <a:r>
                        <a:rPr kumimoji="1" lang="en-US" altLang="ja-JP" dirty="0" smtClean="0">
                          <a:solidFill>
                            <a:srgbClr val="FF0000"/>
                          </a:solidFill>
                        </a:rPr>
                        <a:t>225</a:t>
                      </a:r>
                      <a:endParaRPr kumimoji="1" lang="ja-JP" altLang="en-US" dirty="0">
                        <a:solidFill>
                          <a:srgbClr val="FF0000"/>
                        </a:solidFill>
                      </a:endParaRPr>
                    </a:p>
                  </a:txBody>
                  <a:tcPr/>
                </a:tc>
                <a:tc>
                  <a:txBody>
                    <a:bodyPr/>
                    <a:lstStyle/>
                    <a:p>
                      <a:pPr algn="r"/>
                      <a:r>
                        <a:rPr kumimoji="1" lang="en-US" altLang="ja-JP" dirty="0" smtClean="0">
                          <a:solidFill>
                            <a:srgbClr val="FF0000"/>
                          </a:solidFill>
                        </a:rPr>
                        <a:t>41%</a:t>
                      </a:r>
                      <a:endParaRPr kumimoji="1" lang="ja-JP" altLang="en-US" dirty="0">
                        <a:solidFill>
                          <a:srgbClr val="FF0000"/>
                        </a:solidFill>
                      </a:endParaRPr>
                    </a:p>
                  </a:txBody>
                  <a:tcPr/>
                </a:tc>
              </a:tr>
              <a:tr h="370840">
                <a:tc>
                  <a:txBody>
                    <a:bodyPr/>
                    <a:lstStyle/>
                    <a:p>
                      <a:r>
                        <a:rPr kumimoji="1" lang="en-US" altLang="ja-JP" dirty="0" smtClean="0"/>
                        <a:t>BSD3</a:t>
                      </a:r>
                      <a:endParaRPr kumimoji="1" lang="ja-JP" altLang="en-US" dirty="0"/>
                    </a:p>
                  </a:txBody>
                  <a:tcPr/>
                </a:tc>
                <a:tc>
                  <a:txBody>
                    <a:bodyPr/>
                    <a:lstStyle/>
                    <a:p>
                      <a:pPr algn="r"/>
                      <a:r>
                        <a:rPr kumimoji="1" lang="en-US" altLang="ja-JP" dirty="0" smtClean="0"/>
                        <a:t>28</a:t>
                      </a:r>
                      <a:endParaRPr kumimoji="1" lang="ja-JP" altLang="en-US" dirty="0"/>
                    </a:p>
                  </a:txBody>
                  <a:tcPr/>
                </a:tc>
                <a:tc>
                  <a:txBody>
                    <a:bodyPr/>
                    <a:lstStyle/>
                    <a:p>
                      <a:pPr algn="r"/>
                      <a:r>
                        <a:rPr kumimoji="1" lang="en-US" altLang="ja-JP" dirty="0" smtClean="0"/>
                        <a:t>5.1%</a:t>
                      </a:r>
                      <a:endParaRPr kumimoji="1" lang="ja-JP" altLang="en-US" dirty="0"/>
                    </a:p>
                  </a:txBody>
                  <a:tcPr/>
                </a:tc>
              </a:tr>
              <a:tr h="370840">
                <a:tc>
                  <a:txBody>
                    <a:bodyPr/>
                    <a:lstStyle/>
                    <a:p>
                      <a:r>
                        <a:rPr kumimoji="1" lang="en-US" altLang="ja-JP" dirty="0" smtClean="0">
                          <a:solidFill>
                            <a:srgbClr val="FF0000"/>
                          </a:solidFill>
                        </a:rPr>
                        <a:t>LibraryGPLv2+</a:t>
                      </a:r>
                      <a:endParaRPr kumimoji="1" lang="ja-JP" altLang="en-US" dirty="0">
                        <a:solidFill>
                          <a:srgbClr val="FF0000"/>
                        </a:solidFill>
                      </a:endParaRPr>
                    </a:p>
                  </a:txBody>
                  <a:tcPr/>
                </a:tc>
                <a:tc>
                  <a:txBody>
                    <a:bodyPr/>
                    <a:lstStyle/>
                    <a:p>
                      <a:pPr algn="r"/>
                      <a:r>
                        <a:rPr kumimoji="1" lang="en-US" altLang="ja-JP" dirty="0" smtClean="0">
                          <a:solidFill>
                            <a:srgbClr val="FF0000"/>
                          </a:solidFill>
                        </a:rPr>
                        <a:t>20</a:t>
                      </a:r>
                      <a:endParaRPr kumimoji="1" lang="ja-JP" altLang="en-US" dirty="0">
                        <a:solidFill>
                          <a:srgbClr val="FF0000"/>
                        </a:solidFill>
                      </a:endParaRPr>
                    </a:p>
                  </a:txBody>
                  <a:tcPr/>
                </a:tc>
                <a:tc>
                  <a:txBody>
                    <a:bodyPr/>
                    <a:lstStyle/>
                    <a:p>
                      <a:pPr algn="r"/>
                      <a:r>
                        <a:rPr kumimoji="1" lang="en-US" altLang="ja-JP" dirty="0" smtClean="0">
                          <a:solidFill>
                            <a:srgbClr val="FF0000"/>
                          </a:solidFill>
                        </a:rPr>
                        <a:t>3.6%</a:t>
                      </a:r>
                      <a:endParaRPr kumimoji="1" lang="ja-JP" altLang="en-US" dirty="0">
                        <a:solidFill>
                          <a:srgbClr val="FF0000"/>
                        </a:solidFill>
                      </a:endParaRPr>
                    </a:p>
                  </a:txBody>
                  <a:tcPr/>
                </a:tc>
              </a:tr>
              <a:tr h="370840">
                <a:tc>
                  <a:txBody>
                    <a:bodyPr/>
                    <a:lstStyle/>
                    <a:p>
                      <a:r>
                        <a:rPr kumimoji="1" lang="en-US" altLang="ja-JP" dirty="0" smtClean="0"/>
                        <a:t>Apachev2</a:t>
                      </a:r>
                      <a:endParaRPr kumimoji="1" lang="ja-JP" altLang="en-US" dirty="0"/>
                    </a:p>
                  </a:txBody>
                  <a:tcPr/>
                </a:tc>
                <a:tc>
                  <a:txBody>
                    <a:bodyPr/>
                    <a:lstStyle/>
                    <a:p>
                      <a:pPr algn="r"/>
                      <a:r>
                        <a:rPr kumimoji="1" lang="en-US" altLang="ja-JP" dirty="0" smtClean="0"/>
                        <a:t>4</a:t>
                      </a:r>
                      <a:endParaRPr kumimoji="1" lang="ja-JP" altLang="en-US" dirty="0"/>
                    </a:p>
                  </a:txBody>
                  <a:tcPr/>
                </a:tc>
                <a:tc>
                  <a:txBody>
                    <a:bodyPr/>
                    <a:lstStyle/>
                    <a:p>
                      <a:pPr algn="r"/>
                      <a:r>
                        <a:rPr kumimoji="1" lang="en-US" altLang="ja-JP" dirty="0" smtClean="0"/>
                        <a:t>0.73%</a:t>
                      </a:r>
                      <a:endParaRPr kumimoji="1" lang="ja-JP" altLang="en-US" dirty="0"/>
                    </a:p>
                  </a:txBody>
                  <a:tcPr/>
                </a:tc>
              </a:tr>
              <a:tr h="370840">
                <a:tc>
                  <a:txBody>
                    <a:bodyPr/>
                    <a:lstStyle/>
                    <a:p>
                      <a:r>
                        <a:rPr kumimoji="1" lang="en-US" altLang="ja-JP" dirty="0" smtClean="0">
                          <a:solidFill>
                            <a:srgbClr val="FF0000"/>
                          </a:solidFill>
                        </a:rPr>
                        <a:t>LesserGPLv2.1+</a:t>
                      </a:r>
                      <a:endParaRPr kumimoji="1" lang="ja-JP" altLang="en-US" dirty="0">
                        <a:solidFill>
                          <a:srgbClr val="FF0000"/>
                        </a:solidFill>
                      </a:endParaRPr>
                    </a:p>
                  </a:txBody>
                  <a:tcPr/>
                </a:tc>
                <a:tc>
                  <a:txBody>
                    <a:bodyPr/>
                    <a:lstStyle/>
                    <a:p>
                      <a:pPr algn="r"/>
                      <a:r>
                        <a:rPr kumimoji="1" lang="en-US" altLang="ja-JP" dirty="0" smtClean="0">
                          <a:solidFill>
                            <a:srgbClr val="FF0000"/>
                          </a:solidFill>
                        </a:rPr>
                        <a:t>4</a:t>
                      </a:r>
                      <a:endParaRPr kumimoji="1" lang="ja-JP" altLang="en-US" dirty="0">
                        <a:solidFill>
                          <a:srgbClr val="FF0000"/>
                        </a:solidFill>
                      </a:endParaRPr>
                    </a:p>
                  </a:txBody>
                  <a:tcPr/>
                </a:tc>
                <a:tc>
                  <a:txBody>
                    <a:bodyPr/>
                    <a:lstStyle/>
                    <a:p>
                      <a:pPr algn="r"/>
                      <a:r>
                        <a:rPr kumimoji="1" lang="en-US" altLang="ja-JP" dirty="0" smtClean="0">
                          <a:solidFill>
                            <a:srgbClr val="FF0000"/>
                          </a:solidFill>
                        </a:rPr>
                        <a:t>0.73%</a:t>
                      </a:r>
                      <a:endParaRPr kumimoji="1" lang="ja-JP" altLang="en-US" dirty="0">
                        <a:solidFill>
                          <a:srgbClr val="FF0000"/>
                        </a:solidFill>
                      </a:endParaRPr>
                    </a:p>
                  </a:txBody>
                  <a:tcPr/>
                </a:tc>
              </a:tr>
            </a:tbl>
          </a:graphicData>
        </a:graphic>
      </p:graphicFrame>
      <p:sp>
        <p:nvSpPr>
          <p:cNvPr id="8" name="テキスト ボックス 7"/>
          <p:cNvSpPr txBox="1"/>
          <p:nvPr/>
        </p:nvSpPr>
        <p:spPr>
          <a:xfrm>
            <a:off x="1043608" y="4293097"/>
            <a:ext cx="7849513" cy="2339102"/>
          </a:xfrm>
          <a:prstGeom prst="rect">
            <a:avLst/>
          </a:prstGeom>
          <a:noFill/>
        </p:spPr>
        <p:txBody>
          <a:bodyPr wrap="square" rtlCol="0">
            <a:spAutoFit/>
          </a:bodyPr>
          <a:lstStyle/>
          <a:p>
            <a:pPr>
              <a:buFont typeface="Arial" pitchFamily="34" charset="0"/>
              <a:buChar char="•"/>
            </a:pPr>
            <a:r>
              <a:rPr kumimoji="1" lang="en-US" altLang="ja-JP" dirty="0" smtClean="0"/>
              <a:t> </a:t>
            </a:r>
            <a:r>
              <a:rPr lang="en-US" altLang="ja-JP" sz="1600" dirty="0" smtClean="0"/>
              <a:t>GPLv2+</a:t>
            </a:r>
            <a:r>
              <a:rPr lang="ja-JP" altLang="en-US" sz="1600" dirty="0" smtClean="0"/>
              <a:t>で配布されているコード片どうしの</a:t>
            </a:r>
            <a:r>
              <a:rPr lang="en-US" altLang="ja-JP" sz="1600" dirty="0" smtClean="0"/>
              <a:t>C&amp;P</a:t>
            </a:r>
            <a:r>
              <a:rPr lang="ja-JP" altLang="en-US" sz="1600" dirty="0" smtClean="0"/>
              <a:t>が多いと考えられる</a:t>
            </a:r>
            <a:endParaRPr lang="en-US" altLang="ja-JP" sz="1600" dirty="0" smtClean="0"/>
          </a:p>
          <a:p>
            <a:pPr>
              <a:buFont typeface="Arial" pitchFamily="34" charset="0"/>
              <a:buChar char="•"/>
            </a:pPr>
            <a:r>
              <a:rPr kumimoji="1" lang="en-US" altLang="ja-JP" sz="1600" dirty="0" smtClean="0"/>
              <a:t> GPLnoVersion,GPLv2+,LinkException</a:t>
            </a:r>
            <a:r>
              <a:rPr lang="ja-JP" altLang="en-US" sz="1600" dirty="0" smtClean="0"/>
              <a:t>で配布されている</a:t>
            </a:r>
            <a:endParaRPr lang="en-US" altLang="ja-JP" sz="1600" dirty="0" smtClean="0"/>
          </a:p>
          <a:p>
            <a:r>
              <a:rPr kumimoji="1" lang="en-US" altLang="ja-JP" sz="1600" dirty="0" smtClean="0"/>
              <a:t>   </a:t>
            </a:r>
            <a:r>
              <a:rPr kumimoji="1" lang="ja-JP" altLang="en-US" sz="1600" dirty="0" smtClean="0"/>
              <a:t>コード片が多く見られた</a:t>
            </a:r>
            <a:endParaRPr kumimoji="1" lang="en-US" altLang="ja-JP" sz="1600" dirty="0" smtClean="0"/>
          </a:p>
          <a:p>
            <a:pPr lvl="1">
              <a:buFont typeface="Arial" pitchFamily="34" charset="0"/>
              <a:buChar char="•"/>
            </a:pPr>
            <a:r>
              <a:rPr lang="en-US" altLang="ja-JP" sz="1600" dirty="0" smtClean="0"/>
              <a:t> GPLnoVersion,GPLv2+,LinkException</a:t>
            </a:r>
            <a:r>
              <a:rPr lang="ja-JP" altLang="en-US" sz="1600" dirty="0" smtClean="0"/>
              <a:t>で配布されているコード片を</a:t>
            </a:r>
            <a:endParaRPr lang="en-US" altLang="ja-JP" sz="1600" dirty="0" smtClean="0"/>
          </a:p>
          <a:p>
            <a:pPr lvl="1"/>
            <a:r>
              <a:rPr kumimoji="1" lang="en-US" altLang="ja-JP" sz="1600" dirty="0" smtClean="0"/>
              <a:t>   C&amp;P</a:t>
            </a:r>
            <a:r>
              <a:rPr kumimoji="1" lang="ja-JP" altLang="en-US" sz="1600" dirty="0" smtClean="0"/>
              <a:t>して</a:t>
            </a:r>
            <a:r>
              <a:rPr kumimoji="1" lang="en-US" altLang="ja-JP" sz="1600" dirty="0" smtClean="0"/>
              <a:t>GPLv2+</a:t>
            </a:r>
            <a:r>
              <a:rPr lang="ja-JP" altLang="en-US" sz="1600" dirty="0" smtClean="0"/>
              <a:t>で配布するのは許可されているためと考えられる</a:t>
            </a:r>
            <a:endParaRPr lang="en-US" altLang="ja-JP" sz="1600" dirty="0" smtClean="0"/>
          </a:p>
          <a:p>
            <a:pPr>
              <a:buFont typeface="Arial" pitchFamily="34" charset="0"/>
              <a:buChar char="•"/>
            </a:pPr>
            <a:r>
              <a:rPr lang="en-US" altLang="ja-JP" sz="1600" dirty="0" smtClean="0"/>
              <a:t> GPL</a:t>
            </a:r>
            <a:r>
              <a:rPr lang="ja-JP" altLang="en-US" sz="1600" dirty="0" smtClean="0"/>
              <a:t>系列のライセンスが見られるのは，</a:t>
            </a:r>
            <a:r>
              <a:rPr lang="en-US" altLang="ja-JP" sz="1600" dirty="0" smtClean="0"/>
              <a:t>GPL</a:t>
            </a:r>
            <a:r>
              <a:rPr lang="ja-JP" altLang="en-US" sz="1600" dirty="0" smtClean="0"/>
              <a:t>系列のライセンスで配布されている</a:t>
            </a:r>
            <a:endParaRPr lang="en-US" altLang="ja-JP" sz="1600" dirty="0" smtClean="0"/>
          </a:p>
          <a:p>
            <a:r>
              <a:rPr lang="en-US" altLang="ja-JP" sz="1600" dirty="0" smtClean="0"/>
              <a:t>   </a:t>
            </a:r>
            <a:r>
              <a:rPr lang="ja-JP" altLang="en-US" sz="1600" dirty="0" smtClean="0"/>
              <a:t>コード片を</a:t>
            </a:r>
            <a:r>
              <a:rPr lang="en-US" altLang="ja-JP" sz="1600" dirty="0" smtClean="0"/>
              <a:t>GPLv2+</a:t>
            </a:r>
            <a:r>
              <a:rPr lang="ja-JP" altLang="en-US" sz="1600" dirty="0" smtClean="0"/>
              <a:t>で配布されているコード片にコピーして配布することが許可されて</a:t>
            </a:r>
            <a:r>
              <a:rPr lang="ja-JP" altLang="en-US" sz="1600" dirty="0" err="1" smtClean="0"/>
              <a:t>い</a:t>
            </a:r>
            <a:r>
              <a:rPr lang="ja-JP" altLang="en-US" sz="1600" dirty="0" smtClean="0"/>
              <a:t> </a:t>
            </a:r>
            <a:endParaRPr lang="en-US" altLang="ja-JP" sz="1600" dirty="0" smtClean="0"/>
          </a:p>
          <a:p>
            <a:r>
              <a:rPr lang="en-US" altLang="ja-JP" sz="1600" dirty="0" smtClean="0"/>
              <a:t> </a:t>
            </a:r>
            <a:r>
              <a:rPr lang="ja-JP" altLang="en-US" sz="1600" dirty="0" smtClean="0"/>
              <a:t> るためと考えられる</a:t>
            </a:r>
            <a:endParaRPr lang="en-US" altLang="ja-JP" sz="1600" dirty="0" smtClean="0"/>
          </a:p>
          <a:p>
            <a:r>
              <a:rPr lang="en-US" altLang="ja-JP" sz="16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各ライセンスのファイル数と</a:t>
            </a:r>
            <a:r>
              <a:rPr lang="en-US" altLang="ja-JP" dirty="0" smtClean="0"/>
              <a:t/>
            </a:r>
            <a:br>
              <a:rPr lang="en-US" altLang="ja-JP" dirty="0" smtClean="0"/>
            </a:br>
            <a:r>
              <a:rPr lang="ja-JP" altLang="en-US" dirty="0" smtClean="0"/>
              <a:t>コード片の数</a:t>
            </a:r>
            <a:endParaRPr kumimoji="1" lang="ja-JP" altLang="en-US" dirty="0"/>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17</a:t>
            </a:fld>
            <a:endParaRPr kumimoji="1" lang="ja-JP" altLang="en-US"/>
          </a:p>
        </p:txBody>
      </p:sp>
      <p:graphicFrame>
        <p:nvGraphicFramePr>
          <p:cNvPr id="13" name="表 12"/>
          <p:cNvGraphicFramePr>
            <a:graphicFrameLocks noGrp="1"/>
          </p:cNvGraphicFramePr>
          <p:nvPr/>
        </p:nvGraphicFramePr>
        <p:xfrm>
          <a:off x="467544" y="1844824"/>
          <a:ext cx="8244408" cy="1483360"/>
        </p:xfrm>
        <a:graphic>
          <a:graphicData uri="http://schemas.openxmlformats.org/drawingml/2006/table">
            <a:tbl>
              <a:tblPr firstRow="1" firstCol="1" bandRow="1">
                <a:tableStyleId>{073A0DAA-6AF3-43AB-8588-CEC1D06C72B9}</a:tableStyleId>
              </a:tblPr>
              <a:tblGrid>
                <a:gridCol w="1384854"/>
                <a:gridCol w="2230998"/>
                <a:gridCol w="1959736"/>
                <a:gridCol w="2668820"/>
              </a:tblGrid>
              <a:tr h="370840">
                <a:tc>
                  <a:txBody>
                    <a:bodyPr/>
                    <a:lstStyle/>
                    <a:p>
                      <a:endParaRPr kumimoji="1" lang="ja-JP" altLang="en-US" dirty="0"/>
                    </a:p>
                  </a:txBody>
                  <a:tcPr/>
                </a:tc>
                <a:tc>
                  <a:txBody>
                    <a:bodyPr/>
                    <a:lstStyle/>
                    <a:p>
                      <a:pPr algn="ctr"/>
                      <a:r>
                        <a:rPr kumimoji="1" lang="en-US" altLang="ja-JP" dirty="0" smtClean="0"/>
                        <a:t>#</a:t>
                      </a:r>
                      <a:r>
                        <a:rPr kumimoji="1" lang="ja-JP" altLang="en-US" dirty="0" smtClean="0"/>
                        <a:t>コード片</a:t>
                      </a:r>
                      <a:endParaRPr kumimoji="1" lang="ja-JP" altLang="en-US" dirty="0"/>
                    </a:p>
                  </a:txBody>
                  <a:tcPr/>
                </a:tc>
                <a:tc>
                  <a:txBody>
                    <a:bodyPr/>
                    <a:lstStyle/>
                    <a:p>
                      <a:pPr algn="ctr"/>
                      <a:r>
                        <a:rPr kumimoji="1" lang="en-US" altLang="ja-JP" dirty="0" smtClean="0"/>
                        <a:t>#</a:t>
                      </a:r>
                      <a:r>
                        <a:rPr kumimoji="1" lang="ja-JP" altLang="en-US" dirty="0" smtClean="0"/>
                        <a:t>ファイル</a:t>
                      </a:r>
                      <a:endParaRPr kumimoji="1" lang="ja-JP" altLang="en-US" dirty="0"/>
                    </a:p>
                  </a:txBody>
                  <a:tcPr/>
                </a:tc>
                <a:tc>
                  <a:txBody>
                    <a:bodyPr/>
                    <a:lstStyle/>
                    <a:p>
                      <a:pPr algn="ctr"/>
                      <a:r>
                        <a:rPr kumimoji="1" lang="en-US" altLang="ja-JP" dirty="0" smtClean="0"/>
                        <a:t>#</a:t>
                      </a:r>
                      <a:r>
                        <a:rPr kumimoji="1" lang="ja-JP" altLang="en-US" dirty="0" smtClean="0"/>
                        <a:t>コード片／</a:t>
                      </a:r>
                      <a:r>
                        <a:rPr kumimoji="1" lang="en-US" altLang="ja-JP" dirty="0" smtClean="0"/>
                        <a:t>#</a:t>
                      </a:r>
                      <a:r>
                        <a:rPr kumimoji="1" lang="ja-JP" altLang="en-US" dirty="0" smtClean="0"/>
                        <a:t>ファイル</a:t>
                      </a:r>
                      <a:endParaRPr kumimoji="1" lang="ja-JP" altLang="en-US" dirty="0"/>
                    </a:p>
                  </a:txBody>
                  <a:tcPr/>
                </a:tc>
              </a:tr>
              <a:tr h="370840">
                <a:tc>
                  <a:txBody>
                    <a:bodyPr/>
                    <a:lstStyle/>
                    <a:p>
                      <a:r>
                        <a:rPr kumimoji="1" lang="en-US" altLang="ja-JP" dirty="0" smtClean="0"/>
                        <a:t>BSD3</a:t>
                      </a:r>
                      <a:endParaRPr kumimoji="1" lang="ja-JP" altLang="en-US" dirty="0"/>
                    </a:p>
                  </a:txBody>
                  <a:tcPr/>
                </a:tc>
                <a:tc>
                  <a:txBody>
                    <a:bodyPr/>
                    <a:lstStyle/>
                    <a:p>
                      <a:pPr algn="r"/>
                      <a:r>
                        <a:rPr kumimoji="1" lang="en-US" altLang="ja-JP" dirty="0" smtClean="0"/>
                        <a:t>665</a:t>
                      </a:r>
                      <a:endParaRPr kumimoji="1" lang="ja-JP" altLang="en-US" dirty="0"/>
                    </a:p>
                  </a:txBody>
                  <a:tcPr/>
                </a:tc>
                <a:tc>
                  <a:txBody>
                    <a:bodyPr/>
                    <a:lstStyle/>
                    <a:p>
                      <a:pPr algn="r"/>
                      <a:r>
                        <a:rPr kumimoji="1" lang="en-US" altLang="ja-JP" dirty="0" smtClean="0"/>
                        <a:t>2181</a:t>
                      </a:r>
                      <a:endParaRPr kumimoji="1" lang="ja-JP" altLang="en-US" dirty="0"/>
                    </a:p>
                  </a:txBody>
                  <a:tcPr/>
                </a:tc>
                <a:tc>
                  <a:txBody>
                    <a:bodyPr/>
                    <a:lstStyle/>
                    <a:p>
                      <a:pPr algn="r"/>
                      <a:r>
                        <a:rPr kumimoji="1" lang="en-US" altLang="ja-JP" dirty="0" smtClean="0">
                          <a:solidFill>
                            <a:srgbClr val="FF0000"/>
                          </a:solidFill>
                        </a:rPr>
                        <a:t>0.305</a:t>
                      </a:r>
                      <a:endParaRPr kumimoji="1" lang="ja-JP" altLang="en-US" dirty="0">
                        <a:solidFill>
                          <a:srgbClr val="FF0000"/>
                        </a:solidFill>
                      </a:endParaRPr>
                    </a:p>
                  </a:txBody>
                  <a:tcPr/>
                </a:tc>
              </a:tr>
              <a:tr h="370840">
                <a:tc>
                  <a:txBody>
                    <a:bodyPr/>
                    <a:lstStyle/>
                    <a:p>
                      <a:r>
                        <a:rPr kumimoji="1" lang="en-US" altLang="ja-JP" dirty="0" smtClean="0"/>
                        <a:t>Apachev2</a:t>
                      </a:r>
                      <a:endParaRPr kumimoji="1" lang="ja-JP" altLang="en-US" dirty="0"/>
                    </a:p>
                  </a:txBody>
                  <a:tcPr/>
                </a:tc>
                <a:tc>
                  <a:txBody>
                    <a:bodyPr/>
                    <a:lstStyle/>
                    <a:p>
                      <a:pPr algn="r"/>
                      <a:r>
                        <a:rPr kumimoji="1" lang="en-US" altLang="ja-JP" dirty="0" smtClean="0"/>
                        <a:t>1983</a:t>
                      </a:r>
                      <a:endParaRPr kumimoji="1" lang="ja-JP" altLang="en-US" dirty="0"/>
                    </a:p>
                  </a:txBody>
                  <a:tcPr/>
                </a:tc>
                <a:tc>
                  <a:txBody>
                    <a:bodyPr/>
                    <a:lstStyle/>
                    <a:p>
                      <a:pPr algn="r"/>
                      <a:r>
                        <a:rPr kumimoji="1" lang="en-US" altLang="ja-JP" dirty="0" smtClean="0"/>
                        <a:t>16350</a:t>
                      </a:r>
                      <a:endParaRPr kumimoji="1" lang="ja-JP" altLang="en-US" dirty="0"/>
                    </a:p>
                  </a:txBody>
                  <a:tcPr/>
                </a:tc>
                <a:tc>
                  <a:txBody>
                    <a:bodyPr/>
                    <a:lstStyle/>
                    <a:p>
                      <a:pPr algn="r"/>
                      <a:r>
                        <a:rPr kumimoji="1" lang="en-US" altLang="ja-JP" dirty="0" smtClean="0">
                          <a:solidFill>
                            <a:srgbClr val="FF0000"/>
                          </a:solidFill>
                        </a:rPr>
                        <a:t>0.121</a:t>
                      </a:r>
                      <a:endParaRPr kumimoji="1" lang="ja-JP" altLang="en-US" dirty="0">
                        <a:solidFill>
                          <a:srgbClr val="FF0000"/>
                        </a:solidFill>
                      </a:endParaRPr>
                    </a:p>
                  </a:txBody>
                  <a:tcPr/>
                </a:tc>
              </a:tr>
              <a:tr h="370840">
                <a:tc>
                  <a:txBody>
                    <a:bodyPr/>
                    <a:lstStyle/>
                    <a:p>
                      <a:r>
                        <a:rPr kumimoji="1" lang="en-US" altLang="ja-JP" dirty="0" smtClean="0"/>
                        <a:t>GPLv2+</a:t>
                      </a:r>
                      <a:endParaRPr kumimoji="1" lang="ja-JP" altLang="en-US" dirty="0"/>
                    </a:p>
                  </a:txBody>
                  <a:tcPr/>
                </a:tc>
                <a:tc>
                  <a:txBody>
                    <a:bodyPr/>
                    <a:lstStyle/>
                    <a:p>
                      <a:pPr algn="r"/>
                      <a:r>
                        <a:rPr kumimoji="1" lang="en-US" altLang="ja-JP" dirty="0" smtClean="0"/>
                        <a:t>549</a:t>
                      </a:r>
                      <a:endParaRPr kumimoji="1" lang="ja-JP" altLang="en-US" dirty="0"/>
                    </a:p>
                  </a:txBody>
                  <a:tcPr/>
                </a:tc>
                <a:tc>
                  <a:txBody>
                    <a:bodyPr/>
                    <a:lstStyle/>
                    <a:p>
                      <a:pPr algn="r"/>
                      <a:r>
                        <a:rPr kumimoji="1" lang="en-US" altLang="ja-JP" dirty="0" smtClean="0"/>
                        <a:t>8160</a:t>
                      </a:r>
                      <a:endParaRPr kumimoji="1" lang="ja-JP" altLang="en-US" dirty="0"/>
                    </a:p>
                  </a:txBody>
                  <a:tcPr/>
                </a:tc>
                <a:tc>
                  <a:txBody>
                    <a:bodyPr/>
                    <a:lstStyle/>
                    <a:p>
                      <a:pPr algn="r"/>
                      <a:r>
                        <a:rPr kumimoji="1" lang="en-US" altLang="ja-JP" dirty="0" smtClean="0">
                          <a:solidFill>
                            <a:srgbClr val="FF0000"/>
                          </a:solidFill>
                        </a:rPr>
                        <a:t>0.0673</a:t>
                      </a:r>
                      <a:endParaRPr kumimoji="1" lang="ja-JP" altLang="en-US" dirty="0">
                        <a:solidFill>
                          <a:srgbClr val="FF0000"/>
                        </a:solidFill>
                      </a:endParaRPr>
                    </a:p>
                  </a:txBody>
                  <a:tcPr/>
                </a:tc>
              </a:tr>
            </a:tbl>
          </a:graphicData>
        </a:graphic>
      </p:graphicFrame>
      <p:sp>
        <p:nvSpPr>
          <p:cNvPr id="6" name="テキスト ボックス 5"/>
          <p:cNvSpPr txBox="1"/>
          <p:nvPr/>
        </p:nvSpPr>
        <p:spPr>
          <a:xfrm>
            <a:off x="539552" y="3933056"/>
            <a:ext cx="8278228" cy="830997"/>
          </a:xfrm>
          <a:prstGeom prst="rect">
            <a:avLst/>
          </a:prstGeom>
          <a:noFill/>
        </p:spPr>
        <p:txBody>
          <a:bodyPr wrap="none" rtlCol="0">
            <a:spAutoFit/>
          </a:bodyPr>
          <a:lstStyle/>
          <a:p>
            <a:pPr>
              <a:buFont typeface="Arial" pitchFamily="34" charset="0"/>
              <a:buChar char="•"/>
            </a:pPr>
            <a:r>
              <a:rPr kumimoji="1" lang="en-US" altLang="ja-JP" dirty="0" smtClean="0"/>
              <a:t> </a:t>
            </a:r>
            <a:r>
              <a:rPr kumimoji="1" lang="en-US" altLang="ja-JP" sz="2400" dirty="0" smtClean="0"/>
              <a:t>BSD3</a:t>
            </a:r>
            <a:r>
              <a:rPr kumimoji="1" lang="ja-JP" altLang="en-US" sz="2400" dirty="0" err="1" smtClean="0"/>
              <a:t>，</a:t>
            </a:r>
            <a:r>
              <a:rPr kumimoji="1" lang="en-US" altLang="ja-JP" sz="2400" dirty="0" smtClean="0"/>
              <a:t>Apachev2</a:t>
            </a:r>
            <a:r>
              <a:rPr kumimoji="1" lang="ja-JP" altLang="en-US" sz="2400" dirty="0" err="1" smtClean="0"/>
              <a:t>，</a:t>
            </a:r>
            <a:r>
              <a:rPr kumimoji="1" lang="en-US" altLang="ja-JP" sz="2400" dirty="0" smtClean="0"/>
              <a:t>GPLv2+</a:t>
            </a:r>
            <a:r>
              <a:rPr kumimoji="1" lang="ja-JP" altLang="en-US" sz="2400" dirty="0" smtClean="0"/>
              <a:t>の順に再利用が活発に行われて</a:t>
            </a:r>
            <a:endParaRPr lang="en-US" altLang="ja-JP" sz="2400" dirty="0" smtClean="0"/>
          </a:p>
          <a:p>
            <a:r>
              <a:rPr kumimoji="1" lang="en-US" altLang="ja-JP" sz="2400" dirty="0" smtClean="0"/>
              <a:t>  </a:t>
            </a:r>
            <a:r>
              <a:rPr kumimoji="1" lang="ja-JP" altLang="en-US" sz="2400" dirty="0" smtClean="0"/>
              <a:t>いると考えられる</a:t>
            </a:r>
            <a:endParaRPr kumimoji="1" lang="ja-JP" alt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全体のまとめ</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lang="ja-JP" altLang="en-US" dirty="0" smtClean="0"/>
              <a:t>全ライセンスに共通する特徴</a:t>
            </a:r>
            <a:endParaRPr lang="en-US" altLang="ja-JP" dirty="0" smtClean="0"/>
          </a:p>
          <a:p>
            <a:pPr lvl="1"/>
            <a:r>
              <a:rPr lang="ja-JP" altLang="en-US" dirty="0" smtClean="0"/>
              <a:t>同じライセンス，または同じ団体が規定したライセンスで配布されているソースコード間で</a:t>
            </a:r>
            <a:r>
              <a:rPr lang="en-US" altLang="ja-JP" dirty="0" smtClean="0"/>
              <a:t>C&amp;P</a:t>
            </a:r>
            <a:r>
              <a:rPr lang="ja-JP" altLang="en-US" dirty="0" smtClean="0"/>
              <a:t>が多く行われていた</a:t>
            </a:r>
            <a:endParaRPr lang="en-US" altLang="ja-JP" dirty="0" smtClean="0"/>
          </a:p>
          <a:p>
            <a:pPr lvl="2"/>
            <a:r>
              <a:rPr lang="ja-JP" altLang="en-US" dirty="0" smtClean="0"/>
              <a:t>同じ開発団体内で</a:t>
            </a:r>
            <a:r>
              <a:rPr lang="en-US" altLang="ja-JP" dirty="0" smtClean="0"/>
              <a:t>C&amp;P</a:t>
            </a:r>
            <a:r>
              <a:rPr lang="ja-JP" altLang="en-US" dirty="0" smtClean="0"/>
              <a:t>が行われたためと考えられる</a:t>
            </a:r>
            <a:endParaRPr lang="en-US" altLang="ja-JP" dirty="0" smtClean="0"/>
          </a:p>
          <a:p>
            <a:pPr lvl="1"/>
            <a:endParaRPr lang="en-US" altLang="ja-JP" dirty="0" smtClean="0"/>
          </a:p>
          <a:p>
            <a:r>
              <a:rPr lang="en-US" altLang="ja-JP" dirty="0" smtClean="0"/>
              <a:t>Apachev2</a:t>
            </a:r>
            <a:r>
              <a:rPr lang="ja-JP" altLang="en-US" dirty="0" smtClean="0"/>
              <a:t>は多数の種類のライセンスとの</a:t>
            </a:r>
            <a:r>
              <a:rPr lang="en-US" altLang="ja-JP" dirty="0" smtClean="0"/>
              <a:t>C&amp;P</a:t>
            </a:r>
            <a:r>
              <a:rPr lang="ja-JP" altLang="en-US" dirty="0" smtClean="0"/>
              <a:t>が見つかった</a:t>
            </a:r>
            <a:endParaRPr lang="en-US" altLang="ja-JP" dirty="0" smtClean="0"/>
          </a:p>
          <a:p>
            <a:pPr lvl="1"/>
            <a:r>
              <a:rPr lang="en-US" altLang="ja-JP" dirty="0" smtClean="0"/>
              <a:t>Apachev2</a:t>
            </a:r>
            <a:r>
              <a:rPr lang="ja-JP" altLang="en-US" dirty="0" smtClean="0"/>
              <a:t>は</a:t>
            </a:r>
            <a:r>
              <a:rPr lang="en-US" altLang="ja-JP" dirty="0" smtClean="0"/>
              <a:t>13</a:t>
            </a:r>
            <a:r>
              <a:rPr lang="ja-JP" altLang="en-US" dirty="0" smtClean="0"/>
              <a:t>種類，</a:t>
            </a:r>
            <a:r>
              <a:rPr lang="en-US" altLang="ja-JP" dirty="0" smtClean="0"/>
              <a:t>BSD3</a:t>
            </a:r>
            <a:r>
              <a:rPr lang="ja-JP" altLang="en-US" dirty="0" smtClean="0"/>
              <a:t>と</a:t>
            </a:r>
            <a:r>
              <a:rPr lang="en-US" altLang="ja-JP" dirty="0" smtClean="0"/>
              <a:t>GPLv2+</a:t>
            </a:r>
            <a:r>
              <a:rPr lang="ja-JP" altLang="en-US" dirty="0" smtClean="0"/>
              <a:t>は</a:t>
            </a:r>
            <a:r>
              <a:rPr lang="en-US" altLang="ja-JP" dirty="0" smtClean="0"/>
              <a:t>6</a:t>
            </a:r>
            <a:r>
              <a:rPr lang="ja-JP" altLang="en-US" dirty="0" smtClean="0"/>
              <a:t>種類</a:t>
            </a:r>
            <a:endParaRPr lang="en-US" altLang="ja-JP" dirty="0" smtClean="0"/>
          </a:p>
          <a:p>
            <a:pPr lvl="1"/>
            <a:r>
              <a:rPr lang="ja-JP" altLang="en-US" dirty="0" smtClean="0"/>
              <a:t>考えられる理由</a:t>
            </a:r>
            <a:endParaRPr lang="en-US" altLang="ja-JP" dirty="0" smtClean="0"/>
          </a:p>
          <a:p>
            <a:pPr lvl="2"/>
            <a:r>
              <a:rPr lang="en-US" altLang="ja-JP" sz="2600" dirty="0" smtClean="0"/>
              <a:t>Apachev2</a:t>
            </a:r>
            <a:r>
              <a:rPr lang="ja-JP" altLang="en-US" sz="2600" dirty="0" smtClean="0"/>
              <a:t>は実験対象中で最もファイル数が多かった</a:t>
            </a:r>
            <a:endParaRPr lang="en-US" altLang="ja-JP" sz="2600" dirty="0" smtClean="0"/>
          </a:p>
          <a:p>
            <a:pPr lvl="2"/>
            <a:r>
              <a:rPr lang="en-US" altLang="ja-JP" sz="2600" dirty="0" smtClean="0"/>
              <a:t>GPLv2+</a:t>
            </a:r>
            <a:r>
              <a:rPr lang="ja-JP" altLang="en-US" sz="2600" dirty="0" smtClean="0"/>
              <a:t>と比べて多かったのは，</a:t>
            </a:r>
            <a:r>
              <a:rPr lang="en-US" altLang="ja-JP" sz="2600" dirty="0" smtClean="0"/>
              <a:t>GPLv2+</a:t>
            </a:r>
            <a:r>
              <a:rPr lang="ja-JP" altLang="en-US" sz="2600" dirty="0" smtClean="0"/>
              <a:t>よりも</a:t>
            </a:r>
            <a:r>
              <a:rPr lang="en-US" altLang="ja-JP" sz="2600" dirty="0" smtClean="0"/>
              <a:t>Apachev2</a:t>
            </a:r>
            <a:r>
              <a:rPr lang="ja-JP" altLang="en-US" sz="2600" dirty="0" smtClean="0"/>
              <a:t>の方が再利用の条件を満たすのが容易であることも影響している</a:t>
            </a:r>
            <a:endParaRPr lang="en-US" altLang="ja-JP" sz="2600" dirty="0" smtClean="0"/>
          </a:p>
          <a:p>
            <a:pPr lvl="2"/>
            <a:endParaRPr lang="en-US" altLang="ja-JP" sz="2000" dirty="0" smtClean="0"/>
          </a:p>
          <a:p>
            <a:r>
              <a:rPr lang="en-US" altLang="ja-JP" dirty="0" smtClean="0"/>
              <a:t>BSD3</a:t>
            </a:r>
            <a:r>
              <a:rPr lang="ja-JP" altLang="en-US" dirty="0" err="1" smtClean="0"/>
              <a:t>，</a:t>
            </a:r>
            <a:r>
              <a:rPr lang="en-US" altLang="ja-JP" dirty="0" smtClean="0"/>
              <a:t>Apachev2</a:t>
            </a:r>
            <a:r>
              <a:rPr lang="ja-JP" altLang="en-US" dirty="0" err="1" smtClean="0"/>
              <a:t>，</a:t>
            </a:r>
            <a:r>
              <a:rPr lang="en-US" altLang="ja-JP" dirty="0" smtClean="0"/>
              <a:t>GPLv2+</a:t>
            </a:r>
            <a:r>
              <a:rPr lang="ja-JP" altLang="en-US" dirty="0" smtClean="0"/>
              <a:t>の順に再利用が活発に行われていると考えられる</a:t>
            </a:r>
            <a:endParaRPr lang="en-US" altLang="ja-JP" dirty="0" smtClean="0"/>
          </a:p>
          <a:p>
            <a:pPr lvl="1"/>
            <a:endParaRPr lang="en-US" altLang="ja-JP" dirty="0" smtClean="0"/>
          </a:p>
          <a:p>
            <a:pPr lvl="1"/>
            <a:endParaRPr kumimoji="1"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妥当性</a:t>
            </a:r>
            <a:endParaRPr kumimoji="1" lang="ja-JP" altLang="en-US" dirty="0"/>
          </a:p>
        </p:txBody>
      </p:sp>
      <p:sp>
        <p:nvSpPr>
          <p:cNvPr id="3" name="コンテンツ プレースホルダ 2"/>
          <p:cNvSpPr>
            <a:spLocks noGrp="1"/>
          </p:cNvSpPr>
          <p:nvPr>
            <p:ph idx="1"/>
          </p:nvPr>
        </p:nvSpPr>
        <p:spPr>
          <a:xfrm>
            <a:off x="457200" y="1600201"/>
            <a:ext cx="8229600" cy="3196951"/>
          </a:xfrm>
        </p:spPr>
        <p:txBody>
          <a:bodyPr>
            <a:normAutofit fontScale="85000" lnSpcReduction="20000"/>
          </a:bodyPr>
          <a:lstStyle/>
          <a:p>
            <a:r>
              <a:rPr lang="ja-JP" altLang="en-US" dirty="0" smtClean="0"/>
              <a:t>結果を</a:t>
            </a:r>
            <a:r>
              <a:rPr lang="en-US" altLang="ja-JP" dirty="0" smtClean="0"/>
              <a:t>OSS</a:t>
            </a:r>
            <a:r>
              <a:rPr lang="ja-JP" altLang="en-US" dirty="0" smtClean="0"/>
              <a:t>一般に適用するのは不適当</a:t>
            </a:r>
            <a:endParaRPr lang="en-US" altLang="ja-JP" dirty="0" smtClean="0"/>
          </a:p>
          <a:p>
            <a:pPr lvl="1"/>
            <a:r>
              <a:rPr lang="ja-JP" altLang="en-US" dirty="0" smtClean="0"/>
              <a:t>実験対象の規模が小さい</a:t>
            </a:r>
            <a:endParaRPr lang="en-US" altLang="ja-JP" dirty="0" smtClean="0"/>
          </a:p>
          <a:p>
            <a:pPr lvl="1"/>
            <a:r>
              <a:rPr lang="en-US" altLang="ja-JP" dirty="0" smtClean="0"/>
              <a:t>Java</a:t>
            </a:r>
            <a:r>
              <a:rPr lang="ja-JP" altLang="en-US" dirty="0" smtClean="0"/>
              <a:t>ファイルしか対象にしていない</a:t>
            </a:r>
            <a:endParaRPr lang="en-US" altLang="ja-JP" dirty="0" smtClean="0"/>
          </a:p>
          <a:p>
            <a:pPr lvl="2"/>
            <a:r>
              <a:rPr lang="en-US" altLang="ja-JP" dirty="0" smtClean="0"/>
              <a:t>C</a:t>
            </a:r>
            <a:r>
              <a:rPr lang="ja-JP" altLang="en-US" dirty="0" smtClean="0"/>
              <a:t>や</a:t>
            </a:r>
            <a:r>
              <a:rPr lang="en-US" altLang="ja-JP" dirty="0" smtClean="0"/>
              <a:t>C++</a:t>
            </a:r>
            <a:r>
              <a:rPr lang="ja-JP" altLang="en-US" dirty="0" smtClean="0"/>
              <a:t>のファイルに比べ歴史が浅い</a:t>
            </a:r>
            <a:endParaRPr lang="en-US" altLang="ja-JP" dirty="0" smtClean="0"/>
          </a:p>
          <a:p>
            <a:pPr lvl="3"/>
            <a:r>
              <a:rPr lang="en-US" altLang="ja-JP" dirty="0" smtClean="0"/>
              <a:t>C&amp;P</a:t>
            </a:r>
            <a:r>
              <a:rPr lang="ja-JP" altLang="en-US" dirty="0" smtClean="0"/>
              <a:t>も余り行われていないと考えられる</a:t>
            </a:r>
            <a:endParaRPr lang="en-US" altLang="ja-JP" dirty="0" smtClean="0"/>
          </a:p>
          <a:p>
            <a:r>
              <a:rPr lang="ja-JP" altLang="en-US" dirty="0" smtClean="0"/>
              <a:t>実験対象と同じライセンスの分布を持つソースファイル集合には適用可能と考えられる</a:t>
            </a:r>
            <a:endParaRPr lang="en-US" altLang="ja-JP" dirty="0" smtClean="0"/>
          </a:p>
          <a:p>
            <a:r>
              <a:rPr lang="en-US" altLang="ja-JP" sz="3100" dirty="0" smtClean="0"/>
              <a:t>C&amp;P</a:t>
            </a:r>
            <a:r>
              <a:rPr lang="ja-JP" altLang="en-US" sz="3100" dirty="0" err="1" smtClean="0"/>
              <a:t>の検</a:t>
            </a:r>
            <a:r>
              <a:rPr lang="ja-JP" altLang="en-US" sz="3100" dirty="0" smtClean="0"/>
              <a:t>出でコード片を重複して数えている可能性がある</a:t>
            </a:r>
            <a:endParaRPr lang="en-US" altLang="ja-JP" sz="3100" dirty="0" smtClean="0"/>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19</a:t>
            </a:fld>
            <a:endParaRPr kumimoji="1" lang="ja-JP" altLang="en-US" dirty="0"/>
          </a:p>
        </p:txBody>
      </p:sp>
      <p:sp>
        <p:nvSpPr>
          <p:cNvPr id="1026" name="Document"/>
          <p:cNvSpPr>
            <a:spLocks noEditPoints="1" noChangeArrowheads="1"/>
          </p:cNvSpPr>
          <p:nvPr/>
        </p:nvSpPr>
        <p:spPr bwMode="auto">
          <a:xfrm>
            <a:off x="2483768" y="5013176"/>
            <a:ext cx="1208534" cy="152171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6" name="正方形/長方形 5"/>
          <p:cNvSpPr/>
          <p:nvPr/>
        </p:nvSpPr>
        <p:spPr>
          <a:xfrm>
            <a:off x="2627784" y="5157192"/>
            <a:ext cx="914400"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699792" y="5373216"/>
            <a:ext cx="914400" cy="62636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
        <p:nvSpPr>
          <p:cNvPr id="8" name="左中かっこ 7"/>
          <p:cNvSpPr/>
          <p:nvPr/>
        </p:nvSpPr>
        <p:spPr>
          <a:xfrm>
            <a:off x="2195736" y="5157192"/>
            <a:ext cx="216024" cy="504056"/>
          </a:xfrm>
          <a:prstGeom prst="lef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9" name="テキスト ボックス 8"/>
          <p:cNvSpPr txBox="1"/>
          <p:nvPr/>
        </p:nvSpPr>
        <p:spPr>
          <a:xfrm>
            <a:off x="971600" y="5229200"/>
            <a:ext cx="1138453" cy="369332"/>
          </a:xfrm>
          <a:prstGeom prst="rect">
            <a:avLst/>
          </a:prstGeom>
          <a:noFill/>
        </p:spPr>
        <p:txBody>
          <a:bodyPr wrap="none" rtlCol="0">
            <a:spAutoFit/>
          </a:bodyPr>
          <a:lstStyle/>
          <a:p>
            <a:r>
              <a:rPr kumimoji="1" lang="ja-JP" altLang="en-US" dirty="0" smtClean="0"/>
              <a:t>コード片</a:t>
            </a:r>
            <a:r>
              <a:rPr kumimoji="1" lang="en-US" altLang="ja-JP" dirty="0" smtClean="0"/>
              <a:t>A</a:t>
            </a:r>
            <a:endParaRPr kumimoji="1" lang="ja-JP" altLang="en-US" dirty="0"/>
          </a:p>
        </p:txBody>
      </p:sp>
      <p:sp>
        <p:nvSpPr>
          <p:cNvPr id="11" name="テキスト ボックス 10"/>
          <p:cNvSpPr txBox="1"/>
          <p:nvPr/>
        </p:nvSpPr>
        <p:spPr>
          <a:xfrm>
            <a:off x="1043608" y="5589240"/>
            <a:ext cx="1138453" cy="369332"/>
          </a:xfrm>
          <a:prstGeom prst="rect">
            <a:avLst/>
          </a:prstGeom>
          <a:noFill/>
        </p:spPr>
        <p:txBody>
          <a:bodyPr wrap="none" rtlCol="0">
            <a:spAutoFit/>
          </a:bodyPr>
          <a:lstStyle/>
          <a:p>
            <a:r>
              <a:rPr kumimoji="1" lang="ja-JP" altLang="en-US" dirty="0" smtClean="0"/>
              <a:t>コード片</a:t>
            </a:r>
            <a:r>
              <a:rPr kumimoji="1" lang="en-US" altLang="ja-JP" dirty="0" smtClean="0"/>
              <a:t>B</a:t>
            </a:r>
            <a:endParaRPr kumimoji="1" lang="ja-JP" altLang="en-US" dirty="0"/>
          </a:p>
        </p:txBody>
      </p:sp>
      <p:sp>
        <p:nvSpPr>
          <p:cNvPr id="12" name="Document"/>
          <p:cNvSpPr>
            <a:spLocks noEditPoints="1" noChangeArrowheads="1"/>
          </p:cNvSpPr>
          <p:nvPr/>
        </p:nvSpPr>
        <p:spPr bwMode="auto">
          <a:xfrm>
            <a:off x="5292080" y="5013176"/>
            <a:ext cx="1208534" cy="152171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cxnSp>
        <p:nvCxnSpPr>
          <p:cNvPr id="24" name="直線コネクタ 23"/>
          <p:cNvCxnSpPr>
            <a:endCxn id="19" idx="1"/>
          </p:cNvCxnSpPr>
          <p:nvPr/>
        </p:nvCxnSpPr>
        <p:spPr>
          <a:xfrm>
            <a:off x="3491880" y="5229200"/>
            <a:ext cx="1944216" cy="252028"/>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直線コネクタ 26"/>
          <p:cNvCxnSpPr>
            <a:stCxn id="7" idx="3"/>
            <a:endCxn id="13" idx="1"/>
          </p:cNvCxnSpPr>
          <p:nvPr/>
        </p:nvCxnSpPr>
        <p:spPr>
          <a:xfrm>
            <a:off x="3614192" y="5686400"/>
            <a:ext cx="1893912"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5436096" y="5229200"/>
            <a:ext cx="914400" cy="50405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左中かっこ 27"/>
          <p:cNvSpPr/>
          <p:nvPr/>
        </p:nvSpPr>
        <p:spPr>
          <a:xfrm>
            <a:off x="2195736" y="5373216"/>
            <a:ext cx="360040" cy="626368"/>
          </a:xfrm>
          <a:prstGeom prst="leftBrace">
            <a:avLst/>
          </a:prstGeom>
          <a:noFill/>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正方形/長方形 12"/>
          <p:cNvSpPr/>
          <p:nvPr/>
        </p:nvSpPr>
        <p:spPr>
          <a:xfrm>
            <a:off x="5508104" y="5373216"/>
            <a:ext cx="914400" cy="62636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ソフトウェア再利用</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ソフトウェア再利用の目的</a:t>
            </a:r>
            <a:endParaRPr lang="en-US" altLang="ja-JP" dirty="0" smtClean="0"/>
          </a:p>
          <a:p>
            <a:pPr lvl="1"/>
            <a:r>
              <a:rPr lang="ja-JP" altLang="en-US" dirty="0" smtClean="0"/>
              <a:t>信頼性の高いソフトウェアの開発</a:t>
            </a:r>
            <a:endParaRPr lang="en-US" altLang="ja-JP" dirty="0" smtClean="0"/>
          </a:p>
          <a:p>
            <a:pPr lvl="1"/>
            <a:r>
              <a:rPr kumimoji="1" lang="ja-JP" altLang="en-US" dirty="0" smtClean="0"/>
              <a:t>ソフトウェアの生産性の向上</a:t>
            </a:r>
            <a:endParaRPr kumimoji="1" lang="en-US" altLang="ja-JP" dirty="0" smtClean="0"/>
          </a:p>
          <a:p>
            <a:r>
              <a:rPr lang="ja-JP" altLang="en-US" sz="2800" dirty="0" smtClean="0"/>
              <a:t>本研究ではソースコードのコピーアンドペースト</a:t>
            </a:r>
            <a:r>
              <a:rPr lang="en-US" altLang="ja-JP" sz="2800" dirty="0" smtClean="0"/>
              <a:t>(C&amp;P)</a:t>
            </a:r>
            <a:r>
              <a:rPr lang="ja-JP" altLang="en-US" sz="2800" dirty="0" smtClean="0"/>
              <a:t>に着目</a:t>
            </a:r>
            <a:endParaRPr lang="en-US" altLang="ja-JP" sz="2800" dirty="0" smtClean="0"/>
          </a:p>
          <a:p>
            <a:pPr lvl="1"/>
            <a:r>
              <a:rPr lang="ja-JP" altLang="en-US" dirty="0" smtClean="0"/>
              <a:t>ソースコード再利用の基本的な方法の一つ</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大規模な対象への適用可能性</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lang="ja-JP" altLang="en-US" dirty="0" smtClean="0"/>
              <a:t>各ステップの大規模対象への適用可能性</a:t>
            </a:r>
            <a:endParaRPr lang="en-US" altLang="ja-JP" dirty="0" smtClean="0"/>
          </a:p>
          <a:p>
            <a:pPr lvl="1"/>
            <a:r>
              <a:rPr lang="ja-JP" altLang="en-US" dirty="0" smtClean="0"/>
              <a:t>ライセンスの特定</a:t>
            </a:r>
            <a:endParaRPr kumimoji="1" lang="en-US" altLang="ja-JP" dirty="0" smtClean="0"/>
          </a:p>
          <a:p>
            <a:pPr lvl="2"/>
            <a:r>
              <a:rPr kumimoji="1" lang="en-US" altLang="ja-JP" dirty="0" smtClean="0"/>
              <a:t>Ninka</a:t>
            </a:r>
            <a:r>
              <a:rPr kumimoji="1" lang="ja-JP" altLang="en-US" dirty="0" smtClean="0"/>
              <a:t>はファイルを一つずつ処理するだけなので</a:t>
            </a:r>
            <a:r>
              <a:rPr lang="ja-JP" altLang="en-US" dirty="0" smtClean="0"/>
              <a:t>大規模な対象にも適用可能</a:t>
            </a:r>
            <a:endParaRPr kumimoji="1" lang="en-US" altLang="ja-JP" dirty="0" smtClean="0"/>
          </a:p>
          <a:p>
            <a:pPr lvl="1"/>
            <a:r>
              <a:rPr lang="ja-JP" altLang="en-US" dirty="0" smtClean="0"/>
              <a:t>コードクローンの検出</a:t>
            </a:r>
            <a:endParaRPr lang="en-US" altLang="ja-JP" dirty="0" smtClean="0"/>
          </a:p>
          <a:p>
            <a:pPr lvl="2"/>
            <a:r>
              <a:rPr lang="en-US" altLang="ja-JP" dirty="0" smtClean="0"/>
              <a:t>CCFinder</a:t>
            </a:r>
            <a:r>
              <a:rPr lang="ja-JP" altLang="en-US" dirty="0" smtClean="0"/>
              <a:t>は，入力を分割し，出力を統合することで大規模な対象にも適用可能</a:t>
            </a:r>
            <a:endParaRPr lang="en-US" altLang="ja-JP" dirty="0" smtClean="0"/>
          </a:p>
          <a:p>
            <a:pPr lvl="1"/>
            <a:r>
              <a:rPr lang="ja-JP" altLang="en-US" dirty="0" smtClean="0"/>
              <a:t>コードクローンの数え上げ</a:t>
            </a:r>
            <a:endParaRPr lang="en-US" altLang="ja-JP" dirty="0" smtClean="0"/>
          </a:p>
          <a:p>
            <a:pPr lvl="2"/>
            <a:r>
              <a:rPr lang="ja-JP" altLang="en-US" dirty="0" smtClean="0"/>
              <a:t>大規模な対象にも適用可能な統計処理</a:t>
            </a:r>
            <a:endParaRPr lang="en-US" altLang="ja-JP" dirty="0" smtClean="0"/>
          </a:p>
          <a:p>
            <a:r>
              <a:rPr lang="ja-JP" altLang="en-US" dirty="0" smtClean="0"/>
              <a:t>全ステップが大規模対象に適用可能なため，</a:t>
            </a:r>
            <a:endParaRPr lang="en-US" altLang="ja-JP" dirty="0" smtClean="0"/>
          </a:p>
          <a:p>
            <a:pPr>
              <a:buNone/>
            </a:pPr>
            <a:r>
              <a:rPr lang="en-US" altLang="ja-JP" dirty="0" smtClean="0"/>
              <a:t>   </a:t>
            </a:r>
            <a:r>
              <a:rPr lang="ja-JP" altLang="en-US" dirty="0" smtClean="0"/>
              <a:t>本手法は大規模対象に適用可能</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en-US" altLang="ja-JP" dirty="0" smtClean="0"/>
              <a:t>C&amp;P</a:t>
            </a:r>
            <a:r>
              <a:rPr lang="ja-JP" altLang="en-US" dirty="0" smtClean="0"/>
              <a:t>に対するライセンスの影響を調査する予備的実験を行った</a:t>
            </a:r>
            <a:endParaRPr lang="en-US" altLang="ja-JP" dirty="0" smtClean="0"/>
          </a:p>
          <a:p>
            <a:pPr lvl="1"/>
            <a:r>
              <a:rPr kumimoji="1" lang="en-US" altLang="ja-JP" dirty="0" smtClean="0"/>
              <a:t>Debian/GNU Linux</a:t>
            </a:r>
            <a:r>
              <a:rPr kumimoji="1" lang="ja-JP" altLang="en-US" dirty="0" smtClean="0"/>
              <a:t>の</a:t>
            </a:r>
            <a:r>
              <a:rPr lang="en-US" altLang="ja-JP" dirty="0" smtClean="0"/>
              <a:t>Main</a:t>
            </a:r>
            <a:r>
              <a:rPr lang="ja-JP" altLang="en-US" dirty="0" smtClean="0"/>
              <a:t>セクション中の</a:t>
            </a:r>
            <a:r>
              <a:rPr lang="en-US" altLang="ja-JP" dirty="0" smtClean="0"/>
              <a:t>Java</a:t>
            </a:r>
            <a:r>
              <a:rPr lang="ja-JP" altLang="en-US" dirty="0" smtClean="0"/>
              <a:t>ファイルを調査</a:t>
            </a:r>
            <a:endParaRPr lang="en-US" altLang="ja-JP" dirty="0" smtClean="0"/>
          </a:p>
          <a:p>
            <a:r>
              <a:rPr lang="ja-JP" altLang="en-US" dirty="0" smtClean="0"/>
              <a:t>同じライセンス，または同じ団体の規定したライセンスで配布されているソースコード間の</a:t>
            </a:r>
            <a:r>
              <a:rPr lang="en-US" altLang="ja-JP" dirty="0" smtClean="0"/>
              <a:t>C&amp;P</a:t>
            </a:r>
            <a:r>
              <a:rPr lang="ja-JP" altLang="en-US" dirty="0" smtClean="0"/>
              <a:t>が多く見られた</a:t>
            </a:r>
            <a:endParaRPr lang="en-US" altLang="ja-JP" dirty="0" smtClean="0"/>
          </a:p>
          <a:p>
            <a:r>
              <a:rPr lang="en-US" altLang="ja-JP" dirty="0" smtClean="0"/>
              <a:t>BSD3</a:t>
            </a:r>
            <a:r>
              <a:rPr lang="ja-JP" altLang="en-US" dirty="0" err="1" smtClean="0"/>
              <a:t>，</a:t>
            </a:r>
            <a:r>
              <a:rPr lang="en-US" altLang="ja-JP" dirty="0" smtClean="0"/>
              <a:t>Apachev2</a:t>
            </a:r>
            <a:r>
              <a:rPr lang="ja-JP" altLang="en-US" dirty="0" err="1" smtClean="0"/>
              <a:t>，</a:t>
            </a:r>
            <a:r>
              <a:rPr lang="en-US" altLang="ja-JP" dirty="0" smtClean="0"/>
              <a:t>GPLv2+</a:t>
            </a:r>
            <a:r>
              <a:rPr lang="ja-JP" altLang="en-US" dirty="0" smtClean="0"/>
              <a:t>の順に再利用が活発に行われていた</a:t>
            </a:r>
            <a:endParaRPr lang="en-US" altLang="ja-JP" dirty="0" smtClean="0"/>
          </a:p>
          <a:p>
            <a:r>
              <a:rPr lang="ja-JP" altLang="en-US" dirty="0" smtClean="0"/>
              <a:t>本手法が大規模な対象にも適用可能なことを確認した</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21</a:t>
            </a:fld>
            <a:endParaRPr kumimoji="1" lang="ja-JP" alt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今後の課題</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大規模なソースファイル集合に対する本手法の適用</a:t>
            </a:r>
            <a:endParaRPr lang="en-US" altLang="ja-JP" dirty="0" smtClean="0"/>
          </a:p>
          <a:p>
            <a:r>
              <a:rPr lang="ja-JP" altLang="en-US" dirty="0" smtClean="0"/>
              <a:t>実験では，どのコード片からどのコード片へと</a:t>
            </a:r>
            <a:r>
              <a:rPr lang="en-US" altLang="ja-JP" dirty="0" smtClean="0"/>
              <a:t>C&amp;P</a:t>
            </a:r>
            <a:r>
              <a:rPr lang="ja-JP" altLang="en-US" dirty="0" smtClean="0"/>
              <a:t>が行われたのかを特定出来ていない</a:t>
            </a:r>
            <a:endParaRPr lang="en-US" altLang="ja-JP" dirty="0" smtClean="0"/>
          </a:p>
          <a:p>
            <a:pPr lvl="1"/>
            <a:r>
              <a:rPr lang="en-US" altLang="ja-JP" dirty="0" smtClean="0"/>
              <a:t>C&amp;P</a:t>
            </a:r>
            <a:r>
              <a:rPr lang="ja-JP" altLang="en-US" dirty="0" smtClean="0"/>
              <a:t>の向きの特定する手法の適用</a:t>
            </a:r>
            <a:endParaRPr lang="en-US" altLang="ja-JP" dirty="0" smtClean="0"/>
          </a:p>
          <a:p>
            <a:r>
              <a:rPr kumimoji="1" lang="ja-JP" altLang="en-US" dirty="0" smtClean="0"/>
              <a:t>同じ開発団体</a:t>
            </a:r>
            <a:r>
              <a:rPr lang="ja-JP" altLang="en-US" dirty="0" smtClean="0"/>
              <a:t>内</a:t>
            </a:r>
            <a:r>
              <a:rPr kumimoji="1" lang="ja-JP" altLang="en-US" dirty="0" smtClean="0"/>
              <a:t>で</a:t>
            </a:r>
            <a:r>
              <a:rPr kumimoji="1" lang="en-US" altLang="ja-JP" dirty="0" smtClean="0"/>
              <a:t>C&amp;P</a:t>
            </a:r>
            <a:r>
              <a:rPr lang="ja-JP" altLang="en-US" dirty="0" smtClean="0"/>
              <a:t>が行われたという考察の検証</a:t>
            </a:r>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C&amp;P</a:t>
            </a:r>
            <a:r>
              <a:rPr kumimoji="1" lang="ja-JP" altLang="en-US" dirty="0" err="1" smtClean="0"/>
              <a:t>の検</a:t>
            </a:r>
            <a:r>
              <a:rPr kumimoji="1" lang="ja-JP" altLang="en-US" dirty="0" smtClean="0"/>
              <a:t>出の近似</a:t>
            </a:r>
            <a:endParaRPr kumimoji="1" lang="ja-JP" altLang="en-US" dirty="0"/>
          </a:p>
        </p:txBody>
      </p:sp>
      <p:sp>
        <p:nvSpPr>
          <p:cNvPr id="3" name="コンテンツ プレースホルダ 2"/>
          <p:cNvSpPr>
            <a:spLocks noGrp="1"/>
          </p:cNvSpPr>
          <p:nvPr>
            <p:ph idx="1"/>
          </p:nvPr>
        </p:nvSpPr>
        <p:spPr/>
        <p:txBody>
          <a:bodyPr>
            <a:normAutofit fontScale="77500" lnSpcReduction="20000"/>
          </a:bodyPr>
          <a:lstStyle/>
          <a:p>
            <a:r>
              <a:rPr kumimoji="1" lang="ja-JP" altLang="en-US" dirty="0" smtClean="0"/>
              <a:t>コードクローンの検出を利用</a:t>
            </a:r>
            <a:endParaRPr kumimoji="1" lang="en-US" altLang="ja-JP" dirty="0" smtClean="0"/>
          </a:p>
          <a:p>
            <a:pPr lvl="1"/>
            <a:r>
              <a:rPr kumimoji="1" lang="ja-JP" altLang="en-US" dirty="0" smtClean="0"/>
              <a:t>コードクローンとは他のコードと一致または類似しているコード片を指し，</a:t>
            </a:r>
            <a:r>
              <a:rPr kumimoji="1" lang="en-US" altLang="ja-JP" dirty="0" smtClean="0"/>
              <a:t>C&amp;P</a:t>
            </a:r>
            <a:r>
              <a:rPr kumimoji="1" lang="ja-JP" altLang="en-US" dirty="0" smtClean="0"/>
              <a:t>等で生成される</a:t>
            </a:r>
            <a:endParaRPr kumimoji="1" lang="en-US" altLang="ja-JP" dirty="0" smtClean="0"/>
          </a:p>
          <a:p>
            <a:r>
              <a:rPr lang="ja-JP" altLang="en-US" dirty="0" smtClean="0"/>
              <a:t>近似法</a:t>
            </a:r>
            <a:endParaRPr kumimoji="1" lang="en-US" altLang="ja-JP" dirty="0" smtClean="0"/>
          </a:p>
          <a:p>
            <a:pPr lvl="1"/>
            <a:r>
              <a:rPr lang="ja-JP" altLang="en-US" dirty="0" smtClean="0"/>
              <a:t>コードクローンの同値類であるクローンセットを抽出し，そのコード片を数え上げる</a:t>
            </a:r>
            <a:endParaRPr lang="en-US" altLang="ja-JP" dirty="0" smtClean="0"/>
          </a:p>
          <a:p>
            <a:r>
              <a:rPr lang="ja-JP" altLang="en-US" dirty="0" smtClean="0"/>
              <a:t>近似として適当と考えた理由</a:t>
            </a:r>
            <a:endParaRPr lang="en-US" altLang="ja-JP" dirty="0" smtClean="0"/>
          </a:p>
          <a:p>
            <a:pPr lvl="1"/>
            <a:r>
              <a:rPr lang="ja-JP" altLang="en-US" dirty="0" smtClean="0"/>
              <a:t>クローンセットにはコピー元のコード片とコピー先のコード片が含まれている</a:t>
            </a:r>
            <a:endParaRPr lang="en-US" altLang="ja-JP" dirty="0" smtClean="0"/>
          </a:p>
          <a:p>
            <a:pPr lvl="1"/>
            <a:r>
              <a:rPr lang="ja-JP" altLang="en-US" dirty="0" smtClean="0"/>
              <a:t>コード片を数え上げれば</a:t>
            </a:r>
            <a:r>
              <a:rPr lang="en-US" altLang="ja-JP" dirty="0" smtClean="0"/>
              <a:t>C&amp;P</a:t>
            </a:r>
            <a:r>
              <a:rPr lang="ja-JP" altLang="en-US" dirty="0" smtClean="0"/>
              <a:t>の回数の近似となると考えた</a:t>
            </a:r>
            <a:endParaRPr lang="en-US" altLang="ja-JP" dirty="0" smtClean="0"/>
          </a:p>
          <a:p>
            <a:pPr lvl="1"/>
            <a:r>
              <a:rPr lang="ja-JP" altLang="en-US" dirty="0" smtClean="0"/>
              <a:t>ただし，どのコード片からどのコード片へと</a:t>
            </a:r>
            <a:r>
              <a:rPr lang="en-US" altLang="ja-JP" dirty="0" smtClean="0"/>
              <a:t>C&amp;P</a:t>
            </a:r>
            <a:r>
              <a:rPr lang="ja-JP" altLang="en-US" dirty="0" smtClean="0"/>
              <a:t>が行われたのかはわからない</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23</a:t>
            </a:fld>
            <a:endParaRPr kumimoji="1" lang="ja-JP" alt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オープンソースソフトウェアと</a:t>
            </a:r>
            <a:r>
              <a:rPr lang="en-US" altLang="ja-JP" dirty="0" smtClean="0"/>
              <a:t/>
            </a:r>
            <a:br>
              <a:rPr lang="en-US" altLang="ja-JP" dirty="0" smtClean="0"/>
            </a:br>
            <a:r>
              <a:rPr lang="ja-JP" altLang="en-US" dirty="0" smtClean="0"/>
              <a:t>ライセンス</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オープンソースソフトウェア</a:t>
            </a:r>
            <a:r>
              <a:rPr lang="en-US" altLang="ja-JP" dirty="0" smtClean="0"/>
              <a:t>(OSS)</a:t>
            </a:r>
          </a:p>
          <a:p>
            <a:pPr lvl="1"/>
            <a:r>
              <a:rPr lang="ja-JP" altLang="en-US" dirty="0" smtClean="0"/>
              <a:t>ソースコードの再利用が可能</a:t>
            </a:r>
            <a:endParaRPr lang="en-US" altLang="ja-JP" dirty="0" smtClean="0"/>
          </a:p>
          <a:p>
            <a:pPr lvl="1"/>
            <a:r>
              <a:rPr lang="en-US" altLang="ja-JP" dirty="0" smtClean="0"/>
              <a:t>OSS</a:t>
            </a:r>
            <a:r>
              <a:rPr lang="ja-JP" altLang="en-US" dirty="0" smtClean="0"/>
              <a:t>の増加により，再利用可能なソースコードが増加している</a:t>
            </a:r>
            <a:endParaRPr lang="en-US" altLang="ja-JP" dirty="0" smtClean="0"/>
          </a:p>
          <a:p>
            <a:r>
              <a:rPr lang="en-US" altLang="ja-JP" dirty="0" smtClean="0"/>
              <a:t>OSS</a:t>
            </a:r>
            <a:r>
              <a:rPr lang="ja-JP" altLang="en-US" dirty="0" smtClean="0"/>
              <a:t>ライセンス</a:t>
            </a:r>
            <a:endParaRPr lang="en-US" altLang="ja-JP" dirty="0" smtClean="0"/>
          </a:p>
          <a:p>
            <a:pPr lvl="1"/>
            <a:r>
              <a:rPr lang="ja-JP" altLang="en-US" dirty="0" smtClean="0"/>
              <a:t>多様な開発者の意図を満たすため様々な</a:t>
            </a:r>
            <a:r>
              <a:rPr lang="en-US" altLang="ja-JP" dirty="0" smtClean="0"/>
              <a:t>OSS</a:t>
            </a:r>
            <a:r>
              <a:rPr lang="ja-JP" altLang="en-US" dirty="0" smtClean="0"/>
              <a:t>ライセンスが存在</a:t>
            </a:r>
            <a:endParaRPr lang="en-US" altLang="ja-JP" dirty="0" smtClean="0"/>
          </a:p>
          <a:p>
            <a:pPr lvl="1"/>
            <a:r>
              <a:rPr lang="ja-JP" altLang="en-US" sz="2600" dirty="0" smtClean="0"/>
              <a:t>ライセンスごとにソフトウェアを利用する条件は異なる</a:t>
            </a:r>
            <a:endParaRPr lang="en-US" altLang="ja-JP" sz="2600" dirty="0" smtClean="0"/>
          </a:p>
          <a:p>
            <a:pPr lvl="2"/>
            <a:r>
              <a:rPr lang="ja-JP" altLang="en-US" dirty="0" smtClean="0"/>
              <a:t>再利用はソフトウェア利用の一形態であり，ライセンスにより制限または許可されている</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代表的な</a:t>
            </a:r>
            <a:r>
              <a:rPr kumimoji="1" lang="en-US" altLang="ja-JP" dirty="0" smtClean="0"/>
              <a:t>OSS</a:t>
            </a:r>
            <a:r>
              <a:rPr kumimoji="1" lang="ja-JP" altLang="en-US" dirty="0" smtClean="0"/>
              <a:t>ライセンス</a:t>
            </a:r>
            <a:endParaRPr kumimoji="1" lang="ja-JP" altLang="en-US" dirty="0"/>
          </a:p>
        </p:txBody>
      </p:sp>
      <p:sp>
        <p:nvSpPr>
          <p:cNvPr id="3" name="コンテンツ プレースホルダ 2"/>
          <p:cNvSpPr>
            <a:spLocks noGrp="1"/>
          </p:cNvSpPr>
          <p:nvPr>
            <p:ph idx="1"/>
          </p:nvPr>
        </p:nvSpPr>
        <p:spPr/>
        <p:txBody>
          <a:bodyPr>
            <a:normAutofit fontScale="70000" lnSpcReduction="20000"/>
          </a:bodyPr>
          <a:lstStyle/>
          <a:p>
            <a:r>
              <a:rPr kumimoji="1" lang="en-US" altLang="ja-JP" dirty="0" smtClean="0"/>
              <a:t>BSD</a:t>
            </a:r>
            <a:r>
              <a:rPr lang="ja-JP" altLang="en-US" dirty="0" smtClean="0"/>
              <a:t> </a:t>
            </a:r>
            <a:r>
              <a:rPr lang="en-US" altLang="ja-JP" dirty="0" smtClean="0"/>
              <a:t>3</a:t>
            </a:r>
            <a:r>
              <a:rPr lang="ja-JP" altLang="en-US" dirty="0" smtClean="0"/>
              <a:t>項ライセンス</a:t>
            </a:r>
            <a:r>
              <a:rPr lang="en-US" altLang="ja-JP" dirty="0" smtClean="0"/>
              <a:t>(BSD3)</a:t>
            </a:r>
          </a:p>
          <a:p>
            <a:pPr lvl="1"/>
            <a:r>
              <a:rPr lang="ja-JP" altLang="en-US" dirty="0" smtClean="0"/>
              <a:t>著作権，免責事項，ライセンス条文を明記すれば異なるライセンスで配布されているソースコードに対して</a:t>
            </a:r>
            <a:r>
              <a:rPr lang="en-US" altLang="ja-JP" dirty="0" smtClean="0"/>
              <a:t>C&amp;P</a:t>
            </a:r>
            <a:r>
              <a:rPr lang="ja-JP" altLang="en-US" dirty="0" smtClean="0"/>
              <a:t>して配布することを許可している</a:t>
            </a:r>
            <a:endParaRPr kumimoji="1" lang="en-US" altLang="ja-JP" dirty="0" smtClean="0"/>
          </a:p>
          <a:p>
            <a:r>
              <a:rPr kumimoji="1" lang="en-US" altLang="ja-JP" dirty="0" smtClean="0"/>
              <a:t>Apache License Version 2 (Apachev2)</a:t>
            </a:r>
          </a:p>
          <a:p>
            <a:pPr lvl="1"/>
            <a:r>
              <a:rPr lang="en-US" altLang="ja-JP" dirty="0" smtClean="0"/>
              <a:t>BSD3</a:t>
            </a:r>
            <a:r>
              <a:rPr lang="ja-JP" altLang="en-US" dirty="0" smtClean="0"/>
              <a:t>と同じく，他のライセンスで配布されているソースコードに</a:t>
            </a:r>
            <a:r>
              <a:rPr lang="en-US" altLang="ja-JP" dirty="0" smtClean="0"/>
              <a:t>C&amp;P</a:t>
            </a:r>
            <a:r>
              <a:rPr lang="ja-JP" altLang="en-US" dirty="0" smtClean="0"/>
              <a:t>して配布することを許可している</a:t>
            </a:r>
            <a:endParaRPr kumimoji="1" lang="en-US" altLang="ja-JP" dirty="0" smtClean="0"/>
          </a:p>
          <a:p>
            <a:pPr lvl="1"/>
            <a:r>
              <a:rPr lang="ja-JP" altLang="en-US" dirty="0" smtClean="0"/>
              <a:t>著作権，特許，商標に関する条件は，元のまま保持されなければならない</a:t>
            </a:r>
            <a:endParaRPr lang="en-US" altLang="ja-JP" dirty="0" smtClean="0"/>
          </a:p>
          <a:p>
            <a:r>
              <a:rPr lang="en-US" altLang="ja-JP" sz="3000" dirty="0" smtClean="0"/>
              <a:t>GNU General Public License Version 2(GPLv2)</a:t>
            </a:r>
          </a:p>
          <a:p>
            <a:pPr lvl="1"/>
            <a:r>
              <a:rPr lang="ja-JP" altLang="en-US" dirty="0" smtClean="0"/>
              <a:t>再利用したソースコードを組み込むソフトウェアのライセンスも</a:t>
            </a:r>
            <a:r>
              <a:rPr lang="en-US" altLang="ja-JP" dirty="0" smtClean="0"/>
              <a:t>GPLv2</a:t>
            </a:r>
            <a:r>
              <a:rPr lang="ja-JP" altLang="en-US" dirty="0" smtClean="0"/>
              <a:t>にしなければならない</a:t>
            </a:r>
            <a:endParaRPr lang="en-US" altLang="ja-JP" dirty="0" smtClean="0"/>
          </a:p>
          <a:p>
            <a:pPr lvl="1"/>
            <a:endParaRPr lang="en-US" altLang="ja-JP" dirty="0" smtClean="0"/>
          </a:p>
          <a:p>
            <a:r>
              <a:rPr lang="ja-JP" altLang="en-US" dirty="0" smtClean="0"/>
              <a:t>ライセンスごとに再利用の条件は異なっている</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ライセンスと</a:t>
            </a:r>
            <a:r>
              <a:rPr kumimoji="1" lang="en-US" altLang="ja-JP" dirty="0" smtClean="0"/>
              <a:t>C&amp;P</a:t>
            </a:r>
            <a:endParaRPr kumimoji="1" lang="ja-JP" altLang="en-US" dirty="0"/>
          </a:p>
        </p:txBody>
      </p:sp>
      <p:sp>
        <p:nvSpPr>
          <p:cNvPr id="3" name="コンテンツ プレースホルダ 2"/>
          <p:cNvSpPr>
            <a:spLocks noGrp="1"/>
          </p:cNvSpPr>
          <p:nvPr>
            <p:ph idx="1"/>
          </p:nvPr>
        </p:nvSpPr>
        <p:spPr>
          <a:xfrm>
            <a:off x="467544" y="1556792"/>
            <a:ext cx="8229600" cy="4525963"/>
          </a:xfrm>
        </p:spPr>
        <p:txBody>
          <a:bodyPr/>
          <a:lstStyle/>
          <a:p>
            <a:r>
              <a:rPr lang="en-US" altLang="ja-JP" dirty="0" smtClean="0"/>
              <a:t>C&amp;P</a:t>
            </a:r>
            <a:r>
              <a:rPr kumimoji="1" lang="ja-JP" altLang="en-US" dirty="0" smtClean="0"/>
              <a:t>する際には，</a:t>
            </a:r>
            <a:r>
              <a:rPr lang="ja-JP" altLang="en-US" dirty="0" smtClean="0"/>
              <a:t>コピー元のライセンスとコピー先</a:t>
            </a:r>
            <a:r>
              <a:rPr kumimoji="1" lang="ja-JP" altLang="en-US" dirty="0" smtClean="0"/>
              <a:t>のライセンス</a:t>
            </a:r>
            <a:r>
              <a:rPr lang="ja-JP" altLang="en-US" dirty="0" smtClean="0"/>
              <a:t>の両方を守る必要がある</a:t>
            </a:r>
            <a:endParaRPr kumimoji="1" lang="en-US" altLang="ja-JP" dirty="0" smtClean="0"/>
          </a:p>
          <a:p>
            <a:r>
              <a:rPr lang="ja-JP" altLang="en-US" dirty="0" smtClean="0"/>
              <a:t>どちらかのライセンスを変更しない限り，</a:t>
            </a:r>
            <a:r>
              <a:rPr lang="en-US" altLang="ja-JP" dirty="0" smtClean="0"/>
              <a:t>C&amp;P</a:t>
            </a:r>
            <a:r>
              <a:rPr lang="ja-JP" altLang="en-US" dirty="0" smtClean="0"/>
              <a:t>した後配布ができなくなる場合がある</a:t>
            </a:r>
            <a:endParaRPr kumimoji="1" lang="en-US" altLang="ja-JP" dirty="0" smtClean="0"/>
          </a:p>
        </p:txBody>
      </p:sp>
      <p:sp>
        <p:nvSpPr>
          <p:cNvPr id="1026" name="Documents"/>
          <p:cNvSpPr>
            <a:spLocks noEditPoints="1" noChangeArrowheads="1"/>
          </p:cNvSpPr>
          <p:nvPr/>
        </p:nvSpPr>
        <p:spPr bwMode="auto">
          <a:xfrm>
            <a:off x="539552" y="4653136"/>
            <a:ext cx="1008112" cy="1233686"/>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ltLang="ja-JP" dirty="0" smtClean="0"/>
          </a:p>
        </p:txBody>
      </p:sp>
      <p:sp>
        <p:nvSpPr>
          <p:cNvPr id="1027" name="Documents"/>
          <p:cNvSpPr>
            <a:spLocks noEditPoints="1" noChangeArrowheads="1"/>
          </p:cNvSpPr>
          <p:nvPr/>
        </p:nvSpPr>
        <p:spPr bwMode="auto">
          <a:xfrm>
            <a:off x="3275856" y="4653136"/>
            <a:ext cx="1064518" cy="1296144"/>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ltLang="ja-JP" dirty="0" smtClean="0"/>
          </a:p>
          <a:p>
            <a:endParaRPr lang="ja-JP" altLang="en-US" dirty="0"/>
          </a:p>
        </p:txBody>
      </p:sp>
      <p:sp>
        <p:nvSpPr>
          <p:cNvPr id="9" name="右矢印 8"/>
          <p:cNvSpPr/>
          <p:nvPr/>
        </p:nvSpPr>
        <p:spPr>
          <a:xfrm>
            <a:off x="1979712" y="5373216"/>
            <a:ext cx="1080120" cy="7006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コピー</a:t>
            </a:r>
            <a:endParaRPr kumimoji="1" lang="ja-JP" altLang="en-US" dirty="0"/>
          </a:p>
        </p:txBody>
      </p:sp>
      <p:sp>
        <p:nvSpPr>
          <p:cNvPr id="14" name="スライド番号プレースホルダ 13"/>
          <p:cNvSpPr>
            <a:spLocks noGrp="1"/>
          </p:cNvSpPr>
          <p:nvPr>
            <p:ph type="sldNum" sz="quarter" idx="12"/>
          </p:nvPr>
        </p:nvSpPr>
        <p:spPr/>
        <p:txBody>
          <a:bodyPr/>
          <a:lstStyle/>
          <a:p>
            <a:fld id="{D2D8002D-B5B0-4BAC-B1F6-782DDCCE6D9C}" type="slidenum">
              <a:rPr kumimoji="1" lang="ja-JP" altLang="en-US" smtClean="0"/>
              <a:pPr/>
              <a:t>5</a:t>
            </a:fld>
            <a:endParaRPr kumimoji="1" lang="ja-JP" altLang="en-US"/>
          </a:p>
        </p:txBody>
      </p:sp>
      <p:sp>
        <p:nvSpPr>
          <p:cNvPr id="16" name="テキスト ボックス 15"/>
          <p:cNvSpPr txBox="1"/>
          <p:nvPr/>
        </p:nvSpPr>
        <p:spPr>
          <a:xfrm>
            <a:off x="755576" y="4365104"/>
            <a:ext cx="787395" cy="369332"/>
          </a:xfrm>
          <a:prstGeom prst="rect">
            <a:avLst/>
          </a:prstGeom>
          <a:noFill/>
        </p:spPr>
        <p:txBody>
          <a:bodyPr wrap="none" rtlCol="0">
            <a:spAutoFit/>
          </a:bodyPr>
          <a:lstStyle/>
          <a:p>
            <a:r>
              <a:rPr kumimoji="1" lang="en-US" altLang="ja-JP" dirty="0" smtClean="0"/>
              <a:t>BSD3</a:t>
            </a:r>
            <a:endParaRPr kumimoji="1" lang="ja-JP" altLang="en-US" dirty="0"/>
          </a:p>
        </p:txBody>
      </p:sp>
      <p:sp>
        <p:nvSpPr>
          <p:cNvPr id="17" name="テキスト ボックス 16"/>
          <p:cNvSpPr txBox="1"/>
          <p:nvPr/>
        </p:nvSpPr>
        <p:spPr>
          <a:xfrm>
            <a:off x="3419872" y="4365104"/>
            <a:ext cx="889987" cy="369332"/>
          </a:xfrm>
          <a:prstGeom prst="rect">
            <a:avLst/>
          </a:prstGeom>
          <a:noFill/>
        </p:spPr>
        <p:txBody>
          <a:bodyPr wrap="none" rtlCol="0">
            <a:spAutoFit/>
          </a:bodyPr>
          <a:lstStyle/>
          <a:p>
            <a:r>
              <a:rPr kumimoji="1" lang="en-US" altLang="ja-JP" dirty="0" smtClean="0"/>
              <a:t>GPLv2</a:t>
            </a:r>
            <a:endParaRPr kumimoji="1" lang="ja-JP" altLang="en-US" dirty="0"/>
          </a:p>
        </p:txBody>
      </p:sp>
      <p:sp>
        <p:nvSpPr>
          <p:cNvPr id="18" name="左矢印 17"/>
          <p:cNvSpPr/>
          <p:nvPr/>
        </p:nvSpPr>
        <p:spPr>
          <a:xfrm>
            <a:off x="2195736" y="4653136"/>
            <a:ext cx="978408" cy="62864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コピー</a:t>
            </a:r>
            <a:endParaRPr lang="ja-JP" altLang="en-US" dirty="0"/>
          </a:p>
        </p:txBody>
      </p:sp>
      <p:sp>
        <p:nvSpPr>
          <p:cNvPr id="27" name="Documents"/>
          <p:cNvSpPr>
            <a:spLocks noEditPoints="1" noChangeArrowheads="1"/>
          </p:cNvSpPr>
          <p:nvPr/>
        </p:nvSpPr>
        <p:spPr bwMode="auto">
          <a:xfrm>
            <a:off x="4716016" y="4653136"/>
            <a:ext cx="1008112" cy="1233686"/>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ltLang="ja-JP" dirty="0" smtClean="0"/>
          </a:p>
        </p:txBody>
      </p:sp>
      <p:sp>
        <p:nvSpPr>
          <p:cNvPr id="28" name="Documents"/>
          <p:cNvSpPr>
            <a:spLocks noEditPoints="1" noChangeArrowheads="1"/>
          </p:cNvSpPr>
          <p:nvPr/>
        </p:nvSpPr>
        <p:spPr bwMode="auto">
          <a:xfrm>
            <a:off x="7596336" y="4653136"/>
            <a:ext cx="1064518" cy="1296144"/>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ltLang="ja-JP" dirty="0" smtClean="0"/>
          </a:p>
          <a:p>
            <a:endParaRPr lang="ja-JP" altLang="en-US" dirty="0"/>
          </a:p>
        </p:txBody>
      </p:sp>
      <p:sp>
        <p:nvSpPr>
          <p:cNvPr id="29" name="右矢印 28"/>
          <p:cNvSpPr/>
          <p:nvPr/>
        </p:nvSpPr>
        <p:spPr>
          <a:xfrm>
            <a:off x="5940152" y="5373216"/>
            <a:ext cx="1080120" cy="700656"/>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コピー</a:t>
            </a:r>
            <a:endParaRPr kumimoji="1" lang="ja-JP" altLang="en-US" dirty="0"/>
          </a:p>
        </p:txBody>
      </p:sp>
      <p:sp>
        <p:nvSpPr>
          <p:cNvPr id="30" name="テキスト ボックス 29"/>
          <p:cNvSpPr txBox="1"/>
          <p:nvPr/>
        </p:nvSpPr>
        <p:spPr>
          <a:xfrm>
            <a:off x="4716016" y="4365104"/>
            <a:ext cx="1210588" cy="369332"/>
          </a:xfrm>
          <a:prstGeom prst="rect">
            <a:avLst/>
          </a:prstGeom>
          <a:noFill/>
        </p:spPr>
        <p:txBody>
          <a:bodyPr wrap="none" rtlCol="0">
            <a:spAutoFit/>
          </a:bodyPr>
          <a:lstStyle/>
          <a:p>
            <a:r>
              <a:rPr lang="en-US" altLang="ja-JP" dirty="0" smtClean="0"/>
              <a:t>Apachev2</a:t>
            </a:r>
            <a:endParaRPr kumimoji="1" lang="ja-JP" altLang="en-US" dirty="0"/>
          </a:p>
        </p:txBody>
      </p:sp>
      <p:sp>
        <p:nvSpPr>
          <p:cNvPr id="31" name="テキスト ボックス 30"/>
          <p:cNvSpPr txBox="1"/>
          <p:nvPr/>
        </p:nvSpPr>
        <p:spPr>
          <a:xfrm>
            <a:off x="7740352" y="4365104"/>
            <a:ext cx="889987" cy="369332"/>
          </a:xfrm>
          <a:prstGeom prst="rect">
            <a:avLst/>
          </a:prstGeom>
          <a:noFill/>
        </p:spPr>
        <p:txBody>
          <a:bodyPr wrap="none" rtlCol="0">
            <a:spAutoFit/>
          </a:bodyPr>
          <a:lstStyle/>
          <a:p>
            <a:r>
              <a:rPr kumimoji="1" lang="en-US" altLang="ja-JP" dirty="0" smtClean="0"/>
              <a:t>GPLv2</a:t>
            </a:r>
            <a:endParaRPr kumimoji="1" lang="ja-JP" altLang="en-US" dirty="0"/>
          </a:p>
        </p:txBody>
      </p:sp>
      <p:sp>
        <p:nvSpPr>
          <p:cNvPr id="32" name="左矢印 31"/>
          <p:cNvSpPr/>
          <p:nvPr/>
        </p:nvSpPr>
        <p:spPr>
          <a:xfrm>
            <a:off x="6372200" y="4653136"/>
            <a:ext cx="978408" cy="628648"/>
          </a:xfrm>
          <a:prstGeom prst="lef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ja-JP" altLang="en-US" dirty="0" smtClean="0"/>
              <a:t>コピー</a:t>
            </a:r>
            <a:endParaRPr lang="ja-JP" altLang="en-US" dirty="0"/>
          </a:p>
        </p:txBody>
      </p:sp>
      <p:pic>
        <p:nvPicPr>
          <p:cNvPr id="4" name="Picture 2" descr="C:\Users\y-kasima\AppData\Local\Microsoft\Windows\Temporary Internet Files\Content.IE5\4QOCDHPK\MC900432537[1].png"/>
          <p:cNvPicPr>
            <a:picLocks noChangeAspect="1" noChangeArrowheads="1"/>
          </p:cNvPicPr>
          <p:nvPr/>
        </p:nvPicPr>
        <p:blipFill>
          <a:blip r:embed="rId2" cstate="print"/>
          <a:srcRect/>
          <a:stretch>
            <a:fillRect/>
          </a:stretch>
        </p:blipFill>
        <p:spPr bwMode="auto">
          <a:xfrm>
            <a:off x="1691680" y="4725144"/>
            <a:ext cx="583372" cy="583372"/>
          </a:xfrm>
          <a:prstGeom prst="rect">
            <a:avLst/>
          </a:prstGeom>
          <a:noFill/>
        </p:spPr>
      </p:pic>
      <p:pic>
        <p:nvPicPr>
          <p:cNvPr id="23" name="Picture 2" descr="C:\Users\y-kasima\AppData\Local\Microsoft\Windows\Temporary Internet Files\Content.IE5\4QOCDHPK\MC900432537[1].png"/>
          <p:cNvPicPr>
            <a:picLocks noChangeAspect="1" noChangeArrowheads="1"/>
          </p:cNvPicPr>
          <p:nvPr/>
        </p:nvPicPr>
        <p:blipFill>
          <a:blip r:embed="rId2" cstate="print"/>
          <a:srcRect/>
          <a:stretch>
            <a:fillRect/>
          </a:stretch>
        </p:blipFill>
        <p:spPr bwMode="auto">
          <a:xfrm>
            <a:off x="5868144" y="4653136"/>
            <a:ext cx="583372" cy="583372"/>
          </a:xfrm>
          <a:prstGeom prst="rect">
            <a:avLst/>
          </a:prstGeom>
          <a:noFill/>
        </p:spPr>
      </p:pic>
      <p:pic>
        <p:nvPicPr>
          <p:cNvPr id="24" name="Picture 2" descr="C:\Users\y-kasima\AppData\Local\Microsoft\Windows\Temporary Internet Files\Content.IE5\4QOCDHPK\MC900432537[1].png"/>
          <p:cNvPicPr>
            <a:picLocks noChangeAspect="1" noChangeArrowheads="1"/>
          </p:cNvPicPr>
          <p:nvPr/>
        </p:nvPicPr>
        <p:blipFill>
          <a:blip r:embed="rId2" cstate="print"/>
          <a:srcRect/>
          <a:stretch>
            <a:fillRect/>
          </a:stretch>
        </p:blipFill>
        <p:spPr bwMode="auto">
          <a:xfrm>
            <a:off x="6948264" y="5445224"/>
            <a:ext cx="583372" cy="58337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C&amp;P</a:t>
            </a:r>
            <a:r>
              <a:rPr lang="ja-JP" altLang="en-US" dirty="0" smtClean="0"/>
              <a:t>に対するライセンスの</a:t>
            </a:r>
            <a:r>
              <a:rPr kumimoji="1" lang="ja-JP" altLang="en-US" dirty="0" smtClean="0"/>
              <a:t>影響</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仮説</a:t>
            </a:r>
            <a:endParaRPr lang="en-US" altLang="ja-JP" dirty="0" smtClean="0"/>
          </a:p>
          <a:p>
            <a:pPr lvl="1"/>
            <a:r>
              <a:rPr kumimoji="1" lang="ja-JP" altLang="en-US" dirty="0" smtClean="0"/>
              <a:t>ライセンスごとに再利用のされ方に違いがある</a:t>
            </a:r>
            <a:endParaRPr kumimoji="1" lang="en-US" altLang="ja-JP" dirty="0" smtClean="0"/>
          </a:p>
          <a:p>
            <a:pPr lvl="2"/>
            <a:r>
              <a:rPr lang="en-US" altLang="ja-JP" dirty="0" smtClean="0"/>
              <a:t>C&amp;P</a:t>
            </a:r>
            <a:r>
              <a:rPr lang="ja-JP" altLang="en-US" dirty="0" smtClean="0"/>
              <a:t>が行われる</a:t>
            </a:r>
            <a:r>
              <a:rPr kumimoji="1" lang="ja-JP" altLang="en-US" dirty="0" smtClean="0"/>
              <a:t>頻度</a:t>
            </a:r>
            <a:endParaRPr kumimoji="1" lang="en-US" altLang="ja-JP" dirty="0" smtClean="0"/>
          </a:p>
          <a:p>
            <a:pPr lvl="2"/>
            <a:r>
              <a:rPr lang="ja-JP" altLang="en-US" dirty="0" smtClean="0"/>
              <a:t>コピー先の</a:t>
            </a:r>
            <a:r>
              <a:rPr lang="ja-JP" altLang="en-US" dirty="0" smtClean="0"/>
              <a:t>ソースコードが</a:t>
            </a:r>
            <a:r>
              <a:rPr lang="ja-JP" altLang="en-US" dirty="0" smtClean="0"/>
              <a:t>利用</a:t>
            </a:r>
            <a:r>
              <a:rPr lang="ja-JP" altLang="en-US" dirty="0" smtClean="0"/>
              <a:t>する</a:t>
            </a:r>
            <a:r>
              <a:rPr lang="ja-JP" altLang="en-US" dirty="0" smtClean="0"/>
              <a:t>ライセンスの種類</a:t>
            </a:r>
            <a:endParaRPr lang="en-US" altLang="ja-JP" dirty="0" smtClean="0"/>
          </a:p>
          <a:p>
            <a:r>
              <a:rPr lang="en-US" altLang="ja-JP" dirty="0" smtClean="0"/>
              <a:t>C&amp;P</a:t>
            </a:r>
            <a:r>
              <a:rPr lang="ja-JP" altLang="en-US" dirty="0" smtClean="0"/>
              <a:t>による再利用をライセンスの観点で分析した研究は確認されていない</a:t>
            </a:r>
            <a:endParaRPr lang="en-US" altLang="ja-JP" dirty="0" smtClean="0"/>
          </a:p>
          <a:p>
            <a:r>
              <a:rPr lang="ja-JP" altLang="en-US" dirty="0" smtClean="0"/>
              <a:t>そこで実際の</a:t>
            </a:r>
            <a:r>
              <a:rPr lang="en-US" altLang="ja-JP" dirty="0" smtClean="0"/>
              <a:t>OSS</a:t>
            </a:r>
            <a:r>
              <a:rPr lang="ja-JP" altLang="en-US" dirty="0" smtClean="0"/>
              <a:t>に対して調査を行う</a:t>
            </a:r>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実験</a:t>
            </a:r>
            <a:endParaRPr kumimoji="1" lang="ja-JP" altLang="en-US" dirty="0"/>
          </a:p>
        </p:txBody>
      </p:sp>
      <p:sp>
        <p:nvSpPr>
          <p:cNvPr id="3" name="コンテンツ プレースホルダ 2"/>
          <p:cNvSpPr>
            <a:spLocks noGrp="1"/>
          </p:cNvSpPr>
          <p:nvPr>
            <p:ph idx="1"/>
          </p:nvPr>
        </p:nvSpPr>
        <p:spPr/>
        <p:txBody>
          <a:bodyPr>
            <a:normAutofit fontScale="85000" lnSpcReduction="20000"/>
          </a:bodyPr>
          <a:lstStyle/>
          <a:p>
            <a:r>
              <a:rPr kumimoji="1" lang="ja-JP" altLang="en-US" dirty="0" smtClean="0"/>
              <a:t>目的</a:t>
            </a:r>
            <a:endParaRPr kumimoji="1" lang="en-US" altLang="ja-JP" dirty="0" smtClean="0"/>
          </a:p>
          <a:p>
            <a:pPr lvl="1"/>
            <a:r>
              <a:rPr lang="ja-JP" altLang="en-US" dirty="0" smtClean="0"/>
              <a:t>実際の</a:t>
            </a:r>
            <a:r>
              <a:rPr lang="en-US" altLang="ja-JP" dirty="0" smtClean="0"/>
              <a:t>OSS</a:t>
            </a:r>
            <a:r>
              <a:rPr lang="ja-JP" altLang="en-US" dirty="0" smtClean="0"/>
              <a:t>を対象にした，</a:t>
            </a:r>
            <a:r>
              <a:rPr lang="en-US" altLang="ja-JP" dirty="0" smtClean="0"/>
              <a:t>C&amp;P</a:t>
            </a:r>
            <a:r>
              <a:rPr lang="ja-JP" altLang="en-US" dirty="0" smtClean="0"/>
              <a:t>による再利用に対するライセンスの影響の調査</a:t>
            </a:r>
            <a:endParaRPr lang="en-US" altLang="ja-JP" dirty="0" smtClean="0"/>
          </a:p>
          <a:p>
            <a:pPr lvl="2"/>
            <a:r>
              <a:rPr kumimoji="1" lang="ja-JP" altLang="en-US" dirty="0" smtClean="0"/>
              <a:t>ただし，本実験は予備的実験であり実験対象は小規模</a:t>
            </a:r>
            <a:endParaRPr kumimoji="1" lang="en-US" altLang="ja-JP" dirty="0" smtClean="0"/>
          </a:p>
          <a:p>
            <a:pPr lvl="1"/>
            <a:r>
              <a:rPr lang="ja-JP" altLang="en-US" dirty="0" smtClean="0"/>
              <a:t>本手法が大規模な対象に適用可能か検証</a:t>
            </a:r>
            <a:endParaRPr lang="en-US" altLang="ja-JP" dirty="0" smtClean="0"/>
          </a:p>
          <a:p>
            <a:r>
              <a:rPr lang="ja-JP" altLang="en-US" dirty="0" smtClean="0"/>
              <a:t>概要</a:t>
            </a:r>
            <a:endParaRPr lang="en-US" altLang="ja-JP" dirty="0" smtClean="0"/>
          </a:p>
          <a:p>
            <a:pPr lvl="1"/>
            <a:r>
              <a:rPr lang="ja-JP" altLang="en-US" dirty="0" smtClean="0"/>
              <a:t>実際の</a:t>
            </a:r>
            <a:r>
              <a:rPr lang="en-US" altLang="ja-JP" dirty="0" smtClean="0"/>
              <a:t>OSS</a:t>
            </a:r>
            <a:r>
              <a:rPr lang="ja-JP" altLang="en-US" dirty="0" smtClean="0"/>
              <a:t>を対象に以下の</a:t>
            </a:r>
            <a:r>
              <a:rPr lang="en-US" altLang="ja-JP" dirty="0" smtClean="0"/>
              <a:t>2</a:t>
            </a:r>
            <a:r>
              <a:rPr lang="ja-JP" altLang="en-US" dirty="0" err="1" smtClean="0"/>
              <a:t>つを</a:t>
            </a:r>
            <a:r>
              <a:rPr lang="ja-JP" altLang="en-US" dirty="0" smtClean="0"/>
              <a:t>調べ，両者を統合した結果を調査する</a:t>
            </a:r>
            <a:endParaRPr lang="en-US" altLang="ja-JP" dirty="0" smtClean="0"/>
          </a:p>
          <a:p>
            <a:pPr lvl="2"/>
            <a:r>
              <a:rPr lang="ja-JP" altLang="en-US" dirty="0" smtClean="0"/>
              <a:t>ライセンスの分布</a:t>
            </a:r>
            <a:endParaRPr lang="en-US" altLang="ja-JP" dirty="0" smtClean="0"/>
          </a:p>
          <a:p>
            <a:pPr lvl="2"/>
            <a:r>
              <a:rPr lang="en-US" altLang="ja-JP" dirty="0" smtClean="0"/>
              <a:t>C&amp;P</a:t>
            </a:r>
            <a:r>
              <a:rPr lang="ja-JP" altLang="en-US" dirty="0" smtClean="0"/>
              <a:t>の分布</a:t>
            </a:r>
            <a:endParaRPr lang="en-US" altLang="ja-JP" dirty="0" smtClean="0"/>
          </a:p>
          <a:p>
            <a:pPr lvl="3"/>
            <a:r>
              <a:rPr lang="ja-JP" altLang="en-US" dirty="0" smtClean="0"/>
              <a:t>ソースコードから直接</a:t>
            </a:r>
            <a:r>
              <a:rPr lang="en-US" altLang="ja-JP" dirty="0" smtClean="0"/>
              <a:t>C&amp;P</a:t>
            </a:r>
            <a:r>
              <a:rPr lang="ja-JP" altLang="en-US" dirty="0" err="1" smtClean="0"/>
              <a:t>の検</a:t>
            </a:r>
            <a:r>
              <a:rPr lang="ja-JP" altLang="en-US" dirty="0" smtClean="0"/>
              <a:t>出を行うのは難しい</a:t>
            </a:r>
            <a:r>
              <a:rPr lang="ja-JP" altLang="en-US" smtClean="0"/>
              <a:t>ため</a:t>
            </a:r>
            <a:r>
              <a:rPr lang="ja-JP" altLang="en-US" smtClean="0"/>
              <a:t>，コードクローン</a:t>
            </a:r>
            <a:r>
              <a:rPr lang="ja-JP" altLang="en-US" dirty="0" smtClean="0"/>
              <a:t>の検出を利用する</a:t>
            </a:r>
            <a:endParaRPr lang="en-US" altLang="ja-JP" dirty="0" smtClean="0"/>
          </a:p>
          <a:p>
            <a:pPr lvl="4"/>
            <a:r>
              <a:rPr lang="ja-JP" altLang="en-US" dirty="0" smtClean="0"/>
              <a:t>コードクローンとは，他のコード片と一致または類似しているコード片を指す</a:t>
            </a:r>
            <a:endParaRPr lang="en-US" altLang="ja-JP" dirty="0" smtClean="0"/>
          </a:p>
          <a:p>
            <a:endParaRPr lang="en-US" altLang="ja-JP" dirty="0" smtClean="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正方形/長方形 46"/>
          <p:cNvSpPr/>
          <p:nvPr/>
        </p:nvSpPr>
        <p:spPr>
          <a:xfrm>
            <a:off x="1979712" y="1556792"/>
            <a:ext cx="1296144" cy="345638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lang="ja-JP" altLang="en-US" dirty="0" smtClean="0"/>
              <a:t>実験方法</a:t>
            </a:r>
            <a:endParaRPr kumimoji="1" lang="ja-JP" altLang="en-US" dirty="0"/>
          </a:p>
        </p:txBody>
      </p:sp>
      <p:pic>
        <p:nvPicPr>
          <p:cNvPr id="1026" name="Picture 2" descr="C:\Users\y-kasima\AppData\Local\Microsoft\Windows\Temporary Internet Files\Content.IE5\4QOCDHPK\MC900295555[1].wmf"/>
          <p:cNvPicPr>
            <a:picLocks noChangeAspect="1" noChangeArrowheads="1"/>
          </p:cNvPicPr>
          <p:nvPr/>
        </p:nvPicPr>
        <p:blipFill>
          <a:blip r:embed="rId3" cstate="print"/>
          <a:srcRect/>
          <a:stretch>
            <a:fillRect/>
          </a:stretch>
        </p:blipFill>
        <p:spPr bwMode="auto">
          <a:xfrm>
            <a:off x="179512" y="2564904"/>
            <a:ext cx="1152128" cy="1754863"/>
          </a:xfrm>
          <a:prstGeom prst="rect">
            <a:avLst/>
          </a:prstGeom>
          <a:noFill/>
        </p:spPr>
      </p:pic>
      <p:sp>
        <p:nvSpPr>
          <p:cNvPr id="5" name="右矢印 4"/>
          <p:cNvSpPr/>
          <p:nvPr/>
        </p:nvSpPr>
        <p:spPr>
          <a:xfrm>
            <a:off x="1259632" y="2420888"/>
            <a:ext cx="792088" cy="259228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dirty="0" smtClean="0"/>
              <a:t>手順１．ライセンスの特定</a:t>
            </a:r>
            <a:endParaRPr kumimoji="1" lang="ja-JP" altLang="en-US" sz="1200" dirty="0"/>
          </a:p>
        </p:txBody>
      </p:sp>
      <p:sp>
        <p:nvSpPr>
          <p:cNvPr id="6" name="テキスト ボックス 5"/>
          <p:cNvSpPr txBox="1"/>
          <p:nvPr/>
        </p:nvSpPr>
        <p:spPr>
          <a:xfrm>
            <a:off x="0" y="4293096"/>
            <a:ext cx="1582484" cy="646331"/>
          </a:xfrm>
          <a:prstGeom prst="rect">
            <a:avLst/>
          </a:prstGeom>
          <a:noFill/>
        </p:spPr>
        <p:txBody>
          <a:bodyPr wrap="none" rtlCol="0">
            <a:spAutoFit/>
          </a:bodyPr>
          <a:lstStyle/>
          <a:p>
            <a:pPr algn="ctr"/>
            <a:r>
              <a:rPr kumimoji="1" lang="ja-JP" altLang="en-US" dirty="0" smtClean="0"/>
              <a:t>ソースファイル</a:t>
            </a:r>
            <a:endParaRPr kumimoji="1" lang="en-US" altLang="ja-JP" dirty="0" smtClean="0"/>
          </a:p>
          <a:p>
            <a:pPr algn="ctr"/>
            <a:r>
              <a:rPr kumimoji="1" lang="ja-JP" altLang="en-US" dirty="0" smtClean="0"/>
              <a:t>集合</a:t>
            </a:r>
            <a:endParaRPr kumimoji="1" lang="ja-JP" altLang="en-US" dirty="0"/>
          </a:p>
        </p:txBody>
      </p:sp>
      <p:sp>
        <p:nvSpPr>
          <p:cNvPr id="25" name="右矢印 24"/>
          <p:cNvSpPr/>
          <p:nvPr/>
        </p:nvSpPr>
        <p:spPr>
          <a:xfrm>
            <a:off x="3275856" y="2420888"/>
            <a:ext cx="936104" cy="259228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400" dirty="0" smtClean="0"/>
              <a:t>手順２．コードクローンの検出</a:t>
            </a:r>
            <a:endParaRPr kumimoji="1" lang="ja-JP" altLang="en-US" sz="1400" dirty="0"/>
          </a:p>
        </p:txBody>
      </p:sp>
      <p:sp>
        <p:nvSpPr>
          <p:cNvPr id="29" name="正方形/長方形 28"/>
          <p:cNvSpPr/>
          <p:nvPr/>
        </p:nvSpPr>
        <p:spPr>
          <a:xfrm>
            <a:off x="4211960" y="1700808"/>
            <a:ext cx="2376264" cy="410445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30" name="正方形/長方形 29"/>
          <p:cNvSpPr/>
          <p:nvPr/>
        </p:nvSpPr>
        <p:spPr>
          <a:xfrm>
            <a:off x="4427984" y="2060848"/>
            <a:ext cx="2016224" cy="1368152"/>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dirty="0"/>
          </a:p>
        </p:txBody>
      </p:sp>
      <p:sp>
        <p:nvSpPr>
          <p:cNvPr id="31" name="Document"/>
          <p:cNvSpPr>
            <a:spLocks noEditPoints="1" noChangeArrowheads="1"/>
          </p:cNvSpPr>
          <p:nvPr/>
        </p:nvSpPr>
        <p:spPr bwMode="auto">
          <a:xfrm>
            <a:off x="4499992" y="2420888"/>
            <a:ext cx="634907" cy="9048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2" name="テキスト ボックス 31"/>
          <p:cNvSpPr txBox="1"/>
          <p:nvPr/>
        </p:nvSpPr>
        <p:spPr>
          <a:xfrm>
            <a:off x="4644008" y="1700808"/>
            <a:ext cx="1584176" cy="369332"/>
          </a:xfrm>
          <a:prstGeom prst="rect">
            <a:avLst/>
          </a:prstGeom>
          <a:noFill/>
        </p:spPr>
        <p:txBody>
          <a:bodyPr wrap="square" rtlCol="0">
            <a:spAutoFit/>
          </a:bodyPr>
          <a:lstStyle/>
          <a:p>
            <a:r>
              <a:rPr lang="ja-JP" altLang="en-US" dirty="0" smtClean="0"/>
              <a:t>ソフトウェア</a:t>
            </a:r>
            <a:r>
              <a:rPr lang="en-US" altLang="ja-JP" dirty="0" smtClean="0"/>
              <a:t>X</a:t>
            </a:r>
            <a:endParaRPr kumimoji="1" lang="en-US" altLang="ja-JP" dirty="0" smtClean="0"/>
          </a:p>
        </p:txBody>
      </p:sp>
      <p:sp>
        <p:nvSpPr>
          <p:cNvPr id="33" name="正方形/長方形 32"/>
          <p:cNvSpPr/>
          <p:nvPr/>
        </p:nvSpPr>
        <p:spPr>
          <a:xfrm>
            <a:off x="4427984" y="4149080"/>
            <a:ext cx="2016224" cy="1296144"/>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kumimoji="1" lang="ja-JP" altLang="en-US"/>
          </a:p>
        </p:txBody>
      </p:sp>
      <p:sp>
        <p:nvSpPr>
          <p:cNvPr id="35" name="Document"/>
          <p:cNvSpPr>
            <a:spLocks noEditPoints="1" noChangeArrowheads="1"/>
          </p:cNvSpPr>
          <p:nvPr/>
        </p:nvSpPr>
        <p:spPr bwMode="auto">
          <a:xfrm>
            <a:off x="5580112" y="2420888"/>
            <a:ext cx="634907" cy="9048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6" name="Document"/>
          <p:cNvSpPr>
            <a:spLocks noEditPoints="1" noChangeArrowheads="1"/>
          </p:cNvSpPr>
          <p:nvPr/>
        </p:nvSpPr>
        <p:spPr bwMode="auto">
          <a:xfrm>
            <a:off x="4499992" y="4437112"/>
            <a:ext cx="634907" cy="9048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7" name="Document"/>
          <p:cNvSpPr>
            <a:spLocks noEditPoints="1" noChangeArrowheads="1"/>
          </p:cNvSpPr>
          <p:nvPr/>
        </p:nvSpPr>
        <p:spPr bwMode="auto">
          <a:xfrm>
            <a:off x="5652120" y="4437112"/>
            <a:ext cx="634907" cy="904875"/>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032" name="Documents"/>
          <p:cNvSpPr>
            <a:spLocks noEditPoints="1" noChangeArrowheads="1"/>
          </p:cNvSpPr>
          <p:nvPr/>
        </p:nvSpPr>
        <p:spPr bwMode="auto">
          <a:xfrm>
            <a:off x="2123728" y="1916832"/>
            <a:ext cx="864096" cy="1008112"/>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033" name="Documents"/>
          <p:cNvSpPr>
            <a:spLocks noEditPoints="1" noChangeArrowheads="1"/>
          </p:cNvSpPr>
          <p:nvPr/>
        </p:nvSpPr>
        <p:spPr bwMode="auto">
          <a:xfrm>
            <a:off x="2123728" y="3501008"/>
            <a:ext cx="864096" cy="1008112"/>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6" name="Documents"/>
          <p:cNvSpPr>
            <a:spLocks noEditPoints="1" noChangeArrowheads="1"/>
          </p:cNvSpPr>
          <p:nvPr/>
        </p:nvSpPr>
        <p:spPr bwMode="auto">
          <a:xfrm>
            <a:off x="2123728" y="5445224"/>
            <a:ext cx="864096" cy="1008112"/>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49" name="正方形/長方形 48"/>
          <p:cNvSpPr/>
          <p:nvPr/>
        </p:nvSpPr>
        <p:spPr>
          <a:xfrm>
            <a:off x="4572000" y="2564904"/>
            <a:ext cx="43204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4572000" y="4869160"/>
            <a:ext cx="43204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正方形/長方形 50"/>
          <p:cNvSpPr/>
          <p:nvPr/>
        </p:nvSpPr>
        <p:spPr>
          <a:xfrm>
            <a:off x="5724128" y="4581128"/>
            <a:ext cx="432048" cy="2160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3" name="直線コネクタ 52"/>
          <p:cNvCxnSpPr>
            <a:stCxn id="49" idx="2"/>
            <a:endCxn id="50" idx="0"/>
          </p:cNvCxnSpPr>
          <p:nvPr/>
        </p:nvCxnSpPr>
        <p:spPr>
          <a:xfrm rot="5400000">
            <a:off x="3743908" y="3825044"/>
            <a:ext cx="2088232" cy="0"/>
          </a:xfrm>
          <a:prstGeom prst="line">
            <a:avLst/>
          </a:prstGeom>
        </p:spPr>
        <p:style>
          <a:lnRef idx="1">
            <a:schemeClr val="dk1"/>
          </a:lnRef>
          <a:fillRef idx="0">
            <a:schemeClr val="dk1"/>
          </a:fillRef>
          <a:effectRef idx="0">
            <a:schemeClr val="dk1"/>
          </a:effectRef>
          <a:fontRef idx="minor">
            <a:schemeClr val="tx1"/>
          </a:fontRef>
        </p:style>
      </p:cxnSp>
      <p:cxnSp>
        <p:nvCxnSpPr>
          <p:cNvPr id="56" name="直線コネクタ 55"/>
          <p:cNvCxnSpPr>
            <a:stCxn id="49" idx="2"/>
            <a:endCxn id="51" idx="0"/>
          </p:cNvCxnSpPr>
          <p:nvPr/>
        </p:nvCxnSpPr>
        <p:spPr>
          <a:xfrm rot="16200000" flipH="1">
            <a:off x="4463988" y="3104964"/>
            <a:ext cx="1800200" cy="1152128"/>
          </a:xfrm>
          <a:prstGeom prst="line">
            <a:avLst/>
          </a:prstGeom>
        </p:spPr>
        <p:style>
          <a:lnRef idx="1">
            <a:schemeClr val="dk1"/>
          </a:lnRef>
          <a:fillRef idx="0">
            <a:schemeClr val="dk1"/>
          </a:fillRef>
          <a:effectRef idx="0">
            <a:schemeClr val="dk1"/>
          </a:effectRef>
          <a:fontRef idx="minor">
            <a:schemeClr val="tx1"/>
          </a:fontRef>
        </p:style>
      </p:cxnSp>
      <p:sp>
        <p:nvSpPr>
          <p:cNvPr id="34" name="テキスト ボックス 33"/>
          <p:cNvSpPr txBox="1"/>
          <p:nvPr/>
        </p:nvSpPr>
        <p:spPr>
          <a:xfrm>
            <a:off x="4644008" y="3789040"/>
            <a:ext cx="1584176" cy="369332"/>
          </a:xfrm>
          <a:prstGeom prst="rect">
            <a:avLst/>
          </a:prstGeom>
          <a:solidFill>
            <a:schemeClr val="bg1"/>
          </a:solidFill>
        </p:spPr>
        <p:txBody>
          <a:bodyPr wrap="square" rtlCol="0">
            <a:spAutoFit/>
          </a:bodyPr>
          <a:lstStyle/>
          <a:p>
            <a:r>
              <a:rPr lang="ja-JP" altLang="en-US" dirty="0" smtClean="0"/>
              <a:t>ソフトウェア</a:t>
            </a:r>
            <a:r>
              <a:rPr lang="en-US" altLang="ja-JP" dirty="0" smtClean="0"/>
              <a:t>Y</a:t>
            </a:r>
            <a:endParaRPr kumimoji="1" lang="ja-JP" altLang="en-US" dirty="0"/>
          </a:p>
        </p:txBody>
      </p:sp>
      <p:sp>
        <p:nvSpPr>
          <p:cNvPr id="60" name="右矢印 59"/>
          <p:cNvSpPr/>
          <p:nvPr/>
        </p:nvSpPr>
        <p:spPr>
          <a:xfrm>
            <a:off x="6588224" y="2564904"/>
            <a:ext cx="864096" cy="295232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t>手順３．コードクローンの数え上げ</a:t>
            </a:r>
            <a:endParaRPr kumimoji="1" lang="ja-JP" altLang="en-US" sz="1200" dirty="0"/>
          </a:p>
        </p:txBody>
      </p:sp>
      <p:sp>
        <p:nvSpPr>
          <p:cNvPr id="62" name="テキスト ボックス 61"/>
          <p:cNvSpPr txBox="1"/>
          <p:nvPr/>
        </p:nvSpPr>
        <p:spPr>
          <a:xfrm>
            <a:off x="7452320" y="2564904"/>
            <a:ext cx="1691680" cy="738664"/>
          </a:xfrm>
          <a:prstGeom prst="rect">
            <a:avLst/>
          </a:prstGeom>
          <a:noFill/>
        </p:spPr>
        <p:txBody>
          <a:bodyPr wrap="square" rtlCol="0">
            <a:spAutoFit/>
          </a:bodyPr>
          <a:lstStyle/>
          <a:p>
            <a:r>
              <a:rPr lang="ja-JP" altLang="en-US" sz="1400" dirty="0" smtClean="0"/>
              <a:t>ライセンス</a:t>
            </a:r>
            <a:r>
              <a:rPr lang="en-US" altLang="ja-JP" sz="1400" dirty="0" smtClean="0"/>
              <a:t>A</a:t>
            </a:r>
            <a:r>
              <a:rPr lang="ja-JP" altLang="en-US" sz="1400" dirty="0" smtClean="0"/>
              <a:t>が含まれるクローンセットの集合</a:t>
            </a:r>
            <a:endParaRPr kumimoji="1" lang="ja-JP" altLang="en-US" sz="1400" dirty="0"/>
          </a:p>
        </p:txBody>
      </p:sp>
      <p:sp>
        <p:nvSpPr>
          <p:cNvPr id="41" name="スライド番号プレースホルダ 40"/>
          <p:cNvSpPr>
            <a:spLocks noGrp="1"/>
          </p:cNvSpPr>
          <p:nvPr>
            <p:ph type="sldNum" sz="quarter" idx="12"/>
          </p:nvPr>
        </p:nvSpPr>
        <p:spPr/>
        <p:txBody>
          <a:bodyPr/>
          <a:lstStyle/>
          <a:p>
            <a:fld id="{D2D8002D-B5B0-4BAC-B1F6-782DDCCE6D9C}" type="slidenum">
              <a:rPr kumimoji="1" lang="ja-JP" altLang="en-US" smtClean="0"/>
              <a:pPr/>
              <a:t>8</a:t>
            </a:fld>
            <a:endParaRPr kumimoji="1" lang="ja-JP" altLang="en-US"/>
          </a:p>
        </p:txBody>
      </p:sp>
      <p:graphicFrame>
        <p:nvGraphicFramePr>
          <p:cNvPr id="48" name="表 47"/>
          <p:cNvGraphicFramePr>
            <a:graphicFrameLocks noGrp="1"/>
          </p:cNvGraphicFramePr>
          <p:nvPr/>
        </p:nvGraphicFramePr>
        <p:xfrm>
          <a:off x="7452320" y="3356992"/>
          <a:ext cx="1691680" cy="1350306"/>
        </p:xfrm>
        <a:graphic>
          <a:graphicData uri="http://schemas.openxmlformats.org/drawingml/2006/table">
            <a:tbl>
              <a:tblPr firstRow="1" bandRow="1">
                <a:tableStyleId>{073A0DAA-6AF3-43AB-8588-CEC1D06C72B9}</a:tableStyleId>
              </a:tblPr>
              <a:tblGrid>
                <a:gridCol w="1038598"/>
                <a:gridCol w="653082"/>
              </a:tblGrid>
              <a:tr h="227314">
                <a:tc>
                  <a:txBody>
                    <a:bodyPr/>
                    <a:lstStyle/>
                    <a:p>
                      <a:r>
                        <a:rPr kumimoji="1" lang="ja-JP" altLang="en-US" sz="1200" dirty="0" smtClean="0"/>
                        <a:t>ライセンス</a:t>
                      </a:r>
                      <a:endParaRPr kumimoji="1" lang="ja-JP" altLang="en-US" sz="1200" dirty="0"/>
                    </a:p>
                  </a:txBody>
                  <a:tcPr/>
                </a:tc>
                <a:tc>
                  <a:txBody>
                    <a:bodyPr/>
                    <a:lstStyle/>
                    <a:p>
                      <a:r>
                        <a:rPr kumimoji="1" lang="en-US" altLang="ja-JP" sz="1200" dirty="0" smtClean="0"/>
                        <a:t>#</a:t>
                      </a:r>
                      <a:r>
                        <a:rPr kumimoji="1" lang="ja-JP" altLang="en-US" sz="1200" dirty="0" smtClean="0"/>
                        <a:t>コード片</a:t>
                      </a:r>
                      <a:endParaRPr kumimoji="1" lang="ja-JP" altLang="en-US" sz="1200" dirty="0"/>
                    </a:p>
                  </a:txBody>
                  <a:tcPr/>
                </a:tc>
              </a:tr>
              <a:tr h="344466">
                <a:tc>
                  <a:txBody>
                    <a:bodyPr/>
                    <a:lstStyle/>
                    <a:p>
                      <a:r>
                        <a:rPr kumimoji="1" lang="ja-JP" altLang="en-US" sz="1200" dirty="0" smtClean="0"/>
                        <a:t>ライセンス</a:t>
                      </a:r>
                      <a:r>
                        <a:rPr kumimoji="1" lang="en-US" altLang="ja-JP" sz="1200" dirty="0" smtClean="0"/>
                        <a:t>A</a:t>
                      </a:r>
                      <a:endParaRPr kumimoji="1" lang="ja-JP" altLang="en-US" sz="1200" dirty="0"/>
                    </a:p>
                  </a:txBody>
                  <a:tcPr/>
                </a:tc>
                <a:tc>
                  <a:txBody>
                    <a:bodyPr/>
                    <a:lstStyle/>
                    <a:p>
                      <a:r>
                        <a:rPr kumimoji="1" lang="en-US" altLang="ja-JP" sz="1200" dirty="0" smtClean="0"/>
                        <a:t>10</a:t>
                      </a:r>
                      <a:endParaRPr kumimoji="1" lang="ja-JP" altLang="en-US" sz="1200" dirty="0"/>
                    </a:p>
                  </a:txBody>
                  <a:tcPr/>
                </a:tc>
              </a:tr>
              <a:tr h="227314">
                <a:tc>
                  <a:txBody>
                    <a:bodyPr/>
                    <a:lstStyle/>
                    <a:p>
                      <a:r>
                        <a:rPr kumimoji="1" lang="ja-JP" altLang="en-US" sz="1200" dirty="0" smtClean="0"/>
                        <a:t>ライセンス</a:t>
                      </a:r>
                      <a:r>
                        <a:rPr kumimoji="1" lang="en-US" altLang="ja-JP" sz="1200" dirty="0" smtClean="0"/>
                        <a:t>B</a:t>
                      </a:r>
                      <a:endParaRPr kumimoji="1" lang="ja-JP" altLang="en-US" sz="1200" dirty="0"/>
                    </a:p>
                  </a:txBody>
                  <a:tcPr/>
                </a:tc>
                <a:tc>
                  <a:txBody>
                    <a:bodyPr/>
                    <a:lstStyle/>
                    <a:p>
                      <a:r>
                        <a:rPr kumimoji="1" lang="en-US" altLang="ja-JP" sz="1200" dirty="0" smtClean="0"/>
                        <a:t>3</a:t>
                      </a:r>
                      <a:endParaRPr kumimoji="1" lang="ja-JP" altLang="en-US" sz="1200" dirty="0"/>
                    </a:p>
                  </a:txBody>
                  <a:tcPr/>
                </a:tc>
              </a:tr>
              <a:tr h="227314">
                <a:tc>
                  <a:txBody>
                    <a:bodyPr/>
                    <a:lstStyle/>
                    <a:p>
                      <a:r>
                        <a:rPr kumimoji="1" lang="en-US" altLang="ja-JP" sz="1200" dirty="0" smtClean="0"/>
                        <a:t>…</a:t>
                      </a:r>
                      <a:endParaRPr kumimoji="1" lang="ja-JP" altLang="en-US" sz="1200" dirty="0"/>
                    </a:p>
                  </a:txBody>
                  <a:tcPr/>
                </a:tc>
                <a:tc>
                  <a:txBody>
                    <a:bodyPr/>
                    <a:lstStyle/>
                    <a:p>
                      <a:r>
                        <a:rPr kumimoji="1" lang="en-US" altLang="ja-JP" sz="1200" dirty="0" smtClean="0"/>
                        <a:t>…</a:t>
                      </a:r>
                      <a:endParaRPr kumimoji="1" lang="ja-JP" altLang="en-US" sz="1200" dirty="0"/>
                    </a:p>
                  </a:txBody>
                  <a:tcPr/>
                </a:tc>
              </a:tr>
            </a:tbl>
          </a:graphicData>
        </a:graphic>
      </p:graphicFrame>
      <p:sp>
        <p:nvSpPr>
          <p:cNvPr id="52" name="正方形/長方形 51"/>
          <p:cNvSpPr/>
          <p:nvPr/>
        </p:nvSpPr>
        <p:spPr>
          <a:xfrm>
            <a:off x="2123728" y="5517232"/>
            <a:ext cx="864096"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不明</a:t>
            </a:r>
            <a:endParaRPr kumimoji="1" lang="ja-JP" altLang="en-US" sz="1400" dirty="0"/>
          </a:p>
        </p:txBody>
      </p:sp>
      <p:sp>
        <p:nvSpPr>
          <p:cNvPr id="54" name="正方形/長方形 53"/>
          <p:cNvSpPr/>
          <p:nvPr/>
        </p:nvSpPr>
        <p:spPr>
          <a:xfrm>
            <a:off x="2051720" y="1916832"/>
            <a:ext cx="1152128"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ライセンス</a:t>
            </a:r>
            <a:r>
              <a:rPr kumimoji="1" lang="en-US" altLang="ja-JP" sz="1400" dirty="0" smtClean="0"/>
              <a:t>A</a:t>
            </a:r>
            <a:endParaRPr kumimoji="1" lang="ja-JP" altLang="en-US" sz="1400" dirty="0"/>
          </a:p>
        </p:txBody>
      </p:sp>
      <p:sp>
        <p:nvSpPr>
          <p:cNvPr id="55" name="正方形/長方形 54"/>
          <p:cNvSpPr/>
          <p:nvPr/>
        </p:nvSpPr>
        <p:spPr>
          <a:xfrm>
            <a:off x="2051720" y="3501008"/>
            <a:ext cx="1152128"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400" dirty="0" smtClean="0"/>
              <a:t>ライセンス</a:t>
            </a:r>
            <a:r>
              <a:rPr lang="en-US" altLang="ja-JP" sz="1400" dirty="0" smtClean="0"/>
              <a:t>B</a:t>
            </a:r>
            <a:endParaRPr kumimoji="1" lang="ja-JP" altLang="en-US" sz="1400" dirty="0"/>
          </a:p>
        </p:txBody>
      </p:sp>
      <p:sp>
        <p:nvSpPr>
          <p:cNvPr id="57" name="正方形/長方形 56"/>
          <p:cNvSpPr/>
          <p:nvPr/>
        </p:nvSpPr>
        <p:spPr>
          <a:xfrm>
            <a:off x="4355976" y="2276872"/>
            <a:ext cx="1008112"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ライセンス</a:t>
            </a:r>
            <a:r>
              <a:rPr kumimoji="1" lang="en-US" altLang="ja-JP" sz="1200" dirty="0" smtClean="0"/>
              <a:t>A</a:t>
            </a:r>
            <a:endParaRPr kumimoji="1" lang="ja-JP" altLang="en-US" sz="1200" dirty="0"/>
          </a:p>
        </p:txBody>
      </p:sp>
      <p:sp>
        <p:nvSpPr>
          <p:cNvPr id="58" name="正方形/長方形 57"/>
          <p:cNvSpPr/>
          <p:nvPr/>
        </p:nvSpPr>
        <p:spPr>
          <a:xfrm>
            <a:off x="5436096" y="2276872"/>
            <a:ext cx="1008112"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ライセンス</a:t>
            </a:r>
            <a:r>
              <a:rPr kumimoji="1" lang="en-US" altLang="ja-JP" sz="1200" dirty="0" smtClean="0"/>
              <a:t>A</a:t>
            </a:r>
            <a:endParaRPr kumimoji="1" lang="ja-JP" altLang="en-US" sz="1200" dirty="0"/>
          </a:p>
        </p:txBody>
      </p:sp>
      <p:sp>
        <p:nvSpPr>
          <p:cNvPr id="59" name="正方形/長方形 58"/>
          <p:cNvSpPr/>
          <p:nvPr/>
        </p:nvSpPr>
        <p:spPr>
          <a:xfrm>
            <a:off x="4427984" y="4293096"/>
            <a:ext cx="1008112"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ライセンス</a:t>
            </a:r>
            <a:r>
              <a:rPr kumimoji="1" lang="en-US" altLang="ja-JP" sz="1200" dirty="0" smtClean="0"/>
              <a:t>A</a:t>
            </a:r>
            <a:endParaRPr kumimoji="1" lang="ja-JP" altLang="en-US" sz="1200" dirty="0"/>
          </a:p>
        </p:txBody>
      </p:sp>
      <p:sp>
        <p:nvSpPr>
          <p:cNvPr id="61" name="正方形/長方形 60"/>
          <p:cNvSpPr/>
          <p:nvPr/>
        </p:nvSpPr>
        <p:spPr>
          <a:xfrm>
            <a:off x="5508104" y="4293096"/>
            <a:ext cx="1008112" cy="21602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sz="1200" dirty="0" smtClean="0"/>
              <a:t>ライセンス</a:t>
            </a:r>
            <a:r>
              <a:rPr lang="en-US" altLang="ja-JP" sz="1200" dirty="0" smtClean="0"/>
              <a:t>B</a:t>
            </a:r>
            <a:endParaRPr kumimoji="1" lang="ja-JP" altLang="en-US" sz="12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手順１．ライセンス</a:t>
            </a:r>
            <a:r>
              <a:rPr lang="ja-JP" altLang="en-US" dirty="0" smtClean="0"/>
              <a:t>の特定</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smtClean="0"/>
              <a:t>Ninka[1]</a:t>
            </a:r>
            <a:r>
              <a:rPr kumimoji="1" lang="ja-JP" altLang="en-US" dirty="0" smtClean="0"/>
              <a:t>を利用</a:t>
            </a:r>
            <a:endParaRPr kumimoji="1" lang="en-US" altLang="ja-JP" dirty="0" smtClean="0"/>
          </a:p>
          <a:p>
            <a:pPr lvl="1"/>
            <a:r>
              <a:rPr kumimoji="1" lang="ja-JP" altLang="en-US" dirty="0" smtClean="0"/>
              <a:t>ファイル中のライセンス記述を解析し，ライセンスの特定を行う</a:t>
            </a:r>
            <a:r>
              <a:rPr lang="ja-JP" altLang="en-US" dirty="0" smtClean="0"/>
              <a:t>ツール</a:t>
            </a:r>
            <a:endParaRPr lang="en-US" altLang="ja-JP" dirty="0" smtClean="0"/>
          </a:p>
          <a:p>
            <a:pPr lvl="1"/>
            <a:r>
              <a:rPr lang="ja-JP" altLang="en-US" dirty="0" smtClean="0"/>
              <a:t>特定されたライセンスが間違っている可能性は低い</a:t>
            </a:r>
            <a:endParaRPr lang="en-US" altLang="ja-JP" dirty="0" smtClean="0"/>
          </a:p>
          <a:p>
            <a:r>
              <a:rPr lang="ja-JP" altLang="en-US" dirty="0" smtClean="0"/>
              <a:t>ライセンスの特定が出来なかったファイルは対象から除外</a:t>
            </a:r>
            <a:endParaRPr lang="en-US" altLang="ja-JP" dirty="0" smtClean="0"/>
          </a:p>
          <a:p>
            <a:pPr lvl="1"/>
            <a:r>
              <a:rPr lang="ja-JP" altLang="en-US" dirty="0" smtClean="0"/>
              <a:t>ライセンス記述が無いファイル</a:t>
            </a:r>
            <a:endParaRPr lang="en-US" altLang="ja-JP" dirty="0" smtClean="0"/>
          </a:p>
          <a:p>
            <a:pPr lvl="1"/>
            <a:r>
              <a:rPr lang="ja-JP" altLang="en-US" dirty="0" smtClean="0"/>
              <a:t>未知のライセンス記述が使用されているファイル</a:t>
            </a:r>
            <a:endParaRPr lang="en-US" altLang="ja-JP" dirty="0" smtClean="0"/>
          </a:p>
          <a:p>
            <a:pPr lvl="1"/>
            <a:endParaRPr lang="en-US" altLang="ja-JP" dirty="0" smtClean="0"/>
          </a:p>
          <a:p>
            <a:pPr>
              <a:buNone/>
            </a:pPr>
            <a:r>
              <a:rPr lang="en-US" altLang="ja-JP" sz="1300" dirty="0" smtClean="0"/>
              <a:t>[1] D. M. German, Y. </a:t>
            </a:r>
            <a:r>
              <a:rPr lang="en-US" altLang="ja-JP" sz="1300" dirty="0" err="1" smtClean="0"/>
              <a:t>Manabe</a:t>
            </a:r>
            <a:r>
              <a:rPr lang="en-US" altLang="ja-JP" sz="1300" dirty="0" smtClean="0"/>
              <a:t> and K. Inoue: “A sentence-matching method for automatic license identification of </a:t>
            </a:r>
            <a:r>
              <a:rPr lang="fr-FR" altLang="ja-JP" sz="1300" dirty="0" smtClean="0"/>
              <a:t>source code files”, ASE 2010, pp. 437–446 (2010)</a:t>
            </a:r>
            <a:endParaRPr kumimoji="1" lang="en-US" altLang="ja-JP" sz="1300"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l-CoolMetal-white">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Sel-CoolMetal-white</Template>
  <TotalTime>5603</TotalTime>
  <Words>1840</Words>
  <Application>Microsoft Office PowerPoint</Application>
  <PresentationFormat>画面に合わせる (4:3)</PresentationFormat>
  <Paragraphs>356</Paragraphs>
  <Slides>23</Slides>
  <Notes>2</Notes>
  <HiddenSlides>1</HiddenSlides>
  <MMClips>0</MMClips>
  <ScaleCrop>false</ScaleCrop>
  <HeadingPairs>
    <vt:vector size="4" baseType="variant">
      <vt:variant>
        <vt:lpstr>テーマ</vt:lpstr>
      </vt:variant>
      <vt:variant>
        <vt:i4>1</vt:i4>
      </vt:variant>
      <vt:variant>
        <vt:lpstr>スライド タイトル</vt:lpstr>
      </vt:variant>
      <vt:variant>
        <vt:i4>23</vt:i4>
      </vt:variant>
    </vt:vector>
  </HeadingPairs>
  <TitlesOfParts>
    <vt:vector size="24" baseType="lpstr">
      <vt:lpstr>Sel-CoolMetal-white</vt:lpstr>
      <vt:lpstr>ソフトウェアライセンスが コピーアンドペーストによる 再利用に与える影響の調査</vt:lpstr>
      <vt:lpstr>ソフトウェア再利用</vt:lpstr>
      <vt:lpstr>オープンソースソフトウェアと ライセンス</vt:lpstr>
      <vt:lpstr>代表的なOSSライセンス</vt:lpstr>
      <vt:lpstr>ライセンスとC&amp;P</vt:lpstr>
      <vt:lpstr>C&amp;Pに対するライセンスの影響</vt:lpstr>
      <vt:lpstr>実験</vt:lpstr>
      <vt:lpstr>実験方法</vt:lpstr>
      <vt:lpstr>手順１．ライセンスの特定</vt:lpstr>
      <vt:lpstr>手順２．コードクローンの検出</vt:lpstr>
      <vt:lpstr>手順３．コードクローンの数え上げ</vt:lpstr>
      <vt:lpstr>実験対象</vt:lpstr>
      <vt:lpstr>実験対象中のライセンスの分布</vt:lpstr>
      <vt:lpstr>実験結果（BSD3）</vt:lpstr>
      <vt:lpstr>実験結果（Apachev2）</vt:lpstr>
      <vt:lpstr>実験結果（GPLv2+）</vt:lpstr>
      <vt:lpstr>各ライセンスのファイル数と コード片の数</vt:lpstr>
      <vt:lpstr>全体のまとめ</vt:lpstr>
      <vt:lpstr>妥当性</vt:lpstr>
      <vt:lpstr>大規模な対象への適用可能性</vt:lpstr>
      <vt:lpstr>まとめ</vt:lpstr>
      <vt:lpstr>今後の課題</vt:lpstr>
      <vt:lpstr>C&amp;Pの検出の近似</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ソフトウェアライセンスがコピーアンドペーストによる再利用に与える影響の調査</dc:title>
  <dc:creator>y-kasima</dc:creator>
  <cp:lastModifiedBy>y-kasima</cp:lastModifiedBy>
  <cp:revision>707</cp:revision>
  <dcterms:created xsi:type="dcterms:W3CDTF">2010-10-02T14:44:45Z</dcterms:created>
  <dcterms:modified xsi:type="dcterms:W3CDTF">2010-10-14T01:50:04Z</dcterms:modified>
</cp:coreProperties>
</file>