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1" r:id="rId9"/>
    <p:sldId id="262" r:id="rId10"/>
    <p:sldId id="272" r:id="rId11"/>
    <p:sldId id="271" r:id="rId12"/>
    <p:sldId id="266" r:id="rId13"/>
    <p:sldId id="265" r:id="rId14"/>
    <p:sldId id="268" r:id="rId15"/>
    <p:sldId id="267" r:id="rId16"/>
    <p:sldId id="263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9" autoAdjust="0"/>
    <p:restoredTop sz="94660"/>
  </p:normalViewPr>
  <p:slideViewPr>
    <p:cSldViewPr>
      <p:cViewPr varScale="1">
        <p:scale>
          <a:sx n="68" d="100"/>
          <a:sy n="68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27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24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20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63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1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74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65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7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27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4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1B66-67C7-4B1C-9F5D-B28940CC93FB}" type="datetimeFigureOut">
              <a:rPr kumimoji="1" lang="ja-JP" altLang="en-US" smtClean="0"/>
              <a:t>2011/7/25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3A3B-9F1E-4F44-99A1-77A8FCBB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33</a:t>
            </a:r>
            <a:r>
              <a:rPr kumimoji="1" lang="ja-JP" altLang="en-US" dirty="0" smtClean="0"/>
              <a:t>回ソフトウェア工学国際会議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lang="en-US" altLang="ja-JP" dirty="0" smtClean="0"/>
              <a:t>ICSE 2011)</a:t>
            </a:r>
            <a:br>
              <a:rPr lang="en-US" altLang="ja-JP" dirty="0" smtClean="0"/>
            </a:br>
            <a:r>
              <a:rPr lang="ja-JP" altLang="en-US" dirty="0"/>
              <a:t>参加報告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　　石尾 隆 　　　　</a:t>
            </a:r>
            <a:r>
              <a:rPr lang="ja-JP" altLang="en-US" dirty="0">
                <a:solidFill>
                  <a:schemeClr val="tx1"/>
                </a:solidFill>
              </a:rPr>
              <a:t>吉村 </a:t>
            </a:r>
            <a:r>
              <a:rPr lang="ja-JP" altLang="en-US" dirty="0" smtClean="0">
                <a:solidFill>
                  <a:schemeClr val="tx1"/>
                </a:solidFill>
              </a:rPr>
              <a:t>健太郎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sz="1800" dirty="0" smtClean="0">
                <a:solidFill>
                  <a:schemeClr val="tx1"/>
                </a:solidFill>
              </a:rPr>
              <a:t>　大阪大学　　　　　　　　　　　　日立製作所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研究</a:t>
            </a:r>
            <a:r>
              <a:rPr lang="ja-JP" altLang="en-US" dirty="0" smtClean="0"/>
              <a:t>論文の勉強会＠日本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61948" cy="499715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論文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分で概要紹介，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</a:t>
            </a:r>
            <a:r>
              <a:rPr lang="ja-JP" altLang="en-US" dirty="0" smtClean="0"/>
              <a:t>（約</a:t>
            </a:r>
            <a:r>
              <a:rPr lang="en-US" altLang="ja-JP" dirty="0" smtClean="0"/>
              <a:t>5</a:t>
            </a:r>
            <a:r>
              <a:rPr lang="ja-JP" altLang="en-US" dirty="0" smtClean="0"/>
              <a:t>時間）で</a:t>
            </a:r>
            <a:r>
              <a:rPr lang="en-US" altLang="ja-JP" dirty="0" smtClean="0"/>
              <a:t>62</a:t>
            </a:r>
            <a:r>
              <a:rPr lang="ja-JP" altLang="en-US" dirty="0" smtClean="0"/>
              <a:t>本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小林</a:t>
            </a:r>
            <a:r>
              <a:rPr lang="ja-JP" altLang="en-US" dirty="0"/>
              <a:t>先生（名大），林先生（東工大）</a:t>
            </a:r>
            <a:r>
              <a:rPr lang="ja-JP" altLang="en-US" dirty="0" smtClean="0"/>
              <a:t>発案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プログラム</a:t>
            </a:r>
            <a:r>
              <a:rPr lang="ja-JP" altLang="en-US" dirty="0"/>
              <a:t>解析系の研究</a:t>
            </a:r>
            <a:r>
              <a:rPr lang="ja-JP" altLang="en-US" dirty="0" smtClean="0"/>
              <a:t>グループを中心に開催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日＠名大，東工大</a:t>
            </a:r>
            <a:r>
              <a:rPr lang="ja-JP" altLang="en-US" dirty="0" smtClean="0"/>
              <a:t>，</a:t>
            </a:r>
            <a:r>
              <a:rPr lang="ja-JP" altLang="en-US" dirty="0"/>
              <a:t>阪</a:t>
            </a:r>
            <a:r>
              <a:rPr lang="ja-JP" altLang="en-US" dirty="0" smtClean="0"/>
              <a:t>大（テ</a:t>
            </a:r>
            <a:r>
              <a:rPr kumimoji="1" lang="ja-JP" altLang="en-US" dirty="0" smtClean="0"/>
              <a:t>レビ会議）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東工大</a:t>
            </a:r>
            <a:r>
              <a:rPr lang="ja-JP" altLang="en-US" dirty="0"/>
              <a:t>，早大，</a:t>
            </a:r>
            <a:r>
              <a:rPr lang="ja-JP" altLang="en-US" dirty="0" smtClean="0"/>
              <a:t>名大，阪大，奈良先端大，神戸大，立命館大，京工繊大，筑波大，岡山県立大</a:t>
            </a:r>
            <a:endParaRPr lang="en-US" altLang="ja-JP" dirty="0" smtClean="0"/>
          </a:p>
          <a:p>
            <a:pPr lvl="1"/>
            <a:r>
              <a:rPr lang="en-US" altLang="ja-JP" dirty="0"/>
              <a:t>NTT</a:t>
            </a:r>
            <a:r>
              <a:rPr lang="ja-JP" altLang="en-US" dirty="0"/>
              <a:t>研，</a:t>
            </a:r>
            <a:r>
              <a:rPr lang="en-US" altLang="ja-JP" dirty="0"/>
              <a:t>NTT</a:t>
            </a:r>
            <a:r>
              <a:rPr lang="ja-JP" altLang="en-US" dirty="0"/>
              <a:t>データ，富士通</a:t>
            </a:r>
            <a:r>
              <a:rPr lang="ja-JP" altLang="en-US" dirty="0" smtClean="0"/>
              <a:t>研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有志の方々　　　　　　　　　　　　　　合計</a:t>
            </a:r>
            <a:r>
              <a:rPr lang="en-US" altLang="ja-JP" dirty="0" smtClean="0"/>
              <a:t>50</a:t>
            </a:r>
            <a:r>
              <a:rPr lang="ja-JP" altLang="en-US" dirty="0" smtClean="0"/>
              <a:t>名超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これから</a:t>
            </a:r>
            <a:r>
              <a:rPr lang="ja-JP" altLang="en-US" dirty="0" smtClean="0"/>
              <a:t>も有名国際会議に関して開催する（かも）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521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パネル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What Industry Wants from Research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問題提起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ICSE </a:t>
            </a:r>
            <a:r>
              <a:rPr lang="ja-JP" altLang="en-US" dirty="0" err="1"/>
              <a:t>へ</a:t>
            </a:r>
            <a:r>
              <a:rPr lang="ja-JP" altLang="en-US" dirty="0" err="1" smtClean="0"/>
              <a:t>の</a:t>
            </a:r>
            <a:r>
              <a:rPr lang="ja-JP" altLang="en-US" dirty="0" smtClean="0"/>
              <a:t>企業からの</a:t>
            </a:r>
            <a:r>
              <a:rPr kumimoji="1" lang="ja-JP" altLang="en-US" dirty="0" smtClean="0"/>
              <a:t>参加が減少傾向にある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研究成果が</a:t>
            </a:r>
            <a:r>
              <a:rPr kumimoji="1" lang="ja-JP" altLang="en-US" dirty="0" smtClean="0"/>
              <a:t>企業にうまく伝わっていない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議論</a:t>
            </a:r>
            <a:r>
              <a:rPr lang="ja-JP" altLang="en-US" dirty="0"/>
              <a:t>された</a:t>
            </a:r>
            <a:r>
              <a:rPr lang="ja-JP" altLang="en-US" dirty="0" smtClean="0"/>
              <a:t>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技術移転には時間もコストもかかる</a:t>
            </a:r>
            <a:endParaRPr lang="en-US" altLang="ja-JP" dirty="0" smtClean="0"/>
          </a:p>
          <a:p>
            <a:pPr lvl="1"/>
            <a:r>
              <a:rPr lang="ja-JP" altLang="en-US" dirty="0"/>
              <a:t>使いやすい</a:t>
            </a:r>
            <a:r>
              <a:rPr lang="ja-JP" altLang="en-US" dirty="0" smtClean="0"/>
              <a:t>ツールを作ることは評価されない</a:t>
            </a:r>
            <a:endParaRPr lang="en-US" altLang="ja-JP" dirty="0" smtClean="0"/>
          </a:p>
          <a:p>
            <a:pPr lvl="2"/>
            <a:r>
              <a:rPr lang="ja-JP" altLang="en-US" dirty="0"/>
              <a:t>学位</a:t>
            </a:r>
            <a:r>
              <a:rPr lang="ja-JP" altLang="en-US" dirty="0" smtClean="0"/>
              <a:t>を取りたい学生にとっては価値がない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若手研究者はインターンシップで現実的な問題を見つけるべき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631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Most Influential Paper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年で一番影響が大きかった論文を表彰</a:t>
            </a:r>
            <a:endParaRPr kumimoji="1" lang="en-US" altLang="ja-JP" dirty="0" smtClean="0"/>
          </a:p>
          <a:p>
            <a:r>
              <a:rPr kumimoji="1" lang="en-US" altLang="ja-JP" dirty="0" smtClean="0"/>
              <a:t>Paolo </a:t>
            </a:r>
            <a:r>
              <a:rPr kumimoji="1" lang="en-US" altLang="ja-JP" dirty="0" err="1" smtClean="0"/>
              <a:t>Tonella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の論文</a:t>
            </a:r>
            <a:endParaRPr lang="en-US" altLang="ja-JP" dirty="0"/>
          </a:p>
          <a:p>
            <a:pPr lvl="1"/>
            <a:r>
              <a:rPr lang="en-US" altLang="ja-JP" dirty="0" smtClean="0"/>
              <a:t>Web </a:t>
            </a:r>
            <a:r>
              <a:rPr lang="ja-JP" altLang="en-US" dirty="0" smtClean="0"/>
              <a:t>アプリケーションのページ間の遷移グラフ，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データ依存関係を定義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テストの</a:t>
            </a:r>
            <a:r>
              <a:rPr lang="ja-JP" altLang="en-US" dirty="0" smtClean="0"/>
              <a:t>自動化のための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 </a:t>
            </a:r>
            <a:r>
              <a:rPr lang="ja-JP" altLang="en-US" dirty="0" smtClean="0"/>
              <a:t>基本的なモデルを提案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8194" name="Picture 2" descr="C:\Users\ishio\sdoc\lab\current\travel\ICSE2011\Report-SIGSE173\photo\DSCF0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19" y="364502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バンケット</a:t>
            </a:r>
            <a:r>
              <a:rPr kumimoji="1" lang="ja-JP" altLang="en-US" dirty="0" smtClean="0"/>
              <a:t>の様子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8" name="Picture 4" descr="C:\Users\ishio\sdoc\lab\current\travel\ICSE2011\Report-SIGSE173\photo\banqu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4" y="386104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ishio\sdoc\lab\current\travel\ICSE2011\Report-SIGSE173\photo\banqu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shio\sdoc\lab\current\travel\ICSE2011\Report-SIGSE173\photo\DSCF03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併設イベント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4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国際会議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リポジトリマイニング，ソフトウェア工学教育など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22</a:t>
            </a:r>
            <a:r>
              <a:rPr lang="ja-JP" altLang="en-US" dirty="0" smtClean="0"/>
              <a:t>件のワークショップ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コードクローン，テスト自動化，リファクタリングツール，クラウドコンピューティング，分散開発，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特定トピックに興味ある人だけで，最新の成果を議論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11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ICSE 2012</a:t>
            </a:r>
            <a:r>
              <a:rPr lang="ja-JP" altLang="en-US" dirty="0" smtClean="0"/>
              <a:t> に関する情報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</a:t>
            </a:r>
            <a:r>
              <a:rPr lang="ja-JP" altLang="en-US" dirty="0" smtClean="0"/>
              <a:t>日～</a:t>
            </a:r>
            <a:r>
              <a:rPr lang="en-US" altLang="ja-JP" dirty="0"/>
              <a:t>9</a:t>
            </a:r>
            <a:r>
              <a:rPr lang="ja-JP" altLang="en-US" dirty="0"/>
              <a:t>日＠スイス，</a:t>
            </a:r>
            <a:r>
              <a:rPr lang="ja-JP" altLang="en-US" dirty="0" smtClean="0"/>
              <a:t>チューリッヒ</a:t>
            </a:r>
            <a:endParaRPr lang="ja-JP" altLang="en-US" dirty="0"/>
          </a:p>
          <a:p>
            <a:r>
              <a:rPr lang="ja-JP" altLang="en-US" dirty="0" smtClean="0"/>
              <a:t>投稿締切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テクニカルペーパー ： 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29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Software </a:t>
            </a:r>
            <a:r>
              <a:rPr lang="en-US" altLang="ja-JP" dirty="0"/>
              <a:t>Engineering in </a:t>
            </a:r>
            <a:r>
              <a:rPr lang="en-US" altLang="ja-JP" dirty="0" smtClean="0"/>
              <a:t>Practice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10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各種ワークショップ ：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月頃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参加するメリット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人</a:t>
            </a:r>
            <a:r>
              <a:rPr lang="ja-JP" altLang="en-US" dirty="0" smtClean="0"/>
              <a:t>と出会う（ワークショップで同じ分野の人と会う）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最新の成果を，一気に頭に詰め込める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研究をしたくなる（はず）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789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hio\sdoc\lab\current\travel\ICSE2011\Report-SIGSE173\photo\bea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ICSE2012</a:t>
            </a:r>
            <a:r>
              <a:rPr lang="ja-JP" altLang="en-US" dirty="0" smtClean="0">
                <a:solidFill>
                  <a:schemeClr val="bg1"/>
                </a:solidFill>
              </a:rPr>
              <a:t>に参加しましょう！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日程＆会場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525963"/>
          </a:xfrm>
        </p:spPr>
        <p:txBody>
          <a:bodyPr numCol="2"/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21</a:t>
            </a:r>
            <a:r>
              <a:rPr kumimoji="1" lang="ja-JP" altLang="en-US" dirty="0" smtClean="0"/>
              <a:t>日～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日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本会議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日～</a:t>
            </a:r>
            <a:r>
              <a:rPr kumimoji="1" lang="en-US" altLang="ja-JP" dirty="0" smtClean="0"/>
              <a:t>27</a:t>
            </a:r>
            <a:r>
              <a:rPr kumimoji="1" lang="ja-JP" altLang="en-US" dirty="0" smtClean="0"/>
              <a:t>日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Hilton Hawaiian Village </a:t>
            </a:r>
          </a:p>
          <a:p>
            <a:pPr lvl="1"/>
            <a:r>
              <a:rPr lang="ja-JP" altLang="en-US" dirty="0" smtClean="0"/>
              <a:t>ホノルル</a:t>
            </a:r>
            <a:endParaRPr lang="en-US" altLang="ja-JP" dirty="0" smtClean="0"/>
          </a:p>
          <a:p>
            <a:endParaRPr lang="en-US" altLang="ja-JP" dirty="0"/>
          </a:p>
        </p:txBody>
      </p:sp>
      <p:pic>
        <p:nvPicPr>
          <p:cNvPr id="4" name="Picture 2" descr="C:\Users\ishio\sdoc\lab\current\travel\ICSE2011\Report-SIGSE173\photo\venu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01" y="2816932"/>
            <a:ext cx="5136571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shio\sdoc\lab\current\travel\ICSE2011\Report-SIGSE173\photo\bea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会場</a:t>
            </a:r>
            <a:r>
              <a:rPr lang="ja-JP" altLang="en-US" dirty="0"/>
              <a:t>の様子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 descr="C:\Users\ishio\sdoc\lab\current\travel\ICSE2011\Report-SIGSE173\photo\ope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9054"/>
            <a:ext cx="4474840" cy="33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shio\sdoc\lab\current\travel\ICSE2011\Report-SIGSE173\photo\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8445"/>
            <a:ext cx="199568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hio\sdoc\lab\current\travel\ICSE2011\Report-SIGSE173\photo\msr2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274405" cy="32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参加者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1063</a:t>
            </a:r>
            <a:r>
              <a:rPr kumimoji="1" lang="ja-JP" altLang="en-US" dirty="0" smtClean="0"/>
              <a:t>名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27</a:t>
            </a:r>
            <a:r>
              <a:rPr lang="ja-JP" altLang="en-US" dirty="0" smtClean="0"/>
              <a:t>日時点の発表）</a:t>
            </a:r>
            <a:endParaRPr lang="en-US" altLang="ja-JP" dirty="0"/>
          </a:p>
          <a:p>
            <a:pPr lvl="1"/>
            <a:r>
              <a:rPr lang="en-US" altLang="ja-JP" dirty="0" smtClean="0"/>
              <a:t>2010</a:t>
            </a:r>
            <a:r>
              <a:rPr lang="ja-JP" altLang="en-US" dirty="0" smtClean="0"/>
              <a:t>年の</a:t>
            </a:r>
            <a:r>
              <a:rPr lang="en-US" altLang="ja-JP" dirty="0" smtClean="0"/>
              <a:t>700</a:t>
            </a:r>
            <a:r>
              <a:rPr lang="ja-JP" altLang="en-US" dirty="0" smtClean="0"/>
              <a:t>名弱（南アフリカ，ケープタウン）と比べると大幅増加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2009 </a:t>
            </a:r>
            <a:r>
              <a:rPr lang="ja-JP" altLang="en-US" dirty="0" smtClean="0"/>
              <a:t>年の</a:t>
            </a:r>
            <a:r>
              <a:rPr lang="en-US" altLang="ja-JP" dirty="0" smtClean="0"/>
              <a:t>1103</a:t>
            </a:r>
            <a:r>
              <a:rPr lang="ja-JP" altLang="en-US" dirty="0" smtClean="0"/>
              <a:t>名（ カナダ，バンクーバー），</a:t>
            </a:r>
            <a:r>
              <a:rPr lang="en-US" altLang="ja-JP" dirty="0" smtClean="0"/>
              <a:t>2008 </a:t>
            </a:r>
            <a:r>
              <a:rPr lang="ja-JP" altLang="en-US" dirty="0" smtClean="0"/>
              <a:t>年の</a:t>
            </a:r>
            <a:r>
              <a:rPr lang="en-US" altLang="ja-JP" dirty="0" smtClean="0"/>
              <a:t>1076</a:t>
            </a:r>
            <a:r>
              <a:rPr lang="ja-JP" altLang="en-US" dirty="0" smtClean="0"/>
              <a:t>名（ドイツ，ライプツィヒ）と同規模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416</a:t>
            </a:r>
            <a:r>
              <a:rPr lang="ja-JP" altLang="en-US" dirty="0" smtClean="0"/>
              <a:t>名（４割）が</a:t>
            </a:r>
            <a:r>
              <a:rPr lang="ja-JP" altLang="en-US" dirty="0"/>
              <a:t>米国からの参加</a:t>
            </a:r>
          </a:p>
          <a:p>
            <a:pPr lvl="1"/>
            <a:r>
              <a:rPr lang="ja-JP" altLang="en-US" dirty="0" smtClean="0"/>
              <a:t>カナダ </a:t>
            </a:r>
            <a:r>
              <a:rPr lang="en-US" altLang="ja-JP" dirty="0" smtClean="0"/>
              <a:t>90 </a:t>
            </a:r>
            <a:r>
              <a:rPr lang="ja-JP" altLang="en-US" dirty="0"/>
              <a:t>名，</a:t>
            </a:r>
            <a:r>
              <a:rPr lang="ja-JP" altLang="en-US" dirty="0" smtClean="0"/>
              <a:t>ドイツ </a:t>
            </a:r>
            <a:r>
              <a:rPr lang="en-US" altLang="ja-JP" dirty="0" smtClean="0"/>
              <a:t>89 </a:t>
            </a:r>
            <a:r>
              <a:rPr lang="ja-JP" altLang="en-US" dirty="0" smtClean="0"/>
              <a:t>名，日本</a:t>
            </a:r>
            <a:r>
              <a:rPr lang="en-US" altLang="ja-JP" dirty="0" smtClean="0"/>
              <a:t>51 </a:t>
            </a:r>
            <a:r>
              <a:rPr lang="ja-JP" altLang="en-US" dirty="0" smtClean="0"/>
              <a:t>名で，第４位．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日本からは，例年</a:t>
            </a:r>
            <a:r>
              <a:rPr lang="ja-JP" altLang="en-US" dirty="0"/>
              <a:t>に</a:t>
            </a:r>
            <a:r>
              <a:rPr lang="ja-JP" altLang="en-US" dirty="0" smtClean="0"/>
              <a:t>比べて参加者が多い印象．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特</a:t>
            </a:r>
            <a:r>
              <a:rPr kumimoji="1" lang="ja-JP" altLang="en-US" dirty="0" smtClean="0"/>
              <a:t>に企業からの参加がいつもより多め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55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5704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採択論文数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テクニカルペーパー 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kumimoji="1" lang="en-US" altLang="ja-JP" dirty="0" smtClean="0"/>
              <a:t>62/441</a:t>
            </a:r>
          </a:p>
          <a:p>
            <a:r>
              <a:rPr lang="en-US" altLang="ja-JP" dirty="0" smtClean="0"/>
              <a:t>Software Engineering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In Practice (</a:t>
            </a:r>
            <a:r>
              <a:rPr lang="ja-JP" altLang="en-US" dirty="0" smtClean="0"/>
              <a:t>経験論文</a:t>
            </a:r>
            <a:r>
              <a:rPr lang="en-US" altLang="ja-JP" dirty="0" smtClean="0"/>
              <a:t>)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18/100</a:t>
            </a:r>
          </a:p>
          <a:p>
            <a:r>
              <a:rPr lang="en-US" altLang="ja-JP" dirty="0" smtClean="0"/>
              <a:t>New Ideas and </a:t>
            </a:r>
          </a:p>
          <a:p>
            <a:pPr marL="0" indent="0">
              <a:buNone/>
            </a:pPr>
            <a:r>
              <a:rPr lang="en-US" altLang="ja-JP" dirty="0" smtClean="0"/>
              <a:t>    Emerging Track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46/198</a:t>
            </a:r>
          </a:p>
          <a:p>
            <a:r>
              <a:rPr lang="en-US" altLang="ja-JP" dirty="0" smtClean="0"/>
              <a:t>Demonstrations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	22/60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4048" y="2060848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テクニカルペーパーの査読プロセス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64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採録論文の傾向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プログラム解析系（テスト，実証系）が多い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「実験</a:t>
            </a:r>
            <a:r>
              <a:rPr lang="ja-JP" altLang="en-US" dirty="0"/>
              <a:t>しやすさ</a:t>
            </a:r>
            <a:r>
              <a:rPr lang="ja-JP" altLang="en-US" dirty="0" smtClean="0"/>
              <a:t>」が影響している可能性あり</a:t>
            </a:r>
            <a:endParaRPr lang="en-US" altLang="ja-JP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5834"/>
            <a:ext cx="6457115" cy="291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627784" y="3203684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表１：トピック別投稿数，採択数　の一部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4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予稿集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予稿集は会場の無線</a:t>
            </a:r>
            <a:r>
              <a:rPr kumimoji="1" lang="en-US" altLang="ja-JP" dirty="0" smtClean="0"/>
              <a:t>LAN</a:t>
            </a:r>
            <a:r>
              <a:rPr kumimoji="1" lang="ja-JP" altLang="en-US" dirty="0" smtClean="0"/>
              <a:t>で配布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ネットワーク接続可能な端末が必須になった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PDF</a:t>
            </a:r>
            <a:r>
              <a:rPr lang="ja-JP" altLang="en-US" dirty="0" smtClean="0"/>
              <a:t>が読みやすいタブレット型端末が活躍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ツールデモ</a:t>
            </a:r>
            <a:r>
              <a:rPr lang="ja-JP" altLang="en-US" dirty="0"/>
              <a:t>は</a:t>
            </a:r>
            <a:r>
              <a:rPr kumimoji="1" lang="ja-JP" altLang="en-US" dirty="0" smtClean="0"/>
              <a:t>ビデオのストリーミングでも提供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従来のポスター発表型のデモはなし．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 New Ideas and Emerging Track </a:t>
            </a:r>
            <a:r>
              <a:rPr lang="ja-JP" altLang="en-US" dirty="0" smtClean="0"/>
              <a:t>がポスター形式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195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基調講演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811" y="1495028"/>
            <a:ext cx="4693254" cy="5102027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テーマは「デザイン」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中小路先生の講演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使う側の視点（ユーザ，デザイナ）から見た</a:t>
            </a:r>
            <a:r>
              <a:rPr lang="ja-JP" altLang="en-US" dirty="0"/>
              <a:t>ソフトウェアの設計</a:t>
            </a:r>
            <a:r>
              <a:rPr lang="ja-JP" altLang="en-US" dirty="0" smtClean="0"/>
              <a:t>について</a:t>
            </a:r>
            <a:endParaRPr lang="en-US" altLang="ja-JP" dirty="0"/>
          </a:p>
          <a:p>
            <a:pPr lvl="1"/>
            <a:r>
              <a:rPr lang="ja-JP" altLang="en-US" dirty="0" smtClean="0"/>
              <a:t>日本人研究者で初めての</a:t>
            </a:r>
            <a:r>
              <a:rPr lang="en-US" altLang="ja-JP" dirty="0" smtClean="0"/>
              <a:t>ICSE</a:t>
            </a:r>
            <a:r>
              <a:rPr lang="ja-JP" altLang="en-US" dirty="0" smtClean="0"/>
              <a:t>基調講演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/>
              <a:t>Bill </a:t>
            </a:r>
            <a:r>
              <a:rPr lang="en-US" altLang="ja-JP" dirty="0" err="1" smtClean="0"/>
              <a:t>Dresselhaus</a:t>
            </a:r>
            <a:r>
              <a:rPr lang="en-US" altLang="ja-JP" dirty="0" smtClean="0"/>
              <a:t> </a:t>
            </a:r>
          </a:p>
          <a:p>
            <a:pPr lvl="1"/>
            <a:r>
              <a:rPr lang="ja-JP" altLang="en-US" dirty="0" smtClean="0"/>
              <a:t>デザイン思考</a:t>
            </a:r>
            <a:r>
              <a:rPr lang="ja-JP" altLang="en-US" dirty="0"/>
              <a:t>，</a:t>
            </a:r>
            <a:r>
              <a:rPr lang="ja-JP" altLang="en-US" dirty="0" smtClean="0"/>
              <a:t>デザインの教育について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デザインすることの楽しさを強調</a:t>
            </a:r>
            <a:endParaRPr lang="en-US" altLang="ja-JP" dirty="0" smtClean="0"/>
          </a:p>
        </p:txBody>
      </p:sp>
      <p:pic>
        <p:nvPicPr>
          <p:cNvPr id="4098" name="Picture 2" descr="C:\Users\ishio\sdoc\lab\current\travel\ICSE2011\Report-SIGSE173\photo\keyno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97" y="1391256"/>
            <a:ext cx="3389067" cy="25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hio\sdoc\lab\current\travel\ICSE2011\Report-SIGSE173\photo\keyno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13107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研究論文の動向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プログラム解析系論文の対象は，</a:t>
            </a:r>
            <a:r>
              <a:rPr lang="en-US" altLang="ja-JP" dirty="0" smtClean="0"/>
              <a:t>Java </a:t>
            </a:r>
            <a:r>
              <a:rPr lang="ja-JP" altLang="en-US" dirty="0" smtClean="0"/>
              <a:t>が主流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従来からの傾向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バイトコード解析がかなり充実してきた</a:t>
            </a:r>
            <a:endParaRPr lang="en-US" altLang="ja-JP" dirty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方向性：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理論的に健全な解析（</a:t>
            </a:r>
            <a:r>
              <a:rPr lang="en-US" altLang="ja-JP" dirty="0" smtClean="0"/>
              <a:t>sound</a:t>
            </a:r>
            <a:r>
              <a:rPr lang="ja-JP" altLang="en-US" dirty="0" smtClean="0"/>
              <a:t>）か，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「現実的な」 </a:t>
            </a:r>
            <a:r>
              <a:rPr lang="en-US" altLang="ja-JP" dirty="0" smtClean="0"/>
              <a:t>Java </a:t>
            </a:r>
            <a:r>
              <a:rPr lang="ja-JP" altLang="en-US" dirty="0" smtClean="0"/>
              <a:t>プログラムの解析に取り組むか．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新しい動向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プロダクトレベルでの機能（</a:t>
            </a:r>
            <a:r>
              <a:rPr lang="en-US" altLang="ja-JP" dirty="0" smtClean="0"/>
              <a:t>Feature</a:t>
            </a:r>
            <a:r>
              <a:rPr lang="ja-JP" altLang="en-US" dirty="0" smtClean="0"/>
              <a:t>）の分析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ソフトウェアのビルドシステムの分析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501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653</Words>
  <Application>Microsoft Office PowerPoint</Application>
  <PresentationFormat>画面に合わせる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第33回ソフトウェア工学国際会議 (ICSE 2011) 参加報告</vt:lpstr>
      <vt:lpstr>日程＆会場</vt:lpstr>
      <vt:lpstr>会場の様子</vt:lpstr>
      <vt:lpstr>参加者</vt:lpstr>
      <vt:lpstr>採択論文数</vt:lpstr>
      <vt:lpstr>採録論文の傾向</vt:lpstr>
      <vt:lpstr>予稿集</vt:lpstr>
      <vt:lpstr>基調講演</vt:lpstr>
      <vt:lpstr>研究論文の動向</vt:lpstr>
      <vt:lpstr>研究論文の勉強会＠日本</vt:lpstr>
      <vt:lpstr>パネル  What Industry Wants from Research </vt:lpstr>
      <vt:lpstr>Most Influential Paper</vt:lpstr>
      <vt:lpstr>バンケットの様子</vt:lpstr>
      <vt:lpstr>併設イベント</vt:lpstr>
      <vt:lpstr>ICSE 2012 に関する情報</vt:lpstr>
      <vt:lpstr>ICSE2012に参加しましょう！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第33回ソフトウェア工学国際会議 (ICSE 2011) 参加報告</dc:title>
  <dc:creator>ishio</dc:creator>
  <cp:lastModifiedBy>ishio</cp:lastModifiedBy>
  <cp:revision>47</cp:revision>
  <dcterms:created xsi:type="dcterms:W3CDTF">2011-07-14T05:11:56Z</dcterms:created>
  <dcterms:modified xsi:type="dcterms:W3CDTF">2011-07-25T01:38:01Z</dcterms:modified>
</cp:coreProperties>
</file>