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57" r:id="rId5"/>
    <p:sldId id="262" r:id="rId6"/>
    <p:sldId id="261" r:id="rId7"/>
    <p:sldId id="264" r:id="rId8"/>
    <p:sldId id="265" r:id="rId9"/>
    <p:sldId id="266" r:id="rId10"/>
    <p:sldId id="268" r:id="rId11"/>
    <p:sldId id="275" r:id="rId12"/>
    <p:sldId id="276" r:id="rId13"/>
    <p:sldId id="271" r:id="rId14"/>
    <p:sldId id="272" r:id="rId15"/>
    <p:sldId id="274" r:id="rId16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9" autoAdjust="0"/>
    <p:restoredTop sz="90619" autoAdjust="0"/>
  </p:normalViewPr>
  <p:slideViewPr>
    <p:cSldViewPr>
      <p:cViewPr varScale="1">
        <p:scale>
          <a:sx n="59" d="100"/>
          <a:sy n="59" d="100"/>
        </p:scale>
        <p:origin x="-58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1632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1" tIns="45721" rIns="91441" bIns="4572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349" y="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1" tIns="45721" rIns="91441" bIns="4572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1" tIns="45721" rIns="91441" bIns="4572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349" y="9440863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1" tIns="45721" rIns="91441" bIns="4572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7764CDC-3E1B-483C-AE79-0EB3AAB8BA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3572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263" cy="496888"/>
          </a:xfrm>
          <a:prstGeom prst="rect">
            <a:avLst/>
          </a:prstGeom>
        </p:spPr>
        <p:txBody>
          <a:bodyPr vert="horz" lIns="91441" tIns="45721" rIns="91441" bIns="45721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349" y="0"/>
            <a:ext cx="2950263" cy="496888"/>
          </a:xfrm>
          <a:prstGeom prst="rect">
            <a:avLst/>
          </a:prstGeom>
        </p:spPr>
        <p:txBody>
          <a:bodyPr vert="horz" lIns="91441" tIns="45721" rIns="91441" bIns="45721" rtlCol="0"/>
          <a:lstStyle>
            <a:lvl1pPr algn="r">
              <a:defRPr sz="1200"/>
            </a:lvl1pPr>
          </a:lstStyle>
          <a:p>
            <a:pPr>
              <a:defRPr/>
            </a:pPr>
            <a:fld id="{63135834-C09E-40C3-BD6D-EF3C87A03DD5}" type="datetimeFigureOut">
              <a:rPr lang="ja-JP" altLang="en-US"/>
              <a:pPr>
                <a:defRPr/>
              </a:pPr>
              <a:t>2012/1/26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1" tIns="45721" rIns="91441" bIns="45721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198" y="4721226"/>
            <a:ext cx="5444806" cy="4471988"/>
          </a:xfrm>
          <a:prstGeom prst="rect">
            <a:avLst/>
          </a:prstGeom>
        </p:spPr>
        <p:txBody>
          <a:bodyPr vert="horz" lIns="91441" tIns="45721" rIns="91441" bIns="45721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50263" cy="496887"/>
          </a:xfrm>
          <a:prstGeom prst="rect">
            <a:avLst/>
          </a:prstGeom>
        </p:spPr>
        <p:txBody>
          <a:bodyPr vert="horz" lIns="91441" tIns="45721" rIns="91441" bIns="4572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349" y="9440863"/>
            <a:ext cx="2950263" cy="496887"/>
          </a:xfrm>
          <a:prstGeom prst="rect">
            <a:avLst/>
          </a:prstGeom>
        </p:spPr>
        <p:txBody>
          <a:bodyPr vert="horz" lIns="91441" tIns="45721" rIns="91441" bIns="45721" rtlCol="0" anchor="b"/>
          <a:lstStyle>
            <a:lvl1pPr algn="r">
              <a:defRPr sz="1200"/>
            </a:lvl1pPr>
          </a:lstStyle>
          <a:p>
            <a:pPr>
              <a:defRPr/>
            </a:pPr>
            <a:fld id="{A074AAE7-909E-44D0-AADD-7217906928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02274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74AAE7-909E-44D0-AADD-721790692893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74AAE7-909E-44D0-AADD-721790692893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0085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ja-JP" alt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ja-JP" alt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ja-JP" alt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ja-JP" alt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7476CEA-46CC-4407-B6CC-80E2C3A4EBD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E6065-EA44-4C4D-8AE8-94EEF5BA36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98FAA-C567-4F91-A0B2-C8B18F5CDF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F34CA-BA26-40A8-BA77-91DC7B3CDC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CF9B9-5BF9-496E-8797-36516BE72F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E8364-1CA3-4D26-A5A1-77564F7343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F28F9-FA88-4F44-B53A-F7AFBF36C0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D4650-10DD-4018-8742-415E40E6B5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F4D6D-6DF0-465D-8110-CE9570CF3C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C98F4-4821-4BCC-9882-FE6CA46E739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E7ADC-94A9-42A9-ACDE-45FCF0F0D0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ja-JP" sz="240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ja-JP" sz="240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ja-JP" sz="240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ja-JP" sz="240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ja-JP" sz="24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ja-JP" sz="24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ja-JP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45A96BE8-C9D5-4F29-A105-51C4783D0CA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Java</a:t>
            </a:r>
            <a:r>
              <a:rPr lang="ja-JP" altLang="en-US" dirty="0" smtClean="0"/>
              <a:t>メソッドの実行状況の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自動抽出に向けて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495550"/>
          </a:xfrm>
        </p:spPr>
        <p:txBody>
          <a:bodyPr/>
          <a:lstStyle/>
          <a:p>
            <a:pPr eaLnBrk="1" hangingPunct="1"/>
            <a:r>
              <a:rPr lang="ja-JP" altLang="en-US" dirty="0" smtClean="0"/>
              <a:t>石尾 隆，鹿島 悠</a:t>
            </a:r>
            <a:endParaRPr lang="en-US" altLang="ja-JP" dirty="0" smtClean="0"/>
          </a:p>
          <a:p>
            <a:pPr eaLnBrk="1" hangingPunct="1"/>
            <a:endParaRPr lang="en-US" altLang="ja-JP" dirty="0"/>
          </a:p>
          <a:p>
            <a:pPr eaLnBrk="1" hangingPunct="1"/>
            <a:r>
              <a:rPr lang="ja-JP" altLang="en-US" dirty="0" smtClean="0"/>
              <a:t>大阪大学大学院情報科学研究科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476CEA-46CC-4407-B6CC-80E2C3A4EBDE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おわり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4929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11</a:t>
            </a:fld>
            <a:endParaRPr lang="en-US" altLang="ja-JP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364" y="332656"/>
            <a:ext cx="6416140" cy="642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60928" y="2348880"/>
            <a:ext cx="2582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手法のイメージ図：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メソッドの入力データを</a:t>
            </a:r>
            <a:endParaRPr lang="en-US" altLang="ja-JP" dirty="0" smtClean="0"/>
          </a:p>
          <a:p>
            <a:r>
              <a:rPr lang="ja-JP" altLang="en-US" dirty="0" smtClean="0"/>
              <a:t>自動で列挙して表示する</a:t>
            </a:r>
            <a:endParaRPr lang="en-US" altLang="ja-JP" dirty="0"/>
          </a:p>
          <a:p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34037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既存技術から取り込んだ要素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制御フロー，データ依存関係解析 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基盤ライブラリとして </a:t>
            </a:r>
            <a:r>
              <a:rPr kumimoji="1" lang="en-US" altLang="ja-JP" dirty="0" smtClean="0"/>
              <a:t>ASM</a:t>
            </a:r>
            <a:r>
              <a:rPr kumimoji="1" lang="ja-JP" altLang="en-US" dirty="0" smtClean="0"/>
              <a:t> を使用</a:t>
            </a:r>
            <a:endParaRPr kumimoji="1" lang="en-US" altLang="ja-JP" dirty="0" smtClean="0"/>
          </a:p>
          <a:p>
            <a:endParaRPr kumimoji="1" lang="en-US" altLang="ja-JP" sz="2000" dirty="0" smtClean="0"/>
          </a:p>
          <a:p>
            <a:r>
              <a:rPr lang="en-US" altLang="ja-JP" dirty="0" smtClean="0"/>
              <a:t>Variable Type Analysis</a:t>
            </a:r>
            <a:r>
              <a:rPr lang="ja-JP" altLang="en-US" dirty="0" smtClean="0"/>
              <a:t>で動的束縛を解決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Class Hierarchy Analysis </a:t>
            </a:r>
            <a:r>
              <a:rPr lang="ja-JP" altLang="en-US" dirty="0" smtClean="0"/>
              <a:t>と併用</a:t>
            </a:r>
            <a:endParaRPr lang="ja-JP" altLang="en-US" dirty="0"/>
          </a:p>
          <a:p>
            <a:endParaRPr kumimoji="1" lang="en-US" altLang="ja-JP" sz="2000" dirty="0" smtClean="0"/>
          </a:p>
          <a:p>
            <a:r>
              <a:rPr kumimoji="1" lang="en-US" altLang="ja-JP" dirty="0" smtClean="0"/>
              <a:t>May-Alias </a:t>
            </a:r>
            <a:r>
              <a:rPr kumimoji="1" lang="ja-JP" altLang="en-US" dirty="0" smtClean="0"/>
              <a:t>解析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メソッドが自分で作ったオブジェクトを認識する</a:t>
            </a:r>
            <a:endParaRPr lang="en-US" altLang="ja-JP" dirty="0"/>
          </a:p>
          <a:p>
            <a:pPr lvl="1"/>
            <a:r>
              <a:rPr kumimoji="1" lang="en-US" altLang="ja-JP" dirty="0" smtClean="0"/>
              <a:t>Demand-Driven Context-Sensitive Analysis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12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669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静的解析としての特徴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実行する可能性をすべて分析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「読むかもしれない」データの集合を出力する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見逃しがないかわりに，余計なものも出る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データフローグラフを直接可視化したときの経験：　開発者は，「明らかに余計なもの」はすぐ認識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「明らかに余計なもの」が少ないから？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「</a:t>
            </a:r>
            <a:r>
              <a:rPr lang="ja-JP" altLang="en-US" dirty="0"/>
              <a:t>なぜこの結果になったか」</a:t>
            </a:r>
            <a:r>
              <a:rPr lang="ja-JP" altLang="en-US" dirty="0" smtClean="0"/>
              <a:t>納得しやすいから？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「確実に読まれる」データだけがほしい？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動的解析を使って解析範囲を絞ることは可能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でも，見逃しが出ると文句を言う人も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13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6065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動的解析の利用度合い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Blended Escape Analysis </a:t>
            </a:r>
            <a:r>
              <a:rPr lang="ja-JP" altLang="en-US" dirty="0"/>
              <a:t>の</a:t>
            </a:r>
            <a:r>
              <a:rPr kumimoji="1" lang="ja-JP" altLang="en-US" dirty="0" smtClean="0"/>
              <a:t>場合</a:t>
            </a:r>
            <a:endParaRPr lang="en-US" altLang="ja-JP" dirty="0"/>
          </a:p>
          <a:p>
            <a:pPr lvl="1"/>
            <a:r>
              <a:rPr lang="ja-JP" altLang="en-US" dirty="0" smtClean="0"/>
              <a:t>静的な </a:t>
            </a:r>
            <a:r>
              <a:rPr lang="en-US" altLang="ja-JP" dirty="0" smtClean="0"/>
              <a:t>Call Graph</a:t>
            </a:r>
          </a:p>
          <a:p>
            <a:pPr lvl="1"/>
            <a:r>
              <a:rPr lang="ja-JP" altLang="en-US" dirty="0" smtClean="0"/>
              <a:t>動的な </a:t>
            </a:r>
            <a:r>
              <a:rPr lang="en-US" altLang="ja-JP" dirty="0" smtClean="0"/>
              <a:t>Call Graph</a:t>
            </a:r>
          </a:p>
          <a:p>
            <a:pPr lvl="2"/>
            <a:r>
              <a:rPr lang="ja-JP" altLang="en-US" dirty="0" smtClean="0"/>
              <a:t>誰から呼ばれても１メソッド１頂点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動的な </a:t>
            </a:r>
            <a:r>
              <a:rPr lang="en-US" altLang="ja-JP" dirty="0" smtClean="0"/>
              <a:t>Call Context Tree</a:t>
            </a:r>
          </a:p>
          <a:p>
            <a:pPr lvl="2"/>
            <a:r>
              <a:rPr lang="ja-JP" altLang="en-US" dirty="0" smtClean="0"/>
              <a:t>同じメソッドでも呼び出し場所が違えば別頂点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動的な </a:t>
            </a:r>
            <a:r>
              <a:rPr kumimoji="1" lang="en-US" altLang="ja-JP" dirty="0" smtClean="0"/>
              <a:t>Call Tree</a:t>
            </a:r>
          </a:p>
          <a:p>
            <a:pPr lvl="2"/>
            <a:r>
              <a:rPr kumimoji="1" lang="ja-JP" altLang="en-US" dirty="0" smtClean="0"/>
              <a:t>同じメソッド呼び出し位置でも回数が違えば別頂点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8999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「十分な正確さ」はどのくらい？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自分で静的検査ツールを使ったとき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某社のリソースリーク検出ソフトウェア評価版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出力に「明らかに余計なもの」が多いと使いにくい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あまり気にせず無視できるので，安心ではある</a:t>
            </a:r>
            <a:endParaRPr lang="en-US" altLang="ja-JP" sz="2000" dirty="0"/>
          </a:p>
          <a:p>
            <a:pPr lvl="1"/>
            <a:r>
              <a:rPr lang="ja-JP" altLang="en-US" sz="2400" dirty="0" smtClean="0"/>
              <a:t>「余計な気がするけど，出力された理由が判明しないもの」ものが厄介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もしかしたら本当にエラーかも？</a:t>
            </a:r>
            <a:r>
              <a:rPr lang="en-US" altLang="ja-JP" sz="2000" dirty="0" smtClean="0"/>
              <a:t>……</a:t>
            </a:r>
            <a:r>
              <a:rPr lang="ja-JP" altLang="en-US" sz="2000" dirty="0" smtClean="0"/>
              <a:t>と色々いじっても警告が消えなくて苦戦</a:t>
            </a:r>
            <a:endParaRPr lang="en-US" altLang="ja-JP" sz="2000" dirty="0" smtClean="0"/>
          </a:p>
          <a:p>
            <a:pPr lvl="2"/>
            <a:endParaRPr lang="ja-JP" altLang="en-US" sz="2000" dirty="0" smtClean="0"/>
          </a:p>
          <a:p>
            <a:r>
              <a:rPr lang="ja-JP" altLang="en-US" sz="2800" dirty="0" smtClean="0"/>
              <a:t>基準は用途ごとに違う？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どうやったら</a:t>
            </a:r>
            <a:r>
              <a:rPr lang="ja-JP" altLang="en-US" sz="2400" dirty="0"/>
              <a:t>そう</a:t>
            </a:r>
            <a:r>
              <a:rPr lang="ja-JP" altLang="en-US" sz="2400" dirty="0" smtClean="0"/>
              <a:t>いう情報を集められる？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99893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発表の概要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ja-JP" altLang="en-US" dirty="0" smtClean="0"/>
              <a:t>研究の背景</a:t>
            </a:r>
            <a:endParaRPr lang="en-US" altLang="ja-JP" dirty="0"/>
          </a:p>
          <a:p>
            <a:pPr>
              <a:lnSpc>
                <a:spcPct val="150000"/>
              </a:lnSpc>
            </a:pPr>
            <a:r>
              <a:rPr lang="ja-JP" altLang="en-US" dirty="0" smtClean="0"/>
              <a:t>試作中の手法</a:t>
            </a:r>
            <a:endParaRPr lang="en-US" altLang="ja-JP" dirty="0" smtClean="0"/>
          </a:p>
          <a:p>
            <a:pPr>
              <a:lnSpc>
                <a:spcPct val="150000"/>
              </a:lnSpc>
            </a:pPr>
            <a:r>
              <a:rPr lang="ja-JP" altLang="en-US" dirty="0" smtClean="0"/>
              <a:t>評価実験の難しさ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07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研究の背景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ソースコードを理解するには，たくさんのモジュールを調査する必要があり，時間がかかる</a:t>
            </a:r>
            <a:endParaRPr lang="en-US" altLang="ja-JP" sz="2800" dirty="0" smtClean="0"/>
          </a:p>
          <a:p>
            <a:pPr lvl="1"/>
            <a:endParaRPr lang="en-US" altLang="ja-JP" sz="2400" dirty="0" smtClean="0"/>
          </a:p>
          <a:p>
            <a:pPr lvl="1"/>
            <a:r>
              <a:rPr lang="en-US" altLang="ja-JP" sz="2400" dirty="0" smtClean="0"/>
              <a:t>Java </a:t>
            </a:r>
            <a:r>
              <a:rPr lang="ja-JP" altLang="en-US" sz="2400" dirty="0" smtClean="0"/>
              <a:t>のクラスなどは「モジュール」と言いつつも処理が単体で完結することはめったにない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型チェックとか言語処理系から見ると </a:t>
            </a:r>
            <a:r>
              <a:rPr lang="en-US" altLang="ja-JP" sz="2000" dirty="0" smtClean="0"/>
              <a:t>modular </a:t>
            </a:r>
            <a:r>
              <a:rPr lang="ja-JP" altLang="en-US" sz="2000" dirty="0" smtClean="0"/>
              <a:t>ですが</a:t>
            </a:r>
            <a:r>
              <a:rPr lang="en-US" altLang="ja-JP" sz="2000" dirty="0" smtClean="0"/>
              <a:t>……</a:t>
            </a:r>
          </a:p>
          <a:p>
            <a:pPr lvl="1"/>
            <a:endParaRPr lang="en-US" altLang="ja-JP" sz="2400" dirty="0" smtClean="0"/>
          </a:p>
          <a:p>
            <a:pPr lvl="1"/>
            <a:r>
              <a:rPr lang="ja-JP" altLang="en-US" sz="2400" dirty="0" smtClean="0"/>
              <a:t>入力データの意味や，実行した処理が外部に与える影響を，いちいち呼び出し関係から調べる必要がある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709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研究の目標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82688" y="2017713"/>
            <a:ext cx="7853808" cy="4114800"/>
          </a:xfrm>
        </p:spPr>
        <p:txBody>
          <a:bodyPr/>
          <a:lstStyle/>
          <a:p>
            <a:r>
              <a:rPr lang="ja-JP" altLang="en-US" dirty="0" smtClean="0"/>
              <a:t>注目したメソッドのソースコードを読むのに必要な追加情報を自動抽出・提示したい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いつ実行されるか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どんな入力データを必要とするか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メソッドが使うデータが分かり，他のメソッドが作成するデータが分かれば，メソッド</a:t>
            </a:r>
            <a:r>
              <a:rPr lang="ja-JP" altLang="en-US" dirty="0"/>
              <a:t>間の</a:t>
            </a:r>
            <a:r>
              <a:rPr lang="ja-JP" altLang="en-US" dirty="0" smtClean="0"/>
              <a:t>関係も分かってくるはず</a:t>
            </a:r>
            <a:endParaRPr lang="en-US" altLang="ja-JP" dirty="0" smtClean="0"/>
          </a:p>
          <a:p>
            <a:pPr lvl="2"/>
            <a:endParaRPr lang="en-US" altLang="ja-JP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457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アプローチ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メソッド </a:t>
            </a:r>
            <a:r>
              <a:rPr lang="en-US" altLang="ja-JP" dirty="0" smtClean="0"/>
              <a:t>m </a:t>
            </a:r>
            <a:r>
              <a:rPr lang="ja-JP" altLang="en-US" dirty="0" smtClean="0"/>
              <a:t>の入力 </a:t>
            </a:r>
            <a:r>
              <a:rPr lang="en-US" altLang="ja-JP" dirty="0" smtClean="0"/>
              <a:t>=</a:t>
            </a:r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    </a:t>
            </a:r>
            <a:r>
              <a:rPr lang="en-US" altLang="ja-JP" dirty="0" smtClean="0"/>
              <a:t>m </a:t>
            </a:r>
            <a:r>
              <a:rPr lang="ja-JP" altLang="en-US" dirty="0" smtClean="0"/>
              <a:t>の引数 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＋</a:t>
            </a:r>
            <a:r>
              <a:rPr lang="en-US" altLang="ja-JP" dirty="0" smtClean="0"/>
              <a:t> m </a:t>
            </a:r>
            <a:r>
              <a:rPr lang="ja-JP" altLang="en-US" dirty="0" smtClean="0"/>
              <a:t>が参照するフィールド 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 smtClean="0"/>
              <a:t>＋</a:t>
            </a:r>
            <a:r>
              <a:rPr lang="en-US" altLang="ja-JP" dirty="0" smtClean="0"/>
              <a:t> m </a:t>
            </a:r>
            <a:r>
              <a:rPr lang="ja-JP" altLang="en-US" dirty="0" smtClean="0"/>
              <a:t>から（推移的に）呼び出すメソッド</a:t>
            </a:r>
            <a:r>
              <a:rPr lang="en-US" altLang="ja-JP" dirty="0" smtClean="0"/>
              <a:t>	    </a:t>
            </a:r>
            <a:r>
              <a:rPr lang="ja-JP" altLang="en-US" dirty="0" smtClean="0"/>
              <a:t>が参照するフィールド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 </a:t>
            </a:r>
            <a:r>
              <a:rPr lang="ja-JP" altLang="en-US" dirty="0" smtClean="0"/>
              <a:t>－ メソッド </a:t>
            </a:r>
            <a:r>
              <a:rPr lang="en-US" altLang="ja-JP" dirty="0" smtClean="0"/>
              <a:t>m </a:t>
            </a:r>
            <a:r>
              <a:rPr lang="ja-JP" altLang="en-US" dirty="0" smtClean="0"/>
              <a:t>が書き込むフィールド</a:t>
            </a:r>
            <a:endParaRPr lang="en-US" altLang="ja-JP" baseline="30000" dirty="0" smtClean="0"/>
          </a:p>
          <a:p>
            <a:endParaRPr lang="en-US" altLang="ja-JP" sz="1800" dirty="0"/>
          </a:p>
          <a:p>
            <a:pPr marL="0" indent="0">
              <a:buNone/>
            </a:pPr>
            <a:r>
              <a:rPr kumimoji="1" lang="en-US" altLang="ja-JP" sz="2800" dirty="0" smtClean="0"/>
              <a:t>※May-Alias </a:t>
            </a:r>
            <a:r>
              <a:rPr kumimoji="1" lang="ja-JP" altLang="en-US" sz="2800" dirty="0" smtClean="0"/>
              <a:t>解析でオブジェクトを区別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en-US" altLang="ja-JP" sz="2800" dirty="0" smtClean="0"/>
              <a:t>   VTA </a:t>
            </a:r>
            <a:r>
              <a:rPr lang="ja-JP" altLang="en-US" sz="2800" dirty="0" smtClean="0"/>
              <a:t>で呼び出し関係は少し正確に解析</a:t>
            </a:r>
            <a:endParaRPr kumimoji="1" lang="en-US" altLang="ja-JP" sz="28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409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364" y="332656"/>
            <a:ext cx="6416140" cy="642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60928" y="2348880"/>
            <a:ext cx="268535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イメージ図：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IT-Spiral </a:t>
            </a:r>
            <a:r>
              <a:rPr lang="ja-JP" altLang="en-US" dirty="0" smtClean="0"/>
              <a:t>教材</a:t>
            </a:r>
            <a:endParaRPr lang="en-US" altLang="ja-JP" dirty="0" smtClean="0"/>
          </a:p>
          <a:p>
            <a:r>
              <a:rPr lang="ja-JP" altLang="en-US" dirty="0" smtClean="0"/>
              <a:t>「和歌山大学</a:t>
            </a:r>
            <a:endParaRPr lang="en-US" altLang="ja-JP" dirty="0" smtClean="0"/>
          </a:p>
          <a:p>
            <a:r>
              <a:rPr lang="ja-JP" altLang="en-US" dirty="0" smtClean="0"/>
              <a:t>教務システム」対象の例</a:t>
            </a:r>
            <a:r>
              <a:rPr kumimoji="1" lang="ja-JP" altLang="en-US" dirty="0" smtClean="0"/>
              <a:t>．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GakuseiUpdateAction</a:t>
            </a:r>
            <a:r>
              <a:rPr kumimoji="1" lang="en-US" altLang="ja-JP" dirty="0" smtClean="0"/>
              <a:t> </a:t>
            </a:r>
            <a:r>
              <a:rPr lang="ja-JP" altLang="en-US" dirty="0" smtClean="0"/>
              <a:t>の</a:t>
            </a:r>
            <a:endParaRPr lang="en-US" altLang="ja-JP" dirty="0" smtClean="0"/>
          </a:p>
          <a:p>
            <a:r>
              <a:rPr lang="en-US" altLang="ja-JP" dirty="0" smtClean="0"/>
              <a:t>update</a:t>
            </a:r>
            <a:r>
              <a:rPr lang="ja-JP" altLang="en-US" dirty="0" smtClean="0"/>
              <a:t> メソッド</a:t>
            </a:r>
            <a:r>
              <a:rPr kumimoji="1" lang="ja-JP" altLang="en-US" dirty="0" smtClean="0"/>
              <a:t>は </a:t>
            </a:r>
            <a:r>
              <a:rPr kumimoji="1" lang="en-US" altLang="ja-JP" dirty="0" smtClean="0"/>
              <a:t>form </a:t>
            </a:r>
          </a:p>
          <a:p>
            <a:r>
              <a:rPr kumimoji="1" lang="ja-JP" altLang="en-US" dirty="0" smtClean="0"/>
              <a:t>のフィールド</a:t>
            </a:r>
            <a:r>
              <a:rPr lang="ja-JP" altLang="en-US" dirty="0" smtClean="0"/>
              <a:t>を読み，</a:t>
            </a:r>
            <a:endParaRPr lang="en-US" altLang="ja-JP" dirty="0" smtClean="0"/>
          </a:p>
          <a:p>
            <a:r>
              <a:rPr kumimoji="1" lang="en-US" altLang="ja-JP" dirty="0" smtClean="0"/>
              <a:t>user </a:t>
            </a:r>
            <a:r>
              <a:rPr lang="ja-JP" altLang="en-US" dirty="0" smtClean="0"/>
              <a:t>のフィールドを書く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1194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評価実験の</a:t>
            </a:r>
            <a:r>
              <a:rPr lang="ja-JP" altLang="en-US" dirty="0"/>
              <a:t>予定</a:t>
            </a:r>
            <a:r>
              <a:rPr kumimoji="1" lang="en-US" altLang="ja-JP" dirty="0" smtClean="0"/>
              <a:t>1: </a:t>
            </a:r>
            <a:r>
              <a:rPr kumimoji="1" lang="ja-JP" altLang="en-US" dirty="0" smtClean="0"/>
              <a:t>対象選び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「プログラム理解」は実験が難しい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比較実験の基本形：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手法 </a:t>
            </a:r>
            <a:r>
              <a:rPr lang="en-US" altLang="ja-JP" dirty="0" smtClean="0"/>
              <a:t>A</a:t>
            </a:r>
            <a:r>
              <a:rPr lang="ja-JP" altLang="en-US" dirty="0" smtClean="0"/>
              <a:t> で対象 </a:t>
            </a:r>
            <a:r>
              <a:rPr lang="en-US" altLang="ja-JP" dirty="0" smtClean="0"/>
              <a:t>X, </a:t>
            </a:r>
            <a:r>
              <a:rPr lang="ja-JP" altLang="en-US" dirty="0" smtClean="0"/>
              <a:t>手法 </a:t>
            </a:r>
            <a:r>
              <a:rPr lang="en-US" altLang="ja-JP" dirty="0" smtClean="0"/>
              <a:t>B</a:t>
            </a:r>
            <a:r>
              <a:rPr lang="ja-JP" altLang="en-US" dirty="0" smtClean="0"/>
              <a:t> で</a:t>
            </a:r>
            <a:r>
              <a:rPr lang="ja-JP" altLang="en-US" dirty="0"/>
              <a:t>対象</a:t>
            </a:r>
            <a:r>
              <a:rPr lang="en-US" altLang="ja-JP" dirty="0" smtClean="0"/>
              <a:t>Y</a:t>
            </a:r>
          </a:p>
          <a:p>
            <a:pPr lvl="2"/>
            <a:r>
              <a:rPr lang="ja-JP" altLang="en-US" dirty="0" smtClean="0"/>
              <a:t>手法 </a:t>
            </a:r>
            <a:r>
              <a:rPr lang="en-US" altLang="ja-JP" dirty="0" smtClean="0"/>
              <a:t>A </a:t>
            </a:r>
            <a:r>
              <a:rPr lang="ja-JP" altLang="en-US" dirty="0" smtClean="0"/>
              <a:t>で対象 </a:t>
            </a:r>
            <a:r>
              <a:rPr lang="en-US" altLang="ja-JP" dirty="0" smtClean="0"/>
              <a:t>Y, </a:t>
            </a:r>
            <a:r>
              <a:rPr lang="ja-JP" altLang="en-US" dirty="0" smtClean="0"/>
              <a:t>手法 </a:t>
            </a:r>
            <a:r>
              <a:rPr lang="en-US" altLang="ja-JP" dirty="0" smtClean="0"/>
              <a:t>B </a:t>
            </a:r>
            <a:r>
              <a:rPr lang="ja-JP" altLang="en-US" dirty="0" smtClean="0"/>
              <a:t>で</a:t>
            </a:r>
            <a:r>
              <a:rPr lang="ja-JP" altLang="en-US" dirty="0"/>
              <a:t>対象</a:t>
            </a:r>
            <a:r>
              <a:rPr lang="en-US" altLang="ja-JP" dirty="0" smtClean="0"/>
              <a:t>X</a:t>
            </a:r>
          </a:p>
          <a:p>
            <a:pPr lvl="2"/>
            <a:r>
              <a:rPr lang="ja-JP" altLang="en-US" dirty="0" smtClean="0"/>
              <a:t>手法 </a:t>
            </a:r>
            <a:r>
              <a:rPr lang="en-US" altLang="ja-JP" dirty="0" smtClean="0"/>
              <a:t>B </a:t>
            </a:r>
            <a:r>
              <a:rPr lang="ja-JP" altLang="en-US" dirty="0" smtClean="0"/>
              <a:t>で</a:t>
            </a:r>
            <a:r>
              <a:rPr lang="ja-JP" altLang="en-US" dirty="0"/>
              <a:t>対象 </a:t>
            </a:r>
            <a:r>
              <a:rPr lang="en-US" altLang="ja-JP" dirty="0"/>
              <a:t>X, </a:t>
            </a:r>
            <a:r>
              <a:rPr lang="ja-JP" altLang="en-US" dirty="0"/>
              <a:t>手法 </a:t>
            </a:r>
            <a:r>
              <a:rPr lang="en-US" altLang="ja-JP" dirty="0" smtClean="0"/>
              <a:t>A</a:t>
            </a:r>
            <a:r>
              <a:rPr lang="ja-JP" altLang="en-US" dirty="0" smtClean="0"/>
              <a:t> </a:t>
            </a:r>
            <a:r>
              <a:rPr lang="ja-JP" altLang="en-US" dirty="0"/>
              <a:t>で対象</a:t>
            </a:r>
            <a:r>
              <a:rPr lang="en-US" altLang="ja-JP" dirty="0" smtClean="0"/>
              <a:t>Y</a:t>
            </a:r>
          </a:p>
          <a:p>
            <a:pPr lvl="2"/>
            <a:r>
              <a:rPr lang="ja-JP" altLang="en-US" dirty="0"/>
              <a:t>手法 </a:t>
            </a:r>
            <a:r>
              <a:rPr lang="en-US" altLang="ja-JP" dirty="0"/>
              <a:t>B </a:t>
            </a:r>
            <a:r>
              <a:rPr lang="ja-JP" altLang="en-US" dirty="0"/>
              <a:t>で対象 </a:t>
            </a:r>
            <a:r>
              <a:rPr lang="en-US" altLang="ja-JP" dirty="0" smtClean="0"/>
              <a:t>Y, </a:t>
            </a:r>
            <a:r>
              <a:rPr lang="ja-JP" altLang="en-US" dirty="0"/>
              <a:t>手法 </a:t>
            </a:r>
            <a:r>
              <a:rPr lang="en-US" altLang="ja-JP" dirty="0"/>
              <a:t>A</a:t>
            </a:r>
            <a:r>
              <a:rPr lang="ja-JP" altLang="en-US" dirty="0"/>
              <a:t> で</a:t>
            </a:r>
            <a:r>
              <a:rPr lang="ja-JP" altLang="en-US" dirty="0" smtClean="0"/>
              <a:t>対象</a:t>
            </a:r>
            <a:r>
              <a:rPr lang="en-US" altLang="ja-JP" dirty="0" smtClean="0"/>
              <a:t>X</a:t>
            </a:r>
          </a:p>
          <a:p>
            <a:pPr lvl="1"/>
            <a:r>
              <a:rPr lang="en-US" altLang="ja-JP" dirty="0" smtClean="0"/>
              <a:t>X, Y </a:t>
            </a:r>
            <a:r>
              <a:rPr lang="ja-JP" altLang="en-US" dirty="0" smtClean="0"/>
              <a:t>は異なるプログラムで，同じくらいの難易度で，被験者がよく知らないもの</a:t>
            </a:r>
            <a:endParaRPr lang="en-US" altLang="ja-JP" dirty="0"/>
          </a:p>
          <a:p>
            <a:pPr lvl="2"/>
            <a:r>
              <a:rPr lang="en-US" altLang="ja-JP" dirty="0" smtClean="0"/>
              <a:t>[</a:t>
            </a:r>
            <a:r>
              <a:rPr lang="en-US" altLang="ja-JP" dirty="0" err="1" smtClean="0"/>
              <a:t>Quante</a:t>
            </a:r>
            <a:r>
              <a:rPr lang="en-US" altLang="ja-JP" dirty="0" smtClean="0"/>
              <a:t>, ICPC2008]</a:t>
            </a:r>
            <a:r>
              <a:rPr lang="ja-JP" altLang="en-US" dirty="0" smtClean="0"/>
              <a:t> で利用していた </a:t>
            </a:r>
            <a:r>
              <a:rPr lang="en-US" altLang="ja-JP" dirty="0" err="1" smtClean="0"/>
              <a:t>GanttProject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ArgoUML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を採用予定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269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評価実験</a:t>
            </a:r>
            <a:r>
              <a:rPr lang="ja-JP" altLang="en-US" dirty="0" smtClean="0"/>
              <a:t>の予定</a:t>
            </a:r>
            <a:r>
              <a:rPr kumimoji="1" lang="en-US" altLang="ja-JP" dirty="0" smtClean="0"/>
              <a:t>2: </a:t>
            </a:r>
            <a:r>
              <a:rPr kumimoji="1" lang="ja-JP" altLang="en-US" dirty="0" smtClean="0"/>
              <a:t>評価方法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「理解したかどうか」の判定方法</a:t>
            </a:r>
            <a:endParaRPr lang="en-US" altLang="ja-JP" sz="2800" dirty="0" smtClean="0"/>
          </a:p>
          <a:p>
            <a:pPr lvl="1"/>
            <a:r>
              <a:rPr kumimoji="1" lang="ja-JP" altLang="en-US" sz="2400" dirty="0" smtClean="0"/>
              <a:t>修正したい機能に対応するコード位置を回答</a:t>
            </a:r>
            <a:endParaRPr kumimoji="1" lang="en-US" altLang="ja-JP" sz="2400" dirty="0" smtClean="0"/>
          </a:p>
          <a:p>
            <a:pPr lvl="2"/>
            <a:r>
              <a:rPr kumimoji="1" lang="ja-JP" altLang="en-US" sz="2000" dirty="0" smtClean="0"/>
              <a:t>ソースコードの変更手順を書かせる </a:t>
            </a:r>
            <a:r>
              <a:rPr kumimoji="1" lang="en-US" altLang="ja-JP" sz="2000" dirty="0" smtClean="0">
                <a:sym typeface="Wingdings" pitchFamily="2" charset="2"/>
              </a:rPr>
              <a:t> </a:t>
            </a:r>
            <a:r>
              <a:rPr lang="ja-JP" altLang="en-US" sz="2000" dirty="0" smtClean="0"/>
              <a:t>手順</a:t>
            </a:r>
            <a:r>
              <a:rPr lang="ja-JP" altLang="en-US" sz="2000" dirty="0"/>
              <a:t>の</a:t>
            </a:r>
            <a:r>
              <a:rPr lang="ja-JP" altLang="en-US" sz="2000" dirty="0" smtClean="0"/>
              <a:t>粒度の統一が難しい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実際に変更させる</a:t>
            </a:r>
            <a:r>
              <a:rPr lang="en-US" altLang="ja-JP" sz="2000" dirty="0"/>
              <a:t> </a:t>
            </a:r>
            <a:r>
              <a:rPr lang="en-US" altLang="ja-JP" sz="2000" dirty="0" smtClean="0">
                <a:sym typeface="Wingdings" pitchFamily="2" charset="2"/>
              </a:rPr>
              <a:t> </a:t>
            </a:r>
            <a:r>
              <a:rPr lang="ja-JP" altLang="en-US" sz="2000" dirty="0" smtClean="0"/>
              <a:t>デバッグなど他の作業時間の影響が出てくる</a:t>
            </a:r>
            <a:endParaRPr lang="en-US" altLang="ja-JP" sz="2000" dirty="0" smtClean="0"/>
          </a:p>
          <a:p>
            <a:pPr lvl="2"/>
            <a:endParaRPr lang="en-US" altLang="ja-JP" sz="2000" dirty="0"/>
          </a:p>
          <a:p>
            <a:r>
              <a:rPr lang="en-US" altLang="ja-JP" sz="2800" dirty="0" smtClean="0"/>
              <a:t>HTML </a:t>
            </a:r>
            <a:r>
              <a:rPr lang="ja-JP" altLang="en-US" sz="2800" dirty="0" smtClean="0"/>
              <a:t>出力とし，ツール</a:t>
            </a:r>
            <a:r>
              <a:rPr lang="ja-JP" altLang="en-US" sz="2800" dirty="0"/>
              <a:t>へ</a:t>
            </a:r>
            <a:r>
              <a:rPr lang="ja-JP" altLang="en-US" sz="2800" dirty="0" smtClean="0"/>
              <a:t>の慣れの影響を排除</a:t>
            </a:r>
            <a:endParaRPr lang="en-US" altLang="ja-JP" sz="2800" dirty="0" smtClean="0"/>
          </a:p>
          <a:p>
            <a:pPr lvl="1"/>
            <a:r>
              <a:rPr kumimoji="1" lang="ja-JP" altLang="en-US" sz="2400" dirty="0" smtClean="0"/>
              <a:t>インタラクティブツールでは，ツールごとの実行速度，熟練度による差が影響しやすい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485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議論</a:t>
            </a:r>
            <a:r>
              <a:rPr lang="en-US" altLang="ja-JP" dirty="0" smtClean="0"/>
              <a:t>:</a:t>
            </a:r>
            <a:r>
              <a:rPr lang="ja-JP" altLang="en-US" dirty="0" smtClean="0"/>
              <a:t> できるだけ現実の環境に近い実験</a:t>
            </a:r>
            <a:r>
              <a:rPr lang="ja-JP" altLang="en-US" dirty="0"/>
              <a:t>と</a:t>
            </a:r>
            <a:r>
              <a:rPr lang="ja-JP" altLang="en-US" dirty="0" smtClean="0"/>
              <a:t>は</a:t>
            </a:r>
            <a:r>
              <a:rPr lang="en-US" altLang="ja-JP" dirty="0" smtClean="0"/>
              <a:t>?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論文としての価値，実用性の評価という点では現実的なシステムを相手にやりたい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OSS</a:t>
            </a:r>
            <a:r>
              <a:rPr lang="ja-JP" altLang="en-US" sz="2400" dirty="0"/>
              <a:t> </a:t>
            </a:r>
            <a:r>
              <a:rPr lang="ja-JP" altLang="en-US" sz="2400" dirty="0" smtClean="0"/>
              <a:t>が対象だと，作業設定が難しい</a:t>
            </a:r>
            <a:endParaRPr lang="en-US" altLang="ja-JP" sz="2400" dirty="0" smtClean="0"/>
          </a:p>
          <a:p>
            <a:pPr lvl="1"/>
            <a:endParaRPr lang="en-US" altLang="ja-JP" sz="2400" dirty="0" smtClean="0"/>
          </a:p>
          <a:p>
            <a:r>
              <a:rPr lang="ja-JP" altLang="en-US" sz="2800" dirty="0" smtClean="0"/>
              <a:t>妥当性の担保は現実的なシステムでも難しい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適切な理解の「正解」が定義しにくい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誰かが詳しく知っているシステムでなければならない</a:t>
            </a:r>
            <a:endParaRPr lang="en-US" altLang="ja-JP" sz="2000" dirty="0" smtClean="0"/>
          </a:p>
          <a:p>
            <a:pPr lvl="1"/>
            <a:r>
              <a:rPr lang="ja-JP" altLang="en-US" sz="2400" dirty="0" smtClean="0"/>
              <a:t>一度システムの仕組みを「</a:t>
            </a:r>
            <a:r>
              <a:rPr lang="ja-JP" altLang="en-US" sz="2400" dirty="0"/>
              <a:t>理解」し</a:t>
            </a:r>
            <a:r>
              <a:rPr lang="ja-JP" altLang="en-US" sz="2400" dirty="0" smtClean="0"/>
              <a:t>てしまった人は，同じ種類のシステムの実験に参加させにくい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学習効果が出ない程度に違っていて，でも理解の難易度は同じぐらい，</a:t>
            </a:r>
            <a:r>
              <a:rPr lang="ja-JP" altLang="en-US" sz="2000" dirty="0"/>
              <a:t>という都合のいい対象が</a:t>
            </a:r>
            <a:r>
              <a:rPr lang="ja-JP" altLang="en-US" sz="2000" dirty="0" smtClean="0"/>
              <a:t>ない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F34CA-BA26-40A8-BA77-91DC7B3CDC36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803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0</TotalTime>
  <Words>785</Words>
  <Application>Microsoft Office PowerPoint</Application>
  <PresentationFormat>画面に合わせる (4:3)</PresentationFormat>
  <Paragraphs>127</Paragraphs>
  <Slides>15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Blends</vt:lpstr>
      <vt:lpstr>Javaメソッドの実行状況の 自動抽出に向けて</vt:lpstr>
      <vt:lpstr>発表の概要</vt:lpstr>
      <vt:lpstr>研究の背景</vt:lpstr>
      <vt:lpstr>研究の目標</vt:lpstr>
      <vt:lpstr>アプローチ</vt:lpstr>
      <vt:lpstr>PowerPoint プレゼンテーション</vt:lpstr>
      <vt:lpstr>評価実験の予定1: 対象選び</vt:lpstr>
      <vt:lpstr>評価実験の予定2: 評価方法</vt:lpstr>
      <vt:lpstr>議論: できるだけ現実の環境に近い実験とは?</vt:lpstr>
      <vt:lpstr>おわり</vt:lpstr>
      <vt:lpstr>PowerPoint プレゼンテーション</vt:lpstr>
      <vt:lpstr>既存技術から取り込んだ要素</vt:lpstr>
      <vt:lpstr>静的解析としての特徴</vt:lpstr>
      <vt:lpstr>動的解析の利用度合い</vt:lpstr>
      <vt:lpstr>「十分な正確さ」はどのくらい？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2012-01-16T09:00:50Z</dcterms:created>
  <dcterms:modified xsi:type="dcterms:W3CDTF">2012-01-26T00:39:44Z</dcterms:modified>
</cp:coreProperties>
</file>