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7" r:id="rId2"/>
    <p:sldId id="410" r:id="rId3"/>
    <p:sldId id="355" r:id="rId4"/>
    <p:sldId id="402" r:id="rId5"/>
    <p:sldId id="334" r:id="rId6"/>
    <p:sldId id="394" r:id="rId7"/>
    <p:sldId id="397" r:id="rId8"/>
    <p:sldId id="399" r:id="rId9"/>
    <p:sldId id="435" r:id="rId10"/>
    <p:sldId id="436" r:id="rId11"/>
    <p:sldId id="438" r:id="rId12"/>
    <p:sldId id="437" r:id="rId13"/>
    <p:sldId id="430" r:id="rId14"/>
    <p:sldId id="432" r:id="rId15"/>
    <p:sldId id="376" r:id="rId16"/>
    <p:sldId id="368" r:id="rId17"/>
    <p:sldId id="362" r:id="rId18"/>
    <p:sldId id="406" r:id="rId19"/>
    <p:sldId id="414" r:id="rId20"/>
    <p:sldId id="415" r:id="rId21"/>
    <p:sldId id="401" r:id="rId22"/>
    <p:sldId id="418" r:id="rId23"/>
    <p:sldId id="419" r:id="rId24"/>
    <p:sldId id="431" r:id="rId25"/>
    <p:sldId id="400" r:id="rId26"/>
    <p:sldId id="345" r:id="rId27"/>
    <p:sldId id="353" r:id="rId28"/>
  </p:sldIdLst>
  <p:sldSz cx="9144000" cy="6858000" type="screen4x3"/>
  <p:notesSz cx="6805613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B6115"/>
    <a:srgbClr val="FEBAAC"/>
    <a:srgbClr val="2B9501"/>
    <a:srgbClr val="C08C40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35" autoAdjust="0"/>
    <p:restoredTop sz="75850" autoAdjust="0"/>
  </p:normalViewPr>
  <p:slideViewPr>
    <p:cSldViewPr>
      <p:cViewPr>
        <p:scale>
          <a:sx n="75" d="100"/>
          <a:sy n="75" d="100"/>
        </p:scale>
        <p:origin x="-9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256" y="-78"/>
      </p:cViewPr>
      <p:guideLst>
        <p:guide orient="horz" pos="3131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099" cy="496966"/>
          </a:xfrm>
          <a:prstGeom prst="rect">
            <a:avLst/>
          </a:prstGeom>
        </p:spPr>
        <p:txBody>
          <a:bodyPr vert="horz" lIns="90983" tIns="45491" rIns="90983" bIns="4549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4940" y="0"/>
            <a:ext cx="2949099" cy="496966"/>
          </a:xfrm>
          <a:prstGeom prst="rect">
            <a:avLst/>
          </a:prstGeom>
        </p:spPr>
        <p:txBody>
          <a:bodyPr vert="horz" lIns="90983" tIns="45491" rIns="90983" bIns="45491" rtlCol="0"/>
          <a:lstStyle>
            <a:lvl1pPr algn="r">
              <a:defRPr sz="1200"/>
            </a:lvl1pPr>
          </a:lstStyle>
          <a:p>
            <a:fld id="{10E01A62-B4DB-4585-9D19-D5F469BB6158}" type="datetimeFigureOut">
              <a:rPr kumimoji="1" lang="ja-JP" altLang="en-US" smtClean="0"/>
              <a:pPr/>
              <a:t>2012/6/17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2" y="9440647"/>
            <a:ext cx="2949099" cy="496966"/>
          </a:xfrm>
          <a:prstGeom prst="rect">
            <a:avLst/>
          </a:prstGeom>
        </p:spPr>
        <p:txBody>
          <a:bodyPr vert="horz" lIns="90983" tIns="45491" rIns="90983" bIns="4549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4940" y="9440647"/>
            <a:ext cx="2949099" cy="496966"/>
          </a:xfrm>
          <a:prstGeom prst="rect">
            <a:avLst/>
          </a:prstGeom>
        </p:spPr>
        <p:txBody>
          <a:bodyPr vert="horz" lIns="90983" tIns="45491" rIns="90983" bIns="45491" rtlCol="0" anchor="b"/>
          <a:lstStyle>
            <a:lvl1pPr algn="r">
              <a:defRPr sz="1200"/>
            </a:lvl1pPr>
          </a:lstStyle>
          <a:p>
            <a:fld id="{DBAEC9EB-FB2E-40AF-8B24-FE6CF2B2B6F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814339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099" cy="496966"/>
          </a:xfrm>
          <a:prstGeom prst="rect">
            <a:avLst/>
          </a:prstGeom>
        </p:spPr>
        <p:txBody>
          <a:bodyPr vert="horz" lIns="90983" tIns="45491" rIns="90983" bIns="4549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6966"/>
          </a:xfrm>
          <a:prstGeom prst="rect">
            <a:avLst/>
          </a:prstGeom>
        </p:spPr>
        <p:txBody>
          <a:bodyPr vert="horz" lIns="90983" tIns="45491" rIns="90983" bIns="45491" rtlCol="0"/>
          <a:lstStyle>
            <a:lvl1pPr algn="r">
              <a:defRPr sz="1200"/>
            </a:lvl1pPr>
          </a:lstStyle>
          <a:p>
            <a:fld id="{071972D5-692D-41BE-8CA1-35C99B130AE5}" type="datetimeFigureOut">
              <a:rPr kumimoji="1" lang="ja-JP" altLang="en-US" smtClean="0"/>
              <a:pPr/>
              <a:t>2012/6/17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83" tIns="45491" rIns="90983" bIns="4549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0983" tIns="45491" rIns="90983" bIns="45491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7"/>
            <a:ext cx="2949099" cy="496966"/>
          </a:xfrm>
          <a:prstGeom prst="rect">
            <a:avLst/>
          </a:prstGeom>
        </p:spPr>
        <p:txBody>
          <a:bodyPr vert="horz" lIns="90983" tIns="45491" rIns="90983" bIns="4549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40" y="9440647"/>
            <a:ext cx="2949099" cy="496966"/>
          </a:xfrm>
          <a:prstGeom prst="rect">
            <a:avLst/>
          </a:prstGeom>
        </p:spPr>
        <p:txBody>
          <a:bodyPr vert="horz" lIns="90983" tIns="45491" rIns="90983" bIns="45491" rtlCol="0" anchor="b"/>
          <a:lstStyle>
            <a:lvl1pPr algn="r">
              <a:defRPr sz="1200"/>
            </a:lvl1pPr>
          </a:lstStyle>
          <a:p>
            <a:fld id="{9E5C5C43-BBCB-406A-9213-D6A10C907F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933000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215553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9828">
              <a:defRPr/>
            </a:pPr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9828">
              <a:defRPr/>
            </a:pPr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9828">
              <a:defRPr/>
            </a:pPr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9828">
              <a:defRPr/>
            </a:pPr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9828">
              <a:defRPr/>
            </a:pPr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14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15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 algn="l"/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>
              <a:ea typeface="MS UI Gothic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0100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 defTabSz="909828">
              <a:defRPr/>
            </a:pPr>
            <a:endParaRPr lang="en-US" altLang="ja-JP" dirty="0"/>
          </a:p>
          <a:p>
            <a:pPr marL="0" lvl="1" defTabSz="909828">
              <a:defRPr/>
            </a:pPr>
            <a:endParaRPr lang="en-US" altLang="ja-JP" dirty="0"/>
          </a:p>
          <a:p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9828">
              <a:defRPr/>
            </a:pP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9828">
              <a:defRPr/>
            </a:pPr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9828">
              <a:defRPr/>
            </a:pPr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B9D613B7-5AF0-4AC3-BE7A-10773B834898}" type="slidenum">
              <a:rPr lang="en-US" altLang="ja-JP" smtClean="0"/>
              <a:pPr/>
              <a:t>&lt;#&gt;</a:t>
            </a:fld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5496B1-25AB-42E4-9FB2-6D8F98E71759}" type="slidenum">
              <a:rPr lang="en-US" altLang="ja-JP"/>
              <a:pPr/>
              <a:t>&lt;#&gt;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992" y="1988840"/>
            <a:ext cx="9073008" cy="1008063"/>
          </a:xfrm>
        </p:spPr>
        <p:txBody>
          <a:bodyPr/>
          <a:lstStyle/>
          <a:p>
            <a:r>
              <a:rPr lang="en-US" altLang="ja-JP" sz="4000" dirty="0" smtClean="0"/>
              <a:t>Industrial Application of </a:t>
            </a:r>
            <a:br>
              <a:rPr lang="en-US" altLang="ja-JP" sz="4000" dirty="0" smtClean="0"/>
            </a:br>
            <a:r>
              <a:rPr lang="en-US" altLang="ja-JP" sz="4000" dirty="0" smtClean="0"/>
              <a:t>Clone Change Management System</a:t>
            </a:r>
            <a:endParaRPr lang="ja-JP" altLang="ja-JP" sz="4000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3501008"/>
            <a:ext cx="8208912" cy="791518"/>
          </a:xfrm>
        </p:spPr>
        <p:txBody>
          <a:bodyPr/>
          <a:lstStyle/>
          <a:p>
            <a:r>
              <a:rPr lang="en-US" altLang="ja-JP" sz="2400" b="1" u="sng" dirty="0" smtClean="0"/>
              <a:t>Yuki Yamanaka</a:t>
            </a:r>
            <a:r>
              <a:rPr lang="en-US" altLang="ja-JP" sz="2400" b="1" u="sng" baseline="30000" dirty="0" smtClean="0"/>
              <a:t>1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Eunjong</a:t>
            </a:r>
            <a:r>
              <a:rPr lang="en-US" altLang="ja-JP" sz="2400" dirty="0" smtClean="0"/>
              <a:t> Choi</a:t>
            </a:r>
            <a:r>
              <a:rPr lang="en-US" altLang="ja-JP" sz="2400" baseline="30000" dirty="0"/>
              <a:t>1</a:t>
            </a:r>
            <a:r>
              <a:rPr lang="en-US" altLang="ja-JP" sz="2400" dirty="0" smtClean="0"/>
              <a:t>, </a:t>
            </a:r>
          </a:p>
          <a:p>
            <a:r>
              <a:rPr lang="en-US" altLang="ja-JP" sz="2400" dirty="0" err="1" smtClean="0"/>
              <a:t>Norihiro</a:t>
            </a:r>
            <a:r>
              <a:rPr lang="en-US" altLang="ja-JP" sz="2400" dirty="0" smtClean="0"/>
              <a:t> Yoshida</a:t>
            </a:r>
            <a:r>
              <a:rPr lang="en-US" altLang="ja-JP" sz="2400" baseline="30000" dirty="0" smtClean="0"/>
              <a:t>2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Katsuro</a:t>
            </a:r>
            <a:r>
              <a:rPr lang="en-US" altLang="ja-JP" sz="2400" dirty="0" smtClean="0"/>
              <a:t> Inoue</a:t>
            </a:r>
            <a:r>
              <a:rPr lang="en-US" altLang="ja-JP" sz="2400" baseline="30000" dirty="0"/>
              <a:t>1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Tateki</a:t>
            </a:r>
            <a:r>
              <a:rPr lang="en-US" altLang="ja-JP" sz="2400" dirty="0" smtClean="0"/>
              <a:t> Sano</a:t>
            </a:r>
            <a:r>
              <a:rPr kumimoji="0" lang="en-US" altLang="ja-JP" sz="2400" baseline="30000" dirty="0"/>
              <a:t>3</a:t>
            </a:r>
            <a:endParaRPr kumimoji="0" lang="en-US" altLang="ja-JP" sz="2400" baseline="30000" dirty="0" smtClean="0"/>
          </a:p>
          <a:p>
            <a:endParaRPr lang="ja-JP" altLang="ja-JP" sz="24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67544" y="4797152"/>
            <a:ext cx="813593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r>
              <a:rPr kumimoji="0" lang="en-US" altLang="ja-JP" sz="2000" dirty="0" smtClean="0"/>
              <a:t>1 Osaka </a:t>
            </a:r>
            <a:r>
              <a:rPr kumimoji="0" lang="en-US" altLang="ja-JP" sz="2000" dirty="0"/>
              <a:t>University, Japan</a:t>
            </a:r>
            <a:br>
              <a:rPr kumimoji="0" lang="en-US" altLang="ja-JP" sz="2000" dirty="0"/>
            </a:br>
            <a:r>
              <a:rPr kumimoji="0" lang="en-US" altLang="ja-JP" sz="2000" dirty="0"/>
              <a:t> </a:t>
            </a:r>
            <a:r>
              <a:rPr kumimoji="0" lang="en-US" altLang="ja-JP" sz="2000" dirty="0" smtClean="0"/>
              <a:t>2</a:t>
            </a:r>
            <a:r>
              <a:rPr kumimoji="0" lang="en-US" altLang="ja-JP" sz="2000" dirty="0">
                <a:latin typeface="Times New Roman" pitchFamily="18" charset="0"/>
              </a:rPr>
              <a:t> </a:t>
            </a:r>
            <a:r>
              <a:rPr kumimoji="0" lang="en-US" altLang="ja-JP" sz="2000" dirty="0" smtClean="0"/>
              <a:t>Nara </a:t>
            </a:r>
            <a:r>
              <a:rPr kumimoji="0" lang="en-US" altLang="ja-JP" sz="2000" dirty="0"/>
              <a:t>Institute of Science and </a:t>
            </a:r>
            <a:r>
              <a:rPr kumimoji="0" lang="en-US" altLang="ja-JP" sz="2000" dirty="0" smtClean="0"/>
              <a:t>Technology, </a:t>
            </a:r>
            <a:r>
              <a:rPr kumimoji="0" lang="en-US" altLang="ja-JP" sz="2000" dirty="0"/>
              <a:t>Japan</a:t>
            </a:r>
          </a:p>
          <a:p>
            <a:pPr algn="r"/>
            <a:r>
              <a:rPr kumimoji="0" lang="en-US" altLang="ja-JP" sz="2000" dirty="0" smtClean="0"/>
              <a:t>3</a:t>
            </a:r>
            <a:r>
              <a:rPr kumimoji="0" lang="en-US" altLang="ja-JP" sz="2000" dirty="0"/>
              <a:t> </a:t>
            </a:r>
            <a:r>
              <a:rPr kumimoji="0" lang="en-US" altLang="ja-JP" sz="2000" dirty="0" smtClean="0"/>
              <a:t>NEC </a:t>
            </a:r>
            <a:r>
              <a:rPr kumimoji="0" lang="en-US" altLang="ja-JP" sz="2000" dirty="0"/>
              <a:t>Corporation, Japan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9D613B7-5AF0-4AC3-BE7A-10773B834898}" type="slidenum">
              <a:rPr lang="en-US" altLang="ja-JP" smtClean="0"/>
              <a:pPr/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xmlns="" val="5389795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タイトル 1"/>
          <p:cNvSpPr txBox="1">
            <a:spLocks/>
          </p:cNvSpPr>
          <p:nvPr/>
        </p:nvSpPr>
        <p:spPr bwMode="auto">
          <a:xfrm>
            <a:off x="323528" y="332656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en-US" altLang="ja-JP" dirty="0"/>
              <a:t>Step3: Categorize Code Clones</a:t>
            </a:r>
            <a:endParaRPr lang="ja-JP" altLang="en-US" dirty="0"/>
          </a:p>
        </p:txBody>
      </p:sp>
      <p:sp>
        <p:nvSpPr>
          <p:cNvPr id="65" name="正方形/長方形 64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sp>
        <p:nvSpPr>
          <p:cNvPr id="26" name="スライド番号プレースホルダ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10</a:t>
            </a:fld>
            <a:endParaRPr lang="en-US" altLang="ja-JP"/>
          </a:p>
        </p:txBody>
      </p:sp>
      <p:sp>
        <p:nvSpPr>
          <p:cNvPr id="23" name="フローチャート : 代替処理 22"/>
          <p:cNvSpPr/>
          <p:nvPr/>
        </p:nvSpPr>
        <p:spPr>
          <a:xfrm>
            <a:off x="467544" y="1628800"/>
            <a:ext cx="8424936" cy="864096"/>
          </a:xfrm>
          <a:prstGeom prst="flowChartAlternate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Categorize code clones based on evolution patterns of them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724128" y="5949280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New Version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grpSp>
        <p:nvGrpSpPr>
          <p:cNvPr id="27" name="グループ化 6"/>
          <p:cNvGrpSpPr/>
          <p:nvPr/>
        </p:nvGrpSpPr>
        <p:grpSpPr>
          <a:xfrm>
            <a:off x="1043608" y="2852936"/>
            <a:ext cx="2088232" cy="3019207"/>
            <a:chOff x="1619672" y="2420888"/>
            <a:chExt cx="2088232" cy="3312368"/>
          </a:xfrm>
        </p:grpSpPr>
        <p:sp>
          <p:nvSpPr>
            <p:cNvPr id="28" name="メモ 27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29" name="メモ 28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30" name="Freeform 13"/>
          <p:cNvSpPr>
            <a:spLocks/>
          </p:cNvSpPr>
          <p:nvPr/>
        </p:nvSpPr>
        <p:spPr bwMode="auto">
          <a:xfrm>
            <a:off x="1403648" y="4648007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grpSp>
        <p:nvGrpSpPr>
          <p:cNvPr id="31" name="グループ化 41"/>
          <p:cNvGrpSpPr/>
          <p:nvPr/>
        </p:nvGrpSpPr>
        <p:grpSpPr>
          <a:xfrm>
            <a:off x="5745212" y="2814085"/>
            <a:ext cx="2088232" cy="3019207"/>
            <a:chOff x="1619672" y="2420888"/>
            <a:chExt cx="2088232" cy="3312368"/>
          </a:xfrm>
        </p:grpSpPr>
        <p:sp>
          <p:nvSpPr>
            <p:cNvPr id="32" name="メモ 31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33" name="メモ 32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36" name="右矢印 35"/>
          <p:cNvSpPr/>
          <p:nvPr/>
        </p:nvSpPr>
        <p:spPr>
          <a:xfrm>
            <a:off x="2915816" y="4725144"/>
            <a:ext cx="3024336" cy="215156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37" name="Freeform 13"/>
          <p:cNvSpPr>
            <a:spLocks/>
          </p:cNvSpPr>
          <p:nvPr/>
        </p:nvSpPr>
        <p:spPr bwMode="auto">
          <a:xfrm>
            <a:off x="1403648" y="5229200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40" name="Freeform 13"/>
          <p:cNvSpPr>
            <a:spLocks/>
          </p:cNvSpPr>
          <p:nvPr/>
        </p:nvSpPr>
        <p:spPr bwMode="auto">
          <a:xfrm>
            <a:off x="6156176" y="3573016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41" name="Freeform 13"/>
          <p:cNvSpPr>
            <a:spLocks/>
          </p:cNvSpPr>
          <p:nvPr/>
        </p:nvSpPr>
        <p:spPr bwMode="auto">
          <a:xfrm>
            <a:off x="6116836" y="458118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5724128" y="5949280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New Version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grpSp>
        <p:nvGrpSpPr>
          <p:cNvPr id="45" name="グループ化 6"/>
          <p:cNvGrpSpPr/>
          <p:nvPr/>
        </p:nvGrpSpPr>
        <p:grpSpPr>
          <a:xfrm>
            <a:off x="1043608" y="2852936"/>
            <a:ext cx="2088232" cy="3019207"/>
            <a:chOff x="1619672" y="2420888"/>
            <a:chExt cx="2088232" cy="3312368"/>
          </a:xfrm>
        </p:grpSpPr>
        <p:sp>
          <p:nvSpPr>
            <p:cNvPr id="46" name="メモ 45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47" name="メモ 46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48" name="Freeform 13"/>
          <p:cNvSpPr>
            <a:spLocks/>
          </p:cNvSpPr>
          <p:nvPr/>
        </p:nvSpPr>
        <p:spPr bwMode="auto">
          <a:xfrm>
            <a:off x="1403648" y="4648007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grpSp>
        <p:nvGrpSpPr>
          <p:cNvPr id="49" name="グループ化 41"/>
          <p:cNvGrpSpPr/>
          <p:nvPr/>
        </p:nvGrpSpPr>
        <p:grpSpPr>
          <a:xfrm>
            <a:off x="5745212" y="2814085"/>
            <a:ext cx="2088232" cy="3019207"/>
            <a:chOff x="1619672" y="2420888"/>
            <a:chExt cx="2088232" cy="3312368"/>
          </a:xfrm>
        </p:grpSpPr>
        <p:sp>
          <p:nvSpPr>
            <p:cNvPr id="50" name="メモ 49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51" name="メモ 50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54" name="右矢印 53"/>
          <p:cNvSpPr/>
          <p:nvPr/>
        </p:nvSpPr>
        <p:spPr>
          <a:xfrm>
            <a:off x="2915816" y="4725144"/>
            <a:ext cx="3024336" cy="215156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55" name="Freeform 13"/>
          <p:cNvSpPr>
            <a:spLocks/>
          </p:cNvSpPr>
          <p:nvPr/>
        </p:nvSpPr>
        <p:spPr bwMode="auto">
          <a:xfrm>
            <a:off x="1403648" y="5229200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59" name="Freeform 13"/>
          <p:cNvSpPr>
            <a:spLocks/>
          </p:cNvSpPr>
          <p:nvPr/>
        </p:nvSpPr>
        <p:spPr bwMode="auto">
          <a:xfrm>
            <a:off x="6156176" y="3573016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60" name="Freeform 13"/>
          <p:cNvSpPr>
            <a:spLocks/>
          </p:cNvSpPr>
          <p:nvPr/>
        </p:nvSpPr>
        <p:spPr bwMode="auto">
          <a:xfrm>
            <a:off x="6116836" y="458118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42" name="右矢印 41"/>
          <p:cNvSpPr/>
          <p:nvPr/>
        </p:nvSpPr>
        <p:spPr>
          <a:xfrm>
            <a:off x="2915816" y="3068960"/>
            <a:ext cx="3168352" cy="21602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53" name="Freeform 13"/>
          <p:cNvSpPr>
            <a:spLocks/>
          </p:cNvSpPr>
          <p:nvPr/>
        </p:nvSpPr>
        <p:spPr bwMode="auto">
          <a:xfrm>
            <a:off x="1403648" y="299182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61" name="Freeform 13"/>
          <p:cNvSpPr>
            <a:spLocks/>
          </p:cNvSpPr>
          <p:nvPr/>
        </p:nvSpPr>
        <p:spPr bwMode="auto">
          <a:xfrm>
            <a:off x="6159252" y="2958852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3419872" y="2996952"/>
            <a:ext cx="2088232" cy="43204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Not </a:t>
            </a:r>
            <a:r>
              <a:rPr lang="en-US" altLang="ja-JP" sz="2000" b="1" dirty="0" smtClean="0">
                <a:solidFill>
                  <a:schemeClr val="tx1"/>
                </a:solidFill>
              </a:rPr>
              <a:t>m</a:t>
            </a:r>
            <a:r>
              <a:rPr kumimoji="1" lang="en-US" altLang="ja-JP" sz="2000" b="1" dirty="0" smtClean="0">
                <a:solidFill>
                  <a:schemeClr val="tx1"/>
                </a:solidFill>
              </a:rPr>
              <a:t>odified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63" name="タイトル 1"/>
          <p:cNvSpPr txBox="1">
            <a:spLocks/>
          </p:cNvSpPr>
          <p:nvPr/>
        </p:nvSpPr>
        <p:spPr bwMode="auto">
          <a:xfrm>
            <a:off x="1403648" y="3068960"/>
            <a:ext cx="1368152" cy="216024"/>
          </a:xfrm>
          <a:prstGeom prst="rect">
            <a:avLst/>
          </a:prstGeom>
          <a:solidFill>
            <a:schemeClr val="bg1">
              <a:lumMod val="95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Stable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64" name="タイトル 1"/>
          <p:cNvSpPr txBox="1">
            <a:spLocks/>
          </p:cNvSpPr>
          <p:nvPr/>
        </p:nvSpPr>
        <p:spPr bwMode="auto">
          <a:xfrm>
            <a:off x="6089452" y="3035176"/>
            <a:ext cx="1512168" cy="288032"/>
          </a:xfrm>
          <a:prstGeom prst="rect">
            <a:avLst/>
          </a:prstGeom>
          <a:solidFill>
            <a:schemeClr val="bg1">
              <a:lumMod val="95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Stable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533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タイトル 1"/>
          <p:cNvSpPr txBox="1">
            <a:spLocks/>
          </p:cNvSpPr>
          <p:nvPr/>
        </p:nvSpPr>
        <p:spPr bwMode="auto">
          <a:xfrm>
            <a:off x="323528" y="332656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en-US" altLang="ja-JP" dirty="0"/>
              <a:t>Step3: Categorize Code Clones</a:t>
            </a:r>
            <a:endParaRPr lang="ja-JP" altLang="en-US" dirty="0"/>
          </a:p>
        </p:txBody>
      </p:sp>
      <p:sp>
        <p:nvSpPr>
          <p:cNvPr id="65" name="正方形/長方形 64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sp>
        <p:nvSpPr>
          <p:cNvPr id="26" name="スライド番号プレースホルダ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11</a:t>
            </a:fld>
            <a:endParaRPr lang="en-US" altLang="ja-JP"/>
          </a:p>
        </p:txBody>
      </p:sp>
      <p:sp>
        <p:nvSpPr>
          <p:cNvPr id="23" name="フローチャート : 代替処理 22"/>
          <p:cNvSpPr/>
          <p:nvPr/>
        </p:nvSpPr>
        <p:spPr>
          <a:xfrm>
            <a:off x="467544" y="1628800"/>
            <a:ext cx="8424936" cy="864096"/>
          </a:xfrm>
          <a:prstGeom prst="flowChartAlternate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Categorize code clones based on evolution patterns of them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724128" y="5949280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New Version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grpSp>
        <p:nvGrpSpPr>
          <p:cNvPr id="27" name="グループ化 6"/>
          <p:cNvGrpSpPr/>
          <p:nvPr/>
        </p:nvGrpSpPr>
        <p:grpSpPr>
          <a:xfrm>
            <a:off x="1043608" y="2852936"/>
            <a:ext cx="2088232" cy="3019207"/>
            <a:chOff x="1619672" y="2420888"/>
            <a:chExt cx="2088232" cy="3312368"/>
          </a:xfrm>
        </p:grpSpPr>
        <p:sp>
          <p:nvSpPr>
            <p:cNvPr id="28" name="メモ 27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29" name="メモ 28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30" name="Freeform 13"/>
          <p:cNvSpPr>
            <a:spLocks/>
          </p:cNvSpPr>
          <p:nvPr/>
        </p:nvSpPr>
        <p:spPr bwMode="auto">
          <a:xfrm>
            <a:off x="1403648" y="4648007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grpSp>
        <p:nvGrpSpPr>
          <p:cNvPr id="31" name="グループ化 41"/>
          <p:cNvGrpSpPr/>
          <p:nvPr/>
        </p:nvGrpSpPr>
        <p:grpSpPr>
          <a:xfrm>
            <a:off x="5745212" y="2814085"/>
            <a:ext cx="2088232" cy="3019207"/>
            <a:chOff x="1619672" y="2420888"/>
            <a:chExt cx="2088232" cy="3312368"/>
          </a:xfrm>
        </p:grpSpPr>
        <p:sp>
          <p:nvSpPr>
            <p:cNvPr id="32" name="メモ 31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33" name="メモ 32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36" name="右矢印 35"/>
          <p:cNvSpPr/>
          <p:nvPr/>
        </p:nvSpPr>
        <p:spPr>
          <a:xfrm>
            <a:off x="2915816" y="4725144"/>
            <a:ext cx="3024336" cy="215156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37" name="Freeform 13"/>
          <p:cNvSpPr>
            <a:spLocks/>
          </p:cNvSpPr>
          <p:nvPr/>
        </p:nvSpPr>
        <p:spPr bwMode="auto">
          <a:xfrm>
            <a:off x="1403648" y="5229200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41" name="Freeform 13"/>
          <p:cNvSpPr>
            <a:spLocks/>
          </p:cNvSpPr>
          <p:nvPr/>
        </p:nvSpPr>
        <p:spPr bwMode="auto">
          <a:xfrm>
            <a:off x="6116836" y="458118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5724128" y="5949280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New Version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grpSp>
        <p:nvGrpSpPr>
          <p:cNvPr id="45" name="グループ化 6"/>
          <p:cNvGrpSpPr/>
          <p:nvPr/>
        </p:nvGrpSpPr>
        <p:grpSpPr>
          <a:xfrm>
            <a:off x="1043608" y="2852936"/>
            <a:ext cx="2088232" cy="3019207"/>
            <a:chOff x="1619672" y="2420888"/>
            <a:chExt cx="2088232" cy="3312368"/>
          </a:xfrm>
        </p:grpSpPr>
        <p:sp>
          <p:nvSpPr>
            <p:cNvPr id="46" name="メモ 45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47" name="メモ 46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48" name="Freeform 13"/>
          <p:cNvSpPr>
            <a:spLocks/>
          </p:cNvSpPr>
          <p:nvPr/>
        </p:nvSpPr>
        <p:spPr bwMode="auto">
          <a:xfrm>
            <a:off x="1403648" y="4648007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grpSp>
        <p:nvGrpSpPr>
          <p:cNvPr id="49" name="グループ化 41"/>
          <p:cNvGrpSpPr/>
          <p:nvPr/>
        </p:nvGrpSpPr>
        <p:grpSpPr>
          <a:xfrm>
            <a:off x="5745212" y="2814085"/>
            <a:ext cx="2088232" cy="3019207"/>
            <a:chOff x="1619672" y="2420888"/>
            <a:chExt cx="2088232" cy="3312368"/>
          </a:xfrm>
        </p:grpSpPr>
        <p:sp>
          <p:nvSpPr>
            <p:cNvPr id="50" name="メモ 49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51" name="メモ 50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54" name="右矢印 53"/>
          <p:cNvSpPr/>
          <p:nvPr/>
        </p:nvSpPr>
        <p:spPr>
          <a:xfrm>
            <a:off x="2915816" y="4725144"/>
            <a:ext cx="3024336" cy="215156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55" name="Freeform 13"/>
          <p:cNvSpPr>
            <a:spLocks/>
          </p:cNvSpPr>
          <p:nvPr/>
        </p:nvSpPr>
        <p:spPr bwMode="auto">
          <a:xfrm>
            <a:off x="1403648" y="5229200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60" name="Freeform 13"/>
          <p:cNvSpPr>
            <a:spLocks/>
          </p:cNvSpPr>
          <p:nvPr/>
        </p:nvSpPr>
        <p:spPr bwMode="auto">
          <a:xfrm>
            <a:off x="6116836" y="458118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42" name="右矢印 41"/>
          <p:cNvSpPr/>
          <p:nvPr/>
        </p:nvSpPr>
        <p:spPr>
          <a:xfrm>
            <a:off x="2915816" y="3068960"/>
            <a:ext cx="3168352" cy="21602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53" name="Freeform 13"/>
          <p:cNvSpPr>
            <a:spLocks/>
          </p:cNvSpPr>
          <p:nvPr/>
        </p:nvSpPr>
        <p:spPr bwMode="auto">
          <a:xfrm>
            <a:off x="1403648" y="299182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61" name="Freeform 13"/>
          <p:cNvSpPr>
            <a:spLocks/>
          </p:cNvSpPr>
          <p:nvPr/>
        </p:nvSpPr>
        <p:spPr bwMode="auto">
          <a:xfrm>
            <a:off x="6159252" y="2958852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3419872" y="2996952"/>
            <a:ext cx="2088232" cy="43204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Not </a:t>
            </a:r>
            <a:r>
              <a:rPr lang="en-US" altLang="ja-JP" sz="2000" b="1" dirty="0" smtClean="0">
                <a:solidFill>
                  <a:schemeClr val="tx1"/>
                </a:solidFill>
              </a:rPr>
              <a:t>m</a:t>
            </a:r>
            <a:r>
              <a:rPr kumimoji="1" lang="en-US" altLang="ja-JP" sz="2000" b="1" dirty="0" smtClean="0">
                <a:solidFill>
                  <a:schemeClr val="tx1"/>
                </a:solidFill>
              </a:rPr>
              <a:t>odified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63" name="タイトル 1"/>
          <p:cNvSpPr txBox="1">
            <a:spLocks/>
          </p:cNvSpPr>
          <p:nvPr/>
        </p:nvSpPr>
        <p:spPr bwMode="auto">
          <a:xfrm>
            <a:off x="1403648" y="3068960"/>
            <a:ext cx="1368152" cy="216024"/>
          </a:xfrm>
          <a:prstGeom prst="rect">
            <a:avLst/>
          </a:prstGeom>
          <a:solidFill>
            <a:schemeClr val="bg1">
              <a:lumMod val="95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Stable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64" name="タイトル 1"/>
          <p:cNvSpPr txBox="1">
            <a:spLocks/>
          </p:cNvSpPr>
          <p:nvPr/>
        </p:nvSpPr>
        <p:spPr bwMode="auto">
          <a:xfrm>
            <a:off x="6089452" y="3035176"/>
            <a:ext cx="1512168" cy="288032"/>
          </a:xfrm>
          <a:prstGeom prst="rect">
            <a:avLst/>
          </a:prstGeom>
          <a:solidFill>
            <a:schemeClr val="bg1">
              <a:lumMod val="95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Stable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乗算記号 37"/>
          <p:cNvSpPr/>
          <p:nvPr/>
        </p:nvSpPr>
        <p:spPr>
          <a:xfrm>
            <a:off x="1331640" y="3567887"/>
            <a:ext cx="1548305" cy="68356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cxnSp>
        <p:nvCxnSpPr>
          <p:cNvPr id="39" name="直線矢印コネクタ 38"/>
          <p:cNvCxnSpPr/>
          <p:nvPr/>
        </p:nvCxnSpPr>
        <p:spPr bwMode="auto">
          <a:xfrm>
            <a:off x="2843808" y="3933056"/>
            <a:ext cx="3096344" cy="0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2" name="Freeform 13"/>
          <p:cNvSpPr>
            <a:spLocks/>
          </p:cNvSpPr>
          <p:nvPr/>
        </p:nvSpPr>
        <p:spPr bwMode="auto">
          <a:xfrm>
            <a:off x="6156176" y="3573016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56" name="タイトル 1"/>
          <p:cNvSpPr txBox="1">
            <a:spLocks/>
          </p:cNvSpPr>
          <p:nvPr/>
        </p:nvSpPr>
        <p:spPr bwMode="auto">
          <a:xfrm>
            <a:off x="6084168" y="3645024"/>
            <a:ext cx="1296144" cy="288032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4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Added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3419872" y="3717032"/>
            <a:ext cx="2088232" cy="432048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Added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140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タイトル 1"/>
          <p:cNvSpPr txBox="1">
            <a:spLocks/>
          </p:cNvSpPr>
          <p:nvPr/>
        </p:nvSpPr>
        <p:spPr bwMode="auto">
          <a:xfrm>
            <a:off x="323528" y="332656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en-US" altLang="ja-JP" dirty="0"/>
              <a:t>Step3: Categorize Code Clones</a:t>
            </a:r>
            <a:endParaRPr lang="ja-JP" altLang="en-US" dirty="0"/>
          </a:p>
        </p:txBody>
      </p:sp>
      <p:sp>
        <p:nvSpPr>
          <p:cNvPr id="65" name="正方形/長方形 64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sp>
        <p:nvSpPr>
          <p:cNvPr id="26" name="スライド番号プレースホルダ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12</a:t>
            </a:fld>
            <a:endParaRPr lang="en-US" altLang="ja-JP"/>
          </a:p>
        </p:txBody>
      </p:sp>
      <p:sp>
        <p:nvSpPr>
          <p:cNvPr id="23" name="フローチャート : 代替処理 22"/>
          <p:cNvSpPr/>
          <p:nvPr/>
        </p:nvSpPr>
        <p:spPr>
          <a:xfrm>
            <a:off x="467544" y="1628800"/>
            <a:ext cx="8424936" cy="864096"/>
          </a:xfrm>
          <a:prstGeom prst="flowChartAlternate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Categorize code clones based on evolution patterns of them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724128" y="5949280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New Version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grpSp>
        <p:nvGrpSpPr>
          <p:cNvPr id="27" name="グループ化 6"/>
          <p:cNvGrpSpPr/>
          <p:nvPr/>
        </p:nvGrpSpPr>
        <p:grpSpPr>
          <a:xfrm>
            <a:off x="1043608" y="2852936"/>
            <a:ext cx="2088232" cy="3019207"/>
            <a:chOff x="1619672" y="2420888"/>
            <a:chExt cx="2088232" cy="3312368"/>
          </a:xfrm>
        </p:grpSpPr>
        <p:sp>
          <p:nvSpPr>
            <p:cNvPr id="28" name="メモ 27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29" name="メモ 28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grpSp>
        <p:nvGrpSpPr>
          <p:cNvPr id="31" name="グループ化 41"/>
          <p:cNvGrpSpPr/>
          <p:nvPr/>
        </p:nvGrpSpPr>
        <p:grpSpPr>
          <a:xfrm>
            <a:off x="5745212" y="2814085"/>
            <a:ext cx="2088232" cy="3019207"/>
            <a:chOff x="1619672" y="2420888"/>
            <a:chExt cx="2088232" cy="3312368"/>
          </a:xfrm>
        </p:grpSpPr>
        <p:sp>
          <p:nvSpPr>
            <p:cNvPr id="32" name="メモ 31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33" name="メモ 32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37" name="Freeform 13"/>
          <p:cNvSpPr>
            <a:spLocks/>
          </p:cNvSpPr>
          <p:nvPr/>
        </p:nvSpPr>
        <p:spPr bwMode="auto">
          <a:xfrm>
            <a:off x="1403648" y="5229200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5724128" y="5949280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New Version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grpSp>
        <p:nvGrpSpPr>
          <p:cNvPr id="45" name="グループ化 6"/>
          <p:cNvGrpSpPr/>
          <p:nvPr/>
        </p:nvGrpSpPr>
        <p:grpSpPr>
          <a:xfrm>
            <a:off x="1043608" y="2852936"/>
            <a:ext cx="2088232" cy="3019207"/>
            <a:chOff x="1619672" y="2420888"/>
            <a:chExt cx="2088232" cy="3312368"/>
          </a:xfrm>
        </p:grpSpPr>
        <p:sp>
          <p:nvSpPr>
            <p:cNvPr id="46" name="メモ 45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47" name="メモ 46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grpSp>
        <p:nvGrpSpPr>
          <p:cNvPr id="49" name="グループ化 41"/>
          <p:cNvGrpSpPr/>
          <p:nvPr/>
        </p:nvGrpSpPr>
        <p:grpSpPr>
          <a:xfrm>
            <a:off x="5745212" y="2814085"/>
            <a:ext cx="2088232" cy="3019207"/>
            <a:chOff x="1619672" y="2420888"/>
            <a:chExt cx="2088232" cy="3312368"/>
          </a:xfrm>
        </p:grpSpPr>
        <p:sp>
          <p:nvSpPr>
            <p:cNvPr id="50" name="メモ 49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51" name="メモ 50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55" name="Freeform 13"/>
          <p:cNvSpPr>
            <a:spLocks/>
          </p:cNvSpPr>
          <p:nvPr/>
        </p:nvSpPr>
        <p:spPr bwMode="auto">
          <a:xfrm>
            <a:off x="1403648" y="5229200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42" name="右矢印 41"/>
          <p:cNvSpPr/>
          <p:nvPr/>
        </p:nvSpPr>
        <p:spPr>
          <a:xfrm>
            <a:off x="2915816" y="3068960"/>
            <a:ext cx="3168352" cy="21602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53" name="Freeform 13"/>
          <p:cNvSpPr>
            <a:spLocks/>
          </p:cNvSpPr>
          <p:nvPr/>
        </p:nvSpPr>
        <p:spPr bwMode="auto">
          <a:xfrm>
            <a:off x="1403648" y="299182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61" name="Freeform 13"/>
          <p:cNvSpPr>
            <a:spLocks/>
          </p:cNvSpPr>
          <p:nvPr/>
        </p:nvSpPr>
        <p:spPr bwMode="auto">
          <a:xfrm>
            <a:off x="6159252" y="2958852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3419872" y="2996952"/>
            <a:ext cx="2088232" cy="43204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Not </a:t>
            </a:r>
            <a:r>
              <a:rPr lang="en-US" altLang="ja-JP" sz="2000" b="1" dirty="0" smtClean="0">
                <a:solidFill>
                  <a:schemeClr val="tx1"/>
                </a:solidFill>
              </a:rPr>
              <a:t>m</a:t>
            </a:r>
            <a:r>
              <a:rPr kumimoji="1" lang="en-US" altLang="ja-JP" sz="2000" b="1" dirty="0" smtClean="0">
                <a:solidFill>
                  <a:schemeClr val="tx1"/>
                </a:solidFill>
              </a:rPr>
              <a:t>odified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63" name="タイトル 1"/>
          <p:cNvSpPr txBox="1">
            <a:spLocks/>
          </p:cNvSpPr>
          <p:nvPr/>
        </p:nvSpPr>
        <p:spPr bwMode="auto">
          <a:xfrm>
            <a:off x="1403648" y="3068960"/>
            <a:ext cx="1368152" cy="216024"/>
          </a:xfrm>
          <a:prstGeom prst="rect">
            <a:avLst/>
          </a:prstGeom>
          <a:solidFill>
            <a:schemeClr val="bg1">
              <a:lumMod val="95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Stable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64" name="タイトル 1"/>
          <p:cNvSpPr txBox="1">
            <a:spLocks/>
          </p:cNvSpPr>
          <p:nvPr/>
        </p:nvSpPr>
        <p:spPr bwMode="auto">
          <a:xfrm>
            <a:off x="6089452" y="3035176"/>
            <a:ext cx="1512168" cy="288032"/>
          </a:xfrm>
          <a:prstGeom prst="rect">
            <a:avLst/>
          </a:prstGeom>
          <a:solidFill>
            <a:schemeClr val="bg1">
              <a:lumMod val="95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Stable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乗算記号 37"/>
          <p:cNvSpPr/>
          <p:nvPr/>
        </p:nvSpPr>
        <p:spPr>
          <a:xfrm>
            <a:off x="1331640" y="3567887"/>
            <a:ext cx="1548305" cy="68356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cxnSp>
        <p:nvCxnSpPr>
          <p:cNvPr id="39" name="直線矢印コネクタ 38"/>
          <p:cNvCxnSpPr/>
          <p:nvPr/>
        </p:nvCxnSpPr>
        <p:spPr bwMode="auto">
          <a:xfrm>
            <a:off x="2843808" y="3933056"/>
            <a:ext cx="3096344" cy="0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2" name="Freeform 13"/>
          <p:cNvSpPr>
            <a:spLocks/>
          </p:cNvSpPr>
          <p:nvPr/>
        </p:nvSpPr>
        <p:spPr bwMode="auto">
          <a:xfrm>
            <a:off x="6156176" y="3573016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56" name="タイトル 1"/>
          <p:cNvSpPr txBox="1">
            <a:spLocks/>
          </p:cNvSpPr>
          <p:nvPr/>
        </p:nvSpPr>
        <p:spPr bwMode="auto">
          <a:xfrm>
            <a:off x="6084168" y="3645024"/>
            <a:ext cx="1296144" cy="288032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4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Added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3419872" y="3717032"/>
            <a:ext cx="2088232" cy="432048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Added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66" name="Freeform 13"/>
          <p:cNvSpPr>
            <a:spLocks/>
          </p:cNvSpPr>
          <p:nvPr/>
        </p:nvSpPr>
        <p:spPr bwMode="auto">
          <a:xfrm>
            <a:off x="1403648" y="4648007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67" name="Freeform 13"/>
          <p:cNvSpPr>
            <a:spLocks/>
          </p:cNvSpPr>
          <p:nvPr/>
        </p:nvSpPr>
        <p:spPr bwMode="auto">
          <a:xfrm>
            <a:off x="6116836" y="458118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68" name="右矢印 67"/>
          <p:cNvSpPr/>
          <p:nvPr/>
        </p:nvSpPr>
        <p:spPr>
          <a:xfrm>
            <a:off x="2915816" y="4725144"/>
            <a:ext cx="3168352" cy="21602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69" name="角丸四角形 68"/>
          <p:cNvSpPr/>
          <p:nvPr/>
        </p:nvSpPr>
        <p:spPr>
          <a:xfrm>
            <a:off x="3419872" y="4653136"/>
            <a:ext cx="2088232" cy="43204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Modified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70" name="タイトル 1"/>
          <p:cNvSpPr txBox="1">
            <a:spLocks/>
          </p:cNvSpPr>
          <p:nvPr/>
        </p:nvSpPr>
        <p:spPr bwMode="auto">
          <a:xfrm>
            <a:off x="1298972" y="4719960"/>
            <a:ext cx="1512168" cy="360040"/>
          </a:xfrm>
          <a:prstGeom prst="rect">
            <a:avLst/>
          </a:prstGeom>
          <a:solidFill>
            <a:schemeClr val="accent2">
              <a:lumMod val="40000"/>
              <a:lumOff val="60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200" b="1" kern="0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M</a:t>
            </a:r>
            <a:r>
              <a:rPr kumimoji="1" lang="en-US" altLang="ja-JP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odified</a:t>
            </a:r>
            <a:endParaRPr kumimoji="1" lang="ja-JP" altLang="en-US" sz="2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71" name="タイトル 1"/>
          <p:cNvSpPr txBox="1">
            <a:spLocks/>
          </p:cNvSpPr>
          <p:nvPr/>
        </p:nvSpPr>
        <p:spPr bwMode="auto">
          <a:xfrm>
            <a:off x="6012160" y="4653136"/>
            <a:ext cx="1512168" cy="360040"/>
          </a:xfrm>
          <a:prstGeom prst="rect">
            <a:avLst/>
          </a:prstGeom>
          <a:solidFill>
            <a:schemeClr val="accent2">
              <a:lumMod val="40000"/>
              <a:lumOff val="60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</a:t>
            </a:r>
            <a:r>
              <a:rPr kumimoji="1" lang="en-US" altLang="ja-JP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odified</a:t>
            </a:r>
            <a:endParaRPr kumimoji="1" lang="ja-JP" altLang="en-US" sz="2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182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正方形/長方形 63"/>
          <p:cNvSpPr/>
          <p:nvPr/>
        </p:nvSpPr>
        <p:spPr>
          <a:xfrm>
            <a:off x="5724128" y="5949280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New Version</a:t>
            </a:r>
          </a:p>
        </p:txBody>
      </p:sp>
      <p:sp>
        <p:nvSpPr>
          <p:cNvPr id="65" name="正方形/長方形 64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grpSp>
        <p:nvGrpSpPr>
          <p:cNvPr id="2" name="グループ化 6"/>
          <p:cNvGrpSpPr/>
          <p:nvPr/>
        </p:nvGrpSpPr>
        <p:grpSpPr>
          <a:xfrm>
            <a:off x="1043608" y="2852936"/>
            <a:ext cx="2088232" cy="3019207"/>
            <a:chOff x="1619672" y="2420888"/>
            <a:chExt cx="2088232" cy="3312368"/>
          </a:xfrm>
        </p:grpSpPr>
        <p:sp>
          <p:nvSpPr>
            <p:cNvPr id="67" name="メモ 66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68" name="メモ 67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69" name="Freeform 13"/>
          <p:cNvSpPr>
            <a:spLocks/>
          </p:cNvSpPr>
          <p:nvPr/>
        </p:nvSpPr>
        <p:spPr bwMode="auto">
          <a:xfrm>
            <a:off x="1403648" y="4648007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grpSp>
        <p:nvGrpSpPr>
          <p:cNvPr id="3" name="グループ化 41"/>
          <p:cNvGrpSpPr/>
          <p:nvPr/>
        </p:nvGrpSpPr>
        <p:grpSpPr>
          <a:xfrm>
            <a:off x="5745212" y="2814085"/>
            <a:ext cx="2088232" cy="3019207"/>
            <a:chOff x="1619672" y="2420888"/>
            <a:chExt cx="2088232" cy="3312368"/>
          </a:xfrm>
        </p:grpSpPr>
        <p:sp>
          <p:nvSpPr>
            <p:cNvPr id="71" name="メモ 70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72" name="メモ 71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77" name="右矢印 76"/>
          <p:cNvSpPr/>
          <p:nvPr/>
        </p:nvSpPr>
        <p:spPr>
          <a:xfrm>
            <a:off x="2915816" y="3068960"/>
            <a:ext cx="3168352" cy="21602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81" name="Freeform 13"/>
          <p:cNvSpPr>
            <a:spLocks/>
          </p:cNvSpPr>
          <p:nvPr/>
        </p:nvSpPr>
        <p:spPr bwMode="auto">
          <a:xfrm>
            <a:off x="1403648" y="299182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82" name="Freeform 13"/>
          <p:cNvSpPr>
            <a:spLocks/>
          </p:cNvSpPr>
          <p:nvPr/>
        </p:nvSpPr>
        <p:spPr bwMode="auto">
          <a:xfrm>
            <a:off x="6159252" y="2958852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91" name="Freeform 13"/>
          <p:cNvSpPr>
            <a:spLocks/>
          </p:cNvSpPr>
          <p:nvPr/>
        </p:nvSpPr>
        <p:spPr bwMode="auto">
          <a:xfrm>
            <a:off x="6116836" y="458118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26" name="スライド番号プレースホルダ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13</a:t>
            </a:fld>
            <a:endParaRPr lang="en-US" altLang="ja-JP"/>
          </a:p>
        </p:txBody>
      </p:sp>
      <p:sp>
        <p:nvSpPr>
          <p:cNvPr id="27" name="角丸四角形 26"/>
          <p:cNvSpPr/>
          <p:nvPr/>
        </p:nvSpPr>
        <p:spPr>
          <a:xfrm>
            <a:off x="3419872" y="2996952"/>
            <a:ext cx="2088232" cy="43204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Not </a:t>
            </a:r>
            <a:r>
              <a:rPr lang="en-US" altLang="ja-JP" sz="2000" b="1" dirty="0" smtClean="0">
                <a:solidFill>
                  <a:schemeClr val="tx1"/>
                </a:solidFill>
              </a:rPr>
              <a:t>m</a:t>
            </a:r>
            <a:r>
              <a:rPr kumimoji="1" lang="en-US" altLang="ja-JP" sz="2000" b="1" dirty="0" smtClean="0">
                <a:solidFill>
                  <a:schemeClr val="tx1"/>
                </a:solidFill>
              </a:rPr>
              <a:t>odified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28" name="タイトル 1"/>
          <p:cNvSpPr txBox="1">
            <a:spLocks/>
          </p:cNvSpPr>
          <p:nvPr/>
        </p:nvSpPr>
        <p:spPr bwMode="auto">
          <a:xfrm>
            <a:off x="1403648" y="3068960"/>
            <a:ext cx="1368152" cy="216024"/>
          </a:xfrm>
          <a:prstGeom prst="rect">
            <a:avLst/>
          </a:prstGeom>
          <a:solidFill>
            <a:schemeClr val="bg1">
              <a:lumMod val="95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Stable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29" name="タイトル 1"/>
          <p:cNvSpPr txBox="1">
            <a:spLocks/>
          </p:cNvSpPr>
          <p:nvPr/>
        </p:nvSpPr>
        <p:spPr bwMode="auto">
          <a:xfrm>
            <a:off x="6089452" y="3035176"/>
            <a:ext cx="1512168" cy="288032"/>
          </a:xfrm>
          <a:prstGeom prst="rect">
            <a:avLst/>
          </a:prstGeom>
          <a:solidFill>
            <a:schemeClr val="bg1">
              <a:lumMod val="95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Stable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0" name="右矢印 29"/>
          <p:cNvSpPr/>
          <p:nvPr/>
        </p:nvSpPr>
        <p:spPr>
          <a:xfrm>
            <a:off x="2915816" y="4725144"/>
            <a:ext cx="3168352" cy="21602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31" name="フローチャート : 代替処理 30"/>
          <p:cNvSpPr/>
          <p:nvPr/>
        </p:nvSpPr>
        <p:spPr>
          <a:xfrm>
            <a:off x="467544" y="1628800"/>
            <a:ext cx="8424936" cy="864096"/>
          </a:xfrm>
          <a:prstGeom prst="flowChartAlternate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Categorize code clones based on evolution patterns of them</a:t>
            </a:r>
          </a:p>
        </p:txBody>
      </p:sp>
      <p:sp>
        <p:nvSpPr>
          <p:cNvPr id="24" name="角丸四角形 23"/>
          <p:cNvSpPr/>
          <p:nvPr/>
        </p:nvSpPr>
        <p:spPr>
          <a:xfrm>
            <a:off x="3419872" y="4653136"/>
            <a:ext cx="2088232" cy="43204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Modified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25" name="タイトル 1"/>
          <p:cNvSpPr txBox="1">
            <a:spLocks/>
          </p:cNvSpPr>
          <p:nvPr/>
        </p:nvSpPr>
        <p:spPr bwMode="auto">
          <a:xfrm>
            <a:off x="1298972" y="4719960"/>
            <a:ext cx="1512168" cy="360040"/>
          </a:xfrm>
          <a:prstGeom prst="rect">
            <a:avLst/>
          </a:prstGeom>
          <a:solidFill>
            <a:schemeClr val="accent2">
              <a:lumMod val="40000"/>
              <a:lumOff val="60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200" b="1" kern="0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M</a:t>
            </a:r>
            <a:r>
              <a:rPr kumimoji="1" lang="en-US" altLang="ja-JP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odified</a:t>
            </a:r>
            <a:endParaRPr kumimoji="1" lang="ja-JP" altLang="en-US" sz="2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32" name="タイトル 1"/>
          <p:cNvSpPr txBox="1">
            <a:spLocks/>
          </p:cNvSpPr>
          <p:nvPr/>
        </p:nvSpPr>
        <p:spPr bwMode="auto">
          <a:xfrm>
            <a:off x="6012160" y="4653136"/>
            <a:ext cx="1512168" cy="360040"/>
          </a:xfrm>
          <a:prstGeom prst="rect">
            <a:avLst/>
          </a:prstGeom>
          <a:solidFill>
            <a:schemeClr val="accent2">
              <a:lumMod val="40000"/>
              <a:lumOff val="60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</a:t>
            </a:r>
            <a:r>
              <a:rPr kumimoji="1" lang="en-US" altLang="ja-JP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odified</a:t>
            </a:r>
            <a:endParaRPr kumimoji="1" lang="ja-JP" altLang="en-US" sz="2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3" name="乗算記号 32"/>
          <p:cNvSpPr/>
          <p:nvPr/>
        </p:nvSpPr>
        <p:spPr>
          <a:xfrm>
            <a:off x="1331640" y="3567887"/>
            <a:ext cx="1548305" cy="68356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cxnSp>
        <p:nvCxnSpPr>
          <p:cNvPr id="34" name="直線矢印コネクタ 33"/>
          <p:cNvCxnSpPr/>
          <p:nvPr/>
        </p:nvCxnSpPr>
        <p:spPr bwMode="auto">
          <a:xfrm>
            <a:off x="2843808" y="3933056"/>
            <a:ext cx="3096344" cy="0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5" name="Freeform 13"/>
          <p:cNvSpPr>
            <a:spLocks/>
          </p:cNvSpPr>
          <p:nvPr/>
        </p:nvSpPr>
        <p:spPr bwMode="auto">
          <a:xfrm>
            <a:off x="6156176" y="3573016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36" name="タイトル 1"/>
          <p:cNvSpPr txBox="1">
            <a:spLocks/>
          </p:cNvSpPr>
          <p:nvPr/>
        </p:nvSpPr>
        <p:spPr bwMode="auto">
          <a:xfrm>
            <a:off x="6084168" y="3645024"/>
            <a:ext cx="1296144" cy="288032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4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Added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3419872" y="3717032"/>
            <a:ext cx="2088232" cy="432048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Added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43" name="乗算記号 42"/>
          <p:cNvSpPr/>
          <p:nvPr/>
        </p:nvSpPr>
        <p:spPr>
          <a:xfrm>
            <a:off x="6053336" y="5098256"/>
            <a:ext cx="1548305" cy="68356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cxnSp>
        <p:nvCxnSpPr>
          <p:cNvPr id="44" name="直線矢印コネクタ 43"/>
          <p:cNvCxnSpPr/>
          <p:nvPr/>
        </p:nvCxnSpPr>
        <p:spPr bwMode="auto">
          <a:xfrm flipV="1">
            <a:off x="2956992" y="5458296"/>
            <a:ext cx="3240360" cy="1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5" name="Freeform 13"/>
          <p:cNvSpPr>
            <a:spLocks/>
          </p:cNvSpPr>
          <p:nvPr/>
        </p:nvSpPr>
        <p:spPr bwMode="auto">
          <a:xfrm>
            <a:off x="1444824" y="523714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46" name="角丸四角形 45"/>
          <p:cNvSpPr/>
          <p:nvPr/>
        </p:nvSpPr>
        <p:spPr>
          <a:xfrm>
            <a:off x="3461048" y="5242272"/>
            <a:ext cx="2088232" cy="43204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Deleted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47" name="タイトル 1"/>
          <p:cNvSpPr txBox="1">
            <a:spLocks/>
          </p:cNvSpPr>
          <p:nvPr/>
        </p:nvSpPr>
        <p:spPr bwMode="auto">
          <a:xfrm>
            <a:off x="1331640" y="5301208"/>
            <a:ext cx="1582316" cy="360288"/>
          </a:xfrm>
          <a:prstGeom prst="rect">
            <a:avLst/>
          </a:prstGeom>
          <a:solidFill>
            <a:schemeClr val="bg1">
              <a:lumMod val="75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400" b="1" kern="0" noProof="0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Deleted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38" name="タイトル 1"/>
          <p:cNvSpPr txBox="1">
            <a:spLocks/>
          </p:cNvSpPr>
          <p:nvPr/>
        </p:nvSpPr>
        <p:spPr bwMode="auto">
          <a:xfrm>
            <a:off x="323528" y="332656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en-US" altLang="ja-JP" dirty="0"/>
              <a:t>Step3: Categorize Code Clones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95313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892480" cy="1143000"/>
          </a:xfrm>
        </p:spPr>
        <p:txBody>
          <a:bodyPr/>
          <a:lstStyle/>
          <a:p>
            <a:r>
              <a:rPr kumimoji="1" lang="en-US" altLang="ja-JP" dirty="0" smtClean="0"/>
              <a:t>Step4: Categorize Clone Set (1/2)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5536" y="1600200"/>
            <a:ext cx="9323512" cy="2980928"/>
          </a:xfrm>
        </p:spPr>
        <p:txBody>
          <a:bodyPr/>
          <a:lstStyle/>
          <a:p>
            <a:r>
              <a:rPr kumimoji="1" lang="en-US" altLang="ja-JP" sz="2800" dirty="0" smtClean="0"/>
              <a:t>Stable Clone Set</a:t>
            </a:r>
          </a:p>
          <a:p>
            <a:pPr lvl="1"/>
            <a:r>
              <a:rPr lang="en-US" altLang="ja-JP" sz="2200" dirty="0" smtClean="0"/>
              <a:t>Share only </a:t>
            </a:r>
            <a:r>
              <a:rPr lang="en-US" altLang="ja-JP" sz="2200" b="1" i="1" dirty="0" smtClean="0"/>
              <a:t>stable</a:t>
            </a:r>
            <a:r>
              <a:rPr lang="en-US" altLang="ja-JP" sz="2200" dirty="0" smtClean="0"/>
              <a:t> clones between two versions</a:t>
            </a:r>
          </a:p>
          <a:p>
            <a:pPr lvl="1"/>
            <a:endParaRPr lang="en-US" altLang="ja-JP" sz="2200" dirty="0"/>
          </a:p>
          <a:p>
            <a:r>
              <a:rPr lang="en-US" altLang="ja-JP" sz="2800" dirty="0"/>
              <a:t>New Clone Set</a:t>
            </a:r>
          </a:p>
          <a:p>
            <a:pPr lvl="1"/>
            <a:r>
              <a:rPr lang="en-US" altLang="ja-JP" sz="2200" dirty="0"/>
              <a:t>Share only </a:t>
            </a:r>
            <a:r>
              <a:rPr lang="en-US" altLang="ja-JP" sz="2200" b="1" i="1" dirty="0">
                <a:solidFill>
                  <a:srgbClr val="FF0000"/>
                </a:solidFill>
              </a:rPr>
              <a:t>added</a:t>
            </a:r>
            <a:r>
              <a:rPr lang="en-US" altLang="ja-JP" sz="2200" b="1" dirty="0"/>
              <a:t> </a:t>
            </a:r>
            <a:r>
              <a:rPr lang="en-US" altLang="ja-JP" sz="2200" dirty="0"/>
              <a:t>clones between two versions</a:t>
            </a:r>
          </a:p>
          <a:p>
            <a:endParaRPr lang="en-US" altLang="ja-JP" sz="2600" dirty="0" smtClean="0"/>
          </a:p>
          <a:p>
            <a:pPr lvl="1"/>
            <a:endParaRPr kumimoji="1" lang="en-US" altLang="ja-JP" sz="2200" dirty="0" smtClean="0"/>
          </a:p>
        </p:txBody>
      </p:sp>
      <p:sp>
        <p:nvSpPr>
          <p:cNvPr id="21" name="スライド番号プレースホルダ 33"/>
          <p:cNvSpPr txBox="1">
            <a:spLocks/>
          </p:cNvSpPr>
          <p:nvPr/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F5033E9-932D-4E41-95C3-341F9A6DAE17}" type="slidenum">
              <a:rPr kumimoji="1" lang="en-US" altLang="ja-JP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  <p:sp>
        <p:nvSpPr>
          <p:cNvPr id="38" name="メモ 37"/>
          <p:cNvSpPr/>
          <p:nvPr/>
        </p:nvSpPr>
        <p:spPr bwMode="auto">
          <a:xfrm rot="10800000" flipH="1">
            <a:off x="5595830" y="4149080"/>
            <a:ext cx="1554764" cy="1224136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9" name="メモ 38"/>
          <p:cNvSpPr/>
          <p:nvPr/>
        </p:nvSpPr>
        <p:spPr bwMode="auto">
          <a:xfrm rot="10800000" flipH="1">
            <a:off x="1851414" y="4149080"/>
            <a:ext cx="1554764" cy="1224136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0" name="Freeform 13"/>
          <p:cNvSpPr>
            <a:spLocks/>
          </p:cNvSpPr>
          <p:nvPr/>
        </p:nvSpPr>
        <p:spPr bwMode="auto">
          <a:xfrm>
            <a:off x="5791661" y="4850864"/>
            <a:ext cx="1184582" cy="36004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 dirty="0">
              <a:latin typeface="Arial" charset="0"/>
              <a:ea typeface="MS UI Gothic" pitchFamily="50" charset="-128"/>
            </a:endParaRPr>
          </a:p>
        </p:txBody>
      </p:sp>
      <p:sp>
        <p:nvSpPr>
          <p:cNvPr id="41" name="Freeform 13"/>
          <p:cNvSpPr>
            <a:spLocks/>
          </p:cNvSpPr>
          <p:nvPr/>
        </p:nvSpPr>
        <p:spPr bwMode="auto">
          <a:xfrm>
            <a:off x="5791661" y="4274800"/>
            <a:ext cx="1184582" cy="36004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 dirty="0">
              <a:latin typeface="Arial" charset="0"/>
              <a:ea typeface="MS UI Gothic" pitchFamily="50" charset="-128"/>
            </a:endParaRPr>
          </a:p>
        </p:txBody>
      </p:sp>
      <p:sp>
        <p:nvSpPr>
          <p:cNvPr id="42" name="Freeform 13"/>
          <p:cNvSpPr>
            <a:spLocks/>
          </p:cNvSpPr>
          <p:nvPr/>
        </p:nvSpPr>
        <p:spPr bwMode="auto">
          <a:xfrm>
            <a:off x="2107830" y="4365104"/>
            <a:ext cx="1098042" cy="36004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 dirty="0">
              <a:latin typeface="Arial" charset="0"/>
              <a:ea typeface="MS UI Gothic" pitchFamily="50" charset="-128"/>
            </a:endParaRPr>
          </a:p>
        </p:txBody>
      </p:sp>
      <p:cxnSp>
        <p:nvCxnSpPr>
          <p:cNvPr id="43" name="直線矢印コネクタ 42"/>
          <p:cNvCxnSpPr/>
          <p:nvPr/>
        </p:nvCxnSpPr>
        <p:spPr>
          <a:xfrm>
            <a:off x="3363582" y="4437112"/>
            <a:ext cx="2232248" cy="17708"/>
          </a:xfrm>
          <a:prstGeom prst="straightConnector1">
            <a:avLst/>
          </a:prstGeom>
          <a:ln w="127000">
            <a:solidFill>
              <a:srgbClr val="EB611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タイトル 1"/>
          <p:cNvSpPr txBox="1">
            <a:spLocks/>
          </p:cNvSpPr>
          <p:nvPr/>
        </p:nvSpPr>
        <p:spPr bwMode="auto">
          <a:xfrm>
            <a:off x="3363582" y="4850864"/>
            <a:ext cx="180020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</a:t>
            </a:r>
            <a:r>
              <a:rPr kumimoji="1" lang="en-US" altLang="ja-JP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opy</a:t>
            </a: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&amp; paste</a:t>
            </a:r>
            <a:endParaRPr kumimoji="1" lang="ja-JP" altLang="en-US" sz="2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5" name="タイトル 1"/>
          <p:cNvSpPr txBox="1">
            <a:spLocks/>
          </p:cNvSpPr>
          <p:nvPr/>
        </p:nvSpPr>
        <p:spPr bwMode="auto">
          <a:xfrm>
            <a:off x="5667838" y="4293096"/>
            <a:ext cx="1296144" cy="288032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Added</a:t>
            </a:r>
            <a:endParaRPr kumimoji="1" lang="ja-JP" altLang="en-US" sz="2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6" name="タイトル 1"/>
          <p:cNvSpPr txBox="1">
            <a:spLocks/>
          </p:cNvSpPr>
          <p:nvPr/>
        </p:nvSpPr>
        <p:spPr bwMode="auto">
          <a:xfrm>
            <a:off x="5667838" y="4869160"/>
            <a:ext cx="1296144" cy="288032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Added</a:t>
            </a:r>
            <a:endParaRPr kumimoji="1" lang="ja-JP" altLang="en-US" sz="2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47" name="直線矢印コネクタ 46"/>
          <p:cNvCxnSpPr/>
          <p:nvPr/>
        </p:nvCxnSpPr>
        <p:spPr>
          <a:xfrm>
            <a:off x="3435590" y="4437112"/>
            <a:ext cx="2160239" cy="593772"/>
          </a:xfrm>
          <a:prstGeom prst="straightConnector1">
            <a:avLst/>
          </a:prstGeom>
          <a:ln w="127000">
            <a:solidFill>
              <a:srgbClr val="EB611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6528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-508" y="1556792"/>
            <a:ext cx="9217024" cy="2304256"/>
          </a:xfrm>
        </p:spPr>
        <p:txBody>
          <a:bodyPr/>
          <a:lstStyle/>
          <a:p>
            <a:r>
              <a:rPr lang="en-US" altLang="ja-JP" sz="2800" dirty="0" smtClean="0"/>
              <a:t>Deleted </a:t>
            </a:r>
            <a:r>
              <a:rPr lang="en-US" altLang="ja-JP" sz="2800" dirty="0"/>
              <a:t>Clone Set</a:t>
            </a:r>
          </a:p>
          <a:p>
            <a:pPr lvl="1"/>
            <a:r>
              <a:rPr lang="en-US" altLang="ja-JP" sz="2200" dirty="0"/>
              <a:t>Share only </a:t>
            </a:r>
            <a:r>
              <a:rPr lang="en-US" altLang="ja-JP" sz="2200" b="1" i="1" dirty="0">
                <a:solidFill>
                  <a:schemeClr val="bg1">
                    <a:lumMod val="50000"/>
                  </a:schemeClr>
                </a:solidFill>
              </a:rPr>
              <a:t>deleted</a:t>
            </a:r>
            <a:r>
              <a:rPr lang="en-US" altLang="ja-JP" sz="2200" i="1" dirty="0"/>
              <a:t> </a:t>
            </a:r>
            <a:r>
              <a:rPr lang="en-US" altLang="ja-JP" sz="2200" dirty="0"/>
              <a:t>clones between two versions</a:t>
            </a:r>
          </a:p>
          <a:p>
            <a:pPr lvl="1"/>
            <a:endParaRPr lang="en-US" altLang="ja-JP" sz="2200" dirty="0" smtClean="0"/>
          </a:p>
          <a:p>
            <a:pPr lvl="1"/>
            <a:endParaRPr lang="en-US" altLang="ja-JP" sz="2200" dirty="0" smtClean="0"/>
          </a:p>
          <a:p>
            <a:endParaRPr lang="en-US" altLang="ja-JP" sz="2800" dirty="0" smtClean="0"/>
          </a:p>
          <a:p>
            <a:r>
              <a:rPr lang="en-US" altLang="ja-JP" sz="2800" dirty="0"/>
              <a:t>Changed Clone Set</a:t>
            </a:r>
          </a:p>
          <a:p>
            <a:pPr lvl="1"/>
            <a:r>
              <a:rPr lang="en-US" altLang="ja-JP" sz="2200" dirty="0"/>
              <a:t>Share </a:t>
            </a:r>
            <a:r>
              <a:rPr lang="en-US" altLang="ja-JP" sz="2200" b="1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modified</a:t>
            </a:r>
            <a:r>
              <a:rPr lang="en-US" altLang="ja-JP" sz="2200" i="1" dirty="0"/>
              <a:t>, </a:t>
            </a:r>
            <a:r>
              <a:rPr lang="en-US" altLang="ja-JP" sz="2200" b="1" i="1" dirty="0">
                <a:solidFill>
                  <a:srgbClr val="FF0000"/>
                </a:solidFill>
              </a:rPr>
              <a:t>added</a:t>
            </a:r>
            <a:r>
              <a:rPr lang="en-US" altLang="ja-JP" sz="2200" i="1" dirty="0"/>
              <a:t> and </a:t>
            </a:r>
            <a:r>
              <a:rPr lang="en-US" altLang="ja-JP" sz="2200" b="1" i="1" dirty="0">
                <a:solidFill>
                  <a:schemeClr val="bg1">
                    <a:lumMod val="50000"/>
                  </a:schemeClr>
                </a:solidFill>
              </a:rPr>
              <a:t>deleted</a:t>
            </a:r>
            <a:r>
              <a:rPr lang="en-US" altLang="ja-JP" sz="2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ja-JP" sz="2200" dirty="0"/>
              <a:t>clones between two versions</a:t>
            </a:r>
          </a:p>
          <a:p>
            <a:pPr lvl="1">
              <a:buNone/>
            </a:pPr>
            <a:endParaRPr lang="en-US" altLang="ja-JP" sz="2000" i="1" dirty="0" smtClean="0"/>
          </a:p>
        </p:txBody>
      </p:sp>
      <p:sp>
        <p:nvSpPr>
          <p:cNvPr id="7" name="正方形/長方形 6"/>
          <p:cNvSpPr/>
          <p:nvPr/>
        </p:nvSpPr>
        <p:spPr>
          <a:xfrm>
            <a:off x="1115616" y="4221088"/>
            <a:ext cx="289053" cy="5022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</a:pPr>
            <a:endParaRPr lang="en-US" altLang="ja-JP" sz="2800" dirty="0"/>
          </a:p>
        </p:txBody>
      </p:sp>
      <p:sp>
        <p:nvSpPr>
          <p:cNvPr id="27" name="スライド番号プレースホル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15</a:t>
            </a:fld>
            <a:endParaRPr lang="en-US" altLang="ja-JP"/>
          </a:p>
        </p:txBody>
      </p:sp>
      <p:sp>
        <p:nvSpPr>
          <p:cNvPr id="30" name="タイトル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892480" cy="1143000"/>
          </a:xfrm>
        </p:spPr>
        <p:txBody>
          <a:bodyPr/>
          <a:lstStyle/>
          <a:p>
            <a:r>
              <a:rPr kumimoji="1" lang="en-US" altLang="ja-JP" dirty="0" smtClean="0"/>
              <a:t>Step4: Categorize Clone Set (2/2)</a:t>
            </a:r>
            <a:endParaRPr kumimoji="1" lang="ja-JP" altLang="en-US" dirty="0"/>
          </a:p>
        </p:txBody>
      </p:sp>
      <p:sp>
        <p:nvSpPr>
          <p:cNvPr id="28" name="タイトル 1"/>
          <p:cNvSpPr txBox="1">
            <a:spLocks/>
          </p:cNvSpPr>
          <p:nvPr/>
        </p:nvSpPr>
        <p:spPr bwMode="auto">
          <a:xfrm>
            <a:off x="4011075" y="4766272"/>
            <a:ext cx="1193857" cy="360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modify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4" name="メモ 33"/>
          <p:cNvSpPr/>
          <p:nvPr/>
        </p:nvSpPr>
        <p:spPr bwMode="auto">
          <a:xfrm rot="10800000" flipH="1">
            <a:off x="2063682" y="4786862"/>
            <a:ext cx="1596492" cy="1440160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5" name="Freeform 13"/>
          <p:cNvSpPr>
            <a:spLocks/>
          </p:cNvSpPr>
          <p:nvPr/>
        </p:nvSpPr>
        <p:spPr bwMode="auto">
          <a:xfrm>
            <a:off x="2279706" y="5002886"/>
            <a:ext cx="1155878" cy="43831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 dirty="0">
              <a:latin typeface="Arial" charset="0"/>
              <a:ea typeface="MS UI Gothic" pitchFamily="50" charset="-128"/>
            </a:endParaRPr>
          </a:p>
        </p:txBody>
      </p:sp>
      <p:sp>
        <p:nvSpPr>
          <p:cNvPr id="38" name="Freeform 13"/>
          <p:cNvSpPr>
            <a:spLocks/>
          </p:cNvSpPr>
          <p:nvPr/>
        </p:nvSpPr>
        <p:spPr bwMode="auto">
          <a:xfrm>
            <a:off x="2257873" y="5669742"/>
            <a:ext cx="1155878" cy="43831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 dirty="0">
              <a:latin typeface="Arial" charset="0"/>
              <a:ea typeface="MS UI Gothic" pitchFamily="50" charset="-128"/>
            </a:endParaRPr>
          </a:p>
        </p:txBody>
      </p:sp>
      <p:sp>
        <p:nvSpPr>
          <p:cNvPr id="41" name="タイトル 1"/>
          <p:cNvSpPr txBox="1">
            <a:spLocks/>
          </p:cNvSpPr>
          <p:nvPr/>
        </p:nvSpPr>
        <p:spPr bwMode="auto">
          <a:xfrm>
            <a:off x="2183661" y="5060056"/>
            <a:ext cx="1358588" cy="313078"/>
          </a:xfrm>
          <a:prstGeom prst="rect">
            <a:avLst/>
          </a:prstGeom>
          <a:solidFill>
            <a:schemeClr val="accent2">
              <a:lumMod val="40000"/>
              <a:lumOff val="60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</a:t>
            </a:r>
            <a:r>
              <a:rPr kumimoji="1" lang="en-US" altLang="ja-JP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odified</a:t>
            </a:r>
            <a:endParaRPr kumimoji="1" lang="ja-JP" altLang="en-US" sz="2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2" name="メモ 41"/>
          <p:cNvSpPr/>
          <p:nvPr/>
        </p:nvSpPr>
        <p:spPr bwMode="auto">
          <a:xfrm rot="10800000" flipH="1">
            <a:off x="5796136" y="4786862"/>
            <a:ext cx="1554764" cy="1433898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4" name="Freeform 13"/>
          <p:cNvSpPr>
            <a:spLocks/>
          </p:cNvSpPr>
          <p:nvPr/>
        </p:nvSpPr>
        <p:spPr bwMode="auto">
          <a:xfrm>
            <a:off x="5989420" y="4982255"/>
            <a:ext cx="1155878" cy="43831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 dirty="0">
              <a:latin typeface="Arial" charset="0"/>
              <a:ea typeface="MS UI Gothic" pitchFamily="50" charset="-128"/>
            </a:endParaRPr>
          </a:p>
        </p:txBody>
      </p:sp>
      <p:sp>
        <p:nvSpPr>
          <p:cNvPr id="48" name="Freeform 13"/>
          <p:cNvSpPr>
            <a:spLocks/>
          </p:cNvSpPr>
          <p:nvPr/>
        </p:nvSpPr>
        <p:spPr bwMode="auto">
          <a:xfrm>
            <a:off x="6008410" y="5616045"/>
            <a:ext cx="1155878" cy="43831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 dirty="0">
              <a:latin typeface="Arial" charset="0"/>
              <a:ea typeface="MS UI Gothic" pitchFamily="50" charset="-128"/>
            </a:endParaRPr>
          </a:p>
        </p:txBody>
      </p:sp>
      <p:cxnSp>
        <p:nvCxnSpPr>
          <p:cNvPr id="52" name="直線矢印コネクタ 51"/>
          <p:cNvCxnSpPr/>
          <p:nvPr/>
        </p:nvCxnSpPr>
        <p:spPr>
          <a:xfrm>
            <a:off x="3635896" y="5282299"/>
            <a:ext cx="2190635" cy="0"/>
          </a:xfrm>
          <a:prstGeom prst="straightConnector1">
            <a:avLst/>
          </a:prstGeom>
          <a:ln w="127000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タイトル 1"/>
          <p:cNvSpPr txBox="1">
            <a:spLocks/>
          </p:cNvSpPr>
          <p:nvPr/>
        </p:nvSpPr>
        <p:spPr bwMode="auto">
          <a:xfrm>
            <a:off x="5912857" y="5001707"/>
            <a:ext cx="1358588" cy="250463"/>
          </a:xfrm>
          <a:prstGeom prst="rect">
            <a:avLst/>
          </a:prstGeom>
          <a:solidFill>
            <a:schemeClr val="accent2">
              <a:lumMod val="40000"/>
              <a:lumOff val="60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</a:t>
            </a:r>
            <a:r>
              <a:rPr kumimoji="1" lang="en-US" altLang="ja-JP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odified</a:t>
            </a:r>
            <a:endParaRPr kumimoji="1" lang="ja-JP" altLang="en-US" sz="2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5" name="タイトル 1"/>
          <p:cNvSpPr txBox="1">
            <a:spLocks/>
          </p:cNvSpPr>
          <p:nvPr/>
        </p:nvSpPr>
        <p:spPr bwMode="auto">
          <a:xfrm>
            <a:off x="5864393" y="5688053"/>
            <a:ext cx="1358588" cy="250463"/>
          </a:xfrm>
          <a:prstGeom prst="rect">
            <a:avLst/>
          </a:prstGeom>
          <a:solidFill>
            <a:schemeClr val="bg1">
              <a:lumMod val="95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Stable</a:t>
            </a:r>
            <a:endParaRPr kumimoji="1" lang="ja-JP" altLang="en-US" sz="2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7" name="タイトル 1"/>
          <p:cNvSpPr txBox="1">
            <a:spLocks/>
          </p:cNvSpPr>
          <p:nvPr/>
        </p:nvSpPr>
        <p:spPr bwMode="auto">
          <a:xfrm>
            <a:off x="2113856" y="5741750"/>
            <a:ext cx="1358588" cy="250463"/>
          </a:xfrm>
          <a:prstGeom prst="rect">
            <a:avLst/>
          </a:prstGeom>
          <a:solidFill>
            <a:schemeClr val="bg1">
              <a:lumMod val="95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Stable</a:t>
            </a:r>
            <a:endParaRPr kumimoji="1" lang="ja-JP" altLang="en-US" sz="2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9" name="スライド番号プレースホルダ 16"/>
          <p:cNvSpPr txBox="1">
            <a:spLocks/>
          </p:cNvSpPr>
          <p:nvPr/>
        </p:nvSpPr>
        <p:spPr bwMode="auto">
          <a:xfrm>
            <a:off x="6008409" y="5688053"/>
            <a:ext cx="1034046" cy="251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fld id="{9F5033E9-932D-4E41-95C3-341F9A6DAE17}" type="slidenum">
              <a:rPr lang="en-US" altLang="ja-JP" smtClean="0"/>
              <a:pPr/>
              <a:t>15</a:t>
            </a:fld>
            <a:endParaRPr lang="en-US" altLang="ja-JP"/>
          </a:p>
        </p:txBody>
      </p:sp>
      <p:sp>
        <p:nvSpPr>
          <p:cNvPr id="61" name="右矢印 60"/>
          <p:cNvSpPr/>
          <p:nvPr/>
        </p:nvSpPr>
        <p:spPr>
          <a:xfrm>
            <a:off x="3660174" y="5741751"/>
            <a:ext cx="2135961" cy="250462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62" name="メモ 61"/>
          <p:cNvSpPr/>
          <p:nvPr/>
        </p:nvSpPr>
        <p:spPr bwMode="auto">
          <a:xfrm rot="10800000" flipH="1">
            <a:off x="5705810" y="2538674"/>
            <a:ext cx="1554764" cy="1224136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63" name="メモ 62"/>
          <p:cNvSpPr/>
          <p:nvPr/>
        </p:nvSpPr>
        <p:spPr bwMode="auto">
          <a:xfrm rot="10800000" flipH="1">
            <a:off x="2003990" y="2538674"/>
            <a:ext cx="1656184" cy="1224136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64" name="タイトル 1"/>
          <p:cNvSpPr txBox="1">
            <a:spLocks/>
          </p:cNvSpPr>
          <p:nvPr/>
        </p:nvSpPr>
        <p:spPr bwMode="auto">
          <a:xfrm>
            <a:off x="4151045" y="3042730"/>
            <a:ext cx="111054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merge</a:t>
            </a:r>
            <a:endParaRPr kumimoji="1" lang="ja-JP" altLang="en-US" sz="2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5" name="Freeform 13"/>
          <p:cNvSpPr>
            <a:spLocks/>
          </p:cNvSpPr>
          <p:nvPr/>
        </p:nvSpPr>
        <p:spPr bwMode="auto">
          <a:xfrm>
            <a:off x="5927919" y="2754698"/>
            <a:ext cx="1036510" cy="36004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 dirty="0">
              <a:latin typeface="Arial" charset="0"/>
              <a:ea typeface="MS UI Gothic" pitchFamily="50" charset="-128"/>
            </a:endParaRPr>
          </a:p>
        </p:txBody>
      </p:sp>
      <p:cxnSp>
        <p:nvCxnSpPr>
          <p:cNvPr id="66" name="直線矢印コネクタ 65"/>
          <p:cNvCxnSpPr/>
          <p:nvPr/>
        </p:nvCxnSpPr>
        <p:spPr>
          <a:xfrm>
            <a:off x="3660174" y="2898714"/>
            <a:ext cx="2016224" cy="0"/>
          </a:xfrm>
          <a:prstGeom prst="straightConnector1">
            <a:avLst/>
          </a:prstGeom>
          <a:ln w="1270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カギ線コネクタ 66"/>
          <p:cNvCxnSpPr/>
          <p:nvPr/>
        </p:nvCxnSpPr>
        <p:spPr>
          <a:xfrm flipV="1">
            <a:off x="3660174" y="2898714"/>
            <a:ext cx="962473" cy="432048"/>
          </a:xfrm>
          <a:prstGeom prst="bentConnector3">
            <a:avLst>
              <a:gd name="adj1" fmla="val 50000"/>
            </a:avLst>
          </a:prstGeom>
          <a:ln w="1270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Freeform 13"/>
          <p:cNvSpPr>
            <a:spLocks/>
          </p:cNvSpPr>
          <p:nvPr/>
        </p:nvSpPr>
        <p:spPr bwMode="auto">
          <a:xfrm>
            <a:off x="2152063" y="2682690"/>
            <a:ext cx="1184582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 dirty="0">
              <a:latin typeface="Arial" charset="0"/>
              <a:ea typeface="MS UI Gothic" pitchFamily="50" charset="-128"/>
            </a:endParaRPr>
          </a:p>
        </p:txBody>
      </p:sp>
      <p:sp>
        <p:nvSpPr>
          <p:cNvPr id="69" name="Freeform 13"/>
          <p:cNvSpPr>
            <a:spLocks/>
          </p:cNvSpPr>
          <p:nvPr/>
        </p:nvSpPr>
        <p:spPr bwMode="auto">
          <a:xfrm>
            <a:off x="2148006" y="3186746"/>
            <a:ext cx="1152128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 dirty="0">
              <a:latin typeface="Arial" charset="0"/>
              <a:ea typeface="MS UI Gothic" pitchFamily="50" charset="-128"/>
            </a:endParaRPr>
          </a:p>
        </p:txBody>
      </p:sp>
      <p:sp>
        <p:nvSpPr>
          <p:cNvPr id="70" name="タイトル 1"/>
          <p:cNvSpPr txBox="1">
            <a:spLocks/>
          </p:cNvSpPr>
          <p:nvPr/>
        </p:nvSpPr>
        <p:spPr bwMode="auto">
          <a:xfrm>
            <a:off x="2135104" y="2754698"/>
            <a:ext cx="1224136" cy="268898"/>
          </a:xfrm>
          <a:prstGeom prst="rect">
            <a:avLst/>
          </a:prstGeom>
          <a:solidFill>
            <a:schemeClr val="bg1">
              <a:lumMod val="75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200" b="1" kern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Deleted</a:t>
            </a:r>
            <a:endParaRPr kumimoji="1" lang="ja-JP" altLang="en-US" sz="2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1" name="タイトル 1"/>
          <p:cNvSpPr txBox="1">
            <a:spLocks/>
          </p:cNvSpPr>
          <p:nvPr/>
        </p:nvSpPr>
        <p:spPr bwMode="auto">
          <a:xfrm>
            <a:off x="2101832" y="3286824"/>
            <a:ext cx="1244476" cy="231892"/>
          </a:xfrm>
          <a:prstGeom prst="rect">
            <a:avLst/>
          </a:prstGeom>
          <a:solidFill>
            <a:schemeClr val="bg1">
              <a:lumMod val="75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200" b="1" kern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Deleted</a:t>
            </a:r>
            <a:endParaRPr kumimoji="1" lang="ja-JP" altLang="en-US" sz="2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267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スライド番号プレースホルダ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16</a:t>
            </a:fld>
            <a:endParaRPr lang="en-US" altLang="ja-JP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892480" cy="1143000"/>
          </a:xfrm>
        </p:spPr>
        <p:txBody>
          <a:bodyPr/>
          <a:lstStyle/>
          <a:p>
            <a:r>
              <a:rPr lang="en-US" altLang="ja-JP" sz="4800" dirty="0" smtClean="0"/>
              <a:t>Example of Web-based UI</a:t>
            </a:r>
            <a:endParaRPr kumimoji="1" lang="ja-JP" altLang="en-US" sz="4800" dirty="0"/>
          </a:p>
        </p:txBody>
      </p:sp>
      <p:pic>
        <p:nvPicPr>
          <p:cNvPr id="5" name="Picture 2" descr="C:\Users\yamanaka\Dropbox\卒論\iwsc\web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7916" y="1447676"/>
            <a:ext cx="6465602" cy="3600400"/>
          </a:xfrm>
          <a:prstGeom prst="rect">
            <a:avLst/>
          </a:prstGeom>
          <a:noFill/>
        </p:spPr>
      </p:pic>
      <p:sp>
        <p:nvSpPr>
          <p:cNvPr id="7" name="円/楕円 6"/>
          <p:cNvSpPr/>
          <p:nvPr/>
        </p:nvSpPr>
        <p:spPr bwMode="auto">
          <a:xfrm>
            <a:off x="262608" y="2204864"/>
            <a:ext cx="6336704" cy="504056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5976664" y="1628800"/>
            <a:ext cx="2267744" cy="57606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 smtClean="0">
                <a:solidFill>
                  <a:schemeClr val="tx1"/>
                </a:solidFill>
              </a:rPr>
              <a:t>Clone Set List Page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13" name="円/楕円 12"/>
          <p:cNvSpPr/>
          <p:nvPr/>
        </p:nvSpPr>
        <p:spPr bwMode="auto">
          <a:xfrm>
            <a:off x="216024" y="1772816"/>
            <a:ext cx="6228184" cy="3024336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pic>
        <p:nvPicPr>
          <p:cNvPr id="6" name="Picture 3" descr="C:\Users\yamanaka\Dropbox\卒論\iwsc\web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90652" y="2556004"/>
            <a:ext cx="6732240" cy="4162674"/>
          </a:xfrm>
          <a:prstGeom prst="rect">
            <a:avLst/>
          </a:prstGeom>
          <a:noFill/>
        </p:spPr>
      </p:pic>
      <p:sp>
        <p:nvSpPr>
          <p:cNvPr id="11" name="円/楕円 10"/>
          <p:cNvSpPr/>
          <p:nvPr/>
        </p:nvSpPr>
        <p:spPr bwMode="auto">
          <a:xfrm>
            <a:off x="2952328" y="2564904"/>
            <a:ext cx="5760640" cy="3744416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5359896" y="5894164"/>
            <a:ext cx="3384376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b="1" dirty="0" smtClean="0">
                <a:solidFill>
                  <a:schemeClr val="tx1"/>
                </a:solidFill>
              </a:rPr>
              <a:t>Users can confirm change information of code clones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cxnSp>
        <p:nvCxnSpPr>
          <p:cNvPr id="8" name="曲線コネクタ 7"/>
          <p:cNvCxnSpPr>
            <a:stCxn id="7" idx="0"/>
            <a:endCxn id="6" idx="0"/>
          </p:cNvCxnSpPr>
          <p:nvPr/>
        </p:nvCxnSpPr>
        <p:spPr bwMode="auto">
          <a:xfrm rot="16200000" flipH="1">
            <a:off x="4418296" y="1217528"/>
            <a:ext cx="351140" cy="2325812"/>
          </a:xfrm>
          <a:prstGeom prst="curvedConnector3">
            <a:avLst>
              <a:gd name="adj1" fmla="val -65102"/>
            </a:avLst>
          </a:prstGeom>
          <a:solidFill>
            <a:schemeClr val="accent2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" name="角丸四角形 9"/>
          <p:cNvSpPr/>
          <p:nvPr/>
        </p:nvSpPr>
        <p:spPr>
          <a:xfrm>
            <a:off x="395536" y="5589240"/>
            <a:ext cx="2077740" cy="57938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 smtClean="0">
                <a:solidFill>
                  <a:schemeClr val="tx1"/>
                </a:solidFill>
              </a:rPr>
              <a:t>Source File Page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17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1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  <p:bldP spid="13" grpId="1" animBg="1"/>
      <p:bldP spid="11" grpId="0" animBg="1"/>
      <p:bldP spid="12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12968" cy="1143000"/>
          </a:xfrm>
        </p:spPr>
        <p:txBody>
          <a:bodyPr/>
          <a:lstStyle/>
          <a:p>
            <a:r>
              <a:rPr kumimoji="1" lang="en-US" altLang="ja-JP" dirty="0" smtClean="0"/>
              <a:t>Industrial </a:t>
            </a:r>
            <a:r>
              <a:rPr lang="en-US" altLang="ja-JP" dirty="0" smtClean="0"/>
              <a:t>Case Study (1/2)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628800"/>
            <a:ext cx="8435280" cy="1872208"/>
          </a:xfrm>
        </p:spPr>
        <p:txBody>
          <a:bodyPr/>
          <a:lstStyle/>
          <a:p>
            <a:r>
              <a:rPr lang="en-US" altLang="ja-JP" sz="2800" dirty="0" smtClean="0"/>
              <a:t>Apply to development process in NEC</a:t>
            </a:r>
          </a:p>
          <a:p>
            <a:r>
              <a:rPr lang="en-US" altLang="ja-JP" sz="2800" dirty="0" smtClean="0"/>
              <a:t>Have the questionnaire and get feedback from a developer in NE</a:t>
            </a:r>
            <a:r>
              <a:rPr lang="en-US" altLang="ja-JP" sz="2800" dirty="0"/>
              <a:t>C</a:t>
            </a:r>
            <a:endParaRPr lang="en-US" altLang="ja-JP" sz="28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17</a:t>
            </a:fld>
            <a:endParaRPr lang="en-US" altLang="ja-JP"/>
          </a:p>
        </p:txBody>
      </p:sp>
      <p:pic>
        <p:nvPicPr>
          <p:cNvPr id="5" name="Picture 5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2276" y="3945672"/>
            <a:ext cx="1709605" cy="147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右矢印 9"/>
          <p:cNvSpPr/>
          <p:nvPr/>
        </p:nvSpPr>
        <p:spPr>
          <a:xfrm>
            <a:off x="5428177" y="4729314"/>
            <a:ext cx="149958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Picture 2" descr="C:\Users\y-yuuki\Downloads\MC900434845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123" y="3907524"/>
            <a:ext cx="1798434" cy="1572471"/>
          </a:xfrm>
          <a:prstGeom prst="rect">
            <a:avLst/>
          </a:prstGeom>
          <a:noFill/>
        </p:spPr>
      </p:pic>
      <p:sp>
        <p:nvSpPr>
          <p:cNvPr id="13" name="角丸四角形 12"/>
          <p:cNvSpPr/>
          <p:nvPr/>
        </p:nvSpPr>
        <p:spPr>
          <a:xfrm>
            <a:off x="162316" y="5303815"/>
            <a:ext cx="2302048" cy="59610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>
                <a:solidFill>
                  <a:schemeClr val="tx1"/>
                </a:solidFill>
              </a:rPr>
              <a:t>Clone Change Management System</a:t>
            </a:r>
          </a:p>
        </p:txBody>
      </p:sp>
      <p:sp>
        <p:nvSpPr>
          <p:cNvPr id="14" name="右矢印 13"/>
          <p:cNvSpPr/>
          <p:nvPr/>
        </p:nvSpPr>
        <p:spPr>
          <a:xfrm>
            <a:off x="2092604" y="4503976"/>
            <a:ext cx="1306759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814084" y="3909870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 smtClean="0"/>
              <a:t>Daily Report</a:t>
            </a:r>
            <a:endParaRPr lang="ja-JP" altLang="en-US" sz="2000" dirty="0" smtClean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207088" y="3707469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 smtClean="0"/>
              <a:t>Questionnaire</a:t>
            </a:r>
            <a:endParaRPr lang="ja-JP" altLang="en-US" sz="2000" dirty="0" smtClean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414482" y="5105655"/>
            <a:ext cx="16014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 smtClean="0"/>
              <a:t>Feedback</a:t>
            </a:r>
            <a:endParaRPr lang="ja-JP" altLang="en-US" sz="2000" dirty="0" smtClean="0"/>
          </a:p>
        </p:txBody>
      </p:sp>
      <p:sp>
        <p:nvSpPr>
          <p:cNvPr id="18" name="角丸四角形 17"/>
          <p:cNvSpPr/>
          <p:nvPr/>
        </p:nvSpPr>
        <p:spPr>
          <a:xfrm>
            <a:off x="3542276" y="5346263"/>
            <a:ext cx="1872208" cy="57606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</a:rPr>
              <a:t>Developer</a:t>
            </a:r>
          </a:p>
        </p:txBody>
      </p:sp>
      <p:sp>
        <p:nvSpPr>
          <p:cNvPr id="19" name="右矢印 18"/>
          <p:cNvSpPr/>
          <p:nvPr/>
        </p:nvSpPr>
        <p:spPr>
          <a:xfrm rot="10800000">
            <a:off x="5414483" y="4193077"/>
            <a:ext cx="1418072" cy="360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23312" y="3747694"/>
            <a:ext cx="1760976" cy="1558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角丸四角形 19"/>
          <p:cNvSpPr/>
          <p:nvPr/>
        </p:nvSpPr>
        <p:spPr>
          <a:xfrm>
            <a:off x="7223606" y="5346263"/>
            <a:ext cx="1512412" cy="57606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</a:rPr>
              <a:t>Authors</a:t>
            </a:r>
          </a:p>
        </p:txBody>
      </p:sp>
    </p:spTree>
    <p:extLst>
      <p:ext uri="{BB962C8B-B14F-4D97-AF65-F5344CB8AC3E}">
        <p14:creationId xmlns:p14="http://schemas.microsoft.com/office/powerpoint/2010/main" xmlns="" val="8717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12968" cy="1143000"/>
          </a:xfrm>
        </p:spPr>
        <p:txBody>
          <a:bodyPr/>
          <a:lstStyle/>
          <a:p>
            <a:r>
              <a:rPr kumimoji="1" lang="en-US" altLang="ja-JP" dirty="0" smtClean="0"/>
              <a:t>Industrial </a:t>
            </a:r>
            <a:r>
              <a:rPr lang="en-US" altLang="ja-JP" dirty="0" smtClean="0"/>
              <a:t>Case Study (2/2)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628800"/>
            <a:ext cx="8435280" cy="4680520"/>
          </a:xfrm>
        </p:spPr>
        <p:txBody>
          <a:bodyPr/>
          <a:lstStyle/>
          <a:p>
            <a:r>
              <a:rPr lang="en-US" altLang="ja-JP" sz="2800" dirty="0" smtClean="0"/>
              <a:t>Term</a:t>
            </a:r>
            <a:endParaRPr lang="en-US" altLang="ja-JP" sz="2400" dirty="0" smtClean="0"/>
          </a:p>
          <a:p>
            <a:pPr lvl="1"/>
            <a:r>
              <a:rPr lang="en-US" altLang="ja-JP" sz="2400" dirty="0" smtClean="0"/>
              <a:t>December 19, 2011 - January 31, 2012 ( 40days )</a:t>
            </a:r>
          </a:p>
          <a:p>
            <a:pPr lvl="3"/>
            <a:endParaRPr lang="en-US" altLang="ja-JP" sz="1200" dirty="0" smtClean="0"/>
          </a:p>
          <a:p>
            <a:r>
              <a:rPr lang="en-US" altLang="ja-JP" sz="2800" dirty="0" smtClean="0"/>
              <a:t>Project</a:t>
            </a:r>
          </a:p>
          <a:p>
            <a:pPr lvl="1"/>
            <a:r>
              <a:rPr lang="en-US" altLang="ja-JP" sz="2400" dirty="0" smtClean="0"/>
              <a:t> Java development</a:t>
            </a:r>
          </a:p>
          <a:p>
            <a:pPr lvl="1"/>
            <a:r>
              <a:rPr lang="en-US" altLang="ja-JP" sz="2400" dirty="0" smtClean="0"/>
              <a:t> 6 programmers</a:t>
            </a:r>
          </a:p>
          <a:p>
            <a:pPr lvl="1"/>
            <a:r>
              <a:rPr lang="en-US" altLang="ja-JP" sz="2400" dirty="0" smtClean="0"/>
              <a:t>120KLOC, 350files</a:t>
            </a:r>
          </a:p>
          <a:p>
            <a:pPr lvl="3"/>
            <a:endParaRPr lang="en-US" altLang="ja-JP" sz="1200" dirty="0"/>
          </a:p>
          <a:p>
            <a:r>
              <a:rPr lang="en-US" altLang="ja-JP" sz="2800" dirty="0" smtClean="0"/>
              <a:t>Target of questionnaire</a:t>
            </a:r>
          </a:p>
          <a:p>
            <a:pPr lvl="1"/>
            <a:r>
              <a:rPr lang="en-US" altLang="ja-JP" sz="2400" dirty="0" smtClean="0"/>
              <a:t>A project manager</a:t>
            </a:r>
          </a:p>
          <a:p>
            <a:pPr lvl="1"/>
            <a:r>
              <a:rPr lang="en-US" altLang="ja-JP" sz="2400" dirty="0" smtClean="0"/>
              <a:t>10 </a:t>
            </a:r>
            <a:r>
              <a:rPr lang="en-US" altLang="ja-JP" sz="2400" dirty="0"/>
              <a:t>years </a:t>
            </a:r>
            <a:r>
              <a:rPr lang="en-US" altLang="ja-JP" sz="2400" dirty="0" smtClean="0"/>
              <a:t>of development experiences of Java</a:t>
            </a:r>
          </a:p>
          <a:p>
            <a:pPr lvl="1"/>
            <a:endParaRPr lang="en-US" altLang="ja-JP" sz="2400" dirty="0" smtClean="0"/>
          </a:p>
          <a:p>
            <a:pPr>
              <a:buNone/>
            </a:pP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8717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Questionnaire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19</a:t>
            </a:fld>
            <a:endParaRPr lang="en-US" altLang="ja-JP"/>
          </a:p>
        </p:txBody>
      </p:sp>
      <p:sp>
        <p:nvSpPr>
          <p:cNvPr id="5" name="フローチャート : 代替処理 4"/>
          <p:cNvSpPr/>
          <p:nvPr/>
        </p:nvSpPr>
        <p:spPr>
          <a:xfrm>
            <a:off x="395586" y="1988840"/>
            <a:ext cx="8508374" cy="1368152"/>
          </a:xfrm>
          <a:prstGeom prst="flowChartAlternateProcess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altLang="ja-JP" sz="2800" dirty="0">
                <a:solidFill>
                  <a:schemeClr val="tx1"/>
                </a:solidFill>
              </a:rPr>
              <a:t>U</a:t>
            </a:r>
            <a:r>
              <a:rPr lang="en-US" altLang="ja-JP" sz="2800" dirty="0" smtClean="0">
                <a:solidFill>
                  <a:schemeClr val="tx1"/>
                </a:solidFill>
              </a:rPr>
              <a:t>sing the system, did developer notice any clone sets that need further maintenance?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3609276" y="1605558"/>
            <a:ext cx="194421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solidFill>
                  <a:schemeClr val="tx1"/>
                </a:solidFill>
              </a:rPr>
              <a:t>Question</a:t>
            </a:r>
            <a:r>
              <a:rPr kumimoji="1" lang="en-US" altLang="ja-JP" sz="2800" dirty="0" smtClean="0">
                <a:solidFill>
                  <a:schemeClr val="tx1"/>
                </a:solidFill>
              </a:rPr>
              <a:t>1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7" name="フローチャート : 代替処理 6"/>
          <p:cNvSpPr/>
          <p:nvPr/>
        </p:nvSpPr>
        <p:spPr>
          <a:xfrm>
            <a:off x="334958" y="3808090"/>
            <a:ext cx="8496944" cy="864096"/>
          </a:xfrm>
          <a:prstGeom prst="flowChartAlternateProcess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solidFill>
                  <a:schemeClr val="tx1"/>
                </a:solidFill>
              </a:rPr>
              <a:t>How is developer going to maintain the clone sets?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3666376" y="3458716"/>
            <a:ext cx="194421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solidFill>
                  <a:schemeClr val="tx1"/>
                </a:solidFill>
              </a:rPr>
              <a:t>Question2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pic>
        <p:nvPicPr>
          <p:cNvPr id="118786" name="Picture 2" descr="オンライン,ビジネス,キャラクター,コンセプト,困惑,混乱,人,プラットフォーム,演壇,クエスチョンマーク,質問,疑問,おすわり,座る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4725144"/>
            <a:ext cx="1800200" cy="18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Maintaining Code Clones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67544" y="1484784"/>
            <a:ext cx="8136904" cy="4525963"/>
          </a:xfrm>
        </p:spPr>
        <p:txBody>
          <a:bodyPr/>
          <a:lstStyle/>
          <a:p>
            <a:r>
              <a:rPr kumimoji="1" lang="en-US" altLang="ja-JP" sz="2800" dirty="0" smtClean="0"/>
              <a:t>Consistent modification</a:t>
            </a:r>
          </a:p>
          <a:p>
            <a:pPr lvl="1"/>
            <a:r>
              <a:rPr lang="en-US" altLang="ja-JP" sz="2400" dirty="0" smtClean="0"/>
              <a:t>Modifying clone set</a:t>
            </a:r>
            <a:r>
              <a:rPr lang="en-US" altLang="ja-JP" sz="2400" baseline="30000" dirty="0" smtClean="0"/>
              <a:t> </a:t>
            </a:r>
            <a:r>
              <a:rPr kumimoji="0" lang="en-US" altLang="ja-JP" sz="2400" baseline="30000" dirty="0">
                <a:latin typeface="Times New Roman" pitchFamily="18" charset="0"/>
              </a:rPr>
              <a:t>†</a:t>
            </a:r>
            <a:r>
              <a:rPr lang="en-US" altLang="ja-JP" sz="2400" dirty="0" smtClean="0"/>
              <a:t> consistently</a:t>
            </a:r>
          </a:p>
          <a:p>
            <a:pPr lvl="1"/>
            <a:endParaRPr kumimoji="1" lang="en-US" altLang="ja-JP" sz="2400" dirty="0" smtClean="0"/>
          </a:p>
          <a:p>
            <a:pPr lvl="1"/>
            <a:endParaRPr kumimoji="1" lang="en-US" altLang="ja-JP" sz="2400" dirty="0" smtClean="0"/>
          </a:p>
          <a:p>
            <a:pPr lvl="1"/>
            <a:endParaRPr kumimoji="1" lang="en-US" altLang="ja-JP" sz="2400" dirty="0" smtClean="0"/>
          </a:p>
          <a:p>
            <a:r>
              <a:rPr lang="en-US" altLang="ja-JP" sz="2800" dirty="0" smtClean="0"/>
              <a:t>Refactoring</a:t>
            </a:r>
          </a:p>
          <a:p>
            <a:pPr lvl="1"/>
            <a:r>
              <a:rPr kumimoji="1" lang="en-US" altLang="ja-JP" sz="2400" dirty="0" smtClean="0"/>
              <a:t>Merging clone set into a single program Unit</a:t>
            </a:r>
            <a:endParaRPr kumimoji="1" lang="ja-JP" altLang="en-US" sz="24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7596336" y="6296923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/>
              <a:pPr/>
              <a:t>2</a:t>
            </a:fld>
            <a:endParaRPr lang="en-US" altLang="ja-JP"/>
          </a:p>
        </p:txBody>
      </p:sp>
      <p:grpSp>
        <p:nvGrpSpPr>
          <p:cNvPr id="5" name="グループ化 57"/>
          <p:cNvGrpSpPr/>
          <p:nvPr/>
        </p:nvGrpSpPr>
        <p:grpSpPr>
          <a:xfrm>
            <a:off x="1547664" y="4797152"/>
            <a:ext cx="6192688" cy="1224136"/>
            <a:chOff x="1691680" y="2204864"/>
            <a:chExt cx="6192688" cy="1224136"/>
          </a:xfrm>
        </p:grpSpPr>
        <p:sp>
          <p:nvSpPr>
            <p:cNvPr id="6" name="メモ 5"/>
            <p:cNvSpPr/>
            <p:nvPr/>
          </p:nvSpPr>
          <p:spPr bwMode="auto">
            <a:xfrm rot="10800000" flipH="1">
              <a:off x="5292080" y="2204864"/>
              <a:ext cx="1512168" cy="1224136"/>
            </a:xfrm>
            <a:prstGeom prst="foldedCorner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ja-JP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7" name="メモ 6"/>
            <p:cNvSpPr/>
            <p:nvPr/>
          </p:nvSpPr>
          <p:spPr bwMode="auto">
            <a:xfrm rot="10800000" flipH="1">
              <a:off x="1691680" y="2204864"/>
              <a:ext cx="1512168" cy="1224136"/>
            </a:xfrm>
            <a:prstGeom prst="foldedCorner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ja-JP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8" name="Freeform 13"/>
            <p:cNvSpPr>
              <a:spLocks/>
            </p:cNvSpPr>
            <p:nvPr/>
          </p:nvSpPr>
          <p:spPr bwMode="auto">
            <a:xfrm>
              <a:off x="1907704" y="2924944"/>
              <a:ext cx="936104" cy="288032"/>
            </a:xfrm>
            <a:custGeom>
              <a:avLst/>
              <a:gdLst>
                <a:gd name="T0" fmla="*/ 0 w 732"/>
                <a:gd name="T1" fmla="*/ 0 h 149"/>
                <a:gd name="T2" fmla="*/ 6125 w 732"/>
                <a:gd name="T3" fmla="*/ 0 h 149"/>
                <a:gd name="T4" fmla="*/ 6125 w 732"/>
                <a:gd name="T5" fmla="*/ 3282 h 149"/>
                <a:gd name="T6" fmla="*/ 3930 w 732"/>
                <a:gd name="T7" fmla="*/ 3282 h 149"/>
                <a:gd name="T8" fmla="*/ 3930 w 732"/>
                <a:gd name="T9" fmla="*/ 4925 h 149"/>
                <a:gd name="T10" fmla="*/ 0 w 732"/>
                <a:gd name="T11" fmla="*/ 4925 h 149"/>
                <a:gd name="T12" fmla="*/ 0 w 732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32"/>
                <a:gd name="T22" fmla="*/ 0 h 149"/>
                <a:gd name="T23" fmla="*/ 732 w 732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32" h="149">
                  <a:moveTo>
                    <a:pt x="0" y="0"/>
                  </a:moveTo>
                  <a:lnTo>
                    <a:pt x="732" y="0"/>
                  </a:lnTo>
                  <a:lnTo>
                    <a:pt x="732" y="99"/>
                  </a:lnTo>
                  <a:lnTo>
                    <a:pt x="470" y="99"/>
                  </a:lnTo>
                  <a:lnTo>
                    <a:pt x="470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95000"/>
              </a:schemeClr>
            </a:solidFill>
            <a:ln w="254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ja-JP" sz="1800" u="sng" dirty="0">
                <a:latin typeface="Arial" charset="0"/>
                <a:ea typeface="MS UI Gothic" pitchFamily="50" charset="-128"/>
              </a:endParaRPr>
            </a:p>
          </p:txBody>
        </p:sp>
        <p:sp>
          <p:nvSpPr>
            <p:cNvPr id="9" name="タイトル 1"/>
            <p:cNvSpPr txBox="1">
              <a:spLocks/>
            </p:cNvSpPr>
            <p:nvPr/>
          </p:nvSpPr>
          <p:spPr bwMode="auto">
            <a:xfrm>
              <a:off x="3661006" y="2564904"/>
              <a:ext cx="1080120" cy="4320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merge</a:t>
              </a:r>
              <a:endParaRPr kumimoji="1" lang="ja-JP" alt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0" name="Freeform 13"/>
            <p:cNvSpPr>
              <a:spLocks/>
            </p:cNvSpPr>
            <p:nvPr/>
          </p:nvSpPr>
          <p:spPr bwMode="auto">
            <a:xfrm>
              <a:off x="5508104" y="2420888"/>
              <a:ext cx="1008112" cy="425010"/>
            </a:xfrm>
            <a:custGeom>
              <a:avLst/>
              <a:gdLst>
                <a:gd name="T0" fmla="*/ 0 w 732"/>
                <a:gd name="T1" fmla="*/ 0 h 149"/>
                <a:gd name="T2" fmla="*/ 6125 w 732"/>
                <a:gd name="T3" fmla="*/ 0 h 149"/>
                <a:gd name="T4" fmla="*/ 6125 w 732"/>
                <a:gd name="T5" fmla="*/ 3282 h 149"/>
                <a:gd name="T6" fmla="*/ 3930 w 732"/>
                <a:gd name="T7" fmla="*/ 3282 h 149"/>
                <a:gd name="T8" fmla="*/ 3930 w 732"/>
                <a:gd name="T9" fmla="*/ 4925 h 149"/>
                <a:gd name="T10" fmla="*/ 0 w 732"/>
                <a:gd name="T11" fmla="*/ 4925 h 149"/>
                <a:gd name="T12" fmla="*/ 0 w 732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32"/>
                <a:gd name="T22" fmla="*/ 0 h 149"/>
                <a:gd name="T23" fmla="*/ 732 w 732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32" h="149">
                  <a:moveTo>
                    <a:pt x="0" y="0"/>
                  </a:moveTo>
                  <a:lnTo>
                    <a:pt x="732" y="0"/>
                  </a:lnTo>
                  <a:lnTo>
                    <a:pt x="732" y="99"/>
                  </a:lnTo>
                  <a:lnTo>
                    <a:pt x="470" y="99"/>
                  </a:lnTo>
                  <a:lnTo>
                    <a:pt x="470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 w="254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ja-JP" sz="1800" u="sng" dirty="0">
                <a:latin typeface="Arial" charset="0"/>
                <a:ea typeface="MS UI Gothic" pitchFamily="50" charset="-128"/>
              </a:endParaRP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508104" y="3140968"/>
              <a:ext cx="100811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>
              <a:off x="5508104" y="2996952"/>
              <a:ext cx="100811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左カーブ矢印 12"/>
            <p:cNvSpPr/>
            <p:nvPr/>
          </p:nvSpPr>
          <p:spPr>
            <a:xfrm flipV="1">
              <a:off x="6660232" y="2420888"/>
              <a:ext cx="504056" cy="720080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タイトル 1"/>
            <p:cNvSpPr txBox="1">
              <a:spLocks/>
            </p:cNvSpPr>
            <p:nvPr/>
          </p:nvSpPr>
          <p:spPr bwMode="auto">
            <a:xfrm>
              <a:off x="7236296" y="2852936"/>
              <a:ext cx="648072" cy="4320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call</a:t>
              </a:r>
              <a:endParaRPr kumimoji="1" lang="ja-JP" alt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15" name="直線矢印コネクタ 14"/>
            <p:cNvCxnSpPr/>
            <p:nvPr/>
          </p:nvCxnSpPr>
          <p:spPr>
            <a:xfrm>
              <a:off x="3059832" y="2564904"/>
              <a:ext cx="2376264" cy="0"/>
            </a:xfrm>
            <a:prstGeom prst="straightConnector1">
              <a:avLst/>
            </a:prstGeom>
            <a:ln w="127000">
              <a:solidFill>
                <a:srgbClr val="2B950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カギ線コネクタ 15"/>
            <p:cNvCxnSpPr/>
            <p:nvPr/>
          </p:nvCxnSpPr>
          <p:spPr>
            <a:xfrm flipV="1">
              <a:off x="3072160" y="2564904"/>
              <a:ext cx="936104" cy="432048"/>
            </a:xfrm>
            <a:prstGeom prst="bentConnector3">
              <a:avLst>
                <a:gd name="adj1" fmla="val 50000"/>
              </a:avLst>
            </a:prstGeom>
            <a:ln w="127000">
              <a:solidFill>
                <a:srgbClr val="2B95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reeform 13"/>
            <p:cNvSpPr>
              <a:spLocks/>
            </p:cNvSpPr>
            <p:nvPr/>
          </p:nvSpPr>
          <p:spPr bwMode="auto">
            <a:xfrm>
              <a:off x="1907704" y="2420888"/>
              <a:ext cx="936104" cy="288032"/>
            </a:xfrm>
            <a:custGeom>
              <a:avLst/>
              <a:gdLst>
                <a:gd name="T0" fmla="*/ 0 w 732"/>
                <a:gd name="T1" fmla="*/ 0 h 149"/>
                <a:gd name="T2" fmla="*/ 6125 w 732"/>
                <a:gd name="T3" fmla="*/ 0 h 149"/>
                <a:gd name="T4" fmla="*/ 6125 w 732"/>
                <a:gd name="T5" fmla="*/ 3282 h 149"/>
                <a:gd name="T6" fmla="*/ 3930 w 732"/>
                <a:gd name="T7" fmla="*/ 3282 h 149"/>
                <a:gd name="T8" fmla="*/ 3930 w 732"/>
                <a:gd name="T9" fmla="*/ 4925 h 149"/>
                <a:gd name="T10" fmla="*/ 0 w 732"/>
                <a:gd name="T11" fmla="*/ 4925 h 149"/>
                <a:gd name="T12" fmla="*/ 0 w 732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32"/>
                <a:gd name="T22" fmla="*/ 0 h 149"/>
                <a:gd name="T23" fmla="*/ 732 w 732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32" h="149">
                  <a:moveTo>
                    <a:pt x="0" y="0"/>
                  </a:moveTo>
                  <a:lnTo>
                    <a:pt x="732" y="0"/>
                  </a:lnTo>
                  <a:lnTo>
                    <a:pt x="732" y="99"/>
                  </a:lnTo>
                  <a:lnTo>
                    <a:pt x="470" y="99"/>
                  </a:lnTo>
                  <a:lnTo>
                    <a:pt x="470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95000"/>
              </a:schemeClr>
            </a:solidFill>
            <a:ln w="254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ja-JP" sz="1800" u="sng" dirty="0">
                <a:latin typeface="Arial" charset="0"/>
                <a:ea typeface="MS UI Gothic" pitchFamily="50" charset="-128"/>
              </a:endParaRPr>
            </a:p>
          </p:txBody>
        </p:sp>
      </p:grpSp>
      <p:sp>
        <p:nvSpPr>
          <p:cNvPr id="31" name="コンテンツ プレースホルダー 2"/>
          <p:cNvSpPr txBox="1">
            <a:spLocks/>
          </p:cNvSpPr>
          <p:nvPr/>
        </p:nvSpPr>
        <p:spPr bwMode="auto">
          <a:xfrm>
            <a:off x="179512" y="6198940"/>
            <a:ext cx="8280920" cy="48489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None/>
            </a:pPr>
            <a:r>
              <a:rPr kumimoji="0" lang="en-US" altLang="ja-JP" sz="2400" dirty="0">
                <a:latin typeface="Times New Roman" pitchFamily="18" charset="0"/>
              </a:rPr>
              <a:t>† </a:t>
            </a:r>
            <a:r>
              <a:rPr lang="en-US" altLang="ja-JP" sz="2200" dirty="0" smtClean="0"/>
              <a:t>Clone set: a set of code clones identical or similar to each other</a:t>
            </a:r>
            <a:endParaRPr lang="ja-JP" altLang="en-US" sz="2200" dirty="0"/>
          </a:p>
        </p:txBody>
      </p:sp>
      <p:grpSp>
        <p:nvGrpSpPr>
          <p:cNvPr id="34" name="グループ化 33"/>
          <p:cNvGrpSpPr/>
          <p:nvPr/>
        </p:nvGrpSpPr>
        <p:grpSpPr>
          <a:xfrm>
            <a:off x="1547664" y="2492896"/>
            <a:ext cx="5112568" cy="1224136"/>
            <a:chOff x="1474217" y="3617342"/>
            <a:chExt cx="5112568" cy="1224136"/>
          </a:xfrm>
        </p:grpSpPr>
        <p:grpSp>
          <p:nvGrpSpPr>
            <p:cNvPr id="35" name="グループ化 56"/>
            <p:cNvGrpSpPr/>
            <p:nvPr/>
          </p:nvGrpSpPr>
          <p:grpSpPr>
            <a:xfrm>
              <a:off x="1474217" y="3617342"/>
              <a:ext cx="5112568" cy="1224136"/>
              <a:chOff x="1691680" y="4005064"/>
              <a:chExt cx="5112568" cy="1224136"/>
            </a:xfrm>
          </p:grpSpPr>
          <p:sp>
            <p:nvSpPr>
              <p:cNvPr id="39" name="タイトル 1"/>
              <p:cNvSpPr txBox="1">
                <a:spLocks/>
              </p:cNvSpPr>
              <p:nvPr/>
            </p:nvSpPr>
            <p:spPr bwMode="auto">
              <a:xfrm>
                <a:off x="3563888" y="4331692"/>
                <a:ext cx="1198652" cy="4320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2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latin typeface="+mj-lt"/>
                    <a:ea typeface="+mj-ea"/>
                    <a:cs typeface="+mj-cs"/>
                  </a:rPr>
                  <a:t>modify</a:t>
                </a:r>
                <a:endParaRPr kumimoji="1" lang="ja-JP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endParaRPr>
              </a:p>
            </p:txBody>
          </p:sp>
          <p:sp>
            <p:nvSpPr>
              <p:cNvPr id="40" name="メモ 39"/>
              <p:cNvSpPr/>
              <p:nvPr/>
            </p:nvSpPr>
            <p:spPr bwMode="auto">
              <a:xfrm rot="10800000" flipH="1">
                <a:off x="5292080" y="4005064"/>
                <a:ext cx="1512168" cy="1224136"/>
              </a:xfrm>
              <a:prstGeom prst="foldedCorner">
                <a:avLst/>
              </a:prstGeom>
              <a:solidFill>
                <a:schemeClr val="bg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ja-JP" alt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ＭＳ Ｐゴシック" pitchFamily="50" charset="-128"/>
                </a:endParaRPr>
              </a:p>
            </p:txBody>
          </p:sp>
          <p:sp>
            <p:nvSpPr>
              <p:cNvPr id="41" name="メモ 40"/>
              <p:cNvSpPr/>
              <p:nvPr/>
            </p:nvSpPr>
            <p:spPr bwMode="auto">
              <a:xfrm rot="10800000" flipH="1">
                <a:off x="1691680" y="4005064"/>
                <a:ext cx="1512168" cy="1224136"/>
              </a:xfrm>
              <a:prstGeom prst="foldedCorner">
                <a:avLst/>
              </a:prstGeom>
              <a:solidFill>
                <a:schemeClr val="bg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ja-JP" alt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ＭＳ Ｐゴシック" pitchFamily="50" charset="-128"/>
                </a:endParaRPr>
              </a:p>
            </p:txBody>
          </p:sp>
          <p:sp>
            <p:nvSpPr>
              <p:cNvPr id="42" name="Freeform 13"/>
              <p:cNvSpPr>
                <a:spLocks/>
              </p:cNvSpPr>
              <p:nvPr/>
            </p:nvSpPr>
            <p:spPr bwMode="auto">
              <a:xfrm>
                <a:off x="1928912" y="4712444"/>
                <a:ext cx="936104" cy="288032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>
                  <a:lumMod val="95000"/>
                </a:schemeClr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ja-JP" sz="1800" u="sng" dirty="0">
                  <a:latin typeface="Arial" charset="0"/>
                  <a:ea typeface="MS UI Gothic" pitchFamily="50" charset="-128"/>
                </a:endParaRPr>
              </a:p>
            </p:txBody>
          </p:sp>
          <p:sp>
            <p:nvSpPr>
              <p:cNvPr id="43" name="Freeform 13"/>
              <p:cNvSpPr>
                <a:spLocks/>
              </p:cNvSpPr>
              <p:nvPr/>
            </p:nvSpPr>
            <p:spPr bwMode="auto">
              <a:xfrm>
                <a:off x="1941612" y="4221088"/>
                <a:ext cx="936104" cy="288032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>
                  <a:lumMod val="95000"/>
                </a:schemeClr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ja-JP" sz="1800" u="sng" dirty="0">
                  <a:latin typeface="Arial" charset="0"/>
                  <a:ea typeface="MS UI Gothic" pitchFamily="50" charset="-128"/>
                </a:endParaRPr>
              </a:p>
            </p:txBody>
          </p:sp>
          <p:sp>
            <p:nvSpPr>
              <p:cNvPr id="44" name="タイトル 1"/>
              <p:cNvSpPr txBox="1">
                <a:spLocks/>
              </p:cNvSpPr>
              <p:nvPr/>
            </p:nvSpPr>
            <p:spPr bwMode="auto">
              <a:xfrm>
                <a:off x="3576256" y="4760560"/>
                <a:ext cx="1198652" cy="4320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2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latin typeface="+mj-lt"/>
                    <a:ea typeface="+mj-ea"/>
                    <a:cs typeface="+mj-cs"/>
                  </a:rPr>
                  <a:t>modify</a:t>
                </a:r>
                <a:endParaRPr kumimoji="1" lang="ja-JP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endParaRPr>
              </a:p>
            </p:txBody>
          </p:sp>
          <p:cxnSp>
            <p:nvCxnSpPr>
              <p:cNvPr id="45" name="直線矢印コネクタ 44"/>
              <p:cNvCxnSpPr/>
              <p:nvPr/>
            </p:nvCxnSpPr>
            <p:spPr>
              <a:xfrm>
                <a:off x="3030240" y="4365104"/>
                <a:ext cx="2410792" cy="4192"/>
              </a:xfrm>
              <a:prstGeom prst="straightConnector1">
                <a:avLst/>
              </a:prstGeom>
              <a:ln w="127000">
                <a:solidFill>
                  <a:schemeClr val="accent2">
                    <a:lumMod val="60000"/>
                    <a:lumOff val="4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Freeform 13"/>
            <p:cNvSpPr>
              <a:spLocks/>
            </p:cNvSpPr>
            <p:nvPr/>
          </p:nvSpPr>
          <p:spPr bwMode="auto">
            <a:xfrm>
              <a:off x="5286945" y="4312394"/>
              <a:ext cx="936104" cy="288032"/>
            </a:xfrm>
            <a:custGeom>
              <a:avLst/>
              <a:gdLst>
                <a:gd name="T0" fmla="*/ 0 w 732"/>
                <a:gd name="T1" fmla="*/ 0 h 149"/>
                <a:gd name="T2" fmla="*/ 6125 w 732"/>
                <a:gd name="T3" fmla="*/ 0 h 149"/>
                <a:gd name="T4" fmla="*/ 6125 w 732"/>
                <a:gd name="T5" fmla="*/ 3282 h 149"/>
                <a:gd name="T6" fmla="*/ 3930 w 732"/>
                <a:gd name="T7" fmla="*/ 3282 h 149"/>
                <a:gd name="T8" fmla="*/ 3930 w 732"/>
                <a:gd name="T9" fmla="*/ 4925 h 149"/>
                <a:gd name="T10" fmla="*/ 0 w 732"/>
                <a:gd name="T11" fmla="*/ 4925 h 149"/>
                <a:gd name="T12" fmla="*/ 0 w 732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32"/>
                <a:gd name="T22" fmla="*/ 0 h 149"/>
                <a:gd name="T23" fmla="*/ 732 w 732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32" h="149">
                  <a:moveTo>
                    <a:pt x="0" y="0"/>
                  </a:moveTo>
                  <a:lnTo>
                    <a:pt x="732" y="0"/>
                  </a:lnTo>
                  <a:lnTo>
                    <a:pt x="732" y="99"/>
                  </a:lnTo>
                  <a:lnTo>
                    <a:pt x="470" y="99"/>
                  </a:lnTo>
                  <a:lnTo>
                    <a:pt x="470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254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ja-JP" sz="1800" u="sng" dirty="0">
                <a:latin typeface="Arial" charset="0"/>
                <a:ea typeface="MS UI Gothic" pitchFamily="50" charset="-128"/>
              </a:endParaRPr>
            </a:p>
          </p:txBody>
        </p:sp>
        <p:sp>
          <p:nvSpPr>
            <p:cNvPr id="37" name="Freeform 13"/>
            <p:cNvSpPr>
              <a:spLocks/>
            </p:cNvSpPr>
            <p:nvPr/>
          </p:nvSpPr>
          <p:spPr bwMode="auto">
            <a:xfrm>
              <a:off x="5290641" y="3846066"/>
              <a:ext cx="936104" cy="288032"/>
            </a:xfrm>
            <a:custGeom>
              <a:avLst/>
              <a:gdLst>
                <a:gd name="T0" fmla="*/ 0 w 732"/>
                <a:gd name="T1" fmla="*/ 0 h 149"/>
                <a:gd name="T2" fmla="*/ 6125 w 732"/>
                <a:gd name="T3" fmla="*/ 0 h 149"/>
                <a:gd name="T4" fmla="*/ 6125 w 732"/>
                <a:gd name="T5" fmla="*/ 3282 h 149"/>
                <a:gd name="T6" fmla="*/ 3930 w 732"/>
                <a:gd name="T7" fmla="*/ 3282 h 149"/>
                <a:gd name="T8" fmla="*/ 3930 w 732"/>
                <a:gd name="T9" fmla="*/ 4925 h 149"/>
                <a:gd name="T10" fmla="*/ 0 w 732"/>
                <a:gd name="T11" fmla="*/ 4925 h 149"/>
                <a:gd name="T12" fmla="*/ 0 w 732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32"/>
                <a:gd name="T22" fmla="*/ 0 h 149"/>
                <a:gd name="T23" fmla="*/ 732 w 732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32" h="149">
                  <a:moveTo>
                    <a:pt x="0" y="0"/>
                  </a:moveTo>
                  <a:lnTo>
                    <a:pt x="732" y="0"/>
                  </a:lnTo>
                  <a:lnTo>
                    <a:pt x="732" y="99"/>
                  </a:lnTo>
                  <a:lnTo>
                    <a:pt x="470" y="99"/>
                  </a:lnTo>
                  <a:lnTo>
                    <a:pt x="470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254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ja-JP" sz="1800" u="sng" dirty="0">
                <a:latin typeface="Arial" charset="0"/>
                <a:ea typeface="MS UI Gothic" pitchFamily="50" charset="-128"/>
              </a:endParaRPr>
            </a:p>
          </p:txBody>
        </p:sp>
        <p:cxnSp>
          <p:nvCxnSpPr>
            <p:cNvPr id="38" name="直線矢印コネクタ 37"/>
            <p:cNvCxnSpPr/>
            <p:nvPr/>
          </p:nvCxnSpPr>
          <p:spPr>
            <a:xfrm>
              <a:off x="2812653" y="4439146"/>
              <a:ext cx="2410792" cy="4192"/>
            </a:xfrm>
            <a:prstGeom prst="straightConnector1">
              <a:avLst/>
            </a:prstGeom>
            <a:ln w="127000">
              <a:solidFill>
                <a:schemeClr val="accent2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フローチャート : 代替処理 10"/>
          <p:cNvSpPr/>
          <p:nvPr/>
        </p:nvSpPr>
        <p:spPr>
          <a:xfrm>
            <a:off x="395586" y="1988840"/>
            <a:ext cx="8508374" cy="1368152"/>
          </a:xfrm>
          <a:prstGeom prst="flowChartAlternateProcess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altLang="ja-JP" sz="2800" dirty="0">
                <a:solidFill>
                  <a:schemeClr val="tx1"/>
                </a:solidFill>
              </a:rPr>
              <a:t>U</a:t>
            </a:r>
            <a:r>
              <a:rPr lang="en-US" altLang="ja-JP" sz="2800" dirty="0" smtClean="0">
                <a:solidFill>
                  <a:schemeClr val="tx1"/>
                </a:solidFill>
              </a:rPr>
              <a:t>sing the system, did developer notice any clone sets that need further maintenance?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892480" cy="1143000"/>
          </a:xfrm>
        </p:spPr>
        <p:txBody>
          <a:bodyPr/>
          <a:lstStyle/>
          <a:p>
            <a:r>
              <a:rPr lang="en-US" altLang="ja-JP" dirty="0" smtClean="0"/>
              <a:t>Answer to Question1</a:t>
            </a:r>
            <a:endParaRPr kumimoji="1" lang="ja-JP" altLang="en-US" dirty="0"/>
          </a:p>
        </p:txBody>
      </p:sp>
      <p:sp>
        <p:nvSpPr>
          <p:cNvPr id="4" name="下矢印 3"/>
          <p:cNvSpPr/>
          <p:nvPr/>
        </p:nvSpPr>
        <p:spPr>
          <a:xfrm>
            <a:off x="2987824" y="3501008"/>
            <a:ext cx="302433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フローチャート : 代替処理 13"/>
          <p:cNvSpPr/>
          <p:nvPr/>
        </p:nvSpPr>
        <p:spPr>
          <a:xfrm>
            <a:off x="899592" y="4714371"/>
            <a:ext cx="7884368" cy="1008112"/>
          </a:xfrm>
          <a:prstGeom prst="flowChartAlternateProcess">
            <a:avLst/>
          </a:prstGeom>
          <a:solidFill>
            <a:srgbClr val="FEBAA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US" altLang="ja-JP" sz="2800" dirty="0" smtClean="0">
                <a:solidFill>
                  <a:schemeClr val="tx1"/>
                </a:solidFill>
              </a:rPr>
              <a:t>Yes, developer could notice 11 clone sets.</a:t>
            </a:r>
            <a:r>
              <a:rPr lang="en-US" altLang="ja-JP" sz="3600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3491880" y="4293096"/>
            <a:ext cx="1944216" cy="57606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solidFill>
                  <a:schemeClr val="tx1"/>
                </a:solidFill>
              </a:rPr>
              <a:t>Answer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20</a:t>
            </a:fld>
            <a:endParaRPr lang="en-US" altLang="ja-JP"/>
          </a:p>
        </p:txBody>
      </p:sp>
      <p:sp>
        <p:nvSpPr>
          <p:cNvPr id="13" name="正方形/長方形 12"/>
          <p:cNvSpPr/>
          <p:nvPr/>
        </p:nvSpPr>
        <p:spPr>
          <a:xfrm>
            <a:off x="3563888" y="1628800"/>
            <a:ext cx="194421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solidFill>
                  <a:schemeClr val="tx1"/>
                </a:solidFill>
              </a:rPr>
              <a:t>Question</a:t>
            </a:r>
            <a:r>
              <a:rPr kumimoji="1" lang="en-US" altLang="ja-JP" sz="2800" dirty="0" smtClean="0">
                <a:solidFill>
                  <a:schemeClr val="tx1"/>
                </a:solidFill>
              </a:rPr>
              <a:t>1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17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18488" cy="1143000"/>
          </a:xfrm>
        </p:spPr>
        <p:txBody>
          <a:bodyPr/>
          <a:lstStyle/>
          <a:p>
            <a:r>
              <a:rPr kumimoji="1" lang="en-US" altLang="ja-JP" dirty="0" smtClean="0"/>
              <a:t>Answer to Question 2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21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6557790"/>
              </p:ext>
            </p:extLst>
          </p:nvPr>
        </p:nvGraphicFramePr>
        <p:xfrm>
          <a:off x="3131840" y="2132856"/>
          <a:ext cx="5760640" cy="4151363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480971"/>
                <a:gridCol w="1739998"/>
                <a:gridCol w="1619458"/>
                <a:gridCol w="1920213"/>
              </a:tblGrid>
              <a:tr h="217556">
                <a:tc>
                  <a:txBody>
                    <a:bodyPr/>
                    <a:lstStyle/>
                    <a:p>
                      <a:pPr algn="ctr" fontAlgn="b"/>
                      <a:endParaRPr lang="ja-JP" alt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Date</a:t>
                      </a:r>
                      <a:endParaRPr lang="ja-JP" alt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u="none" strike="noStrike" dirty="0" smtClean="0">
                          <a:effectLst/>
                        </a:rPr>
                        <a:t>Category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u="none" strike="noStrike" dirty="0" smtClean="0">
                          <a:effectLst/>
                        </a:rPr>
                        <a:t>Q.2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850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1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u="none" strike="noStrike" dirty="0" smtClean="0">
                          <a:effectLst/>
                        </a:rPr>
                        <a:t>Dec.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200" u="none" strike="noStrike" dirty="0" smtClean="0">
                          <a:effectLst/>
                        </a:rPr>
                        <a:t>28,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200" u="none" strike="noStrike" dirty="0" smtClean="0">
                          <a:effectLst/>
                        </a:rPr>
                        <a:t>2011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u="none" strike="noStrike" dirty="0" smtClean="0">
                          <a:effectLst/>
                        </a:rPr>
                        <a:t>Dec.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200" u="none" strike="noStrike" dirty="0" smtClean="0">
                          <a:effectLst/>
                        </a:rPr>
                        <a:t>28,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200" u="none" strike="noStrike" dirty="0" smtClean="0">
                          <a:effectLst/>
                        </a:rPr>
                        <a:t>2011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374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3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4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Comment</a:t>
                      </a:r>
                      <a:endParaRPr lang="ja-JP" altLang="en-US" sz="22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374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5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6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374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7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8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16, 2012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374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9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16, 2012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10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18, 2012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173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11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24, 2012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フローチャート : 代替処理 5"/>
          <p:cNvSpPr/>
          <p:nvPr/>
        </p:nvSpPr>
        <p:spPr>
          <a:xfrm>
            <a:off x="97723" y="1969022"/>
            <a:ext cx="2746086" cy="1315962"/>
          </a:xfrm>
          <a:prstGeom prst="flowChartAlternateProcess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How </a:t>
            </a:r>
            <a:r>
              <a:rPr lang="en-US" altLang="ja-JP" sz="2400" dirty="0">
                <a:solidFill>
                  <a:schemeClr val="tx1"/>
                </a:solidFill>
              </a:rPr>
              <a:t>is developer going to maintain the clone sets?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504056" y="1628800"/>
            <a:ext cx="1944216" cy="4062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Question2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911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18488" cy="1143000"/>
          </a:xfrm>
        </p:spPr>
        <p:txBody>
          <a:bodyPr/>
          <a:lstStyle/>
          <a:p>
            <a:r>
              <a:rPr kumimoji="1" lang="en-US" altLang="ja-JP" dirty="0" smtClean="0"/>
              <a:t>Answer to Question 2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22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44063446"/>
              </p:ext>
            </p:extLst>
          </p:nvPr>
        </p:nvGraphicFramePr>
        <p:xfrm>
          <a:off x="3131840" y="2132856"/>
          <a:ext cx="5760640" cy="4151363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480971"/>
                <a:gridCol w="1739998"/>
                <a:gridCol w="1619458"/>
                <a:gridCol w="1920213"/>
              </a:tblGrid>
              <a:tr h="217556">
                <a:tc>
                  <a:txBody>
                    <a:bodyPr/>
                    <a:lstStyle/>
                    <a:p>
                      <a:pPr algn="ctr" fontAlgn="b"/>
                      <a:endParaRPr lang="ja-JP" alt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Date</a:t>
                      </a:r>
                      <a:endParaRPr lang="ja-JP" alt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u="none" strike="noStrike" dirty="0" smtClean="0">
                          <a:effectLst/>
                        </a:rPr>
                        <a:t>Category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u="none" strike="noStrike" dirty="0" smtClean="0">
                          <a:effectLst/>
                        </a:rPr>
                        <a:t>Q.2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850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1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u="none" strike="noStrike" dirty="0" smtClean="0">
                          <a:effectLst/>
                        </a:rPr>
                        <a:t>Dec.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200" u="none" strike="noStrike" dirty="0" smtClean="0">
                          <a:effectLst/>
                        </a:rPr>
                        <a:t>28,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200" u="none" strike="noStrike" dirty="0" smtClean="0">
                          <a:effectLst/>
                        </a:rPr>
                        <a:t>2011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u="none" strike="noStrike" dirty="0" smtClean="0">
                          <a:effectLst/>
                        </a:rPr>
                        <a:t>Dec.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200" u="none" strike="noStrike" dirty="0" smtClean="0">
                          <a:effectLst/>
                        </a:rPr>
                        <a:t>28,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200" u="none" strike="noStrike" dirty="0" smtClean="0">
                          <a:effectLst/>
                        </a:rPr>
                        <a:t>2011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374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3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4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Comment</a:t>
                      </a:r>
                      <a:endParaRPr lang="ja-JP" altLang="en-US" sz="22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374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5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6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374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7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8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16, 2012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374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9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16, 2012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10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18, 2012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173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11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24, 2012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9" name="角丸四角形 8"/>
          <p:cNvSpPr/>
          <p:nvPr/>
        </p:nvSpPr>
        <p:spPr>
          <a:xfrm>
            <a:off x="5220072" y="2060848"/>
            <a:ext cx="2016224" cy="4392488"/>
          </a:xfrm>
          <a:prstGeom prst="round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/>
          </a:p>
        </p:txBody>
      </p:sp>
      <p:sp>
        <p:nvSpPr>
          <p:cNvPr id="10" name="角丸四角形吹き出し 9"/>
          <p:cNvSpPr/>
          <p:nvPr/>
        </p:nvSpPr>
        <p:spPr>
          <a:xfrm>
            <a:off x="1533525" y="4509120"/>
            <a:ext cx="2822451" cy="1440160"/>
          </a:xfrm>
          <a:prstGeom prst="wedgeRoundRectCallout">
            <a:avLst>
              <a:gd name="adj1" fmla="val 83786"/>
              <a:gd name="adj2" fmla="val -112123"/>
              <a:gd name="adj3" fmla="val 16667"/>
            </a:avLst>
          </a:prstGeom>
          <a:solidFill>
            <a:srgbClr val="FEBAA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All targets are New clone sets!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13" name="フローチャート : 代替処理 12"/>
          <p:cNvSpPr/>
          <p:nvPr/>
        </p:nvSpPr>
        <p:spPr>
          <a:xfrm>
            <a:off x="97723" y="1969022"/>
            <a:ext cx="2771800" cy="1315962"/>
          </a:xfrm>
          <a:prstGeom prst="flowChartAlternateProcess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How </a:t>
            </a:r>
            <a:r>
              <a:rPr lang="en-US" altLang="ja-JP" sz="2400" dirty="0">
                <a:solidFill>
                  <a:schemeClr val="tx1"/>
                </a:solidFill>
              </a:rPr>
              <a:t>is developer going to maintain the clone sets?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504056" y="1628800"/>
            <a:ext cx="1944216" cy="4062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Question2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911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18488" cy="1143000"/>
          </a:xfrm>
        </p:spPr>
        <p:txBody>
          <a:bodyPr/>
          <a:lstStyle/>
          <a:p>
            <a:r>
              <a:rPr kumimoji="1" lang="en-US" altLang="ja-JP" dirty="0" smtClean="0"/>
              <a:t>Answer to Question 2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23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56100299"/>
              </p:ext>
            </p:extLst>
          </p:nvPr>
        </p:nvGraphicFramePr>
        <p:xfrm>
          <a:off x="3131840" y="2132856"/>
          <a:ext cx="5760640" cy="4151363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480971"/>
                <a:gridCol w="1739998"/>
                <a:gridCol w="1632191"/>
                <a:gridCol w="1907480"/>
              </a:tblGrid>
              <a:tr h="217556">
                <a:tc>
                  <a:txBody>
                    <a:bodyPr/>
                    <a:lstStyle/>
                    <a:p>
                      <a:pPr algn="ctr" fontAlgn="b"/>
                      <a:endParaRPr lang="ja-JP" alt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Date</a:t>
                      </a:r>
                      <a:endParaRPr lang="ja-JP" alt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u="none" strike="noStrike" dirty="0" smtClean="0">
                          <a:effectLst/>
                        </a:rPr>
                        <a:t>Category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u="none" strike="noStrike" dirty="0" smtClean="0">
                          <a:effectLst/>
                        </a:rPr>
                        <a:t>Q.2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850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1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u="none" strike="noStrike" dirty="0" smtClean="0">
                          <a:effectLst/>
                        </a:rPr>
                        <a:t>Dec.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200" u="none" strike="noStrike" dirty="0" smtClean="0">
                          <a:effectLst/>
                        </a:rPr>
                        <a:t>28,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200" u="none" strike="noStrike" dirty="0" smtClean="0">
                          <a:effectLst/>
                        </a:rPr>
                        <a:t>2011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u="none" strike="noStrike" dirty="0" smtClean="0">
                          <a:effectLst/>
                        </a:rPr>
                        <a:t>Dec.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200" u="none" strike="noStrike" dirty="0" smtClean="0">
                          <a:effectLst/>
                        </a:rPr>
                        <a:t>28,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200" u="none" strike="noStrike" dirty="0" smtClean="0">
                          <a:effectLst/>
                        </a:rPr>
                        <a:t>2011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374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3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4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Comment</a:t>
                      </a:r>
                      <a:endParaRPr lang="ja-JP" altLang="en-US" sz="22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374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5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6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374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7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8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16, 2012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374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9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16, 2012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10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18, 2012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173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11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24, 2012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9" name="角丸四角形 8"/>
          <p:cNvSpPr/>
          <p:nvPr/>
        </p:nvSpPr>
        <p:spPr>
          <a:xfrm>
            <a:off x="6948264" y="2060848"/>
            <a:ext cx="2016224" cy="4392488"/>
          </a:xfrm>
          <a:prstGeom prst="round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/>
          </a:p>
        </p:txBody>
      </p:sp>
      <p:sp>
        <p:nvSpPr>
          <p:cNvPr id="10" name="角丸四角形吹き出し 9"/>
          <p:cNvSpPr/>
          <p:nvPr/>
        </p:nvSpPr>
        <p:spPr>
          <a:xfrm>
            <a:off x="2771800" y="4581128"/>
            <a:ext cx="3240360" cy="1656184"/>
          </a:xfrm>
          <a:prstGeom prst="wedgeRoundRectCallout">
            <a:avLst>
              <a:gd name="adj1" fmla="val 78691"/>
              <a:gd name="adj2" fmla="val -130527"/>
              <a:gd name="adj3" fmla="val 16667"/>
            </a:avLst>
          </a:prstGeom>
          <a:solidFill>
            <a:srgbClr val="FEBAA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Almost of targets needed refactoring!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13" name="フローチャート : 代替処理 12"/>
          <p:cNvSpPr/>
          <p:nvPr/>
        </p:nvSpPr>
        <p:spPr>
          <a:xfrm>
            <a:off x="97723" y="1969022"/>
            <a:ext cx="2771800" cy="1315962"/>
          </a:xfrm>
          <a:prstGeom prst="flowChartAlternateProcess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tx1"/>
                </a:solidFill>
              </a:rPr>
              <a:t>How is developer going to maintain the clone sets?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504056" y="1628800"/>
            <a:ext cx="1944216" cy="4062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Question2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911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18488" cy="1143000"/>
          </a:xfrm>
        </p:spPr>
        <p:txBody>
          <a:bodyPr/>
          <a:lstStyle/>
          <a:p>
            <a:r>
              <a:rPr kumimoji="1" lang="en-US" altLang="ja-JP" dirty="0" smtClean="0"/>
              <a:t>Answer to Question 2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24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60449830"/>
              </p:ext>
            </p:extLst>
          </p:nvPr>
        </p:nvGraphicFramePr>
        <p:xfrm>
          <a:off x="3131840" y="2132856"/>
          <a:ext cx="5760640" cy="4151363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480971"/>
                <a:gridCol w="1739998"/>
                <a:gridCol w="1619458"/>
                <a:gridCol w="1920213"/>
              </a:tblGrid>
              <a:tr h="217556">
                <a:tc>
                  <a:txBody>
                    <a:bodyPr/>
                    <a:lstStyle/>
                    <a:p>
                      <a:pPr algn="ctr" fontAlgn="b"/>
                      <a:endParaRPr lang="ja-JP" alt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Date</a:t>
                      </a:r>
                      <a:endParaRPr lang="ja-JP" alt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u="none" strike="noStrike" dirty="0" smtClean="0">
                          <a:effectLst/>
                        </a:rPr>
                        <a:t>Category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u="none" strike="noStrike" dirty="0" smtClean="0">
                          <a:effectLst/>
                        </a:rPr>
                        <a:t>Q.2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850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1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u="none" strike="noStrike" dirty="0" smtClean="0">
                          <a:effectLst/>
                        </a:rPr>
                        <a:t>Dec.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200" u="none" strike="noStrike" dirty="0" smtClean="0">
                          <a:effectLst/>
                        </a:rPr>
                        <a:t>28,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200" u="none" strike="noStrike" dirty="0" smtClean="0">
                          <a:effectLst/>
                        </a:rPr>
                        <a:t>2011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u="none" strike="noStrike" dirty="0" smtClean="0">
                          <a:effectLst/>
                        </a:rPr>
                        <a:t>Dec.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200" u="none" strike="noStrike" dirty="0" smtClean="0">
                          <a:effectLst/>
                        </a:rPr>
                        <a:t>28,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200" u="none" strike="noStrike" dirty="0" smtClean="0">
                          <a:effectLst/>
                        </a:rPr>
                        <a:t>2011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374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3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4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Comment</a:t>
                      </a:r>
                      <a:endParaRPr lang="ja-JP" altLang="en-US" sz="22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374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5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6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374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7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8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16, 2012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374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9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16, 2012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10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18, 2012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173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>
                          <a:effectLst/>
                        </a:rPr>
                        <a:t>11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2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200" u="none" strike="noStrike" baseline="0" dirty="0" smtClean="0">
                          <a:effectLst/>
                        </a:rPr>
                        <a:t> 24, 2012</a:t>
                      </a:r>
                      <a:endParaRPr lang="en-US" altLang="ja-JP" sz="2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9" name="角丸四角形 8"/>
          <p:cNvSpPr/>
          <p:nvPr/>
        </p:nvSpPr>
        <p:spPr>
          <a:xfrm>
            <a:off x="6948264" y="3429000"/>
            <a:ext cx="2016224" cy="576064"/>
          </a:xfrm>
          <a:prstGeom prst="round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/>
          </a:p>
        </p:txBody>
      </p:sp>
      <p:sp>
        <p:nvSpPr>
          <p:cNvPr id="10" name="角丸四角形吹き出し 9"/>
          <p:cNvSpPr/>
          <p:nvPr/>
        </p:nvSpPr>
        <p:spPr>
          <a:xfrm>
            <a:off x="2448272" y="5013176"/>
            <a:ext cx="4831060" cy="936104"/>
          </a:xfrm>
          <a:prstGeom prst="wedgeRoundRectCallout">
            <a:avLst>
              <a:gd name="adj1" fmla="val 43780"/>
              <a:gd name="adj2" fmla="val -161192"/>
              <a:gd name="adj3" fmla="val 16667"/>
            </a:avLst>
          </a:prstGeom>
          <a:solidFill>
            <a:srgbClr val="FEBAA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Add comment on the </a:t>
            </a:r>
            <a:r>
              <a:rPr kumimoji="1" lang="en-US" altLang="ja-JP" sz="2400" dirty="0" smtClean="0">
                <a:solidFill>
                  <a:schemeClr val="tx1"/>
                </a:solidFill>
              </a:rPr>
              <a:t>location of code clones </a:t>
            </a:r>
            <a:r>
              <a:rPr lang="en-US" altLang="ja-JP" sz="2400" dirty="0" smtClean="0">
                <a:solidFill>
                  <a:schemeClr val="tx1"/>
                </a:solidFill>
              </a:rPr>
              <a:t>in source code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13" name="フローチャート : 代替処理 12"/>
          <p:cNvSpPr/>
          <p:nvPr/>
        </p:nvSpPr>
        <p:spPr>
          <a:xfrm>
            <a:off x="97723" y="1969022"/>
            <a:ext cx="2771800" cy="1315962"/>
          </a:xfrm>
          <a:prstGeom prst="flowChartAlternateProcess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How </a:t>
            </a:r>
            <a:r>
              <a:rPr lang="en-US" altLang="ja-JP" sz="2400" dirty="0">
                <a:solidFill>
                  <a:schemeClr val="tx1"/>
                </a:solidFill>
              </a:rPr>
              <a:t>is developer going to maintain the clone sets?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504056" y="1628800"/>
            <a:ext cx="1944216" cy="4062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Question2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911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Result of Case Study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6452" y="1580108"/>
            <a:ext cx="8537996" cy="3973128"/>
          </a:xfrm>
        </p:spPr>
        <p:txBody>
          <a:bodyPr/>
          <a:lstStyle/>
          <a:p>
            <a:r>
              <a:rPr kumimoji="1" lang="en-US" altLang="ja-JP" sz="2800" dirty="0" smtClean="0"/>
              <a:t>We confirmed </a:t>
            </a:r>
            <a:r>
              <a:rPr lang="en-US" altLang="ja-JP" sz="2800" dirty="0" smtClean="0"/>
              <a:t>the usefulness of clone change management system.</a:t>
            </a:r>
          </a:p>
          <a:p>
            <a:pPr lvl="1"/>
            <a:r>
              <a:rPr lang="en-US" altLang="ja-JP" sz="2400" dirty="0" smtClean="0"/>
              <a:t>This system is still used in NEC.</a:t>
            </a:r>
            <a:endParaRPr kumimoji="1" lang="en-US" altLang="ja-JP" sz="2400" dirty="0" smtClean="0"/>
          </a:p>
          <a:p>
            <a:r>
              <a:rPr lang="en-US" altLang="ja-JP" sz="2800" dirty="0" smtClean="0"/>
              <a:t>Clone change management is useful for developer to notice targets of refactoring in NEC.</a:t>
            </a:r>
            <a:endParaRPr lang="en-US" altLang="ja-JP" sz="2400" dirty="0" smtClean="0"/>
          </a:p>
          <a:p>
            <a:pPr lvl="1"/>
            <a:r>
              <a:rPr lang="en-US" altLang="ja-JP" sz="2400" dirty="0" smtClean="0"/>
              <a:t>11 useful clone sets were</a:t>
            </a:r>
            <a:r>
              <a:rPr lang="ja-JP" altLang="en-US" sz="2400" dirty="0"/>
              <a:t> </a:t>
            </a:r>
            <a:r>
              <a:rPr lang="en-US" altLang="ja-JP" sz="2400" dirty="0" smtClean="0"/>
              <a:t>found during 40 days.</a:t>
            </a:r>
          </a:p>
          <a:p>
            <a:pPr lvl="2"/>
            <a:r>
              <a:rPr lang="en-US" altLang="ja-JP" sz="2000" dirty="0" smtClean="0"/>
              <a:t>Need refactoring: 10 clone sets</a:t>
            </a:r>
          </a:p>
          <a:p>
            <a:pPr lvl="2"/>
            <a:r>
              <a:rPr lang="en-US" altLang="ja-JP" sz="2000" dirty="0" smtClean="0"/>
              <a:t>Need comment:   1 clone sets</a:t>
            </a:r>
          </a:p>
          <a:p>
            <a:pPr marL="457200" lvl="1" indent="0">
              <a:buNone/>
            </a:pPr>
            <a:endParaRPr lang="en-US" altLang="ja-JP" dirty="0" smtClean="0"/>
          </a:p>
          <a:p>
            <a:pPr lvl="1"/>
            <a:endParaRPr lang="en-US" altLang="ja-JP" dirty="0" smtClean="0"/>
          </a:p>
          <a:p>
            <a:pPr marL="457200" lvl="1" indent="0">
              <a:buNone/>
            </a:pPr>
            <a:endParaRPr lang="en-US" altLang="ja-JP" sz="2400" dirty="0" smtClean="0"/>
          </a:p>
          <a:p>
            <a:pPr marL="0" indent="0">
              <a:buNone/>
            </a:pPr>
            <a:endParaRPr lang="en-US" altLang="ja-JP" sz="2800" dirty="0" smtClean="0"/>
          </a:p>
          <a:p>
            <a:pPr marL="457200" lvl="1" indent="0">
              <a:buNone/>
            </a:pPr>
            <a:endParaRPr lang="en-US" altLang="ja-JP" sz="24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25</a:t>
            </a:fld>
            <a:endParaRPr lang="en-US" altLang="ja-JP"/>
          </a:p>
        </p:txBody>
      </p:sp>
      <p:pic>
        <p:nvPicPr>
          <p:cNvPr id="6" name="Picture 2" descr="妙案,オンライン,ビジネス,キャラクター,コンセプト,アイディア,発想,電球,電球光,人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4365104"/>
            <a:ext cx="2160240" cy="2160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892480" cy="1143000"/>
          </a:xfrm>
        </p:spPr>
        <p:txBody>
          <a:bodyPr/>
          <a:lstStyle/>
          <a:p>
            <a:r>
              <a:rPr kumimoji="1" lang="en-US" altLang="ja-JP" dirty="0" smtClean="0"/>
              <a:t>Summary and Future work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556792"/>
            <a:ext cx="8640960" cy="4525963"/>
          </a:xfrm>
        </p:spPr>
        <p:txBody>
          <a:bodyPr/>
          <a:lstStyle/>
          <a:p>
            <a:r>
              <a:rPr lang="en-US" altLang="ja-JP" sz="2800" dirty="0" smtClean="0"/>
              <a:t>Summary</a:t>
            </a:r>
          </a:p>
          <a:p>
            <a:pPr lvl="1"/>
            <a:r>
              <a:rPr lang="en-US" altLang="ja-JP" sz="2400" dirty="0" smtClean="0"/>
              <a:t>Developed a clone change management system based on opinions of industrial developers in NEC</a:t>
            </a:r>
          </a:p>
          <a:p>
            <a:pPr lvl="1"/>
            <a:r>
              <a:rPr lang="en-US" altLang="ja-JP" sz="2400" dirty="0" smtClean="0"/>
              <a:t>Confirmed the usefulness of clone change management system by applying to the development in NEC</a:t>
            </a:r>
          </a:p>
          <a:p>
            <a:pPr lvl="1"/>
            <a:endParaRPr lang="en-US" altLang="ja-JP" sz="1600" dirty="0" smtClean="0"/>
          </a:p>
          <a:p>
            <a:r>
              <a:rPr lang="en-US" altLang="ja-JP" sz="2800" dirty="0" smtClean="0"/>
              <a:t>Future work</a:t>
            </a:r>
          </a:p>
          <a:p>
            <a:pPr lvl="1"/>
            <a:r>
              <a:rPr lang="en-US" altLang="ja-JP" sz="2400" dirty="0" smtClean="0"/>
              <a:t>Get more feedbacks from the developers</a:t>
            </a:r>
          </a:p>
          <a:p>
            <a:pPr lvl="1"/>
            <a:r>
              <a:rPr lang="en-US" altLang="ja-JP" sz="2400" dirty="0" smtClean="0"/>
              <a:t>Improve the system based on the feedbacks</a:t>
            </a:r>
          </a:p>
          <a:p>
            <a:pPr lvl="1"/>
            <a:endParaRPr lang="en-US" altLang="ja-JP" sz="2000" dirty="0" smtClean="0"/>
          </a:p>
          <a:p>
            <a:pPr lvl="1"/>
            <a:endParaRPr lang="en-US" altLang="ja-JP" sz="2400" dirty="0" smtClean="0"/>
          </a:p>
          <a:p>
            <a:pPr lvl="1">
              <a:buNone/>
            </a:pPr>
            <a:endParaRPr lang="en-US" altLang="ja-JP" sz="2400" dirty="0" smtClean="0"/>
          </a:p>
          <a:p>
            <a:pPr>
              <a:buNone/>
            </a:pPr>
            <a:endParaRPr kumimoji="1" lang="en-US" altLang="ja-JP" sz="28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87174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3568" y="1844824"/>
            <a:ext cx="7772400" cy="1470025"/>
          </a:xfrm>
        </p:spPr>
        <p:txBody>
          <a:bodyPr/>
          <a:lstStyle/>
          <a:p>
            <a:r>
              <a:rPr kumimoji="1" lang="en-US" altLang="ja-JP" sz="5400" dirty="0" smtClean="0"/>
              <a:t>Thank you!</a:t>
            </a:r>
            <a:endParaRPr kumimoji="1" lang="ja-JP" altLang="en-US" sz="5400" dirty="0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9D613B7-5AF0-4AC3-BE7A-10773B834898}" type="slidenum">
              <a:rPr lang="en-US" altLang="ja-JP" smtClean="0"/>
              <a:pPr/>
              <a:t>27</a:t>
            </a:fld>
            <a:endParaRPr lang="en-US" altLang="ja-JP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364288" cy="963488"/>
          </a:xfrm>
        </p:spPr>
        <p:txBody>
          <a:bodyPr/>
          <a:lstStyle/>
          <a:p>
            <a:r>
              <a:rPr lang="en-US" altLang="ja-JP" sz="4000" dirty="0" smtClean="0"/>
              <a:t>Industrial Experience of </a:t>
            </a:r>
            <a:br>
              <a:rPr lang="en-US" altLang="ja-JP" sz="4000" dirty="0" smtClean="0"/>
            </a:br>
            <a:r>
              <a:rPr lang="en-US" altLang="ja-JP" sz="4000" dirty="0" smtClean="0"/>
              <a:t>Clone Change Management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628800"/>
            <a:ext cx="8718872" cy="3672408"/>
          </a:xfrm>
        </p:spPr>
        <p:txBody>
          <a:bodyPr/>
          <a:lstStyle/>
          <a:p>
            <a:r>
              <a:rPr lang="en-US" altLang="ja-JP" dirty="0" smtClean="0"/>
              <a:t>Related work</a:t>
            </a:r>
          </a:p>
          <a:p>
            <a:pPr lvl="1"/>
            <a:r>
              <a:rPr lang="en-US" altLang="ja-JP" sz="2400" dirty="0" err="1"/>
              <a:t>Juergens</a:t>
            </a:r>
            <a:r>
              <a:rPr lang="en-US" altLang="ja-JP" sz="2400" dirty="0"/>
              <a:t> et al. </a:t>
            </a:r>
            <a:r>
              <a:rPr lang="en-US" altLang="ja-JP" sz="2400" dirty="0" smtClean="0"/>
              <a:t>reported inconsistent </a:t>
            </a:r>
            <a:r>
              <a:rPr lang="en-US" altLang="ja-JP" sz="2400" dirty="0"/>
              <a:t>clones </a:t>
            </a:r>
            <a:r>
              <a:rPr lang="en-US" altLang="ja-JP" sz="2400" dirty="0" smtClean="0"/>
              <a:t>in the </a:t>
            </a:r>
            <a:r>
              <a:rPr lang="en-US" altLang="ja-JP" sz="2400" dirty="0"/>
              <a:t>industrial developments</a:t>
            </a:r>
            <a:r>
              <a:rPr lang="en-US" altLang="ja-JP" sz="2400" baseline="30000" dirty="0"/>
              <a:t>[1</a:t>
            </a:r>
            <a:r>
              <a:rPr lang="en-US" altLang="ja-JP" sz="2400" baseline="30000" dirty="0" smtClean="0"/>
              <a:t>]</a:t>
            </a:r>
            <a:r>
              <a:rPr lang="en-US" altLang="ja-JP" sz="2400" dirty="0" smtClean="0"/>
              <a:t>.</a:t>
            </a:r>
          </a:p>
          <a:p>
            <a:r>
              <a:rPr lang="en-US" altLang="ja-JP" dirty="0" smtClean="0"/>
              <a:t>Our motivation</a:t>
            </a:r>
          </a:p>
          <a:p>
            <a:pPr lvl="1"/>
            <a:r>
              <a:rPr lang="en-US" altLang="ja-JP" sz="2400" dirty="0"/>
              <a:t>Industrial experience of clone change management for </a:t>
            </a:r>
            <a:r>
              <a:rPr lang="en-US" altLang="ja-JP" sz="2400" b="1" i="1" dirty="0">
                <a:solidFill>
                  <a:srgbClr val="FF0000"/>
                </a:solidFill>
              </a:rPr>
              <a:t>refactoring</a:t>
            </a:r>
            <a:r>
              <a:rPr lang="en-US" altLang="ja-JP" sz="2400" b="1" dirty="0"/>
              <a:t> </a:t>
            </a:r>
            <a:r>
              <a:rPr lang="en-US" altLang="ja-JP" sz="2400" b="1" i="1" dirty="0">
                <a:solidFill>
                  <a:srgbClr val="FF0000"/>
                </a:solidFill>
              </a:rPr>
              <a:t>support</a:t>
            </a:r>
            <a:r>
              <a:rPr lang="en-US" altLang="ja-JP" sz="2400" b="1" dirty="0"/>
              <a:t> </a:t>
            </a:r>
            <a:r>
              <a:rPr lang="en-US" altLang="ja-JP" sz="2400" dirty="0"/>
              <a:t>has NOT been reported</a:t>
            </a:r>
            <a:r>
              <a:rPr lang="en-US" altLang="ja-JP" sz="2400" dirty="0" smtClean="0"/>
              <a:t>.</a:t>
            </a:r>
          </a:p>
          <a:p>
            <a:pPr lvl="1"/>
            <a:r>
              <a:rPr lang="en-US" altLang="ja-JP" sz="2400" dirty="0" smtClean="0"/>
              <a:t>A development team in NEC needs the </a:t>
            </a:r>
            <a:r>
              <a:rPr lang="en-US" altLang="ja-JP" sz="2400" dirty="0"/>
              <a:t>daily </a:t>
            </a:r>
            <a:r>
              <a:rPr lang="en-US" altLang="ja-JP" sz="2400" dirty="0" smtClean="0"/>
              <a:t>reporting </a:t>
            </a:r>
            <a:r>
              <a:rPr lang="en-US" altLang="ja-JP" sz="2400" dirty="0"/>
              <a:t>system </a:t>
            </a:r>
            <a:r>
              <a:rPr lang="en-US" altLang="ja-JP" sz="2400" dirty="0" smtClean="0"/>
              <a:t>to notify developers clone change information.</a:t>
            </a:r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</a:t>
            </a:fld>
            <a:endParaRPr lang="en-US" altLang="ja-JP"/>
          </a:p>
        </p:txBody>
      </p:sp>
      <p:sp>
        <p:nvSpPr>
          <p:cNvPr id="4" name="テキスト ボックス 3"/>
          <p:cNvSpPr txBox="1"/>
          <p:nvPr/>
        </p:nvSpPr>
        <p:spPr>
          <a:xfrm flipH="1">
            <a:off x="146348" y="5562823"/>
            <a:ext cx="889248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[</a:t>
            </a:r>
            <a:r>
              <a:rPr lang="en-US" altLang="ja-JP" dirty="0"/>
              <a:t>1</a:t>
            </a:r>
            <a:r>
              <a:rPr lang="en-US" altLang="ja-JP" dirty="0" smtClean="0"/>
              <a:t>] E. Juergens, F. </a:t>
            </a:r>
            <a:r>
              <a:rPr lang="en-US" altLang="ja-JP" dirty="0" err="1" smtClean="0"/>
              <a:t>Deissenboeck</a:t>
            </a:r>
            <a:r>
              <a:rPr lang="en-US" altLang="ja-JP" dirty="0" smtClean="0"/>
              <a:t>, B. Hummel and S. </a:t>
            </a:r>
            <a:r>
              <a:rPr lang="en-US" altLang="ja-JP" dirty="0" err="1" smtClean="0"/>
              <a:t>Wagner,“Do</a:t>
            </a:r>
            <a:r>
              <a:rPr lang="en-US" altLang="ja-JP" dirty="0" smtClean="0"/>
              <a:t> Code Clones Matter?,” Proc. International Conference on Software Engineering, pp.485-495, 2009.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128732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Overview of Our Study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4</a:t>
            </a:fld>
            <a:endParaRPr lang="en-US" altLang="ja-JP"/>
          </a:p>
        </p:txBody>
      </p:sp>
      <p:sp>
        <p:nvSpPr>
          <p:cNvPr id="6" name="コンテンツ プレースホルダ 2"/>
          <p:cNvSpPr txBox="1">
            <a:spLocks/>
          </p:cNvSpPr>
          <p:nvPr/>
        </p:nvSpPr>
        <p:spPr bwMode="auto">
          <a:xfrm>
            <a:off x="179512" y="1801540"/>
            <a:ext cx="8892480" cy="2563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ja-JP" dirty="0"/>
              <a:t>I</a:t>
            </a:r>
            <a:r>
              <a:rPr lang="en-US" altLang="ja-JP" dirty="0" smtClean="0"/>
              <a:t>nvestigate the usefulness of clone change management for refactoring support in NEC</a:t>
            </a:r>
          </a:p>
          <a:p>
            <a:pPr lvl="1"/>
            <a:r>
              <a:rPr lang="en-US" altLang="ja-JP" dirty="0"/>
              <a:t>Develop a clone change management system </a:t>
            </a:r>
            <a:r>
              <a:rPr lang="en-US" altLang="ja-JP" dirty="0" smtClean="0"/>
              <a:t>according to the opinions of developers</a:t>
            </a:r>
            <a:endParaRPr lang="en-US" altLang="ja-JP" dirty="0"/>
          </a:p>
          <a:p>
            <a:pPr lvl="1"/>
            <a:r>
              <a:rPr lang="en-US" altLang="ja-JP" dirty="0"/>
              <a:t>Apply the system to </a:t>
            </a:r>
            <a:r>
              <a:rPr lang="en-US" altLang="ja-JP" dirty="0" smtClean="0"/>
              <a:t>actual development process</a:t>
            </a:r>
            <a:endParaRPr lang="en-US" altLang="ja-JP" dirty="0"/>
          </a:p>
          <a:p>
            <a:pPr marL="457200" lvl="1" indent="0">
              <a:buNone/>
            </a:pPr>
            <a:r>
              <a:rPr lang="en-US" altLang="ja-JP" dirty="0" smtClean="0"/>
              <a:t> </a:t>
            </a:r>
          </a:p>
          <a:p>
            <a:pPr marL="0" indent="0">
              <a:buFontTx/>
              <a:buNone/>
            </a:pPr>
            <a:r>
              <a:rPr lang="en-US" altLang="ja-JP" sz="2800" dirty="0" smtClean="0"/>
              <a:t> 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xmlns="" val="240375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5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6996" y="4568844"/>
            <a:ext cx="1797694" cy="1512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3909" y="260648"/>
            <a:ext cx="8892480" cy="1143000"/>
          </a:xfrm>
        </p:spPr>
        <p:txBody>
          <a:bodyPr/>
          <a:lstStyle/>
          <a:p>
            <a:r>
              <a:rPr kumimoji="1" lang="en-US" altLang="ja-JP" sz="4000" dirty="0" smtClean="0"/>
              <a:t>Overview of Clone </a:t>
            </a:r>
            <a:r>
              <a:rPr lang="en-US" altLang="ja-JP" sz="4000" dirty="0" smtClean="0"/>
              <a:t>C</a:t>
            </a:r>
            <a:r>
              <a:rPr kumimoji="1" lang="en-US" altLang="ja-JP" sz="4000" dirty="0" smtClean="0"/>
              <a:t>hange </a:t>
            </a:r>
            <a:r>
              <a:rPr lang="en-US" altLang="ja-JP" sz="4000" dirty="0" smtClean="0"/>
              <a:t>M</a:t>
            </a:r>
            <a:r>
              <a:rPr kumimoji="1" lang="en-US" altLang="ja-JP" sz="4000" dirty="0" smtClean="0"/>
              <a:t>anagement System</a:t>
            </a:r>
            <a:endParaRPr kumimoji="1" lang="ja-JP" altLang="en-US" sz="4000" dirty="0"/>
          </a:p>
        </p:txBody>
      </p:sp>
      <p:sp>
        <p:nvSpPr>
          <p:cNvPr id="4" name="円柱 3"/>
          <p:cNvSpPr/>
          <p:nvPr/>
        </p:nvSpPr>
        <p:spPr>
          <a:xfrm>
            <a:off x="828132" y="2154792"/>
            <a:ext cx="1453912" cy="928936"/>
          </a:xfrm>
          <a:prstGeom prst="ca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角丸四角形 34"/>
          <p:cNvSpPr/>
          <p:nvPr/>
        </p:nvSpPr>
        <p:spPr>
          <a:xfrm>
            <a:off x="1319044" y="5792980"/>
            <a:ext cx="1512168" cy="57606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Developer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6" name="右矢印 35"/>
          <p:cNvSpPr/>
          <p:nvPr/>
        </p:nvSpPr>
        <p:spPr>
          <a:xfrm rot="16200000">
            <a:off x="1247037" y="3818346"/>
            <a:ext cx="1080120" cy="3600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角丸四角形 36"/>
          <p:cNvSpPr/>
          <p:nvPr/>
        </p:nvSpPr>
        <p:spPr>
          <a:xfrm>
            <a:off x="1391660" y="2786101"/>
            <a:ext cx="1872208" cy="62369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Version Control System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9412" y="3830541"/>
            <a:ext cx="1691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 smtClean="0"/>
              <a:t>Commit </a:t>
            </a:r>
          </a:p>
          <a:p>
            <a:pPr algn="ctr"/>
            <a:r>
              <a:rPr lang="en-US" altLang="ja-JP" sz="2000" dirty="0" smtClean="0"/>
              <a:t>source code</a:t>
            </a:r>
            <a:endParaRPr kumimoji="1" lang="ja-JP" altLang="en-US" sz="2000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263260" y="2488386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 smtClean="0"/>
              <a:t>Checkout</a:t>
            </a:r>
          </a:p>
          <a:p>
            <a:pPr algn="ctr"/>
            <a:r>
              <a:rPr lang="en-US" altLang="ja-JP" sz="2000" dirty="0" smtClean="0"/>
              <a:t>source code</a:t>
            </a:r>
            <a:endParaRPr lang="ja-JP" altLang="en-US" sz="2000" dirty="0" smtClean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3335268" y="5522291"/>
            <a:ext cx="33123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/>
              <a:t>Report change information</a:t>
            </a:r>
          </a:p>
          <a:p>
            <a:pPr>
              <a:buFont typeface="Arial" pitchFamily="34" charset="0"/>
              <a:buChar char="•"/>
            </a:pPr>
            <a:r>
              <a:rPr lang="en-US" altLang="ja-JP" sz="2000" dirty="0" smtClean="0"/>
              <a:t>  E-mail notification</a:t>
            </a:r>
          </a:p>
          <a:p>
            <a:pPr>
              <a:buFont typeface="Arial" pitchFamily="34" charset="0"/>
              <a:buChar char="•"/>
            </a:pPr>
            <a:r>
              <a:rPr lang="en-US" altLang="ja-JP" sz="2000" dirty="0" smtClean="0"/>
              <a:t>  Web-based UI</a:t>
            </a:r>
            <a:endParaRPr lang="ja-JP" altLang="en-US" sz="2000" dirty="0" smtClean="0"/>
          </a:p>
        </p:txBody>
      </p:sp>
      <p:pic>
        <p:nvPicPr>
          <p:cNvPr id="57" name="Picture 2" descr="C:\Users\y-yuuki\Downloads\MC900434845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19444" y="2984668"/>
            <a:ext cx="2016224" cy="1762897"/>
          </a:xfrm>
          <a:prstGeom prst="rect">
            <a:avLst/>
          </a:prstGeom>
          <a:noFill/>
        </p:spPr>
      </p:pic>
      <p:sp>
        <p:nvSpPr>
          <p:cNvPr id="3" name="曲折矢印 2"/>
          <p:cNvSpPr/>
          <p:nvPr/>
        </p:nvSpPr>
        <p:spPr>
          <a:xfrm rot="5400000">
            <a:off x="4000963" y="952134"/>
            <a:ext cx="701706" cy="3334252"/>
          </a:xfrm>
          <a:prstGeom prst="ben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3" name="曲折矢印 32"/>
          <p:cNvSpPr/>
          <p:nvPr/>
        </p:nvSpPr>
        <p:spPr>
          <a:xfrm rot="10800000">
            <a:off x="2758048" y="4896091"/>
            <a:ext cx="3169508" cy="685375"/>
          </a:xfrm>
          <a:prstGeom prst="ben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6071572" y="4248019"/>
            <a:ext cx="2520280" cy="64807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Clone Change Management System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382664" y="3604449"/>
            <a:ext cx="27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 smtClean="0"/>
              <a:t>Categorize clone sets</a:t>
            </a:r>
            <a:endParaRPr lang="ja-JP" altLang="en-US" sz="2000" dirty="0" smtClean="0"/>
          </a:p>
        </p:txBody>
      </p:sp>
      <p:sp>
        <p:nvSpPr>
          <p:cNvPr id="16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5</a:t>
            </a:fld>
            <a:endParaRPr lang="en-US" altLang="ja-JP" dirty="0"/>
          </a:p>
        </p:txBody>
      </p:sp>
      <p:sp>
        <p:nvSpPr>
          <p:cNvPr id="5" name="雲形吹き出し 4"/>
          <p:cNvSpPr/>
          <p:nvPr/>
        </p:nvSpPr>
        <p:spPr>
          <a:xfrm>
            <a:off x="6065172" y="1644258"/>
            <a:ext cx="2890808" cy="145368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>
                <a:solidFill>
                  <a:schemeClr val="tx1"/>
                </a:solidFill>
              </a:rPr>
              <a:t>According to opinions of developer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193468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4664" y="260648"/>
            <a:ext cx="8939336" cy="1143000"/>
          </a:xfrm>
        </p:spPr>
        <p:txBody>
          <a:bodyPr/>
          <a:lstStyle/>
          <a:p>
            <a:r>
              <a:rPr lang="en-US" altLang="ja-JP" sz="4000" dirty="0" smtClean="0"/>
              <a:t>Categorization of Clone Set</a:t>
            </a:r>
            <a:endParaRPr kumimoji="1" lang="ja-JP" altLang="en-US" sz="4000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>
          <a:xfrm>
            <a:off x="287016" y="1628800"/>
            <a:ext cx="8856984" cy="2376264"/>
          </a:xfrm>
        </p:spPr>
        <p:txBody>
          <a:bodyPr numCol="1"/>
          <a:lstStyle/>
          <a:p>
            <a:pPr marL="0" indent="0">
              <a:buNone/>
            </a:pPr>
            <a:r>
              <a:rPr lang="en-US" altLang="ja-JP" dirty="0" smtClean="0"/>
              <a:t>Step1: Detect code clones</a:t>
            </a:r>
          </a:p>
          <a:p>
            <a:pPr marL="0" indent="0">
              <a:buNone/>
            </a:pPr>
            <a:r>
              <a:rPr lang="en-US" altLang="ja-JP" dirty="0" smtClean="0"/>
              <a:t>Step2: Trace code clones </a:t>
            </a:r>
          </a:p>
          <a:p>
            <a:pPr marL="0" indent="0">
              <a:buNone/>
            </a:pPr>
            <a:r>
              <a:rPr lang="en-US" altLang="ja-JP" dirty="0" smtClean="0"/>
              <a:t>Step3: Categorize code clones </a:t>
            </a:r>
          </a:p>
          <a:p>
            <a:pPr marL="0" indent="0">
              <a:buNone/>
            </a:pPr>
            <a:r>
              <a:rPr lang="en-US" altLang="ja-JP" dirty="0" smtClean="0"/>
              <a:t>Step4: Categorize clone sets</a:t>
            </a:r>
          </a:p>
          <a:p>
            <a:pPr marL="0" indent="0">
              <a:buNone/>
            </a:pPr>
            <a:endParaRPr kumimoji="1" lang="ja-JP" altLang="en-US" sz="2800" dirty="0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>
          <a:xfrm>
            <a:off x="7596336" y="6309320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/>
              <a:pPr/>
              <a:t>6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xmlns="" val="159603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18488" cy="1143000"/>
          </a:xfrm>
        </p:spPr>
        <p:txBody>
          <a:bodyPr/>
          <a:lstStyle/>
          <a:p>
            <a:r>
              <a:rPr lang="en-US" altLang="ja-JP" dirty="0" smtClean="0"/>
              <a:t>Step1: Detect Code Clones</a:t>
            </a:r>
            <a:endParaRPr kumimoji="1" lang="ja-JP" altLang="en-US" dirty="0"/>
          </a:p>
        </p:txBody>
      </p:sp>
      <p:sp>
        <p:nvSpPr>
          <p:cNvPr id="36" name="スライド番号プレースホルダ 35"/>
          <p:cNvSpPr>
            <a:spLocks noGrp="1"/>
          </p:cNvSpPr>
          <p:nvPr>
            <p:ph type="sldNum" sz="quarter" idx="12"/>
          </p:nvPr>
        </p:nvSpPr>
        <p:spPr>
          <a:xfrm>
            <a:off x="7680898" y="6309320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/>
              <a:pPr/>
              <a:t>7</a:t>
            </a:fld>
            <a:endParaRPr lang="en-US" altLang="ja-JP"/>
          </a:p>
        </p:txBody>
      </p:sp>
      <p:sp>
        <p:nvSpPr>
          <p:cNvPr id="17" name="フローチャート : 代替処理 16"/>
          <p:cNvSpPr/>
          <p:nvPr/>
        </p:nvSpPr>
        <p:spPr>
          <a:xfrm>
            <a:off x="755576" y="1628800"/>
            <a:ext cx="7416824" cy="722313"/>
          </a:xfrm>
          <a:prstGeom prst="flowChartAlternate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solidFill>
                  <a:schemeClr val="tx1"/>
                </a:solidFill>
              </a:rPr>
              <a:t>Apply</a:t>
            </a:r>
            <a:r>
              <a:rPr kumimoji="1" lang="en-US" altLang="ja-JP" sz="2800" dirty="0" smtClean="0">
                <a:solidFill>
                  <a:schemeClr val="tx1"/>
                </a:solidFill>
              </a:rPr>
              <a:t> </a:t>
            </a:r>
            <a:r>
              <a:rPr kumimoji="1" lang="en-US" altLang="ja-JP" sz="2800" dirty="0" err="1" smtClean="0">
                <a:solidFill>
                  <a:schemeClr val="tx1"/>
                </a:solidFill>
              </a:rPr>
              <a:t>CCFinder</a:t>
            </a:r>
            <a:r>
              <a:rPr kumimoji="1" lang="en-US" altLang="ja-JP" sz="2800" baseline="30000" dirty="0" smtClean="0">
                <a:solidFill>
                  <a:schemeClr val="tx1"/>
                </a:solidFill>
              </a:rPr>
              <a:t>[2] </a:t>
            </a:r>
            <a:r>
              <a:rPr lang="en-US" altLang="ja-JP" sz="2800" dirty="0" smtClean="0">
                <a:solidFill>
                  <a:schemeClr val="tx1"/>
                </a:solidFill>
              </a:rPr>
              <a:t> </a:t>
            </a:r>
            <a:r>
              <a:rPr kumimoji="1" lang="en-US" altLang="ja-JP" sz="2800" dirty="0" smtClean="0">
                <a:solidFill>
                  <a:schemeClr val="tx1"/>
                </a:solidFill>
              </a:rPr>
              <a:t>into two versions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796136" y="5805264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New Version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1250649" y="5874063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grpSp>
        <p:nvGrpSpPr>
          <p:cNvPr id="33" name="グループ化 6"/>
          <p:cNvGrpSpPr/>
          <p:nvPr/>
        </p:nvGrpSpPr>
        <p:grpSpPr>
          <a:xfrm>
            <a:off x="1115616" y="2708920"/>
            <a:ext cx="2088232" cy="3019207"/>
            <a:chOff x="1619672" y="2420888"/>
            <a:chExt cx="2088232" cy="3312368"/>
          </a:xfrm>
        </p:grpSpPr>
        <p:sp>
          <p:nvSpPr>
            <p:cNvPr id="34" name="メモ 33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35" name="メモ 34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37" name="Freeform 13"/>
          <p:cNvSpPr>
            <a:spLocks/>
          </p:cNvSpPr>
          <p:nvPr/>
        </p:nvSpPr>
        <p:spPr bwMode="auto">
          <a:xfrm>
            <a:off x="1475656" y="4503991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grpSp>
        <p:nvGrpSpPr>
          <p:cNvPr id="41" name="グループ化 41"/>
          <p:cNvGrpSpPr/>
          <p:nvPr/>
        </p:nvGrpSpPr>
        <p:grpSpPr>
          <a:xfrm>
            <a:off x="5817220" y="2670069"/>
            <a:ext cx="2088232" cy="3019207"/>
            <a:chOff x="1619672" y="2420888"/>
            <a:chExt cx="2088232" cy="3312368"/>
          </a:xfrm>
        </p:grpSpPr>
        <p:sp>
          <p:nvSpPr>
            <p:cNvPr id="42" name="メモ 41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52" name="メモ 51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61" name="Freeform 13"/>
          <p:cNvSpPr>
            <a:spLocks/>
          </p:cNvSpPr>
          <p:nvPr/>
        </p:nvSpPr>
        <p:spPr bwMode="auto">
          <a:xfrm>
            <a:off x="1475656" y="5085184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62" name="Freeform 13"/>
          <p:cNvSpPr>
            <a:spLocks/>
          </p:cNvSpPr>
          <p:nvPr/>
        </p:nvSpPr>
        <p:spPr bwMode="auto">
          <a:xfrm>
            <a:off x="1475656" y="2847807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63" name="Freeform 13"/>
          <p:cNvSpPr>
            <a:spLocks/>
          </p:cNvSpPr>
          <p:nvPr/>
        </p:nvSpPr>
        <p:spPr bwMode="auto">
          <a:xfrm>
            <a:off x="6156176" y="2780928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64" name="Freeform 13"/>
          <p:cNvSpPr>
            <a:spLocks/>
          </p:cNvSpPr>
          <p:nvPr/>
        </p:nvSpPr>
        <p:spPr bwMode="auto">
          <a:xfrm>
            <a:off x="6156176" y="3429000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65" name="Freeform 13"/>
          <p:cNvSpPr>
            <a:spLocks/>
          </p:cNvSpPr>
          <p:nvPr/>
        </p:nvSpPr>
        <p:spPr bwMode="auto">
          <a:xfrm>
            <a:off x="6188844" y="4437167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246808" y="6274173"/>
            <a:ext cx="8748464" cy="52322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ja-JP" sz="1400" dirty="0" smtClean="0">
                <a:solidFill>
                  <a:schemeClr val="tx2"/>
                </a:solidFill>
                <a:latin typeface="+mn-lt"/>
                <a:ea typeface="+mn-ea"/>
              </a:rPr>
              <a:t>[2] 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T. </a:t>
            </a:r>
            <a:r>
              <a:rPr lang="en-US" altLang="ja-JP" sz="1400" dirty="0" err="1">
                <a:solidFill>
                  <a:schemeClr val="tx2"/>
                </a:solidFill>
                <a:latin typeface="+mn-lt"/>
                <a:ea typeface="+mn-ea"/>
              </a:rPr>
              <a:t>Kamiya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, S. </a:t>
            </a:r>
            <a:r>
              <a:rPr lang="en-US" altLang="ja-JP" sz="1400" dirty="0" err="1">
                <a:solidFill>
                  <a:schemeClr val="tx2"/>
                </a:solidFill>
                <a:latin typeface="+mn-lt"/>
                <a:ea typeface="+mn-ea"/>
              </a:rPr>
              <a:t>Kusumoto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, and K. Inoue,  “</a:t>
            </a:r>
            <a:r>
              <a:rPr lang="en-US" altLang="ja-JP" sz="1400" dirty="0" err="1">
                <a:solidFill>
                  <a:schemeClr val="tx2"/>
                </a:solidFill>
                <a:latin typeface="+mn-lt"/>
                <a:ea typeface="+mn-ea"/>
              </a:rPr>
              <a:t>CCFinder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: A </a:t>
            </a:r>
            <a:r>
              <a:rPr lang="en-US" altLang="ja-JP" sz="1400" dirty="0" err="1" smtClean="0">
                <a:solidFill>
                  <a:schemeClr val="tx2"/>
                </a:solidFill>
                <a:latin typeface="+mn-lt"/>
                <a:ea typeface="+mn-ea"/>
              </a:rPr>
              <a:t>multilinguistic</a:t>
            </a:r>
            <a:r>
              <a:rPr lang="en-US" altLang="ja-JP" sz="1400" dirty="0" smtClean="0">
                <a:solidFill>
                  <a:schemeClr val="tx2"/>
                </a:solidFill>
                <a:latin typeface="+mn-lt"/>
                <a:ea typeface="+mn-ea"/>
              </a:rPr>
              <a:t> 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token-based code clone detection system for large scale source code”,  </a:t>
            </a:r>
            <a:r>
              <a:rPr lang="en-US" altLang="ja-JP" sz="1400" i="1" dirty="0">
                <a:solidFill>
                  <a:schemeClr val="tx2"/>
                </a:solidFill>
                <a:latin typeface="+mn-lt"/>
                <a:ea typeface="+mn-ea"/>
              </a:rPr>
              <a:t>IEEE Transactions on Software Engineerin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g, 28(7):654-670, 2002</a:t>
            </a:r>
            <a:r>
              <a:rPr lang="en-US" altLang="ja-JP" sz="1400" dirty="0" smtClean="0">
                <a:solidFill>
                  <a:schemeClr val="tx2"/>
                </a:solidFill>
                <a:latin typeface="+mn-lt"/>
                <a:ea typeface="+mn-ea"/>
              </a:rPr>
              <a:t>.</a:t>
            </a:r>
            <a:endParaRPr lang="en-US" altLang="ja-JP" sz="1400" dirty="0">
              <a:solidFill>
                <a:schemeClr val="tx2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6871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1" animBg="1"/>
      <p:bldP spid="61" grpId="1" animBg="1"/>
      <p:bldP spid="62" grpId="1" animBg="1"/>
      <p:bldP spid="63" grpId="1" animBg="1"/>
      <p:bldP spid="64" grpId="1" animBg="1"/>
      <p:bldP spid="6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フローチャート : 代替処理 16"/>
          <p:cNvSpPr/>
          <p:nvPr/>
        </p:nvSpPr>
        <p:spPr>
          <a:xfrm>
            <a:off x="866482" y="1556792"/>
            <a:ext cx="7704856" cy="1080120"/>
          </a:xfrm>
          <a:prstGeom prst="flowChartAlternate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Trace code clones based on correspondence between start and end points of code fragments  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58" name="タイトル 1"/>
          <p:cNvSpPr txBox="1">
            <a:spLocks/>
          </p:cNvSpPr>
          <p:nvPr/>
        </p:nvSpPr>
        <p:spPr bwMode="auto">
          <a:xfrm>
            <a:off x="323528" y="332656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en-US" altLang="ja-JP" dirty="0" smtClean="0"/>
              <a:t>Step2: Trace Code Clones</a:t>
            </a:r>
            <a:endParaRPr lang="ja-JP" altLang="en-US" dirty="0"/>
          </a:p>
        </p:txBody>
      </p:sp>
      <p:sp>
        <p:nvSpPr>
          <p:cNvPr id="64" name="正方形/長方形 63"/>
          <p:cNvSpPr/>
          <p:nvPr/>
        </p:nvSpPr>
        <p:spPr>
          <a:xfrm>
            <a:off x="5724128" y="5949280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New Version</a:t>
            </a:r>
          </a:p>
        </p:txBody>
      </p:sp>
      <p:sp>
        <p:nvSpPr>
          <p:cNvPr id="65" name="正方形/長方形 64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grpSp>
        <p:nvGrpSpPr>
          <p:cNvPr id="66" name="グループ化 6"/>
          <p:cNvGrpSpPr/>
          <p:nvPr/>
        </p:nvGrpSpPr>
        <p:grpSpPr>
          <a:xfrm>
            <a:off x="1043608" y="2852936"/>
            <a:ext cx="2088232" cy="3019207"/>
            <a:chOff x="1619672" y="2420888"/>
            <a:chExt cx="2088232" cy="3312368"/>
          </a:xfrm>
        </p:grpSpPr>
        <p:sp>
          <p:nvSpPr>
            <p:cNvPr id="67" name="メモ 66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68" name="メモ 67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69" name="Freeform 13"/>
          <p:cNvSpPr>
            <a:spLocks/>
          </p:cNvSpPr>
          <p:nvPr/>
        </p:nvSpPr>
        <p:spPr bwMode="auto">
          <a:xfrm>
            <a:off x="1403648" y="4648007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grpSp>
        <p:nvGrpSpPr>
          <p:cNvPr id="70" name="グループ化 41"/>
          <p:cNvGrpSpPr/>
          <p:nvPr/>
        </p:nvGrpSpPr>
        <p:grpSpPr>
          <a:xfrm>
            <a:off x="5745212" y="2814085"/>
            <a:ext cx="2088232" cy="3019207"/>
            <a:chOff x="1619672" y="2420888"/>
            <a:chExt cx="2088232" cy="3312368"/>
          </a:xfrm>
        </p:grpSpPr>
        <p:sp>
          <p:nvSpPr>
            <p:cNvPr id="71" name="メモ 70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72" name="メモ 71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77" name="右矢印 76"/>
          <p:cNvSpPr/>
          <p:nvPr/>
        </p:nvSpPr>
        <p:spPr>
          <a:xfrm>
            <a:off x="2915816" y="3068960"/>
            <a:ext cx="3042338" cy="21602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78" name="角丸四角形 77"/>
          <p:cNvSpPr/>
          <p:nvPr/>
        </p:nvSpPr>
        <p:spPr>
          <a:xfrm>
            <a:off x="3419872" y="2996952"/>
            <a:ext cx="2088232" cy="43204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Correspond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79" name="右矢印 78"/>
          <p:cNvSpPr/>
          <p:nvPr/>
        </p:nvSpPr>
        <p:spPr>
          <a:xfrm>
            <a:off x="2915816" y="4725144"/>
            <a:ext cx="3024336" cy="215156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80" name="Freeform 13"/>
          <p:cNvSpPr>
            <a:spLocks/>
          </p:cNvSpPr>
          <p:nvPr/>
        </p:nvSpPr>
        <p:spPr bwMode="auto">
          <a:xfrm>
            <a:off x="1403648" y="5229200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81" name="Freeform 13"/>
          <p:cNvSpPr>
            <a:spLocks/>
          </p:cNvSpPr>
          <p:nvPr/>
        </p:nvSpPr>
        <p:spPr bwMode="auto">
          <a:xfrm>
            <a:off x="1403648" y="299182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82" name="Freeform 13"/>
          <p:cNvSpPr>
            <a:spLocks/>
          </p:cNvSpPr>
          <p:nvPr/>
        </p:nvSpPr>
        <p:spPr bwMode="auto">
          <a:xfrm>
            <a:off x="6159252" y="2958852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83" name="Freeform 13"/>
          <p:cNvSpPr>
            <a:spLocks/>
          </p:cNvSpPr>
          <p:nvPr/>
        </p:nvSpPr>
        <p:spPr bwMode="auto">
          <a:xfrm>
            <a:off x="6156176" y="3573016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91" name="Freeform 13"/>
          <p:cNvSpPr>
            <a:spLocks/>
          </p:cNvSpPr>
          <p:nvPr/>
        </p:nvSpPr>
        <p:spPr bwMode="auto">
          <a:xfrm>
            <a:off x="6116836" y="458118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94" name="角丸四角形 93"/>
          <p:cNvSpPr/>
          <p:nvPr/>
        </p:nvSpPr>
        <p:spPr>
          <a:xfrm>
            <a:off x="3419872" y="4653136"/>
            <a:ext cx="2088232" cy="43204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Correspond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26" name="スライド番号プレースホルダ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953130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8" grpId="0" animBg="1"/>
      <p:bldP spid="79" grpId="0" animBg="1"/>
      <p:bldP spid="9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タイトル 1"/>
          <p:cNvSpPr txBox="1">
            <a:spLocks/>
          </p:cNvSpPr>
          <p:nvPr/>
        </p:nvSpPr>
        <p:spPr bwMode="auto">
          <a:xfrm>
            <a:off x="323528" y="332656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en-US" altLang="ja-JP" dirty="0"/>
              <a:t>Step3: Categorize Code Clones</a:t>
            </a:r>
            <a:endParaRPr lang="ja-JP" altLang="en-US" dirty="0"/>
          </a:p>
        </p:txBody>
      </p:sp>
      <p:sp>
        <p:nvSpPr>
          <p:cNvPr id="65" name="正方形/長方形 64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sp>
        <p:nvSpPr>
          <p:cNvPr id="26" name="スライド番号プレースホルダ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9</a:t>
            </a:fld>
            <a:endParaRPr lang="en-US" altLang="ja-JP"/>
          </a:p>
        </p:txBody>
      </p:sp>
      <p:sp>
        <p:nvSpPr>
          <p:cNvPr id="23" name="フローチャート : 代替処理 22"/>
          <p:cNvSpPr/>
          <p:nvPr/>
        </p:nvSpPr>
        <p:spPr>
          <a:xfrm>
            <a:off x="467544" y="1628800"/>
            <a:ext cx="8424936" cy="864096"/>
          </a:xfrm>
          <a:prstGeom prst="flowChartAlternate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Categorize code clones based on evolution patterns of them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724128" y="5949280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New Version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grpSp>
        <p:nvGrpSpPr>
          <p:cNvPr id="27" name="グループ化 6"/>
          <p:cNvGrpSpPr/>
          <p:nvPr/>
        </p:nvGrpSpPr>
        <p:grpSpPr>
          <a:xfrm>
            <a:off x="1043608" y="2852936"/>
            <a:ext cx="2088232" cy="3019207"/>
            <a:chOff x="1619672" y="2420888"/>
            <a:chExt cx="2088232" cy="3312368"/>
          </a:xfrm>
        </p:grpSpPr>
        <p:sp>
          <p:nvSpPr>
            <p:cNvPr id="28" name="メモ 27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29" name="メモ 28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30" name="Freeform 13"/>
          <p:cNvSpPr>
            <a:spLocks/>
          </p:cNvSpPr>
          <p:nvPr/>
        </p:nvSpPr>
        <p:spPr bwMode="auto">
          <a:xfrm>
            <a:off x="1403648" y="4648007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grpSp>
        <p:nvGrpSpPr>
          <p:cNvPr id="31" name="グループ化 41"/>
          <p:cNvGrpSpPr/>
          <p:nvPr/>
        </p:nvGrpSpPr>
        <p:grpSpPr>
          <a:xfrm>
            <a:off x="5745212" y="2814085"/>
            <a:ext cx="2088232" cy="3019207"/>
            <a:chOff x="1619672" y="2420888"/>
            <a:chExt cx="2088232" cy="3312368"/>
          </a:xfrm>
        </p:grpSpPr>
        <p:sp>
          <p:nvSpPr>
            <p:cNvPr id="32" name="メモ 31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33" name="メモ 32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34" name="右矢印 33"/>
          <p:cNvSpPr/>
          <p:nvPr/>
        </p:nvSpPr>
        <p:spPr>
          <a:xfrm>
            <a:off x="2915816" y="3068960"/>
            <a:ext cx="3042338" cy="21602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36" name="右矢印 35"/>
          <p:cNvSpPr/>
          <p:nvPr/>
        </p:nvSpPr>
        <p:spPr>
          <a:xfrm>
            <a:off x="2915816" y="4725144"/>
            <a:ext cx="3024336" cy="215156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37" name="Freeform 13"/>
          <p:cNvSpPr>
            <a:spLocks/>
          </p:cNvSpPr>
          <p:nvPr/>
        </p:nvSpPr>
        <p:spPr bwMode="auto">
          <a:xfrm>
            <a:off x="1403648" y="5229200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38" name="Freeform 13"/>
          <p:cNvSpPr>
            <a:spLocks/>
          </p:cNvSpPr>
          <p:nvPr/>
        </p:nvSpPr>
        <p:spPr bwMode="auto">
          <a:xfrm>
            <a:off x="1403648" y="299182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39" name="Freeform 13"/>
          <p:cNvSpPr>
            <a:spLocks/>
          </p:cNvSpPr>
          <p:nvPr/>
        </p:nvSpPr>
        <p:spPr bwMode="auto">
          <a:xfrm>
            <a:off x="6159252" y="2958852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40" name="Freeform 13"/>
          <p:cNvSpPr>
            <a:spLocks/>
          </p:cNvSpPr>
          <p:nvPr/>
        </p:nvSpPr>
        <p:spPr bwMode="auto">
          <a:xfrm>
            <a:off x="6156176" y="3573016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41" name="Freeform 13"/>
          <p:cNvSpPr>
            <a:spLocks/>
          </p:cNvSpPr>
          <p:nvPr/>
        </p:nvSpPr>
        <p:spPr bwMode="auto">
          <a:xfrm>
            <a:off x="6116836" y="458118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5724128" y="5949280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New Version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grpSp>
        <p:nvGrpSpPr>
          <p:cNvPr id="45" name="グループ化 6"/>
          <p:cNvGrpSpPr/>
          <p:nvPr/>
        </p:nvGrpSpPr>
        <p:grpSpPr>
          <a:xfrm>
            <a:off x="1043608" y="2852936"/>
            <a:ext cx="2088232" cy="3019207"/>
            <a:chOff x="1619672" y="2420888"/>
            <a:chExt cx="2088232" cy="3312368"/>
          </a:xfrm>
        </p:grpSpPr>
        <p:sp>
          <p:nvSpPr>
            <p:cNvPr id="46" name="メモ 45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47" name="メモ 46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48" name="Freeform 13"/>
          <p:cNvSpPr>
            <a:spLocks/>
          </p:cNvSpPr>
          <p:nvPr/>
        </p:nvSpPr>
        <p:spPr bwMode="auto">
          <a:xfrm>
            <a:off x="1403648" y="4648007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grpSp>
        <p:nvGrpSpPr>
          <p:cNvPr id="49" name="グループ化 41"/>
          <p:cNvGrpSpPr/>
          <p:nvPr/>
        </p:nvGrpSpPr>
        <p:grpSpPr>
          <a:xfrm>
            <a:off x="5745212" y="2814085"/>
            <a:ext cx="2088232" cy="3019207"/>
            <a:chOff x="1619672" y="2420888"/>
            <a:chExt cx="2088232" cy="3312368"/>
          </a:xfrm>
        </p:grpSpPr>
        <p:sp>
          <p:nvSpPr>
            <p:cNvPr id="50" name="メモ 49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51" name="メモ 50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52" name="右矢印 51"/>
          <p:cNvSpPr/>
          <p:nvPr/>
        </p:nvSpPr>
        <p:spPr>
          <a:xfrm>
            <a:off x="2915816" y="3068960"/>
            <a:ext cx="3042338" cy="21602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54" name="右矢印 53"/>
          <p:cNvSpPr/>
          <p:nvPr/>
        </p:nvSpPr>
        <p:spPr>
          <a:xfrm>
            <a:off x="2915816" y="4725144"/>
            <a:ext cx="3024336" cy="215156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55" name="Freeform 13"/>
          <p:cNvSpPr>
            <a:spLocks/>
          </p:cNvSpPr>
          <p:nvPr/>
        </p:nvSpPr>
        <p:spPr bwMode="auto">
          <a:xfrm>
            <a:off x="1403648" y="5229200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56" name="Freeform 13"/>
          <p:cNvSpPr>
            <a:spLocks/>
          </p:cNvSpPr>
          <p:nvPr/>
        </p:nvSpPr>
        <p:spPr bwMode="auto">
          <a:xfrm>
            <a:off x="1403648" y="299182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57" name="Freeform 13"/>
          <p:cNvSpPr>
            <a:spLocks/>
          </p:cNvSpPr>
          <p:nvPr/>
        </p:nvSpPr>
        <p:spPr bwMode="auto">
          <a:xfrm>
            <a:off x="6159252" y="2958852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59" name="Freeform 13"/>
          <p:cNvSpPr>
            <a:spLocks/>
          </p:cNvSpPr>
          <p:nvPr/>
        </p:nvSpPr>
        <p:spPr bwMode="auto">
          <a:xfrm>
            <a:off x="6156176" y="3573016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60" name="Freeform 13"/>
          <p:cNvSpPr>
            <a:spLocks/>
          </p:cNvSpPr>
          <p:nvPr/>
        </p:nvSpPr>
        <p:spPr bwMode="auto">
          <a:xfrm>
            <a:off x="6116836" y="458118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915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</Template>
  <TotalTime>19151</TotalTime>
  <Words>1309</Words>
  <Application>Microsoft Office PowerPoint</Application>
  <PresentationFormat>画面に合わせる (4:3)</PresentationFormat>
  <Paragraphs>458</Paragraphs>
  <Slides>27</Slides>
  <Notes>27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27</vt:i4>
      </vt:variant>
    </vt:vector>
  </HeadingPairs>
  <TitlesOfParts>
    <vt:vector size="28" baseType="lpstr">
      <vt:lpstr>Sel-CoolMetal-white</vt:lpstr>
      <vt:lpstr>Industrial Application of  Clone Change Management System</vt:lpstr>
      <vt:lpstr>Maintaining Code Clones</vt:lpstr>
      <vt:lpstr>Industrial Experience of  Clone Change Management</vt:lpstr>
      <vt:lpstr>Overview of Our Study</vt:lpstr>
      <vt:lpstr>Overview of Clone Change Management System</vt:lpstr>
      <vt:lpstr>Categorization of Clone Set</vt:lpstr>
      <vt:lpstr>Step1: Detect Code Clones</vt:lpstr>
      <vt:lpstr>スライド 8</vt:lpstr>
      <vt:lpstr>スライド 9</vt:lpstr>
      <vt:lpstr>スライド 10</vt:lpstr>
      <vt:lpstr>スライド 11</vt:lpstr>
      <vt:lpstr>スライド 12</vt:lpstr>
      <vt:lpstr>スライド 13</vt:lpstr>
      <vt:lpstr>Step4: Categorize Clone Set (1/2)</vt:lpstr>
      <vt:lpstr>Step4: Categorize Clone Set (2/2)</vt:lpstr>
      <vt:lpstr>Example of Web-based UI</vt:lpstr>
      <vt:lpstr>Industrial Case Study (1/2)</vt:lpstr>
      <vt:lpstr>Industrial Case Study (2/2)</vt:lpstr>
      <vt:lpstr>Questionnaire</vt:lpstr>
      <vt:lpstr>Answer to Question1</vt:lpstr>
      <vt:lpstr>Answer to Question 2</vt:lpstr>
      <vt:lpstr>Answer to Question 2</vt:lpstr>
      <vt:lpstr>Answer to Question 2</vt:lpstr>
      <vt:lpstr>Answer to Question 2</vt:lpstr>
      <vt:lpstr>Result of Case Study</vt:lpstr>
      <vt:lpstr>Summary and Future work</vt:lpstr>
      <vt:lpstr>Thank you!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Industrial Application of Clone Change Management System</dc:title>
  <dc:creator>Yamanaka</dc:creator>
  <cp:lastModifiedBy>y-yuuki</cp:lastModifiedBy>
  <cp:revision>731</cp:revision>
  <cp:lastPrinted>2012-05-30T08:07:13Z</cp:lastPrinted>
  <dcterms:created xsi:type="dcterms:W3CDTF">2012-05-10T06:41:56Z</dcterms:created>
  <dcterms:modified xsi:type="dcterms:W3CDTF">2012-06-17T14:36:42Z</dcterms:modified>
</cp:coreProperties>
</file>