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410" r:id="rId3"/>
    <p:sldId id="355" r:id="rId4"/>
    <p:sldId id="402" r:id="rId5"/>
    <p:sldId id="334" r:id="rId6"/>
    <p:sldId id="394" r:id="rId7"/>
    <p:sldId id="397" r:id="rId8"/>
    <p:sldId id="399" r:id="rId9"/>
    <p:sldId id="435" r:id="rId10"/>
    <p:sldId id="436" r:id="rId11"/>
    <p:sldId id="438" r:id="rId12"/>
    <p:sldId id="437" r:id="rId13"/>
    <p:sldId id="430" r:id="rId14"/>
    <p:sldId id="432" r:id="rId15"/>
    <p:sldId id="376" r:id="rId16"/>
    <p:sldId id="368" r:id="rId17"/>
    <p:sldId id="362" r:id="rId18"/>
    <p:sldId id="406" r:id="rId19"/>
    <p:sldId id="414" r:id="rId20"/>
    <p:sldId id="415" r:id="rId21"/>
    <p:sldId id="401" r:id="rId22"/>
    <p:sldId id="418" r:id="rId23"/>
    <p:sldId id="419" r:id="rId24"/>
    <p:sldId id="431" r:id="rId25"/>
    <p:sldId id="400" r:id="rId26"/>
    <p:sldId id="345" r:id="rId27"/>
    <p:sldId id="353" r:id="rId28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6115"/>
    <a:srgbClr val="FEBAAC"/>
    <a:srgbClr val="2B9501"/>
    <a:srgbClr val="C08C4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75850" autoAdjust="0"/>
  </p:normalViewPr>
  <p:slideViewPr>
    <p:cSldViewPr>
      <p:cViewPr>
        <p:scale>
          <a:sx n="75" d="100"/>
          <a:sy n="75" d="100"/>
        </p:scale>
        <p:origin x="-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256" y="-7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10E01A62-B4DB-4585-9D19-D5F469BB6158}" type="datetimeFigureOut">
              <a:rPr kumimoji="1" lang="ja-JP" altLang="en-US" smtClean="0"/>
              <a:pPr/>
              <a:t>2012/6/17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DBAEC9EB-FB2E-40AF-8B24-FE6CF2B2B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1433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071972D5-692D-41BE-8CA1-35C99B130AE5}" type="datetimeFigureOut">
              <a:rPr kumimoji="1" lang="ja-JP" altLang="en-US" smtClean="0"/>
              <a:pPr/>
              <a:t>2012/6/17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9E5C5C43-BBCB-406A-9213-D6A10C907F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3300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553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>
              <a:ea typeface="MS UI Gothic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10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09828">
              <a:defRPr/>
            </a:pPr>
            <a:endParaRPr lang="en-US" altLang="ja-JP" dirty="0"/>
          </a:p>
          <a:p>
            <a:pPr marL="0" lvl="1" defTabSz="909828">
              <a:defRPr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B9D613B7-5AF0-4AC3-BE7A-10773B834898}" type="slidenum">
              <a:rPr lang="en-US" altLang="ja-JP" smtClean="0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992" y="1988840"/>
            <a:ext cx="9073008" cy="1008063"/>
          </a:xfrm>
        </p:spPr>
        <p:txBody>
          <a:bodyPr/>
          <a:lstStyle/>
          <a:p>
            <a:r>
              <a:rPr lang="en-US" altLang="ja-JP" sz="4000" dirty="0" smtClean="0"/>
              <a:t>Industrial Application of </a:t>
            </a:r>
            <a:br>
              <a:rPr lang="en-US" altLang="ja-JP" sz="4000" dirty="0" smtClean="0"/>
            </a:br>
            <a:r>
              <a:rPr lang="en-US" altLang="ja-JP" sz="4000" dirty="0" smtClean="0"/>
              <a:t>Clone Change Management System</a:t>
            </a:r>
            <a:endParaRPr lang="ja-JP" altLang="ja-JP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501008"/>
            <a:ext cx="8208912" cy="791518"/>
          </a:xfrm>
        </p:spPr>
        <p:txBody>
          <a:bodyPr/>
          <a:lstStyle/>
          <a:p>
            <a:r>
              <a:rPr lang="en-US" altLang="ja-JP" sz="2400" b="1" u="sng" dirty="0" smtClean="0"/>
              <a:t>Yuki Yamanaka</a:t>
            </a:r>
            <a:r>
              <a:rPr lang="en-US" altLang="ja-JP" sz="2400" b="1" u="sng" baseline="30000" dirty="0" smtClean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Eunjong</a:t>
            </a:r>
            <a:r>
              <a:rPr lang="en-US" altLang="ja-JP" sz="2400" dirty="0" smtClean="0"/>
              <a:t> Choi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</a:p>
          <a:p>
            <a:r>
              <a:rPr lang="en-US" altLang="ja-JP" sz="2400" dirty="0" err="1" smtClean="0"/>
              <a:t>Norihiro</a:t>
            </a:r>
            <a:r>
              <a:rPr lang="en-US" altLang="ja-JP" sz="2400" dirty="0" smtClean="0"/>
              <a:t> Yoshida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Tateki</a:t>
            </a:r>
            <a:r>
              <a:rPr lang="en-US" altLang="ja-JP" sz="2400" dirty="0" smtClean="0"/>
              <a:t> Sano</a:t>
            </a:r>
            <a:r>
              <a:rPr kumimoji="0" lang="en-US" altLang="ja-JP" sz="2400" baseline="30000" dirty="0"/>
              <a:t>3</a:t>
            </a:r>
            <a:endParaRPr kumimoji="0" lang="en-US" altLang="ja-JP" sz="2400" baseline="30000" dirty="0" smtClean="0"/>
          </a:p>
          <a:p>
            <a:endParaRPr lang="ja-JP" altLang="ja-JP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4797152"/>
            <a:ext cx="81359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kumimoji="0" lang="en-US" altLang="ja-JP" sz="2000" dirty="0" smtClean="0"/>
              <a:t>1 Osaka </a:t>
            </a:r>
            <a:r>
              <a:rPr kumimoji="0" lang="en-US" altLang="ja-JP" sz="2000" dirty="0"/>
              <a:t>University, Japan</a:t>
            </a:r>
            <a:br>
              <a:rPr kumimoji="0" lang="en-US" altLang="ja-JP" sz="2000" dirty="0"/>
            </a:br>
            <a:r>
              <a:rPr kumimoji="0" lang="en-US" altLang="ja-JP" sz="2000" dirty="0"/>
              <a:t> </a:t>
            </a:r>
            <a:r>
              <a:rPr kumimoji="0" lang="en-US" altLang="ja-JP" sz="2000" dirty="0" smtClean="0"/>
              <a:t>2</a:t>
            </a:r>
            <a:r>
              <a:rPr kumimoji="0" lang="en-US" altLang="ja-JP" sz="2000" dirty="0">
                <a:latin typeface="Times New Roman" pitchFamily="18" charset="0"/>
              </a:rPr>
              <a:t> </a:t>
            </a:r>
            <a:r>
              <a:rPr kumimoji="0" lang="en-US" altLang="ja-JP" sz="2000" dirty="0" smtClean="0"/>
              <a:t>Nara </a:t>
            </a:r>
            <a:r>
              <a:rPr kumimoji="0" lang="en-US" altLang="ja-JP" sz="2000" dirty="0"/>
              <a:t>Institute of Science and </a:t>
            </a:r>
            <a:r>
              <a:rPr kumimoji="0" lang="en-US" altLang="ja-JP" sz="2000" dirty="0" smtClean="0"/>
              <a:t>Technology, </a:t>
            </a:r>
            <a:r>
              <a:rPr kumimoji="0" lang="en-US" altLang="ja-JP" sz="2000" dirty="0"/>
              <a:t>Japan</a:t>
            </a:r>
          </a:p>
          <a:p>
            <a:pPr algn="r"/>
            <a:r>
              <a:rPr kumimoji="0" lang="en-US" altLang="ja-JP" sz="2000" dirty="0" smtClean="0"/>
              <a:t>3</a:t>
            </a:r>
            <a:r>
              <a:rPr kumimoji="0" lang="en-US" altLang="ja-JP" sz="2000" dirty="0"/>
              <a:t> </a:t>
            </a:r>
            <a:r>
              <a:rPr kumimoji="0" lang="en-US" altLang="ja-JP" sz="2000" dirty="0" smtClean="0"/>
              <a:t>NEC </a:t>
            </a:r>
            <a:r>
              <a:rPr kumimoji="0" lang="en-US" altLang="ja-JP" sz="2000" dirty="0"/>
              <a:t>Corporation, Japan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D613B7-5AF0-4AC3-BE7A-10773B834898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53897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Step3: 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Step3: 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乗算記号 37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4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Step3: 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乗算記号 37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6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2915816" y="4725144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9" name="角丸四角形 68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Modified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 bwMode="auto">
          <a:xfrm>
            <a:off x="1298972" y="4719960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 bwMode="auto">
          <a:xfrm>
            <a:off x="6012160" y="4653136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8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67" name="メモ 66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8" name="メモ 67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9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71" name="メモ 70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72" name="メモ 7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77" name="右矢印 76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81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2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27" name="角丸四角形 26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2915816" y="4725144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1" name="フローチャート : 代替処理 30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Modified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1298972" y="4719960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6012160" y="4653136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乗算記号 32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4" name="直線矢印コネクタ 33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乗算記号 42"/>
          <p:cNvSpPr/>
          <p:nvPr/>
        </p:nvSpPr>
        <p:spPr>
          <a:xfrm>
            <a:off x="6053336" y="5098256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44" name="直線矢印コネクタ 43"/>
          <p:cNvCxnSpPr/>
          <p:nvPr/>
        </p:nvCxnSpPr>
        <p:spPr bwMode="auto">
          <a:xfrm flipV="1">
            <a:off x="2956992" y="5458296"/>
            <a:ext cx="3240360" cy="1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Freeform 13"/>
          <p:cNvSpPr>
            <a:spLocks/>
          </p:cNvSpPr>
          <p:nvPr/>
        </p:nvSpPr>
        <p:spPr bwMode="auto">
          <a:xfrm>
            <a:off x="1444824" y="523714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461048" y="5242272"/>
            <a:ext cx="208823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Deleted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 bwMode="auto">
          <a:xfrm>
            <a:off x="1331640" y="5301208"/>
            <a:ext cx="1582316" cy="36028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noProof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Deleted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Step3: Categorize Code Clones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31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Step4: Categorize Clone Set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9323512" cy="2980928"/>
          </a:xfrm>
        </p:spPr>
        <p:txBody>
          <a:bodyPr/>
          <a:lstStyle/>
          <a:p>
            <a:r>
              <a:rPr kumimoji="1" lang="en-US" altLang="ja-JP" sz="2800" dirty="0" smtClean="0"/>
              <a:t>Stable Clone Set</a:t>
            </a:r>
          </a:p>
          <a:p>
            <a:pPr lvl="1"/>
            <a:r>
              <a:rPr lang="en-US" altLang="ja-JP" sz="2200" dirty="0" smtClean="0"/>
              <a:t>Share only </a:t>
            </a:r>
            <a:r>
              <a:rPr lang="en-US" altLang="ja-JP" sz="2200" b="1" i="1" dirty="0" smtClean="0"/>
              <a:t>stable</a:t>
            </a:r>
            <a:r>
              <a:rPr lang="en-US" altLang="ja-JP" sz="2200" dirty="0" smtClean="0"/>
              <a:t> clones between two versions</a:t>
            </a:r>
          </a:p>
          <a:p>
            <a:pPr lvl="1"/>
            <a:endParaRPr lang="en-US" altLang="ja-JP" sz="2200" dirty="0"/>
          </a:p>
          <a:p>
            <a:r>
              <a:rPr lang="en-US" altLang="ja-JP" sz="2800" dirty="0"/>
              <a:t>New Clone Set</a:t>
            </a:r>
          </a:p>
          <a:p>
            <a:pPr lvl="1"/>
            <a:r>
              <a:rPr lang="en-US" altLang="ja-JP" sz="2200" dirty="0"/>
              <a:t>Share only </a:t>
            </a:r>
            <a:r>
              <a:rPr lang="en-US" altLang="ja-JP" sz="2200" b="1" i="1" dirty="0">
                <a:solidFill>
                  <a:srgbClr val="FF0000"/>
                </a:solidFill>
              </a:rPr>
              <a:t>added</a:t>
            </a:r>
            <a:r>
              <a:rPr lang="en-US" altLang="ja-JP" sz="2200" b="1" dirty="0"/>
              <a:t> </a:t>
            </a:r>
            <a:r>
              <a:rPr lang="en-US" altLang="ja-JP" sz="2200" dirty="0"/>
              <a:t>clones between two versions</a:t>
            </a:r>
          </a:p>
          <a:p>
            <a:endParaRPr lang="en-US" altLang="ja-JP" sz="2600" dirty="0" smtClean="0"/>
          </a:p>
          <a:p>
            <a:pPr lvl="1"/>
            <a:endParaRPr kumimoji="1" lang="en-US" altLang="ja-JP" sz="2200" dirty="0" smtClean="0"/>
          </a:p>
        </p:txBody>
      </p:sp>
      <p:sp>
        <p:nvSpPr>
          <p:cNvPr id="21" name="スライド番号プレースホルダ 33"/>
          <p:cNvSpPr txBox="1">
            <a:spLocks/>
          </p:cNvSpPr>
          <p:nvPr/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5033E9-932D-4E41-95C3-341F9A6DAE17}" type="slidenum"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38" name="メモ 37"/>
          <p:cNvSpPr/>
          <p:nvPr/>
        </p:nvSpPr>
        <p:spPr bwMode="auto">
          <a:xfrm rot="10800000" flipH="1">
            <a:off x="5595830" y="4149080"/>
            <a:ext cx="1554764" cy="12241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9" name="メモ 38"/>
          <p:cNvSpPr/>
          <p:nvPr/>
        </p:nvSpPr>
        <p:spPr bwMode="auto">
          <a:xfrm rot="10800000" flipH="1">
            <a:off x="1851414" y="4149080"/>
            <a:ext cx="1554764" cy="12241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5791661" y="4850864"/>
            <a:ext cx="1184582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791661" y="4274800"/>
            <a:ext cx="1184582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2107830" y="4365104"/>
            <a:ext cx="1098042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3363582" y="4437112"/>
            <a:ext cx="2232248" cy="17708"/>
          </a:xfrm>
          <a:prstGeom prst="straightConnector1">
            <a:avLst/>
          </a:prstGeom>
          <a:ln w="127000">
            <a:solidFill>
              <a:srgbClr val="EB611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タイトル 1"/>
          <p:cNvSpPr txBox="1">
            <a:spLocks/>
          </p:cNvSpPr>
          <p:nvPr/>
        </p:nvSpPr>
        <p:spPr bwMode="auto">
          <a:xfrm>
            <a:off x="3363582" y="4850864"/>
            <a:ext cx="180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opy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paste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タイトル 1"/>
          <p:cNvSpPr txBox="1">
            <a:spLocks/>
          </p:cNvSpPr>
          <p:nvPr/>
        </p:nvSpPr>
        <p:spPr bwMode="auto">
          <a:xfrm>
            <a:off x="5667838" y="4293096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 bwMode="auto">
          <a:xfrm>
            <a:off x="5667838" y="4869160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3435590" y="4437112"/>
            <a:ext cx="2160239" cy="593772"/>
          </a:xfrm>
          <a:prstGeom prst="straightConnector1">
            <a:avLst/>
          </a:prstGeom>
          <a:ln w="127000">
            <a:solidFill>
              <a:srgbClr val="EB611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52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508" y="1556792"/>
            <a:ext cx="9217024" cy="2304256"/>
          </a:xfrm>
        </p:spPr>
        <p:txBody>
          <a:bodyPr/>
          <a:lstStyle/>
          <a:p>
            <a:r>
              <a:rPr lang="en-US" altLang="ja-JP" sz="2800" dirty="0" smtClean="0"/>
              <a:t>Deleted </a:t>
            </a:r>
            <a:r>
              <a:rPr lang="en-US" altLang="ja-JP" sz="2800" dirty="0"/>
              <a:t>Clone Set</a:t>
            </a:r>
          </a:p>
          <a:p>
            <a:pPr lvl="1"/>
            <a:r>
              <a:rPr lang="en-US" altLang="ja-JP" sz="2200" dirty="0"/>
              <a:t>Share only </a:t>
            </a:r>
            <a:r>
              <a:rPr lang="en-US" altLang="ja-JP" sz="2200" b="1" i="1" dirty="0">
                <a:solidFill>
                  <a:schemeClr val="bg1">
                    <a:lumMod val="50000"/>
                  </a:schemeClr>
                </a:solidFill>
              </a:rPr>
              <a:t>deleted</a:t>
            </a:r>
            <a:r>
              <a:rPr lang="en-US" altLang="ja-JP" sz="2200" i="1" dirty="0"/>
              <a:t> </a:t>
            </a:r>
            <a:r>
              <a:rPr lang="en-US" altLang="ja-JP" sz="2200" dirty="0"/>
              <a:t>clones between two versions</a:t>
            </a:r>
          </a:p>
          <a:p>
            <a:pPr lvl="1"/>
            <a:endParaRPr lang="en-US" altLang="ja-JP" sz="2200" dirty="0" smtClean="0"/>
          </a:p>
          <a:p>
            <a:pPr lvl="1"/>
            <a:endParaRPr lang="en-US" altLang="ja-JP" sz="2200" dirty="0" smtClean="0"/>
          </a:p>
          <a:p>
            <a:endParaRPr lang="en-US" altLang="ja-JP" sz="2800" dirty="0" smtClean="0"/>
          </a:p>
          <a:p>
            <a:r>
              <a:rPr lang="en-US" altLang="ja-JP" sz="2800" dirty="0"/>
              <a:t>Changed Clone Set</a:t>
            </a:r>
          </a:p>
          <a:p>
            <a:pPr lvl="1"/>
            <a:r>
              <a:rPr lang="en-US" altLang="ja-JP" sz="2200" dirty="0"/>
              <a:t>Share </a:t>
            </a:r>
            <a:r>
              <a:rPr lang="en-US" altLang="ja-JP" sz="22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modified</a:t>
            </a:r>
            <a:r>
              <a:rPr lang="en-US" altLang="ja-JP" sz="2200" i="1" dirty="0"/>
              <a:t>, </a:t>
            </a:r>
            <a:r>
              <a:rPr lang="en-US" altLang="ja-JP" sz="2200" b="1" i="1" dirty="0">
                <a:solidFill>
                  <a:srgbClr val="FF0000"/>
                </a:solidFill>
              </a:rPr>
              <a:t>added</a:t>
            </a:r>
            <a:r>
              <a:rPr lang="en-US" altLang="ja-JP" sz="2200" i="1" dirty="0"/>
              <a:t> and </a:t>
            </a:r>
            <a:r>
              <a:rPr lang="en-US" altLang="ja-JP" sz="2200" b="1" i="1" dirty="0">
                <a:solidFill>
                  <a:schemeClr val="bg1">
                    <a:lumMod val="50000"/>
                  </a:schemeClr>
                </a:solidFill>
              </a:rPr>
              <a:t>deleted</a:t>
            </a:r>
            <a:r>
              <a:rPr lang="en-US" altLang="ja-JP" sz="2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2200" dirty="0"/>
              <a:t>clones between two versions</a:t>
            </a:r>
          </a:p>
          <a:p>
            <a:pPr lvl="1">
              <a:buNone/>
            </a:pPr>
            <a:endParaRPr lang="en-US" altLang="ja-JP" sz="2000" i="1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1115616" y="4221088"/>
            <a:ext cx="289053" cy="502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altLang="ja-JP" sz="2800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Step4: Categorize Clone Set (2/2)</a:t>
            </a:r>
            <a:endParaRPr kumimoji="1" lang="ja-JP" altLang="en-US" dirty="0"/>
          </a:p>
        </p:txBody>
      </p:sp>
      <p:sp>
        <p:nvSpPr>
          <p:cNvPr id="28" name="タイトル 1"/>
          <p:cNvSpPr txBox="1">
            <a:spLocks/>
          </p:cNvSpPr>
          <p:nvPr/>
        </p:nvSpPr>
        <p:spPr bwMode="auto">
          <a:xfrm>
            <a:off x="4011075" y="4766272"/>
            <a:ext cx="1193857" cy="36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modify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メモ 33"/>
          <p:cNvSpPr/>
          <p:nvPr/>
        </p:nvSpPr>
        <p:spPr bwMode="auto">
          <a:xfrm rot="10800000" flipH="1">
            <a:off x="2063682" y="4786862"/>
            <a:ext cx="1596492" cy="144016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Freeform 13"/>
          <p:cNvSpPr>
            <a:spLocks/>
          </p:cNvSpPr>
          <p:nvPr/>
        </p:nvSpPr>
        <p:spPr bwMode="auto">
          <a:xfrm>
            <a:off x="2279706" y="5002886"/>
            <a:ext cx="1155878" cy="43831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2257873" y="5669742"/>
            <a:ext cx="1155878" cy="43831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 bwMode="auto">
          <a:xfrm>
            <a:off x="2183661" y="5060056"/>
            <a:ext cx="1358588" cy="313078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メモ 41"/>
          <p:cNvSpPr/>
          <p:nvPr/>
        </p:nvSpPr>
        <p:spPr bwMode="auto">
          <a:xfrm rot="10800000" flipH="1">
            <a:off x="5796136" y="4786862"/>
            <a:ext cx="1554764" cy="143389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Freeform 13"/>
          <p:cNvSpPr>
            <a:spLocks/>
          </p:cNvSpPr>
          <p:nvPr/>
        </p:nvSpPr>
        <p:spPr bwMode="auto">
          <a:xfrm>
            <a:off x="5989420" y="4982255"/>
            <a:ext cx="1155878" cy="43831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48" name="Freeform 13"/>
          <p:cNvSpPr>
            <a:spLocks/>
          </p:cNvSpPr>
          <p:nvPr/>
        </p:nvSpPr>
        <p:spPr bwMode="auto">
          <a:xfrm>
            <a:off x="6008410" y="5616045"/>
            <a:ext cx="1155878" cy="43831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3635896" y="5282299"/>
            <a:ext cx="2190635" cy="0"/>
          </a:xfrm>
          <a:prstGeom prst="straightConnector1">
            <a:avLst/>
          </a:prstGeom>
          <a:ln w="1270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タイトル 1"/>
          <p:cNvSpPr txBox="1">
            <a:spLocks/>
          </p:cNvSpPr>
          <p:nvPr/>
        </p:nvSpPr>
        <p:spPr bwMode="auto">
          <a:xfrm>
            <a:off x="5912857" y="5001707"/>
            <a:ext cx="1358588" cy="250463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タイトル 1"/>
          <p:cNvSpPr txBox="1">
            <a:spLocks/>
          </p:cNvSpPr>
          <p:nvPr/>
        </p:nvSpPr>
        <p:spPr bwMode="auto">
          <a:xfrm>
            <a:off x="5864393" y="5688053"/>
            <a:ext cx="1358588" cy="250463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タイトル 1"/>
          <p:cNvSpPr txBox="1">
            <a:spLocks/>
          </p:cNvSpPr>
          <p:nvPr/>
        </p:nvSpPr>
        <p:spPr bwMode="auto">
          <a:xfrm>
            <a:off x="2113856" y="5741750"/>
            <a:ext cx="1358588" cy="250463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スライド番号プレースホルダ 16"/>
          <p:cNvSpPr txBox="1">
            <a:spLocks/>
          </p:cNvSpPr>
          <p:nvPr/>
        </p:nvSpPr>
        <p:spPr bwMode="auto">
          <a:xfrm>
            <a:off x="6008409" y="5688053"/>
            <a:ext cx="1034046" cy="25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61" name="右矢印 60"/>
          <p:cNvSpPr/>
          <p:nvPr/>
        </p:nvSpPr>
        <p:spPr>
          <a:xfrm>
            <a:off x="3660174" y="5741751"/>
            <a:ext cx="2135961" cy="2504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2" name="メモ 61"/>
          <p:cNvSpPr/>
          <p:nvPr/>
        </p:nvSpPr>
        <p:spPr bwMode="auto">
          <a:xfrm rot="10800000" flipH="1">
            <a:off x="5705810" y="2538674"/>
            <a:ext cx="1554764" cy="12241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3" name="メモ 62"/>
          <p:cNvSpPr/>
          <p:nvPr/>
        </p:nvSpPr>
        <p:spPr bwMode="auto">
          <a:xfrm rot="10800000" flipH="1">
            <a:off x="2003990" y="2538674"/>
            <a:ext cx="1656184" cy="12241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4151045" y="3042730"/>
            <a:ext cx="111054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merge</a:t>
            </a:r>
            <a:endParaRPr kumimoji="1" lang="ja-JP" altLang="en-US" sz="2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5927919" y="2754698"/>
            <a:ext cx="1036510" cy="36004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3660174" y="2898714"/>
            <a:ext cx="2016224" cy="0"/>
          </a:xfrm>
          <a:prstGeom prst="straightConnector1">
            <a:avLst/>
          </a:prstGeom>
          <a:ln w="1270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カギ線コネクタ 66"/>
          <p:cNvCxnSpPr/>
          <p:nvPr/>
        </p:nvCxnSpPr>
        <p:spPr>
          <a:xfrm flipV="1">
            <a:off x="3660174" y="2898714"/>
            <a:ext cx="962473" cy="432048"/>
          </a:xfrm>
          <a:prstGeom prst="bentConnector3">
            <a:avLst>
              <a:gd name="adj1" fmla="val 50000"/>
            </a:avLst>
          </a:prstGeom>
          <a:ln w="1270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13"/>
          <p:cNvSpPr>
            <a:spLocks/>
          </p:cNvSpPr>
          <p:nvPr/>
        </p:nvSpPr>
        <p:spPr bwMode="auto">
          <a:xfrm>
            <a:off x="2152063" y="2682690"/>
            <a:ext cx="1184582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69" name="Freeform 13"/>
          <p:cNvSpPr>
            <a:spLocks/>
          </p:cNvSpPr>
          <p:nvPr/>
        </p:nvSpPr>
        <p:spPr bwMode="auto">
          <a:xfrm>
            <a:off x="2148006" y="3186746"/>
            <a:ext cx="1152128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 dirty="0">
              <a:latin typeface="Arial" charset="0"/>
              <a:ea typeface="MS UI Gothic" pitchFamily="50" charset="-128"/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 bwMode="auto">
          <a:xfrm>
            <a:off x="2135104" y="2754698"/>
            <a:ext cx="1224136" cy="26889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Deleted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 bwMode="auto">
          <a:xfrm>
            <a:off x="2101832" y="3286824"/>
            <a:ext cx="1244476" cy="231892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Deleted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6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r>
              <a:rPr lang="en-US" altLang="ja-JP" sz="4800" dirty="0" smtClean="0"/>
              <a:t>Example of Web-based UI</a:t>
            </a:r>
            <a:endParaRPr kumimoji="1" lang="ja-JP" altLang="en-US" sz="4800" dirty="0"/>
          </a:p>
        </p:txBody>
      </p:sp>
      <p:pic>
        <p:nvPicPr>
          <p:cNvPr id="5" name="Picture 2" descr="C:\Users\yamanaka\Dropbox\卒論\iwsc\we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916" y="1447676"/>
            <a:ext cx="6465602" cy="3600400"/>
          </a:xfrm>
          <a:prstGeom prst="rect">
            <a:avLst/>
          </a:prstGeom>
          <a:noFill/>
        </p:spPr>
      </p:pic>
      <p:sp>
        <p:nvSpPr>
          <p:cNvPr id="7" name="円/楕円 6"/>
          <p:cNvSpPr/>
          <p:nvPr/>
        </p:nvSpPr>
        <p:spPr bwMode="auto">
          <a:xfrm>
            <a:off x="262608" y="2204864"/>
            <a:ext cx="6336704" cy="5040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76664" y="1628800"/>
            <a:ext cx="2267744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Clone Set List Page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216024" y="1772816"/>
            <a:ext cx="6228184" cy="30243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6" name="Picture 3" descr="C:\Users\yamanaka\Dropbox\卒論\iwsc\we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0652" y="2556004"/>
            <a:ext cx="6732240" cy="4162674"/>
          </a:xfrm>
          <a:prstGeom prst="rect">
            <a:avLst/>
          </a:prstGeom>
          <a:noFill/>
        </p:spPr>
      </p:pic>
      <p:sp>
        <p:nvSpPr>
          <p:cNvPr id="11" name="円/楕円 10"/>
          <p:cNvSpPr/>
          <p:nvPr/>
        </p:nvSpPr>
        <p:spPr bwMode="auto">
          <a:xfrm>
            <a:off x="2952328" y="2564904"/>
            <a:ext cx="5760640" cy="374441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359896" y="5894164"/>
            <a:ext cx="338437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Users can confirm change information of code clones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8" name="曲線コネクタ 7"/>
          <p:cNvCxnSpPr>
            <a:stCxn id="7" idx="0"/>
            <a:endCxn id="6" idx="0"/>
          </p:cNvCxnSpPr>
          <p:nvPr/>
        </p:nvCxnSpPr>
        <p:spPr bwMode="auto">
          <a:xfrm rot="16200000" flipH="1">
            <a:off x="4418296" y="1217528"/>
            <a:ext cx="351140" cy="2325812"/>
          </a:xfrm>
          <a:prstGeom prst="curvedConnector3">
            <a:avLst>
              <a:gd name="adj1" fmla="val -6510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角丸四角形 9"/>
          <p:cNvSpPr/>
          <p:nvPr/>
        </p:nvSpPr>
        <p:spPr>
          <a:xfrm>
            <a:off x="395536" y="5589240"/>
            <a:ext cx="2077740" cy="5793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Source File Page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3" grpId="1" animBg="1"/>
      <p:bldP spid="11" grpId="0" animBg="1"/>
      <p:bldP spid="12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kumimoji="1" lang="en-US" altLang="ja-JP" dirty="0" smtClean="0"/>
              <a:t>Industrial </a:t>
            </a:r>
            <a:r>
              <a:rPr lang="en-US" altLang="ja-JP" dirty="0" smtClean="0"/>
              <a:t>Case Study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1872208"/>
          </a:xfrm>
        </p:spPr>
        <p:txBody>
          <a:bodyPr/>
          <a:lstStyle/>
          <a:p>
            <a:r>
              <a:rPr lang="en-US" altLang="ja-JP" sz="2800" dirty="0" smtClean="0"/>
              <a:t>Apply to development process in NEC</a:t>
            </a:r>
          </a:p>
          <a:p>
            <a:r>
              <a:rPr lang="en-US" altLang="ja-JP" sz="2800" dirty="0" smtClean="0"/>
              <a:t>Have the questionnaire and get feedback from a developer in NE</a:t>
            </a:r>
            <a:r>
              <a:rPr lang="en-US" altLang="ja-JP" sz="2800" dirty="0"/>
              <a:t>C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pic>
        <p:nvPicPr>
          <p:cNvPr id="5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2276" y="3945672"/>
            <a:ext cx="1709605" cy="147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右矢印 9"/>
          <p:cNvSpPr/>
          <p:nvPr/>
        </p:nvSpPr>
        <p:spPr>
          <a:xfrm>
            <a:off x="5428177" y="4729314"/>
            <a:ext cx="14995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C:\Users\y-yuuki\Downloads\MC9004348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123" y="3907524"/>
            <a:ext cx="1798434" cy="1572471"/>
          </a:xfrm>
          <a:prstGeom prst="rect">
            <a:avLst/>
          </a:prstGeom>
          <a:noFill/>
        </p:spPr>
      </p:pic>
      <p:sp>
        <p:nvSpPr>
          <p:cNvPr id="13" name="角丸四角形 12"/>
          <p:cNvSpPr/>
          <p:nvPr/>
        </p:nvSpPr>
        <p:spPr>
          <a:xfrm>
            <a:off x="162316" y="5303815"/>
            <a:ext cx="2302048" cy="5961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Clone Change Management System</a:t>
            </a:r>
          </a:p>
        </p:txBody>
      </p:sp>
      <p:sp>
        <p:nvSpPr>
          <p:cNvPr id="14" name="右矢印 13"/>
          <p:cNvSpPr/>
          <p:nvPr/>
        </p:nvSpPr>
        <p:spPr>
          <a:xfrm>
            <a:off x="2092604" y="4503976"/>
            <a:ext cx="130675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4084" y="390987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Daily Report</a:t>
            </a:r>
            <a:endParaRPr lang="ja-JP" altLang="en-US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07088" y="370746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Questionnaire</a:t>
            </a:r>
            <a:endParaRPr lang="ja-JP" altLang="en-US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482" y="5105655"/>
            <a:ext cx="160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Feedback</a:t>
            </a:r>
            <a:endParaRPr lang="ja-JP" altLang="en-US" sz="2000" dirty="0" smtClean="0"/>
          </a:p>
        </p:txBody>
      </p:sp>
      <p:sp>
        <p:nvSpPr>
          <p:cNvPr id="18" name="角丸四角形 17"/>
          <p:cNvSpPr/>
          <p:nvPr/>
        </p:nvSpPr>
        <p:spPr>
          <a:xfrm>
            <a:off x="3542276" y="5346263"/>
            <a:ext cx="187220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Developer</a:t>
            </a:r>
          </a:p>
        </p:txBody>
      </p:sp>
      <p:sp>
        <p:nvSpPr>
          <p:cNvPr id="19" name="右矢印 18"/>
          <p:cNvSpPr/>
          <p:nvPr/>
        </p:nvSpPr>
        <p:spPr>
          <a:xfrm rot="10800000">
            <a:off x="5414483" y="4193077"/>
            <a:ext cx="1418072" cy="36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3312" y="3747694"/>
            <a:ext cx="1760976" cy="155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角丸四角形 19"/>
          <p:cNvSpPr/>
          <p:nvPr/>
        </p:nvSpPr>
        <p:spPr>
          <a:xfrm>
            <a:off x="7223606" y="5346263"/>
            <a:ext cx="151241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xmlns="" val="87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kumimoji="1" lang="en-US" altLang="ja-JP" dirty="0" smtClean="0"/>
              <a:t>Industrial </a:t>
            </a:r>
            <a:r>
              <a:rPr lang="en-US" altLang="ja-JP" dirty="0" smtClean="0"/>
              <a:t>Case Study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680520"/>
          </a:xfrm>
        </p:spPr>
        <p:txBody>
          <a:bodyPr/>
          <a:lstStyle/>
          <a:p>
            <a:r>
              <a:rPr lang="en-US" altLang="ja-JP" sz="2800" dirty="0" smtClean="0"/>
              <a:t>Term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December 19, 2011 - January 31, 2012 ( 40days )</a:t>
            </a:r>
          </a:p>
          <a:p>
            <a:pPr lvl="3"/>
            <a:endParaRPr lang="en-US" altLang="ja-JP" sz="1200" dirty="0" smtClean="0"/>
          </a:p>
          <a:p>
            <a:r>
              <a:rPr lang="en-US" altLang="ja-JP" sz="2800" dirty="0" smtClean="0"/>
              <a:t>Project</a:t>
            </a:r>
          </a:p>
          <a:p>
            <a:pPr lvl="1"/>
            <a:r>
              <a:rPr lang="en-US" altLang="ja-JP" sz="2400" dirty="0" smtClean="0"/>
              <a:t> Java development</a:t>
            </a:r>
          </a:p>
          <a:p>
            <a:pPr lvl="1"/>
            <a:r>
              <a:rPr lang="en-US" altLang="ja-JP" sz="2400" dirty="0" smtClean="0"/>
              <a:t> 6 programmers</a:t>
            </a:r>
          </a:p>
          <a:p>
            <a:pPr lvl="1"/>
            <a:r>
              <a:rPr lang="en-US" altLang="ja-JP" sz="2400" dirty="0" smtClean="0"/>
              <a:t>120KLOC, 350files</a:t>
            </a:r>
          </a:p>
          <a:p>
            <a:pPr lvl="3"/>
            <a:endParaRPr lang="en-US" altLang="ja-JP" sz="1200" dirty="0"/>
          </a:p>
          <a:p>
            <a:r>
              <a:rPr lang="en-US" altLang="ja-JP" sz="2800" dirty="0" smtClean="0"/>
              <a:t>Target of questionnaire</a:t>
            </a:r>
          </a:p>
          <a:p>
            <a:pPr lvl="1"/>
            <a:r>
              <a:rPr lang="en-US" altLang="ja-JP" sz="2400" dirty="0" smtClean="0"/>
              <a:t>A project manager</a:t>
            </a:r>
          </a:p>
          <a:p>
            <a:pPr lvl="1"/>
            <a:r>
              <a:rPr lang="en-US" altLang="ja-JP" sz="2400" dirty="0" smtClean="0"/>
              <a:t>10 </a:t>
            </a:r>
            <a:r>
              <a:rPr lang="en-US" altLang="ja-JP" sz="2400" dirty="0"/>
              <a:t>years </a:t>
            </a:r>
            <a:r>
              <a:rPr lang="en-US" altLang="ja-JP" sz="2400" dirty="0" smtClean="0"/>
              <a:t>of development experiences of Java</a:t>
            </a:r>
          </a:p>
          <a:p>
            <a:pPr lvl="1"/>
            <a:endParaRPr lang="en-US" altLang="ja-JP" sz="2400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87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Questionnaire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395586" y="1988840"/>
            <a:ext cx="8508374" cy="136815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U</a:t>
            </a:r>
            <a:r>
              <a:rPr lang="en-US" altLang="ja-JP" sz="2800" dirty="0" smtClean="0">
                <a:solidFill>
                  <a:schemeClr val="tx1"/>
                </a:solidFill>
              </a:rPr>
              <a:t>sing the system, did developer notice any clone sets that need further maintenance?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609276" y="1605558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Question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334958" y="3808090"/>
            <a:ext cx="8496944" cy="864096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How is developer going to maintain the clone sets?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66376" y="3458716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Question2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118786" name="Picture 2" descr="オンライン,ビジネス,キャラクター,コンセプト,困惑,混乱,人,プラットフォーム,演壇,クエスチョンマーク,質問,疑問,おすわり,座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25144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Maintaining Code Clones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525963"/>
          </a:xfrm>
        </p:spPr>
        <p:txBody>
          <a:bodyPr/>
          <a:lstStyle/>
          <a:p>
            <a:r>
              <a:rPr kumimoji="1" lang="en-US" altLang="ja-JP" sz="2800" dirty="0" smtClean="0"/>
              <a:t>Consistent modification</a:t>
            </a:r>
          </a:p>
          <a:p>
            <a:pPr lvl="1"/>
            <a:r>
              <a:rPr lang="en-US" altLang="ja-JP" sz="2400" dirty="0" smtClean="0"/>
              <a:t>Modifying clone set</a:t>
            </a:r>
            <a:r>
              <a:rPr lang="en-US" altLang="ja-JP" sz="2400" baseline="30000" dirty="0" smtClean="0"/>
              <a:t> </a:t>
            </a:r>
            <a:r>
              <a:rPr kumimoji="0" lang="en-US" altLang="ja-JP" sz="2400" baseline="30000" dirty="0">
                <a:latin typeface="Times New Roman" pitchFamily="18" charset="0"/>
              </a:rPr>
              <a:t>†</a:t>
            </a:r>
            <a:r>
              <a:rPr lang="en-US" altLang="ja-JP" sz="2400" dirty="0" smtClean="0"/>
              <a:t> consistently</a:t>
            </a:r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r>
              <a:rPr lang="en-US" altLang="ja-JP" sz="2800" dirty="0" smtClean="0"/>
              <a:t>Refactoring</a:t>
            </a:r>
          </a:p>
          <a:p>
            <a:pPr lvl="1"/>
            <a:r>
              <a:rPr kumimoji="1" lang="en-US" altLang="ja-JP" sz="2400" dirty="0" smtClean="0"/>
              <a:t>Merging clone set into a single program Unit</a:t>
            </a:r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6336" y="629692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5" name="グループ化 57"/>
          <p:cNvGrpSpPr/>
          <p:nvPr/>
        </p:nvGrpSpPr>
        <p:grpSpPr>
          <a:xfrm>
            <a:off x="1547664" y="4797152"/>
            <a:ext cx="6192688" cy="1224136"/>
            <a:chOff x="1691680" y="2204864"/>
            <a:chExt cx="6192688" cy="1224136"/>
          </a:xfrm>
        </p:grpSpPr>
        <p:sp>
          <p:nvSpPr>
            <p:cNvPr id="6" name="メモ 5"/>
            <p:cNvSpPr/>
            <p:nvPr/>
          </p:nvSpPr>
          <p:spPr bwMode="auto">
            <a:xfrm rot="10800000" flipH="1">
              <a:off x="5292080" y="2204864"/>
              <a:ext cx="1512168" cy="1224136"/>
            </a:xfrm>
            <a:prstGeom prst="foldedCorner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" name="メモ 6"/>
            <p:cNvSpPr/>
            <p:nvPr/>
          </p:nvSpPr>
          <p:spPr bwMode="auto">
            <a:xfrm rot="10800000" flipH="1">
              <a:off x="1691680" y="2204864"/>
              <a:ext cx="1512168" cy="1224136"/>
            </a:xfrm>
            <a:prstGeom prst="foldedCorner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1907704" y="2924944"/>
              <a:ext cx="936104" cy="288032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95000"/>
              </a:schemeClr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 dirty="0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9" name="タイトル 1"/>
            <p:cNvSpPr txBox="1">
              <a:spLocks/>
            </p:cNvSpPr>
            <p:nvPr/>
          </p:nvSpPr>
          <p:spPr bwMode="auto">
            <a:xfrm>
              <a:off x="3661006" y="2564904"/>
              <a:ext cx="1080120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merge</a:t>
              </a:r>
              <a:endPara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5508104" y="2420888"/>
              <a:ext cx="1008112" cy="425010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 dirty="0">
                <a:latin typeface="Arial" charset="0"/>
                <a:ea typeface="MS UI Gothic" pitchFamily="50" charset="-128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508104" y="3140968"/>
              <a:ext cx="10081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5508104" y="2996952"/>
              <a:ext cx="10081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左カーブ矢印 12"/>
            <p:cNvSpPr/>
            <p:nvPr/>
          </p:nvSpPr>
          <p:spPr>
            <a:xfrm flipV="1">
              <a:off x="6660232" y="2420888"/>
              <a:ext cx="504056" cy="72008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タイトル 1"/>
            <p:cNvSpPr txBox="1">
              <a:spLocks/>
            </p:cNvSpPr>
            <p:nvPr/>
          </p:nvSpPr>
          <p:spPr bwMode="auto">
            <a:xfrm>
              <a:off x="7236296" y="2852936"/>
              <a:ext cx="648072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call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>
              <a:off x="3059832" y="2564904"/>
              <a:ext cx="2376264" cy="0"/>
            </a:xfrm>
            <a:prstGeom prst="straightConnector1">
              <a:avLst/>
            </a:prstGeom>
            <a:ln w="127000">
              <a:solidFill>
                <a:srgbClr val="2B950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カギ線コネクタ 15"/>
            <p:cNvCxnSpPr/>
            <p:nvPr/>
          </p:nvCxnSpPr>
          <p:spPr>
            <a:xfrm flipV="1">
              <a:off x="3072160" y="2564904"/>
              <a:ext cx="936104" cy="432048"/>
            </a:xfrm>
            <a:prstGeom prst="bentConnector3">
              <a:avLst>
                <a:gd name="adj1" fmla="val 50000"/>
              </a:avLst>
            </a:prstGeom>
            <a:ln w="127000">
              <a:solidFill>
                <a:srgbClr val="2B95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907704" y="2420888"/>
              <a:ext cx="936104" cy="288032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95000"/>
              </a:schemeClr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 dirty="0">
                <a:latin typeface="Arial" charset="0"/>
                <a:ea typeface="MS UI Gothic" pitchFamily="50" charset="-128"/>
              </a:endParaRPr>
            </a:p>
          </p:txBody>
        </p:sp>
      </p:grp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179512" y="6198940"/>
            <a:ext cx="8280920" cy="4848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kumimoji="0" lang="en-US" altLang="ja-JP" sz="2400" dirty="0">
                <a:latin typeface="Times New Roman" pitchFamily="18" charset="0"/>
              </a:rPr>
              <a:t>† </a:t>
            </a:r>
            <a:r>
              <a:rPr lang="en-US" altLang="ja-JP" sz="2200" dirty="0" smtClean="0"/>
              <a:t>Clone set: a set of code clones identical or similar to each other</a:t>
            </a:r>
            <a:endParaRPr lang="ja-JP" altLang="en-US" sz="2200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1547664" y="2492896"/>
            <a:ext cx="5112568" cy="1224136"/>
            <a:chOff x="1474217" y="3617342"/>
            <a:chExt cx="5112568" cy="1224136"/>
          </a:xfrm>
        </p:grpSpPr>
        <p:grpSp>
          <p:nvGrpSpPr>
            <p:cNvPr id="35" name="グループ化 56"/>
            <p:cNvGrpSpPr/>
            <p:nvPr/>
          </p:nvGrpSpPr>
          <p:grpSpPr>
            <a:xfrm>
              <a:off x="1474217" y="3617342"/>
              <a:ext cx="5112568" cy="1224136"/>
              <a:chOff x="1691680" y="4005064"/>
              <a:chExt cx="5112568" cy="1224136"/>
            </a:xfrm>
          </p:grpSpPr>
          <p:sp>
            <p:nvSpPr>
              <p:cNvPr id="39" name="タイトル 1"/>
              <p:cNvSpPr txBox="1">
                <a:spLocks/>
              </p:cNvSpPr>
              <p:nvPr/>
            </p:nvSpPr>
            <p:spPr bwMode="auto">
              <a:xfrm>
                <a:off x="3563888" y="4331692"/>
                <a:ext cx="119865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modify</a:t>
                </a:r>
                <a:endParaRPr kumimoji="1" lang="ja-JP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  <p:sp>
            <p:nvSpPr>
              <p:cNvPr id="40" name="メモ 39"/>
              <p:cNvSpPr/>
              <p:nvPr/>
            </p:nvSpPr>
            <p:spPr bwMode="auto">
              <a:xfrm rot="10800000" flipH="1">
                <a:off x="5292080" y="4005064"/>
                <a:ext cx="1512168" cy="1224136"/>
              </a:xfrm>
              <a:prstGeom prst="foldedCorner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1" name="メモ 40"/>
              <p:cNvSpPr/>
              <p:nvPr/>
            </p:nvSpPr>
            <p:spPr bwMode="auto">
              <a:xfrm rot="10800000" flipH="1">
                <a:off x="1691680" y="4005064"/>
                <a:ext cx="1512168" cy="1224136"/>
              </a:xfrm>
              <a:prstGeom prst="foldedCorner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2" name="Freeform 13"/>
              <p:cNvSpPr>
                <a:spLocks/>
              </p:cNvSpPr>
              <p:nvPr/>
            </p:nvSpPr>
            <p:spPr bwMode="auto">
              <a:xfrm>
                <a:off x="1928912" y="4712444"/>
                <a:ext cx="936104" cy="288032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95000"/>
                </a:schemeClr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ja-JP" sz="1800" u="sng" dirty="0">
                  <a:latin typeface="Arial" charset="0"/>
                  <a:ea typeface="MS UI Gothic" pitchFamily="50" charset="-128"/>
                </a:endParaRPr>
              </a:p>
            </p:txBody>
          </p:sp>
          <p:sp>
            <p:nvSpPr>
              <p:cNvPr id="43" name="Freeform 13"/>
              <p:cNvSpPr>
                <a:spLocks/>
              </p:cNvSpPr>
              <p:nvPr/>
            </p:nvSpPr>
            <p:spPr bwMode="auto">
              <a:xfrm>
                <a:off x="1941612" y="4221088"/>
                <a:ext cx="936104" cy="288032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95000"/>
                </a:schemeClr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ja-JP" sz="1800" u="sng" dirty="0">
                  <a:latin typeface="Arial" charset="0"/>
                  <a:ea typeface="MS UI Gothic" pitchFamily="50" charset="-128"/>
                </a:endParaRPr>
              </a:p>
            </p:txBody>
          </p:sp>
          <p:sp>
            <p:nvSpPr>
              <p:cNvPr id="44" name="タイトル 1"/>
              <p:cNvSpPr txBox="1">
                <a:spLocks/>
              </p:cNvSpPr>
              <p:nvPr/>
            </p:nvSpPr>
            <p:spPr bwMode="auto">
              <a:xfrm>
                <a:off x="3576256" y="4760560"/>
                <a:ext cx="119865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modify</a:t>
                </a:r>
                <a:endParaRPr kumimoji="1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  <p:cxnSp>
            <p:nvCxnSpPr>
              <p:cNvPr id="45" name="直線矢印コネクタ 44"/>
              <p:cNvCxnSpPr/>
              <p:nvPr/>
            </p:nvCxnSpPr>
            <p:spPr>
              <a:xfrm>
                <a:off x="3030240" y="4365104"/>
                <a:ext cx="2410792" cy="4192"/>
              </a:xfrm>
              <a:prstGeom prst="straightConnector1">
                <a:avLst/>
              </a:prstGeom>
              <a:ln w="127000">
                <a:solidFill>
                  <a:schemeClr val="accent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5286945" y="4312394"/>
              <a:ext cx="936104" cy="288032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 dirty="0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5290641" y="3846066"/>
              <a:ext cx="936104" cy="288032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 dirty="0">
                <a:latin typeface="Arial" charset="0"/>
                <a:ea typeface="MS UI Gothic" pitchFamily="50" charset="-128"/>
              </a:endParaRPr>
            </a:p>
          </p:txBody>
        </p:sp>
        <p:cxnSp>
          <p:nvCxnSpPr>
            <p:cNvPr id="38" name="直線矢印コネクタ 37"/>
            <p:cNvCxnSpPr/>
            <p:nvPr/>
          </p:nvCxnSpPr>
          <p:spPr>
            <a:xfrm>
              <a:off x="2812653" y="4439146"/>
              <a:ext cx="2410792" cy="4192"/>
            </a:xfrm>
            <a:prstGeom prst="straightConnector1">
              <a:avLst/>
            </a:prstGeom>
            <a:ln w="1270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 : 代替処理 10"/>
          <p:cNvSpPr/>
          <p:nvPr/>
        </p:nvSpPr>
        <p:spPr>
          <a:xfrm>
            <a:off x="395586" y="1988840"/>
            <a:ext cx="8508374" cy="136815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U</a:t>
            </a:r>
            <a:r>
              <a:rPr lang="en-US" altLang="ja-JP" sz="2800" dirty="0" smtClean="0">
                <a:solidFill>
                  <a:schemeClr val="tx1"/>
                </a:solidFill>
              </a:rPr>
              <a:t>sing the system, did developer notice any clone sets that need further maintenance?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/>
          <a:lstStyle/>
          <a:p>
            <a:r>
              <a:rPr lang="en-US" altLang="ja-JP" dirty="0" smtClean="0"/>
              <a:t>Answer to Question1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2987824" y="3501008"/>
            <a:ext cx="30243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899592" y="4714371"/>
            <a:ext cx="7884368" cy="1008112"/>
          </a:xfrm>
          <a:prstGeom prst="flowChartAlternateProcess">
            <a:avLst/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ja-JP" sz="2800" dirty="0" smtClean="0">
                <a:solidFill>
                  <a:schemeClr val="tx1"/>
                </a:solidFill>
              </a:rPr>
              <a:t>Yes, developer could notice 11 clone sets.</a:t>
            </a:r>
            <a:r>
              <a:rPr lang="en-US" altLang="ja-JP" sz="3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491880" y="4293096"/>
            <a:ext cx="1944216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Answer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13" name="正方形/長方形 12"/>
          <p:cNvSpPr/>
          <p:nvPr/>
        </p:nvSpPr>
        <p:spPr>
          <a:xfrm>
            <a:off x="3563888" y="162880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Question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Answer to Question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57790"/>
              </p:ext>
            </p:extLst>
          </p:nvPr>
        </p:nvGraphicFramePr>
        <p:xfrm>
          <a:off x="3131840" y="2132856"/>
          <a:ext cx="5760640" cy="415136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80971"/>
                <a:gridCol w="1739998"/>
                <a:gridCol w="1619458"/>
                <a:gridCol w="1920213"/>
              </a:tblGrid>
              <a:tr h="217556">
                <a:tc>
                  <a:txBody>
                    <a:bodyPr/>
                    <a:lstStyle/>
                    <a:p>
                      <a:pPr algn="ctr" fontAlgn="b"/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Date</a:t>
                      </a:r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Category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Q.2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0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3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4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5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6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7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8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9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10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フローチャート : 代替処理 5"/>
          <p:cNvSpPr/>
          <p:nvPr/>
        </p:nvSpPr>
        <p:spPr>
          <a:xfrm>
            <a:off x="97723" y="1969022"/>
            <a:ext cx="2746086" cy="131596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How </a:t>
            </a:r>
            <a:r>
              <a:rPr lang="en-US" altLang="ja-JP" sz="2400" dirty="0">
                <a:solidFill>
                  <a:schemeClr val="tx1"/>
                </a:solidFill>
              </a:rPr>
              <a:t>is developer going to maintain the clone sets?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4056" y="1628800"/>
            <a:ext cx="1944216" cy="406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Question2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1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Answer to Question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4063446"/>
              </p:ext>
            </p:extLst>
          </p:nvPr>
        </p:nvGraphicFramePr>
        <p:xfrm>
          <a:off x="3131840" y="2132856"/>
          <a:ext cx="5760640" cy="415136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80971"/>
                <a:gridCol w="1739998"/>
                <a:gridCol w="1619458"/>
                <a:gridCol w="1920213"/>
              </a:tblGrid>
              <a:tr h="217556">
                <a:tc>
                  <a:txBody>
                    <a:bodyPr/>
                    <a:lstStyle/>
                    <a:p>
                      <a:pPr algn="ctr" fontAlgn="b"/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Date</a:t>
                      </a:r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Category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Q.2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0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3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4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5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6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7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8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9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10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5220072" y="2060848"/>
            <a:ext cx="2016224" cy="439248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10" name="角丸四角形吹き出し 9"/>
          <p:cNvSpPr/>
          <p:nvPr/>
        </p:nvSpPr>
        <p:spPr>
          <a:xfrm>
            <a:off x="1533525" y="4509120"/>
            <a:ext cx="2822451" cy="1440160"/>
          </a:xfrm>
          <a:prstGeom prst="wedgeRoundRectCallout">
            <a:avLst>
              <a:gd name="adj1" fmla="val 83786"/>
              <a:gd name="adj2" fmla="val -112123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All targets are New clone sets!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97723" y="1969022"/>
            <a:ext cx="2771800" cy="131596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How </a:t>
            </a:r>
            <a:r>
              <a:rPr lang="en-US" altLang="ja-JP" sz="2400" dirty="0">
                <a:solidFill>
                  <a:schemeClr val="tx1"/>
                </a:solidFill>
              </a:rPr>
              <a:t>is developer going to maintain the clone sets?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04056" y="1628800"/>
            <a:ext cx="1944216" cy="406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Question2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1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Answer to Question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6100299"/>
              </p:ext>
            </p:extLst>
          </p:nvPr>
        </p:nvGraphicFramePr>
        <p:xfrm>
          <a:off x="3131840" y="2132856"/>
          <a:ext cx="5760640" cy="415136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80971"/>
                <a:gridCol w="1739998"/>
                <a:gridCol w="1632191"/>
                <a:gridCol w="1907480"/>
              </a:tblGrid>
              <a:tr h="217556">
                <a:tc>
                  <a:txBody>
                    <a:bodyPr/>
                    <a:lstStyle/>
                    <a:p>
                      <a:pPr algn="ctr" fontAlgn="b"/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Date</a:t>
                      </a:r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Category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Q.2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0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3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4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5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6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7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8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9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10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6948264" y="2060848"/>
            <a:ext cx="2016224" cy="439248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10" name="角丸四角形吹き出し 9"/>
          <p:cNvSpPr/>
          <p:nvPr/>
        </p:nvSpPr>
        <p:spPr>
          <a:xfrm>
            <a:off x="2771800" y="4581128"/>
            <a:ext cx="3240360" cy="1656184"/>
          </a:xfrm>
          <a:prstGeom prst="wedgeRoundRectCallout">
            <a:avLst>
              <a:gd name="adj1" fmla="val 78691"/>
              <a:gd name="adj2" fmla="val -130527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Almost of targets needed refactoring!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97723" y="1969022"/>
            <a:ext cx="2771800" cy="131596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How is developer going to maintain the clone sets?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04056" y="1628800"/>
            <a:ext cx="1944216" cy="406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Question2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1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Answer to Question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0449830"/>
              </p:ext>
            </p:extLst>
          </p:nvPr>
        </p:nvGraphicFramePr>
        <p:xfrm>
          <a:off x="3131840" y="2132856"/>
          <a:ext cx="5760640" cy="415136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80971"/>
                <a:gridCol w="1739998"/>
                <a:gridCol w="1619458"/>
                <a:gridCol w="1920213"/>
              </a:tblGrid>
              <a:tr h="217556">
                <a:tc>
                  <a:txBody>
                    <a:bodyPr/>
                    <a:lstStyle/>
                    <a:p>
                      <a:pPr algn="ctr" fontAlgn="b"/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Date</a:t>
                      </a:r>
                      <a:endParaRPr lang="ja-JP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Category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Q.2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0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200" u="none" strike="noStrike" dirty="0" smtClean="0">
                          <a:effectLst/>
                        </a:rPr>
                        <a:t>2011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3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4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5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6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7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8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9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10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>
                          <a:effectLst/>
                        </a:rPr>
                        <a:t>11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2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6948264" y="3429000"/>
            <a:ext cx="2016224" cy="576064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10" name="角丸四角形吹き出し 9"/>
          <p:cNvSpPr/>
          <p:nvPr/>
        </p:nvSpPr>
        <p:spPr>
          <a:xfrm>
            <a:off x="2448272" y="5013176"/>
            <a:ext cx="4831060" cy="936104"/>
          </a:xfrm>
          <a:prstGeom prst="wedgeRoundRectCallout">
            <a:avLst>
              <a:gd name="adj1" fmla="val 43780"/>
              <a:gd name="adj2" fmla="val -161192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Add comment on the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location of code clones </a:t>
            </a:r>
            <a:r>
              <a:rPr lang="en-US" altLang="ja-JP" sz="2400" dirty="0" smtClean="0">
                <a:solidFill>
                  <a:schemeClr val="tx1"/>
                </a:solidFill>
              </a:rPr>
              <a:t>in source code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97723" y="1969022"/>
            <a:ext cx="2771800" cy="1315962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How </a:t>
            </a:r>
            <a:r>
              <a:rPr lang="en-US" altLang="ja-JP" sz="2400" dirty="0">
                <a:solidFill>
                  <a:schemeClr val="tx1"/>
                </a:solidFill>
              </a:rPr>
              <a:t>is developer going to maintain the clone sets?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04056" y="1628800"/>
            <a:ext cx="1944216" cy="406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Question2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1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of Case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6452" y="1580108"/>
            <a:ext cx="8537996" cy="3973128"/>
          </a:xfrm>
        </p:spPr>
        <p:txBody>
          <a:bodyPr/>
          <a:lstStyle/>
          <a:p>
            <a:r>
              <a:rPr kumimoji="1" lang="en-US" altLang="ja-JP" sz="2800" dirty="0" smtClean="0"/>
              <a:t>We confirmed </a:t>
            </a:r>
            <a:r>
              <a:rPr lang="en-US" altLang="ja-JP" sz="2800" dirty="0" smtClean="0"/>
              <a:t>the usefulness of clone change management system.</a:t>
            </a:r>
          </a:p>
          <a:p>
            <a:pPr lvl="1"/>
            <a:r>
              <a:rPr lang="en-US" altLang="ja-JP" sz="2400" dirty="0" smtClean="0"/>
              <a:t>This system is still used in NEC.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Clone change management is useful for developer to notice targets of refactoring in NEC.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11 useful clone sets were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found during 40 days.</a:t>
            </a:r>
          </a:p>
          <a:p>
            <a:pPr lvl="2"/>
            <a:r>
              <a:rPr lang="en-US" altLang="ja-JP" sz="2000" dirty="0" smtClean="0"/>
              <a:t>Need refactoring: 10 clone sets</a:t>
            </a:r>
          </a:p>
          <a:p>
            <a:pPr lvl="2"/>
            <a:r>
              <a:rPr lang="en-US" altLang="ja-JP" sz="2000" dirty="0" smtClean="0"/>
              <a:t>Need comment:   1 clone sets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457200" lvl="1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457200" lvl="1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  <p:pic>
        <p:nvPicPr>
          <p:cNvPr id="6" name="Picture 2" descr="妙案,オンライン,ビジネス,キャラクター,コンセプト,アイディア,発想,電球,電球光,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365104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Summary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525963"/>
          </a:xfrm>
        </p:spPr>
        <p:txBody>
          <a:bodyPr/>
          <a:lstStyle/>
          <a:p>
            <a:r>
              <a:rPr lang="en-US" altLang="ja-JP" sz="2800" dirty="0" smtClean="0"/>
              <a:t>Summary</a:t>
            </a:r>
          </a:p>
          <a:p>
            <a:pPr lvl="1"/>
            <a:r>
              <a:rPr lang="en-US" altLang="ja-JP" sz="2400" dirty="0" smtClean="0"/>
              <a:t>Developed a clone change management system based on opinions of industrial developers in NEC</a:t>
            </a:r>
          </a:p>
          <a:p>
            <a:pPr lvl="1"/>
            <a:r>
              <a:rPr lang="en-US" altLang="ja-JP" sz="2400" dirty="0" smtClean="0"/>
              <a:t>Confirmed the usefulness of clone change management system by applying to the development in NEC</a:t>
            </a:r>
          </a:p>
          <a:p>
            <a:pPr lvl="1"/>
            <a:endParaRPr lang="en-US" altLang="ja-JP" sz="1600" dirty="0" smtClean="0"/>
          </a:p>
          <a:p>
            <a:r>
              <a:rPr lang="en-US" altLang="ja-JP" sz="2800" dirty="0" smtClean="0"/>
              <a:t>Future work</a:t>
            </a:r>
          </a:p>
          <a:p>
            <a:pPr lvl="1"/>
            <a:r>
              <a:rPr lang="en-US" altLang="ja-JP" sz="2400" dirty="0" smtClean="0"/>
              <a:t>Get more feedbacks from the developers</a:t>
            </a:r>
          </a:p>
          <a:p>
            <a:pPr lvl="1"/>
            <a:r>
              <a:rPr lang="en-US" altLang="ja-JP" sz="2400" dirty="0" smtClean="0"/>
              <a:t>Improve the system based on the feedbacks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2400" dirty="0" smtClean="0"/>
          </a:p>
          <a:p>
            <a:pPr lvl="1">
              <a:buNone/>
            </a:pPr>
            <a:endParaRPr lang="en-US" altLang="ja-JP" sz="2400" dirty="0" smtClean="0"/>
          </a:p>
          <a:p>
            <a:pPr>
              <a:buNone/>
            </a:pPr>
            <a:endParaRPr kumimoji="1"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8717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kumimoji="1" lang="en-US" altLang="ja-JP" sz="5400" dirty="0" smtClean="0"/>
              <a:t>Thank you!</a:t>
            </a:r>
            <a:endParaRPr kumimoji="1" lang="ja-JP" altLang="en-US" sz="54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D613B7-5AF0-4AC3-BE7A-10773B834898}" type="slidenum">
              <a:rPr lang="en-US" altLang="ja-JP" smtClean="0"/>
              <a:pPr/>
              <a:t>27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64288" cy="963488"/>
          </a:xfrm>
        </p:spPr>
        <p:txBody>
          <a:bodyPr/>
          <a:lstStyle/>
          <a:p>
            <a:r>
              <a:rPr lang="en-US" altLang="ja-JP" sz="4000" dirty="0" smtClean="0"/>
              <a:t>Industrial Experience of </a:t>
            </a:r>
            <a:br>
              <a:rPr lang="en-US" altLang="ja-JP" sz="4000" dirty="0" smtClean="0"/>
            </a:br>
            <a:r>
              <a:rPr lang="en-US" altLang="ja-JP" sz="4000" dirty="0" smtClean="0"/>
              <a:t>Clone Change Management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718872" cy="3672408"/>
          </a:xfrm>
        </p:spPr>
        <p:txBody>
          <a:bodyPr/>
          <a:lstStyle/>
          <a:p>
            <a:r>
              <a:rPr lang="en-US" altLang="ja-JP" dirty="0" smtClean="0"/>
              <a:t>Related work</a:t>
            </a:r>
          </a:p>
          <a:p>
            <a:pPr lvl="1"/>
            <a:r>
              <a:rPr lang="en-US" altLang="ja-JP" sz="2400" dirty="0" err="1"/>
              <a:t>Juergens</a:t>
            </a:r>
            <a:r>
              <a:rPr lang="en-US" altLang="ja-JP" sz="2400" dirty="0"/>
              <a:t> et al. </a:t>
            </a:r>
            <a:r>
              <a:rPr lang="en-US" altLang="ja-JP" sz="2400" dirty="0" smtClean="0"/>
              <a:t>reported inconsistent </a:t>
            </a:r>
            <a:r>
              <a:rPr lang="en-US" altLang="ja-JP" sz="2400" dirty="0"/>
              <a:t>clones </a:t>
            </a:r>
            <a:r>
              <a:rPr lang="en-US" altLang="ja-JP" sz="2400" dirty="0" smtClean="0"/>
              <a:t>in the </a:t>
            </a:r>
            <a:r>
              <a:rPr lang="en-US" altLang="ja-JP" sz="2400" dirty="0"/>
              <a:t>industrial developments</a:t>
            </a:r>
            <a:r>
              <a:rPr lang="en-US" altLang="ja-JP" sz="2400" baseline="30000" dirty="0"/>
              <a:t>[1</a:t>
            </a:r>
            <a:r>
              <a:rPr lang="en-US" altLang="ja-JP" sz="2400" baseline="30000" dirty="0" smtClean="0"/>
              <a:t>]</a:t>
            </a:r>
            <a:r>
              <a:rPr lang="en-US" altLang="ja-JP" sz="2400" dirty="0" smtClean="0"/>
              <a:t>.</a:t>
            </a:r>
          </a:p>
          <a:p>
            <a:r>
              <a:rPr lang="en-US" altLang="ja-JP" dirty="0" smtClean="0"/>
              <a:t>Our motivation</a:t>
            </a:r>
          </a:p>
          <a:p>
            <a:pPr lvl="1"/>
            <a:r>
              <a:rPr lang="en-US" altLang="ja-JP" sz="2400" dirty="0"/>
              <a:t>Industrial experience of clone change management for </a:t>
            </a:r>
            <a:r>
              <a:rPr lang="en-US" altLang="ja-JP" sz="2400" b="1" i="1" dirty="0">
                <a:solidFill>
                  <a:srgbClr val="FF0000"/>
                </a:solidFill>
              </a:rPr>
              <a:t>refactoring</a:t>
            </a:r>
            <a:r>
              <a:rPr lang="en-US" altLang="ja-JP" sz="2400" b="1" dirty="0"/>
              <a:t> </a:t>
            </a:r>
            <a:r>
              <a:rPr lang="en-US" altLang="ja-JP" sz="2400" b="1" i="1" dirty="0">
                <a:solidFill>
                  <a:srgbClr val="FF0000"/>
                </a:solidFill>
              </a:rPr>
              <a:t>support</a:t>
            </a:r>
            <a:r>
              <a:rPr lang="en-US" altLang="ja-JP" sz="2400" b="1" dirty="0"/>
              <a:t> </a:t>
            </a:r>
            <a:r>
              <a:rPr lang="en-US" altLang="ja-JP" sz="2400" dirty="0"/>
              <a:t>has NOT been reported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400" dirty="0" smtClean="0"/>
              <a:t>A development team in NEC needs the </a:t>
            </a:r>
            <a:r>
              <a:rPr lang="en-US" altLang="ja-JP" sz="2400" dirty="0"/>
              <a:t>daily </a:t>
            </a:r>
            <a:r>
              <a:rPr lang="en-US" altLang="ja-JP" sz="2400" dirty="0" smtClean="0"/>
              <a:t>reporting </a:t>
            </a:r>
            <a:r>
              <a:rPr lang="en-US" altLang="ja-JP" sz="2400" dirty="0"/>
              <a:t>system </a:t>
            </a:r>
            <a:r>
              <a:rPr lang="en-US" altLang="ja-JP" sz="2400" dirty="0" smtClean="0"/>
              <a:t>to notify developers clone change information.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146348" y="5562823"/>
            <a:ext cx="889248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/>
              <a:t>1</a:t>
            </a:r>
            <a:r>
              <a:rPr lang="en-US" altLang="ja-JP" dirty="0" smtClean="0"/>
              <a:t>] E. Juergens, F. </a:t>
            </a:r>
            <a:r>
              <a:rPr lang="en-US" altLang="ja-JP" dirty="0" err="1" smtClean="0"/>
              <a:t>Deissenboeck</a:t>
            </a:r>
            <a:r>
              <a:rPr lang="en-US" altLang="ja-JP" dirty="0" smtClean="0"/>
              <a:t>, B. Hummel and S. </a:t>
            </a:r>
            <a:r>
              <a:rPr lang="en-US" altLang="ja-JP" dirty="0" err="1" smtClean="0"/>
              <a:t>Wagner,“Do</a:t>
            </a:r>
            <a:r>
              <a:rPr lang="en-US" altLang="ja-JP" dirty="0" smtClean="0"/>
              <a:t> Code Clones Matter?,” Proc. International Conference on Software Engineering, pp.485-495, 2009.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73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Our Study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179512" y="1801540"/>
            <a:ext cx="8892480" cy="256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/>
              <a:t>I</a:t>
            </a:r>
            <a:r>
              <a:rPr lang="en-US" altLang="ja-JP" dirty="0" smtClean="0"/>
              <a:t>nvestigate the usefulness of clone change management for refactoring support in NEC</a:t>
            </a:r>
          </a:p>
          <a:p>
            <a:pPr lvl="1"/>
            <a:r>
              <a:rPr lang="en-US" altLang="ja-JP" dirty="0"/>
              <a:t>Develop a clone change management system </a:t>
            </a:r>
            <a:r>
              <a:rPr lang="en-US" altLang="ja-JP" dirty="0" smtClean="0"/>
              <a:t>according to the opinions of developers</a:t>
            </a:r>
            <a:endParaRPr lang="en-US" altLang="ja-JP" dirty="0"/>
          </a:p>
          <a:p>
            <a:pPr lvl="1"/>
            <a:r>
              <a:rPr lang="en-US" altLang="ja-JP" dirty="0"/>
              <a:t>Apply the system to </a:t>
            </a:r>
            <a:r>
              <a:rPr lang="en-US" altLang="ja-JP" dirty="0" smtClean="0"/>
              <a:t>actual development process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/>
              <a:t> 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403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6996" y="4568844"/>
            <a:ext cx="1797694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3909" y="260648"/>
            <a:ext cx="8892480" cy="1143000"/>
          </a:xfrm>
        </p:spPr>
        <p:txBody>
          <a:bodyPr/>
          <a:lstStyle/>
          <a:p>
            <a:r>
              <a:rPr kumimoji="1" lang="en-US" altLang="ja-JP" sz="4000" dirty="0" smtClean="0"/>
              <a:t>Overview of Clone </a:t>
            </a:r>
            <a:r>
              <a:rPr lang="en-US" altLang="ja-JP" sz="4000" dirty="0" smtClean="0"/>
              <a:t>C</a:t>
            </a:r>
            <a:r>
              <a:rPr kumimoji="1" lang="en-US" altLang="ja-JP" sz="4000" dirty="0" smtClean="0"/>
              <a:t>hange </a:t>
            </a:r>
            <a:r>
              <a:rPr lang="en-US" altLang="ja-JP" sz="4000" dirty="0" smtClean="0"/>
              <a:t>M</a:t>
            </a:r>
            <a:r>
              <a:rPr kumimoji="1" lang="en-US" altLang="ja-JP" sz="4000" dirty="0" smtClean="0"/>
              <a:t>anagement System</a:t>
            </a:r>
            <a:endParaRPr kumimoji="1" lang="ja-JP" altLang="en-US" sz="4000" dirty="0"/>
          </a:p>
        </p:txBody>
      </p:sp>
      <p:sp>
        <p:nvSpPr>
          <p:cNvPr id="4" name="円柱 3"/>
          <p:cNvSpPr/>
          <p:nvPr/>
        </p:nvSpPr>
        <p:spPr>
          <a:xfrm>
            <a:off x="828132" y="2154792"/>
            <a:ext cx="1453912" cy="928936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319044" y="5792980"/>
            <a:ext cx="151216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Developer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 rot="16200000">
            <a:off x="1247037" y="3818346"/>
            <a:ext cx="1080120" cy="36004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391660" y="2786101"/>
            <a:ext cx="1872208" cy="6236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Version Control System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412" y="3830541"/>
            <a:ext cx="1691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Commit </a:t>
            </a:r>
          </a:p>
          <a:p>
            <a:pPr algn="ctr"/>
            <a:r>
              <a:rPr lang="en-US" altLang="ja-JP" sz="2000" dirty="0" smtClean="0"/>
              <a:t>source code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63260" y="248838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Checkout</a:t>
            </a:r>
          </a:p>
          <a:p>
            <a:pPr algn="ctr"/>
            <a:r>
              <a:rPr lang="en-US" altLang="ja-JP" sz="2000" dirty="0" smtClean="0"/>
              <a:t>source code</a:t>
            </a:r>
            <a:endParaRPr lang="ja-JP" altLang="en-US" sz="20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35268" y="5522291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Report change information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 E-mail notification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 Web-based UI</a:t>
            </a:r>
            <a:endParaRPr lang="ja-JP" altLang="en-US" sz="2000" dirty="0" smtClean="0"/>
          </a:p>
        </p:txBody>
      </p:sp>
      <p:pic>
        <p:nvPicPr>
          <p:cNvPr id="57" name="Picture 2" descr="C:\Users\y-yuuki\Downloads\MC9004348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9444" y="2984668"/>
            <a:ext cx="2016224" cy="1762897"/>
          </a:xfrm>
          <a:prstGeom prst="rect">
            <a:avLst/>
          </a:prstGeom>
          <a:noFill/>
        </p:spPr>
      </p:pic>
      <p:sp>
        <p:nvSpPr>
          <p:cNvPr id="3" name="曲折矢印 2"/>
          <p:cNvSpPr/>
          <p:nvPr/>
        </p:nvSpPr>
        <p:spPr>
          <a:xfrm rot="5400000">
            <a:off x="4000963" y="952134"/>
            <a:ext cx="701706" cy="3334252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曲折矢印 32"/>
          <p:cNvSpPr/>
          <p:nvPr/>
        </p:nvSpPr>
        <p:spPr>
          <a:xfrm rot="10800000">
            <a:off x="2758048" y="4896091"/>
            <a:ext cx="3169508" cy="685375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071572" y="4248019"/>
            <a:ext cx="252028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Clone Change Management System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82664" y="3604449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Categorize clone sets</a:t>
            </a:r>
            <a:endParaRPr lang="ja-JP" altLang="en-US" sz="2000" dirty="0" smtClean="0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5" name="雲形吹き出し 4"/>
          <p:cNvSpPr/>
          <p:nvPr/>
        </p:nvSpPr>
        <p:spPr>
          <a:xfrm>
            <a:off x="6065172" y="1644258"/>
            <a:ext cx="2890808" cy="145368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According to opinions of developer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9346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64" y="260648"/>
            <a:ext cx="8939336" cy="1143000"/>
          </a:xfrm>
        </p:spPr>
        <p:txBody>
          <a:bodyPr/>
          <a:lstStyle/>
          <a:p>
            <a:r>
              <a:rPr lang="en-US" altLang="ja-JP" sz="4000" dirty="0" smtClean="0"/>
              <a:t>Categorization of Clone Set</a:t>
            </a:r>
            <a:endParaRPr kumimoji="1" lang="ja-JP" altLang="en-US" sz="40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287016" y="1628800"/>
            <a:ext cx="8856984" cy="2376264"/>
          </a:xfrm>
        </p:spPr>
        <p:txBody>
          <a:bodyPr numCol="1"/>
          <a:lstStyle/>
          <a:p>
            <a:pPr marL="0" indent="0">
              <a:buNone/>
            </a:pPr>
            <a:r>
              <a:rPr lang="en-US" altLang="ja-JP" dirty="0" smtClean="0"/>
              <a:t>Step1: Detect code clones</a:t>
            </a:r>
          </a:p>
          <a:p>
            <a:pPr marL="0" indent="0">
              <a:buNone/>
            </a:pPr>
            <a:r>
              <a:rPr lang="en-US" altLang="ja-JP" dirty="0" smtClean="0"/>
              <a:t>Step2: Trace code clones </a:t>
            </a:r>
          </a:p>
          <a:p>
            <a:pPr marL="0" indent="0">
              <a:buNone/>
            </a:pPr>
            <a:r>
              <a:rPr lang="en-US" altLang="ja-JP" dirty="0" smtClean="0"/>
              <a:t>Step3: Categorize code clones </a:t>
            </a:r>
          </a:p>
          <a:p>
            <a:pPr marL="0" indent="0">
              <a:buNone/>
            </a:pPr>
            <a:r>
              <a:rPr lang="en-US" altLang="ja-JP" dirty="0" smtClean="0"/>
              <a:t>Step4: Categorize clone sets</a:t>
            </a: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>
          <a:xfrm>
            <a:off x="7596336" y="630932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1596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8488" cy="1143000"/>
          </a:xfrm>
        </p:spPr>
        <p:txBody>
          <a:bodyPr/>
          <a:lstStyle/>
          <a:p>
            <a:r>
              <a:rPr lang="en-US" altLang="ja-JP" dirty="0" smtClean="0"/>
              <a:t>Step1: Detect Code Clones</a:t>
            </a:r>
            <a:endParaRPr kumimoji="1" lang="ja-JP" altLang="en-US" dirty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2"/>
          </p:nvPr>
        </p:nvSpPr>
        <p:spPr>
          <a:xfrm>
            <a:off x="7680898" y="630932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755576" y="1628800"/>
            <a:ext cx="7416824" cy="722313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Apply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CCFinder</a:t>
            </a:r>
            <a:r>
              <a:rPr kumimoji="1" lang="en-US" altLang="ja-JP" sz="2800" baseline="30000" dirty="0" smtClean="0">
                <a:solidFill>
                  <a:schemeClr val="tx1"/>
                </a:solidFill>
              </a:rPr>
              <a:t>[2] 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into two versions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796136" y="5805264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250649" y="5874063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33" name="グループ化 6"/>
          <p:cNvGrpSpPr/>
          <p:nvPr/>
        </p:nvGrpSpPr>
        <p:grpSpPr>
          <a:xfrm>
            <a:off x="1115616" y="2708920"/>
            <a:ext cx="2088232" cy="3019207"/>
            <a:chOff x="1619672" y="2420888"/>
            <a:chExt cx="2088232" cy="3312368"/>
          </a:xfrm>
        </p:grpSpPr>
        <p:sp>
          <p:nvSpPr>
            <p:cNvPr id="34" name="メモ 33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5" name="メモ 34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7" name="Freeform 13"/>
          <p:cNvSpPr>
            <a:spLocks/>
          </p:cNvSpPr>
          <p:nvPr/>
        </p:nvSpPr>
        <p:spPr bwMode="auto">
          <a:xfrm>
            <a:off x="1475656" y="4503991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1" name="グループ化 41"/>
          <p:cNvGrpSpPr/>
          <p:nvPr/>
        </p:nvGrpSpPr>
        <p:grpSpPr>
          <a:xfrm>
            <a:off x="5817220" y="2670069"/>
            <a:ext cx="2088232" cy="3019207"/>
            <a:chOff x="1619672" y="2420888"/>
            <a:chExt cx="2088232" cy="3312368"/>
          </a:xfrm>
        </p:grpSpPr>
        <p:sp>
          <p:nvSpPr>
            <p:cNvPr id="42" name="メモ 4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2" name="メモ 5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1" name="Freeform 13"/>
          <p:cNvSpPr>
            <a:spLocks/>
          </p:cNvSpPr>
          <p:nvPr/>
        </p:nvSpPr>
        <p:spPr bwMode="auto">
          <a:xfrm>
            <a:off x="1475656" y="5085184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2" name="Freeform 13"/>
          <p:cNvSpPr>
            <a:spLocks/>
          </p:cNvSpPr>
          <p:nvPr/>
        </p:nvSpPr>
        <p:spPr bwMode="auto">
          <a:xfrm>
            <a:off x="1475656" y="28478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3" name="Freeform 13"/>
          <p:cNvSpPr>
            <a:spLocks/>
          </p:cNvSpPr>
          <p:nvPr/>
        </p:nvSpPr>
        <p:spPr bwMode="auto">
          <a:xfrm>
            <a:off x="6156176" y="2780928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4" name="Freeform 13"/>
          <p:cNvSpPr>
            <a:spLocks/>
          </p:cNvSpPr>
          <p:nvPr/>
        </p:nvSpPr>
        <p:spPr bwMode="auto">
          <a:xfrm>
            <a:off x="6156176" y="34290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88844" y="443716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46808" y="6274173"/>
            <a:ext cx="8748464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[2]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T.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Kamiya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S.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Kusumoto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and K. Inoue,  “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CCFinder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: A </a:t>
            </a:r>
            <a:r>
              <a:rPr lang="en-US" altLang="ja-JP" sz="1400" dirty="0" err="1" smtClean="0">
                <a:solidFill>
                  <a:schemeClr val="tx2"/>
                </a:solidFill>
                <a:latin typeface="+mn-lt"/>
                <a:ea typeface="+mn-ea"/>
              </a:rPr>
              <a:t>multilinguistic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token-based code clone detection system for large scale source code”,  </a:t>
            </a:r>
            <a:r>
              <a:rPr lang="en-US" altLang="ja-JP" sz="1400" i="1" dirty="0">
                <a:solidFill>
                  <a:schemeClr val="tx2"/>
                </a:solidFill>
                <a:latin typeface="+mn-lt"/>
                <a:ea typeface="+mn-ea"/>
              </a:rPr>
              <a:t>IEEE Transactions on Software Engineerin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g, 28(7):654-670, 2002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.</a:t>
            </a:r>
            <a:endParaRPr lang="en-US" altLang="ja-JP" sz="1400" dirty="0">
              <a:solidFill>
                <a:schemeClr val="tx2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8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61" grpId="1" animBg="1"/>
      <p:bldP spid="62" grpId="1" animBg="1"/>
      <p:bldP spid="63" grpId="1" animBg="1"/>
      <p:bldP spid="64" grpId="1" animBg="1"/>
      <p:bldP spid="6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ローチャート : 代替処理 16"/>
          <p:cNvSpPr/>
          <p:nvPr/>
        </p:nvSpPr>
        <p:spPr>
          <a:xfrm>
            <a:off x="866482" y="1556792"/>
            <a:ext cx="7704856" cy="108012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Trace code clones based on correspondence between start and end points of code fragments 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Step2: Trace Code Clones</a:t>
            </a:r>
            <a:endParaRPr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66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67" name="メモ 66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8" name="メモ 67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9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70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71" name="メモ 70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72" name="メモ 7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77" name="右矢印 76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8" name="角丸四角形 77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Correspond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9" name="右矢印 78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1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2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83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Correspond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5313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Step3: 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4" name="右矢印 33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2" name="右矢印 51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6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7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1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19151</TotalTime>
  <Words>1309</Words>
  <Application>Microsoft Office PowerPoint</Application>
  <PresentationFormat>画面に合わせる (4:3)</PresentationFormat>
  <Paragraphs>458</Paragraphs>
  <Slides>27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Sel-CoolMetal-white</vt:lpstr>
      <vt:lpstr>Industrial Application of  Clone Change Management System</vt:lpstr>
      <vt:lpstr>Maintaining Code Clones</vt:lpstr>
      <vt:lpstr>Industrial Experience of  Clone Change Management</vt:lpstr>
      <vt:lpstr>Overview of Our Study</vt:lpstr>
      <vt:lpstr>Overview of Clone Change Management System</vt:lpstr>
      <vt:lpstr>Categorization of Clone Set</vt:lpstr>
      <vt:lpstr>Step1: Detect Code Clones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Step4: Categorize Clone Set (1/2)</vt:lpstr>
      <vt:lpstr>Step4: Categorize Clone Set (2/2)</vt:lpstr>
      <vt:lpstr>Example of Web-based UI</vt:lpstr>
      <vt:lpstr>Industrial Case Study (1/2)</vt:lpstr>
      <vt:lpstr>Industrial Case Study (2/2)</vt:lpstr>
      <vt:lpstr>Questionnaire</vt:lpstr>
      <vt:lpstr>Answer to Question1</vt:lpstr>
      <vt:lpstr>Answer to Question 2</vt:lpstr>
      <vt:lpstr>Answer to Question 2</vt:lpstr>
      <vt:lpstr>Answer to Question 2</vt:lpstr>
      <vt:lpstr>Answer to Question 2</vt:lpstr>
      <vt:lpstr>Result of Case Study</vt:lpstr>
      <vt:lpstr>Summary and Future work</vt:lpstr>
      <vt:lpstr>Thank you!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Application of Clone Change Management System</dc:title>
  <dc:creator>Yamanaka</dc:creator>
  <cp:lastModifiedBy>y-yuuki</cp:lastModifiedBy>
  <cp:revision>731</cp:revision>
  <cp:lastPrinted>2012-05-30T08:07:13Z</cp:lastPrinted>
  <dcterms:created xsi:type="dcterms:W3CDTF">2012-05-10T06:41:56Z</dcterms:created>
  <dcterms:modified xsi:type="dcterms:W3CDTF">2012-06-17T14:36:42Z</dcterms:modified>
</cp:coreProperties>
</file>