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93" r:id="rId3"/>
    <p:sldId id="343" r:id="rId4"/>
    <p:sldId id="344" r:id="rId5"/>
    <p:sldId id="382" r:id="rId6"/>
    <p:sldId id="385" r:id="rId7"/>
    <p:sldId id="383" r:id="rId8"/>
    <p:sldId id="377" r:id="rId9"/>
    <p:sldId id="371" r:id="rId10"/>
    <p:sldId id="386" r:id="rId11"/>
    <p:sldId id="399" r:id="rId12"/>
    <p:sldId id="387" r:id="rId13"/>
    <p:sldId id="388" r:id="rId14"/>
    <p:sldId id="389" r:id="rId15"/>
    <p:sldId id="375" r:id="rId16"/>
    <p:sldId id="390" r:id="rId17"/>
    <p:sldId id="394" r:id="rId18"/>
    <p:sldId id="391" r:id="rId19"/>
    <p:sldId id="397" r:id="rId20"/>
    <p:sldId id="373" r:id="rId21"/>
    <p:sldId id="351" r:id="rId22"/>
    <p:sldId id="354" r:id="rId23"/>
    <p:sldId id="396" r:id="rId24"/>
    <p:sldId id="372" r:id="rId25"/>
    <p:sldId id="379" r:id="rId26"/>
    <p:sldId id="353" r:id="rId27"/>
    <p:sldId id="355" r:id="rId28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  <a:srgbClr val="00FF00"/>
    <a:srgbClr val="66FF33"/>
    <a:srgbClr val="CCECFF"/>
    <a:srgbClr val="FF9999"/>
    <a:srgbClr val="65D7FF"/>
    <a:srgbClr val="8FE2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17" autoAdjust="0"/>
    <p:restoredTop sz="74885" autoAdjust="0"/>
  </p:normalViewPr>
  <p:slideViewPr>
    <p:cSldViewPr>
      <p:cViewPr>
        <p:scale>
          <a:sx n="75" d="100"/>
          <a:sy n="75" d="100"/>
        </p:scale>
        <p:origin x="-7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34" y="-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E3589-C1BA-49AC-A533-ABBEF0ECE08D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7A8DD-5E3A-46EA-A974-CA39AFBEE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510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DDAF7-9406-454B-BB33-B50DFFAF01EE}" type="datetimeFigureOut">
              <a:rPr kumimoji="1" lang="ja-JP" altLang="en-US" smtClean="0"/>
              <a:pPr/>
              <a:t>2013/5/21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63C46-43D1-49A0-8D6F-AF14F7B47D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70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336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617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105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105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105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768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1053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2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105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33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1222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221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88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1033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775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2639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4133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60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726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544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617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617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617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617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550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77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856984" cy="1470025"/>
          </a:xfrm>
        </p:spPr>
        <p:txBody>
          <a:bodyPr lIns="0" rIns="0"/>
          <a:lstStyle/>
          <a:p>
            <a:r>
              <a:rPr lang="en-US" altLang="ja-JP" sz="3600" dirty="0"/>
              <a:t>How to extract differences from similar programs? : A cohesion metric approach 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7304856" cy="2664296"/>
          </a:xfrm>
        </p:spPr>
        <p:txBody>
          <a:bodyPr/>
          <a:lstStyle/>
          <a:p>
            <a:r>
              <a:rPr lang="ja-JP" altLang="en-US" sz="2400" dirty="0" smtClean="0"/>
              <a:t>○</a:t>
            </a:r>
            <a:r>
              <a:rPr lang="en-US" altLang="ja-JP" sz="2400" dirty="0" smtClean="0"/>
              <a:t>Akira Goto</a:t>
            </a:r>
            <a:r>
              <a:rPr lang="en-US" altLang="ja-JP" sz="2400" baseline="30000" dirty="0" smtClean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Norihiro</a:t>
            </a:r>
            <a:r>
              <a:rPr lang="en-US" altLang="ja-JP" sz="2400" dirty="0" smtClean="0"/>
              <a:t> Yoshida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, Masakazu Ioka</a:t>
            </a:r>
            <a:r>
              <a:rPr lang="en-US" altLang="ja-JP" sz="2400" baseline="30000" dirty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Eunjong</a:t>
            </a:r>
            <a:r>
              <a:rPr lang="en-US" altLang="ja-JP" sz="2400" dirty="0" smtClean="0"/>
              <a:t> Choi</a:t>
            </a:r>
            <a:r>
              <a:rPr lang="en-US" altLang="ja-JP" sz="2400" baseline="30000" dirty="0"/>
              <a:t>1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Katsuro</a:t>
            </a:r>
            <a:r>
              <a:rPr lang="en-US" altLang="ja-JP" sz="2400" dirty="0" smtClean="0"/>
              <a:t> Inoue</a:t>
            </a:r>
            <a:r>
              <a:rPr lang="en-US" altLang="ja-JP" sz="2400" baseline="30000" dirty="0" smtClean="0"/>
              <a:t>1</a:t>
            </a:r>
          </a:p>
          <a:p>
            <a:endParaRPr lang="en-US" altLang="ja-JP" sz="2400" smtClean="0"/>
          </a:p>
          <a:p>
            <a:pPr algn="r"/>
            <a:r>
              <a:rPr lang="en-US" altLang="ja-JP" sz="2800"/>
              <a:t>IWSC2013</a:t>
            </a:r>
          </a:p>
          <a:p>
            <a:pPr algn="r"/>
            <a:r>
              <a:rPr lang="en-US" altLang="ja-JP" sz="2000" baseline="30000" smtClean="0"/>
              <a:t>1</a:t>
            </a:r>
            <a:r>
              <a:rPr lang="en-US" altLang="ja-JP" sz="2000" smtClean="0"/>
              <a:t>Osaka </a:t>
            </a:r>
            <a:r>
              <a:rPr lang="en-US" altLang="ja-JP" sz="2000" dirty="0" smtClean="0"/>
              <a:t>University, Japan</a:t>
            </a:r>
          </a:p>
          <a:p>
            <a:pPr algn="r"/>
            <a:r>
              <a:rPr lang="en-US" altLang="ja-JP" sz="2000" baseline="30000" dirty="0" smtClean="0"/>
              <a:t>2</a:t>
            </a:r>
            <a:r>
              <a:rPr lang="en-US" altLang="ja-JP" sz="2000" dirty="0" smtClean="0"/>
              <a:t>Nara </a:t>
            </a:r>
            <a:r>
              <a:rPr lang="en-US" altLang="ja-JP" sz="2000" dirty="0"/>
              <a:t>Institute of Science and </a:t>
            </a:r>
            <a:r>
              <a:rPr lang="en-US" altLang="ja-JP" sz="2000" dirty="0" smtClean="0"/>
              <a:t>Technology</a:t>
            </a:r>
            <a:r>
              <a:rPr lang="en-US" altLang="ja-JP" sz="2000" smtClean="0"/>
              <a:t>, Japan</a:t>
            </a:r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EM candidate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1763964" y="5416540"/>
            <a:ext cx="7133245" cy="8640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After each code </a:t>
            </a:r>
            <a:r>
              <a:rPr lang="en-US" altLang="ja-JP" sz="2800" smtClean="0">
                <a:solidFill>
                  <a:schemeClr val="tx1"/>
                </a:solidFill>
              </a:rPr>
              <a:t>fragment is</a:t>
            </a:r>
            <a:r>
              <a:rPr lang="ja-JP" altLang="en-US" sz="2800">
                <a:solidFill>
                  <a:schemeClr val="tx1"/>
                </a:solidFill>
              </a:rPr>
              <a:t> </a:t>
            </a:r>
            <a:r>
              <a:rPr lang="en-US" altLang="ja-JP" sz="2800" smtClean="0">
                <a:solidFill>
                  <a:schemeClr val="tx1"/>
                </a:solidFill>
              </a:rPr>
              <a:t>extracted</a:t>
            </a:r>
            <a:r>
              <a:rPr lang="en-US" altLang="ja-JP" sz="2800" dirty="0" smtClean="0">
                <a:solidFill>
                  <a:schemeClr val="tx1"/>
                </a:solidFill>
              </a:rPr>
              <a:t>, the similar methods </a:t>
            </a:r>
            <a:r>
              <a:rPr lang="en-US" altLang="ja-JP" sz="2800" dirty="0">
                <a:solidFill>
                  <a:schemeClr val="tx1"/>
                </a:solidFill>
              </a:rPr>
              <a:t>are syntactically identical.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2947" y="5416540"/>
            <a:ext cx="1500742" cy="8640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Cond. 4 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70454" y="4552539"/>
            <a:ext cx="7126918" cy="8640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For all differences, the code fragment exists that include it.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62947" y="4544920"/>
            <a:ext cx="1500742" cy="8640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Cond. 3 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763689" y="3680920"/>
            <a:ext cx="7126918" cy="8640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Any two code fragments are not overlapped each other.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62947" y="3680920"/>
            <a:ext cx="1500742" cy="8640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Cond. 2 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63689" y="2824539"/>
            <a:ext cx="7121819" cy="8640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>
                <a:solidFill>
                  <a:schemeClr val="tx1"/>
                </a:solidFill>
              </a:rPr>
              <a:t>All of code fragments satisfy preconditions for extract method.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62947" y="2816920"/>
            <a:ext cx="1500742" cy="86400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Cond. 1</a:t>
            </a:r>
          </a:p>
        </p:txBody>
      </p:sp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1216720"/>
          </a:xfrm>
        </p:spPr>
        <p:txBody>
          <a:bodyPr/>
          <a:lstStyle/>
          <a:p>
            <a:r>
              <a:rPr kumimoji="1" lang="en-US" altLang="ja-JP" dirty="0" smtClean="0"/>
              <a:t>Set of code fragments </a:t>
            </a:r>
            <a:r>
              <a:rPr lang="en-US" altLang="ja-JP"/>
              <a:t>satisfies </a:t>
            </a:r>
            <a:r>
              <a:rPr lang="en-US" altLang="ja-JP" smtClean="0"/>
              <a:t>the </a:t>
            </a:r>
            <a:r>
              <a:rPr kumimoji="1" lang="en-US" altLang="ja-JP" smtClean="0"/>
              <a:t>following conditions.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6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Examples of EM candidate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10" name="正方形/長方形 9"/>
          <p:cNvSpPr/>
          <p:nvPr/>
        </p:nvSpPr>
        <p:spPr>
          <a:xfrm>
            <a:off x="282972" y="1628800"/>
            <a:ext cx="6840760" cy="2462213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public PlanarImage executeDrawOperation() 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{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(new Arc2D.Double(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width, height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start, stop, 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type</a:t>
            </a: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ja-JP" altLang="en-US" sz="140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ja-JP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1520" y="4307037"/>
            <a:ext cx="6840760" cy="224676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public PlanarImage executeDrawOperation() 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{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graphics.draw(new Ellipse2D.Double(0, 0, width, height</a:t>
            </a: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en-US" altLang="ja-JP" sz="14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04580" y="17845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83868" y="35730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4580" y="445105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15320" y="589121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73658" y="2362821"/>
            <a:ext cx="6120680" cy="1080120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73658" y="4974637"/>
            <a:ext cx="6120680" cy="91657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3658" y="2902881"/>
            <a:ext cx="6120680" cy="540060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73658" y="5603181"/>
            <a:ext cx="6120680" cy="28803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15816" y="3573016"/>
            <a:ext cx="5976664" cy="1077218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/>
              <a:t>EM candidates can be extacted for merging similar methods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5626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 animBg="1"/>
      <p:bldP spid="20" grpId="1" animBg="1"/>
      <p:bldP spid="21" grpId="0" animBg="1"/>
      <p:bldP spid="21" grpId="1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/>
          <a:lstStyle/>
          <a:p>
            <a:r>
              <a:rPr kumimoji="1" lang="en-US" altLang="ja-JP" dirty="0" smtClean="0"/>
              <a:t>Steps of Proposed Approach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  <p:grpSp>
        <p:nvGrpSpPr>
          <p:cNvPr id="5" name="グループ化 4"/>
          <p:cNvGrpSpPr/>
          <p:nvPr/>
        </p:nvGrpSpPr>
        <p:grpSpPr>
          <a:xfrm>
            <a:off x="940631" y="1997862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>
            <a:off x="1544802" y="1997861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634795" y="4615103"/>
            <a:ext cx="1075474" cy="589258"/>
            <a:chOff x="561121" y="5056144"/>
            <a:chExt cx="1075474" cy="589258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17" name="グループ化 16"/>
            <p:cNvGrpSpPr/>
            <p:nvPr/>
          </p:nvGrpSpPr>
          <p:grpSpPr>
            <a:xfrm>
              <a:off x="561121" y="5056145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/>
            <p:cNvGrpSpPr/>
            <p:nvPr/>
          </p:nvGrpSpPr>
          <p:grpSpPr>
            <a:xfrm>
              <a:off x="1165292" y="5056144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2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グループ化 32"/>
          <p:cNvGrpSpPr/>
          <p:nvPr/>
        </p:nvGrpSpPr>
        <p:grpSpPr>
          <a:xfrm>
            <a:off x="3772815" y="4077072"/>
            <a:ext cx="1019945" cy="1814916"/>
            <a:chOff x="4162463" y="4354485"/>
            <a:chExt cx="1019945" cy="1814916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77" name="グループ化 76"/>
            <p:cNvGrpSpPr/>
            <p:nvPr/>
          </p:nvGrpSpPr>
          <p:grpSpPr>
            <a:xfrm>
              <a:off x="4176495" y="502845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9" name="直線コネクタ 7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グループ化 82"/>
            <p:cNvGrpSpPr/>
            <p:nvPr/>
          </p:nvGrpSpPr>
          <p:grpSpPr>
            <a:xfrm>
              <a:off x="4780666" y="502845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8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直線コネクタ 8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正方形/長方形 88"/>
            <p:cNvSpPr/>
            <p:nvPr/>
          </p:nvSpPr>
          <p:spPr>
            <a:xfrm>
              <a:off x="4204507" y="5088271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4805377" y="510914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91" name="グループ化 90"/>
            <p:cNvGrpSpPr/>
            <p:nvPr/>
          </p:nvGrpSpPr>
          <p:grpSpPr>
            <a:xfrm>
              <a:off x="4162463" y="569701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直線コネクタ 9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グループ化 96"/>
            <p:cNvGrpSpPr/>
            <p:nvPr/>
          </p:nvGrpSpPr>
          <p:grpSpPr>
            <a:xfrm>
              <a:off x="4766634" y="569701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直線コネクタ 9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正方形/長方形 102"/>
            <p:cNvSpPr/>
            <p:nvPr/>
          </p:nvSpPr>
          <p:spPr>
            <a:xfrm>
              <a:off x="4190475" y="5822103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4791345" y="5810950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05" name="グループ化 104"/>
            <p:cNvGrpSpPr/>
            <p:nvPr/>
          </p:nvGrpSpPr>
          <p:grpSpPr>
            <a:xfrm>
              <a:off x="4166880" y="435448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0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直線コネクタ 10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グループ化 110"/>
            <p:cNvGrpSpPr/>
            <p:nvPr/>
          </p:nvGrpSpPr>
          <p:grpSpPr>
            <a:xfrm>
              <a:off x="477105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1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直線コネクタ 11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正方形/長方形 116"/>
            <p:cNvSpPr/>
            <p:nvPr/>
          </p:nvSpPr>
          <p:spPr>
            <a:xfrm>
              <a:off x="4194892" y="4414298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4795762" y="4435174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159871" y="1845485"/>
            <a:ext cx="1008063" cy="978423"/>
            <a:chOff x="2871162" y="2285860"/>
            <a:chExt cx="1511301" cy="1511300"/>
          </a:xfrm>
        </p:grpSpPr>
        <p:sp>
          <p:nvSpPr>
            <p:cNvPr id="123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4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5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6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27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8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9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30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1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2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33" name="AutoShape 31"/>
            <p:cNvCxnSpPr>
              <a:cxnSpLocks noChangeShapeType="1"/>
              <a:stCxn id="144" idx="2"/>
              <a:endCxn id="124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32"/>
            <p:cNvCxnSpPr>
              <a:cxnSpLocks noChangeShapeType="1"/>
              <a:stCxn id="125" idx="2"/>
              <a:endCxn id="123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5" name="AutoShape 33"/>
            <p:cNvCxnSpPr>
              <a:cxnSpLocks noChangeShapeType="1"/>
              <a:stCxn id="125" idx="2"/>
              <a:endCxn id="127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6" name="AutoShape 34"/>
            <p:cNvCxnSpPr>
              <a:cxnSpLocks noChangeShapeType="1"/>
              <a:stCxn id="142" idx="2"/>
              <a:endCxn id="126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7" name="AutoShape 35"/>
            <p:cNvCxnSpPr>
              <a:cxnSpLocks noChangeShapeType="1"/>
              <a:stCxn id="127" idx="2"/>
              <a:endCxn id="128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8" name="AutoShape 36"/>
            <p:cNvCxnSpPr>
              <a:cxnSpLocks noChangeShapeType="1"/>
              <a:stCxn id="127" idx="2"/>
              <a:endCxn id="130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9" name="AutoShape 37"/>
            <p:cNvCxnSpPr>
              <a:cxnSpLocks noChangeShapeType="1"/>
              <a:stCxn id="128" idx="2"/>
              <a:endCxn id="129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0" name="AutoShape 38"/>
            <p:cNvCxnSpPr>
              <a:cxnSpLocks noChangeShapeType="1"/>
              <a:stCxn id="130" idx="2"/>
              <a:endCxn id="131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39"/>
            <p:cNvCxnSpPr>
              <a:cxnSpLocks noChangeShapeType="1"/>
              <a:stCxn id="130" idx="2"/>
              <a:endCxn id="132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2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43" name="AutoShape 41"/>
            <p:cNvCxnSpPr>
              <a:cxnSpLocks noChangeShapeType="1"/>
              <a:stCxn id="142" idx="0"/>
              <a:endCxn id="123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4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145" name="AutoShape 43"/>
            <p:cNvCxnSpPr>
              <a:cxnSpLocks noChangeShapeType="1"/>
              <a:stCxn id="144" idx="0"/>
              <a:endCxn id="125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" name="右矢印 29"/>
          <p:cNvSpPr/>
          <p:nvPr/>
        </p:nvSpPr>
        <p:spPr>
          <a:xfrm>
            <a:off x="3227536" y="2214871"/>
            <a:ext cx="1008112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8" name="右矢印 167"/>
          <p:cNvSpPr/>
          <p:nvPr/>
        </p:nvSpPr>
        <p:spPr>
          <a:xfrm rot="9818469">
            <a:off x="2189418" y="3466748"/>
            <a:ext cx="229977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2" name="右矢印 181"/>
          <p:cNvSpPr/>
          <p:nvPr/>
        </p:nvSpPr>
        <p:spPr>
          <a:xfrm>
            <a:off x="2247862" y="5016850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3" name="右矢印 182"/>
          <p:cNvSpPr/>
          <p:nvPr/>
        </p:nvSpPr>
        <p:spPr>
          <a:xfrm>
            <a:off x="5272697" y="5019195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33505" y="18992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Step1</a:t>
            </a:r>
            <a:endParaRPr kumimoji="1" lang="ja-JP" altLang="en-US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371842" y="3265558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Step2</a:t>
            </a:r>
            <a:endParaRPr kumimoji="1" lang="ja-JP" altLang="en-US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442706" y="46698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Step3</a:t>
            </a:r>
            <a:endParaRPr kumimoji="1" lang="ja-JP" altLang="en-US" dirty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5519942" y="4621753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Step4</a:t>
            </a:r>
            <a:endParaRPr kumimoji="1" lang="ja-JP" altLang="en-US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6876256" y="4077072"/>
            <a:ext cx="1382093" cy="1833381"/>
            <a:chOff x="7006331" y="4354484"/>
            <a:chExt cx="1382093" cy="1833381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35" name="グループ化 34"/>
            <p:cNvGrpSpPr/>
            <p:nvPr/>
          </p:nvGrpSpPr>
          <p:grpSpPr>
            <a:xfrm>
              <a:off x="738251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3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直線コネクタ 3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/>
            <p:cNvGrpSpPr/>
            <p:nvPr/>
          </p:nvGrpSpPr>
          <p:grpSpPr>
            <a:xfrm>
              <a:off x="7986682" y="4354484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4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直線コネクタ 4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正方形/長方形 46"/>
            <p:cNvSpPr/>
            <p:nvPr/>
          </p:nvSpPr>
          <p:spPr>
            <a:xfrm>
              <a:off x="7410523" y="441429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8011393" y="4435173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7336102" y="5715483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グループ化 54"/>
            <p:cNvGrpSpPr/>
            <p:nvPr/>
          </p:nvGrpSpPr>
          <p:grpSpPr>
            <a:xfrm>
              <a:off x="7940273" y="5715482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正方形/長方形 60"/>
            <p:cNvSpPr/>
            <p:nvPr/>
          </p:nvSpPr>
          <p:spPr>
            <a:xfrm>
              <a:off x="7364114" y="5840567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7964984" y="5829414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63" name="グループ化 62"/>
            <p:cNvGrpSpPr/>
            <p:nvPr/>
          </p:nvGrpSpPr>
          <p:grpSpPr>
            <a:xfrm>
              <a:off x="7354499" y="5013177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6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直線コネクタ 6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>
              <a:off x="7958670" y="501317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直線コネクタ 7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正方形/長方形 74"/>
            <p:cNvSpPr/>
            <p:nvPr/>
          </p:nvSpPr>
          <p:spPr>
            <a:xfrm>
              <a:off x="7382511" y="5072989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7983381" y="5093865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7" name="円/楕円 186"/>
            <p:cNvSpPr/>
            <p:nvPr/>
          </p:nvSpPr>
          <p:spPr>
            <a:xfrm>
              <a:off x="7006331" y="4485403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8" name="円/楕円 187"/>
            <p:cNvSpPr/>
            <p:nvPr/>
          </p:nvSpPr>
          <p:spPr>
            <a:xfrm>
              <a:off x="7006331" y="5157304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2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9" name="円/楕円 188"/>
            <p:cNvSpPr/>
            <p:nvPr/>
          </p:nvSpPr>
          <p:spPr>
            <a:xfrm>
              <a:off x="7006331" y="5838446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400">
                  <a:solidFill>
                    <a:schemeClr val="tx1"/>
                  </a:solidFill>
                </a:rPr>
                <a:t>3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169" name="グループ化 168"/>
          <p:cNvGrpSpPr/>
          <p:nvPr/>
        </p:nvGrpSpPr>
        <p:grpSpPr>
          <a:xfrm>
            <a:off x="6228233" y="1827506"/>
            <a:ext cx="1008063" cy="978423"/>
            <a:chOff x="2871162" y="2285860"/>
            <a:chExt cx="1511301" cy="1511300"/>
          </a:xfrm>
        </p:grpSpPr>
        <p:sp>
          <p:nvSpPr>
            <p:cNvPr id="170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1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3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4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5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6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7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8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9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80" name="AutoShape 31"/>
            <p:cNvCxnSpPr>
              <a:cxnSpLocks noChangeShapeType="1"/>
              <a:stCxn id="199" idx="2"/>
              <a:endCxn id="171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1" name="AutoShape 32"/>
            <p:cNvCxnSpPr>
              <a:cxnSpLocks noChangeShapeType="1"/>
              <a:stCxn id="172" idx="2"/>
              <a:endCxn id="170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0" name="AutoShape 33"/>
            <p:cNvCxnSpPr>
              <a:cxnSpLocks noChangeShapeType="1"/>
              <a:stCxn id="172" idx="2"/>
              <a:endCxn id="174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1" name="AutoShape 34"/>
            <p:cNvCxnSpPr>
              <a:cxnSpLocks noChangeShapeType="1"/>
              <a:stCxn id="197" idx="2"/>
              <a:endCxn id="173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2" name="AutoShape 35"/>
            <p:cNvCxnSpPr>
              <a:cxnSpLocks noChangeShapeType="1"/>
              <a:stCxn id="174" idx="2"/>
              <a:endCxn id="175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3" name="AutoShape 36"/>
            <p:cNvCxnSpPr>
              <a:cxnSpLocks noChangeShapeType="1"/>
              <a:stCxn id="174" idx="2"/>
              <a:endCxn id="177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" name="AutoShape 37"/>
            <p:cNvCxnSpPr>
              <a:cxnSpLocks noChangeShapeType="1"/>
              <a:stCxn id="175" idx="2"/>
              <a:endCxn id="176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5" name="AutoShape 38"/>
            <p:cNvCxnSpPr>
              <a:cxnSpLocks noChangeShapeType="1"/>
              <a:stCxn id="177" idx="2"/>
              <a:endCxn id="178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6" name="AutoShape 39"/>
            <p:cNvCxnSpPr>
              <a:cxnSpLocks noChangeShapeType="1"/>
              <a:stCxn id="177" idx="2"/>
              <a:endCxn id="179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7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98" name="AutoShape 41"/>
            <p:cNvCxnSpPr>
              <a:cxnSpLocks noChangeShapeType="1"/>
              <a:stCxn id="197" idx="0"/>
              <a:endCxn id="170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9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200" name="AutoShape 43"/>
            <p:cNvCxnSpPr>
              <a:cxnSpLocks noChangeShapeType="1"/>
              <a:stCxn id="199" idx="0"/>
              <a:endCxn id="172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" name="テキスト ボックス 28"/>
          <p:cNvSpPr txBox="1"/>
          <p:nvPr/>
        </p:nvSpPr>
        <p:spPr>
          <a:xfrm>
            <a:off x="175823" y="2736041"/>
            <a:ext cx="286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Input : Similar methods</a:t>
            </a:r>
            <a:endParaRPr kumimoji="1" lang="ja-JP" altLang="en-US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4530008" y="2888441"/>
            <a:ext cx="335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ASTs of the similar methods </a:t>
            </a:r>
            <a:endParaRPr kumimoji="1" lang="ja-JP" altLang="en-US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-48152" y="5329015"/>
            <a:ext cx="244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Syntactic differences</a:t>
            </a:r>
            <a:endParaRPr kumimoji="1" lang="ja-JP" altLang="en-US" dirty="0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402817" y="5915740"/>
            <a:ext cx="185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6012220" y="5797869"/>
            <a:ext cx="334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Output :</a:t>
            </a:r>
          </a:p>
          <a:p>
            <a:r>
              <a:rPr lang="en-US" altLang="ja-JP" dirty="0"/>
              <a:t> 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Ranking of  </a:t>
            </a:r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32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/>
          <a:lstStyle/>
          <a:p>
            <a:r>
              <a:rPr lang="en-US" altLang="ja-JP"/>
              <a:t>Step 1 : </a:t>
            </a:r>
            <a:r>
              <a:rPr lang="en-US" altLang="ja-JP" smtClean="0"/>
              <a:t>Generate ASTs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  <p:grpSp>
        <p:nvGrpSpPr>
          <p:cNvPr id="5" name="グループ化 4"/>
          <p:cNvGrpSpPr/>
          <p:nvPr/>
        </p:nvGrpSpPr>
        <p:grpSpPr>
          <a:xfrm>
            <a:off x="940631" y="1997862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>
            <a:off x="1544802" y="1997861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634795" y="4615103"/>
            <a:ext cx="1075474" cy="589258"/>
            <a:chOff x="561121" y="5056144"/>
            <a:chExt cx="1075474" cy="589258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17" name="グループ化 16"/>
            <p:cNvGrpSpPr/>
            <p:nvPr/>
          </p:nvGrpSpPr>
          <p:grpSpPr>
            <a:xfrm>
              <a:off x="561121" y="5056145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/>
            <p:cNvGrpSpPr/>
            <p:nvPr/>
          </p:nvGrpSpPr>
          <p:grpSpPr>
            <a:xfrm>
              <a:off x="1165292" y="5056144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2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グループ化 32"/>
          <p:cNvGrpSpPr/>
          <p:nvPr/>
        </p:nvGrpSpPr>
        <p:grpSpPr>
          <a:xfrm>
            <a:off x="3772815" y="4077072"/>
            <a:ext cx="1019945" cy="1814916"/>
            <a:chOff x="4162463" y="4354485"/>
            <a:chExt cx="1019945" cy="1814916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77" name="グループ化 76"/>
            <p:cNvGrpSpPr/>
            <p:nvPr/>
          </p:nvGrpSpPr>
          <p:grpSpPr>
            <a:xfrm>
              <a:off x="4176495" y="502845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9" name="直線コネクタ 7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グループ化 82"/>
            <p:cNvGrpSpPr/>
            <p:nvPr/>
          </p:nvGrpSpPr>
          <p:grpSpPr>
            <a:xfrm>
              <a:off x="4780666" y="502845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8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直線コネクタ 8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正方形/長方形 88"/>
            <p:cNvSpPr/>
            <p:nvPr/>
          </p:nvSpPr>
          <p:spPr>
            <a:xfrm>
              <a:off x="4204507" y="5088271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4805377" y="510914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91" name="グループ化 90"/>
            <p:cNvGrpSpPr/>
            <p:nvPr/>
          </p:nvGrpSpPr>
          <p:grpSpPr>
            <a:xfrm>
              <a:off x="4162463" y="569701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直線コネクタ 9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グループ化 96"/>
            <p:cNvGrpSpPr/>
            <p:nvPr/>
          </p:nvGrpSpPr>
          <p:grpSpPr>
            <a:xfrm>
              <a:off x="4766634" y="569701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直線コネクタ 9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正方形/長方形 102"/>
            <p:cNvSpPr/>
            <p:nvPr/>
          </p:nvSpPr>
          <p:spPr>
            <a:xfrm>
              <a:off x="4190475" y="5822103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4791345" y="5810950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05" name="グループ化 104"/>
            <p:cNvGrpSpPr/>
            <p:nvPr/>
          </p:nvGrpSpPr>
          <p:grpSpPr>
            <a:xfrm>
              <a:off x="4166880" y="435448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0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直線コネクタ 10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グループ化 110"/>
            <p:cNvGrpSpPr/>
            <p:nvPr/>
          </p:nvGrpSpPr>
          <p:grpSpPr>
            <a:xfrm>
              <a:off x="477105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1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直線コネクタ 11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正方形/長方形 116"/>
            <p:cNvSpPr/>
            <p:nvPr/>
          </p:nvSpPr>
          <p:spPr>
            <a:xfrm>
              <a:off x="4194892" y="4414298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4795762" y="4435174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159871" y="1845485"/>
            <a:ext cx="1008063" cy="978423"/>
            <a:chOff x="2871162" y="2285860"/>
            <a:chExt cx="1511301" cy="1511300"/>
          </a:xfrm>
        </p:grpSpPr>
        <p:sp>
          <p:nvSpPr>
            <p:cNvPr id="123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4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5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6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27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8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9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30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1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2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33" name="AutoShape 31"/>
            <p:cNvCxnSpPr>
              <a:cxnSpLocks noChangeShapeType="1"/>
              <a:stCxn id="144" idx="2"/>
              <a:endCxn id="124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32"/>
            <p:cNvCxnSpPr>
              <a:cxnSpLocks noChangeShapeType="1"/>
              <a:stCxn id="125" idx="2"/>
              <a:endCxn id="123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5" name="AutoShape 33"/>
            <p:cNvCxnSpPr>
              <a:cxnSpLocks noChangeShapeType="1"/>
              <a:stCxn id="125" idx="2"/>
              <a:endCxn id="127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6" name="AutoShape 34"/>
            <p:cNvCxnSpPr>
              <a:cxnSpLocks noChangeShapeType="1"/>
              <a:stCxn id="142" idx="2"/>
              <a:endCxn id="126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7" name="AutoShape 35"/>
            <p:cNvCxnSpPr>
              <a:cxnSpLocks noChangeShapeType="1"/>
              <a:stCxn id="127" idx="2"/>
              <a:endCxn id="128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8" name="AutoShape 36"/>
            <p:cNvCxnSpPr>
              <a:cxnSpLocks noChangeShapeType="1"/>
              <a:stCxn id="127" idx="2"/>
              <a:endCxn id="130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9" name="AutoShape 37"/>
            <p:cNvCxnSpPr>
              <a:cxnSpLocks noChangeShapeType="1"/>
              <a:stCxn id="128" idx="2"/>
              <a:endCxn id="129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0" name="AutoShape 38"/>
            <p:cNvCxnSpPr>
              <a:cxnSpLocks noChangeShapeType="1"/>
              <a:stCxn id="130" idx="2"/>
              <a:endCxn id="131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39"/>
            <p:cNvCxnSpPr>
              <a:cxnSpLocks noChangeShapeType="1"/>
              <a:stCxn id="130" idx="2"/>
              <a:endCxn id="132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2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43" name="AutoShape 41"/>
            <p:cNvCxnSpPr>
              <a:cxnSpLocks noChangeShapeType="1"/>
              <a:stCxn id="142" idx="0"/>
              <a:endCxn id="123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4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145" name="AutoShape 43"/>
            <p:cNvCxnSpPr>
              <a:cxnSpLocks noChangeShapeType="1"/>
              <a:stCxn id="144" idx="0"/>
              <a:endCxn id="125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" name="右矢印 29"/>
          <p:cNvSpPr/>
          <p:nvPr/>
        </p:nvSpPr>
        <p:spPr>
          <a:xfrm>
            <a:off x="3227536" y="2214871"/>
            <a:ext cx="1008112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8" name="右矢印 167"/>
          <p:cNvSpPr/>
          <p:nvPr/>
        </p:nvSpPr>
        <p:spPr>
          <a:xfrm rot="9818469">
            <a:off x="2189418" y="3466748"/>
            <a:ext cx="229977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2" name="右矢印 181"/>
          <p:cNvSpPr/>
          <p:nvPr/>
        </p:nvSpPr>
        <p:spPr>
          <a:xfrm>
            <a:off x="2247862" y="5016850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3" name="右矢印 182"/>
          <p:cNvSpPr/>
          <p:nvPr/>
        </p:nvSpPr>
        <p:spPr>
          <a:xfrm>
            <a:off x="5272697" y="5019195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33505" y="18992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Step1</a:t>
            </a:r>
            <a:endParaRPr kumimoji="1" lang="ja-JP" altLang="en-US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371842" y="3265558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Step2</a:t>
            </a:r>
            <a:endParaRPr kumimoji="1" lang="ja-JP" altLang="en-US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442706" y="46698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Step3</a:t>
            </a:r>
            <a:endParaRPr kumimoji="1" lang="ja-JP" altLang="en-US" dirty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5519942" y="4621753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Step4</a:t>
            </a:r>
            <a:endParaRPr kumimoji="1" lang="ja-JP" altLang="en-US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6876256" y="4077072"/>
            <a:ext cx="1382093" cy="1833381"/>
            <a:chOff x="7006331" y="4354484"/>
            <a:chExt cx="1382093" cy="1833381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35" name="グループ化 34"/>
            <p:cNvGrpSpPr/>
            <p:nvPr/>
          </p:nvGrpSpPr>
          <p:grpSpPr>
            <a:xfrm>
              <a:off x="738251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3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直線コネクタ 3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/>
            <p:cNvGrpSpPr/>
            <p:nvPr/>
          </p:nvGrpSpPr>
          <p:grpSpPr>
            <a:xfrm>
              <a:off x="7986682" y="4354484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4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直線コネクタ 4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正方形/長方形 46"/>
            <p:cNvSpPr/>
            <p:nvPr/>
          </p:nvSpPr>
          <p:spPr>
            <a:xfrm>
              <a:off x="7410523" y="441429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8011393" y="4435173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7336102" y="5715483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グループ化 54"/>
            <p:cNvGrpSpPr/>
            <p:nvPr/>
          </p:nvGrpSpPr>
          <p:grpSpPr>
            <a:xfrm>
              <a:off x="7940273" y="5715482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正方形/長方形 60"/>
            <p:cNvSpPr/>
            <p:nvPr/>
          </p:nvSpPr>
          <p:spPr>
            <a:xfrm>
              <a:off x="7364114" y="5840567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7964984" y="5829414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63" name="グループ化 62"/>
            <p:cNvGrpSpPr/>
            <p:nvPr/>
          </p:nvGrpSpPr>
          <p:grpSpPr>
            <a:xfrm>
              <a:off x="7354499" y="5013177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6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直線コネクタ 6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>
              <a:off x="7958670" y="501317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直線コネクタ 7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正方形/長方形 74"/>
            <p:cNvSpPr/>
            <p:nvPr/>
          </p:nvSpPr>
          <p:spPr>
            <a:xfrm>
              <a:off x="7382511" y="5072989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7983381" y="5093865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7" name="円/楕円 186"/>
            <p:cNvSpPr/>
            <p:nvPr/>
          </p:nvSpPr>
          <p:spPr>
            <a:xfrm>
              <a:off x="7006331" y="4485403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8" name="円/楕円 187"/>
            <p:cNvSpPr/>
            <p:nvPr/>
          </p:nvSpPr>
          <p:spPr>
            <a:xfrm>
              <a:off x="7006331" y="5157304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2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9" name="円/楕円 188"/>
            <p:cNvSpPr/>
            <p:nvPr/>
          </p:nvSpPr>
          <p:spPr>
            <a:xfrm>
              <a:off x="7006331" y="5838446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400">
                  <a:solidFill>
                    <a:schemeClr val="tx1"/>
                  </a:solidFill>
                </a:rPr>
                <a:t>3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169" name="グループ化 168"/>
          <p:cNvGrpSpPr/>
          <p:nvPr/>
        </p:nvGrpSpPr>
        <p:grpSpPr>
          <a:xfrm>
            <a:off x="6228233" y="1827506"/>
            <a:ext cx="1008063" cy="978423"/>
            <a:chOff x="2871162" y="2285860"/>
            <a:chExt cx="1511301" cy="1511300"/>
          </a:xfrm>
        </p:grpSpPr>
        <p:sp>
          <p:nvSpPr>
            <p:cNvPr id="170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1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3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4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5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6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7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8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9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80" name="AutoShape 31"/>
            <p:cNvCxnSpPr>
              <a:cxnSpLocks noChangeShapeType="1"/>
              <a:stCxn id="199" idx="2"/>
              <a:endCxn id="171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1" name="AutoShape 32"/>
            <p:cNvCxnSpPr>
              <a:cxnSpLocks noChangeShapeType="1"/>
              <a:stCxn id="172" idx="2"/>
              <a:endCxn id="170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0" name="AutoShape 33"/>
            <p:cNvCxnSpPr>
              <a:cxnSpLocks noChangeShapeType="1"/>
              <a:stCxn id="172" idx="2"/>
              <a:endCxn id="174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1" name="AutoShape 34"/>
            <p:cNvCxnSpPr>
              <a:cxnSpLocks noChangeShapeType="1"/>
              <a:stCxn id="197" idx="2"/>
              <a:endCxn id="173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2" name="AutoShape 35"/>
            <p:cNvCxnSpPr>
              <a:cxnSpLocks noChangeShapeType="1"/>
              <a:stCxn id="174" idx="2"/>
              <a:endCxn id="175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3" name="AutoShape 36"/>
            <p:cNvCxnSpPr>
              <a:cxnSpLocks noChangeShapeType="1"/>
              <a:stCxn id="174" idx="2"/>
              <a:endCxn id="177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" name="AutoShape 37"/>
            <p:cNvCxnSpPr>
              <a:cxnSpLocks noChangeShapeType="1"/>
              <a:stCxn id="175" idx="2"/>
              <a:endCxn id="176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5" name="AutoShape 38"/>
            <p:cNvCxnSpPr>
              <a:cxnSpLocks noChangeShapeType="1"/>
              <a:stCxn id="177" idx="2"/>
              <a:endCxn id="178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6" name="AutoShape 39"/>
            <p:cNvCxnSpPr>
              <a:cxnSpLocks noChangeShapeType="1"/>
              <a:stCxn id="177" idx="2"/>
              <a:endCxn id="179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7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98" name="AutoShape 41"/>
            <p:cNvCxnSpPr>
              <a:cxnSpLocks noChangeShapeType="1"/>
              <a:stCxn id="197" idx="0"/>
              <a:endCxn id="170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9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200" name="AutoShape 43"/>
            <p:cNvCxnSpPr>
              <a:cxnSpLocks noChangeShapeType="1"/>
              <a:stCxn id="199" idx="0"/>
              <a:endCxn id="172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" name="テキスト ボックス 28"/>
          <p:cNvSpPr txBox="1"/>
          <p:nvPr/>
        </p:nvSpPr>
        <p:spPr>
          <a:xfrm>
            <a:off x="175823" y="2736041"/>
            <a:ext cx="286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Input : Similar methods</a:t>
            </a:r>
            <a:endParaRPr kumimoji="1" lang="ja-JP" altLang="en-US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4530008" y="2888441"/>
            <a:ext cx="335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ASTs of the similar methods </a:t>
            </a:r>
            <a:endParaRPr kumimoji="1" lang="ja-JP" altLang="en-US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-48152" y="5329015"/>
            <a:ext cx="244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Syntactic differences</a:t>
            </a:r>
            <a:endParaRPr kumimoji="1" lang="ja-JP" altLang="en-US" dirty="0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402817" y="5915740"/>
            <a:ext cx="185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6012220" y="5797869"/>
            <a:ext cx="334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Output :</a:t>
            </a:r>
          </a:p>
          <a:p>
            <a:r>
              <a:rPr lang="en-US" altLang="ja-JP" dirty="0"/>
              <a:t> 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Ranking of  </a:t>
            </a:r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  <p:sp>
        <p:nvSpPr>
          <p:cNvPr id="205" name="正方形/長方形 204"/>
          <p:cNvSpPr/>
          <p:nvPr/>
        </p:nvSpPr>
        <p:spPr>
          <a:xfrm>
            <a:off x="-7191" y="3183885"/>
            <a:ext cx="1643788" cy="3101187"/>
          </a:xfrm>
          <a:prstGeom prst="rect">
            <a:avLst/>
          </a:prstGeom>
          <a:solidFill>
            <a:schemeClr val="bg1">
              <a:alpha val="78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1636596" y="3183884"/>
            <a:ext cx="7507403" cy="3204000"/>
          </a:xfrm>
          <a:prstGeom prst="rect">
            <a:avLst/>
          </a:prstGeom>
          <a:solidFill>
            <a:schemeClr val="bg1">
              <a:alpha val="78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1883096" y="3576821"/>
            <a:ext cx="6247005" cy="936104"/>
          </a:xfrm>
          <a:prstGeom prst="rect">
            <a:avLst/>
          </a:prstGeom>
          <a:solidFill>
            <a:srgbClr val="FFFF99"/>
          </a:solidFill>
          <a:ln w="349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ja-JP" sz="2400" dirty="0" smtClean="0"/>
              <a:t>Generate ASTs of given similar methods using Eclipse JDT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973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/>
          <a:lstStyle/>
          <a:p>
            <a:r>
              <a:rPr kumimoji="1" lang="en-US" altLang="ja-JP" smtClean="0"/>
              <a:t>Step 2 : Comparing ASTs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  <p:grpSp>
        <p:nvGrpSpPr>
          <p:cNvPr id="5" name="グループ化 4"/>
          <p:cNvGrpSpPr/>
          <p:nvPr/>
        </p:nvGrpSpPr>
        <p:grpSpPr>
          <a:xfrm>
            <a:off x="940631" y="1997862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>
            <a:off x="1544802" y="1997861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634795" y="4615103"/>
            <a:ext cx="1075474" cy="589258"/>
            <a:chOff x="561121" y="5056144"/>
            <a:chExt cx="1075474" cy="589258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17" name="グループ化 16"/>
            <p:cNvGrpSpPr/>
            <p:nvPr/>
          </p:nvGrpSpPr>
          <p:grpSpPr>
            <a:xfrm>
              <a:off x="561121" y="5056145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/>
            <p:cNvGrpSpPr/>
            <p:nvPr/>
          </p:nvGrpSpPr>
          <p:grpSpPr>
            <a:xfrm>
              <a:off x="1165292" y="5056144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2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グループ化 32"/>
          <p:cNvGrpSpPr/>
          <p:nvPr/>
        </p:nvGrpSpPr>
        <p:grpSpPr>
          <a:xfrm>
            <a:off x="3772815" y="4077072"/>
            <a:ext cx="1019945" cy="1814916"/>
            <a:chOff x="4162463" y="4354485"/>
            <a:chExt cx="1019945" cy="1814916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77" name="グループ化 76"/>
            <p:cNvGrpSpPr/>
            <p:nvPr/>
          </p:nvGrpSpPr>
          <p:grpSpPr>
            <a:xfrm>
              <a:off x="4176495" y="502845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9" name="直線コネクタ 7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グループ化 82"/>
            <p:cNvGrpSpPr/>
            <p:nvPr/>
          </p:nvGrpSpPr>
          <p:grpSpPr>
            <a:xfrm>
              <a:off x="4780666" y="502845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8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直線コネクタ 8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正方形/長方形 88"/>
            <p:cNvSpPr/>
            <p:nvPr/>
          </p:nvSpPr>
          <p:spPr>
            <a:xfrm>
              <a:off x="4204507" y="5088271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4805377" y="510914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91" name="グループ化 90"/>
            <p:cNvGrpSpPr/>
            <p:nvPr/>
          </p:nvGrpSpPr>
          <p:grpSpPr>
            <a:xfrm>
              <a:off x="4162463" y="569701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直線コネクタ 9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グループ化 96"/>
            <p:cNvGrpSpPr/>
            <p:nvPr/>
          </p:nvGrpSpPr>
          <p:grpSpPr>
            <a:xfrm>
              <a:off x="4766634" y="569701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直線コネクタ 9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正方形/長方形 102"/>
            <p:cNvSpPr/>
            <p:nvPr/>
          </p:nvSpPr>
          <p:spPr>
            <a:xfrm>
              <a:off x="4190475" y="5822103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4791345" y="5810950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05" name="グループ化 104"/>
            <p:cNvGrpSpPr/>
            <p:nvPr/>
          </p:nvGrpSpPr>
          <p:grpSpPr>
            <a:xfrm>
              <a:off x="4166880" y="435448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0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直線コネクタ 10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グループ化 110"/>
            <p:cNvGrpSpPr/>
            <p:nvPr/>
          </p:nvGrpSpPr>
          <p:grpSpPr>
            <a:xfrm>
              <a:off x="477105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1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直線コネクタ 11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正方形/長方形 116"/>
            <p:cNvSpPr/>
            <p:nvPr/>
          </p:nvSpPr>
          <p:spPr>
            <a:xfrm>
              <a:off x="4194892" y="4414298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4795762" y="4435174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159871" y="1845485"/>
            <a:ext cx="1008063" cy="978423"/>
            <a:chOff x="2871162" y="2285860"/>
            <a:chExt cx="1511301" cy="1511300"/>
          </a:xfrm>
        </p:grpSpPr>
        <p:sp>
          <p:nvSpPr>
            <p:cNvPr id="123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4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5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6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27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8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9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30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1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2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33" name="AutoShape 31"/>
            <p:cNvCxnSpPr>
              <a:cxnSpLocks noChangeShapeType="1"/>
              <a:stCxn id="144" idx="2"/>
              <a:endCxn id="124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32"/>
            <p:cNvCxnSpPr>
              <a:cxnSpLocks noChangeShapeType="1"/>
              <a:stCxn id="125" idx="2"/>
              <a:endCxn id="123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5" name="AutoShape 33"/>
            <p:cNvCxnSpPr>
              <a:cxnSpLocks noChangeShapeType="1"/>
              <a:stCxn id="125" idx="2"/>
              <a:endCxn id="127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6" name="AutoShape 34"/>
            <p:cNvCxnSpPr>
              <a:cxnSpLocks noChangeShapeType="1"/>
              <a:stCxn id="142" idx="2"/>
              <a:endCxn id="126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7" name="AutoShape 35"/>
            <p:cNvCxnSpPr>
              <a:cxnSpLocks noChangeShapeType="1"/>
              <a:stCxn id="127" idx="2"/>
              <a:endCxn id="128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8" name="AutoShape 36"/>
            <p:cNvCxnSpPr>
              <a:cxnSpLocks noChangeShapeType="1"/>
              <a:stCxn id="127" idx="2"/>
              <a:endCxn id="130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9" name="AutoShape 37"/>
            <p:cNvCxnSpPr>
              <a:cxnSpLocks noChangeShapeType="1"/>
              <a:stCxn id="128" idx="2"/>
              <a:endCxn id="129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0" name="AutoShape 38"/>
            <p:cNvCxnSpPr>
              <a:cxnSpLocks noChangeShapeType="1"/>
              <a:stCxn id="130" idx="2"/>
              <a:endCxn id="131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39"/>
            <p:cNvCxnSpPr>
              <a:cxnSpLocks noChangeShapeType="1"/>
              <a:stCxn id="130" idx="2"/>
              <a:endCxn id="132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2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43" name="AutoShape 41"/>
            <p:cNvCxnSpPr>
              <a:cxnSpLocks noChangeShapeType="1"/>
              <a:stCxn id="142" idx="0"/>
              <a:endCxn id="123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4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145" name="AutoShape 43"/>
            <p:cNvCxnSpPr>
              <a:cxnSpLocks noChangeShapeType="1"/>
              <a:stCxn id="144" idx="0"/>
              <a:endCxn id="125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" name="右矢印 29"/>
          <p:cNvSpPr/>
          <p:nvPr/>
        </p:nvSpPr>
        <p:spPr>
          <a:xfrm>
            <a:off x="3227536" y="2214871"/>
            <a:ext cx="1008112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8" name="右矢印 167"/>
          <p:cNvSpPr/>
          <p:nvPr/>
        </p:nvSpPr>
        <p:spPr>
          <a:xfrm rot="9818469">
            <a:off x="2189418" y="3466748"/>
            <a:ext cx="229977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2" name="右矢印 181"/>
          <p:cNvSpPr/>
          <p:nvPr/>
        </p:nvSpPr>
        <p:spPr>
          <a:xfrm>
            <a:off x="2247862" y="5016850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3" name="右矢印 182"/>
          <p:cNvSpPr/>
          <p:nvPr/>
        </p:nvSpPr>
        <p:spPr>
          <a:xfrm>
            <a:off x="5272697" y="5019195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33505" y="18992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Step1</a:t>
            </a:r>
            <a:endParaRPr kumimoji="1" lang="ja-JP" altLang="en-US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371842" y="3265558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Step2</a:t>
            </a:r>
            <a:endParaRPr kumimoji="1" lang="ja-JP" altLang="en-US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442706" y="46698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Step3</a:t>
            </a:r>
            <a:endParaRPr kumimoji="1" lang="ja-JP" altLang="en-US" dirty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5519942" y="4621753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Step4</a:t>
            </a:r>
            <a:endParaRPr kumimoji="1" lang="ja-JP" altLang="en-US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6876256" y="4077072"/>
            <a:ext cx="1382093" cy="1833381"/>
            <a:chOff x="7006331" y="4354484"/>
            <a:chExt cx="1382093" cy="1833381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35" name="グループ化 34"/>
            <p:cNvGrpSpPr/>
            <p:nvPr/>
          </p:nvGrpSpPr>
          <p:grpSpPr>
            <a:xfrm>
              <a:off x="738251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3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直線コネクタ 3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/>
            <p:cNvGrpSpPr/>
            <p:nvPr/>
          </p:nvGrpSpPr>
          <p:grpSpPr>
            <a:xfrm>
              <a:off x="7986682" y="4354484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4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直線コネクタ 4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正方形/長方形 46"/>
            <p:cNvSpPr/>
            <p:nvPr/>
          </p:nvSpPr>
          <p:spPr>
            <a:xfrm>
              <a:off x="7410523" y="441429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8011393" y="4435173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7336102" y="5715483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グループ化 54"/>
            <p:cNvGrpSpPr/>
            <p:nvPr/>
          </p:nvGrpSpPr>
          <p:grpSpPr>
            <a:xfrm>
              <a:off x="7940273" y="5715482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正方形/長方形 60"/>
            <p:cNvSpPr/>
            <p:nvPr/>
          </p:nvSpPr>
          <p:spPr>
            <a:xfrm>
              <a:off x="7364114" y="5840567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7964984" y="5829414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63" name="グループ化 62"/>
            <p:cNvGrpSpPr/>
            <p:nvPr/>
          </p:nvGrpSpPr>
          <p:grpSpPr>
            <a:xfrm>
              <a:off x="7354499" y="5013177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6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直線コネクタ 6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>
              <a:off x="7958670" y="501317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直線コネクタ 7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正方形/長方形 74"/>
            <p:cNvSpPr/>
            <p:nvPr/>
          </p:nvSpPr>
          <p:spPr>
            <a:xfrm>
              <a:off x="7382511" y="5072989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7983381" y="5093865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7" name="円/楕円 186"/>
            <p:cNvSpPr/>
            <p:nvPr/>
          </p:nvSpPr>
          <p:spPr>
            <a:xfrm>
              <a:off x="7006331" y="4485403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8" name="円/楕円 187"/>
            <p:cNvSpPr/>
            <p:nvPr/>
          </p:nvSpPr>
          <p:spPr>
            <a:xfrm>
              <a:off x="7006331" y="5157304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2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9" name="円/楕円 188"/>
            <p:cNvSpPr/>
            <p:nvPr/>
          </p:nvSpPr>
          <p:spPr>
            <a:xfrm>
              <a:off x="7006331" y="5838446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400">
                  <a:solidFill>
                    <a:schemeClr val="tx1"/>
                  </a:solidFill>
                </a:rPr>
                <a:t>3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169" name="グループ化 168"/>
          <p:cNvGrpSpPr/>
          <p:nvPr/>
        </p:nvGrpSpPr>
        <p:grpSpPr>
          <a:xfrm>
            <a:off x="6228233" y="1827506"/>
            <a:ext cx="1008063" cy="978423"/>
            <a:chOff x="2871162" y="2285860"/>
            <a:chExt cx="1511301" cy="1511300"/>
          </a:xfrm>
        </p:grpSpPr>
        <p:sp>
          <p:nvSpPr>
            <p:cNvPr id="170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1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3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4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5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6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7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8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9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80" name="AutoShape 31"/>
            <p:cNvCxnSpPr>
              <a:cxnSpLocks noChangeShapeType="1"/>
              <a:stCxn id="199" idx="2"/>
              <a:endCxn id="171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1" name="AutoShape 32"/>
            <p:cNvCxnSpPr>
              <a:cxnSpLocks noChangeShapeType="1"/>
              <a:stCxn id="172" idx="2"/>
              <a:endCxn id="170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0" name="AutoShape 33"/>
            <p:cNvCxnSpPr>
              <a:cxnSpLocks noChangeShapeType="1"/>
              <a:stCxn id="172" idx="2"/>
              <a:endCxn id="174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1" name="AutoShape 34"/>
            <p:cNvCxnSpPr>
              <a:cxnSpLocks noChangeShapeType="1"/>
              <a:stCxn id="197" idx="2"/>
              <a:endCxn id="173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2" name="AutoShape 35"/>
            <p:cNvCxnSpPr>
              <a:cxnSpLocks noChangeShapeType="1"/>
              <a:stCxn id="174" idx="2"/>
              <a:endCxn id="175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3" name="AutoShape 36"/>
            <p:cNvCxnSpPr>
              <a:cxnSpLocks noChangeShapeType="1"/>
              <a:stCxn id="174" idx="2"/>
              <a:endCxn id="177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" name="AutoShape 37"/>
            <p:cNvCxnSpPr>
              <a:cxnSpLocks noChangeShapeType="1"/>
              <a:stCxn id="175" idx="2"/>
              <a:endCxn id="176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5" name="AutoShape 38"/>
            <p:cNvCxnSpPr>
              <a:cxnSpLocks noChangeShapeType="1"/>
              <a:stCxn id="177" idx="2"/>
              <a:endCxn id="178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6" name="AutoShape 39"/>
            <p:cNvCxnSpPr>
              <a:cxnSpLocks noChangeShapeType="1"/>
              <a:stCxn id="177" idx="2"/>
              <a:endCxn id="179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7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98" name="AutoShape 41"/>
            <p:cNvCxnSpPr>
              <a:cxnSpLocks noChangeShapeType="1"/>
              <a:stCxn id="197" idx="0"/>
              <a:endCxn id="170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9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200" name="AutoShape 43"/>
            <p:cNvCxnSpPr>
              <a:cxnSpLocks noChangeShapeType="1"/>
              <a:stCxn id="199" idx="0"/>
              <a:endCxn id="172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" name="テキスト ボックス 28"/>
          <p:cNvSpPr txBox="1"/>
          <p:nvPr/>
        </p:nvSpPr>
        <p:spPr>
          <a:xfrm>
            <a:off x="175823" y="2736041"/>
            <a:ext cx="286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Input : Similar methods</a:t>
            </a:r>
            <a:endParaRPr kumimoji="1" lang="ja-JP" altLang="en-US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4530008" y="2888441"/>
            <a:ext cx="335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ASTs of the similar methods </a:t>
            </a:r>
            <a:endParaRPr kumimoji="1" lang="ja-JP" altLang="en-US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-48152" y="5329015"/>
            <a:ext cx="244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Syntactic differences</a:t>
            </a:r>
            <a:endParaRPr kumimoji="1" lang="ja-JP" altLang="en-US" dirty="0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402817" y="5915740"/>
            <a:ext cx="185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6012220" y="5797869"/>
            <a:ext cx="3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Output :</a:t>
            </a:r>
          </a:p>
          <a:p>
            <a:r>
              <a:rPr lang="en-US" altLang="ja-JP" dirty="0"/>
              <a:t> 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Ranking of  </a:t>
            </a:r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  <p:sp>
        <p:nvSpPr>
          <p:cNvPr id="205" name="正方形/長方形 204"/>
          <p:cNvSpPr/>
          <p:nvPr/>
        </p:nvSpPr>
        <p:spPr>
          <a:xfrm>
            <a:off x="175823" y="1598956"/>
            <a:ext cx="4215194" cy="1506418"/>
          </a:xfrm>
          <a:prstGeom prst="rect">
            <a:avLst/>
          </a:prstGeom>
          <a:solidFill>
            <a:schemeClr val="bg1">
              <a:alpha val="78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2213884" y="4063244"/>
            <a:ext cx="6894336" cy="2340000"/>
          </a:xfrm>
          <a:prstGeom prst="rect">
            <a:avLst/>
          </a:prstGeom>
          <a:solidFill>
            <a:schemeClr val="bg1">
              <a:alpha val="78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3018538" y="4719091"/>
            <a:ext cx="5303437" cy="936104"/>
          </a:xfrm>
          <a:prstGeom prst="rect">
            <a:avLst/>
          </a:prstGeom>
          <a:solidFill>
            <a:srgbClr val="FFFF99"/>
          </a:solidFill>
          <a:ln w="349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ja-JP" sz="2400" dirty="0" smtClean="0"/>
              <a:t>Identify syntactic differences based on ASTs comparison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400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Step2 : Comparing ASTs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1756792"/>
          </a:xfrm>
        </p:spPr>
        <p:txBody>
          <a:bodyPr/>
          <a:lstStyle/>
          <a:p>
            <a:r>
              <a:rPr lang="en-US" altLang="ja-JP" sz="2800" smtClean="0"/>
              <a:t>Compare nodes d</a:t>
            </a:r>
            <a:r>
              <a:rPr kumimoji="1" lang="en-US" altLang="ja-JP" sz="2800" smtClean="0"/>
              <a:t>epth-first order from root node</a:t>
            </a:r>
          </a:p>
          <a:p>
            <a:r>
              <a:rPr lang="en-US" altLang="ja-JP" sz="2800" smtClean="0"/>
              <a:t>Find nearest parent node represents a statement</a:t>
            </a:r>
            <a:endParaRPr kumimoji="1" lang="ja-JP" altLang="en-US" sz="28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1828992" y="4196309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auto">
          <a:xfrm>
            <a:off x="1465218" y="4631034"/>
            <a:ext cx="217944" cy="217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2046937" y="3761584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ja-JP" sz="1600"/>
          </a:p>
        </p:txBody>
      </p:sp>
      <p:sp>
        <p:nvSpPr>
          <p:cNvPr id="9" name="Oval 24"/>
          <p:cNvSpPr>
            <a:spLocks noChangeArrowheads="1"/>
          </p:cNvSpPr>
          <p:nvPr/>
        </p:nvSpPr>
        <p:spPr bwMode="auto">
          <a:xfrm>
            <a:off x="1828992" y="5065759"/>
            <a:ext cx="217944" cy="217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2336994" y="4196309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auto">
          <a:xfrm>
            <a:off x="2191164" y="4631034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ja-JP" sz="1600"/>
          </a:p>
        </p:txBody>
      </p:sp>
      <p:sp>
        <p:nvSpPr>
          <p:cNvPr id="12" name="Oval 27"/>
          <p:cNvSpPr>
            <a:spLocks noChangeArrowheads="1"/>
          </p:cNvSpPr>
          <p:nvPr/>
        </p:nvSpPr>
        <p:spPr bwMode="auto">
          <a:xfrm>
            <a:off x="2191164" y="5065759"/>
            <a:ext cx="217944" cy="217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ja-JP" sz="1600"/>
          </a:p>
        </p:txBody>
      </p:sp>
      <p:sp>
        <p:nvSpPr>
          <p:cNvPr id="13" name="AutoShape 28"/>
          <p:cNvSpPr>
            <a:spLocks noChangeArrowheads="1"/>
          </p:cNvSpPr>
          <p:nvPr/>
        </p:nvSpPr>
        <p:spPr bwMode="auto">
          <a:xfrm>
            <a:off x="2554939" y="4631034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2482825" y="5065759"/>
            <a:ext cx="217944" cy="217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sp>
        <p:nvSpPr>
          <p:cNvPr id="15" name="Oval 30"/>
          <p:cNvSpPr>
            <a:spLocks noChangeArrowheads="1"/>
          </p:cNvSpPr>
          <p:nvPr/>
        </p:nvSpPr>
        <p:spPr bwMode="auto">
          <a:xfrm>
            <a:off x="2772883" y="5065759"/>
            <a:ext cx="217944" cy="21736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cxnSp>
        <p:nvCxnSpPr>
          <p:cNvPr id="16" name="AutoShape 31"/>
          <p:cNvCxnSpPr>
            <a:cxnSpLocks noChangeShapeType="1"/>
            <a:stCxn id="27" idx="2"/>
            <a:endCxn id="7" idx="0"/>
          </p:cNvCxnSpPr>
          <p:nvPr/>
        </p:nvCxnSpPr>
        <p:spPr bwMode="auto">
          <a:xfrm>
            <a:off x="1574190" y="4413672"/>
            <a:ext cx="0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AutoShape 32"/>
          <p:cNvCxnSpPr>
            <a:cxnSpLocks noChangeShapeType="1"/>
            <a:stCxn id="8" idx="2"/>
            <a:endCxn id="6" idx="0"/>
          </p:cNvCxnSpPr>
          <p:nvPr/>
        </p:nvCxnSpPr>
        <p:spPr bwMode="auto">
          <a:xfrm flipH="1">
            <a:off x="1937964" y="3978947"/>
            <a:ext cx="217944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AutoShape 33"/>
          <p:cNvCxnSpPr>
            <a:cxnSpLocks noChangeShapeType="1"/>
            <a:stCxn id="8" idx="2"/>
            <a:endCxn id="10" idx="0"/>
          </p:cNvCxnSpPr>
          <p:nvPr/>
        </p:nvCxnSpPr>
        <p:spPr bwMode="auto">
          <a:xfrm>
            <a:off x="2155909" y="3978947"/>
            <a:ext cx="290058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AutoShape 34"/>
          <p:cNvCxnSpPr>
            <a:cxnSpLocks noChangeShapeType="1"/>
            <a:stCxn id="25" idx="2"/>
            <a:endCxn id="9" idx="0"/>
          </p:cNvCxnSpPr>
          <p:nvPr/>
        </p:nvCxnSpPr>
        <p:spPr bwMode="auto">
          <a:xfrm>
            <a:off x="1937964" y="4848397"/>
            <a:ext cx="0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AutoShape 35"/>
          <p:cNvCxnSpPr>
            <a:cxnSpLocks noChangeShapeType="1"/>
            <a:stCxn id="10" idx="2"/>
            <a:endCxn id="11" idx="0"/>
          </p:cNvCxnSpPr>
          <p:nvPr/>
        </p:nvCxnSpPr>
        <p:spPr bwMode="auto">
          <a:xfrm flipH="1">
            <a:off x="2300136" y="4413672"/>
            <a:ext cx="145831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AutoShape 36"/>
          <p:cNvCxnSpPr>
            <a:cxnSpLocks noChangeShapeType="1"/>
            <a:stCxn id="10" idx="2"/>
            <a:endCxn id="13" idx="0"/>
          </p:cNvCxnSpPr>
          <p:nvPr/>
        </p:nvCxnSpPr>
        <p:spPr bwMode="auto">
          <a:xfrm>
            <a:off x="2445966" y="4413672"/>
            <a:ext cx="217944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37"/>
          <p:cNvCxnSpPr>
            <a:cxnSpLocks noChangeShapeType="1"/>
            <a:stCxn id="11" idx="2"/>
            <a:endCxn id="12" idx="0"/>
          </p:cNvCxnSpPr>
          <p:nvPr/>
        </p:nvCxnSpPr>
        <p:spPr bwMode="auto">
          <a:xfrm>
            <a:off x="2300136" y="4848397"/>
            <a:ext cx="0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38"/>
          <p:cNvCxnSpPr>
            <a:cxnSpLocks noChangeShapeType="1"/>
            <a:stCxn id="13" idx="2"/>
            <a:endCxn id="14" idx="0"/>
          </p:cNvCxnSpPr>
          <p:nvPr/>
        </p:nvCxnSpPr>
        <p:spPr bwMode="auto">
          <a:xfrm flipH="1">
            <a:off x="2591797" y="4848397"/>
            <a:ext cx="72114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39"/>
          <p:cNvCxnSpPr>
            <a:cxnSpLocks noChangeShapeType="1"/>
            <a:stCxn id="13" idx="2"/>
            <a:endCxn id="15" idx="0"/>
          </p:cNvCxnSpPr>
          <p:nvPr/>
        </p:nvCxnSpPr>
        <p:spPr bwMode="auto">
          <a:xfrm>
            <a:off x="2663911" y="4848397"/>
            <a:ext cx="217944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>
            <a:off x="1828992" y="4631034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cxnSp>
        <p:nvCxnSpPr>
          <p:cNvPr id="26" name="AutoShape 41"/>
          <p:cNvCxnSpPr>
            <a:cxnSpLocks noChangeShapeType="1"/>
            <a:stCxn id="25" idx="0"/>
            <a:endCxn id="6" idx="2"/>
          </p:cNvCxnSpPr>
          <p:nvPr/>
        </p:nvCxnSpPr>
        <p:spPr bwMode="auto">
          <a:xfrm flipV="1">
            <a:off x="1937964" y="4413672"/>
            <a:ext cx="0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AutoShape 42"/>
          <p:cNvSpPr>
            <a:spLocks noChangeArrowheads="1"/>
          </p:cNvSpPr>
          <p:nvPr/>
        </p:nvSpPr>
        <p:spPr bwMode="auto">
          <a:xfrm>
            <a:off x="1465218" y="4196309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cxnSp>
        <p:nvCxnSpPr>
          <p:cNvPr id="28" name="AutoShape 43"/>
          <p:cNvCxnSpPr>
            <a:cxnSpLocks noChangeShapeType="1"/>
            <a:stCxn id="27" idx="0"/>
            <a:endCxn id="8" idx="2"/>
          </p:cNvCxnSpPr>
          <p:nvPr/>
        </p:nvCxnSpPr>
        <p:spPr bwMode="auto">
          <a:xfrm flipV="1">
            <a:off x="1574190" y="3978947"/>
            <a:ext cx="581719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左右矢印 28"/>
          <p:cNvSpPr/>
          <p:nvPr/>
        </p:nvSpPr>
        <p:spPr>
          <a:xfrm>
            <a:off x="3923928" y="4272030"/>
            <a:ext cx="1440160" cy="543406"/>
          </a:xfrm>
          <a:prstGeom prst="left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43795" y="4563130"/>
            <a:ext cx="583084" cy="8508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85567" y="5174440"/>
            <a:ext cx="2616696" cy="461665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smtClean="0"/>
              <a:t>Different nodes</a:t>
            </a:r>
            <a:endParaRPr kumimoji="1" lang="ja-JP" altLang="en-US" sz="2400" dirty="0"/>
          </a:p>
        </p:txBody>
      </p:sp>
      <p:sp>
        <p:nvSpPr>
          <p:cNvPr id="35" name="AutoShape 21"/>
          <p:cNvSpPr>
            <a:spLocks noChangeArrowheads="1"/>
          </p:cNvSpPr>
          <p:nvPr/>
        </p:nvSpPr>
        <p:spPr bwMode="auto">
          <a:xfrm>
            <a:off x="6591958" y="4196309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6" name="Oval 22"/>
          <p:cNvSpPr>
            <a:spLocks noChangeArrowheads="1"/>
          </p:cNvSpPr>
          <p:nvPr/>
        </p:nvSpPr>
        <p:spPr bwMode="auto">
          <a:xfrm>
            <a:off x="6228184" y="4631034"/>
            <a:ext cx="217944" cy="217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37" name="AutoShape 23"/>
          <p:cNvSpPr>
            <a:spLocks noChangeArrowheads="1"/>
          </p:cNvSpPr>
          <p:nvPr/>
        </p:nvSpPr>
        <p:spPr bwMode="auto">
          <a:xfrm>
            <a:off x="6809903" y="3761584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ja-JP" sz="1600"/>
          </a:p>
        </p:txBody>
      </p:sp>
      <p:sp>
        <p:nvSpPr>
          <p:cNvPr id="38" name="Oval 24"/>
          <p:cNvSpPr>
            <a:spLocks noChangeArrowheads="1"/>
          </p:cNvSpPr>
          <p:nvPr/>
        </p:nvSpPr>
        <p:spPr bwMode="auto">
          <a:xfrm>
            <a:off x="6591958" y="5065759"/>
            <a:ext cx="217944" cy="217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sp>
        <p:nvSpPr>
          <p:cNvPr id="39" name="AutoShape 25"/>
          <p:cNvSpPr>
            <a:spLocks noChangeArrowheads="1"/>
          </p:cNvSpPr>
          <p:nvPr/>
        </p:nvSpPr>
        <p:spPr bwMode="auto">
          <a:xfrm>
            <a:off x="7099960" y="4196309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40" name="AutoShape 26"/>
          <p:cNvSpPr>
            <a:spLocks noChangeArrowheads="1"/>
          </p:cNvSpPr>
          <p:nvPr/>
        </p:nvSpPr>
        <p:spPr bwMode="auto">
          <a:xfrm>
            <a:off x="6954130" y="4631034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ja-JP" sz="1600"/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6954130" y="5065759"/>
            <a:ext cx="217944" cy="217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ja-JP" sz="1600"/>
          </a:p>
        </p:txBody>
      </p:sp>
      <p:sp>
        <p:nvSpPr>
          <p:cNvPr id="42" name="AutoShape 28"/>
          <p:cNvSpPr>
            <a:spLocks noChangeArrowheads="1"/>
          </p:cNvSpPr>
          <p:nvPr/>
        </p:nvSpPr>
        <p:spPr bwMode="auto">
          <a:xfrm>
            <a:off x="7317905" y="4631034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sp>
        <p:nvSpPr>
          <p:cNvPr id="43" name="Oval 29"/>
          <p:cNvSpPr>
            <a:spLocks noChangeArrowheads="1"/>
          </p:cNvSpPr>
          <p:nvPr/>
        </p:nvSpPr>
        <p:spPr bwMode="auto">
          <a:xfrm>
            <a:off x="7245791" y="5065759"/>
            <a:ext cx="217944" cy="217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sp>
        <p:nvSpPr>
          <p:cNvPr id="44" name="Oval 30"/>
          <p:cNvSpPr>
            <a:spLocks noChangeArrowheads="1"/>
          </p:cNvSpPr>
          <p:nvPr/>
        </p:nvSpPr>
        <p:spPr bwMode="auto">
          <a:xfrm>
            <a:off x="7535849" y="5065759"/>
            <a:ext cx="217944" cy="21736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cxnSp>
        <p:nvCxnSpPr>
          <p:cNvPr id="45" name="AutoShape 31"/>
          <p:cNvCxnSpPr>
            <a:cxnSpLocks noChangeShapeType="1"/>
            <a:stCxn id="56" idx="2"/>
            <a:endCxn id="36" idx="0"/>
          </p:cNvCxnSpPr>
          <p:nvPr/>
        </p:nvCxnSpPr>
        <p:spPr bwMode="auto">
          <a:xfrm>
            <a:off x="6337156" y="4413672"/>
            <a:ext cx="0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" name="AutoShape 32"/>
          <p:cNvCxnSpPr>
            <a:cxnSpLocks noChangeShapeType="1"/>
            <a:stCxn id="37" idx="2"/>
            <a:endCxn id="35" idx="0"/>
          </p:cNvCxnSpPr>
          <p:nvPr/>
        </p:nvCxnSpPr>
        <p:spPr bwMode="auto">
          <a:xfrm flipH="1">
            <a:off x="6700930" y="3978947"/>
            <a:ext cx="217944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" name="AutoShape 33"/>
          <p:cNvCxnSpPr>
            <a:cxnSpLocks noChangeShapeType="1"/>
            <a:stCxn id="37" idx="2"/>
            <a:endCxn id="39" idx="0"/>
          </p:cNvCxnSpPr>
          <p:nvPr/>
        </p:nvCxnSpPr>
        <p:spPr bwMode="auto">
          <a:xfrm>
            <a:off x="6918875" y="3978947"/>
            <a:ext cx="290058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" name="AutoShape 34"/>
          <p:cNvCxnSpPr>
            <a:cxnSpLocks noChangeShapeType="1"/>
            <a:stCxn id="54" idx="2"/>
            <a:endCxn id="38" idx="0"/>
          </p:cNvCxnSpPr>
          <p:nvPr/>
        </p:nvCxnSpPr>
        <p:spPr bwMode="auto">
          <a:xfrm>
            <a:off x="6700930" y="4848397"/>
            <a:ext cx="0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" name="AutoShape 35"/>
          <p:cNvCxnSpPr>
            <a:cxnSpLocks noChangeShapeType="1"/>
            <a:stCxn id="39" idx="2"/>
            <a:endCxn id="40" idx="0"/>
          </p:cNvCxnSpPr>
          <p:nvPr/>
        </p:nvCxnSpPr>
        <p:spPr bwMode="auto">
          <a:xfrm flipH="1">
            <a:off x="7063102" y="4413672"/>
            <a:ext cx="145831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" name="AutoShape 36"/>
          <p:cNvCxnSpPr>
            <a:cxnSpLocks noChangeShapeType="1"/>
            <a:stCxn id="39" idx="2"/>
            <a:endCxn id="42" idx="0"/>
          </p:cNvCxnSpPr>
          <p:nvPr/>
        </p:nvCxnSpPr>
        <p:spPr bwMode="auto">
          <a:xfrm>
            <a:off x="7208932" y="4413672"/>
            <a:ext cx="217944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" name="AutoShape 37"/>
          <p:cNvCxnSpPr>
            <a:cxnSpLocks noChangeShapeType="1"/>
            <a:stCxn id="40" idx="2"/>
            <a:endCxn id="41" idx="0"/>
          </p:cNvCxnSpPr>
          <p:nvPr/>
        </p:nvCxnSpPr>
        <p:spPr bwMode="auto">
          <a:xfrm>
            <a:off x="7063102" y="4848397"/>
            <a:ext cx="0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" name="AutoShape 38"/>
          <p:cNvCxnSpPr>
            <a:cxnSpLocks noChangeShapeType="1"/>
            <a:stCxn id="42" idx="2"/>
            <a:endCxn id="43" idx="0"/>
          </p:cNvCxnSpPr>
          <p:nvPr/>
        </p:nvCxnSpPr>
        <p:spPr bwMode="auto">
          <a:xfrm flipH="1">
            <a:off x="7354763" y="4848397"/>
            <a:ext cx="72114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" name="AutoShape 39"/>
          <p:cNvCxnSpPr>
            <a:cxnSpLocks noChangeShapeType="1"/>
            <a:stCxn id="42" idx="2"/>
            <a:endCxn id="44" idx="0"/>
          </p:cNvCxnSpPr>
          <p:nvPr/>
        </p:nvCxnSpPr>
        <p:spPr bwMode="auto">
          <a:xfrm>
            <a:off x="7426877" y="4848397"/>
            <a:ext cx="217944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4" name="AutoShape 40"/>
          <p:cNvSpPr>
            <a:spLocks noChangeArrowheads="1"/>
          </p:cNvSpPr>
          <p:nvPr/>
        </p:nvSpPr>
        <p:spPr bwMode="auto">
          <a:xfrm>
            <a:off x="6591958" y="4631034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600" dirty="0"/>
          </a:p>
        </p:txBody>
      </p:sp>
      <p:cxnSp>
        <p:nvCxnSpPr>
          <p:cNvPr id="55" name="AutoShape 41"/>
          <p:cNvCxnSpPr>
            <a:cxnSpLocks noChangeShapeType="1"/>
            <a:stCxn id="54" idx="0"/>
            <a:endCxn id="35" idx="2"/>
          </p:cNvCxnSpPr>
          <p:nvPr/>
        </p:nvCxnSpPr>
        <p:spPr bwMode="auto">
          <a:xfrm flipV="1">
            <a:off x="6700930" y="4413672"/>
            <a:ext cx="0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6" name="AutoShape 42"/>
          <p:cNvSpPr>
            <a:spLocks noChangeArrowheads="1"/>
          </p:cNvSpPr>
          <p:nvPr/>
        </p:nvSpPr>
        <p:spPr bwMode="auto">
          <a:xfrm>
            <a:off x="6228184" y="4196309"/>
            <a:ext cx="217944" cy="217363"/>
          </a:xfrm>
          <a:prstGeom prst="flowChartProces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cxnSp>
        <p:nvCxnSpPr>
          <p:cNvPr id="57" name="AutoShape 43"/>
          <p:cNvCxnSpPr>
            <a:cxnSpLocks noChangeShapeType="1"/>
            <a:stCxn id="56" idx="0"/>
            <a:endCxn id="37" idx="2"/>
          </p:cNvCxnSpPr>
          <p:nvPr/>
        </p:nvCxnSpPr>
        <p:spPr bwMode="auto">
          <a:xfrm flipV="1">
            <a:off x="6337156" y="3978947"/>
            <a:ext cx="581719" cy="217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8" name="下矢印 57"/>
          <p:cNvSpPr/>
          <p:nvPr/>
        </p:nvSpPr>
        <p:spPr>
          <a:xfrm rot="2650717">
            <a:off x="1550094" y="3892778"/>
            <a:ext cx="266137" cy="718416"/>
          </a:xfrm>
          <a:prstGeom prst="downArrow">
            <a:avLst>
              <a:gd name="adj1" fmla="val 50000"/>
              <a:gd name="adj2" fmla="val 104309"/>
            </a:avLst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9" name="下矢印 58"/>
          <p:cNvSpPr/>
          <p:nvPr/>
        </p:nvSpPr>
        <p:spPr>
          <a:xfrm rot="2650717">
            <a:off x="6388639" y="3880147"/>
            <a:ext cx="266137" cy="718416"/>
          </a:xfrm>
          <a:prstGeom prst="downArrow">
            <a:avLst>
              <a:gd name="adj1" fmla="val 50000"/>
              <a:gd name="adj2" fmla="val 104309"/>
            </a:avLst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0" name="U ターン矢印 59"/>
          <p:cNvSpPr/>
          <p:nvPr/>
        </p:nvSpPr>
        <p:spPr>
          <a:xfrm rot="14716683" flipV="1">
            <a:off x="2862042" y="4526414"/>
            <a:ext cx="641645" cy="555227"/>
          </a:xfrm>
          <a:prstGeom prst="uturnArrow">
            <a:avLst>
              <a:gd name="adj1" fmla="val 26202"/>
              <a:gd name="adj2" fmla="val 25000"/>
              <a:gd name="adj3" fmla="val 34620"/>
              <a:gd name="adj4" fmla="val 52736"/>
              <a:gd name="adj5" fmla="val 100000"/>
            </a:avLst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U ターン矢印 60"/>
          <p:cNvSpPr/>
          <p:nvPr/>
        </p:nvSpPr>
        <p:spPr>
          <a:xfrm rot="14716683" flipV="1">
            <a:off x="7601370" y="4516442"/>
            <a:ext cx="641645" cy="555227"/>
          </a:xfrm>
          <a:prstGeom prst="uturnArrow">
            <a:avLst>
              <a:gd name="adj1" fmla="val 26202"/>
              <a:gd name="adj2" fmla="val 25000"/>
              <a:gd name="adj3" fmla="val 34620"/>
              <a:gd name="adj4" fmla="val 52736"/>
              <a:gd name="adj5" fmla="val 100000"/>
            </a:avLst>
          </a:prstGeom>
          <a:solidFill>
            <a:srgbClr val="CCE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208932" y="4534208"/>
            <a:ext cx="583084" cy="8508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878135" y="5733256"/>
            <a:ext cx="4548741" cy="830997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smtClean="0"/>
              <a:t>Different subtrees </a:t>
            </a:r>
            <a:r>
              <a:rPr lang="en-US" altLang="ja-JP" sz="2400" dirty="0" smtClean="0"/>
              <a:t>corresponds </a:t>
            </a:r>
            <a:r>
              <a:rPr lang="en-US" altLang="ja-JP" sz="2400" smtClean="0"/>
              <a:t>different statements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6987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autoRev="1" fill="remov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0" grpId="0" animBg="1"/>
      <p:bldP spid="31" grpId="0" animBg="1"/>
      <p:bldP spid="31" grpId="1" animBg="1"/>
      <p:bldP spid="44" grpId="0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823" y="274638"/>
            <a:ext cx="8788665" cy="1143000"/>
          </a:xfrm>
        </p:spPr>
        <p:txBody>
          <a:bodyPr/>
          <a:lstStyle/>
          <a:p>
            <a:r>
              <a:rPr kumimoji="1" lang="en-US" altLang="ja-JP" smtClean="0"/>
              <a:t>Step 3 : Detecting EM Candidates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  <p:grpSp>
        <p:nvGrpSpPr>
          <p:cNvPr id="5" name="グループ化 4"/>
          <p:cNvGrpSpPr/>
          <p:nvPr/>
        </p:nvGrpSpPr>
        <p:grpSpPr>
          <a:xfrm>
            <a:off x="940631" y="1997862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>
            <a:off x="1544802" y="1997861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634795" y="4615103"/>
            <a:ext cx="1075474" cy="589258"/>
            <a:chOff x="561121" y="5056144"/>
            <a:chExt cx="1075474" cy="589258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17" name="グループ化 16"/>
            <p:cNvGrpSpPr/>
            <p:nvPr/>
          </p:nvGrpSpPr>
          <p:grpSpPr>
            <a:xfrm>
              <a:off x="561121" y="5056145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/>
            <p:cNvGrpSpPr/>
            <p:nvPr/>
          </p:nvGrpSpPr>
          <p:grpSpPr>
            <a:xfrm>
              <a:off x="1165292" y="5056144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2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グループ化 32"/>
          <p:cNvGrpSpPr/>
          <p:nvPr/>
        </p:nvGrpSpPr>
        <p:grpSpPr>
          <a:xfrm>
            <a:off x="3772815" y="4077072"/>
            <a:ext cx="1019945" cy="1814916"/>
            <a:chOff x="4162463" y="4354485"/>
            <a:chExt cx="1019945" cy="1814916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77" name="グループ化 76"/>
            <p:cNvGrpSpPr/>
            <p:nvPr/>
          </p:nvGrpSpPr>
          <p:grpSpPr>
            <a:xfrm>
              <a:off x="4176495" y="502845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9" name="直線コネクタ 7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グループ化 82"/>
            <p:cNvGrpSpPr/>
            <p:nvPr/>
          </p:nvGrpSpPr>
          <p:grpSpPr>
            <a:xfrm>
              <a:off x="4780666" y="502845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8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直線コネクタ 8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正方形/長方形 88"/>
            <p:cNvSpPr/>
            <p:nvPr/>
          </p:nvSpPr>
          <p:spPr>
            <a:xfrm>
              <a:off x="4204507" y="5088271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4805377" y="510914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91" name="グループ化 90"/>
            <p:cNvGrpSpPr/>
            <p:nvPr/>
          </p:nvGrpSpPr>
          <p:grpSpPr>
            <a:xfrm>
              <a:off x="4162463" y="569701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直線コネクタ 9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グループ化 96"/>
            <p:cNvGrpSpPr/>
            <p:nvPr/>
          </p:nvGrpSpPr>
          <p:grpSpPr>
            <a:xfrm>
              <a:off x="4766634" y="569701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直線コネクタ 9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正方形/長方形 102"/>
            <p:cNvSpPr/>
            <p:nvPr/>
          </p:nvSpPr>
          <p:spPr>
            <a:xfrm>
              <a:off x="4190475" y="5822103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4791345" y="5810950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05" name="グループ化 104"/>
            <p:cNvGrpSpPr/>
            <p:nvPr/>
          </p:nvGrpSpPr>
          <p:grpSpPr>
            <a:xfrm>
              <a:off x="4166880" y="435448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0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直線コネクタ 10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グループ化 110"/>
            <p:cNvGrpSpPr/>
            <p:nvPr/>
          </p:nvGrpSpPr>
          <p:grpSpPr>
            <a:xfrm>
              <a:off x="477105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1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直線コネクタ 11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正方形/長方形 116"/>
            <p:cNvSpPr/>
            <p:nvPr/>
          </p:nvSpPr>
          <p:spPr>
            <a:xfrm>
              <a:off x="4194892" y="4414298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4795762" y="4435174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159871" y="1845485"/>
            <a:ext cx="1008063" cy="978423"/>
            <a:chOff x="2871162" y="2285860"/>
            <a:chExt cx="1511301" cy="1511300"/>
          </a:xfrm>
        </p:grpSpPr>
        <p:sp>
          <p:nvSpPr>
            <p:cNvPr id="123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4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5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6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27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8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9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30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1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2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33" name="AutoShape 31"/>
            <p:cNvCxnSpPr>
              <a:cxnSpLocks noChangeShapeType="1"/>
              <a:stCxn id="144" idx="2"/>
              <a:endCxn id="124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32"/>
            <p:cNvCxnSpPr>
              <a:cxnSpLocks noChangeShapeType="1"/>
              <a:stCxn id="125" idx="2"/>
              <a:endCxn id="123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5" name="AutoShape 33"/>
            <p:cNvCxnSpPr>
              <a:cxnSpLocks noChangeShapeType="1"/>
              <a:stCxn id="125" idx="2"/>
              <a:endCxn id="127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6" name="AutoShape 34"/>
            <p:cNvCxnSpPr>
              <a:cxnSpLocks noChangeShapeType="1"/>
              <a:stCxn id="142" idx="2"/>
              <a:endCxn id="126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7" name="AutoShape 35"/>
            <p:cNvCxnSpPr>
              <a:cxnSpLocks noChangeShapeType="1"/>
              <a:stCxn id="127" idx="2"/>
              <a:endCxn id="128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8" name="AutoShape 36"/>
            <p:cNvCxnSpPr>
              <a:cxnSpLocks noChangeShapeType="1"/>
              <a:stCxn id="127" idx="2"/>
              <a:endCxn id="130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9" name="AutoShape 37"/>
            <p:cNvCxnSpPr>
              <a:cxnSpLocks noChangeShapeType="1"/>
              <a:stCxn id="128" idx="2"/>
              <a:endCxn id="129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0" name="AutoShape 38"/>
            <p:cNvCxnSpPr>
              <a:cxnSpLocks noChangeShapeType="1"/>
              <a:stCxn id="130" idx="2"/>
              <a:endCxn id="131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39"/>
            <p:cNvCxnSpPr>
              <a:cxnSpLocks noChangeShapeType="1"/>
              <a:stCxn id="130" idx="2"/>
              <a:endCxn id="132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2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43" name="AutoShape 41"/>
            <p:cNvCxnSpPr>
              <a:cxnSpLocks noChangeShapeType="1"/>
              <a:stCxn id="142" idx="0"/>
              <a:endCxn id="123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4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145" name="AutoShape 43"/>
            <p:cNvCxnSpPr>
              <a:cxnSpLocks noChangeShapeType="1"/>
              <a:stCxn id="144" idx="0"/>
              <a:endCxn id="125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" name="右矢印 29"/>
          <p:cNvSpPr/>
          <p:nvPr/>
        </p:nvSpPr>
        <p:spPr>
          <a:xfrm>
            <a:off x="3227536" y="2214871"/>
            <a:ext cx="1008112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8" name="右矢印 167"/>
          <p:cNvSpPr/>
          <p:nvPr/>
        </p:nvSpPr>
        <p:spPr>
          <a:xfrm rot="9818469">
            <a:off x="2189418" y="3466748"/>
            <a:ext cx="229977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2" name="右矢印 181"/>
          <p:cNvSpPr/>
          <p:nvPr/>
        </p:nvSpPr>
        <p:spPr>
          <a:xfrm>
            <a:off x="2247862" y="5016850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3" name="右矢印 182"/>
          <p:cNvSpPr/>
          <p:nvPr/>
        </p:nvSpPr>
        <p:spPr>
          <a:xfrm>
            <a:off x="5272697" y="5019195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33505" y="18992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Step1</a:t>
            </a:r>
            <a:endParaRPr kumimoji="1" lang="ja-JP" altLang="en-US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371842" y="3265558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Step2</a:t>
            </a:r>
            <a:endParaRPr kumimoji="1" lang="ja-JP" altLang="en-US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442706" y="46698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Step3</a:t>
            </a:r>
            <a:endParaRPr kumimoji="1" lang="ja-JP" altLang="en-US" dirty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5519942" y="4621753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Step4</a:t>
            </a:r>
            <a:endParaRPr kumimoji="1" lang="ja-JP" altLang="en-US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6876256" y="4077072"/>
            <a:ext cx="1382093" cy="1833381"/>
            <a:chOff x="7006331" y="4354484"/>
            <a:chExt cx="1382093" cy="1833381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35" name="グループ化 34"/>
            <p:cNvGrpSpPr/>
            <p:nvPr/>
          </p:nvGrpSpPr>
          <p:grpSpPr>
            <a:xfrm>
              <a:off x="738251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3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直線コネクタ 3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/>
            <p:cNvGrpSpPr/>
            <p:nvPr/>
          </p:nvGrpSpPr>
          <p:grpSpPr>
            <a:xfrm>
              <a:off x="7986682" y="4354484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4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直線コネクタ 4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正方形/長方形 46"/>
            <p:cNvSpPr/>
            <p:nvPr/>
          </p:nvSpPr>
          <p:spPr>
            <a:xfrm>
              <a:off x="7410523" y="441429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8011393" y="4435173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7336102" y="5715483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グループ化 54"/>
            <p:cNvGrpSpPr/>
            <p:nvPr/>
          </p:nvGrpSpPr>
          <p:grpSpPr>
            <a:xfrm>
              <a:off x="7940273" y="5715482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正方形/長方形 60"/>
            <p:cNvSpPr/>
            <p:nvPr/>
          </p:nvSpPr>
          <p:spPr>
            <a:xfrm>
              <a:off x="7364114" y="5840567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7964984" y="5829414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63" name="グループ化 62"/>
            <p:cNvGrpSpPr/>
            <p:nvPr/>
          </p:nvGrpSpPr>
          <p:grpSpPr>
            <a:xfrm>
              <a:off x="7354499" y="5013177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6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直線コネクタ 6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>
              <a:off x="7958670" y="501317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直線コネクタ 7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正方形/長方形 74"/>
            <p:cNvSpPr/>
            <p:nvPr/>
          </p:nvSpPr>
          <p:spPr>
            <a:xfrm>
              <a:off x="7382511" y="5072989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7983381" y="5093865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7" name="円/楕円 186"/>
            <p:cNvSpPr/>
            <p:nvPr/>
          </p:nvSpPr>
          <p:spPr>
            <a:xfrm>
              <a:off x="7006331" y="4485403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8" name="円/楕円 187"/>
            <p:cNvSpPr/>
            <p:nvPr/>
          </p:nvSpPr>
          <p:spPr>
            <a:xfrm>
              <a:off x="7006331" y="5157304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2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9" name="円/楕円 188"/>
            <p:cNvSpPr/>
            <p:nvPr/>
          </p:nvSpPr>
          <p:spPr>
            <a:xfrm>
              <a:off x="7006331" y="5838446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400">
                  <a:solidFill>
                    <a:schemeClr val="tx1"/>
                  </a:solidFill>
                </a:rPr>
                <a:t>3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169" name="グループ化 168"/>
          <p:cNvGrpSpPr/>
          <p:nvPr/>
        </p:nvGrpSpPr>
        <p:grpSpPr>
          <a:xfrm>
            <a:off x="6228233" y="1827506"/>
            <a:ext cx="1008063" cy="978423"/>
            <a:chOff x="2871162" y="2285860"/>
            <a:chExt cx="1511301" cy="1511300"/>
          </a:xfrm>
        </p:grpSpPr>
        <p:sp>
          <p:nvSpPr>
            <p:cNvPr id="170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1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3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4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5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6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7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8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9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80" name="AutoShape 31"/>
            <p:cNvCxnSpPr>
              <a:cxnSpLocks noChangeShapeType="1"/>
              <a:stCxn id="199" idx="2"/>
              <a:endCxn id="171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1" name="AutoShape 32"/>
            <p:cNvCxnSpPr>
              <a:cxnSpLocks noChangeShapeType="1"/>
              <a:stCxn id="172" idx="2"/>
              <a:endCxn id="170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0" name="AutoShape 33"/>
            <p:cNvCxnSpPr>
              <a:cxnSpLocks noChangeShapeType="1"/>
              <a:stCxn id="172" idx="2"/>
              <a:endCxn id="174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1" name="AutoShape 34"/>
            <p:cNvCxnSpPr>
              <a:cxnSpLocks noChangeShapeType="1"/>
              <a:stCxn id="197" idx="2"/>
              <a:endCxn id="173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2" name="AutoShape 35"/>
            <p:cNvCxnSpPr>
              <a:cxnSpLocks noChangeShapeType="1"/>
              <a:stCxn id="174" idx="2"/>
              <a:endCxn id="175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3" name="AutoShape 36"/>
            <p:cNvCxnSpPr>
              <a:cxnSpLocks noChangeShapeType="1"/>
              <a:stCxn id="174" idx="2"/>
              <a:endCxn id="177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" name="AutoShape 37"/>
            <p:cNvCxnSpPr>
              <a:cxnSpLocks noChangeShapeType="1"/>
              <a:stCxn id="175" idx="2"/>
              <a:endCxn id="176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5" name="AutoShape 38"/>
            <p:cNvCxnSpPr>
              <a:cxnSpLocks noChangeShapeType="1"/>
              <a:stCxn id="177" idx="2"/>
              <a:endCxn id="178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6" name="AutoShape 39"/>
            <p:cNvCxnSpPr>
              <a:cxnSpLocks noChangeShapeType="1"/>
              <a:stCxn id="177" idx="2"/>
              <a:endCxn id="179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7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98" name="AutoShape 41"/>
            <p:cNvCxnSpPr>
              <a:cxnSpLocks noChangeShapeType="1"/>
              <a:stCxn id="197" idx="0"/>
              <a:endCxn id="170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9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200" name="AutoShape 43"/>
            <p:cNvCxnSpPr>
              <a:cxnSpLocks noChangeShapeType="1"/>
              <a:stCxn id="199" idx="0"/>
              <a:endCxn id="172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" name="テキスト ボックス 28"/>
          <p:cNvSpPr txBox="1"/>
          <p:nvPr/>
        </p:nvSpPr>
        <p:spPr>
          <a:xfrm>
            <a:off x="175823" y="2736041"/>
            <a:ext cx="286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Input : Similar methods</a:t>
            </a:r>
            <a:endParaRPr kumimoji="1" lang="ja-JP" altLang="en-US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4530008" y="2888441"/>
            <a:ext cx="335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ASTs of the similar methods </a:t>
            </a:r>
            <a:endParaRPr kumimoji="1" lang="ja-JP" altLang="en-US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-48152" y="5329015"/>
            <a:ext cx="244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Syntactic differences</a:t>
            </a:r>
            <a:endParaRPr kumimoji="1" lang="ja-JP" altLang="en-US" dirty="0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402817" y="5915740"/>
            <a:ext cx="185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6012220" y="5797869"/>
            <a:ext cx="334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Output :</a:t>
            </a:r>
          </a:p>
          <a:p>
            <a:r>
              <a:rPr lang="en-US" altLang="ja-JP" dirty="0"/>
              <a:t> 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Ranking of  </a:t>
            </a:r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  <p:sp>
        <p:nvSpPr>
          <p:cNvPr id="205" name="正方形/長方形 204"/>
          <p:cNvSpPr/>
          <p:nvPr/>
        </p:nvSpPr>
        <p:spPr>
          <a:xfrm>
            <a:off x="-12672" y="1598956"/>
            <a:ext cx="8617120" cy="2464288"/>
          </a:xfrm>
          <a:prstGeom prst="rect">
            <a:avLst/>
          </a:prstGeom>
          <a:solidFill>
            <a:schemeClr val="bg1">
              <a:alpha val="78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5231874" y="4063244"/>
            <a:ext cx="3912125" cy="2340000"/>
          </a:xfrm>
          <a:prstGeom prst="rect">
            <a:avLst/>
          </a:prstGeom>
          <a:solidFill>
            <a:schemeClr val="bg1">
              <a:alpha val="78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768295" y="2969406"/>
            <a:ext cx="5303437" cy="540894"/>
          </a:xfrm>
          <a:prstGeom prst="rect">
            <a:avLst/>
          </a:prstGeom>
          <a:solidFill>
            <a:srgbClr val="FFFF99"/>
          </a:solidFill>
          <a:ln w="349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ja-JP" sz="2400" smtClean="0"/>
              <a:t>Detect EM </a:t>
            </a:r>
            <a:r>
              <a:rPr kumimoji="1" lang="en-US" altLang="ja-JP" sz="2400" dirty="0" smtClean="0"/>
              <a:t>candidates using ASTs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782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600200"/>
            <a:ext cx="8579296" cy="1468760"/>
          </a:xfrm>
        </p:spPr>
        <p:txBody>
          <a:bodyPr/>
          <a:lstStyle/>
          <a:p>
            <a:pPr marL="400050" lvl="1" indent="0">
              <a:buNone/>
            </a:pPr>
            <a:r>
              <a:rPr lang="en-US" altLang="ja-JP" smtClean="0"/>
              <a:t>S</a:t>
            </a:r>
            <a:r>
              <a:rPr kumimoji="1" lang="en-US" altLang="ja-JP" smtClean="0"/>
              <a:t>tep </a:t>
            </a:r>
            <a:r>
              <a:rPr kumimoji="1" lang="en-US" altLang="ja-JP" dirty="0" smtClean="0"/>
              <a:t>3-1 : Expand area of EM candidate</a:t>
            </a:r>
          </a:p>
          <a:p>
            <a:pPr marL="400050" lvl="1" indent="0">
              <a:buNone/>
            </a:pPr>
            <a:r>
              <a:rPr lang="en-US" altLang="ja-JP" dirty="0" smtClean="0"/>
              <a:t>Step 3-2 : Check preconditions for </a:t>
            </a:r>
            <a:r>
              <a:rPr lang="en-US" altLang="ja-JP" smtClean="0"/>
              <a:t>Extract Method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flipV="1">
            <a:off x="4716016" y="3068960"/>
            <a:ext cx="4320480" cy="3168356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similarMethodB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(){ </a:t>
            </a:r>
            <a:endParaRPr lang="en-US" altLang="ja-JP" sz="1600" dirty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</a:t>
            </a:r>
            <a:r>
              <a:rPr lang="en-US" altLang="ja-JP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finalBuffer.array</a:t>
            </a:r>
            <a:r>
              <a:rPr lang="en-US" altLang="ja-JP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(),0);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dirty="0" err="1">
                <a:latin typeface="Consolas" pitchFamily="49" charset="0"/>
                <a:cs typeface="Consolas" pitchFamily="49" charset="0"/>
              </a:rPr>
              <a:t>finalBuffer.position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ja-JP" sz="1600" dirty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finalBuffer.putLong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(length 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err="1">
                <a:latin typeface="Consolas" pitchFamily="49" charset="0"/>
                <a:cs typeface="Consolas" pitchFamily="49" charset="0"/>
              </a:rPr>
              <a:t>finalBuffer.position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</a:t>
            </a:r>
            <a:r>
              <a:rPr lang="en-US" altLang="ja-JP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finalBuffer.array</a:t>
            </a:r>
            <a:r>
              <a:rPr lang="en-US" altLang="ja-JP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(),0</a:t>
            </a:r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endParaRPr lang="en-US" altLang="ja-JP" sz="1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V="1">
            <a:off x="179512" y="3068960"/>
            <a:ext cx="4320480" cy="3168353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similarMethodA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(){ </a:t>
            </a:r>
          </a:p>
          <a:p>
            <a:pPr>
              <a:spcAft>
                <a:spcPts val="300"/>
              </a:spcAft>
            </a:pP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</a:t>
            </a:r>
            <a:r>
              <a:rPr lang="en-US" altLang="ja-JP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finalBuffer</a:t>
            </a:r>
            <a:r>
              <a:rPr lang="en-US" altLang="ja-JP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finalBuffer.position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finalBuffer.putLong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(length 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finalBuffer.position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</a:t>
            </a:r>
            <a:r>
              <a:rPr lang="en-US" altLang="ja-JP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finalBuffer</a:t>
            </a:r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endParaRPr lang="en-US" altLang="ja-JP" sz="1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1520" y="3933058"/>
            <a:ext cx="4104456" cy="288032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1520" y="5301211"/>
            <a:ext cx="4104456" cy="36003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812568" y="3933057"/>
            <a:ext cx="4104456" cy="288033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812568" y="5301211"/>
            <a:ext cx="4104456" cy="360040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51520" y="3645026"/>
            <a:ext cx="4104456" cy="576063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812568" y="3640834"/>
            <a:ext cx="4104456" cy="576063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9927" y="3645025"/>
            <a:ext cx="4104456" cy="864097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810975" y="3640833"/>
            <a:ext cx="4104456" cy="864097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05406" y="2721212"/>
            <a:ext cx="5658882" cy="523220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Step 3-2 : Checking Preconditions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26535" y="2721212"/>
            <a:ext cx="5658882" cy="523220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Step 3-1: Expansion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016196" y="567267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588224" y="568369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016196" y="326467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588224" y="32756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175823" y="274638"/>
            <a:ext cx="878866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kern="0" smtClean="0"/>
              <a:t>Step 3 : Detecting EM Candidates</a:t>
            </a:r>
            <a:endParaRPr lang="ja-JP" altLang="en-US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981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0" grpId="3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kumimoji="1" lang="en-US" altLang="ja-JP" smtClean="0"/>
              <a:t>Step 4 : Ranking EM Candidates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  <p:grpSp>
        <p:nvGrpSpPr>
          <p:cNvPr id="5" name="グループ化 4"/>
          <p:cNvGrpSpPr/>
          <p:nvPr/>
        </p:nvGrpSpPr>
        <p:grpSpPr>
          <a:xfrm>
            <a:off x="940631" y="1997862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>
            <a:off x="1544802" y="1997861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634795" y="4615103"/>
            <a:ext cx="1075474" cy="589258"/>
            <a:chOff x="561121" y="5056144"/>
            <a:chExt cx="1075474" cy="589258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17" name="グループ化 16"/>
            <p:cNvGrpSpPr/>
            <p:nvPr/>
          </p:nvGrpSpPr>
          <p:grpSpPr>
            <a:xfrm>
              <a:off x="561121" y="5056145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/>
            <p:cNvGrpSpPr/>
            <p:nvPr/>
          </p:nvGrpSpPr>
          <p:grpSpPr>
            <a:xfrm>
              <a:off x="1165292" y="5056144"/>
              <a:ext cx="471303" cy="589257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2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直線コネクタ 2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グループ化 32"/>
          <p:cNvGrpSpPr/>
          <p:nvPr/>
        </p:nvGrpSpPr>
        <p:grpSpPr>
          <a:xfrm>
            <a:off x="3772815" y="4077072"/>
            <a:ext cx="1019945" cy="1814916"/>
            <a:chOff x="4162463" y="4354485"/>
            <a:chExt cx="1019945" cy="1814916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77" name="グループ化 76"/>
            <p:cNvGrpSpPr/>
            <p:nvPr/>
          </p:nvGrpSpPr>
          <p:grpSpPr>
            <a:xfrm>
              <a:off x="4176495" y="502845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9" name="直線コネクタ 7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グループ化 82"/>
            <p:cNvGrpSpPr/>
            <p:nvPr/>
          </p:nvGrpSpPr>
          <p:grpSpPr>
            <a:xfrm>
              <a:off x="4780666" y="502845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8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5" name="直線コネクタ 8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正方形/長方形 88"/>
            <p:cNvSpPr/>
            <p:nvPr/>
          </p:nvSpPr>
          <p:spPr>
            <a:xfrm>
              <a:off x="4204507" y="5088271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4805377" y="510914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91" name="グループ化 90"/>
            <p:cNvGrpSpPr/>
            <p:nvPr/>
          </p:nvGrpSpPr>
          <p:grpSpPr>
            <a:xfrm>
              <a:off x="4162463" y="5697019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直線コネクタ 9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グループ化 96"/>
            <p:cNvGrpSpPr/>
            <p:nvPr/>
          </p:nvGrpSpPr>
          <p:grpSpPr>
            <a:xfrm>
              <a:off x="4766634" y="5697018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98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直線コネクタ 98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正方形/長方形 102"/>
            <p:cNvSpPr/>
            <p:nvPr/>
          </p:nvSpPr>
          <p:spPr>
            <a:xfrm>
              <a:off x="4190475" y="5822103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4791345" y="5810950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05" name="グループ化 104"/>
            <p:cNvGrpSpPr/>
            <p:nvPr/>
          </p:nvGrpSpPr>
          <p:grpSpPr>
            <a:xfrm>
              <a:off x="4166880" y="435448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0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7" name="直線コネクタ 10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グループ化 110"/>
            <p:cNvGrpSpPr/>
            <p:nvPr/>
          </p:nvGrpSpPr>
          <p:grpSpPr>
            <a:xfrm>
              <a:off x="477105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11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直線コネクタ 11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正方形/長方形 116"/>
            <p:cNvSpPr/>
            <p:nvPr/>
          </p:nvSpPr>
          <p:spPr>
            <a:xfrm>
              <a:off x="4194892" y="4414298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4795762" y="4435174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159871" y="1845485"/>
            <a:ext cx="1008063" cy="978423"/>
            <a:chOff x="2871162" y="2285860"/>
            <a:chExt cx="1511301" cy="1511300"/>
          </a:xfrm>
        </p:grpSpPr>
        <p:sp>
          <p:nvSpPr>
            <p:cNvPr id="123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4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5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6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27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8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29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30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1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32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33" name="AutoShape 31"/>
            <p:cNvCxnSpPr>
              <a:cxnSpLocks noChangeShapeType="1"/>
              <a:stCxn id="144" idx="2"/>
              <a:endCxn id="124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32"/>
            <p:cNvCxnSpPr>
              <a:cxnSpLocks noChangeShapeType="1"/>
              <a:stCxn id="125" idx="2"/>
              <a:endCxn id="123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5" name="AutoShape 33"/>
            <p:cNvCxnSpPr>
              <a:cxnSpLocks noChangeShapeType="1"/>
              <a:stCxn id="125" idx="2"/>
              <a:endCxn id="127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6" name="AutoShape 34"/>
            <p:cNvCxnSpPr>
              <a:cxnSpLocks noChangeShapeType="1"/>
              <a:stCxn id="142" idx="2"/>
              <a:endCxn id="126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7" name="AutoShape 35"/>
            <p:cNvCxnSpPr>
              <a:cxnSpLocks noChangeShapeType="1"/>
              <a:stCxn id="127" idx="2"/>
              <a:endCxn id="128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8" name="AutoShape 36"/>
            <p:cNvCxnSpPr>
              <a:cxnSpLocks noChangeShapeType="1"/>
              <a:stCxn id="127" idx="2"/>
              <a:endCxn id="130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9" name="AutoShape 37"/>
            <p:cNvCxnSpPr>
              <a:cxnSpLocks noChangeShapeType="1"/>
              <a:stCxn id="128" idx="2"/>
              <a:endCxn id="129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0" name="AutoShape 38"/>
            <p:cNvCxnSpPr>
              <a:cxnSpLocks noChangeShapeType="1"/>
              <a:stCxn id="130" idx="2"/>
              <a:endCxn id="131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39"/>
            <p:cNvCxnSpPr>
              <a:cxnSpLocks noChangeShapeType="1"/>
              <a:stCxn id="130" idx="2"/>
              <a:endCxn id="132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2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43" name="AutoShape 41"/>
            <p:cNvCxnSpPr>
              <a:cxnSpLocks noChangeShapeType="1"/>
              <a:stCxn id="142" idx="0"/>
              <a:endCxn id="123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4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145" name="AutoShape 43"/>
            <p:cNvCxnSpPr>
              <a:cxnSpLocks noChangeShapeType="1"/>
              <a:stCxn id="144" idx="0"/>
              <a:endCxn id="125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" name="右矢印 29"/>
          <p:cNvSpPr/>
          <p:nvPr/>
        </p:nvSpPr>
        <p:spPr>
          <a:xfrm>
            <a:off x="3227536" y="2214871"/>
            <a:ext cx="1008112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8" name="右矢印 167"/>
          <p:cNvSpPr/>
          <p:nvPr/>
        </p:nvSpPr>
        <p:spPr>
          <a:xfrm rot="9818469">
            <a:off x="2189418" y="3466748"/>
            <a:ext cx="229977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2" name="右矢印 181"/>
          <p:cNvSpPr/>
          <p:nvPr/>
        </p:nvSpPr>
        <p:spPr>
          <a:xfrm>
            <a:off x="2247862" y="5016850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3" name="右矢印 182"/>
          <p:cNvSpPr/>
          <p:nvPr/>
        </p:nvSpPr>
        <p:spPr>
          <a:xfrm>
            <a:off x="5272697" y="5019195"/>
            <a:ext cx="1278293" cy="329488"/>
          </a:xfrm>
          <a:prstGeom prst="rightArrow">
            <a:avLst/>
          </a:prstGeom>
          <a:noFill/>
          <a:ln w="19050">
            <a:solidFill>
              <a:schemeClr val="tx1"/>
            </a:solidFill>
          </a:ln>
          <a:effectLst>
            <a:glow>
              <a:schemeClr val="accent1"/>
            </a:glow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33505" y="18992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Step1</a:t>
            </a:r>
            <a:endParaRPr kumimoji="1" lang="ja-JP" altLang="en-US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371842" y="3265558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Step2</a:t>
            </a:r>
            <a:endParaRPr kumimoji="1" lang="ja-JP" altLang="en-US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2442706" y="4669836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Step3</a:t>
            </a:r>
            <a:endParaRPr kumimoji="1" lang="ja-JP" altLang="en-US" dirty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5519942" y="4621753"/>
            <a:ext cx="783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Step4</a:t>
            </a:r>
            <a:endParaRPr kumimoji="1" lang="ja-JP" altLang="en-US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6876256" y="4077072"/>
            <a:ext cx="1382093" cy="1833381"/>
            <a:chOff x="7006331" y="4354484"/>
            <a:chExt cx="1382093" cy="1833381"/>
          </a:xfrm>
          <a:effectLst>
            <a:glow>
              <a:schemeClr val="accent1"/>
            </a:glow>
            <a:reflection endPos="0" dir="5400000" sy="-100000" algn="bl" rotWithShape="0"/>
          </a:effectLst>
        </p:grpSpPr>
        <p:grpSp>
          <p:nvGrpSpPr>
            <p:cNvPr id="35" name="グループ化 34"/>
            <p:cNvGrpSpPr/>
            <p:nvPr/>
          </p:nvGrpSpPr>
          <p:grpSpPr>
            <a:xfrm>
              <a:off x="7382511" y="4354485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3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直線コネクタ 3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40"/>
            <p:cNvGrpSpPr/>
            <p:nvPr/>
          </p:nvGrpSpPr>
          <p:grpSpPr>
            <a:xfrm>
              <a:off x="7986682" y="4354484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42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直線コネクタ 42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正方形/長方形 46"/>
            <p:cNvSpPr/>
            <p:nvPr/>
          </p:nvSpPr>
          <p:spPr>
            <a:xfrm>
              <a:off x="7410523" y="4414297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8011393" y="4435173"/>
              <a:ext cx="345926" cy="228310"/>
            </a:xfrm>
            <a:prstGeom prst="rect">
              <a:avLst/>
            </a:prstGeom>
            <a:solidFill>
              <a:srgbClr val="65D7FF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7336102" y="5715483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グループ化 54"/>
            <p:cNvGrpSpPr/>
            <p:nvPr/>
          </p:nvGrpSpPr>
          <p:grpSpPr>
            <a:xfrm>
              <a:off x="7940273" y="5715482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56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正方形/長方形 60"/>
            <p:cNvSpPr/>
            <p:nvPr/>
          </p:nvSpPr>
          <p:spPr>
            <a:xfrm>
              <a:off x="7364114" y="5840567"/>
              <a:ext cx="345926" cy="114155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7964984" y="5829414"/>
              <a:ext cx="345926" cy="135032"/>
            </a:xfrm>
            <a:prstGeom prst="rect">
              <a:avLst/>
            </a:prstGeom>
            <a:solidFill>
              <a:srgbClr val="00B05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63" name="グループ化 62"/>
            <p:cNvGrpSpPr/>
            <p:nvPr/>
          </p:nvGrpSpPr>
          <p:grpSpPr>
            <a:xfrm>
              <a:off x="7354499" y="5013177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64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直線コネクタ 64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>
                <a:off x="354791" y="548052"/>
                <a:ext cx="162674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グループ化 68"/>
            <p:cNvGrpSpPr/>
            <p:nvPr/>
          </p:nvGrpSpPr>
          <p:grpSpPr>
            <a:xfrm>
              <a:off x="7958670" y="5013176"/>
              <a:ext cx="401742" cy="472382"/>
              <a:chOff x="264438" y="330218"/>
              <a:chExt cx="463904" cy="591496"/>
            </a:xfrm>
            <a:solidFill>
              <a:srgbClr val="FFFFCC"/>
            </a:solidFill>
          </p:grpSpPr>
          <p:sp>
            <p:nvSpPr>
              <p:cNvPr id="70" name="メモ 4"/>
              <p:cNvSpPr/>
              <p:nvPr/>
            </p:nvSpPr>
            <p:spPr>
              <a:xfrm>
                <a:off x="264438" y="330218"/>
                <a:ext cx="463904" cy="591496"/>
              </a:xfrm>
              <a:prstGeom prst="foldedCorner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1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直線コネクタ 70"/>
              <p:cNvCxnSpPr/>
              <p:nvPr/>
            </p:nvCxnSpPr>
            <p:spPr>
              <a:xfrm>
                <a:off x="354792" y="685116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354792" y="443661"/>
                <a:ext cx="257695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/>
              <p:nvPr/>
            </p:nvCxnSpPr>
            <p:spPr>
              <a:xfrm>
                <a:off x="354791" y="548052"/>
                <a:ext cx="257696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/>
              <p:nvPr/>
            </p:nvCxnSpPr>
            <p:spPr>
              <a:xfrm>
                <a:off x="354790" y="804395"/>
                <a:ext cx="275817" cy="0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正方形/長方形 74"/>
            <p:cNvSpPr/>
            <p:nvPr/>
          </p:nvSpPr>
          <p:spPr>
            <a:xfrm>
              <a:off x="7382511" y="5072989"/>
              <a:ext cx="345926" cy="176378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7983381" y="5093865"/>
              <a:ext cx="345926" cy="155502"/>
            </a:xfrm>
            <a:prstGeom prst="rect">
              <a:avLst/>
            </a:prstGeom>
            <a:solidFill>
              <a:srgbClr val="FF0000">
                <a:alpha val="69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7" name="円/楕円 186"/>
            <p:cNvSpPr/>
            <p:nvPr/>
          </p:nvSpPr>
          <p:spPr>
            <a:xfrm>
              <a:off x="7006331" y="4485403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8" name="円/楕円 187"/>
            <p:cNvSpPr/>
            <p:nvPr/>
          </p:nvSpPr>
          <p:spPr>
            <a:xfrm>
              <a:off x="7006331" y="5157304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400" smtClean="0">
                  <a:solidFill>
                    <a:schemeClr val="tx1"/>
                  </a:solidFill>
                </a:rPr>
                <a:t>2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9" name="円/楕円 188"/>
            <p:cNvSpPr/>
            <p:nvPr/>
          </p:nvSpPr>
          <p:spPr>
            <a:xfrm>
              <a:off x="7006331" y="5838446"/>
              <a:ext cx="252000" cy="25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400">
                  <a:solidFill>
                    <a:schemeClr val="tx1"/>
                  </a:solidFill>
                </a:rPr>
                <a:t>3</a:t>
              </a:r>
              <a:endParaRPr kumimoji="1" lang="ja-JP" altLang="en-US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169" name="グループ化 168"/>
          <p:cNvGrpSpPr/>
          <p:nvPr/>
        </p:nvGrpSpPr>
        <p:grpSpPr>
          <a:xfrm>
            <a:off x="6228233" y="1827506"/>
            <a:ext cx="1008063" cy="978423"/>
            <a:chOff x="2871162" y="2285860"/>
            <a:chExt cx="1511301" cy="1511300"/>
          </a:xfrm>
        </p:grpSpPr>
        <p:sp>
          <p:nvSpPr>
            <p:cNvPr id="170" name="AutoShape 21"/>
            <p:cNvSpPr>
              <a:spLocks noChangeArrowheads="1"/>
            </p:cNvSpPr>
            <p:nvPr/>
          </p:nvSpPr>
          <p:spPr bwMode="auto">
            <a:xfrm>
              <a:off x="3231524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1" name="Oval 22"/>
            <p:cNvSpPr>
              <a:spLocks noChangeArrowheads="1"/>
            </p:cNvSpPr>
            <p:nvPr/>
          </p:nvSpPr>
          <p:spPr bwMode="auto">
            <a:xfrm>
              <a:off x="2871162" y="31494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3447425" y="22858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3" name="Oval 24"/>
            <p:cNvSpPr>
              <a:spLocks noChangeArrowheads="1"/>
            </p:cNvSpPr>
            <p:nvPr/>
          </p:nvSpPr>
          <p:spPr bwMode="auto">
            <a:xfrm>
              <a:off x="3231524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4" name="AutoShape 25"/>
            <p:cNvSpPr>
              <a:spLocks noChangeArrowheads="1"/>
            </p:cNvSpPr>
            <p:nvPr/>
          </p:nvSpPr>
          <p:spPr bwMode="auto">
            <a:xfrm>
              <a:off x="37347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5" name="AutoShape 26"/>
            <p:cNvSpPr>
              <a:spLocks noChangeArrowheads="1"/>
            </p:cNvSpPr>
            <p:nvPr/>
          </p:nvSpPr>
          <p:spPr bwMode="auto">
            <a:xfrm>
              <a:off x="3590300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6" name="Oval 27"/>
            <p:cNvSpPr>
              <a:spLocks noChangeArrowheads="1"/>
            </p:cNvSpPr>
            <p:nvPr/>
          </p:nvSpPr>
          <p:spPr bwMode="auto">
            <a:xfrm>
              <a:off x="3590300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ja-JP" sz="1600"/>
            </a:p>
          </p:txBody>
        </p:sp>
        <p:sp>
          <p:nvSpPr>
            <p:cNvPr id="177" name="AutoShape 28"/>
            <p:cNvSpPr>
              <a:spLocks noChangeArrowheads="1"/>
            </p:cNvSpPr>
            <p:nvPr/>
          </p:nvSpPr>
          <p:spPr bwMode="auto">
            <a:xfrm>
              <a:off x="3950663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8" name="Oval 29"/>
            <p:cNvSpPr>
              <a:spLocks noChangeArrowheads="1"/>
            </p:cNvSpPr>
            <p:nvPr/>
          </p:nvSpPr>
          <p:spPr bwMode="auto">
            <a:xfrm>
              <a:off x="3879225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sp>
          <p:nvSpPr>
            <p:cNvPr id="179" name="Oval 30"/>
            <p:cNvSpPr>
              <a:spLocks noChangeArrowheads="1"/>
            </p:cNvSpPr>
            <p:nvPr/>
          </p:nvSpPr>
          <p:spPr bwMode="auto">
            <a:xfrm>
              <a:off x="4166563" y="3581260"/>
              <a:ext cx="215900" cy="21590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80" name="AutoShape 31"/>
            <p:cNvCxnSpPr>
              <a:cxnSpLocks noChangeShapeType="1"/>
              <a:stCxn id="199" idx="2"/>
              <a:endCxn id="171" idx="0"/>
            </p:cNvCxnSpPr>
            <p:nvPr/>
          </p:nvCxnSpPr>
          <p:spPr bwMode="auto">
            <a:xfrm>
              <a:off x="2979112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1" name="AutoShape 32"/>
            <p:cNvCxnSpPr>
              <a:cxnSpLocks noChangeShapeType="1"/>
              <a:stCxn id="172" idx="2"/>
              <a:endCxn id="170" idx="0"/>
            </p:cNvCxnSpPr>
            <p:nvPr/>
          </p:nvCxnSpPr>
          <p:spPr bwMode="auto">
            <a:xfrm flipH="1">
              <a:off x="3339474" y="25017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0" name="AutoShape 33"/>
            <p:cNvCxnSpPr>
              <a:cxnSpLocks noChangeShapeType="1"/>
              <a:stCxn id="172" idx="2"/>
              <a:endCxn id="174" idx="0"/>
            </p:cNvCxnSpPr>
            <p:nvPr/>
          </p:nvCxnSpPr>
          <p:spPr bwMode="auto">
            <a:xfrm>
              <a:off x="3555375" y="2501760"/>
              <a:ext cx="2873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1" name="AutoShape 34"/>
            <p:cNvCxnSpPr>
              <a:cxnSpLocks noChangeShapeType="1"/>
              <a:stCxn id="197" idx="2"/>
              <a:endCxn id="173" idx="0"/>
            </p:cNvCxnSpPr>
            <p:nvPr/>
          </p:nvCxnSpPr>
          <p:spPr bwMode="auto">
            <a:xfrm>
              <a:off x="3339474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2" name="AutoShape 35"/>
            <p:cNvCxnSpPr>
              <a:cxnSpLocks noChangeShapeType="1"/>
              <a:stCxn id="174" idx="2"/>
              <a:endCxn id="175" idx="0"/>
            </p:cNvCxnSpPr>
            <p:nvPr/>
          </p:nvCxnSpPr>
          <p:spPr bwMode="auto">
            <a:xfrm flipH="1">
              <a:off x="3698250" y="2933560"/>
              <a:ext cx="1444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3" name="AutoShape 36"/>
            <p:cNvCxnSpPr>
              <a:cxnSpLocks noChangeShapeType="1"/>
              <a:stCxn id="174" idx="2"/>
              <a:endCxn id="177" idx="0"/>
            </p:cNvCxnSpPr>
            <p:nvPr/>
          </p:nvCxnSpPr>
          <p:spPr bwMode="auto">
            <a:xfrm>
              <a:off x="3842712" y="29335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" name="AutoShape 37"/>
            <p:cNvCxnSpPr>
              <a:cxnSpLocks noChangeShapeType="1"/>
              <a:stCxn id="175" idx="2"/>
              <a:endCxn id="176" idx="0"/>
            </p:cNvCxnSpPr>
            <p:nvPr/>
          </p:nvCxnSpPr>
          <p:spPr bwMode="auto">
            <a:xfrm>
              <a:off x="3698250" y="33653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5" name="AutoShape 38"/>
            <p:cNvCxnSpPr>
              <a:cxnSpLocks noChangeShapeType="1"/>
              <a:stCxn id="177" idx="2"/>
              <a:endCxn id="178" idx="0"/>
            </p:cNvCxnSpPr>
            <p:nvPr/>
          </p:nvCxnSpPr>
          <p:spPr bwMode="auto">
            <a:xfrm flipH="1">
              <a:off x="3987175" y="3365360"/>
              <a:ext cx="71438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6" name="AutoShape 39"/>
            <p:cNvCxnSpPr>
              <a:cxnSpLocks noChangeShapeType="1"/>
              <a:stCxn id="177" idx="2"/>
              <a:endCxn id="179" idx="0"/>
            </p:cNvCxnSpPr>
            <p:nvPr/>
          </p:nvCxnSpPr>
          <p:spPr bwMode="auto">
            <a:xfrm>
              <a:off x="4058613" y="3365360"/>
              <a:ext cx="21590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7" name="AutoShape 40"/>
            <p:cNvSpPr>
              <a:spLocks noChangeArrowheads="1"/>
            </p:cNvSpPr>
            <p:nvPr/>
          </p:nvSpPr>
          <p:spPr bwMode="auto">
            <a:xfrm>
              <a:off x="3231524" y="31494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1600" dirty="0"/>
            </a:p>
          </p:txBody>
        </p:sp>
        <p:cxnSp>
          <p:nvCxnSpPr>
            <p:cNvPr id="198" name="AutoShape 41"/>
            <p:cNvCxnSpPr>
              <a:cxnSpLocks noChangeShapeType="1"/>
              <a:stCxn id="197" idx="0"/>
              <a:endCxn id="170" idx="2"/>
            </p:cNvCxnSpPr>
            <p:nvPr/>
          </p:nvCxnSpPr>
          <p:spPr bwMode="auto">
            <a:xfrm flipV="1">
              <a:off x="3339474" y="2933560"/>
              <a:ext cx="0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9" name="AutoShape 42"/>
            <p:cNvSpPr>
              <a:spLocks noChangeArrowheads="1"/>
            </p:cNvSpPr>
            <p:nvPr/>
          </p:nvSpPr>
          <p:spPr bwMode="auto">
            <a:xfrm>
              <a:off x="2871162" y="2717660"/>
              <a:ext cx="215900" cy="215900"/>
            </a:xfrm>
            <a:prstGeom prst="flowChart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defPPr>
                <a:defRPr lang="ja-JP"/>
              </a:defPPr>
              <a:lvl1pPr marL="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cxnSp>
          <p:nvCxnSpPr>
            <p:cNvPr id="200" name="AutoShape 43"/>
            <p:cNvCxnSpPr>
              <a:cxnSpLocks noChangeShapeType="1"/>
              <a:stCxn id="199" idx="0"/>
              <a:endCxn id="172" idx="2"/>
            </p:cNvCxnSpPr>
            <p:nvPr/>
          </p:nvCxnSpPr>
          <p:spPr bwMode="auto">
            <a:xfrm flipV="1">
              <a:off x="2979112" y="2501760"/>
              <a:ext cx="576263" cy="215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" name="テキスト ボックス 28"/>
          <p:cNvSpPr txBox="1"/>
          <p:nvPr/>
        </p:nvSpPr>
        <p:spPr>
          <a:xfrm>
            <a:off x="175823" y="2736041"/>
            <a:ext cx="286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Input : Similar methods</a:t>
            </a:r>
            <a:endParaRPr kumimoji="1" lang="ja-JP" altLang="en-US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4530008" y="2888441"/>
            <a:ext cx="335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ASTs of the similar methods </a:t>
            </a:r>
            <a:endParaRPr kumimoji="1" lang="ja-JP" altLang="en-US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-48152" y="5329015"/>
            <a:ext cx="244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Syntactic differences</a:t>
            </a:r>
            <a:endParaRPr kumimoji="1" lang="ja-JP" altLang="en-US" dirty="0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402817" y="5915740"/>
            <a:ext cx="185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6012220" y="5797869"/>
            <a:ext cx="334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Output :</a:t>
            </a:r>
          </a:p>
          <a:p>
            <a:r>
              <a:rPr lang="en-US" altLang="ja-JP" dirty="0"/>
              <a:t> 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Ranking of  </a:t>
            </a:r>
            <a:r>
              <a:rPr kumimoji="1" lang="en-US" altLang="ja-JP" dirty="0" smtClean="0"/>
              <a:t>EM candidates</a:t>
            </a:r>
            <a:endParaRPr kumimoji="1" lang="ja-JP" altLang="en-US" dirty="0"/>
          </a:p>
        </p:txBody>
      </p:sp>
      <p:sp>
        <p:nvSpPr>
          <p:cNvPr id="205" name="正方形/長方形 204"/>
          <p:cNvSpPr/>
          <p:nvPr/>
        </p:nvSpPr>
        <p:spPr>
          <a:xfrm>
            <a:off x="-12672" y="1598956"/>
            <a:ext cx="8617120" cy="2464288"/>
          </a:xfrm>
          <a:prstGeom prst="rect">
            <a:avLst/>
          </a:prstGeom>
          <a:solidFill>
            <a:schemeClr val="bg1">
              <a:alpha val="78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64552" y="4034360"/>
            <a:ext cx="3461604" cy="2250712"/>
          </a:xfrm>
          <a:prstGeom prst="rect">
            <a:avLst/>
          </a:prstGeom>
          <a:solidFill>
            <a:schemeClr val="bg1">
              <a:alpha val="78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791792" y="2443462"/>
            <a:ext cx="5303437" cy="936104"/>
          </a:xfrm>
          <a:prstGeom prst="rect">
            <a:avLst/>
          </a:prstGeom>
          <a:solidFill>
            <a:srgbClr val="FFFF99"/>
          </a:solidFill>
          <a:ln w="34925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en-US" altLang="ja-JP" sz="2400" dirty="0" smtClean="0"/>
              <a:t>Rank EM candidates based </a:t>
            </a:r>
            <a:r>
              <a:rPr kumimoji="1" lang="en-US" altLang="ja-JP" sz="2400" smtClean="0"/>
              <a:t>on slice-based </a:t>
            </a:r>
            <a:r>
              <a:rPr kumimoji="1" lang="en-US" altLang="ja-JP" sz="2400" dirty="0" smtClean="0"/>
              <a:t>cohesion metrics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44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93621" cy="1143000"/>
          </a:xfrm>
        </p:spPr>
        <p:txBody>
          <a:bodyPr/>
          <a:lstStyle/>
          <a:p>
            <a:r>
              <a:rPr lang="en-US" altLang="ja-JP" sz="4200" dirty="0" smtClean="0"/>
              <a:t>Slice-Based </a:t>
            </a:r>
            <a:r>
              <a:rPr lang="en-US" altLang="ja-JP" sz="4200" smtClean="0"/>
              <a:t>Cohesion Metrics (1/2)</a:t>
            </a:r>
            <a:endParaRPr kumimoji="1" lang="ja-JP" altLang="en-US" sz="4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lice-based </a:t>
            </a:r>
            <a:r>
              <a:rPr lang="en-US" altLang="ja-JP" dirty="0"/>
              <a:t>cohesion </a:t>
            </a:r>
            <a:r>
              <a:rPr lang="en-US" altLang="ja-JP" dirty="0" smtClean="0"/>
              <a:t>metrics [2].</a:t>
            </a:r>
            <a:r>
              <a:rPr lang="en-US" altLang="ja-JP" sz="2400" dirty="0" smtClean="0"/>
              <a:t> </a:t>
            </a:r>
          </a:p>
          <a:p>
            <a:pPr lvl="1"/>
            <a:r>
              <a:rPr lang="en-US" altLang="ja-JP" dirty="0" smtClean="0"/>
              <a:t>Tightness</a:t>
            </a:r>
            <a:r>
              <a:rPr lang="en-US" altLang="ja-JP" dirty="0"/>
              <a:t>, Coverage, </a:t>
            </a:r>
            <a:r>
              <a:rPr lang="en-US" altLang="ja-JP" dirty="0" smtClean="0"/>
              <a:t>Overlap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We modify these metrics </a:t>
            </a:r>
            <a:r>
              <a:rPr lang="en-US" altLang="ja-JP" dirty="0"/>
              <a:t>for a method that has no output variable.</a:t>
            </a:r>
          </a:p>
          <a:p>
            <a:pPr lvl="1"/>
            <a:r>
              <a:rPr lang="en-US" altLang="ja-JP" dirty="0" smtClean="0"/>
              <a:t>Argument variables can be slicing criteria.</a:t>
            </a:r>
          </a:p>
          <a:p>
            <a:pPr lvl="1"/>
            <a:r>
              <a:rPr lang="en-US" altLang="ja-JP" dirty="0" err="1" smtClean="0"/>
              <a:t>FTightness</a:t>
            </a:r>
            <a:r>
              <a:rPr lang="en-US" altLang="ja-JP" dirty="0"/>
              <a:t>, </a:t>
            </a:r>
            <a:r>
              <a:rPr lang="en-US" altLang="ja-JP" dirty="0" err="1" smtClean="0"/>
              <a:t>FCoverage</a:t>
            </a:r>
            <a:r>
              <a:rPr lang="en-US" altLang="ja-JP" dirty="0"/>
              <a:t>, </a:t>
            </a:r>
            <a:r>
              <a:rPr lang="en-US" altLang="ja-JP" dirty="0" err="1" smtClean="0"/>
              <a:t>FOverlap</a:t>
            </a:r>
            <a:endParaRPr lang="en-US" altLang="ja-JP" dirty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1979712" y="616530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mtClean="0">
                <a:solidFill>
                  <a:schemeClr val="bg1">
                    <a:lumMod val="50000"/>
                  </a:schemeClr>
                </a:solidFill>
              </a:rPr>
              <a:t>[2] </a:t>
            </a:r>
            <a:r>
              <a:rPr lang="en-US" altLang="ja-JP">
                <a:solidFill>
                  <a:schemeClr val="bg1">
                    <a:lumMod val="50000"/>
                  </a:schemeClr>
                </a:solidFill>
              </a:rPr>
              <a:t>Weiser: Program slicing, </a:t>
            </a:r>
            <a:r>
              <a:rPr lang="en-US" altLang="ja-JP" smtClean="0">
                <a:solidFill>
                  <a:schemeClr val="bg1">
                    <a:lumMod val="50000"/>
                  </a:schemeClr>
                </a:solidFill>
              </a:rPr>
              <a:t>Proc</a:t>
            </a:r>
            <a:r>
              <a:rPr lang="en-US" altLang="ja-JP">
                <a:solidFill>
                  <a:schemeClr val="bg1">
                    <a:lumMod val="50000"/>
                  </a:schemeClr>
                </a:solidFill>
              </a:rPr>
              <a:t>. of ICSE1981</a:t>
            </a:r>
          </a:p>
        </p:txBody>
      </p:sp>
    </p:spTree>
    <p:extLst>
      <p:ext uri="{BB962C8B-B14F-4D97-AF65-F5344CB8AC3E}">
        <p14:creationId xmlns:p14="http://schemas.microsoft.com/office/powerpoint/2010/main" val="23188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r>
              <a:rPr lang="en-US" altLang="ja-JP" dirty="0"/>
              <a:t>Addressing code clone problem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5" name="六角形 4"/>
          <p:cNvSpPr/>
          <p:nvPr/>
        </p:nvSpPr>
        <p:spPr>
          <a:xfrm>
            <a:off x="3176104" y="1607096"/>
            <a:ext cx="2780680" cy="864096"/>
          </a:xfrm>
          <a:prstGeom prst="hexagon">
            <a:avLst/>
          </a:prstGeom>
          <a:solidFill>
            <a:srgbClr val="FF9999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4000" smtClean="0">
                <a:solidFill>
                  <a:schemeClr val="tx1"/>
                </a:solidFill>
              </a:rPr>
              <a:t>Remove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六角形 5"/>
          <p:cNvSpPr/>
          <p:nvPr/>
        </p:nvSpPr>
        <p:spPr>
          <a:xfrm>
            <a:off x="24160" y="5206280"/>
            <a:ext cx="2780680" cy="864096"/>
          </a:xfrm>
          <a:prstGeom prst="hexagon">
            <a:avLst/>
          </a:prstGeom>
          <a:solidFill>
            <a:srgbClr val="CCE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4000" smtClean="0">
                <a:solidFill>
                  <a:schemeClr val="tx1"/>
                </a:solidFill>
              </a:rPr>
              <a:t>Manage</a:t>
            </a:r>
            <a:endParaRPr kumimoji="1" lang="ja-JP" altLang="en-US" sz="4000">
              <a:solidFill>
                <a:schemeClr val="tx1"/>
              </a:solidFill>
            </a:endParaRPr>
          </a:p>
        </p:txBody>
      </p:sp>
      <p:sp>
        <p:nvSpPr>
          <p:cNvPr id="7" name="六角形 6"/>
          <p:cNvSpPr/>
          <p:nvPr/>
        </p:nvSpPr>
        <p:spPr>
          <a:xfrm>
            <a:off x="6341361" y="5206280"/>
            <a:ext cx="2780680" cy="864096"/>
          </a:xfrm>
          <a:prstGeom prst="hexagon">
            <a:avLst/>
          </a:prstGeom>
          <a:solidFill>
            <a:srgbClr val="FFFF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4000" smtClean="0">
                <a:solidFill>
                  <a:schemeClr val="tx1"/>
                </a:solidFill>
              </a:rPr>
              <a:t>Ignore</a:t>
            </a:r>
            <a:endParaRPr kumimoji="1" lang="ja-JP" altLang="en-US" sz="4000">
              <a:solidFill>
                <a:schemeClr val="tx1"/>
              </a:solidFill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2711829" y="3301655"/>
            <a:ext cx="3709230" cy="1831500"/>
            <a:chOff x="2701950" y="3122616"/>
            <a:chExt cx="3709230" cy="1831500"/>
          </a:xfrm>
        </p:grpSpPr>
        <p:sp>
          <p:nvSpPr>
            <p:cNvPr id="11" name="円/楕円 10"/>
            <p:cNvSpPr/>
            <p:nvPr/>
          </p:nvSpPr>
          <p:spPr>
            <a:xfrm>
              <a:off x="2804840" y="3122616"/>
              <a:ext cx="3503450" cy="1831500"/>
            </a:xfrm>
            <a:prstGeom prst="ellipse">
              <a:avLst/>
            </a:prstGeom>
            <a:solidFill>
              <a:srgbClr val="FFFF99">
                <a:alpha val="78000"/>
              </a:srgb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2701950" y="3329646"/>
              <a:ext cx="3709230" cy="1417441"/>
              <a:chOff x="2678975" y="3322377"/>
              <a:chExt cx="3709230" cy="1417441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2678975" y="3970377"/>
                <a:ext cx="370923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4400" u="sng" smtClean="0"/>
                  <a:t>Code </a:t>
                </a:r>
                <a:r>
                  <a:rPr kumimoji="1" lang="en-US" altLang="ja-JP" sz="4400" u="sng" smtClean="0"/>
                  <a:t>Clone</a:t>
                </a:r>
                <a:endParaRPr kumimoji="1" lang="ja-JP" altLang="en-US" sz="4400" u="sng"/>
              </a:p>
            </p:txBody>
          </p:sp>
          <p:pic>
            <p:nvPicPr>
              <p:cNvPr id="4100" name="Picture 4" descr="http://iwsc2012.ist.osaka-u.ac.jp/style/images/sheeps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27"/>
              <a:stretch/>
            </p:blipFill>
            <p:spPr bwMode="auto">
              <a:xfrm>
                <a:off x="3894634" y="3323854"/>
                <a:ext cx="648072" cy="64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" descr="http://iwsc2012.ist.osaka-u.ac.jp/style/images/sheeps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27"/>
              <a:stretch/>
            </p:blipFill>
            <p:spPr bwMode="auto">
              <a:xfrm>
                <a:off x="4542706" y="3322377"/>
                <a:ext cx="648072" cy="64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斜め縞 2"/>
          <p:cNvSpPr/>
          <p:nvPr/>
        </p:nvSpPr>
        <p:spPr>
          <a:xfrm rot="10800000">
            <a:off x="251520" y="2039144"/>
            <a:ext cx="2839176" cy="2911018"/>
          </a:xfrm>
          <a:prstGeom prst="diagStripe">
            <a:avLst>
              <a:gd name="adj" fmla="val 87765"/>
            </a:avLst>
          </a:prstGeom>
          <a:solidFill>
            <a:srgbClr val="66FF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斜め縞 18"/>
          <p:cNvSpPr/>
          <p:nvPr/>
        </p:nvSpPr>
        <p:spPr>
          <a:xfrm rot="2777804">
            <a:off x="3400503" y="4809477"/>
            <a:ext cx="2400250" cy="2521796"/>
          </a:xfrm>
          <a:prstGeom prst="diagStripe">
            <a:avLst>
              <a:gd name="adj" fmla="val 88188"/>
            </a:avLst>
          </a:prstGeom>
          <a:solidFill>
            <a:srgbClr val="66FF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斜め縞 21"/>
          <p:cNvSpPr/>
          <p:nvPr/>
        </p:nvSpPr>
        <p:spPr>
          <a:xfrm rot="16200000">
            <a:off x="6102128" y="2057104"/>
            <a:ext cx="2875097" cy="2911018"/>
          </a:xfrm>
          <a:prstGeom prst="diagStripe">
            <a:avLst>
              <a:gd name="adj" fmla="val 87765"/>
            </a:avLst>
          </a:prstGeom>
          <a:solidFill>
            <a:srgbClr val="66FF3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934844"/>
              </p:ext>
            </p:extLst>
          </p:nvPr>
        </p:nvGraphicFramePr>
        <p:xfrm>
          <a:off x="323528" y="1740670"/>
          <a:ext cx="6145212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" name="数式" r:id="rId4" imgW="2438280" imgH="469800" progId="Equation.3">
                  <p:embed/>
                </p:oleObj>
              </mc:Choice>
              <mc:Fallback>
                <p:oleObj name="数式" r:id="rId4" imgW="24382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40670"/>
                        <a:ext cx="6145212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角丸四角形吹き出し 37"/>
          <p:cNvSpPr/>
          <p:nvPr/>
        </p:nvSpPr>
        <p:spPr>
          <a:xfrm>
            <a:off x="3728789" y="2064560"/>
            <a:ext cx="3363491" cy="657959"/>
          </a:xfrm>
          <a:prstGeom prst="wedgeRoundRectCallout">
            <a:avLst>
              <a:gd name="adj1" fmla="val 870"/>
              <a:gd name="adj2" fmla="val 105092"/>
              <a:gd name="adj3" fmla="val 16667"/>
            </a:avLst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Intersection of all </a:t>
            </a:r>
            <a:r>
              <a:rPr kumimoji="1" lang="en-US" altLang="ja-JP" smtClean="0">
                <a:solidFill>
                  <a:schemeClr val="tx1"/>
                </a:solidFill>
              </a:rPr>
              <a:t>of the slices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45377"/>
              </p:ext>
            </p:extLst>
          </p:nvPr>
        </p:nvGraphicFramePr>
        <p:xfrm>
          <a:off x="323528" y="1740670"/>
          <a:ext cx="601503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" name="数式" r:id="rId6" imgW="2387520" imgH="469800" progId="Equation.3">
                  <p:embed/>
                </p:oleObj>
              </mc:Choice>
              <mc:Fallback>
                <p:oleObj name="数式" r:id="rId6" imgW="2387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40670"/>
                        <a:ext cx="6015037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/>
          <a:lstStyle/>
          <a:p>
            <a:r>
              <a:rPr lang="en-US" altLang="ja-JP" sz="4200" dirty="0"/>
              <a:t>Slice-Based </a:t>
            </a:r>
            <a:r>
              <a:rPr lang="en-US" altLang="ja-JP" sz="4200"/>
              <a:t>Cohesion </a:t>
            </a:r>
            <a:r>
              <a:rPr lang="en-US" altLang="ja-JP" sz="4200" smtClean="0"/>
              <a:t>Metrics (2/2)</a:t>
            </a:r>
            <a:endParaRPr kumimoji="1" lang="ja-JP" altLang="en-US" sz="42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 dirty="0"/>
          </a:p>
        </p:txBody>
      </p:sp>
      <p:grpSp>
        <p:nvGrpSpPr>
          <p:cNvPr id="20" name="グループ化 96"/>
          <p:cNvGrpSpPr/>
          <p:nvPr/>
        </p:nvGrpSpPr>
        <p:grpSpPr>
          <a:xfrm>
            <a:off x="246608" y="3399832"/>
            <a:ext cx="3251966" cy="2837479"/>
            <a:chOff x="1302310" y="1412775"/>
            <a:chExt cx="2068467" cy="2405914"/>
          </a:xfrm>
          <a:solidFill>
            <a:srgbClr val="FFFFE7"/>
          </a:solidFill>
        </p:grpSpPr>
        <p:sp>
          <p:nvSpPr>
            <p:cNvPr id="30" name="正方形/長方形 29"/>
            <p:cNvSpPr/>
            <p:nvPr/>
          </p:nvSpPr>
          <p:spPr>
            <a:xfrm>
              <a:off x="1518334" y="1412775"/>
              <a:ext cx="1852443" cy="2405914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72000" rIns="36000" rtlCol="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i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nt permutation(int </a:t>
              </a: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a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, int b) {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int i;</a:t>
              </a:r>
              <a:endParaRPr kumimoji="0" lang="nn-NO" altLang="ja-JP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</a:t>
              </a: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int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result = 1;</a:t>
              </a:r>
              <a:endParaRPr kumimoji="0" lang="nn-NO" altLang="ja-JP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for </a:t>
              </a: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(i =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0; i &lt; b</a:t>
              </a: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;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i++) {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 result = result * a;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 a = a – 1;</a:t>
              </a:r>
              <a:endParaRPr kumimoji="0" lang="nn-NO" altLang="ja-JP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}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return result;</a:t>
              </a:r>
              <a:endParaRPr kumimoji="0" lang="nn-NO" altLang="ja-JP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}</a:t>
              </a: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302310" y="1412776"/>
              <a:ext cx="216024" cy="2405913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2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3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4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5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6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7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8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9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3503204" y="3082090"/>
            <a:ext cx="465572" cy="3156770"/>
            <a:chOff x="3116637" y="2636912"/>
            <a:chExt cx="465572" cy="2664295"/>
          </a:xfrm>
          <a:solidFill>
            <a:srgbClr val="FFFFE7"/>
          </a:solidFill>
        </p:grpSpPr>
        <p:sp>
          <p:nvSpPr>
            <p:cNvPr id="21" name="正方形/長方形 20"/>
            <p:cNvSpPr/>
            <p:nvPr/>
          </p:nvSpPr>
          <p:spPr>
            <a:xfrm>
              <a:off x="3116638" y="2906393"/>
              <a:ext cx="465571" cy="2394814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116637" y="2636912"/>
              <a:ext cx="465572" cy="269481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SL</a:t>
              </a:r>
              <a:r>
                <a:rPr kumimoji="1" lang="en-US" altLang="ja-JP" sz="14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a</a:t>
              </a:r>
              <a:endPara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968776" y="3082090"/>
            <a:ext cx="470610" cy="3156770"/>
            <a:chOff x="3582209" y="2636912"/>
            <a:chExt cx="470610" cy="2664296"/>
          </a:xfrm>
          <a:solidFill>
            <a:srgbClr val="FFFFE7"/>
          </a:solidFill>
        </p:grpSpPr>
        <p:sp>
          <p:nvSpPr>
            <p:cNvPr id="22" name="正方形/長方形 21"/>
            <p:cNvSpPr/>
            <p:nvPr/>
          </p:nvSpPr>
          <p:spPr>
            <a:xfrm>
              <a:off x="3582209" y="2906392"/>
              <a:ext cx="470610" cy="2394816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582209" y="2636912"/>
              <a:ext cx="470610" cy="269481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SL</a:t>
              </a:r>
              <a:r>
                <a:rPr kumimoji="1" lang="en-US" altLang="ja-JP" sz="14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b</a:t>
              </a:r>
              <a:endPara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4439385" y="3082090"/>
            <a:ext cx="632529" cy="3156770"/>
            <a:chOff x="4222630" y="3212976"/>
            <a:chExt cx="632529" cy="2664296"/>
          </a:xfrm>
        </p:grpSpPr>
        <p:sp>
          <p:nvSpPr>
            <p:cNvPr id="23" name="正方形/長方形 22"/>
            <p:cNvSpPr/>
            <p:nvPr/>
          </p:nvSpPr>
          <p:spPr>
            <a:xfrm>
              <a:off x="4222630" y="3482457"/>
              <a:ext cx="632529" cy="2394815"/>
            </a:xfrm>
            <a:prstGeom prst="rect">
              <a:avLst/>
            </a:prstGeom>
            <a:solidFill>
              <a:srgbClr val="FFFFE7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222630" y="3212976"/>
              <a:ext cx="632529" cy="269480"/>
            </a:xfrm>
            <a:prstGeom prst="rect">
              <a:avLst/>
            </a:prstGeom>
            <a:solidFill>
              <a:srgbClr val="FFFFE7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SL</a:t>
              </a:r>
              <a:r>
                <a:rPr kumimoji="0" lang="en-US" altLang="ja-JP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result</a:t>
              </a:r>
              <a:endParaRPr kumimoji="1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5071914" y="3082090"/>
            <a:ext cx="632529" cy="3156770"/>
            <a:chOff x="4855159" y="3212976"/>
            <a:chExt cx="632529" cy="2664296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4855159" y="3212976"/>
              <a:ext cx="632529" cy="2664296"/>
              <a:chOff x="4685347" y="2636912"/>
              <a:chExt cx="632529" cy="2664296"/>
            </a:xfrm>
            <a:solidFill>
              <a:srgbClr val="FFFFE7"/>
            </a:solidFill>
          </p:grpSpPr>
          <p:sp>
            <p:nvSpPr>
              <p:cNvPr id="26" name="正方形/長方形 25"/>
              <p:cNvSpPr/>
              <p:nvPr/>
            </p:nvSpPr>
            <p:spPr>
              <a:xfrm>
                <a:off x="4685347" y="2905284"/>
                <a:ext cx="632529" cy="239592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lIns="36000" rIns="36000" rtlCol="0" anchor="t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|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|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|</a:t>
                </a:r>
                <a:endParaRPr kumimoji="1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685347" y="2636912"/>
                <a:ext cx="632529" cy="26948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lIns="36000" rIns="36000" rtlCol="0" anchor="t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SL</a:t>
                </a:r>
                <a:r>
                  <a:rPr kumimoji="0" lang="en-US" altLang="ja-JP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int</a:t>
                </a:r>
                <a:endParaRPr kumimoji="1" lang="en-US" altLang="ja-JP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cxnSp>
          <p:nvCxnSpPr>
            <p:cNvPr id="29" name="直線コネクタ 28"/>
            <p:cNvCxnSpPr/>
            <p:nvPr/>
          </p:nvCxnSpPr>
          <p:spPr>
            <a:xfrm>
              <a:off x="4855159" y="3212976"/>
              <a:ext cx="0" cy="2664296"/>
            </a:xfrm>
            <a:prstGeom prst="line">
              <a:avLst/>
            </a:prstGeom>
            <a:solidFill>
              <a:srgbClr val="FFFFE7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37" name="角丸四角形吹き出し 36"/>
          <p:cNvSpPr/>
          <p:nvPr/>
        </p:nvSpPr>
        <p:spPr>
          <a:xfrm>
            <a:off x="323528" y="4509121"/>
            <a:ext cx="3096344" cy="822656"/>
          </a:xfrm>
          <a:prstGeom prst="wedgeRoundRectCallout">
            <a:avLst>
              <a:gd name="adj1" fmla="val -13887"/>
              <a:gd name="adj2" fmla="val 90420"/>
              <a:gd name="adj3" fmla="val 16667"/>
            </a:avLst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Backward slice based on output variable </a:t>
            </a:r>
            <a:r>
              <a:rPr kumimoji="1" lang="en-US" altLang="ja-JP" sz="2000" i="1" dirty="0" smtClean="0">
                <a:solidFill>
                  <a:schemeClr val="tx1"/>
                </a:solidFill>
              </a:rPr>
              <a:t>result</a:t>
            </a:r>
            <a:endParaRPr kumimoji="1" lang="ja-JP" altLang="en-US" sz="2000" i="1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852844" y="3717032"/>
            <a:ext cx="2925322" cy="6120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sz="2400" i="1" dirty="0" err="1" smtClean="0"/>
              <a:t>FTightness</a:t>
            </a:r>
            <a:r>
              <a:rPr kumimoji="1" lang="en-US" altLang="ja-JP" sz="2400" dirty="0" smtClean="0"/>
              <a:t> = 0.500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52844" y="4347064"/>
            <a:ext cx="2925322" cy="6120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0">
            <a:noAutofit/>
          </a:bodyPr>
          <a:lstStyle/>
          <a:p>
            <a:r>
              <a:rPr lang="en-US" altLang="ja-JP" sz="2400" i="1" smtClean="0"/>
              <a:t>FCoverage</a:t>
            </a:r>
            <a:r>
              <a:rPr lang="en-US" altLang="ja-JP" sz="2400" smtClean="0"/>
              <a:t> = 0.722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852844" y="4976440"/>
            <a:ext cx="2925322" cy="6120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sz="2400" i="1" smtClean="0"/>
              <a:t>FOverlap</a:t>
            </a:r>
            <a:r>
              <a:rPr kumimoji="1" lang="en-US" altLang="ja-JP" sz="2400" smtClean="0"/>
              <a:t> = 0.750</a:t>
            </a:r>
            <a:endParaRPr kumimoji="1" lang="ja-JP" altLang="en-US" sz="240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378640"/>
              </p:ext>
            </p:extLst>
          </p:nvPr>
        </p:nvGraphicFramePr>
        <p:xfrm>
          <a:off x="323528" y="1740670"/>
          <a:ext cx="3135312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" name="数式" r:id="rId8" imgW="1244520" imgH="469800" progId="Equation.3">
                  <p:embed/>
                </p:oleObj>
              </mc:Choice>
              <mc:Fallback>
                <p:oleObj name="数式" r:id="rId8" imgW="12445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3528" y="1740670"/>
                        <a:ext cx="3135312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角丸四角形吹き出し 35"/>
          <p:cNvSpPr/>
          <p:nvPr/>
        </p:nvSpPr>
        <p:spPr>
          <a:xfrm>
            <a:off x="107504" y="2064561"/>
            <a:ext cx="3168352" cy="860384"/>
          </a:xfrm>
          <a:prstGeom prst="wedgeRoundRectCallout">
            <a:avLst>
              <a:gd name="adj1" fmla="val 30416"/>
              <a:gd name="adj2" fmla="val 113627"/>
              <a:gd name="adj3" fmla="val 16667"/>
            </a:avLst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Forward slices </a:t>
            </a:r>
            <a:r>
              <a:rPr kumimoji="1" lang="en-US" altLang="ja-JP" dirty="0" smtClean="0">
                <a:solidFill>
                  <a:schemeClr val="tx1"/>
                </a:solidFill>
              </a:rPr>
              <a:t>based on argument variables </a:t>
            </a:r>
            <a:r>
              <a:rPr kumimoji="1" lang="en-US" altLang="ja-JP" i="1" dirty="0" smtClean="0">
                <a:solidFill>
                  <a:schemeClr val="tx1"/>
                </a:solidFill>
              </a:rPr>
              <a:t>a </a:t>
            </a:r>
            <a:r>
              <a:rPr kumimoji="1" lang="en-US" altLang="ja-JP" dirty="0" smtClean="0">
                <a:solidFill>
                  <a:schemeClr val="tx1"/>
                </a:solidFill>
              </a:rPr>
              <a:t>and</a:t>
            </a:r>
            <a:r>
              <a:rPr kumimoji="1" lang="en-US" altLang="ja-JP" i="1" dirty="0" smtClean="0">
                <a:solidFill>
                  <a:schemeClr val="tx1"/>
                </a:solidFill>
              </a:rPr>
              <a:t> b</a:t>
            </a:r>
            <a:endParaRPr kumimoji="1" lang="ja-JP" alt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2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7" grpId="0" animBg="1"/>
      <p:bldP spid="39" grpId="0" animBg="1"/>
      <p:bldP spid="40" grpId="0" animBg="1"/>
      <p:bldP spid="41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グループ化 77"/>
          <p:cNvGrpSpPr/>
          <p:nvPr/>
        </p:nvGrpSpPr>
        <p:grpSpPr>
          <a:xfrm>
            <a:off x="4775758" y="3993669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79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80" name="直線コネクタ 79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グループ化 83"/>
          <p:cNvGrpSpPr/>
          <p:nvPr/>
        </p:nvGrpSpPr>
        <p:grpSpPr>
          <a:xfrm>
            <a:off x="5379929" y="3993668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85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86" name="直線コネクタ 85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正方形/長方形 89"/>
          <p:cNvSpPr/>
          <p:nvPr/>
        </p:nvSpPr>
        <p:spPr>
          <a:xfrm>
            <a:off x="4803770" y="4053481"/>
            <a:ext cx="345926" cy="176378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5404640" y="4074357"/>
            <a:ext cx="345926" cy="155502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n-US" altLang="ja-JP"/>
              <a:t>EM candidates are ranked in descending </a:t>
            </a:r>
            <a:r>
              <a:rPr lang="en-US" altLang="ja-JP" smtClean="0"/>
              <a:t>order of each metric.</a:t>
            </a:r>
          </a:p>
          <a:p>
            <a:pPr lvl="1"/>
            <a:r>
              <a:rPr lang="en-US" altLang="ja-JP"/>
              <a:t>3</a:t>
            </a:r>
            <a:r>
              <a:rPr lang="en-US" altLang="ja-JP" smtClean="0"/>
              <a:t> rankings are generated by each metric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grpSp>
        <p:nvGrpSpPr>
          <p:cNvPr id="5" name="グループ化 4"/>
          <p:cNvGrpSpPr/>
          <p:nvPr/>
        </p:nvGrpSpPr>
        <p:grpSpPr>
          <a:xfrm>
            <a:off x="2599772" y="3986301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>
            <a:off x="3203943" y="3986300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正方形/長方形 16"/>
          <p:cNvSpPr/>
          <p:nvPr/>
        </p:nvSpPr>
        <p:spPr>
          <a:xfrm>
            <a:off x="2627784" y="4046113"/>
            <a:ext cx="345926" cy="228310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228654" y="4066989"/>
            <a:ext cx="345926" cy="228310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2553363" y="5347299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0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3157534" y="5347298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7" name="直線コネクタ 2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正方形/長方形 30"/>
          <p:cNvSpPr/>
          <p:nvPr/>
        </p:nvSpPr>
        <p:spPr>
          <a:xfrm>
            <a:off x="2581375" y="5472383"/>
            <a:ext cx="345926" cy="114155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182245" y="5461230"/>
            <a:ext cx="345926" cy="135032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2571760" y="4644993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34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5" name="直線コネクタ 34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>
            <a:off x="3175931" y="4644992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40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正方形/長方形 44"/>
          <p:cNvSpPr/>
          <p:nvPr/>
        </p:nvSpPr>
        <p:spPr>
          <a:xfrm>
            <a:off x="2599772" y="4704805"/>
            <a:ext cx="345926" cy="176378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200642" y="4725681"/>
            <a:ext cx="345926" cy="155502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1763688" y="3986301"/>
            <a:ext cx="396000" cy="396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1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1763688" y="4658202"/>
            <a:ext cx="396000" cy="396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1763688" y="5339344"/>
            <a:ext cx="396000" cy="396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>
                <a:solidFill>
                  <a:schemeClr val="tx1"/>
                </a:solidFill>
              </a:rPr>
              <a:t>3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4739110" y="4653119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51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2" name="直線コネクタ 51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>
            <a:off x="5343281" y="4653118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57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8" name="直線コネクタ 57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正方形/長方形 61"/>
          <p:cNvSpPr/>
          <p:nvPr/>
        </p:nvSpPr>
        <p:spPr>
          <a:xfrm>
            <a:off x="4767122" y="4712931"/>
            <a:ext cx="345926" cy="228310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5367992" y="4733807"/>
            <a:ext cx="345926" cy="228310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64" name="グループ化 63"/>
          <p:cNvGrpSpPr/>
          <p:nvPr/>
        </p:nvGrpSpPr>
        <p:grpSpPr>
          <a:xfrm>
            <a:off x="4739110" y="5347299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65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6" name="直線コネクタ 65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/>
          <p:cNvGrpSpPr/>
          <p:nvPr/>
        </p:nvGrpSpPr>
        <p:grpSpPr>
          <a:xfrm>
            <a:off x="5343281" y="5347298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71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2" name="直線コネクタ 71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正方形/長方形 75"/>
          <p:cNvSpPr/>
          <p:nvPr/>
        </p:nvSpPr>
        <p:spPr>
          <a:xfrm>
            <a:off x="4767122" y="5472383"/>
            <a:ext cx="345926" cy="114155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5367992" y="5461230"/>
            <a:ext cx="345926" cy="135032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92" name="グループ化 91"/>
          <p:cNvGrpSpPr/>
          <p:nvPr/>
        </p:nvGrpSpPr>
        <p:grpSpPr>
          <a:xfrm>
            <a:off x="6804248" y="3993669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93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4" name="直線コネクタ 93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グループ化 97"/>
          <p:cNvGrpSpPr/>
          <p:nvPr/>
        </p:nvGrpSpPr>
        <p:grpSpPr>
          <a:xfrm>
            <a:off x="7408419" y="3993668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99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0" name="直線コネクタ 99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正方形/長方形 103"/>
          <p:cNvSpPr/>
          <p:nvPr/>
        </p:nvSpPr>
        <p:spPr>
          <a:xfrm>
            <a:off x="6832260" y="4053481"/>
            <a:ext cx="345926" cy="228310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7433130" y="4074357"/>
            <a:ext cx="345926" cy="228310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06" name="グループ化 105"/>
          <p:cNvGrpSpPr/>
          <p:nvPr/>
        </p:nvGrpSpPr>
        <p:grpSpPr>
          <a:xfrm>
            <a:off x="6757839" y="5354667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07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8" name="直線コネクタ 107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グループ化 111"/>
          <p:cNvGrpSpPr/>
          <p:nvPr/>
        </p:nvGrpSpPr>
        <p:grpSpPr>
          <a:xfrm>
            <a:off x="7362010" y="5354666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13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14" name="直線コネクタ 113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正方形/長方形 117"/>
          <p:cNvSpPr/>
          <p:nvPr/>
        </p:nvSpPr>
        <p:spPr>
          <a:xfrm>
            <a:off x="6785851" y="5479751"/>
            <a:ext cx="345926" cy="114155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7386721" y="5468598"/>
            <a:ext cx="345926" cy="135032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20" name="グループ化 119"/>
          <p:cNvGrpSpPr/>
          <p:nvPr/>
        </p:nvGrpSpPr>
        <p:grpSpPr>
          <a:xfrm>
            <a:off x="6776236" y="4652361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1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22" name="直線コネクタ 121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23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グループ化 125"/>
          <p:cNvGrpSpPr/>
          <p:nvPr/>
        </p:nvGrpSpPr>
        <p:grpSpPr>
          <a:xfrm>
            <a:off x="7380407" y="4652360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7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28" name="直線コネクタ 127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正方形/長方形 131"/>
          <p:cNvSpPr/>
          <p:nvPr/>
        </p:nvSpPr>
        <p:spPr>
          <a:xfrm>
            <a:off x="6804248" y="4712173"/>
            <a:ext cx="345926" cy="176378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7405118" y="4733049"/>
            <a:ext cx="345926" cy="155502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2242549" y="3501008"/>
            <a:ext cx="176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smtClean="0"/>
              <a:t>FTightness</a:t>
            </a:r>
            <a:endParaRPr kumimoji="1" lang="ja-JP" altLang="en-US" sz="2000"/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4381103" y="3506341"/>
            <a:ext cx="176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smtClean="0"/>
              <a:t>FCoverage</a:t>
            </a:r>
            <a:endParaRPr kumimoji="1" lang="ja-JP" altLang="en-US" sz="200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6444208" y="3506341"/>
            <a:ext cx="1764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smtClean="0"/>
              <a:t>FOverlap</a:t>
            </a:r>
            <a:endParaRPr kumimoji="1" lang="ja-JP" altLang="en-US" sz="200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817672" y="5856605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7130309" y="5949280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5101658" y="5949280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2910750" y="5871466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14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kumimoji="1" lang="en-US" altLang="ja-JP" smtClean="0"/>
              <a:t>Step 4 : Ranking EM Candidates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Proposed Tool 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MeDiCo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840214" cy="446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0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正方形/長方形 331"/>
          <p:cNvSpPr/>
          <p:nvPr/>
        </p:nvSpPr>
        <p:spPr>
          <a:xfrm>
            <a:off x="5004048" y="3614071"/>
            <a:ext cx="3888432" cy="2095559"/>
          </a:xfrm>
          <a:prstGeom prst="rect">
            <a:avLst/>
          </a:prstGeom>
          <a:solidFill>
            <a:srgbClr val="FFFFC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75" name="グループ化 274"/>
          <p:cNvGrpSpPr/>
          <p:nvPr/>
        </p:nvGrpSpPr>
        <p:grpSpPr>
          <a:xfrm>
            <a:off x="6571798" y="3688574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7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77" name="直線コネクタ 27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直線コネクタ 27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直線コネクタ 278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直線コネクタ 27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グループ化 280"/>
          <p:cNvGrpSpPr/>
          <p:nvPr/>
        </p:nvGrpSpPr>
        <p:grpSpPr>
          <a:xfrm>
            <a:off x="7017545" y="3688573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8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83" name="直線コネクタ 28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直線コネクタ 28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直線コネクタ 284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直線コネクタ 28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7" name="正方形/長方形 286"/>
          <p:cNvSpPr/>
          <p:nvPr/>
        </p:nvSpPr>
        <p:spPr>
          <a:xfrm>
            <a:off x="6599810" y="3748386"/>
            <a:ext cx="299496" cy="144889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88" name="正方形/長方形 287"/>
          <p:cNvSpPr/>
          <p:nvPr/>
        </p:nvSpPr>
        <p:spPr>
          <a:xfrm>
            <a:off x="7042256" y="3769262"/>
            <a:ext cx="299496" cy="127740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Case Study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  <p:grpSp>
        <p:nvGrpSpPr>
          <p:cNvPr id="5" name="グループ化 4"/>
          <p:cNvGrpSpPr/>
          <p:nvPr/>
        </p:nvGrpSpPr>
        <p:grpSpPr>
          <a:xfrm>
            <a:off x="757205" y="3397063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>
            <a:off x="1361376" y="3397062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318" y="4747820"/>
            <a:ext cx="1719926" cy="86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4832" y="2996952"/>
            <a:ext cx="2788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smtClean="0"/>
              <a:t>Target Similar Methods</a:t>
            </a:r>
            <a:endParaRPr kumimoji="1" lang="ja-JP" altLang="en-US" sz="20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75656" y="4348218"/>
            <a:ext cx="1787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smtClean="0"/>
              <a:t>MeDiCo</a:t>
            </a:r>
            <a:endParaRPr kumimoji="1" lang="ja-JP" altLang="en-US" sz="2000"/>
          </a:p>
        </p:txBody>
      </p:sp>
      <p:sp>
        <p:nvSpPr>
          <p:cNvPr id="20" name="曲折矢印 19"/>
          <p:cNvSpPr/>
          <p:nvPr/>
        </p:nvSpPr>
        <p:spPr>
          <a:xfrm rot="5400000">
            <a:off x="1878920" y="3678173"/>
            <a:ext cx="692793" cy="564596"/>
          </a:xfrm>
          <a:prstGeom prst="ben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133207" y="3688574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グループ化 26"/>
          <p:cNvGrpSpPr/>
          <p:nvPr/>
        </p:nvGrpSpPr>
        <p:grpSpPr>
          <a:xfrm>
            <a:off x="5578954" y="3688573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8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9" name="直線コネクタ 28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正方形/長方形 32"/>
          <p:cNvSpPr/>
          <p:nvPr/>
        </p:nvSpPr>
        <p:spPr>
          <a:xfrm>
            <a:off x="5161219" y="3748386"/>
            <a:ext cx="299496" cy="187549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03665" y="3769262"/>
            <a:ext cx="299496" cy="187549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5133376" y="5288939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3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グループ化 40"/>
          <p:cNvGrpSpPr/>
          <p:nvPr/>
        </p:nvGrpSpPr>
        <p:grpSpPr>
          <a:xfrm>
            <a:off x="5579123" y="5288938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4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43" name="直線コネクタ 4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正方形/長方形 46"/>
          <p:cNvSpPr/>
          <p:nvPr/>
        </p:nvSpPr>
        <p:spPr>
          <a:xfrm>
            <a:off x="5161388" y="5414023"/>
            <a:ext cx="299496" cy="93775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603834" y="5402870"/>
            <a:ext cx="299496" cy="110924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5133376" y="4347266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50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1" name="直線コネクタ 50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/>
        </p:nvGrpSpPr>
        <p:grpSpPr>
          <a:xfrm>
            <a:off x="5579123" y="4347265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5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正方形/長方形 60"/>
          <p:cNvSpPr/>
          <p:nvPr/>
        </p:nvSpPr>
        <p:spPr>
          <a:xfrm>
            <a:off x="5161388" y="4407078"/>
            <a:ext cx="299496" cy="144889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603834" y="4427954"/>
            <a:ext cx="299496" cy="127740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4498340" y="3688574"/>
            <a:ext cx="396000" cy="396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1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4498340" y="4360475"/>
            <a:ext cx="396000" cy="396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2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円/楕円 64"/>
          <p:cNvSpPr/>
          <p:nvPr/>
        </p:nvSpPr>
        <p:spPr>
          <a:xfrm>
            <a:off x="4498340" y="5313630"/>
            <a:ext cx="396000" cy="396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10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817032" y="3203281"/>
            <a:ext cx="152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mtClean="0"/>
              <a:t>FTightness</a:t>
            </a:r>
            <a:endParaRPr kumimoji="1" lang="ja-JP" altLang="en-US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6261307" y="3200706"/>
            <a:ext cx="1456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mtClean="0"/>
              <a:t>FCoverage</a:t>
            </a:r>
            <a:endParaRPr kumimoji="1" lang="ja-JP" altLang="en-US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7789401" y="3218523"/>
            <a:ext cx="118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mtClean="0"/>
              <a:t>FOverlap</a:t>
            </a:r>
            <a:endParaRPr kumimoji="1" lang="ja-JP" altLang="en-US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4552324" y="4876459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5444185" y="4876459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4552324" y="5792994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5449515" y="5792994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6845549" y="4876459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6850879" y="5792994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8237186" y="4876459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8242516" y="5792994"/>
            <a:ext cx="288032" cy="495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 smtClean="0"/>
              <a:t>・</a:t>
            </a:r>
            <a:endParaRPr lang="en-US" altLang="ja-JP" smtClean="0"/>
          </a:p>
          <a:p>
            <a:pPr algn="ctr">
              <a:lnSpc>
                <a:spcPts val="1000"/>
              </a:lnSpc>
            </a:pPr>
            <a:r>
              <a:rPr lang="ja-JP" altLang="en-US"/>
              <a:t>・</a:t>
            </a:r>
            <a:endParaRPr lang="en-US" altLang="ja-JP" smtClean="0"/>
          </a:p>
        </p:txBody>
      </p:sp>
      <p:grpSp>
        <p:nvGrpSpPr>
          <p:cNvPr id="247" name="グループ化 246"/>
          <p:cNvGrpSpPr/>
          <p:nvPr/>
        </p:nvGrpSpPr>
        <p:grpSpPr>
          <a:xfrm>
            <a:off x="6571798" y="4347266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48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49" name="直線コネクタ 248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直線コネクタ 249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直線コネクタ 250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直線コネクタ 251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グループ化 252"/>
          <p:cNvGrpSpPr/>
          <p:nvPr/>
        </p:nvGrpSpPr>
        <p:grpSpPr>
          <a:xfrm>
            <a:off x="7017545" y="4347265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54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55" name="直線コネクタ 254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直線コネクタ 255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直線コネクタ 256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直線コネクタ 257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9" name="正方形/長方形 258"/>
          <p:cNvSpPr/>
          <p:nvPr/>
        </p:nvSpPr>
        <p:spPr>
          <a:xfrm>
            <a:off x="6599810" y="4407078"/>
            <a:ext cx="299496" cy="187549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60" name="正方形/長方形 259"/>
          <p:cNvSpPr/>
          <p:nvPr/>
        </p:nvSpPr>
        <p:spPr>
          <a:xfrm>
            <a:off x="7042256" y="4427954"/>
            <a:ext cx="299496" cy="187549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261" name="グループ化 260"/>
          <p:cNvGrpSpPr/>
          <p:nvPr/>
        </p:nvGrpSpPr>
        <p:grpSpPr>
          <a:xfrm>
            <a:off x="6581907" y="5288939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6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63" name="直線コネクタ 26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コネクタ 264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直線コネクタ 26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グループ化 266"/>
          <p:cNvGrpSpPr/>
          <p:nvPr/>
        </p:nvGrpSpPr>
        <p:grpSpPr>
          <a:xfrm>
            <a:off x="7027654" y="5288938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68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69" name="直線コネクタ 268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直線コネクタ 269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直線コネクタ 270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線コネクタ 271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3" name="正方形/長方形 272"/>
          <p:cNvSpPr/>
          <p:nvPr/>
        </p:nvSpPr>
        <p:spPr>
          <a:xfrm>
            <a:off x="6609919" y="5414023"/>
            <a:ext cx="299496" cy="93775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74" name="正方形/長方形 273"/>
          <p:cNvSpPr/>
          <p:nvPr/>
        </p:nvSpPr>
        <p:spPr>
          <a:xfrm>
            <a:off x="7052365" y="5402870"/>
            <a:ext cx="299496" cy="110924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289" name="グループ化 288"/>
          <p:cNvGrpSpPr/>
          <p:nvPr/>
        </p:nvGrpSpPr>
        <p:grpSpPr>
          <a:xfrm>
            <a:off x="7981673" y="3688574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90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91" name="直線コネクタ 290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コネクタ 291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直線コネクタ 292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直線コネクタ 293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5" name="グループ化 294"/>
          <p:cNvGrpSpPr/>
          <p:nvPr/>
        </p:nvGrpSpPr>
        <p:grpSpPr>
          <a:xfrm>
            <a:off x="8427420" y="3688573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96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97" name="直線コネクタ 296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直線コネクタ 297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直線コネクタ 298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コネクタ 299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1" name="正方形/長方形 300"/>
          <p:cNvSpPr/>
          <p:nvPr/>
        </p:nvSpPr>
        <p:spPr>
          <a:xfrm>
            <a:off x="8009685" y="3748386"/>
            <a:ext cx="299496" cy="187549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02" name="正方形/長方形 301"/>
          <p:cNvSpPr/>
          <p:nvPr/>
        </p:nvSpPr>
        <p:spPr>
          <a:xfrm>
            <a:off x="8452131" y="3769262"/>
            <a:ext cx="299496" cy="187549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303" name="グループ化 302"/>
          <p:cNvGrpSpPr/>
          <p:nvPr/>
        </p:nvGrpSpPr>
        <p:grpSpPr>
          <a:xfrm>
            <a:off x="7981842" y="5288939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304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05" name="直線コネクタ 304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直線コネクタ 305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直線コネクタ 306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直線コネクタ 307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9" name="グループ化 308"/>
          <p:cNvGrpSpPr/>
          <p:nvPr/>
        </p:nvGrpSpPr>
        <p:grpSpPr>
          <a:xfrm>
            <a:off x="8427589" y="5288938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310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1" name="直線コネクタ 310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直線コネクタ 311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直線コネクタ 312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直線コネクタ 313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5" name="正方形/長方形 314"/>
          <p:cNvSpPr/>
          <p:nvPr/>
        </p:nvSpPr>
        <p:spPr>
          <a:xfrm>
            <a:off x="8009854" y="5414023"/>
            <a:ext cx="299496" cy="93775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16" name="正方形/長方形 315"/>
          <p:cNvSpPr/>
          <p:nvPr/>
        </p:nvSpPr>
        <p:spPr>
          <a:xfrm>
            <a:off x="8452300" y="5402870"/>
            <a:ext cx="299496" cy="110924"/>
          </a:xfrm>
          <a:prstGeom prst="rect">
            <a:avLst/>
          </a:prstGeom>
          <a:solidFill>
            <a:srgbClr val="00B05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317" name="グループ化 316"/>
          <p:cNvGrpSpPr/>
          <p:nvPr/>
        </p:nvGrpSpPr>
        <p:grpSpPr>
          <a:xfrm>
            <a:off x="7981842" y="4347266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318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9" name="直線コネクタ 318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319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直線コネクタ 320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321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3" name="グループ化 322"/>
          <p:cNvGrpSpPr/>
          <p:nvPr/>
        </p:nvGrpSpPr>
        <p:grpSpPr>
          <a:xfrm>
            <a:off x="8427589" y="4347265"/>
            <a:ext cx="347820" cy="388046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324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25" name="直線コネクタ 324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線コネクタ 325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326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線コネクタ 327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9" name="正方形/長方形 328"/>
          <p:cNvSpPr/>
          <p:nvPr/>
        </p:nvSpPr>
        <p:spPr>
          <a:xfrm>
            <a:off x="8009854" y="4407078"/>
            <a:ext cx="299496" cy="144889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30" name="正方形/長方形 329"/>
          <p:cNvSpPr/>
          <p:nvPr/>
        </p:nvSpPr>
        <p:spPr>
          <a:xfrm>
            <a:off x="8452300" y="4427954"/>
            <a:ext cx="299496" cy="127740"/>
          </a:xfrm>
          <a:prstGeom prst="rect">
            <a:avLst/>
          </a:prstGeom>
          <a:solidFill>
            <a:srgbClr val="FF0000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31" name="右矢印 330"/>
          <p:cNvSpPr/>
          <p:nvPr/>
        </p:nvSpPr>
        <p:spPr>
          <a:xfrm rot="19581233">
            <a:off x="3255215" y="4740695"/>
            <a:ext cx="1126732" cy="31291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579297" cy="1180728"/>
          </a:xfrm>
        </p:spPr>
        <p:txBody>
          <a:bodyPr/>
          <a:lstStyle/>
          <a:p>
            <a:r>
              <a:rPr kumimoji="1" lang="en-US" altLang="ja-JP" smtClean="0"/>
              <a:t>We perform refacotring using EM candidates ranked top 10 in cohesion based ranking</a:t>
            </a:r>
            <a:endParaRPr kumimoji="1" lang="ja-JP" altLang="en-US" dirty="0"/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2476311" y="3548331"/>
            <a:ext cx="846342" cy="40011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smtClean="0"/>
              <a:t>Apply</a:t>
            </a:r>
            <a:endParaRPr kumimoji="1" lang="ja-JP" altLang="en-US" sz="200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3316607" y="5339535"/>
            <a:ext cx="1042225" cy="40011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smtClean="0"/>
              <a:t>Output</a:t>
            </a:r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21583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Target Similar Methods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kumimoji="1" lang="en-US" altLang="ja-JP" sz="2600" dirty="0" smtClean="0"/>
              <a:t>Software : Apache Ant 1.7.0</a:t>
            </a:r>
          </a:p>
          <a:p>
            <a:r>
              <a:rPr lang="en-US" altLang="ja-JP" sz="2600" dirty="0"/>
              <a:t>Package : </a:t>
            </a:r>
            <a:r>
              <a:rPr lang="en-US" altLang="ja-JP" sz="2600" dirty="0" err="1"/>
              <a:t>org.apache.tools.ant.types.optional.image</a:t>
            </a:r>
            <a:endParaRPr kumimoji="1" lang="en-US" altLang="ja-JP" sz="2600" dirty="0" smtClean="0"/>
          </a:p>
          <a:p>
            <a:r>
              <a:rPr lang="en-US" altLang="ja-JP" sz="2600" dirty="0" smtClean="0"/>
              <a:t>Class : Arc and Ellipse</a:t>
            </a:r>
          </a:p>
          <a:p>
            <a:r>
              <a:rPr lang="en-US" altLang="ja-JP" sz="2600" dirty="0" smtClean="0"/>
              <a:t>Method : </a:t>
            </a:r>
            <a:r>
              <a:rPr lang="en-US" altLang="ja-JP" sz="2600" dirty="0" err="1" smtClean="0"/>
              <a:t>executeDrawOperation</a:t>
            </a:r>
            <a:endParaRPr lang="en-US" altLang="ja-JP" sz="2600" dirty="0" smtClean="0"/>
          </a:p>
          <a:p>
            <a:endParaRPr lang="en-US" altLang="ja-JP" sz="2600" dirty="0"/>
          </a:p>
          <a:p>
            <a:endParaRPr lang="en-US" altLang="ja-JP" sz="2600" dirty="0" smtClean="0"/>
          </a:p>
          <a:p>
            <a:r>
              <a:rPr lang="en-US" altLang="ja-JP" sz="2800" dirty="0" smtClean="0"/>
              <a:t>Behavior preservation is confirmed by </a:t>
            </a:r>
            <a:r>
              <a:rPr lang="en-US" altLang="ja-JP" sz="2800" dirty="0" err="1" smtClean="0"/>
              <a:t>JUnit</a:t>
            </a:r>
            <a:r>
              <a:rPr lang="en-US" altLang="ja-JP" sz="2800" dirty="0" smtClean="0"/>
              <a:t> test suites in the Apache Ant.</a:t>
            </a:r>
          </a:p>
          <a:p>
            <a:pPr lvl="1"/>
            <a:r>
              <a:rPr lang="en-US" altLang="ja-JP" sz="2400" dirty="0" smtClean="0"/>
              <a:t>Number of test cases : 1479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3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r>
              <a:rPr lang="en-US" altLang="ja-JP"/>
              <a:t>Calculate the slice-based cohesion metrics before and after refactoring</a:t>
            </a:r>
            <a:r>
              <a:rPr lang="en-US" altLang="ja-JP" smtClean="0"/>
              <a:t>.</a:t>
            </a: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ja-JP" dirty="0" smtClean="0"/>
              <a:t>Evolution </a:t>
            </a:r>
            <a:r>
              <a:rPr kumimoji="1" lang="en-US" altLang="ja-JP" dirty="0" smtClean="0"/>
              <a:t>of Cohesion Metrics (1/2)</a:t>
            </a:r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83568" y="4581129"/>
            <a:ext cx="518369" cy="621239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8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/>
          <p:cNvGrpSpPr/>
          <p:nvPr/>
        </p:nvGrpSpPr>
        <p:grpSpPr>
          <a:xfrm>
            <a:off x="1399797" y="4581128"/>
            <a:ext cx="518369" cy="621239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4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正方形/長方形 18"/>
          <p:cNvSpPr/>
          <p:nvPr/>
        </p:nvSpPr>
        <p:spPr>
          <a:xfrm>
            <a:off x="711581" y="4640942"/>
            <a:ext cx="446350" cy="300255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24509" y="4661818"/>
            <a:ext cx="446350" cy="300255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5105064" y="3793192"/>
            <a:ext cx="518369" cy="621239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正方形/長方形 32"/>
          <p:cNvSpPr/>
          <p:nvPr/>
        </p:nvSpPr>
        <p:spPr>
          <a:xfrm>
            <a:off x="4810151" y="5501483"/>
            <a:ext cx="446350" cy="300255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523079" y="5522359"/>
            <a:ext cx="446350" cy="300255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3005529" y="4686592"/>
            <a:ext cx="1126732" cy="491378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34022" y="526113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smtClean="0"/>
              <a:t>Extracted differences</a:t>
            </a:r>
            <a:endParaRPr kumimoji="1" lang="ja-JP" altLang="en-US" sz="2400"/>
          </a:p>
        </p:txBody>
      </p:sp>
      <p:sp>
        <p:nvSpPr>
          <p:cNvPr id="42" name="環状矢印 41"/>
          <p:cNvSpPr/>
          <p:nvPr/>
        </p:nvSpPr>
        <p:spPr>
          <a:xfrm rot="20577795">
            <a:off x="1733168" y="3199470"/>
            <a:ext cx="3490669" cy="2009903"/>
          </a:xfrm>
          <a:prstGeom prst="circularArrow">
            <a:avLst>
              <a:gd name="adj1" fmla="val 7161"/>
              <a:gd name="adj2" fmla="val 1142319"/>
              <a:gd name="adj3" fmla="val 20543155"/>
              <a:gd name="adj4" fmla="val 11407924"/>
              <a:gd name="adj5" fmla="val 12500"/>
            </a:avLst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34022" y="4029522"/>
            <a:ext cx="243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u="sng" smtClean="0"/>
              <a:t>Merged method</a:t>
            </a:r>
            <a:endParaRPr kumimoji="1" lang="ja-JP" altLang="en-US" sz="2400" u="sng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9552" y="3109610"/>
            <a:ext cx="3400365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smtClean="0"/>
              <a:t>Calculate increase rate of silice based metrics</a:t>
            </a:r>
            <a:endParaRPr kumimoji="1" lang="ja-JP" altLang="en-US" sz="24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0" y="5208529"/>
            <a:ext cx="2788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u="sng" smtClean="0"/>
              <a:t>Target Similar Methods</a:t>
            </a:r>
            <a:endParaRPr kumimoji="1" lang="ja-JP" altLang="en-US" sz="2000" u="sng"/>
          </a:p>
        </p:txBody>
      </p:sp>
    </p:spTree>
    <p:extLst>
      <p:ext uri="{BB962C8B-B14F-4D97-AF65-F5344CB8AC3E}">
        <p14:creationId xmlns:p14="http://schemas.microsoft.com/office/powerpoint/2010/main" val="30920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57154"/>
              </p:ext>
            </p:extLst>
          </p:nvPr>
        </p:nvGraphicFramePr>
        <p:xfrm>
          <a:off x="150540" y="3933056"/>
          <a:ext cx="878497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02"/>
                <a:gridCol w="1400102"/>
                <a:gridCol w="664975"/>
                <a:gridCol w="664975"/>
                <a:gridCol w="664975"/>
                <a:gridCol w="664975"/>
                <a:gridCol w="664975"/>
                <a:gridCol w="664975"/>
                <a:gridCol w="664975"/>
                <a:gridCol w="664975"/>
                <a:gridCol w="664975"/>
              </a:tblGrid>
              <a:tr h="352738">
                <a:tc rowSpan="3" grid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Increase rate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of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2738">
                <a:tc gridSpan="2"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FTightness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FCoverage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FOverlap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273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ave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ave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ave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2738"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Ranked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FTightness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54%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54%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2738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FCoverage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2738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FOverlap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54%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54%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2915816" y="5013176"/>
            <a:ext cx="4032448" cy="360040"/>
          </a:xfrm>
          <a:prstGeom prst="roundRect">
            <a:avLst/>
          </a:prstGeom>
          <a:solidFill>
            <a:srgbClr val="FF0000">
              <a:alpha val="27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ja-JP" dirty="0"/>
              <a:t>Evolution of Cohesion Metrics 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579297" cy="2260847"/>
          </a:xfrm>
        </p:spPr>
        <p:txBody>
          <a:bodyPr/>
          <a:lstStyle/>
          <a:p>
            <a:r>
              <a:rPr lang="en-US" altLang="ja-JP" dirty="0" smtClean="0"/>
              <a:t>Increase rate of cohesion metrics</a:t>
            </a:r>
          </a:p>
          <a:p>
            <a:pPr lvl="1"/>
            <a:r>
              <a:rPr lang="en-US" altLang="ja-JP" dirty="0" smtClean="0"/>
              <a:t>Both </a:t>
            </a:r>
            <a:r>
              <a:rPr lang="en-US" altLang="ja-JP" dirty="0" err="1" smtClean="0"/>
              <a:t>FTightness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FCoverage</a:t>
            </a:r>
            <a:r>
              <a:rPr lang="en-US" altLang="ja-JP" dirty="0" smtClean="0"/>
              <a:t> </a:t>
            </a:r>
            <a:r>
              <a:rPr lang="en-US" altLang="ja-JP" dirty="0"/>
              <a:t>are always increased </a:t>
            </a:r>
            <a:r>
              <a:rPr lang="en-US" altLang="ja-JP" dirty="0" smtClean="0"/>
              <a:t>after refactoring.</a:t>
            </a:r>
          </a:p>
          <a:p>
            <a:pPr lvl="1"/>
            <a:r>
              <a:rPr lang="en-US" altLang="ja-JP" dirty="0" err="1"/>
              <a:t>FOverlap</a:t>
            </a:r>
            <a:r>
              <a:rPr lang="en-US" altLang="ja-JP" dirty="0"/>
              <a:t> metric </a:t>
            </a:r>
            <a:r>
              <a:rPr lang="en-US" altLang="ja-JP" dirty="0" smtClean="0"/>
              <a:t>is unchanged </a:t>
            </a:r>
            <a:r>
              <a:rPr lang="en-US" altLang="ja-JP" dirty="0"/>
              <a:t>from </a:t>
            </a:r>
            <a:r>
              <a:rPr lang="en-US" altLang="ja-JP" dirty="0" smtClean="0"/>
              <a:t>1.0.</a:t>
            </a:r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2915816" y="5733256"/>
            <a:ext cx="4032448" cy="432048"/>
          </a:xfrm>
          <a:prstGeom prst="roundRect">
            <a:avLst/>
          </a:prstGeom>
          <a:solidFill>
            <a:srgbClr val="FF0000">
              <a:alpha val="27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5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Conclusion &amp; </a:t>
            </a:r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altLang="ja-JP" sz="2800" dirty="0" smtClean="0"/>
              <a:t>Conclusion</a:t>
            </a:r>
          </a:p>
          <a:p>
            <a:pPr lvl="1"/>
            <a:r>
              <a:rPr lang="en-US" altLang="ja-JP" sz="2400" dirty="0" smtClean="0"/>
              <a:t>Propose the approach to support merging similar methods using slice-based cohesion metrics</a:t>
            </a:r>
            <a:r>
              <a:rPr lang="en-US" altLang="ja-JP" sz="2400" dirty="0"/>
              <a:t>.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Confirm the usefulness of the </a:t>
            </a:r>
            <a:r>
              <a:rPr lang="en-US" altLang="ja-JP" sz="2400" dirty="0" err="1" smtClean="0"/>
              <a:t>FTightness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FOverlap</a:t>
            </a:r>
            <a:r>
              <a:rPr lang="en-US" altLang="ja-JP" sz="2400" dirty="0" smtClean="0"/>
              <a:t> metrics in the case study.</a:t>
            </a:r>
          </a:p>
          <a:p>
            <a:pPr lvl="1"/>
            <a:endParaRPr lang="en-US" altLang="ja-JP" dirty="0"/>
          </a:p>
          <a:p>
            <a:r>
              <a:rPr lang="en-US" altLang="ja-JP" sz="2800" dirty="0" smtClean="0"/>
              <a:t>Future work</a:t>
            </a:r>
          </a:p>
          <a:p>
            <a:pPr lvl="1"/>
            <a:r>
              <a:rPr lang="en-US" altLang="ja-JP" sz="2400" dirty="0" smtClean="0"/>
              <a:t>Conduct larger case studies and ask developers to </a:t>
            </a:r>
            <a:r>
              <a:rPr lang="en-US" altLang="ja-JP" sz="2400" smtClean="0"/>
              <a:t>evaluate detected EM </a:t>
            </a:r>
            <a:r>
              <a:rPr lang="en-US" altLang="ja-JP" sz="2400" dirty="0" smtClean="0"/>
              <a:t>candidates by our approach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31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Form Template Method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0161" y="6095037"/>
            <a:ext cx="6994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 smtClean="0">
                <a:solidFill>
                  <a:schemeClr val="bg2">
                    <a:lumMod val="75000"/>
                  </a:schemeClr>
                </a:solidFill>
              </a:rPr>
              <a:t>[1]</a:t>
            </a:r>
            <a:r>
              <a:rPr lang="en-US" altLang="ja-JP" dirty="0" smtClean="0">
                <a:solidFill>
                  <a:schemeClr val="bg2">
                    <a:lumMod val="75000"/>
                  </a:schemeClr>
                </a:solidFill>
              </a:rPr>
              <a:t> M. Fowler. </a:t>
            </a:r>
            <a:r>
              <a:rPr lang="en-US" altLang="ja-JP" i="1" dirty="0" smtClean="0">
                <a:solidFill>
                  <a:schemeClr val="bg2">
                    <a:lumMod val="75000"/>
                  </a:schemeClr>
                </a:solidFill>
              </a:rPr>
              <a:t>Refactoring: Improving the Design of Existing Code. </a:t>
            </a:r>
          </a:p>
          <a:p>
            <a:r>
              <a:rPr lang="en-US" altLang="ja-JP" i="1" dirty="0" smtClean="0">
                <a:solidFill>
                  <a:schemeClr val="bg2">
                    <a:lumMod val="75000"/>
                  </a:schemeClr>
                </a:solidFill>
              </a:rPr>
              <a:t>           Addison Wesley, 1999</a:t>
            </a:r>
            <a:r>
              <a:rPr lang="en-US" altLang="ja-JP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kumimoji="1" lang="ja-JP" alt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en-US" altLang="ja-JP" sz="2800" dirty="0"/>
              <a:t>Refactoring pattern based on Template Method pattern [</a:t>
            </a:r>
            <a:r>
              <a:rPr lang="en-US" altLang="ja-JP" sz="2800"/>
              <a:t>1</a:t>
            </a:r>
            <a:r>
              <a:rPr lang="en-US" altLang="ja-JP" sz="2800" smtClean="0"/>
              <a:t>].</a:t>
            </a:r>
            <a:endParaRPr lang="en-US" altLang="ja-JP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268660" y="4075766"/>
            <a:ext cx="1911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u="sng" smtClean="0">
                <a:solidFill>
                  <a:schemeClr val="accent2">
                    <a:lumMod val="75000"/>
                  </a:schemeClr>
                </a:solidFill>
              </a:rPr>
              <a:t>Difference </a:t>
            </a:r>
          </a:p>
          <a:p>
            <a:pPr algn="ctr"/>
            <a:r>
              <a:rPr kumimoji="1" lang="en-US" altLang="ja-JP" sz="2400" u="sng" smtClean="0">
                <a:solidFill>
                  <a:schemeClr val="accent2">
                    <a:lumMod val="75000"/>
                  </a:schemeClr>
                </a:solidFill>
              </a:rPr>
              <a:t>Extraction</a:t>
            </a:r>
            <a:endParaRPr kumimoji="1" lang="ja-JP" altLang="en-US" sz="2400" u="sng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4556385" y="2771204"/>
            <a:ext cx="2592288" cy="1449595"/>
            <a:chOff x="3491880" y="3429000"/>
            <a:chExt cx="2592288" cy="1449595"/>
          </a:xfrm>
        </p:grpSpPr>
        <p:sp>
          <p:nvSpPr>
            <p:cNvPr id="3" name="正方形/長方形 2"/>
            <p:cNvSpPr/>
            <p:nvPr/>
          </p:nvSpPr>
          <p:spPr>
            <a:xfrm>
              <a:off x="3491880" y="3717032"/>
              <a:ext cx="2592288" cy="1161563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491880" y="3429000"/>
              <a:ext cx="1584176" cy="2880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mtClean="0">
                  <a:solidFill>
                    <a:schemeClr val="tx1"/>
                  </a:solidFill>
                </a:rPr>
                <a:t>Class A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4736405" y="3716744"/>
            <a:ext cx="2232248" cy="369475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Extracted Method 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736405" y="3203252"/>
            <a:ext cx="2232248" cy="36947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Similar Method 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558634" y="4491265"/>
            <a:ext cx="2592288" cy="1449595"/>
            <a:chOff x="3491880" y="3429000"/>
            <a:chExt cx="2592288" cy="1449595"/>
          </a:xfrm>
        </p:grpSpPr>
        <p:sp>
          <p:nvSpPr>
            <p:cNvPr id="18" name="正方形/長方形 17"/>
            <p:cNvSpPr/>
            <p:nvPr/>
          </p:nvSpPr>
          <p:spPr>
            <a:xfrm>
              <a:off x="3491880" y="3717032"/>
              <a:ext cx="2592288" cy="1161563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491880" y="3429000"/>
              <a:ext cx="1584176" cy="2880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mtClean="0">
                  <a:solidFill>
                    <a:schemeClr val="tx1"/>
                  </a:solidFill>
                </a:rPr>
                <a:t>Class B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4738654" y="5436805"/>
            <a:ext cx="2232248" cy="369475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Extracted Method B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738654" y="4923313"/>
            <a:ext cx="2232248" cy="36947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Similar Method B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611560" y="3429000"/>
            <a:ext cx="2592288" cy="1449595"/>
            <a:chOff x="3491880" y="3429000"/>
            <a:chExt cx="2592288" cy="1449595"/>
          </a:xfrm>
        </p:grpSpPr>
        <p:sp>
          <p:nvSpPr>
            <p:cNvPr id="23" name="正方形/長方形 22"/>
            <p:cNvSpPr/>
            <p:nvPr/>
          </p:nvSpPr>
          <p:spPr>
            <a:xfrm>
              <a:off x="3491880" y="3717032"/>
              <a:ext cx="2592288" cy="1161563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491880" y="3429000"/>
              <a:ext cx="1584176" cy="2880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mtClean="0">
                  <a:solidFill>
                    <a:schemeClr val="tx1"/>
                  </a:solidFill>
                </a:rPr>
                <a:t>Super Class 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正方形/長方形 24"/>
          <p:cNvSpPr/>
          <p:nvPr/>
        </p:nvSpPr>
        <p:spPr>
          <a:xfrm>
            <a:off x="791580" y="4086219"/>
            <a:ext cx="2232248" cy="36947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Merged Method 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32631" y="2756613"/>
            <a:ext cx="2342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u="sng" smtClean="0">
                <a:solidFill>
                  <a:schemeClr val="accent2">
                    <a:lumMod val="75000"/>
                  </a:schemeClr>
                </a:solidFill>
              </a:rPr>
              <a:t>Pull Up</a:t>
            </a:r>
          </a:p>
          <a:p>
            <a:pPr algn="ctr"/>
            <a:r>
              <a:rPr lang="en-US" altLang="ja-JP" sz="2400" u="sng" smtClean="0">
                <a:solidFill>
                  <a:schemeClr val="accent2">
                    <a:lumMod val="75000"/>
                  </a:schemeClr>
                </a:solidFill>
              </a:rPr>
              <a:t>Common Part</a:t>
            </a:r>
            <a:endParaRPr kumimoji="1" lang="ja-JP" altLang="en-US" sz="2400" u="sng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8" name="グループ化 47"/>
          <p:cNvGrpSpPr/>
          <p:nvPr/>
        </p:nvGrpSpPr>
        <p:grpSpPr>
          <a:xfrm>
            <a:off x="3046466" y="3406919"/>
            <a:ext cx="1692188" cy="1749054"/>
            <a:chOff x="2663788" y="3388277"/>
            <a:chExt cx="1692188" cy="1749054"/>
          </a:xfrm>
        </p:grpSpPr>
        <p:cxnSp>
          <p:nvCxnSpPr>
            <p:cNvPr id="27" name="直線コネクタ 26"/>
            <p:cNvCxnSpPr/>
            <p:nvPr/>
          </p:nvCxnSpPr>
          <p:spPr>
            <a:xfrm flipH="1" flipV="1">
              <a:off x="3851920" y="3402281"/>
              <a:ext cx="504056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 flipV="1">
              <a:off x="3850796" y="5137329"/>
              <a:ext cx="504056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H="1">
              <a:off x="3850796" y="3388277"/>
              <a:ext cx="1124" cy="17490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 flipH="1">
              <a:off x="2663788" y="4270956"/>
              <a:ext cx="118700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/>
          <p:cNvGrpSpPr/>
          <p:nvPr/>
        </p:nvGrpSpPr>
        <p:grpSpPr>
          <a:xfrm>
            <a:off x="6933773" y="3420924"/>
            <a:ext cx="394920" cy="488710"/>
            <a:chOff x="6553344" y="3421212"/>
            <a:chExt cx="394920" cy="488710"/>
          </a:xfrm>
        </p:grpSpPr>
        <p:cxnSp>
          <p:nvCxnSpPr>
            <p:cNvPr id="35" name="直線コネクタ 34"/>
            <p:cNvCxnSpPr/>
            <p:nvPr/>
          </p:nvCxnSpPr>
          <p:spPr>
            <a:xfrm flipH="1">
              <a:off x="6590473" y="3421212"/>
              <a:ext cx="357791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6948264" y="3429000"/>
              <a:ext cx="0" cy="4809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 flipH="1">
              <a:off x="6553344" y="3909922"/>
              <a:ext cx="39492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6954162" y="5132122"/>
            <a:ext cx="394920" cy="488710"/>
            <a:chOff x="6553344" y="3421212"/>
            <a:chExt cx="394920" cy="488710"/>
          </a:xfrm>
        </p:grpSpPr>
        <p:cxnSp>
          <p:nvCxnSpPr>
            <p:cNvPr id="45" name="直線コネクタ 44"/>
            <p:cNvCxnSpPr/>
            <p:nvPr/>
          </p:nvCxnSpPr>
          <p:spPr>
            <a:xfrm flipH="1">
              <a:off x="6590473" y="3421212"/>
              <a:ext cx="357791" cy="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6948264" y="3429000"/>
              <a:ext cx="0" cy="4809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/>
            <p:cNvCxnSpPr/>
            <p:nvPr/>
          </p:nvCxnSpPr>
          <p:spPr>
            <a:xfrm flipH="1">
              <a:off x="6553344" y="3909922"/>
              <a:ext cx="39492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円/楕円 49"/>
          <p:cNvSpPr/>
          <p:nvPr/>
        </p:nvSpPr>
        <p:spPr>
          <a:xfrm>
            <a:off x="7400813" y="3752378"/>
            <a:ext cx="396000" cy="396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smtClean="0">
                <a:solidFill>
                  <a:schemeClr val="tx1"/>
                </a:solidFill>
              </a:rPr>
              <a:t>1</a:t>
            </a:r>
            <a:endParaRPr kumimoji="1" lang="ja-JP" altLang="en-US" sz="2400">
              <a:solidFill>
                <a:schemeClr val="tx1"/>
              </a:solidFill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2195736" y="2651854"/>
            <a:ext cx="396000" cy="396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400" smtClean="0">
                <a:solidFill>
                  <a:schemeClr val="tx1"/>
                </a:solidFill>
              </a:rPr>
              <a:t>2</a:t>
            </a:r>
            <a:endParaRPr kumimoji="1" lang="ja-JP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3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9" grpId="0" animBg="1"/>
      <p:bldP spid="11" grpId="0" animBg="1"/>
      <p:bldP spid="20" grpId="0" animBg="1"/>
      <p:bldP spid="21" grpId="0" animBg="1"/>
      <p:bldP spid="25" grpId="0" animBg="1"/>
      <p:bldP spid="26" grpId="0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Difference Extraction (1/2)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10" name="正方形/長方形 9"/>
          <p:cNvSpPr/>
          <p:nvPr/>
        </p:nvSpPr>
        <p:spPr>
          <a:xfrm>
            <a:off x="232842" y="1686867"/>
            <a:ext cx="6840760" cy="2462213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public PlanarImage executeDrawOperation() 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{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(new Arc2D.Double(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width, height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start, stop, 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type</a:t>
            </a: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ja-JP" altLang="en-US" sz="140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ja-JP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1390" y="4365104"/>
            <a:ext cx="6840760" cy="224676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public PlanarImage executeDrawOperation() 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{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graphics.draw(new Ellipse2D.Double(0, 0, width, height</a:t>
            </a: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en-US" altLang="ja-JP" sz="14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4450" y="18425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33738" y="363108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54450" y="45091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65190" y="59492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2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Difference Extraction 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10" name="正方形/長方形 9"/>
          <p:cNvSpPr/>
          <p:nvPr/>
        </p:nvSpPr>
        <p:spPr>
          <a:xfrm>
            <a:off x="232842" y="1686867"/>
            <a:ext cx="6840760" cy="2462213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PlanarImage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executeDrawOperation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{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newMethod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(graphics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altLang="ja-JP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ja-JP" altLang="en-US" sz="1400" dirty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ja-JP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1390" y="4365104"/>
            <a:ext cx="6840760" cy="224676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public PlanarImage executeDrawOperation() 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{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newMethod(graphics</a:t>
            </a: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altLang="ja-JP" sz="1400" smtClean="0">
              <a:latin typeface="Consolas" pitchFamily="49" charset="0"/>
              <a:cs typeface="Consolas" pitchFamily="49" charset="0"/>
            </a:endParaRPr>
          </a:p>
          <a:p>
            <a:r>
              <a:rPr lang="ja-JP" altLang="en-US" sz="1400" smtClean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ja-JP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4450" y="18425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33738" y="363108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54450" y="45091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65190" y="59492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59832" y="1629183"/>
            <a:ext cx="5920680" cy="107721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>
                <a:latin typeface="Consolas" pitchFamily="49" charset="0"/>
                <a:cs typeface="Consolas" pitchFamily="49" charset="0"/>
              </a:rPr>
              <a:t>public void newMethod(Graphics2D graphics) {</a:t>
            </a:r>
          </a:p>
          <a:p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graphics.draw(new Arc2D.Double(stroke_width,</a:t>
            </a:r>
          </a:p>
          <a:p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stroke_width, width,height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start, stop, type));</a:t>
            </a:r>
          </a:p>
          <a:p>
            <a:r>
              <a:rPr lang="en-US" altLang="ja-JP" sz="1600">
                <a:latin typeface="Consolas" pitchFamily="49" charset="0"/>
                <a:cs typeface="Consolas" pitchFamily="49" charset="0"/>
              </a:rPr>
              <a:t>}</a:t>
            </a:r>
            <a:endParaRPr kumimoji="1" lang="ja-JP" altLang="en-US" sz="16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59832" y="4293096"/>
            <a:ext cx="5920680" cy="107721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newMethod(Graphics2D graphics) {</a:t>
            </a:r>
          </a:p>
          <a:p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graphics.draw(new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Ellipse2D.Double(0, 0, </a:t>
            </a:r>
            <a:endParaRPr lang="en-US" altLang="ja-JP" sz="160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width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height));</a:t>
            </a:r>
          </a:p>
          <a:p>
            <a:r>
              <a:rPr lang="en-US" altLang="ja-JP" sz="1600">
                <a:latin typeface="Consolas" pitchFamily="49" charset="0"/>
                <a:cs typeface="Consolas" pitchFamily="49" charset="0"/>
              </a:rPr>
              <a:t>}</a:t>
            </a:r>
            <a:endParaRPr kumimoji="1" lang="ja-JP" altLang="en-US" sz="16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屈折矢印 17"/>
          <p:cNvSpPr/>
          <p:nvPr/>
        </p:nvSpPr>
        <p:spPr>
          <a:xfrm>
            <a:off x="2598006" y="2706401"/>
            <a:ext cx="1152128" cy="423143"/>
          </a:xfrm>
          <a:prstGeom prst="bentUpArrow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屈折矢印 18"/>
          <p:cNvSpPr/>
          <p:nvPr/>
        </p:nvSpPr>
        <p:spPr>
          <a:xfrm>
            <a:off x="2627784" y="5370314"/>
            <a:ext cx="1152128" cy="423143"/>
          </a:xfrm>
          <a:prstGeom prst="bentUpArrow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WordArt 5"/>
          <p:cNvSpPr>
            <a:spLocks noChangeArrowheads="1" noChangeShapeType="1" noTextEdit="1"/>
          </p:cNvSpPr>
          <p:nvPr/>
        </p:nvSpPr>
        <p:spPr bwMode="auto">
          <a:xfrm>
            <a:off x="7380312" y="2725768"/>
            <a:ext cx="1395908" cy="15214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>
                <a:rot lat="19499999" lon="20999999" rev="0"/>
              </a:camera>
              <a:lightRig rig="legacyHarsh2" dir="t"/>
            </a:scene3d>
            <a:sp3d extrusionH="430200" prstMaterial="legacyPlastic">
              <a:extrusionClr>
                <a:srgbClr val="FF0000"/>
              </a:extrusionClr>
            </a:sp3d>
          </a:bodyPr>
          <a:lstStyle/>
          <a:p>
            <a:pPr algn="ctr"/>
            <a:r>
              <a:rPr lang="en-US" altLang="ja-JP" sz="3600" b="1" kern="10" dirty="0">
                <a:gradFill rotWithShape="1">
                  <a:gsLst>
                    <a:gs pos="0">
                      <a:srgbClr val="FF0000">
                        <a:gamma/>
                        <a:shade val="46275"/>
                        <a:invGamma/>
                      </a:srgbClr>
                    </a:gs>
                    <a:gs pos="100000">
                      <a:srgbClr val="FF0000"/>
                    </a:gs>
                  </a:gsLst>
                  <a:lin ang="18900000" scaled="1"/>
                </a:gradFill>
                <a:latin typeface="Arial Black"/>
              </a:rPr>
              <a:t>?</a:t>
            </a:r>
            <a:endParaRPr lang="ja-JP" altLang="en-US" sz="3600" b="1" kern="10" dirty="0">
              <a:gradFill rotWithShape="1">
                <a:gsLst>
                  <a:gs pos="0">
                    <a:srgbClr val="FF0000">
                      <a:gamma/>
                      <a:shade val="46275"/>
                      <a:invGamma/>
                    </a:srgbClr>
                  </a:gs>
                  <a:gs pos="100000">
                    <a:srgbClr val="FF0000"/>
                  </a:gs>
                </a:gsLst>
                <a:lin ang="18900000" scaled="1"/>
              </a:gra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712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ja-JP" sz="4200" dirty="0" smtClean="0"/>
              <a:t>Extraction based on </a:t>
            </a:r>
            <a:r>
              <a:rPr lang="en-US" altLang="ja-JP" sz="4200" dirty="0"/>
              <a:t>semantics </a:t>
            </a:r>
            <a:r>
              <a:rPr lang="en-US" altLang="ja-JP" sz="4200" dirty="0" smtClean="0"/>
              <a:t> (</a:t>
            </a:r>
            <a:r>
              <a:rPr lang="en-US" altLang="ja-JP" sz="4200" dirty="0"/>
              <a:t>1/2</a:t>
            </a:r>
            <a:r>
              <a:rPr lang="en-US" altLang="ja-JP" sz="4200" dirty="0" smtClean="0"/>
              <a:t>)</a:t>
            </a:r>
            <a:endParaRPr kumimoji="1" lang="ja-JP" altLang="en-US" sz="4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10" name="正方形/長方形 9"/>
          <p:cNvSpPr/>
          <p:nvPr/>
        </p:nvSpPr>
        <p:spPr>
          <a:xfrm>
            <a:off x="232842" y="1686867"/>
            <a:ext cx="6840760" cy="2462213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PlanarImage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executeDrawOperation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{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(new Arc2D.Double(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width, height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start, stop, type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ja-JP" altLang="en-US" sz="1400" dirty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ja-JP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1390" y="4365104"/>
            <a:ext cx="6840760" cy="224676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public PlanarImage executeDrawOperation() 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{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graphics.draw(new Ellipse2D.Double(0, 0, width, height</a:t>
            </a: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en-US" altLang="ja-JP" sz="14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4450" y="18425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33738" y="363108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54450" y="45091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65190" y="59492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67544" y="2348880"/>
            <a:ext cx="5976664" cy="11521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40160" y="5085184"/>
            <a:ext cx="5976664" cy="86409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00192" y="3672026"/>
            <a:ext cx="2302272" cy="954107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Semantic Difference</a:t>
            </a:r>
            <a:endParaRPr kumimoji="1" lang="ja-JP" altLang="en-US" sz="2800" dirty="0"/>
          </a:p>
        </p:txBody>
      </p:sp>
      <p:sp>
        <p:nvSpPr>
          <p:cNvPr id="5" name="曲折矢印 4"/>
          <p:cNvSpPr/>
          <p:nvPr/>
        </p:nvSpPr>
        <p:spPr>
          <a:xfrm rot="10800000">
            <a:off x="6444208" y="4664070"/>
            <a:ext cx="792088" cy="792088"/>
          </a:xfrm>
          <a:prstGeom prst="ben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曲折矢印 22"/>
          <p:cNvSpPr/>
          <p:nvPr/>
        </p:nvSpPr>
        <p:spPr>
          <a:xfrm rot="10800000" flipV="1">
            <a:off x="6439520" y="2838995"/>
            <a:ext cx="792088" cy="792088"/>
          </a:xfrm>
          <a:prstGeom prst="ben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2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22" grpId="0" animBg="1"/>
      <p:bldP spid="5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"/>
          <p:cNvSpPr txBox="1">
            <a:spLocks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4200" kern="0" dirty="0" smtClean="0"/>
              <a:t>Extraction based on semantics  (2/2)</a:t>
            </a:r>
            <a:endParaRPr lang="ja-JP" altLang="en-US" sz="4200" kern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10" name="正方形/長方形 9"/>
          <p:cNvSpPr/>
          <p:nvPr/>
        </p:nvSpPr>
        <p:spPr>
          <a:xfrm>
            <a:off x="232842" y="1686867"/>
            <a:ext cx="6840760" cy="2462213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PlanarImage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executeDrawOperation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endParaRPr lang="en-US" altLang="ja-JP" sz="1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endParaRPr lang="en-US" altLang="ja-JP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　　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drawOutline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(graphics);</a:t>
            </a:r>
          </a:p>
          <a:p>
            <a:endParaRPr lang="en-US" altLang="ja-JP" sz="1400" dirty="0">
              <a:latin typeface="Consolas" pitchFamily="49" charset="0"/>
              <a:cs typeface="Consolas" pitchFamily="49" charset="0"/>
            </a:endParaRPr>
          </a:p>
          <a:p>
            <a:r>
              <a:rPr lang="ja-JP" altLang="en-US" sz="1400" dirty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ja-JP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1390" y="4365104"/>
            <a:ext cx="6840760" cy="224676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PlanarImage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executeDrawOperation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if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(!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stroke.equals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(”transparent”)) 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endParaRPr lang="en-US" altLang="ja-JP" sz="1400" dirty="0" smtClean="0">
              <a:latin typeface="Consolas" pitchFamily="49" charset="0"/>
              <a:cs typeface="Consolas" pitchFamily="49" charset="0"/>
            </a:endParaRPr>
          </a:p>
          <a:p>
            <a:endParaRPr lang="en-US" altLang="ja-JP" sz="1400" dirty="0">
              <a:latin typeface="Consolas" pitchFamily="49" charset="0"/>
              <a:cs typeface="Consolas" pitchFamily="49" charset="0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　　</a:t>
            </a:r>
            <a:r>
              <a:rPr lang="en-US" altLang="ja-JP" sz="1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drawOutline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(graphics);</a:t>
            </a:r>
          </a:p>
          <a:p>
            <a:endParaRPr lang="en-US" altLang="ja-JP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en-US" altLang="ja-JP" sz="1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4450" y="18425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33738" y="363108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54450" y="45091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65190" y="59492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・・・</a:t>
            </a:r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47988" y="1538784"/>
            <a:ext cx="6144368" cy="16004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drawOutline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(Graphics2D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graphics) {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(stroke));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(new Arc2D.Double(</a:t>
            </a:r>
            <a:r>
              <a:rPr lang="en-US" altLang="ja-JP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width, height, start, stop, type));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kumimoji="1"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47988" y="4293096"/>
            <a:ext cx="6144368" cy="138499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drawOutline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(Graphics2D 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graphics) {</a:t>
            </a:r>
          </a:p>
          <a:p>
            <a:r>
              <a:rPr lang="ja-JP" altLang="en-US" sz="1400" dirty="0" smtClean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400" dirty="0" err="1" smtClean="0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BasicStroke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stroke_width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graphics.setColor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ColorMapper.getColorByName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(stroke));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graphics.setStroke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1400" dirty="0" err="1">
                <a:latin typeface="Consolas" pitchFamily="49" charset="0"/>
                <a:cs typeface="Consolas" pitchFamily="49" charset="0"/>
              </a:rPr>
              <a:t>bStroke</a:t>
            </a:r>
            <a:r>
              <a:rPr lang="en-US" altLang="ja-JP" sz="14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graphics.draw</a:t>
            </a:r>
            <a:r>
              <a:rPr lang="en-US" altLang="ja-JP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(new Ellipse2D.Double(0, 0, width, height</a:t>
            </a:r>
            <a:r>
              <a:rPr lang="en-US" altLang="ja-JP" sz="1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));</a:t>
            </a:r>
          </a:p>
          <a:p>
            <a:r>
              <a:rPr lang="en-US" altLang="ja-JP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kumimoji="1" lang="ja-JP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屈折矢印 22"/>
          <p:cNvSpPr/>
          <p:nvPr/>
        </p:nvSpPr>
        <p:spPr>
          <a:xfrm rot="16200000" flipV="1">
            <a:off x="2142038" y="2263012"/>
            <a:ext cx="576065" cy="1035832"/>
          </a:xfrm>
          <a:prstGeom prst="bentUpArrow">
            <a:avLst>
              <a:gd name="adj1" fmla="val 16182"/>
              <a:gd name="adj2" fmla="val 25000"/>
              <a:gd name="adj3" fmla="val 25000"/>
            </a:avLst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屈折矢印 24"/>
          <p:cNvSpPr/>
          <p:nvPr/>
        </p:nvSpPr>
        <p:spPr>
          <a:xfrm rot="16200000" flipV="1">
            <a:off x="2142038" y="4703501"/>
            <a:ext cx="576065" cy="1035832"/>
          </a:xfrm>
          <a:prstGeom prst="bentUpArrow">
            <a:avLst>
              <a:gd name="adj1" fmla="val 16182"/>
              <a:gd name="adj2" fmla="val 25000"/>
              <a:gd name="adj3" fmla="val 25000"/>
            </a:avLst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107">
            <a:off x="7951580" y="3055019"/>
            <a:ext cx="1152128" cy="1152128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107504" y="3477195"/>
            <a:ext cx="8064896" cy="523220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smtClean="0"/>
              <a:t>The extracted methods have a single functionality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521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下カーブ矢印 49"/>
          <p:cNvSpPr/>
          <p:nvPr/>
        </p:nvSpPr>
        <p:spPr>
          <a:xfrm>
            <a:off x="3560300" y="3674976"/>
            <a:ext cx="2040032" cy="732604"/>
          </a:xfrm>
          <a:prstGeom prst="curvedDownArrow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1" name="下カーブ矢印 50"/>
          <p:cNvSpPr/>
          <p:nvPr/>
        </p:nvSpPr>
        <p:spPr>
          <a:xfrm rot="10800000">
            <a:off x="3481270" y="5375132"/>
            <a:ext cx="2040032" cy="732604"/>
          </a:xfrm>
          <a:prstGeom prst="curvedDownArrow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Goal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en-US" altLang="ja-JP" dirty="0" smtClean="0"/>
              <a:t>Suggest semantic differences for merging similar methods</a:t>
            </a:r>
            <a:r>
              <a:rPr lang="ja-JP" altLang="en-US" dirty="0"/>
              <a:t> </a:t>
            </a:r>
            <a:r>
              <a:rPr lang="en-US" altLang="ja-JP" dirty="0" smtClean="0"/>
              <a:t>to developers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5" name="図 4" descr="atsb000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167522"/>
            <a:ext cx="1296144" cy="1296144"/>
          </a:xfrm>
          <a:prstGeom prst="rect">
            <a:avLst/>
          </a:prstGeom>
        </p:spPr>
      </p:pic>
      <p:sp>
        <p:nvSpPr>
          <p:cNvPr id="8" name="雲 7"/>
          <p:cNvSpPr/>
          <p:nvPr/>
        </p:nvSpPr>
        <p:spPr>
          <a:xfrm>
            <a:off x="5554468" y="4156551"/>
            <a:ext cx="1800200" cy="1368152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4006751" y="5798738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3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4610922" y="5798737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9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0" name="直線コネクタ 29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正方形/長方形 33"/>
          <p:cNvSpPr/>
          <p:nvPr/>
        </p:nvSpPr>
        <p:spPr>
          <a:xfrm>
            <a:off x="4034763" y="5858550"/>
            <a:ext cx="345926" cy="228310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635633" y="5879426"/>
            <a:ext cx="345926" cy="228310"/>
          </a:xfrm>
          <a:prstGeom prst="rect">
            <a:avLst/>
          </a:prstGeom>
          <a:solidFill>
            <a:srgbClr val="65D7FF">
              <a:alpha val="69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4039248" y="3501009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37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グループ化 41"/>
          <p:cNvGrpSpPr/>
          <p:nvPr/>
        </p:nvGrpSpPr>
        <p:grpSpPr>
          <a:xfrm>
            <a:off x="4643419" y="3501008"/>
            <a:ext cx="401742" cy="472382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43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44" name="直線コネクタ 43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354791" y="548052"/>
              <a:ext cx="257696" cy="1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" name="図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52692">
            <a:off x="1671649" y="379896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/>
          <a:lstStyle/>
          <a:p>
            <a:r>
              <a:rPr kumimoji="1" lang="en-US" altLang="ja-JP" dirty="0" smtClean="0"/>
              <a:t>Overview of Proposed Approach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ja-JP" dirty="0" smtClean="0"/>
              <a:t>Propose the concept of EM candidate</a:t>
            </a:r>
          </a:p>
          <a:p>
            <a:pPr lvl="1"/>
            <a:r>
              <a:rPr lang="en-US" altLang="ja-JP" dirty="0" smtClean="0"/>
              <a:t>It means Extract Method candidate for merging similar methods</a:t>
            </a:r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en-US" altLang="ja-JP" smtClean="0"/>
              <a:t>Detect all </a:t>
            </a:r>
            <a:r>
              <a:rPr lang="en-US" altLang="ja-JP" dirty="0" smtClean="0"/>
              <a:t>of EM candidates and </a:t>
            </a:r>
            <a:r>
              <a:rPr lang="en-US" altLang="ja-JP" smtClean="0"/>
              <a:t>rank them </a:t>
            </a:r>
            <a:r>
              <a:rPr lang="en-US" altLang="ja-JP" dirty="0" smtClean="0"/>
              <a:t>by slice-based cohesion metrics</a:t>
            </a:r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4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6.7"/>
</p:tagLst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0</TotalTime>
  <Words>1559</Words>
  <Application>Microsoft Office PowerPoint</Application>
  <PresentationFormat>画面に合わせる (4:3)</PresentationFormat>
  <Paragraphs>561</Paragraphs>
  <Slides>27</Slides>
  <Notes>27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Sel-CoolMetal-white</vt:lpstr>
      <vt:lpstr>数式</vt:lpstr>
      <vt:lpstr>How to extract differences from similar programs? : A cohesion metric approach </vt:lpstr>
      <vt:lpstr>Addressing code clone problem</vt:lpstr>
      <vt:lpstr>Form Template Method</vt:lpstr>
      <vt:lpstr>Difference Extraction (1/2)</vt:lpstr>
      <vt:lpstr>Difference Extraction (2/2)</vt:lpstr>
      <vt:lpstr>Extraction based on semantics  (1/2)</vt:lpstr>
      <vt:lpstr>PowerPoint プレゼンテーション</vt:lpstr>
      <vt:lpstr>Research Goal </vt:lpstr>
      <vt:lpstr>Overview of Proposed Approach</vt:lpstr>
      <vt:lpstr>EM candidate</vt:lpstr>
      <vt:lpstr>Examples of EM candidate</vt:lpstr>
      <vt:lpstr>Steps of Proposed Approach</vt:lpstr>
      <vt:lpstr>Step 1 : Generate ASTs</vt:lpstr>
      <vt:lpstr>Step 2 : Comparing ASTs</vt:lpstr>
      <vt:lpstr>Step2 : Comparing ASTs</vt:lpstr>
      <vt:lpstr>Step 3 : Detecting EM Candidates</vt:lpstr>
      <vt:lpstr>PowerPoint プレゼンテーション</vt:lpstr>
      <vt:lpstr>Step 4 : Ranking EM Candidates</vt:lpstr>
      <vt:lpstr>Slice-Based Cohesion Metrics (1/2)</vt:lpstr>
      <vt:lpstr>Slice-Based Cohesion Metrics (2/2)</vt:lpstr>
      <vt:lpstr>Step 4 : Ranking EM Candidates</vt:lpstr>
      <vt:lpstr>Proposed Tool : MeDiCo</vt:lpstr>
      <vt:lpstr>Case Study</vt:lpstr>
      <vt:lpstr>Target Similar Methods</vt:lpstr>
      <vt:lpstr>Evolution of Cohesion Metrics (1/2)</vt:lpstr>
      <vt:lpstr>Evolution of Cohesion Metrics (2/2)</vt:lpstr>
      <vt:lpstr>Conclusion &amp;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2013-05-20T16:51:29Z</dcterms:created>
  <dcterms:modified xsi:type="dcterms:W3CDTF">2013-05-20T16:51:37Z</dcterms:modified>
</cp:coreProperties>
</file>