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9" r:id="rId3"/>
    <p:sldId id="270" r:id="rId4"/>
    <p:sldId id="280" r:id="rId5"/>
    <p:sldId id="292" r:id="rId6"/>
    <p:sldId id="309" r:id="rId7"/>
    <p:sldId id="312" r:id="rId8"/>
    <p:sldId id="311" r:id="rId9"/>
    <p:sldId id="289" r:id="rId10"/>
    <p:sldId id="278" r:id="rId11"/>
    <p:sldId id="268" r:id="rId12"/>
    <p:sldId id="279" r:id="rId13"/>
    <p:sldId id="257" r:id="rId14"/>
    <p:sldId id="315" r:id="rId15"/>
    <p:sldId id="282" r:id="rId16"/>
    <p:sldId id="264" r:id="rId17"/>
    <p:sldId id="265" r:id="rId18"/>
    <p:sldId id="302" r:id="rId19"/>
    <p:sldId id="295" r:id="rId20"/>
    <p:sldId id="274" r:id="rId21"/>
    <p:sldId id="283" r:id="rId22"/>
    <p:sldId id="306" r:id="rId23"/>
    <p:sldId id="285" r:id="rId24"/>
    <p:sldId id="286" r:id="rId25"/>
    <p:sldId id="290" r:id="rId26"/>
    <p:sldId id="314" r:id="rId27"/>
    <p:sldId id="260" r:id="rId28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2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75" autoAdjust="0"/>
    <p:restoredTop sz="56684" autoAdjust="0"/>
  </p:normalViewPr>
  <p:slideViewPr>
    <p:cSldViewPr snapToGrid="0">
      <p:cViewPr varScale="1">
        <p:scale>
          <a:sx n="34" d="100"/>
          <a:sy n="34" d="100"/>
        </p:scale>
        <p:origin x="33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172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C64C2-15AD-48D2-B8C4-36EC383B630F}" type="datetimeFigureOut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06352-D872-4B87-B3E5-9BEB13CEA4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499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3D772-D5A9-42EC-AF71-1C47365E06EE}" type="datetimeFigureOut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73313-7B1A-40B0-8B0D-590127E9D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435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63302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9252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1614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875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7101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8745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38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4733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2212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223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308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3730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1388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7196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1211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5193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9642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5266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9652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974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929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519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666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6526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609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21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73313-7B1A-40B0-8B0D-590127E9DD5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314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gif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1279126A-C453-4ACE-BC32-1B5CB00B094F}" type="datetime1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CD842C11-2CE5-4045-9351-9F278120B46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22" name="Picture 2" descr="\\mir\space\document\logo\color-variations\sel-logo-color.e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471" y="430260"/>
            <a:ext cx="2051050" cy="704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Freeform 18"/>
          <p:cNvSpPr>
            <a:spLocks/>
          </p:cNvSpPr>
          <p:nvPr/>
        </p:nvSpPr>
        <p:spPr bwMode="auto">
          <a:xfrm>
            <a:off x="8892480" y="6663618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Freeform 18"/>
          <p:cNvSpPr>
            <a:spLocks/>
          </p:cNvSpPr>
          <p:nvPr/>
        </p:nvSpPr>
        <p:spPr bwMode="auto">
          <a:xfrm>
            <a:off x="8892480" y="6663618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  <a:endParaRPr lang="en-US" altLang="ja-JP" sz="1000" dirty="0">
              <a:solidFill>
                <a:srgbClr val="DDDDDD"/>
              </a:solidFill>
            </a:endParaRPr>
          </a:p>
        </p:txBody>
      </p:sp>
      <p:pic>
        <p:nvPicPr>
          <p:cNvPr id="1026" name="Picture 2" descr="http://www.osaka-u.ac.jp/++theme++ou.site.theme/cmn/img/logo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09" y="447674"/>
            <a:ext cx="2497629" cy="624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9438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608627-A253-4723-8153-0BAA0772DE48}" type="datetime1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42C11-2CE5-4045-9351-9F278120B4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31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34A39-55B3-4308-9CDC-C3CCDB8DD7A3}" type="datetime1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42C11-2CE5-4045-9351-9F278120B4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17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D49F58-3B4D-452D-BAC2-32B6E4C51CC4}" type="datetime1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42C11-2CE5-4045-9351-9F278120B4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3162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216000"/>
            <a:ext cx="9144000" cy="144570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B33DB4-4C3E-4D12-A1E2-84C50F3C2F4E}" type="datetime1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42C11-2CE5-4045-9351-9F278120B46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Picture 2" descr="\\mir\space\document\logo\color-variations\sel-logo-color.e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88306"/>
            <a:ext cx="3394323" cy="1165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0558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B20F23-2B9C-4AD7-A06D-403B70CABF48}" type="datetime1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42C11-2CE5-4045-9351-9F278120B4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285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43B095-B6CA-438C-B945-C9974F6605AF}" type="datetime1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42C11-2CE5-4045-9351-9F278120B4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07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29C79D-935A-4D41-9DB4-12105FA551B8}" type="datetime1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42C11-2CE5-4045-9351-9F278120B4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733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925AB7-ACA5-4C6A-8FB2-23C2D8A637E8}" type="datetime1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42C11-2CE5-4045-9351-9F278120B4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819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850BC6-19C3-452E-87A4-E46A0C701E1C}" type="datetime1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42C11-2CE5-4045-9351-9F278120B4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610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77119B-9F5E-4726-B040-9BFE913AEE10}" type="datetime1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42C11-2CE5-4045-9351-9F278120B4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81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066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963" y="1484784"/>
            <a:ext cx="8485509" cy="464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12776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0BB5E5FB-A249-45CF-A999-0DD11E9FA1D6}" type="datetime1">
              <a:rPr kumimoji="1" lang="ja-JP" altLang="en-US" smtClean="0"/>
              <a:t>2013/8/30</a:t>
            </a:fld>
            <a:endParaRPr kumimoji="1" lang="ja-JP" alt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D842C11-2CE5-4045-9351-9F278120B46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  <a:endParaRPr lang="en-US" altLang="ja-JP" sz="1000" dirty="0">
              <a:solidFill>
                <a:srgbClr val="DDDDDD"/>
              </a:solidFill>
            </a:endParaRPr>
          </a:p>
        </p:txBody>
      </p:sp>
      <p:sp>
        <p:nvSpPr>
          <p:cNvPr id="14" name="Freeform 18"/>
          <p:cNvSpPr>
            <a:spLocks/>
          </p:cNvSpPr>
          <p:nvPr/>
        </p:nvSpPr>
        <p:spPr bwMode="auto">
          <a:xfrm>
            <a:off x="8892480" y="6663618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Freeform 18"/>
          <p:cNvSpPr>
            <a:spLocks/>
          </p:cNvSpPr>
          <p:nvPr/>
        </p:nvSpPr>
        <p:spPr bwMode="auto">
          <a:xfrm>
            <a:off x="8892480" y="6663618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8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28000" y="216000"/>
            <a:ext cx="1081087" cy="3698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4963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002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663422"/>
            <a:ext cx="9144000" cy="2163860"/>
          </a:xfrm>
          <a:solidFill>
            <a:schemeClr val="bg1"/>
          </a:solidFill>
        </p:spPr>
        <p:txBody>
          <a:bodyPr/>
          <a:lstStyle/>
          <a:p>
            <a:r>
              <a:rPr lang="en-US" altLang="ja-JP" sz="4000" dirty="0"/>
              <a:t>Extraction of Product Evolution </a:t>
            </a:r>
            <a:r>
              <a:rPr lang="en-US" altLang="ja-JP" sz="4000" dirty="0" smtClean="0"/>
              <a:t>Tree</a:t>
            </a:r>
            <a:br>
              <a:rPr lang="en-US" altLang="ja-JP" sz="4000" dirty="0" smtClean="0"/>
            </a:br>
            <a:r>
              <a:rPr lang="en-US" altLang="ja-JP" sz="4000" dirty="0" smtClean="0"/>
              <a:t>from </a:t>
            </a:r>
            <a:r>
              <a:rPr lang="en-US" altLang="ja-JP" sz="4000" dirty="0"/>
              <a:t>Source Code of Product Variants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232635"/>
            <a:ext cx="6400800" cy="1093428"/>
          </a:xfrm>
        </p:spPr>
        <p:txBody>
          <a:bodyPr/>
          <a:lstStyle/>
          <a:p>
            <a:r>
              <a:rPr lang="en-US" altLang="ja-JP" sz="2400" b="1" u="sng" dirty="0"/>
              <a:t>Tetsuya Kanda</a:t>
            </a:r>
            <a:r>
              <a:rPr lang="en-US" altLang="ja-JP" sz="2400" dirty="0"/>
              <a:t>, Takashi </a:t>
            </a:r>
            <a:r>
              <a:rPr lang="en-US" altLang="ja-JP" sz="2400" dirty="0" err="1"/>
              <a:t>Ishio</a:t>
            </a:r>
            <a:r>
              <a:rPr lang="en-US" altLang="ja-JP" sz="2400" dirty="0"/>
              <a:t>, </a:t>
            </a:r>
            <a:r>
              <a:rPr lang="en-US" altLang="ja-JP" sz="2400" dirty="0" err="1"/>
              <a:t>Katsuro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Inoue</a:t>
            </a:r>
          </a:p>
        </p:txBody>
      </p:sp>
      <p:cxnSp>
        <p:nvCxnSpPr>
          <p:cNvPr id="5" name="直線コネクタ 4"/>
          <p:cNvCxnSpPr/>
          <p:nvPr/>
        </p:nvCxnSpPr>
        <p:spPr>
          <a:xfrm>
            <a:off x="1216058" y="3921551"/>
            <a:ext cx="683443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81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The history is </a:t>
            </a:r>
            <a:r>
              <a:rPr kumimoji="1" lang="en-US" altLang="ja-JP" b="1" dirty="0" smtClean="0"/>
              <a:t>not</a:t>
            </a:r>
            <a:r>
              <a:rPr kumimoji="1" lang="en-US" altLang="ja-JP" dirty="0" smtClean="0"/>
              <a:t> available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Products are not always version controlled.</a:t>
            </a:r>
          </a:p>
          <a:p>
            <a:pPr lvl="1"/>
            <a:r>
              <a:rPr lang="en-US" altLang="ja-JP" dirty="0" smtClean="0"/>
              <a:t>Or managed independently and relationships between branches are not recorded</a:t>
            </a:r>
          </a:p>
          <a:p>
            <a:r>
              <a:rPr lang="en-US" altLang="ja-JP" dirty="0"/>
              <a:t>In the worst </a:t>
            </a:r>
            <a:r>
              <a:rPr lang="en-US" altLang="ja-JP" dirty="0" smtClean="0"/>
              <a:t>case, developers </a:t>
            </a:r>
            <a:r>
              <a:rPr lang="en-US" altLang="ja-JP" b="1" dirty="0">
                <a:solidFill>
                  <a:schemeClr val="accent6"/>
                </a:solidFill>
              </a:rPr>
              <a:t>only have access to source code </a:t>
            </a:r>
            <a:r>
              <a:rPr lang="en-US" altLang="ja-JP" dirty="0"/>
              <a:t>of each product</a:t>
            </a:r>
            <a:r>
              <a:rPr lang="en-US" altLang="ja-JP" dirty="0" smtClean="0"/>
              <a:t>.</a:t>
            </a:r>
          </a:p>
          <a:p>
            <a:pPr lvl="1"/>
            <a:r>
              <a:rPr kumimoji="1" lang="en-US" altLang="ja-JP" dirty="0" smtClean="0"/>
              <a:t>No version numbers, no release dates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348" y="4664541"/>
            <a:ext cx="3870263" cy="2071415"/>
          </a:xfrm>
          <a:prstGeom prst="rect">
            <a:avLst/>
          </a:prstGeom>
        </p:spPr>
      </p:pic>
      <p:sp>
        <p:nvSpPr>
          <p:cNvPr id="7" name="乗算記号 6"/>
          <p:cNvSpPr/>
          <p:nvPr/>
        </p:nvSpPr>
        <p:spPr>
          <a:xfrm>
            <a:off x="1131348" y="4406247"/>
            <a:ext cx="4356027" cy="2451753"/>
          </a:xfrm>
          <a:prstGeom prst="mathMultiply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65168" y="5375600"/>
            <a:ext cx="888385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latin typeface="Eras Demi ITC" panose="020B0805030504020804" pitchFamily="34" charset="0"/>
              </a:rPr>
              <a:t>Lost</a:t>
            </a:r>
            <a:endParaRPr kumimoji="1" lang="ja-JP" altLang="en-US" sz="2800" dirty="0">
              <a:latin typeface="Eras Demi ITC" panose="020B08050305040208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10</a:t>
            </a:fld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1042" y="4664541"/>
            <a:ext cx="2582365" cy="2071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79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262" y="359481"/>
            <a:ext cx="9011477" cy="1066130"/>
          </a:xfrm>
        </p:spPr>
        <p:txBody>
          <a:bodyPr/>
          <a:lstStyle/>
          <a:p>
            <a:r>
              <a:rPr kumimoji="1" lang="en-US" altLang="ja-JP" dirty="0" smtClean="0"/>
              <a:t>Proposal: </a:t>
            </a:r>
            <a:r>
              <a:rPr kumimoji="1" lang="en-US" altLang="ja-JP" b="1" dirty="0" smtClean="0"/>
              <a:t>Product Evolution Tree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We extract an approximation of the evolution history of software products.</a:t>
            </a:r>
          </a:p>
          <a:p>
            <a:pPr lvl="1"/>
            <a:r>
              <a:rPr lang="en-US" altLang="ja-JP" dirty="0" smtClean="0"/>
              <a:t>Analyze products using </a:t>
            </a:r>
            <a:r>
              <a:rPr lang="en-US" altLang="ja-JP" b="1" dirty="0" smtClean="0">
                <a:solidFill>
                  <a:schemeClr val="accent6"/>
                </a:solidFill>
              </a:rPr>
              <a:t>only the source code</a:t>
            </a:r>
            <a:r>
              <a:rPr lang="en-US" altLang="ja-JP" dirty="0" smtClean="0"/>
              <a:t>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11</a:t>
            </a:fld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1691407" y="4318769"/>
            <a:ext cx="1177149" cy="1666220"/>
            <a:chOff x="4570682" y="4767150"/>
            <a:chExt cx="1406116" cy="1990316"/>
          </a:xfrm>
        </p:grpSpPr>
        <p:sp>
          <p:nvSpPr>
            <p:cNvPr id="6" name="直方体 5"/>
            <p:cNvSpPr/>
            <p:nvPr/>
          </p:nvSpPr>
          <p:spPr>
            <a:xfrm>
              <a:off x="5348759" y="5708452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直方体 6"/>
            <p:cNvSpPr/>
            <p:nvPr/>
          </p:nvSpPr>
          <p:spPr>
            <a:xfrm>
              <a:off x="5099137" y="5846541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直方体 7"/>
            <p:cNvSpPr/>
            <p:nvPr/>
          </p:nvSpPr>
          <p:spPr>
            <a:xfrm>
              <a:off x="5428425" y="5892724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直方体 8"/>
            <p:cNvSpPr/>
            <p:nvPr/>
          </p:nvSpPr>
          <p:spPr>
            <a:xfrm>
              <a:off x="4822959" y="5983898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直方体 9"/>
            <p:cNvSpPr/>
            <p:nvPr/>
          </p:nvSpPr>
          <p:spPr>
            <a:xfrm>
              <a:off x="5152248" y="6030081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直方体 10"/>
            <p:cNvSpPr/>
            <p:nvPr/>
          </p:nvSpPr>
          <p:spPr>
            <a:xfrm>
              <a:off x="5481537" y="6076263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直方体 11"/>
            <p:cNvSpPr/>
            <p:nvPr/>
          </p:nvSpPr>
          <p:spPr>
            <a:xfrm>
              <a:off x="4570682" y="6122378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直方体 12"/>
            <p:cNvSpPr/>
            <p:nvPr/>
          </p:nvSpPr>
          <p:spPr>
            <a:xfrm>
              <a:off x="4899971" y="6168560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直方体 13"/>
            <p:cNvSpPr/>
            <p:nvPr/>
          </p:nvSpPr>
          <p:spPr>
            <a:xfrm>
              <a:off x="5229259" y="6214742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直方体 14"/>
            <p:cNvSpPr/>
            <p:nvPr/>
          </p:nvSpPr>
          <p:spPr>
            <a:xfrm>
              <a:off x="5567843" y="6247599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直方体 15"/>
            <p:cNvSpPr/>
            <p:nvPr/>
          </p:nvSpPr>
          <p:spPr>
            <a:xfrm>
              <a:off x="5295647" y="5407336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直方体 16"/>
            <p:cNvSpPr/>
            <p:nvPr/>
          </p:nvSpPr>
          <p:spPr>
            <a:xfrm>
              <a:off x="5046026" y="5545425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直方体 17"/>
            <p:cNvSpPr/>
            <p:nvPr/>
          </p:nvSpPr>
          <p:spPr>
            <a:xfrm>
              <a:off x="5375314" y="5591608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直方体 18"/>
            <p:cNvSpPr/>
            <p:nvPr/>
          </p:nvSpPr>
          <p:spPr>
            <a:xfrm>
              <a:off x="4769848" y="5682782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直方体 19"/>
            <p:cNvSpPr/>
            <p:nvPr/>
          </p:nvSpPr>
          <p:spPr>
            <a:xfrm>
              <a:off x="5099137" y="5728965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直方体 20"/>
            <p:cNvSpPr/>
            <p:nvPr/>
          </p:nvSpPr>
          <p:spPr>
            <a:xfrm>
              <a:off x="5428425" y="5775147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直方体 21"/>
            <p:cNvSpPr/>
            <p:nvPr/>
          </p:nvSpPr>
          <p:spPr>
            <a:xfrm>
              <a:off x="5242536" y="5081740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直方体 22"/>
            <p:cNvSpPr/>
            <p:nvPr/>
          </p:nvSpPr>
          <p:spPr>
            <a:xfrm>
              <a:off x="4966359" y="5219097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直方体 23"/>
            <p:cNvSpPr/>
            <p:nvPr/>
          </p:nvSpPr>
          <p:spPr>
            <a:xfrm>
              <a:off x="5295647" y="5265280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直方体 24"/>
            <p:cNvSpPr/>
            <p:nvPr/>
          </p:nvSpPr>
          <p:spPr>
            <a:xfrm>
              <a:off x="5131003" y="4767150"/>
              <a:ext cx="408955" cy="509867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8" name="下カーブ矢印 67"/>
          <p:cNvSpPr/>
          <p:nvPr/>
        </p:nvSpPr>
        <p:spPr>
          <a:xfrm rot="598816">
            <a:off x="2807305" y="4247981"/>
            <a:ext cx="1395653" cy="376217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69" name="グループ化 68"/>
          <p:cNvGrpSpPr/>
          <p:nvPr/>
        </p:nvGrpSpPr>
        <p:grpSpPr>
          <a:xfrm>
            <a:off x="4224999" y="4203679"/>
            <a:ext cx="3626914" cy="2260773"/>
            <a:chOff x="3725393" y="3223460"/>
            <a:chExt cx="4671747" cy="2912051"/>
          </a:xfrm>
        </p:grpSpPr>
        <p:sp>
          <p:nvSpPr>
            <p:cNvPr id="70" name="右矢印 69"/>
            <p:cNvSpPr/>
            <p:nvPr/>
          </p:nvSpPr>
          <p:spPr>
            <a:xfrm>
              <a:off x="3725393" y="4138819"/>
              <a:ext cx="4671747" cy="35550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曲折矢印 70"/>
            <p:cNvSpPr/>
            <p:nvPr/>
          </p:nvSpPr>
          <p:spPr>
            <a:xfrm>
              <a:off x="5408658" y="3383371"/>
              <a:ext cx="2552953" cy="830412"/>
            </a:xfrm>
            <a:prstGeom prst="bentArrow">
              <a:avLst>
                <a:gd name="adj1" fmla="val 14189"/>
                <a:gd name="adj2" fmla="val 14527"/>
                <a:gd name="adj3" fmla="val 24324"/>
                <a:gd name="adj4" fmla="val 437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2" name="曲折矢印 71"/>
            <p:cNvSpPr/>
            <p:nvPr/>
          </p:nvSpPr>
          <p:spPr>
            <a:xfrm flipV="1">
              <a:off x="4730689" y="4391310"/>
              <a:ext cx="3230924" cy="925012"/>
            </a:xfrm>
            <a:prstGeom prst="bentArrow">
              <a:avLst>
                <a:gd name="adj1" fmla="val 13971"/>
                <a:gd name="adj2" fmla="val 20278"/>
                <a:gd name="adj3" fmla="val 15901"/>
                <a:gd name="adj4" fmla="val 437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3" name="曲折矢印 72"/>
            <p:cNvSpPr/>
            <p:nvPr/>
          </p:nvSpPr>
          <p:spPr>
            <a:xfrm flipV="1">
              <a:off x="5697619" y="5178067"/>
              <a:ext cx="2436070" cy="903353"/>
            </a:xfrm>
            <a:prstGeom prst="bentArrow">
              <a:avLst>
                <a:gd name="adj1" fmla="val 12578"/>
                <a:gd name="adj2" fmla="val 14752"/>
                <a:gd name="adj3" fmla="val 13199"/>
                <a:gd name="adj4" fmla="val 437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4" name="直方体 73"/>
            <p:cNvSpPr/>
            <p:nvPr/>
          </p:nvSpPr>
          <p:spPr>
            <a:xfrm>
              <a:off x="3963856" y="4025817"/>
              <a:ext cx="432038" cy="538646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直方体 74"/>
            <p:cNvSpPr/>
            <p:nvPr/>
          </p:nvSpPr>
          <p:spPr>
            <a:xfrm>
              <a:off x="4558610" y="4025817"/>
              <a:ext cx="432038" cy="538646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直方体 75"/>
            <p:cNvSpPr/>
            <p:nvPr/>
          </p:nvSpPr>
          <p:spPr>
            <a:xfrm>
              <a:off x="5265582" y="4025817"/>
              <a:ext cx="432038" cy="538646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7" name="直方体 76"/>
            <p:cNvSpPr/>
            <p:nvPr/>
          </p:nvSpPr>
          <p:spPr>
            <a:xfrm>
              <a:off x="5899612" y="4025817"/>
              <a:ext cx="432038" cy="538646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直方体 77"/>
            <p:cNvSpPr/>
            <p:nvPr/>
          </p:nvSpPr>
          <p:spPr>
            <a:xfrm>
              <a:off x="6612195" y="4025817"/>
              <a:ext cx="432038" cy="538646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直方体 78"/>
            <p:cNvSpPr/>
            <p:nvPr/>
          </p:nvSpPr>
          <p:spPr>
            <a:xfrm>
              <a:off x="7419616" y="4025817"/>
              <a:ext cx="432038" cy="538646"/>
            </a:xfrm>
            <a:prstGeom prst="cub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80" name="直方体 79"/>
            <p:cNvSpPr/>
            <p:nvPr/>
          </p:nvSpPr>
          <p:spPr>
            <a:xfrm>
              <a:off x="5049563" y="4794508"/>
              <a:ext cx="432038" cy="538646"/>
            </a:xfrm>
            <a:prstGeom prst="cube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81" name="直方体 80"/>
            <p:cNvSpPr/>
            <p:nvPr/>
          </p:nvSpPr>
          <p:spPr>
            <a:xfrm>
              <a:off x="5616262" y="4794508"/>
              <a:ext cx="432038" cy="538646"/>
            </a:xfrm>
            <a:prstGeom prst="cube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直方体 81"/>
            <p:cNvSpPr/>
            <p:nvPr/>
          </p:nvSpPr>
          <p:spPr>
            <a:xfrm>
              <a:off x="6280242" y="4794508"/>
              <a:ext cx="432038" cy="538646"/>
            </a:xfrm>
            <a:prstGeom prst="cube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直方体 82"/>
            <p:cNvSpPr/>
            <p:nvPr/>
          </p:nvSpPr>
          <p:spPr>
            <a:xfrm>
              <a:off x="7212013" y="4794508"/>
              <a:ext cx="432038" cy="538646"/>
            </a:xfrm>
            <a:prstGeom prst="cube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84" name="直方体 83"/>
            <p:cNvSpPr/>
            <p:nvPr/>
          </p:nvSpPr>
          <p:spPr>
            <a:xfrm>
              <a:off x="6510289" y="5596865"/>
              <a:ext cx="432038" cy="538646"/>
            </a:xfrm>
            <a:prstGeom prst="cube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直方体 84"/>
            <p:cNvSpPr/>
            <p:nvPr/>
          </p:nvSpPr>
          <p:spPr>
            <a:xfrm>
              <a:off x="7300877" y="5596865"/>
              <a:ext cx="432038" cy="538646"/>
            </a:xfrm>
            <a:prstGeom prst="cube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86" name="直方体 85"/>
            <p:cNvSpPr/>
            <p:nvPr/>
          </p:nvSpPr>
          <p:spPr>
            <a:xfrm>
              <a:off x="5526489" y="3223460"/>
              <a:ext cx="432038" cy="538646"/>
            </a:xfrm>
            <a:prstGeom prst="cub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直方体 86"/>
            <p:cNvSpPr/>
            <p:nvPr/>
          </p:nvSpPr>
          <p:spPr>
            <a:xfrm>
              <a:off x="6190468" y="3223460"/>
              <a:ext cx="432038" cy="538646"/>
            </a:xfrm>
            <a:prstGeom prst="cub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直方体 87"/>
            <p:cNvSpPr/>
            <p:nvPr/>
          </p:nvSpPr>
          <p:spPr>
            <a:xfrm>
              <a:off x="7122239" y="3223460"/>
              <a:ext cx="432038" cy="538646"/>
            </a:xfrm>
            <a:prstGeom prst="cub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90" name="テキスト ボックス 89"/>
          <p:cNvSpPr txBox="1"/>
          <p:nvPr/>
        </p:nvSpPr>
        <p:spPr>
          <a:xfrm>
            <a:off x="1388422" y="3591912"/>
            <a:ext cx="1624163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Source code</a:t>
            </a:r>
            <a:endParaRPr kumimoji="1" lang="ja-JP" altLang="en-US" sz="2000" dirty="0"/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4584771" y="3581131"/>
            <a:ext cx="2991781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000" b="1" dirty="0" smtClean="0"/>
              <a:t>Product Evolution Tree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98727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Key idea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Similar products has </a:t>
            </a:r>
            <a:r>
              <a:rPr lang="en-US" altLang="ja-JP" dirty="0" smtClean="0"/>
              <a:t>similar source files</a:t>
            </a:r>
          </a:p>
          <a:p>
            <a:endParaRPr kumimoji="1" lang="en-US" altLang="ja-JP" dirty="0"/>
          </a:p>
          <a:p>
            <a:endParaRPr lang="en-US" altLang="ja-JP" dirty="0" smtClean="0"/>
          </a:p>
          <a:p>
            <a:endParaRPr kumimoji="1" lang="en-US" altLang="ja-JP" dirty="0"/>
          </a:p>
          <a:p>
            <a:endParaRPr lang="en-US" altLang="ja-JP" dirty="0" smtClean="0"/>
          </a:p>
          <a:p>
            <a:endParaRPr kumimoji="1" lang="en-US" altLang="ja-JP" dirty="0"/>
          </a:p>
          <a:p>
            <a:r>
              <a:rPr lang="en-US" altLang="ja-JP" dirty="0" smtClean="0"/>
              <a:t>Product B is more similar than Product C compared with Product A.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4579277" y="3871764"/>
            <a:ext cx="4179730" cy="936104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4579279" y="2591529"/>
            <a:ext cx="4178981" cy="936104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6" name="メモ 5"/>
          <p:cNvSpPr/>
          <p:nvPr/>
        </p:nvSpPr>
        <p:spPr>
          <a:xfrm>
            <a:off x="7590445" y="412379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7" name="メモ 6"/>
          <p:cNvSpPr/>
          <p:nvPr/>
        </p:nvSpPr>
        <p:spPr>
          <a:xfrm>
            <a:off x="8254590" y="412379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8" name="メモ 7"/>
          <p:cNvSpPr/>
          <p:nvPr/>
        </p:nvSpPr>
        <p:spPr>
          <a:xfrm>
            <a:off x="6262155" y="412379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9" name="メモ 8"/>
          <p:cNvSpPr/>
          <p:nvPr/>
        </p:nvSpPr>
        <p:spPr>
          <a:xfrm>
            <a:off x="6926300" y="412379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10" name="メモ 9"/>
          <p:cNvSpPr/>
          <p:nvPr/>
        </p:nvSpPr>
        <p:spPr>
          <a:xfrm>
            <a:off x="7590445" y="2810808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11" name="メモ 10"/>
          <p:cNvSpPr/>
          <p:nvPr/>
        </p:nvSpPr>
        <p:spPr>
          <a:xfrm>
            <a:off x="8254590" y="2810808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12" name="メモ 11"/>
          <p:cNvSpPr/>
          <p:nvPr/>
        </p:nvSpPr>
        <p:spPr>
          <a:xfrm>
            <a:off x="6262155" y="2810808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13" name="テキスト ボックス 13"/>
          <p:cNvSpPr txBox="1"/>
          <p:nvPr/>
        </p:nvSpPr>
        <p:spPr>
          <a:xfrm>
            <a:off x="4722435" y="2441476"/>
            <a:ext cx="132849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Product A</a:t>
            </a:r>
            <a:endParaRPr lang="ja-JP" altLang="en-US" dirty="0"/>
          </a:p>
        </p:txBody>
      </p:sp>
      <p:sp>
        <p:nvSpPr>
          <p:cNvPr id="14" name="テキスト ボックス 14"/>
          <p:cNvSpPr txBox="1"/>
          <p:nvPr/>
        </p:nvSpPr>
        <p:spPr>
          <a:xfrm>
            <a:off x="4722434" y="3687098"/>
            <a:ext cx="132849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Product C</a:t>
            </a:r>
            <a:endParaRPr lang="ja-JP" altLang="en-US" dirty="0"/>
          </a:p>
        </p:txBody>
      </p:sp>
      <p:cxnSp>
        <p:nvCxnSpPr>
          <p:cNvPr id="15" name="直線コネクタ 14"/>
          <p:cNvCxnSpPr>
            <a:stCxn id="9" idx="0"/>
            <a:endCxn id="12" idx="2"/>
          </p:cNvCxnSpPr>
          <p:nvPr/>
        </p:nvCxnSpPr>
        <p:spPr>
          <a:xfrm flipH="1" flipV="1">
            <a:off x="6442177" y="3242856"/>
            <a:ext cx="664145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>
            <a:stCxn id="10" idx="2"/>
            <a:endCxn id="6" idx="0"/>
          </p:cNvCxnSpPr>
          <p:nvPr/>
        </p:nvCxnSpPr>
        <p:spPr>
          <a:xfrm>
            <a:off x="7770465" y="3242856"/>
            <a:ext cx="0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角丸四角形 16"/>
          <p:cNvSpPr/>
          <p:nvPr/>
        </p:nvSpPr>
        <p:spPr>
          <a:xfrm>
            <a:off x="91792" y="3871764"/>
            <a:ext cx="4179730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18" name="角丸四角形 17"/>
          <p:cNvSpPr/>
          <p:nvPr/>
        </p:nvSpPr>
        <p:spPr>
          <a:xfrm>
            <a:off x="91794" y="2591529"/>
            <a:ext cx="4178981" cy="936104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19" name="メモ 18"/>
          <p:cNvSpPr/>
          <p:nvPr/>
        </p:nvSpPr>
        <p:spPr>
          <a:xfrm>
            <a:off x="3102960" y="412379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20" name="メモ 19"/>
          <p:cNvSpPr/>
          <p:nvPr/>
        </p:nvSpPr>
        <p:spPr>
          <a:xfrm>
            <a:off x="3767105" y="412379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21" name="メモ 20"/>
          <p:cNvSpPr/>
          <p:nvPr/>
        </p:nvSpPr>
        <p:spPr>
          <a:xfrm>
            <a:off x="1774670" y="412379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22" name="メモ 21"/>
          <p:cNvSpPr/>
          <p:nvPr/>
        </p:nvSpPr>
        <p:spPr>
          <a:xfrm>
            <a:off x="2438815" y="412379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23" name="メモ 22"/>
          <p:cNvSpPr/>
          <p:nvPr/>
        </p:nvSpPr>
        <p:spPr>
          <a:xfrm>
            <a:off x="3102960" y="2810808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24" name="メモ 23"/>
          <p:cNvSpPr/>
          <p:nvPr/>
        </p:nvSpPr>
        <p:spPr>
          <a:xfrm>
            <a:off x="3767105" y="2810808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25" name="メモ 24"/>
          <p:cNvSpPr/>
          <p:nvPr/>
        </p:nvSpPr>
        <p:spPr>
          <a:xfrm>
            <a:off x="1774670" y="2810808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26" name="テキスト ボックス 26"/>
          <p:cNvSpPr txBox="1"/>
          <p:nvPr/>
        </p:nvSpPr>
        <p:spPr>
          <a:xfrm>
            <a:off x="254404" y="2441476"/>
            <a:ext cx="132849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Product A</a:t>
            </a:r>
            <a:endParaRPr lang="ja-JP" altLang="en-US" dirty="0"/>
          </a:p>
        </p:txBody>
      </p:sp>
      <p:sp>
        <p:nvSpPr>
          <p:cNvPr id="27" name="テキスト ボックス 27"/>
          <p:cNvSpPr txBox="1"/>
          <p:nvPr/>
        </p:nvSpPr>
        <p:spPr>
          <a:xfrm>
            <a:off x="254404" y="3687098"/>
            <a:ext cx="132849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Product B</a:t>
            </a:r>
            <a:endParaRPr lang="ja-JP" altLang="en-US" dirty="0"/>
          </a:p>
        </p:txBody>
      </p:sp>
      <p:cxnSp>
        <p:nvCxnSpPr>
          <p:cNvPr id="28" name="直線コネクタ 27"/>
          <p:cNvCxnSpPr>
            <a:stCxn id="37" idx="2"/>
            <a:endCxn id="21" idx="0"/>
          </p:cNvCxnSpPr>
          <p:nvPr/>
        </p:nvCxnSpPr>
        <p:spPr>
          <a:xfrm flipH="1">
            <a:off x="1954690" y="3242856"/>
            <a:ext cx="673917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>
            <a:stCxn id="22" idx="0"/>
            <a:endCxn id="25" idx="2"/>
          </p:cNvCxnSpPr>
          <p:nvPr/>
        </p:nvCxnSpPr>
        <p:spPr>
          <a:xfrm flipH="1" flipV="1">
            <a:off x="1954692" y="3242856"/>
            <a:ext cx="664145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>
            <a:stCxn id="23" idx="2"/>
            <a:endCxn id="19" idx="0"/>
          </p:cNvCxnSpPr>
          <p:nvPr/>
        </p:nvCxnSpPr>
        <p:spPr>
          <a:xfrm>
            <a:off x="3282980" y="3242856"/>
            <a:ext cx="0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>
            <a:stCxn id="24" idx="2"/>
            <a:endCxn id="20" idx="0"/>
          </p:cNvCxnSpPr>
          <p:nvPr/>
        </p:nvCxnSpPr>
        <p:spPr>
          <a:xfrm>
            <a:off x="3947125" y="3242856"/>
            <a:ext cx="0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3"/>
          <p:cNvSpPr txBox="1"/>
          <p:nvPr/>
        </p:nvSpPr>
        <p:spPr>
          <a:xfrm>
            <a:off x="6033434" y="2050132"/>
            <a:ext cx="254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: similar source file pair</a:t>
            </a:r>
            <a:endParaRPr lang="ja-JP" altLang="en-US" dirty="0"/>
          </a:p>
        </p:txBody>
      </p:sp>
      <p:cxnSp>
        <p:nvCxnSpPr>
          <p:cNvPr id="33" name="直線コネクタ 32"/>
          <p:cNvCxnSpPr>
            <a:stCxn id="32" idx="1"/>
          </p:cNvCxnSpPr>
          <p:nvPr/>
        </p:nvCxnSpPr>
        <p:spPr>
          <a:xfrm flipH="1">
            <a:off x="5430028" y="2234798"/>
            <a:ext cx="603406" cy="826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メモ 35"/>
          <p:cNvSpPr/>
          <p:nvPr/>
        </p:nvSpPr>
        <p:spPr>
          <a:xfrm>
            <a:off x="6926298" y="2810808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37" name="メモ 36"/>
          <p:cNvSpPr/>
          <p:nvPr/>
        </p:nvSpPr>
        <p:spPr>
          <a:xfrm>
            <a:off x="2448587" y="2810808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34" name="スライド番号プレースホルダー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39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8473" y="267822"/>
            <a:ext cx="8218488" cy="1066130"/>
          </a:xfrm>
        </p:spPr>
        <p:txBody>
          <a:bodyPr/>
          <a:lstStyle/>
          <a:p>
            <a:r>
              <a:rPr kumimoji="1" lang="en-US" altLang="ja-JP" dirty="0" smtClean="0"/>
              <a:t>Construction of the</a:t>
            </a:r>
            <a:br>
              <a:rPr kumimoji="1" lang="en-US" altLang="ja-JP" dirty="0" smtClean="0"/>
            </a:br>
            <a:r>
              <a:rPr kumimoji="1" lang="en-US" altLang="ja-JP" dirty="0" smtClean="0"/>
              <a:t>Product Evolution Tree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+mj-lt"/>
              <a:buAutoNum type="arabicPeriod"/>
            </a:pPr>
            <a:r>
              <a:rPr lang="en-US" altLang="ja-JP" dirty="0"/>
              <a:t>File similarity calculation</a:t>
            </a:r>
          </a:p>
          <a:p>
            <a:pPr lvl="1"/>
            <a:r>
              <a:rPr lang="en-US" altLang="ja-JP" dirty="0"/>
              <a:t>Detect similar </a:t>
            </a:r>
            <a:r>
              <a:rPr lang="en-US" altLang="ja-JP" dirty="0" smtClean="0"/>
              <a:t>file pairs</a:t>
            </a:r>
          </a:p>
          <a:p>
            <a:pPr marL="571500" indent="-514350">
              <a:buFont typeface="+mj-lt"/>
              <a:buAutoNum type="arabicPeriod"/>
            </a:pPr>
            <a:r>
              <a:rPr lang="en-US" altLang="ja-JP" dirty="0" smtClean="0"/>
              <a:t>Product similarity calculation</a:t>
            </a:r>
          </a:p>
          <a:p>
            <a:pPr lvl="1"/>
            <a:r>
              <a:rPr lang="en-US" altLang="ja-JP" dirty="0" smtClean="0"/>
              <a:t>Count the number of similar file pairs</a:t>
            </a:r>
          </a:p>
          <a:p>
            <a:pPr marL="571500" indent="-514350">
              <a:buFont typeface="+mj-lt"/>
              <a:buAutoNum type="arabicPeriod"/>
            </a:pPr>
            <a:r>
              <a:rPr lang="en-US" altLang="ja-JP" dirty="0" smtClean="0"/>
              <a:t>Construction of</a:t>
            </a:r>
            <a:br>
              <a:rPr lang="en-US" altLang="ja-JP" dirty="0" smtClean="0"/>
            </a:br>
            <a:r>
              <a:rPr lang="en-US" altLang="ja-JP" dirty="0" smtClean="0"/>
              <a:t>the minimum </a:t>
            </a:r>
            <a:r>
              <a:rPr lang="en-US" altLang="ja-JP" dirty="0"/>
              <a:t>spanning </a:t>
            </a:r>
            <a:r>
              <a:rPr lang="en-US" altLang="ja-JP" dirty="0" smtClean="0"/>
              <a:t>tree</a:t>
            </a:r>
          </a:p>
          <a:p>
            <a:pPr marL="571500" indent="-514350">
              <a:buFont typeface="+mj-lt"/>
              <a:buAutoNum type="arabicPeriod"/>
            </a:pPr>
            <a:r>
              <a:rPr lang="en-US" altLang="ja-JP" dirty="0" smtClean="0"/>
              <a:t>Evolution </a:t>
            </a:r>
            <a:r>
              <a:rPr lang="en-US" altLang="ja-JP" dirty="0"/>
              <a:t>direction calculation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11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3" y="1484784"/>
            <a:ext cx="8650541" cy="4641379"/>
          </a:xfrm>
        </p:spPr>
        <p:txBody>
          <a:bodyPr/>
          <a:lstStyle/>
          <a:p>
            <a:r>
              <a:rPr lang="en-US" altLang="ja-JP" dirty="0" smtClean="0"/>
              <a:t>Calculate </a:t>
            </a:r>
            <a:r>
              <a:rPr lang="en-US" altLang="ja-JP" dirty="0"/>
              <a:t>the similarity for all pairs of </a:t>
            </a:r>
            <a:r>
              <a:rPr lang="en-US" altLang="ja-JP" dirty="0" smtClean="0"/>
              <a:t>files across different products</a:t>
            </a:r>
          </a:p>
          <a:p>
            <a:endParaRPr kumimoji="1" lang="en-US" altLang="ja-JP" dirty="0" smtClean="0"/>
          </a:p>
        </p:txBody>
      </p:sp>
      <p:sp>
        <p:nvSpPr>
          <p:cNvPr id="6" name="メモ 5"/>
          <p:cNvSpPr/>
          <p:nvPr/>
        </p:nvSpPr>
        <p:spPr>
          <a:xfrm>
            <a:off x="789436" y="3444915"/>
            <a:ext cx="1652067" cy="173467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400" dirty="0" smtClean="0">
                <a:latin typeface="Source Code Pro" panose="020B0509030403020204" pitchFamily="49" charset="0"/>
              </a:rPr>
              <a:t>class A {</a:t>
            </a:r>
          </a:p>
          <a:p>
            <a:r>
              <a:rPr lang="en-US" altLang="ja-JP" sz="1400" dirty="0">
                <a:latin typeface="Source Code Pro" panose="020B0509030403020204" pitchFamily="49" charset="0"/>
              </a:rPr>
              <a:t> </a:t>
            </a:r>
            <a:r>
              <a:rPr lang="en-US" altLang="ja-JP" sz="1400" dirty="0" smtClean="0">
                <a:latin typeface="Source Code Pro" panose="020B0509030403020204" pitchFamily="49" charset="0"/>
              </a:rPr>
              <a:t> </a:t>
            </a:r>
            <a:r>
              <a:rPr lang="en-US" altLang="ja-JP" sz="1400" dirty="0" err="1" smtClean="0">
                <a:latin typeface="Source Code Pro" panose="020B0509030403020204" pitchFamily="49" charset="0"/>
              </a:rPr>
              <a:t>int</a:t>
            </a:r>
            <a:r>
              <a:rPr lang="en-US" altLang="ja-JP" sz="1400" dirty="0" smtClean="0">
                <a:latin typeface="Source Code Pro" panose="020B0509030403020204" pitchFamily="49" charset="0"/>
              </a:rPr>
              <a:t> a = 0;</a:t>
            </a:r>
            <a:endParaRPr kumimoji="1" lang="en-US" altLang="ja-JP" sz="1400" dirty="0" smtClean="0">
              <a:latin typeface="Source Code Pro" panose="020B0509030403020204" pitchFamily="49" charset="0"/>
            </a:endParaRPr>
          </a:p>
          <a:p>
            <a:r>
              <a:rPr lang="en-US" altLang="ja-JP" sz="1400" dirty="0">
                <a:latin typeface="Source Code Pro" panose="020B0509030403020204" pitchFamily="49" charset="0"/>
              </a:rPr>
              <a:t> </a:t>
            </a:r>
            <a:r>
              <a:rPr lang="en-US" altLang="ja-JP" sz="1400" dirty="0" smtClean="0">
                <a:latin typeface="Source Code Pro" panose="020B0509030403020204" pitchFamily="49" charset="0"/>
              </a:rPr>
              <a:t> public </a:t>
            </a:r>
            <a:r>
              <a:rPr lang="en-US" altLang="ja-JP" sz="1400" dirty="0" err="1" smtClean="0">
                <a:latin typeface="Source Code Pro" panose="020B0509030403020204" pitchFamily="49" charset="0"/>
              </a:rPr>
              <a:t>int</a:t>
            </a:r>
            <a:r>
              <a:rPr lang="en-US" altLang="ja-JP" sz="1400" dirty="0" smtClean="0">
                <a:latin typeface="Source Code Pro" panose="020B0509030403020204" pitchFamily="49" charset="0"/>
              </a:rPr>
              <a:t> </a:t>
            </a:r>
            <a:r>
              <a:rPr lang="en-US" altLang="ja-JP" sz="1400" dirty="0" err="1" smtClean="0">
                <a:latin typeface="Source Code Pro" panose="020B0509030403020204" pitchFamily="49" charset="0"/>
              </a:rPr>
              <a:t>getA</a:t>
            </a:r>
            <a:r>
              <a:rPr lang="en-US" altLang="ja-JP" sz="1400" dirty="0" smtClean="0">
                <a:latin typeface="Source Code Pro" panose="020B0509030403020204" pitchFamily="49" charset="0"/>
              </a:rPr>
              <a:t>(){</a:t>
            </a:r>
          </a:p>
          <a:p>
            <a:r>
              <a:rPr kumimoji="1" lang="en-US" altLang="ja-JP" sz="1400" dirty="0">
                <a:latin typeface="Source Code Pro" panose="020B0509030403020204" pitchFamily="49" charset="0"/>
              </a:rPr>
              <a:t> </a:t>
            </a:r>
            <a:r>
              <a:rPr kumimoji="1" lang="en-US" altLang="ja-JP" sz="1400" dirty="0" smtClean="0">
                <a:latin typeface="Source Code Pro" panose="020B0509030403020204" pitchFamily="49" charset="0"/>
              </a:rPr>
              <a:t>   return a;</a:t>
            </a:r>
          </a:p>
          <a:p>
            <a:r>
              <a:rPr lang="en-US" altLang="ja-JP" sz="1400" dirty="0" smtClean="0">
                <a:latin typeface="Source Code Pro" panose="020B0509030403020204" pitchFamily="49" charset="0"/>
              </a:rPr>
              <a:t>  }</a:t>
            </a:r>
          </a:p>
          <a:p>
            <a:r>
              <a:rPr kumimoji="1" lang="en-US" altLang="ja-JP" sz="1400" dirty="0">
                <a:latin typeface="Source Code Pro" panose="020B0509030403020204" pitchFamily="49" charset="0"/>
              </a:rPr>
              <a:t>}</a:t>
            </a:r>
            <a:endParaRPr kumimoji="1" lang="ja-JP" altLang="en-US" sz="1400" dirty="0">
              <a:latin typeface="Source Code Pro" panose="020B0509030403020204" pitchFamily="49" charset="0"/>
            </a:endParaRPr>
          </a:p>
        </p:txBody>
      </p:sp>
      <p:sp>
        <p:nvSpPr>
          <p:cNvPr id="7" name="メモ 6"/>
          <p:cNvSpPr/>
          <p:nvPr/>
        </p:nvSpPr>
        <p:spPr>
          <a:xfrm>
            <a:off x="3066970" y="3444915"/>
            <a:ext cx="1757172" cy="173467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400" dirty="0" smtClean="0">
                <a:latin typeface="Source Code Pro" panose="020B0509030403020204" pitchFamily="49" charset="0"/>
              </a:rPr>
              <a:t>class B {</a:t>
            </a:r>
          </a:p>
          <a:p>
            <a:r>
              <a:rPr lang="en-US" altLang="ja-JP" sz="1400" dirty="0" smtClean="0">
                <a:latin typeface="Source Code Pro" panose="020B0509030403020204" pitchFamily="49" charset="0"/>
              </a:rPr>
              <a:t>  </a:t>
            </a:r>
            <a:r>
              <a:rPr lang="en-US" altLang="ja-JP" sz="1400" dirty="0" err="1" smtClean="0">
                <a:latin typeface="Source Code Pro" panose="020B0509030403020204" pitchFamily="49" charset="0"/>
              </a:rPr>
              <a:t>int</a:t>
            </a:r>
            <a:r>
              <a:rPr lang="en-US" altLang="ja-JP" sz="1400" dirty="0" smtClean="0">
                <a:latin typeface="Source Code Pro" panose="020B0509030403020204" pitchFamily="49" charset="0"/>
              </a:rPr>
              <a:t> a = 0;</a:t>
            </a:r>
            <a:endParaRPr kumimoji="1" lang="en-US" altLang="ja-JP" sz="1400" dirty="0" smtClean="0">
              <a:latin typeface="Source Code Pro" panose="020B0509030403020204" pitchFamily="49" charset="0"/>
            </a:endParaRPr>
          </a:p>
          <a:p>
            <a:r>
              <a:rPr lang="en-US" altLang="ja-JP" sz="1400" dirty="0" smtClean="0">
                <a:latin typeface="Source Code Pro" panose="020B0509030403020204" pitchFamily="49" charset="0"/>
              </a:rPr>
              <a:t>  public void </a:t>
            </a:r>
            <a:r>
              <a:rPr lang="en-US" altLang="ja-JP" sz="1400" dirty="0" err="1" smtClean="0">
                <a:latin typeface="Source Code Pro" panose="020B0509030403020204" pitchFamily="49" charset="0"/>
              </a:rPr>
              <a:t>incA</a:t>
            </a:r>
            <a:r>
              <a:rPr lang="en-US" altLang="ja-JP" sz="1400" dirty="0" smtClean="0">
                <a:latin typeface="Source Code Pro" panose="020B0509030403020204" pitchFamily="49" charset="0"/>
              </a:rPr>
              <a:t>(){</a:t>
            </a:r>
          </a:p>
          <a:p>
            <a:r>
              <a:rPr kumimoji="1" lang="en-US" altLang="ja-JP" sz="1400" dirty="0">
                <a:latin typeface="Source Code Pro" panose="020B0509030403020204" pitchFamily="49" charset="0"/>
              </a:rPr>
              <a:t> </a:t>
            </a:r>
            <a:r>
              <a:rPr kumimoji="1" lang="en-US" altLang="ja-JP" sz="1400" dirty="0" smtClean="0">
                <a:latin typeface="Source Code Pro" panose="020B0509030403020204" pitchFamily="49" charset="0"/>
              </a:rPr>
              <a:t>   a++;</a:t>
            </a:r>
          </a:p>
          <a:p>
            <a:r>
              <a:rPr lang="en-US" altLang="ja-JP" sz="1400" dirty="0" smtClean="0">
                <a:latin typeface="Source Code Pro" panose="020B0509030403020204" pitchFamily="49" charset="0"/>
              </a:rPr>
              <a:t>  }</a:t>
            </a:r>
          </a:p>
          <a:p>
            <a:r>
              <a:rPr kumimoji="1" lang="en-US" altLang="ja-JP" sz="1400" dirty="0">
                <a:latin typeface="Source Code Pro" panose="020B0509030403020204" pitchFamily="49" charset="0"/>
              </a:rPr>
              <a:t>}</a:t>
            </a:r>
            <a:endParaRPr kumimoji="1" lang="ja-JP" altLang="en-US" sz="1400" dirty="0">
              <a:latin typeface="Source Code Pro" panose="020B0509030403020204" pitchFamily="49" charset="0"/>
            </a:endParaRPr>
          </a:p>
        </p:txBody>
      </p:sp>
      <p:grpSp>
        <p:nvGrpSpPr>
          <p:cNvPr id="50" name="グループ化 49"/>
          <p:cNvGrpSpPr/>
          <p:nvPr/>
        </p:nvGrpSpPr>
        <p:grpSpPr>
          <a:xfrm>
            <a:off x="377623" y="2560603"/>
            <a:ext cx="2452201" cy="4155390"/>
            <a:chOff x="377623" y="2560603"/>
            <a:chExt cx="2452201" cy="4155390"/>
          </a:xfrm>
        </p:grpSpPr>
        <p:sp>
          <p:nvSpPr>
            <p:cNvPr id="35" name="正方形/長方形 34"/>
            <p:cNvSpPr/>
            <p:nvPr/>
          </p:nvSpPr>
          <p:spPr>
            <a:xfrm>
              <a:off x="1982806" y="2560603"/>
              <a:ext cx="847018" cy="356556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377623" y="2560603"/>
              <a:ext cx="926147" cy="34610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95063" y="5819442"/>
              <a:ext cx="914401" cy="89655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395065" y="3046268"/>
              <a:ext cx="914401" cy="15135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971060" y="3046268"/>
              <a:ext cx="858764" cy="151354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389370" y="2560603"/>
              <a:ext cx="914401" cy="24910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1971060" y="2560603"/>
              <a:ext cx="858764" cy="24910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395064" y="4977343"/>
              <a:ext cx="914401" cy="65935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1971060" y="4968135"/>
              <a:ext cx="858764" cy="85010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1971060" y="6021649"/>
              <a:ext cx="858764" cy="69194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File similarity </a:t>
            </a:r>
            <a:r>
              <a:rPr lang="en-US" altLang="ja-JP" dirty="0" smtClean="0"/>
              <a:t>calculation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8" name="メモ 7"/>
          <p:cNvSpPr/>
          <p:nvPr/>
        </p:nvSpPr>
        <p:spPr>
          <a:xfrm>
            <a:off x="403697" y="2562877"/>
            <a:ext cx="914401" cy="4295123"/>
          </a:xfrm>
          <a:prstGeom prst="foldedCorner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400" dirty="0" smtClean="0">
                <a:latin typeface="Source Code Pro" panose="020B0509030403020204" pitchFamily="49" charset="0"/>
              </a:rPr>
              <a:t>class</a:t>
            </a:r>
            <a:br>
              <a:rPr kumimoji="1" lang="en-US" altLang="ja-JP" sz="1400" dirty="0" smtClean="0">
                <a:latin typeface="Source Code Pro" panose="020B0509030403020204" pitchFamily="49" charset="0"/>
              </a:rPr>
            </a:br>
            <a:r>
              <a:rPr kumimoji="1" lang="en-US" altLang="ja-JP" sz="1400" dirty="0" smtClean="0">
                <a:latin typeface="Source Code Pro" panose="020B0509030403020204" pitchFamily="49" charset="0"/>
              </a:rPr>
              <a:t>A</a:t>
            </a:r>
            <a:br>
              <a:rPr kumimoji="1" lang="en-US" altLang="ja-JP" sz="1400" dirty="0" smtClean="0">
                <a:latin typeface="Source Code Pro" panose="020B0509030403020204" pitchFamily="49" charset="0"/>
              </a:rPr>
            </a:br>
            <a:r>
              <a:rPr kumimoji="1" lang="en-US" altLang="ja-JP" sz="1400" dirty="0" smtClean="0">
                <a:latin typeface="Source Code Pro" panose="020B0509030403020204" pitchFamily="49" charset="0"/>
              </a:rPr>
              <a:t>{</a:t>
            </a:r>
            <a:br>
              <a:rPr kumimoji="1"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err="1" smtClean="0">
                <a:latin typeface="Source Code Pro" panose="020B0509030403020204" pitchFamily="49" charset="0"/>
              </a:rPr>
              <a:t>int</a:t>
            </a:r>
            <a:r>
              <a:rPr lang="en-US" altLang="ja-JP" sz="1400" dirty="0" smtClean="0">
                <a:latin typeface="Source Code Pro" panose="020B0509030403020204" pitchFamily="49" charset="0"/>
              </a:rPr>
              <a:t/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a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=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0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;</a:t>
            </a:r>
            <a:endParaRPr kumimoji="1" lang="en-US" altLang="ja-JP" sz="1400" dirty="0" smtClean="0">
              <a:latin typeface="Source Code Pro" panose="020B0509030403020204" pitchFamily="49" charset="0"/>
            </a:endParaRPr>
          </a:p>
          <a:p>
            <a:r>
              <a:rPr lang="en-US" altLang="ja-JP" sz="1400" dirty="0" smtClean="0">
                <a:latin typeface="Source Code Pro" panose="020B0509030403020204" pitchFamily="49" charset="0"/>
              </a:rPr>
              <a:t>public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err="1" smtClean="0">
                <a:latin typeface="Source Code Pro" panose="020B0509030403020204" pitchFamily="49" charset="0"/>
              </a:rPr>
              <a:t>int</a:t>
            </a:r>
            <a:r>
              <a:rPr lang="en-US" altLang="ja-JP" sz="1400" dirty="0" smtClean="0">
                <a:latin typeface="Source Code Pro" panose="020B0509030403020204" pitchFamily="49" charset="0"/>
              </a:rPr>
              <a:t/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err="1" smtClean="0">
                <a:latin typeface="Source Code Pro" panose="020B0509030403020204" pitchFamily="49" charset="0"/>
              </a:rPr>
              <a:t>getA</a:t>
            </a:r>
            <a:r>
              <a:rPr lang="en-US" altLang="ja-JP" sz="1400" dirty="0" smtClean="0">
                <a:latin typeface="Source Code Pro" panose="020B0509030403020204" pitchFamily="49" charset="0"/>
              </a:rPr>
              <a:t/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(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)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{</a:t>
            </a:r>
          </a:p>
          <a:p>
            <a:r>
              <a:rPr kumimoji="1" lang="en-US" altLang="ja-JP" sz="1400" dirty="0" smtClean="0">
                <a:latin typeface="Source Code Pro" panose="020B0509030403020204" pitchFamily="49" charset="0"/>
              </a:rPr>
              <a:t>return</a:t>
            </a:r>
            <a:br>
              <a:rPr kumimoji="1" lang="en-US" altLang="ja-JP" sz="1400" dirty="0" smtClean="0">
                <a:latin typeface="Source Code Pro" panose="020B0509030403020204" pitchFamily="49" charset="0"/>
              </a:rPr>
            </a:br>
            <a:r>
              <a:rPr kumimoji="1" lang="en-US" altLang="ja-JP" sz="1400" dirty="0" smtClean="0">
                <a:latin typeface="Source Code Pro" panose="020B0509030403020204" pitchFamily="49" charset="0"/>
              </a:rPr>
              <a:t>a</a:t>
            </a:r>
            <a:br>
              <a:rPr kumimoji="1" lang="en-US" altLang="ja-JP" sz="1400" dirty="0" smtClean="0">
                <a:latin typeface="Source Code Pro" panose="020B0509030403020204" pitchFamily="49" charset="0"/>
              </a:rPr>
            </a:br>
            <a:r>
              <a:rPr kumimoji="1" lang="en-US" altLang="ja-JP" sz="1400" dirty="0" smtClean="0">
                <a:latin typeface="Source Code Pro" panose="020B0509030403020204" pitchFamily="49" charset="0"/>
              </a:rPr>
              <a:t>;</a:t>
            </a:r>
          </a:p>
          <a:p>
            <a:r>
              <a:rPr lang="en-US" altLang="ja-JP" sz="1400" dirty="0" smtClean="0">
                <a:latin typeface="Source Code Pro" panose="020B0509030403020204" pitchFamily="49" charset="0"/>
              </a:rPr>
              <a:t>}</a:t>
            </a:r>
          </a:p>
          <a:p>
            <a:r>
              <a:rPr kumimoji="1" lang="en-US" altLang="ja-JP" sz="1400" dirty="0">
                <a:latin typeface="Source Code Pro" panose="020B0509030403020204" pitchFamily="49" charset="0"/>
              </a:rPr>
              <a:t>}</a:t>
            </a:r>
            <a:endParaRPr kumimoji="1" lang="ja-JP" altLang="en-US" sz="1400" dirty="0">
              <a:latin typeface="Source Code Pro" panose="020B0509030403020204" pitchFamily="49" charset="0"/>
            </a:endParaRPr>
          </a:p>
        </p:txBody>
      </p:sp>
      <p:sp>
        <p:nvSpPr>
          <p:cNvPr id="9" name="メモ 8"/>
          <p:cNvSpPr/>
          <p:nvPr/>
        </p:nvSpPr>
        <p:spPr>
          <a:xfrm>
            <a:off x="1997134" y="2560603"/>
            <a:ext cx="858764" cy="4275881"/>
          </a:xfrm>
          <a:prstGeom prst="foldedCorner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400" dirty="0" smtClean="0">
                <a:latin typeface="Source Code Pro" panose="020B0509030403020204" pitchFamily="49" charset="0"/>
              </a:rPr>
              <a:t>class</a:t>
            </a:r>
            <a:br>
              <a:rPr kumimoji="1" lang="en-US" altLang="ja-JP" sz="1400" dirty="0" smtClean="0">
                <a:latin typeface="Source Code Pro" panose="020B0509030403020204" pitchFamily="49" charset="0"/>
              </a:rPr>
            </a:br>
            <a:r>
              <a:rPr kumimoji="1" lang="en-US" altLang="ja-JP" sz="1400" dirty="0" smtClean="0">
                <a:latin typeface="Source Code Pro" panose="020B0509030403020204" pitchFamily="49" charset="0"/>
              </a:rPr>
              <a:t>B</a:t>
            </a:r>
            <a:br>
              <a:rPr kumimoji="1" lang="en-US" altLang="ja-JP" sz="1400" dirty="0" smtClean="0">
                <a:latin typeface="Source Code Pro" panose="020B0509030403020204" pitchFamily="49" charset="0"/>
              </a:rPr>
            </a:br>
            <a:r>
              <a:rPr kumimoji="1" lang="en-US" altLang="ja-JP" sz="1400" dirty="0" smtClean="0">
                <a:latin typeface="Source Code Pro" panose="020B0509030403020204" pitchFamily="49" charset="0"/>
              </a:rPr>
              <a:t>{</a:t>
            </a:r>
          </a:p>
          <a:p>
            <a:r>
              <a:rPr lang="en-US" altLang="ja-JP" sz="1400" dirty="0" err="1" smtClean="0">
                <a:latin typeface="Source Code Pro" panose="020B0509030403020204" pitchFamily="49" charset="0"/>
              </a:rPr>
              <a:t>int</a:t>
            </a:r>
            <a:r>
              <a:rPr lang="en-US" altLang="ja-JP" sz="1400" dirty="0" smtClean="0">
                <a:latin typeface="Source Code Pro" panose="020B0509030403020204" pitchFamily="49" charset="0"/>
              </a:rPr>
              <a:t/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a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=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0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;</a:t>
            </a:r>
            <a:endParaRPr kumimoji="1" lang="en-US" altLang="ja-JP" sz="1400" dirty="0" smtClean="0">
              <a:latin typeface="Source Code Pro" panose="020B0509030403020204" pitchFamily="49" charset="0"/>
            </a:endParaRPr>
          </a:p>
          <a:p>
            <a:r>
              <a:rPr lang="en-US" altLang="ja-JP" sz="1400" dirty="0" smtClean="0">
                <a:latin typeface="Source Code Pro" panose="020B0509030403020204" pitchFamily="49" charset="0"/>
              </a:rPr>
              <a:t>public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void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err="1" smtClean="0">
                <a:latin typeface="Source Code Pro" panose="020B0509030403020204" pitchFamily="49" charset="0"/>
              </a:rPr>
              <a:t>incA</a:t>
            </a:r>
            <a:r>
              <a:rPr lang="en-US" altLang="ja-JP" sz="1400" dirty="0" smtClean="0">
                <a:latin typeface="Source Code Pro" panose="020B0509030403020204" pitchFamily="49" charset="0"/>
              </a:rPr>
              <a:t/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(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)</a:t>
            </a:r>
            <a:br>
              <a:rPr lang="en-US" altLang="ja-JP" sz="1400" dirty="0" smtClean="0">
                <a:latin typeface="Source Code Pro" panose="020B0509030403020204" pitchFamily="49" charset="0"/>
              </a:rPr>
            </a:br>
            <a:r>
              <a:rPr lang="en-US" altLang="ja-JP" sz="1400" dirty="0" smtClean="0">
                <a:latin typeface="Source Code Pro" panose="020B0509030403020204" pitchFamily="49" charset="0"/>
              </a:rPr>
              <a:t>{</a:t>
            </a:r>
          </a:p>
          <a:p>
            <a:r>
              <a:rPr kumimoji="1" lang="en-US" altLang="ja-JP" sz="1400" dirty="0" smtClean="0">
                <a:latin typeface="Source Code Pro" panose="020B0509030403020204" pitchFamily="49" charset="0"/>
              </a:rPr>
              <a:t>a</a:t>
            </a:r>
            <a:br>
              <a:rPr kumimoji="1" lang="en-US" altLang="ja-JP" sz="1400" dirty="0" smtClean="0">
                <a:latin typeface="Source Code Pro" panose="020B0509030403020204" pitchFamily="49" charset="0"/>
              </a:rPr>
            </a:br>
            <a:r>
              <a:rPr kumimoji="1" lang="en-US" altLang="ja-JP" sz="1400" dirty="0" smtClean="0">
                <a:latin typeface="Source Code Pro" panose="020B0509030403020204" pitchFamily="49" charset="0"/>
              </a:rPr>
              <a:t>++</a:t>
            </a:r>
            <a:br>
              <a:rPr kumimoji="1" lang="en-US" altLang="ja-JP" sz="1400" dirty="0" smtClean="0">
                <a:latin typeface="Source Code Pro" panose="020B0509030403020204" pitchFamily="49" charset="0"/>
              </a:rPr>
            </a:br>
            <a:r>
              <a:rPr kumimoji="1" lang="en-US" altLang="ja-JP" sz="1400" dirty="0" smtClean="0">
                <a:latin typeface="Source Code Pro" panose="020B0509030403020204" pitchFamily="49" charset="0"/>
              </a:rPr>
              <a:t>;</a:t>
            </a:r>
          </a:p>
          <a:p>
            <a:r>
              <a:rPr lang="en-US" altLang="ja-JP" sz="1400" dirty="0" smtClean="0">
                <a:latin typeface="Source Code Pro" panose="020B0509030403020204" pitchFamily="49" charset="0"/>
              </a:rPr>
              <a:t>}</a:t>
            </a:r>
          </a:p>
          <a:p>
            <a:r>
              <a:rPr kumimoji="1" lang="en-US" altLang="ja-JP" sz="1400" dirty="0">
                <a:latin typeface="Source Code Pro" panose="020B0509030403020204" pitchFamily="49" charset="0"/>
              </a:rPr>
              <a:t>}</a:t>
            </a:r>
            <a:endParaRPr kumimoji="1" lang="ja-JP" altLang="en-US" sz="1400" dirty="0">
              <a:latin typeface="Source Code Pro" panose="020B0509030403020204" pitchFamily="49" charset="0"/>
            </a:endParaRPr>
          </a:p>
        </p:txBody>
      </p:sp>
      <p:grpSp>
        <p:nvGrpSpPr>
          <p:cNvPr id="51" name="グループ化 50"/>
          <p:cNvGrpSpPr/>
          <p:nvPr/>
        </p:nvGrpSpPr>
        <p:grpSpPr>
          <a:xfrm>
            <a:off x="3766653" y="2931205"/>
            <a:ext cx="5035794" cy="2185288"/>
            <a:chOff x="4059891" y="4045635"/>
            <a:chExt cx="5035794" cy="2185288"/>
          </a:xfrm>
        </p:grpSpPr>
        <p:sp>
          <p:nvSpPr>
            <p:cNvPr id="38" name="正方形/長方形 37"/>
            <p:cNvSpPr/>
            <p:nvPr/>
          </p:nvSpPr>
          <p:spPr>
            <a:xfrm>
              <a:off x="7178193" y="4742915"/>
              <a:ext cx="922441" cy="64458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A</a:t>
              </a:r>
            </a:p>
            <a:p>
              <a:pPr algn="ctr"/>
              <a:r>
                <a:rPr lang="en-US" altLang="ja-JP" sz="1600" dirty="0" smtClean="0">
                  <a:solidFill>
                    <a:schemeClr val="tx1"/>
                  </a:solidFill>
                </a:rPr>
                <a:t>specific</a:t>
              </a:r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7198426" y="4045635"/>
              <a:ext cx="902208" cy="496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LCS</a:t>
              </a:r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テキスト ボックス 29"/>
                <p:cNvSpPr txBox="1"/>
                <p:nvPr/>
              </p:nvSpPr>
              <p:spPr>
                <a:xfrm>
                  <a:off x="4059891" y="4337289"/>
                  <a:ext cx="208057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ja-JP" sz="2800" b="0" i="1" smtClean="0">
                            <a:latin typeface="Cambria Math" panose="02040503050406030204" pitchFamily="18" charset="0"/>
                          </a:rPr>
                          <m:t>𝑠𝑖𝑚</m:t>
                        </m:r>
                        <m:d>
                          <m:d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kumimoji="1" lang="en-US" altLang="ja-JP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kumimoji="1" lang="ja-JP" altLang="en-US" sz="2800" dirty="0"/>
                </a:p>
              </p:txBody>
            </p:sp>
          </mc:Choice>
          <mc:Fallback xmlns="">
            <p:sp>
              <p:nvSpPr>
                <p:cNvPr id="30" name="テキスト ボックス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59891" y="4337289"/>
                  <a:ext cx="2080570" cy="52322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直線コネクタ 31"/>
            <p:cNvCxnSpPr/>
            <p:nvPr/>
          </p:nvCxnSpPr>
          <p:spPr>
            <a:xfrm>
              <a:off x="6153106" y="4598899"/>
              <a:ext cx="294257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正方形/長方形 36"/>
            <p:cNvSpPr/>
            <p:nvPr/>
          </p:nvSpPr>
          <p:spPr>
            <a:xfrm>
              <a:off x="6201200" y="4727699"/>
              <a:ext cx="902208" cy="496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LCS</a:t>
              </a:r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8173244" y="4742915"/>
              <a:ext cx="922441" cy="64458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B</a:t>
              </a:r>
            </a:p>
            <a:p>
              <a:pPr algn="ctr"/>
              <a:r>
                <a:rPr lang="en-US" altLang="ja-JP" sz="1600" dirty="0" smtClean="0">
                  <a:solidFill>
                    <a:schemeClr val="tx1"/>
                  </a:solidFill>
                </a:rPr>
                <a:t>specific</a:t>
              </a:r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5779969" y="5707703"/>
              <a:ext cx="30620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800" dirty="0" smtClean="0"/>
                <a:t>= 15 / 23 = 0.65…</a:t>
              </a:r>
              <a:endParaRPr kumimoji="1" lang="ja-JP" altLang="en-US" sz="2800" dirty="0"/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6980054" y="4780152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+</a:t>
              </a:r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7963702" y="4791552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+</a:t>
              </a:r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8029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66130"/>
          </a:xfrm>
        </p:spPr>
        <p:txBody>
          <a:bodyPr/>
          <a:lstStyle/>
          <a:p>
            <a:r>
              <a:rPr lang="en-US" altLang="ja-JP" dirty="0"/>
              <a:t>Product similarity calculation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ja-JP" dirty="0" smtClean="0"/>
                  <a:t>Cost: the number of similar file pairs</a:t>
                </a:r>
              </a:p>
              <a:p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800" i="1">
                            <a:latin typeface="Cambria Math"/>
                          </a:rPr>
                          <m:t>𝐴</m:t>
                        </m:r>
                        <m:r>
                          <a:rPr lang="en-US" altLang="ja-JP" sz="2800" i="1">
                            <a:latin typeface="Cambria Math"/>
                          </a:rPr>
                          <m:t>, </m:t>
                        </m:r>
                        <m:r>
                          <a:rPr lang="en-US" altLang="ja-JP" sz="2800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en-US" altLang="ja-JP" sz="2800" i="1">
                        <a:latin typeface="Cambria Math"/>
                      </a:rPr>
                      <m:t>=</m:t>
                    </m:r>
                  </m:oMath>
                </a14:m>
                <a:r>
                  <a:rPr lang="en-US" altLang="ja-JP" sz="2800" i="1" dirty="0" smtClean="0">
                    <a:latin typeface="Cambria Math"/>
                  </a:rPr>
                  <a:t/>
                </a:r>
                <a:br>
                  <a:rPr lang="en-US" altLang="ja-JP" sz="280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/>
                      </a:rPr>
                      <m:t>−</m:t>
                    </m:r>
                    <m:d>
                      <m:dPr>
                        <m:begChr m:val="|"/>
                        <m:endChr m:val="}"/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800" i="1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|"/>
                            <m:ctrlPr>
                              <a:rPr lang="en-US" altLang="ja-JP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US" altLang="ja-JP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28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altLang="ja-JP" sz="2800" i="1">
                                    <a:latin typeface="Cambria Math"/>
                                  </a:rPr>
                                  <m:t>, </m:t>
                                </m:r>
                                <m:r>
                                  <a:rPr lang="en-US" altLang="ja-JP" sz="2800" i="1"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  <m:r>
                              <a:rPr lang="en-US" altLang="ja-JP" sz="2800" i="1">
                                <a:latin typeface="Cambria Math"/>
                              </a:rPr>
                              <m:t> </m:t>
                            </m:r>
                          </m:e>
                        </m:d>
                        <m:r>
                          <a:rPr lang="en-US" altLang="ja-JP" sz="2800" i="1">
                            <a:latin typeface="Cambria Math"/>
                          </a:rPr>
                          <m:t> </m:t>
                        </m:r>
                        <m:r>
                          <a:rPr lang="en-US" altLang="ja-JP" sz="2800" i="1">
                            <a:latin typeface="Cambria Math"/>
                          </a:rPr>
                          <m:t>𝑎</m:t>
                        </m:r>
                        <m:r>
                          <a:rPr lang="en-US" altLang="ja-JP" sz="2800" i="1">
                            <a:latin typeface="Cambria Math"/>
                          </a:rPr>
                          <m:t>∈</m:t>
                        </m:r>
                        <m:r>
                          <a:rPr lang="en-US" altLang="ja-JP" sz="2800" i="1">
                            <a:latin typeface="Cambria Math"/>
                            <a:ea typeface="Cambria Math"/>
                          </a:rPr>
                          <m:t>𝐴</m:t>
                        </m:r>
                        <m:r>
                          <a:rPr lang="en-US" altLang="ja-JP" sz="2800" i="1">
                            <a:latin typeface="Cambria Math"/>
                            <a:ea typeface="Cambria Math"/>
                          </a:rPr>
                          <m:t>, </m:t>
                        </m:r>
                        <m:r>
                          <a:rPr lang="en-US" altLang="ja-JP" sz="2800" i="1">
                            <a:latin typeface="Cambria Math"/>
                            <a:ea typeface="Cambria Math"/>
                          </a:rPr>
                          <m:t>𝑏</m:t>
                        </m:r>
                        <m:r>
                          <a:rPr lang="en-US" altLang="ja-JP" sz="2800" i="1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altLang="ja-JP" sz="2800" i="1">
                            <a:latin typeface="Cambria Math"/>
                            <a:ea typeface="Cambria Math"/>
                          </a:rPr>
                          <m:t>𝐵</m:t>
                        </m:r>
                        <m:r>
                          <a:rPr lang="en-US" altLang="ja-JP" sz="2800" i="1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𝑠</m:t>
                        </m:r>
                        <m:r>
                          <a:rPr lang="en-US" altLang="ja-JP" sz="2800" i="1">
                            <a:latin typeface="Cambria Math"/>
                            <a:ea typeface="Cambria Math"/>
                          </a:rPr>
                          <m:t>𝑖𝑚</m:t>
                        </m:r>
                        <m:d>
                          <m:dPr>
                            <m:ctrlPr>
                              <a:rPr lang="en-US" altLang="ja-JP" sz="28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altLang="ja-JP" sz="2800" i="1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  <m:r>
                              <a:rPr lang="en-US" altLang="ja-JP" sz="2800" i="1">
                                <a:latin typeface="Cambria Math"/>
                                <a:ea typeface="Cambria Math"/>
                              </a:rPr>
                              <m:t>,</m:t>
                            </m:r>
                            <m:r>
                              <a:rPr lang="en-US" altLang="ja-JP" sz="2800" i="1"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</m:d>
                        <m:r>
                          <a:rPr lang="en-US" altLang="ja-JP" sz="2800" i="1">
                            <a:latin typeface="Cambria Math"/>
                            <a:ea typeface="Cambria Math"/>
                          </a:rPr>
                          <m:t>≥</m:t>
                        </m:r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𝑡h𝑟𝑒𝑠h𝑜𝑙𝑑</m:t>
                        </m:r>
                        <m:r>
                          <a:rPr lang="en-US" altLang="ja-JP" sz="2800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d>
                    <m:r>
                      <a:rPr lang="en-US" altLang="ja-JP" sz="2800" i="1">
                        <a:latin typeface="Cambria Math"/>
                        <a:ea typeface="Cambria Math"/>
                      </a:rPr>
                      <m:t> |</m:t>
                    </m:r>
                  </m:oMath>
                </a14:m>
                <a:endParaRPr lang="en-US" altLang="ja-JP" b="0" i="1" dirty="0" smtClean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𝑡h𝑟𝑒𝑠h𝑜𝑙𝑑</m:t>
                    </m:r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=0.9</m:t>
                    </m:r>
                  </m:oMath>
                </a14:m>
                <a:r>
                  <a:rPr lang="en-US" altLang="ja-JP" sz="2400" dirty="0" smtClean="0"/>
                  <a:t> (experimentally determined)</a:t>
                </a:r>
              </a:p>
              <a:p>
                <a:pPr lvl="1"/>
                <a:r>
                  <a:rPr lang="en-US" altLang="ja-JP" dirty="0" smtClean="0"/>
                  <a:t>Cost decreases </a:t>
                </a:r>
                <a:r>
                  <a:rPr lang="en-US" altLang="ja-JP" dirty="0"/>
                  <a:t>if products have more </a:t>
                </a:r>
                <a:r>
                  <a:rPr lang="en-US" altLang="ja-JP" dirty="0" smtClean="0"/>
                  <a:t>similar file </a:t>
                </a:r>
                <a:r>
                  <a:rPr lang="en-US" altLang="ja-JP" dirty="0"/>
                  <a:t>pairs</a:t>
                </a:r>
                <a:endParaRPr lang="en-US" altLang="ja-JP" sz="76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altLang="ja-JP" b="0" dirty="0" smtClean="0"/>
                  <a:t>Example:</a:t>
                </a:r>
                <a:r>
                  <a:rPr lang="en-US" altLang="ja-JP" b="0" i="1" dirty="0" smtClean="0">
                    <a:latin typeface="Cambria Math" panose="02040503050406030204" pitchFamily="18" charset="0"/>
                  </a:rPr>
                  <a:t/>
                </a:r>
                <a:br>
                  <a:rPr lang="en-US" altLang="ja-JP" b="0" i="1" dirty="0" smtClean="0">
                    <a:latin typeface="Cambria Math" panose="02040503050406030204" pitchFamily="18" charset="0"/>
                  </a:rPr>
                </a:br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652" t="-170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角丸四角形 3"/>
          <p:cNvSpPr/>
          <p:nvPr/>
        </p:nvSpPr>
        <p:spPr>
          <a:xfrm>
            <a:off x="4612461" y="5598964"/>
            <a:ext cx="4179730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4612463" y="4318729"/>
            <a:ext cx="4178981" cy="936104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6" name="メモ 5"/>
          <p:cNvSpPr/>
          <p:nvPr/>
        </p:nvSpPr>
        <p:spPr>
          <a:xfrm>
            <a:off x="7623629" y="585099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7" name="メモ 6"/>
          <p:cNvSpPr/>
          <p:nvPr/>
        </p:nvSpPr>
        <p:spPr>
          <a:xfrm>
            <a:off x="8287774" y="585099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8" name="メモ 7"/>
          <p:cNvSpPr/>
          <p:nvPr/>
        </p:nvSpPr>
        <p:spPr>
          <a:xfrm>
            <a:off x="6295339" y="585099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9" name="メモ 8"/>
          <p:cNvSpPr/>
          <p:nvPr/>
        </p:nvSpPr>
        <p:spPr>
          <a:xfrm>
            <a:off x="6959484" y="585099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10" name="メモ 9"/>
          <p:cNvSpPr/>
          <p:nvPr/>
        </p:nvSpPr>
        <p:spPr>
          <a:xfrm>
            <a:off x="7623629" y="4538008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11" name="メモ 10"/>
          <p:cNvSpPr/>
          <p:nvPr/>
        </p:nvSpPr>
        <p:spPr>
          <a:xfrm>
            <a:off x="8287774" y="4538008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12" name="メモ 11"/>
          <p:cNvSpPr/>
          <p:nvPr/>
        </p:nvSpPr>
        <p:spPr>
          <a:xfrm>
            <a:off x="6295339" y="4538008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13" name="テキスト ボックス 26"/>
          <p:cNvSpPr txBox="1"/>
          <p:nvPr/>
        </p:nvSpPr>
        <p:spPr>
          <a:xfrm>
            <a:off x="4775073" y="4168676"/>
            <a:ext cx="132849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Product A</a:t>
            </a:r>
            <a:endParaRPr lang="ja-JP" altLang="en-US" dirty="0"/>
          </a:p>
        </p:txBody>
      </p:sp>
      <p:sp>
        <p:nvSpPr>
          <p:cNvPr id="14" name="テキスト ボックス 27"/>
          <p:cNvSpPr txBox="1"/>
          <p:nvPr/>
        </p:nvSpPr>
        <p:spPr>
          <a:xfrm>
            <a:off x="4775073" y="5414298"/>
            <a:ext cx="132849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Product B</a:t>
            </a:r>
            <a:endParaRPr lang="ja-JP" altLang="en-US" dirty="0"/>
          </a:p>
        </p:txBody>
      </p:sp>
      <p:cxnSp>
        <p:nvCxnSpPr>
          <p:cNvPr id="15" name="直線コネクタ 14"/>
          <p:cNvCxnSpPr>
            <a:stCxn id="19" idx="2"/>
            <a:endCxn id="8" idx="0"/>
          </p:cNvCxnSpPr>
          <p:nvPr/>
        </p:nvCxnSpPr>
        <p:spPr>
          <a:xfrm flipH="1">
            <a:off x="6475359" y="4970056"/>
            <a:ext cx="673917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>
            <a:stCxn id="9" idx="0"/>
            <a:endCxn id="12" idx="2"/>
          </p:cNvCxnSpPr>
          <p:nvPr/>
        </p:nvCxnSpPr>
        <p:spPr>
          <a:xfrm flipH="1" flipV="1">
            <a:off x="6475361" y="4970056"/>
            <a:ext cx="664145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>
            <a:stCxn id="10" idx="2"/>
            <a:endCxn id="6" idx="0"/>
          </p:cNvCxnSpPr>
          <p:nvPr/>
        </p:nvCxnSpPr>
        <p:spPr>
          <a:xfrm>
            <a:off x="7803649" y="4970056"/>
            <a:ext cx="0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>
            <a:stCxn id="11" idx="2"/>
            <a:endCxn id="7" idx="0"/>
          </p:cNvCxnSpPr>
          <p:nvPr/>
        </p:nvCxnSpPr>
        <p:spPr>
          <a:xfrm>
            <a:off x="8467794" y="4970056"/>
            <a:ext cx="0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メモ 18"/>
          <p:cNvSpPr/>
          <p:nvPr/>
        </p:nvSpPr>
        <p:spPr>
          <a:xfrm>
            <a:off x="6969256" y="4538008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5359462" y="6383743"/>
            <a:ext cx="3219588" cy="2964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33"/>
          <p:cNvSpPr txBox="1"/>
          <p:nvPr/>
        </p:nvSpPr>
        <p:spPr>
          <a:xfrm>
            <a:off x="6095344" y="6310829"/>
            <a:ext cx="254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: similar source file pair</a:t>
            </a:r>
            <a:endParaRPr lang="ja-JP" altLang="en-US" dirty="0"/>
          </a:p>
        </p:txBody>
      </p:sp>
      <p:cxnSp>
        <p:nvCxnSpPr>
          <p:cNvPr id="21" name="直線コネクタ 20"/>
          <p:cNvCxnSpPr/>
          <p:nvPr/>
        </p:nvCxnSpPr>
        <p:spPr>
          <a:xfrm flipH="1">
            <a:off x="5491938" y="6483303"/>
            <a:ext cx="603406" cy="826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スライド番号プレースホルダー 22"/>
          <p:cNvSpPr>
            <a:spLocks noGrp="1"/>
          </p:cNvSpPr>
          <p:nvPr>
            <p:ph type="sldNum" sz="quarter" idx="12"/>
          </p:nvPr>
        </p:nvSpPr>
        <p:spPr>
          <a:xfrm>
            <a:off x="7983669" y="6347106"/>
            <a:ext cx="1150938" cy="288925"/>
          </a:xfrm>
        </p:spPr>
        <p:txBody>
          <a:bodyPr/>
          <a:lstStyle/>
          <a:p>
            <a:fld id="{CD842C11-2CE5-4045-9351-9F278120B46A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/>
              <p:cNvSpPr txBox="1"/>
              <p:nvPr/>
            </p:nvSpPr>
            <p:spPr>
              <a:xfrm>
                <a:off x="557359" y="4871915"/>
                <a:ext cx="2667782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3200" i="1">
                          <a:latin typeface="Cambria Math" panose="02040503050406030204" pitchFamily="18" charset="0"/>
                        </a:rPr>
                        <m:t>𝐶</m:t>
                      </m:r>
                      <m:d>
                        <m:dPr>
                          <m:ctrlPr>
                            <a:rPr lang="en-US" altLang="ja-JP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32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altLang="ja-JP" sz="32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sz="32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altLang="ja-JP" sz="3200" i="1">
                          <a:latin typeface="Cambria Math" panose="02040503050406030204" pitchFamily="18" charset="0"/>
                        </a:rPr>
                        <m:t>=−4</m:t>
                      </m:r>
                    </m:oMath>
                  </m:oMathPara>
                </a14:m>
                <a:endParaRPr lang="ja-JP" altLang="en-US" sz="3200" dirty="0"/>
              </a:p>
              <a:p>
                <a:endParaRPr kumimoji="1" lang="ja-JP" altLang="en-US" sz="3200" dirty="0"/>
              </a:p>
            </p:txBody>
          </p:sp>
        </mc:Choice>
        <mc:Fallback xmlns="">
          <p:sp>
            <p:nvSpPr>
              <p:cNvPr id="24" name="テキスト ボックス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59" y="4871915"/>
                <a:ext cx="2667782" cy="107721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696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85738"/>
            <a:ext cx="8218488" cy="1210146"/>
          </a:xfrm>
        </p:spPr>
        <p:txBody>
          <a:bodyPr/>
          <a:lstStyle/>
          <a:p>
            <a:r>
              <a:rPr lang="en-US" altLang="ja-JP" dirty="0" smtClean="0"/>
              <a:t>Construction of</a:t>
            </a:r>
            <a:br>
              <a:rPr lang="en-US" altLang="ja-JP" dirty="0" smtClean="0"/>
            </a:br>
            <a:r>
              <a:rPr lang="en-US" altLang="ja-JP" dirty="0" smtClean="0"/>
              <a:t>the </a:t>
            </a:r>
            <a:r>
              <a:rPr lang="en-US" altLang="ja-JP" dirty="0"/>
              <a:t>minimum spanning </a:t>
            </a:r>
            <a:r>
              <a:rPr lang="en-US" altLang="ja-JP" dirty="0" smtClean="0"/>
              <a:t>tree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Vertex: Software product</a:t>
            </a:r>
          </a:p>
          <a:p>
            <a:r>
              <a:rPr kumimoji="1" lang="en-US" altLang="ja-JP" dirty="0" smtClean="0"/>
              <a:t>Edge: connects products</a:t>
            </a:r>
          </a:p>
          <a:p>
            <a:r>
              <a:rPr lang="en-US" altLang="ja-JP" dirty="0" smtClean="0"/>
              <a:t>Minimum spanning tree</a:t>
            </a:r>
          </a:p>
          <a:p>
            <a:pPr lvl="1"/>
            <a:r>
              <a:rPr lang="en-US" altLang="ja-JP" dirty="0" smtClean="0"/>
              <a:t>A t</a:t>
            </a:r>
            <a:r>
              <a:rPr kumimoji="1" lang="en-US" altLang="ja-JP" dirty="0" smtClean="0"/>
              <a:t>ree </a:t>
            </a:r>
            <a:r>
              <a:rPr lang="en-US" altLang="ja-JP" dirty="0"/>
              <a:t>which </a:t>
            </a:r>
            <a:r>
              <a:rPr lang="en-US" altLang="ja-JP" dirty="0" smtClean="0"/>
              <a:t>has the </a:t>
            </a:r>
            <a:r>
              <a:rPr lang="en-US" altLang="ja-JP" dirty="0"/>
              <a:t>smallest total </a:t>
            </a:r>
            <a:r>
              <a:rPr lang="en-US" altLang="ja-JP" dirty="0" smtClean="0"/>
              <a:t>cost</a:t>
            </a:r>
            <a:endParaRPr kumimoji="1" lang="en-US" altLang="ja-JP" dirty="0" smtClean="0"/>
          </a:p>
          <a:p>
            <a:r>
              <a:rPr lang="en-US" altLang="ja-JP" dirty="0"/>
              <a:t>Prim's </a:t>
            </a:r>
            <a:r>
              <a:rPr lang="en-US" altLang="ja-JP" dirty="0" smtClean="0"/>
              <a:t>algorithm</a:t>
            </a:r>
          </a:p>
          <a:p>
            <a:pPr lvl="1"/>
            <a:endParaRPr kumimoji="1" lang="en-US" altLang="ja-JP" dirty="0" smtClean="0"/>
          </a:p>
        </p:txBody>
      </p:sp>
      <p:cxnSp>
        <p:nvCxnSpPr>
          <p:cNvPr id="4" name="直線コネクタ 3"/>
          <p:cNvCxnSpPr>
            <a:stCxn id="34" idx="4"/>
            <a:endCxn id="37" idx="0"/>
          </p:cNvCxnSpPr>
          <p:nvPr/>
        </p:nvCxnSpPr>
        <p:spPr>
          <a:xfrm flipH="1">
            <a:off x="3263353" y="5329229"/>
            <a:ext cx="374287" cy="715147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" name="直線コネクタ 4"/>
          <p:cNvCxnSpPr/>
          <p:nvPr/>
        </p:nvCxnSpPr>
        <p:spPr>
          <a:xfrm flipV="1">
            <a:off x="2228170" y="6290926"/>
            <a:ext cx="817936" cy="16415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6" name="直線コネクタ 5"/>
          <p:cNvCxnSpPr>
            <a:stCxn id="35" idx="4"/>
            <a:endCxn id="36" idx="0"/>
          </p:cNvCxnSpPr>
          <p:nvPr/>
        </p:nvCxnSpPr>
        <p:spPr>
          <a:xfrm>
            <a:off x="1692417" y="5329227"/>
            <a:ext cx="301467" cy="704746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7" name="直線コネクタ 6"/>
          <p:cNvCxnSpPr/>
          <p:nvPr/>
        </p:nvCxnSpPr>
        <p:spPr>
          <a:xfrm flipH="1">
            <a:off x="1699590" y="4621808"/>
            <a:ext cx="740584" cy="244232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664595" y="4891113"/>
            <a:ext cx="381513" cy="1399813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2889012" y="4621808"/>
            <a:ext cx="740584" cy="244232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0" name="直線コネクタ 9"/>
          <p:cNvCxnSpPr/>
          <p:nvPr/>
        </p:nvCxnSpPr>
        <p:spPr>
          <a:xfrm flipH="1">
            <a:off x="2228172" y="4891111"/>
            <a:ext cx="436423" cy="1416228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" name="直線コネクタ 10"/>
          <p:cNvCxnSpPr/>
          <p:nvPr/>
        </p:nvCxnSpPr>
        <p:spPr>
          <a:xfrm flipH="1" flipV="1">
            <a:off x="1924009" y="5135345"/>
            <a:ext cx="1122096" cy="1155581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2" name="直線コネクタ 11"/>
          <p:cNvCxnSpPr/>
          <p:nvPr/>
        </p:nvCxnSpPr>
        <p:spPr>
          <a:xfrm flipH="1">
            <a:off x="1924011" y="5135343"/>
            <a:ext cx="1481167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3" name="直線コネクタ 12"/>
          <p:cNvCxnSpPr/>
          <p:nvPr/>
        </p:nvCxnSpPr>
        <p:spPr>
          <a:xfrm flipH="1">
            <a:off x="2228172" y="5135343"/>
            <a:ext cx="1177007" cy="1171996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1808711" y="4308835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-8</a:t>
            </a:r>
            <a:endParaRPr lang="ja-JP" altLang="en-US" sz="2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102493" y="4316555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-5</a:t>
            </a:r>
            <a:endParaRPr lang="ja-JP" altLang="en-US" sz="2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562270" y="5463787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-5</a:t>
            </a:r>
            <a:endParaRPr lang="ja-JP" altLang="en-US" sz="2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446380" y="6275967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-7</a:t>
            </a:r>
            <a:endParaRPr lang="ja-JP" altLang="en-US" sz="2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449717" y="5476273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-6</a:t>
            </a:r>
            <a:endParaRPr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033812" y="4761500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-6</a:t>
            </a:r>
            <a:endParaRPr lang="ja-JP" altLang="en-US" sz="2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851066" y="5138803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-4</a:t>
            </a:r>
            <a:endParaRPr lang="ja-JP" altLang="en-US" sz="20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056301" y="5093677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-3</a:t>
            </a:r>
            <a:endParaRPr lang="ja-JP" altLang="en-US" sz="2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851066" y="5693078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-4</a:t>
            </a:r>
            <a:endParaRPr lang="ja-JP" altLang="en-US" sz="2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003892" y="5693078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-5</a:t>
            </a:r>
            <a:endParaRPr lang="ja-JP" altLang="en-US" sz="2000" dirty="0"/>
          </a:p>
        </p:txBody>
      </p:sp>
      <p:cxnSp>
        <p:nvCxnSpPr>
          <p:cNvPr id="24" name="直線コネクタ 23"/>
          <p:cNvCxnSpPr>
            <a:stCxn id="41" idx="6"/>
            <a:endCxn id="42" idx="2"/>
          </p:cNvCxnSpPr>
          <p:nvPr/>
        </p:nvCxnSpPr>
        <p:spPr>
          <a:xfrm>
            <a:off x="5813391" y="6265569"/>
            <a:ext cx="806282" cy="1040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5" name="直線コネクタ 24"/>
          <p:cNvCxnSpPr>
            <a:stCxn id="40" idx="4"/>
            <a:endCxn id="41" idx="0"/>
          </p:cNvCxnSpPr>
          <p:nvPr/>
        </p:nvCxnSpPr>
        <p:spPr>
          <a:xfrm>
            <a:off x="5280331" y="5329229"/>
            <a:ext cx="301467" cy="704746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6" name="直線コネクタ 25"/>
          <p:cNvCxnSpPr>
            <a:stCxn id="38" idx="2"/>
            <a:endCxn id="40" idx="7"/>
          </p:cNvCxnSpPr>
          <p:nvPr/>
        </p:nvCxnSpPr>
        <p:spPr>
          <a:xfrm flipH="1">
            <a:off x="5444092" y="4635842"/>
            <a:ext cx="563071" cy="298032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5431688" y="4374990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-8</a:t>
            </a:r>
            <a:endParaRPr lang="ja-JP" altLang="en-US" sz="2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069358" y="6316084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-7</a:t>
            </a:r>
            <a:endParaRPr lang="ja-JP" altLang="en-US" sz="2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072694" y="5542427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-6</a:t>
            </a:r>
            <a:endParaRPr lang="ja-JP" altLang="en-US" sz="2000" dirty="0"/>
          </a:p>
        </p:txBody>
      </p:sp>
      <p:cxnSp>
        <p:nvCxnSpPr>
          <p:cNvPr id="30" name="直線コネクタ 29"/>
          <p:cNvCxnSpPr>
            <a:stCxn id="39" idx="2"/>
            <a:endCxn id="40" idx="6"/>
          </p:cNvCxnSpPr>
          <p:nvPr/>
        </p:nvCxnSpPr>
        <p:spPr>
          <a:xfrm flipH="1">
            <a:off x="5511922" y="5097634"/>
            <a:ext cx="148203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5708128" y="5135025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-6</a:t>
            </a:r>
            <a:endParaRPr lang="ja-JP" altLang="en-US" sz="2000" dirty="0"/>
          </a:p>
        </p:txBody>
      </p:sp>
      <p:sp>
        <p:nvSpPr>
          <p:cNvPr id="32" name="右矢印 31"/>
          <p:cNvSpPr/>
          <p:nvPr/>
        </p:nvSpPr>
        <p:spPr>
          <a:xfrm>
            <a:off x="4123320" y="5300106"/>
            <a:ext cx="763102" cy="571141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000"/>
          </a:p>
        </p:txBody>
      </p:sp>
      <p:sp>
        <p:nvSpPr>
          <p:cNvPr id="33" name="円/楕円 32"/>
          <p:cNvSpPr/>
          <p:nvPr/>
        </p:nvSpPr>
        <p:spPr>
          <a:xfrm>
            <a:off x="2419249" y="4404249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4" name="円/楕円 33"/>
          <p:cNvSpPr/>
          <p:nvPr/>
        </p:nvSpPr>
        <p:spPr>
          <a:xfrm>
            <a:off x="3406046" y="4866042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5" name="円/楕円 34"/>
          <p:cNvSpPr/>
          <p:nvPr/>
        </p:nvSpPr>
        <p:spPr>
          <a:xfrm>
            <a:off x="1460824" y="4866042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6" name="円/楕円 35"/>
          <p:cNvSpPr/>
          <p:nvPr/>
        </p:nvSpPr>
        <p:spPr>
          <a:xfrm>
            <a:off x="1762291" y="6033975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7" name="円/楕円 36"/>
          <p:cNvSpPr/>
          <p:nvPr/>
        </p:nvSpPr>
        <p:spPr>
          <a:xfrm>
            <a:off x="3031759" y="6044375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8" name="円/楕円 37"/>
          <p:cNvSpPr/>
          <p:nvPr/>
        </p:nvSpPr>
        <p:spPr>
          <a:xfrm>
            <a:off x="6007163" y="4404249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9" name="円/楕円 38"/>
          <p:cNvSpPr/>
          <p:nvPr/>
        </p:nvSpPr>
        <p:spPr>
          <a:xfrm>
            <a:off x="6993959" y="4866042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0" name="円/楕円 39"/>
          <p:cNvSpPr/>
          <p:nvPr/>
        </p:nvSpPr>
        <p:spPr>
          <a:xfrm>
            <a:off x="5048737" y="4866042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1" name="円/楕円 40"/>
          <p:cNvSpPr/>
          <p:nvPr/>
        </p:nvSpPr>
        <p:spPr>
          <a:xfrm>
            <a:off x="5350204" y="6033975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2" name="円/楕円 41"/>
          <p:cNvSpPr/>
          <p:nvPr/>
        </p:nvSpPr>
        <p:spPr>
          <a:xfrm>
            <a:off x="6619673" y="6044375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7" name="円/楕円 46"/>
          <p:cNvSpPr/>
          <p:nvPr/>
        </p:nvSpPr>
        <p:spPr>
          <a:xfrm>
            <a:off x="5350204" y="6033975"/>
            <a:ext cx="463187" cy="463187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3" name="スライド番号プレースホルダー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394744" y="5572439"/>
            <a:ext cx="177850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Total cost: -27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29221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Evolution direction </a:t>
            </a:r>
            <a:r>
              <a:rPr lang="en-US" altLang="ja-JP" dirty="0" smtClean="0"/>
              <a:t>calculation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cs typeface="Times New Roman" panose="02020603050405020304" pitchFamily="18" charset="0"/>
              </a:rPr>
              <a:t>Hypothesis</a:t>
            </a:r>
            <a:r>
              <a:rPr lang="en-US" altLang="ja-JP" dirty="0" smtClean="0"/>
              <a:t>: Source </a:t>
            </a:r>
            <a:r>
              <a:rPr lang="en-US" altLang="ja-JP" dirty="0"/>
              <a:t>code </a:t>
            </a:r>
            <a:r>
              <a:rPr lang="en-US" altLang="ja-JP" dirty="0" smtClean="0"/>
              <a:t>is likely added.</a:t>
            </a:r>
          </a:p>
          <a:p>
            <a:pPr lvl="1"/>
            <a:r>
              <a:rPr lang="en-US" altLang="ja-JP" dirty="0" smtClean="0"/>
              <a:t>The new version of the software should have additional features.</a:t>
            </a:r>
          </a:p>
          <a:p>
            <a:pPr lvl="1"/>
            <a:endParaRPr kumimoji="1" lang="en-US" altLang="ja-JP" dirty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kumimoji="1" lang="en-US" altLang="ja-JP" dirty="0" smtClean="0"/>
              <a:t>Count the total number</a:t>
            </a:r>
            <a:br>
              <a:rPr kumimoji="1" lang="en-US" altLang="ja-JP" dirty="0" smtClean="0"/>
            </a:br>
            <a:r>
              <a:rPr kumimoji="1" lang="en-US" altLang="ja-JP" dirty="0" smtClean="0"/>
              <a:t>of modified tokens</a:t>
            </a:r>
            <a:br>
              <a:rPr kumimoji="1" lang="en-US" altLang="ja-JP" dirty="0" smtClean="0"/>
            </a:br>
            <a:r>
              <a:rPr kumimoji="1" lang="en-US" altLang="ja-JP" dirty="0" smtClean="0"/>
              <a:t>between projects</a:t>
            </a:r>
            <a:endParaRPr kumimoji="1" lang="ja-JP" altLang="en-US" dirty="0"/>
          </a:p>
        </p:txBody>
      </p:sp>
      <p:sp>
        <p:nvSpPr>
          <p:cNvPr id="4" name="右矢印 3"/>
          <p:cNvSpPr/>
          <p:nvPr/>
        </p:nvSpPr>
        <p:spPr>
          <a:xfrm>
            <a:off x="2800604" y="3247644"/>
            <a:ext cx="3640292" cy="597235"/>
          </a:xfrm>
          <a:prstGeom prst="rightArrow">
            <a:avLst>
              <a:gd name="adj1" fmla="val 36719"/>
              <a:gd name="adj2" fmla="val 2752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直方体 4"/>
          <p:cNvSpPr/>
          <p:nvPr/>
        </p:nvSpPr>
        <p:spPr>
          <a:xfrm>
            <a:off x="1849150" y="3049136"/>
            <a:ext cx="873813" cy="1089432"/>
          </a:xfrm>
          <a:prstGeom prst="cub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old</a:t>
            </a:r>
            <a:endParaRPr kumimoji="1" lang="ja-JP" altLang="en-US" dirty="0"/>
          </a:p>
        </p:txBody>
      </p:sp>
      <p:sp>
        <p:nvSpPr>
          <p:cNvPr id="11" name="直方体 10"/>
          <p:cNvSpPr/>
          <p:nvPr/>
        </p:nvSpPr>
        <p:spPr>
          <a:xfrm>
            <a:off x="6478996" y="3094719"/>
            <a:ext cx="873813" cy="1089432"/>
          </a:xfrm>
          <a:prstGeom prst="cub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new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39682" y="2965618"/>
            <a:ext cx="2922595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Eras Demi ITC" panose="020B0805030504020804" pitchFamily="34" charset="0"/>
              </a:rPr>
              <a:t>ADDED CODE</a:t>
            </a:r>
            <a:endParaRPr kumimoji="1" lang="ja-JP" altLang="en-US" sz="3200" dirty="0">
              <a:latin typeface="Eras Demi ITC" panose="020B0805030504020804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642032" y="3825759"/>
            <a:ext cx="1752403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Eras Demi ITC" panose="020B0805030504020804" pitchFamily="34" charset="0"/>
              </a:rPr>
              <a:t>deleted code</a:t>
            </a:r>
            <a:endParaRPr kumimoji="1" lang="ja-JP" altLang="en-US" sz="2000" dirty="0">
              <a:latin typeface="Eras Demi ITC" panose="020B0805030504020804" pitchFamily="34" charset="0"/>
            </a:endParaRPr>
          </a:p>
        </p:txBody>
      </p:sp>
      <p:cxnSp>
        <p:nvCxnSpPr>
          <p:cNvPr id="15" name="直線コネクタ 14"/>
          <p:cNvCxnSpPr/>
          <p:nvPr/>
        </p:nvCxnSpPr>
        <p:spPr>
          <a:xfrm>
            <a:off x="4413504" y="3570895"/>
            <a:ext cx="146724" cy="24472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flipH="1">
            <a:off x="4560228" y="3588421"/>
            <a:ext cx="103405" cy="21449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17</a:t>
            </a:fld>
            <a:endParaRPr kumimoji="1" lang="ja-JP" altLang="en-US"/>
          </a:p>
        </p:txBody>
      </p:sp>
      <p:cxnSp>
        <p:nvCxnSpPr>
          <p:cNvPr id="14" name="直線コネクタ 13"/>
          <p:cNvCxnSpPr>
            <a:stCxn id="27" idx="6"/>
            <a:endCxn id="28" idx="2"/>
          </p:cNvCxnSpPr>
          <p:nvPr/>
        </p:nvCxnSpPr>
        <p:spPr>
          <a:xfrm>
            <a:off x="6369827" y="6306837"/>
            <a:ext cx="806282" cy="1040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6" name="直線コネクタ 15"/>
          <p:cNvCxnSpPr>
            <a:stCxn id="26" idx="4"/>
            <a:endCxn id="27" idx="0"/>
          </p:cNvCxnSpPr>
          <p:nvPr/>
        </p:nvCxnSpPr>
        <p:spPr>
          <a:xfrm>
            <a:off x="5836767" y="5370497"/>
            <a:ext cx="301467" cy="704746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8" name="直線コネクタ 17"/>
          <p:cNvCxnSpPr>
            <a:stCxn id="24" idx="2"/>
            <a:endCxn id="26" idx="7"/>
          </p:cNvCxnSpPr>
          <p:nvPr/>
        </p:nvCxnSpPr>
        <p:spPr>
          <a:xfrm flipH="1">
            <a:off x="6000528" y="4677110"/>
            <a:ext cx="563071" cy="298032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5988124" y="4416258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-8</a:t>
            </a:r>
            <a:endParaRPr lang="ja-JP" altLang="en-US" sz="2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625794" y="6357352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-7</a:t>
            </a:r>
            <a:endParaRPr lang="ja-JP" altLang="en-US" sz="20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629130" y="5583695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-6</a:t>
            </a:r>
            <a:endParaRPr lang="ja-JP" altLang="en-US" sz="2000" dirty="0"/>
          </a:p>
        </p:txBody>
      </p:sp>
      <p:cxnSp>
        <p:nvCxnSpPr>
          <p:cNvPr id="22" name="直線コネクタ 21"/>
          <p:cNvCxnSpPr>
            <a:stCxn id="25" idx="2"/>
            <a:endCxn id="26" idx="6"/>
          </p:cNvCxnSpPr>
          <p:nvPr/>
        </p:nvCxnSpPr>
        <p:spPr>
          <a:xfrm flipH="1">
            <a:off x="6068358" y="5138902"/>
            <a:ext cx="148203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6264564" y="5176293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-6</a:t>
            </a:r>
            <a:endParaRPr lang="ja-JP" altLang="en-US" sz="2000" dirty="0"/>
          </a:p>
        </p:txBody>
      </p:sp>
      <p:sp>
        <p:nvSpPr>
          <p:cNvPr id="24" name="円/楕円 23"/>
          <p:cNvSpPr/>
          <p:nvPr/>
        </p:nvSpPr>
        <p:spPr>
          <a:xfrm>
            <a:off x="6563599" y="4445517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5" name="円/楕円 24"/>
          <p:cNvSpPr/>
          <p:nvPr/>
        </p:nvSpPr>
        <p:spPr>
          <a:xfrm>
            <a:off x="7550395" y="4907310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6" name="円/楕円 25"/>
          <p:cNvSpPr/>
          <p:nvPr/>
        </p:nvSpPr>
        <p:spPr>
          <a:xfrm>
            <a:off x="5605173" y="4907310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7" name="円/楕円 26"/>
          <p:cNvSpPr/>
          <p:nvPr/>
        </p:nvSpPr>
        <p:spPr>
          <a:xfrm>
            <a:off x="5906640" y="6075243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8" name="円/楕円 27"/>
          <p:cNvSpPr/>
          <p:nvPr/>
        </p:nvSpPr>
        <p:spPr>
          <a:xfrm>
            <a:off x="7176109" y="6085643"/>
            <a:ext cx="463187" cy="4631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9" name="円/楕円 28"/>
          <p:cNvSpPr/>
          <p:nvPr/>
        </p:nvSpPr>
        <p:spPr>
          <a:xfrm>
            <a:off x="5906640" y="6075243"/>
            <a:ext cx="463187" cy="463187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 flipH="1">
            <a:off x="6511987" y="6098344"/>
            <a:ext cx="526099" cy="0"/>
          </a:xfrm>
          <a:prstGeom prst="straightConnector1">
            <a:avLst/>
          </a:prstGeom>
          <a:ln>
            <a:headEnd w="lg" len="lg"/>
            <a:tailEnd type="triangle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>
            <a:off x="6194270" y="5208009"/>
            <a:ext cx="1301016" cy="0"/>
          </a:xfrm>
          <a:prstGeom prst="straightConnector1">
            <a:avLst/>
          </a:prstGeom>
          <a:ln>
            <a:headEnd w="lg" len="lg"/>
            <a:tailEnd type="triangle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 flipH="1" flipV="1">
            <a:off x="5991944" y="5389100"/>
            <a:ext cx="319954" cy="613308"/>
          </a:xfrm>
          <a:prstGeom prst="straightConnector1">
            <a:avLst/>
          </a:prstGeom>
          <a:ln>
            <a:headEnd w="lg" len="lg"/>
            <a:tailEnd type="triangle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flipV="1">
            <a:off x="6169690" y="4816368"/>
            <a:ext cx="380397" cy="173912"/>
          </a:xfrm>
          <a:prstGeom prst="straightConnector1">
            <a:avLst/>
          </a:prstGeom>
          <a:ln>
            <a:headEnd w="lg" len="lg"/>
            <a:tailEnd type="triangle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00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Case study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6 datasets from OSS (written in C)</a:t>
            </a:r>
          </a:p>
          <a:p>
            <a:pPr lvl="1"/>
            <a:r>
              <a:rPr lang="en-US" altLang="ja-JP" dirty="0" smtClean="0"/>
              <a:t>4 datasets from </a:t>
            </a:r>
            <a:r>
              <a:rPr kumimoji="1" lang="en-US" altLang="ja-JP" dirty="0" err="1" smtClean="0"/>
              <a:t>PostgreSQL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Single project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1 dataset from </a:t>
            </a:r>
            <a:r>
              <a:rPr lang="en-US" altLang="ja-JP" dirty="0" err="1" smtClean="0"/>
              <a:t>FFmpeg</a:t>
            </a:r>
            <a:r>
              <a:rPr lang="en-US" altLang="ja-JP" dirty="0" smtClean="0"/>
              <a:t> and </a:t>
            </a:r>
            <a:r>
              <a:rPr lang="en-US" altLang="ja-JP" dirty="0" err="1" smtClean="0"/>
              <a:t>Libav</a:t>
            </a:r>
            <a:endParaRPr lang="en-US" altLang="ja-JP" dirty="0" smtClean="0"/>
          </a:p>
          <a:p>
            <a:pPr lvl="2"/>
            <a:r>
              <a:rPr lang="en-US" altLang="ja-JP" dirty="0" err="1"/>
              <a:t>Libav</a:t>
            </a:r>
            <a:r>
              <a:rPr lang="en-US" altLang="ja-JP" dirty="0"/>
              <a:t> is </a:t>
            </a:r>
            <a:r>
              <a:rPr lang="en-US" altLang="ja-JP" dirty="0" smtClean="0"/>
              <a:t>forked from </a:t>
            </a:r>
            <a:r>
              <a:rPr lang="en-US" altLang="ja-JP" dirty="0" err="1"/>
              <a:t>FFmpeg</a:t>
            </a:r>
            <a:r>
              <a:rPr lang="en-US" altLang="ja-JP" dirty="0"/>
              <a:t> and is developed by a group of </a:t>
            </a:r>
            <a:r>
              <a:rPr lang="en-US" altLang="ja-JP" dirty="0" err="1" smtClean="0"/>
              <a:t>FFmpeg</a:t>
            </a:r>
            <a:r>
              <a:rPr lang="en-US" altLang="ja-JP" dirty="0" smtClean="0"/>
              <a:t> developers.</a:t>
            </a:r>
          </a:p>
          <a:p>
            <a:pPr lvl="1"/>
            <a:r>
              <a:rPr kumimoji="1" lang="en-US" altLang="ja-JP" dirty="0" smtClean="0"/>
              <a:t>1 dataset from 4.4BSD-lite, FreeBSD, </a:t>
            </a:r>
            <a:r>
              <a:rPr kumimoji="1" lang="en-US" altLang="ja-JP" dirty="0" err="1" smtClean="0"/>
              <a:t>NetBSD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OpenBSD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4.4BSD-Lite and its derived OSs.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73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Input and Output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19</a:t>
            </a:fld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432" y="3373765"/>
            <a:ext cx="3372702" cy="3148960"/>
          </a:xfrm>
          <a:prstGeom prst="rect">
            <a:avLst/>
          </a:prstGeom>
        </p:spPr>
      </p:pic>
      <p:sp>
        <p:nvSpPr>
          <p:cNvPr id="5" name="右矢印 4"/>
          <p:cNvSpPr/>
          <p:nvPr/>
        </p:nvSpPr>
        <p:spPr>
          <a:xfrm>
            <a:off x="4478043" y="4423000"/>
            <a:ext cx="1211089" cy="738518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90212" y="1858930"/>
            <a:ext cx="45933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dirty="0" smtClean="0"/>
              <a:t>Input: source files</a:t>
            </a:r>
          </a:p>
          <a:p>
            <a:r>
              <a:rPr lang="en-US" altLang="ja-JP" sz="2400" dirty="0" smtClean="0"/>
              <a:t>Each directory contains source files of one product</a:t>
            </a:r>
            <a:endParaRPr lang="en-US" altLang="ja-JP" sz="2400" dirty="0"/>
          </a:p>
        </p:txBody>
      </p:sp>
      <p:sp>
        <p:nvSpPr>
          <p:cNvPr id="8" name="正方形/長方形 7"/>
          <p:cNvSpPr/>
          <p:nvPr/>
        </p:nvSpPr>
        <p:spPr>
          <a:xfrm>
            <a:off x="5301087" y="1858930"/>
            <a:ext cx="45933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dirty="0" smtClean="0"/>
              <a:t>Output: </a:t>
            </a:r>
            <a:br>
              <a:rPr lang="en-US" altLang="ja-JP" sz="2400" b="1" dirty="0" smtClean="0"/>
            </a:br>
            <a:r>
              <a:rPr lang="en-US" altLang="ja-JP" sz="2400" b="1" dirty="0" err="1" smtClean="0"/>
              <a:t>Producrt</a:t>
            </a:r>
            <a:r>
              <a:rPr lang="en-US" altLang="ja-JP" sz="2400" b="1" dirty="0" smtClean="0"/>
              <a:t> Evolution Tree</a:t>
            </a:r>
            <a:endParaRPr lang="en-US" altLang="ja-JP" sz="2400" dirty="0"/>
          </a:p>
        </p:txBody>
      </p:sp>
      <p:pic>
        <p:nvPicPr>
          <p:cNvPr id="9" name="コンテンツ プレースホルダ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99496" y="2689927"/>
            <a:ext cx="2671261" cy="971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7748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" y="274638"/>
            <a:ext cx="9144000" cy="1066130"/>
          </a:xfrm>
        </p:spPr>
        <p:txBody>
          <a:bodyPr/>
          <a:lstStyle/>
          <a:p>
            <a:r>
              <a:rPr kumimoji="1" lang="en-US" altLang="ja-JP" dirty="0" smtClean="0"/>
              <a:t>Developing a new software product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7464" y="1450010"/>
            <a:ext cx="8485509" cy="4641379"/>
          </a:xfrm>
        </p:spPr>
        <p:txBody>
          <a:bodyPr/>
          <a:lstStyle/>
          <a:p>
            <a:r>
              <a:rPr lang="en-US" altLang="ja-JP" dirty="0" smtClean="0"/>
              <a:t>Clone-and-own approach </a:t>
            </a:r>
            <a:r>
              <a:rPr lang="en-US" altLang="ja-JP" sz="2000" dirty="0" smtClean="0"/>
              <a:t>[1]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Copying existing code/project</a:t>
            </a:r>
            <a:endParaRPr kumimoji="1" lang="ja-JP" altLang="en-US" dirty="0"/>
          </a:p>
        </p:txBody>
      </p:sp>
      <p:sp>
        <p:nvSpPr>
          <p:cNvPr id="5" name="直方体 4"/>
          <p:cNvSpPr/>
          <p:nvPr/>
        </p:nvSpPr>
        <p:spPr>
          <a:xfrm>
            <a:off x="4310780" y="3690738"/>
            <a:ext cx="654810" cy="816388"/>
          </a:xfrm>
          <a:prstGeom prst="cub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直方体 5"/>
          <p:cNvSpPr/>
          <p:nvPr/>
        </p:nvSpPr>
        <p:spPr>
          <a:xfrm>
            <a:off x="2651882" y="3990214"/>
            <a:ext cx="654810" cy="816388"/>
          </a:xfrm>
          <a:prstGeom prst="cub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直方体 10"/>
          <p:cNvSpPr/>
          <p:nvPr/>
        </p:nvSpPr>
        <p:spPr>
          <a:xfrm>
            <a:off x="5435059" y="4489437"/>
            <a:ext cx="654810" cy="816388"/>
          </a:xfrm>
          <a:prstGeom prst="cub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直方体 23"/>
          <p:cNvSpPr/>
          <p:nvPr/>
        </p:nvSpPr>
        <p:spPr>
          <a:xfrm>
            <a:off x="1188003" y="3998775"/>
            <a:ext cx="654810" cy="816388"/>
          </a:xfrm>
          <a:prstGeom prst="cub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下カーブ矢印 25"/>
          <p:cNvSpPr/>
          <p:nvPr/>
        </p:nvSpPr>
        <p:spPr>
          <a:xfrm>
            <a:off x="1492194" y="3597589"/>
            <a:ext cx="1562291" cy="501033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334963" y="3325029"/>
            <a:ext cx="2193444" cy="4007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/>
              <a:t>Copy and modify</a:t>
            </a:r>
            <a:endParaRPr kumimoji="1" lang="ja-JP" altLang="en-US" sz="2000" dirty="0"/>
          </a:p>
        </p:txBody>
      </p:sp>
      <p:sp>
        <p:nvSpPr>
          <p:cNvPr id="28" name="下カーブ矢印 27"/>
          <p:cNvSpPr/>
          <p:nvPr/>
        </p:nvSpPr>
        <p:spPr>
          <a:xfrm rot="21070896">
            <a:off x="3025513" y="3445388"/>
            <a:ext cx="1606750" cy="473979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1" name="下カーブ矢印 30"/>
          <p:cNvSpPr/>
          <p:nvPr/>
        </p:nvSpPr>
        <p:spPr>
          <a:xfrm rot="409179" flipV="1">
            <a:off x="2826505" y="4958055"/>
            <a:ext cx="2757277" cy="540057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2528407" y="4903525"/>
            <a:ext cx="2315988" cy="35613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/>
              <a:t>Copy and modify</a:t>
            </a:r>
            <a:endParaRPr kumimoji="1" lang="ja-JP" altLang="en-US" sz="2000" dirty="0"/>
          </a:p>
        </p:txBody>
      </p:sp>
      <p:sp>
        <p:nvSpPr>
          <p:cNvPr id="32" name="テキスト ボックス 31"/>
          <p:cNvSpPr txBox="1"/>
          <p:nvPr/>
        </p:nvSpPr>
        <p:spPr>
          <a:xfrm rot="20469422">
            <a:off x="6046662" y="4267338"/>
            <a:ext cx="1470274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branched</a:t>
            </a:r>
            <a:endParaRPr kumimoji="1" lang="ja-JP" altLang="en-US" sz="24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847027" y="2798446"/>
            <a:ext cx="9541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 smtClean="0"/>
              <a:t>...</a:t>
            </a:r>
            <a:endParaRPr kumimoji="1" lang="ja-JP" altLang="en-US" sz="72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847027" y="4061856"/>
            <a:ext cx="9541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 smtClean="0"/>
              <a:t>...</a:t>
            </a:r>
            <a:endParaRPr kumimoji="1" lang="ja-JP" altLang="en-US" sz="7200" dirty="0"/>
          </a:p>
        </p:txBody>
      </p:sp>
      <p:sp>
        <p:nvSpPr>
          <p:cNvPr id="4" name="正方形/長方形 3"/>
          <p:cNvSpPr/>
          <p:nvPr/>
        </p:nvSpPr>
        <p:spPr>
          <a:xfrm>
            <a:off x="26135" y="6259580"/>
            <a:ext cx="6561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[1] Rubin et al. “Managing </a:t>
            </a:r>
            <a:r>
              <a:rPr lang="en-US" altLang="ja-JP" dirty="0"/>
              <a:t>forked product </a:t>
            </a:r>
            <a:r>
              <a:rPr lang="en-US" altLang="ja-JP" dirty="0" smtClean="0"/>
              <a:t>variants”  SPLC </a:t>
            </a:r>
            <a:r>
              <a:rPr lang="en-US" altLang="ja-JP" dirty="0"/>
              <a:t>2012.</a:t>
            </a: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9" name="下カーブ矢印 18"/>
          <p:cNvSpPr/>
          <p:nvPr/>
        </p:nvSpPr>
        <p:spPr>
          <a:xfrm rot="21070896">
            <a:off x="4631684" y="3138565"/>
            <a:ext cx="1606750" cy="473979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316328" y="3181013"/>
            <a:ext cx="2257529" cy="36410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/>
              <a:t>Copy and modify</a:t>
            </a:r>
            <a:endParaRPr kumimoji="1" lang="ja-JP" altLang="en-US" sz="2000" dirty="0"/>
          </a:p>
        </p:txBody>
      </p:sp>
      <p:sp>
        <p:nvSpPr>
          <p:cNvPr id="20" name="下カーブ矢印 19"/>
          <p:cNvSpPr/>
          <p:nvPr/>
        </p:nvSpPr>
        <p:spPr>
          <a:xfrm rot="21310559" flipV="1">
            <a:off x="5918507" y="5115008"/>
            <a:ext cx="1606750" cy="473979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5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Recall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059120"/>
              </p:ext>
            </p:extLst>
          </p:nvPr>
        </p:nvGraphicFramePr>
        <p:xfrm>
          <a:off x="347155" y="1558033"/>
          <a:ext cx="8601773" cy="356616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290259"/>
                <a:gridCol w="2178682"/>
                <a:gridCol w="1536192"/>
                <a:gridCol w="1121664"/>
                <a:gridCol w="1377696"/>
                <a:gridCol w="10972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Dataset</a:t>
                      </a:r>
                      <a:endParaRPr kumimoji="1" lang="ja-JP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Edges</a:t>
                      </a:r>
                      <a:r>
                        <a:rPr kumimoji="1" lang="en-US" altLang="ja-JP" sz="2400" baseline="0" dirty="0" smtClean="0"/>
                        <a:t> in the actual history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Matched Edges without direction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Matched Edges</a:t>
                      </a:r>
                      <a:br>
                        <a:rPr kumimoji="1" lang="en-US" altLang="ja-JP" sz="2400" dirty="0" smtClean="0"/>
                      </a:br>
                      <a:r>
                        <a:rPr kumimoji="1" lang="en-US" altLang="ja-JP" sz="2400" dirty="0" smtClean="0"/>
                        <a:t>with direction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</a:t>
                      </a:r>
                      <a:endParaRPr kumimoji="1" lang="ja-JP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12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12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100%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11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91.7%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</a:t>
                      </a:r>
                      <a:endParaRPr kumimoji="1" lang="ja-JP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143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136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95.1%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128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89.5%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</a:t>
                      </a:r>
                      <a:endParaRPr kumimoji="1" lang="ja-JP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37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81.1%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81.1%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</a:t>
                      </a:r>
                      <a:endParaRPr kumimoji="1" lang="ja-JP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24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20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83.3%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20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83.3%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</a:t>
                      </a:r>
                      <a:endParaRPr kumimoji="1" lang="ja-JP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13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86.7%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11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73.3%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</a:t>
                      </a:r>
                      <a:endParaRPr kumimoji="1" lang="ja-JP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17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12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70.6%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9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52.9%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78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Dataset 4 (1/2)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477" y="0"/>
            <a:ext cx="1887558" cy="6863385"/>
          </a:xfr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58" y="2833182"/>
            <a:ext cx="3877216" cy="3620005"/>
          </a:xfrm>
          <a:prstGeom prst="rect">
            <a:avLst/>
          </a:prstGeom>
        </p:spPr>
      </p:pic>
      <p:sp>
        <p:nvSpPr>
          <p:cNvPr id="5" name="右矢印 4"/>
          <p:cNvSpPr/>
          <p:nvPr/>
        </p:nvSpPr>
        <p:spPr>
          <a:xfrm>
            <a:off x="4943881" y="3096768"/>
            <a:ext cx="1804416" cy="110032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764" y="1757102"/>
            <a:ext cx="7442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/>
              <a:t>Picked up </a:t>
            </a:r>
            <a:r>
              <a:rPr lang="en-US" altLang="ja-JP" sz="2400" dirty="0" err="1" smtClean="0"/>
              <a:t>PostgreSQL</a:t>
            </a:r>
            <a:r>
              <a:rPr lang="en-US" altLang="ja-JP" sz="2400" dirty="0" smtClean="0"/>
              <a:t> 8.X series</a:t>
            </a:r>
          </a:p>
          <a:p>
            <a:r>
              <a:rPr lang="en-US" altLang="ja-JP" sz="2400" dirty="0" smtClean="0"/>
              <a:t>released in every Septembers</a:t>
            </a:r>
            <a:endParaRPr lang="en-US" altLang="ja-JP" sz="240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13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コンテンツ プレースホルダ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00477" y="0"/>
            <a:ext cx="1887558" cy="6863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Dataset 4 (2/2)</a:t>
            </a:r>
            <a:endParaRPr kumimoji="1" lang="ja-JP" altLang="en-US" dirty="0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idx="1"/>
          </p:nvPr>
        </p:nvSpPr>
        <p:spPr>
          <a:xfrm>
            <a:off x="334964" y="1484784"/>
            <a:ext cx="7202092" cy="4641379"/>
          </a:xfrm>
        </p:spPr>
        <p:txBody>
          <a:bodyPr/>
          <a:lstStyle/>
          <a:p>
            <a:r>
              <a:rPr lang="en-US" altLang="ja-JP" dirty="0" smtClean="0"/>
              <a:t>83.3% recall</a:t>
            </a:r>
          </a:p>
          <a:p>
            <a:r>
              <a:rPr lang="en-US" altLang="ja-JP" dirty="0" smtClean="0"/>
              <a:t>Using </a:t>
            </a:r>
            <a:r>
              <a:rPr lang="en-US" altLang="ja-JP" dirty="0"/>
              <a:t>the cost value</a:t>
            </a:r>
            <a:r>
              <a:rPr lang="en-US" altLang="ja-JP" dirty="0" smtClean="0"/>
              <a:t>,</a:t>
            </a:r>
            <a:br>
              <a:rPr lang="en-US" altLang="ja-JP" dirty="0" smtClean="0"/>
            </a:br>
            <a:r>
              <a:rPr lang="en-US" altLang="ja-JP" dirty="0" smtClean="0"/>
              <a:t>we </a:t>
            </a:r>
            <a:r>
              <a:rPr lang="en-US" altLang="ja-JP" dirty="0"/>
              <a:t>can </a:t>
            </a:r>
            <a:r>
              <a:rPr lang="en-US" altLang="ja-JP" dirty="0" smtClean="0"/>
              <a:t>identify</a:t>
            </a:r>
            <a:br>
              <a:rPr lang="en-US" altLang="ja-JP" dirty="0" smtClean="0"/>
            </a:br>
            <a:r>
              <a:rPr lang="en-US" altLang="ja-JP" dirty="0" smtClean="0"/>
              <a:t>branches.</a:t>
            </a:r>
          </a:p>
          <a:p>
            <a:r>
              <a:rPr kumimoji="1" lang="en-US" altLang="ja-JP" dirty="0" smtClean="0"/>
              <a:t>All edges inside th</a:t>
            </a:r>
            <a:r>
              <a:rPr lang="en-US" altLang="ja-JP" dirty="0" smtClean="0"/>
              <a:t>e branches are correct.</a:t>
            </a:r>
          </a:p>
          <a:p>
            <a:pPr lvl="1"/>
            <a:r>
              <a:rPr kumimoji="1" lang="en-US" altLang="ja-JP" dirty="0" smtClean="0"/>
              <a:t>We can identify initial and latest versions of each branch.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22</a:t>
            </a:fld>
            <a:endParaRPr kumimoji="1" lang="ja-JP" altLang="en-US"/>
          </a:p>
        </p:txBody>
      </p:sp>
      <p:sp>
        <p:nvSpPr>
          <p:cNvPr id="11" name="角丸四角形吹き出し 10"/>
          <p:cNvSpPr/>
          <p:nvPr/>
        </p:nvSpPr>
        <p:spPr>
          <a:xfrm>
            <a:off x="4609175" y="1642334"/>
            <a:ext cx="2123478" cy="853440"/>
          </a:xfrm>
          <a:prstGeom prst="wedgeRoundRectCallout">
            <a:avLst>
              <a:gd name="adj1" fmla="val 118393"/>
              <a:gd name="adj2" fmla="val -135378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/>
              <a:t>8.0.9</a:t>
            </a:r>
            <a:r>
              <a:rPr lang="en-US" altLang="ja-JP" sz="2000" dirty="0" smtClean="0">
                <a:sym typeface="Wingdings" panose="05000000000000000000" pitchFamily="2" charset="2"/>
              </a:rPr>
              <a:t></a:t>
            </a:r>
            <a:r>
              <a:rPr kumimoji="1" lang="en-US" altLang="ja-JP" sz="2000" dirty="0" smtClean="0"/>
              <a:t>8.0.14</a:t>
            </a:r>
          </a:p>
          <a:p>
            <a:pPr algn="ctr"/>
            <a:r>
              <a:rPr lang="en-US" altLang="ja-JP" sz="2400" b="1" dirty="0" smtClean="0"/>
              <a:t>Cost: -516</a:t>
            </a:r>
          </a:p>
        </p:txBody>
      </p:sp>
      <p:sp>
        <p:nvSpPr>
          <p:cNvPr id="12" name="角丸四角形吹き出し 11"/>
          <p:cNvSpPr/>
          <p:nvPr/>
        </p:nvSpPr>
        <p:spPr>
          <a:xfrm>
            <a:off x="4609175" y="2761006"/>
            <a:ext cx="2133600" cy="780288"/>
          </a:xfrm>
          <a:prstGeom prst="wedgeRoundRectCallout">
            <a:avLst>
              <a:gd name="adj1" fmla="val 108957"/>
              <a:gd name="adj2" fmla="val -183975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/>
              <a:t>8.0.14</a:t>
            </a:r>
            <a:r>
              <a:rPr lang="en-US" altLang="ja-JP" sz="2000" dirty="0">
                <a:sym typeface="Wingdings" panose="05000000000000000000" pitchFamily="2" charset="2"/>
              </a:rPr>
              <a:t></a:t>
            </a:r>
            <a:r>
              <a:rPr lang="en-US" altLang="ja-JP" sz="2000" dirty="0"/>
              <a:t>8.1.10</a:t>
            </a:r>
          </a:p>
          <a:p>
            <a:pPr algn="ctr"/>
            <a:r>
              <a:rPr lang="en-US" altLang="ja-JP" sz="2400" b="1" dirty="0"/>
              <a:t>Cost: -</a:t>
            </a:r>
            <a:r>
              <a:rPr lang="en-US" altLang="ja-JP" sz="2400" b="1" dirty="0" smtClean="0"/>
              <a:t>177</a:t>
            </a:r>
            <a:endParaRPr lang="ja-JP" altLang="en-US" sz="2400" b="1" dirty="0"/>
          </a:p>
        </p:txBody>
      </p:sp>
      <p:cxnSp>
        <p:nvCxnSpPr>
          <p:cNvPr id="14" name="直線コネクタ 13"/>
          <p:cNvCxnSpPr/>
          <p:nvPr/>
        </p:nvCxnSpPr>
        <p:spPr>
          <a:xfrm>
            <a:off x="7976507" y="1512019"/>
            <a:ext cx="269422" cy="316781"/>
          </a:xfrm>
          <a:prstGeom prst="line">
            <a:avLst/>
          </a:prstGeom>
          <a:ln w="63500" cmpd="dbl">
            <a:solidFill>
              <a:schemeClr val="accent6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7738678" y="2263831"/>
            <a:ext cx="347807" cy="0"/>
          </a:xfrm>
          <a:prstGeom prst="line">
            <a:avLst/>
          </a:prstGeom>
          <a:ln w="63500" cmpd="dbl">
            <a:solidFill>
              <a:schemeClr val="accent6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7802603" y="5194635"/>
            <a:ext cx="347807" cy="0"/>
          </a:xfrm>
          <a:prstGeom prst="line">
            <a:avLst/>
          </a:prstGeom>
          <a:ln w="63500" cmpd="dbl">
            <a:solidFill>
              <a:schemeClr val="accent6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8574809" y="4643184"/>
            <a:ext cx="347807" cy="0"/>
          </a:xfrm>
          <a:prstGeom prst="line">
            <a:avLst/>
          </a:prstGeom>
          <a:ln w="63500" cmpd="dbl">
            <a:solidFill>
              <a:schemeClr val="accent6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フリーフォーム 19"/>
          <p:cNvSpPr/>
          <p:nvPr/>
        </p:nvSpPr>
        <p:spPr>
          <a:xfrm>
            <a:off x="8692179" y="64546"/>
            <a:ext cx="154221" cy="3098202"/>
          </a:xfrm>
          <a:custGeom>
            <a:avLst/>
            <a:gdLst>
              <a:gd name="connsiteX0" fmla="*/ 0 w 154221"/>
              <a:gd name="connsiteY0" fmla="*/ 0 h 3098202"/>
              <a:gd name="connsiteX1" fmla="*/ 43030 w 154221"/>
              <a:gd name="connsiteY1" fmla="*/ 1333948 h 3098202"/>
              <a:gd name="connsiteX2" fmla="*/ 150607 w 154221"/>
              <a:gd name="connsiteY2" fmla="*/ 2097741 h 3098202"/>
              <a:gd name="connsiteX3" fmla="*/ 118334 w 154221"/>
              <a:gd name="connsiteY3" fmla="*/ 3098202 h 3098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221" h="3098202">
                <a:moveTo>
                  <a:pt x="0" y="0"/>
                </a:moveTo>
                <a:cubicBezTo>
                  <a:pt x="8964" y="492162"/>
                  <a:pt x="17929" y="984325"/>
                  <a:pt x="43030" y="1333948"/>
                </a:cubicBezTo>
                <a:cubicBezTo>
                  <a:pt x="68131" y="1683572"/>
                  <a:pt x="138056" y="1803699"/>
                  <a:pt x="150607" y="2097741"/>
                </a:cubicBezTo>
                <a:cubicBezTo>
                  <a:pt x="163158" y="2391783"/>
                  <a:pt x="140746" y="2744992"/>
                  <a:pt x="118334" y="3098202"/>
                </a:cubicBezTo>
              </a:path>
            </a:pathLst>
          </a:custGeom>
          <a:ln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/>
          <p:cNvSpPr/>
          <p:nvPr/>
        </p:nvSpPr>
        <p:spPr>
          <a:xfrm>
            <a:off x="7077027" y="1333948"/>
            <a:ext cx="582948" cy="2441986"/>
          </a:xfrm>
          <a:custGeom>
            <a:avLst/>
            <a:gdLst>
              <a:gd name="connsiteX0" fmla="*/ 507114 w 582948"/>
              <a:gd name="connsiteY0" fmla="*/ 0 h 2441986"/>
              <a:gd name="connsiteX1" fmla="*/ 571660 w 582948"/>
              <a:gd name="connsiteY1" fmla="*/ 376518 h 2441986"/>
              <a:gd name="connsiteX2" fmla="*/ 302719 w 582948"/>
              <a:gd name="connsiteY2" fmla="*/ 817581 h 2441986"/>
              <a:gd name="connsiteX3" fmla="*/ 76808 w 582948"/>
              <a:gd name="connsiteY3" fmla="*/ 1172584 h 2441986"/>
              <a:gd name="connsiteX4" fmla="*/ 1505 w 582948"/>
              <a:gd name="connsiteY4" fmla="*/ 1882588 h 2441986"/>
              <a:gd name="connsiteX5" fmla="*/ 33778 w 582948"/>
              <a:gd name="connsiteY5" fmla="*/ 2441986 h 244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2948" h="2441986">
                <a:moveTo>
                  <a:pt x="507114" y="0"/>
                </a:moveTo>
                <a:cubicBezTo>
                  <a:pt x="556420" y="120127"/>
                  <a:pt x="605726" y="240255"/>
                  <a:pt x="571660" y="376518"/>
                </a:cubicBezTo>
                <a:cubicBezTo>
                  <a:pt x="537594" y="512781"/>
                  <a:pt x="385194" y="684903"/>
                  <a:pt x="302719" y="817581"/>
                </a:cubicBezTo>
                <a:cubicBezTo>
                  <a:pt x="220244" y="950259"/>
                  <a:pt x="127010" y="995083"/>
                  <a:pt x="76808" y="1172584"/>
                </a:cubicBezTo>
                <a:cubicBezTo>
                  <a:pt x="26606" y="1350085"/>
                  <a:pt x="8677" y="1671021"/>
                  <a:pt x="1505" y="1882588"/>
                </a:cubicBezTo>
                <a:cubicBezTo>
                  <a:pt x="-5667" y="2094155"/>
                  <a:pt x="14055" y="2268070"/>
                  <a:pt x="33778" y="2441986"/>
                </a:cubicBezTo>
              </a:path>
            </a:pathLst>
          </a:custGeom>
          <a:ln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/>
          <p:cNvSpPr/>
          <p:nvPr/>
        </p:nvSpPr>
        <p:spPr>
          <a:xfrm>
            <a:off x="7702475" y="2495774"/>
            <a:ext cx="10758" cy="2409713"/>
          </a:xfrm>
          <a:custGeom>
            <a:avLst/>
            <a:gdLst>
              <a:gd name="connsiteX0" fmla="*/ 10758 w 10758"/>
              <a:gd name="connsiteY0" fmla="*/ 0 h 2409713"/>
              <a:gd name="connsiteX1" fmla="*/ 0 w 10758"/>
              <a:gd name="connsiteY1" fmla="*/ 2409713 h 2409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58" h="2409713">
                <a:moveTo>
                  <a:pt x="10758" y="0"/>
                </a:moveTo>
                <a:lnTo>
                  <a:pt x="0" y="2409713"/>
                </a:lnTo>
              </a:path>
            </a:pathLst>
          </a:custGeom>
          <a:ln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7905917" y="3593054"/>
            <a:ext cx="470115" cy="2495774"/>
          </a:xfrm>
          <a:custGeom>
            <a:avLst/>
            <a:gdLst>
              <a:gd name="connsiteX0" fmla="*/ 409744 w 470115"/>
              <a:gd name="connsiteY0" fmla="*/ 0 h 2495774"/>
              <a:gd name="connsiteX1" fmla="*/ 442017 w 470115"/>
              <a:gd name="connsiteY1" fmla="*/ 849854 h 2495774"/>
              <a:gd name="connsiteX2" fmla="*/ 54742 w 470115"/>
              <a:gd name="connsiteY2" fmla="*/ 1828800 h 2495774"/>
              <a:gd name="connsiteX3" fmla="*/ 11711 w 470115"/>
              <a:gd name="connsiteY3" fmla="*/ 2495774 h 2495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115" h="2495774">
                <a:moveTo>
                  <a:pt x="409744" y="0"/>
                </a:moveTo>
                <a:cubicBezTo>
                  <a:pt x="455464" y="272527"/>
                  <a:pt x="501184" y="545054"/>
                  <a:pt x="442017" y="849854"/>
                </a:cubicBezTo>
                <a:cubicBezTo>
                  <a:pt x="382850" y="1154654"/>
                  <a:pt x="126460" y="1554480"/>
                  <a:pt x="54742" y="1828800"/>
                </a:cubicBezTo>
                <a:cubicBezTo>
                  <a:pt x="-16976" y="2103120"/>
                  <a:pt x="-2633" y="2299447"/>
                  <a:pt x="11711" y="2495774"/>
                </a:cubicBezTo>
              </a:path>
            </a:pathLst>
          </a:custGeom>
          <a:ln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/>
          <p:cNvSpPr/>
          <p:nvPr/>
        </p:nvSpPr>
        <p:spPr>
          <a:xfrm>
            <a:off x="8649148" y="4851699"/>
            <a:ext cx="32273" cy="1818042"/>
          </a:xfrm>
          <a:custGeom>
            <a:avLst/>
            <a:gdLst>
              <a:gd name="connsiteX0" fmla="*/ 32273 w 32273"/>
              <a:gd name="connsiteY0" fmla="*/ 0 h 1818042"/>
              <a:gd name="connsiteX1" fmla="*/ 0 w 32273"/>
              <a:gd name="connsiteY1" fmla="*/ 1818042 h 1818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2273" h="1818042">
                <a:moveTo>
                  <a:pt x="32273" y="0"/>
                </a:moveTo>
                <a:lnTo>
                  <a:pt x="0" y="1818042"/>
                </a:lnTo>
              </a:path>
            </a:pathLst>
          </a:custGeom>
          <a:ln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203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コンテンツ プレースホルダー 4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24" y="355601"/>
            <a:ext cx="3111676" cy="6228941"/>
          </a:xfrm>
        </p:spPr>
      </p:pic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44900" y="1600200"/>
            <a:ext cx="5041900" cy="4525963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ja-JP" sz="2800" dirty="0"/>
              <a:t>4.4BSD-lite, FreeBSD, </a:t>
            </a:r>
            <a:r>
              <a:rPr lang="en-US" altLang="ja-JP" sz="2800" dirty="0" err="1"/>
              <a:t>NetBSD</a:t>
            </a:r>
            <a:r>
              <a:rPr lang="en-US" altLang="ja-JP" sz="2800" dirty="0"/>
              <a:t>, </a:t>
            </a:r>
            <a:r>
              <a:rPr lang="en-US" altLang="ja-JP" sz="2800" dirty="0" err="1"/>
              <a:t>OpenBSD</a:t>
            </a:r>
            <a:endParaRPr lang="ja-JP" altLang="en-US" sz="2800" dirty="0"/>
          </a:p>
          <a:p>
            <a:r>
              <a:rPr lang="en-US" altLang="ja-JP" dirty="0"/>
              <a:t>O</a:t>
            </a:r>
            <a:r>
              <a:rPr lang="en-US" altLang="ja-JP" dirty="0" smtClean="0"/>
              <a:t>ne product branched into three products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Dataset 6</a:t>
            </a:r>
            <a:r>
              <a:rPr lang="ja-JP" altLang="en-US" dirty="0"/>
              <a:t> </a:t>
            </a:r>
            <a:r>
              <a:rPr lang="en-US" altLang="ja-JP" dirty="0" smtClean="0"/>
              <a:t>(1/3)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0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コンテンツ プレースホルダー 5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236887" y="2174875"/>
            <a:ext cx="4590415" cy="4119714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33818"/>
            <a:ext cx="8229600" cy="1143000"/>
          </a:xfrm>
        </p:spPr>
        <p:txBody>
          <a:bodyPr/>
          <a:lstStyle/>
          <a:p>
            <a:r>
              <a:rPr lang="en-US" altLang="ja-JP" dirty="0" smtClean="0"/>
              <a:t>Dataset 6 (2/3)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idx="1"/>
          </p:nvPr>
        </p:nvSpPr>
        <p:spPr>
          <a:xfrm>
            <a:off x="4748579" y="1535113"/>
            <a:ext cx="4040188" cy="639762"/>
          </a:xfrm>
        </p:spPr>
        <p:txBody>
          <a:bodyPr/>
          <a:lstStyle/>
          <a:p>
            <a:r>
              <a:rPr kumimoji="1" lang="en-US" altLang="ja-JP" dirty="0" smtClean="0"/>
              <a:t>Product Evolution Tree</a:t>
            </a:r>
            <a:endParaRPr kumimoji="1" lang="ja-JP" altLang="en-US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8579" y="2176336"/>
            <a:ext cx="4040188" cy="3948365"/>
          </a:xfrm>
        </p:spPr>
      </p:pic>
      <p:sp>
        <p:nvSpPr>
          <p:cNvPr id="8" name="テキスト プレースホルダー 7"/>
          <p:cNvSpPr>
            <a:spLocks noGrp="1"/>
          </p:cNvSpPr>
          <p:nvPr>
            <p:ph type="body" sz="quarter" idx="3"/>
          </p:nvPr>
        </p:nvSpPr>
        <p:spPr>
          <a:xfrm>
            <a:off x="384524" y="1535113"/>
            <a:ext cx="4041775" cy="639762"/>
          </a:xfrm>
        </p:spPr>
        <p:txBody>
          <a:bodyPr/>
          <a:lstStyle/>
          <a:p>
            <a:r>
              <a:rPr kumimoji="1" lang="en-US" altLang="ja-JP" dirty="0" smtClean="0"/>
              <a:t>The family-tree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84524" y="2074622"/>
            <a:ext cx="35894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Based on “</a:t>
            </a:r>
            <a:r>
              <a:rPr kumimoji="1" lang="en-US" altLang="ja-JP" sz="1200" dirty="0" err="1" smtClean="0"/>
              <a:t>bsd</a:t>
            </a:r>
            <a:r>
              <a:rPr kumimoji="1" lang="en-US" altLang="ja-JP" sz="1200" dirty="0" smtClean="0"/>
              <a:t>-family-tree” in the FreeBSD project</a:t>
            </a:r>
            <a:endParaRPr kumimoji="1" lang="ja-JP" altLang="en-US" sz="1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728403" y="6538738"/>
            <a:ext cx="1150938" cy="288925"/>
          </a:xfrm>
        </p:spPr>
        <p:txBody>
          <a:bodyPr/>
          <a:lstStyle/>
          <a:p>
            <a:fld id="{CD842C11-2CE5-4045-9351-9F278120B46A}" type="slidenum">
              <a:rPr kumimoji="1" lang="ja-JP" altLang="en-US" smtClean="0">
                <a:solidFill>
                  <a:schemeClr val="bg1"/>
                </a:solidFill>
              </a:rPr>
              <a:t>24</a:t>
            </a:fld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6467393" y="5687492"/>
            <a:ext cx="968188" cy="506975"/>
          </a:xfrm>
          <a:prstGeom prst="ellipse">
            <a:avLst/>
          </a:prstGeom>
          <a:noFill/>
          <a:ln w="82550" cmpd="thickThin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1449812" y="5787614"/>
            <a:ext cx="968188" cy="506975"/>
          </a:xfrm>
          <a:prstGeom prst="ellipse">
            <a:avLst/>
          </a:prstGeom>
          <a:noFill/>
          <a:ln w="82550" cmpd="thickThin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5639466" y="5694227"/>
            <a:ext cx="968188" cy="506975"/>
          </a:xfrm>
          <a:prstGeom prst="ellipse">
            <a:avLst/>
          </a:prstGeom>
          <a:noFill/>
          <a:ln w="82550" cmpd="thickThin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2511269" y="5766098"/>
            <a:ext cx="968188" cy="506975"/>
          </a:xfrm>
          <a:prstGeom prst="ellipse">
            <a:avLst/>
          </a:prstGeom>
          <a:noFill/>
          <a:ln w="82550" cmpd="thickThin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00392" y="4525377"/>
            <a:ext cx="813562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/>
              <a:t>2</a:t>
            </a:r>
            <a:r>
              <a:rPr lang="en-US" altLang="ja-JP" dirty="0" smtClean="0"/>
              <a:t> of 4 latest versions of the family-tree</a:t>
            </a:r>
            <a:r>
              <a:rPr kumimoji="1" lang="en-US" altLang="ja-JP" dirty="0" smtClean="0"/>
              <a:t> are detected by Product Evolution Tree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440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Dataset 6 (3/3)</a:t>
            </a:r>
            <a:endParaRPr kumimoji="1" lang="ja-JP" altLang="en-US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5" y="1941435"/>
            <a:ext cx="4601076" cy="4496505"/>
          </a:xfrm>
        </p:spPr>
      </p:pic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86629" y="1368552"/>
            <a:ext cx="5000171" cy="4525963"/>
          </a:xfrm>
        </p:spPr>
        <p:txBody>
          <a:bodyPr/>
          <a:lstStyle/>
          <a:p>
            <a:r>
              <a:rPr kumimoji="1" lang="en-US" altLang="ja-JP" dirty="0" smtClean="0"/>
              <a:t>52.9% recall</a:t>
            </a:r>
          </a:p>
          <a:p>
            <a:r>
              <a:rPr kumimoji="1" lang="en-US" altLang="ja-JP" dirty="0" smtClean="0"/>
              <a:t>Misdetection increased for the products with the complex history</a:t>
            </a:r>
          </a:p>
          <a:p>
            <a:pPr lvl="1"/>
            <a:r>
              <a:rPr kumimoji="1" lang="en-US" altLang="ja-JP" dirty="0" smtClean="0"/>
              <a:t>Some edges shows reversed direction </a:t>
            </a:r>
            <a:r>
              <a:rPr kumimoji="1" lang="en-US" altLang="ja-JP" dirty="0" smtClean="0">
                <a:solidFill>
                  <a:schemeClr val="accent6"/>
                </a:solidFill>
              </a:rPr>
              <a:t>(green)</a:t>
            </a:r>
          </a:p>
          <a:p>
            <a:pPr lvl="1"/>
            <a:r>
              <a:rPr lang="en-US" altLang="ja-JP" dirty="0" smtClean="0"/>
              <a:t>connecting </a:t>
            </a:r>
            <a:r>
              <a:rPr lang="en-US" altLang="ja-JP" dirty="0"/>
              <a:t>between branches are </a:t>
            </a:r>
            <a:r>
              <a:rPr lang="en-US" altLang="ja-JP" dirty="0" smtClean="0"/>
              <a:t>mismatched </a:t>
            </a:r>
            <a:r>
              <a:rPr lang="en-US" altLang="ja-JP" dirty="0" smtClean="0">
                <a:solidFill>
                  <a:srgbClr val="FF0000"/>
                </a:solidFill>
              </a:rPr>
              <a:t>(red)</a:t>
            </a:r>
            <a:endParaRPr lang="en-US" altLang="ja-JP" dirty="0">
              <a:solidFill>
                <a:srgbClr val="FF0000"/>
              </a:solidFill>
            </a:endParaRPr>
          </a:p>
          <a:p>
            <a:endParaRPr kumimoji="1" lang="en-US" altLang="ja-JP" dirty="0" smtClean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41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Misdetection Patterns</a:t>
            </a:r>
            <a:endParaRPr kumimoji="1" lang="ja-JP" altLang="en-US" dirty="0"/>
          </a:p>
        </p:txBody>
      </p:sp>
      <p:graphicFrame>
        <p:nvGraphicFramePr>
          <p:cNvPr id="9" name="コンテンツ プレースホルダー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0002268"/>
              </p:ext>
            </p:extLst>
          </p:nvPr>
        </p:nvGraphicFramePr>
        <p:xfrm>
          <a:off x="2076677" y="1614941"/>
          <a:ext cx="5145723" cy="2773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05443"/>
                <a:gridCol w="373380"/>
                <a:gridCol w="373380"/>
                <a:gridCol w="373380"/>
                <a:gridCol w="373380"/>
                <a:gridCol w="373380"/>
                <a:gridCol w="373380"/>
              </a:tblGrid>
              <a:tr h="185420">
                <a:tc rowSpan="2"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lang="en-US" altLang="ja-JP" sz="2000" dirty="0" smtClean="0"/>
                        <a:t>Dataset</a:t>
                      </a:r>
                      <a:endParaRPr lang="ja-JP" alt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Version</a:t>
                      </a:r>
                      <a:r>
                        <a:rPr kumimoji="1" lang="en-US" altLang="ja-JP" sz="2000" baseline="0" dirty="0" smtClean="0"/>
                        <a:t> Skip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1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1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Misalignment</a:t>
                      </a:r>
                      <a:r>
                        <a:rPr kumimoji="1" lang="en-US" altLang="ja-JP" sz="2000" baseline="0" dirty="0" smtClean="0"/>
                        <a:t> of Branch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4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5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4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1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2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Misdirection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1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8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2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3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Missing</a:t>
                      </a:r>
                      <a:r>
                        <a:rPr kumimoji="1" lang="en-US" altLang="ja-JP" sz="2000" baseline="0" dirty="0" smtClean="0"/>
                        <a:t> merge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2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Out</a:t>
                      </a:r>
                      <a:r>
                        <a:rPr kumimoji="1" lang="en-US" altLang="ja-JP" sz="2000" baseline="0" dirty="0" smtClean="0"/>
                        <a:t> of Place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2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2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1</a:t>
                      </a:r>
                      <a:endParaRPr kumimoji="1" lang="ja-JP" alt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26</a:t>
            </a:fld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1683657" y="3207657"/>
            <a:ext cx="5914118" cy="42091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70108" y="4488292"/>
            <a:ext cx="6093335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Connects exact products but direction </a:t>
            </a:r>
            <a:r>
              <a:rPr lang="en-US" altLang="ja-JP" sz="2000" dirty="0" smtClean="0"/>
              <a:t>is wrong.</a:t>
            </a:r>
          </a:p>
          <a:p>
            <a:r>
              <a:rPr kumimoji="1" lang="en-US" altLang="ja-JP" sz="2000" dirty="0" smtClean="0"/>
              <a:t>This pattern can be recovered with the release date.</a:t>
            </a:r>
            <a:endParaRPr kumimoji="1" lang="ja-JP" altLang="en-US" sz="2000" dirty="0"/>
          </a:p>
        </p:txBody>
      </p:sp>
      <p:cxnSp>
        <p:nvCxnSpPr>
          <p:cNvPr id="13" name="直線矢印コネクタ 12"/>
          <p:cNvCxnSpPr>
            <a:stCxn id="11" idx="0"/>
            <a:endCxn id="10" idx="4"/>
          </p:cNvCxnSpPr>
          <p:nvPr/>
        </p:nvCxnSpPr>
        <p:spPr>
          <a:xfrm flipV="1">
            <a:off x="3616776" y="3628571"/>
            <a:ext cx="1023940" cy="8597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641780" y="5224436"/>
            <a:ext cx="689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Without considering this misdetection pattern, </a:t>
            </a:r>
            <a:r>
              <a:rPr lang="en-US" altLang="ja-JP" dirty="0" smtClean="0"/>
              <a:t>recall is about 80%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42801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Concluding remarks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3" y="1362324"/>
            <a:ext cx="8485509" cy="4641379"/>
          </a:xfrm>
        </p:spPr>
        <p:txBody>
          <a:bodyPr/>
          <a:lstStyle/>
          <a:p>
            <a:pPr>
              <a:spcBef>
                <a:spcPts val="500"/>
              </a:spcBef>
            </a:pPr>
            <a:r>
              <a:rPr lang="en-US" altLang="ja-JP" sz="2800" dirty="0"/>
              <a:t>Our tool and </a:t>
            </a:r>
            <a:r>
              <a:rPr lang="en-US" altLang="ja-JP" sz="2800" dirty="0" smtClean="0"/>
              <a:t>datasets are available</a:t>
            </a:r>
            <a:r>
              <a:rPr lang="ja-JP" altLang="en-US" sz="2800" dirty="0"/>
              <a:t> </a:t>
            </a:r>
            <a:r>
              <a:rPr lang="en-US" altLang="ja-JP" sz="2800" dirty="0" smtClean="0"/>
              <a:t>online. </a:t>
            </a:r>
            <a:endParaRPr lang="en-US" altLang="ja-JP" sz="2800" dirty="0"/>
          </a:p>
          <a:p>
            <a:pPr lvl="1">
              <a:spcBef>
                <a:spcPts val="500"/>
              </a:spcBef>
            </a:pPr>
            <a:r>
              <a:rPr lang="en-US" altLang="ja-JP" sz="2400" dirty="0">
                <a:solidFill>
                  <a:schemeClr val="accent2"/>
                </a:solidFill>
                <a:latin typeface="Source Code Pro Semibold" panose="020B0609030403020204" pitchFamily="49" charset="0"/>
              </a:rPr>
              <a:t>http://sel.ist.osaka-u.ac.jp/pret/</a:t>
            </a:r>
            <a:endParaRPr lang="ja-JP" altLang="en-US" sz="2400" dirty="0">
              <a:solidFill>
                <a:schemeClr val="accent2"/>
              </a:solidFill>
              <a:latin typeface="Source Code Pro Semibold" panose="020B0609030403020204" pitchFamily="49" charset="0"/>
            </a:endParaRPr>
          </a:p>
          <a:p>
            <a:pPr>
              <a:spcBef>
                <a:spcPts val="500"/>
              </a:spcBef>
            </a:pPr>
            <a:r>
              <a:rPr lang="en-US" altLang="ja-JP" sz="2800" b="1" dirty="0" smtClean="0"/>
              <a:t>Product Evolution Tree </a:t>
            </a:r>
            <a:r>
              <a:rPr lang="en-US" altLang="ja-JP" sz="2800" dirty="0" smtClean="0"/>
              <a:t>visualizes relationships among software products from their source code.</a:t>
            </a:r>
          </a:p>
          <a:p>
            <a:pPr lvl="1">
              <a:spcBef>
                <a:spcPts val="500"/>
              </a:spcBef>
            </a:pPr>
            <a:r>
              <a:rPr lang="en-US" altLang="ja-JP" dirty="0" smtClean="0"/>
              <a:t>Branches </a:t>
            </a:r>
            <a:r>
              <a:rPr lang="en-US" altLang="ja-JP" dirty="0"/>
              <a:t>and latest versions can be </a:t>
            </a:r>
            <a:r>
              <a:rPr lang="en-US" altLang="ja-JP" dirty="0" smtClean="0"/>
              <a:t>identified.</a:t>
            </a:r>
          </a:p>
          <a:p>
            <a:pPr>
              <a:spcBef>
                <a:spcPts val="500"/>
              </a:spcBef>
            </a:pPr>
            <a:r>
              <a:rPr lang="en-US" altLang="ja-JP" sz="2800" dirty="0" smtClean="0"/>
              <a:t>Future work</a:t>
            </a:r>
            <a:endParaRPr lang="en-US" altLang="ja-JP" dirty="0" smtClean="0"/>
          </a:p>
          <a:p>
            <a:pPr lvl="1">
              <a:spcBef>
                <a:spcPts val="500"/>
              </a:spcBef>
            </a:pPr>
            <a:r>
              <a:rPr lang="en-US" altLang="ja-JP" dirty="0" smtClean="0"/>
              <a:t>Improve </a:t>
            </a:r>
            <a:r>
              <a:rPr lang="en-US" altLang="ja-JP" dirty="0"/>
              <a:t>the cost function</a:t>
            </a:r>
          </a:p>
          <a:p>
            <a:pPr lvl="1">
              <a:spcBef>
                <a:spcPts val="500"/>
              </a:spcBef>
            </a:pPr>
            <a:r>
              <a:rPr lang="en-US" altLang="ja-JP" dirty="0" smtClean="0"/>
              <a:t>Extend datasets to </a:t>
            </a:r>
            <a:r>
              <a:rPr lang="en-US" altLang="ja-JP" dirty="0"/>
              <a:t>other programming </a:t>
            </a:r>
            <a:r>
              <a:rPr lang="en-US" altLang="ja-JP" dirty="0" smtClean="0"/>
              <a:t>languages</a:t>
            </a:r>
          </a:p>
          <a:p>
            <a:pPr lvl="1">
              <a:spcBef>
                <a:spcPts val="500"/>
              </a:spcBef>
            </a:pPr>
            <a:r>
              <a:rPr lang="en-US" altLang="ja-JP" dirty="0" smtClean="0"/>
              <a:t>Case study with industrial developers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27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277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</a:t>
            </a:r>
            <a:r>
              <a:rPr kumimoji="1" lang="en-US" altLang="ja-JP" dirty="0" smtClean="0"/>
              <a:t>s a result</a:t>
            </a:r>
            <a:endParaRPr kumimoji="1" lang="ja-JP" altLang="en-US" dirty="0"/>
          </a:p>
        </p:txBody>
      </p:sp>
      <p:sp>
        <p:nvSpPr>
          <p:cNvPr id="26" name="コンテンツ プレースホルダー 2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Many products are </a:t>
            </a:r>
            <a:r>
              <a:rPr lang="en-US" altLang="ja-JP" dirty="0" smtClean="0"/>
              <a:t>created</a:t>
            </a:r>
            <a:r>
              <a:rPr lang="ja-JP" altLang="en-US" dirty="0" smtClean="0"/>
              <a:t> </a:t>
            </a:r>
            <a:r>
              <a:rPr lang="en-US" altLang="ja-JP" dirty="0" smtClean="0"/>
              <a:t>and stored</a:t>
            </a:r>
            <a:br>
              <a:rPr lang="en-US" altLang="ja-JP" dirty="0" smtClean="0"/>
            </a:br>
            <a:r>
              <a:rPr lang="en-US" altLang="ja-JP" dirty="0" smtClean="0"/>
              <a:t>in a company.</a:t>
            </a:r>
            <a:endParaRPr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3</a:t>
            </a:fld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2253351" y="2193172"/>
            <a:ext cx="4494346" cy="4404480"/>
            <a:chOff x="457200" y="1600152"/>
            <a:chExt cx="4853622" cy="4756572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457200" y="3582978"/>
              <a:ext cx="1959593" cy="2773746"/>
              <a:chOff x="4570682" y="4767150"/>
              <a:chExt cx="1406116" cy="1990316"/>
            </a:xfrm>
          </p:grpSpPr>
          <p:sp>
            <p:nvSpPr>
              <p:cNvPr id="6" name="直方体 5"/>
              <p:cNvSpPr/>
              <p:nvPr/>
            </p:nvSpPr>
            <p:spPr>
              <a:xfrm>
                <a:off x="5348759" y="570845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直方体 6"/>
              <p:cNvSpPr/>
              <p:nvPr/>
            </p:nvSpPr>
            <p:spPr>
              <a:xfrm>
                <a:off x="5099137" y="5846541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直方体 7"/>
              <p:cNvSpPr/>
              <p:nvPr/>
            </p:nvSpPr>
            <p:spPr>
              <a:xfrm>
                <a:off x="5428425" y="5892724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直方体 8"/>
              <p:cNvSpPr/>
              <p:nvPr/>
            </p:nvSpPr>
            <p:spPr>
              <a:xfrm>
                <a:off x="4822959" y="598389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直方体 9"/>
              <p:cNvSpPr/>
              <p:nvPr/>
            </p:nvSpPr>
            <p:spPr>
              <a:xfrm>
                <a:off x="5152248" y="6030081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直方体 10"/>
              <p:cNvSpPr/>
              <p:nvPr/>
            </p:nvSpPr>
            <p:spPr>
              <a:xfrm>
                <a:off x="5481537" y="6076263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直方体 11"/>
              <p:cNvSpPr/>
              <p:nvPr/>
            </p:nvSpPr>
            <p:spPr>
              <a:xfrm>
                <a:off x="4570682" y="612237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直方体 12"/>
              <p:cNvSpPr/>
              <p:nvPr/>
            </p:nvSpPr>
            <p:spPr>
              <a:xfrm>
                <a:off x="4899971" y="616856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直方体 13"/>
              <p:cNvSpPr/>
              <p:nvPr/>
            </p:nvSpPr>
            <p:spPr>
              <a:xfrm>
                <a:off x="5229259" y="621474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直方体 14"/>
              <p:cNvSpPr/>
              <p:nvPr/>
            </p:nvSpPr>
            <p:spPr>
              <a:xfrm>
                <a:off x="5567843" y="6247599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直方体 15"/>
              <p:cNvSpPr/>
              <p:nvPr/>
            </p:nvSpPr>
            <p:spPr>
              <a:xfrm>
                <a:off x="5295647" y="5407336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直方体 16"/>
              <p:cNvSpPr/>
              <p:nvPr/>
            </p:nvSpPr>
            <p:spPr>
              <a:xfrm>
                <a:off x="5046026" y="5545425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直方体 17"/>
              <p:cNvSpPr/>
              <p:nvPr/>
            </p:nvSpPr>
            <p:spPr>
              <a:xfrm>
                <a:off x="5375314" y="559160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直方体 18"/>
              <p:cNvSpPr/>
              <p:nvPr/>
            </p:nvSpPr>
            <p:spPr>
              <a:xfrm>
                <a:off x="4769848" y="568278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直方体 19"/>
              <p:cNvSpPr/>
              <p:nvPr/>
            </p:nvSpPr>
            <p:spPr>
              <a:xfrm>
                <a:off x="5099137" y="5728965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直方体 20"/>
              <p:cNvSpPr/>
              <p:nvPr/>
            </p:nvSpPr>
            <p:spPr>
              <a:xfrm>
                <a:off x="5428425" y="5775147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" name="直方体 21"/>
              <p:cNvSpPr/>
              <p:nvPr/>
            </p:nvSpPr>
            <p:spPr>
              <a:xfrm>
                <a:off x="5242536" y="508174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直方体 22"/>
              <p:cNvSpPr/>
              <p:nvPr/>
            </p:nvSpPr>
            <p:spPr>
              <a:xfrm>
                <a:off x="4966359" y="5219097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直方体 23"/>
              <p:cNvSpPr/>
              <p:nvPr/>
            </p:nvSpPr>
            <p:spPr>
              <a:xfrm>
                <a:off x="5295647" y="526528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直方体 24"/>
              <p:cNvSpPr/>
              <p:nvPr/>
            </p:nvSpPr>
            <p:spPr>
              <a:xfrm>
                <a:off x="5131003" y="476715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31" name="グループ化 130"/>
            <p:cNvGrpSpPr/>
            <p:nvPr/>
          </p:nvGrpSpPr>
          <p:grpSpPr>
            <a:xfrm>
              <a:off x="1852367" y="3582978"/>
              <a:ext cx="1959593" cy="2773746"/>
              <a:chOff x="4570682" y="4767150"/>
              <a:chExt cx="1406116" cy="1990316"/>
            </a:xfrm>
          </p:grpSpPr>
          <p:sp>
            <p:nvSpPr>
              <p:cNvPr id="132" name="直方体 131"/>
              <p:cNvSpPr/>
              <p:nvPr/>
            </p:nvSpPr>
            <p:spPr>
              <a:xfrm>
                <a:off x="5348759" y="570845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3" name="直方体 132"/>
              <p:cNvSpPr/>
              <p:nvPr/>
            </p:nvSpPr>
            <p:spPr>
              <a:xfrm>
                <a:off x="5099137" y="5846541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4" name="直方体 133"/>
              <p:cNvSpPr/>
              <p:nvPr/>
            </p:nvSpPr>
            <p:spPr>
              <a:xfrm>
                <a:off x="5428425" y="5892724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5" name="直方体 134"/>
              <p:cNvSpPr/>
              <p:nvPr/>
            </p:nvSpPr>
            <p:spPr>
              <a:xfrm>
                <a:off x="4822959" y="598389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6" name="直方体 135"/>
              <p:cNvSpPr/>
              <p:nvPr/>
            </p:nvSpPr>
            <p:spPr>
              <a:xfrm>
                <a:off x="5152248" y="6030081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7" name="直方体 136"/>
              <p:cNvSpPr/>
              <p:nvPr/>
            </p:nvSpPr>
            <p:spPr>
              <a:xfrm>
                <a:off x="5481537" y="6076263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8" name="直方体 137"/>
              <p:cNvSpPr/>
              <p:nvPr/>
            </p:nvSpPr>
            <p:spPr>
              <a:xfrm>
                <a:off x="4570682" y="612237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9" name="直方体 138"/>
              <p:cNvSpPr/>
              <p:nvPr/>
            </p:nvSpPr>
            <p:spPr>
              <a:xfrm>
                <a:off x="4899971" y="616856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" name="直方体 139"/>
              <p:cNvSpPr/>
              <p:nvPr/>
            </p:nvSpPr>
            <p:spPr>
              <a:xfrm>
                <a:off x="5229259" y="621474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1" name="直方体 140"/>
              <p:cNvSpPr/>
              <p:nvPr/>
            </p:nvSpPr>
            <p:spPr>
              <a:xfrm>
                <a:off x="5567843" y="6247599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2" name="直方体 141"/>
              <p:cNvSpPr/>
              <p:nvPr/>
            </p:nvSpPr>
            <p:spPr>
              <a:xfrm>
                <a:off x="5295647" y="5407336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" name="直方体 142"/>
              <p:cNvSpPr/>
              <p:nvPr/>
            </p:nvSpPr>
            <p:spPr>
              <a:xfrm>
                <a:off x="5046026" y="5545425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" name="直方体 143"/>
              <p:cNvSpPr/>
              <p:nvPr/>
            </p:nvSpPr>
            <p:spPr>
              <a:xfrm>
                <a:off x="5375314" y="559160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" name="直方体 144"/>
              <p:cNvSpPr/>
              <p:nvPr/>
            </p:nvSpPr>
            <p:spPr>
              <a:xfrm>
                <a:off x="4769848" y="568278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6" name="直方体 145"/>
              <p:cNvSpPr/>
              <p:nvPr/>
            </p:nvSpPr>
            <p:spPr>
              <a:xfrm>
                <a:off x="5099137" y="5728965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7" name="直方体 146"/>
              <p:cNvSpPr/>
              <p:nvPr/>
            </p:nvSpPr>
            <p:spPr>
              <a:xfrm>
                <a:off x="5428425" y="5775147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8" name="直方体 147"/>
              <p:cNvSpPr/>
              <p:nvPr/>
            </p:nvSpPr>
            <p:spPr>
              <a:xfrm>
                <a:off x="5242536" y="508174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9" name="直方体 148"/>
              <p:cNvSpPr/>
              <p:nvPr/>
            </p:nvSpPr>
            <p:spPr>
              <a:xfrm>
                <a:off x="4966359" y="5219097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0" name="直方体 149"/>
              <p:cNvSpPr/>
              <p:nvPr/>
            </p:nvSpPr>
            <p:spPr>
              <a:xfrm>
                <a:off x="5295647" y="526528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1" name="直方体 150"/>
              <p:cNvSpPr/>
              <p:nvPr/>
            </p:nvSpPr>
            <p:spPr>
              <a:xfrm>
                <a:off x="5131003" y="476715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2" name="グループ化 151"/>
            <p:cNvGrpSpPr/>
            <p:nvPr/>
          </p:nvGrpSpPr>
          <p:grpSpPr>
            <a:xfrm>
              <a:off x="3351229" y="3582978"/>
              <a:ext cx="1959593" cy="2773746"/>
              <a:chOff x="4570682" y="4767150"/>
              <a:chExt cx="1406116" cy="1990316"/>
            </a:xfrm>
          </p:grpSpPr>
          <p:sp>
            <p:nvSpPr>
              <p:cNvPr id="153" name="直方体 152"/>
              <p:cNvSpPr/>
              <p:nvPr/>
            </p:nvSpPr>
            <p:spPr>
              <a:xfrm>
                <a:off x="5348759" y="570845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4" name="直方体 153"/>
              <p:cNvSpPr/>
              <p:nvPr/>
            </p:nvSpPr>
            <p:spPr>
              <a:xfrm>
                <a:off x="5099137" y="5846541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5" name="直方体 154"/>
              <p:cNvSpPr/>
              <p:nvPr/>
            </p:nvSpPr>
            <p:spPr>
              <a:xfrm>
                <a:off x="5428425" y="5892724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6" name="直方体 155"/>
              <p:cNvSpPr/>
              <p:nvPr/>
            </p:nvSpPr>
            <p:spPr>
              <a:xfrm>
                <a:off x="4822959" y="598389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7" name="直方体 156"/>
              <p:cNvSpPr/>
              <p:nvPr/>
            </p:nvSpPr>
            <p:spPr>
              <a:xfrm>
                <a:off x="5152248" y="6030081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8" name="直方体 157"/>
              <p:cNvSpPr/>
              <p:nvPr/>
            </p:nvSpPr>
            <p:spPr>
              <a:xfrm>
                <a:off x="5481537" y="6076263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9" name="直方体 158"/>
              <p:cNvSpPr/>
              <p:nvPr/>
            </p:nvSpPr>
            <p:spPr>
              <a:xfrm>
                <a:off x="4570682" y="612237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0" name="直方体 159"/>
              <p:cNvSpPr/>
              <p:nvPr/>
            </p:nvSpPr>
            <p:spPr>
              <a:xfrm>
                <a:off x="4899971" y="616856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1" name="直方体 160"/>
              <p:cNvSpPr/>
              <p:nvPr/>
            </p:nvSpPr>
            <p:spPr>
              <a:xfrm>
                <a:off x="5229259" y="621474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2" name="直方体 161"/>
              <p:cNvSpPr/>
              <p:nvPr/>
            </p:nvSpPr>
            <p:spPr>
              <a:xfrm>
                <a:off x="5567843" y="6247599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3" name="直方体 162"/>
              <p:cNvSpPr/>
              <p:nvPr/>
            </p:nvSpPr>
            <p:spPr>
              <a:xfrm>
                <a:off x="5295647" y="5407336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4" name="直方体 163"/>
              <p:cNvSpPr/>
              <p:nvPr/>
            </p:nvSpPr>
            <p:spPr>
              <a:xfrm>
                <a:off x="5046026" y="5545425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5" name="直方体 164"/>
              <p:cNvSpPr/>
              <p:nvPr/>
            </p:nvSpPr>
            <p:spPr>
              <a:xfrm>
                <a:off x="5375314" y="559160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6" name="直方体 165"/>
              <p:cNvSpPr/>
              <p:nvPr/>
            </p:nvSpPr>
            <p:spPr>
              <a:xfrm>
                <a:off x="4769848" y="568278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7" name="直方体 166"/>
              <p:cNvSpPr/>
              <p:nvPr/>
            </p:nvSpPr>
            <p:spPr>
              <a:xfrm>
                <a:off x="5099137" y="5728965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8" name="直方体 167"/>
              <p:cNvSpPr/>
              <p:nvPr/>
            </p:nvSpPr>
            <p:spPr>
              <a:xfrm>
                <a:off x="5428425" y="5775147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9" name="直方体 168"/>
              <p:cNvSpPr/>
              <p:nvPr/>
            </p:nvSpPr>
            <p:spPr>
              <a:xfrm>
                <a:off x="5242536" y="508174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0" name="直方体 169"/>
              <p:cNvSpPr/>
              <p:nvPr/>
            </p:nvSpPr>
            <p:spPr>
              <a:xfrm>
                <a:off x="4966359" y="5219097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1" name="直方体 170"/>
              <p:cNvSpPr/>
              <p:nvPr/>
            </p:nvSpPr>
            <p:spPr>
              <a:xfrm>
                <a:off x="5295647" y="526528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2" name="直方体 171"/>
              <p:cNvSpPr/>
              <p:nvPr/>
            </p:nvSpPr>
            <p:spPr>
              <a:xfrm>
                <a:off x="5131003" y="476715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73" name="グループ化 172"/>
            <p:cNvGrpSpPr/>
            <p:nvPr/>
          </p:nvGrpSpPr>
          <p:grpSpPr>
            <a:xfrm>
              <a:off x="2551826" y="2213997"/>
              <a:ext cx="1959593" cy="2773746"/>
              <a:chOff x="4570682" y="4767150"/>
              <a:chExt cx="1406116" cy="1990316"/>
            </a:xfrm>
          </p:grpSpPr>
          <p:sp>
            <p:nvSpPr>
              <p:cNvPr id="174" name="直方体 173"/>
              <p:cNvSpPr/>
              <p:nvPr/>
            </p:nvSpPr>
            <p:spPr>
              <a:xfrm>
                <a:off x="5348759" y="570845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5" name="直方体 174"/>
              <p:cNvSpPr/>
              <p:nvPr/>
            </p:nvSpPr>
            <p:spPr>
              <a:xfrm>
                <a:off x="5099137" y="5846541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6" name="直方体 175"/>
              <p:cNvSpPr/>
              <p:nvPr/>
            </p:nvSpPr>
            <p:spPr>
              <a:xfrm>
                <a:off x="5428425" y="5892724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7" name="直方体 176"/>
              <p:cNvSpPr/>
              <p:nvPr/>
            </p:nvSpPr>
            <p:spPr>
              <a:xfrm>
                <a:off x="4822959" y="598389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8" name="直方体 177"/>
              <p:cNvSpPr/>
              <p:nvPr/>
            </p:nvSpPr>
            <p:spPr>
              <a:xfrm>
                <a:off x="5152248" y="6030081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9" name="直方体 178"/>
              <p:cNvSpPr/>
              <p:nvPr/>
            </p:nvSpPr>
            <p:spPr>
              <a:xfrm>
                <a:off x="5481537" y="6076263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0" name="直方体 179"/>
              <p:cNvSpPr/>
              <p:nvPr/>
            </p:nvSpPr>
            <p:spPr>
              <a:xfrm>
                <a:off x="4570682" y="612237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1" name="直方体 180"/>
              <p:cNvSpPr/>
              <p:nvPr/>
            </p:nvSpPr>
            <p:spPr>
              <a:xfrm>
                <a:off x="4899971" y="616856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2" name="直方体 181"/>
              <p:cNvSpPr/>
              <p:nvPr/>
            </p:nvSpPr>
            <p:spPr>
              <a:xfrm>
                <a:off x="5229259" y="621474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3" name="直方体 182"/>
              <p:cNvSpPr/>
              <p:nvPr/>
            </p:nvSpPr>
            <p:spPr>
              <a:xfrm>
                <a:off x="5567843" y="6247599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4" name="直方体 183"/>
              <p:cNvSpPr/>
              <p:nvPr/>
            </p:nvSpPr>
            <p:spPr>
              <a:xfrm>
                <a:off x="5295647" y="5407336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5" name="直方体 184"/>
              <p:cNvSpPr/>
              <p:nvPr/>
            </p:nvSpPr>
            <p:spPr>
              <a:xfrm>
                <a:off x="5046026" y="5545425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6" name="直方体 185"/>
              <p:cNvSpPr/>
              <p:nvPr/>
            </p:nvSpPr>
            <p:spPr>
              <a:xfrm>
                <a:off x="5375314" y="559160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7" name="直方体 186"/>
              <p:cNvSpPr/>
              <p:nvPr/>
            </p:nvSpPr>
            <p:spPr>
              <a:xfrm>
                <a:off x="4769848" y="568278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8" name="直方体 187"/>
              <p:cNvSpPr/>
              <p:nvPr/>
            </p:nvSpPr>
            <p:spPr>
              <a:xfrm>
                <a:off x="5099137" y="5728965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9" name="直方体 188"/>
              <p:cNvSpPr/>
              <p:nvPr/>
            </p:nvSpPr>
            <p:spPr>
              <a:xfrm>
                <a:off x="5428425" y="5775147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0" name="直方体 189"/>
              <p:cNvSpPr/>
              <p:nvPr/>
            </p:nvSpPr>
            <p:spPr>
              <a:xfrm>
                <a:off x="5242536" y="508174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1" name="直方体 190"/>
              <p:cNvSpPr/>
              <p:nvPr/>
            </p:nvSpPr>
            <p:spPr>
              <a:xfrm>
                <a:off x="4966359" y="5219097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2" name="直方体 191"/>
              <p:cNvSpPr/>
              <p:nvPr/>
            </p:nvSpPr>
            <p:spPr>
              <a:xfrm>
                <a:off x="5295647" y="526528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3" name="直方体 192"/>
              <p:cNvSpPr/>
              <p:nvPr/>
            </p:nvSpPr>
            <p:spPr>
              <a:xfrm>
                <a:off x="5131003" y="476715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94" name="グループ化 193"/>
            <p:cNvGrpSpPr/>
            <p:nvPr/>
          </p:nvGrpSpPr>
          <p:grpSpPr>
            <a:xfrm>
              <a:off x="1081133" y="2175708"/>
              <a:ext cx="1959593" cy="2773746"/>
              <a:chOff x="4570682" y="4767150"/>
              <a:chExt cx="1406116" cy="1990316"/>
            </a:xfrm>
          </p:grpSpPr>
          <p:sp>
            <p:nvSpPr>
              <p:cNvPr id="195" name="直方体 194"/>
              <p:cNvSpPr/>
              <p:nvPr/>
            </p:nvSpPr>
            <p:spPr>
              <a:xfrm>
                <a:off x="5348759" y="570845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6" name="直方体 195"/>
              <p:cNvSpPr/>
              <p:nvPr/>
            </p:nvSpPr>
            <p:spPr>
              <a:xfrm>
                <a:off x="5099137" y="5846541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7" name="直方体 196"/>
              <p:cNvSpPr/>
              <p:nvPr/>
            </p:nvSpPr>
            <p:spPr>
              <a:xfrm>
                <a:off x="5428425" y="5892724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8" name="直方体 197"/>
              <p:cNvSpPr/>
              <p:nvPr/>
            </p:nvSpPr>
            <p:spPr>
              <a:xfrm>
                <a:off x="4822959" y="598389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9" name="直方体 198"/>
              <p:cNvSpPr/>
              <p:nvPr/>
            </p:nvSpPr>
            <p:spPr>
              <a:xfrm>
                <a:off x="5152248" y="6030081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0" name="直方体 199"/>
              <p:cNvSpPr/>
              <p:nvPr/>
            </p:nvSpPr>
            <p:spPr>
              <a:xfrm>
                <a:off x="5481537" y="6076263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1" name="直方体 200"/>
              <p:cNvSpPr/>
              <p:nvPr/>
            </p:nvSpPr>
            <p:spPr>
              <a:xfrm>
                <a:off x="4570682" y="612237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2" name="直方体 201"/>
              <p:cNvSpPr/>
              <p:nvPr/>
            </p:nvSpPr>
            <p:spPr>
              <a:xfrm>
                <a:off x="4899971" y="616856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3" name="直方体 202"/>
              <p:cNvSpPr/>
              <p:nvPr/>
            </p:nvSpPr>
            <p:spPr>
              <a:xfrm>
                <a:off x="5229259" y="621474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4" name="直方体 203"/>
              <p:cNvSpPr/>
              <p:nvPr/>
            </p:nvSpPr>
            <p:spPr>
              <a:xfrm>
                <a:off x="5567843" y="6247599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5" name="直方体 204"/>
              <p:cNvSpPr/>
              <p:nvPr/>
            </p:nvSpPr>
            <p:spPr>
              <a:xfrm>
                <a:off x="5295647" y="5407336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6" name="直方体 205"/>
              <p:cNvSpPr/>
              <p:nvPr/>
            </p:nvSpPr>
            <p:spPr>
              <a:xfrm>
                <a:off x="5046026" y="5545425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7" name="直方体 206"/>
              <p:cNvSpPr/>
              <p:nvPr/>
            </p:nvSpPr>
            <p:spPr>
              <a:xfrm>
                <a:off x="5375314" y="559160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8" name="直方体 207"/>
              <p:cNvSpPr/>
              <p:nvPr/>
            </p:nvSpPr>
            <p:spPr>
              <a:xfrm>
                <a:off x="4769848" y="568278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9" name="直方体 208"/>
              <p:cNvSpPr/>
              <p:nvPr/>
            </p:nvSpPr>
            <p:spPr>
              <a:xfrm>
                <a:off x="5099137" y="5728965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0" name="直方体 209"/>
              <p:cNvSpPr/>
              <p:nvPr/>
            </p:nvSpPr>
            <p:spPr>
              <a:xfrm>
                <a:off x="5428425" y="5775147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1" name="直方体 210"/>
              <p:cNvSpPr/>
              <p:nvPr/>
            </p:nvSpPr>
            <p:spPr>
              <a:xfrm>
                <a:off x="5242536" y="508174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2" name="直方体 211"/>
              <p:cNvSpPr/>
              <p:nvPr/>
            </p:nvSpPr>
            <p:spPr>
              <a:xfrm>
                <a:off x="4966359" y="5219097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3" name="直方体 212"/>
              <p:cNvSpPr/>
              <p:nvPr/>
            </p:nvSpPr>
            <p:spPr>
              <a:xfrm>
                <a:off x="5295647" y="526528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4" name="直方体 213"/>
              <p:cNvSpPr/>
              <p:nvPr/>
            </p:nvSpPr>
            <p:spPr>
              <a:xfrm>
                <a:off x="5131003" y="476715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15" name="グループ化 214"/>
            <p:cNvGrpSpPr/>
            <p:nvPr/>
          </p:nvGrpSpPr>
          <p:grpSpPr>
            <a:xfrm>
              <a:off x="1759845" y="1600152"/>
              <a:ext cx="1959593" cy="2773746"/>
              <a:chOff x="4570682" y="4767150"/>
              <a:chExt cx="1406116" cy="1990316"/>
            </a:xfrm>
          </p:grpSpPr>
          <p:sp>
            <p:nvSpPr>
              <p:cNvPr id="216" name="直方体 215"/>
              <p:cNvSpPr/>
              <p:nvPr/>
            </p:nvSpPr>
            <p:spPr>
              <a:xfrm>
                <a:off x="5348759" y="570845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7" name="直方体 216"/>
              <p:cNvSpPr/>
              <p:nvPr/>
            </p:nvSpPr>
            <p:spPr>
              <a:xfrm>
                <a:off x="5099137" y="5846541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8" name="直方体 217"/>
              <p:cNvSpPr/>
              <p:nvPr/>
            </p:nvSpPr>
            <p:spPr>
              <a:xfrm>
                <a:off x="5428425" y="5892724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9" name="直方体 218"/>
              <p:cNvSpPr/>
              <p:nvPr/>
            </p:nvSpPr>
            <p:spPr>
              <a:xfrm>
                <a:off x="4822959" y="598389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0" name="直方体 219"/>
              <p:cNvSpPr/>
              <p:nvPr/>
            </p:nvSpPr>
            <p:spPr>
              <a:xfrm>
                <a:off x="5152248" y="6030081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1" name="直方体 220"/>
              <p:cNvSpPr/>
              <p:nvPr/>
            </p:nvSpPr>
            <p:spPr>
              <a:xfrm>
                <a:off x="5481537" y="6076263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2" name="直方体 221"/>
              <p:cNvSpPr/>
              <p:nvPr/>
            </p:nvSpPr>
            <p:spPr>
              <a:xfrm>
                <a:off x="4570682" y="612237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3" name="直方体 222"/>
              <p:cNvSpPr/>
              <p:nvPr/>
            </p:nvSpPr>
            <p:spPr>
              <a:xfrm>
                <a:off x="4899971" y="616856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4" name="直方体 223"/>
              <p:cNvSpPr/>
              <p:nvPr/>
            </p:nvSpPr>
            <p:spPr>
              <a:xfrm>
                <a:off x="5229259" y="621474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5" name="直方体 224"/>
              <p:cNvSpPr/>
              <p:nvPr/>
            </p:nvSpPr>
            <p:spPr>
              <a:xfrm>
                <a:off x="5567843" y="6247599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6" name="直方体 225"/>
              <p:cNvSpPr/>
              <p:nvPr/>
            </p:nvSpPr>
            <p:spPr>
              <a:xfrm>
                <a:off x="5295647" y="5407336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7" name="直方体 226"/>
              <p:cNvSpPr/>
              <p:nvPr/>
            </p:nvSpPr>
            <p:spPr>
              <a:xfrm>
                <a:off x="5046026" y="5545425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8" name="直方体 227"/>
              <p:cNvSpPr/>
              <p:nvPr/>
            </p:nvSpPr>
            <p:spPr>
              <a:xfrm>
                <a:off x="5375314" y="5591608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9" name="直方体 228"/>
              <p:cNvSpPr/>
              <p:nvPr/>
            </p:nvSpPr>
            <p:spPr>
              <a:xfrm>
                <a:off x="4769848" y="5682782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0" name="直方体 229"/>
              <p:cNvSpPr/>
              <p:nvPr/>
            </p:nvSpPr>
            <p:spPr>
              <a:xfrm>
                <a:off x="5099137" y="5728965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1" name="直方体 230"/>
              <p:cNvSpPr/>
              <p:nvPr/>
            </p:nvSpPr>
            <p:spPr>
              <a:xfrm>
                <a:off x="5428425" y="5775147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2" name="直方体 231"/>
              <p:cNvSpPr/>
              <p:nvPr/>
            </p:nvSpPr>
            <p:spPr>
              <a:xfrm>
                <a:off x="5242536" y="508174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3" name="直方体 232"/>
              <p:cNvSpPr/>
              <p:nvPr/>
            </p:nvSpPr>
            <p:spPr>
              <a:xfrm>
                <a:off x="4966359" y="5219097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4" name="直方体 233"/>
              <p:cNvSpPr/>
              <p:nvPr/>
            </p:nvSpPr>
            <p:spPr>
              <a:xfrm>
                <a:off x="5295647" y="526528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5" name="直方体 234"/>
              <p:cNvSpPr/>
              <p:nvPr/>
            </p:nvSpPr>
            <p:spPr>
              <a:xfrm>
                <a:off x="5131003" y="4767150"/>
                <a:ext cx="408955" cy="509867"/>
              </a:xfrm>
              <a:prstGeom prst="cub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6000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From e</a:t>
            </a:r>
            <a:r>
              <a:rPr kumimoji="1" lang="en-US" altLang="ja-JP" dirty="0" smtClean="0"/>
              <a:t>xisting products</a:t>
            </a:r>
            <a:br>
              <a:rPr kumimoji="1" lang="en-US" altLang="ja-JP" dirty="0" smtClean="0"/>
            </a:br>
            <a:r>
              <a:rPr kumimoji="1" lang="en-US" altLang="ja-JP" dirty="0" smtClean="0"/>
              <a:t>to product line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3" y="1484784"/>
            <a:ext cx="8485509" cy="4945045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altLang="ja-JP" dirty="0"/>
              <a:t>A</a:t>
            </a:r>
            <a:r>
              <a:rPr lang="en-US" altLang="ja-JP" dirty="0" smtClean="0"/>
              <a:t> company already has </a:t>
            </a:r>
            <a:r>
              <a:rPr lang="en-US" altLang="ja-JP" dirty="0"/>
              <a:t>a large number of </a:t>
            </a:r>
            <a:r>
              <a:rPr lang="en-US" altLang="ja-JP" dirty="0" smtClean="0"/>
              <a:t>products without applying SPLE.</a:t>
            </a:r>
          </a:p>
          <a:p>
            <a:pPr>
              <a:spcBef>
                <a:spcPts val="400"/>
              </a:spcBef>
            </a:pPr>
            <a:r>
              <a:rPr lang="en-US" altLang="ja-JP" dirty="0" smtClean="0"/>
              <a:t>The </a:t>
            </a:r>
            <a:r>
              <a:rPr lang="en-US" altLang="ja-JP" dirty="0"/>
              <a:t>construction of a software product line from </a:t>
            </a:r>
            <a:r>
              <a:rPr lang="en-US" altLang="ja-JP" dirty="0" smtClean="0"/>
              <a:t>existing </a:t>
            </a:r>
            <a:r>
              <a:rPr lang="en-US" altLang="ja-JP" dirty="0"/>
              <a:t>products is a major </a:t>
            </a:r>
            <a:r>
              <a:rPr lang="en-US" altLang="ja-JP" dirty="0" smtClean="0"/>
              <a:t>problem. </a:t>
            </a:r>
          </a:p>
          <a:p>
            <a:pPr>
              <a:spcBef>
                <a:spcPts val="400"/>
              </a:spcBef>
            </a:pPr>
            <a:r>
              <a:rPr lang="en-US" altLang="ja-JP" dirty="0" smtClean="0"/>
              <a:t>Compare source code to extract information</a:t>
            </a:r>
          </a:p>
          <a:p>
            <a:pPr lvl="1">
              <a:spcBef>
                <a:spcPts val="400"/>
              </a:spcBef>
            </a:pPr>
            <a:r>
              <a:rPr lang="en-US" altLang="ja-JP" dirty="0" smtClean="0"/>
              <a:t>Intersection: Common features</a:t>
            </a:r>
          </a:p>
          <a:p>
            <a:pPr lvl="1">
              <a:spcBef>
                <a:spcPts val="400"/>
              </a:spcBef>
            </a:pPr>
            <a:r>
              <a:rPr lang="en-US" altLang="ja-JP" dirty="0" smtClean="0"/>
              <a:t>Differences: Product specific features</a:t>
            </a:r>
          </a:p>
          <a:p>
            <a:pPr>
              <a:spcBef>
                <a:spcPts val="400"/>
              </a:spcBef>
            </a:pPr>
            <a:r>
              <a:rPr lang="en-US" altLang="ja-JP" dirty="0" smtClean="0"/>
              <a:t>Analyzing </a:t>
            </a:r>
            <a:r>
              <a:rPr lang="en-US" altLang="ja-JP" dirty="0"/>
              <a:t>a large </a:t>
            </a:r>
            <a:r>
              <a:rPr lang="en-US" altLang="ja-JP" dirty="0" smtClean="0"/>
              <a:t>number </a:t>
            </a:r>
            <a:r>
              <a:rPr lang="en-US" altLang="ja-JP" dirty="0"/>
              <a:t>of software products is a difficult task for </a:t>
            </a:r>
            <a:r>
              <a:rPr lang="en-US" altLang="ja-JP" dirty="0" smtClean="0"/>
              <a:t>developers.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422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Product selection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0" y="6228318"/>
            <a:ext cx="81061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[2] Krueger “Easing </a:t>
            </a:r>
            <a:r>
              <a:rPr lang="en-US" altLang="ja-JP" dirty="0"/>
              <a:t>the transition to software </a:t>
            </a:r>
            <a:r>
              <a:rPr lang="en-US" altLang="ja-JP" dirty="0" smtClean="0"/>
              <a:t>mass customization” PFE 2001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3" y="1352344"/>
            <a:ext cx="8485509" cy="4641379"/>
          </a:xfrm>
        </p:spPr>
        <p:txBody>
          <a:bodyPr/>
          <a:lstStyle/>
          <a:p>
            <a:r>
              <a:rPr lang="en-US" altLang="ja-JP" dirty="0" smtClean="0"/>
              <a:t>Choose representative software </a:t>
            </a:r>
            <a:r>
              <a:rPr lang="en-US" altLang="ja-JP" dirty="0"/>
              <a:t>products as a starting </a:t>
            </a:r>
            <a:r>
              <a:rPr lang="en-US" altLang="ja-JP" dirty="0" smtClean="0"/>
              <a:t>point </a:t>
            </a:r>
            <a:r>
              <a:rPr lang="en-US" altLang="ja-JP" sz="2400" dirty="0" smtClean="0"/>
              <a:t>[2].</a:t>
            </a:r>
          </a:p>
          <a:p>
            <a:r>
              <a:rPr kumimoji="1" lang="en-US" altLang="ja-JP" dirty="0" smtClean="0"/>
              <a:t>Pick up </a:t>
            </a:r>
            <a:r>
              <a:rPr lang="en-US" altLang="ja-JP" dirty="0"/>
              <a:t>products with a principle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Products in the same branch</a:t>
            </a:r>
          </a:p>
          <a:p>
            <a:pPr lvl="1"/>
            <a:r>
              <a:rPr kumimoji="1" lang="en-US" altLang="ja-JP" dirty="0" smtClean="0"/>
              <a:t>Products among branches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26201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Relationships among products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6</a:t>
            </a:fld>
            <a:endParaRPr kumimoji="1" lang="ja-JP" altLang="en-US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778" y="1471644"/>
            <a:ext cx="8721572" cy="4667899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" y="6275564"/>
            <a:ext cx="8388626" cy="5847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sz="1600" dirty="0" err="1" smtClean="0"/>
              <a:t>Nonaka</a:t>
            </a:r>
            <a:r>
              <a:rPr lang="en-US" altLang="ja-JP" sz="1600" dirty="0" smtClean="0"/>
              <a:t> et al. “A preliminary </a:t>
            </a:r>
            <a:r>
              <a:rPr lang="en-US" altLang="ja-JP" sz="1600" dirty="0"/>
              <a:t>analysis on corrective maintenance for </a:t>
            </a:r>
            <a:r>
              <a:rPr lang="en-US" altLang="ja-JP" sz="1600" dirty="0" smtClean="0"/>
              <a:t>an embedded </a:t>
            </a:r>
            <a:r>
              <a:rPr lang="en-US" altLang="ja-JP" sz="1600" dirty="0"/>
              <a:t>software product </a:t>
            </a:r>
            <a:r>
              <a:rPr lang="en-US" altLang="ja-JP" sz="1600" dirty="0" smtClean="0"/>
              <a:t>family” </a:t>
            </a:r>
            <a:r>
              <a:rPr lang="en-US" altLang="ja-JP" sz="1600" dirty="0"/>
              <a:t>IPSJ </a:t>
            </a:r>
            <a:r>
              <a:rPr lang="en-US" altLang="ja-JP" sz="1600" dirty="0" smtClean="0"/>
              <a:t>SIG Technical </a:t>
            </a:r>
            <a:r>
              <a:rPr lang="en-US" altLang="ja-JP" sz="1600" dirty="0"/>
              <a:t>Report, </a:t>
            </a:r>
            <a:r>
              <a:rPr lang="en-US" altLang="ja-JP" sz="1600" dirty="0" smtClean="0"/>
              <a:t>2009</a:t>
            </a:r>
            <a:r>
              <a:rPr lang="en-US" altLang="ja-JP" sz="1600" dirty="0"/>
              <a:t>.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25726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Relationships among products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7</a:t>
            </a:fld>
            <a:endParaRPr kumimoji="1" lang="ja-JP" altLang="en-US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778" y="1471644"/>
            <a:ext cx="8721572" cy="4667899"/>
          </a:xfrm>
          <a:prstGeom prst="rect">
            <a:avLst/>
          </a:prstGeom>
        </p:spPr>
      </p:pic>
      <p:sp>
        <p:nvSpPr>
          <p:cNvPr id="10" name="角丸四角形吹き出し 9"/>
          <p:cNvSpPr/>
          <p:nvPr/>
        </p:nvSpPr>
        <p:spPr>
          <a:xfrm>
            <a:off x="1155410" y="3626577"/>
            <a:ext cx="6597034" cy="1159808"/>
          </a:xfrm>
          <a:prstGeom prst="wedgeRoundRectCallout">
            <a:avLst>
              <a:gd name="adj1" fmla="val 53750"/>
              <a:gd name="adj2" fmla="val -142353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Compare </a:t>
            </a:r>
            <a:r>
              <a:rPr lang="en-US" altLang="ja-JP" sz="2800" b="1" u="sng" dirty="0" smtClean="0"/>
              <a:t>products in the same branch</a:t>
            </a:r>
          </a:p>
          <a:p>
            <a:pPr algn="ctr"/>
            <a:r>
              <a:rPr lang="en-US" altLang="ja-JP" sz="2400" dirty="0" smtClean="0"/>
              <a:t>to</a:t>
            </a:r>
            <a:r>
              <a:rPr kumimoji="1" lang="en-US" altLang="ja-JP" sz="2400" dirty="0" smtClean="0"/>
              <a:t> extract bug fixes and additional features </a:t>
            </a:r>
            <a:endParaRPr kumimoji="1" lang="ja-JP" altLang="en-US" sz="2400" dirty="0"/>
          </a:p>
        </p:txBody>
      </p:sp>
      <p:sp>
        <p:nvSpPr>
          <p:cNvPr id="11" name="角丸四角形 10"/>
          <p:cNvSpPr/>
          <p:nvPr/>
        </p:nvSpPr>
        <p:spPr>
          <a:xfrm>
            <a:off x="5864087" y="2151344"/>
            <a:ext cx="2448028" cy="313560"/>
          </a:xfrm>
          <a:prstGeom prst="roundRect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1" y="6275564"/>
            <a:ext cx="8388626" cy="5847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sz="1600" dirty="0" err="1" smtClean="0"/>
              <a:t>Nonaka</a:t>
            </a:r>
            <a:r>
              <a:rPr lang="en-US" altLang="ja-JP" sz="1600" dirty="0" smtClean="0"/>
              <a:t> et al. “A preliminary </a:t>
            </a:r>
            <a:r>
              <a:rPr lang="en-US" altLang="ja-JP" sz="1600" dirty="0"/>
              <a:t>analysis on corrective maintenance for </a:t>
            </a:r>
            <a:r>
              <a:rPr lang="en-US" altLang="ja-JP" sz="1600" dirty="0" smtClean="0"/>
              <a:t>an embedded </a:t>
            </a:r>
            <a:r>
              <a:rPr lang="en-US" altLang="ja-JP" sz="1600" dirty="0"/>
              <a:t>software product </a:t>
            </a:r>
            <a:r>
              <a:rPr lang="en-US" altLang="ja-JP" sz="1600" dirty="0" smtClean="0"/>
              <a:t>family” </a:t>
            </a:r>
            <a:r>
              <a:rPr lang="en-US" altLang="ja-JP" sz="1600" dirty="0"/>
              <a:t>IPSJ </a:t>
            </a:r>
            <a:r>
              <a:rPr lang="en-US" altLang="ja-JP" sz="1600" dirty="0" smtClean="0"/>
              <a:t>SIG Technical </a:t>
            </a:r>
            <a:r>
              <a:rPr lang="en-US" altLang="ja-JP" sz="1600" dirty="0"/>
              <a:t>Report, </a:t>
            </a:r>
            <a:r>
              <a:rPr lang="en-US" altLang="ja-JP" sz="1600" dirty="0" smtClean="0"/>
              <a:t>2009</a:t>
            </a:r>
            <a:r>
              <a:rPr lang="en-US" altLang="ja-JP" sz="1600" dirty="0"/>
              <a:t>.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5103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Relationships among products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8</a:t>
            </a:fld>
            <a:endParaRPr kumimoji="1" lang="ja-JP" altLang="en-US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778" y="1471644"/>
            <a:ext cx="8721572" cy="4667899"/>
          </a:xfrm>
          <a:prstGeom prst="rect">
            <a:avLst/>
          </a:prstGeom>
        </p:spPr>
      </p:pic>
      <p:sp>
        <p:nvSpPr>
          <p:cNvPr id="8" name="角丸四角形吹き出し 7"/>
          <p:cNvSpPr/>
          <p:nvPr/>
        </p:nvSpPr>
        <p:spPr>
          <a:xfrm>
            <a:off x="340857" y="4032384"/>
            <a:ext cx="7589837" cy="1159808"/>
          </a:xfrm>
          <a:prstGeom prst="wedgeRoundRectCallout">
            <a:avLst>
              <a:gd name="adj1" fmla="val 47242"/>
              <a:gd name="adj2" fmla="val -150011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Compare </a:t>
            </a:r>
            <a:r>
              <a:rPr lang="en-US" altLang="ja-JP" sz="2800" b="1" u="sng" dirty="0" smtClean="0"/>
              <a:t>products between branches</a:t>
            </a:r>
          </a:p>
          <a:p>
            <a:pPr algn="ctr"/>
            <a:r>
              <a:rPr lang="en-US" altLang="ja-JP" sz="2400" dirty="0" smtClean="0"/>
              <a:t>to</a:t>
            </a:r>
            <a:r>
              <a:rPr kumimoji="1" lang="en-US" altLang="ja-JP" sz="2400" dirty="0" smtClean="0"/>
              <a:t> </a:t>
            </a:r>
            <a:r>
              <a:rPr lang="en-US" altLang="ja-JP" sz="2400" dirty="0"/>
              <a:t>extract </a:t>
            </a:r>
            <a:r>
              <a:rPr lang="en-US" altLang="ja-JP" sz="2400" dirty="0" smtClean="0"/>
              <a:t>core features and product specific features</a:t>
            </a:r>
            <a:r>
              <a:rPr kumimoji="1" lang="en-US" altLang="ja-JP" sz="2400" dirty="0" smtClean="0"/>
              <a:t> </a:t>
            </a:r>
            <a:endParaRPr kumimoji="1" lang="ja-JP" altLang="en-US" sz="2400" dirty="0"/>
          </a:p>
        </p:txBody>
      </p:sp>
      <p:sp>
        <p:nvSpPr>
          <p:cNvPr id="12" name="角丸四角形 11"/>
          <p:cNvSpPr/>
          <p:nvPr/>
        </p:nvSpPr>
        <p:spPr>
          <a:xfrm rot="5735573">
            <a:off x="7334416" y="2744872"/>
            <a:ext cx="1652616" cy="495206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" y="6275564"/>
            <a:ext cx="8388626" cy="5847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sz="1600" dirty="0" err="1" smtClean="0"/>
              <a:t>Nonaka</a:t>
            </a:r>
            <a:r>
              <a:rPr lang="en-US" altLang="ja-JP" sz="1600" dirty="0" smtClean="0"/>
              <a:t> et al. “A preliminary </a:t>
            </a:r>
            <a:r>
              <a:rPr lang="en-US" altLang="ja-JP" sz="1600" dirty="0"/>
              <a:t>analysis on corrective maintenance for </a:t>
            </a:r>
            <a:r>
              <a:rPr lang="en-US" altLang="ja-JP" sz="1600" dirty="0" smtClean="0"/>
              <a:t>an embedded </a:t>
            </a:r>
            <a:r>
              <a:rPr lang="en-US" altLang="ja-JP" sz="1600" dirty="0"/>
              <a:t>software product </a:t>
            </a:r>
            <a:r>
              <a:rPr lang="en-US" altLang="ja-JP" sz="1600" dirty="0" smtClean="0"/>
              <a:t>family” </a:t>
            </a:r>
            <a:r>
              <a:rPr lang="en-US" altLang="ja-JP" sz="1600" dirty="0"/>
              <a:t>IPSJ </a:t>
            </a:r>
            <a:r>
              <a:rPr lang="en-US" altLang="ja-JP" sz="1600" dirty="0" smtClean="0"/>
              <a:t>SIG Technical </a:t>
            </a:r>
            <a:r>
              <a:rPr lang="en-US" altLang="ja-JP" sz="1600" dirty="0"/>
              <a:t>Report, </a:t>
            </a:r>
            <a:r>
              <a:rPr lang="en-US" altLang="ja-JP" sz="1600" dirty="0" smtClean="0"/>
              <a:t>2009</a:t>
            </a:r>
            <a:r>
              <a:rPr lang="en-US" altLang="ja-JP" sz="1600" dirty="0"/>
              <a:t>.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00723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757" y="3725385"/>
            <a:ext cx="5308486" cy="2841171"/>
          </a:xfrm>
          <a:prstGeom prst="rect">
            <a:avLst/>
          </a:prstGeom>
        </p:spPr>
      </p:pic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66130"/>
          </a:xfrm>
        </p:spPr>
        <p:txBody>
          <a:bodyPr/>
          <a:lstStyle/>
          <a:p>
            <a:r>
              <a:rPr lang="en-US" altLang="ja-JP" dirty="0"/>
              <a:t>T</a:t>
            </a:r>
            <a:r>
              <a:rPr lang="en-US" altLang="ja-JP" dirty="0" smtClean="0"/>
              <a:t>he evolution history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>
          <a:xfrm>
            <a:off x="334963" y="1484784"/>
            <a:ext cx="8711501" cy="4901502"/>
          </a:xfrm>
        </p:spPr>
        <p:txBody>
          <a:bodyPr/>
          <a:lstStyle/>
          <a:p>
            <a:r>
              <a:rPr lang="en-US" altLang="ja-JP" b="1" dirty="0" smtClean="0">
                <a:solidFill>
                  <a:schemeClr val="accent6"/>
                </a:solidFill>
              </a:rPr>
              <a:t>Evolution history </a:t>
            </a:r>
            <a:r>
              <a:rPr lang="en-US" altLang="ja-JP" b="1" dirty="0" smtClean="0"/>
              <a:t>of </a:t>
            </a:r>
            <a:r>
              <a:rPr lang="en-US" altLang="ja-JP" b="1" dirty="0"/>
              <a:t>software </a:t>
            </a:r>
            <a:r>
              <a:rPr lang="en-US" altLang="ja-JP" b="1" dirty="0" smtClean="0"/>
              <a:t>products </a:t>
            </a:r>
            <a:br>
              <a:rPr lang="en-US" altLang="ja-JP" b="1" dirty="0" smtClean="0"/>
            </a:br>
            <a:r>
              <a:rPr lang="en-US" altLang="ja-JP" dirty="0" smtClean="0"/>
              <a:t>shows the </a:t>
            </a:r>
            <a:r>
              <a:rPr lang="en-US" altLang="ja-JP" dirty="0"/>
              <a:t>relationships among the </a:t>
            </a:r>
            <a:r>
              <a:rPr lang="en-US" altLang="ja-JP" dirty="0" smtClean="0"/>
              <a:t>products.</a:t>
            </a:r>
          </a:p>
          <a:p>
            <a:pPr lvl="1"/>
            <a:r>
              <a:rPr lang="en-US" altLang="ja-JP" dirty="0"/>
              <a:t>H</a:t>
            </a:r>
            <a:r>
              <a:rPr lang="en-US" altLang="ja-JP" dirty="0" smtClean="0"/>
              <a:t>elps </a:t>
            </a:r>
            <a:r>
              <a:rPr lang="en-US" altLang="ja-JP" dirty="0"/>
              <a:t>selection of the </a:t>
            </a:r>
            <a:r>
              <a:rPr lang="en-US" altLang="ja-JP" dirty="0" smtClean="0"/>
              <a:t>products</a:t>
            </a:r>
          </a:p>
          <a:p>
            <a:r>
              <a:rPr lang="en-US" altLang="ja-JP" b="1" dirty="0" smtClean="0">
                <a:latin typeface="Eras Demi ITC" panose="020B0805030504020804" pitchFamily="34" charset="0"/>
              </a:rPr>
              <a:t>Is the history always available?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2C11-2CE5-4045-9351-9F278120B46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71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_COLORS3">
  <a:themeElements>
    <a:clrScheme name="t-kanda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C00000"/>
      </a:accent4>
      <a:accent5>
        <a:srgbClr val="FFC000"/>
      </a:accent5>
      <a:accent6>
        <a:srgbClr val="00B050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el-CoolMetal-white_COLORS3" id="{A83B1FF0-43E6-4615-AA4C-B8A3697D7C40}" vid="{BD942FCA-7BEA-4D60-9FF4-7E92BC23A21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Sel-CoolMetal-white_COLORS3</Template>
  <TotalTime>15653</TotalTime>
  <Words>1032</Words>
  <Application>Microsoft Office PowerPoint</Application>
  <PresentationFormat>画面に合わせる (4:3)</PresentationFormat>
  <Paragraphs>325</Paragraphs>
  <Slides>27</Slides>
  <Notes>27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7" baseType="lpstr">
      <vt:lpstr>ＭＳ Ｐゴシック</vt:lpstr>
      <vt:lpstr>Arial</vt:lpstr>
      <vt:lpstr>Calibri</vt:lpstr>
      <vt:lpstr>Cambria Math</vt:lpstr>
      <vt:lpstr>Eras Demi ITC</vt:lpstr>
      <vt:lpstr>Source Code Pro</vt:lpstr>
      <vt:lpstr>Source Code Pro Semibold</vt:lpstr>
      <vt:lpstr>Times New Roman</vt:lpstr>
      <vt:lpstr>Wingdings</vt:lpstr>
      <vt:lpstr>Sel-CoolMetal-white_COLORS3</vt:lpstr>
      <vt:lpstr>Extraction of Product Evolution Tree from Source Code of Product Variants</vt:lpstr>
      <vt:lpstr>Developing a new software product</vt:lpstr>
      <vt:lpstr>As a result</vt:lpstr>
      <vt:lpstr>From existing products to product line</vt:lpstr>
      <vt:lpstr>Product selection</vt:lpstr>
      <vt:lpstr>Relationships among products</vt:lpstr>
      <vt:lpstr>Relationships among products</vt:lpstr>
      <vt:lpstr>Relationships among products</vt:lpstr>
      <vt:lpstr>The evolution history</vt:lpstr>
      <vt:lpstr>The history is not available</vt:lpstr>
      <vt:lpstr>Proposal: Product Evolution Tree</vt:lpstr>
      <vt:lpstr>Key idea</vt:lpstr>
      <vt:lpstr>Construction of the Product Evolution Tree</vt:lpstr>
      <vt:lpstr>File similarity calculation</vt:lpstr>
      <vt:lpstr>Product similarity calculation</vt:lpstr>
      <vt:lpstr>Construction of the minimum spanning tree</vt:lpstr>
      <vt:lpstr>Evolution direction calculation</vt:lpstr>
      <vt:lpstr>Case study</vt:lpstr>
      <vt:lpstr>Input and Output</vt:lpstr>
      <vt:lpstr>Recall</vt:lpstr>
      <vt:lpstr>Dataset 4 (1/2)</vt:lpstr>
      <vt:lpstr>Dataset 4 (2/2)</vt:lpstr>
      <vt:lpstr>Dataset 6 (1/3)</vt:lpstr>
      <vt:lpstr>Dataset 6 (2/3)</vt:lpstr>
      <vt:lpstr>Dataset 6 (3/3)</vt:lpstr>
      <vt:lpstr>Misdetection Patterns</vt:lpstr>
      <vt:lpstr>Concluding remarks</vt:lpstr>
    </vt:vector>
  </TitlesOfParts>
  <Company>Osaka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Extraction of Product Evolution Tree from Source Code of Product Variants</dc:title>
  <dc:creator>t-kanda</dc:creator>
  <cp:lastModifiedBy>KANDA Tetsuya</cp:lastModifiedBy>
  <cp:revision>354</cp:revision>
  <cp:lastPrinted>2013-08-21T05:57:05Z</cp:lastPrinted>
  <dcterms:created xsi:type="dcterms:W3CDTF">2013-07-23T09:55:37Z</dcterms:created>
  <dcterms:modified xsi:type="dcterms:W3CDTF">2013-08-30T04:26:05Z</dcterms:modified>
</cp:coreProperties>
</file>