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376" r:id="rId2"/>
    <p:sldId id="377" r:id="rId3"/>
    <p:sldId id="429" r:id="rId4"/>
    <p:sldId id="262" r:id="rId5"/>
    <p:sldId id="381" r:id="rId6"/>
    <p:sldId id="382" r:id="rId7"/>
    <p:sldId id="394" r:id="rId8"/>
    <p:sldId id="453" r:id="rId9"/>
    <p:sldId id="438" r:id="rId10"/>
    <p:sldId id="454" r:id="rId11"/>
    <p:sldId id="457" r:id="rId12"/>
    <p:sldId id="459" r:id="rId13"/>
    <p:sldId id="460" r:id="rId14"/>
    <p:sldId id="456" r:id="rId15"/>
    <p:sldId id="447" r:id="rId16"/>
    <p:sldId id="404" r:id="rId17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60" autoAdjust="0"/>
    <p:restoredTop sz="73980" autoAdjust="0"/>
  </p:normalViewPr>
  <p:slideViewPr>
    <p:cSldViewPr>
      <p:cViewPr varScale="1">
        <p:scale>
          <a:sx n="52" d="100"/>
          <a:sy n="52" d="100"/>
        </p:scale>
        <p:origin x="-18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616" y="-102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kir\k-yuki\CSMR\argoAndJedi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111351706036745"/>
          <c:y val="5.1400554097404488E-2"/>
          <c:w val="0.81910870516185474"/>
          <c:h val="0.8326195683872849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Sheet5!$A$3:$A$103</c:f>
              <c:numCache>
                <c:formatCode>General</c:formatCode>
                <c:ptCount val="10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</c:numCache>
            </c:numRef>
          </c:cat>
          <c:val>
            <c:numRef>
              <c:f>Sheet5!$C$3:$C$103</c:f>
              <c:numCache>
                <c:formatCode>0.00%</c:formatCode>
                <c:ptCount val="101"/>
                <c:pt idx="0">
                  <c:v>0.29520000000000002</c:v>
                </c:pt>
                <c:pt idx="1">
                  <c:v>0.37759999999999999</c:v>
                </c:pt>
                <c:pt idx="2">
                  <c:v>0.42720000000000002</c:v>
                </c:pt>
                <c:pt idx="3">
                  <c:v>0.46479999999999999</c:v>
                </c:pt>
                <c:pt idx="4">
                  <c:v>0.49480000000000002</c:v>
                </c:pt>
                <c:pt idx="5">
                  <c:v>0.51559999999999995</c:v>
                </c:pt>
                <c:pt idx="6">
                  <c:v>0.53120000000000001</c:v>
                </c:pt>
                <c:pt idx="7">
                  <c:v>0.54920000000000002</c:v>
                </c:pt>
                <c:pt idx="8">
                  <c:v>0.55879999999999996</c:v>
                </c:pt>
                <c:pt idx="9">
                  <c:v>0.5736</c:v>
                </c:pt>
                <c:pt idx="10">
                  <c:v>0.58279999999999998</c:v>
                </c:pt>
                <c:pt idx="11">
                  <c:v>0.59399999999999997</c:v>
                </c:pt>
                <c:pt idx="12">
                  <c:v>0.60440000000000005</c:v>
                </c:pt>
                <c:pt idx="13">
                  <c:v>0.61599999999999999</c:v>
                </c:pt>
                <c:pt idx="14">
                  <c:v>0.62680000000000002</c:v>
                </c:pt>
                <c:pt idx="15">
                  <c:v>0.63439999999999996</c:v>
                </c:pt>
                <c:pt idx="16">
                  <c:v>0.64639999999999997</c:v>
                </c:pt>
                <c:pt idx="17">
                  <c:v>0.6512</c:v>
                </c:pt>
                <c:pt idx="18">
                  <c:v>0.65720000000000001</c:v>
                </c:pt>
                <c:pt idx="19">
                  <c:v>0.66120000000000001</c:v>
                </c:pt>
                <c:pt idx="20">
                  <c:v>0.67759999999999998</c:v>
                </c:pt>
                <c:pt idx="21">
                  <c:v>0.68720000000000003</c:v>
                </c:pt>
                <c:pt idx="22">
                  <c:v>0.69159999999999999</c:v>
                </c:pt>
                <c:pt idx="23">
                  <c:v>0.69799999999999995</c:v>
                </c:pt>
                <c:pt idx="24">
                  <c:v>0.70599999999999996</c:v>
                </c:pt>
                <c:pt idx="25">
                  <c:v>0.71120000000000005</c:v>
                </c:pt>
                <c:pt idx="26">
                  <c:v>0.71719999999999995</c:v>
                </c:pt>
                <c:pt idx="27">
                  <c:v>0.72399999999999998</c:v>
                </c:pt>
                <c:pt idx="28">
                  <c:v>0.73680000000000001</c:v>
                </c:pt>
                <c:pt idx="29">
                  <c:v>0.74399999999999999</c:v>
                </c:pt>
                <c:pt idx="30">
                  <c:v>0.748</c:v>
                </c:pt>
                <c:pt idx="31">
                  <c:v>0.752</c:v>
                </c:pt>
                <c:pt idx="32">
                  <c:v>0.75319999999999998</c:v>
                </c:pt>
                <c:pt idx="33">
                  <c:v>0.75719999999999998</c:v>
                </c:pt>
                <c:pt idx="34">
                  <c:v>0.76</c:v>
                </c:pt>
                <c:pt idx="35">
                  <c:v>0.76519999999999999</c:v>
                </c:pt>
                <c:pt idx="36">
                  <c:v>0.76800000000000002</c:v>
                </c:pt>
                <c:pt idx="37">
                  <c:v>0.77080000000000004</c:v>
                </c:pt>
                <c:pt idx="38">
                  <c:v>0.77239999999999998</c:v>
                </c:pt>
                <c:pt idx="39">
                  <c:v>0.7772</c:v>
                </c:pt>
                <c:pt idx="40">
                  <c:v>0.77880000000000005</c:v>
                </c:pt>
                <c:pt idx="41">
                  <c:v>0.78200000000000003</c:v>
                </c:pt>
                <c:pt idx="42">
                  <c:v>0.78359999999999996</c:v>
                </c:pt>
                <c:pt idx="43">
                  <c:v>0.78720000000000001</c:v>
                </c:pt>
                <c:pt idx="44">
                  <c:v>0.78959999999999997</c:v>
                </c:pt>
                <c:pt idx="45">
                  <c:v>0.79079999999999995</c:v>
                </c:pt>
                <c:pt idx="46">
                  <c:v>0.79520000000000002</c:v>
                </c:pt>
                <c:pt idx="47">
                  <c:v>0.79679999999999995</c:v>
                </c:pt>
                <c:pt idx="48">
                  <c:v>0.8</c:v>
                </c:pt>
                <c:pt idx="49">
                  <c:v>0.80279999999999996</c:v>
                </c:pt>
                <c:pt idx="50">
                  <c:v>0.80400000000000005</c:v>
                </c:pt>
                <c:pt idx="51">
                  <c:v>0.80800000000000005</c:v>
                </c:pt>
                <c:pt idx="52">
                  <c:v>0.80879999999999996</c:v>
                </c:pt>
                <c:pt idx="53">
                  <c:v>0.81079999999999997</c:v>
                </c:pt>
                <c:pt idx="54">
                  <c:v>0.81279999999999997</c:v>
                </c:pt>
                <c:pt idx="55">
                  <c:v>0.81440000000000001</c:v>
                </c:pt>
                <c:pt idx="56">
                  <c:v>0.81520000000000004</c:v>
                </c:pt>
                <c:pt idx="57">
                  <c:v>0.81520000000000004</c:v>
                </c:pt>
                <c:pt idx="58">
                  <c:v>0.81559999999999999</c:v>
                </c:pt>
                <c:pt idx="59">
                  <c:v>0.81640000000000001</c:v>
                </c:pt>
                <c:pt idx="60">
                  <c:v>0.81799999999999995</c:v>
                </c:pt>
                <c:pt idx="61">
                  <c:v>0.81920000000000004</c:v>
                </c:pt>
                <c:pt idx="62">
                  <c:v>0.82040000000000002</c:v>
                </c:pt>
                <c:pt idx="63">
                  <c:v>0.82199999999999995</c:v>
                </c:pt>
                <c:pt idx="64">
                  <c:v>0.8236</c:v>
                </c:pt>
                <c:pt idx="65">
                  <c:v>0.82440000000000002</c:v>
                </c:pt>
                <c:pt idx="66">
                  <c:v>0.8276</c:v>
                </c:pt>
                <c:pt idx="67">
                  <c:v>0.83120000000000005</c:v>
                </c:pt>
                <c:pt idx="68">
                  <c:v>0.83240000000000003</c:v>
                </c:pt>
                <c:pt idx="69">
                  <c:v>0.83320000000000005</c:v>
                </c:pt>
                <c:pt idx="70">
                  <c:v>0.83479999999999999</c:v>
                </c:pt>
                <c:pt idx="71">
                  <c:v>0.83640000000000003</c:v>
                </c:pt>
                <c:pt idx="72">
                  <c:v>0.83760000000000001</c:v>
                </c:pt>
                <c:pt idx="73">
                  <c:v>0.83919999999999995</c:v>
                </c:pt>
                <c:pt idx="74">
                  <c:v>0.84040000000000004</c:v>
                </c:pt>
                <c:pt idx="75">
                  <c:v>0.84199999999999997</c:v>
                </c:pt>
                <c:pt idx="76">
                  <c:v>0.84319999999999995</c:v>
                </c:pt>
                <c:pt idx="77">
                  <c:v>0.84319999999999995</c:v>
                </c:pt>
                <c:pt idx="78">
                  <c:v>0.84440000000000004</c:v>
                </c:pt>
                <c:pt idx="79">
                  <c:v>0.84560000000000002</c:v>
                </c:pt>
                <c:pt idx="80">
                  <c:v>0.84760000000000002</c:v>
                </c:pt>
                <c:pt idx="81">
                  <c:v>0.84960000000000002</c:v>
                </c:pt>
                <c:pt idx="82">
                  <c:v>0.85160000000000002</c:v>
                </c:pt>
                <c:pt idx="83">
                  <c:v>0.85199999999999998</c:v>
                </c:pt>
                <c:pt idx="84">
                  <c:v>0.85319999999999996</c:v>
                </c:pt>
                <c:pt idx="85">
                  <c:v>0.85360000000000003</c:v>
                </c:pt>
                <c:pt idx="86">
                  <c:v>0.85519999999999996</c:v>
                </c:pt>
                <c:pt idx="87">
                  <c:v>0.85560000000000003</c:v>
                </c:pt>
                <c:pt idx="88">
                  <c:v>0.85680000000000001</c:v>
                </c:pt>
                <c:pt idx="89">
                  <c:v>0.85799999999999998</c:v>
                </c:pt>
                <c:pt idx="90">
                  <c:v>0.85840000000000005</c:v>
                </c:pt>
                <c:pt idx="91">
                  <c:v>0.85880000000000001</c:v>
                </c:pt>
                <c:pt idx="92">
                  <c:v>0.85919999999999996</c:v>
                </c:pt>
                <c:pt idx="93">
                  <c:v>0.86</c:v>
                </c:pt>
                <c:pt idx="94">
                  <c:v>0.86040000000000005</c:v>
                </c:pt>
                <c:pt idx="95">
                  <c:v>0.86040000000000005</c:v>
                </c:pt>
                <c:pt idx="96">
                  <c:v>0.86199999999999999</c:v>
                </c:pt>
                <c:pt idx="97">
                  <c:v>0.86240000000000006</c:v>
                </c:pt>
                <c:pt idx="98">
                  <c:v>0.86360000000000003</c:v>
                </c:pt>
                <c:pt idx="99">
                  <c:v>0.86360000000000003</c:v>
                </c:pt>
                <c:pt idx="100">
                  <c:v>0.86399999999999999</c:v>
                </c:pt>
              </c:numCache>
            </c:numRef>
          </c:val>
          <c:smooth val="0"/>
        </c:ser>
        <c:ser>
          <c:idx val="1"/>
          <c:order val="1"/>
          <c:spPr>
            <a:ln>
              <a:solidFill>
                <a:srgbClr val="FF53FF"/>
              </a:solidFill>
            </a:ln>
          </c:spPr>
          <c:marker>
            <c:symbol val="none"/>
          </c:marker>
          <c:cat>
            <c:numRef>
              <c:f>Sheet5!$A$3:$A$103</c:f>
              <c:numCache>
                <c:formatCode>General</c:formatCode>
                <c:ptCount val="10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</c:numCache>
            </c:numRef>
          </c:cat>
          <c:val>
            <c:numRef>
              <c:f>Sheet5!$D$3:$D$103</c:f>
              <c:numCache>
                <c:formatCode>0.00%</c:formatCode>
                <c:ptCount val="101"/>
                <c:pt idx="0">
                  <c:v>0.30215000820613819</c:v>
                </c:pt>
                <c:pt idx="1">
                  <c:v>0.39504349253241422</c:v>
                </c:pt>
                <c:pt idx="2">
                  <c:v>0.46824224519940916</c:v>
                </c:pt>
                <c:pt idx="3">
                  <c:v>0.50090267520105036</c:v>
                </c:pt>
                <c:pt idx="4">
                  <c:v>0.52896766781552607</c:v>
                </c:pt>
                <c:pt idx="5">
                  <c:v>0.55030362711308056</c:v>
                </c:pt>
                <c:pt idx="6">
                  <c:v>0.57229607746594457</c:v>
                </c:pt>
                <c:pt idx="7">
                  <c:v>0.58903659937633346</c:v>
                </c:pt>
                <c:pt idx="8">
                  <c:v>0.60561299852289507</c:v>
                </c:pt>
                <c:pt idx="9">
                  <c:v>0.62054817003118334</c:v>
                </c:pt>
                <c:pt idx="10">
                  <c:v>0.63581158706712626</c:v>
                </c:pt>
                <c:pt idx="11">
                  <c:v>0.64812079435417691</c:v>
                </c:pt>
                <c:pt idx="12">
                  <c:v>0.65846052847529957</c:v>
                </c:pt>
                <c:pt idx="13">
                  <c:v>0.66732315772197603</c:v>
                </c:pt>
                <c:pt idx="14">
                  <c:v>0.67996061053668144</c:v>
                </c:pt>
                <c:pt idx="15">
                  <c:v>0.68636139832594778</c:v>
                </c:pt>
                <c:pt idx="16">
                  <c:v>0.69817823732151651</c:v>
                </c:pt>
                <c:pt idx="17">
                  <c:v>0.70523551616609226</c:v>
                </c:pt>
                <c:pt idx="18">
                  <c:v>0.71623174134252421</c:v>
                </c:pt>
                <c:pt idx="19">
                  <c:v>0.72263252913179055</c:v>
                </c:pt>
                <c:pt idx="20">
                  <c:v>0.73247989496143118</c:v>
                </c:pt>
                <c:pt idx="21">
                  <c:v>0.74035778762514359</c:v>
                </c:pt>
                <c:pt idx="22">
                  <c:v>0.74725094370589196</c:v>
                </c:pt>
                <c:pt idx="23">
                  <c:v>0.75217462662071233</c:v>
                </c:pt>
                <c:pt idx="24">
                  <c:v>0.75857541440997867</c:v>
                </c:pt>
                <c:pt idx="25">
                  <c:v>0.76793041194813716</c:v>
                </c:pt>
                <c:pt idx="26">
                  <c:v>0.77252584933530277</c:v>
                </c:pt>
                <c:pt idx="27">
                  <c:v>0.77777777777777779</c:v>
                </c:pt>
                <c:pt idx="28">
                  <c:v>0.7830297062202527</c:v>
                </c:pt>
                <c:pt idx="29">
                  <c:v>0.78795338913507307</c:v>
                </c:pt>
                <c:pt idx="30">
                  <c:v>0.79353356310520273</c:v>
                </c:pt>
                <c:pt idx="31">
                  <c:v>0.79730838667323156</c:v>
                </c:pt>
                <c:pt idx="32">
                  <c:v>0.79993435089446907</c:v>
                </c:pt>
                <c:pt idx="33">
                  <c:v>0.80223206958805182</c:v>
                </c:pt>
                <c:pt idx="34">
                  <c:v>0.80403741999015266</c:v>
                </c:pt>
                <c:pt idx="35">
                  <c:v>0.80682750697521743</c:v>
                </c:pt>
                <c:pt idx="36">
                  <c:v>0.81125882159855567</c:v>
                </c:pt>
                <c:pt idx="37">
                  <c:v>0.81388478581979318</c:v>
                </c:pt>
                <c:pt idx="38">
                  <c:v>0.81601838174954866</c:v>
                </c:pt>
                <c:pt idx="39">
                  <c:v>0.82767109798129002</c:v>
                </c:pt>
                <c:pt idx="40">
                  <c:v>0.83078943049400955</c:v>
                </c:pt>
                <c:pt idx="41">
                  <c:v>0.83210241260462825</c:v>
                </c:pt>
                <c:pt idx="42">
                  <c:v>0.83472837682586576</c:v>
                </c:pt>
                <c:pt idx="43">
                  <c:v>0.83620548170031184</c:v>
                </c:pt>
                <c:pt idx="44">
                  <c:v>0.84080091908747745</c:v>
                </c:pt>
                <c:pt idx="45">
                  <c:v>0.84260626948957817</c:v>
                </c:pt>
                <c:pt idx="46">
                  <c:v>0.84490398818316104</c:v>
                </c:pt>
                <c:pt idx="47">
                  <c:v>0.86279336944034135</c:v>
                </c:pt>
                <c:pt idx="48">
                  <c:v>0.86427047431478743</c:v>
                </c:pt>
                <c:pt idx="49">
                  <c:v>0.86591170195306089</c:v>
                </c:pt>
                <c:pt idx="50">
                  <c:v>0.86820942064664364</c:v>
                </c:pt>
                <c:pt idx="51">
                  <c:v>0.87017889381257185</c:v>
                </c:pt>
                <c:pt idx="52">
                  <c:v>0.87214836697849996</c:v>
                </c:pt>
                <c:pt idx="53">
                  <c:v>0.8724766125061546</c:v>
                </c:pt>
                <c:pt idx="54">
                  <c:v>0.87411784014442806</c:v>
                </c:pt>
                <c:pt idx="55">
                  <c:v>0.87526669949121938</c:v>
                </c:pt>
                <c:pt idx="56">
                  <c:v>0.87657968160183819</c:v>
                </c:pt>
                <c:pt idx="57">
                  <c:v>0.87690792712949284</c:v>
                </c:pt>
                <c:pt idx="58">
                  <c:v>0.87756441818480224</c:v>
                </c:pt>
                <c:pt idx="59">
                  <c:v>0.88002625964221237</c:v>
                </c:pt>
                <c:pt idx="60">
                  <c:v>0.88068275069752178</c:v>
                </c:pt>
                <c:pt idx="61">
                  <c:v>0.88215985557196785</c:v>
                </c:pt>
                <c:pt idx="62">
                  <c:v>0.88347283768258655</c:v>
                </c:pt>
                <c:pt idx="63">
                  <c:v>0.88412932873789596</c:v>
                </c:pt>
                <c:pt idx="64">
                  <c:v>0.88774002954209752</c:v>
                </c:pt>
                <c:pt idx="65">
                  <c:v>0.88856064336123419</c:v>
                </c:pt>
                <c:pt idx="66">
                  <c:v>0.88970950270802562</c:v>
                </c:pt>
                <c:pt idx="67">
                  <c:v>0.89036599376333503</c:v>
                </c:pt>
                <c:pt idx="68">
                  <c:v>0.8911866075824717</c:v>
                </c:pt>
                <c:pt idx="69">
                  <c:v>0.89200722140160837</c:v>
                </c:pt>
                <c:pt idx="70">
                  <c:v>0.89233546692926313</c:v>
                </c:pt>
                <c:pt idx="71">
                  <c:v>0.89364844903988183</c:v>
                </c:pt>
                <c:pt idx="72">
                  <c:v>0.89807976366322007</c:v>
                </c:pt>
                <c:pt idx="73">
                  <c:v>0.89906450024618412</c:v>
                </c:pt>
                <c:pt idx="74">
                  <c:v>0.90185458723124901</c:v>
                </c:pt>
                <c:pt idx="75">
                  <c:v>0.90349581486952235</c:v>
                </c:pt>
                <c:pt idx="76">
                  <c:v>0.90448055145248651</c:v>
                </c:pt>
                <c:pt idx="77">
                  <c:v>0.90546528803545057</c:v>
                </c:pt>
                <c:pt idx="78">
                  <c:v>0.90661414738224189</c:v>
                </c:pt>
                <c:pt idx="79">
                  <c:v>0.90858362054816999</c:v>
                </c:pt>
                <c:pt idx="80">
                  <c:v>0.91006072542261607</c:v>
                </c:pt>
                <c:pt idx="81">
                  <c:v>0.91088133924175285</c:v>
                </c:pt>
                <c:pt idx="82">
                  <c:v>0.91514853110126371</c:v>
                </c:pt>
                <c:pt idx="83">
                  <c:v>0.91564089939274573</c:v>
                </c:pt>
                <c:pt idx="84">
                  <c:v>0.91580502215657311</c:v>
                </c:pt>
                <c:pt idx="85">
                  <c:v>0.91580502215657311</c:v>
                </c:pt>
                <c:pt idx="86">
                  <c:v>0.91596914492040049</c:v>
                </c:pt>
                <c:pt idx="87">
                  <c:v>0.91695388150336454</c:v>
                </c:pt>
                <c:pt idx="88">
                  <c:v>0.91744624979484657</c:v>
                </c:pt>
                <c:pt idx="89">
                  <c:v>0.91826686361398324</c:v>
                </c:pt>
                <c:pt idx="90">
                  <c:v>0.92089282783522075</c:v>
                </c:pt>
                <c:pt idx="91">
                  <c:v>0.92171344165435742</c:v>
                </c:pt>
                <c:pt idx="92">
                  <c:v>0.92220580994583945</c:v>
                </c:pt>
                <c:pt idx="93">
                  <c:v>0.92269817823732148</c:v>
                </c:pt>
                <c:pt idx="94">
                  <c:v>0.92335466929263088</c:v>
                </c:pt>
                <c:pt idx="95">
                  <c:v>0.92335466929263088</c:v>
                </c:pt>
                <c:pt idx="96">
                  <c:v>0.92351879205645826</c:v>
                </c:pt>
                <c:pt idx="97">
                  <c:v>0.92499589693090434</c:v>
                </c:pt>
                <c:pt idx="98">
                  <c:v>0.92598063351386839</c:v>
                </c:pt>
                <c:pt idx="99">
                  <c:v>0.92663712456917779</c:v>
                </c:pt>
                <c:pt idx="100">
                  <c:v>0.93041194813720662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738176"/>
        <c:axId val="84074496"/>
      </c:lineChart>
      <c:catAx>
        <c:axId val="114738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8407449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8407449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ja-JP"/>
          </a:p>
        </c:txPr>
        <c:crossAx val="114738176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0.25375</cdr:x>
      <cdr:y>0.10755</cdr:y>
    </cdr:from>
    <cdr:to>
      <cdr:x>0.42875</cdr:x>
      <cdr:y>0.19783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1801544" y="360040"/>
          <a:ext cx="1242457" cy="3022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1600" dirty="0" err="1">
              <a:solidFill>
                <a:srgbClr val="FF53FF"/>
              </a:solidFill>
            </a:rPr>
            <a:t>ArgoUML</a:t>
          </a:r>
          <a:endParaRPr lang="ja-JP" altLang="en-US" sz="1600" dirty="0">
            <a:solidFill>
              <a:srgbClr val="FF53FF"/>
            </a:solidFill>
          </a:endParaRPr>
        </a:p>
      </cdr:txBody>
    </cdr:sp>
  </cdr:relSizeAnchor>
  <cdr:relSizeAnchor xmlns:cdr="http://schemas.openxmlformats.org/drawingml/2006/chartDrawing">
    <cdr:from>
      <cdr:x>0.41175</cdr:x>
      <cdr:y>0.27963</cdr:y>
    </cdr:from>
    <cdr:to>
      <cdr:x>0.51105</cdr:x>
      <cdr:y>0.35718</cdr:y>
    </cdr:to>
    <cdr:sp macro="" textlink="">
      <cdr:nvSpPr>
        <cdr:cNvPr id="3" name="テキスト ボックス 1"/>
        <cdr:cNvSpPr txBox="1"/>
      </cdr:nvSpPr>
      <cdr:spPr>
        <a:xfrm xmlns:a="http://schemas.openxmlformats.org/drawingml/2006/main">
          <a:off x="2923292" y="936104"/>
          <a:ext cx="705006" cy="259614"/>
        </a:xfrm>
        <a:prstGeom xmlns:a="http://schemas.openxmlformats.org/drawingml/2006/main" prst="rect">
          <a:avLst/>
        </a:prstGeom>
        <a:solidFill xmlns:a="http://schemas.openxmlformats.org/drawingml/2006/main">
          <a:sysClr val="window" lastClr="FFFFFF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600" dirty="0" err="1">
              <a:solidFill>
                <a:srgbClr val="0070C0"/>
              </a:solidFill>
            </a:rPr>
            <a:t>jEdit</a:t>
          </a:r>
          <a:endParaRPr lang="ja-JP" altLang="en-US" sz="1600" dirty="0">
            <a:solidFill>
              <a:srgbClr val="0070C0"/>
            </a:solidFill>
          </a:endParaRPr>
        </a:p>
      </cdr:txBody>
    </cdr:sp>
  </cdr:relSizeAnchor>
  <cdr:relSizeAnchor xmlns:cdr="http://schemas.openxmlformats.org/drawingml/2006/chartDrawing">
    <cdr:from>
      <cdr:x>0.2125</cdr:x>
      <cdr:y>0.38542</cdr:y>
    </cdr:from>
    <cdr:to>
      <cdr:x>0.2125</cdr:x>
      <cdr:y>0.88889</cdr:y>
    </cdr:to>
    <cdr:cxnSp macro="">
      <cdr:nvCxnSpPr>
        <cdr:cNvPr id="5" name="直線コネクタ 4"/>
        <cdr:cNvCxnSpPr/>
      </cdr:nvCxnSpPr>
      <cdr:spPr>
        <a:xfrm xmlns:a="http://schemas.openxmlformats.org/drawingml/2006/main" flipV="1">
          <a:off x="971550" y="1057275"/>
          <a:ext cx="0" cy="1381126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0.11458</cdr:x>
      <cdr:y>0.60764</cdr:y>
    </cdr:from>
    <cdr:to>
      <cdr:x>0.1625</cdr:x>
      <cdr:y>0.67014</cdr:y>
    </cdr:to>
    <cdr:sp macro="" textlink="">
      <cdr:nvSpPr>
        <cdr:cNvPr id="10" name="円/楕円 9"/>
        <cdr:cNvSpPr/>
      </cdr:nvSpPr>
      <cdr:spPr>
        <a:xfrm xmlns:a="http://schemas.openxmlformats.org/drawingml/2006/main">
          <a:off x="523875" y="1666875"/>
          <a:ext cx="219075" cy="17145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2700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BE47D-F20C-4C4E-B2A6-374046E0926C}" type="datetimeFigureOut">
              <a:rPr kumimoji="1" lang="ja-JP" altLang="en-US" smtClean="0"/>
              <a:t>2014/2/10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D57A8-6ECA-4E02-AD92-DB8DEEFE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5444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9049C-A6F7-46B8-A3DC-A008997D0AD3}" type="datetimeFigureOut">
              <a:rPr kumimoji="1" lang="ja-JP" altLang="en-US" smtClean="0"/>
              <a:t>2014/2/10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CF592-A35A-4E0F-8A0A-14A95CC039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407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Thank</a:t>
            </a:r>
            <a:r>
              <a:rPr kumimoji="1" lang="en-US" altLang="ja-JP" baseline="0" dirty="0" smtClean="0"/>
              <a:t> you, chair man.</a:t>
            </a:r>
          </a:p>
          <a:p>
            <a:r>
              <a:rPr kumimoji="1" lang="en-US" altLang="ja-JP" baseline="0" dirty="0" smtClean="0"/>
              <a:t>I’m Yuki </a:t>
            </a:r>
            <a:r>
              <a:rPr kumimoji="1" lang="en-US" altLang="ja-JP" baseline="0" dirty="0" err="1" smtClean="0"/>
              <a:t>Kashiwabara</a:t>
            </a:r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I’m a master candidate from Osaka University in Japan.</a:t>
            </a:r>
          </a:p>
          <a:p>
            <a:r>
              <a:rPr kumimoji="1" lang="en-US" altLang="ja-JP" baseline="0" dirty="0" smtClean="0"/>
              <a:t>My presentation title is “Recommending Verbs for Rename Method using Association Rule Mining”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634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second step,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approach recommends verb candidates to a target method using extracted rule.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490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slide, box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bottom of the page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 target method selected by a developer who wants to rename the method, </a:t>
            </a:r>
            <a:b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boxes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top of the page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these are naming association rules.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First, our approach selects the rules whose identifiers in the conditions are satisfied by the target method.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two or more rules have the same verb, 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 the one rule having the highest confidence value is selected.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rules are selected for the target method.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the verbs of the selected rules are recommended as a list by the descending order of confidence value.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Developers check the list and they can change the method name if a better verb is found, like this.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5853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I'll talk about evaluation.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have evaluated the accuracy of our approach.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do so, we applied our approach to each of target methods and computed the rank of an appropriate verb in the recommendation list.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assume that existing verb used in the target method name is ‘appropriate verb’ of the method. 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example, we applied our approach to the target method.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Then, existing verb is in the top in the list.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this list for the target method is very good recommendation. 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2150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1.5 million naming association rules are extracted from 445 OSS projects for evaluation.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target projects are 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ArgoUML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project and 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jEdit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project.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did not use these projects for rule extraction.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have excluded these methods listed here: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Main method, and constructer are  determined by language specification.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Get, set, test are well-known how to use.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methods defined in anonymous inner class, and 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toString</a:t>
            </a:r>
            <a:r>
              <a:rPr kumimoji="1" lang="ja-JP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hashCode</a:t>
            </a:r>
            <a:r>
              <a:rPr kumimoji="1" lang="ja-JP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equals method are almost inherited. 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4674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the result.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graph is a cumulative frequency distribution.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X-axis represents a threshold of rank to check the list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Y-axis represents a percentage of methods whose appropriate verbs are found in the lists by the rank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pink line represents 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ArgoUML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project,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blue line represents 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jEdit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project.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how to read the figure</a:t>
            </a:r>
            <a:r>
              <a:rPr lang="en-US" altLang="ja-JP" baseline="0" dirty="0" smtClean="0"/>
              <a:t> is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we check the top 50 of all the lists, then we can find the appropriate verbs for 80% of methods.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30.0 % of methods covered by our approach, the appropriate verbs are recommended in the top of the list.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Moreover, for 60.6 % of methods covered by our approach, the appropriate verbs are recommended in the top 10 of the list.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approach excluded get and set methods, but our approach can recommend appropriate verbs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ja-JP" dirty="0" smtClean="0"/>
              <a:t>this much.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believe that our approach is promising. </a:t>
            </a:r>
          </a:p>
          <a:p>
            <a:endParaRPr kumimoji="1" lang="en-US" altLang="ja-JP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we check all the lists</a:t>
            </a:r>
            <a:r>
              <a:rPr kumimoji="1" lang="ja-JP" altLang="en-US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</a:t>
            </a:r>
            <a:r>
              <a:rPr kumimoji="1" lang="en-US" altLang="ja-JP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 top 50</a:t>
            </a:r>
            <a:r>
              <a:rPr kumimoji="1" lang="en-US" altLang="ja-JP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kumimoji="1" lang="en-US" altLang="ja-JP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then we can find the appropriate verbs for 80% of methods.</a:t>
            </a:r>
            <a:endParaRPr kumimoji="1" lang="ja-JP" altLang="ja-JP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30.0 % of methods covered by our approach, the appropriate verbs are recommended in the top of the list.</a:t>
            </a:r>
            <a:endParaRPr kumimoji="1" lang="ja-JP" altLang="ja-JP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Moreover, for 60.6 % of methods covered by our approach, the appropriate verbs are recommended in the top 10 of the list.</a:t>
            </a:r>
            <a:endParaRPr kumimoji="1" lang="ja-JP" altLang="ja-JP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sz="120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believe that our approach is promising. 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7813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investigated that what kind of rules are used to recommend appropriate verbs.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Then, there seem to be several categories.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explain one category of them. 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Rules in the category recommend the same verb as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methods called.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a method calls an ‘add’, method, argument type is ‘String’ and </a:t>
            </a:r>
            <a:r>
              <a:rPr lang="en-US" altLang="ja-JP" sz="1200" dirty="0" smtClean="0">
                <a:solidFill>
                  <a:schemeClr val="tx1"/>
                </a:solidFill>
              </a:rPr>
              <a:t>return type is</a:t>
            </a:r>
            <a:r>
              <a:rPr lang="en-US" altLang="ja-JP" sz="1200" baseline="0" dirty="0" smtClean="0">
                <a:solidFill>
                  <a:schemeClr val="tx1"/>
                </a:solidFill>
              </a:rPr>
              <a:t> </a:t>
            </a:r>
            <a:r>
              <a:rPr lang="en-US" altLang="ja-JP" sz="1200" dirty="0" smtClean="0">
                <a:solidFill>
                  <a:schemeClr val="tx1"/>
                </a:solidFill>
              </a:rPr>
              <a:t>void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then the verb of the method is often ‘add’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code fragment and the verb list is actual example in 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ArgoUML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project. </a:t>
            </a:r>
          </a:p>
          <a:p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investigated that what kind of rules are used to recommend appropriate 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660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conclude my research.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First, we developed a system which recommends appropriate verbs for methods based on association rules.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Second, we demonstrated that our system can recommend appropriate verbs in the top 10 of the list for 60.6% of the methods in our experiment.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think that future works are to develop a ranking strategy, and to recommend whole method names. 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7400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</a:t>
            </a:r>
            <a:r>
              <a:rPr kumimoji="1" lang="en-US" altLang="ja-JP" baseline="0" dirty="0" smtClean="0"/>
              <a:t>’ll talk about 4 contents: background, approach, evaluation., and Conclusion.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672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Method name is important for program understanding,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 developers predict the behavior of the method from its name.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inappropriate name can lead to make mistakes.</a:t>
            </a:r>
          </a:p>
          <a:p>
            <a:endParaRPr kumimoji="1" lang="en-US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example,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</a:t>
            </a:r>
            <a:r>
              <a:rPr kumimoji="1" lang="ja-JP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Java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code fragment,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method call :‘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setBinaryStream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  looks like a setter method.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But, actually, this is a getter method which opens a Stream to set some properties.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very confusing.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3C1B9-2BD0-4E71-B7DE-934310D799DB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7902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Generally, it is well-known that method name should represent the behavior and the target objects using a verb and objects.</a:t>
            </a:r>
          </a:p>
          <a:p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But, it is not known when and which verbs should be used to name a method</a:t>
            </a:r>
            <a:b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except for very well-known verbs such as set, get , and some of verbs used in popular API names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621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So, we propose a technique to recommend appropriate verb candidates as a list to rename methods.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technique uses association rule mining to extract naming association rule which represent relationship between identifiers in method definitions and verbs in method</a:t>
            </a:r>
            <a:r>
              <a:rPr kumimoji="1" lang="en-US" altLang="ja-JP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names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3C1B9-2BD0-4E71-B7DE-934310D799D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889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naming association rule is an if-then rule.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certain identifiers are included in a method definition, then certain verb is often used in the method name.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example, if the return type of a method is 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boolean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then the verb ‘is’ is often used. 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extract and use such naming association rules.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5592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approach consists of two steps.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step is to extract naming association rules.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second step is to recommend the verb candidates for a method using the extracted rules.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490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explain the first step.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490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First, we collect a lot of source code from the internet manually.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Next, our technique translates methods in the source code to a dataset.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each method, we extract a set of identifiers in a method definition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example, from this method named “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isA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”, class name, argument type, argument name, and return type are extracted.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whole source code is translated to such a dataset.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Next, association rule mining is applied to the dataset.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Association rule mining is one of the machine-learning techniques to find co-occurrence relation from a dataset.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Then, Naming association rules are extracted.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rule has a confidence value and a support value.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Confidence value is a percentage of the method whose verb is included in the rule to the number of methods which has all identifiers in the rules.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 value is the number of methods that satisfied the rules.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approach extracts the rules whose support values are over 20. </a:t>
            </a:r>
            <a:endParaRPr kumimoji="1"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CF592-A35A-4E0F-8A0A-14A95CC0392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0737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AB952184-5101-44DC-B367-846254BCD2F3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WCRE-CSMR2014 Recommending Verbs for Rename Method using Association Rule Mining</a:t>
            </a:r>
            <a:endParaRPr kumimoji="1" lang="ja-JP" altLang="en-US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2EEE9882-1448-4139-B73E-28EF25374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E5D4F2-20A2-4995-922E-7F27F0BC6F0E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WCRE-CSMR2014 Recommending Verbs for Rename Method using Association Rule Mining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E9882-1448-4139-B73E-28EF25374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756CF-FAAA-444B-AFEA-20F48A73D105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WCRE-CSMR2014 Recommending Verbs for Rename Method using Association Rule Mining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E9882-1448-4139-B73E-28EF25374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61E636-7DE5-4157-800D-B477515EAEDA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WCRE-CSMR2014 Recommending Verbs for Rename Method using Association Rule Mining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E9882-1448-4139-B73E-28EF25374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29F554-9623-4AF1-84E7-F7B3C5F02649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WCRE-CSMR2014 Recommending Verbs for Rename Method using Association Rule Mining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E9882-1448-4139-B73E-28EF25374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FD92A3-5C03-4DA0-87F6-381D8382FFA6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WCRE-CSMR2014 Recommending Verbs for Rename Method using Association Rule Mining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E9882-1448-4139-B73E-28EF25374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7428C0-B974-47F9-B7CC-8567E15C59D4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WCRE-CSMR2014 Recommending Verbs for Rename Method using Association Rule Mining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E9882-1448-4139-B73E-28EF25374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D02441-B105-4348-8909-59DD15E69EE7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WCRE-CSMR2014 Recommending Verbs for Rename Method using Association Rule Mining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E9882-1448-4139-B73E-28EF25374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CF12AB-1F0B-4CC4-9A85-7AA9A4C43562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WCRE-CSMR2014 Recommending Verbs for Rename Method using Association Rule Mining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E9882-1448-4139-B73E-28EF25374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ABE424-905A-4490-A51E-0ED000C5DCCA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WCRE-CSMR2014 Recommending Verbs for Rename Method using Association Rule Mining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E9882-1448-4139-B73E-28EF25374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793CDE-2332-4C76-B12F-E8E8A605711A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WCRE-CSMR2014 Recommending Verbs for Rename Method using Association Rule Mining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E9882-1448-4139-B73E-28EF25374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A3AC133F-438F-4A68-9E3C-69698C4DDF80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kumimoji="1" lang="en-US" altLang="ja-JP" smtClean="0"/>
              <a:t>WCRE-CSMR2014 Recommending Verbs for Rename Method using Association Rule Mining</a:t>
            </a:r>
            <a:endParaRPr kumimoji="1" lang="ja-JP" alt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EEE9882-1448-4139-B73E-28EF25374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484784"/>
            <a:ext cx="9146686" cy="1470025"/>
          </a:xfrm>
        </p:spPr>
        <p:txBody>
          <a:bodyPr/>
          <a:lstStyle/>
          <a:p>
            <a:r>
              <a:rPr lang="en-US" altLang="ja-JP" sz="3600" dirty="0"/>
              <a:t>Recommending Verbs for Rename </a:t>
            </a:r>
            <a:r>
              <a:rPr lang="en-US" altLang="ja-JP" sz="3600" dirty="0" smtClean="0"/>
              <a:t>Method</a:t>
            </a:r>
            <a:br>
              <a:rPr lang="en-US" altLang="ja-JP" sz="3600" dirty="0" smtClean="0"/>
            </a:br>
            <a:r>
              <a:rPr lang="ja-JP" altLang="en-US" sz="3600" dirty="0" smtClean="0"/>
              <a:t> </a:t>
            </a:r>
            <a:r>
              <a:rPr lang="en-US" altLang="ja-JP" sz="3600" dirty="0" smtClean="0"/>
              <a:t>using </a:t>
            </a:r>
            <a:r>
              <a:rPr lang="en-US" altLang="ja-JP" sz="3600" dirty="0"/>
              <a:t>Association Rule Mining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23528" y="3573463"/>
            <a:ext cx="8136904" cy="1752600"/>
          </a:xfrm>
        </p:spPr>
        <p:txBody>
          <a:bodyPr/>
          <a:lstStyle/>
          <a:p>
            <a:r>
              <a:rPr lang="ja-JP" altLang="en-US" sz="2400" dirty="0" smtClean="0"/>
              <a:t>☆</a:t>
            </a:r>
            <a:r>
              <a:rPr lang="en-US" altLang="ja-JP" sz="2400" u="sng" dirty="0" smtClean="0"/>
              <a:t>Yuki Kashiwabara</a:t>
            </a:r>
            <a:r>
              <a:rPr kumimoji="1" lang="en-US" altLang="ja-JP" sz="2400" u="sng" baseline="30000" dirty="0" smtClean="0"/>
              <a:t>1</a:t>
            </a:r>
            <a:r>
              <a:rPr lang="en-US" altLang="ja-JP" sz="2400" dirty="0"/>
              <a:t>,</a:t>
            </a:r>
            <a:r>
              <a:rPr kumimoji="1" lang="en-US" altLang="ja-JP" sz="2400" baseline="30000" dirty="0" smtClean="0"/>
              <a:t> </a:t>
            </a:r>
            <a:r>
              <a:rPr lang="en-US" altLang="ja-JP" sz="2400" dirty="0" err="1" smtClean="0"/>
              <a:t>Yuya</a:t>
            </a:r>
            <a:r>
              <a:rPr lang="en-US" altLang="ja-JP" sz="2400" dirty="0" smtClean="0"/>
              <a:t> Onizuka</a:t>
            </a:r>
            <a:r>
              <a:rPr lang="en-US" altLang="ja-JP" sz="2400" baseline="30000" dirty="0" smtClean="0"/>
              <a:t>1</a:t>
            </a:r>
            <a:r>
              <a:rPr lang="en-US" altLang="ja-JP" sz="2400" dirty="0" smtClean="0"/>
              <a:t>, Takashi Ishio</a:t>
            </a:r>
            <a:r>
              <a:rPr lang="en-US" altLang="ja-JP" sz="2400" baseline="30000" dirty="0" smtClean="0"/>
              <a:t>1</a:t>
            </a:r>
            <a:r>
              <a:rPr lang="en-US" altLang="ja-JP" sz="2400" dirty="0" smtClean="0"/>
              <a:t>, Yasuhiro Hayase</a:t>
            </a:r>
            <a:r>
              <a:rPr lang="en-US" altLang="ja-JP" sz="2400" baseline="30000" dirty="0" smtClean="0"/>
              <a:t>2</a:t>
            </a:r>
            <a:r>
              <a:rPr lang="en-US" altLang="ja-JP" sz="2400" dirty="0" smtClean="0"/>
              <a:t>,Tetsuo Yamamoto</a:t>
            </a:r>
            <a:r>
              <a:rPr lang="en-US" altLang="ja-JP" sz="2400" baseline="30000" dirty="0" smtClean="0"/>
              <a:t>3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Katsuro</a:t>
            </a:r>
            <a:r>
              <a:rPr lang="en-US" altLang="ja-JP" sz="2400" dirty="0" smtClean="0"/>
              <a:t> Inoue</a:t>
            </a:r>
            <a:r>
              <a:rPr lang="en-US" altLang="ja-JP" sz="2400" baseline="30000" dirty="0" smtClean="0"/>
              <a:t>1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499992" y="5445224"/>
            <a:ext cx="640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aseline="30000" dirty="0" smtClean="0"/>
              <a:t>1</a:t>
            </a:r>
            <a:r>
              <a:rPr kumimoji="1" lang="en-US" altLang="ja-JP" sz="2400" dirty="0" smtClean="0"/>
              <a:t> </a:t>
            </a:r>
            <a:r>
              <a:rPr lang="en-US" altLang="ja-JP" sz="2400" dirty="0"/>
              <a:t>Osaka University, </a:t>
            </a:r>
            <a:r>
              <a:rPr lang="en-US" altLang="ja-JP" sz="2400" dirty="0" smtClean="0"/>
              <a:t>Japan</a:t>
            </a:r>
          </a:p>
          <a:p>
            <a:r>
              <a:rPr lang="en-US" altLang="ja-JP" sz="2400" baseline="30000" dirty="0" smtClean="0"/>
              <a:t>2</a:t>
            </a:r>
            <a:r>
              <a:rPr lang="ja-JP" altLang="en-US" sz="2400" dirty="0" smtClean="0"/>
              <a:t> </a:t>
            </a:r>
            <a:r>
              <a:rPr lang="en-US" altLang="ja-JP" sz="2400" dirty="0"/>
              <a:t>University of Tsukuba, </a:t>
            </a:r>
            <a:r>
              <a:rPr lang="en-US" altLang="ja-JP" sz="2400" dirty="0" smtClean="0"/>
              <a:t>Japan</a:t>
            </a:r>
          </a:p>
          <a:p>
            <a:r>
              <a:rPr kumimoji="1" lang="en-US" altLang="ja-JP" sz="2400" baseline="30000" dirty="0" smtClean="0"/>
              <a:t>3</a:t>
            </a:r>
            <a:r>
              <a:rPr kumimoji="1" lang="en-US" altLang="ja-JP" sz="2400" dirty="0" smtClean="0"/>
              <a:t> </a:t>
            </a:r>
            <a:r>
              <a:rPr lang="en-US" altLang="ja-JP" sz="2400" dirty="0"/>
              <a:t>Nihon University, Japan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7392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角丸四角形 40"/>
          <p:cNvSpPr/>
          <p:nvPr/>
        </p:nvSpPr>
        <p:spPr bwMode="auto">
          <a:xfrm>
            <a:off x="4743420" y="2204864"/>
            <a:ext cx="4221068" cy="2212400"/>
          </a:xfrm>
          <a:prstGeom prst="roundRect">
            <a:avLst/>
          </a:prstGeom>
          <a:noFill/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8" name="円柱 37"/>
          <p:cNvSpPr/>
          <p:nvPr/>
        </p:nvSpPr>
        <p:spPr>
          <a:xfrm>
            <a:off x="658144" y="2595058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雲 2"/>
          <p:cNvSpPr/>
          <p:nvPr/>
        </p:nvSpPr>
        <p:spPr>
          <a:xfrm>
            <a:off x="323443" y="2428103"/>
            <a:ext cx="1667852" cy="960827"/>
          </a:xfrm>
          <a:prstGeom prst="cloud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Our Approach </a:t>
            </a:r>
            <a:endParaRPr kumimoji="1" lang="ja-JP" altLang="en-US" dirty="0"/>
          </a:p>
        </p:txBody>
      </p:sp>
      <p:sp>
        <p:nvSpPr>
          <p:cNvPr id="6" name="メモ 5"/>
          <p:cNvSpPr/>
          <p:nvPr/>
        </p:nvSpPr>
        <p:spPr bwMode="auto">
          <a:xfrm>
            <a:off x="1533268" y="4522031"/>
            <a:ext cx="892887" cy="1037235"/>
          </a:xfrm>
          <a:prstGeom prst="foldedCorner">
            <a:avLst>
              <a:gd name="adj" fmla="val 3608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68211" y="5573138"/>
            <a:ext cx="1803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t</a:t>
            </a:r>
            <a:r>
              <a:rPr lang="en-US" altLang="ja-JP" sz="2000" dirty="0" smtClean="0"/>
              <a:t>arget method</a:t>
            </a:r>
            <a:endParaRPr kumimoji="1" lang="ja-JP" altLang="en-US" sz="2000" dirty="0"/>
          </a:p>
        </p:txBody>
      </p:sp>
      <p:sp>
        <p:nvSpPr>
          <p:cNvPr id="11" name="Documents"/>
          <p:cNvSpPr>
            <a:spLocks noEditPoints="1" noChangeArrowheads="1"/>
          </p:cNvSpPr>
          <p:nvPr/>
        </p:nvSpPr>
        <p:spPr bwMode="auto">
          <a:xfrm>
            <a:off x="3145765" y="2423063"/>
            <a:ext cx="896570" cy="1059633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61970" y="3592391"/>
            <a:ext cx="1769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S</a:t>
            </a:r>
            <a:r>
              <a:rPr lang="en-US" altLang="ja-JP" sz="2000" dirty="0" smtClean="0"/>
              <a:t>ource </a:t>
            </a:r>
            <a:r>
              <a:rPr lang="en-US" altLang="ja-JP" sz="2000" dirty="0"/>
              <a:t>C</a:t>
            </a:r>
            <a:r>
              <a:rPr lang="en-US" altLang="ja-JP" sz="2000" dirty="0" smtClean="0"/>
              <a:t>ode</a:t>
            </a:r>
            <a:endParaRPr kumimoji="1" lang="ja-JP" altLang="en-US" sz="2000" dirty="0"/>
          </a:p>
        </p:txBody>
      </p:sp>
      <p:sp>
        <p:nvSpPr>
          <p:cNvPr id="13" name="左矢印 12"/>
          <p:cNvSpPr/>
          <p:nvPr/>
        </p:nvSpPr>
        <p:spPr bwMode="auto">
          <a:xfrm rot="10800000">
            <a:off x="2332204" y="2814097"/>
            <a:ext cx="623720" cy="333540"/>
          </a:xfrm>
          <a:prstGeom prst="lef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 bwMode="auto">
          <a:xfrm>
            <a:off x="101882" y="1772816"/>
            <a:ext cx="8676456" cy="2289324"/>
          </a:xfrm>
          <a:prstGeom prst="roundRect">
            <a:avLst/>
          </a:prstGeom>
          <a:noFill/>
          <a:ln w="127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 bwMode="auto">
          <a:xfrm>
            <a:off x="115038" y="4338443"/>
            <a:ext cx="8833353" cy="1970201"/>
          </a:xfrm>
          <a:prstGeom prst="roundRect">
            <a:avLst/>
          </a:prstGeom>
          <a:noFill/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227443" y="5763417"/>
            <a:ext cx="2737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R</a:t>
            </a:r>
            <a:r>
              <a:rPr kumimoji="1" lang="en-US" altLang="ja-JP" sz="2000" dirty="0" smtClean="0"/>
              <a:t>ecommendation list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915816" y="5991671"/>
            <a:ext cx="326997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chemeClr val="accent1">
                    <a:lumMod val="50000"/>
                  </a:schemeClr>
                </a:solidFill>
              </a:rPr>
              <a:t>②</a:t>
            </a:r>
            <a:r>
              <a:rPr lang="en-US" altLang="ja-JP" sz="2400" b="1" dirty="0">
                <a:solidFill>
                  <a:schemeClr val="accent1">
                    <a:lumMod val="50000"/>
                  </a:schemeClr>
                </a:solidFill>
              </a:rPr>
              <a:t>R</a:t>
            </a:r>
            <a:r>
              <a:rPr lang="en-US" altLang="ja-JP" sz="2400" b="1" dirty="0" smtClean="0">
                <a:solidFill>
                  <a:schemeClr val="accent1">
                    <a:lumMod val="50000"/>
                  </a:schemeClr>
                </a:solidFill>
              </a:rPr>
              <a:t>ecommend Verbs </a:t>
            </a:r>
            <a:endParaRPr kumimoji="1" lang="ja-JP" alt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5631809" y="2553417"/>
            <a:ext cx="2392390" cy="654742"/>
            <a:chOff x="6716114" y="3861048"/>
            <a:chExt cx="1384278" cy="629875"/>
          </a:xfrm>
        </p:grpSpPr>
        <p:sp>
          <p:nvSpPr>
            <p:cNvPr id="26" name="正方形/長方形 25"/>
            <p:cNvSpPr/>
            <p:nvPr/>
          </p:nvSpPr>
          <p:spPr>
            <a:xfrm>
              <a:off x="6860130" y="3861048"/>
              <a:ext cx="1240262" cy="4858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X </a:t>
              </a:r>
              <a:r>
                <a:rPr lang="ja-JP" altLang="en-US" dirty="0" smtClean="0">
                  <a:solidFill>
                    <a:schemeClr val="tx1"/>
                  </a:solidFill>
                </a:rPr>
                <a:t>→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Y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6788122" y="3933056"/>
              <a:ext cx="1240262" cy="4858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X </a:t>
              </a:r>
              <a:r>
                <a:rPr lang="ja-JP" altLang="en-US" dirty="0" smtClean="0">
                  <a:solidFill>
                    <a:schemeClr val="tx1"/>
                  </a:solidFill>
                </a:rPr>
                <a:t>→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Y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6716114" y="4005064"/>
              <a:ext cx="1240262" cy="4858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Identifiers</a:t>
              </a:r>
              <a:r>
                <a:rPr kumimoji="1" lang="en-US" altLang="ja-JP" dirty="0" smtClean="0">
                  <a:solidFill>
                    <a:schemeClr val="tx1"/>
                  </a:solidFill>
                </a:rPr>
                <a:t> </a:t>
              </a:r>
              <a:r>
                <a:rPr lang="ja-JP" altLang="en-US" dirty="0" smtClean="0">
                  <a:solidFill>
                    <a:schemeClr val="tx1"/>
                  </a:solidFill>
                </a:rPr>
                <a:t>→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Verb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角丸四角形 28"/>
          <p:cNvSpPr/>
          <p:nvPr/>
        </p:nvSpPr>
        <p:spPr>
          <a:xfrm>
            <a:off x="1739370" y="4798494"/>
            <a:ext cx="129625" cy="168413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z</a:t>
            </a:r>
            <a:endParaRPr kumimoji="1" lang="ja-JP" altLang="en-US" dirty="0"/>
          </a:p>
        </p:txBody>
      </p:sp>
      <p:sp>
        <p:nvSpPr>
          <p:cNvPr id="30" name="角丸四角形 29"/>
          <p:cNvSpPr/>
          <p:nvPr/>
        </p:nvSpPr>
        <p:spPr>
          <a:xfrm>
            <a:off x="1970125" y="4919282"/>
            <a:ext cx="179526" cy="15718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 30"/>
          <p:cNvSpPr/>
          <p:nvPr/>
        </p:nvSpPr>
        <p:spPr>
          <a:xfrm>
            <a:off x="1730532" y="5084451"/>
            <a:ext cx="249179" cy="157185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644770" y="4802919"/>
            <a:ext cx="616383" cy="2913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61162" y="3561321"/>
            <a:ext cx="1608963" cy="404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I</a:t>
            </a:r>
            <a:r>
              <a:rPr lang="en-US" altLang="ja-JP" sz="2000" dirty="0" smtClean="0"/>
              <a:t>nternet</a:t>
            </a:r>
            <a:endParaRPr kumimoji="1"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51248" y="1624393"/>
            <a:ext cx="564757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chemeClr val="accent6"/>
                </a:solidFill>
              </a:rPr>
              <a:t>①</a:t>
            </a:r>
            <a:r>
              <a:rPr lang="en-US" altLang="ja-JP" sz="2400" b="1" dirty="0" smtClean="0">
                <a:solidFill>
                  <a:schemeClr val="accent6"/>
                </a:solidFill>
              </a:rPr>
              <a:t>Extract </a:t>
            </a:r>
            <a:r>
              <a:rPr lang="en-US" altLang="ja-JP" sz="2400" b="1" dirty="0">
                <a:solidFill>
                  <a:schemeClr val="accent2"/>
                </a:solidFill>
              </a:rPr>
              <a:t>N</a:t>
            </a:r>
            <a:r>
              <a:rPr lang="en-US" altLang="ja-JP" sz="2400" b="1" dirty="0" smtClean="0">
                <a:solidFill>
                  <a:schemeClr val="accent2"/>
                </a:solidFill>
              </a:rPr>
              <a:t>aming Association </a:t>
            </a:r>
            <a:r>
              <a:rPr lang="en-US" altLang="ja-JP" sz="2400" b="1" dirty="0">
                <a:solidFill>
                  <a:schemeClr val="accent2"/>
                </a:solidFill>
              </a:rPr>
              <a:t>R</a:t>
            </a:r>
            <a:r>
              <a:rPr lang="en-US" altLang="ja-JP" sz="2400" b="1" dirty="0" smtClean="0">
                <a:solidFill>
                  <a:schemeClr val="accent2"/>
                </a:solidFill>
              </a:rPr>
              <a:t>ules</a:t>
            </a:r>
            <a:r>
              <a:rPr lang="ja-JP" altLang="en-US" sz="2400" b="1" dirty="0" smtClean="0">
                <a:solidFill>
                  <a:schemeClr val="accent2"/>
                </a:solidFill>
              </a:rPr>
              <a:t> </a:t>
            </a:r>
            <a:r>
              <a:rPr lang="ja-JP" altLang="en-US" sz="2400" b="1" dirty="0" smtClean="0">
                <a:solidFill>
                  <a:schemeClr val="accent6"/>
                </a:solidFill>
              </a:rPr>
              <a:t>　</a:t>
            </a:r>
            <a:endParaRPr kumimoji="1" lang="ja-JP" altLang="en-US" sz="2400" b="1" dirty="0">
              <a:solidFill>
                <a:schemeClr val="accent6"/>
              </a:solidFill>
            </a:endParaRPr>
          </a:p>
        </p:txBody>
      </p:sp>
      <p:sp>
        <p:nvSpPr>
          <p:cNvPr id="17" name="円柱 16"/>
          <p:cNvSpPr/>
          <p:nvPr/>
        </p:nvSpPr>
        <p:spPr>
          <a:xfrm>
            <a:off x="713398" y="2961490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柱 34"/>
          <p:cNvSpPr/>
          <p:nvPr/>
        </p:nvSpPr>
        <p:spPr>
          <a:xfrm>
            <a:off x="935060" y="2837666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柱 35"/>
          <p:cNvSpPr/>
          <p:nvPr/>
        </p:nvSpPr>
        <p:spPr>
          <a:xfrm>
            <a:off x="1254422" y="2924866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円柱 36"/>
          <p:cNvSpPr/>
          <p:nvPr/>
        </p:nvSpPr>
        <p:spPr>
          <a:xfrm>
            <a:off x="1308740" y="2557601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左矢印 38"/>
          <p:cNvSpPr/>
          <p:nvPr/>
        </p:nvSpPr>
        <p:spPr bwMode="auto">
          <a:xfrm rot="10800000">
            <a:off x="4675024" y="2720137"/>
            <a:ext cx="623720" cy="333540"/>
          </a:xfrm>
          <a:prstGeom prst="lef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4860032" y="4149080"/>
            <a:ext cx="4283968" cy="536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 bwMode="auto">
          <a:xfrm rot="16200000">
            <a:off x="5689992" y="4265467"/>
            <a:ext cx="879405" cy="19549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865845"/>
              </p:ext>
            </p:extLst>
          </p:nvPr>
        </p:nvGraphicFramePr>
        <p:xfrm>
          <a:off x="7011142" y="4467565"/>
          <a:ext cx="1377282" cy="1193683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1377282"/>
              </a:tblGrid>
              <a:tr h="41327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020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020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右矢印 22"/>
          <p:cNvSpPr/>
          <p:nvPr/>
        </p:nvSpPr>
        <p:spPr bwMode="auto">
          <a:xfrm>
            <a:off x="2761969" y="4685449"/>
            <a:ext cx="3826255" cy="355199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3" name="直線コネクタ 42"/>
          <p:cNvCxnSpPr>
            <a:stCxn id="41" idx="3"/>
            <a:endCxn id="15" idx="3"/>
          </p:cNvCxnSpPr>
          <p:nvPr/>
        </p:nvCxnSpPr>
        <p:spPr>
          <a:xfrm flipH="1">
            <a:off x="8948391" y="3311064"/>
            <a:ext cx="16097" cy="2012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1" y="1556792"/>
            <a:ext cx="5436096" cy="2592288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5436095" y="1624393"/>
            <a:ext cx="1267459" cy="508464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860032" y="3388930"/>
            <a:ext cx="3151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N</a:t>
            </a:r>
            <a:r>
              <a:rPr kumimoji="1" lang="en-US" altLang="ja-JP" sz="2000" dirty="0" smtClean="0"/>
              <a:t>aming </a:t>
            </a:r>
            <a:r>
              <a:rPr lang="en-US" altLang="ja-JP" sz="2000" dirty="0"/>
              <a:t>A</a:t>
            </a:r>
            <a:r>
              <a:rPr kumimoji="1" lang="en-US" altLang="ja-JP" sz="2000" dirty="0" smtClean="0"/>
              <a:t>ssociation </a:t>
            </a:r>
            <a:r>
              <a:rPr lang="en-US" altLang="ja-JP" sz="2000" dirty="0" smtClean="0"/>
              <a:t>Ru</a:t>
            </a:r>
            <a:r>
              <a:rPr kumimoji="1" lang="en-US" altLang="ja-JP" sz="2000" dirty="0" smtClean="0"/>
              <a:t>le</a:t>
            </a:r>
            <a:endParaRPr kumimoji="1" lang="ja-JP" altLang="en-US" sz="200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7E5BB-1AF5-42C7-B5D1-28D5769D3466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68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19"/>
          <p:cNvSpPr txBox="1"/>
          <p:nvPr/>
        </p:nvSpPr>
        <p:spPr>
          <a:xfrm>
            <a:off x="778241" y="4154304"/>
            <a:ext cx="3345497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ea typeface="ＭＳ 明朝" pitchFamily="17" charset="-128"/>
                <a:cs typeface="ＭＳ Ｐゴシック" pitchFamily="50" charset="-128"/>
              </a:rPr>
              <a:t>public void            (    …    ) {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ea typeface="ＭＳ 明朝" pitchFamily="17" charset="-128"/>
                <a:cs typeface="ＭＳ Ｐゴシック" pitchFamily="50" charset="-128"/>
              </a:rPr>
              <a:t>     read();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ＭＳ 明朝" pitchFamily="17" charset="-128"/>
              </a:rPr>
              <a:t> </a:t>
            </a:r>
            <a:r>
              <a:rPr lang="en-US" altLang="ja-JP" dirty="0" smtClean="0">
                <a:ea typeface="ＭＳ 明朝" pitchFamily="17" charset="-128"/>
              </a:rPr>
              <a:t>    …</a:t>
            </a:r>
            <a:endParaRPr lang="en-US" altLang="ja-JP" dirty="0">
              <a:ea typeface="ＭＳ 明朝" pitchFamily="17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dirty="0" smtClean="0">
                <a:ea typeface="ＭＳ 明朝" pitchFamily="17" charset="-128"/>
              </a:rPr>
              <a:t>    write();</a:t>
            </a:r>
            <a:r>
              <a:rPr kumimoji="1" lang="ja-JP" altLang="en-US" dirty="0" smtClean="0">
                <a:ea typeface="ＭＳ 明朝" pitchFamily="17" charset="-128"/>
              </a:rPr>
              <a:t>　</a:t>
            </a:r>
            <a:endParaRPr kumimoji="1" lang="en-US" altLang="ja-JP" dirty="0" smtClean="0">
              <a:ea typeface="ＭＳ 明朝" pitchFamily="17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dirty="0" smtClean="0">
                <a:ea typeface="ＭＳ 明朝" pitchFamily="17" charset="-128"/>
              </a:rPr>
              <a:t>    </a:t>
            </a:r>
            <a:r>
              <a:rPr kumimoji="1" lang="en-US" altLang="ja-JP" dirty="0" smtClean="0">
                <a:ea typeface="ＭＳ 明朝" pitchFamily="17" charset="-128"/>
              </a:rPr>
              <a:t>close();</a:t>
            </a:r>
            <a:endParaRPr kumimoji="1" lang="en-US" altLang="ja-JP" dirty="0">
              <a:ea typeface="ＭＳ 明朝" pitchFamily="17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78241" y="4154304"/>
            <a:ext cx="3377926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ea typeface="ＭＳ 明朝" pitchFamily="17" charset="-128"/>
                <a:cs typeface="ＭＳ Ｐゴシック" pitchFamily="50" charset="-128"/>
              </a:rPr>
              <a:t>public void            (    …    ) {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ea typeface="ＭＳ 明朝" pitchFamily="17" charset="-128"/>
                <a:cs typeface="ＭＳ Ｐゴシック" pitchFamily="50" charset="-128"/>
              </a:rPr>
              <a:t>    </a:t>
            </a:r>
            <a:r>
              <a:rPr lang="en-US" altLang="ja-JP" dirty="0" smtClean="0">
                <a:solidFill>
                  <a:srgbClr val="00B050"/>
                </a:solidFill>
                <a:ea typeface="ＭＳ 明朝" pitchFamily="17" charset="-128"/>
                <a:cs typeface="ＭＳ Ｐゴシック" pitchFamily="50" charset="-128"/>
              </a:rPr>
              <a:t> read</a:t>
            </a:r>
            <a:r>
              <a:rPr lang="en-US" altLang="ja-JP" dirty="0" smtClean="0">
                <a:ea typeface="ＭＳ 明朝" pitchFamily="17" charset="-128"/>
                <a:cs typeface="ＭＳ Ｐゴシック" pitchFamily="50" charset="-128"/>
              </a:rPr>
              <a:t>();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ea typeface="ＭＳ 明朝" pitchFamily="17" charset="-128"/>
              </a:rPr>
              <a:t>     …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dirty="0" smtClean="0">
                <a:solidFill>
                  <a:srgbClr val="FFC000"/>
                </a:solidFill>
                <a:ea typeface="ＭＳ 明朝" pitchFamily="17" charset="-128"/>
              </a:rPr>
              <a:t>    write</a:t>
            </a:r>
            <a:r>
              <a:rPr kumimoji="1" lang="en-US" altLang="ja-JP" dirty="0" smtClean="0">
                <a:ea typeface="ＭＳ 明朝" pitchFamily="17" charset="-128"/>
              </a:rPr>
              <a:t>();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ea typeface="ＭＳ 明朝" pitchFamily="17" charset="-128"/>
              </a:rPr>
              <a:t> </a:t>
            </a:r>
            <a:r>
              <a:rPr lang="ja-JP" altLang="en-US" dirty="0" smtClean="0">
                <a:ea typeface="ＭＳ 明朝" pitchFamily="17" charset="-128"/>
              </a:rPr>
              <a:t>   </a:t>
            </a:r>
            <a:r>
              <a:rPr kumimoji="1" lang="en-US" altLang="ja-JP" dirty="0" smtClean="0">
                <a:solidFill>
                  <a:srgbClr val="00B0F0"/>
                </a:solidFill>
                <a:ea typeface="ＭＳ 明朝" pitchFamily="17" charset="-128"/>
              </a:rPr>
              <a:t>close</a:t>
            </a:r>
            <a:r>
              <a:rPr kumimoji="1" lang="en-US" altLang="ja-JP" dirty="0" smtClean="0">
                <a:ea typeface="ＭＳ 明朝" pitchFamily="17" charset="-128"/>
              </a:rPr>
              <a:t>();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1143000"/>
          </a:xfrm>
        </p:spPr>
        <p:txBody>
          <a:bodyPr/>
          <a:lstStyle/>
          <a:p>
            <a:r>
              <a:rPr lang="ja-JP" altLang="en-US" dirty="0">
                <a:solidFill>
                  <a:schemeClr val="tx1"/>
                </a:solidFill>
              </a:rPr>
              <a:t>②</a:t>
            </a:r>
            <a:r>
              <a:rPr lang="en-US" altLang="ja-JP" dirty="0" smtClean="0">
                <a:solidFill>
                  <a:schemeClr val="tx1"/>
                </a:solidFill>
              </a:rPr>
              <a:t>Recommend </a:t>
            </a:r>
            <a:r>
              <a:rPr lang="en-US" altLang="ja-JP" dirty="0">
                <a:solidFill>
                  <a:schemeClr val="tx1"/>
                </a:solidFill>
              </a:rPr>
              <a:t>V</a:t>
            </a:r>
            <a:r>
              <a:rPr lang="en-US" altLang="ja-JP" dirty="0" smtClean="0">
                <a:solidFill>
                  <a:schemeClr val="tx1"/>
                </a:solidFill>
              </a:rPr>
              <a:t>erbs </a:t>
            </a:r>
            <a:endParaRPr kumimoji="1" lang="ja-JP" altLang="en-US" dirty="0"/>
          </a:p>
        </p:txBody>
      </p:sp>
      <p:sp>
        <p:nvSpPr>
          <p:cNvPr id="6" name="円/楕円 5"/>
          <p:cNvSpPr/>
          <p:nvPr/>
        </p:nvSpPr>
        <p:spPr>
          <a:xfrm>
            <a:off x="3059832" y="1844824"/>
            <a:ext cx="1251012" cy="24649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3074364" y="2852936"/>
            <a:ext cx="1221948" cy="3120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8" name="表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71949"/>
              </p:ext>
            </p:extLst>
          </p:nvPr>
        </p:nvGraphicFramePr>
        <p:xfrm>
          <a:off x="4994300" y="4418947"/>
          <a:ext cx="3456384" cy="1409705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3456384"/>
              </a:tblGrid>
              <a:tr h="488065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Recommendation</a:t>
                      </a:r>
                      <a:r>
                        <a:rPr kumimoji="1" lang="en-US" altLang="ja-JP" sz="2000" baseline="0" dirty="0" smtClean="0"/>
                        <a:t> verbs </a:t>
                      </a:r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60820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/>
                        <a:t>1.  copy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0820">
                <a:tc>
                  <a:txBody>
                    <a:bodyPr/>
                    <a:lstStyle/>
                    <a:p>
                      <a:r>
                        <a:rPr kumimoji="1" lang="en-US" altLang="ja-JP" sz="1800" dirty="0" smtClean="0"/>
                        <a:t>2.  close</a:t>
                      </a:r>
                      <a:endParaRPr kumimoji="1" lang="ja-JP" alt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2" name="正方形/長方形 41"/>
          <p:cNvSpPr/>
          <p:nvPr/>
        </p:nvSpPr>
        <p:spPr>
          <a:xfrm>
            <a:off x="8259949" y="1854006"/>
            <a:ext cx="341784" cy="2778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１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8262664" y="2183614"/>
            <a:ext cx="341784" cy="28436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２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36512" y="27716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00B050"/>
                </a:solidFill>
              </a:rPr>
              <a:t>✓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-36512" y="17728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B050"/>
                </a:solidFill>
              </a:rPr>
              <a:t>✓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-36512" y="21057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B050"/>
                </a:solidFill>
              </a:rPr>
              <a:t>✓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-36512" y="24386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  <a:latin typeface="+mn-ea"/>
              </a:rPr>
              <a:t>×</a:t>
            </a:r>
            <a:endParaRPr kumimoji="1" lang="ja-JP" altLang="en-US" b="1" dirty="0">
              <a:solidFill>
                <a:srgbClr val="FF0000"/>
              </a:solidFill>
              <a:latin typeface="+mn-ea"/>
            </a:endParaRPr>
          </a:p>
        </p:txBody>
      </p:sp>
      <p:cxnSp>
        <p:nvCxnSpPr>
          <p:cNvPr id="19" name="直線コネクタ 18"/>
          <p:cNvCxnSpPr/>
          <p:nvPr/>
        </p:nvCxnSpPr>
        <p:spPr>
          <a:xfrm>
            <a:off x="323528" y="2611446"/>
            <a:ext cx="432048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 flipV="1">
            <a:off x="331436" y="2921068"/>
            <a:ext cx="4312572" cy="369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右矢印 50"/>
          <p:cNvSpPr/>
          <p:nvPr/>
        </p:nvSpPr>
        <p:spPr>
          <a:xfrm>
            <a:off x="2627784" y="1844824"/>
            <a:ext cx="993559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下矢印 54"/>
          <p:cNvSpPr/>
          <p:nvPr/>
        </p:nvSpPr>
        <p:spPr>
          <a:xfrm>
            <a:off x="6283402" y="3087549"/>
            <a:ext cx="648072" cy="10422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2555776" y="3369186"/>
            <a:ext cx="58777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①</a:t>
            </a:r>
            <a:r>
              <a:rPr lang="en-US" altLang="ja-JP" sz="2000" dirty="0" smtClean="0"/>
              <a:t>select </a:t>
            </a:r>
            <a:r>
              <a:rPr lang="en-US" altLang="ja-JP" sz="2000" dirty="0"/>
              <a:t>the </a:t>
            </a:r>
            <a:r>
              <a:rPr lang="en-US" altLang="ja-JP" sz="2000" dirty="0" smtClean="0"/>
              <a:t>rules which satisfy</a:t>
            </a:r>
            <a:r>
              <a:rPr lang="en-US" altLang="ja-JP" sz="2000" b="1" dirty="0" smtClean="0"/>
              <a:t> identifiers </a:t>
            </a:r>
            <a:br>
              <a:rPr lang="en-US" altLang="ja-JP" sz="2000" b="1" dirty="0" smtClean="0"/>
            </a:br>
            <a:r>
              <a:rPr lang="en-US" altLang="ja-JP" sz="2000" b="1" dirty="0" smtClean="0"/>
              <a:t>				 in the method</a:t>
            </a:r>
            <a:endParaRPr lang="en-US" altLang="ja-JP" sz="2000" b="1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555776" y="3356992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/>
              <a:t>②</a:t>
            </a:r>
            <a:r>
              <a:rPr lang="en-US" altLang="ja-JP" sz="2000" dirty="0" smtClean="0"/>
              <a:t>select a rule having</a:t>
            </a:r>
            <a:r>
              <a:rPr lang="en-US" altLang="ja-JP" sz="2000" b="1" dirty="0" smtClean="0"/>
              <a:t> the highest confidence value </a:t>
            </a:r>
            <a:endParaRPr lang="en-US" altLang="ja-JP" sz="2000" b="1" dirty="0"/>
          </a:p>
        </p:txBody>
      </p:sp>
      <p:sp>
        <p:nvSpPr>
          <p:cNvPr id="61" name="テキスト ボックス 60"/>
          <p:cNvSpPr txBox="1"/>
          <p:nvPr/>
        </p:nvSpPr>
        <p:spPr>
          <a:xfrm flipH="1">
            <a:off x="2555776" y="3356992"/>
            <a:ext cx="66196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/>
              <a:t>③</a:t>
            </a:r>
            <a:r>
              <a:rPr lang="en-US" altLang="ja-JP" sz="2000" dirty="0" smtClean="0"/>
              <a:t>recommend </a:t>
            </a:r>
            <a:r>
              <a:rPr lang="en-US" altLang="ja-JP" sz="2000" dirty="0"/>
              <a:t>the </a:t>
            </a:r>
            <a:r>
              <a:rPr lang="en-US" altLang="ja-JP" sz="2000" dirty="0" smtClean="0"/>
              <a:t>verbs in the rules as a list</a:t>
            </a:r>
            <a:br>
              <a:rPr lang="en-US" altLang="ja-JP" sz="2000" dirty="0" smtClean="0"/>
            </a:br>
            <a:r>
              <a:rPr lang="en-US" altLang="ja-JP" sz="2000" dirty="0" smtClean="0"/>
              <a:t>	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by the descending order of confidence value</a:t>
            </a:r>
            <a:endParaRPr lang="en-US" altLang="ja-JP" sz="2000" dirty="0"/>
          </a:p>
        </p:txBody>
      </p:sp>
      <p:sp>
        <p:nvSpPr>
          <p:cNvPr id="7" name="正方形/長方形 6"/>
          <p:cNvSpPr/>
          <p:nvPr/>
        </p:nvSpPr>
        <p:spPr>
          <a:xfrm>
            <a:off x="5364088" y="4931876"/>
            <a:ext cx="648072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292080" y="493187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rgbClr val="FF0000"/>
                </a:solidFill>
              </a:rPr>
              <a:t>copy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4" name="右矢印 33"/>
          <p:cNvSpPr/>
          <p:nvPr/>
        </p:nvSpPr>
        <p:spPr>
          <a:xfrm rot="16200000">
            <a:off x="1896417" y="3284651"/>
            <a:ext cx="720079" cy="6480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22B9-A103-44DE-AE37-F546A170EF7D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11</a:t>
            </a:fld>
            <a:endParaRPr kumimoji="1" lang="ja-JP" altLang="en-US"/>
          </a:p>
        </p:txBody>
      </p:sp>
      <p:grpSp>
        <p:nvGrpSpPr>
          <p:cNvPr id="18" name="グループ化 17"/>
          <p:cNvGrpSpPr/>
          <p:nvPr/>
        </p:nvGrpSpPr>
        <p:grpSpPr>
          <a:xfrm>
            <a:off x="323528" y="1404689"/>
            <a:ext cx="4523109" cy="1736279"/>
            <a:chOff x="751589" y="5894285"/>
            <a:chExt cx="4523109" cy="1736279"/>
          </a:xfrm>
        </p:grpSpPr>
        <p:grpSp>
          <p:nvGrpSpPr>
            <p:cNvPr id="14" name="グループ化 13"/>
            <p:cNvGrpSpPr/>
            <p:nvPr/>
          </p:nvGrpSpPr>
          <p:grpSpPr>
            <a:xfrm>
              <a:off x="751589" y="6271022"/>
              <a:ext cx="4523109" cy="1359542"/>
              <a:chOff x="1439652" y="6052647"/>
              <a:chExt cx="4523109" cy="1359542"/>
            </a:xfrm>
          </p:grpSpPr>
          <p:grpSp>
            <p:nvGrpSpPr>
              <p:cNvPr id="12" name="グループ化 11"/>
              <p:cNvGrpSpPr/>
              <p:nvPr/>
            </p:nvGrpSpPr>
            <p:grpSpPr>
              <a:xfrm>
                <a:off x="1439652" y="6052647"/>
                <a:ext cx="3852428" cy="1334442"/>
                <a:chOff x="1439652" y="6052647"/>
                <a:chExt cx="3852428" cy="1334442"/>
              </a:xfrm>
            </p:grpSpPr>
            <p:sp>
              <p:nvSpPr>
                <p:cNvPr id="11" name="正方形/長方形 10"/>
                <p:cNvSpPr/>
                <p:nvPr/>
              </p:nvSpPr>
              <p:spPr>
                <a:xfrm>
                  <a:off x="1442036" y="6052647"/>
                  <a:ext cx="3847660" cy="32868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write 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⋀ 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read 	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→</a:t>
                  </a:r>
                  <a:r>
                    <a:rPr lang="en-US" altLang="ja-JP" dirty="0">
                      <a:solidFill>
                        <a:schemeClr val="tx1"/>
                      </a:solidFill>
                    </a:rPr>
                    <a:t> 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copy</a:t>
                  </a:r>
                  <a:endParaRPr kumimoji="1" lang="ja-JP" altLang="en-US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6" name="正方形/長方形 35"/>
                <p:cNvSpPr/>
                <p:nvPr/>
              </p:nvSpPr>
              <p:spPr>
                <a:xfrm>
                  <a:off x="1439652" y="6428310"/>
                  <a:ext cx="3852428" cy="2880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close 		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→</a:t>
                  </a:r>
                  <a:r>
                    <a:rPr lang="en-US" altLang="ja-JP" dirty="0">
                      <a:solidFill>
                        <a:schemeClr val="tx1"/>
                      </a:solidFill>
                    </a:rPr>
                    <a:t> 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close</a:t>
                  </a:r>
                  <a:endParaRPr kumimoji="1" lang="ja-JP" altLang="en-US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7" name="正方形/長方形 36"/>
                <p:cNvSpPr/>
                <p:nvPr/>
              </p:nvSpPr>
              <p:spPr>
                <a:xfrm>
                  <a:off x="1439652" y="6763323"/>
                  <a:ext cx="3852428" cy="28875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read 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⋀ </a:t>
                  </a:r>
                  <a:r>
                    <a:rPr lang="en-US" altLang="ja-JP" dirty="0" smtClean="0">
                      <a:solidFill>
                        <a:schemeClr val="tx1"/>
                      </a:solidFill>
                    </a:rPr>
                    <a:t>field : list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	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→</a:t>
                  </a:r>
                  <a:r>
                    <a:rPr lang="en-US" altLang="ja-JP" dirty="0">
                      <a:solidFill>
                        <a:schemeClr val="tx1"/>
                      </a:solidFill>
                    </a:rPr>
                    <a:t> </a:t>
                  </a:r>
                  <a:r>
                    <a:rPr lang="en-US" altLang="ja-JP" dirty="0" smtClean="0">
                      <a:solidFill>
                        <a:schemeClr val="tx1"/>
                      </a:solidFill>
                    </a:rPr>
                    <a:t>add</a:t>
                  </a:r>
                  <a:endParaRPr kumimoji="1" lang="ja-JP" altLang="en-US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9" name="正方形/長方形 38"/>
                <p:cNvSpPr/>
                <p:nvPr/>
              </p:nvSpPr>
              <p:spPr>
                <a:xfrm>
                  <a:off x="1439652" y="7099057"/>
                  <a:ext cx="3852428" cy="2880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write 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⋀ </a:t>
                  </a:r>
                  <a:r>
                    <a:rPr lang="en-US" altLang="ja-JP" dirty="0" smtClean="0">
                      <a:solidFill>
                        <a:schemeClr val="tx1"/>
                      </a:solidFill>
                    </a:rPr>
                    <a:t>call : close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	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→</a:t>
                  </a:r>
                  <a:r>
                    <a:rPr lang="en-US" altLang="ja-JP" dirty="0">
                      <a:solidFill>
                        <a:schemeClr val="tx1"/>
                      </a:solidFill>
                    </a:rPr>
                    <a:t> </a:t>
                  </a:r>
                  <a:r>
                    <a:rPr lang="en-US" altLang="ja-JP" dirty="0" smtClean="0">
                      <a:solidFill>
                        <a:schemeClr val="tx1"/>
                      </a:solidFill>
                    </a:rPr>
                    <a:t>copy</a:t>
                  </a:r>
                  <a:endParaRPr kumimoji="1" lang="ja-JP" altLang="en-US" dirty="0" smtClean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69" name="正方形/長方形 68"/>
              <p:cNvSpPr/>
              <p:nvPr/>
            </p:nvSpPr>
            <p:spPr>
              <a:xfrm>
                <a:off x="5333053" y="6065261"/>
                <a:ext cx="606332" cy="288032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0.8</a:t>
                </a:r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正方形/長方形 69"/>
              <p:cNvSpPr/>
              <p:nvPr/>
            </p:nvSpPr>
            <p:spPr>
              <a:xfrm>
                <a:off x="5356429" y="6771191"/>
                <a:ext cx="606332" cy="288032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0.7</a:t>
                </a:r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正方形/長方形 70"/>
              <p:cNvSpPr/>
              <p:nvPr/>
            </p:nvSpPr>
            <p:spPr>
              <a:xfrm>
                <a:off x="5355064" y="6418226"/>
                <a:ext cx="606332" cy="288032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0.3</a:t>
                </a:r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5348954" y="7124157"/>
                <a:ext cx="606332" cy="288032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0.6</a:t>
                </a:r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" name="テキスト ボックス 16"/>
            <p:cNvSpPr txBox="1"/>
            <p:nvPr/>
          </p:nvSpPr>
          <p:spPr>
            <a:xfrm>
              <a:off x="4572000" y="5894285"/>
              <a:ext cx="6742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 smtClean="0"/>
                <a:t>conf.</a:t>
              </a:r>
              <a:endParaRPr kumimoji="1" lang="ja-JP" altLang="en-US" dirty="0"/>
            </a:p>
          </p:txBody>
        </p:sp>
      </p:grpSp>
      <p:grpSp>
        <p:nvGrpSpPr>
          <p:cNvPr id="102" name="グループ化 101"/>
          <p:cNvGrpSpPr/>
          <p:nvPr/>
        </p:nvGrpSpPr>
        <p:grpSpPr>
          <a:xfrm>
            <a:off x="3851920" y="1450026"/>
            <a:ext cx="4528596" cy="1042870"/>
            <a:chOff x="753070" y="5885328"/>
            <a:chExt cx="4528596" cy="1016199"/>
          </a:xfrm>
        </p:grpSpPr>
        <p:grpSp>
          <p:nvGrpSpPr>
            <p:cNvPr id="103" name="グループ化 102"/>
            <p:cNvGrpSpPr/>
            <p:nvPr/>
          </p:nvGrpSpPr>
          <p:grpSpPr>
            <a:xfrm>
              <a:off x="753070" y="6258536"/>
              <a:ext cx="4528596" cy="642991"/>
              <a:chOff x="751589" y="7721445"/>
              <a:chExt cx="4528596" cy="642991"/>
            </a:xfrm>
          </p:grpSpPr>
          <p:grpSp>
            <p:nvGrpSpPr>
              <p:cNvPr id="105" name="グループ化 104"/>
              <p:cNvGrpSpPr/>
              <p:nvPr/>
            </p:nvGrpSpPr>
            <p:grpSpPr>
              <a:xfrm>
                <a:off x="751589" y="7749480"/>
                <a:ext cx="3852428" cy="614956"/>
                <a:chOff x="1439652" y="6093296"/>
                <a:chExt cx="3852428" cy="614956"/>
              </a:xfrm>
            </p:grpSpPr>
            <p:sp>
              <p:nvSpPr>
                <p:cNvPr id="111" name="正方形/長方形 110"/>
                <p:cNvSpPr/>
                <p:nvPr/>
              </p:nvSpPr>
              <p:spPr>
                <a:xfrm>
                  <a:off x="1444420" y="6093296"/>
                  <a:ext cx="3847660" cy="2880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</a:t>
                  </a:r>
                  <a:r>
                    <a:rPr kumimoji="1" lang="en-US" altLang="ja-JP" dirty="0" smtClean="0">
                      <a:solidFill>
                        <a:srgbClr val="FFC000"/>
                      </a:solidFill>
                    </a:rPr>
                    <a:t>write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⋀ 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</a:t>
                  </a:r>
                  <a:r>
                    <a:rPr kumimoji="1" lang="en-US" altLang="ja-JP" dirty="0" smtClean="0">
                      <a:solidFill>
                        <a:srgbClr val="00B050"/>
                      </a:solidFill>
                    </a:rPr>
                    <a:t>read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 	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→</a:t>
                  </a:r>
                  <a:r>
                    <a:rPr lang="en-US" altLang="ja-JP" dirty="0">
                      <a:solidFill>
                        <a:schemeClr val="tx1"/>
                      </a:solidFill>
                    </a:rPr>
                    <a:t> 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copy</a:t>
                  </a:r>
                  <a:endParaRPr kumimoji="1" lang="ja-JP" altLang="en-US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2" name="正方形/長方形 111"/>
                <p:cNvSpPr/>
                <p:nvPr/>
              </p:nvSpPr>
              <p:spPr>
                <a:xfrm>
                  <a:off x="1439652" y="6420220"/>
                  <a:ext cx="3852428" cy="2880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</a:t>
                  </a:r>
                  <a:r>
                    <a:rPr kumimoji="1" lang="en-US" altLang="ja-JP" dirty="0" smtClean="0">
                      <a:solidFill>
                        <a:srgbClr val="00B0F0"/>
                      </a:solidFill>
                    </a:rPr>
                    <a:t>close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 		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→</a:t>
                  </a:r>
                  <a:r>
                    <a:rPr lang="en-US" altLang="ja-JP" dirty="0">
                      <a:solidFill>
                        <a:schemeClr val="tx1"/>
                      </a:solidFill>
                    </a:rPr>
                    <a:t> 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close</a:t>
                  </a:r>
                  <a:endParaRPr kumimoji="1" lang="ja-JP" altLang="en-US" dirty="0" smtClean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06" name="グループ化 105"/>
              <p:cNvGrpSpPr/>
              <p:nvPr/>
            </p:nvGrpSpPr>
            <p:grpSpPr>
              <a:xfrm>
                <a:off x="4660891" y="7721445"/>
                <a:ext cx="619294" cy="642991"/>
                <a:chOff x="5433044" y="6081347"/>
                <a:chExt cx="619294" cy="642991"/>
              </a:xfrm>
            </p:grpSpPr>
            <p:sp>
              <p:nvSpPr>
                <p:cNvPr id="107" name="正方形/長方形 106"/>
                <p:cNvSpPr/>
                <p:nvPr/>
              </p:nvSpPr>
              <p:spPr>
                <a:xfrm>
                  <a:off x="5433044" y="6081347"/>
                  <a:ext cx="606332" cy="288032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0.8</a:t>
                  </a:r>
                  <a:endParaRPr kumimoji="1" lang="ja-JP" altLang="en-US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9" name="正方形/長方形 108"/>
                <p:cNvSpPr/>
                <p:nvPr/>
              </p:nvSpPr>
              <p:spPr>
                <a:xfrm>
                  <a:off x="5446006" y="6436306"/>
                  <a:ext cx="606332" cy="288032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0.3</a:t>
                  </a:r>
                  <a:endParaRPr kumimoji="1" lang="ja-JP" altLang="en-US" dirty="0" smtClean="0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104" name="テキスト ボックス 103"/>
            <p:cNvSpPr txBox="1"/>
            <p:nvPr/>
          </p:nvSpPr>
          <p:spPr>
            <a:xfrm>
              <a:off x="4551568" y="5885328"/>
              <a:ext cx="6742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 smtClean="0"/>
                <a:t>conf.</a:t>
              </a:r>
              <a:endParaRPr kumimoji="1" lang="ja-JP" altLang="en-US" dirty="0"/>
            </a:p>
          </p:txBody>
        </p:sp>
      </p:grpSp>
      <p:grpSp>
        <p:nvGrpSpPr>
          <p:cNvPr id="115" name="グループ化 114"/>
          <p:cNvGrpSpPr/>
          <p:nvPr/>
        </p:nvGrpSpPr>
        <p:grpSpPr>
          <a:xfrm>
            <a:off x="323528" y="1404689"/>
            <a:ext cx="4523109" cy="1736279"/>
            <a:chOff x="751589" y="5894285"/>
            <a:chExt cx="4523109" cy="1736279"/>
          </a:xfrm>
        </p:grpSpPr>
        <p:grpSp>
          <p:nvGrpSpPr>
            <p:cNvPr id="116" name="グループ化 115"/>
            <p:cNvGrpSpPr/>
            <p:nvPr/>
          </p:nvGrpSpPr>
          <p:grpSpPr>
            <a:xfrm>
              <a:off x="751589" y="6271022"/>
              <a:ext cx="4523109" cy="1359542"/>
              <a:chOff x="1439652" y="6052647"/>
              <a:chExt cx="4523109" cy="1359542"/>
            </a:xfrm>
          </p:grpSpPr>
          <p:grpSp>
            <p:nvGrpSpPr>
              <p:cNvPr id="118" name="グループ化 117"/>
              <p:cNvGrpSpPr/>
              <p:nvPr/>
            </p:nvGrpSpPr>
            <p:grpSpPr>
              <a:xfrm>
                <a:off x="1439652" y="6052647"/>
                <a:ext cx="3852428" cy="1334442"/>
                <a:chOff x="1439652" y="6052647"/>
                <a:chExt cx="3852428" cy="1334442"/>
              </a:xfrm>
            </p:grpSpPr>
            <p:sp>
              <p:nvSpPr>
                <p:cNvPr id="123" name="正方形/長方形 122"/>
                <p:cNvSpPr/>
                <p:nvPr/>
              </p:nvSpPr>
              <p:spPr>
                <a:xfrm>
                  <a:off x="1442036" y="6052647"/>
                  <a:ext cx="3847660" cy="32868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</a:t>
                  </a:r>
                  <a:r>
                    <a:rPr kumimoji="1" lang="en-US" altLang="ja-JP" dirty="0" smtClean="0">
                      <a:solidFill>
                        <a:srgbClr val="FFC000"/>
                      </a:solidFill>
                    </a:rPr>
                    <a:t>write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⋀ 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</a:t>
                  </a:r>
                  <a:r>
                    <a:rPr kumimoji="1" lang="en-US" altLang="ja-JP" dirty="0" smtClean="0">
                      <a:solidFill>
                        <a:srgbClr val="00B050"/>
                      </a:solidFill>
                    </a:rPr>
                    <a:t>read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 	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→</a:t>
                  </a:r>
                  <a:r>
                    <a:rPr lang="en-US" altLang="ja-JP" dirty="0">
                      <a:solidFill>
                        <a:schemeClr val="tx1"/>
                      </a:solidFill>
                    </a:rPr>
                    <a:t> 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copy</a:t>
                  </a:r>
                  <a:endParaRPr kumimoji="1" lang="ja-JP" altLang="en-US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4" name="正方形/長方形 123"/>
                <p:cNvSpPr/>
                <p:nvPr/>
              </p:nvSpPr>
              <p:spPr>
                <a:xfrm>
                  <a:off x="1439652" y="6428310"/>
                  <a:ext cx="3852428" cy="2880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</a:t>
                  </a:r>
                  <a:r>
                    <a:rPr kumimoji="1" lang="en-US" altLang="ja-JP" dirty="0" smtClean="0">
                      <a:solidFill>
                        <a:srgbClr val="00B0F0"/>
                      </a:solidFill>
                    </a:rPr>
                    <a:t>close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 		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→</a:t>
                  </a:r>
                  <a:r>
                    <a:rPr lang="en-US" altLang="ja-JP" dirty="0">
                      <a:solidFill>
                        <a:schemeClr val="tx1"/>
                      </a:solidFill>
                    </a:rPr>
                    <a:t> 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close</a:t>
                  </a:r>
                  <a:endParaRPr kumimoji="1" lang="ja-JP" altLang="en-US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5" name="正方形/長方形 124"/>
                <p:cNvSpPr/>
                <p:nvPr/>
              </p:nvSpPr>
              <p:spPr>
                <a:xfrm>
                  <a:off x="1439652" y="6763323"/>
                  <a:ext cx="3852428" cy="28875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</a:t>
                  </a:r>
                  <a:r>
                    <a:rPr kumimoji="1" lang="en-US" altLang="ja-JP" dirty="0" smtClean="0">
                      <a:solidFill>
                        <a:srgbClr val="00B050"/>
                      </a:solidFill>
                    </a:rPr>
                    <a:t>read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⋀ </a:t>
                  </a:r>
                  <a:r>
                    <a:rPr lang="en-US" altLang="ja-JP" dirty="0" smtClean="0">
                      <a:solidFill>
                        <a:schemeClr val="tx1"/>
                      </a:solidFill>
                    </a:rPr>
                    <a:t>field : list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	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→</a:t>
                  </a:r>
                  <a:r>
                    <a:rPr lang="en-US" altLang="ja-JP" dirty="0">
                      <a:solidFill>
                        <a:schemeClr val="tx1"/>
                      </a:solidFill>
                    </a:rPr>
                    <a:t> </a:t>
                  </a:r>
                  <a:r>
                    <a:rPr lang="en-US" altLang="ja-JP" dirty="0" smtClean="0">
                      <a:solidFill>
                        <a:schemeClr val="tx1"/>
                      </a:solidFill>
                    </a:rPr>
                    <a:t>add</a:t>
                  </a:r>
                  <a:endParaRPr kumimoji="1" lang="ja-JP" altLang="en-US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26" name="正方形/長方形 125"/>
                <p:cNvSpPr/>
                <p:nvPr/>
              </p:nvSpPr>
              <p:spPr>
                <a:xfrm>
                  <a:off x="1439652" y="7099057"/>
                  <a:ext cx="3852428" cy="288032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call : </a:t>
                  </a:r>
                  <a:r>
                    <a:rPr kumimoji="1" lang="en-US" altLang="ja-JP" dirty="0" smtClean="0">
                      <a:solidFill>
                        <a:srgbClr val="FFC000"/>
                      </a:solidFill>
                    </a:rPr>
                    <a:t>write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⋀ </a:t>
                  </a:r>
                  <a:r>
                    <a:rPr lang="en-US" altLang="ja-JP" dirty="0" smtClean="0">
                      <a:solidFill>
                        <a:schemeClr val="tx1"/>
                      </a:solidFill>
                    </a:rPr>
                    <a:t>call : </a:t>
                  </a:r>
                  <a:r>
                    <a:rPr lang="en-US" altLang="ja-JP" dirty="0" smtClean="0">
                      <a:solidFill>
                        <a:srgbClr val="00B0F0"/>
                      </a:solidFill>
                    </a:rPr>
                    <a:t>close</a:t>
                  </a:r>
                  <a:r>
                    <a:rPr kumimoji="1" lang="en-US" altLang="ja-JP" dirty="0" smtClean="0">
                      <a:solidFill>
                        <a:schemeClr val="tx1"/>
                      </a:solidFill>
                    </a:rPr>
                    <a:t>	</a:t>
                  </a:r>
                  <a:r>
                    <a:rPr kumimoji="1" lang="ja-JP" altLang="en-US" dirty="0" smtClean="0">
                      <a:solidFill>
                        <a:schemeClr val="tx1"/>
                      </a:solidFill>
                    </a:rPr>
                    <a:t>→</a:t>
                  </a:r>
                  <a:r>
                    <a:rPr lang="en-US" altLang="ja-JP" dirty="0">
                      <a:solidFill>
                        <a:schemeClr val="tx1"/>
                      </a:solidFill>
                    </a:rPr>
                    <a:t> </a:t>
                  </a:r>
                  <a:r>
                    <a:rPr lang="en-US" altLang="ja-JP" dirty="0" smtClean="0">
                      <a:solidFill>
                        <a:schemeClr val="tx1"/>
                      </a:solidFill>
                    </a:rPr>
                    <a:t>copy</a:t>
                  </a:r>
                  <a:endParaRPr kumimoji="1" lang="ja-JP" altLang="en-US" dirty="0" smtClean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19" name="正方形/長方形 118"/>
              <p:cNvSpPr/>
              <p:nvPr/>
            </p:nvSpPr>
            <p:spPr>
              <a:xfrm>
                <a:off x="5333053" y="6065261"/>
                <a:ext cx="606332" cy="288032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0.8</a:t>
                </a:r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0" name="正方形/長方形 119"/>
              <p:cNvSpPr/>
              <p:nvPr/>
            </p:nvSpPr>
            <p:spPr>
              <a:xfrm>
                <a:off x="5356429" y="6771191"/>
                <a:ext cx="606332" cy="288032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0.7</a:t>
                </a:r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1" name="正方形/長方形 120"/>
              <p:cNvSpPr/>
              <p:nvPr/>
            </p:nvSpPr>
            <p:spPr>
              <a:xfrm>
                <a:off x="5355064" y="6418226"/>
                <a:ext cx="606332" cy="288032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0.3</a:t>
                </a:r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2" name="正方形/長方形 121"/>
              <p:cNvSpPr/>
              <p:nvPr/>
            </p:nvSpPr>
            <p:spPr>
              <a:xfrm>
                <a:off x="5348954" y="7124157"/>
                <a:ext cx="606332" cy="288032"/>
              </a:xfrm>
              <a:prstGeom prst="rect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0.6</a:t>
                </a:r>
                <a:endParaRPr kumimoji="1" lang="ja-JP" altLang="en-US" dirty="0" smtClean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7" name="テキスト ボックス 116"/>
            <p:cNvSpPr txBox="1"/>
            <p:nvPr/>
          </p:nvSpPr>
          <p:spPr>
            <a:xfrm>
              <a:off x="4572000" y="5894285"/>
              <a:ext cx="6742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dirty="0" smtClean="0"/>
                <a:t>conf.</a:t>
              </a:r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28194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91489E-6 L -0.26441 0.0004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9" y="23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44444E-6 L -0.26528 0.0032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64" y="16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17919E-6 L -0.27153 0.003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76" y="185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73988E-6 L -0.27205 0.00024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11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-0.25521 0.0004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60" y="2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8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8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8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66667E-6 -4.93062E-6 L -0.37014 -0.11308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507" y="-56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6" grpId="0" animBg="1"/>
      <p:bldP spid="6" grpId="1" animBg="1"/>
      <p:bldP spid="30" grpId="0" animBg="1"/>
      <p:bldP spid="30" grpId="1" animBg="1"/>
      <p:bldP spid="42" grpId="0" animBg="1"/>
      <p:bldP spid="43" grpId="0" animBg="1"/>
      <p:bldP spid="3" grpId="0"/>
      <p:bldP spid="3" grpId="1"/>
      <p:bldP spid="44" grpId="0"/>
      <p:bldP spid="44" grpId="1"/>
      <p:bldP spid="45" grpId="0"/>
      <p:bldP spid="45" grpId="1"/>
      <p:bldP spid="46" grpId="0"/>
      <p:bldP spid="46" grpId="1"/>
      <p:bldP spid="51" grpId="0" animBg="1"/>
      <p:bldP spid="55" grpId="0" animBg="1"/>
      <p:bldP spid="58" grpId="0"/>
      <p:bldP spid="58" grpId="1"/>
      <p:bldP spid="59" grpId="0"/>
      <p:bldP spid="59" grpId="1"/>
      <p:bldP spid="61" grpId="0"/>
      <p:bldP spid="7" grpId="0" animBg="1"/>
      <p:bldP spid="7" grpId="1" animBg="1"/>
      <p:bldP spid="5" grpId="0"/>
      <p:bldP spid="5" grpId="1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Evaluation(1/2)</a:t>
            </a:r>
            <a:endParaRPr kumimoji="1" lang="ja-JP" altLang="en-US" dirty="0"/>
          </a:p>
        </p:txBody>
      </p:sp>
      <p:sp>
        <p:nvSpPr>
          <p:cNvPr id="6" name="フローチャート: 処理 5"/>
          <p:cNvSpPr/>
          <p:nvPr/>
        </p:nvSpPr>
        <p:spPr>
          <a:xfrm>
            <a:off x="449943" y="1556792"/>
            <a:ext cx="8298522" cy="576064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solidFill>
                  <a:schemeClr val="tx1"/>
                </a:solidFill>
              </a:rPr>
              <a:t>We have evaluated the accuracy of  our </a:t>
            </a:r>
            <a:r>
              <a:rPr lang="en-US" altLang="ja-JP" sz="2800" dirty="0" smtClean="0">
                <a:solidFill>
                  <a:schemeClr val="tx1"/>
                </a:solidFill>
              </a:rPr>
              <a:t>approach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2132856"/>
            <a:ext cx="8784976" cy="4536504"/>
          </a:xfrm>
          <a:ln>
            <a:noFill/>
          </a:ln>
        </p:spPr>
        <p:txBody>
          <a:bodyPr/>
          <a:lstStyle/>
          <a:p>
            <a:r>
              <a:rPr lang="en-US" altLang="ja-JP" sz="2800" dirty="0" smtClean="0"/>
              <a:t>Evaluation</a:t>
            </a:r>
          </a:p>
          <a:p>
            <a:pPr lvl="1"/>
            <a:r>
              <a:rPr lang="en-US" altLang="ja-JP" sz="2400" dirty="0" smtClean="0"/>
              <a:t>the rank of an appropriate verb in the recommendation list</a:t>
            </a:r>
          </a:p>
          <a:p>
            <a:pPr lvl="2"/>
            <a:r>
              <a:rPr lang="en-US" altLang="ja-JP" sz="2000" dirty="0" smtClean="0"/>
              <a:t>good as high rank as possible</a:t>
            </a:r>
          </a:p>
          <a:p>
            <a:pPr marL="914400" lvl="2" indent="0">
              <a:buNone/>
            </a:pPr>
            <a:endParaRPr lang="en-US" altLang="ja-JP" sz="2000" dirty="0" smtClean="0"/>
          </a:p>
          <a:p>
            <a:endParaRPr kumimoji="1" lang="en-US" altLang="ja-JP" sz="2800" dirty="0" smtClean="0"/>
          </a:p>
          <a:p>
            <a:endParaRPr lang="en-US" altLang="ja-JP" sz="2800" dirty="0"/>
          </a:p>
          <a:p>
            <a:endParaRPr kumimoji="1" lang="en-US" altLang="ja-JP" sz="2800" dirty="0" smtClean="0"/>
          </a:p>
          <a:p>
            <a:r>
              <a:rPr lang="en-US" altLang="ja-JP" sz="2800" dirty="0"/>
              <a:t>Assumption</a:t>
            </a:r>
          </a:p>
          <a:p>
            <a:pPr lvl="1"/>
            <a:r>
              <a:rPr lang="en-US" altLang="ja-JP" sz="2400" dirty="0"/>
              <a:t>an </a:t>
            </a:r>
            <a:r>
              <a:rPr lang="en-US" altLang="ja-JP" sz="2400" b="1" dirty="0"/>
              <a:t>appropriate verb </a:t>
            </a:r>
            <a:r>
              <a:rPr lang="en-US" altLang="ja-JP" sz="2400" dirty="0"/>
              <a:t>for a </a:t>
            </a:r>
            <a:r>
              <a:rPr lang="en-US" altLang="ja-JP" sz="2400" dirty="0" smtClean="0"/>
              <a:t>method </a:t>
            </a:r>
            <a:br>
              <a:rPr lang="en-US" altLang="ja-JP" sz="2400" dirty="0" smtClean="0"/>
            </a:br>
            <a:r>
              <a:rPr lang="en-US" altLang="ja-JP" sz="2400" dirty="0" smtClean="0"/>
              <a:t>   	 is the </a:t>
            </a:r>
            <a:r>
              <a:rPr lang="en-US" altLang="ja-JP" sz="2400" b="1" dirty="0"/>
              <a:t>existing verb </a:t>
            </a:r>
            <a:r>
              <a:rPr lang="en-US" altLang="ja-JP" sz="2400" dirty="0"/>
              <a:t>used in the </a:t>
            </a:r>
            <a:r>
              <a:rPr lang="en-US" altLang="ja-JP" sz="2400" dirty="0" smtClean="0"/>
              <a:t>method </a:t>
            </a:r>
            <a:r>
              <a:rPr lang="en-US" altLang="ja-JP" sz="2400" dirty="0"/>
              <a:t>name</a:t>
            </a:r>
            <a:endParaRPr kumimoji="1" lang="en-US" altLang="ja-JP" sz="2800" dirty="0" smtClean="0"/>
          </a:p>
          <a:p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18515-E453-448A-B611-1D7CE39722FA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07704" y="3501008"/>
            <a:ext cx="3217695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ea typeface="ＭＳ 明朝" pitchFamily="17" charset="-128"/>
                <a:cs typeface="ＭＳ Ｐゴシック" pitchFamily="50" charset="-128"/>
              </a:rPr>
              <a:t>public void  </a:t>
            </a:r>
            <a:r>
              <a:rPr lang="en-US" altLang="ja-JP" dirty="0" err="1" smtClean="0">
                <a:ea typeface="ＭＳ 明朝" pitchFamily="17" charset="-128"/>
                <a:cs typeface="ＭＳ Ｐゴシック" pitchFamily="50" charset="-128"/>
              </a:rPr>
              <a:t>copyFile</a:t>
            </a:r>
            <a:r>
              <a:rPr lang="en-US" altLang="ja-JP" dirty="0" smtClean="0">
                <a:ea typeface="ＭＳ 明朝" pitchFamily="17" charset="-128"/>
                <a:cs typeface="ＭＳ Ｐゴシック" pitchFamily="50" charset="-128"/>
              </a:rPr>
              <a:t> (  …  ) {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ea typeface="ＭＳ 明朝" pitchFamily="17" charset="-128"/>
                <a:cs typeface="ＭＳ Ｐゴシック" pitchFamily="50" charset="-128"/>
              </a:rPr>
              <a:t>     read();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ea typeface="ＭＳ 明朝" pitchFamily="17" charset="-128"/>
              </a:rPr>
              <a:t>     …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dirty="0" smtClean="0">
                <a:ea typeface="ＭＳ 明朝" pitchFamily="17" charset="-128"/>
              </a:rPr>
              <a:t>    write();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ea typeface="ＭＳ 明朝" pitchFamily="17" charset="-128"/>
              </a:rPr>
              <a:t> </a:t>
            </a:r>
            <a:r>
              <a:rPr lang="ja-JP" altLang="en-US" dirty="0" smtClean="0">
                <a:ea typeface="ＭＳ 明朝" pitchFamily="17" charset="-128"/>
              </a:rPr>
              <a:t>   </a:t>
            </a:r>
            <a:r>
              <a:rPr kumimoji="1" lang="en-US" altLang="ja-JP" dirty="0" smtClean="0">
                <a:ea typeface="ＭＳ 明朝" pitchFamily="17" charset="-128"/>
              </a:rPr>
              <a:t>close();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340976"/>
              </p:ext>
            </p:extLst>
          </p:nvPr>
        </p:nvGraphicFramePr>
        <p:xfrm>
          <a:off x="5916488" y="3650672"/>
          <a:ext cx="1103784" cy="1528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3784"/>
              </a:tblGrid>
              <a:tr h="382086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verb list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1. copy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2. close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2086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・・・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右矢印 12"/>
          <p:cNvSpPr/>
          <p:nvPr/>
        </p:nvSpPr>
        <p:spPr>
          <a:xfrm>
            <a:off x="5220072" y="4226736"/>
            <a:ext cx="576064" cy="432048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228184" y="4103206"/>
            <a:ext cx="576064" cy="2675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203848" y="3599150"/>
            <a:ext cx="504056" cy="2675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chemeClr val="tx1"/>
              </a:solidFill>
            </a:endParaRPr>
          </a:p>
        </p:txBody>
      </p:sp>
      <p:sp>
        <p:nvSpPr>
          <p:cNvPr id="16" name="円/楕円 15"/>
          <p:cNvSpPr/>
          <p:nvPr/>
        </p:nvSpPr>
        <p:spPr>
          <a:xfrm>
            <a:off x="5868144" y="4031198"/>
            <a:ext cx="360040" cy="3395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01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Evaluation(2/2)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4896544"/>
          </a:xfrm>
        </p:spPr>
        <p:txBody>
          <a:bodyPr/>
          <a:lstStyle/>
          <a:p>
            <a:r>
              <a:rPr kumimoji="1" lang="en-US" altLang="ja-JP" sz="2800" dirty="0" smtClean="0"/>
              <a:t>The extracted rule set </a:t>
            </a:r>
            <a:r>
              <a:rPr lang="en-US" altLang="ja-JP" sz="2800" dirty="0" smtClean="0"/>
              <a:t>: 1,475,419</a:t>
            </a:r>
          </a:p>
          <a:p>
            <a:pPr lvl="1"/>
            <a:r>
              <a:rPr lang="en-US" altLang="ja-JP" sz="2400" dirty="0" smtClean="0"/>
              <a:t>extracted from 445 OSS project</a:t>
            </a:r>
          </a:p>
          <a:p>
            <a:r>
              <a:rPr lang="en-US" altLang="ja-JP" sz="2800" dirty="0" smtClean="0"/>
              <a:t>Target Project</a:t>
            </a:r>
          </a:p>
          <a:p>
            <a:endParaRPr kumimoji="1" lang="en-US" altLang="ja-JP" sz="2800" dirty="0" smtClean="0"/>
          </a:p>
          <a:p>
            <a:endParaRPr lang="en-US" altLang="ja-JP" sz="2800" dirty="0"/>
          </a:p>
          <a:p>
            <a:r>
              <a:rPr lang="en-US" altLang="ja-JP" sz="2800" dirty="0"/>
              <a:t>E</a:t>
            </a:r>
            <a:r>
              <a:rPr lang="en-US" altLang="ja-JP" sz="2800" dirty="0" smtClean="0"/>
              <a:t>xcluded</a:t>
            </a:r>
            <a:r>
              <a:rPr kumimoji="1" lang="en-US" altLang="ja-JP" sz="2800" dirty="0" smtClean="0"/>
              <a:t> Methods</a:t>
            </a:r>
          </a:p>
          <a:p>
            <a:pPr lvl="1"/>
            <a:r>
              <a:rPr lang="en-US" altLang="ja-JP" sz="2400" dirty="0"/>
              <a:t>main method and constructor</a:t>
            </a:r>
          </a:p>
          <a:p>
            <a:pPr lvl="1"/>
            <a:r>
              <a:rPr lang="en-US" altLang="ja-JP" sz="2400" dirty="0" smtClean="0"/>
              <a:t>get</a:t>
            </a:r>
            <a:r>
              <a:rPr lang="ja-JP" altLang="en-US" sz="2400" dirty="0" err="1"/>
              <a:t>，</a:t>
            </a:r>
            <a:r>
              <a:rPr lang="en-US" altLang="ja-JP" sz="2400" dirty="0"/>
              <a:t>set</a:t>
            </a:r>
            <a:r>
              <a:rPr lang="ja-JP" altLang="en-US" sz="2400" dirty="0" err="1"/>
              <a:t>，</a:t>
            </a:r>
            <a:r>
              <a:rPr lang="en-US" altLang="ja-JP" sz="2400" dirty="0"/>
              <a:t>test method</a:t>
            </a:r>
          </a:p>
          <a:p>
            <a:pPr lvl="1"/>
            <a:r>
              <a:rPr lang="en-US" altLang="ja-JP" sz="2400" dirty="0"/>
              <a:t>methods defined in anonymous inner class </a:t>
            </a:r>
          </a:p>
          <a:p>
            <a:pPr lvl="1"/>
            <a:r>
              <a:rPr lang="en-US" altLang="ja-JP" sz="2400" dirty="0" err="1" smtClean="0"/>
              <a:t>toString</a:t>
            </a:r>
            <a:r>
              <a:rPr lang="ja-JP" altLang="en-US" sz="2400" dirty="0" err="1" smtClean="0"/>
              <a:t>，</a:t>
            </a:r>
            <a:r>
              <a:rPr lang="en-US" altLang="ja-JP" sz="2400" dirty="0" err="1" smtClean="0"/>
              <a:t>hashCode</a:t>
            </a:r>
            <a:r>
              <a:rPr lang="ja-JP" altLang="en-US" sz="2400" dirty="0" err="1" smtClean="0"/>
              <a:t>，</a:t>
            </a:r>
            <a:r>
              <a:rPr lang="en-US" altLang="ja-JP" sz="2400" dirty="0" smtClean="0"/>
              <a:t>equals method</a:t>
            </a:r>
          </a:p>
          <a:p>
            <a:pPr lvl="1"/>
            <a:endParaRPr kumimoji="1" lang="en-US" altLang="ja-JP" sz="2400" dirty="0" smtClean="0"/>
          </a:p>
          <a:p>
            <a:pPr lvl="1"/>
            <a:endParaRPr kumimoji="1" lang="en-US" altLang="ja-JP" sz="2400" dirty="0" smtClean="0"/>
          </a:p>
          <a:p>
            <a:pPr lvl="1"/>
            <a:endParaRPr kumimoji="1" lang="en-US" altLang="ja-JP" sz="2400" dirty="0" smtClean="0"/>
          </a:p>
          <a:p>
            <a:endParaRPr kumimoji="1" lang="en-US" altLang="ja-JP" sz="2800" dirty="0"/>
          </a:p>
          <a:p>
            <a:endParaRPr lang="en-US" altLang="ja-JP" sz="2800" dirty="0" smtClean="0"/>
          </a:p>
          <a:p>
            <a:endParaRPr kumimoji="1" lang="en-US" altLang="ja-JP" sz="2800" dirty="0"/>
          </a:p>
          <a:p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067648"/>
              </p:ext>
            </p:extLst>
          </p:nvPr>
        </p:nvGraphicFramePr>
        <p:xfrm>
          <a:off x="3411072" y="2564904"/>
          <a:ext cx="5337392" cy="1419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9040"/>
                <a:gridCol w="3168352"/>
              </a:tblGrid>
              <a:tr h="138048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>
                          <a:solidFill>
                            <a:schemeClr val="tx1"/>
                          </a:solidFill>
                        </a:rPr>
                        <a:t>Project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kumimoji="1" lang="en-US" altLang="ja-JP" sz="2400" baseline="0" dirty="0" smtClean="0">
                          <a:solidFill>
                            <a:schemeClr val="tx1"/>
                          </a:solidFill>
                        </a:rPr>
                        <a:t> method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81203">
                <a:tc>
                  <a:txBody>
                    <a:bodyPr/>
                    <a:lstStyle/>
                    <a:p>
                      <a:r>
                        <a:rPr kumimoji="1" lang="en-US" altLang="ja-JP" sz="2400" dirty="0" err="1" smtClean="0"/>
                        <a:t>ArgoUML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6,651</a:t>
                      </a:r>
                      <a:endParaRPr kumimoji="1" lang="ja-JP" alt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81203">
                <a:tc>
                  <a:txBody>
                    <a:bodyPr/>
                    <a:lstStyle/>
                    <a:p>
                      <a:r>
                        <a:rPr kumimoji="1" lang="en-US" altLang="ja-JP" sz="2400" dirty="0" err="1" smtClean="0"/>
                        <a:t>jEdit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dirty="0" smtClean="0"/>
                        <a:t>2,676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653ED-2A77-4800-8272-5B06849FB9D4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231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Result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8032" y="1412776"/>
            <a:ext cx="8604448" cy="1872207"/>
          </a:xfrm>
        </p:spPr>
        <p:txBody>
          <a:bodyPr/>
          <a:lstStyle/>
          <a:p>
            <a:r>
              <a:rPr lang="en-US" altLang="ja-JP" sz="2800" b="1" dirty="0">
                <a:solidFill>
                  <a:srgbClr val="000000"/>
                </a:solidFill>
              </a:rPr>
              <a:t>the top </a:t>
            </a:r>
            <a:r>
              <a:rPr lang="en-US" altLang="ja-JP" sz="2800" dirty="0">
                <a:solidFill>
                  <a:srgbClr val="000000"/>
                </a:solidFill>
              </a:rPr>
              <a:t>of the list</a:t>
            </a:r>
          </a:p>
          <a:p>
            <a:pPr lvl="1"/>
            <a:r>
              <a:rPr lang="en-US" altLang="ja-JP" sz="2400" b="1" dirty="0" smtClean="0">
                <a:solidFill>
                  <a:srgbClr val="000000"/>
                </a:solidFill>
              </a:rPr>
              <a:t>average : 30.0</a:t>
            </a:r>
            <a:r>
              <a:rPr lang="en-US" altLang="ja-JP" sz="2400" b="1" dirty="0">
                <a:solidFill>
                  <a:srgbClr val="000000"/>
                </a:solidFill>
              </a:rPr>
              <a:t>% </a:t>
            </a:r>
            <a:r>
              <a:rPr lang="en-US" altLang="ja-JP" sz="2400" dirty="0">
                <a:solidFill>
                  <a:srgbClr val="000000"/>
                </a:solidFill>
              </a:rPr>
              <a:t>of methods</a:t>
            </a:r>
            <a:r>
              <a:rPr lang="ja-JP" altLang="en-US" sz="2400" dirty="0">
                <a:solidFill>
                  <a:srgbClr val="000000"/>
                </a:solidFill>
              </a:rPr>
              <a:t> </a:t>
            </a:r>
            <a:r>
              <a:rPr lang="en-US" altLang="ja-JP" sz="2400" dirty="0">
                <a:solidFill>
                  <a:srgbClr val="000000"/>
                </a:solidFill>
              </a:rPr>
              <a:t>covered by our approach </a:t>
            </a:r>
            <a:endParaRPr lang="en-US" altLang="ja-JP" sz="2400" dirty="0" smtClean="0">
              <a:solidFill>
                <a:srgbClr val="000000"/>
              </a:solidFill>
            </a:endParaRPr>
          </a:p>
          <a:p>
            <a:r>
              <a:rPr lang="en-US" altLang="ja-JP" sz="2800" dirty="0" smtClean="0">
                <a:solidFill>
                  <a:srgbClr val="000000"/>
                </a:solidFill>
              </a:rPr>
              <a:t>the </a:t>
            </a:r>
            <a:r>
              <a:rPr lang="en-US" altLang="ja-JP" sz="2800" b="1" dirty="0" smtClean="0">
                <a:solidFill>
                  <a:srgbClr val="000000"/>
                </a:solidFill>
              </a:rPr>
              <a:t>top 10 </a:t>
            </a:r>
            <a:r>
              <a:rPr lang="en-US" altLang="ja-JP" sz="2800" dirty="0" smtClean="0">
                <a:solidFill>
                  <a:srgbClr val="000000"/>
                </a:solidFill>
              </a:rPr>
              <a:t>of the list </a:t>
            </a:r>
          </a:p>
          <a:p>
            <a:pPr lvl="1"/>
            <a:r>
              <a:rPr lang="en-US" altLang="ja-JP" sz="2400" b="1" dirty="0" smtClean="0">
                <a:solidFill>
                  <a:srgbClr val="000000"/>
                </a:solidFill>
              </a:rPr>
              <a:t>average : 60.6 </a:t>
            </a:r>
            <a:r>
              <a:rPr lang="en-US" altLang="ja-JP" sz="2400" b="1" dirty="0">
                <a:solidFill>
                  <a:srgbClr val="000000"/>
                </a:solidFill>
              </a:rPr>
              <a:t>% </a:t>
            </a:r>
            <a:r>
              <a:rPr lang="en-US" altLang="ja-JP" sz="2400" dirty="0">
                <a:solidFill>
                  <a:srgbClr val="000000"/>
                </a:solidFill>
              </a:rPr>
              <a:t>of methods covered by our approach </a:t>
            </a:r>
            <a:endParaRPr lang="en-US" altLang="ja-JP" sz="2400" dirty="0" smtClean="0">
              <a:solidFill>
                <a:srgbClr val="000000"/>
              </a:solidFill>
            </a:endParaRPr>
          </a:p>
          <a:p>
            <a:pPr lvl="1"/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71800" y="6372036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a threshold of rank to check the list </a:t>
            </a:r>
          </a:p>
        </p:txBody>
      </p:sp>
      <p:sp>
        <p:nvSpPr>
          <p:cNvPr id="7" name="テキスト ボックス 6"/>
          <p:cNvSpPr txBox="1"/>
          <p:nvPr/>
        </p:nvSpPr>
        <p:spPr>
          <a:xfrm rot="16200000">
            <a:off x="-930225" y="4047455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% </a:t>
            </a:r>
            <a:r>
              <a:rPr lang="en-US" altLang="ja-JP" dirty="0"/>
              <a:t>of methods whose appropriate verbs are found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in </a:t>
            </a:r>
            <a:r>
              <a:rPr lang="en-US" altLang="ja-JP" dirty="0"/>
              <a:t>the lists by the rank</a:t>
            </a:r>
            <a:endParaRPr kumimoji="1" lang="en-US" altLang="ja-JP" dirty="0" smtClean="0"/>
          </a:p>
        </p:txBody>
      </p:sp>
      <p:graphicFrame>
        <p:nvGraphicFramePr>
          <p:cNvPr id="8" name="グラフ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5001680"/>
              </p:ext>
            </p:extLst>
          </p:nvPr>
        </p:nvGraphicFramePr>
        <p:xfrm>
          <a:off x="1000636" y="3140968"/>
          <a:ext cx="7099755" cy="3347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11618-1048-4EE3-B80B-74A537CEDD5D}" type="datetime1">
              <a:rPr kumimoji="1" lang="en-US" altLang="ja-JP" smtClean="0"/>
              <a:t>2/10/2014</a:t>
            </a:fld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92080" y="3923764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*cumulative </a:t>
            </a:r>
            <a:r>
              <a:rPr lang="en-US" altLang="ja-JP" dirty="0"/>
              <a:t>frequency distribution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116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/>
          <a:lstStyle/>
          <a:p>
            <a:pPr marL="514350" indent="-514350"/>
            <a:r>
              <a:rPr lang="en-US" altLang="ja-JP" sz="3200" dirty="0" smtClean="0">
                <a:solidFill>
                  <a:schemeClr val="tx1"/>
                </a:solidFill>
              </a:rPr>
              <a:t>Rules used to recommend the appropriate verb</a:t>
            </a:r>
            <a:br>
              <a:rPr lang="en-US" altLang="ja-JP" sz="3200" dirty="0" smtClean="0">
                <a:solidFill>
                  <a:schemeClr val="tx1"/>
                </a:solidFill>
              </a:rPr>
            </a:br>
            <a:r>
              <a:rPr lang="en-US" altLang="ja-JP" sz="3200" dirty="0">
                <a:solidFill>
                  <a:schemeClr val="tx1"/>
                </a:solidFill>
              </a:rPr>
              <a:t>Example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503225"/>
            <a:ext cx="8640960" cy="2717863"/>
          </a:xfrm>
          <a:ln>
            <a:noFill/>
          </a:ln>
        </p:spPr>
        <p:txBody>
          <a:bodyPr/>
          <a:lstStyle/>
          <a:p>
            <a:r>
              <a:rPr lang="en-US" altLang="ja-JP" dirty="0" smtClean="0"/>
              <a:t>There seem to be several categories </a:t>
            </a:r>
          </a:p>
          <a:p>
            <a:pPr marL="400050" lvl="1" indent="0">
              <a:buNone/>
            </a:pPr>
            <a:r>
              <a:rPr lang="en-US" altLang="ja-JP" dirty="0" smtClean="0"/>
              <a:t>example: </a:t>
            </a:r>
            <a:r>
              <a:rPr lang="en-US" altLang="ja-JP" b="1" dirty="0" smtClean="0"/>
              <a:t>the same verb as method called </a:t>
            </a:r>
          </a:p>
          <a:p>
            <a:pPr marL="1771650" lvl="3" indent="-514350"/>
            <a:endParaRPr lang="en-US" altLang="ja-JP" dirty="0" smtClean="0"/>
          </a:p>
          <a:p>
            <a:pPr marL="1771650" lvl="3" indent="-514350"/>
            <a:endParaRPr lang="en-US" altLang="ja-JP" dirty="0"/>
          </a:p>
          <a:p>
            <a:pPr marL="1771650" lvl="3" indent="-514350"/>
            <a:r>
              <a:rPr lang="en-US" altLang="ja-JP" dirty="0" smtClean="0"/>
              <a:t>There are 1,762 rules </a:t>
            </a:r>
            <a:r>
              <a:rPr lang="en-US" altLang="ja-JP" dirty="0"/>
              <a:t>having ‘add’ in the </a:t>
            </a:r>
            <a:r>
              <a:rPr lang="en-US" altLang="ja-JP" dirty="0" smtClean="0"/>
              <a:t>antecedent out of 5,562 rules </a:t>
            </a:r>
            <a:r>
              <a:rPr lang="en-US" altLang="ja-JP" dirty="0"/>
              <a:t>having ‘add’ in </a:t>
            </a:r>
            <a:r>
              <a:rPr lang="en-US" altLang="ja-JP" dirty="0" smtClean="0"/>
              <a:t>the consequent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7504" y="4221088"/>
            <a:ext cx="7128792" cy="16312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/>
              <a:t>public </a:t>
            </a:r>
            <a:r>
              <a:rPr lang="en-US" altLang="ja-JP" sz="2000" b="1" dirty="0"/>
              <a:t>static </a:t>
            </a:r>
            <a:r>
              <a:rPr lang="en-US" altLang="ja-JP" sz="2000" b="1" dirty="0">
                <a:solidFill>
                  <a:srgbClr val="FF0000"/>
                </a:solidFill>
              </a:rPr>
              <a:t>void</a:t>
            </a:r>
            <a:r>
              <a:rPr lang="en-US" altLang="ja-JP" sz="2000" b="1" dirty="0"/>
              <a:t> </a:t>
            </a:r>
            <a:r>
              <a:rPr lang="en-US" altLang="ja-JP" sz="2000" b="1" dirty="0" err="1">
                <a:solidFill>
                  <a:srgbClr val="0070C0"/>
                </a:solidFill>
              </a:rPr>
              <a:t>add</a:t>
            </a:r>
            <a:r>
              <a:rPr lang="en-US" altLang="ja-JP" sz="2000" b="1" dirty="0" err="1"/>
              <a:t>ResourceLocation</a:t>
            </a:r>
            <a:r>
              <a:rPr lang="en-US" altLang="ja-JP" sz="2000" b="1" dirty="0"/>
              <a:t>(</a:t>
            </a:r>
            <a:r>
              <a:rPr lang="en-US" altLang="ja-JP" sz="2000" b="1" dirty="0">
                <a:solidFill>
                  <a:srgbClr val="FF0000"/>
                </a:solidFill>
              </a:rPr>
              <a:t>String</a:t>
            </a:r>
            <a:r>
              <a:rPr lang="en-US" altLang="ja-JP" sz="2000" b="1" dirty="0"/>
              <a:t> location) {</a:t>
            </a:r>
          </a:p>
          <a:p>
            <a:r>
              <a:rPr lang="en-US" altLang="ja-JP" sz="2000" dirty="0"/>
              <a:t>        </a:t>
            </a:r>
            <a:r>
              <a:rPr lang="en-US" altLang="ja-JP" sz="2000" b="1" dirty="0"/>
              <a:t>if (!</a:t>
            </a:r>
            <a:r>
              <a:rPr lang="en-US" altLang="ja-JP" sz="2000" b="1" i="1" dirty="0" err="1"/>
              <a:t>containsLocation</a:t>
            </a:r>
            <a:r>
              <a:rPr lang="en-US" altLang="ja-JP" sz="2000" b="1" i="1" dirty="0"/>
              <a:t>(location)) {</a:t>
            </a:r>
          </a:p>
          <a:p>
            <a:r>
              <a:rPr lang="en-US" altLang="ja-JP" sz="2000" dirty="0"/>
              <a:t>            </a:t>
            </a:r>
            <a:r>
              <a:rPr lang="en-US" altLang="ja-JP" sz="2000" i="1" dirty="0" err="1"/>
              <a:t>resourceLocations.</a:t>
            </a:r>
            <a:r>
              <a:rPr lang="en-US" altLang="ja-JP" sz="2000" i="1" dirty="0" err="1">
                <a:solidFill>
                  <a:srgbClr val="FF0000"/>
                </a:solidFill>
              </a:rPr>
              <a:t>add</a:t>
            </a:r>
            <a:r>
              <a:rPr lang="en-US" altLang="ja-JP" sz="2000" i="1" dirty="0"/>
              <a:t>(location);</a:t>
            </a:r>
          </a:p>
          <a:p>
            <a:r>
              <a:rPr lang="ja-JP" altLang="en-US" sz="2000" dirty="0"/>
              <a:t>        </a:t>
            </a:r>
            <a:r>
              <a:rPr lang="en-US" altLang="ja-JP" sz="2000" dirty="0"/>
              <a:t>}</a:t>
            </a:r>
          </a:p>
          <a:p>
            <a:r>
              <a:rPr lang="ja-JP" altLang="en-US" sz="2000" dirty="0"/>
              <a:t>    </a:t>
            </a:r>
            <a:r>
              <a:rPr lang="en-US" altLang="ja-JP" sz="2000" dirty="0"/>
              <a:t>}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95536" y="5867980"/>
            <a:ext cx="662473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err="1" smtClean="0"/>
              <a:t>ArgoUML:org.argouml.application.helpers.ResourceLoader.java</a:t>
            </a:r>
            <a:endParaRPr lang="ja-JP" altLang="en-US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929992"/>
              </p:ext>
            </p:extLst>
          </p:nvPr>
        </p:nvGraphicFramePr>
        <p:xfrm>
          <a:off x="7380312" y="3933056"/>
          <a:ext cx="1691680" cy="2239520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1691680"/>
              </a:tblGrid>
              <a:tr h="301751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verb list</a:t>
                      </a:r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6082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1. add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082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2. se</a:t>
                      </a:r>
                      <a:r>
                        <a:rPr kumimoji="1" lang="en-US" altLang="ja-JP" sz="2000" baseline="0" dirty="0" smtClean="0"/>
                        <a:t>nd</a:t>
                      </a:r>
                      <a:endParaRPr kumimoji="1" lang="en-US" altLang="ja-JP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08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1" lang="en-US" altLang="ja-JP" sz="2000" baseline="0" dirty="0" smtClean="0"/>
                        <a:t>3. create</a:t>
                      </a:r>
                      <a:endParaRPr kumimoji="1" lang="en-US" altLang="ja-JP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082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4. enumerate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C209-1447-43FC-B931-77863908D8B5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15</a:t>
            </a:fld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179512" y="2586099"/>
            <a:ext cx="8712968" cy="6268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</a:rPr>
              <a:t>call : add </a:t>
            </a:r>
            <a:r>
              <a:rPr kumimoji="1" lang="ja-JP" altLang="en-US" sz="2400" dirty="0" smtClean="0">
                <a:solidFill>
                  <a:schemeClr val="tx1"/>
                </a:solidFill>
              </a:rPr>
              <a:t>⋀ 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argument type : String</a:t>
            </a: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kumimoji="1" lang="ja-JP" altLang="en-US" sz="2400" dirty="0" smtClean="0">
                <a:solidFill>
                  <a:schemeClr val="tx1"/>
                </a:solidFill>
              </a:rPr>
              <a:t>⋀ </a:t>
            </a:r>
            <a:r>
              <a:rPr lang="en-US" altLang="ja-JP" sz="2400" dirty="0" smtClean="0">
                <a:solidFill>
                  <a:schemeClr val="tx1"/>
                </a:solidFill>
              </a:rPr>
              <a:t>return type : void</a:t>
            </a:r>
            <a:r>
              <a:rPr kumimoji="1" lang="ja-JP" altLang="en-US" sz="2400" dirty="0" smtClean="0">
                <a:solidFill>
                  <a:schemeClr val="tx1"/>
                </a:solidFill>
              </a:rPr>
              <a:t>　→</a:t>
            </a:r>
            <a:r>
              <a:rPr lang="ja-JP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ja-JP" sz="2400" dirty="0" smtClean="0">
                <a:solidFill>
                  <a:schemeClr val="tx1"/>
                </a:solidFill>
              </a:rPr>
              <a:t>add</a:t>
            </a:r>
            <a:endParaRPr kumimoji="1" lang="ja-JP" alt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525963"/>
          </a:xfrm>
          <a:solidFill>
            <a:schemeClr val="bg1"/>
          </a:solidFill>
        </p:spPr>
        <p:txBody>
          <a:bodyPr/>
          <a:lstStyle/>
          <a:p>
            <a:r>
              <a:rPr lang="en-US" altLang="ja-JP" sz="2400" dirty="0" smtClean="0"/>
              <a:t>We developed a system which recommends verbs for methods based on association rules</a:t>
            </a:r>
          </a:p>
          <a:p>
            <a:endParaRPr lang="en-US" altLang="ja-JP" sz="2400" dirty="0" smtClean="0"/>
          </a:p>
          <a:p>
            <a:r>
              <a:rPr lang="en-US" altLang="ja-JP" sz="2400" dirty="0" smtClean="0"/>
              <a:t>We demonstrated that our system can </a:t>
            </a:r>
            <a:r>
              <a:rPr lang="en-US" altLang="ja-JP" sz="2400" dirty="0"/>
              <a:t>recommend </a:t>
            </a:r>
            <a:r>
              <a:rPr lang="en-US" altLang="ja-JP" sz="2400" dirty="0" smtClean="0"/>
              <a:t>appropriate verbs in the top 10 of the list </a:t>
            </a:r>
            <a:r>
              <a:rPr lang="en-US" altLang="ja-JP" sz="2400" dirty="0"/>
              <a:t>for </a:t>
            </a:r>
            <a:r>
              <a:rPr lang="en-US" altLang="ja-JP" sz="2400" dirty="0" smtClean="0"/>
              <a:t>60.6% </a:t>
            </a:r>
            <a:r>
              <a:rPr lang="en-US" altLang="ja-JP" sz="2400" dirty="0"/>
              <a:t>of  </a:t>
            </a:r>
            <a:r>
              <a:rPr lang="en-US" altLang="ja-JP" sz="2400" dirty="0" smtClean="0"/>
              <a:t>the methods </a:t>
            </a:r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Future work </a:t>
            </a:r>
          </a:p>
          <a:p>
            <a:pPr lvl="1"/>
            <a:r>
              <a:rPr lang="en-US" altLang="ja-JP" sz="2400" dirty="0" smtClean="0"/>
              <a:t>Develop </a:t>
            </a:r>
            <a:r>
              <a:rPr lang="en-US" altLang="ja-JP" sz="2400" dirty="0"/>
              <a:t>a ranking strategy </a:t>
            </a:r>
          </a:p>
          <a:p>
            <a:pPr lvl="1"/>
            <a:r>
              <a:rPr lang="en-US" altLang="ja-JP" sz="2400" dirty="0"/>
              <a:t>R</a:t>
            </a:r>
            <a:r>
              <a:rPr lang="en-US" altLang="ja-JP" sz="2400" dirty="0" smtClean="0"/>
              <a:t>ecommend appropriate whole names 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F2AD-3A35-4A72-886C-F217BD7216A1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33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Contents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Background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Our Approach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Evaluation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DFEDA-FAD0-4D4F-8729-B3D70436638F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94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157708" y="2996952"/>
            <a:ext cx="6286500" cy="1953508"/>
            <a:chOff x="0" y="2276872"/>
            <a:chExt cx="6286500" cy="1953508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636912"/>
              <a:ext cx="6286500" cy="1181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テキスト ボックス 4"/>
            <p:cNvSpPr txBox="1"/>
            <p:nvPr/>
          </p:nvSpPr>
          <p:spPr>
            <a:xfrm>
              <a:off x="282055" y="2276872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・・・</a:t>
              </a:r>
              <a:endParaRPr kumimoji="1" lang="ja-JP" altLang="en-US" dirty="0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323528" y="3861048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dirty="0"/>
                <a:t>・・・</a:t>
              </a:r>
              <a:endParaRPr kumimoji="1" lang="ja-JP" altLang="en-US" dirty="0"/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Background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-36512" y="1628800"/>
            <a:ext cx="9942065" cy="1759550"/>
          </a:xfrm>
        </p:spPr>
        <p:txBody>
          <a:bodyPr/>
          <a:lstStyle/>
          <a:p>
            <a:r>
              <a:rPr lang="en-US" altLang="ja-JP" sz="2600" dirty="0" smtClean="0"/>
              <a:t>Method name is important for program understanding</a:t>
            </a:r>
          </a:p>
          <a:p>
            <a:pPr lvl="1"/>
            <a:r>
              <a:rPr lang="en-US" altLang="ja-JP" sz="2400" dirty="0" smtClean="0"/>
              <a:t>Developers predict the behavior of the method from its name</a:t>
            </a:r>
          </a:p>
          <a:p>
            <a:pPr lvl="1"/>
            <a:r>
              <a:rPr lang="en-US" altLang="ja-JP" sz="2400" dirty="0" smtClean="0"/>
              <a:t>Developers make mistake if the name is inappropriate </a:t>
            </a:r>
            <a:r>
              <a:rPr lang="en-US" altLang="ja-JP" sz="2000" dirty="0"/>
              <a:t>[1</a:t>
            </a:r>
            <a:r>
              <a:rPr lang="en-US" altLang="ja-JP" sz="2000" dirty="0" smtClean="0"/>
              <a:t>]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endParaRPr lang="en-US" altLang="ja-JP" sz="2400" dirty="0" smtClean="0"/>
          </a:p>
        </p:txBody>
      </p:sp>
      <p:sp>
        <p:nvSpPr>
          <p:cNvPr id="6" name="雲形吹き出し 5"/>
          <p:cNvSpPr/>
          <p:nvPr/>
        </p:nvSpPr>
        <p:spPr>
          <a:xfrm>
            <a:off x="4932040" y="4151759"/>
            <a:ext cx="4152267" cy="1149449"/>
          </a:xfrm>
          <a:prstGeom prst="cloudCallout">
            <a:avLst>
              <a:gd name="adj1" fmla="val -58052"/>
              <a:gd name="adj2" fmla="val -3757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b="1" dirty="0" smtClean="0">
                <a:solidFill>
                  <a:schemeClr val="tx1"/>
                </a:solidFill>
              </a:rPr>
              <a:t>setter</a:t>
            </a:r>
            <a:r>
              <a:rPr lang="en-US" altLang="ja-JP" sz="2000" dirty="0" smtClean="0">
                <a:solidFill>
                  <a:schemeClr val="tx1"/>
                </a:solidFill>
              </a:rPr>
              <a:t>?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853552" y="4726483"/>
            <a:ext cx="2204718" cy="93617"/>
            <a:chOff x="5760011" y="4966806"/>
            <a:chExt cx="2204718" cy="93617"/>
          </a:xfrm>
        </p:grpSpPr>
        <p:sp>
          <p:nvSpPr>
            <p:cNvPr id="8" name="正方形/長方形 7"/>
            <p:cNvSpPr/>
            <p:nvPr/>
          </p:nvSpPr>
          <p:spPr>
            <a:xfrm rot="3300000" flipH="1">
              <a:off x="6829421" y="3897396"/>
              <a:ext cx="65898" cy="2204718"/>
            </a:xfrm>
            <a:prstGeom prst="rect">
              <a:avLst/>
            </a:prstGeom>
            <a:solidFill>
              <a:srgbClr val="FF00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 rot="-3300000">
              <a:off x="6799495" y="3959710"/>
              <a:ext cx="68448" cy="2132977"/>
            </a:xfrm>
            <a:prstGeom prst="rect">
              <a:avLst/>
            </a:prstGeom>
            <a:solidFill>
              <a:srgbClr val="FF00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35496" y="6093296"/>
            <a:ext cx="894029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[1]D. </a:t>
            </a:r>
            <a:r>
              <a:rPr lang="en-US" altLang="ja-JP" dirty="0" err="1"/>
              <a:t>Lawrie</a:t>
            </a:r>
            <a:r>
              <a:rPr lang="en-US" altLang="ja-JP" dirty="0"/>
              <a:t>, </a:t>
            </a:r>
            <a:r>
              <a:rPr lang="en-US" altLang="ja-JP" dirty="0" smtClean="0"/>
              <a:t>C. </a:t>
            </a:r>
            <a:r>
              <a:rPr lang="en-US" altLang="ja-JP" dirty="0"/>
              <a:t>Morrell, </a:t>
            </a:r>
            <a:r>
              <a:rPr lang="en-US" altLang="ja-JP" dirty="0" smtClean="0"/>
              <a:t>H. </a:t>
            </a:r>
            <a:r>
              <a:rPr lang="en-US" altLang="ja-JP" dirty="0" err="1"/>
              <a:t>Feild</a:t>
            </a:r>
            <a:r>
              <a:rPr lang="en-US" altLang="ja-JP" dirty="0"/>
              <a:t>, and </a:t>
            </a:r>
            <a:r>
              <a:rPr lang="en-US" altLang="ja-JP" dirty="0" smtClean="0"/>
              <a:t>D. </a:t>
            </a:r>
            <a:r>
              <a:rPr lang="en-US" altLang="ja-JP" dirty="0"/>
              <a:t>Binkley. </a:t>
            </a:r>
            <a:endParaRPr lang="en-US" altLang="ja-JP" dirty="0" smtClean="0"/>
          </a:p>
          <a:p>
            <a:r>
              <a:rPr lang="en-US" altLang="ja-JP" dirty="0" smtClean="0"/>
              <a:t>What‘s </a:t>
            </a:r>
            <a:r>
              <a:rPr lang="en-US" altLang="ja-JP" dirty="0"/>
              <a:t>in a </a:t>
            </a:r>
            <a:r>
              <a:rPr lang="en-US" altLang="ja-JP" dirty="0" smtClean="0"/>
              <a:t>name?</a:t>
            </a:r>
            <a:r>
              <a:rPr lang="ja-JP" altLang="en-US" dirty="0" smtClean="0"/>
              <a:t>　</a:t>
            </a:r>
            <a:r>
              <a:rPr lang="en-US" altLang="ja-JP" dirty="0" smtClean="0"/>
              <a:t>a </a:t>
            </a:r>
            <a:r>
              <a:rPr lang="en-US" altLang="ja-JP" dirty="0"/>
              <a:t>study of </a:t>
            </a:r>
            <a:r>
              <a:rPr lang="en-US" altLang="ja-JP" dirty="0" err="1"/>
              <a:t>identiers</a:t>
            </a:r>
            <a:r>
              <a:rPr lang="en-US" altLang="ja-JP" dirty="0" smtClean="0"/>
              <a:t>.  </a:t>
            </a:r>
            <a:r>
              <a:rPr lang="en-US" altLang="ja-JP" dirty="0"/>
              <a:t>In </a:t>
            </a:r>
            <a:r>
              <a:rPr lang="en-US" altLang="ja-JP" i="1" dirty="0"/>
              <a:t>Proceedings of the 14th IEEE </a:t>
            </a:r>
            <a:r>
              <a:rPr lang="en-US" altLang="ja-JP" i="1" dirty="0" smtClean="0"/>
              <a:t>ICPC</a:t>
            </a:r>
            <a:endParaRPr kumimoji="1" lang="ja-JP" altLang="en-US" dirty="0"/>
          </a:p>
        </p:txBody>
      </p:sp>
      <p:sp>
        <p:nvSpPr>
          <p:cNvPr id="10" name="角丸四角形吹き出し 9"/>
          <p:cNvSpPr/>
          <p:nvPr/>
        </p:nvSpPr>
        <p:spPr>
          <a:xfrm>
            <a:off x="282055" y="4887144"/>
            <a:ext cx="5256584" cy="1224136"/>
          </a:xfrm>
          <a:prstGeom prst="wedgeRoundRectCallout">
            <a:avLst>
              <a:gd name="adj1" fmla="val 22679"/>
              <a:gd name="adj2" fmla="val -82792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200" dirty="0" smtClean="0">
                <a:solidFill>
                  <a:schemeClr val="tx1"/>
                </a:solidFill>
              </a:rPr>
              <a:t>Actually,</a:t>
            </a:r>
          </a:p>
          <a:p>
            <a:pPr algn="ctr"/>
            <a:r>
              <a:rPr lang="en-US" altLang="ja-JP" sz="2400" b="1" dirty="0" smtClean="0">
                <a:solidFill>
                  <a:schemeClr val="accent2"/>
                </a:solidFill>
              </a:rPr>
              <a:t>getter</a:t>
            </a:r>
            <a:r>
              <a:rPr lang="en-US" altLang="ja-JP" sz="2200" dirty="0" smtClean="0">
                <a:solidFill>
                  <a:schemeClr val="accent2"/>
                </a:solidFill>
              </a:rPr>
              <a:t> method which opens a Stream</a:t>
            </a:r>
            <a:br>
              <a:rPr lang="en-US" altLang="ja-JP" sz="2200" dirty="0" smtClean="0">
                <a:solidFill>
                  <a:schemeClr val="accent2"/>
                </a:solidFill>
              </a:rPr>
            </a:br>
            <a:r>
              <a:rPr lang="en-US" altLang="ja-JP" sz="2200" dirty="0" smtClean="0">
                <a:solidFill>
                  <a:schemeClr val="accent2"/>
                </a:solidFill>
              </a:rPr>
              <a:t> to set some properties</a:t>
            </a:r>
            <a:endParaRPr kumimoji="1" lang="ja-JP" altLang="en-US" sz="2200" dirty="0">
              <a:solidFill>
                <a:schemeClr val="tx1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3737-B4BE-4FE5-842A-E9699B0EEC58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422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Background</a:t>
            </a:r>
            <a:br>
              <a:rPr lang="en-US" altLang="ja-JP" dirty="0" smtClean="0">
                <a:solidFill>
                  <a:schemeClr val="tx1"/>
                </a:solidFill>
              </a:rPr>
            </a:br>
            <a:r>
              <a:rPr lang="en-US" altLang="ja-JP" dirty="0" smtClean="0">
                <a:solidFill>
                  <a:schemeClr val="tx1"/>
                </a:solidFill>
              </a:rPr>
              <a:t>-</a:t>
            </a:r>
            <a:r>
              <a:rPr kumimoji="1" lang="en-US" altLang="ja-JP" dirty="0" smtClean="0"/>
              <a:t>Naming Conventions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484784"/>
            <a:ext cx="8136904" cy="2664296"/>
          </a:xfrm>
          <a:ln>
            <a:noFill/>
          </a:ln>
        </p:spPr>
        <p:txBody>
          <a:bodyPr/>
          <a:lstStyle/>
          <a:p>
            <a:r>
              <a:rPr kumimoji="1" lang="en-US" altLang="ja-JP" sz="2800" dirty="0" smtClean="0"/>
              <a:t>Method name should</a:t>
            </a:r>
          </a:p>
          <a:p>
            <a:pPr lvl="1"/>
            <a:r>
              <a:rPr kumimoji="1" lang="en-US" altLang="ja-JP" sz="2400" dirty="0" smtClean="0"/>
              <a:t>represent the behavior of the method </a:t>
            </a:r>
            <a:br>
              <a:rPr kumimoji="1" lang="en-US" altLang="ja-JP" sz="2400" dirty="0" smtClean="0"/>
            </a:br>
            <a:r>
              <a:rPr kumimoji="1" lang="en-US" altLang="ja-JP" sz="2400" dirty="0" smtClean="0"/>
              <a:t>				and the target object </a:t>
            </a:r>
            <a:r>
              <a:rPr lang="en-US" altLang="ja-JP" sz="2400" dirty="0" smtClean="0"/>
              <a:t>[</a:t>
            </a:r>
            <a:r>
              <a:rPr lang="en-US" altLang="ja-JP" sz="2400" dirty="0"/>
              <a:t>2] </a:t>
            </a:r>
            <a:endParaRPr kumimoji="1" lang="en-US" altLang="ja-JP" sz="2400" dirty="0" smtClean="0"/>
          </a:p>
          <a:p>
            <a:pPr lvl="1"/>
            <a:r>
              <a:rPr lang="en-US" altLang="ja-JP" sz="2400" dirty="0" smtClean="0"/>
              <a:t>consist of a verb and objects (</a:t>
            </a:r>
            <a:r>
              <a:rPr lang="en-US" altLang="ja-JP" sz="2000" dirty="0" err="1" smtClean="0"/>
              <a:t>open</a:t>
            </a:r>
            <a:r>
              <a:rPr kumimoji="1" lang="en-US" altLang="ja-JP" sz="2000" dirty="0" err="1" smtClean="0"/>
              <a:t>+BinaryStream</a:t>
            </a:r>
            <a:r>
              <a:rPr kumimoji="1" lang="en-US" altLang="ja-JP" sz="2000" dirty="0" smtClean="0"/>
              <a:t>)</a:t>
            </a:r>
          </a:p>
          <a:p>
            <a:r>
              <a:rPr kumimoji="1" lang="en-US" altLang="ja-JP" sz="2800" dirty="0" smtClean="0"/>
              <a:t>Example: well-known verbs</a:t>
            </a:r>
          </a:p>
          <a:p>
            <a:pPr lvl="1"/>
            <a:r>
              <a:rPr kumimoji="1" lang="en-US" altLang="ja-JP" sz="2400" dirty="0" smtClean="0"/>
              <a:t>get</a:t>
            </a:r>
            <a:r>
              <a:rPr kumimoji="1" lang="ja-JP" altLang="en-US" sz="2400" dirty="0" err="1" smtClean="0"/>
              <a:t>，</a:t>
            </a:r>
            <a:r>
              <a:rPr kumimoji="1" lang="en-US" altLang="ja-JP" sz="2400" dirty="0" smtClean="0"/>
              <a:t>set:  methods for accessing a field </a:t>
            </a:r>
          </a:p>
          <a:p>
            <a:pPr lvl="1"/>
            <a:endParaRPr kumimoji="1" lang="en-US" altLang="ja-JP" sz="1800" dirty="0" smtClean="0"/>
          </a:p>
        </p:txBody>
      </p:sp>
      <p:grpSp>
        <p:nvGrpSpPr>
          <p:cNvPr id="6" name="グループ化 5"/>
          <p:cNvGrpSpPr/>
          <p:nvPr/>
        </p:nvGrpSpPr>
        <p:grpSpPr>
          <a:xfrm>
            <a:off x="467544" y="4293096"/>
            <a:ext cx="8136904" cy="1512168"/>
            <a:chOff x="467544" y="3933056"/>
            <a:chExt cx="8136904" cy="1512168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467544" y="4149080"/>
              <a:ext cx="813690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3000" dirty="0" smtClean="0"/>
                <a:t>It is not known when and which verbs </a:t>
              </a:r>
            </a:p>
            <a:p>
              <a:pPr algn="ctr"/>
              <a:r>
                <a:rPr lang="en-US" altLang="ja-JP" sz="3000" dirty="0" smtClean="0"/>
                <a:t>should be used to name a method</a:t>
              </a:r>
              <a:endParaRPr lang="en-US" altLang="ja-JP" sz="3000" dirty="0"/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467544" y="3933056"/>
              <a:ext cx="8136904" cy="151216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" name="テキスト ボックス 7"/>
          <p:cNvSpPr txBox="1"/>
          <p:nvPr/>
        </p:nvSpPr>
        <p:spPr>
          <a:xfrm>
            <a:off x="35497" y="6228020"/>
            <a:ext cx="82809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[2] S. </a:t>
            </a:r>
            <a:r>
              <a:rPr lang="en-US" altLang="ja-JP" dirty="0"/>
              <a:t>McConnell. </a:t>
            </a:r>
            <a:r>
              <a:rPr lang="en-US" altLang="ja-JP" i="1" dirty="0"/>
              <a:t>Code Complete, Second Edition</a:t>
            </a:r>
            <a:r>
              <a:rPr lang="en-US" altLang="ja-JP" dirty="0"/>
              <a:t>. Microsoft </a:t>
            </a:r>
            <a:r>
              <a:rPr lang="en-US" altLang="ja-JP" dirty="0" smtClean="0"/>
              <a:t>Press, 2004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C0A15-10C5-42C0-94D8-341BA7E55A69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06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tx1"/>
                </a:solidFill>
              </a:rPr>
              <a:t>Background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-Viewpoint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1628800"/>
            <a:ext cx="8424936" cy="4493095"/>
          </a:xfrm>
        </p:spPr>
        <p:txBody>
          <a:bodyPr/>
          <a:lstStyle/>
          <a:p>
            <a:r>
              <a:rPr lang="en-US" altLang="ja-JP" b="1" dirty="0" smtClean="0"/>
              <a:t>Recommend Verb </a:t>
            </a:r>
            <a:r>
              <a:rPr lang="en-US" altLang="ja-JP" dirty="0" smtClean="0"/>
              <a:t>candidates as a list</a:t>
            </a:r>
          </a:p>
          <a:p>
            <a:endParaRPr kumimoji="1" lang="en-US" altLang="ja-JP" dirty="0" smtClean="0"/>
          </a:p>
          <a:p>
            <a:endParaRPr lang="en-US" altLang="ja-JP" dirty="0"/>
          </a:p>
          <a:p>
            <a:r>
              <a:rPr lang="en-US" altLang="ja-JP" dirty="0"/>
              <a:t>Use </a:t>
            </a:r>
            <a:r>
              <a:rPr lang="en-US" altLang="ja-JP" b="1" dirty="0"/>
              <a:t>A</a:t>
            </a:r>
            <a:r>
              <a:rPr lang="en-US" altLang="ja-JP" b="1" dirty="0" smtClean="0"/>
              <a:t>ssociation Rule Mining</a:t>
            </a:r>
            <a:r>
              <a:rPr lang="ja-JP" altLang="en-US" b="1" dirty="0" smtClean="0"/>
              <a:t>　</a:t>
            </a:r>
            <a:r>
              <a:rPr lang="en-US" altLang="ja-JP" b="1" dirty="0"/>
              <a:t/>
            </a:r>
            <a:br>
              <a:rPr lang="en-US" altLang="ja-JP" b="1" dirty="0"/>
            </a:br>
            <a:r>
              <a:rPr lang="en-US" altLang="ja-JP" b="1" dirty="0" smtClean="0"/>
              <a:t>	</a:t>
            </a:r>
            <a:r>
              <a:rPr lang="en-US" altLang="ja-JP" dirty="0" smtClean="0"/>
              <a:t>to</a:t>
            </a:r>
            <a:r>
              <a:rPr lang="ja-JP" altLang="en-US" dirty="0" smtClean="0"/>
              <a:t> </a:t>
            </a:r>
            <a:r>
              <a:rPr lang="en-US" altLang="ja-JP" dirty="0"/>
              <a:t>extract Naming </a:t>
            </a:r>
            <a:r>
              <a:rPr lang="en-US" altLang="ja-JP" dirty="0" smtClean="0"/>
              <a:t>Association Rules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en-US" altLang="ja-JP" dirty="0" smtClean="0"/>
              <a:t>Use </a:t>
            </a:r>
            <a:r>
              <a:rPr lang="en-US" altLang="ja-JP" b="1" dirty="0"/>
              <a:t>I</a:t>
            </a:r>
            <a:r>
              <a:rPr lang="en-US" altLang="ja-JP" b="1" dirty="0" smtClean="0"/>
              <a:t>dentifiers</a:t>
            </a:r>
            <a:r>
              <a:rPr lang="en-US" altLang="ja-JP" dirty="0" smtClean="0"/>
              <a:t>  in method definitions</a:t>
            </a:r>
            <a:br>
              <a:rPr lang="en-US" altLang="ja-JP" dirty="0" smtClean="0"/>
            </a:br>
            <a:r>
              <a:rPr lang="en-US" altLang="ja-JP" dirty="0" smtClean="0"/>
              <a:t>			and a </a:t>
            </a:r>
            <a:r>
              <a:rPr lang="en-US" altLang="ja-JP" b="1" dirty="0" smtClean="0"/>
              <a:t>Method Verb</a:t>
            </a:r>
          </a:p>
          <a:p>
            <a:endParaRPr kumimoji="1" lang="en-US" altLang="ja-JP" dirty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sz="2800" dirty="0" smtClean="0"/>
          </a:p>
          <a:p>
            <a:endParaRPr kumimoji="1" lang="en-US" altLang="ja-JP" dirty="0" smtClean="0"/>
          </a:p>
          <a:p>
            <a:endParaRPr kumimoji="1" lang="ja-JP" altLang="en-US" sz="2800" dirty="0"/>
          </a:p>
        </p:txBody>
      </p:sp>
      <p:sp>
        <p:nvSpPr>
          <p:cNvPr id="4" name="正方形/長方形 3"/>
          <p:cNvSpPr/>
          <p:nvPr/>
        </p:nvSpPr>
        <p:spPr>
          <a:xfrm>
            <a:off x="3131840" y="3861048"/>
            <a:ext cx="4896544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54EB3-2218-46D5-AF35-0EB20CA0D853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25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tx1"/>
                </a:solidFill>
              </a:rPr>
              <a:t>Background</a:t>
            </a:r>
            <a:br>
              <a:rPr lang="en-US" altLang="ja-JP" dirty="0">
                <a:solidFill>
                  <a:schemeClr val="tx1"/>
                </a:solidFill>
              </a:rPr>
            </a:br>
            <a:r>
              <a:rPr lang="en-US" altLang="ja-JP" dirty="0" smtClean="0">
                <a:solidFill>
                  <a:schemeClr val="tx1"/>
                </a:solidFill>
              </a:rPr>
              <a:t>-Naming Association </a:t>
            </a:r>
            <a:r>
              <a:rPr lang="en-US" altLang="ja-JP" dirty="0">
                <a:solidFill>
                  <a:schemeClr val="tx1"/>
                </a:solidFill>
              </a:rPr>
              <a:t>R</a:t>
            </a:r>
            <a:r>
              <a:rPr lang="en-US" altLang="ja-JP" dirty="0" smtClean="0">
                <a:solidFill>
                  <a:schemeClr val="tx1"/>
                </a:solidFill>
              </a:rPr>
              <a:t>ule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604664"/>
          </a:xfrm>
        </p:spPr>
        <p:txBody>
          <a:bodyPr/>
          <a:lstStyle/>
          <a:p>
            <a:r>
              <a:rPr lang="en-US" altLang="ja-JP" dirty="0" smtClean="0"/>
              <a:t>if-then rules between identifiers and verb</a:t>
            </a:r>
          </a:p>
        </p:txBody>
      </p:sp>
      <p:cxnSp>
        <p:nvCxnSpPr>
          <p:cNvPr id="15" name="直線矢印コネクタ 14"/>
          <p:cNvCxnSpPr/>
          <p:nvPr/>
        </p:nvCxnSpPr>
        <p:spPr>
          <a:xfrm>
            <a:off x="4860032" y="2600908"/>
            <a:ext cx="64807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 15"/>
          <p:cNvSpPr/>
          <p:nvPr/>
        </p:nvSpPr>
        <p:spPr>
          <a:xfrm>
            <a:off x="971600" y="2276871"/>
            <a:ext cx="7200800" cy="64807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>
              <a:solidFill>
                <a:schemeClr val="tx1"/>
              </a:solidFill>
            </a:endParaRPr>
          </a:p>
        </p:txBody>
      </p:sp>
      <p:cxnSp>
        <p:nvCxnSpPr>
          <p:cNvPr id="17" name="直線矢印コネクタ 16"/>
          <p:cNvCxnSpPr/>
          <p:nvPr/>
        </p:nvCxnSpPr>
        <p:spPr>
          <a:xfrm>
            <a:off x="4860032" y="3984619"/>
            <a:ext cx="64807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1478385" y="3753785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>
                <a:solidFill>
                  <a:srgbClr val="FFC000"/>
                </a:solidFill>
              </a:rPr>
              <a:t>return type : </a:t>
            </a:r>
            <a:r>
              <a:rPr lang="en-US" altLang="ja-JP" sz="2400" dirty="0" err="1" smtClean="0">
                <a:solidFill>
                  <a:srgbClr val="FFC000"/>
                </a:solidFill>
              </a:rPr>
              <a:t>boolean</a:t>
            </a:r>
            <a:r>
              <a:rPr lang="en-US" altLang="ja-JP" sz="2400" dirty="0" smtClean="0">
                <a:solidFill>
                  <a:srgbClr val="FFC000"/>
                </a:solidFill>
              </a:rPr>
              <a:t>                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474424" y="3759423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solidFill>
                  <a:srgbClr val="FF0000"/>
                </a:solidFill>
              </a:rPr>
              <a:t>is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251675" y="2370075"/>
            <a:ext cx="852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Verb      </a:t>
            </a:r>
            <a:endParaRPr kumimoji="1" lang="ja-JP" altLang="en-US" sz="24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162461" y="2393353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/>
              <a:t>Identifiers</a:t>
            </a:r>
            <a:endParaRPr kumimoji="1" lang="ja-JP" altLang="en-US" sz="24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345437" y="4633391"/>
            <a:ext cx="3083911" cy="16312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 smtClean="0">
                <a:ea typeface="Cambria Math" panose="02040503050406030204" pitchFamily="18" charset="0"/>
                <a:cs typeface="ＭＳ Ｐゴシック" pitchFamily="50" charset="-128"/>
              </a:rPr>
              <a:t>public </a:t>
            </a:r>
            <a:r>
              <a:rPr lang="en-US" altLang="ja-JP" sz="2000" dirty="0" err="1" smtClean="0">
                <a:solidFill>
                  <a:srgbClr val="FFC000"/>
                </a:solidFill>
                <a:ea typeface="Cambria Math" panose="02040503050406030204" pitchFamily="18" charset="0"/>
                <a:cs typeface="ＭＳ Ｐゴシック" pitchFamily="50" charset="-128"/>
              </a:rPr>
              <a:t>boolean</a:t>
            </a:r>
            <a:r>
              <a:rPr lang="en-US" altLang="ja-JP" sz="2000" dirty="0" smtClean="0">
                <a:ea typeface="Cambria Math" panose="02040503050406030204" pitchFamily="18" charset="0"/>
                <a:cs typeface="ＭＳ Ｐゴシック" pitchFamily="50" charset="-128"/>
              </a:rPr>
              <a:t>   </a:t>
            </a:r>
            <a:r>
              <a:rPr lang="en-US" altLang="ja-JP" sz="2000" dirty="0" err="1" smtClean="0">
                <a:solidFill>
                  <a:srgbClr val="FF0000"/>
                </a:solidFill>
                <a:ea typeface="Cambria Math" panose="02040503050406030204" pitchFamily="18" charset="0"/>
                <a:cs typeface="ＭＳ Ｐゴシック" pitchFamily="50" charset="-128"/>
              </a:rPr>
              <a:t>is</a:t>
            </a:r>
            <a:r>
              <a:rPr lang="en-US" altLang="ja-JP" sz="2000" dirty="0" err="1" smtClean="0">
                <a:ea typeface="Cambria Math" panose="02040503050406030204" pitchFamily="18" charset="0"/>
                <a:cs typeface="ＭＳ Ｐゴシック" pitchFamily="50" charset="-128"/>
              </a:rPr>
              <a:t>A</a:t>
            </a:r>
            <a:r>
              <a:rPr lang="en-US" altLang="ja-JP" sz="2000" dirty="0" smtClean="0">
                <a:ea typeface="Cambria Math" panose="02040503050406030204" pitchFamily="18" charset="0"/>
                <a:cs typeface="ＭＳ Ｐゴシック" pitchFamily="50" charset="-128"/>
              </a:rPr>
              <a:t>(</a:t>
            </a:r>
            <a:r>
              <a:rPr lang="en-US" altLang="ja-JP" sz="2000" dirty="0" err="1" smtClean="0">
                <a:ea typeface="Cambria Math" panose="02040503050406030204" pitchFamily="18" charset="0"/>
                <a:cs typeface="ＭＳ Ｐゴシック" pitchFamily="50" charset="-128"/>
              </a:rPr>
              <a:t>int</a:t>
            </a:r>
            <a:r>
              <a:rPr lang="en-US" altLang="ja-JP" sz="2000" dirty="0" smtClean="0">
                <a:ea typeface="Cambria Math" panose="02040503050406030204" pitchFamily="18" charset="0"/>
                <a:cs typeface="ＭＳ Ｐゴシック" pitchFamily="50" charset="-128"/>
              </a:rPr>
              <a:t> </a:t>
            </a:r>
            <a:r>
              <a:rPr lang="en-US" altLang="ja-JP" sz="2000" dirty="0" err="1" smtClean="0">
                <a:ea typeface="Cambria Math" panose="02040503050406030204" pitchFamily="18" charset="0"/>
                <a:cs typeface="ＭＳ Ｐゴシック" pitchFamily="50" charset="-128"/>
              </a:rPr>
              <a:t>i</a:t>
            </a:r>
            <a:r>
              <a:rPr lang="en-US" altLang="ja-JP" sz="2000" dirty="0" smtClean="0">
                <a:ea typeface="Cambria Math" panose="02040503050406030204" pitchFamily="18" charset="0"/>
                <a:cs typeface="ＭＳ Ｐゴシック" pitchFamily="50" charset="-128"/>
              </a:rPr>
              <a:t>)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 smtClean="0">
                <a:ea typeface="Cambria Math" panose="02040503050406030204" pitchFamily="18" charset="0"/>
                <a:cs typeface="ＭＳ Ｐゴシック" pitchFamily="50" charset="-128"/>
              </a:rPr>
              <a:t>{</a:t>
            </a:r>
            <a:endParaRPr kumimoji="1" lang="en-US" altLang="ja-JP" sz="2000" dirty="0" smtClean="0">
              <a:ea typeface="Cambria Math" panose="020405030504060302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ea typeface="Cambria Math" panose="02040503050406030204" pitchFamily="18" charset="0"/>
              </a:rPr>
              <a:t> </a:t>
            </a:r>
            <a:r>
              <a:rPr lang="en-US" altLang="ja-JP" sz="2000" dirty="0" smtClean="0">
                <a:ea typeface="Cambria Math" panose="02040503050406030204" pitchFamily="18" charset="0"/>
              </a:rPr>
              <a:t>    if ( </a:t>
            </a:r>
            <a:r>
              <a:rPr lang="en-US" altLang="ja-JP" sz="2000" dirty="0" err="1" smtClean="0">
                <a:ea typeface="Cambria Math" panose="02040503050406030204" pitchFamily="18" charset="0"/>
              </a:rPr>
              <a:t>i</a:t>
            </a:r>
            <a:r>
              <a:rPr lang="en-US" altLang="ja-JP" sz="2000" dirty="0" smtClean="0">
                <a:ea typeface="Cambria Math" panose="02040503050406030204" pitchFamily="18" charset="0"/>
              </a:rPr>
              <a:t> == 0 )  return true;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>
                <a:ea typeface="Cambria Math" panose="02040503050406030204" pitchFamily="18" charset="0"/>
              </a:rPr>
              <a:t> </a:t>
            </a:r>
            <a:r>
              <a:rPr lang="en-US" altLang="ja-JP" sz="2000" dirty="0" smtClean="0">
                <a:ea typeface="Cambria Math" panose="02040503050406030204" pitchFamily="18" charset="0"/>
              </a:rPr>
              <a:t>     return false; </a:t>
            </a:r>
            <a:endParaRPr lang="en-US" altLang="ja-JP" sz="2000" dirty="0">
              <a:ea typeface="Cambria Math" panose="020405030504060302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>
                <a:ea typeface="Cambria Math" panose="02040503050406030204" pitchFamily="18" charset="0"/>
              </a:rPr>
              <a:t>}</a:t>
            </a:r>
            <a:endParaRPr kumimoji="1" lang="ja-JP" altLang="en-US" sz="2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716017" y="4787279"/>
            <a:ext cx="3240359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 smtClean="0">
                <a:ea typeface="ＭＳ 明朝" pitchFamily="17" charset="-128"/>
                <a:cs typeface="ＭＳ Ｐゴシック" pitchFamily="50" charset="-128"/>
              </a:rPr>
              <a:t>public </a:t>
            </a:r>
            <a:r>
              <a:rPr lang="en-US" altLang="ja-JP" sz="2000" dirty="0" err="1" smtClean="0">
                <a:solidFill>
                  <a:srgbClr val="FFC000"/>
                </a:solidFill>
                <a:ea typeface="ＭＳ 明朝" pitchFamily="17" charset="-128"/>
                <a:cs typeface="ＭＳ Ｐゴシック" pitchFamily="50" charset="-128"/>
              </a:rPr>
              <a:t>boolean</a:t>
            </a:r>
            <a:r>
              <a:rPr lang="en-US" altLang="ja-JP" sz="2000" dirty="0" smtClean="0">
                <a:ea typeface="ＭＳ 明朝" pitchFamily="17" charset="-128"/>
                <a:cs typeface="ＭＳ Ｐゴシック" pitchFamily="50" charset="-128"/>
              </a:rPr>
              <a:t>   </a:t>
            </a:r>
            <a:r>
              <a:rPr lang="en-US" altLang="ja-JP" sz="2000" dirty="0" err="1" smtClean="0">
                <a:solidFill>
                  <a:srgbClr val="FF0000"/>
                </a:solidFill>
                <a:ea typeface="ＭＳ 明朝" pitchFamily="17" charset="-128"/>
                <a:cs typeface="ＭＳ Ｐゴシック" pitchFamily="50" charset="-128"/>
              </a:rPr>
              <a:t>is</a:t>
            </a:r>
            <a:r>
              <a:rPr lang="en-US" altLang="ja-JP" sz="2000" dirty="0" err="1" smtClean="0">
                <a:ea typeface="ＭＳ 明朝" pitchFamily="17" charset="-128"/>
                <a:cs typeface="ＭＳ Ｐゴシック" pitchFamily="50" charset="-128"/>
              </a:rPr>
              <a:t>B</a:t>
            </a:r>
            <a:r>
              <a:rPr lang="en-US" altLang="ja-JP" sz="2000" dirty="0" smtClean="0">
                <a:ea typeface="ＭＳ 明朝" pitchFamily="17" charset="-128"/>
                <a:cs typeface="ＭＳ Ｐゴシック" pitchFamily="50" charset="-128"/>
              </a:rPr>
              <a:t>(</a:t>
            </a:r>
            <a:r>
              <a:rPr lang="en-US" altLang="ja-JP" sz="2000" dirty="0" err="1" smtClean="0">
                <a:ea typeface="ＭＳ 明朝" pitchFamily="17" charset="-128"/>
                <a:cs typeface="ＭＳ Ｐゴシック" pitchFamily="50" charset="-128"/>
              </a:rPr>
              <a:t>int</a:t>
            </a:r>
            <a:r>
              <a:rPr lang="en-US" altLang="ja-JP" sz="2000" dirty="0" smtClean="0">
                <a:ea typeface="ＭＳ 明朝" pitchFamily="17" charset="-128"/>
                <a:cs typeface="ＭＳ Ｐゴシック" pitchFamily="50" charset="-128"/>
              </a:rPr>
              <a:t> </a:t>
            </a:r>
            <a:r>
              <a:rPr lang="en-US" altLang="ja-JP" sz="2000" dirty="0" err="1" smtClean="0">
                <a:ea typeface="ＭＳ 明朝" pitchFamily="17" charset="-128"/>
                <a:cs typeface="ＭＳ Ｐゴシック" pitchFamily="50" charset="-128"/>
              </a:rPr>
              <a:t>i</a:t>
            </a:r>
            <a:r>
              <a:rPr lang="en-US" altLang="ja-JP" sz="2000" dirty="0" smtClean="0">
                <a:ea typeface="ＭＳ 明朝" pitchFamily="17" charset="-128"/>
                <a:cs typeface="ＭＳ Ｐゴシック" pitchFamily="50" charset="-128"/>
              </a:rPr>
              <a:t>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 smtClean="0">
                <a:ea typeface="ＭＳ 明朝" pitchFamily="17" charset="-128"/>
                <a:cs typeface="ＭＳ Ｐゴシック" pitchFamily="50" charset="-128"/>
              </a:rPr>
              <a:t>{</a:t>
            </a:r>
            <a:endParaRPr kumimoji="1" lang="en-US" altLang="ja-JP" sz="20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000" dirty="0"/>
              <a:t> </a:t>
            </a:r>
            <a:r>
              <a:rPr lang="en-US" altLang="ja-JP" sz="2000" dirty="0" smtClean="0"/>
              <a:t>  return </a:t>
            </a:r>
            <a:r>
              <a:rPr lang="en-US" altLang="ja-JP" sz="2000" dirty="0" err="1" smtClean="0"/>
              <a:t>getB</a:t>
            </a:r>
            <a:r>
              <a:rPr lang="en-US" altLang="ja-JP" sz="2000" dirty="0" smtClean="0"/>
              <a:t>(); </a:t>
            </a:r>
            <a:endParaRPr lang="en-US" altLang="ja-JP" sz="2000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dirty="0" smtClean="0"/>
              <a:t>}</a:t>
            </a:r>
            <a:endParaRPr kumimoji="1" lang="ja-JP" altLang="en-US" sz="2000" dirty="0"/>
          </a:p>
        </p:txBody>
      </p:sp>
      <p:sp>
        <p:nvSpPr>
          <p:cNvPr id="4" name="正方形/長方形 3"/>
          <p:cNvSpPr/>
          <p:nvPr/>
        </p:nvSpPr>
        <p:spPr>
          <a:xfrm>
            <a:off x="979707" y="3698385"/>
            <a:ext cx="7200800" cy="6268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584" y="3284984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Example:</a:t>
            </a:r>
            <a:endParaRPr kumimoji="1" lang="ja-JP" altLang="en-US" sz="2400" dirty="0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FBE32-2CC4-4077-8DE0-C823F59ACAEE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4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角丸四角形 40"/>
          <p:cNvSpPr/>
          <p:nvPr/>
        </p:nvSpPr>
        <p:spPr bwMode="auto">
          <a:xfrm>
            <a:off x="4743420" y="2204864"/>
            <a:ext cx="4221068" cy="2212400"/>
          </a:xfrm>
          <a:prstGeom prst="roundRect">
            <a:avLst/>
          </a:prstGeom>
          <a:noFill/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8" name="円柱 37"/>
          <p:cNvSpPr/>
          <p:nvPr/>
        </p:nvSpPr>
        <p:spPr>
          <a:xfrm>
            <a:off x="658144" y="2595058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雲 2"/>
          <p:cNvSpPr/>
          <p:nvPr/>
        </p:nvSpPr>
        <p:spPr>
          <a:xfrm>
            <a:off x="323443" y="2428103"/>
            <a:ext cx="1667852" cy="960827"/>
          </a:xfrm>
          <a:prstGeom prst="cloud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Our Approach </a:t>
            </a:r>
            <a:endParaRPr kumimoji="1" lang="ja-JP" altLang="en-US" dirty="0"/>
          </a:p>
        </p:txBody>
      </p:sp>
      <p:sp>
        <p:nvSpPr>
          <p:cNvPr id="6" name="メモ 5"/>
          <p:cNvSpPr/>
          <p:nvPr/>
        </p:nvSpPr>
        <p:spPr bwMode="auto">
          <a:xfrm>
            <a:off x="1533268" y="4522031"/>
            <a:ext cx="892887" cy="1037235"/>
          </a:xfrm>
          <a:prstGeom prst="foldedCorner">
            <a:avLst>
              <a:gd name="adj" fmla="val 3608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860032" y="3388930"/>
            <a:ext cx="3151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N</a:t>
            </a:r>
            <a:r>
              <a:rPr kumimoji="1" lang="en-US" altLang="ja-JP" sz="2000" dirty="0" smtClean="0"/>
              <a:t>aming </a:t>
            </a:r>
            <a:r>
              <a:rPr lang="en-US" altLang="ja-JP" sz="2000" dirty="0"/>
              <a:t>A</a:t>
            </a:r>
            <a:r>
              <a:rPr kumimoji="1" lang="en-US" altLang="ja-JP" sz="2000" dirty="0" smtClean="0"/>
              <a:t>ssociation </a:t>
            </a:r>
            <a:r>
              <a:rPr lang="en-US" altLang="ja-JP" sz="2000" dirty="0" smtClean="0"/>
              <a:t>Ru</a:t>
            </a:r>
            <a:r>
              <a:rPr kumimoji="1" lang="en-US" altLang="ja-JP" sz="2000" dirty="0" smtClean="0"/>
              <a:t>le</a:t>
            </a:r>
            <a:endParaRPr kumimoji="1" lang="ja-JP" altLang="en-US" sz="20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68211" y="5573138"/>
            <a:ext cx="1803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t</a:t>
            </a:r>
            <a:r>
              <a:rPr lang="en-US" altLang="ja-JP" sz="2000" dirty="0" smtClean="0"/>
              <a:t>arget method</a:t>
            </a:r>
            <a:endParaRPr kumimoji="1" lang="ja-JP" altLang="en-US" sz="2000" dirty="0"/>
          </a:p>
        </p:txBody>
      </p:sp>
      <p:sp>
        <p:nvSpPr>
          <p:cNvPr id="11" name="Documents"/>
          <p:cNvSpPr>
            <a:spLocks noEditPoints="1" noChangeArrowheads="1"/>
          </p:cNvSpPr>
          <p:nvPr/>
        </p:nvSpPr>
        <p:spPr bwMode="auto">
          <a:xfrm>
            <a:off x="3145765" y="2423063"/>
            <a:ext cx="896570" cy="1059633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61970" y="3592391"/>
            <a:ext cx="1769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S</a:t>
            </a:r>
            <a:r>
              <a:rPr lang="en-US" altLang="ja-JP" sz="2000" dirty="0" smtClean="0"/>
              <a:t>ource </a:t>
            </a:r>
            <a:r>
              <a:rPr lang="en-US" altLang="ja-JP" sz="2000" dirty="0"/>
              <a:t>C</a:t>
            </a:r>
            <a:r>
              <a:rPr lang="en-US" altLang="ja-JP" sz="2000" dirty="0" smtClean="0"/>
              <a:t>ode</a:t>
            </a:r>
            <a:endParaRPr kumimoji="1" lang="ja-JP" altLang="en-US" sz="2000" dirty="0"/>
          </a:p>
        </p:txBody>
      </p:sp>
      <p:sp>
        <p:nvSpPr>
          <p:cNvPr id="13" name="左矢印 12"/>
          <p:cNvSpPr/>
          <p:nvPr/>
        </p:nvSpPr>
        <p:spPr bwMode="auto">
          <a:xfrm rot="10800000">
            <a:off x="2332204" y="2814097"/>
            <a:ext cx="623720" cy="333540"/>
          </a:xfrm>
          <a:prstGeom prst="lef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 bwMode="auto">
          <a:xfrm>
            <a:off x="101882" y="1772816"/>
            <a:ext cx="8676456" cy="2289324"/>
          </a:xfrm>
          <a:prstGeom prst="roundRect">
            <a:avLst/>
          </a:prstGeom>
          <a:noFill/>
          <a:ln w="127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 bwMode="auto">
          <a:xfrm>
            <a:off x="115038" y="4338443"/>
            <a:ext cx="8833353" cy="1970201"/>
          </a:xfrm>
          <a:prstGeom prst="roundRect">
            <a:avLst/>
          </a:prstGeom>
          <a:noFill/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227443" y="5763417"/>
            <a:ext cx="2737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R</a:t>
            </a:r>
            <a:r>
              <a:rPr kumimoji="1" lang="en-US" altLang="ja-JP" sz="2000" dirty="0" smtClean="0"/>
              <a:t>ecommendation list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915816" y="5991671"/>
            <a:ext cx="326997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chemeClr val="accent1">
                    <a:lumMod val="50000"/>
                  </a:schemeClr>
                </a:solidFill>
              </a:rPr>
              <a:t>②</a:t>
            </a:r>
            <a:r>
              <a:rPr lang="en-US" altLang="ja-JP" sz="2400" b="1" dirty="0">
                <a:solidFill>
                  <a:schemeClr val="accent1">
                    <a:lumMod val="50000"/>
                  </a:schemeClr>
                </a:solidFill>
              </a:rPr>
              <a:t>R</a:t>
            </a:r>
            <a:r>
              <a:rPr lang="en-US" altLang="ja-JP" sz="2400" b="1" dirty="0" smtClean="0">
                <a:solidFill>
                  <a:schemeClr val="accent1">
                    <a:lumMod val="50000"/>
                  </a:schemeClr>
                </a:solidFill>
              </a:rPr>
              <a:t>ecommend Verbs </a:t>
            </a:r>
            <a:endParaRPr kumimoji="1" lang="ja-JP" alt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5631809" y="2553417"/>
            <a:ext cx="2392390" cy="654742"/>
            <a:chOff x="6716114" y="3861048"/>
            <a:chExt cx="1384278" cy="629875"/>
          </a:xfrm>
        </p:grpSpPr>
        <p:sp>
          <p:nvSpPr>
            <p:cNvPr id="26" name="正方形/長方形 25"/>
            <p:cNvSpPr/>
            <p:nvPr/>
          </p:nvSpPr>
          <p:spPr>
            <a:xfrm>
              <a:off x="6860130" y="3861048"/>
              <a:ext cx="1240262" cy="4858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X </a:t>
              </a:r>
              <a:r>
                <a:rPr lang="ja-JP" altLang="en-US" dirty="0" smtClean="0">
                  <a:solidFill>
                    <a:schemeClr val="tx1"/>
                  </a:solidFill>
                </a:rPr>
                <a:t>→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Y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6788122" y="3933056"/>
              <a:ext cx="1240262" cy="4858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X </a:t>
              </a:r>
              <a:r>
                <a:rPr lang="ja-JP" altLang="en-US" dirty="0" smtClean="0">
                  <a:solidFill>
                    <a:schemeClr val="tx1"/>
                  </a:solidFill>
                </a:rPr>
                <a:t>→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Y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6716114" y="4005064"/>
              <a:ext cx="1240262" cy="4858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Identifiers</a:t>
              </a:r>
              <a:r>
                <a:rPr kumimoji="1" lang="en-US" altLang="ja-JP" dirty="0" smtClean="0">
                  <a:solidFill>
                    <a:schemeClr val="tx1"/>
                  </a:solidFill>
                </a:rPr>
                <a:t> </a:t>
              </a:r>
              <a:r>
                <a:rPr lang="ja-JP" altLang="en-US" dirty="0" smtClean="0">
                  <a:solidFill>
                    <a:schemeClr val="tx1"/>
                  </a:solidFill>
                </a:rPr>
                <a:t>→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Verb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角丸四角形 28"/>
          <p:cNvSpPr/>
          <p:nvPr/>
        </p:nvSpPr>
        <p:spPr>
          <a:xfrm>
            <a:off x="1739370" y="4798494"/>
            <a:ext cx="129625" cy="168413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z</a:t>
            </a:r>
            <a:endParaRPr kumimoji="1" lang="ja-JP" altLang="en-US" dirty="0"/>
          </a:p>
        </p:txBody>
      </p:sp>
      <p:sp>
        <p:nvSpPr>
          <p:cNvPr id="30" name="角丸四角形 29"/>
          <p:cNvSpPr/>
          <p:nvPr/>
        </p:nvSpPr>
        <p:spPr>
          <a:xfrm>
            <a:off x="1970125" y="4919282"/>
            <a:ext cx="179526" cy="15718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 30"/>
          <p:cNvSpPr/>
          <p:nvPr/>
        </p:nvSpPr>
        <p:spPr>
          <a:xfrm>
            <a:off x="1730532" y="5084451"/>
            <a:ext cx="249179" cy="157185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644770" y="4802919"/>
            <a:ext cx="616383" cy="2913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61162" y="3561321"/>
            <a:ext cx="1608963" cy="404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I</a:t>
            </a:r>
            <a:r>
              <a:rPr lang="en-US" altLang="ja-JP" sz="2000" dirty="0" smtClean="0"/>
              <a:t>nternet</a:t>
            </a:r>
            <a:endParaRPr kumimoji="1"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51248" y="1624393"/>
            <a:ext cx="564757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chemeClr val="accent6"/>
                </a:solidFill>
              </a:rPr>
              <a:t>①</a:t>
            </a:r>
            <a:r>
              <a:rPr lang="en-US" altLang="ja-JP" sz="2400" b="1" dirty="0" smtClean="0">
                <a:solidFill>
                  <a:schemeClr val="accent6"/>
                </a:solidFill>
              </a:rPr>
              <a:t>Extract </a:t>
            </a:r>
            <a:r>
              <a:rPr lang="en-US" altLang="ja-JP" sz="2400" b="1" dirty="0">
                <a:solidFill>
                  <a:schemeClr val="accent2"/>
                </a:solidFill>
              </a:rPr>
              <a:t>N</a:t>
            </a:r>
            <a:r>
              <a:rPr lang="en-US" altLang="ja-JP" sz="2400" b="1" dirty="0" smtClean="0">
                <a:solidFill>
                  <a:schemeClr val="accent2"/>
                </a:solidFill>
              </a:rPr>
              <a:t>aming Association </a:t>
            </a:r>
            <a:r>
              <a:rPr lang="en-US" altLang="ja-JP" sz="2400" b="1" dirty="0">
                <a:solidFill>
                  <a:schemeClr val="accent2"/>
                </a:solidFill>
              </a:rPr>
              <a:t>R</a:t>
            </a:r>
            <a:r>
              <a:rPr lang="en-US" altLang="ja-JP" sz="2400" b="1" dirty="0" smtClean="0">
                <a:solidFill>
                  <a:schemeClr val="accent2"/>
                </a:solidFill>
              </a:rPr>
              <a:t>ules</a:t>
            </a:r>
            <a:r>
              <a:rPr lang="ja-JP" altLang="en-US" sz="2400" b="1" dirty="0" smtClean="0">
                <a:solidFill>
                  <a:schemeClr val="accent2"/>
                </a:solidFill>
              </a:rPr>
              <a:t> </a:t>
            </a:r>
            <a:r>
              <a:rPr lang="ja-JP" altLang="en-US" sz="2400" b="1" dirty="0" smtClean="0">
                <a:solidFill>
                  <a:schemeClr val="accent6"/>
                </a:solidFill>
              </a:rPr>
              <a:t>　</a:t>
            </a:r>
            <a:endParaRPr kumimoji="1" lang="ja-JP" altLang="en-US" sz="2400" b="1" dirty="0">
              <a:solidFill>
                <a:schemeClr val="accent6"/>
              </a:solidFill>
            </a:endParaRPr>
          </a:p>
        </p:txBody>
      </p:sp>
      <p:sp>
        <p:nvSpPr>
          <p:cNvPr id="17" name="円柱 16"/>
          <p:cNvSpPr/>
          <p:nvPr/>
        </p:nvSpPr>
        <p:spPr>
          <a:xfrm>
            <a:off x="713398" y="2961490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柱 34"/>
          <p:cNvSpPr/>
          <p:nvPr/>
        </p:nvSpPr>
        <p:spPr>
          <a:xfrm>
            <a:off x="935060" y="2837666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柱 35"/>
          <p:cNvSpPr/>
          <p:nvPr/>
        </p:nvSpPr>
        <p:spPr>
          <a:xfrm>
            <a:off x="1254422" y="2924866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円柱 36"/>
          <p:cNvSpPr/>
          <p:nvPr/>
        </p:nvSpPr>
        <p:spPr>
          <a:xfrm>
            <a:off x="1308740" y="2557601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左矢印 38"/>
          <p:cNvSpPr/>
          <p:nvPr/>
        </p:nvSpPr>
        <p:spPr bwMode="auto">
          <a:xfrm rot="10800000">
            <a:off x="4675024" y="2720137"/>
            <a:ext cx="623720" cy="333540"/>
          </a:xfrm>
          <a:prstGeom prst="lef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4860032" y="4149080"/>
            <a:ext cx="4283968" cy="536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 bwMode="auto">
          <a:xfrm rot="16200000">
            <a:off x="5689992" y="4265467"/>
            <a:ext cx="879405" cy="19549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707647"/>
              </p:ext>
            </p:extLst>
          </p:nvPr>
        </p:nvGraphicFramePr>
        <p:xfrm>
          <a:off x="7011142" y="4467565"/>
          <a:ext cx="1377282" cy="1193683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1377282"/>
              </a:tblGrid>
              <a:tr h="41327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020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020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右矢印 22"/>
          <p:cNvSpPr/>
          <p:nvPr/>
        </p:nvSpPr>
        <p:spPr bwMode="auto">
          <a:xfrm>
            <a:off x="2761969" y="4685449"/>
            <a:ext cx="3826255" cy="355199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3" name="直線コネクタ 42"/>
          <p:cNvCxnSpPr>
            <a:stCxn id="41" idx="3"/>
            <a:endCxn id="15" idx="3"/>
          </p:cNvCxnSpPr>
          <p:nvPr/>
        </p:nvCxnSpPr>
        <p:spPr>
          <a:xfrm flipH="1">
            <a:off x="8948391" y="3311064"/>
            <a:ext cx="16097" cy="2012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6389B-06E6-4469-8356-51E5CAB64D1A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60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角丸四角形 40"/>
          <p:cNvSpPr/>
          <p:nvPr/>
        </p:nvSpPr>
        <p:spPr bwMode="auto">
          <a:xfrm>
            <a:off x="4743420" y="2204864"/>
            <a:ext cx="4221068" cy="2212400"/>
          </a:xfrm>
          <a:prstGeom prst="roundRect">
            <a:avLst/>
          </a:prstGeom>
          <a:noFill/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8" name="円柱 37"/>
          <p:cNvSpPr/>
          <p:nvPr/>
        </p:nvSpPr>
        <p:spPr>
          <a:xfrm>
            <a:off x="658144" y="2595058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雲 2"/>
          <p:cNvSpPr/>
          <p:nvPr/>
        </p:nvSpPr>
        <p:spPr>
          <a:xfrm>
            <a:off x="323443" y="2428103"/>
            <a:ext cx="1667852" cy="960827"/>
          </a:xfrm>
          <a:prstGeom prst="cloud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Our Approach </a:t>
            </a:r>
            <a:endParaRPr kumimoji="1" lang="ja-JP" altLang="en-US" dirty="0"/>
          </a:p>
        </p:txBody>
      </p:sp>
      <p:sp>
        <p:nvSpPr>
          <p:cNvPr id="6" name="メモ 5"/>
          <p:cNvSpPr/>
          <p:nvPr/>
        </p:nvSpPr>
        <p:spPr bwMode="auto">
          <a:xfrm>
            <a:off x="1533268" y="4522031"/>
            <a:ext cx="892887" cy="1037235"/>
          </a:xfrm>
          <a:prstGeom prst="foldedCorner">
            <a:avLst>
              <a:gd name="adj" fmla="val 36088"/>
            </a:avLst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860032" y="3388930"/>
            <a:ext cx="31511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N</a:t>
            </a:r>
            <a:r>
              <a:rPr kumimoji="1" lang="en-US" altLang="ja-JP" sz="2000" dirty="0" smtClean="0"/>
              <a:t>aming </a:t>
            </a:r>
            <a:r>
              <a:rPr lang="en-US" altLang="ja-JP" sz="2000" dirty="0"/>
              <a:t>A</a:t>
            </a:r>
            <a:r>
              <a:rPr kumimoji="1" lang="en-US" altLang="ja-JP" sz="2000" dirty="0" smtClean="0"/>
              <a:t>ssociation </a:t>
            </a:r>
            <a:r>
              <a:rPr lang="en-US" altLang="ja-JP" sz="2000" dirty="0" smtClean="0"/>
              <a:t>Ru</a:t>
            </a:r>
            <a:r>
              <a:rPr kumimoji="1" lang="en-US" altLang="ja-JP" sz="2000" dirty="0" smtClean="0"/>
              <a:t>le</a:t>
            </a:r>
            <a:endParaRPr kumimoji="1" lang="ja-JP" altLang="en-US" sz="20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68211" y="5573138"/>
            <a:ext cx="18038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t</a:t>
            </a:r>
            <a:r>
              <a:rPr lang="en-US" altLang="ja-JP" sz="2000" dirty="0" smtClean="0"/>
              <a:t>arget method</a:t>
            </a:r>
            <a:endParaRPr kumimoji="1" lang="ja-JP" altLang="en-US" sz="2000" dirty="0"/>
          </a:p>
        </p:txBody>
      </p:sp>
      <p:sp>
        <p:nvSpPr>
          <p:cNvPr id="11" name="Documents"/>
          <p:cNvSpPr>
            <a:spLocks noEditPoints="1" noChangeArrowheads="1"/>
          </p:cNvSpPr>
          <p:nvPr/>
        </p:nvSpPr>
        <p:spPr bwMode="auto">
          <a:xfrm>
            <a:off x="3145765" y="2423063"/>
            <a:ext cx="896570" cy="1059633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61970" y="3592391"/>
            <a:ext cx="1769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S</a:t>
            </a:r>
            <a:r>
              <a:rPr lang="en-US" altLang="ja-JP" sz="2000" dirty="0" smtClean="0"/>
              <a:t>ource </a:t>
            </a:r>
            <a:r>
              <a:rPr lang="en-US" altLang="ja-JP" sz="2000" dirty="0"/>
              <a:t>C</a:t>
            </a:r>
            <a:r>
              <a:rPr lang="en-US" altLang="ja-JP" sz="2000" dirty="0" smtClean="0"/>
              <a:t>ode</a:t>
            </a:r>
            <a:endParaRPr kumimoji="1" lang="ja-JP" altLang="en-US" sz="2000" dirty="0"/>
          </a:p>
        </p:txBody>
      </p:sp>
      <p:sp>
        <p:nvSpPr>
          <p:cNvPr id="13" name="左矢印 12"/>
          <p:cNvSpPr/>
          <p:nvPr/>
        </p:nvSpPr>
        <p:spPr bwMode="auto">
          <a:xfrm rot="10800000">
            <a:off x="2332204" y="2814097"/>
            <a:ext cx="623720" cy="333540"/>
          </a:xfrm>
          <a:prstGeom prst="lef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 bwMode="auto">
          <a:xfrm>
            <a:off x="101882" y="1772816"/>
            <a:ext cx="8676456" cy="2289324"/>
          </a:xfrm>
          <a:prstGeom prst="roundRect">
            <a:avLst/>
          </a:prstGeom>
          <a:noFill/>
          <a:ln w="127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 bwMode="auto">
          <a:xfrm>
            <a:off x="115038" y="4338443"/>
            <a:ext cx="8833353" cy="1970201"/>
          </a:xfrm>
          <a:prstGeom prst="roundRect">
            <a:avLst/>
          </a:prstGeom>
          <a:noFill/>
          <a:ln w="127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227443" y="5763417"/>
            <a:ext cx="2737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R</a:t>
            </a:r>
            <a:r>
              <a:rPr kumimoji="1" lang="en-US" altLang="ja-JP" sz="2000" dirty="0" smtClean="0"/>
              <a:t>ecommendation list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915816" y="5991671"/>
            <a:ext cx="326997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chemeClr val="accent1">
                    <a:lumMod val="50000"/>
                  </a:schemeClr>
                </a:solidFill>
              </a:rPr>
              <a:t>②</a:t>
            </a:r>
            <a:r>
              <a:rPr lang="en-US" altLang="ja-JP" sz="2400" b="1" dirty="0">
                <a:solidFill>
                  <a:schemeClr val="accent1">
                    <a:lumMod val="50000"/>
                  </a:schemeClr>
                </a:solidFill>
              </a:rPr>
              <a:t>R</a:t>
            </a:r>
            <a:r>
              <a:rPr lang="en-US" altLang="ja-JP" sz="2400" b="1" dirty="0" smtClean="0">
                <a:solidFill>
                  <a:schemeClr val="accent1">
                    <a:lumMod val="50000"/>
                  </a:schemeClr>
                </a:solidFill>
              </a:rPr>
              <a:t>ecommend Verbs </a:t>
            </a:r>
            <a:endParaRPr kumimoji="1" lang="ja-JP" alt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5631809" y="2553417"/>
            <a:ext cx="2392390" cy="654742"/>
            <a:chOff x="6716114" y="3861048"/>
            <a:chExt cx="1384278" cy="629875"/>
          </a:xfrm>
        </p:grpSpPr>
        <p:sp>
          <p:nvSpPr>
            <p:cNvPr id="26" name="正方形/長方形 25"/>
            <p:cNvSpPr/>
            <p:nvPr/>
          </p:nvSpPr>
          <p:spPr>
            <a:xfrm>
              <a:off x="6860130" y="3861048"/>
              <a:ext cx="1240262" cy="4858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X </a:t>
              </a:r>
              <a:r>
                <a:rPr lang="ja-JP" altLang="en-US" dirty="0" smtClean="0">
                  <a:solidFill>
                    <a:schemeClr val="tx1"/>
                  </a:solidFill>
                </a:rPr>
                <a:t>→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Y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6788122" y="3933056"/>
              <a:ext cx="1240262" cy="4858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X </a:t>
              </a:r>
              <a:r>
                <a:rPr lang="ja-JP" altLang="en-US" dirty="0" smtClean="0">
                  <a:solidFill>
                    <a:schemeClr val="tx1"/>
                  </a:solidFill>
                </a:rPr>
                <a:t>→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Y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6716114" y="4005064"/>
              <a:ext cx="1240262" cy="4858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smtClean="0">
                  <a:solidFill>
                    <a:schemeClr val="tx1"/>
                  </a:solidFill>
                </a:rPr>
                <a:t>Identifiers</a:t>
              </a:r>
              <a:r>
                <a:rPr kumimoji="1" lang="en-US" altLang="ja-JP" dirty="0" smtClean="0">
                  <a:solidFill>
                    <a:schemeClr val="tx1"/>
                  </a:solidFill>
                </a:rPr>
                <a:t> </a:t>
              </a:r>
              <a:r>
                <a:rPr lang="ja-JP" altLang="en-US" dirty="0" smtClean="0">
                  <a:solidFill>
                    <a:schemeClr val="tx1"/>
                  </a:solidFill>
                </a:rPr>
                <a:t>→ </a:t>
              </a:r>
              <a:r>
                <a:rPr lang="en-US" altLang="ja-JP" dirty="0" smtClean="0">
                  <a:solidFill>
                    <a:schemeClr val="tx1"/>
                  </a:solidFill>
                </a:rPr>
                <a:t>Verb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角丸四角形 28"/>
          <p:cNvSpPr/>
          <p:nvPr/>
        </p:nvSpPr>
        <p:spPr>
          <a:xfrm>
            <a:off x="1739370" y="4798494"/>
            <a:ext cx="129625" cy="168413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z</a:t>
            </a:r>
            <a:endParaRPr kumimoji="1" lang="ja-JP" altLang="en-US" dirty="0"/>
          </a:p>
        </p:txBody>
      </p:sp>
      <p:sp>
        <p:nvSpPr>
          <p:cNvPr id="30" name="角丸四角形 29"/>
          <p:cNvSpPr/>
          <p:nvPr/>
        </p:nvSpPr>
        <p:spPr>
          <a:xfrm>
            <a:off x="1970125" y="4919282"/>
            <a:ext cx="179526" cy="15718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 30"/>
          <p:cNvSpPr/>
          <p:nvPr/>
        </p:nvSpPr>
        <p:spPr>
          <a:xfrm>
            <a:off x="1730532" y="5084451"/>
            <a:ext cx="249179" cy="157185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644770" y="4802919"/>
            <a:ext cx="616383" cy="29138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61162" y="3561321"/>
            <a:ext cx="1608963" cy="404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I</a:t>
            </a:r>
            <a:r>
              <a:rPr lang="en-US" altLang="ja-JP" sz="2000" dirty="0" smtClean="0"/>
              <a:t>nternet</a:t>
            </a:r>
            <a:endParaRPr kumimoji="1"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951248" y="1624393"/>
            <a:ext cx="564757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solidFill>
                  <a:schemeClr val="accent6"/>
                </a:solidFill>
              </a:rPr>
              <a:t>①</a:t>
            </a:r>
            <a:r>
              <a:rPr lang="en-US" altLang="ja-JP" sz="2400" b="1" dirty="0" smtClean="0">
                <a:solidFill>
                  <a:schemeClr val="accent6"/>
                </a:solidFill>
              </a:rPr>
              <a:t>Extract </a:t>
            </a:r>
            <a:r>
              <a:rPr lang="en-US" altLang="ja-JP" sz="2400" b="1" dirty="0">
                <a:solidFill>
                  <a:schemeClr val="accent2"/>
                </a:solidFill>
              </a:rPr>
              <a:t>N</a:t>
            </a:r>
            <a:r>
              <a:rPr lang="en-US" altLang="ja-JP" sz="2400" b="1" dirty="0" smtClean="0">
                <a:solidFill>
                  <a:schemeClr val="accent2"/>
                </a:solidFill>
              </a:rPr>
              <a:t>aming Association </a:t>
            </a:r>
            <a:r>
              <a:rPr lang="en-US" altLang="ja-JP" sz="2400" b="1" dirty="0">
                <a:solidFill>
                  <a:schemeClr val="accent2"/>
                </a:solidFill>
              </a:rPr>
              <a:t>R</a:t>
            </a:r>
            <a:r>
              <a:rPr lang="en-US" altLang="ja-JP" sz="2400" b="1" dirty="0" smtClean="0">
                <a:solidFill>
                  <a:schemeClr val="accent2"/>
                </a:solidFill>
              </a:rPr>
              <a:t>ules</a:t>
            </a:r>
            <a:r>
              <a:rPr lang="ja-JP" altLang="en-US" sz="2400" b="1" dirty="0" smtClean="0">
                <a:solidFill>
                  <a:schemeClr val="accent2"/>
                </a:solidFill>
              </a:rPr>
              <a:t> </a:t>
            </a:r>
            <a:r>
              <a:rPr lang="ja-JP" altLang="en-US" sz="2400" b="1" dirty="0" smtClean="0">
                <a:solidFill>
                  <a:schemeClr val="accent6"/>
                </a:solidFill>
              </a:rPr>
              <a:t>　</a:t>
            </a:r>
            <a:endParaRPr kumimoji="1" lang="ja-JP" altLang="en-US" sz="2400" b="1" dirty="0">
              <a:solidFill>
                <a:schemeClr val="accent6"/>
              </a:solidFill>
            </a:endParaRPr>
          </a:p>
        </p:txBody>
      </p:sp>
      <p:sp>
        <p:nvSpPr>
          <p:cNvPr id="17" name="円柱 16"/>
          <p:cNvSpPr/>
          <p:nvPr/>
        </p:nvSpPr>
        <p:spPr>
          <a:xfrm>
            <a:off x="713398" y="2961490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柱 34"/>
          <p:cNvSpPr/>
          <p:nvPr/>
        </p:nvSpPr>
        <p:spPr>
          <a:xfrm>
            <a:off x="935060" y="2837666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柱 35"/>
          <p:cNvSpPr/>
          <p:nvPr/>
        </p:nvSpPr>
        <p:spPr>
          <a:xfrm>
            <a:off x="1254422" y="2924866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円柱 36"/>
          <p:cNvSpPr/>
          <p:nvPr/>
        </p:nvSpPr>
        <p:spPr>
          <a:xfrm>
            <a:off x="1308740" y="2557601"/>
            <a:ext cx="410067" cy="333541"/>
          </a:xfrm>
          <a:prstGeom prst="can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左矢印 38"/>
          <p:cNvSpPr/>
          <p:nvPr/>
        </p:nvSpPr>
        <p:spPr bwMode="auto">
          <a:xfrm rot="10800000">
            <a:off x="4675024" y="2720137"/>
            <a:ext cx="623720" cy="333540"/>
          </a:xfrm>
          <a:prstGeom prst="lef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4860032" y="4149080"/>
            <a:ext cx="4283968" cy="536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 bwMode="auto">
          <a:xfrm rot="16200000">
            <a:off x="5689992" y="4265467"/>
            <a:ext cx="879405" cy="19549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979292"/>
              </p:ext>
            </p:extLst>
          </p:nvPr>
        </p:nvGraphicFramePr>
        <p:xfrm>
          <a:off x="7011142" y="4467565"/>
          <a:ext cx="1377282" cy="1193683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1377282"/>
              </a:tblGrid>
              <a:tr h="41327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020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020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右矢印 22"/>
          <p:cNvSpPr/>
          <p:nvPr/>
        </p:nvSpPr>
        <p:spPr bwMode="auto">
          <a:xfrm>
            <a:off x="2761969" y="4685449"/>
            <a:ext cx="3826255" cy="355199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3" name="直線コネクタ 42"/>
          <p:cNvCxnSpPr>
            <a:stCxn id="41" idx="3"/>
            <a:endCxn id="15" idx="3"/>
          </p:cNvCxnSpPr>
          <p:nvPr/>
        </p:nvCxnSpPr>
        <p:spPr>
          <a:xfrm flipH="1">
            <a:off x="8948391" y="3311064"/>
            <a:ext cx="16097" cy="2012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0" y="4149080"/>
            <a:ext cx="8905409" cy="2421429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C945A-8E8A-48CB-B551-3182DD4D3CF1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96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1492" y="2697483"/>
            <a:ext cx="284432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public class </a:t>
            </a:r>
            <a:r>
              <a:rPr lang="en-US" altLang="ja-JP" dirty="0" err="1">
                <a:ea typeface="Cambria Math" panose="02040503050406030204" pitchFamily="18" charset="0"/>
                <a:cs typeface="ＭＳ Ｐゴシック" pitchFamily="50" charset="-128"/>
              </a:rPr>
              <a:t>TmpClass</a:t>
            </a: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( ){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 public </a:t>
            </a:r>
            <a:r>
              <a:rPr lang="en-US" altLang="ja-JP" dirty="0" err="1">
                <a:ea typeface="Cambria Math" panose="02040503050406030204" pitchFamily="18" charset="0"/>
                <a:cs typeface="ＭＳ Ｐゴシック" pitchFamily="50" charset="-128"/>
              </a:rPr>
              <a:t>boolean</a:t>
            </a: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 </a:t>
            </a:r>
            <a:r>
              <a:rPr lang="en-US" altLang="ja-JP" dirty="0" err="1">
                <a:ea typeface="Cambria Math" panose="02040503050406030204" pitchFamily="18" charset="0"/>
                <a:cs typeface="ＭＳ Ｐゴシック" pitchFamily="50" charset="-128"/>
              </a:rPr>
              <a:t>isA</a:t>
            </a: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(</a:t>
            </a:r>
            <a:r>
              <a:rPr lang="en-US" altLang="ja-JP" dirty="0" err="1">
                <a:ea typeface="Cambria Math" panose="02040503050406030204" pitchFamily="18" charset="0"/>
                <a:cs typeface="ＭＳ Ｐゴシック" pitchFamily="50" charset="-128"/>
              </a:rPr>
              <a:t>int</a:t>
            </a: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 </a:t>
            </a:r>
            <a:r>
              <a:rPr lang="en-US" altLang="ja-JP" dirty="0" err="1">
                <a:ea typeface="Cambria Math" panose="02040503050406030204" pitchFamily="18" charset="0"/>
                <a:cs typeface="ＭＳ Ｐゴシック" pitchFamily="50" charset="-128"/>
              </a:rPr>
              <a:t>i</a:t>
            </a: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) {</a:t>
            </a:r>
            <a:endParaRPr lang="en-US" altLang="ja-JP" dirty="0">
              <a:ea typeface="Cambria Math" panose="020405030504060302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</a:rPr>
              <a:t>      if ( </a:t>
            </a:r>
            <a:r>
              <a:rPr lang="en-US" altLang="ja-JP" dirty="0" err="1">
                <a:ea typeface="Cambria Math" panose="02040503050406030204" pitchFamily="18" charset="0"/>
              </a:rPr>
              <a:t>i</a:t>
            </a:r>
            <a:r>
              <a:rPr lang="en-US" altLang="ja-JP" dirty="0">
                <a:ea typeface="Cambria Math" panose="02040503050406030204" pitchFamily="18" charset="0"/>
              </a:rPr>
              <a:t> == 0 )  return true;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</a:rPr>
              <a:t>       return false;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</a:rPr>
              <a:t> }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ea typeface="Cambria Math" panose="020405030504060302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ea typeface="ＭＳ 明朝" pitchFamily="17" charset="-128"/>
                <a:cs typeface="ＭＳ Ｐゴシック" pitchFamily="50" charset="-128"/>
              </a:rPr>
              <a:t> </a:t>
            </a:r>
            <a:r>
              <a:rPr lang="en-US" altLang="ja-JP" dirty="0">
                <a:ea typeface="ＭＳ 明朝" pitchFamily="17" charset="-128"/>
                <a:cs typeface="ＭＳ Ｐゴシック" pitchFamily="50" charset="-128"/>
              </a:rPr>
              <a:t>public </a:t>
            </a:r>
            <a:r>
              <a:rPr lang="en-US" altLang="ja-JP" dirty="0" err="1">
                <a:ea typeface="ＭＳ 明朝" pitchFamily="17" charset="-128"/>
                <a:cs typeface="ＭＳ Ｐゴシック" pitchFamily="50" charset="-128"/>
              </a:rPr>
              <a:t>boolean</a:t>
            </a:r>
            <a:r>
              <a:rPr lang="en-US" altLang="ja-JP" dirty="0">
                <a:ea typeface="ＭＳ 明朝" pitchFamily="17" charset="-128"/>
                <a:cs typeface="ＭＳ Ｐゴシック" pitchFamily="50" charset="-128"/>
              </a:rPr>
              <a:t> </a:t>
            </a:r>
            <a:r>
              <a:rPr lang="en-US" altLang="ja-JP" dirty="0" err="1">
                <a:ea typeface="ＭＳ 明朝" pitchFamily="17" charset="-128"/>
                <a:cs typeface="ＭＳ Ｐゴシック" pitchFamily="50" charset="-128"/>
              </a:rPr>
              <a:t>isB</a:t>
            </a:r>
            <a:r>
              <a:rPr lang="en-US" altLang="ja-JP" dirty="0">
                <a:ea typeface="ＭＳ 明朝" pitchFamily="17" charset="-128"/>
                <a:cs typeface="ＭＳ Ｐゴシック" pitchFamily="50" charset="-128"/>
              </a:rPr>
              <a:t>(</a:t>
            </a:r>
            <a:r>
              <a:rPr lang="en-US" altLang="ja-JP" dirty="0" err="1">
                <a:ea typeface="ＭＳ 明朝" pitchFamily="17" charset="-128"/>
                <a:cs typeface="ＭＳ Ｐゴシック" pitchFamily="50" charset="-128"/>
              </a:rPr>
              <a:t>int</a:t>
            </a:r>
            <a:r>
              <a:rPr lang="en-US" altLang="ja-JP" dirty="0">
                <a:ea typeface="ＭＳ 明朝" pitchFamily="17" charset="-128"/>
                <a:cs typeface="ＭＳ Ｐゴシック" pitchFamily="50" charset="-128"/>
              </a:rPr>
              <a:t> </a:t>
            </a:r>
            <a:r>
              <a:rPr lang="en-US" altLang="ja-JP" dirty="0" err="1">
                <a:ea typeface="ＭＳ 明朝" pitchFamily="17" charset="-128"/>
                <a:cs typeface="ＭＳ Ｐゴシック" pitchFamily="50" charset="-128"/>
              </a:rPr>
              <a:t>i</a:t>
            </a:r>
            <a:r>
              <a:rPr lang="en-US" altLang="ja-JP" dirty="0">
                <a:ea typeface="ＭＳ 明朝" pitchFamily="17" charset="-128"/>
                <a:cs typeface="ＭＳ Ｐゴシック" pitchFamily="50" charset="-128"/>
              </a:rPr>
              <a:t>){</a:t>
            </a:r>
            <a:endParaRPr lang="en-US" altLang="ja-JP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    return </a:t>
            </a:r>
            <a:r>
              <a:rPr lang="en-US" altLang="ja-JP" dirty="0" err="1"/>
              <a:t>getB</a:t>
            </a:r>
            <a:r>
              <a:rPr lang="en-US" altLang="ja-JP" dirty="0"/>
              <a:t>(</a:t>
            </a:r>
            <a:r>
              <a:rPr lang="en-US" altLang="ja-JP" dirty="0" err="1"/>
              <a:t>i</a:t>
            </a:r>
            <a:r>
              <a:rPr lang="en-US" altLang="ja-JP" dirty="0"/>
              <a:t>);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 }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 public void </a:t>
            </a:r>
            <a:r>
              <a:rPr lang="en-US" altLang="ja-JP" dirty="0" err="1"/>
              <a:t>addB</a:t>
            </a:r>
            <a:r>
              <a:rPr lang="en-US" altLang="ja-JP" dirty="0"/>
              <a:t>(</a:t>
            </a:r>
            <a:r>
              <a:rPr lang="en-US" altLang="ja-JP" dirty="0" err="1"/>
              <a:t>int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){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      if(</a:t>
            </a:r>
            <a:r>
              <a:rPr lang="en-US" altLang="ja-JP" dirty="0" err="1"/>
              <a:t>getB</a:t>
            </a:r>
            <a:r>
              <a:rPr lang="en-US" altLang="ja-JP" dirty="0"/>
              <a:t>(</a:t>
            </a:r>
            <a:r>
              <a:rPr lang="en-US" altLang="ja-JP" dirty="0" err="1"/>
              <a:t>i</a:t>
            </a:r>
            <a:r>
              <a:rPr lang="en-US" altLang="ja-JP" dirty="0"/>
              <a:t>)) add(</a:t>
            </a:r>
            <a:r>
              <a:rPr lang="en-US" altLang="ja-JP" dirty="0" err="1"/>
              <a:t>i</a:t>
            </a:r>
            <a:r>
              <a:rPr lang="en-US" altLang="ja-JP" dirty="0"/>
              <a:t>);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 }</a:t>
            </a:r>
            <a:endParaRPr lang="ja-JP" altLang="en-US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}</a:t>
            </a:r>
            <a:endParaRPr lang="ja-JP" altLang="en-US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474739"/>
              </p:ext>
            </p:extLst>
          </p:nvPr>
        </p:nvGraphicFramePr>
        <p:xfrm>
          <a:off x="3134113" y="2071418"/>
          <a:ext cx="1952546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52546"/>
              </a:tblGrid>
              <a:tr h="172724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verb :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return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kumimoji="1" lang="en-US" altLang="ja-JP" baseline="0" dirty="0" err="1" smtClean="0">
                          <a:solidFill>
                            <a:schemeClr val="tx1"/>
                          </a:solidFill>
                        </a:rPr>
                        <a:t>boolean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arg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 type : </a:t>
                      </a:r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int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arg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 name : </a:t>
                      </a:r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class: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baseline="0" dirty="0" err="1" smtClean="0">
                          <a:solidFill>
                            <a:schemeClr val="tx1"/>
                          </a:solidFill>
                        </a:rPr>
                        <a:t>TmpClass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046919"/>
              </p:ext>
            </p:extLst>
          </p:nvPr>
        </p:nvGraphicFramePr>
        <p:xfrm>
          <a:off x="3210286" y="3973416"/>
          <a:ext cx="1800200" cy="1463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0200"/>
              </a:tblGrid>
              <a:tr h="172724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verb :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return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kumimoji="1" lang="en-US" altLang="ja-JP" baseline="0" dirty="0" err="1" smtClean="0">
                          <a:solidFill>
                            <a:schemeClr val="tx1"/>
                          </a:solidFill>
                        </a:rPr>
                        <a:t>boolean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call : </a:t>
                      </a:r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getB</a:t>
                      </a:r>
                      <a:endParaRPr kumimoji="1" lang="en-US" altLang="ja-JP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・・・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曲折矢印 13"/>
          <p:cNvSpPr/>
          <p:nvPr/>
        </p:nvSpPr>
        <p:spPr>
          <a:xfrm rot="5400000">
            <a:off x="1556494" y="1898210"/>
            <a:ext cx="648072" cy="678161"/>
          </a:xfrm>
          <a:prstGeom prst="ben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2"/>
              </a:solidFill>
            </a:endParaRPr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144418" y="274638"/>
            <a:ext cx="8892078" cy="1143000"/>
          </a:xfrm>
        </p:spPr>
        <p:txBody>
          <a:bodyPr/>
          <a:lstStyle/>
          <a:p>
            <a:r>
              <a:rPr lang="en-US" altLang="ja-JP" sz="4200" dirty="0"/>
              <a:t>①Extract </a:t>
            </a:r>
            <a:r>
              <a:rPr lang="en-US" altLang="ja-JP" sz="4200" dirty="0" smtClean="0"/>
              <a:t>Naming </a:t>
            </a:r>
            <a:r>
              <a:rPr lang="en-US" altLang="ja-JP" sz="4200" dirty="0"/>
              <a:t>A</a:t>
            </a:r>
            <a:r>
              <a:rPr lang="en-US" altLang="ja-JP" sz="4200" dirty="0" smtClean="0"/>
              <a:t>ssociation </a:t>
            </a:r>
            <a:r>
              <a:rPr lang="en-US" altLang="ja-JP" sz="4200" dirty="0"/>
              <a:t>R</a:t>
            </a:r>
            <a:r>
              <a:rPr lang="en-US" altLang="ja-JP" sz="4200" dirty="0" smtClean="0"/>
              <a:t>ules </a:t>
            </a:r>
            <a:r>
              <a:rPr lang="ja-JP" altLang="en-US" sz="4200" dirty="0"/>
              <a:t>　</a:t>
            </a:r>
            <a:endParaRPr kumimoji="1" lang="ja-JP" altLang="en-US" sz="4200" dirty="0"/>
          </a:p>
        </p:txBody>
      </p:sp>
      <p:grpSp>
        <p:nvGrpSpPr>
          <p:cNvPr id="21" name="グループ化 20"/>
          <p:cNvGrpSpPr/>
          <p:nvPr/>
        </p:nvGrpSpPr>
        <p:grpSpPr>
          <a:xfrm>
            <a:off x="3059832" y="1556792"/>
            <a:ext cx="2168167" cy="4734524"/>
            <a:chOff x="3555961" y="1945214"/>
            <a:chExt cx="2168167" cy="4734524"/>
          </a:xfrm>
        </p:grpSpPr>
        <p:sp>
          <p:nvSpPr>
            <p:cNvPr id="18" name="角丸四角形 17"/>
            <p:cNvSpPr/>
            <p:nvPr/>
          </p:nvSpPr>
          <p:spPr>
            <a:xfrm>
              <a:off x="3555961" y="2216070"/>
              <a:ext cx="2168167" cy="446366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4031939" y="1945214"/>
              <a:ext cx="1252213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 smtClean="0"/>
                <a:t>Data Set </a:t>
              </a:r>
              <a:endParaRPr kumimoji="1" lang="ja-JP" altLang="en-US" sz="2000" dirty="0"/>
            </a:p>
          </p:txBody>
        </p:sp>
      </p:grpSp>
      <p:sp>
        <p:nvSpPr>
          <p:cNvPr id="35" name="テキスト ボックス 34"/>
          <p:cNvSpPr txBox="1"/>
          <p:nvPr/>
        </p:nvSpPr>
        <p:spPr>
          <a:xfrm>
            <a:off x="6199113" y="3356992"/>
            <a:ext cx="26682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2000" dirty="0" smtClean="0"/>
              <a:t>Confidence :	2 /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000" dirty="0" smtClean="0"/>
              <a:t>Support  :	2</a:t>
            </a:r>
            <a:endParaRPr kumimoji="1" lang="ja-JP" altLang="en-US" sz="2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289197" y="5068996"/>
            <a:ext cx="26752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2000" dirty="0" smtClean="0"/>
              <a:t>Confidence :	1/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000" dirty="0" smtClean="0"/>
              <a:t>Support  :	1</a:t>
            </a:r>
            <a:endParaRPr kumimoji="1" lang="ja-JP" altLang="en-US" sz="2000" dirty="0"/>
          </a:p>
        </p:txBody>
      </p:sp>
      <p:sp>
        <p:nvSpPr>
          <p:cNvPr id="52" name="角丸四角形 51"/>
          <p:cNvSpPr/>
          <p:nvPr/>
        </p:nvSpPr>
        <p:spPr>
          <a:xfrm>
            <a:off x="5905997" y="2103036"/>
            <a:ext cx="3155332" cy="38127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905997" y="1943121"/>
            <a:ext cx="315533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000" dirty="0"/>
              <a:t>Naming </a:t>
            </a:r>
            <a:r>
              <a:rPr lang="en-US" altLang="ja-JP" sz="2000" dirty="0" smtClean="0"/>
              <a:t>Association </a:t>
            </a:r>
            <a:r>
              <a:rPr lang="en-US" altLang="ja-JP" sz="2000" dirty="0"/>
              <a:t>R</a:t>
            </a:r>
            <a:r>
              <a:rPr lang="en-US" altLang="ja-JP" sz="2000" dirty="0" smtClean="0"/>
              <a:t>ules</a:t>
            </a:r>
            <a:endParaRPr kumimoji="1" lang="ja-JP" altLang="en-US" sz="2000" dirty="0"/>
          </a:p>
        </p:txBody>
      </p:sp>
      <p:sp>
        <p:nvSpPr>
          <p:cNvPr id="23" name="右矢印 22"/>
          <p:cNvSpPr/>
          <p:nvPr/>
        </p:nvSpPr>
        <p:spPr>
          <a:xfrm>
            <a:off x="5326233" y="3186094"/>
            <a:ext cx="674248" cy="2054948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71492" y="2697483"/>
            <a:ext cx="284432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public class </a:t>
            </a:r>
            <a:r>
              <a:rPr lang="en-US" altLang="ja-JP" dirty="0" err="1">
                <a:solidFill>
                  <a:srgbClr val="FFC000"/>
                </a:solidFill>
                <a:ea typeface="Cambria Math" panose="02040503050406030204" pitchFamily="18" charset="0"/>
                <a:cs typeface="ＭＳ Ｐゴシック" pitchFamily="50" charset="-128"/>
              </a:rPr>
              <a:t>TmpClass</a:t>
            </a: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( ){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 public </a:t>
            </a:r>
            <a:r>
              <a:rPr lang="en-US" altLang="ja-JP" dirty="0" err="1">
                <a:solidFill>
                  <a:srgbClr val="FFC000"/>
                </a:solidFill>
                <a:ea typeface="Cambria Math" panose="02040503050406030204" pitchFamily="18" charset="0"/>
                <a:cs typeface="ＭＳ Ｐゴシック" pitchFamily="50" charset="-128"/>
              </a:rPr>
              <a:t>boolean</a:t>
            </a: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 </a:t>
            </a:r>
            <a:r>
              <a:rPr lang="en-US" altLang="ja-JP" dirty="0" err="1">
                <a:solidFill>
                  <a:srgbClr val="FFC000"/>
                </a:solidFill>
                <a:ea typeface="Cambria Math" panose="02040503050406030204" pitchFamily="18" charset="0"/>
                <a:cs typeface="ＭＳ Ｐゴシック" pitchFamily="50" charset="-128"/>
              </a:rPr>
              <a:t>is</a:t>
            </a:r>
            <a:r>
              <a:rPr lang="en-US" altLang="ja-JP" dirty="0" err="1">
                <a:ea typeface="Cambria Math" panose="02040503050406030204" pitchFamily="18" charset="0"/>
                <a:cs typeface="ＭＳ Ｐゴシック" pitchFamily="50" charset="-128"/>
              </a:rPr>
              <a:t>A</a:t>
            </a: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(</a:t>
            </a:r>
            <a:r>
              <a:rPr lang="en-US" altLang="ja-JP" dirty="0" err="1">
                <a:solidFill>
                  <a:srgbClr val="FFC000"/>
                </a:solidFill>
                <a:ea typeface="Cambria Math" panose="02040503050406030204" pitchFamily="18" charset="0"/>
                <a:cs typeface="ＭＳ Ｐゴシック" pitchFamily="50" charset="-128"/>
              </a:rPr>
              <a:t>int</a:t>
            </a: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 </a:t>
            </a:r>
            <a:r>
              <a:rPr lang="en-US" altLang="ja-JP" dirty="0" err="1">
                <a:solidFill>
                  <a:srgbClr val="FFC000"/>
                </a:solidFill>
                <a:ea typeface="Cambria Math" panose="02040503050406030204" pitchFamily="18" charset="0"/>
                <a:cs typeface="ＭＳ Ｐゴシック" pitchFamily="50" charset="-128"/>
              </a:rPr>
              <a:t>i</a:t>
            </a: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) {</a:t>
            </a:r>
            <a:endParaRPr lang="en-US" altLang="ja-JP" dirty="0">
              <a:ea typeface="Cambria Math" panose="020405030504060302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</a:rPr>
              <a:t>      if ( </a:t>
            </a:r>
            <a:r>
              <a:rPr lang="en-US" altLang="ja-JP" dirty="0" err="1">
                <a:ea typeface="Cambria Math" panose="02040503050406030204" pitchFamily="18" charset="0"/>
              </a:rPr>
              <a:t>i</a:t>
            </a:r>
            <a:r>
              <a:rPr lang="en-US" altLang="ja-JP" dirty="0">
                <a:ea typeface="Cambria Math" panose="02040503050406030204" pitchFamily="18" charset="0"/>
              </a:rPr>
              <a:t> == 0 )  return true;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</a:rPr>
              <a:t>       return false;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</a:rPr>
              <a:t> }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ea typeface="Cambria Math" panose="020405030504060302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dirty="0">
                <a:ea typeface="ＭＳ 明朝" pitchFamily="17" charset="-128"/>
                <a:cs typeface="ＭＳ Ｐゴシック" pitchFamily="50" charset="-128"/>
              </a:rPr>
              <a:t> </a:t>
            </a:r>
            <a:r>
              <a:rPr lang="en-US" altLang="ja-JP" dirty="0">
                <a:ea typeface="ＭＳ 明朝" pitchFamily="17" charset="-128"/>
                <a:cs typeface="ＭＳ Ｐゴシック" pitchFamily="50" charset="-128"/>
              </a:rPr>
              <a:t>public </a:t>
            </a:r>
            <a:r>
              <a:rPr lang="en-US" altLang="ja-JP" dirty="0" err="1">
                <a:ea typeface="ＭＳ 明朝" pitchFamily="17" charset="-128"/>
                <a:cs typeface="ＭＳ Ｐゴシック" pitchFamily="50" charset="-128"/>
              </a:rPr>
              <a:t>boolean</a:t>
            </a:r>
            <a:r>
              <a:rPr lang="en-US" altLang="ja-JP" dirty="0">
                <a:ea typeface="ＭＳ 明朝" pitchFamily="17" charset="-128"/>
                <a:cs typeface="ＭＳ Ｐゴシック" pitchFamily="50" charset="-128"/>
              </a:rPr>
              <a:t> </a:t>
            </a:r>
            <a:r>
              <a:rPr lang="en-US" altLang="ja-JP" dirty="0" err="1">
                <a:ea typeface="ＭＳ 明朝" pitchFamily="17" charset="-128"/>
                <a:cs typeface="ＭＳ Ｐゴシック" pitchFamily="50" charset="-128"/>
              </a:rPr>
              <a:t>isB</a:t>
            </a:r>
            <a:r>
              <a:rPr lang="en-US" altLang="ja-JP" dirty="0">
                <a:ea typeface="ＭＳ 明朝" pitchFamily="17" charset="-128"/>
                <a:cs typeface="ＭＳ Ｐゴシック" pitchFamily="50" charset="-128"/>
              </a:rPr>
              <a:t>(</a:t>
            </a:r>
            <a:r>
              <a:rPr lang="en-US" altLang="ja-JP" dirty="0" err="1">
                <a:ea typeface="ＭＳ 明朝" pitchFamily="17" charset="-128"/>
                <a:cs typeface="ＭＳ Ｐゴシック" pitchFamily="50" charset="-128"/>
              </a:rPr>
              <a:t>int</a:t>
            </a:r>
            <a:r>
              <a:rPr lang="en-US" altLang="ja-JP" dirty="0">
                <a:ea typeface="ＭＳ 明朝" pitchFamily="17" charset="-128"/>
                <a:cs typeface="ＭＳ Ｐゴシック" pitchFamily="50" charset="-128"/>
              </a:rPr>
              <a:t> </a:t>
            </a:r>
            <a:r>
              <a:rPr lang="en-US" altLang="ja-JP" dirty="0" err="1">
                <a:ea typeface="ＭＳ 明朝" pitchFamily="17" charset="-128"/>
                <a:cs typeface="ＭＳ Ｐゴシック" pitchFamily="50" charset="-128"/>
              </a:rPr>
              <a:t>i</a:t>
            </a:r>
            <a:r>
              <a:rPr lang="en-US" altLang="ja-JP" dirty="0">
                <a:ea typeface="ＭＳ 明朝" pitchFamily="17" charset="-128"/>
                <a:cs typeface="ＭＳ Ｐゴシック" pitchFamily="50" charset="-128"/>
              </a:rPr>
              <a:t>){</a:t>
            </a:r>
            <a:endParaRPr lang="en-US" altLang="ja-JP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    return </a:t>
            </a:r>
            <a:r>
              <a:rPr lang="en-US" altLang="ja-JP" dirty="0" err="1"/>
              <a:t>getB</a:t>
            </a:r>
            <a:r>
              <a:rPr lang="en-US" altLang="ja-JP" dirty="0"/>
              <a:t>(</a:t>
            </a:r>
            <a:r>
              <a:rPr lang="en-US" altLang="ja-JP" dirty="0" err="1"/>
              <a:t>i</a:t>
            </a:r>
            <a:r>
              <a:rPr lang="en-US" altLang="ja-JP" dirty="0"/>
              <a:t>);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 }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 public void </a:t>
            </a:r>
            <a:r>
              <a:rPr lang="en-US" altLang="ja-JP" dirty="0" err="1"/>
              <a:t>addB</a:t>
            </a:r>
            <a:r>
              <a:rPr lang="en-US" altLang="ja-JP" dirty="0"/>
              <a:t>(</a:t>
            </a:r>
            <a:r>
              <a:rPr lang="en-US" altLang="ja-JP" dirty="0" err="1"/>
              <a:t>int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){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      if(</a:t>
            </a:r>
            <a:r>
              <a:rPr lang="en-US" altLang="ja-JP" dirty="0" err="1"/>
              <a:t>getB</a:t>
            </a:r>
            <a:r>
              <a:rPr lang="en-US" altLang="ja-JP" dirty="0"/>
              <a:t>(</a:t>
            </a:r>
            <a:r>
              <a:rPr lang="en-US" altLang="ja-JP" dirty="0" err="1"/>
              <a:t>i</a:t>
            </a:r>
            <a:r>
              <a:rPr lang="en-US" altLang="ja-JP" dirty="0"/>
              <a:t>)) add(</a:t>
            </a:r>
            <a:r>
              <a:rPr lang="en-US" altLang="ja-JP" dirty="0" err="1"/>
              <a:t>i</a:t>
            </a:r>
            <a:r>
              <a:rPr lang="en-US" altLang="ja-JP" dirty="0"/>
              <a:t>);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 }</a:t>
            </a:r>
            <a:endParaRPr lang="ja-JP" altLang="en-US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}</a:t>
            </a:r>
            <a:endParaRPr lang="ja-JP" altLang="en-US" dirty="0"/>
          </a:p>
        </p:txBody>
      </p:sp>
      <p:grpSp>
        <p:nvGrpSpPr>
          <p:cNvPr id="12" name="グループ化 11"/>
          <p:cNvGrpSpPr/>
          <p:nvPr/>
        </p:nvGrpSpPr>
        <p:grpSpPr>
          <a:xfrm>
            <a:off x="5004048" y="5133628"/>
            <a:ext cx="1379661" cy="1175692"/>
            <a:chOff x="5004048" y="4989612"/>
            <a:chExt cx="1379661" cy="1175692"/>
          </a:xfrm>
        </p:grpSpPr>
        <p:sp>
          <p:nvSpPr>
            <p:cNvPr id="11" name="正方形/長方形 10"/>
            <p:cNvSpPr/>
            <p:nvPr/>
          </p:nvSpPr>
          <p:spPr>
            <a:xfrm>
              <a:off x="5209200" y="5068996"/>
              <a:ext cx="1018984" cy="10963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5004048" y="4989612"/>
              <a:ext cx="137966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dirty="0" smtClean="0"/>
                <a:t>Association</a:t>
              </a:r>
            </a:p>
            <a:p>
              <a:pPr algn="ctr"/>
              <a:r>
                <a:rPr lang="en-US" altLang="ja-JP" dirty="0" smtClean="0"/>
                <a:t> Rule</a:t>
              </a:r>
            </a:p>
            <a:p>
              <a:pPr algn="ctr"/>
              <a:r>
                <a:rPr lang="en-US" altLang="ja-JP" dirty="0" smtClean="0"/>
                <a:t> Mining</a:t>
              </a:r>
              <a:endParaRPr kumimoji="1" lang="ja-JP" altLang="en-US" dirty="0"/>
            </a:p>
          </p:txBody>
        </p:sp>
      </p:grpSp>
      <p:sp>
        <p:nvSpPr>
          <p:cNvPr id="61" name="テキスト ボックス 60"/>
          <p:cNvSpPr txBox="1"/>
          <p:nvPr/>
        </p:nvSpPr>
        <p:spPr>
          <a:xfrm>
            <a:off x="71492" y="2697483"/>
            <a:ext cx="2844324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ea typeface="Cambria Math" panose="02040503050406030204" pitchFamily="18" charset="0"/>
                <a:cs typeface="ＭＳ Ｐゴシック" pitchFamily="50" charset="-128"/>
              </a:rPr>
              <a:t>public class </a:t>
            </a:r>
            <a:r>
              <a:rPr lang="en-US" altLang="ja-JP" dirty="0" err="1" smtClean="0">
                <a:solidFill>
                  <a:srgbClr val="FFC000"/>
                </a:solidFill>
                <a:ea typeface="Cambria Math" panose="02040503050406030204" pitchFamily="18" charset="0"/>
                <a:cs typeface="ＭＳ Ｐゴシック" pitchFamily="50" charset="-128"/>
              </a:rPr>
              <a:t>TmpClass</a:t>
            </a:r>
            <a:r>
              <a:rPr lang="en-US" altLang="ja-JP" dirty="0" smtClean="0">
                <a:ea typeface="Cambria Math" panose="02040503050406030204" pitchFamily="18" charset="0"/>
                <a:cs typeface="ＭＳ Ｐゴシック" pitchFamily="50" charset="-128"/>
              </a:rPr>
              <a:t>( ){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  <a:cs typeface="ＭＳ Ｐゴシック" pitchFamily="50" charset="-128"/>
              </a:rPr>
              <a:t> </a:t>
            </a:r>
            <a:r>
              <a:rPr lang="en-US" altLang="ja-JP" dirty="0" smtClean="0">
                <a:ea typeface="Cambria Math" panose="02040503050406030204" pitchFamily="18" charset="0"/>
                <a:cs typeface="ＭＳ Ｐゴシック" pitchFamily="50" charset="-128"/>
              </a:rPr>
              <a:t>public </a:t>
            </a:r>
            <a:r>
              <a:rPr lang="en-US" altLang="ja-JP" dirty="0" err="1" smtClean="0">
                <a:solidFill>
                  <a:srgbClr val="FFC000"/>
                </a:solidFill>
                <a:ea typeface="Cambria Math" panose="02040503050406030204" pitchFamily="18" charset="0"/>
                <a:cs typeface="ＭＳ Ｐゴシック" pitchFamily="50" charset="-128"/>
              </a:rPr>
              <a:t>boolean</a:t>
            </a:r>
            <a:r>
              <a:rPr lang="en-US" altLang="ja-JP" dirty="0" smtClean="0">
                <a:ea typeface="Cambria Math" panose="02040503050406030204" pitchFamily="18" charset="0"/>
                <a:cs typeface="ＭＳ Ｐゴシック" pitchFamily="50" charset="-128"/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  <a:ea typeface="Cambria Math" panose="02040503050406030204" pitchFamily="18" charset="0"/>
                <a:cs typeface="ＭＳ Ｐゴシック" pitchFamily="50" charset="-128"/>
              </a:rPr>
              <a:t>is</a:t>
            </a:r>
            <a:r>
              <a:rPr lang="en-US" altLang="ja-JP" dirty="0" err="1" smtClean="0">
                <a:ea typeface="Cambria Math" panose="02040503050406030204" pitchFamily="18" charset="0"/>
                <a:cs typeface="ＭＳ Ｐゴシック" pitchFamily="50" charset="-128"/>
              </a:rPr>
              <a:t>A</a:t>
            </a:r>
            <a:r>
              <a:rPr lang="en-US" altLang="ja-JP" dirty="0" smtClean="0">
                <a:ea typeface="Cambria Math" panose="02040503050406030204" pitchFamily="18" charset="0"/>
                <a:cs typeface="ＭＳ Ｐゴシック" pitchFamily="50" charset="-128"/>
              </a:rPr>
              <a:t>(</a:t>
            </a:r>
            <a:r>
              <a:rPr lang="en-US" altLang="ja-JP" dirty="0" err="1" smtClean="0">
                <a:solidFill>
                  <a:srgbClr val="FFC000"/>
                </a:solidFill>
                <a:ea typeface="Cambria Math" panose="02040503050406030204" pitchFamily="18" charset="0"/>
                <a:cs typeface="ＭＳ Ｐゴシック" pitchFamily="50" charset="-128"/>
              </a:rPr>
              <a:t>int</a:t>
            </a:r>
            <a:r>
              <a:rPr lang="en-US" altLang="ja-JP" dirty="0" smtClean="0">
                <a:ea typeface="Cambria Math" panose="02040503050406030204" pitchFamily="18" charset="0"/>
                <a:cs typeface="ＭＳ Ｐゴシック" pitchFamily="50" charset="-128"/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  <a:ea typeface="Cambria Math" panose="02040503050406030204" pitchFamily="18" charset="0"/>
                <a:cs typeface="ＭＳ Ｐゴシック" pitchFamily="50" charset="-128"/>
              </a:rPr>
              <a:t>i</a:t>
            </a:r>
            <a:r>
              <a:rPr lang="en-US" altLang="ja-JP" dirty="0" smtClean="0">
                <a:ea typeface="Cambria Math" panose="02040503050406030204" pitchFamily="18" charset="0"/>
                <a:cs typeface="ＭＳ Ｐゴシック" pitchFamily="50" charset="-128"/>
              </a:rPr>
              <a:t>) {</a:t>
            </a:r>
            <a:endParaRPr kumimoji="1" lang="en-US" altLang="ja-JP" dirty="0" smtClean="0">
              <a:ea typeface="Cambria Math" panose="020405030504060302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</a:rPr>
              <a:t> </a:t>
            </a:r>
            <a:r>
              <a:rPr lang="en-US" altLang="ja-JP" dirty="0" smtClean="0">
                <a:ea typeface="Cambria Math" panose="02040503050406030204" pitchFamily="18" charset="0"/>
              </a:rPr>
              <a:t>     if ( </a:t>
            </a:r>
            <a:r>
              <a:rPr lang="en-US" altLang="ja-JP" dirty="0" err="1" smtClean="0">
                <a:ea typeface="Cambria Math" panose="02040503050406030204" pitchFamily="18" charset="0"/>
              </a:rPr>
              <a:t>i</a:t>
            </a:r>
            <a:r>
              <a:rPr lang="en-US" altLang="ja-JP" dirty="0" smtClean="0">
                <a:ea typeface="Cambria Math" panose="02040503050406030204" pitchFamily="18" charset="0"/>
              </a:rPr>
              <a:t> == 0 )  return true;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ea typeface="Cambria Math" panose="02040503050406030204" pitchFamily="18" charset="0"/>
              </a:rPr>
              <a:t> </a:t>
            </a:r>
            <a:r>
              <a:rPr lang="en-US" altLang="ja-JP" dirty="0" smtClean="0">
                <a:ea typeface="Cambria Math" panose="02040503050406030204" pitchFamily="18" charset="0"/>
              </a:rPr>
              <a:t>      return false; </a:t>
            </a:r>
            <a:endParaRPr lang="en-US" altLang="ja-JP" dirty="0">
              <a:ea typeface="Cambria Math" panose="020405030504060302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dirty="0" smtClean="0">
                <a:ea typeface="Cambria Math" panose="02040503050406030204" pitchFamily="18" charset="0"/>
              </a:rPr>
              <a:t> }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ja-JP" dirty="0">
              <a:ea typeface="Cambria Math" panose="02040503050406030204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dirty="0" smtClean="0">
                <a:ea typeface="ＭＳ 明朝" pitchFamily="17" charset="-128"/>
                <a:cs typeface="ＭＳ Ｐゴシック" pitchFamily="50" charset="-128"/>
              </a:rPr>
              <a:t> </a:t>
            </a:r>
            <a:r>
              <a:rPr lang="en-US" altLang="ja-JP" dirty="0" smtClean="0">
                <a:ea typeface="ＭＳ 明朝" pitchFamily="17" charset="-128"/>
                <a:cs typeface="ＭＳ Ｐゴシック" pitchFamily="50" charset="-128"/>
              </a:rPr>
              <a:t>public </a:t>
            </a:r>
            <a:r>
              <a:rPr lang="en-US" altLang="ja-JP" dirty="0" err="1" smtClean="0">
                <a:solidFill>
                  <a:srgbClr val="FFC000"/>
                </a:solidFill>
                <a:ea typeface="ＭＳ 明朝" pitchFamily="17" charset="-128"/>
                <a:cs typeface="ＭＳ Ｐゴシック" pitchFamily="50" charset="-128"/>
              </a:rPr>
              <a:t>boolean</a:t>
            </a:r>
            <a:r>
              <a:rPr lang="en-US" altLang="ja-JP" dirty="0" smtClean="0">
                <a:ea typeface="ＭＳ 明朝" pitchFamily="17" charset="-128"/>
                <a:cs typeface="ＭＳ Ｐゴシック" pitchFamily="50" charset="-128"/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  <a:ea typeface="ＭＳ 明朝" pitchFamily="17" charset="-128"/>
                <a:cs typeface="ＭＳ Ｐゴシック" pitchFamily="50" charset="-128"/>
              </a:rPr>
              <a:t>is</a:t>
            </a:r>
            <a:r>
              <a:rPr lang="en-US" altLang="ja-JP" dirty="0" err="1" smtClean="0">
                <a:ea typeface="ＭＳ 明朝" pitchFamily="17" charset="-128"/>
                <a:cs typeface="ＭＳ Ｐゴシック" pitchFamily="50" charset="-128"/>
              </a:rPr>
              <a:t>B</a:t>
            </a:r>
            <a:r>
              <a:rPr lang="en-US" altLang="ja-JP" dirty="0" smtClean="0">
                <a:ea typeface="ＭＳ 明朝" pitchFamily="17" charset="-128"/>
                <a:cs typeface="ＭＳ Ｐゴシック" pitchFamily="50" charset="-128"/>
              </a:rPr>
              <a:t>(</a:t>
            </a:r>
            <a:r>
              <a:rPr lang="en-US" altLang="ja-JP" dirty="0" err="1" smtClean="0">
                <a:solidFill>
                  <a:srgbClr val="FFC000"/>
                </a:solidFill>
                <a:ea typeface="ＭＳ 明朝" pitchFamily="17" charset="-128"/>
                <a:cs typeface="ＭＳ Ｐゴシック" pitchFamily="50" charset="-128"/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  <a:ea typeface="ＭＳ 明朝" pitchFamily="17" charset="-128"/>
                <a:cs typeface="ＭＳ Ｐゴシック" pitchFamily="50" charset="-128"/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  <a:ea typeface="ＭＳ 明朝" pitchFamily="17" charset="-128"/>
                <a:cs typeface="ＭＳ Ｐゴシック" pitchFamily="50" charset="-128"/>
              </a:rPr>
              <a:t>i</a:t>
            </a:r>
            <a:r>
              <a:rPr lang="en-US" altLang="ja-JP" dirty="0" smtClean="0">
                <a:ea typeface="ＭＳ 明朝" pitchFamily="17" charset="-128"/>
                <a:cs typeface="ＭＳ Ｐゴシック" pitchFamily="50" charset="-128"/>
              </a:rPr>
              <a:t>){</a:t>
            </a:r>
            <a:endParaRPr lang="en-US" altLang="ja-JP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/>
              <a:t>    </a:t>
            </a:r>
            <a:r>
              <a:rPr lang="en-US" altLang="ja-JP" dirty="0"/>
              <a:t>return </a:t>
            </a:r>
            <a:r>
              <a:rPr lang="en-US" altLang="ja-JP" dirty="0" err="1" smtClean="0">
                <a:solidFill>
                  <a:srgbClr val="FFC000"/>
                </a:solidFill>
              </a:rPr>
              <a:t>getB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); </a:t>
            </a:r>
            <a:endParaRPr lang="en-US" altLang="ja-JP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/>
              <a:t> }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 </a:t>
            </a:r>
            <a:r>
              <a:rPr lang="en-US" altLang="ja-JP" dirty="0" smtClean="0"/>
              <a:t>public </a:t>
            </a:r>
            <a:r>
              <a:rPr lang="en-US" altLang="ja-JP" dirty="0" smtClean="0">
                <a:solidFill>
                  <a:srgbClr val="FFC000"/>
                </a:solidFill>
              </a:rPr>
              <a:t>void</a:t>
            </a:r>
            <a:r>
              <a:rPr lang="en-US" altLang="ja-JP" dirty="0" smtClean="0"/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add</a:t>
            </a:r>
            <a:r>
              <a:rPr lang="en-US" altLang="ja-JP" dirty="0" err="1" smtClean="0"/>
              <a:t>B</a:t>
            </a:r>
            <a:r>
              <a:rPr lang="en-US" altLang="ja-JP" dirty="0" smtClean="0"/>
              <a:t>(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</a:t>
            </a:r>
            <a:r>
              <a:rPr lang="en-US" altLang="ja-JP" dirty="0" err="1" smtClean="0">
                <a:solidFill>
                  <a:srgbClr val="FFC000"/>
                </a:solidFill>
              </a:rPr>
              <a:t>i</a:t>
            </a:r>
            <a:r>
              <a:rPr lang="en-US" altLang="ja-JP" dirty="0" smtClean="0"/>
              <a:t>){</a:t>
            </a:r>
            <a:endParaRPr lang="en-US" altLang="ja-JP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/>
              <a:t>      if(</a:t>
            </a:r>
            <a:r>
              <a:rPr lang="en-US" altLang="ja-JP" dirty="0" err="1" smtClean="0">
                <a:solidFill>
                  <a:srgbClr val="FFC000"/>
                </a:solidFill>
              </a:rPr>
              <a:t>getB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)) </a:t>
            </a:r>
            <a:r>
              <a:rPr lang="en-US" altLang="ja-JP" dirty="0" smtClean="0">
                <a:solidFill>
                  <a:srgbClr val="FFC000"/>
                </a:solidFill>
              </a:rPr>
              <a:t>add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);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/>
              <a:t> </a:t>
            </a:r>
            <a:r>
              <a:rPr lang="en-US" altLang="ja-JP" dirty="0" smtClean="0"/>
              <a:t>}</a:t>
            </a:r>
            <a:endParaRPr lang="ja-JP" altLang="en-US" dirty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129640" y="3053499"/>
            <a:ext cx="2642160" cy="10895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chemeClr val="tx1"/>
              </a:solidFill>
            </a:endParaRPr>
          </a:p>
        </p:txBody>
      </p:sp>
      <p:graphicFrame>
        <p:nvGraphicFramePr>
          <p:cNvPr id="62" name="表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322558"/>
              </p:ext>
            </p:extLst>
          </p:nvPr>
        </p:nvGraphicFramePr>
        <p:xfrm>
          <a:off x="3134113" y="2071418"/>
          <a:ext cx="1952546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52546"/>
              </a:tblGrid>
              <a:tr h="172724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verb :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is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rgbClr val="FF53FF"/>
                          </a:solidFill>
                        </a:rPr>
                        <a:t>return</a:t>
                      </a:r>
                      <a:r>
                        <a:rPr kumimoji="1" lang="en-US" altLang="ja-JP" baseline="0" dirty="0" smtClean="0">
                          <a:solidFill>
                            <a:srgbClr val="FF53FF"/>
                          </a:solidFill>
                        </a:rPr>
                        <a:t> : </a:t>
                      </a:r>
                      <a:r>
                        <a:rPr kumimoji="1" lang="en-US" altLang="ja-JP" baseline="0" dirty="0" err="1" smtClean="0">
                          <a:solidFill>
                            <a:srgbClr val="FF53FF"/>
                          </a:solidFill>
                        </a:rPr>
                        <a:t>boolean</a:t>
                      </a:r>
                      <a:endParaRPr kumimoji="1" lang="ja-JP" altLang="en-US" dirty="0">
                        <a:solidFill>
                          <a:srgbClr val="FF53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arg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 type : </a:t>
                      </a:r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int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arg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 name : </a:t>
                      </a:r>
                      <a:r>
                        <a:rPr kumimoji="1" lang="en-US" altLang="ja-JP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class: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baseline="0" dirty="0" err="1" smtClean="0">
                          <a:solidFill>
                            <a:schemeClr val="tx1"/>
                          </a:solidFill>
                        </a:rPr>
                        <a:t>TmpClass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3" name="表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507092"/>
              </p:ext>
            </p:extLst>
          </p:nvPr>
        </p:nvGraphicFramePr>
        <p:xfrm>
          <a:off x="3210286" y="3973416"/>
          <a:ext cx="1800200" cy="1463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0200"/>
              </a:tblGrid>
              <a:tr h="172724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verb :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dirty="0" smtClean="0">
                          <a:solidFill>
                            <a:srgbClr val="FF0000"/>
                          </a:solidFill>
                        </a:rPr>
                        <a:t>is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rgbClr val="FF53FF"/>
                          </a:solidFill>
                        </a:rPr>
                        <a:t>return</a:t>
                      </a:r>
                      <a:r>
                        <a:rPr kumimoji="1" lang="en-US" altLang="ja-JP" baseline="0" dirty="0" smtClean="0">
                          <a:solidFill>
                            <a:srgbClr val="FF53FF"/>
                          </a:solidFill>
                        </a:rPr>
                        <a:t> : </a:t>
                      </a:r>
                      <a:r>
                        <a:rPr kumimoji="1" lang="en-US" altLang="ja-JP" baseline="0" dirty="0" err="1" smtClean="0">
                          <a:solidFill>
                            <a:srgbClr val="FF53FF"/>
                          </a:solidFill>
                        </a:rPr>
                        <a:t>boolean</a:t>
                      </a:r>
                      <a:endParaRPr kumimoji="1" lang="ja-JP" altLang="en-US" dirty="0">
                        <a:solidFill>
                          <a:srgbClr val="FF53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rgbClr val="00B050"/>
                          </a:solidFill>
                        </a:rPr>
                        <a:t>call : </a:t>
                      </a:r>
                      <a:r>
                        <a:rPr kumimoji="1" lang="en-US" altLang="ja-JP" dirty="0" err="1" smtClean="0">
                          <a:solidFill>
                            <a:srgbClr val="00B050"/>
                          </a:solidFill>
                        </a:rPr>
                        <a:t>getB</a:t>
                      </a:r>
                      <a:endParaRPr kumimoji="1" lang="ja-JP" altLang="en-US" i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4903">
                <a:tc>
                  <a:txBody>
                    <a:bodyPr/>
                    <a:lstStyle/>
                    <a:p>
                      <a:r>
                        <a:rPr kumimoji="1" lang="ja-JP" altLang="en-US" i="0" dirty="0" smtClean="0">
                          <a:solidFill>
                            <a:schemeClr val="tx1"/>
                          </a:solidFill>
                        </a:rPr>
                        <a:t>・・・</a:t>
                      </a:r>
                      <a:endParaRPr kumimoji="1" lang="ja-JP" altLang="en-US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  <p:sp>
        <p:nvSpPr>
          <p:cNvPr id="6" name="左矢印 5"/>
          <p:cNvSpPr/>
          <p:nvPr/>
        </p:nvSpPr>
        <p:spPr bwMode="auto">
          <a:xfrm rot="10800000">
            <a:off x="2707858" y="3129634"/>
            <a:ext cx="495990" cy="299365"/>
          </a:xfrm>
          <a:prstGeom prst="lef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左矢印 8"/>
          <p:cNvSpPr/>
          <p:nvPr/>
        </p:nvSpPr>
        <p:spPr bwMode="auto">
          <a:xfrm rot="10800000">
            <a:off x="2753444" y="4581128"/>
            <a:ext cx="460125" cy="333540"/>
          </a:xfrm>
          <a:prstGeom prst="lef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09883"/>
              </p:ext>
            </p:extLst>
          </p:nvPr>
        </p:nvGraphicFramePr>
        <p:xfrm>
          <a:off x="3202919" y="5572941"/>
          <a:ext cx="1814934" cy="1097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14934"/>
              </a:tblGrid>
              <a:tr h="364248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verb : add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64248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call</a:t>
                      </a:r>
                      <a:r>
                        <a:rPr kumimoji="1" lang="en-US" altLang="ja-JP" baseline="0" dirty="0" smtClean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kumimoji="1" lang="en-US" altLang="ja-JP" baseline="0" dirty="0" err="1" smtClean="0">
                          <a:solidFill>
                            <a:schemeClr val="tx1"/>
                          </a:solidFill>
                        </a:rPr>
                        <a:t>getB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3012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・・・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4" name="表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919713"/>
              </p:ext>
            </p:extLst>
          </p:nvPr>
        </p:nvGraphicFramePr>
        <p:xfrm>
          <a:off x="3202919" y="5572941"/>
          <a:ext cx="1814934" cy="1097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14934"/>
              </a:tblGrid>
              <a:tr h="36424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verb </a:t>
                      </a:r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: add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64248">
                <a:tc>
                  <a:txBody>
                    <a:bodyPr/>
                    <a:lstStyle/>
                    <a:p>
                      <a:r>
                        <a:rPr kumimoji="1" lang="en-US" altLang="ja-JP" dirty="0" smtClean="0">
                          <a:solidFill>
                            <a:srgbClr val="00B050"/>
                          </a:solidFill>
                        </a:rPr>
                        <a:t>call</a:t>
                      </a:r>
                      <a:r>
                        <a:rPr kumimoji="1" lang="en-US" altLang="ja-JP" baseline="0" dirty="0" smtClean="0">
                          <a:solidFill>
                            <a:srgbClr val="00B050"/>
                          </a:solidFill>
                        </a:rPr>
                        <a:t> : </a:t>
                      </a:r>
                      <a:r>
                        <a:rPr kumimoji="1" lang="en-US" altLang="ja-JP" baseline="0" dirty="0" err="1" smtClean="0">
                          <a:solidFill>
                            <a:srgbClr val="00B050"/>
                          </a:solidFill>
                        </a:rPr>
                        <a:t>getB</a:t>
                      </a:r>
                      <a:endParaRPr kumimoji="1" lang="ja-JP" alt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30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・・・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5" name="左矢印 64"/>
          <p:cNvSpPr/>
          <p:nvPr/>
        </p:nvSpPr>
        <p:spPr bwMode="auto">
          <a:xfrm rot="10800000">
            <a:off x="2772663" y="5558437"/>
            <a:ext cx="460125" cy="333540"/>
          </a:xfrm>
          <a:prstGeom prst="lef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grpSp>
        <p:nvGrpSpPr>
          <p:cNvPr id="66" name="グループ化 65"/>
          <p:cNvGrpSpPr/>
          <p:nvPr/>
        </p:nvGrpSpPr>
        <p:grpSpPr>
          <a:xfrm>
            <a:off x="6228184" y="2492896"/>
            <a:ext cx="2736304" cy="805559"/>
            <a:chOff x="6228184" y="2492896"/>
            <a:chExt cx="2736304" cy="805559"/>
          </a:xfrm>
        </p:grpSpPr>
        <p:grpSp>
          <p:nvGrpSpPr>
            <p:cNvPr id="67" name="グループ化 66"/>
            <p:cNvGrpSpPr/>
            <p:nvPr/>
          </p:nvGrpSpPr>
          <p:grpSpPr>
            <a:xfrm>
              <a:off x="6372200" y="2545051"/>
              <a:ext cx="2353885" cy="707886"/>
              <a:chOff x="6372200" y="2113003"/>
              <a:chExt cx="2353885" cy="707886"/>
            </a:xfrm>
          </p:grpSpPr>
          <p:cxnSp>
            <p:nvCxnSpPr>
              <p:cNvPr id="69" name="直線矢印コネクタ 68"/>
              <p:cNvCxnSpPr/>
              <p:nvPr/>
            </p:nvCxnSpPr>
            <p:spPr>
              <a:xfrm>
                <a:off x="7918833" y="2466946"/>
                <a:ext cx="219101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テキスト ボックス 69"/>
              <p:cNvSpPr txBox="1"/>
              <p:nvPr/>
            </p:nvSpPr>
            <p:spPr>
              <a:xfrm>
                <a:off x="6372200" y="2113003"/>
                <a:ext cx="165618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2000" dirty="0">
                    <a:solidFill>
                      <a:srgbClr val="FF53FF"/>
                    </a:solidFill>
                  </a:rPr>
                  <a:t>return type </a:t>
                </a:r>
                <a:r>
                  <a:rPr lang="en-US" altLang="ja-JP" sz="2000" dirty="0" smtClean="0">
                    <a:solidFill>
                      <a:srgbClr val="FF53FF"/>
                    </a:solidFill>
                  </a:rPr>
                  <a:t>:</a:t>
                </a:r>
                <a:br>
                  <a:rPr lang="en-US" altLang="ja-JP" sz="2000" dirty="0" smtClean="0">
                    <a:solidFill>
                      <a:srgbClr val="FF53FF"/>
                    </a:solidFill>
                  </a:rPr>
                </a:br>
                <a:r>
                  <a:rPr lang="en-US" altLang="ja-JP" sz="2000" dirty="0" err="1" smtClean="0">
                    <a:solidFill>
                      <a:srgbClr val="FF53FF"/>
                    </a:solidFill>
                  </a:rPr>
                  <a:t>boolean</a:t>
                </a:r>
                <a:r>
                  <a:rPr lang="en-US" altLang="ja-JP" sz="2000" dirty="0" smtClean="0">
                    <a:solidFill>
                      <a:srgbClr val="FF53FF"/>
                    </a:solidFill>
                  </a:rPr>
                  <a:t>                 </a:t>
                </a:r>
                <a:endParaRPr kumimoji="1" lang="ja-JP" altLang="en-US" sz="2000" dirty="0">
                  <a:solidFill>
                    <a:srgbClr val="FF53FF"/>
                  </a:solidFill>
                </a:endParaRPr>
              </a:p>
            </p:txBody>
          </p:sp>
          <p:sp>
            <p:nvSpPr>
              <p:cNvPr id="71" name="テキスト ボックス 70"/>
              <p:cNvSpPr txBox="1"/>
              <p:nvPr/>
            </p:nvSpPr>
            <p:spPr>
              <a:xfrm>
                <a:off x="8355471" y="2267157"/>
                <a:ext cx="37061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dirty="0" smtClean="0">
                    <a:solidFill>
                      <a:srgbClr val="FF0000"/>
                    </a:solidFill>
                  </a:rPr>
                  <a:t>is</a:t>
                </a:r>
                <a:endParaRPr lang="ja-JP" altLang="en-US" sz="20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68" name="正方形/長方形 67"/>
            <p:cNvSpPr/>
            <p:nvPr/>
          </p:nvSpPr>
          <p:spPr>
            <a:xfrm>
              <a:off x="6228184" y="2492896"/>
              <a:ext cx="2736304" cy="80555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72" name="グループ化 71"/>
          <p:cNvGrpSpPr/>
          <p:nvPr/>
        </p:nvGrpSpPr>
        <p:grpSpPr>
          <a:xfrm>
            <a:off x="6228184" y="4145743"/>
            <a:ext cx="2748510" cy="795425"/>
            <a:chOff x="6228184" y="4145743"/>
            <a:chExt cx="2748510" cy="795425"/>
          </a:xfrm>
        </p:grpSpPr>
        <p:grpSp>
          <p:nvGrpSpPr>
            <p:cNvPr id="73" name="グループ化 72"/>
            <p:cNvGrpSpPr/>
            <p:nvPr/>
          </p:nvGrpSpPr>
          <p:grpSpPr>
            <a:xfrm>
              <a:off x="6372199" y="4188835"/>
              <a:ext cx="2353885" cy="707886"/>
              <a:chOff x="6372199" y="4229991"/>
              <a:chExt cx="2353885" cy="707886"/>
            </a:xfrm>
          </p:grpSpPr>
          <p:cxnSp>
            <p:nvCxnSpPr>
              <p:cNvPr id="75" name="直線矢印コネクタ 74"/>
              <p:cNvCxnSpPr/>
              <p:nvPr/>
            </p:nvCxnSpPr>
            <p:spPr>
              <a:xfrm>
                <a:off x="7918832" y="4583934"/>
                <a:ext cx="219101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テキスト ボックス 75"/>
              <p:cNvSpPr txBox="1"/>
              <p:nvPr/>
            </p:nvSpPr>
            <p:spPr>
              <a:xfrm>
                <a:off x="6372199" y="4229991"/>
                <a:ext cx="165618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2000" dirty="0" smtClean="0">
                    <a:solidFill>
                      <a:srgbClr val="00B050"/>
                    </a:solidFill>
                  </a:rPr>
                  <a:t>call:</a:t>
                </a:r>
                <a:br>
                  <a:rPr lang="en-US" altLang="ja-JP" sz="2000" dirty="0" smtClean="0">
                    <a:solidFill>
                      <a:srgbClr val="00B050"/>
                    </a:solidFill>
                  </a:rPr>
                </a:br>
                <a:r>
                  <a:rPr lang="en-US" altLang="ja-JP" sz="2000" dirty="0" err="1" smtClean="0">
                    <a:solidFill>
                      <a:srgbClr val="00B050"/>
                    </a:solidFill>
                  </a:rPr>
                  <a:t>getB</a:t>
                </a:r>
                <a:r>
                  <a:rPr lang="en-US" altLang="ja-JP" sz="2000" dirty="0" smtClean="0">
                    <a:solidFill>
                      <a:srgbClr val="00B050"/>
                    </a:solidFill>
                  </a:rPr>
                  <a:t>                 </a:t>
                </a:r>
                <a:endParaRPr kumimoji="1" lang="ja-JP" altLang="en-US" sz="20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77" name="テキスト ボックス 76"/>
              <p:cNvSpPr txBox="1"/>
              <p:nvPr/>
            </p:nvSpPr>
            <p:spPr>
              <a:xfrm>
                <a:off x="8355470" y="4384145"/>
                <a:ext cx="37061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dirty="0" smtClean="0">
                    <a:solidFill>
                      <a:srgbClr val="FF0000"/>
                    </a:solidFill>
                  </a:rPr>
                  <a:t>is</a:t>
                </a:r>
                <a:endParaRPr lang="ja-JP" altLang="en-US" sz="20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74" name="正方形/長方形 73"/>
            <p:cNvSpPr/>
            <p:nvPr/>
          </p:nvSpPr>
          <p:spPr>
            <a:xfrm>
              <a:off x="6228184" y="4145743"/>
              <a:ext cx="2748510" cy="7954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78" name="グループ化 77"/>
          <p:cNvGrpSpPr/>
          <p:nvPr/>
        </p:nvGrpSpPr>
        <p:grpSpPr>
          <a:xfrm>
            <a:off x="2664697" y="3567261"/>
            <a:ext cx="1763287" cy="1236410"/>
            <a:chOff x="2664697" y="3567261"/>
            <a:chExt cx="1763287" cy="1236410"/>
          </a:xfrm>
        </p:grpSpPr>
        <p:sp>
          <p:nvSpPr>
            <p:cNvPr id="79" name="Documents"/>
            <p:cNvSpPr>
              <a:spLocks noEditPoints="1" noChangeArrowheads="1"/>
            </p:cNvSpPr>
            <p:nvPr/>
          </p:nvSpPr>
          <p:spPr bwMode="auto">
            <a:xfrm>
              <a:off x="3176276" y="3567261"/>
              <a:ext cx="617078" cy="785479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テキスト ボックス 79"/>
            <p:cNvSpPr txBox="1"/>
            <p:nvPr/>
          </p:nvSpPr>
          <p:spPr>
            <a:xfrm>
              <a:off x="2664697" y="4403561"/>
              <a:ext cx="1763287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000" dirty="0"/>
                <a:t>S</a:t>
              </a:r>
              <a:r>
                <a:rPr lang="en-US" altLang="ja-JP" sz="2000" dirty="0" smtClean="0"/>
                <a:t>ource Code</a:t>
              </a:r>
              <a:endParaRPr kumimoji="1" lang="ja-JP" altLang="en-US" sz="2000" dirty="0"/>
            </a:p>
          </p:txBody>
        </p:sp>
      </p:grpSp>
      <p:sp>
        <p:nvSpPr>
          <p:cNvPr id="81" name="左矢印 80"/>
          <p:cNvSpPr/>
          <p:nvPr/>
        </p:nvSpPr>
        <p:spPr bwMode="auto">
          <a:xfrm rot="10800000">
            <a:off x="2352839" y="3804380"/>
            <a:ext cx="623720" cy="333540"/>
          </a:xfrm>
          <a:prstGeom prst="lef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603871" y="4570981"/>
            <a:ext cx="1608963" cy="404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Internet</a:t>
            </a:r>
            <a:endParaRPr kumimoji="1" lang="ja-JP" altLang="en-US" sz="2000" dirty="0"/>
          </a:p>
        </p:txBody>
      </p:sp>
      <p:grpSp>
        <p:nvGrpSpPr>
          <p:cNvPr id="83" name="グループ化 82"/>
          <p:cNvGrpSpPr/>
          <p:nvPr/>
        </p:nvGrpSpPr>
        <p:grpSpPr>
          <a:xfrm>
            <a:off x="566152" y="3437763"/>
            <a:ext cx="1667852" cy="960827"/>
            <a:chOff x="3161292" y="3201103"/>
            <a:chExt cx="1667852" cy="960827"/>
          </a:xfrm>
        </p:grpSpPr>
        <p:sp>
          <p:nvSpPr>
            <p:cNvPr id="84" name="円柱 83"/>
            <p:cNvSpPr/>
            <p:nvPr/>
          </p:nvSpPr>
          <p:spPr>
            <a:xfrm>
              <a:off x="3495993" y="3368058"/>
              <a:ext cx="410067" cy="333541"/>
            </a:xfrm>
            <a:prstGeom prst="can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雲 84"/>
            <p:cNvSpPr/>
            <p:nvPr/>
          </p:nvSpPr>
          <p:spPr>
            <a:xfrm>
              <a:off x="3161292" y="3201103"/>
              <a:ext cx="1667852" cy="960827"/>
            </a:xfrm>
            <a:prstGeom prst="cloud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6" name="円柱 85"/>
            <p:cNvSpPr/>
            <p:nvPr/>
          </p:nvSpPr>
          <p:spPr>
            <a:xfrm>
              <a:off x="3551247" y="3734490"/>
              <a:ext cx="410067" cy="333541"/>
            </a:xfrm>
            <a:prstGeom prst="can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7" name="円柱 86"/>
            <p:cNvSpPr/>
            <p:nvPr/>
          </p:nvSpPr>
          <p:spPr>
            <a:xfrm>
              <a:off x="3772909" y="3610666"/>
              <a:ext cx="410067" cy="333541"/>
            </a:xfrm>
            <a:prstGeom prst="can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円柱 87"/>
            <p:cNvSpPr/>
            <p:nvPr/>
          </p:nvSpPr>
          <p:spPr>
            <a:xfrm>
              <a:off x="4092271" y="3697866"/>
              <a:ext cx="410067" cy="333541"/>
            </a:xfrm>
            <a:prstGeom prst="can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円柱 88"/>
            <p:cNvSpPr/>
            <p:nvPr/>
          </p:nvSpPr>
          <p:spPr>
            <a:xfrm>
              <a:off x="4146589" y="3330601"/>
              <a:ext cx="410067" cy="333541"/>
            </a:xfrm>
            <a:prstGeom prst="can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A03FC-0AA5-4ECC-9D88-891E8C825441}" type="datetime1">
              <a:rPr kumimoji="1" lang="en-US" altLang="ja-JP" smtClean="0"/>
              <a:t>2/10/2014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9882-1448-4139-B73E-28EF25374362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627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028E-7 L -0.37413 -0.2675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15" y="-1339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8.0481E-7 L -0.3316 -0.2347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80" y="-1174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02683E-6 L -0.32275 -0.2361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46" y="-1181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7.21554E-7 L -0.28159 -0.3094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80" y="-15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35" grpId="0"/>
      <p:bldP spid="36" grpId="0"/>
      <p:bldP spid="52" grpId="0" animBg="1"/>
      <p:bldP spid="37" grpId="0" animBg="1"/>
      <p:bldP spid="23" grpId="0" animBg="1"/>
      <p:bldP spid="59" grpId="0" animBg="1"/>
      <p:bldP spid="61" grpId="0" animBg="1"/>
      <p:bldP spid="2" grpId="0" animBg="1"/>
      <p:bldP spid="6" grpId="0" animBg="1"/>
      <p:bldP spid="9" grpId="0" animBg="1"/>
      <p:bldP spid="65" grpId="0" animBg="1"/>
      <p:bldP spid="81" grpId="0" animBg="1"/>
      <p:bldP spid="82" grpId="0"/>
    </p:bld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 kumimoji="1" sz="24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9965</TotalTime>
  <Words>1831</Words>
  <Application>Microsoft Office PowerPoint</Application>
  <PresentationFormat>画面に合わせる (4:3)</PresentationFormat>
  <Paragraphs>444</Paragraphs>
  <Slides>16</Slides>
  <Notes>16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Sel-CoolMetal-white</vt:lpstr>
      <vt:lpstr>Recommending Verbs for Rename Method  using Association Rule Mining</vt:lpstr>
      <vt:lpstr>Contents</vt:lpstr>
      <vt:lpstr>Background</vt:lpstr>
      <vt:lpstr>Background -Naming Conventions</vt:lpstr>
      <vt:lpstr>Background -Viewpoint</vt:lpstr>
      <vt:lpstr>Background -Naming Association Rule</vt:lpstr>
      <vt:lpstr>Our Approach </vt:lpstr>
      <vt:lpstr>Our Approach </vt:lpstr>
      <vt:lpstr>①Extract Naming Association Rules 　</vt:lpstr>
      <vt:lpstr>Our Approach </vt:lpstr>
      <vt:lpstr>②Recommend Verbs </vt:lpstr>
      <vt:lpstr>Evaluation(1/2)</vt:lpstr>
      <vt:lpstr>Evaluation(2/2)</vt:lpstr>
      <vt:lpstr>Result</vt:lpstr>
      <vt:lpstr>Rules used to recommend the appropriate verb Example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相関ルールマイニングを用いたメソッドの命名方法の分析</dc:title>
  <dc:creator>k-yuki</dc:creator>
  <cp:lastModifiedBy>k-yuki</cp:lastModifiedBy>
  <cp:revision>351</cp:revision>
  <cp:lastPrinted>2014-01-30T05:17:51Z</cp:lastPrinted>
  <dcterms:created xsi:type="dcterms:W3CDTF">2013-11-07T02:39:13Z</dcterms:created>
  <dcterms:modified xsi:type="dcterms:W3CDTF">2014-02-10T09:32:29Z</dcterms:modified>
</cp:coreProperties>
</file>