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96" r:id="rId4"/>
    <p:sldId id="260" r:id="rId5"/>
    <p:sldId id="261" r:id="rId6"/>
    <p:sldId id="291" r:id="rId7"/>
    <p:sldId id="262" r:id="rId8"/>
    <p:sldId id="264" r:id="rId9"/>
    <p:sldId id="282" r:id="rId10"/>
    <p:sldId id="292" r:id="rId11"/>
    <p:sldId id="283" r:id="rId12"/>
    <p:sldId id="293" r:id="rId13"/>
    <p:sldId id="286" r:id="rId14"/>
    <p:sldId id="284" r:id="rId15"/>
    <p:sldId id="294" r:id="rId16"/>
    <p:sldId id="295" r:id="rId17"/>
  </p:sldIdLst>
  <p:sldSz cx="9144000" cy="6858000" type="screen4x3"/>
  <p:notesSz cx="6858000" cy="9874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928"/>
    <a:srgbClr val="92D050"/>
    <a:srgbClr val="FDA1A1"/>
    <a:srgbClr val="800000"/>
    <a:srgbClr val="E8E8E8"/>
    <a:srgbClr val="BFBFBF"/>
    <a:srgbClr val="200C6A"/>
    <a:srgbClr val="3915BD"/>
    <a:srgbClr val="C1C1E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60447" autoAdjust="0"/>
  </p:normalViewPr>
  <p:slideViewPr>
    <p:cSldViewPr snapToGrid="0">
      <p:cViewPr varScale="1">
        <p:scale>
          <a:sx n="47" d="100"/>
          <a:sy n="47" d="100"/>
        </p:scale>
        <p:origin x="15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9BD4-1ABF-4C6F-BFA3-B6959325AE55}" type="datetimeFigureOut">
              <a:rPr kumimoji="1" lang="ja-JP" altLang="en-US" smtClean="0"/>
              <a:t>2014/11/19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7A4E3-D321-498F-AC73-44F011266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13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2335-214F-48B9-8988-24604764B3A0}" type="datetimeFigureOut">
              <a:rPr kumimoji="1" lang="ja-JP" altLang="en-US" smtClean="0"/>
              <a:t>2014/11/19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87773-5E80-4587-948B-BCF2CC02D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16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543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60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248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831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104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668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777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02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92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76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846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838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15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5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887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7773-5E80-4587-948B-BCF2CC02DFB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34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3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3" name="Text Box 21"/>
          <p:cNvSpPr txBox="1">
            <a:spLocks noChangeArrowheads="1"/>
          </p:cNvSpPr>
          <p:nvPr userDrawn="1"/>
        </p:nvSpPr>
        <p:spPr bwMode="auto">
          <a:xfrm>
            <a:off x="452438" y="6640513"/>
            <a:ext cx="823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1D4BE88F-AC79-404B-A366-58BAA02F4B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EDA-DDFE-4B7C-AE5E-57A6BEDB3E1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888B-3E6B-4ACB-8BA9-DE98B16EC5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33E9-932D-4E41-95C3-341F9A6DAE1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7DCA-020D-4247-A22F-0BC24CC97F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75B4-47F8-43D9-9E5B-0E2C9B0AE40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BEA5-8BEA-4480-82CA-444B6C1D4F6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F597C-9423-4BA2-89DC-CB3C381FCB2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3AAF-9B93-4EBD-9D6A-7C8E767CC81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108-8B0F-4C66-BCD7-C2DCCA69B2C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58E3-F664-4FB8-BEDB-E46489ABEAB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0" y="6596063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3" y="6310313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5496B1-25AB-42E4-9FB2-6D8F98E7175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334963" y="6640513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dle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Supporting Clone Analysis with Tag Cloud Visualization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00" y="3573463"/>
            <a:ext cx="6660000" cy="1764000"/>
          </a:xfrm>
        </p:spPr>
        <p:txBody>
          <a:bodyPr/>
          <a:lstStyle/>
          <a:p>
            <a:r>
              <a:rPr lang="en-US" altLang="ja-JP" u="sng" dirty="0" err="1"/>
              <a:t>Manamu</a:t>
            </a:r>
            <a:r>
              <a:rPr lang="en-US" altLang="ja-JP" u="sng" dirty="0"/>
              <a:t> Sano</a:t>
            </a:r>
            <a:r>
              <a:rPr lang="en-US" altLang="ja-JP" baseline="30000" dirty="0"/>
              <a:t>†</a:t>
            </a:r>
            <a:r>
              <a:rPr lang="en-US" altLang="ja-JP" dirty="0"/>
              <a:t>, </a:t>
            </a:r>
            <a:r>
              <a:rPr lang="en-US" altLang="ja-JP" dirty="0" err="1"/>
              <a:t>Eunjong</a:t>
            </a:r>
            <a:r>
              <a:rPr lang="en-US" altLang="ja-JP" dirty="0"/>
              <a:t> Choi</a:t>
            </a:r>
            <a:r>
              <a:rPr lang="en-US" altLang="ja-JP" baseline="30000" dirty="0"/>
              <a:t>†</a:t>
            </a:r>
            <a:r>
              <a:rPr lang="en-US" altLang="ja-JP" dirty="0"/>
              <a:t>, </a:t>
            </a:r>
            <a:r>
              <a:rPr lang="en-US" altLang="ja-JP" dirty="0" err="1"/>
              <a:t>Norihiro</a:t>
            </a:r>
            <a:r>
              <a:rPr lang="en-US" altLang="ja-JP" dirty="0"/>
              <a:t> Yoshida</a:t>
            </a:r>
            <a:r>
              <a:rPr lang="en-US" altLang="ja-JP" baseline="30000" dirty="0" smtClean="0"/>
              <a:t>‡</a:t>
            </a:r>
            <a:r>
              <a:rPr lang="en-US" altLang="ja-JP" dirty="0" smtClean="0"/>
              <a:t>, Yuki </a:t>
            </a:r>
            <a:r>
              <a:rPr lang="en-US" altLang="ja-JP" dirty="0"/>
              <a:t>Yamanaka</a:t>
            </a:r>
            <a:r>
              <a:rPr lang="en-US" altLang="ja-JP" baseline="30000" dirty="0"/>
              <a:t>†</a:t>
            </a:r>
            <a:r>
              <a:rPr lang="en-US" altLang="ja-JP" dirty="0"/>
              <a:t>, </a:t>
            </a:r>
            <a:r>
              <a:rPr lang="en-US" altLang="ja-JP" dirty="0" err="1"/>
              <a:t>Katsuro</a:t>
            </a:r>
            <a:r>
              <a:rPr lang="en-US" altLang="ja-JP" dirty="0"/>
              <a:t> Inoue</a:t>
            </a:r>
            <a:r>
              <a:rPr lang="en-US" altLang="ja-JP" baseline="30000" dirty="0"/>
              <a:t>†</a:t>
            </a:r>
            <a:endParaRPr kumimoji="1" lang="ja-JP" altLang="en-US" baseline="30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5800" y="5337463"/>
            <a:ext cx="4455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aseline="30000" dirty="0" smtClean="0"/>
              <a:t>†</a:t>
            </a:r>
            <a:r>
              <a:rPr lang="en-US" altLang="ja-JP" sz="2800" dirty="0" smtClean="0"/>
              <a:t> Osaka </a:t>
            </a:r>
            <a:r>
              <a:rPr lang="en-US" altLang="ja-JP" sz="2800" dirty="0"/>
              <a:t>University, </a:t>
            </a:r>
            <a:r>
              <a:rPr lang="en-US" altLang="ja-JP" sz="2800" dirty="0" smtClean="0"/>
              <a:t>Japan</a:t>
            </a:r>
          </a:p>
          <a:p>
            <a:r>
              <a:rPr lang="en-US" altLang="ja-JP" sz="2800" baseline="30000" dirty="0" smtClean="0"/>
              <a:t>‡</a:t>
            </a:r>
            <a:r>
              <a:rPr lang="en-US" altLang="ja-JP" sz="2800" dirty="0" smtClean="0"/>
              <a:t> Nagoya </a:t>
            </a:r>
            <a:r>
              <a:rPr lang="en-US" altLang="ja-JP" sz="2800" dirty="0"/>
              <a:t>University, Japan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808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Scatterplot View</a:t>
            </a:r>
            <a:r>
              <a:rPr kumimoji="1" lang="ja-JP" altLang="en-US" dirty="0" smtClean="0"/>
              <a:t>（</a:t>
            </a:r>
            <a:r>
              <a:rPr lang="en-US" altLang="ja-JP" dirty="0"/>
              <a:t>2</a:t>
            </a:r>
            <a:r>
              <a:rPr kumimoji="1" lang="en-US" altLang="ja-JP" dirty="0" smtClean="0"/>
              <a:t>/2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0000" y="1600200"/>
            <a:ext cx="86040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User</a:t>
            </a:r>
            <a:r>
              <a:rPr kumimoji="1" lang="en-US" altLang="ja-JP" dirty="0" smtClean="0"/>
              <a:t>s can find directories where code clones are concentrated </a:t>
            </a:r>
            <a:r>
              <a:rPr lang="en-US" altLang="ja-JP" dirty="0"/>
              <a:t>f</a:t>
            </a:r>
            <a:r>
              <a:rPr kumimoji="1" lang="en-US" altLang="ja-JP" dirty="0" smtClean="0"/>
              <a:t>or clone refactoring.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8828" t="26762" r="69104" b="59872"/>
          <a:stretch/>
        </p:blipFill>
        <p:spPr>
          <a:xfrm>
            <a:off x="845454" y="2889172"/>
            <a:ext cx="2498247" cy="2521689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714334" y="2788130"/>
            <a:ext cx="273855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727982" y="2768622"/>
            <a:ext cx="0" cy="260361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57" y="5519202"/>
            <a:ext cx="1371645" cy="302107"/>
          </a:xfrm>
          <a:prstGeom prst="rect">
            <a:avLst/>
          </a:prstGeom>
        </p:spPr>
      </p:pic>
      <p:sp>
        <p:nvSpPr>
          <p:cNvPr id="13" name="左右矢印 12"/>
          <p:cNvSpPr/>
          <p:nvPr/>
        </p:nvSpPr>
        <p:spPr>
          <a:xfrm flipV="1">
            <a:off x="916452" y="5880870"/>
            <a:ext cx="1575046" cy="14144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3492" y="5971430"/>
            <a:ext cx="76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Low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90358" y="5971430"/>
            <a:ext cx="72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High</a:t>
            </a:r>
          </a:p>
        </p:txBody>
      </p:sp>
      <p:sp>
        <p:nvSpPr>
          <p:cNvPr id="18" name="四角形吹き出し 17"/>
          <p:cNvSpPr/>
          <p:nvPr/>
        </p:nvSpPr>
        <p:spPr>
          <a:xfrm>
            <a:off x="3910868" y="2768622"/>
            <a:ext cx="4193738" cy="900000"/>
          </a:xfrm>
          <a:prstGeom prst="wedgeRectCallout">
            <a:avLst>
              <a:gd name="adj1" fmla="val -115193"/>
              <a:gd name="adj2" fmla="val 26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 smtClean="0"/>
              <a:t>For example, focusing on the directories of red cells</a:t>
            </a:r>
            <a:endParaRPr kumimoji="1" lang="en-US" altLang="ja-JP" sz="2400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3543540" y="4837044"/>
            <a:ext cx="5316391" cy="12288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Tag Cloud View is popped up by selecting any cells.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411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Tag Cloud View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1/2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Shows identifier names in the selected directories in Scatterplot View.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11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674" t="2684" r="4863"/>
          <a:stretch/>
        </p:blipFill>
        <p:spPr>
          <a:xfrm>
            <a:off x="592183" y="2740456"/>
            <a:ext cx="4711338" cy="3558658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5401997" y="2740455"/>
            <a:ext cx="3545056" cy="1282905"/>
          </a:xfrm>
          <a:prstGeom prst="wedgeRectCallout">
            <a:avLst>
              <a:gd name="adj1" fmla="val -100946"/>
              <a:gd name="adj2" fmla="val 56690"/>
            </a:avLst>
          </a:prstGeom>
          <a:solidFill>
            <a:srgbClr val="FF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400" dirty="0" smtClean="0">
              <a:solidFill>
                <a:sysClr val="windowText" lastClr="000000"/>
              </a:solidFill>
            </a:endParaRPr>
          </a:p>
          <a:p>
            <a:r>
              <a:rPr lang="en-US" altLang="ja-JP" sz="2400" dirty="0" smtClean="0">
                <a:solidFill>
                  <a:sysClr val="windowText" lastClr="000000"/>
                </a:solidFill>
              </a:rPr>
              <a:t>included in code clones of the directories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5021392" y="4191536"/>
            <a:ext cx="3996000" cy="1282905"/>
          </a:xfrm>
          <a:prstGeom prst="wedgeRectCallout">
            <a:avLst>
              <a:gd name="adj1" fmla="val -74079"/>
              <a:gd name="adj2" fmla="val 483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 smtClean="0">
              <a:solidFill>
                <a:sysClr val="windowText" lastClr="000000"/>
              </a:solidFill>
            </a:endParaRPr>
          </a:p>
          <a:p>
            <a:r>
              <a:rPr lang="en-US" altLang="ja-JP" sz="2400" dirty="0" smtClean="0">
                <a:solidFill>
                  <a:sysClr val="windowText" lastClr="000000"/>
                </a:solidFill>
              </a:rPr>
              <a:t>contained only in the source code of the directories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64481" y="2655038"/>
            <a:ext cx="756000" cy="468000"/>
          </a:xfrm>
          <a:prstGeom prst="rect">
            <a:avLst/>
          </a:prstGeom>
          <a:solidFill>
            <a:srgbClr val="FDA1A1"/>
          </a:solidFill>
          <a:ln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Red</a:t>
            </a:r>
            <a:endParaRPr kumimoji="1" lang="ja-JP" altLang="en-US" sz="2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4927601" y="4107918"/>
            <a:ext cx="936000" cy="468000"/>
          </a:xfrm>
          <a:prstGeom prst="rect">
            <a:avLst/>
          </a:prstGeom>
          <a:solidFill>
            <a:srgbClr val="E8E8E8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Black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495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Tag Cloud View</a:t>
            </a:r>
            <a:r>
              <a:rPr kumimoji="1" lang="ja-JP" altLang="en-US" dirty="0" smtClean="0"/>
              <a:t>（</a:t>
            </a:r>
            <a:r>
              <a:rPr lang="en-US" altLang="ja-JP" dirty="0"/>
              <a:t>2</a:t>
            </a:r>
            <a:r>
              <a:rPr kumimoji="1" lang="en-US" altLang="ja-JP" dirty="0" smtClean="0"/>
              <a:t>/2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793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 smtClean="0"/>
              <a:t>Users can instinctively understand the role of the directories and get a clue for understanding code clones.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12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674" t="2684" r="4863"/>
          <a:stretch/>
        </p:blipFill>
        <p:spPr>
          <a:xfrm>
            <a:off x="2110153" y="2910583"/>
            <a:ext cx="5106574" cy="385719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54741" y="5711813"/>
            <a:ext cx="8856000" cy="57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R</a:t>
            </a:r>
            <a:r>
              <a:rPr kumimoji="1" lang="en-US" altLang="ja-JP" sz="2400" dirty="0" smtClean="0"/>
              <a:t>ed identifier names provide hyperlink to the Source Code View.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166310" y="3012479"/>
            <a:ext cx="3863430" cy="620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Example of the directory "optional/</a:t>
            </a:r>
            <a:r>
              <a:rPr kumimoji="1" lang="en-US" altLang="ja-JP" dirty="0" err="1" smtClean="0"/>
              <a:t>clearcase</a:t>
            </a:r>
            <a:r>
              <a:rPr kumimoji="1" lang="en-US" altLang="ja-JP" dirty="0" smtClean="0"/>
              <a:t>" in Apache Ant.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2926080" y="4117717"/>
            <a:ext cx="2785403" cy="483283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676734" y="4712907"/>
            <a:ext cx="1020682" cy="406546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717037" y="5125849"/>
            <a:ext cx="2994446" cy="345944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21018" y="2106141"/>
            <a:ext cx="8723445" cy="9802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It implements the functionality of </a:t>
            </a:r>
            <a:r>
              <a:rPr lang="en-US" altLang="ja-JP" sz="2800" dirty="0" err="1" smtClean="0"/>
              <a:t>ClearCase</a:t>
            </a:r>
            <a:r>
              <a:rPr lang="en-US" altLang="ja-JP" sz="2800" dirty="0" smtClean="0"/>
              <a:t> command.</a:t>
            </a:r>
            <a:endParaRPr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21018" y="4163452"/>
            <a:ext cx="8723445" cy="9802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Code </a:t>
            </a:r>
            <a:r>
              <a:rPr lang="en-US" altLang="ja-JP" sz="2800" dirty="0"/>
              <a:t>clones are concentrated in the source </a:t>
            </a:r>
            <a:r>
              <a:rPr lang="en-US" altLang="ja-JP" sz="2800" dirty="0" smtClean="0"/>
              <a:t>code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for </a:t>
            </a:r>
            <a:r>
              <a:rPr lang="en-US" altLang="ja-JP" sz="2800" dirty="0"/>
              <a:t>argument creation of a command line.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09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to </a:t>
            </a:r>
            <a:r>
              <a:rPr lang="en-US" altLang="ja-JP" dirty="0"/>
              <a:t>G</a:t>
            </a:r>
            <a:r>
              <a:rPr lang="en-US" altLang="ja-JP" dirty="0" smtClean="0"/>
              <a:t>enerate Tag Cloud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0000" y="1600200"/>
            <a:ext cx="8676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Decide identifier names shown by tag cloud.</a:t>
            </a:r>
          </a:p>
          <a:p>
            <a:pPr lvl="1"/>
            <a:r>
              <a:rPr lang="en-US" altLang="ja-JP" sz="2400" dirty="0" smtClean="0"/>
              <a:t>Customize option :</a:t>
            </a:r>
          </a:p>
          <a:p>
            <a:pPr lvl="2"/>
            <a:r>
              <a:rPr kumimoji="1" lang="en-US" altLang="ja-JP" sz="2000" dirty="0" smtClean="0"/>
              <a:t>minimum sequence length</a:t>
            </a:r>
          </a:p>
          <a:p>
            <a:pPr lvl="2"/>
            <a:r>
              <a:rPr lang="en-US" altLang="ja-JP" sz="2000" dirty="0" smtClean="0"/>
              <a:t>minimum IDF values</a:t>
            </a:r>
            <a:endParaRPr lang="en-US" altLang="ja-JP" sz="20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Decide tag size based </a:t>
            </a:r>
            <a:r>
              <a:rPr lang="en-US" altLang="ja-JP" sz="2800" smtClean="0"/>
              <a:t>on TF-IDF</a:t>
            </a:r>
            <a:r>
              <a:rPr lang="en-US" altLang="ja-JP" sz="2800" baseline="30000" smtClean="0"/>
              <a:t>[5]</a:t>
            </a:r>
            <a:r>
              <a:rPr lang="en-US" altLang="ja-JP" sz="2800" smtClean="0"/>
              <a:t> </a:t>
            </a:r>
            <a:r>
              <a:rPr lang="en-US" altLang="ja-JP" sz="2800" dirty="0" smtClean="0"/>
              <a:t>and coloring.</a:t>
            </a:r>
          </a:p>
          <a:p>
            <a:pPr lvl="1"/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13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00040" y="4059970"/>
                <a:ext cx="3506088" cy="4308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‐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𝐼𝐷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𝐼𝐷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0" y="4059970"/>
                <a:ext cx="350608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964287" y="3835709"/>
                <a:ext cx="2094484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𝑁𝐼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𝑁𝐼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87" y="3835709"/>
                <a:ext cx="2094484" cy="8794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270640" y="3835709"/>
                <a:ext cx="2608984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𝐼𝐷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𝑎𝑙𝑙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40" y="3835709"/>
                <a:ext cx="2608984" cy="8794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596644" y="4719924"/>
                <a:ext cx="6899966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17550">
                  <a:tabLst>
                    <a:tab pos="900113" algn="l"/>
                    <a:tab pos="1081088" algn="l"/>
                  </a:tabLst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sz="2000" dirty="0" smtClean="0"/>
                  <a:t>	:	an identifier name for sizing</a:t>
                </a:r>
                <a:endParaRPr lang="en-US" altLang="ja-JP" sz="2000" i="1" dirty="0">
                  <a:latin typeface="Cambria Math" panose="02040503050406030204" pitchFamily="18" charset="0"/>
                </a:endParaRPr>
              </a:p>
              <a:p>
                <a:pPr defTabSz="717550">
                  <a:tabLst>
                    <a:tab pos="900113" algn="l"/>
                    <a:tab pos="1081088" algn="l"/>
                  </a:tabLst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𝑁𝐼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	:	the number of occurrences for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kumimoji="1" lang="en-US" altLang="ja-JP" sz="2000" dirty="0" smtClean="0"/>
              </a:p>
              <a:p>
                <a:pPr defTabSz="717550">
                  <a:tabLst>
                    <a:tab pos="900113" algn="l"/>
                    <a:tab pos="1081088" algn="l"/>
                  </a:tabLst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𝑁𝐼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	:	the numbe</a:t>
                </a:r>
                <a:r>
                  <a:rPr lang="en-US" altLang="ja-JP" sz="2000" dirty="0" smtClean="0"/>
                  <a:t>r of occurrences for all identifier names</a:t>
                </a:r>
              </a:p>
              <a:p>
                <a:pPr defTabSz="717550">
                  <a:tabLst>
                    <a:tab pos="900113" algn="l"/>
                    <a:tab pos="1081088" algn="l"/>
                  </a:tabLst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	:	the number of all files</a:t>
                </a:r>
              </a:p>
              <a:p>
                <a:pPr defTabSz="717550">
                  <a:tabLst>
                    <a:tab pos="900113" algn="l"/>
                    <a:tab pos="1081088" algn="l"/>
                  </a:tabLst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	:	the number of files including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644" y="4719924"/>
                <a:ext cx="6899966" cy="1631216"/>
              </a:xfrm>
              <a:prstGeom prst="rect">
                <a:avLst/>
              </a:prstGeom>
              <a:blipFill rotWithShape="0">
                <a:blip r:embed="rId6"/>
                <a:stretch>
                  <a:fillRect t="-1493" b="-5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56792" y="6659435"/>
            <a:ext cx="9036000" cy="180000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altLang="ja-JP" sz="1050" dirty="0" smtClean="0"/>
              <a:t>[5] </a:t>
            </a:r>
            <a:r>
              <a:rPr lang="en-US" altLang="ja-JP" sz="1050" dirty="0"/>
              <a:t>R</a:t>
            </a:r>
            <a:r>
              <a:rPr lang="en-US" altLang="ja-JP" sz="1050" dirty="0" smtClean="0"/>
              <a:t>. A. </a:t>
            </a:r>
            <a:r>
              <a:rPr lang="en-US" altLang="ja-JP" sz="1050" dirty="0" err="1" smtClean="0"/>
              <a:t>Baeza</a:t>
            </a:r>
            <a:r>
              <a:rPr lang="en-US" altLang="ja-JP" sz="1050" dirty="0" smtClean="0"/>
              <a:t>-Yates et al., Modern information retrieval - the concepts and technology behind search, Second edition, Pearson Education Ltd., 2011.</a:t>
            </a:r>
            <a:endParaRPr lang="nl-NL" altLang="ja-JP" sz="1050" dirty="0" smtClean="0"/>
          </a:p>
        </p:txBody>
      </p:sp>
      <p:sp>
        <p:nvSpPr>
          <p:cNvPr id="10" name="四角形吹き出し 9"/>
          <p:cNvSpPr/>
          <p:nvPr/>
        </p:nvSpPr>
        <p:spPr>
          <a:xfrm>
            <a:off x="4520043" y="2265143"/>
            <a:ext cx="2218464" cy="396540"/>
          </a:xfrm>
          <a:prstGeom prst="wedgeRectCallout">
            <a:avLst>
              <a:gd name="adj1" fmla="val -21316"/>
              <a:gd name="adj2" fmla="val 2185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Term Frequency</a:t>
            </a:r>
            <a:endParaRPr kumimoji="1" lang="ja-JP" altLang="en-US" sz="2000" dirty="0"/>
          </a:p>
        </p:txBody>
      </p:sp>
      <p:sp>
        <p:nvSpPr>
          <p:cNvPr id="11" name="四角形吹き出し 10"/>
          <p:cNvSpPr/>
          <p:nvPr/>
        </p:nvSpPr>
        <p:spPr>
          <a:xfrm>
            <a:off x="5419158" y="2775975"/>
            <a:ext cx="3625318" cy="426227"/>
          </a:xfrm>
          <a:prstGeom prst="wedgeRectCallout">
            <a:avLst>
              <a:gd name="adj1" fmla="val -33336"/>
              <a:gd name="adj2" fmla="val 789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Inverse Document Frequency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489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Source Code View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1/2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2000" y="1547946"/>
            <a:ext cx="88200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dirty="0" smtClean="0"/>
              <a:t>Shows the source code of the code clones that include the selected identifier names in the Tag Cloud View.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14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10" t="10062" r="19722" b="17567"/>
          <a:stretch/>
        </p:blipFill>
        <p:spPr>
          <a:xfrm>
            <a:off x="1977818" y="3125273"/>
            <a:ext cx="5619957" cy="3556785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3138506" y="2548496"/>
            <a:ext cx="2876843" cy="520505"/>
          </a:xfrm>
          <a:prstGeom prst="wedgeRectCallout">
            <a:avLst>
              <a:gd name="adj1" fmla="val -44794"/>
              <a:gd name="adj2" fmla="val 976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selected identifier name</a:t>
            </a:r>
            <a:endParaRPr kumimoji="1" lang="ja-JP" altLang="en-US" sz="2000" dirty="0"/>
          </a:p>
        </p:txBody>
      </p:sp>
      <p:sp>
        <p:nvSpPr>
          <p:cNvPr id="8" name="四角形吹き出し 7"/>
          <p:cNvSpPr/>
          <p:nvPr/>
        </p:nvSpPr>
        <p:spPr>
          <a:xfrm>
            <a:off x="126610" y="4137948"/>
            <a:ext cx="2871219" cy="737581"/>
          </a:xfrm>
          <a:prstGeom prst="wedgeRectCallout">
            <a:avLst>
              <a:gd name="adj1" fmla="val 41391"/>
              <a:gd name="adj2" fmla="val -805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code clones </a:t>
            </a:r>
            <a:r>
              <a:rPr lang="en-US" altLang="ja-JP" sz="2000" dirty="0" smtClean="0"/>
              <a:t>containing</a:t>
            </a:r>
          </a:p>
          <a:p>
            <a:pPr algn="ctr"/>
            <a:r>
              <a:rPr lang="en-US" altLang="ja-JP" sz="2000" dirty="0" smtClean="0"/>
              <a:t> "</a:t>
            </a:r>
            <a:r>
              <a:rPr lang="en-US" altLang="ja-JP" sz="2000" dirty="0" err="1" smtClean="0"/>
              <a:t>createArgument</a:t>
            </a:r>
            <a:r>
              <a:rPr lang="en-US" altLang="ja-JP" sz="2000" dirty="0" smtClean="0"/>
              <a:t>"</a:t>
            </a:r>
            <a:endParaRPr kumimoji="1" lang="ja-JP" altLang="en-US" sz="2000" dirty="0"/>
          </a:p>
        </p:txBody>
      </p:sp>
      <p:sp>
        <p:nvSpPr>
          <p:cNvPr id="9" name="四角形吹き出し 8"/>
          <p:cNvSpPr/>
          <p:nvPr/>
        </p:nvSpPr>
        <p:spPr>
          <a:xfrm>
            <a:off x="126610" y="5479690"/>
            <a:ext cx="3011897" cy="737581"/>
          </a:xfrm>
          <a:prstGeom prst="wedgeRectCallout">
            <a:avLst>
              <a:gd name="adj1" fmla="val 49198"/>
              <a:gd name="adj2" fmla="val 764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code clones </a:t>
            </a:r>
            <a:r>
              <a:rPr lang="en-US" altLang="ja-JP" sz="2000" dirty="0" smtClean="0"/>
              <a:t>belonging to</a:t>
            </a:r>
          </a:p>
          <a:p>
            <a:pPr algn="ctr"/>
            <a:r>
              <a:rPr kumimoji="1" lang="en-US" altLang="ja-JP" sz="2000" dirty="0" smtClean="0"/>
              <a:t>the same clone set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403188" y="4820629"/>
            <a:ext cx="4127507" cy="725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source code of the selected </a:t>
            </a:r>
            <a:r>
              <a:rPr lang="en-US" altLang="ja-JP" sz="2000" dirty="0" smtClean="0"/>
              <a:t>clone</a:t>
            </a:r>
          </a:p>
          <a:p>
            <a:pPr algn="ctr"/>
            <a:r>
              <a:rPr lang="en-US" altLang="ja-JP" sz="2000" dirty="0" smtClean="0"/>
              <a:t>on </a:t>
            </a:r>
            <a:r>
              <a:rPr lang="en-US" altLang="ja-JP" sz="2000" dirty="0"/>
              <a:t>the left pane, </a:t>
            </a:r>
            <a:r>
              <a:rPr lang="en-US" altLang="ja-JP" sz="2000" dirty="0" smtClean="0"/>
              <a:t>respectively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360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Source Code View</a:t>
            </a:r>
            <a:r>
              <a:rPr kumimoji="1" lang="ja-JP" altLang="en-US" dirty="0" smtClean="0"/>
              <a:t>（</a:t>
            </a:r>
            <a:r>
              <a:rPr lang="en-US" altLang="ja-JP" dirty="0"/>
              <a:t>2</a:t>
            </a:r>
            <a:r>
              <a:rPr kumimoji="1" lang="en-US" altLang="ja-JP" dirty="0" smtClean="0"/>
              <a:t>/2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928" y="1600200"/>
            <a:ext cx="8352000" cy="4525963"/>
          </a:xfrm>
        </p:spPr>
        <p:txBody>
          <a:bodyPr/>
          <a:lstStyle/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15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10" t="10062" r="19722" b="17567"/>
          <a:stretch/>
        </p:blipFill>
        <p:spPr>
          <a:xfrm>
            <a:off x="932021" y="1590114"/>
            <a:ext cx="7593662" cy="4680000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5163170" y="2193193"/>
            <a:ext cx="3433635" cy="956899"/>
          </a:xfrm>
          <a:prstGeom prst="wedgeRectCallout">
            <a:avLst>
              <a:gd name="adj1" fmla="val -41609"/>
              <a:gd name="adj2" fmla="val 92773"/>
            </a:avLst>
          </a:prstGeom>
          <a:solidFill>
            <a:srgbClr val="FDA1A1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selected identifier name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3266142" y="4719228"/>
            <a:ext cx="3794056" cy="986111"/>
          </a:xfrm>
          <a:prstGeom prst="wedgeRectCallout">
            <a:avLst>
              <a:gd name="adj1" fmla="val 41615"/>
              <a:gd name="adj2" fmla="val -145470"/>
            </a:avLst>
          </a:prstGeom>
          <a:solidFill>
            <a:srgbClr val="92D050"/>
          </a:solidFill>
          <a:ln>
            <a:solidFill>
              <a:srgbClr val="11692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shown in Tag Cloud View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80000" y="2088198"/>
            <a:ext cx="828000" cy="468000"/>
          </a:xfrm>
          <a:prstGeom prst="rect">
            <a:avLst/>
          </a:prstGeom>
          <a:solidFill>
            <a:srgbClr val="FDA1A1"/>
          </a:solidFill>
          <a:ln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ysClr val="windowText" lastClr="000000"/>
                </a:solidFill>
              </a:rPr>
              <a:t>Red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200400" y="4678998"/>
            <a:ext cx="1008000" cy="468000"/>
          </a:xfrm>
          <a:prstGeom prst="rect">
            <a:avLst/>
          </a:prstGeom>
          <a:solidFill>
            <a:srgbClr val="92D050"/>
          </a:solidFill>
          <a:ln>
            <a:solidFill>
              <a:srgbClr val="11692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ysClr val="windowText" lastClr="000000"/>
                </a:solidFill>
              </a:rPr>
              <a:t>Green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8657" y="2189480"/>
            <a:ext cx="8775573" cy="11318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800" dirty="0" smtClean="0"/>
              <a:t>Users can confirm the source code including selected identifier names.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8656" y="4138526"/>
            <a:ext cx="8775573" cy="1088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 smtClean="0"/>
              <a:t>They </a:t>
            </a:r>
            <a:r>
              <a:rPr lang="en-US" altLang="ja-JP" sz="2800" dirty="0"/>
              <a:t>can </a:t>
            </a:r>
            <a:r>
              <a:rPr lang="en-US" altLang="ja-JP" sz="2800" dirty="0" smtClean="0"/>
              <a:t>take a clue for understanding code clones that they are interested in.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5156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Developed </a:t>
            </a:r>
            <a:r>
              <a:rPr kumimoji="1" lang="en-US" altLang="ja-JP" dirty="0" err="1" smtClean="0"/>
              <a:t>CloneCloud</a:t>
            </a:r>
            <a:r>
              <a:rPr kumimoji="1" lang="en-US" altLang="ja-JP" dirty="0" smtClean="0"/>
              <a:t> to support understanding code clones using tag cloud.</a:t>
            </a:r>
          </a:p>
          <a:p>
            <a:pPr lvl="1"/>
            <a:r>
              <a:rPr lang="en-US" altLang="ja-JP" dirty="0" smtClean="0"/>
              <a:t>Three kinds of views can provide a clue for understanding code clones.</a:t>
            </a:r>
            <a:endParaRPr kumimoji="1" lang="en-US" altLang="ja-JP" dirty="0" smtClean="0"/>
          </a:p>
          <a:p>
            <a:r>
              <a:rPr lang="en-US" altLang="ja-JP" smtClean="0"/>
              <a:t>Future Work </a:t>
            </a:r>
            <a:r>
              <a:rPr lang="en-US" altLang="ja-JP" dirty="0" smtClean="0"/>
              <a:t>:</a:t>
            </a:r>
          </a:p>
          <a:p>
            <a:pPr lvl="1"/>
            <a:r>
              <a:rPr lang="en-US" altLang="ja-JP" dirty="0" smtClean="0"/>
              <a:t>Evaluating the usability of </a:t>
            </a:r>
            <a:r>
              <a:rPr lang="en-US" altLang="ja-JP" dirty="0" err="1" smtClean="0"/>
              <a:t>CloneCloud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Comparing </a:t>
            </a:r>
            <a:r>
              <a:rPr lang="en-US" altLang="ja-JP" dirty="0"/>
              <a:t>with existing clone visualization </a:t>
            </a:r>
            <a:r>
              <a:rPr lang="en-US" altLang="ja-JP" dirty="0" smtClean="0"/>
              <a:t>tools</a:t>
            </a:r>
            <a:endParaRPr lang="en-US" altLang="ja-JP" dirty="0"/>
          </a:p>
          <a:p>
            <a:pPr lvl="1"/>
            <a:r>
              <a:rPr lang="en-US" altLang="ja-JP" dirty="0"/>
              <a:t>Applying </a:t>
            </a:r>
            <a:r>
              <a:rPr lang="en-US" altLang="ja-JP" dirty="0" smtClean="0"/>
              <a:t>to </a:t>
            </a:r>
            <a:r>
              <a:rPr lang="en-US" altLang="ja-JP" dirty="0"/>
              <a:t>actual development of </a:t>
            </a:r>
            <a:r>
              <a:rPr lang="en-US" altLang="ja-JP" dirty="0" smtClean="0"/>
              <a:t>industry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36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Code Clone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000" y="1600200"/>
            <a:ext cx="8388000" cy="4525963"/>
          </a:xfrm>
        </p:spPr>
        <p:txBody>
          <a:bodyPr/>
          <a:lstStyle/>
          <a:p>
            <a:r>
              <a:rPr kumimoji="1" lang="en-US" altLang="ja-JP" dirty="0" smtClean="0"/>
              <a:t>A code fragment that has identical or similar ones to it in source code.</a:t>
            </a:r>
          </a:p>
          <a:p>
            <a:r>
              <a:rPr lang="en-US" altLang="ja-JP" dirty="0" smtClean="0"/>
              <a:t>It is widely believed that code clones </a:t>
            </a:r>
            <a:r>
              <a:rPr kumimoji="1" lang="en-US" altLang="ja-JP" dirty="0" smtClean="0"/>
              <a:t>make software maintenance more difficult.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5" name="メモ 4"/>
          <p:cNvSpPr/>
          <p:nvPr/>
        </p:nvSpPr>
        <p:spPr>
          <a:xfrm>
            <a:off x="2349304" y="4325256"/>
            <a:ext cx="1944000" cy="211221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60323" y="4664893"/>
            <a:ext cx="1512000" cy="504000"/>
          </a:xfrm>
          <a:custGeom>
            <a:avLst/>
            <a:gdLst>
              <a:gd name="connsiteX0" fmla="*/ 0 w 1336431"/>
              <a:gd name="connsiteY0" fmla="*/ 0 h 464234"/>
              <a:gd name="connsiteX1" fmla="*/ 1336431 w 1336431"/>
              <a:gd name="connsiteY1" fmla="*/ 0 h 464234"/>
              <a:gd name="connsiteX2" fmla="*/ 1336431 w 1336431"/>
              <a:gd name="connsiteY2" fmla="*/ 464234 h 464234"/>
              <a:gd name="connsiteX3" fmla="*/ 0 w 1336431"/>
              <a:gd name="connsiteY3" fmla="*/ 464234 h 464234"/>
              <a:gd name="connsiteX4" fmla="*/ 0 w 1336431"/>
              <a:gd name="connsiteY4" fmla="*/ 0 h 464234"/>
              <a:gd name="connsiteX0" fmla="*/ 0 w 1336431"/>
              <a:gd name="connsiteY0" fmla="*/ 0 h 872236"/>
              <a:gd name="connsiteX1" fmla="*/ 1336431 w 1336431"/>
              <a:gd name="connsiteY1" fmla="*/ 0 h 872236"/>
              <a:gd name="connsiteX2" fmla="*/ 1336431 w 1336431"/>
              <a:gd name="connsiteY2" fmla="*/ 464234 h 872236"/>
              <a:gd name="connsiteX3" fmla="*/ 393896 w 1336431"/>
              <a:gd name="connsiteY3" fmla="*/ 872197 h 872236"/>
              <a:gd name="connsiteX4" fmla="*/ 0 w 1336431"/>
              <a:gd name="connsiteY4" fmla="*/ 464234 h 872236"/>
              <a:gd name="connsiteX5" fmla="*/ 0 w 1336431"/>
              <a:gd name="connsiteY5" fmla="*/ 0 h 872236"/>
              <a:gd name="connsiteX0" fmla="*/ 0 w 1336431"/>
              <a:gd name="connsiteY0" fmla="*/ 0 h 900046"/>
              <a:gd name="connsiteX1" fmla="*/ 1336431 w 1336431"/>
              <a:gd name="connsiteY1" fmla="*/ 0 h 900046"/>
              <a:gd name="connsiteX2" fmla="*/ 1336431 w 1336431"/>
              <a:gd name="connsiteY2" fmla="*/ 464234 h 900046"/>
              <a:gd name="connsiteX3" fmla="*/ 393896 w 1336431"/>
              <a:gd name="connsiteY3" fmla="*/ 872197 h 900046"/>
              <a:gd name="connsiteX4" fmla="*/ 0 w 1336431"/>
              <a:gd name="connsiteY4" fmla="*/ 464234 h 900046"/>
              <a:gd name="connsiteX5" fmla="*/ 0 w 1336431"/>
              <a:gd name="connsiteY5" fmla="*/ 0 h 900046"/>
              <a:gd name="connsiteX0" fmla="*/ 0 w 1336431"/>
              <a:gd name="connsiteY0" fmla="*/ 0 h 907887"/>
              <a:gd name="connsiteX1" fmla="*/ 1336431 w 1336431"/>
              <a:gd name="connsiteY1" fmla="*/ 0 h 907887"/>
              <a:gd name="connsiteX2" fmla="*/ 1336431 w 1336431"/>
              <a:gd name="connsiteY2" fmla="*/ 464234 h 907887"/>
              <a:gd name="connsiteX3" fmla="*/ 393896 w 1336431"/>
              <a:gd name="connsiteY3" fmla="*/ 872197 h 907887"/>
              <a:gd name="connsiteX4" fmla="*/ 0 w 1336431"/>
              <a:gd name="connsiteY4" fmla="*/ 464234 h 907887"/>
              <a:gd name="connsiteX5" fmla="*/ 0 w 1336431"/>
              <a:gd name="connsiteY5" fmla="*/ 0 h 907887"/>
              <a:gd name="connsiteX0" fmla="*/ 0 w 1336431"/>
              <a:gd name="connsiteY0" fmla="*/ 0 h 872197"/>
              <a:gd name="connsiteX1" fmla="*/ 1336431 w 1336431"/>
              <a:gd name="connsiteY1" fmla="*/ 0 h 872197"/>
              <a:gd name="connsiteX2" fmla="*/ 1336431 w 1336431"/>
              <a:gd name="connsiteY2" fmla="*/ 464234 h 872197"/>
              <a:gd name="connsiteX3" fmla="*/ 393896 w 1336431"/>
              <a:gd name="connsiteY3" fmla="*/ 872197 h 872197"/>
              <a:gd name="connsiteX4" fmla="*/ 0 w 1336431"/>
              <a:gd name="connsiteY4" fmla="*/ 464234 h 872197"/>
              <a:gd name="connsiteX5" fmla="*/ 0 w 1336431"/>
              <a:gd name="connsiteY5" fmla="*/ 0 h 872197"/>
              <a:gd name="connsiteX0" fmla="*/ 0 w 1336431"/>
              <a:gd name="connsiteY0" fmla="*/ 0 h 522263"/>
              <a:gd name="connsiteX1" fmla="*/ 1336431 w 1336431"/>
              <a:gd name="connsiteY1" fmla="*/ 0 h 522263"/>
              <a:gd name="connsiteX2" fmla="*/ 1336431 w 1336431"/>
              <a:gd name="connsiteY2" fmla="*/ 464234 h 522263"/>
              <a:gd name="connsiteX3" fmla="*/ 0 w 1336431"/>
              <a:gd name="connsiteY3" fmla="*/ 464234 h 522263"/>
              <a:gd name="connsiteX4" fmla="*/ 0 w 1336431"/>
              <a:gd name="connsiteY4" fmla="*/ 0 h 522263"/>
              <a:gd name="connsiteX0" fmla="*/ 0 w 1336431"/>
              <a:gd name="connsiteY0" fmla="*/ 0 h 464234"/>
              <a:gd name="connsiteX1" fmla="*/ 1336431 w 1336431"/>
              <a:gd name="connsiteY1" fmla="*/ 0 h 464234"/>
              <a:gd name="connsiteX2" fmla="*/ 1336431 w 1336431"/>
              <a:gd name="connsiteY2" fmla="*/ 464234 h 464234"/>
              <a:gd name="connsiteX3" fmla="*/ 0 w 1336431"/>
              <a:gd name="connsiteY3" fmla="*/ 464234 h 464234"/>
              <a:gd name="connsiteX4" fmla="*/ 0 w 1336431"/>
              <a:gd name="connsiteY4" fmla="*/ 0 h 464234"/>
              <a:gd name="connsiteX0" fmla="*/ 0 w 1336431"/>
              <a:gd name="connsiteY0" fmla="*/ 0 h 928502"/>
              <a:gd name="connsiteX1" fmla="*/ 1336431 w 1336431"/>
              <a:gd name="connsiteY1" fmla="*/ 0 h 928502"/>
              <a:gd name="connsiteX2" fmla="*/ 1336431 w 1336431"/>
              <a:gd name="connsiteY2" fmla="*/ 464234 h 928502"/>
              <a:gd name="connsiteX3" fmla="*/ 56271 w 1336431"/>
              <a:gd name="connsiteY3" fmla="*/ 928468 h 928502"/>
              <a:gd name="connsiteX4" fmla="*/ 0 w 1336431"/>
              <a:gd name="connsiteY4" fmla="*/ 464234 h 928502"/>
              <a:gd name="connsiteX5" fmla="*/ 0 w 1336431"/>
              <a:gd name="connsiteY5" fmla="*/ 0 h 928502"/>
              <a:gd name="connsiteX0" fmla="*/ 0 w 1336431"/>
              <a:gd name="connsiteY0" fmla="*/ 0 h 983870"/>
              <a:gd name="connsiteX1" fmla="*/ 1336431 w 1336431"/>
              <a:gd name="connsiteY1" fmla="*/ 0 h 983870"/>
              <a:gd name="connsiteX2" fmla="*/ 1336431 w 1336431"/>
              <a:gd name="connsiteY2" fmla="*/ 464234 h 983870"/>
              <a:gd name="connsiteX3" fmla="*/ 576776 w 1336431"/>
              <a:gd name="connsiteY3" fmla="*/ 942535 h 983870"/>
              <a:gd name="connsiteX4" fmla="*/ 56271 w 1336431"/>
              <a:gd name="connsiteY4" fmla="*/ 928468 h 983870"/>
              <a:gd name="connsiteX5" fmla="*/ 0 w 1336431"/>
              <a:gd name="connsiteY5" fmla="*/ 464234 h 983870"/>
              <a:gd name="connsiteX6" fmla="*/ 0 w 1336431"/>
              <a:gd name="connsiteY6" fmla="*/ 0 h 983870"/>
              <a:gd name="connsiteX0" fmla="*/ 0 w 1336431"/>
              <a:gd name="connsiteY0" fmla="*/ 0 h 962936"/>
              <a:gd name="connsiteX1" fmla="*/ 1336431 w 1336431"/>
              <a:gd name="connsiteY1" fmla="*/ 0 h 962936"/>
              <a:gd name="connsiteX2" fmla="*/ 1336431 w 1336431"/>
              <a:gd name="connsiteY2" fmla="*/ 464234 h 962936"/>
              <a:gd name="connsiteX3" fmla="*/ 548640 w 1336431"/>
              <a:gd name="connsiteY3" fmla="*/ 548640 h 962936"/>
              <a:gd name="connsiteX4" fmla="*/ 576776 w 1336431"/>
              <a:gd name="connsiteY4" fmla="*/ 942535 h 962936"/>
              <a:gd name="connsiteX5" fmla="*/ 56271 w 1336431"/>
              <a:gd name="connsiteY5" fmla="*/ 928468 h 962936"/>
              <a:gd name="connsiteX6" fmla="*/ 0 w 1336431"/>
              <a:gd name="connsiteY6" fmla="*/ 464234 h 962936"/>
              <a:gd name="connsiteX7" fmla="*/ 0 w 1336431"/>
              <a:gd name="connsiteY7" fmla="*/ 0 h 962936"/>
              <a:gd name="connsiteX0" fmla="*/ 0 w 1336431"/>
              <a:gd name="connsiteY0" fmla="*/ 0 h 962936"/>
              <a:gd name="connsiteX1" fmla="*/ 1336431 w 1336431"/>
              <a:gd name="connsiteY1" fmla="*/ 0 h 962936"/>
              <a:gd name="connsiteX2" fmla="*/ 1336431 w 1336431"/>
              <a:gd name="connsiteY2" fmla="*/ 464234 h 962936"/>
              <a:gd name="connsiteX3" fmla="*/ 548640 w 1336431"/>
              <a:gd name="connsiteY3" fmla="*/ 548640 h 962936"/>
              <a:gd name="connsiteX4" fmla="*/ 576776 w 1336431"/>
              <a:gd name="connsiteY4" fmla="*/ 942535 h 962936"/>
              <a:gd name="connsiteX5" fmla="*/ 56271 w 1336431"/>
              <a:gd name="connsiteY5" fmla="*/ 928468 h 962936"/>
              <a:gd name="connsiteX6" fmla="*/ 0 w 1336431"/>
              <a:gd name="connsiteY6" fmla="*/ 0 h 962936"/>
              <a:gd name="connsiteX0" fmla="*/ 101761 w 1438192"/>
              <a:gd name="connsiteY0" fmla="*/ 0 h 962936"/>
              <a:gd name="connsiteX1" fmla="*/ 1438192 w 1438192"/>
              <a:gd name="connsiteY1" fmla="*/ 0 h 962936"/>
              <a:gd name="connsiteX2" fmla="*/ 1438192 w 1438192"/>
              <a:gd name="connsiteY2" fmla="*/ 464234 h 962936"/>
              <a:gd name="connsiteX3" fmla="*/ 650401 w 1438192"/>
              <a:gd name="connsiteY3" fmla="*/ 548640 h 962936"/>
              <a:gd name="connsiteX4" fmla="*/ 678537 w 1438192"/>
              <a:gd name="connsiteY4" fmla="*/ 942535 h 962936"/>
              <a:gd name="connsiteX5" fmla="*/ 158032 w 1438192"/>
              <a:gd name="connsiteY5" fmla="*/ 928468 h 962936"/>
              <a:gd name="connsiteX6" fmla="*/ 101761 w 1438192"/>
              <a:gd name="connsiteY6" fmla="*/ 0 h 962936"/>
              <a:gd name="connsiteX0" fmla="*/ 0 w 1336431"/>
              <a:gd name="connsiteY0" fmla="*/ 0 h 962936"/>
              <a:gd name="connsiteX1" fmla="*/ 1336431 w 1336431"/>
              <a:gd name="connsiteY1" fmla="*/ 0 h 962936"/>
              <a:gd name="connsiteX2" fmla="*/ 1336431 w 1336431"/>
              <a:gd name="connsiteY2" fmla="*/ 464234 h 962936"/>
              <a:gd name="connsiteX3" fmla="*/ 548640 w 1336431"/>
              <a:gd name="connsiteY3" fmla="*/ 548640 h 962936"/>
              <a:gd name="connsiteX4" fmla="*/ 576776 w 1336431"/>
              <a:gd name="connsiteY4" fmla="*/ 942535 h 962936"/>
              <a:gd name="connsiteX5" fmla="*/ 56271 w 1336431"/>
              <a:gd name="connsiteY5" fmla="*/ 928468 h 962936"/>
              <a:gd name="connsiteX6" fmla="*/ 0 w 1336431"/>
              <a:gd name="connsiteY6" fmla="*/ 0 h 962936"/>
              <a:gd name="connsiteX0" fmla="*/ 0 w 1336431"/>
              <a:gd name="connsiteY0" fmla="*/ 0 h 957754"/>
              <a:gd name="connsiteX1" fmla="*/ 1336431 w 1336431"/>
              <a:gd name="connsiteY1" fmla="*/ 0 h 957754"/>
              <a:gd name="connsiteX2" fmla="*/ 1336431 w 1336431"/>
              <a:gd name="connsiteY2" fmla="*/ 464234 h 957754"/>
              <a:gd name="connsiteX3" fmla="*/ 548640 w 1336431"/>
              <a:gd name="connsiteY3" fmla="*/ 548640 h 957754"/>
              <a:gd name="connsiteX4" fmla="*/ 576776 w 1336431"/>
              <a:gd name="connsiteY4" fmla="*/ 942535 h 957754"/>
              <a:gd name="connsiteX5" fmla="*/ 28135 w 1336431"/>
              <a:gd name="connsiteY5" fmla="*/ 914400 h 957754"/>
              <a:gd name="connsiteX6" fmla="*/ 0 w 1336431"/>
              <a:gd name="connsiteY6" fmla="*/ 0 h 957754"/>
              <a:gd name="connsiteX0" fmla="*/ 0 w 1336431"/>
              <a:gd name="connsiteY0" fmla="*/ 0 h 957754"/>
              <a:gd name="connsiteX1" fmla="*/ 1336431 w 1336431"/>
              <a:gd name="connsiteY1" fmla="*/ 0 h 957754"/>
              <a:gd name="connsiteX2" fmla="*/ 1336431 w 1336431"/>
              <a:gd name="connsiteY2" fmla="*/ 464234 h 957754"/>
              <a:gd name="connsiteX3" fmla="*/ 548640 w 1336431"/>
              <a:gd name="connsiteY3" fmla="*/ 548640 h 957754"/>
              <a:gd name="connsiteX4" fmla="*/ 576776 w 1336431"/>
              <a:gd name="connsiteY4" fmla="*/ 942535 h 957754"/>
              <a:gd name="connsiteX5" fmla="*/ 28135 w 1336431"/>
              <a:gd name="connsiteY5" fmla="*/ 914400 h 957754"/>
              <a:gd name="connsiteX6" fmla="*/ 0 w 1336431"/>
              <a:gd name="connsiteY6" fmla="*/ 0 h 957754"/>
              <a:gd name="connsiteX0" fmla="*/ 0 w 1336431"/>
              <a:gd name="connsiteY0" fmla="*/ 0 h 942535"/>
              <a:gd name="connsiteX1" fmla="*/ 1336431 w 1336431"/>
              <a:gd name="connsiteY1" fmla="*/ 0 h 942535"/>
              <a:gd name="connsiteX2" fmla="*/ 1336431 w 1336431"/>
              <a:gd name="connsiteY2" fmla="*/ 464234 h 942535"/>
              <a:gd name="connsiteX3" fmla="*/ 548640 w 1336431"/>
              <a:gd name="connsiteY3" fmla="*/ 548640 h 942535"/>
              <a:gd name="connsiteX4" fmla="*/ 576776 w 1336431"/>
              <a:gd name="connsiteY4" fmla="*/ 942535 h 942535"/>
              <a:gd name="connsiteX5" fmla="*/ 28135 w 1336431"/>
              <a:gd name="connsiteY5" fmla="*/ 914400 h 942535"/>
              <a:gd name="connsiteX6" fmla="*/ 0 w 1336431"/>
              <a:gd name="connsiteY6" fmla="*/ 0 h 942535"/>
              <a:gd name="connsiteX0" fmla="*/ 0 w 1336431"/>
              <a:gd name="connsiteY0" fmla="*/ 0 h 942535"/>
              <a:gd name="connsiteX1" fmla="*/ 1336431 w 1336431"/>
              <a:gd name="connsiteY1" fmla="*/ 0 h 942535"/>
              <a:gd name="connsiteX2" fmla="*/ 1336431 w 1336431"/>
              <a:gd name="connsiteY2" fmla="*/ 464234 h 942535"/>
              <a:gd name="connsiteX3" fmla="*/ 548640 w 1336431"/>
              <a:gd name="connsiteY3" fmla="*/ 548640 h 942535"/>
              <a:gd name="connsiteX4" fmla="*/ 576776 w 1336431"/>
              <a:gd name="connsiteY4" fmla="*/ 942535 h 942535"/>
              <a:gd name="connsiteX5" fmla="*/ 28135 w 1336431"/>
              <a:gd name="connsiteY5" fmla="*/ 914400 h 942535"/>
              <a:gd name="connsiteX6" fmla="*/ 0 w 1336431"/>
              <a:gd name="connsiteY6" fmla="*/ 0 h 942535"/>
              <a:gd name="connsiteX0" fmla="*/ 0 w 1336431"/>
              <a:gd name="connsiteY0" fmla="*/ 0 h 942535"/>
              <a:gd name="connsiteX1" fmla="*/ 1336431 w 1336431"/>
              <a:gd name="connsiteY1" fmla="*/ 0 h 942535"/>
              <a:gd name="connsiteX2" fmla="*/ 1336431 w 1336431"/>
              <a:gd name="connsiteY2" fmla="*/ 464234 h 942535"/>
              <a:gd name="connsiteX3" fmla="*/ 548640 w 1336431"/>
              <a:gd name="connsiteY3" fmla="*/ 548640 h 942535"/>
              <a:gd name="connsiteX4" fmla="*/ 576776 w 1336431"/>
              <a:gd name="connsiteY4" fmla="*/ 942535 h 942535"/>
              <a:gd name="connsiteX5" fmla="*/ 14067 w 1336431"/>
              <a:gd name="connsiteY5" fmla="*/ 914400 h 942535"/>
              <a:gd name="connsiteX6" fmla="*/ 0 w 1336431"/>
              <a:gd name="connsiteY6" fmla="*/ 0 h 942535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48640 w 1336431"/>
              <a:gd name="connsiteY3" fmla="*/ 548640 h 914400"/>
              <a:gd name="connsiteX4" fmla="*/ 576776 w 1336431"/>
              <a:gd name="connsiteY4" fmla="*/ 914400 h 914400"/>
              <a:gd name="connsiteX5" fmla="*/ 14067 w 1336431"/>
              <a:gd name="connsiteY5" fmla="*/ 914400 h 914400"/>
              <a:gd name="connsiteX6" fmla="*/ 0 w 1336431"/>
              <a:gd name="connsiteY6" fmla="*/ 0 h 914400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90843 w 1336431"/>
              <a:gd name="connsiteY3" fmla="*/ 464234 h 914400"/>
              <a:gd name="connsiteX4" fmla="*/ 576776 w 1336431"/>
              <a:gd name="connsiteY4" fmla="*/ 914400 h 914400"/>
              <a:gd name="connsiteX5" fmla="*/ 14067 w 1336431"/>
              <a:gd name="connsiteY5" fmla="*/ 914400 h 914400"/>
              <a:gd name="connsiteX6" fmla="*/ 0 w 1336431"/>
              <a:gd name="connsiteY6" fmla="*/ 0 h 914400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90843 w 1336431"/>
              <a:gd name="connsiteY3" fmla="*/ 464234 h 914400"/>
              <a:gd name="connsiteX4" fmla="*/ 576776 w 1336431"/>
              <a:gd name="connsiteY4" fmla="*/ 914400 h 914400"/>
              <a:gd name="connsiteX5" fmla="*/ 14067 w 1336431"/>
              <a:gd name="connsiteY5" fmla="*/ 914400 h 914400"/>
              <a:gd name="connsiteX6" fmla="*/ 0 w 1336431"/>
              <a:gd name="connsiteY6" fmla="*/ 0 h 914400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90843 w 1336431"/>
              <a:gd name="connsiteY3" fmla="*/ 464234 h 914400"/>
              <a:gd name="connsiteX4" fmla="*/ 576776 w 1336431"/>
              <a:gd name="connsiteY4" fmla="*/ 914400 h 914400"/>
              <a:gd name="connsiteX5" fmla="*/ 0 w 1336431"/>
              <a:gd name="connsiteY5" fmla="*/ 883919 h 914400"/>
              <a:gd name="connsiteX6" fmla="*/ 0 w 1336431"/>
              <a:gd name="connsiteY6" fmla="*/ 0 h 914400"/>
              <a:gd name="connsiteX0" fmla="*/ 0 w 1336431"/>
              <a:gd name="connsiteY0" fmla="*/ 0 h 944878"/>
              <a:gd name="connsiteX1" fmla="*/ 1336431 w 1336431"/>
              <a:gd name="connsiteY1" fmla="*/ 0 h 944878"/>
              <a:gd name="connsiteX2" fmla="*/ 1336431 w 1336431"/>
              <a:gd name="connsiteY2" fmla="*/ 464234 h 944878"/>
              <a:gd name="connsiteX3" fmla="*/ 590843 w 1336431"/>
              <a:gd name="connsiteY3" fmla="*/ 464234 h 944878"/>
              <a:gd name="connsiteX4" fmla="*/ 590844 w 1336431"/>
              <a:gd name="connsiteY4" fmla="*/ 944878 h 944878"/>
              <a:gd name="connsiteX5" fmla="*/ 0 w 1336431"/>
              <a:gd name="connsiteY5" fmla="*/ 883919 h 944878"/>
              <a:gd name="connsiteX6" fmla="*/ 0 w 1336431"/>
              <a:gd name="connsiteY6" fmla="*/ 0 h 944878"/>
              <a:gd name="connsiteX0" fmla="*/ 0 w 1336431"/>
              <a:gd name="connsiteY0" fmla="*/ 0 h 883919"/>
              <a:gd name="connsiteX1" fmla="*/ 1336431 w 1336431"/>
              <a:gd name="connsiteY1" fmla="*/ 0 h 883919"/>
              <a:gd name="connsiteX2" fmla="*/ 1336431 w 1336431"/>
              <a:gd name="connsiteY2" fmla="*/ 464234 h 883919"/>
              <a:gd name="connsiteX3" fmla="*/ 590843 w 1336431"/>
              <a:gd name="connsiteY3" fmla="*/ 464234 h 883919"/>
              <a:gd name="connsiteX4" fmla="*/ 590844 w 1336431"/>
              <a:gd name="connsiteY4" fmla="*/ 853438 h 883919"/>
              <a:gd name="connsiteX5" fmla="*/ 0 w 1336431"/>
              <a:gd name="connsiteY5" fmla="*/ 883919 h 883919"/>
              <a:gd name="connsiteX6" fmla="*/ 0 w 1336431"/>
              <a:gd name="connsiteY6" fmla="*/ 0 h 88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431" h="883919">
                <a:moveTo>
                  <a:pt x="0" y="0"/>
                </a:moveTo>
                <a:lnTo>
                  <a:pt x="1336431" y="0"/>
                </a:lnTo>
                <a:lnTo>
                  <a:pt x="1336431" y="464234"/>
                </a:lnTo>
                <a:lnTo>
                  <a:pt x="590843" y="464234"/>
                </a:lnTo>
                <a:cubicBezTo>
                  <a:pt x="590843" y="624449"/>
                  <a:pt x="590844" y="693223"/>
                  <a:pt x="590844" y="853438"/>
                </a:cubicBezTo>
                <a:lnTo>
                  <a:pt x="0" y="883919"/>
                </a:lnTo>
                <a:lnTo>
                  <a:pt x="0" y="0"/>
                </a:lnTo>
                <a:close/>
              </a:path>
            </a:pathLst>
          </a:custGeom>
          <a:solidFill>
            <a:srgbClr val="333399">
              <a:alpha val="30196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メモ 7"/>
          <p:cNvSpPr/>
          <p:nvPr/>
        </p:nvSpPr>
        <p:spPr>
          <a:xfrm>
            <a:off x="5212690" y="4325256"/>
            <a:ext cx="1944000" cy="211221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5"/>
          <p:cNvSpPr/>
          <p:nvPr/>
        </p:nvSpPr>
        <p:spPr>
          <a:xfrm>
            <a:off x="2560323" y="5540090"/>
            <a:ext cx="1512000" cy="504000"/>
          </a:xfrm>
          <a:custGeom>
            <a:avLst/>
            <a:gdLst>
              <a:gd name="connsiteX0" fmla="*/ 0 w 1336431"/>
              <a:gd name="connsiteY0" fmla="*/ 0 h 464234"/>
              <a:gd name="connsiteX1" fmla="*/ 1336431 w 1336431"/>
              <a:gd name="connsiteY1" fmla="*/ 0 h 464234"/>
              <a:gd name="connsiteX2" fmla="*/ 1336431 w 1336431"/>
              <a:gd name="connsiteY2" fmla="*/ 464234 h 464234"/>
              <a:gd name="connsiteX3" fmla="*/ 0 w 1336431"/>
              <a:gd name="connsiteY3" fmla="*/ 464234 h 464234"/>
              <a:gd name="connsiteX4" fmla="*/ 0 w 1336431"/>
              <a:gd name="connsiteY4" fmla="*/ 0 h 464234"/>
              <a:gd name="connsiteX0" fmla="*/ 0 w 1336431"/>
              <a:gd name="connsiteY0" fmla="*/ 0 h 872236"/>
              <a:gd name="connsiteX1" fmla="*/ 1336431 w 1336431"/>
              <a:gd name="connsiteY1" fmla="*/ 0 h 872236"/>
              <a:gd name="connsiteX2" fmla="*/ 1336431 w 1336431"/>
              <a:gd name="connsiteY2" fmla="*/ 464234 h 872236"/>
              <a:gd name="connsiteX3" fmla="*/ 393896 w 1336431"/>
              <a:gd name="connsiteY3" fmla="*/ 872197 h 872236"/>
              <a:gd name="connsiteX4" fmla="*/ 0 w 1336431"/>
              <a:gd name="connsiteY4" fmla="*/ 464234 h 872236"/>
              <a:gd name="connsiteX5" fmla="*/ 0 w 1336431"/>
              <a:gd name="connsiteY5" fmla="*/ 0 h 872236"/>
              <a:gd name="connsiteX0" fmla="*/ 0 w 1336431"/>
              <a:gd name="connsiteY0" fmla="*/ 0 h 900046"/>
              <a:gd name="connsiteX1" fmla="*/ 1336431 w 1336431"/>
              <a:gd name="connsiteY1" fmla="*/ 0 h 900046"/>
              <a:gd name="connsiteX2" fmla="*/ 1336431 w 1336431"/>
              <a:gd name="connsiteY2" fmla="*/ 464234 h 900046"/>
              <a:gd name="connsiteX3" fmla="*/ 393896 w 1336431"/>
              <a:gd name="connsiteY3" fmla="*/ 872197 h 900046"/>
              <a:gd name="connsiteX4" fmla="*/ 0 w 1336431"/>
              <a:gd name="connsiteY4" fmla="*/ 464234 h 900046"/>
              <a:gd name="connsiteX5" fmla="*/ 0 w 1336431"/>
              <a:gd name="connsiteY5" fmla="*/ 0 h 900046"/>
              <a:gd name="connsiteX0" fmla="*/ 0 w 1336431"/>
              <a:gd name="connsiteY0" fmla="*/ 0 h 907887"/>
              <a:gd name="connsiteX1" fmla="*/ 1336431 w 1336431"/>
              <a:gd name="connsiteY1" fmla="*/ 0 h 907887"/>
              <a:gd name="connsiteX2" fmla="*/ 1336431 w 1336431"/>
              <a:gd name="connsiteY2" fmla="*/ 464234 h 907887"/>
              <a:gd name="connsiteX3" fmla="*/ 393896 w 1336431"/>
              <a:gd name="connsiteY3" fmla="*/ 872197 h 907887"/>
              <a:gd name="connsiteX4" fmla="*/ 0 w 1336431"/>
              <a:gd name="connsiteY4" fmla="*/ 464234 h 907887"/>
              <a:gd name="connsiteX5" fmla="*/ 0 w 1336431"/>
              <a:gd name="connsiteY5" fmla="*/ 0 h 907887"/>
              <a:gd name="connsiteX0" fmla="*/ 0 w 1336431"/>
              <a:gd name="connsiteY0" fmla="*/ 0 h 872197"/>
              <a:gd name="connsiteX1" fmla="*/ 1336431 w 1336431"/>
              <a:gd name="connsiteY1" fmla="*/ 0 h 872197"/>
              <a:gd name="connsiteX2" fmla="*/ 1336431 w 1336431"/>
              <a:gd name="connsiteY2" fmla="*/ 464234 h 872197"/>
              <a:gd name="connsiteX3" fmla="*/ 393896 w 1336431"/>
              <a:gd name="connsiteY3" fmla="*/ 872197 h 872197"/>
              <a:gd name="connsiteX4" fmla="*/ 0 w 1336431"/>
              <a:gd name="connsiteY4" fmla="*/ 464234 h 872197"/>
              <a:gd name="connsiteX5" fmla="*/ 0 w 1336431"/>
              <a:gd name="connsiteY5" fmla="*/ 0 h 872197"/>
              <a:gd name="connsiteX0" fmla="*/ 0 w 1336431"/>
              <a:gd name="connsiteY0" fmla="*/ 0 h 522263"/>
              <a:gd name="connsiteX1" fmla="*/ 1336431 w 1336431"/>
              <a:gd name="connsiteY1" fmla="*/ 0 h 522263"/>
              <a:gd name="connsiteX2" fmla="*/ 1336431 w 1336431"/>
              <a:gd name="connsiteY2" fmla="*/ 464234 h 522263"/>
              <a:gd name="connsiteX3" fmla="*/ 0 w 1336431"/>
              <a:gd name="connsiteY3" fmla="*/ 464234 h 522263"/>
              <a:gd name="connsiteX4" fmla="*/ 0 w 1336431"/>
              <a:gd name="connsiteY4" fmla="*/ 0 h 522263"/>
              <a:gd name="connsiteX0" fmla="*/ 0 w 1336431"/>
              <a:gd name="connsiteY0" fmla="*/ 0 h 464234"/>
              <a:gd name="connsiteX1" fmla="*/ 1336431 w 1336431"/>
              <a:gd name="connsiteY1" fmla="*/ 0 h 464234"/>
              <a:gd name="connsiteX2" fmla="*/ 1336431 w 1336431"/>
              <a:gd name="connsiteY2" fmla="*/ 464234 h 464234"/>
              <a:gd name="connsiteX3" fmla="*/ 0 w 1336431"/>
              <a:gd name="connsiteY3" fmla="*/ 464234 h 464234"/>
              <a:gd name="connsiteX4" fmla="*/ 0 w 1336431"/>
              <a:gd name="connsiteY4" fmla="*/ 0 h 464234"/>
              <a:gd name="connsiteX0" fmla="*/ 0 w 1336431"/>
              <a:gd name="connsiteY0" fmla="*/ 0 h 928502"/>
              <a:gd name="connsiteX1" fmla="*/ 1336431 w 1336431"/>
              <a:gd name="connsiteY1" fmla="*/ 0 h 928502"/>
              <a:gd name="connsiteX2" fmla="*/ 1336431 w 1336431"/>
              <a:gd name="connsiteY2" fmla="*/ 464234 h 928502"/>
              <a:gd name="connsiteX3" fmla="*/ 56271 w 1336431"/>
              <a:gd name="connsiteY3" fmla="*/ 928468 h 928502"/>
              <a:gd name="connsiteX4" fmla="*/ 0 w 1336431"/>
              <a:gd name="connsiteY4" fmla="*/ 464234 h 928502"/>
              <a:gd name="connsiteX5" fmla="*/ 0 w 1336431"/>
              <a:gd name="connsiteY5" fmla="*/ 0 h 928502"/>
              <a:gd name="connsiteX0" fmla="*/ 0 w 1336431"/>
              <a:gd name="connsiteY0" fmla="*/ 0 h 983870"/>
              <a:gd name="connsiteX1" fmla="*/ 1336431 w 1336431"/>
              <a:gd name="connsiteY1" fmla="*/ 0 h 983870"/>
              <a:gd name="connsiteX2" fmla="*/ 1336431 w 1336431"/>
              <a:gd name="connsiteY2" fmla="*/ 464234 h 983870"/>
              <a:gd name="connsiteX3" fmla="*/ 576776 w 1336431"/>
              <a:gd name="connsiteY3" fmla="*/ 942535 h 983870"/>
              <a:gd name="connsiteX4" fmla="*/ 56271 w 1336431"/>
              <a:gd name="connsiteY4" fmla="*/ 928468 h 983870"/>
              <a:gd name="connsiteX5" fmla="*/ 0 w 1336431"/>
              <a:gd name="connsiteY5" fmla="*/ 464234 h 983870"/>
              <a:gd name="connsiteX6" fmla="*/ 0 w 1336431"/>
              <a:gd name="connsiteY6" fmla="*/ 0 h 983870"/>
              <a:gd name="connsiteX0" fmla="*/ 0 w 1336431"/>
              <a:gd name="connsiteY0" fmla="*/ 0 h 962936"/>
              <a:gd name="connsiteX1" fmla="*/ 1336431 w 1336431"/>
              <a:gd name="connsiteY1" fmla="*/ 0 h 962936"/>
              <a:gd name="connsiteX2" fmla="*/ 1336431 w 1336431"/>
              <a:gd name="connsiteY2" fmla="*/ 464234 h 962936"/>
              <a:gd name="connsiteX3" fmla="*/ 548640 w 1336431"/>
              <a:gd name="connsiteY3" fmla="*/ 548640 h 962936"/>
              <a:gd name="connsiteX4" fmla="*/ 576776 w 1336431"/>
              <a:gd name="connsiteY4" fmla="*/ 942535 h 962936"/>
              <a:gd name="connsiteX5" fmla="*/ 56271 w 1336431"/>
              <a:gd name="connsiteY5" fmla="*/ 928468 h 962936"/>
              <a:gd name="connsiteX6" fmla="*/ 0 w 1336431"/>
              <a:gd name="connsiteY6" fmla="*/ 464234 h 962936"/>
              <a:gd name="connsiteX7" fmla="*/ 0 w 1336431"/>
              <a:gd name="connsiteY7" fmla="*/ 0 h 962936"/>
              <a:gd name="connsiteX0" fmla="*/ 0 w 1336431"/>
              <a:gd name="connsiteY0" fmla="*/ 0 h 962936"/>
              <a:gd name="connsiteX1" fmla="*/ 1336431 w 1336431"/>
              <a:gd name="connsiteY1" fmla="*/ 0 h 962936"/>
              <a:gd name="connsiteX2" fmla="*/ 1336431 w 1336431"/>
              <a:gd name="connsiteY2" fmla="*/ 464234 h 962936"/>
              <a:gd name="connsiteX3" fmla="*/ 548640 w 1336431"/>
              <a:gd name="connsiteY3" fmla="*/ 548640 h 962936"/>
              <a:gd name="connsiteX4" fmla="*/ 576776 w 1336431"/>
              <a:gd name="connsiteY4" fmla="*/ 942535 h 962936"/>
              <a:gd name="connsiteX5" fmla="*/ 56271 w 1336431"/>
              <a:gd name="connsiteY5" fmla="*/ 928468 h 962936"/>
              <a:gd name="connsiteX6" fmla="*/ 0 w 1336431"/>
              <a:gd name="connsiteY6" fmla="*/ 0 h 962936"/>
              <a:gd name="connsiteX0" fmla="*/ 101761 w 1438192"/>
              <a:gd name="connsiteY0" fmla="*/ 0 h 962936"/>
              <a:gd name="connsiteX1" fmla="*/ 1438192 w 1438192"/>
              <a:gd name="connsiteY1" fmla="*/ 0 h 962936"/>
              <a:gd name="connsiteX2" fmla="*/ 1438192 w 1438192"/>
              <a:gd name="connsiteY2" fmla="*/ 464234 h 962936"/>
              <a:gd name="connsiteX3" fmla="*/ 650401 w 1438192"/>
              <a:gd name="connsiteY3" fmla="*/ 548640 h 962936"/>
              <a:gd name="connsiteX4" fmla="*/ 678537 w 1438192"/>
              <a:gd name="connsiteY4" fmla="*/ 942535 h 962936"/>
              <a:gd name="connsiteX5" fmla="*/ 158032 w 1438192"/>
              <a:gd name="connsiteY5" fmla="*/ 928468 h 962936"/>
              <a:gd name="connsiteX6" fmla="*/ 101761 w 1438192"/>
              <a:gd name="connsiteY6" fmla="*/ 0 h 962936"/>
              <a:gd name="connsiteX0" fmla="*/ 0 w 1336431"/>
              <a:gd name="connsiteY0" fmla="*/ 0 h 962936"/>
              <a:gd name="connsiteX1" fmla="*/ 1336431 w 1336431"/>
              <a:gd name="connsiteY1" fmla="*/ 0 h 962936"/>
              <a:gd name="connsiteX2" fmla="*/ 1336431 w 1336431"/>
              <a:gd name="connsiteY2" fmla="*/ 464234 h 962936"/>
              <a:gd name="connsiteX3" fmla="*/ 548640 w 1336431"/>
              <a:gd name="connsiteY3" fmla="*/ 548640 h 962936"/>
              <a:gd name="connsiteX4" fmla="*/ 576776 w 1336431"/>
              <a:gd name="connsiteY4" fmla="*/ 942535 h 962936"/>
              <a:gd name="connsiteX5" fmla="*/ 56271 w 1336431"/>
              <a:gd name="connsiteY5" fmla="*/ 928468 h 962936"/>
              <a:gd name="connsiteX6" fmla="*/ 0 w 1336431"/>
              <a:gd name="connsiteY6" fmla="*/ 0 h 962936"/>
              <a:gd name="connsiteX0" fmla="*/ 0 w 1336431"/>
              <a:gd name="connsiteY0" fmla="*/ 0 h 957754"/>
              <a:gd name="connsiteX1" fmla="*/ 1336431 w 1336431"/>
              <a:gd name="connsiteY1" fmla="*/ 0 h 957754"/>
              <a:gd name="connsiteX2" fmla="*/ 1336431 w 1336431"/>
              <a:gd name="connsiteY2" fmla="*/ 464234 h 957754"/>
              <a:gd name="connsiteX3" fmla="*/ 548640 w 1336431"/>
              <a:gd name="connsiteY3" fmla="*/ 548640 h 957754"/>
              <a:gd name="connsiteX4" fmla="*/ 576776 w 1336431"/>
              <a:gd name="connsiteY4" fmla="*/ 942535 h 957754"/>
              <a:gd name="connsiteX5" fmla="*/ 28135 w 1336431"/>
              <a:gd name="connsiteY5" fmla="*/ 914400 h 957754"/>
              <a:gd name="connsiteX6" fmla="*/ 0 w 1336431"/>
              <a:gd name="connsiteY6" fmla="*/ 0 h 957754"/>
              <a:gd name="connsiteX0" fmla="*/ 0 w 1336431"/>
              <a:gd name="connsiteY0" fmla="*/ 0 h 957754"/>
              <a:gd name="connsiteX1" fmla="*/ 1336431 w 1336431"/>
              <a:gd name="connsiteY1" fmla="*/ 0 h 957754"/>
              <a:gd name="connsiteX2" fmla="*/ 1336431 w 1336431"/>
              <a:gd name="connsiteY2" fmla="*/ 464234 h 957754"/>
              <a:gd name="connsiteX3" fmla="*/ 548640 w 1336431"/>
              <a:gd name="connsiteY3" fmla="*/ 548640 h 957754"/>
              <a:gd name="connsiteX4" fmla="*/ 576776 w 1336431"/>
              <a:gd name="connsiteY4" fmla="*/ 942535 h 957754"/>
              <a:gd name="connsiteX5" fmla="*/ 28135 w 1336431"/>
              <a:gd name="connsiteY5" fmla="*/ 914400 h 957754"/>
              <a:gd name="connsiteX6" fmla="*/ 0 w 1336431"/>
              <a:gd name="connsiteY6" fmla="*/ 0 h 957754"/>
              <a:gd name="connsiteX0" fmla="*/ 0 w 1336431"/>
              <a:gd name="connsiteY0" fmla="*/ 0 h 942535"/>
              <a:gd name="connsiteX1" fmla="*/ 1336431 w 1336431"/>
              <a:gd name="connsiteY1" fmla="*/ 0 h 942535"/>
              <a:gd name="connsiteX2" fmla="*/ 1336431 w 1336431"/>
              <a:gd name="connsiteY2" fmla="*/ 464234 h 942535"/>
              <a:gd name="connsiteX3" fmla="*/ 548640 w 1336431"/>
              <a:gd name="connsiteY3" fmla="*/ 548640 h 942535"/>
              <a:gd name="connsiteX4" fmla="*/ 576776 w 1336431"/>
              <a:gd name="connsiteY4" fmla="*/ 942535 h 942535"/>
              <a:gd name="connsiteX5" fmla="*/ 28135 w 1336431"/>
              <a:gd name="connsiteY5" fmla="*/ 914400 h 942535"/>
              <a:gd name="connsiteX6" fmla="*/ 0 w 1336431"/>
              <a:gd name="connsiteY6" fmla="*/ 0 h 942535"/>
              <a:gd name="connsiteX0" fmla="*/ 0 w 1336431"/>
              <a:gd name="connsiteY0" fmla="*/ 0 h 942535"/>
              <a:gd name="connsiteX1" fmla="*/ 1336431 w 1336431"/>
              <a:gd name="connsiteY1" fmla="*/ 0 h 942535"/>
              <a:gd name="connsiteX2" fmla="*/ 1336431 w 1336431"/>
              <a:gd name="connsiteY2" fmla="*/ 464234 h 942535"/>
              <a:gd name="connsiteX3" fmla="*/ 548640 w 1336431"/>
              <a:gd name="connsiteY3" fmla="*/ 548640 h 942535"/>
              <a:gd name="connsiteX4" fmla="*/ 576776 w 1336431"/>
              <a:gd name="connsiteY4" fmla="*/ 942535 h 942535"/>
              <a:gd name="connsiteX5" fmla="*/ 28135 w 1336431"/>
              <a:gd name="connsiteY5" fmla="*/ 914400 h 942535"/>
              <a:gd name="connsiteX6" fmla="*/ 0 w 1336431"/>
              <a:gd name="connsiteY6" fmla="*/ 0 h 942535"/>
              <a:gd name="connsiteX0" fmla="*/ 0 w 1336431"/>
              <a:gd name="connsiteY0" fmla="*/ 0 h 942535"/>
              <a:gd name="connsiteX1" fmla="*/ 1336431 w 1336431"/>
              <a:gd name="connsiteY1" fmla="*/ 0 h 942535"/>
              <a:gd name="connsiteX2" fmla="*/ 1336431 w 1336431"/>
              <a:gd name="connsiteY2" fmla="*/ 464234 h 942535"/>
              <a:gd name="connsiteX3" fmla="*/ 548640 w 1336431"/>
              <a:gd name="connsiteY3" fmla="*/ 548640 h 942535"/>
              <a:gd name="connsiteX4" fmla="*/ 576776 w 1336431"/>
              <a:gd name="connsiteY4" fmla="*/ 942535 h 942535"/>
              <a:gd name="connsiteX5" fmla="*/ 14067 w 1336431"/>
              <a:gd name="connsiteY5" fmla="*/ 914400 h 942535"/>
              <a:gd name="connsiteX6" fmla="*/ 0 w 1336431"/>
              <a:gd name="connsiteY6" fmla="*/ 0 h 942535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48640 w 1336431"/>
              <a:gd name="connsiteY3" fmla="*/ 548640 h 914400"/>
              <a:gd name="connsiteX4" fmla="*/ 576776 w 1336431"/>
              <a:gd name="connsiteY4" fmla="*/ 914400 h 914400"/>
              <a:gd name="connsiteX5" fmla="*/ 14067 w 1336431"/>
              <a:gd name="connsiteY5" fmla="*/ 914400 h 914400"/>
              <a:gd name="connsiteX6" fmla="*/ 0 w 1336431"/>
              <a:gd name="connsiteY6" fmla="*/ 0 h 914400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90843 w 1336431"/>
              <a:gd name="connsiteY3" fmla="*/ 464234 h 914400"/>
              <a:gd name="connsiteX4" fmla="*/ 576776 w 1336431"/>
              <a:gd name="connsiteY4" fmla="*/ 914400 h 914400"/>
              <a:gd name="connsiteX5" fmla="*/ 14067 w 1336431"/>
              <a:gd name="connsiteY5" fmla="*/ 914400 h 914400"/>
              <a:gd name="connsiteX6" fmla="*/ 0 w 1336431"/>
              <a:gd name="connsiteY6" fmla="*/ 0 h 914400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90843 w 1336431"/>
              <a:gd name="connsiteY3" fmla="*/ 464234 h 914400"/>
              <a:gd name="connsiteX4" fmla="*/ 576776 w 1336431"/>
              <a:gd name="connsiteY4" fmla="*/ 914400 h 914400"/>
              <a:gd name="connsiteX5" fmla="*/ 14067 w 1336431"/>
              <a:gd name="connsiteY5" fmla="*/ 914400 h 914400"/>
              <a:gd name="connsiteX6" fmla="*/ 0 w 1336431"/>
              <a:gd name="connsiteY6" fmla="*/ 0 h 914400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90843 w 1336431"/>
              <a:gd name="connsiteY3" fmla="*/ 464234 h 914400"/>
              <a:gd name="connsiteX4" fmla="*/ 576776 w 1336431"/>
              <a:gd name="connsiteY4" fmla="*/ 914400 h 914400"/>
              <a:gd name="connsiteX5" fmla="*/ 0 w 1336431"/>
              <a:gd name="connsiteY5" fmla="*/ 883919 h 914400"/>
              <a:gd name="connsiteX6" fmla="*/ 0 w 1336431"/>
              <a:gd name="connsiteY6" fmla="*/ 0 h 914400"/>
              <a:gd name="connsiteX0" fmla="*/ 0 w 1336431"/>
              <a:gd name="connsiteY0" fmla="*/ 0 h 944878"/>
              <a:gd name="connsiteX1" fmla="*/ 1336431 w 1336431"/>
              <a:gd name="connsiteY1" fmla="*/ 0 h 944878"/>
              <a:gd name="connsiteX2" fmla="*/ 1336431 w 1336431"/>
              <a:gd name="connsiteY2" fmla="*/ 464234 h 944878"/>
              <a:gd name="connsiteX3" fmla="*/ 590843 w 1336431"/>
              <a:gd name="connsiteY3" fmla="*/ 464234 h 944878"/>
              <a:gd name="connsiteX4" fmla="*/ 590844 w 1336431"/>
              <a:gd name="connsiteY4" fmla="*/ 944878 h 944878"/>
              <a:gd name="connsiteX5" fmla="*/ 0 w 1336431"/>
              <a:gd name="connsiteY5" fmla="*/ 883919 h 944878"/>
              <a:gd name="connsiteX6" fmla="*/ 0 w 1336431"/>
              <a:gd name="connsiteY6" fmla="*/ 0 h 944878"/>
              <a:gd name="connsiteX0" fmla="*/ 0 w 1336431"/>
              <a:gd name="connsiteY0" fmla="*/ 0 h 883919"/>
              <a:gd name="connsiteX1" fmla="*/ 1336431 w 1336431"/>
              <a:gd name="connsiteY1" fmla="*/ 0 h 883919"/>
              <a:gd name="connsiteX2" fmla="*/ 1336431 w 1336431"/>
              <a:gd name="connsiteY2" fmla="*/ 464234 h 883919"/>
              <a:gd name="connsiteX3" fmla="*/ 590843 w 1336431"/>
              <a:gd name="connsiteY3" fmla="*/ 464234 h 883919"/>
              <a:gd name="connsiteX4" fmla="*/ 590844 w 1336431"/>
              <a:gd name="connsiteY4" fmla="*/ 853438 h 883919"/>
              <a:gd name="connsiteX5" fmla="*/ 0 w 1336431"/>
              <a:gd name="connsiteY5" fmla="*/ 883919 h 883919"/>
              <a:gd name="connsiteX6" fmla="*/ 0 w 1336431"/>
              <a:gd name="connsiteY6" fmla="*/ 0 h 88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431" h="883919">
                <a:moveTo>
                  <a:pt x="0" y="0"/>
                </a:moveTo>
                <a:lnTo>
                  <a:pt x="1336431" y="0"/>
                </a:lnTo>
                <a:lnTo>
                  <a:pt x="1336431" y="464234"/>
                </a:lnTo>
                <a:lnTo>
                  <a:pt x="590843" y="464234"/>
                </a:lnTo>
                <a:cubicBezTo>
                  <a:pt x="590843" y="624449"/>
                  <a:pt x="590844" y="693223"/>
                  <a:pt x="590844" y="853438"/>
                </a:cubicBezTo>
                <a:lnTo>
                  <a:pt x="0" y="883919"/>
                </a:lnTo>
                <a:lnTo>
                  <a:pt x="0" y="0"/>
                </a:lnTo>
                <a:close/>
              </a:path>
            </a:pathLst>
          </a:custGeom>
          <a:solidFill>
            <a:srgbClr val="333399">
              <a:alpha val="30196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5"/>
          <p:cNvSpPr/>
          <p:nvPr/>
        </p:nvSpPr>
        <p:spPr>
          <a:xfrm>
            <a:off x="5428690" y="4664893"/>
            <a:ext cx="1512000" cy="504000"/>
          </a:xfrm>
          <a:custGeom>
            <a:avLst/>
            <a:gdLst>
              <a:gd name="connsiteX0" fmla="*/ 0 w 1336431"/>
              <a:gd name="connsiteY0" fmla="*/ 0 h 464234"/>
              <a:gd name="connsiteX1" fmla="*/ 1336431 w 1336431"/>
              <a:gd name="connsiteY1" fmla="*/ 0 h 464234"/>
              <a:gd name="connsiteX2" fmla="*/ 1336431 w 1336431"/>
              <a:gd name="connsiteY2" fmla="*/ 464234 h 464234"/>
              <a:gd name="connsiteX3" fmla="*/ 0 w 1336431"/>
              <a:gd name="connsiteY3" fmla="*/ 464234 h 464234"/>
              <a:gd name="connsiteX4" fmla="*/ 0 w 1336431"/>
              <a:gd name="connsiteY4" fmla="*/ 0 h 464234"/>
              <a:gd name="connsiteX0" fmla="*/ 0 w 1336431"/>
              <a:gd name="connsiteY0" fmla="*/ 0 h 872236"/>
              <a:gd name="connsiteX1" fmla="*/ 1336431 w 1336431"/>
              <a:gd name="connsiteY1" fmla="*/ 0 h 872236"/>
              <a:gd name="connsiteX2" fmla="*/ 1336431 w 1336431"/>
              <a:gd name="connsiteY2" fmla="*/ 464234 h 872236"/>
              <a:gd name="connsiteX3" fmla="*/ 393896 w 1336431"/>
              <a:gd name="connsiteY3" fmla="*/ 872197 h 872236"/>
              <a:gd name="connsiteX4" fmla="*/ 0 w 1336431"/>
              <a:gd name="connsiteY4" fmla="*/ 464234 h 872236"/>
              <a:gd name="connsiteX5" fmla="*/ 0 w 1336431"/>
              <a:gd name="connsiteY5" fmla="*/ 0 h 872236"/>
              <a:gd name="connsiteX0" fmla="*/ 0 w 1336431"/>
              <a:gd name="connsiteY0" fmla="*/ 0 h 900046"/>
              <a:gd name="connsiteX1" fmla="*/ 1336431 w 1336431"/>
              <a:gd name="connsiteY1" fmla="*/ 0 h 900046"/>
              <a:gd name="connsiteX2" fmla="*/ 1336431 w 1336431"/>
              <a:gd name="connsiteY2" fmla="*/ 464234 h 900046"/>
              <a:gd name="connsiteX3" fmla="*/ 393896 w 1336431"/>
              <a:gd name="connsiteY3" fmla="*/ 872197 h 900046"/>
              <a:gd name="connsiteX4" fmla="*/ 0 w 1336431"/>
              <a:gd name="connsiteY4" fmla="*/ 464234 h 900046"/>
              <a:gd name="connsiteX5" fmla="*/ 0 w 1336431"/>
              <a:gd name="connsiteY5" fmla="*/ 0 h 900046"/>
              <a:gd name="connsiteX0" fmla="*/ 0 w 1336431"/>
              <a:gd name="connsiteY0" fmla="*/ 0 h 907887"/>
              <a:gd name="connsiteX1" fmla="*/ 1336431 w 1336431"/>
              <a:gd name="connsiteY1" fmla="*/ 0 h 907887"/>
              <a:gd name="connsiteX2" fmla="*/ 1336431 w 1336431"/>
              <a:gd name="connsiteY2" fmla="*/ 464234 h 907887"/>
              <a:gd name="connsiteX3" fmla="*/ 393896 w 1336431"/>
              <a:gd name="connsiteY3" fmla="*/ 872197 h 907887"/>
              <a:gd name="connsiteX4" fmla="*/ 0 w 1336431"/>
              <a:gd name="connsiteY4" fmla="*/ 464234 h 907887"/>
              <a:gd name="connsiteX5" fmla="*/ 0 w 1336431"/>
              <a:gd name="connsiteY5" fmla="*/ 0 h 907887"/>
              <a:gd name="connsiteX0" fmla="*/ 0 w 1336431"/>
              <a:gd name="connsiteY0" fmla="*/ 0 h 872197"/>
              <a:gd name="connsiteX1" fmla="*/ 1336431 w 1336431"/>
              <a:gd name="connsiteY1" fmla="*/ 0 h 872197"/>
              <a:gd name="connsiteX2" fmla="*/ 1336431 w 1336431"/>
              <a:gd name="connsiteY2" fmla="*/ 464234 h 872197"/>
              <a:gd name="connsiteX3" fmla="*/ 393896 w 1336431"/>
              <a:gd name="connsiteY3" fmla="*/ 872197 h 872197"/>
              <a:gd name="connsiteX4" fmla="*/ 0 w 1336431"/>
              <a:gd name="connsiteY4" fmla="*/ 464234 h 872197"/>
              <a:gd name="connsiteX5" fmla="*/ 0 w 1336431"/>
              <a:gd name="connsiteY5" fmla="*/ 0 h 872197"/>
              <a:gd name="connsiteX0" fmla="*/ 0 w 1336431"/>
              <a:gd name="connsiteY0" fmla="*/ 0 h 522263"/>
              <a:gd name="connsiteX1" fmla="*/ 1336431 w 1336431"/>
              <a:gd name="connsiteY1" fmla="*/ 0 h 522263"/>
              <a:gd name="connsiteX2" fmla="*/ 1336431 w 1336431"/>
              <a:gd name="connsiteY2" fmla="*/ 464234 h 522263"/>
              <a:gd name="connsiteX3" fmla="*/ 0 w 1336431"/>
              <a:gd name="connsiteY3" fmla="*/ 464234 h 522263"/>
              <a:gd name="connsiteX4" fmla="*/ 0 w 1336431"/>
              <a:gd name="connsiteY4" fmla="*/ 0 h 522263"/>
              <a:gd name="connsiteX0" fmla="*/ 0 w 1336431"/>
              <a:gd name="connsiteY0" fmla="*/ 0 h 464234"/>
              <a:gd name="connsiteX1" fmla="*/ 1336431 w 1336431"/>
              <a:gd name="connsiteY1" fmla="*/ 0 h 464234"/>
              <a:gd name="connsiteX2" fmla="*/ 1336431 w 1336431"/>
              <a:gd name="connsiteY2" fmla="*/ 464234 h 464234"/>
              <a:gd name="connsiteX3" fmla="*/ 0 w 1336431"/>
              <a:gd name="connsiteY3" fmla="*/ 464234 h 464234"/>
              <a:gd name="connsiteX4" fmla="*/ 0 w 1336431"/>
              <a:gd name="connsiteY4" fmla="*/ 0 h 464234"/>
              <a:gd name="connsiteX0" fmla="*/ 0 w 1336431"/>
              <a:gd name="connsiteY0" fmla="*/ 0 h 928502"/>
              <a:gd name="connsiteX1" fmla="*/ 1336431 w 1336431"/>
              <a:gd name="connsiteY1" fmla="*/ 0 h 928502"/>
              <a:gd name="connsiteX2" fmla="*/ 1336431 w 1336431"/>
              <a:gd name="connsiteY2" fmla="*/ 464234 h 928502"/>
              <a:gd name="connsiteX3" fmla="*/ 56271 w 1336431"/>
              <a:gd name="connsiteY3" fmla="*/ 928468 h 928502"/>
              <a:gd name="connsiteX4" fmla="*/ 0 w 1336431"/>
              <a:gd name="connsiteY4" fmla="*/ 464234 h 928502"/>
              <a:gd name="connsiteX5" fmla="*/ 0 w 1336431"/>
              <a:gd name="connsiteY5" fmla="*/ 0 h 928502"/>
              <a:gd name="connsiteX0" fmla="*/ 0 w 1336431"/>
              <a:gd name="connsiteY0" fmla="*/ 0 h 983870"/>
              <a:gd name="connsiteX1" fmla="*/ 1336431 w 1336431"/>
              <a:gd name="connsiteY1" fmla="*/ 0 h 983870"/>
              <a:gd name="connsiteX2" fmla="*/ 1336431 w 1336431"/>
              <a:gd name="connsiteY2" fmla="*/ 464234 h 983870"/>
              <a:gd name="connsiteX3" fmla="*/ 576776 w 1336431"/>
              <a:gd name="connsiteY3" fmla="*/ 942535 h 983870"/>
              <a:gd name="connsiteX4" fmla="*/ 56271 w 1336431"/>
              <a:gd name="connsiteY4" fmla="*/ 928468 h 983870"/>
              <a:gd name="connsiteX5" fmla="*/ 0 w 1336431"/>
              <a:gd name="connsiteY5" fmla="*/ 464234 h 983870"/>
              <a:gd name="connsiteX6" fmla="*/ 0 w 1336431"/>
              <a:gd name="connsiteY6" fmla="*/ 0 h 983870"/>
              <a:gd name="connsiteX0" fmla="*/ 0 w 1336431"/>
              <a:gd name="connsiteY0" fmla="*/ 0 h 962936"/>
              <a:gd name="connsiteX1" fmla="*/ 1336431 w 1336431"/>
              <a:gd name="connsiteY1" fmla="*/ 0 h 962936"/>
              <a:gd name="connsiteX2" fmla="*/ 1336431 w 1336431"/>
              <a:gd name="connsiteY2" fmla="*/ 464234 h 962936"/>
              <a:gd name="connsiteX3" fmla="*/ 548640 w 1336431"/>
              <a:gd name="connsiteY3" fmla="*/ 548640 h 962936"/>
              <a:gd name="connsiteX4" fmla="*/ 576776 w 1336431"/>
              <a:gd name="connsiteY4" fmla="*/ 942535 h 962936"/>
              <a:gd name="connsiteX5" fmla="*/ 56271 w 1336431"/>
              <a:gd name="connsiteY5" fmla="*/ 928468 h 962936"/>
              <a:gd name="connsiteX6" fmla="*/ 0 w 1336431"/>
              <a:gd name="connsiteY6" fmla="*/ 464234 h 962936"/>
              <a:gd name="connsiteX7" fmla="*/ 0 w 1336431"/>
              <a:gd name="connsiteY7" fmla="*/ 0 h 962936"/>
              <a:gd name="connsiteX0" fmla="*/ 0 w 1336431"/>
              <a:gd name="connsiteY0" fmla="*/ 0 h 962936"/>
              <a:gd name="connsiteX1" fmla="*/ 1336431 w 1336431"/>
              <a:gd name="connsiteY1" fmla="*/ 0 h 962936"/>
              <a:gd name="connsiteX2" fmla="*/ 1336431 w 1336431"/>
              <a:gd name="connsiteY2" fmla="*/ 464234 h 962936"/>
              <a:gd name="connsiteX3" fmla="*/ 548640 w 1336431"/>
              <a:gd name="connsiteY3" fmla="*/ 548640 h 962936"/>
              <a:gd name="connsiteX4" fmla="*/ 576776 w 1336431"/>
              <a:gd name="connsiteY4" fmla="*/ 942535 h 962936"/>
              <a:gd name="connsiteX5" fmla="*/ 56271 w 1336431"/>
              <a:gd name="connsiteY5" fmla="*/ 928468 h 962936"/>
              <a:gd name="connsiteX6" fmla="*/ 0 w 1336431"/>
              <a:gd name="connsiteY6" fmla="*/ 0 h 962936"/>
              <a:gd name="connsiteX0" fmla="*/ 101761 w 1438192"/>
              <a:gd name="connsiteY0" fmla="*/ 0 h 962936"/>
              <a:gd name="connsiteX1" fmla="*/ 1438192 w 1438192"/>
              <a:gd name="connsiteY1" fmla="*/ 0 h 962936"/>
              <a:gd name="connsiteX2" fmla="*/ 1438192 w 1438192"/>
              <a:gd name="connsiteY2" fmla="*/ 464234 h 962936"/>
              <a:gd name="connsiteX3" fmla="*/ 650401 w 1438192"/>
              <a:gd name="connsiteY3" fmla="*/ 548640 h 962936"/>
              <a:gd name="connsiteX4" fmla="*/ 678537 w 1438192"/>
              <a:gd name="connsiteY4" fmla="*/ 942535 h 962936"/>
              <a:gd name="connsiteX5" fmla="*/ 158032 w 1438192"/>
              <a:gd name="connsiteY5" fmla="*/ 928468 h 962936"/>
              <a:gd name="connsiteX6" fmla="*/ 101761 w 1438192"/>
              <a:gd name="connsiteY6" fmla="*/ 0 h 962936"/>
              <a:gd name="connsiteX0" fmla="*/ 0 w 1336431"/>
              <a:gd name="connsiteY0" fmla="*/ 0 h 962936"/>
              <a:gd name="connsiteX1" fmla="*/ 1336431 w 1336431"/>
              <a:gd name="connsiteY1" fmla="*/ 0 h 962936"/>
              <a:gd name="connsiteX2" fmla="*/ 1336431 w 1336431"/>
              <a:gd name="connsiteY2" fmla="*/ 464234 h 962936"/>
              <a:gd name="connsiteX3" fmla="*/ 548640 w 1336431"/>
              <a:gd name="connsiteY3" fmla="*/ 548640 h 962936"/>
              <a:gd name="connsiteX4" fmla="*/ 576776 w 1336431"/>
              <a:gd name="connsiteY4" fmla="*/ 942535 h 962936"/>
              <a:gd name="connsiteX5" fmla="*/ 56271 w 1336431"/>
              <a:gd name="connsiteY5" fmla="*/ 928468 h 962936"/>
              <a:gd name="connsiteX6" fmla="*/ 0 w 1336431"/>
              <a:gd name="connsiteY6" fmla="*/ 0 h 962936"/>
              <a:gd name="connsiteX0" fmla="*/ 0 w 1336431"/>
              <a:gd name="connsiteY0" fmla="*/ 0 h 957754"/>
              <a:gd name="connsiteX1" fmla="*/ 1336431 w 1336431"/>
              <a:gd name="connsiteY1" fmla="*/ 0 h 957754"/>
              <a:gd name="connsiteX2" fmla="*/ 1336431 w 1336431"/>
              <a:gd name="connsiteY2" fmla="*/ 464234 h 957754"/>
              <a:gd name="connsiteX3" fmla="*/ 548640 w 1336431"/>
              <a:gd name="connsiteY3" fmla="*/ 548640 h 957754"/>
              <a:gd name="connsiteX4" fmla="*/ 576776 w 1336431"/>
              <a:gd name="connsiteY4" fmla="*/ 942535 h 957754"/>
              <a:gd name="connsiteX5" fmla="*/ 28135 w 1336431"/>
              <a:gd name="connsiteY5" fmla="*/ 914400 h 957754"/>
              <a:gd name="connsiteX6" fmla="*/ 0 w 1336431"/>
              <a:gd name="connsiteY6" fmla="*/ 0 h 957754"/>
              <a:gd name="connsiteX0" fmla="*/ 0 w 1336431"/>
              <a:gd name="connsiteY0" fmla="*/ 0 h 957754"/>
              <a:gd name="connsiteX1" fmla="*/ 1336431 w 1336431"/>
              <a:gd name="connsiteY1" fmla="*/ 0 h 957754"/>
              <a:gd name="connsiteX2" fmla="*/ 1336431 w 1336431"/>
              <a:gd name="connsiteY2" fmla="*/ 464234 h 957754"/>
              <a:gd name="connsiteX3" fmla="*/ 548640 w 1336431"/>
              <a:gd name="connsiteY3" fmla="*/ 548640 h 957754"/>
              <a:gd name="connsiteX4" fmla="*/ 576776 w 1336431"/>
              <a:gd name="connsiteY4" fmla="*/ 942535 h 957754"/>
              <a:gd name="connsiteX5" fmla="*/ 28135 w 1336431"/>
              <a:gd name="connsiteY5" fmla="*/ 914400 h 957754"/>
              <a:gd name="connsiteX6" fmla="*/ 0 w 1336431"/>
              <a:gd name="connsiteY6" fmla="*/ 0 h 957754"/>
              <a:gd name="connsiteX0" fmla="*/ 0 w 1336431"/>
              <a:gd name="connsiteY0" fmla="*/ 0 h 942535"/>
              <a:gd name="connsiteX1" fmla="*/ 1336431 w 1336431"/>
              <a:gd name="connsiteY1" fmla="*/ 0 h 942535"/>
              <a:gd name="connsiteX2" fmla="*/ 1336431 w 1336431"/>
              <a:gd name="connsiteY2" fmla="*/ 464234 h 942535"/>
              <a:gd name="connsiteX3" fmla="*/ 548640 w 1336431"/>
              <a:gd name="connsiteY3" fmla="*/ 548640 h 942535"/>
              <a:gd name="connsiteX4" fmla="*/ 576776 w 1336431"/>
              <a:gd name="connsiteY4" fmla="*/ 942535 h 942535"/>
              <a:gd name="connsiteX5" fmla="*/ 28135 w 1336431"/>
              <a:gd name="connsiteY5" fmla="*/ 914400 h 942535"/>
              <a:gd name="connsiteX6" fmla="*/ 0 w 1336431"/>
              <a:gd name="connsiteY6" fmla="*/ 0 h 942535"/>
              <a:gd name="connsiteX0" fmla="*/ 0 w 1336431"/>
              <a:gd name="connsiteY0" fmla="*/ 0 h 942535"/>
              <a:gd name="connsiteX1" fmla="*/ 1336431 w 1336431"/>
              <a:gd name="connsiteY1" fmla="*/ 0 h 942535"/>
              <a:gd name="connsiteX2" fmla="*/ 1336431 w 1336431"/>
              <a:gd name="connsiteY2" fmla="*/ 464234 h 942535"/>
              <a:gd name="connsiteX3" fmla="*/ 548640 w 1336431"/>
              <a:gd name="connsiteY3" fmla="*/ 548640 h 942535"/>
              <a:gd name="connsiteX4" fmla="*/ 576776 w 1336431"/>
              <a:gd name="connsiteY4" fmla="*/ 942535 h 942535"/>
              <a:gd name="connsiteX5" fmla="*/ 28135 w 1336431"/>
              <a:gd name="connsiteY5" fmla="*/ 914400 h 942535"/>
              <a:gd name="connsiteX6" fmla="*/ 0 w 1336431"/>
              <a:gd name="connsiteY6" fmla="*/ 0 h 942535"/>
              <a:gd name="connsiteX0" fmla="*/ 0 w 1336431"/>
              <a:gd name="connsiteY0" fmla="*/ 0 h 942535"/>
              <a:gd name="connsiteX1" fmla="*/ 1336431 w 1336431"/>
              <a:gd name="connsiteY1" fmla="*/ 0 h 942535"/>
              <a:gd name="connsiteX2" fmla="*/ 1336431 w 1336431"/>
              <a:gd name="connsiteY2" fmla="*/ 464234 h 942535"/>
              <a:gd name="connsiteX3" fmla="*/ 548640 w 1336431"/>
              <a:gd name="connsiteY3" fmla="*/ 548640 h 942535"/>
              <a:gd name="connsiteX4" fmla="*/ 576776 w 1336431"/>
              <a:gd name="connsiteY4" fmla="*/ 942535 h 942535"/>
              <a:gd name="connsiteX5" fmla="*/ 14067 w 1336431"/>
              <a:gd name="connsiteY5" fmla="*/ 914400 h 942535"/>
              <a:gd name="connsiteX6" fmla="*/ 0 w 1336431"/>
              <a:gd name="connsiteY6" fmla="*/ 0 h 942535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48640 w 1336431"/>
              <a:gd name="connsiteY3" fmla="*/ 548640 h 914400"/>
              <a:gd name="connsiteX4" fmla="*/ 576776 w 1336431"/>
              <a:gd name="connsiteY4" fmla="*/ 914400 h 914400"/>
              <a:gd name="connsiteX5" fmla="*/ 14067 w 1336431"/>
              <a:gd name="connsiteY5" fmla="*/ 914400 h 914400"/>
              <a:gd name="connsiteX6" fmla="*/ 0 w 1336431"/>
              <a:gd name="connsiteY6" fmla="*/ 0 h 914400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90843 w 1336431"/>
              <a:gd name="connsiteY3" fmla="*/ 464234 h 914400"/>
              <a:gd name="connsiteX4" fmla="*/ 576776 w 1336431"/>
              <a:gd name="connsiteY4" fmla="*/ 914400 h 914400"/>
              <a:gd name="connsiteX5" fmla="*/ 14067 w 1336431"/>
              <a:gd name="connsiteY5" fmla="*/ 914400 h 914400"/>
              <a:gd name="connsiteX6" fmla="*/ 0 w 1336431"/>
              <a:gd name="connsiteY6" fmla="*/ 0 h 914400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90843 w 1336431"/>
              <a:gd name="connsiteY3" fmla="*/ 464234 h 914400"/>
              <a:gd name="connsiteX4" fmla="*/ 576776 w 1336431"/>
              <a:gd name="connsiteY4" fmla="*/ 914400 h 914400"/>
              <a:gd name="connsiteX5" fmla="*/ 14067 w 1336431"/>
              <a:gd name="connsiteY5" fmla="*/ 914400 h 914400"/>
              <a:gd name="connsiteX6" fmla="*/ 0 w 1336431"/>
              <a:gd name="connsiteY6" fmla="*/ 0 h 914400"/>
              <a:gd name="connsiteX0" fmla="*/ 0 w 1336431"/>
              <a:gd name="connsiteY0" fmla="*/ 0 h 914400"/>
              <a:gd name="connsiteX1" fmla="*/ 1336431 w 1336431"/>
              <a:gd name="connsiteY1" fmla="*/ 0 h 914400"/>
              <a:gd name="connsiteX2" fmla="*/ 1336431 w 1336431"/>
              <a:gd name="connsiteY2" fmla="*/ 464234 h 914400"/>
              <a:gd name="connsiteX3" fmla="*/ 590843 w 1336431"/>
              <a:gd name="connsiteY3" fmla="*/ 464234 h 914400"/>
              <a:gd name="connsiteX4" fmla="*/ 576776 w 1336431"/>
              <a:gd name="connsiteY4" fmla="*/ 914400 h 914400"/>
              <a:gd name="connsiteX5" fmla="*/ 0 w 1336431"/>
              <a:gd name="connsiteY5" fmla="*/ 883919 h 914400"/>
              <a:gd name="connsiteX6" fmla="*/ 0 w 1336431"/>
              <a:gd name="connsiteY6" fmla="*/ 0 h 914400"/>
              <a:gd name="connsiteX0" fmla="*/ 0 w 1336431"/>
              <a:gd name="connsiteY0" fmla="*/ 0 h 944878"/>
              <a:gd name="connsiteX1" fmla="*/ 1336431 w 1336431"/>
              <a:gd name="connsiteY1" fmla="*/ 0 h 944878"/>
              <a:gd name="connsiteX2" fmla="*/ 1336431 w 1336431"/>
              <a:gd name="connsiteY2" fmla="*/ 464234 h 944878"/>
              <a:gd name="connsiteX3" fmla="*/ 590843 w 1336431"/>
              <a:gd name="connsiteY3" fmla="*/ 464234 h 944878"/>
              <a:gd name="connsiteX4" fmla="*/ 590844 w 1336431"/>
              <a:gd name="connsiteY4" fmla="*/ 944878 h 944878"/>
              <a:gd name="connsiteX5" fmla="*/ 0 w 1336431"/>
              <a:gd name="connsiteY5" fmla="*/ 883919 h 944878"/>
              <a:gd name="connsiteX6" fmla="*/ 0 w 1336431"/>
              <a:gd name="connsiteY6" fmla="*/ 0 h 944878"/>
              <a:gd name="connsiteX0" fmla="*/ 0 w 1336431"/>
              <a:gd name="connsiteY0" fmla="*/ 0 h 883919"/>
              <a:gd name="connsiteX1" fmla="*/ 1336431 w 1336431"/>
              <a:gd name="connsiteY1" fmla="*/ 0 h 883919"/>
              <a:gd name="connsiteX2" fmla="*/ 1336431 w 1336431"/>
              <a:gd name="connsiteY2" fmla="*/ 464234 h 883919"/>
              <a:gd name="connsiteX3" fmla="*/ 590843 w 1336431"/>
              <a:gd name="connsiteY3" fmla="*/ 464234 h 883919"/>
              <a:gd name="connsiteX4" fmla="*/ 590844 w 1336431"/>
              <a:gd name="connsiteY4" fmla="*/ 853438 h 883919"/>
              <a:gd name="connsiteX5" fmla="*/ 0 w 1336431"/>
              <a:gd name="connsiteY5" fmla="*/ 883919 h 883919"/>
              <a:gd name="connsiteX6" fmla="*/ 0 w 1336431"/>
              <a:gd name="connsiteY6" fmla="*/ 0 h 88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431" h="883919">
                <a:moveTo>
                  <a:pt x="0" y="0"/>
                </a:moveTo>
                <a:lnTo>
                  <a:pt x="1336431" y="0"/>
                </a:lnTo>
                <a:lnTo>
                  <a:pt x="1336431" y="464234"/>
                </a:lnTo>
                <a:lnTo>
                  <a:pt x="590843" y="464234"/>
                </a:lnTo>
                <a:cubicBezTo>
                  <a:pt x="590843" y="624449"/>
                  <a:pt x="590844" y="693223"/>
                  <a:pt x="590844" y="853438"/>
                </a:cubicBezTo>
                <a:lnTo>
                  <a:pt x="0" y="883919"/>
                </a:lnTo>
                <a:lnTo>
                  <a:pt x="0" y="0"/>
                </a:lnTo>
                <a:close/>
              </a:path>
            </a:pathLst>
          </a:custGeom>
          <a:solidFill>
            <a:srgbClr val="333399">
              <a:alpha val="30196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6" idx="2"/>
          </p:cNvCxnSpPr>
          <p:nvPr/>
        </p:nvCxnSpPr>
        <p:spPr>
          <a:xfrm flipV="1">
            <a:off x="4072323" y="4916893"/>
            <a:ext cx="1368000" cy="0"/>
          </a:xfrm>
          <a:prstGeom prst="straightConnector1">
            <a:avLst/>
          </a:prstGeom>
          <a:ln w="47625">
            <a:solidFill>
              <a:srgbClr val="0070C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3344459" y="4928617"/>
            <a:ext cx="0" cy="612000"/>
          </a:xfrm>
          <a:prstGeom prst="straightConnector1">
            <a:avLst/>
          </a:prstGeom>
          <a:ln w="47625">
            <a:solidFill>
              <a:srgbClr val="0070C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1" idx="2"/>
          </p:cNvCxnSpPr>
          <p:nvPr/>
        </p:nvCxnSpPr>
        <p:spPr>
          <a:xfrm flipV="1">
            <a:off x="4072323" y="5182245"/>
            <a:ext cx="1368000" cy="622546"/>
          </a:xfrm>
          <a:prstGeom prst="straightConnector1">
            <a:avLst/>
          </a:prstGeom>
          <a:ln w="47625">
            <a:solidFill>
              <a:srgbClr val="0070C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262746" y="5165361"/>
            <a:ext cx="1800000" cy="43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+mj-lt"/>
                <a:ea typeface="+mj-ea"/>
              </a:rPr>
              <a:t>code clone</a:t>
            </a:r>
            <a:endParaRPr kumimoji="1" lang="ja-JP" altLang="en-US" sz="2400" dirty="0">
              <a:latin typeface="+mj-lt"/>
              <a:ea typeface="+mj-ea"/>
            </a:endParaRPr>
          </a:p>
        </p:txBody>
      </p:sp>
      <p:cxnSp>
        <p:nvCxnSpPr>
          <p:cNvPr id="25" name="直線矢印コネクタ 24"/>
          <p:cNvCxnSpPr>
            <a:stCxn id="23" idx="3"/>
          </p:cNvCxnSpPr>
          <p:nvPr/>
        </p:nvCxnSpPr>
        <p:spPr>
          <a:xfrm flipV="1">
            <a:off x="2062746" y="4977696"/>
            <a:ext cx="497577" cy="403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3" idx="3"/>
          </p:cNvCxnSpPr>
          <p:nvPr/>
        </p:nvCxnSpPr>
        <p:spPr>
          <a:xfrm flipV="1">
            <a:off x="2062746" y="5036617"/>
            <a:ext cx="3365944" cy="344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3" idx="3"/>
          </p:cNvCxnSpPr>
          <p:nvPr/>
        </p:nvCxnSpPr>
        <p:spPr>
          <a:xfrm>
            <a:off x="2062746" y="5381361"/>
            <a:ext cx="497577" cy="406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2427646" y="4557484"/>
            <a:ext cx="4644000" cy="1584000"/>
          </a:xfrm>
          <a:prstGeom prst="roundRect">
            <a:avLst>
              <a:gd name="adj" fmla="val 111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7474543" y="5540090"/>
            <a:ext cx="1512000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ysClr val="windowText" lastClr="000000"/>
                </a:solidFill>
              </a:rPr>
              <a:t>clone set</a:t>
            </a:r>
          </a:p>
        </p:txBody>
      </p:sp>
      <p:cxnSp>
        <p:nvCxnSpPr>
          <p:cNvPr id="35" name="直線矢印コネクタ 34"/>
          <p:cNvCxnSpPr>
            <a:stCxn id="33" idx="1"/>
          </p:cNvCxnSpPr>
          <p:nvPr/>
        </p:nvCxnSpPr>
        <p:spPr>
          <a:xfrm flipH="1" flipV="1">
            <a:off x="7071646" y="5597361"/>
            <a:ext cx="402897" cy="1587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2631174" y="4712675"/>
            <a:ext cx="521763" cy="187515"/>
          </a:xfrm>
          <a:prstGeom prst="ellipse">
            <a:avLst/>
          </a:prstGeom>
          <a:pattFill prst="ltUpDiag">
            <a:fgClr>
              <a:srgbClr val="FF0000"/>
            </a:fgClr>
            <a:bgClr>
              <a:srgbClr val="9999CC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7" name="四角形吹き出し 36"/>
          <p:cNvSpPr/>
          <p:nvPr/>
        </p:nvSpPr>
        <p:spPr>
          <a:xfrm>
            <a:off x="739994" y="3854274"/>
            <a:ext cx="2448000" cy="468000"/>
          </a:xfrm>
          <a:prstGeom prst="wedgeRectCallout">
            <a:avLst>
              <a:gd name="adj1" fmla="val 39735"/>
              <a:gd name="adj2" fmla="val 1554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 smtClean="0"/>
              <a:t>f there </a:t>
            </a:r>
            <a:r>
              <a:rPr lang="en-US" altLang="ja-JP" sz="2400" dirty="0" smtClean="0"/>
              <a:t>is a </a:t>
            </a:r>
            <a:r>
              <a:rPr kumimoji="1" lang="en-US" altLang="ja-JP" sz="2400" dirty="0" smtClean="0"/>
              <a:t>bug</a:t>
            </a:r>
            <a:endParaRPr kumimoji="1" lang="ja-JP" altLang="en-US" sz="2400" dirty="0"/>
          </a:p>
        </p:txBody>
      </p:sp>
      <p:sp>
        <p:nvSpPr>
          <p:cNvPr id="39" name="円/楕円 38"/>
          <p:cNvSpPr/>
          <p:nvPr/>
        </p:nvSpPr>
        <p:spPr>
          <a:xfrm>
            <a:off x="5496078" y="4712466"/>
            <a:ext cx="521763" cy="187515"/>
          </a:xfrm>
          <a:prstGeom prst="ellipse">
            <a:avLst/>
          </a:prstGeom>
          <a:pattFill prst="ltUpDiag">
            <a:fgClr>
              <a:srgbClr val="3915BD"/>
            </a:fgClr>
            <a:bgClr>
              <a:srgbClr val="C1C1E0"/>
            </a:bgClr>
          </a:pattFill>
          <a:ln>
            <a:solidFill>
              <a:srgbClr val="200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638665" y="5613589"/>
            <a:ext cx="521763" cy="187515"/>
          </a:xfrm>
          <a:prstGeom prst="ellipse">
            <a:avLst/>
          </a:prstGeom>
          <a:pattFill prst="ltUpDiag">
            <a:fgClr>
              <a:srgbClr val="3915BD"/>
            </a:fgClr>
            <a:bgClr>
              <a:srgbClr val="C1C1E0"/>
            </a:bgClr>
          </a:pattFill>
          <a:ln>
            <a:solidFill>
              <a:srgbClr val="200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四角形吹き出し 40"/>
          <p:cNvSpPr/>
          <p:nvPr/>
        </p:nvSpPr>
        <p:spPr>
          <a:xfrm>
            <a:off x="6503562" y="3772089"/>
            <a:ext cx="2232000" cy="828000"/>
          </a:xfrm>
          <a:prstGeom prst="wedgeRectCallout">
            <a:avLst>
              <a:gd name="adj1" fmla="val -80496"/>
              <a:gd name="adj2" fmla="val 702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there may be </a:t>
            </a:r>
          </a:p>
          <a:p>
            <a:pPr algn="ctr"/>
            <a:r>
              <a:rPr kumimoji="1" lang="en-US" altLang="ja-JP" sz="2400" dirty="0" smtClean="0"/>
              <a:t>the same bugs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5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Needs of Tool </a:t>
            </a:r>
            <a:r>
              <a:rPr lang="en-US" altLang="ja-JP" dirty="0"/>
              <a:t>S</a:t>
            </a:r>
            <a:r>
              <a:rPr kumimoji="1" lang="en-US" altLang="ja-JP" dirty="0" smtClean="0"/>
              <a:t>upport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Clone Analysis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000" y="1600200"/>
            <a:ext cx="8460000" cy="4525963"/>
          </a:xfrm>
        </p:spPr>
        <p:txBody>
          <a:bodyPr/>
          <a:lstStyle/>
          <a:p>
            <a:r>
              <a:rPr lang="en-US" altLang="ja-JP" dirty="0" smtClean="0"/>
              <a:t>Large software system involves a lot of code clones.</a:t>
            </a:r>
          </a:p>
          <a:p>
            <a:r>
              <a:rPr lang="en-US" altLang="ja-JP" dirty="0" smtClean="0"/>
              <a:t>Checking code clones is necessary for refactoring and identifying license violations.</a:t>
            </a:r>
          </a:p>
          <a:p>
            <a:pPr lvl="1"/>
            <a:r>
              <a:rPr lang="en-US" altLang="ja-JP" dirty="0"/>
              <a:t>It is unrealistic to check all code clones in software maintenance.</a:t>
            </a:r>
            <a:r>
              <a:rPr lang="en-US" altLang="ja-JP" baseline="30000" dirty="0"/>
              <a:t>[1]</a:t>
            </a:r>
          </a:p>
          <a:p>
            <a:pPr lvl="1"/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903" y="6650036"/>
            <a:ext cx="5256000" cy="180000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altLang="ja-JP" sz="1050" dirty="0" smtClean="0"/>
              <a:t>[1] </a:t>
            </a:r>
            <a:r>
              <a:rPr lang="en-US" altLang="ja-JP" sz="1050" dirty="0"/>
              <a:t>M. </a:t>
            </a:r>
            <a:r>
              <a:rPr lang="en-US" altLang="ja-JP" sz="1050" dirty="0" err="1" smtClean="0"/>
              <a:t>Rieger</a:t>
            </a:r>
            <a:r>
              <a:rPr lang="ja-JP" altLang="en-US" sz="1050" dirty="0"/>
              <a:t> </a:t>
            </a:r>
            <a:r>
              <a:rPr lang="en-US" altLang="ja-JP" sz="1050" dirty="0" smtClean="0"/>
              <a:t>et al., </a:t>
            </a:r>
            <a:r>
              <a:rPr lang="en-US" altLang="ja-JP" sz="1050" dirty="0"/>
              <a:t>Insights </a:t>
            </a:r>
            <a:r>
              <a:rPr lang="en-US" altLang="ja-JP" sz="1050" dirty="0" smtClean="0"/>
              <a:t>into system-wide </a:t>
            </a:r>
            <a:r>
              <a:rPr lang="en-US" altLang="ja-JP" sz="1050" dirty="0"/>
              <a:t>code </a:t>
            </a:r>
            <a:r>
              <a:rPr lang="en-US" altLang="ja-JP" sz="1050" dirty="0" smtClean="0"/>
              <a:t>duplication, Proc</a:t>
            </a:r>
            <a:r>
              <a:rPr lang="en-US" altLang="ja-JP" sz="1050" dirty="0"/>
              <a:t>. of WCRE</a:t>
            </a:r>
            <a:r>
              <a:rPr lang="en-US" altLang="ja-JP" sz="1050" dirty="0" smtClean="0"/>
              <a:t>, </a:t>
            </a:r>
            <a:r>
              <a:rPr lang="en-US" altLang="ja-JP" sz="1050" dirty="0"/>
              <a:t>2004.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40000" y="4862227"/>
            <a:ext cx="8064000" cy="1059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Tool support is necessary for clone analysis.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53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934" y="2991322"/>
            <a:ext cx="3485701" cy="34712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Scatterplot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A v</a:t>
            </a:r>
            <a:r>
              <a:rPr kumimoji="1" lang="en-US" altLang="ja-JP" dirty="0" smtClean="0"/>
              <a:t>isualization technique for efficient grasp of parts involving a number of code clones.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4</a:t>
            </a:fld>
            <a:endParaRPr lang="en-US" altLang="ja-JP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433233" y="2681585"/>
            <a:ext cx="4094176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2433233" y="2662077"/>
            <a:ext cx="0" cy="389392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四角形吹き出し 11"/>
          <p:cNvSpPr/>
          <p:nvPr/>
        </p:nvSpPr>
        <p:spPr>
          <a:xfrm>
            <a:off x="6416388" y="3150687"/>
            <a:ext cx="2592000" cy="1332000"/>
          </a:xfrm>
          <a:prstGeom prst="wedgeRectCallout">
            <a:avLst>
              <a:gd name="adj1" fmla="val -52118"/>
              <a:gd name="adj2" fmla="val -857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 smtClean="0"/>
          </a:p>
          <a:p>
            <a:r>
              <a:rPr lang="en-US" altLang="ja-JP" sz="2400" dirty="0" smtClean="0"/>
              <a:t>files or directories </a:t>
            </a:r>
          </a:p>
          <a:p>
            <a:r>
              <a:rPr lang="en-US" altLang="ja-JP" sz="2400" dirty="0" smtClean="0"/>
              <a:t>of systems </a:t>
            </a:r>
            <a:endParaRPr kumimoji="1" lang="ja-JP" altLang="en-US" sz="2400" dirty="0"/>
          </a:p>
        </p:txBody>
      </p:sp>
      <p:sp>
        <p:nvSpPr>
          <p:cNvPr id="13" name="四角形吹き出し 12"/>
          <p:cNvSpPr/>
          <p:nvPr/>
        </p:nvSpPr>
        <p:spPr>
          <a:xfrm>
            <a:off x="201388" y="4431739"/>
            <a:ext cx="2376000" cy="1728000"/>
          </a:xfrm>
          <a:prstGeom prst="wedgeRectCallout">
            <a:avLst>
              <a:gd name="adj1" fmla="val 126113"/>
              <a:gd name="adj2" fmla="val -278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the presence or 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absence of 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a clone relation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5630" y="547983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Example of scatterplots</a:t>
            </a:r>
          </a:p>
          <a:p>
            <a:r>
              <a:rPr lang="en-US" altLang="ja-JP" dirty="0" smtClean="0"/>
              <a:t>in Gemini </a:t>
            </a:r>
            <a:r>
              <a:rPr lang="en-US" altLang="ja-JP" baseline="30000" dirty="0" smtClean="0"/>
              <a:t>[2]</a:t>
            </a:r>
            <a:r>
              <a:rPr lang="en-US" altLang="ja-JP" dirty="0" smtClean="0"/>
              <a:t>.</a:t>
            </a:r>
            <a:endParaRPr kumimoji="1" lang="ja-JP" altLang="en-US" baseline="30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708" y="6651366"/>
            <a:ext cx="8496000" cy="180000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altLang="ja-JP" sz="1050" dirty="0" smtClean="0"/>
              <a:t>[2] Ueda et al., Gemini: maintenance support environment based on code clone analysis, Proc. of 8th IEEE </a:t>
            </a:r>
            <a:r>
              <a:rPr lang="en-US" altLang="ja-JP" sz="1050" dirty="0" err="1" smtClean="0"/>
              <a:t>Symp</a:t>
            </a:r>
            <a:r>
              <a:rPr lang="en-US" altLang="ja-JP" sz="1050" dirty="0" smtClean="0"/>
              <a:t>. on Software Metrics, 2002.</a:t>
            </a:r>
            <a:endParaRPr lang="en-US" altLang="ja-JP" sz="1050" dirty="0"/>
          </a:p>
        </p:txBody>
      </p:sp>
      <p:sp>
        <p:nvSpPr>
          <p:cNvPr id="5" name="正方形/長方形 4"/>
          <p:cNvSpPr/>
          <p:nvPr/>
        </p:nvSpPr>
        <p:spPr>
          <a:xfrm>
            <a:off x="6380480" y="3133562"/>
            <a:ext cx="9144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Axes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9474" y="441250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Points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8500" y="2559576"/>
            <a:ext cx="8807000" cy="17388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Developers readily know in which files or </a:t>
            </a:r>
          </a:p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directories code clones exist by scatterplots.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000" y="1600200"/>
            <a:ext cx="8784000" cy="4525963"/>
          </a:xfrm>
        </p:spPr>
        <p:txBody>
          <a:bodyPr/>
          <a:lstStyle/>
          <a:p>
            <a:r>
              <a:rPr kumimoji="1" lang="en-US" altLang="ja-JP" sz="2800" dirty="0" smtClean="0"/>
              <a:t>Scatterplot provides only the location information of code clones.</a:t>
            </a:r>
          </a:p>
          <a:p>
            <a:pPr marL="801688" lvl="1" indent="-344488" defTabSz="900113">
              <a:buFont typeface="Wingdings" panose="05000000000000000000" pitchFamily="2" charset="2"/>
              <a:buChar char=""/>
            </a:pPr>
            <a:r>
              <a:rPr lang="en-US" altLang="ja-JP" sz="2400" dirty="0" smtClean="0"/>
              <a:t> Developers cannot understand why code clones are concentrated in parts of a system.</a:t>
            </a:r>
          </a:p>
          <a:p>
            <a:r>
              <a:rPr lang="en-US" altLang="ja-JP" sz="2800" dirty="0" smtClean="0"/>
              <a:t>Lexical information provides a hint for understanding why those fragments are code clones.</a:t>
            </a:r>
          </a:p>
          <a:p>
            <a:pPr marL="900113" lvl="1" indent="-442913">
              <a:buFont typeface="Wingdings" panose="05000000000000000000" pitchFamily="2" charset="2"/>
              <a:buChar char="à"/>
            </a:pPr>
            <a:r>
              <a:rPr lang="en-US" altLang="ja-JP" sz="2400" dirty="0" smtClean="0"/>
              <a:t>Existing tool using scatterplots do not use lexical information of code clones directly.</a:t>
            </a:r>
            <a:endParaRPr lang="en-US" altLang="ja-JP" sz="2400" dirty="0"/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457200" y="5588719"/>
            <a:ext cx="7560000" cy="492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l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exical information: variable, function, type names in code clone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Tag Cloud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000" y="1600200"/>
            <a:ext cx="79560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It depicts keyword metadata for efficient understanding and information retrieval of given data.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4719711" y="2754871"/>
            <a:ext cx="4248000" cy="31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marL="365125" indent="-182563"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solidFill>
                  <a:schemeClr val="tx1"/>
                </a:solidFill>
              </a:rPr>
              <a:t>More keywords can be shown in a smaller area.</a:t>
            </a:r>
          </a:p>
          <a:p>
            <a:pPr marL="365125" indent="-182563"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chemeClr val="tx1"/>
                </a:solidFill>
              </a:rPr>
              <a:t>Support instinctive understanding of important keywords.</a:t>
            </a:r>
            <a:endParaRPr kumimoji="1" lang="en-US" altLang="ja-JP" sz="2800" dirty="0" smtClean="0">
              <a:solidFill>
                <a:schemeClr val="tx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9" y="3172899"/>
            <a:ext cx="4462760" cy="282330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77379" y="5937396"/>
            <a:ext cx="48654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 smtClean="0"/>
              <a:t>Example of tag cloud in natural language text.</a:t>
            </a:r>
            <a:endParaRPr lang="en-US" altLang="ja-JP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17668" y="6263121"/>
            <a:ext cx="3780000" cy="252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r>
              <a:rPr lang="en-US" altLang="ja-JP" sz="1400" dirty="0" smtClean="0"/>
              <a:t>generated by </a:t>
            </a:r>
            <a:r>
              <a:rPr lang="en-US" altLang="ja-JP" sz="1400" dirty="0" err="1" smtClean="0"/>
              <a:t>Wordle</a:t>
            </a:r>
            <a:r>
              <a:rPr lang="en-US" altLang="ja-JP" sz="1400" dirty="0" smtClean="0"/>
              <a:t> (</a:t>
            </a:r>
            <a:r>
              <a:rPr lang="en-US" altLang="ja-JP" sz="1400" dirty="0" smtClean="0">
                <a:hlinkClick r:id="rId4"/>
              </a:rPr>
              <a:t>http://www.wordle.net/</a:t>
            </a:r>
            <a:r>
              <a:rPr lang="en-US" altLang="ja-JP" sz="1400" dirty="0" smtClean="0"/>
              <a:t>).</a:t>
            </a:r>
            <a:endParaRPr lang="ja-JP" altLang="en-US" sz="1400" dirty="0"/>
          </a:p>
        </p:txBody>
      </p:sp>
      <p:sp>
        <p:nvSpPr>
          <p:cNvPr id="5" name="正方形/長方形 4"/>
          <p:cNvSpPr/>
          <p:nvPr/>
        </p:nvSpPr>
        <p:spPr>
          <a:xfrm>
            <a:off x="4658751" y="2632951"/>
            <a:ext cx="2340000" cy="5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/>
              <a:t>Advantages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85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995759" y="4645013"/>
            <a:ext cx="1031351" cy="1236918"/>
            <a:chOff x="-2434857" y="4529469"/>
            <a:chExt cx="1031351" cy="1236918"/>
          </a:xfrm>
        </p:grpSpPr>
        <p:sp>
          <p:nvSpPr>
            <p:cNvPr id="37" name="メモ 36"/>
            <p:cNvSpPr/>
            <p:nvPr/>
          </p:nvSpPr>
          <p:spPr>
            <a:xfrm>
              <a:off x="-2434857" y="4529469"/>
              <a:ext cx="925033" cy="1127051"/>
            </a:xfrm>
            <a:prstGeom prst="foldedCorner">
              <a:avLst>
                <a:gd name="adj" fmla="val 2586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メモ 37"/>
            <p:cNvSpPr/>
            <p:nvPr/>
          </p:nvSpPr>
          <p:spPr>
            <a:xfrm>
              <a:off x="-2378152" y="4579086"/>
              <a:ext cx="925033" cy="1127051"/>
            </a:xfrm>
            <a:prstGeom prst="foldedCorner">
              <a:avLst>
                <a:gd name="adj" fmla="val 2586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メモ 38"/>
            <p:cNvSpPr/>
            <p:nvPr/>
          </p:nvSpPr>
          <p:spPr>
            <a:xfrm>
              <a:off x="-2328539" y="4639336"/>
              <a:ext cx="925033" cy="1127051"/>
            </a:xfrm>
            <a:prstGeom prst="foldedCorner">
              <a:avLst>
                <a:gd name="adj" fmla="val 2586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3" name="図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26" y="4450998"/>
            <a:ext cx="1828571" cy="18285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Proposed Tool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4668"/>
          </a:xfrm>
        </p:spPr>
        <p:txBody>
          <a:bodyPr/>
          <a:lstStyle/>
          <a:p>
            <a:r>
              <a:rPr kumimoji="1" lang="en-US" altLang="ja-JP" dirty="0" err="1" smtClean="0"/>
              <a:t>CloneCloud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 code clone analysis tool using scatterplot and</a:t>
            </a:r>
            <a:r>
              <a:rPr kumimoji="1" lang="en-US" altLang="ja-JP" dirty="0" smtClean="0"/>
              <a:t> tag cloud</a:t>
            </a:r>
            <a:r>
              <a:rPr lang="en-US" altLang="ja-JP" dirty="0" smtClean="0"/>
              <a:t>.</a:t>
            </a:r>
          </a:p>
          <a:p>
            <a:pPr lvl="1"/>
            <a:r>
              <a:rPr kumimoji="1" lang="en-US" altLang="ja-JP" dirty="0" smtClean="0"/>
              <a:t>Helps to :</a:t>
            </a:r>
          </a:p>
          <a:p>
            <a:pPr lvl="2"/>
            <a:r>
              <a:rPr lang="en-US" altLang="ja-JP" dirty="0" smtClean="0"/>
              <a:t>understand location of code clones.</a:t>
            </a:r>
          </a:p>
          <a:p>
            <a:pPr lvl="2"/>
            <a:r>
              <a:rPr kumimoji="1" lang="en-US" altLang="ja-JP" dirty="0" smtClean="0"/>
              <a:t>get a clue to the reason why code clones exist</a:t>
            </a:r>
            <a:r>
              <a:rPr lang="en-US" altLang="ja-JP" dirty="0"/>
              <a:t>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667" y="6655913"/>
            <a:ext cx="8820000" cy="180000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altLang="ja-JP" sz="1050" dirty="0" smtClean="0"/>
              <a:t>[3] </a:t>
            </a:r>
            <a:r>
              <a:rPr lang="en-US" altLang="ja-JP" sz="1050" dirty="0" err="1" smtClean="0"/>
              <a:t>Kamiya</a:t>
            </a:r>
            <a:r>
              <a:rPr lang="en-US" altLang="ja-JP" sz="1050" dirty="0"/>
              <a:t>, et al</a:t>
            </a:r>
            <a:r>
              <a:rPr lang="en-US" altLang="ja-JP" sz="1050" dirty="0" smtClean="0"/>
              <a:t>., </a:t>
            </a:r>
            <a:r>
              <a:rPr lang="en-US" altLang="ja-JP" sz="1050" dirty="0" err="1"/>
              <a:t>CCFinder</a:t>
            </a:r>
            <a:r>
              <a:rPr lang="en-US" altLang="ja-JP" sz="1050" dirty="0"/>
              <a:t>: a </a:t>
            </a:r>
            <a:r>
              <a:rPr lang="en-US" altLang="ja-JP" sz="1050" dirty="0" err="1"/>
              <a:t>multilinguistic</a:t>
            </a:r>
            <a:r>
              <a:rPr lang="en-US" altLang="ja-JP" sz="1050" dirty="0"/>
              <a:t> token-based code clone detection system for large scale source code, IEEE Trans. </a:t>
            </a:r>
            <a:r>
              <a:rPr lang="en-US" altLang="ja-JP" sz="1050" dirty="0" err="1"/>
              <a:t>Sofw</a:t>
            </a:r>
            <a:r>
              <a:rPr lang="en-US" altLang="ja-JP" sz="1050" dirty="0"/>
              <a:t>. Eng., 2002</a:t>
            </a:r>
            <a:r>
              <a:rPr lang="en-US" altLang="ja-JP" sz="1050" dirty="0" smtClean="0"/>
              <a:t>.</a:t>
            </a:r>
          </a:p>
        </p:txBody>
      </p:sp>
      <p:sp>
        <p:nvSpPr>
          <p:cNvPr id="12" name="フローチャート: 準備 11"/>
          <p:cNvSpPr/>
          <p:nvPr/>
        </p:nvSpPr>
        <p:spPr>
          <a:xfrm>
            <a:off x="3217279" y="4848801"/>
            <a:ext cx="2592000" cy="829342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400" dirty="0" err="1" smtClean="0"/>
              <a:t>CCFinder</a:t>
            </a:r>
            <a:r>
              <a:rPr lang="en-US" altLang="ja-JP" sz="2400" baseline="30000" dirty="0" smtClean="0"/>
              <a:t>[3]</a:t>
            </a:r>
            <a:endParaRPr kumimoji="1" lang="ja-JP" altLang="en-US" sz="2400" baseline="300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2137144" y="5263472"/>
            <a:ext cx="9462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862685" y="5263472"/>
            <a:ext cx="9462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90916" y="5928286"/>
            <a:ext cx="3018775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source </a:t>
            </a:r>
            <a:r>
              <a:rPr lang="en-US" altLang="ja-JP" dirty="0" smtClean="0"/>
              <a:t>files</a:t>
            </a:r>
            <a:r>
              <a:rPr kumimoji="1" lang="en-US" altLang="ja-JP" dirty="0" smtClean="0"/>
              <a:t> of Java system </a:t>
            </a:r>
            <a:endParaRPr kumimoji="1" lang="ja-JP" altLang="en-US" dirty="0"/>
          </a:p>
        </p:txBody>
      </p:sp>
      <p:sp>
        <p:nvSpPr>
          <p:cNvPr id="24" name="四角形吹き出し 23"/>
          <p:cNvSpPr/>
          <p:nvPr/>
        </p:nvSpPr>
        <p:spPr>
          <a:xfrm>
            <a:off x="3493355" y="5849645"/>
            <a:ext cx="2482140" cy="360000"/>
          </a:xfrm>
          <a:prstGeom prst="wedgeRectCallout">
            <a:avLst>
              <a:gd name="adj1" fmla="val -20343"/>
              <a:gd name="adj2" fmla="val -1223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detecting code clones</a:t>
            </a:r>
            <a:endParaRPr kumimoji="1" lang="ja-JP" altLang="en-US" dirty="0"/>
          </a:p>
        </p:txBody>
      </p:sp>
      <p:sp>
        <p:nvSpPr>
          <p:cNvPr id="25" name="四角形吹き出し 24"/>
          <p:cNvSpPr/>
          <p:nvPr/>
        </p:nvSpPr>
        <p:spPr>
          <a:xfrm>
            <a:off x="2158764" y="4556880"/>
            <a:ext cx="754999" cy="396000"/>
          </a:xfrm>
          <a:prstGeom prst="wedgeRectCallout">
            <a:avLst>
              <a:gd name="adj1" fmla="val -88431"/>
              <a:gd name="adj2" fmla="val 6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input</a:t>
            </a:r>
            <a:endParaRPr kumimoji="1" lang="ja-JP" altLang="en-US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40" y="4404119"/>
            <a:ext cx="1828571" cy="182857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7" y="4480154"/>
            <a:ext cx="1828571" cy="1828571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859845" y="4986599"/>
            <a:ext cx="182293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3 kinds of </a:t>
            </a:r>
          </a:p>
          <a:p>
            <a:pPr algn="ctr"/>
            <a:r>
              <a:rPr lang="en-US" altLang="ja-JP" sz="2800" dirty="0" smtClean="0"/>
              <a:t>v</a:t>
            </a:r>
            <a:r>
              <a:rPr kumimoji="1" lang="en-US" altLang="ja-JP" sz="2800" dirty="0" smtClean="0"/>
              <a:t>iews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26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Views of </a:t>
            </a:r>
            <a:r>
              <a:rPr kumimoji="1" lang="en-US" altLang="ja-JP" dirty="0" err="1" smtClean="0"/>
              <a:t>CloneCloud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65364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Scatterplot 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Tag Cloud 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Source Code View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8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6558" t="8905" r="849"/>
          <a:stretch/>
        </p:blipFill>
        <p:spPr>
          <a:xfrm>
            <a:off x="2786166" y="3787172"/>
            <a:ext cx="2956008" cy="208643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18828" t="26762" r="69112" b="60093"/>
          <a:stretch/>
        </p:blipFill>
        <p:spPr>
          <a:xfrm>
            <a:off x="163770" y="3787172"/>
            <a:ext cx="2045064" cy="2031477"/>
          </a:xfrm>
          <a:prstGeom prst="rect">
            <a:avLst/>
          </a:prstGeom>
        </p:spPr>
      </p:pic>
      <p:sp>
        <p:nvSpPr>
          <p:cNvPr id="7" name="左右矢印 6"/>
          <p:cNvSpPr/>
          <p:nvPr/>
        </p:nvSpPr>
        <p:spPr>
          <a:xfrm>
            <a:off x="2279096" y="4642037"/>
            <a:ext cx="436808" cy="3217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/>
          <a:srcRect l="18711"/>
          <a:stretch/>
        </p:blipFill>
        <p:spPr>
          <a:xfrm>
            <a:off x="6319506" y="3797972"/>
            <a:ext cx="2733184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左右矢印 9"/>
          <p:cNvSpPr/>
          <p:nvPr/>
        </p:nvSpPr>
        <p:spPr>
          <a:xfrm>
            <a:off x="5812436" y="4642037"/>
            <a:ext cx="436808" cy="3217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81" y="3330689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scatterplot view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95608" y="3330689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tag cloud view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03535" y="3330689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source code view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1550460" y="5998991"/>
            <a:ext cx="738000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E</a:t>
            </a:r>
            <a:r>
              <a:rPr kumimoji="1" lang="en-US" altLang="ja-JP" sz="2000" dirty="0" smtClean="0"/>
              <a:t>xample </a:t>
            </a:r>
            <a:r>
              <a:rPr lang="en-US" altLang="ja-JP" sz="2000" dirty="0" smtClean="0"/>
              <a:t>from</a:t>
            </a:r>
            <a:r>
              <a:rPr kumimoji="1" lang="en-US" altLang="ja-JP" sz="2000" dirty="0" smtClean="0"/>
              <a:t> </a:t>
            </a:r>
            <a:r>
              <a:rPr lang="en-US" altLang="ja-JP" sz="2000" dirty="0"/>
              <a:t>Apache </a:t>
            </a:r>
            <a:r>
              <a:rPr lang="en-US" altLang="ja-JP" sz="2000" dirty="0" smtClean="0"/>
              <a:t>Ant (</a:t>
            </a:r>
            <a:r>
              <a:rPr lang="nl-NL" altLang="ja-JP" sz="2000" dirty="0"/>
              <a:t>http://ant.apache.org</a:t>
            </a:r>
            <a:r>
              <a:rPr lang="nl-NL" altLang="ja-JP" sz="2000" dirty="0" smtClean="0"/>
              <a:t>/</a:t>
            </a:r>
            <a:r>
              <a:rPr lang="en-US" altLang="ja-JP" sz="2000" dirty="0" smtClean="0"/>
              <a:t>) </a:t>
            </a:r>
            <a:r>
              <a:rPr lang="en-US" altLang="ja-JP" sz="2000" dirty="0"/>
              <a:t>rev. </a:t>
            </a:r>
            <a:r>
              <a:rPr lang="en-US" altLang="ja-JP" sz="2000" dirty="0" smtClean="0"/>
              <a:t>1486439.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0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Scatterplot View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1/2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Provides scatterplot of the input source files using Live Scatterplots</a:t>
            </a:r>
            <a:r>
              <a:rPr kumimoji="1" lang="en-US" altLang="ja-JP" baseline="30000" dirty="0" smtClean="0"/>
              <a:t>[4]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8828" t="26762" r="69104" b="59872"/>
          <a:stretch/>
        </p:blipFill>
        <p:spPr>
          <a:xfrm>
            <a:off x="845454" y="2889172"/>
            <a:ext cx="2498247" cy="2521689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714334" y="2788130"/>
            <a:ext cx="273855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727982" y="2768622"/>
            <a:ext cx="0" cy="260361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四角形吹き出し 7"/>
          <p:cNvSpPr/>
          <p:nvPr/>
        </p:nvSpPr>
        <p:spPr>
          <a:xfrm>
            <a:off x="4035467" y="2662419"/>
            <a:ext cx="4644000" cy="936000"/>
          </a:xfrm>
          <a:prstGeom prst="wedgeRectCallout">
            <a:avLst>
              <a:gd name="adj1" fmla="val -66009"/>
              <a:gd name="adj2" fmla="val -396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2400" dirty="0" smtClean="0"/>
          </a:p>
          <a:p>
            <a:r>
              <a:rPr lang="en-US" altLang="ja-JP" sz="2400" dirty="0" smtClean="0"/>
              <a:t>directories of the input system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425" y="6656758"/>
            <a:ext cx="3780000" cy="180000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altLang="ja-JP" sz="1050" dirty="0" smtClean="0"/>
              <a:t>[4] J. R. </a:t>
            </a:r>
            <a:r>
              <a:rPr lang="en-US" altLang="ja-JP" sz="1050" dirty="0" err="1" smtClean="0"/>
              <a:t>Cordy</a:t>
            </a:r>
            <a:r>
              <a:rPr lang="en-US" altLang="ja-JP" sz="1050" dirty="0" smtClean="0"/>
              <a:t>, </a:t>
            </a:r>
            <a:r>
              <a:rPr lang="en-US" altLang="ja-JP" sz="1050" dirty="0"/>
              <a:t>Live Scatterplots, Proc. of IWSC 2011, 2011</a:t>
            </a:r>
            <a:r>
              <a:rPr lang="en-US" altLang="ja-JP" sz="1050" dirty="0" smtClean="0"/>
              <a:t>.</a:t>
            </a:r>
            <a:endParaRPr lang="nl-NL" altLang="ja-JP" sz="1050" dirty="0" smtClean="0"/>
          </a:p>
        </p:txBody>
      </p:sp>
      <p:sp>
        <p:nvSpPr>
          <p:cNvPr id="10" name="四角形吹き出し 9"/>
          <p:cNvSpPr/>
          <p:nvPr/>
        </p:nvSpPr>
        <p:spPr>
          <a:xfrm>
            <a:off x="3979591" y="3729078"/>
            <a:ext cx="4716000" cy="900000"/>
          </a:xfrm>
          <a:prstGeom prst="wedgeRectCallout">
            <a:avLst>
              <a:gd name="adj1" fmla="val -78629"/>
              <a:gd name="adj2" fmla="val 49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           </a:t>
            </a:r>
            <a:r>
              <a:rPr lang="en-US" altLang="ja-JP" sz="2400" dirty="0" smtClean="0"/>
              <a:t>Clone Density between vertical and horizontal directories</a:t>
            </a:r>
            <a:endParaRPr kumimoji="1" lang="en-US" altLang="ja-JP" sz="24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57" y="5519202"/>
            <a:ext cx="1371645" cy="302107"/>
          </a:xfrm>
          <a:prstGeom prst="rect">
            <a:avLst/>
          </a:prstGeom>
        </p:spPr>
      </p:pic>
      <p:sp>
        <p:nvSpPr>
          <p:cNvPr id="13" name="左右矢印 12"/>
          <p:cNvSpPr/>
          <p:nvPr/>
        </p:nvSpPr>
        <p:spPr>
          <a:xfrm flipV="1">
            <a:off x="916452" y="5880871"/>
            <a:ext cx="1575046" cy="14144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3492" y="5971431"/>
            <a:ext cx="76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Low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90358" y="5971431"/>
            <a:ext cx="72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High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689849" y="4752419"/>
                <a:ext cx="4168962" cy="776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𝐶𝑙𝑜𝑛𝑒𝐷𝑒𝑛𝑠𝑖𝑡𝑦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𝑇𝑂𝐾𝐸𝑁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𝐶𝑙𝑜𝑛𝑒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𝑇𝑂𝐾𝐸𝑁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𝐴𝑙𝑙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849" y="4752419"/>
                <a:ext cx="4168962" cy="7764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139895" y="5511414"/>
                <a:ext cx="58336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79425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𝑇𝑂𝐾𝐸𝑁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𝐶𝑙𝑜𝑛𝑒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	the </a:t>
                </a:r>
                <a:r>
                  <a:rPr lang="en-US" altLang="ja-JP" dirty="0" smtClean="0"/>
                  <a:t>set</a:t>
                </a:r>
                <a:r>
                  <a:rPr kumimoji="1" lang="en-US" altLang="ja-JP" dirty="0" smtClean="0"/>
                  <a:t> of tokens of code clones </a:t>
                </a:r>
              </a:p>
              <a:p>
                <a:pPr defTabSz="479425"/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		</a:t>
                </a:r>
                <a:r>
                  <a:rPr kumimoji="1" lang="en-US" altLang="ja-JP" dirty="0" smtClean="0"/>
                  <a:t>between the directories</a:t>
                </a:r>
              </a:p>
              <a:p>
                <a:pPr defTabSz="479425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𝑇𝑂𝐾𝐸𝑁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𝐴𝑙𝑙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  :	the </a:t>
                </a:r>
                <a:r>
                  <a:rPr lang="en-US" altLang="ja-JP" dirty="0" smtClean="0"/>
                  <a:t>set</a:t>
                </a:r>
                <a:r>
                  <a:rPr kumimoji="1" lang="en-US" altLang="ja-JP" dirty="0" smtClean="0"/>
                  <a:t> of tokens of overall source code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895" y="5511414"/>
                <a:ext cx="5833648" cy="923330"/>
              </a:xfrm>
              <a:prstGeom prst="rect">
                <a:avLst/>
              </a:prstGeom>
              <a:blipFill rotWithShape="0"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3998386" y="2619050"/>
            <a:ext cx="4320000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ysClr val="windowText" lastClr="000000"/>
                </a:solidFill>
              </a:rPr>
              <a:t>vertical </a:t>
            </a:r>
            <a:r>
              <a:rPr lang="en-US" altLang="ja-JP" sz="2400" b="1" dirty="0" smtClean="0">
                <a:solidFill>
                  <a:sysClr val="windowText" lastClr="000000"/>
                </a:solidFill>
              </a:rPr>
              <a:t>and horizontal </a:t>
            </a:r>
            <a:r>
              <a:rPr lang="en-US" altLang="ja-JP" sz="2400" b="1" dirty="0">
                <a:solidFill>
                  <a:sysClr val="windowText" lastClr="000000"/>
                </a:solidFill>
              </a:rPr>
              <a:t>axes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52251" y="3720061"/>
            <a:ext cx="1044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ysClr val="windowText" lastClr="000000"/>
                </a:solidFill>
              </a:rPr>
              <a:t>color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</Template>
  <TotalTime>5052</TotalTime>
  <Words>916</Words>
  <Application>Microsoft Office PowerPoint</Application>
  <PresentationFormat>画面に合わせる (4:3)</PresentationFormat>
  <Paragraphs>176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Cambria Math</vt:lpstr>
      <vt:lpstr>Wingdings</vt:lpstr>
      <vt:lpstr>Sel-CoolMetal-white</vt:lpstr>
      <vt:lpstr>Supporting Clone Analysis with Tag Cloud Visualization</vt:lpstr>
      <vt:lpstr>Code Clone</vt:lpstr>
      <vt:lpstr>Needs of Tool Support  for Clone Analysis</vt:lpstr>
      <vt:lpstr>Scatterplot</vt:lpstr>
      <vt:lpstr>Motivation</vt:lpstr>
      <vt:lpstr>Tag Cloud</vt:lpstr>
      <vt:lpstr>Proposed Tool</vt:lpstr>
      <vt:lpstr>Views of CloneCloud</vt:lpstr>
      <vt:lpstr>Scatterplot View（1/2）</vt:lpstr>
      <vt:lpstr>Scatterplot View（2/2）</vt:lpstr>
      <vt:lpstr>Tag Cloud View（1/2）</vt:lpstr>
      <vt:lpstr>Tag Cloud View（2/2）</vt:lpstr>
      <vt:lpstr>How to Generate Tag Cloud</vt:lpstr>
      <vt:lpstr>Source Code View（1/2）</vt:lpstr>
      <vt:lpstr>Source Code View（2/2）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Owner</cp:lastModifiedBy>
  <cp:revision>1260</cp:revision>
  <cp:lastPrinted>2014-05-06T07:11:30Z</cp:lastPrinted>
  <dcterms:created xsi:type="dcterms:W3CDTF">2014-04-27T05:31:41Z</dcterms:created>
  <dcterms:modified xsi:type="dcterms:W3CDTF">2014-11-19T02:52:08Z</dcterms:modified>
</cp:coreProperties>
</file>