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3.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376" r:id="rId2"/>
    <p:sldId id="315" r:id="rId3"/>
    <p:sldId id="333" r:id="rId4"/>
    <p:sldId id="297" r:id="rId5"/>
    <p:sldId id="264" r:id="rId6"/>
    <p:sldId id="305" r:id="rId7"/>
    <p:sldId id="334" r:id="rId8"/>
    <p:sldId id="299" r:id="rId9"/>
    <p:sldId id="268" r:id="rId10"/>
    <p:sldId id="298" r:id="rId11"/>
    <p:sldId id="353" r:id="rId12"/>
    <p:sldId id="372" r:id="rId13"/>
    <p:sldId id="316" r:id="rId14"/>
    <p:sldId id="359" r:id="rId15"/>
    <p:sldId id="355" r:id="rId16"/>
    <p:sldId id="375" r:id="rId17"/>
    <p:sldId id="356" r:id="rId18"/>
    <p:sldId id="390" r:id="rId19"/>
    <p:sldId id="389" r:id="rId20"/>
    <p:sldId id="364" r:id="rId21"/>
    <p:sldId id="365" r:id="rId22"/>
    <p:sldId id="360" r:id="rId23"/>
    <p:sldId id="378" r:id="rId24"/>
    <p:sldId id="367" r:id="rId25"/>
    <p:sldId id="366" r:id="rId26"/>
    <p:sldId id="370" r:id="rId27"/>
    <p:sldId id="362" r:id="rId28"/>
    <p:sldId id="361" r:id="rId29"/>
    <p:sldId id="371" r:id="rId30"/>
    <p:sldId id="339" r:id="rId31"/>
    <p:sldId id="332" r:id="rId32"/>
    <p:sldId id="381" r:id="rId33"/>
    <p:sldId id="382" r:id="rId34"/>
    <p:sldId id="383" r:id="rId3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usita MAR" initials="mM" lastIdx="27" clrIdx="0">
    <p:extLst>
      <p:ext uri="{19B8F6BF-5375-455C-9EA6-DF929625EA0E}">
        <p15:presenceInfo xmlns:p15="http://schemas.microsoft.com/office/powerpoint/2012/main" userId="4ac42d0626fc5d1b" providerId="Windows Live"/>
      </p:ext>
    </p:extLst>
  </p:cmAuthor>
  <p:cmAuthor id="2" name="Riku" initials="R" lastIdx="12" clrIdx="1">
    <p:extLst>
      <p:ext uri="{19B8F6BF-5375-455C-9EA6-DF929625EA0E}">
        <p15:presenceInfo xmlns:p15="http://schemas.microsoft.com/office/powerpoint/2012/main" userId="Rik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660"/>
  </p:normalViewPr>
  <p:slideViewPr>
    <p:cSldViewPr snapToGrid="0">
      <p:cViewPr varScale="1">
        <p:scale>
          <a:sx n="74" d="100"/>
          <a:sy n="74" d="100"/>
        </p:scale>
        <p:origin x="1032" y="54"/>
      </p:cViewPr>
      <p:guideLst>
        <p:guide orient="horz" pos="2160"/>
        <p:guide pos="2880"/>
      </p:guideLst>
    </p:cSldViewPr>
  </p:slideViewPr>
  <p:notesTextViewPr>
    <p:cViewPr>
      <p:scale>
        <a:sx n="1" d="1"/>
        <a:sy n="1" d="1"/>
      </p:scale>
      <p:origin x="0" y="0"/>
    </p:cViewPr>
  </p:notesTextViewPr>
  <p:sorterViewPr>
    <p:cViewPr>
      <p:scale>
        <a:sx n="190" d="100"/>
        <a:sy n="190" d="100"/>
      </p:scale>
      <p:origin x="0" y="-41658"/>
    </p:cViewPr>
  </p:sorterViewPr>
  <p:notesViewPr>
    <p:cSldViewPr snapToGrid="0">
      <p:cViewPr varScale="1">
        <p:scale>
          <a:sx n="55" d="100"/>
          <a:sy n="55" d="100"/>
        </p:scale>
        <p:origin x="151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0-14T12:49:05.877" idx="7">
    <p:pos x="10" y="10"/>
    <p:text>ここからの3枚はできれば端折りたいくらいだけど、なくせないよなあ。</p:text>
    <p:extLst>
      <p:ext uri="{C676402C-5697-4E1C-873F-D02D1690AC5C}">
        <p15:threadingInfo xmlns:p15="http://schemas.microsoft.com/office/powerpoint/2012/main" timeZoneBias="-5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4-10-14T12:43:19.038" idx="3">
    <p:pos x="5184" y="1656"/>
    <p:text>NoAccessではJava内部からのアクセスがない、って定義から明らかだったりしません？</p:text>
    <p:extLst>
      <p:ext uri="{C676402C-5697-4E1C-873F-D02D1690AC5C}">
        <p15:threadingInfo xmlns:p15="http://schemas.microsoft.com/office/powerpoint/2012/main" timeZoneBias="-540"/>
      </p:ext>
    </p:extLst>
  </p:cm>
  <p:cm authorId="2" dt="2014-10-15T11:38:38.706" idx="3">
    <p:pos x="5184" y="1792"/>
    <p:text>強調です．</p:text>
    <p:extLst>
      <p:ext uri="{C676402C-5697-4E1C-873F-D02D1690AC5C}">
        <p15:threadingInfo xmlns:p15="http://schemas.microsoft.com/office/powerpoint/2012/main" timeZoneBias="-540">
          <p15:parentCm authorId="1" idx="3"/>
        </p15:threadingInfo>
      </p:ext>
    </p:extLst>
  </p:cm>
  <p:cm authorId="1" dt="2014-10-15T12:48:31.743" idx="20">
    <p:pos x="5184" y="1928"/>
    <p:text>おっけい。なら「それがどういうもんだいなのか」をいうておこう。あなたは問題だと思ってるけど、その意識が聞いてる人に共有できてるかどうか、は怪しいかも。</p:text>
    <p:extLst>
      <p:ext uri="{C676402C-5697-4E1C-873F-D02D1690AC5C}">
        <p15:threadingInfo xmlns:p15="http://schemas.microsoft.com/office/powerpoint/2012/main" timeZoneBias="-540">
          <p15:parentCm authorId="1" idx="3"/>
        </p15:threadingInfo>
      </p:ext>
    </p:extLst>
  </p:cm>
  <p:cm authorId="1" dt="2014-10-14T12:44:17.029" idx="4">
    <p:pos x="5110" y="2427"/>
    <p:text>内外から、ってのも定義から自明だったりしません？</p:text>
    <p:extLst mod="1">
      <p:ext uri="{C676402C-5697-4E1C-873F-D02D1690AC5C}">
        <p15:threadingInfo xmlns:p15="http://schemas.microsoft.com/office/powerpoint/2012/main" timeZoneBias="-540"/>
      </p:ext>
    </p:extLst>
  </p:cm>
  <p:cm authorId="2" dt="2014-10-15T11:42:31.312" idx="4">
    <p:pos x="5110" y="2563"/>
    <p:text>これも強調ですが，AEにはJava内外からアクセスされるものもあり，その中でJava外部アクセスは考慮されないため，意図的なAEが発生し問題</p:text>
    <p:extLst mod="1">
      <p:ext uri="{C676402C-5697-4E1C-873F-D02D1690AC5C}">
        <p15:threadingInfo xmlns:p15="http://schemas.microsoft.com/office/powerpoint/2012/main" timeZoneBias="-540">
          <p15:parentCm authorId="1" idx="4"/>
        </p15:threadingInfo>
      </p:ext>
    </p:extLst>
  </p:cm>
  <p:cm authorId="1" dt="2014-10-15T12:49:31.160" idx="21">
    <p:pos x="5110" y="2699"/>
    <p:text>ほい。ちょっとさわった。</p:text>
    <p:extLst mod="1">
      <p:ext uri="{C676402C-5697-4E1C-873F-D02D1690AC5C}">
        <p15:threadingInfo xmlns:p15="http://schemas.microsoft.com/office/powerpoint/2012/main" timeZoneBias="-540">
          <p15:parentCm authorId="1" idx="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4-10-17T12:50:46.685" idx="12">
    <p:pos x="10" y="10"/>
    <p:text>全体のAEメソッドに対するNoAccessの数．割合を見せたほうがいいかも．いいと思う．</p:text>
    <p:extLst>
      <p:ext uri="{C676402C-5697-4E1C-873F-D02D1690AC5C}">
        <p15:threadingInfo xmlns:p15="http://schemas.microsoft.com/office/powerpoint/2012/main" timeZoneBias="-5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099" cy="498693"/>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40" y="2"/>
            <a:ext cx="2949099" cy="498693"/>
          </a:xfrm>
          <a:prstGeom prst="rect">
            <a:avLst/>
          </a:prstGeom>
        </p:spPr>
        <p:txBody>
          <a:bodyPr vert="horz" lIns="91432" tIns="45716" rIns="91432" bIns="45716" rtlCol="0"/>
          <a:lstStyle>
            <a:lvl1pPr algn="r">
              <a:defRPr sz="1200"/>
            </a:lvl1pPr>
          </a:lstStyle>
          <a:p>
            <a:fld id="{1A98B76A-DFC5-4541-AC98-7A7B1717D756}" type="datetimeFigureOut">
              <a:rPr kumimoji="1" lang="ja-JP" altLang="en-US" smtClean="0"/>
              <a:t>2014/10/28</a:t>
            </a:fld>
            <a:endParaRPr kumimoji="1" lang="ja-JP" altLang="en-US"/>
          </a:p>
        </p:txBody>
      </p:sp>
      <p:sp>
        <p:nvSpPr>
          <p:cNvPr id="4" name="フッター プレースホルダー 3"/>
          <p:cNvSpPr>
            <a:spLocks noGrp="1"/>
          </p:cNvSpPr>
          <p:nvPr>
            <p:ph type="ftr" sz="quarter" idx="2"/>
          </p:nvPr>
        </p:nvSpPr>
        <p:spPr>
          <a:xfrm>
            <a:off x="2" y="9440647"/>
            <a:ext cx="2949099" cy="498692"/>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40" y="9440647"/>
            <a:ext cx="2949099" cy="498692"/>
          </a:xfrm>
          <a:prstGeom prst="rect">
            <a:avLst/>
          </a:prstGeom>
        </p:spPr>
        <p:txBody>
          <a:bodyPr vert="horz" lIns="91432" tIns="45716" rIns="91432" bIns="45716" rtlCol="0" anchor="b"/>
          <a:lstStyle>
            <a:lvl1pPr algn="r">
              <a:defRPr sz="1200"/>
            </a:lvl1pPr>
          </a:lstStyle>
          <a:p>
            <a:fld id="{134FB286-53CF-415C-9352-45060A227368}" type="slidenum">
              <a:rPr kumimoji="1" lang="ja-JP" altLang="en-US" smtClean="0"/>
              <a:t>‹#›</a:t>
            </a:fld>
            <a:endParaRPr kumimoji="1" lang="ja-JP" altLang="en-US"/>
          </a:p>
        </p:txBody>
      </p:sp>
    </p:spTree>
    <p:extLst>
      <p:ext uri="{BB962C8B-B14F-4D97-AF65-F5344CB8AC3E}">
        <p14:creationId xmlns:p14="http://schemas.microsoft.com/office/powerpoint/2010/main" val="2952330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099" cy="498693"/>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2"/>
            <a:ext cx="2949099" cy="498693"/>
          </a:xfrm>
          <a:prstGeom prst="rect">
            <a:avLst/>
          </a:prstGeom>
        </p:spPr>
        <p:txBody>
          <a:bodyPr vert="horz" lIns="91432" tIns="45716" rIns="91432" bIns="45716" rtlCol="0"/>
          <a:lstStyle>
            <a:lvl1pPr algn="r">
              <a:defRPr sz="1200"/>
            </a:lvl1pPr>
          </a:lstStyle>
          <a:p>
            <a:fld id="{B700536E-DD6D-43D0-B7E0-AA11EFF57843}" type="datetimeFigureOut">
              <a:rPr kumimoji="1" lang="ja-JP" altLang="en-US" smtClean="0"/>
              <a:t>2014/10/28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0562" y="4783308"/>
            <a:ext cx="5444490" cy="3913614"/>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7"/>
            <a:ext cx="2949099" cy="498692"/>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8692"/>
          </a:xfrm>
          <a:prstGeom prst="rect">
            <a:avLst/>
          </a:prstGeom>
        </p:spPr>
        <p:txBody>
          <a:bodyPr vert="horz" lIns="91432" tIns="45716" rIns="91432" bIns="45716" rtlCol="0" anchor="b"/>
          <a:lstStyle>
            <a:lvl1pPr algn="r">
              <a:defRPr sz="1200"/>
            </a:lvl1pPr>
          </a:lstStyle>
          <a:p>
            <a:fld id="{3365A450-074F-4253-BD12-EE77A5C2F598}" type="slidenum">
              <a:rPr kumimoji="1" lang="ja-JP" altLang="en-US" smtClean="0"/>
              <a:t>‹#›</a:t>
            </a:fld>
            <a:endParaRPr kumimoji="1" lang="ja-JP" altLang="en-US"/>
          </a:p>
        </p:txBody>
      </p:sp>
    </p:spTree>
    <p:extLst>
      <p:ext uri="{BB962C8B-B14F-4D97-AF65-F5344CB8AC3E}">
        <p14:creationId xmlns:p14="http://schemas.microsoft.com/office/powerpoint/2010/main" val="39055247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a:t>
            </a:fld>
            <a:endParaRPr kumimoji="1" lang="ja-JP" altLang="en-US"/>
          </a:p>
        </p:txBody>
      </p:sp>
    </p:spTree>
    <p:extLst>
      <p:ext uri="{BB962C8B-B14F-4D97-AF65-F5344CB8AC3E}">
        <p14:creationId xmlns:p14="http://schemas.microsoft.com/office/powerpoint/2010/main" val="1379154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本研究にいたります．</a:t>
            </a:r>
          </a:p>
          <a:p>
            <a:r>
              <a:rPr kumimoji="1" lang="ja-JP" altLang="en-US" dirty="0" smtClean="0"/>
              <a:t>先行研究と同様に，意図的でない</a:t>
            </a:r>
            <a:r>
              <a:rPr kumimoji="1" lang="en-US" altLang="ja-JP" dirty="0" smtClean="0"/>
              <a:t>AE</a:t>
            </a:r>
            <a:r>
              <a:rPr kumimoji="1" lang="ja-JP" altLang="en-US" dirty="0" smtClean="0"/>
              <a:t>の開発者への提示を目的として</a:t>
            </a:r>
          </a:p>
          <a:p>
            <a:r>
              <a:rPr kumimoji="1" lang="ja-JP" altLang="en-US" dirty="0" smtClean="0"/>
              <a:t>います．</a:t>
            </a:r>
          </a:p>
          <a:p>
            <a:endParaRPr kumimoji="1" lang="ja-JP" altLang="en-US" dirty="0" smtClean="0"/>
          </a:p>
          <a:p>
            <a:r>
              <a:rPr kumimoji="1" lang="ja-JP" altLang="en-US" dirty="0" smtClean="0"/>
              <a:t>方法としては，クラス図ではなく，テストケースを用いて，</a:t>
            </a:r>
          </a:p>
          <a:p>
            <a:r>
              <a:rPr kumimoji="1" lang="ja-JP" altLang="en-US" dirty="0" smtClean="0"/>
              <a:t>意図的な</a:t>
            </a:r>
            <a:r>
              <a:rPr kumimoji="1" lang="en-US" altLang="ja-JP" dirty="0" smtClean="0"/>
              <a:t>AE</a:t>
            </a:r>
            <a:r>
              <a:rPr kumimoji="1" lang="ja-JP" altLang="en-US" dirty="0" err="1" smtClean="0"/>
              <a:t>の検</a:t>
            </a:r>
            <a:r>
              <a:rPr kumimoji="1" lang="ja-JP" altLang="en-US" dirty="0" smtClean="0"/>
              <a:t>出除去を行います．</a:t>
            </a:r>
          </a:p>
          <a:p>
            <a:endParaRPr kumimoji="1" lang="ja-JP" altLang="en-US" dirty="0" smtClean="0"/>
          </a:p>
          <a:p>
            <a:r>
              <a:rPr kumimoji="1" lang="ja-JP" altLang="en-US" dirty="0" smtClean="0"/>
              <a:t>　あとは，そのまま．</a:t>
            </a:r>
          </a:p>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13</a:t>
            </a:fld>
            <a:endParaRPr kumimoji="1" lang="ja-JP" altLang="en-US"/>
          </a:p>
        </p:txBody>
      </p:sp>
    </p:spTree>
    <p:extLst>
      <p:ext uri="{BB962C8B-B14F-4D97-AF65-F5344CB8AC3E}">
        <p14:creationId xmlns:p14="http://schemas.microsoft.com/office/powerpoint/2010/main" val="790040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p14</a:t>
            </a:r>
          </a:p>
          <a:p>
            <a:endParaRPr kumimoji="1" lang="en-US" altLang="ja-JP" dirty="0" smtClean="0"/>
          </a:p>
          <a:p>
            <a:r>
              <a:rPr kumimoji="1" lang="ja-JP" altLang="en-US" dirty="0" smtClean="0"/>
              <a:t>　テストケースを用いた分析について説明します．</a:t>
            </a:r>
          </a:p>
          <a:p>
            <a:r>
              <a:rPr kumimoji="1" lang="ja-JP" altLang="en-US" dirty="0" smtClean="0"/>
              <a:t>二つの分析を行いました．</a:t>
            </a:r>
          </a:p>
          <a:p>
            <a:endParaRPr kumimoji="1" lang="ja-JP" altLang="en-US" dirty="0" smtClean="0"/>
          </a:p>
          <a:p>
            <a:r>
              <a:rPr kumimoji="1" lang="ja-JP" altLang="en-US" dirty="0" smtClean="0"/>
              <a:t>　一つ目の分析は，</a:t>
            </a:r>
          </a:p>
          <a:p>
            <a:r>
              <a:rPr kumimoji="1" lang="ja-JP" altLang="en-US" dirty="0" smtClean="0"/>
              <a:t>　　</a:t>
            </a:r>
            <a:r>
              <a:rPr kumimoji="1" lang="en-US" altLang="ja-JP" dirty="0" smtClean="0"/>
              <a:t>AE</a:t>
            </a:r>
            <a:r>
              <a:rPr kumimoji="1" lang="ja-JP" altLang="en-US" dirty="0" smtClean="0"/>
              <a:t>から意図的な</a:t>
            </a:r>
            <a:r>
              <a:rPr kumimoji="1" lang="en-US" altLang="ja-JP" dirty="0" smtClean="0"/>
              <a:t>AE</a:t>
            </a:r>
            <a:r>
              <a:rPr kumimoji="1" lang="ja-JP" altLang="en-US" dirty="0" err="1" smtClean="0"/>
              <a:t>を検</a:t>
            </a:r>
            <a:r>
              <a:rPr kumimoji="1" lang="ja-JP" altLang="en-US" dirty="0" smtClean="0"/>
              <a:t>出するという，先行研究でも</a:t>
            </a:r>
          </a:p>
          <a:p>
            <a:r>
              <a:rPr kumimoji="1" lang="ja-JP" altLang="en-US" dirty="0" smtClean="0"/>
              <a:t>話していた内容です．</a:t>
            </a:r>
          </a:p>
          <a:p>
            <a:r>
              <a:rPr kumimoji="1" lang="ja-JP" altLang="en-US" dirty="0" smtClean="0"/>
              <a:t>　　テストケースからアプリケーションへの参照状況を利用します</a:t>
            </a:r>
          </a:p>
          <a:p>
            <a:r>
              <a:rPr kumimoji="1" lang="ja-JP" altLang="en-US" dirty="0" smtClean="0"/>
              <a:t>　　具体的な方法は後ほど説明します，</a:t>
            </a:r>
          </a:p>
          <a:p>
            <a:r>
              <a:rPr kumimoji="1" lang="ja-JP" altLang="en-US" dirty="0" smtClean="0"/>
              <a:t>　　それにより，意図的な</a:t>
            </a:r>
            <a:r>
              <a:rPr kumimoji="1" lang="en-US" altLang="ja-JP" dirty="0" smtClean="0"/>
              <a:t>AE</a:t>
            </a:r>
            <a:r>
              <a:rPr kumimoji="1" lang="ja-JP" altLang="en-US" dirty="0" smtClean="0"/>
              <a:t>をテストケースにより発見できるかを</a:t>
            </a:r>
          </a:p>
          <a:p>
            <a:r>
              <a:rPr kumimoji="1" lang="ja-JP" altLang="en-US" dirty="0" smtClean="0"/>
              <a:t>　　調べます．</a:t>
            </a:r>
          </a:p>
          <a:p>
            <a:endParaRPr kumimoji="1" lang="ja-JP" altLang="en-US" dirty="0" smtClean="0"/>
          </a:p>
          <a:p>
            <a:r>
              <a:rPr kumimoji="1" lang="ja-JP" altLang="en-US" dirty="0" smtClean="0"/>
              <a:t>　二つ目の分析は，</a:t>
            </a:r>
          </a:p>
          <a:p>
            <a:r>
              <a:rPr kumimoji="1" lang="ja-JP" altLang="en-US" dirty="0" smtClean="0"/>
              <a:t>　研究の目的部分とは異なるのですが，</a:t>
            </a:r>
          </a:p>
          <a:p>
            <a:r>
              <a:rPr kumimoji="1" lang="ja-JP" altLang="en-US" dirty="0" smtClean="0"/>
              <a:t>　テストケースを利用した分析が他にもできないかということで</a:t>
            </a:r>
            <a:r>
              <a:rPr kumimoji="1" lang="ja-JP" altLang="en-US" dirty="0" err="1" smtClean="0"/>
              <a:t>，，</a:t>
            </a:r>
            <a:endParaRPr kumimoji="1" lang="ja-JP" altLang="en-US" dirty="0" smtClean="0"/>
          </a:p>
          <a:p>
            <a:r>
              <a:rPr kumimoji="1" lang="ja-JP" altLang="en-US" dirty="0" smtClean="0"/>
              <a:t>　　テストカバレッジと</a:t>
            </a:r>
            <a:r>
              <a:rPr kumimoji="1" lang="en-US" altLang="ja-JP" dirty="0" smtClean="0"/>
              <a:t>AE</a:t>
            </a:r>
            <a:r>
              <a:rPr kumimoji="1" lang="ja-JP" altLang="en-US" dirty="0" smtClean="0"/>
              <a:t>変化の関係性の調査を行いました．</a:t>
            </a:r>
          </a:p>
          <a:p>
            <a:r>
              <a:rPr kumimoji="1" lang="ja-JP" altLang="en-US" dirty="0" smtClean="0"/>
              <a:t>　　　ソフトウェアの複数バージョンの</a:t>
            </a:r>
            <a:r>
              <a:rPr kumimoji="1" lang="en-US" altLang="ja-JP" dirty="0" smtClean="0"/>
              <a:t>AE</a:t>
            </a:r>
            <a:r>
              <a:rPr kumimoji="1" lang="ja-JP" altLang="en-US" dirty="0" smtClean="0"/>
              <a:t>解析を行います．</a:t>
            </a:r>
          </a:p>
          <a:p>
            <a:r>
              <a:rPr kumimoji="1" lang="ja-JP" altLang="en-US" dirty="0" smtClean="0"/>
              <a:t>　　　前バージョンのテストかばレジと次のバージョンとの</a:t>
            </a:r>
          </a:p>
          <a:p>
            <a:r>
              <a:rPr kumimoji="1" lang="ja-JP" altLang="en-US" dirty="0" smtClean="0"/>
              <a:t>	</a:t>
            </a:r>
            <a:r>
              <a:rPr kumimoji="1" lang="en-US" altLang="ja-JP" dirty="0" smtClean="0"/>
              <a:t>AE</a:t>
            </a:r>
            <a:r>
              <a:rPr kumimoji="1" lang="ja-JP" altLang="en-US" dirty="0" smtClean="0"/>
              <a:t>変化の関係を見ます．</a:t>
            </a:r>
          </a:p>
          <a:p>
            <a:r>
              <a:rPr kumimoji="1" lang="ja-JP" altLang="en-US" dirty="0" smtClean="0"/>
              <a:t>　　これの背景については，後ほど．</a:t>
            </a:r>
          </a:p>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15</a:t>
            </a:fld>
            <a:endParaRPr kumimoji="1" lang="ja-JP" altLang="en-US"/>
          </a:p>
        </p:txBody>
      </p:sp>
    </p:spTree>
    <p:extLst>
      <p:ext uri="{BB962C8B-B14F-4D97-AF65-F5344CB8AC3E}">
        <p14:creationId xmlns:p14="http://schemas.microsoft.com/office/powerpoint/2010/main" val="2255909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p16</a:t>
            </a:r>
          </a:p>
          <a:p>
            <a:r>
              <a:rPr kumimoji="1" lang="ja-JP" altLang="en-US" dirty="0" smtClean="0"/>
              <a:t>二つの分析を以下の</a:t>
            </a:r>
            <a:r>
              <a:rPr kumimoji="1" lang="en-US" altLang="ja-JP" dirty="0" smtClean="0"/>
              <a:t>RQ</a:t>
            </a:r>
            <a:r>
              <a:rPr kumimoji="1" lang="ja-JP" altLang="en-US" dirty="0" smtClean="0"/>
              <a:t>に設定しました．</a:t>
            </a:r>
          </a:p>
          <a:p>
            <a:endParaRPr kumimoji="1" lang="ja-JP" altLang="en-US" dirty="0" smtClean="0"/>
          </a:p>
          <a:p>
            <a:r>
              <a:rPr kumimoji="1" lang="ja-JP" altLang="en-US" dirty="0" smtClean="0"/>
              <a:t>ただし，テストコード自体の</a:t>
            </a:r>
            <a:r>
              <a:rPr kumimoji="1" lang="en-US" altLang="ja-JP" dirty="0" smtClean="0"/>
              <a:t>AE</a:t>
            </a:r>
            <a:r>
              <a:rPr kumimoji="1" lang="ja-JP" altLang="en-US" dirty="0" smtClean="0"/>
              <a:t>解析は行わない</a:t>
            </a:r>
          </a:p>
          <a:p>
            <a:r>
              <a:rPr kumimoji="1" lang="ja-JP" altLang="en-US" dirty="0" smtClean="0"/>
              <a:t>他はそのまま</a:t>
            </a:r>
          </a:p>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16</a:t>
            </a:fld>
            <a:endParaRPr kumimoji="1" lang="ja-JP" altLang="en-US"/>
          </a:p>
        </p:txBody>
      </p:sp>
    </p:spTree>
    <p:extLst>
      <p:ext uri="{BB962C8B-B14F-4D97-AF65-F5344CB8AC3E}">
        <p14:creationId xmlns:p14="http://schemas.microsoft.com/office/powerpoint/2010/main" val="2652736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p17</a:t>
            </a:r>
          </a:p>
          <a:p>
            <a:endParaRPr kumimoji="1" lang="en-US" altLang="ja-JP" dirty="0" smtClean="0"/>
          </a:p>
          <a:p>
            <a:r>
              <a:rPr kumimoji="1" lang="ja-JP" altLang="en-US" dirty="0" smtClean="0"/>
              <a:t>具体的なテストケースからアプリケーションへの</a:t>
            </a:r>
          </a:p>
          <a:p>
            <a:r>
              <a:rPr kumimoji="1" lang="ja-JP" altLang="en-US" dirty="0" smtClean="0"/>
              <a:t>参照を利用する方法について，説明します．</a:t>
            </a:r>
          </a:p>
          <a:p>
            <a:endParaRPr kumimoji="1" lang="ja-JP" altLang="en-US" dirty="0" smtClean="0"/>
          </a:p>
          <a:p>
            <a:r>
              <a:rPr kumimoji="1" lang="ja-JP" altLang="en-US" dirty="0" smtClean="0"/>
              <a:t>テストケースからの参照を含めた</a:t>
            </a:r>
            <a:r>
              <a:rPr kumimoji="1" lang="en-US" altLang="ja-JP" dirty="0" smtClean="0"/>
              <a:t>AE</a:t>
            </a:r>
            <a:r>
              <a:rPr kumimoji="1" lang="ja-JP" altLang="en-US" dirty="0" smtClean="0"/>
              <a:t>解析</a:t>
            </a:r>
          </a:p>
          <a:p>
            <a:endParaRPr kumimoji="1" lang="ja-JP" altLang="en-US" dirty="0" smtClean="0"/>
          </a:p>
          <a:p>
            <a:r>
              <a:rPr kumimoji="1" lang="ja-JP" altLang="en-US" dirty="0" smtClean="0"/>
              <a:t>まず，テストケースを含めない</a:t>
            </a:r>
            <a:r>
              <a:rPr kumimoji="1" lang="en-US" altLang="ja-JP" dirty="0" smtClean="0"/>
              <a:t>AE</a:t>
            </a:r>
            <a:r>
              <a:rPr kumimoji="1" lang="ja-JP" altLang="en-US" dirty="0" smtClean="0"/>
              <a:t>解析について，</a:t>
            </a:r>
          </a:p>
          <a:p>
            <a:r>
              <a:rPr kumimoji="1" lang="ja-JP" altLang="en-US" dirty="0" smtClean="0"/>
              <a:t>簡単な例を説明します．</a:t>
            </a:r>
          </a:p>
          <a:p>
            <a:endParaRPr kumimoji="1" lang="ja-JP" altLang="en-US" dirty="0" smtClean="0"/>
          </a:p>
          <a:p>
            <a:r>
              <a:rPr kumimoji="1" lang="en-US" altLang="ja-JP" dirty="0" smtClean="0"/>
              <a:t>3</a:t>
            </a:r>
            <a:r>
              <a:rPr kumimoji="1" lang="ja-JP" altLang="en-US" dirty="0" err="1" smtClean="0"/>
              <a:t>つの</a:t>
            </a:r>
            <a:r>
              <a:rPr kumimoji="1" lang="ja-JP" altLang="en-US" dirty="0" smtClean="0"/>
              <a:t>メソッド</a:t>
            </a:r>
            <a:r>
              <a:rPr kumimoji="1" lang="en-US" altLang="ja-JP" dirty="0" smtClean="0"/>
              <a:t>ABC</a:t>
            </a:r>
            <a:r>
              <a:rPr kumimoji="1" lang="ja-JP" altLang="en-US" dirty="0" smtClean="0"/>
              <a:t>があって，それぞれのアクセス修飾子が</a:t>
            </a:r>
          </a:p>
          <a:p>
            <a:r>
              <a:rPr kumimoji="1" lang="ja-JP" altLang="en-US" dirty="0" smtClean="0"/>
              <a:t>・・・，アクセス状況説明，アクセスされている範囲説明，</a:t>
            </a:r>
          </a:p>
          <a:p>
            <a:r>
              <a:rPr kumimoji="1" lang="en-US" altLang="ja-JP" dirty="0" smtClean="0"/>
              <a:t>AE</a:t>
            </a:r>
            <a:r>
              <a:rPr kumimoji="1" lang="ja-JP" altLang="en-US" dirty="0" smtClean="0"/>
              <a:t>になっている，</a:t>
            </a:r>
          </a:p>
          <a:p>
            <a:endParaRPr kumimoji="1" lang="ja-JP" altLang="en-US" dirty="0" smtClean="0"/>
          </a:p>
          <a:p>
            <a:r>
              <a:rPr kumimoji="1" lang="ja-JP" altLang="en-US" dirty="0" smtClean="0"/>
              <a:t>次に，テストケースを含めた場合，</a:t>
            </a:r>
          </a:p>
          <a:p>
            <a:r>
              <a:rPr kumimoji="1" lang="ja-JP" altLang="en-US" dirty="0" smtClean="0"/>
              <a:t>テストケースがパッケージ外にあったとし，</a:t>
            </a:r>
            <a:r>
              <a:rPr kumimoji="1" lang="en-US" altLang="ja-JP" dirty="0" smtClean="0"/>
              <a:t>A</a:t>
            </a:r>
            <a:r>
              <a:rPr kumimoji="1" lang="ja-JP" altLang="en-US" dirty="0" smtClean="0"/>
              <a:t>に</a:t>
            </a:r>
          </a:p>
          <a:p>
            <a:r>
              <a:rPr kumimoji="1" lang="ja-JP" altLang="en-US" dirty="0" smtClean="0"/>
              <a:t>アクセスしているとすると，</a:t>
            </a:r>
            <a:r>
              <a:rPr kumimoji="1" lang="en-US" altLang="ja-JP" dirty="0" smtClean="0"/>
              <a:t>A</a:t>
            </a:r>
            <a:r>
              <a:rPr kumimoji="1" lang="ja-JP" altLang="en-US" dirty="0" smtClean="0"/>
              <a:t>のメソッドの被アクセス範囲が</a:t>
            </a:r>
          </a:p>
          <a:p>
            <a:r>
              <a:rPr kumimoji="1" lang="ja-JP" altLang="en-US" dirty="0" smtClean="0"/>
              <a:t>広がり，</a:t>
            </a:r>
            <a:r>
              <a:rPr kumimoji="1" lang="en-US" altLang="ja-JP" dirty="0" smtClean="0"/>
              <a:t>public</a:t>
            </a:r>
            <a:r>
              <a:rPr kumimoji="1" lang="ja-JP" altLang="en-US" dirty="0" smtClean="0"/>
              <a:t>になるため，</a:t>
            </a:r>
            <a:r>
              <a:rPr kumimoji="1" lang="en-US" altLang="ja-JP" dirty="0" smtClean="0"/>
              <a:t>AE</a:t>
            </a:r>
            <a:r>
              <a:rPr kumimoji="1" lang="ja-JP" altLang="en-US" dirty="0" smtClean="0"/>
              <a:t>が解消します！</a:t>
            </a:r>
          </a:p>
          <a:p>
            <a:endParaRPr kumimoji="1" lang="ja-JP" altLang="en-US" dirty="0" smtClean="0"/>
          </a:p>
          <a:p>
            <a:r>
              <a:rPr kumimoji="1" lang="ja-JP" altLang="en-US" dirty="0" smtClean="0"/>
              <a:t>このように，意図的な</a:t>
            </a:r>
            <a:r>
              <a:rPr kumimoji="1" lang="en-US" altLang="ja-JP" dirty="0" smtClean="0"/>
              <a:t>AE</a:t>
            </a:r>
            <a:r>
              <a:rPr kumimoji="1" lang="ja-JP" altLang="en-US" dirty="0" err="1" smtClean="0"/>
              <a:t>の検</a:t>
            </a:r>
            <a:r>
              <a:rPr kumimoji="1" lang="ja-JP" altLang="en-US" dirty="0" smtClean="0"/>
              <a:t>出除去を行います．</a:t>
            </a:r>
          </a:p>
          <a:p>
            <a:r>
              <a:rPr kumimoji="1" lang="ja-JP" altLang="en-US" dirty="0" smtClean="0"/>
              <a:t>ただし，テストケースの配置はアプリケーションや機能によって，</a:t>
            </a:r>
          </a:p>
          <a:p>
            <a:r>
              <a:rPr kumimoji="1" lang="ja-JP" altLang="en-US" dirty="0" smtClean="0"/>
              <a:t>異なるため，パッケージの外にあるとは限りません．</a:t>
            </a:r>
          </a:p>
          <a:p>
            <a:endParaRPr kumimoji="1" lang="ja-JP" altLang="en-US" dirty="0" smtClean="0"/>
          </a:p>
          <a:p>
            <a:endParaRPr kumimoji="1" lang="ja-JP" altLang="en-US" dirty="0" smtClean="0"/>
          </a:p>
          <a:p>
            <a:r>
              <a:rPr kumimoji="1" lang="ja-JP" altLang="en-US" dirty="0" smtClean="0"/>
              <a:t>そして，このテスト参照を利用して，発見できる意図的な</a:t>
            </a:r>
            <a:r>
              <a:rPr kumimoji="1" lang="en-US" altLang="ja-JP" dirty="0" smtClean="0"/>
              <a:t>AE</a:t>
            </a:r>
          </a:p>
          <a:p>
            <a:r>
              <a:rPr kumimoji="1" lang="ja-JP" altLang="en-US" dirty="0" smtClean="0"/>
              <a:t>について説明します！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17</a:t>
            </a:fld>
            <a:endParaRPr kumimoji="1" lang="ja-JP" altLang="en-US"/>
          </a:p>
        </p:txBody>
      </p:sp>
    </p:spTree>
    <p:extLst>
      <p:ext uri="{BB962C8B-B14F-4D97-AF65-F5344CB8AC3E}">
        <p14:creationId xmlns:p14="http://schemas.microsoft.com/office/powerpoint/2010/main" val="3661207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p18</a:t>
            </a:r>
          </a:p>
          <a:p>
            <a:r>
              <a:rPr kumimoji="1" lang="en-US" altLang="ja-JP" dirty="0" smtClean="0"/>
              <a:t>AE</a:t>
            </a:r>
            <a:r>
              <a:rPr kumimoji="1" lang="ja-JP" altLang="en-US" dirty="0" smtClean="0"/>
              <a:t>となっているメソッドの被アクセス範囲（アクセスされている範囲</a:t>
            </a:r>
          </a:p>
          <a:p>
            <a:r>
              <a:rPr kumimoji="1" lang="ja-JP" altLang="en-US" dirty="0" smtClean="0"/>
              <a:t>の変化を見ます）のテストケースによる変化を見ます．</a:t>
            </a:r>
          </a:p>
          <a:p>
            <a:endParaRPr kumimoji="1" lang="ja-JP" altLang="en-US" dirty="0" smtClean="0"/>
          </a:p>
          <a:p>
            <a:r>
              <a:rPr kumimoji="1" lang="ja-JP" altLang="en-US" dirty="0" smtClean="0"/>
              <a:t>赤丸が，メソッドの被アクセス範囲，蒼丸が宣言されている</a:t>
            </a:r>
          </a:p>
          <a:p>
            <a:r>
              <a:rPr kumimoji="1" lang="ja-JP" altLang="en-US" dirty="0" smtClean="0"/>
              <a:t>アクセス可能な範囲</a:t>
            </a:r>
          </a:p>
          <a:p>
            <a:endParaRPr kumimoji="1" lang="ja-JP" altLang="en-US" dirty="0" smtClean="0"/>
          </a:p>
          <a:p>
            <a:r>
              <a:rPr kumimoji="1" lang="ja-JP" altLang="en-US" dirty="0" smtClean="0"/>
              <a:t>その変化は</a:t>
            </a:r>
            <a:r>
              <a:rPr kumimoji="1" lang="en-US" altLang="ja-JP" dirty="0" smtClean="0"/>
              <a:t>3</a:t>
            </a:r>
            <a:r>
              <a:rPr kumimoji="1" lang="ja-JP" altLang="en-US" dirty="0" smtClean="0"/>
              <a:t>パターンあります．</a:t>
            </a:r>
          </a:p>
          <a:p>
            <a:endParaRPr kumimoji="1" lang="ja-JP" altLang="en-US" dirty="0" smtClean="0"/>
          </a:p>
          <a:p>
            <a:r>
              <a:rPr kumimoji="1" lang="ja-JP" altLang="en-US" dirty="0" smtClean="0"/>
              <a:t>変化しない場合，変化するが</a:t>
            </a:r>
            <a:r>
              <a:rPr kumimoji="1" lang="en-US" altLang="ja-JP" dirty="0" smtClean="0"/>
              <a:t>AE</a:t>
            </a:r>
            <a:r>
              <a:rPr kumimoji="1" lang="ja-JP" altLang="en-US" dirty="0" err="1" smtClean="0"/>
              <a:t>でなく</a:t>
            </a:r>
            <a:r>
              <a:rPr kumimoji="1" lang="ja-JP" altLang="en-US" dirty="0" smtClean="0"/>
              <a:t>ならない場合，</a:t>
            </a:r>
          </a:p>
          <a:p>
            <a:r>
              <a:rPr kumimoji="1" lang="ja-JP" altLang="en-US" dirty="0" smtClean="0"/>
              <a:t>変化し</a:t>
            </a:r>
            <a:r>
              <a:rPr kumimoji="1" lang="en-US" altLang="ja-JP" dirty="0" smtClean="0"/>
              <a:t>AE</a:t>
            </a:r>
            <a:r>
              <a:rPr kumimoji="1" lang="ja-JP" altLang="en-US" dirty="0" smtClean="0"/>
              <a:t>が解消される場合</a:t>
            </a:r>
          </a:p>
          <a:p>
            <a:endParaRPr kumimoji="1" lang="ja-JP" altLang="en-US" dirty="0" smtClean="0"/>
          </a:p>
          <a:p>
            <a:r>
              <a:rPr kumimoji="1" lang="ja-JP" altLang="en-US" dirty="0" smtClean="0"/>
              <a:t>テストを含めても，そのメソッドがテストからアクセス</a:t>
            </a:r>
          </a:p>
          <a:p>
            <a:r>
              <a:rPr kumimoji="1" lang="ja-JP" altLang="en-US" dirty="0" smtClean="0"/>
              <a:t>されていないもしくは，同じ範囲でしかアクセスされていなければ，</a:t>
            </a:r>
          </a:p>
          <a:p>
            <a:r>
              <a:rPr kumimoji="1" lang="ja-JP" altLang="en-US" dirty="0" smtClean="0"/>
              <a:t>範囲は変化しません．</a:t>
            </a:r>
          </a:p>
          <a:p>
            <a:endParaRPr kumimoji="1" lang="ja-JP" altLang="en-US" dirty="0" smtClean="0"/>
          </a:p>
          <a:p>
            <a:r>
              <a:rPr kumimoji="1" lang="ja-JP" altLang="en-US" dirty="0" smtClean="0"/>
              <a:t>宣言されている範囲までは，届かない．</a:t>
            </a:r>
          </a:p>
          <a:p>
            <a:endParaRPr kumimoji="1" lang="ja-JP" altLang="en-US" dirty="0" smtClean="0"/>
          </a:p>
          <a:p>
            <a:r>
              <a:rPr kumimoji="1" lang="en-US" altLang="ja-JP" dirty="0" smtClean="0"/>
              <a:t>3</a:t>
            </a:r>
            <a:r>
              <a:rPr kumimoji="1" lang="ja-JP" altLang="en-US" dirty="0" smtClean="0"/>
              <a:t>つ目が，テストされている範囲が，宣言されている範囲にまで，</a:t>
            </a:r>
          </a:p>
          <a:p>
            <a:r>
              <a:rPr kumimoji="1" lang="ja-JP" altLang="en-US" dirty="0" smtClean="0"/>
              <a:t>と重なれば，</a:t>
            </a:r>
            <a:r>
              <a:rPr kumimoji="1" lang="en-US" altLang="ja-JP" dirty="0" smtClean="0"/>
              <a:t>AE</a:t>
            </a:r>
            <a:r>
              <a:rPr kumimoji="1" lang="ja-JP" altLang="en-US" dirty="0" err="1" smtClean="0"/>
              <a:t>は解</a:t>
            </a:r>
            <a:r>
              <a:rPr kumimoji="1" lang="ja-JP" altLang="en-US" dirty="0" smtClean="0"/>
              <a:t>消され，これを意図的な</a:t>
            </a:r>
            <a:r>
              <a:rPr kumimoji="1" lang="en-US" altLang="ja-JP" dirty="0" smtClean="0"/>
              <a:t>AE</a:t>
            </a:r>
            <a:r>
              <a:rPr kumimoji="1" lang="ja-JP" altLang="en-US" dirty="0" smtClean="0"/>
              <a:t>とする</a:t>
            </a:r>
          </a:p>
          <a:p>
            <a:endParaRPr kumimoji="1" lang="ja-JP" altLang="en-US" dirty="0" smtClean="0"/>
          </a:p>
          <a:p>
            <a:endParaRPr kumimoji="1" lang="ja-JP" altLang="en-US" dirty="0" smtClean="0"/>
          </a:p>
          <a:p>
            <a:r>
              <a:rPr kumimoji="1" lang="ja-JP" altLang="en-US" dirty="0" smtClean="0"/>
              <a:t>将来拡張において，同じ範囲でのアクセスが行われる．</a:t>
            </a:r>
          </a:p>
          <a:p>
            <a:r>
              <a:rPr kumimoji="1" lang="ja-JP" altLang="en-US" dirty="0" smtClean="0"/>
              <a:t>あるいは，</a:t>
            </a:r>
            <a:r>
              <a:rPr kumimoji="1" lang="en-US" altLang="ja-JP" dirty="0" smtClean="0"/>
              <a:t>Java</a:t>
            </a:r>
            <a:r>
              <a:rPr kumimoji="1" lang="ja-JP" altLang="en-US" dirty="0" smtClean="0"/>
              <a:t>プログラム外からのアクセスがあり，</a:t>
            </a:r>
          </a:p>
          <a:p>
            <a:r>
              <a:rPr kumimoji="1" lang="ja-JP" altLang="en-US" dirty="0" smtClean="0"/>
              <a:t>それにより，</a:t>
            </a:r>
            <a:r>
              <a:rPr kumimoji="1" lang="en-US" altLang="ja-JP" dirty="0" smtClean="0"/>
              <a:t>public</a:t>
            </a:r>
            <a:r>
              <a:rPr kumimoji="1" lang="ja-JP" altLang="en-US" dirty="0" smtClean="0"/>
              <a:t>が宣言されていると判断し，</a:t>
            </a:r>
          </a:p>
          <a:p>
            <a:r>
              <a:rPr kumimoji="1" lang="ja-JP" altLang="en-US" dirty="0" smtClean="0"/>
              <a:t>意図的な</a:t>
            </a:r>
            <a:r>
              <a:rPr kumimoji="1" lang="en-US" altLang="ja-JP" dirty="0" smtClean="0"/>
              <a:t>AE</a:t>
            </a:r>
            <a:r>
              <a:rPr kumimoji="1" lang="ja-JP" altLang="en-US" dirty="0" smtClean="0"/>
              <a:t>と判定</a:t>
            </a:r>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18</a:t>
            </a:fld>
            <a:endParaRPr kumimoji="1" lang="ja-JP" altLang="en-US"/>
          </a:p>
        </p:txBody>
      </p:sp>
    </p:spTree>
    <p:extLst>
      <p:ext uri="{BB962C8B-B14F-4D97-AF65-F5344CB8AC3E}">
        <p14:creationId xmlns:p14="http://schemas.microsoft.com/office/powerpoint/2010/main" val="2700329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もうひとつのパターンは，アクセスが行われていない</a:t>
            </a:r>
          </a:p>
          <a:p>
            <a:r>
              <a:rPr kumimoji="1" lang="en-US" altLang="ja-JP" dirty="0" err="1" smtClean="0"/>
              <a:t>NoAccess</a:t>
            </a:r>
            <a:r>
              <a:rPr kumimoji="1" lang="ja-JP" altLang="en-US" dirty="0" smtClean="0"/>
              <a:t>となっている</a:t>
            </a:r>
            <a:r>
              <a:rPr kumimoji="1" lang="en-US" altLang="ja-JP" dirty="0" smtClean="0"/>
              <a:t>AE</a:t>
            </a:r>
            <a:r>
              <a:rPr kumimoji="1" lang="ja-JP" altLang="en-US" dirty="0" smtClean="0"/>
              <a:t>における，意図的な</a:t>
            </a:r>
            <a:r>
              <a:rPr kumimoji="1" lang="en-US" altLang="ja-JP" dirty="0" smtClean="0"/>
              <a:t>AE</a:t>
            </a:r>
            <a:r>
              <a:rPr kumimoji="1" lang="ja-JP" altLang="en-US" dirty="0" smtClean="0"/>
              <a:t>を見ます．</a:t>
            </a:r>
          </a:p>
          <a:p>
            <a:endParaRPr kumimoji="1" lang="ja-JP" altLang="en-US" dirty="0" smtClean="0"/>
          </a:p>
          <a:p>
            <a:r>
              <a:rPr kumimoji="1" lang="ja-JP" altLang="en-US" dirty="0" smtClean="0"/>
              <a:t>同様．</a:t>
            </a:r>
          </a:p>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19</a:t>
            </a:fld>
            <a:endParaRPr kumimoji="1" lang="ja-JP" altLang="en-US"/>
          </a:p>
        </p:txBody>
      </p:sp>
    </p:spTree>
    <p:extLst>
      <p:ext uri="{BB962C8B-B14F-4D97-AF65-F5344CB8AC3E}">
        <p14:creationId xmlns:p14="http://schemas.microsoft.com/office/powerpoint/2010/main" val="3309851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20</a:t>
            </a:fld>
            <a:endParaRPr kumimoji="1" lang="ja-JP" altLang="en-US"/>
          </a:p>
        </p:txBody>
      </p:sp>
    </p:spTree>
    <p:extLst>
      <p:ext uri="{BB962C8B-B14F-4D97-AF65-F5344CB8AC3E}">
        <p14:creationId xmlns:p14="http://schemas.microsoft.com/office/powerpoint/2010/main" val="334031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設計情報とアクセス修飾子が合致していないメソッドを</a:t>
            </a:r>
            <a:r>
              <a:rPr kumimoji="1" lang="en-US" altLang="ja-JP" dirty="0" smtClean="0"/>
              <a:t>3</a:t>
            </a:r>
            <a:r>
              <a:rPr kumimoji="1" lang="ja-JP" altLang="en-US" dirty="0" smtClean="0"/>
              <a:t>つつくり、意図的でないＡＥに変えます。意図的でないＡＥがなかったから。</a:t>
            </a:r>
            <a:endParaRPr kumimoji="1" lang="en-US" altLang="ja-JP" dirty="0" smtClean="0"/>
          </a:p>
          <a:p>
            <a:r>
              <a:rPr kumimoji="1" lang="ja-JP" altLang="en-US" dirty="0" smtClean="0"/>
              <a:t>分析するメソッドとして、</a:t>
            </a:r>
            <a:r>
              <a:rPr kumimoji="1" lang="en-US" altLang="ja-JP" dirty="0" smtClean="0"/>
              <a:t>AE</a:t>
            </a:r>
            <a:r>
              <a:rPr kumimoji="1" lang="ja-JP" altLang="en-US" dirty="0" smtClean="0"/>
              <a:t>でないメソッドを</a:t>
            </a:r>
            <a:r>
              <a:rPr kumimoji="1" lang="en-US" altLang="ja-JP" dirty="0" smtClean="0"/>
              <a:t>3</a:t>
            </a:r>
            <a:r>
              <a:rPr kumimoji="1" lang="ja-JP" altLang="en-US" dirty="0" smtClean="0"/>
              <a:t>つ選択し、これのアクセス修飾子を変更することで、</a:t>
            </a:r>
            <a:endParaRPr kumimoji="1" lang="en-US" altLang="ja-JP" dirty="0" smtClean="0"/>
          </a:p>
          <a:p>
            <a:r>
              <a:rPr kumimoji="1" lang="ja-JP" altLang="en-US" dirty="0" smtClean="0"/>
              <a:t>意図的でない</a:t>
            </a:r>
            <a:r>
              <a:rPr kumimoji="1" lang="en-US" altLang="ja-JP" dirty="0" smtClean="0"/>
              <a:t>AE</a:t>
            </a:r>
            <a:r>
              <a:rPr kumimoji="1" lang="ja-JP" altLang="en-US" dirty="0" smtClean="0"/>
              <a:t>を作成</a:t>
            </a:r>
            <a:r>
              <a:rPr kumimoji="1" lang="en-US" altLang="ja-JP" dirty="0" smtClean="0"/>
              <a:t>s</a:t>
            </a:r>
            <a:r>
              <a:rPr kumimoji="1" lang="ja-JP" altLang="en-US" dirty="0" smtClean="0"/>
              <a:t>する</a:t>
            </a:r>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21</a:t>
            </a:fld>
            <a:endParaRPr kumimoji="1" lang="ja-JP" altLang="en-US"/>
          </a:p>
        </p:txBody>
      </p:sp>
    </p:spTree>
    <p:extLst>
      <p:ext uri="{BB962C8B-B14F-4D97-AF65-F5344CB8AC3E}">
        <p14:creationId xmlns:p14="http://schemas.microsoft.com/office/powerpoint/2010/main" val="2932424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Ant: </a:t>
            </a:r>
            <a:r>
              <a:rPr kumimoji="1" lang="en-US" altLang="ja-JP" dirty="0" err="1" smtClean="0"/>
              <a:t>NoAccess</a:t>
            </a:r>
            <a:r>
              <a:rPr kumimoji="1" lang="ja-JP" altLang="en-US" dirty="0" smtClean="0"/>
              <a:t>の数は </a:t>
            </a:r>
            <a:r>
              <a:rPr kumimoji="1" lang="en-US" altLang="ja-JP" dirty="0" smtClean="0"/>
              <a:t>2569 -&gt; 2392  (main </a:t>
            </a:r>
            <a:r>
              <a:rPr kumimoji="1" lang="ja-JP" altLang="en-US" dirty="0" smtClean="0"/>
              <a:t>カバレッジ</a:t>
            </a:r>
            <a:r>
              <a:rPr kumimoji="1" lang="en-US" altLang="ja-JP" dirty="0" smtClean="0"/>
              <a:t>44%)</a:t>
            </a:r>
          </a:p>
          <a:p>
            <a:r>
              <a:rPr kumimoji="1" lang="en-US" altLang="ja-JP" dirty="0" smtClean="0"/>
              <a:t>Struts : </a:t>
            </a:r>
            <a:r>
              <a:rPr kumimoji="1" lang="en-US" altLang="ja-JP" dirty="0" err="1" smtClean="0"/>
              <a:t>NoAccess</a:t>
            </a:r>
            <a:r>
              <a:rPr kumimoji="1" lang="ja-JP" altLang="en-US" dirty="0" smtClean="0"/>
              <a:t>の数は</a:t>
            </a:r>
            <a:r>
              <a:rPr kumimoji="1" lang="en-US" altLang="ja-JP" dirty="0" smtClean="0"/>
              <a:t> 2726 -&gt;</a:t>
            </a:r>
            <a:r>
              <a:rPr kumimoji="1" lang="ja-JP" altLang="en-US" baseline="0" dirty="0" smtClean="0"/>
              <a:t> </a:t>
            </a:r>
            <a:r>
              <a:rPr kumimoji="1" lang="en-US" altLang="ja-JP" baseline="0" dirty="0" smtClean="0"/>
              <a:t>2307</a:t>
            </a:r>
          </a:p>
          <a:p>
            <a:r>
              <a:rPr kumimoji="1" lang="en-US" altLang="ja-JP" dirty="0" err="1" smtClean="0"/>
              <a:t>Javassist</a:t>
            </a:r>
            <a:r>
              <a:rPr kumimoji="1" lang="en-US" altLang="ja-JP" baseline="0" dirty="0" smtClean="0"/>
              <a:t> : </a:t>
            </a:r>
            <a:r>
              <a:rPr kumimoji="1" lang="en-US" altLang="ja-JP" baseline="0" dirty="0" err="1" smtClean="0"/>
              <a:t>NoAccess</a:t>
            </a:r>
            <a:r>
              <a:rPr kumimoji="1" lang="ja-JP" altLang="en-US" baseline="0" dirty="0" smtClean="0"/>
              <a:t>の数は </a:t>
            </a:r>
            <a:r>
              <a:rPr kumimoji="1" lang="en-US" altLang="ja-JP" baseline="0" dirty="0" smtClean="0"/>
              <a:t>334</a:t>
            </a:r>
            <a:r>
              <a:rPr kumimoji="1" lang="ja-JP" altLang="en-US" baseline="0" dirty="0" smtClean="0"/>
              <a:t> </a:t>
            </a:r>
            <a:r>
              <a:rPr kumimoji="1" lang="en-US" altLang="ja-JP" baseline="0" dirty="0" smtClean="0"/>
              <a:t>-&gt; 243 </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22</a:t>
            </a:fld>
            <a:endParaRPr kumimoji="1" lang="ja-JP" altLang="en-US"/>
          </a:p>
        </p:txBody>
      </p:sp>
    </p:spTree>
    <p:extLst>
      <p:ext uri="{BB962C8B-B14F-4D97-AF65-F5344CB8AC3E}">
        <p14:creationId xmlns:p14="http://schemas.microsoft.com/office/powerpoint/2010/main" val="866867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23</a:t>
            </a:fld>
            <a:endParaRPr kumimoji="1" lang="ja-JP" altLang="en-US"/>
          </a:p>
        </p:txBody>
      </p:sp>
    </p:spTree>
    <p:extLst>
      <p:ext uri="{BB962C8B-B14F-4D97-AF65-F5344CB8AC3E}">
        <p14:creationId xmlns:p14="http://schemas.microsoft.com/office/powerpoint/2010/main" val="3324184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フィールドやメソッドを，変数や関数のことと</a:t>
            </a:r>
          </a:p>
          <a:p>
            <a:r>
              <a:rPr kumimoji="1" lang="ja-JP" altLang="en-US" dirty="0" smtClean="0"/>
              <a:t>言い換えてもいい．</a:t>
            </a:r>
          </a:p>
          <a:p>
            <a:endParaRPr kumimoji="1" lang="ja-JP" altLang="en-US" dirty="0" smtClean="0"/>
          </a:p>
          <a:p>
            <a:r>
              <a:rPr kumimoji="1" lang="ja-JP" altLang="en-US" dirty="0" smtClean="0"/>
              <a:t>アクセス修飾子を宣言することで，</a:t>
            </a:r>
          </a:p>
          <a:p>
            <a:r>
              <a:rPr kumimoji="1" lang="ja-JP" altLang="en-US" dirty="0" smtClean="0"/>
              <a:t>フィールド，メソッドへのアクセス範囲を制御できる</a:t>
            </a:r>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4</a:t>
            </a:fld>
            <a:endParaRPr kumimoji="1" lang="ja-JP" altLang="en-US"/>
          </a:p>
        </p:txBody>
      </p:sp>
    </p:spTree>
    <p:extLst>
      <p:ext uri="{BB962C8B-B14F-4D97-AF65-F5344CB8AC3E}">
        <p14:creationId xmlns:p14="http://schemas.microsoft.com/office/powerpoint/2010/main" val="472867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24</a:t>
            </a:fld>
            <a:endParaRPr kumimoji="1" lang="ja-JP" altLang="en-US"/>
          </a:p>
        </p:txBody>
      </p:sp>
    </p:spTree>
    <p:extLst>
      <p:ext uri="{BB962C8B-B14F-4D97-AF65-F5344CB8AC3E}">
        <p14:creationId xmlns:p14="http://schemas.microsoft.com/office/powerpoint/2010/main" val="2378331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RQ1</a:t>
            </a:r>
            <a:r>
              <a:rPr kumimoji="1" lang="ja-JP" altLang="en-US" dirty="0" smtClean="0"/>
              <a:t>については，検出可能であったことがいえるが，その数が少なかったため，他の視点で考えてみる．</a:t>
            </a:r>
            <a:endParaRPr kumimoji="1" lang="en-US" altLang="ja-JP" dirty="0" smtClean="0"/>
          </a:p>
          <a:p>
            <a:r>
              <a:rPr kumimoji="1" lang="ja-JP" altLang="en-US" dirty="0" smtClean="0"/>
              <a:t>そこで，既存研究において，</a:t>
            </a:r>
            <a:r>
              <a:rPr kumimoji="1" lang="en-US" altLang="ja-JP" dirty="0" smtClean="0"/>
              <a:t>AE</a:t>
            </a:r>
            <a:r>
              <a:rPr kumimoji="1" lang="ja-JP" altLang="en-US" dirty="0" err="1" smtClean="0"/>
              <a:t>が修</a:t>
            </a:r>
            <a:r>
              <a:rPr kumimoji="1" lang="ja-JP" altLang="en-US" dirty="0" smtClean="0"/>
              <a:t>正される時期の調査を行っており，新規作成メソッドの多くが，</a:t>
            </a:r>
            <a:r>
              <a:rPr kumimoji="1" lang="en-US" altLang="ja-JP" dirty="0" err="1" smtClean="0"/>
              <a:t>NoAccess</a:t>
            </a:r>
            <a:r>
              <a:rPr kumimoji="1" lang="ja-JP" altLang="en-US" dirty="0" smtClean="0"/>
              <a:t>であることが分かっているため，利用されるに従い，</a:t>
            </a:r>
            <a:r>
              <a:rPr kumimoji="1" lang="en-US" altLang="ja-JP" dirty="0" smtClean="0"/>
              <a:t>AE</a:t>
            </a:r>
            <a:r>
              <a:rPr kumimoji="1" lang="ja-JP" altLang="en-US" dirty="0" smtClean="0"/>
              <a:t>が除去されると考え，利用されている箇所はテストされていると考え，テストカバレッジとの関係性を見る．</a:t>
            </a:r>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25</a:t>
            </a:fld>
            <a:endParaRPr kumimoji="1" lang="ja-JP" altLang="en-US"/>
          </a:p>
        </p:txBody>
      </p:sp>
    </p:spTree>
    <p:extLst>
      <p:ext uri="{BB962C8B-B14F-4D97-AF65-F5344CB8AC3E}">
        <p14:creationId xmlns:p14="http://schemas.microsoft.com/office/powerpoint/2010/main" val="3269264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26</a:t>
            </a:fld>
            <a:endParaRPr kumimoji="1" lang="ja-JP" altLang="en-US"/>
          </a:p>
        </p:txBody>
      </p:sp>
    </p:spTree>
    <p:extLst>
      <p:ext uri="{BB962C8B-B14F-4D97-AF65-F5344CB8AC3E}">
        <p14:creationId xmlns:p14="http://schemas.microsoft.com/office/powerpoint/2010/main" val="8487709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アナライザの具体的な処理を説明する</a:t>
            </a:r>
            <a:endParaRPr kumimoji="1" lang="en-US" altLang="ja-JP" dirty="0" smtClean="0"/>
          </a:p>
          <a:p>
            <a:r>
              <a:rPr kumimoji="1" lang="en-US" altLang="ja-JP" dirty="0" smtClean="0"/>
              <a:t>AE</a:t>
            </a:r>
            <a:r>
              <a:rPr kumimoji="1" lang="ja-JP" altLang="en-US" dirty="0" smtClean="0"/>
              <a:t>のリストから意図的な</a:t>
            </a:r>
            <a:r>
              <a:rPr kumimoji="1" lang="en-US" altLang="ja-JP" dirty="0" smtClean="0"/>
              <a:t>AE</a:t>
            </a:r>
            <a:r>
              <a:rPr kumimoji="1" lang="ja-JP" altLang="en-US" dirty="0" err="1" smtClean="0"/>
              <a:t>を検</a:t>
            </a:r>
            <a:r>
              <a:rPr kumimoji="1" lang="ja-JP" altLang="en-US" dirty="0" smtClean="0"/>
              <a:t>出したいので、</a:t>
            </a:r>
            <a:endParaRPr kumimoji="1" lang="en-US" altLang="ja-JP" dirty="0" smtClean="0"/>
          </a:p>
          <a:p>
            <a:r>
              <a:rPr kumimoji="1" lang="en-US" altLang="ja-JP" dirty="0" smtClean="0"/>
              <a:t>AE</a:t>
            </a:r>
            <a:r>
              <a:rPr kumimoji="1" lang="ja-JP" altLang="en-US" dirty="0" smtClean="0"/>
              <a:t>のリストに存在するメソッド、フィールドのそれぞれに対して、設計情報の中から同一のオブジェクトを探し出し、</a:t>
            </a:r>
            <a:endParaRPr kumimoji="1" lang="en-US" altLang="ja-JP" dirty="0" smtClean="0"/>
          </a:p>
          <a:p>
            <a:r>
              <a:rPr kumimoji="1" lang="ja-JP" altLang="en-US" dirty="0" smtClean="0"/>
              <a:t>アクセス修飾子の比較を行う</a:t>
            </a:r>
            <a:endParaRPr kumimoji="1" lang="en-US" altLang="ja-JP" dirty="0" smtClean="0"/>
          </a:p>
          <a:p>
            <a:r>
              <a:rPr kumimoji="1" lang="ja-JP" altLang="en-US" dirty="0" smtClean="0"/>
              <a:t>一致した場合、設計情報に従った</a:t>
            </a:r>
            <a:r>
              <a:rPr kumimoji="1" lang="en-US" altLang="ja-JP" dirty="0" smtClean="0"/>
              <a:t>AE</a:t>
            </a:r>
            <a:r>
              <a:rPr kumimoji="1" lang="ja-JP" altLang="en-US" dirty="0" smtClean="0"/>
              <a:t>ということで、意図的な</a:t>
            </a:r>
            <a:r>
              <a:rPr kumimoji="1" lang="en-US" altLang="ja-JP" dirty="0" smtClean="0"/>
              <a:t>AE</a:t>
            </a:r>
            <a:r>
              <a:rPr kumimoji="1" lang="ja-JP" altLang="en-US" dirty="0" smtClean="0"/>
              <a:t>と判別する</a:t>
            </a:r>
            <a:endParaRPr kumimoji="1" lang="en-US" altLang="ja-JP" dirty="0" smtClean="0"/>
          </a:p>
          <a:p>
            <a:r>
              <a:rPr kumimoji="1" lang="ja-JP" altLang="en-US" dirty="0" smtClean="0"/>
              <a:t>一致しない場合、設計情報以外に意図がある場合（テストメソッドなど）を考慮し、判別不能であるものとする</a:t>
            </a:r>
            <a:endParaRPr kumimoji="1" lang="en-US" altLang="ja-JP" dirty="0" smtClean="0"/>
          </a:p>
          <a:p>
            <a:endParaRPr kumimoji="1" lang="en-US" altLang="ja-JP" dirty="0" smtClean="0"/>
          </a:p>
          <a:p>
            <a:r>
              <a:rPr kumimoji="1" lang="ja-JP" altLang="en-US" dirty="0" smtClean="0"/>
              <a:t>アクセス修飾子が一致したものを、意図的な</a:t>
            </a:r>
            <a:r>
              <a:rPr kumimoji="1" lang="en-US" altLang="ja-JP" dirty="0" smtClean="0"/>
              <a:t>AE</a:t>
            </a:r>
            <a:r>
              <a:rPr kumimoji="1" lang="ja-JP" altLang="en-US" dirty="0" smtClean="0"/>
              <a:t>として検出・除去する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33</a:t>
            </a:fld>
            <a:endParaRPr kumimoji="1" lang="ja-JP" altLang="en-US"/>
          </a:p>
        </p:txBody>
      </p:sp>
    </p:spTree>
    <p:extLst>
      <p:ext uri="{BB962C8B-B14F-4D97-AF65-F5344CB8AC3E}">
        <p14:creationId xmlns:p14="http://schemas.microsoft.com/office/powerpoint/2010/main" val="2833642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アクセス修飾子とはどのようなものか</a:t>
            </a:r>
          </a:p>
          <a:p>
            <a:r>
              <a:rPr kumimoji="1" lang="ja-JP" altLang="en-US" dirty="0" smtClean="0"/>
              <a:t>本研究では，（</a:t>
            </a:r>
            <a:r>
              <a:rPr kumimoji="1" lang="en-US" altLang="ja-JP" dirty="0" smtClean="0"/>
              <a:t>Java</a:t>
            </a:r>
            <a:r>
              <a:rPr kumimoji="1" lang="ja-JP" altLang="en-US" dirty="0" smtClean="0"/>
              <a:t>を対象にしているので，）</a:t>
            </a:r>
          </a:p>
          <a:p>
            <a:r>
              <a:rPr kumimoji="1" lang="en-US" altLang="ja-JP" dirty="0" err="1" smtClean="0"/>
              <a:t>public,protected,default,private</a:t>
            </a:r>
            <a:r>
              <a:rPr kumimoji="1" lang="ja-JP" altLang="en-US" dirty="0" smtClean="0"/>
              <a:t>の</a:t>
            </a:r>
            <a:r>
              <a:rPr kumimoji="1" lang="en-US" altLang="ja-JP" dirty="0" smtClean="0"/>
              <a:t>4</a:t>
            </a:r>
            <a:r>
              <a:rPr kumimoji="1" lang="ja-JP" altLang="en-US" dirty="0" smtClean="0"/>
              <a:t>種類があります．</a:t>
            </a:r>
          </a:p>
          <a:p>
            <a:endParaRPr kumimoji="1" lang="ja-JP" altLang="en-US" dirty="0" smtClean="0"/>
          </a:p>
          <a:p>
            <a:r>
              <a:rPr kumimoji="1" lang="ja-JP" altLang="en-US" dirty="0" smtClean="0"/>
              <a:t>それぞれの範囲が以下の表のようになっています</a:t>
            </a:r>
          </a:p>
          <a:p>
            <a:endParaRPr kumimoji="1" lang="ja-JP" altLang="en-US" dirty="0" smtClean="0"/>
          </a:p>
          <a:p>
            <a:r>
              <a:rPr kumimoji="1" lang="ja-JP" altLang="en-US" dirty="0" smtClean="0"/>
              <a:t>アクセス修飾子を過剰に設定すると，</a:t>
            </a:r>
          </a:p>
          <a:p>
            <a:r>
              <a:rPr kumimoji="1" lang="ja-JP" altLang="en-US" dirty="0" smtClean="0"/>
              <a:t>不具合の原因になりえます</a:t>
            </a:r>
          </a:p>
          <a:p>
            <a:r>
              <a:rPr kumimoji="1" lang="ja-JP" altLang="en-US" dirty="0" smtClean="0"/>
              <a:t>過剰というのは，アクセス可能な範囲が，実際にアクセスされている</a:t>
            </a:r>
          </a:p>
          <a:p>
            <a:r>
              <a:rPr kumimoji="1" lang="ja-JP" altLang="en-US" dirty="0" smtClean="0"/>
              <a:t>範囲より広く設定されている場合であり，</a:t>
            </a:r>
          </a:p>
          <a:p>
            <a:r>
              <a:rPr kumimoji="1" lang="ja-JP" altLang="en-US" dirty="0" smtClean="0"/>
              <a:t>広くなっている部分に脆弱性が生まれます．</a:t>
            </a:r>
          </a:p>
          <a:p>
            <a:r>
              <a:rPr kumimoji="1" lang="ja-JP" altLang="en-US" dirty="0" smtClean="0"/>
              <a:t>問題例を説明します．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5</a:t>
            </a:fld>
            <a:endParaRPr kumimoji="1" lang="ja-JP" altLang="en-US"/>
          </a:p>
        </p:txBody>
      </p:sp>
    </p:spTree>
    <p:extLst>
      <p:ext uri="{BB962C8B-B14F-4D97-AF65-F5344CB8AC3E}">
        <p14:creationId xmlns:p14="http://schemas.microsoft.com/office/powerpoint/2010/main" val="3192281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クラス</a:t>
            </a:r>
            <a:r>
              <a:rPr kumimoji="1" lang="en-US" altLang="ja-JP" dirty="0" smtClean="0"/>
              <a:t>X</a:t>
            </a:r>
            <a:r>
              <a:rPr kumimoji="1" lang="ja-JP" altLang="en-US" dirty="0" smtClean="0"/>
              <a:t>を用いて，文字列</a:t>
            </a:r>
            <a:r>
              <a:rPr kumimoji="1" lang="en-US" altLang="ja-JP" dirty="0" smtClean="0"/>
              <a:t>y</a:t>
            </a:r>
            <a:r>
              <a:rPr kumimoji="1" lang="ja-JP" altLang="en-US" dirty="0" smtClean="0"/>
              <a:t>の長さを取得したいと考えます．</a:t>
            </a:r>
          </a:p>
          <a:p>
            <a:endParaRPr kumimoji="1" lang="ja-JP" altLang="en-US" dirty="0" smtClean="0"/>
          </a:p>
          <a:p>
            <a:r>
              <a:rPr kumimoji="1" lang="ja-JP" altLang="en-US" dirty="0" smtClean="0"/>
              <a:t>設計者の意図する手順としては，</a:t>
            </a:r>
            <a:r>
              <a:rPr kumimoji="1" lang="en-US" altLang="ja-JP" dirty="0" err="1" smtClean="0"/>
              <a:t>methodA</a:t>
            </a:r>
            <a:r>
              <a:rPr kumimoji="1" lang="ja-JP" altLang="en-US" dirty="0" smtClean="0"/>
              <a:t>を呼び，</a:t>
            </a:r>
          </a:p>
          <a:p>
            <a:r>
              <a:rPr kumimoji="1" lang="ja-JP" altLang="en-US" dirty="0" smtClean="0"/>
              <a:t>初期値が</a:t>
            </a:r>
            <a:r>
              <a:rPr kumimoji="1" lang="en-US" altLang="ja-JP" dirty="0" smtClean="0"/>
              <a:t>null</a:t>
            </a:r>
            <a:r>
              <a:rPr kumimoji="1" lang="ja-JP" altLang="en-US" dirty="0" smtClean="0"/>
              <a:t>の変数</a:t>
            </a:r>
            <a:r>
              <a:rPr kumimoji="1" lang="en-US" altLang="ja-JP" dirty="0" smtClean="0"/>
              <a:t>y</a:t>
            </a:r>
            <a:r>
              <a:rPr kumimoji="1" lang="ja-JP" altLang="en-US" dirty="0" smtClean="0"/>
              <a:t>に</a:t>
            </a:r>
            <a:r>
              <a:rPr kumimoji="1" lang="en-US" altLang="ja-JP" dirty="0" smtClean="0"/>
              <a:t>,String</a:t>
            </a:r>
            <a:r>
              <a:rPr kumimoji="1" lang="ja-JP" altLang="en-US" dirty="0" smtClean="0"/>
              <a:t>オブジェクトを代入します</a:t>
            </a:r>
          </a:p>
          <a:p>
            <a:r>
              <a:rPr kumimoji="1" lang="ja-JP" altLang="en-US" dirty="0" smtClean="0"/>
              <a:t>次に，</a:t>
            </a:r>
            <a:r>
              <a:rPr kumimoji="1" lang="en-US" altLang="ja-JP" dirty="0" err="1" smtClean="0"/>
              <a:t>methodB</a:t>
            </a:r>
            <a:r>
              <a:rPr kumimoji="1" lang="ja-JP" altLang="en-US" dirty="0" smtClean="0"/>
              <a:t>を呼び，</a:t>
            </a:r>
            <a:r>
              <a:rPr kumimoji="1" lang="en-US" altLang="ja-JP" dirty="0" smtClean="0"/>
              <a:t>y</a:t>
            </a:r>
            <a:r>
              <a:rPr kumimoji="1" lang="ja-JP" altLang="en-US" dirty="0" smtClean="0"/>
              <a:t>の長さを取得します</a:t>
            </a:r>
          </a:p>
          <a:p>
            <a:r>
              <a:rPr kumimoji="1" lang="ja-JP" altLang="en-US" dirty="0" smtClean="0"/>
              <a:t>これらの手順を</a:t>
            </a:r>
            <a:r>
              <a:rPr kumimoji="1" lang="en-US" altLang="ja-JP" dirty="0" err="1" smtClean="0"/>
              <a:t>methodC</a:t>
            </a:r>
            <a:r>
              <a:rPr kumimoji="1" lang="ja-JP" altLang="en-US" dirty="0" smtClean="0"/>
              <a:t>を呼び出すことで，実現します．</a:t>
            </a:r>
          </a:p>
          <a:p>
            <a:endParaRPr kumimoji="1" lang="ja-JP" altLang="en-US" dirty="0" smtClean="0"/>
          </a:p>
          <a:p>
            <a:r>
              <a:rPr kumimoji="1" lang="ja-JP" altLang="en-US" dirty="0" smtClean="0"/>
              <a:t>しかし</a:t>
            </a:r>
            <a:r>
              <a:rPr kumimoji="1" lang="en-US" altLang="ja-JP" dirty="0" err="1" smtClean="0"/>
              <a:t>methodB</a:t>
            </a:r>
            <a:r>
              <a:rPr kumimoji="1" lang="ja-JP" altLang="en-US" dirty="0" smtClean="0"/>
              <a:t>のアクセス修飾子が</a:t>
            </a:r>
            <a:r>
              <a:rPr kumimoji="1" lang="en-US" altLang="ja-JP" dirty="0" smtClean="0"/>
              <a:t>private</a:t>
            </a:r>
            <a:r>
              <a:rPr kumimoji="1" lang="ja-JP" altLang="en-US" dirty="0" smtClean="0"/>
              <a:t>ではなく，</a:t>
            </a:r>
          </a:p>
          <a:p>
            <a:r>
              <a:rPr kumimoji="1" lang="en-US" altLang="ja-JP" dirty="0" smtClean="0"/>
              <a:t>public</a:t>
            </a:r>
            <a:r>
              <a:rPr kumimoji="1" lang="ja-JP" altLang="en-US" dirty="0" smtClean="0"/>
              <a:t>になっているため，クラス外から呼び出せるように</a:t>
            </a:r>
          </a:p>
          <a:p>
            <a:r>
              <a:rPr kumimoji="1" lang="ja-JP" altLang="en-US" dirty="0" smtClean="0"/>
              <a:t>なっており，そのとき，</a:t>
            </a:r>
            <a:r>
              <a:rPr kumimoji="1" lang="en-US" altLang="ja-JP" dirty="0" smtClean="0"/>
              <a:t>null</a:t>
            </a:r>
            <a:r>
              <a:rPr kumimoji="1" lang="ja-JP" altLang="en-US" dirty="0" smtClean="0"/>
              <a:t>の変数</a:t>
            </a:r>
            <a:r>
              <a:rPr kumimoji="1" lang="en-US" altLang="ja-JP" dirty="0" smtClean="0"/>
              <a:t>y</a:t>
            </a:r>
            <a:r>
              <a:rPr kumimoji="1" lang="ja-JP" altLang="en-US" dirty="0" smtClean="0"/>
              <a:t>が呼ばれることで，</a:t>
            </a:r>
          </a:p>
          <a:p>
            <a:r>
              <a:rPr kumimoji="1" lang="en-US" altLang="ja-JP" dirty="0" err="1" smtClean="0"/>
              <a:t>NullpointerException</a:t>
            </a:r>
            <a:r>
              <a:rPr kumimoji="1" lang="ja-JP" altLang="en-US" dirty="0" smtClean="0"/>
              <a:t>が発生します</a:t>
            </a:r>
          </a:p>
          <a:p>
            <a:endParaRPr kumimoji="1" lang="ja-JP" altLang="en-US" dirty="0" smtClean="0"/>
          </a:p>
          <a:p>
            <a:r>
              <a:rPr kumimoji="1" lang="ja-JP" altLang="en-US" dirty="0" smtClean="0"/>
              <a:t>なので，高品質ソフトウェアを作成するためには，アクセス修飾子</a:t>
            </a:r>
          </a:p>
          <a:p>
            <a:r>
              <a:rPr kumimoji="1" lang="ja-JP" altLang="en-US" dirty="0" err="1" smtClean="0"/>
              <a:t>を適</a:t>
            </a:r>
            <a:r>
              <a:rPr kumimoji="1" lang="ja-JP" altLang="en-US" dirty="0" smtClean="0"/>
              <a:t>切に設定することが望ましいことがいえます．</a:t>
            </a:r>
          </a:p>
          <a:p>
            <a:r>
              <a:rPr kumimoji="1" lang="ja-JP" altLang="en-US" dirty="0" smtClean="0"/>
              <a:t>それに対する既存研究行われています．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6</a:t>
            </a:fld>
            <a:endParaRPr kumimoji="1" lang="ja-JP" altLang="en-US"/>
          </a:p>
        </p:txBody>
      </p:sp>
    </p:spTree>
    <p:extLst>
      <p:ext uri="{BB962C8B-B14F-4D97-AF65-F5344CB8AC3E}">
        <p14:creationId xmlns:p14="http://schemas.microsoft.com/office/powerpoint/2010/main" val="1137189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そのまま</a:t>
            </a:r>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8</a:t>
            </a:fld>
            <a:endParaRPr kumimoji="1" lang="ja-JP" altLang="en-US"/>
          </a:p>
        </p:txBody>
      </p:sp>
    </p:spTree>
    <p:extLst>
      <p:ext uri="{BB962C8B-B14F-4D97-AF65-F5344CB8AC3E}">
        <p14:creationId xmlns:p14="http://schemas.microsoft.com/office/powerpoint/2010/main" val="789954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p9</a:t>
            </a:r>
            <a:r>
              <a:rPr kumimoji="1" lang="ja-JP" altLang="en-US" dirty="0" smtClean="0"/>
              <a:t>　アクセス修飾子過剰性　</a:t>
            </a:r>
            <a:r>
              <a:rPr kumimoji="1" lang="en-US" altLang="ja-JP" dirty="0" smtClean="0"/>
              <a:t>AE</a:t>
            </a:r>
            <a:r>
              <a:rPr kumimoji="1" lang="ja-JP" altLang="en-US" dirty="0" smtClean="0"/>
              <a:t>が定義されているので，</a:t>
            </a:r>
          </a:p>
          <a:p>
            <a:r>
              <a:rPr kumimoji="1" lang="ja-JP" altLang="en-US" dirty="0" smtClean="0"/>
              <a:t>それについて説明します．</a:t>
            </a:r>
          </a:p>
          <a:p>
            <a:endParaRPr kumimoji="1" lang="ja-JP" altLang="en-US" dirty="0" smtClean="0"/>
          </a:p>
          <a:p>
            <a:r>
              <a:rPr kumimoji="1" lang="en-US" altLang="ja-JP" dirty="0" smtClean="0"/>
              <a:t>AE</a:t>
            </a:r>
            <a:r>
              <a:rPr kumimoji="1" lang="ja-JP" altLang="en-US" dirty="0" smtClean="0"/>
              <a:t>は，アクセス可能な範囲が，実際の呼び出されるアクセス範囲</a:t>
            </a:r>
          </a:p>
          <a:p>
            <a:r>
              <a:rPr kumimoji="1" lang="ja-JP" altLang="en-US" dirty="0" smtClean="0"/>
              <a:t>よりも過剰に広く設定されているアクセス修飾子です．</a:t>
            </a:r>
          </a:p>
          <a:p>
            <a:endParaRPr kumimoji="1" lang="ja-JP" altLang="en-US" dirty="0" smtClean="0"/>
          </a:p>
          <a:p>
            <a:endParaRPr kumimoji="1" lang="ja-JP" altLang="en-US" dirty="0" smtClean="0"/>
          </a:p>
          <a:p>
            <a:r>
              <a:rPr kumimoji="1" lang="ja-JP" altLang="en-US" dirty="0" smtClean="0"/>
              <a:t>　どのような場合が</a:t>
            </a:r>
            <a:r>
              <a:rPr kumimoji="1" lang="en-US" altLang="ja-JP" dirty="0" smtClean="0"/>
              <a:t>AE</a:t>
            </a:r>
            <a:r>
              <a:rPr kumimoji="1" lang="ja-JP" altLang="en-US" dirty="0" smtClean="0"/>
              <a:t>になっているかは表にあります．</a:t>
            </a:r>
          </a:p>
          <a:p>
            <a:r>
              <a:rPr kumimoji="1" lang="ja-JP" altLang="en-US" dirty="0" smtClean="0"/>
              <a:t>　この表では，縦軸が宣言されているアクセス修飾子</a:t>
            </a:r>
          </a:p>
          <a:p>
            <a:r>
              <a:rPr kumimoji="1" lang="ja-JP" altLang="en-US" dirty="0" smtClean="0"/>
              <a:t>　　　　　　　横軸が実際のアクセス範囲に対応する</a:t>
            </a:r>
          </a:p>
          <a:p>
            <a:r>
              <a:rPr kumimoji="1" lang="ja-JP" altLang="en-US" dirty="0" smtClean="0"/>
              <a:t>			アクセス修飾子であり，</a:t>
            </a:r>
          </a:p>
          <a:p>
            <a:r>
              <a:rPr kumimoji="1" lang="ja-JP" altLang="en-US" dirty="0" smtClean="0"/>
              <a:t>　　上から下に，左から右に広いものから狭いものへと</a:t>
            </a:r>
          </a:p>
          <a:p>
            <a:r>
              <a:rPr kumimoji="1" lang="ja-JP" altLang="en-US" dirty="0" smtClean="0"/>
              <a:t>　　並んでいます．　その中でも，</a:t>
            </a:r>
            <a:r>
              <a:rPr kumimoji="1" lang="en-US" altLang="ja-JP" dirty="0" smtClean="0"/>
              <a:t>Java</a:t>
            </a:r>
            <a:r>
              <a:rPr kumimoji="1" lang="ja-JP" altLang="en-US" dirty="0" smtClean="0"/>
              <a:t>プログラム内に置いて，</a:t>
            </a:r>
          </a:p>
          <a:p>
            <a:r>
              <a:rPr kumimoji="1" lang="ja-JP" altLang="en-US" dirty="0" smtClean="0"/>
              <a:t>　　　まったくアクセスが行われていない範囲を，</a:t>
            </a:r>
          </a:p>
          <a:p>
            <a:r>
              <a:rPr kumimoji="1" lang="ja-JP" altLang="en-US" dirty="0" smtClean="0"/>
              <a:t>　　　</a:t>
            </a:r>
            <a:r>
              <a:rPr kumimoji="1" lang="en-US" altLang="ja-JP" dirty="0" err="1" smtClean="0"/>
              <a:t>NoAccess</a:t>
            </a:r>
            <a:r>
              <a:rPr kumimoji="1" lang="ja-JP" altLang="en-US" dirty="0" smtClean="0"/>
              <a:t>とします．</a:t>
            </a:r>
          </a:p>
          <a:p>
            <a:endParaRPr kumimoji="1" lang="ja-JP" altLang="en-US" dirty="0" smtClean="0"/>
          </a:p>
          <a:p>
            <a:r>
              <a:rPr kumimoji="1" lang="ja-JP" altLang="en-US" dirty="0" smtClean="0"/>
              <a:t>　　例えば，どこからでもアクセスできる</a:t>
            </a:r>
            <a:r>
              <a:rPr kumimoji="1" lang="en-US" altLang="ja-JP" dirty="0" smtClean="0"/>
              <a:t>public</a:t>
            </a:r>
            <a:r>
              <a:rPr kumimoji="1" lang="ja-JP" altLang="en-US" dirty="0" smtClean="0"/>
              <a:t>で宣言されている</a:t>
            </a:r>
          </a:p>
          <a:p>
            <a:r>
              <a:rPr kumimoji="1" lang="ja-JP" altLang="en-US" dirty="0" smtClean="0"/>
              <a:t>　　メソッドに対して，</a:t>
            </a:r>
          </a:p>
          <a:p>
            <a:r>
              <a:rPr kumimoji="1" lang="ja-JP" altLang="en-US" dirty="0" smtClean="0"/>
              <a:t>　，実際は，</a:t>
            </a:r>
            <a:r>
              <a:rPr kumimoji="1" lang="en-US" altLang="ja-JP" dirty="0" smtClean="0"/>
              <a:t>private</a:t>
            </a:r>
            <a:r>
              <a:rPr kumimoji="1" lang="ja-JP" altLang="en-US" dirty="0" smtClean="0"/>
              <a:t>の範囲にあたるクラス内からしか</a:t>
            </a:r>
          </a:p>
          <a:p>
            <a:r>
              <a:rPr kumimoji="1" lang="ja-JP" altLang="en-US" dirty="0" smtClean="0"/>
              <a:t>　　アクセスされていなければ，それは</a:t>
            </a:r>
            <a:r>
              <a:rPr kumimoji="1" lang="en-US" altLang="ja-JP" dirty="0" smtClean="0"/>
              <a:t>AE</a:t>
            </a:r>
            <a:r>
              <a:rPr kumimoji="1" lang="ja-JP" altLang="en-US" dirty="0" smtClean="0"/>
              <a:t>です．</a:t>
            </a:r>
          </a:p>
          <a:p>
            <a:endParaRPr kumimoji="1" lang="ja-JP" altLang="en-US" dirty="0" smtClean="0"/>
          </a:p>
          <a:p>
            <a:r>
              <a:rPr kumimoji="1" lang="ja-JP" altLang="en-US" dirty="0" smtClean="0"/>
              <a:t>　　そして，色つきの部分が</a:t>
            </a:r>
            <a:r>
              <a:rPr kumimoji="1" lang="en-US" altLang="ja-JP" dirty="0" smtClean="0"/>
              <a:t>AE</a:t>
            </a:r>
            <a:r>
              <a:rPr kumimoji="1" lang="ja-JP" altLang="en-US" dirty="0" smtClean="0"/>
              <a:t>となっています．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9</a:t>
            </a:fld>
            <a:endParaRPr kumimoji="1" lang="ja-JP" altLang="en-US"/>
          </a:p>
        </p:txBody>
      </p:sp>
    </p:spTree>
    <p:extLst>
      <p:ext uri="{BB962C8B-B14F-4D97-AF65-F5344CB8AC3E}">
        <p14:creationId xmlns:p14="http://schemas.microsoft.com/office/powerpoint/2010/main" val="1033876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それで，実際問題，メソッドの</a:t>
            </a:r>
            <a:r>
              <a:rPr kumimoji="1" lang="en-US" altLang="ja-JP" dirty="0" smtClean="0"/>
              <a:t>AE</a:t>
            </a:r>
            <a:r>
              <a:rPr kumimoji="1" lang="ja-JP" altLang="en-US" dirty="0" smtClean="0"/>
              <a:t>がどれだけ存在するのかということを，</a:t>
            </a:r>
          </a:p>
          <a:p>
            <a:r>
              <a:rPr kumimoji="1" lang="ja-JP" altLang="en-US" dirty="0" smtClean="0"/>
              <a:t>　代表的な五つのプロジェクトに対し，調査されています．</a:t>
            </a:r>
          </a:p>
          <a:p>
            <a:r>
              <a:rPr kumimoji="1" lang="ja-JP" altLang="en-US" dirty="0" smtClean="0"/>
              <a:t>　</a:t>
            </a:r>
          </a:p>
          <a:p>
            <a:r>
              <a:rPr kumimoji="1" lang="ja-JP" altLang="en-US" dirty="0" smtClean="0"/>
              <a:t>　結果として，</a:t>
            </a:r>
            <a:r>
              <a:rPr kumimoji="1" lang="en-US" altLang="ja-JP" dirty="0" smtClean="0"/>
              <a:t>Ant</a:t>
            </a:r>
            <a:r>
              <a:rPr kumimoji="1" lang="ja-JP" altLang="en-US" dirty="0" smtClean="0"/>
              <a:t>では，総メソッド</a:t>
            </a:r>
            <a:r>
              <a:rPr kumimoji="1" lang="en-US" altLang="ja-JP" dirty="0" smtClean="0"/>
              <a:t>14503</a:t>
            </a:r>
            <a:r>
              <a:rPr kumimoji="1" lang="ja-JP" altLang="en-US" dirty="0" smtClean="0"/>
              <a:t>に対し．</a:t>
            </a:r>
          </a:p>
          <a:p>
            <a:r>
              <a:rPr kumimoji="1" lang="ja-JP" altLang="en-US" dirty="0" smtClean="0"/>
              <a:t>　　</a:t>
            </a:r>
            <a:r>
              <a:rPr kumimoji="1" lang="en-US" altLang="ja-JP" dirty="0" smtClean="0"/>
              <a:t>10222</a:t>
            </a:r>
            <a:r>
              <a:rPr kumimoji="1" lang="ja-JP" altLang="en-US" dirty="0" smtClean="0"/>
              <a:t>が</a:t>
            </a:r>
            <a:r>
              <a:rPr kumimoji="1" lang="en-US" altLang="ja-JP" dirty="0" smtClean="0"/>
              <a:t>AE</a:t>
            </a:r>
            <a:r>
              <a:rPr kumimoji="1" lang="ja-JP" altLang="en-US" dirty="0" err="1" smtClean="0"/>
              <a:t>，</a:t>
            </a:r>
            <a:r>
              <a:rPr kumimoji="1" lang="ja-JP" altLang="en-US" dirty="0" smtClean="0"/>
              <a:t>そして，そのうち</a:t>
            </a:r>
            <a:r>
              <a:rPr kumimoji="1" lang="en-US" altLang="ja-JP" dirty="0" smtClean="0"/>
              <a:t>8230</a:t>
            </a:r>
            <a:r>
              <a:rPr kumimoji="1" lang="ja-JP" altLang="en-US" dirty="0" smtClean="0"/>
              <a:t>がどこからも</a:t>
            </a:r>
          </a:p>
          <a:p>
            <a:r>
              <a:rPr kumimoji="1" lang="ja-JP" altLang="en-US" dirty="0" smtClean="0"/>
              <a:t>　　アクセスされていない</a:t>
            </a:r>
            <a:r>
              <a:rPr kumimoji="1" lang="en-US" altLang="ja-JP" dirty="0" err="1" smtClean="0"/>
              <a:t>NoAccess</a:t>
            </a:r>
            <a:r>
              <a:rPr kumimoji="1" lang="ja-JP" altLang="en-US" dirty="0" smtClean="0"/>
              <a:t>になっています．</a:t>
            </a:r>
          </a:p>
          <a:p>
            <a:endParaRPr kumimoji="1" lang="ja-JP" altLang="en-US" dirty="0" smtClean="0"/>
          </a:p>
          <a:p>
            <a:r>
              <a:rPr kumimoji="1" lang="ja-JP" altLang="en-US" dirty="0" smtClean="0"/>
              <a:t>　　クリック，クリック，他のプロジェクトでも</a:t>
            </a:r>
          </a:p>
          <a:p>
            <a:r>
              <a:rPr kumimoji="1" lang="ja-JP" altLang="en-US" dirty="0" smtClean="0"/>
              <a:t>　　分かるように，半分以上が</a:t>
            </a:r>
            <a:r>
              <a:rPr kumimoji="1" lang="en-US" altLang="ja-JP" dirty="0" smtClean="0"/>
              <a:t>AE</a:t>
            </a:r>
            <a:r>
              <a:rPr kumimoji="1" lang="ja-JP" altLang="en-US" dirty="0" err="1" smtClean="0"/>
              <a:t>，</a:t>
            </a:r>
            <a:r>
              <a:rPr kumimoji="1" lang="ja-JP" altLang="en-US" dirty="0" smtClean="0"/>
              <a:t>そして</a:t>
            </a:r>
            <a:r>
              <a:rPr kumimoji="1" lang="en-US" altLang="ja-JP" dirty="0" smtClean="0"/>
              <a:t>AE</a:t>
            </a:r>
            <a:r>
              <a:rPr kumimoji="1" lang="ja-JP" altLang="en-US" dirty="0" smtClean="0"/>
              <a:t>の七割以上が</a:t>
            </a:r>
          </a:p>
          <a:p>
            <a:r>
              <a:rPr kumimoji="1" lang="ja-JP" altLang="en-US" dirty="0" smtClean="0"/>
              <a:t>　　</a:t>
            </a:r>
            <a:r>
              <a:rPr kumimoji="1" lang="en-US" altLang="ja-JP" dirty="0" err="1" smtClean="0"/>
              <a:t>NoAccess</a:t>
            </a:r>
            <a:r>
              <a:rPr kumimoji="1" lang="ja-JP" altLang="en-US" dirty="0" smtClean="0"/>
              <a:t>になっています．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5B4B8A8-18D1-4254-ABA9-17CEA11556A5}" type="slidenum">
              <a:rPr kumimoji="1" lang="ja-JP" altLang="en-US" smtClean="0"/>
              <a:t>10</a:t>
            </a:fld>
            <a:endParaRPr kumimoji="1" lang="ja-JP" altLang="en-US"/>
          </a:p>
        </p:txBody>
      </p:sp>
    </p:spTree>
    <p:extLst>
      <p:ext uri="{BB962C8B-B14F-4D97-AF65-F5344CB8AC3E}">
        <p14:creationId xmlns:p14="http://schemas.microsoft.com/office/powerpoint/2010/main" val="584597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この結果を受けて，</a:t>
            </a:r>
            <a:r>
              <a:rPr kumimoji="1" lang="en-US" altLang="ja-JP" dirty="0" smtClean="0"/>
              <a:t>AE</a:t>
            </a:r>
            <a:r>
              <a:rPr kumimoji="1" lang="ja-JP" altLang="en-US" dirty="0" smtClean="0"/>
              <a:t>が（その中でも</a:t>
            </a:r>
            <a:r>
              <a:rPr kumimoji="1" lang="en-US" altLang="ja-JP" dirty="0" err="1" smtClean="0"/>
              <a:t>NoAccess</a:t>
            </a:r>
            <a:r>
              <a:rPr kumimoji="1" lang="ja-JP" altLang="en-US" dirty="0" smtClean="0"/>
              <a:t>）が多すぎる</a:t>
            </a:r>
          </a:p>
          <a:p>
            <a:r>
              <a:rPr kumimoji="1" lang="ja-JP" altLang="en-US" dirty="0" smtClean="0"/>
              <a:t>のではないかと思いました．</a:t>
            </a:r>
          </a:p>
          <a:p>
            <a:endParaRPr kumimoji="1" lang="ja-JP" altLang="en-US" dirty="0" smtClean="0"/>
          </a:p>
          <a:p>
            <a:r>
              <a:rPr kumimoji="1" lang="ja-JP" altLang="en-US" dirty="0" smtClean="0"/>
              <a:t>どこからも参照されていないメソッドが，</a:t>
            </a:r>
            <a:r>
              <a:rPr kumimoji="1" lang="en-US" altLang="ja-JP" dirty="0" smtClean="0"/>
              <a:t>7</a:t>
            </a:r>
            <a:r>
              <a:rPr kumimoji="1" lang="ja-JP" altLang="en-US" dirty="0" smtClean="0"/>
              <a:t>割以上であると，</a:t>
            </a:r>
          </a:p>
          <a:p>
            <a:r>
              <a:rPr kumimoji="1" lang="ja-JP" altLang="en-US" dirty="0" smtClean="0"/>
              <a:t>その原因は，解析対象である</a:t>
            </a:r>
            <a:r>
              <a:rPr kumimoji="1" lang="en-US" altLang="ja-JP" dirty="0" smtClean="0"/>
              <a:t>Java</a:t>
            </a:r>
            <a:r>
              <a:rPr kumimoji="1" lang="ja-JP" altLang="en-US" dirty="0" smtClean="0"/>
              <a:t>プログラム外からの</a:t>
            </a:r>
          </a:p>
          <a:p>
            <a:r>
              <a:rPr kumimoji="1" lang="ja-JP" altLang="en-US" dirty="0" smtClean="0"/>
              <a:t>アクセスがあるため，そこを認識できていないことであると</a:t>
            </a:r>
          </a:p>
          <a:p>
            <a:r>
              <a:rPr kumimoji="1" lang="ja-JP" altLang="en-US" dirty="0" smtClean="0"/>
              <a:t>考えられるが，</a:t>
            </a:r>
          </a:p>
          <a:p>
            <a:r>
              <a:rPr kumimoji="1" lang="ja-JP" altLang="en-US" dirty="0" smtClean="0"/>
              <a:t>他にも原因があるのではないか，</a:t>
            </a:r>
          </a:p>
          <a:p>
            <a:endParaRPr kumimoji="1" lang="ja-JP" altLang="en-US" dirty="0" smtClean="0"/>
          </a:p>
          <a:p>
            <a:r>
              <a:rPr kumimoji="1" lang="en-US" altLang="ja-JP" dirty="0" smtClean="0"/>
              <a:t>AE</a:t>
            </a:r>
            <a:r>
              <a:rPr kumimoji="1" lang="ja-JP" altLang="en-US" dirty="0" smtClean="0"/>
              <a:t>になっている理由が</a:t>
            </a:r>
            <a:r>
              <a:rPr kumimoji="1" lang="ja-JP" altLang="en-US" dirty="0" err="1" smtClean="0"/>
              <a:t>長されて</a:t>
            </a:r>
            <a:r>
              <a:rPr kumimoji="1" lang="ja-JP" altLang="en-US" dirty="0" smtClean="0"/>
              <a:t>いないので，</a:t>
            </a:r>
          </a:p>
          <a:p>
            <a:r>
              <a:rPr kumimoji="1" lang="en-US" altLang="ja-JP" dirty="0" smtClean="0"/>
              <a:t>AE</a:t>
            </a:r>
            <a:r>
              <a:rPr kumimoji="1" lang="ja-JP" altLang="en-US" dirty="0" smtClean="0"/>
              <a:t>の分別を行う必要があると考えました．</a:t>
            </a:r>
          </a:p>
          <a:p>
            <a:endParaRPr kumimoji="1" lang="ja-JP" altLang="en-US" dirty="0" smtClean="0"/>
          </a:p>
          <a:p>
            <a:r>
              <a:rPr kumimoji="1" lang="ja-JP" altLang="en-US" dirty="0" smtClean="0"/>
              <a:t>そこで，設計者により意図的に作られた</a:t>
            </a:r>
            <a:r>
              <a:rPr kumimoji="1" lang="en-US" altLang="ja-JP" dirty="0" smtClean="0"/>
              <a:t>AE</a:t>
            </a:r>
          </a:p>
          <a:p>
            <a:r>
              <a:rPr kumimoji="1" lang="ja-JP" altLang="en-US" dirty="0" smtClean="0"/>
              <a:t>これは，将来拡張のためにあえて広くアクセス修飾子</a:t>
            </a:r>
          </a:p>
          <a:p>
            <a:r>
              <a:rPr kumimoji="1" lang="ja-JP" altLang="en-US" dirty="0" smtClean="0"/>
              <a:t>を作った場合と，</a:t>
            </a:r>
            <a:r>
              <a:rPr kumimoji="1" lang="en-US" altLang="ja-JP" dirty="0" smtClean="0"/>
              <a:t>Java</a:t>
            </a:r>
            <a:r>
              <a:rPr kumimoji="1" lang="ja-JP" altLang="en-US" dirty="0" smtClean="0"/>
              <a:t>プログラムの外からの参照による場合</a:t>
            </a:r>
          </a:p>
          <a:p>
            <a:r>
              <a:rPr kumimoji="1" lang="ja-JP" altLang="en-US" dirty="0" smtClean="0"/>
              <a:t>が考えられます．</a:t>
            </a:r>
          </a:p>
          <a:p>
            <a:endParaRPr kumimoji="1" lang="ja-JP" altLang="en-US" dirty="0" smtClean="0"/>
          </a:p>
          <a:p>
            <a:r>
              <a:rPr kumimoji="1" lang="ja-JP" altLang="en-US" dirty="0" smtClean="0"/>
              <a:t>もうひとつが，開発者のコーディングミスによる発生した</a:t>
            </a:r>
            <a:r>
              <a:rPr kumimoji="1" lang="en-US" altLang="ja-JP" dirty="0" smtClean="0"/>
              <a:t>AE</a:t>
            </a:r>
            <a:r>
              <a:rPr kumimoji="1" lang="ja-JP" altLang="en-US" dirty="0" err="1" smtClean="0"/>
              <a:t>，</a:t>
            </a:r>
            <a:endParaRPr kumimoji="1" lang="ja-JP" altLang="en-US" dirty="0" smtClean="0"/>
          </a:p>
          <a:p>
            <a:r>
              <a:rPr kumimoji="1" lang="ja-JP" altLang="en-US" dirty="0" smtClean="0"/>
              <a:t>これは意図的でない</a:t>
            </a:r>
            <a:r>
              <a:rPr kumimoji="1" lang="en-US" altLang="ja-JP" dirty="0" smtClean="0"/>
              <a:t>AE</a:t>
            </a:r>
            <a:r>
              <a:rPr kumimoji="1" lang="ja-JP" altLang="en-US" dirty="0" smtClean="0"/>
              <a:t>であり，脆弱性の原因になっている</a:t>
            </a:r>
            <a:r>
              <a:rPr kumimoji="1" lang="en-US" altLang="ja-JP" dirty="0" smtClean="0"/>
              <a:t>AE</a:t>
            </a:r>
            <a:r>
              <a:rPr kumimoji="1" lang="ja-JP" altLang="en-US" dirty="0" smtClean="0"/>
              <a:t>です．</a:t>
            </a:r>
          </a:p>
          <a:p>
            <a:endParaRPr kumimoji="1" lang="ja-JP" altLang="en-US" dirty="0" smtClean="0"/>
          </a:p>
          <a:p>
            <a:r>
              <a:rPr kumimoji="1" lang="ja-JP" altLang="en-US" dirty="0" smtClean="0"/>
              <a:t>考慮したい</a:t>
            </a:r>
            <a:r>
              <a:rPr kumimoji="1" lang="en-US" altLang="ja-JP" dirty="0" smtClean="0"/>
              <a:t>AE</a:t>
            </a:r>
            <a:r>
              <a:rPr kumimoji="1" lang="ja-JP" altLang="en-US" dirty="0" smtClean="0"/>
              <a:t>は，下の意図的でない</a:t>
            </a:r>
            <a:r>
              <a:rPr kumimoji="1" lang="en-US" altLang="ja-JP" dirty="0" smtClean="0"/>
              <a:t>AE</a:t>
            </a:r>
            <a:r>
              <a:rPr kumimoji="1" lang="ja-JP" altLang="en-US" dirty="0" err="1" smtClean="0"/>
              <a:t>なの</a:t>
            </a:r>
            <a:r>
              <a:rPr kumimoji="1" lang="ja-JP" altLang="en-US" dirty="0" smtClean="0"/>
              <a:t>で，</a:t>
            </a:r>
          </a:p>
          <a:p>
            <a:r>
              <a:rPr kumimoji="1" lang="ja-JP" altLang="en-US" dirty="0" smtClean="0"/>
              <a:t>意図的な</a:t>
            </a:r>
            <a:r>
              <a:rPr kumimoji="1" lang="en-US" altLang="ja-JP" dirty="0" smtClean="0"/>
              <a:t>AE</a:t>
            </a:r>
            <a:r>
              <a:rPr kumimoji="1" lang="ja-JP" altLang="en-US" dirty="0" smtClean="0"/>
              <a:t>を特定し，除去することを考えます．</a:t>
            </a:r>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11</a:t>
            </a:fld>
            <a:endParaRPr kumimoji="1" lang="ja-JP" altLang="en-US"/>
          </a:p>
        </p:txBody>
      </p:sp>
    </p:spTree>
    <p:extLst>
      <p:ext uri="{BB962C8B-B14F-4D97-AF65-F5344CB8AC3E}">
        <p14:creationId xmlns:p14="http://schemas.microsoft.com/office/powerpoint/2010/main" val="134272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そこで，先行研究において，意図的な</a:t>
            </a:r>
            <a:r>
              <a:rPr kumimoji="1" lang="en-US" altLang="ja-JP" dirty="0" smtClean="0"/>
              <a:t>AE</a:t>
            </a:r>
            <a:r>
              <a:rPr kumimoji="1" lang="ja-JP" altLang="en-US" dirty="0" err="1" smtClean="0"/>
              <a:t>の検</a:t>
            </a:r>
            <a:r>
              <a:rPr kumimoji="1" lang="ja-JP" altLang="en-US" dirty="0" smtClean="0"/>
              <a:t>出および除去を行いました．</a:t>
            </a:r>
          </a:p>
          <a:p>
            <a:endParaRPr kumimoji="1" lang="ja-JP" altLang="en-US" dirty="0" smtClean="0"/>
          </a:p>
          <a:p>
            <a:r>
              <a:rPr kumimoji="1" lang="ja-JP" altLang="en-US" dirty="0" smtClean="0"/>
              <a:t>設計者の意図が，設計情報（クラス図）に表現される</a:t>
            </a:r>
          </a:p>
          <a:p>
            <a:r>
              <a:rPr kumimoji="1" lang="ja-JP" altLang="en-US" dirty="0" smtClean="0"/>
              <a:t>と考え，分析対象に含めました</a:t>
            </a:r>
          </a:p>
          <a:p>
            <a:endParaRPr kumimoji="1" lang="ja-JP" altLang="en-US" dirty="0" smtClean="0"/>
          </a:p>
          <a:p>
            <a:r>
              <a:rPr kumimoji="1" lang="ja-JP" altLang="en-US" dirty="0" smtClean="0"/>
              <a:t>目的：意図的な</a:t>
            </a:r>
            <a:r>
              <a:rPr kumimoji="1" lang="en-US" altLang="ja-JP" dirty="0" smtClean="0"/>
              <a:t>AE</a:t>
            </a:r>
            <a:r>
              <a:rPr kumimoji="1" lang="ja-JP" altLang="en-US" dirty="0" smtClean="0"/>
              <a:t>を除去することで，意図的でない</a:t>
            </a:r>
            <a:r>
              <a:rPr kumimoji="1" lang="en-US" altLang="ja-JP" dirty="0" smtClean="0"/>
              <a:t>AE</a:t>
            </a:r>
            <a:r>
              <a:rPr kumimoji="1" lang="ja-JP" altLang="en-US" dirty="0" smtClean="0"/>
              <a:t>の適合率</a:t>
            </a:r>
          </a:p>
          <a:p>
            <a:r>
              <a:rPr kumimoji="1" lang="ja-JP" altLang="en-US" dirty="0" smtClean="0"/>
              <a:t>あげること</a:t>
            </a:r>
          </a:p>
          <a:p>
            <a:r>
              <a:rPr kumimoji="1" lang="ja-JP" altLang="en-US" dirty="0" smtClean="0"/>
              <a:t>方法については，述べませんが，</a:t>
            </a:r>
          </a:p>
          <a:p>
            <a:r>
              <a:rPr kumimoji="1" lang="ja-JP" altLang="en-US" dirty="0" smtClean="0"/>
              <a:t>結果としては，一つのプロジェクトに適用した結果，</a:t>
            </a:r>
          </a:p>
          <a:p>
            <a:r>
              <a:rPr kumimoji="1" lang="ja-JP" altLang="en-US" dirty="0" smtClean="0"/>
              <a:t>メソッドの意図的な</a:t>
            </a:r>
            <a:r>
              <a:rPr kumimoji="1" lang="en-US" altLang="ja-JP" dirty="0" smtClean="0"/>
              <a:t>AE</a:t>
            </a:r>
            <a:r>
              <a:rPr kumimoji="1" lang="ja-JP" altLang="en-US" dirty="0" smtClean="0"/>
              <a:t>は全て検出できた</a:t>
            </a:r>
          </a:p>
          <a:p>
            <a:r>
              <a:rPr kumimoji="1" lang="ja-JP" altLang="en-US" dirty="0" smtClean="0"/>
              <a:t>フィールドの意図的な</a:t>
            </a:r>
            <a:r>
              <a:rPr kumimoji="1" lang="en-US" altLang="ja-JP" dirty="0" smtClean="0"/>
              <a:t>AE</a:t>
            </a:r>
            <a:r>
              <a:rPr kumimoji="1" lang="ja-JP" altLang="en-US" dirty="0" err="1" smtClean="0"/>
              <a:t>は検</a:t>
            </a:r>
            <a:r>
              <a:rPr kumimoji="1" lang="ja-JP" altLang="en-US" dirty="0" smtClean="0"/>
              <a:t>出できなかった</a:t>
            </a:r>
          </a:p>
          <a:p>
            <a:r>
              <a:rPr kumimoji="1" lang="ja-JP" altLang="en-US" dirty="0" smtClean="0"/>
              <a:t>対象プロジェクトが一つしかなく，</a:t>
            </a:r>
          </a:p>
          <a:p>
            <a:r>
              <a:rPr kumimoji="1" lang="ja-JP" altLang="en-US" dirty="0" smtClean="0"/>
              <a:t>　開発現場においてクラス図を</a:t>
            </a:r>
            <a:r>
              <a:rPr kumimoji="1" lang="en-US" altLang="ja-JP" dirty="0" smtClean="0"/>
              <a:t>input</a:t>
            </a:r>
            <a:r>
              <a:rPr kumimoji="1" lang="ja-JP" altLang="en-US" dirty="0" smtClean="0"/>
              <a:t>として用意するのは難しいと</a:t>
            </a:r>
          </a:p>
          <a:p>
            <a:endParaRPr kumimoji="1" lang="ja-JP" altLang="en-US" dirty="0" smtClean="0"/>
          </a:p>
          <a:p>
            <a:r>
              <a:rPr kumimoji="1" lang="ja-JP" altLang="en-US" dirty="0" smtClean="0"/>
              <a:t>そのため，設計情報により多くの情報が必要</a:t>
            </a:r>
          </a:p>
          <a:p>
            <a:r>
              <a:rPr kumimoji="1" lang="ja-JP" altLang="en-US" dirty="0" smtClean="0"/>
              <a:t>また，多くのプロジェクトで，入手可能な情報を用いた</a:t>
            </a:r>
          </a:p>
          <a:p>
            <a:r>
              <a:rPr kumimoji="1" lang="ja-JP" altLang="en-US" dirty="0" smtClean="0"/>
              <a:t>解析方法が必要と考え，</a:t>
            </a:r>
          </a:p>
          <a:p>
            <a:endParaRPr kumimoji="1" lang="ja-JP" altLang="en-US" dirty="0"/>
          </a:p>
        </p:txBody>
      </p:sp>
      <p:sp>
        <p:nvSpPr>
          <p:cNvPr id="4" name="スライド番号プレースホルダー 3"/>
          <p:cNvSpPr>
            <a:spLocks noGrp="1"/>
          </p:cNvSpPr>
          <p:nvPr>
            <p:ph type="sldNum" sz="quarter" idx="10"/>
          </p:nvPr>
        </p:nvSpPr>
        <p:spPr/>
        <p:txBody>
          <a:bodyPr/>
          <a:lstStyle/>
          <a:p>
            <a:fld id="{3365A450-074F-4253-BD12-EE77A5C2F598}" type="slidenum">
              <a:rPr kumimoji="1" lang="ja-JP" altLang="en-US" smtClean="0"/>
              <a:t>12</a:t>
            </a:fld>
            <a:endParaRPr kumimoji="1" lang="ja-JP" altLang="en-US"/>
          </a:p>
        </p:txBody>
      </p:sp>
    </p:spTree>
    <p:extLst>
      <p:ext uri="{BB962C8B-B14F-4D97-AF65-F5344CB8AC3E}">
        <p14:creationId xmlns:p14="http://schemas.microsoft.com/office/powerpoint/2010/main" val="12089034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r>
              <a:rPr kumimoji="1" lang="ja-JP" altLang="en-US" smtClean="0"/>
              <a:t>２</a:t>
            </a:r>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1247024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3460960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235243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sz="4000"/>
            </a:lvl1pPr>
          </a:lstStyle>
          <a:p>
            <a:r>
              <a:rPr lang="ja-JP" altLang="en-US" dirty="0" smtClean="0"/>
              <a:t>マスター タイトルの書式設定</a:t>
            </a:r>
            <a:endParaRPr lang="ja-JP" altLang="en-US" dirty="0"/>
          </a:p>
        </p:txBody>
      </p:sp>
      <p:sp>
        <p:nvSpPr>
          <p:cNvPr id="3" name="コンテンツ プレースホルダ 2"/>
          <p:cNvSpPr>
            <a:spLocks noGrp="1"/>
          </p:cNvSpPr>
          <p:nvPr>
            <p:ph idx="1"/>
          </p:nvPr>
        </p:nvSpPr>
        <p:spPr>
          <a:xfrm>
            <a:off x="457200" y="1600200"/>
            <a:ext cx="8229600" cy="4638675"/>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 3"/>
          <p:cNvSpPr>
            <a:spLocks noGrp="1"/>
          </p:cNvSpPr>
          <p:nvPr>
            <p:ph type="dt" sz="half" idx="10"/>
          </p:nvPr>
        </p:nvSpPr>
        <p:spPr>
          <a:xfrm>
            <a:off x="7453312" y="6345237"/>
            <a:ext cx="932807" cy="261937"/>
          </a:xfrm>
        </p:spPr>
        <p:txBody>
          <a:bodyPr/>
          <a:lstStyle>
            <a:lvl1pPr>
              <a:defRPr/>
            </a:lvl1pPr>
          </a:lstStyle>
          <a:p>
            <a:r>
              <a:rPr kumimoji="1" lang="ja-JP" altLang="en-US" dirty="0" smtClean="0"/>
              <a:t>２</a:t>
            </a:r>
            <a:endParaRPr kumimoji="1" lang="ja-JP" altLang="en-US" dirty="0"/>
          </a:p>
        </p:txBody>
      </p:sp>
      <p:sp>
        <p:nvSpPr>
          <p:cNvPr id="5" name="フッター プレースホルダ 4"/>
          <p:cNvSpPr>
            <a:spLocks noGrp="1"/>
          </p:cNvSpPr>
          <p:nvPr>
            <p:ph type="ftr" sz="quarter" idx="11"/>
          </p:nvPr>
        </p:nvSpPr>
        <p:spPr>
          <a:xfrm>
            <a:off x="1620837" y="6345237"/>
            <a:ext cx="5832475" cy="285751"/>
          </a:xfrm>
        </p:spPr>
        <p:txBody>
          <a:bodyPr/>
          <a:lstStyle>
            <a:lvl1pPr>
              <a:defRPr/>
            </a:lvl1pPr>
          </a:lstStyle>
          <a:p>
            <a:endParaRPr kumimoji="1" lang="ja-JP" altLang="en-US" dirty="0"/>
          </a:p>
        </p:txBody>
      </p:sp>
      <p:sp>
        <p:nvSpPr>
          <p:cNvPr id="6" name="スライド番号プレースホルダ 5"/>
          <p:cNvSpPr>
            <a:spLocks noGrp="1"/>
          </p:cNvSpPr>
          <p:nvPr>
            <p:ph type="sldNum" sz="quarter" idx="12"/>
          </p:nvPr>
        </p:nvSpPr>
        <p:spPr>
          <a:xfrm>
            <a:off x="8386120" y="6345238"/>
            <a:ext cx="656280" cy="285750"/>
          </a:xfrm>
        </p:spPr>
        <p:txBody>
          <a:bodyPr/>
          <a:lstStyle>
            <a:lvl1pPr>
              <a:defRPr sz="2400"/>
            </a:lvl1pPr>
          </a:lstStyle>
          <a:p>
            <a:fld id="{10BF1CB8-4175-44FF-84F3-313DE1255CF5}" type="slidenum">
              <a:rPr lang="ja-JP" altLang="en-US" smtClean="0"/>
              <a:pPr/>
              <a:t>‹#›</a:t>
            </a:fld>
            <a:endParaRPr lang="ja-JP" altLang="en-US" dirty="0"/>
          </a:p>
        </p:txBody>
      </p:sp>
    </p:spTree>
    <p:extLst>
      <p:ext uri="{BB962C8B-B14F-4D97-AF65-F5344CB8AC3E}">
        <p14:creationId xmlns:p14="http://schemas.microsoft.com/office/powerpoint/2010/main" val="5021617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7262480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0792652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8902387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84875549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37325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010494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r>
              <a:rPr kumimoji="1" lang="ja-JP" altLang="en-US" smtClean="0"/>
              <a:t>２</a:t>
            </a:r>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0BF1CB8-4175-44FF-84F3-313DE1255CF5}" type="slidenum">
              <a:rPr kumimoji="1" lang="ja-JP" altLang="en-US" smtClean="0"/>
              <a:t>‹#›</a:t>
            </a:fld>
            <a:endParaRPr kumimoji="1" lang="ja-JP" altLang="en-US"/>
          </a:p>
        </p:txBody>
      </p:sp>
    </p:spTree>
    <p:extLst>
      <p:ext uri="{BB962C8B-B14F-4D97-AF65-F5344CB8AC3E}">
        <p14:creationId xmlns:p14="http://schemas.microsoft.com/office/powerpoint/2010/main" val="119586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r>
              <a:rPr kumimoji="1" lang="ja-JP" altLang="en-US" smtClean="0"/>
              <a:t>２</a:t>
            </a:r>
            <a:endParaRPr kumimoji="1" lang="ja-JP" altLang="en-US" dirty="0"/>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dirty="0"/>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00"/>
            </a:lvl1pPr>
          </a:lstStyle>
          <a:p>
            <a:fld id="{10BF1CB8-4175-44FF-84F3-313DE1255CF5}" type="slidenum">
              <a:rPr lang="ja-JP" altLang="en-US" smtClean="0"/>
              <a:pPr/>
              <a:t>‹#›</a:t>
            </a:fld>
            <a:endParaRPr lang="ja-JP" altLang="en-US" dirty="0"/>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36823711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84313"/>
            <a:ext cx="8001000" cy="1470025"/>
          </a:xfrm>
        </p:spPr>
        <p:txBody>
          <a:bodyPr>
            <a:normAutofit fontScale="90000"/>
          </a:bodyPr>
          <a:lstStyle/>
          <a:p>
            <a:pPr algn="l"/>
            <a:r>
              <a:rPr lang="ja-JP" altLang="en-US" sz="4000" dirty="0" smtClean="0"/>
              <a:t>テストケースを利用した</a:t>
            </a:r>
            <a:r>
              <a:rPr lang="en-US" altLang="ja-JP" sz="4000" dirty="0" smtClean="0"/>
              <a:t>Java</a:t>
            </a:r>
            <a:r>
              <a:rPr lang="ja-JP" altLang="en-US" sz="4000" dirty="0" smtClean="0"/>
              <a:t>プログラムのアクセス修飾子過剰性分析手法</a:t>
            </a:r>
            <a:endParaRPr kumimoji="1" lang="ja-JP" altLang="en-US" sz="4000" dirty="0"/>
          </a:p>
        </p:txBody>
      </p:sp>
      <mc:AlternateContent xmlns:mc="http://schemas.openxmlformats.org/markup-compatibility/2006" xmlns:a14="http://schemas.microsoft.com/office/drawing/2010/main">
        <mc:Choice Requires="a14">
          <p:sp>
            <p:nvSpPr>
              <p:cNvPr id="3" name="サブタイトル 2"/>
              <p:cNvSpPr>
                <a:spLocks noGrp="1"/>
              </p:cNvSpPr>
              <p:nvPr>
                <p:ph type="subTitle" idx="1"/>
              </p:nvPr>
            </p:nvSpPr>
            <p:spPr>
              <a:xfrm>
                <a:off x="1234440" y="3573463"/>
                <a:ext cx="7223760" cy="2300212"/>
              </a:xfrm>
            </p:spPr>
            <p:txBody>
              <a:bodyPr>
                <a:normAutofit/>
              </a:bodyPr>
              <a:lstStyle/>
              <a:p>
                <a:pPr algn="r"/>
                <a14:m>
                  <m:oMathPara xmlns:m="http://schemas.openxmlformats.org/officeDocument/2006/math">
                    <m:oMathParaPr>
                      <m:jc m:val="right"/>
                    </m:oMathParaPr>
                    <m:oMath xmlns:m="http://schemas.openxmlformats.org/officeDocument/2006/math">
                      <m:sSup>
                        <m:sSupPr>
                          <m:ctrlPr>
                            <a:rPr lang="en-US" altLang="ja-JP" sz="2800" i="1" dirty="0" smtClean="0">
                              <a:latin typeface="Cambria Math" panose="02040503050406030204" pitchFamily="18" charset="0"/>
                            </a:rPr>
                          </m:ctrlPr>
                        </m:sSupPr>
                        <m:e>
                          <m:r>
                            <m:rPr>
                              <m:nor/>
                            </m:rPr>
                            <a:rPr lang="ja-JP" altLang="en-US" sz="2800" dirty="0"/>
                            <m:t>大阪大学大学院情報科学研究科</m:t>
                          </m:r>
                        </m:e>
                        <m:sup>
                          <m:r>
                            <a:rPr lang="en-US" altLang="ja-JP" sz="2800" i="1" dirty="0" smtClean="0">
                              <a:latin typeface="Cambria Math" panose="02040503050406030204" pitchFamily="18" charset="0"/>
                              <a:ea typeface="Cambria Math" panose="02040503050406030204" pitchFamily="18" charset="0"/>
                            </a:rPr>
                            <m:t>†</m:t>
                          </m:r>
                        </m:sup>
                      </m:sSup>
                    </m:oMath>
                  </m:oMathPara>
                </a14:m>
                <a:endParaRPr lang="en-US" altLang="ja-JP" sz="2800" dirty="0"/>
              </a:p>
              <a:p>
                <a:pPr algn="r"/>
                <a14:m>
                  <m:oMathPara xmlns:m="http://schemas.openxmlformats.org/officeDocument/2006/math">
                    <m:oMathParaPr>
                      <m:jc m:val="right"/>
                    </m:oMathParaPr>
                    <m:oMath xmlns:m="http://schemas.openxmlformats.org/officeDocument/2006/math">
                      <m:sSup>
                        <m:sSupPr>
                          <m:ctrlPr>
                            <a:rPr lang="en-US" altLang="ja-JP" sz="2800" i="1" dirty="0" smtClean="0">
                              <a:latin typeface="Cambria Math" panose="02040503050406030204" pitchFamily="18" charset="0"/>
                            </a:rPr>
                          </m:ctrlPr>
                        </m:sSupPr>
                        <m:e>
                          <m:r>
                            <a:rPr lang="ja-JP" altLang="en-US" sz="2800" i="1" dirty="0">
                              <a:latin typeface="Cambria Math" panose="02040503050406030204" pitchFamily="18" charset="0"/>
                            </a:rPr>
                            <m:t>株式会社</m:t>
                          </m:r>
                          <m:r>
                            <a:rPr lang="ja-JP" altLang="en-US" sz="2800" i="1" dirty="0">
                              <a:latin typeface="Cambria Math" panose="02040503050406030204" pitchFamily="18" charset="0"/>
                            </a:rPr>
                            <m:t> </m:t>
                          </m:r>
                          <m:r>
                            <m:rPr>
                              <m:sty m:val="p"/>
                            </m:rPr>
                            <a:rPr lang="en-US" altLang="ja-JP" sz="2800" i="1" dirty="0" smtClean="0">
                              <a:latin typeface="Cambria Math" panose="02040503050406030204" pitchFamily="18" charset="0"/>
                            </a:rPr>
                            <m:t>NTT</m:t>
                          </m:r>
                          <m:r>
                            <a:rPr lang="ja-JP" altLang="en-US" sz="2800" i="1" dirty="0">
                              <a:latin typeface="Cambria Math" panose="02040503050406030204" pitchFamily="18" charset="0"/>
                            </a:rPr>
                            <m:t>データ</m:t>
                          </m:r>
                          <m:r>
                            <a:rPr lang="en-US" altLang="ja-JP" sz="2800" b="0" i="1" dirty="0" smtClean="0">
                              <a:latin typeface="Cambria Math" panose="02040503050406030204" pitchFamily="18" charset="0"/>
                            </a:rPr>
                            <m:t> </m:t>
                          </m:r>
                        </m:e>
                        <m:sup>
                          <m:r>
                            <a:rPr lang="en-US" altLang="ja-JP" sz="2800" i="1" dirty="0">
                              <a:latin typeface="Cambria Math" panose="02040503050406030204" pitchFamily="18" charset="0"/>
                              <a:ea typeface="Cambria Math" panose="02040503050406030204" pitchFamily="18" charset="0"/>
                            </a:rPr>
                            <m:t>†</m:t>
                          </m:r>
                          <m:r>
                            <a:rPr lang="en-US" altLang="ja-JP" sz="2800" i="1" dirty="0" smtClean="0">
                              <a:latin typeface="Cambria Math" panose="02040503050406030204" pitchFamily="18" charset="0"/>
                              <a:ea typeface="Cambria Math" panose="02040503050406030204" pitchFamily="18" charset="0"/>
                            </a:rPr>
                            <m:t>†</m:t>
                          </m:r>
                        </m:sup>
                      </m:sSup>
                    </m:oMath>
                  </m:oMathPara>
                </a14:m>
                <a:endParaRPr kumimoji="1" lang="en-US" altLang="ja-JP" sz="2800" dirty="0" smtClean="0"/>
              </a:p>
              <a:p>
                <a:pPr algn="r"/>
                <a14:m>
                  <m:oMathPara xmlns:m="http://schemas.openxmlformats.org/officeDocument/2006/math">
                    <m:oMathParaPr>
                      <m:jc m:val="centerGroup"/>
                    </m:oMathParaPr>
                    <m:oMath xmlns:m="http://schemas.openxmlformats.org/officeDocument/2006/math">
                      <m:sSup>
                        <m:sSupPr>
                          <m:ctrlPr>
                            <a:rPr kumimoji="1" lang="en-US" altLang="ja-JP" sz="2800" i="1" smtClean="0">
                              <a:latin typeface="Cambria Math" panose="02040503050406030204" pitchFamily="18" charset="0"/>
                            </a:rPr>
                          </m:ctrlPr>
                        </m:sSupPr>
                        <m:e>
                          <m:r>
                            <m:rPr>
                              <m:nor/>
                            </m:rPr>
                            <a:rPr lang="ja-JP" altLang="en-US" sz="2800" dirty="0"/>
                            <m:t>大西理功</m:t>
                          </m:r>
                        </m:e>
                        <m:sup>
                          <m:r>
                            <a:rPr lang="en-US" altLang="ja-JP" sz="2800" i="1">
                              <a:latin typeface="Cambria Math" panose="02040503050406030204" pitchFamily="18" charset="0"/>
                              <a:ea typeface="Cambria Math" panose="02040503050406030204" pitchFamily="18" charset="0"/>
                            </a:rPr>
                            <m:t>†</m:t>
                          </m:r>
                        </m:sup>
                      </m:sSup>
                      <m:r>
                        <a:rPr kumimoji="1" lang="en-US" altLang="ja-JP" sz="2800" b="0" i="1" smtClean="0">
                          <a:latin typeface="Cambria Math" panose="02040503050406030204" pitchFamily="18" charset="0"/>
                        </a:rPr>
                        <m:t>,</m:t>
                      </m:r>
                      <m:sSup>
                        <m:sSupPr>
                          <m:ctrlPr>
                            <a:rPr lang="en-US" altLang="ja-JP" sz="2800" i="1">
                              <a:latin typeface="Cambria Math" panose="02040503050406030204" pitchFamily="18" charset="0"/>
                            </a:rPr>
                          </m:ctrlPr>
                        </m:sSupPr>
                        <m:e>
                          <m:r>
                            <m:rPr>
                              <m:nor/>
                            </m:rPr>
                            <a:rPr lang="ja-JP" altLang="en-US" sz="2800" dirty="0"/>
                            <m:t>小堀一雄</m:t>
                          </m:r>
                        </m:e>
                        <m:sup>
                          <m:r>
                            <a:rPr lang="en-US" altLang="ja-JP" sz="2800" i="1" dirty="0">
                              <a:latin typeface="Cambria Math" panose="02040503050406030204" pitchFamily="18" charset="0"/>
                              <a:ea typeface="Cambria Math" panose="02040503050406030204" pitchFamily="18" charset="0"/>
                            </a:rPr>
                            <m:t>†</m:t>
                          </m:r>
                          <m:r>
                            <a:rPr lang="en-US" altLang="ja-JP" sz="2800" i="1" dirty="0" smtClean="0">
                              <a:latin typeface="Cambria Math" panose="02040503050406030204" pitchFamily="18" charset="0"/>
                              <a:ea typeface="Cambria Math" panose="02040503050406030204" pitchFamily="18" charset="0"/>
                            </a:rPr>
                            <m:t>†</m:t>
                          </m:r>
                        </m:sup>
                      </m:sSup>
                      <m:r>
                        <a:rPr lang="en-US" altLang="ja-JP" sz="2800" b="0" i="1" smtClean="0">
                          <a:latin typeface="Cambria Math" panose="02040503050406030204" pitchFamily="18" charset="0"/>
                        </a:rPr>
                        <m:t>,</m:t>
                      </m:r>
                      <m:sSup>
                        <m:sSupPr>
                          <m:ctrlPr>
                            <a:rPr lang="en-US" altLang="ja-JP" sz="2800" i="1">
                              <a:latin typeface="Cambria Math" panose="02040503050406030204" pitchFamily="18" charset="0"/>
                            </a:rPr>
                          </m:ctrlPr>
                        </m:sSupPr>
                        <m:e>
                          <m:r>
                            <m:rPr>
                              <m:nor/>
                            </m:rPr>
                            <a:rPr lang="ja-JP" altLang="en-US" sz="2800" dirty="0"/>
                            <m:t>松下誠</m:t>
                          </m:r>
                        </m:e>
                        <m:sup>
                          <m:r>
                            <a:rPr lang="en-US" altLang="ja-JP" sz="2800" i="1" dirty="0" smtClean="0">
                              <a:latin typeface="Cambria Math" panose="02040503050406030204" pitchFamily="18" charset="0"/>
                              <a:ea typeface="Cambria Math" panose="02040503050406030204" pitchFamily="18" charset="0"/>
                            </a:rPr>
                            <m:t>†</m:t>
                          </m:r>
                        </m:sup>
                      </m:sSup>
                      <m:r>
                        <a:rPr lang="en-US" altLang="ja-JP" sz="2800" b="0" i="1" smtClean="0">
                          <a:latin typeface="Cambria Math" panose="02040503050406030204" pitchFamily="18" charset="0"/>
                        </a:rPr>
                        <m:t>,</m:t>
                      </m:r>
                      <m:sSup>
                        <m:sSupPr>
                          <m:ctrlPr>
                            <a:rPr lang="en-US" altLang="ja-JP" sz="2800" i="1">
                              <a:latin typeface="Cambria Math" panose="02040503050406030204" pitchFamily="18" charset="0"/>
                            </a:rPr>
                          </m:ctrlPr>
                        </m:sSupPr>
                        <m:e>
                          <m:r>
                            <a:rPr lang="ja-JP" altLang="en-US" sz="2800" i="1" smtClean="0">
                              <a:latin typeface="Cambria Math" panose="02040503050406030204" pitchFamily="18" charset="0"/>
                            </a:rPr>
                            <m:t>井上</m:t>
                          </m:r>
                          <m:r>
                            <a:rPr lang="ja-JP" altLang="en-US" sz="2800" i="1">
                              <a:latin typeface="Cambria Math" panose="02040503050406030204" pitchFamily="18" charset="0"/>
                            </a:rPr>
                            <m:t>克郎</m:t>
                          </m:r>
                        </m:e>
                        <m:sup>
                          <m:r>
                            <a:rPr lang="en-US" altLang="ja-JP" sz="2800" i="1" dirty="0" smtClean="0">
                              <a:latin typeface="Cambria Math" panose="02040503050406030204" pitchFamily="18" charset="0"/>
                              <a:ea typeface="Cambria Math" panose="02040503050406030204" pitchFamily="18" charset="0"/>
                            </a:rPr>
                            <m:t>†</m:t>
                          </m:r>
                        </m:sup>
                      </m:sSup>
                    </m:oMath>
                  </m:oMathPara>
                </a14:m>
                <a:endParaRPr kumimoji="1" lang="ja-JP" altLang="en-US" sz="2800" dirty="0"/>
              </a:p>
            </p:txBody>
          </p:sp>
        </mc:Choice>
        <mc:Fallback xmlns="">
          <p:sp>
            <p:nvSpPr>
              <p:cNvPr id="3" name="サブタイトル 2"/>
              <p:cNvSpPr>
                <a:spLocks noGrp="1" noRot="1" noChangeAspect="1" noMove="1" noResize="1" noEditPoints="1" noAdjustHandles="1" noChangeArrowheads="1" noChangeShapeType="1" noTextEdit="1"/>
              </p:cNvSpPr>
              <p:nvPr>
                <p:ph type="subTitle" idx="1"/>
              </p:nvPr>
            </p:nvSpPr>
            <p:spPr>
              <a:xfrm>
                <a:off x="1234440" y="3573463"/>
                <a:ext cx="7223760" cy="2300212"/>
              </a:xfrm>
              <a:blipFill rotWithShape="0">
                <a:blip r:embed="rId2"/>
                <a:stretch>
                  <a:fillRect/>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4"/>
          </p:nvPr>
        </p:nvSpPr>
        <p:spPr/>
        <p:txBody>
          <a:bodyPr/>
          <a:lstStyle/>
          <a:p>
            <a:fld id="{10BF1CB8-4175-44FF-84F3-313DE1255CF5}" type="slidenum">
              <a:rPr kumimoji="1" lang="ja-JP" altLang="en-US" smtClean="0"/>
              <a:t>1</a:t>
            </a:fld>
            <a:endParaRPr kumimoji="1" lang="ja-JP" altLang="en-US"/>
          </a:p>
        </p:txBody>
      </p:sp>
    </p:spTree>
    <p:extLst>
      <p:ext uri="{BB962C8B-B14F-4D97-AF65-F5344CB8AC3E}">
        <p14:creationId xmlns:p14="http://schemas.microsoft.com/office/powerpoint/2010/main" val="3551693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b="1" dirty="0" smtClean="0"/>
              <a:t>既存研究：</a:t>
            </a:r>
            <a:r>
              <a:rPr kumimoji="1" lang="en-US" altLang="ja-JP" sz="3200" dirty="0" smtClean="0"/>
              <a:t/>
            </a:r>
            <a:br>
              <a:rPr kumimoji="1" lang="en-US" altLang="ja-JP" sz="3200" dirty="0" smtClean="0"/>
            </a:br>
            <a:r>
              <a:rPr kumimoji="1" lang="ja-JP" altLang="en-US" sz="3200" dirty="0" smtClean="0"/>
              <a:t>メソッドの</a:t>
            </a:r>
            <a:r>
              <a:rPr kumimoji="1" lang="en-US" altLang="ja-JP" sz="3200" dirty="0" smtClean="0"/>
              <a:t>AE</a:t>
            </a:r>
            <a:r>
              <a:rPr lang="ja-JP" altLang="en-US" sz="3200" dirty="0"/>
              <a:t>状況</a:t>
            </a:r>
            <a:endParaRPr kumimoji="1" lang="ja-JP" altLang="en-US" sz="3200" dirty="0"/>
          </a:p>
        </p:txBody>
      </p:sp>
      <p:sp>
        <p:nvSpPr>
          <p:cNvPr id="4" name="スライド番号プレースホルダー 3"/>
          <p:cNvSpPr>
            <a:spLocks noGrp="1"/>
          </p:cNvSpPr>
          <p:nvPr>
            <p:ph type="sldNum" sz="quarter" idx="12"/>
          </p:nvPr>
        </p:nvSpPr>
        <p:spPr/>
        <p:txBody>
          <a:bodyPr/>
          <a:lstStyle/>
          <a:p>
            <a:fld id="{2AE4C31F-ED1E-4EB7-AEBD-C6C164C97A62}" type="slidenum">
              <a:rPr kumimoji="1" lang="ja-JP" altLang="en-US" smtClean="0"/>
              <a:t>10</a:t>
            </a:fld>
            <a:endParaRPr kumimoji="1" lang="ja-JP" altLang="en-US"/>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3163667335"/>
              </p:ext>
            </p:extLst>
          </p:nvPr>
        </p:nvGraphicFramePr>
        <p:xfrm>
          <a:off x="101600" y="1502075"/>
          <a:ext cx="9042400" cy="4522484"/>
        </p:xfrm>
        <a:graphic>
          <a:graphicData uri="http://schemas.openxmlformats.org/drawingml/2006/table">
            <a:tbl>
              <a:tblPr firstRow="1" bandRow="1">
                <a:tableStyleId>{5C22544A-7EE6-4342-B048-85BDC9FD1C3A}</a:tableStyleId>
              </a:tblPr>
              <a:tblGrid>
                <a:gridCol w="2786229"/>
                <a:gridCol w="1088027"/>
                <a:gridCol w="1178700"/>
                <a:gridCol w="1269369"/>
                <a:gridCol w="1450706"/>
                <a:gridCol w="1269369"/>
              </a:tblGrid>
              <a:tr h="1144292">
                <a:tc>
                  <a:txBody>
                    <a:bodyPr/>
                    <a:lstStyle/>
                    <a:p>
                      <a:pPr algn="l" fontAlgn="ctr"/>
                      <a:endParaRPr lang="en-US" altLang="ja-JP" sz="2400" b="0" i="0" u="none" strike="noStrike" dirty="0" smtClean="0">
                        <a:solidFill>
                          <a:srgbClr val="000000"/>
                        </a:solidFill>
                        <a:effectLst/>
                        <a:latin typeface="ＭＳ Ｐゴシック"/>
                      </a:endParaRPr>
                    </a:p>
                    <a:p>
                      <a:pPr algn="l" fontAlgn="ctr"/>
                      <a:r>
                        <a:rPr lang="ja-JP" altLang="en-US" sz="2400" b="1" i="0" u="none" strike="noStrike" dirty="0" smtClean="0">
                          <a:solidFill>
                            <a:schemeClr val="bg1"/>
                          </a:solidFill>
                          <a:effectLst/>
                          <a:latin typeface="ＭＳ Ｐゴシック"/>
                        </a:rPr>
                        <a:t>評価値</a:t>
                      </a:r>
                      <a:endParaRPr lang="en-US" altLang="ja-JP" sz="2400" b="1" i="0" u="none" strike="noStrike" dirty="0" smtClean="0">
                        <a:solidFill>
                          <a:schemeClr val="bg1"/>
                        </a:solidFill>
                        <a:effectLst/>
                        <a:latin typeface="ＭＳ Ｐゴシック"/>
                      </a:endParaRPr>
                    </a:p>
                  </a:txBody>
                  <a:tcPr marL="9525" marR="9525" marT="9525" marB="0" anchor="ctr">
                    <a:lnTlToBr w="28575" cap="flat" cmpd="sng" algn="ctr">
                      <a:solidFill>
                        <a:schemeClr val="bg1"/>
                      </a:solidFill>
                      <a:prstDash val="solid"/>
                      <a:round/>
                      <a:headEnd type="none" w="med" len="med"/>
                      <a:tailEnd type="none" w="med" len="med"/>
                    </a:lnTlToBr>
                    <a:lnBlToTr w="12700" cap="flat" cmpd="sng" algn="ctr">
                      <a:noFill/>
                      <a:prstDash val="solid"/>
                      <a:round/>
                      <a:headEnd type="none" w="med" len="med"/>
                      <a:tailEnd type="none" w="med" len="med"/>
                    </a:lnBlToTr>
                    <a:solidFill>
                      <a:schemeClr val="accent6">
                        <a:lumMod val="60000"/>
                        <a:lumOff val="40000"/>
                      </a:schemeClr>
                    </a:solidFill>
                  </a:tcPr>
                </a:tc>
                <a:tc>
                  <a:txBody>
                    <a:bodyPr/>
                    <a:lstStyle/>
                    <a:p>
                      <a:pPr algn="ctr" fontAlgn="ctr"/>
                      <a:r>
                        <a:rPr lang="en-US" sz="2400" u="none" strike="noStrike" dirty="0" smtClean="0">
                          <a:effectLst/>
                        </a:rPr>
                        <a:t>Ant</a:t>
                      </a:r>
                      <a:endParaRPr lang="en-US" sz="2400" b="0" i="0" u="none" strike="noStrike" dirty="0">
                        <a:solidFill>
                          <a:srgbClr val="000000"/>
                        </a:solidFill>
                        <a:effectLst/>
                        <a:latin typeface="ＭＳ Ｐゴシック"/>
                      </a:endParaRPr>
                    </a:p>
                  </a:txBody>
                  <a:tcPr marL="9525" marR="9525" marT="9525" marB="0" anchor="ctr">
                    <a:solidFill>
                      <a:schemeClr val="accent6">
                        <a:lumMod val="60000"/>
                        <a:lumOff val="40000"/>
                      </a:schemeClr>
                    </a:solidFill>
                  </a:tcPr>
                </a:tc>
                <a:tc>
                  <a:txBody>
                    <a:bodyPr/>
                    <a:lstStyle/>
                    <a:p>
                      <a:pPr algn="ctr" fontAlgn="ctr"/>
                      <a:r>
                        <a:rPr lang="en-US" sz="2400" u="none" strike="noStrike" dirty="0" err="1" smtClean="0">
                          <a:effectLst/>
                        </a:rPr>
                        <a:t>jEdit</a:t>
                      </a:r>
                      <a:endParaRPr lang="en-US" sz="2400" b="0" i="0" u="none" strike="noStrike" dirty="0">
                        <a:solidFill>
                          <a:srgbClr val="000000"/>
                        </a:solidFill>
                        <a:effectLst/>
                        <a:latin typeface="ＭＳ Ｐゴシック"/>
                      </a:endParaRPr>
                    </a:p>
                  </a:txBody>
                  <a:tcPr marL="9525" marR="9525" marT="9525" marB="0" anchor="ctr">
                    <a:solidFill>
                      <a:schemeClr val="accent6">
                        <a:lumMod val="60000"/>
                        <a:lumOff val="40000"/>
                      </a:schemeClr>
                    </a:solidFill>
                  </a:tcPr>
                </a:tc>
                <a:tc>
                  <a:txBody>
                    <a:bodyPr/>
                    <a:lstStyle/>
                    <a:p>
                      <a:pPr algn="ctr" fontAlgn="ctr"/>
                      <a:r>
                        <a:rPr lang="en-US" sz="2400" u="none" strike="noStrike" dirty="0" smtClean="0">
                          <a:effectLst/>
                        </a:rPr>
                        <a:t>Struts</a:t>
                      </a:r>
                      <a:endParaRPr lang="en-US" sz="2400" b="0" i="0" u="none" strike="noStrike" dirty="0">
                        <a:solidFill>
                          <a:srgbClr val="000000"/>
                        </a:solidFill>
                        <a:effectLst/>
                        <a:latin typeface="ＭＳ Ｐゴシック"/>
                      </a:endParaRPr>
                    </a:p>
                  </a:txBody>
                  <a:tcPr marL="9525" marR="9525" marT="9525" marB="0" anchor="ctr">
                    <a:solidFill>
                      <a:schemeClr val="accent6">
                        <a:lumMod val="60000"/>
                        <a:lumOff val="40000"/>
                      </a:schemeClr>
                    </a:solidFill>
                  </a:tcPr>
                </a:tc>
                <a:tc>
                  <a:txBody>
                    <a:bodyPr/>
                    <a:lstStyle/>
                    <a:p>
                      <a:pPr algn="ctr" fontAlgn="ctr"/>
                      <a:r>
                        <a:rPr lang="en-US" sz="2400" u="none" strike="noStrike" dirty="0" smtClean="0">
                          <a:effectLst/>
                        </a:rPr>
                        <a:t>JDT_</a:t>
                      </a:r>
                      <a:br>
                        <a:rPr lang="en-US" sz="2400" u="none" strike="noStrike" dirty="0" smtClean="0">
                          <a:effectLst/>
                        </a:rPr>
                      </a:br>
                      <a:r>
                        <a:rPr lang="en-US" sz="2400" u="none" strike="noStrike" dirty="0" smtClean="0">
                          <a:effectLst/>
                        </a:rPr>
                        <a:t>Core</a:t>
                      </a:r>
                      <a:endParaRPr lang="en-US" sz="2400" b="0" i="0" u="none" strike="noStrike" dirty="0">
                        <a:solidFill>
                          <a:srgbClr val="000000"/>
                        </a:solidFill>
                        <a:effectLst/>
                        <a:latin typeface="ＭＳ Ｐゴシック"/>
                      </a:endParaRPr>
                    </a:p>
                  </a:txBody>
                  <a:tcPr marL="9525" marR="9525" marT="9525" marB="0" anchor="ctr">
                    <a:solidFill>
                      <a:schemeClr val="accent6">
                        <a:lumMod val="60000"/>
                        <a:lumOff val="40000"/>
                      </a:schemeClr>
                    </a:solidFill>
                  </a:tcPr>
                </a:tc>
                <a:tc>
                  <a:txBody>
                    <a:bodyPr/>
                    <a:lstStyle/>
                    <a:p>
                      <a:pPr algn="ctr" fontAlgn="ctr"/>
                      <a:r>
                        <a:rPr lang="en-US" sz="2400" u="none" strike="noStrike" dirty="0" smtClean="0">
                          <a:effectLst/>
                        </a:rPr>
                        <a:t>Areca</a:t>
                      </a:r>
                      <a:endParaRPr lang="en-US" sz="2400" b="0" i="0" u="none" strike="noStrike" dirty="0">
                        <a:solidFill>
                          <a:srgbClr val="000000"/>
                        </a:solidFill>
                        <a:effectLst/>
                        <a:latin typeface="ＭＳ Ｐゴシック"/>
                      </a:endParaRPr>
                    </a:p>
                  </a:txBody>
                  <a:tcPr marL="9525" marR="9525" marT="9525" marB="0" anchor="ctr">
                    <a:solidFill>
                      <a:schemeClr val="accent6">
                        <a:lumMod val="60000"/>
                        <a:lumOff val="40000"/>
                      </a:schemeClr>
                    </a:solidFill>
                  </a:tcPr>
                </a:tc>
              </a:tr>
              <a:tr h="862273">
                <a:tc>
                  <a:txBody>
                    <a:bodyPr/>
                    <a:lstStyle/>
                    <a:p>
                      <a:pPr algn="l" fontAlgn="ctr"/>
                      <a:r>
                        <a:rPr lang="ja-JP" altLang="en-US" sz="2400" u="none" strike="noStrike" dirty="0" smtClean="0">
                          <a:effectLst/>
                        </a:rPr>
                        <a:t>総メソッド数</a:t>
                      </a:r>
                      <a:endParaRPr lang="ja-JP" altLang="en-US" sz="2400" b="1"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a:effectLst/>
                        </a:rPr>
                        <a:t>14503</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a:effectLst/>
                        </a:rPr>
                        <a:t>8464</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a:effectLst/>
                        </a:rPr>
                        <a:t>25248</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a:effectLst/>
                        </a:rPr>
                        <a:t>14375</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a:effectLst/>
                        </a:rPr>
                        <a:t>6381</a:t>
                      </a:r>
                      <a:endParaRPr lang="en-US" altLang="ja-JP" sz="2400" b="0" i="0" u="none" strike="noStrike">
                        <a:solidFill>
                          <a:srgbClr val="000000"/>
                        </a:solidFill>
                        <a:effectLst/>
                        <a:latin typeface="ＭＳ Ｐゴシック"/>
                      </a:endParaRPr>
                    </a:p>
                  </a:txBody>
                  <a:tcPr marL="9525" marR="9525" marT="9525" marB="0" anchor="ctr"/>
                </a:tc>
              </a:tr>
              <a:tr h="1188502">
                <a:tc>
                  <a:txBody>
                    <a:bodyPr/>
                    <a:lstStyle/>
                    <a:p>
                      <a:pPr algn="l" fontAlgn="ctr"/>
                      <a:r>
                        <a:rPr lang="en-US" sz="2400" u="none" strike="noStrike" dirty="0" smtClean="0">
                          <a:effectLst/>
                        </a:rPr>
                        <a:t>AE</a:t>
                      </a:r>
                    </a:p>
                    <a:p>
                      <a:pPr algn="l" fontAlgn="ctr"/>
                      <a:r>
                        <a:rPr lang="ja-JP" altLang="en-US" sz="2400" b="0" i="0" u="none" strike="noStrike" dirty="0" smtClean="0">
                          <a:solidFill>
                            <a:srgbClr val="000000"/>
                          </a:solidFill>
                          <a:effectLst/>
                          <a:latin typeface="ＭＳ Ｐゴシック"/>
                        </a:rPr>
                        <a:t>（総メソッド数の内 </a:t>
                      </a:r>
                      <a:r>
                        <a:rPr lang="en-US" altLang="ja-JP" sz="2400" b="0" i="0" u="none" strike="noStrike" dirty="0" smtClean="0">
                          <a:solidFill>
                            <a:srgbClr val="000000"/>
                          </a:solidFill>
                          <a:effectLst/>
                          <a:latin typeface="ＭＳ Ｐゴシック"/>
                        </a:rPr>
                        <a:t>%</a:t>
                      </a:r>
                      <a:r>
                        <a:rPr lang="ja-JP" altLang="en-US" sz="2400" b="0" i="0" u="none" strike="noStrike" dirty="0" smtClean="0">
                          <a:solidFill>
                            <a:srgbClr val="000000"/>
                          </a:solidFill>
                          <a:effectLst/>
                          <a:latin typeface="ＭＳ Ｐゴシック"/>
                        </a:rPr>
                        <a:t>）</a:t>
                      </a:r>
                      <a:endParaRPr lang="ja-JP" altLang="en-US"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smtClean="0">
                          <a:solidFill>
                            <a:schemeClr val="tx1"/>
                          </a:solidFill>
                          <a:effectLst/>
                        </a:rPr>
                        <a:t>10222</a:t>
                      </a:r>
                    </a:p>
                    <a:p>
                      <a:pPr algn="ctr" fontAlgn="ctr"/>
                      <a:r>
                        <a:rPr lang="en-US" altLang="ja-JP" sz="2400" b="0" i="0" u="none" strike="noStrike" dirty="0" smtClean="0">
                          <a:solidFill>
                            <a:schemeClr val="tx1"/>
                          </a:solidFill>
                          <a:effectLst/>
                          <a:latin typeface="ＭＳ Ｐゴシック"/>
                        </a:rPr>
                        <a:t>(70.4%)</a:t>
                      </a:r>
                      <a:endParaRPr lang="en-US" altLang="ja-JP" sz="2400" b="0" i="0" u="none" strike="noStrike" dirty="0">
                        <a:solidFill>
                          <a:schemeClr val="tx1"/>
                        </a:solidFill>
                        <a:effectLst/>
                        <a:latin typeface="ＭＳ Ｐゴシック"/>
                      </a:endParaRPr>
                    </a:p>
                  </a:txBody>
                  <a:tcPr marL="9525" marR="9525" marT="9525" marB="0" anchor="ctr"/>
                </a:tc>
                <a:tc>
                  <a:txBody>
                    <a:bodyPr/>
                    <a:lstStyle/>
                    <a:p>
                      <a:pPr algn="ctr" fontAlgn="ctr"/>
                      <a:r>
                        <a:rPr lang="en-US" altLang="ja-JP" sz="2400" u="none" strike="noStrike" dirty="0" smtClean="0">
                          <a:solidFill>
                            <a:schemeClr val="tx1"/>
                          </a:solidFill>
                          <a:effectLst/>
                        </a:rPr>
                        <a:t>4654</a:t>
                      </a:r>
                    </a:p>
                    <a:p>
                      <a:pPr algn="ctr" fontAlgn="ctr"/>
                      <a:r>
                        <a:rPr lang="en-US" altLang="ja-JP" sz="2400" b="0" i="0" u="none" strike="noStrike" dirty="0" smtClean="0">
                          <a:solidFill>
                            <a:schemeClr val="tx1"/>
                          </a:solidFill>
                          <a:effectLst/>
                          <a:latin typeface="ＭＳ Ｐゴシック"/>
                        </a:rPr>
                        <a:t>(54.9%)</a:t>
                      </a:r>
                      <a:endParaRPr lang="en-US" altLang="ja-JP" sz="2400" b="0" i="0" u="none" strike="noStrike" dirty="0">
                        <a:solidFill>
                          <a:schemeClr val="tx1"/>
                        </a:solidFill>
                        <a:effectLst/>
                        <a:latin typeface="ＭＳ Ｐゴシック"/>
                      </a:endParaRPr>
                    </a:p>
                  </a:txBody>
                  <a:tcPr marL="9525" marR="9525" marT="9525" marB="0" anchor="ctr"/>
                </a:tc>
                <a:tc>
                  <a:txBody>
                    <a:bodyPr/>
                    <a:lstStyle/>
                    <a:p>
                      <a:pPr algn="ctr" fontAlgn="ctr"/>
                      <a:r>
                        <a:rPr lang="en-US" altLang="ja-JP" sz="2400" u="none" strike="noStrike" dirty="0" smtClean="0">
                          <a:solidFill>
                            <a:schemeClr val="tx1"/>
                          </a:solidFill>
                          <a:effectLst/>
                        </a:rPr>
                        <a:t>19886</a:t>
                      </a:r>
                    </a:p>
                    <a:p>
                      <a:pPr algn="ctr" fontAlgn="ctr"/>
                      <a:r>
                        <a:rPr lang="en-US" altLang="ja-JP" sz="2400" b="0" i="0" u="none" strike="noStrike" dirty="0" smtClean="0">
                          <a:solidFill>
                            <a:schemeClr val="tx1"/>
                          </a:solidFill>
                          <a:effectLst/>
                          <a:latin typeface="ＭＳ Ｐゴシック"/>
                        </a:rPr>
                        <a:t>(78.7%)</a:t>
                      </a:r>
                      <a:endParaRPr lang="en-US" altLang="ja-JP" sz="2400" b="0" i="0" u="none" strike="noStrike" dirty="0">
                        <a:solidFill>
                          <a:schemeClr val="tx1"/>
                        </a:solidFill>
                        <a:effectLst/>
                        <a:latin typeface="ＭＳ Ｐゴシック"/>
                      </a:endParaRPr>
                    </a:p>
                  </a:txBody>
                  <a:tcPr marL="9525" marR="9525" marT="9525" marB="0" anchor="ctr"/>
                </a:tc>
                <a:tc>
                  <a:txBody>
                    <a:bodyPr/>
                    <a:lstStyle/>
                    <a:p>
                      <a:pPr algn="ctr" fontAlgn="ctr"/>
                      <a:r>
                        <a:rPr lang="en-US" altLang="ja-JP" sz="2400" u="none" strike="noStrike" dirty="0" smtClean="0">
                          <a:solidFill>
                            <a:schemeClr val="tx1"/>
                          </a:solidFill>
                          <a:effectLst/>
                        </a:rPr>
                        <a:t>8409</a:t>
                      </a:r>
                    </a:p>
                    <a:p>
                      <a:pPr algn="ctr" fontAlgn="ctr"/>
                      <a:r>
                        <a:rPr lang="en-US" altLang="ja-JP" sz="2400" b="0" i="0" u="none" strike="noStrike" dirty="0" smtClean="0">
                          <a:solidFill>
                            <a:schemeClr val="tx1"/>
                          </a:solidFill>
                          <a:effectLst/>
                          <a:latin typeface="ＭＳ Ｐゴシック"/>
                        </a:rPr>
                        <a:t>(58.4%)</a:t>
                      </a:r>
                      <a:endParaRPr lang="en-US" altLang="ja-JP" sz="2400" b="0" i="0" u="none" strike="noStrike" dirty="0">
                        <a:solidFill>
                          <a:schemeClr val="tx1"/>
                        </a:solidFill>
                        <a:effectLst/>
                        <a:latin typeface="ＭＳ Ｐゴシック"/>
                      </a:endParaRPr>
                    </a:p>
                  </a:txBody>
                  <a:tcPr marL="9525" marR="9525" marT="9525" marB="0" anchor="ctr"/>
                </a:tc>
                <a:tc>
                  <a:txBody>
                    <a:bodyPr/>
                    <a:lstStyle/>
                    <a:p>
                      <a:pPr algn="ctr" fontAlgn="ctr"/>
                      <a:r>
                        <a:rPr lang="en-US" altLang="ja-JP" sz="2400" u="none" strike="noStrike" dirty="0" smtClean="0">
                          <a:solidFill>
                            <a:schemeClr val="tx1"/>
                          </a:solidFill>
                          <a:effectLst/>
                        </a:rPr>
                        <a:t>3534</a:t>
                      </a:r>
                    </a:p>
                    <a:p>
                      <a:pPr algn="ctr" fontAlgn="ctr"/>
                      <a:r>
                        <a:rPr lang="en-US" altLang="ja-JP" sz="2400" b="0" i="0" u="none" strike="noStrike" dirty="0" smtClean="0">
                          <a:solidFill>
                            <a:schemeClr val="tx1"/>
                          </a:solidFill>
                          <a:effectLst/>
                          <a:latin typeface="ＭＳ Ｐゴシック"/>
                        </a:rPr>
                        <a:t>(55.3%)</a:t>
                      </a:r>
                      <a:endParaRPr lang="en-US" altLang="ja-JP" sz="2400" b="0" i="0" u="none" strike="noStrike" dirty="0">
                        <a:solidFill>
                          <a:schemeClr val="tx1"/>
                        </a:solidFill>
                        <a:effectLst/>
                        <a:latin typeface="ＭＳ Ｐゴシック"/>
                      </a:endParaRPr>
                    </a:p>
                  </a:txBody>
                  <a:tcPr marL="9525" marR="9525" marT="9525" marB="0" anchor="ctr"/>
                </a:tc>
              </a:tr>
              <a:tr h="1327417">
                <a:tc>
                  <a:txBody>
                    <a:bodyPr/>
                    <a:lstStyle/>
                    <a:p>
                      <a:pPr algn="l" fontAlgn="ctr"/>
                      <a:r>
                        <a:rPr lang="en-US" sz="2400" u="none" strike="noStrike" dirty="0" err="1" smtClean="0">
                          <a:effectLst/>
                        </a:rPr>
                        <a:t>NoAccess</a:t>
                      </a:r>
                      <a:endParaRPr lang="en-US" sz="2400" u="none" strike="noStrike" dirty="0" smtClean="0">
                        <a:effectLst/>
                      </a:endParaRPr>
                    </a:p>
                    <a:p>
                      <a:pPr algn="l" fontAlgn="ctr"/>
                      <a:r>
                        <a:rPr lang="en-US" altLang="ja-JP" sz="2400" b="0" i="0" u="none" strike="noStrike" dirty="0" smtClean="0">
                          <a:solidFill>
                            <a:srgbClr val="000000"/>
                          </a:solidFill>
                          <a:effectLst/>
                          <a:latin typeface="ＭＳ Ｐゴシック"/>
                        </a:rPr>
                        <a:t>(AE</a:t>
                      </a:r>
                      <a:r>
                        <a:rPr lang="ja-JP" altLang="en-US" sz="2400" b="0" i="0" u="none" strike="noStrike" dirty="0" smtClean="0">
                          <a:solidFill>
                            <a:srgbClr val="000000"/>
                          </a:solidFill>
                          <a:effectLst/>
                          <a:latin typeface="ＭＳ Ｐゴシック"/>
                        </a:rPr>
                        <a:t>の内 </a:t>
                      </a:r>
                      <a:r>
                        <a:rPr lang="en-US" altLang="ja-JP" sz="2400" b="0" i="0" u="none" strike="noStrike" dirty="0" smtClean="0">
                          <a:solidFill>
                            <a:srgbClr val="000000"/>
                          </a:solidFill>
                          <a:effectLst/>
                          <a:latin typeface="ＭＳ Ｐゴシック"/>
                        </a:rPr>
                        <a:t>%)</a:t>
                      </a:r>
                      <a:endParaRPr lang="ja-JP" altLang="en-US"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8230</a:t>
                      </a:r>
                    </a:p>
                    <a:p>
                      <a:pPr algn="ctr" fontAlgn="ctr"/>
                      <a:r>
                        <a:rPr lang="en-US" altLang="ja-JP" sz="2400" b="0" i="0" u="none" strike="noStrike" dirty="0" smtClean="0">
                          <a:solidFill>
                            <a:srgbClr val="000000"/>
                          </a:solidFill>
                          <a:effectLst/>
                          <a:latin typeface="ＭＳ Ｐゴシック"/>
                        </a:rPr>
                        <a:t>(</a:t>
                      </a:r>
                      <a:r>
                        <a:rPr lang="en-US" altLang="ja-JP" sz="2400" b="0" i="0" u="none" strike="noStrike" dirty="0" smtClean="0">
                          <a:solidFill>
                            <a:srgbClr val="FF0000"/>
                          </a:solidFill>
                          <a:effectLst/>
                          <a:latin typeface="ＭＳ Ｐゴシック"/>
                        </a:rPr>
                        <a:t>80.5%</a:t>
                      </a:r>
                      <a:r>
                        <a:rPr lang="en-US" altLang="ja-JP" sz="2400" b="0" i="0" u="none" strike="noStrike" dirty="0" smtClean="0">
                          <a:solidFill>
                            <a:srgbClr val="000000"/>
                          </a:solidFill>
                          <a:effectLst/>
                          <a:latin typeface="ＭＳ Ｐゴシック"/>
                        </a:rPr>
                        <a:t>)</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3287</a:t>
                      </a:r>
                    </a:p>
                    <a:p>
                      <a:pPr algn="ctr" fontAlgn="ctr"/>
                      <a:r>
                        <a:rPr lang="en-US" altLang="ja-JP" sz="2400" b="0" i="0" u="none" strike="noStrike" dirty="0" smtClean="0">
                          <a:solidFill>
                            <a:srgbClr val="000000"/>
                          </a:solidFill>
                          <a:effectLst/>
                          <a:latin typeface="ＭＳ Ｐゴシック"/>
                        </a:rPr>
                        <a:t>(</a:t>
                      </a:r>
                      <a:r>
                        <a:rPr lang="en-US" altLang="ja-JP" sz="2400" b="0" i="0" u="none" strike="noStrike" dirty="0" smtClean="0">
                          <a:solidFill>
                            <a:srgbClr val="FF0000"/>
                          </a:solidFill>
                          <a:effectLst/>
                          <a:latin typeface="ＭＳ Ｐゴシック"/>
                        </a:rPr>
                        <a:t>70.6%</a:t>
                      </a:r>
                      <a:r>
                        <a:rPr lang="en-US" altLang="ja-JP" sz="2400" b="0" i="0" u="none" strike="noStrike" dirty="0" smtClean="0">
                          <a:solidFill>
                            <a:schemeClr val="tx1"/>
                          </a:solidFill>
                          <a:effectLst/>
                          <a:latin typeface="ＭＳ Ｐゴシック"/>
                        </a:rPr>
                        <a:t>)</a:t>
                      </a:r>
                      <a:endParaRPr lang="en-US" altLang="ja-JP" sz="2400" b="0" i="0" u="none" strike="noStrike" dirty="0">
                        <a:solidFill>
                          <a:schemeClr val="tx1"/>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15728</a:t>
                      </a:r>
                    </a:p>
                    <a:p>
                      <a:pPr algn="ctr" fontAlgn="ctr"/>
                      <a:r>
                        <a:rPr lang="en-US" altLang="ja-JP" sz="2400" b="0" i="0" u="none" strike="noStrike" dirty="0" smtClean="0">
                          <a:solidFill>
                            <a:srgbClr val="000000"/>
                          </a:solidFill>
                          <a:effectLst/>
                          <a:latin typeface="ＭＳ Ｐゴシック"/>
                        </a:rPr>
                        <a:t>(</a:t>
                      </a:r>
                      <a:r>
                        <a:rPr lang="en-US" altLang="ja-JP" sz="2400" b="0" i="0" u="none" strike="noStrike" dirty="0" smtClean="0">
                          <a:solidFill>
                            <a:srgbClr val="FF0000"/>
                          </a:solidFill>
                          <a:effectLst/>
                          <a:latin typeface="ＭＳ Ｐゴシック"/>
                        </a:rPr>
                        <a:t>79.0%</a:t>
                      </a:r>
                      <a:r>
                        <a:rPr lang="en-US" altLang="ja-JP" sz="2400" b="0" i="0" u="none" strike="noStrike" dirty="0" smtClean="0">
                          <a:solidFill>
                            <a:schemeClr val="tx1"/>
                          </a:solidFill>
                          <a:effectLst/>
                          <a:latin typeface="ＭＳ Ｐゴシック"/>
                        </a:rPr>
                        <a:t>)</a:t>
                      </a:r>
                      <a:endParaRPr lang="en-US" altLang="ja-JP" sz="2400" b="0" i="0" u="none" strike="noStrike" dirty="0">
                        <a:solidFill>
                          <a:schemeClr val="tx1"/>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6534</a:t>
                      </a:r>
                    </a:p>
                    <a:p>
                      <a:pPr algn="ctr" fontAlgn="ctr"/>
                      <a:r>
                        <a:rPr lang="en-US" altLang="ja-JP" sz="2400" b="0" i="0" u="none" strike="noStrike" dirty="0" smtClean="0">
                          <a:solidFill>
                            <a:srgbClr val="000000"/>
                          </a:solidFill>
                          <a:effectLst/>
                          <a:latin typeface="ＭＳ Ｐゴシック"/>
                        </a:rPr>
                        <a:t>(</a:t>
                      </a:r>
                      <a:r>
                        <a:rPr lang="en-US" altLang="ja-JP" sz="2400" b="0" i="0" u="none" strike="noStrike" dirty="0" smtClean="0">
                          <a:solidFill>
                            <a:srgbClr val="FF0000"/>
                          </a:solidFill>
                          <a:effectLst/>
                          <a:latin typeface="ＭＳ Ｐゴシック"/>
                        </a:rPr>
                        <a:t>77.7%</a:t>
                      </a:r>
                      <a:r>
                        <a:rPr lang="en-US" altLang="ja-JP" sz="2400" b="0" i="0" u="none" strike="noStrike" dirty="0" smtClean="0">
                          <a:solidFill>
                            <a:srgbClr val="000000"/>
                          </a:solidFill>
                          <a:effectLst/>
                          <a:latin typeface="ＭＳ Ｐゴシック"/>
                        </a:rPr>
                        <a:t>)</a:t>
                      </a:r>
                      <a:endParaRPr lang="en-US" altLang="ja-JP" sz="24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400" u="none" strike="noStrike" dirty="0" smtClean="0">
                          <a:effectLst/>
                        </a:rPr>
                        <a:t>2813</a:t>
                      </a:r>
                    </a:p>
                    <a:p>
                      <a:pPr algn="ctr" fontAlgn="ctr"/>
                      <a:r>
                        <a:rPr lang="en-US" altLang="ja-JP" sz="2400" b="0" i="0" u="none" strike="noStrike" dirty="0" smtClean="0">
                          <a:solidFill>
                            <a:srgbClr val="000000"/>
                          </a:solidFill>
                          <a:effectLst/>
                          <a:latin typeface="ＭＳ Ｐゴシック"/>
                        </a:rPr>
                        <a:t>(</a:t>
                      </a:r>
                      <a:r>
                        <a:rPr lang="en-US" altLang="ja-JP" sz="2400" b="0" i="0" u="none" strike="noStrike" dirty="0" smtClean="0">
                          <a:solidFill>
                            <a:srgbClr val="FF0000"/>
                          </a:solidFill>
                          <a:effectLst/>
                          <a:latin typeface="ＭＳ Ｐゴシック"/>
                        </a:rPr>
                        <a:t>79.5%</a:t>
                      </a:r>
                      <a:r>
                        <a:rPr lang="en-US" altLang="ja-JP" sz="2400" b="0" i="0" u="none" strike="noStrike" dirty="0" smtClean="0">
                          <a:solidFill>
                            <a:srgbClr val="000000"/>
                          </a:solidFill>
                          <a:effectLst/>
                          <a:latin typeface="ＭＳ Ｐゴシック"/>
                        </a:rPr>
                        <a:t>)</a:t>
                      </a:r>
                      <a:endParaRPr lang="en-US" altLang="ja-JP" sz="2400" b="0" i="0" u="none" strike="noStrike" dirty="0">
                        <a:solidFill>
                          <a:srgbClr val="000000"/>
                        </a:solidFill>
                        <a:effectLst/>
                        <a:latin typeface="ＭＳ Ｐゴシック"/>
                      </a:endParaRPr>
                    </a:p>
                  </a:txBody>
                  <a:tcPr marL="9525" marR="9525" marT="9525" marB="0" anchor="ctr"/>
                </a:tc>
              </a:tr>
            </a:tbl>
          </a:graphicData>
        </a:graphic>
      </p:graphicFrame>
      <p:sp>
        <p:nvSpPr>
          <p:cNvPr id="3" name="テキスト ボックス 2"/>
          <p:cNvSpPr txBox="1"/>
          <p:nvPr/>
        </p:nvSpPr>
        <p:spPr>
          <a:xfrm>
            <a:off x="1127867" y="1594182"/>
            <a:ext cx="2059826" cy="400110"/>
          </a:xfrm>
          <a:prstGeom prst="rect">
            <a:avLst/>
          </a:prstGeom>
          <a:noFill/>
        </p:spPr>
        <p:txBody>
          <a:bodyPr wrap="square" rtlCol="0">
            <a:spAutoFit/>
          </a:bodyPr>
          <a:lstStyle/>
          <a:p>
            <a:r>
              <a:rPr kumimoji="1" lang="ja-JP" altLang="en-US" sz="2000" b="1" dirty="0" smtClean="0">
                <a:solidFill>
                  <a:schemeClr val="bg1"/>
                </a:solidFill>
              </a:rPr>
              <a:t>プロジェクト名</a:t>
            </a:r>
            <a:endParaRPr kumimoji="1" lang="ja-JP" altLang="en-US" sz="2000" b="1" dirty="0">
              <a:solidFill>
                <a:schemeClr val="bg1"/>
              </a:solidFill>
            </a:endParaRPr>
          </a:p>
        </p:txBody>
      </p:sp>
      <p:sp>
        <p:nvSpPr>
          <p:cNvPr id="8" name="円/楕円 7"/>
          <p:cNvSpPr/>
          <p:nvPr/>
        </p:nvSpPr>
        <p:spPr>
          <a:xfrm>
            <a:off x="197224" y="3295650"/>
            <a:ext cx="2990469" cy="56925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rPr>
              <a:t>半分</a:t>
            </a:r>
            <a:r>
              <a:rPr kumimoji="1" lang="ja-JP" altLang="en-US" sz="2000" b="1" dirty="0" smtClean="0">
                <a:solidFill>
                  <a:schemeClr val="bg1"/>
                </a:solidFill>
              </a:rPr>
              <a:t>以上が</a:t>
            </a:r>
            <a:r>
              <a:rPr kumimoji="1" lang="en-US" altLang="ja-JP" sz="2000" b="1" dirty="0" smtClean="0">
                <a:solidFill>
                  <a:schemeClr val="bg1"/>
                </a:solidFill>
              </a:rPr>
              <a:t>AE</a:t>
            </a:r>
            <a:endParaRPr kumimoji="1" lang="ja-JP" altLang="en-US" sz="2000" b="1" dirty="0">
              <a:solidFill>
                <a:schemeClr val="bg1"/>
              </a:solidFill>
            </a:endParaRPr>
          </a:p>
        </p:txBody>
      </p:sp>
      <p:sp>
        <p:nvSpPr>
          <p:cNvPr id="9" name="円/楕円 8"/>
          <p:cNvSpPr/>
          <p:nvPr/>
        </p:nvSpPr>
        <p:spPr>
          <a:xfrm>
            <a:off x="197224" y="4441563"/>
            <a:ext cx="3177132" cy="6393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bg1"/>
                </a:solidFill>
              </a:rPr>
              <a:t>AE</a:t>
            </a:r>
            <a:r>
              <a:rPr lang="ja-JP" altLang="en-US" sz="2000" b="1" dirty="0" smtClean="0">
                <a:solidFill>
                  <a:schemeClr val="bg1"/>
                </a:solidFill>
              </a:rPr>
              <a:t>の７</a:t>
            </a:r>
            <a:r>
              <a:rPr lang="ja-JP" altLang="en-US" sz="2000" b="1" dirty="0">
                <a:solidFill>
                  <a:schemeClr val="bg1"/>
                </a:solidFill>
              </a:rPr>
              <a:t>割</a:t>
            </a:r>
            <a:r>
              <a:rPr kumimoji="1" lang="ja-JP" altLang="en-US" sz="2000" b="1" dirty="0" smtClean="0">
                <a:solidFill>
                  <a:schemeClr val="bg1"/>
                </a:solidFill>
              </a:rPr>
              <a:t>以上が</a:t>
            </a:r>
            <a:endParaRPr kumimoji="1" lang="en-US" altLang="ja-JP" sz="2000" b="1" dirty="0" smtClean="0">
              <a:solidFill>
                <a:schemeClr val="bg1"/>
              </a:solidFill>
            </a:endParaRPr>
          </a:p>
          <a:p>
            <a:pPr algn="ctr"/>
            <a:r>
              <a:rPr kumimoji="1" lang="en-US" altLang="ja-JP" sz="2000" b="1" dirty="0" err="1" smtClean="0">
                <a:solidFill>
                  <a:schemeClr val="bg1"/>
                </a:solidFill>
              </a:rPr>
              <a:t>NoAccess</a:t>
            </a:r>
            <a:endParaRPr kumimoji="1" lang="ja-JP" altLang="en-US" sz="2000" b="1" dirty="0">
              <a:solidFill>
                <a:schemeClr val="bg1"/>
              </a:solidFill>
            </a:endParaRPr>
          </a:p>
        </p:txBody>
      </p:sp>
      <p:sp>
        <p:nvSpPr>
          <p:cNvPr id="10" name="テキスト ボックス 9"/>
          <p:cNvSpPr txBox="1"/>
          <p:nvPr/>
        </p:nvSpPr>
        <p:spPr>
          <a:xfrm>
            <a:off x="742520" y="6024559"/>
            <a:ext cx="8057785" cy="461665"/>
          </a:xfrm>
          <a:prstGeom prst="rect">
            <a:avLst/>
          </a:prstGeom>
          <a:solidFill>
            <a:srgbClr val="FFFFCC"/>
          </a:solidFill>
          <a:ln>
            <a:solidFill>
              <a:schemeClr val="tx1"/>
            </a:solidFill>
          </a:ln>
        </p:spPr>
        <p:txBody>
          <a:bodyPr wrap="square" rtlCol="0">
            <a:spAutoFit/>
          </a:bodyPr>
          <a:lstStyle/>
          <a:p>
            <a:r>
              <a:rPr lang="en-US" altLang="ja-JP" sz="1200" dirty="0" smtClean="0"/>
              <a:t>[2] </a:t>
            </a:r>
            <a:r>
              <a:rPr lang="ja-JP" altLang="en-US" sz="1200" dirty="0" smtClean="0"/>
              <a:t>石居達也</a:t>
            </a:r>
            <a:r>
              <a:rPr lang="en-US" altLang="ja-JP" sz="1200" dirty="0" smtClean="0"/>
              <a:t>, </a:t>
            </a:r>
            <a:r>
              <a:rPr lang="ja-JP" altLang="en-US" sz="1200" dirty="0" smtClean="0"/>
              <a:t>小堀一雄</a:t>
            </a:r>
            <a:r>
              <a:rPr lang="en-US" altLang="ja-JP" sz="1200" dirty="0" smtClean="0"/>
              <a:t>, </a:t>
            </a:r>
            <a:r>
              <a:rPr lang="ja-JP" altLang="en-US" sz="1200" dirty="0"/>
              <a:t>松下</a:t>
            </a:r>
            <a:r>
              <a:rPr lang="ja-JP" altLang="en-US" sz="1200" dirty="0" smtClean="0"/>
              <a:t>誠</a:t>
            </a:r>
            <a:r>
              <a:rPr lang="en-US" altLang="ja-JP" sz="1200" dirty="0" smtClean="0"/>
              <a:t>, </a:t>
            </a:r>
            <a:r>
              <a:rPr lang="ja-JP" altLang="en-US" sz="1200" dirty="0" smtClean="0"/>
              <a:t>井上克郎</a:t>
            </a:r>
            <a:r>
              <a:rPr lang="en-US" altLang="ja-JP" sz="1200" dirty="0" smtClean="0"/>
              <a:t>,</a:t>
            </a:r>
            <a:r>
              <a:rPr lang="ja-JP" altLang="en-US" sz="1200" dirty="0"/>
              <a:t>アクセス修飾子過剰性の変遷に着目</a:t>
            </a:r>
            <a:r>
              <a:rPr lang="ja-JP" altLang="en-US" sz="1200" dirty="0" smtClean="0"/>
              <a:t>した</a:t>
            </a:r>
            <a:r>
              <a:rPr lang="en-US" altLang="ja-JP" sz="1200" b="1" dirty="0" smtClean="0"/>
              <a:t>Java</a:t>
            </a:r>
            <a:r>
              <a:rPr lang="ja-JP" altLang="en-US" sz="1200" dirty="0"/>
              <a:t>プログラム部品の</a:t>
            </a:r>
            <a:r>
              <a:rPr lang="ja-JP" altLang="en-US" sz="1200" dirty="0" smtClean="0"/>
              <a:t>分析</a:t>
            </a:r>
            <a:r>
              <a:rPr lang="en-US" altLang="ja-JP" sz="1200" dirty="0" smtClean="0"/>
              <a:t>, </a:t>
            </a:r>
            <a:r>
              <a:rPr lang="ja-JP" altLang="en-US" sz="1200" dirty="0" smtClean="0"/>
              <a:t>情報</a:t>
            </a:r>
            <a:r>
              <a:rPr lang="ja-JP" altLang="en-US" sz="1200" dirty="0"/>
              <a:t>処理学会研究報告 </a:t>
            </a:r>
            <a:r>
              <a:rPr lang="en-US" altLang="ja-JP" sz="1200" dirty="0"/>
              <a:t>Vol.2013-SE-180, No.1, </a:t>
            </a:r>
            <a:r>
              <a:rPr lang="en-US" altLang="ja-JP" sz="1200" dirty="0" smtClean="0"/>
              <a:t>pp.1-8</a:t>
            </a:r>
            <a:r>
              <a:rPr lang="en-US" altLang="ja-JP" sz="1200" dirty="0"/>
              <a:t>, 2013/5/27</a:t>
            </a:r>
          </a:p>
        </p:txBody>
      </p:sp>
      <mc:AlternateContent xmlns:mc="http://schemas.openxmlformats.org/markup-compatibility/2006" xmlns:a14="http://schemas.microsoft.com/office/drawing/2010/main">
        <mc:Choice Requires="a14">
          <p:sp>
            <p:nvSpPr>
              <p:cNvPr id="11" name="角丸四角形 10"/>
              <p:cNvSpPr/>
              <p:nvPr/>
            </p:nvSpPr>
            <p:spPr>
              <a:xfrm>
                <a:off x="4344994" y="496121"/>
                <a:ext cx="4697405" cy="92151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ja-JP" altLang="en-US" sz="2000" i="1" dirty="0">
                          <a:latin typeface="Cambria Math" panose="02040503050406030204" pitchFamily="18" charset="0"/>
                        </a:rPr>
                        <m:t>代表的なプロジェクトに対し，</m:t>
                      </m:r>
                      <m:r>
                        <m:rPr>
                          <m:sty m:val="p"/>
                        </m:rPr>
                        <a:rPr lang="en-US" altLang="ja-JP" sz="2000" i="1" dirty="0">
                          <a:latin typeface="Cambria Math" panose="02040503050406030204" pitchFamily="18" charset="0"/>
                        </a:rPr>
                        <m:t>AE</m:t>
                      </m:r>
                      <m:r>
                        <a:rPr lang="ja-JP" altLang="en-US" sz="2000" i="1" dirty="0">
                          <a:latin typeface="Cambria Math" panose="02040503050406030204" pitchFamily="18" charset="0"/>
                        </a:rPr>
                        <m:t>がどれだけ</m:t>
                      </m:r>
                    </m:oMath>
                    <m:oMath xmlns:m="http://schemas.openxmlformats.org/officeDocument/2006/math">
                      <m:r>
                        <a:rPr lang="ja-JP" altLang="en-US" sz="2000" i="1" dirty="0">
                          <a:latin typeface="Cambria Math" panose="02040503050406030204" pitchFamily="18" charset="0"/>
                        </a:rPr>
                        <m:t>存在するのかを</m:t>
                      </m:r>
                      <m:sSub>
                        <m:sSubPr>
                          <m:ctrlPr>
                            <a:rPr lang="en-US" altLang="ja-JP" sz="2000" i="1" dirty="0">
                              <a:latin typeface="Cambria Math" panose="02040503050406030204" pitchFamily="18" charset="0"/>
                            </a:rPr>
                          </m:ctrlPr>
                        </m:sSubPr>
                        <m:e>
                          <m:r>
                            <a:rPr lang="ja-JP" altLang="en-US" sz="2000" i="1" dirty="0">
                              <a:latin typeface="Cambria Math" panose="02040503050406030204" pitchFamily="18" charset="0"/>
                            </a:rPr>
                            <m:t>調査した</m:t>
                          </m:r>
                        </m:e>
                        <m:sub>
                          <m:d>
                            <m:dPr>
                              <m:begChr m:val="["/>
                              <m:endChr m:val="]"/>
                              <m:ctrlPr>
                                <a:rPr lang="en-US" altLang="ja-JP" sz="2000" i="1" dirty="0">
                                  <a:latin typeface="Cambria Math" panose="02040503050406030204" pitchFamily="18" charset="0"/>
                                </a:rPr>
                              </m:ctrlPr>
                            </m:dPr>
                            <m:e>
                              <m:r>
                                <a:rPr lang="en-US" altLang="ja-JP" sz="2000" i="1" dirty="0">
                                  <a:latin typeface="Cambria Math" panose="02040503050406030204" pitchFamily="18" charset="0"/>
                                </a:rPr>
                                <m:t>2</m:t>
                              </m:r>
                            </m:e>
                          </m:d>
                        </m:sub>
                      </m:sSub>
                    </m:oMath>
                  </m:oMathPara>
                </a14:m>
                <a:endParaRPr kumimoji="1" lang="ja-JP" altLang="en-US" sz="2000" b="1" dirty="0">
                  <a:solidFill>
                    <a:schemeClr val="tx1"/>
                  </a:solidFill>
                </a:endParaRPr>
              </a:p>
            </p:txBody>
          </p:sp>
        </mc:Choice>
        <mc:Fallback xmlns="">
          <p:sp>
            <p:nvSpPr>
              <p:cNvPr id="11" name="角丸四角形 10"/>
              <p:cNvSpPr>
                <a:spLocks noRot="1" noChangeAspect="1" noMove="1" noResize="1" noEditPoints="1" noAdjustHandles="1" noChangeArrowheads="1" noChangeShapeType="1" noTextEdit="1"/>
              </p:cNvSpPr>
              <p:nvPr/>
            </p:nvSpPr>
            <p:spPr>
              <a:xfrm>
                <a:off x="4344994" y="496121"/>
                <a:ext cx="4697405" cy="921517"/>
              </a:xfrm>
              <a:prstGeom prst="roundRect">
                <a:avLst/>
              </a:prstGeom>
              <a:blipFill rotWithShape="0">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54534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既存研究の問題点</a:t>
            </a:r>
            <a:endParaRPr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 AE(</a:t>
            </a:r>
            <a:r>
              <a:rPr lang="ja-JP" altLang="en-US" dirty="0" smtClean="0"/>
              <a:t>特に</a:t>
            </a:r>
            <a:r>
              <a:rPr lang="en-US" altLang="ja-JP" dirty="0" err="1" smtClean="0"/>
              <a:t>NoAccess</a:t>
            </a:r>
            <a:r>
              <a:rPr lang="en-US" altLang="ja-JP" dirty="0" smtClean="0"/>
              <a:t>)</a:t>
            </a:r>
            <a:r>
              <a:rPr lang="ja-JP" altLang="en-US" dirty="0" smtClean="0"/>
              <a:t>が多すぎるのではないか</a:t>
            </a:r>
            <a:endParaRPr lang="en-US" altLang="ja-JP" dirty="0" smtClean="0"/>
          </a:p>
          <a:p>
            <a:pPr lvl="1"/>
            <a:r>
              <a:rPr lang="ja-JP" altLang="en-US" dirty="0" smtClean="0"/>
              <a:t>どこからも参照されていないものが</a:t>
            </a:r>
            <a:r>
              <a:rPr lang="en-US" altLang="ja-JP" dirty="0" smtClean="0"/>
              <a:t>7</a:t>
            </a:r>
            <a:r>
              <a:rPr lang="ja-JP" altLang="en-US" dirty="0" smtClean="0"/>
              <a:t>割以上</a:t>
            </a:r>
            <a:endParaRPr lang="en-US" altLang="ja-JP" dirty="0" smtClean="0"/>
          </a:p>
          <a:p>
            <a:pPr lvl="1"/>
            <a:r>
              <a:rPr lang="ja-JP" altLang="en-US" dirty="0" smtClean="0"/>
              <a:t>解析対象である</a:t>
            </a:r>
            <a:r>
              <a:rPr lang="en-US" altLang="ja-JP" dirty="0" smtClean="0"/>
              <a:t>Java</a:t>
            </a:r>
            <a:r>
              <a:rPr lang="ja-JP" altLang="en-US" dirty="0" smtClean="0"/>
              <a:t>プログラム外からのアクセスが主要因</a:t>
            </a:r>
            <a:endParaRPr lang="en-US" altLang="ja-JP" dirty="0" smtClean="0"/>
          </a:p>
          <a:p>
            <a:pPr lvl="1"/>
            <a:r>
              <a:rPr lang="ja-JP" altLang="en-US" dirty="0" smtClean="0"/>
              <a:t>他にも別の原因があるのではないか</a:t>
            </a:r>
            <a:endParaRPr lang="en-US" altLang="ja-JP" dirty="0" smtClean="0"/>
          </a:p>
          <a:p>
            <a:pPr marL="0" indent="0">
              <a:buNone/>
            </a:pPr>
            <a:r>
              <a:rPr lang="en-US" altLang="ja-JP" sz="3600" dirty="0" smtClean="0">
                <a:solidFill>
                  <a:srgbClr val="FF0000"/>
                </a:solidFill>
              </a:rPr>
              <a:t>AE</a:t>
            </a:r>
            <a:r>
              <a:rPr lang="ja-JP" altLang="en-US" sz="3600" dirty="0" smtClean="0">
                <a:solidFill>
                  <a:srgbClr val="FF0000"/>
                </a:solidFill>
              </a:rPr>
              <a:t>の分別を行う必要がある</a:t>
            </a:r>
            <a:endParaRPr lang="en-US" altLang="ja-JP" sz="3600" dirty="0" smtClean="0">
              <a:solidFill>
                <a:srgbClr val="FF0000"/>
              </a:solidFill>
            </a:endParaRPr>
          </a:p>
          <a:p>
            <a:pPr lvl="1"/>
            <a:r>
              <a:rPr lang="ja-JP" altLang="en-US" dirty="0" smtClean="0"/>
              <a:t>意図的に作られた</a:t>
            </a:r>
            <a:r>
              <a:rPr lang="en-US" altLang="ja-JP" dirty="0" smtClean="0"/>
              <a:t>AE</a:t>
            </a:r>
            <a:r>
              <a:rPr lang="ja-JP" altLang="en-US" dirty="0" smtClean="0"/>
              <a:t>　（設計者の意図）</a:t>
            </a:r>
            <a:endParaRPr lang="en-US" altLang="ja-JP" dirty="0" smtClean="0"/>
          </a:p>
          <a:p>
            <a:pPr marL="914400" lvl="2" indent="0">
              <a:buNone/>
            </a:pPr>
            <a:r>
              <a:rPr lang="ja-JP" altLang="en-US" dirty="0" smtClean="0"/>
              <a:t>将来拡張</a:t>
            </a:r>
            <a:r>
              <a:rPr lang="ja-JP" altLang="en-US" dirty="0"/>
              <a:t>、</a:t>
            </a:r>
            <a:r>
              <a:rPr lang="en-US" altLang="ja-JP" dirty="0" smtClean="0"/>
              <a:t>Java</a:t>
            </a:r>
            <a:r>
              <a:rPr lang="ja-JP" altLang="en-US" dirty="0" smtClean="0"/>
              <a:t>の外からの参照</a:t>
            </a:r>
            <a:endParaRPr lang="en-US" altLang="ja-JP" dirty="0" smtClean="0"/>
          </a:p>
          <a:p>
            <a:pPr lvl="1"/>
            <a:r>
              <a:rPr lang="ja-JP" altLang="en-US" dirty="0" smtClean="0"/>
              <a:t>コーディングミスにより発生した</a:t>
            </a:r>
            <a:r>
              <a:rPr lang="en-US" altLang="ja-JP" dirty="0" smtClean="0"/>
              <a:t>AE</a:t>
            </a:r>
          </a:p>
          <a:p>
            <a:pPr lvl="1"/>
            <a:endParaRPr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11</a:t>
            </a:fld>
            <a:endParaRPr lang="ja-JP" altLang="en-US" dirty="0"/>
          </a:p>
        </p:txBody>
      </p:sp>
    </p:spTree>
    <p:extLst>
      <p:ext uri="{BB962C8B-B14F-4D97-AF65-F5344CB8AC3E}">
        <p14:creationId xmlns:p14="http://schemas.microsoft.com/office/powerpoint/2010/main" val="378527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p:cNvSpPr>
                <a:spLocks noGrp="1"/>
              </p:cNvSpPr>
              <p:nvPr>
                <p:ph type="title"/>
              </p:nvPr>
            </p:nvSpPr>
            <p:spPr>
              <a:xfrm>
                <a:off x="457200" y="274638"/>
                <a:ext cx="8371490" cy="1143000"/>
              </a:xfrm>
            </p:spPr>
            <p:txBody>
              <a:bodyPr/>
              <a:lstStyle/>
              <a:p>
                <a14:m>
                  <m:oMath xmlns:m="http://schemas.openxmlformats.org/officeDocument/2006/math">
                    <m:r>
                      <a:rPr kumimoji="1" lang="ja-JP" altLang="en-US" i="1" dirty="0" smtClean="0">
                        <a:latin typeface="Cambria Math" panose="02040503050406030204" pitchFamily="18" charset="0"/>
                      </a:rPr>
                      <m:t>先行</m:t>
                    </m:r>
                    <m:r>
                      <a:rPr lang="ja-JP" altLang="en-US" i="1" dirty="0">
                        <a:latin typeface="Cambria Math" panose="02040503050406030204" pitchFamily="18" charset="0"/>
                      </a:rPr>
                      <m:t>研究</m:t>
                    </m:r>
                  </m:oMath>
                </a14:m>
                <a:r>
                  <a:rPr kumimoji="1" lang="en-US" altLang="ja-JP" dirty="0" smtClean="0"/>
                  <a:t>:</a:t>
                </a:r>
                <a:r>
                  <a:rPr kumimoji="1" lang="ja-JP" altLang="en-US" dirty="0" smtClean="0"/>
                  <a:t>意図的な</a:t>
                </a:r>
                <a:r>
                  <a:rPr kumimoji="1" lang="en-US" altLang="ja-JP" dirty="0" smtClean="0"/>
                  <a:t>AE</a:t>
                </a:r>
                <a:r>
                  <a:rPr kumimoji="1" lang="ja-JP" altLang="en-US" dirty="0" err="1" smtClean="0"/>
                  <a:t>の検</a:t>
                </a:r>
                <a:r>
                  <a:rPr kumimoji="1" lang="ja-JP" altLang="en-US" dirty="0" smtClean="0"/>
                  <a:t>出・</a:t>
                </a:r>
                <a14:m>
                  <m:oMath xmlns:m="http://schemas.openxmlformats.org/officeDocument/2006/math">
                    <m:r>
                      <a:rPr kumimoji="1" lang="ja-JP" altLang="en-US" i="1" dirty="0" smtClean="0">
                        <a:latin typeface="Cambria Math" panose="02040503050406030204" pitchFamily="18" charset="0"/>
                      </a:rPr>
                      <m:t>除</m:t>
                    </m:r>
                    <m:sSub>
                      <m:sSubPr>
                        <m:ctrlPr>
                          <a:rPr kumimoji="1" lang="en-US" altLang="ja-JP" b="0" i="1" dirty="0" smtClean="0">
                            <a:latin typeface="Cambria Math" panose="02040503050406030204" pitchFamily="18" charset="0"/>
                          </a:rPr>
                        </m:ctrlPr>
                      </m:sSubPr>
                      <m:e>
                        <m:r>
                          <a:rPr kumimoji="1" lang="ja-JP" altLang="en-US" i="1" dirty="0" smtClean="0">
                            <a:latin typeface="Cambria Math" panose="02040503050406030204" pitchFamily="18" charset="0"/>
                          </a:rPr>
                          <m:t>去</m:t>
                        </m:r>
                      </m:e>
                      <m:sub>
                        <m:r>
                          <a:rPr kumimoji="1" lang="en-US" altLang="ja-JP" b="0" i="1" dirty="0" smtClean="0">
                            <a:latin typeface="Cambria Math" panose="02040503050406030204" pitchFamily="18" charset="0"/>
                          </a:rPr>
                          <m:t>[3]</m:t>
                        </m:r>
                      </m:sub>
                    </m:sSub>
                  </m:oMath>
                </a14:m>
                <a:endParaRPr kumimoji="1" lang="ja-JP" altLang="en-US" dirty="0"/>
              </a:p>
            </p:txBody>
          </p:sp>
        </mc:Choice>
        <mc:Fallback xmlns="">
          <p:sp>
            <p:nvSpPr>
              <p:cNvPr id="2" name="タイトル 1"/>
              <p:cNvSpPr>
                <a:spLocks noGrp="1" noRot="1" noChangeAspect="1" noMove="1" noResize="1" noEditPoints="1" noAdjustHandles="1" noChangeArrowheads="1" noChangeShapeType="1" noTextEdit="1"/>
              </p:cNvSpPr>
              <p:nvPr>
                <p:ph type="title"/>
              </p:nvPr>
            </p:nvSpPr>
            <p:spPr>
              <a:xfrm>
                <a:off x="457200" y="274638"/>
                <a:ext cx="8371490" cy="1143000"/>
              </a:xfrm>
              <a:blipFill rotWithShape="0">
                <a:blip r:embed="rId3"/>
                <a:stretch>
                  <a:fillRect/>
                </a:stretch>
              </a:blipFill>
            </p:spPr>
            <p:txBody>
              <a:bodyPr/>
              <a:lstStyle/>
              <a:p>
                <a:r>
                  <a:rPr lang="ja-JP" altLang="en-US">
                    <a:noFill/>
                  </a:rPr>
                  <a:t> </a:t>
                </a:r>
              </a:p>
            </p:txBody>
          </p:sp>
        </mc:Fallback>
      </mc:AlternateContent>
      <p:sp>
        <p:nvSpPr>
          <p:cNvPr id="3" name="コンテンツ プレースホルダー 2"/>
          <p:cNvSpPr>
            <a:spLocks noGrp="1"/>
          </p:cNvSpPr>
          <p:nvPr>
            <p:ph idx="1"/>
          </p:nvPr>
        </p:nvSpPr>
        <p:spPr/>
        <p:txBody>
          <a:bodyPr/>
          <a:lstStyle/>
          <a:p>
            <a:pPr marL="0" indent="0">
              <a:buNone/>
            </a:pPr>
            <a:r>
              <a:rPr kumimoji="1" lang="ja-JP" altLang="en-US" dirty="0" smtClean="0"/>
              <a:t>設計者の意図は、設計情報（クラス図）に表現されると考え、分析対象に含める</a:t>
            </a:r>
            <a:endParaRPr kumimoji="1" lang="en-US" altLang="ja-JP" dirty="0" smtClean="0"/>
          </a:p>
          <a:p>
            <a:pPr marL="457200" lvl="1" indent="0">
              <a:buNone/>
            </a:pPr>
            <a:r>
              <a:rPr lang="ja-JP" altLang="en-US" dirty="0" smtClean="0"/>
              <a:t>目的：意図的</a:t>
            </a:r>
            <a:r>
              <a:rPr lang="ja-JP" altLang="en-US" dirty="0"/>
              <a:t>な</a:t>
            </a:r>
            <a:r>
              <a:rPr lang="en-US" altLang="ja-JP" dirty="0"/>
              <a:t>AE</a:t>
            </a:r>
            <a:r>
              <a:rPr lang="ja-JP" altLang="en-US" dirty="0"/>
              <a:t>を除去することで，意図的でない</a:t>
            </a:r>
            <a:r>
              <a:rPr lang="en-US" altLang="ja-JP" dirty="0" smtClean="0"/>
              <a:t>AE</a:t>
            </a:r>
            <a:r>
              <a:rPr lang="ja-JP" altLang="en-US" dirty="0" smtClean="0"/>
              <a:t>の</a:t>
            </a:r>
            <a:r>
              <a:rPr lang="ja-JP" altLang="en-US" dirty="0"/>
              <a:t>適合率を</a:t>
            </a:r>
            <a:r>
              <a:rPr lang="ja-JP" altLang="en-US" dirty="0" smtClean="0"/>
              <a:t>上げる</a:t>
            </a:r>
            <a:endParaRPr lang="en-US" altLang="ja-JP" dirty="0" smtClean="0"/>
          </a:p>
          <a:p>
            <a:pPr marL="457200" lvl="1" indent="0">
              <a:buNone/>
            </a:pPr>
            <a:r>
              <a:rPr lang="ja-JP" altLang="en-US" dirty="0" smtClean="0"/>
              <a:t>結果：メソッド</a:t>
            </a:r>
            <a:r>
              <a:rPr lang="ja-JP" altLang="en-US" dirty="0"/>
              <a:t>の意図的な</a:t>
            </a:r>
            <a:r>
              <a:rPr lang="en-US" altLang="ja-JP" dirty="0"/>
              <a:t>AE</a:t>
            </a:r>
            <a:r>
              <a:rPr lang="ja-JP" altLang="en-US" dirty="0"/>
              <a:t>をすべて</a:t>
            </a:r>
            <a:r>
              <a:rPr lang="ja-JP" altLang="en-US" dirty="0" smtClean="0"/>
              <a:t>検出</a:t>
            </a:r>
            <a:endParaRPr lang="en-US" altLang="ja-JP" dirty="0" smtClean="0"/>
          </a:p>
          <a:p>
            <a:pPr marL="914400" lvl="2" indent="0">
              <a:buNone/>
            </a:pPr>
            <a:r>
              <a:rPr lang="ja-JP" altLang="en-US" sz="2800" dirty="0" smtClean="0"/>
              <a:t>　  フィールド</a:t>
            </a:r>
            <a:r>
              <a:rPr lang="ja-JP" altLang="en-US" sz="2800" dirty="0"/>
              <a:t>の意図的な</a:t>
            </a:r>
            <a:r>
              <a:rPr lang="en-US" altLang="ja-JP" sz="2800" dirty="0"/>
              <a:t>AE</a:t>
            </a:r>
            <a:r>
              <a:rPr lang="ja-JP" altLang="en-US" sz="2800" dirty="0" err="1"/>
              <a:t>は</a:t>
            </a:r>
            <a:r>
              <a:rPr lang="ja-JP" altLang="en-US" sz="2800" dirty="0" err="1" smtClean="0"/>
              <a:t>検</a:t>
            </a:r>
            <a:r>
              <a:rPr lang="ja-JP" altLang="en-US" sz="2800" dirty="0" smtClean="0"/>
              <a:t>出できず</a:t>
            </a:r>
            <a:endParaRPr lang="en-US" altLang="ja-JP" sz="2800" dirty="0" smtClean="0"/>
          </a:p>
          <a:p>
            <a:pPr marL="914400" lvl="2" indent="0">
              <a:buNone/>
            </a:pPr>
            <a:r>
              <a:rPr lang="ja-JP" altLang="en-US" sz="2800" dirty="0" smtClean="0"/>
              <a:t>    対象</a:t>
            </a:r>
            <a:r>
              <a:rPr lang="ja-JP" altLang="en-US" sz="2800" dirty="0"/>
              <a:t>プロジェクトが</a:t>
            </a:r>
            <a:r>
              <a:rPr lang="ja-JP" altLang="en-US" sz="2800" dirty="0" smtClean="0"/>
              <a:t>一つだった</a:t>
            </a:r>
            <a:endParaRPr lang="en-US" altLang="ja-JP" sz="2800" dirty="0" smtClean="0"/>
          </a:p>
          <a:p>
            <a:pPr lvl="2"/>
            <a:endParaRPr lang="en-US" altLang="ja-JP" dirty="0" smtClean="0"/>
          </a:p>
          <a:p>
            <a:pPr lvl="2"/>
            <a:endParaRPr lang="en-US" altLang="ja-JP" dirty="0"/>
          </a:p>
          <a:p>
            <a:pPr lvl="2"/>
            <a:endParaRPr lang="en-US" altLang="ja-JP" dirty="0" smtClean="0"/>
          </a:p>
          <a:p>
            <a:pPr lvl="2"/>
            <a:endParaRPr lang="en-US" altLang="ja-JP"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12</a:t>
            </a:fld>
            <a:endParaRPr lang="ja-JP" altLang="en-US" dirty="0"/>
          </a:p>
        </p:txBody>
      </p:sp>
      <p:sp>
        <p:nvSpPr>
          <p:cNvPr id="5" name="テキスト ボックス 4"/>
          <p:cNvSpPr txBox="1"/>
          <p:nvPr/>
        </p:nvSpPr>
        <p:spPr>
          <a:xfrm>
            <a:off x="457200" y="6299691"/>
            <a:ext cx="8057785" cy="461665"/>
          </a:xfrm>
          <a:prstGeom prst="rect">
            <a:avLst/>
          </a:prstGeom>
          <a:solidFill>
            <a:srgbClr val="FFFFCC"/>
          </a:solidFill>
          <a:ln>
            <a:solidFill>
              <a:schemeClr val="tx1"/>
            </a:solidFill>
          </a:ln>
        </p:spPr>
        <p:txBody>
          <a:bodyPr wrap="square" rtlCol="0">
            <a:spAutoFit/>
          </a:bodyPr>
          <a:lstStyle/>
          <a:p>
            <a:r>
              <a:rPr lang="en-US" altLang="ja-JP" sz="1200" dirty="0" smtClean="0"/>
              <a:t>[3] </a:t>
            </a:r>
            <a:r>
              <a:rPr lang="ja-JP" altLang="en-US" sz="1200" dirty="0" smtClean="0"/>
              <a:t>大西理功</a:t>
            </a:r>
            <a:r>
              <a:rPr lang="en-US" altLang="ja-JP" sz="1200" dirty="0" smtClean="0"/>
              <a:t>, </a:t>
            </a:r>
            <a:r>
              <a:rPr lang="ja-JP" altLang="en-US" sz="1200" dirty="0" smtClean="0"/>
              <a:t>小堀一雄</a:t>
            </a:r>
            <a:r>
              <a:rPr lang="en-US" altLang="ja-JP" sz="1200" dirty="0" smtClean="0"/>
              <a:t>, </a:t>
            </a:r>
            <a:r>
              <a:rPr lang="ja-JP" altLang="en-US" sz="1200" dirty="0"/>
              <a:t>松下</a:t>
            </a:r>
            <a:r>
              <a:rPr lang="ja-JP" altLang="en-US" sz="1200" dirty="0" smtClean="0"/>
              <a:t>誠</a:t>
            </a:r>
            <a:r>
              <a:rPr lang="en-US" altLang="ja-JP" sz="1200" dirty="0" smtClean="0"/>
              <a:t>, </a:t>
            </a:r>
            <a:r>
              <a:rPr lang="ja-JP" altLang="en-US" sz="1200" dirty="0" smtClean="0"/>
              <a:t>井上克郎</a:t>
            </a:r>
            <a:r>
              <a:rPr lang="en-US" altLang="ja-JP" sz="1200" dirty="0" smtClean="0"/>
              <a:t>,J</a:t>
            </a:r>
            <a:r>
              <a:rPr lang="en-US" altLang="ja-JP" sz="1200" b="1" dirty="0" smtClean="0"/>
              <a:t>ava</a:t>
            </a:r>
            <a:r>
              <a:rPr lang="ja-JP" altLang="en-US" sz="1200" dirty="0" smtClean="0"/>
              <a:t>プログラムにおける設計情報を用いた意図的なアクセス修飾子過剰性の抽出手法</a:t>
            </a:r>
            <a:r>
              <a:rPr lang="en-US" altLang="ja-JP" sz="1200" dirty="0" smtClean="0"/>
              <a:t>, </a:t>
            </a:r>
            <a:r>
              <a:rPr lang="ja-JP" altLang="en-US" sz="1200" dirty="0" smtClean="0"/>
              <a:t> 電子情報通信学会技術研究報告　</a:t>
            </a:r>
            <a:r>
              <a:rPr lang="en-US" altLang="ja-JP" sz="1200" dirty="0" smtClean="0"/>
              <a:t>SS2013-79, pp.43-48</a:t>
            </a:r>
            <a:r>
              <a:rPr lang="en-US" altLang="ja-JP" sz="1200" dirty="0"/>
              <a:t>, </a:t>
            </a:r>
            <a:r>
              <a:rPr lang="en-US" altLang="ja-JP" sz="1200" dirty="0" smtClean="0"/>
              <a:t>2014/3/10</a:t>
            </a:r>
            <a:endParaRPr lang="en-US" altLang="ja-JP" sz="1200" dirty="0"/>
          </a:p>
        </p:txBody>
      </p:sp>
      <p:sp>
        <p:nvSpPr>
          <p:cNvPr id="6" name="右矢印 5"/>
          <p:cNvSpPr/>
          <p:nvPr/>
        </p:nvSpPr>
        <p:spPr>
          <a:xfrm>
            <a:off x="189806" y="5295498"/>
            <a:ext cx="592667" cy="5757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65161" y="5199596"/>
            <a:ext cx="4742004" cy="461665"/>
          </a:xfrm>
          <a:prstGeom prst="rect">
            <a:avLst/>
          </a:prstGeom>
          <a:noFill/>
          <a:ln>
            <a:solidFill>
              <a:srgbClr val="FF0000"/>
            </a:solidFill>
          </a:ln>
        </p:spPr>
        <p:txBody>
          <a:bodyPr wrap="none" rtlCol="0">
            <a:spAutoFit/>
          </a:bodyPr>
          <a:lstStyle/>
          <a:p>
            <a:r>
              <a:rPr kumimoji="1" lang="ja-JP" altLang="en-US" sz="2400" dirty="0" smtClean="0"/>
              <a:t>設計情報に，より多くの情報が必要</a:t>
            </a:r>
            <a:endParaRPr kumimoji="1" lang="ja-JP" altLang="en-US" sz="2400" dirty="0"/>
          </a:p>
        </p:txBody>
      </p:sp>
      <p:sp>
        <p:nvSpPr>
          <p:cNvPr id="8" name="テキスト ボックス 7"/>
          <p:cNvSpPr txBox="1"/>
          <p:nvPr/>
        </p:nvSpPr>
        <p:spPr>
          <a:xfrm>
            <a:off x="865161" y="5640398"/>
            <a:ext cx="8177239" cy="461665"/>
          </a:xfrm>
          <a:prstGeom prst="rect">
            <a:avLst/>
          </a:prstGeom>
          <a:noFill/>
          <a:ln>
            <a:solidFill>
              <a:srgbClr val="FF0000"/>
            </a:solidFill>
          </a:ln>
        </p:spPr>
        <p:txBody>
          <a:bodyPr wrap="none" rtlCol="0">
            <a:spAutoFit/>
          </a:bodyPr>
          <a:lstStyle/>
          <a:p>
            <a:r>
              <a:rPr lang="ja-JP" altLang="en-US" sz="2400" dirty="0" smtClean="0"/>
              <a:t>多くのプロジェクトで入手可能な情報を用いた</a:t>
            </a:r>
            <a:r>
              <a:rPr kumimoji="1" lang="ja-JP" altLang="en-US" sz="2400" dirty="0" smtClean="0"/>
              <a:t>解析方法が必要</a:t>
            </a:r>
            <a:endParaRPr kumimoji="1" lang="ja-JP" altLang="en-US" sz="2400" dirty="0"/>
          </a:p>
        </p:txBody>
      </p:sp>
    </p:spTree>
    <p:extLst>
      <p:ext uri="{BB962C8B-B14F-4D97-AF65-F5344CB8AC3E}">
        <p14:creationId xmlns:p14="http://schemas.microsoft.com/office/powerpoint/2010/main" val="340188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本研究の概要</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研究目的</a:t>
            </a:r>
            <a:endParaRPr lang="en-US" altLang="ja-JP" sz="2800" dirty="0"/>
          </a:p>
          <a:p>
            <a:pPr marL="457200" lvl="1" indent="0">
              <a:buNone/>
            </a:pPr>
            <a:r>
              <a:rPr lang="ja-JP" altLang="en-US" dirty="0" smtClean="0"/>
              <a:t>意図的でない</a:t>
            </a:r>
            <a:r>
              <a:rPr kumimoji="1" lang="en-US" altLang="ja-JP" dirty="0" smtClean="0"/>
              <a:t>AE</a:t>
            </a:r>
            <a:r>
              <a:rPr kumimoji="1" lang="ja-JP" altLang="en-US" dirty="0" smtClean="0"/>
              <a:t>の開発者への提示</a:t>
            </a:r>
            <a:endParaRPr kumimoji="1" lang="en-US" altLang="ja-JP" sz="3200" dirty="0" smtClean="0"/>
          </a:p>
          <a:p>
            <a:pPr marL="0" indent="0">
              <a:buNone/>
            </a:pPr>
            <a:r>
              <a:rPr lang="ja-JP" altLang="en-US" dirty="0" smtClean="0"/>
              <a:t>研究手法</a:t>
            </a:r>
            <a:endParaRPr kumimoji="1" lang="en-US" altLang="ja-JP" dirty="0" smtClean="0"/>
          </a:p>
          <a:p>
            <a:pPr marL="457200" lvl="1" indent="0">
              <a:buNone/>
            </a:pPr>
            <a:r>
              <a:rPr lang="ja-JP" altLang="en-US" dirty="0" smtClean="0"/>
              <a:t>設計情報としてテストケースを用いた</a:t>
            </a:r>
            <a:r>
              <a:rPr kumimoji="1" lang="ja-JP" altLang="en-US" dirty="0" smtClean="0"/>
              <a:t>意図的な</a:t>
            </a:r>
            <a:r>
              <a:rPr kumimoji="1" lang="en-US" altLang="ja-JP" dirty="0" smtClean="0"/>
              <a:t>AE</a:t>
            </a:r>
            <a:r>
              <a:rPr kumimoji="1" lang="ja-JP" altLang="en-US" dirty="0" smtClean="0"/>
              <a:t>の検出・除去</a:t>
            </a:r>
            <a:endParaRPr lang="en-US" altLang="ja-JP" dirty="0" smtClean="0"/>
          </a:p>
          <a:p>
            <a:pPr lvl="2"/>
            <a:r>
              <a:rPr lang="ja-JP" altLang="en-US" dirty="0" smtClean="0"/>
              <a:t>クラス図と比較し，実装後に作られるテストケースのほうがより正しく多くの情報が含んでいる</a:t>
            </a:r>
            <a:endParaRPr lang="en-US" altLang="ja-JP" dirty="0" smtClean="0"/>
          </a:p>
          <a:p>
            <a:pPr lvl="2"/>
            <a:r>
              <a:rPr lang="ja-JP" altLang="en-US" dirty="0" smtClean="0"/>
              <a:t>クラス図と比較し，テストケースを伴うソフトウェアのほうが多く公開されている</a:t>
            </a:r>
            <a:endParaRPr lang="en-US" altLang="ja-JP" dirty="0" smtClean="0"/>
          </a:p>
          <a:p>
            <a:pPr marL="457200" lvl="1" indent="0">
              <a:buNone/>
            </a:pPr>
            <a:endParaRPr lang="en-US" altLang="ja-JP" dirty="0" smtClean="0"/>
          </a:p>
          <a:p>
            <a:pPr lvl="2"/>
            <a:endParaRPr lang="en-US" altLang="ja-JP" dirty="0" smtClean="0"/>
          </a:p>
          <a:p>
            <a:pPr lvl="1"/>
            <a:endParaRPr lang="en-US" altLang="ja-JP" dirty="0" smtClean="0"/>
          </a:p>
          <a:p>
            <a:pPr lvl="1"/>
            <a:endParaRPr lang="en-US" altLang="ja-JP" dirty="0"/>
          </a:p>
          <a:p>
            <a:pPr lvl="1"/>
            <a:endParaRPr lang="en-US" altLang="ja-JP"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13</a:t>
            </a:fld>
            <a:endParaRPr lang="ja-JP" altLang="en-US" dirty="0"/>
          </a:p>
        </p:txBody>
      </p:sp>
      <p:sp>
        <p:nvSpPr>
          <p:cNvPr id="5" name="テキスト ボックス 4"/>
          <p:cNvSpPr txBox="1"/>
          <p:nvPr/>
        </p:nvSpPr>
        <p:spPr>
          <a:xfrm>
            <a:off x="1053188" y="5799991"/>
            <a:ext cx="7661072" cy="830997"/>
          </a:xfrm>
          <a:prstGeom prst="rect">
            <a:avLst/>
          </a:prstGeom>
          <a:noFill/>
        </p:spPr>
        <p:txBody>
          <a:bodyPr wrap="none" rtlCol="0">
            <a:spAutoFit/>
          </a:bodyPr>
          <a:lstStyle/>
          <a:p>
            <a:r>
              <a:rPr lang="en-US" altLang="ja-JP" sz="2400" b="1" dirty="0" smtClean="0"/>
              <a:t>※</a:t>
            </a:r>
            <a:r>
              <a:rPr lang="ja-JP" altLang="en-US" sz="2400" b="1" dirty="0" smtClean="0"/>
              <a:t>テストケースの前提：</a:t>
            </a:r>
            <a:endParaRPr lang="en-US" altLang="ja-JP" sz="2400" b="1" dirty="0" smtClean="0"/>
          </a:p>
          <a:p>
            <a:r>
              <a:rPr lang="ja-JP" altLang="en-US" sz="2400" b="1" dirty="0"/>
              <a:t>　</a:t>
            </a:r>
            <a:r>
              <a:rPr lang="ja-JP" altLang="en-US" sz="2400" b="1" dirty="0" smtClean="0"/>
              <a:t>　テストのためにアクセス修飾子が広く設定されていない</a:t>
            </a:r>
            <a:endParaRPr lang="en-US" altLang="ja-JP" sz="2400" b="1" dirty="0" smtClean="0"/>
          </a:p>
        </p:txBody>
      </p:sp>
    </p:spTree>
    <p:extLst>
      <p:ext uri="{BB962C8B-B14F-4D97-AF65-F5344CB8AC3E}">
        <p14:creationId xmlns:p14="http://schemas.microsoft.com/office/powerpoint/2010/main" val="2503864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844824"/>
            <a:ext cx="7772400" cy="1470025"/>
          </a:xfrm>
        </p:spPr>
        <p:txBody>
          <a:bodyPr/>
          <a:lstStyle/>
          <a:p>
            <a:pPr algn="r"/>
            <a:r>
              <a:rPr lang="ja-JP" altLang="en-US" dirty="0" smtClean="0"/>
              <a:t>テスト</a:t>
            </a:r>
            <a:r>
              <a:rPr lang="ja-JP" altLang="en-US" dirty="0"/>
              <a:t>ケース</a:t>
            </a:r>
            <a:r>
              <a:rPr lang="ja-JP" altLang="en-US" dirty="0" smtClean="0"/>
              <a:t>を用いた分析</a:t>
            </a:r>
            <a:endParaRPr kumimoji="1" lang="ja-JP" altLang="en-US" dirty="0"/>
          </a:p>
        </p:txBody>
      </p:sp>
      <p:sp>
        <p:nvSpPr>
          <p:cNvPr id="2" name="サブタイトル 1"/>
          <p:cNvSpPr>
            <a:spLocks noGrp="1"/>
          </p:cNvSpPr>
          <p:nvPr>
            <p:ph type="subTitle" idx="1"/>
          </p:nvPr>
        </p:nvSpPr>
        <p:spPr/>
        <p:txBody>
          <a:bodyPr/>
          <a:lstStyle/>
          <a:p>
            <a:endParaRPr kumimoji="1" lang="ja-JP" altLang="en-US"/>
          </a:p>
        </p:txBody>
      </p:sp>
      <p:sp>
        <p:nvSpPr>
          <p:cNvPr id="4" name="スライド番号プレースホルダー 3"/>
          <p:cNvSpPr>
            <a:spLocks noGrp="1"/>
          </p:cNvSpPr>
          <p:nvPr>
            <p:ph type="sldNum" sz="quarter" idx="4"/>
          </p:nvPr>
        </p:nvSpPr>
        <p:spPr/>
        <p:txBody>
          <a:bodyPr/>
          <a:lstStyle/>
          <a:p>
            <a:fld id="{22E6A094-B210-4999-B7BF-46681B6EB37E}" type="slidenum">
              <a:rPr lang="en-US" altLang="ja-JP" smtClean="0"/>
              <a:pPr/>
              <a:t>14</a:t>
            </a:fld>
            <a:endParaRPr lang="en-US" altLang="ja-JP"/>
          </a:p>
        </p:txBody>
      </p:sp>
    </p:spTree>
    <p:extLst>
      <p:ext uri="{BB962C8B-B14F-4D97-AF65-F5344CB8AC3E}">
        <p14:creationId xmlns:p14="http://schemas.microsoft.com/office/powerpoint/2010/main" val="478606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4319" y="274638"/>
            <a:ext cx="8629650" cy="1143000"/>
          </a:xfrm>
        </p:spPr>
        <p:txBody>
          <a:bodyPr/>
          <a:lstStyle/>
          <a:p>
            <a:r>
              <a:rPr lang="ja-JP" altLang="en-US" dirty="0" smtClean="0"/>
              <a:t>設計者の意図が表現された情報として</a:t>
            </a:r>
            <a:r>
              <a:rPr lang="en-US" altLang="ja-JP" dirty="0" smtClean="0"/>
              <a:t/>
            </a:r>
            <a:br>
              <a:rPr lang="en-US" altLang="ja-JP" dirty="0" smtClean="0"/>
            </a:br>
            <a:r>
              <a:rPr lang="ja-JP" altLang="en-US" dirty="0" smtClean="0"/>
              <a:t>テストケースを用いた分析</a:t>
            </a:r>
            <a:endParaRPr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t>AE</a:t>
            </a:r>
            <a:r>
              <a:rPr lang="ja-JP" altLang="en-US" dirty="0" smtClean="0"/>
              <a:t>から意図的な</a:t>
            </a:r>
            <a:r>
              <a:rPr lang="en-US" altLang="ja-JP" dirty="0" smtClean="0"/>
              <a:t>AE</a:t>
            </a:r>
            <a:r>
              <a:rPr lang="ja-JP" altLang="en-US" dirty="0" err="1" smtClean="0"/>
              <a:t>を検</a:t>
            </a:r>
            <a:r>
              <a:rPr lang="ja-JP" altLang="en-US" dirty="0" smtClean="0"/>
              <a:t>出・除去</a:t>
            </a:r>
            <a:endParaRPr lang="en-US" altLang="ja-JP" dirty="0" smtClean="0"/>
          </a:p>
          <a:p>
            <a:pPr lvl="1"/>
            <a:r>
              <a:rPr lang="en-US" altLang="ja-JP" dirty="0" smtClean="0"/>
              <a:t>AE</a:t>
            </a:r>
            <a:r>
              <a:rPr lang="ja-JP" altLang="en-US" dirty="0" smtClean="0"/>
              <a:t>検出には</a:t>
            </a:r>
            <a:r>
              <a:rPr lang="en-US" altLang="ja-JP" dirty="0" err="1" smtClean="0"/>
              <a:t>ModiChecker</a:t>
            </a:r>
            <a:r>
              <a:rPr lang="ja-JP" altLang="en-US" dirty="0" smtClean="0"/>
              <a:t>を利用</a:t>
            </a:r>
            <a:endParaRPr lang="en-US" altLang="ja-JP" dirty="0" smtClean="0"/>
          </a:p>
          <a:p>
            <a:pPr lvl="1"/>
            <a:r>
              <a:rPr lang="ja-JP" altLang="en-US" dirty="0" smtClean="0"/>
              <a:t>テストケースからのアプリケーションへの参照状況を利用</a:t>
            </a:r>
            <a:endParaRPr lang="en-US" altLang="ja-JP" dirty="0" smtClean="0"/>
          </a:p>
          <a:p>
            <a:pPr lvl="1"/>
            <a:r>
              <a:rPr lang="ja-JP" altLang="en-US" dirty="0" smtClean="0"/>
              <a:t>意図的な</a:t>
            </a:r>
            <a:r>
              <a:rPr lang="en-US" altLang="ja-JP" dirty="0" smtClean="0"/>
              <a:t>AE</a:t>
            </a:r>
            <a:r>
              <a:rPr lang="ja-JP" altLang="en-US" dirty="0" smtClean="0"/>
              <a:t>をテストケースにより発見できるかを調べる</a:t>
            </a:r>
            <a:endParaRPr lang="en-US" altLang="ja-JP" dirty="0" smtClean="0"/>
          </a:p>
          <a:p>
            <a:r>
              <a:rPr lang="ja-JP" altLang="en-US" dirty="0" smtClean="0"/>
              <a:t>テストカバレッジと</a:t>
            </a:r>
            <a:r>
              <a:rPr lang="en-US" altLang="ja-JP" dirty="0" smtClean="0"/>
              <a:t>AE</a:t>
            </a:r>
            <a:r>
              <a:rPr lang="ja-JP" altLang="en-US" dirty="0" smtClean="0"/>
              <a:t>変化の関係性の調査</a:t>
            </a:r>
            <a:endParaRPr lang="en-US" altLang="ja-JP" dirty="0" smtClean="0"/>
          </a:p>
          <a:p>
            <a:pPr lvl="1"/>
            <a:r>
              <a:rPr lang="ja-JP" altLang="en-US" dirty="0" smtClean="0"/>
              <a:t>ソフトウェアの複数バージョンの</a:t>
            </a:r>
            <a:r>
              <a:rPr lang="en-US" altLang="ja-JP" dirty="0" smtClean="0"/>
              <a:t>AE</a:t>
            </a:r>
            <a:r>
              <a:rPr lang="ja-JP" altLang="en-US" dirty="0" smtClean="0"/>
              <a:t>解析を行う</a:t>
            </a:r>
            <a:endParaRPr lang="en-US" altLang="ja-JP" dirty="0" smtClean="0"/>
          </a:p>
          <a:p>
            <a:pPr lvl="1"/>
            <a:r>
              <a:rPr lang="ja-JP" altLang="en-US" dirty="0" smtClean="0"/>
              <a:t>前バージョンのテストカバレッジと次のバージョンとの</a:t>
            </a:r>
            <a:r>
              <a:rPr lang="en-US" altLang="ja-JP" dirty="0" smtClean="0"/>
              <a:t>AE</a:t>
            </a:r>
            <a:r>
              <a:rPr lang="ja-JP" altLang="en-US" dirty="0" smtClean="0"/>
              <a:t>変化の関係をみる　　</a:t>
            </a:r>
            <a:endParaRPr lang="en-US" altLang="ja-JP" dirty="0" smtClean="0"/>
          </a:p>
          <a:p>
            <a:endParaRPr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15</a:t>
            </a:fld>
            <a:endParaRPr lang="ja-JP" altLang="en-US" dirty="0"/>
          </a:p>
        </p:txBody>
      </p:sp>
    </p:spTree>
    <p:extLst>
      <p:ext uri="{BB962C8B-B14F-4D97-AF65-F5344CB8AC3E}">
        <p14:creationId xmlns:p14="http://schemas.microsoft.com/office/powerpoint/2010/main" val="1339007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a:t>
            </a:r>
            <a:r>
              <a:rPr kumimoji="1" lang="ja-JP" altLang="en-US" dirty="0" smtClean="0"/>
              <a:t>の設定</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二つの研究課題を設定</a:t>
            </a:r>
            <a:endParaRPr kumimoji="1" lang="en-US" altLang="ja-JP" dirty="0" smtClean="0"/>
          </a:p>
          <a:p>
            <a:pPr marL="457200" lvl="1" indent="0">
              <a:buNone/>
            </a:pPr>
            <a:r>
              <a:rPr lang="en-US" altLang="ja-JP" dirty="0" smtClean="0"/>
              <a:t>RQ1 : </a:t>
            </a:r>
            <a:r>
              <a:rPr lang="ja-JP" altLang="en-US" dirty="0" smtClean="0"/>
              <a:t>テストケース</a:t>
            </a:r>
            <a:r>
              <a:rPr lang="ja-JP" altLang="en-US" dirty="0"/>
              <a:t>を</a:t>
            </a:r>
            <a:r>
              <a:rPr lang="en-US" altLang="ja-JP" dirty="0"/>
              <a:t>AE</a:t>
            </a:r>
            <a:r>
              <a:rPr lang="ja-JP" altLang="en-US" dirty="0"/>
              <a:t>解析対象に含めることで意図的に設定された</a:t>
            </a:r>
            <a:r>
              <a:rPr lang="en-US" altLang="ja-JP" dirty="0"/>
              <a:t>AE</a:t>
            </a:r>
            <a:r>
              <a:rPr lang="ja-JP" altLang="en-US" dirty="0"/>
              <a:t>を発見できる</a:t>
            </a:r>
            <a:r>
              <a:rPr lang="ja-JP" altLang="en-US" dirty="0" smtClean="0"/>
              <a:t>か</a:t>
            </a:r>
            <a:endParaRPr lang="en-US" altLang="ja-JP" dirty="0" smtClean="0"/>
          </a:p>
          <a:p>
            <a:pPr lvl="2"/>
            <a:r>
              <a:rPr lang="ja-JP" altLang="en-US" dirty="0" smtClean="0"/>
              <a:t>テストケースにより意図的な</a:t>
            </a:r>
            <a:r>
              <a:rPr lang="en-US" altLang="ja-JP" dirty="0" smtClean="0"/>
              <a:t>AE</a:t>
            </a:r>
            <a:r>
              <a:rPr lang="ja-JP" altLang="en-US" dirty="0" smtClean="0"/>
              <a:t>が除去できるのか</a:t>
            </a:r>
            <a:endParaRPr lang="en-US" altLang="ja-JP" dirty="0"/>
          </a:p>
          <a:p>
            <a:pPr marL="457200" lvl="1" indent="0">
              <a:buNone/>
            </a:pPr>
            <a:r>
              <a:rPr kumimoji="1" lang="en-US" altLang="ja-JP" dirty="0" smtClean="0"/>
              <a:t>RQ2 :</a:t>
            </a:r>
            <a:r>
              <a:rPr lang="ja-JP" altLang="en-US" dirty="0"/>
              <a:t>バージョン間での</a:t>
            </a:r>
            <a:r>
              <a:rPr lang="en-US" altLang="ja-JP" dirty="0"/>
              <a:t>AE</a:t>
            </a:r>
            <a:r>
              <a:rPr lang="ja-JP" altLang="en-US" dirty="0"/>
              <a:t>変化とテストカバレッジにどのような関係があるの</a:t>
            </a:r>
            <a:r>
              <a:rPr lang="ja-JP" altLang="en-US" dirty="0" smtClean="0"/>
              <a:t>か</a:t>
            </a:r>
            <a:endParaRPr lang="en-US" altLang="ja-JP" dirty="0" smtClean="0"/>
          </a:p>
          <a:p>
            <a:pPr lvl="2"/>
            <a:r>
              <a:rPr lang="ja-JP" altLang="en-US" dirty="0" smtClean="0"/>
              <a:t>テストされている部分の</a:t>
            </a:r>
            <a:r>
              <a:rPr lang="en-US" altLang="ja-JP" dirty="0" smtClean="0"/>
              <a:t>AE</a:t>
            </a:r>
            <a:r>
              <a:rPr lang="ja-JP" altLang="en-US" dirty="0" err="1" smtClean="0"/>
              <a:t>が修</a:t>
            </a:r>
            <a:r>
              <a:rPr lang="ja-JP" altLang="en-US" dirty="0" smtClean="0"/>
              <a:t>正されるのか</a:t>
            </a:r>
            <a:endParaRPr lang="en-US" altLang="ja-JP" dirty="0" smtClean="0"/>
          </a:p>
          <a:p>
            <a:pPr lvl="2"/>
            <a:r>
              <a:rPr lang="ja-JP" altLang="en-US" dirty="0" smtClean="0"/>
              <a:t>設定理由は後ほど説明</a:t>
            </a:r>
            <a:endParaRPr lang="en-US" altLang="ja-JP" dirty="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16</a:t>
            </a:fld>
            <a:endParaRPr lang="ja-JP" altLang="en-US" dirty="0"/>
          </a:p>
        </p:txBody>
      </p:sp>
    </p:spTree>
    <p:extLst>
      <p:ext uri="{BB962C8B-B14F-4D97-AF65-F5344CB8AC3E}">
        <p14:creationId xmlns:p14="http://schemas.microsoft.com/office/powerpoint/2010/main" val="228966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RQ1 </a:t>
            </a:r>
            <a:r>
              <a:rPr lang="ja-JP" altLang="en-US" dirty="0" smtClean="0"/>
              <a:t>テストケースからの参照を</a:t>
            </a:r>
            <a:r>
              <a:rPr lang="en-US" altLang="ja-JP" dirty="0" smtClean="0"/>
              <a:t/>
            </a:r>
            <a:br>
              <a:rPr lang="en-US" altLang="ja-JP" dirty="0" smtClean="0"/>
            </a:br>
            <a:r>
              <a:rPr lang="ja-JP" altLang="en-US" dirty="0" smtClean="0"/>
              <a:t>含めた</a:t>
            </a:r>
            <a:r>
              <a:rPr lang="en-US" altLang="ja-JP" dirty="0" smtClean="0"/>
              <a:t>AE</a:t>
            </a:r>
            <a:r>
              <a:rPr lang="ja-JP" altLang="en-US" dirty="0" smtClean="0"/>
              <a:t>メソッド解析</a:t>
            </a:r>
            <a:endParaRPr lang="ja-JP" altLang="en-US" dirty="0"/>
          </a:p>
        </p:txBody>
      </p:sp>
      <p:sp>
        <p:nvSpPr>
          <p:cNvPr id="3" name="正方形/長方形 2"/>
          <p:cNvSpPr/>
          <p:nvPr/>
        </p:nvSpPr>
        <p:spPr>
          <a:xfrm>
            <a:off x="902010" y="1853242"/>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a:t>
            </a:r>
            <a:endParaRPr kumimoji="1" lang="ja-JP" altLang="en-US" dirty="0"/>
          </a:p>
        </p:txBody>
      </p:sp>
      <p:sp>
        <p:nvSpPr>
          <p:cNvPr id="4" name="正方形/長方形 3"/>
          <p:cNvSpPr/>
          <p:nvPr/>
        </p:nvSpPr>
        <p:spPr>
          <a:xfrm>
            <a:off x="805757" y="1947660"/>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p:cNvSpPr/>
          <p:nvPr/>
        </p:nvSpPr>
        <p:spPr>
          <a:xfrm>
            <a:off x="709504" y="2042078"/>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286260" y="2802914"/>
            <a:ext cx="1584088" cy="584775"/>
          </a:xfrm>
          <a:prstGeom prst="rect">
            <a:avLst/>
          </a:prstGeom>
          <a:noFill/>
        </p:spPr>
        <p:txBody>
          <a:bodyPr wrap="none" rtlCol="0">
            <a:spAutoFit/>
          </a:bodyPr>
          <a:lstStyle/>
          <a:p>
            <a:r>
              <a:rPr lang="ja-JP" altLang="en-US" sz="1600" dirty="0"/>
              <a:t>アプリケーション</a:t>
            </a:r>
            <a:endParaRPr kumimoji="1" lang="en-US" altLang="ja-JP" sz="1600" dirty="0" smtClean="0"/>
          </a:p>
          <a:p>
            <a:r>
              <a:rPr kumimoji="1" lang="ja-JP" altLang="en-US" sz="1600" dirty="0" smtClean="0"/>
              <a:t>ソースコード</a:t>
            </a:r>
            <a:endParaRPr kumimoji="1" lang="ja-JP" altLang="en-US" sz="1600" dirty="0"/>
          </a:p>
        </p:txBody>
      </p:sp>
      <p:sp>
        <p:nvSpPr>
          <p:cNvPr id="8" name="テキスト ボックス 7"/>
          <p:cNvSpPr txBox="1"/>
          <p:nvPr/>
        </p:nvSpPr>
        <p:spPr>
          <a:xfrm>
            <a:off x="3083849" y="3311345"/>
            <a:ext cx="1781257" cy="400110"/>
          </a:xfrm>
          <a:prstGeom prst="rect">
            <a:avLst/>
          </a:prstGeom>
          <a:noFill/>
        </p:spPr>
        <p:txBody>
          <a:bodyPr wrap="none" rtlCol="0">
            <a:spAutoFit/>
          </a:bodyPr>
          <a:lstStyle/>
          <a:p>
            <a:r>
              <a:rPr kumimoji="1" lang="en-US" altLang="ja-JP" sz="2000" b="1" dirty="0" err="1" smtClean="0"/>
              <a:t>ModiChecke</a:t>
            </a:r>
            <a:r>
              <a:rPr kumimoji="1" lang="en-US" altLang="ja-JP" sz="2000" dirty="0" err="1" smtClean="0"/>
              <a:t>r</a:t>
            </a:r>
            <a:endParaRPr kumimoji="1" lang="ja-JP" altLang="en-US" sz="2000" dirty="0"/>
          </a:p>
        </p:txBody>
      </p:sp>
      <p:sp>
        <p:nvSpPr>
          <p:cNvPr id="9" name="正方形/長方形 8"/>
          <p:cNvSpPr/>
          <p:nvPr/>
        </p:nvSpPr>
        <p:spPr>
          <a:xfrm>
            <a:off x="1186950" y="3963467"/>
            <a:ext cx="310017" cy="64128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a:t>
            </a:r>
            <a:endParaRPr kumimoji="1" lang="ja-JP" altLang="en-US" dirty="0"/>
          </a:p>
        </p:txBody>
      </p:sp>
      <p:sp>
        <p:nvSpPr>
          <p:cNvPr id="10" name="正方形/長方形 9"/>
          <p:cNvSpPr/>
          <p:nvPr/>
        </p:nvSpPr>
        <p:spPr>
          <a:xfrm>
            <a:off x="1090697" y="4057885"/>
            <a:ext cx="310017" cy="64128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994444" y="4152303"/>
            <a:ext cx="310017" cy="64128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558314" y="3974609"/>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a:t>
            </a:r>
            <a:endParaRPr kumimoji="1" lang="ja-JP" altLang="en-US" dirty="0"/>
          </a:p>
        </p:txBody>
      </p:sp>
      <p:sp>
        <p:nvSpPr>
          <p:cNvPr id="13" name="正方形/長方形 12"/>
          <p:cNvSpPr/>
          <p:nvPr/>
        </p:nvSpPr>
        <p:spPr>
          <a:xfrm>
            <a:off x="462061" y="4069027"/>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365808" y="4163445"/>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185561" y="4939661"/>
            <a:ext cx="1741182" cy="830997"/>
          </a:xfrm>
          <a:prstGeom prst="rect">
            <a:avLst/>
          </a:prstGeom>
          <a:noFill/>
        </p:spPr>
        <p:txBody>
          <a:bodyPr wrap="none" rtlCol="0">
            <a:spAutoFit/>
          </a:bodyPr>
          <a:lstStyle/>
          <a:p>
            <a:r>
              <a:rPr lang="ja-JP" altLang="en-US" sz="1600" dirty="0" smtClean="0"/>
              <a:t>アプリケーションと</a:t>
            </a:r>
            <a:endParaRPr lang="en-US" altLang="ja-JP" sz="1600" dirty="0" smtClean="0"/>
          </a:p>
          <a:p>
            <a:r>
              <a:rPr kumimoji="1" lang="ja-JP" altLang="en-US" sz="1600" dirty="0" smtClean="0"/>
              <a:t>テストケースの</a:t>
            </a:r>
            <a:endParaRPr kumimoji="1" lang="en-US" altLang="ja-JP" sz="1600" dirty="0" smtClean="0"/>
          </a:p>
          <a:p>
            <a:r>
              <a:rPr kumimoji="1" lang="ja-JP" altLang="en-US" sz="1600" dirty="0" smtClean="0"/>
              <a:t>ソースコード</a:t>
            </a:r>
            <a:endParaRPr kumimoji="1" lang="ja-JP" altLang="en-US" sz="1600" dirty="0"/>
          </a:p>
        </p:txBody>
      </p:sp>
      <p:sp>
        <p:nvSpPr>
          <p:cNvPr id="16" name="正方形/長方形 15"/>
          <p:cNvSpPr/>
          <p:nvPr/>
        </p:nvSpPr>
        <p:spPr>
          <a:xfrm>
            <a:off x="2050703" y="1659636"/>
            <a:ext cx="3679952" cy="16838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394350" y="1917874"/>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p>
        </p:txBody>
      </p:sp>
      <p:sp>
        <p:nvSpPr>
          <p:cNvPr id="20" name="正方形/長方形 19"/>
          <p:cNvSpPr/>
          <p:nvPr/>
        </p:nvSpPr>
        <p:spPr>
          <a:xfrm>
            <a:off x="4306846" y="2345345"/>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ja-JP" altLang="en-US" dirty="0"/>
          </a:p>
        </p:txBody>
      </p:sp>
      <p:sp>
        <p:nvSpPr>
          <p:cNvPr id="21" name="正方形/長方形 20"/>
          <p:cNvSpPr/>
          <p:nvPr/>
        </p:nvSpPr>
        <p:spPr>
          <a:xfrm>
            <a:off x="2405501" y="2664346"/>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t>
            </a:r>
            <a:endParaRPr kumimoji="1" lang="ja-JP" altLang="en-US" dirty="0"/>
          </a:p>
        </p:txBody>
      </p:sp>
      <p:sp>
        <p:nvSpPr>
          <p:cNvPr id="22" name="円/楕円 21"/>
          <p:cNvSpPr/>
          <p:nvPr/>
        </p:nvSpPr>
        <p:spPr>
          <a:xfrm>
            <a:off x="2093298" y="1777041"/>
            <a:ext cx="1877811" cy="14948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テキスト ボックス 32"/>
          <p:cNvSpPr txBox="1"/>
          <p:nvPr/>
        </p:nvSpPr>
        <p:spPr>
          <a:xfrm>
            <a:off x="2047957" y="1635343"/>
            <a:ext cx="636713" cy="369332"/>
          </a:xfrm>
          <a:prstGeom prst="rect">
            <a:avLst/>
          </a:prstGeom>
          <a:noFill/>
        </p:spPr>
        <p:txBody>
          <a:bodyPr wrap="none" rtlCol="0">
            <a:spAutoFit/>
          </a:bodyPr>
          <a:lstStyle/>
          <a:p>
            <a:r>
              <a:rPr kumimoji="1" lang="en-US" altLang="ja-JP" dirty="0" smtClean="0"/>
              <a:t>pkg1</a:t>
            </a:r>
            <a:endParaRPr kumimoji="1" lang="ja-JP" altLang="en-US" dirty="0"/>
          </a:p>
        </p:txBody>
      </p:sp>
      <p:sp>
        <p:nvSpPr>
          <p:cNvPr id="51" name="正方形/長方形 50"/>
          <p:cNvSpPr/>
          <p:nvPr/>
        </p:nvSpPr>
        <p:spPr>
          <a:xfrm>
            <a:off x="6228352" y="2140110"/>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p>
        </p:txBody>
      </p:sp>
      <p:sp>
        <p:nvSpPr>
          <p:cNvPr id="52" name="正方形/長方形 51"/>
          <p:cNvSpPr/>
          <p:nvPr/>
        </p:nvSpPr>
        <p:spPr>
          <a:xfrm>
            <a:off x="6228352" y="2615526"/>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en-US" altLang="ja-JP" dirty="0" smtClean="0"/>
          </a:p>
        </p:txBody>
      </p:sp>
      <p:sp>
        <p:nvSpPr>
          <p:cNvPr id="53" name="正方形/長方形 52"/>
          <p:cNvSpPr/>
          <p:nvPr/>
        </p:nvSpPr>
        <p:spPr>
          <a:xfrm>
            <a:off x="6228352" y="3064683"/>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t>
            </a:r>
            <a:endParaRPr kumimoji="1" lang="en-US" altLang="ja-JP" dirty="0" smtClean="0"/>
          </a:p>
        </p:txBody>
      </p:sp>
      <p:sp>
        <p:nvSpPr>
          <p:cNvPr id="54" name="テキスト ボックス 53"/>
          <p:cNvSpPr txBox="1"/>
          <p:nvPr/>
        </p:nvSpPr>
        <p:spPr>
          <a:xfrm>
            <a:off x="6586608" y="2164279"/>
            <a:ext cx="1223412" cy="369332"/>
          </a:xfrm>
          <a:prstGeom prst="rect">
            <a:avLst/>
          </a:prstGeom>
          <a:noFill/>
        </p:spPr>
        <p:txBody>
          <a:bodyPr wrap="none" rtlCol="0">
            <a:spAutoFit/>
          </a:bodyPr>
          <a:lstStyle/>
          <a:p>
            <a:r>
              <a:rPr kumimoji="1" lang="en-US" altLang="ja-JP" dirty="0" err="1" smtClean="0"/>
              <a:t>NoAccess</a:t>
            </a:r>
            <a:endParaRPr kumimoji="1" lang="ja-JP" altLang="en-US" dirty="0"/>
          </a:p>
        </p:txBody>
      </p:sp>
      <p:sp>
        <p:nvSpPr>
          <p:cNvPr id="55" name="テキスト ボックス 54"/>
          <p:cNvSpPr txBox="1"/>
          <p:nvPr/>
        </p:nvSpPr>
        <p:spPr>
          <a:xfrm>
            <a:off x="6664170" y="2614765"/>
            <a:ext cx="753732" cy="369332"/>
          </a:xfrm>
          <a:prstGeom prst="rect">
            <a:avLst/>
          </a:prstGeom>
          <a:noFill/>
        </p:spPr>
        <p:txBody>
          <a:bodyPr wrap="none" rtlCol="0">
            <a:spAutoFit/>
          </a:bodyPr>
          <a:lstStyle/>
          <a:p>
            <a:r>
              <a:rPr kumimoji="1" lang="en-US" altLang="ja-JP" dirty="0" smtClean="0"/>
              <a:t>public</a:t>
            </a:r>
            <a:endParaRPr kumimoji="1" lang="ja-JP" altLang="en-US" dirty="0"/>
          </a:p>
        </p:txBody>
      </p:sp>
      <p:sp>
        <p:nvSpPr>
          <p:cNvPr id="56" name="テキスト ボックス 55"/>
          <p:cNvSpPr txBox="1"/>
          <p:nvPr/>
        </p:nvSpPr>
        <p:spPr>
          <a:xfrm>
            <a:off x="6664170" y="3065251"/>
            <a:ext cx="848181" cy="369332"/>
          </a:xfrm>
          <a:prstGeom prst="rect">
            <a:avLst/>
          </a:prstGeom>
          <a:noFill/>
        </p:spPr>
        <p:txBody>
          <a:bodyPr wrap="none" rtlCol="0">
            <a:spAutoFit/>
          </a:bodyPr>
          <a:lstStyle/>
          <a:p>
            <a:r>
              <a:rPr kumimoji="1" lang="en-US" altLang="ja-JP" dirty="0" smtClean="0"/>
              <a:t>default</a:t>
            </a:r>
            <a:endParaRPr kumimoji="1" lang="ja-JP" altLang="en-US" dirty="0"/>
          </a:p>
        </p:txBody>
      </p:sp>
      <p:sp>
        <p:nvSpPr>
          <p:cNvPr id="57" name="右矢印 56"/>
          <p:cNvSpPr/>
          <p:nvPr/>
        </p:nvSpPr>
        <p:spPr>
          <a:xfrm>
            <a:off x="1602354" y="1965041"/>
            <a:ext cx="187555" cy="614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右矢印 57"/>
          <p:cNvSpPr/>
          <p:nvPr/>
        </p:nvSpPr>
        <p:spPr>
          <a:xfrm>
            <a:off x="5852118" y="2451973"/>
            <a:ext cx="187555" cy="614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右矢印 78"/>
          <p:cNvSpPr/>
          <p:nvPr/>
        </p:nvSpPr>
        <p:spPr>
          <a:xfrm>
            <a:off x="1621189" y="4130567"/>
            <a:ext cx="187555" cy="614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6230268" y="4266957"/>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p>
        </p:txBody>
      </p:sp>
      <p:sp>
        <p:nvSpPr>
          <p:cNvPr id="81" name="正方形/長方形 80"/>
          <p:cNvSpPr/>
          <p:nvPr/>
        </p:nvSpPr>
        <p:spPr>
          <a:xfrm>
            <a:off x="6230268" y="4742373"/>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en-US" altLang="ja-JP" dirty="0" smtClean="0"/>
          </a:p>
        </p:txBody>
      </p:sp>
      <p:sp>
        <p:nvSpPr>
          <p:cNvPr id="82" name="正方形/長方形 81"/>
          <p:cNvSpPr/>
          <p:nvPr/>
        </p:nvSpPr>
        <p:spPr>
          <a:xfrm>
            <a:off x="6230268" y="5191530"/>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t>
            </a:r>
            <a:endParaRPr kumimoji="1" lang="en-US" altLang="ja-JP" dirty="0" smtClean="0"/>
          </a:p>
        </p:txBody>
      </p:sp>
      <p:sp>
        <p:nvSpPr>
          <p:cNvPr id="83" name="テキスト ボックス 82"/>
          <p:cNvSpPr txBox="1"/>
          <p:nvPr/>
        </p:nvSpPr>
        <p:spPr>
          <a:xfrm>
            <a:off x="6665144" y="4291126"/>
            <a:ext cx="806631" cy="369332"/>
          </a:xfrm>
          <a:prstGeom prst="rect">
            <a:avLst/>
          </a:prstGeom>
          <a:noFill/>
        </p:spPr>
        <p:txBody>
          <a:bodyPr wrap="none" rtlCol="0">
            <a:spAutoFit/>
          </a:bodyPr>
          <a:lstStyle/>
          <a:p>
            <a:r>
              <a:rPr lang="en-US" altLang="ja-JP" dirty="0" smtClean="0"/>
              <a:t> </a:t>
            </a:r>
            <a:r>
              <a:rPr lang="en-US" altLang="ja-JP" u="sng" dirty="0" smtClean="0">
                <a:solidFill>
                  <a:srgbClr val="FF0000"/>
                </a:solidFill>
              </a:rPr>
              <a:t>public</a:t>
            </a:r>
            <a:endParaRPr kumimoji="1" lang="ja-JP" altLang="en-US" u="sng" dirty="0">
              <a:solidFill>
                <a:srgbClr val="FF0000"/>
              </a:solidFill>
            </a:endParaRPr>
          </a:p>
        </p:txBody>
      </p:sp>
      <p:sp>
        <p:nvSpPr>
          <p:cNvPr id="84" name="テキスト ボックス 83"/>
          <p:cNvSpPr txBox="1"/>
          <p:nvPr/>
        </p:nvSpPr>
        <p:spPr>
          <a:xfrm>
            <a:off x="6711394" y="4751737"/>
            <a:ext cx="753732" cy="369332"/>
          </a:xfrm>
          <a:prstGeom prst="rect">
            <a:avLst/>
          </a:prstGeom>
          <a:noFill/>
        </p:spPr>
        <p:txBody>
          <a:bodyPr wrap="none" rtlCol="0">
            <a:spAutoFit/>
          </a:bodyPr>
          <a:lstStyle/>
          <a:p>
            <a:r>
              <a:rPr kumimoji="1" lang="en-US" altLang="ja-JP" dirty="0" smtClean="0"/>
              <a:t>public</a:t>
            </a:r>
            <a:endParaRPr kumimoji="1" lang="ja-JP" altLang="en-US" dirty="0"/>
          </a:p>
        </p:txBody>
      </p:sp>
      <p:sp>
        <p:nvSpPr>
          <p:cNvPr id="85" name="テキスト ボックス 84"/>
          <p:cNvSpPr txBox="1"/>
          <p:nvPr/>
        </p:nvSpPr>
        <p:spPr>
          <a:xfrm>
            <a:off x="6666086" y="5192098"/>
            <a:ext cx="848181" cy="369332"/>
          </a:xfrm>
          <a:prstGeom prst="rect">
            <a:avLst/>
          </a:prstGeom>
          <a:noFill/>
        </p:spPr>
        <p:txBody>
          <a:bodyPr wrap="none" rtlCol="0">
            <a:spAutoFit/>
          </a:bodyPr>
          <a:lstStyle/>
          <a:p>
            <a:r>
              <a:rPr kumimoji="1" lang="en-US" altLang="ja-JP" dirty="0" smtClean="0"/>
              <a:t>default</a:t>
            </a:r>
            <a:endParaRPr kumimoji="1" lang="ja-JP" altLang="en-US" dirty="0"/>
          </a:p>
        </p:txBody>
      </p:sp>
      <p:sp>
        <p:nvSpPr>
          <p:cNvPr id="86" name="右矢印 85"/>
          <p:cNvSpPr/>
          <p:nvPr/>
        </p:nvSpPr>
        <p:spPr>
          <a:xfrm>
            <a:off x="5854034" y="4578820"/>
            <a:ext cx="187555" cy="614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5822777" y="1668576"/>
            <a:ext cx="2606804" cy="369332"/>
          </a:xfrm>
          <a:prstGeom prst="rect">
            <a:avLst/>
          </a:prstGeom>
          <a:noFill/>
        </p:spPr>
        <p:txBody>
          <a:bodyPr wrap="none" rtlCol="0">
            <a:spAutoFit/>
          </a:bodyPr>
          <a:lstStyle/>
          <a:p>
            <a:r>
              <a:rPr lang="ja-JP" altLang="en-US" dirty="0" smtClean="0"/>
              <a:t>メソッドの被アクセス範囲</a:t>
            </a:r>
            <a:endParaRPr kumimoji="1" lang="ja-JP" altLang="en-US" dirty="0"/>
          </a:p>
        </p:txBody>
      </p:sp>
      <p:sp>
        <p:nvSpPr>
          <p:cNvPr id="88" name="テキスト ボックス 87"/>
          <p:cNvSpPr txBox="1"/>
          <p:nvPr/>
        </p:nvSpPr>
        <p:spPr>
          <a:xfrm>
            <a:off x="5822777" y="3886280"/>
            <a:ext cx="2606804" cy="369332"/>
          </a:xfrm>
          <a:prstGeom prst="rect">
            <a:avLst/>
          </a:prstGeom>
          <a:noFill/>
        </p:spPr>
        <p:txBody>
          <a:bodyPr wrap="none" rtlCol="0">
            <a:spAutoFit/>
          </a:bodyPr>
          <a:lstStyle/>
          <a:p>
            <a:r>
              <a:rPr lang="ja-JP" altLang="en-US" dirty="0" smtClean="0"/>
              <a:t>メソッドの被アクセス範囲</a:t>
            </a:r>
            <a:endParaRPr kumimoji="1" lang="ja-JP" altLang="en-US" dirty="0"/>
          </a:p>
        </p:txBody>
      </p:sp>
      <p:sp>
        <p:nvSpPr>
          <p:cNvPr id="73" name="テキスト ボックス 72"/>
          <p:cNvSpPr txBox="1"/>
          <p:nvPr/>
        </p:nvSpPr>
        <p:spPr>
          <a:xfrm>
            <a:off x="1614074" y="6035598"/>
            <a:ext cx="7124066" cy="461665"/>
          </a:xfrm>
          <a:prstGeom prst="rect">
            <a:avLst/>
          </a:prstGeom>
          <a:solidFill>
            <a:schemeClr val="accent6">
              <a:lumMod val="60000"/>
              <a:lumOff val="40000"/>
            </a:schemeClr>
          </a:solidFill>
        </p:spPr>
        <p:txBody>
          <a:bodyPr wrap="none" rtlCol="0">
            <a:spAutoFit/>
          </a:bodyPr>
          <a:lstStyle/>
          <a:p>
            <a:r>
              <a:rPr lang="ja-JP" altLang="en-US" sz="2400" b="1" dirty="0" smtClean="0">
                <a:solidFill>
                  <a:schemeClr val="bg1"/>
                </a:solidFill>
              </a:rPr>
              <a:t>被アクセス範囲の拡大による意図的な</a:t>
            </a:r>
            <a:r>
              <a:rPr lang="en-US" altLang="ja-JP" sz="2400" b="1" dirty="0" smtClean="0">
                <a:solidFill>
                  <a:schemeClr val="bg1"/>
                </a:solidFill>
              </a:rPr>
              <a:t>AE</a:t>
            </a:r>
            <a:r>
              <a:rPr lang="ja-JP" altLang="en-US" sz="2400" b="1" dirty="0" smtClean="0">
                <a:solidFill>
                  <a:schemeClr val="bg1"/>
                </a:solidFill>
              </a:rPr>
              <a:t>検出・除去</a:t>
            </a:r>
            <a:endParaRPr kumimoji="1" lang="ja-JP" altLang="en-US" sz="2400" b="1" dirty="0">
              <a:solidFill>
                <a:schemeClr val="bg1"/>
              </a:solidFill>
            </a:endParaRPr>
          </a:p>
        </p:txBody>
      </p:sp>
      <p:sp>
        <p:nvSpPr>
          <p:cNvPr id="7" name="スライド番号プレースホルダー 6"/>
          <p:cNvSpPr>
            <a:spLocks noGrp="1"/>
          </p:cNvSpPr>
          <p:nvPr>
            <p:ph type="sldNum" sz="quarter" idx="12"/>
          </p:nvPr>
        </p:nvSpPr>
        <p:spPr/>
        <p:txBody>
          <a:bodyPr/>
          <a:lstStyle/>
          <a:p>
            <a:fld id="{10BF1CB8-4175-44FF-84F3-313DE1255CF5}" type="slidenum">
              <a:rPr lang="ja-JP" altLang="en-US" smtClean="0"/>
              <a:pPr/>
              <a:t>17</a:t>
            </a:fld>
            <a:endParaRPr lang="ja-JP" altLang="en-US" dirty="0"/>
          </a:p>
        </p:txBody>
      </p:sp>
      <p:sp>
        <p:nvSpPr>
          <p:cNvPr id="72" name="正方形/長方形 71"/>
          <p:cNvSpPr/>
          <p:nvPr/>
        </p:nvSpPr>
        <p:spPr>
          <a:xfrm>
            <a:off x="2735876" y="1893111"/>
            <a:ext cx="865506" cy="400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public</a:t>
            </a:r>
            <a:endParaRPr kumimoji="1" lang="ja-JP" altLang="en-US" dirty="0">
              <a:solidFill>
                <a:schemeClr val="tx1"/>
              </a:solidFill>
            </a:endParaRPr>
          </a:p>
        </p:txBody>
      </p:sp>
      <p:sp>
        <p:nvSpPr>
          <p:cNvPr id="74" name="正方形/長方形 73"/>
          <p:cNvSpPr/>
          <p:nvPr/>
        </p:nvSpPr>
        <p:spPr>
          <a:xfrm>
            <a:off x="2763439" y="2642144"/>
            <a:ext cx="957669" cy="400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default</a:t>
            </a:r>
            <a:endParaRPr kumimoji="1" lang="ja-JP" altLang="en-US" dirty="0">
              <a:solidFill>
                <a:schemeClr val="tx1"/>
              </a:solidFill>
            </a:endParaRPr>
          </a:p>
        </p:txBody>
      </p:sp>
      <p:sp>
        <p:nvSpPr>
          <p:cNvPr id="75" name="正方形/長方形 74"/>
          <p:cNvSpPr/>
          <p:nvPr/>
        </p:nvSpPr>
        <p:spPr>
          <a:xfrm>
            <a:off x="4674364" y="2323960"/>
            <a:ext cx="865506" cy="400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public</a:t>
            </a:r>
            <a:endParaRPr kumimoji="1" lang="ja-JP" altLang="en-US" dirty="0">
              <a:solidFill>
                <a:schemeClr val="tx1"/>
              </a:solidFill>
            </a:endParaRPr>
          </a:p>
        </p:txBody>
      </p:sp>
      <p:sp>
        <p:nvSpPr>
          <p:cNvPr id="68" name="テキスト ボックス 67"/>
          <p:cNvSpPr txBox="1"/>
          <p:nvPr/>
        </p:nvSpPr>
        <p:spPr>
          <a:xfrm>
            <a:off x="7824580" y="2153350"/>
            <a:ext cx="429926" cy="369332"/>
          </a:xfrm>
          <a:prstGeom prst="rect">
            <a:avLst/>
          </a:prstGeom>
          <a:noFill/>
          <a:ln>
            <a:solidFill>
              <a:schemeClr val="tx1"/>
            </a:solidFill>
          </a:ln>
        </p:spPr>
        <p:txBody>
          <a:bodyPr wrap="none" rtlCol="0">
            <a:spAutoFit/>
          </a:bodyPr>
          <a:lstStyle/>
          <a:p>
            <a:r>
              <a:rPr kumimoji="1" lang="en-US" altLang="ja-JP" dirty="0" smtClean="0">
                <a:solidFill>
                  <a:srgbClr val="FF0000"/>
                </a:solidFill>
              </a:rPr>
              <a:t>AE</a:t>
            </a:r>
            <a:endParaRPr kumimoji="1" lang="ja-JP" altLang="en-US" dirty="0">
              <a:solidFill>
                <a:srgbClr val="FF0000"/>
              </a:solidFill>
            </a:endParaRPr>
          </a:p>
        </p:txBody>
      </p:sp>
      <p:sp>
        <p:nvSpPr>
          <p:cNvPr id="69" name="テキスト ボックス 68"/>
          <p:cNvSpPr txBox="1"/>
          <p:nvPr/>
        </p:nvSpPr>
        <p:spPr>
          <a:xfrm>
            <a:off x="7618276" y="4305777"/>
            <a:ext cx="954107" cy="369332"/>
          </a:xfrm>
          <a:prstGeom prst="rect">
            <a:avLst/>
          </a:prstGeom>
          <a:noFill/>
          <a:ln>
            <a:noFill/>
          </a:ln>
        </p:spPr>
        <p:txBody>
          <a:bodyPr wrap="none" rtlCol="0">
            <a:spAutoFit/>
          </a:bodyPr>
          <a:lstStyle/>
          <a:p>
            <a:r>
              <a:rPr kumimoji="1" lang="en-US" altLang="ja-JP" dirty="0" smtClean="0"/>
              <a:t>AE</a:t>
            </a:r>
            <a:r>
              <a:rPr kumimoji="1" lang="ja-JP" altLang="en-US" dirty="0" smtClean="0"/>
              <a:t>解消</a:t>
            </a:r>
            <a:endParaRPr kumimoji="1" lang="ja-JP" altLang="en-US" dirty="0"/>
          </a:p>
        </p:txBody>
      </p:sp>
      <p:sp>
        <p:nvSpPr>
          <p:cNvPr id="18" name="右矢印 17"/>
          <p:cNvSpPr/>
          <p:nvPr/>
        </p:nvSpPr>
        <p:spPr>
          <a:xfrm rot="19928890">
            <a:off x="3796482" y="2588121"/>
            <a:ext cx="470717" cy="3811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6" name="右矢印 75"/>
          <p:cNvSpPr/>
          <p:nvPr/>
        </p:nvSpPr>
        <p:spPr>
          <a:xfrm rot="1748190">
            <a:off x="3771011" y="2091009"/>
            <a:ext cx="470717" cy="3811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8" name="右矢印 77"/>
          <p:cNvSpPr/>
          <p:nvPr/>
        </p:nvSpPr>
        <p:spPr>
          <a:xfrm rot="4679317">
            <a:off x="2479437" y="2325701"/>
            <a:ext cx="312064" cy="34765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9" name="テキスト ボックス 88"/>
          <p:cNvSpPr txBox="1"/>
          <p:nvPr/>
        </p:nvSpPr>
        <p:spPr>
          <a:xfrm>
            <a:off x="3085103" y="5423331"/>
            <a:ext cx="1781257" cy="400110"/>
          </a:xfrm>
          <a:prstGeom prst="rect">
            <a:avLst/>
          </a:prstGeom>
          <a:noFill/>
        </p:spPr>
        <p:txBody>
          <a:bodyPr wrap="none" rtlCol="0">
            <a:spAutoFit/>
          </a:bodyPr>
          <a:lstStyle/>
          <a:p>
            <a:r>
              <a:rPr kumimoji="1" lang="en-US" altLang="ja-JP" sz="2000" b="1" dirty="0" err="1" smtClean="0"/>
              <a:t>ModiChecke</a:t>
            </a:r>
            <a:r>
              <a:rPr kumimoji="1" lang="en-US" altLang="ja-JP" sz="2000" dirty="0" err="1" smtClean="0"/>
              <a:t>r</a:t>
            </a:r>
            <a:endParaRPr kumimoji="1" lang="ja-JP" altLang="en-US" sz="2000" dirty="0"/>
          </a:p>
        </p:txBody>
      </p:sp>
      <p:sp>
        <p:nvSpPr>
          <p:cNvPr id="107" name="正方形/長方形 106"/>
          <p:cNvSpPr/>
          <p:nvPr/>
        </p:nvSpPr>
        <p:spPr>
          <a:xfrm>
            <a:off x="2051957" y="3771622"/>
            <a:ext cx="3679952" cy="16838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p:cNvSpPr/>
          <p:nvPr/>
        </p:nvSpPr>
        <p:spPr>
          <a:xfrm>
            <a:off x="2395604" y="4029860"/>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p>
        </p:txBody>
      </p:sp>
      <p:sp>
        <p:nvSpPr>
          <p:cNvPr id="109" name="正方形/長方形 108"/>
          <p:cNvSpPr/>
          <p:nvPr/>
        </p:nvSpPr>
        <p:spPr>
          <a:xfrm>
            <a:off x="4308100" y="4457331"/>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ja-JP" altLang="en-US" dirty="0"/>
          </a:p>
        </p:txBody>
      </p:sp>
      <p:sp>
        <p:nvSpPr>
          <p:cNvPr id="110" name="正方形/長方形 109"/>
          <p:cNvSpPr/>
          <p:nvPr/>
        </p:nvSpPr>
        <p:spPr>
          <a:xfrm>
            <a:off x="2406755" y="4776332"/>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t>
            </a:r>
            <a:endParaRPr kumimoji="1" lang="ja-JP" altLang="en-US" dirty="0"/>
          </a:p>
        </p:txBody>
      </p:sp>
      <p:sp>
        <p:nvSpPr>
          <p:cNvPr id="111" name="円/楕円 110"/>
          <p:cNvSpPr/>
          <p:nvPr/>
        </p:nvSpPr>
        <p:spPr>
          <a:xfrm>
            <a:off x="2094552" y="3889027"/>
            <a:ext cx="1877811" cy="149487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2" name="テキスト ボックス 111"/>
          <p:cNvSpPr txBox="1"/>
          <p:nvPr/>
        </p:nvSpPr>
        <p:spPr>
          <a:xfrm>
            <a:off x="2049211" y="3747329"/>
            <a:ext cx="636713" cy="369332"/>
          </a:xfrm>
          <a:prstGeom prst="rect">
            <a:avLst/>
          </a:prstGeom>
          <a:noFill/>
        </p:spPr>
        <p:txBody>
          <a:bodyPr wrap="none" rtlCol="0">
            <a:spAutoFit/>
          </a:bodyPr>
          <a:lstStyle/>
          <a:p>
            <a:r>
              <a:rPr kumimoji="1" lang="en-US" altLang="ja-JP" dirty="0" smtClean="0"/>
              <a:t>pkg1</a:t>
            </a:r>
            <a:endParaRPr kumimoji="1" lang="ja-JP" altLang="en-US" dirty="0"/>
          </a:p>
        </p:txBody>
      </p:sp>
      <p:sp>
        <p:nvSpPr>
          <p:cNvPr id="113" name="正方形/長方形 112"/>
          <p:cNvSpPr/>
          <p:nvPr/>
        </p:nvSpPr>
        <p:spPr>
          <a:xfrm>
            <a:off x="2737130" y="4005097"/>
            <a:ext cx="865506" cy="400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public</a:t>
            </a:r>
            <a:endParaRPr kumimoji="1" lang="ja-JP" altLang="en-US" dirty="0">
              <a:solidFill>
                <a:schemeClr val="tx1"/>
              </a:solidFill>
            </a:endParaRPr>
          </a:p>
        </p:txBody>
      </p:sp>
      <p:sp>
        <p:nvSpPr>
          <p:cNvPr id="114" name="正方形/長方形 113"/>
          <p:cNvSpPr/>
          <p:nvPr/>
        </p:nvSpPr>
        <p:spPr>
          <a:xfrm>
            <a:off x="2764693" y="4754130"/>
            <a:ext cx="957669" cy="400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default</a:t>
            </a:r>
            <a:endParaRPr kumimoji="1" lang="ja-JP" altLang="en-US" dirty="0">
              <a:solidFill>
                <a:schemeClr val="tx1"/>
              </a:solidFill>
            </a:endParaRPr>
          </a:p>
        </p:txBody>
      </p:sp>
      <p:sp>
        <p:nvSpPr>
          <p:cNvPr id="115" name="正方形/長方形 114"/>
          <p:cNvSpPr/>
          <p:nvPr/>
        </p:nvSpPr>
        <p:spPr>
          <a:xfrm>
            <a:off x="4675618" y="4435946"/>
            <a:ext cx="865506" cy="400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public</a:t>
            </a:r>
            <a:endParaRPr kumimoji="1" lang="ja-JP" altLang="en-US" dirty="0">
              <a:solidFill>
                <a:schemeClr val="tx1"/>
              </a:solidFill>
            </a:endParaRPr>
          </a:p>
        </p:txBody>
      </p:sp>
      <p:sp>
        <p:nvSpPr>
          <p:cNvPr id="116" name="右矢印 115"/>
          <p:cNvSpPr/>
          <p:nvPr/>
        </p:nvSpPr>
        <p:spPr>
          <a:xfrm rot="19928890">
            <a:off x="3797736" y="4700107"/>
            <a:ext cx="470717" cy="3811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7" name="右矢印 116"/>
          <p:cNvSpPr/>
          <p:nvPr/>
        </p:nvSpPr>
        <p:spPr>
          <a:xfrm rot="1748190">
            <a:off x="3741032" y="4322571"/>
            <a:ext cx="470717" cy="3811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8" name="右矢印 117"/>
          <p:cNvSpPr/>
          <p:nvPr/>
        </p:nvSpPr>
        <p:spPr>
          <a:xfrm rot="4679317">
            <a:off x="2480691" y="4437687"/>
            <a:ext cx="312064" cy="34765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9" name="正方形/長方形 118"/>
          <p:cNvSpPr/>
          <p:nvPr/>
        </p:nvSpPr>
        <p:spPr>
          <a:xfrm>
            <a:off x="4614941" y="3850458"/>
            <a:ext cx="373844" cy="34773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T</a:t>
            </a:r>
          </a:p>
        </p:txBody>
      </p:sp>
      <p:sp>
        <p:nvSpPr>
          <p:cNvPr id="120" name="右矢印 119"/>
          <p:cNvSpPr/>
          <p:nvPr/>
        </p:nvSpPr>
        <p:spPr>
          <a:xfrm rot="10615270">
            <a:off x="3671255" y="3847801"/>
            <a:ext cx="826423" cy="36155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382833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RQ1 </a:t>
            </a:r>
            <a:r>
              <a:rPr lang="ja-JP" altLang="en-US" dirty="0" smtClean="0"/>
              <a:t>テストケース</a:t>
            </a:r>
            <a:r>
              <a:rPr lang="ja-JP" altLang="en-US" dirty="0"/>
              <a:t>により発見できる</a:t>
            </a:r>
            <a:r>
              <a:rPr lang="en-US" altLang="ja-JP" dirty="0"/>
              <a:t/>
            </a:r>
            <a:br>
              <a:rPr lang="en-US" altLang="ja-JP" dirty="0"/>
            </a:br>
            <a:r>
              <a:rPr lang="ja-JP" altLang="en-US" dirty="0"/>
              <a:t>意図的な</a:t>
            </a:r>
            <a:r>
              <a:rPr lang="en-US" altLang="ja-JP" dirty="0" smtClean="0"/>
              <a:t>AE</a:t>
            </a:r>
            <a:r>
              <a:rPr lang="ja-JP" altLang="en-US" dirty="0" smtClean="0"/>
              <a:t>　その</a:t>
            </a:r>
            <a:r>
              <a:rPr lang="en-US" altLang="ja-JP" dirty="0" smtClean="0"/>
              <a:t>1</a:t>
            </a:r>
            <a:endParaRPr kumimoji="1"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18</a:t>
            </a:fld>
            <a:endParaRPr lang="ja-JP" altLang="en-US" dirty="0"/>
          </a:p>
        </p:txBody>
      </p:sp>
      <p:sp>
        <p:nvSpPr>
          <p:cNvPr id="15" name="テキスト ボックス 14"/>
          <p:cNvSpPr txBox="1"/>
          <p:nvPr/>
        </p:nvSpPr>
        <p:spPr>
          <a:xfrm>
            <a:off x="722116" y="4718885"/>
            <a:ext cx="8104643" cy="1938992"/>
          </a:xfrm>
          <a:prstGeom prst="rect">
            <a:avLst/>
          </a:prstGeom>
          <a:noFill/>
        </p:spPr>
        <p:txBody>
          <a:bodyPr wrap="square" rtlCol="0">
            <a:spAutoFit/>
          </a:bodyPr>
          <a:lstStyle/>
          <a:p>
            <a:r>
              <a:rPr lang="ja-JP" altLang="en-US" sz="2400" dirty="0" smtClean="0"/>
              <a:t>意図的な</a:t>
            </a:r>
            <a:r>
              <a:rPr lang="en-US" altLang="ja-JP" sz="2400" dirty="0" smtClean="0"/>
              <a:t>AE</a:t>
            </a:r>
            <a:endParaRPr kumimoji="1" lang="en-US" altLang="ja-JP" sz="2400" dirty="0" smtClean="0"/>
          </a:p>
          <a:p>
            <a:r>
              <a:rPr lang="ja-JP" altLang="en-US" sz="2400" dirty="0"/>
              <a:t>③</a:t>
            </a:r>
            <a:r>
              <a:rPr lang="ja-JP" altLang="en-US" sz="2400" dirty="0" smtClean="0"/>
              <a:t>の場合</a:t>
            </a:r>
            <a:endParaRPr lang="en-US" altLang="ja-JP" sz="2400" dirty="0"/>
          </a:p>
          <a:p>
            <a:r>
              <a:rPr lang="ja-JP" altLang="en-US" sz="2400" dirty="0"/>
              <a:t> </a:t>
            </a:r>
            <a:r>
              <a:rPr lang="ja-JP" altLang="en-US" sz="2400" dirty="0" smtClean="0"/>
              <a:t> 宣言されたアクセス修飾子と同じ範囲でテストされている</a:t>
            </a:r>
            <a:endParaRPr lang="en-US" altLang="ja-JP" sz="2400" dirty="0" smtClean="0"/>
          </a:p>
          <a:p>
            <a:pPr lvl="1"/>
            <a:r>
              <a:rPr kumimoji="1" lang="ja-JP" altLang="en-US" sz="2400" dirty="0" smtClean="0"/>
              <a:t>　　⇒　将来拡張において，同じ範囲でのアクセスが行</a:t>
            </a:r>
            <a:r>
              <a:rPr kumimoji="1" lang="ja-JP" altLang="en-US" sz="2400" dirty="0" err="1" smtClean="0"/>
              <a:t>わ</a:t>
            </a:r>
            <a:endParaRPr kumimoji="1" lang="en-US" altLang="ja-JP" sz="2400" dirty="0" smtClean="0"/>
          </a:p>
          <a:p>
            <a:pPr lvl="1"/>
            <a:r>
              <a:rPr lang="ja-JP" altLang="en-US" sz="2400" dirty="0"/>
              <a:t>　</a:t>
            </a:r>
            <a:r>
              <a:rPr lang="ja-JP" altLang="en-US" sz="2400" dirty="0" smtClean="0"/>
              <a:t>　　　　</a:t>
            </a:r>
            <a:r>
              <a:rPr kumimoji="1" lang="ja-JP" altLang="en-US" sz="2400" dirty="0" err="1" smtClean="0"/>
              <a:t>れる</a:t>
            </a:r>
            <a:r>
              <a:rPr lang="ja-JP" altLang="en-US" sz="2400" dirty="0" err="1" smtClean="0"/>
              <a:t>と</a:t>
            </a:r>
            <a:r>
              <a:rPr kumimoji="1" lang="ja-JP" altLang="en-US" sz="2400" dirty="0" smtClean="0"/>
              <a:t>判断し，意図的な</a:t>
            </a:r>
            <a:r>
              <a:rPr kumimoji="1" lang="en-US" altLang="ja-JP" sz="2400" dirty="0" smtClean="0"/>
              <a:t>AE</a:t>
            </a:r>
            <a:r>
              <a:rPr kumimoji="1" lang="ja-JP" altLang="en-US" sz="2400" dirty="0" smtClean="0"/>
              <a:t>と判定</a:t>
            </a:r>
            <a:endParaRPr kumimoji="1" lang="ja-JP" altLang="en-US" sz="2400" dirty="0"/>
          </a:p>
        </p:txBody>
      </p:sp>
      <p:sp>
        <p:nvSpPr>
          <p:cNvPr id="6" name="テキスト ボックス 5"/>
          <p:cNvSpPr txBox="1"/>
          <p:nvPr/>
        </p:nvSpPr>
        <p:spPr>
          <a:xfrm>
            <a:off x="12974" y="1600200"/>
            <a:ext cx="9131026" cy="461665"/>
          </a:xfrm>
          <a:prstGeom prst="rect">
            <a:avLst/>
          </a:prstGeom>
          <a:noFill/>
        </p:spPr>
        <p:txBody>
          <a:bodyPr wrap="none" rtlCol="0">
            <a:spAutoFit/>
          </a:bodyPr>
          <a:lstStyle/>
          <a:p>
            <a:r>
              <a:rPr kumimoji="1" lang="ja-JP" altLang="en-US" sz="2400" dirty="0" smtClean="0"/>
              <a:t>テストケースからのアクセスによる</a:t>
            </a:r>
            <a:r>
              <a:rPr kumimoji="1" lang="en-US" altLang="ja-JP" sz="2400" dirty="0" smtClean="0"/>
              <a:t>AE</a:t>
            </a:r>
            <a:r>
              <a:rPr kumimoji="1" lang="ja-JP" altLang="en-US" sz="2400" dirty="0" smtClean="0"/>
              <a:t>メソッドの被アクセス範囲の変化</a:t>
            </a:r>
            <a:endParaRPr kumimoji="1" lang="ja-JP" altLang="en-US" sz="2400" dirty="0"/>
          </a:p>
        </p:txBody>
      </p:sp>
      <p:sp>
        <p:nvSpPr>
          <p:cNvPr id="35" name="円/楕円 34"/>
          <p:cNvSpPr/>
          <p:nvPr/>
        </p:nvSpPr>
        <p:spPr>
          <a:xfrm>
            <a:off x="502938" y="3157226"/>
            <a:ext cx="698735" cy="6215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6" name="円/楕円 35"/>
          <p:cNvSpPr/>
          <p:nvPr/>
        </p:nvSpPr>
        <p:spPr>
          <a:xfrm>
            <a:off x="722116" y="2385316"/>
            <a:ext cx="245654" cy="2415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テキスト ボックス 36"/>
          <p:cNvSpPr txBox="1"/>
          <p:nvPr/>
        </p:nvSpPr>
        <p:spPr>
          <a:xfrm>
            <a:off x="0" y="2645260"/>
            <a:ext cx="1689886" cy="369332"/>
          </a:xfrm>
          <a:prstGeom prst="rect">
            <a:avLst/>
          </a:prstGeom>
          <a:noFill/>
        </p:spPr>
        <p:txBody>
          <a:bodyPr wrap="none" rtlCol="0">
            <a:spAutoFit/>
          </a:bodyPr>
          <a:lstStyle/>
          <a:p>
            <a:r>
              <a:rPr lang="ja-JP" altLang="en-US" dirty="0" smtClean="0"/>
              <a:t>被アクセス範囲</a:t>
            </a:r>
            <a:endParaRPr kumimoji="1" lang="ja-JP" altLang="en-US" dirty="0"/>
          </a:p>
        </p:txBody>
      </p:sp>
      <p:sp>
        <p:nvSpPr>
          <p:cNvPr id="38" name="テキスト ボックス 37"/>
          <p:cNvSpPr txBox="1"/>
          <p:nvPr/>
        </p:nvSpPr>
        <p:spPr>
          <a:xfrm>
            <a:off x="12974" y="3778766"/>
            <a:ext cx="1678665" cy="646331"/>
          </a:xfrm>
          <a:prstGeom prst="rect">
            <a:avLst/>
          </a:prstGeom>
          <a:noFill/>
        </p:spPr>
        <p:txBody>
          <a:bodyPr wrap="none" rtlCol="0">
            <a:spAutoFit/>
          </a:bodyPr>
          <a:lstStyle/>
          <a:p>
            <a:r>
              <a:rPr lang="ja-JP" altLang="en-US" dirty="0" smtClean="0"/>
              <a:t>宣言されている</a:t>
            </a:r>
            <a:endParaRPr lang="en-US" altLang="ja-JP" dirty="0" smtClean="0"/>
          </a:p>
          <a:p>
            <a:r>
              <a:rPr lang="ja-JP" altLang="en-US" dirty="0"/>
              <a:t>アクセス</a:t>
            </a:r>
            <a:r>
              <a:rPr lang="ja-JP" altLang="en-US" dirty="0" smtClean="0"/>
              <a:t>範囲</a:t>
            </a:r>
            <a:endParaRPr kumimoji="1" lang="ja-JP" altLang="en-US" dirty="0"/>
          </a:p>
        </p:txBody>
      </p:sp>
      <p:sp>
        <p:nvSpPr>
          <p:cNvPr id="39" name="テキスト ボックス 38"/>
          <p:cNvSpPr txBox="1"/>
          <p:nvPr/>
        </p:nvSpPr>
        <p:spPr>
          <a:xfrm>
            <a:off x="5748475" y="2710117"/>
            <a:ext cx="1284326" cy="646331"/>
          </a:xfrm>
          <a:prstGeom prst="rect">
            <a:avLst/>
          </a:prstGeom>
          <a:noFill/>
        </p:spPr>
        <p:txBody>
          <a:bodyPr wrap="none" rtlCol="0">
            <a:spAutoFit/>
          </a:bodyPr>
          <a:lstStyle/>
          <a:p>
            <a:r>
              <a:rPr lang="ja-JP" altLang="en-US" dirty="0" smtClean="0"/>
              <a:t>①</a:t>
            </a:r>
            <a:r>
              <a:rPr kumimoji="1" lang="ja-JP" altLang="en-US" dirty="0" smtClean="0"/>
              <a:t>変化</a:t>
            </a:r>
            <a:r>
              <a:rPr lang="ja-JP" altLang="en-US" dirty="0" smtClean="0"/>
              <a:t>無し</a:t>
            </a:r>
            <a:endParaRPr lang="en-US" altLang="ja-JP" dirty="0" smtClean="0"/>
          </a:p>
          <a:p>
            <a:r>
              <a:rPr lang="en-US" altLang="ja-JP" dirty="0" smtClean="0"/>
              <a:t>AE</a:t>
            </a:r>
          </a:p>
        </p:txBody>
      </p:sp>
      <p:sp>
        <p:nvSpPr>
          <p:cNvPr id="40" name="テキスト ボックス 39"/>
          <p:cNvSpPr txBox="1"/>
          <p:nvPr/>
        </p:nvSpPr>
        <p:spPr>
          <a:xfrm>
            <a:off x="5785445" y="3476674"/>
            <a:ext cx="1338828" cy="646331"/>
          </a:xfrm>
          <a:prstGeom prst="rect">
            <a:avLst/>
          </a:prstGeom>
          <a:noFill/>
        </p:spPr>
        <p:txBody>
          <a:bodyPr wrap="none" rtlCol="0">
            <a:spAutoFit/>
          </a:bodyPr>
          <a:lstStyle/>
          <a:p>
            <a:r>
              <a:rPr lang="ja-JP" altLang="en-US" dirty="0"/>
              <a:t>②</a:t>
            </a:r>
            <a:r>
              <a:rPr kumimoji="1" lang="ja-JP" altLang="en-US" dirty="0" smtClean="0"/>
              <a:t>範囲拡大</a:t>
            </a:r>
            <a:endParaRPr kumimoji="1" lang="en-US" altLang="ja-JP" dirty="0" smtClean="0"/>
          </a:p>
          <a:p>
            <a:r>
              <a:rPr kumimoji="1" lang="en-US" altLang="ja-JP" dirty="0" smtClean="0"/>
              <a:t>AE</a:t>
            </a:r>
            <a:endParaRPr kumimoji="1" lang="ja-JP" altLang="en-US" dirty="0"/>
          </a:p>
        </p:txBody>
      </p:sp>
      <p:sp>
        <p:nvSpPr>
          <p:cNvPr id="41" name="テキスト ボックス 40"/>
          <p:cNvSpPr txBox="1"/>
          <p:nvPr/>
        </p:nvSpPr>
        <p:spPr>
          <a:xfrm>
            <a:off x="5748475" y="4395720"/>
            <a:ext cx="1338828" cy="646331"/>
          </a:xfrm>
          <a:prstGeom prst="rect">
            <a:avLst/>
          </a:prstGeom>
          <a:noFill/>
        </p:spPr>
        <p:txBody>
          <a:bodyPr wrap="none" rtlCol="0">
            <a:spAutoFit/>
          </a:bodyPr>
          <a:lstStyle/>
          <a:p>
            <a:r>
              <a:rPr lang="ja-JP" altLang="en-US" dirty="0" smtClean="0"/>
              <a:t>③</a:t>
            </a:r>
            <a:r>
              <a:rPr kumimoji="1" lang="ja-JP" altLang="en-US" dirty="0" smtClean="0"/>
              <a:t>範囲拡大</a:t>
            </a:r>
            <a:endParaRPr kumimoji="1" lang="en-US" altLang="ja-JP" dirty="0" smtClean="0"/>
          </a:p>
          <a:p>
            <a:r>
              <a:rPr lang="en-US" altLang="ja-JP" dirty="0" smtClean="0"/>
              <a:t>AE</a:t>
            </a:r>
            <a:r>
              <a:rPr lang="ja-JP" altLang="en-US" dirty="0"/>
              <a:t>解消</a:t>
            </a:r>
            <a:endParaRPr kumimoji="1" lang="ja-JP" altLang="en-US" dirty="0"/>
          </a:p>
        </p:txBody>
      </p:sp>
      <p:sp>
        <p:nvSpPr>
          <p:cNvPr id="16" name="テキスト ボックス 15"/>
          <p:cNvSpPr txBox="1"/>
          <p:nvPr/>
        </p:nvSpPr>
        <p:spPr>
          <a:xfrm>
            <a:off x="2989074" y="4055765"/>
            <a:ext cx="492443" cy="369332"/>
          </a:xfrm>
          <a:prstGeom prst="rect">
            <a:avLst/>
          </a:prstGeom>
          <a:noFill/>
        </p:spPr>
        <p:txBody>
          <a:bodyPr wrap="none" rtlCol="0">
            <a:spAutoFit/>
          </a:bodyPr>
          <a:lstStyle/>
          <a:p>
            <a:r>
              <a:rPr lang="en-US" altLang="ja-JP" dirty="0" smtClean="0"/>
              <a:t>AE</a:t>
            </a:r>
          </a:p>
        </p:txBody>
      </p:sp>
      <p:sp>
        <p:nvSpPr>
          <p:cNvPr id="3" name="テキスト ボックス 2"/>
          <p:cNvSpPr txBox="1"/>
          <p:nvPr/>
        </p:nvSpPr>
        <p:spPr>
          <a:xfrm>
            <a:off x="2743199" y="2273804"/>
            <a:ext cx="1154483" cy="369332"/>
          </a:xfrm>
          <a:prstGeom prst="rect">
            <a:avLst/>
          </a:prstGeom>
          <a:noFill/>
          <a:ln>
            <a:solidFill>
              <a:schemeClr val="tx1"/>
            </a:solidFill>
          </a:ln>
        </p:spPr>
        <p:txBody>
          <a:bodyPr wrap="none" rtlCol="0">
            <a:spAutoFit/>
          </a:bodyPr>
          <a:lstStyle/>
          <a:p>
            <a:r>
              <a:rPr lang="ja-JP" altLang="en-US" dirty="0" smtClean="0"/>
              <a:t>テスト無し</a:t>
            </a:r>
            <a:endParaRPr kumimoji="1" lang="ja-JP" altLang="en-US" dirty="0"/>
          </a:p>
        </p:txBody>
      </p:sp>
      <p:sp>
        <p:nvSpPr>
          <p:cNvPr id="17" name="テキスト ボックス 16"/>
          <p:cNvSpPr txBox="1"/>
          <p:nvPr/>
        </p:nvSpPr>
        <p:spPr>
          <a:xfrm>
            <a:off x="4807526" y="2257490"/>
            <a:ext cx="1149674" cy="369332"/>
          </a:xfrm>
          <a:prstGeom prst="rect">
            <a:avLst/>
          </a:prstGeom>
          <a:noFill/>
          <a:ln>
            <a:solidFill>
              <a:schemeClr val="tx1"/>
            </a:solidFill>
          </a:ln>
        </p:spPr>
        <p:txBody>
          <a:bodyPr wrap="none" rtlCol="0">
            <a:spAutoFit/>
          </a:bodyPr>
          <a:lstStyle/>
          <a:p>
            <a:r>
              <a:rPr lang="ja-JP" altLang="en-US" dirty="0" smtClean="0"/>
              <a:t>テスト有り</a:t>
            </a:r>
            <a:endParaRPr kumimoji="1" lang="ja-JP" altLang="en-US" dirty="0"/>
          </a:p>
        </p:txBody>
      </p:sp>
      <p:pic>
        <p:nvPicPr>
          <p:cNvPr id="18" name="図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212" y="2710117"/>
            <a:ext cx="2850312" cy="2247174"/>
          </a:xfrm>
          <a:prstGeom prst="rect">
            <a:avLst/>
          </a:prstGeom>
        </p:spPr>
      </p:pic>
      <p:sp>
        <p:nvSpPr>
          <p:cNvPr id="5" name="テキスト ボックス 4"/>
          <p:cNvSpPr txBox="1"/>
          <p:nvPr/>
        </p:nvSpPr>
        <p:spPr>
          <a:xfrm>
            <a:off x="7124273" y="4534219"/>
            <a:ext cx="1393330"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dirty="0" smtClean="0"/>
              <a:t>意図的な</a:t>
            </a:r>
            <a:r>
              <a:rPr kumimoji="1" lang="en-US" altLang="ja-JP" dirty="0" smtClean="0"/>
              <a:t>AE</a:t>
            </a:r>
            <a:endParaRPr kumimoji="1" lang="ja-JP" altLang="en-US" dirty="0"/>
          </a:p>
        </p:txBody>
      </p:sp>
    </p:spTree>
    <p:extLst>
      <p:ext uri="{BB962C8B-B14F-4D97-AF65-F5344CB8AC3E}">
        <p14:creationId xmlns:p14="http://schemas.microsoft.com/office/powerpoint/2010/main" val="34938732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RQ1 </a:t>
            </a:r>
            <a:r>
              <a:rPr lang="ja-JP" altLang="en-US" dirty="0" smtClean="0"/>
              <a:t>テストケース</a:t>
            </a:r>
            <a:r>
              <a:rPr lang="ja-JP" altLang="en-US" dirty="0"/>
              <a:t>により発見できる</a:t>
            </a:r>
            <a:r>
              <a:rPr lang="en-US" altLang="ja-JP" dirty="0"/>
              <a:t/>
            </a:r>
            <a:br>
              <a:rPr lang="en-US" altLang="ja-JP" dirty="0"/>
            </a:br>
            <a:r>
              <a:rPr lang="ja-JP" altLang="en-US" dirty="0"/>
              <a:t>意図的な</a:t>
            </a:r>
            <a:r>
              <a:rPr lang="en-US" altLang="ja-JP" dirty="0" smtClean="0"/>
              <a:t>AE</a:t>
            </a:r>
            <a:r>
              <a:rPr lang="ja-JP" altLang="en-US" dirty="0" smtClean="0"/>
              <a:t>　その</a:t>
            </a:r>
            <a:r>
              <a:rPr lang="en-US" altLang="ja-JP" dirty="0"/>
              <a:t>2</a:t>
            </a:r>
            <a:endParaRPr kumimoji="1"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19</a:t>
            </a:fld>
            <a:endParaRPr lang="ja-JP" altLang="en-US" dirty="0"/>
          </a:p>
        </p:txBody>
      </p:sp>
      <p:sp>
        <p:nvSpPr>
          <p:cNvPr id="15" name="テキスト ボックス 14"/>
          <p:cNvSpPr txBox="1"/>
          <p:nvPr/>
        </p:nvSpPr>
        <p:spPr>
          <a:xfrm>
            <a:off x="722116" y="4709370"/>
            <a:ext cx="7916488" cy="1938992"/>
          </a:xfrm>
          <a:prstGeom prst="rect">
            <a:avLst/>
          </a:prstGeom>
          <a:noFill/>
        </p:spPr>
        <p:txBody>
          <a:bodyPr wrap="square" rtlCol="0">
            <a:spAutoFit/>
          </a:bodyPr>
          <a:lstStyle/>
          <a:p>
            <a:r>
              <a:rPr lang="ja-JP" altLang="en-US" sz="2400" dirty="0" smtClean="0"/>
              <a:t>意図的な</a:t>
            </a:r>
            <a:r>
              <a:rPr lang="en-US" altLang="ja-JP" sz="2400" dirty="0" smtClean="0"/>
              <a:t>AE</a:t>
            </a:r>
            <a:endParaRPr kumimoji="1" lang="en-US" altLang="ja-JP" sz="2400" dirty="0" smtClean="0"/>
          </a:p>
          <a:p>
            <a:r>
              <a:rPr lang="ja-JP" altLang="en-US" sz="2400" dirty="0" smtClean="0"/>
              <a:t>⑤，⑥の場合</a:t>
            </a:r>
            <a:endParaRPr lang="en-US" altLang="ja-JP" sz="2400" dirty="0" smtClean="0"/>
          </a:p>
          <a:p>
            <a:pPr lvl="1"/>
            <a:r>
              <a:rPr kumimoji="1" lang="ja-JP" altLang="en-US" sz="2400" dirty="0" smtClean="0"/>
              <a:t>被参照のないメソッドがテストされている</a:t>
            </a:r>
            <a:endParaRPr lang="en-US" altLang="ja-JP" sz="2400" dirty="0" smtClean="0"/>
          </a:p>
          <a:p>
            <a:pPr lvl="1"/>
            <a:r>
              <a:rPr kumimoji="1" lang="ja-JP" altLang="en-US" sz="2400" dirty="0" smtClean="0"/>
              <a:t>   </a:t>
            </a:r>
            <a:r>
              <a:rPr kumimoji="1" lang="ja-JP" altLang="en-US" sz="2400" dirty="0"/>
              <a:t>　</a:t>
            </a:r>
            <a:r>
              <a:rPr kumimoji="1" lang="ja-JP" altLang="en-US" sz="2400" dirty="0" smtClean="0"/>
              <a:t>⇒　</a:t>
            </a:r>
            <a:r>
              <a:rPr kumimoji="1" lang="en-US" altLang="ja-JP" sz="2400" dirty="0" smtClean="0"/>
              <a:t>Java</a:t>
            </a:r>
            <a:r>
              <a:rPr kumimoji="1" lang="ja-JP" altLang="en-US" sz="2400" dirty="0" smtClean="0"/>
              <a:t>プログラム外からのアクセスがある判断し，</a:t>
            </a:r>
            <a:endParaRPr lang="en-US" altLang="ja-JP" sz="2400" dirty="0"/>
          </a:p>
          <a:p>
            <a:pPr lvl="1"/>
            <a:r>
              <a:rPr kumimoji="1" lang="en-US" altLang="ja-JP" sz="2400" dirty="0" smtClean="0"/>
              <a:t>       </a:t>
            </a:r>
            <a:r>
              <a:rPr kumimoji="1" lang="ja-JP" altLang="en-US" sz="2400" dirty="0" smtClean="0"/>
              <a:t>　　それにより意図的</a:t>
            </a:r>
            <a:r>
              <a:rPr lang="ja-JP" altLang="en-US" sz="2400" dirty="0" smtClean="0"/>
              <a:t>な</a:t>
            </a:r>
            <a:r>
              <a:rPr lang="en-US" altLang="ja-JP" sz="2400" dirty="0" smtClean="0"/>
              <a:t>AE</a:t>
            </a:r>
            <a:r>
              <a:rPr lang="ja-JP" altLang="en-US" sz="2400" dirty="0" smtClean="0"/>
              <a:t>と判定</a:t>
            </a:r>
            <a:r>
              <a:rPr kumimoji="1" lang="ja-JP" altLang="en-US" sz="2400" dirty="0" smtClean="0"/>
              <a:t>　</a:t>
            </a:r>
            <a:endParaRPr kumimoji="1" lang="ja-JP" altLang="en-US" sz="2400" dirty="0"/>
          </a:p>
        </p:txBody>
      </p:sp>
      <p:sp>
        <p:nvSpPr>
          <p:cNvPr id="6" name="テキスト ボックス 5"/>
          <p:cNvSpPr txBox="1"/>
          <p:nvPr/>
        </p:nvSpPr>
        <p:spPr>
          <a:xfrm>
            <a:off x="12974" y="1600200"/>
            <a:ext cx="9131026" cy="461665"/>
          </a:xfrm>
          <a:prstGeom prst="rect">
            <a:avLst/>
          </a:prstGeom>
          <a:noFill/>
        </p:spPr>
        <p:txBody>
          <a:bodyPr wrap="none" rtlCol="0">
            <a:spAutoFit/>
          </a:bodyPr>
          <a:lstStyle/>
          <a:p>
            <a:r>
              <a:rPr kumimoji="1" lang="ja-JP" altLang="en-US" sz="2400" dirty="0" smtClean="0"/>
              <a:t>テストケースからのアクセスによる</a:t>
            </a:r>
            <a:r>
              <a:rPr kumimoji="1" lang="en-US" altLang="ja-JP" sz="2400" dirty="0" smtClean="0"/>
              <a:t>AE</a:t>
            </a:r>
            <a:r>
              <a:rPr kumimoji="1" lang="ja-JP" altLang="en-US" sz="2400" dirty="0" smtClean="0"/>
              <a:t>メソッドの被アクセス範囲の変化</a:t>
            </a:r>
            <a:endParaRPr kumimoji="1" lang="ja-JP" altLang="en-US" sz="2400" dirty="0"/>
          </a:p>
        </p:txBody>
      </p:sp>
      <p:pic>
        <p:nvPicPr>
          <p:cNvPr id="34" name="図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5345" y="2696014"/>
            <a:ext cx="2752678" cy="2165503"/>
          </a:xfrm>
          <a:prstGeom prst="rect">
            <a:avLst/>
          </a:prstGeom>
        </p:spPr>
      </p:pic>
      <p:sp>
        <p:nvSpPr>
          <p:cNvPr id="35" name="円/楕円 34"/>
          <p:cNvSpPr/>
          <p:nvPr/>
        </p:nvSpPr>
        <p:spPr>
          <a:xfrm>
            <a:off x="502938" y="3157226"/>
            <a:ext cx="698735" cy="6215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6" name="円/楕円 35"/>
          <p:cNvSpPr/>
          <p:nvPr/>
        </p:nvSpPr>
        <p:spPr>
          <a:xfrm>
            <a:off x="722116" y="2385316"/>
            <a:ext cx="245654" cy="24150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テキスト ボックス 36"/>
          <p:cNvSpPr txBox="1"/>
          <p:nvPr/>
        </p:nvSpPr>
        <p:spPr>
          <a:xfrm>
            <a:off x="0" y="2645260"/>
            <a:ext cx="1689886" cy="369332"/>
          </a:xfrm>
          <a:prstGeom prst="rect">
            <a:avLst/>
          </a:prstGeom>
          <a:noFill/>
        </p:spPr>
        <p:txBody>
          <a:bodyPr wrap="none" rtlCol="0">
            <a:spAutoFit/>
          </a:bodyPr>
          <a:lstStyle/>
          <a:p>
            <a:r>
              <a:rPr lang="ja-JP" altLang="en-US" dirty="0" smtClean="0"/>
              <a:t>被アクセス範囲</a:t>
            </a:r>
            <a:endParaRPr kumimoji="1" lang="ja-JP" altLang="en-US" dirty="0"/>
          </a:p>
        </p:txBody>
      </p:sp>
      <p:sp>
        <p:nvSpPr>
          <p:cNvPr id="38" name="テキスト ボックス 37"/>
          <p:cNvSpPr txBox="1"/>
          <p:nvPr/>
        </p:nvSpPr>
        <p:spPr>
          <a:xfrm>
            <a:off x="12974" y="3778766"/>
            <a:ext cx="1678665" cy="646331"/>
          </a:xfrm>
          <a:prstGeom prst="rect">
            <a:avLst/>
          </a:prstGeom>
          <a:noFill/>
        </p:spPr>
        <p:txBody>
          <a:bodyPr wrap="none" rtlCol="0">
            <a:spAutoFit/>
          </a:bodyPr>
          <a:lstStyle/>
          <a:p>
            <a:r>
              <a:rPr lang="ja-JP" altLang="en-US" dirty="0" smtClean="0"/>
              <a:t>宣言されている</a:t>
            </a:r>
            <a:endParaRPr lang="en-US" altLang="ja-JP" dirty="0" smtClean="0"/>
          </a:p>
          <a:p>
            <a:r>
              <a:rPr lang="ja-JP" altLang="en-US" dirty="0"/>
              <a:t>アクセス</a:t>
            </a:r>
            <a:r>
              <a:rPr lang="ja-JP" altLang="en-US" dirty="0" smtClean="0"/>
              <a:t>範囲</a:t>
            </a:r>
            <a:endParaRPr kumimoji="1" lang="ja-JP" altLang="en-US" dirty="0"/>
          </a:p>
        </p:txBody>
      </p:sp>
      <p:sp>
        <p:nvSpPr>
          <p:cNvPr id="39" name="テキスト ボックス 38"/>
          <p:cNvSpPr txBox="1"/>
          <p:nvPr/>
        </p:nvSpPr>
        <p:spPr>
          <a:xfrm>
            <a:off x="5748475" y="2710117"/>
            <a:ext cx="1685077" cy="646331"/>
          </a:xfrm>
          <a:prstGeom prst="rect">
            <a:avLst/>
          </a:prstGeom>
          <a:noFill/>
        </p:spPr>
        <p:txBody>
          <a:bodyPr wrap="none" rtlCol="0">
            <a:spAutoFit/>
          </a:bodyPr>
          <a:lstStyle/>
          <a:p>
            <a:r>
              <a:rPr lang="ja-JP" altLang="en-US" dirty="0"/>
              <a:t>④</a:t>
            </a:r>
            <a:r>
              <a:rPr kumimoji="1" lang="ja-JP" altLang="en-US" dirty="0" smtClean="0"/>
              <a:t>変化</a:t>
            </a:r>
            <a:r>
              <a:rPr lang="ja-JP" altLang="en-US" dirty="0" smtClean="0"/>
              <a:t>無し</a:t>
            </a:r>
            <a:endParaRPr lang="en-US" altLang="ja-JP" dirty="0" smtClean="0"/>
          </a:p>
          <a:p>
            <a:r>
              <a:rPr lang="en-US" altLang="ja-JP" dirty="0" smtClean="0"/>
              <a:t>AE(</a:t>
            </a:r>
            <a:r>
              <a:rPr lang="en-US" altLang="ja-JP" dirty="0" err="1" smtClean="0"/>
              <a:t>NoAccess</a:t>
            </a:r>
            <a:r>
              <a:rPr lang="en-US" altLang="ja-JP" dirty="0" smtClean="0"/>
              <a:t>)</a:t>
            </a:r>
          </a:p>
        </p:txBody>
      </p:sp>
      <p:sp>
        <p:nvSpPr>
          <p:cNvPr id="40" name="テキスト ボックス 39"/>
          <p:cNvSpPr txBox="1"/>
          <p:nvPr/>
        </p:nvSpPr>
        <p:spPr>
          <a:xfrm>
            <a:off x="5785445" y="3476674"/>
            <a:ext cx="2146742" cy="646331"/>
          </a:xfrm>
          <a:prstGeom prst="rect">
            <a:avLst/>
          </a:prstGeom>
          <a:noFill/>
        </p:spPr>
        <p:txBody>
          <a:bodyPr wrap="none" rtlCol="0">
            <a:spAutoFit/>
          </a:bodyPr>
          <a:lstStyle/>
          <a:p>
            <a:r>
              <a:rPr lang="ja-JP" altLang="en-US" dirty="0"/>
              <a:t>⑤</a:t>
            </a:r>
            <a:r>
              <a:rPr kumimoji="1" lang="ja-JP" altLang="en-US" dirty="0" smtClean="0"/>
              <a:t>範囲拡大</a:t>
            </a:r>
            <a:endParaRPr kumimoji="1" lang="en-US" altLang="ja-JP" dirty="0" smtClean="0"/>
          </a:p>
          <a:p>
            <a:r>
              <a:rPr kumimoji="1" lang="en-US" altLang="ja-JP" dirty="0" smtClean="0"/>
              <a:t>AE(</a:t>
            </a:r>
            <a:r>
              <a:rPr kumimoji="1" lang="en-US" altLang="ja-JP" dirty="0" err="1" smtClean="0"/>
              <a:t>NoAccess</a:t>
            </a:r>
            <a:r>
              <a:rPr kumimoji="1" lang="ja-JP" altLang="en-US" dirty="0" smtClean="0"/>
              <a:t>解消</a:t>
            </a:r>
            <a:r>
              <a:rPr kumimoji="1" lang="en-US" altLang="ja-JP" dirty="0" smtClean="0"/>
              <a:t>)</a:t>
            </a:r>
            <a:endParaRPr kumimoji="1" lang="ja-JP" altLang="en-US" dirty="0"/>
          </a:p>
        </p:txBody>
      </p:sp>
      <p:sp>
        <p:nvSpPr>
          <p:cNvPr id="41" name="テキスト ボックス 40"/>
          <p:cNvSpPr txBox="1"/>
          <p:nvPr/>
        </p:nvSpPr>
        <p:spPr>
          <a:xfrm>
            <a:off x="5748475" y="4395720"/>
            <a:ext cx="1338828" cy="646331"/>
          </a:xfrm>
          <a:prstGeom prst="rect">
            <a:avLst/>
          </a:prstGeom>
          <a:noFill/>
        </p:spPr>
        <p:txBody>
          <a:bodyPr wrap="none" rtlCol="0">
            <a:spAutoFit/>
          </a:bodyPr>
          <a:lstStyle/>
          <a:p>
            <a:r>
              <a:rPr lang="ja-JP" altLang="en-US" dirty="0"/>
              <a:t>⑥</a:t>
            </a:r>
            <a:r>
              <a:rPr kumimoji="1" lang="ja-JP" altLang="en-US" dirty="0" smtClean="0"/>
              <a:t>範囲拡大</a:t>
            </a:r>
            <a:endParaRPr kumimoji="1" lang="en-US" altLang="ja-JP" dirty="0" smtClean="0"/>
          </a:p>
          <a:p>
            <a:r>
              <a:rPr lang="en-US" altLang="ja-JP" dirty="0" smtClean="0"/>
              <a:t>AE</a:t>
            </a:r>
            <a:r>
              <a:rPr lang="ja-JP" altLang="en-US" dirty="0"/>
              <a:t>解消</a:t>
            </a:r>
            <a:endParaRPr kumimoji="1" lang="ja-JP" altLang="en-US" dirty="0"/>
          </a:p>
        </p:txBody>
      </p:sp>
      <p:sp>
        <p:nvSpPr>
          <p:cNvPr id="16" name="テキスト ボックス 15"/>
          <p:cNvSpPr txBox="1"/>
          <p:nvPr/>
        </p:nvSpPr>
        <p:spPr>
          <a:xfrm>
            <a:off x="2359653" y="4054713"/>
            <a:ext cx="1685077" cy="369332"/>
          </a:xfrm>
          <a:prstGeom prst="rect">
            <a:avLst/>
          </a:prstGeom>
          <a:noFill/>
        </p:spPr>
        <p:txBody>
          <a:bodyPr wrap="none" rtlCol="0">
            <a:spAutoFit/>
          </a:bodyPr>
          <a:lstStyle/>
          <a:p>
            <a:r>
              <a:rPr lang="en-US" altLang="ja-JP" dirty="0" smtClean="0"/>
              <a:t>AE(</a:t>
            </a:r>
            <a:r>
              <a:rPr lang="en-US" altLang="ja-JP" dirty="0" err="1" smtClean="0"/>
              <a:t>NoAccess</a:t>
            </a:r>
            <a:r>
              <a:rPr lang="en-US" altLang="ja-JP" dirty="0" smtClean="0"/>
              <a:t>)</a:t>
            </a:r>
          </a:p>
        </p:txBody>
      </p:sp>
      <p:sp>
        <p:nvSpPr>
          <p:cNvPr id="3" name="テキスト ボックス 2"/>
          <p:cNvSpPr txBox="1"/>
          <p:nvPr/>
        </p:nvSpPr>
        <p:spPr>
          <a:xfrm>
            <a:off x="2743199" y="2273804"/>
            <a:ext cx="1154483" cy="369332"/>
          </a:xfrm>
          <a:prstGeom prst="rect">
            <a:avLst/>
          </a:prstGeom>
          <a:noFill/>
          <a:ln>
            <a:solidFill>
              <a:schemeClr val="tx1"/>
            </a:solidFill>
          </a:ln>
        </p:spPr>
        <p:txBody>
          <a:bodyPr wrap="none" rtlCol="0">
            <a:spAutoFit/>
          </a:bodyPr>
          <a:lstStyle/>
          <a:p>
            <a:r>
              <a:rPr lang="ja-JP" altLang="en-US" dirty="0" smtClean="0"/>
              <a:t>テスト無し</a:t>
            </a:r>
            <a:endParaRPr kumimoji="1" lang="ja-JP" altLang="en-US" dirty="0"/>
          </a:p>
        </p:txBody>
      </p:sp>
      <p:sp>
        <p:nvSpPr>
          <p:cNvPr id="17" name="テキスト ボックス 16"/>
          <p:cNvSpPr txBox="1"/>
          <p:nvPr/>
        </p:nvSpPr>
        <p:spPr>
          <a:xfrm>
            <a:off x="4807526" y="2257490"/>
            <a:ext cx="1149674" cy="369332"/>
          </a:xfrm>
          <a:prstGeom prst="rect">
            <a:avLst/>
          </a:prstGeom>
          <a:noFill/>
          <a:ln>
            <a:solidFill>
              <a:schemeClr val="tx1"/>
            </a:solidFill>
          </a:ln>
        </p:spPr>
        <p:txBody>
          <a:bodyPr wrap="none" rtlCol="0">
            <a:spAutoFit/>
          </a:bodyPr>
          <a:lstStyle/>
          <a:p>
            <a:r>
              <a:rPr lang="ja-JP" altLang="en-US" dirty="0" smtClean="0"/>
              <a:t>テスト有り</a:t>
            </a:r>
            <a:endParaRPr kumimoji="1" lang="ja-JP" altLang="en-US" dirty="0"/>
          </a:p>
        </p:txBody>
      </p:sp>
      <p:sp>
        <p:nvSpPr>
          <p:cNvPr id="18" name="テキスト ボックス 17"/>
          <p:cNvSpPr txBox="1"/>
          <p:nvPr/>
        </p:nvSpPr>
        <p:spPr>
          <a:xfrm>
            <a:off x="7500974" y="3356448"/>
            <a:ext cx="1393330"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dirty="0" smtClean="0"/>
              <a:t>意図的な</a:t>
            </a:r>
            <a:r>
              <a:rPr kumimoji="1" lang="en-US" altLang="ja-JP" dirty="0" smtClean="0"/>
              <a:t>AE</a:t>
            </a:r>
            <a:endParaRPr kumimoji="1" lang="ja-JP" altLang="en-US" dirty="0"/>
          </a:p>
        </p:txBody>
      </p:sp>
      <p:sp>
        <p:nvSpPr>
          <p:cNvPr id="19" name="テキスト ボックス 18"/>
          <p:cNvSpPr txBox="1"/>
          <p:nvPr/>
        </p:nvSpPr>
        <p:spPr>
          <a:xfrm>
            <a:off x="7500974" y="4407278"/>
            <a:ext cx="1393330"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dirty="0" smtClean="0"/>
              <a:t>意図的な</a:t>
            </a:r>
            <a:r>
              <a:rPr kumimoji="1" lang="en-US" altLang="ja-JP" dirty="0" smtClean="0"/>
              <a:t>AE</a:t>
            </a:r>
            <a:endParaRPr kumimoji="1" lang="ja-JP" altLang="en-US" dirty="0"/>
          </a:p>
        </p:txBody>
      </p:sp>
    </p:spTree>
    <p:extLst>
      <p:ext uri="{BB962C8B-B14F-4D97-AF65-F5344CB8AC3E}">
        <p14:creationId xmlns:p14="http://schemas.microsoft.com/office/powerpoint/2010/main" val="925805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本発表の概要</a:t>
            </a:r>
            <a:endParaRPr lang="ja-JP" altLang="en-US" dirty="0"/>
          </a:p>
        </p:txBody>
      </p:sp>
      <p:sp>
        <p:nvSpPr>
          <p:cNvPr id="3" name="コンテンツ プレースホルダー 2"/>
          <p:cNvSpPr>
            <a:spLocks noGrp="1"/>
          </p:cNvSpPr>
          <p:nvPr>
            <p:ph idx="1"/>
          </p:nvPr>
        </p:nvSpPr>
        <p:spPr/>
        <p:txBody>
          <a:bodyPr/>
          <a:lstStyle/>
          <a:p>
            <a:r>
              <a:rPr lang="ja-JP" altLang="en-US" dirty="0" smtClean="0"/>
              <a:t>背景、用語</a:t>
            </a:r>
            <a:r>
              <a:rPr lang="ja-JP" altLang="en-US" dirty="0"/>
              <a:t>説明</a:t>
            </a:r>
            <a:endParaRPr lang="en-US" altLang="ja-JP" dirty="0" smtClean="0"/>
          </a:p>
          <a:p>
            <a:r>
              <a:rPr lang="ja-JP" altLang="en-US" dirty="0" smtClean="0"/>
              <a:t>既存研究</a:t>
            </a:r>
            <a:endParaRPr lang="en-US" altLang="ja-JP" dirty="0" smtClean="0"/>
          </a:p>
          <a:p>
            <a:r>
              <a:rPr lang="ja-JP" altLang="en-US" dirty="0" smtClean="0"/>
              <a:t>本研究の概要</a:t>
            </a:r>
            <a:endParaRPr lang="en-US" altLang="ja-JP" dirty="0" smtClean="0"/>
          </a:p>
          <a:p>
            <a:r>
              <a:rPr lang="ja-JP" altLang="en-US" dirty="0" smtClean="0"/>
              <a:t>テストケースを用いた分析</a:t>
            </a:r>
            <a:endParaRPr lang="en-US" altLang="ja-JP" dirty="0" smtClean="0"/>
          </a:p>
          <a:p>
            <a:r>
              <a:rPr lang="ja-JP" altLang="en-US" dirty="0" smtClean="0"/>
              <a:t>まとめと今後の課題</a:t>
            </a:r>
            <a:endParaRPr lang="en-US" altLang="ja-JP" dirty="0" smtClean="0"/>
          </a:p>
          <a:p>
            <a:pPr lvl="1"/>
            <a:endParaRPr lang="en-US" altLang="ja-JP" dirty="0" smtClean="0"/>
          </a:p>
          <a:p>
            <a:pPr lvl="1"/>
            <a:endParaRPr lang="en-US" altLang="ja-JP" dirty="0" smtClean="0"/>
          </a:p>
          <a:p>
            <a:endParaRPr lang="en-US" altLang="ja-JP" dirty="0" smtClean="0"/>
          </a:p>
        </p:txBody>
      </p:sp>
      <p:sp>
        <p:nvSpPr>
          <p:cNvPr id="5" name="スライド番号プレースホルダー 4"/>
          <p:cNvSpPr>
            <a:spLocks noGrp="1"/>
          </p:cNvSpPr>
          <p:nvPr>
            <p:ph type="sldNum" sz="quarter" idx="12"/>
          </p:nvPr>
        </p:nvSpPr>
        <p:spPr/>
        <p:txBody>
          <a:bodyPr/>
          <a:lstStyle/>
          <a:p>
            <a:fld id="{10BF1CB8-4175-44FF-84F3-313DE1255CF5}" type="slidenum">
              <a:rPr lang="ja-JP" altLang="en-US" smtClean="0"/>
              <a:pPr/>
              <a:t>2</a:t>
            </a:fld>
            <a:endParaRPr lang="ja-JP" altLang="en-US" dirty="0"/>
          </a:p>
        </p:txBody>
      </p:sp>
    </p:spTree>
    <p:extLst>
      <p:ext uri="{BB962C8B-B14F-4D97-AF65-F5344CB8AC3E}">
        <p14:creationId xmlns:p14="http://schemas.microsoft.com/office/powerpoint/2010/main" val="3471983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RQ1</a:t>
            </a:r>
            <a:r>
              <a:rPr lang="ja-JP" altLang="en-US" dirty="0" smtClean="0"/>
              <a:t> 実験対象</a:t>
            </a:r>
            <a:endParaRPr lang="ja-JP" altLang="en-US" dirty="0"/>
          </a:p>
        </p:txBody>
      </p:sp>
      <p:sp>
        <p:nvSpPr>
          <p:cNvPr id="3" name="コンテンツ プレースホルダー 2"/>
          <p:cNvSpPr>
            <a:spLocks noGrp="1"/>
          </p:cNvSpPr>
          <p:nvPr>
            <p:ph idx="1"/>
          </p:nvPr>
        </p:nvSpPr>
        <p:spPr/>
        <p:txBody>
          <a:bodyPr>
            <a:normAutofit fontScale="92500"/>
          </a:bodyPr>
          <a:lstStyle/>
          <a:p>
            <a:r>
              <a:rPr lang="ja-JP" altLang="en-US" dirty="0" smtClean="0"/>
              <a:t>三つのオープンソースプロジェクトを対象</a:t>
            </a:r>
            <a:endParaRPr lang="en-US" altLang="ja-JP" dirty="0" smtClean="0"/>
          </a:p>
          <a:p>
            <a:pPr lvl="1"/>
            <a:r>
              <a:rPr lang="en-US" altLang="ja-JP" dirty="0" smtClean="0"/>
              <a:t>Apache Ant 1.9.4</a:t>
            </a:r>
          </a:p>
          <a:p>
            <a:pPr lvl="1"/>
            <a:r>
              <a:rPr lang="en-US" altLang="ja-JP" dirty="0" smtClean="0"/>
              <a:t>Struts 2.3.16.3</a:t>
            </a:r>
          </a:p>
          <a:p>
            <a:pPr lvl="1"/>
            <a:r>
              <a:rPr lang="en-US" altLang="ja-JP" dirty="0" err="1" smtClean="0"/>
              <a:t>Javassist</a:t>
            </a:r>
            <a:r>
              <a:rPr lang="en-US" altLang="ja-JP" dirty="0" smtClean="0"/>
              <a:t> 3.18.2</a:t>
            </a:r>
          </a:p>
          <a:p>
            <a:pPr lvl="1"/>
            <a:endParaRPr lang="ja-JP" altLang="en-US" dirty="0" smtClean="0"/>
          </a:p>
          <a:p>
            <a:r>
              <a:rPr lang="ja-JP" altLang="en-US" dirty="0" smtClean="0"/>
              <a:t>実験対象の選定方針</a:t>
            </a:r>
            <a:endParaRPr lang="en-US" altLang="ja-JP" dirty="0" smtClean="0"/>
          </a:p>
          <a:p>
            <a:pPr lvl="1"/>
            <a:r>
              <a:rPr lang="ja-JP" altLang="en-US" dirty="0" smtClean="0"/>
              <a:t>比較的ソースコードのサイズが大きい</a:t>
            </a:r>
            <a:endParaRPr lang="en-US" altLang="ja-JP" dirty="0" smtClean="0"/>
          </a:p>
          <a:p>
            <a:pPr lvl="1"/>
            <a:r>
              <a:rPr lang="ja-JP" altLang="en-US" dirty="0" smtClean="0"/>
              <a:t>ソースコードとテストケースがセットで提供されている</a:t>
            </a:r>
            <a:endParaRPr lang="en-US" altLang="ja-JP" dirty="0" smtClean="0"/>
          </a:p>
          <a:p>
            <a:pPr lvl="1"/>
            <a:r>
              <a:rPr lang="ja-JP" altLang="en-US" dirty="0" smtClean="0"/>
              <a:t>リフレクションを利用していないプロジェクトであること</a:t>
            </a:r>
            <a:endParaRPr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20</a:t>
            </a:fld>
            <a:endParaRPr lang="ja-JP" altLang="en-US" dirty="0"/>
          </a:p>
        </p:txBody>
      </p:sp>
    </p:spTree>
    <p:extLst>
      <p:ext uri="{BB962C8B-B14F-4D97-AF65-F5344CB8AC3E}">
        <p14:creationId xmlns:p14="http://schemas.microsoft.com/office/powerpoint/2010/main" val="2541581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RQ1</a:t>
            </a:r>
            <a:r>
              <a:rPr lang="ja-JP" altLang="en-US" dirty="0" smtClean="0"/>
              <a:t> 実験方法</a:t>
            </a:r>
            <a:endParaRPr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21</a:t>
            </a:fld>
            <a:endParaRPr lang="ja-JP" altLang="en-US" dirty="0"/>
          </a:p>
        </p:txBody>
      </p:sp>
      <p:sp>
        <p:nvSpPr>
          <p:cNvPr id="26" name="正方形/長方形 25"/>
          <p:cNvSpPr/>
          <p:nvPr/>
        </p:nvSpPr>
        <p:spPr>
          <a:xfrm>
            <a:off x="638491" y="2147555"/>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a:t>
            </a:r>
            <a:endParaRPr kumimoji="1" lang="ja-JP" altLang="en-US" dirty="0"/>
          </a:p>
        </p:txBody>
      </p:sp>
      <p:sp>
        <p:nvSpPr>
          <p:cNvPr id="27" name="正方形/長方形 26"/>
          <p:cNvSpPr/>
          <p:nvPr/>
        </p:nvSpPr>
        <p:spPr>
          <a:xfrm>
            <a:off x="542238" y="2241973"/>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p:cNvSpPr/>
          <p:nvPr/>
        </p:nvSpPr>
        <p:spPr>
          <a:xfrm>
            <a:off x="445985" y="2336391"/>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p:cNvSpPr txBox="1"/>
          <p:nvPr/>
        </p:nvSpPr>
        <p:spPr>
          <a:xfrm>
            <a:off x="22741" y="3097227"/>
            <a:ext cx="1584088" cy="584775"/>
          </a:xfrm>
          <a:prstGeom prst="rect">
            <a:avLst/>
          </a:prstGeom>
          <a:noFill/>
        </p:spPr>
        <p:txBody>
          <a:bodyPr wrap="none" rtlCol="0">
            <a:spAutoFit/>
          </a:bodyPr>
          <a:lstStyle/>
          <a:p>
            <a:r>
              <a:rPr lang="ja-JP" altLang="en-US" sz="1600" dirty="0"/>
              <a:t>アプリケーション</a:t>
            </a:r>
            <a:endParaRPr kumimoji="1" lang="en-US" altLang="ja-JP" sz="1600" dirty="0" smtClean="0"/>
          </a:p>
          <a:p>
            <a:r>
              <a:rPr kumimoji="1" lang="ja-JP" altLang="en-US" sz="1600" dirty="0" smtClean="0"/>
              <a:t>ソースコード</a:t>
            </a:r>
            <a:endParaRPr kumimoji="1" lang="ja-JP" altLang="en-US" sz="1600" dirty="0"/>
          </a:p>
        </p:txBody>
      </p:sp>
      <p:sp>
        <p:nvSpPr>
          <p:cNvPr id="30" name="テキスト ボックス 29"/>
          <p:cNvSpPr txBox="1"/>
          <p:nvPr/>
        </p:nvSpPr>
        <p:spPr>
          <a:xfrm>
            <a:off x="1616360" y="3443636"/>
            <a:ext cx="1565878" cy="400110"/>
          </a:xfrm>
          <a:prstGeom prst="rect">
            <a:avLst/>
          </a:prstGeom>
          <a:noFill/>
        </p:spPr>
        <p:txBody>
          <a:bodyPr wrap="none" rtlCol="0">
            <a:spAutoFit/>
          </a:bodyPr>
          <a:lstStyle/>
          <a:p>
            <a:r>
              <a:rPr kumimoji="1" lang="en-US" altLang="ja-JP" sz="2000" b="1" dirty="0" err="1" smtClean="0"/>
              <a:t>Modichecke</a:t>
            </a:r>
            <a:r>
              <a:rPr kumimoji="1" lang="en-US" altLang="ja-JP" sz="2000" dirty="0" err="1" smtClean="0"/>
              <a:t>r</a:t>
            </a:r>
            <a:endParaRPr kumimoji="1" lang="ja-JP" altLang="en-US" sz="2000" dirty="0"/>
          </a:p>
        </p:txBody>
      </p:sp>
      <p:sp>
        <p:nvSpPr>
          <p:cNvPr id="32" name="正方形/長方形 31"/>
          <p:cNvSpPr/>
          <p:nvPr/>
        </p:nvSpPr>
        <p:spPr>
          <a:xfrm>
            <a:off x="997090" y="4183632"/>
            <a:ext cx="310017" cy="64128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a:t>
            </a:r>
            <a:endParaRPr kumimoji="1" lang="ja-JP" altLang="en-US" dirty="0"/>
          </a:p>
        </p:txBody>
      </p:sp>
      <p:sp>
        <p:nvSpPr>
          <p:cNvPr id="33" name="正方形/長方形 32"/>
          <p:cNvSpPr/>
          <p:nvPr/>
        </p:nvSpPr>
        <p:spPr>
          <a:xfrm>
            <a:off x="900837" y="4278050"/>
            <a:ext cx="310017" cy="64128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804584" y="4372468"/>
            <a:ext cx="310017" cy="64128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正方形/長方形 44"/>
          <p:cNvSpPr/>
          <p:nvPr/>
        </p:nvSpPr>
        <p:spPr>
          <a:xfrm>
            <a:off x="368454" y="4194774"/>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a:t>
            </a:r>
            <a:endParaRPr kumimoji="1" lang="ja-JP" altLang="en-US" dirty="0"/>
          </a:p>
        </p:txBody>
      </p:sp>
      <p:sp>
        <p:nvSpPr>
          <p:cNvPr id="47" name="正方形/長方形 46"/>
          <p:cNvSpPr/>
          <p:nvPr/>
        </p:nvSpPr>
        <p:spPr>
          <a:xfrm>
            <a:off x="272201" y="4289192"/>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正方形/長方形 47"/>
          <p:cNvSpPr/>
          <p:nvPr/>
        </p:nvSpPr>
        <p:spPr>
          <a:xfrm>
            <a:off x="175948" y="4383610"/>
            <a:ext cx="343696" cy="60608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テキスト ボックス 49"/>
          <p:cNvSpPr txBox="1"/>
          <p:nvPr/>
        </p:nvSpPr>
        <p:spPr>
          <a:xfrm>
            <a:off x="-4299" y="5159826"/>
            <a:ext cx="1741182" cy="830997"/>
          </a:xfrm>
          <a:prstGeom prst="rect">
            <a:avLst/>
          </a:prstGeom>
          <a:noFill/>
        </p:spPr>
        <p:txBody>
          <a:bodyPr wrap="none" rtlCol="0">
            <a:spAutoFit/>
          </a:bodyPr>
          <a:lstStyle/>
          <a:p>
            <a:r>
              <a:rPr lang="ja-JP" altLang="en-US" sz="1600" dirty="0" smtClean="0"/>
              <a:t>アプリケーションと</a:t>
            </a:r>
            <a:endParaRPr lang="en-US" altLang="ja-JP" sz="1600" dirty="0" smtClean="0"/>
          </a:p>
          <a:p>
            <a:r>
              <a:rPr kumimoji="1" lang="ja-JP" altLang="en-US" sz="1600" dirty="0" smtClean="0"/>
              <a:t>テストケースの</a:t>
            </a:r>
            <a:endParaRPr kumimoji="1" lang="en-US" altLang="ja-JP" sz="1600" dirty="0" smtClean="0"/>
          </a:p>
          <a:p>
            <a:r>
              <a:rPr kumimoji="1" lang="ja-JP" altLang="en-US" sz="1600" dirty="0" smtClean="0"/>
              <a:t>ソースコード</a:t>
            </a:r>
            <a:endParaRPr kumimoji="1" lang="ja-JP" altLang="en-US" sz="1600" dirty="0"/>
          </a:p>
        </p:txBody>
      </p:sp>
      <p:sp>
        <p:nvSpPr>
          <p:cNvPr id="51" name="正方形/長方形 50"/>
          <p:cNvSpPr/>
          <p:nvPr/>
        </p:nvSpPr>
        <p:spPr>
          <a:xfrm>
            <a:off x="2046907" y="2176302"/>
            <a:ext cx="698873" cy="12420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右矢印 62"/>
          <p:cNvSpPr/>
          <p:nvPr/>
        </p:nvSpPr>
        <p:spPr>
          <a:xfrm>
            <a:off x="1651651" y="2522321"/>
            <a:ext cx="187555" cy="614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右矢印 77"/>
          <p:cNvSpPr/>
          <p:nvPr/>
        </p:nvSpPr>
        <p:spPr>
          <a:xfrm>
            <a:off x="1601008" y="4493580"/>
            <a:ext cx="187555" cy="614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1952294" y="5482083"/>
            <a:ext cx="1565878" cy="400110"/>
          </a:xfrm>
          <a:prstGeom prst="rect">
            <a:avLst/>
          </a:prstGeom>
          <a:noFill/>
        </p:spPr>
        <p:txBody>
          <a:bodyPr wrap="none" rtlCol="0">
            <a:spAutoFit/>
          </a:bodyPr>
          <a:lstStyle/>
          <a:p>
            <a:r>
              <a:rPr kumimoji="1" lang="en-US" altLang="ja-JP" sz="2000" b="1" dirty="0" err="1" smtClean="0"/>
              <a:t>Modichecke</a:t>
            </a:r>
            <a:r>
              <a:rPr kumimoji="1" lang="en-US" altLang="ja-JP" sz="2000" dirty="0" err="1" smtClean="0"/>
              <a:t>r</a:t>
            </a:r>
            <a:endParaRPr kumimoji="1" lang="ja-JP" altLang="en-US" sz="2000" dirty="0"/>
          </a:p>
        </p:txBody>
      </p:sp>
      <p:sp>
        <p:nvSpPr>
          <p:cNvPr id="80" name="正方形/長方形 79"/>
          <p:cNvSpPr/>
          <p:nvPr/>
        </p:nvSpPr>
        <p:spPr>
          <a:xfrm>
            <a:off x="1991133" y="4051670"/>
            <a:ext cx="1689713" cy="1353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3528738" y="2420295"/>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2" name="正方形/長方形 81"/>
          <p:cNvSpPr/>
          <p:nvPr/>
        </p:nvSpPr>
        <p:spPr>
          <a:xfrm>
            <a:off x="3611889" y="2549196"/>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3" name="正方形/長方形 82"/>
          <p:cNvSpPr/>
          <p:nvPr/>
        </p:nvSpPr>
        <p:spPr>
          <a:xfrm>
            <a:off x="3712695" y="2678097"/>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右矢印 86"/>
          <p:cNvSpPr/>
          <p:nvPr/>
        </p:nvSpPr>
        <p:spPr>
          <a:xfrm>
            <a:off x="3013809" y="2537065"/>
            <a:ext cx="187555" cy="614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右矢印 87"/>
          <p:cNvSpPr/>
          <p:nvPr/>
        </p:nvSpPr>
        <p:spPr>
          <a:xfrm>
            <a:off x="3829953" y="4482578"/>
            <a:ext cx="187555" cy="614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3355054" y="3207074"/>
            <a:ext cx="1242648" cy="338554"/>
          </a:xfrm>
          <a:prstGeom prst="rect">
            <a:avLst/>
          </a:prstGeom>
          <a:noFill/>
        </p:spPr>
        <p:txBody>
          <a:bodyPr wrap="none" rtlCol="0">
            <a:spAutoFit/>
          </a:bodyPr>
          <a:lstStyle/>
          <a:p>
            <a:r>
              <a:rPr kumimoji="1" lang="ja-JP" altLang="en-US" sz="1600" dirty="0" smtClean="0"/>
              <a:t>存在する</a:t>
            </a:r>
            <a:r>
              <a:rPr kumimoji="1" lang="en-US" altLang="ja-JP" sz="1600" dirty="0" smtClean="0"/>
              <a:t>AE</a:t>
            </a:r>
            <a:endParaRPr kumimoji="1" lang="ja-JP" altLang="en-US" sz="1600" dirty="0"/>
          </a:p>
        </p:txBody>
      </p:sp>
      <p:sp>
        <p:nvSpPr>
          <p:cNvPr id="44" name="正方形/長方形 43"/>
          <p:cNvSpPr/>
          <p:nvPr/>
        </p:nvSpPr>
        <p:spPr>
          <a:xfrm>
            <a:off x="6232594" y="3263128"/>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正方形/長方形 45"/>
          <p:cNvSpPr/>
          <p:nvPr/>
        </p:nvSpPr>
        <p:spPr>
          <a:xfrm>
            <a:off x="6333400" y="3450959"/>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テキスト ボックス 48"/>
          <p:cNvSpPr txBox="1"/>
          <p:nvPr/>
        </p:nvSpPr>
        <p:spPr>
          <a:xfrm>
            <a:off x="5881335" y="4001534"/>
            <a:ext cx="1393330" cy="369332"/>
          </a:xfrm>
          <a:prstGeom prst="rect">
            <a:avLst/>
          </a:prstGeom>
          <a:noFill/>
        </p:spPr>
        <p:txBody>
          <a:bodyPr wrap="none" rtlCol="0">
            <a:spAutoFit/>
          </a:bodyPr>
          <a:lstStyle/>
          <a:p>
            <a:r>
              <a:rPr kumimoji="1" lang="ja-JP" altLang="en-US" dirty="0" smtClean="0"/>
              <a:t>意図的な</a:t>
            </a:r>
            <a:r>
              <a:rPr kumimoji="1" lang="en-US" altLang="ja-JP" dirty="0" smtClean="0"/>
              <a:t>AE</a:t>
            </a:r>
            <a:endParaRPr kumimoji="1" lang="ja-JP" altLang="en-US" dirty="0"/>
          </a:p>
        </p:txBody>
      </p:sp>
      <p:sp>
        <p:nvSpPr>
          <p:cNvPr id="52" name="左中かっこ 51"/>
          <p:cNvSpPr/>
          <p:nvPr/>
        </p:nvSpPr>
        <p:spPr>
          <a:xfrm>
            <a:off x="7157736" y="3257425"/>
            <a:ext cx="116929" cy="840088"/>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テキスト ボックス 53"/>
          <p:cNvSpPr txBox="1"/>
          <p:nvPr/>
        </p:nvSpPr>
        <p:spPr>
          <a:xfrm>
            <a:off x="7277603" y="3282772"/>
            <a:ext cx="1415772" cy="369332"/>
          </a:xfrm>
          <a:prstGeom prst="rect">
            <a:avLst/>
          </a:prstGeom>
          <a:noFill/>
        </p:spPr>
        <p:txBody>
          <a:bodyPr wrap="none" rtlCol="0">
            <a:spAutoFit/>
          </a:bodyPr>
          <a:lstStyle/>
          <a:p>
            <a:r>
              <a:rPr kumimoji="1" lang="ja-JP" altLang="en-US" dirty="0" smtClean="0"/>
              <a:t>③⑥</a:t>
            </a:r>
            <a:r>
              <a:rPr kumimoji="1" lang="en-US" altLang="ja-JP" dirty="0" smtClean="0"/>
              <a:t>AE</a:t>
            </a:r>
            <a:r>
              <a:rPr lang="ja-JP" altLang="en-US" dirty="0"/>
              <a:t>解消</a:t>
            </a:r>
            <a:endParaRPr lang="en-US" altLang="ja-JP" dirty="0" smtClean="0"/>
          </a:p>
        </p:txBody>
      </p:sp>
      <p:sp>
        <p:nvSpPr>
          <p:cNvPr id="56" name="テキスト ボックス 55"/>
          <p:cNvSpPr txBox="1"/>
          <p:nvPr/>
        </p:nvSpPr>
        <p:spPr>
          <a:xfrm>
            <a:off x="7281580" y="3642701"/>
            <a:ext cx="1915909" cy="369332"/>
          </a:xfrm>
          <a:prstGeom prst="rect">
            <a:avLst/>
          </a:prstGeom>
          <a:noFill/>
        </p:spPr>
        <p:txBody>
          <a:bodyPr wrap="none" rtlCol="0">
            <a:spAutoFit/>
          </a:bodyPr>
          <a:lstStyle/>
          <a:p>
            <a:r>
              <a:rPr kumimoji="1" lang="ja-JP" altLang="en-US" dirty="0" smtClean="0"/>
              <a:t>⑤</a:t>
            </a:r>
            <a:r>
              <a:rPr lang="en-US" altLang="ja-JP" dirty="0" err="1" smtClean="0"/>
              <a:t>NoAccess</a:t>
            </a:r>
            <a:r>
              <a:rPr lang="ja-JP" altLang="en-US" dirty="0" smtClean="0"/>
              <a:t>解消</a:t>
            </a:r>
            <a:endParaRPr kumimoji="1" lang="en-US" altLang="ja-JP" dirty="0" smtClean="0"/>
          </a:p>
        </p:txBody>
      </p:sp>
      <p:sp>
        <p:nvSpPr>
          <p:cNvPr id="9" name="テキスト ボックス 8"/>
          <p:cNvSpPr txBox="1"/>
          <p:nvPr/>
        </p:nvSpPr>
        <p:spPr>
          <a:xfrm>
            <a:off x="5442346" y="3313263"/>
            <a:ext cx="561372" cy="461665"/>
          </a:xfrm>
          <a:prstGeom prst="rect">
            <a:avLst/>
          </a:prstGeom>
          <a:noFill/>
        </p:spPr>
        <p:txBody>
          <a:bodyPr wrap="none" rtlCol="0">
            <a:spAutoFit/>
          </a:bodyPr>
          <a:lstStyle/>
          <a:p>
            <a:r>
              <a:rPr kumimoji="1" lang="en-US" altLang="ja-JP" sz="2400" dirty="0" smtClean="0"/>
              <a:t>(1)</a:t>
            </a:r>
            <a:endParaRPr kumimoji="1" lang="ja-JP" altLang="en-US" sz="2400" dirty="0"/>
          </a:p>
        </p:txBody>
      </p:sp>
      <p:sp>
        <p:nvSpPr>
          <p:cNvPr id="57" name="正方形/長方形 56"/>
          <p:cNvSpPr/>
          <p:nvPr/>
        </p:nvSpPr>
        <p:spPr>
          <a:xfrm>
            <a:off x="5828794" y="5106462"/>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正方形/長方形 57"/>
          <p:cNvSpPr/>
          <p:nvPr/>
        </p:nvSpPr>
        <p:spPr>
          <a:xfrm>
            <a:off x="5929600" y="5294293"/>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テキスト ボックス 58"/>
          <p:cNvSpPr txBox="1"/>
          <p:nvPr/>
        </p:nvSpPr>
        <p:spPr>
          <a:xfrm>
            <a:off x="5326687" y="5844647"/>
            <a:ext cx="1343638" cy="369332"/>
          </a:xfrm>
          <a:prstGeom prst="rect">
            <a:avLst/>
          </a:prstGeom>
          <a:noFill/>
        </p:spPr>
        <p:txBody>
          <a:bodyPr wrap="none" rtlCol="0">
            <a:spAutoFit/>
          </a:bodyPr>
          <a:lstStyle/>
          <a:p>
            <a:r>
              <a:rPr lang="ja-JP" altLang="en-US" dirty="0"/>
              <a:t>変化</a:t>
            </a:r>
            <a:r>
              <a:rPr lang="ja-JP" altLang="en-US" dirty="0" smtClean="0"/>
              <a:t>し</a:t>
            </a:r>
            <a:r>
              <a:rPr lang="ja-JP" altLang="en-US" dirty="0"/>
              <a:t>た</a:t>
            </a:r>
            <a:r>
              <a:rPr kumimoji="1" lang="en-US" altLang="ja-JP" dirty="0" smtClean="0"/>
              <a:t>AE</a:t>
            </a:r>
            <a:endParaRPr kumimoji="1" lang="ja-JP" altLang="en-US" dirty="0"/>
          </a:p>
        </p:txBody>
      </p:sp>
      <p:sp>
        <p:nvSpPr>
          <p:cNvPr id="60" name="左中かっこ 59"/>
          <p:cNvSpPr/>
          <p:nvPr/>
        </p:nvSpPr>
        <p:spPr>
          <a:xfrm>
            <a:off x="6587964" y="4731172"/>
            <a:ext cx="330809" cy="138252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4" name="テキスト ボックス 63"/>
          <p:cNvSpPr txBox="1"/>
          <p:nvPr/>
        </p:nvSpPr>
        <p:spPr>
          <a:xfrm>
            <a:off x="5439559" y="4555091"/>
            <a:ext cx="561372" cy="461665"/>
          </a:xfrm>
          <a:prstGeom prst="rect">
            <a:avLst/>
          </a:prstGeom>
          <a:noFill/>
        </p:spPr>
        <p:txBody>
          <a:bodyPr wrap="none" rtlCol="0">
            <a:spAutoFit/>
          </a:bodyPr>
          <a:lstStyle/>
          <a:p>
            <a:r>
              <a:rPr kumimoji="1" lang="en-US" altLang="ja-JP" sz="2400" dirty="0" smtClean="0"/>
              <a:t>(2)</a:t>
            </a:r>
            <a:endParaRPr kumimoji="1" lang="ja-JP" altLang="en-US" sz="2400" dirty="0"/>
          </a:p>
        </p:txBody>
      </p:sp>
      <p:sp>
        <p:nvSpPr>
          <p:cNvPr id="10" name="テキスト ボックス 9"/>
          <p:cNvSpPr txBox="1"/>
          <p:nvPr/>
        </p:nvSpPr>
        <p:spPr>
          <a:xfrm>
            <a:off x="6849017" y="5452535"/>
            <a:ext cx="2199641" cy="646331"/>
          </a:xfrm>
          <a:prstGeom prst="rect">
            <a:avLst/>
          </a:prstGeom>
          <a:noFill/>
        </p:spPr>
        <p:txBody>
          <a:bodyPr wrap="none" rtlCol="0">
            <a:spAutoFit/>
          </a:bodyPr>
          <a:lstStyle/>
          <a:p>
            <a:r>
              <a:rPr kumimoji="1" lang="ja-JP" altLang="en-US" dirty="0" smtClean="0"/>
              <a:t>②修正されたが，</a:t>
            </a:r>
            <a:endParaRPr kumimoji="1" lang="en-US" altLang="ja-JP" dirty="0" smtClean="0"/>
          </a:p>
          <a:p>
            <a:r>
              <a:rPr lang="ja-JP" altLang="en-US" dirty="0" smtClean="0"/>
              <a:t>解消されなかった</a:t>
            </a:r>
            <a:r>
              <a:rPr lang="en-US" altLang="ja-JP" dirty="0" smtClean="0"/>
              <a:t>A</a:t>
            </a:r>
            <a:r>
              <a:rPr lang="en-US" altLang="ja-JP" dirty="0"/>
              <a:t>E</a:t>
            </a:r>
            <a:endParaRPr lang="en-US" altLang="ja-JP" dirty="0" smtClean="0"/>
          </a:p>
        </p:txBody>
      </p:sp>
      <p:sp>
        <p:nvSpPr>
          <p:cNvPr id="11" name="テキスト ボックス 10"/>
          <p:cNvSpPr txBox="1"/>
          <p:nvPr/>
        </p:nvSpPr>
        <p:spPr>
          <a:xfrm>
            <a:off x="4252355" y="1646233"/>
            <a:ext cx="4724370" cy="830997"/>
          </a:xfrm>
          <a:prstGeom prst="rect">
            <a:avLst/>
          </a:prstGeom>
          <a:ln/>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en-US" altLang="ja-JP" sz="2400" dirty="0" smtClean="0"/>
              <a:t>AE, AE(</a:t>
            </a:r>
            <a:r>
              <a:rPr kumimoji="1" lang="en-US" altLang="ja-JP" sz="2400" dirty="0" err="1" smtClean="0"/>
              <a:t>NoAccess</a:t>
            </a:r>
            <a:r>
              <a:rPr kumimoji="1" lang="en-US" altLang="ja-JP" sz="2400" dirty="0" smtClean="0"/>
              <a:t>)</a:t>
            </a:r>
            <a:r>
              <a:rPr kumimoji="1" lang="ja-JP" altLang="en-US" sz="2400" dirty="0" smtClean="0"/>
              <a:t>の変化を分析</a:t>
            </a:r>
            <a:endParaRPr kumimoji="1" lang="en-US" altLang="ja-JP" sz="2400" dirty="0" smtClean="0"/>
          </a:p>
          <a:p>
            <a:r>
              <a:rPr lang="ja-JP" altLang="en-US" sz="2400" dirty="0" smtClean="0"/>
              <a:t>し，解消，修正された</a:t>
            </a:r>
            <a:r>
              <a:rPr kumimoji="1" lang="ja-JP" altLang="en-US" sz="2400" dirty="0" smtClean="0"/>
              <a:t>数を求める</a:t>
            </a:r>
            <a:endParaRPr kumimoji="1" lang="ja-JP" altLang="en-US" sz="2400" dirty="0"/>
          </a:p>
        </p:txBody>
      </p:sp>
      <p:sp>
        <p:nvSpPr>
          <p:cNvPr id="6" name="テキスト ボックス 5"/>
          <p:cNvSpPr txBox="1"/>
          <p:nvPr/>
        </p:nvSpPr>
        <p:spPr>
          <a:xfrm>
            <a:off x="6861131" y="4924961"/>
            <a:ext cx="2223686" cy="369332"/>
          </a:xfrm>
          <a:prstGeom prst="rect">
            <a:avLst/>
          </a:prstGeom>
          <a:noFill/>
        </p:spPr>
        <p:txBody>
          <a:bodyPr wrap="none" rtlCol="0">
            <a:spAutoFit/>
          </a:bodyPr>
          <a:lstStyle/>
          <a:p>
            <a:r>
              <a:rPr lang="ja-JP" altLang="en-US" dirty="0"/>
              <a:t>③⑤</a:t>
            </a:r>
            <a:r>
              <a:rPr lang="ja-JP" altLang="en-US" dirty="0" smtClean="0"/>
              <a:t>⑥　</a:t>
            </a:r>
            <a:r>
              <a:rPr lang="en-US" altLang="ja-JP" dirty="0" smtClean="0"/>
              <a:t>(1) </a:t>
            </a:r>
            <a:r>
              <a:rPr lang="ja-JP" altLang="en-US" dirty="0" smtClean="0"/>
              <a:t>の場合　</a:t>
            </a:r>
            <a:endParaRPr kumimoji="1" lang="ja-JP" altLang="en-US" dirty="0"/>
          </a:p>
        </p:txBody>
      </p:sp>
      <p:sp>
        <p:nvSpPr>
          <p:cNvPr id="53" name="正方形/長方形 52"/>
          <p:cNvSpPr/>
          <p:nvPr/>
        </p:nvSpPr>
        <p:spPr>
          <a:xfrm>
            <a:off x="2177736" y="4373168"/>
            <a:ext cx="373844" cy="34773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T</a:t>
            </a:r>
          </a:p>
        </p:txBody>
      </p:sp>
      <p:sp>
        <p:nvSpPr>
          <p:cNvPr id="13" name="右矢印 12"/>
          <p:cNvSpPr/>
          <p:nvPr/>
        </p:nvSpPr>
        <p:spPr>
          <a:xfrm>
            <a:off x="2682388" y="4367639"/>
            <a:ext cx="268029" cy="35326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6" name="正方形/長方形 65"/>
          <p:cNvSpPr/>
          <p:nvPr/>
        </p:nvSpPr>
        <p:spPr>
          <a:xfrm>
            <a:off x="3063758" y="4352336"/>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p>
        </p:txBody>
      </p:sp>
      <p:sp>
        <p:nvSpPr>
          <p:cNvPr id="67" name="正方形/長方形 66"/>
          <p:cNvSpPr/>
          <p:nvPr/>
        </p:nvSpPr>
        <p:spPr>
          <a:xfrm>
            <a:off x="2159436" y="4885029"/>
            <a:ext cx="373844" cy="34773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T</a:t>
            </a:r>
          </a:p>
        </p:txBody>
      </p:sp>
      <p:sp>
        <p:nvSpPr>
          <p:cNvPr id="68" name="正方形/長方形 67"/>
          <p:cNvSpPr/>
          <p:nvPr/>
        </p:nvSpPr>
        <p:spPr>
          <a:xfrm>
            <a:off x="3063758" y="4898532"/>
            <a:ext cx="373844" cy="34773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T</a:t>
            </a:r>
          </a:p>
        </p:txBody>
      </p:sp>
      <p:sp>
        <p:nvSpPr>
          <p:cNvPr id="70" name="右矢印 69"/>
          <p:cNvSpPr/>
          <p:nvPr/>
        </p:nvSpPr>
        <p:spPr>
          <a:xfrm>
            <a:off x="2682387" y="4893003"/>
            <a:ext cx="268029" cy="35326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4" name="乗算記号 13"/>
          <p:cNvSpPr/>
          <p:nvPr/>
        </p:nvSpPr>
        <p:spPr>
          <a:xfrm>
            <a:off x="2082465" y="4851117"/>
            <a:ext cx="1440762" cy="452791"/>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5" name="正方形/長方形 14"/>
          <p:cNvSpPr/>
          <p:nvPr/>
        </p:nvSpPr>
        <p:spPr>
          <a:xfrm>
            <a:off x="1727164" y="5497320"/>
            <a:ext cx="2446504" cy="707886"/>
          </a:xfrm>
          <a:prstGeom prst="rect">
            <a:avLst/>
          </a:prstGeom>
          <a:solidFill>
            <a:srgbClr val="FFFF00"/>
          </a:solidFill>
        </p:spPr>
        <p:txBody>
          <a:bodyPr wrap="none">
            <a:spAutoFit/>
          </a:bodyPr>
          <a:lstStyle/>
          <a:p>
            <a:r>
              <a:rPr lang="ja-JP" altLang="en-US" sz="2000" b="1" dirty="0" smtClean="0"/>
              <a:t>テストコード自体は</a:t>
            </a:r>
            <a:endParaRPr lang="en-US" altLang="ja-JP" sz="2000" b="1" dirty="0" smtClean="0"/>
          </a:p>
          <a:p>
            <a:r>
              <a:rPr lang="ja-JP" altLang="en-US" sz="2000" b="1" dirty="0" smtClean="0"/>
              <a:t>解析対象に含めない</a:t>
            </a:r>
            <a:endParaRPr lang="ja-JP" altLang="en-US" sz="2000" b="1" dirty="0"/>
          </a:p>
        </p:txBody>
      </p:sp>
      <p:sp>
        <p:nvSpPr>
          <p:cNvPr id="71" name="正方形/長方形 70"/>
          <p:cNvSpPr/>
          <p:nvPr/>
        </p:nvSpPr>
        <p:spPr>
          <a:xfrm>
            <a:off x="4169204" y="4189722"/>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正方形/長方形 71"/>
          <p:cNvSpPr/>
          <p:nvPr/>
        </p:nvSpPr>
        <p:spPr>
          <a:xfrm>
            <a:off x="4252355" y="4318623"/>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正方形/長方形 72"/>
          <p:cNvSpPr/>
          <p:nvPr/>
        </p:nvSpPr>
        <p:spPr>
          <a:xfrm>
            <a:off x="4353161" y="4447524"/>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4" name="テキスト ボックス 73"/>
          <p:cNvSpPr txBox="1"/>
          <p:nvPr/>
        </p:nvSpPr>
        <p:spPr>
          <a:xfrm>
            <a:off x="3995520" y="4976501"/>
            <a:ext cx="1242648" cy="338554"/>
          </a:xfrm>
          <a:prstGeom prst="rect">
            <a:avLst/>
          </a:prstGeom>
          <a:noFill/>
        </p:spPr>
        <p:txBody>
          <a:bodyPr wrap="none" rtlCol="0">
            <a:spAutoFit/>
          </a:bodyPr>
          <a:lstStyle/>
          <a:p>
            <a:r>
              <a:rPr kumimoji="1" lang="ja-JP" altLang="en-US" sz="1600" dirty="0" smtClean="0"/>
              <a:t>存在する</a:t>
            </a:r>
            <a:r>
              <a:rPr kumimoji="1" lang="en-US" altLang="ja-JP" sz="1600" dirty="0" smtClean="0"/>
              <a:t>AE</a:t>
            </a:r>
            <a:endParaRPr kumimoji="1" lang="ja-JP" altLang="en-US" sz="1600" dirty="0"/>
          </a:p>
        </p:txBody>
      </p:sp>
      <p:sp>
        <p:nvSpPr>
          <p:cNvPr id="16" name="左カーブ矢印 15"/>
          <p:cNvSpPr/>
          <p:nvPr/>
        </p:nvSpPr>
        <p:spPr>
          <a:xfrm rot="21146908">
            <a:off x="4843479" y="2665452"/>
            <a:ext cx="592817" cy="2039122"/>
          </a:xfrm>
          <a:prstGeom prst="curved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35860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6" grpId="0" animBg="1"/>
      <p:bldP spid="49" grpId="0"/>
      <p:bldP spid="52" grpId="0" animBg="1"/>
      <p:bldP spid="54" grpId="0"/>
      <p:bldP spid="56" grpId="0"/>
      <p:bldP spid="9" grpId="0"/>
      <p:bldP spid="57" grpId="0" animBg="1"/>
      <p:bldP spid="58" grpId="0" animBg="1"/>
      <p:bldP spid="59" grpId="0"/>
      <p:bldP spid="60" grpId="0" animBg="1"/>
      <p:bldP spid="64" grpId="0"/>
      <p:bldP spid="10" grpId="0"/>
      <p:bldP spid="11" grpId="0" animBg="1"/>
      <p:bldP spid="6" grpId="0"/>
      <p:bldP spid="53" grpId="0" animBg="1"/>
      <p:bldP spid="13" grpId="0" animBg="1"/>
      <p:bldP spid="66" grpId="0" animBg="1"/>
      <p:bldP spid="67" grpId="0" animBg="1"/>
      <p:bldP spid="68" grpId="0" animBg="1"/>
      <p:bldP spid="70" grpId="0" animBg="1"/>
      <p:bldP spid="14" grpId="0" animBg="1"/>
      <p:bldP spid="15"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RQ1</a:t>
            </a:r>
            <a:r>
              <a:rPr lang="ja-JP" altLang="en-US" dirty="0" smtClean="0"/>
              <a:t> 実験結果（</a:t>
            </a:r>
            <a:r>
              <a:rPr lang="en-US" altLang="ja-JP" dirty="0" smtClean="0"/>
              <a:t>1</a:t>
            </a:r>
            <a:r>
              <a:rPr lang="ja-JP" altLang="en-US" dirty="0" smtClean="0"/>
              <a:t>）</a:t>
            </a:r>
            <a:endParaRPr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07947686"/>
              </p:ext>
            </p:extLst>
          </p:nvPr>
        </p:nvGraphicFramePr>
        <p:xfrm>
          <a:off x="360608" y="1582180"/>
          <a:ext cx="8422784" cy="3607035"/>
        </p:xfrm>
        <a:graphic>
          <a:graphicData uri="http://schemas.openxmlformats.org/drawingml/2006/table">
            <a:tbl>
              <a:tblPr firstRow="1" bandRow="1">
                <a:tableStyleId>{5C22544A-7EE6-4342-B048-85BDC9FD1C3A}</a:tableStyleId>
              </a:tblPr>
              <a:tblGrid>
                <a:gridCol w="3081511"/>
                <a:gridCol w="1385268"/>
                <a:gridCol w="1878103"/>
                <a:gridCol w="2077902"/>
              </a:tblGrid>
              <a:tr h="440345">
                <a:tc>
                  <a:txBody>
                    <a:bodyPr/>
                    <a:lstStyle/>
                    <a:p>
                      <a:endParaRPr kumimoji="1" lang="ja-JP" altLang="en-US" dirty="0"/>
                    </a:p>
                  </a:txBody>
                  <a:tcPr/>
                </a:tc>
                <a:tc>
                  <a:txBody>
                    <a:bodyPr/>
                    <a:lstStyle/>
                    <a:p>
                      <a:r>
                        <a:rPr kumimoji="1" lang="en-US" altLang="ja-JP" dirty="0" smtClean="0">
                          <a:solidFill>
                            <a:schemeClr val="tx1"/>
                          </a:solidFill>
                        </a:rPr>
                        <a:t>Ant 1.9.4</a:t>
                      </a:r>
                      <a:endParaRPr kumimoji="1" lang="ja-JP" altLang="en-US" dirty="0">
                        <a:solidFill>
                          <a:schemeClr val="tx1"/>
                        </a:solidFill>
                      </a:endParaRPr>
                    </a:p>
                  </a:txBody>
                  <a:tcPr/>
                </a:tc>
                <a:tc>
                  <a:txBody>
                    <a:bodyPr/>
                    <a:lstStyle/>
                    <a:p>
                      <a:r>
                        <a:rPr kumimoji="1" lang="en-US" altLang="ja-JP" dirty="0" smtClean="0">
                          <a:solidFill>
                            <a:schemeClr val="tx1"/>
                          </a:solidFill>
                        </a:rPr>
                        <a:t>Struts</a:t>
                      </a:r>
                      <a:r>
                        <a:rPr kumimoji="1" lang="ja-JP" altLang="en-US" baseline="0" dirty="0" smtClean="0">
                          <a:solidFill>
                            <a:schemeClr val="tx1"/>
                          </a:solidFill>
                        </a:rPr>
                        <a:t> </a:t>
                      </a:r>
                      <a:r>
                        <a:rPr kumimoji="1" lang="en-US" altLang="ja-JP" dirty="0" smtClean="0">
                          <a:solidFill>
                            <a:schemeClr val="tx1"/>
                          </a:solidFill>
                        </a:rPr>
                        <a:t>2.3.16.3</a:t>
                      </a:r>
                      <a:endParaRPr kumimoji="1" lang="ja-JP" altLang="en-US" dirty="0">
                        <a:solidFill>
                          <a:schemeClr val="tx1"/>
                        </a:solidFill>
                      </a:endParaRPr>
                    </a:p>
                  </a:txBody>
                  <a:tcPr/>
                </a:tc>
                <a:tc>
                  <a:txBody>
                    <a:bodyPr/>
                    <a:lstStyle/>
                    <a:p>
                      <a:r>
                        <a:rPr kumimoji="1" lang="en-US" altLang="ja-JP" dirty="0" err="1" smtClean="0">
                          <a:solidFill>
                            <a:schemeClr val="tx1"/>
                          </a:solidFill>
                        </a:rPr>
                        <a:t>Javassist</a:t>
                      </a:r>
                      <a:r>
                        <a:rPr kumimoji="1" lang="en-US" altLang="ja-JP" dirty="0" smtClean="0">
                          <a:solidFill>
                            <a:schemeClr val="tx1"/>
                          </a:solidFill>
                        </a:rPr>
                        <a:t> 3.18.2</a:t>
                      </a:r>
                      <a:endParaRPr kumimoji="1" lang="ja-JP" altLang="en-US" dirty="0">
                        <a:solidFill>
                          <a:schemeClr val="tx1"/>
                        </a:solidFill>
                      </a:endParaRPr>
                    </a:p>
                  </a:txBody>
                  <a:tcPr/>
                </a:tc>
              </a:tr>
              <a:tr h="440345">
                <a:tc>
                  <a:txBody>
                    <a:bodyPr/>
                    <a:lstStyle/>
                    <a:p>
                      <a:r>
                        <a:rPr kumimoji="1" lang="ja-JP" altLang="en-US" dirty="0" smtClean="0"/>
                        <a:t>総メソッド数</a:t>
                      </a:r>
                      <a:endParaRPr kumimoji="1" lang="ja-JP" altLang="en-US" dirty="0"/>
                    </a:p>
                  </a:txBody>
                  <a:tcPr/>
                </a:tc>
                <a:tc>
                  <a:txBody>
                    <a:bodyPr/>
                    <a:lstStyle/>
                    <a:p>
                      <a:r>
                        <a:rPr kumimoji="1" lang="en-US" altLang="ja-JP" dirty="0" smtClean="0"/>
                        <a:t>12498</a:t>
                      </a:r>
                      <a:endParaRPr kumimoji="1" lang="ja-JP" altLang="en-US" dirty="0"/>
                    </a:p>
                  </a:txBody>
                  <a:tcPr/>
                </a:tc>
                <a:tc>
                  <a:txBody>
                    <a:bodyPr/>
                    <a:lstStyle/>
                    <a:p>
                      <a:r>
                        <a:rPr kumimoji="1" lang="en-US" altLang="ja-JP" dirty="0" smtClean="0"/>
                        <a:t>10907</a:t>
                      </a:r>
                      <a:endParaRPr kumimoji="1" lang="ja-JP" altLang="en-US" dirty="0"/>
                    </a:p>
                  </a:txBody>
                  <a:tcPr/>
                </a:tc>
                <a:tc>
                  <a:txBody>
                    <a:bodyPr/>
                    <a:lstStyle/>
                    <a:p>
                      <a:r>
                        <a:rPr kumimoji="1" lang="en-US" altLang="ja-JP" dirty="0" smtClean="0"/>
                        <a:t>4442</a:t>
                      </a:r>
                      <a:endParaRPr kumimoji="1" lang="ja-JP" altLang="en-US" dirty="0"/>
                    </a:p>
                  </a:txBody>
                  <a:tcPr/>
                </a:tc>
              </a:tr>
              <a:tr h="440345">
                <a:tc>
                  <a:txBody>
                    <a:bodyPr/>
                    <a:lstStyle/>
                    <a:p>
                      <a:r>
                        <a:rPr kumimoji="1" lang="en-US" altLang="ja-JP" dirty="0" smtClean="0"/>
                        <a:t>AE</a:t>
                      </a:r>
                      <a:r>
                        <a:rPr kumimoji="1" lang="ja-JP" altLang="en-US" dirty="0" smtClean="0"/>
                        <a:t>のメソッド数</a:t>
                      </a:r>
                      <a:endParaRPr kumimoji="1" lang="en-US" altLang="ja-JP" dirty="0" smtClean="0"/>
                    </a:p>
                    <a:p>
                      <a:r>
                        <a:rPr kumimoji="1" lang="en-US" altLang="ja-JP" dirty="0" smtClean="0"/>
                        <a:t>(</a:t>
                      </a:r>
                      <a:r>
                        <a:rPr kumimoji="1" lang="ja-JP" altLang="en-US" dirty="0" smtClean="0"/>
                        <a:t>テスト無し</a:t>
                      </a:r>
                      <a:r>
                        <a:rPr kumimoji="1" lang="en-US" altLang="ja-JP" dirty="0" smtClean="0"/>
                        <a:t>)</a:t>
                      </a:r>
                      <a:endParaRPr kumimoji="1" lang="ja-JP" altLang="en-US" dirty="0"/>
                    </a:p>
                  </a:txBody>
                  <a:tcPr/>
                </a:tc>
                <a:tc>
                  <a:txBody>
                    <a:bodyPr/>
                    <a:lstStyle/>
                    <a:p>
                      <a:r>
                        <a:rPr kumimoji="1" lang="en-US" altLang="ja-JP" dirty="0" smtClean="0"/>
                        <a:t>3947</a:t>
                      </a:r>
                      <a:endParaRPr kumimoji="1" lang="ja-JP" altLang="en-US" dirty="0"/>
                    </a:p>
                  </a:txBody>
                  <a:tcPr/>
                </a:tc>
                <a:tc>
                  <a:txBody>
                    <a:bodyPr/>
                    <a:lstStyle/>
                    <a:p>
                      <a:r>
                        <a:rPr kumimoji="1" lang="en-US" altLang="ja-JP" dirty="0" smtClean="0"/>
                        <a:t>3660</a:t>
                      </a:r>
                      <a:endParaRPr kumimoji="1" lang="ja-JP" altLang="en-US" dirty="0"/>
                    </a:p>
                  </a:txBody>
                  <a:tcPr/>
                </a:tc>
                <a:tc>
                  <a:txBody>
                    <a:bodyPr/>
                    <a:lstStyle/>
                    <a:p>
                      <a:r>
                        <a:rPr kumimoji="1" lang="en-US" altLang="ja-JP" dirty="0" smtClean="0"/>
                        <a:t>746</a:t>
                      </a:r>
                      <a:endParaRPr kumimoji="1" lang="ja-JP" altLang="en-US" dirty="0"/>
                    </a:p>
                  </a:txBody>
                  <a:tcPr/>
                </a:tc>
              </a:tr>
              <a:tr h="440345">
                <a:tc>
                  <a:txBody>
                    <a:bodyPr/>
                    <a:lstStyle/>
                    <a:p>
                      <a:r>
                        <a:rPr kumimoji="1" lang="en-US" altLang="ja-JP" dirty="0" smtClean="0"/>
                        <a:t>AE</a:t>
                      </a:r>
                      <a:r>
                        <a:rPr kumimoji="1" lang="ja-JP" altLang="en-US" dirty="0" smtClean="0"/>
                        <a:t>のメソッド数</a:t>
                      </a:r>
                      <a:endParaRPr kumimoji="1" lang="en-US" altLang="ja-JP" dirty="0" smtClean="0"/>
                    </a:p>
                    <a:p>
                      <a:r>
                        <a:rPr kumimoji="1" lang="en-US" altLang="ja-JP" dirty="0" smtClean="0"/>
                        <a:t>(</a:t>
                      </a:r>
                      <a:r>
                        <a:rPr kumimoji="1" lang="ja-JP" altLang="en-US" dirty="0" smtClean="0"/>
                        <a:t>テスト有り</a:t>
                      </a:r>
                      <a:r>
                        <a:rPr kumimoji="1" lang="en-US" altLang="ja-JP" dirty="0" smtClean="0"/>
                        <a:t>)</a:t>
                      </a:r>
                      <a:endParaRPr kumimoji="1" lang="ja-JP" altLang="en-US" dirty="0"/>
                    </a:p>
                  </a:txBody>
                  <a:tcPr/>
                </a:tc>
                <a:tc>
                  <a:txBody>
                    <a:bodyPr/>
                    <a:lstStyle/>
                    <a:p>
                      <a:r>
                        <a:rPr kumimoji="1" lang="en-US" altLang="ja-JP" dirty="0" smtClean="0"/>
                        <a:t>3878</a:t>
                      </a:r>
                      <a:endParaRPr kumimoji="1" lang="ja-JP" altLang="en-US" dirty="0"/>
                    </a:p>
                  </a:txBody>
                  <a:tcPr/>
                </a:tc>
                <a:tc>
                  <a:txBody>
                    <a:bodyPr/>
                    <a:lstStyle/>
                    <a:p>
                      <a:r>
                        <a:rPr kumimoji="1" lang="en-US" altLang="ja-JP" dirty="0" smtClean="0"/>
                        <a:t>3548</a:t>
                      </a:r>
                      <a:endParaRPr kumimoji="1" lang="ja-JP" altLang="en-US" dirty="0"/>
                    </a:p>
                  </a:txBody>
                  <a:tcPr/>
                </a:tc>
                <a:tc>
                  <a:txBody>
                    <a:bodyPr/>
                    <a:lstStyle/>
                    <a:p>
                      <a:r>
                        <a:rPr kumimoji="1" lang="en-US" altLang="ja-JP" dirty="0" smtClean="0"/>
                        <a:t>642</a:t>
                      </a:r>
                      <a:endParaRPr kumimoji="1" lang="ja-JP" altLang="en-US" dirty="0"/>
                    </a:p>
                  </a:txBody>
                  <a:tcPr/>
                </a:tc>
              </a:tr>
              <a:tr h="440345">
                <a:tc>
                  <a:txBody>
                    <a:bodyPr/>
                    <a:lstStyle/>
                    <a:p>
                      <a:r>
                        <a:rPr kumimoji="1" lang="ja-JP" altLang="en-US" dirty="0" smtClean="0"/>
                        <a:t>検出された意図的な</a:t>
                      </a:r>
                      <a:r>
                        <a:rPr kumimoji="1" lang="en-US" altLang="ja-JP" dirty="0" smtClean="0"/>
                        <a:t>AE</a:t>
                      </a:r>
                    </a:p>
                    <a:p>
                      <a:r>
                        <a:rPr kumimoji="1" lang="ja-JP" altLang="en-US" dirty="0" smtClean="0"/>
                        <a:t>③⑥＋⑤</a:t>
                      </a:r>
                      <a:endParaRPr kumimoji="1" lang="ja-JP" altLang="en-US" dirty="0"/>
                    </a:p>
                  </a:txBody>
                  <a:tcPr>
                    <a:solidFill>
                      <a:srgbClr val="FFC000"/>
                    </a:solidFill>
                  </a:tcPr>
                </a:tc>
                <a:tc>
                  <a:txBody>
                    <a:bodyPr/>
                    <a:lstStyle/>
                    <a:p>
                      <a:r>
                        <a:rPr kumimoji="1" lang="en-US" altLang="ja-JP" dirty="0" smtClean="0"/>
                        <a:t>222</a:t>
                      </a:r>
                      <a:endParaRPr kumimoji="1" lang="ja-JP" altLang="en-US" dirty="0"/>
                    </a:p>
                  </a:txBody>
                  <a:tcPr>
                    <a:solidFill>
                      <a:srgbClr val="FFC000"/>
                    </a:solidFill>
                  </a:tcPr>
                </a:tc>
                <a:tc>
                  <a:txBody>
                    <a:bodyPr/>
                    <a:lstStyle/>
                    <a:p>
                      <a:r>
                        <a:rPr kumimoji="1" lang="en-US" altLang="ja-JP" dirty="0" smtClean="0"/>
                        <a:t>464</a:t>
                      </a:r>
                      <a:endParaRPr kumimoji="1" lang="ja-JP" altLang="en-US" dirty="0"/>
                    </a:p>
                  </a:txBody>
                  <a:tcPr>
                    <a:solidFill>
                      <a:srgbClr val="FFC000"/>
                    </a:solidFill>
                  </a:tcPr>
                </a:tc>
                <a:tc>
                  <a:txBody>
                    <a:bodyPr/>
                    <a:lstStyle/>
                    <a:p>
                      <a:r>
                        <a:rPr kumimoji="1" lang="en-US" altLang="ja-JP" dirty="0" smtClean="0"/>
                        <a:t>131</a:t>
                      </a:r>
                      <a:endParaRPr kumimoji="1" lang="ja-JP" altLang="en-US" dirty="0"/>
                    </a:p>
                  </a:txBody>
                  <a:tcPr>
                    <a:solidFill>
                      <a:srgbClr val="FFC000"/>
                    </a:solidFill>
                  </a:tcPr>
                </a:tc>
              </a:tr>
              <a:tr h="440345">
                <a:tc>
                  <a:txBody>
                    <a:bodyPr/>
                    <a:lstStyle/>
                    <a:p>
                      <a:r>
                        <a:rPr kumimoji="1" lang="en-US" altLang="ja-JP" dirty="0" smtClean="0"/>
                        <a:t>AE</a:t>
                      </a:r>
                      <a:r>
                        <a:rPr kumimoji="1" lang="ja-JP" altLang="en-US" dirty="0" smtClean="0"/>
                        <a:t>解消　③⑥</a:t>
                      </a:r>
                      <a:endParaRPr kumimoji="1" lang="ja-JP" altLang="en-US" dirty="0"/>
                    </a:p>
                  </a:txBody>
                  <a:tcPr/>
                </a:tc>
                <a:tc>
                  <a:txBody>
                    <a:bodyPr/>
                    <a:lstStyle/>
                    <a:p>
                      <a:r>
                        <a:rPr kumimoji="1" lang="en-US" altLang="ja-JP" dirty="0" smtClean="0"/>
                        <a:t>69</a:t>
                      </a:r>
                      <a:endParaRPr kumimoji="1" lang="ja-JP" altLang="en-US" dirty="0"/>
                    </a:p>
                  </a:txBody>
                  <a:tcPr/>
                </a:tc>
                <a:tc>
                  <a:txBody>
                    <a:bodyPr/>
                    <a:lstStyle/>
                    <a:p>
                      <a:r>
                        <a:rPr kumimoji="1" lang="en-US" altLang="ja-JP" dirty="0" smtClean="0"/>
                        <a:t>112</a:t>
                      </a:r>
                      <a:endParaRPr kumimoji="1" lang="ja-JP" altLang="en-US" dirty="0"/>
                    </a:p>
                  </a:txBody>
                  <a:tcPr/>
                </a:tc>
                <a:tc>
                  <a:txBody>
                    <a:bodyPr/>
                    <a:lstStyle/>
                    <a:p>
                      <a:r>
                        <a:rPr kumimoji="1" lang="en-US" altLang="ja-JP" dirty="0" smtClean="0"/>
                        <a:t>104</a:t>
                      </a:r>
                      <a:endParaRPr kumimoji="1" lang="ja-JP" altLang="en-US" dirty="0"/>
                    </a:p>
                  </a:txBody>
                  <a:tcPr/>
                </a:tc>
              </a:tr>
              <a:tr h="220173">
                <a:tc>
                  <a:txBody>
                    <a:bodyPr/>
                    <a:lstStyle/>
                    <a:p>
                      <a:r>
                        <a:rPr kumimoji="1" lang="en-US" altLang="ja-JP" dirty="0" err="1" smtClean="0"/>
                        <a:t>NoAccess</a:t>
                      </a:r>
                      <a:r>
                        <a:rPr kumimoji="1" lang="ja-JP" altLang="en-US" dirty="0" smtClean="0"/>
                        <a:t>解消　⑤</a:t>
                      </a:r>
                      <a:endParaRPr kumimoji="1" lang="ja-JP" altLang="en-US" dirty="0"/>
                    </a:p>
                  </a:txBody>
                  <a:tcPr/>
                </a:tc>
                <a:tc>
                  <a:txBody>
                    <a:bodyPr/>
                    <a:lstStyle/>
                    <a:p>
                      <a:r>
                        <a:rPr kumimoji="1" lang="en-US" altLang="ja-JP" dirty="0" smtClean="0"/>
                        <a:t>153</a:t>
                      </a:r>
                      <a:endParaRPr kumimoji="1" lang="ja-JP" altLang="en-US" dirty="0"/>
                    </a:p>
                  </a:txBody>
                  <a:tcPr/>
                </a:tc>
                <a:tc>
                  <a:txBody>
                    <a:bodyPr/>
                    <a:lstStyle/>
                    <a:p>
                      <a:r>
                        <a:rPr kumimoji="1" lang="en-US" altLang="ja-JP" dirty="0" smtClean="0"/>
                        <a:t>352</a:t>
                      </a:r>
                      <a:endParaRPr kumimoji="1" lang="ja-JP" altLang="en-US" dirty="0"/>
                    </a:p>
                  </a:txBody>
                  <a:tcPr/>
                </a:tc>
                <a:tc>
                  <a:txBody>
                    <a:bodyPr/>
                    <a:lstStyle/>
                    <a:p>
                      <a:r>
                        <a:rPr kumimoji="1" lang="en-US" altLang="ja-JP" dirty="0" smtClean="0"/>
                        <a:t>27</a:t>
                      </a:r>
                      <a:endParaRPr kumimoji="1" lang="ja-JP" altLang="en-US" dirty="0"/>
                    </a:p>
                  </a:txBody>
                  <a:tcPr/>
                </a:tc>
              </a:tr>
            </a:tbl>
          </a:graphicData>
        </a:graphic>
      </p:graphicFrame>
      <p:sp>
        <p:nvSpPr>
          <p:cNvPr id="5" name="スライド番号プレースホルダー 4"/>
          <p:cNvSpPr>
            <a:spLocks noGrp="1"/>
          </p:cNvSpPr>
          <p:nvPr>
            <p:ph type="sldNum" sz="quarter" idx="12"/>
          </p:nvPr>
        </p:nvSpPr>
        <p:spPr/>
        <p:txBody>
          <a:bodyPr/>
          <a:lstStyle/>
          <a:p>
            <a:fld id="{10BF1CB8-4175-44FF-84F3-313DE1255CF5}" type="slidenum">
              <a:rPr lang="ja-JP" altLang="en-US" smtClean="0"/>
              <a:pPr/>
              <a:t>22</a:t>
            </a:fld>
            <a:endParaRPr lang="ja-JP" altLang="en-US" dirty="0"/>
          </a:p>
        </p:txBody>
      </p:sp>
      <p:sp>
        <p:nvSpPr>
          <p:cNvPr id="9" name="テキスト ボックス 8"/>
          <p:cNvSpPr txBox="1"/>
          <p:nvPr/>
        </p:nvSpPr>
        <p:spPr>
          <a:xfrm>
            <a:off x="457200" y="5298798"/>
            <a:ext cx="4740400" cy="523220"/>
          </a:xfrm>
          <a:prstGeom prst="rect">
            <a:avLst/>
          </a:prstGeom>
          <a:noFill/>
        </p:spPr>
        <p:txBody>
          <a:bodyPr wrap="none" rtlCol="0">
            <a:spAutoFit/>
          </a:bodyPr>
          <a:lstStyle/>
          <a:p>
            <a:r>
              <a:rPr lang="ja-JP" altLang="en-US" sz="2800" dirty="0"/>
              <a:t>意図的</a:t>
            </a:r>
            <a:r>
              <a:rPr lang="ja-JP" altLang="en-US" sz="2800" dirty="0" smtClean="0"/>
              <a:t>な</a:t>
            </a:r>
            <a:r>
              <a:rPr lang="en-US" altLang="ja-JP" sz="2800" dirty="0" smtClean="0"/>
              <a:t>AE</a:t>
            </a:r>
            <a:r>
              <a:rPr lang="ja-JP" altLang="en-US" sz="2800" dirty="0" err="1" smtClean="0"/>
              <a:t>が検</a:t>
            </a:r>
            <a:r>
              <a:rPr lang="ja-JP" altLang="en-US" sz="2800" dirty="0" smtClean="0"/>
              <a:t>出できている</a:t>
            </a:r>
            <a:endParaRPr kumimoji="1" lang="ja-JP" altLang="en-US" sz="2800" dirty="0"/>
          </a:p>
        </p:txBody>
      </p:sp>
      <p:sp>
        <p:nvSpPr>
          <p:cNvPr id="10" name="テキスト ボックス 9"/>
          <p:cNvSpPr txBox="1"/>
          <p:nvPr/>
        </p:nvSpPr>
        <p:spPr>
          <a:xfrm>
            <a:off x="457200" y="5822018"/>
            <a:ext cx="5876930" cy="523220"/>
          </a:xfrm>
          <a:prstGeom prst="rect">
            <a:avLst/>
          </a:prstGeom>
          <a:noFill/>
        </p:spPr>
        <p:txBody>
          <a:bodyPr wrap="none" rtlCol="0">
            <a:spAutoFit/>
          </a:bodyPr>
          <a:lstStyle/>
          <a:p>
            <a:r>
              <a:rPr kumimoji="1" lang="ja-JP" altLang="en-US" sz="2800" dirty="0" smtClean="0"/>
              <a:t>検出数は</a:t>
            </a:r>
            <a:r>
              <a:rPr lang="en-US" altLang="ja-JP" sz="2800" dirty="0" smtClean="0"/>
              <a:t>AE</a:t>
            </a:r>
            <a:r>
              <a:rPr lang="ja-JP" altLang="en-US" sz="2800" dirty="0" smtClean="0"/>
              <a:t>のメソッド全体の</a:t>
            </a:r>
            <a:r>
              <a:rPr lang="en-US" altLang="ja-JP" sz="2800" dirty="0" smtClean="0"/>
              <a:t>1</a:t>
            </a:r>
            <a:r>
              <a:rPr lang="ja-JP" altLang="en-US" sz="2800" dirty="0" smtClean="0"/>
              <a:t>割程度</a:t>
            </a:r>
            <a:endParaRPr lang="en-US" altLang="ja-JP" sz="2800" dirty="0" smtClean="0"/>
          </a:p>
        </p:txBody>
      </p:sp>
    </p:spTree>
    <p:extLst>
      <p:ext uri="{BB962C8B-B14F-4D97-AF65-F5344CB8AC3E}">
        <p14:creationId xmlns:p14="http://schemas.microsoft.com/office/powerpoint/2010/main" val="27956607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RQ1</a:t>
            </a:r>
            <a:r>
              <a:rPr lang="ja-JP" altLang="en-US" dirty="0" smtClean="0"/>
              <a:t> 実験結果（</a:t>
            </a:r>
            <a:r>
              <a:rPr lang="en-US" altLang="ja-JP" dirty="0"/>
              <a:t>2</a:t>
            </a:r>
            <a:r>
              <a:rPr lang="ja-JP" altLang="en-US" dirty="0" smtClean="0"/>
              <a:t>）</a:t>
            </a:r>
            <a:endParaRPr lang="ja-JP" altLang="en-US" dirty="0"/>
          </a:p>
        </p:txBody>
      </p:sp>
      <p:sp>
        <p:nvSpPr>
          <p:cNvPr id="3" name="テキスト ボックス 2"/>
          <p:cNvSpPr txBox="1"/>
          <p:nvPr/>
        </p:nvSpPr>
        <p:spPr>
          <a:xfrm>
            <a:off x="707268" y="4829578"/>
            <a:ext cx="7175362" cy="523220"/>
          </a:xfrm>
          <a:prstGeom prst="rect">
            <a:avLst/>
          </a:prstGeom>
          <a:noFill/>
        </p:spPr>
        <p:txBody>
          <a:bodyPr wrap="none" rtlCol="0">
            <a:spAutoFit/>
          </a:bodyPr>
          <a:lstStyle/>
          <a:p>
            <a:r>
              <a:rPr kumimoji="1" lang="en-US" altLang="ja-JP" sz="2800" dirty="0" smtClean="0"/>
              <a:t>Ant, Struts</a:t>
            </a:r>
            <a:r>
              <a:rPr kumimoji="1" lang="ja-JP" altLang="en-US" sz="2800" dirty="0" smtClean="0"/>
              <a:t>では</a:t>
            </a:r>
            <a:r>
              <a:rPr kumimoji="1" lang="en-US" altLang="ja-JP" sz="2800" dirty="0" err="1" smtClean="0"/>
              <a:t>NoAccess</a:t>
            </a:r>
            <a:r>
              <a:rPr kumimoji="1" lang="ja-JP" altLang="en-US" sz="2800" dirty="0" smtClean="0"/>
              <a:t>解消が</a:t>
            </a:r>
            <a:r>
              <a:rPr lang="en-US" altLang="ja-JP" sz="2800" dirty="0" smtClean="0"/>
              <a:t>50%, 69.3%</a:t>
            </a:r>
            <a:endParaRPr kumimoji="1" lang="ja-JP" altLang="en-US" sz="2800" dirty="0"/>
          </a:p>
        </p:txBody>
      </p:sp>
      <p:sp>
        <p:nvSpPr>
          <p:cNvPr id="5" name="スライド番号プレースホルダー 4"/>
          <p:cNvSpPr>
            <a:spLocks noGrp="1"/>
          </p:cNvSpPr>
          <p:nvPr>
            <p:ph type="sldNum" sz="quarter" idx="12"/>
          </p:nvPr>
        </p:nvSpPr>
        <p:spPr/>
        <p:txBody>
          <a:bodyPr/>
          <a:lstStyle/>
          <a:p>
            <a:fld id="{10BF1CB8-4175-44FF-84F3-313DE1255CF5}" type="slidenum">
              <a:rPr lang="ja-JP" altLang="en-US" smtClean="0"/>
              <a:pPr/>
              <a:t>23</a:t>
            </a:fld>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018398168"/>
              </p:ext>
            </p:extLst>
          </p:nvPr>
        </p:nvGraphicFramePr>
        <p:xfrm>
          <a:off x="334852" y="1794365"/>
          <a:ext cx="8448542" cy="2326875"/>
        </p:xfrm>
        <a:graphic>
          <a:graphicData uri="http://schemas.openxmlformats.org/drawingml/2006/table">
            <a:tbl>
              <a:tblPr firstRow="1" bandRow="1">
                <a:tableStyleId>{5C22544A-7EE6-4342-B048-85BDC9FD1C3A}</a:tableStyleId>
              </a:tblPr>
              <a:tblGrid>
                <a:gridCol w="3103807"/>
                <a:gridCol w="1476569"/>
                <a:gridCol w="1828860"/>
                <a:gridCol w="2039306"/>
              </a:tblGrid>
              <a:tr h="220173">
                <a:tc>
                  <a:txBody>
                    <a:bodyPr/>
                    <a:lstStyle/>
                    <a:p>
                      <a:endParaRPr kumimoji="1" lang="ja-JP" altLang="en-US" dirty="0"/>
                    </a:p>
                  </a:txBody>
                  <a:tcPr>
                    <a:solidFill>
                      <a:schemeClr val="accent5">
                        <a:lumMod val="90000"/>
                      </a:schemeClr>
                    </a:solidFill>
                  </a:tcPr>
                </a:tc>
                <a:tc>
                  <a:txBody>
                    <a:bodyPr/>
                    <a:lstStyle/>
                    <a:p>
                      <a:r>
                        <a:rPr kumimoji="1" lang="en-US" altLang="ja-JP" dirty="0" smtClean="0">
                          <a:solidFill>
                            <a:schemeClr val="tx1"/>
                          </a:solidFill>
                        </a:rPr>
                        <a:t>Ant 1.9.4</a:t>
                      </a:r>
                      <a:endParaRPr kumimoji="1" lang="ja-JP" altLang="en-US" dirty="0">
                        <a:solidFill>
                          <a:schemeClr val="tx1"/>
                        </a:solidFill>
                      </a:endParaRPr>
                    </a:p>
                  </a:txBody>
                  <a:tcPr>
                    <a:solidFill>
                      <a:schemeClr val="accent5">
                        <a:lumMod val="90000"/>
                      </a:schemeClr>
                    </a:solidFill>
                  </a:tcPr>
                </a:tc>
                <a:tc>
                  <a:txBody>
                    <a:bodyPr/>
                    <a:lstStyle/>
                    <a:p>
                      <a:r>
                        <a:rPr kumimoji="1" lang="en-US" altLang="ja-JP" dirty="0" smtClean="0">
                          <a:solidFill>
                            <a:schemeClr val="tx1"/>
                          </a:solidFill>
                        </a:rPr>
                        <a:t>Struts</a:t>
                      </a:r>
                      <a:r>
                        <a:rPr kumimoji="1" lang="en-US" altLang="ja-JP" baseline="0" dirty="0" smtClean="0">
                          <a:solidFill>
                            <a:schemeClr val="tx1"/>
                          </a:solidFill>
                        </a:rPr>
                        <a:t> 2</a:t>
                      </a:r>
                      <a:r>
                        <a:rPr kumimoji="1" lang="en-US" altLang="ja-JP" dirty="0" smtClean="0">
                          <a:solidFill>
                            <a:schemeClr val="tx1"/>
                          </a:solidFill>
                        </a:rPr>
                        <a:t>.3.16.3</a:t>
                      </a:r>
                      <a:endParaRPr kumimoji="1" lang="ja-JP" altLang="en-US" dirty="0">
                        <a:solidFill>
                          <a:schemeClr val="tx1"/>
                        </a:solidFill>
                      </a:endParaRPr>
                    </a:p>
                  </a:txBody>
                  <a:tcPr>
                    <a:solidFill>
                      <a:schemeClr val="accent5">
                        <a:lumMod val="90000"/>
                      </a:schemeClr>
                    </a:solidFill>
                  </a:tcPr>
                </a:tc>
                <a:tc>
                  <a:txBody>
                    <a:bodyPr/>
                    <a:lstStyle/>
                    <a:p>
                      <a:r>
                        <a:rPr kumimoji="1" lang="en-US" altLang="ja-JP" dirty="0" err="1" smtClean="0">
                          <a:solidFill>
                            <a:schemeClr val="tx1"/>
                          </a:solidFill>
                        </a:rPr>
                        <a:t>Javassist</a:t>
                      </a:r>
                      <a:r>
                        <a:rPr kumimoji="1" lang="en-US" altLang="ja-JP" dirty="0" smtClean="0">
                          <a:solidFill>
                            <a:schemeClr val="tx1"/>
                          </a:solidFill>
                        </a:rPr>
                        <a:t> 3.18.2</a:t>
                      </a:r>
                      <a:endParaRPr kumimoji="1" lang="ja-JP" altLang="en-US" dirty="0">
                        <a:solidFill>
                          <a:schemeClr val="tx1"/>
                        </a:solidFill>
                      </a:endParaRPr>
                    </a:p>
                  </a:txBody>
                  <a:tcPr>
                    <a:solidFill>
                      <a:schemeClr val="accent5">
                        <a:lumMod val="90000"/>
                      </a:schemeClr>
                    </a:solidFill>
                  </a:tcPr>
                </a:tc>
              </a:tr>
              <a:tr h="220173">
                <a:tc>
                  <a:txBody>
                    <a:bodyPr/>
                    <a:lstStyle/>
                    <a:p>
                      <a:r>
                        <a:rPr kumimoji="1" lang="ja-JP" altLang="en-US" dirty="0" smtClean="0"/>
                        <a:t>変化した</a:t>
                      </a:r>
                      <a:r>
                        <a:rPr kumimoji="1" lang="en-US" altLang="ja-JP" dirty="0" smtClean="0"/>
                        <a:t>AE</a:t>
                      </a:r>
                      <a:r>
                        <a:rPr kumimoji="1" lang="ja-JP" altLang="en-US" dirty="0" smtClean="0"/>
                        <a:t>のメソッド数</a:t>
                      </a:r>
                      <a:endParaRPr kumimoji="1" lang="en-US" altLang="ja-JP" dirty="0" smtClean="0"/>
                    </a:p>
                    <a:p>
                      <a:r>
                        <a:rPr kumimoji="1" lang="ja-JP" altLang="en-US" dirty="0" smtClean="0"/>
                        <a:t>③⑥＋⑤＋</a:t>
                      </a:r>
                      <a:r>
                        <a:rPr kumimoji="1" lang="ja-JP" altLang="en-US" dirty="0"/>
                        <a:t>②</a:t>
                      </a:r>
                      <a:endParaRPr kumimoji="1" lang="en-US" altLang="ja-JP" dirty="0" smtClean="0"/>
                    </a:p>
                  </a:txBody>
                  <a:tcPr>
                    <a:solidFill>
                      <a:srgbClr val="FFC000"/>
                    </a:solidFill>
                  </a:tcPr>
                </a:tc>
                <a:tc>
                  <a:txBody>
                    <a:bodyPr/>
                    <a:lstStyle/>
                    <a:p>
                      <a:r>
                        <a:rPr kumimoji="1" lang="en-US" altLang="ja-JP" dirty="0" smtClean="0"/>
                        <a:t>306</a:t>
                      </a:r>
                      <a:endParaRPr kumimoji="1" lang="ja-JP" altLang="en-US" dirty="0"/>
                    </a:p>
                  </a:txBody>
                  <a:tcPr>
                    <a:solidFill>
                      <a:srgbClr val="FFC000"/>
                    </a:solidFill>
                  </a:tcPr>
                </a:tc>
                <a:tc>
                  <a:txBody>
                    <a:bodyPr/>
                    <a:lstStyle/>
                    <a:p>
                      <a:r>
                        <a:rPr kumimoji="1" lang="en-US" altLang="ja-JP" dirty="0" smtClean="0"/>
                        <a:t>508</a:t>
                      </a:r>
                      <a:endParaRPr kumimoji="1" lang="ja-JP" altLang="en-US" dirty="0"/>
                    </a:p>
                  </a:txBody>
                  <a:tcPr>
                    <a:solidFill>
                      <a:srgbClr val="FFC000"/>
                    </a:solidFill>
                  </a:tcPr>
                </a:tc>
                <a:tc>
                  <a:txBody>
                    <a:bodyPr/>
                    <a:lstStyle/>
                    <a:p>
                      <a:r>
                        <a:rPr kumimoji="1" lang="en-US" altLang="ja-JP" dirty="0" smtClean="0"/>
                        <a:t>147</a:t>
                      </a:r>
                      <a:endParaRPr kumimoji="1" lang="ja-JP" altLang="en-US" dirty="0"/>
                    </a:p>
                  </a:txBody>
                  <a:tcPr>
                    <a:solidFill>
                      <a:srgbClr val="FFC000"/>
                    </a:solidFill>
                  </a:tcPr>
                </a:tc>
              </a:tr>
              <a:tr h="440345">
                <a:tc>
                  <a:txBody>
                    <a:bodyPr/>
                    <a:lstStyle/>
                    <a:p>
                      <a:r>
                        <a:rPr kumimoji="1" lang="en-US" altLang="ja-JP" dirty="0" smtClean="0"/>
                        <a:t>AE</a:t>
                      </a:r>
                      <a:r>
                        <a:rPr kumimoji="1" lang="ja-JP" altLang="en-US" dirty="0" smtClean="0"/>
                        <a:t>解消</a:t>
                      </a:r>
                      <a:r>
                        <a:rPr kumimoji="1" lang="ja-JP" altLang="en-US" baseline="0" dirty="0" smtClean="0"/>
                        <a:t>　</a:t>
                      </a:r>
                      <a:r>
                        <a:rPr kumimoji="1" lang="ja-JP" altLang="en-US" dirty="0" smtClean="0"/>
                        <a:t>③⑥</a:t>
                      </a:r>
                      <a:endParaRPr kumimoji="1" lang="ja-JP" altLang="en-US" dirty="0"/>
                    </a:p>
                  </a:txBody>
                  <a:tcPr/>
                </a:tc>
                <a:tc>
                  <a:txBody>
                    <a:bodyPr/>
                    <a:lstStyle/>
                    <a:p>
                      <a:r>
                        <a:rPr kumimoji="1" lang="en-US" altLang="ja-JP" dirty="0" smtClean="0"/>
                        <a:t>69 (22.5%)</a:t>
                      </a:r>
                      <a:endParaRPr kumimoji="1" lang="ja-JP" altLang="en-US" dirty="0"/>
                    </a:p>
                  </a:txBody>
                  <a:tcPr/>
                </a:tc>
                <a:tc>
                  <a:txBody>
                    <a:bodyPr/>
                    <a:lstStyle/>
                    <a:p>
                      <a:r>
                        <a:rPr kumimoji="1" lang="en-US" altLang="ja-JP" baseline="0" dirty="0" smtClean="0"/>
                        <a:t>112 (22.0%)</a:t>
                      </a:r>
                      <a:endParaRPr kumimoji="1" lang="ja-JP" altLang="en-US" dirty="0"/>
                    </a:p>
                  </a:txBody>
                  <a:tcPr/>
                </a:tc>
                <a:tc>
                  <a:txBody>
                    <a:bodyPr/>
                    <a:lstStyle/>
                    <a:p>
                      <a:r>
                        <a:rPr kumimoji="1" lang="en-US" altLang="ja-JP" u="sng" dirty="0" smtClean="0"/>
                        <a:t>104 (70.7%)</a:t>
                      </a:r>
                      <a:endParaRPr kumimoji="1" lang="ja-JP" altLang="en-US" u="sng" dirty="0"/>
                    </a:p>
                  </a:txBody>
                  <a:tcPr/>
                </a:tc>
              </a:tr>
              <a:tr h="440345">
                <a:tc>
                  <a:txBody>
                    <a:bodyPr/>
                    <a:lstStyle/>
                    <a:p>
                      <a:r>
                        <a:rPr kumimoji="1" lang="en-US" altLang="ja-JP" dirty="0" err="1" smtClean="0"/>
                        <a:t>NoAccess</a:t>
                      </a:r>
                      <a:r>
                        <a:rPr kumimoji="1" lang="ja-JP" altLang="en-US" dirty="0" smtClean="0"/>
                        <a:t>解消　⑤</a:t>
                      </a:r>
                      <a:endParaRPr kumimoji="1" lang="ja-JP" altLang="en-US" dirty="0"/>
                    </a:p>
                  </a:txBody>
                  <a:tcPr/>
                </a:tc>
                <a:tc>
                  <a:txBody>
                    <a:bodyPr/>
                    <a:lstStyle/>
                    <a:p>
                      <a:r>
                        <a:rPr kumimoji="1" lang="en-US" altLang="ja-JP" u="sng" dirty="0" smtClean="0"/>
                        <a:t>153 (50.0%)</a:t>
                      </a:r>
                      <a:endParaRPr kumimoji="1" lang="ja-JP" altLang="en-US" u="sng" dirty="0"/>
                    </a:p>
                  </a:txBody>
                  <a:tcPr/>
                </a:tc>
                <a:tc>
                  <a:txBody>
                    <a:bodyPr/>
                    <a:lstStyle/>
                    <a:p>
                      <a:r>
                        <a:rPr kumimoji="1" lang="en-US" altLang="ja-JP" u="sng" dirty="0" smtClean="0"/>
                        <a:t>352 (69.3%)</a:t>
                      </a:r>
                      <a:endParaRPr kumimoji="1" lang="ja-JP" altLang="en-US" u="sng" dirty="0"/>
                    </a:p>
                  </a:txBody>
                  <a:tcPr/>
                </a:tc>
                <a:tc>
                  <a:txBody>
                    <a:bodyPr/>
                    <a:lstStyle/>
                    <a:p>
                      <a:r>
                        <a:rPr kumimoji="1" lang="en-US" altLang="ja-JP" u="none" dirty="0" smtClean="0"/>
                        <a:t>27 (18.4%)</a:t>
                      </a:r>
                      <a:endParaRPr kumimoji="1" lang="ja-JP" altLang="en-US" u="none" dirty="0"/>
                    </a:p>
                  </a:txBody>
                  <a:tcPr/>
                </a:tc>
              </a:tr>
              <a:tr h="440345">
                <a:tc>
                  <a:txBody>
                    <a:bodyPr/>
                    <a:lstStyle/>
                    <a:p>
                      <a:r>
                        <a:rPr kumimoji="1" lang="en-US" altLang="ja-JP" dirty="0" smtClean="0"/>
                        <a:t>AE</a:t>
                      </a:r>
                      <a:r>
                        <a:rPr kumimoji="1" lang="ja-JP" altLang="en-US" dirty="0" smtClean="0"/>
                        <a:t>修正</a:t>
                      </a:r>
                      <a:r>
                        <a:rPr kumimoji="1" lang="en-US" altLang="ja-JP" dirty="0" smtClean="0"/>
                        <a:t>(</a:t>
                      </a:r>
                      <a:r>
                        <a:rPr kumimoji="1" lang="ja-JP" altLang="en-US" dirty="0" smtClean="0"/>
                        <a:t>解消はされない</a:t>
                      </a:r>
                      <a:r>
                        <a:rPr kumimoji="1" lang="en-US" altLang="ja-JP" dirty="0" smtClean="0"/>
                        <a:t>)</a:t>
                      </a:r>
                      <a:r>
                        <a:rPr kumimoji="1" lang="ja-JP" altLang="en-US" dirty="0" smtClean="0"/>
                        <a:t>　②</a:t>
                      </a:r>
                      <a:endParaRPr kumimoji="1" lang="ja-JP" altLang="en-US" dirty="0"/>
                    </a:p>
                  </a:txBody>
                  <a:tcPr/>
                </a:tc>
                <a:tc>
                  <a:txBody>
                    <a:bodyPr/>
                    <a:lstStyle/>
                    <a:p>
                      <a:r>
                        <a:rPr kumimoji="1" lang="en-US" altLang="ja-JP" dirty="0" smtClean="0"/>
                        <a:t>84 (27.5%)</a:t>
                      </a:r>
                      <a:endParaRPr kumimoji="1" lang="ja-JP" altLang="en-US" dirty="0"/>
                    </a:p>
                  </a:txBody>
                  <a:tcPr/>
                </a:tc>
                <a:tc>
                  <a:txBody>
                    <a:bodyPr/>
                    <a:lstStyle/>
                    <a:p>
                      <a:r>
                        <a:rPr kumimoji="1" lang="en-US" altLang="ja-JP" dirty="0" smtClean="0"/>
                        <a:t>44 (8.7%)</a:t>
                      </a:r>
                      <a:endParaRPr kumimoji="1" lang="ja-JP" altLang="en-US" dirty="0"/>
                    </a:p>
                  </a:txBody>
                  <a:tcPr/>
                </a:tc>
                <a:tc>
                  <a:txBody>
                    <a:bodyPr/>
                    <a:lstStyle/>
                    <a:p>
                      <a:r>
                        <a:rPr kumimoji="1" lang="en-US" altLang="ja-JP" dirty="0" smtClean="0"/>
                        <a:t>16 (10.9%)</a:t>
                      </a:r>
                      <a:endParaRPr kumimoji="1" lang="ja-JP" altLang="en-US" dirty="0"/>
                    </a:p>
                  </a:txBody>
                  <a:tcPr/>
                </a:tc>
              </a:tr>
            </a:tbl>
          </a:graphicData>
        </a:graphic>
      </p:graphicFrame>
      <p:sp>
        <p:nvSpPr>
          <p:cNvPr id="8" name="テキスト ボックス 7"/>
          <p:cNvSpPr txBox="1"/>
          <p:nvPr/>
        </p:nvSpPr>
        <p:spPr>
          <a:xfrm>
            <a:off x="457200" y="4306358"/>
            <a:ext cx="8143576" cy="523220"/>
          </a:xfrm>
          <a:prstGeom prst="rect">
            <a:avLst/>
          </a:prstGeom>
          <a:noFill/>
        </p:spPr>
        <p:txBody>
          <a:bodyPr wrap="none" rtlCol="0">
            <a:spAutoFit/>
          </a:bodyPr>
          <a:lstStyle/>
          <a:p>
            <a:r>
              <a:rPr kumimoji="1" lang="ja-JP" altLang="en-US" sz="2800" dirty="0" smtClean="0"/>
              <a:t>変化した</a:t>
            </a:r>
            <a:r>
              <a:rPr kumimoji="1" lang="en-US" altLang="ja-JP" sz="2800" dirty="0" smtClean="0"/>
              <a:t>AE</a:t>
            </a:r>
            <a:r>
              <a:rPr kumimoji="1" lang="ja-JP" altLang="en-US" sz="2800" dirty="0" smtClean="0"/>
              <a:t>の中</a:t>
            </a:r>
            <a:r>
              <a:rPr lang="ja-JP" altLang="en-US" sz="2800" dirty="0" smtClean="0"/>
              <a:t>で最も高い割合を占めているのは，</a:t>
            </a:r>
            <a:r>
              <a:rPr lang="en-US" altLang="ja-JP" sz="2800" dirty="0" smtClean="0"/>
              <a:t> </a:t>
            </a:r>
            <a:endParaRPr kumimoji="1" lang="ja-JP" altLang="en-US" sz="2800" dirty="0"/>
          </a:p>
        </p:txBody>
      </p:sp>
      <p:sp>
        <p:nvSpPr>
          <p:cNvPr id="7" name="テキスト ボックス 6"/>
          <p:cNvSpPr txBox="1"/>
          <p:nvPr/>
        </p:nvSpPr>
        <p:spPr>
          <a:xfrm>
            <a:off x="707268" y="5352798"/>
            <a:ext cx="4919937" cy="523220"/>
          </a:xfrm>
          <a:prstGeom prst="rect">
            <a:avLst/>
          </a:prstGeom>
          <a:noFill/>
        </p:spPr>
        <p:txBody>
          <a:bodyPr wrap="none" rtlCol="0">
            <a:spAutoFit/>
          </a:bodyPr>
          <a:lstStyle/>
          <a:p>
            <a:r>
              <a:rPr lang="en-US" altLang="ja-JP" sz="2800" dirty="0" err="1" smtClean="0"/>
              <a:t>Javassist</a:t>
            </a:r>
            <a:r>
              <a:rPr kumimoji="1" lang="ja-JP" altLang="en-US" sz="2800" dirty="0" smtClean="0"/>
              <a:t>では</a:t>
            </a:r>
            <a:r>
              <a:rPr kumimoji="1" lang="en-US" altLang="ja-JP" sz="2800" dirty="0" smtClean="0"/>
              <a:t>AE</a:t>
            </a:r>
            <a:r>
              <a:rPr kumimoji="1" lang="ja-JP" altLang="en-US" sz="2800" dirty="0" smtClean="0"/>
              <a:t>解消が</a:t>
            </a:r>
            <a:r>
              <a:rPr lang="en-US" altLang="ja-JP" sz="2800" dirty="0" smtClean="0"/>
              <a:t>70.7%</a:t>
            </a:r>
            <a:endParaRPr kumimoji="1" lang="ja-JP" altLang="en-US" sz="2800" dirty="0"/>
          </a:p>
        </p:txBody>
      </p:sp>
    </p:spTree>
    <p:extLst>
      <p:ext uri="{BB962C8B-B14F-4D97-AF65-F5344CB8AC3E}">
        <p14:creationId xmlns:p14="http://schemas.microsoft.com/office/powerpoint/2010/main" val="4157910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RQ1</a:t>
            </a:r>
            <a:r>
              <a:rPr lang="ja-JP" altLang="en-US" dirty="0"/>
              <a:t> </a:t>
            </a:r>
            <a:r>
              <a:rPr lang="ja-JP" altLang="en-US" dirty="0" smtClean="0"/>
              <a:t>考察</a:t>
            </a:r>
            <a:endParaRPr lang="ja-JP" altLang="en-US" dirty="0"/>
          </a:p>
        </p:txBody>
      </p:sp>
      <p:sp>
        <p:nvSpPr>
          <p:cNvPr id="3" name="コンテンツ プレースホルダー 2"/>
          <p:cNvSpPr>
            <a:spLocks noGrp="1"/>
          </p:cNvSpPr>
          <p:nvPr>
            <p:ph idx="1"/>
          </p:nvPr>
        </p:nvSpPr>
        <p:spPr/>
        <p:txBody>
          <a:bodyPr/>
          <a:lstStyle/>
          <a:p>
            <a:r>
              <a:rPr lang="ja-JP" altLang="en-US" dirty="0" smtClean="0"/>
              <a:t>意図的な</a:t>
            </a:r>
            <a:r>
              <a:rPr lang="en-US" altLang="ja-JP" dirty="0" smtClean="0"/>
              <a:t>AE</a:t>
            </a:r>
            <a:r>
              <a:rPr lang="ja-JP" altLang="en-US" dirty="0" smtClean="0"/>
              <a:t>を発見</a:t>
            </a:r>
            <a:endParaRPr lang="en-US" altLang="ja-JP" dirty="0" smtClean="0"/>
          </a:p>
          <a:p>
            <a:r>
              <a:rPr lang="ja-JP" altLang="en-US" dirty="0"/>
              <a:t>全体の</a:t>
            </a:r>
            <a:r>
              <a:rPr lang="en-US" altLang="ja-JP" dirty="0"/>
              <a:t>AE</a:t>
            </a:r>
            <a:r>
              <a:rPr lang="ja-JP" altLang="en-US" dirty="0"/>
              <a:t>メソッドに対して</a:t>
            </a:r>
            <a:r>
              <a:rPr lang="ja-JP" altLang="en-US" dirty="0" smtClean="0"/>
              <a:t>，</a:t>
            </a:r>
            <a:r>
              <a:rPr lang="ja-JP" altLang="en-US" dirty="0"/>
              <a:t>検出</a:t>
            </a:r>
            <a:r>
              <a:rPr lang="ja-JP" altLang="en-US" dirty="0" smtClean="0"/>
              <a:t>される</a:t>
            </a:r>
            <a:r>
              <a:rPr lang="en-US" altLang="ja-JP" dirty="0" smtClean="0"/>
              <a:t>AE</a:t>
            </a:r>
            <a:r>
              <a:rPr lang="ja-JP" altLang="en-US" dirty="0" smtClean="0"/>
              <a:t>は</a:t>
            </a:r>
            <a:r>
              <a:rPr lang="en-US" altLang="ja-JP" dirty="0"/>
              <a:t>1</a:t>
            </a:r>
            <a:r>
              <a:rPr lang="ja-JP" altLang="en-US" dirty="0" smtClean="0"/>
              <a:t>割</a:t>
            </a:r>
            <a:r>
              <a:rPr lang="ja-JP" altLang="en-US" dirty="0"/>
              <a:t>程度</a:t>
            </a:r>
            <a:endParaRPr lang="en-US" altLang="ja-JP" dirty="0" smtClean="0"/>
          </a:p>
          <a:p>
            <a:r>
              <a:rPr lang="ja-JP" altLang="en-US" dirty="0" smtClean="0"/>
              <a:t>テストケースからの</a:t>
            </a:r>
            <a:r>
              <a:rPr lang="ja-JP" altLang="en-US" dirty="0"/>
              <a:t>参照</a:t>
            </a:r>
            <a:r>
              <a:rPr lang="ja-JP" altLang="en-US" dirty="0" smtClean="0"/>
              <a:t>は，意図的な</a:t>
            </a:r>
            <a:r>
              <a:rPr lang="en-US" altLang="ja-JP" dirty="0" smtClean="0"/>
              <a:t>AE</a:t>
            </a:r>
            <a:r>
              <a:rPr lang="ja-JP" altLang="en-US" dirty="0" smtClean="0"/>
              <a:t>の解消に大きく寄与</a:t>
            </a:r>
            <a:endParaRPr lang="en-US" altLang="ja-JP" dirty="0" smtClean="0"/>
          </a:p>
          <a:p>
            <a:r>
              <a:rPr lang="ja-JP" altLang="en-US" dirty="0" smtClean="0"/>
              <a:t>テストケースからアクセスされていない</a:t>
            </a:r>
            <a:r>
              <a:rPr lang="en-US" altLang="ja-JP" dirty="0" smtClean="0"/>
              <a:t>AE</a:t>
            </a:r>
            <a:r>
              <a:rPr lang="ja-JP" altLang="en-US" dirty="0" smtClean="0"/>
              <a:t>メソッドが多く存在するが，重要度が低く</a:t>
            </a:r>
            <a:r>
              <a:rPr lang="ja-JP" altLang="en-US" dirty="0"/>
              <a:t>，</a:t>
            </a:r>
            <a:r>
              <a:rPr lang="ja-JP" altLang="en-US" dirty="0" smtClean="0"/>
              <a:t>テストケースがカバーしていないメソッドの可能性</a:t>
            </a:r>
            <a:endParaRPr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24</a:t>
            </a:fld>
            <a:endParaRPr lang="ja-JP" altLang="en-US" dirty="0"/>
          </a:p>
        </p:txBody>
      </p:sp>
    </p:spTree>
    <p:extLst>
      <p:ext uri="{BB962C8B-B14F-4D97-AF65-F5344CB8AC3E}">
        <p14:creationId xmlns:p14="http://schemas.microsoft.com/office/powerpoint/2010/main" val="6891670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RQ2 </a:t>
            </a:r>
            <a:r>
              <a:rPr lang="ja-JP" altLang="en-US" dirty="0" smtClean="0"/>
              <a:t>背景</a:t>
            </a:r>
            <a:r>
              <a:rPr lang="en-US" altLang="ja-JP" dirty="0" smtClean="0"/>
              <a:t/>
            </a:r>
            <a:br>
              <a:rPr lang="en-US" altLang="ja-JP" dirty="0" smtClean="0"/>
            </a:br>
            <a:r>
              <a:rPr lang="ja-JP" altLang="en-US" dirty="0" smtClean="0"/>
              <a:t>テストカバレッジと</a:t>
            </a:r>
            <a:r>
              <a:rPr lang="en-US" altLang="ja-JP" dirty="0" smtClean="0"/>
              <a:t>AE</a:t>
            </a:r>
            <a:r>
              <a:rPr lang="ja-JP" altLang="en-US" dirty="0" smtClean="0"/>
              <a:t>変化の関係</a:t>
            </a:r>
            <a:endParaRPr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smtClean="0"/>
                  <a:t>ソフトウェア開発時の</a:t>
                </a:r>
                <a:r>
                  <a:rPr lang="en-US" altLang="ja-JP" dirty="0" smtClean="0"/>
                  <a:t>AE</a:t>
                </a:r>
                <a:r>
                  <a:rPr lang="ja-JP" altLang="en-US" dirty="0" err="1" smtClean="0"/>
                  <a:t>が修</a:t>
                </a:r>
                <a:r>
                  <a:rPr lang="ja-JP" altLang="en-US" dirty="0" smtClean="0"/>
                  <a:t>正される時期が分かれば，</a:t>
                </a:r>
                <a:r>
                  <a:rPr lang="en-US" altLang="ja-JP" dirty="0" smtClean="0"/>
                  <a:t>AE</a:t>
                </a:r>
                <a:r>
                  <a:rPr lang="ja-JP" altLang="en-US" dirty="0" smtClean="0"/>
                  <a:t>除去に大きく貢献できる</a:t>
                </a:r>
                <a:endParaRPr lang="en-US" altLang="ja-JP" dirty="0" smtClean="0"/>
              </a:p>
              <a:p>
                <a:r>
                  <a:rPr lang="ja-JP" altLang="en-US" dirty="0" smtClean="0"/>
                  <a:t>既存研究により，ソフトウェアの新規作成メソッドの多くは</a:t>
                </a:r>
                <a:r>
                  <a:rPr lang="en-US" altLang="ja-JP" dirty="0" err="1" smtClean="0"/>
                  <a:t>NoAccess</a:t>
                </a:r>
                <a:r>
                  <a:rPr lang="ja-JP" altLang="en-US" dirty="0" smtClean="0"/>
                  <a:t>であることが分か</a:t>
                </a:r>
                <a:r>
                  <a:rPr lang="ja-JP" altLang="en-US" dirty="0" err="1" smtClean="0"/>
                  <a:t>っ</a:t>
                </a:r>
                <a14:m>
                  <m:oMath xmlns:m="http://schemas.openxmlformats.org/officeDocument/2006/math">
                    <m:sSub>
                      <m:sSubPr>
                        <m:ctrlPr>
                          <a:rPr lang="en-US" altLang="ja-JP" i="1" dirty="0">
                            <a:latin typeface="Cambria Math" panose="02040503050406030204" pitchFamily="18" charset="0"/>
                          </a:rPr>
                        </m:ctrlPr>
                      </m:sSubPr>
                      <m:e>
                        <m:r>
                          <a:rPr lang="ja-JP" altLang="en-US" i="1" dirty="0" smtClean="0">
                            <a:latin typeface="Cambria Math" panose="02040503050406030204" pitchFamily="18" charset="0"/>
                          </a:rPr>
                          <m:t>ている</m:t>
                        </m:r>
                      </m:e>
                      <m:sub>
                        <m:d>
                          <m:dPr>
                            <m:begChr m:val="["/>
                            <m:endChr m:val="]"/>
                            <m:ctrlPr>
                              <a:rPr lang="en-US" altLang="ja-JP" i="1" dirty="0">
                                <a:latin typeface="Cambria Math" panose="02040503050406030204" pitchFamily="18" charset="0"/>
                              </a:rPr>
                            </m:ctrlPr>
                          </m:dPr>
                          <m:e>
                            <m:r>
                              <a:rPr lang="en-US" altLang="ja-JP" i="1" dirty="0">
                                <a:latin typeface="Cambria Math" panose="02040503050406030204" pitchFamily="18" charset="0"/>
                              </a:rPr>
                              <m:t>2</m:t>
                            </m:r>
                          </m:e>
                        </m:d>
                      </m:sub>
                    </m:sSub>
                  </m:oMath>
                </a14:m>
                <a:endParaRPr lang="en-US" altLang="ja-JP" dirty="0" smtClean="0"/>
              </a:p>
              <a:p>
                <a:r>
                  <a:rPr lang="ja-JP" altLang="en-US" dirty="0" smtClean="0"/>
                  <a:t>メソッドが利用されるにしたがって，</a:t>
                </a:r>
                <a:r>
                  <a:rPr lang="en-US" altLang="ja-JP" dirty="0" smtClean="0"/>
                  <a:t>AE</a:t>
                </a:r>
                <a:r>
                  <a:rPr lang="ja-JP" altLang="en-US" dirty="0" smtClean="0"/>
                  <a:t>が除去される可能性があるので，テストカバレッジとの関係性を調査する</a:t>
                </a:r>
                <a:endParaRPr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704" t="-2105" r="-185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25</a:t>
            </a:fld>
            <a:endParaRPr lang="ja-JP" altLang="en-US" dirty="0"/>
          </a:p>
        </p:txBody>
      </p:sp>
      <p:sp>
        <p:nvSpPr>
          <p:cNvPr id="5" name="テキスト ボックス 4"/>
          <p:cNvSpPr txBox="1"/>
          <p:nvPr/>
        </p:nvSpPr>
        <p:spPr>
          <a:xfrm>
            <a:off x="537551" y="5959772"/>
            <a:ext cx="8057785" cy="461665"/>
          </a:xfrm>
          <a:prstGeom prst="rect">
            <a:avLst/>
          </a:prstGeom>
          <a:solidFill>
            <a:srgbClr val="FFFFCC"/>
          </a:solidFill>
          <a:ln>
            <a:solidFill>
              <a:schemeClr val="tx1"/>
            </a:solidFill>
          </a:ln>
        </p:spPr>
        <p:txBody>
          <a:bodyPr wrap="square" rtlCol="0">
            <a:spAutoFit/>
          </a:bodyPr>
          <a:lstStyle/>
          <a:p>
            <a:r>
              <a:rPr lang="en-US" altLang="ja-JP" sz="1200" dirty="0" smtClean="0"/>
              <a:t>[2] </a:t>
            </a:r>
            <a:r>
              <a:rPr lang="ja-JP" altLang="en-US" sz="1200" dirty="0" smtClean="0"/>
              <a:t>石居達也</a:t>
            </a:r>
            <a:r>
              <a:rPr lang="en-US" altLang="ja-JP" sz="1200" dirty="0" smtClean="0"/>
              <a:t>, </a:t>
            </a:r>
            <a:r>
              <a:rPr lang="ja-JP" altLang="en-US" sz="1200" dirty="0" smtClean="0"/>
              <a:t>小堀一雄</a:t>
            </a:r>
            <a:r>
              <a:rPr lang="en-US" altLang="ja-JP" sz="1200" dirty="0" smtClean="0"/>
              <a:t>, </a:t>
            </a:r>
            <a:r>
              <a:rPr lang="ja-JP" altLang="en-US" sz="1200" dirty="0"/>
              <a:t>松下</a:t>
            </a:r>
            <a:r>
              <a:rPr lang="ja-JP" altLang="en-US" sz="1200" dirty="0" smtClean="0"/>
              <a:t>誠</a:t>
            </a:r>
            <a:r>
              <a:rPr lang="en-US" altLang="ja-JP" sz="1200" dirty="0" smtClean="0"/>
              <a:t>, </a:t>
            </a:r>
            <a:r>
              <a:rPr lang="ja-JP" altLang="en-US" sz="1200" dirty="0" smtClean="0"/>
              <a:t>井上克郎</a:t>
            </a:r>
            <a:r>
              <a:rPr lang="en-US" altLang="ja-JP" sz="1200" dirty="0" smtClean="0"/>
              <a:t>,</a:t>
            </a:r>
            <a:r>
              <a:rPr lang="ja-JP" altLang="en-US" sz="1200" dirty="0"/>
              <a:t>アクセス修飾子過剰性の変遷に着目</a:t>
            </a:r>
            <a:r>
              <a:rPr lang="ja-JP" altLang="en-US" sz="1200" dirty="0" smtClean="0"/>
              <a:t>した</a:t>
            </a:r>
            <a:r>
              <a:rPr lang="en-US" altLang="ja-JP" sz="1200" b="1" dirty="0" smtClean="0"/>
              <a:t>Java</a:t>
            </a:r>
            <a:r>
              <a:rPr lang="ja-JP" altLang="en-US" sz="1200" dirty="0"/>
              <a:t>プログラム部品の</a:t>
            </a:r>
            <a:r>
              <a:rPr lang="ja-JP" altLang="en-US" sz="1200" dirty="0" smtClean="0"/>
              <a:t>分析</a:t>
            </a:r>
            <a:r>
              <a:rPr lang="en-US" altLang="ja-JP" sz="1200" dirty="0" smtClean="0"/>
              <a:t>, </a:t>
            </a:r>
            <a:r>
              <a:rPr lang="ja-JP" altLang="en-US" sz="1200" dirty="0" smtClean="0"/>
              <a:t>情報</a:t>
            </a:r>
            <a:r>
              <a:rPr lang="ja-JP" altLang="en-US" sz="1200" dirty="0"/>
              <a:t>処理学会研究報告 </a:t>
            </a:r>
            <a:r>
              <a:rPr lang="en-US" altLang="ja-JP" sz="1200" dirty="0"/>
              <a:t>Vol.2013-SE-180, No.1, </a:t>
            </a:r>
            <a:r>
              <a:rPr lang="en-US" altLang="ja-JP" sz="1200" dirty="0" smtClean="0"/>
              <a:t>pp.1-8</a:t>
            </a:r>
            <a:r>
              <a:rPr lang="en-US" altLang="ja-JP" sz="1200" dirty="0"/>
              <a:t>, 2013/5/27</a:t>
            </a:r>
          </a:p>
        </p:txBody>
      </p:sp>
    </p:spTree>
    <p:extLst>
      <p:ext uri="{BB962C8B-B14F-4D97-AF65-F5344CB8AC3E}">
        <p14:creationId xmlns:p14="http://schemas.microsoft.com/office/powerpoint/2010/main" val="31225402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RQ2 </a:t>
            </a:r>
            <a:r>
              <a:rPr lang="ja-JP" altLang="en-US" dirty="0" smtClean="0"/>
              <a:t>実験対象</a:t>
            </a:r>
            <a:endParaRPr lang="ja-JP" altLang="en-US" dirty="0"/>
          </a:p>
        </p:txBody>
      </p:sp>
      <p:sp>
        <p:nvSpPr>
          <p:cNvPr id="3" name="コンテンツ プレースホルダー 2"/>
          <p:cNvSpPr>
            <a:spLocks noGrp="1"/>
          </p:cNvSpPr>
          <p:nvPr>
            <p:ph idx="1"/>
          </p:nvPr>
        </p:nvSpPr>
        <p:spPr/>
        <p:txBody>
          <a:bodyPr/>
          <a:lstStyle/>
          <a:p>
            <a:r>
              <a:rPr lang="ja-JP" altLang="en-US" dirty="0" smtClean="0"/>
              <a:t>一つのオープンソースプロジェクトについて，二つのバージョンを選択</a:t>
            </a:r>
            <a:endParaRPr lang="en-US" altLang="ja-JP" dirty="0" smtClean="0"/>
          </a:p>
          <a:p>
            <a:pPr lvl="1"/>
            <a:r>
              <a:rPr lang="en-US" altLang="ja-JP" dirty="0" smtClean="0"/>
              <a:t>Apache Ant 1.8.2</a:t>
            </a:r>
          </a:p>
          <a:p>
            <a:pPr lvl="1"/>
            <a:r>
              <a:rPr lang="en-US" altLang="ja-JP" dirty="0" smtClean="0"/>
              <a:t>Apache Ant 1.8.4</a:t>
            </a:r>
          </a:p>
          <a:p>
            <a:pPr lvl="1"/>
            <a:endParaRPr lang="en-US" altLang="ja-JP" dirty="0" smtClean="0"/>
          </a:p>
          <a:p>
            <a:r>
              <a:rPr lang="ja-JP" altLang="en-US" dirty="0"/>
              <a:t>実験対象の選定</a:t>
            </a:r>
            <a:r>
              <a:rPr lang="ja-JP" altLang="en-US" dirty="0" smtClean="0"/>
              <a:t>方針（</a:t>
            </a:r>
            <a:r>
              <a:rPr lang="en-US" altLang="ja-JP" dirty="0" smtClean="0"/>
              <a:t>RQ1</a:t>
            </a:r>
            <a:r>
              <a:rPr lang="ja-JP" altLang="en-US" dirty="0" smtClean="0"/>
              <a:t>と同様）</a:t>
            </a:r>
            <a:endParaRPr lang="en-US" altLang="ja-JP" dirty="0"/>
          </a:p>
          <a:p>
            <a:pPr lvl="1"/>
            <a:r>
              <a:rPr lang="ja-JP" altLang="en-US" dirty="0"/>
              <a:t>比較的ソースコードのサイズが大きい</a:t>
            </a:r>
            <a:endParaRPr lang="en-US" altLang="ja-JP" dirty="0"/>
          </a:p>
          <a:p>
            <a:pPr lvl="1"/>
            <a:r>
              <a:rPr lang="ja-JP" altLang="en-US" dirty="0"/>
              <a:t>ソースコード中にテストケースが含まれて</a:t>
            </a:r>
            <a:r>
              <a:rPr lang="ja-JP" altLang="en-US" dirty="0" smtClean="0"/>
              <a:t>いる</a:t>
            </a:r>
            <a:endParaRPr lang="en-US" altLang="ja-JP"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26</a:t>
            </a:fld>
            <a:endParaRPr lang="ja-JP" altLang="en-US" dirty="0"/>
          </a:p>
        </p:txBody>
      </p:sp>
    </p:spTree>
    <p:extLst>
      <p:ext uri="{BB962C8B-B14F-4D97-AF65-F5344CB8AC3E}">
        <p14:creationId xmlns:p14="http://schemas.microsoft.com/office/powerpoint/2010/main" val="14299802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RQ2</a:t>
            </a:r>
            <a:r>
              <a:rPr lang="ja-JP" altLang="en-US" dirty="0"/>
              <a:t> </a:t>
            </a:r>
            <a:r>
              <a:rPr lang="ja-JP" altLang="en-US" dirty="0" smtClean="0"/>
              <a:t>実験方法</a:t>
            </a:r>
            <a:endParaRPr lang="ja-JP" altLang="en-US" dirty="0"/>
          </a:p>
        </p:txBody>
      </p:sp>
      <p:sp>
        <p:nvSpPr>
          <p:cNvPr id="86" name="正方形/長方形 85"/>
          <p:cNvSpPr/>
          <p:nvPr/>
        </p:nvSpPr>
        <p:spPr>
          <a:xfrm>
            <a:off x="343641" y="2048268"/>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p>
        </p:txBody>
      </p:sp>
      <p:sp>
        <p:nvSpPr>
          <p:cNvPr id="87" name="正方形/長方形 86"/>
          <p:cNvSpPr/>
          <p:nvPr/>
        </p:nvSpPr>
        <p:spPr>
          <a:xfrm>
            <a:off x="343641" y="2523684"/>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en-US" altLang="ja-JP" dirty="0" smtClean="0"/>
          </a:p>
        </p:txBody>
      </p:sp>
      <p:sp>
        <p:nvSpPr>
          <p:cNvPr id="88" name="正方形/長方形 87"/>
          <p:cNvSpPr/>
          <p:nvPr/>
        </p:nvSpPr>
        <p:spPr>
          <a:xfrm>
            <a:off x="343641" y="2972841"/>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t>
            </a:r>
            <a:endParaRPr kumimoji="1" lang="en-US" altLang="ja-JP" dirty="0" smtClean="0"/>
          </a:p>
        </p:txBody>
      </p:sp>
      <p:sp>
        <p:nvSpPr>
          <p:cNvPr id="92" name="テキスト ボックス 91"/>
          <p:cNvSpPr txBox="1"/>
          <p:nvPr/>
        </p:nvSpPr>
        <p:spPr>
          <a:xfrm>
            <a:off x="393900" y="1661601"/>
            <a:ext cx="870751" cy="369332"/>
          </a:xfrm>
          <a:prstGeom prst="rect">
            <a:avLst/>
          </a:prstGeom>
          <a:noFill/>
        </p:spPr>
        <p:txBody>
          <a:bodyPr wrap="none" rtlCol="0">
            <a:spAutoFit/>
          </a:bodyPr>
          <a:lstStyle/>
          <a:p>
            <a:r>
              <a:rPr lang="ja-JP" altLang="en-US" dirty="0" smtClean="0"/>
              <a:t>メソッド</a:t>
            </a:r>
            <a:endParaRPr lang="en-US" altLang="ja-JP" dirty="0" smtClean="0"/>
          </a:p>
        </p:txBody>
      </p:sp>
      <p:sp>
        <p:nvSpPr>
          <p:cNvPr id="103" name="正方形/長方形 102"/>
          <p:cNvSpPr/>
          <p:nvPr/>
        </p:nvSpPr>
        <p:spPr>
          <a:xfrm>
            <a:off x="2542689" y="2384321"/>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p>
        </p:txBody>
      </p:sp>
      <p:sp>
        <p:nvSpPr>
          <p:cNvPr id="104" name="正方形/長方形 103"/>
          <p:cNvSpPr/>
          <p:nvPr/>
        </p:nvSpPr>
        <p:spPr>
          <a:xfrm>
            <a:off x="2542689" y="2859737"/>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en-US" altLang="ja-JP" dirty="0" smtClean="0"/>
          </a:p>
        </p:txBody>
      </p:sp>
      <p:sp>
        <p:nvSpPr>
          <p:cNvPr id="105" name="正方形/長方形 104"/>
          <p:cNvSpPr/>
          <p:nvPr/>
        </p:nvSpPr>
        <p:spPr>
          <a:xfrm>
            <a:off x="2542689" y="3308894"/>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t>
            </a:r>
            <a:endParaRPr kumimoji="1" lang="en-US" altLang="ja-JP" dirty="0" smtClean="0"/>
          </a:p>
        </p:txBody>
      </p:sp>
      <p:sp>
        <p:nvSpPr>
          <p:cNvPr id="106" name="テキスト ボックス 105"/>
          <p:cNvSpPr txBox="1"/>
          <p:nvPr/>
        </p:nvSpPr>
        <p:spPr>
          <a:xfrm>
            <a:off x="2977565" y="2408490"/>
            <a:ext cx="891591" cy="369332"/>
          </a:xfrm>
          <a:prstGeom prst="rect">
            <a:avLst/>
          </a:prstGeom>
          <a:noFill/>
        </p:spPr>
        <p:txBody>
          <a:bodyPr wrap="none" rtlCol="0">
            <a:spAutoFit/>
          </a:bodyPr>
          <a:lstStyle/>
          <a:p>
            <a:r>
              <a:rPr lang="en-US" altLang="ja-JP" dirty="0" smtClean="0"/>
              <a:t> private</a:t>
            </a:r>
            <a:endParaRPr kumimoji="1" lang="ja-JP" altLang="en-US" dirty="0"/>
          </a:p>
        </p:txBody>
      </p:sp>
      <p:sp>
        <p:nvSpPr>
          <p:cNvPr id="107" name="テキスト ボックス 106"/>
          <p:cNvSpPr txBox="1"/>
          <p:nvPr/>
        </p:nvSpPr>
        <p:spPr>
          <a:xfrm>
            <a:off x="3023815" y="2869101"/>
            <a:ext cx="848181" cy="369332"/>
          </a:xfrm>
          <a:prstGeom prst="rect">
            <a:avLst/>
          </a:prstGeom>
          <a:noFill/>
        </p:spPr>
        <p:txBody>
          <a:bodyPr wrap="none" rtlCol="0">
            <a:spAutoFit/>
          </a:bodyPr>
          <a:lstStyle/>
          <a:p>
            <a:r>
              <a:rPr lang="en-US" altLang="ja-JP" dirty="0" smtClean="0"/>
              <a:t>default</a:t>
            </a:r>
            <a:endParaRPr kumimoji="1" lang="ja-JP" altLang="en-US" dirty="0"/>
          </a:p>
        </p:txBody>
      </p:sp>
      <p:sp>
        <p:nvSpPr>
          <p:cNvPr id="108" name="テキスト ボックス 107"/>
          <p:cNvSpPr txBox="1"/>
          <p:nvPr/>
        </p:nvSpPr>
        <p:spPr>
          <a:xfrm>
            <a:off x="2978507" y="3309462"/>
            <a:ext cx="877163" cy="369332"/>
          </a:xfrm>
          <a:prstGeom prst="rect">
            <a:avLst/>
          </a:prstGeom>
          <a:noFill/>
        </p:spPr>
        <p:txBody>
          <a:bodyPr wrap="none" rtlCol="0">
            <a:spAutoFit/>
          </a:bodyPr>
          <a:lstStyle/>
          <a:p>
            <a:r>
              <a:rPr lang="en-US" altLang="ja-JP" dirty="0" smtClean="0"/>
              <a:t>private</a:t>
            </a:r>
            <a:endParaRPr kumimoji="1" lang="ja-JP" altLang="en-US" dirty="0"/>
          </a:p>
        </p:txBody>
      </p:sp>
      <p:sp>
        <p:nvSpPr>
          <p:cNvPr id="109" name="テキスト ボックス 108"/>
          <p:cNvSpPr txBox="1"/>
          <p:nvPr/>
        </p:nvSpPr>
        <p:spPr>
          <a:xfrm>
            <a:off x="2272455" y="1929173"/>
            <a:ext cx="2606804" cy="369332"/>
          </a:xfrm>
          <a:prstGeom prst="rect">
            <a:avLst/>
          </a:prstGeom>
          <a:noFill/>
        </p:spPr>
        <p:txBody>
          <a:bodyPr wrap="none" rtlCol="0">
            <a:spAutoFit/>
          </a:bodyPr>
          <a:lstStyle/>
          <a:p>
            <a:r>
              <a:rPr lang="ja-JP" altLang="en-US" dirty="0" smtClean="0"/>
              <a:t>メソッドの被アクセス範囲</a:t>
            </a:r>
            <a:endParaRPr kumimoji="1" lang="ja-JP" altLang="en-US" dirty="0"/>
          </a:p>
        </p:txBody>
      </p:sp>
      <p:sp>
        <p:nvSpPr>
          <p:cNvPr id="110" name="正方形/長方形 109"/>
          <p:cNvSpPr/>
          <p:nvPr/>
        </p:nvSpPr>
        <p:spPr>
          <a:xfrm>
            <a:off x="2542689" y="4555596"/>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p>
        </p:txBody>
      </p:sp>
      <p:sp>
        <p:nvSpPr>
          <p:cNvPr id="111" name="正方形/長方形 110"/>
          <p:cNvSpPr/>
          <p:nvPr/>
        </p:nvSpPr>
        <p:spPr>
          <a:xfrm>
            <a:off x="2542689" y="5031012"/>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en-US" altLang="ja-JP" dirty="0" smtClean="0"/>
          </a:p>
        </p:txBody>
      </p:sp>
      <p:sp>
        <p:nvSpPr>
          <p:cNvPr id="112" name="正方形/長方形 111"/>
          <p:cNvSpPr/>
          <p:nvPr/>
        </p:nvSpPr>
        <p:spPr>
          <a:xfrm>
            <a:off x="2542689" y="5480169"/>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t>
            </a:r>
            <a:endParaRPr kumimoji="1" lang="en-US" altLang="ja-JP" dirty="0" smtClean="0"/>
          </a:p>
        </p:txBody>
      </p:sp>
      <p:sp>
        <p:nvSpPr>
          <p:cNvPr id="113" name="テキスト ボックス 112"/>
          <p:cNvSpPr txBox="1"/>
          <p:nvPr/>
        </p:nvSpPr>
        <p:spPr>
          <a:xfrm>
            <a:off x="2977565" y="4579765"/>
            <a:ext cx="806631" cy="369332"/>
          </a:xfrm>
          <a:prstGeom prst="rect">
            <a:avLst/>
          </a:prstGeom>
          <a:noFill/>
        </p:spPr>
        <p:txBody>
          <a:bodyPr wrap="none" rtlCol="0">
            <a:spAutoFit/>
          </a:bodyPr>
          <a:lstStyle/>
          <a:p>
            <a:r>
              <a:rPr lang="en-US" altLang="ja-JP" dirty="0" smtClean="0"/>
              <a:t> public</a:t>
            </a:r>
            <a:endParaRPr kumimoji="1" lang="ja-JP" altLang="en-US" dirty="0"/>
          </a:p>
        </p:txBody>
      </p:sp>
      <p:sp>
        <p:nvSpPr>
          <p:cNvPr id="114" name="テキスト ボックス 113"/>
          <p:cNvSpPr txBox="1"/>
          <p:nvPr/>
        </p:nvSpPr>
        <p:spPr>
          <a:xfrm>
            <a:off x="3023815" y="5040376"/>
            <a:ext cx="1146468" cy="369332"/>
          </a:xfrm>
          <a:prstGeom prst="rect">
            <a:avLst/>
          </a:prstGeom>
          <a:noFill/>
        </p:spPr>
        <p:txBody>
          <a:bodyPr wrap="none" rtlCol="0">
            <a:spAutoFit/>
          </a:bodyPr>
          <a:lstStyle/>
          <a:p>
            <a:r>
              <a:rPr lang="en-US" altLang="ja-JP" dirty="0" smtClean="0"/>
              <a:t>protected</a:t>
            </a:r>
            <a:endParaRPr kumimoji="1" lang="ja-JP" altLang="en-US" dirty="0"/>
          </a:p>
        </p:txBody>
      </p:sp>
      <p:sp>
        <p:nvSpPr>
          <p:cNvPr id="115" name="テキスト ボックス 114"/>
          <p:cNvSpPr txBox="1"/>
          <p:nvPr/>
        </p:nvSpPr>
        <p:spPr>
          <a:xfrm>
            <a:off x="3029049" y="5480169"/>
            <a:ext cx="877163" cy="369332"/>
          </a:xfrm>
          <a:prstGeom prst="rect">
            <a:avLst/>
          </a:prstGeom>
          <a:noFill/>
        </p:spPr>
        <p:txBody>
          <a:bodyPr wrap="none" rtlCol="0">
            <a:spAutoFit/>
          </a:bodyPr>
          <a:lstStyle/>
          <a:p>
            <a:r>
              <a:rPr kumimoji="1" lang="en-US" altLang="ja-JP" dirty="0" smtClean="0"/>
              <a:t>default</a:t>
            </a:r>
            <a:endParaRPr kumimoji="1" lang="ja-JP" altLang="en-US" dirty="0"/>
          </a:p>
        </p:txBody>
      </p:sp>
      <p:sp>
        <p:nvSpPr>
          <p:cNvPr id="116" name="テキスト ボックス 115"/>
          <p:cNvSpPr txBox="1"/>
          <p:nvPr/>
        </p:nvSpPr>
        <p:spPr>
          <a:xfrm>
            <a:off x="2135198" y="4174919"/>
            <a:ext cx="2606804" cy="369332"/>
          </a:xfrm>
          <a:prstGeom prst="rect">
            <a:avLst/>
          </a:prstGeom>
          <a:noFill/>
        </p:spPr>
        <p:txBody>
          <a:bodyPr wrap="none" rtlCol="0">
            <a:spAutoFit/>
          </a:bodyPr>
          <a:lstStyle/>
          <a:p>
            <a:r>
              <a:rPr lang="ja-JP" altLang="en-US" dirty="0" smtClean="0"/>
              <a:t>メソッドの被アクセス範囲</a:t>
            </a:r>
            <a:endParaRPr kumimoji="1" lang="ja-JP" altLang="en-US" dirty="0"/>
          </a:p>
        </p:txBody>
      </p:sp>
      <p:sp>
        <p:nvSpPr>
          <p:cNvPr id="117" name="テキスト ボックス 116"/>
          <p:cNvSpPr txBox="1"/>
          <p:nvPr/>
        </p:nvSpPr>
        <p:spPr>
          <a:xfrm>
            <a:off x="3869156" y="2408490"/>
            <a:ext cx="429926" cy="369332"/>
          </a:xfrm>
          <a:prstGeom prst="rect">
            <a:avLst/>
          </a:prstGeom>
          <a:noFill/>
          <a:ln>
            <a:solidFill>
              <a:schemeClr val="tx1"/>
            </a:solidFill>
          </a:ln>
        </p:spPr>
        <p:txBody>
          <a:bodyPr wrap="none" rtlCol="0">
            <a:spAutoFit/>
          </a:bodyPr>
          <a:lstStyle/>
          <a:p>
            <a:r>
              <a:rPr kumimoji="1" lang="en-US" altLang="ja-JP" dirty="0" smtClean="0">
                <a:solidFill>
                  <a:srgbClr val="FF0000"/>
                </a:solidFill>
              </a:rPr>
              <a:t>AE</a:t>
            </a:r>
            <a:endParaRPr kumimoji="1" lang="ja-JP" altLang="en-US" dirty="0">
              <a:solidFill>
                <a:srgbClr val="FF0000"/>
              </a:solidFill>
            </a:endParaRPr>
          </a:p>
        </p:txBody>
      </p:sp>
      <p:sp>
        <p:nvSpPr>
          <p:cNvPr id="118" name="テキスト ボックス 117"/>
          <p:cNvSpPr txBox="1"/>
          <p:nvPr/>
        </p:nvSpPr>
        <p:spPr>
          <a:xfrm>
            <a:off x="3860942" y="2859320"/>
            <a:ext cx="429926" cy="369332"/>
          </a:xfrm>
          <a:prstGeom prst="rect">
            <a:avLst/>
          </a:prstGeom>
          <a:noFill/>
          <a:ln>
            <a:solidFill>
              <a:schemeClr val="tx1"/>
            </a:solidFill>
          </a:ln>
        </p:spPr>
        <p:txBody>
          <a:bodyPr wrap="none" rtlCol="0">
            <a:spAutoFit/>
          </a:bodyPr>
          <a:lstStyle/>
          <a:p>
            <a:r>
              <a:rPr kumimoji="1" lang="en-US" altLang="ja-JP" dirty="0" smtClean="0">
                <a:solidFill>
                  <a:srgbClr val="FF0000"/>
                </a:solidFill>
              </a:rPr>
              <a:t>AE</a:t>
            </a:r>
            <a:endParaRPr kumimoji="1" lang="ja-JP" altLang="en-US" dirty="0">
              <a:solidFill>
                <a:srgbClr val="FF0000"/>
              </a:solidFill>
            </a:endParaRPr>
          </a:p>
        </p:txBody>
      </p:sp>
      <p:sp>
        <p:nvSpPr>
          <p:cNvPr id="120" name="テキスト ボックス 119"/>
          <p:cNvSpPr txBox="1"/>
          <p:nvPr/>
        </p:nvSpPr>
        <p:spPr>
          <a:xfrm>
            <a:off x="4289434" y="4593410"/>
            <a:ext cx="1082348" cy="369332"/>
          </a:xfrm>
          <a:prstGeom prst="rect">
            <a:avLst/>
          </a:prstGeom>
          <a:noFill/>
        </p:spPr>
        <p:txBody>
          <a:bodyPr wrap="none" rtlCol="0">
            <a:spAutoFit/>
          </a:bodyPr>
          <a:lstStyle/>
          <a:p>
            <a:r>
              <a:rPr kumimoji="1" lang="en-US" altLang="ja-JP" dirty="0" smtClean="0"/>
              <a:t>AE</a:t>
            </a:r>
            <a:r>
              <a:rPr lang="ja-JP" altLang="en-US" dirty="0"/>
              <a:t>修正</a:t>
            </a:r>
            <a:r>
              <a:rPr kumimoji="1" lang="ja-JP" altLang="en-US" dirty="0" smtClean="0"/>
              <a:t> </a:t>
            </a:r>
            <a:r>
              <a:rPr kumimoji="1" lang="en-US" altLang="ja-JP" dirty="0" smtClean="0"/>
              <a:t>!</a:t>
            </a:r>
            <a:endParaRPr kumimoji="1" lang="ja-JP" altLang="en-US" dirty="0"/>
          </a:p>
        </p:txBody>
      </p:sp>
      <p:sp>
        <p:nvSpPr>
          <p:cNvPr id="122" name="下矢印 121"/>
          <p:cNvSpPr/>
          <p:nvPr/>
        </p:nvSpPr>
        <p:spPr>
          <a:xfrm>
            <a:off x="3220048" y="3807762"/>
            <a:ext cx="711618" cy="3102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円形吹き出し 122"/>
          <p:cNvSpPr/>
          <p:nvPr/>
        </p:nvSpPr>
        <p:spPr>
          <a:xfrm>
            <a:off x="5744340" y="1661601"/>
            <a:ext cx="2458882" cy="684086"/>
          </a:xfrm>
          <a:prstGeom prst="wedgeEllipseCallout">
            <a:avLst>
              <a:gd name="adj1" fmla="val -70129"/>
              <a:gd name="adj2" fmla="val 4500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50%</a:t>
            </a:r>
            <a:r>
              <a:rPr kumimoji="1" lang="ja-JP" altLang="en-US" dirty="0" smtClean="0">
                <a:solidFill>
                  <a:schemeClr val="tx1"/>
                </a:solidFill>
              </a:rPr>
              <a:t>以上</a:t>
            </a:r>
            <a:endParaRPr kumimoji="1" lang="en-US" altLang="ja-JP" dirty="0" smtClean="0">
              <a:solidFill>
                <a:schemeClr val="tx1"/>
              </a:solidFill>
            </a:endParaRPr>
          </a:p>
          <a:p>
            <a:pPr algn="ctr"/>
            <a:r>
              <a:rPr kumimoji="1" lang="ja-JP" altLang="en-US" dirty="0" smtClean="0">
                <a:solidFill>
                  <a:schemeClr val="tx1"/>
                </a:solidFill>
              </a:rPr>
              <a:t>高カバレッジ</a:t>
            </a:r>
            <a:endParaRPr kumimoji="1" lang="en-US" altLang="ja-JP" dirty="0" smtClean="0">
              <a:solidFill>
                <a:schemeClr val="tx1"/>
              </a:solidFill>
            </a:endParaRPr>
          </a:p>
        </p:txBody>
      </p:sp>
      <p:sp>
        <p:nvSpPr>
          <p:cNvPr id="3" name="スライド番号プレースホルダー 2"/>
          <p:cNvSpPr>
            <a:spLocks noGrp="1"/>
          </p:cNvSpPr>
          <p:nvPr>
            <p:ph type="sldNum" sz="quarter" idx="12"/>
          </p:nvPr>
        </p:nvSpPr>
        <p:spPr/>
        <p:txBody>
          <a:bodyPr/>
          <a:lstStyle/>
          <a:p>
            <a:fld id="{10BF1CB8-4175-44FF-84F3-313DE1255CF5}" type="slidenum">
              <a:rPr lang="ja-JP" altLang="en-US" smtClean="0"/>
              <a:pPr/>
              <a:t>27</a:t>
            </a:fld>
            <a:endParaRPr lang="ja-JP" altLang="en-US" dirty="0"/>
          </a:p>
        </p:txBody>
      </p:sp>
      <p:sp>
        <p:nvSpPr>
          <p:cNvPr id="5" name="テキスト ボックス 4"/>
          <p:cNvSpPr txBox="1"/>
          <p:nvPr/>
        </p:nvSpPr>
        <p:spPr>
          <a:xfrm>
            <a:off x="4373831" y="2386858"/>
            <a:ext cx="646331" cy="369332"/>
          </a:xfrm>
          <a:prstGeom prst="rect">
            <a:avLst/>
          </a:prstGeom>
          <a:noFill/>
        </p:spPr>
        <p:txBody>
          <a:bodyPr wrap="none" rtlCol="0">
            <a:spAutoFit/>
          </a:bodyPr>
          <a:lstStyle/>
          <a:p>
            <a:r>
              <a:rPr kumimoji="1" lang="en-US" altLang="ja-JP" dirty="0" smtClean="0"/>
              <a:t>70%</a:t>
            </a:r>
            <a:endParaRPr kumimoji="1" lang="ja-JP" altLang="en-US" dirty="0"/>
          </a:p>
        </p:txBody>
      </p:sp>
      <p:sp>
        <p:nvSpPr>
          <p:cNvPr id="40" name="テキスト ボックス 39"/>
          <p:cNvSpPr txBox="1"/>
          <p:nvPr/>
        </p:nvSpPr>
        <p:spPr>
          <a:xfrm>
            <a:off x="4373830" y="2848392"/>
            <a:ext cx="646331" cy="369332"/>
          </a:xfrm>
          <a:prstGeom prst="rect">
            <a:avLst/>
          </a:prstGeom>
          <a:noFill/>
        </p:spPr>
        <p:txBody>
          <a:bodyPr wrap="none" rtlCol="0">
            <a:spAutoFit/>
          </a:bodyPr>
          <a:lstStyle/>
          <a:p>
            <a:r>
              <a:rPr lang="en-US" altLang="ja-JP" dirty="0" smtClean="0"/>
              <a:t>90</a:t>
            </a:r>
            <a:r>
              <a:rPr kumimoji="1" lang="en-US" altLang="ja-JP" dirty="0" smtClean="0"/>
              <a:t>%</a:t>
            </a:r>
            <a:endParaRPr kumimoji="1" lang="ja-JP" altLang="en-US" dirty="0"/>
          </a:p>
        </p:txBody>
      </p:sp>
      <p:sp>
        <p:nvSpPr>
          <p:cNvPr id="6" name="テキスト ボックス 5"/>
          <p:cNvSpPr txBox="1"/>
          <p:nvPr/>
        </p:nvSpPr>
        <p:spPr>
          <a:xfrm>
            <a:off x="1945898" y="2410436"/>
            <a:ext cx="461665" cy="1341073"/>
          </a:xfrm>
          <a:prstGeom prst="rect">
            <a:avLst/>
          </a:prstGeom>
          <a:noFill/>
        </p:spPr>
        <p:txBody>
          <a:bodyPr vert="eaVert" wrap="none" rtlCol="0">
            <a:spAutoFit/>
          </a:bodyPr>
          <a:lstStyle/>
          <a:p>
            <a:r>
              <a:rPr lang="ja-JP" altLang="en-US" dirty="0"/>
              <a:t>旧</a:t>
            </a:r>
            <a:r>
              <a:rPr lang="ja-JP" altLang="en-US" dirty="0" smtClean="0"/>
              <a:t>バージョン</a:t>
            </a:r>
            <a:endParaRPr kumimoji="1" lang="ja-JP" altLang="en-US" dirty="0"/>
          </a:p>
        </p:txBody>
      </p:sp>
      <p:sp>
        <p:nvSpPr>
          <p:cNvPr id="42" name="テキスト ボックス 41"/>
          <p:cNvSpPr txBox="1"/>
          <p:nvPr/>
        </p:nvSpPr>
        <p:spPr>
          <a:xfrm>
            <a:off x="1943594" y="4541934"/>
            <a:ext cx="461665" cy="1341073"/>
          </a:xfrm>
          <a:prstGeom prst="rect">
            <a:avLst/>
          </a:prstGeom>
          <a:noFill/>
        </p:spPr>
        <p:txBody>
          <a:bodyPr vert="eaVert" wrap="none" rtlCol="0">
            <a:spAutoFit/>
          </a:bodyPr>
          <a:lstStyle/>
          <a:p>
            <a:r>
              <a:rPr lang="ja-JP" altLang="en-US" dirty="0"/>
              <a:t>新</a:t>
            </a:r>
            <a:r>
              <a:rPr lang="ja-JP" altLang="en-US" dirty="0" smtClean="0"/>
              <a:t>バージョン</a:t>
            </a:r>
            <a:endParaRPr kumimoji="1" lang="ja-JP" altLang="en-US" dirty="0"/>
          </a:p>
        </p:txBody>
      </p:sp>
      <p:sp>
        <p:nvSpPr>
          <p:cNvPr id="7" name="正方形/長方形 6"/>
          <p:cNvSpPr/>
          <p:nvPr/>
        </p:nvSpPr>
        <p:spPr>
          <a:xfrm>
            <a:off x="2405259" y="2372976"/>
            <a:ext cx="2614902" cy="4048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カギ線コネクタ 15"/>
          <p:cNvCxnSpPr>
            <a:stCxn id="7" idx="3"/>
          </p:cNvCxnSpPr>
          <p:nvPr/>
        </p:nvCxnSpPr>
        <p:spPr>
          <a:xfrm>
            <a:off x="5020161" y="2575399"/>
            <a:ext cx="779449" cy="2202677"/>
          </a:xfrm>
          <a:prstGeom prst="bentConnector2">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endCxn id="120" idx="3"/>
          </p:cNvCxnSpPr>
          <p:nvPr/>
        </p:nvCxnSpPr>
        <p:spPr>
          <a:xfrm flipH="1">
            <a:off x="5371782" y="4778076"/>
            <a:ext cx="44215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6" name="円形吹き出し 55"/>
          <p:cNvSpPr/>
          <p:nvPr/>
        </p:nvSpPr>
        <p:spPr>
          <a:xfrm>
            <a:off x="6092407" y="2556775"/>
            <a:ext cx="2458882" cy="684086"/>
          </a:xfrm>
          <a:prstGeom prst="wedgeEllipseCallout">
            <a:avLst>
              <a:gd name="adj1" fmla="val -88528"/>
              <a:gd name="adj2" fmla="val 7308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50%</a:t>
            </a:r>
            <a:r>
              <a:rPr lang="ja-JP" altLang="en-US" dirty="0" smtClean="0">
                <a:solidFill>
                  <a:schemeClr val="tx1"/>
                </a:solidFill>
              </a:rPr>
              <a:t>未満</a:t>
            </a:r>
            <a:endParaRPr lang="en-US" altLang="ja-JP" dirty="0" smtClean="0">
              <a:solidFill>
                <a:schemeClr val="tx1"/>
              </a:solidFill>
            </a:endParaRPr>
          </a:p>
          <a:p>
            <a:pPr algn="ctr"/>
            <a:r>
              <a:rPr kumimoji="1" lang="ja-JP" altLang="en-US" dirty="0" smtClean="0">
                <a:solidFill>
                  <a:schemeClr val="tx1"/>
                </a:solidFill>
              </a:rPr>
              <a:t>低カバレッジ</a:t>
            </a:r>
            <a:endParaRPr kumimoji="1" lang="en-US" altLang="ja-JP" dirty="0" smtClean="0">
              <a:solidFill>
                <a:schemeClr val="tx1"/>
              </a:solidFill>
            </a:endParaRPr>
          </a:p>
        </p:txBody>
      </p:sp>
      <p:sp>
        <p:nvSpPr>
          <p:cNvPr id="28" name="下カーブ矢印 27"/>
          <p:cNvSpPr/>
          <p:nvPr/>
        </p:nvSpPr>
        <p:spPr>
          <a:xfrm rot="1637241">
            <a:off x="5883449" y="4288709"/>
            <a:ext cx="1359391" cy="465986"/>
          </a:xfrm>
          <a:prstGeom prst="curvedDownArrow">
            <a:avLst>
              <a:gd name="adj1" fmla="val 25000"/>
              <a:gd name="adj2" fmla="val 50000"/>
              <a:gd name="adj3" fmla="val 5511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0" name="正方形/長方形 69"/>
          <p:cNvSpPr/>
          <p:nvPr/>
        </p:nvSpPr>
        <p:spPr>
          <a:xfrm>
            <a:off x="8042424" y="5248610"/>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a:t>
            </a:r>
          </a:p>
        </p:txBody>
      </p:sp>
      <p:sp>
        <p:nvSpPr>
          <p:cNvPr id="49" name="正方形/長方形 48"/>
          <p:cNvSpPr/>
          <p:nvPr/>
        </p:nvSpPr>
        <p:spPr>
          <a:xfrm>
            <a:off x="710676" y="2027926"/>
            <a:ext cx="916142" cy="400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public</a:t>
            </a:r>
            <a:endParaRPr kumimoji="1" lang="ja-JP" altLang="en-US" dirty="0">
              <a:solidFill>
                <a:schemeClr val="tx1"/>
              </a:solidFill>
            </a:endParaRPr>
          </a:p>
        </p:txBody>
      </p:sp>
      <p:sp>
        <p:nvSpPr>
          <p:cNvPr id="50" name="正方形/長方形 49"/>
          <p:cNvSpPr/>
          <p:nvPr/>
        </p:nvSpPr>
        <p:spPr>
          <a:xfrm>
            <a:off x="712252" y="2502791"/>
            <a:ext cx="914566" cy="400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public</a:t>
            </a:r>
            <a:endParaRPr kumimoji="1" lang="ja-JP" altLang="en-US" dirty="0">
              <a:solidFill>
                <a:schemeClr val="tx1"/>
              </a:solidFill>
            </a:endParaRPr>
          </a:p>
        </p:txBody>
      </p:sp>
      <p:sp>
        <p:nvSpPr>
          <p:cNvPr id="51" name="正方形/長方形 50"/>
          <p:cNvSpPr/>
          <p:nvPr/>
        </p:nvSpPr>
        <p:spPr>
          <a:xfrm>
            <a:off x="703585" y="2972298"/>
            <a:ext cx="923233" cy="400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default</a:t>
            </a:r>
            <a:endParaRPr kumimoji="1" lang="ja-JP" altLang="en-US" dirty="0">
              <a:solidFill>
                <a:schemeClr val="tx1"/>
              </a:solidFill>
            </a:endParaRPr>
          </a:p>
        </p:txBody>
      </p:sp>
      <p:sp>
        <p:nvSpPr>
          <p:cNvPr id="52" name="テキスト ボックス 51"/>
          <p:cNvSpPr txBox="1"/>
          <p:nvPr/>
        </p:nvSpPr>
        <p:spPr>
          <a:xfrm>
            <a:off x="3864551" y="3308894"/>
            <a:ext cx="429926" cy="369332"/>
          </a:xfrm>
          <a:prstGeom prst="rect">
            <a:avLst/>
          </a:prstGeom>
          <a:noFill/>
          <a:ln>
            <a:solidFill>
              <a:schemeClr val="tx1"/>
            </a:solidFill>
          </a:ln>
        </p:spPr>
        <p:txBody>
          <a:bodyPr wrap="none" rtlCol="0">
            <a:spAutoFit/>
          </a:bodyPr>
          <a:lstStyle/>
          <a:p>
            <a:r>
              <a:rPr kumimoji="1" lang="en-US" altLang="ja-JP" dirty="0" smtClean="0">
                <a:solidFill>
                  <a:srgbClr val="FF0000"/>
                </a:solidFill>
              </a:rPr>
              <a:t>AE</a:t>
            </a:r>
            <a:endParaRPr kumimoji="1" lang="ja-JP" altLang="en-US" dirty="0">
              <a:solidFill>
                <a:srgbClr val="FF0000"/>
              </a:solidFill>
            </a:endParaRPr>
          </a:p>
        </p:txBody>
      </p:sp>
      <p:sp>
        <p:nvSpPr>
          <p:cNvPr id="53" name="テキスト ボックス 52"/>
          <p:cNvSpPr txBox="1"/>
          <p:nvPr/>
        </p:nvSpPr>
        <p:spPr>
          <a:xfrm>
            <a:off x="4369225" y="3308513"/>
            <a:ext cx="646331" cy="369332"/>
          </a:xfrm>
          <a:prstGeom prst="rect">
            <a:avLst/>
          </a:prstGeom>
          <a:noFill/>
        </p:spPr>
        <p:txBody>
          <a:bodyPr wrap="none" rtlCol="0">
            <a:spAutoFit/>
          </a:bodyPr>
          <a:lstStyle/>
          <a:p>
            <a:r>
              <a:rPr lang="en-US" altLang="ja-JP" dirty="0"/>
              <a:t>4</a:t>
            </a:r>
            <a:r>
              <a:rPr lang="en-US" altLang="ja-JP" dirty="0" smtClean="0"/>
              <a:t>0</a:t>
            </a:r>
            <a:r>
              <a:rPr kumimoji="1" lang="en-US" altLang="ja-JP" dirty="0" smtClean="0"/>
              <a:t>%</a:t>
            </a:r>
            <a:endParaRPr kumimoji="1" lang="ja-JP" altLang="en-US" dirty="0"/>
          </a:p>
        </p:txBody>
      </p:sp>
      <p:sp>
        <p:nvSpPr>
          <p:cNvPr id="54" name="正方形/長方形 53"/>
          <p:cNvSpPr/>
          <p:nvPr/>
        </p:nvSpPr>
        <p:spPr>
          <a:xfrm>
            <a:off x="2389010" y="3290756"/>
            <a:ext cx="2614902" cy="40484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4289434" y="5046947"/>
            <a:ext cx="1082348" cy="369332"/>
          </a:xfrm>
          <a:prstGeom prst="rect">
            <a:avLst/>
          </a:prstGeom>
          <a:noFill/>
        </p:spPr>
        <p:txBody>
          <a:bodyPr wrap="none" rtlCol="0">
            <a:spAutoFit/>
          </a:bodyPr>
          <a:lstStyle/>
          <a:p>
            <a:r>
              <a:rPr kumimoji="1" lang="en-US" altLang="ja-JP" dirty="0" smtClean="0"/>
              <a:t>AE</a:t>
            </a:r>
            <a:r>
              <a:rPr lang="ja-JP" altLang="en-US" dirty="0"/>
              <a:t>修正</a:t>
            </a:r>
            <a:r>
              <a:rPr kumimoji="1" lang="ja-JP" altLang="en-US" dirty="0" smtClean="0"/>
              <a:t> </a:t>
            </a:r>
            <a:r>
              <a:rPr kumimoji="1" lang="en-US" altLang="ja-JP" dirty="0" smtClean="0"/>
              <a:t>!</a:t>
            </a:r>
            <a:endParaRPr kumimoji="1" lang="ja-JP" altLang="en-US" dirty="0"/>
          </a:p>
        </p:txBody>
      </p:sp>
      <p:sp>
        <p:nvSpPr>
          <p:cNvPr id="57" name="テキスト ボックス 56"/>
          <p:cNvSpPr txBox="1"/>
          <p:nvPr/>
        </p:nvSpPr>
        <p:spPr>
          <a:xfrm>
            <a:off x="4289434" y="5508975"/>
            <a:ext cx="1082348" cy="369332"/>
          </a:xfrm>
          <a:prstGeom prst="rect">
            <a:avLst/>
          </a:prstGeom>
          <a:noFill/>
        </p:spPr>
        <p:txBody>
          <a:bodyPr wrap="none" rtlCol="0">
            <a:spAutoFit/>
          </a:bodyPr>
          <a:lstStyle/>
          <a:p>
            <a:r>
              <a:rPr lang="en-US" altLang="ja-JP" dirty="0" smtClean="0"/>
              <a:t>AE</a:t>
            </a:r>
            <a:r>
              <a:rPr lang="ja-JP" altLang="en-US" dirty="0" smtClean="0"/>
              <a:t>修正 </a:t>
            </a:r>
            <a:r>
              <a:rPr lang="en-US" altLang="ja-JP" dirty="0" smtClean="0"/>
              <a:t>!</a:t>
            </a:r>
            <a:endParaRPr kumimoji="1" lang="ja-JP" altLang="en-US" dirty="0"/>
          </a:p>
        </p:txBody>
      </p:sp>
      <p:sp>
        <p:nvSpPr>
          <p:cNvPr id="63" name="テキスト ボックス 62"/>
          <p:cNvSpPr txBox="1"/>
          <p:nvPr/>
        </p:nvSpPr>
        <p:spPr>
          <a:xfrm>
            <a:off x="6486752" y="3389247"/>
            <a:ext cx="2688557" cy="923330"/>
          </a:xfrm>
          <a:prstGeom prst="rect">
            <a:avLst/>
          </a:prstGeom>
          <a:noFill/>
        </p:spPr>
        <p:txBody>
          <a:bodyPr wrap="none" rtlCol="0">
            <a:spAutoFit/>
          </a:bodyPr>
          <a:lstStyle/>
          <a:p>
            <a:r>
              <a:rPr kumimoji="1" lang="en-US" altLang="ja-JP" dirty="0" smtClean="0"/>
              <a:t>AE</a:t>
            </a:r>
            <a:r>
              <a:rPr lang="ja-JP" altLang="en-US" dirty="0" err="1" smtClean="0"/>
              <a:t>が修</a:t>
            </a:r>
            <a:r>
              <a:rPr lang="ja-JP" altLang="en-US" dirty="0" smtClean="0"/>
              <a:t>正</a:t>
            </a:r>
            <a:r>
              <a:rPr kumimoji="1" lang="ja-JP" altLang="en-US" dirty="0" smtClean="0"/>
              <a:t>されたメソッドを</a:t>
            </a:r>
            <a:endParaRPr kumimoji="1" lang="en-US" altLang="ja-JP" dirty="0" smtClean="0"/>
          </a:p>
          <a:p>
            <a:r>
              <a:rPr kumimoji="1" lang="ja-JP" altLang="en-US" dirty="0" smtClean="0"/>
              <a:t>選択，カバレッジの高低</a:t>
            </a:r>
            <a:endParaRPr kumimoji="1" lang="en-US" altLang="ja-JP" dirty="0" smtClean="0"/>
          </a:p>
          <a:p>
            <a:r>
              <a:rPr lang="ja-JP" altLang="en-US" dirty="0" smtClean="0"/>
              <a:t>で分類する</a:t>
            </a:r>
            <a:endParaRPr kumimoji="1" lang="ja-JP" altLang="en-US" dirty="0"/>
          </a:p>
        </p:txBody>
      </p:sp>
      <p:sp>
        <p:nvSpPr>
          <p:cNvPr id="64" name="正方形/長方形 63"/>
          <p:cNvSpPr/>
          <p:nvPr/>
        </p:nvSpPr>
        <p:spPr>
          <a:xfrm>
            <a:off x="8476125" y="5254040"/>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B</a:t>
            </a:r>
            <a:endParaRPr kumimoji="1" lang="en-US" altLang="ja-JP" dirty="0" smtClean="0"/>
          </a:p>
        </p:txBody>
      </p:sp>
      <p:sp>
        <p:nvSpPr>
          <p:cNvPr id="13" name="正方形/長方形 12"/>
          <p:cNvSpPr/>
          <p:nvPr/>
        </p:nvSpPr>
        <p:spPr>
          <a:xfrm>
            <a:off x="6499178" y="5248230"/>
            <a:ext cx="1410963" cy="369332"/>
          </a:xfrm>
          <a:prstGeom prst="rect">
            <a:avLst/>
          </a:prstGeom>
        </p:spPr>
        <p:txBody>
          <a:bodyPr wrap="none">
            <a:spAutoFit/>
          </a:bodyPr>
          <a:lstStyle/>
          <a:p>
            <a:pPr algn="ctr"/>
            <a:r>
              <a:rPr lang="ja-JP" altLang="en-US" dirty="0"/>
              <a:t>高カバレッジ</a:t>
            </a:r>
            <a:endParaRPr lang="en-US" altLang="ja-JP" dirty="0"/>
          </a:p>
        </p:txBody>
      </p:sp>
      <p:sp>
        <p:nvSpPr>
          <p:cNvPr id="67" name="正方形/長方形 66"/>
          <p:cNvSpPr/>
          <p:nvPr/>
        </p:nvSpPr>
        <p:spPr>
          <a:xfrm>
            <a:off x="6499177" y="5792711"/>
            <a:ext cx="1410963" cy="369332"/>
          </a:xfrm>
          <a:prstGeom prst="rect">
            <a:avLst/>
          </a:prstGeom>
        </p:spPr>
        <p:txBody>
          <a:bodyPr wrap="none">
            <a:spAutoFit/>
          </a:bodyPr>
          <a:lstStyle/>
          <a:p>
            <a:pPr algn="ctr"/>
            <a:r>
              <a:rPr lang="ja-JP" altLang="en-US" dirty="0" smtClean="0"/>
              <a:t>低カバレッジ</a:t>
            </a:r>
            <a:endParaRPr lang="en-US" altLang="ja-JP" dirty="0"/>
          </a:p>
        </p:txBody>
      </p:sp>
      <p:sp>
        <p:nvSpPr>
          <p:cNvPr id="68" name="正方形/長方形 67"/>
          <p:cNvSpPr/>
          <p:nvPr/>
        </p:nvSpPr>
        <p:spPr>
          <a:xfrm>
            <a:off x="6402832" y="5212470"/>
            <a:ext cx="2569857" cy="43633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2389010" y="2840443"/>
            <a:ext cx="2614902" cy="4048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a:stCxn id="40" idx="3"/>
          </p:cNvCxnSpPr>
          <p:nvPr/>
        </p:nvCxnSpPr>
        <p:spPr>
          <a:xfrm>
            <a:off x="5020161" y="3033058"/>
            <a:ext cx="572700" cy="98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flipV="1">
            <a:off x="5572305" y="3060623"/>
            <a:ext cx="0" cy="218492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a:endCxn id="55" idx="3"/>
          </p:cNvCxnSpPr>
          <p:nvPr/>
        </p:nvCxnSpPr>
        <p:spPr>
          <a:xfrm flipH="1">
            <a:off x="5371782" y="5231613"/>
            <a:ext cx="200523"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stCxn id="54" idx="3"/>
          </p:cNvCxnSpPr>
          <p:nvPr/>
        </p:nvCxnSpPr>
        <p:spPr>
          <a:xfrm flipV="1">
            <a:off x="5003912" y="3477974"/>
            <a:ext cx="680302" cy="15205"/>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H="1" flipV="1">
            <a:off x="5681450" y="3463137"/>
            <a:ext cx="15049" cy="223050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flipH="1" flipV="1">
            <a:off x="5472043" y="5675884"/>
            <a:ext cx="224457" cy="256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8045371" y="5796959"/>
            <a:ext cx="343696" cy="36857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C</a:t>
            </a:r>
            <a:endParaRPr kumimoji="1" lang="en-US" altLang="ja-JP" dirty="0" smtClean="0"/>
          </a:p>
        </p:txBody>
      </p:sp>
      <p:sp>
        <p:nvSpPr>
          <p:cNvPr id="96" name="正方形/長方形 95"/>
          <p:cNvSpPr/>
          <p:nvPr/>
        </p:nvSpPr>
        <p:spPr>
          <a:xfrm>
            <a:off x="6402832" y="5774954"/>
            <a:ext cx="2569857" cy="40484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915117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RQ2</a:t>
            </a:r>
            <a:r>
              <a:rPr lang="ja-JP" altLang="en-US" dirty="0"/>
              <a:t> </a:t>
            </a:r>
            <a:r>
              <a:rPr lang="ja-JP" altLang="en-US" dirty="0" smtClean="0"/>
              <a:t>実験結果</a:t>
            </a:r>
            <a:endParaRPr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17215535"/>
              </p:ext>
            </p:extLst>
          </p:nvPr>
        </p:nvGraphicFramePr>
        <p:xfrm>
          <a:off x="457200" y="1600200"/>
          <a:ext cx="8391831" cy="2405130"/>
        </p:xfrm>
        <a:graphic>
          <a:graphicData uri="http://schemas.openxmlformats.org/drawingml/2006/table">
            <a:tbl>
              <a:tblPr firstRow="1" bandRow="1">
                <a:tableStyleId>{5C22544A-7EE6-4342-B048-85BDC9FD1C3A}</a:tableStyleId>
              </a:tblPr>
              <a:tblGrid>
                <a:gridCol w="2938525"/>
                <a:gridCol w="2770870"/>
                <a:gridCol w="2682436"/>
              </a:tblGrid>
              <a:tr h="487623">
                <a:tc rowSpan="2">
                  <a:txBody>
                    <a:bodyPr/>
                    <a:lstStyle/>
                    <a:p>
                      <a:pPr algn="ctr"/>
                      <a:r>
                        <a:rPr kumimoji="1" lang="en-US" altLang="ja-JP" dirty="0" smtClean="0">
                          <a:solidFill>
                            <a:schemeClr val="tx1"/>
                          </a:solidFill>
                        </a:rPr>
                        <a:t>AE</a:t>
                      </a:r>
                      <a:r>
                        <a:rPr kumimoji="1" lang="ja-JP" altLang="en-US" dirty="0" smtClean="0">
                          <a:solidFill>
                            <a:schemeClr val="tx1"/>
                          </a:solidFill>
                        </a:rPr>
                        <a:t>メソッド</a:t>
                      </a:r>
                      <a:r>
                        <a:rPr kumimoji="1" lang="ja-JP" altLang="en-US" baseline="0" dirty="0" smtClean="0">
                          <a:solidFill>
                            <a:schemeClr val="tx1"/>
                          </a:solidFill>
                        </a:rPr>
                        <a:t> </a:t>
                      </a:r>
                      <a:r>
                        <a:rPr kumimoji="1" lang="en-US" altLang="ja-JP" baseline="0" dirty="0" smtClean="0">
                          <a:solidFill>
                            <a:schemeClr val="tx1"/>
                          </a:solidFill>
                        </a:rPr>
                        <a:t>(</a:t>
                      </a:r>
                      <a:r>
                        <a:rPr kumimoji="1" lang="ja-JP" altLang="en-US" baseline="0" dirty="0" smtClean="0">
                          <a:solidFill>
                            <a:schemeClr val="tx1"/>
                          </a:solidFill>
                        </a:rPr>
                        <a:t>個数</a:t>
                      </a:r>
                      <a:r>
                        <a:rPr kumimoji="1" lang="en-US" altLang="ja-JP" baseline="0" dirty="0" smtClean="0">
                          <a:solidFill>
                            <a:schemeClr val="tx1"/>
                          </a:solidFill>
                        </a:rPr>
                        <a:t>)</a:t>
                      </a:r>
                      <a:endParaRPr kumimoji="1" lang="ja-JP" altLang="en-US" dirty="0">
                        <a:solidFill>
                          <a:schemeClr val="tx1"/>
                        </a:solidFill>
                      </a:endParaRPr>
                    </a:p>
                  </a:txBody>
                  <a:tcPr anchor="ctr"/>
                </a:tc>
                <a:tc gridSpan="2">
                  <a:txBody>
                    <a:bodyPr/>
                    <a:lstStyle/>
                    <a:p>
                      <a:pPr algn="ctr"/>
                      <a:r>
                        <a:rPr kumimoji="1" lang="ja-JP" altLang="en-US" dirty="0" smtClean="0">
                          <a:solidFill>
                            <a:schemeClr val="tx1"/>
                          </a:solidFill>
                        </a:rPr>
                        <a:t>テストカバレッジによる分類 </a:t>
                      </a:r>
                      <a:r>
                        <a:rPr kumimoji="1" lang="en-US" altLang="ja-JP" dirty="0" smtClean="0">
                          <a:solidFill>
                            <a:schemeClr val="tx1"/>
                          </a:solidFill>
                        </a:rPr>
                        <a:t>(Ant 1.8.2)</a:t>
                      </a:r>
                      <a:endParaRPr kumimoji="1" lang="ja-JP" altLang="en-US" dirty="0">
                        <a:solidFill>
                          <a:schemeClr val="tx1"/>
                        </a:solidFill>
                      </a:endParaRPr>
                    </a:p>
                  </a:txBody>
                  <a:tcPr/>
                </a:tc>
                <a:tc hMerge="1">
                  <a:txBody>
                    <a:bodyPr/>
                    <a:lstStyle/>
                    <a:p>
                      <a:endParaRPr kumimoji="1" lang="ja-JP" altLang="en-US" dirty="0"/>
                    </a:p>
                  </a:txBody>
                  <a:tcPr/>
                </a:tc>
              </a:tr>
              <a:tr h="575744">
                <a:tc vMerge="1">
                  <a:txBody>
                    <a:bodyPr/>
                    <a:lstStyle/>
                    <a:p>
                      <a:endParaRPr kumimoji="1" lang="ja-JP" altLang="en-US" dirty="0"/>
                    </a:p>
                  </a:txBody>
                  <a:tcPr>
                    <a:solidFill>
                      <a:srgbClr val="FFC000"/>
                    </a:solidFill>
                  </a:tcPr>
                </a:tc>
                <a:tc>
                  <a:txBody>
                    <a:bodyPr/>
                    <a:lstStyle/>
                    <a:p>
                      <a:pPr algn="ctr"/>
                      <a:r>
                        <a:rPr kumimoji="1" lang="en-US" altLang="ja-JP" dirty="0" smtClean="0"/>
                        <a:t>0</a:t>
                      </a:r>
                      <a:r>
                        <a:rPr kumimoji="1" lang="ja-JP" altLang="en-US" dirty="0" smtClean="0"/>
                        <a:t>～</a:t>
                      </a:r>
                      <a:r>
                        <a:rPr kumimoji="1" lang="en-US" altLang="ja-JP" dirty="0" smtClean="0"/>
                        <a:t>49%</a:t>
                      </a:r>
                      <a:endParaRPr kumimoji="1" lang="ja-JP" altLang="en-US" dirty="0"/>
                    </a:p>
                  </a:txBody>
                  <a:tcPr>
                    <a:solidFill>
                      <a:srgbClr val="FFC000"/>
                    </a:solidFill>
                  </a:tcPr>
                </a:tc>
                <a:tc>
                  <a:txBody>
                    <a:bodyPr/>
                    <a:lstStyle/>
                    <a:p>
                      <a:pPr algn="ctr"/>
                      <a:r>
                        <a:rPr kumimoji="1" lang="en-US" altLang="ja-JP" dirty="0" smtClean="0"/>
                        <a:t>50</a:t>
                      </a:r>
                      <a:r>
                        <a:rPr kumimoji="1" lang="ja-JP" altLang="en-US" dirty="0" smtClean="0"/>
                        <a:t>～</a:t>
                      </a:r>
                      <a:r>
                        <a:rPr kumimoji="1" lang="en-US" altLang="ja-JP" dirty="0" smtClean="0"/>
                        <a:t>100%</a:t>
                      </a:r>
                      <a:endParaRPr kumimoji="1" lang="ja-JP" altLang="en-US" dirty="0"/>
                    </a:p>
                  </a:txBody>
                  <a:tcPr>
                    <a:solidFill>
                      <a:srgbClr val="FFC000"/>
                    </a:solidFill>
                  </a:tcPr>
                </a:tc>
              </a:tr>
              <a:tr h="488422">
                <a:tc>
                  <a:txBody>
                    <a:bodyPr/>
                    <a:lstStyle/>
                    <a:p>
                      <a:r>
                        <a:rPr kumimoji="1" lang="en-US" altLang="ja-JP" dirty="0" smtClean="0"/>
                        <a:t>Ant</a:t>
                      </a:r>
                      <a:r>
                        <a:rPr kumimoji="1" lang="en-US" altLang="ja-JP" baseline="0" dirty="0" smtClean="0"/>
                        <a:t> 1.8.2 (3879)</a:t>
                      </a:r>
                      <a:endParaRPr kumimoji="1" lang="ja-JP" altLang="en-US" dirty="0"/>
                    </a:p>
                  </a:txBody>
                  <a:tcPr/>
                </a:tc>
                <a:tc>
                  <a:txBody>
                    <a:bodyPr/>
                    <a:lstStyle/>
                    <a:p>
                      <a:pPr algn="ctr"/>
                      <a:r>
                        <a:rPr kumimoji="1" lang="en-US" altLang="ja-JP" dirty="0" smtClean="0"/>
                        <a:t>2510</a:t>
                      </a:r>
                      <a:endParaRPr kumimoji="1" lang="ja-JP" altLang="en-US" dirty="0"/>
                    </a:p>
                  </a:txBody>
                  <a:tcPr/>
                </a:tc>
                <a:tc>
                  <a:txBody>
                    <a:bodyPr/>
                    <a:lstStyle/>
                    <a:p>
                      <a:pPr algn="ctr"/>
                      <a:r>
                        <a:rPr kumimoji="1" lang="en-US" altLang="ja-JP" dirty="0" smtClean="0"/>
                        <a:t>1369</a:t>
                      </a:r>
                      <a:endParaRPr kumimoji="1" lang="ja-JP" altLang="en-US" dirty="0"/>
                    </a:p>
                  </a:txBody>
                  <a:tcPr/>
                </a:tc>
              </a:tr>
              <a:tr h="853341">
                <a:tc>
                  <a:txBody>
                    <a:bodyPr/>
                    <a:lstStyle/>
                    <a:p>
                      <a:pPr algn="l"/>
                      <a:r>
                        <a:rPr kumimoji="1" lang="en-US" altLang="ja-JP" dirty="0" smtClean="0"/>
                        <a:t>Ant</a:t>
                      </a:r>
                      <a:r>
                        <a:rPr kumimoji="1" lang="en-US" altLang="ja-JP" baseline="0" dirty="0" smtClean="0"/>
                        <a:t> 1.8.2-&gt;1.8.4 </a:t>
                      </a:r>
                      <a:r>
                        <a:rPr kumimoji="1" lang="ja-JP" altLang="en-US" baseline="0" dirty="0" err="1" smtClean="0"/>
                        <a:t>で修</a:t>
                      </a:r>
                      <a:r>
                        <a:rPr kumimoji="1" lang="ja-JP" altLang="en-US" baseline="0" dirty="0" smtClean="0"/>
                        <a:t>正された</a:t>
                      </a:r>
                      <a:r>
                        <a:rPr kumimoji="1" lang="en-US" altLang="ja-JP" baseline="0" dirty="0" smtClean="0"/>
                        <a:t>AE</a:t>
                      </a:r>
                      <a:r>
                        <a:rPr kumimoji="1" lang="ja-JP" altLang="en-US" baseline="0" dirty="0" smtClean="0"/>
                        <a:t>メソッド </a:t>
                      </a:r>
                      <a:r>
                        <a:rPr kumimoji="1" lang="en-US" altLang="ja-JP" baseline="0" dirty="0" smtClean="0"/>
                        <a:t>(33)</a:t>
                      </a:r>
                      <a:endParaRPr kumimoji="1" lang="ja-JP" altLang="en-US" dirty="0"/>
                    </a:p>
                  </a:txBody>
                  <a:tcPr/>
                </a:tc>
                <a:tc>
                  <a:txBody>
                    <a:bodyPr/>
                    <a:lstStyle/>
                    <a:p>
                      <a:pPr algn="ctr"/>
                      <a:r>
                        <a:rPr kumimoji="1" lang="en-US" altLang="ja-JP" dirty="0" smtClean="0"/>
                        <a:t>12 (0.47%)</a:t>
                      </a:r>
                      <a:endParaRPr kumimoji="1" lang="ja-JP" altLang="en-US" dirty="0"/>
                    </a:p>
                  </a:txBody>
                  <a:tcPr/>
                </a:tc>
                <a:tc>
                  <a:txBody>
                    <a:bodyPr/>
                    <a:lstStyle/>
                    <a:p>
                      <a:pPr algn="ctr"/>
                      <a:r>
                        <a:rPr kumimoji="1" lang="en-US" altLang="ja-JP" dirty="0" smtClean="0"/>
                        <a:t>21 (1.53%)</a:t>
                      </a:r>
                      <a:endParaRPr kumimoji="1" lang="ja-JP" altLang="en-US" dirty="0"/>
                    </a:p>
                  </a:txBody>
                  <a:tcPr/>
                </a:tc>
              </a:tr>
            </a:tbl>
          </a:graphicData>
        </a:graphic>
      </p:graphicFrame>
      <p:sp>
        <p:nvSpPr>
          <p:cNvPr id="5" name="テキスト ボックス 4"/>
          <p:cNvSpPr txBox="1"/>
          <p:nvPr/>
        </p:nvSpPr>
        <p:spPr>
          <a:xfrm>
            <a:off x="1416382" y="4462623"/>
            <a:ext cx="6300123" cy="954107"/>
          </a:xfrm>
          <a:prstGeom prst="rect">
            <a:avLst/>
          </a:prstGeom>
          <a:noFill/>
        </p:spPr>
        <p:txBody>
          <a:bodyPr wrap="none" rtlCol="0">
            <a:spAutoFit/>
          </a:bodyPr>
          <a:lstStyle/>
          <a:p>
            <a:r>
              <a:rPr lang="ja-JP" altLang="en-US" sz="2800" dirty="0" smtClean="0"/>
              <a:t>テストカバレッジが高いメソッドのほうが，</a:t>
            </a:r>
            <a:endParaRPr lang="en-US" altLang="ja-JP" sz="2800" dirty="0" smtClean="0"/>
          </a:p>
          <a:p>
            <a:r>
              <a:rPr lang="en-US" altLang="ja-JP" sz="2800" dirty="0" smtClean="0"/>
              <a:t>AE</a:t>
            </a:r>
            <a:r>
              <a:rPr lang="ja-JP" altLang="en-US" sz="2800" dirty="0" err="1" smtClean="0"/>
              <a:t>が修</a:t>
            </a:r>
            <a:r>
              <a:rPr lang="ja-JP" altLang="en-US" sz="2800" dirty="0" smtClean="0"/>
              <a:t>正されている</a:t>
            </a:r>
            <a:endParaRPr kumimoji="1" lang="ja-JP" altLang="en-US" sz="2800" dirty="0"/>
          </a:p>
        </p:txBody>
      </p:sp>
      <p:sp>
        <p:nvSpPr>
          <p:cNvPr id="3" name="スライド番号プレースホルダー 2"/>
          <p:cNvSpPr>
            <a:spLocks noGrp="1"/>
          </p:cNvSpPr>
          <p:nvPr>
            <p:ph type="sldNum" sz="quarter" idx="12"/>
          </p:nvPr>
        </p:nvSpPr>
        <p:spPr/>
        <p:txBody>
          <a:bodyPr/>
          <a:lstStyle/>
          <a:p>
            <a:fld id="{10BF1CB8-4175-44FF-84F3-313DE1255CF5}" type="slidenum">
              <a:rPr lang="ja-JP" altLang="en-US" smtClean="0"/>
              <a:pPr/>
              <a:t>28</a:t>
            </a:fld>
            <a:endParaRPr lang="ja-JP" altLang="en-US" dirty="0"/>
          </a:p>
        </p:txBody>
      </p:sp>
    </p:spTree>
    <p:extLst>
      <p:ext uri="{BB962C8B-B14F-4D97-AF65-F5344CB8AC3E}">
        <p14:creationId xmlns:p14="http://schemas.microsoft.com/office/powerpoint/2010/main" val="5989957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RQ2</a:t>
            </a:r>
            <a:r>
              <a:rPr lang="ja-JP" altLang="en-US" smtClean="0"/>
              <a:t> 考察</a:t>
            </a:r>
            <a:endParaRPr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実験対象において，テストカバレッジが高いメソッドほど，</a:t>
            </a:r>
            <a:r>
              <a:rPr lang="en-US" altLang="ja-JP" dirty="0" smtClean="0"/>
              <a:t>AE</a:t>
            </a:r>
            <a:r>
              <a:rPr lang="ja-JP" altLang="en-US" dirty="0" err="1" smtClean="0"/>
              <a:t>の修</a:t>
            </a:r>
            <a:r>
              <a:rPr lang="ja-JP" altLang="en-US" dirty="0" smtClean="0"/>
              <a:t>正される確率が高い</a:t>
            </a:r>
            <a:endParaRPr lang="en-US" altLang="ja-JP" dirty="0" smtClean="0"/>
          </a:p>
          <a:p>
            <a:pPr lvl="1"/>
            <a:r>
              <a:rPr lang="ja-JP" altLang="en-US" dirty="0" smtClean="0"/>
              <a:t>他のプロジェクト，リビジョンでも調査が必要</a:t>
            </a:r>
            <a:endParaRPr lang="en-US" altLang="ja-JP" dirty="0" smtClean="0"/>
          </a:p>
          <a:p>
            <a:r>
              <a:rPr lang="en-US" altLang="ja-JP" dirty="0" smtClean="0"/>
              <a:t>Ant</a:t>
            </a:r>
            <a:r>
              <a:rPr lang="ja-JP" altLang="en-US" dirty="0" smtClean="0"/>
              <a:t>のテストカバレッジが，一般的なソフトウェアシステムと比べてそれほど高くないため，テストアクセスを含めても</a:t>
            </a:r>
            <a:r>
              <a:rPr lang="en-US" altLang="ja-JP" dirty="0" smtClean="0"/>
              <a:t>AE</a:t>
            </a:r>
            <a:r>
              <a:rPr lang="ja-JP" altLang="en-US" dirty="0" smtClean="0"/>
              <a:t>メソッドに変化が見られない可能性</a:t>
            </a:r>
            <a:endParaRPr lang="ja-JP" altLang="en-US"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29</a:t>
            </a:fld>
            <a:endParaRPr lang="ja-JP" altLang="en-US" dirty="0"/>
          </a:p>
        </p:txBody>
      </p:sp>
    </p:spTree>
    <p:extLst>
      <p:ext uri="{BB962C8B-B14F-4D97-AF65-F5344CB8AC3E}">
        <p14:creationId xmlns:p14="http://schemas.microsoft.com/office/powerpoint/2010/main" val="4120350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844824"/>
            <a:ext cx="7772400" cy="1470025"/>
          </a:xfrm>
        </p:spPr>
        <p:txBody>
          <a:bodyPr/>
          <a:lstStyle/>
          <a:p>
            <a:pPr algn="r"/>
            <a:r>
              <a:rPr kumimoji="1" lang="ja-JP" altLang="en-US" dirty="0" smtClean="0"/>
              <a:t>背景</a:t>
            </a:r>
            <a:r>
              <a:rPr lang="ja-JP" altLang="en-US" dirty="0"/>
              <a:t>・</a:t>
            </a:r>
            <a:r>
              <a:rPr kumimoji="1" lang="ja-JP" altLang="en-US" dirty="0" smtClean="0"/>
              <a:t>用語</a:t>
            </a:r>
            <a:r>
              <a:rPr lang="ja-JP" altLang="en-US" dirty="0"/>
              <a:t>説明</a:t>
            </a:r>
            <a:endParaRPr kumimoji="1" lang="ja-JP" altLang="en-US" dirty="0"/>
          </a:p>
        </p:txBody>
      </p:sp>
      <p:sp>
        <p:nvSpPr>
          <p:cNvPr id="2" name="サブタイトル 1"/>
          <p:cNvSpPr>
            <a:spLocks noGrp="1"/>
          </p:cNvSpPr>
          <p:nvPr>
            <p:ph type="subTitle" idx="1"/>
          </p:nvPr>
        </p:nvSpPr>
        <p:spPr/>
        <p:txBody>
          <a:bodyPr/>
          <a:lstStyle/>
          <a:p>
            <a:endParaRPr kumimoji="1" lang="ja-JP" altLang="en-US"/>
          </a:p>
        </p:txBody>
      </p:sp>
      <p:sp>
        <p:nvSpPr>
          <p:cNvPr id="4" name="スライド番号プレースホルダー 3"/>
          <p:cNvSpPr>
            <a:spLocks noGrp="1"/>
          </p:cNvSpPr>
          <p:nvPr>
            <p:ph type="sldNum" sz="quarter" idx="4"/>
          </p:nvPr>
        </p:nvSpPr>
        <p:spPr/>
        <p:txBody>
          <a:bodyPr/>
          <a:lstStyle/>
          <a:p>
            <a:fld id="{22E6A094-B210-4999-B7BF-46681B6EB37E}" type="slidenum">
              <a:rPr lang="en-US" altLang="ja-JP" smtClean="0"/>
              <a:pPr/>
              <a:t>3</a:t>
            </a:fld>
            <a:endParaRPr lang="en-US" altLang="ja-JP"/>
          </a:p>
        </p:txBody>
      </p:sp>
    </p:spTree>
    <p:extLst>
      <p:ext uri="{BB962C8B-B14F-4D97-AF65-F5344CB8AC3E}">
        <p14:creationId xmlns:p14="http://schemas.microsoft.com/office/powerpoint/2010/main" val="18379986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844824"/>
            <a:ext cx="7772400" cy="1470025"/>
          </a:xfrm>
        </p:spPr>
        <p:txBody>
          <a:bodyPr/>
          <a:lstStyle/>
          <a:p>
            <a:pPr algn="r"/>
            <a:r>
              <a:rPr lang="ja-JP" altLang="en-US" dirty="0" smtClean="0"/>
              <a:t>まとめと今後の</a:t>
            </a:r>
            <a:r>
              <a:rPr lang="ja-JP" altLang="en-US" dirty="0"/>
              <a:t>課題</a:t>
            </a:r>
            <a:endParaRPr kumimoji="1" lang="ja-JP" altLang="en-US" dirty="0"/>
          </a:p>
        </p:txBody>
      </p:sp>
      <p:sp>
        <p:nvSpPr>
          <p:cNvPr id="2" name="サブタイトル 1"/>
          <p:cNvSpPr>
            <a:spLocks noGrp="1"/>
          </p:cNvSpPr>
          <p:nvPr>
            <p:ph type="subTitle" idx="1"/>
          </p:nvPr>
        </p:nvSpPr>
        <p:spPr/>
        <p:txBody>
          <a:bodyPr/>
          <a:lstStyle/>
          <a:p>
            <a:endParaRPr kumimoji="1" lang="ja-JP" altLang="en-US"/>
          </a:p>
        </p:txBody>
      </p:sp>
      <p:sp>
        <p:nvSpPr>
          <p:cNvPr id="4" name="スライド番号プレースホルダー 3"/>
          <p:cNvSpPr>
            <a:spLocks noGrp="1"/>
          </p:cNvSpPr>
          <p:nvPr>
            <p:ph type="sldNum" sz="quarter" idx="4"/>
          </p:nvPr>
        </p:nvSpPr>
        <p:spPr/>
        <p:txBody>
          <a:bodyPr/>
          <a:lstStyle/>
          <a:p>
            <a:fld id="{22E6A094-B210-4999-B7BF-46681B6EB37E}" type="slidenum">
              <a:rPr lang="en-US" altLang="ja-JP" smtClean="0"/>
              <a:pPr/>
              <a:t>30</a:t>
            </a:fld>
            <a:endParaRPr lang="en-US" altLang="ja-JP"/>
          </a:p>
        </p:txBody>
      </p:sp>
    </p:spTree>
    <p:extLst>
      <p:ext uri="{BB962C8B-B14F-4D97-AF65-F5344CB8AC3E}">
        <p14:creationId xmlns:p14="http://schemas.microsoft.com/office/powerpoint/2010/main" val="5644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まとめと今後の課題</a:t>
            </a:r>
            <a:endParaRPr lang="ja-JP" altLang="en-US" dirty="0"/>
          </a:p>
        </p:txBody>
      </p:sp>
      <p:sp>
        <p:nvSpPr>
          <p:cNvPr id="3" name="コンテンツ プレースホルダー 2"/>
          <p:cNvSpPr>
            <a:spLocks noGrp="1"/>
          </p:cNvSpPr>
          <p:nvPr>
            <p:ph idx="1"/>
          </p:nvPr>
        </p:nvSpPr>
        <p:spPr/>
        <p:txBody>
          <a:bodyPr/>
          <a:lstStyle/>
          <a:p>
            <a:r>
              <a:rPr lang="ja-JP" altLang="en-US" sz="2800" dirty="0" smtClean="0"/>
              <a:t>まとめ</a:t>
            </a:r>
            <a:endParaRPr lang="en-US" altLang="ja-JP" sz="2800" dirty="0" smtClean="0"/>
          </a:p>
          <a:p>
            <a:pPr lvl="1"/>
            <a:r>
              <a:rPr lang="ja-JP" altLang="en-US" dirty="0" smtClean="0"/>
              <a:t>テストケースの有無による</a:t>
            </a:r>
            <a:r>
              <a:rPr lang="en-US" altLang="ja-JP" dirty="0" smtClean="0"/>
              <a:t>AE</a:t>
            </a:r>
            <a:r>
              <a:rPr lang="ja-JP" altLang="en-US" dirty="0" smtClean="0"/>
              <a:t>変化の調査</a:t>
            </a:r>
            <a:endParaRPr lang="en-US" altLang="ja-JP" dirty="0" smtClean="0"/>
          </a:p>
          <a:p>
            <a:pPr lvl="2"/>
            <a:r>
              <a:rPr lang="ja-JP" altLang="en-US" dirty="0"/>
              <a:t>意図的</a:t>
            </a:r>
            <a:r>
              <a:rPr lang="ja-JP" altLang="en-US" dirty="0" smtClean="0"/>
              <a:t>な</a:t>
            </a:r>
            <a:r>
              <a:rPr lang="en-US" altLang="ja-JP" dirty="0" smtClean="0"/>
              <a:t>AE</a:t>
            </a:r>
            <a:r>
              <a:rPr lang="ja-JP" altLang="en-US" dirty="0" smtClean="0"/>
              <a:t>である割合が多かった</a:t>
            </a:r>
            <a:endParaRPr lang="en-US" altLang="ja-JP" dirty="0" smtClean="0"/>
          </a:p>
          <a:p>
            <a:pPr lvl="1"/>
            <a:r>
              <a:rPr lang="ja-JP" altLang="en-US" dirty="0" smtClean="0"/>
              <a:t>バージョン間での</a:t>
            </a:r>
            <a:r>
              <a:rPr lang="en-US" altLang="ja-JP" dirty="0" smtClean="0"/>
              <a:t>AE</a:t>
            </a:r>
            <a:r>
              <a:rPr lang="ja-JP" altLang="en-US" dirty="0" smtClean="0"/>
              <a:t>変化とテストカバレッジの関係性の調査</a:t>
            </a:r>
            <a:endParaRPr lang="en-US" altLang="ja-JP" dirty="0" smtClean="0"/>
          </a:p>
          <a:p>
            <a:pPr lvl="2"/>
            <a:r>
              <a:rPr lang="ja-JP" altLang="en-US" dirty="0" smtClean="0"/>
              <a:t>カバレッジの高い</a:t>
            </a:r>
            <a:r>
              <a:rPr lang="en-US" altLang="ja-JP" dirty="0" smtClean="0"/>
              <a:t>AE</a:t>
            </a:r>
            <a:r>
              <a:rPr lang="ja-JP" altLang="en-US" dirty="0" smtClean="0"/>
              <a:t>メソッドが修正されていた</a:t>
            </a:r>
            <a:endParaRPr lang="en-US" altLang="ja-JP" dirty="0" smtClean="0"/>
          </a:p>
          <a:p>
            <a:r>
              <a:rPr lang="ja-JP" altLang="en-US" sz="2800" dirty="0" smtClean="0"/>
              <a:t>今後の課題</a:t>
            </a:r>
            <a:endParaRPr lang="en-US" altLang="ja-JP" sz="2800" dirty="0" smtClean="0"/>
          </a:p>
          <a:p>
            <a:pPr lvl="1"/>
            <a:r>
              <a:rPr lang="ja-JP" altLang="en-US" dirty="0" smtClean="0"/>
              <a:t>より多くのバージョンやソフトウェアに対して，分析を行う</a:t>
            </a:r>
            <a:endParaRPr lang="en-US" altLang="ja-JP" dirty="0" smtClean="0"/>
          </a:p>
          <a:p>
            <a:pPr lvl="1"/>
            <a:r>
              <a:rPr lang="ja-JP" altLang="en-US" dirty="0" smtClean="0"/>
              <a:t>テストカバレッジの高いソフトウェアを分析する</a:t>
            </a:r>
            <a:endParaRPr lang="en-US" altLang="ja-JP" dirty="0" smtClean="0"/>
          </a:p>
          <a:p>
            <a:pPr lvl="1"/>
            <a:endParaRPr lang="en-US" altLang="ja-JP"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31</a:t>
            </a:fld>
            <a:endParaRPr lang="ja-JP" altLang="en-US" dirty="0"/>
          </a:p>
        </p:txBody>
      </p:sp>
    </p:spTree>
    <p:extLst>
      <p:ext uri="{BB962C8B-B14F-4D97-AF65-F5344CB8AC3E}">
        <p14:creationId xmlns:p14="http://schemas.microsoft.com/office/powerpoint/2010/main" val="27647894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p:cNvSpPr>
                <a:spLocks noGrp="1"/>
              </p:cNvSpPr>
              <p:nvPr>
                <p:ph type="title"/>
              </p:nvPr>
            </p:nvSpPr>
            <p:spPr>
              <a:xfrm>
                <a:off x="457200" y="274638"/>
                <a:ext cx="8371490" cy="1143000"/>
              </a:xfrm>
            </p:spPr>
            <p:txBody>
              <a:bodyPr/>
              <a:lstStyle/>
              <a:p>
                <a14:m>
                  <m:oMath xmlns:m="http://schemas.openxmlformats.org/officeDocument/2006/math">
                    <m:r>
                      <a:rPr kumimoji="1" lang="ja-JP" altLang="en-US" i="1" dirty="0" smtClean="0">
                        <a:latin typeface="Cambria Math" panose="02040503050406030204" pitchFamily="18" charset="0"/>
                      </a:rPr>
                      <m:t>先行</m:t>
                    </m:r>
                    <m:r>
                      <a:rPr lang="ja-JP" altLang="en-US" i="1" dirty="0">
                        <a:latin typeface="Cambria Math" panose="02040503050406030204" pitchFamily="18" charset="0"/>
                      </a:rPr>
                      <m:t>研究</m:t>
                    </m:r>
                  </m:oMath>
                </a14:m>
                <a:r>
                  <a:rPr kumimoji="1" lang="en-US" altLang="ja-JP" dirty="0" smtClean="0"/>
                  <a:t>:</a:t>
                </a:r>
                <a:r>
                  <a:rPr kumimoji="1" lang="ja-JP" altLang="en-US" dirty="0" smtClean="0"/>
                  <a:t>意図的な</a:t>
                </a:r>
                <a:r>
                  <a:rPr kumimoji="1" lang="en-US" altLang="ja-JP" dirty="0" smtClean="0"/>
                  <a:t>AE</a:t>
                </a:r>
                <a:r>
                  <a:rPr kumimoji="1" lang="ja-JP" altLang="en-US" dirty="0" err="1" smtClean="0"/>
                  <a:t>の検</a:t>
                </a:r>
                <a:r>
                  <a:rPr kumimoji="1" lang="ja-JP" altLang="en-US" dirty="0" smtClean="0"/>
                  <a:t>出・</a:t>
                </a:r>
                <a14:m>
                  <m:oMath xmlns:m="http://schemas.openxmlformats.org/officeDocument/2006/math">
                    <m:r>
                      <a:rPr kumimoji="1" lang="ja-JP" altLang="en-US" i="1" dirty="0" smtClean="0">
                        <a:latin typeface="Cambria Math" panose="02040503050406030204" pitchFamily="18" charset="0"/>
                      </a:rPr>
                      <m:t>除</m:t>
                    </m:r>
                    <m:sSub>
                      <m:sSubPr>
                        <m:ctrlPr>
                          <a:rPr kumimoji="1" lang="en-US" altLang="ja-JP" b="0" i="1" dirty="0" smtClean="0">
                            <a:latin typeface="Cambria Math" panose="02040503050406030204" pitchFamily="18" charset="0"/>
                          </a:rPr>
                        </m:ctrlPr>
                      </m:sSubPr>
                      <m:e>
                        <m:r>
                          <a:rPr kumimoji="1" lang="ja-JP" altLang="en-US" i="1" dirty="0" smtClean="0">
                            <a:latin typeface="Cambria Math" panose="02040503050406030204" pitchFamily="18" charset="0"/>
                          </a:rPr>
                          <m:t>去</m:t>
                        </m:r>
                      </m:e>
                      <m:sub>
                        <m:r>
                          <a:rPr kumimoji="1" lang="en-US" altLang="ja-JP" b="0" i="1" dirty="0" smtClean="0">
                            <a:latin typeface="Cambria Math" panose="02040503050406030204" pitchFamily="18" charset="0"/>
                          </a:rPr>
                          <m:t>[3]</m:t>
                        </m:r>
                      </m:sub>
                    </m:sSub>
                  </m:oMath>
                </a14:m>
                <a:endParaRPr kumimoji="1" lang="ja-JP" altLang="en-US" dirty="0"/>
              </a:p>
            </p:txBody>
          </p:sp>
        </mc:Choice>
        <mc:Fallback xmlns="">
          <p:sp>
            <p:nvSpPr>
              <p:cNvPr id="2" name="タイトル 1"/>
              <p:cNvSpPr>
                <a:spLocks noGrp="1" noRot="1" noChangeAspect="1" noMove="1" noResize="1" noEditPoints="1" noAdjustHandles="1" noChangeArrowheads="1" noChangeShapeType="1" noTextEdit="1"/>
              </p:cNvSpPr>
              <p:nvPr>
                <p:ph type="title"/>
              </p:nvPr>
            </p:nvSpPr>
            <p:spPr>
              <a:xfrm>
                <a:off x="457200" y="274638"/>
                <a:ext cx="8371490" cy="1143000"/>
              </a:xfrm>
              <a:blipFill rotWithShape="0">
                <a:blip r:embed="rId2"/>
                <a:stretch>
                  <a:fillRect/>
                </a:stretch>
              </a:blipFill>
            </p:spPr>
            <p:txBody>
              <a:bodyPr/>
              <a:lstStyle/>
              <a:p>
                <a:r>
                  <a:rPr lang="ja-JP" altLang="en-US">
                    <a:noFill/>
                  </a:rPr>
                  <a:t> </a:t>
                </a:r>
              </a:p>
            </p:txBody>
          </p:sp>
        </mc:Fallback>
      </mc:AlternateContent>
      <p:sp>
        <p:nvSpPr>
          <p:cNvPr id="3" name="コンテンツ プレースホルダー 2"/>
          <p:cNvSpPr>
            <a:spLocks noGrp="1"/>
          </p:cNvSpPr>
          <p:nvPr>
            <p:ph idx="1"/>
          </p:nvPr>
        </p:nvSpPr>
        <p:spPr/>
        <p:txBody>
          <a:bodyPr/>
          <a:lstStyle/>
          <a:p>
            <a:pPr marL="0" indent="0">
              <a:buNone/>
            </a:pPr>
            <a:r>
              <a:rPr kumimoji="1" lang="ja-JP" altLang="en-US" dirty="0" smtClean="0"/>
              <a:t>設計者の意図は、設計情報（クラス図）に表現されると考え、分析対象に含める</a:t>
            </a:r>
            <a:endParaRPr kumimoji="1" lang="en-US" altLang="ja-JP" dirty="0" smtClean="0"/>
          </a:p>
          <a:p>
            <a:pPr lvl="1"/>
            <a:r>
              <a:rPr lang="en-US" altLang="ja-JP" dirty="0" err="1" smtClean="0"/>
              <a:t>ModiChecker</a:t>
            </a:r>
            <a:r>
              <a:rPr lang="ja-JP" altLang="en-US" dirty="0" err="1" smtClean="0"/>
              <a:t>で検</a:t>
            </a:r>
            <a:r>
              <a:rPr lang="ja-JP" altLang="en-US" dirty="0" smtClean="0"/>
              <a:t>出されたソフトウェア内の</a:t>
            </a:r>
            <a:r>
              <a:rPr lang="en-US" altLang="ja-JP" dirty="0" smtClean="0"/>
              <a:t>AE</a:t>
            </a:r>
            <a:r>
              <a:rPr lang="ja-JP" altLang="en-US" dirty="0" smtClean="0"/>
              <a:t>を対象</a:t>
            </a:r>
            <a:endParaRPr lang="en-US" altLang="ja-JP" dirty="0" smtClean="0"/>
          </a:p>
          <a:p>
            <a:pPr lvl="1"/>
            <a:r>
              <a:rPr lang="ja-JP" altLang="en-US" dirty="0" smtClean="0"/>
              <a:t>クラス図に出現するアクセス修飾子を参照し，ソースコード中の</a:t>
            </a:r>
            <a:r>
              <a:rPr lang="en-US" altLang="ja-JP" dirty="0" smtClean="0"/>
              <a:t>AE</a:t>
            </a:r>
            <a:r>
              <a:rPr lang="ja-JP" altLang="en-US" dirty="0" smtClean="0"/>
              <a:t>がクラス図に</a:t>
            </a:r>
            <a:r>
              <a:rPr lang="ja-JP" altLang="en-US" dirty="0"/>
              <a:t>従</a:t>
            </a:r>
            <a:r>
              <a:rPr lang="ja-JP" altLang="en-US" dirty="0" smtClean="0"/>
              <a:t>って実装されているかを確認する</a:t>
            </a:r>
            <a:endParaRPr lang="en-US" altLang="ja-JP" dirty="0" smtClean="0"/>
          </a:p>
          <a:p>
            <a:pPr lvl="2"/>
            <a:r>
              <a:rPr lang="ja-JP" altLang="en-US" dirty="0"/>
              <a:t>従</a:t>
            </a:r>
            <a:r>
              <a:rPr lang="ja-JP" altLang="en-US" dirty="0" smtClean="0"/>
              <a:t>っていれば，意図的な</a:t>
            </a:r>
            <a:r>
              <a:rPr lang="en-US" altLang="ja-JP" dirty="0" smtClean="0"/>
              <a:t>AE</a:t>
            </a:r>
            <a:r>
              <a:rPr lang="ja-JP" altLang="en-US" dirty="0" smtClean="0"/>
              <a:t>と判断する</a:t>
            </a:r>
            <a:endParaRPr lang="en-US" altLang="ja-JP" dirty="0" smtClean="0"/>
          </a:p>
          <a:p>
            <a:pPr lvl="1"/>
            <a:r>
              <a:rPr lang="ja-JP" altLang="en-US" dirty="0" smtClean="0"/>
              <a:t>意図的</a:t>
            </a:r>
            <a:r>
              <a:rPr lang="ja-JP" altLang="en-US" dirty="0"/>
              <a:t>な</a:t>
            </a:r>
            <a:r>
              <a:rPr lang="en-US" altLang="ja-JP" dirty="0"/>
              <a:t>AE</a:t>
            </a:r>
            <a:r>
              <a:rPr lang="ja-JP" altLang="en-US" dirty="0"/>
              <a:t>を除去することで，意図的でない</a:t>
            </a:r>
            <a:r>
              <a:rPr lang="en-US" altLang="ja-JP" dirty="0"/>
              <a:t>AE</a:t>
            </a:r>
            <a:br>
              <a:rPr lang="en-US" altLang="ja-JP" dirty="0"/>
            </a:br>
            <a:r>
              <a:rPr lang="ja-JP" altLang="en-US" dirty="0"/>
              <a:t>の適合率を</a:t>
            </a:r>
            <a:r>
              <a:rPr lang="ja-JP" altLang="en-US" dirty="0" smtClean="0"/>
              <a:t>上げる</a:t>
            </a:r>
            <a:endParaRPr lang="en-US" altLang="ja-JP"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32</a:t>
            </a:fld>
            <a:endParaRPr lang="ja-JP" altLang="en-US" dirty="0"/>
          </a:p>
        </p:txBody>
      </p:sp>
      <p:sp>
        <p:nvSpPr>
          <p:cNvPr id="5" name="テキスト ボックス 4"/>
          <p:cNvSpPr txBox="1"/>
          <p:nvPr/>
        </p:nvSpPr>
        <p:spPr>
          <a:xfrm>
            <a:off x="457200" y="6299691"/>
            <a:ext cx="8057785" cy="461665"/>
          </a:xfrm>
          <a:prstGeom prst="rect">
            <a:avLst/>
          </a:prstGeom>
          <a:solidFill>
            <a:srgbClr val="FFFFCC"/>
          </a:solidFill>
          <a:ln>
            <a:solidFill>
              <a:schemeClr val="tx1"/>
            </a:solidFill>
          </a:ln>
        </p:spPr>
        <p:txBody>
          <a:bodyPr wrap="square" rtlCol="0">
            <a:spAutoFit/>
          </a:bodyPr>
          <a:lstStyle/>
          <a:p>
            <a:r>
              <a:rPr lang="en-US" altLang="ja-JP" sz="1200" dirty="0" smtClean="0"/>
              <a:t>[3] </a:t>
            </a:r>
            <a:r>
              <a:rPr lang="ja-JP" altLang="en-US" sz="1200" dirty="0" smtClean="0"/>
              <a:t>大西理功</a:t>
            </a:r>
            <a:r>
              <a:rPr lang="en-US" altLang="ja-JP" sz="1200" dirty="0" smtClean="0"/>
              <a:t>, </a:t>
            </a:r>
            <a:r>
              <a:rPr lang="ja-JP" altLang="en-US" sz="1200" dirty="0" smtClean="0"/>
              <a:t>小堀一雄</a:t>
            </a:r>
            <a:r>
              <a:rPr lang="en-US" altLang="ja-JP" sz="1200" dirty="0" smtClean="0"/>
              <a:t>, </a:t>
            </a:r>
            <a:r>
              <a:rPr lang="ja-JP" altLang="en-US" sz="1200" dirty="0"/>
              <a:t>松下</a:t>
            </a:r>
            <a:r>
              <a:rPr lang="ja-JP" altLang="en-US" sz="1200" dirty="0" smtClean="0"/>
              <a:t>誠</a:t>
            </a:r>
            <a:r>
              <a:rPr lang="en-US" altLang="ja-JP" sz="1200" dirty="0" smtClean="0"/>
              <a:t>, </a:t>
            </a:r>
            <a:r>
              <a:rPr lang="ja-JP" altLang="en-US" sz="1200" dirty="0" smtClean="0"/>
              <a:t>井上克郎</a:t>
            </a:r>
            <a:r>
              <a:rPr lang="en-US" altLang="ja-JP" sz="1200" dirty="0" smtClean="0"/>
              <a:t>,J</a:t>
            </a:r>
            <a:r>
              <a:rPr lang="en-US" altLang="ja-JP" sz="1200" b="1" dirty="0" smtClean="0"/>
              <a:t>ava</a:t>
            </a:r>
            <a:r>
              <a:rPr lang="ja-JP" altLang="en-US" sz="1200" dirty="0" smtClean="0"/>
              <a:t>プログラムにおける設計情報を用いた意図的なアクセス修飾子過剰性の抽出手法</a:t>
            </a:r>
            <a:r>
              <a:rPr lang="en-US" altLang="ja-JP" sz="1200" dirty="0" smtClean="0"/>
              <a:t>, </a:t>
            </a:r>
            <a:r>
              <a:rPr lang="ja-JP" altLang="en-US" sz="1200" dirty="0" smtClean="0"/>
              <a:t> 電子情報</a:t>
            </a:r>
            <a:r>
              <a:rPr lang="ja-JP" altLang="en-US" sz="1200" smtClean="0"/>
              <a:t>通信学会技術研究報告</a:t>
            </a:r>
            <a:r>
              <a:rPr lang="ja-JP" altLang="en-US" sz="1200" dirty="0" smtClean="0"/>
              <a:t>　</a:t>
            </a:r>
            <a:r>
              <a:rPr lang="en-US" altLang="ja-JP" sz="1200" dirty="0" smtClean="0"/>
              <a:t>SS2013-79, pp.43-48</a:t>
            </a:r>
            <a:r>
              <a:rPr lang="en-US" altLang="ja-JP" sz="1200" dirty="0"/>
              <a:t>, </a:t>
            </a:r>
            <a:r>
              <a:rPr lang="en-US" altLang="ja-JP" sz="1200" dirty="0" smtClean="0"/>
              <a:t>2014/3/10</a:t>
            </a:r>
            <a:endParaRPr lang="en-US" altLang="ja-JP" sz="1200" dirty="0"/>
          </a:p>
        </p:txBody>
      </p:sp>
    </p:spTree>
    <p:extLst>
      <p:ext uri="{BB962C8B-B14F-4D97-AF65-F5344CB8AC3E}">
        <p14:creationId xmlns:p14="http://schemas.microsoft.com/office/powerpoint/2010/main" val="2600307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indent="0">
              <a:buNone/>
            </a:pPr>
            <a:r>
              <a:rPr lang="ja-JP" altLang="en-US" dirty="0" smtClean="0"/>
              <a:t>ソースコードとクラス</a:t>
            </a:r>
            <a:r>
              <a:rPr lang="ja-JP" altLang="en-US" dirty="0"/>
              <a:t>図</a:t>
            </a:r>
            <a:r>
              <a:rPr lang="ja-JP" altLang="en-US" dirty="0" smtClean="0"/>
              <a:t>の同一のメソッド，フィールドに対して，アクセス修飾子を比較</a:t>
            </a:r>
            <a:endParaRPr lang="en-US" altLang="ja-JP" dirty="0" smtClean="0"/>
          </a:p>
          <a:p>
            <a:endParaRPr lang="en-US" altLang="ja-JP" dirty="0" smtClean="0"/>
          </a:p>
          <a:p>
            <a:endParaRPr lang="en-US" altLang="ja-JP" dirty="0" smtClean="0"/>
          </a:p>
          <a:p>
            <a:endParaRPr lang="en-US" altLang="ja-JP" dirty="0" smtClean="0"/>
          </a:p>
        </p:txBody>
      </p:sp>
      <p:sp>
        <p:nvSpPr>
          <p:cNvPr id="2" name="タイトル 1"/>
          <p:cNvSpPr>
            <a:spLocks noGrp="1"/>
          </p:cNvSpPr>
          <p:nvPr>
            <p:ph type="title"/>
          </p:nvPr>
        </p:nvSpPr>
        <p:spPr/>
        <p:txBody>
          <a:bodyPr/>
          <a:lstStyle/>
          <a:p>
            <a:r>
              <a:rPr lang="ja-JP" altLang="en-US" dirty="0" smtClean="0"/>
              <a:t>クラス図を用いた</a:t>
            </a:r>
            <a:r>
              <a:rPr lang="en-US" altLang="ja-JP" dirty="0" smtClean="0"/>
              <a:t>AE</a:t>
            </a:r>
            <a:r>
              <a:rPr lang="ja-JP" altLang="en-US" dirty="0" err="1" smtClean="0"/>
              <a:t>の検</a:t>
            </a:r>
            <a:r>
              <a:rPr lang="ja-JP" altLang="en-US" dirty="0" smtClean="0"/>
              <a:t>出・除去</a:t>
            </a:r>
            <a:endParaRPr lang="en-US" altLang="ja-JP" dirty="0"/>
          </a:p>
        </p:txBody>
      </p:sp>
      <p:sp>
        <p:nvSpPr>
          <p:cNvPr id="4" name="スライド番号プレースホルダー 3"/>
          <p:cNvSpPr>
            <a:spLocks noGrp="1"/>
          </p:cNvSpPr>
          <p:nvPr>
            <p:ph type="sldNum" sz="quarter" idx="12"/>
          </p:nvPr>
        </p:nvSpPr>
        <p:spPr/>
        <p:txBody>
          <a:bodyPr/>
          <a:lstStyle/>
          <a:p>
            <a:fld id="{10BF1CB8-4175-44FF-84F3-313DE1255CF5}" type="slidenum">
              <a:rPr lang="ja-JP" altLang="en-US" smtClean="0"/>
              <a:pPr/>
              <a:t>33</a:t>
            </a:fld>
            <a:endParaRPr lang="ja-JP" altLang="en-US" dirty="0"/>
          </a:p>
        </p:txBody>
      </p:sp>
      <p:sp>
        <p:nvSpPr>
          <p:cNvPr id="5" name="正方形/長方形 4"/>
          <p:cNvSpPr/>
          <p:nvPr/>
        </p:nvSpPr>
        <p:spPr>
          <a:xfrm>
            <a:off x="3068029" y="2972424"/>
            <a:ext cx="865506" cy="400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public</a:t>
            </a:r>
            <a:endParaRPr kumimoji="1" lang="ja-JP" altLang="en-US" dirty="0">
              <a:solidFill>
                <a:schemeClr val="tx1"/>
              </a:solidFill>
            </a:endParaRPr>
          </a:p>
        </p:txBody>
      </p:sp>
      <p:sp>
        <p:nvSpPr>
          <p:cNvPr id="7" name="正方形/長方形 6"/>
          <p:cNvSpPr/>
          <p:nvPr/>
        </p:nvSpPr>
        <p:spPr>
          <a:xfrm>
            <a:off x="2610642" y="2972424"/>
            <a:ext cx="458513" cy="3885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A</a:t>
            </a:r>
            <a:endParaRPr kumimoji="1" lang="ja-JP" altLang="en-US" dirty="0">
              <a:solidFill>
                <a:schemeClr val="tx1"/>
              </a:solidFill>
            </a:endParaRPr>
          </a:p>
        </p:txBody>
      </p:sp>
      <p:sp>
        <p:nvSpPr>
          <p:cNvPr id="12" name="正方形/長方形 11"/>
          <p:cNvSpPr/>
          <p:nvPr/>
        </p:nvSpPr>
        <p:spPr>
          <a:xfrm>
            <a:off x="886471" y="2921984"/>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810833" y="3015972"/>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735195" y="3096978"/>
            <a:ext cx="447640" cy="44787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p:cNvSpPr/>
          <p:nvPr/>
        </p:nvSpPr>
        <p:spPr>
          <a:xfrm>
            <a:off x="678144" y="3151380"/>
            <a:ext cx="447640" cy="44787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605552" y="3215327"/>
            <a:ext cx="447640" cy="44787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52359" y="3695373"/>
            <a:ext cx="1830950" cy="646331"/>
          </a:xfrm>
          <a:prstGeom prst="rect">
            <a:avLst/>
          </a:prstGeom>
          <a:noFill/>
        </p:spPr>
        <p:txBody>
          <a:bodyPr wrap="none" rtlCol="0">
            <a:spAutoFit/>
          </a:bodyPr>
          <a:lstStyle/>
          <a:p>
            <a:r>
              <a:rPr lang="ja-JP" altLang="en-US" dirty="0" smtClean="0"/>
              <a:t>ソースコード中の</a:t>
            </a:r>
            <a:endParaRPr lang="en-US" altLang="ja-JP" dirty="0"/>
          </a:p>
          <a:p>
            <a:r>
              <a:rPr lang="en-US" altLang="ja-JP" dirty="0" smtClean="0"/>
              <a:t>AE</a:t>
            </a:r>
            <a:r>
              <a:rPr lang="ja-JP" altLang="en-US" dirty="0" smtClean="0"/>
              <a:t>オブジェクト</a:t>
            </a:r>
            <a:endParaRPr lang="en-US" altLang="ja-JP" dirty="0" smtClean="0"/>
          </a:p>
        </p:txBody>
      </p:sp>
      <p:sp>
        <p:nvSpPr>
          <p:cNvPr id="18" name="正方形/長方形 17"/>
          <p:cNvSpPr/>
          <p:nvPr/>
        </p:nvSpPr>
        <p:spPr>
          <a:xfrm>
            <a:off x="776531" y="4514498"/>
            <a:ext cx="525949" cy="752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a:t>
            </a:r>
            <a:endParaRPr kumimoji="1" lang="ja-JP" altLang="en-US" dirty="0"/>
          </a:p>
        </p:txBody>
      </p:sp>
      <p:sp>
        <p:nvSpPr>
          <p:cNvPr id="19" name="正方形/長方形 18"/>
          <p:cNvSpPr/>
          <p:nvPr/>
        </p:nvSpPr>
        <p:spPr>
          <a:xfrm>
            <a:off x="680278" y="4608916"/>
            <a:ext cx="525949" cy="752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584025" y="4703334"/>
            <a:ext cx="525949" cy="7521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p:cNvSpPr txBox="1"/>
          <p:nvPr/>
        </p:nvSpPr>
        <p:spPr>
          <a:xfrm>
            <a:off x="457200" y="5551480"/>
            <a:ext cx="990977" cy="369332"/>
          </a:xfrm>
          <a:prstGeom prst="rect">
            <a:avLst/>
          </a:prstGeom>
          <a:noFill/>
        </p:spPr>
        <p:txBody>
          <a:bodyPr wrap="none" rtlCol="0">
            <a:spAutoFit/>
          </a:bodyPr>
          <a:lstStyle/>
          <a:p>
            <a:r>
              <a:rPr lang="ja-JP" altLang="en-US" dirty="0" smtClean="0"/>
              <a:t>クラス</a:t>
            </a:r>
            <a:r>
              <a:rPr lang="ja-JP" altLang="en-US" dirty="0"/>
              <a:t>図</a:t>
            </a:r>
            <a:endParaRPr kumimoji="1" lang="ja-JP" altLang="en-US" dirty="0"/>
          </a:p>
        </p:txBody>
      </p:sp>
      <p:sp>
        <p:nvSpPr>
          <p:cNvPr id="22" name="右矢印 21"/>
          <p:cNvSpPr/>
          <p:nvPr/>
        </p:nvSpPr>
        <p:spPr>
          <a:xfrm>
            <a:off x="1513192" y="3090994"/>
            <a:ext cx="766225" cy="286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rot="20005869">
            <a:off x="1615853" y="4350816"/>
            <a:ext cx="604554" cy="346899"/>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861115" y="3493212"/>
            <a:ext cx="800219" cy="461665"/>
          </a:xfrm>
          <a:prstGeom prst="rect">
            <a:avLst/>
          </a:prstGeom>
          <a:noFill/>
        </p:spPr>
        <p:txBody>
          <a:bodyPr wrap="none" rtlCol="0">
            <a:spAutoFit/>
          </a:bodyPr>
          <a:lstStyle/>
          <a:p>
            <a:pPr marL="0" lvl="1"/>
            <a:r>
              <a:rPr lang="ja-JP" altLang="en-US" sz="2400" dirty="0"/>
              <a:t>一致</a:t>
            </a:r>
            <a:endParaRPr lang="en-US" altLang="ja-JP" sz="2400" dirty="0" smtClean="0"/>
          </a:p>
        </p:txBody>
      </p:sp>
      <p:sp>
        <p:nvSpPr>
          <p:cNvPr id="25" name="右矢印 24"/>
          <p:cNvSpPr/>
          <p:nvPr/>
        </p:nvSpPr>
        <p:spPr>
          <a:xfrm rot="5400000">
            <a:off x="2956861" y="4761671"/>
            <a:ext cx="623274" cy="6453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393244" y="5816173"/>
            <a:ext cx="1795684" cy="461665"/>
          </a:xfrm>
          <a:prstGeom prst="rect">
            <a:avLst/>
          </a:prstGeom>
          <a:noFill/>
        </p:spPr>
        <p:txBody>
          <a:bodyPr wrap="none" rtlCol="0">
            <a:spAutoFit/>
          </a:bodyPr>
          <a:lstStyle/>
          <a:p>
            <a:pPr marL="0" lvl="1"/>
            <a:r>
              <a:rPr lang="ja-JP" altLang="en-US" sz="2400" dirty="0"/>
              <a:t>意図的</a:t>
            </a:r>
            <a:r>
              <a:rPr lang="ja-JP" altLang="en-US" sz="2400" dirty="0" smtClean="0"/>
              <a:t>な</a:t>
            </a:r>
            <a:r>
              <a:rPr lang="en-US" altLang="ja-JP" sz="2400" dirty="0" smtClean="0"/>
              <a:t>AE</a:t>
            </a:r>
            <a:endParaRPr kumimoji="1" lang="ja-JP" altLang="en-US" dirty="0"/>
          </a:p>
        </p:txBody>
      </p:sp>
      <p:sp>
        <p:nvSpPr>
          <p:cNvPr id="33" name="右矢印 32"/>
          <p:cNvSpPr/>
          <p:nvPr/>
        </p:nvSpPr>
        <p:spPr>
          <a:xfrm rot="5400000">
            <a:off x="6026640" y="4766701"/>
            <a:ext cx="623274" cy="6453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5271318" y="5813195"/>
            <a:ext cx="2133918" cy="461665"/>
          </a:xfrm>
          <a:prstGeom prst="rect">
            <a:avLst/>
          </a:prstGeom>
          <a:noFill/>
        </p:spPr>
        <p:txBody>
          <a:bodyPr wrap="none" rtlCol="0">
            <a:spAutoFit/>
          </a:bodyPr>
          <a:lstStyle/>
          <a:p>
            <a:pPr marL="0" lvl="1"/>
            <a:r>
              <a:rPr lang="en-US" altLang="ja-JP" sz="2400" dirty="0" smtClean="0"/>
              <a:t>AE</a:t>
            </a:r>
            <a:r>
              <a:rPr lang="ja-JP" altLang="en-US" sz="2400" dirty="0" smtClean="0"/>
              <a:t>の判別不能</a:t>
            </a:r>
            <a:endParaRPr kumimoji="1" lang="ja-JP" altLang="en-US" dirty="0"/>
          </a:p>
        </p:txBody>
      </p:sp>
      <p:sp>
        <p:nvSpPr>
          <p:cNvPr id="38" name="テキスト ボックス 37"/>
          <p:cNvSpPr txBox="1"/>
          <p:nvPr/>
        </p:nvSpPr>
        <p:spPr>
          <a:xfrm>
            <a:off x="7045981" y="3493212"/>
            <a:ext cx="1107996" cy="461665"/>
          </a:xfrm>
          <a:prstGeom prst="rect">
            <a:avLst/>
          </a:prstGeom>
          <a:noFill/>
        </p:spPr>
        <p:txBody>
          <a:bodyPr wrap="none" rtlCol="0">
            <a:spAutoFit/>
          </a:bodyPr>
          <a:lstStyle/>
          <a:p>
            <a:pPr marL="0" lvl="1"/>
            <a:r>
              <a:rPr lang="ja-JP" altLang="en-US" sz="2400" dirty="0" smtClean="0"/>
              <a:t>不一致</a:t>
            </a:r>
            <a:endParaRPr kumimoji="1" lang="ja-JP" altLang="en-US" dirty="0"/>
          </a:p>
        </p:txBody>
      </p:sp>
      <p:sp>
        <p:nvSpPr>
          <p:cNvPr id="39" name="四角形吹き出し 38"/>
          <p:cNvSpPr/>
          <p:nvPr/>
        </p:nvSpPr>
        <p:spPr>
          <a:xfrm>
            <a:off x="7276484" y="4583319"/>
            <a:ext cx="1657115" cy="1088967"/>
          </a:xfrm>
          <a:prstGeom prst="wedgeRectCallout">
            <a:avLst>
              <a:gd name="adj1" fmla="val -96207"/>
              <a:gd name="adj2" fmla="val 32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設計者の意図は設計情報に限定されない</a:t>
            </a:r>
            <a:endParaRPr kumimoji="1" lang="ja-JP" altLang="en-US" dirty="0">
              <a:solidFill>
                <a:schemeClr val="tx1"/>
              </a:solidFill>
            </a:endParaRPr>
          </a:p>
        </p:txBody>
      </p:sp>
      <p:sp>
        <p:nvSpPr>
          <p:cNvPr id="40" name="四角形吹き出し 39"/>
          <p:cNvSpPr/>
          <p:nvPr/>
        </p:nvSpPr>
        <p:spPr>
          <a:xfrm>
            <a:off x="4206705" y="4587566"/>
            <a:ext cx="1015670" cy="1088967"/>
          </a:xfrm>
          <a:prstGeom prst="wedgeRectCallout">
            <a:avLst>
              <a:gd name="adj1" fmla="val -117763"/>
              <a:gd name="adj2" fmla="val 266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設計者</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の意図</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に一致</a:t>
            </a:r>
            <a:endParaRPr kumimoji="1" lang="ja-JP" altLang="en-US" dirty="0">
              <a:solidFill>
                <a:schemeClr val="tx1"/>
              </a:solidFill>
            </a:endParaRPr>
          </a:p>
        </p:txBody>
      </p:sp>
      <p:sp>
        <p:nvSpPr>
          <p:cNvPr id="41" name="テキスト ボックス 40"/>
          <p:cNvSpPr txBox="1"/>
          <p:nvPr/>
        </p:nvSpPr>
        <p:spPr>
          <a:xfrm>
            <a:off x="309104" y="5898217"/>
            <a:ext cx="851468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r>
              <a:rPr lang="ja-JP" altLang="en-US" sz="2800" b="1" dirty="0" smtClean="0">
                <a:solidFill>
                  <a:schemeClr val="accent6"/>
                </a:solidFill>
              </a:rPr>
              <a:t>自動的に判別できる意図的な</a:t>
            </a:r>
            <a:r>
              <a:rPr lang="en-US" altLang="ja-JP" sz="2800" b="1" dirty="0" smtClean="0">
                <a:solidFill>
                  <a:schemeClr val="accent6"/>
                </a:solidFill>
              </a:rPr>
              <a:t>AE</a:t>
            </a:r>
            <a:r>
              <a:rPr lang="ja-JP" altLang="en-US" sz="2800" b="1" dirty="0" smtClean="0">
                <a:solidFill>
                  <a:schemeClr val="accent6"/>
                </a:solidFill>
              </a:rPr>
              <a:t>のみを検出・除去する</a:t>
            </a:r>
            <a:endParaRPr lang="en-US" altLang="ja-JP" sz="2800" b="1" dirty="0">
              <a:solidFill>
                <a:schemeClr val="accent6"/>
              </a:solidFill>
            </a:endParaRPr>
          </a:p>
        </p:txBody>
      </p:sp>
      <p:sp>
        <p:nvSpPr>
          <p:cNvPr id="43" name="正方形/長方形 42"/>
          <p:cNvSpPr/>
          <p:nvPr/>
        </p:nvSpPr>
        <p:spPr>
          <a:xfrm>
            <a:off x="2611749" y="4066819"/>
            <a:ext cx="458513" cy="3885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A</a:t>
            </a:r>
            <a:endParaRPr kumimoji="1" lang="ja-JP" altLang="en-US" dirty="0">
              <a:solidFill>
                <a:schemeClr val="tx1"/>
              </a:solidFill>
            </a:endParaRPr>
          </a:p>
        </p:txBody>
      </p:sp>
      <p:sp>
        <p:nvSpPr>
          <p:cNvPr id="44" name="正方形/長方形 43"/>
          <p:cNvSpPr/>
          <p:nvPr/>
        </p:nvSpPr>
        <p:spPr>
          <a:xfrm>
            <a:off x="3068029" y="4060671"/>
            <a:ext cx="865506" cy="40084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public</a:t>
            </a:r>
            <a:endParaRPr kumimoji="1" lang="ja-JP" altLang="en-US" dirty="0">
              <a:solidFill>
                <a:schemeClr val="tx1"/>
              </a:solidFill>
            </a:endParaRPr>
          </a:p>
        </p:txBody>
      </p:sp>
      <p:sp>
        <p:nvSpPr>
          <p:cNvPr id="9" name="等号 8"/>
          <p:cNvSpPr/>
          <p:nvPr/>
        </p:nvSpPr>
        <p:spPr>
          <a:xfrm rot="5400000">
            <a:off x="3239741" y="3532767"/>
            <a:ext cx="516392" cy="465629"/>
          </a:xfrm>
          <a:prstGeom prst="mathEqual">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5" name="正方形/長方形 44"/>
          <p:cNvSpPr/>
          <p:nvPr/>
        </p:nvSpPr>
        <p:spPr>
          <a:xfrm>
            <a:off x="5578097" y="2972424"/>
            <a:ext cx="458513" cy="3885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A</a:t>
            </a:r>
            <a:endParaRPr kumimoji="1" lang="ja-JP" altLang="en-US" dirty="0">
              <a:solidFill>
                <a:schemeClr val="tx1"/>
              </a:solidFill>
            </a:endParaRPr>
          </a:p>
        </p:txBody>
      </p:sp>
      <p:sp>
        <p:nvSpPr>
          <p:cNvPr id="46" name="正方形/長方形 45"/>
          <p:cNvSpPr/>
          <p:nvPr/>
        </p:nvSpPr>
        <p:spPr>
          <a:xfrm>
            <a:off x="6036609" y="2976463"/>
            <a:ext cx="878947" cy="4008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private</a:t>
            </a:r>
            <a:endParaRPr kumimoji="1" lang="ja-JP" altLang="en-US" dirty="0">
              <a:solidFill>
                <a:schemeClr val="tx1"/>
              </a:solidFill>
            </a:endParaRPr>
          </a:p>
        </p:txBody>
      </p:sp>
      <p:sp>
        <p:nvSpPr>
          <p:cNvPr id="47" name="正方形/長方形 46"/>
          <p:cNvSpPr/>
          <p:nvPr/>
        </p:nvSpPr>
        <p:spPr>
          <a:xfrm>
            <a:off x="5568523" y="4060671"/>
            <a:ext cx="458513" cy="38855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A</a:t>
            </a:r>
            <a:endParaRPr kumimoji="1" lang="ja-JP" altLang="en-US" dirty="0">
              <a:solidFill>
                <a:schemeClr val="tx1"/>
              </a:solidFill>
            </a:endParaRPr>
          </a:p>
        </p:txBody>
      </p:sp>
      <p:sp>
        <p:nvSpPr>
          <p:cNvPr id="48" name="正方形/長方形 47"/>
          <p:cNvSpPr/>
          <p:nvPr/>
        </p:nvSpPr>
        <p:spPr>
          <a:xfrm>
            <a:off x="6026408" y="4054523"/>
            <a:ext cx="889147" cy="40084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public</a:t>
            </a:r>
            <a:endParaRPr kumimoji="1" lang="ja-JP" altLang="en-US" dirty="0">
              <a:solidFill>
                <a:schemeClr val="tx1"/>
              </a:solidFill>
            </a:endParaRPr>
          </a:p>
        </p:txBody>
      </p:sp>
      <p:sp>
        <p:nvSpPr>
          <p:cNvPr id="11" name="不等号 10"/>
          <p:cNvSpPr/>
          <p:nvPr/>
        </p:nvSpPr>
        <p:spPr>
          <a:xfrm rot="16200000">
            <a:off x="6202752" y="3482716"/>
            <a:ext cx="536458" cy="535185"/>
          </a:xfrm>
          <a:prstGeom prst="mathNotEqual">
            <a:avLst>
              <a:gd name="adj1" fmla="val 23520"/>
              <a:gd name="adj2" fmla="val 6600000"/>
              <a:gd name="adj3" fmla="val 778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3268386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4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5"/>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48"/>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8"/>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3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33"/>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8" grpId="0" animBg="1"/>
      <p:bldP spid="19" grpId="0" animBg="1"/>
      <p:bldP spid="20" grpId="0" animBg="1"/>
      <p:bldP spid="21" grpId="0"/>
      <p:bldP spid="23" grpId="0" animBg="1"/>
      <p:bldP spid="24" grpId="0"/>
      <p:bldP spid="25" grpId="0" animBg="1"/>
      <p:bldP spid="26" grpId="0"/>
      <p:bldP spid="33" grpId="0" animBg="1"/>
      <p:bldP spid="37" grpId="0"/>
      <p:bldP spid="38" grpId="0"/>
      <p:bldP spid="39" grpId="0" animBg="1"/>
      <p:bldP spid="40" grpId="0" animBg="1"/>
      <p:bldP spid="41" grpId="0" animBg="1"/>
      <p:bldP spid="43" grpId="0" animBg="1"/>
      <p:bldP spid="44" grpId="0" animBg="1"/>
      <p:bldP spid="9" grpId="0" animBg="1"/>
      <p:bldP spid="45" grpId="0" animBg="1"/>
      <p:bldP spid="46" grpId="0" animBg="1"/>
      <p:bldP spid="47" grpId="0" animBg="1"/>
      <p:bldP spid="48" grpId="0" animBg="1"/>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結果・考察</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意図的でない</a:t>
            </a:r>
            <a:r>
              <a:rPr lang="en-US" altLang="ja-JP" sz="2800" dirty="0" smtClean="0"/>
              <a:t>AE</a:t>
            </a:r>
            <a:r>
              <a:rPr lang="ja-JP" altLang="en-US" sz="2800" dirty="0" smtClean="0"/>
              <a:t>が除去されることはなかった</a:t>
            </a:r>
            <a:endParaRPr lang="en-US" altLang="ja-JP" sz="2400" dirty="0" smtClean="0"/>
          </a:p>
          <a:p>
            <a:r>
              <a:rPr lang="ja-JP" altLang="en-US" sz="2800" dirty="0" smtClean="0"/>
              <a:t>メソッドの意図的な</a:t>
            </a:r>
            <a:r>
              <a:rPr lang="en-US" altLang="ja-JP" sz="2800" dirty="0" smtClean="0"/>
              <a:t>AE</a:t>
            </a:r>
            <a:r>
              <a:rPr lang="ja-JP" altLang="en-US" sz="2800" dirty="0" smtClean="0"/>
              <a:t>をすべて検出</a:t>
            </a:r>
            <a:endParaRPr lang="en-US" altLang="ja-JP" sz="2800" dirty="0" smtClean="0"/>
          </a:p>
          <a:p>
            <a:pPr lvl="1"/>
            <a:r>
              <a:rPr lang="ja-JP" altLang="en-US" sz="2400" dirty="0" smtClean="0"/>
              <a:t>メソッドの</a:t>
            </a:r>
            <a:r>
              <a:rPr lang="en-US" altLang="ja-JP" sz="2400" dirty="0" smtClean="0"/>
              <a:t>AE</a:t>
            </a:r>
            <a:r>
              <a:rPr lang="ja-JP" altLang="en-US" sz="2400" dirty="0" smtClean="0"/>
              <a:t>は全て意図的な</a:t>
            </a:r>
            <a:r>
              <a:rPr lang="en-US" altLang="ja-JP" sz="2400" dirty="0" smtClean="0"/>
              <a:t>AE</a:t>
            </a:r>
          </a:p>
          <a:p>
            <a:r>
              <a:rPr lang="ja-JP" altLang="en-US" sz="2800" dirty="0" smtClean="0"/>
              <a:t>フィールドの意図的な</a:t>
            </a:r>
            <a:r>
              <a:rPr lang="en-US" altLang="ja-JP" sz="2800" dirty="0" smtClean="0"/>
              <a:t>AE</a:t>
            </a:r>
            <a:r>
              <a:rPr lang="ja-JP" altLang="en-US" sz="2800" dirty="0" err="1" smtClean="0"/>
              <a:t>は検</a:t>
            </a:r>
            <a:r>
              <a:rPr lang="ja-JP" altLang="en-US" sz="2800" dirty="0" smtClean="0"/>
              <a:t>出できなかった</a:t>
            </a:r>
            <a:endParaRPr lang="en-US" altLang="ja-JP" sz="2800" dirty="0" smtClean="0"/>
          </a:p>
          <a:p>
            <a:pPr lvl="1"/>
            <a:r>
              <a:rPr lang="ja-JP" altLang="en-US" sz="2400" dirty="0" smtClean="0"/>
              <a:t>設計情報の情報が不完全</a:t>
            </a:r>
            <a:endParaRPr lang="en-US" altLang="ja-JP" sz="2400" dirty="0" smtClean="0"/>
          </a:p>
          <a:p>
            <a:r>
              <a:rPr lang="ja-JP" altLang="en-US" sz="2800" dirty="0" smtClean="0"/>
              <a:t>対象プロジェクトが一つしかなかった</a:t>
            </a:r>
            <a:endParaRPr lang="en-US" altLang="ja-JP" sz="2800" dirty="0" smtClean="0"/>
          </a:p>
          <a:p>
            <a:pPr lvl="1"/>
            <a:r>
              <a:rPr lang="ja-JP" altLang="en-US" sz="2400" dirty="0" smtClean="0"/>
              <a:t>ソフトウェア開発の現場でも同様に</a:t>
            </a:r>
            <a:r>
              <a:rPr lang="en-US" altLang="ja-JP" sz="2400" dirty="0" smtClean="0"/>
              <a:t>UML</a:t>
            </a:r>
            <a:r>
              <a:rPr lang="ja-JP" altLang="en-US" sz="2400" dirty="0" smtClean="0"/>
              <a:t>図を</a:t>
            </a:r>
            <a:r>
              <a:rPr lang="en-US" altLang="ja-JP" sz="2400" dirty="0" smtClean="0"/>
              <a:t>input</a:t>
            </a:r>
            <a:r>
              <a:rPr lang="ja-JP" altLang="en-US" sz="2400" dirty="0" smtClean="0"/>
              <a:t>として準備するのは難しい</a:t>
            </a:r>
            <a:endParaRPr lang="ja-JP" altLang="en-US" sz="2400" dirty="0"/>
          </a:p>
        </p:txBody>
      </p:sp>
      <p:sp>
        <p:nvSpPr>
          <p:cNvPr id="4" name="スライド番号プレースホルダー 3"/>
          <p:cNvSpPr>
            <a:spLocks noGrp="1"/>
          </p:cNvSpPr>
          <p:nvPr>
            <p:ph type="sldNum" sz="quarter" idx="12"/>
          </p:nvPr>
        </p:nvSpPr>
        <p:spPr>
          <a:xfrm>
            <a:off x="8194927" y="6461616"/>
            <a:ext cx="656280" cy="285750"/>
          </a:xfrm>
        </p:spPr>
        <p:txBody>
          <a:bodyPr/>
          <a:lstStyle/>
          <a:p>
            <a:fld id="{10BF1CB8-4175-44FF-84F3-313DE1255CF5}" type="slidenum">
              <a:rPr lang="ja-JP" altLang="en-US" smtClean="0"/>
              <a:pPr/>
              <a:t>34</a:t>
            </a:fld>
            <a:endParaRPr lang="ja-JP" altLang="en-US" dirty="0"/>
          </a:p>
        </p:txBody>
      </p:sp>
      <p:sp>
        <p:nvSpPr>
          <p:cNvPr id="5" name="右矢印 4"/>
          <p:cNvSpPr/>
          <p:nvPr/>
        </p:nvSpPr>
        <p:spPr>
          <a:xfrm>
            <a:off x="291406" y="5445082"/>
            <a:ext cx="592667" cy="5757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966761" y="5349180"/>
            <a:ext cx="4742004" cy="461665"/>
          </a:xfrm>
          <a:prstGeom prst="rect">
            <a:avLst/>
          </a:prstGeom>
          <a:noFill/>
          <a:ln>
            <a:solidFill>
              <a:srgbClr val="FF0000"/>
            </a:solidFill>
          </a:ln>
        </p:spPr>
        <p:txBody>
          <a:bodyPr wrap="none" rtlCol="0">
            <a:spAutoFit/>
          </a:bodyPr>
          <a:lstStyle/>
          <a:p>
            <a:r>
              <a:rPr kumimoji="1" lang="ja-JP" altLang="en-US" sz="2400" dirty="0" smtClean="0"/>
              <a:t>設計情報に，より多くの情報が必要</a:t>
            </a:r>
            <a:endParaRPr kumimoji="1" lang="ja-JP" altLang="en-US" sz="2400" dirty="0"/>
          </a:p>
        </p:txBody>
      </p:sp>
      <p:sp>
        <p:nvSpPr>
          <p:cNvPr id="7" name="テキスト ボックス 6"/>
          <p:cNvSpPr txBox="1"/>
          <p:nvPr/>
        </p:nvSpPr>
        <p:spPr>
          <a:xfrm>
            <a:off x="966761" y="5789982"/>
            <a:ext cx="8177239" cy="461665"/>
          </a:xfrm>
          <a:prstGeom prst="rect">
            <a:avLst/>
          </a:prstGeom>
          <a:noFill/>
          <a:ln>
            <a:solidFill>
              <a:srgbClr val="FF0000"/>
            </a:solidFill>
          </a:ln>
        </p:spPr>
        <p:txBody>
          <a:bodyPr wrap="none" rtlCol="0">
            <a:spAutoFit/>
          </a:bodyPr>
          <a:lstStyle/>
          <a:p>
            <a:r>
              <a:rPr lang="ja-JP" altLang="en-US" sz="2400" dirty="0" smtClean="0"/>
              <a:t>多くのプロジェクトで入手可能な情報を用いた</a:t>
            </a:r>
            <a:r>
              <a:rPr kumimoji="1" lang="ja-JP" altLang="en-US" sz="2400" dirty="0" smtClean="0"/>
              <a:t>解析方法が必要</a:t>
            </a:r>
            <a:endParaRPr kumimoji="1" lang="ja-JP" altLang="en-US" sz="2400" dirty="0"/>
          </a:p>
        </p:txBody>
      </p:sp>
    </p:spTree>
    <p:extLst>
      <p:ext uri="{BB962C8B-B14F-4D97-AF65-F5344CB8AC3E}">
        <p14:creationId xmlns:p14="http://schemas.microsoft.com/office/powerpoint/2010/main" val="2491714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アクセス修飾子の必要性</a:t>
            </a:r>
            <a:endParaRPr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現在のソフトウェア開発は、複数の開発者により実施されることが多い</a:t>
            </a:r>
            <a:endParaRPr lang="en-US" altLang="ja-JP" dirty="0" smtClean="0"/>
          </a:p>
          <a:p>
            <a:pPr lvl="1"/>
            <a:r>
              <a:rPr lang="ja-JP" altLang="en-US" dirty="0" smtClean="0"/>
              <a:t>全員が仕様を完全に把握することは難しい</a:t>
            </a:r>
            <a:endParaRPr lang="en-US" altLang="ja-JP" dirty="0" smtClean="0"/>
          </a:p>
          <a:p>
            <a:r>
              <a:rPr lang="ja-JP" altLang="en-US" dirty="0" smtClean="0"/>
              <a:t>フィールドやメソッドに想定していないアクセスが行なわれる可能性がある</a:t>
            </a:r>
            <a:endParaRPr lang="en-US" altLang="ja-JP" dirty="0" smtClean="0"/>
          </a:p>
          <a:p>
            <a:endParaRPr lang="en-US" altLang="ja-JP" dirty="0" smtClean="0"/>
          </a:p>
          <a:p>
            <a:endParaRPr lang="en-US" altLang="ja-JP" dirty="0" smtClean="0"/>
          </a:p>
          <a:p>
            <a:pPr marL="0" indent="0">
              <a:buNone/>
            </a:pPr>
            <a:r>
              <a:rPr lang="ja-JP" altLang="en-US" dirty="0" smtClean="0"/>
              <a:t>フィールドやメソッドに対してアクセス修飾子を宣言することでアクセス範囲を設計者の意図通りに制御する</a:t>
            </a:r>
            <a:endParaRPr lang="en-US" altLang="ja-JP" dirty="0" smtClean="0"/>
          </a:p>
          <a:p>
            <a:endParaRPr lang="en-US" altLang="ja-JP" dirty="0"/>
          </a:p>
        </p:txBody>
      </p:sp>
      <p:sp>
        <p:nvSpPr>
          <p:cNvPr id="6" name="スライド番号プレースホルダー 5"/>
          <p:cNvSpPr>
            <a:spLocks noGrp="1"/>
          </p:cNvSpPr>
          <p:nvPr>
            <p:ph type="sldNum" sz="quarter" idx="12"/>
          </p:nvPr>
        </p:nvSpPr>
        <p:spPr/>
        <p:txBody>
          <a:bodyPr/>
          <a:lstStyle/>
          <a:p>
            <a:fld id="{2AE4C31F-ED1E-4EB7-AEBD-C6C164C97A62}" type="slidenum">
              <a:rPr lang="ja-JP" altLang="en-US" smtClean="0"/>
              <a:pPr/>
              <a:t>4</a:t>
            </a:fld>
            <a:endParaRPr lang="ja-JP" altLang="en-US"/>
          </a:p>
        </p:txBody>
      </p:sp>
      <p:sp>
        <p:nvSpPr>
          <p:cNvPr id="4" name="下矢印 3"/>
          <p:cNvSpPr/>
          <p:nvPr/>
        </p:nvSpPr>
        <p:spPr>
          <a:xfrm>
            <a:off x="4000062" y="3853962"/>
            <a:ext cx="1132764" cy="990827"/>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132826" y="4056987"/>
            <a:ext cx="1420582" cy="584775"/>
          </a:xfrm>
          <a:prstGeom prst="rect">
            <a:avLst/>
          </a:prstGeom>
          <a:noFill/>
        </p:spPr>
        <p:txBody>
          <a:bodyPr wrap="none" rtlCol="0">
            <a:spAutoFit/>
          </a:bodyPr>
          <a:lstStyle/>
          <a:p>
            <a:r>
              <a:rPr kumimoji="1" lang="ja-JP" altLang="en-US" sz="3200" b="1" dirty="0" smtClean="0"/>
              <a:t>解決策</a:t>
            </a:r>
            <a:endParaRPr kumimoji="1" lang="ja-JP" altLang="en-US" sz="3200" b="1" dirty="0"/>
          </a:p>
        </p:txBody>
      </p:sp>
    </p:spTree>
    <p:extLst>
      <p:ext uri="{BB962C8B-B14F-4D97-AF65-F5344CB8AC3E}">
        <p14:creationId xmlns:p14="http://schemas.microsoft.com/office/powerpoint/2010/main" val="2605671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アクセス修飾子</a:t>
            </a:r>
            <a:endParaRPr lang="ja-JP" altLang="en-US" dirty="0"/>
          </a:p>
        </p:txBody>
      </p:sp>
      <p:sp>
        <p:nvSpPr>
          <p:cNvPr id="3" name="コンテンツ プレースホルダー 2"/>
          <p:cNvSpPr>
            <a:spLocks noGrp="1"/>
          </p:cNvSpPr>
          <p:nvPr>
            <p:ph idx="1"/>
          </p:nvPr>
        </p:nvSpPr>
        <p:spPr>
          <a:xfrm>
            <a:off x="457200" y="1600200"/>
            <a:ext cx="8229600" cy="2336005"/>
          </a:xfrm>
        </p:spPr>
        <p:txBody>
          <a:bodyPr>
            <a:normAutofit fontScale="92500" lnSpcReduction="20000"/>
          </a:bodyPr>
          <a:lstStyle/>
          <a:p>
            <a:r>
              <a:rPr lang="ja-JP" altLang="en-US" dirty="0" smtClean="0"/>
              <a:t>フィールド</a:t>
            </a:r>
            <a:r>
              <a:rPr lang="en-US" altLang="ja-JP" dirty="0" smtClean="0"/>
              <a:t>/</a:t>
            </a:r>
            <a:r>
              <a:rPr lang="ja-JP" altLang="en-US" dirty="0" smtClean="0"/>
              <a:t>メソッドへのアクセス範囲を制限する</a:t>
            </a:r>
            <a:endParaRPr lang="en-US" altLang="ja-JP" dirty="0" smtClean="0"/>
          </a:p>
          <a:p>
            <a:r>
              <a:rPr lang="en-US" altLang="ja-JP" dirty="0" smtClean="0"/>
              <a:t>public, protected, default(</a:t>
            </a:r>
            <a:r>
              <a:rPr lang="ja-JP" altLang="en-US" dirty="0" smtClean="0"/>
              <a:t>宣言なし</a:t>
            </a:r>
            <a:r>
              <a:rPr lang="en-US" altLang="ja-JP" dirty="0" smtClean="0"/>
              <a:t>), private</a:t>
            </a:r>
            <a:r>
              <a:rPr lang="ja-JP" altLang="en-US" dirty="0" smtClean="0"/>
              <a:t>の</a:t>
            </a:r>
            <a:r>
              <a:rPr lang="en-US" altLang="ja-JP" dirty="0" smtClean="0"/>
              <a:t>4</a:t>
            </a:r>
            <a:r>
              <a:rPr lang="ja-JP" altLang="en-US" dirty="0" smtClean="0"/>
              <a:t>種類</a:t>
            </a:r>
            <a:endParaRPr lang="en-US" altLang="ja-JP" dirty="0" smtClean="0"/>
          </a:p>
          <a:p>
            <a:r>
              <a:rPr lang="ja-JP" altLang="en-US" dirty="0" smtClean="0"/>
              <a:t>過剰に設定すると不具合の原因となりうる</a:t>
            </a:r>
            <a:endParaRPr lang="en-US" altLang="ja-JP" dirty="0" smtClean="0"/>
          </a:p>
          <a:p>
            <a:pPr marL="457200" lvl="1" indent="0">
              <a:buNone/>
            </a:pPr>
            <a:r>
              <a:rPr lang="ja-JP" altLang="en-US" dirty="0" smtClean="0"/>
              <a:t>過剰 </a:t>
            </a:r>
            <a:r>
              <a:rPr lang="en-US" altLang="ja-JP" dirty="0" smtClean="0"/>
              <a:t>: </a:t>
            </a:r>
            <a:r>
              <a:rPr lang="ja-JP" altLang="en-US" dirty="0" smtClean="0"/>
              <a:t>アクセス可能な範囲 </a:t>
            </a:r>
            <a:r>
              <a:rPr lang="en-US" altLang="ja-JP" dirty="0" smtClean="0"/>
              <a:t>&gt; </a:t>
            </a:r>
            <a:r>
              <a:rPr lang="ja-JP" altLang="en-US" dirty="0" smtClean="0"/>
              <a:t>実際のアクセス範囲</a:t>
            </a:r>
            <a:endParaRPr lang="en-US" altLang="ja-JP" dirty="0" smtClean="0"/>
          </a:p>
          <a:p>
            <a:pPr lvl="1"/>
            <a:endParaRPr lang="en-US" altLang="ja-JP" dirty="0"/>
          </a:p>
        </p:txBody>
      </p:sp>
      <p:sp>
        <p:nvSpPr>
          <p:cNvPr id="4" name="スライド番号プレースホルダー 3"/>
          <p:cNvSpPr>
            <a:spLocks noGrp="1"/>
          </p:cNvSpPr>
          <p:nvPr>
            <p:ph type="sldNum" sz="quarter" idx="12"/>
          </p:nvPr>
        </p:nvSpPr>
        <p:spPr/>
        <p:txBody>
          <a:bodyPr/>
          <a:lstStyle/>
          <a:p>
            <a:fld id="{2AE4C31F-ED1E-4EB7-AEBD-C6C164C97A62}" type="slidenum">
              <a:rPr lang="ja-JP" altLang="en-US" smtClean="0"/>
              <a:pPr/>
              <a:t>5</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286717626"/>
              </p:ext>
            </p:extLst>
          </p:nvPr>
        </p:nvGraphicFramePr>
        <p:xfrm>
          <a:off x="1846729" y="3829721"/>
          <a:ext cx="6096000" cy="2387600"/>
        </p:xfrm>
        <a:graphic>
          <a:graphicData uri="http://schemas.openxmlformats.org/drawingml/2006/table">
            <a:tbl>
              <a:tblPr firstRow="1" bandRow="1">
                <a:tableStyleId>{17292A2E-F333-43FB-9621-5CBBE7FDCDCB}</a:tableStyleId>
              </a:tblPr>
              <a:tblGrid>
                <a:gridCol w="3048000"/>
                <a:gridCol w="3048000"/>
              </a:tblGrid>
              <a:tr h="220494">
                <a:tc>
                  <a:txBody>
                    <a:bodyPr/>
                    <a:lstStyle/>
                    <a:p>
                      <a:r>
                        <a:rPr kumimoji="1" lang="ja-JP" altLang="en-US" dirty="0" smtClean="0"/>
                        <a:t>アクセス修飾子</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kumimoji="1" lang="ja-JP" altLang="en-US" dirty="0" smtClean="0"/>
                        <a:t>アクセス可能な範囲</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370840">
                <a:tc>
                  <a:txBody>
                    <a:bodyPr/>
                    <a:lstStyle/>
                    <a:p>
                      <a:r>
                        <a:rPr kumimoji="1" lang="en-US" altLang="ja-JP" dirty="0" smtClean="0"/>
                        <a:t>public</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あらゆる部品</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protected</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自身と同じパッケージに属する部品及び自身のサブクラス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default(</a:t>
                      </a:r>
                      <a:r>
                        <a:rPr kumimoji="1" lang="ja-JP" altLang="en-US" dirty="0" smtClean="0"/>
                        <a:t>指定なし</a:t>
                      </a:r>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自身と同じパッケージに所属する部品</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en-US" altLang="ja-JP" dirty="0" smtClean="0"/>
                        <a:t>private</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自身と同じクラス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テキスト ボックス 5"/>
          <p:cNvSpPr txBox="1"/>
          <p:nvPr/>
        </p:nvSpPr>
        <p:spPr>
          <a:xfrm>
            <a:off x="3432313" y="6308725"/>
            <a:ext cx="4591226" cy="400110"/>
          </a:xfrm>
          <a:prstGeom prst="rect">
            <a:avLst/>
          </a:prstGeom>
          <a:solidFill>
            <a:srgbClr val="FFFFCC"/>
          </a:solidFill>
          <a:ln>
            <a:solidFill>
              <a:schemeClr val="tx1"/>
            </a:solidFill>
          </a:ln>
        </p:spPr>
        <p:txBody>
          <a:bodyPr wrap="square" rtlCol="0">
            <a:spAutoFit/>
          </a:bodyPr>
          <a:lstStyle/>
          <a:p>
            <a:r>
              <a:rPr lang="en-US" altLang="ja-JP" sz="2000" dirty="0" smtClean="0"/>
              <a:t>※</a:t>
            </a:r>
            <a:r>
              <a:rPr lang="ja-JP" altLang="en-US" sz="2000" dirty="0" smtClean="0"/>
              <a:t>クラスのアクセス修飾子は考慮しない</a:t>
            </a:r>
            <a:endParaRPr lang="en-US" altLang="ja-JP" sz="2000" dirty="0" smtClean="0"/>
          </a:p>
        </p:txBody>
      </p:sp>
    </p:spTree>
    <p:extLst>
      <p:ext uri="{BB962C8B-B14F-4D97-AF65-F5344CB8AC3E}">
        <p14:creationId xmlns:p14="http://schemas.microsoft.com/office/powerpoint/2010/main" val="622398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lang="ja-JP" altLang="en-US" dirty="0"/>
              <a:t>過剰</a:t>
            </a:r>
            <a:r>
              <a:rPr lang="ja-JP" altLang="en-US" dirty="0" smtClean="0"/>
              <a:t>なアクセス修飾子の宣言</a:t>
            </a:r>
            <a:r>
              <a:rPr lang="en-US" altLang="ja-JP" dirty="0" smtClean="0"/>
              <a:t/>
            </a:r>
            <a:br>
              <a:rPr lang="en-US" altLang="ja-JP" dirty="0" smtClean="0"/>
            </a:br>
            <a:r>
              <a:rPr lang="ja-JP" altLang="en-US" dirty="0" smtClean="0"/>
              <a:t>による問題例</a:t>
            </a:r>
            <a:endParaRPr kumimoji="1" lang="ja-JP" altLang="en-US" dirty="0"/>
          </a:p>
        </p:txBody>
      </p:sp>
      <p:sp>
        <p:nvSpPr>
          <p:cNvPr id="5" name="スライド番号プレースホルダー 4"/>
          <p:cNvSpPr>
            <a:spLocks noGrp="1"/>
          </p:cNvSpPr>
          <p:nvPr>
            <p:ph type="sldNum" sz="quarter" idx="12"/>
          </p:nvPr>
        </p:nvSpPr>
        <p:spPr>
          <a:xfrm>
            <a:off x="7820279" y="6456172"/>
            <a:ext cx="1150938" cy="288925"/>
          </a:xfrm>
        </p:spPr>
        <p:txBody>
          <a:bodyPr/>
          <a:lstStyle/>
          <a:p>
            <a:fld id="{2AE4C31F-ED1E-4EB7-AEBD-C6C164C97A62}" type="slidenum">
              <a:rPr kumimoji="1" lang="ja-JP" altLang="en-US" smtClean="0"/>
              <a:t>6</a:t>
            </a:fld>
            <a:endParaRPr kumimoji="1" lang="ja-JP" altLang="en-US" dirty="0"/>
          </a:p>
        </p:txBody>
      </p:sp>
      <p:sp>
        <p:nvSpPr>
          <p:cNvPr id="4" name="テキスト ボックス 3"/>
          <p:cNvSpPr txBox="1"/>
          <p:nvPr/>
        </p:nvSpPr>
        <p:spPr>
          <a:xfrm>
            <a:off x="397884" y="2156977"/>
            <a:ext cx="4462214" cy="4093428"/>
          </a:xfrm>
          <a:prstGeom prst="rect">
            <a:avLst/>
          </a:prstGeom>
          <a:solidFill>
            <a:schemeClr val="accent1">
              <a:lumMod val="20000"/>
              <a:lumOff val="80000"/>
            </a:schemeClr>
          </a:solidFill>
          <a:ln>
            <a:solidFill>
              <a:schemeClr val="tx1"/>
            </a:solidFill>
          </a:ln>
        </p:spPr>
        <p:txBody>
          <a:bodyPr wrap="square" rtlCol="0">
            <a:spAutoFit/>
          </a:bodyPr>
          <a:lstStyle/>
          <a:p>
            <a:r>
              <a:rPr kumimoji="1" lang="en-US" altLang="ja-JP" sz="1600" dirty="0" smtClean="0">
                <a:latin typeface="Century" pitchFamily="18" charset="0"/>
              </a:rPr>
              <a:t>public class </a:t>
            </a:r>
            <a:r>
              <a:rPr kumimoji="1" lang="en-US" altLang="ja-JP" sz="1600" dirty="0" err="1" smtClean="0">
                <a:latin typeface="Century" pitchFamily="18" charset="0"/>
              </a:rPr>
              <a:t>ClassX</a:t>
            </a:r>
            <a:r>
              <a:rPr kumimoji="1" lang="en-US" altLang="ja-JP" sz="1600" dirty="0" smtClean="0">
                <a:latin typeface="Century" pitchFamily="18" charset="0"/>
              </a:rPr>
              <a:t> {</a:t>
            </a:r>
            <a:endParaRPr lang="en-US" altLang="ja-JP" sz="1600" dirty="0">
              <a:latin typeface="Century" pitchFamily="18" charset="0"/>
            </a:endParaRPr>
          </a:p>
          <a:p>
            <a:r>
              <a:rPr kumimoji="1" lang="en-US" altLang="ja-JP" sz="1600" dirty="0" smtClean="0">
                <a:latin typeface="Century" pitchFamily="18" charset="0"/>
              </a:rPr>
              <a:t>	private String y = null ;</a:t>
            </a:r>
          </a:p>
          <a:p>
            <a:endParaRPr lang="en-US" altLang="ja-JP" sz="1600" dirty="0">
              <a:latin typeface="Century" pitchFamily="18" charset="0"/>
            </a:endParaRPr>
          </a:p>
          <a:p>
            <a:r>
              <a:rPr kumimoji="1" lang="en-US" altLang="ja-JP" sz="1600" dirty="0" smtClean="0">
                <a:latin typeface="Century" pitchFamily="18" charset="0"/>
              </a:rPr>
              <a:t>	private  </a:t>
            </a:r>
            <a:r>
              <a:rPr kumimoji="1" lang="en-US" altLang="ja-JP" sz="1600" dirty="0" err="1" smtClean="0">
                <a:latin typeface="Century" pitchFamily="18" charset="0"/>
              </a:rPr>
              <a:t>methodA</a:t>
            </a:r>
            <a:r>
              <a:rPr kumimoji="1" lang="en-US" altLang="ja-JP" sz="1600" dirty="0" smtClean="0">
                <a:latin typeface="Century" pitchFamily="18" charset="0"/>
              </a:rPr>
              <a:t>() {</a:t>
            </a:r>
            <a:r>
              <a:rPr lang="ja-JP" altLang="en-US" sz="1600" dirty="0">
                <a:latin typeface="Century" pitchFamily="18" charset="0"/>
              </a:rPr>
              <a:t> </a:t>
            </a:r>
            <a:r>
              <a:rPr lang="en-US" altLang="ja-JP" sz="1600" dirty="0" smtClean="0">
                <a:latin typeface="Century" pitchFamily="18" charset="0"/>
              </a:rPr>
              <a:t>// </a:t>
            </a:r>
            <a:r>
              <a:rPr lang="ja-JP" altLang="en-US" dirty="0" smtClean="0">
                <a:latin typeface="Century" pitchFamily="18" charset="0"/>
              </a:rPr>
              <a:t>①</a:t>
            </a:r>
            <a:endParaRPr kumimoji="1" lang="en-US" altLang="ja-JP" dirty="0" smtClean="0">
              <a:latin typeface="Century" pitchFamily="18" charset="0"/>
            </a:endParaRPr>
          </a:p>
          <a:p>
            <a:r>
              <a:rPr lang="en-US" altLang="ja-JP" sz="1600" dirty="0">
                <a:latin typeface="Century" pitchFamily="18" charset="0"/>
              </a:rPr>
              <a:t>	</a:t>
            </a:r>
            <a:r>
              <a:rPr lang="en-US" altLang="ja-JP" sz="1600" dirty="0" smtClean="0">
                <a:latin typeface="Century" pitchFamily="18" charset="0"/>
              </a:rPr>
              <a:t>	y = new String(“hello”);</a:t>
            </a:r>
          </a:p>
          <a:p>
            <a:r>
              <a:rPr kumimoji="1" lang="en-US" altLang="ja-JP" sz="1600" dirty="0">
                <a:latin typeface="Century" pitchFamily="18" charset="0"/>
              </a:rPr>
              <a:t>	</a:t>
            </a:r>
            <a:r>
              <a:rPr kumimoji="1" lang="en-US" altLang="ja-JP" sz="1600" dirty="0" smtClean="0">
                <a:latin typeface="Century" pitchFamily="18" charset="0"/>
              </a:rPr>
              <a:t>}</a:t>
            </a:r>
          </a:p>
          <a:p>
            <a:endParaRPr lang="en-US" altLang="ja-JP" sz="1600" dirty="0">
              <a:latin typeface="Century" pitchFamily="18" charset="0"/>
            </a:endParaRPr>
          </a:p>
          <a:p>
            <a:r>
              <a:rPr kumimoji="1" lang="en-US" altLang="ja-JP" sz="1600" dirty="0" smtClean="0">
                <a:latin typeface="Century" pitchFamily="18" charset="0"/>
              </a:rPr>
              <a:t>	</a:t>
            </a:r>
            <a:r>
              <a:rPr kumimoji="1" lang="en-US" altLang="ja-JP" b="1" dirty="0" smtClean="0">
                <a:solidFill>
                  <a:srgbClr val="FF0000"/>
                </a:solidFill>
                <a:latin typeface="Century" pitchFamily="18" charset="0"/>
              </a:rPr>
              <a:t>public</a:t>
            </a:r>
            <a:r>
              <a:rPr kumimoji="1" lang="en-US" altLang="ja-JP" sz="1600" dirty="0" smtClean="0">
                <a:latin typeface="Century" pitchFamily="18" charset="0"/>
              </a:rPr>
              <a:t>  String </a:t>
            </a:r>
            <a:r>
              <a:rPr kumimoji="1" lang="en-US" altLang="ja-JP" sz="1600" dirty="0" err="1" smtClean="0">
                <a:latin typeface="Century" pitchFamily="18" charset="0"/>
              </a:rPr>
              <a:t>methodB</a:t>
            </a:r>
            <a:r>
              <a:rPr kumimoji="1" lang="en-US" altLang="ja-JP" sz="1600" dirty="0" smtClean="0">
                <a:latin typeface="Century" pitchFamily="18" charset="0"/>
              </a:rPr>
              <a:t>() { // </a:t>
            </a:r>
            <a:r>
              <a:rPr kumimoji="1" lang="ja-JP" altLang="en-US" dirty="0" smtClean="0">
                <a:latin typeface="Century" pitchFamily="18" charset="0"/>
              </a:rPr>
              <a:t>②</a:t>
            </a:r>
            <a:endParaRPr kumimoji="1" lang="en-US" altLang="ja-JP" dirty="0" smtClean="0">
              <a:latin typeface="Century" pitchFamily="18" charset="0"/>
            </a:endParaRPr>
          </a:p>
          <a:p>
            <a:r>
              <a:rPr lang="en-US" altLang="ja-JP" sz="1600" dirty="0">
                <a:latin typeface="Century" pitchFamily="18" charset="0"/>
              </a:rPr>
              <a:t>		</a:t>
            </a:r>
            <a:r>
              <a:rPr lang="en-US" altLang="ja-JP" sz="1600" dirty="0" smtClean="0">
                <a:latin typeface="Century" pitchFamily="18" charset="0"/>
              </a:rPr>
              <a:t>return </a:t>
            </a:r>
            <a:r>
              <a:rPr lang="en-US" altLang="ja-JP" sz="1600" dirty="0" err="1" smtClean="0">
                <a:latin typeface="Century" pitchFamily="18" charset="0"/>
              </a:rPr>
              <a:t>y.length</a:t>
            </a:r>
            <a:r>
              <a:rPr lang="en-US" altLang="ja-JP" sz="1600" dirty="0" smtClean="0">
                <a:latin typeface="Century" pitchFamily="18" charset="0"/>
              </a:rPr>
              <a:t>();</a:t>
            </a:r>
          </a:p>
          <a:p>
            <a:r>
              <a:rPr kumimoji="1" lang="en-US" altLang="ja-JP" sz="1600" dirty="0">
                <a:latin typeface="Century" pitchFamily="18" charset="0"/>
              </a:rPr>
              <a:t>	</a:t>
            </a:r>
            <a:r>
              <a:rPr kumimoji="1" lang="en-US" altLang="ja-JP" sz="1600" dirty="0" smtClean="0">
                <a:latin typeface="Century" pitchFamily="18" charset="0"/>
              </a:rPr>
              <a:t>}</a:t>
            </a:r>
          </a:p>
          <a:p>
            <a:endParaRPr lang="en-US" altLang="ja-JP" sz="1600" dirty="0">
              <a:latin typeface="Century" pitchFamily="18" charset="0"/>
            </a:endParaRPr>
          </a:p>
          <a:p>
            <a:r>
              <a:rPr kumimoji="1" lang="en-US" altLang="ja-JP" sz="1600" dirty="0" smtClean="0">
                <a:latin typeface="Century" pitchFamily="18" charset="0"/>
              </a:rPr>
              <a:t>	public </a:t>
            </a:r>
            <a:r>
              <a:rPr lang="ja-JP" altLang="en-US" sz="1600" dirty="0" smtClean="0">
                <a:latin typeface="Century" pitchFamily="18" charset="0"/>
              </a:rPr>
              <a:t> </a:t>
            </a:r>
            <a:r>
              <a:rPr lang="en-US" altLang="ja-JP" sz="1600" dirty="0" smtClean="0">
                <a:latin typeface="Century" pitchFamily="18" charset="0"/>
              </a:rPr>
              <a:t>String </a:t>
            </a:r>
            <a:r>
              <a:rPr kumimoji="1" lang="en-US" altLang="ja-JP" sz="1600" dirty="0" err="1" smtClean="0">
                <a:latin typeface="Century" pitchFamily="18" charset="0"/>
              </a:rPr>
              <a:t>methodC</a:t>
            </a:r>
            <a:r>
              <a:rPr kumimoji="1" lang="en-US" altLang="ja-JP" sz="1600" dirty="0" smtClean="0">
                <a:latin typeface="Century" pitchFamily="18" charset="0"/>
              </a:rPr>
              <a:t>() {</a:t>
            </a:r>
          </a:p>
          <a:p>
            <a:r>
              <a:rPr lang="en-US" altLang="ja-JP" sz="1600" dirty="0">
                <a:latin typeface="Century" pitchFamily="18" charset="0"/>
              </a:rPr>
              <a:t>	</a:t>
            </a:r>
            <a:r>
              <a:rPr lang="en-US" altLang="ja-JP" sz="1600" dirty="0" smtClean="0">
                <a:latin typeface="Century" pitchFamily="18" charset="0"/>
              </a:rPr>
              <a:t>	</a:t>
            </a:r>
            <a:r>
              <a:rPr lang="en-US" altLang="ja-JP" sz="1600" dirty="0" err="1" smtClean="0">
                <a:latin typeface="Century" pitchFamily="18" charset="0"/>
              </a:rPr>
              <a:t>this.methodA</a:t>
            </a:r>
            <a:r>
              <a:rPr lang="en-US" altLang="ja-JP" sz="1600" dirty="0" smtClean="0">
                <a:latin typeface="Century" pitchFamily="18" charset="0"/>
              </a:rPr>
              <a:t>();</a:t>
            </a:r>
          </a:p>
          <a:p>
            <a:r>
              <a:rPr kumimoji="1" lang="en-US" altLang="ja-JP" sz="1600" dirty="0">
                <a:latin typeface="Century" pitchFamily="18" charset="0"/>
              </a:rPr>
              <a:t>	</a:t>
            </a:r>
            <a:r>
              <a:rPr kumimoji="1" lang="en-US" altLang="ja-JP" sz="1600" dirty="0" smtClean="0">
                <a:latin typeface="Century" pitchFamily="18" charset="0"/>
              </a:rPr>
              <a:t>	return </a:t>
            </a:r>
            <a:r>
              <a:rPr kumimoji="1" lang="en-US" altLang="ja-JP" sz="1600" dirty="0" err="1" smtClean="0">
                <a:latin typeface="Century" pitchFamily="18" charset="0"/>
              </a:rPr>
              <a:t>this.methodB</a:t>
            </a:r>
            <a:r>
              <a:rPr kumimoji="1" lang="en-US" altLang="ja-JP" sz="1600" dirty="0" smtClean="0">
                <a:latin typeface="Century" pitchFamily="18" charset="0"/>
              </a:rPr>
              <a:t>();</a:t>
            </a:r>
          </a:p>
          <a:p>
            <a:r>
              <a:rPr lang="en-US" altLang="ja-JP" sz="1600" dirty="0">
                <a:latin typeface="Century" pitchFamily="18" charset="0"/>
              </a:rPr>
              <a:t>	</a:t>
            </a:r>
            <a:r>
              <a:rPr lang="en-US" altLang="ja-JP" sz="1600" dirty="0" smtClean="0">
                <a:latin typeface="Century" pitchFamily="18" charset="0"/>
              </a:rPr>
              <a:t>}</a:t>
            </a:r>
          </a:p>
          <a:p>
            <a:r>
              <a:rPr kumimoji="1" lang="en-US" altLang="ja-JP" sz="1600" dirty="0">
                <a:latin typeface="Century" pitchFamily="18" charset="0"/>
              </a:rPr>
              <a:t>}</a:t>
            </a:r>
            <a:endParaRPr kumimoji="1" lang="ja-JP" altLang="en-US" sz="1600" dirty="0">
              <a:latin typeface="Century" pitchFamily="18" charset="0"/>
            </a:endParaRPr>
          </a:p>
        </p:txBody>
      </p:sp>
      <p:sp>
        <p:nvSpPr>
          <p:cNvPr id="3" name="正方形/長方形 2"/>
          <p:cNvSpPr/>
          <p:nvPr/>
        </p:nvSpPr>
        <p:spPr>
          <a:xfrm>
            <a:off x="1339944" y="2937224"/>
            <a:ext cx="3242814" cy="7960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339943" y="3896096"/>
            <a:ext cx="3132617" cy="8491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339944" y="4941156"/>
            <a:ext cx="3242814" cy="10434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bwMode="auto">
          <a:xfrm>
            <a:off x="5081957" y="2159948"/>
            <a:ext cx="3915783" cy="2436682"/>
          </a:xfrm>
          <a:prstGeom prst="roundRect">
            <a:avLst/>
          </a:prstGeom>
          <a:solidFill>
            <a:srgbClr val="EBFFEB"/>
          </a:solidFill>
          <a:ln w="9525" cap="flat" cmpd="sng" algn="ctr">
            <a:solidFill>
              <a:schemeClr val="tx1"/>
            </a:solidFill>
            <a:prstDash val="solid"/>
            <a:round/>
            <a:headEnd type="none" w="med" len="med"/>
            <a:tailEnd type="none" w="med" len="med"/>
          </a:ln>
          <a:effectLst/>
          <a:extLst/>
        </p:spPr>
        <p:txBody>
          <a:bodyPr vert="horz" wrap="none" lIns="90000" tIns="46800" rIns="90000" bIns="46800" numCol="1" rtlCol="0" anchor="b"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&lt;</a:t>
            </a:r>
            <a:r>
              <a:rPr lang="ja-JP" altLang="en-US" sz="2000" dirty="0">
                <a:latin typeface="Arial" charset="0"/>
                <a:ea typeface="ＭＳ Ｐゴシック" pitchFamily="50" charset="-128"/>
              </a:rPr>
              <a:t>設計者</a:t>
            </a: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の意図する手順</a:t>
            </a: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&gt;</a:t>
            </a:r>
          </a:p>
          <a:p>
            <a:pPr marL="0" marR="0" indent="0" algn="l" defTabSz="914400" rtl="0" eaLnBrk="1" fontAlgn="base" latinLnBrk="0" hangingPunct="1">
              <a:lnSpc>
                <a:spcPct val="100000"/>
              </a:lnSpc>
              <a:spcBef>
                <a:spcPct val="0"/>
              </a:spcBef>
              <a:spcAft>
                <a:spcPct val="0"/>
              </a:spcAft>
              <a:buClrTx/>
              <a:buSzTx/>
              <a:buFontTx/>
              <a:buNone/>
              <a:tabLst/>
            </a:pPr>
            <a:r>
              <a:rPr lang="ja-JP" altLang="en-US" dirty="0" smtClean="0">
                <a:latin typeface="Arial" charset="0"/>
                <a:ea typeface="ＭＳ Ｐゴシック" pitchFamily="50" charset="-128"/>
              </a:rPr>
              <a:t>① </a:t>
            </a:r>
            <a:r>
              <a:rPr lang="en-US" altLang="ja-JP" dirty="0" err="1" smtClean="0">
                <a:latin typeface="Arial" charset="0"/>
                <a:ea typeface="ＭＳ Ｐゴシック" pitchFamily="50" charset="-128"/>
              </a:rPr>
              <a:t>methodA</a:t>
            </a:r>
            <a:r>
              <a:rPr lang="en-US" altLang="ja-JP" dirty="0" smtClean="0">
                <a:latin typeface="Arial" charset="0"/>
                <a:ea typeface="ＭＳ Ｐゴシック" pitchFamily="50" charset="-128"/>
              </a:rPr>
              <a:t>()</a:t>
            </a:r>
            <a:r>
              <a:rPr lang="ja-JP" altLang="en-US" dirty="0" smtClean="0">
                <a:latin typeface="Arial" charset="0"/>
                <a:ea typeface="ＭＳ Ｐゴシック" pitchFamily="50" charset="-128"/>
              </a:rPr>
              <a:t>を呼び</a:t>
            </a:r>
            <a:r>
              <a:rPr lang="en-US" altLang="ja-JP" dirty="0" smtClean="0">
                <a:latin typeface="Arial" charset="0"/>
                <a:ea typeface="ＭＳ Ｐゴシック" pitchFamily="50" charset="-128"/>
              </a:rPr>
              <a:t>, </a:t>
            </a:r>
            <a:r>
              <a:rPr lang="ja-JP" altLang="en-US" dirty="0" smtClean="0">
                <a:latin typeface="Arial" charset="0"/>
                <a:ea typeface="ＭＳ Ｐゴシック" pitchFamily="50" charset="-128"/>
              </a:rPr>
              <a:t>初期値が</a:t>
            </a:r>
            <a:r>
              <a:rPr lang="en-US" altLang="ja-JP" dirty="0" smtClean="0">
                <a:latin typeface="Arial" charset="0"/>
                <a:ea typeface="ＭＳ Ｐゴシック" pitchFamily="50" charset="-128"/>
              </a:rPr>
              <a:t>null</a:t>
            </a:r>
          </a:p>
          <a:p>
            <a:pPr marL="0" marR="0" indent="0" algn="l" defTabSz="914400" rtl="0" eaLnBrk="1" fontAlgn="base" latinLnBrk="0" hangingPunct="1">
              <a:lnSpc>
                <a:spcPct val="100000"/>
              </a:lnSpc>
              <a:spcBef>
                <a:spcPct val="0"/>
              </a:spcBef>
              <a:spcAft>
                <a:spcPct val="0"/>
              </a:spcAft>
              <a:buClrTx/>
              <a:buSzTx/>
              <a:buFontTx/>
              <a:buNone/>
              <a:tabLst/>
            </a:pPr>
            <a:r>
              <a:rPr lang="ja-JP" altLang="en-US" dirty="0">
                <a:latin typeface="Arial" charset="0"/>
                <a:ea typeface="ＭＳ Ｐゴシック" pitchFamily="50" charset="-128"/>
              </a:rPr>
              <a:t>の</a:t>
            </a:r>
            <a:r>
              <a:rPr lang="ja-JP" altLang="en-US" dirty="0" smtClean="0">
                <a:latin typeface="Arial" charset="0"/>
                <a:ea typeface="ＭＳ Ｐゴシック" pitchFamily="50" charset="-128"/>
              </a:rPr>
              <a:t>変数</a:t>
            </a:r>
            <a:r>
              <a:rPr lang="en-US" altLang="ja-JP" dirty="0" smtClean="0">
                <a:latin typeface="Arial" charset="0"/>
                <a:ea typeface="ＭＳ Ｐゴシック" pitchFamily="50" charset="-128"/>
              </a:rPr>
              <a:t>y</a:t>
            </a:r>
            <a:r>
              <a:rPr lang="ja-JP" altLang="en-US" dirty="0" smtClean="0">
                <a:latin typeface="Arial" charset="0"/>
                <a:ea typeface="ＭＳ Ｐゴシック" pitchFamily="50" charset="-128"/>
              </a:rPr>
              <a:t>に</a:t>
            </a:r>
            <a:r>
              <a:rPr lang="en-US" altLang="ja-JP" dirty="0" smtClean="0">
                <a:latin typeface="Arial" charset="0"/>
                <a:ea typeface="ＭＳ Ｐゴシック" pitchFamily="50" charset="-128"/>
              </a:rPr>
              <a:t>String </a:t>
            </a:r>
            <a:r>
              <a:rPr lang="ja-JP" altLang="en-US" dirty="0" smtClean="0">
                <a:latin typeface="Arial" charset="0"/>
                <a:ea typeface="ＭＳ Ｐゴシック" pitchFamily="50" charset="-128"/>
              </a:rPr>
              <a:t>オブジェクトを代入</a:t>
            </a:r>
            <a:endParaRPr lang="en-US" altLang="ja-JP" dirty="0" smtClean="0">
              <a:latin typeface="Arial"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1" lang="en-US" altLang="ja-JP" b="0" i="0" u="none" strike="noStrike" cap="none" normalizeH="0" baseline="0" dirty="0" smtClean="0">
              <a:ln>
                <a:noFill/>
              </a:ln>
              <a:solidFill>
                <a:schemeClr val="tx1"/>
              </a:solidFill>
              <a:effectLst/>
              <a:latin typeface="Arial"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b="0" i="0" u="none" strike="noStrike" cap="none" normalizeH="0" baseline="0" dirty="0" smtClean="0">
                <a:ln>
                  <a:noFill/>
                </a:ln>
                <a:solidFill>
                  <a:schemeClr val="tx1"/>
                </a:solidFill>
                <a:effectLst/>
                <a:latin typeface="Arial" charset="0"/>
                <a:ea typeface="ＭＳ Ｐゴシック" pitchFamily="50" charset="-128"/>
              </a:rPr>
              <a:t>② </a:t>
            </a:r>
            <a:r>
              <a:rPr kumimoji="1" lang="en-US" altLang="ja-JP" b="0" i="0" u="none" strike="noStrike" cap="none" normalizeH="0" baseline="0" dirty="0" err="1" smtClean="0">
                <a:ln>
                  <a:noFill/>
                </a:ln>
                <a:solidFill>
                  <a:schemeClr val="tx1"/>
                </a:solidFill>
                <a:effectLst/>
                <a:latin typeface="Arial" charset="0"/>
                <a:ea typeface="ＭＳ Ｐゴシック" pitchFamily="50" charset="-128"/>
              </a:rPr>
              <a:t>methodB</a:t>
            </a:r>
            <a:r>
              <a:rPr kumimoji="1" lang="en-US" altLang="ja-JP" b="0"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b="0" i="0" u="none" strike="noStrike" cap="none" normalizeH="0" baseline="0" dirty="0" smtClean="0">
                <a:ln>
                  <a:noFill/>
                </a:ln>
                <a:solidFill>
                  <a:schemeClr val="tx1"/>
                </a:solidFill>
                <a:effectLst/>
                <a:latin typeface="Arial" charset="0"/>
                <a:ea typeface="ＭＳ Ｐゴシック" pitchFamily="50" charset="-128"/>
              </a:rPr>
              <a:t>を呼び，</a:t>
            </a:r>
            <a:r>
              <a:rPr kumimoji="1" lang="en-US" altLang="ja-JP" b="0" i="0" u="none" strike="noStrike" cap="none" normalizeH="0" baseline="0" dirty="0" smtClean="0">
                <a:ln>
                  <a:noFill/>
                </a:ln>
                <a:solidFill>
                  <a:schemeClr val="tx1"/>
                </a:solidFill>
                <a:effectLst/>
                <a:latin typeface="Arial" charset="0"/>
                <a:ea typeface="ＭＳ Ｐゴシック" pitchFamily="50" charset="-128"/>
              </a:rPr>
              <a:t>y</a:t>
            </a:r>
            <a:r>
              <a:rPr kumimoji="1" lang="ja-JP" altLang="en-US" b="0" i="0" u="none" strike="noStrike" cap="none" normalizeH="0" baseline="0" dirty="0" smtClean="0">
                <a:ln>
                  <a:noFill/>
                </a:ln>
                <a:solidFill>
                  <a:schemeClr val="tx1"/>
                </a:solidFill>
                <a:effectLst/>
                <a:latin typeface="Arial" charset="0"/>
                <a:ea typeface="ＭＳ Ｐゴシック" pitchFamily="50" charset="-128"/>
              </a:rPr>
              <a:t>の長さを</a:t>
            </a:r>
            <a:r>
              <a:rPr lang="ja-JP" altLang="en-US" dirty="0">
                <a:latin typeface="Arial" charset="0"/>
                <a:ea typeface="ＭＳ Ｐゴシック" pitchFamily="50" charset="-128"/>
              </a:rPr>
              <a:t>取得</a:t>
            </a:r>
            <a:r>
              <a:rPr kumimoji="1" lang="en-US" altLang="ja-JP" b="0" i="0" u="none" strike="noStrike" cap="none" normalizeH="0" baseline="0" dirty="0" smtClean="0">
                <a:ln>
                  <a:noFill/>
                </a:ln>
                <a:solidFill>
                  <a:schemeClr val="tx1"/>
                </a:solidFill>
                <a:effectLst/>
                <a:latin typeface="Arial" charset="0"/>
                <a:ea typeface="ＭＳ Ｐゴシック" pitchFamily="50" charset="-128"/>
              </a:rPr>
              <a:t> </a:t>
            </a:r>
          </a:p>
          <a:p>
            <a:pPr marL="0" marR="0" indent="0" algn="l"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9" name="正方形/長方形 18"/>
          <p:cNvSpPr/>
          <p:nvPr/>
        </p:nvSpPr>
        <p:spPr>
          <a:xfrm>
            <a:off x="5226879" y="2618658"/>
            <a:ext cx="3625938" cy="6075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460352" y="3998977"/>
            <a:ext cx="3716459" cy="369332"/>
          </a:xfrm>
          <a:prstGeom prst="rect">
            <a:avLst/>
          </a:prstGeom>
          <a:noFill/>
        </p:spPr>
        <p:txBody>
          <a:bodyPr wrap="square" rtlCol="0">
            <a:spAutoFit/>
          </a:bodyPr>
          <a:lstStyle/>
          <a:p>
            <a:r>
              <a:rPr kumimoji="1" lang="en-US" altLang="ja-JP" dirty="0" smtClean="0"/>
              <a:t>public</a:t>
            </a:r>
            <a:r>
              <a:rPr kumimoji="1" lang="ja-JP" altLang="en-US" dirty="0" smtClean="0"/>
              <a:t>な</a:t>
            </a:r>
            <a:r>
              <a:rPr lang="ja-JP" altLang="en-US" dirty="0" smtClean="0"/>
              <a:t>メソッド </a:t>
            </a:r>
            <a:r>
              <a:rPr lang="en-US" altLang="ja-JP" dirty="0" err="1" smtClean="0"/>
              <a:t>methodC</a:t>
            </a:r>
            <a:r>
              <a:rPr kumimoji="1" lang="en-US" altLang="ja-JP" dirty="0" smtClean="0"/>
              <a:t>() </a:t>
            </a:r>
            <a:endParaRPr kumimoji="1" lang="ja-JP" altLang="en-US" dirty="0"/>
          </a:p>
        </p:txBody>
      </p:sp>
      <p:sp>
        <p:nvSpPr>
          <p:cNvPr id="21" name="右矢印 20"/>
          <p:cNvSpPr/>
          <p:nvPr/>
        </p:nvSpPr>
        <p:spPr bwMode="auto">
          <a:xfrm>
            <a:off x="5209153" y="4054852"/>
            <a:ext cx="261959" cy="310835"/>
          </a:xfrm>
          <a:prstGeom prst="rightArrow">
            <a:avLst/>
          </a:prstGeom>
          <a:solidFill>
            <a:srgbClr val="FFCC99"/>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b"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Arial" charset="0"/>
              <a:ea typeface="ＭＳ Ｐゴシック" pitchFamily="50" charset="-128"/>
            </a:endParaRPr>
          </a:p>
        </p:txBody>
      </p:sp>
      <p:sp>
        <p:nvSpPr>
          <p:cNvPr id="22" name="正方形/長方形 21"/>
          <p:cNvSpPr/>
          <p:nvPr/>
        </p:nvSpPr>
        <p:spPr>
          <a:xfrm>
            <a:off x="5226879" y="3335257"/>
            <a:ext cx="3625938" cy="45894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330100" y="4588179"/>
            <a:ext cx="3228769" cy="646331"/>
          </a:xfrm>
          <a:prstGeom prst="rect">
            <a:avLst/>
          </a:prstGeom>
          <a:noFill/>
        </p:spPr>
        <p:txBody>
          <a:bodyPr wrap="none" rtlCol="0">
            <a:spAutoFit/>
          </a:bodyPr>
          <a:lstStyle/>
          <a:p>
            <a:pPr algn="ctr"/>
            <a:r>
              <a:rPr kumimoji="1" lang="en-US" altLang="ja-JP" dirty="0" err="1" smtClean="0"/>
              <a:t>methodB</a:t>
            </a:r>
            <a:r>
              <a:rPr kumimoji="1" lang="en-US" altLang="ja-JP" dirty="0" smtClean="0"/>
              <a:t>()</a:t>
            </a:r>
            <a:r>
              <a:rPr kumimoji="1" lang="ja-JP" altLang="en-US" dirty="0" smtClean="0"/>
              <a:t>のアクセス修飾子が</a:t>
            </a:r>
            <a:endParaRPr kumimoji="1" lang="en-US" altLang="ja-JP" dirty="0" smtClean="0"/>
          </a:p>
          <a:p>
            <a:pPr algn="ctr"/>
            <a:r>
              <a:rPr lang="en-US" altLang="ja-JP" dirty="0"/>
              <a:t>p</a:t>
            </a:r>
            <a:r>
              <a:rPr lang="en-US" altLang="ja-JP" dirty="0" smtClean="0"/>
              <a:t>rivate </a:t>
            </a:r>
            <a:r>
              <a:rPr lang="ja-JP" altLang="en-US" dirty="0" smtClean="0"/>
              <a:t>ではなく </a:t>
            </a:r>
            <a:r>
              <a:rPr lang="en-US" altLang="ja-JP" dirty="0" smtClean="0"/>
              <a:t>public</a:t>
            </a:r>
            <a:endParaRPr kumimoji="1" lang="ja-JP" altLang="en-US" dirty="0"/>
          </a:p>
        </p:txBody>
      </p:sp>
      <p:sp>
        <p:nvSpPr>
          <p:cNvPr id="8" name="下矢印 7"/>
          <p:cNvSpPr/>
          <p:nvPr/>
        </p:nvSpPr>
        <p:spPr>
          <a:xfrm>
            <a:off x="6712772" y="5234510"/>
            <a:ext cx="484632" cy="228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4905487" y="5478188"/>
            <a:ext cx="4314001" cy="369332"/>
          </a:xfrm>
          <a:prstGeom prst="rect">
            <a:avLst/>
          </a:prstGeom>
          <a:noFill/>
        </p:spPr>
        <p:txBody>
          <a:bodyPr wrap="none" rtlCol="0">
            <a:spAutoFit/>
          </a:bodyPr>
          <a:lstStyle/>
          <a:p>
            <a:pPr algn="ctr"/>
            <a:r>
              <a:rPr lang="ja-JP" altLang="en-US" dirty="0"/>
              <a:t>外部</a:t>
            </a:r>
            <a:r>
              <a:rPr lang="ja-JP" altLang="en-US" dirty="0" smtClean="0"/>
              <a:t>から①を飛ばして②を直接実行可能</a:t>
            </a:r>
            <a:endParaRPr kumimoji="1" lang="ja-JP" altLang="en-US" dirty="0"/>
          </a:p>
        </p:txBody>
      </p:sp>
      <p:sp>
        <p:nvSpPr>
          <p:cNvPr id="24" name="下矢印 23"/>
          <p:cNvSpPr/>
          <p:nvPr/>
        </p:nvSpPr>
        <p:spPr>
          <a:xfrm>
            <a:off x="6712772" y="5849961"/>
            <a:ext cx="484632" cy="228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002658" y="6108661"/>
            <a:ext cx="4054315" cy="461665"/>
          </a:xfrm>
          <a:prstGeom prst="rect">
            <a:avLst/>
          </a:prstGeom>
          <a:noFill/>
        </p:spPr>
        <p:txBody>
          <a:bodyPr wrap="none" rtlCol="0">
            <a:spAutoFit/>
          </a:bodyPr>
          <a:lstStyle/>
          <a:p>
            <a:pPr algn="ctr"/>
            <a:r>
              <a:rPr lang="en-US" altLang="ja-JP" sz="2400" dirty="0" err="1" smtClean="0">
                <a:solidFill>
                  <a:srgbClr val="FF0000"/>
                </a:solidFill>
              </a:rPr>
              <a:t>NullPointerException</a:t>
            </a:r>
            <a:r>
              <a:rPr lang="ja-JP" altLang="en-US" sz="2400" dirty="0">
                <a:solidFill>
                  <a:srgbClr val="FF0000"/>
                </a:solidFill>
              </a:rPr>
              <a:t> </a:t>
            </a:r>
            <a:r>
              <a:rPr lang="ja-JP" altLang="en-US" sz="2400" dirty="0" smtClean="0">
                <a:solidFill>
                  <a:srgbClr val="FF0000"/>
                </a:solidFill>
              </a:rPr>
              <a:t>の発生</a:t>
            </a:r>
            <a:endParaRPr kumimoji="1" lang="ja-JP" altLang="en-US" sz="2400" dirty="0">
              <a:solidFill>
                <a:srgbClr val="FF0000"/>
              </a:solidFill>
            </a:endParaRPr>
          </a:p>
        </p:txBody>
      </p:sp>
      <p:sp>
        <p:nvSpPr>
          <p:cNvPr id="26" name="正方形/長方形 25"/>
          <p:cNvSpPr/>
          <p:nvPr/>
        </p:nvSpPr>
        <p:spPr>
          <a:xfrm>
            <a:off x="5505612" y="3981588"/>
            <a:ext cx="2755535" cy="45894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2133271" y="1605024"/>
            <a:ext cx="4896544" cy="461665"/>
          </a:xfrm>
          <a:prstGeom prst="rect">
            <a:avLst/>
          </a:prstGeom>
          <a:solidFill>
            <a:srgbClr val="FFCCCC"/>
          </a:solidFill>
          <a:ln w="28575">
            <a:solidFill>
              <a:schemeClr val="tx1"/>
            </a:solidFill>
          </a:ln>
        </p:spPr>
        <p:txBody>
          <a:bodyPr wrap="square" rtlCol="0">
            <a:spAutoFit/>
          </a:bodyPr>
          <a:lstStyle/>
          <a:p>
            <a:pPr algn="ctr"/>
            <a:r>
              <a:rPr kumimoji="1" lang="ja-JP" altLang="en-US" sz="2400" dirty="0" smtClean="0"/>
              <a:t>文字列 </a:t>
            </a:r>
            <a:r>
              <a:rPr lang="en-US" altLang="ja-JP" sz="2400" dirty="0" smtClean="0"/>
              <a:t>y </a:t>
            </a:r>
            <a:r>
              <a:rPr kumimoji="1" lang="ja-JP" altLang="en-US" sz="2400" dirty="0" smtClean="0"/>
              <a:t>の長さを取得したい</a:t>
            </a:r>
            <a:endParaRPr kumimoji="1" lang="ja-JP" altLang="en-US" sz="2400" dirty="0"/>
          </a:p>
        </p:txBody>
      </p:sp>
      <p:sp>
        <p:nvSpPr>
          <p:cNvPr id="9" name="円/楕円 8"/>
          <p:cNvSpPr/>
          <p:nvPr/>
        </p:nvSpPr>
        <p:spPr>
          <a:xfrm>
            <a:off x="1281912" y="3929208"/>
            <a:ext cx="876131" cy="3390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曲線コネクタ 27"/>
          <p:cNvCxnSpPr>
            <a:stCxn id="9" idx="5"/>
            <a:endCxn id="7" idx="1"/>
          </p:cNvCxnSpPr>
          <p:nvPr/>
        </p:nvCxnSpPr>
        <p:spPr>
          <a:xfrm rot="16200000" flipH="1">
            <a:off x="3333561" y="2914805"/>
            <a:ext cx="692715" cy="3300363"/>
          </a:xfrm>
          <a:prstGeom prst="curvedConnector2">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067202" y="3352511"/>
            <a:ext cx="7585791"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r>
              <a:rPr lang="ja-JP" altLang="en-US" sz="2800" b="1" dirty="0">
                <a:solidFill>
                  <a:schemeClr val="accent6"/>
                </a:solidFill>
              </a:rPr>
              <a:t>高品質なソフトウェアを作成するためには，</a:t>
            </a:r>
            <a:r>
              <a:rPr lang="en-US" altLang="ja-JP" sz="2800" b="1" dirty="0">
                <a:solidFill>
                  <a:schemeClr val="accent6"/>
                </a:solidFill>
              </a:rPr>
              <a:t/>
            </a:r>
            <a:br>
              <a:rPr lang="en-US" altLang="ja-JP" sz="2800" b="1" dirty="0">
                <a:solidFill>
                  <a:schemeClr val="accent6"/>
                </a:solidFill>
              </a:rPr>
            </a:br>
            <a:r>
              <a:rPr lang="ja-JP" altLang="en-US" sz="2800" b="1" dirty="0">
                <a:solidFill>
                  <a:schemeClr val="accent6"/>
                </a:solidFill>
              </a:rPr>
              <a:t>アクセス修飾子を適切に設定することが</a:t>
            </a:r>
            <a:r>
              <a:rPr lang="ja-JP" altLang="en-US" sz="2800" b="1" dirty="0" smtClean="0">
                <a:solidFill>
                  <a:schemeClr val="accent6"/>
                </a:solidFill>
              </a:rPr>
              <a:t>望ましい</a:t>
            </a:r>
            <a:endParaRPr lang="en-US" altLang="ja-JP" sz="2800" b="1" dirty="0">
              <a:solidFill>
                <a:schemeClr val="accent6"/>
              </a:solidFill>
            </a:endParaRPr>
          </a:p>
        </p:txBody>
      </p:sp>
    </p:spTree>
    <p:extLst>
      <p:ext uri="{BB962C8B-B14F-4D97-AF65-F5344CB8AC3E}">
        <p14:creationId xmlns:p14="http://schemas.microsoft.com/office/powerpoint/2010/main" val="344391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6" grpId="0" animBg="1"/>
      <p:bldP spid="19" grpId="0" animBg="1"/>
      <p:bldP spid="22" grpId="0" animBg="1"/>
      <p:bldP spid="26"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844824"/>
            <a:ext cx="7772400" cy="1470025"/>
          </a:xfrm>
        </p:spPr>
        <p:txBody>
          <a:bodyPr/>
          <a:lstStyle/>
          <a:p>
            <a:pPr algn="r"/>
            <a:r>
              <a:rPr kumimoji="1" lang="ja-JP" altLang="en-US" dirty="0" smtClean="0"/>
              <a:t>既存研究</a:t>
            </a:r>
            <a:endParaRPr kumimoji="1" lang="ja-JP" altLang="en-US" dirty="0"/>
          </a:p>
        </p:txBody>
      </p:sp>
      <p:sp>
        <p:nvSpPr>
          <p:cNvPr id="2" name="サブタイトル 1"/>
          <p:cNvSpPr>
            <a:spLocks noGrp="1"/>
          </p:cNvSpPr>
          <p:nvPr>
            <p:ph type="subTitle" idx="1"/>
          </p:nvPr>
        </p:nvSpPr>
        <p:spPr/>
        <p:txBody>
          <a:bodyPr/>
          <a:lstStyle/>
          <a:p>
            <a:endParaRPr kumimoji="1" lang="ja-JP" altLang="en-US"/>
          </a:p>
        </p:txBody>
      </p:sp>
      <p:sp>
        <p:nvSpPr>
          <p:cNvPr id="4" name="スライド番号プレースホルダー 3"/>
          <p:cNvSpPr>
            <a:spLocks noGrp="1"/>
          </p:cNvSpPr>
          <p:nvPr>
            <p:ph type="sldNum" sz="quarter" idx="4"/>
          </p:nvPr>
        </p:nvSpPr>
        <p:spPr/>
        <p:txBody>
          <a:bodyPr/>
          <a:lstStyle/>
          <a:p>
            <a:fld id="{22E6A094-B210-4999-B7BF-46681B6EB37E}" type="slidenum">
              <a:rPr lang="en-US" altLang="ja-JP" smtClean="0"/>
              <a:pPr/>
              <a:t>7</a:t>
            </a:fld>
            <a:endParaRPr lang="en-US" altLang="ja-JP"/>
          </a:p>
        </p:txBody>
      </p:sp>
    </p:spTree>
    <p:extLst>
      <p:ext uri="{BB962C8B-B14F-4D97-AF65-F5344CB8AC3E}">
        <p14:creationId xmlns:p14="http://schemas.microsoft.com/office/powerpoint/2010/main" val="2022201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既存研究</a:t>
            </a:r>
            <a:r>
              <a:rPr lang="ja-JP" altLang="en-US" dirty="0" smtClean="0"/>
              <a:t>：</a:t>
            </a:r>
            <a:r>
              <a:rPr kumimoji="1" lang="en-US" altLang="ja-JP" dirty="0" err="1" smtClean="0"/>
              <a:t>ModiChecker</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smtClean="0"/>
              <a:t>アクセス修飾子過剰性を検出・修正可能な</a:t>
            </a:r>
            <a:r>
              <a:rPr lang="en-US" altLang="ja-JP" smtClean="0"/>
              <a:t/>
            </a:r>
            <a:br>
              <a:rPr lang="en-US" altLang="ja-JP" smtClean="0"/>
            </a:br>
            <a:r>
              <a:rPr lang="ja-JP" altLang="en-US" smtClean="0"/>
              <a:t>ツール </a:t>
            </a:r>
            <a:r>
              <a:rPr lang="en-US" altLang="ja-JP" smtClean="0">
                <a:solidFill>
                  <a:srgbClr val="FF0000"/>
                </a:solidFill>
              </a:rPr>
              <a:t>ModiChecker</a:t>
            </a:r>
            <a:r>
              <a:rPr lang="en-US" altLang="ja-JP" sz="1800" smtClean="0">
                <a:solidFill>
                  <a:srgbClr val="FF0000"/>
                </a:solidFill>
              </a:rPr>
              <a:t>[1]</a:t>
            </a:r>
            <a:r>
              <a:rPr lang="ja-JP" altLang="en-US" smtClean="0"/>
              <a:t>を開発</a:t>
            </a:r>
            <a:endParaRPr lang="en-US" altLang="ja-JP" smtClean="0"/>
          </a:p>
          <a:p>
            <a:pPr marL="400050" lvl="1" indent="400050"/>
            <a:r>
              <a:rPr lang="en-US" altLang="ja-JP" smtClean="0"/>
              <a:t>Java</a:t>
            </a:r>
            <a:r>
              <a:rPr lang="ja-JP" altLang="en-US" smtClean="0"/>
              <a:t>プログラムのフィールド</a:t>
            </a:r>
            <a:r>
              <a:rPr lang="en-US" altLang="ja-JP" smtClean="0"/>
              <a:t>/</a:t>
            </a:r>
            <a:r>
              <a:rPr lang="ja-JP" altLang="en-US" smtClean="0"/>
              <a:t>メソッドを対象</a:t>
            </a:r>
            <a:endParaRPr lang="en-US" altLang="ja-JP" smtClean="0"/>
          </a:p>
          <a:p>
            <a:pPr marL="400050" lvl="1" indent="400050"/>
            <a:r>
              <a:rPr lang="ja-JP" altLang="en-US" smtClean="0"/>
              <a:t>プログラムの静的解析により実現</a:t>
            </a:r>
            <a:endParaRPr lang="en-US" altLang="ja-JP" smtClean="0"/>
          </a:p>
          <a:p>
            <a:pPr marL="0" indent="0">
              <a:buNone/>
            </a:pPr>
            <a:endParaRPr lang="en-US" altLang="ja-JP" smtClean="0"/>
          </a:p>
          <a:p>
            <a:pPr marL="400050" lvl="1" indent="-400050"/>
            <a:endParaRPr lang="en-US" altLang="ja-JP" smtClean="0"/>
          </a:p>
          <a:p>
            <a:pPr marL="742950" lvl="2" indent="-342900"/>
            <a:endParaRPr lang="en-US" altLang="ja-JP" sz="2000" smtClean="0"/>
          </a:p>
          <a:p>
            <a:pPr marL="0" indent="-400050"/>
            <a:endParaRPr lang="en-US" altLang="ja-JP" smtClean="0"/>
          </a:p>
          <a:p>
            <a:endParaRPr kumimoji="1" lang="ja-JP" altLang="en-US" sz="2400" dirty="0"/>
          </a:p>
        </p:txBody>
      </p:sp>
      <p:sp>
        <p:nvSpPr>
          <p:cNvPr id="4" name="テキスト ボックス 3"/>
          <p:cNvSpPr txBox="1"/>
          <p:nvPr/>
        </p:nvSpPr>
        <p:spPr>
          <a:xfrm>
            <a:off x="438608" y="5574716"/>
            <a:ext cx="8237080" cy="461665"/>
          </a:xfrm>
          <a:prstGeom prst="rect">
            <a:avLst/>
          </a:prstGeom>
          <a:solidFill>
            <a:srgbClr val="FFFFCC"/>
          </a:solidFill>
          <a:ln>
            <a:solidFill>
              <a:schemeClr val="tx1"/>
            </a:solidFill>
          </a:ln>
        </p:spPr>
        <p:txBody>
          <a:bodyPr wrap="square" rtlCol="0">
            <a:spAutoFit/>
          </a:bodyPr>
          <a:lstStyle/>
          <a:p>
            <a:r>
              <a:rPr lang="en-US" altLang="ja-JP" sz="1200" dirty="0" smtClean="0"/>
              <a:t>[1] </a:t>
            </a:r>
            <a:r>
              <a:rPr lang="en-US" altLang="ja-JP" sz="1200" dirty="0" err="1" smtClean="0"/>
              <a:t>Dotri</a:t>
            </a:r>
            <a:r>
              <a:rPr lang="en-US" altLang="ja-JP" sz="1200" dirty="0" smtClean="0"/>
              <a:t> </a:t>
            </a:r>
            <a:r>
              <a:rPr lang="en-US" altLang="ja-JP" sz="1200" dirty="0" err="1"/>
              <a:t>Quoc</a:t>
            </a:r>
            <a:r>
              <a:rPr lang="en-US" altLang="ja-JP" sz="1200" dirty="0"/>
              <a:t>, Kazuo </a:t>
            </a:r>
            <a:r>
              <a:rPr lang="en-US" altLang="ja-JP" sz="1200" dirty="0" err="1"/>
              <a:t>Kobori</a:t>
            </a:r>
            <a:r>
              <a:rPr lang="en-US" altLang="ja-JP" sz="1200" dirty="0"/>
              <a:t>, </a:t>
            </a:r>
            <a:r>
              <a:rPr lang="en-US" altLang="ja-JP" sz="1200" dirty="0" err="1"/>
              <a:t>Norihiro</a:t>
            </a:r>
            <a:r>
              <a:rPr lang="en-US" altLang="ja-JP" sz="1200" dirty="0"/>
              <a:t> Yoshida, </a:t>
            </a:r>
            <a:r>
              <a:rPr lang="en-US" altLang="ja-JP" sz="1200" dirty="0" err="1"/>
              <a:t>Yoshiki</a:t>
            </a:r>
            <a:r>
              <a:rPr lang="en-US" altLang="ja-JP" sz="1200" dirty="0"/>
              <a:t> Higo, </a:t>
            </a:r>
            <a:r>
              <a:rPr lang="en-US" altLang="ja-JP" sz="1200" dirty="0" err="1"/>
              <a:t>Katsuro</a:t>
            </a:r>
            <a:r>
              <a:rPr lang="en-US" altLang="ja-JP" sz="1200" dirty="0"/>
              <a:t> Inoue, </a:t>
            </a:r>
            <a:r>
              <a:rPr lang="en-US" altLang="ja-JP" sz="1200" dirty="0" err="1"/>
              <a:t>ModiChecker</a:t>
            </a:r>
            <a:r>
              <a:rPr lang="en-US" altLang="ja-JP" sz="1200" dirty="0"/>
              <a:t>: Accessibility Excessiveness, Analysis Tool for Java Program</a:t>
            </a:r>
            <a:r>
              <a:rPr lang="en-US" altLang="ja-JP" sz="1200" dirty="0" smtClean="0"/>
              <a:t>, JSSST</a:t>
            </a:r>
            <a:r>
              <a:rPr lang="ja-JP" altLang="ja-JP" sz="1200" dirty="0" smtClean="0"/>
              <a:t>講演論</a:t>
            </a:r>
            <a:r>
              <a:rPr lang="ja-JP" altLang="ja-JP" sz="1200" dirty="0"/>
              <a:t>文集</a:t>
            </a:r>
            <a:r>
              <a:rPr lang="en-US" altLang="ja-JP" sz="1200" dirty="0"/>
              <a:t> vol.28, pp.78-83</a:t>
            </a:r>
            <a:r>
              <a:rPr lang="en-US" altLang="ja-JP" sz="1200" dirty="0" smtClean="0"/>
              <a:t>, 2011</a:t>
            </a:r>
          </a:p>
        </p:txBody>
      </p:sp>
      <p:sp>
        <p:nvSpPr>
          <p:cNvPr id="5" name="テキスト ボックス 4"/>
          <p:cNvSpPr txBox="1"/>
          <p:nvPr/>
        </p:nvSpPr>
        <p:spPr>
          <a:xfrm>
            <a:off x="773548" y="3919537"/>
            <a:ext cx="7585791" cy="9541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400050" lvl="1" indent="0">
              <a:buNone/>
            </a:pPr>
            <a:r>
              <a:rPr lang="ja-JP" altLang="en-US" sz="2800" dirty="0"/>
              <a:t>ソフトウェアに存在する過剰なアクセス修飾子をもつ，フィールド</a:t>
            </a:r>
            <a:r>
              <a:rPr lang="en-US" altLang="ja-JP" sz="2800" dirty="0"/>
              <a:t>/</a:t>
            </a:r>
            <a:r>
              <a:rPr lang="ja-JP" altLang="en-US" sz="2800" dirty="0"/>
              <a:t>メソッドの分析を行った</a:t>
            </a:r>
            <a:endParaRPr lang="en-US" altLang="ja-JP" sz="2800" dirty="0"/>
          </a:p>
        </p:txBody>
      </p:sp>
      <p:sp>
        <p:nvSpPr>
          <p:cNvPr id="6" name="スライド番号プレースホルダー 5"/>
          <p:cNvSpPr>
            <a:spLocks noGrp="1"/>
          </p:cNvSpPr>
          <p:nvPr>
            <p:ph type="sldNum" sz="quarter" idx="12"/>
          </p:nvPr>
        </p:nvSpPr>
        <p:spPr/>
        <p:txBody>
          <a:bodyPr/>
          <a:lstStyle/>
          <a:p>
            <a:fld id="{10BF1CB8-4175-44FF-84F3-313DE1255CF5}" type="slidenum">
              <a:rPr lang="ja-JP" altLang="en-US" smtClean="0"/>
              <a:pPr/>
              <a:t>8</a:t>
            </a:fld>
            <a:endParaRPr lang="ja-JP" altLang="en-US" dirty="0"/>
          </a:p>
        </p:txBody>
      </p:sp>
    </p:spTree>
    <p:extLst>
      <p:ext uri="{BB962C8B-B14F-4D97-AF65-F5344CB8AC3E}">
        <p14:creationId xmlns:p14="http://schemas.microsoft.com/office/powerpoint/2010/main" val="2017634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タイトル 1"/>
              <p:cNvSpPr>
                <a:spLocks noGrp="1"/>
              </p:cNvSpPr>
              <p:nvPr>
                <p:ph type="title"/>
              </p:nvPr>
            </p:nvSpPr>
            <p:spPr/>
            <p:txBody>
              <a:bodyPr>
                <a:normAutofit/>
              </a:bodyPr>
              <a:lstStyle/>
              <a:p>
                <a:pPr algn="l"/>
                <a:r>
                  <a:rPr lang="ja-JP" altLang="en-US" sz="3600" b="1" dirty="0" smtClean="0"/>
                  <a:t>既存研究：</a:t>
                </a:r>
                <a:r>
                  <a:rPr lang="ja-JP" altLang="en-US" sz="3000" b="1" dirty="0" smtClean="0"/>
                  <a:t>アクセス修飾子過剰性</a:t>
                </a:r>
                <a:r>
                  <a:rPr lang="en-US" altLang="ja-JP" sz="3000" b="1" dirty="0" smtClean="0"/>
                  <a:t/>
                </a:r>
                <a:br>
                  <a:rPr lang="en-US" altLang="ja-JP" sz="3000" b="1" dirty="0" smtClean="0"/>
                </a:br>
                <a:r>
                  <a:rPr lang="en-US" altLang="ja-JP" sz="3000" b="1" dirty="0" smtClean="0"/>
                  <a:t>AE :</a:t>
                </a:r>
                <a:r>
                  <a:rPr lang="ja-JP" altLang="en-US" sz="3000" dirty="0" smtClean="0"/>
                  <a:t> </a:t>
                </a:r>
                <a14:m>
                  <m:oMath xmlns:m="http://schemas.openxmlformats.org/officeDocument/2006/math">
                    <m:sSub>
                      <m:sSubPr>
                        <m:ctrlPr>
                          <a:rPr lang="en-US" altLang="ja-JP" sz="3000" i="1" dirty="0" smtClean="0">
                            <a:latin typeface="Cambria Math" panose="02040503050406030204" pitchFamily="18" charset="0"/>
                          </a:rPr>
                        </m:ctrlPr>
                      </m:sSubPr>
                      <m:e>
                        <m:r>
                          <m:rPr>
                            <m:sty m:val="p"/>
                          </m:rPr>
                          <a:rPr lang="en-US" altLang="ja-JP" sz="3000" i="1" dirty="0">
                            <a:latin typeface="Cambria Math" panose="02040503050406030204" pitchFamily="18" charset="0"/>
                          </a:rPr>
                          <m:t>Accesibility</m:t>
                        </m:r>
                        <m:r>
                          <a:rPr lang="en-US" altLang="ja-JP" sz="3000" b="0" i="1" dirty="0" smtClean="0">
                            <a:latin typeface="Cambria Math" panose="02040503050406030204" pitchFamily="18" charset="0"/>
                          </a:rPr>
                          <m:t> </m:t>
                        </m:r>
                        <m:r>
                          <m:rPr>
                            <m:sty m:val="p"/>
                          </m:rPr>
                          <a:rPr lang="en-US" altLang="ja-JP" sz="3000" i="1" dirty="0">
                            <a:latin typeface="Cambria Math" panose="02040503050406030204" pitchFamily="18" charset="0"/>
                          </a:rPr>
                          <m:t>Excessiveness</m:t>
                        </m:r>
                      </m:e>
                      <m:sub>
                        <m:d>
                          <m:dPr>
                            <m:begChr m:val="["/>
                            <m:endChr m:val="]"/>
                            <m:ctrlPr>
                              <a:rPr lang="en-US" altLang="ja-JP" sz="3000" i="1" dirty="0">
                                <a:latin typeface="Cambria Math" panose="02040503050406030204" pitchFamily="18" charset="0"/>
                              </a:rPr>
                            </m:ctrlPr>
                          </m:dPr>
                          <m:e>
                            <m:r>
                              <a:rPr lang="en-US" altLang="ja-JP" sz="3000" dirty="0">
                                <a:latin typeface="Cambria Math" panose="02040503050406030204" pitchFamily="18" charset="0"/>
                              </a:rPr>
                              <m:t>1</m:t>
                            </m:r>
                          </m:e>
                        </m:d>
                      </m:sub>
                    </m:sSub>
                  </m:oMath>
                </a14:m>
                <a:endParaRPr kumimoji="1" lang="ja-JP" altLang="en-US" sz="3000" b="1" dirty="0"/>
              </a:p>
            </p:txBody>
          </p:sp>
        </mc:Choice>
        <mc:Fallback xmlns="">
          <p:sp>
            <p:nvSpPr>
              <p:cNvPr id="2" name="タイトル 1"/>
              <p:cNvSpPr>
                <a:spLocks noGrp="1" noRot="1" noChangeAspect="1" noMove="1" noResize="1" noEditPoints="1" noAdjustHandles="1" noChangeArrowheads="1" noChangeShapeType="1" noTextEdit="1"/>
              </p:cNvSpPr>
              <p:nvPr>
                <p:ph type="title"/>
              </p:nvPr>
            </p:nvSpPr>
            <p:spPr>
              <a:blipFill rotWithShape="0">
                <a:blip r:embed="rId3"/>
                <a:stretch>
                  <a:fillRect l="-2226" t="-7979" b="-12234"/>
                </a:stretch>
              </a:blipFill>
            </p:spPr>
            <p:txBody>
              <a:bodyPr/>
              <a:lstStyle/>
              <a:p>
                <a:r>
                  <a:rPr lang="ja-JP" altLang="en-US">
                    <a:noFill/>
                  </a:rPr>
                  <a:t> </a:t>
                </a:r>
              </a:p>
            </p:txBody>
          </p:sp>
        </mc:Fallback>
      </mc:AlternateContent>
      <p:sp>
        <p:nvSpPr>
          <p:cNvPr id="3" name="コンテンツ プレースホルダー 2"/>
          <p:cNvSpPr>
            <a:spLocks noGrp="1"/>
          </p:cNvSpPr>
          <p:nvPr>
            <p:ph idx="1"/>
          </p:nvPr>
        </p:nvSpPr>
        <p:spPr>
          <a:xfrm>
            <a:off x="623094" y="1685197"/>
            <a:ext cx="7886700" cy="4351338"/>
          </a:xfrm>
        </p:spPr>
        <p:txBody>
          <a:bodyPr/>
          <a:lstStyle/>
          <a:p>
            <a:pPr marL="0" indent="0">
              <a:buNone/>
            </a:pPr>
            <a:r>
              <a:rPr lang="en-US" altLang="ja-JP" sz="2400" dirty="0" smtClean="0"/>
              <a:t>AE</a:t>
            </a:r>
            <a:r>
              <a:rPr lang="en-US" altLang="ja-JP" sz="2400" dirty="0" smtClean="0">
                <a:solidFill>
                  <a:srgbClr val="FF0000"/>
                </a:solidFill>
              </a:rPr>
              <a:t> </a:t>
            </a:r>
            <a:r>
              <a:rPr lang="en-US" altLang="ja-JP" sz="2400" dirty="0"/>
              <a:t>:</a:t>
            </a:r>
            <a:r>
              <a:rPr lang="en-US" altLang="ja-JP" sz="2400" dirty="0" smtClean="0">
                <a:solidFill>
                  <a:srgbClr val="FF0000"/>
                </a:solidFill>
              </a:rPr>
              <a:t> </a:t>
            </a:r>
            <a:r>
              <a:rPr kumimoji="1" lang="ja-JP" altLang="en-US" sz="2400" dirty="0" smtClean="0"/>
              <a:t>アクセス可能な範囲が</a:t>
            </a:r>
            <a:r>
              <a:rPr kumimoji="1" lang="ja-JP" altLang="en-US" sz="2400" dirty="0" smtClean="0">
                <a:solidFill>
                  <a:srgbClr val="FF0000"/>
                </a:solidFill>
              </a:rPr>
              <a:t>過剰に広く</a:t>
            </a:r>
            <a:r>
              <a:rPr kumimoji="1" lang="ja-JP" altLang="en-US" sz="2400" dirty="0" smtClean="0"/>
              <a:t>設定されている</a:t>
            </a:r>
            <a:r>
              <a:rPr lang="en-US" altLang="ja-JP" sz="2400" dirty="0"/>
              <a:t/>
            </a:r>
            <a:br>
              <a:rPr lang="en-US" altLang="ja-JP" sz="2400" dirty="0"/>
            </a:br>
            <a:r>
              <a:rPr lang="en-US" altLang="ja-JP" sz="2400" dirty="0" smtClean="0"/>
              <a:t>        </a:t>
            </a:r>
            <a:r>
              <a:rPr kumimoji="1" lang="ja-JP" altLang="en-US" sz="2400" dirty="0" smtClean="0"/>
              <a:t>アクセス修飾子</a:t>
            </a:r>
            <a:endParaRPr lang="en-US" altLang="ja-JP" sz="2400" dirty="0"/>
          </a:p>
          <a:p>
            <a:pPr lvl="1"/>
            <a:r>
              <a:rPr kumimoji="1" lang="ja-JP" altLang="en-US" sz="2400" dirty="0" smtClean="0"/>
              <a:t>アクセス可能な範囲 </a:t>
            </a:r>
            <a:r>
              <a:rPr kumimoji="1" lang="ja-JP" altLang="en-US" sz="2400" dirty="0" smtClean="0">
                <a:solidFill>
                  <a:srgbClr val="FF0000"/>
                </a:solidFill>
              </a:rPr>
              <a:t>＞</a:t>
            </a:r>
            <a:r>
              <a:rPr kumimoji="1" lang="ja-JP" altLang="en-US" sz="2400" dirty="0" smtClean="0"/>
              <a:t> 実際のアクセス範囲</a:t>
            </a:r>
            <a:endParaRPr lang="en-US" altLang="ja-JP" sz="2400" dirty="0" smtClean="0"/>
          </a:p>
          <a:p>
            <a:pPr marL="0" indent="0">
              <a:buNone/>
            </a:pPr>
            <a:r>
              <a:rPr lang="en-US" altLang="ja-JP" sz="2400" dirty="0" smtClean="0"/>
              <a:t>AE</a:t>
            </a:r>
            <a:r>
              <a:rPr lang="ja-JP" altLang="en-US" sz="2400" dirty="0" smtClean="0"/>
              <a:t>は以下の表のように分類される</a:t>
            </a:r>
            <a:endParaRPr lang="en-US" altLang="ja-JP" sz="2400" dirty="0" smtClean="0"/>
          </a:p>
          <a:p>
            <a:pPr marL="0" indent="0">
              <a:buNone/>
            </a:pPr>
            <a:endParaRPr lang="en-US" altLang="ja-JP" dirty="0" smtClean="0"/>
          </a:p>
          <a:p>
            <a:endParaRPr lang="en-US" altLang="ja-JP" dirty="0" smtClean="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2AE4C31F-ED1E-4EB7-AEBD-C6C164C97A62}" type="slidenum">
              <a:rPr kumimoji="1" lang="ja-JP" altLang="en-US" smtClean="0"/>
              <a:t>9</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201235690"/>
              </p:ext>
            </p:extLst>
          </p:nvPr>
        </p:nvGraphicFramePr>
        <p:xfrm>
          <a:off x="948176" y="4232457"/>
          <a:ext cx="6984776" cy="1854200"/>
        </p:xfrm>
        <a:graphic>
          <a:graphicData uri="http://schemas.openxmlformats.org/drawingml/2006/table">
            <a:tbl>
              <a:tblPr firstRow="1" bandRow="1">
                <a:tableStyleId>{BDBED569-4797-4DF1-A0F4-6AAB3CD982D8}</a:tableStyleId>
              </a:tblPr>
              <a:tblGrid>
                <a:gridCol w="1119909"/>
                <a:gridCol w="1119909"/>
                <a:gridCol w="1119909"/>
                <a:gridCol w="1119909"/>
                <a:gridCol w="1119909"/>
                <a:gridCol w="1385231"/>
              </a:tblGrid>
              <a:tr h="370840">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Public</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Protected</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Default</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Private</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err="1" smtClean="0"/>
                        <a:t>NoAccess</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r>
              <a:tr h="370840">
                <a:tc>
                  <a:txBody>
                    <a:bodyPr/>
                    <a:lstStyle/>
                    <a:p>
                      <a:r>
                        <a:rPr kumimoji="1" lang="en-US" altLang="ja-JP" sz="1600" b="1" dirty="0" smtClean="0"/>
                        <a:t>Public</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r>
              <a:tr h="370840">
                <a:tc>
                  <a:txBody>
                    <a:bodyPr/>
                    <a:lstStyle/>
                    <a:p>
                      <a:r>
                        <a:rPr kumimoji="1" lang="en-US" altLang="ja-JP" sz="1600" b="1" dirty="0" smtClean="0"/>
                        <a:t>Protected</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r>
              <a:tr h="370840">
                <a:tc>
                  <a:txBody>
                    <a:bodyPr/>
                    <a:lstStyle/>
                    <a:p>
                      <a:r>
                        <a:rPr kumimoji="1" lang="en-US" altLang="ja-JP" sz="1600" b="1" dirty="0" smtClean="0"/>
                        <a:t>Default</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r>
              <a:tr h="370840">
                <a:tc>
                  <a:txBody>
                    <a:bodyPr/>
                    <a:lstStyle/>
                    <a:p>
                      <a:r>
                        <a:rPr kumimoji="1" lang="en-US" altLang="ja-JP" sz="1600" b="1" dirty="0" smtClean="0"/>
                        <a:t>Private</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smtClean="0"/>
                        <a:t>x</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DAEE"/>
                    </a:solidFill>
                  </a:tcPr>
                </a:tc>
              </a:tr>
            </a:tbl>
          </a:graphicData>
        </a:graphic>
      </p:graphicFrame>
      <p:sp>
        <p:nvSpPr>
          <p:cNvPr id="7" name="テキスト ボックス 6"/>
          <p:cNvSpPr txBox="1"/>
          <p:nvPr/>
        </p:nvSpPr>
        <p:spPr>
          <a:xfrm>
            <a:off x="739308" y="6264623"/>
            <a:ext cx="8171655" cy="461665"/>
          </a:xfrm>
          <a:prstGeom prst="rect">
            <a:avLst/>
          </a:prstGeom>
          <a:solidFill>
            <a:srgbClr val="FFFFCC"/>
          </a:solidFill>
          <a:ln>
            <a:solidFill>
              <a:schemeClr val="tx1"/>
            </a:solidFill>
          </a:ln>
        </p:spPr>
        <p:txBody>
          <a:bodyPr wrap="square" rtlCol="0">
            <a:spAutoFit/>
          </a:bodyPr>
          <a:lstStyle/>
          <a:p>
            <a:r>
              <a:rPr lang="en-US" altLang="ja-JP" sz="1200" dirty="0" smtClean="0"/>
              <a:t>[1] </a:t>
            </a:r>
            <a:r>
              <a:rPr lang="en-US" altLang="ja-JP" sz="1200" dirty="0" err="1" smtClean="0"/>
              <a:t>Dotri</a:t>
            </a:r>
            <a:r>
              <a:rPr lang="en-US" altLang="ja-JP" sz="1200" dirty="0" smtClean="0"/>
              <a:t> </a:t>
            </a:r>
            <a:r>
              <a:rPr lang="en-US" altLang="ja-JP" sz="1200" dirty="0" err="1"/>
              <a:t>Quoc</a:t>
            </a:r>
            <a:r>
              <a:rPr lang="en-US" altLang="ja-JP" sz="1200" dirty="0"/>
              <a:t>, Kazuo </a:t>
            </a:r>
            <a:r>
              <a:rPr lang="en-US" altLang="ja-JP" sz="1200" dirty="0" err="1"/>
              <a:t>Kobori</a:t>
            </a:r>
            <a:r>
              <a:rPr lang="en-US" altLang="ja-JP" sz="1200" dirty="0"/>
              <a:t>, </a:t>
            </a:r>
            <a:r>
              <a:rPr lang="en-US" altLang="ja-JP" sz="1200" dirty="0" err="1"/>
              <a:t>Norihiro</a:t>
            </a:r>
            <a:r>
              <a:rPr lang="en-US" altLang="ja-JP" sz="1200" dirty="0"/>
              <a:t> Yoshida, </a:t>
            </a:r>
            <a:r>
              <a:rPr lang="en-US" altLang="ja-JP" sz="1200" dirty="0" err="1"/>
              <a:t>Yoshiki</a:t>
            </a:r>
            <a:r>
              <a:rPr lang="en-US" altLang="ja-JP" sz="1200" dirty="0"/>
              <a:t> Higo, </a:t>
            </a:r>
            <a:r>
              <a:rPr lang="en-US" altLang="ja-JP" sz="1200" dirty="0" err="1"/>
              <a:t>Katsuro</a:t>
            </a:r>
            <a:r>
              <a:rPr lang="en-US" altLang="ja-JP" sz="1200" dirty="0"/>
              <a:t> Inoue, </a:t>
            </a:r>
            <a:r>
              <a:rPr lang="en-US" altLang="ja-JP" sz="1200" dirty="0" err="1"/>
              <a:t>ModiChecker</a:t>
            </a:r>
            <a:r>
              <a:rPr lang="en-US" altLang="ja-JP" sz="1200" dirty="0"/>
              <a:t>: Accessibility Excessiveness, Analysis Tool for Java Program</a:t>
            </a:r>
            <a:r>
              <a:rPr lang="en-US" altLang="ja-JP" sz="1200" dirty="0" smtClean="0"/>
              <a:t>, JSSST</a:t>
            </a:r>
            <a:r>
              <a:rPr lang="ja-JP" altLang="ja-JP" sz="1200" dirty="0" smtClean="0"/>
              <a:t>講演論</a:t>
            </a:r>
            <a:r>
              <a:rPr lang="ja-JP" altLang="ja-JP" sz="1200" dirty="0"/>
              <a:t>文集</a:t>
            </a:r>
            <a:r>
              <a:rPr lang="en-US" altLang="ja-JP" sz="1200" dirty="0"/>
              <a:t> vol.28, pp.78-83</a:t>
            </a:r>
            <a:r>
              <a:rPr lang="en-US" altLang="ja-JP" sz="1200" dirty="0" smtClean="0"/>
              <a:t>, 2011</a:t>
            </a:r>
          </a:p>
        </p:txBody>
      </p:sp>
      <p:sp>
        <p:nvSpPr>
          <p:cNvPr id="8" name="四角形吹き出し 7"/>
          <p:cNvSpPr/>
          <p:nvPr/>
        </p:nvSpPr>
        <p:spPr>
          <a:xfrm>
            <a:off x="7686966" y="5182395"/>
            <a:ext cx="1223997" cy="801585"/>
          </a:xfrm>
          <a:prstGeom prst="wedgeRectCallout">
            <a:avLst>
              <a:gd name="adj1" fmla="val 332"/>
              <a:gd name="adj2" fmla="val 48160"/>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b="1" dirty="0" smtClean="0">
                <a:solidFill>
                  <a:schemeClr val="tx1"/>
                </a:solidFill>
              </a:rPr>
              <a:t>色つきの部分を</a:t>
            </a:r>
            <a:endParaRPr lang="en-US" altLang="ja-JP" b="1" dirty="0" smtClean="0">
              <a:solidFill>
                <a:schemeClr val="tx1"/>
              </a:solidFill>
            </a:endParaRPr>
          </a:p>
          <a:p>
            <a:r>
              <a:rPr lang="en-US" altLang="ja-JP" b="1" dirty="0" smtClean="0">
                <a:solidFill>
                  <a:srgbClr val="FF0000"/>
                </a:solidFill>
              </a:rPr>
              <a:t>AE</a:t>
            </a:r>
            <a:r>
              <a:rPr lang="ja-JP" altLang="en-US" b="1" dirty="0">
                <a:solidFill>
                  <a:schemeClr val="tx1"/>
                </a:solidFill>
              </a:rPr>
              <a:t>と定義</a:t>
            </a:r>
          </a:p>
        </p:txBody>
      </p:sp>
      <p:sp>
        <p:nvSpPr>
          <p:cNvPr id="9" name="角丸四角形 8"/>
          <p:cNvSpPr/>
          <p:nvPr/>
        </p:nvSpPr>
        <p:spPr>
          <a:xfrm>
            <a:off x="6087611" y="2898122"/>
            <a:ext cx="3010321" cy="82288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b="1" dirty="0" err="1" smtClean="0">
                <a:solidFill>
                  <a:schemeClr val="tx1"/>
                </a:solidFill>
              </a:rPr>
              <a:t>NoAccess</a:t>
            </a:r>
            <a:endParaRPr lang="en-US" altLang="ja-JP" sz="2000" b="1" dirty="0">
              <a:solidFill>
                <a:schemeClr val="tx1"/>
              </a:solidFill>
            </a:endParaRPr>
          </a:p>
          <a:p>
            <a:pPr algn="ctr"/>
            <a:r>
              <a:rPr kumimoji="1" lang="ja-JP" altLang="en-US" b="1" dirty="0" smtClean="0">
                <a:solidFill>
                  <a:schemeClr val="tx1"/>
                </a:solidFill>
              </a:rPr>
              <a:t>オブジェクトにアクセスが</a:t>
            </a:r>
            <a:endParaRPr kumimoji="1" lang="en-US" altLang="ja-JP" b="1" dirty="0" smtClean="0">
              <a:solidFill>
                <a:schemeClr val="tx1"/>
              </a:solidFill>
            </a:endParaRPr>
          </a:p>
          <a:p>
            <a:pPr algn="ctr"/>
            <a:r>
              <a:rPr kumimoji="1" lang="ja-JP" altLang="en-US" b="1" dirty="0" smtClean="0">
                <a:solidFill>
                  <a:schemeClr val="tx1"/>
                </a:solidFill>
              </a:rPr>
              <a:t>行われていない</a:t>
            </a:r>
            <a:r>
              <a:rPr lang="ja-JP" altLang="en-US" b="1" dirty="0" smtClean="0">
                <a:solidFill>
                  <a:schemeClr val="tx1"/>
                </a:solidFill>
              </a:rPr>
              <a:t>ことを示す</a:t>
            </a:r>
            <a:endParaRPr kumimoji="1" lang="en-US" altLang="ja-JP" b="1" dirty="0" smtClean="0">
              <a:solidFill>
                <a:schemeClr val="tx1"/>
              </a:solidFill>
            </a:endParaRPr>
          </a:p>
        </p:txBody>
      </p:sp>
      <p:cxnSp>
        <p:nvCxnSpPr>
          <p:cNvPr id="10" name="直線矢印コネクタ 9"/>
          <p:cNvCxnSpPr/>
          <p:nvPr/>
        </p:nvCxnSpPr>
        <p:spPr>
          <a:xfrm flipH="1">
            <a:off x="7592771" y="3721007"/>
            <a:ext cx="649961" cy="627969"/>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sp>
        <p:nvSpPr>
          <p:cNvPr id="6" name="テキスト ボックス 5"/>
          <p:cNvSpPr txBox="1"/>
          <p:nvPr/>
        </p:nvSpPr>
        <p:spPr>
          <a:xfrm>
            <a:off x="2437844" y="3801622"/>
            <a:ext cx="4756430" cy="369332"/>
          </a:xfrm>
          <a:prstGeom prst="rect">
            <a:avLst/>
          </a:prstGeom>
          <a:noFill/>
        </p:spPr>
        <p:txBody>
          <a:bodyPr wrap="none" rtlCol="0">
            <a:spAutoFit/>
          </a:bodyPr>
          <a:lstStyle/>
          <a:p>
            <a:r>
              <a:rPr lang="ja-JP" altLang="en-US" dirty="0" smtClean="0"/>
              <a:t>実際のアクセス範囲に対応するアクセス修飾子</a:t>
            </a:r>
            <a:endParaRPr kumimoji="1" lang="ja-JP" altLang="en-US" dirty="0"/>
          </a:p>
        </p:txBody>
      </p:sp>
      <p:sp>
        <p:nvSpPr>
          <p:cNvPr id="12" name="テキスト ボックス 11"/>
          <p:cNvSpPr txBox="1"/>
          <p:nvPr/>
        </p:nvSpPr>
        <p:spPr>
          <a:xfrm>
            <a:off x="87868" y="4348976"/>
            <a:ext cx="738664" cy="1634422"/>
          </a:xfrm>
          <a:prstGeom prst="rect">
            <a:avLst/>
          </a:prstGeom>
          <a:noFill/>
        </p:spPr>
        <p:txBody>
          <a:bodyPr vert="eaVert" wrap="none" rtlCol="0">
            <a:spAutoFit/>
          </a:bodyPr>
          <a:lstStyle/>
          <a:p>
            <a:r>
              <a:rPr kumimoji="1" lang="ja-JP" altLang="en-US" dirty="0" smtClean="0"/>
              <a:t>宣言されている</a:t>
            </a:r>
            <a:endParaRPr kumimoji="1" lang="en-US" altLang="ja-JP" dirty="0" smtClean="0"/>
          </a:p>
          <a:p>
            <a:r>
              <a:rPr kumimoji="1" lang="ja-JP" altLang="en-US" dirty="0" smtClean="0"/>
              <a:t>アクセス修飾子</a:t>
            </a:r>
            <a:endParaRPr kumimoji="1" lang="ja-JP" altLang="en-US" dirty="0"/>
          </a:p>
        </p:txBody>
      </p:sp>
    </p:spTree>
    <p:extLst>
      <p:ext uri="{BB962C8B-B14F-4D97-AF65-F5344CB8AC3E}">
        <p14:creationId xmlns:p14="http://schemas.microsoft.com/office/powerpoint/2010/main" val="2845064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spPr>
      <a:bodyPr rtlCol="0" anchor="ctr"/>
      <a:lstStyle>
        <a:defPPr algn="ctr">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Sel-CoolMetal-white</Template>
  <TotalTime>6152</TotalTime>
  <Words>3688</Words>
  <Application>Microsoft Office PowerPoint</Application>
  <PresentationFormat>画面に合わせる (4:3)</PresentationFormat>
  <Paragraphs>773</Paragraphs>
  <Slides>34</Slides>
  <Notes>23</Notes>
  <HiddenSlides>3</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34</vt:i4>
      </vt:variant>
    </vt:vector>
  </HeadingPairs>
  <TitlesOfParts>
    <vt:vector size="40" baseType="lpstr">
      <vt:lpstr>ＭＳ Ｐゴシック</vt:lpstr>
      <vt:lpstr>Arial</vt:lpstr>
      <vt:lpstr>Calibri</vt:lpstr>
      <vt:lpstr>Cambria Math</vt:lpstr>
      <vt:lpstr>Century</vt:lpstr>
      <vt:lpstr>Sel-CoolMetal-white</vt:lpstr>
      <vt:lpstr>テストケースを利用したJavaプログラムのアクセス修飾子過剰性分析手法</vt:lpstr>
      <vt:lpstr>本発表の概要</vt:lpstr>
      <vt:lpstr>背景・用語説明</vt:lpstr>
      <vt:lpstr>アクセス修飾子の必要性</vt:lpstr>
      <vt:lpstr>アクセス修飾子</vt:lpstr>
      <vt:lpstr>過剰なアクセス修飾子の宣言 による問題例</vt:lpstr>
      <vt:lpstr>既存研究</vt:lpstr>
      <vt:lpstr>既存研究：ModiChecker</vt:lpstr>
      <vt:lpstr>既存研究：アクセス修飾子過剰性 AE : 〖Accesibility Excessiveness〗_[1] </vt:lpstr>
      <vt:lpstr>既存研究： メソッドのAE状況</vt:lpstr>
      <vt:lpstr>既存研究の問題点</vt:lpstr>
      <vt:lpstr>先行研究:意図的なAEの検出・除去_([3])</vt:lpstr>
      <vt:lpstr>本研究の概要</vt:lpstr>
      <vt:lpstr>テストケースを用いた分析</vt:lpstr>
      <vt:lpstr>設計者の意図が表現された情報として テストケースを用いた分析</vt:lpstr>
      <vt:lpstr>RQの設定</vt:lpstr>
      <vt:lpstr>RQ1 テストケースからの参照を 含めたAEメソッド解析</vt:lpstr>
      <vt:lpstr>RQ1 テストケースにより発見できる 意図的なAE　その1</vt:lpstr>
      <vt:lpstr>RQ1 テストケースにより発見できる 意図的なAE　その2</vt:lpstr>
      <vt:lpstr>RQ1 実験対象</vt:lpstr>
      <vt:lpstr>RQ1 実験方法</vt:lpstr>
      <vt:lpstr>RQ1 実験結果（1）</vt:lpstr>
      <vt:lpstr>RQ1 実験結果（2）</vt:lpstr>
      <vt:lpstr>RQ1 考察</vt:lpstr>
      <vt:lpstr>RQ2 背景 テストカバレッジとAE変化の関係</vt:lpstr>
      <vt:lpstr>RQ2 実験対象</vt:lpstr>
      <vt:lpstr>RQ2 実験方法</vt:lpstr>
      <vt:lpstr>RQ2 実験結果</vt:lpstr>
      <vt:lpstr>RQ2 考察</vt:lpstr>
      <vt:lpstr>まとめと今後の課題</vt:lpstr>
      <vt:lpstr>まとめと今後の課題</vt:lpstr>
      <vt:lpstr>先行研究:意図的なAEの検出・除去_([3])</vt:lpstr>
      <vt:lpstr>クラス図を用いたAEの検出・除去</vt:lpstr>
      <vt:lpstr>結果・考察</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Riku</dc:creator>
  <cp:lastModifiedBy>Riku</cp:lastModifiedBy>
  <cp:revision>2828</cp:revision>
  <cp:lastPrinted>2014-10-22T01:57:33Z</cp:lastPrinted>
  <dcterms:created xsi:type="dcterms:W3CDTF">2014-02-27T14:41:16Z</dcterms:created>
  <dcterms:modified xsi:type="dcterms:W3CDTF">2014-10-28T02:23:51Z</dcterms:modified>
</cp:coreProperties>
</file>