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comments/comment1.xml" ContentType="application/vnd.openxmlformats-officedocument.presentationml.comments+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comments/comment2.xml" ContentType="application/vnd.openxmlformats-officedocument.presentationml.comments+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comments/comment3.xml" ContentType="application/vnd.openxmlformats-officedocument.presentationml.comments+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36"/>
  </p:notesMasterIdLst>
  <p:handoutMasterIdLst>
    <p:handoutMasterId r:id="rId37"/>
  </p:handoutMasterIdLst>
  <p:sldIdLst>
    <p:sldId id="376" r:id="rId2"/>
    <p:sldId id="315" r:id="rId3"/>
    <p:sldId id="333" r:id="rId4"/>
    <p:sldId id="297" r:id="rId5"/>
    <p:sldId id="264" r:id="rId6"/>
    <p:sldId id="305" r:id="rId7"/>
    <p:sldId id="334" r:id="rId8"/>
    <p:sldId id="299" r:id="rId9"/>
    <p:sldId id="268" r:id="rId10"/>
    <p:sldId id="298" r:id="rId11"/>
    <p:sldId id="353" r:id="rId12"/>
    <p:sldId id="372" r:id="rId13"/>
    <p:sldId id="316" r:id="rId14"/>
    <p:sldId id="359" r:id="rId15"/>
    <p:sldId id="355" r:id="rId16"/>
    <p:sldId id="375" r:id="rId17"/>
    <p:sldId id="356" r:id="rId18"/>
    <p:sldId id="390" r:id="rId19"/>
    <p:sldId id="389" r:id="rId20"/>
    <p:sldId id="364" r:id="rId21"/>
    <p:sldId id="365" r:id="rId22"/>
    <p:sldId id="360" r:id="rId23"/>
    <p:sldId id="378" r:id="rId24"/>
    <p:sldId id="367" r:id="rId25"/>
    <p:sldId id="366" r:id="rId26"/>
    <p:sldId id="370" r:id="rId27"/>
    <p:sldId id="362" r:id="rId28"/>
    <p:sldId id="361" r:id="rId29"/>
    <p:sldId id="371" r:id="rId30"/>
    <p:sldId id="339" r:id="rId31"/>
    <p:sldId id="332" r:id="rId32"/>
    <p:sldId id="381" r:id="rId33"/>
    <p:sldId id="382" r:id="rId34"/>
    <p:sldId id="383" r:id="rId35"/>
  </p:sldIdLst>
  <p:sldSz cx="9144000" cy="6858000" type="screen4x3"/>
  <p:notesSz cx="6805613"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atusita MAR" initials="mM" lastIdx="27" clrIdx="0">
    <p:extLst>
      <p:ext uri="{19B8F6BF-5375-455C-9EA6-DF929625EA0E}">
        <p15:presenceInfo xmlns:p15="http://schemas.microsoft.com/office/powerpoint/2012/main" userId="4ac42d0626fc5d1b" providerId="Windows Live"/>
      </p:ext>
    </p:extLst>
  </p:cmAuthor>
  <p:cmAuthor id="2" name="Riku" initials="R" lastIdx="12" clrIdx="1">
    <p:extLst>
      <p:ext uri="{19B8F6BF-5375-455C-9EA6-DF929625EA0E}">
        <p15:presenceInfo xmlns:p15="http://schemas.microsoft.com/office/powerpoint/2012/main" userId="Riku"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013" autoAdjust="0"/>
    <p:restoredTop sz="94660"/>
  </p:normalViewPr>
  <p:slideViewPr>
    <p:cSldViewPr snapToGrid="0">
      <p:cViewPr varScale="1">
        <p:scale>
          <a:sx n="74" d="100"/>
          <a:sy n="74" d="100"/>
        </p:scale>
        <p:origin x="1032" y="54"/>
      </p:cViewPr>
      <p:guideLst>
        <p:guide orient="horz" pos="2160"/>
        <p:guide pos="2880"/>
      </p:guideLst>
    </p:cSldViewPr>
  </p:slideViewPr>
  <p:notesTextViewPr>
    <p:cViewPr>
      <p:scale>
        <a:sx n="1" d="1"/>
        <a:sy n="1" d="1"/>
      </p:scale>
      <p:origin x="0" y="0"/>
    </p:cViewPr>
  </p:notesTextViewPr>
  <p:sorterViewPr>
    <p:cViewPr>
      <p:scale>
        <a:sx n="190" d="100"/>
        <a:sy n="190" d="100"/>
      </p:scale>
      <p:origin x="0" y="-41658"/>
    </p:cViewPr>
  </p:sorterViewPr>
  <p:notesViewPr>
    <p:cSldViewPr snapToGrid="0">
      <p:cViewPr varScale="1">
        <p:scale>
          <a:sx n="55" d="100"/>
          <a:sy n="55" d="100"/>
        </p:scale>
        <p:origin x="1512" y="72"/>
      </p:cViewPr>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presProps" Target="presProps.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handoutMaster" Target="handoutMasters/handoutMaster1.xml"/><Relationship Id="rId40"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commentAuthors" Target="commentAuthors.xml"/></Relationships>
</file>

<file path=ppt/comments/comment1.xml><?xml version="1.0" encoding="utf-8"?>
<p:cmLst xmlns:a="http://schemas.openxmlformats.org/drawingml/2006/main" xmlns:r="http://schemas.openxmlformats.org/officeDocument/2006/relationships" xmlns:p="http://schemas.openxmlformats.org/presentationml/2006/main">
  <p:cm authorId="1" dt="2014-10-14T12:49:05.877" idx="7">
    <p:pos x="10" y="10"/>
    <p:text>ここからの3枚はできれば端折りたいくらいだけど、なくせないよなあ。</p:text>
    <p:extLst>
      <p:ext uri="{C676402C-5697-4E1C-873F-D02D1690AC5C}">
        <p15:threadingInfo xmlns:p15="http://schemas.microsoft.com/office/powerpoint/2012/main" timeZoneBias="-540"/>
      </p:ext>
    </p:extLst>
  </p:cm>
</p:cmLst>
</file>

<file path=ppt/comments/comment2.xml><?xml version="1.0" encoding="utf-8"?>
<p:cmLst xmlns:a="http://schemas.openxmlformats.org/drawingml/2006/main" xmlns:r="http://schemas.openxmlformats.org/officeDocument/2006/relationships" xmlns:p="http://schemas.openxmlformats.org/presentationml/2006/main">
  <p:cm authorId="1" dt="2014-10-14T12:43:19.038" idx="3">
    <p:pos x="5184" y="1656"/>
    <p:text>NoAccessではJava内部からのアクセスがない、って定義から明らかだったりしません？</p:text>
    <p:extLst>
      <p:ext uri="{C676402C-5697-4E1C-873F-D02D1690AC5C}">
        <p15:threadingInfo xmlns:p15="http://schemas.microsoft.com/office/powerpoint/2012/main" timeZoneBias="-540"/>
      </p:ext>
    </p:extLst>
  </p:cm>
  <p:cm authorId="2" dt="2014-10-15T11:38:38.706" idx="3">
    <p:pos x="5184" y="1792"/>
    <p:text>強調です．</p:text>
    <p:extLst>
      <p:ext uri="{C676402C-5697-4E1C-873F-D02D1690AC5C}">
        <p15:threadingInfo xmlns:p15="http://schemas.microsoft.com/office/powerpoint/2012/main" timeZoneBias="-540">
          <p15:parentCm authorId="1" idx="3"/>
        </p15:threadingInfo>
      </p:ext>
    </p:extLst>
  </p:cm>
  <p:cm authorId="1" dt="2014-10-15T12:48:31.743" idx="20">
    <p:pos x="5184" y="1928"/>
    <p:text>おっけい。なら「それがどういうもんだいなのか」をいうておこう。あなたは問題だと思ってるけど、その意識が聞いてる人に共有できてるかどうか、は怪しいかも。</p:text>
    <p:extLst>
      <p:ext uri="{C676402C-5697-4E1C-873F-D02D1690AC5C}">
        <p15:threadingInfo xmlns:p15="http://schemas.microsoft.com/office/powerpoint/2012/main" timeZoneBias="-540">
          <p15:parentCm authorId="1" idx="3"/>
        </p15:threadingInfo>
      </p:ext>
    </p:extLst>
  </p:cm>
  <p:cm authorId="1" dt="2014-10-14T12:44:17.029" idx="4">
    <p:pos x="5110" y="2427"/>
    <p:text>内外から、ってのも定義から自明だったりしません？</p:text>
    <p:extLst mod="1">
      <p:ext uri="{C676402C-5697-4E1C-873F-D02D1690AC5C}">
        <p15:threadingInfo xmlns:p15="http://schemas.microsoft.com/office/powerpoint/2012/main" timeZoneBias="-540"/>
      </p:ext>
    </p:extLst>
  </p:cm>
  <p:cm authorId="2" dt="2014-10-15T11:42:31.312" idx="4">
    <p:pos x="5110" y="2563"/>
    <p:text>これも強調ですが，AEにはJava内外からアクセスされるものもあり，その中でJava外部アクセスは考慮されないため，意図的なAEが発生し問題</p:text>
    <p:extLst mod="1">
      <p:ext uri="{C676402C-5697-4E1C-873F-D02D1690AC5C}">
        <p15:threadingInfo xmlns:p15="http://schemas.microsoft.com/office/powerpoint/2012/main" timeZoneBias="-540">
          <p15:parentCm authorId="1" idx="4"/>
        </p15:threadingInfo>
      </p:ext>
    </p:extLst>
  </p:cm>
  <p:cm authorId="1" dt="2014-10-15T12:49:31.160" idx="21">
    <p:pos x="5110" y="2699"/>
    <p:text>ほい。ちょっとさわった。</p:text>
    <p:extLst mod="1">
      <p:ext uri="{C676402C-5697-4E1C-873F-D02D1690AC5C}">
        <p15:threadingInfo xmlns:p15="http://schemas.microsoft.com/office/powerpoint/2012/main" timeZoneBias="-540">
          <p15:parentCm authorId="1" idx="4"/>
        </p15:threadingInfo>
      </p:ext>
    </p:extLst>
  </p:cm>
</p:cmLst>
</file>

<file path=ppt/comments/comment3.xml><?xml version="1.0" encoding="utf-8"?>
<p:cmLst xmlns:a="http://schemas.openxmlformats.org/drawingml/2006/main" xmlns:r="http://schemas.openxmlformats.org/officeDocument/2006/relationships" xmlns:p="http://schemas.openxmlformats.org/presentationml/2006/main">
  <p:cm authorId="2" dt="2014-10-17T12:50:46.685" idx="12">
    <p:pos x="10" y="10"/>
    <p:text>全体のAEメソッドに対するNoAccessの数．割合を見せたほうがいいかも．いいと思う．</p:text>
    <p:extLst>
      <p:ext uri="{C676402C-5697-4E1C-873F-D02D1690AC5C}">
        <p15:threadingInfo xmlns:p15="http://schemas.microsoft.com/office/powerpoint/2012/main" timeZoneBias="-540"/>
      </p:ext>
    </p:extLst>
  </p:cm>
</p:cmLst>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2" y="2"/>
            <a:ext cx="2949099" cy="498693"/>
          </a:xfrm>
          <a:prstGeom prst="rect">
            <a:avLst/>
          </a:prstGeom>
        </p:spPr>
        <p:txBody>
          <a:bodyPr vert="horz" lIns="91432" tIns="45716" rIns="91432" bIns="45716"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54940" y="2"/>
            <a:ext cx="2949099" cy="498693"/>
          </a:xfrm>
          <a:prstGeom prst="rect">
            <a:avLst/>
          </a:prstGeom>
        </p:spPr>
        <p:txBody>
          <a:bodyPr vert="horz" lIns="91432" tIns="45716" rIns="91432" bIns="45716" rtlCol="0"/>
          <a:lstStyle>
            <a:lvl1pPr algn="r">
              <a:defRPr sz="1200"/>
            </a:lvl1pPr>
          </a:lstStyle>
          <a:p>
            <a:fld id="{1A98B76A-DFC5-4541-AC98-7A7B1717D756}" type="datetimeFigureOut">
              <a:rPr kumimoji="1" lang="ja-JP" altLang="en-US" smtClean="0"/>
              <a:t>2014/10/28</a:t>
            </a:fld>
            <a:endParaRPr kumimoji="1" lang="ja-JP" altLang="en-US"/>
          </a:p>
        </p:txBody>
      </p:sp>
      <p:sp>
        <p:nvSpPr>
          <p:cNvPr id="4" name="フッター プレースホルダー 3"/>
          <p:cNvSpPr>
            <a:spLocks noGrp="1"/>
          </p:cNvSpPr>
          <p:nvPr>
            <p:ph type="ftr" sz="quarter" idx="2"/>
          </p:nvPr>
        </p:nvSpPr>
        <p:spPr>
          <a:xfrm>
            <a:off x="2" y="9440647"/>
            <a:ext cx="2949099" cy="498692"/>
          </a:xfrm>
          <a:prstGeom prst="rect">
            <a:avLst/>
          </a:prstGeom>
        </p:spPr>
        <p:txBody>
          <a:bodyPr vert="horz" lIns="91432" tIns="45716" rIns="91432" bIns="45716"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54940" y="9440647"/>
            <a:ext cx="2949099" cy="498692"/>
          </a:xfrm>
          <a:prstGeom prst="rect">
            <a:avLst/>
          </a:prstGeom>
        </p:spPr>
        <p:txBody>
          <a:bodyPr vert="horz" lIns="91432" tIns="45716" rIns="91432" bIns="45716" rtlCol="0" anchor="b"/>
          <a:lstStyle>
            <a:lvl1pPr algn="r">
              <a:defRPr sz="1200"/>
            </a:lvl1pPr>
          </a:lstStyle>
          <a:p>
            <a:fld id="{134FB286-53CF-415C-9352-45060A227368}" type="slidenum">
              <a:rPr kumimoji="1" lang="ja-JP" altLang="en-US" smtClean="0"/>
              <a:t>‹#›</a:t>
            </a:fld>
            <a:endParaRPr kumimoji="1" lang="ja-JP" altLang="en-US"/>
          </a:p>
        </p:txBody>
      </p:sp>
    </p:spTree>
    <p:extLst>
      <p:ext uri="{BB962C8B-B14F-4D97-AF65-F5344CB8AC3E}">
        <p14:creationId xmlns:p14="http://schemas.microsoft.com/office/powerpoint/2010/main" val="295233021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2" y="2"/>
            <a:ext cx="2949099" cy="498693"/>
          </a:xfrm>
          <a:prstGeom prst="rect">
            <a:avLst/>
          </a:prstGeom>
        </p:spPr>
        <p:txBody>
          <a:bodyPr vert="horz" lIns="91432" tIns="45716" rIns="91432" bIns="45716"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4940" y="2"/>
            <a:ext cx="2949099" cy="498693"/>
          </a:xfrm>
          <a:prstGeom prst="rect">
            <a:avLst/>
          </a:prstGeom>
        </p:spPr>
        <p:txBody>
          <a:bodyPr vert="horz" lIns="91432" tIns="45716" rIns="91432" bIns="45716" rtlCol="0"/>
          <a:lstStyle>
            <a:lvl1pPr algn="r">
              <a:defRPr sz="1200"/>
            </a:lvl1pPr>
          </a:lstStyle>
          <a:p>
            <a:fld id="{B700536E-DD6D-43D0-B7E0-AA11EFF57843}" type="datetimeFigureOut">
              <a:rPr kumimoji="1" lang="ja-JP" altLang="en-US" smtClean="0"/>
              <a:t>2014/10/28</a:t>
            </a:fld>
            <a:endParaRPr kumimoji="1" lang="ja-JP" altLang="en-US"/>
          </a:p>
        </p:txBody>
      </p:sp>
      <p:sp>
        <p:nvSpPr>
          <p:cNvPr id="4" name="スライド イメージ プレースホルダー 3"/>
          <p:cNvSpPr>
            <a:spLocks noGrp="1" noRot="1" noChangeAspect="1"/>
          </p:cNvSpPr>
          <p:nvPr>
            <p:ph type="sldImg" idx="2"/>
          </p:nvPr>
        </p:nvSpPr>
        <p:spPr>
          <a:xfrm>
            <a:off x="1166813" y="1243013"/>
            <a:ext cx="4471987" cy="3354387"/>
          </a:xfrm>
          <a:prstGeom prst="rect">
            <a:avLst/>
          </a:prstGeom>
          <a:noFill/>
          <a:ln w="12700">
            <a:solidFill>
              <a:prstClr val="black"/>
            </a:solidFill>
          </a:ln>
        </p:spPr>
        <p:txBody>
          <a:bodyPr vert="horz" lIns="91432" tIns="45716" rIns="91432" bIns="45716" rtlCol="0" anchor="ctr"/>
          <a:lstStyle/>
          <a:p>
            <a:endParaRPr lang="ja-JP" altLang="en-US"/>
          </a:p>
        </p:txBody>
      </p:sp>
      <p:sp>
        <p:nvSpPr>
          <p:cNvPr id="5" name="ノート プレースホルダー 4"/>
          <p:cNvSpPr>
            <a:spLocks noGrp="1"/>
          </p:cNvSpPr>
          <p:nvPr>
            <p:ph type="body" sz="quarter" idx="3"/>
          </p:nvPr>
        </p:nvSpPr>
        <p:spPr>
          <a:xfrm>
            <a:off x="680562" y="4783308"/>
            <a:ext cx="5444490" cy="3913614"/>
          </a:xfrm>
          <a:prstGeom prst="rect">
            <a:avLst/>
          </a:prstGeom>
        </p:spPr>
        <p:txBody>
          <a:bodyPr vert="horz" lIns="91432" tIns="45716" rIns="91432" bIns="45716"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2" y="9440647"/>
            <a:ext cx="2949099" cy="498692"/>
          </a:xfrm>
          <a:prstGeom prst="rect">
            <a:avLst/>
          </a:prstGeom>
        </p:spPr>
        <p:txBody>
          <a:bodyPr vert="horz" lIns="91432" tIns="45716" rIns="91432" bIns="45716"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4940" y="9440647"/>
            <a:ext cx="2949099" cy="498692"/>
          </a:xfrm>
          <a:prstGeom prst="rect">
            <a:avLst/>
          </a:prstGeom>
        </p:spPr>
        <p:txBody>
          <a:bodyPr vert="horz" lIns="91432" tIns="45716" rIns="91432" bIns="45716" rtlCol="0" anchor="b"/>
          <a:lstStyle>
            <a:lvl1pPr algn="r">
              <a:defRPr sz="1200"/>
            </a:lvl1pPr>
          </a:lstStyle>
          <a:p>
            <a:fld id="{3365A450-074F-4253-BD12-EE77A5C2F598}" type="slidenum">
              <a:rPr kumimoji="1" lang="ja-JP" altLang="en-US" smtClean="0"/>
              <a:t>‹#›</a:t>
            </a:fld>
            <a:endParaRPr kumimoji="1" lang="ja-JP" altLang="en-US"/>
          </a:p>
        </p:txBody>
      </p:sp>
    </p:spTree>
    <p:extLst>
      <p:ext uri="{BB962C8B-B14F-4D97-AF65-F5344CB8AC3E}">
        <p14:creationId xmlns:p14="http://schemas.microsoft.com/office/powerpoint/2010/main" val="3905524751"/>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3365A450-074F-4253-BD12-EE77A5C2F598}" type="slidenum">
              <a:rPr kumimoji="1" lang="ja-JP" altLang="en-US" smtClean="0"/>
              <a:t>2</a:t>
            </a:fld>
            <a:endParaRPr kumimoji="1" lang="ja-JP" altLang="en-US"/>
          </a:p>
        </p:txBody>
      </p:sp>
    </p:spTree>
    <p:extLst>
      <p:ext uri="{BB962C8B-B14F-4D97-AF65-F5344CB8AC3E}">
        <p14:creationId xmlns:p14="http://schemas.microsoft.com/office/powerpoint/2010/main" val="137915418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本研究にいたります．</a:t>
            </a:r>
          </a:p>
          <a:p>
            <a:r>
              <a:rPr kumimoji="1" lang="ja-JP" altLang="en-US" dirty="0" smtClean="0"/>
              <a:t>先行研究と同様に，意図的でない</a:t>
            </a:r>
            <a:r>
              <a:rPr kumimoji="1" lang="en-US" altLang="ja-JP" dirty="0" smtClean="0"/>
              <a:t>AE</a:t>
            </a:r>
            <a:r>
              <a:rPr kumimoji="1" lang="ja-JP" altLang="en-US" dirty="0" smtClean="0"/>
              <a:t>の開発者への提示を目的として</a:t>
            </a:r>
          </a:p>
          <a:p>
            <a:r>
              <a:rPr kumimoji="1" lang="ja-JP" altLang="en-US" dirty="0" smtClean="0"/>
              <a:t>います．</a:t>
            </a:r>
          </a:p>
          <a:p>
            <a:endParaRPr kumimoji="1" lang="ja-JP" altLang="en-US" dirty="0" smtClean="0"/>
          </a:p>
          <a:p>
            <a:r>
              <a:rPr kumimoji="1" lang="ja-JP" altLang="en-US" dirty="0" smtClean="0"/>
              <a:t>方法としては，クラス図ではなく，テストケースを用いて，</a:t>
            </a:r>
          </a:p>
          <a:p>
            <a:r>
              <a:rPr kumimoji="1" lang="ja-JP" altLang="en-US" dirty="0" smtClean="0"/>
              <a:t>意図的な</a:t>
            </a:r>
            <a:r>
              <a:rPr kumimoji="1" lang="en-US" altLang="ja-JP" dirty="0" smtClean="0"/>
              <a:t>AE</a:t>
            </a:r>
            <a:r>
              <a:rPr kumimoji="1" lang="ja-JP" altLang="en-US" dirty="0" err="1" smtClean="0"/>
              <a:t>の検</a:t>
            </a:r>
            <a:r>
              <a:rPr kumimoji="1" lang="ja-JP" altLang="en-US" dirty="0" smtClean="0"/>
              <a:t>出除去を行います．</a:t>
            </a:r>
          </a:p>
          <a:p>
            <a:endParaRPr kumimoji="1" lang="ja-JP" altLang="en-US" dirty="0" smtClean="0"/>
          </a:p>
          <a:p>
            <a:r>
              <a:rPr kumimoji="1" lang="ja-JP" altLang="en-US" dirty="0" smtClean="0"/>
              <a:t>　あとは，そのまま．</a:t>
            </a:r>
          </a:p>
          <a:p>
            <a:endParaRPr kumimoji="1" lang="ja-JP" altLang="en-US" dirty="0"/>
          </a:p>
        </p:txBody>
      </p:sp>
      <p:sp>
        <p:nvSpPr>
          <p:cNvPr id="4" name="スライド番号プレースホルダー 3"/>
          <p:cNvSpPr>
            <a:spLocks noGrp="1"/>
          </p:cNvSpPr>
          <p:nvPr>
            <p:ph type="sldNum" sz="quarter" idx="10"/>
          </p:nvPr>
        </p:nvSpPr>
        <p:spPr/>
        <p:txBody>
          <a:bodyPr/>
          <a:lstStyle/>
          <a:p>
            <a:fld id="{3365A450-074F-4253-BD12-EE77A5C2F598}" type="slidenum">
              <a:rPr kumimoji="1" lang="ja-JP" altLang="en-US" smtClean="0"/>
              <a:t>13</a:t>
            </a:fld>
            <a:endParaRPr kumimoji="1" lang="ja-JP" altLang="en-US"/>
          </a:p>
        </p:txBody>
      </p:sp>
    </p:spTree>
    <p:extLst>
      <p:ext uri="{BB962C8B-B14F-4D97-AF65-F5344CB8AC3E}">
        <p14:creationId xmlns:p14="http://schemas.microsoft.com/office/powerpoint/2010/main" val="79004053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dirty="0" smtClean="0"/>
              <a:t>p14</a:t>
            </a:r>
          </a:p>
          <a:p>
            <a:endParaRPr kumimoji="1" lang="en-US" altLang="ja-JP" dirty="0" smtClean="0"/>
          </a:p>
          <a:p>
            <a:r>
              <a:rPr kumimoji="1" lang="ja-JP" altLang="en-US" dirty="0" smtClean="0"/>
              <a:t>　テストケースを用いた分析について説明します．</a:t>
            </a:r>
          </a:p>
          <a:p>
            <a:r>
              <a:rPr kumimoji="1" lang="ja-JP" altLang="en-US" dirty="0" smtClean="0"/>
              <a:t>二つの分析を行いました．</a:t>
            </a:r>
          </a:p>
          <a:p>
            <a:endParaRPr kumimoji="1" lang="ja-JP" altLang="en-US" dirty="0" smtClean="0"/>
          </a:p>
          <a:p>
            <a:r>
              <a:rPr kumimoji="1" lang="ja-JP" altLang="en-US" dirty="0" smtClean="0"/>
              <a:t>　一つ目の分析は，</a:t>
            </a:r>
          </a:p>
          <a:p>
            <a:r>
              <a:rPr kumimoji="1" lang="ja-JP" altLang="en-US" dirty="0" smtClean="0"/>
              <a:t>　　</a:t>
            </a:r>
            <a:r>
              <a:rPr kumimoji="1" lang="en-US" altLang="ja-JP" dirty="0" smtClean="0"/>
              <a:t>AE</a:t>
            </a:r>
            <a:r>
              <a:rPr kumimoji="1" lang="ja-JP" altLang="en-US" dirty="0" smtClean="0"/>
              <a:t>から意図的な</a:t>
            </a:r>
            <a:r>
              <a:rPr kumimoji="1" lang="en-US" altLang="ja-JP" dirty="0" smtClean="0"/>
              <a:t>AE</a:t>
            </a:r>
            <a:r>
              <a:rPr kumimoji="1" lang="ja-JP" altLang="en-US" dirty="0" err="1" smtClean="0"/>
              <a:t>を検</a:t>
            </a:r>
            <a:r>
              <a:rPr kumimoji="1" lang="ja-JP" altLang="en-US" dirty="0" smtClean="0"/>
              <a:t>出するという，先行研究でも</a:t>
            </a:r>
          </a:p>
          <a:p>
            <a:r>
              <a:rPr kumimoji="1" lang="ja-JP" altLang="en-US" dirty="0" smtClean="0"/>
              <a:t>話していた内容です．</a:t>
            </a:r>
          </a:p>
          <a:p>
            <a:r>
              <a:rPr kumimoji="1" lang="ja-JP" altLang="en-US" dirty="0" smtClean="0"/>
              <a:t>　　テストケースからアプリケーションへの参照状況を利用します</a:t>
            </a:r>
          </a:p>
          <a:p>
            <a:r>
              <a:rPr kumimoji="1" lang="ja-JP" altLang="en-US" dirty="0" smtClean="0"/>
              <a:t>　　具体的な方法は後ほど説明します，</a:t>
            </a:r>
          </a:p>
          <a:p>
            <a:r>
              <a:rPr kumimoji="1" lang="ja-JP" altLang="en-US" dirty="0" smtClean="0"/>
              <a:t>　　それにより，意図的な</a:t>
            </a:r>
            <a:r>
              <a:rPr kumimoji="1" lang="en-US" altLang="ja-JP" dirty="0" smtClean="0"/>
              <a:t>AE</a:t>
            </a:r>
            <a:r>
              <a:rPr kumimoji="1" lang="ja-JP" altLang="en-US" dirty="0" smtClean="0"/>
              <a:t>をテストケースにより発見できるかを</a:t>
            </a:r>
          </a:p>
          <a:p>
            <a:r>
              <a:rPr kumimoji="1" lang="ja-JP" altLang="en-US" dirty="0" smtClean="0"/>
              <a:t>　　調べます．</a:t>
            </a:r>
          </a:p>
          <a:p>
            <a:endParaRPr kumimoji="1" lang="ja-JP" altLang="en-US" dirty="0" smtClean="0"/>
          </a:p>
          <a:p>
            <a:r>
              <a:rPr kumimoji="1" lang="ja-JP" altLang="en-US" dirty="0" smtClean="0"/>
              <a:t>　二つ目の分析は，</a:t>
            </a:r>
          </a:p>
          <a:p>
            <a:r>
              <a:rPr kumimoji="1" lang="ja-JP" altLang="en-US" dirty="0" smtClean="0"/>
              <a:t>　研究の目的部分とは異なるのですが，</a:t>
            </a:r>
          </a:p>
          <a:p>
            <a:r>
              <a:rPr kumimoji="1" lang="ja-JP" altLang="en-US" dirty="0" smtClean="0"/>
              <a:t>　テストケースを利用した分析が他にもできないかということで</a:t>
            </a:r>
            <a:r>
              <a:rPr kumimoji="1" lang="ja-JP" altLang="en-US" dirty="0" err="1" smtClean="0"/>
              <a:t>，，</a:t>
            </a:r>
            <a:endParaRPr kumimoji="1" lang="ja-JP" altLang="en-US" dirty="0" smtClean="0"/>
          </a:p>
          <a:p>
            <a:r>
              <a:rPr kumimoji="1" lang="ja-JP" altLang="en-US" dirty="0" smtClean="0"/>
              <a:t>　　テストカバレッジと</a:t>
            </a:r>
            <a:r>
              <a:rPr kumimoji="1" lang="en-US" altLang="ja-JP" dirty="0" smtClean="0"/>
              <a:t>AE</a:t>
            </a:r>
            <a:r>
              <a:rPr kumimoji="1" lang="ja-JP" altLang="en-US" dirty="0" smtClean="0"/>
              <a:t>変化の関係性の調査を行いました．</a:t>
            </a:r>
          </a:p>
          <a:p>
            <a:r>
              <a:rPr kumimoji="1" lang="ja-JP" altLang="en-US" dirty="0" smtClean="0"/>
              <a:t>　　　ソフトウェアの複数バージョンの</a:t>
            </a:r>
            <a:r>
              <a:rPr kumimoji="1" lang="en-US" altLang="ja-JP" dirty="0" smtClean="0"/>
              <a:t>AE</a:t>
            </a:r>
            <a:r>
              <a:rPr kumimoji="1" lang="ja-JP" altLang="en-US" dirty="0" smtClean="0"/>
              <a:t>解析を行います．</a:t>
            </a:r>
          </a:p>
          <a:p>
            <a:r>
              <a:rPr kumimoji="1" lang="ja-JP" altLang="en-US" dirty="0" smtClean="0"/>
              <a:t>　　　前バージョンのテストかばレジと次のバージョンとの</a:t>
            </a:r>
          </a:p>
          <a:p>
            <a:r>
              <a:rPr kumimoji="1" lang="ja-JP" altLang="en-US" dirty="0" smtClean="0"/>
              <a:t>	</a:t>
            </a:r>
            <a:r>
              <a:rPr kumimoji="1" lang="en-US" altLang="ja-JP" dirty="0" smtClean="0"/>
              <a:t>AE</a:t>
            </a:r>
            <a:r>
              <a:rPr kumimoji="1" lang="ja-JP" altLang="en-US" dirty="0" smtClean="0"/>
              <a:t>変化の関係を見ます．</a:t>
            </a:r>
          </a:p>
          <a:p>
            <a:r>
              <a:rPr kumimoji="1" lang="ja-JP" altLang="en-US" dirty="0" smtClean="0"/>
              <a:t>　　これの背景については，後ほど．</a:t>
            </a:r>
          </a:p>
          <a:p>
            <a:endParaRPr kumimoji="1" lang="ja-JP" altLang="en-US" dirty="0"/>
          </a:p>
        </p:txBody>
      </p:sp>
      <p:sp>
        <p:nvSpPr>
          <p:cNvPr id="4" name="スライド番号プレースホルダー 3"/>
          <p:cNvSpPr>
            <a:spLocks noGrp="1"/>
          </p:cNvSpPr>
          <p:nvPr>
            <p:ph type="sldNum" sz="quarter" idx="10"/>
          </p:nvPr>
        </p:nvSpPr>
        <p:spPr/>
        <p:txBody>
          <a:bodyPr/>
          <a:lstStyle/>
          <a:p>
            <a:fld id="{3365A450-074F-4253-BD12-EE77A5C2F598}" type="slidenum">
              <a:rPr kumimoji="1" lang="ja-JP" altLang="en-US" smtClean="0"/>
              <a:t>15</a:t>
            </a:fld>
            <a:endParaRPr kumimoji="1" lang="ja-JP" altLang="en-US"/>
          </a:p>
        </p:txBody>
      </p:sp>
    </p:spTree>
    <p:extLst>
      <p:ext uri="{BB962C8B-B14F-4D97-AF65-F5344CB8AC3E}">
        <p14:creationId xmlns:p14="http://schemas.microsoft.com/office/powerpoint/2010/main" val="225590997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dirty="0" smtClean="0"/>
              <a:t>p16</a:t>
            </a:r>
          </a:p>
          <a:p>
            <a:r>
              <a:rPr kumimoji="1" lang="ja-JP" altLang="en-US" dirty="0" smtClean="0"/>
              <a:t>二つの分析を以下の</a:t>
            </a:r>
            <a:r>
              <a:rPr kumimoji="1" lang="en-US" altLang="ja-JP" dirty="0" smtClean="0"/>
              <a:t>RQ</a:t>
            </a:r>
            <a:r>
              <a:rPr kumimoji="1" lang="ja-JP" altLang="en-US" dirty="0" smtClean="0"/>
              <a:t>に設定しました．</a:t>
            </a:r>
          </a:p>
          <a:p>
            <a:endParaRPr kumimoji="1" lang="ja-JP" altLang="en-US" dirty="0" smtClean="0"/>
          </a:p>
          <a:p>
            <a:r>
              <a:rPr kumimoji="1" lang="ja-JP" altLang="en-US" dirty="0" smtClean="0"/>
              <a:t>ただし，テストコード自体の</a:t>
            </a:r>
            <a:r>
              <a:rPr kumimoji="1" lang="en-US" altLang="ja-JP" dirty="0" smtClean="0"/>
              <a:t>AE</a:t>
            </a:r>
            <a:r>
              <a:rPr kumimoji="1" lang="ja-JP" altLang="en-US" dirty="0" smtClean="0"/>
              <a:t>解析は行わない</a:t>
            </a:r>
          </a:p>
          <a:p>
            <a:r>
              <a:rPr kumimoji="1" lang="ja-JP" altLang="en-US" dirty="0" smtClean="0"/>
              <a:t>他はそのまま</a:t>
            </a:r>
          </a:p>
          <a:p>
            <a:endParaRPr kumimoji="1" lang="ja-JP" altLang="en-US" dirty="0"/>
          </a:p>
        </p:txBody>
      </p:sp>
      <p:sp>
        <p:nvSpPr>
          <p:cNvPr id="4" name="スライド番号プレースホルダー 3"/>
          <p:cNvSpPr>
            <a:spLocks noGrp="1"/>
          </p:cNvSpPr>
          <p:nvPr>
            <p:ph type="sldNum" sz="quarter" idx="10"/>
          </p:nvPr>
        </p:nvSpPr>
        <p:spPr/>
        <p:txBody>
          <a:bodyPr/>
          <a:lstStyle/>
          <a:p>
            <a:fld id="{3365A450-074F-4253-BD12-EE77A5C2F598}" type="slidenum">
              <a:rPr kumimoji="1" lang="ja-JP" altLang="en-US" smtClean="0"/>
              <a:t>16</a:t>
            </a:fld>
            <a:endParaRPr kumimoji="1" lang="ja-JP" altLang="en-US"/>
          </a:p>
        </p:txBody>
      </p:sp>
    </p:spTree>
    <p:extLst>
      <p:ext uri="{BB962C8B-B14F-4D97-AF65-F5344CB8AC3E}">
        <p14:creationId xmlns:p14="http://schemas.microsoft.com/office/powerpoint/2010/main" val="265273690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dirty="0" smtClean="0"/>
              <a:t>p17</a:t>
            </a:r>
          </a:p>
          <a:p>
            <a:endParaRPr kumimoji="1" lang="en-US" altLang="ja-JP" dirty="0" smtClean="0"/>
          </a:p>
          <a:p>
            <a:r>
              <a:rPr kumimoji="1" lang="ja-JP" altLang="en-US" dirty="0" smtClean="0"/>
              <a:t>具体的なテストケースからアプリケーションへの</a:t>
            </a:r>
          </a:p>
          <a:p>
            <a:r>
              <a:rPr kumimoji="1" lang="ja-JP" altLang="en-US" dirty="0" smtClean="0"/>
              <a:t>参照を利用する方法について，説明します．</a:t>
            </a:r>
          </a:p>
          <a:p>
            <a:endParaRPr kumimoji="1" lang="ja-JP" altLang="en-US" dirty="0" smtClean="0"/>
          </a:p>
          <a:p>
            <a:r>
              <a:rPr kumimoji="1" lang="ja-JP" altLang="en-US" dirty="0" smtClean="0"/>
              <a:t>テストケースからの参照を含めた</a:t>
            </a:r>
            <a:r>
              <a:rPr kumimoji="1" lang="en-US" altLang="ja-JP" dirty="0" smtClean="0"/>
              <a:t>AE</a:t>
            </a:r>
            <a:r>
              <a:rPr kumimoji="1" lang="ja-JP" altLang="en-US" dirty="0" smtClean="0"/>
              <a:t>解析</a:t>
            </a:r>
          </a:p>
          <a:p>
            <a:endParaRPr kumimoji="1" lang="ja-JP" altLang="en-US" dirty="0" smtClean="0"/>
          </a:p>
          <a:p>
            <a:r>
              <a:rPr kumimoji="1" lang="ja-JP" altLang="en-US" dirty="0" smtClean="0"/>
              <a:t>まず，テストケースを含めない</a:t>
            </a:r>
            <a:r>
              <a:rPr kumimoji="1" lang="en-US" altLang="ja-JP" dirty="0" smtClean="0"/>
              <a:t>AE</a:t>
            </a:r>
            <a:r>
              <a:rPr kumimoji="1" lang="ja-JP" altLang="en-US" dirty="0" smtClean="0"/>
              <a:t>解析について，</a:t>
            </a:r>
          </a:p>
          <a:p>
            <a:r>
              <a:rPr kumimoji="1" lang="ja-JP" altLang="en-US" dirty="0" smtClean="0"/>
              <a:t>簡単な例を説明します．</a:t>
            </a:r>
          </a:p>
          <a:p>
            <a:endParaRPr kumimoji="1" lang="ja-JP" altLang="en-US" dirty="0" smtClean="0"/>
          </a:p>
          <a:p>
            <a:r>
              <a:rPr kumimoji="1" lang="en-US" altLang="ja-JP" dirty="0" smtClean="0"/>
              <a:t>3</a:t>
            </a:r>
            <a:r>
              <a:rPr kumimoji="1" lang="ja-JP" altLang="en-US" dirty="0" err="1" smtClean="0"/>
              <a:t>つの</a:t>
            </a:r>
            <a:r>
              <a:rPr kumimoji="1" lang="ja-JP" altLang="en-US" dirty="0" smtClean="0"/>
              <a:t>メソッド</a:t>
            </a:r>
            <a:r>
              <a:rPr kumimoji="1" lang="en-US" altLang="ja-JP" dirty="0" smtClean="0"/>
              <a:t>ABC</a:t>
            </a:r>
            <a:r>
              <a:rPr kumimoji="1" lang="ja-JP" altLang="en-US" dirty="0" smtClean="0"/>
              <a:t>があって，それぞれのアクセス修飾子が</a:t>
            </a:r>
          </a:p>
          <a:p>
            <a:r>
              <a:rPr kumimoji="1" lang="ja-JP" altLang="en-US" dirty="0" smtClean="0"/>
              <a:t>・・・，アクセス状況説明，アクセスされている範囲説明，</a:t>
            </a:r>
          </a:p>
          <a:p>
            <a:r>
              <a:rPr kumimoji="1" lang="en-US" altLang="ja-JP" dirty="0" smtClean="0"/>
              <a:t>AE</a:t>
            </a:r>
            <a:r>
              <a:rPr kumimoji="1" lang="ja-JP" altLang="en-US" dirty="0" smtClean="0"/>
              <a:t>になっている，</a:t>
            </a:r>
          </a:p>
          <a:p>
            <a:endParaRPr kumimoji="1" lang="ja-JP" altLang="en-US" dirty="0" smtClean="0"/>
          </a:p>
          <a:p>
            <a:r>
              <a:rPr kumimoji="1" lang="ja-JP" altLang="en-US" dirty="0" smtClean="0"/>
              <a:t>次に，テストケースを含めた場合，</a:t>
            </a:r>
          </a:p>
          <a:p>
            <a:r>
              <a:rPr kumimoji="1" lang="ja-JP" altLang="en-US" dirty="0" smtClean="0"/>
              <a:t>テストケースがパッケージ外にあったとし，</a:t>
            </a:r>
            <a:r>
              <a:rPr kumimoji="1" lang="en-US" altLang="ja-JP" dirty="0" smtClean="0"/>
              <a:t>A</a:t>
            </a:r>
            <a:r>
              <a:rPr kumimoji="1" lang="ja-JP" altLang="en-US" dirty="0" smtClean="0"/>
              <a:t>に</a:t>
            </a:r>
          </a:p>
          <a:p>
            <a:r>
              <a:rPr kumimoji="1" lang="ja-JP" altLang="en-US" dirty="0" smtClean="0"/>
              <a:t>アクセスしているとすると，</a:t>
            </a:r>
            <a:r>
              <a:rPr kumimoji="1" lang="en-US" altLang="ja-JP" dirty="0" smtClean="0"/>
              <a:t>A</a:t>
            </a:r>
            <a:r>
              <a:rPr kumimoji="1" lang="ja-JP" altLang="en-US" dirty="0" smtClean="0"/>
              <a:t>のメソッドの被アクセス範囲が</a:t>
            </a:r>
          </a:p>
          <a:p>
            <a:r>
              <a:rPr kumimoji="1" lang="ja-JP" altLang="en-US" dirty="0" smtClean="0"/>
              <a:t>広がり，</a:t>
            </a:r>
            <a:r>
              <a:rPr kumimoji="1" lang="en-US" altLang="ja-JP" dirty="0" smtClean="0"/>
              <a:t>public</a:t>
            </a:r>
            <a:r>
              <a:rPr kumimoji="1" lang="ja-JP" altLang="en-US" dirty="0" smtClean="0"/>
              <a:t>になるため，</a:t>
            </a:r>
            <a:r>
              <a:rPr kumimoji="1" lang="en-US" altLang="ja-JP" dirty="0" smtClean="0"/>
              <a:t>AE</a:t>
            </a:r>
            <a:r>
              <a:rPr kumimoji="1" lang="ja-JP" altLang="en-US" dirty="0" smtClean="0"/>
              <a:t>が解消します！</a:t>
            </a:r>
          </a:p>
          <a:p>
            <a:endParaRPr kumimoji="1" lang="ja-JP" altLang="en-US" dirty="0" smtClean="0"/>
          </a:p>
          <a:p>
            <a:r>
              <a:rPr kumimoji="1" lang="ja-JP" altLang="en-US" dirty="0" smtClean="0"/>
              <a:t>このように，意図的な</a:t>
            </a:r>
            <a:r>
              <a:rPr kumimoji="1" lang="en-US" altLang="ja-JP" dirty="0" smtClean="0"/>
              <a:t>AE</a:t>
            </a:r>
            <a:r>
              <a:rPr kumimoji="1" lang="ja-JP" altLang="en-US" dirty="0" err="1" smtClean="0"/>
              <a:t>の検</a:t>
            </a:r>
            <a:r>
              <a:rPr kumimoji="1" lang="ja-JP" altLang="en-US" dirty="0" smtClean="0"/>
              <a:t>出除去を行います．</a:t>
            </a:r>
          </a:p>
          <a:p>
            <a:r>
              <a:rPr kumimoji="1" lang="ja-JP" altLang="en-US" dirty="0" smtClean="0"/>
              <a:t>ただし，テストケースの配置はアプリケーションや機能によって，</a:t>
            </a:r>
          </a:p>
          <a:p>
            <a:r>
              <a:rPr kumimoji="1" lang="ja-JP" altLang="en-US" dirty="0" smtClean="0"/>
              <a:t>異なるため，パッケージの外にあるとは限りません．</a:t>
            </a:r>
          </a:p>
          <a:p>
            <a:endParaRPr kumimoji="1" lang="ja-JP" altLang="en-US" dirty="0" smtClean="0"/>
          </a:p>
          <a:p>
            <a:endParaRPr kumimoji="1" lang="ja-JP" altLang="en-US" dirty="0" smtClean="0"/>
          </a:p>
          <a:p>
            <a:r>
              <a:rPr kumimoji="1" lang="ja-JP" altLang="en-US" dirty="0" smtClean="0"/>
              <a:t>そして，このテスト参照を利用して，発見できる意図的な</a:t>
            </a:r>
            <a:r>
              <a:rPr kumimoji="1" lang="en-US" altLang="ja-JP" dirty="0" smtClean="0"/>
              <a:t>AE</a:t>
            </a:r>
          </a:p>
          <a:p>
            <a:r>
              <a:rPr kumimoji="1" lang="ja-JP" altLang="en-US" dirty="0" smtClean="0"/>
              <a:t>について説明します！</a:t>
            </a:r>
          </a:p>
          <a:p>
            <a:endParaRPr kumimoji="1" lang="ja-JP" altLang="en-US" dirty="0"/>
          </a:p>
        </p:txBody>
      </p:sp>
      <p:sp>
        <p:nvSpPr>
          <p:cNvPr id="4" name="スライド番号プレースホルダー 3"/>
          <p:cNvSpPr>
            <a:spLocks noGrp="1"/>
          </p:cNvSpPr>
          <p:nvPr>
            <p:ph type="sldNum" sz="quarter" idx="10"/>
          </p:nvPr>
        </p:nvSpPr>
        <p:spPr/>
        <p:txBody>
          <a:bodyPr/>
          <a:lstStyle/>
          <a:p>
            <a:fld id="{3365A450-074F-4253-BD12-EE77A5C2F598}" type="slidenum">
              <a:rPr kumimoji="1" lang="ja-JP" altLang="en-US" smtClean="0"/>
              <a:t>17</a:t>
            </a:fld>
            <a:endParaRPr kumimoji="1" lang="ja-JP" altLang="en-US"/>
          </a:p>
        </p:txBody>
      </p:sp>
    </p:spTree>
    <p:extLst>
      <p:ext uri="{BB962C8B-B14F-4D97-AF65-F5344CB8AC3E}">
        <p14:creationId xmlns:p14="http://schemas.microsoft.com/office/powerpoint/2010/main" val="366120798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dirty="0" smtClean="0"/>
              <a:t>p18</a:t>
            </a:r>
          </a:p>
          <a:p>
            <a:r>
              <a:rPr kumimoji="1" lang="en-US" altLang="ja-JP" dirty="0" smtClean="0"/>
              <a:t>AE</a:t>
            </a:r>
            <a:r>
              <a:rPr kumimoji="1" lang="ja-JP" altLang="en-US" dirty="0" smtClean="0"/>
              <a:t>となっているメソッドの被アクセス範囲（アクセスされている範囲</a:t>
            </a:r>
          </a:p>
          <a:p>
            <a:r>
              <a:rPr kumimoji="1" lang="ja-JP" altLang="en-US" dirty="0" smtClean="0"/>
              <a:t>の変化を見ます）のテストケースによる変化を見ます．</a:t>
            </a:r>
          </a:p>
          <a:p>
            <a:endParaRPr kumimoji="1" lang="ja-JP" altLang="en-US" dirty="0" smtClean="0"/>
          </a:p>
          <a:p>
            <a:r>
              <a:rPr kumimoji="1" lang="ja-JP" altLang="en-US" dirty="0" smtClean="0"/>
              <a:t>赤丸が，メソッドの被アクセス範囲，蒼丸が宣言されている</a:t>
            </a:r>
          </a:p>
          <a:p>
            <a:r>
              <a:rPr kumimoji="1" lang="ja-JP" altLang="en-US" dirty="0" smtClean="0"/>
              <a:t>アクセス可能な範囲</a:t>
            </a:r>
          </a:p>
          <a:p>
            <a:endParaRPr kumimoji="1" lang="ja-JP" altLang="en-US" dirty="0" smtClean="0"/>
          </a:p>
          <a:p>
            <a:r>
              <a:rPr kumimoji="1" lang="ja-JP" altLang="en-US" dirty="0" smtClean="0"/>
              <a:t>その変化は</a:t>
            </a:r>
            <a:r>
              <a:rPr kumimoji="1" lang="en-US" altLang="ja-JP" dirty="0" smtClean="0"/>
              <a:t>3</a:t>
            </a:r>
            <a:r>
              <a:rPr kumimoji="1" lang="ja-JP" altLang="en-US" dirty="0" smtClean="0"/>
              <a:t>パターンあります．</a:t>
            </a:r>
          </a:p>
          <a:p>
            <a:endParaRPr kumimoji="1" lang="ja-JP" altLang="en-US" dirty="0" smtClean="0"/>
          </a:p>
          <a:p>
            <a:r>
              <a:rPr kumimoji="1" lang="ja-JP" altLang="en-US" dirty="0" smtClean="0"/>
              <a:t>変化しない場合，変化するが</a:t>
            </a:r>
            <a:r>
              <a:rPr kumimoji="1" lang="en-US" altLang="ja-JP" dirty="0" smtClean="0"/>
              <a:t>AE</a:t>
            </a:r>
            <a:r>
              <a:rPr kumimoji="1" lang="ja-JP" altLang="en-US" dirty="0" err="1" smtClean="0"/>
              <a:t>でなく</a:t>
            </a:r>
            <a:r>
              <a:rPr kumimoji="1" lang="ja-JP" altLang="en-US" dirty="0" smtClean="0"/>
              <a:t>ならない場合，</a:t>
            </a:r>
          </a:p>
          <a:p>
            <a:r>
              <a:rPr kumimoji="1" lang="ja-JP" altLang="en-US" dirty="0" smtClean="0"/>
              <a:t>変化し</a:t>
            </a:r>
            <a:r>
              <a:rPr kumimoji="1" lang="en-US" altLang="ja-JP" dirty="0" smtClean="0"/>
              <a:t>AE</a:t>
            </a:r>
            <a:r>
              <a:rPr kumimoji="1" lang="ja-JP" altLang="en-US" dirty="0" smtClean="0"/>
              <a:t>が解消される場合</a:t>
            </a:r>
          </a:p>
          <a:p>
            <a:endParaRPr kumimoji="1" lang="ja-JP" altLang="en-US" dirty="0" smtClean="0"/>
          </a:p>
          <a:p>
            <a:r>
              <a:rPr kumimoji="1" lang="ja-JP" altLang="en-US" dirty="0" smtClean="0"/>
              <a:t>テストを含めても，そのメソッドがテストからアクセス</a:t>
            </a:r>
          </a:p>
          <a:p>
            <a:r>
              <a:rPr kumimoji="1" lang="ja-JP" altLang="en-US" dirty="0" smtClean="0"/>
              <a:t>されていないもしくは，同じ範囲でしかアクセスされていなければ，</a:t>
            </a:r>
          </a:p>
          <a:p>
            <a:r>
              <a:rPr kumimoji="1" lang="ja-JP" altLang="en-US" dirty="0" smtClean="0"/>
              <a:t>範囲は変化しません．</a:t>
            </a:r>
          </a:p>
          <a:p>
            <a:endParaRPr kumimoji="1" lang="ja-JP" altLang="en-US" dirty="0" smtClean="0"/>
          </a:p>
          <a:p>
            <a:r>
              <a:rPr kumimoji="1" lang="ja-JP" altLang="en-US" dirty="0" smtClean="0"/>
              <a:t>宣言されている範囲までは，届かない．</a:t>
            </a:r>
          </a:p>
          <a:p>
            <a:endParaRPr kumimoji="1" lang="ja-JP" altLang="en-US" dirty="0" smtClean="0"/>
          </a:p>
          <a:p>
            <a:r>
              <a:rPr kumimoji="1" lang="en-US" altLang="ja-JP" dirty="0" smtClean="0"/>
              <a:t>3</a:t>
            </a:r>
            <a:r>
              <a:rPr kumimoji="1" lang="ja-JP" altLang="en-US" dirty="0" smtClean="0"/>
              <a:t>つ目が，テストされている範囲が，宣言されている範囲にまで，</a:t>
            </a:r>
          </a:p>
          <a:p>
            <a:r>
              <a:rPr kumimoji="1" lang="ja-JP" altLang="en-US" dirty="0" smtClean="0"/>
              <a:t>と重なれば，</a:t>
            </a:r>
            <a:r>
              <a:rPr kumimoji="1" lang="en-US" altLang="ja-JP" dirty="0" smtClean="0"/>
              <a:t>AE</a:t>
            </a:r>
            <a:r>
              <a:rPr kumimoji="1" lang="ja-JP" altLang="en-US" dirty="0" err="1" smtClean="0"/>
              <a:t>は解</a:t>
            </a:r>
            <a:r>
              <a:rPr kumimoji="1" lang="ja-JP" altLang="en-US" dirty="0" smtClean="0"/>
              <a:t>消され，これを意図的な</a:t>
            </a:r>
            <a:r>
              <a:rPr kumimoji="1" lang="en-US" altLang="ja-JP" dirty="0" smtClean="0"/>
              <a:t>AE</a:t>
            </a:r>
            <a:r>
              <a:rPr kumimoji="1" lang="ja-JP" altLang="en-US" dirty="0" smtClean="0"/>
              <a:t>とする</a:t>
            </a:r>
          </a:p>
          <a:p>
            <a:endParaRPr kumimoji="1" lang="ja-JP" altLang="en-US" dirty="0" smtClean="0"/>
          </a:p>
          <a:p>
            <a:endParaRPr kumimoji="1" lang="ja-JP" altLang="en-US" dirty="0" smtClean="0"/>
          </a:p>
          <a:p>
            <a:r>
              <a:rPr kumimoji="1" lang="ja-JP" altLang="en-US" dirty="0" smtClean="0"/>
              <a:t>将来拡張において，同じ範囲でのアクセスが行われる．</a:t>
            </a:r>
          </a:p>
          <a:p>
            <a:r>
              <a:rPr kumimoji="1" lang="ja-JP" altLang="en-US" dirty="0" smtClean="0"/>
              <a:t>あるいは，</a:t>
            </a:r>
            <a:r>
              <a:rPr kumimoji="1" lang="en-US" altLang="ja-JP" dirty="0" smtClean="0"/>
              <a:t>Java</a:t>
            </a:r>
            <a:r>
              <a:rPr kumimoji="1" lang="ja-JP" altLang="en-US" dirty="0" smtClean="0"/>
              <a:t>プログラム外からのアクセスがあり，</a:t>
            </a:r>
          </a:p>
          <a:p>
            <a:r>
              <a:rPr kumimoji="1" lang="ja-JP" altLang="en-US" dirty="0" smtClean="0"/>
              <a:t>それにより，</a:t>
            </a:r>
            <a:r>
              <a:rPr kumimoji="1" lang="en-US" altLang="ja-JP" dirty="0" smtClean="0"/>
              <a:t>public</a:t>
            </a:r>
            <a:r>
              <a:rPr kumimoji="1" lang="ja-JP" altLang="en-US" dirty="0" smtClean="0"/>
              <a:t>が宣言されていると判断し，</a:t>
            </a:r>
          </a:p>
          <a:p>
            <a:r>
              <a:rPr kumimoji="1" lang="ja-JP" altLang="en-US" dirty="0" smtClean="0"/>
              <a:t>意図的な</a:t>
            </a:r>
            <a:r>
              <a:rPr kumimoji="1" lang="en-US" altLang="ja-JP" dirty="0" smtClean="0"/>
              <a:t>AE</a:t>
            </a:r>
            <a:r>
              <a:rPr kumimoji="1" lang="ja-JP" altLang="en-US" dirty="0" smtClean="0"/>
              <a:t>と判定</a:t>
            </a:r>
            <a:endParaRPr kumimoji="1" lang="ja-JP" altLang="en-US" dirty="0"/>
          </a:p>
        </p:txBody>
      </p:sp>
      <p:sp>
        <p:nvSpPr>
          <p:cNvPr id="4" name="スライド番号プレースホルダー 3"/>
          <p:cNvSpPr>
            <a:spLocks noGrp="1"/>
          </p:cNvSpPr>
          <p:nvPr>
            <p:ph type="sldNum" sz="quarter" idx="10"/>
          </p:nvPr>
        </p:nvSpPr>
        <p:spPr/>
        <p:txBody>
          <a:bodyPr/>
          <a:lstStyle/>
          <a:p>
            <a:fld id="{3365A450-074F-4253-BD12-EE77A5C2F598}" type="slidenum">
              <a:rPr kumimoji="1" lang="ja-JP" altLang="en-US" smtClean="0"/>
              <a:t>18</a:t>
            </a:fld>
            <a:endParaRPr kumimoji="1" lang="ja-JP" altLang="en-US"/>
          </a:p>
        </p:txBody>
      </p:sp>
    </p:spTree>
    <p:extLst>
      <p:ext uri="{BB962C8B-B14F-4D97-AF65-F5344CB8AC3E}">
        <p14:creationId xmlns:p14="http://schemas.microsoft.com/office/powerpoint/2010/main" val="270032935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もうひとつのパターンは，アクセスが行われていない</a:t>
            </a:r>
          </a:p>
          <a:p>
            <a:r>
              <a:rPr kumimoji="1" lang="en-US" altLang="ja-JP" dirty="0" err="1" smtClean="0"/>
              <a:t>NoAccess</a:t>
            </a:r>
            <a:r>
              <a:rPr kumimoji="1" lang="ja-JP" altLang="en-US" dirty="0" smtClean="0"/>
              <a:t>となっている</a:t>
            </a:r>
            <a:r>
              <a:rPr kumimoji="1" lang="en-US" altLang="ja-JP" dirty="0" smtClean="0"/>
              <a:t>AE</a:t>
            </a:r>
            <a:r>
              <a:rPr kumimoji="1" lang="ja-JP" altLang="en-US" dirty="0" smtClean="0"/>
              <a:t>における，意図的な</a:t>
            </a:r>
            <a:r>
              <a:rPr kumimoji="1" lang="en-US" altLang="ja-JP" dirty="0" smtClean="0"/>
              <a:t>AE</a:t>
            </a:r>
            <a:r>
              <a:rPr kumimoji="1" lang="ja-JP" altLang="en-US" dirty="0" smtClean="0"/>
              <a:t>を見ます．</a:t>
            </a:r>
          </a:p>
          <a:p>
            <a:endParaRPr kumimoji="1" lang="ja-JP" altLang="en-US" dirty="0" smtClean="0"/>
          </a:p>
          <a:p>
            <a:r>
              <a:rPr kumimoji="1" lang="ja-JP" altLang="en-US" dirty="0" smtClean="0"/>
              <a:t>同様．</a:t>
            </a:r>
          </a:p>
          <a:p>
            <a:endParaRPr kumimoji="1" lang="ja-JP" altLang="en-US" dirty="0"/>
          </a:p>
        </p:txBody>
      </p:sp>
      <p:sp>
        <p:nvSpPr>
          <p:cNvPr id="4" name="スライド番号プレースホルダー 3"/>
          <p:cNvSpPr>
            <a:spLocks noGrp="1"/>
          </p:cNvSpPr>
          <p:nvPr>
            <p:ph type="sldNum" sz="quarter" idx="10"/>
          </p:nvPr>
        </p:nvSpPr>
        <p:spPr/>
        <p:txBody>
          <a:bodyPr/>
          <a:lstStyle/>
          <a:p>
            <a:fld id="{3365A450-074F-4253-BD12-EE77A5C2F598}" type="slidenum">
              <a:rPr kumimoji="1" lang="ja-JP" altLang="en-US" smtClean="0"/>
              <a:t>19</a:t>
            </a:fld>
            <a:endParaRPr kumimoji="1" lang="ja-JP" altLang="en-US"/>
          </a:p>
        </p:txBody>
      </p:sp>
    </p:spTree>
    <p:extLst>
      <p:ext uri="{BB962C8B-B14F-4D97-AF65-F5344CB8AC3E}">
        <p14:creationId xmlns:p14="http://schemas.microsoft.com/office/powerpoint/2010/main" val="330985131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3365A450-074F-4253-BD12-EE77A5C2F598}" type="slidenum">
              <a:rPr kumimoji="1" lang="ja-JP" altLang="en-US" smtClean="0"/>
              <a:t>20</a:t>
            </a:fld>
            <a:endParaRPr kumimoji="1" lang="ja-JP" altLang="en-US"/>
          </a:p>
        </p:txBody>
      </p:sp>
    </p:spTree>
    <p:extLst>
      <p:ext uri="{BB962C8B-B14F-4D97-AF65-F5344CB8AC3E}">
        <p14:creationId xmlns:p14="http://schemas.microsoft.com/office/powerpoint/2010/main" val="33403178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設計情報とアクセス修飾子が合致していないメソッドを</a:t>
            </a:r>
            <a:r>
              <a:rPr kumimoji="1" lang="en-US" altLang="ja-JP" dirty="0" smtClean="0"/>
              <a:t>3</a:t>
            </a:r>
            <a:r>
              <a:rPr kumimoji="1" lang="ja-JP" altLang="en-US" dirty="0" smtClean="0"/>
              <a:t>つつくり、意図的でないＡＥに変えます。意図的でないＡＥがなかったから。</a:t>
            </a:r>
            <a:endParaRPr kumimoji="1" lang="en-US" altLang="ja-JP" dirty="0" smtClean="0"/>
          </a:p>
          <a:p>
            <a:r>
              <a:rPr kumimoji="1" lang="ja-JP" altLang="en-US" dirty="0" smtClean="0"/>
              <a:t>分析するメソッドとして、</a:t>
            </a:r>
            <a:r>
              <a:rPr kumimoji="1" lang="en-US" altLang="ja-JP" dirty="0" smtClean="0"/>
              <a:t>AE</a:t>
            </a:r>
            <a:r>
              <a:rPr kumimoji="1" lang="ja-JP" altLang="en-US" dirty="0" smtClean="0"/>
              <a:t>でないメソッドを</a:t>
            </a:r>
            <a:r>
              <a:rPr kumimoji="1" lang="en-US" altLang="ja-JP" dirty="0" smtClean="0"/>
              <a:t>3</a:t>
            </a:r>
            <a:r>
              <a:rPr kumimoji="1" lang="ja-JP" altLang="en-US" dirty="0" smtClean="0"/>
              <a:t>つ選択し、これのアクセス修飾子を変更することで、</a:t>
            </a:r>
            <a:endParaRPr kumimoji="1" lang="en-US" altLang="ja-JP" dirty="0" smtClean="0"/>
          </a:p>
          <a:p>
            <a:r>
              <a:rPr kumimoji="1" lang="ja-JP" altLang="en-US" dirty="0" smtClean="0"/>
              <a:t>意図的でない</a:t>
            </a:r>
            <a:r>
              <a:rPr kumimoji="1" lang="en-US" altLang="ja-JP" dirty="0" smtClean="0"/>
              <a:t>AE</a:t>
            </a:r>
            <a:r>
              <a:rPr kumimoji="1" lang="ja-JP" altLang="en-US" dirty="0" smtClean="0"/>
              <a:t>を作成</a:t>
            </a:r>
            <a:r>
              <a:rPr kumimoji="1" lang="en-US" altLang="ja-JP" dirty="0" smtClean="0"/>
              <a:t>s</a:t>
            </a:r>
            <a:r>
              <a:rPr kumimoji="1" lang="ja-JP" altLang="en-US" dirty="0" smtClean="0"/>
              <a:t>する</a:t>
            </a:r>
            <a:endParaRPr kumimoji="1" lang="ja-JP" altLang="en-US" dirty="0"/>
          </a:p>
        </p:txBody>
      </p:sp>
      <p:sp>
        <p:nvSpPr>
          <p:cNvPr id="4" name="スライド番号プレースホルダー 3"/>
          <p:cNvSpPr>
            <a:spLocks noGrp="1"/>
          </p:cNvSpPr>
          <p:nvPr>
            <p:ph type="sldNum" sz="quarter" idx="10"/>
          </p:nvPr>
        </p:nvSpPr>
        <p:spPr/>
        <p:txBody>
          <a:bodyPr/>
          <a:lstStyle/>
          <a:p>
            <a:fld id="{3365A450-074F-4253-BD12-EE77A5C2F598}" type="slidenum">
              <a:rPr kumimoji="1" lang="ja-JP" altLang="en-US" smtClean="0"/>
              <a:t>21</a:t>
            </a:fld>
            <a:endParaRPr kumimoji="1" lang="ja-JP" altLang="en-US"/>
          </a:p>
        </p:txBody>
      </p:sp>
    </p:spTree>
    <p:extLst>
      <p:ext uri="{BB962C8B-B14F-4D97-AF65-F5344CB8AC3E}">
        <p14:creationId xmlns:p14="http://schemas.microsoft.com/office/powerpoint/2010/main" val="293242463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dirty="0" smtClean="0"/>
              <a:t>Ant: </a:t>
            </a:r>
            <a:r>
              <a:rPr kumimoji="1" lang="en-US" altLang="ja-JP" dirty="0" err="1" smtClean="0"/>
              <a:t>NoAccess</a:t>
            </a:r>
            <a:r>
              <a:rPr kumimoji="1" lang="ja-JP" altLang="en-US" dirty="0" smtClean="0"/>
              <a:t>の数は </a:t>
            </a:r>
            <a:r>
              <a:rPr kumimoji="1" lang="en-US" altLang="ja-JP" dirty="0" smtClean="0"/>
              <a:t>2569 -&gt; 2392  (main </a:t>
            </a:r>
            <a:r>
              <a:rPr kumimoji="1" lang="ja-JP" altLang="en-US" dirty="0" smtClean="0"/>
              <a:t>カバレッジ</a:t>
            </a:r>
            <a:r>
              <a:rPr kumimoji="1" lang="en-US" altLang="ja-JP" dirty="0" smtClean="0"/>
              <a:t>44%)</a:t>
            </a:r>
          </a:p>
          <a:p>
            <a:r>
              <a:rPr kumimoji="1" lang="en-US" altLang="ja-JP" dirty="0" smtClean="0"/>
              <a:t>Struts : </a:t>
            </a:r>
            <a:r>
              <a:rPr kumimoji="1" lang="en-US" altLang="ja-JP" dirty="0" err="1" smtClean="0"/>
              <a:t>NoAccess</a:t>
            </a:r>
            <a:r>
              <a:rPr kumimoji="1" lang="ja-JP" altLang="en-US" dirty="0" smtClean="0"/>
              <a:t>の数は</a:t>
            </a:r>
            <a:r>
              <a:rPr kumimoji="1" lang="en-US" altLang="ja-JP" dirty="0" smtClean="0"/>
              <a:t> 2726 -&gt;</a:t>
            </a:r>
            <a:r>
              <a:rPr kumimoji="1" lang="ja-JP" altLang="en-US" baseline="0" dirty="0" smtClean="0"/>
              <a:t> </a:t>
            </a:r>
            <a:r>
              <a:rPr kumimoji="1" lang="en-US" altLang="ja-JP" baseline="0" dirty="0" smtClean="0"/>
              <a:t>2307</a:t>
            </a:r>
          </a:p>
          <a:p>
            <a:r>
              <a:rPr kumimoji="1" lang="en-US" altLang="ja-JP" dirty="0" err="1" smtClean="0"/>
              <a:t>Javassist</a:t>
            </a:r>
            <a:r>
              <a:rPr kumimoji="1" lang="en-US" altLang="ja-JP" baseline="0" dirty="0" smtClean="0"/>
              <a:t> : </a:t>
            </a:r>
            <a:r>
              <a:rPr kumimoji="1" lang="en-US" altLang="ja-JP" baseline="0" dirty="0" err="1" smtClean="0"/>
              <a:t>NoAccess</a:t>
            </a:r>
            <a:r>
              <a:rPr kumimoji="1" lang="ja-JP" altLang="en-US" baseline="0" dirty="0" smtClean="0"/>
              <a:t>の数は </a:t>
            </a:r>
            <a:r>
              <a:rPr kumimoji="1" lang="en-US" altLang="ja-JP" baseline="0" dirty="0" smtClean="0"/>
              <a:t>334</a:t>
            </a:r>
            <a:r>
              <a:rPr kumimoji="1" lang="ja-JP" altLang="en-US" baseline="0" dirty="0" smtClean="0"/>
              <a:t> </a:t>
            </a:r>
            <a:r>
              <a:rPr kumimoji="1" lang="en-US" altLang="ja-JP" baseline="0" dirty="0" smtClean="0"/>
              <a:t>-&gt; 243 </a:t>
            </a:r>
            <a:endParaRPr kumimoji="1" lang="en-US" altLang="ja-JP" dirty="0" smtClean="0"/>
          </a:p>
        </p:txBody>
      </p:sp>
      <p:sp>
        <p:nvSpPr>
          <p:cNvPr id="4" name="スライド番号プレースホルダー 3"/>
          <p:cNvSpPr>
            <a:spLocks noGrp="1"/>
          </p:cNvSpPr>
          <p:nvPr>
            <p:ph type="sldNum" sz="quarter" idx="10"/>
          </p:nvPr>
        </p:nvSpPr>
        <p:spPr/>
        <p:txBody>
          <a:bodyPr/>
          <a:lstStyle/>
          <a:p>
            <a:fld id="{3365A450-074F-4253-BD12-EE77A5C2F598}" type="slidenum">
              <a:rPr kumimoji="1" lang="ja-JP" altLang="en-US" smtClean="0"/>
              <a:t>22</a:t>
            </a:fld>
            <a:endParaRPr kumimoji="1" lang="ja-JP" altLang="en-US"/>
          </a:p>
        </p:txBody>
      </p:sp>
    </p:spTree>
    <p:extLst>
      <p:ext uri="{BB962C8B-B14F-4D97-AF65-F5344CB8AC3E}">
        <p14:creationId xmlns:p14="http://schemas.microsoft.com/office/powerpoint/2010/main" val="86686721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3365A450-074F-4253-BD12-EE77A5C2F598}" type="slidenum">
              <a:rPr kumimoji="1" lang="ja-JP" altLang="en-US" smtClean="0"/>
              <a:t>23</a:t>
            </a:fld>
            <a:endParaRPr kumimoji="1" lang="ja-JP" altLang="en-US"/>
          </a:p>
        </p:txBody>
      </p:sp>
    </p:spTree>
    <p:extLst>
      <p:ext uri="{BB962C8B-B14F-4D97-AF65-F5344CB8AC3E}">
        <p14:creationId xmlns:p14="http://schemas.microsoft.com/office/powerpoint/2010/main" val="332418424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フィールドやメソッドを，変数や関数のことと</a:t>
            </a:r>
          </a:p>
          <a:p>
            <a:r>
              <a:rPr kumimoji="1" lang="ja-JP" altLang="en-US" dirty="0" smtClean="0"/>
              <a:t>言い換えてもいい．</a:t>
            </a:r>
          </a:p>
          <a:p>
            <a:endParaRPr kumimoji="1" lang="ja-JP" altLang="en-US" dirty="0" smtClean="0"/>
          </a:p>
          <a:p>
            <a:r>
              <a:rPr kumimoji="1" lang="ja-JP" altLang="en-US" dirty="0" smtClean="0"/>
              <a:t>アクセス修飾子を宣言することで，</a:t>
            </a:r>
          </a:p>
          <a:p>
            <a:r>
              <a:rPr kumimoji="1" lang="ja-JP" altLang="en-US" dirty="0" smtClean="0"/>
              <a:t>フィールド，メソッドへのアクセス範囲を制御できる</a:t>
            </a:r>
          </a:p>
        </p:txBody>
      </p:sp>
      <p:sp>
        <p:nvSpPr>
          <p:cNvPr id="4" name="スライド番号プレースホルダー 3"/>
          <p:cNvSpPr>
            <a:spLocks noGrp="1"/>
          </p:cNvSpPr>
          <p:nvPr>
            <p:ph type="sldNum" sz="quarter" idx="10"/>
          </p:nvPr>
        </p:nvSpPr>
        <p:spPr/>
        <p:txBody>
          <a:bodyPr/>
          <a:lstStyle/>
          <a:p>
            <a:fld id="{B5B4B8A8-18D1-4254-ABA9-17CEA11556A5}" type="slidenum">
              <a:rPr kumimoji="1" lang="ja-JP" altLang="en-US" smtClean="0"/>
              <a:t>4</a:t>
            </a:fld>
            <a:endParaRPr kumimoji="1" lang="ja-JP" altLang="en-US"/>
          </a:p>
        </p:txBody>
      </p:sp>
    </p:spTree>
    <p:extLst>
      <p:ext uri="{BB962C8B-B14F-4D97-AF65-F5344CB8AC3E}">
        <p14:creationId xmlns:p14="http://schemas.microsoft.com/office/powerpoint/2010/main" val="472867088"/>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3365A450-074F-4253-BD12-EE77A5C2F598}" type="slidenum">
              <a:rPr kumimoji="1" lang="ja-JP" altLang="en-US" smtClean="0"/>
              <a:t>24</a:t>
            </a:fld>
            <a:endParaRPr kumimoji="1" lang="ja-JP" altLang="en-US"/>
          </a:p>
        </p:txBody>
      </p:sp>
    </p:spTree>
    <p:extLst>
      <p:ext uri="{BB962C8B-B14F-4D97-AF65-F5344CB8AC3E}">
        <p14:creationId xmlns:p14="http://schemas.microsoft.com/office/powerpoint/2010/main" val="2378331879"/>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dirty="0" smtClean="0"/>
              <a:t>RQ1</a:t>
            </a:r>
            <a:r>
              <a:rPr kumimoji="1" lang="ja-JP" altLang="en-US" dirty="0" smtClean="0"/>
              <a:t>については，検出可能であったことがいえるが，その数が少なかったため，他の視点で考えてみる．</a:t>
            </a:r>
            <a:endParaRPr kumimoji="1" lang="en-US" altLang="ja-JP" dirty="0" smtClean="0"/>
          </a:p>
          <a:p>
            <a:r>
              <a:rPr kumimoji="1" lang="ja-JP" altLang="en-US" dirty="0" smtClean="0"/>
              <a:t>そこで，既存研究において，</a:t>
            </a:r>
            <a:r>
              <a:rPr kumimoji="1" lang="en-US" altLang="ja-JP" dirty="0" smtClean="0"/>
              <a:t>AE</a:t>
            </a:r>
            <a:r>
              <a:rPr kumimoji="1" lang="ja-JP" altLang="en-US" dirty="0" err="1" smtClean="0"/>
              <a:t>が修</a:t>
            </a:r>
            <a:r>
              <a:rPr kumimoji="1" lang="ja-JP" altLang="en-US" dirty="0" smtClean="0"/>
              <a:t>正される時期の調査を行っており，新規作成メソッドの多くが，</a:t>
            </a:r>
            <a:r>
              <a:rPr kumimoji="1" lang="en-US" altLang="ja-JP" dirty="0" err="1" smtClean="0"/>
              <a:t>NoAccess</a:t>
            </a:r>
            <a:r>
              <a:rPr kumimoji="1" lang="ja-JP" altLang="en-US" dirty="0" smtClean="0"/>
              <a:t>であることが分かっているため，利用されるに従い，</a:t>
            </a:r>
            <a:r>
              <a:rPr kumimoji="1" lang="en-US" altLang="ja-JP" dirty="0" smtClean="0"/>
              <a:t>AE</a:t>
            </a:r>
            <a:r>
              <a:rPr kumimoji="1" lang="ja-JP" altLang="en-US" dirty="0" smtClean="0"/>
              <a:t>が除去されると考え，利用されている箇所はテストされていると考え，テストカバレッジとの関係性を見る．</a:t>
            </a:r>
            <a:endParaRPr kumimoji="1" lang="ja-JP" altLang="en-US" dirty="0"/>
          </a:p>
        </p:txBody>
      </p:sp>
      <p:sp>
        <p:nvSpPr>
          <p:cNvPr id="4" name="スライド番号プレースホルダー 3"/>
          <p:cNvSpPr>
            <a:spLocks noGrp="1"/>
          </p:cNvSpPr>
          <p:nvPr>
            <p:ph type="sldNum" sz="quarter" idx="10"/>
          </p:nvPr>
        </p:nvSpPr>
        <p:spPr/>
        <p:txBody>
          <a:bodyPr/>
          <a:lstStyle/>
          <a:p>
            <a:fld id="{3365A450-074F-4253-BD12-EE77A5C2F598}" type="slidenum">
              <a:rPr kumimoji="1" lang="ja-JP" altLang="en-US" smtClean="0"/>
              <a:t>25</a:t>
            </a:fld>
            <a:endParaRPr kumimoji="1" lang="ja-JP" altLang="en-US"/>
          </a:p>
        </p:txBody>
      </p:sp>
    </p:spTree>
    <p:extLst>
      <p:ext uri="{BB962C8B-B14F-4D97-AF65-F5344CB8AC3E}">
        <p14:creationId xmlns:p14="http://schemas.microsoft.com/office/powerpoint/2010/main" val="3269264490"/>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3365A450-074F-4253-BD12-EE77A5C2F598}" type="slidenum">
              <a:rPr kumimoji="1" lang="ja-JP" altLang="en-US" smtClean="0"/>
              <a:t>26</a:t>
            </a:fld>
            <a:endParaRPr kumimoji="1" lang="ja-JP" altLang="en-US"/>
          </a:p>
        </p:txBody>
      </p:sp>
    </p:spTree>
    <p:extLst>
      <p:ext uri="{BB962C8B-B14F-4D97-AF65-F5344CB8AC3E}">
        <p14:creationId xmlns:p14="http://schemas.microsoft.com/office/powerpoint/2010/main" val="848770985"/>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アナライザの具体的な処理を説明する</a:t>
            </a:r>
            <a:endParaRPr kumimoji="1" lang="en-US" altLang="ja-JP" dirty="0" smtClean="0"/>
          </a:p>
          <a:p>
            <a:r>
              <a:rPr kumimoji="1" lang="en-US" altLang="ja-JP" dirty="0" smtClean="0"/>
              <a:t>AE</a:t>
            </a:r>
            <a:r>
              <a:rPr kumimoji="1" lang="ja-JP" altLang="en-US" dirty="0" smtClean="0"/>
              <a:t>のリストから意図的な</a:t>
            </a:r>
            <a:r>
              <a:rPr kumimoji="1" lang="en-US" altLang="ja-JP" dirty="0" smtClean="0"/>
              <a:t>AE</a:t>
            </a:r>
            <a:r>
              <a:rPr kumimoji="1" lang="ja-JP" altLang="en-US" dirty="0" err="1" smtClean="0"/>
              <a:t>を検</a:t>
            </a:r>
            <a:r>
              <a:rPr kumimoji="1" lang="ja-JP" altLang="en-US" dirty="0" smtClean="0"/>
              <a:t>出したいので、</a:t>
            </a:r>
            <a:endParaRPr kumimoji="1" lang="en-US" altLang="ja-JP" dirty="0" smtClean="0"/>
          </a:p>
          <a:p>
            <a:r>
              <a:rPr kumimoji="1" lang="en-US" altLang="ja-JP" dirty="0" smtClean="0"/>
              <a:t>AE</a:t>
            </a:r>
            <a:r>
              <a:rPr kumimoji="1" lang="ja-JP" altLang="en-US" dirty="0" smtClean="0"/>
              <a:t>のリストに存在するメソッド、フィールドのそれぞれに対して、設計情報の中から同一のオブジェクトを探し出し、</a:t>
            </a:r>
            <a:endParaRPr kumimoji="1" lang="en-US" altLang="ja-JP" dirty="0" smtClean="0"/>
          </a:p>
          <a:p>
            <a:r>
              <a:rPr kumimoji="1" lang="ja-JP" altLang="en-US" dirty="0" smtClean="0"/>
              <a:t>アクセス修飾子の比較を行う</a:t>
            </a:r>
            <a:endParaRPr kumimoji="1" lang="en-US" altLang="ja-JP" dirty="0" smtClean="0"/>
          </a:p>
          <a:p>
            <a:r>
              <a:rPr kumimoji="1" lang="ja-JP" altLang="en-US" dirty="0" smtClean="0"/>
              <a:t>一致した場合、設計情報に従った</a:t>
            </a:r>
            <a:r>
              <a:rPr kumimoji="1" lang="en-US" altLang="ja-JP" dirty="0" smtClean="0"/>
              <a:t>AE</a:t>
            </a:r>
            <a:r>
              <a:rPr kumimoji="1" lang="ja-JP" altLang="en-US" dirty="0" smtClean="0"/>
              <a:t>ということで、意図的な</a:t>
            </a:r>
            <a:r>
              <a:rPr kumimoji="1" lang="en-US" altLang="ja-JP" dirty="0" smtClean="0"/>
              <a:t>AE</a:t>
            </a:r>
            <a:r>
              <a:rPr kumimoji="1" lang="ja-JP" altLang="en-US" dirty="0" smtClean="0"/>
              <a:t>と判別する</a:t>
            </a:r>
            <a:endParaRPr kumimoji="1" lang="en-US" altLang="ja-JP" dirty="0" smtClean="0"/>
          </a:p>
          <a:p>
            <a:r>
              <a:rPr kumimoji="1" lang="ja-JP" altLang="en-US" dirty="0" smtClean="0"/>
              <a:t>一致しない場合、設計情報以外に意図がある場合（テストメソッドなど）を考慮し、判別不能であるものとする</a:t>
            </a:r>
            <a:endParaRPr kumimoji="1" lang="en-US" altLang="ja-JP" dirty="0" smtClean="0"/>
          </a:p>
          <a:p>
            <a:endParaRPr kumimoji="1" lang="en-US" altLang="ja-JP" dirty="0" smtClean="0"/>
          </a:p>
          <a:p>
            <a:r>
              <a:rPr kumimoji="1" lang="ja-JP" altLang="en-US" dirty="0" smtClean="0"/>
              <a:t>アクセス修飾子が一致したものを、意図的な</a:t>
            </a:r>
            <a:r>
              <a:rPr kumimoji="1" lang="en-US" altLang="ja-JP" dirty="0" smtClean="0"/>
              <a:t>AE</a:t>
            </a:r>
            <a:r>
              <a:rPr kumimoji="1" lang="ja-JP" altLang="en-US" dirty="0" smtClean="0"/>
              <a:t>として検出・除去する</a:t>
            </a:r>
            <a:endParaRPr kumimoji="1" lang="en-US" altLang="ja-JP" dirty="0" smtClean="0"/>
          </a:p>
        </p:txBody>
      </p:sp>
      <p:sp>
        <p:nvSpPr>
          <p:cNvPr id="4" name="スライド番号プレースホルダー 3"/>
          <p:cNvSpPr>
            <a:spLocks noGrp="1"/>
          </p:cNvSpPr>
          <p:nvPr>
            <p:ph type="sldNum" sz="quarter" idx="10"/>
          </p:nvPr>
        </p:nvSpPr>
        <p:spPr/>
        <p:txBody>
          <a:bodyPr/>
          <a:lstStyle/>
          <a:p>
            <a:fld id="{3365A450-074F-4253-BD12-EE77A5C2F598}" type="slidenum">
              <a:rPr kumimoji="1" lang="ja-JP" altLang="en-US" smtClean="0"/>
              <a:t>33</a:t>
            </a:fld>
            <a:endParaRPr kumimoji="1" lang="ja-JP" altLang="en-US"/>
          </a:p>
        </p:txBody>
      </p:sp>
    </p:spTree>
    <p:extLst>
      <p:ext uri="{BB962C8B-B14F-4D97-AF65-F5344CB8AC3E}">
        <p14:creationId xmlns:p14="http://schemas.microsoft.com/office/powerpoint/2010/main" val="283364228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アクセス修飾子とはどのようなものか</a:t>
            </a:r>
          </a:p>
          <a:p>
            <a:r>
              <a:rPr kumimoji="1" lang="ja-JP" altLang="en-US" dirty="0" smtClean="0"/>
              <a:t>本研究では，（</a:t>
            </a:r>
            <a:r>
              <a:rPr kumimoji="1" lang="en-US" altLang="ja-JP" dirty="0" smtClean="0"/>
              <a:t>Java</a:t>
            </a:r>
            <a:r>
              <a:rPr kumimoji="1" lang="ja-JP" altLang="en-US" dirty="0" smtClean="0"/>
              <a:t>を対象にしているので，）</a:t>
            </a:r>
          </a:p>
          <a:p>
            <a:r>
              <a:rPr kumimoji="1" lang="en-US" altLang="ja-JP" dirty="0" err="1" smtClean="0"/>
              <a:t>public,protected,default,private</a:t>
            </a:r>
            <a:r>
              <a:rPr kumimoji="1" lang="ja-JP" altLang="en-US" dirty="0" smtClean="0"/>
              <a:t>の</a:t>
            </a:r>
            <a:r>
              <a:rPr kumimoji="1" lang="en-US" altLang="ja-JP" dirty="0" smtClean="0"/>
              <a:t>4</a:t>
            </a:r>
            <a:r>
              <a:rPr kumimoji="1" lang="ja-JP" altLang="en-US" dirty="0" smtClean="0"/>
              <a:t>種類があります．</a:t>
            </a:r>
          </a:p>
          <a:p>
            <a:endParaRPr kumimoji="1" lang="ja-JP" altLang="en-US" dirty="0" smtClean="0"/>
          </a:p>
          <a:p>
            <a:r>
              <a:rPr kumimoji="1" lang="ja-JP" altLang="en-US" dirty="0" smtClean="0"/>
              <a:t>それぞれの範囲が以下の表のようになっています</a:t>
            </a:r>
          </a:p>
          <a:p>
            <a:endParaRPr kumimoji="1" lang="ja-JP" altLang="en-US" dirty="0" smtClean="0"/>
          </a:p>
          <a:p>
            <a:r>
              <a:rPr kumimoji="1" lang="ja-JP" altLang="en-US" dirty="0" smtClean="0"/>
              <a:t>アクセス修飾子を過剰に設定すると，</a:t>
            </a:r>
          </a:p>
          <a:p>
            <a:r>
              <a:rPr kumimoji="1" lang="ja-JP" altLang="en-US" dirty="0" smtClean="0"/>
              <a:t>不具合の原因になりえます</a:t>
            </a:r>
          </a:p>
          <a:p>
            <a:r>
              <a:rPr kumimoji="1" lang="ja-JP" altLang="en-US" dirty="0" smtClean="0"/>
              <a:t>過剰というのは，アクセス可能な範囲が，実際にアクセスされている</a:t>
            </a:r>
          </a:p>
          <a:p>
            <a:r>
              <a:rPr kumimoji="1" lang="ja-JP" altLang="en-US" dirty="0" smtClean="0"/>
              <a:t>範囲より広く設定されている場合であり，</a:t>
            </a:r>
          </a:p>
          <a:p>
            <a:r>
              <a:rPr kumimoji="1" lang="ja-JP" altLang="en-US" dirty="0" smtClean="0"/>
              <a:t>広くなっている部分に脆弱性が生まれます．</a:t>
            </a:r>
          </a:p>
          <a:p>
            <a:r>
              <a:rPr kumimoji="1" lang="ja-JP" altLang="en-US" dirty="0" smtClean="0"/>
              <a:t>問題例を説明します．</a:t>
            </a:r>
            <a:endParaRPr kumimoji="1" lang="ja-JP" altLang="en-US" dirty="0"/>
          </a:p>
        </p:txBody>
      </p:sp>
      <p:sp>
        <p:nvSpPr>
          <p:cNvPr id="4" name="スライド番号プレースホルダー 3"/>
          <p:cNvSpPr>
            <a:spLocks noGrp="1"/>
          </p:cNvSpPr>
          <p:nvPr>
            <p:ph type="sldNum" sz="quarter" idx="10"/>
          </p:nvPr>
        </p:nvSpPr>
        <p:spPr/>
        <p:txBody>
          <a:bodyPr/>
          <a:lstStyle/>
          <a:p>
            <a:fld id="{B5B4B8A8-18D1-4254-ABA9-17CEA11556A5}" type="slidenum">
              <a:rPr kumimoji="1" lang="ja-JP" altLang="en-US" smtClean="0"/>
              <a:t>5</a:t>
            </a:fld>
            <a:endParaRPr kumimoji="1" lang="ja-JP" altLang="en-US"/>
          </a:p>
        </p:txBody>
      </p:sp>
    </p:spTree>
    <p:extLst>
      <p:ext uri="{BB962C8B-B14F-4D97-AF65-F5344CB8AC3E}">
        <p14:creationId xmlns:p14="http://schemas.microsoft.com/office/powerpoint/2010/main" val="319228137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クラス</a:t>
            </a:r>
            <a:r>
              <a:rPr kumimoji="1" lang="en-US" altLang="ja-JP" dirty="0" smtClean="0"/>
              <a:t>X</a:t>
            </a:r>
            <a:r>
              <a:rPr kumimoji="1" lang="ja-JP" altLang="en-US" dirty="0" smtClean="0"/>
              <a:t>を用いて，文字列</a:t>
            </a:r>
            <a:r>
              <a:rPr kumimoji="1" lang="en-US" altLang="ja-JP" dirty="0" smtClean="0"/>
              <a:t>y</a:t>
            </a:r>
            <a:r>
              <a:rPr kumimoji="1" lang="ja-JP" altLang="en-US" dirty="0" smtClean="0"/>
              <a:t>の長さを取得したいと考えます．</a:t>
            </a:r>
          </a:p>
          <a:p>
            <a:endParaRPr kumimoji="1" lang="ja-JP" altLang="en-US" dirty="0" smtClean="0"/>
          </a:p>
          <a:p>
            <a:r>
              <a:rPr kumimoji="1" lang="ja-JP" altLang="en-US" dirty="0" smtClean="0"/>
              <a:t>設計者の意図する手順としては，</a:t>
            </a:r>
            <a:r>
              <a:rPr kumimoji="1" lang="en-US" altLang="ja-JP" dirty="0" err="1" smtClean="0"/>
              <a:t>methodA</a:t>
            </a:r>
            <a:r>
              <a:rPr kumimoji="1" lang="ja-JP" altLang="en-US" dirty="0" smtClean="0"/>
              <a:t>を呼び，</a:t>
            </a:r>
          </a:p>
          <a:p>
            <a:r>
              <a:rPr kumimoji="1" lang="ja-JP" altLang="en-US" dirty="0" smtClean="0"/>
              <a:t>初期値が</a:t>
            </a:r>
            <a:r>
              <a:rPr kumimoji="1" lang="en-US" altLang="ja-JP" dirty="0" smtClean="0"/>
              <a:t>null</a:t>
            </a:r>
            <a:r>
              <a:rPr kumimoji="1" lang="ja-JP" altLang="en-US" dirty="0" smtClean="0"/>
              <a:t>の変数</a:t>
            </a:r>
            <a:r>
              <a:rPr kumimoji="1" lang="en-US" altLang="ja-JP" dirty="0" smtClean="0"/>
              <a:t>y</a:t>
            </a:r>
            <a:r>
              <a:rPr kumimoji="1" lang="ja-JP" altLang="en-US" dirty="0" smtClean="0"/>
              <a:t>に</a:t>
            </a:r>
            <a:r>
              <a:rPr kumimoji="1" lang="en-US" altLang="ja-JP" dirty="0" smtClean="0"/>
              <a:t>,String</a:t>
            </a:r>
            <a:r>
              <a:rPr kumimoji="1" lang="ja-JP" altLang="en-US" dirty="0" smtClean="0"/>
              <a:t>オブジェクトを代入します</a:t>
            </a:r>
          </a:p>
          <a:p>
            <a:r>
              <a:rPr kumimoji="1" lang="ja-JP" altLang="en-US" dirty="0" smtClean="0"/>
              <a:t>次に，</a:t>
            </a:r>
            <a:r>
              <a:rPr kumimoji="1" lang="en-US" altLang="ja-JP" dirty="0" err="1" smtClean="0"/>
              <a:t>methodB</a:t>
            </a:r>
            <a:r>
              <a:rPr kumimoji="1" lang="ja-JP" altLang="en-US" dirty="0" smtClean="0"/>
              <a:t>を呼び，</a:t>
            </a:r>
            <a:r>
              <a:rPr kumimoji="1" lang="en-US" altLang="ja-JP" dirty="0" smtClean="0"/>
              <a:t>y</a:t>
            </a:r>
            <a:r>
              <a:rPr kumimoji="1" lang="ja-JP" altLang="en-US" dirty="0" smtClean="0"/>
              <a:t>の長さを取得します</a:t>
            </a:r>
          </a:p>
          <a:p>
            <a:r>
              <a:rPr kumimoji="1" lang="ja-JP" altLang="en-US" dirty="0" smtClean="0"/>
              <a:t>これらの手順を</a:t>
            </a:r>
            <a:r>
              <a:rPr kumimoji="1" lang="en-US" altLang="ja-JP" dirty="0" err="1" smtClean="0"/>
              <a:t>methodC</a:t>
            </a:r>
            <a:r>
              <a:rPr kumimoji="1" lang="ja-JP" altLang="en-US" dirty="0" smtClean="0"/>
              <a:t>を呼び出すことで，実現します．</a:t>
            </a:r>
          </a:p>
          <a:p>
            <a:endParaRPr kumimoji="1" lang="ja-JP" altLang="en-US" dirty="0" smtClean="0"/>
          </a:p>
          <a:p>
            <a:r>
              <a:rPr kumimoji="1" lang="ja-JP" altLang="en-US" dirty="0" smtClean="0"/>
              <a:t>しかし</a:t>
            </a:r>
            <a:r>
              <a:rPr kumimoji="1" lang="en-US" altLang="ja-JP" dirty="0" err="1" smtClean="0"/>
              <a:t>methodB</a:t>
            </a:r>
            <a:r>
              <a:rPr kumimoji="1" lang="ja-JP" altLang="en-US" dirty="0" smtClean="0"/>
              <a:t>のアクセス修飾子が</a:t>
            </a:r>
            <a:r>
              <a:rPr kumimoji="1" lang="en-US" altLang="ja-JP" dirty="0" smtClean="0"/>
              <a:t>private</a:t>
            </a:r>
            <a:r>
              <a:rPr kumimoji="1" lang="ja-JP" altLang="en-US" dirty="0" smtClean="0"/>
              <a:t>ではなく，</a:t>
            </a:r>
          </a:p>
          <a:p>
            <a:r>
              <a:rPr kumimoji="1" lang="en-US" altLang="ja-JP" dirty="0" smtClean="0"/>
              <a:t>public</a:t>
            </a:r>
            <a:r>
              <a:rPr kumimoji="1" lang="ja-JP" altLang="en-US" dirty="0" smtClean="0"/>
              <a:t>になっているため，クラス外から呼び出せるように</a:t>
            </a:r>
          </a:p>
          <a:p>
            <a:r>
              <a:rPr kumimoji="1" lang="ja-JP" altLang="en-US" dirty="0" smtClean="0"/>
              <a:t>なっており，そのとき，</a:t>
            </a:r>
            <a:r>
              <a:rPr kumimoji="1" lang="en-US" altLang="ja-JP" dirty="0" smtClean="0"/>
              <a:t>null</a:t>
            </a:r>
            <a:r>
              <a:rPr kumimoji="1" lang="ja-JP" altLang="en-US" dirty="0" smtClean="0"/>
              <a:t>の変数</a:t>
            </a:r>
            <a:r>
              <a:rPr kumimoji="1" lang="en-US" altLang="ja-JP" dirty="0" smtClean="0"/>
              <a:t>y</a:t>
            </a:r>
            <a:r>
              <a:rPr kumimoji="1" lang="ja-JP" altLang="en-US" dirty="0" smtClean="0"/>
              <a:t>が呼ばれることで，</a:t>
            </a:r>
          </a:p>
          <a:p>
            <a:r>
              <a:rPr kumimoji="1" lang="en-US" altLang="ja-JP" dirty="0" err="1" smtClean="0"/>
              <a:t>NullpointerException</a:t>
            </a:r>
            <a:r>
              <a:rPr kumimoji="1" lang="ja-JP" altLang="en-US" dirty="0" smtClean="0"/>
              <a:t>が発生します</a:t>
            </a:r>
          </a:p>
          <a:p>
            <a:endParaRPr kumimoji="1" lang="ja-JP" altLang="en-US" dirty="0" smtClean="0"/>
          </a:p>
          <a:p>
            <a:r>
              <a:rPr kumimoji="1" lang="ja-JP" altLang="en-US" dirty="0" smtClean="0"/>
              <a:t>なので，高品質ソフトウェアを作成するためには，アクセス修飾子</a:t>
            </a:r>
          </a:p>
          <a:p>
            <a:r>
              <a:rPr kumimoji="1" lang="ja-JP" altLang="en-US" dirty="0" err="1" smtClean="0"/>
              <a:t>を適</a:t>
            </a:r>
            <a:r>
              <a:rPr kumimoji="1" lang="ja-JP" altLang="en-US" dirty="0" smtClean="0"/>
              <a:t>切に設定することが望ましいことがいえます．</a:t>
            </a:r>
          </a:p>
          <a:p>
            <a:r>
              <a:rPr kumimoji="1" lang="ja-JP" altLang="en-US" dirty="0" smtClean="0"/>
              <a:t>それに対する既存研究行われています．</a:t>
            </a:r>
            <a:endParaRPr kumimoji="1" lang="en-US" altLang="ja-JP" dirty="0" smtClean="0"/>
          </a:p>
        </p:txBody>
      </p:sp>
      <p:sp>
        <p:nvSpPr>
          <p:cNvPr id="4" name="スライド番号プレースホルダー 3"/>
          <p:cNvSpPr>
            <a:spLocks noGrp="1"/>
          </p:cNvSpPr>
          <p:nvPr>
            <p:ph type="sldNum" sz="quarter" idx="10"/>
          </p:nvPr>
        </p:nvSpPr>
        <p:spPr/>
        <p:txBody>
          <a:bodyPr/>
          <a:lstStyle/>
          <a:p>
            <a:fld id="{B5B4B8A8-18D1-4254-ABA9-17CEA11556A5}" type="slidenum">
              <a:rPr kumimoji="1" lang="ja-JP" altLang="en-US" smtClean="0"/>
              <a:t>6</a:t>
            </a:fld>
            <a:endParaRPr kumimoji="1" lang="ja-JP" altLang="en-US"/>
          </a:p>
        </p:txBody>
      </p:sp>
    </p:spTree>
    <p:extLst>
      <p:ext uri="{BB962C8B-B14F-4D97-AF65-F5344CB8AC3E}">
        <p14:creationId xmlns:p14="http://schemas.microsoft.com/office/powerpoint/2010/main" val="113718916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そのまま</a:t>
            </a:r>
            <a:endParaRPr kumimoji="1" lang="ja-JP" altLang="en-US" dirty="0"/>
          </a:p>
        </p:txBody>
      </p:sp>
      <p:sp>
        <p:nvSpPr>
          <p:cNvPr id="4" name="スライド番号プレースホルダー 3"/>
          <p:cNvSpPr>
            <a:spLocks noGrp="1"/>
          </p:cNvSpPr>
          <p:nvPr>
            <p:ph type="sldNum" sz="quarter" idx="10"/>
          </p:nvPr>
        </p:nvSpPr>
        <p:spPr/>
        <p:txBody>
          <a:bodyPr/>
          <a:lstStyle/>
          <a:p>
            <a:fld id="{3365A450-074F-4253-BD12-EE77A5C2F598}" type="slidenum">
              <a:rPr kumimoji="1" lang="ja-JP" altLang="en-US" smtClean="0"/>
              <a:t>8</a:t>
            </a:fld>
            <a:endParaRPr kumimoji="1" lang="ja-JP" altLang="en-US"/>
          </a:p>
        </p:txBody>
      </p:sp>
    </p:spTree>
    <p:extLst>
      <p:ext uri="{BB962C8B-B14F-4D97-AF65-F5344CB8AC3E}">
        <p14:creationId xmlns:p14="http://schemas.microsoft.com/office/powerpoint/2010/main" val="78995492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dirty="0" smtClean="0"/>
              <a:t>p9</a:t>
            </a:r>
            <a:r>
              <a:rPr kumimoji="1" lang="ja-JP" altLang="en-US" dirty="0" smtClean="0"/>
              <a:t>　アクセス修飾子過剰性　</a:t>
            </a:r>
            <a:r>
              <a:rPr kumimoji="1" lang="en-US" altLang="ja-JP" dirty="0" smtClean="0"/>
              <a:t>AE</a:t>
            </a:r>
            <a:r>
              <a:rPr kumimoji="1" lang="ja-JP" altLang="en-US" dirty="0" smtClean="0"/>
              <a:t>が定義されているので，</a:t>
            </a:r>
          </a:p>
          <a:p>
            <a:r>
              <a:rPr kumimoji="1" lang="ja-JP" altLang="en-US" dirty="0" smtClean="0"/>
              <a:t>それについて説明します．</a:t>
            </a:r>
          </a:p>
          <a:p>
            <a:endParaRPr kumimoji="1" lang="ja-JP" altLang="en-US" dirty="0" smtClean="0"/>
          </a:p>
          <a:p>
            <a:r>
              <a:rPr kumimoji="1" lang="en-US" altLang="ja-JP" dirty="0" smtClean="0"/>
              <a:t>AE</a:t>
            </a:r>
            <a:r>
              <a:rPr kumimoji="1" lang="ja-JP" altLang="en-US" dirty="0" smtClean="0"/>
              <a:t>は，アクセス可能な範囲が，実際の呼び出されるアクセス範囲</a:t>
            </a:r>
          </a:p>
          <a:p>
            <a:r>
              <a:rPr kumimoji="1" lang="ja-JP" altLang="en-US" dirty="0" smtClean="0"/>
              <a:t>よりも過剰に広く設定されているアクセス修飾子です．</a:t>
            </a:r>
          </a:p>
          <a:p>
            <a:endParaRPr kumimoji="1" lang="ja-JP" altLang="en-US" dirty="0" smtClean="0"/>
          </a:p>
          <a:p>
            <a:endParaRPr kumimoji="1" lang="ja-JP" altLang="en-US" dirty="0" smtClean="0"/>
          </a:p>
          <a:p>
            <a:r>
              <a:rPr kumimoji="1" lang="ja-JP" altLang="en-US" dirty="0" smtClean="0"/>
              <a:t>　どのような場合が</a:t>
            </a:r>
            <a:r>
              <a:rPr kumimoji="1" lang="en-US" altLang="ja-JP" dirty="0" smtClean="0"/>
              <a:t>AE</a:t>
            </a:r>
            <a:r>
              <a:rPr kumimoji="1" lang="ja-JP" altLang="en-US" dirty="0" smtClean="0"/>
              <a:t>になっているかは表にあります．</a:t>
            </a:r>
          </a:p>
          <a:p>
            <a:r>
              <a:rPr kumimoji="1" lang="ja-JP" altLang="en-US" dirty="0" smtClean="0"/>
              <a:t>　この表では，縦軸が宣言されているアクセス修飾子</a:t>
            </a:r>
          </a:p>
          <a:p>
            <a:r>
              <a:rPr kumimoji="1" lang="ja-JP" altLang="en-US" dirty="0" smtClean="0"/>
              <a:t>　　　　　　　横軸が実際のアクセス範囲に対応する</a:t>
            </a:r>
          </a:p>
          <a:p>
            <a:r>
              <a:rPr kumimoji="1" lang="ja-JP" altLang="en-US" dirty="0" smtClean="0"/>
              <a:t>			アクセス修飾子であり，</a:t>
            </a:r>
          </a:p>
          <a:p>
            <a:r>
              <a:rPr kumimoji="1" lang="ja-JP" altLang="en-US" dirty="0" smtClean="0"/>
              <a:t>　　上から下に，左から右に広いものから狭いものへと</a:t>
            </a:r>
          </a:p>
          <a:p>
            <a:r>
              <a:rPr kumimoji="1" lang="ja-JP" altLang="en-US" dirty="0" smtClean="0"/>
              <a:t>　　並んでいます．　その中でも，</a:t>
            </a:r>
            <a:r>
              <a:rPr kumimoji="1" lang="en-US" altLang="ja-JP" dirty="0" smtClean="0"/>
              <a:t>Java</a:t>
            </a:r>
            <a:r>
              <a:rPr kumimoji="1" lang="ja-JP" altLang="en-US" dirty="0" smtClean="0"/>
              <a:t>プログラム内に置いて，</a:t>
            </a:r>
          </a:p>
          <a:p>
            <a:r>
              <a:rPr kumimoji="1" lang="ja-JP" altLang="en-US" dirty="0" smtClean="0"/>
              <a:t>　　　まったくアクセスが行われていない範囲を，</a:t>
            </a:r>
          </a:p>
          <a:p>
            <a:r>
              <a:rPr kumimoji="1" lang="ja-JP" altLang="en-US" dirty="0" smtClean="0"/>
              <a:t>　　　</a:t>
            </a:r>
            <a:r>
              <a:rPr kumimoji="1" lang="en-US" altLang="ja-JP" dirty="0" err="1" smtClean="0"/>
              <a:t>NoAccess</a:t>
            </a:r>
            <a:r>
              <a:rPr kumimoji="1" lang="ja-JP" altLang="en-US" dirty="0" smtClean="0"/>
              <a:t>とします．</a:t>
            </a:r>
          </a:p>
          <a:p>
            <a:endParaRPr kumimoji="1" lang="ja-JP" altLang="en-US" dirty="0" smtClean="0"/>
          </a:p>
          <a:p>
            <a:r>
              <a:rPr kumimoji="1" lang="ja-JP" altLang="en-US" dirty="0" smtClean="0"/>
              <a:t>　　例えば，どこからでもアクセスできる</a:t>
            </a:r>
            <a:r>
              <a:rPr kumimoji="1" lang="en-US" altLang="ja-JP" dirty="0" smtClean="0"/>
              <a:t>public</a:t>
            </a:r>
            <a:r>
              <a:rPr kumimoji="1" lang="ja-JP" altLang="en-US" dirty="0" smtClean="0"/>
              <a:t>で宣言されている</a:t>
            </a:r>
          </a:p>
          <a:p>
            <a:r>
              <a:rPr kumimoji="1" lang="ja-JP" altLang="en-US" dirty="0" smtClean="0"/>
              <a:t>　　メソッドに対して，</a:t>
            </a:r>
          </a:p>
          <a:p>
            <a:r>
              <a:rPr kumimoji="1" lang="ja-JP" altLang="en-US" dirty="0" smtClean="0"/>
              <a:t>　，実際は，</a:t>
            </a:r>
            <a:r>
              <a:rPr kumimoji="1" lang="en-US" altLang="ja-JP" dirty="0" smtClean="0"/>
              <a:t>private</a:t>
            </a:r>
            <a:r>
              <a:rPr kumimoji="1" lang="ja-JP" altLang="en-US" dirty="0" smtClean="0"/>
              <a:t>の範囲にあたるクラス内からしか</a:t>
            </a:r>
          </a:p>
          <a:p>
            <a:r>
              <a:rPr kumimoji="1" lang="ja-JP" altLang="en-US" dirty="0" smtClean="0"/>
              <a:t>　　アクセスされていなければ，それは</a:t>
            </a:r>
            <a:r>
              <a:rPr kumimoji="1" lang="en-US" altLang="ja-JP" dirty="0" smtClean="0"/>
              <a:t>AE</a:t>
            </a:r>
            <a:r>
              <a:rPr kumimoji="1" lang="ja-JP" altLang="en-US" dirty="0" smtClean="0"/>
              <a:t>です．</a:t>
            </a:r>
          </a:p>
          <a:p>
            <a:endParaRPr kumimoji="1" lang="ja-JP" altLang="en-US" dirty="0" smtClean="0"/>
          </a:p>
          <a:p>
            <a:r>
              <a:rPr kumimoji="1" lang="ja-JP" altLang="en-US" dirty="0" smtClean="0"/>
              <a:t>　　そして，色つきの部分が</a:t>
            </a:r>
            <a:r>
              <a:rPr kumimoji="1" lang="en-US" altLang="ja-JP" dirty="0" smtClean="0"/>
              <a:t>AE</a:t>
            </a:r>
            <a:r>
              <a:rPr kumimoji="1" lang="ja-JP" altLang="en-US" dirty="0" smtClean="0"/>
              <a:t>となっています．</a:t>
            </a:r>
          </a:p>
          <a:p>
            <a:endParaRPr kumimoji="1" lang="ja-JP" altLang="en-US" dirty="0"/>
          </a:p>
        </p:txBody>
      </p:sp>
      <p:sp>
        <p:nvSpPr>
          <p:cNvPr id="4" name="スライド番号プレースホルダー 3"/>
          <p:cNvSpPr>
            <a:spLocks noGrp="1"/>
          </p:cNvSpPr>
          <p:nvPr>
            <p:ph type="sldNum" sz="quarter" idx="10"/>
          </p:nvPr>
        </p:nvSpPr>
        <p:spPr/>
        <p:txBody>
          <a:bodyPr/>
          <a:lstStyle/>
          <a:p>
            <a:fld id="{B5B4B8A8-18D1-4254-ABA9-17CEA11556A5}" type="slidenum">
              <a:rPr kumimoji="1" lang="ja-JP" altLang="en-US" smtClean="0"/>
              <a:t>9</a:t>
            </a:fld>
            <a:endParaRPr kumimoji="1" lang="ja-JP" altLang="en-US"/>
          </a:p>
        </p:txBody>
      </p:sp>
    </p:spTree>
    <p:extLst>
      <p:ext uri="{BB962C8B-B14F-4D97-AF65-F5344CB8AC3E}">
        <p14:creationId xmlns:p14="http://schemas.microsoft.com/office/powerpoint/2010/main" val="103387651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それで，実際問題，メソッドの</a:t>
            </a:r>
            <a:r>
              <a:rPr kumimoji="1" lang="en-US" altLang="ja-JP" dirty="0" smtClean="0"/>
              <a:t>AE</a:t>
            </a:r>
            <a:r>
              <a:rPr kumimoji="1" lang="ja-JP" altLang="en-US" dirty="0" smtClean="0"/>
              <a:t>がどれだけ存在するのかということを，</a:t>
            </a:r>
          </a:p>
          <a:p>
            <a:r>
              <a:rPr kumimoji="1" lang="ja-JP" altLang="en-US" dirty="0" smtClean="0"/>
              <a:t>　代表的な五つのプロジェクトに対し，調査されています．</a:t>
            </a:r>
          </a:p>
          <a:p>
            <a:r>
              <a:rPr kumimoji="1" lang="ja-JP" altLang="en-US" dirty="0" smtClean="0"/>
              <a:t>　</a:t>
            </a:r>
          </a:p>
          <a:p>
            <a:r>
              <a:rPr kumimoji="1" lang="ja-JP" altLang="en-US" dirty="0" smtClean="0"/>
              <a:t>　結果として，</a:t>
            </a:r>
            <a:r>
              <a:rPr kumimoji="1" lang="en-US" altLang="ja-JP" dirty="0" smtClean="0"/>
              <a:t>Ant</a:t>
            </a:r>
            <a:r>
              <a:rPr kumimoji="1" lang="ja-JP" altLang="en-US" dirty="0" smtClean="0"/>
              <a:t>では，総メソッド</a:t>
            </a:r>
            <a:r>
              <a:rPr kumimoji="1" lang="en-US" altLang="ja-JP" dirty="0" smtClean="0"/>
              <a:t>14503</a:t>
            </a:r>
            <a:r>
              <a:rPr kumimoji="1" lang="ja-JP" altLang="en-US" dirty="0" smtClean="0"/>
              <a:t>に対し．</a:t>
            </a:r>
          </a:p>
          <a:p>
            <a:r>
              <a:rPr kumimoji="1" lang="ja-JP" altLang="en-US" dirty="0" smtClean="0"/>
              <a:t>　　</a:t>
            </a:r>
            <a:r>
              <a:rPr kumimoji="1" lang="en-US" altLang="ja-JP" dirty="0" smtClean="0"/>
              <a:t>10222</a:t>
            </a:r>
            <a:r>
              <a:rPr kumimoji="1" lang="ja-JP" altLang="en-US" dirty="0" smtClean="0"/>
              <a:t>が</a:t>
            </a:r>
            <a:r>
              <a:rPr kumimoji="1" lang="en-US" altLang="ja-JP" dirty="0" smtClean="0"/>
              <a:t>AE</a:t>
            </a:r>
            <a:r>
              <a:rPr kumimoji="1" lang="ja-JP" altLang="en-US" dirty="0" err="1" smtClean="0"/>
              <a:t>，</a:t>
            </a:r>
            <a:r>
              <a:rPr kumimoji="1" lang="ja-JP" altLang="en-US" dirty="0" smtClean="0"/>
              <a:t>そして，そのうち</a:t>
            </a:r>
            <a:r>
              <a:rPr kumimoji="1" lang="en-US" altLang="ja-JP" dirty="0" smtClean="0"/>
              <a:t>8230</a:t>
            </a:r>
            <a:r>
              <a:rPr kumimoji="1" lang="ja-JP" altLang="en-US" dirty="0" smtClean="0"/>
              <a:t>がどこからも</a:t>
            </a:r>
          </a:p>
          <a:p>
            <a:r>
              <a:rPr kumimoji="1" lang="ja-JP" altLang="en-US" dirty="0" smtClean="0"/>
              <a:t>　　アクセスされていない</a:t>
            </a:r>
            <a:r>
              <a:rPr kumimoji="1" lang="en-US" altLang="ja-JP" dirty="0" err="1" smtClean="0"/>
              <a:t>NoAccess</a:t>
            </a:r>
            <a:r>
              <a:rPr kumimoji="1" lang="ja-JP" altLang="en-US" dirty="0" smtClean="0"/>
              <a:t>になっています．</a:t>
            </a:r>
          </a:p>
          <a:p>
            <a:endParaRPr kumimoji="1" lang="ja-JP" altLang="en-US" dirty="0" smtClean="0"/>
          </a:p>
          <a:p>
            <a:r>
              <a:rPr kumimoji="1" lang="ja-JP" altLang="en-US" dirty="0" smtClean="0"/>
              <a:t>　　クリック，クリック，他のプロジェクトでも</a:t>
            </a:r>
          </a:p>
          <a:p>
            <a:r>
              <a:rPr kumimoji="1" lang="ja-JP" altLang="en-US" dirty="0" smtClean="0"/>
              <a:t>　　分かるように，半分以上が</a:t>
            </a:r>
            <a:r>
              <a:rPr kumimoji="1" lang="en-US" altLang="ja-JP" dirty="0" smtClean="0"/>
              <a:t>AE</a:t>
            </a:r>
            <a:r>
              <a:rPr kumimoji="1" lang="ja-JP" altLang="en-US" dirty="0" err="1" smtClean="0"/>
              <a:t>，</a:t>
            </a:r>
            <a:r>
              <a:rPr kumimoji="1" lang="ja-JP" altLang="en-US" dirty="0" smtClean="0"/>
              <a:t>そして</a:t>
            </a:r>
            <a:r>
              <a:rPr kumimoji="1" lang="en-US" altLang="ja-JP" dirty="0" smtClean="0"/>
              <a:t>AE</a:t>
            </a:r>
            <a:r>
              <a:rPr kumimoji="1" lang="ja-JP" altLang="en-US" dirty="0" smtClean="0"/>
              <a:t>の七割以上が</a:t>
            </a:r>
          </a:p>
          <a:p>
            <a:r>
              <a:rPr kumimoji="1" lang="ja-JP" altLang="en-US" dirty="0" smtClean="0"/>
              <a:t>　　</a:t>
            </a:r>
            <a:r>
              <a:rPr kumimoji="1" lang="en-US" altLang="ja-JP" dirty="0" err="1" smtClean="0"/>
              <a:t>NoAccess</a:t>
            </a:r>
            <a:r>
              <a:rPr kumimoji="1" lang="ja-JP" altLang="en-US" dirty="0" smtClean="0"/>
              <a:t>になっています．</a:t>
            </a:r>
            <a:endParaRPr kumimoji="1" lang="en-US" altLang="ja-JP" dirty="0" smtClean="0"/>
          </a:p>
        </p:txBody>
      </p:sp>
      <p:sp>
        <p:nvSpPr>
          <p:cNvPr id="4" name="スライド番号プレースホルダー 3"/>
          <p:cNvSpPr>
            <a:spLocks noGrp="1"/>
          </p:cNvSpPr>
          <p:nvPr>
            <p:ph type="sldNum" sz="quarter" idx="10"/>
          </p:nvPr>
        </p:nvSpPr>
        <p:spPr/>
        <p:txBody>
          <a:bodyPr/>
          <a:lstStyle/>
          <a:p>
            <a:fld id="{B5B4B8A8-18D1-4254-ABA9-17CEA11556A5}" type="slidenum">
              <a:rPr kumimoji="1" lang="ja-JP" altLang="en-US" smtClean="0"/>
              <a:t>10</a:t>
            </a:fld>
            <a:endParaRPr kumimoji="1" lang="ja-JP" altLang="en-US"/>
          </a:p>
        </p:txBody>
      </p:sp>
    </p:spTree>
    <p:extLst>
      <p:ext uri="{BB962C8B-B14F-4D97-AF65-F5344CB8AC3E}">
        <p14:creationId xmlns:p14="http://schemas.microsoft.com/office/powerpoint/2010/main" val="58459723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この結果を受けて，</a:t>
            </a:r>
            <a:r>
              <a:rPr kumimoji="1" lang="en-US" altLang="ja-JP" dirty="0" smtClean="0"/>
              <a:t>AE</a:t>
            </a:r>
            <a:r>
              <a:rPr kumimoji="1" lang="ja-JP" altLang="en-US" dirty="0" smtClean="0"/>
              <a:t>が（その中でも</a:t>
            </a:r>
            <a:r>
              <a:rPr kumimoji="1" lang="en-US" altLang="ja-JP" dirty="0" err="1" smtClean="0"/>
              <a:t>NoAccess</a:t>
            </a:r>
            <a:r>
              <a:rPr kumimoji="1" lang="ja-JP" altLang="en-US" dirty="0" smtClean="0"/>
              <a:t>）が多すぎる</a:t>
            </a:r>
          </a:p>
          <a:p>
            <a:r>
              <a:rPr kumimoji="1" lang="ja-JP" altLang="en-US" dirty="0" smtClean="0"/>
              <a:t>のではないかと思いました．</a:t>
            </a:r>
          </a:p>
          <a:p>
            <a:endParaRPr kumimoji="1" lang="ja-JP" altLang="en-US" dirty="0" smtClean="0"/>
          </a:p>
          <a:p>
            <a:r>
              <a:rPr kumimoji="1" lang="ja-JP" altLang="en-US" dirty="0" smtClean="0"/>
              <a:t>どこからも参照されていないメソッドが，</a:t>
            </a:r>
            <a:r>
              <a:rPr kumimoji="1" lang="en-US" altLang="ja-JP" dirty="0" smtClean="0"/>
              <a:t>7</a:t>
            </a:r>
            <a:r>
              <a:rPr kumimoji="1" lang="ja-JP" altLang="en-US" dirty="0" smtClean="0"/>
              <a:t>割以上であると，</a:t>
            </a:r>
          </a:p>
          <a:p>
            <a:r>
              <a:rPr kumimoji="1" lang="ja-JP" altLang="en-US" dirty="0" smtClean="0"/>
              <a:t>その原因は，解析対象である</a:t>
            </a:r>
            <a:r>
              <a:rPr kumimoji="1" lang="en-US" altLang="ja-JP" dirty="0" smtClean="0"/>
              <a:t>Java</a:t>
            </a:r>
            <a:r>
              <a:rPr kumimoji="1" lang="ja-JP" altLang="en-US" dirty="0" smtClean="0"/>
              <a:t>プログラム外からの</a:t>
            </a:r>
          </a:p>
          <a:p>
            <a:r>
              <a:rPr kumimoji="1" lang="ja-JP" altLang="en-US" dirty="0" smtClean="0"/>
              <a:t>アクセスがあるため，そこを認識できていないことであると</a:t>
            </a:r>
          </a:p>
          <a:p>
            <a:r>
              <a:rPr kumimoji="1" lang="ja-JP" altLang="en-US" dirty="0" smtClean="0"/>
              <a:t>考えられるが，</a:t>
            </a:r>
          </a:p>
          <a:p>
            <a:r>
              <a:rPr kumimoji="1" lang="ja-JP" altLang="en-US" dirty="0" smtClean="0"/>
              <a:t>他にも原因があるのではないか，</a:t>
            </a:r>
          </a:p>
          <a:p>
            <a:endParaRPr kumimoji="1" lang="ja-JP" altLang="en-US" dirty="0" smtClean="0"/>
          </a:p>
          <a:p>
            <a:r>
              <a:rPr kumimoji="1" lang="en-US" altLang="ja-JP" dirty="0" smtClean="0"/>
              <a:t>AE</a:t>
            </a:r>
            <a:r>
              <a:rPr kumimoji="1" lang="ja-JP" altLang="en-US" dirty="0" smtClean="0"/>
              <a:t>になっている理由が</a:t>
            </a:r>
            <a:r>
              <a:rPr kumimoji="1" lang="ja-JP" altLang="en-US" dirty="0" err="1" smtClean="0"/>
              <a:t>長されて</a:t>
            </a:r>
            <a:r>
              <a:rPr kumimoji="1" lang="ja-JP" altLang="en-US" dirty="0" smtClean="0"/>
              <a:t>いないので，</a:t>
            </a:r>
          </a:p>
          <a:p>
            <a:r>
              <a:rPr kumimoji="1" lang="en-US" altLang="ja-JP" dirty="0" smtClean="0"/>
              <a:t>AE</a:t>
            </a:r>
            <a:r>
              <a:rPr kumimoji="1" lang="ja-JP" altLang="en-US" dirty="0" smtClean="0"/>
              <a:t>の分別を行う必要があると考えました．</a:t>
            </a:r>
          </a:p>
          <a:p>
            <a:endParaRPr kumimoji="1" lang="ja-JP" altLang="en-US" dirty="0" smtClean="0"/>
          </a:p>
          <a:p>
            <a:r>
              <a:rPr kumimoji="1" lang="ja-JP" altLang="en-US" dirty="0" smtClean="0"/>
              <a:t>そこで，設計者により意図的に作られた</a:t>
            </a:r>
            <a:r>
              <a:rPr kumimoji="1" lang="en-US" altLang="ja-JP" dirty="0" smtClean="0"/>
              <a:t>AE</a:t>
            </a:r>
          </a:p>
          <a:p>
            <a:r>
              <a:rPr kumimoji="1" lang="ja-JP" altLang="en-US" dirty="0" smtClean="0"/>
              <a:t>これは，将来拡張のためにあえて広くアクセス修飾子</a:t>
            </a:r>
          </a:p>
          <a:p>
            <a:r>
              <a:rPr kumimoji="1" lang="ja-JP" altLang="en-US" dirty="0" smtClean="0"/>
              <a:t>を作った場合と，</a:t>
            </a:r>
            <a:r>
              <a:rPr kumimoji="1" lang="en-US" altLang="ja-JP" dirty="0" smtClean="0"/>
              <a:t>Java</a:t>
            </a:r>
            <a:r>
              <a:rPr kumimoji="1" lang="ja-JP" altLang="en-US" dirty="0" smtClean="0"/>
              <a:t>プログラムの外からの参照による場合</a:t>
            </a:r>
          </a:p>
          <a:p>
            <a:r>
              <a:rPr kumimoji="1" lang="ja-JP" altLang="en-US" dirty="0" smtClean="0"/>
              <a:t>が考えられます．</a:t>
            </a:r>
          </a:p>
          <a:p>
            <a:endParaRPr kumimoji="1" lang="ja-JP" altLang="en-US" dirty="0" smtClean="0"/>
          </a:p>
          <a:p>
            <a:r>
              <a:rPr kumimoji="1" lang="ja-JP" altLang="en-US" dirty="0" smtClean="0"/>
              <a:t>もうひとつが，開発者のコーディングミスによる発生した</a:t>
            </a:r>
            <a:r>
              <a:rPr kumimoji="1" lang="en-US" altLang="ja-JP" dirty="0" smtClean="0"/>
              <a:t>AE</a:t>
            </a:r>
            <a:r>
              <a:rPr kumimoji="1" lang="ja-JP" altLang="en-US" dirty="0" err="1" smtClean="0"/>
              <a:t>，</a:t>
            </a:r>
            <a:endParaRPr kumimoji="1" lang="ja-JP" altLang="en-US" dirty="0" smtClean="0"/>
          </a:p>
          <a:p>
            <a:r>
              <a:rPr kumimoji="1" lang="ja-JP" altLang="en-US" dirty="0" smtClean="0"/>
              <a:t>これは意図的でない</a:t>
            </a:r>
            <a:r>
              <a:rPr kumimoji="1" lang="en-US" altLang="ja-JP" dirty="0" smtClean="0"/>
              <a:t>AE</a:t>
            </a:r>
            <a:r>
              <a:rPr kumimoji="1" lang="ja-JP" altLang="en-US" dirty="0" smtClean="0"/>
              <a:t>であり，脆弱性の原因になっている</a:t>
            </a:r>
            <a:r>
              <a:rPr kumimoji="1" lang="en-US" altLang="ja-JP" dirty="0" smtClean="0"/>
              <a:t>AE</a:t>
            </a:r>
            <a:r>
              <a:rPr kumimoji="1" lang="ja-JP" altLang="en-US" dirty="0" smtClean="0"/>
              <a:t>です．</a:t>
            </a:r>
          </a:p>
          <a:p>
            <a:endParaRPr kumimoji="1" lang="ja-JP" altLang="en-US" dirty="0" smtClean="0"/>
          </a:p>
          <a:p>
            <a:r>
              <a:rPr kumimoji="1" lang="ja-JP" altLang="en-US" dirty="0" smtClean="0"/>
              <a:t>考慮したい</a:t>
            </a:r>
            <a:r>
              <a:rPr kumimoji="1" lang="en-US" altLang="ja-JP" dirty="0" smtClean="0"/>
              <a:t>AE</a:t>
            </a:r>
            <a:r>
              <a:rPr kumimoji="1" lang="ja-JP" altLang="en-US" dirty="0" smtClean="0"/>
              <a:t>は，下の意図的でない</a:t>
            </a:r>
            <a:r>
              <a:rPr kumimoji="1" lang="en-US" altLang="ja-JP" dirty="0" smtClean="0"/>
              <a:t>AE</a:t>
            </a:r>
            <a:r>
              <a:rPr kumimoji="1" lang="ja-JP" altLang="en-US" dirty="0" err="1" smtClean="0"/>
              <a:t>なの</a:t>
            </a:r>
            <a:r>
              <a:rPr kumimoji="1" lang="ja-JP" altLang="en-US" dirty="0" smtClean="0"/>
              <a:t>で，</a:t>
            </a:r>
          </a:p>
          <a:p>
            <a:r>
              <a:rPr kumimoji="1" lang="ja-JP" altLang="en-US" dirty="0" smtClean="0"/>
              <a:t>意図的な</a:t>
            </a:r>
            <a:r>
              <a:rPr kumimoji="1" lang="en-US" altLang="ja-JP" dirty="0" smtClean="0"/>
              <a:t>AE</a:t>
            </a:r>
            <a:r>
              <a:rPr kumimoji="1" lang="ja-JP" altLang="en-US" dirty="0" smtClean="0"/>
              <a:t>を特定し，除去することを考えます．</a:t>
            </a:r>
            <a:endParaRPr kumimoji="1" lang="ja-JP" altLang="en-US" dirty="0"/>
          </a:p>
        </p:txBody>
      </p:sp>
      <p:sp>
        <p:nvSpPr>
          <p:cNvPr id="4" name="スライド番号プレースホルダー 3"/>
          <p:cNvSpPr>
            <a:spLocks noGrp="1"/>
          </p:cNvSpPr>
          <p:nvPr>
            <p:ph type="sldNum" sz="quarter" idx="10"/>
          </p:nvPr>
        </p:nvSpPr>
        <p:spPr/>
        <p:txBody>
          <a:bodyPr/>
          <a:lstStyle/>
          <a:p>
            <a:fld id="{3365A450-074F-4253-BD12-EE77A5C2F598}" type="slidenum">
              <a:rPr kumimoji="1" lang="ja-JP" altLang="en-US" smtClean="0"/>
              <a:t>11</a:t>
            </a:fld>
            <a:endParaRPr kumimoji="1" lang="ja-JP" altLang="en-US"/>
          </a:p>
        </p:txBody>
      </p:sp>
    </p:spTree>
    <p:extLst>
      <p:ext uri="{BB962C8B-B14F-4D97-AF65-F5344CB8AC3E}">
        <p14:creationId xmlns:p14="http://schemas.microsoft.com/office/powerpoint/2010/main" val="134272851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そこで，先行研究において，意図的な</a:t>
            </a:r>
            <a:r>
              <a:rPr kumimoji="1" lang="en-US" altLang="ja-JP" dirty="0" smtClean="0"/>
              <a:t>AE</a:t>
            </a:r>
            <a:r>
              <a:rPr kumimoji="1" lang="ja-JP" altLang="en-US" dirty="0" err="1" smtClean="0"/>
              <a:t>の検</a:t>
            </a:r>
            <a:r>
              <a:rPr kumimoji="1" lang="ja-JP" altLang="en-US" dirty="0" smtClean="0"/>
              <a:t>出および除去を行いました．</a:t>
            </a:r>
          </a:p>
          <a:p>
            <a:endParaRPr kumimoji="1" lang="ja-JP" altLang="en-US" dirty="0" smtClean="0"/>
          </a:p>
          <a:p>
            <a:r>
              <a:rPr kumimoji="1" lang="ja-JP" altLang="en-US" dirty="0" smtClean="0"/>
              <a:t>設計者の意図が，設計情報（クラス図）に表現される</a:t>
            </a:r>
          </a:p>
          <a:p>
            <a:r>
              <a:rPr kumimoji="1" lang="ja-JP" altLang="en-US" dirty="0" smtClean="0"/>
              <a:t>と考え，分析対象に含めました</a:t>
            </a:r>
          </a:p>
          <a:p>
            <a:endParaRPr kumimoji="1" lang="ja-JP" altLang="en-US" dirty="0" smtClean="0"/>
          </a:p>
          <a:p>
            <a:r>
              <a:rPr kumimoji="1" lang="ja-JP" altLang="en-US" dirty="0" smtClean="0"/>
              <a:t>目的：意図的な</a:t>
            </a:r>
            <a:r>
              <a:rPr kumimoji="1" lang="en-US" altLang="ja-JP" dirty="0" smtClean="0"/>
              <a:t>AE</a:t>
            </a:r>
            <a:r>
              <a:rPr kumimoji="1" lang="ja-JP" altLang="en-US" dirty="0" smtClean="0"/>
              <a:t>を除去することで，意図的でない</a:t>
            </a:r>
            <a:r>
              <a:rPr kumimoji="1" lang="en-US" altLang="ja-JP" dirty="0" smtClean="0"/>
              <a:t>AE</a:t>
            </a:r>
            <a:r>
              <a:rPr kumimoji="1" lang="ja-JP" altLang="en-US" dirty="0" smtClean="0"/>
              <a:t>の適合率</a:t>
            </a:r>
          </a:p>
          <a:p>
            <a:r>
              <a:rPr kumimoji="1" lang="ja-JP" altLang="en-US" dirty="0" smtClean="0"/>
              <a:t>あげること</a:t>
            </a:r>
          </a:p>
          <a:p>
            <a:r>
              <a:rPr kumimoji="1" lang="ja-JP" altLang="en-US" dirty="0" smtClean="0"/>
              <a:t>方法については，述べませんが，</a:t>
            </a:r>
          </a:p>
          <a:p>
            <a:r>
              <a:rPr kumimoji="1" lang="ja-JP" altLang="en-US" dirty="0" smtClean="0"/>
              <a:t>結果としては，一つのプロジェクトに適用した結果，</a:t>
            </a:r>
          </a:p>
          <a:p>
            <a:r>
              <a:rPr kumimoji="1" lang="ja-JP" altLang="en-US" dirty="0" smtClean="0"/>
              <a:t>メソッドの意図的な</a:t>
            </a:r>
            <a:r>
              <a:rPr kumimoji="1" lang="en-US" altLang="ja-JP" dirty="0" smtClean="0"/>
              <a:t>AE</a:t>
            </a:r>
            <a:r>
              <a:rPr kumimoji="1" lang="ja-JP" altLang="en-US" dirty="0" smtClean="0"/>
              <a:t>は全て検出できた</a:t>
            </a:r>
          </a:p>
          <a:p>
            <a:r>
              <a:rPr kumimoji="1" lang="ja-JP" altLang="en-US" dirty="0" smtClean="0"/>
              <a:t>フィールドの意図的な</a:t>
            </a:r>
            <a:r>
              <a:rPr kumimoji="1" lang="en-US" altLang="ja-JP" dirty="0" smtClean="0"/>
              <a:t>AE</a:t>
            </a:r>
            <a:r>
              <a:rPr kumimoji="1" lang="ja-JP" altLang="en-US" dirty="0" err="1" smtClean="0"/>
              <a:t>は検</a:t>
            </a:r>
            <a:r>
              <a:rPr kumimoji="1" lang="ja-JP" altLang="en-US" dirty="0" smtClean="0"/>
              <a:t>出できなかった</a:t>
            </a:r>
          </a:p>
          <a:p>
            <a:r>
              <a:rPr kumimoji="1" lang="ja-JP" altLang="en-US" dirty="0" smtClean="0"/>
              <a:t>対象プロジェクトが一つしかなく，</a:t>
            </a:r>
          </a:p>
          <a:p>
            <a:r>
              <a:rPr kumimoji="1" lang="ja-JP" altLang="en-US" dirty="0" smtClean="0"/>
              <a:t>　開発現場においてクラス図を</a:t>
            </a:r>
            <a:r>
              <a:rPr kumimoji="1" lang="en-US" altLang="ja-JP" dirty="0" smtClean="0"/>
              <a:t>input</a:t>
            </a:r>
            <a:r>
              <a:rPr kumimoji="1" lang="ja-JP" altLang="en-US" dirty="0" smtClean="0"/>
              <a:t>として用意するのは難しいと</a:t>
            </a:r>
          </a:p>
          <a:p>
            <a:endParaRPr kumimoji="1" lang="ja-JP" altLang="en-US" dirty="0" smtClean="0"/>
          </a:p>
          <a:p>
            <a:r>
              <a:rPr kumimoji="1" lang="ja-JP" altLang="en-US" dirty="0" smtClean="0"/>
              <a:t>そのため，設計情報により多くの情報が必要</a:t>
            </a:r>
          </a:p>
          <a:p>
            <a:r>
              <a:rPr kumimoji="1" lang="ja-JP" altLang="en-US" dirty="0" smtClean="0"/>
              <a:t>また，多くのプロジェクトで，入手可能な情報を用いた</a:t>
            </a:r>
          </a:p>
          <a:p>
            <a:r>
              <a:rPr kumimoji="1" lang="ja-JP" altLang="en-US" dirty="0" smtClean="0"/>
              <a:t>解析方法が必要と考え，</a:t>
            </a:r>
          </a:p>
          <a:p>
            <a:endParaRPr kumimoji="1" lang="ja-JP" altLang="en-US" dirty="0"/>
          </a:p>
        </p:txBody>
      </p:sp>
      <p:sp>
        <p:nvSpPr>
          <p:cNvPr id="4" name="スライド番号プレースホルダー 3"/>
          <p:cNvSpPr>
            <a:spLocks noGrp="1"/>
          </p:cNvSpPr>
          <p:nvPr>
            <p:ph type="sldNum" sz="quarter" idx="10"/>
          </p:nvPr>
        </p:nvSpPr>
        <p:spPr/>
        <p:txBody>
          <a:bodyPr/>
          <a:lstStyle/>
          <a:p>
            <a:fld id="{3365A450-074F-4253-BD12-EE77A5C2F598}" type="slidenum">
              <a:rPr kumimoji="1" lang="ja-JP" altLang="en-US" smtClean="0"/>
              <a:t>12</a:t>
            </a:fld>
            <a:endParaRPr kumimoji="1" lang="ja-JP" altLang="en-US"/>
          </a:p>
        </p:txBody>
      </p:sp>
    </p:spTree>
    <p:extLst>
      <p:ext uri="{BB962C8B-B14F-4D97-AF65-F5344CB8AC3E}">
        <p14:creationId xmlns:p14="http://schemas.microsoft.com/office/powerpoint/2010/main" val="1208903485"/>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pic>
        <p:nvPicPr>
          <p:cNvPr id="3091" name="Picture 19" descr="bottom_ban"/>
          <p:cNvPicPr>
            <a:picLocks noChangeAspect="1" noChangeArrowheads="1"/>
          </p:cNvPicPr>
          <p:nvPr/>
        </p:nvPicPr>
        <p:blipFill>
          <a:blip r:embed="rId2"/>
          <a:srcRect/>
          <a:stretch>
            <a:fillRect/>
          </a:stretch>
        </p:blipFill>
        <p:spPr bwMode="auto">
          <a:xfrm>
            <a:off x="0" y="6597650"/>
            <a:ext cx="9144000" cy="260350"/>
          </a:xfrm>
          <a:prstGeom prst="rect">
            <a:avLst/>
          </a:prstGeom>
          <a:noFill/>
        </p:spPr>
      </p:pic>
      <p:sp>
        <p:nvSpPr>
          <p:cNvPr id="3079" name="Rectangle 7" descr="ban"/>
          <p:cNvSpPr>
            <a:spLocks noChangeArrowheads="1"/>
          </p:cNvSpPr>
          <p:nvPr/>
        </p:nvSpPr>
        <p:spPr bwMode="auto">
          <a:xfrm>
            <a:off x="0" y="0"/>
            <a:ext cx="9144000" cy="188913"/>
          </a:xfrm>
          <a:prstGeom prst="rect">
            <a:avLst/>
          </a:prstGeom>
          <a:blipFill dpi="0" rotWithShape="1">
            <a:blip r:embed="rId3"/>
            <a:srcRect/>
            <a:stretch>
              <a:fillRect/>
            </a:stretch>
          </a:blipFill>
          <a:ln w="9525">
            <a:noFill/>
            <a:miter lim="800000"/>
            <a:headEnd/>
            <a:tailEnd/>
          </a:ln>
          <a:effectLst/>
        </p:spPr>
        <p:txBody>
          <a:bodyPr wrap="none" anchor="ctr"/>
          <a:lstStyle/>
          <a:p>
            <a:endParaRPr lang="ja-JP" altLang="en-US"/>
          </a:p>
        </p:txBody>
      </p:sp>
      <p:sp>
        <p:nvSpPr>
          <p:cNvPr id="3074" name="Rectangle 2"/>
          <p:cNvSpPr>
            <a:spLocks noGrp="1" noChangeArrowheads="1"/>
          </p:cNvSpPr>
          <p:nvPr>
            <p:ph type="ctrTitle"/>
          </p:nvPr>
        </p:nvSpPr>
        <p:spPr>
          <a:xfrm>
            <a:off x="685800" y="1484313"/>
            <a:ext cx="7772400" cy="1470025"/>
          </a:xfrm>
        </p:spPr>
        <p:txBody>
          <a:bodyPr/>
          <a:lstStyle>
            <a:lvl1pPr>
              <a:defRPr/>
            </a:lvl1pPr>
          </a:lstStyle>
          <a:p>
            <a:r>
              <a:rPr lang="ja-JP" altLang="en-US" smtClean="0"/>
              <a:t>マスター タイトルの書式設定</a:t>
            </a:r>
            <a:endParaRPr lang="ja-JP" altLang="en-US"/>
          </a:p>
        </p:txBody>
      </p:sp>
      <p:sp>
        <p:nvSpPr>
          <p:cNvPr id="3075" name="Rectangle 3"/>
          <p:cNvSpPr>
            <a:spLocks noGrp="1" noChangeArrowheads="1"/>
          </p:cNvSpPr>
          <p:nvPr>
            <p:ph type="subTitle" idx="1"/>
          </p:nvPr>
        </p:nvSpPr>
        <p:spPr>
          <a:xfrm>
            <a:off x="1371600" y="3573463"/>
            <a:ext cx="6400800" cy="1752600"/>
          </a:xfrm>
        </p:spPr>
        <p:txBody>
          <a:bodyPr/>
          <a:lstStyle>
            <a:lvl1pPr marL="0" indent="0" algn="ctr">
              <a:buFontTx/>
              <a:buNone/>
              <a:defRPr/>
            </a:lvl1pPr>
          </a:lstStyle>
          <a:p>
            <a:r>
              <a:rPr lang="ja-JP" altLang="en-US" smtClean="0"/>
              <a:t>マスター サブタイトルの書式設定</a:t>
            </a:r>
            <a:endParaRPr lang="ja-JP" altLang="en-US"/>
          </a:p>
        </p:txBody>
      </p:sp>
      <p:pic>
        <p:nvPicPr>
          <p:cNvPr id="3081" name="Picture 9" descr="sel-logo"/>
          <p:cNvPicPr>
            <a:picLocks noChangeAspect="1" noChangeArrowheads="1"/>
          </p:cNvPicPr>
          <p:nvPr/>
        </p:nvPicPr>
        <p:blipFill>
          <a:blip r:embed="rId4" cstate="print"/>
          <a:srcRect/>
          <a:stretch>
            <a:fillRect/>
          </a:stretch>
        </p:blipFill>
        <p:spPr bwMode="auto">
          <a:xfrm>
            <a:off x="6877050" y="260350"/>
            <a:ext cx="2051050" cy="703263"/>
          </a:xfrm>
          <a:prstGeom prst="rect">
            <a:avLst/>
          </a:prstGeom>
          <a:noFill/>
        </p:spPr>
      </p:pic>
      <p:sp>
        <p:nvSpPr>
          <p:cNvPr id="3086" name="Line 14"/>
          <p:cNvSpPr>
            <a:spLocks noChangeShapeType="1"/>
          </p:cNvSpPr>
          <p:nvPr/>
        </p:nvSpPr>
        <p:spPr bwMode="auto">
          <a:xfrm>
            <a:off x="1331913" y="3213100"/>
            <a:ext cx="6480175" cy="0"/>
          </a:xfrm>
          <a:prstGeom prst="line">
            <a:avLst/>
          </a:prstGeom>
          <a:noFill/>
          <a:ln w="9525">
            <a:solidFill>
              <a:schemeClr val="tx1"/>
            </a:solidFill>
            <a:round/>
            <a:headEnd/>
            <a:tailEnd/>
          </a:ln>
          <a:effectLst/>
        </p:spPr>
        <p:txBody>
          <a:bodyPr/>
          <a:lstStyle/>
          <a:p>
            <a:endParaRPr lang="ja-JP" altLang="en-US"/>
          </a:p>
        </p:txBody>
      </p:sp>
      <p:sp>
        <p:nvSpPr>
          <p:cNvPr id="3093" name="Text Box 21"/>
          <p:cNvSpPr txBox="1">
            <a:spLocks noChangeArrowheads="1"/>
          </p:cNvSpPr>
          <p:nvPr/>
        </p:nvSpPr>
        <p:spPr bwMode="auto">
          <a:xfrm>
            <a:off x="452438" y="6640513"/>
            <a:ext cx="8239125" cy="244475"/>
          </a:xfrm>
          <a:prstGeom prst="rect">
            <a:avLst/>
          </a:prstGeom>
          <a:noFill/>
          <a:ln w="9525">
            <a:noFill/>
            <a:miter lim="800000"/>
            <a:headEnd/>
            <a:tailEnd/>
          </a:ln>
          <a:effectLst/>
        </p:spPr>
        <p:txBody>
          <a:bodyPr wrap="none">
            <a:spAutoFit/>
          </a:bodyPr>
          <a:lstStyle/>
          <a:p>
            <a:r>
              <a:rPr lang="en-US" altLang="ja-JP" sz="1000">
                <a:solidFill>
                  <a:srgbClr val="DDDDDD"/>
                </a:solidFill>
              </a:rPr>
              <a:t>Software Engineering Laboratory, Department of Computer Science, Graduate School of Information Science and Technology, Osaka University</a:t>
            </a:r>
          </a:p>
        </p:txBody>
      </p:sp>
      <p:sp>
        <p:nvSpPr>
          <p:cNvPr id="3094" name="Rectangle 22"/>
          <p:cNvSpPr>
            <a:spLocks noGrp="1" noChangeArrowheads="1"/>
          </p:cNvSpPr>
          <p:nvPr>
            <p:ph type="dt" sz="half" idx="2"/>
          </p:nvPr>
        </p:nvSpPr>
        <p:spPr>
          <a:xfrm>
            <a:off x="457200" y="6245225"/>
            <a:ext cx="2133600" cy="279400"/>
          </a:xfrm>
        </p:spPr>
        <p:txBody>
          <a:bodyPr/>
          <a:lstStyle>
            <a:lvl1pPr algn="l">
              <a:defRPr>
                <a:solidFill>
                  <a:schemeClr val="tx1"/>
                </a:solidFill>
              </a:defRPr>
            </a:lvl1pPr>
          </a:lstStyle>
          <a:p>
            <a:r>
              <a:rPr kumimoji="1" lang="ja-JP" altLang="en-US" smtClean="0"/>
              <a:t>２</a:t>
            </a:r>
            <a:endParaRPr kumimoji="1" lang="ja-JP" altLang="en-US"/>
          </a:p>
        </p:txBody>
      </p:sp>
      <p:sp>
        <p:nvSpPr>
          <p:cNvPr id="3095" name="Rectangle 23"/>
          <p:cNvSpPr>
            <a:spLocks noGrp="1" noChangeArrowheads="1"/>
          </p:cNvSpPr>
          <p:nvPr>
            <p:ph type="ftr" sz="quarter" idx="3"/>
          </p:nvPr>
        </p:nvSpPr>
        <p:spPr>
          <a:xfrm>
            <a:off x="2700338" y="6245225"/>
            <a:ext cx="3743325" cy="279400"/>
          </a:xfrm>
        </p:spPr>
        <p:txBody>
          <a:bodyPr/>
          <a:lstStyle>
            <a:lvl1pPr>
              <a:defRPr/>
            </a:lvl1pPr>
          </a:lstStyle>
          <a:p>
            <a:endParaRPr kumimoji="1" lang="ja-JP" altLang="en-US"/>
          </a:p>
        </p:txBody>
      </p:sp>
      <p:sp>
        <p:nvSpPr>
          <p:cNvPr id="3096" name="Rectangle 24"/>
          <p:cNvSpPr>
            <a:spLocks noGrp="1" noChangeArrowheads="1"/>
          </p:cNvSpPr>
          <p:nvPr>
            <p:ph type="sldNum" sz="quarter" idx="4"/>
          </p:nvPr>
        </p:nvSpPr>
        <p:spPr>
          <a:xfrm>
            <a:off x="6553200" y="6245225"/>
            <a:ext cx="2133600" cy="279400"/>
          </a:xfrm>
        </p:spPr>
        <p:txBody>
          <a:bodyPr/>
          <a:lstStyle>
            <a:lvl1pPr>
              <a:defRPr/>
            </a:lvl1pPr>
          </a:lstStyle>
          <a:p>
            <a:fld id="{10BF1CB8-4175-44FF-84F3-313DE1255CF5}" type="slidenum">
              <a:rPr kumimoji="1" lang="ja-JP" altLang="en-US" smtClean="0"/>
              <a:t>‹#›</a:t>
            </a:fld>
            <a:endParaRPr kumimoji="1" lang="ja-JP" altLang="en-US"/>
          </a:p>
        </p:txBody>
      </p:sp>
    </p:spTree>
    <p:extLst>
      <p:ext uri="{BB962C8B-B14F-4D97-AF65-F5344CB8AC3E}">
        <p14:creationId xmlns:p14="http://schemas.microsoft.com/office/powerpoint/2010/main" val="1124702413"/>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縦書きテキスト プレースホルダ 2"/>
          <p:cNvSpPr>
            <a:spLocks noGrp="1"/>
          </p:cNvSpPr>
          <p:nvPr>
            <p:ph type="body" orient="vert" idx="1"/>
          </p:nvPr>
        </p:nvSpPr>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 3"/>
          <p:cNvSpPr>
            <a:spLocks noGrp="1"/>
          </p:cNvSpPr>
          <p:nvPr>
            <p:ph type="dt" sz="half" idx="10"/>
          </p:nvPr>
        </p:nvSpPr>
        <p:spPr/>
        <p:txBody>
          <a:bodyPr/>
          <a:lstStyle>
            <a:lvl1pPr>
              <a:defRPr/>
            </a:lvl1pPr>
          </a:lstStyle>
          <a:p>
            <a:r>
              <a:rPr kumimoji="1" lang="ja-JP" altLang="en-US" smtClean="0"/>
              <a:t>２</a:t>
            </a:r>
            <a:endParaRPr kumimoji="1" lang="ja-JP" altLang="en-US"/>
          </a:p>
        </p:txBody>
      </p:sp>
      <p:sp>
        <p:nvSpPr>
          <p:cNvPr id="5" name="フッター プレースホルダ 4"/>
          <p:cNvSpPr>
            <a:spLocks noGrp="1"/>
          </p:cNvSpPr>
          <p:nvPr>
            <p:ph type="ftr" sz="quarter" idx="11"/>
          </p:nvPr>
        </p:nvSpPr>
        <p:spPr/>
        <p:txBody>
          <a:bodyPr/>
          <a:lstStyle>
            <a:lvl1pPr>
              <a:defRPr/>
            </a:lvl1pPr>
          </a:lstStyle>
          <a:p>
            <a:endParaRPr kumimoji="1" lang="ja-JP" altLang="en-US"/>
          </a:p>
        </p:txBody>
      </p:sp>
      <p:sp>
        <p:nvSpPr>
          <p:cNvPr id="6" name="スライド番号プレースホルダ 5"/>
          <p:cNvSpPr>
            <a:spLocks noGrp="1"/>
          </p:cNvSpPr>
          <p:nvPr>
            <p:ph type="sldNum" sz="quarter" idx="12"/>
          </p:nvPr>
        </p:nvSpPr>
        <p:spPr/>
        <p:txBody>
          <a:bodyPr/>
          <a:lstStyle>
            <a:lvl1pPr>
              <a:defRPr/>
            </a:lvl1pPr>
          </a:lstStyle>
          <a:p>
            <a:fld id="{10BF1CB8-4175-44FF-84F3-313DE1255CF5}" type="slidenum">
              <a:rPr kumimoji="1" lang="ja-JP" altLang="en-US" smtClean="0"/>
              <a:t>‹#›</a:t>
            </a:fld>
            <a:endParaRPr kumimoji="1" lang="ja-JP" altLang="en-US"/>
          </a:p>
        </p:txBody>
      </p:sp>
    </p:spTree>
    <p:extLst>
      <p:ext uri="{BB962C8B-B14F-4D97-AF65-F5344CB8AC3E}">
        <p14:creationId xmlns:p14="http://schemas.microsoft.com/office/powerpoint/2010/main" val="346096000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lang="ja-JP" altLang="en-US" smtClean="0"/>
              <a:t>マスター タイトルの書式設定</a:t>
            </a:r>
            <a:endParaRPr lang="ja-JP" altLang="en-US"/>
          </a:p>
        </p:txBody>
      </p:sp>
      <p:sp>
        <p:nvSpPr>
          <p:cNvPr id="3" name="縦書きテキスト プレースホルダ 2"/>
          <p:cNvSpPr>
            <a:spLocks noGrp="1"/>
          </p:cNvSpPr>
          <p:nvPr>
            <p:ph type="body" orient="vert" idx="1"/>
          </p:nvPr>
        </p:nvSpPr>
        <p:spPr>
          <a:xfrm>
            <a:off x="457200" y="274638"/>
            <a:ext cx="6019800" cy="5851525"/>
          </a:xfrm>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 3"/>
          <p:cNvSpPr>
            <a:spLocks noGrp="1"/>
          </p:cNvSpPr>
          <p:nvPr>
            <p:ph type="dt" sz="half" idx="10"/>
          </p:nvPr>
        </p:nvSpPr>
        <p:spPr/>
        <p:txBody>
          <a:bodyPr/>
          <a:lstStyle>
            <a:lvl1pPr>
              <a:defRPr/>
            </a:lvl1pPr>
          </a:lstStyle>
          <a:p>
            <a:r>
              <a:rPr kumimoji="1" lang="ja-JP" altLang="en-US" smtClean="0"/>
              <a:t>２</a:t>
            </a:r>
            <a:endParaRPr kumimoji="1" lang="ja-JP" altLang="en-US"/>
          </a:p>
        </p:txBody>
      </p:sp>
      <p:sp>
        <p:nvSpPr>
          <p:cNvPr id="5" name="フッター プレースホルダ 4"/>
          <p:cNvSpPr>
            <a:spLocks noGrp="1"/>
          </p:cNvSpPr>
          <p:nvPr>
            <p:ph type="ftr" sz="quarter" idx="11"/>
          </p:nvPr>
        </p:nvSpPr>
        <p:spPr/>
        <p:txBody>
          <a:bodyPr/>
          <a:lstStyle>
            <a:lvl1pPr>
              <a:defRPr/>
            </a:lvl1pPr>
          </a:lstStyle>
          <a:p>
            <a:endParaRPr kumimoji="1" lang="ja-JP" altLang="en-US"/>
          </a:p>
        </p:txBody>
      </p:sp>
      <p:sp>
        <p:nvSpPr>
          <p:cNvPr id="6" name="スライド番号プレースホルダ 5"/>
          <p:cNvSpPr>
            <a:spLocks noGrp="1"/>
          </p:cNvSpPr>
          <p:nvPr>
            <p:ph type="sldNum" sz="quarter" idx="12"/>
          </p:nvPr>
        </p:nvSpPr>
        <p:spPr/>
        <p:txBody>
          <a:bodyPr/>
          <a:lstStyle>
            <a:lvl1pPr>
              <a:defRPr/>
            </a:lvl1pPr>
          </a:lstStyle>
          <a:p>
            <a:fld id="{10BF1CB8-4175-44FF-84F3-313DE1255CF5}" type="slidenum">
              <a:rPr kumimoji="1" lang="ja-JP" altLang="en-US" smtClean="0"/>
              <a:t>‹#›</a:t>
            </a:fld>
            <a:endParaRPr kumimoji="1" lang="ja-JP" altLang="en-US"/>
          </a:p>
        </p:txBody>
      </p:sp>
    </p:spTree>
    <p:extLst>
      <p:ext uri="{BB962C8B-B14F-4D97-AF65-F5344CB8AC3E}">
        <p14:creationId xmlns:p14="http://schemas.microsoft.com/office/powerpoint/2010/main" val="23524389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lgn="l">
              <a:defRPr sz="4000"/>
            </a:lvl1pPr>
          </a:lstStyle>
          <a:p>
            <a:r>
              <a:rPr lang="ja-JP" altLang="en-US" dirty="0" smtClean="0"/>
              <a:t>マスター タイトルの書式設定</a:t>
            </a:r>
            <a:endParaRPr lang="ja-JP" altLang="en-US" dirty="0"/>
          </a:p>
        </p:txBody>
      </p:sp>
      <p:sp>
        <p:nvSpPr>
          <p:cNvPr id="3" name="コンテンツ プレースホルダ 2"/>
          <p:cNvSpPr>
            <a:spLocks noGrp="1"/>
          </p:cNvSpPr>
          <p:nvPr>
            <p:ph idx="1"/>
          </p:nvPr>
        </p:nvSpPr>
        <p:spPr>
          <a:xfrm>
            <a:off x="457200" y="1600200"/>
            <a:ext cx="8229600" cy="4638675"/>
          </a:xfrm>
        </p:spPr>
        <p:txBody>
          <a:bodyPr/>
          <a:lstStyle/>
          <a:p>
            <a:pPr lvl="0"/>
            <a:r>
              <a:rPr lang="ja-JP" altLang="en-US" dirty="0" smtClean="0"/>
              <a:t>マスター テキストの書式設定</a:t>
            </a:r>
          </a:p>
          <a:p>
            <a:pPr lvl="1"/>
            <a:r>
              <a:rPr lang="ja-JP" altLang="en-US" dirty="0" smtClean="0"/>
              <a:t>第 </a:t>
            </a:r>
            <a:r>
              <a:rPr lang="en-US" altLang="ja-JP" dirty="0" smtClean="0"/>
              <a:t>2 </a:t>
            </a:r>
            <a:r>
              <a:rPr lang="ja-JP" altLang="en-US" dirty="0" smtClean="0"/>
              <a:t>レベル</a:t>
            </a:r>
          </a:p>
          <a:p>
            <a:pPr lvl="2"/>
            <a:r>
              <a:rPr lang="ja-JP" altLang="en-US" dirty="0" smtClean="0"/>
              <a:t>第 </a:t>
            </a:r>
            <a:r>
              <a:rPr lang="en-US" altLang="ja-JP" dirty="0" smtClean="0"/>
              <a:t>3 </a:t>
            </a:r>
            <a:r>
              <a:rPr lang="ja-JP" altLang="en-US" dirty="0" smtClean="0"/>
              <a:t>レベル</a:t>
            </a:r>
          </a:p>
          <a:p>
            <a:pPr lvl="3"/>
            <a:r>
              <a:rPr lang="ja-JP" altLang="en-US" dirty="0" smtClean="0"/>
              <a:t>第 </a:t>
            </a:r>
            <a:r>
              <a:rPr lang="en-US" altLang="ja-JP" dirty="0" smtClean="0"/>
              <a:t>4 </a:t>
            </a:r>
            <a:r>
              <a:rPr lang="ja-JP" altLang="en-US" dirty="0" smtClean="0"/>
              <a:t>レベル</a:t>
            </a:r>
          </a:p>
          <a:p>
            <a:pPr lvl="4"/>
            <a:r>
              <a:rPr lang="ja-JP" altLang="en-US" dirty="0" smtClean="0"/>
              <a:t>第 </a:t>
            </a:r>
            <a:r>
              <a:rPr lang="en-US" altLang="ja-JP" dirty="0" smtClean="0"/>
              <a:t>5 </a:t>
            </a:r>
            <a:r>
              <a:rPr lang="ja-JP" altLang="en-US" dirty="0" smtClean="0"/>
              <a:t>レベル</a:t>
            </a:r>
            <a:endParaRPr lang="ja-JP" altLang="en-US" dirty="0"/>
          </a:p>
        </p:txBody>
      </p:sp>
      <p:sp>
        <p:nvSpPr>
          <p:cNvPr id="4" name="日付プレースホルダ 3"/>
          <p:cNvSpPr>
            <a:spLocks noGrp="1"/>
          </p:cNvSpPr>
          <p:nvPr>
            <p:ph type="dt" sz="half" idx="10"/>
          </p:nvPr>
        </p:nvSpPr>
        <p:spPr>
          <a:xfrm>
            <a:off x="7453312" y="6345237"/>
            <a:ext cx="932807" cy="261937"/>
          </a:xfrm>
        </p:spPr>
        <p:txBody>
          <a:bodyPr/>
          <a:lstStyle>
            <a:lvl1pPr>
              <a:defRPr/>
            </a:lvl1pPr>
          </a:lstStyle>
          <a:p>
            <a:r>
              <a:rPr kumimoji="1" lang="ja-JP" altLang="en-US" dirty="0" smtClean="0"/>
              <a:t>２</a:t>
            </a:r>
            <a:endParaRPr kumimoji="1" lang="ja-JP" altLang="en-US" dirty="0"/>
          </a:p>
        </p:txBody>
      </p:sp>
      <p:sp>
        <p:nvSpPr>
          <p:cNvPr id="5" name="フッター プレースホルダ 4"/>
          <p:cNvSpPr>
            <a:spLocks noGrp="1"/>
          </p:cNvSpPr>
          <p:nvPr>
            <p:ph type="ftr" sz="quarter" idx="11"/>
          </p:nvPr>
        </p:nvSpPr>
        <p:spPr>
          <a:xfrm>
            <a:off x="1620837" y="6345237"/>
            <a:ext cx="5832475" cy="285751"/>
          </a:xfrm>
        </p:spPr>
        <p:txBody>
          <a:bodyPr/>
          <a:lstStyle>
            <a:lvl1pPr>
              <a:defRPr/>
            </a:lvl1pPr>
          </a:lstStyle>
          <a:p>
            <a:endParaRPr kumimoji="1" lang="ja-JP" altLang="en-US" dirty="0"/>
          </a:p>
        </p:txBody>
      </p:sp>
      <p:sp>
        <p:nvSpPr>
          <p:cNvPr id="6" name="スライド番号プレースホルダ 5"/>
          <p:cNvSpPr>
            <a:spLocks noGrp="1"/>
          </p:cNvSpPr>
          <p:nvPr>
            <p:ph type="sldNum" sz="quarter" idx="12"/>
          </p:nvPr>
        </p:nvSpPr>
        <p:spPr>
          <a:xfrm>
            <a:off x="8386120" y="6345238"/>
            <a:ext cx="656280" cy="285750"/>
          </a:xfrm>
        </p:spPr>
        <p:txBody>
          <a:bodyPr/>
          <a:lstStyle>
            <a:lvl1pPr>
              <a:defRPr sz="2400"/>
            </a:lvl1pPr>
          </a:lstStyle>
          <a:p>
            <a:fld id="{10BF1CB8-4175-44FF-84F3-313DE1255CF5}" type="slidenum">
              <a:rPr lang="ja-JP" altLang="en-US" smtClean="0"/>
              <a:pPr/>
              <a:t>‹#›</a:t>
            </a:fld>
            <a:endParaRPr lang="ja-JP" altLang="en-US" dirty="0"/>
          </a:p>
        </p:txBody>
      </p:sp>
    </p:spTree>
    <p:extLst>
      <p:ext uri="{BB962C8B-B14F-4D97-AF65-F5344CB8AC3E}">
        <p14:creationId xmlns:p14="http://schemas.microsoft.com/office/powerpoint/2010/main" val="502161748"/>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lang="ja-JP" altLang="en-US" smtClean="0"/>
              <a:t>マスター タイトルの書式設定</a:t>
            </a:r>
            <a:endParaRPr lang="ja-JP" altLang="en-US"/>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smtClean="0"/>
              <a:t>マスター テキストの書式設定</a:t>
            </a:r>
          </a:p>
        </p:txBody>
      </p:sp>
      <p:sp>
        <p:nvSpPr>
          <p:cNvPr id="4" name="日付プレースホルダ 3"/>
          <p:cNvSpPr>
            <a:spLocks noGrp="1"/>
          </p:cNvSpPr>
          <p:nvPr>
            <p:ph type="dt" sz="half" idx="10"/>
          </p:nvPr>
        </p:nvSpPr>
        <p:spPr/>
        <p:txBody>
          <a:bodyPr/>
          <a:lstStyle>
            <a:lvl1pPr>
              <a:defRPr/>
            </a:lvl1pPr>
          </a:lstStyle>
          <a:p>
            <a:r>
              <a:rPr kumimoji="1" lang="ja-JP" altLang="en-US" smtClean="0"/>
              <a:t>２</a:t>
            </a:r>
            <a:endParaRPr kumimoji="1" lang="ja-JP" altLang="en-US"/>
          </a:p>
        </p:txBody>
      </p:sp>
      <p:sp>
        <p:nvSpPr>
          <p:cNvPr id="5" name="フッター プレースホルダ 4"/>
          <p:cNvSpPr>
            <a:spLocks noGrp="1"/>
          </p:cNvSpPr>
          <p:nvPr>
            <p:ph type="ftr" sz="quarter" idx="11"/>
          </p:nvPr>
        </p:nvSpPr>
        <p:spPr/>
        <p:txBody>
          <a:bodyPr/>
          <a:lstStyle>
            <a:lvl1pPr>
              <a:defRPr/>
            </a:lvl1pPr>
          </a:lstStyle>
          <a:p>
            <a:endParaRPr kumimoji="1" lang="ja-JP" altLang="en-US"/>
          </a:p>
        </p:txBody>
      </p:sp>
      <p:sp>
        <p:nvSpPr>
          <p:cNvPr id="6" name="スライド番号プレースホルダ 5"/>
          <p:cNvSpPr>
            <a:spLocks noGrp="1"/>
          </p:cNvSpPr>
          <p:nvPr>
            <p:ph type="sldNum" sz="quarter" idx="12"/>
          </p:nvPr>
        </p:nvSpPr>
        <p:spPr/>
        <p:txBody>
          <a:bodyPr/>
          <a:lstStyle>
            <a:lvl1pPr>
              <a:defRPr/>
            </a:lvl1pPr>
          </a:lstStyle>
          <a:p>
            <a:fld id="{10BF1CB8-4175-44FF-84F3-313DE1255CF5}" type="slidenum">
              <a:rPr kumimoji="1" lang="ja-JP" altLang="en-US" smtClean="0"/>
              <a:t>‹#›</a:t>
            </a:fld>
            <a:endParaRPr kumimoji="1" lang="ja-JP" altLang="en-US"/>
          </a:p>
        </p:txBody>
      </p:sp>
    </p:spTree>
    <p:extLst>
      <p:ext uri="{BB962C8B-B14F-4D97-AF65-F5344CB8AC3E}">
        <p14:creationId xmlns:p14="http://schemas.microsoft.com/office/powerpoint/2010/main" val="726248083"/>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コンテンツ プレースホルダ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日付プレースホルダ 4"/>
          <p:cNvSpPr>
            <a:spLocks noGrp="1"/>
          </p:cNvSpPr>
          <p:nvPr>
            <p:ph type="dt" sz="half" idx="10"/>
          </p:nvPr>
        </p:nvSpPr>
        <p:spPr/>
        <p:txBody>
          <a:bodyPr/>
          <a:lstStyle>
            <a:lvl1pPr>
              <a:defRPr/>
            </a:lvl1pPr>
          </a:lstStyle>
          <a:p>
            <a:r>
              <a:rPr kumimoji="1" lang="ja-JP" altLang="en-US" smtClean="0"/>
              <a:t>２</a:t>
            </a:r>
            <a:endParaRPr kumimoji="1" lang="ja-JP" altLang="en-US"/>
          </a:p>
        </p:txBody>
      </p:sp>
      <p:sp>
        <p:nvSpPr>
          <p:cNvPr id="6" name="フッター プレースホルダ 5"/>
          <p:cNvSpPr>
            <a:spLocks noGrp="1"/>
          </p:cNvSpPr>
          <p:nvPr>
            <p:ph type="ftr" sz="quarter" idx="11"/>
          </p:nvPr>
        </p:nvSpPr>
        <p:spPr/>
        <p:txBody>
          <a:bodyPr/>
          <a:lstStyle>
            <a:lvl1pPr>
              <a:defRPr/>
            </a:lvl1pPr>
          </a:lstStyle>
          <a:p>
            <a:endParaRPr kumimoji="1" lang="ja-JP" altLang="en-US"/>
          </a:p>
        </p:txBody>
      </p:sp>
      <p:sp>
        <p:nvSpPr>
          <p:cNvPr id="7" name="スライド番号プレースホルダ 6"/>
          <p:cNvSpPr>
            <a:spLocks noGrp="1"/>
          </p:cNvSpPr>
          <p:nvPr>
            <p:ph type="sldNum" sz="quarter" idx="12"/>
          </p:nvPr>
        </p:nvSpPr>
        <p:spPr/>
        <p:txBody>
          <a:bodyPr/>
          <a:lstStyle>
            <a:lvl1pPr>
              <a:defRPr/>
            </a:lvl1pPr>
          </a:lstStyle>
          <a:p>
            <a:fld id="{10BF1CB8-4175-44FF-84F3-313DE1255CF5}" type="slidenum">
              <a:rPr kumimoji="1" lang="ja-JP" altLang="en-US" smtClean="0"/>
              <a:t>‹#›</a:t>
            </a:fld>
            <a:endParaRPr kumimoji="1" lang="ja-JP" altLang="en-US"/>
          </a:p>
        </p:txBody>
      </p:sp>
    </p:spTree>
    <p:extLst>
      <p:ext uri="{BB962C8B-B14F-4D97-AF65-F5344CB8AC3E}">
        <p14:creationId xmlns:p14="http://schemas.microsoft.com/office/powerpoint/2010/main" val="1079265213"/>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143000"/>
          </a:xfrm>
        </p:spPr>
        <p:txBody>
          <a:bodyPr/>
          <a:lstStyle>
            <a:lvl1pPr>
              <a:defRPr/>
            </a:lvl1pPr>
          </a:lstStyle>
          <a:p>
            <a:r>
              <a:rPr lang="ja-JP" altLang="en-US" smtClean="0"/>
              <a:t>マスター タイトルの書式設定</a:t>
            </a:r>
            <a:endParaRPr lang="ja-JP" altLang="en-US"/>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7" name="日付プレースホルダ 6"/>
          <p:cNvSpPr>
            <a:spLocks noGrp="1"/>
          </p:cNvSpPr>
          <p:nvPr>
            <p:ph type="dt" sz="half" idx="10"/>
          </p:nvPr>
        </p:nvSpPr>
        <p:spPr/>
        <p:txBody>
          <a:bodyPr/>
          <a:lstStyle>
            <a:lvl1pPr>
              <a:defRPr/>
            </a:lvl1pPr>
          </a:lstStyle>
          <a:p>
            <a:r>
              <a:rPr kumimoji="1" lang="ja-JP" altLang="en-US" smtClean="0"/>
              <a:t>２</a:t>
            </a:r>
            <a:endParaRPr kumimoji="1" lang="ja-JP" altLang="en-US"/>
          </a:p>
        </p:txBody>
      </p:sp>
      <p:sp>
        <p:nvSpPr>
          <p:cNvPr id="8" name="フッター プレースホルダ 7"/>
          <p:cNvSpPr>
            <a:spLocks noGrp="1"/>
          </p:cNvSpPr>
          <p:nvPr>
            <p:ph type="ftr" sz="quarter" idx="11"/>
          </p:nvPr>
        </p:nvSpPr>
        <p:spPr/>
        <p:txBody>
          <a:bodyPr/>
          <a:lstStyle>
            <a:lvl1pPr>
              <a:defRPr/>
            </a:lvl1pPr>
          </a:lstStyle>
          <a:p>
            <a:endParaRPr kumimoji="1" lang="ja-JP" altLang="en-US"/>
          </a:p>
        </p:txBody>
      </p:sp>
      <p:sp>
        <p:nvSpPr>
          <p:cNvPr id="9" name="スライド番号プレースホルダ 8"/>
          <p:cNvSpPr>
            <a:spLocks noGrp="1"/>
          </p:cNvSpPr>
          <p:nvPr>
            <p:ph type="sldNum" sz="quarter" idx="12"/>
          </p:nvPr>
        </p:nvSpPr>
        <p:spPr/>
        <p:txBody>
          <a:bodyPr/>
          <a:lstStyle>
            <a:lvl1pPr>
              <a:defRPr/>
            </a:lvl1pPr>
          </a:lstStyle>
          <a:p>
            <a:fld id="{10BF1CB8-4175-44FF-84F3-313DE1255CF5}" type="slidenum">
              <a:rPr kumimoji="1" lang="ja-JP" altLang="en-US" smtClean="0"/>
              <a:t>‹#›</a:t>
            </a:fld>
            <a:endParaRPr kumimoji="1" lang="ja-JP" altLang="en-US"/>
          </a:p>
        </p:txBody>
      </p:sp>
    </p:spTree>
    <p:extLst>
      <p:ext uri="{BB962C8B-B14F-4D97-AF65-F5344CB8AC3E}">
        <p14:creationId xmlns:p14="http://schemas.microsoft.com/office/powerpoint/2010/main" val="1890238725"/>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日付プレースホルダ 2"/>
          <p:cNvSpPr>
            <a:spLocks noGrp="1"/>
          </p:cNvSpPr>
          <p:nvPr>
            <p:ph type="dt" sz="half" idx="10"/>
          </p:nvPr>
        </p:nvSpPr>
        <p:spPr/>
        <p:txBody>
          <a:bodyPr/>
          <a:lstStyle>
            <a:lvl1pPr>
              <a:defRPr/>
            </a:lvl1pPr>
          </a:lstStyle>
          <a:p>
            <a:r>
              <a:rPr kumimoji="1" lang="ja-JP" altLang="en-US" smtClean="0"/>
              <a:t>２</a:t>
            </a:r>
            <a:endParaRPr kumimoji="1" lang="ja-JP" altLang="en-US"/>
          </a:p>
        </p:txBody>
      </p:sp>
      <p:sp>
        <p:nvSpPr>
          <p:cNvPr id="4" name="フッター プレースホルダ 3"/>
          <p:cNvSpPr>
            <a:spLocks noGrp="1"/>
          </p:cNvSpPr>
          <p:nvPr>
            <p:ph type="ftr" sz="quarter" idx="11"/>
          </p:nvPr>
        </p:nvSpPr>
        <p:spPr/>
        <p:txBody>
          <a:bodyPr/>
          <a:lstStyle>
            <a:lvl1pPr>
              <a:defRPr/>
            </a:lvl1pPr>
          </a:lstStyle>
          <a:p>
            <a:endParaRPr kumimoji="1" lang="ja-JP" altLang="en-US"/>
          </a:p>
        </p:txBody>
      </p:sp>
      <p:sp>
        <p:nvSpPr>
          <p:cNvPr id="5" name="スライド番号プレースホルダ 4"/>
          <p:cNvSpPr>
            <a:spLocks noGrp="1"/>
          </p:cNvSpPr>
          <p:nvPr>
            <p:ph type="sldNum" sz="quarter" idx="12"/>
          </p:nvPr>
        </p:nvSpPr>
        <p:spPr/>
        <p:txBody>
          <a:bodyPr/>
          <a:lstStyle>
            <a:lvl1pPr>
              <a:defRPr/>
            </a:lvl1pPr>
          </a:lstStyle>
          <a:p>
            <a:fld id="{10BF1CB8-4175-44FF-84F3-313DE1255CF5}" type="slidenum">
              <a:rPr kumimoji="1" lang="ja-JP" altLang="en-US" smtClean="0"/>
              <a:t>‹#›</a:t>
            </a:fld>
            <a:endParaRPr kumimoji="1" lang="ja-JP" altLang="en-US"/>
          </a:p>
        </p:txBody>
      </p:sp>
    </p:spTree>
    <p:extLst>
      <p:ext uri="{BB962C8B-B14F-4D97-AF65-F5344CB8AC3E}">
        <p14:creationId xmlns:p14="http://schemas.microsoft.com/office/powerpoint/2010/main" val="1848755494"/>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lvl1pPr>
              <a:defRPr/>
            </a:lvl1pPr>
          </a:lstStyle>
          <a:p>
            <a:r>
              <a:rPr kumimoji="1" lang="ja-JP" altLang="en-US" smtClean="0"/>
              <a:t>２</a:t>
            </a:r>
            <a:endParaRPr kumimoji="1" lang="ja-JP" altLang="en-US"/>
          </a:p>
        </p:txBody>
      </p:sp>
      <p:sp>
        <p:nvSpPr>
          <p:cNvPr id="3" name="フッター プレースホルダ 2"/>
          <p:cNvSpPr>
            <a:spLocks noGrp="1"/>
          </p:cNvSpPr>
          <p:nvPr>
            <p:ph type="ftr" sz="quarter" idx="11"/>
          </p:nvPr>
        </p:nvSpPr>
        <p:spPr/>
        <p:txBody>
          <a:bodyPr/>
          <a:lstStyle>
            <a:lvl1pPr>
              <a:defRPr/>
            </a:lvl1pPr>
          </a:lstStyle>
          <a:p>
            <a:endParaRPr kumimoji="1" lang="ja-JP" altLang="en-US"/>
          </a:p>
        </p:txBody>
      </p:sp>
      <p:sp>
        <p:nvSpPr>
          <p:cNvPr id="4" name="スライド番号プレースホルダ 3"/>
          <p:cNvSpPr>
            <a:spLocks noGrp="1"/>
          </p:cNvSpPr>
          <p:nvPr>
            <p:ph type="sldNum" sz="quarter" idx="12"/>
          </p:nvPr>
        </p:nvSpPr>
        <p:spPr/>
        <p:txBody>
          <a:bodyPr/>
          <a:lstStyle>
            <a:lvl1pPr>
              <a:defRPr/>
            </a:lvl1pPr>
          </a:lstStyle>
          <a:p>
            <a:fld id="{10BF1CB8-4175-44FF-84F3-313DE1255CF5}" type="slidenum">
              <a:rPr kumimoji="1" lang="ja-JP" altLang="en-US" smtClean="0"/>
              <a:t>‹#›</a:t>
            </a:fld>
            <a:endParaRPr kumimoji="1" lang="ja-JP" altLang="en-US"/>
          </a:p>
        </p:txBody>
      </p:sp>
    </p:spTree>
    <p:extLst>
      <p:ext uri="{BB962C8B-B14F-4D97-AF65-F5344CB8AC3E}">
        <p14:creationId xmlns:p14="http://schemas.microsoft.com/office/powerpoint/2010/main" val="137325335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lang="ja-JP" altLang="en-US" smtClean="0"/>
              <a:t>マスター タイトルの書式設定</a:t>
            </a:r>
            <a:endParaRPr lang="ja-JP" altLang="en-US"/>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マスター テキストの書式設定</a:t>
            </a:r>
          </a:p>
        </p:txBody>
      </p:sp>
      <p:sp>
        <p:nvSpPr>
          <p:cNvPr id="5" name="日付プレースホルダ 4"/>
          <p:cNvSpPr>
            <a:spLocks noGrp="1"/>
          </p:cNvSpPr>
          <p:nvPr>
            <p:ph type="dt" sz="half" idx="10"/>
          </p:nvPr>
        </p:nvSpPr>
        <p:spPr/>
        <p:txBody>
          <a:bodyPr/>
          <a:lstStyle>
            <a:lvl1pPr>
              <a:defRPr/>
            </a:lvl1pPr>
          </a:lstStyle>
          <a:p>
            <a:r>
              <a:rPr kumimoji="1" lang="ja-JP" altLang="en-US" smtClean="0"/>
              <a:t>２</a:t>
            </a:r>
            <a:endParaRPr kumimoji="1" lang="ja-JP" altLang="en-US"/>
          </a:p>
        </p:txBody>
      </p:sp>
      <p:sp>
        <p:nvSpPr>
          <p:cNvPr id="6" name="フッター プレースホルダ 5"/>
          <p:cNvSpPr>
            <a:spLocks noGrp="1"/>
          </p:cNvSpPr>
          <p:nvPr>
            <p:ph type="ftr" sz="quarter" idx="11"/>
          </p:nvPr>
        </p:nvSpPr>
        <p:spPr/>
        <p:txBody>
          <a:bodyPr/>
          <a:lstStyle>
            <a:lvl1pPr>
              <a:defRPr/>
            </a:lvl1pPr>
          </a:lstStyle>
          <a:p>
            <a:endParaRPr kumimoji="1" lang="ja-JP" altLang="en-US"/>
          </a:p>
        </p:txBody>
      </p:sp>
      <p:sp>
        <p:nvSpPr>
          <p:cNvPr id="7" name="スライド番号プレースホルダ 6"/>
          <p:cNvSpPr>
            <a:spLocks noGrp="1"/>
          </p:cNvSpPr>
          <p:nvPr>
            <p:ph type="sldNum" sz="quarter" idx="12"/>
          </p:nvPr>
        </p:nvSpPr>
        <p:spPr/>
        <p:txBody>
          <a:bodyPr/>
          <a:lstStyle>
            <a:lvl1pPr>
              <a:defRPr/>
            </a:lvl1pPr>
          </a:lstStyle>
          <a:p>
            <a:fld id="{10BF1CB8-4175-44FF-84F3-313DE1255CF5}" type="slidenum">
              <a:rPr kumimoji="1" lang="ja-JP" altLang="en-US" smtClean="0"/>
              <a:t>‹#›</a:t>
            </a:fld>
            <a:endParaRPr kumimoji="1" lang="ja-JP" altLang="en-US"/>
          </a:p>
        </p:txBody>
      </p:sp>
    </p:spTree>
    <p:extLst>
      <p:ext uri="{BB962C8B-B14F-4D97-AF65-F5344CB8AC3E}">
        <p14:creationId xmlns:p14="http://schemas.microsoft.com/office/powerpoint/2010/main" val="10104945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lang="ja-JP" altLang="en-US" smtClean="0"/>
              <a:t>マスター タイトルの書式設定</a:t>
            </a:r>
            <a:endParaRPr lang="ja-JP" altLang="en-US"/>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smtClean="0"/>
              <a:t>図を追加</a:t>
            </a:r>
            <a:endParaRPr lang="ja-JP" altLang="en-US"/>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マスター テキストの書式設定</a:t>
            </a:r>
          </a:p>
        </p:txBody>
      </p:sp>
      <p:sp>
        <p:nvSpPr>
          <p:cNvPr id="5" name="日付プレースホルダ 4"/>
          <p:cNvSpPr>
            <a:spLocks noGrp="1"/>
          </p:cNvSpPr>
          <p:nvPr>
            <p:ph type="dt" sz="half" idx="10"/>
          </p:nvPr>
        </p:nvSpPr>
        <p:spPr/>
        <p:txBody>
          <a:bodyPr/>
          <a:lstStyle>
            <a:lvl1pPr>
              <a:defRPr/>
            </a:lvl1pPr>
          </a:lstStyle>
          <a:p>
            <a:r>
              <a:rPr kumimoji="1" lang="ja-JP" altLang="en-US" smtClean="0"/>
              <a:t>２</a:t>
            </a:r>
            <a:endParaRPr kumimoji="1" lang="ja-JP" altLang="en-US"/>
          </a:p>
        </p:txBody>
      </p:sp>
      <p:sp>
        <p:nvSpPr>
          <p:cNvPr id="6" name="フッター プレースホルダ 5"/>
          <p:cNvSpPr>
            <a:spLocks noGrp="1"/>
          </p:cNvSpPr>
          <p:nvPr>
            <p:ph type="ftr" sz="quarter" idx="11"/>
          </p:nvPr>
        </p:nvSpPr>
        <p:spPr/>
        <p:txBody>
          <a:bodyPr/>
          <a:lstStyle>
            <a:lvl1pPr>
              <a:defRPr/>
            </a:lvl1pPr>
          </a:lstStyle>
          <a:p>
            <a:endParaRPr kumimoji="1" lang="ja-JP" altLang="en-US"/>
          </a:p>
        </p:txBody>
      </p:sp>
      <p:sp>
        <p:nvSpPr>
          <p:cNvPr id="7" name="スライド番号プレースホルダ 6"/>
          <p:cNvSpPr>
            <a:spLocks noGrp="1"/>
          </p:cNvSpPr>
          <p:nvPr>
            <p:ph type="sldNum" sz="quarter" idx="12"/>
          </p:nvPr>
        </p:nvSpPr>
        <p:spPr/>
        <p:txBody>
          <a:bodyPr/>
          <a:lstStyle>
            <a:lvl1pPr>
              <a:defRPr/>
            </a:lvl1pPr>
          </a:lstStyle>
          <a:p>
            <a:fld id="{10BF1CB8-4175-44FF-84F3-313DE1255CF5}" type="slidenum">
              <a:rPr kumimoji="1" lang="ja-JP" altLang="en-US" smtClean="0"/>
              <a:t>‹#›</a:t>
            </a:fld>
            <a:endParaRPr kumimoji="1" lang="ja-JP" altLang="en-US"/>
          </a:p>
        </p:txBody>
      </p:sp>
    </p:spTree>
    <p:extLst>
      <p:ext uri="{BB962C8B-B14F-4D97-AF65-F5344CB8AC3E}">
        <p14:creationId xmlns:p14="http://schemas.microsoft.com/office/powerpoint/2010/main" val="119586608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38" name="Picture 14" descr="bottom_ban"/>
          <p:cNvPicPr>
            <a:picLocks noChangeAspect="1" noChangeArrowheads="1"/>
          </p:cNvPicPr>
          <p:nvPr/>
        </p:nvPicPr>
        <p:blipFill>
          <a:blip r:embed="rId13"/>
          <a:srcRect/>
          <a:stretch>
            <a:fillRect/>
          </a:stretch>
        </p:blipFill>
        <p:spPr bwMode="auto">
          <a:xfrm>
            <a:off x="0" y="6597650"/>
            <a:ext cx="9144000" cy="260350"/>
          </a:xfrm>
          <a:prstGeom prst="rect">
            <a:avLst/>
          </a:prstGeom>
          <a:noFill/>
        </p:spPr>
      </p:pic>
      <p:sp>
        <p:nvSpPr>
          <p:cNvPr id="1026" name="Rectangle 2"/>
          <p:cNvSpPr>
            <a:spLocks noGrp="1" noChangeArrowheads="1"/>
          </p:cNvSpPr>
          <p:nvPr>
            <p:ph type="title"/>
          </p:nvPr>
        </p:nvSpPr>
        <p:spPr bwMode="auto">
          <a:xfrm>
            <a:off x="457200" y="274638"/>
            <a:ext cx="8218488"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ja-JP" altLang="en-US" smtClean="0"/>
              <a:t>マスタ タイトルの書式設定</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p>
        </p:txBody>
      </p:sp>
      <p:sp>
        <p:nvSpPr>
          <p:cNvPr id="1031" name="Rectangle 7" descr="ban"/>
          <p:cNvSpPr>
            <a:spLocks noChangeArrowheads="1"/>
          </p:cNvSpPr>
          <p:nvPr/>
        </p:nvSpPr>
        <p:spPr bwMode="auto">
          <a:xfrm>
            <a:off x="0" y="0"/>
            <a:ext cx="9144000" cy="188913"/>
          </a:xfrm>
          <a:prstGeom prst="rect">
            <a:avLst/>
          </a:prstGeom>
          <a:blipFill dpi="0" rotWithShape="1">
            <a:blip r:embed="rId14"/>
            <a:srcRect/>
            <a:stretch>
              <a:fillRect/>
            </a:stretch>
          </a:blipFill>
          <a:ln w="9525">
            <a:noFill/>
            <a:miter lim="800000"/>
            <a:headEnd/>
            <a:tailEnd/>
          </a:ln>
          <a:effectLst/>
        </p:spPr>
        <p:txBody>
          <a:bodyPr wrap="none" anchor="ctr"/>
          <a:lstStyle/>
          <a:p>
            <a:endParaRPr lang="ja-JP" altLang="en-US"/>
          </a:p>
        </p:txBody>
      </p:sp>
      <p:sp>
        <p:nvSpPr>
          <p:cNvPr id="1036" name="Line 12"/>
          <p:cNvSpPr>
            <a:spLocks noChangeShapeType="1"/>
          </p:cNvSpPr>
          <p:nvPr/>
        </p:nvSpPr>
        <p:spPr bwMode="auto">
          <a:xfrm>
            <a:off x="468313" y="1484313"/>
            <a:ext cx="8207375" cy="0"/>
          </a:xfrm>
          <a:prstGeom prst="line">
            <a:avLst/>
          </a:prstGeom>
          <a:noFill/>
          <a:ln w="9525">
            <a:solidFill>
              <a:schemeClr val="tx1"/>
            </a:solidFill>
            <a:round/>
            <a:headEnd/>
            <a:tailEnd/>
          </a:ln>
          <a:effectLst/>
        </p:spPr>
        <p:txBody>
          <a:bodyPr/>
          <a:lstStyle/>
          <a:p>
            <a:endParaRPr lang="ja-JP" altLang="en-US"/>
          </a:p>
        </p:txBody>
      </p:sp>
      <p:pic>
        <p:nvPicPr>
          <p:cNvPr id="1043" name="Picture 19" descr="sel-logo"/>
          <p:cNvPicPr>
            <a:picLocks noChangeAspect="1" noChangeArrowheads="1"/>
          </p:cNvPicPr>
          <p:nvPr/>
        </p:nvPicPr>
        <p:blipFill>
          <a:blip r:embed="rId15" cstate="print"/>
          <a:srcRect/>
          <a:stretch>
            <a:fillRect/>
          </a:stretch>
        </p:blipFill>
        <p:spPr bwMode="auto">
          <a:xfrm>
            <a:off x="468313" y="6299200"/>
            <a:ext cx="1081087" cy="369888"/>
          </a:xfrm>
          <a:prstGeom prst="rect">
            <a:avLst/>
          </a:prstGeom>
          <a:noFill/>
        </p:spPr>
      </p:pic>
      <p:sp>
        <p:nvSpPr>
          <p:cNvPr id="1045" name="Rectangle 21"/>
          <p:cNvSpPr>
            <a:spLocks noGrp="1" noChangeArrowheads="1"/>
          </p:cNvSpPr>
          <p:nvPr>
            <p:ph type="dt" sz="half" idx="2"/>
          </p:nvPr>
        </p:nvSpPr>
        <p:spPr bwMode="auto">
          <a:xfrm>
            <a:off x="7308850" y="6596063"/>
            <a:ext cx="1439863" cy="26193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solidFill>
                  <a:schemeClr val="bg1"/>
                </a:solidFill>
              </a:defRPr>
            </a:lvl1pPr>
          </a:lstStyle>
          <a:p>
            <a:r>
              <a:rPr kumimoji="1" lang="ja-JP" altLang="en-US" smtClean="0"/>
              <a:t>２</a:t>
            </a:r>
            <a:endParaRPr kumimoji="1" lang="ja-JP" altLang="en-US" dirty="0"/>
          </a:p>
        </p:txBody>
      </p:sp>
      <p:sp>
        <p:nvSpPr>
          <p:cNvPr id="1046" name="Rectangle 22"/>
          <p:cNvSpPr>
            <a:spLocks noGrp="1" noChangeArrowheads="1"/>
          </p:cNvSpPr>
          <p:nvPr>
            <p:ph type="ftr" sz="quarter" idx="3"/>
          </p:nvPr>
        </p:nvSpPr>
        <p:spPr bwMode="auto">
          <a:xfrm>
            <a:off x="1655763" y="6310313"/>
            <a:ext cx="5832475" cy="3587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endParaRPr kumimoji="1" lang="ja-JP" altLang="en-US" dirty="0"/>
          </a:p>
        </p:txBody>
      </p:sp>
      <p:sp>
        <p:nvSpPr>
          <p:cNvPr id="1047" name="Rectangle 23"/>
          <p:cNvSpPr>
            <a:spLocks noGrp="1" noChangeArrowheads="1"/>
          </p:cNvSpPr>
          <p:nvPr>
            <p:ph type="sldNum" sz="quarter" idx="4"/>
          </p:nvPr>
        </p:nvSpPr>
        <p:spPr bwMode="auto">
          <a:xfrm>
            <a:off x="7597775" y="6308725"/>
            <a:ext cx="1150938" cy="2889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2000"/>
            </a:lvl1pPr>
          </a:lstStyle>
          <a:p>
            <a:fld id="{10BF1CB8-4175-44FF-84F3-313DE1255CF5}" type="slidenum">
              <a:rPr lang="ja-JP" altLang="en-US" smtClean="0"/>
              <a:pPr/>
              <a:t>‹#›</a:t>
            </a:fld>
            <a:endParaRPr lang="ja-JP" altLang="en-US" dirty="0"/>
          </a:p>
        </p:txBody>
      </p:sp>
      <p:sp>
        <p:nvSpPr>
          <p:cNvPr id="1048" name="Text Box 24"/>
          <p:cNvSpPr txBox="1">
            <a:spLocks noChangeArrowheads="1"/>
          </p:cNvSpPr>
          <p:nvPr/>
        </p:nvSpPr>
        <p:spPr bwMode="auto">
          <a:xfrm>
            <a:off x="334963" y="6640513"/>
            <a:ext cx="6324600" cy="244475"/>
          </a:xfrm>
          <a:prstGeom prst="rect">
            <a:avLst/>
          </a:prstGeom>
          <a:noFill/>
          <a:ln w="9525">
            <a:noFill/>
            <a:miter lim="800000"/>
            <a:headEnd/>
            <a:tailEnd/>
          </a:ln>
          <a:effectLst/>
        </p:spPr>
        <p:txBody>
          <a:bodyPr wrap="none">
            <a:spAutoFit/>
          </a:bodyPr>
          <a:lstStyle/>
          <a:p>
            <a:r>
              <a:rPr lang="en-US" altLang="ja-JP" sz="1000">
                <a:solidFill>
                  <a:srgbClr val="DDDDDD"/>
                </a:solidFill>
              </a:rPr>
              <a:t>Department of Computer Science, Graduate School of Information Science and Technology, Osaka University</a:t>
            </a:r>
          </a:p>
        </p:txBody>
      </p:sp>
    </p:spTree>
    <p:extLst>
      <p:ext uri="{BB962C8B-B14F-4D97-AF65-F5344CB8AC3E}">
        <p14:creationId xmlns:p14="http://schemas.microsoft.com/office/powerpoint/2010/main" val="3682371114"/>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iming>
    <p:tnLst>
      <p:par>
        <p:cTn id="1" dur="indefinite" restart="never" nodeType="tmRoot"/>
      </p:par>
    </p:tnLst>
  </p:timing>
  <p:hf hdr="0" ftr="0" dt="0"/>
  <p:txStyles>
    <p:titleStyle>
      <a:lvl1pPr algn="ctr" rtl="0" eaLnBrk="1" fontAlgn="base" hangingPunct="1">
        <a:spcBef>
          <a:spcPct val="0"/>
        </a:spcBef>
        <a:spcAft>
          <a:spcPct val="0"/>
        </a:spcAft>
        <a:defRPr kumimoji="1" sz="4400">
          <a:solidFill>
            <a:schemeClr val="tx2"/>
          </a:solidFill>
          <a:latin typeface="+mj-lt"/>
          <a:ea typeface="+mj-ea"/>
          <a:cs typeface="+mj-cs"/>
        </a:defRPr>
      </a:lvl1pPr>
      <a:lvl2pPr algn="ctr" rtl="0" eaLnBrk="1" fontAlgn="base" hangingPunct="1">
        <a:spcBef>
          <a:spcPct val="0"/>
        </a:spcBef>
        <a:spcAft>
          <a:spcPct val="0"/>
        </a:spcAft>
        <a:defRPr kumimoji="1" sz="4400">
          <a:solidFill>
            <a:schemeClr val="tx2"/>
          </a:solidFill>
          <a:latin typeface="Arial" charset="0"/>
          <a:ea typeface="ＭＳ Ｐゴシック" pitchFamily="50" charset="-128"/>
        </a:defRPr>
      </a:lvl2pPr>
      <a:lvl3pPr algn="ctr" rtl="0" eaLnBrk="1" fontAlgn="base" hangingPunct="1">
        <a:spcBef>
          <a:spcPct val="0"/>
        </a:spcBef>
        <a:spcAft>
          <a:spcPct val="0"/>
        </a:spcAft>
        <a:defRPr kumimoji="1" sz="4400">
          <a:solidFill>
            <a:schemeClr val="tx2"/>
          </a:solidFill>
          <a:latin typeface="Arial" charset="0"/>
          <a:ea typeface="ＭＳ Ｐゴシック" pitchFamily="50" charset="-128"/>
        </a:defRPr>
      </a:lvl3pPr>
      <a:lvl4pPr algn="ctr" rtl="0" eaLnBrk="1" fontAlgn="base" hangingPunct="1">
        <a:spcBef>
          <a:spcPct val="0"/>
        </a:spcBef>
        <a:spcAft>
          <a:spcPct val="0"/>
        </a:spcAft>
        <a:defRPr kumimoji="1" sz="4400">
          <a:solidFill>
            <a:schemeClr val="tx2"/>
          </a:solidFill>
          <a:latin typeface="Arial" charset="0"/>
          <a:ea typeface="ＭＳ Ｐゴシック" pitchFamily="50" charset="-128"/>
        </a:defRPr>
      </a:lvl4pPr>
      <a:lvl5pPr algn="ctr" rtl="0" eaLnBrk="1" fontAlgn="base" hangingPunct="1">
        <a:spcBef>
          <a:spcPct val="0"/>
        </a:spcBef>
        <a:spcAft>
          <a:spcPct val="0"/>
        </a:spcAft>
        <a:defRPr kumimoji="1" sz="4400">
          <a:solidFill>
            <a:schemeClr val="tx2"/>
          </a:solidFill>
          <a:latin typeface="Arial" charset="0"/>
          <a:ea typeface="ＭＳ Ｐゴシック" pitchFamily="50" charset="-128"/>
        </a:defRPr>
      </a:lvl5pPr>
      <a:lvl6pPr marL="457200" algn="ctr" rtl="0" eaLnBrk="1" fontAlgn="base" hangingPunct="1">
        <a:spcBef>
          <a:spcPct val="0"/>
        </a:spcBef>
        <a:spcAft>
          <a:spcPct val="0"/>
        </a:spcAft>
        <a:defRPr kumimoji="1" sz="4400">
          <a:solidFill>
            <a:schemeClr val="tx2"/>
          </a:solidFill>
          <a:latin typeface="Arial" charset="0"/>
          <a:ea typeface="ＭＳ Ｐゴシック" pitchFamily="50" charset="-128"/>
        </a:defRPr>
      </a:lvl6pPr>
      <a:lvl7pPr marL="914400" algn="ctr" rtl="0" eaLnBrk="1" fontAlgn="base" hangingPunct="1">
        <a:spcBef>
          <a:spcPct val="0"/>
        </a:spcBef>
        <a:spcAft>
          <a:spcPct val="0"/>
        </a:spcAft>
        <a:defRPr kumimoji="1" sz="4400">
          <a:solidFill>
            <a:schemeClr val="tx2"/>
          </a:solidFill>
          <a:latin typeface="Arial" charset="0"/>
          <a:ea typeface="ＭＳ Ｐゴシック" pitchFamily="50" charset="-128"/>
        </a:defRPr>
      </a:lvl7pPr>
      <a:lvl8pPr marL="1371600" algn="ctr" rtl="0" eaLnBrk="1" fontAlgn="base" hangingPunct="1">
        <a:spcBef>
          <a:spcPct val="0"/>
        </a:spcBef>
        <a:spcAft>
          <a:spcPct val="0"/>
        </a:spcAft>
        <a:defRPr kumimoji="1" sz="4400">
          <a:solidFill>
            <a:schemeClr val="tx2"/>
          </a:solidFill>
          <a:latin typeface="Arial" charset="0"/>
          <a:ea typeface="ＭＳ Ｐゴシック" pitchFamily="50" charset="-128"/>
        </a:defRPr>
      </a:lvl8pPr>
      <a:lvl9pPr marL="1828800" algn="ctr" rtl="0" eaLnBrk="1" fontAlgn="base" hangingPunct="1">
        <a:spcBef>
          <a:spcPct val="0"/>
        </a:spcBef>
        <a:spcAft>
          <a:spcPct val="0"/>
        </a:spcAft>
        <a:defRPr kumimoji="1" sz="4400">
          <a:solidFill>
            <a:schemeClr val="tx2"/>
          </a:solidFill>
          <a:latin typeface="Arial" charset="0"/>
          <a:ea typeface="ＭＳ Ｐゴシック" pitchFamily="50" charset="-128"/>
        </a:defRPr>
      </a:lvl9pPr>
    </p:titleStyle>
    <p:bodyStyle>
      <a:lvl1pPr marL="342900" indent="-342900" algn="l" rtl="0" eaLnBrk="1" fontAlgn="base" hangingPunct="1">
        <a:spcBef>
          <a:spcPct val="20000"/>
        </a:spcBef>
        <a:spcAft>
          <a:spcPct val="0"/>
        </a:spcAft>
        <a:buChar char="•"/>
        <a:defRPr kumimoji="1"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kumimoji="1" sz="2800">
          <a:solidFill>
            <a:schemeClr val="tx1"/>
          </a:solidFill>
          <a:latin typeface="+mn-lt"/>
          <a:ea typeface="+mn-ea"/>
        </a:defRPr>
      </a:lvl2pPr>
      <a:lvl3pPr marL="1143000" indent="-228600" algn="l" rtl="0" eaLnBrk="1" fontAlgn="base" hangingPunct="1">
        <a:spcBef>
          <a:spcPct val="20000"/>
        </a:spcBef>
        <a:spcAft>
          <a:spcPct val="0"/>
        </a:spcAft>
        <a:buChar char="•"/>
        <a:defRPr kumimoji="1" sz="2400">
          <a:solidFill>
            <a:schemeClr val="tx1"/>
          </a:solidFill>
          <a:latin typeface="+mn-lt"/>
          <a:ea typeface="+mn-ea"/>
        </a:defRPr>
      </a:lvl3pPr>
      <a:lvl4pPr marL="1600200" indent="-228600" algn="l" rtl="0" eaLnBrk="1" fontAlgn="base" hangingPunct="1">
        <a:spcBef>
          <a:spcPct val="20000"/>
        </a:spcBef>
        <a:spcAft>
          <a:spcPct val="0"/>
        </a:spcAft>
        <a:buChar char="–"/>
        <a:defRPr kumimoji="1" sz="2000">
          <a:solidFill>
            <a:schemeClr val="tx1"/>
          </a:solidFill>
          <a:latin typeface="+mn-lt"/>
          <a:ea typeface="+mn-ea"/>
        </a:defRPr>
      </a:lvl4pPr>
      <a:lvl5pPr marL="2057400" indent="-228600" algn="l" rtl="0" eaLnBrk="1" fontAlgn="base" hangingPunct="1">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comments" Target="../comments/comment2.xml"/><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comments" Target="../comments/comment3.xml"/><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comments" Target="../comments/comment1.xml"/><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50.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1484313"/>
            <a:ext cx="8001000" cy="1470025"/>
          </a:xfrm>
        </p:spPr>
        <p:txBody>
          <a:bodyPr>
            <a:normAutofit fontScale="90000"/>
          </a:bodyPr>
          <a:lstStyle/>
          <a:p>
            <a:pPr algn="l"/>
            <a:r>
              <a:rPr lang="ja-JP" altLang="en-US" sz="4000" dirty="0" smtClean="0"/>
              <a:t>テストケースを利用した</a:t>
            </a:r>
            <a:r>
              <a:rPr lang="en-US" altLang="ja-JP" sz="4000" dirty="0" smtClean="0"/>
              <a:t>Java</a:t>
            </a:r>
            <a:r>
              <a:rPr lang="ja-JP" altLang="en-US" sz="4000" dirty="0" smtClean="0"/>
              <a:t>プログラムのアクセス修飾子過剰性分析手法</a:t>
            </a:r>
            <a:endParaRPr kumimoji="1" lang="ja-JP" altLang="en-US" sz="4000" dirty="0"/>
          </a:p>
        </p:txBody>
      </p:sp>
      <mc:AlternateContent xmlns:mc="http://schemas.openxmlformats.org/markup-compatibility/2006" xmlns:a14="http://schemas.microsoft.com/office/drawing/2010/main">
        <mc:Choice Requires="a14">
          <p:sp>
            <p:nvSpPr>
              <p:cNvPr id="3" name="サブタイトル 2"/>
              <p:cNvSpPr>
                <a:spLocks noGrp="1"/>
              </p:cNvSpPr>
              <p:nvPr>
                <p:ph type="subTitle" idx="1"/>
              </p:nvPr>
            </p:nvSpPr>
            <p:spPr>
              <a:xfrm>
                <a:off x="1234440" y="3573463"/>
                <a:ext cx="7223760" cy="2300212"/>
              </a:xfrm>
            </p:spPr>
            <p:txBody>
              <a:bodyPr>
                <a:normAutofit/>
              </a:bodyPr>
              <a:lstStyle/>
              <a:p>
                <a:pPr algn="r"/>
                <a14:m>
                  <m:oMathPara xmlns:m="http://schemas.openxmlformats.org/officeDocument/2006/math">
                    <m:oMathParaPr>
                      <m:jc m:val="right"/>
                    </m:oMathParaPr>
                    <m:oMath xmlns:m="http://schemas.openxmlformats.org/officeDocument/2006/math">
                      <m:sSup>
                        <m:sSupPr>
                          <m:ctrlPr>
                            <a:rPr lang="en-US" altLang="ja-JP" sz="2800" i="1" dirty="0" smtClean="0">
                              <a:latin typeface="Cambria Math" panose="02040503050406030204" pitchFamily="18" charset="0"/>
                            </a:rPr>
                          </m:ctrlPr>
                        </m:sSupPr>
                        <m:e>
                          <m:r>
                            <m:rPr>
                              <m:nor/>
                            </m:rPr>
                            <a:rPr lang="ja-JP" altLang="en-US" sz="2800" dirty="0"/>
                            <m:t>大阪大学大学院情報科学研究科</m:t>
                          </m:r>
                        </m:e>
                        <m:sup>
                          <m:r>
                            <a:rPr lang="en-US" altLang="ja-JP" sz="2800" i="1" dirty="0" smtClean="0">
                              <a:latin typeface="Cambria Math" panose="02040503050406030204" pitchFamily="18" charset="0"/>
                              <a:ea typeface="Cambria Math" panose="02040503050406030204" pitchFamily="18" charset="0"/>
                            </a:rPr>
                            <m:t>†</m:t>
                          </m:r>
                        </m:sup>
                      </m:sSup>
                    </m:oMath>
                  </m:oMathPara>
                </a14:m>
                <a:endParaRPr lang="en-US" altLang="ja-JP" sz="2800" dirty="0"/>
              </a:p>
              <a:p>
                <a:pPr algn="r"/>
                <a14:m>
                  <m:oMathPara xmlns:m="http://schemas.openxmlformats.org/officeDocument/2006/math">
                    <m:oMathParaPr>
                      <m:jc m:val="right"/>
                    </m:oMathParaPr>
                    <m:oMath xmlns:m="http://schemas.openxmlformats.org/officeDocument/2006/math">
                      <m:sSup>
                        <m:sSupPr>
                          <m:ctrlPr>
                            <a:rPr lang="en-US" altLang="ja-JP" sz="2800" i="1" dirty="0" smtClean="0">
                              <a:latin typeface="Cambria Math" panose="02040503050406030204" pitchFamily="18" charset="0"/>
                            </a:rPr>
                          </m:ctrlPr>
                        </m:sSupPr>
                        <m:e>
                          <m:r>
                            <a:rPr lang="ja-JP" altLang="en-US" sz="2800" i="1" dirty="0">
                              <a:latin typeface="Cambria Math" panose="02040503050406030204" pitchFamily="18" charset="0"/>
                            </a:rPr>
                            <m:t>株式会社</m:t>
                          </m:r>
                          <m:r>
                            <a:rPr lang="ja-JP" altLang="en-US" sz="2800" i="1" dirty="0">
                              <a:latin typeface="Cambria Math" panose="02040503050406030204" pitchFamily="18" charset="0"/>
                            </a:rPr>
                            <m:t> </m:t>
                          </m:r>
                          <m:r>
                            <m:rPr>
                              <m:sty m:val="p"/>
                            </m:rPr>
                            <a:rPr lang="en-US" altLang="ja-JP" sz="2800" i="1" dirty="0" smtClean="0">
                              <a:latin typeface="Cambria Math" panose="02040503050406030204" pitchFamily="18" charset="0"/>
                            </a:rPr>
                            <m:t>NTT</m:t>
                          </m:r>
                          <m:r>
                            <a:rPr lang="ja-JP" altLang="en-US" sz="2800" i="1" dirty="0">
                              <a:latin typeface="Cambria Math" panose="02040503050406030204" pitchFamily="18" charset="0"/>
                            </a:rPr>
                            <m:t>データ</m:t>
                          </m:r>
                          <m:r>
                            <a:rPr lang="en-US" altLang="ja-JP" sz="2800" b="0" i="1" dirty="0" smtClean="0">
                              <a:latin typeface="Cambria Math" panose="02040503050406030204" pitchFamily="18" charset="0"/>
                            </a:rPr>
                            <m:t> </m:t>
                          </m:r>
                        </m:e>
                        <m:sup>
                          <m:r>
                            <a:rPr lang="en-US" altLang="ja-JP" sz="2800" i="1" dirty="0">
                              <a:latin typeface="Cambria Math" panose="02040503050406030204" pitchFamily="18" charset="0"/>
                              <a:ea typeface="Cambria Math" panose="02040503050406030204" pitchFamily="18" charset="0"/>
                            </a:rPr>
                            <m:t>†</m:t>
                          </m:r>
                          <m:r>
                            <a:rPr lang="en-US" altLang="ja-JP" sz="2800" i="1" dirty="0" smtClean="0">
                              <a:latin typeface="Cambria Math" panose="02040503050406030204" pitchFamily="18" charset="0"/>
                              <a:ea typeface="Cambria Math" panose="02040503050406030204" pitchFamily="18" charset="0"/>
                            </a:rPr>
                            <m:t>†</m:t>
                          </m:r>
                        </m:sup>
                      </m:sSup>
                    </m:oMath>
                  </m:oMathPara>
                </a14:m>
                <a:endParaRPr kumimoji="1" lang="en-US" altLang="ja-JP" sz="2800" dirty="0" smtClean="0"/>
              </a:p>
              <a:p>
                <a:pPr algn="r"/>
                <a14:m>
                  <m:oMathPara xmlns:m="http://schemas.openxmlformats.org/officeDocument/2006/math">
                    <m:oMathParaPr>
                      <m:jc m:val="centerGroup"/>
                    </m:oMathParaPr>
                    <m:oMath xmlns:m="http://schemas.openxmlformats.org/officeDocument/2006/math">
                      <m:sSup>
                        <m:sSupPr>
                          <m:ctrlPr>
                            <a:rPr kumimoji="1" lang="en-US" altLang="ja-JP" sz="2800" i="1" smtClean="0">
                              <a:latin typeface="Cambria Math" panose="02040503050406030204" pitchFamily="18" charset="0"/>
                            </a:rPr>
                          </m:ctrlPr>
                        </m:sSupPr>
                        <m:e>
                          <m:r>
                            <m:rPr>
                              <m:nor/>
                            </m:rPr>
                            <a:rPr lang="ja-JP" altLang="en-US" sz="2800" dirty="0"/>
                            <m:t>大西理功</m:t>
                          </m:r>
                        </m:e>
                        <m:sup>
                          <m:r>
                            <a:rPr lang="en-US" altLang="ja-JP" sz="2800" i="1">
                              <a:latin typeface="Cambria Math" panose="02040503050406030204" pitchFamily="18" charset="0"/>
                              <a:ea typeface="Cambria Math" panose="02040503050406030204" pitchFamily="18" charset="0"/>
                            </a:rPr>
                            <m:t>†</m:t>
                          </m:r>
                        </m:sup>
                      </m:sSup>
                      <m:r>
                        <a:rPr kumimoji="1" lang="en-US" altLang="ja-JP" sz="2800" b="0" i="1" smtClean="0">
                          <a:latin typeface="Cambria Math" panose="02040503050406030204" pitchFamily="18" charset="0"/>
                        </a:rPr>
                        <m:t>,</m:t>
                      </m:r>
                      <m:sSup>
                        <m:sSupPr>
                          <m:ctrlPr>
                            <a:rPr lang="en-US" altLang="ja-JP" sz="2800" i="1">
                              <a:latin typeface="Cambria Math" panose="02040503050406030204" pitchFamily="18" charset="0"/>
                            </a:rPr>
                          </m:ctrlPr>
                        </m:sSupPr>
                        <m:e>
                          <m:r>
                            <m:rPr>
                              <m:nor/>
                            </m:rPr>
                            <a:rPr lang="ja-JP" altLang="en-US" sz="2800" dirty="0"/>
                            <m:t>小堀一雄</m:t>
                          </m:r>
                        </m:e>
                        <m:sup>
                          <m:r>
                            <a:rPr lang="en-US" altLang="ja-JP" sz="2800" i="1" dirty="0">
                              <a:latin typeface="Cambria Math" panose="02040503050406030204" pitchFamily="18" charset="0"/>
                              <a:ea typeface="Cambria Math" panose="02040503050406030204" pitchFamily="18" charset="0"/>
                            </a:rPr>
                            <m:t>†</m:t>
                          </m:r>
                          <m:r>
                            <a:rPr lang="en-US" altLang="ja-JP" sz="2800" i="1" dirty="0" smtClean="0">
                              <a:latin typeface="Cambria Math" panose="02040503050406030204" pitchFamily="18" charset="0"/>
                              <a:ea typeface="Cambria Math" panose="02040503050406030204" pitchFamily="18" charset="0"/>
                            </a:rPr>
                            <m:t>†</m:t>
                          </m:r>
                        </m:sup>
                      </m:sSup>
                      <m:r>
                        <a:rPr lang="en-US" altLang="ja-JP" sz="2800" b="0" i="1" smtClean="0">
                          <a:latin typeface="Cambria Math" panose="02040503050406030204" pitchFamily="18" charset="0"/>
                        </a:rPr>
                        <m:t>,</m:t>
                      </m:r>
                      <m:sSup>
                        <m:sSupPr>
                          <m:ctrlPr>
                            <a:rPr lang="en-US" altLang="ja-JP" sz="2800" i="1">
                              <a:latin typeface="Cambria Math" panose="02040503050406030204" pitchFamily="18" charset="0"/>
                            </a:rPr>
                          </m:ctrlPr>
                        </m:sSupPr>
                        <m:e>
                          <m:r>
                            <m:rPr>
                              <m:nor/>
                            </m:rPr>
                            <a:rPr lang="ja-JP" altLang="en-US" sz="2800" dirty="0"/>
                            <m:t>松下誠</m:t>
                          </m:r>
                        </m:e>
                        <m:sup>
                          <m:r>
                            <a:rPr lang="en-US" altLang="ja-JP" sz="2800" i="1" dirty="0" smtClean="0">
                              <a:latin typeface="Cambria Math" panose="02040503050406030204" pitchFamily="18" charset="0"/>
                              <a:ea typeface="Cambria Math" panose="02040503050406030204" pitchFamily="18" charset="0"/>
                            </a:rPr>
                            <m:t>†</m:t>
                          </m:r>
                        </m:sup>
                      </m:sSup>
                      <m:r>
                        <a:rPr lang="en-US" altLang="ja-JP" sz="2800" b="0" i="1" smtClean="0">
                          <a:latin typeface="Cambria Math" panose="02040503050406030204" pitchFamily="18" charset="0"/>
                        </a:rPr>
                        <m:t>,</m:t>
                      </m:r>
                      <m:sSup>
                        <m:sSupPr>
                          <m:ctrlPr>
                            <a:rPr lang="en-US" altLang="ja-JP" sz="2800" i="1">
                              <a:latin typeface="Cambria Math" panose="02040503050406030204" pitchFamily="18" charset="0"/>
                            </a:rPr>
                          </m:ctrlPr>
                        </m:sSupPr>
                        <m:e>
                          <m:r>
                            <a:rPr lang="ja-JP" altLang="en-US" sz="2800" i="1" smtClean="0">
                              <a:latin typeface="Cambria Math" panose="02040503050406030204" pitchFamily="18" charset="0"/>
                            </a:rPr>
                            <m:t>井上</m:t>
                          </m:r>
                          <m:r>
                            <a:rPr lang="ja-JP" altLang="en-US" sz="2800" i="1">
                              <a:latin typeface="Cambria Math" panose="02040503050406030204" pitchFamily="18" charset="0"/>
                            </a:rPr>
                            <m:t>克郎</m:t>
                          </m:r>
                        </m:e>
                        <m:sup>
                          <m:r>
                            <a:rPr lang="en-US" altLang="ja-JP" sz="2800" i="1" dirty="0" smtClean="0">
                              <a:latin typeface="Cambria Math" panose="02040503050406030204" pitchFamily="18" charset="0"/>
                              <a:ea typeface="Cambria Math" panose="02040503050406030204" pitchFamily="18" charset="0"/>
                            </a:rPr>
                            <m:t>†</m:t>
                          </m:r>
                        </m:sup>
                      </m:sSup>
                    </m:oMath>
                  </m:oMathPara>
                </a14:m>
                <a:endParaRPr kumimoji="1" lang="ja-JP" altLang="en-US" sz="2800" dirty="0"/>
              </a:p>
            </p:txBody>
          </p:sp>
        </mc:Choice>
        <mc:Fallback xmlns="">
          <p:sp>
            <p:nvSpPr>
              <p:cNvPr id="3" name="サブタイトル 2"/>
              <p:cNvSpPr>
                <a:spLocks noGrp="1" noRot="1" noChangeAspect="1" noMove="1" noResize="1" noEditPoints="1" noAdjustHandles="1" noChangeArrowheads="1" noChangeShapeType="1" noTextEdit="1"/>
              </p:cNvSpPr>
              <p:nvPr>
                <p:ph type="subTitle" idx="1"/>
              </p:nvPr>
            </p:nvSpPr>
            <p:spPr>
              <a:xfrm>
                <a:off x="1234440" y="3573463"/>
                <a:ext cx="7223760" cy="2300212"/>
              </a:xfrm>
              <a:blipFill rotWithShape="0">
                <a:blip r:embed="rId2"/>
                <a:stretch>
                  <a:fillRect/>
                </a:stretch>
              </a:blipFill>
            </p:spPr>
            <p:txBody>
              <a:bodyPr/>
              <a:lstStyle/>
              <a:p>
                <a:r>
                  <a:rPr lang="ja-JP" altLang="en-US">
                    <a:noFill/>
                  </a:rPr>
                  <a:t> </a:t>
                </a:r>
              </a:p>
            </p:txBody>
          </p:sp>
        </mc:Fallback>
      </mc:AlternateContent>
      <p:sp>
        <p:nvSpPr>
          <p:cNvPr id="4" name="スライド番号プレースホルダー 3"/>
          <p:cNvSpPr>
            <a:spLocks noGrp="1"/>
          </p:cNvSpPr>
          <p:nvPr>
            <p:ph type="sldNum" sz="quarter" idx="4"/>
          </p:nvPr>
        </p:nvSpPr>
        <p:spPr/>
        <p:txBody>
          <a:bodyPr/>
          <a:lstStyle/>
          <a:p>
            <a:fld id="{10BF1CB8-4175-44FF-84F3-313DE1255CF5}" type="slidenum">
              <a:rPr kumimoji="1" lang="ja-JP" altLang="en-US" smtClean="0"/>
              <a:t>1</a:t>
            </a:fld>
            <a:endParaRPr kumimoji="1" lang="ja-JP" altLang="en-US"/>
          </a:p>
        </p:txBody>
      </p:sp>
    </p:spTree>
    <p:extLst>
      <p:ext uri="{BB962C8B-B14F-4D97-AF65-F5344CB8AC3E}">
        <p14:creationId xmlns:p14="http://schemas.microsoft.com/office/powerpoint/2010/main" val="355169342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kumimoji="1" lang="ja-JP" altLang="en-US" sz="3200" b="1" dirty="0" smtClean="0"/>
              <a:t>既存研究：</a:t>
            </a:r>
            <a:r>
              <a:rPr kumimoji="1" lang="en-US" altLang="ja-JP" sz="3200" dirty="0" smtClean="0"/>
              <a:t/>
            </a:r>
            <a:br>
              <a:rPr kumimoji="1" lang="en-US" altLang="ja-JP" sz="3200" dirty="0" smtClean="0"/>
            </a:br>
            <a:r>
              <a:rPr kumimoji="1" lang="ja-JP" altLang="en-US" sz="3200" dirty="0" smtClean="0"/>
              <a:t>メソッドの</a:t>
            </a:r>
            <a:r>
              <a:rPr kumimoji="1" lang="en-US" altLang="ja-JP" sz="3200" dirty="0" smtClean="0"/>
              <a:t>AE</a:t>
            </a:r>
            <a:r>
              <a:rPr lang="ja-JP" altLang="en-US" sz="3200" dirty="0"/>
              <a:t>状況</a:t>
            </a:r>
            <a:endParaRPr kumimoji="1" lang="ja-JP" altLang="en-US" sz="3200" dirty="0"/>
          </a:p>
        </p:txBody>
      </p:sp>
      <p:sp>
        <p:nvSpPr>
          <p:cNvPr id="4" name="スライド番号プレースホルダー 3"/>
          <p:cNvSpPr>
            <a:spLocks noGrp="1"/>
          </p:cNvSpPr>
          <p:nvPr>
            <p:ph type="sldNum" sz="quarter" idx="12"/>
          </p:nvPr>
        </p:nvSpPr>
        <p:spPr/>
        <p:txBody>
          <a:bodyPr/>
          <a:lstStyle/>
          <a:p>
            <a:fld id="{2AE4C31F-ED1E-4EB7-AEBD-C6C164C97A62}" type="slidenum">
              <a:rPr kumimoji="1" lang="ja-JP" altLang="en-US" smtClean="0"/>
              <a:t>10</a:t>
            </a:fld>
            <a:endParaRPr kumimoji="1" lang="ja-JP" altLang="en-US"/>
          </a:p>
        </p:txBody>
      </p:sp>
      <p:graphicFrame>
        <p:nvGraphicFramePr>
          <p:cNvPr id="5" name="コンテンツ プレースホルダー 4"/>
          <p:cNvGraphicFramePr>
            <a:graphicFrameLocks/>
          </p:cNvGraphicFramePr>
          <p:nvPr>
            <p:extLst>
              <p:ext uri="{D42A27DB-BD31-4B8C-83A1-F6EECF244321}">
                <p14:modId xmlns:p14="http://schemas.microsoft.com/office/powerpoint/2010/main" val="3163667335"/>
              </p:ext>
            </p:extLst>
          </p:nvPr>
        </p:nvGraphicFramePr>
        <p:xfrm>
          <a:off x="101600" y="1502075"/>
          <a:ext cx="9042400" cy="4522484"/>
        </p:xfrm>
        <a:graphic>
          <a:graphicData uri="http://schemas.openxmlformats.org/drawingml/2006/table">
            <a:tbl>
              <a:tblPr firstRow="1" bandRow="1">
                <a:tableStyleId>{5C22544A-7EE6-4342-B048-85BDC9FD1C3A}</a:tableStyleId>
              </a:tblPr>
              <a:tblGrid>
                <a:gridCol w="2786229"/>
                <a:gridCol w="1088027"/>
                <a:gridCol w="1178700"/>
                <a:gridCol w="1269369"/>
                <a:gridCol w="1450706"/>
                <a:gridCol w="1269369"/>
              </a:tblGrid>
              <a:tr h="1144292">
                <a:tc>
                  <a:txBody>
                    <a:bodyPr/>
                    <a:lstStyle/>
                    <a:p>
                      <a:pPr algn="l" fontAlgn="ctr"/>
                      <a:endParaRPr lang="en-US" altLang="ja-JP" sz="2400" b="0" i="0" u="none" strike="noStrike" dirty="0" smtClean="0">
                        <a:solidFill>
                          <a:srgbClr val="000000"/>
                        </a:solidFill>
                        <a:effectLst/>
                        <a:latin typeface="ＭＳ Ｐゴシック"/>
                      </a:endParaRPr>
                    </a:p>
                    <a:p>
                      <a:pPr algn="l" fontAlgn="ctr"/>
                      <a:r>
                        <a:rPr lang="ja-JP" altLang="en-US" sz="2400" b="1" i="0" u="none" strike="noStrike" dirty="0" smtClean="0">
                          <a:solidFill>
                            <a:schemeClr val="bg1"/>
                          </a:solidFill>
                          <a:effectLst/>
                          <a:latin typeface="ＭＳ Ｐゴシック"/>
                        </a:rPr>
                        <a:t>評価値</a:t>
                      </a:r>
                      <a:endParaRPr lang="en-US" altLang="ja-JP" sz="2400" b="1" i="0" u="none" strike="noStrike" dirty="0" smtClean="0">
                        <a:solidFill>
                          <a:schemeClr val="bg1"/>
                        </a:solidFill>
                        <a:effectLst/>
                        <a:latin typeface="ＭＳ Ｐゴシック"/>
                      </a:endParaRPr>
                    </a:p>
                  </a:txBody>
                  <a:tcPr marL="9525" marR="9525" marT="9525" marB="0" anchor="ctr">
                    <a:lnTlToBr w="28575" cap="flat" cmpd="sng" algn="ctr">
                      <a:solidFill>
                        <a:schemeClr val="bg1"/>
                      </a:solidFill>
                      <a:prstDash val="solid"/>
                      <a:round/>
                      <a:headEnd type="none" w="med" len="med"/>
                      <a:tailEnd type="none" w="med" len="med"/>
                    </a:lnTlToBr>
                    <a:lnBlToTr w="12700" cap="flat" cmpd="sng" algn="ctr">
                      <a:noFill/>
                      <a:prstDash val="solid"/>
                      <a:round/>
                      <a:headEnd type="none" w="med" len="med"/>
                      <a:tailEnd type="none" w="med" len="med"/>
                    </a:lnBlToTr>
                    <a:solidFill>
                      <a:schemeClr val="accent6">
                        <a:lumMod val="60000"/>
                        <a:lumOff val="40000"/>
                      </a:schemeClr>
                    </a:solidFill>
                  </a:tcPr>
                </a:tc>
                <a:tc>
                  <a:txBody>
                    <a:bodyPr/>
                    <a:lstStyle/>
                    <a:p>
                      <a:pPr algn="ctr" fontAlgn="ctr"/>
                      <a:r>
                        <a:rPr lang="en-US" sz="2400" u="none" strike="noStrike" dirty="0" smtClean="0">
                          <a:effectLst/>
                        </a:rPr>
                        <a:t>Ant</a:t>
                      </a:r>
                      <a:endParaRPr lang="en-US" sz="2400" b="0" i="0" u="none" strike="noStrike" dirty="0">
                        <a:solidFill>
                          <a:srgbClr val="000000"/>
                        </a:solidFill>
                        <a:effectLst/>
                        <a:latin typeface="ＭＳ Ｐゴシック"/>
                      </a:endParaRPr>
                    </a:p>
                  </a:txBody>
                  <a:tcPr marL="9525" marR="9525" marT="9525" marB="0" anchor="ctr">
                    <a:solidFill>
                      <a:schemeClr val="accent6">
                        <a:lumMod val="60000"/>
                        <a:lumOff val="40000"/>
                      </a:schemeClr>
                    </a:solidFill>
                  </a:tcPr>
                </a:tc>
                <a:tc>
                  <a:txBody>
                    <a:bodyPr/>
                    <a:lstStyle/>
                    <a:p>
                      <a:pPr algn="ctr" fontAlgn="ctr"/>
                      <a:r>
                        <a:rPr lang="en-US" sz="2400" u="none" strike="noStrike" dirty="0" err="1" smtClean="0">
                          <a:effectLst/>
                        </a:rPr>
                        <a:t>jEdit</a:t>
                      </a:r>
                      <a:endParaRPr lang="en-US" sz="2400" b="0" i="0" u="none" strike="noStrike" dirty="0">
                        <a:solidFill>
                          <a:srgbClr val="000000"/>
                        </a:solidFill>
                        <a:effectLst/>
                        <a:latin typeface="ＭＳ Ｐゴシック"/>
                      </a:endParaRPr>
                    </a:p>
                  </a:txBody>
                  <a:tcPr marL="9525" marR="9525" marT="9525" marB="0" anchor="ctr">
                    <a:solidFill>
                      <a:schemeClr val="accent6">
                        <a:lumMod val="60000"/>
                        <a:lumOff val="40000"/>
                      </a:schemeClr>
                    </a:solidFill>
                  </a:tcPr>
                </a:tc>
                <a:tc>
                  <a:txBody>
                    <a:bodyPr/>
                    <a:lstStyle/>
                    <a:p>
                      <a:pPr algn="ctr" fontAlgn="ctr"/>
                      <a:r>
                        <a:rPr lang="en-US" sz="2400" u="none" strike="noStrike" dirty="0" smtClean="0">
                          <a:effectLst/>
                        </a:rPr>
                        <a:t>Struts</a:t>
                      </a:r>
                      <a:endParaRPr lang="en-US" sz="2400" b="0" i="0" u="none" strike="noStrike" dirty="0">
                        <a:solidFill>
                          <a:srgbClr val="000000"/>
                        </a:solidFill>
                        <a:effectLst/>
                        <a:latin typeface="ＭＳ Ｐゴシック"/>
                      </a:endParaRPr>
                    </a:p>
                  </a:txBody>
                  <a:tcPr marL="9525" marR="9525" marT="9525" marB="0" anchor="ctr">
                    <a:solidFill>
                      <a:schemeClr val="accent6">
                        <a:lumMod val="60000"/>
                        <a:lumOff val="40000"/>
                      </a:schemeClr>
                    </a:solidFill>
                  </a:tcPr>
                </a:tc>
                <a:tc>
                  <a:txBody>
                    <a:bodyPr/>
                    <a:lstStyle/>
                    <a:p>
                      <a:pPr algn="ctr" fontAlgn="ctr"/>
                      <a:r>
                        <a:rPr lang="en-US" sz="2400" u="none" strike="noStrike" dirty="0" smtClean="0">
                          <a:effectLst/>
                        </a:rPr>
                        <a:t>JDT_</a:t>
                      </a:r>
                      <a:br>
                        <a:rPr lang="en-US" sz="2400" u="none" strike="noStrike" dirty="0" smtClean="0">
                          <a:effectLst/>
                        </a:rPr>
                      </a:br>
                      <a:r>
                        <a:rPr lang="en-US" sz="2400" u="none" strike="noStrike" dirty="0" smtClean="0">
                          <a:effectLst/>
                        </a:rPr>
                        <a:t>Core</a:t>
                      </a:r>
                      <a:endParaRPr lang="en-US" sz="2400" b="0" i="0" u="none" strike="noStrike" dirty="0">
                        <a:solidFill>
                          <a:srgbClr val="000000"/>
                        </a:solidFill>
                        <a:effectLst/>
                        <a:latin typeface="ＭＳ Ｐゴシック"/>
                      </a:endParaRPr>
                    </a:p>
                  </a:txBody>
                  <a:tcPr marL="9525" marR="9525" marT="9525" marB="0" anchor="ctr">
                    <a:solidFill>
                      <a:schemeClr val="accent6">
                        <a:lumMod val="60000"/>
                        <a:lumOff val="40000"/>
                      </a:schemeClr>
                    </a:solidFill>
                  </a:tcPr>
                </a:tc>
                <a:tc>
                  <a:txBody>
                    <a:bodyPr/>
                    <a:lstStyle/>
                    <a:p>
                      <a:pPr algn="ctr" fontAlgn="ctr"/>
                      <a:r>
                        <a:rPr lang="en-US" sz="2400" u="none" strike="noStrike" dirty="0" smtClean="0">
                          <a:effectLst/>
                        </a:rPr>
                        <a:t>Areca</a:t>
                      </a:r>
                      <a:endParaRPr lang="en-US" sz="2400" b="0" i="0" u="none" strike="noStrike" dirty="0">
                        <a:solidFill>
                          <a:srgbClr val="000000"/>
                        </a:solidFill>
                        <a:effectLst/>
                        <a:latin typeface="ＭＳ Ｐゴシック"/>
                      </a:endParaRPr>
                    </a:p>
                  </a:txBody>
                  <a:tcPr marL="9525" marR="9525" marT="9525" marB="0" anchor="ctr">
                    <a:solidFill>
                      <a:schemeClr val="accent6">
                        <a:lumMod val="60000"/>
                        <a:lumOff val="40000"/>
                      </a:schemeClr>
                    </a:solidFill>
                  </a:tcPr>
                </a:tc>
              </a:tr>
              <a:tr h="862273">
                <a:tc>
                  <a:txBody>
                    <a:bodyPr/>
                    <a:lstStyle/>
                    <a:p>
                      <a:pPr algn="l" fontAlgn="ctr"/>
                      <a:r>
                        <a:rPr lang="ja-JP" altLang="en-US" sz="2400" u="none" strike="noStrike" dirty="0" smtClean="0">
                          <a:effectLst/>
                        </a:rPr>
                        <a:t>総メソッド数</a:t>
                      </a:r>
                      <a:endParaRPr lang="ja-JP" altLang="en-US" sz="2400" b="1" i="0" u="none" strike="noStrike" dirty="0">
                        <a:solidFill>
                          <a:srgbClr val="000000"/>
                        </a:solidFill>
                        <a:effectLst/>
                        <a:latin typeface="ＭＳ Ｐゴシック"/>
                      </a:endParaRPr>
                    </a:p>
                  </a:txBody>
                  <a:tcPr marL="9525" marR="9525" marT="9525" marB="0" anchor="ctr"/>
                </a:tc>
                <a:tc>
                  <a:txBody>
                    <a:bodyPr/>
                    <a:lstStyle/>
                    <a:p>
                      <a:pPr algn="ctr" fontAlgn="ctr"/>
                      <a:r>
                        <a:rPr lang="en-US" altLang="ja-JP" sz="2400" u="none" strike="noStrike" dirty="0">
                          <a:effectLst/>
                        </a:rPr>
                        <a:t>14503</a:t>
                      </a:r>
                      <a:endParaRPr lang="en-US" altLang="ja-JP" sz="2400" b="0" i="0" u="none" strike="noStrike" dirty="0">
                        <a:solidFill>
                          <a:srgbClr val="000000"/>
                        </a:solidFill>
                        <a:effectLst/>
                        <a:latin typeface="ＭＳ Ｐゴシック"/>
                      </a:endParaRPr>
                    </a:p>
                  </a:txBody>
                  <a:tcPr marL="9525" marR="9525" marT="9525" marB="0" anchor="ctr"/>
                </a:tc>
                <a:tc>
                  <a:txBody>
                    <a:bodyPr/>
                    <a:lstStyle/>
                    <a:p>
                      <a:pPr algn="ctr" fontAlgn="ctr"/>
                      <a:r>
                        <a:rPr lang="en-US" altLang="ja-JP" sz="2400" u="none" strike="noStrike" dirty="0">
                          <a:effectLst/>
                        </a:rPr>
                        <a:t>8464</a:t>
                      </a:r>
                      <a:endParaRPr lang="en-US" altLang="ja-JP" sz="2400" b="0" i="0" u="none" strike="noStrike" dirty="0">
                        <a:solidFill>
                          <a:srgbClr val="000000"/>
                        </a:solidFill>
                        <a:effectLst/>
                        <a:latin typeface="ＭＳ Ｐゴシック"/>
                      </a:endParaRPr>
                    </a:p>
                  </a:txBody>
                  <a:tcPr marL="9525" marR="9525" marT="9525" marB="0" anchor="ctr"/>
                </a:tc>
                <a:tc>
                  <a:txBody>
                    <a:bodyPr/>
                    <a:lstStyle/>
                    <a:p>
                      <a:pPr algn="ctr" fontAlgn="ctr"/>
                      <a:r>
                        <a:rPr lang="en-US" altLang="ja-JP" sz="2400" u="none" strike="noStrike" dirty="0">
                          <a:effectLst/>
                        </a:rPr>
                        <a:t>25248</a:t>
                      </a:r>
                      <a:endParaRPr lang="en-US" altLang="ja-JP" sz="2400" b="0" i="0" u="none" strike="noStrike" dirty="0">
                        <a:solidFill>
                          <a:srgbClr val="000000"/>
                        </a:solidFill>
                        <a:effectLst/>
                        <a:latin typeface="ＭＳ Ｐゴシック"/>
                      </a:endParaRPr>
                    </a:p>
                  </a:txBody>
                  <a:tcPr marL="9525" marR="9525" marT="9525" marB="0" anchor="ctr"/>
                </a:tc>
                <a:tc>
                  <a:txBody>
                    <a:bodyPr/>
                    <a:lstStyle/>
                    <a:p>
                      <a:pPr algn="ctr" fontAlgn="ctr"/>
                      <a:r>
                        <a:rPr lang="en-US" altLang="ja-JP" sz="2400" u="none" strike="noStrike" dirty="0">
                          <a:effectLst/>
                        </a:rPr>
                        <a:t>14375</a:t>
                      </a:r>
                      <a:endParaRPr lang="en-US" altLang="ja-JP" sz="2400" b="0" i="0" u="none" strike="noStrike" dirty="0">
                        <a:solidFill>
                          <a:srgbClr val="000000"/>
                        </a:solidFill>
                        <a:effectLst/>
                        <a:latin typeface="ＭＳ Ｐゴシック"/>
                      </a:endParaRPr>
                    </a:p>
                  </a:txBody>
                  <a:tcPr marL="9525" marR="9525" marT="9525" marB="0" anchor="ctr"/>
                </a:tc>
                <a:tc>
                  <a:txBody>
                    <a:bodyPr/>
                    <a:lstStyle/>
                    <a:p>
                      <a:pPr algn="ctr" fontAlgn="ctr"/>
                      <a:r>
                        <a:rPr lang="en-US" altLang="ja-JP" sz="2400" u="none" strike="noStrike">
                          <a:effectLst/>
                        </a:rPr>
                        <a:t>6381</a:t>
                      </a:r>
                      <a:endParaRPr lang="en-US" altLang="ja-JP" sz="2400" b="0" i="0" u="none" strike="noStrike">
                        <a:solidFill>
                          <a:srgbClr val="000000"/>
                        </a:solidFill>
                        <a:effectLst/>
                        <a:latin typeface="ＭＳ Ｐゴシック"/>
                      </a:endParaRPr>
                    </a:p>
                  </a:txBody>
                  <a:tcPr marL="9525" marR="9525" marT="9525" marB="0" anchor="ctr"/>
                </a:tc>
              </a:tr>
              <a:tr h="1188502">
                <a:tc>
                  <a:txBody>
                    <a:bodyPr/>
                    <a:lstStyle/>
                    <a:p>
                      <a:pPr algn="l" fontAlgn="ctr"/>
                      <a:r>
                        <a:rPr lang="en-US" sz="2400" u="none" strike="noStrike" dirty="0" smtClean="0">
                          <a:effectLst/>
                        </a:rPr>
                        <a:t>AE</a:t>
                      </a:r>
                    </a:p>
                    <a:p>
                      <a:pPr algn="l" fontAlgn="ctr"/>
                      <a:r>
                        <a:rPr lang="ja-JP" altLang="en-US" sz="2400" b="0" i="0" u="none" strike="noStrike" dirty="0" smtClean="0">
                          <a:solidFill>
                            <a:srgbClr val="000000"/>
                          </a:solidFill>
                          <a:effectLst/>
                          <a:latin typeface="ＭＳ Ｐゴシック"/>
                        </a:rPr>
                        <a:t>（総メソッド数の内 </a:t>
                      </a:r>
                      <a:r>
                        <a:rPr lang="en-US" altLang="ja-JP" sz="2400" b="0" i="0" u="none" strike="noStrike" dirty="0" smtClean="0">
                          <a:solidFill>
                            <a:srgbClr val="000000"/>
                          </a:solidFill>
                          <a:effectLst/>
                          <a:latin typeface="ＭＳ Ｐゴシック"/>
                        </a:rPr>
                        <a:t>%</a:t>
                      </a:r>
                      <a:r>
                        <a:rPr lang="ja-JP" altLang="en-US" sz="2400" b="0" i="0" u="none" strike="noStrike" dirty="0" smtClean="0">
                          <a:solidFill>
                            <a:srgbClr val="000000"/>
                          </a:solidFill>
                          <a:effectLst/>
                          <a:latin typeface="ＭＳ Ｐゴシック"/>
                        </a:rPr>
                        <a:t>）</a:t>
                      </a:r>
                      <a:endParaRPr lang="ja-JP" altLang="en-US" sz="2400" b="0" i="0" u="none" strike="noStrike" dirty="0">
                        <a:solidFill>
                          <a:srgbClr val="000000"/>
                        </a:solidFill>
                        <a:effectLst/>
                        <a:latin typeface="ＭＳ Ｐゴシック"/>
                      </a:endParaRPr>
                    </a:p>
                  </a:txBody>
                  <a:tcPr marL="9525" marR="9525" marT="9525" marB="0" anchor="ctr"/>
                </a:tc>
                <a:tc>
                  <a:txBody>
                    <a:bodyPr/>
                    <a:lstStyle/>
                    <a:p>
                      <a:pPr algn="ctr" fontAlgn="ctr"/>
                      <a:r>
                        <a:rPr lang="en-US" altLang="ja-JP" sz="2400" u="none" strike="noStrike" dirty="0" smtClean="0">
                          <a:solidFill>
                            <a:schemeClr val="tx1"/>
                          </a:solidFill>
                          <a:effectLst/>
                        </a:rPr>
                        <a:t>10222</a:t>
                      </a:r>
                    </a:p>
                    <a:p>
                      <a:pPr algn="ctr" fontAlgn="ctr"/>
                      <a:r>
                        <a:rPr lang="en-US" altLang="ja-JP" sz="2400" b="0" i="0" u="none" strike="noStrike" dirty="0" smtClean="0">
                          <a:solidFill>
                            <a:schemeClr val="tx1"/>
                          </a:solidFill>
                          <a:effectLst/>
                          <a:latin typeface="ＭＳ Ｐゴシック"/>
                        </a:rPr>
                        <a:t>(70.4%)</a:t>
                      </a:r>
                      <a:endParaRPr lang="en-US" altLang="ja-JP" sz="2400" b="0" i="0" u="none" strike="noStrike" dirty="0">
                        <a:solidFill>
                          <a:schemeClr val="tx1"/>
                        </a:solidFill>
                        <a:effectLst/>
                        <a:latin typeface="ＭＳ Ｐゴシック"/>
                      </a:endParaRPr>
                    </a:p>
                  </a:txBody>
                  <a:tcPr marL="9525" marR="9525" marT="9525" marB="0" anchor="ctr"/>
                </a:tc>
                <a:tc>
                  <a:txBody>
                    <a:bodyPr/>
                    <a:lstStyle/>
                    <a:p>
                      <a:pPr algn="ctr" fontAlgn="ctr"/>
                      <a:r>
                        <a:rPr lang="en-US" altLang="ja-JP" sz="2400" u="none" strike="noStrike" dirty="0" smtClean="0">
                          <a:solidFill>
                            <a:schemeClr val="tx1"/>
                          </a:solidFill>
                          <a:effectLst/>
                        </a:rPr>
                        <a:t>4654</a:t>
                      </a:r>
                    </a:p>
                    <a:p>
                      <a:pPr algn="ctr" fontAlgn="ctr"/>
                      <a:r>
                        <a:rPr lang="en-US" altLang="ja-JP" sz="2400" b="0" i="0" u="none" strike="noStrike" dirty="0" smtClean="0">
                          <a:solidFill>
                            <a:schemeClr val="tx1"/>
                          </a:solidFill>
                          <a:effectLst/>
                          <a:latin typeface="ＭＳ Ｐゴシック"/>
                        </a:rPr>
                        <a:t>(54.9%)</a:t>
                      </a:r>
                      <a:endParaRPr lang="en-US" altLang="ja-JP" sz="2400" b="0" i="0" u="none" strike="noStrike" dirty="0">
                        <a:solidFill>
                          <a:schemeClr val="tx1"/>
                        </a:solidFill>
                        <a:effectLst/>
                        <a:latin typeface="ＭＳ Ｐゴシック"/>
                      </a:endParaRPr>
                    </a:p>
                  </a:txBody>
                  <a:tcPr marL="9525" marR="9525" marT="9525" marB="0" anchor="ctr"/>
                </a:tc>
                <a:tc>
                  <a:txBody>
                    <a:bodyPr/>
                    <a:lstStyle/>
                    <a:p>
                      <a:pPr algn="ctr" fontAlgn="ctr"/>
                      <a:r>
                        <a:rPr lang="en-US" altLang="ja-JP" sz="2400" u="none" strike="noStrike" dirty="0" smtClean="0">
                          <a:solidFill>
                            <a:schemeClr val="tx1"/>
                          </a:solidFill>
                          <a:effectLst/>
                        </a:rPr>
                        <a:t>19886</a:t>
                      </a:r>
                    </a:p>
                    <a:p>
                      <a:pPr algn="ctr" fontAlgn="ctr"/>
                      <a:r>
                        <a:rPr lang="en-US" altLang="ja-JP" sz="2400" b="0" i="0" u="none" strike="noStrike" dirty="0" smtClean="0">
                          <a:solidFill>
                            <a:schemeClr val="tx1"/>
                          </a:solidFill>
                          <a:effectLst/>
                          <a:latin typeface="ＭＳ Ｐゴシック"/>
                        </a:rPr>
                        <a:t>(78.7%)</a:t>
                      </a:r>
                      <a:endParaRPr lang="en-US" altLang="ja-JP" sz="2400" b="0" i="0" u="none" strike="noStrike" dirty="0">
                        <a:solidFill>
                          <a:schemeClr val="tx1"/>
                        </a:solidFill>
                        <a:effectLst/>
                        <a:latin typeface="ＭＳ Ｐゴシック"/>
                      </a:endParaRPr>
                    </a:p>
                  </a:txBody>
                  <a:tcPr marL="9525" marR="9525" marT="9525" marB="0" anchor="ctr"/>
                </a:tc>
                <a:tc>
                  <a:txBody>
                    <a:bodyPr/>
                    <a:lstStyle/>
                    <a:p>
                      <a:pPr algn="ctr" fontAlgn="ctr"/>
                      <a:r>
                        <a:rPr lang="en-US" altLang="ja-JP" sz="2400" u="none" strike="noStrike" dirty="0" smtClean="0">
                          <a:solidFill>
                            <a:schemeClr val="tx1"/>
                          </a:solidFill>
                          <a:effectLst/>
                        </a:rPr>
                        <a:t>8409</a:t>
                      </a:r>
                    </a:p>
                    <a:p>
                      <a:pPr algn="ctr" fontAlgn="ctr"/>
                      <a:r>
                        <a:rPr lang="en-US" altLang="ja-JP" sz="2400" b="0" i="0" u="none" strike="noStrike" dirty="0" smtClean="0">
                          <a:solidFill>
                            <a:schemeClr val="tx1"/>
                          </a:solidFill>
                          <a:effectLst/>
                          <a:latin typeface="ＭＳ Ｐゴシック"/>
                        </a:rPr>
                        <a:t>(58.4%)</a:t>
                      </a:r>
                      <a:endParaRPr lang="en-US" altLang="ja-JP" sz="2400" b="0" i="0" u="none" strike="noStrike" dirty="0">
                        <a:solidFill>
                          <a:schemeClr val="tx1"/>
                        </a:solidFill>
                        <a:effectLst/>
                        <a:latin typeface="ＭＳ Ｐゴシック"/>
                      </a:endParaRPr>
                    </a:p>
                  </a:txBody>
                  <a:tcPr marL="9525" marR="9525" marT="9525" marB="0" anchor="ctr"/>
                </a:tc>
                <a:tc>
                  <a:txBody>
                    <a:bodyPr/>
                    <a:lstStyle/>
                    <a:p>
                      <a:pPr algn="ctr" fontAlgn="ctr"/>
                      <a:r>
                        <a:rPr lang="en-US" altLang="ja-JP" sz="2400" u="none" strike="noStrike" dirty="0" smtClean="0">
                          <a:solidFill>
                            <a:schemeClr val="tx1"/>
                          </a:solidFill>
                          <a:effectLst/>
                        </a:rPr>
                        <a:t>3534</a:t>
                      </a:r>
                    </a:p>
                    <a:p>
                      <a:pPr algn="ctr" fontAlgn="ctr"/>
                      <a:r>
                        <a:rPr lang="en-US" altLang="ja-JP" sz="2400" b="0" i="0" u="none" strike="noStrike" dirty="0" smtClean="0">
                          <a:solidFill>
                            <a:schemeClr val="tx1"/>
                          </a:solidFill>
                          <a:effectLst/>
                          <a:latin typeface="ＭＳ Ｐゴシック"/>
                        </a:rPr>
                        <a:t>(55.3%)</a:t>
                      </a:r>
                      <a:endParaRPr lang="en-US" altLang="ja-JP" sz="2400" b="0" i="0" u="none" strike="noStrike" dirty="0">
                        <a:solidFill>
                          <a:schemeClr val="tx1"/>
                        </a:solidFill>
                        <a:effectLst/>
                        <a:latin typeface="ＭＳ Ｐゴシック"/>
                      </a:endParaRPr>
                    </a:p>
                  </a:txBody>
                  <a:tcPr marL="9525" marR="9525" marT="9525" marB="0" anchor="ctr"/>
                </a:tc>
              </a:tr>
              <a:tr h="1327417">
                <a:tc>
                  <a:txBody>
                    <a:bodyPr/>
                    <a:lstStyle/>
                    <a:p>
                      <a:pPr algn="l" fontAlgn="ctr"/>
                      <a:r>
                        <a:rPr lang="en-US" sz="2400" u="none" strike="noStrike" dirty="0" err="1" smtClean="0">
                          <a:effectLst/>
                        </a:rPr>
                        <a:t>NoAccess</a:t>
                      </a:r>
                      <a:endParaRPr lang="en-US" sz="2400" u="none" strike="noStrike" dirty="0" smtClean="0">
                        <a:effectLst/>
                      </a:endParaRPr>
                    </a:p>
                    <a:p>
                      <a:pPr algn="l" fontAlgn="ctr"/>
                      <a:r>
                        <a:rPr lang="en-US" altLang="ja-JP" sz="2400" b="0" i="0" u="none" strike="noStrike" dirty="0" smtClean="0">
                          <a:solidFill>
                            <a:srgbClr val="000000"/>
                          </a:solidFill>
                          <a:effectLst/>
                          <a:latin typeface="ＭＳ Ｐゴシック"/>
                        </a:rPr>
                        <a:t>(AE</a:t>
                      </a:r>
                      <a:r>
                        <a:rPr lang="ja-JP" altLang="en-US" sz="2400" b="0" i="0" u="none" strike="noStrike" dirty="0" smtClean="0">
                          <a:solidFill>
                            <a:srgbClr val="000000"/>
                          </a:solidFill>
                          <a:effectLst/>
                          <a:latin typeface="ＭＳ Ｐゴシック"/>
                        </a:rPr>
                        <a:t>の内 </a:t>
                      </a:r>
                      <a:r>
                        <a:rPr lang="en-US" altLang="ja-JP" sz="2400" b="0" i="0" u="none" strike="noStrike" dirty="0" smtClean="0">
                          <a:solidFill>
                            <a:srgbClr val="000000"/>
                          </a:solidFill>
                          <a:effectLst/>
                          <a:latin typeface="ＭＳ Ｐゴシック"/>
                        </a:rPr>
                        <a:t>%)</a:t>
                      </a:r>
                      <a:endParaRPr lang="ja-JP" altLang="en-US" sz="2400" b="0" i="0" u="none" strike="noStrike" dirty="0">
                        <a:solidFill>
                          <a:srgbClr val="000000"/>
                        </a:solidFill>
                        <a:effectLst/>
                        <a:latin typeface="ＭＳ Ｐゴシック"/>
                      </a:endParaRPr>
                    </a:p>
                  </a:txBody>
                  <a:tcPr marL="9525" marR="9525" marT="9525" marB="0" anchor="ctr"/>
                </a:tc>
                <a:tc>
                  <a:txBody>
                    <a:bodyPr/>
                    <a:lstStyle/>
                    <a:p>
                      <a:pPr algn="ctr" fontAlgn="ctr"/>
                      <a:r>
                        <a:rPr lang="en-US" altLang="ja-JP" sz="2400" u="none" strike="noStrike" dirty="0" smtClean="0">
                          <a:effectLst/>
                        </a:rPr>
                        <a:t>8230</a:t>
                      </a:r>
                    </a:p>
                    <a:p>
                      <a:pPr algn="ctr" fontAlgn="ctr"/>
                      <a:r>
                        <a:rPr lang="en-US" altLang="ja-JP" sz="2400" b="0" i="0" u="none" strike="noStrike" dirty="0" smtClean="0">
                          <a:solidFill>
                            <a:srgbClr val="000000"/>
                          </a:solidFill>
                          <a:effectLst/>
                          <a:latin typeface="ＭＳ Ｐゴシック"/>
                        </a:rPr>
                        <a:t>(</a:t>
                      </a:r>
                      <a:r>
                        <a:rPr lang="en-US" altLang="ja-JP" sz="2400" b="0" i="0" u="none" strike="noStrike" dirty="0" smtClean="0">
                          <a:solidFill>
                            <a:srgbClr val="FF0000"/>
                          </a:solidFill>
                          <a:effectLst/>
                          <a:latin typeface="ＭＳ Ｐゴシック"/>
                        </a:rPr>
                        <a:t>80.5%</a:t>
                      </a:r>
                      <a:r>
                        <a:rPr lang="en-US" altLang="ja-JP" sz="2400" b="0" i="0" u="none" strike="noStrike" dirty="0" smtClean="0">
                          <a:solidFill>
                            <a:srgbClr val="000000"/>
                          </a:solidFill>
                          <a:effectLst/>
                          <a:latin typeface="ＭＳ Ｐゴシック"/>
                        </a:rPr>
                        <a:t>)</a:t>
                      </a:r>
                      <a:endParaRPr lang="en-US" altLang="ja-JP" sz="2400" b="0" i="0" u="none" strike="noStrike" dirty="0">
                        <a:solidFill>
                          <a:srgbClr val="000000"/>
                        </a:solidFill>
                        <a:effectLst/>
                        <a:latin typeface="ＭＳ Ｐゴシック"/>
                      </a:endParaRPr>
                    </a:p>
                  </a:txBody>
                  <a:tcPr marL="9525" marR="9525" marT="9525" marB="0" anchor="ctr"/>
                </a:tc>
                <a:tc>
                  <a:txBody>
                    <a:bodyPr/>
                    <a:lstStyle/>
                    <a:p>
                      <a:pPr algn="ctr" fontAlgn="ctr"/>
                      <a:r>
                        <a:rPr lang="en-US" altLang="ja-JP" sz="2400" u="none" strike="noStrike" dirty="0" smtClean="0">
                          <a:effectLst/>
                        </a:rPr>
                        <a:t>3287</a:t>
                      </a:r>
                    </a:p>
                    <a:p>
                      <a:pPr algn="ctr" fontAlgn="ctr"/>
                      <a:r>
                        <a:rPr lang="en-US" altLang="ja-JP" sz="2400" b="0" i="0" u="none" strike="noStrike" dirty="0" smtClean="0">
                          <a:solidFill>
                            <a:srgbClr val="000000"/>
                          </a:solidFill>
                          <a:effectLst/>
                          <a:latin typeface="ＭＳ Ｐゴシック"/>
                        </a:rPr>
                        <a:t>(</a:t>
                      </a:r>
                      <a:r>
                        <a:rPr lang="en-US" altLang="ja-JP" sz="2400" b="0" i="0" u="none" strike="noStrike" dirty="0" smtClean="0">
                          <a:solidFill>
                            <a:srgbClr val="FF0000"/>
                          </a:solidFill>
                          <a:effectLst/>
                          <a:latin typeface="ＭＳ Ｐゴシック"/>
                        </a:rPr>
                        <a:t>70.6%</a:t>
                      </a:r>
                      <a:r>
                        <a:rPr lang="en-US" altLang="ja-JP" sz="2400" b="0" i="0" u="none" strike="noStrike" dirty="0" smtClean="0">
                          <a:solidFill>
                            <a:schemeClr val="tx1"/>
                          </a:solidFill>
                          <a:effectLst/>
                          <a:latin typeface="ＭＳ Ｐゴシック"/>
                        </a:rPr>
                        <a:t>)</a:t>
                      </a:r>
                      <a:endParaRPr lang="en-US" altLang="ja-JP" sz="2400" b="0" i="0" u="none" strike="noStrike" dirty="0">
                        <a:solidFill>
                          <a:schemeClr val="tx1"/>
                        </a:solidFill>
                        <a:effectLst/>
                        <a:latin typeface="ＭＳ Ｐゴシック"/>
                      </a:endParaRPr>
                    </a:p>
                  </a:txBody>
                  <a:tcPr marL="9525" marR="9525" marT="9525" marB="0" anchor="ctr"/>
                </a:tc>
                <a:tc>
                  <a:txBody>
                    <a:bodyPr/>
                    <a:lstStyle/>
                    <a:p>
                      <a:pPr algn="ctr" fontAlgn="ctr"/>
                      <a:r>
                        <a:rPr lang="en-US" altLang="ja-JP" sz="2400" u="none" strike="noStrike" dirty="0" smtClean="0">
                          <a:effectLst/>
                        </a:rPr>
                        <a:t>15728</a:t>
                      </a:r>
                    </a:p>
                    <a:p>
                      <a:pPr algn="ctr" fontAlgn="ctr"/>
                      <a:r>
                        <a:rPr lang="en-US" altLang="ja-JP" sz="2400" b="0" i="0" u="none" strike="noStrike" dirty="0" smtClean="0">
                          <a:solidFill>
                            <a:srgbClr val="000000"/>
                          </a:solidFill>
                          <a:effectLst/>
                          <a:latin typeface="ＭＳ Ｐゴシック"/>
                        </a:rPr>
                        <a:t>(</a:t>
                      </a:r>
                      <a:r>
                        <a:rPr lang="en-US" altLang="ja-JP" sz="2400" b="0" i="0" u="none" strike="noStrike" dirty="0" smtClean="0">
                          <a:solidFill>
                            <a:srgbClr val="FF0000"/>
                          </a:solidFill>
                          <a:effectLst/>
                          <a:latin typeface="ＭＳ Ｐゴシック"/>
                        </a:rPr>
                        <a:t>79.0%</a:t>
                      </a:r>
                      <a:r>
                        <a:rPr lang="en-US" altLang="ja-JP" sz="2400" b="0" i="0" u="none" strike="noStrike" dirty="0" smtClean="0">
                          <a:solidFill>
                            <a:schemeClr val="tx1"/>
                          </a:solidFill>
                          <a:effectLst/>
                          <a:latin typeface="ＭＳ Ｐゴシック"/>
                        </a:rPr>
                        <a:t>)</a:t>
                      </a:r>
                      <a:endParaRPr lang="en-US" altLang="ja-JP" sz="2400" b="0" i="0" u="none" strike="noStrike" dirty="0">
                        <a:solidFill>
                          <a:schemeClr val="tx1"/>
                        </a:solidFill>
                        <a:effectLst/>
                        <a:latin typeface="ＭＳ Ｐゴシック"/>
                      </a:endParaRPr>
                    </a:p>
                  </a:txBody>
                  <a:tcPr marL="9525" marR="9525" marT="9525" marB="0" anchor="ctr"/>
                </a:tc>
                <a:tc>
                  <a:txBody>
                    <a:bodyPr/>
                    <a:lstStyle/>
                    <a:p>
                      <a:pPr algn="ctr" fontAlgn="ctr"/>
                      <a:r>
                        <a:rPr lang="en-US" altLang="ja-JP" sz="2400" u="none" strike="noStrike" dirty="0" smtClean="0">
                          <a:effectLst/>
                        </a:rPr>
                        <a:t>6534</a:t>
                      </a:r>
                    </a:p>
                    <a:p>
                      <a:pPr algn="ctr" fontAlgn="ctr"/>
                      <a:r>
                        <a:rPr lang="en-US" altLang="ja-JP" sz="2400" b="0" i="0" u="none" strike="noStrike" dirty="0" smtClean="0">
                          <a:solidFill>
                            <a:srgbClr val="000000"/>
                          </a:solidFill>
                          <a:effectLst/>
                          <a:latin typeface="ＭＳ Ｐゴシック"/>
                        </a:rPr>
                        <a:t>(</a:t>
                      </a:r>
                      <a:r>
                        <a:rPr lang="en-US" altLang="ja-JP" sz="2400" b="0" i="0" u="none" strike="noStrike" dirty="0" smtClean="0">
                          <a:solidFill>
                            <a:srgbClr val="FF0000"/>
                          </a:solidFill>
                          <a:effectLst/>
                          <a:latin typeface="ＭＳ Ｐゴシック"/>
                        </a:rPr>
                        <a:t>77.7%</a:t>
                      </a:r>
                      <a:r>
                        <a:rPr lang="en-US" altLang="ja-JP" sz="2400" b="0" i="0" u="none" strike="noStrike" dirty="0" smtClean="0">
                          <a:solidFill>
                            <a:srgbClr val="000000"/>
                          </a:solidFill>
                          <a:effectLst/>
                          <a:latin typeface="ＭＳ Ｐゴシック"/>
                        </a:rPr>
                        <a:t>)</a:t>
                      </a:r>
                      <a:endParaRPr lang="en-US" altLang="ja-JP" sz="2400" b="0" i="0" u="none" strike="noStrike" dirty="0">
                        <a:solidFill>
                          <a:srgbClr val="000000"/>
                        </a:solidFill>
                        <a:effectLst/>
                        <a:latin typeface="ＭＳ Ｐゴシック"/>
                      </a:endParaRPr>
                    </a:p>
                  </a:txBody>
                  <a:tcPr marL="9525" marR="9525" marT="9525" marB="0" anchor="ctr"/>
                </a:tc>
                <a:tc>
                  <a:txBody>
                    <a:bodyPr/>
                    <a:lstStyle/>
                    <a:p>
                      <a:pPr algn="ctr" fontAlgn="ctr"/>
                      <a:r>
                        <a:rPr lang="en-US" altLang="ja-JP" sz="2400" u="none" strike="noStrike" dirty="0" smtClean="0">
                          <a:effectLst/>
                        </a:rPr>
                        <a:t>2813</a:t>
                      </a:r>
                    </a:p>
                    <a:p>
                      <a:pPr algn="ctr" fontAlgn="ctr"/>
                      <a:r>
                        <a:rPr lang="en-US" altLang="ja-JP" sz="2400" b="0" i="0" u="none" strike="noStrike" dirty="0" smtClean="0">
                          <a:solidFill>
                            <a:srgbClr val="000000"/>
                          </a:solidFill>
                          <a:effectLst/>
                          <a:latin typeface="ＭＳ Ｐゴシック"/>
                        </a:rPr>
                        <a:t>(</a:t>
                      </a:r>
                      <a:r>
                        <a:rPr lang="en-US" altLang="ja-JP" sz="2400" b="0" i="0" u="none" strike="noStrike" dirty="0" smtClean="0">
                          <a:solidFill>
                            <a:srgbClr val="FF0000"/>
                          </a:solidFill>
                          <a:effectLst/>
                          <a:latin typeface="ＭＳ Ｐゴシック"/>
                        </a:rPr>
                        <a:t>79.5%</a:t>
                      </a:r>
                      <a:r>
                        <a:rPr lang="en-US" altLang="ja-JP" sz="2400" b="0" i="0" u="none" strike="noStrike" dirty="0" smtClean="0">
                          <a:solidFill>
                            <a:srgbClr val="000000"/>
                          </a:solidFill>
                          <a:effectLst/>
                          <a:latin typeface="ＭＳ Ｐゴシック"/>
                        </a:rPr>
                        <a:t>)</a:t>
                      </a:r>
                      <a:endParaRPr lang="en-US" altLang="ja-JP" sz="2400" b="0" i="0" u="none" strike="noStrike" dirty="0">
                        <a:solidFill>
                          <a:srgbClr val="000000"/>
                        </a:solidFill>
                        <a:effectLst/>
                        <a:latin typeface="ＭＳ Ｐゴシック"/>
                      </a:endParaRPr>
                    </a:p>
                  </a:txBody>
                  <a:tcPr marL="9525" marR="9525" marT="9525" marB="0" anchor="ctr"/>
                </a:tc>
              </a:tr>
            </a:tbl>
          </a:graphicData>
        </a:graphic>
      </p:graphicFrame>
      <p:sp>
        <p:nvSpPr>
          <p:cNvPr id="3" name="テキスト ボックス 2"/>
          <p:cNvSpPr txBox="1"/>
          <p:nvPr/>
        </p:nvSpPr>
        <p:spPr>
          <a:xfrm>
            <a:off x="1127867" y="1594182"/>
            <a:ext cx="2059826" cy="400110"/>
          </a:xfrm>
          <a:prstGeom prst="rect">
            <a:avLst/>
          </a:prstGeom>
          <a:noFill/>
        </p:spPr>
        <p:txBody>
          <a:bodyPr wrap="square" rtlCol="0">
            <a:spAutoFit/>
          </a:bodyPr>
          <a:lstStyle/>
          <a:p>
            <a:r>
              <a:rPr kumimoji="1" lang="ja-JP" altLang="en-US" sz="2000" b="1" dirty="0" smtClean="0">
                <a:solidFill>
                  <a:schemeClr val="bg1"/>
                </a:solidFill>
              </a:rPr>
              <a:t>プロジェクト名</a:t>
            </a:r>
            <a:endParaRPr kumimoji="1" lang="ja-JP" altLang="en-US" sz="2000" b="1" dirty="0">
              <a:solidFill>
                <a:schemeClr val="bg1"/>
              </a:solidFill>
            </a:endParaRPr>
          </a:p>
        </p:txBody>
      </p:sp>
      <p:sp>
        <p:nvSpPr>
          <p:cNvPr id="8" name="円/楕円 7"/>
          <p:cNvSpPr/>
          <p:nvPr/>
        </p:nvSpPr>
        <p:spPr>
          <a:xfrm>
            <a:off x="197224" y="3295650"/>
            <a:ext cx="2990469" cy="569259"/>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000" b="1" dirty="0">
                <a:solidFill>
                  <a:schemeClr val="bg1"/>
                </a:solidFill>
              </a:rPr>
              <a:t>半分</a:t>
            </a:r>
            <a:r>
              <a:rPr kumimoji="1" lang="ja-JP" altLang="en-US" sz="2000" b="1" dirty="0" smtClean="0">
                <a:solidFill>
                  <a:schemeClr val="bg1"/>
                </a:solidFill>
              </a:rPr>
              <a:t>以上が</a:t>
            </a:r>
            <a:r>
              <a:rPr kumimoji="1" lang="en-US" altLang="ja-JP" sz="2000" b="1" dirty="0" smtClean="0">
                <a:solidFill>
                  <a:schemeClr val="bg1"/>
                </a:solidFill>
              </a:rPr>
              <a:t>AE</a:t>
            </a:r>
            <a:endParaRPr kumimoji="1" lang="ja-JP" altLang="en-US" sz="2000" b="1" dirty="0">
              <a:solidFill>
                <a:schemeClr val="bg1"/>
              </a:solidFill>
            </a:endParaRPr>
          </a:p>
        </p:txBody>
      </p:sp>
      <p:sp>
        <p:nvSpPr>
          <p:cNvPr id="9" name="円/楕円 8"/>
          <p:cNvSpPr/>
          <p:nvPr/>
        </p:nvSpPr>
        <p:spPr>
          <a:xfrm>
            <a:off x="197224" y="4441563"/>
            <a:ext cx="3177132" cy="639325"/>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2000" b="1" dirty="0" smtClean="0">
                <a:solidFill>
                  <a:schemeClr val="bg1"/>
                </a:solidFill>
              </a:rPr>
              <a:t>AE</a:t>
            </a:r>
            <a:r>
              <a:rPr lang="ja-JP" altLang="en-US" sz="2000" b="1" dirty="0" smtClean="0">
                <a:solidFill>
                  <a:schemeClr val="bg1"/>
                </a:solidFill>
              </a:rPr>
              <a:t>の７</a:t>
            </a:r>
            <a:r>
              <a:rPr lang="ja-JP" altLang="en-US" sz="2000" b="1" dirty="0">
                <a:solidFill>
                  <a:schemeClr val="bg1"/>
                </a:solidFill>
              </a:rPr>
              <a:t>割</a:t>
            </a:r>
            <a:r>
              <a:rPr kumimoji="1" lang="ja-JP" altLang="en-US" sz="2000" b="1" dirty="0" smtClean="0">
                <a:solidFill>
                  <a:schemeClr val="bg1"/>
                </a:solidFill>
              </a:rPr>
              <a:t>以上が</a:t>
            </a:r>
            <a:endParaRPr kumimoji="1" lang="en-US" altLang="ja-JP" sz="2000" b="1" dirty="0" smtClean="0">
              <a:solidFill>
                <a:schemeClr val="bg1"/>
              </a:solidFill>
            </a:endParaRPr>
          </a:p>
          <a:p>
            <a:pPr algn="ctr"/>
            <a:r>
              <a:rPr kumimoji="1" lang="en-US" altLang="ja-JP" sz="2000" b="1" dirty="0" err="1" smtClean="0">
                <a:solidFill>
                  <a:schemeClr val="bg1"/>
                </a:solidFill>
              </a:rPr>
              <a:t>NoAccess</a:t>
            </a:r>
            <a:endParaRPr kumimoji="1" lang="ja-JP" altLang="en-US" sz="2000" b="1" dirty="0">
              <a:solidFill>
                <a:schemeClr val="bg1"/>
              </a:solidFill>
            </a:endParaRPr>
          </a:p>
        </p:txBody>
      </p:sp>
      <p:sp>
        <p:nvSpPr>
          <p:cNvPr id="10" name="テキスト ボックス 9"/>
          <p:cNvSpPr txBox="1"/>
          <p:nvPr/>
        </p:nvSpPr>
        <p:spPr>
          <a:xfrm>
            <a:off x="742520" y="6024559"/>
            <a:ext cx="8057785" cy="461665"/>
          </a:xfrm>
          <a:prstGeom prst="rect">
            <a:avLst/>
          </a:prstGeom>
          <a:solidFill>
            <a:srgbClr val="FFFFCC"/>
          </a:solidFill>
          <a:ln>
            <a:solidFill>
              <a:schemeClr val="tx1"/>
            </a:solidFill>
          </a:ln>
        </p:spPr>
        <p:txBody>
          <a:bodyPr wrap="square" rtlCol="0">
            <a:spAutoFit/>
          </a:bodyPr>
          <a:lstStyle/>
          <a:p>
            <a:r>
              <a:rPr lang="en-US" altLang="ja-JP" sz="1200" dirty="0" smtClean="0"/>
              <a:t>[2] </a:t>
            </a:r>
            <a:r>
              <a:rPr lang="ja-JP" altLang="en-US" sz="1200" dirty="0" smtClean="0"/>
              <a:t>石居達也</a:t>
            </a:r>
            <a:r>
              <a:rPr lang="en-US" altLang="ja-JP" sz="1200" dirty="0" smtClean="0"/>
              <a:t>, </a:t>
            </a:r>
            <a:r>
              <a:rPr lang="ja-JP" altLang="en-US" sz="1200" dirty="0" smtClean="0"/>
              <a:t>小堀一雄</a:t>
            </a:r>
            <a:r>
              <a:rPr lang="en-US" altLang="ja-JP" sz="1200" dirty="0" smtClean="0"/>
              <a:t>, </a:t>
            </a:r>
            <a:r>
              <a:rPr lang="ja-JP" altLang="en-US" sz="1200" dirty="0"/>
              <a:t>松下</a:t>
            </a:r>
            <a:r>
              <a:rPr lang="ja-JP" altLang="en-US" sz="1200" dirty="0" smtClean="0"/>
              <a:t>誠</a:t>
            </a:r>
            <a:r>
              <a:rPr lang="en-US" altLang="ja-JP" sz="1200" dirty="0" smtClean="0"/>
              <a:t>, </a:t>
            </a:r>
            <a:r>
              <a:rPr lang="ja-JP" altLang="en-US" sz="1200" dirty="0" smtClean="0"/>
              <a:t>井上克郎</a:t>
            </a:r>
            <a:r>
              <a:rPr lang="en-US" altLang="ja-JP" sz="1200" dirty="0" smtClean="0"/>
              <a:t>,</a:t>
            </a:r>
            <a:r>
              <a:rPr lang="ja-JP" altLang="en-US" sz="1200" dirty="0"/>
              <a:t>アクセス修飾子過剰性の変遷に着目</a:t>
            </a:r>
            <a:r>
              <a:rPr lang="ja-JP" altLang="en-US" sz="1200" dirty="0" smtClean="0"/>
              <a:t>した</a:t>
            </a:r>
            <a:r>
              <a:rPr lang="en-US" altLang="ja-JP" sz="1200" b="1" dirty="0" smtClean="0"/>
              <a:t>Java</a:t>
            </a:r>
            <a:r>
              <a:rPr lang="ja-JP" altLang="en-US" sz="1200" dirty="0"/>
              <a:t>プログラム部品の</a:t>
            </a:r>
            <a:r>
              <a:rPr lang="ja-JP" altLang="en-US" sz="1200" dirty="0" smtClean="0"/>
              <a:t>分析</a:t>
            </a:r>
            <a:r>
              <a:rPr lang="en-US" altLang="ja-JP" sz="1200" dirty="0" smtClean="0"/>
              <a:t>, </a:t>
            </a:r>
            <a:r>
              <a:rPr lang="ja-JP" altLang="en-US" sz="1200" dirty="0" smtClean="0"/>
              <a:t>情報</a:t>
            </a:r>
            <a:r>
              <a:rPr lang="ja-JP" altLang="en-US" sz="1200" dirty="0"/>
              <a:t>処理学会研究報告 </a:t>
            </a:r>
            <a:r>
              <a:rPr lang="en-US" altLang="ja-JP" sz="1200" dirty="0"/>
              <a:t>Vol.2013-SE-180, No.1, </a:t>
            </a:r>
            <a:r>
              <a:rPr lang="en-US" altLang="ja-JP" sz="1200" dirty="0" smtClean="0"/>
              <a:t>pp.1-8</a:t>
            </a:r>
            <a:r>
              <a:rPr lang="en-US" altLang="ja-JP" sz="1200" dirty="0"/>
              <a:t>, 2013/5/27</a:t>
            </a:r>
          </a:p>
        </p:txBody>
      </p:sp>
      <mc:AlternateContent xmlns:mc="http://schemas.openxmlformats.org/markup-compatibility/2006" xmlns:a14="http://schemas.microsoft.com/office/drawing/2010/main">
        <mc:Choice Requires="a14">
          <p:sp>
            <p:nvSpPr>
              <p:cNvPr id="11" name="角丸四角形 10"/>
              <p:cNvSpPr/>
              <p:nvPr/>
            </p:nvSpPr>
            <p:spPr>
              <a:xfrm>
                <a:off x="4344994" y="496121"/>
                <a:ext cx="4697405" cy="921517"/>
              </a:xfrm>
              <a:prstGeom prst="round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14:m>
                  <m:oMathPara xmlns:m="http://schemas.openxmlformats.org/officeDocument/2006/math">
                    <m:oMathParaPr>
                      <m:jc m:val="centerGroup"/>
                    </m:oMathParaPr>
                    <m:oMath xmlns:m="http://schemas.openxmlformats.org/officeDocument/2006/math">
                      <m:r>
                        <a:rPr lang="ja-JP" altLang="en-US" sz="2000" i="1" dirty="0">
                          <a:latin typeface="Cambria Math" panose="02040503050406030204" pitchFamily="18" charset="0"/>
                        </a:rPr>
                        <m:t>代表的なプロジェクトに対し，</m:t>
                      </m:r>
                      <m:r>
                        <m:rPr>
                          <m:sty m:val="p"/>
                        </m:rPr>
                        <a:rPr lang="en-US" altLang="ja-JP" sz="2000" i="1" dirty="0">
                          <a:latin typeface="Cambria Math" panose="02040503050406030204" pitchFamily="18" charset="0"/>
                        </a:rPr>
                        <m:t>AE</m:t>
                      </m:r>
                      <m:r>
                        <a:rPr lang="ja-JP" altLang="en-US" sz="2000" i="1" dirty="0">
                          <a:latin typeface="Cambria Math" panose="02040503050406030204" pitchFamily="18" charset="0"/>
                        </a:rPr>
                        <m:t>がどれだけ</m:t>
                      </m:r>
                    </m:oMath>
                    <m:oMath xmlns:m="http://schemas.openxmlformats.org/officeDocument/2006/math">
                      <m:r>
                        <a:rPr lang="ja-JP" altLang="en-US" sz="2000" i="1" dirty="0">
                          <a:latin typeface="Cambria Math" panose="02040503050406030204" pitchFamily="18" charset="0"/>
                        </a:rPr>
                        <m:t>存在するのかを</m:t>
                      </m:r>
                      <m:sSub>
                        <m:sSubPr>
                          <m:ctrlPr>
                            <a:rPr lang="en-US" altLang="ja-JP" sz="2000" i="1" dirty="0">
                              <a:latin typeface="Cambria Math" panose="02040503050406030204" pitchFamily="18" charset="0"/>
                            </a:rPr>
                          </m:ctrlPr>
                        </m:sSubPr>
                        <m:e>
                          <m:r>
                            <a:rPr lang="ja-JP" altLang="en-US" sz="2000" i="1" dirty="0">
                              <a:latin typeface="Cambria Math" panose="02040503050406030204" pitchFamily="18" charset="0"/>
                            </a:rPr>
                            <m:t>調査した</m:t>
                          </m:r>
                        </m:e>
                        <m:sub>
                          <m:d>
                            <m:dPr>
                              <m:begChr m:val="["/>
                              <m:endChr m:val="]"/>
                              <m:ctrlPr>
                                <a:rPr lang="en-US" altLang="ja-JP" sz="2000" i="1" dirty="0">
                                  <a:latin typeface="Cambria Math" panose="02040503050406030204" pitchFamily="18" charset="0"/>
                                </a:rPr>
                              </m:ctrlPr>
                            </m:dPr>
                            <m:e>
                              <m:r>
                                <a:rPr lang="en-US" altLang="ja-JP" sz="2000" i="1" dirty="0">
                                  <a:latin typeface="Cambria Math" panose="02040503050406030204" pitchFamily="18" charset="0"/>
                                </a:rPr>
                                <m:t>2</m:t>
                              </m:r>
                            </m:e>
                          </m:d>
                        </m:sub>
                      </m:sSub>
                    </m:oMath>
                  </m:oMathPara>
                </a14:m>
                <a:endParaRPr kumimoji="1" lang="ja-JP" altLang="en-US" sz="2000" b="1" dirty="0">
                  <a:solidFill>
                    <a:schemeClr val="tx1"/>
                  </a:solidFill>
                </a:endParaRPr>
              </a:p>
            </p:txBody>
          </p:sp>
        </mc:Choice>
        <mc:Fallback xmlns="">
          <p:sp>
            <p:nvSpPr>
              <p:cNvPr id="11" name="角丸四角形 10"/>
              <p:cNvSpPr>
                <a:spLocks noRot="1" noChangeAspect="1" noMove="1" noResize="1" noEditPoints="1" noAdjustHandles="1" noChangeArrowheads="1" noChangeShapeType="1" noTextEdit="1"/>
              </p:cNvSpPr>
              <p:nvPr/>
            </p:nvSpPr>
            <p:spPr>
              <a:xfrm>
                <a:off x="4344994" y="496121"/>
                <a:ext cx="4697405" cy="921517"/>
              </a:xfrm>
              <a:prstGeom prst="roundRect">
                <a:avLst/>
              </a:prstGeom>
              <a:blipFill rotWithShape="0">
                <a:blip r:embed="rId3"/>
                <a:stretch>
                  <a:fillRect/>
                </a:stretch>
              </a:blipFill>
            </p:spPr>
            <p:txBody>
              <a:bodyPr/>
              <a:lstStyle/>
              <a:p>
                <a:r>
                  <a:rPr lang="ja-JP" altLang="en-US">
                    <a:noFill/>
                  </a:rPr>
                  <a:t> </a:t>
                </a:r>
              </a:p>
            </p:txBody>
          </p:sp>
        </mc:Fallback>
      </mc:AlternateContent>
    </p:spTree>
    <p:extLst>
      <p:ext uri="{BB962C8B-B14F-4D97-AF65-F5344CB8AC3E}">
        <p14:creationId xmlns:p14="http://schemas.microsoft.com/office/powerpoint/2010/main" val="15453437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9"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既存研究の問題点</a:t>
            </a:r>
            <a:endParaRPr lang="ja-JP" altLang="en-US" dirty="0"/>
          </a:p>
        </p:txBody>
      </p:sp>
      <p:sp>
        <p:nvSpPr>
          <p:cNvPr id="3" name="コンテンツ プレースホルダー 2"/>
          <p:cNvSpPr>
            <a:spLocks noGrp="1"/>
          </p:cNvSpPr>
          <p:nvPr>
            <p:ph idx="1"/>
          </p:nvPr>
        </p:nvSpPr>
        <p:spPr/>
        <p:txBody>
          <a:bodyPr/>
          <a:lstStyle/>
          <a:p>
            <a:pPr marL="0" indent="0">
              <a:buNone/>
            </a:pPr>
            <a:r>
              <a:rPr lang="en-US" altLang="ja-JP" dirty="0" smtClean="0"/>
              <a:t> AE(</a:t>
            </a:r>
            <a:r>
              <a:rPr lang="ja-JP" altLang="en-US" dirty="0" smtClean="0"/>
              <a:t>特に</a:t>
            </a:r>
            <a:r>
              <a:rPr lang="en-US" altLang="ja-JP" dirty="0" err="1" smtClean="0"/>
              <a:t>NoAccess</a:t>
            </a:r>
            <a:r>
              <a:rPr lang="en-US" altLang="ja-JP" dirty="0" smtClean="0"/>
              <a:t>)</a:t>
            </a:r>
            <a:r>
              <a:rPr lang="ja-JP" altLang="en-US" dirty="0" smtClean="0"/>
              <a:t>が多すぎるのではないか</a:t>
            </a:r>
            <a:endParaRPr lang="en-US" altLang="ja-JP" dirty="0" smtClean="0"/>
          </a:p>
          <a:p>
            <a:pPr lvl="1"/>
            <a:r>
              <a:rPr lang="ja-JP" altLang="en-US" dirty="0" smtClean="0"/>
              <a:t>どこからも参照されていないものが</a:t>
            </a:r>
            <a:r>
              <a:rPr lang="en-US" altLang="ja-JP" dirty="0" smtClean="0"/>
              <a:t>7</a:t>
            </a:r>
            <a:r>
              <a:rPr lang="ja-JP" altLang="en-US" dirty="0" smtClean="0"/>
              <a:t>割以上</a:t>
            </a:r>
            <a:endParaRPr lang="en-US" altLang="ja-JP" dirty="0" smtClean="0"/>
          </a:p>
          <a:p>
            <a:pPr lvl="1"/>
            <a:r>
              <a:rPr lang="ja-JP" altLang="en-US" dirty="0" smtClean="0"/>
              <a:t>解析対象である</a:t>
            </a:r>
            <a:r>
              <a:rPr lang="en-US" altLang="ja-JP" dirty="0" smtClean="0"/>
              <a:t>Java</a:t>
            </a:r>
            <a:r>
              <a:rPr lang="ja-JP" altLang="en-US" dirty="0" smtClean="0"/>
              <a:t>プログラム外からのアクセスが主要因</a:t>
            </a:r>
            <a:endParaRPr lang="en-US" altLang="ja-JP" dirty="0" smtClean="0"/>
          </a:p>
          <a:p>
            <a:pPr lvl="1"/>
            <a:r>
              <a:rPr lang="ja-JP" altLang="en-US" dirty="0" smtClean="0"/>
              <a:t>他にも別の原因があるのではないか</a:t>
            </a:r>
            <a:endParaRPr lang="en-US" altLang="ja-JP" dirty="0" smtClean="0"/>
          </a:p>
          <a:p>
            <a:pPr marL="0" indent="0">
              <a:buNone/>
            </a:pPr>
            <a:r>
              <a:rPr lang="en-US" altLang="ja-JP" sz="3600" dirty="0" smtClean="0">
                <a:solidFill>
                  <a:srgbClr val="FF0000"/>
                </a:solidFill>
              </a:rPr>
              <a:t>AE</a:t>
            </a:r>
            <a:r>
              <a:rPr lang="ja-JP" altLang="en-US" sz="3600" dirty="0" smtClean="0">
                <a:solidFill>
                  <a:srgbClr val="FF0000"/>
                </a:solidFill>
              </a:rPr>
              <a:t>の分別を行う必要がある</a:t>
            </a:r>
            <a:endParaRPr lang="en-US" altLang="ja-JP" sz="3600" dirty="0" smtClean="0">
              <a:solidFill>
                <a:srgbClr val="FF0000"/>
              </a:solidFill>
            </a:endParaRPr>
          </a:p>
          <a:p>
            <a:pPr lvl="1"/>
            <a:r>
              <a:rPr lang="ja-JP" altLang="en-US" dirty="0" smtClean="0"/>
              <a:t>意図的に作られた</a:t>
            </a:r>
            <a:r>
              <a:rPr lang="en-US" altLang="ja-JP" dirty="0" smtClean="0"/>
              <a:t>AE</a:t>
            </a:r>
            <a:r>
              <a:rPr lang="ja-JP" altLang="en-US" dirty="0" smtClean="0"/>
              <a:t>　（設計者の意図）</a:t>
            </a:r>
            <a:endParaRPr lang="en-US" altLang="ja-JP" dirty="0" smtClean="0"/>
          </a:p>
          <a:p>
            <a:pPr marL="914400" lvl="2" indent="0">
              <a:buNone/>
            </a:pPr>
            <a:r>
              <a:rPr lang="ja-JP" altLang="en-US" dirty="0" smtClean="0"/>
              <a:t>将来拡張</a:t>
            </a:r>
            <a:r>
              <a:rPr lang="ja-JP" altLang="en-US" dirty="0"/>
              <a:t>、</a:t>
            </a:r>
            <a:r>
              <a:rPr lang="en-US" altLang="ja-JP" dirty="0" smtClean="0"/>
              <a:t>Java</a:t>
            </a:r>
            <a:r>
              <a:rPr lang="ja-JP" altLang="en-US" dirty="0" smtClean="0"/>
              <a:t>の外からの参照</a:t>
            </a:r>
            <a:endParaRPr lang="en-US" altLang="ja-JP" dirty="0" smtClean="0"/>
          </a:p>
          <a:p>
            <a:pPr lvl="1"/>
            <a:r>
              <a:rPr lang="ja-JP" altLang="en-US" dirty="0" smtClean="0"/>
              <a:t>コーディングミスにより発生した</a:t>
            </a:r>
            <a:r>
              <a:rPr lang="en-US" altLang="ja-JP" dirty="0" smtClean="0"/>
              <a:t>AE</a:t>
            </a:r>
          </a:p>
          <a:p>
            <a:pPr lvl="1"/>
            <a:endParaRPr lang="ja-JP" altLang="en-US" dirty="0"/>
          </a:p>
        </p:txBody>
      </p:sp>
      <p:sp>
        <p:nvSpPr>
          <p:cNvPr id="4" name="スライド番号プレースホルダー 3"/>
          <p:cNvSpPr>
            <a:spLocks noGrp="1"/>
          </p:cNvSpPr>
          <p:nvPr>
            <p:ph type="sldNum" sz="quarter" idx="12"/>
          </p:nvPr>
        </p:nvSpPr>
        <p:spPr/>
        <p:txBody>
          <a:bodyPr/>
          <a:lstStyle/>
          <a:p>
            <a:fld id="{10BF1CB8-4175-44FF-84F3-313DE1255CF5}" type="slidenum">
              <a:rPr lang="ja-JP" altLang="en-US" smtClean="0"/>
              <a:pPr/>
              <a:t>11</a:t>
            </a:fld>
            <a:endParaRPr lang="ja-JP" altLang="en-US" dirty="0"/>
          </a:p>
        </p:txBody>
      </p:sp>
    </p:spTree>
    <p:extLst>
      <p:ext uri="{BB962C8B-B14F-4D97-AF65-F5344CB8AC3E}">
        <p14:creationId xmlns:p14="http://schemas.microsoft.com/office/powerpoint/2010/main" val="37852736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5" end="5"/>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2" name="タイトル 1"/>
              <p:cNvSpPr>
                <a:spLocks noGrp="1"/>
              </p:cNvSpPr>
              <p:nvPr>
                <p:ph type="title"/>
              </p:nvPr>
            </p:nvSpPr>
            <p:spPr>
              <a:xfrm>
                <a:off x="457200" y="274638"/>
                <a:ext cx="8371490" cy="1143000"/>
              </a:xfrm>
            </p:spPr>
            <p:txBody>
              <a:bodyPr/>
              <a:lstStyle/>
              <a:p>
                <a14:m>
                  <m:oMath xmlns:m="http://schemas.openxmlformats.org/officeDocument/2006/math">
                    <m:r>
                      <a:rPr kumimoji="1" lang="ja-JP" altLang="en-US" i="1" dirty="0" smtClean="0">
                        <a:latin typeface="Cambria Math" panose="02040503050406030204" pitchFamily="18" charset="0"/>
                      </a:rPr>
                      <m:t>先行</m:t>
                    </m:r>
                    <m:r>
                      <a:rPr lang="ja-JP" altLang="en-US" i="1" dirty="0">
                        <a:latin typeface="Cambria Math" panose="02040503050406030204" pitchFamily="18" charset="0"/>
                      </a:rPr>
                      <m:t>研究</m:t>
                    </m:r>
                  </m:oMath>
                </a14:m>
                <a:r>
                  <a:rPr kumimoji="1" lang="en-US" altLang="ja-JP" dirty="0" smtClean="0"/>
                  <a:t>:</a:t>
                </a:r>
                <a:r>
                  <a:rPr kumimoji="1" lang="ja-JP" altLang="en-US" dirty="0" smtClean="0"/>
                  <a:t>意図的な</a:t>
                </a:r>
                <a:r>
                  <a:rPr kumimoji="1" lang="en-US" altLang="ja-JP" dirty="0" smtClean="0"/>
                  <a:t>AE</a:t>
                </a:r>
                <a:r>
                  <a:rPr kumimoji="1" lang="ja-JP" altLang="en-US" dirty="0" err="1" smtClean="0"/>
                  <a:t>の検</a:t>
                </a:r>
                <a:r>
                  <a:rPr kumimoji="1" lang="ja-JP" altLang="en-US" dirty="0" smtClean="0"/>
                  <a:t>出・</a:t>
                </a:r>
                <a14:m>
                  <m:oMath xmlns:m="http://schemas.openxmlformats.org/officeDocument/2006/math">
                    <m:r>
                      <a:rPr kumimoji="1" lang="ja-JP" altLang="en-US" i="1" dirty="0" smtClean="0">
                        <a:latin typeface="Cambria Math" panose="02040503050406030204" pitchFamily="18" charset="0"/>
                      </a:rPr>
                      <m:t>除</m:t>
                    </m:r>
                    <m:sSub>
                      <m:sSubPr>
                        <m:ctrlPr>
                          <a:rPr kumimoji="1" lang="en-US" altLang="ja-JP" b="0" i="1" dirty="0" smtClean="0">
                            <a:latin typeface="Cambria Math" panose="02040503050406030204" pitchFamily="18" charset="0"/>
                          </a:rPr>
                        </m:ctrlPr>
                      </m:sSubPr>
                      <m:e>
                        <m:r>
                          <a:rPr kumimoji="1" lang="ja-JP" altLang="en-US" i="1" dirty="0" smtClean="0">
                            <a:latin typeface="Cambria Math" panose="02040503050406030204" pitchFamily="18" charset="0"/>
                          </a:rPr>
                          <m:t>去</m:t>
                        </m:r>
                      </m:e>
                      <m:sub>
                        <m:r>
                          <a:rPr kumimoji="1" lang="en-US" altLang="ja-JP" b="0" i="1" dirty="0" smtClean="0">
                            <a:latin typeface="Cambria Math" panose="02040503050406030204" pitchFamily="18" charset="0"/>
                          </a:rPr>
                          <m:t>[3]</m:t>
                        </m:r>
                      </m:sub>
                    </m:sSub>
                  </m:oMath>
                </a14:m>
                <a:endParaRPr kumimoji="1" lang="ja-JP" altLang="en-US" dirty="0"/>
              </a:p>
            </p:txBody>
          </p:sp>
        </mc:Choice>
        <mc:Fallback xmlns="">
          <p:sp>
            <p:nvSpPr>
              <p:cNvPr id="2" name="タイトル 1"/>
              <p:cNvSpPr>
                <a:spLocks noGrp="1" noRot="1" noChangeAspect="1" noMove="1" noResize="1" noEditPoints="1" noAdjustHandles="1" noChangeArrowheads="1" noChangeShapeType="1" noTextEdit="1"/>
              </p:cNvSpPr>
              <p:nvPr>
                <p:ph type="title"/>
              </p:nvPr>
            </p:nvSpPr>
            <p:spPr>
              <a:xfrm>
                <a:off x="457200" y="274638"/>
                <a:ext cx="8371490" cy="1143000"/>
              </a:xfrm>
              <a:blipFill rotWithShape="0">
                <a:blip r:embed="rId3"/>
                <a:stretch>
                  <a:fillRect/>
                </a:stretch>
              </a:blipFill>
            </p:spPr>
            <p:txBody>
              <a:bodyPr/>
              <a:lstStyle/>
              <a:p>
                <a:r>
                  <a:rPr lang="ja-JP" altLang="en-US">
                    <a:noFill/>
                  </a:rPr>
                  <a:t> </a:t>
                </a:r>
              </a:p>
            </p:txBody>
          </p:sp>
        </mc:Fallback>
      </mc:AlternateContent>
      <p:sp>
        <p:nvSpPr>
          <p:cNvPr id="3" name="コンテンツ プレースホルダー 2"/>
          <p:cNvSpPr>
            <a:spLocks noGrp="1"/>
          </p:cNvSpPr>
          <p:nvPr>
            <p:ph idx="1"/>
          </p:nvPr>
        </p:nvSpPr>
        <p:spPr/>
        <p:txBody>
          <a:bodyPr/>
          <a:lstStyle/>
          <a:p>
            <a:pPr marL="0" indent="0">
              <a:buNone/>
            </a:pPr>
            <a:r>
              <a:rPr kumimoji="1" lang="ja-JP" altLang="en-US" dirty="0" smtClean="0"/>
              <a:t>設計者の意図は、設計情報（クラス図）に表現されると考え、分析対象に含める</a:t>
            </a:r>
            <a:endParaRPr kumimoji="1" lang="en-US" altLang="ja-JP" dirty="0" smtClean="0"/>
          </a:p>
          <a:p>
            <a:pPr marL="457200" lvl="1" indent="0">
              <a:buNone/>
            </a:pPr>
            <a:r>
              <a:rPr lang="ja-JP" altLang="en-US" dirty="0" smtClean="0"/>
              <a:t>目的：意図的</a:t>
            </a:r>
            <a:r>
              <a:rPr lang="ja-JP" altLang="en-US" dirty="0"/>
              <a:t>な</a:t>
            </a:r>
            <a:r>
              <a:rPr lang="en-US" altLang="ja-JP" dirty="0"/>
              <a:t>AE</a:t>
            </a:r>
            <a:r>
              <a:rPr lang="ja-JP" altLang="en-US" dirty="0"/>
              <a:t>を除去することで，意図的でない</a:t>
            </a:r>
            <a:r>
              <a:rPr lang="en-US" altLang="ja-JP" dirty="0" smtClean="0"/>
              <a:t>AE</a:t>
            </a:r>
            <a:r>
              <a:rPr lang="ja-JP" altLang="en-US" dirty="0" smtClean="0"/>
              <a:t>の</a:t>
            </a:r>
            <a:r>
              <a:rPr lang="ja-JP" altLang="en-US" dirty="0"/>
              <a:t>適合率を</a:t>
            </a:r>
            <a:r>
              <a:rPr lang="ja-JP" altLang="en-US" dirty="0" smtClean="0"/>
              <a:t>上げる</a:t>
            </a:r>
            <a:endParaRPr lang="en-US" altLang="ja-JP" dirty="0" smtClean="0"/>
          </a:p>
          <a:p>
            <a:pPr marL="457200" lvl="1" indent="0">
              <a:buNone/>
            </a:pPr>
            <a:r>
              <a:rPr lang="ja-JP" altLang="en-US" dirty="0" smtClean="0"/>
              <a:t>結果：メソッド</a:t>
            </a:r>
            <a:r>
              <a:rPr lang="ja-JP" altLang="en-US" dirty="0"/>
              <a:t>の意図的な</a:t>
            </a:r>
            <a:r>
              <a:rPr lang="en-US" altLang="ja-JP" dirty="0"/>
              <a:t>AE</a:t>
            </a:r>
            <a:r>
              <a:rPr lang="ja-JP" altLang="en-US" dirty="0"/>
              <a:t>をすべて</a:t>
            </a:r>
            <a:r>
              <a:rPr lang="ja-JP" altLang="en-US" dirty="0" smtClean="0"/>
              <a:t>検出</a:t>
            </a:r>
            <a:endParaRPr lang="en-US" altLang="ja-JP" dirty="0" smtClean="0"/>
          </a:p>
          <a:p>
            <a:pPr marL="914400" lvl="2" indent="0">
              <a:buNone/>
            </a:pPr>
            <a:r>
              <a:rPr lang="ja-JP" altLang="en-US" sz="2800" dirty="0" smtClean="0"/>
              <a:t>　  フィールド</a:t>
            </a:r>
            <a:r>
              <a:rPr lang="ja-JP" altLang="en-US" sz="2800" dirty="0"/>
              <a:t>の意図的な</a:t>
            </a:r>
            <a:r>
              <a:rPr lang="en-US" altLang="ja-JP" sz="2800" dirty="0"/>
              <a:t>AE</a:t>
            </a:r>
            <a:r>
              <a:rPr lang="ja-JP" altLang="en-US" sz="2800" dirty="0" err="1"/>
              <a:t>は</a:t>
            </a:r>
            <a:r>
              <a:rPr lang="ja-JP" altLang="en-US" sz="2800" dirty="0" err="1" smtClean="0"/>
              <a:t>検</a:t>
            </a:r>
            <a:r>
              <a:rPr lang="ja-JP" altLang="en-US" sz="2800" dirty="0" smtClean="0"/>
              <a:t>出できず</a:t>
            </a:r>
            <a:endParaRPr lang="en-US" altLang="ja-JP" sz="2800" dirty="0" smtClean="0"/>
          </a:p>
          <a:p>
            <a:pPr marL="914400" lvl="2" indent="0">
              <a:buNone/>
            </a:pPr>
            <a:r>
              <a:rPr lang="ja-JP" altLang="en-US" sz="2800" dirty="0" smtClean="0"/>
              <a:t>    対象</a:t>
            </a:r>
            <a:r>
              <a:rPr lang="ja-JP" altLang="en-US" sz="2800" dirty="0"/>
              <a:t>プロジェクトが</a:t>
            </a:r>
            <a:r>
              <a:rPr lang="ja-JP" altLang="en-US" sz="2800" dirty="0" smtClean="0"/>
              <a:t>一つだった</a:t>
            </a:r>
            <a:endParaRPr lang="en-US" altLang="ja-JP" sz="2800" dirty="0" smtClean="0"/>
          </a:p>
          <a:p>
            <a:pPr lvl="2"/>
            <a:endParaRPr lang="en-US" altLang="ja-JP" dirty="0" smtClean="0"/>
          </a:p>
          <a:p>
            <a:pPr lvl="2"/>
            <a:endParaRPr lang="en-US" altLang="ja-JP" dirty="0"/>
          </a:p>
          <a:p>
            <a:pPr lvl="2"/>
            <a:endParaRPr lang="en-US" altLang="ja-JP" dirty="0" smtClean="0"/>
          </a:p>
          <a:p>
            <a:pPr lvl="2"/>
            <a:endParaRPr lang="en-US" altLang="ja-JP" dirty="0"/>
          </a:p>
        </p:txBody>
      </p:sp>
      <p:sp>
        <p:nvSpPr>
          <p:cNvPr id="4" name="スライド番号プレースホルダー 3"/>
          <p:cNvSpPr>
            <a:spLocks noGrp="1"/>
          </p:cNvSpPr>
          <p:nvPr>
            <p:ph type="sldNum" sz="quarter" idx="12"/>
          </p:nvPr>
        </p:nvSpPr>
        <p:spPr/>
        <p:txBody>
          <a:bodyPr/>
          <a:lstStyle/>
          <a:p>
            <a:fld id="{10BF1CB8-4175-44FF-84F3-313DE1255CF5}" type="slidenum">
              <a:rPr lang="ja-JP" altLang="en-US" smtClean="0"/>
              <a:pPr/>
              <a:t>12</a:t>
            </a:fld>
            <a:endParaRPr lang="ja-JP" altLang="en-US" dirty="0"/>
          </a:p>
        </p:txBody>
      </p:sp>
      <p:sp>
        <p:nvSpPr>
          <p:cNvPr id="5" name="テキスト ボックス 4"/>
          <p:cNvSpPr txBox="1"/>
          <p:nvPr/>
        </p:nvSpPr>
        <p:spPr>
          <a:xfrm>
            <a:off x="457200" y="6299691"/>
            <a:ext cx="8057785" cy="461665"/>
          </a:xfrm>
          <a:prstGeom prst="rect">
            <a:avLst/>
          </a:prstGeom>
          <a:solidFill>
            <a:srgbClr val="FFFFCC"/>
          </a:solidFill>
          <a:ln>
            <a:solidFill>
              <a:schemeClr val="tx1"/>
            </a:solidFill>
          </a:ln>
        </p:spPr>
        <p:txBody>
          <a:bodyPr wrap="square" rtlCol="0">
            <a:spAutoFit/>
          </a:bodyPr>
          <a:lstStyle/>
          <a:p>
            <a:r>
              <a:rPr lang="en-US" altLang="ja-JP" sz="1200" dirty="0" smtClean="0"/>
              <a:t>[3] </a:t>
            </a:r>
            <a:r>
              <a:rPr lang="ja-JP" altLang="en-US" sz="1200" dirty="0" smtClean="0"/>
              <a:t>大西理功</a:t>
            </a:r>
            <a:r>
              <a:rPr lang="en-US" altLang="ja-JP" sz="1200" dirty="0" smtClean="0"/>
              <a:t>, </a:t>
            </a:r>
            <a:r>
              <a:rPr lang="ja-JP" altLang="en-US" sz="1200" dirty="0" smtClean="0"/>
              <a:t>小堀一雄</a:t>
            </a:r>
            <a:r>
              <a:rPr lang="en-US" altLang="ja-JP" sz="1200" dirty="0" smtClean="0"/>
              <a:t>, </a:t>
            </a:r>
            <a:r>
              <a:rPr lang="ja-JP" altLang="en-US" sz="1200" dirty="0"/>
              <a:t>松下</a:t>
            </a:r>
            <a:r>
              <a:rPr lang="ja-JP" altLang="en-US" sz="1200" dirty="0" smtClean="0"/>
              <a:t>誠</a:t>
            </a:r>
            <a:r>
              <a:rPr lang="en-US" altLang="ja-JP" sz="1200" dirty="0" smtClean="0"/>
              <a:t>, </a:t>
            </a:r>
            <a:r>
              <a:rPr lang="ja-JP" altLang="en-US" sz="1200" dirty="0" smtClean="0"/>
              <a:t>井上克郎</a:t>
            </a:r>
            <a:r>
              <a:rPr lang="en-US" altLang="ja-JP" sz="1200" dirty="0" smtClean="0"/>
              <a:t>,J</a:t>
            </a:r>
            <a:r>
              <a:rPr lang="en-US" altLang="ja-JP" sz="1200" b="1" dirty="0" smtClean="0"/>
              <a:t>ava</a:t>
            </a:r>
            <a:r>
              <a:rPr lang="ja-JP" altLang="en-US" sz="1200" dirty="0" smtClean="0"/>
              <a:t>プログラムにおける設計情報を用いた意図的なアクセス修飾子過剰性の抽出手法</a:t>
            </a:r>
            <a:r>
              <a:rPr lang="en-US" altLang="ja-JP" sz="1200" dirty="0" smtClean="0"/>
              <a:t>, </a:t>
            </a:r>
            <a:r>
              <a:rPr lang="ja-JP" altLang="en-US" sz="1200" dirty="0" smtClean="0"/>
              <a:t> 電子情報通信学会技術研究報告　</a:t>
            </a:r>
            <a:r>
              <a:rPr lang="en-US" altLang="ja-JP" sz="1200" dirty="0" smtClean="0"/>
              <a:t>SS2013-79, pp.43-48</a:t>
            </a:r>
            <a:r>
              <a:rPr lang="en-US" altLang="ja-JP" sz="1200" dirty="0"/>
              <a:t>, </a:t>
            </a:r>
            <a:r>
              <a:rPr lang="en-US" altLang="ja-JP" sz="1200" dirty="0" smtClean="0"/>
              <a:t>2014/3/10</a:t>
            </a:r>
            <a:endParaRPr lang="en-US" altLang="ja-JP" sz="1200" dirty="0"/>
          </a:p>
        </p:txBody>
      </p:sp>
      <p:sp>
        <p:nvSpPr>
          <p:cNvPr id="6" name="右矢印 5"/>
          <p:cNvSpPr/>
          <p:nvPr/>
        </p:nvSpPr>
        <p:spPr>
          <a:xfrm>
            <a:off x="189806" y="5295498"/>
            <a:ext cx="592667" cy="575733"/>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 name="テキスト ボックス 6"/>
          <p:cNvSpPr txBox="1"/>
          <p:nvPr/>
        </p:nvSpPr>
        <p:spPr>
          <a:xfrm>
            <a:off x="865161" y="5199596"/>
            <a:ext cx="4742004" cy="461665"/>
          </a:xfrm>
          <a:prstGeom prst="rect">
            <a:avLst/>
          </a:prstGeom>
          <a:noFill/>
          <a:ln>
            <a:solidFill>
              <a:srgbClr val="FF0000"/>
            </a:solidFill>
          </a:ln>
        </p:spPr>
        <p:txBody>
          <a:bodyPr wrap="none" rtlCol="0">
            <a:spAutoFit/>
          </a:bodyPr>
          <a:lstStyle/>
          <a:p>
            <a:r>
              <a:rPr kumimoji="1" lang="ja-JP" altLang="en-US" sz="2400" dirty="0" smtClean="0"/>
              <a:t>設計情報に，より多くの情報が必要</a:t>
            </a:r>
            <a:endParaRPr kumimoji="1" lang="ja-JP" altLang="en-US" sz="2400" dirty="0"/>
          </a:p>
        </p:txBody>
      </p:sp>
      <p:sp>
        <p:nvSpPr>
          <p:cNvPr id="8" name="テキスト ボックス 7"/>
          <p:cNvSpPr txBox="1"/>
          <p:nvPr/>
        </p:nvSpPr>
        <p:spPr>
          <a:xfrm>
            <a:off x="865161" y="5640398"/>
            <a:ext cx="8177239" cy="461665"/>
          </a:xfrm>
          <a:prstGeom prst="rect">
            <a:avLst/>
          </a:prstGeom>
          <a:noFill/>
          <a:ln>
            <a:solidFill>
              <a:srgbClr val="FF0000"/>
            </a:solidFill>
          </a:ln>
        </p:spPr>
        <p:txBody>
          <a:bodyPr wrap="none" rtlCol="0">
            <a:spAutoFit/>
          </a:bodyPr>
          <a:lstStyle/>
          <a:p>
            <a:r>
              <a:rPr lang="ja-JP" altLang="en-US" sz="2400" dirty="0" smtClean="0"/>
              <a:t>多くのプロジェクトで入手可能な情報を用いた</a:t>
            </a:r>
            <a:r>
              <a:rPr kumimoji="1" lang="ja-JP" altLang="en-US" sz="2400" dirty="0" smtClean="0"/>
              <a:t>解析方法が必要</a:t>
            </a:r>
            <a:endParaRPr kumimoji="1" lang="ja-JP" altLang="en-US" sz="2400" dirty="0"/>
          </a:p>
        </p:txBody>
      </p:sp>
    </p:spTree>
    <p:extLst>
      <p:ext uri="{BB962C8B-B14F-4D97-AF65-F5344CB8AC3E}">
        <p14:creationId xmlns:p14="http://schemas.microsoft.com/office/powerpoint/2010/main" val="34018801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7"/>
                                        </p:tgtEl>
                                        <p:attrNameLst>
                                          <p:attrName>style.visibility</p:attrName>
                                        </p:attrNameLst>
                                      </p:cBhvr>
                                      <p:to>
                                        <p:strVal val="visible"/>
                                      </p:to>
                                    </p:set>
                                    <p:anim calcmode="lin" valueType="num">
                                      <p:cBhvr additive="base">
                                        <p:cTn id="13" dur="500" fill="hold"/>
                                        <p:tgtEl>
                                          <p:spTgt spid="7"/>
                                        </p:tgtEl>
                                        <p:attrNameLst>
                                          <p:attrName>ppt_x</p:attrName>
                                        </p:attrNameLst>
                                      </p:cBhvr>
                                      <p:tavLst>
                                        <p:tav tm="0">
                                          <p:val>
                                            <p:strVal val="#ppt_x"/>
                                          </p:val>
                                        </p:tav>
                                        <p:tav tm="100000">
                                          <p:val>
                                            <p:strVal val="#ppt_x"/>
                                          </p:val>
                                        </p:tav>
                                      </p:tavLst>
                                    </p:anim>
                                    <p:anim calcmode="lin" valueType="num">
                                      <p:cBhvr additive="base">
                                        <p:cTn id="14"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8"/>
                                        </p:tgtEl>
                                        <p:attrNameLst>
                                          <p:attrName>style.visibility</p:attrName>
                                        </p:attrNameLst>
                                      </p:cBhvr>
                                      <p:to>
                                        <p:strVal val="visible"/>
                                      </p:to>
                                    </p:set>
                                    <p:anim calcmode="lin" valueType="num">
                                      <p:cBhvr additive="base">
                                        <p:cTn id="19" dur="500" fill="hold"/>
                                        <p:tgtEl>
                                          <p:spTgt spid="8"/>
                                        </p:tgtEl>
                                        <p:attrNameLst>
                                          <p:attrName>ppt_x</p:attrName>
                                        </p:attrNameLst>
                                      </p:cBhvr>
                                      <p:tavLst>
                                        <p:tav tm="0">
                                          <p:val>
                                            <p:strVal val="#ppt_x"/>
                                          </p:val>
                                        </p:tav>
                                        <p:tav tm="100000">
                                          <p:val>
                                            <p:strVal val="#ppt_x"/>
                                          </p:val>
                                        </p:tav>
                                      </p:tavLst>
                                    </p:anim>
                                    <p:anim calcmode="lin" valueType="num">
                                      <p:cBhvr additive="base">
                                        <p:cTn id="20" dur="500" fill="hold"/>
                                        <p:tgtEl>
                                          <p:spTgt spid="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P spid="8"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本研究の概要</a:t>
            </a:r>
            <a:endParaRPr kumimoji="1" lang="ja-JP" altLang="en-US" dirty="0"/>
          </a:p>
        </p:txBody>
      </p:sp>
      <p:sp>
        <p:nvSpPr>
          <p:cNvPr id="3" name="コンテンツ プレースホルダー 2"/>
          <p:cNvSpPr>
            <a:spLocks noGrp="1"/>
          </p:cNvSpPr>
          <p:nvPr>
            <p:ph idx="1"/>
          </p:nvPr>
        </p:nvSpPr>
        <p:spPr/>
        <p:txBody>
          <a:bodyPr/>
          <a:lstStyle/>
          <a:p>
            <a:pPr marL="0" indent="0">
              <a:buNone/>
            </a:pPr>
            <a:r>
              <a:rPr kumimoji="1" lang="ja-JP" altLang="en-US" dirty="0" smtClean="0"/>
              <a:t>研究目的</a:t>
            </a:r>
            <a:endParaRPr lang="en-US" altLang="ja-JP" sz="2800" dirty="0"/>
          </a:p>
          <a:p>
            <a:pPr marL="457200" lvl="1" indent="0">
              <a:buNone/>
            </a:pPr>
            <a:r>
              <a:rPr lang="ja-JP" altLang="en-US" dirty="0" smtClean="0"/>
              <a:t>意図的でない</a:t>
            </a:r>
            <a:r>
              <a:rPr kumimoji="1" lang="en-US" altLang="ja-JP" dirty="0" smtClean="0"/>
              <a:t>AE</a:t>
            </a:r>
            <a:r>
              <a:rPr kumimoji="1" lang="ja-JP" altLang="en-US" dirty="0" smtClean="0"/>
              <a:t>の開発者への提示</a:t>
            </a:r>
            <a:endParaRPr kumimoji="1" lang="en-US" altLang="ja-JP" sz="3200" dirty="0" smtClean="0"/>
          </a:p>
          <a:p>
            <a:pPr marL="0" indent="0">
              <a:buNone/>
            </a:pPr>
            <a:r>
              <a:rPr lang="ja-JP" altLang="en-US" dirty="0" smtClean="0"/>
              <a:t>研究手法</a:t>
            </a:r>
            <a:endParaRPr kumimoji="1" lang="en-US" altLang="ja-JP" dirty="0" smtClean="0"/>
          </a:p>
          <a:p>
            <a:pPr marL="457200" lvl="1" indent="0">
              <a:buNone/>
            </a:pPr>
            <a:r>
              <a:rPr lang="ja-JP" altLang="en-US" dirty="0" smtClean="0"/>
              <a:t>設計情報としてテストケースを用いた</a:t>
            </a:r>
            <a:r>
              <a:rPr kumimoji="1" lang="ja-JP" altLang="en-US" dirty="0" smtClean="0"/>
              <a:t>意図的な</a:t>
            </a:r>
            <a:r>
              <a:rPr kumimoji="1" lang="en-US" altLang="ja-JP" dirty="0" smtClean="0"/>
              <a:t>AE</a:t>
            </a:r>
            <a:r>
              <a:rPr kumimoji="1" lang="ja-JP" altLang="en-US" dirty="0" smtClean="0"/>
              <a:t>の検出・除去</a:t>
            </a:r>
            <a:endParaRPr lang="en-US" altLang="ja-JP" dirty="0" smtClean="0"/>
          </a:p>
          <a:p>
            <a:pPr lvl="2"/>
            <a:r>
              <a:rPr lang="ja-JP" altLang="en-US" dirty="0" smtClean="0"/>
              <a:t>クラス図と比較し，実装後に作られるテストケースのほうがより正しく多くの情報が含んでいる</a:t>
            </a:r>
            <a:endParaRPr lang="en-US" altLang="ja-JP" dirty="0" smtClean="0"/>
          </a:p>
          <a:p>
            <a:pPr lvl="2"/>
            <a:r>
              <a:rPr lang="ja-JP" altLang="en-US" dirty="0" smtClean="0"/>
              <a:t>クラス図と比較し，テストケースを伴うソフトウェアのほうが多く公開されている</a:t>
            </a:r>
            <a:endParaRPr lang="en-US" altLang="ja-JP" dirty="0" smtClean="0"/>
          </a:p>
          <a:p>
            <a:pPr marL="457200" lvl="1" indent="0">
              <a:buNone/>
            </a:pPr>
            <a:endParaRPr lang="en-US" altLang="ja-JP" dirty="0" smtClean="0"/>
          </a:p>
          <a:p>
            <a:pPr lvl="2"/>
            <a:endParaRPr lang="en-US" altLang="ja-JP" dirty="0" smtClean="0"/>
          </a:p>
          <a:p>
            <a:pPr lvl="1"/>
            <a:endParaRPr lang="en-US" altLang="ja-JP" dirty="0" smtClean="0"/>
          </a:p>
          <a:p>
            <a:pPr lvl="1"/>
            <a:endParaRPr lang="en-US" altLang="ja-JP" dirty="0"/>
          </a:p>
          <a:p>
            <a:pPr lvl="1"/>
            <a:endParaRPr lang="en-US" altLang="ja-JP" dirty="0"/>
          </a:p>
        </p:txBody>
      </p:sp>
      <p:sp>
        <p:nvSpPr>
          <p:cNvPr id="4" name="スライド番号プレースホルダー 3"/>
          <p:cNvSpPr>
            <a:spLocks noGrp="1"/>
          </p:cNvSpPr>
          <p:nvPr>
            <p:ph type="sldNum" sz="quarter" idx="12"/>
          </p:nvPr>
        </p:nvSpPr>
        <p:spPr/>
        <p:txBody>
          <a:bodyPr/>
          <a:lstStyle/>
          <a:p>
            <a:fld id="{10BF1CB8-4175-44FF-84F3-313DE1255CF5}" type="slidenum">
              <a:rPr lang="ja-JP" altLang="en-US" smtClean="0"/>
              <a:pPr/>
              <a:t>13</a:t>
            </a:fld>
            <a:endParaRPr lang="ja-JP" altLang="en-US" dirty="0"/>
          </a:p>
        </p:txBody>
      </p:sp>
      <p:sp>
        <p:nvSpPr>
          <p:cNvPr id="5" name="テキスト ボックス 4"/>
          <p:cNvSpPr txBox="1"/>
          <p:nvPr/>
        </p:nvSpPr>
        <p:spPr>
          <a:xfrm>
            <a:off x="1053188" y="5799991"/>
            <a:ext cx="7661072" cy="830997"/>
          </a:xfrm>
          <a:prstGeom prst="rect">
            <a:avLst/>
          </a:prstGeom>
          <a:noFill/>
        </p:spPr>
        <p:txBody>
          <a:bodyPr wrap="none" rtlCol="0">
            <a:spAutoFit/>
          </a:bodyPr>
          <a:lstStyle/>
          <a:p>
            <a:r>
              <a:rPr lang="en-US" altLang="ja-JP" sz="2400" b="1" dirty="0" smtClean="0"/>
              <a:t>※</a:t>
            </a:r>
            <a:r>
              <a:rPr lang="ja-JP" altLang="en-US" sz="2400" b="1" dirty="0" smtClean="0"/>
              <a:t>テストケースの前提：</a:t>
            </a:r>
            <a:endParaRPr lang="en-US" altLang="ja-JP" sz="2400" b="1" dirty="0" smtClean="0"/>
          </a:p>
          <a:p>
            <a:r>
              <a:rPr lang="ja-JP" altLang="en-US" sz="2400" b="1" dirty="0"/>
              <a:t>　</a:t>
            </a:r>
            <a:r>
              <a:rPr lang="ja-JP" altLang="en-US" sz="2400" b="1" dirty="0" smtClean="0"/>
              <a:t>　テストのためにアクセス修飾子が広く設定されていない</a:t>
            </a:r>
            <a:endParaRPr lang="en-US" altLang="ja-JP" sz="2400" b="1" dirty="0" smtClean="0"/>
          </a:p>
        </p:txBody>
      </p:sp>
    </p:spTree>
    <p:extLst>
      <p:ext uri="{BB962C8B-B14F-4D97-AF65-F5344CB8AC3E}">
        <p14:creationId xmlns:p14="http://schemas.microsoft.com/office/powerpoint/2010/main" val="250386435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タイトル 4"/>
          <p:cNvSpPr>
            <a:spLocks noGrp="1"/>
          </p:cNvSpPr>
          <p:nvPr>
            <p:ph type="ctrTitle"/>
          </p:nvPr>
        </p:nvSpPr>
        <p:spPr>
          <a:xfrm>
            <a:off x="685800" y="1844824"/>
            <a:ext cx="7772400" cy="1470025"/>
          </a:xfrm>
        </p:spPr>
        <p:txBody>
          <a:bodyPr/>
          <a:lstStyle/>
          <a:p>
            <a:pPr algn="r"/>
            <a:r>
              <a:rPr lang="ja-JP" altLang="en-US" dirty="0" smtClean="0"/>
              <a:t>テスト</a:t>
            </a:r>
            <a:r>
              <a:rPr lang="ja-JP" altLang="en-US" dirty="0"/>
              <a:t>ケース</a:t>
            </a:r>
            <a:r>
              <a:rPr lang="ja-JP" altLang="en-US" dirty="0" smtClean="0"/>
              <a:t>を用いた分析</a:t>
            </a:r>
            <a:endParaRPr kumimoji="1" lang="ja-JP" altLang="en-US" dirty="0"/>
          </a:p>
        </p:txBody>
      </p:sp>
      <p:sp>
        <p:nvSpPr>
          <p:cNvPr id="2" name="サブタイトル 1"/>
          <p:cNvSpPr>
            <a:spLocks noGrp="1"/>
          </p:cNvSpPr>
          <p:nvPr>
            <p:ph type="subTitle" idx="1"/>
          </p:nvPr>
        </p:nvSpPr>
        <p:spPr/>
        <p:txBody>
          <a:bodyPr/>
          <a:lstStyle/>
          <a:p>
            <a:endParaRPr kumimoji="1" lang="ja-JP" altLang="en-US"/>
          </a:p>
        </p:txBody>
      </p:sp>
      <p:sp>
        <p:nvSpPr>
          <p:cNvPr id="4" name="スライド番号プレースホルダー 3"/>
          <p:cNvSpPr>
            <a:spLocks noGrp="1"/>
          </p:cNvSpPr>
          <p:nvPr>
            <p:ph type="sldNum" sz="quarter" idx="4"/>
          </p:nvPr>
        </p:nvSpPr>
        <p:spPr/>
        <p:txBody>
          <a:bodyPr/>
          <a:lstStyle/>
          <a:p>
            <a:fld id="{22E6A094-B210-4999-B7BF-46681B6EB37E}" type="slidenum">
              <a:rPr lang="en-US" altLang="ja-JP" smtClean="0"/>
              <a:pPr/>
              <a:t>14</a:t>
            </a:fld>
            <a:endParaRPr lang="en-US" altLang="ja-JP"/>
          </a:p>
        </p:txBody>
      </p:sp>
    </p:spTree>
    <p:extLst>
      <p:ext uri="{BB962C8B-B14F-4D97-AF65-F5344CB8AC3E}">
        <p14:creationId xmlns:p14="http://schemas.microsoft.com/office/powerpoint/2010/main" val="47860640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264319" y="274638"/>
            <a:ext cx="8629650" cy="1143000"/>
          </a:xfrm>
        </p:spPr>
        <p:txBody>
          <a:bodyPr/>
          <a:lstStyle/>
          <a:p>
            <a:r>
              <a:rPr lang="ja-JP" altLang="en-US" dirty="0" smtClean="0"/>
              <a:t>設計者の意図が表現された情報として</a:t>
            </a:r>
            <a:r>
              <a:rPr lang="en-US" altLang="ja-JP" dirty="0" smtClean="0"/>
              <a:t/>
            </a:r>
            <a:br>
              <a:rPr lang="en-US" altLang="ja-JP" dirty="0" smtClean="0"/>
            </a:br>
            <a:r>
              <a:rPr lang="ja-JP" altLang="en-US" dirty="0" smtClean="0"/>
              <a:t>テストケースを用いた分析</a:t>
            </a:r>
            <a:endParaRPr lang="ja-JP" altLang="en-US" dirty="0"/>
          </a:p>
        </p:txBody>
      </p:sp>
      <p:sp>
        <p:nvSpPr>
          <p:cNvPr id="3" name="コンテンツ プレースホルダー 2"/>
          <p:cNvSpPr>
            <a:spLocks noGrp="1"/>
          </p:cNvSpPr>
          <p:nvPr>
            <p:ph idx="1"/>
          </p:nvPr>
        </p:nvSpPr>
        <p:spPr/>
        <p:txBody>
          <a:bodyPr>
            <a:normAutofit fontScale="92500" lnSpcReduction="10000"/>
          </a:bodyPr>
          <a:lstStyle/>
          <a:p>
            <a:r>
              <a:rPr lang="en-US" altLang="ja-JP" dirty="0" smtClean="0"/>
              <a:t>AE</a:t>
            </a:r>
            <a:r>
              <a:rPr lang="ja-JP" altLang="en-US" dirty="0" smtClean="0"/>
              <a:t>から意図的な</a:t>
            </a:r>
            <a:r>
              <a:rPr lang="en-US" altLang="ja-JP" dirty="0" smtClean="0"/>
              <a:t>AE</a:t>
            </a:r>
            <a:r>
              <a:rPr lang="ja-JP" altLang="en-US" dirty="0" err="1" smtClean="0"/>
              <a:t>を検</a:t>
            </a:r>
            <a:r>
              <a:rPr lang="ja-JP" altLang="en-US" dirty="0" smtClean="0"/>
              <a:t>出・除去</a:t>
            </a:r>
            <a:endParaRPr lang="en-US" altLang="ja-JP" dirty="0" smtClean="0"/>
          </a:p>
          <a:p>
            <a:pPr lvl="1"/>
            <a:r>
              <a:rPr lang="en-US" altLang="ja-JP" dirty="0" smtClean="0"/>
              <a:t>AE</a:t>
            </a:r>
            <a:r>
              <a:rPr lang="ja-JP" altLang="en-US" dirty="0" smtClean="0"/>
              <a:t>検出には</a:t>
            </a:r>
            <a:r>
              <a:rPr lang="en-US" altLang="ja-JP" dirty="0" err="1" smtClean="0"/>
              <a:t>ModiChecker</a:t>
            </a:r>
            <a:r>
              <a:rPr lang="ja-JP" altLang="en-US" dirty="0" smtClean="0"/>
              <a:t>を利用</a:t>
            </a:r>
            <a:endParaRPr lang="en-US" altLang="ja-JP" dirty="0" smtClean="0"/>
          </a:p>
          <a:p>
            <a:pPr lvl="1"/>
            <a:r>
              <a:rPr lang="ja-JP" altLang="en-US" dirty="0" smtClean="0"/>
              <a:t>テストケースからのアプリケーションへの参照状況を利用</a:t>
            </a:r>
            <a:endParaRPr lang="en-US" altLang="ja-JP" dirty="0" smtClean="0"/>
          </a:p>
          <a:p>
            <a:pPr lvl="1"/>
            <a:r>
              <a:rPr lang="ja-JP" altLang="en-US" dirty="0" smtClean="0"/>
              <a:t>意図的な</a:t>
            </a:r>
            <a:r>
              <a:rPr lang="en-US" altLang="ja-JP" dirty="0" smtClean="0"/>
              <a:t>AE</a:t>
            </a:r>
            <a:r>
              <a:rPr lang="ja-JP" altLang="en-US" dirty="0" smtClean="0"/>
              <a:t>をテストケースにより発見できるかを調べる</a:t>
            </a:r>
            <a:endParaRPr lang="en-US" altLang="ja-JP" dirty="0" smtClean="0"/>
          </a:p>
          <a:p>
            <a:r>
              <a:rPr lang="ja-JP" altLang="en-US" dirty="0" smtClean="0"/>
              <a:t>テストカバレッジと</a:t>
            </a:r>
            <a:r>
              <a:rPr lang="en-US" altLang="ja-JP" dirty="0" smtClean="0"/>
              <a:t>AE</a:t>
            </a:r>
            <a:r>
              <a:rPr lang="ja-JP" altLang="en-US" dirty="0" smtClean="0"/>
              <a:t>変化の関係性の調査</a:t>
            </a:r>
            <a:endParaRPr lang="en-US" altLang="ja-JP" dirty="0" smtClean="0"/>
          </a:p>
          <a:p>
            <a:pPr lvl="1"/>
            <a:r>
              <a:rPr lang="ja-JP" altLang="en-US" dirty="0" smtClean="0"/>
              <a:t>ソフトウェアの複数バージョンの</a:t>
            </a:r>
            <a:r>
              <a:rPr lang="en-US" altLang="ja-JP" dirty="0" smtClean="0"/>
              <a:t>AE</a:t>
            </a:r>
            <a:r>
              <a:rPr lang="ja-JP" altLang="en-US" dirty="0" smtClean="0"/>
              <a:t>解析を行う</a:t>
            </a:r>
            <a:endParaRPr lang="en-US" altLang="ja-JP" dirty="0" smtClean="0"/>
          </a:p>
          <a:p>
            <a:pPr lvl="1"/>
            <a:r>
              <a:rPr lang="ja-JP" altLang="en-US" dirty="0" smtClean="0"/>
              <a:t>前バージョンのテストカバレッジと次のバージョンとの</a:t>
            </a:r>
            <a:r>
              <a:rPr lang="en-US" altLang="ja-JP" dirty="0" smtClean="0"/>
              <a:t>AE</a:t>
            </a:r>
            <a:r>
              <a:rPr lang="ja-JP" altLang="en-US" dirty="0" smtClean="0"/>
              <a:t>変化の関係をみる　　</a:t>
            </a:r>
            <a:endParaRPr lang="en-US" altLang="ja-JP" dirty="0" smtClean="0"/>
          </a:p>
          <a:p>
            <a:endParaRPr lang="ja-JP" altLang="en-US" dirty="0"/>
          </a:p>
        </p:txBody>
      </p:sp>
      <p:sp>
        <p:nvSpPr>
          <p:cNvPr id="4" name="スライド番号プレースホルダー 3"/>
          <p:cNvSpPr>
            <a:spLocks noGrp="1"/>
          </p:cNvSpPr>
          <p:nvPr>
            <p:ph type="sldNum" sz="quarter" idx="12"/>
          </p:nvPr>
        </p:nvSpPr>
        <p:spPr/>
        <p:txBody>
          <a:bodyPr/>
          <a:lstStyle/>
          <a:p>
            <a:fld id="{10BF1CB8-4175-44FF-84F3-313DE1255CF5}" type="slidenum">
              <a:rPr lang="ja-JP" altLang="en-US" smtClean="0"/>
              <a:pPr/>
              <a:t>15</a:t>
            </a:fld>
            <a:endParaRPr lang="ja-JP" altLang="en-US" dirty="0"/>
          </a:p>
        </p:txBody>
      </p:sp>
    </p:spTree>
    <p:extLst>
      <p:ext uri="{BB962C8B-B14F-4D97-AF65-F5344CB8AC3E}">
        <p14:creationId xmlns:p14="http://schemas.microsoft.com/office/powerpoint/2010/main" val="133900784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RQ</a:t>
            </a:r>
            <a:r>
              <a:rPr kumimoji="1" lang="ja-JP" altLang="en-US" dirty="0" smtClean="0"/>
              <a:t>の設定</a:t>
            </a:r>
            <a:endParaRPr kumimoji="1" lang="ja-JP" altLang="en-US" dirty="0"/>
          </a:p>
        </p:txBody>
      </p:sp>
      <p:sp>
        <p:nvSpPr>
          <p:cNvPr id="3" name="コンテンツ プレースホルダー 2"/>
          <p:cNvSpPr>
            <a:spLocks noGrp="1"/>
          </p:cNvSpPr>
          <p:nvPr>
            <p:ph idx="1"/>
          </p:nvPr>
        </p:nvSpPr>
        <p:spPr/>
        <p:txBody>
          <a:bodyPr/>
          <a:lstStyle/>
          <a:p>
            <a:pPr marL="0" indent="0">
              <a:buNone/>
            </a:pPr>
            <a:r>
              <a:rPr kumimoji="1" lang="ja-JP" altLang="en-US" dirty="0" smtClean="0"/>
              <a:t>二つの研究課題を設定</a:t>
            </a:r>
            <a:endParaRPr kumimoji="1" lang="en-US" altLang="ja-JP" dirty="0" smtClean="0"/>
          </a:p>
          <a:p>
            <a:pPr marL="457200" lvl="1" indent="0">
              <a:buNone/>
            </a:pPr>
            <a:r>
              <a:rPr lang="en-US" altLang="ja-JP" dirty="0" smtClean="0"/>
              <a:t>RQ1 : </a:t>
            </a:r>
            <a:r>
              <a:rPr lang="ja-JP" altLang="en-US" dirty="0" smtClean="0"/>
              <a:t>テストケース</a:t>
            </a:r>
            <a:r>
              <a:rPr lang="ja-JP" altLang="en-US" dirty="0"/>
              <a:t>を</a:t>
            </a:r>
            <a:r>
              <a:rPr lang="en-US" altLang="ja-JP" dirty="0"/>
              <a:t>AE</a:t>
            </a:r>
            <a:r>
              <a:rPr lang="ja-JP" altLang="en-US" dirty="0"/>
              <a:t>解析対象に含めることで意図的に設定された</a:t>
            </a:r>
            <a:r>
              <a:rPr lang="en-US" altLang="ja-JP" dirty="0"/>
              <a:t>AE</a:t>
            </a:r>
            <a:r>
              <a:rPr lang="ja-JP" altLang="en-US" dirty="0"/>
              <a:t>を発見できる</a:t>
            </a:r>
            <a:r>
              <a:rPr lang="ja-JP" altLang="en-US" dirty="0" smtClean="0"/>
              <a:t>か</a:t>
            </a:r>
            <a:endParaRPr lang="en-US" altLang="ja-JP" dirty="0" smtClean="0"/>
          </a:p>
          <a:p>
            <a:pPr lvl="2"/>
            <a:r>
              <a:rPr lang="ja-JP" altLang="en-US" dirty="0" smtClean="0"/>
              <a:t>テストケースにより意図的な</a:t>
            </a:r>
            <a:r>
              <a:rPr lang="en-US" altLang="ja-JP" dirty="0" smtClean="0"/>
              <a:t>AE</a:t>
            </a:r>
            <a:r>
              <a:rPr lang="ja-JP" altLang="en-US" dirty="0" smtClean="0"/>
              <a:t>が除去できるのか</a:t>
            </a:r>
            <a:endParaRPr lang="en-US" altLang="ja-JP" dirty="0"/>
          </a:p>
          <a:p>
            <a:pPr marL="457200" lvl="1" indent="0">
              <a:buNone/>
            </a:pPr>
            <a:r>
              <a:rPr kumimoji="1" lang="en-US" altLang="ja-JP" dirty="0" smtClean="0"/>
              <a:t>RQ2 :</a:t>
            </a:r>
            <a:r>
              <a:rPr lang="ja-JP" altLang="en-US" dirty="0"/>
              <a:t>バージョン間での</a:t>
            </a:r>
            <a:r>
              <a:rPr lang="en-US" altLang="ja-JP" dirty="0"/>
              <a:t>AE</a:t>
            </a:r>
            <a:r>
              <a:rPr lang="ja-JP" altLang="en-US" dirty="0"/>
              <a:t>変化とテストカバレッジにどのような関係があるの</a:t>
            </a:r>
            <a:r>
              <a:rPr lang="ja-JP" altLang="en-US" dirty="0" smtClean="0"/>
              <a:t>か</a:t>
            </a:r>
            <a:endParaRPr lang="en-US" altLang="ja-JP" dirty="0" smtClean="0"/>
          </a:p>
          <a:p>
            <a:pPr lvl="2"/>
            <a:r>
              <a:rPr lang="ja-JP" altLang="en-US" dirty="0" smtClean="0"/>
              <a:t>テストされている部分の</a:t>
            </a:r>
            <a:r>
              <a:rPr lang="en-US" altLang="ja-JP" dirty="0" smtClean="0"/>
              <a:t>AE</a:t>
            </a:r>
            <a:r>
              <a:rPr lang="ja-JP" altLang="en-US" dirty="0" err="1" smtClean="0"/>
              <a:t>が修</a:t>
            </a:r>
            <a:r>
              <a:rPr lang="ja-JP" altLang="en-US" dirty="0" smtClean="0"/>
              <a:t>正されるのか</a:t>
            </a:r>
            <a:endParaRPr lang="en-US" altLang="ja-JP" dirty="0" smtClean="0"/>
          </a:p>
          <a:p>
            <a:pPr lvl="2"/>
            <a:r>
              <a:rPr lang="ja-JP" altLang="en-US" dirty="0" smtClean="0"/>
              <a:t>設定理由は後ほど説明</a:t>
            </a:r>
            <a:endParaRPr lang="en-US" altLang="ja-JP" dirty="0"/>
          </a:p>
          <a:p>
            <a:pPr lvl="1"/>
            <a:endParaRPr kumimoji="1" lang="en-US" altLang="ja-JP" dirty="0" smtClean="0"/>
          </a:p>
        </p:txBody>
      </p:sp>
      <p:sp>
        <p:nvSpPr>
          <p:cNvPr id="4" name="スライド番号プレースホルダー 3"/>
          <p:cNvSpPr>
            <a:spLocks noGrp="1"/>
          </p:cNvSpPr>
          <p:nvPr>
            <p:ph type="sldNum" sz="quarter" idx="12"/>
          </p:nvPr>
        </p:nvSpPr>
        <p:spPr/>
        <p:txBody>
          <a:bodyPr/>
          <a:lstStyle/>
          <a:p>
            <a:fld id="{10BF1CB8-4175-44FF-84F3-313DE1255CF5}" type="slidenum">
              <a:rPr lang="ja-JP" altLang="en-US" smtClean="0"/>
              <a:pPr/>
              <a:t>16</a:t>
            </a:fld>
            <a:endParaRPr lang="ja-JP" altLang="en-US" dirty="0"/>
          </a:p>
        </p:txBody>
      </p:sp>
    </p:spTree>
    <p:extLst>
      <p:ext uri="{BB962C8B-B14F-4D97-AF65-F5344CB8AC3E}">
        <p14:creationId xmlns:p14="http://schemas.microsoft.com/office/powerpoint/2010/main" val="2289667499"/>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smtClean="0"/>
              <a:t>RQ1 </a:t>
            </a:r>
            <a:r>
              <a:rPr lang="ja-JP" altLang="en-US" dirty="0" smtClean="0"/>
              <a:t>テストケースからの参照を</a:t>
            </a:r>
            <a:r>
              <a:rPr lang="en-US" altLang="ja-JP" dirty="0" smtClean="0"/>
              <a:t/>
            </a:r>
            <a:br>
              <a:rPr lang="en-US" altLang="ja-JP" dirty="0" smtClean="0"/>
            </a:br>
            <a:r>
              <a:rPr lang="ja-JP" altLang="en-US" dirty="0" smtClean="0"/>
              <a:t>含めた</a:t>
            </a:r>
            <a:r>
              <a:rPr lang="en-US" altLang="ja-JP" dirty="0" smtClean="0"/>
              <a:t>AE</a:t>
            </a:r>
            <a:r>
              <a:rPr lang="ja-JP" altLang="en-US" dirty="0" smtClean="0"/>
              <a:t>メソッド解析</a:t>
            </a:r>
            <a:endParaRPr lang="ja-JP" altLang="en-US" dirty="0"/>
          </a:p>
        </p:txBody>
      </p:sp>
      <p:sp>
        <p:nvSpPr>
          <p:cNvPr id="3" name="正方形/長方形 2"/>
          <p:cNvSpPr/>
          <p:nvPr/>
        </p:nvSpPr>
        <p:spPr>
          <a:xfrm>
            <a:off x="902010" y="1853242"/>
            <a:ext cx="343696" cy="606082"/>
          </a:xfrm>
          <a:prstGeom prst="rect">
            <a:avLst/>
          </a:prstGeom>
          <a:solidFill>
            <a:schemeClr val="accent6">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smtClean="0"/>
              <a:t>C</a:t>
            </a:r>
            <a:endParaRPr kumimoji="1" lang="ja-JP" altLang="en-US" dirty="0"/>
          </a:p>
        </p:txBody>
      </p:sp>
      <p:sp>
        <p:nvSpPr>
          <p:cNvPr id="4" name="正方形/長方形 3"/>
          <p:cNvSpPr/>
          <p:nvPr/>
        </p:nvSpPr>
        <p:spPr>
          <a:xfrm>
            <a:off x="805757" y="1947660"/>
            <a:ext cx="343696" cy="606082"/>
          </a:xfrm>
          <a:prstGeom prst="rect">
            <a:avLst/>
          </a:prstGeom>
          <a:solidFill>
            <a:schemeClr val="accent6">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5" name="正方形/長方形 4"/>
          <p:cNvSpPr/>
          <p:nvPr/>
        </p:nvSpPr>
        <p:spPr>
          <a:xfrm>
            <a:off x="709504" y="2042078"/>
            <a:ext cx="343696" cy="606082"/>
          </a:xfrm>
          <a:prstGeom prst="rect">
            <a:avLst/>
          </a:prstGeom>
          <a:solidFill>
            <a:schemeClr val="accent6">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6" name="テキスト ボックス 5"/>
          <p:cNvSpPr txBox="1"/>
          <p:nvPr/>
        </p:nvSpPr>
        <p:spPr>
          <a:xfrm>
            <a:off x="286260" y="2802914"/>
            <a:ext cx="1584088" cy="584775"/>
          </a:xfrm>
          <a:prstGeom prst="rect">
            <a:avLst/>
          </a:prstGeom>
          <a:noFill/>
        </p:spPr>
        <p:txBody>
          <a:bodyPr wrap="none" rtlCol="0">
            <a:spAutoFit/>
          </a:bodyPr>
          <a:lstStyle/>
          <a:p>
            <a:r>
              <a:rPr lang="ja-JP" altLang="en-US" sz="1600" dirty="0"/>
              <a:t>アプリケーション</a:t>
            </a:r>
            <a:endParaRPr kumimoji="1" lang="en-US" altLang="ja-JP" sz="1600" dirty="0" smtClean="0"/>
          </a:p>
          <a:p>
            <a:r>
              <a:rPr kumimoji="1" lang="ja-JP" altLang="en-US" sz="1600" dirty="0" smtClean="0"/>
              <a:t>ソースコード</a:t>
            </a:r>
            <a:endParaRPr kumimoji="1" lang="ja-JP" altLang="en-US" sz="1600" dirty="0"/>
          </a:p>
        </p:txBody>
      </p:sp>
      <p:sp>
        <p:nvSpPr>
          <p:cNvPr id="8" name="テキスト ボックス 7"/>
          <p:cNvSpPr txBox="1"/>
          <p:nvPr/>
        </p:nvSpPr>
        <p:spPr>
          <a:xfrm>
            <a:off x="3083849" y="3311345"/>
            <a:ext cx="1781257" cy="400110"/>
          </a:xfrm>
          <a:prstGeom prst="rect">
            <a:avLst/>
          </a:prstGeom>
          <a:noFill/>
        </p:spPr>
        <p:txBody>
          <a:bodyPr wrap="none" rtlCol="0">
            <a:spAutoFit/>
          </a:bodyPr>
          <a:lstStyle/>
          <a:p>
            <a:r>
              <a:rPr kumimoji="1" lang="en-US" altLang="ja-JP" sz="2000" b="1" dirty="0" err="1" smtClean="0"/>
              <a:t>ModiChecke</a:t>
            </a:r>
            <a:r>
              <a:rPr kumimoji="1" lang="en-US" altLang="ja-JP" sz="2000" dirty="0" err="1" smtClean="0"/>
              <a:t>r</a:t>
            </a:r>
            <a:endParaRPr kumimoji="1" lang="ja-JP" altLang="en-US" sz="2000" dirty="0"/>
          </a:p>
        </p:txBody>
      </p:sp>
      <p:sp>
        <p:nvSpPr>
          <p:cNvPr id="9" name="正方形/長方形 8"/>
          <p:cNvSpPr/>
          <p:nvPr/>
        </p:nvSpPr>
        <p:spPr>
          <a:xfrm>
            <a:off x="1186950" y="3963467"/>
            <a:ext cx="310017" cy="641283"/>
          </a:xfrm>
          <a:prstGeom prst="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smtClean="0"/>
              <a:t>C</a:t>
            </a:r>
            <a:endParaRPr kumimoji="1" lang="ja-JP" altLang="en-US" dirty="0"/>
          </a:p>
        </p:txBody>
      </p:sp>
      <p:sp>
        <p:nvSpPr>
          <p:cNvPr id="10" name="正方形/長方形 9"/>
          <p:cNvSpPr/>
          <p:nvPr/>
        </p:nvSpPr>
        <p:spPr>
          <a:xfrm>
            <a:off x="1090697" y="4057885"/>
            <a:ext cx="310017" cy="641283"/>
          </a:xfrm>
          <a:prstGeom prst="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1" name="正方形/長方形 10"/>
          <p:cNvSpPr/>
          <p:nvPr/>
        </p:nvSpPr>
        <p:spPr>
          <a:xfrm>
            <a:off x="994444" y="4152303"/>
            <a:ext cx="310017" cy="641283"/>
          </a:xfrm>
          <a:prstGeom prst="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2" name="正方形/長方形 11"/>
          <p:cNvSpPr/>
          <p:nvPr/>
        </p:nvSpPr>
        <p:spPr>
          <a:xfrm>
            <a:off x="558314" y="3974609"/>
            <a:ext cx="343696" cy="606082"/>
          </a:xfrm>
          <a:prstGeom prst="rect">
            <a:avLst/>
          </a:prstGeom>
          <a:solidFill>
            <a:schemeClr val="accent6">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smtClean="0"/>
              <a:t>C</a:t>
            </a:r>
            <a:endParaRPr kumimoji="1" lang="ja-JP" altLang="en-US" dirty="0"/>
          </a:p>
        </p:txBody>
      </p:sp>
      <p:sp>
        <p:nvSpPr>
          <p:cNvPr id="13" name="正方形/長方形 12"/>
          <p:cNvSpPr/>
          <p:nvPr/>
        </p:nvSpPr>
        <p:spPr>
          <a:xfrm>
            <a:off x="462061" y="4069027"/>
            <a:ext cx="343696" cy="606082"/>
          </a:xfrm>
          <a:prstGeom prst="rect">
            <a:avLst/>
          </a:prstGeom>
          <a:solidFill>
            <a:schemeClr val="accent6">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4" name="正方形/長方形 13"/>
          <p:cNvSpPr/>
          <p:nvPr/>
        </p:nvSpPr>
        <p:spPr>
          <a:xfrm>
            <a:off x="365808" y="4163445"/>
            <a:ext cx="343696" cy="606082"/>
          </a:xfrm>
          <a:prstGeom prst="rect">
            <a:avLst/>
          </a:prstGeom>
          <a:solidFill>
            <a:schemeClr val="accent6">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5" name="テキスト ボックス 14"/>
          <p:cNvSpPr txBox="1"/>
          <p:nvPr/>
        </p:nvSpPr>
        <p:spPr>
          <a:xfrm>
            <a:off x="185561" y="4939661"/>
            <a:ext cx="1741182" cy="830997"/>
          </a:xfrm>
          <a:prstGeom prst="rect">
            <a:avLst/>
          </a:prstGeom>
          <a:noFill/>
        </p:spPr>
        <p:txBody>
          <a:bodyPr wrap="none" rtlCol="0">
            <a:spAutoFit/>
          </a:bodyPr>
          <a:lstStyle/>
          <a:p>
            <a:r>
              <a:rPr lang="ja-JP" altLang="en-US" sz="1600" dirty="0" smtClean="0"/>
              <a:t>アプリケーションと</a:t>
            </a:r>
            <a:endParaRPr lang="en-US" altLang="ja-JP" sz="1600" dirty="0" smtClean="0"/>
          </a:p>
          <a:p>
            <a:r>
              <a:rPr kumimoji="1" lang="ja-JP" altLang="en-US" sz="1600" dirty="0" smtClean="0"/>
              <a:t>テストケースの</a:t>
            </a:r>
            <a:endParaRPr kumimoji="1" lang="en-US" altLang="ja-JP" sz="1600" dirty="0" smtClean="0"/>
          </a:p>
          <a:p>
            <a:r>
              <a:rPr kumimoji="1" lang="ja-JP" altLang="en-US" sz="1600" dirty="0" smtClean="0"/>
              <a:t>ソースコード</a:t>
            </a:r>
            <a:endParaRPr kumimoji="1" lang="ja-JP" altLang="en-US" sz="1600" dirty="0"/>
          </a:p>
        </p:txBody>
      </p:sp>
      <p:sp>
        <p:nvSpPr>
          <p:cNvPr id="16" name="正方形/長方形 15"/>
          <p:cNvSpPr/>
          <p:nvPr/>
        </p:nvSpPr>
        <p:spPr>
          <a:xfrm>
            <a:off x="2050703" y="1659636"/>
            <a:ext cx="3679952" cy="168389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9" name="正方形/長方形 18"/>
          <p:cNvSpPr/>
          <p:nvPr/>
        </p:nvSpPr>
        <p:spPr>
          <a:xfrm>
            <a:off x="2394350" y="1917874"/>
            <a:ext cx="343696" cy="368571"/>
          </a:xfrm>
          <a:prstGeom prst="rect">
            <a:avLst/>
          </a:prstGeom>
          <a:solidFill>
            <a:schemeClr val="accent6">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smtClean="0"/>
              <a:t>A</a:t>
            </a:r>
          </a:p>
        </p:txBody>
      </p:sp>
      <p:sp>
        <p:nvSpPr>
          <p:cNvPr id="20" name="正方形/長方形 19"/>
          <p:cNvSpPr/>
          <p:nvPr/>
        </p:nvSpPr>
        <p:spPr>
          <a:xfrm>
            <a:off x="4306846" y="2345345"/>
            <a:ext cx="343696" cy="368571"/>
          </a:xfrm>
          <a:prstGeom prst="rect">
            <a:avLst/>
          </a:prstGeom>
          <a:solidFill>
            <a:schemeClr val="accent6">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dirty="0"/>
              <a:t>B</a:t>
            </a:r>
            <a:endParaRPr kumimoji="1" lang="ja-JP" altLang="en-US" dirty="0"/>
          </a:p>
        </p:txBody>
      </p:sp>
      <p:sp>
        <p:nvSpPr>
          <p:cNvPr id="21" name="正方形/長方形 20"/>
          <p:cNvSpPr/>
          <p:nvPr/>
        </p:nvSpPr>
        <p:spPr>
          <a:xfrm>
            <a:off x="2405501" y="2664346"/>
            <a:ext cx="343696" cy="368571"/>
          </a:xfrm>
          <a:prstGeom prst="rect">
            <a:avLst/>
          </a:prstGeom>
          <a:solidFill>
            <a:schemeClr val="accent6">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dirty="0"/>
              <a:t>C</a:t>
            </a:r>
            <a:endParaRPr kumimoji="1" lang="ja-JP" altLang="en-US" dirty="0"/>
          </a:p>
        </p:txBody>
      </p:sp>
      <p:sp>
        <p:nvSpPr>
          <p:cNvPr id="22" name="円/楕円 21"/>
          <p:cNvSpPr/>
          <p:nvPr/>
        </p:nvSpPr>
        <p:spPr>
          <a:xfrm>
            <a:off x="2093298" y="1777041"/>
            <a:ext cx="1877811" cy="149487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33" name="テキスト ボックス 32"/>
          <p:cNvSpPr txBox="1"/>
          <p:nvPr/>
        </p:nvSpPr>
        <p:spPr>
          <a:xfrm>
            <a:off x="2047957" y="1635343"/>
            <a:ext cx="636713" cy="369332"/>
          </a:xfrm>
          <a:prstGeom prst="rect">
            <a:avLst/>
          </a:prstGeom>
          <a:noFill/>
        </p:spPr>
        <p:txBody>
          <a:bodyPr wrap="none" rtlCol="0">
            <a:spAutoFit/>
          </a:bodyPr>
          <a:lstStyle/>
          <a:p>
            <a:r>
              <a:rPr kumimoji="1" lang="en-US" altLang="ja-JP" dirty="0" smtClean="0"/>
              <a:t>pkg1</a:t>
            </a:r>
            <a:endParaRPr kumimoji="1" lang="ja-JP" altLang="en-US" dirty="0"/>
          </a:p>
        </p:txBody>
      </p:sp>
      <p:sp>
        <p:nvSpPr>
          <p:cNvPr id="51" name="正方形/長方形 50"/>
          <p:cNvSpPr/>
          <p:nvPr/>
        </p:nvSpPr>
        <p:spPr>
          <a:xfrm>
            <a:off x="6228352" y="2140110"/>
            <a:ext cx="343696" cy="368571"/>
          </a:xfrm>
          <a:prstGeom prst="rect">
            <a:avLst/>
          </a:prstGeom>
          <a:solidFill>
            <a:schemeClr val="accent6">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smtClean="0"/>
              <a:t>A</a:t>
            </a:r>
          </a:p>
        </p:txBody>
      </p:sp>
      <p:sp>
        <p:nvSpPr>
          <p:cNvPr id="52" name="正方形/長方形 51"/>
          <p:cNvSpPr/>
          <p:nvPr/>
        </p:nvSpPr>
        <p:spPr>
          <a:xfrm>
            <a:off x="6228352" y="2615526"/>
            <a:ext cx="343696" cy="368571"/>
          </a:xfrm>
          <a:prstGeom prst="rect">
            <a:avLst/>
          </a:prstGeom>
          <a:solidFill>
            <a:schemeClr val="accent6">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dirty="0"/>
              <a:t>B</a:t>
            </a:r>
            <a:endParaRPr kumimoji="1" lang="en-US" altLang="ja-JP" dirty="0" smtClean="0"/>
          </a:p>
        </p:txBody>
      </p:sp>
      <p:sp>
        <p:nvSpPr>
          <p:cNvPr id="53" name="正方形/長方形 52"/>
          <p:cNvSpPr/>
          <p:nvPr/>
        </p:nvSpPr>
        <p:spPr>
          <a:xfrm>
            <a:off x="6228352" y="3064683"/>
            <a:ext cx="343696" cy="368571"/>
          </a:xfrm>
          <a:prstGeom prst="rect">
            <a:avLst/>
          </a:prstGeom>
          <a:solidFill>
            <a:schemeClr val="accent6">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dirty="0"/>
              <a:t>C</a:t>
            </a:r>
            <a:endParaRPr kumimoji="1" lang="en-US" altLang="ja-JP" dirty="0" smtClean="0"/>
          </a:p>
        </p:txBody>
      </p:sp>
      <p:sp>
        <p:nvSpPr>
          <p:cNvPr id="54" name="テキスト ボックス 53"/>
          <p:cNvSpPr txBox="1"/>
          <p:nvPr/>
        </p:nvSpPr>
        <p:spPr>
          <a:xfrm>
            <a:off x="6586608" y="2164279"/>
            <a:ext cx="1223412" cy="369332"/>
          </a:xfrm>
          <a:prstGeom prst="rect">
            <a:avLst/>
          </a:prstGeom>
          <a:noFill/>
        </p:spPr>
        <p:txBody>
          <a:bodyPr wrap="none" rtlCol="0">
            <a:spAutoFit/>
          </a:bodyPr>
          <a:lstStyle/>
          <a:p>
            <a:r>
              <a:rPr kumimoji="1" lang="en-US" altLang="ja-JP" dirty="0" err="1" smtClean="0"/>
              <a:t>NoAccess</a:t>
            </a:r>
            <a:endParaRPr kumimoji="1" lang="ja-JP" altLang="en-US" dirty="0"/>
          </a:p>
        </p:txBody>
      </p:sp>
      <p:sp>
        <p:nvSpPr>
          <p:cNvPr id="55" name="テキスト ボックス 54"/>
          <p:cNvSpPr txBox="1"/>
          <p:nvPr/>
        </p:nvSpPr>
        <p:spPr>
          <a:xfrm>
            <a:off x="6664170" y="2614765"/>
            <a:ext cx="753732" cy="369332"/>
          </a:xfrm>
          <a:prstGeom prst="rect">
            <a:avLst/>
          </a:prstGeom>
          <a:noFill/>
        </p:spPr>
        <p:txBody>
          <a:bodyPr wrap="none" rtlCol="0">
            <a:spAutoFit/>
          </a:bodyPr>
          <a:lstStyle/>
          <a:p>
            <a:r>
              <a:rPr kumimoji="1" lang="en-US" altLang="ja-JP" dirty="0" smtClean="0"/>
              <a:t>public</a:t>
            </a:r>
            <a:endParaRPr kumimoji="1" lang="ja-JP" altLang="en-US" dirty="0"/>
          </a:p>
        </p:txBody>
      </p:sp>
      <p:sp>
        <p:nvSpPr>
          <p:cNvPr id="56" name="テキスト ボックス 55"/>
          <p:cNvSpPr txBox="1"/>
          <p:nvPr/>
        </p:nvSpPr>
        <p:spPr>
          <a:xfrm>
            <a:off x="6664170" y="3065251"/>
            <a:ext cx="848181" cy="369332"/>
          </a:xfrm>
          <a:prstGeom prst="rect">
            <a:avLst/>
          </a:prstGeom>
          <a:noFill/>
        </p:spPr>
        <p:txBody>
          <a:bodyPr wrap="none" rtlCol="0">
            <a:spAutoFit/>
          </a:bodyPr>
          <a:lstStyle/>
          <a:p>
            <a:r>
              <a:rPr kumimoji="1" lang="en-US" altLang="ja-JP" dirty="0" smtClean="0"/>
              <a:t>default</a:t>
            </a:r>
            <a:endParaRPr kumimoji="1" lang="ja-JP" altLang="en-US" dirty="0"/>
          </a:p>
        </p:txBody>
      </p:sp>
      <p:sp>
        <p:nvSpPr>
          <p:cNvPr id="57" name="右矢印 56"/>
          <p:cNvSpPr/>
          <p:nvPr/>
        </p:nvSpPr>
        <p:spPr>
          <a:xfrm>
            <a:off x="1602354" y="1965041"/>
            <a:ext cx="187555" cy="61455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8" name="右矢印 57"/>
          <p:cNvSpPr/>
          <p:nvPr/>
        </p:nvSpPr>
        <p:spPr>
          <a:xfrm>
            <a:off x="5852118" y="2451973"/>
            <a:ext cx="187555" cy="61455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9" name="右矢印 78"/>
          <p:cNvSpPr/>
          <p:nvPr/>
        </p:nvSpPr>
        <p:spPr>
          <a:xfrm>
            <a:off x="1621189" y="4130567"/>
            <a:ext cx="187555" cy="61455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0" name="正方形/長方形 79"/>
          <p:cNvSpPr/>
          <p:nvPr/>
        </p:nvSpPr>
        <p:spPr>
          <a:xfrm>
            <a:off x="6230268" y="4266957"/>
            <a:ext cx="343696" cy="368571"/>
          </a:xfrm>
          <a:prstGeom prst="rect">
            <a:avLst/>
          </a:prstGeom>
          <a:solidFill>
            <a:schemeClr val="accent6">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smtClean="0"/>
              <a:t>A</a:t>
            </a:r>
          </a:p>
        </p:txBody>
      </p:sp>
      <p:sp>
        <p:nvSpPr>
          <p:cNvPr id="81" name="正方形/長方形 80"/>
          <p:cNvSpPr/>
          <p:nvPr/>
        </p:nvSpPr>
        <p:spPr>
          <a:xfrm>
            <a:off x="6230268" y="4742373"/>
            <a:ext cx="343696" cy="368571"/>
          </a:xfrm>
          <a:prstGeom prst="rect">
            <a:avLst/>
          </a:prstGeom>
          <a:solidFill>
            <a:schemeClr val="accent6">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dirty="0"/>
              <a:t>B</a:t>
            </a:r>
            <a:endParaRPr kumimoji="1" lang="en-US" altLang="ja-JP" dirty="0" smtClean="0"/>
          </a:p>
        </p:txBody>
      </p:sp>
      <p:sp>
        <p:nvSpPr>
          <p:cNvPr id="82" name="正方形/長方形 81"/>
          <p:cNvSpPr/>
          <p:nvPr/>
        </p:nvSpPr>
        <p:spPr>
          <a:xfrm>
            <a:off x="6230268" y="5191530"/>
            <a:ext cx="343696" cy="368571"/>
          </a:xfrm>
          <a:prstGeom prst="rect">
            <a:avLst/>
          </a:prstGeom>
          <a:solidFill>
            <a:schemeClr val="accent6">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dirty="0"/>
              <a:t>C</a:t>
            </a:r>
            <a:endParaRPr kumimoji="1" lang="en-US" altLang="ja-JP" dirty="0" smtClean="0"/>
          </a:p>
        </p:txBody>
      </p:sp>
      <p:sp>
        <p:nvSpPr>
          <p:cNvPr id="83" name="テキスト ボックス 82"/>
          <p:cNvSpPr txBox="1"/>
          <p:nvPr/>
        </p:nvSpPr>
        <p:spPr>
          <a:xfrm>
            <a:off x="6665144" y="4291126"/>
            <a:ext cx="806631" cy="369332"/>
          </a:xfrm>
          <a:prstGeom prst="rect">
            <a:avLst/>
          </a:prstGeom>
          <a:noFill/>
        </p:spPr>
        <p:txBody>
          <a:bodyPr wrap="none" rtlCol="0">
            <a:spAutoFit/>
          </a:bodyPr>
          <a:lstStyle/>
          <a:p>
            <a:r>
              <a:rPr lang="en-US" altLang="ja-JP" dirty="0" smtClean="0"/>
              <a:t> </a:t>
            </a:r>
            <a:r>
              <a:rPr lang="en-US" altLang="ja-JP" u="sng" dirty="0" smtClean="0">
                <a:solidFill>
                  <a:srgbClr val="FF0000"/>
                </a:solidFill>
              </a:rPr>
              <a:t>public</a:t>
            </a:r>
            <a:endParaRPr kumimoji="1" lang="ja-JP" altLang="en-US" u="sng" dirty="0">
              <a:solidFill>
                <a:srgbClr val="FF0000"/>
              </a:solidFill>
            </a:endParaRPr>
          </a:p>
        </p:txBody>
      </p:sp>
      <p:sp>
        <p:nvSpPr>
          <p:cNvPr id="84" name="テキスト ボックス 83"/>
          <p:cNvSpPr txBox="1"/>
          <p:nvPr/>
        </p:nvSpPr>
        <p:spPr>
          <a:xfrm>
            <a:off x="6711394" y="4751737"/>
            <a:ext cx="753732" cy="369332"/>
          </a:xfrm>
          <a:prstGeom prst="rect">
            <a:avLst/>
          </a:prstGeom>
          <a:noFill/>
        </p:spPr>
        <p:txBody>
          <a:bodyPr wrap="none" rtlCol="0">
            <a:spAutoFit/>
          </a:bodyPr>
          <a:lstStyle/>
          <a:p>
            <a:r>
              <a:rPr kumimoji="1" lang="en-US" altLang="ja-JP" dirty="0" smtClean="0"/>
              <a:t>public</a:t>
            </a:r>
            <a:endParaRPr kumimoji="1" lang="ja-JP" altLang="en-US" dirty="0"/>
          </a:p>
        </p:txBody>
      </p:sp>
      <p:sp>
        <p:nvSpPr>
          <p:cNvPr id="85" name="テキスト ボックス 84"/>
          <p:cNvSpPr txBox="1"/>
          <p:nvPr/>
        </p:nvSpPr>
        <p:spPr>
          <a:xfrm>
            <a:off x="6666086" y="5192098"/>
            <a:ext cx="848181" cy="369332"/>
          </a:xfrm>
          <a:prstGeom prst="rect">
            <a:avLst/>
          </a:prstGeom>
          <a:noFill/>
        </p:spPr>
        <p:txBody>
          <a:bodyPr wrap="none" rtlCol="0">
            <a:spAutoFit/>
          </a:bodyPr>
          <a:lstStyle/>
          <a:p>
            <a:r>
              <a:rPr kumimoji="1" lang="en-US" altLang="ja-JP" dirty="0" smtClean="0"/>
              <a:t>default</a:t>
            </a:r>
            <a:endParaRPr kumimoji="1" lang="ja-JP" altLang="en-US" dirty="0"/>
          </a:p>
        </p:txBody>
      </p:sp>
      <p:sp>
        <p:nvSpPr>
          <p:cNvPr id="86" name="右矢印 85"/>
          <p:cNvSpPr/>
          <p:nvPr/>
        </p:nvSpPr>
        <p:spPr>
          <a:xfrm>
            <a:off x="5854034" y="4578820"/>
            <a:ext cx="187555" cy="61455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7" name="テキスト ボックス 86"/>
          <p:cNvSpPr txBox="1"/>
          <p:nvPr/>
        </p:nvSpPr>
        <p:spPr>
          <a:xfrm>
            <a:off x="5822777" y="1668576"/>
            <a:ext cx="2606804" cy="369332"/>
          </a:xfrm>
          <a:prstGeom prst="rect">
            <a:avLst/>
          </a:prstGeom>
          <a:noFill/>
        </p:spPr>
        <p:txBody>
          <a:bodyPr wrap="none" rtlCol="0">
            <a:spAutoFit/>
          </a:bodyPr>
          <a:lstStyle/>
          <a:p>
            <a:r>
              <a:rPr lang="ja-JP" altLang="en-US" dirty="0" smtClean="0"/>
              <a:t>メソッドの被アクセス範囲</a:t>
            </a:r>
            <a:endParaRPr kumimoji="1" lang="ja-JP" altLang="en-US" dirty="0"/>
          </a:p>
        </p:txBody>
      </p:sp>
      <p:sp>
        <p:nvSpPr>
          <p:cNvPr id="88" name="テキスト ボックス 87"/>
          <p:cNvSpPr txBox="1"/>
          <p:nvPr/>
        </p:nvSpPr>
        <p:spPr>
          <a:xfrm>
            <a:off x="5822777" y="3886280"/>
            <a:ext cx="2606804" cy="369332"/>
          </a:xfrm>
          <a:prstGeom prst="rect">
            <a:avLst/>
          </a:prstGeom>
          <a:noFill/>
        </p:spPr>
        <p:txBody>
          <a:bodyPr wrap="none" rtlCol="0">
            <a:spAutoFit/>
          </a:bodyPr>
          <a:lstStyle/>
          <a:p>
            <a:r>
              <a:rPr lang="ja-JP" altLang="en-US" dirty="0" smtClean="0"/>
              <a:t>メソッドの被アクセス範囲</a:t>
            </a:r>
            <a:endParaRPr kumimoji="1" lang="ja-JP" altLang="en-US" dirty="0"/>
          </a:p>
        </p:txBody>
      </p:sp>
      <p:sp>
        <p:nvSpPr>
          <p:cNvPr id="73" name="テキスト ボックス 72"/>
          <p:cNvSpPr txBox="1"/>
          <p:nvPr/>
        </p:nvSpPr>
        <p:spPr>
          <a:xfrm>
            <a:off x="1614074" y="6035598"/>
            <a:ext cx="7124066" cy="461665"/>
          </a:xfrm>
          <a:prstGeom prst="rect">
            <a:avLst/>
          </a:prstGeom>
          <a:solidFill>
            <a:schemeClr val="accent6">
              <a:lumMod val="60000"/>
              <a:lumOff val="40000"/>
            </a:schemeClr>
          </a:solidFill>
        </p:spPr>
        <p:txBody>
          <a:bodyPr wrap="none" rtlCol="0">
            <a:spAutoFit/>
          </a:bodyPr>
          <a:lstStyle/>
          <a:p>
            <a:r>
              <a:rPr lang="ja-JP" altLang="en-US" sz="2400" b="1" dirty="0" smtClean="0">
                <a:solidFill>
                  <a:schemeClr val="bg1"/>
                </a:solidFill>
              </a:rPr>
              <a:t>被アクセス範囲の拡大による意図的な</a:t>
            </a:r>
            <a:r>
              <a:rPr lang="en-US" altLang="ja-JP" sz="2400" b="1" dirty="0" smtClean="0">
                <a:solidFill>
                  <a:schemeClr val="bg1"/>
                </a:solidFill>
              </a:rPr>
              <a:t>AE</a:t>
            </a:r>
            <a:r>
              <a:rPr lang="ja-JP" altLang="en-US" sz="2400" b="1" dirty="0" smtClean="0">
                <a:solidFill>
                  <a:schemeClr val="bg1"/>
                </a:solidFill>
              </a:rPr>
              <a:t>検出・除去</a:t>
            </a:r>
            <a:endParaRPr kumimoji="1" lang="ja-JP" altLang="en-US" sz="2400" b="1" dirty="0">
              <a:solidFill>
                <a:schemeClr val="bg1"/>
              </a:solidFill>
            </a:endParaRPr>
          </a:p>
        </p:txBody>
      </p:sp>
      <p:sp>
        <p:nvSpPr>
          <p:cNvPr id="7" name="スライド番号プレースホルダー 6"/>
          <p:cNvSpPr>
            <a:spLocks noGrp="1"/>
          </p:cNvSpPr>
          <p:nvPr>
            <p:ph type="sldNum" sz="quarter" idx="12"/>
          </p:nvPr>
        </p:nvSpPr>
        <p:spPr/>
        <p:txBody>
          <a:bodyPr/>
          <a:lstStyle/>
          <a:p>
            <a:fld id="{10BF1CB8-4175-44FF-84F3-313DE1255CF5}" type="slidenum">
              <a:rPr lang="ja-JP" altLang="en-US" smtClean="0"/>
              <a:pPr/>
              <a:t>17</a:t>
            </a:fld>
            <a:endParaRPr lang="ja-JP" altLang="en-US" dirty="0"/>
          </a:p>
        </p:txBody>
      </p:sp>
      <p:sp>
        <p:nvSpPr>
          <p:cNvPr id="72" name="正方形/長方形 71"/>
          <p:cNvSpPr/>
          <p:nvPr/>
        </p:nvSpPr>
        <p:spPr>
          <a:xfrm>
            <a:off x="2735876" y="1893111"/>
            <a:ext cx="865506" cy="400847"/>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smtClean="0">
                <a:solidFill>
                  <a:schemeClr val="tx1"/>
                </a:solidFill>
              </a:rPr>
              <a:t>public</a:t>
            </a:r>
            <a:endParaRPr kumimoji="1" lang="ja-JP" altLang="en-US" dirty="0">
              <a:solidFill>
                <a:schemeClr val="tx1"/>
              </a:solidFill>
            </a:endParaRPr>
          </a:p>
        </p:txBody>
      </p:sp>
      <p:sp>
        <p:nvSpPr>
          <p:cNvPr id="74" name="正方形/長方形 73"/>
          <p:cNvSpPr/>
          <p:nvPr/>
        </p:nvSpPr>
        <p:spPr>
          <a:xfrm>
            <a:off x="2763439" y="2642144"/>
            <a:ext cx="957669" cy="400847"/>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smtClean="0">
                <a:solidFill>
                  <a:schemeClr val="tx1"/>
                </a:solidFill>
              </a:rPr>
              <a:t>default</a:t>
            </a:r>
            <a:endParaRPr kumimoji="1" lang="ja-JP" altLang="en-US" dirty="0">
              <a:solidFill>
                <a:schemeClr val="tx1"/>
              </a:solidFill>
            </a:endParaRPr>
          </a:p>
        </p:txBody>
      </p:sp>
      <p:sp>
        <p:nvSpPr>
          <p:cNvPr id="75" name="正方形/長方形 74"/>
          <p:cNvSpPr/>
          <p:nvPr/>
        </p:nvSpPr>
        <p:spPr>
          <a:xfrm>
            <a:off x="4674364" y="2323960"/>
            <a:ext cx="865506" cy="400847"/>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smtClean="0">
                <a:solidFill>
                  <a:schemeClr val="tx1"/>
                </a:solidFill>
              </a:rPr>
              <a:t>public</a:t>
            </a:r>
            <a:endParaRPr kumimoji="1" lang="ja-JP" altLang="en-US" dirty="0">
              <a:solidFill>
                <a:schemeClr val="tx1"/>
              </a:solidFill>
            </a:endParaRPr>
          </a:p>
        </p:txBody>
      </p:sp>
      <p:sp>
        <p:nvSpPr>
          <p:cNvPr id="68" name="テキスト ボックス 67"/>
          <p:cNvSpPr txBox="1"/>
          <p:nvPr/>
        </p:nvSpPr>
        <p:spPr>
          <a:xfrm>
            <a:off x="7824580" y="2153350"/>
            <a:ext cx="429926" cy="369332"/>
          </a:xfrm>
          <a:prstGeom prst="rect">
            <a:avLst/>
          </a:prstGeom>
          <a:noFill/>
          <a:ln>
            <a:solidFill>
              <a:schemeClr val="tx1"/>
            </a:solidFill>
          </a:ln>
        </p:spPr>
        <p:txBody>
          <a:bodyPr wrap="none" rtlCol="0">
            <a:spAutoFit/>
          </a:bodyPr>
          <a:lstStyle/>
          <a:p>
            <a:r>
              <a:rPr kumimoji="1" lang="en-US" altLang="ja-JP" dirty="0" smtClean="0">
                <a:solidFill>
                  <a:srgbClr val="FF0000"/>
                </a:solidFill>
              </a:rPr>
              <a:t>AE</a:t>
            </a:r>
            <a:endParaRPr kumimoji="1" lang="ja-JP" altLang="en-US" dirty="0">
              <a:solidFill>
                <a:srgbClr val="FF0000"/>
              </a:solidFill>
            </a:endParaRPr>
          </a:p>
        </p:txBody>
      </p:sp>
      <p:sp>
        <p:nvSpPr>
          <p:cNvPr id="69" name="テキスト ボックス 68"/>
          <p:cNvSpPr txBox="1"/>
          <p:nvPr/>
        </p:nvSpPr>
        <p:spPr>
          <a:xfrm>
            <a:off x="7618276" y="4305777"/>
            <a:ext cx="954107" cy="369332"/>
          </a:xfrm>
          <a:prstGeom prst="rect">
            <a:avLst/>
          </a:prstGeom>
          <a:noFill/>
          <a:ln>
            <a:noFill/>
          </a:ln>
        </p:spPr>
        <p:txBody>
          <a:bodyPr wrap="none" rtlCol="0">
            <a:spAutoFit/>
          </a:bodyPr>
          <a:lstStyle/>
          <a:p>
            <a:r>
              <a:rPr kumimoji="1" lang="en-US" altLang="ja-JP" dirty="0" smtClean="0"/>
              <a:t>AE</a:t>
            </a:r>
            <a:r>
              <a:rPr kumimoji="1" lang="ja-JP" altLang="en-US" dirty="0" smtClean="0"/>
              <a:t>解消</a:t>
            </a:r>
            <a:endParaRPr kumimoji="1" lang="ja-JP" altLang="en-US" dirty="0"/>
          </a:p>
        </p:txBody>
      </p:sp>
      <p:sp>
        <p:nvSpPr>
          <p:cNvPr id="18" name="右矢印 17"/>
          <p:cNvSpPr/>
          <p:nvPr/>
        </p:nvSpPr>
        <p:spPr>
          <a:xfrm rot="19928890">
            <a:off x="3796482" y="2588121"/>
            <a:ext cx="470717" cy="381172"/>
          </a:xfrm>
          <a:prstGeom prst="righ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chemeClr val="tx1"/>
              </a:solidFill>
            </a:endParaRPr>
          </a:p>
        </p:txBody>
      </p:sp>
      <p:sp>
        <p:nvSpPr>
          <p:cNvPr id="76" name="右矢印 75"/>
          <p:cNvSpPr/>
          <p:nvPr/>
        </p:nvSpPr>
        <p:spPr>
          <a:xfrm rot="1748190">
            <a:off x="3771011" y="2091009"/>
            <a:ext cx="470717" cy="381172"/>
          </a:xfrm>
          <a:prstGeom prst="righ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chemeClr val="tx1"/>
              </a:solidFill>
            </a:endParaRPr>
          </a:p>
        </p:txBody>
      </p:sp>
      <p:sp>
        <p:nvSpPr>
          <p:cNvPr id="78" name="右矢印 77"/>
          <p:cNvSpPr/>
          <p:nvPr/>
        </p:nvSpPr>
        <p:spPr>
          <a:xfrm rot="4679317">
            <a:off x="2479437" y="2325701"/>
            <a:ext cx="312064" cy="347654"/>
          </a:xfrm>
          <a:prstGeom prst="righ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chemeClr val="tx1"/>
              </a:solidFill>
            </a:endParaRPr>
          </a:p>
        </p:txBody>
      </p:sp>
      <p:sp>
        <p:nvSpPr>
          <p:cNvPr id="89" name="テキスト ボックス 88"/>
          <p:cNvSpPr txBox="1"/>
          <p:nvPr/>
        </p:nvSpPr>
        <p:spPr>
          <a:xfrm>
            <a:off x="3085103" y="5423331"/>
            <a:ext cx="1781257" cy="400110"/>
          </a:xfrm>
          <a:prstGeom prst="rect">
            <a:avLst/>
          </a:prstGeom>
          <a:noFill/>
        </p:spPr>
        <p:txBody>
          <a:bodyPr wrap="none" rtlCol="0">
            <a:spAutoFit/>
          </a:bodyPr>
          <a:lstStyle/>
          <a:p>
            <a:r>
              <a:rPr kumimoji="1" lang="en-US" altLang="ja-JP" sz="2000" b="1" dirty="0" err="1" smtClean="0"/>
              <a:t>ModiChecke</a:t>
            </a:r>
            <a:r>
              <a:rPr kumimoji="1" lang="en-US" altLang="ja-JP" sz="2000" dirty="0" err="1" smtClean="0"/>
              <a:t>r</a:t>
            </a:r>
            <a:endParaRPr kumimoji="1" lang="ja-JP" altLang="en-US" sz="2000" dirty="0"/>
          </a:p>
        </p:txBody>
      </p:sp>
      <p:sp>
        <p:nvSpPr>
          <p:cNvPr id="107" name="正方形/長方形 106"/>
          <p:cNvSpPr/>
          <p:nvPr/>
        </p:nvSpPr>
        <p:spPr>
          <a:xfrm>
            <a:off x="2051957" y="3771622"/>
            <a:ext cx="3679952" cy="168389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8" name="正方形/長方形 107"/>
          <p:cNvSpPr/>
          <p:nvPr/>
        </p:nvSpPr>
        <p:spPr>
          <a:xfrm>
            <a:off x="2395604" y="4029860"/>
            <a:ext cx="343696" cy="368571"/>
          </a:xfrm>
          <a:prstGeom prst="rect">
            <a:avLst/>
          </a:prstGeom>
          <a:solidFill>
            <a:schemeClr val="accent6">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smtClean="0"/>
              <a:t>A</a:t>
            </a:r>
          </a:p>
        </p:txBody>
      </p:sp>
      <p:sp>
        <p:nvSpPr>
          <p:cNvPr id="109" name="正方形/長方形 108"/>
          <p:cNvSpPr/>
          <p:nvPr/>
        </p:nvSpPr>
        <p:spPr>
          <a:xfrm>
            <a:off x="4308100" y="4457331"/>
            <a:ext cx="343696" cy="368571"/>
          </a:xfrm>
          <a:prstGeom prst="rect">
            <a:avLst/>
          </a:prstGeom>
          <a:solidFill>
            <a:schemeClr val="accent6">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dirty="0"/>
              <a:t>B</a:t>
            </a:r>
            <a:endParaRPr kumimoji="1" lang="ja-JP" altLang="en-US" dirty="0"/>
          </a:p>
        </p:txBody>
      </p:sp>
      <p:sp>
        <p:nvSpPr>
          <p:cNvPr id="110" name="正方形/長方形 109"/>
          <p:cNvSpPr/>
          <p:nvPr/>
        </p:nvSpPr>
        <p:spPr>
          <a:xfrm>
            <a:off x="2406755" y="4776332"/>
            <a:ext cx="343696" cy="368571"/>
          </a:xfrm>
          <a:prstGeom prst="rect">
            <a:avLst/>
          </a:prstGeom>
          <a:solidFill>
            <a:schemeClr val="accent6">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dirty="0"/>
              <a:t>C</a:t>
            </a:r>
            <a:endParaRPr kumimoji="1" lang="ja-JP" altLang="en-US" dirty="0"/>
          </a:p>
        </p:txBody>
      </p:sp>
      <p:sp>
        <p:nvSpPr>
          <p:cNvPr id="111" name="円/楕円 110"/>
          <p:cNvSpPr/>
          <p:nvPr/>
        </p:nvSpPr>
        <p:spPr>
          <a:xfrm>
            <a:off x="2094552" y="3889027"/>
            <a:ext cx="1877811" cy="149487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12" name="テキスト ボックス 111"/>
          <p:cNvSpPr txBox="1"/>
          <p:nvPr/>
        </p:nvSpPr>
        <p:spPr>
          <a:xfrm>
            <a:off x="2049211" y="3747329"/>
            <a:ext cx="636713" cy="369332"/>
          </a:xfrm>
          <a:prstGeom prst="rect">
            <a:avLst/>
          </a:prstGeom>
          <a:noFill/>
        </p:spPr>
        <p:txBody>
          <a:bodyPr wrap="none" rtlCol="0">
            <a:spAutoFit/>
          </a:bodyPr>
          <a:lstStyle/>
          <a:p>
            <a:r>
              <a:rPr kumimoji="1" lang="en-US" altLang="ja-JP" dirty="0" smtClean="0"/>
              <a:t>pkg1</a:t>
            </a:r>
            <a:endParaRPr kumimoji="1" lang="ja-JP" altLang="en-US" dirty="0"/>
          </a:p>
        </p:txBody>
      </p:sp>
      <p:sp>
        <p:nvSpPr>
          <p:cNvPr id="113" name="正方形/長方形 112"/>
          <p:cNvSpPr/>
          <p:nvPr/>
        </p:nvSpPr>
        <p:spPr>
          <a:xfrm>
            <a:off x="2737130" y="4005097"/>
            <a:ext cx="865506" cy="400847"/>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smtClean="0">
                <a:solidFill>
                  <a:schemeClr val="tx1"/>
                </a:solidFill>
              </a:rPr>
              <a:t>public</a:t>
            </a:r>
            <a:endParaRPr kumimoji="1" lang="ja-JP" altLang="en-US" dirty="0">
              <a:solidFill>
                <a:schemeClr val="tx1"/>
              </a:solidFill>
            </a:endParaRPr>
          </a:p>
        </p:txBody>
      </p:sp>
      <p:sp>
        <p:nvSpPr>
          <p:cNvPr id="114" name="正方形/長方形 113"/>
          <p:cNvSpPr/>
          <p:nvPr/>
        </p:nvSpPr>
        <p:spPr>
          <a:xfrm>
            <a:off x="2764693" y="4754130"/>
            <a:ext cx="957669" cy="400847"/>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smtClean="0">
                <a:solidFill>
                  <a:schemeClr val="tx1"/>
                </a:solidFill>
              </a:rPr>
              <a:t>default</a:t>
            </a:r>
            <a:endParaRPr kumimoji="1" lang="ja-JP" altLang="en-US" dirty="0">
              <a:solidFill>
                <a:schemeClr val="tx1"/>
              </a:solidFill>
            </a:endParaRPr>
          </a:p>
        </p:txBody>
      </p:sp>
      <p:sp>
        <p:nvSpPr>
          <p:cNvPr id="115" name="正方形/長方形 114"/>
          <p:cNvSpPr/>
          <p:nvPr/>
        </p:nvSpPr>
        <p:spPr>
          <a:xfrm>
            <a:off x="4675618" y="4435946"/>
            <a:ext cx="865506" cy="400847"/>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smtClean="0">
                <a:solidFill>
                  <a:schemeClr val="tx1"/>
                </a:solidFill>
              </a:rPr>
              <a:t>public</a:t>
            </a:r>
            <a:endParaRPr kumimoji="1" lang="ja-JP" altLang="en-US" dirty="0">
              <a:solidFill>
                <a:schemeClr val="tx1"/>
              </a:solidFill>
            </a:endParaRPr>
          </a:p>
        </p:txBody>
      </p:sp>
      <p:sp>
        <p:nvSpPr>
          <p:cNvPr id="116" name="右矢印 115"/>
          <p:cNvSpPr/>
          <p:nvPr/>
        </p:nvSpPr>
        <p:spPr>
          <a:xfrm rot="19928890">
            <a:off x="3797736" y="4700107"/>
            <a:ext cx="470717" cy="381172"/>
          </a:xfrm>
          <a:prstGeom prst="righ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chemeClr val="tx1"/>
              </a:solidFill>
            </a:endParaRPr>
          </a:p>
        </p:txBody>
      </p:sp>
      <p:sp>
        <p:nvSpPr>
          <p:cNvPr id="117" name="右矢印 116"/>
          <p:cNvSpPr/>
          <p:nvPr/>
        </p:nvSpPr>
        <p:spPr>
          <a:xfrm rot="1748190">
            <a:off x="3741032" y="4322571"/>
            <a:ext cx="470717" cy="381172"/>
          </a:xfrm>
          <a:prstGeom prst="righ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chemeClr val="tx1"/>
              </a:solidFill>
            </a:endParaRPr>
          </a:p>
        </p:txBody>
      </p:sp>
      <p:sp>
        <p:nvSpPr>
          <p:cNvPr id="118" name="右矢印 117"/>
          <p:cNvSpPr/>
          <p:nvPr/>
        </p:nvSpPr>
        <p:spPr>
          <a:xfrm rot="4679317">
            <a:off x="2480691" y="4437687"/>
            <a:ext cx="312064" cy="347654"/>
          </a:xfrm>
          <a:prstGeom prst="righ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chemeClr val="tx1"/>
              </a:solidFill>
            </a:endParaRPr>
          </a:p>
        </p:txBody>
      </p:sp>
      <p:sp>
        <p:nvSpPr>
          <p:cNvPr id="119" name="正方形/長方形 118"/>
          <p:cNvSpPr/>
          <p:nvPr/>
        </p:nvSpPr>
        <p:spPr>
          <a:xfrm>
            <a:off x="4614941" y="3850458"/>
            <a:ext cx="373844" cy="347739"/>
          </a:xfrm>
          <a:prstGeom prst="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smtClean="0">
                <a:solidFill>
                  <a:schemeClr val="tx1"/>
                </a:solidFill>
              </a:rPr>
              <a:t>T</a:t>
            </a:r>
          </a:p>
        </p:txBody>
      </p:sp>
      <p:sp>
        <p:nvSpPr>
          <p:cNvPr id="120" name="右矢印 119"/>
          <p:cNvSpPr/>
          <p:nvPr/>
        </p:nvSpPr>
        <p:spPr>
          <a:xfrm rot="10615270">
            <a:off x="3671255" y="3847801"/>
            <a:ext cx="826423" cy="361553"/>
          </a:xfrm>
          <a:prstGeom prst="righ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chemeClr val="tx1"/>
              </a:solidFill>
            </a:endParaRPr>
          </a:p>
        </p:txBody>
      </p:sp>
    </p:spTree>
    <p:extLst>
      <p:ext uri="{BB962C8B-B14F-4D97-AF65-F5344CB8AC3E}">
        <p14:creationId xmlns:p14="http://schemas.microsoft.com/office/powerpoint/2010/main" val="382833361"/>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smtClean="0"/>
              <a:t>RQ1 </a:t>
            </a:r>
            <a:r>
              <a:rPr lang="ja-JP" altLang="en-US" dirty="0" smtClean="0"/>
              <a:t>テストケース</a:t>
            </a:r>
            <a:r>
              <a:rPr lang="ja-JP" altLang="en-US" dirty="0"/>
              <a:t>により発見できる</a:t>
            </a:r>
            <a:r>
              <a:rPr lang="en-US" altLang="ja-JP" dirty="0"/>
              <a:t/>
            </a:r>
            <a:br>
              <a:rPr lang="en-US" altLang="ja-JP" dirty="0"/>
            </a:br>
            <a:r>
              <a:rPr lang="ja-JP" altLang="en-US" dirty="0"/>
              <a:t>意図的な</a:t>
            </a:r>
            <a:r>
              <a:rPr lang="en-US" altLang="ja-JP" dirty="0" smtClean="0"/>
              <a:t>AE</a:t>
            </a:r>
            <a:r>
              <a:rPr lang="ja-JP" altLang="en-US" dirty="0" smtClean="0"/>
              <a:t>　その</a:t>
            </a:r>
            <a:r>
              <a:rPr lang="en-US" altLang="ja-JP" dirty="0" smtClean="0"/>
              <a:t>1</a:t>
            </a:r>
            <a:endParaRPr kumimoji="1" lang="ja-JP" altLang="en-US" dirty="0"/>
          </a:p>
        </p:txBody>
      </p:sp>
      <p:sp>
        <p:nvSpPr>
          <p:cNvPr id="4" name="スライド番号プレースホルダー 3"/>
          <p:cNvSpPr>
            <a:spLocks noGrp="1"/>
          </p:cNvSpPr>
          <p:nvPr>
            <p:ph type="sldNum" sz="quarter" idx="12"/>
          </p:nvPr>
        </p:nvSpPr>
        <p:spPr/>
        <p:txBody>
          <a:bodyPr/>
          <a:lstStyle/>
          <a:p>
            <a:fld id="{10BF1CB8-4175-44FF-84F3-313DE1255CF5}" type="slidenum">
              <a:rPr lang="ja-JP" altLang="en-US" smtClean="0"/>
              <a:pPr/>
              <a:t>18</a:t>
            </a:fld>
            <a:endParaRPr lang="ja-JP" altLang="en-US" dirty="0"/>
          </a:p>
        </p:txBody>
      </p:sp>
      <p:sp>
        <p:nvSpPr>
          <p:cNvPr id="15" name="テキスト ボックス 14"/>
          <p:cNvSpPr txBox="1"/>
          <p:nvPr/>
        </p:nvSpPr>
        <p:spPr>
          <a:xfrm>
            <a:off x="722116" y="4718885"/>
            <a:ext cx="8104643" cy="1938992"/>
          </a:xfrm>
          <a:prstGeom prst="rect">
            <a:avLst/>
          </a:prstGeom>
          <a:noFill/>
        </p:spPr>
        <p:txBody>
          <a:bodyPr wrap="square" rtlCol="0">
            <a:spAutoFit/>
          </a:bodyPr>
          <a:lstStyle/>
          <a:p>
            <a:r>
              <a:rPr lang="ja-JP" altLang="en-US" sz="2400" dirty="0" smtClean="0"/>
              <a:t>意図的な</a:t>
            </a:r>
            <a:r>
              <a:rPr lang="en-US" altLang="ja-JP" sz="2400" dirty="0" smtClean="0"/>
              <a:t>AE</a:t>
            </a:r>
            <a:endParaRPr kumimoji="1" lang="en-US" altLang="ja-JP" sz="2400" dirty="0" smtClean="0"/>
          </a:p>
          <a:p>
            <a:r>
              <a:rPr lang="ja-JP" altLang="en-US" sz="2400" dirty="0"/>
              <a:t>③</a:t>
            </a:r>
            <a:r>
              <a:rPr lang="ja-JP" altLang="en-US" sz="2400" dirty="0" smtClean="0"/>
              <a:t>の場合</a:t>
            </a:r>
            <a:endParaRPr lang="en-US" altLang="ja-JP" sz="2400" dirty="0"/>
          </a:p>
          <a:p>
            <a:r>
              <a:rPr lang="ja-JP" altLang="en-US" sz="2400" dirty="0"/>
              <a:t> </a:t>
            </a:r>
            <a:r>
              <a:rPr lang="ja-JP" altLang="en-US" sz="2400" dirty="0" smtClean="0"/>
              <a:t> 宣言されたアクセス修飾子と同じ範囲でテストされている</a:t>
            </a:r>
            <a:endParaRPr lang="en-US" altLang="ja-JP" sz="2400" dirty="0" smtClean="0"/>
          </a:p>
          <a:p>
            <a:pPr lvl="1"/>
            <a:r>
              <a:rPr kumimoji="1" lang="ja-JP" altLang="en-US" sz="2400" dirty="0" smtClean="0"/>
              <a:t>　　⇒　将来拡張において，同じ範囲でのアクセスが行</a:t>
            </a:r>
            <a:r>
              <a:rPr kumimoji="1" lang="ja-JP" altLang="en-US" sz="2400" dirty="0" err="1" smtClean="0"/>
              <a:t>わ</a:t>
            </a:r>
            <a:endParaRPr kumimoji="1" lang="en-US" altLang="ja-JP" sz="2400" dirty="0" smtClean="0"/>
          </a:p>
          <a:p>
            <a:pPr lvl="1"/>
            <a:r>
              <a:rPr lang="ja-JP" altLang="en-US" sz="2400" dirty="0"/>
              <a:t>　</a:t>
            </a:r>
            <a:r>
              <a:rPr lang="ja-JP" altLang="en-US" sz="2400" dirty="0" smtClean="0"/>
              <a:t>　　　　</a:t>
            </a:r>
            <a:r>
              <a:rPr kumimoji="1" lang="ja-JP" altLang="en-US" sz="2400" dirty="0" err="1" smtClean="0"/>
              <a:t>れる</a:t>
            </a:r>
            <a:r>
              <a:rPr lang="ja-JP" altLang="en-US" sz="2400" dirty="0" err="1" smtClean="0"/>
              <a:t>と</a:t>
            </a:r>
            <a:r>
              <a:rPr kumimoji="1" lang="ja-JP" altLang="en-US" sz="2400" dirty="0" smtClean="0"/>
              <a:t>判断し，意図的な</a:t>
            </a:r>
            <a:r>
              <a:rPr kumimoji="1" lang="en-US" altLang="ja-JP" sz="2400" dirty="0" smtClean="0"/>
              <a:t>AE</a:t>
            </a:r>
            <a:r>
              <a:rPr kumimoji="1" lang="ja-JP" altLang="en-US" sz="2400" dirty="0" smtClean="0"/>
              <a:t>と判定</a:t>
            </a:r>
            <a:endParaRPr kumimoji="1" lang="ja-JP" altLang="en-US" sz="2400" dirty="0"/>
          </a:p>
        </p:txBody>
      </p:sp>
      <p:sp>
        <p:nvSpPr>
          <p:cNvPr id="6" name="テキスト ボックス 5"/>
          <p:cNvSpPr txBox="1"/>
          <p:nvPr/>
        </p:nvSpPr>
        <p:spPr>
          <a:xfrm>
            <a:off x="12974" y="1600200"/>
            <a:ext cx="9131026" cy="461665"/>
          </a:xfrm>
          <a:prstGeom prst="rect">
            <a:avLst/>
          </a:prstGeom>
          <a:noFill/>
        </p:spPr>
        <p:txBody>
          <a:bodyPr wrap="none" rtlCol="0">
            <a:spAutoFit/>
          </a:bodyPr>
          <a:lstStyle/>
          <a:p>
            <a:r>
              <a:rPr kumimoji="1" lang="ja-JP" altLang="en-US" sz="2400" dirty="0" smtClean="0"/>
              <a:t>テストケースからのアクセスによる</a:t>
            </a:r>
            <a:r>
              <a:rPr kumimoji="1" lang="en-US" altLang="ja-JP" sz="2400" dirty="0" smtClean="0"/>
              <a:t>AE</a:t>
            </a:r>
            <a:r>
              <a:rPr kumimoji="1" lang="ja-JP" altLang="en-US" sz="2400" dirty="0" smtClean="0"/>
              <a:t>メソッドの被アクセス範囲の変化</a:t>
            </a:r>
            <a:endParaRPr kumimoji="1" lang="ja-JP" altLang="en-US" sz="2400" dirty="0"/>
          </a:p>
        </p:txBody>
      </p:sp>
      <p:sp>
        <p:nvSpPr>
          <p:cNvPr id="35" name="円/楕円 34"/>
          <p:cNvSpPr/>
          <p:nvPr/>
        </p:nvSpPr>
        <p:spPr>
          <a:xfrm>
            <a:off x="502938" y="3157226"/>
            <a:ext cx="698735" cy="62154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chemeClr val="tx1"/>
              </a:solidFill>
            </a:endParaRPr>
          </a:p>
        </p:txBody>
      </p:sp>
      <p:sp>
        <p:nvSpPr>
          <p:cNvPr id="36" name="円/楕円 35"/>
          <p:cNvSpPr/>
          <p:nvPr/>
        </p:nvSpPr>
        <p:spPr>
          <a:xfrm>
            <a:off x="722116" y="2385316"/>
            <a:ext cx="245654" cy="241506"/>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chemeClr val="tx1"/>
              </a:solidFill>
            </a:endParaRPr>
          </a:p>
        </p:txBody>
      </p:sp>
      <p:sp>
        <p:nvSpPr>
          <p:cNvPr id="37" name="テキスト ボックス 36"/>
          <p:cNvSpPr txBox="1"/>
          <p:nvPr/>
        </p:nvSpPr>
        <p:spPr>
          <a:xfrm>
            <a:off x="0" y="2645260"/>
            <a:ext cx="1689886" cy="369332"/>
          </a:xfrm>
          <a:prstGeom prst="rect">
            <a:avLst/>
          </a:prstGeom>
          <a:noFill/>
        </p:spPr>
        <p:txBody>
          <a:bodyPr wrap="none" rtlCol="0">
            <a:spAutoFit/>
          </a:bodyPr>
          <a:lstStyle/>
          <a:p>
            <a:r>
              <a:rPr lang="ja-JP" altLang="en-US" dirty="0" smtClean="0"/>
              <a:t>被アクセス範囲</a:t>
            </a:r>
            <a:endParaRPr kumimoji="1" lang="ja-JP" altLang="en-US" dirty="0"/>
          </a:p>
        </p:txBody>
      </p:sp>
      <p:sp>
        <p:nvSpPr>
          <p:cNvPr id="38" name="テキスト ボックス 37"/>
          <p:cNvSpPr txBox="1"/>
          <p:nvPr/>
        </p:nvSpPr>
        <p:spPr>
          <a:xfrm>
            <a:off x="12974" y="3778766"/>
            <a:ext cx="1678665" cy="646331"/>
          </a:xfrm>
          <a:prstGeom prst="rect">
            <a:avLst/>
          </a:prstGeom>
          <a:noFill/>
        </p:spPr>
        <p:txBody>
          <a:bodyPr wrap="none" rtlCol="0">
            <a:spAutoFit/>
          </a:bodyPr>
          <a:lstStyle/>
          <a:p>
            <a:r>
              <a:rPr lang="ja-JP" altLang="en-US" dirty="0" smtClean="0"/>
              <a:t>宣言されている</a:t>
            </a:r>
            <a:endParaRPr lang="en-US" altLang="ja-JP" dirty="0" smtClean="0"/>
          </a:p>
          <a:p>
            <a:r>
              <a:rPr lang="ja-JP" altLang="en-US" dirty="0"/>
              <a:t>アクセス</a:t>
            </a:r>
            <a:r>
              <a:rPr lang="ja-JP" altLang="en-US" dirty="0" smtClean="0"/>
              <a:t>範囲</a:t>
            </a:r>
            <a:endParaRPr kumimoji="1" lang="ja-JP" altLang="en-US" dirty="0"/>
          </a:p>
        </p:txBody>
      </p:sp>
      <p:sp>
        <p:nvSpPr>
          <p:cNvPr id="39" name="テキスト ボックス 38"/>
          <p:cNvSpPr txBox="1"/>
          <p:nvPr/>
        </p:nvSpPr>
        <p:spPr>
          <a:xfrm>
            <a:off x="5748475" y="2710117"/>
            <a:ext cx="1284326" cy="646331"/>
          </a:xfrm>
          <a:prstGeom prst="rect">
            <a:avLst/>
          </a:prstGeom>
          <a:noFill/>
        </p:spPr>
        <p:txBody>
          <a:bodyPr wrap="none" rtlCol="0">
            <a:spAutoFit/>
          </a:bodyPr>
          <a:lstStyle/>
          <a:p>
            <a:r>
              <a:rPr lang="ja-JP" altLang="en-US" dirty="0" smtClean="0"/>
              <a:t>①</a:t>
            </a:r>
            <a:r>
              <a:rPr kumimoji="1" lang="ja-JP" altLang="en-US" dirty="0" smtClean="0"/>
              <a:t>変化</a:t>
            </a:r>
            <a:r>
              <a:rPr lang="ja-JP" altLang="en-US" dirty="0" smtClean="0"/>
              <a:t>無し</a:t>
            </a:r>
            <a:endParaRPr lang="en-US" altLang="ja-JP" dirty="0" smtClean="0"/>
          </a:p>
          <a:p>
            <a:r>
              <a:rPr lang="en-US" altLang="ja-JP" dirty="0" smtClean="0"/>
              <a:t>AE</a:t>
            </a:r>
          </a:p>
        </p:txBody>
      </p:sp>
      <p:sp>
        <p:nvSpPr>
          <p:cNvPr id="40" name="テキスト ボックス 39"/>
          <p:cNvSpPr txBox="1"/>
          <p:nvPr/>
        </p:nvSpPr>
        <p:spPr>
          <a:xfrm>
            <a:off x="5785445" y="3476674"/>
            <a:ext cx="1338828" cy="646331"/>
          </a:xfrm>
          <a:prstGeom prst="rect">
            <a:avLst/>
          </a:prstGeom>
          <a:noFill/>
        </p:spPr>
        <p:txBody>
          <a:bodyPr wrap="none" rtlCol="0">
            <a:spAutoFit/>
          </a:bodyPr>
          <a:lstStyle/>
          <a:p>
            <a:r>
              <a:rPr lang="ja-JP" altLang="en-US" dirty="0"/>
              <a:t>②</a:t>
            </a:r>
            <a:r>
              <a:rPr kumimoji="1" lang="ja-JP" altLang="en-US" dirty="0" smtClean="0"/>
              <a:t>範囲拡大</a:t>
            </a:r>
            <a:endParaRPr kumimoji="1" lang="en-US" altLang="ja-JP" dirty="0" smtClean="0"/>
          </a:p>
          <a:p>
            <a:r>
              <a:rPr kumimoji="1" lang="en-US" altLang="ja-JP" dirty="0" smtClean="0"/>
              <a:t>AE</a:t>
            </a:r>
            <a:endParaRPr kumimoji="1" lang="ja-JP" altLang="en-US" dirty="0"/>
          </a:p>
        </p:txBody>
      </p:sp>
      <p:sp>
        <p:nvSpPr>
          <p:cNvPr id="41" name="テキスト ボックス 40"/>
          <p:cNvSpPr txBox="1"/>
          <p:nvPr/>
        </p:nvSpPr>
        <p:spPr>
          <a:xfrm>
            <a:off x="5748475" y="4395720"/>
            <a:ext cx="1338828" cy="646331"/>
          </a:xfrm>
          <a:prstGeom prst="rect">
            <a:avLst/>
          </a:prstGeom>
          <a:noFill/>
        </p:spPr>
        <p:txBody>
          <a:bodyPr wrap="none" rtlCol="0">
            <a:spAutoFit/>
          </a:bodyPr>
          <a:lstStyle/>
          <a:p>
            <a:r>
              <a:rPr lang="ja-JP" altLang="en-US" dirty="0" smtClean="0"/>
              <a:t>③</a:t>
            </a:r>
            <a:r>
              <a:rPr kumimoji="1" lang="ja-JP" altLang="en-US" dirty="0" smtClean="0"/>
              <a:t>範囲拡大</a:t>
            </a:r>
            <a:endParaRPr kumimoji="1" lang="en-US" altLang="ja-JP" dirty="0" smtClean="0"/>
          </a:p>
          <a:p>
            <a:r>
              <a:rPr lang="en-US" altLang="ja-JP" dirty="0" smtClean="0"/>
              <a:t>AE</a:t>
            </a:r>
            <a:r>
              <a:rPr lang="ja-JP" altLang="en-US" dirty="0"/>
              <a:t>解消</a:t>
            </a:r>
            <a:endParaRPr kumimoji="1" lang="ja-JP" altLang="en-US" dirty="0"/>
          </a:p>
        </p:txBody>
      </p:sp>
      <p:sp>
        <p:nvSpPr>
          <p:cNvPr id="16" name="テキスト ボックス 15"/>
          <p:cNvSpPr txBox="1"/>
          <p:nvPr/>
        </p:nvSpPr>
        <p:spPr>
          <a:xfrm>
            <a:off x="2989074" y="4055765"/>
            <a:ext cx="492443" cy="369332"/>
          </a:xfrm>
          <a:prstGeom prst="rect">
            <a:avLst/>
          </a:prstGeom>
          <a:noFill/>
        </p:spPr>
        <p:txBody>
          <a:bodyPr wrap="none" rtlCol="0">
            <a:spAutoFit/>
          </a:bodyPr>
          <a:lstStyle/>
          <a:p>
            <a:r>
              <a:rPr lang="en-US" altLang="ja-JP" dirty="0" smtClean="0"/>
              <a:t>AE</a:t>
            </a:r>
          </a:p>
        </p:txBody>
      </p:sp>
      <p:sp>
        <p:nvSpPr>
          <p:cNvPr id="3" name="テキスト ボックス 2"/>
          <p:cNvSpPr txBox="1"/>
          <p:nvPr/>
        </p:nvSpPr>
        <p:spPr>
          <a:xfrm>
            <a:off x="2743199" y="2273804"/>
            <a:ext cx="1154483" cy="369332"/>
          </a:xfrm>
          <a:prstGeom prst="rect">
            <a:avLst/>
          </a:prstGeom>
          <a:noFill/>
          <a:ln>
            <a:solidFill>
              <a:schemeClr val="tx1"/>
            </a:solidFill>
          </a:ln>
        </p:spPr>
        <p:txBody>
          <a:bodyPr wrap="none" rtlCol="0">
            <a:spAutoFit/>
          </a:bodyPr>
          <a:lstStyle/>
          <a:p>
            <a:r>
              <a:rPr lang="ja-JP" altLang="en-US" dirty="0" smtClean="0"/>
              <a:t>テスト無し</a:t>
            </a:r>
            <a:endParaRPr kumimoji="1" lang="ja-JP" altLang="en-US" dirty="0"/>
          </a:p>
        </p:txBody>
      </p:sp>
      <p:sp>
        <p:nvSpPr>
          <p:cNvPr id="17" name="テキスト ボックス 16"/>
          <p:cNvSpPr txBox="1"/>
          <p:nvPr/>
        </p:nvSpPr>
        <p:spPr>
          <a:xfrm>
            <a:off x="4807526" y="2257490"/>
            <a:ext cx="1149674" cy="369332"/>
          </a:xfrm>
          <a:prstGeom prst="rect">
            <a:avLst/>
          </a:prstGeom>
          <a:noFill/>
          <a:ln>
            <a:solidFill>
              <a:schemeClr val="tx1"/>
            </a:solidFill>
          </a:ln>
        </p:spPr>
        <p:txBody>
          <a:bodyPr wrap="none" rtlCol="0">
            <a:spAutoFit/>
          </a:bodyPr>
          <a:lstStyle/>
          <a:p>
            <a:r>
              <a:rPr lang="ja-JP" altLang="en-US" dirty="0" smtClean="0"/>
              <a:t>テスト有り</a:t>
            </a:r>
            <a:endParaRPr kumimoji="1" lang="ja-JP" altLang="en-US" dirty="0"/>
          </a:p>
        </p:txBody>
      </p:sp>
      <p:pic>
        <p:nvPicPr>
          <p:cNvPr id="18" name="図 17"/>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883212" y="2710117"/>
            <a:ext cx="2850312" cy="2247174"/>
          </a:xfrm>
          <a:prstGeom prst="rect">
            <a:avLst/>
          </a:prstGeom>
        </p:spPr>
      </p:pic>
      <p:sp>
        <p:nvSpPr>
          <p:cNvPr id="5" name="テキスト ボックス 4"/>
          <p:cNvSpPr txBox="1"/>
          <p:nvPr/>
        </p:nvSpPr>
        <p:spPr>
          <a:xfrm>
            <a:off x="7124273" y="4534219"/>
            <a:ext cx="1393330" cy="369332"/>
          </a:xfrm>
          <a:prstGeom prst="rect">
            <a:avLst/>
          </a:prstGeom>
        </p:spPr>
        <p:style>
          <a:lnRef idx="1">
            <a:schemeClr val="accent2"/>
          </a:lnRef>
          <a:fillRef idx="2">
            <a:schemeClr val="accent2"/>
          </a:fillRef>
          <a:effectRef idx="1">
            <a:schemeClr val="accent2"/>
          </a:effectRef>
          <a:fontRef idx="minor">
            <a:schemeClr val="dk1"/>
          </a:fontRef>
        </p:style>
        <p:txBody>
          <a:bodyPr wrap="none" rtlCol="0">
            <a:spAutoFit/>
          </a:bodyPr>
          <a:lstStyle/>
          <a:p>
            <a:r>
              <a:rPr kumimoji="1" lang="ja-JP" altLang="en-US" dirty="0" smtClean="0"/>
              <a:t>意図的な</a:t>
            </a:r>
            <a:r>
              <a:rPr kumimoji="1" lang="en-US" altLang="ja-JP" dirty="0" smtClean="0"/>
              <a:t>AE</a:t>
            </a:r>
            <a:endParaRPr kumimoji="1" lang="ja-JP" altLang="en-US" dirty="0"/>
          </a:p>
        </p:txBody>
      </p:sp>
    </p:spTree>
    <p:extLst>
      <p:ext uri="{BB962C8B-B14F-4D97-AF65-F5344CB8AC3E}">
        <p14:creationId xmlns:p14="http://schemas.microsoft.com/office/powerpoint/2010/main" val="3493873278"/>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smtClean="0"/>
              <a:t>RQ1 </a:t>
            </a:r>
            <a:r>
              <a:rPr lang="ja-JP" altLang="en-US" dirty="0" smtClean="0"/>
              <a:t>テストケース</a:t>
            </a:r>
            <a:r>
              <a:rPr lang="ja-JP" altLang="en-US" dirty="0"/>
              <a:t>により発見できる</a:t>
            </a:r>
            <a:r>
              <a:rPr lang="en-US" altLang="ja-JP" dirty="0"/>
              <a:t/>
            </a:r>
            <a:br>
              <a:rPr lang="en-US" altLang="ja-JP" dirty="0"/>
            </a:br>
            <a:r>
              <a:rPr lang="ja-JP" altLang="en-US" dirty="0"/>
              <a:t>意図的な</a:t>
            </a:r>
            <a:r>
              <a:rPr lang="en-US" altLang="ja-JP" dirty="0" smtClean="0"/>
              <a:t>AE</a:t>
            </a:r>
            <a:r>
              <a:rPr lang="ja-JP" altLang="en-US" dirty="0" smtClean="0"/>
              <a:t>　その</a:t>
            </a:r>
            <a:r>
              <a:rPr lang="en-US" altLang="ja-JP" dirty="0"/>
              <a:t>2</a:t>
            </a:r>
            <a:endParaRPr kumimoji="1" lang="ja-JP" altLang="en-US" dirty="0"/>
          </a:p>
        </p:txBody>
      </p:sp>
      <p:sp>
        <p:nvSpPr>
          <p:cNvPr id="4" name="スライド番号プレースホルダー 3"/>
          <p:cNvSpPr>
            <a:spLocks noGrp="1"/>
          </p:cNvSpPr>
          <p:nvPr>
            <p:ph type="sldNum" sz="quarter" idx="12"/>
          </p:nvPr>
        </p:nvSpPr>
        <p:spPr/>
        <p:txBody>
          <a:bodyPr/>
          <a:lstStyle/>
          <a:p>
            <a:fld id="{10BF1CB8-4175-44FF-84F3-313DE1255CF5}" type="slidenum">
              <a:rPr lang="ja-JP" altLang="en-US" smtClean="0"/>
              <a:pPr/>
              <a:t>19</a:t>
            </a:fld>
            <a:endParaRPr lang="ja-JP" altLang="en-US" dirty="0"/>
          </a:p>
        </p:txBody>
      </p:sp>
      <p:sp>
        <p:nvSpPr>
          <p:cNvPr id="15" name="テキスト ボックス 14"/>
          <p:cNvSpPr txBox="1"/>
          <p:nvPr/>
        </p:nvSpPr>
        <p:spPr>
          <a:xfrm>
            <a:off x="722116" y="4709370"/>
            <a:ext cx="7916488" cy="1938992"/>
          </a:xfrm>
          <a:prstGeom prst="rect">
            <a:avLst/>
          </a:prstGeom>
          <a:noFill/>
        </p:spPr>
        <p:txBody>
          <a:bodyPr wrap="square" rtlCol="0">
            <a:spAutoFit/>
          </a:bodyPr>
          <a:lstStyle/>
          <a:p>
            <a:r>
              <a:rPr lang="ja-JP" altLang="en-US" sz="2400" dirty="0" smtClean="0"/>
              <a:t>意図的な</a:t>
            </a:r>
            <a:r>
              <a:rPr lang="en-US" altLang="ja-JP" sz="2400" dirty="0" smtClean="0"/>
              <a:t>AE</a:t>
            </a:r>
            <a:endParaRPr kumimoji="1" lang="en-US" altLang="ja-JP" sz="2400" dirty="0" smtClean="0"/>
          </a:p>
          <a:p>
            <a:r>
              <a:rPr lang="ja-JP" altLang="en-US" sz="2400" dirty="0" smtClean="0"/>
              <a:t>⑤，⑥の場合</a:t>
            </a:r>
            <a:endParaRPr lang="en-US" altLang="ja-JP" sz="2400" dirty="0" smtClean="0"/>
          </a:p>
          <a:p>
            <a:pPr lvl="1"/>
            <a:r>
              <a:rPr kumimoji="1" lang="ja-JP" altLang="en-US" sz="2400" dirty="0" smtClean="0"/>
              <a:t>被参照のないメソッドがテストされている</a:t>
            </a:r>
            <a:endParaRPr lang="en-US" altLang="ja-JP" sz="2400" dirty="0" smtClean="0"/>
          </a:p>
          <a:p>
            <a:pPr lvl="1"/>
            <a:r>
              <a:rPr kumimoji="1" lang="ja-JP" altLang="en-US" sz="2400" dirty="0" smtClean="0"/>
              <a:t>   </a:t>
            </a:r>
            <a:r>
              <a:rPr kumimoji="1" lang="ja-JP" altLang="en-US" sz="2400" dirty="0"/>
              <a:t>　</a:t>
            </a:r>
            <a:r>
              <a:rPr kumimoji="1" lang="ja-JP" altLang="en-US" sz="2400" dirty="0" smtClean="0"/>
              <a:t>⇒　</a:t>
            </a:r>
            <a:r>
              <a:rPr kumimoji="1" lang="en-US" altLang="ja-JP" sz="2400" dirty="0" smtClean="0"/>
              <a:t>Java</a:t>
            </a:r>
            <a:r>
              <a:rPr kumimoji="1" lang="ja-JP" altLang="en-US" sz="2400" dirty="0" smtClean="0"/>
              <a:t>プログラム外からのアクセスがある判断し，</a:t>
            </a:r>
            <a:endParaRPr lang="en-US" altLang="ja-JP" sz="2400" dirty="0"/>
          </a:p>
          <a:p>
            <a:pPr lvl="1"/>
            <a:r>
              <a:rPr kumimoji="1" lang="en-US" altLang="ja-JP" sz="2400" dirty="0" smtClean="0"/>
              <a:t>       </a:t>
            </a:r>
            <a:r>
              <a:rPr kumimoji="1" lang="ja-JP" altLang="en-US" sz="2400" dirty="0" smtClean="0"/>
              <a:t>　　それにより意図的</a:t>
            </a:r>
            <a:r>
              <a:rPr lang="ja-JP" altLang="en-US" sz="2400" dirty="0" smtClean="0"/>
              <a:t>な</a:t>
            </a:r>
            <a:r>
              <a:rPr lang="en-US" altLang="ja-JP" sz="2400" dirty="0" smtClean="0"/>
              <a:t>AE</a:t>
            </a:r>
            <a:r>
              <a:rPr lang="ja-JP" altLang="en-US" sz="2400" dirty="0" smtClean="0"/>
              <a:t>と判定</a:t>
            </a:r>
            <a:r>
              <a:rPr kumimoji="1" lang="ja-JP" altLang="en-US" sz="2400" dirty="0" smtClean="0"/>
              <a:t>　</a:t>
            </a:r>
            <a:endParaRPr kumimoji="1" lang="ja-JP" altLang="en-US" sz="2400" dirty="0"/>
          </a:p>
        </p:txBody>
      </p:sp>
      <p:sp>
        <p:nvSpPr>
          <p:cNvPr id="6" name="テキスト ボックス 5"/>
          <p:cNvSpPr txBox="1"/>
          <p:nvPr/>
        </p:nvSpPr>
        <p:spPr>
          <a:xfrm>
            <a:off x="12974" y="1600200"/>
            <a:ext cx="9131026" cy="461665"/>
          </a:xfrm>
          <a:prstGeom prst="rect">
            <a:avLst/>
          </a:prstGeom>
          <a:noFill/>
        </p:spPr>
        <p:txBody>
          <a:bodyPr wrap="none" rtlCol="0">
            <a:spAutoFit/>
          </a:bodyPr>
          <a:lstStyle/>
          <a:p>
            <a:r>
              <a:rPr kumimoji="1" lang="ja-JP" altLang="en-US" sz="2400" dirty="0" smtClean="0"/>
              <a:t>テストケースからのアクセスによる</a:t>
            </a:r>
            <a:r>
              <a:rPr kumimoji="1" lang="en-US" altLang="ja-JP" sz="2400" dirty="0" smtClean="0"/>
              <a:t>AE</a:t>
            </a:r>
            <a:r>
              <a:rPr kumimoji="1" lang="ja-JP" altLang="en-US" sz="2400" dirty="0" smtClean="0"/>
              <a:t>メソッドの被アクセス範囲の変化</a:t>
            </a:r>
            <a:endParaRPr kumimoji="1" lang="ja-JP" altLang="en-US" sz="2400" dirty="0"/>
          </a:p>
        </p:txBody>
      </p:sp>
      <p:pic>
        <p:nvPicPr>
          <p:cNvPr id="34" name="図 3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965345" y="2696014"/>
            <a:ext cx="2752678" cy="2165503"/>
          </a:xfrm>
          <a:prstGeom prst="rect">
            <a:avLst/>
          </a:prstGeom>
        </p:spPr>
      </p:pic>
      <p:sp>
        <p:nvSpPr>
          <p:cNvPr id="35" name="円/楕円 34"/>
          <p:cNvSpPr/>
          <p:nvPr/>
        </p:nvSpPr>
        <p:spPr>
          <a:xfrm>
            <a:off x="502938" y="3157226"/>
            <a:ext cx="698735" cy="62154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chemeClr val="tx1"/>
              </a:solidFill>
            </a:endParaRPr>
          </a:p>
        </p:txBody>
      </p:sp>
      <p:sp>
        <p:nvSpPr>
          <p:cNvPr id="36" name="円/楕円 35"/>
          <p:cNvSpPr/>
          <p:nvPr/>
        </p:nvSpPr>
        <p:spPr>
          <a:xfrm>
            <a:off x="722116" y="2385316"/>
            <a:ext cx="245654" cy="241506"/>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chemeClr val="tx1"/>
              </a:solidFill>
            </a:endParaRPr>
          </a:p>
        </p:txBody>
      </p:sp>
      <p:sp>
        <p:nvSpPr>
          <p:cNvPr id="37" name="テキスト ボックス 36"/>
          <p:cNvSpPr txBox="1"/>
          <p:nvPr/>
        </p:nvSpPr>
        <p:spPr>
          <a:xfrm>
            <a:off x="0" y="2645260"/>
            <a:ext cx="1689886" cy="369332"/>
          </a:xfrm>
          <a:prstGeom prst="rect">
            <a:avLst/>
          </a:prstGeom>
          <a:noFill/>
        </p:spPr>
        <p:txBody>
          <a:bodyPr wrap="none" rtlCol="0">
            <a:spAutoFit/>
          </a:bodyPr>
          <a:lstStyle/>
          <a:p>
            <a:r>
              <a:rPr lang="ja-JP" altLang="en-US" dirty="0" smtClean="0"/>
              <a:t>被アクセス範囲</a:t>
            </a:r>
            <a:endParaRPr kumimoji="1" lang="ja-JP" altLang="en-US" dirty="0"/>
          </a:p>
        </p:txBody>
      </p:sp>
      <p:sp>
        <p:nvSpPr>
          <p:cNvPr id="38" name="テキスト ボックス 37"/>
          <p:cNvSpPr txBox="1"/>
          <p:nvPr/>
        </p:nvSpPr>
        <p:spPr>
          <a:xfrm>
            <a:off x="12974" y="3778766"/>
            <a:ext cx="1678665" cy="646331"/>
          </a:xfrm>
          <a:prstGeom prst="rect">
            <a:avLst/>
          </a:prstGeom>
          <a:noFill/>
        </p:spPr>
        <p:txBody>
          <a:bodyPr wrap="none" rtlCol="0">
            <a:spAutoFit/>
          </a:bodyPr>
          <a:lstStyle/>
          <a:p>
            <a:r>
              <a:rPr lang="ja-JP" altLang="en-US" dirty="0" smtClean="0"/>
              <a:t>宣言されている</a:t>
            </a:r>
            <a:endParaRPr lang="en-US" altLang="ja-JP" dirty="0" smtClean="0"/>
          </a:p>
          <a:p>
            <a:r>
              <a:rPr lang="ja-JP" altLang="en-US" dirty="0"/>
              <a:t>アクセス</a:t>
            </a:r>
            <a:r>
              <a:rPr lang="ja-JP" altLang="en-US" dirty="0" smtClean="0"/>
              <a:t>範囲</a:t>
            </a:r>
            <a:endParaRPr kumimoji="1" lang="ja-JP" altLang="en-US" dirty="0"/>
          </a:p>
        </p:txBody>
      </p:sp>
      <p:sp>
        <p:nvSpPr>
          <p:cNvPr id="39" name="テキスト ボックス 38"/>
          <p:cNvSpPr txBox="1"/>
          <p:nvPr/>
        </p:nvSpPr>
        <p:spPr>
          <a:xfrm>
            <a:off x="5748475" y="2710117"/>
            <a:ext cx="1685077" cy="646331"/>
          </a:xfrm>
          <a:prstGeom prst="rect">
            <a:avLst/>
          </a:prstGeom>
          <a:noFill/>
        </p:spPr>
        <p:txBody>
          <a:bodyPr wrap="none" rtlCol="0">
            <a:spAutoFit/>
          </a:bodyPr>
          <a:lstStyle/>
          <a:p>
            <a:r>
              <a:rPr lang="ja-JP" altLang="en-US" dirty="0"/>
              <a:t>④</a:t>
            </a:r>
            <a:r>
              <a:rPr kumimoji="1" lang="ja-JP" altLang="en-US" dirty="0" smtClean="0"/>
              <a:t>変化</a:t>
            </a:r>
            <a:r>
              <a:rPr lang="ja-JP" altLang="en-US" dirty="0" smtClean="0"/>
              <a:t>無し</a:t>
            </a:r>
            <a:endParaRPr lang="en-US" altLang="ja-JP" dirty="0" smtClean="0"/>
          </a:p>
          <a:p>
            <a:r>
              <a:rPr lang="en-US" altLang="ja-JP" dirty="0" smtClean="0"/>
              <a:t>AE(</a:t>
            </a:r>
            <a:r>
              <a:rPr lang="en-US" altLang="ja-JP" dirty="0" err="1" smtClean="0"/>
              <a:t>NoAccess</a:t>
            </a:r>
            <a:r>
              <a:rPr lang="en-US" altLang="ja-JP" dirty="0" smtClean="0"/>
              <a:t>)</a:t>
            </a:r>
          </a:p>
        </p:txBody>
      </p:sp>
      <p:sp>
        <p:nvSpPr>
          <p:cNvPr id="40" name="テキスト ボックス 39"/>
          <p:cNvSpPr txBox="1"/>
          <p:nvPr/>
        </p:nvSpPr>
        <p:spPr>
          <a:xfrm>
            <a:off x="5785445" y="3476674"/>
            <a:ext cx="2146742" cy="646331"/>
          </a:xfrm>
          <a:prstGeom prst="rect">
            <a:avLst/>
          </a:prstGeom>
          <a:noFill/>
        </p:spPr>
        <p:txBody>
          <a:bodyPr wrap="none" rtlCol="0">
            <a:spAutoFit/>
          </a:bodyPr>
          <a:lstStyle/>
          <a:p>
            <a:r>
              <a:rPr lang="ja-JP" altLang="en-US" dirty="0"/>
              <a:t>⑤</a:t>
            </a:r>
            <a:r>
              <a:rPr kumimoji="1" lang="ja-JP" altLang="en-US" dirty="0" smtClean="0"/>
              <a:t>範囲拡大</a:t>
            </a:r>
            <a:endParaRPr kumimoji="1" lang="en-US" altLang="ja-JP" dirty="0" smtClean="0"/>
          </a:p>
          <a:p>
            <a:r>
              <a:rPr kumimoji="1" lang="en-US" altLang="ja-JP" dirty="0" smtClean="0"/>
              <a:t>AE(</a:t>
            </a:r>
            <a:r>
              <a:rPr kumimoji="1" lang="en-US" altLang="ja-JP" dirty="0" err="1" smtClean="0"/>
              <a:t>NoAccess</a:t>
            </a:r>
            <a:r>
              <a:rPr kumimoji="1" lang="ja-JP" altLang="en-US" dirty="0" smtClean="0"/>
              <a:t>解消</a:t>
            </a:r>
            <a:r>
              <a:rPr kumimoji="1" lang="en-US" altLang="ja-JP" dirty="0" smtClean="0"/>
              <a:t>)</a:t>
            </a:r>
            <a:endParaRPr kumimoji="1" lang="ja-JP" altLang="en-US" dirty="0"/>
          </a:p>
        </p:txBody>
      </p:sp>
      <p:sp>
        <p:nvSpPr>
          <p:cNvPr id="41" name="テキスト ボックス 40"/>
          <p:cNvSpPr txBox="1"/>
          <p:nvPr/>
        </p:nvSpPr>
        <p:spPr>
          <a:xfrm>
            <a:off x="5748475" y="4395720"/>
            <a:ext cx="1338828" cy="646331"/>
          </a:xfrm>
          <a:prstGeom prst="rect">
            <a:avLst/>
          </a:prstGeom>
          <a:noFill/>
        </p:spPr>
        <p:txBody>
          <a:bodyPr wrap="none" rtlCol="0">
            <a:spAutoFit/>
          </a:bodyPr>
          <a:lstStyle/>
          <a:p>
            <a:r>
              <a:rPr lang="ja-JP" altLang="en-US" dirty="0"/>
              <a:t>⑥</a:t>
            </a:r>
            <a:r>
              <a:rPr kumimoji="1" lang="ja-JP" altLang="en-US" dirty="0" smtClean="0"/>
              <a:t>範囲拡大</a:t>
            </a:r>
            <a:endParaRPr kumimoji="1" lang="en-US" altLang="ja-JP" dirty="0" smtClean="0"/>
          </a:p>
          <a:p>
            <a:r>
              <a:rPr lang="en-US" altLang="ja-JP" dirty="0" smtClean="0"/>
              <a:t>AE</a:t>
            </a:r>
            <a:r>
              <a:rPr lang="ja-JP" altLang="en-US" dirty="0"/>
              <a:t>解消</a:t>
            </a:r>
            <a:endParaRPr kumimoji="1" lang="ja-JP" altLang="en-US" dirty="0"/>
          </a:p>
        </p:txBody>
      </p:sp>
      <p:sp>
        <p:nvSpPr>
          <p:cNvPr id="16" name="テキスト ボックス 15"/>
          <p:cNvSpPr txBox="1"/>
          <p:nvPr/>
        </p:nvSpPr>
        <p:spPr>
          <a:xfrm>
            <a:off x="2359653" y="4054713"/>
            <a:ext cx="1685077" cy="369332"/>
          </a:xfrm>
          <a:prstGeom prst="rect">
            <a:avLst/>
          </a:prstGeom>
          <a:noFill/>
        </p:spPr>
        <p:txBody>
          <a:bodyPr wrap="none" rtlCol="0">
            <a:spAutoFit/>
          </a:bodyPr>
          <a:lstStyle/>
          <a:p>
            <a:r>
              <a:rPr lang="en-US" altLang="ja-JP" dirty="0" smtClean="0"/>
              <a:t>AE(</a:t>
            </a:r>
            <a:r>
              <a:rPr lang="en-US" altLang="ja-JP" dirty="0" err="1" smtClean="0"/>
              <a:t>NoAccess</a:t>
            </a:r>
            <a:r>
              <a:rPr lang="en-US" altLang="ja-JP" dirty="0" smtClean="0"/>
              <a:t>)</a:t>
            </a:r>
          </a:p>
        </p:txBody>
      </p:sp>
      <p:sp>
        <p:nvSpPr>
          <p:cNvPr id="3" name="テキスト ボックス 2"/>
          <p:cNvSpPr txBox="1"/>
          <p:nvPr/>
        </p:nvSpPr>
        <p:spPr>
          <a:xfrm>
            <a:off x="2743199" y="2273804"/>
            <a:ext cx="1154483" cy="369332"/>
          </a:xfrm>
          <a:prstGeom prst="rect">
            <a:avLst/>
          </a:prstGeom>
          <a:noFill/>
          <a:ln>
            <a:solidFill>
              <a:schemeClr val="tx1"/>
            </a:solidFill>
          </a:ln>
        </p:spPr>
        <p:txBody>
          <a:bodyPr wrap="none" rtlCol="0">
            <a:spAutoFit/>
          </a:bodyPr>
          <a:lstStyle/>
          <a:p>
            <a:r>
              <a:rPr lang="ja-JP" altLang="en-US" dirty="0" smtClean="0"/>
              <a:t>テスト無し</a:t>
            </a:r>
            <a:endParaRPr kumimoji="1" lang="ja-JP" altLang="en-US" dirty="0"/>
          </a:p>
        </p:txBody>
      </p:sp>
      <p:sp>
        <p:nvSpPr>
          <p:cNvPr id="17" name="テキスト ボックス 16"/>
          <p:cNvSpPr txBox="1"/>
          <p:nvPr/>
        </p:nvSpPr>
        <p:spPr>
          <a:xfrm>
            <a:off x="4807526" y="2257490"/>
            <a:ext cx="1149674" cy="369332"/>
          </a:xfrm>
          <a:prstGeom prst="rect">
            <a:avLst/>
          </a:prstGeom>
          <a:noFill/>
          <a:ln>
            <a:solidFill>
              <a:schemeClr val="tx1"/>
            </a:solidFill>
          </a:ln>
        </p:spPr>
        <p:txBody>
          <a:bodyPr wrap="none" rtlCol="0">
            <a:spAutoFit/>
          </a:bodyPr>
          <a:lstStyle/>
          <a:p>
            <a:r>
              <a:rPr lang="ja-JP" altLang="en-US" dirty="0" smtClean="0"/>
              <a:t>テスト有り</a:t>
            </a:r>
            <a:endParaRPr kumimoji="1" lang="ja-JP" altLang="en-US" dirty="0"/>
          </a:p>
        </p:txBody>
      </p:sp>
      <p:sp>
        <p:nvSpPr>
          <p:cNvPr id="18" name="テキスト ボックス 17"/>
          <p:cNvSpPr txBox="1"/>
          <p:nvPr/>
        </p:nvSpPr>
        <p:spPr>
          <a:xfrm>
            <a:off x="7500974" y="3356448"/>
            <a:ext cx="1393330" cy="369332"/>
          </a:xfrm>
          <a:prstGeom prst="rect">
            <a:avLst/>
          </a:prstGeom>
        </p:spPr>
        <p:style>
          <a:lnRef idx="1">
            <a:schemeClr val="accent2"/>
          </a:lnRef>
          <a:fillRef idx="2">
            <a:schemeClr val="accent2"/>
          </a:fillRef>
          <a:effectRef idx="1">
            <a:schemeClr val="accent2"/>
          </a:effectRef>
          <a:fontRef idx="minor">
            <a:schemeClr val="dk1"/>
          </a:fontRef>
        </p:style>
        <p:txBody>
          <a:bodyPr wrap="none" rtlCol="0">
            <a:spAutoFit/>
          </a:bodyPr>
          <a:lstStyle/>
          <a:p>
            <a:r>
              <a:rPr kumimoji="1" lang="ja-JP" altLang="en-US" dirty="0" smtClean="0"/>
              <a:t>意図的な</a:t>
            </a:r>
            <a:r>
              <a:rPr kumimoji="1" lang="en-US" altLang="ja-JP" dirty="0" smtClean="0"/>
              <a:t>AE</a:t>
            </a:r>
            <a:endParaRPr kumimoji="1" lang="ja-JP" altLang="en-US" dirty="0"/>
          </a:p>
        </p:txBody>
      </p:sp>
      <p:sp>
        <p:nvSpPr>
          <p:cNvPr id="19" name="テキスト ボックス 18"/>
          <p:cNvSpPr txBox="1"/>
          <p:nvPr/>
        </p:nvSpPr>
        <p:spPr>
          <a:xfrm>
            <a:off x="7500974" y="4407278"/>
            <a:ext cx="1393330" cy="369332"/>
          </a:xfrm>
          <a:prstGeom prst="rect">
            <a:avLst/>
          </a:prstGeom>
        </p:spPr>
        <p:style>
          <a:lnRef idx="1">
            <a:schemeClr val="accent2"/>
          </a:lnRef>
          <a:fillRef idx="2">
            <a:schemeClr val="accent2"/>
          </a:fillRef>
          <a:effectRef idx="1">
            <a:schemeClr val="accent2"/>
          </a:effectRef>
          <a:fontRef idx="minor">
            <a:schemeClr val="dk1"/>
          </a:fontRef>
        </p:style>
        <p:txBody>
          <a:bodyPr wrap="none" rtlCol="0">
            <a:spAutoFit/>
          </a:bodyPr>
          <a:lstStyle/>
          <a:p>
            <a:r>
              <a:rPr kumimoji="1" lang="ja-JP" altLang="en-US" dirty="0" smtClean="0"/>
              <a:t>意図的な</a:t>
            </a:r>
            <a:r>
              <a:rPr kumimoji="1" lang="en-US" altLang="ja-JP" dirty="0" smtClean="0"/>
              <a:t>AE</a:t>
            </a:r>
            <a:endParaRPr kumimoji="1" lang="ja-JP" altLang="en-US" dirty="0"/>
          </a:p>
        </p:txBody>
      </p:sp>
    </p:spTree>
    <p:extLst>
      <p:ext uri="{BB962C8B-B14F-4D97-AF65-F5344CB8AC3E}">
        <p14:creationId xmlns:p14="http://schemas.microsoft.com/office/powerpoint/2010/main" val="92580536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本発表の概要</a:t>
            </a:r>
            <a:endParaRPr lang="ja-JP" altLang="en-US" dirty="0"/>
          </a:p>
        </p:txBody>
      </p:sp>
      <p:sp>
        <p:nvSpPr>
          <p:cNvPr id="3" name="コンテンツ プレースホルダー 2"/>
          <p:cNvSpPr>
            <a:spLocks noGrp="1"/>
          </p:cNvSpPr>
          <p:nvPr>
            <p:ph idx="1"/>
          </p:nvPr>
        </p:nvSpPr>
        <p:spPr/>
        <p:txBody>
          <a:bodyPr/>
          <a:lstStyle/>
          <a:p>
            <a:r>
              <a:rPr lang="ja-JP" altLang="en-US" dirty="0" smtClean="0"/>
              <a:t>背景、用語</a:t>
            </a:r>
            <a:r>
              <a:rPr lang="ja-JP" altLang="en-US" dirty="0"/>
              <a:t>説明</a:t>
            </a:r>
            <a:endParaRPr lang="en-US" altLang="ja-JP" dirty="0" smtClean="0"/>
          </a:p>
          <a:p>
            <a:r>
              <a:rPr lang="ja-JP" altLang="en-US" dirty="0" smtClean="0"/>
              <a:t>既存研究</a:t>
            </a:r>
            <a:endParaRPr lang="en-US" altLang="ja-JP" dirty="0" smtClean="0"/>
          </a:p>
          <a:p>
            <a:r>
              <a:rPr lang="ja-JP" altLang="en-US" dirty="0" smtClean="0"/>
              <a:t>本研究の概要</a:t>
            </a:r>
            <a:endParaRPr lang="en-US" altLang="ja-JP" dirty="0" smtClean="0"/>
          </a:p>
          <a:p>
            <a:r>
              <a:rPr lang="ja-JP" altLang="en-US" dirty="0" smtClean="0"/>
              <a:t>テストケースを用いた分析</a:t>
            </a:r>
            <a:endParaRPr lang="en-US" altLang="ja-JP" dirty="0" smtClean="0"/>
          </a:p>
          <a:p>
            <a:r>
              <a:rPr lang="ja-JP" altLang="en-US" dirty="0" smtClean="0"/>
              <a:t>まとめと今後の課題</a:t>
            </a:r>
            <a:endParaRPr lang="en-US" altLang="ja-JP" dirty="0" smtClean="0"/>
          </a:p>
          <a:p>
            <a:pPr lvl="1"/>
            <a:endParaRPr lang="en-US" altLang="ja-JP" dirty="0" smtClean="0"/>
          </a:p>
          <a:p>
            <a:pPr lvl="1"/>
            <a:endParaRPr lang="en-US" altLang="ja-JP" dirty="0" smtClean="0"/>
          </a:p>
          <a:p>
            <a:endParaRPr lang="en-US" altLang="ja-JP" dirty="0" smtClean="0"/>
          </a:p>
        </p:txBody>
      </p:sp>
      <p:sp>
        <p:nvSpPr>
          <p:cNvPr id="5" name="スライド番号プレースホルダー 4"/>
          <p:cNvSpPr>
            <a:spLocks noGrp="1"/>
          </p:cNvSpPr>
          <p:nvPr>
            <p:ph type="sldNum" sz="quarter" idx="12"/>
          </p:nvPr>
        </p:nvSpPr>
        <p:spPr/>
        <p:txBody>
          <a:bodyPr/>
          <a:lstStyle/>
          <a:p>
            <a:fld id="{10BF1CB8-4175-44FF-84F3-313DE1255CF5}" type="slidenum">
              <a:rPr lang="ja-JP" altLang="en-US" smtClean="0"/>
              <a:pPr/>
              <a:t>2</a:t>
            </a:fld>
            <a:endParaRPr lang="ja-JP" altLang="en-US" dirty="0"/>
          </a:p>
        </p:txBody>
      </p:sp>
    </p:spTree>
    <p:extLst>
      <p:ext uri="{BB962C8B-B14F-4D97-AF65-F5344CB8AC3E}">
        <p14:creationId xmlns:p14="http://schemas.microsoft.com/office/powerpoint/2010/main" val="3471983473"/>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smtClean="0"/>
              <a:t>RQ1</a:t>
            </a:r>
            <a:r>
              <a:rPr lang="ja-JP" altLang="en-US" dirty="0" smtClean="0"/>
              <a:t> 実験対象</a:t>
            </a:r>
            <a:endParaRPr lang="ja-JP" altLang="en-US" dirty="0"/>
          </a:p>
        </p:txBody>
      </p:sp>
      <p:sp>
        <p:nvSpPr>
          <p:cNvPr id="3" name="コンテンツ プレースホルダー 2"/>
          <p:cNvSpPr>
            <a:spLocks noGrp="1"/>
          </p:cNvSpPr>
          <p:nvPr>
            <p:ph idx="1"/>
          </p:nvPr>
        </p:nvSpPr>
        <p:spPr/>
        <p:txBody>
          <a:bodyPr>
            <a:normAutofit fontScale="92500"/>
          </a:bodyPr>
          <a:lstStyle/>
          <a:p>
            <a:r>
              <a:rPr lang="ja-JP" altLang="en-US" dirty="0" smtClean="0"/>
              <a:t>三つのオープンソースプロジェクトを対象</a:t>
            </a:r>
            <a:endParaRPr lang="en-US" altLang="ja-JP" dirty="0" smtClean="0"/>
          </a:p>
          <a:p>
            <a:pPr lvl="1"/>
            <a:r>
              <a:rPr lang="en-US" altLang="ja-JP" dirty="0" smtClean="0"/>
              <a:t>Apache Ant 1.9.4</a:t>
            </a:r>
          </a:p>
          <a:p>
            <a:pPr lvl="1"/>
            <a:r>
              <a:rPr lang="en-US" altLang="ja-JP" dirty="0" smtClean="0"/>
              <a:t>Struts 2.3.16.3</a:t>
            </a:r>
          </a:p>
          <a:p>
            <a:pPr lvl="1"/>
            <a:r>
              <a:rPr lang="en-US" altLang="ja-JP" dirty="0" err="1" smtClean="0"/>
              <a:t>Javassist</a:t>
            </a:r>
            <a:r>
              <a:rPr lang="en-US" altLang="ja-JP" dirty="0" smtClean="0"/>
              <a:t> 3.18.2</a:t>
            </a:r>
          </a:p>
          <a:p>
            <a:pPr lvl="1"/>
            <a:endParaRPr lang="ja-JP" altLang="en-US" dirty="0" smtClean="0"/>
          </a:p>
          <a:p>
            <a:r>
              <a:rPr lang="ja-JP" altLang="en-US" dirty="0" smtClean="0"/>
              <a:t>実験対象の選定方針</a:t>
            </a:r>
            <a:endParaRPr lang="en-US" altLang="ja-JP" dirty="0" smtClean="0"/>
          </a:p>
          <a:p>
            <a:pPr lvl="1"/>
            <a:r>
              <a:rPr lang="ja-JP" altLang="en-US" dirty="0" smtClean="0"/>
              <a:t>比較的ソースコードのサイズが大きい</a:t>
            </a:r>
            <a:endParaRPr lang="en-US" altLang="ja-JP" dirty="0" smtClean="0"/>
          </a:p>
          <a:p>
            <a:pPr lvl="1"/>
            <a:r>
              <a:rPr lang="ja-JP" altLang="en-US" dirty="0" smtClean="0"/>
              <a:t>ソースコードとテストケースがセットで提供されている</a:t>
            </a:r>
            <a:endParaRPr lang="en-US" altLang="ja-JP" dirty="0" smtClean="0"/>
          </a:p>
          <a:p>
            <a:pPr lvl="1"/>
            <a:r>
              <a:rPr lang="ja-JP" altLang="en-US" dirty="0" smtClean="0"/>
              <a:t>リフレクションを利用していないプロジェクトであること</a:t>
            </a:r>
            <a:endParaRPr lang="ja-JP" altLang="en-US" dirty="0"/>
          </a:p>
        </p:txBody>
      </p:sp>
      <p:sp>
        <p:nvSpPr>
          <p:cNvPr id="4" name="スライド番号プレースホルダー 3"/>
          <p:cNvSpPr>
            <a:spLocks noGrp="1"/>
          </p:cNvSpPr>
          <p:nvPr>
            <p:ph type="sldNum" sz="quarter" idx="12"/>
          </p:nvPr>
        </p:nvSpPr>
        <p:spPr/>
        <p:txBody>
          <a:bodyPr/>
          <a:lstStyle/>
          <a:p>
            <a:fld id="{10BF1CB8-4175-44FF-84F3-313DE1255CF5}" type="slidenum">
              <a:rPr lang="ja-JP" altLang="en-US" smtClean="0"/>
              <a:pPr/>
              <a:t>20</a:t>
            </a:fld>
            <a:endParaRPr lang="ja-JP" altLang="en-US" dirty="0"/>
          </a:p>
        </p:txBody>
      </p:sp>
    </p:spTree>
    <p:extLst>
      <p:ext uri="{BB962C8B-B14F-4D97-AF65-F5344CB8AC3E}">
        <p14:creationId xmlns:p14="http://schemas.microsoft.com/office/powerpoint/2010/main" val="2541581122"/>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smtClean="0"/>
              <a:t>RQ1</a:t>
            </a:r>
            <a:r>
              <a:rPr lang="ja-JP" altLang="en-US" dirty="0" smtClean="0"/>
              <a:t> 実験方法</a:t>
            </a:r>
            <a:endParaRPr lang="ja-JP" altLang="en-US" dirty="0"/>
          </a:p>
        </p:txBody>
      </p:sp>
      <p:sp>
        <p:nvSpPr>
          <p:cNvPr id="4" name="スライド番号プレースホルダー 3"/>
          <p:cNvSpPr>
            <a:spLocks noGrp="1"/>
          </p:cNvSpPr>
          <p:nvPr>
            <p:ph type="sldNum" sz="quarter" idx="12"/>
          </p:nvPr>
        </p:nvSpPr>
        <p:spPr/>
        <p:txBody>
          <a:bodyPr/>
          <a:lstStyle/>
          <a:p>
            <a:fld id="{10BF1CB8-4175-44FF-84F3-313DE1255CF5}" type="slidenum">
              <a:rPr lang="ja-JP" altLang="en-US" smtClean="0"/>
              <a:pPr/>
              <a:t>21</a:t>
            </a:fld>
            <a:endParaRPr lang="ja-JP" altLang="en-US" dirty="0"/>
          </a:p>
        </p:txBody>
      </p:sp>
      <p:sp>
        <p:nvSpPr>
          <p:cNvPr id="26" name="正方形/長方形 25"/>
          <p:cNvSpPr/>
          <p:nvPr/>
        </p:nvSpPr>
        <p:spPr>
          <a:xfrm>
            <a:off x="638491" y="2147555"/>
            <a:ext cx="343696" cy="606082"/>
          </a:xfrm>
          <a:prstGeom prst="rect">
            <a:avLst/>
          </a:prstGeom>
          <a:solidFill>
            <a:schemeClr val="accent6">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smtClean="0"/>
              <a:t>C</a:t>
            </a:r>
            <a:endParaRPr kumimoji="1" lang="ja-JP" altLang="en-US" dirty="0"/>
          </a:p>
        </p:txBody>
      </p:sp>
      <p:sp>
        <p:nvSpPr>
          <p:cNvPr id="27" name="正方形/長方形 26"/>
          <p:cNvSpPr/>
          <p:nvPr/>
        </p:nvSpPr>
        <p:spPr>
          <a:xfrm>
            <a:off x="542238" y="2241973"/>
            <a:ext cx="343696" cy="606082"/>
          </a:xfrm>
          <a:prstGeom prst="rect">
            <a:avLst/>
          </a:prstGeom>
          <a:solidFill>
            <a:schemeClr val="accent6">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28" name="正方形/長方形 27"/>
          <p:cNvSpPr/>
          <p:nvPr/>
        </p:nvSpPr>
        <p:spPr>
          <a:xfrm>
            <a:off x="445985" y="2336391"/>
            <a:ext cx="343696" cy="606082"/>
          </a:xfrm>
          <a:prstGeom prst="rect">
            <a:avLst/>
          </a:prstGeom>
          <a:solidFill>
            <a:schemeClr val="accent6">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29" name="テキスト ボックス 28"/>
          <p:cNvSpPr txBox="1"/>
          <p:nvPr/>
        </p:nvSpPr>
        <p:spPr>
          <a:xfrm>
            <a:off x="22741" y="3097227"/>
            <a:ext cx="1584088" cy="584775"/>
          </a:xfrm>
          <a:prstGeom prst="rect">
            <a:avLst/>
          </a:prstGeom>
          <a:noFill/>
        </p:spPr>
        <p:txBody>
          <a:bodyPr wrap="none" rtlCol="0">
            <a:spAutoFit/>
          </a:bodyPr>
          <a:lstStyle/>
          <a:p>
            <a:r>
              <a:rPr lang="ja-JP" altLang="en-US" sz="1600" dirty="0"/>
              <a:t>アプリケーション</a:t>
            </a:r>
            <a:endParaRPr kumimoji="1" lang="en-US" altLang="ja-JP" sz="1600" dirty="0" smtClean="0"/>
          </a:p>
          <a:p>
            <a:r>
              <a:rPr kumimoji="1" lang="ja-JP" altLang="en-US" sz="1600" dirty="0" smtClean="0"/>
              <a:t>ソースコード</a:t>
            </a:r>
            <a:endParaRPr kumimoji="1" lang="ja-JP" altLang="en-US" sz="1600" dirty="0"/>
          </a:p>
        </p:txBody>
      </p:sp>
      <p:sp>
        <p:nvSpPr>
          <p:cNvPr id="30" name="テキスト ボックス 29"/>
          <p:cNvSpPr txBox="1"/>
          <p:nvPr/>
        </p:nvSpPr>
        <p:spPr>
          <a:xfrm>
            <a:off x="1616360" y="3443636"/>
            <a:ext cx="1565878" cy="400110"/>
          </a:xfrm>
          <a:prstGeom prst="rect">
            <a:avLst/>
          </a:prstGeom>
          <a:noFill/>
        </p:spPr>
        <p:txBody>
          <a:bodyPr wrap="none" rtlCol="0">
            <a:spAutoFit/>
          </a:bodyPr>
          <a:lstStyle/>
          <a:p>
            <a:r>
              <a:rPr kumimoji="1" lang="en-US" altLang="ja-JP" sz="2000" b="1" dirty="0" err="1" smtClean="0"/>
              <a:t>Modichecke</a:t>
            </a:r>
            <a:r>
              <a:rPr kumimoji="1" lang="en-US" altLang="ja-JP" sz="2000" dirty="0" err="1" smtClean="0"/>
              <a:t>r</a:t>
            </a:r>
            <a:endParaRPr kumimoji="1" lang="ja-JP" altLang="en-US" sz="2000" dirty="0"/>
          </a:p>
        </p:txBody>
      </p:sp>
      <p:sp>
        <p:nvSpPr>
          <p:cNvPr id="32" name="正方形/長方形 31"/>
          <p:cNvSpPr/>
          <p:nvPr/>
        </p:nvSpPr>
        <p:spPr>
          <a:xfrm>
            <a:off x="997090" y="4183632"/>
            <a:ext cx="310017" cy="641283"/>
          </a:xfrm>
          <a:prstGeom prst="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smtClean="0"/>
              <a:t>C</a:t>
            </a:r>
            <a:endParaRPr kumimoji="1" lang="ja-JP" altLang="en-US" dirty="0"/>
          </a:p>
        </p:txBody>
      </p:sp>
      <p:sp>
        <p:nvSpPr>
          <p:cNvPr id="33" name="正方形/長方形 32"/>
          <p:cNvSpPr/>
          <p:nvPr/>
        </p:nvSpPr>
        <p:spPr>
          <a:xfrm>
            <a:off x="900837" y="4278050"/>
            <a:ext cx="310017" cy="641283"/>
          </a:xfrm>
          <a:prstGeom prst="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39" name="正方形/長方形 38"/>
          <p:cNvSpPr/>
          <p:nvPr/>
        </p:nvSpPr>
        <p:spPr>
          <a:xfrm>
            <a:off x="804584" y="4372468"/>
            <a:ext cx="310017" cy="641283"/>
          </a:xfrm>
          <a:prstGeom prst="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45" name="正方形/長方形 44"/>
          <p:cNvSpPr/>
          <p:nvPr/>
        </p:nvSpPr>
        <p:spPr>
          <a:xfrm>
            <a:off x="368454" y="4194774"/>
            <a:ext cx="343696" cy="606082"/>
          </a:xfrm>
          <a:prstGeom prst="rect">
            <a:avLst/>
          </a:prstGeom>
          <a:solidFill>
            <a:schemeClr val="accent6">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smtClean="0"/>
              <a:t>C</a:t>
            </a:r>
            <a:endParaRPr kumimoji="1" lang="ja-JP" altLang="en-US" dirty="0"/>
          </a:p>
        </p:txBody>
      </p:sp>
      <p:sp>
        <p:nvSpPr>
          <p:cNvPr id="47" name="正方形/長方形 46"/>
          <p:cNvSpPr/>
          <p:nvPr/>
        </p:nvSpPr>
        <p:spPr>
          <a:xfrm>
            <a:off x="272201" y="4289192"/>
            <a:ext cx="343696" cy="606082"/>
          </a:xfrm>
          <a:prstGeom prst="rect">
            <a:avLst/>
          </a:prstGeom>
          <a:solidFill>
            <a:schemeClr val="accent6">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48" name="正方形/長方形 47"/>
          <p:cNvSpPr/>
          <p:nvPr/>
        </p:nvSpPr>
        <p:spPr>
          <a:xfrm>
            <a:off x="175948" y="4383610"/>
            <a:ext cx="343696" cy="606082"/>
          </a:xfrm>
          <a:prstGeom prst="rect">
            <a:avLst/>
          </a:prstGeom>
          <a:solidFill>
            <a:schemeClr val="accent6">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50" name="テキスト ボックス 49"/>
          <p:cNvSpPr txBox="1"/>
          <p:nvPr/>
        </p:nvSpPr>
        <p:spPr>
          <a:xfrm>
            <a:off x="-4299" y="5159826"/>
            <a:ext cx="1741182" cy="830997"/>
          </a:xfrm>
          <a:prstGeom prst="rect">
            <a:avLst/>
          </a:prstGeom>
          <a:noFill/>
        </p:spPr>
        <p:txBody>
          <a:bodyPr wrap="none" rtlCol="0">
            <a:spAutoFit/>
          </a:bodyPr>
          <a:lstStyle/>
          <a:p>
            <a:r>
              <a:rPr lang="ja-JP" altLang="en-US" sz="1600" dirty="0" smtClean="0"/>
              <a:t>アプリケーションと</a:t>
            </a:r>
            <a:endParaRPr lang="en-US" altLang="ja-JP" sz="1600" dirty="0" smtClean="0"/>
          </a:p>
          <a:p>
            <a:r>
              <a:rPr kumimoji="1" lang="ja-JP" altLang="en-US" sz="1600" dirty="0" smtClean="0"/>
              <a:t>テストケースの</a:t>
            </a:r>
            <a:endParaRPr kumimoji="1" lang="en-US" altLang="ja-JP" sz="1600" dirty="0" smtClean="0"/>
          </a:p>
          <a:p>
            <a:r>
              <a:rPr kumimoji="1" lang="ja-JP" altLang="en-US" sz="1600" dirty="0" smtClean="0"/>
              <a:t>ソースコード</a:t>
            </a:r>
            <a:endParaRPr kumimoji="1" lang="ja-JP" altLang="en-US" sz="1600" dirty="0"/>
          </a:p>
        </p:txBody>
      </p:sp>
      <p:sp>
        <p:nvSpPr>
          <p:cNvPr id="51" name="正方形/長方形 50"/>
          <p:cNvSpPr/>
          <p:nvPr/>
        </p:nvSpPr>
        <p:spPr>
          <a:xfrm>
            <a:off x="2046907" y="2176302"/>
            <a:ext cx="698873" cy="1242059"/>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3" name="右矢印 62"/>
          <p:cNvSpPr/>
          <p:nvPr/>
        </p:nvSpPr>
        <p:spPr>
          <a:xfrm>
            <a:off x="1651651" y="2522321"/>
            <a:ext cx="187555" cy="61455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8" name="右矢印 77"/>
          <p:cNvSpPr/>
          <p:nvPr/>
        </p:nvSpPr>
        <p:spPr>
          <a:xfrm>
            <a:off x="1601008" y="4493580"/>
            <a:ext cx="187555" cy="61455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9" name="テキスト ボックス 78"/>
          <p:cNvSpPr txBox="1"/>
          <p:nvPr/>
        </p:nvSpPr>
        <p:spPr>
          <a:xfrm>
            <a:off x="1952294" y="5482083"/>
            <a:ext cx="1565878" cy="400110"/>
          </a:xfrm>
          <a:prstGeom prst="rect">
            <a:avLst/>
          </a:prstGeom>
          <a:noFill/>
        </p:spPr>
        <p:txBody>
          <a:bodyPr wrap="none" rtlCol="0">
            <a:spAutoFit/>
          </a:bodyPr>
          <a:lstStyle/>
          <a:p>
            <a:r>
              <a:rPr kumimoji="1" lang="en-US" altLang="ja-JP" sz="2000" b="1" dirty="0" err="1" smtClean="0"/>
              <a:t>Modichecke</a:t>
            </a:r>
            <a:r>
              <a:rPr kumimoji="1" lang="en-US" altLang="ja-JP" sz="2000" dirty="0" err="1" smtClean="0"/>
              <a:t>r</a:t>
            </a:r>
            <a:endParaRPr kumimoji="1" lang="ja-JP" altLang="en-US" sz="2000" dirty="0"/>
          </a:p>
        </p:txBody>
      </p:sp>
      <p:sp>
        <p:nvSpPr>
          <p:cNvPr id="80" name="正方形/長方形 79"/>
          <p:cNvSpPr/>
          <p:nvPr/>
        </p:nvSpPr>
        <p:spPr>
          <a:xfrm>
            <a:off x="1991133" y="4051670"/>
            <a:ext cx="1689713" cy="135385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1" name="正方形/長方形 80"/>
          <p:cNvSpPr/>
          <p:nvPr/>
        </p:nvSpPr>
        <p:spPr>
          <a:xfrm>
            <a:off x="3528738" y="2420295"/>
            <a:ext cx="447640" cy="447877"/>
          </a:xfrm>
          <a:prstGeom prst="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82" name="正方形/長方形 81"/>
          <p:cNvSpPr/>
          <p:nvPr/>
        </p:nvSpPr>
        <p:spPr>
          <a:xfrm>
            <a:off x="3611889" y="2549196"/>
            <a:ext cx="447640" cy="447877"/>
          </a:xfrm>
          <a:prstGeom prst="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83" name="正方形/長方形 82"/>
          <p:cNvSpPr/>
          <p:nvPr/>
        </p:nvSpPr>
        <p:spPr>
          <a:xfrm>
            <a:off x="3712695" y="2678097"/>
            <a:ext cx="447640" cy="447877"/>
          </a:xfrm>
          <a:prstGeom prst="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87" name="右矢印 86"/>
          <p:cNvSpPr/>
          <p:nvPr/>
        </p:nvSpPr>
        <p:spPr>
          <a:xfrm>
            <a:off x="3013809" y="2537065"/>
            <a:ext cx="187555" cy="61455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8" name="右矢印 87"/>
          <p:cNvSpPr/>
          <p:nvPr/>
        </p:nvSpPr>
        <p:spPr>
          <a:xfrm>
            <a:off x="3829953" y="4482578"/>
            <a:ext cx="187555" cy="61455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9" name="テキスト ボックス 88"/>
          <p:cNvSpPr txBox="1"/>
          <p:nvPr/>
        </p:nvSpPr>
        <p:spPr>
          <a:xfrm>
            <a:off x="3355054" y="3207074"/>
            <a:ext cx="1242648" cy="338554"/>
          </a:xfrm>
          <a:prstGeom prst="rect">
            <a:avLst/>
          </a:prstGeom>
          <a:noFill/>
        </p:spPr>
        <p:txBody>
          <a:bodyPr wrap="none" rtlCol="0">
            <a:spAutoFit/>
          </a:bodyPr>
          <a:lstStyle/>
          <a:p>
            <a:r>
              <a:rPr kumimoji="1" lang="ja-JP" altLang="en-US" sz="1600" dirty="0" smtClean="0"/>
              <a:t>存在する</a:t>
            </a:r>
            <a:r>
              <a:rPr kumimoji="1" lang="en-US" altLang="ja-JP" sz="1600" dirty="0" smtClean="0"/>
              <a:t>AE</a:t>
            </a:r>
            <a:endParaRPr kumimoji="1" lang="ja-JP" altLang="en-US" sz="1600" dirty="0"/>
          </a:p>
        </p:txBody>
      </p:sp>
      <p:sp>
        <p:nvSpPr>
          <p:cNvPr id="44" name="正方形/長方形 43"/>
          <p:cNvSpPr/>
          <p:nvPr/>
        </p:nvSpPr>
        <p:spPr>
          <a:xfrm>
            <a:off x="6232594" y="3263128"/>
            <a:ext cx="447640" cy="447877"/>
          </a:xfrm>
          <a:prstGeom prst="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46" name="正方形/長方形 45"/>
          <p:cNvSpPr/>
          <p:nvPr/>
        </p:nvSpPr>
        <p:spPr>
          <a:xfrm>
            <a:off x="6333400" y="3450959"/>
            <a:ext cx="447640" cy="447877"/>
          </a:xfrm>
          <a:prstGeom prst="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49" name="テキスト ボックス 48"/>
          <p:cNvSpPr txBox="1"/>
          <p:nvPr/>
        </p:nvSpPr>
        <p:spPr>
          <a:xfrm>
            <a:off x="5881335" y="4001534"/>
            <a:ext cx="1393330" cy="369332"/>
          </a:xfrm>
          <a:prstGeom prst="rect">
            <a:avLst/>
          </a:prstGeom>
          <a:noFill/>
        </p:spPr>
        <p:txBody>
          <a:bodyPr wrap="none" rtlCol="0">
            <a:spAutoFit/>
          </a:bodyPr>
          <a:lstStyle/>
          <a:p>
            <a:r>
              <a:rPr kumimoji="1" lang="ja-JP" altLang="en-US" dirty="0" smtClean="0"/>
              <a:t>意図的な</a:t>
            </a:r>
            <a:r>
              <a:rPr kumimoji="1" lang="en-US" altLang="ja-JP" dirty="0" smtClean="0"/>
              <a:t>AE</a:t>
            </a:r>
            <a:endParaRPr kumimoji="1" lang="ja-JP" altLang="en-US" dirty="0"/>
          </a:p>
        </p:txBody>
      </p:sp>
      <p:sp>
        <p:nvSpPr>
          <p:cNvPr id="52" name="左中かっこ 51"/>
          <p:cNvSpPr/>
          <p:nvPr/>
        </p:nvSpPr>
        <p:spPr>
          <a:xfrm>
            <a:off x="7157736" y="3257425"/>
            <a:ext cx="116929" cy="840088"/>
          </a:xfrm>
          <a:prstGeom prst="leftBrace">
            <a:avLst/>
          </a:prstGeom>
          <a:ln w="28575">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54" name="テキスト ボックス 53"/>
          <p:cNvSpPr txBox="1"/>
          <p:nvPr/>
        </p:nvSpPr>
        <p:spPr>
          <a:xfrm>
            <a:off x="7277603" y="3282772"/>
            <a:ext cx="1415772" cy="369332"/>
          </a:xfrm>
          <a:prstGeom prst="rect">
            <a:avLst/>
          </a:prstGeom>
          <a:noFill/>
        </p:spPr>
        <p:txBody>
          <a:bodyPr wrap="none" rtlCol="0">
            <a:spAutoFit/>
          </a:bodyPr>
          <a:lstStyle/>
          <a:p>
            <a:r>
              <a:rPr kumimoji="1" lang="ja-JP" altLang="en-US" dirty="0" smtClean="0"/>
              <a:t>③⑥</a:t>
            </a:r>
            <a:r>
              <a:rPr kumimoji="1" lang="en-US" altLang="ja-JP" dirty="0" smtClean="0"/>
              <a:t>AE</a:t>
            </a:r>
            <a:r>
              <a:rPr lang="ja-JP" altLang="en-US" dirty="0"/>
              <a:t>解消</a:t>
            </a:r>
            <a:endParaRPr lang="en-US" altLang="ja-JP" dirty="0" smtClean="0"/>
          </a:p>
        </p:txBody>
      </p:sp>
      <p:sp>
        <p:nvSpPr>
          <p:cNvPr id="56" name="テキスト ボックス 55"/>
          <p:cNvSpPr txBox="1"/>
          <p:nvPr/>
        </p:nvSpPr>
        <p:spPr>
          <a:xfrm>
            <a:off x="7281580" y="3642701"/>
            <a:ext cx="1915909" cy="369332"/>
          </a:xfrm>
          <a:prstGeom prst="rect">
            <a:avLst/>
          </a:prstGeom>
          <a:noFill/>
        </p:spPr>
        <p:txBody>
          <a:bodyPr wrap="none" rtlCol="0">
            <a:spAutoFit/>
          </a:bodyPr>
          <a:lstStyle/>
          <a:p>
            <a:r>
              <a:rPr kumimoji="1" lang="ja-JP" altLang="en-US" dirty="0" smtClean="0"/>
              <a:t>⑤</a:t>
            </a:r>
            <a:r>
              <a:rPr lang="en-US" altLang="ja-JP" dirty="0" err="1" smtClean="0"/>
              <a:t>NoAccess</a:t>
            </a:r>
            <a:r>
              <a:rPr lang="ja-JP" altLang="en-US" dirty="0" smtClean="0"/>
              <a:t>解消</a:t>
            </a:r>
            <a:endParaRPr kumimoji="1" lang="en-US" altLang="ja-JP" dirty="0" smtClean="0"/>
          </a:p>
        </p:txBody>
      </p:sp>
      <p:sp>
        <p:nvSpPr>
          <p:cNvPr id="9" name="テキスト ボックス 8"/>
          <p:cNvSpPr txBox="1"/>
          <p:nvPr/>
        </p:nvSpPr>
        <p:spPr>
          <a:xfrm>
            <a:off x="5442346" y="3313263"/>
            <a:ext cx="561372" cy="461665"/>
          </a:xfrm>
          <a:prstGeom prst="rect">
            <a:avLst/>
          </a:prstGeom>
          <a:noFill/>
        </p:spPr>
        <p:txBody>
          <a:bodyPr wrap="none" rtlCol="0">
            <a:spAutoFit/>
          </a:bodyPr>
          <a:lstStyle/>
          <a:p>
            <a:r>
              <a:rPr kumimoji="1" lang="en-US" altLang="ja-JP" sz="2400" dirty="0" smtClean="0"/>
              <a:t>(1)</a:t>
            </a:r>
            <a:endParaRPr kumimoji="1" lang="ja-JP" altLang="en-US" sz="2400" dirty="0"/>
          </a:p>
        </p:txBody>
      </p:sp>
      <p:sp>
        <p:nvSpPr>
          <p:cNvPr id="57" name="正方形/長方形 56"/>
          <p:cNvSpPr/>
          <p:nvPr/>
        </p:nvSpPr>
        <p:spPr>
          <a:xfrm>
            <a:off x="5828794" y="5106462"/>
            <a:ext cx="447640" cy="447877"/>
          </a:xfrm>
          <a:prstGeom prst="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58" name="正方形/長方形 57"/>
          <p:cNvSpPr/>
          <p:nvPr/>
        </p:nvSpPr>
        <p:spPr>
          <a:xfrm>
            <a:off x="5929600" y="5294293"/>
            <a:ext cx="447640" cy="447877"/>
          </a:xfrm>
          <a:prstGeom prst="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59" name="テキスト ボックス 58"/>
          <p:cNvSpPr txBox="1"/>
          <p:nvPr/>
        </p:nvSpPr>
        <p:spPr>
          <a:xfrm>
            <a:off x="5326687" y="5844647"/>
            <a:ext cx="1343638" cy="369332"/>
          </a:xfrm>
          <a:prstGeom prst="rect">
            <a:avLst/>
          </a:prstGeom>
          <a:noFill/>
        </p:spPr>
        <p:txBody>
          <a:bodyPr wrap="none" rtlCol="0">
            <a:spAutoFit/>
          </a:bodyPr>
          <a:lstStyle/>
          <a:p>
            <a:r>
              <a:rPr lang="ja-JP" altLang="en-US" dirty="0"/>
              <a:t>変化</a:t>
            </a:r>
            <a:r>
              <a:rPr lang="ja-JP" altLang="en-US" dirty="0" smtClean="0"/>
              <a:t>し</a:t>
            </a:r>
            <a:r>
              <a:rPr lang="ja-JP" altLang="en-US" dirty="0"/>
              <a:t>た</a:t>
            </a:r>
            <a:r>
              <a:rPr kumimoji="1" lang="en-US" altLang="ja-JP" dirty="0" smtClean="0"/>
              <a:t>AE</a:t>
            </a:r>
            <a:endParaRPr kumimoji="1" lang="ja-JP" altLang="en-US" dirty="0"/>
          </a:p>
        </p:txBody>
      </p:sp>
      <p:sp>
        <p:nvSpPr>
          <p:cNvPr id="60" name="左中かっこ 59"/>
          <p:cNvSpPr/>
          <p:nvPr/>
        </p:nvSpPr>
        <p:spPr>
          <a:xfrm>
            <a:off x="6587964" y="4731172"/>
            <a:ext cx="330809" cy="1382520"/>
          </a:xfrm>
          <a:prstGeom prst="leftBrace">
            <a:avLst/>
          </a:prstGeom>
          <a:ln w="28575">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64" name="テキスト ボックス 63"/>
          <p:cNvSpPr txBox="1"/>
          <p:nvPr/>
        </p:nvSpPr>
        <p:spPr>
          <a:xfrm>
            <a:off x="5439559" y="4555091"/>
            <a:ext cx="561372" cy="461665"/>
          </a:xfrm>
          <a:prstGeom prst="rect">
            <a:avLst/>
          </a:prstGeom>
          <a:noFill/>
        </p:spPr>
        <p:txBody>
          <a:bodyPr wrap="none" rtlCol="0">
            <a:spAutoFit/>
          </a:bodyPr>
          <a:lstStyle/>
          <a:p>
            <a:r>
              <a:rPr kumimoji="1" lang="en-US" altLang="ja-JP" sz="2400" dirty="0" smtClean="0"/>
              <a:t>(2)</a:t>
            </a:r>
            <a:endParaRPr kumimoji="1" lang="ja-JP" altLang="en-US" sz="2400" dirty="0"/>
          </a:p>
        </p:txBody>
      </p:sp>
      <p:sp>
        <p:nvSpPr>
          <p:cNvPr id="10" name="テキスト ボックス 9"/>
          <p:cNvSpPr txBox="1"/>
          <p:nvPr/>
        </p:nvSpPr>
        <p:spPr>
          <a:xfrm>
            <a:off x="6849017" y="5452535"/>
            <a:ext cx="2199641" cy="646331"/>
          </a:xfrm>
          <a:prstGeom prst="rect">
            <a:avLst/>
          </a:prstGeom>
          <a:noFill/>
        </p:spPr>
        <p:txBody>
          <a:bodyPr wrap="none" rtlCol="0">
            <a:spAutoFit/>
          </a:bodyPr>
          <a:lstStyle/>
          <a:p>
            <a:r>
              <a:rPr kumimoji="1" lang="ja-JP" altLang="en-US" dirty="0" smtClean="0"/>
              <a:t>②修正されたが，</a:t>
            </a:r>
            <a:endParaRPr kumimoji="1" lang="en-US" altLang="ja-JP" dirty="0" smtClean="0"/>
          </a:p>
          <a:p>
            <a:r>
              <a:rPr lang="ja-JP" altLang="en-US" dirty="0" smtClean="0"/>
              <a:t>解消されなかった</a:t>
            </a:r>
            <a:r>
              <a:rPr lang="en-US" altLang="ja-JP" dirty="0" smtClean="0"/>
              <a:t>A</a:t>
            </a:r>
            <a:r>
              <a:rPr lang="en-US" altLang="ja-JP" dirty="0"/>
              <a:t>E</a:t>
            </a:r>
            <a:endParaRPr lang="en-US" altLang="ja-JP" dirty="0" smtClean="0"/>
          </a:p>
        </p:txBody>
      </p:sp>
      <p:sp>
        <p:nvSpPr>
          <p:cNvPr id="11" name="テキスト ボックス 10"/>
          <p:cNvSpPr txBox="1"/>
          <p:nvPr/>
        </p:nvSpPr>
        <p:spPr>
          <a:xfrm>
            <a:off x="4252355" y="1646233"/>
            <a:ext cx="4724370" cy="830997"/>
          </a:xfrm>
          <a:prstGeom prst="rect">
            <a:avLst/>
          </a:prstGeom>
          <a:ln/>
        </p:spPr>
        <p:style>
          <a:lnRef idx="1">
            <a:schemeClr val="accent2"/>
          </a:lnRef>
          <a:fillRef idx="2">
            <a:schemeClr val="accent2"/>
          </a:fillRef>
          <a:effectRef idx="1">
            <a:schemeClr val="accent2"/>
          </a:effectRef>
          <a:fontRef idx="minor">
            <a:schemeClr val="dk1"/>
          </a:fontRef>
        </p:style>
        <p:txBody>
          <a:bodyPr wrap="none" rtlCol="0">
            <a:spAutoFit/>
          </a:bodyPr>
          <a:lstStyle/>
          <a:p>
            <a:r>
              <a:rPr kumimoji="1" lang="en-US" altLang="ja-JP" sz="2400" dirty="0" smtClean="0"/>
              <a:t>AE, AE(</a:t>
            </a:r>
            <a:r>
              <a:rPr kumimoji="1" lang="en-US" altLang="ja-JP" sz="2400" dirty="0" err="1" smtClean="0"/>
              <a:t>NoAccess</a:t>
            </a:r>
            <a:r>
              <a:rPr kumimoji="1" lang="en-US" altLang="ja-JP" sz="2400" dirty="0" smtClean="0"/>
              <a:t>)</a:t>
            </a:r>
            <a:r>
              <a:rPr kumimoji="1" lang="ja-JP" altLang="en-US" sz="2400" dirty="0" smtClean="0"/>
              <a:t>の変化を分析</a:t>
            </a:r>
            <a:endParaRPr kumimoji="1" lang="en-US" altLang="ja-JP" sz="2400" dirty="0" smtClean="0"/>
          </a:p>
          <a:p>
            <a:r>
              <a:rPr lang="ja-JP" altLang="en-US" sz="2400" dirty="0" smtClean="0"/>
              <a:t>し，解消，修正された</a:t>
            </a:r>
            <a:r>
              <a:rPr kumimoji="1" lang="ja-JP" altLang="en-US" sz="2400" dirty="0" smtClean="0"/>
              <a:t>数を求める</a:t>
            </a:r>
            <a:endParaRPr kumimoji="1" lang="ja-JP" altLang="en-US" sz="2400" dirty="0"/>
          </a:p>
        </p:txBody>
      </p:sp>
      <p:sp>
        <p:nvSpPr>
          <p:cNvPr id="6" name="テキスト ボックス 5"/>
          <p:cNvSpPr txBox="1"/>
          <p:nvPr/>
        </p:nvSpPr>
        <p:spPr>
          <a:xfrm>
            <a:off x="6861131" y="4924961"/>
            <a:ext cx="2223686" cy="369332"/>
          </a:xfrm>
          <a:prstGeom prst="rect">
            <a:avLst/>
          </a:prstGeom>
          <a:noFill/>
        </p:spPr>
        <p:txBody>
          <a:bodyPr wrap="none" rtlCol="0">
            <a:spAutoFit/>
          </a:bodyPr>
          <a:lstStyle/>
          <a:p>
            <a:r>
              <a:rPr lang="ja-JP" altLang="en-US" dirty="0"/>
              <a:t>③⑤</a:t>
            </a:r>
            <a:r>
              <a:rPr lang="ja-JP" altLang="en-US" dirty="0" smtClean="0"/>
              <a:t>⑥　</a:t>
            </a:r>
            <a:r>
              <a:rPr lang="en-US" altLang="ja-JP" dirty="0" smtClean="0"/>
              <a:t>(1) </a:t>
            </a:r>
            <a:r>
              <a:rPr lang="ja-JP" altLang="en-US" dirty="0" smtClean="0"/>
              <a:t>の場合　</a:t>
            </a:r>
            <a:endParaRPr kumimoji="1" lang="ja-JP" altLang="en-US" dirty="0"/>
          </a:p>
        </p:txBody>
      </p:sp>
      <p:sp>
        <p:nvSpPr>
          <p:cNvPr id="53" name="正方形/長方形 52"/>
          <p:cNvSpPr/>
          <p:nvPr/>
        </p:nvSpPr>
        <p:spPr>
          <a:xfrm>
            <a:off x="2177736" y="4373168"/>
            <a:ext cx="373844" cy="347739"/>
          </a:xfrm>
          <a:prstGeom prst="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smtClean="0">
                <a:solidFill>
                  <a:schemeClr val="tx1"/>
                </a:solidFill>
              </a:rPr>
              <a:t>T</a:t>
            </a:r>
          </a:p>
        </p:txBody>
      </p:sp>
      <p:sp>
        <p:nvSpPr>
          <p:cNvPr id="13" name="右矢印 12"/>
          <p:cNvSpPr/>
          <p:nvPr/>
        </p:nvSpPr>
        <p:spPr>
          <a:xfrm>
            <a:off x="2682388" y="4367639"/>
            <a:ext cx="268029" cy="353268"/>
          </a:xfrm>
          <a:prstGeom prst="righ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chemeClr val="tx1"/>
              </a:solidFill>
            </a:endParaRPr>
          </a:p>
        </p:txBody>
      </p:sp>
      <p:sp>
        <p:nvSpPr>
          <p:cNvPr id="66" name="正方形/長方形 65"/>
          <p:cNvSpPr/>
          <p:nvPr/>
        </p:nvSpPr>
        <p:spPr>
          <a:xfrm>
            <a:off x="3063758" y="4352336"/>
            <a:ext cx="343696" cy="368571"/>
          </a:xfrm>
          <a:prstGeom prst="rect">
            <a:avLst/>
          </a:prstGeom>
          <a:solidFill>
            <a:schemeClr val="accent6">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smtClean="0"/>
              <a:t>A</a:t>
            </a:r>
          </a:p>
        </p:txBody>
      </p:sp>
      <p:sp>
        <p:nvSpPr>
          <p:cNvPr id="67" name="正方形/長方形 66"/>
          <p:cNvSpPr/>
          <p:nvPr/>
        </p:nvSpPr>
        <p:spPr>
          <a:xfrm>
            <a:off x="2159436" y="4885029"/>
            <a:ext cx="373844" cy="347739"/>
          </a:xfrm>
          <a:prstGeom prst="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smtClean="0">
                <a:solidFill>
                  <a:schemeClr val="tx1"/>
                </a:solidFill>
              </a:rPr>
              <a:t>T</a:t>
            </a:r>
          </a:p>
        </p:txBody>
      </p:sp>
      <p:sp>
        <p:nvSpPr>
          <p:cNvPr id="68" name="正方形/長方形 67"/>
          <p:cNvSpPr/>
          <p:nvPr/>
        </p:nvSpPr>
        <p:spPr>
          <a:xfrm>
            <a:off x="3063758" y="4898532"/>
            <a:ext cx="373844" cy="347739"/>
          </a:xfrm>
          <a:prstGeom prst="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smtClean="0">
                <a:solidFill>
                  <a:schemeClr val="tx1"/>
                </a:solidFill>
              </a:rPr>
              <a:t>T</a:t>
            </a:r>
          </a:p>
        </p:txBody>
      </p:sp>
      <p:sp>
        <p:nvSpPr>
          <p:cNvPr id="70" name="右矢印 69"/>
          <p:cNvSpPr/>
          <p:nvPr/>
        </p:nvSpPr>
        <p:spPr>
          <a:xfrm>
            <a:off x="2682387" y="4893003"/>
            <a:ext cx="268029" cy="353268"/>
          </a:xfrm>
          <a:prstGeom prst="righ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chemeClr val="tx1"/>
              </a:solidFill>
            </a:endParaRPr>
          </a:p>
        </p:txBody>
      </p:sp>
      <p:sp>
        <p:nvSpPr>
          <p:cNvPr id="14" name="乗算記号 13"/>
          <p:cNvSpPr/>
          <p:nvPr/>
        </p:nvSpPr>
        <p:spPr>
          <a:xfrm>
            <a:off x="2082465" y="4851117"/>
            <a:ext cx="1440762" cy="452791"/>
          </a:xfrm>
          <a:prstGeom prst="mathMultiply">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chemeClr val="tx1"/>
              </a:solidFill>
            </a:endParaRPr>
          </a:p>
        </p:txBody>
      </p:sp>
      <p:sp>
        <p:nvSpPr>
          <p:cNvPr id="15" name="正方形/長方形 14"/>
          <p:cNvSpPr/>
          <p:nvPr/>
        </p:nvSpPr>
        <p:spPr>
          <a:xfrm>
            <a:off x="1727164" y="5497320"/>
            <a:ext cx="2446504" cy="707886"/>
          </a:xfrm>
          <a:prstGeom prst="rect">
            <a:avLst/>
          </a:prstGeom>
          <a:solidFill>
            <a:srgbClr val="FFFF00"/>
          </a:solidFill>
        </p:spPr>
        <p:txBody>
          <a:bodyPr wrap="none">
            <a:spAutoFit/>
          </a:bodyPr>
          <a:lstStyle/>
          <a:p>
            <a:r>
              <a:rPr lang="ja-JP" altLang="en-US" sz="2000" b="1" dirty="0" smtClean="0"/>
              <a:t>テストコード自体は</a:t>
            </a:r>
            <a:endParaRPr lang="en-US" altLang="ja-JP" sz="2000" b="1" dirty="0" smtClean="0"/>
          </a:p>
          <a:p>
            <a:r>
              <a:rPr lang="ja-JP" altLang="en-US" sz="2000" b="1" dirty="0" smtClean="0"/>
              <a:t>解析対象に含めない</a:t>
            </a:r>
            <a:endParaRPr lang="ja-JP" altLang="en-US" sz="2000" b="1" dirty="0"/>
          </a:p>
        </p:txBody>
      </p:sp>
      <p:sp>
        <p:nvSpPr>
          <p:cNvPr id="71" name="正方形/長方形 70"/>
          <p:cNvSpPr/>
          <p:nvPr/>
        </p:nvSpPr>
        <p:spPr>
          <a:xfrm>
            <a:off x="4169204" y="4189722"/>
            <a:ext cx="447640" cy="447877"/>
          </a:xfrm>
          <a:prstGeom prst="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72" name="正方形/長方形 71"/>
          <p:cNvSpPr/>
          <p:nvPr/>
        </p:nvSpPr>
        <p:spPr>
          <a:xfrm>
            <a:off x="4252355" y="4318623"/>
            <a:ext cx="447640" cy="447877"/>
          </a:xfrm>
          <a:prstGeom prst="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73" name="正方形/長方形 72"/>
          <p:cNvSpPr/>
          <p:nvPr/>
        </p:nvSpPr>
        <p:spPr>
          <a:xfrm>
            <a:off x="4353161" y="4447524"/>
            <a:ext cx="447640" cy="447877"/>
          </a:xfrm>
          <a:prstGeom prst="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74" name="テキスト ボックス 73"/>
          <p:cNvSpPr txBox="1"/>
          <p:nvPr/>
        </p:nvSpPr>
        <p:spPr>
          <a:xfrm>
            <a:off x="3995520" y="4976501"/>
            <a:ext cx="1242648" cy="338554"/>
          </a:xfrm>
          <a:prstGeom prst="rect">
            <a:avLst/>
          </a:prstGeom>
          <a:noFill/>
        </p:spPr>
        <p:txBody>
          <a:bodyPr wrap="none" rtlCol="0">
            <a:spAutoFit/>
          </a:bodyPr>
          <a:lstStyle/>
          <a:p>
            <a:r>
              <a:rPr kumimoji="1" lang="ja-JP" altLang="en-US" sz="1600" dirty="0" smtClean="0"/>
              <a:t>存在する</a:t>
            </a:r>
            <a:r>
              <a:rPr kumimoji="1" lang="en-US" altLang="ja-JP" sz="1600" dirty="0" smtClean="0"/>
              <a:t>AE</a:t>
            </a:r>
            <a:endParaRPr kumimoji="1" lang="ja-JP" altLang="en-US" sz="1600" dirty="0"/>
          </a:p>
        </p:txBody>
      </p:sp>
      <p:sp>
        <p:nvSpPr>
          <p:cNvPr id="16" name="左カーブ矢印 15"/>
          <p:cNvSpPr/>
          <p:nvPr/>
        </p:nvSpPr>
        <p:spPr>
          <a:xfrm rot="21146908">
            <a:off x="4843479" y="2665452"/>
            <a:ext cx="592817" cy="2039122"/>
          </a:xfrm>
          <a:prstGeom prst="curvedLeftArrow">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chemeClr val="tx1"/>
              </a:solidFill>
            </a:endParaRPr>
          </a:p>
        </p:txBody>
      </p:sp>
    </p:spTree>
    <p:extLst>
      <p:ext uri="{BB962C8B-B14F-4D97-AF65-F5344CB8AC3E}">
        <p14:creationId xmlns:p14="http://schemas.microsoft.com/office/powerpoint/2010/main" val="3586042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3"/>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3"/>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6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7"/>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68"/>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70"/>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4"/>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15"/>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11"/>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16"/>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44"/>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46"/>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49"/>
                                        </p:tgtEl>
                                        <p:attrNameLst>
                                          <p:attrName>style.visibility</p:attrName>
                                        </p:attrNameLst>
                                      </p:cBhvr>
                                      <p:to>
                                        <p:strVal val="visible"/>
                                      </p:to>
                                    </p:set>
                                  </p:childTnLst>
                                </p:cTn>
                              </p:par>
                              <p:par>
                                <p:cTn id="39" presetID="1" presetClass="entr" presetSubtype="0" fill="hold" grpId="0" nodeType="withEffect">
                                  <p:stCondLst>
                                    <p:cond delay="0"/>
                                  </p:stCondLst>
                                  <p:childTnLst>
                                    <p:set>
                                      <p:cBhvr>
                                        <p:cTn id="40" dur="1" fill="hold">
                                          <p:stCondLst>
                                            <p:cond delay="0"/>
                                          </p:stCondLst>
                                        </p:cTn>
                                        <p:tgtEl>
                                          <p:spTgt spid="52"/>
                                        </p:tgtEl>
                                        <p:attrNameLst>
                                          <p:attrName>style.visibility</p:attrName>
                                        </p:attrNameLst>
                                      </p:cBhvr>
                                      <p:to>
                                        <p:strVal val="visible"/>
                                      </p:to>
                                    </p:set>
                                  </p:childTnLst>
                                </p:cTn>
                              </p:par>
                              <p:par>
                                <p:cTn id="41" presetID="1" presetClass="entr" presetSubtype="0" fill="hold" grpId="0" nodeType="withEffect">
                                  <p:stCondLst>
                                    <p:cond delay="0"/>
                                  </p:stCondLst>
                                  <p:childTnLst>
                                    <p:set>
                                      <p:cBhvr>
                                        <p:cTn id="42" dur="1" fill="hold">
                                          <p:stCondLst>
                                            <p:cond delay="0"/>
                                          </p:stCondLst>
                                        </p:cTn>
                                        <p:tgtEl>
                                          <p:spTgt spid="54"/>
                                        </p:tgtEl>
                                        <p:attrNameLst>
                                          <p:attrName>style.visibility</p:attrName>
                                        </p:attrNameLst>
                                      </p:cBhvr>
                                      <p:to>
                                        <p:strVal val="visible"/>
                                      </p:to>
                                    </p:set>
                                  </p:childTnLst>
                                </p:cTn>
                              </p:par>
                              <p:par>
                                <p:cTn id="43" presetID="1" presetClass="entr" presetSubtype="0" fill="hold" grpId="0" nodeType="withEffect">
                                  <p:stCondLst>
                                    <p:cond delay="0"/>
                                  </p:stCondLst>
                                  <p:childTnLst>
                                    <p:set>
                                      <p:cBhvr>
                                        <p:cTn id="44" dur="1" fill="hold">
                                          <p:stCondLst>
                                            <p:cond delay="0"/>
                                          </p:stCondLst>
                                        </p:cTn>
                                        <p:tgtEl>
                                          <p:spTgt spid="56"/>
                                        </p:tgtEl>
                                        <p:attrNameLst>
                                          <p:attrName>style.visibility</p:attrName>
                                        </p:attrNameLst>
                                      </p:cBhvr>
                                      <p:to>
                                        <p:strVal val="visible"/>
                                      </p:to>
                                    </p:set>
                                  </p:childTnLst>
                                </p:cTn>
                              </p:par>
                              <p:par>
                                <p:cTn id="45" presetID="1" presetClass="entr" presetSubtype="0" fill="hold" grpId="0" nodeType="withEffect">
                                  <p:stCondLst>
                                    <p:cond delay="0"/>
                                  </p:stCondLst>
                                  <p:childTnLst>
                                    <p:set>
                                      <p:cBhvr>
                                        <p:cTn id="46" dur="1" fill="hold">
                                          <p:stCondLst>
                                            <p:cond delay="0"/>
                                          </p:stCondLst>
                                        </p:cTn>
                                        <p:tgtEl>
                                          <p:spTgt spid="9"/>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57"/>
                                        </p:tgtEl>
                                        <p:attrNameLst>
                                          <p:attrName>style.visibility</p:attrName>
                                        </p:attrNameLst>
                                      </p:cBhvr>
                                      <p:to>
                                        <p:strVal val="visible"/>
                                      </p:to>
                                    </p:set>
                                  </p:childTnLst>
                                </p:cTn>
                              </p:par>
                              <p:par>
                                <p:cTn id="51" presetID="1" presetClass="entr" presetSubtype="0" fill="hold" grpId="0" nodeType="withEffect">
                                  <p:stCondLst>
                                    <p:cond delay="0"/>
                                  </p:stCondLst>
                                  <p:childTnLst>
                                    <p:set>
                                      <p:cBhvr>
                                        <p:cTn id="52" dur="1" fill="hold">
                                          <p:stCondLst>
                                            <p:cond delay="0"/>
                                          </p:stCondLst>
                                        </p:cTn>
                                        <p:tgtEl>
                                          <p:spTgt spid="58"/>
                                        </p:tgtEl>
                                        <p:attrNameLst>
                                          <p:attrName>style.visibility</p:attrName>
                                        </p:attrNameLst>
                                      </p:cBhvr>
                                      <p:to>
                                        <p:strVal val="visible"/>
                                      </p:to>
                                    </p:set>
                                  </p:childTnLst>
                                </p:cTn>
                              </p:par>
                              <p:par>
                                <p:cTn id="53" presetID="1" presetClass="entr" presetSubtype="0" fill="hold" grpId="0" nodeType="withEffect">
                                  <p:stCondLst>
                                    <p:cond delay="0"/>
                                  </p:stCondLst>
                                  <p:childTnLst>
                                    <p:set>
                                      <p:cBhvr>
                                        <p:cTn id="54" dur="1" fill="hold">
                                          <p:stCondLst>
                                            <p:cond delay="0"/>
                                          </p:stCondLst>
                                        </p:cTn>
                                        <p:tgtEl>
                                          <p:spTgt spid="59"/>
                                        </p:tgtEl>
                                        <p:attrNameLst>
                                          <p:attrName>style.visibility</p:attrName>
                                        </p:attrNameLst>
                                      </p:cBhvr>
                                      <p:to>
                                        <p:strVal val="visible"/>
                                      </p:to>
                                    </p:set>
                                  </p:childTnLst>
                                </p:cTn>
                              </p:par>
                              <p:par>
                                <p:cTn id="55" presetID="1" presetClass="entr" presetSubtype="0" fill="hold" grpId="0" nodeType="withEffect">
                                  <p:stCondLst>
                                    <p:cond delay="0"/>
                                  </p:stCondLst>
                                  <p:childTnLst>
                                    <p:set>
                                      <p:cBhvr>
                                        <p:cTn id="56" dur="1" fill="hold">
                                          <p:stCondLst>
                                            <p:cond delay="0"/>
                                          </p:stCondLst>
                                        </p:cTn>
                                        <p:tgtEl>
                                          <p:spTgt spid="60"/>
                                        </p:tgtEl>
                                        <p:attrNameLst>
                                          <p:attrName>style.visibility</p:attrName>
                                        </p:attrNameLst>
                                      </p:cBhvr>
                                      <p:to>
                                        <p:strVal val="visible"/>
                                      </p:to>
                                    </p:set>
                                  </p:childTnLst>
                                </p:cTn>
                              </p:par>
                              <p:par>
                                <p:cTn id="57" presetID="1" presetClass="entr" presetSubtype="0" fill="hold" grpId="0" nodeType="withEffect">
                                  <p:stCondLst>
                                    <p:cond delay="0"/>
                                  </p:stCondLst>
                                  <p:childTnLst>
                                    <p:set>
                                      <p:cBhvr>
                                        <p:cTn id="58" dur="1" fill="hold">
                                          <p:stCondLst>
                                            <p:cond delay="0"/>
                                          </p:stCondLst>
                                        </p:cTn>
                                        <p:tgtEl>
                                          <p:spTgt spid="10"/>
                                        </p:tgtEl>
                                        <p:attrNameLst>
                                          <p:attrName>style.visibility</p:attrName>
                                        </p:attrNameLst>
                                      </p:cBhvr>
                                      <p:to>
                                        <p:strVal val="visible"/>
                                      </p:to>
                                    </p:set>
                                  </p:childTnLst>
                                </p:cTn>
                              </p:par>
                              <p:par>
                                <p:cTn id="59" presetID="1" presetClass="entr" presetSubtype="0" fill="hold" grpId="0" nodeType="withEffect">
                                  <p:stCondLst>
                                    <p:cond delay="0"/>
                                  </p:stCondLst>
                                  <p:childTnLst>
                                    <p:set>
                                      <p:cBhvr>
                                        <p:cTn id="60" dur="1" fill="hold">
                                          <p:stCondLst>
                                            <p:cond delay="0"/>
                                          </p:stCondLst>
                                        </p:cTn>
                                        <p:tgtEl>
                                          <p:spTgt spid="6"/>
                                        </p:tgtEl>
                                        <p:attrNameLst>
                                          <p:attrName>style.visibility</p:attrName>
                                        </p:attrNameLst>
                                      </p:cBhvr>
                                      <p:to>
                                        <p:strVal val="visible"/>
                                      </p:to>
                                    </p:set>
                                  </p:childTnLst>
                                </p:cTn>
                              </p:par>
                              <p:par>
                                <p:cTn id="61" presetID="1" presetClass="entr" presetSubtype="0" fill="hold" grpId="0" nodeType="withEffect">
                                  <p:stCondLst>
                                    <p:cond delay="0"/>
                                  </p:stCondLst>
                                  <p:childTnLst>
                                    <p:set>
                                      <p:cBhvr>
                                        <p:cTn id="62" dur="1" fill="hold">
                                          <p:stCondLst>
                                            <p:cond delay="0"/>
                                          </p:stCondLst>
                                        </p:cTn>
                                        <p:tgtEl>
                                          <p:spTgt spid="6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4" grpId="0" animBg="1"/>
      <p:bldP spid="46" grpId="0" animBg="1"/>
      <p:bldP spid="49" grpId="0"/>
      <p:bldP spid="52" grpId="0" animBg="1"/>
      <p:bldP spid="54" grpId="0"/>
      <p:bldP spid="56" grpId="0"/>
      <p:bldP spid="9" grpId="0"/>
      <p:bldP spid="57" grpId="0" animBg="1"/>
      <p:bldP spid="58" grpId="0" animBg="1"/>
      <p:bldP spid="59" grpId="0"/>
      <p:bldP spid="60" grpId="0" animBg="1"/>
      <p:bldP spid="64" grpId="0"/>
      <p:bldP spid="10" grpId="0"/>
      <p:bldP spid="11" grpId="0" animBg="1"/>
      <p:bldP spid="6" grpId="0"/>
      <p:bldP spid="53" grpId="0" animBg="1"/>
      <p:bldP spid="13" grpId="0" animBg="1"/>
      <p:bldP spid="66" grpId="0" animBg="1"/>
      <p:bldP spid="67" grpId="0" animBg="1"/>
      <p:bldP spid="68" grpId="0" animBg="1"/>
      <p:bldP spid="70" grpId="0" animBg="1"/>
      <p:bldP spid="14" grpId="0" animBg="1"/>
      <p:bldP spid="15" grpId="0" animBg="1"/>
      <p:bldP spid="16" grpId="0" animBg="1"/>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smtClean="0"/>
              <a:t>RQ1</a:t>
            </a:r>
            <a:r>
              <a:rPr lang="ja-JP" altLang="en-US" dirty="0" smtClean="0"/>
              <a:t> 実験結果（</a:t>
            </a:r>
            <a:r>
              <a:rPr lang="en-US" altLang="ja-JP" dirty="0" smtClean="0"/>
              <a:t>1</a:t>
            </a:r>
            <a:r>
              <a:rPr lang="ja-JP" altLang="en-US" dirty="0" smtClean="0"/>
              <a:t>）</a:t>
            </a:r>
            <a:endParaRPr lang="ja-JP" altLang="en-US" dirty="0"/>
          </a:p>
        </p:txBody>
      </p:sp>
      <p:graphicFrame>
        <p:nvGraphicFramePr>
          <p:cNvPr id="4" name="コンテンツ プレースホルダー 3"/>
          <p:cNvGraphicFramePr>
            <a:graphicFrameLocks noGrp="1"/>
          </p:cNvGraphicFramePr>
          <p:nvPr>
            <p:ph idx="1"/>
            <p:extLst>
              <p:ext uri="{D42A27DB-BD31-4B8C-83A1-F6EECF244321}">
                <p14:modId xmlns:p14="http://schemas.microsoft.com/office/powerpoint/2010/main" val="4007947686"/>
              </p:ext>
            </p:extLst>
          </p:nvPr>
        </p:nvGraphicFramePr>
        <p:xfrm>
          <a:off x="360608" y="1582180"/>
          <a:ext cx="8422784" cy="3607035"/>
        </p:xfrm>
        <a:graphic>
          <a:graphicData uri="http://schemas.openxmlformats.org/drawingml/2006/table">
            <a:tbl>
              <a:tblPr firstRow="1" bandRow="1">
                <a:tableStyleId>{5C22544A-7EE6-4342-B048-85BDC9FD1C3A}</a:tableStyleId>
              </a:tblPr>
              <a:tblGrid>
                <a:gridCol w="3081511"/>
                <a:gridCol w="1385268"/>
                <a:gridCol w="1878103"/>
                <a:gridCol w="2077902"/>
              </a:tblGrid>
              <a:tr h="440345">
                <a:tc>
                  <a:txBody>
                    <a:bodyPr/>
                    <a:lstStyle/>
                    <a:p>
                      <a:endParaRPr kumimoji="1" lang="ja-JP" altLang="en-US" dirty="0"/>
                    </a:p>
                  </a:txBody>
                  <a:tcPr/>
                </a:tc>
                <a:tc>
                  <a:txBody>
                    <a:bodyPr/>
                    <a:lstStyle/>
                    <a:p>
                      <a:r>
                        <a:rPr kumimoji="1" lang="en-US" altLang="ja-JP" dirty="0" smtClean="0">
                          <a:solidFill>
                            <a:schemeClr val="tx1"/>
                          </a:solidFill>
                        </a:rPr>
                        <a:t>Ant 1.9.4</a:t>
                      </a:r>
                      <a:endParaRPr kumimoji="1" lang="ja-JP" altLang="en-US" dirty="0">
                        <a:solidFill>
                          <a:schemeClr val="tx1"/>
                        </a:solidFill>
                      </a:endParaRPr>
                    </a:p>
                  </a:txBody>
                  <a:tcPr/>
                </a:tc>
                <a:tc>
                  <a:txBody>
                    <a:bodyPr/>
                    <a:lstStyle/>
                    <a:p>
                      <a:r>
                        <a:rPr kumimoji="1" lang="en-US" altLang="ja-JP" dirty="0" smtClean="0">
                          <a:solidFill>
                            <a:schemeClr val="tx1"/>
                          </a:solidFill>
                        </a:rPr>
                        <a:t>Struts</a:t>
                      </a:r>
                      <a:r>
                        <a:rPr kumimoji="1" lang="ja-JP" altLang="en-US" baseline="0" dirty="0" smtClean="0">
                          <a:solidFill>
                            <a:schemeClr val="tx1"/>
                          </a:solidFill>
                        </a:rPr>
                        <a:t> </a:t>
                      </a:r>
                      <a:r>
                        <a:rPr kumimoji="1" lang="en-US" altLang="ja-JP" dirty="0" smtClean="0">
                          <a:solidFill>
                            <a:schemeClr val="tx1"/>
                          </a:solidFill>
                        </a:rPr>
                        <a:t>2.3.16.3</a:t>
                      </a:r>
                      <a:endParaRPr kumimoji="1" lang="ja-JP" altLang="en-US" dirty="0">
                        <a:solidFill>
                          <a:schemeClr val="tx1"/>
                        </a:solidFill>
                      </a:endParaRPr>
                    </a:p>
                  </a:txBody>
                  <a:tcPr/>
                </a:tc>
                <a:tc>
                  <a:txBody>
                    <a:bodyPr/>
                    <a:lstStyle/>
                    <a:p>
                      <a:r>
                        <a:rPr kumimoji="1" lang="en-US" altLang="ja-JP" dirty="0" err="1" smtClean="0">
                          <a:solidFill>
                            <a:schemeClr val="tx1"/>
                          </a:solidFill>
                        </a:rPr>
                        <a:t>Javassist</a:t>
                      </a:r>
                      <a:r>
                        <a:rPr kumimoji="1" lang="en-US" altLang="ja-JP" dirty="0" smtClean="0">
                          <a:solidFill>
                            <a:schemeClr val="tx1"/>
                          </a:solidFill>
                        </a:rPr>
                        <a:t> 3.18.2</a:t>
                      </a:r>
                      <a:endParaRPr kumimoji="1" lang="ja-JP" altLang="en-US" dirty="0">
                        <a:solidFill>
                          <a:schemeClr val="tx1"/>
                        </a:solidFill>
                      </a:endParaRPr>
                    </a:p>
                  </a:txBody>
                  <a:tcPr/>
                </a:tc>
              </a:tr>
              <a:tr h="440345">
                <a:tc>
                  <a:txBody>
                    <a:bodyPr/>
                    <a:lstStyle/>
                    <a:p>
                      <a:r>
                        <a:rPr kumimoji="1" lang="ja-JP" altLang="en-US" dirty="0" smtClean="0"/>
                        <a:t>総メソッド数</a:t>
                      </a:r>
                      <a:endParaRPr kumimoji="1" lang="ja-JP" altLang="en-US" dirty="0"/>
                    </a:p>
                  </a:txBody>
                  <a:tcPr/>
                </a:tc>
                <a:tc>
                  <a:txBody>
                    <a:bodyPr/>
                    <a:lstStyle/>
                    <a:p>
                      <a:r>
                        <a:rPr kumimoji="1" lang="en-US" altLang="ja-JP" dirty="0" smtClean="0"/>
                        <a:t>12498</a:t>
                      </a:r>
                      <a:endParaRPr kumimoji="1" lang="ja-JP" altLang="en-US" dirty="0"/>
                    </a:p>
                  </a:txBody>
                  <a:tcPr/>
                </a:tc>
                <a:tc>
                  <a:txBody>
                    <a:bodyPr/>
                    <a:lstStyle/>
                    <a:p>
                      <a:r>
                        <a:rPr kumimoji="1" lang="en-US" altLang="ja-JP" dirty="0" smtClean="0"/>
                        <a:t>10907</a:t>
                      </a:r>
                      <a:endParaRPr kumimoji="1" lang="ja-JP" altLang="en-US" dirty="0"/>
                    </a:p>
                  </a:txBody>
                  <a:tcPr/>
                </a:tc>
                <a:tc>
                  <a:txBody>
                    <a:bodyPr/>
                    <a:lstStyle/>
                    <a:p>
                      <a:r>
                        <a:rPr kumimoji="1" lang="en-US" altLang="ja-JP" dirty="0" smtClean="0"/>
                        <a:t>4442</a:t>
                      </a:r>
                      <a:endParaRPr kumimoji="1" lang="ja-JP" altLang="en-US" dirty="0"/>
                    </a:p>
                  </a:txBody>
                  <a:tcPr/>
                </a:tc>
              </a:tr>
              <a:tr h="440345">
                <a:tc>
                  <a:txBody>
                    <a:bodyPr/>
                    <a:lstStyle/>
                    <a:p>
                      <a:r>
                        <a:rPr kumimoji="1" lang="en-US" altLang="ja-JP" dirty="0" smtClean="0"/>
                        <a:t>AE</a:t>
                      </a:r>
                      <a:r>
                        <a:rPr kumimoji="1" lang="ja-JP" altLang="en-US" dirty="0" smtClean="0"/>
                        <a:t>のメソッド数</a:t>
                      </a:r>
                      <a:endParaRPr kumimoji="1" lang="en-US" altLang="ja-JP" dirty="0" smtClean="0"/>
                    </a:p>
                    <a:p>
                      <a:r>
                        <a:rPr kumimoji="1" lang="en-US" altLang="ja-JP" dirty="0" smtClean="0"/>
                        <a:t>(</a:t>
                      </a:r>
                      <a:r>
                        <a:rPr kumimoji="1" lang="ja-JP" altLang="en-US" dirty="0" smtClean="0"/>
                        <a:t>テスト無し</a:t>
                      </a:r>
                      <a:r>
                        <a:rPr kumimoji="1" lang="en-US" altLang="ja-JP" dirty="0" smtClean="0"/>
                        <a:t>)</a:t>
                      </a:r>
                      <a:endParaRPr kumimoji="1" lang="ja-JP" altLang="en-US" dirty="0"/>
                    </a:p>
                  </a:txBody>
                  <a:tcPr/>
                </a:tc>
                <a:tc>
                  <a:txBody>
                    <a:bodyPr/>
                    <a:lstStyle/>
                    <a:p>
                      <a:r>
                        <a:rPr kumimoji="1" lang="en-US" altLang="ja-JP" dirty="0" smtClean="0"/>
                        <a:t>3947</a:t>
                      </a:r>
                      <a:endParaRPr kumimoji="1" lang="ja-JP" altLang="en-US" dirty="0"/>
                    </a:p>
                  </a:txBody>
                  <a:tcPr/>
                </a:tc>
                <a:tc>
                  <a:txBody>
                    <a:bodyPr/>
                    <a:lstStyle/>
                    <a:p>
                      <a:r>
                        <a:rPr kumimoji="1" lang="en-US" altLang="ja-JP" dirty="0" smtClean="0"/>
                        <a:t>3660</a:t>
                      </a:r>
                      <a:endParaRPr kumimoji="1" lang="ja-JP" altLang="en-US" dirty="0"/>
                    </a:p>
                  </a:txBody>
                  <a:tcPr/>
                </a:tc>
                <a:tc>
                  <a:txBody>
                    <a:bodyPr/>
                    <a:lstStyle/>
                    <a:p>
                      <a:r>
                        <a:rPr kumimoji="1" lang="en-US" altLang="ja-JP" dirty="0" smtClean="0"/>
                        <a:t>746</a:t>
                      </a:r>
                      <a:endParaRPr kumimoji="1" lang="ja-JP" altLang="en-US" dirty="0"/>
                    </a:p>
                  </a:txBody>
                  <a:tcPr/>
                </a:tc>
              </a:tr>
              <a:tr h="440345">
                <a:tc>
                  <a:txBody>
                    <a:bodyPr/>
                    <a:lstStyle/>
                    <a:p>
                      <a:r>
                        <a:rPr kumimoji="1" lang="en-US" altLang="ja-JP" dirty="0" smtClean="0"/>
                        <a:t>AE</a:t>
                      </a:r>
                      <a:r>
                        <a:rPr kumimoji="1" lang="ja-JP" altLang="en-US" dirty="0" smtClean="0"/>
                        <a:t>のメソッド数</a:t>
                      </a:r>
                      <a:endParaRPr kumimoji="1" lang="en-US" altLang="ja-JP" dirty="0" smtClean="0"/>
                    </a:p>
                    <a:p>
                      <a:r>
                        <a:rPr kumimoji="1" lang="en-US" altLang="ja-JP" dirty="0" smtClean="0"/>
                        <a:t>(</a:t>
                      </a:r>
                      <a:r>
                        <a:rPr kumimoji="1" lang="ja-JP" altLang="en-US" dirty="0" smtClean="0"/>
                        <a:t>テスト有り</a:t>
                      </a:r>
                      <a:r>
                        <a:rPr kumimoji="1" lang="en-US" altLang="ja-JP" dirty="0" smtClean="0"/>
                        <a:t>)</a:t>
                      </a:r>
                      <a:endParaRPr kumimoji="1" lang="ja-JP" altLang="en-US" dirty="0"/>
                    </a:p>
                  </a:txBody>
                  <a:tcPr/>
                </a:tc>
                <a:tc>
                  <a:txBody>
                    <a:bodyPr/>
                    <a:lstStyle/>
                    <a:p>
                      <a:r>
                        <a:rPr kumimoji="1" lang="en-US" altLang="ja-JP" dirty="0" smtClean="0"/>
                        <a:t>3878</a:t>
                      </a:r>
                      <a:endParaRPr kumimoji="1" lang="ja-JP" altLang="en-US" dirty="0"/>
                    </a:p>
                  </a:txBody>
                  <a:tcPr/>
                </a:tc>
                <a:tc>
                  <a:txBody>
                    <a:bodyPr/>
                    <a:lstStyle/>
                    <a:p>
                      <a:r>
                        <a:rPr kumimoji="1" lang="en-US" altLang="ja-JP" dirty="0" smtClean="0"/>
                        <a:t>3548</a:t>
                      </a:r>
                      <a:endParaRPr kumimoji="1" lang="ja-JP" altLang="en-US" dirty="0"/>
                    </a:p>
                  </a:txBody>
                  <a:tcPr/>
                </a:tc>
                <a:tc>
                  <a:txBody>
                    <a:bodyPr/>
                    <a:lstStyle/>
                    <a:p>
                      <a:r>
                        <a:rPr kumimoji="1" lang="en-US" altLang="ja-JP" dirty="0" smtClean="0"/>
                        <a:t>642</a:t>
                      </a:r>
                      <a:endParaRPr kumimoji="1" lang="ja-JP" altLang="en-US" dirty="0"/>
                    </a:p>
                  </a:txBody>
                  <a:tcPr/>
                </a:tc>
              </a:tr>
              <a:tr h="440345">
                <a:tc>
                  <a:txBody>
                    <a:bodyPr/>
                    <a:lstStyle/>
                    <a:p>
                      <a:r>
                        <a:rPr kumimoji="1" lang="ja-JP" altLang="en-US" dirty="0" smtClean="0"/>
                        <a:t>検出された意図的な</a:t>
                      </a:r>
                      <a:r>
                        <a:rPr kumimoji="1" lang="en-US" altLang="ja-JP" dirty="0" smtClean="0"/>
                        <a:t>AE</a:t>
                      </a:r>
                    </a:p>
                    <a:p>
                      <a:r>
                        <a:rPr kumimoji="1" lang="ja-JP" altLang="en-US" dirty="0" smtClean="0"/>
                        <a:t>③⑥＋⑤</a:t>
                      </a:r>
                      <a:endParaRPr kumimoji="1" lang="ja-JP" altLang="en-US" dirty="0"/>
                    </a:p>
                  </a:txBody>
                  <a:tcPr>
                    <a:solidFill>
                      <a:srgbClr val="FFC000"/>
                    </a:solidFill>
                  </a:tcPr>
                </a:tc>
                <a:tc>
                  <a:txBody>
                    <a:bodyPr/>
                    <a:lstStyle/>
                    <a:p>
                      <a:r>
                        <a:rPr kumimoji="1" lang="en-US" altLang="ja-JP" dirty="0" smtClean="0"/>
                        <a:t>222</a:t>
                      </a:r>
                      <a:endParaRPr kumimoji="1" lang="ja-JP" altLang="en-US" dirty="0"/>
                    </a:p>
                  </a:txBody>
                  <a:tcPr>
                    <a:solidFill>
                      <a:srgbClr val="FFC000"/>
                    </a:solidFill>
                  </a:tcPr>
                </a:tc>
                <a:tc>
                  <a:txBody>
                    <a:bodyPr/>
                    <a:lstStyle/>
                    <a:p>
                      <a:r>
                        <a:rPr kumimoji="1" lang="en-US" altLang="ja-JP" dirty="0" smtClean="0"/>
                        <a:t>464</a:t>
                      </a:r>
                      <a:endParaRPr kumimoji="1" lang="ja-JP" altLang="en-US" dirty="0"/>
                    </a:p>
                  </a:txBody>
                  <a:tcPr>
                    <a:solidFill>
                      <a:srgbClr val="FFC000"/>
                    </a:solidFill>
                  </a:tcPr>
                </a:tc>
                <a:tc>
                  <a:txBody>
                    <a:bodyPr/>
                    <a:lstStyle/>
                    <a:p>
                      <a:r>
                        <a:rPr kumimoji="1" lang="en-US" altLang="ja-JP" dirty="0" smtClean="0"/>
                        <a:t>131</a:t>
                      </a:r>
                      <a:endParaRPr kumimoji="1" lang="ja-JP" altLang="en-US" dirty="0"/>
                    </a:p>
                  </a:txBody>
                  <a:tcPr>
                    <a:solidFill>
                      <a:srgbClr val="FFC000"/>
                    </a:solidFill>
                  </a:tcPr>
                </a:tc>
              </a:tr>
              <a:tr h="440345">
                <a:tc>
                  <a:txBody>
                    <a:bodyPr/>
                    <a:lstStyle/>
                    <a:p>
                      <a:r>
                        <a:rPr kumimoji="1" lang="en-US" altLang="ja-JP" dirty="0" smtClean="0"/>
                        <a:t>AE</a:t>
                      </a:r>
                      <a:r>
                        <a:rPr kumimoji="1" lang="ja-JP" altLang="en-US" dirty="0" smtClean="0"/>
                        <a:t>解消　③⑥</a:t>
                      </a:r>
                      <a:endParaRPr kumimoji="1" lang="ja-JP" altLang="en-US" dirty="0"/>
                    </a:p>
                  </a:txBody>
                  <a:tcPr/>
                </a:tc>
                <a:tc>
                  <a:txBody>
                    <a:bodyPr/>
                    <a:lstStyle/>
                    <a:p>
                      <a:r>
                        <a:rPr kumimoji="1" lang="en-US" altLang="ja-JP" dirty="0" smtClean="0"/>
                        <a:t>69</a:t>
                      </a:r>
                      <a:endParaRPr kumimoji="1" lang="ja-JP" altLang="en-US" dirty="0"/>
                    </a:p>
                  </a:txBody>
                  <a:tcPr/>
                </a:tc>
                <a:tc>
                  <a:txBody>
                    <a:bodyPr/>
                    <a:lstStyle/>
                    <a:p>
                      <a:r>
                        <a:rPr kumimoji="1" lang="en-US" altLang="ja-JP" dirty="0" smtClean="0"/>
                        <a:t>112</a:t>
                      </a:r>
                      <a:endParaRPr kumimoji="1" lang="ja-JP" altLang="en-US" dirty="0"/>
                    </a:p>
                  </a:txBody>
                  <a:tcPr/>
                </a:tc>
                <a:tc>
                  <a:txBody>
                    <a:bodyPr/>
                    <a:lstStyle/>
                    <a:p>
                      <a:r>
                        <a:rPr kumimoji="1" lang="en-US" altLang="ja-JP" dirty="0" smtClean="0"/>
                        <a:t>104</a:t>
                      </a:r>
                      <a:endParaRPr kumimoji="1" lang="ja-JP" altLang="en-US" dirty="0"/>
                    </a:p>
                  </a:txBody>
                  <a:tcPr/>
                </a:tc>
              </a:tr>
              <a:tr h="220173">
                <a:tc>
                  <a:txBody>
                    <a:bodyPr/>
                    <a:lstStyle/>
                    <a:p>
                      <a:r>
                        <a:rPr kumimoji="1" lang="en-US" altLang="ja-JP" dirty="0" err="1" smtClean="0"/>
                        <a:t>NoAccess</a:t>
                      </a:r>
                      <a:r>
                        <a:rPr kumimoji="1" lang="ja-JP" altLang="en-US" dirty="0" smtClean="0"/>
                        <a:t>解消　⑤</a:t>
                      </a:r>
                      <a:endParaRPr kumimoji="1" lang="ja-JP" altLang="en-US" dirty="0"/>
                    </a:p>
                  </a:txBody>
                  <a:tcPr/>
                </a:tc>
                <a:tc>
                  <a:txBody>
                    <a:bodyPr/>
                    <a:lstStyle/>
                    <a:p>
                      <a:r>
                        <a:rPr kumimoji="1" lang="en-US" altLang="ja-JP" dirty="0" smtClean="0"/>
                        <a:t>153</a:t>
                      </a:r>
                      <a:endParaRPr kumimoji="1" lang="ja-JP" altLang="en-US" dirty="0"/>
                    </a:p>
                  </a:txBody>
                  <a:tcPr/>
                </a:tc>
                <a:tc>
                  <a:txBody>
                    <a:bodyPr/>
                    <a:lstStyle/>
                    <a:p>
                      <a:r>
                        <a:rPr kumimoji="1" lang="en-US" altLang="ja-JP" dirty="0" smtClean="0"/>
                        <a:t>352</a:t>
                      </a:r>
                      <a:endParaRPr kumimoji="1" lang="ja-JP" altLang="en-US" dirty="0"/>
                    </a:p>
                  </a:txBody>
                  <a:tcPr/>
                </a:tc>
                <a:tc>
                  <a:txBody>
                    <a:bodyPr/>
                    <a:lstStyle/>
                    <a:p>
                      <a:r>
                        <a:rPr kumimoji="1" lang="en-US" altLang="ja-JP" dirty="0" smtClean="0"/>
                        <a:t>27</a:t>
                      </a:r>
                      <a:endParaRPr kumimoji="1" lang="ja-JP" altLang="en-US" dirty="0"/>
                    </a:p>
                  </a:txBody>
                  <a:tcPr/>
                </a:tc>
              </a:tr>
            </a:tbl>
          </a:graphicData>
        </a:graphic>
      </p:graphicFrame>
      <p:sp>
        <p:nvSpPr>
          <p:cNvPr id="5" name="スライド番号プレースホルダー 4"/>
          <p:cNvSpPr>
            <a:spLocks noGrp="1"/>
          </p:cNvSpPr>
          <p:nvPr>
            <p:ph type="sldNum" sz="quarter" idx="12"/>
          </p:nvPr>
        </p:nvSpPr>
        <p:spPr/>
        <p:txBody>
          <a:bodyPr/>
          <a:lstStyle/>
          <a:p>
            <a:fld id="{10BF1CB8-4175-44FF-84F3-313DE1255CF5}" type="slidenum">
              <a:rPr lang="ja-JP" altLang="en-US" smtClean="0"/>
              <a:pPr/>
              <a:t>22</a:t>
            </a:fld>
            <a:endParaRPr lang="ja-JP" altLang="en-US" dirty="0"/>
          </a:p>
        </p:txBody>
      </p:sp>
      <p:sp>
        <p:nvSpPr>
          <p:cNvPr id="9" name="テキスト ボックス 8"/>
          <p:cNvSpPr txBox="1"/>
          <p:nvPr/>
        </p:nvSpPr>
        <p:spPr>
          <a:xfrm>
            <a:off x="457200" y="5298798"/>
            <a:ext cx="4740400" cy="523220"/>
          </a:xfrm>
          <a:prstGeom prst="rect">
            <a:avLst/>
          </a:prstGeom>
          <a:noFill/>
        </p:spPr>
        <p:txBody>
          <a:bodyPr wrap="none" rtlCol="0">
            <a:spAutoFit/>
          </a:bodyPr>
          <a:lstStyle/>
          <a:p>
            <a:r>
              <a:rPr lang="ja-JP" altLang="en-US" sz="2800" dirty="0"/>
              <a:t>意図的</a:t>
            </a:r>
            <a:r>
              <a:rPr lang="ja-JP" altLang="en-US" sz="2800" dirty="0" smtClean="0"/>
              <a:t>な</a:t>
            </a:r>
            <a:r>
              <a:rPr lang="en-US" altLang="ja-JP" sz="2800" dirty="0" smtClean="0"/>
              <a:t>AE</a:t>
            </a:r>
            <a:r>
              <a:rPr lang="ja-JP" altLang="en-US" sz="2800" dirty="0" err="1" smtClean="0"/>
              <a:t>が検</a:t>
            </a:r>
            <a:r>
              <a:rPr lang="ja-JP" altLang="en-US" sz="2800" dirty="0" smtClean="0"/>
              <a:t>出できている</a:t>
            </a:r>
            <a:endParaRPr kumimoji="1" lang="ja-JP" altLang="en-US" sz="2800" dirty="0"/>
          </a:p>
        </p:txBody>
      </p:sp>
      <p:sp>
        <p:nvSpPr>
          <p:cNvPr id="10" name="テキスト ボックス 9"/>
          <p:cNvSpPr txBox="1"/>
          <p:nvPr/>
        </p:nvSpPr>
        <p:spPr>
          <a:xfrm>
            <a:off x="457200" y="5822018"/>
            <a:ext cx="5876930" cy="523220"/>
          </a:xfrm>
          <a:prstGeom prst="rect">
            <a:avLst/>
          </a:prstGeom>
          <a:noFill/>
        </p:spPr>
        <p:txBody>
          <a:bodyPr wrap="none" rtlCol="0">
            <a:spAutoFit/>
          </a:bodyPr>
          <a:lstStyle/>
          <a:p>
            <a:r>
              <a:rPr kumimoji="1" lang="ja-JP" altLang="en-US" sz="2800" dirty="0" smtClean="0"/>
              <a:t>検出数は</a:t>
            </a:r>
            <a:r>
              <a:rPr lang="en-US" altLang="ja-JP" sz="2800" dirty="0" smtClean="0"/>
              <a:t>AE</a:t>
            </a:r>
            <a:r>
              <a:rPr lang="ja-JP" altLang="en-US" sz="2800" dirty="0" smtClean="0"/>
              <a:t>のメソッド全体の</a:t>
            </a:r>
            <a:r>
              <a:rPr lang="en-US" altLang="ja-JP" sz="2800" dirty="0" smtClean="0"/>
              <a:t>1</a:t>
            </a:r>
            <a:r>
              <a:rPr lang="ja-JP" altLang="en-US" sz="2800" dirty="0" smtClean="0"/>
              <a:t>割程度</a:t>
            </a:r>
            <a:endParaRPr lang="en-US" altLang="ja-JP" sz="2800" dirty="0" smtClean="0"/>
          </a:p>
        </p:txBody>
      </p:sp>
    </p:spTree>
    <p:extLst>
      <p:ext uri="{BB962C8B-B14F-4D97-AF65-F5344CB8AC3E}">
        <p14:creationId xmlns:p14="http://schemas.microsoft.com/office/powerpoint/2010/main" val="2795660741"/>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smtClean="0"/>
              <a:t>RQ1</a:t>
            </a:r>
            <a:r>
              <a:rPr lang="ja-JP" altLang="en-US" dirty="0" smtClean="0"/>
              <a:t> 実験結果（</a:t>
            </a:r>
            <a:r>
              <a:rPr lang="en-US" altLang="ja-JP" dirty="0"/>
              <a:t>2</a:t>
            </a:r>
            <a:r>
              <a:rPr lang="ja-JP" altLang="en-US" dirty="0" smtClean="0"/>
              <a:t>）</a:t>
            </a:r>
            <a:endParaRPr lang="ja-JP" altLang="en-US" dirty="0"/>
          </a:p>
        </p:txBody>
      </p:sp>
      <p:sp>
        <p:nvSpPr>
          <p:cNvPr id="3" name="テキスト ボックス 2"/>
          <p:cNvSpPr txBox="1"/>
          <p:nvPr/>
        </p:nvSpPr>
        <p:spPr>
          <a:xfrm>
            <a:off x="707268" y="4829578"/>
            <a:ext cx="7175362" cy="523220"/>
          </a:xfrm>
          <a:prstGeom prst="rect">
            <a:avLst/>
          </a:prstGeom>
          <a:noFill/>
        </p:spPr>
        <p:txBody>
          <a:bodyPr wrap="none" rtlCol="0">
            <a:spAutoFit/>
          </a:bodyPr>
          <a:lstStyle/>
          <a:p>
            <a:r>
              <a:rPr kumimoji="1" lang="en-US" altLang="ja-JP" sz="2800" dirty="0" smtClean="0"/>
              <a:t>Ant, Struts</a:t>
            </a:r>
            <a:r>
              <a:rPr kumimoji="1" lang="ja-JP" altLang="en-US" sz="2800" dirty="0" smtClean="0"/>
              <a:t>では</a:t>
            </a:r>
            <a:r>
              <a:rPr kumimoji="1" lang="en-US" altLang="ja-JP" sz="2800" dirty="0" err="1" smtClean="0"/>
              <a:t>NoAccess</a:t>
            </a:r>
            <a:r>
              <a:rPr kumimoji="1" lang="ja-JP" altLang="en-US" sz="2800" dirty="0" smtClean="0"/>
              <a:t>解消が</a:t>
            </a:r>
            <a:r>
              <a:rPr lang="en-US" altLang="ja-JP" sz="2800" dirty="0" smtClean="0"/>
              <a:t>50%, 69.3%</a:t>
            </a:r>
            <a:endParaRPr kumimoji="1" lang="ja-JP" altLang="en-US" sz="2800" dirty="0"/>
          </a:p>
        </p:txBody>
      </p:sp>
      <p:sp>
        <p:nvSpPr>
          <p:cNvPr id="5" name="スライド番号プレースホルダー 4"/>
          <p:cNvSpPr>
            <a:spLocks noGrp="1"/>
          </p:cNvSpPr>
          <p:nvPr>
            <p:ph type="sldNum" sz="quarter" idx="12"/>
          </p:nvPr>
        </p:nvSpPr>
        <p:spPr/>
        <p:txBody>
          <a:bodyPr/>
          <a:lstStyle/>
          <a:p>
            <a:fld id="{10BF1CB8-4175-44FF-84F3-313DE1255CF5}" type="slidenum">
              <a:rPr lang="ja-JP" altLang="en-US" smtClean="0"/>
              <a:pPr/>
              <a:t>23</a:t>
            </a:fld>
            <a:endParaRPr lang="ja-JP" altLang="en-US" dirty="0"/>
          </a:p>
        </p:txBody>
      </p:sp>
      <p:graphicFrame>
        <p:nvGraphicFramePr>
          <p:cNvPr id="6" name="表 5"/>
          <p:cNvGraphicFramePr>
            <a:graphicFrameLocks noGrp="1"/>
          </p:cNvGraphicFramePr>
          <p:nvPr>
            <p:extLst>
              <p:ext uri="{D42A27DB-BD31-4B8C-83A1-F6EECF244321}">
                <p14:modId xmlns:p14="http://schemas.microsoft.com/office/powerpoint/2010/main" val="3018398168"/>
              </p:ext>
            </p:extLst>
          </p:nvPr>
        </p:nvGraphicFramePr>
        <p:xfrm>
          <a:off x="334852" y="1794365"/>
          <a:ext cx="8448542" cy="2326875"/>
        </p:xfrm>
        <a:graphic>
          <a:graphicData uri="http://schemas.openxmlformats.org/drawingml/2006/table">
            <a:tbl>
              <a:tblPr firstRow="1" bandRow="1">
                <a:tableStyleId>{5C22544A-7EE6-4342-B048-85BDC9FD1C3A}</a:tableStyleId>
              </a:tblPr>
              <a:tblGrid>
                <a:gridCol w="3103807"/>
                <a:gridCol w="1476569"/>
                <a:gridCol w="1828860"/>
                <a:gridCol w="2039306"/>
              </a:tblGrid>
              <a:tr h="220173">
                <a:tc>
                  <a:txBody>
                    <a:bodyPr/>
                    <a:lstStyle/>
                    <a:p>
                      <a:endParaRPr kumimoji="1" lang="ja-JP" altLang="en-US" dirty="0"/>
                    </a:p>
                  </a:txBody>
                  <a:tcPr>
                    <a:solidFill>
                      <a:schemeClr val="accent5">
                        <a:lumMod val="90000"/>
                      </a:schemeClr>
                    </a:solidFill>
                  </a:tcPr>
                </a:tc>
                <a:tc>
                  <a:txBody>
                    <a:bodyPr/>
                    <a:lstStyle/>
                    <a:p>
                      <a:r>
                        <a:rPr kumimoji="1" lang="en-US" altLang="ja-JP" dirty="0" smtClean="0">
                          <a:solidFill>
                            <a:schemeClr val="tx1"/>
                          </a:solidFill>
                        </a:rPr>
                        <a:t>Ant 1.9.4</a:t>
                      </a:r>
                      <a:endParaRPr kumimoji="1" lang="ja-JP" altLang="en-US" dirty="0">
                        <a:solidFill>
                          <a:schemeClr val="tx1"/>
                        </a:solidFill>
                      </a:endParaRPr>
                    </a:p>
                  </a:txBody>
                  <a:tcPr>
                    <a:solidFill>
                      <a:schemeClr val="accent5">
                        <a:lumMod val="90000"/>
                      </a:schemeClr>
                    </a:solidFill>
                  </a:tcPr>
                </a:tc>
                <a:tc>
                  <a:txBody>
                    <a:bodyPr/>
                    <a:lstStyle/>
                    <a:p>
                      <a:r>
                        <a:rPr kumimoji="1" lang="en-US" altLang="ja-JP" dirty="0" smtClean="0">
                          <a:solidFill>
                            <a:schemeClr val="tx1"/>
                          </a:solidFill>
                        </a:rPr>
                        <a:t>Struts</a:t>
                      </a:r>
                      <a:r>
                        <a:rPr kumimoji="1" lang="en-US" altLang="ja-JP" baseline="0" dirty="0" smtClean="0">
                          <a:solidFill>
                            <a:schemeClr val="tx1"/>
                          </a:solidFill>
                        </a:rPr>
                        <a:t> 2</a:t>
                      </a:r>
                      <a:r>
                        <a:rPr kumimoji="1" lang="en-US" altLang="ja-JP" dirty="0" smtClean="0">
                          <a:solidFill>
                            <a:schemeClr val="tx1"/>
                          </a:solidFill>
                        </a:rPr>
                        <a:t>.3.16.3</a:t>
                      </a:r>
                      <a:endParaRPr kumimoji="1" lang="ja-JP" altLang="en-US" dirty="0">
                        <a:solidFill>
                          <a:schemeClr val="tx1"/>
                        </a:solidFill>
                      </a:endParaRPr>
                    </a:p>
                  </a:txBody>
                  <a:tcPr>
                    <a:solidFill>
                      <a:schemeClr val="accent5">
                        <a:lumMod val="90000"/>
                      </a:schemeClr>
                    </a:solidFill>
                  </a:tcPr>
                </a:tc>
                <a:tc>
                  <a:txBody>
                    <a:bodyPr/>
                    <a:lstStyle/>
                    <a:p>
                      <a:r>
                        <a:rPr kumimoji="1" lang="en-US" altLang="ja-JP" dirty="0" err="1" smtClean="0">
                          <a:solidFill>
                            <a:schemeClr val="tx1"/>
                          </a:solidFill>
                        </a:rPr>
                        <a:t>Javassist</a:t>
                      </a:r>
                      <a:r>
                        <a:rPr kumimoji="1" lang="en-US" altLang="ja-JP" dirty="0" smtClean="0">
                          <a:solidFill>
                            <a:schemeClr val="tx1"/>
                          </a:solidFill>
                        </a:rPr>
                        <a:t> 3.18.2</a:t>
                      </a:r>
                      <a:endParaRPr kumimoji="1" lang="ja-JP" altLang="en-US" dirty="0">
                        <a:solidFill>
                          <a:schemeClr val="tx1"/>
                        </a:solidFill>
                      </a:endParaRPr>
                    </a:p>
                  </a:txBody>
                  <a:tcPr>
                    <a:solidFill>
                      <a:schemeClr val="accent5">
                        <a:lumMod val="90000"/>
                      </a:schemeClr>
                    </a:solidFill>
                  </a:tcPr>
                </a:tc>
              </a:tr>
              <a:tr h="220173">
                <a:tc>
                  <a:txBody>
                    <a:bodyPr/>
                    <a:lstStyle/>
                    <a:p>
                      <a:r>
                        <a:rPr kumimoji="1" lang="ja-JP" altLang="en-US" dirty="0" smtClean="0"/>
                        <a:t>変化した</a:t>
                      </a:r>
                      <a:r>
                        <a:rPr kumimoji="1" lang="en-US" altLang="ja-JP" dirty="0" smtClean="0"/>
                        <a:t>AE</a:t>
                      </a:r>
                      <a:r>
                        <a:rPr kumimoji="1" lang="ja-JP" altLang="en-US" dirty="0" smtClean="0"/>
                        <a:t>のメソッド数</a:t>
                      </a:r>
                      <a:endParaRPr kumimoji="1" lang="en-US" altLang="ja-JP" dirty="0" smtClean="0"/>
                    </a:p>
                    <a:p>
                      <a:r>
                        <a:rPr kumimoji="1" lang="ja-JP" altLang="en-US" dirty="0" smtClean="0"/>
                        <a:t>③⑥＋⑤＋</a:t>
                      </a:r>
                      <a:r>
                        <a:rPr kumimoji="1" lang="ja-JP" altLang="en-US" dirty="0"/>
                        <a:t>②</a:t>
                      </a:r>
                      <a:endParaRPr kumimoji="1" lang="en-US" altLang="ja-JP" dirty="0" smtClean="0"/>
                    </a:p>
                  </a:txBody>
                  <a:tcPr>
                    <a:solidFill>
                      <a:srgbClr val="FFC000"/>
                    </a:solidFill>
                  </a:tcPr>
                </a:tc>
                <a:tc>
                  <a:txBody>
                    <a:bodyPr/>
                    <a:lstStyle/>
                    <a:p>
                      <a:r>
                        <a:rPr kumimoji="1" lang="en-US" altLang="ja-JP" dirty="0" smtClean="0"/>
                        <a:t>306</a:t>
                      </a:r>
                      <a:endParaRPr kumimoji="1" lang="ja-JP" altLang="en-US" dirty="0"/>
                    </a:p>
                  </a:txBody>
                  <a:tcPr>
                    <a:solidFill>
                      <a:srgbClr val="FFC000"/>
                    </a:solidFill>
                  </a:tcPr>
                </a:tc>
                <a:tc>
                  <a:txBody>
                    <a:bodyPr/>
                    <a:lstStyle/>
                    <a:p>
                      <a:r>
                        <a:rPr kumimoji="1" lang="en-US" altLang="ja-JP" dirty="0" smtClean="0"/>
                        <a:t>508</a:t>
                      </a:r>
                      <a:endParaRPr kumimoji="1" lang="ja-JP" altLang="en-US" dirty="0"/>
                    </a:p>
                  </a:txBody>
                  <a:tcPr>
                    <a:solidFill>
                      <a:srgbClr val="FFC000"/>
                    </a:solidFill>
                  </a:tcPr>
                </a:tc>
                <a:tc>
                  <a:txBody>
                    <a:bodyPr/>
                    <a:lstStyle/>
                    <a:p>
                      <a:r>
                        <a:rPr kumimoji="1" lang="en-US" altLang="ja-JP" dirty="0" smtClean="0"/>
                        <a:t>147</a:t>
                      </a:r>
                      <a:endParaRPr kumimoji="1" lang="ja-JP" altLang="en-US" dirty="0"/>
                    </a:p>
                  </a:txBody>
                  <a:tcPr>
                    <a:solidFill>
                      <a:srgbClr val="FFC000"/>
                    </a:solidFill>
                  </a:tcPr>
                </a:tc>
              </a:tr>
              <a:tr h="440345">
                <a:tc>
                  <a:txBody>
                    <a:bodyPr/>
                    <a:lstStyle/>
                    <a:p>
                      <a:r>
                        <a:rPr kumimoji="1" lang="en-US" altLang="ja-JP" dirty="0" smtClean="0"/>
                        <a:t>AE</a:t>
                      </a:r>
                      <a:r>
                        <a:rPr kumimoji="1" lang="ja-JP" altLang="en-US" dirty="0" smtClean="0"/>
                        <a:t>解消</a:t>
                      </a:r>
                      <a:r>
                        <a:rPr kumimoji="1" lang="ja-JP" altLang="en-US" baseline="0" dirty="0" smtClean="0"/>
                        <a:t>　</a:t>
                      </a:r>
                      <a:r>
                        <a:rPr kumimoji="1" lang="ja-JP" altLang="en-US" dirty="0" smtClean="0"/>
                        <a:t>③⑥</a:t>
                      </a:r>
                      <a:endParaRPr kumimoji="1" lang="ja-JP" altLang="en-US" dirty="0"/>
                    </a:p>
                  </a:txBody>
                  <a:tcPr/>
                </a:tc>
                <a:tc>
                  <a:txBody>
                    <a:bodyPr/>
                    <a:lstStyle/>
                    <a:p>
                      <a:r>
                        <a:rPr kumimoji="1" lang="en-US" altLang="ja-JP" dirty="0" smtClean="0"/>
                        <a:t>69 (22.5%)</a:t>
                      </a:r>
                      <a:endParaRPr kumimoji="1" lang="ja-JP" altLang="en-US" dirty="0"/>
                    </a:p>
                  </a:txBody>
                  <a:tcPr/>
                </a:tc>
                <a:tc>
                  <a:txBody>
                    <a:bodyPr/>
                    <a:lstStyle/>
                    <a:p>
                      <a:r>
                        <a:rPr kumimoji="1" lang="en-US" altLang="ja-JP" baseline="0" dirty="0" smtClean="0"/>
                        <a:t>112 (22.0%)</a:t>
                      </a:r>
                      <a:endParaRPr kumimoji="1" lang="ja-JP" altLang="en-US" dirty="0"/>
                    </a:p>
                  </a:txBody>
                  <a:tcPr/>
                </a:tc>
                <a:tc>
                  <a:txBody>
                    <a:bodyPr/>
                    <a:lstStyle/>
                    <a:p>
                      <a:r>
                        <a:rPr kumimoji="1" lang="en-US" altLang="ja-JP" u="sng" dirty="0" smtClean="0"/>
                        <a:t>104 (70.7%)</a:t>
                      </a:r>
                      <a:endParaRPr kumimoji="1" lang="ja-JP" altLang="en-US" u="sng" dirty="0"/>
                    </a:p>
                  </a:txBody>
                  <a:tcPr/>
                </a:tc>
              </a:tr>
              <a:tr h="440345">
                <a:tc>
                  <a:txBody>
                    <a:bodyPr/>
                    <a:lstStyle/>
                    <a:p>
                      <a:r>
                        <a:rPr kumimoji="1" lang="en-US" altLang="ja-JP" dirty="0" err="1" smtClean="0"/>
                        <a:t>NoAccess</a:t>
                      </a:r>
                      <a:r>
                        <a:rPr kumimoji="1" lang="ja-JP" altLang="en-US" dirty="0" smtClean="0"/>
                        <a:t>解消　⑤</a:t>
                      </a:r>
                      <a:endParaRPr kumimoji="1" lang="ja-JP" altLang="en-US" dirty="0"/>
                    </a:p>
                  </a:txBody>
                  <a:tcPr/>
                </a:tc>
                <a:tc>
                  <a:txBody>
                    <a:bodyPr/>
                    <a:lstStyle/>
                    <a:p>
                      <a:r>
                        <a:rPr kumimoji="1" lang="en-US" altLang="ja-JP" u="sng" dirty="0" smtClean="0"/>
                        <a:t>153 (50.0%)</a:t>
                      </a:r>
                      <a:endParaRPr kumimoji="1" lang="ja-JP" altLang="en-US" u="sng" dirty="0"/>
                    </a:p>
                  </a:txBody>
                  <a:tcPr/>
                </a:tc>
                <a:tc>
                  <a:txBody>
                    <a:bodyPr/>
                    <a:lstStyle/>
                    <a:p>
                      <a:r>
                        <a:rPr kumimoji="1" lang="en-US" altLang="ja-JP" u="sng" dirty="0" smtClean="0"/>
                        <a:t>352 (69.3%)</a:t>
                      </a:r>
                      <a:endParaRPr kumimoji="1" lang="ja-JP" altLang="en-US" u="sng" dirty="0"/>
                    </a:p>
                  </a:txBody>
                  <a:tcPr/>
                </a:tc>
                <a:tc>
                  <a:txBody>
                    <a:bodyPr/>
                    <a:lstStyle/>
                    <a:p>
                      <a:r>
                        <a:rPr kumimoji="1" lang="en-US" altLang="ja-JP" u="none" dirty="0" smtClean="0"/>
                        <a:t>27 (18.4%)</a:t>
                      </a:r>
                      <a:endParaRPr kumimoji="1" lang="ja-JP" altLang="en-US" u="none" dirty="0"/>
                    </a:p>
                  </a:txBody>
                  <a:tcPr/>
                </a:tc>
              </a:tr>
              <a:tr h="440345">
                <a:tc>
                  <a:txBody>
                    <a:bodyPr/>
                    <a:lstStyle/>
                    <a:p>
                      <a:r>
                        <a:rPr kumimoji="1" lang="en-US" altLang="ja-JP" dirty="0" smtClean="0"/>
                        <a:t>AE</a:t>
                      </a:r>
                      <a:r>
                        <a:rPr kumimoji="1" lang="ja-JP" altLang="en-US" dirty="0" smtClean="0"/>
                        <a:t>修正</a:t>
                      </a:r>
                      <a:r>
                        <a:rPr kumimoji="1" lang="en-US" altLang="ja-JP" dirty="0" smtClean="0"/>
                        <a:t>(</a:t>
                      </a:r>
                      <a:r>
                        <a:rPr kumimoji="1" lang="ja-JP" altLang="en-US" dirty="0" smtClean="0"/>
                        <a:t>解消はされない</a:t>
                      </a:r>
                      <a:r>
                        <a:rPr kumimoji="1" lang="en-US" altLang="ja-JP" dirty="0" smtClean="0"/>
                        <a:t>)</a:t>
                      </a:r>
                      <a:r>
                        <a:rPr kumimoji="1" lang="ja-JP" altLang="en-US" dirty="0" smtClean="0"/>
                        <a:t>　②</a:t>
                      </a:r>
                      <a:endParaRPr kumimoji="1" lang="ja-JP" altLang="en-US" dirty="0"/>
                    </a:p>
                  </a:txBody>
                  <a:tcPr/>
                </a:tc>
                <a:tc>
                  <a:txBody>
                    <a:bodyPr/>
                    <a:lstStyle/>
                    <a:p>
                      <a:r>
                        <a:rPr kumimoji="1" lang="en-US" altLang="ja-JP" dirty="0" smtClean="0"/>
                        <a:t>84 (27.5%)</a:t>
                      </a:r>
                      <a:endParaRPr kumimoji="1" lang="ja-JP" altLang="en-US" dirty="0"/>
                    </a:p>
                  </a:txBody>
                  <a:tcPr/>
                </a:tc>
                <a:tc>
                  <a:txBody>
                    <a:bodyPr/>
                    <a:lstStyle/>
                    <a:p>
                      <a:r>
                        <a:rPr kumimoji="1" lang="en-US" altLang="ja-JP" dirty="0" smtClean="0"/>
                        <a:t>44 (8.7%)</a:t>
                      </a:r>
                      <a:endParaRPr kumimoji="1" lang="ja-JP" altLang="en-US" dirty="0"/>
                    </a:p>
                  </a:txBody>
                  <a:tcPr/>
                </a:tc>
                <a:tc>
                  <a:txBody>
                    <a:bodyPr/>
                    <a:lstStyle/>
                    <a:p>
                      <a:r>
                        <a:rPr kumimoji="1" lang="en-US" altLang="ja-JP" dirty="0" smtClean="0"/>
                        <a:t>16 (10.9%)</a:t>
                      </a:r>
                      <a:endParaRPr kumimoji="1" lang="ja-JP" altLang="en-US" dirty="0"/>
                    </a:p>
                  </a:txBody>
                  <a:tcPr/>
                </a:tc>
              </a:tr>
            </a:tbl>
          </a:graphicData>
        </a:graphic>
      </p:graphicFrame>
      <p:sp>
        <p:nvSpPr>
          <p:cNvPr id="8" name="テキスト ボックス 7"/>
          <p:cNvSpPr txBox="1"/>
          <p:nvPr/>
        </p:nvSpPr>
        <p:spPr>
          <a:xfrm>
            <a:off x="457200" y="4306358"/>
            <a:ext cx="8143576" cy="523220"/>
          </a:xfrm>
          <a:prstGeom prst="rect">
            <a:avLst/>
          </a:prstGeom>
          <a:noFill/>
        </p:spPr>
        <p:txBody>
          <a:bodyPr wrap="none" rtlCol="0">
            <a:spAutoFit/>
          </a:bodyPr>
          <a:lstStyle/>
          <a:p>
            <a:r>
              <a:rPr kumimoji="1" lang="ja-JP" altLang="en-US" sz="2800" dirty="0" smtClean="0"/>
              <a:t>変化した</a:t>
            </a:r>
            <a:r>
              <a:rPr kumimoji="1" lang="en-US" altLang="ja-JP" sz="2800" dirty="0" smtClean="0"/>
              <a:t>AE</a:t>
            </a:r>
            <a:r>
              <a:rPr kumimoji="1" lang="ja-JP" altLang="en-US" sz="2800" dirty="0" smtClean="0"/>
              <a:t>の中</a:t>
            </a:r>
            <a:r>
              <a:rPr lang="ja-JP" altLang="en-US" sz="2800" dirty="0" smtClean="0"/>
              <a:t>で最も高い割合を占めているのは，</a:t>
            </a:r>
            <a:r>
              <a:rPr lang="en-US" altLang="ja-JP" sz="2800" dirty="0" smtClean="0"/>
              <a:t> </a:t>
            </a:r>
            <a:endParaRPr kumimoji="1" lang="ja-JP" altLang="en-US" sz="2800" dirty="0"/>
          </a:p>
        </p:txBody>
      </p:sp>
      <p:sp>
        <p:nvSpPr>
          <p:cNvPr id="7" name="テキスト ボックス 6"/>
          <p:cNvSpPr txBox="1"/>
          <p:nvPr/>
        </p:nvSpPr>
        <p:spPr>
          <a:xfrm>
            <a:off x="707268" y="5352798"/>
            <a:ext cx="4919937" cy="523220"/>
          </a:xfrm>
          <a:prstGeom prst="rect">
            <a:avLst/>
          </a:prstGeom>
          <a:noFill/>
        </p:spPr>
        <p:txBody>
          <a:bodyPr wrap="none" rtlCol="0">
            <a:spAutoFit/>
          </a:bodyPr>
          <a:lstStyle/>
          <a:p>
            <a:r>
              <a:rPr lang="en-US" altLang="ja-JP" sz="2800" dirty="0" err="1" smtClean="0"/>
              <a:t>Javassist</a:t>
            </a:r>
            <a:r>
              <a:rPr kumimoji="1" lang="ja-JP" altLang="en-US" sz="2800" dirty="0" smtClean="0"/>
              <a:t>では</a:t>
            </a:r>
            <a:r>
              <a:rPr kumimoji="1" lang="en-US" altLang="ja-JP" sz="2800" dirty="0" smtClean="0"/>
              <a:t>AE</a:t>
            </a:r>
            <a:r>
              <a:rPr kumimoji="1" lang="ja-JP" altLang="en-US" sz="2800" dirty="0" smtClean="0"/>
              <a:t>解消が</a:t>
            </a:r>
            <a:r>
              <a:rPr lang="en-US" altLang="ja-JP" sz="2800" dirty="0" smtClean="0"/>
              <a:t>70.7%</a:t>
            </a:r>
            <a:endParaRPr kumimoji="1" lang="ja-JP" altLang="en-US" sz="2800" dirty="0"/>
          </a:p>
        </p:txBody>
      </p:sp>
    </p:spTree>
    <p:extLst>
      <p:ext uri="{BB962C8B-B14F-4D97-AF65-F5344CB8AC3E}">
        <p14:creationId xmlns:p14="http://schemas.microsoft.com/office/powerpoint/2010/main" val="4157910256"/>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smtClean="0"/>
              <a:t>RQ1</a:t>
            </a:r>
            <a:r>
              <a:rPr lang="ja-JP" altLang="en-US" dirty="0"/>
              <a:t> </a:t>
            </a:r>
            <a:r>
              <a:rPr lang="ja-JP" altLang="en-US" dirty="0" smtClean="0"/>
              <a:t>考察</a:t>
            </a:r>
            <a:endParaRPr lang="ja-JP" altLang="en-US" dirty="0"/>
          </a:p>
        </p:txBody>
      </p:sp>
      <p:sp>
        <p:nvSpPr>
          <p:cNvPr id="3" name="コンテンツ プレースホルダー 2"/>
          <p:cNvSpPr>
            <a:spLocks noGrp="1"/>
          </p:cNvSpPr>
          <p:nvPr>
            <p:ph idx="1"/>
          </p:nvPr>
        </p:nvSpPr>
        <p:spPr/>
        <p:txBody>
          <a:bodyPr/>
          <a:lstStyle/>
          <a:p>
            <a:r>
              <a:rPr lang="ja-JP" altLang="en-US" dirty="0" smtClean="0"/>
              <a:t>意図的な</a:t>
            </a:r>
            <a:r>
              <a:rPr lang="en-US" altLang="ja-JP" dirty="0" smtClean="0"/>
              <a:t>AE</a:t>
            </a:r>
            <a:r>
              <a:rPr lang="ja-JP" altLang="en-US" dirty="0" smtClean="0"/>
              <a:t>を発見</a:t>
            </a:r>
            <a:endParaRPr lang="en-US" altLang="ja-JP" dirty="0" smtClean="0"/>
          </a:p>
          <a:p>
            <a:r>
              <a:rPr lang="ja-JP" altLang="en-US" dirty="0"/>
              <a:t>全体の</a:t>
            </a:r>
            <a:r>
              <a:rPr lang="en-US" altLang="ja-JP" dirty="0"/>
              <a:t>AE</a:t>
            </a:r>
            <a:r>
              <a:rPr lang="ja-JP" altLang="en-US" dirty="0"/>
              <a:t>メソッドに対して</a:t>
            </a:r>
            <a:r>
              <a:rPr lang="ja-JP" altLang="en-US" dirty="0" smtClean="0"/>
              <a:t>，</a:t>
            </a:r>
            <a:r>
              <a:rPr lang="ja-JP" altLang="en-US" dirty="0"/>
              <a:t>検出</a:t>
            </a:r>
            <a:r>
              <a:rPr lang="ja-JP" altLang="en-US" dirty="0" smtClean="0"/>
              <a:t>される</a:t>
            </a:r>
            <a:r>
              <a:rPr lang="en-US" altLang="ja-JP" dirty="0" smtClean="0"/>
              <a:t>AE</a:t>
            </a:r>
            <a:r>
              <a:rPr lang="ja-JP" altLang="en-US" dirty="0" smtClean="0"/>
              <a:t>は</a:t>
            </a:r>
            <a:r>
              <a:rPr lang="en-US" altLang="ja-JP" dirty="0"/>
              <a:t>1</a:t>
            </a:r>
            <a:r>
              <a:rPr lang="ja-JP" altLang="en-US" dirty="0" smtClean="0"/>
              <a:t>割</a:t>
            </a:r>
            <a:r>
              <a:rPr lang="ja-JP" altLang="en-US" dirty="0"/>
              <a:t>程度</a:t>
            </a:r>
            <a:endParaRPr lang="en-US" altLang="ja-JP" dirty="0" smtClean="0"/>
          </a:p>
          <a:p>
            <a:r>
              <a:rPr lang="ja-JP" altLang="en-US" dirty="0" smtClean="0"/>
              <a:t>テストケースからの</a:t>
            </a:r>
            <a:r>
              <a:rPr lang="ja-JP" altLang="en-US" dirty="0"/>
              <a:t>参照</a:t>
            </a:r>
            <a:r>
              <a:rPr lang="ja-JP" altLang="en-US" dirty="0" smtClean="0"/>
              <a:t>は，意図的な</a:t>
            </a:r>
            <a:r>
              <a:rPr lang="en-US" altLang="ja-JP" dirty="0" smtClean="0"/>
              <a:t>AE</a:t>
            </a:r>
            <a:r>
              <a:rPr lang="ja-JP" altLang="en-US" dirty="0" smtClean="0"/>
              <a:t>の解消に大きく寄与</a:t>
            </a:r>
            <a:endParaRPr lang="en-US" altLang="ja-JP" dirty="0" smtClean="0"/>
          </a:p>
          <a:p>
            <a:r>
              <a:rPr lang="ja-JP" altLang="en-US" dirty="0" smtClean="0"/>
              <a:t>テストケースからアクセスされていない</a:t>
            </a:r>
            <a:r>
              <a:rPr lang="en-US" altLang="ja-JP" dirty="0" smtClean="0"/>
              <a:t>AE</a:t>
            </a:r>
            <a:r>
              <a:rPr lang="ja-JP" altLang="en-US" dirty="0" smtClean="0"/>
              <a:t>メソッドが多く存在するが，重要度が低く</a:t>
            </a:r>
            <a:r>
              <a:rPr lang="ja-JP" altLang="en-US" dirty="0"/>
              <a:t>，</a:t>
            </a:r>
            <a:r>
              <a:rPr lang="ja-JP" altLang="en-US" dirty="0" smtClean="0"/>
              <a:t>テストケースがカバーしていないメソッドの可能性</a:t>
            </a:r>
            <a:endParaRPr lang="ja-JP" altLang="en-US" dirty="0"/>
          </a:p>
        </p:txBody>
      </p:sp>
      <p:sp>
        <p:nvSpPr>
          <p:cNvPr id="4" name="スライド番号プレースホルダー 3"/>
          <p:cNvSpPr>
            <a:spLocks noGrp="1"/>
          </p:cNvSpPr>
          <p:nvPr>
            <p:ph type="sldNum" sz="quarter" idx="12"/>
          </p:nvPr>
        </p:nvSpPr>
        <p:spPr/>
        <p:txBody>
          <a:bodyPr/>
          <a:lstStyle/>
          <a:p>
            <a:fld id="{10BF1CB8-4175-44FF-84F3-313DE1255CF5}" type="slidenum">
              <a:rPr lang="ja-JP" altLang="en-US" smtClean="0"/>
              <a:pPr/>
              <a:t>24</a:t>
            </a:fld>
            <a:endParaRPr lang="ja-JP" altLang="en-US" dirty="0"/>
          </a:p>
        </p:txBody>
      </p:sp>
    </p:spTree>
    <p:extLst>
      <p:ext uri="{BB962C8B-B14F-4D97-AF65-F5344CB8AC3E}">
        <p14:creationId xmlns:p14="http://schemas.microsoft.com/office/powerpoint/2010/main" val="689167050"/>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smtClean="0"/>
              <a:t>RQ2 </a:t>
            </a:r>
            <a:r>
              <a:rPr lang="ja-JP" altLang="en-US" dirty="0" smtClean="0"/>
              <a:t>背景</a:t>
            </a:r>
            <a:r>
              <a:rPr lang="en-US" altLang="ja-JP" dirty="0" smtClean="0"/>
              <a:t/>
            </a:r>
            <a:br>
              <a:rPr lang="en-US" altLang="ja-JP" dirty="0" smtClean="0"/>
            </a:br>
            <a:r>
              <a:rPr lang="ja-JP" altLang="en-US" dirty="0" smtClean="0"/>
              <a:t>テストカバレッジと</a:t>
            </a:r>
            <a:r>
              <a:rPr lang="en-US" altLang="ja-JP" dirty="0" smtClean="0"/>
              <a:t>AE</a:t>
            </a:r>
            <a:r>
              <a:rPr lang="ja-JP" altLang="en-US" dirty="0" smtClean="0"/>
              <a:t>変化の関係</a:t>
            </a:r>
            <a:endParaRPr lang="ja-JP" altLang="en-US" dirty="0"/>
          </a:p>
        </p:txBody>
      </p:sp>
      <mc:AlternateContent xmlns:mc="http://schemas.openxmlformats.org/markup-compatibility/2006" xmlns:a14="http://schemas.microsoft.com/office/drawing/2010/main">
        <mc:Choice Requires="a14">
          <p:sp>
            <p:nvSpPr>
              <p:cNvPr id="3" name="コンテンツ プレースホルダー 2"/>
              <p:cNvSpPr>
                <a:spLocks noGrp="1"/>
              </p:cNvSpPr>
              <p:nvPr>
                <p:ph idx="1"/>
              </p:nvPr>
            </p:nvSpPr>
            <p:spPr/>
            <p:txBody>
              <a:bodyPr/>
              <a:lstStyle/>
              <a:p>
                <a:r>
                  <a:rPr lang="ja-JP" altLang="en-US" dirty="0" smtClean="0"/>
                  <a:t>ソフトウェア開発時の</a:t>
                </a:r>
                <a:r>
                  <a:rPr lang="en-US" altLang="ja-JP" dirty="0" smtClean="0"/>
                  <a:t>AE</a:t>
                </a:r>
                <a:r>
                  <a:rPr lang="ja-JP" altLang="en-US" dirty="0" err="1" smtClean="0"/>
                  <a:t>が修</a:t>
                </a:r>
                <a:r>
                  <a:rPr lang="ja-JP" altLang="en-US" dirty="0" smtClean="0"/>
                  <a:t>正される時期が分かれば，</a:t>
                </a:r>
                <a:r>
                  <a:rPr lang="en-US" altLang="ja-JP" dirty="0" smtClean="0"/>
                  <a:t>AE</a:t>
                </a:r>
                <a:r>
                  <a:rPr lang="ja-JP" altLang="en-US" dirty="0" smtClean="0"/>
                  <a:t>除去に大きく貢献できる</a:t>
                </a:r>
                <a:endParaRPr lang="en-US" altLang="ja-JP" dirty="0" smtClean="0"/>
              </a:p>
              <a:p>
                <a:r>
                  <a:rPr lang="ja-JP" altLang="en-US" dirty="0" smtClean="0"/>
                  <a:t>既存研究により，ソフトウェアの新規作成メソッドの多くは</a:t>
                </a:r>
                <a:r>
                  <a:rPr lang="en-US" altLang="ja-JP" dirty="0" err="1" smtClean="0"/>
                  <a:t>NoAccess</a:t>
                </a:r>
                <a:r>
                  <a:rPr lang="ja-JP" altLang="en-US" dirty="0" smtClean="0"/>
                  <a:t>であることが分か</a:t>
                </a:r>
                <a:r>
                  <a:rPr lang="ja-JP" altLang="en-US" dirty="0" err="1" smtClean="0"/>
                  <a:t>っ</a:t>
                </a:r>
                <a14:m>
                  <m:oMath xmlns:m="http://schemas.openxmlformats.org/officeDocument/2006/math">
                    <m:sSub>
                      <m:sSubPr>
                        <m:ctrlPr>
                          <a:rPr lang="en-US" altLang="ja-JP" i="1" dirty="0">
                            <a:latin typeface="Cambria Math" panose="02040503050406030204" pitchFamily="18" charset="0"/>
                          </a:rPr>
                        </m:ctrlPr>
                      </m:sSubPr>
                      <m:e>
                        <m:r>
                          <a:rPr lang="ja-JP" altLang="en-US" i="1" dirty="0" smtClean="0">
                            <a:latin typeface="Cambria Math" panose="02040503050406030204" pitchFamily="18" charset="0"/>
                          </a:rPr>
                          <m:t>ている</m:t>
                        </m:r>
                      </m:e>
                      <m:sub>
                        <m:d>
                          <m:dPr>
                            <m:begChr m:val="["/>
                            <m:endChr m:val="]"/>
                            <m:ctrlPr>
                              <a:rPr lang="en-US" altLang="ja-JP" i="1" dirty="0">
                                <a:latin typeface="Cambria Math" panose="02040503050406030204" pitchFamily="18" charset="0"/>
                              </a:rPr>
                            </m:ctrlPr>
                          </m:dPr>
                          <m:e>
                            <m:r>
                              <a:rPr lang="en-US" altLang="ja-JP" i="1" dirty="0">
                                <a:latin typeface="Cambria Math" panose="02040503050406030204" pitchFamily="18" charset="0"/>
                              </a:rPr>
                              <m:t>2</m:t>
                            </m:r>
                          </m:e>
                        </m:d>
                      </m:sub>
                    </m:sSub>
                  </m:oMath>
                </a14:m>
                <a:endParaRPr lang="en-US" altLang="ja-JP" dirty="0" smtClean="0"/>
              </a:p>
              <a:p>
                <a:r>
                  <a:rPr lang="ja-JP" altLang="en-US" dirty="0" smtClean="0"/>
                  <a:t>メソッドが利用されるにしたがって，</a:t>
                </a:r>
                <a:r>
                  <a:rPr lang="en-US" altLang="ja-JP" dirty="0" smtClean="0"/>
                  <a:t>AE</a:t>
                </a:r>
                <a:r>
                  <a:rPr lang="ja-JP" altLang="en-US" dirty="0" smtClean="0"/>
                  <a:t>が除去される可能性があるので，テストカバレッジとの関係性を調査する</a:t>
                </a:r>
                <a:endParaRPr lang="en-US" altLang="ja-JP" dirty="0" smtClean="0"/>
              </a:p>
            </p:txBody>
          </p:sp>
        </mc:Choice>
        <mc:Fallback xmlns="">
          <p:sp>
            <p:nvSpPr>
              <p:cNvPr id="3" name="コンテンツ プレースホルダー 2"/>
              <p:cNvSpPr>
                <a:spLocks noGrp="1" noRot="1" noChangeAspect="1" noMove="1" noResize="1" noEditPoints="1" noAdjustHandles="1" noChangeArrowheads="1" noChangeShapeType="1" noTextEdit="1"/>
              </p:cNvSpPr>
              <p:nvPr>
                <p:ph idx="1"/>
              </p:nvPr>
            </p:nvSpPr>
            <p:spPr>
              <a:blipFill rotWithShape="0">
                <a:blip r:embed="rId3"/>
                <a:stretch>
                  <a:fillRect l="-1704" t="-2105" r="-1852"/>
                </a:stretch>
              </a:blipFill>
            </p:spPr>
            <p:txBody>
              <a:bodyPr/>
              <a:lstStyle/>
              <a:p>
                <a:r>
                  <a:rPr lang="ja-JP" altLang="en-US">
                    <a:noFill/>
                  </a:rPr>
                  <a:t> </a:t>
                </a:r>
              </a:p>
            </p:txBody>
          </p:sp>
        </mc:Fallback>
      </mc:AlternateContent>
      <p:sp>
        <p:nvSpPr>
          <p:cNvPr id="4" name="スライド番号プレースホルダー 3"/>
          <p:cNvSpPr>
            <a:spLocks noGrp="1"/>
          </p:cNvSpPr>
          <p:nvPr>
            <p:ph type="sldNum" sz="quarter" idx="12"/>
          </p:nvPr>
        </p:nvSpPr>
        <p:spPr/>
        <p:txBody>
          <a:bodyPr/>
          <a:lstStyle/>
          <a:p>
            <a:fld id="{10BF1CB8-4175-44FF-84F3-313DE1255CF5}" type="slidenum">
              <a:rPr lang="ja-JP" altLang="en-US" smtClean="0"/>
              <a:pPr/>
              <a:t>25</a:t>
            </a:fld>
            <a:endParaRPr lang="ja-JP" altLang="en-US" dirty="0"/>
          </a:p>
        </p:txBody>
      </p:sp>
      <p:sp>
        <p:nvSpPr>
          <p:cNvPr id="5" name="テキスト ボックス 4"/>
          <p:cNvSpPr txBox="1"/>
          <p:nvPr/>
        </p:nvSpPr>
        <p:spPr>
          <a:xfrm>
            <a:off x="537551" y="5959772"/>
            <a:ext cx="8057785" cy="461665"/>
          </a:xfrm>
          <a:prstGeom prst="rect">
            <a:avLst/>
          </a:prstGeom>
          <a:solidFill>
            <a:srgbClr val="FFFFCC"/>
          </a:solidFill>
          <a:ln>
            <a:solidFill>
              <a:schemeClr val="tx1"/>
            </a:solidFill>
          </a:ln>
        </p:spPr>
        <p:txBody>
          <a:bodyPr wrap="square" rtlCol="0">
            <a:spAutoFit/>
          </a:bodyPr>
          <a:lstStyle/>
          <a:p>
            <a:r>
              <a:rPr lang="en-US" altLang="ja-JP" sz="1200" dirty="0" smtClean="0"/>
              <a:t>[2] </a:t>
            </a:r>
            <a:r>
              <a:rPr lang="ja-JP" altLang="en-US" sz="1200" dirty="0" smtClean="0"/>
              <a:t>石居達也</a:t>
            </a:r>
            <a:r>
              <a:rPr lang="en-US" altLang="ja-JP" sz="1200" dirty="0" smtClean="0"/>
              <a:t>, </a:t>
            </a:r>
            <a:r>
              <a:rPr lang="ja-JP" altLang="en-US" sz="1200" dirty="0" smtClean="0"/>
              <a:t>小堀一雄</a:t>
            </a:r>
            <a:r>
              <a:rPr lang="en-US" altLang="ja-JP" sz="1200" dirty="0" smtClean="0"/>
              <a:t>, </a:t>
            </a:r>
            <a:r>
              <a:rPr lang="ja-JP" altLang="en-US" sz="1200" dirty="0"/>
              <a:t>松下</a:t>
            </a:r>
            <a:r>
              <a:rPr lang="ja-JP" altLang="en-US" sz="1200" dirty="0" smtClean="0"/>
              <a:t>誠</a:t>
            </a:r>
            <a:r>
              <a:rPr lang="en-US" altLang="ja-JP" sz="1200" dirty="0" smtClean="0"/>
              <a:t>, </a:t>
            </a:r>
            <a:r>
              <a:rPr lang="ja-JP" altLang="en-US" sz="1200" dirty="0" smtClean="0"/>
              <a:t>井上克郎</a:t>
            </a:r>
            <a:r>
              <a:rPr lang="en-US" altLang="ja-JP" sz="1200" dirty="0" smtClean="0"/>
              <a:t>,</a:t>
            </a:r>
            <a:r>
              <a:rPr lang="ja-JP" altLang="en-US" sz="1200" dirty="0"/>
              <a:t>アクセス修飾子過剰性の変遷に着目</a:t>
            </a:r>
            <a:r>
              <a:rPr lang="ja-JP" altLang="en-US" sz="1200" dirty="0" smtClean="0"/>
              <a:t>した</a:t>
            </a:r>
            <a:r>
              <a:rPr lang="en-US" altLang="ja-JP" sz="1200" b="1" dirty="0" smtClean="0"/>
              <a:t>Java</a:t>
            </a:r>
            <a:r>
              <a:rPr lang="ja-JP" altLang="en-US" sz="1200" dirty="0"/>
              <a:t>プログラム部品の</a:t>
            </a:r>
            <a:r>
              <a:rPr lang="ja-JP" altLang="en-US" sz="1200" dirty="0" smtClean="0"/>
              <a:t>分析</a:t>
            </a:r>
            <a:r>
              <a:rPr lang="en-US" altLang="ja-JP" sz="1200" dirty="0" smtClean="0"/>
              <a:t>, </a:t>
            </a:r>
            <a:r>
              <a:rPr lang="ja-JP" altLang="en-US" sz="1200" dirty="0" smtClean="0"/>
              <a:t>情報</a:t>
            </a:r>
            <a:r>
              <a:rPr lang="ja-JP" altLang="en-US" sz="1200" dirty="0"/>
              <a:t>処理学会研究報告 </a:t>
            </a:r>
            <a:r>
              <a:rPr lang="en-US" altLang="ja-JP" sz="1200" dirty="0"/>
              <a:t>Vol.2013-SE-180, No.1, </a:t>
            </a:r>
            <a:r>
              <a:rPr lang="en-US" altLang="ja-JP" sz="1200" dirty="0" smtClean="0"/>
              <a:t>pp.1-8</a:t>
            </a:r>
            <a:r>
              <a:rPr lang="en-US" altLang="ja-JP" sz="1200" dirty="0"/>
              <a:t>, 2013/5/27</a:t>
            </a:r>
          </a:p>
        </p:txBody>
      </p:sp>
    </p:spTree>
    <p:extLst>
      <p:ext uri="{BB962C8B-B14F-4D97-AF65-F5344CB8AC3E}">
        <p14:creationId xmlns:p14="http://schemas.microsoft.com/office/powerpoint/2010/main" val="3122540244"/>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smtClean="0"/>
              <a:t>RQ2 </a:t>
            </a:r>
            <a:r>
              <a:rPr lang="ja-JP" altLang="en-US" dirty="0" smtClean="0"/>
              <a:t>実験対象</a:t>
            </a:r>
            <a:endParaRPr lang="ja-JP" altLang="en-US" dirty="0"/>
          </a:p>
        </p:txBody>
      </p:sp>
      <p:sp>
        <p:nvSpPr>
          <p:cNvPr id="3" name="コンテンツ プレースホルダー 2"/>
          <p:cNvSpPr>
            <a:spLocks noGrp="1"/>
          </p:cNvSpPr>
          <p:nvPr>
            <p:ph idx="1"/>
          </p:nvPr>
        </p:nvSpPr>
        <p:spPr/>
        <p:txBody>
          <a:bodyPr/>
          <a:lstStyle/>
          <a:p>
            <a:r>
              <a:rPr lang="ja-JP" altLang="en-US" dirty="0" smtClean="0"/>
              <a:t>一つのオープンソースプロジェクトについて，二つのバージョンを選択</a:t>
            </a:r>
            <a:endParaRPr lang="en-US" altLang="ja-JP" dirty="0" smtClean="0"/>
          </a:p>
          <a:p>
            <a:pPr lvl="1"/>
            <a:r>
              <a:rPr lang="en-US" altLang="ja-JP" dirty="0" smtClean="0"/>
              <a:t>Apache Ant 1.8.2</a:t>
            </a:r>
          </a:p>
          <a:p>
            <a:pPr lvl="1"/>
            <a:r>
              <a:rPr lang="en-US" altLang="ja-JP" dirty="0" smtClean="0"/>
              <a:t>Apache Ant 1.8.4</a:t>
            </a:r>
          </a:p>
          <a:p>
            <a:pPr lvl="1"/>
            <a:endParaRPr lang="en-US" altLang="ja-JP" dirty="0" smtClean="0"/>
          </a:p>
          <a:p>
            <a:r>
              <a:rPr lang="ja-JP" altLang="en-US" dirty="0"/>
              <a:t>実験対象の選定</a:t>
            </a:r>
            <a:r>
              <a:rPr lang="ja-JP" altLang="en-US" dirty="0" smtClean="0"/>
              <a:t>方針（</a:t>
            </a:r>
            <a:r>
              <a:rPr lang="en-US" altLang="ja-JP" dirty="0" smtClean="0"/>
              <a:t>RQ1</a:t>
            </a:r>
            <a:r>
              <a:rPr lang="ja-JP" altLang="en-US" dirty="0" smtClean="0"/>
              <a:t>と同様）</a:t>
            </a:r>
            <a:endParaRPr lang="en-US" altLang="ja-JP" dirty="0"/>
          </a:p>
          <a:p>
            <a:pPr lvl="1"/>
            <a:r>
              <a:rPr lang="ja-JP" altLang="en-US" dirty="0"/>
              <a:t>比較的ソースコードのサイズが大きい</a:t>
            </a:r>
            <a:endParaRPr lang="en-US" altLang="ja-JP" dirty="0"/>
          </a:p>
          <a:p>
            <a:pPr lvl="1"/>
            <a:r>
              <a:rPr lang="ja-JP" altLang="en-US" dirty="0"/>
              <a:t>ソースコード中にテストケースが含まれて</a:t>
            </a:r>
            <a:r>
              <a:rPr lang="ja-JP" altLang="en-US" dirty="0" smtClean="0"/>
              <a:t>いる</a:t>
            </a:r>
            <a:endParaRPr lang="en-US" altLang="ja-JP" dirty="0"/>
          </a:p>
        </p:txBody>
      </p:sp>
      <p:sp>
        <p:nvSpPr>
          <p:cNvPr id="4" name="スライド番号プレースホルダー 3"/>
          <p:cNvSpPr>
            <a:spLocks noGrp="1"/>
          </p:cNvSpPr>
          <p:nvPr>
            <p:ph type="sldNum" sz="quarter" idx="12"/>
          </p:nvPr>
        </p:nvSpPr>
        <p:spPr/>
        <p:txBody>
          <a:bodyPr/>
          <a:lstStyle/>
          <a:p>
            <a:fld id="{10BF1CB8-4175-44FF-84F3-313DE1255CF5}" type="slidenum">
              <a:rPr lang="ja-JP" altLang="en-US" smtClean="0"/>
              <a:pPr/>
              <a:t>26</a:t>
            </a:fld>
            <a:endParaRPr lang="ja-JP" altLang="en-US" dirty="0"/>
          </a:p>
        </p:txBody>
      </p:sp>
    </p:spTree>
    <p:extLst>
      <p:ext uri="{BB962C8B-B14F-4D97-AF65-F5344CB8AC3E}">
        <p14:creationId xmlns:p14="http://schemas.microsoft.com/office/powerpoint/2010/main" val="1429980233"/>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smtClean="0"/>
              <a:t>RQ2</a:t>
            </a:r>
            <a:r>
              <a:rPr lang="ja-JP" altLang="en-US" dirty="0"/>
              <a:t> </a:t>
            </a:r>
            <a:r>
              <a:rPr lang="ja-JP" altLang="en-US" dirty="0" smtClean="0"/>
              <a:t>実験方法</a:t>
            </a:r>
            <a:endParaRPr lang="ja-JP" altLang="en-US" dirty="0"/>
          </a:p>
        </p:txBody>
      </p:sp>
      <p:sp>
        <p:nvSpPr>
          <p:cNvPr id="86" name="正方形/長方形 85"/>
          <p:cNvSpPr/>
          <p:nvPr/>
        </p:nvSpPr>
        <p:spPr>
          <a:xfrm>
            <a:off x="343641" y="2048268"/>
            <a:ext cx="343696" cy="368571"/>
          </a:xfrm>
          <a:prstGeom prst="rect">
            <a:avLst/>
          </a:prstGeom>
          <a:solidFill>
            <a:schemeClr val="accent6">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smtClean="0"/>
              <a:t>A</a:t>
            </a:r>
          </a:p>
        </p:txBody>
      </p:sp>
      <p:sp>
        <p:nvSpPr>
          <p:cNvPr id="87" name="正方形/長方形 86"/>
          <p:cNvSpPr/>
          <p:nvPr/>
        </p:nvSpPr>
        <p:spPr>
          <a:xfrm>
            <a:off x="343641" y="2523684"/>
            <a:ext cx="343696" cy="368571"/>
          </a:xfrm>
          <a:prstGeom prst="rect">
            <a:avLst/>
          </a:prstGeom>
          <a:solidFill>
            <a:schemeClr val="accent6">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dirty="0"/>
              <a:t>B</a:t>
            </a:r>
            <a:endParaRPr kumimoji="1" lang="en-US" altLang="ja-JP" dirty="0" smtClean="0"/>
          </a:p>
        </p:txBody>
      </p:sp>
      <p:sp>
        <p:nvSpPr>
          <p:cNvPr id="88" name="正方形/長方形 87"/>
          <p:cNvSpPr/>
          <p:nvPr/>
        </p:nvSpPr>
        <p:spPr>
          <a:xfrm>
            <a:off x="343641" y="2972841"/>
            <a:ext cx="343696" cy="368571"/>
          </a:xfrm>
          <a:prstGeom prst="rect">
            <a:avLst/>
          </a:prstGeom>
          <a:solidFill>
            <a:schemeClr val="accent6">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dirty="0"/>
              <a:t>C</a:t>
            </a:r>
            <a:endParaRPr kumimoji="1" lang="en-US" altLang="ja-JP" dirty="0" smtClean="0"/>
          </a:p>
        </p:txBody>
      </p:sp>
      <p:sp>
        <p:nvSpPr>
          <p:cNvPr id="92" name="テキスト ボックス 91"/>
          <p:cNvSpPr txBox="1"/>
          <p:nvPr/>
        </p:nvSpPr>
        <p:spPr>
          <a:xfrm>
            <a:off x="393900" y="1661601"/>
            <a:ext cx="870751" cy="369332"/>
          </a:xfrm>
          <a:prstGeom prst="rect">
            <a:avLst/>
          </a:prstGeom>
          <a:noFill/>
        </p:spPr>
        <p:txBody>
          <a:bodyPr wrap="none" rtlCol="0">
            <a:spAutoFit/>
          </a:bodyPr>
          <a:lstStyle/>
          <a:p>
            <a:r>
              <a:rPr lang="ja-JP" altLang="en-US" dirty="0" smtClean="0"/>
              <a:t>メソッド</a:t>
            </a:r>
            <a:endParaRPr lang="en-US" altLang="ja-JP" dirty="0" smtClean="0"/>
          </a:p>
        </p:txBody>
      </p:sp>
      <p:sp>
        <p:nvSpPr>
          <p:cNvPr id="103" name="正方形/長方形 102"/>
          <p:cNvSpPr/>
          <p:nvPr/>
        </p:nvSpPr>
        <p:spPr>
          <a:xfrm>
            <a:off x="2542689" y="2384321"/>
            <a:ext cx="343696" cy="368571"/>
          </a:xfrm>
          <a:prstGeom prst="rect">
            <a:avLst/>
          </a:prstGeom>
          <a:solidFill>
            <a:schemeClr val="accent6">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smtClean="0"/>
              <a:t>A</a:t>
            </a:r>
          </a:p>
        </p:txBody>
      </p:sp>
      <p:sp>
        <p:nvSpPr>
          <p:cNvPr id="104" name="正方形/長方形 103"/>
          <p:cNvSpPr/>
          <p:nvPr/>
        </p:nvSpPr>
        <p:spPr>
          <a:xfrm>
            <a:off x="2542689" y="2859737"/>
            <a:ext cx="343696" cy="368571"/>
          </a:xfrm>
          <a:prstGeom prst="rect">
            <a:avLst/>
          </a:prstGeom>
          <a:solidFill>
            <a:schemeClr val="accent6">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dirty="0"/>
              <a:t>B</a:t>
            </a:r>
            <a:endParaRPr kumimoji="1" lang="en-US" altLang="ja-JP" dirty="0" smtClean="0"/>
          </a:p>
        </p:txBody>
      </p:sp>
      <p:sp>
        <p:nvSpPr>
          <p:cNvPr id="105" name="正方形/長方形 104"/>
          <p:cNvSpPr/>
          <p:nvPr/>
        </p:nvSpPr>
        <p:spPr>
          <a:xfrm>
            <a:off x="2542689" y="3308894"/>
            <a:ext cx="343696" cy="368571"/>
          </a:xfrm>
          <a:prstGeom prst="rect">
            <a:avLst/>
          </a:prstGeom>
          <a:solidFill>
            <a:schemeClr val="accent6">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dirty="0"/>
              <a:t>C</a:t>
            </a:r>
            <a:endParaRPr kumimoji="1" lang="en-US" altLang="ja-JP" dirty="0" smtClean="0"/>
          </a:p>
        </p:txBody>
      </p:sp>
      <p:sp>
        <p:nvSpPr>
          <p:cNvPr id="106" name="テキスト ボックス 105"/>
          <p:cNvSpPr txBox="1"/>
          <p:nvPr/>
        </p:nvSpPr>
        <p:spPr>
          <a:xfrm>
            <a:off x="2977565" y="2408490"/>
            <a:ext cx="891591" cy="369332"/>
          </a:xfrm>
          <a:prstGeom prst="rect">
            <a:avLst/>
          </a:prstGeom>
          <a:noFill/>
        </p:spPr>
        <p:txBody>
          <a:bodyPr wrap="none" rtlCol="0">
            <a:spAutoFit/>
          </a:bodyPr>
          <a:lstStyle/>
          <a:p>
            <a:r>
              <a:rPr lang="en-US" altLang="ja-JP" dirty="0" smtClean="0"/>
              <a:t> private</a:t>
            </a:r>
            <a:endParaRPr kumimoji="1" lang="ja-JP" altLang="en-US" dirty="0"/>
          </a:p>
        </p:txBody>
      </p:sp>
      <p:sp>
        <p:nvSpPr>
          <p:cNvPr id="107" name="テキスト ボックス 106"/>
          <p:cNvSpPr txBox="1"/>
          <p:nvPr/>
        </p:nvSpPr>
        <p:spPr>
          <a:xfrm>
            <a:off x="3023815" y="2869101"/>
            <a:ext cx="848181" cy="369332"/>
          </a:xfrm>
          <a:prstGeom prst="rect">
            <a:avLst/>
          </a:prstGeom>
          <a:noFill/>
        </p:spPr>
        <p:txBody>
          <a:bodyPr wrap="none" rtlCol="0">
            <a:spAutoFit/>
          </a:bodyPr>
          <a:lstStyle/>
          <a:p>
            <a:r>
              <a:rPr lang="en-US" altLang="ja-JP" dirty="0" smtClean="0"/>
              <a:t>default</a:t>
            </a:r>
            <a:endParaRPr kumimoji="1" lang="ja-JP" altLang="en-US" dirty="0"/>
          </a:p>
        </p:txBody>
      </p:sp>
      <p:sp>
        <p:nvSpPr>
          <p:cNvPr id="108" name="テキスト ボックス 107"/>
          <p:cNvSpPr txBox="1"/>
          <p:nvPr/>
        </p:nvSpPr>
        <p:spPr>
          <a:xfrm>
            <a:off x="2978507" y="3309462"/>
            <a:ext cx="877163" cy="369332"/>
          </a:xfrm>
          <a:prstGeom prst="rect">
            <a:avLst/>
          </a:prstGeom>
          <a:noFill/>
        </p:spPr>
        <p:txBody>
          <a:bodyPr wrap="none" rtlCol="0">
            <a:spAutoFit/>
          </a:bodyPr>
          <a:lstStyle/>
          <a:p>
            <a:r>
              <a:rPr lang="en-US" altLang="ja-JP" dirty="0" smtClean="0"/>
              <a:t>private</a:t>
            </a:r>
            <a:endParaRPr kumimoji="1" lang="ja-JP" altLang="en-US" dirty="0"/>
          </a:p>
        </p:txBody>
      </p:sp>
      <p:sp>
        <p:nvSpPr>
          <p:cNvPr id="109" name="テキスト ボックス 108"/>
          <p:cNvSpPr txBox="1"/>
          <p:nvPr/>
        </p:nvSpPr>
        <p:spPr>
          <a:xfrm>
            <a:off x="2272455" y="1929173"/>
            <a:ext cx="2606804" cy="369332"/>
          </a:xfrm>
          <a:prstGeom prst="rect">
            <a:avLst/>
          </a:prstGeom>
          <a:noFill/>
        </p:spPr>
        <p:txBody>
          <a:bodyPr wrap="none" rtlCol="0">
            <a:spAutoFit/>
          </a:bodyPr>
          <a:lstStyle/>
          <a:p>
            <a:r>
              <a:rPr lang="ja-JP" altLang="en-US" dirty="0" smtClean="0"/>
              <a:t>メソッドの被アクセス範囲</a:t>
            </a:r>
            <a:endParaRPr kumimoji="1" lang="ja-JP" altLang="en-US" dirty="0"/>
          </a:p>
        </p:txBody>
      </p:sp>
      <p:sp>
        <p:nvSpPr>
          <p:cNvPr id="110" name="正方形/長方形 109"/>
          <p:cNvSpPr/>
          <p:nvPr/>
        </p:nvSpPr>
        <p:spPr>
          <a:xfrm>
            <a:off x="2542689" y="4555596"/>
            <a:ext cx="343696" cy="368571"/>
          </a:xfrm>
          <a:prstGeom prst="rect">
            <a:avLst/>
          </a:prstGeom>
          <a:solidFill>
            <a:schemeClr val="accent6">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smtClean="0"/>
              <a:t>A</a:t>
            </a:r>
          </a:p>
        </p:txBody>
      </p:sp>
      <p:sp>
        <p:nvSpPr>
          <p:cNvPr id="111" name="正方形/長方形 110"/>
          <p:cNvSpPr/>
          <p:nvPr/>
        </p:nvSpPr>
        <p:spPr>
          <a:xfrm>
            <a:off x="2542689" y="5031012"/>
            <a:ext cx="343696" cy="368571"/>
          </a:xfrm>
          <a:prstGeom prst="rect">
            <a:avLst/>
          </a:prstGeom>
          <a:solidFill>
            <a:schemeClr val="accent6">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dirty="0"/>
              <a:t>B</a:t>
            </a:r>
            <a:endParaRPr kumimoji="1" lang="en-US" altLang="ja-JP" dirty="0" smtClean="0"/>
          </a:p>
        </p:txBody>
      </p:sp>
      <p:sp>
        <p:nvSpPr>
          <p:cNvPr id="112" name="正方形/長方形 111"/>
          <p:cNvSpPr/>
          <p:nvPr/>
        </p:nvSpPr>
        <p:spPr>
          <a:xfrm>
            <a:off x="2542689" y="5480169"/>
            <a:ext cx="343696" cy="368571"/>
          </a:xfrm>
          <a:prstGeom prst="rect">
            <a:avLst/>
          </a:prstGeom>
          <a:solidFill>
            <a:schemeClr val="accent6">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dirty="0"/>
              <a:t>C</a:t>
            </a:r>
            <a:endParaRPr kumimoji="1" lang="en-US" altLang="ja-JP" dirty="0" smtClean="0"/>
          </a:p>
        </p:txBody>
      </p:sp>
      <p:sp>
        <p:nvSpPr>
          <p:cNvPr id="113" name="テキスト ボックス 112"/>
          <p:cNvSpPr txBox="1"/>
          <p:nvPr/>
        </p:nvSpPr>
        <p:spPr>
          <a:xfrm>
            <a:off x="2977565" y="4579765"/>
            <a:ext cx="806631" cy="369332"/>
          </a:xfrm>
          <a:prstGeom prst="rect">
            <a:avLst/>
          </a:prstGeom>
          <a:noFill/>
        </p:spPr>
        <p:txBody>
          <a:bodyPr wrap="none" rtlCol="0">
            <a:spAutoFit/>
          </a:bodyPr>
          <a:lstStyle/>
          <a:p>
            <a:r>
              <a:rPr lang="en-US" altLang="ja-JP" dirty="0" smtClean="0"/>
              <a:t> public</a:t>
            </a:r>
            <a:endParaRPr kumimoji="1" lang="ja-JP" altLang="en-US" dirty="0"/>
          </a:p>
        </p:txBody>
      </p:sp>
      <p:sp>
        <p:nvSpPr>
          <p:cNvPr id="114" name="テキスト ボックス 113"/>
          <p:cNvSpPr txBox="1"/>
          <p:nvPr/>
        </p:nvSpPr>
        <p:spPr>
          <a:xfrm>
            <a:off x="3023815" y="5040376"/>
            <a:ext cx="1146468" cy="369332"/>
          </a:xfrm>
          <a:prstGeom prst="rect">
            <a:avLst/>
          </a:prstGeom>
          <a:noFill/>
        </p:spPr>
        <p:txBody>
          <a:bodyPr wrap="none" rtlCol="0">
            <a:spAutoFit/>
          </a:bodyPr>
          <a:lstStyle/>
          <a:p>
            <a:r>
              <a:rPr lang="en-US" altLang="ja-JP" dirty="0" smtClean="0"/>
              <a:t>protected</a:t>
            </a:r>
            <a:endParaRPr kumimoji="1" lang="ja-JP" altLang="en-US" dirty="0"/>
          </a:p>
        </p:txBody>
      </p:sp>
      <p:sp>
        <p:nvSpPr>
          <p:cNvPr id="115" name="テキスト ボックス 114"/>
          <p:cNvSpPr txBox="1"/>
          <p:nvPr/>
        </p:nvSpPr>
        <p:spPr>
          <a:xfrm>
            <a:off x="3029049" y="5480169"/>
            <a:ext cx="877163" cy="369332"/>
          </a:xfrm>
          <a:prstGeom prst="rect">
            <a:avLst/>
          </a:prstGeom>
          <a:noFill/>
        </p:spPr>
        <p:txBody>
          <a:bodyPr wrap="none" rtlCol="0">
            <a:spAutoFit/>
          </a:bodyPr>
          <a:lstStyle/>
          <a:p>
            <a:r>
              <a:rPr kumimoji="1" lang="en-US" altLang="ja-JP" dirty="0" smtClean="0"/>
              <a:t>default</a:t>
            </a:r>
            <a:endParaRPr kumimoji="1" lang="ja-JP" altLang="en-US" dirty="0"/>
          </a:p>
        </p:txBody>
      </p:sp>
      <p:sp>
        <p:nvSpPr>
          <p:cNvPr id="116" name="テキスト ボックス 115"/>
          <p:cNvSpPr txBox="1"/>
          <p:nvPr/>
        </p:nvSpPr>
        <p:spPr>
          <a:xfrm>
            <a:off x="2135198" y="4174919"/>
            <a:ext cx="2606804" cy="369332"/>
          </a:xfrm>
          <a:prstGeom prst="rect">
            <a:avLst/>
          </a:prstGeom>
          <a:noFill/>
        </p:spPr>
        <p:txBody>
          <a:bodyPr wrap="none" rtlCol="0">
            <a:spAutoFit/>
          </a:bodyPr>
          <a:lstStyle/>
          <a:p>
            <a:r>
              <a:rPr lang="ja-JP" altLang="en-US" dirty="0" smtClean="0"/>
              <a:t>メソッドの被アクセス範囲</a:t>
            </a:r>
            <a:endParaRPr kumimoji="1" lang="ja-JP" altLang="en-US" dirty="0"/>
          </a:p>
        </p:txBody>
      </p:sp>
      <p:sp>
        <p:nvSpPr>
          <p:cNvPr id="117" name="テキスト ボックス 116"/>
          <p:cNvSpPr txBox="1"/>
          <p:nvPr/>
        </p:nvSpPr>
        <p:spPr>
          <a:xfrm>
            <a:off x="3869156" y="2408490"/>
            <a:ext cx="429926" cy="369332"/>
          </a:xfrm>
          <a:prstGeom prst="rect">
            <a:avLst/>
          </a:prstGeom>
          <a:noFill/>
          <a:ln>
            <a:solidFill>
              <a:schemeClr val="tx1"/>
            </a:solidFill>
          </a:ln>
        </p:spPr>
        <p:txBody>
          <a:bodyPr wrap="none" rtlCol="0">
            <a:spAutoFit/>
          </a:bodyPr>
          <a:lstStyle/>
          <a:p>
            <a:r>
              <a:rPr kumimoji="1" lang="en-US" altLang="ja-JP" dirty="0" smtClean="0">
                <a:solidFill>
                  <a:srgbClr val="FF0000"/>
                </a:solidFill>
              </a:rPr>
              <a:t>AE</a:t>
            </a:r>
            <a:endParaRPr kumimoji="1" lang="ja-JP" altLang="en-US" dirty="0">
              <a:solidFill>
                <a:srgbClr val="FF0000"/>
              </a:solidFill>
            </a:endParaRPr>
          </a:p>
        </p:txBody>
      </p:sp>
      <p:sp>
        <p:nvSpPr>
          <p:cNvPr id="118" name="テキスト ボックス 117"/>
          <p:cNvSpPr txBox="1"/>
          <p:nvPr/>
        </p:nvSpPr>
        <p:spPr>
          <a:xfrm>
            <a:off x="3860942" y="2859320"/>
            <a:ext cx="429926" cy="369332"/>
          </a:xfrm>
          <a:prstGeom prst="rect">
            <a:avLst/>
          </a:prstGeom>
          <a:noFill/>
          <a:ln>
            <a:solidFill>
              <a:schemeClr val="tx1"/>
            </a:solidFill>
          </a:ln>
        </p:spPr>
        <p:txBody>
          <a:bodyPr wrap="none" rtlCol="0">
            <a:spAutoFit/>
          </a:bodyPr>
          <a:lstStyle/>
          <a:p>
            <a:r>
              <a:rPr kumimoji="1" lang="en-US" altLang="ja-JP" dirty="0" smtClean="0">
                <a:solidFill>
                  <a:srgbClr val="FF0000"/>
                </a:solidFill>
              </a:rPr>
              <a:t>AE</a:t>
            </a:r>
            <a:endParaRPr kumimoji="1" lang="ja-JP" altLang="en-US" dirty="0">
              <a:solidFill>
                <a:srgbClr val="FF0000"/>
              </a:solidFill>
            </a:endParaRPr>
          </a:p>
        </p:txBody>
      </p:sp>
      <p:sp>
        <p:nvSpPr>
          <p:cNvPr id="120" name="テキスト ボックス 119"/>
          <p:cNvSpPr txBox="1"/>
          <p:nvPr/>
        </p:nvSpPr>
        <p:spPr>
          <a:xfrm>
            <a:off x="4289434" y="4593410"/>
            <a:ext cx="1082348" cy="369332"/>
          </a:xfrm>
          <a:prstGeom prst="rect">
            <a:avLst/>
          </a:prstGeom>
          <a:noFill/>
        </p:spPr>
        <p:txBody>
          <a:bodyPr wrap="none" rtlCol="0">
            <a:spAutoFit/>
          </a:bodyPr>
          <a:lstStyle/>
          <a:p>
            <a:r>
              <a:rPr kumimoji="1" lang="en-US" altLang="ja-JP" dirty="0" smtClean="0"/>
              <a:t>AE</a:t>
            </a:r>
            <a:r>
              <a:rPr lang="ja-JP" altLang="en-US" dirty="0"/>
              <a:t>修正</a:t>
            </a:r>
            <a:r>
              <a:rPr kumimoji="1" lang="ja-JP" altLang="en-US" dirty="0" smtClean="0"/>
              <a:t> </a:t>
            </a:r>
            <a:r>
              <a:rPr kumimoji="1" lang="en-US" altLang="ja-JP" dirty="0" smtClean="0"/>
              <a:t>!</a:t>
            </a:r>
            <a:endParaRPr kumimoji="1" lang="ja-JP" altLang="en-US" dirty="0"/>
          </a:p>
        </p:txBody>
      </p:sp>
      <p:sp>
        <p:nvSpPr>
          <p:cNvPr id="122" name="下矢印 121"/>
          <p:cNvSpPr/>
          <p:nvPr/>
        </p:nvSpPr>
        <p:spPr>
          <a:xfrm>
            <a:off x="3220048" y="3807762"/>
            <a:ext cx="711618" cy="310277"/>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3" name="円形吹き出し 122"/>
          <p:cNvSpPr/>
          <p:nvPr/>
        </p:nvSpPr>
        <p:spPr>
          <a:xfrm>
            <a:off x="5744340" y="1661601"/>
            <a:ext cx="2458882" cy="684086"/>
          </a:xfrm>
          <a:prstGeom prst="wedgeEllipseCallout">
            <a:avLst>
              <a:gd name="adj1" fmla="val -70129"/>
              <a:gd name="adj2" fmla="val 45003"/>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smtClean="0">
                <a:solidFill>
                  <a:schemeClr val="tx1"/>
                </a:solidFill>
              </a:rPr>
              <a:t>50%</a:t>
            </a:r>
            <a:r>
              <a:rPr kumimoji="1" lang="ja-JP" altLang="en-US" dirty="0" smtClean="0">
                <a:solidFill>
                  <a:schemeClr val="tx1"/>
                </a:solidFill>
              </a:rPr>
              <a:t>以上</a:t>
            </a:r>
            <a:endParaRPr kumimoji="1" lang="en-US" altLang="ja-JP" dirty="0" smtClean="0">
              <a:solidFill>
                <a:schemeClr val="tx1"/>
              </a:solidFill>
            </a:endParaRPr>
          </a:p>
          <a:p>
            <a:pPr algn="ctr"/>
            <a:r>
              <a:rPr kumimoji="1" lang="ja-JP" altLang="en-US" dirty="0" smtClean="0">
                <a:solidFill>
                  <a:schemeClr val="tx1"/>
                </a:solidFill>
              </a:rPr>
              <a:t>高カバレッジ</a:t>
            </a:r>
            <a:endParaRPr kumimoji="1" lang="en-US" altLang="ja-JP" dirty="0" smtClean="0">
              <a:solidFill>
                <a:schemeClr val="tx1"/>
              </a:solidFill>
            </a:endParaRPr>
          </a:p>
        </p:txBody>
      </p:sp>
      <p:sp>
        <p:nvSpPr>
          <p:cNvPr id="3" name="スライド番号プレースホルダー 2"/>
          <p:cNvSpPr>
            <a:spLocks noGrp="1"/>
          </p:cNvSpPr>
          <p:nvPr>
            <p:ph type="sldNum" sz="quarter" idx="12"/>
          </p:nvPr>
        </p:nvSpPr>
        <p:spPr/>
        <p:txBody>
          <a:bodyPr/>
          <a:lstStyle/>
          <a:p>
            <a:fld id="{10BF1CB8-4175-44FF-84F3-313DE1255CF5}" type="slidenum">
              <a:rPr lang="ja-JP" altLang="en-US" smtClean="0"/>
              <a:pPr/>
              <a:t>27</a:t>
            </a:fld>
            <a:endParaRPr lang="ja-JP" altLang="en-US" dirty="0"/>
          </a:p>
        </p:txBody>
      </p:sp>
      <p:sp>
        <p:nvSpPr>
          <p:cNvPr id="5" name="テキスト ボックス 4"/>
          <p:cNvSpPr txBox="1"/>
          <p:nvPr/>
        </p:nvSpPr>
        <p:spPr>
          <a:xfrm>
            <a:off x="4373831" y="2386858"/>
            <a:ext cx="646331" cy="369332"/>
          </a:xfrm>
          <a:prstGeom prst="rect">
            <a:avLst/>
          </a:prstGeom>
          <a:noFill/>
        </p:spPr>
        <p:txBody>
          <a:bodyPr wrap="none" rtlCol="0">
            <a:spAutoFit/>
          </a:bodyPr>
          <a:lstStyle/>
          <a:p>
            <a:r>
              <a:rPr kumimoji="1" lang="en-US" altLang="ja-JP" dirty="0" smtClean="0"/>
              <a:t>70%</a:t>
            </a:r>
            <a:endParaRPr kumimoji="1" lang="ja-JP" altLang="en-US" dirty="0"/>
          </a:p>
        </p:txBody>
      </p:sp>
      <p:sp>
        <p:nvSpPr>
          <p:cNvPr id="40" name="テキスト ボックス 39"/>
          <p:cNvSpPr txBox="1"/>
          <p:nvPr/>
        </p:nvSpPr>
        <p:spPr>
          <a:xfrm>
            <a:off x="4373830" y="2848392"/>
            <a:ext cx="646331" cy="369332"/>
          </a:xfrm>
          <a:prstGeom prst="rect">
            <a:avLst/>
          </a:prstGeom>
          <a:noFill/>
        </p:spPr>
        <p:txBody>
          <a:bodyPr wrap="none" rtlCol="0">
            <a:spAutoFit/>
          </a:bodyPr>
          <a:lstStyle/>
          <a:p>
            <a:r>
              <a:rPr lang="en-US" altLang="ja-JP" dirty="0" smtClean="0"/>
              <a:t>90</a:t>
            </a:r>
            <a:r>
              <a:rPr kumimoji="1" lang="en-US" altLang="ja-JP" dirty="0" smtClean="0"/>
              <a:t>%</a:t>
            </a:r>
            <a:endParaRPr kumimoji="1" lang="ja-JP" altLang="en-US" dirty="0"/>
          </a:p>
        </p:txBody>
      </p:sp>
      <p:sp>
        <p:nvSpPr>
          <p:cNvPr id="6" name="テキスト ボックス 5"/>
          <p:cNvSpPr txBox="1"/>
          <p:nvPr/>
        </p:nvSpPr>
        <p:spPr>
          <a:xfrm>
            <a:off x="1945898" y="2410436"/>
            <a:ext cx="461665" cy="1341073"/>
          </a:xfrm>
          <a:prstGeom prst="rect">
            <a:avLst/>
          </a:prstGeom>
          <a:noFill/>
        </p:spPr>
        <p:txBody>
          <a:bodyPr vert="eaVert" wrap="none" rtlCol="0">
            <a:spAutoFit/>
          </a:bodyPr>
          <a:lstStyle/>
          <a:p>
            <a:r>
              <a:rPr lang="ja-JP" altLang="en-US" dirty="0"/>
              <a:t>旧</a:t>
            </a:r>
            <a:r>
              <a:rPr lang="ja-JP" altLang="en-US" dirty="0" smtClean="0"/>
              <a:t>バージョン</a:t>
            </a:r>
            <a:endParaRPr kumimoji="1" lang="ja-JP" altLang="en-US" dirty="0"/>
          </a:p>
        </p:txBody>
      </p:sp>
      <p:sp>
        <p:nvSpPr>
          <p:cNvPr id="42" name="テキスト ボックス 41"/>
          <p:cNvSpPr txBox="1"/>
          <p:nvPr/>
        </p:nvSpPr>
        <p:spPr>
          <a:xfrm>
            <a:off x="1943594" y="4541934"/>
            <a:ext cx="461665" cy="1341073"/>
          </a:xfrm>
          <a:prstGeom prst="rect">
            <a:avLst/>
          </a:prstGeom>
          <a:noFill/>
        </p:spPr>
        <p:txBody>
          <a:bodyPr vert="eaVert" wrap="none" rtlCol="0">
            <a:spAutoFit/>
          </a:bodyPr>
          <a:lstStyle/>
          <a:p>
            <a:r>
              <a:rPr lang="ja-JP" altLang="en-US" dirty="0"/>
              <a:t>新</a:t>
            </a:r>
            <a:r>
              <a:rPr lang="ja-JP" altLang="en-US" dirty="0" smtClean="0"/>
              <a:t>バージョン</a:t>
            </a:r>
            <a:endParaRPr kumimoji="1" lang="ja-JP" altLang="en-US" dirty="0"/>
          </a:p>
        </p:txBody>
      </p:sp>
      <p:sp>
        <p:nvSpPr>
          <p:cNvPr id="7" name="正方形/長方形 6"/>
          <p:cNvSpPr/>
          <p:nvPr/>
        </p:nvSpPr>
        <p:spPr>
          <a:xfrm>
            <a:off x="2405259" y="2372976"/>
            <a:ext cx="2614902" cy="404846"/>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6" name="カギ線コネクタ 15"/>
          <p:cNvCxnSpPr>
            <a:stCxn id="7" idx="3"/>
          </p:cNvCxnSpPr>
          <p:nvPr/>
        </p:nvCxnSpPr>
        <p:spPr>
          <a:xfrm>
            <a:off x="5020161" y="2575399"/>
            <a:ext cx="779449" cy="2202677"/>
          </a:xfrm>
          <a:prstGeom prst="bentConnector2">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8" name="直線矢印コネクタ 17"/>
          <p:cNvCxnSpPr>
            <a:endCxn id="120" idx="3"/>
          </p:cNvCxnSpPr>
          <p:nvPr/>
        </p:nvCxnSpPr>
        <p:spPr>
          <a:xfrm flipH="1">
            <a:off x="5371782" y="4778076"/>
            <a:ext cx="442158" cy="0"/>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56" name="円形吹き出し 55"/>
          <p:cNvSpPr/>
          <p:nvPr/>
        </p:nvSpPr>
        <p:spPr>
          <a:xfrm>
            <a:off x="6092407" y="2556775"/>
            <a:ext cx="2458882" cy="684086"/>
          </a:xfrm>
          <a:prstGeom prst="wedgeEllipseCallout">
            <a:avLst>
              <a:gd name="adj1" fmla="val -88528"/>
              <a:gd name="adj2" fmla="val 73089"/>
            </a:avLst>
          </a:prstGeom>
          <a:no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dirty="0" smtClean="0">
                <a:solidFill>
                  <a:schemeClr val="tx1"/>
                </a:solidFill>
              </a:rPr>
              <a:t>50%</a:t>
            </a:r>
            <a:r>
              <a:rPr lang="ja-JP" altLang="en-US" dirty="0" smtClean="0">
                <a:solidFill>
                  <a:schemeClr val="tx1"/>
                </a:solidFill>
              </a:rPr>
              <a:t>未満</a:t>
            </a:r>
            <a:endParaRPr lang="en-US" altLang="ja-JP" dirty="0" smtClean="0">
              <a:solidFill>
                <a:schemeClr val="tx1"/>
              </a:solidFill>
            </a:endParaRPr>
          </a:p>
          <a:p>
            <a:pPr algn="ctr"/>
            <a:r>
              <a:rPr kumimoji="1" lang="ja-JP" altLang="en-US" dirty="0" smtClean="0">
                <a:solidFill>
                  <a:schemeClr val="tx1"/>
                </a:solidFill>
              </a:rPr>
              <a:t>低カバレッジ</a:t>
            </a:r>
            <a:endParaRPr kumimoji="1" lang="en-US" altLang="ja-JP" dirty="0" smtClean="0">
              <a:solidFill>
                <a:schemeClr val="tx1"/>
              </a:solidFill>
            </a:endParaRPr>
          </a:p>
        </p:txBody>
      </p:sp>
      <p:sp>
        <p:nvSpPr>
          <p:cNvPr id="28" name="下カーブ矢印 27"/>
          <p:cNvSpPr/>
          <p:nvPr/>
        </p:nvSpPr>
        <p:spPr>
          <a:xfrm rot="1637241">
            <a:off x="5883449" y="4288709"/>
            <a:ext cx="1359391" cy="465986"/>
          </a:xfrm>
          <a:prstGeom prst="curvedDownArrow">
            <a:avLst>
              <a:gd name="adj1" fmla="val 25000"/>
              <a:gd name="adj2" fmla="val 50000"/>
              <a:gd name="adj3" fmla="val 55115"/>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70" name="正方形/長方形 69"/>
          <p:cNvSpPr/>
          <p:nvPr/>
        </p:nvSpPr>
        <p:spPr>
          <a:xfrm>
            <a:off x="8042424" y="5248610"/>
            <a:ext cx="343696" cy="368571"/>
          </a:xfrm>
          <a:prstGeom prst="rect">
            <a:avLst/>
          </a:prstGeom>
          <a:solidFill>
            <a:schemeClr val="accent6">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smtClean="0"/>
              <a:t>A</a:t>
            </a:r>
          </a:p>
        </p:txBody>
      </p:sp>
      <p:sp>
        <p:nvSpPr>
          <p:cNvPr id="49" name="正方形/長方形 48"/>
          <p:cNvSpPr/>
          <p:nvPr/>
        </p:nvSpPr>
        <p:spPr>
          <a:xfrm>
            <a:off x="710676" y="2027926"/>
            <a:ext cx="916142" cy="400847"/>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smtClean="0">
                <a:solidFill>
                  <a:schemeClr val="tx1"/>
                </a:solidFill>
              </a:rPr>
              <a:t>public</a:t>
            </a:r>
            <a:endParaRPr kumimoji="1" lang="ja-JP" altLang="en-US" dirty="0">
              <a:solidFill>
                <a:schemeClr val="tx1"/>
              </a:solidFill>
            </a:endParaRPr>
          </a:p>
        </p:txBody>
      </p:sp>
      <p:sp>
        <p:nvSpPr>
          <p:cNvPr id="50" name="正方形/長方形 49"/>
          <p:cNvSpPr/>
          <p:nvPr/>
        </p:nvSpPr>
        <p:spPr>
          <a:xfrm>
            <a:off x="712252" y="2502791"/>
            <a:ext cx="914566" cy="400847"/>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smtClean="0">
                <a:solidFill>
                  <a:schemeClr val="tx1"/>
                </a:solidFill>
              </a:rPr>
              <a:t>public</a:t>
            </a:r>
            <a:endParaRPr kumimoji="1" lang="ja-JP" altLang="en-US" dirty="0">
              <a:solidFill>
                <a:schemeClr val="tx1"/>
              </a:solidFill>
            </a:endParaRPr>
          </a:p>
        </p:txBody>
      </p:sp>
      <p:sp>
        <p:nvSpPr>
          <p:cNvPr id="51" name="正方形/長方形 50"/>
          <p:cNvSpPr/>
          <p:nvPr/>
        </p:nvSpPr>
        <p:spPr>
          <a:xfrm>
            <a:off x="703585" y="2972298"/>
            <a:ext cx="923233" cy="400847"/>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smtClean="0">
                <a:solidFill>
                  <a:schemeClr val="tx1"/>
                </a:solidFill>
              </a:rPr>
              <a:t>default</a:t>
            </a:r>
            <a:endParaRPr kumimoji="1" lang="ja-JP" altLang="en-US" dirty="0">
              <a:solidFill>
                <a:schemeClr val="tx1"/>
              </a:solidFill>
            </a:endParaRPr>
          </a:p>
        </p:txBody>
      </p:sp>
      <p:sp>
        <p:nvSpPr>
          <p:cNvPr id="52" name="テキスト ボックス 51"/>
          <p:cNvSpPr txBox="1"/>
          <p:nvPr/>
        </p:nvSpPr>
        <p:spPr>
          <a:xfrm>
            <a:off x="3864551" y="3308894"/>
            <a:ext cx="429926" cy="369332"/>
          </a:xfrm>
          <a:prstGeom prst="rect">
            <a:avLst/>
          </a:prstGeom>
          <a:noFill/>
          <a:ln>
            <a:solidFill>
              <a:schemeClr val="tx1"/>
            </a:solidFill>
          </a:ln>
        </p:spPr>
        <p:txBody>
          <a:bodyPr wrap="none" rtlCol="0">
            <a:spAutoFit/>
          </a:bodyPr>
          <a:lstStyle/>
          <a:p>
            <a:r>
              <a:rPr kumimoji="1" lang="en-US" altLang="ja-JP" dirty="0" smtClean="0">
                <a:solidFill>
                  <a:srgbClr val="FF0000"/>
                </a:solidFill>
              </a:rPr>
              <a:t>AE</a:t>
            </a:r>
            <a:endParaRPr kumimoji="1" lang="ja-JP" altLang="en-US" dirty="0">
              <a:solidFill>
                <a:srgbClr val="FF0000"/>
              </a:solidFill>
            </a:endParaRPr>
          </a:p>
        </p:txBody>
      </p:sp>
      <p:sp>
        <p:nvSpPr>
          <p:cNvPr id="53" name="テキスト ボックス 52"/>
          <p:cNvSpPr txBox="1"/>
          <p:nvPr/>
        </p:nvSpPr>
        <p:spPr>
          <a:xfrm>
            <a:off x="4369225" y="3308513"/>
            <a:ext cx="646331" cy="369332"/>
          </a:xfrm>
          <a:prstGeom prst="rect">
            <a:avLst/>
          </a:prstGeom>
          <a:noFill/>
        </p:spPr>
        <p:txBody>
          <a:bodyPr wrap="none" rtlCol="0">
            <a:spAutoFit/>
          </a:bodyPr>
          <a:lstStyle/>
          <a:p>
            <a:r>
              <a:rPr lang="en-US" altLang="ja-JP" dirty="0"/>
              <a:t>4</a:t>
            </a:r>
            <a:r>
              <a:rPr lang="en-US" altLang="ja-JP" dirty="0" smtClean="0"/>
              <a:t>0</a:t>
            </a:r>
            <a:r>
              <a:rPr kumimoji="1" lang="en-US" altLang="ja-JP" dirty="0" smtClean="0"/>
              <a:t>%</a:t>
            </a:r>
            <a:endParaRPr kumimoji="1" lang="ja-JP" altLang="en-US" dirty="0"/>
          </a:p>
        </p:txBody>
      </p:sp>
      <p:sp>
        <p:nvSpPr>
          <p:cNvPr id="54" name="正方形/長方形 53"/>
          <p:cNvSpPr/>
          <p:nvPr/>
        </p:nvSpPr>
        <p:spPr>
          <a:xfrm>
            <a:off x="2389010" y="3290756"/>
            <a:ext cx="2614902" cy="404846"/>
          </a:xfrm>
          <a:prstGeom prst="rect">
            <a:avLst/>
          </a:prstGeom>
          <a:no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5" name="テキスト ボックス 54"/>
          <p:cNvSpPr txBox="1"/>
          <p:nvPr/>
        </p:nvSpPr>
        <p:spPr>
          <a:xfrm>
            <a:off x="4289434" y="5046947"/>
            <a:ext cx="1082348" cy="369332"/>
          </a:xfrm>
          <a:prstGeom prst="rect">
            <a:avLst/>
          </a:prstGeom>
          <a:noFill/>
        </p:spPr>
        <p:txBody>
          <a:bodyPr wrap="none" rtlCol="0">
            <a:spAutoFit/>
          </a:bodyPr>
          <a:lstStyle/>
          <a:p>
            <a:r>
              <a:rPr kumimoji="1" lang="en-US" altLang="ja-JP" dirty="0" smtClean="0"/>
              <a:t>AE</a:t>
            </a:r>
            <a:r>
              <a:rPr lang="ja-JP" altLang="en-US" dirty="0"/>
              <a:t>修正</a:t>
            </a:r>
            <a:r>
              <a:rPr kumimoji="1" lang="ja-JP" altLang="en-US" dirty="0" smtClean="0"/>
              <a:t> </a:t>
            </a:r>
            <a:r>
              <a:rPr kumimoji="1" lang="en-US" altLang="ja-JP" dirty="0" smtClean="0"/>
              <a:t>!</a:t>
            </a:r>
            <a:endParaRPr kumimoji="1" lang="ja-JP" altLang="en-US" dirty="0"/>
          </a:p>
        </p:txBody>
      </p:sp>
      <p:sp>
        <p:nvSpPr>
          <p:cNvPr id="57" name="テキスト ボックス 56"/>
          <p:cNvSpPr txBox="1"/>
          <p:nvPr/>
        </p:nvSpPr>
        <p:spPr>
          <a:xfrm>
            <a:off x="4289434" y="5508975"/>
            <a:ext cx="1082348" cy="369332"/>
          </a:xfrm>
          <a:prstGeom prst="rect">
            <a:avLst/>
          </a:prstGeom>
          <a:noFill/>
        </p:spPr>
        <p:txBody>
          <a:bodyPr wrap="none" rtlCol="0">
            <a:spAutoFit/>
          </a:bodyPr>
          <a:lstStyle/>
          <a:p>
            <a:r>
              <a:rPr lang="en-US" altLang="ja-JP" dirty="0" smtClean="0"/>
              <a:t>AE</a:t>
            </a:r>
            <a:r>
              <a:rPr lang="ja-JP" altLang="en-US" dirty="0" smtClean="0"/>
              <a:t>修正 </a:t>
            </a:r>
            <a:r>
              <a:rPr lang="en-US" altLang="ja-JP" dirty="0" smtClean="0"/>
              <a:t>!</a:t>
            </a:r>
            <a:endParaRPr kumimoji="1" lang="ja-JP" altLang="en-US" dirty="0"/>
          </a:p>
        </p:txBody>
      </p:sp>
      <p:sp>
        <p:nvSpPr>
          <p:cNvPr id="63" name="テキスト ボックス 62"/>
          <p:cNvSpPr txBox="1"/>
          <p:nvPr/>
        </p:nvSpPr>
        <p:spPr>
          <a:xfrm>
            <a:off x="6486752" y="3389247"/>
            <a:ext cx="2688557" cy="923330"/>
          </a:xfrm>
          <a:prstGeom prst="rect">
            <a:avLst/>
          </a:prstGeom>
          <a:noFill/>
        </p:spPr>
        <p:txBody>
          <a:bodyPr wrap="none" rtlCol="0">
            <a:spAutoFit/>
          </a:bodyPr>
          <a:lstStyle/>
          <a:p>
            <a:r>
              <a:rPr kumimoji="1" lang="en-US" altLang="ja-JP" dirty="0" smtClean="0"/>
              <a:t>AE</a:t>
            </a:r>
            <a:r>
              <a:rPr lang="ja-JP" altLang="en-US" dirty="0" err="1" smtClean="0"/>
              <a:t>が修</a:t>
            </a:r>
            <a:r>
              <a:rPr lang="ja-JP" altLang="en-US" dirty="0" smtClean="0"/>
              <a:t>正</a:t>
            </a:r>
            <a:r>
              <a:rPr kumimoji="1" lang="ja-JP" altLang="en-US" dirty="0" smtClean="0"/>
              <a:t>されたメソッドを</a:t>
            </a:r>
            <a:endParaRPr kumimoji="1" lang="en-US" altLang="ja-JP" dirty="0" smtClean="0"/>
          </a:p>
          <a:p>
            <a:r>
              <a:rPr kumimoji="1" lang="ja-JP" altLang="en-US" dirty="0" smtClean="0"/>
              <a:t>選択，カバレッジの高低</a:t>
            </a:r>
            <a:endParaRPr kumimoji="1" lang="en-US" altLang="ja-JP" dirty="0" smtClean="0"/>
          </a:p>
          <a:p>
            <a:r>
              <a:rPr lang="ja-JP" altLang="en-US" dirty="0" smtClean="0"/>
              <a:t>で分類する</a:t>
            </a:r>
            <a:endParaRPr kumimoji="1" lang="ja-JP" altLang="en-US" dirty="0"/>
          </a:p>
        </p:txBody>
      </p:sp>
      <p:sp>
        <p:nvSpPr>
          <p:cNvPr id="64" name="正方形/長方形 63"/>
          <p:cNvSpPr/>
          <p:nvPr/>
        </p:nvSpPr>
        <p:spPr>
          <a:xfrm>
            <a:off x="8476125" y="5254040"/>
            <a:ext cx="343696" cy="368571"/>
          </a:xfrm>
          <a:prstGeom prst="rect">
            <a:avLst/>
          </a:prstGeom>
          <a:solidFill>
            <a:schemeClr val="accent6">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dirty="0"/>
              <a:t>B</a:t>
            </a:r>
            <a:endParaRPr kumimoji="1" lang="en-US" altLang="ja-JP" dirty="0" smtClean="0"/>
          </a:p>
        </p:txBody>
      </p:sp>
      <p:sp>
        <p:nvSpPr>
          <p:cNvPr id="13" name="正方形/長方形 12"/>
          <p:cNvSpPr/>
          <p:nvPr/>
        </p:nvSpPr>
        <p:spPr>
          <a:xfrm>
            <a:off x="6499178" y="5248230"/>
            <a:ext cx="1410963" cy="369332"/>
          </a:xfrm>
          <a:prstGeom prst="rect">
            <a:avLst/>
          </a:prstGeom>
        </p:spPr>
        <p:txBody>
          <a:bodyPr wrap="none">
            <a:spAutoFit/>
          </a:bodyPr>
          <a:lstStyle/>
          <a:p>
            <a:pPr algn="ctr"/>
            <a:r>
              <a:rPr lang="ja-JP" altLang="en-US" dirty="0"/>
              <a:t>高カバレッジ</a:t>
            </a:r>
            <a:endParaRPr lang="en-US" altLang="ja-JP" dirty="0"/>
          </a:p>
        </p:txBody>
      </p:sp>
      <p:sp>
        <p:nvSpPr>
          <p:cNvPr id="67" name="正方形/長方形 66"/>
          <p:cNvSpPr/>
          <p:nvPr/>
        </p:nvSpPr>
        <p:spPr>
          <a:xfrm>
            <a:off x="6499177" y="5792711"/>
            <a:ext cx="1410963" cy="369332"/>
          </a:xfrm>
          <a:prstGeom prst="rect">
            <a:avLst/>
          </a:prstGeom>
        </p:spPr>
        <p:txBody>
          <a:bodyPr wrap="none">
            <a:spAutoFit/>
          </a:bodyPr>
          <a:lstStyle/>
          <a:p>
            <a:pPr algn="ctr"/>
            <a:r>
              <a:rPr lang="ja-JP" altLang="en-US" dirty="0" smtClean="0"/>
              <a:t>低カバレッジ</a:t>
            </a:r>
            <a:endParaRPr lang="en-US" altLang="ja-JP" dirty="0"/>
          </a:p>
        </p:txBody>
      </p:sp>
      <p:sp>
        <p:nvSpPr>
          <p:cNvPr id="68" name="正方形/長方形 67"/>
          <p:cNvSpPr/>
          <p:nvPr/>
        </p:nvSpPr>
        <p:spPr>
          <a:xfrm>
            <a:off x="6402832" y="5212470"/>
            <a:ext cx="2569857" cy="436339"/>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9" name="正方形/長方形 68"/>
          <p:cNvSpPr/>
          <p:nvPr/>
        </p:nvSpPr>
        <p:spPr>
          <a:xfrm>
            <a:off x="2389010" y="2840443"/>
            <a:ext cx="2614902" cy="404846"/>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21" name="直線コネクタ 20"/>
          <p:cNvCxnSpPr>
            <a:stCxn id="40" idx="3"/>
          </p:cNvCxnSpPr>
          <p:nvPr/>
        </p:nvCxnSpPr>
        <p:spPr>
          <a:xfrm>
            <a:off x="5020161" y="3033058"/>
            <a:ext cx="572700" cy="9808"/>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77" name="直線コネクタ 76"/>
          <p:cNvCxnSpPr/>
          <p:nvPr/>
        </p:nvCxnSpPr>
        <p:spPr>
          <a:xfrm flipV="1">
            <a:off x="5572305" y="3060623"/>
            <a:ext cx="0" cy="218492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80" name="直線矢印コネクタ 79"/>
          <p:cNvCxnSpPr>
            <a:endCxn id="55" idx="3"/>
          </p:cNvCxnSpPr>
          <p:nvPr/>
        </p:nvCxnSpPr>
        <p:spPr>
          <a:xfrm flipH="1">
            <a:off x="5371782" y="5231613"/>
            <a:ext cx="200523" cy="0"/>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82" name="直線コネクタ 81"/>
          <p:cNvCxnSpPr>
            <a:stCxn id="54" idx="3"/>
          </p:cNvCxnSpPr>
          <p:nvPr/>
        </p:nvCxnSpPr>
        <p:spPr>
          <a:xfrm flipV="1">
            <a:off x="5003912" y="3477974"/>
            <a:ext cx="680302" cy="15205"/>
          </a:xfrm>
          <a:prstGeom prst="line">
            <a:avLst/>
          </a:prstGeom>
          <a:ln>
            <a:solidFill>
              <a:srgbClr val="0070C0"/>
            </a:solidFill>
          </a:ln>
        </p:spPr>
        <p:style>
          <a:lnRef idx="1">
            <a:schemeClr val="accent1"/>
          </a:lnRef>
          <a:fillRef idx="0">
            <a:schemeClr val="accent1"/>
          </a:fillRef>
          <a:effectRef idx="0">
            <a:schemeClr val="accent1"/>
          </a:effectRef>
          <a:fontRef idx="minor">
            <a:schemeClr val="tx1"/>
          </a:fontRef>
        </p:style>
      </p:cxnSp>
      <p:cxnSp>
        <p:nvCxnSpPr>
          <p:cNvPr id="93" name="直線コネクタ 92"/>
          <p:cNvCxnSpPr/>
          <p:nvPr/>
        </p:nvCxnSpPr>
        <p:spPr>
          <a:xfrm flipH="1" flipV="1">
            <a:off x="5681450" y="3463137"/>
            <a:ext cx="15049" cy="2230504"/>
          </a:xfrm>
          <a:prstGeom prst="line">
            <a:avLst/>
          </a:prstGeom>
          <a:ln>
            <a:solidFill>
              <a:srgbClr val="0070C0"/>
            </a:solidFill>
          </a:ln>
        </p:spPr>
        <p:style>
          <a:lnRef idx="1">
            <a:schemeClr val="accent1"/>
          </a:lnRef>
          <a:fillRef idx="0">
            <a:schemeClr val="accent1"/>
          </a:fillRef>
          <a:effectRef idx="0">
            <a:schemeClr val="accent1"/>
          </a:effectRef>
          <a:fontRef idx="minor">
            <a:schemeClr val="tx1"/>
          </a:fontRef>
        </p:style>
      </p:cxnSp>
      <p:cxnSp>
        <p:nvCxnSpPr>
          <p:cNvPr id="94" name="直線矢印コネクタ 93"/>
          <p:cNvCxnSpPr/>
          <p:nvPr/>
        </p:nvCxnSpPr>
        <p:spPr>
          <a:xfrm flipH="1" flipV="1">
            <a:off x="5472043" y="5675884"/>
            <a:ext cx="224457" cy="2561"/>
          </a:xfrm>
          <a:prstGeom prst="straightConnector1">
            <a:avLst/>
          </a:prstGeom>
          <a:ln>
            <a:solidFill>
              <a:srgbClr val="0070C0"/>
            </a:solidFill>
            <a:tailEnd type="triangle"/>
          </a:ln>
        </p:spPr>
        <p:style>
          <a:lnRef idx="1">
            <a:schemeClr val="accent1"/>
          </a:lnRef>
          <a:fillRef idx="0">
            <a:schemeClr val="accent1"/>
          </a:fillRef>
          <a:effectRef idx="0">
            <a:schemeClr val="accent1"/>
          </a:effectRef>
          <a:fontRef idx="minor">
            <a:schemeClr val="tx1"/>
          </a:fontRef>
        </p:style>
      </p:cxnSp>
      <p:sp>
        <p:nvSpPr>
          <p:cNvPr id="95" name="正方形/長方形 94"/>
          <p:cNvSpPr/>
          <p:nvPr/>
        </p:nvSpPr>
        <p:spPr>
          <a:xfrm>
            <a:off x="8045371" y="5796959"/>
            <a:ext cx="343696" cy="368571"/>
          </a:xfrm>
          <a:prstGeom prst="rect">
            <a:avLst/>
          </a:prstGeom>
          <a:solidFill>
            <a:schemeClr val="accent6">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dirty="0"/>
              <a:t>C</a:t>
            </a:r>
            <a:endParaRPr kumimoji="1" lang="en-US" altLang="ja-JP" dirty="0" smtClean="0"/>
          </a:p>
        </p:txBody>
      </p:sp>
      <p:sp>
        <p:nvSpPr>
          <p:cNvPr id="96" name="正方形/長方形 95"/>
          <p:cNvSpPr/>
          <p:nvPr/>
        </p:nvSpPr>
        <p:spPr>
          <a:xfrm>
            <a:off x="6402832" y="5774954"/>
            <a:ext cx="2569857" cy="404846"/>
          </a:xfrm>
          <a:prstGeom prst="rect">
            <a:avLst/>
          </a:prstGeom>
          <a:no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1191511735"/>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smtClean="0"/>
              <a:t>RQ2</a:t>
            </a:r>
            <a:r>
              <a:rPr lang="ja-JP" altLang="en-US" dirty="0"/>
              <a:t> </a:t>
            </a:r>
            <a:r>
              <a:rPr lang="ja-JP" altLang="en-US" dirty="0" smtClean="0"/>
              <a:t>実験結果</a:t>
            </a:r>
            <a:endParaRPr lang="ja-JP" altLang="en-US" dirty="0"/>
          </a:p>
        </p:txBody>
      </p:sp>
      <p:graphicFrame>
        <p:nvGraphicFramePr>
          <p:cNvPr id="4" name="コンテンツ プレースホルダー 3"/>
          <p:cNvGraphicFramePr>
            <a:graphicFrameLocks noGrp="1"/>
          </p:cNvGraphicFramePr>
          <p:nvPr>
            <p:ph idx="1"/>
            <p:extLst>
              <p:ext uri="{D42A27DB-BD31-4B8C-83A1-F6EECF244321}">
                <p14:modId xmlns:p14="http://schemas.microsoft.com/office/powerpoint/2010/main" val="2717215535"/>
              </p:ext>
            </p:extLst>
          </p:nvPr>
        </p:nvGraphicFramePr>
        <p:xfrm>
          <a:off x="457200" y="1600200"/>
          <a:ext cx="8391831" cy="2405130"/>
        </p:xfrm>
        <a:graphic>
          <a:graphicData uri="http://schemas.openxmlformats.org/drawingml/2006/table">
            <a:tbl>
              <a:tblPr firstRow="1" bandRow="1">
                <a:tableStyleId>{5C22544A-7EE6-4342-B048-85BDC9FD1C3A}</a:tableStyleId>
              </a:tblPr>
              <a:tblGrid>
                <a:gridCol w="2938525"/>
                <a:gridCol w="2770870"/>
                <a:gridCol w="2682436"/>
              </a:tblGrid>
              <a:tr h="487623">
                <a:tc rowSpan="2">
                  <a:txBody>
                    <a:bodyPr/>
                    <a:lstStyle/>
                    <a:p>
                      <a:pPr algn="ctr"/>
                      <a:r>
                        <a:rPr kumimoji="1" lang="en-US" altLang="ja-JP" dirty="0" smtClean="0">
                          <a:solidFill>
                            <a:schemeClr val="tx1"/>
                          </a:solidFill>
                        </a:rPr>
                        <a:t>AE</a:t>
                      </a:r>
                      <a:r>
                        <a:rPr kumimoji="1" lang="ja-JP" altLang="en-US" dirty="0" smtClean="0">
                          <a:solidFill>
                            <a:schemeClr val="tx1"/>
                          </a:solidFill>
                        </a:rPr>
                        <a:t>メソッド</a:t>
                      </a:r>
                      <a:r>
                        <a:rPr kumimoji="1" lang="ja-JP" altLang="en-US" baseline="0" dirty="0" smtClean="0">
                          <a:solidFill>
                            <a:schemeClr val="tx1"/>
                          </a:solidFill>
                        </a:rPr>
                        <a:t> </a:t>
                      </a:r>
                      <a:r>
                        <a:rPr kumimoji="1" lang="en-US" altLang="ja-JP" baseline="0" dirty="0" smtClean="0">
                          <a:solidFill>
                            <a:schemeClr val="tx1"/>
                          </a:solidFill>
                        </a:rPr>
                        <a:t>(</a:t>
                      </a:r>
                      <a:r>
                        <a:rPr kumimoji="1" lang="ja-JP" altLang="en-US" baseline="0" dirty="0" smtClean="0">
                          <a:solidFill>
                            <a:schemeClr val="tx1"/>
                          </a:solidFill>
                        </a:rPr>
                        <a:t>個数</a:t>
                      </a:r>
                      <a:r>
                        <a:rPr kumimoji="1" lang="en-US" altLang="ja-JP" baseline="0" dirty="0" smtClean="0">
                          <a:solidFill>
                            <a:schemeClr val="tx1"/>
                          </a:solidFill>
                        </a:rPr>
                        <a:t>)</a:t>
                      </a:r>
                      <a:endParaRPr kumimoji="1" lang="ja-JP" altLang="en-US" dirty="0">
                        <a:solidFill>
                          <a:schemeClr val="tx1"/>
                        </a:solidFill>
                      </a:endParaRPr>
                    </a:p>
                  </a:txBody>
                  <a:tcPr anchor="ctr"/>
                </a:tc>
                <a:tc gridSpan="2">
                  <a:txBody>
                    <a:bodyPr/>
                    <a:lstStyle/>
                    <a:p>
                      <a:pPr algn="ctr"/>
                      <a:r>
                        <a:rPr kumimoji="1" lang="ja-JP" altLang="en-US" dirty="0" smtClean="0">
                          <a:solidFill>
                            <a:schemeClr val="tx1"/>
                          </a:solidFill>
                        </a:rPr>
                        <a:t>テストカバレッジによる分類 </a:t>
                      </a:r>
                      <a:r>
                        <a:rPr kumimoji="1" lang="en-US" altLang="ja-JP" dirty="0" smtClean="0">
                          <a:solidFill>
                            <a:schemeClr val="tx1"/>
                          </a:solidFill>
                        </a:rPr>
                        <a:t>(Ant 1.8.2)</a:t>
                      </a:r>
                      <a:endParaRPr kumimoji="1" lang="ja-JP" altLang="en-US" dirty="0">
                        <a:solidFill>
                          <a:schemeClr val="tx1"/>
                        </a:solidFill>
                      </a:endParaRPr>
                    </a:p>
                  </a:txBody>
                  <a:tcPr/>
                </a:tc>
                <a:tc hMerge="1">
                  <a:txBody>
                    <a:bodyPr/>
                    <a:lstStyle/>
                    <a:p>
                      <a:endParaRPr kumimoji="1" lang="ja-JP" altLang="en-US" dirty="0"/>
                    </a:p>
                  </a:txBody>
                  <a:tcPr/>
                </a:tc>
              </a:tr>
              <a:tr h="575744">
                <a:tc vMerge="1">
                  <a:txBody>
                    <a:bodyPr/>
                    <a:lstStyle/>
                    <a:p>
                      <a:endParaRPr kumimoji="1" lang="ja-JP" altLang="en-US" dirty="0"/>
                    </a:p>
                  </a:txBody>
                  <a:tcPr>
                    <a:solidFill>
                      <a:srgbClr val="FFC000"/>
                    </a:solidFill>
                  </a:tcPr>
                </a:tc>
                <a:tc>
                  <a:txBody>
                    <a:bodyPr/>
                    <a:lstStyle/>
                    <a:p>
                      <a:pPr algn="ctr"/>
                      <a:r>
                        <a:rPr kumimoji="1" lang="en-US" altLang="ja-JP" dirty="0" smtClean="0"/>
                        <a:t>0</a:t>
                      </a:r>
                      <a:r>
                        <a:rPr kumimoji="1" lang="ja-JP" altLang="en-US" dirty="0" smtClean="0"/>
                        <a:t>～</a:t>
                      </a:r>
                      <a:r>
                        <a:rPr kumimoji="1" lang="en-US" altLang="ja-JP" dirty="0" smtClean="0"/>
                        <a:t>49%</a:t>
                      </a:r>
                      <a:endParaRPr kumimoji="1" lang="ja-JP" altLang="en-US" dirty="0"/>
                    </a:p>
                  </a:txBody>
                  <a:tcPr>
                    <a:solidFill>
                      <a:srgbClr val="FFC000"/>
                    </a:solidFill>
                  </a:tcPr>
                </a:tc>
                <a:tc>
                  <a:txBody>
                    <a:bodyPr/>
                    <a:lstStyle/>
                    <a:p>
                      <a:pPr algn="ctr"/>
                      <a:r>
                        <a:rPr kumimoji="1" lang="en-US" altLang="ja-JP" dirty="0" smtClean="0"/>
                        <a:t>50</a:t>
                      </a:r>
                      <a:r>
                        <a:rPr kumimoji="1" lang="ja-JP" altLang="en-US" dirty="0" smtClean="0"/>
                        <a:t>～</a:t>
                      </a:r>
                      <a:r>
                        <a:rPr kumimoji="1" lang="en-US" altLang="ja-JP" dirty="0" smtClean="0"/>
                        <a:t>100%</a:t>
                      </a:r>
                      <a:endParaRPr kumimoji="1" lang="ja-JP" altLang="en-US" dirty="0"/>
                    </a:p>
                  </a:txBody>
                  <a:tcPr>
                    <a:solidFill>
                      <a:srgbClr val="FFC000"/>
                    </a:solidFill>
                  </a:tcPr>
                </a:tc>
              </a:tr>
              <a:tr h="488422">
                <a:tc>
                  <a:txBody>
                    <a:bodyPr/>
                    <a:lstStyle/>
                    <a:p>
                      <a:r>
                        <a:rPr kumimoji="1" lang="en-US" altLang="ja-JP" dirty="0" smtClean="0"/>
                        <a:t>Ant</a:t>
                      </a:r>
                      <a:r>
                        <a:rPr kumimoji="1" lang="en-US" altLang="ja-JP" baseline="0" dirty="0" smtClean="0"/>
                        <a:t> 1.8.2 (3879)</a:t>
                      </a:r>
                      <a:endParaRPr kumimoji="1" lang="ja-JP" altLang="en-US" dirty="0"/>
                    </a:p>
                  </a:txBody>
                  <a:tcPr/>
                </a:tc>
                <a:tc>
                  <a:txBody>
                    <a:bodyPr/>
                    <a:lstStyle/>
                    <a:p>
                      <a:pPr algn="ctr"/>
                      <a:r>
                        <a:rPr kumimoji="1" lang="en-US" altLang="ja-JP" dirty="0" smtClean="0"/>
                        <a:t>2510</a:t>
                      </a:r>
                      <a:endParaRPr kumimoji="1" lang="ja-JP" altLang="en-US" dirty="0"/>
                    </a:p>
                  </a:txBody>
                  <a:tcPr/>
                </a:tc>
                <a:tc>
                  <a:txBody>
                    <a:bodyPr/>
                    <a:lstStyle/>
                    <a:p>
                      <a:pPr algn="ctr"/>
                      <a:r>
                        <a:rPr kumimoji="1" lang="en-US" altLang="ja-JP" dirty="0" smtClean="0"/>
                        <a:t>1369</a:t>
                      </a:r>
                      <a:endParaRPr kumimoji="1" lang="ja-JP" altLang="en-US" dirty="0"/>
                    </a:p>
                  </a:txBody>
                  <a:tcPr/>
                </a:tc>
              </a:tr>
              <a:tr h="853341">
                <a:tc>
                  <a:txBody>
                    <a:bodyPr/>
                    <a:lstStyle/>
                    <a:p>
                      <a:pPr algn="l"/>
                      <a:r>
                        <a:rPr kumimoji="1" lang="en-US" altLang="ja-JP" dirty="0" smtClean="0"/>
                        <a:t>Ant</a:t>
                      </a:r>
                      <a:r>
                        <a:rPr kumimoji="1" lang="en-US" altLang="ja-JP" baseline="0" dirty="0" smtClean="0"/>
                        <a:t> 1.8.2-&gt;1.8.4 </a:t>
                      </a:r>
                      <a:r>
                        <a:rPr kumimoji="1" lang="ja-JP" altLang="en-US" baseline="0" dirty="0" err="1" smtClean="0"/>
                        <a:t>で修</a:t>
                      </a:r>
                      <a:r>
                        <a:rPr kumimoji="1" lang="ja-JP" altLang="en-US" baseline="0" dirty="0" smtClean="0"/>
                        <a:t>正された</a:t>
                      </a:r>
                      <a:r>
                        <a:rPr kumimoji="1" lang="en-US" altLang="ja-JP" baseline="0" dirty="0" smtClean="0"/>
                        <a:t>AE</a:t>
                      </a:r>
                      <a:r>
                        <a:rPr kumimoji="1" lang="ja-JP" altLang="en-US" baseline="0" dirty="0" smtClean="0"/>
                        <a:t>メソッド </a:t>
                      </a:r>
                      <a:r>
                        <a:rPr kumimoji="1" lang="en-US" altLang="ja-JP" baseline="0" dirty="0" smtClean="0"/>
                        <a:t>(33)</a:t>
                      </a:r>
                      <a:endParaRPr kumimoji="1" lang="ja-JP" altLang="en-US" dirty="0"/>
                    </a:p>
                  </a:txBody>
                  <a:tcPr/>
                </a:tc>
                <a:tc>
                  <a:txBody>
                    <a:bodyPr/>
                    <a:lstStyle/>
                    <a:p>
                      <a:pPr algn="ctr"/>
                      <a:r>
                        <a:rPr kumimoji="1" lang="en-US" altLang="ja-JP" dirty="0" smtClean="0"/>
                        <a:t>12 (0.47%)</a:t>
                      </a:r>
                      <a:endParaRPr kumimoji="1" lang="ja-JP" altLang="en-US" dirty="0"/>
                    </a:p>
                  </a:txBody>
                  <a:tcPr/>
                </a:tc>
                <a:tc>
                  <a:txBody>
                    <a:bodyPr/>
                    <a:lstStyle/>
                    <a:p>
                      <a:pPr algn="ctr"/>
                      <a:r>
                        <a:rPr kumimoji="1" lang="en-US" altLang="ja-JP" dirty="0" smtClean="0"/>
                        <a:t>21 (1.53%)</a:t>
                      </a:r>
                      <a:endParaRPr kumimoji="1" lang="ja-JP" altLang="en-US" dirty="0"/>
                    </a:p>
                  </a:txBody>
                  <a:tcPr/>
                </a:tc>
              </a:tr>
            </a:tbl>
          </a:graphicData>
        </a:graphic>
      </p:graphicFrame>
      <p:sp>
        <p:nvSpPr>
          <p:cNvPr id="5" name="テキスト ボックス 4"/>
          <p:cNvSpPr txBox="1"/>
          <p:nvPr/>
        </p:nvSpPr>
        <p:spPr>
          <a:xfrm>
            <a:off x="1416382" y="4462623"/>
            <a:ext cx="6300123" cy="954107"/>
          </a:xfrm>
          <a:prstGeom prst="rect">
            <a:avLst/>
          </a:prstGeom>
          <a:noFill/>
        </p:spPr>
        <p:txBody>
          <a:bodyPr wrap="none" rtlCol="0">
            <a:spAutoFit/>
          </a:bodyPr>
          <a:lstStyle/>
          <a:p>
            <a:r>
              <a:rPr lang="ja-JP" altLang="en-US" sz="2800" dirty="0" smtClean="0"/>
              <a:t>テストカバレッジが高いメソッドのほうが，</a:t>
            </a:r>
            <a:endParaRPr lang="en-US" altLang="ja-JP" sz="2800" dirty="0" smtClean="0"/>
          </a:p>
          <a:p>
            <a:r>
              <a:rPr lang="en-US" altLang="ja-JP" sz="2800" dirty="0" smtClean="0"/>
              <a:t>AE</a:t>
            </a:r>
            <a:r>
              <a:rPr lang="ja-JP" altLang="en-US" sz="2800" dirty="0" err="1" smtClean="0"/>
              <a:t>が修</a:t>
            </a:r>
            <a:r>
              <a:rPr lang="ja-JP" altLang="en-US" sz="2800" dirty="0" smtClean="0"/>
              <a:t>正されている</a:t>
            </a:r>
            <a:endParaRPr kumimoji="1" lang="ja-JP" altLang="en-US" sz="2800" dirty="0"/>
          </a:p>
        </p:txBody>
      </p:sp>
      <p:sp>
        <p:nvSpPr>
          <p:cNvPr id="3" name="スライド番号プレースホルダー 2"/>
          <p:cNvSpPr>
            <a:spLocks noGrp="1"/>
          </p:cNvSpPr>
          <p:nvPr>
            <p:ph type="sldNum" sz="quarter" idx="12"/>
          </p:nvPr>
        </p:nvSpPr>
        <p:spPr/>
        <p:txBody>
          <a:bodyPr/>
          <a:lstStyle/>
          <a:p>
            <a:fld id="{10BF1CB8-4175-44FF-84F3-313DE1255CF5}" type="slidenum">
              <a:rPr lang="ja-JP" altLang="en-US" smtClean="0"/>
              <a:pPr/>
              <a:t>28</a:t>
            </a:fld>
            <a:endParaRPr lang="ja-JP" altLang="en-US" dirty="0"/>
          </a:p>
        </p:txBody>
      </p:sp>
    </p:spTree>
    <p:extLst>
      <p:ext uri="{BB962C8B-B14F-4D97-AF65-F5344CB8AC3E}">
        <p14:creationId xmlns:p14="http://schemas.microsoft.com/office/powerpoint/2010/main" val="598995780"/>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smtClean="0"/>
              <a:t>RQ2</a:t>
            </a:r>
            <a:r>
              <a:rPr lang="ja-JP" altLang="en-US" smtClean="0"/>
              <a:t> 考察</a:t>
            </a:r>
            <a:endParaRPr lang="ja-JP" altLang="en-US" dirty="0"/>
          </a:p>
        </p:txBody>
      </p:sp>
      <p:sp>
        <p:nvSpPr>
          <p:cNvPr id="3" name="コンテンツ プレースホルダー 2"/>
          <p:cNvSpPr>
            <a:spLocks noGrp="1"/>
          </p:cNvSpPr>
          <p:nvPr>
            <p:ph idx="1"/>
          </p:nvPr>
        </p:nvSpPr>
        <p:spPr/>
        <p:txBody>
          <a:bodyPr>
            <a:normAutofit/>
          </a:bodyPr>
          <a:lstStyle/>
          <a:p>
            <a:r>
              <a:rPr lang="ja-JP" altLang="en-US" dirty="0" smtClean="0"/>
              <a:t>実験対象において，テストカバレッジが高いメソッドほど，</a:t>
            </a:r>
            <a:r>
              <a:rPr lang="en-US" altLang="ja-JP" dirty="0" smtClean="0"/>
              <a:t>AE</a:t>
            </a:r>
            <a:r>
              <a:rPr lang="ja-JP" altLang="en-US" dirty="0" err="1" smtClean="0"/>
              <a:t>の修</a:t>
            </a:r>
            <a:r>
              <a:rPr lang="ja-JP" altLang="en-US" dirty="0" smtClean="0"/>
              <a:t>正される確率が高い</a:t>
            </a:r>
            <a:endParaRPr lang="en-US" altLang="ja-JP" dirty="0" smtClean="0"/>
          </a:p>
          <a:p>
            <a:pPr lvl="1"/>
            <a:r>
              <a:rPr lang="ja-JP" altLang="en-US" dirty="0" smtClean="0"/>
              <a:t>他のプロジェクト，リビジョンでも調査が必要</a:t>
            </a:r>
            <a:endParaRPr lang="en-US" altLang="ja-JP" dirty="0" smtClean="0"/>
          </a:p>
          <a:p>
            <a:r>
              <a:rPr lang="en-US" altLang="ja-JP" dirty="0" smtClean="0"/>
              <a:t>Ant</a:t>
            </a:r>
            <a:r>
              <a:rPr lang="ja-JP" altLang="en-US" dirty="0" smtClean="0"/>
              <a:t>のテストカバレッジが，一般的なソフトウェアシステムと比べてそれほど高くないため，テストアクセスを含めても</a:t>
            </a:r>
            <a:r>
              <a:rPr lang="en-US" altLang="ja-JP" dirty="0" smtClean="0"/>
              <a:t>AE</a:t>
            </a:r>
            <a:r>
              <a:rPr lang="ja-JP" altLang="en-US" dirty="0" smtClean="0"/>
              <a:t>メソッドに変化が見られない可能性</a:t>
            </a:r>
            <a:endParaRPr lang="ja-JP" altLang="en-US" dirty="0"/>
          </a:p>
        </p:txBody>
      </p:sp>
      <p:sp>
        <p:nvSpPr>
          <p:cNvPr id="4" name="スライド番号プレースホルダー 3"/>
          <p:cNvSpPr>
            <a:spLocks noGrp="1"/>
          </p:cNvSpPr>
          <p:nvPr>
            <p:ph type="sldNum" sz="quarter" idx="12"/>
          </p:nvPr>
        </p:nvSpPr>
        <p:spPr/>
        <p:txBody>
          <a:bodyPr/>
          <a:lstStyle/>
          <a:p>
            <a:fld id="{10BF1CB8-4175-44FF-84F3-313DE1255CF5}" type="slidenum">
              <a:rPr lang="ja-JP" altLang="en-US" smtClean="0"/>
              <a:pPr/>
              <a:t>29</a:t>
            </a:fld>
            <a:endParaRPr lang="ja-JP" altLang="en-US" dirty="0"/>
          </a:p>
        </p:txBody>
      </p:sp>
    </p:spTree>
    <p:extLst>
      <p:ext uri="{BB962C8B-B14F-4D97-AF65-F5344CB8AC3E}">
        <p14:creationId xmlns:p14="http://schemas.microsoft.com/office/powerpoint/2010/main" val="412035038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タイトル 4"/>
          <p:cNvSpPr>
            <a:spLocks noGrp="1"/>
          </p:cNvSpPr>
          <p:nvPr>
            <p:ph type="ctrTitle"/>
          </p:nvPr>
        </p:nvSpPr>
        <p:spPr>
          <a:xfrm>
            <a:off x="685800" y="1844824"/>
            <a:ext cx="7772400" cy="1470025"/>
          </a:xfrm>
        </p:spPr>
        <p:txBody>
          <a:bodyPr/>
          <a:lstStyle/>
          <a:p>
            <a:pPr algn="r"/>
            <a:r>
              <a:rPr kumimoji="1" lang="ja-JP" altLang="en-US" dirty="0" smtClean="0"/>
              <a:t>背景</a:t>
            </a:r>
            <a:r>
              <a:rPr lang="ja-JP" altLang="en-US" dirty="0"/>
              <a:t>・</a:t>
            </a:r>
            <a:r>
              <a:rPr kumimoji="1" lang="ja-JP" altLang="en-US" dirty="0" smtClean="0"/>
              <a:t>用語</a:t>
            </a:r>
            <a:r>
              <a:rPr lang="ja-JP" altLang="en-US" dirty="0"/>
              <a:t>説明</a:t>
            </a:r>
            <a:endParaRPr kumimoji="1" lang="ja-JP" altLang="en-US" dirty="0"/>
          </a:p>
        </p:txBody>
      </p:sp>
      <p:sp>
        <p:nvSpPr>
          <p:cNvPr id="2" name="サブタイトル 1"/>
          <p:cNvSpPr>
            <a:spLocks noGrp="1"/>
          </p:cNvSpPr>
          <p:nvPr>
            <p:ph type="subTitle" idx="1"/>
          </p:nvPr>
        </p:nvSpPr>
        <p:spPr/>
        <p:txBody>
          <a:bodyPr/>
          <a:lstStyle/>
          <a:p>
            <a:endParaRPr kumimoji="1" lang="ja-JP" altLang="en-US"/>
          </a:p>
        </p:txBody>
      </p:sp>
      <p:sp>
        <p:nvSpPr>
          <p:cNvPr id="4" name="スライド番号プレースホルダー 3"/>
          <p:cNvSpPr>
            <a:spLocks noGrp="1"/>
          </p:cNvSpPr>
          <p:nvPr>
            <p:ph type="sldNum" sz="quarter" idx="4"/>
          </p:nvPr>
        </p:nvSpPr>
        <p:spPr/>
        <p:txBody>
          <a:bodyPr/>
          <a:lstStyle/>
          <a:p>
            <a:fld id="{22E6A094-B210-4999-B7BF-46681B6EB37E}" type="slidenum">
              <a:rPr lang="en-US" altLang="ja-JP" smtClean="0"/>
              <a:pPr/>
              <a:t>3</a:t>
            </a:fld>
            <a:endParaRPr lang="en-US" altLang="ja-JP"/>
          </a:p>
        </p:txBody>
      </p:sp>
    </p:spTree>
    <p:extLst>
      <p:ext uri="{BB962C8B-B14F-4D97-AF65-F5344CB8AC3E}">
        <p14:creationId xmlns:p14="http://schemas.microsoft.com/office/powerpoint/2010/main" val="1837998672"/>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タイトル 4"/>
          <p:cNvSpPr>
            <a:spLocks noGrp="1"/>
          </p:cNvSpPr>
          <p:nvPr>
            <p:ph type="ctrTitle"/>
          </p:nvPr>
        </p:nvSpPr>
        <p:spPr>
          <a:xfrm>
            <a:off x="685800" y="1844824"/>
            <a:ext cx="7772400" cy="1470025"/>
          </a:xfrm>
        </p:spPr>
        <p:txBody>
          <a:bodyPr/>
          <a:lstStyle/>
          <a:p>
            <a:pPr algn="r"/>
            <a:r>
              <a:rPr lang="ja-JP" altLang="en-US" dirty="0" smtClean="0"/>
              <a:t>まとめと今後の</a:t>
            </a:r>
            <a:r>
              <a:rPr lang="ja-JP" altLang="en-US" dirty="0"/>
              <a:t>課題</a:t>
            </a:r>
            <a:endParaRPr kumimoji="1" lang="ja-JP" altLang="en-US" dirty="0"/>
          </a:p>
        </p:txBody>
      </p:sp>
      <p:sp>
        <p:nvSpPr>
          <p:cNvPr id="2" name="サブタイトル 1"/>
          <p:cNvSpPr>
            <a:spLocks noGrp="1"/>
          </p:cNvSpPr>
          <p:nvPr>
            <p:ph type="subTitle" idx="1"/>
          </p:nvPr>
        </p:nvSpPr>
        <p:spPr/>
        <p:txBody>
          <a:bodyPr/>
          <a:lstStyle/>
          <a:p>
            <a:endParaRPr kumimoji="1" lang="ja-JP" altLang="en-US"/>
          </a:p>
        </p:txBody>
      </p:sp>
      <p:sp>
        <p:nvSpPr>
          <p:cNvPr id="4" name="スライド番号プレースホルダー 3"/>
          <p:cNvSpPr>
            <a:spLocks noGrp="1"/>
          </p:cNvSpPr>
          <p:nvPr>
            <p:ph type="sldNum" sz="quarter" idx="4"/>
          </p:nvPr>
        </p:nvSpPr>
        <p:spPr/>
        <p:txBody>
          <a:bodyPr/>
          <a:lstStyle/>
          <a:p>
            <a:fld id="{22E6A094-B210-4999-B7BF-46681B6EB37E}" type="slidenum">
              <a:rPr lang="en-US" altLang="ja-JP" smtClean="0"/>
              <a:pPr/>
              <a:t>30</a:t>
            </a:fld>
            <a:endParaRPr lang="en-US" altLang="ja-JP"/>
          </a:p>
        </p:txBody>
      </p:sp>
    </p:spTree>
    <p:extLst>
      <p:ext uri="{BB962C8B-B14F-4D97-AF65-F5344CB8AC3E}">
        <p14:creationId xmlns:p14="http://schemas.microsoft.com/office/powerpoint/2010/main" val="564443"/>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まとめと今後の課題</a:t>
            </a:r>
            <a:endParaRPr lang="ja-JP" altLang="en-US" dirty="0"/>
          </a:p>
        </p:txBody>
      </p:sp>
      <p:sp>
        <p:nvSpPr>
          <p:cNvPr id="3" name="コンテンツ プレースホルダー 2"/>
          <p:cNvSpPr>
            <a:spLocks noGrp="1"/>
          </p:cNvSpPr>
          <p:nvPr>
            <p:ph idx="1"/>
          </p:nvPr>
        </p:nvSpPr>
        <p:spPr/>
        <p:txBody>
          <a:bodyPr/>
          <a:lstStyle/>
          <a:p>
            <a:r>
              <a:rPr lang="ja-JP" altLang="en-US" sz="2800" dirty="0" smtClean="0"/>
              <a:t>まとめ</a:t>
            </a:r>
            <a:endParaRPr lang="en-US" altLang="ja-JP" sz="2800" dirty="0" smtClean="0"/>
          </a:p>
          <a:p>
            <a:pPr lvl="1"/>
            <a:r>
              <a:rPr lang="ja-JP" altLang="en-US" dirty="0" smtClean="0"/>
              <a:t>テストケースの有無による</a:t>
            </a:r>
            <a:r>
              <a:rPr lang="en-US" altLang="ja-JP" dirty="0" smtClean="0"/>
              <a:t>AE</a:t>
            </a:r>
            <a:r>
              <a:rPr lang="ja-JP" altLang="en-US" dirty="0" smtClean="0"/>
              <a:t>変化の調査</a:t>
            </a:r>
            <a:endParaRPr lang="en-US" altLang="ja-JP" dirty="0" smtClean="0"/>
          </a:p>
          <a:p>
            <a:pPr lvl="2"/>
            <a:r>
              <a:rPr lang="ja-JP" altLang="en-US" dirty="0"/>
              <a:t>意図的</a:t>
            </a:r>
            <a:r>
              <a:rPr lang="ja-JP" altLang="en-US" dirty="0" smtClean="0"/>
              <a:t>な</a:t>
            </a:r>
            <a:r>
              <a:rPr lang="en-US" altLang="ja-JP" dirty="0" smtClean="0"/>
              <a:t>AE</a:t>
            </a:r>
            <a:r>
              <a:rPr lang="ja-JP" altLang="en-US" dirty="0" smtClean="0"/>
              <a:t>である割合が多かった</a:t>
            </a:r>
            <a:endParaRPr lang="en-US" altLang="ja-JP" dirty="0" smtClean="0"/>
          </a:p>
          <a:p>
            <a:pPr lvl="1"/>
            <a:r>
              <a:rPr lang="ja-JP" altLang="en-US" dirty="0" smtClean="0"/>
              <a:t>バージョン間での</a:t>
            </a:r>
            <a:r>
              <a:rPr lang="en-US" altLang="ja-JP" dirty="0" smtClean="0"/>
              <a:t>AE</a:t>
            </a:r>
            <a:r>
              <a:rPr lang="ja-JP" altLang="en-US" dirty="0" smtClean="0"/>
              <a:t>変化とテストカバレッジの関係性の調査</a:t>
            </a:r>
            <a:endParaRPr lang="en-US" altLang="ja-JP" dirty="0" smtClean="0"/>
          </a:p>
          <a:p>
            <a:pPr lvl="2"/>
            <a:r>
              <a:rPr lang="ja-JP" altLang="en-US" dirty="0" smtClean="0"/>
              <a:t>カバレッジの高い</a:t>
            </a:r>
            <a:r>
              <a:rPr lang="en-US" altLang="ja-JP" dirty="0" smtClean="0"/>
              <a:t>AE</a:t>
            </a:r>
            <a:r>
              <a:rPr lang="ja-JP" altLang="en-US" dirty="0" smtClean="0"/>
              <a:t>メソッドが修正されていた</a:t>
            </a:r>
            <a:endParaRPr lang="en-US" altLang="ja-JP" dirty="0" smtClean="0"/>
          </a:p>
          <a:p>
            <a:r>
              <a:rPr lang="ja-JP" altLang="en-US" sz="2800" dirty="0" smtClean="0"/>
              <a:t>今後の課題</a:t>
            </a:r>
            <a:endParaRPr lang="en-US" altLang="ja-JP" sz="2800" dirty="0" smtClean="0"/>
          </a:p>
          <a:p>
            <a:pPr lvl="1"/>
            <a:r>
              <a:rPr lang="ja-JP" altLang="en-US" dirty="0" smtClean="0"/>
              <a:t>より多くのバージョンやソフトウェアに対して，分析を行う</a:t>
            </a:r>
            <a:endParaRPr lang="en-US" altLang="ja-JP" dirty="0" smtClean="0"/>
          </a:p>
          <a:p>
            <a:pPr lvl="1"/>
            <a:r>
              <a:rPr lang="ja-JP" altLang="en-US" dirty="0" smtClean="0"/>
              <a:t>テストカバレッジの高いソフトウェアを分析する</a:t>
            </a:r>
            <a:endParaRPr lang="en-US" altLang="ja-JP" dirty="0" smtClean="0"/>
          </a:p>
          <a:p>
            <a:pPr lvl="1"/>
            <a:endParaRPr lang="en-US" altLang="ja-JP" dirty="0"/>
          </a:p>
        </p:txBody>
      </p:sp>
      <p:sp>
        <p:nvSpPr>
          <p:cNvPr id="4" name="スライド番号プレースホルダー 3"/>
          <p:cNvSpPr>
            <a:spLocks noGrp="1"/>
          </p:cNvSpPr>
          <p:nvPr>
            <p:ph type="sldNum" sz="quarter" idx="12"/>
          </p:nvPr>
        </p:nvSpPr>
        <p:spPr/>
        <p:txBody>
          <a:bodyPr/>
          <a:lstStyle/>
          <a:p>
            <a:fld id="{10BF1CB8-4175-44FF-84F3-313DE1255CF5}" type="slidenum">
              <a:rPr lang="ja-JP" altLang="en-US" smtClean="0"/>
              <a:pPr/>
              <a:t>31</a:t>
            </a:fld>
            <a:endParaRPr lang="ja-JP" altLang="en-US" dirty="0"/>
          </a:p>
        </p:txBody>
      </p:sp>
    </p:spTree>
    <p:extLst>
      <p:ext uri="{BB962C8B-B14F-4D97-AF65-F5344CB8AC3E}">
        <p14:creationId xmlns:p14="http://schemas.microsoft.com/office/powerpoint/2010/main" val="2764789402"/>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2" name="タイトル 1"/>
              <p:cNvSpPr>
                <a:spLocks noGrp="1"/>
              </p:cNvSpPr>
              <p:nvPr>
                <p:ph type="title"/>
              </p:nvPr>
            </p:nvSpPr>
            <p:spPr>
              <a:xfrm>
                <a:off x="457200" y="274638"/>
                <a:ext cx="8371490" cy="1143000"/>
              </a:xfrm>
            </p:spPr>
            <p:txBody>
              <a:bodyPr/>
              <a:lstStyle/>
              <a:p>
                <a14:m>
                  <m:oMath xmlns:m="http://schemas.openxmlformats.org/officeDocument/2006/math">
                    <m:r>
                      <a:rPr kumimoji="1" lang="ja-JP" altLang="en-US" i="1" dirty="0" smtClean="0">
                        <a:latin typeface="Cambria Math" panose="02040503050406030204" pitchFamily="18" charset="0"/>
                      </a:rPr>
                      <m:t>先行</m:t>
                    </m:r>
                    <m:r>
                      <a:rPr lang="ja-JP" altLang="en-US" i="1" dirty="0">
                        <a:latin typeface="Cambria Math" panose="02040503050406030204" pitchFamily="18" charset="0"/>
                      </a:rPr>
                      <m:t>研究</m:t>
                    </m:r>
                  </m:oMath>
                </a14:m>
                <a:r>
                  <a:rPr kumimoji="1" lang="en-US" altLang="ja-JP" dirty="0" smtClean="0"/>
                  <a:t>:</a:t>
                </a:r>
                <a:r>
                  <a:rPr kumimoji="1" lang="ja-JP" altLang="en-US" dirty="0" smtClean="0"/>
                  <a:t>意図的な</a:t>
                </a:r>
                <a:r>
                  <a:rPr kumimoji="1" lang="en-US" altLang="ja-JP" dirty="0" smtClean="0"/>
                  <a:t>AE</a:t>
                </a:r>
                <a:r>
                  <a:rPr kumimoji="1" lang="ja-JP" altLang="en-US" dirty="0" err="1" smtClean="0"/>
                  <a:t>の検</a:t>
                </a:r>
                <a:r>
                  <a:rPr kumimoji="1" lang="ja-JP" altLang="en-US" dirty="0" smtClean="0"/>
                  <a:t>出・</a:t>
                </a:r>
                <a14:m>
                  <m:oMath xmlns:m="http://schemas.openxmlformats.org/officeDocument/2006/math">
                    <m:r>
                      <a:rPr kumimoji="1" lang="ja-JP" altLang="en-US" i="1" dirty="0" smtClean="0">
                        <a:latin typeface="Cambria Math" panose="02040503050406030204" pitchFamily="18" charset="0"/>
                      </a:rPr>
                      <m:t>除</m:t>
                    </m:r>
                    <m:sSub>
                      <m:sSubPr>
                        <m:ctrlPr>
                          <a:rPr kumimoji="1" lang="en-US" altLang="ja-JP" b="0" i="1" dirty="0" smtClean="0">
                            <a:latin typeface="Cambria Math" panose="02040503050406030204" pitchFamily="18" charset="0"/>
                          </a:rPr>
                        </m:ctrlPr>
                      </m:sSubPr>
                      <m:e>
                        <m:r>
                          <a:rPr kumimoji="1" lang="ja-JP" altLang="en-US" i="1" dirty="0" smtClean="0">
                            <a:latin typeface="Cambria Math" panose="02040503050406030204" pitchFamily="18" charset="0"/>
                          </a:rPr>
                          <m:t>去</m:t>
                        </m:r>
                      </m:e>
                      <m:sub>
                        <m:r>
                          <a:rPr kumimoji="1" lang="en-US" altLang="ja-JP" b="0" i="1" dirty="0" smtClean="0">
                            <a:latin typeface="Cambria Math" panose="02040503050406030204" pitchFamily="18" charset="0"/>
                          </a:rPr>
                          <m:t>[3]</m:t>
                        </m:r>
                      </m:sub>
                    </m:sSub>
                  </m:oMath>
                </a14:m>
                <a:endParaRPr kumimoji="1" lang="ja-JP" altLang="en-US" dirty="0"/>
              </a:p>
            </p:txBody>
          </p:sp>
        </mc:Choice>
        <mc:Fallback xmlns="">
          <p:sp>
            <p:nvSpPr>
              <p:cNvPr id="2" name="タイトル 1"/>
              <p:cNvSpPr>
                <a:spLocks noGrp="1" noRot="1" noChangeAspect="1" noMove="1" noResize="1" noEditPoints="1" noAdjustHandles="1" noChangeArrowheads="1" noChangeShapeType="1" noTextEdit="1"/>
              </p:cNvSpPr>
              <p:nvPr>
                <p:ph type="title"/>
              </p:nvPr>
            </p:nvSpPr>
            <p:spPr>
              <a:xfrm>
                <a:off x="457200" y="274638"/>
                <a:ext cx="8371490" cy="1143000"/>
              </a:xfrm>
              <a:blipFill rotWithShape="0">
                <a:blip r:embed="rId2"/>
                <a:stretch>
                  <a:fillRect/>
                </a:stretch>
              </a:blipFill>
            </p:spPr>
            <p:txBody>
              <a:bodyPr/>
              <a:lstStyle/>
              <a:p>
                <a:r>
                  <a:rPr lang="ja-JP" altLang="en-US">
                    <a:noFill/>
                  </a:rPr>
                  <a:t> </a:t>
                </a:r>
              </a:p>
            </p:txBody>
          </p:sp>
        </mc:Fallback>
      </mc:AlternateContent>
      <p:sp>
        <p:nvSpPr>
          <p:cNvPr id="3" name="コンテンツ プレースホルダー 2"/>
          <p:cNvSpPr>
            <a:spLocks noGrp="1"/>
          </p:cNvSpPr>
          <p:nvPr>
            <p:ph idx="1"/>
          </p:nvPr>
        </p:nvSpPr>
        <p:spPr/>
        <p:txBody>
          <a:bodyPr/>
          <a:lstStyle/>
          <a:p>
            <a:pPr marL="0" indent="0">
              <a:buNone/>
            </a:pPr>
            <a:r>
              <a:rPr kumimoji="1" lang="ja-JP" altLang="en-US" dirty="0" smtClean="0"/>
              <a:t>設計者の意図は、設計情報（クラス図）に表現されると考え、分析対象に含める</a:t>
            </a:r>
            <a:endParaRPr kumimoji="1" lang="en-US" altLang="ja-JP" dirty="0" smtClean="0"/>
          </a:p>
          <a:p>
            <a:pPr lvl="1"/>
            <a:r>
              <a:rPr lang="en-US" altLang="ja-JP" dirty="0" err="1" smtClean="0"/>
              <a:t>ModiChecker</a:t>
            </a:r>
            <a:r>
              <a:rPr lang="ja-JP" altLang="en-US" dirty="0" err="1" smtClean="0"/>
              <a:t>で検</a:t>
            </a:r>
            <a:r>
              <a:rPr lang="ja-JP" altLang="en-US" dirty="0" smtClean="0"/>
              <a:t>出されたソフトウェア内の</a:t>
            </a:r>
            <a:r>
              <a:rPr lang="en-US" altLang="ja-JP" dirty="0" smtClean="0"/>
              <a:t>AE</a:t>
            </a:r>
            <a:r>
              <a:rPr lang="ja-JP" altLang="en-US" dirty="0" smtClean="0"/>
              <a:t>を対象</a:t>
            </a:r>
            <a:endParaRPr lang="en-US" altLang="ja-JP" dirty="0" smtClean="0"/>
          </a:p>
          <a:p>
            <a:pPr lvl="1"/>
            <a:r>
              <a:rPr lang="ja-JP" altLang="en-US" dirty="0" smtClean="0"/>
              <a:t>クラス図に出現するアクセス修飾子を参照し，ソースコード中の</a:t>
            </a:r>
            <a:r>
              <a:rPr lang="en-US" altLang="ja-JP" dirty="0" smtClean="0"/>
              <a:t>AE</a:t>
            </a:r>
            <a:r>
              <a:rPr lang="ja-JP" altLang="en-US" dirty="0" smtClean="0"/>
              <a:t>がクラス図に</a:t>
            </a:r>
            <a:r>
              <a:rPr lang="ja-JP" altLang="en-US" dirty="0"/>
              <a:t>従</a:t>
            </a:r>
            <a:r>
              <a:rPr lang="ja-JP" altLang="en-US" dirty="0" smtClean="0"/>
              <a:t>って実装されているかを確認する</a:t>
            </a:r>
            <a:endParaRPr lang="en-US" altLang="ja-JP" dirty="0" smtClean="0"/>
          </a:p>
          <a:p>
            <a:pPr lvl="2"/>
            <a:r>
              <a:rPr lang="ja-JP" altLang="en-US" dirty="0"/>
              <a:t>従</a:t>
            </a:r>
            <a:r>
              <a:rPr lang="ja-JP" altLang="en-US" dirty="0" smtClean="0"/>
              <a:t>っていれば，意図的な</a:t>
            </a:r>
            <a:r>
              <a:rPr lang="en-US" altLang="ja-JP" dirty="0" smtClean="0"/>
              <a:t>AE</a:t>
            </a:r>
            <a:r>
              <a:rPr lang="ja-JP" altLang="en-US" dirty="0" smtClean="0"/>
              <a:t>と判断する</a:t>
            </a:r>
            <a:endParaRPr lang="en-US" altLang="ja-JP" dirty="0" smtClean="0"/>
          </a:p>
          <a:p>
            <a:pPr lvl="1"/>
            <a:r>
              <a:rPr lang="ja-JP" altLang="en-US" dirty="0" smtClean="0"/>
              <a:t>意図的</a:t>
            </a:r>
            <a:r>
              <a:rPr lang="ja-JP" altLang="en-US" dirty="0"/>
              <a:t>な</a:t>
            </a:r>
            <a:r>
              <a:rPr lang="en-US" altLang="ja-JP" dirty="0"/>
              <a:t>AE</a:t>
            </a:r>
            <a:r>
              <a:rPr lang="ja-JP" altLang="en-US" dirty="0"/>
              <a:t>を除去することで，意図的でない</a:t>
            </a:r>
            <a:r>
              <a:rPr lang="en-US" altLang="ja-JP" dirty="0"/>
              <a:t>AE</a:t>
            </a:r>
            <a:br>
              <a:rPr lang="en-US" altLang="ja-JP" dirty="0"/>
            </a:br>
            <a:r>
              <a:rPr lang="ja-JP" altLang="en-US" dirty="0"/>
              <a:t>の適合率を</a:t>
            </a:r>
            <a:r>
              <a:rPr lang="ja-JP" altLang="en-US" dirty="0" smtClean="0"/>
              <a:t>上げる</a:t>
            </a:r>
            <a:endParaRPr lang="en-US" altLang="ja-JP" dirty="0"/>
          </a:p>
        </p:txBody>
      </p:sp>
      <p:sp>
        <p:nvSpPr>
          <p:cNvPr id="4" name="スライド番号プレースホルダー 3"/>
          <p:cNvSpPr>
            <a:spLocks noGrp="1"/>
          </p:cNvSpPr>
          <p:nvPr>
            <p:ph type="sldNum" sz="quarter" idx="12"/>
          </p:nvPr>
        </p:nvSpPr>
        <p:spPr/>
        <p:txBody>
          <a:bodyPr/>
          <a:lstStyle/>
          <a:p>
            <a:fld id="{10BF1CB8-4175-44FF-84F3-313DE1255CF5}" type="slidenum">
              <a:rPr lang="ja-JP" altLang="en-US" smtClean="0"/>
              <a:pPr/>
              <a:t>32</a:t>
            </a:fld>
            <a:endParaRPr lang="ja-JP" altLang="en-US" dirty="0"/>
          </a:p>
        </p:txBody>
      </p:sp>
      <p:sp>
        <p:nvSpPr>
          <p:cNvPr id="5" name="テキスト ボックス 4"/>
          <p:cNvSpPr txBox="1"/>
          <p:nvPr/>
        </p:nvSpPr>
        <p:spPr>
          <a:xfrm>
            <a:off x="457200" y="6299691"/>
            <a:ext cx="8057785" cy="461665"/>
          </a:xfrm>
          <a:prstGeom prst="rect">
            <a:avLst/>
          </a:prstGeom>
          <a:solidFill>
            <a:srgbClr val="FFFFCC"/>
          </a:solidFill>
          <a:ln>
            <a:solidFill>
              <a:schemeClr val="tx1"/>
            </a:solidFill>
          </a:ln>
        </p:spPr>
        <p:txBody>
          <a:bodyPr wrap="square" rtlCol="0">
            <a:spAutoFit/>
          </a:bodyPr>
          <a:lstStyle/>
          <a:p>
            <a:r>
              <a:rPr lang="en-US" altLang="ja-JP" sz="1200" dirty="0" smtClean="0"/>
              <a:t>[3] </a:t>
            </a:r>
            <a:r>
              <a:rPr lang="ja-JP" altLang="en-US" sz="1200" dirty="0" smtClean="0"/>
              <a:t>大西理功</a:t>
            </a:r>
            <a:r>
              <a:rPr lang="en-US" altLang="ja-JP" sz="1200" dirty="0" smtClean="0"/>
              <a:t>, </a:t>
            </a:r>
            <a:r>
              <a:rPr lang="ja-JP" altLang="en-US" sz="1200" dirty="0" smtClean="0"/>
              <a:t>小堀一雄</a:t>
            </a:r>
            <a:r>
              <a:rPr lang="en-US" altLang="ja-JP" sz="1200" dirty="0" smtClean="0"/>
              <a:t>, </a:t>
            </a:r>
            <a:r>
              <a:rPr lang="ja-JP" altLang="en-US" sz="1200" dirty="0"/>
              <a:t>松下</a:t>
            </a:r>
            <a:r>
              <a:rPr lang="ja-JP" altLang="en-US" sz="1200" dirty="0" smtClean="0"/>
              <a:t>誠</a:t>
            </a:r>
            <a:r>
              <a:rPr lang="en-US" altLang="ja-JP" sz="1200" dirty="0" smtClean="0"/>
              <a:t>, </a:t>
            </a:r>
            <a:r>
              <a:rPr lang="ja-JP" altLang="en-US" sz="1200" dirty="0" smtClean="0"/>
              <a:t>井上克郎</a:t>
            </a:r>
            <a:r>
              <a:rPr lang="en-US" altLang="ja-JP" sz="1200" dirty="0" smtClean="0"/>
              <a:t>,J</a:t>
            </a:r>
            <a:r>
              <a:rPr lang="en-US" altLang="ja-JP" sz="1200" b="1" dirty="0" smtClean="0"/>
              <a:t>ava</a:t>
            </a:r>
            <a:r>
              <a:rPr lang="ja-JP" altLang="en-US" sz="1200" dirty="0" smtClean="0"/>
              <a:t>プログラムにおける設計情報を用いた意図的なアクセス修飾子過剰性の抽出手法</a:t>
            </a:r>
            <a:r>
              <a:rPr lang="en-US" altLang="ja-JP" sz="1200" dirty="0" smtClean="0"/>
              <a:t>, </a:t>
            </a:r>
            <a:r>
              <a:rPr lang="ja-JP" altLang="en-US" sz="1200" dirty="0" smtClean="0"/>
              <a:t> 電子情報</a:t>
            </a:r>
            <a:r>
              <a:rPr lang="ja-JP" altLang="en-US" sz="1200" smtClean="0"/>
              <a:t>通信学会技術研究報告</a:t>
            </a:r>
            <a:r>
              <a:rPr lang="ja-JP" altLang="en-US" sz="1200" dirty="0" smtClean="0"/>
              <a:t>　</a:t>
            </a:r>
            <a:r>
              <a:rPr lang="en-US" altLang="ja-JP" sz="1200" dirty="0" smtClean="0"/>
              <a:t>SS2013-79, pp.43-48</a:t>
            </a:r>
            <a:r>
              <a:rPr lang="en-US" altLang="ja-JP" sz="1200" dirty="0"/>
              <a:t>, </a:t>
            </a:r>
            <a:r>
              <a:rPr lang="en-US" altLang="ja-JP" sz="1200" dirty="0" smtClean="0"/>
              <a:t>2014/3/10</a:t>
            </a:r>
            <a:endParaRPr lang="en-US" altLang="ja-JP" sz="1200" dirty="0"/>
          </a:p>
        </p:txBody>
      </p:sp>
    </p:spTree>
    <p:extLst>
      <p:ext uri="{BB962C8B-B14F-4D97-AF65-F5344CB8AC3E}">
        <p14:creationId xmlns:p14="http://schemas.microsoft.com/office/powerpoint/2010/main" val="260030758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p:txBody>
          <a:bodyPr/>
          <a:lstStyle/>
          <a:p>
            <a:pPr marL="0" indent="0">
              <a:buNone/>
            </a:pPr>
            <a:r>
              <a:rPr lang="ja-JP" altLang="en-US" dirty="0" smtClean="0"/>
              <a:t>ソースコードとクラス</a:t>
            </a:r>
            <a:r>
              <a:rPr lang="ja-JP" altLang="en-US" dirty="0"/>
              <a:t>図</a:t>
            </a:r>
            <a:r>
              <a:rPr lang="ja-JP" altLang="en-US" dirty="0" smtClean="0"/>
              <a:t>の同一のメソッド，フィールドに対して，アクセス修飾子を比較</a:t>
            </a:r>
            <a:endParaRPr lang="en-US" altLang="ja-JP" dirty="0" smtClean="0"/>
          </a:p>
          <a:p>
            <a:endParaRPr lang="en-US" altLang="ja-JP" dirty="0" smtClean="0"/>
          </a:p>
          <a:p>
            <a:endParaRPr lang="en-US" altLang="ja-JP" dirty="0" smtClean="0"/>
          </a:p>
          <a:p>
            <a:endParaRPr lang="en-US" altLang="ja-JP" dirty="0" smtClean="0"/>
          </a:p>
        </p:txBody>
      </p:sp>
      <p:sp>
        <p:nvSpPr>
          <p:cNvPr id="2" name="タイトル 1"/>
          <p:cNvSpPr>
            <a:spLocks noGrp="1"/>
          </p:cNvSpPr>
          <p:nvPr>
            <p:ph type="title"/>
          </p:nvPr>
        </p:nvSpPr>
        <p:spPr/>
        <p:txBody>
          <a:bodyPr/>
          <a:lstStyle/>
          <a:p>
            <a:r>
              <a:rPr lang="ja-JP" altLang="en-US" dirty="0" smtClean="0"/>
              <a:t>クラス図を用いた</a:t>
            </a:r>
            <a:r>
              <a:rPr lang="en-US" altLang="ja-JP" dirty="0" smtClean="0"/>
              <a:t>AE</a:t>
            </a:r>
            <a:r>
              <a:rPr lang="ja-JP" altLang="en-US" dirty="0" err="1" smtClean="0"/>
              <a:t>の検</a:t>
            </a:r>
            <a:r>
              <a:rPr lang="ja-JP" altLang="en-US" dirty="0" smtClean="0"/>
              <a:t>出・除去</a:t>
            </a:r>
            <a:endParaRPr lang="en-US" altLang="ja-JP" dirty="0"/>
          </a:p>
        </p:txBody>
      </p:sp>
      <p:sp>
        <p:nvSpPr>
          <p:cNvPr id="4" name="スライド番号プレースホルダー 3"/>
          <p:cNvSpPr>
            <a:spLocks noGrp="1"/>
          </p:cNvSpPr>
          <p:nvPr>
            <p:ph type="sldNum" sz="quarter" idx="12"/>
          </p:nvPr>
        </p:nvSpPr>
        <p:spPr/>
        <p:txBody>
          <a:bodyPr/>
          <a:lstStyle/>
          <a:p>
            <a:fld id="{10BF1CB8-4175-44FF-84F3-313DE1255CF5}" type="slidenum">
              <a:rPr lang="ja-JP" altLang="en-US" smtClean="0"/>
              <a:pPr/>
              <a:t>33</a:t>
            </a:fld>
            <a:endParaRPr lang="ja-JP" altLang="en-US" dirty="0"/>
          </a:p>
        </p:txBody>
      </p:sp>
      <p:sp>
        <p:nvSpPr>
          <p:cNvPr id="5" name="正方形/長方形 4"/>
          <p:cNvSpPr/>
          <p:nvPr/>
        </p:nvSpPr>
        <p:spPr>
          <a:xfrm>
            <a:off x="3068029" y="2972424"/>
            <a:ext cx="865506" cy="400847"/>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smtClean="0">
                <a:solidFill>
                  <a:schemeClr val="tx1"/>
                </a:solidFill>
              </a:rPr>
              <a:t>public</a:t>
            </a:r>
            <a:endParaRPr kumimoji="1" lang="ja-JP" altLang="en-US" dirty="0">
              <a:solidFill>
                <a:schemeClr val="tx1"/>
              </a:solidFill>
            </a:endParaRPr>
          </a:p>
        </p:txBody>
      </p:sp>
      <p:sp>
        <p:nvSpPr>
          <p:cNvPr id="7" name="正方形/長方形 6"/>
          <p:cNvSpPr/>
          <p:nvPr/>
        </p:nvSpPr>
        <p:spPr>
          <a:xfrm>
            <a:off x="2610642" y="2972424"/>
            <a:ext cx="458513" cy="388552"/>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dirty="0">
                <a:solidFill>
                  <a:schemeClr val="tx1"/>
                </a:solidFill>
              </a:rPr>
              <a:t>A</a:t>
            </a:r>
            <a:endParaRPr kumimoji="1" lang="ja-JP" altLang="en-US" dirty="0">
              <a:solidFill>
                <a:schemeClr val="tx1"/>
              </a:solidFill>
            </a:endParaRPr>
          </a:p>
        </p:txBody>
      </p:sp>
      <p:sp>
        <p:nvSpPr>
          <p:cNvPr id="12" name="正方形/長方形 11"/>
          <p:cNvSpPr/>
          <p:nvPr/>
        </p:nvSpPr>
        <p:spPr>
          <a:xfrm>
            <a:off x="886471" y="2921984"/>
            <a:ext cx="447640" cy="447877"/>
          </a:xfrm>
          <a:prstGeom prst="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3" name="正方形/長方形 12"/>
          <p:cNvSpPr/>
          <p:nvPr/>
        </p:nvSpPr>
        <p:spPr>
          <a:xfrm>
            <a:off x="810833" y="3015972"/>
            <a:ext cx="447640" cy="447877"/>
          </a:xfrm>
          <a:prstGeom prst="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4" name="正方形/長方形 13"/>
          <p:cNvSpPr/>
          <p:nvPr/>
        </p:nvSpPr>
        <p:spPr>
          <a:xfrm>
            <a:off x="735195" y="3096978"/>
            <a:ext cx="447640" cy="447877"/>
          </a:xfrm>
          <a:prstGeom prst="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5" name="正方形/長方形 14"/>
          <p:cNvSpPr/>
          <p:nvPr/>
        </p:nvSpPr>
        <p:spPr>
          <a:xfrm>
            <a:off x="678144" y="3151380"/>
            <a:ext cx="447640" cy="447877"/>
          </a:xfrm>
          <a:prstGeom prst="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6" name="正方形/長方形 15"/>
          <p:cNvSpPr/>
          <p:nvPr/>
        </p:nvSpPr>
        <p:spPr>
          <a:xfrm>
            <a:off x="605552" y="3215327"/>
            <a:ext cx="447640" cy="447877"/>
          </a:xfrm>
          <a:prstGeom prst="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7" name="テキスト ボックス 16"/>
          <p:cNvSpPr txBox="1"/>
          <p:nvPr/>
        </p:nvSpPr>
        <p:spPr>
          <a:xfrm>
            <a:off x="152359" y="3695373"/>
            <a:ext cx="1830950" cy="646331"/>
          </a:xfrm>
          <a:prstGeom prst="rect">
            <a:avLst/>
          </a:prstGeom>
          <a:noFill/>
        </p:spPr>
        <p:txBody>
          <a:bodyPr wrap="none" rtlCol="0">
            <a:spAutoFit/>
          </a:bodyPr>
          <a:lstStyle/>
          <a:p>
            <a:r>
              <a:rPr lang="ja-JP" altLang="en-US" dirty="0" smtClean="0"/>
              <a:t>ソースコード中の</a:t>
            </a:r>
            <a:endParaRPr lang="en-US" altLang="ja-JP" dirty="0"/>
          </a:p>
          <a:p>
            <a:r>
              <a:rPr lang="en-US" altLang="ja-JP" dirty="0" smtClean="0"/>
              <a:t>AE</a:t>
            </a:r>
            <a:r>
              <a:rPr lang="ja-JP" altLang="en-US" dirty="0" smtClean="0"/>
              <a:t>オブジェクト</a:t>
            </a:r>
            <a:endParaRPr lang="en-US" altLang="ja-JP" dirty="0" smtClean="0"/>
          </a:p>
        </p:txBody>
      </p:sp>
      <p:sp>
        <p:nvSpPr>
          <p:cNvPr id="18" name="正方形/長方形 17"/>
          <p:cNvSpPr/>
          <p:nvPr/>
        </p:nvSpPr>
        <p:spPr>
          <a:xfrm>
            <a:off x="776531" y="4514498"/>
            <a:ext cx="525949" cy="752144"/>
          </a:xfrm>
          <a:prstGeom prst="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smtClean="0"/>
              <a:t>C</a:t>
            </a:r>
            <a:endParaRPr kumimoji="1" lang="ja-JP" altLang="en-US" dirty="0"/>
          </a:p>
        </p:txBody>
      </p:sp>
      <p:sp>
        <p:nvSpPr>
          <p:cNvPr id="19" name="正方形/長方形 18"/>
          <p:cNvSpPr/>
          <p:nvPr/>
        </p:nvSpPr>
        <p:spPr>
          <a:xfrm>
            <a:off x="680278" y="4608916"/>
            <a:ext cx="525949" cy="752144"/>
          </a:xfrm>
          <a:prstGeom prst="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20" name="正方形/長方形 19"/>
          <p:cNvSpPr/>
          <p:nvPr/>
        </p:nvSpPr>
        <p:spPr>
          <a:xfrm>
            <a:off x="584025" y="4703334"/>
            <a:ext cx="525949" cy="752144"/>
          </a:xfrm>
          <a:prstGeom prst="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21" name="テキスト ボックス 20"/>
          <p:cNvSpPr txBox="1"/>
          <p:nvPr/>
        </p:nvSpPr>
        <p:spPr>
          <a:xfrm>
            <a:off x="457200" y="5551480"/>
            <a:ext cx="990977" cy="369332"/>
          </a:xfrm>
          <a:prstGeom prst="rect">
            <a:avLst/>
          </a:prstGeom>
          <a:noFill/>
        </p:spPr>
        <p:txBody>
          <a:bodyPr wrap="none" rtlCol="0">
            <a:spAutoFit/>
          </a:bodyPr>
          <a:lstStyle/>
          <a:p>
            <a:r>
              <a:rPr lang="ja-JP" altLang="en-US" dirty="0" smtClean="0"/>
              <a:t>クラス</a:t>
            </a:r>
            <a:r>
              <a:rPr lang="ja-JP" altLang="en-US" dirty="0"/>
              <a:t>図</a:t>
            </a:r>
            <a:endParaRPr kumimoji="1" lang="ja-JP" altLang="en-US" dirty="0"/>
          </a:p>
        </p:txBody>
      </p:sp>
      <p:sp>
        <p:nvSpPr>
          <p:cNvPr id="22" name="右矢印 21"/>
          <p:cNvSpPr/>
          <p:nvPr/>
        </p:nvSpPr>
        <p:spPr>
          <a:xfrm>
            <a:off x="1513192" y="3090994"/>
            <a:ext cx="766225" cy="28631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3" name="右矢印 22"/>
          <p:cNvSpPr/>
          <p:nvPr/>
        </p:nvSpPr>
        <p:spPr>
          <a:xfrm rot="20005869">
            <a:off x="1615853" y="4350816"/>
            <a:ext cx="604554" cy="346899"/>
          </a:xfrm>
          <a:prstGeom prst="right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4" name="テキスト ボックス 23"/>
          <p:cNvSpPr txBox="1"/>
          <p:nvPr/>
        </p:nvSpPr>
        <p:spPr>
          <a:xfrm>
            <a:off x="3861115" y="3493212"/>
            <a:ext cx="800219" cy="461665"/>
          </a:xfrm>
          <a:prstGeom prst="rect">
            <a:avLst/>
          </a:prstGeom>
          <a:noFill/>
        </p:spPr>
        <p:txBody>
          <a:bodyPr wrap="none" rtlCol="0">
            <a:spAutoFit/>
          </a:bodyPr>
          <a:lstStyle/>
          <a:p>
            <a:pPr marL="0" lvl="1"/>
            <a:r>
              <a:rPr lang="ja-JP" altLang="en-US" sz="2400" dirty="0"/>
              <a:t>一致</a:t>
            </a:r>
            <a:endParaRPr lang="en-US" altLang="ja-JP" sz="2400" dirty="0" smtClean="0"/>
          </a:p>
        </p:txBody>
      </p:sp>
      <p:sp>
        <p:nvSpPr>
          <p:cNvPr id="25" name="右矢印 24"/>
          <p:cNvSpPr/>
          <p:nvPr/>
        </p:nvSpPr>
        <p:spPr>
          <a:xfrm rot="5400000">
            <a:off x="2956861" y="4761671"/>
            <a:ext cx="623274" cy="645314"/>
          </a:xfrm>
          <a:prstGeom prst="righ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6" name="テキスト ボックス 25"/>
          <p:cNvSpPr txBox="1"/>
          <p:nvPr/>
        </p:nvSpPr>
        <p:spPr>
          <a:xfrm>
            <a:off x="2393244" y="5816173"/>
            <a:ext cx="1795684" cy="461665"/>
          </a:xfrm>
          <a:prstGeom prst="rect">
            <a:avLst/>
          </a:prstGeom>
          <a:noFill/>
        </p:spPr>
        <p:txBody>
          <a:bodyPr wrap="none" rtlCol="0">
            <a:spAutoFit/>
          </a:bodyPr>
          <a:lstStyle/>
          <a:p>
            <a:pPr marL="0" lvl="1"/>
            <a:r>
              <a:rPr lang="ja-JP" altLang="en-US" sz="2400" dirty="0"/>
              <a:t>意図的</a:t>
            </a:r>
            <a:r>
              <a:rPr lang="ja-JP" altLang="en-US" sz="2400" dirty="0" smtClean="0"/>
              <a:t>な</a:t>
            </a:r>
            <a:r>
              <a:rPr lang="en-US" altLang="ja-JP" sz="2400" dirty="0" smtClean="0"/>
              <a:t>AE</a:t>
            </a:r>
            <a:endParaRPr kumimoji="1" lang="ja-JP" altLang="en-US" dirty="0"/>
          </a:p>
        </p:txBody>
      </p:sp>
      <p:sp>
        <p:nvSpPr>
          <p:cNvPr id="33" name="右矢印 32"/>
          <p:cNvSpPr/>
          <p:nvPr/>
        </p:nvSpPr>
        <p:spPr>
          <a:xfrm rot="5400000">
            <a:off x="6026640" y="4766701"/>
            <a:ext cx="623274" cy="645314"/>
          </a:xfrm>
          <a:prstGeom prst="righ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7" name="テキスト ボックス 36"/>
          <p:cNvSpPr txBox="1"/>
          <p:nvPr/>
        </p:nvSpPr>
        <p:spPr>
          <a:xfrm>
            <a:off x="5271318" y="5813195"/>
            <a:ext cx="2133918" cy="461665"/>
          </a:xfrm>
          <a:prstGeom prst="rect">
            <a:avLst/>
          </a:prstGeom>
          <a:noFill/>
        </p:spPr>
        <p:txBody>
          <a:bodyPr wrap="none" rtlCol="0">
            <a:spAutoFit/>
          </a:bodyPr>
          <a:lstStyle/>
          <a:p>
            <a:pPr marL="0" lvl="1"/>
            <a:r>
              <a:rPr lang="en-US" altLang="ja-JP" sz="2400" dirty="0" smtClean="0"/>
              <a:t>AE</a:t>
            </a:r>
            <a:r>
              <a:rPr lang="ja-JP" altLang="en-US" sz="2400" dirty="0" smtClean="0"/>
              <a:t>の判別不能</a:t>
            </a:r>
            <a:endParaRPr kumimoji="1" lang="ja-JP" altLang="en-US" dirty="0"/>
          </a:p>
        </p:txBody>
      </p:sp>
      <p:sp>
        <p:nvSpPr>
          <p:cNvPr id="38" name="テキスト ボックス 37"/>
          <p:cNvSpPr txBox="1"/>
          <p:nvPr/>
        </p:nvSpPr>
        <p:spPr>
          <a:xfrm>
            <a:off x="7045981" y="3493212"/>
            <a:ext cx="1107996" cy="461665"/>
          </a:xfrm>
          <a:prstGeom prst="rect">
            <a:avLst/>
          </a:prstGeom>
          <a:noFill/>
        </p:spPr>
        <p:txBody>
          <a:bodyPr wrap="none" rtlCol="0">
            <a:spAutoFit/>
          </a:bodyPr>
          <a:lstStyle/>
          <a:p>
            <a:pPr marL="0" lvl="1"/>
            <a:r>
              <a:rPr lang="ja-JP" altLang="en-US" sz="2400" dirty="0" smtClean="0"/>
              <a:t>不一致</a:t>
            </a:r>
            <a:endParaRPr kumimoji="1" lang="ja-JP" altLang="en-US" dirty="0"/>
          </a:p>
        </p:txBody>
      </p:sp>
      <p:sp>
        <p:nvSpPr>
          <p:cNvPr id="39" name="四角形吹き出し 38"/>
          <p:cNvSpPr/>
          <p:nvPr/>
        </p:nvSpPr>
        <p:spPr>
          <a:xfrm>
            <a:off x="7276484" y="4583319"/>
            <a:ext cx="1657115" cy="1088967"/>
          </a:xfrm>
          <a:prstGeom prst="wedgeRectCallout">
            <a:avLst>
              <a:gd name="adj1" fmla="val -96207"/>
              <a:gd name="adj2" fmla="val 3255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dirty="0" smtClean="0">
                <a:solidFill>
                  <a:schemeClr val="tx1"/>
                </a:solidFill>
              </a:rPr>
              <a:t>設計者の意図は設計情報に限定されない</a:t>
            </a:r>
            <a:endParaRPr kumimoji="1" lang="ja-JP" altLang="en-US" dirty="0">
              <a:solidFill>
                <a:schemeClr val="tx1"/>
              </a:solidFill>
            </a:endParaRPr>
          </a:p>
        </p:txBody>
      </p:sp>
      <p:sp>
        <p:nvSpPr>
          <p:cNvPr id="40" name="四角形吹き出し 39"/>
          <p:cNvSpPr/>
          <p:nvPr/>
        </p:nvSpPr>
        <p:spPr>
          <a:xfrm>
            <a:off x="4206705" y="4587566"/>
            <a:ext cx="1015670" cy="1088967"/>
          </a:xfrm>
          <a:prstGeom prst="wedgeRectCallout">
            <a:avLst>
              <a:gd name="adj1" fmla="val -117763"/>
              <a:gd name="adj2" fmla="val 26644"/>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dirty="0" smtClean="0">
                <a:solidFill>
                  <a:schemeClr val="tx1"/>
                </a:solidFill>
              </a:rPr>
              <a:t>設計者</a:t>
            </a:r>
            <a:r>
              <a:rPr lang="en-US" altLang="ja-JP" dirty="0" smtClean="0">
                <a:solidFill>
                  <a:schemeClr val="tx1"/>
                </a:solidFill>
              </a:rPr>
              <a:t/>
            </a:r>
            <a:br>
              <a:rPr lang="en-US" altLang="ja-JP" dirty="0" smtClean="0">
                <a:solidFill>
                  <a:schemeClr val="tx1"/>
                </a:solidFill>
              </a:rPr>
            </a:br>
            <a:r>
              <a:rPr lang="ja-JP" altLang="en-US" dirty="0" smtClean="0">
                <a:solidFill>
                  <a:schemeClr val="tx1"/>
                </a:solidFill>
              </a:rPr>
              <a:t>の意図</a:t>
            </a:r>
            <a:r>
              <a:rPr lang="en-US" altLang="ja-JP" dirty="0" smtClean="0">
                <a:solidFill>
                  <a:schemeClr val="tx1"/>
                </a:solidFill>
              </a:rPr>
              <a:t/>
            </a:r>
            <a:br>
              <a:rPr lang="en-US" altLang="ja-JP" dirty="0" smtClean="0">
                <a:solidFill>
                  <a:schemeClr val="tx1"/>
                </a:solidFill>
              </a:rPr>
            </a:br>
            <a:r>
              <a:rPr lang="ja-JP" altLang="en-US" dirty="0" smtClean="0">
                <a:solidFill>
                  <a:schemeClr val="tx1"/>
                </a:solidFill>
              </a:rPr>
              <a:t>に一致</a:t>
            </a:r>
            <a:endParaRPr kumimoji="1" lang="ja-JP" altLang="en-US" dirty="0">
              <a:solidFill>
                <a:schemeClr val="tx1"/>
              </a:solidFill>
            </a:endParaRPr>
          </a:p>
        </p:txBody>
      </p:sp>
      <p:sp>
        <p:nvSpPr>
          <p:cNvPr id="41" name="テキスト ボックス 40"/>
          <p:cNvSpPr txBox="1"/>
          <p:nvPr/>
        </p:nvSpPr>
        <p:spPr>
          <a:xfrm>
            <a:off x="309104" y="5898217"/>
            <a:ext cx="8514680" cy="523220"/>
          </a:xfrm>
          <a:prstGeom prst="rect">
            <a:avLst/>
          </a:prstGeom>
        </p:spPr>
        <p:style>
          <a:lnRef idx="1">
            <a:schemeClr val="accent2"/>
          </a:lnRef>
          <a:fillRef idx="2">
            <a:schemeClr val="accent2"/>
          </a:fillRef>
          <a:effectRef idx="1">
            <a:schemeClr val="accent2"/>
          </a:effectRef>
          <a:fontRef idx="minor">
            <a:schemeClr val="dk1"/>
          </a:fontRef>
        </p:style>
        <p:txBody>
          <a:bodyPr wrap="square" rtlCol="0">
            <a:spAutoFit/>
          </a:bodyPr>
          <a:lstStyle/>
          <a:p>
            <a:pPr marL="0" lvl="1"/>
            <a:r>
              <a:rPr lang="ja-JP" altLang="en-US" sz="2800" b="1" dirty="0" smtClean="0">
                <a:solidFill>
                  <a:schemeClr val="accent6"/>
                </a:solidFill>
              </a:rPr>
              <a:t>自動的に判別できる意図的な</a:t>
            </a:r>
            <a:r>
              <a:rPr lang="en-US" altLang="ja-JP" sz="2800" b="1" dirty="0" smtClean="0">
                <a:solidFill>
                  <a:schemeClr val="accent6"/>
                </a:solidFill>
              </a:rPr>
              <a:t>AE</a:t>
            </a:r>
            <a:r>
              <a:rPr lang="ja-JP" altLang="en-US" sz="2800" b="1" dirty="0" smtClean="0">
                <a:solidFill>
                  <a:schemeClr val="accent6"/>
                </a:solidFill>
              </a:rPr>
              <a:t>のみを検出・除去する</a:t>
            </a:r>
            <a:endParaRPr lang="en-US" altLang="ja-JP" sz="2800" b="1" dirty="0">
              <a:solidFill>
                <a:schemeClr val="accent6"/>
              </a:solidFill>
            </a:endParaRPr>
          </a:p>
        </p:txBody>
      </p:sp>
      <p:sp>
        <p:nvSpPr>
          <p:cNvPr id="43" name="正方形/長方形 42"/>
          <p:cNvSpPr/>
          <p:nvPr/>
        </p:nvSpPr>
        <p:spPr>
          <a:xfrm>
            <a:off x="2611749" y="4066819"/>
            <a:ext cx="458513" cy="388552"/>
          </a:xfrm>
          <a:prstGeom prst="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dirty="0">
                <a:solidFill>
                  <a:schemeClr val="tx1"/>
                </a:solidFill>
              </a:rPr>
              <a:t>A</a:t>
            </a:r>
            <a:endParaRPr kumimoji="1" lang="ja-JP" altLang="en-US" dirty="0">
              <a:solidFill>
                <a:schemeClr val="tx1"/>
              </a:solidFill>
            </a:endParaRPr>
          </a:p>
        </p:txBody>
      </p:sp>
      <p:sp>
        <p:nvSpPr>
          <p:cNvPr id="44" name="正方形/長方形 43"/>
          <p:cNvSpPr/>
          <p:nvPr/>
        </p:nvSpPr>
        <p:spPr>
          <a:xfrm>
            <a:off x="3068029" y="4060671"/>
            <a:ext cx="865506" cy="400847"/>
          </a:xfrm>
          <a:prstGeom prst="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smtClean="0">
                <a:solidFill>
                  <a:schemeClr val="tx1"/>
                </a:solidFill>
              </a:rPr>
              <a:t>public</a:t>
            </a:r>
            <a:endParaRPr kumimoji="1" lang="ja-JP" altLang="en-US" dirty="0">
              <a:solidFill>
                <a:schemeClr val="tx1"/>
              </a:solidFill>
            </a:endParaRPr>
          </a:p>
        </p:txBody>
      </p:sp>
      <p:sp>
        <p:nvSpPr>
          <p:cNvPr id="9" name="等号 8"/>
          <p:cNvSpPr/>
          <p:nvPr/>
        </p:nvSpPr>
        <p:spPr>
          <a:xfrm rot="5400000">
            <a:off x="3239741" y="3532767"/>
            <a:ext cx="516392" cy="465629"/>
          </a:xfrm>
          <a:prstGeom prst="mathEqual">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chemeClr val="tx1"/>
              </a:solidFill>
            </a:endParaRPr>
          </a:p>
        </p:txBody>
      </p:sp>
      <p:sp>
        <p:nvSpPr>
          <p:cNvPr id="45" name="正方形/長方形 44"/>
          <p:cNvSpPr/>
          <p:nvPr/>
        </p:nvSpPr>
        <p:spPr>
          <a:xfrm>
            <a:off x="5578097" y="2972424"/>
            <a:ext cx="458513" cy="388552"/>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dirty="0">
                <a:solidFill>
                  <a:schemeClr val="tx1"/>
                </a:solidFill>
              </a:rPr>
              <a:t>A</a:t>
            </a:r>
            <a:endParaRPr kumimoji="1" lang="ja-JP" altLang="en-US" dirty="0">
              <a:solidFill>
                <a:schemeClr val="tx1"/>
              </a:solidFill>
            </a:endParaRPr>
          </a:p>
        </p:txBody>
      </p:sp>
      <p:sp>
        <p:nvSpPr>
          <p:cNvPr id="46" name="正方形/長方形 45"/>
          <p:cNvSpPr/>
          <p:nvPr/>
        </p:nvSpPr>
        <p:spPr>
          <a:xfrm>
            <a:off x="6036609" y="2976463"/>
            <a:ext cx="878947" cy="400847"/>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dirty="0" smtClean="0">
                <a:solidFill>
                  <a:schemeClr val="tx1"/>
                </a:solidFill>
              </a:rPr>
              <a:t>private</a:t>
            </a:r>
            <a:endParaRPr kumimoji="1" lang="ja-JP" altLang="en-US" dirty="0">
              <a:solidFill>
                <a:schemeClr val="tx1"/>
              </a:solidFill>
            </a:endParaRPr>
          </a:p>
        </p:txBody>
      </p:sp>
      <p:sp>
        <p:nvSpPr>
          <p:cNvPr id="47" name="正方形/長方形 46"/>
          <p:cNvSpPr/>
          <p:nvPr/>
        </p:nvSpPr>
        <p:spPr>
          <a:xfrm>
            <a:off x="5568523" y="4060671"/>
            <a:ext cx="458513" cy="388552"/>
          </a:xfrm>
          <a:prstGeom prst="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dirty="0">
                <a:solidFill>
                  <a:schemeClr val="tx1"/>
                </a:solidFill>
              </a:rPr>
              <a:t>A</a:t>
            </a:r>
            <a:endParaRPr kumimoji="1" lang="ja-JP" altLang="en-US" dirty="0">
              <a:solidFill>
                <a:schemeClr val="tx1"/>
              </a:solidFill>
            </a:endParaRPr>
          </a:p>
        </p:txBody>
      </p:sp>
      <p:sp>
        <p:nvSpPr>
          <p:cNvPr id="48" name="正方形/長方形 47"/>
          <p:cNvSpPr/>
          <p:nvPr/>
        </p:nvSpPr>
        <p:spPr>
          <a:xfrm>
            <a:off x="6026408" y="4054523"/>
            <a:ext cx="889147" cy="400847"/>
          </a:xfrm>
          <a:prstGeom prst="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smtClean="0">
                <a:solidFill>
                  <a:schemeClr val="tx1"/>
                </a:solidFill>
              </a:rPr>
              <a:t>public</a:t>
            </a:r>
            <a:endParaRPr kumimoji="1" lang="ja-JP" altLang="en-US" dirty="0">
              <a:solidFill>
                <a:schemeClr val="tx1"/>
              </a:solidFill>
            </a:endParaRPr>
          </a:p>
        </p:txBody>
      </p:sp>
      <p:sp>
        <p:nvSpPr>
          <p:cNvPr id="11" name="不等号 10"/>
          <p:cNvSpPr/>
          <p:nvPr/>
        </p:nvSpPr>
        <p:spPr>
          <a:xfrm rot="16200000">
            <a:off x="6202752" y="3482716"/>
            <a:ext cx="536458" cy="535185"/>
          </a:xfrm>
          <a:prstGeom prst="mathNotEqual">
            <a:avLst>
              <a:gd name="adj1" fmla="val 23520"/>
              <a:gd name="adj2" fmla="val 6600000"/>
              <a:gd name="adj3" fmla="val 7785"/>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chemeClr val="tx1"/>
              </a:solidFill>
            </a:endParaRPr>
          </a:p>
        </p:txBody>
      </p:sp>
    </p:spTree>
    <p:extLst>
      <p:ext uri="{BB962C8B-B14F-4D97-AF65-F5344CB8AC3E}">
        <p14:creationId xmlns:p14="http://schemas.microsoft.com/office/powerpoint/2010/main" val="326838657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7"/>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5"/>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9"/>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20"/>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21"/>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23"/>
                                        </p:tgtEl>
                                        <p:attrNameLst>
                                          <p:attrName>style.visibility</p:attrName>
                                        </p:attrNameLst>
                                      </p:cBhvr>
                                      <p:to>
                                        <p:strVal val="visible"/>
                                      </p:to>
                                    </p:set>
                                  </p:childTnLst>
                                </p:cTn>
                              </p:par>
                            </p:childTnLst>
                          </p:cTn>
                        </p:par>
                        <p:par>
                          <p:cTn id="17" fill="hold">
                            <p:stCondLst>
                              <p:cond delay="0"/>
                            </p:stCondLst>
                            <p:childTnLst>
                              <p:par>
                                <p:cTn id="18" presetID="1" presetClass="entr" presetSubtype="0" fill="hold" grpId="0" nodeType="afterEffect">
                                  <p:stCondLst>
                                    <p:cond delay="0"/>
                                  </p:stCondLst>
                                  <p:childTnLst>
                                    <p:set>
                                      <p:cBhvr>
                                        <p:cTn id="19" dur="1" fill="hold">
                                          <p:stCondLst>
                                            <p:cond delay="0"/>
                                          </p:stCondLst>
                                        </p:cTn>
                                        <p:tgtEl>
                                          <p:spTgt spid="18"/>
                                        </p:tgtEl>
                                        <p:attrNameLst>
                                          <p:attrName>style.visibility</p:attrName>
                                        </p:attrNameLst>
                                      </p:cBhvr>
                                      <p:to>
                                        <p:strVal val="visible"/>
                                      </p:to>
                                    </p:set>
                                  </p:childTnLst>
                                </p:cTn>
                              </p:par>
                            </p:childTnLst>
                          </p:cTn>
                        </p:par>
                      </p:childTnLst>
                    </p:cTn>
                  </p:par>
                  <p:par>
                    <p:cTn id="20" fill="hold">
                      <p:stCondLst>
                        <p:cond delay="indefinite"/>
                      </p:stCondLst>
                      <p:childTnLst>
                        <p:par>
                          <p:cTn id="21" fill="hold">
                            <p:stCondLst>
                              <p:cond delay="0"/>
                            </p:stCondLst>
                            <p:childTnLst>
                              <p:par>
                                <p:cTn id="22" presetID="1" presetClass="entr" presetSubtype="0" fill="hold" grpId="0" nodeType="clickEffect">
                                  <p:stCondLst>
                                    <p:cond delay="0"/>
                                  </p:stCondLst>
                                  <p:childTnLst>
                                    <p:set>
                                      <p:cBhvr>
                                        <p:cTn id="23" dur="1" fill="hold">
                                          <p:stCondLst>
                                            <p:cond delay="0"/>
                                          </p:stCondLst>
                                        </p:cTn>
                                        <p:tgtEl>
                                          <p:spTgt spid="44"/>
                                        </p:tgtEl>
                                        <p:attrNameLst>
                                          <p:attrName>style.visibility</p:attrName>
                                        </p:attrNameLst>
                                      </p:cBhvr>
                                      <p:to>
                                        <p:strVal val="visible"/>
                                      </p:to>
                                    </p:set>
                                  </p:childTnLst>
                                </p:cTn>
                              </p:par>
                              <p:par>
                                <p:cTn id="24" presetID="1" presetClass="entr" presetSubtype="0" fill="hold" grpId="0" nodeType="withEffect">
                                  <p:stCondLst>
                                    <p:cond delay="0"/>
                                  </p:stCondLst>
                                  <p:childTnLst>
                                    <p:set>
                                      <p:cBhvr>
                                        <p:cTn id="25" dur="1" fill="hold">
                                          <p:stCondLst>
                                            <p:cond delay="0"/>
                                          </p:stCondLst>
                                        </p:cTn>
                                        <p:tgtEl>
                                          <p:spTgt spid="43"/>
                                        </p:tgtEl>
                                        <p:attrNameLst>
                                          <p:attrName>style.visibility</p:attrName>
                                        </p:attrNameLst>
                                      </p:cBhvr>
                                      <p:to>
                                        <p:strVal val="visible"/>
                                      </p:to>
                                    </p:set>
                                  </p:childTnLst>
                                </p:cTn>
                              </p:par>
                            </p:childTnLst>
                          </p:cTn>
                        </p:par>
                      </p:childTnLst>
                    </p:cTn>
                  </p:par>
                  <p:par>
                    <p:cTn id="26" fill="hold">
                      <p:stCondLst>
                        <p:cond delay="indefinite"/>
                      </p:stCondLst>
                      <p:childTnLst>
                        <p:par>
                          <p:cTn id="27" fill="hold">
                            <p:stCondLst>
                              <p:cond delay="0"/>
                            </p:stCondLst>
                            <p:childTnLst>
                              <p:par>
                                <p:cTn id="28" presetID="1" presetClass="entr" presetSubtype="0" fill="hold" grpId="0" nodeType="clickEffect">
                                  <p:stCondLst>
                                    <p:cond delay="0"/>
                                  </p:stCondLst>
                                  <p:childTnLst>
                                    <p:set>
                                      <p:cBhvr>
                                        <p:cTn id="29" dur="1" fill="hold">
                                          <p:stCondLst>
                                            <p:cond delay="0"/>
                                          </p:stCondLst>
                                        </p:cTn>
                                        <p:tgtEl>
                                          <p:spTgt spid="24"/>
                                        </p:tgtEl>
                                        <p:attrNameLst>
                                          <p:attrName>style.visibility</p:attrName>
                                        </p:attrNameLst>
                                      </p:cBhvr>
                                      <p:to>
                                        <p:strVal val="visible"/>
                                      </p:to>
                                    </p:set>
                                  </p:childTnLst>
                                </p:cTn>
                              </p:par>
                              <p:par>
                                <p:cTn id="30" presetID="1" presetClass="entr" presetSubtype="0" fill="hold" grpId="0" nodeType="withEffect">
                                  <p:stCondLst>
                                    <p:cond delay="0"/>
                                  </p:stCondLst>
                                  <p:childTnLst>
                                    <p:set>
                                      <p:cBhvr>
                                        <p:cTn id="31" dur="1" fill="hold">
                                          <p:stCondLst>
                                            <p:cond delay="0"/>
                                          </p:stCondLst>
                                        </p:cTn>
                                        <p:tgtEl>
                                          <p:spTgt spid="9"/>
                                        </p:tgtEl>
                                        <p:attrNameLst>
                                          <p:attrName>style.visibility</p:attrName>
                                        </p:attrNameLst>
                                      </p:cBhvr>
                                      <p:to>
                                        <p:strVal val="visible"/>
                                      </p:to>
                                    </p:set>
                                  </p:childTnLst>
                                </p:cTn>
                              </p:par>
                            </p:childTnLst>
                          </p:cTn>
                        </p:par>
                      </p:childTnLst>
                    </p:cTn>
                  </p:par>
                  <p:par>
                    <p:cTn id="32" fill="hold">
                      <p:stCondLst>
                        <p:cond delay="indefinite"/>
                      </p:stCondLst>
                      <p:childTnLst>
                        <p:par>
                          <p:cTn id="33" fill="hold">
                            <p:stCondLst>
                              <p:cond delay="0"/>
                            </p:stCondLst>
                            <p:childTnLst>
                              <p:par>
                                <p:cTn id="34" presetID="1" presetClass="entr" presetSubtype="0" fill="hold" grpId="0" nodeType="clickEffect">
                                  <p:stCondLst>
                                    <p:cond delay="0"/>
                                  </p:stCondLst>
                                  <p:childTnLst>
                                    <p:set>
                                      <p:cBhvr>
                                        <p:cTn id="35" dur="1" fill="hold">
                                          <p:stCondLst>
                                            <p:cond delay="0"/>
                                          </p:stCondLst>
                                        </p:cTn>
                                        <p:tgtEl>
                                          <p:spTgt spid="26"/>
                                        </p:tgtEl>
                                        <p:attrNameLst>
                                          <p:attrName>style.visibility</p:attrName>
                                        </p:attrNameLst>
                                      </p:cBhvr>
                                      <p:to>
                                        <p:strVal val="visible"/>
                                      </p:to>
                                    </p:set>
                                  </p:childTnLst>
                                </p:cTn>
                              </p:par>
                              <p:par>
                                <p:cTn id="36" presetID="1" presetClass="entr" presetSubtype="0" fill="hold" grpId="0" nodeType="withEffect">
                                  <p:stCondLst>
                                    <p:cond delay="0"/>
                                  </p:stCondLst>
                                  <p:childTnLst>
                                    <p:set>
                                      <p:cBhvr>
                                        <p:cTn id="37" dur="1" fill="hold">
                                          <p:stCondLst>
                                            <p:cond delay="0"/>
                                          </p:stCondLst>
                                        </p:cTn>
                                        <p:tgtEl>
                                          <p:spTgt spid="25"/>
                                        </p:tgtEl>
                                        <p:attrNameLst>
                                          <p:attrName>style.visibility</p:attrName>
                                        </p:attrNameLst>
                                      </p:cBhvr>
                                      <p:to>
                                        <p:strVal val="visible"/>
                                      </p:to>
                                    </p:set>
                                  </p:childTnLst>
                                </p:cTn>
                              </p:par>
                              <p:par>
                                <p:cTn id="38" presetID="1" presetClass="entr" presetSubtype="0" fill="hold" grpId="0" nodeType="withEffect">
                                  <p:stCondLst>
                                    <p:cond delay="0"/>
                                  </p:stCondLst>
                                  <p:childTnLst>
                                    <p:set>
                                      <p:cBhvr>
                                        <p:cTn id="39" dur="1" fill="hold">
                                          <p:stCondLst>
                                            <p:cond delay="0"/>
                                          </p:stCondLst>
                                        </p:cTn>
                                        <p:tgtEl>
                                          <p:spTgt spid="40"/>
                                        </p:tgtEl>
                                        <p:attrNameLst>
                                          <p:attrName>style.visibility</p:attrName>
                                        </p:attrNameLst>
                                      </p:cBhvr>
                                      <p:to>
                                        <p:strVal val="visible"/>
                                      </p:to>
                                    </p:set>
                                  </p:childTnLst>
                                </p:cTn>
                              </p:par>
                            </p:childTnLst>
                          </p:cTn>
                        </p:par>
                      </p:childTnLst>
                    </p:cTn>
                  </p:par>
                  <p:par>
                    <p:cTn id="40" fill="hold">
                      <p:stCondLst>
                        <p:cond delay="indefinite"/>
                      </p:stCondLst>
                      <p:childTnLst>
                        <p:par>
                          <p:cTn id="41" fill="hold">
                            <p:stCondLst>
                              <p:cond delay="0"/>
                            </p:stCondLst>
                            <p:childTnLst>
                              <p:par>
                                <p:cTn id="42" presetID="1" presetClass="entr" presetSubtype="0" fill="hold" grpId="0" nodeType="clickEffect">
                                  <p:stCondLst>
                                    <p:cond delay="0"/>
                                  </p:stCondLst>
                                  <p:childTnLst>
                                    <p:set>
                                      <p:cBhvr>
                                        <p:cTn id="43" dur="1" fill="hold">
                                          <p:stCondLst>
                                            <p:cond delay="0"/>
                                          </p:stCondLst>
                                        </p:cTn>
                                        <p:tgtEl>
                                          <p:spTgt spid="45"/>
                                        </p:tgtEl>
                                        <p:attrNameLst>
                                          <p:attrName>style.visibility</p:attrName>
                                        </p:attrNameLst>
                                      </p:cBhvr>
                                      <p:to>
                                        <p:strVal val="visible"/>
                                      </p:to>
                                    </p:set>
                                  </p:childTnLst>
                                </p:cTn>
                              </p:par>
                              <p:par>
                                <p:cTn id="44" presetID="1" presetClass="entr" presetSubtype="0" fill="hold" grpId="0" nodeType="withEffect">
                                  <p:stCondLst>
                                    <p:cond delay="0"/>
                                  </p:stCondLst>
                                  <p:childTnLst>
                                    <p:set>
                                      <p:cBhvr>
                                        <p:cTn id="45" dur="1" fill="hold">
                                          <p:stCondLst>
                                            <p:cond delay="0"/>
                                          </p:stCondLst>
                                        </p:cTn>
                                        <p:tgtEl>
                                          <p:spTgt spid="46"/>
                                        </p:tgtEl>
                                        <p:attrNameLst>
                                          <p:attrName>style.visibility</p:attrName>
                                        </p:attrNameLst>
                                      </p:cBhvr>
                                      <p:to>
                                        <p:strVal val="visible"/>
                                      </p:to>
                                    </p:set>
                                  </p:childTnLst>
                                </p:cTn>
                              </p:par>
                              <p:par>
                                <p:cTn id="46" presetID="1" presetClass="entr" presetSubtype="0" fill="hold" grpId="0" nodeType="withEffect">
                                  <p:stCondLst>
                                    <p:cond delay="0"/>
                                  </p:stCondLst>
                                  <p:childTnLst>
                                    <p:set>
                                      <p:cBhvr>
                                        <p:cTn id="47" dur="1" fill="hold">
                                          <p:stCondLst>
                                            <p:cond delay="0"/>
                                          </p:stCondLst>
                                        </p:cTn>
                                        <p:tgtEl>
                                          <p:spTgt spid="47"/>
                                        </p:tgtEl>
                                        <p:attrNameLst>
                                          <p:attrName>style.visibility</p:attrName>
                                        </p:attrNameLst>
                                      </p:cBhvr>
                                      <p:to>
                                        <p:strVal val="visible"/>
                                      </p:to>
                                    </p:set>
                                  </p:childTnLst>
                                </p:cTn>
                              </p:par>
                              <p:par>
                                <p:cTn id="48" presetID="1" presetClass="entr" presetSubtype="0" fill="hold" grpId="0" nodeType="withEffect">
                                  <p:stCondLst>
                                    <p:cond delay="0"/>
                                  </p:stCondLst>
                                  <p:childTnLst>
                                    <p:set>
                                      <p:cBhvr>
                                        <p:cTn id="49" dur="1" fill="hold">
                                          <p:stCondLst>
                                            <p:cond delay="0"/>
                                          </p:stCondLst>
                                        </p:cTn>
                                        <p:tgtEl>
                                          <p:spTgt spid="48"/>
                                        </p:tgtEl>
                                        <p:attrNameLst>
                                          <p:attrName>style.visibility</p:attrName>
                                        </p:attrNameLst>
                                      </p:cBhvr>
                                      <p:to>
                                        <p:strVal val="visible"/>
                                      </p:to>
                                    </p:set>
                                  </p:childTnLst>
                                </p:cTn>
                              </p:par>
                            </p:childTnLst>
                          </p:cTn>
                        </p:par>
                      </p:childTnLst>
                    </p:cTn>
                  </p:par>
                  <p:par>
                    <p:cTn id="50" fill="hold">
                      <p:stCondLst>
                        <p:cond delay="indefinite"/>
                      </p:stCondLst>
                      <p:childTnLst>
                        <p:par>
                          <p:cTn id="51" fill="hold">
                            <p:stCondLst>
                              <p:cond delay="0"/>
                            </p:stCondLst>
                            <p:childTnLst>
                              <p:par>
                                <p:cTn id="52" presetID="1" presetClass="entr" presetSubtype="0" fill="hold" grpId="0" nodeType="clickEffect">
                                  <p:stCondLst>
                                    <p:cond delay="0"/>
                                  </p:stCondLst>
                                  <p:childTnLst>
                                    <p:set>
                                      <p:cBhvr>
                                        <p:cTn id="53" dur="1" fill="hold">
                                          <p:stCondLst>
                                            <p:cond delay="0"/>
                                          </p:stCondLst>
                                        </p:cTn>
                                        <p:tgtEl>
                                          <p:spTgt spid="38"/>
                                        </p:tgtEl>
                                        <p:attrNameLst>
                                          <p:attrName>style.visibility</p:attrName>
                                        </p:attrNameLst>
                                      </p:cBhvr>
                                      <p:to>
                                        <p:strVal val="visible"/>
                                      </p:to>
                                    </p:set>
                                  </p:childTnLst>
                                </p:cTn>
                              </p:par>
                              <p:par>
                                <p:cTn id="54" presetID="1" presetClass="entr" presetSubtype="0" fill="hold" grpId="0" nodeType="withEffect">
                                  <p:stCondLst>
                                    <p:cond delay="0"/>
                                  </p:stCondLst>
                                  <p:childTnLst>
                                    <p:set>
                                      <p:cBhvr>
                                        <p:cTn id="55" dur="1" fill="hold">
                                          <p:stCondLst>
                                            <p:cond delay="0"/>
                                          </p:stCondLst>
                                        </p:cTn>
                                        <p:tgtEl>
                                          <p:spTgt spid="11"/>
                                        </p:tgtEl>
                                        <p:attrNameLst>
                                          <p:attrName>style.visibility</p:attrName>
                                        </p:attrNameLst>
                                      </p:cBhvr>
                                      <p:to>
                                        <p:strVal val="visible"/>
                                      </p:to>
                                    </p:set>
                                  </p:childTnLst>
                                </p:cTn>
                              </p:par>
                            </p:childTnLst>
                          </p:cTn>
                        </p:par>
                      </p:childTnLst>
                    </p:cTn>
                  </p:par>
                  <p:par>
                    <p:cTn id="56" fill="hold">
                      <p:stCondLst>
                        <p:cond delay="indefinite"/>
                      </p:stCondLst>
                      <p:childTnLst>
                        <p:par>
                          <p:cTn id="57" fill="hold">
                            <p:stCondLst>
                              <p:cond delay="0"/>
                            </p:stCondLst>
                            <p:childTnLst>
                              <p:par>
                                <p:cTn id="58" presetID="1" presetClass="entr" presetSubtype="0" fill="hold" grpId="0" nodeType="clickEffect">
                                  <p:stCondLst>
                                    <p:cond delay="0"/>
                                  </p:stCondLst>
                                  <p:childTnLst>
                                    <p:set>
                                      <p:cBhvr>
                                        <p:cTn id="59" dur="1" fill="hold">
                                          <p:stCondLst>
                                            <p:cond delay="0"/>
                                          </p:stCondLst>
                                        </p:cTn>
                                        <p:tgtEl>
                                          <p:spTgt spid="37"/>
                                        </p:tgtEl>
                                        <p:attrNameLst>
                                          <p:attrName>style.visibility</p:attrName>
                                        </p:attrNameLst>
                                      </p:cBhvr>
                                      <p:to>
                                        <p:strVal val="visible"/>
                                      </p:to>
                                    </p:set>
                                  </p:childTnLst>
                                </p:cTn>
                              </p:par>
                              <p:par>
                                <p:cTn id="60" presetID="1" presetClass="entr" presetSubtype="0" fill="hold" grpId="0" nodeType="withEffect">
                                  <p:stCondLst>
                                    <p:cond delay="0"/>
                                  </p:stCondLst>
                                  <p:childTnLst>
                                    <p:set>
                                      <p:cBhvr>
                                        <p:cTn id="61" dur="1" fill="hold">
                                          <p:stCondLst>
                                            <p:cond delay="0"/>
                                          </p:stCondLst>
                                        </p:cTn>
                                        <p:tgtEl>
                                          <p:spTgt spid="39"/>
                                        </p:tgtEl>
                                        <p:attrNameLst>
                                          <p:attrName>style.visibility</p:attrName>
                                        </p:attrNameLst>
                                      </p:cBhvr>
                                      <p:to>
                                        <p:strVal val="visible"/>
                                      </p:to>
                                    </p:set>
                                  </p:childTnLst>
                                </p:cTn>
                              </p:par>
                              <p:par>
                                <p:cTn id="62" presetID="1" presetClass="entr" presetSubtype="0" fill="hold" grpId="0" nodeType="withEffect">
                                  <p:stCondLst>
                                    <p:cond delay="0"/>
                                  </p:stCondLst>
                                  <p:childTnLst>
                                    <p:set>
                                      <p:cBhvr>
                                        <p:cTn id="63" dur="1" fill="hold">
                                          <p:stCondLst>
                                            <p:cond delay="0"/>
                                          </p:stCondLst>
                                        </p:cTn>
                                        <p:tgtEl>
                                          <p:spTgt spid="33"/>
                                        </p:tgtEl>
                                        <p:attrNameLst>
                                          <p:attrName>style.visibility</p:attrName>
                                        </p:attrNameLst>
                                      </p:cBhvr>
                                      <p:to>
                                        <p:strVal val="visible"/>
                                      </p:to>
                                    </p:set>
                                  </p:childTnLst>
                                </p:cTn>
                              </p:par>
                            </p:childTnLst>
                          </p:cTn>
                        </p:par>
                      </p:childTnLst>
                    </p:cTn>
                  </p:par>
                  <p:par>
                    <p:cTn id="64" fill="hold">
                      <p:stCondLst>
                        <p:cond delay="indefinite"/>
                      </p:stCondLst>
                      <p:childTnLst>
                        <p:par>
                          <p:cTn id="65" fill="hold">
                            <p:stCondLst>
                              <p:cond delay="0"/>
                            </p:stCondLst>
                            <p:childTnLst>
                              <p:par>
                                <p:cTn id="66" presetID="1" presetClass="entr" presetSubtype="0" fill="hold" grpId="0" nodeType="clickEffect">
                                  <p:stCondLst>
                                    <p:cond delay="0"/>
                                  </p:stCondLst>
                                  <p:childTnLst>
                                    <p:set>
                                      <p:cBhvr>
                                        <p:cTn id="67" dur="1" fill="hold">
                                          <p:stCondLst>
                                            <p:cond delay="0"/>
                                          </p:stCondLst>
                                        </p:cTn>
                                        <p:tgtEl>
                                          <p:spTgt spid="4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7" grpId="0" animBg="1"/>
      <p:bldP spid="18" grpId="0" animBg="1"/>
      <p:bldP spid="19" grpId="0" animBg="1"/>
      <p:bldP spid="20" grpId="0" animBg="1"/>
      <p:bldP spid="21" grpId="0"/>
      <p:bldP spid="23" grpId="0" animBg="1"/>
      <p:bldP spid="24" grpId="0"/>
      <p:bldP spid="25" grpId="0" animBg="1"/>
      <p:bldP spid="26" grpId="0"/>
      <p:bldP spid="33" grpId="0" animBg="1"/>
      <p:bldP spid="37" grpId="0"/>
      <p:bldP spid="38" grpId="0"/>
      <p:bldP spid="39" grpId="0" animBg="1"/>
      <p:bldP spid="40" grpId="0" animBg="1"/>
      <p:bldP spid="41" grpId="0" animBg="1"/>
      <p:bldP spid="43" grpId="0" animBg="1"/>
      <p:bldP spid="44" grpId="0" animBg="1"/>
      <p:bldP spid="9" grpId="0" animBg="1"/>
      <p:bldP spid="45" grpId="0" animBg="1"/>
      <p:bldP spid="46" grpId="0" animBg="1"/>
      <p:bldP spid="47" grpId="0" animBg="1"/>
      <p:bldP spid="48" grpId="0" animBg="1"/>
      <p:bldP spid="11" grpId="0" animBg="1"/>
    </p:bldLst>
  </p:timing>
</p:sld>
</file>

<file path=ppt/slides/slide34.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kumimoji="1" lang="ja-JP" altLang="en-US" dirty="0" smtClean="0"/>
              <a:t>結果・考察</a:t>
            </a:r>
            <a:endParaRPr kumimoji="1" lang="ja-JP" altLang="en-US" dirty="0"/>
          </a:p>
        </p:txBody>
      </p:sp>
      <p:sp>
        <p:nvSpPr>
          <p:cNvPr id="3" name="コンテンツ プレースホルダー 2"/>
          <p:cNvSpPr>
            <a:spLocks noGrp="1"/>
          </p:cNvSpPr>
          <p:nvPr>
            <p:ph idx="1"/>
          </p:nvPr>
        </p:nvSpPr>
        <p:spPr/>
        <p:txBody>
          <a:bodyPr/>
          <a:lstStyle/>
          <a:p>
            <a:r>
              <a:rPr lang="ja-JP" altLang="en-US" sz="2800" dirty="0" smtClean="0"/>
              <a:t>意図的でない</a:t>
            </a:r>
            <a:r>
              <a:rPr lang="en-US" altLang="ja-JP" sz="2800" dirty="0" smtClean="0"/>
              <a:t>AE</a:t>
            </a:r>
            <a:r>
              <a:rPr lang="ja-JP" altLang="en-US" sz="2800" dirty="0" smtClean="0"/>
              <a:t>が除去されることはなかった</a:t>
            </a:r>
            <a:endParaRPr lang="en-US" altLang="ja-JP" sz="2400" dirty="0" smtClean="0"/>
          </a:p>
          <a:p>
            <a:r>
              <a:rPr lang="ja-JP" altLang="en-US" sz="2800" dirty="0" smtClean="0"/>
              <a:t>メソッドの意図的な</a:t>
            </a:r>
            <a:r>
              <a:rPr lang="en-US" altLang="ja-JP" sz="2800" dirty="0" smtClean="0"/>
              <a:t>AE</a:t>
            </a:r>
            <a:r>
              <a:rPr lang="ja-JP" altLang="en-US" sz="2800" dirty="0" smtClean="0"/>
              <a:t>をすべて検出</a:t>
            </a:r>
            <a:endParaRPr lang="en-US" altLang="ja-JP" sz="2800" dirty="0" smtClean="0"/>
          </a:p>
          <a:p>
            <a:pPr lvl="1"/>
            <a:r>
              <a:rPr lang="ja-JP" altLang="en-US" sz="2400" dirty="0" smtClean="0"/>
              <a:t>メソッドの</a:t>
            </a:r>
            <a:r>
              <a:rPr lang="en-US" altLang="ja-JP" sz="2400" dirty="0" smtClean="0"/>
              <a:t>AE</a:t>
            </a:r>
            <a:r>
              <a:rPr lang="ja-JP" altLang="en-US" sz="2400" dirty="0" smtClean="0"/>
              <a:t>は全て意図的な</a:t>
            </a:r>
            <a:r>
              <a:rPr lang="en-US" altLang="ja-JP" sz="2400" dirty="0" smtClean="0"/>
              <a:t>AE</a:t>
            </a:r>
          </a:p>
          <a:p>
            <a:r>
              <a:rPr lang="ja-JP" altLang="en-US" sz="2800" dirty="0" smtClean="0"/>
              <a:t>フィールドの意図的な</a:t>
            </a:r>
            <a:r>
              <a:rPr lang="en-US" altLang="ja-JP" sz="2800" dirty="0" smtClean="0"/>
              <a:t>AE</a:t>
            </a:r>
            <a:r>
              <a:rPr lang="ja-JP" altLang="en-US" sz="2800" dirty="0" err="1" smtClean="0"/>
              <a:t>は検</a:t>
            </a:r>
            <a:r>
              <a:rPr lang="ja-JP" altLang="en-US" sz="2800" dirty="0" smtClean="0"/>
              <a:t>出できなかった</a:t>
            </a:r>
            <a:endParaRPr lang="en-US" altLang="ja-JP" sz="2800" dirty="0" smtClean="0"/>
          </a:p>
          <a:p>
            <a:pPr lvl="1"/>
            <a:r>
              <a:rPr lang="ja-JP" altLang="en-US" sz="2400" dirty="0" smtClean="0"/>
              <a:t>設計情報の情報が不完全</a:t>
            </a:r>
            <a:endParaRPr lang="en-US" altLang="ja-JP" sz="2400" dirty="0" smtClean="0"/>
          </a:p>
          <a:p>
            <a:r>
              <a:rPr lang="ja-JP" altLang="en-US" sz="2800" dirty="0" smtClean="0"/>
              <a:t>対象プロジェクトが一つしかなかった</a:t>
            </a:r>
            <a:endParaRPr lang="en-US" altLang="ja-JP" sz="2800" dirty="0" smtClean="0"/>
          </a:p>
          <a:p>
            <a:pPr lvl="1"/>
            <a:r>
              <a:rPr lang="ja-JP" altLang="en-US" sz="2400" dirty="0" smtClean="0"/>
              <a:t>ソフトウェア開発の現場でも同様に</a:t>
            </a:r>
            <a:r>
              <a:rPr lang="en-US" altLang="ja-JP" sz="2400" dirty="0" smtClean="0"/>
              <a:t>UML</a:t>
            </a:r>
            <a:r>
              <a:rPr lang="ja-JP" altLang="en-US" sz="2400" dirty="0" smtClean="0"/>
              <a:t>図を</a:t>
            </a:r>
            <a:r>
              <a:rPr lang="en-US" altLang="ja-JP" sz="2400" dirty="0" smtClean="0"/>
              <a:t>input</a:t>
            </a:r>
            <a:r>
              <a:rPr lang="ja-JP" altLang="en-US" sz="2400" dirty="0" smtClean="0"/>
              <a:t>として準備するのは難しい</a:t>
            </a:r>
            <a:endParaRPr lang="ja-JP" altLang="en-US" sz="2400" dirty="0"/>
          </a:p>
        </p:txBody>
      </p:sp>
      <p:sp>
        <p:nvSpPr>
          <p:cNvPr id="4" name="スライド番号プレースホルダー 3"/>
          <p:cNvSpPr>
            <a:spLocks noGrp="1"/>
          </p:cNvSpPr>
          <p:nvPr>
            <p:ph type="sldNum" sz="quarter" idx="12"/>
          </p:nvPr>
        </p:nvSpPr>
        <p:spPr>
          <a:xfrm>
            <a:off x="8194927" y="6461616"/>
            <a:ext cx="656280" cy="285750"/>
          </a:xfrm>
        </p:spPr>
        <p:txBody>
          <a:bodyPr/>
          <a:lstStyle/>
          <a:p>
            <a:fld id="{10BF1CB8-4175-44FF-84F3-313DE1255CF5}" type="slidenum">
              <a:rPr lang="ja-JP" altLang="en-US" smtClean="0"/>
              <a:pPr/>
              <a:t>34</a:t>
            </a:fld>
            <a:endParaRPr lang="ja-JP" altLang="en-US" dirty="0"/>
          </a:p>
        </p:txBody>
      </p:sp>
      <p:sp>
        <p:nvSpPr>
          <p:cNvPr id="5" name="右矢印 4"/>
          <p:cNvSpPr/>
          <p:nvPr/>
        </p:nvSpPr>
        <p:spPr>
          <a:xfrm>
            <a:off x="291406" y="5445082"/>
            <a:ext cx="592667" cy="575733"/>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 name="テキスト ボックス 5"/>
          <p:cNvSpPr txBox="1"/>
          <p:nvPr/>
        </p:nvSpPr>
        <p:spPr>
          <a:xfrm>
            <a:off x="966761" y="5349180"/>
            <a:ext cx="4742004" cy="461665"/>
          </a:xfrm>
          <a:prstGeom prst="rect">
            <a:avLst/>
          </a:prstGeom>
          <a:noFill/>
          <a:ln>
            <a:solidFill>
              <a:srgbClr val="FF0000"/>
            </a:solidFill>
          </a:ln>
        </p:spPr>
        <p:txBody>
          <a:bodyPr wrap="none" rtlCol="0">
            <a:spAutoFit/>
          </a:bodyPr>
          <a:lstStyle/>
          <a:p>
            <a:r>
              <a:rPr kumimoji="1" lang="ja-JP" altLang="en-US" sz="2400" dirty="0" smtClean="0"/>
              <a:t>設計情報に，より多くの情報が必要</a:t>
            </a:r>
            <a:endParaRPr kumimoji="1" lang="ja-JP" altLang="en-US" sz="2400" dirty="0"/>
          </a:p>
        </p:txBody>
      </p:sp>
      <p:sp>
        <p:nvSpPr>
          <p:cNvPr id="7" name="テキスト ボックス 6"/>
          <p:cNvSpPr txBox="1"/>
          <p:nvPr/>
        </p:nvSpPr>
        <p:spPr>
          <a:xfrm>
            <a:off x="966761" y="5789982"/>
            <a:ext cx="8177239" cy="461665"/>
          </a:xfrm>
          <a:prstGeom prst="rect">
            <a:avLst/>
          </a:prstGeom>
          <a:noFill/>
          <a:ln>
            <a:solidFill>
              <a:srgbClr val="FF0000"/>
            </a:solidFill>
          </a:ln>
        </p:spPr>
        <p:txBody>
          <a:bodyPr wrap="none" rtlCol="0">
            <a:spAutoFit/>
          </a:bodyPr>
          <a:lstStyle/>
          <a:p>
            <a:r>
              <a:rPr lang="ja-JP" altLang="en-US" sz="2400" dirty="0" smtClean="0"/>
              <a:t>多くのプロジェクトで入手可能な情報を用いた</a:t>
            </a:r>
            <a:r>
              <a:rPr kumimoji="1" lang="ja-JP" altLang="en-US" sz="2400" dirty="0" smtClean="0"/>
              <a:t>解析方法が必要</a:t>
            </a:r>
            <a:endParaRPr kumimoji="1" lang="ja-JP" altLang="en-US" sz="2400" dirty="0"/>
          </a:p>
        </p:txBody>
      </p:sp>
    </p:spTree>
    <p:extLst>
      <p:ext uri="{BB962C8B-B14F-4D97-AF65-F5344CB8AC3E}">
        <p14:creationId xmlns:p14="http://schemas.microsoft.com/office/powerpoint/2010/main" val="249171495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6"/>
                                        </p:tgtEl>
                                        <p:attrNameLst>
                                          <p:attrName>style.visibility</p:attrName>
                                        </p:attrNameLst>
                                      </p:cBhvr>
                                      <p:to>
                                        <p:strVal val="visible"/>
                                      </p:to>
                                    </p:set>
                                    <p:anim calcmode="lin" valueType="num">
                                      <p:cBhvr additive="base">
                                        <p:cTn id="13" dur="500" fill="hold"/>
                                        <p:tgtEl>
                                          <p:spTgt spid="6"/>
                                        </p:tgtEl>
                                        <p:attrNameLst>
                                          <p:attrName>ppt_x</p:attrName>
                                        </p:attrNameLst>
                                      </p:cBhvr>
                                      <p:tavLst>
                                        <p:tav tm="0">
                                          <p:val>
                                            <p:strVal val="#ppt_x"/>
                                          </p:val>
                                        </p:tav>
                                        <p:tav tm="100000">
                                          <p:val>
                                            <p:strVal val="#ppt_x"/>
                                          </p:val>
                                        </p:tav>
                                      </p:tavLst>
                                    </p:anim>
                                    <p:anim calcmode="lin" valueType="num">
                                      <p:cBhvr additive="base">
                                        <p:cTn id="14"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7"/>
                                        </p:tgtEl>
                                        <p:attrNameLst>
                                          <p:attrName>style.visibility</p:attrName>
                                        </p:attrNameLst>
                                      </p:cBhvr>
                                      <p:to>
                                        <p:strVal val="visible"/>
                                      </p:to>
                                    </p:set>
                                    <p:anim calcmode="lin" valueType="num">
                                      <p:cBhvr additive="base">
                                        <p:cTn id="19" dur="500" fill="hold"/>
                                        <p:tgtEl>
                                          <p:spTgt spid="7"/>
                                        </p:tgtEl>
                                        <p:attrNameLst>
                                          <p:attrName>ppt_x</p:attrName>
                                        </p:attrNameLst>
                                      </p:cBhvr>
                                      <p:tavLst>
                                        <p:tav tm="0">
                                          <p:val>
                                            <p:strVal val="#ppt_x"/>
                                          </p:val>
                                        </p:tav>
                                        <p:tav tm="100000">
                                          <p:val>
                                            <p:strVal val="#ppt_x"/>
                                          </p:val>
                                        </p:tav>
                                      </p:tavLst>
                                    </p:anim>
                                    <p:anim calcmode="lin" valueType="num">
                                      <p:cBhvr additive="base">
                                        <p:cTn id="20" dur="500" fill="hold"/>
                                        <p:tgtEl>
                                          <p:spTgt spid="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P spid="7"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アクセス修飾子の必要性</a:t>
            </a:r>
            <a:endParaRPr lang="ja-JP" altLang="en-US" dirty="0"/>
          </a:p>
        </p:txBody>
      </p:sp>
      <p:sp>
        <p:nvSpPr>
          <p:cNvPr id="3" name="コンテンツ プレースホルダー 2"/>
          <p:cNvSpPr>
            <a:spLocks noGrp="1"/>
          </p:cNvSpPr>
          <p:nvPr>
            <p:ph idx="1"/>
          </p:nvPr>
        </p:nvSpPr>
        <p:spPr/>
        <p:txBody>
          <a:bodyPr>
            <a:normAutofit fontScale="92500" lnSpcReduction="10000"/>
          </a:bodyPr>
          <a:lstStyle/>
          <a:p>
            <a:r>
              <a:rPr lang="ja-JP" altLang="en-US" dirty="0" smtClean="0"/>
              <a:t>現在のソフトウェア開発は、複数の開発者により実施されることが多い</a:t>
            </a:r>
            <a:endParaRPr lang="en-US" altLang="ja-JP" dirty="0" smtClean="0"/>
          </a:p>
          <a:p>
            <a:pPr lvl="1"/>
            <a:r>
              <a:rPr lang="ja-JP" altLang="en-US" dirty="0" smtClean="0"/>
              <a:t>全員が仕様を完全に把握することは難しい</a:t>
            </a:r>
            <a:endParaRPr lang="en-US" altLang="ja-JP" dirty="0" smtClean="0"/>
          </a:p>
          <a:p>
            <a:r>
              <a:rPr lang="ja-JP" altLang="en-US" dirty="0" smtClean="0"/>
              <a:t>フィールドやメソッドに想定していないアクセスが行なわれる可能性がある</a:t>
            </a:r>
            <a:endParaRPr lang="en-US" altLang="ja-JP" dirty="0" smtClean="0"/>
          </a:p>
          <a:p>
            <a:endParaRPr lang="en-US" altLang="ja-JP" dirty="0" smtClean="0"/>
          </a:p>
          <a:p>
            <a:endParaRPr lang="en-US" altLang="ja-JP" dirty="0" smtClean="0"/>
          </a:p>
          <a:p>
            <a:pPr marL="0" indent="0">
              <a:buNone/>
            </a:pPr>
            <a:r>
              <a:rPr lang="ja-JP" altLang="en-US" dirty="0" smtClean="0"/>
              <a:t>フィールドやメソッドに対してアクセス修飾子を宣言することでアクセス範囲を設計者の意図通りに制御する</a:t>
            </a:r>
            <a:endParaRPr lang="en-US" altLang="ja-JP" dirty="0" smtClean="0"/>
          </a:p>
          <a:p>
            <a:endParaRPr lang="en-US" altLang="ja-JP" dirty="0"/>
          </a:p>
        </p:txBody>
      </p:sp>
      <p:sp>
        <p:nvSpPr>
          <p:cNvPr id="6" name="スライド番号プレースホルダー 5"/>
          <p:cNvSpPr>
            <a:spLocks noGrp="1"/>
          </p:cNvSpPr>
          <p:nvPr>
            <p:ph type="sldNum" sz="quarter" idx="12"/>
          </p:nvPr>
        </p:nvSpPr>
        <p:spPr/>
        <p:txBody>
          <a:bodyPr/>
          <a:lstStyle/>
          <a:p>
            <a:fld id="{2AE4C31F-ED1E-4EB7-AEBD-C6C164C97A62}" type="slidenum">
              <a:rPr lang="ja-JP" altLang="en-US" smtClean="0"/>
              <a:pPr/>
              <a:t>4</a:t>
            </a:fld>
            <a:endParaRPr lang="ja-JP" altLang="en-US"/>
          </a:p>
        </p:txBody>
      </p:sp>
      <p:sp>
        <p:nvSpPr>
          <p:cNvPr id="4" name="下矢印 3"/>
          <p:cNvSpPr/>
          <p:nvPr/>
        </p:nvSpPr>
        <p:spPr>
          <a:xfrm>
            <a:off x="4000062" y="3853962"/>
            <a:ext cx="1132764" cy="990827"/>
          </a:xfrm>
          <a:prstGeom prst="downArrow">
            <a:avLst/>
          </a:prstGeom>
          <a:solidFill>
            <a:schemeClr val="accent6">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 name="テキスト ボックス 4"/>
          <p:cNvSpPr txBox="1"/>
          <p:nvPr/>
        </p:nvSpPr>
        <p:spPr>
          <a:xfrm>
            <a:off x="5132826" y="4056987"/>
            <a:ext cx="1420582" cy="584775"/>
          </a:xfrm>
          <a:prstGeom prst="rect">
            <a:avLst/>
          </a:prstGeom>
          <a:noFill/>
        </p:spPr>
        <p:txBody>
          <a:bodyPr wrap="none" rtlCol="0">
            <a:spAutoFit/>
          </a:bodyPr>
          <a:lstStyle/>
          <a:p>
            <a:r>
              <a:rPr kumimoji="1" lang="ja-JP" altLang="en-US" sz="3200" b="1" dirty="0" smtClean="0"/>
              <a:t>解決策</a:t>
            </a:r>
            <a:endParaRPr kumimoji="1" lang="ja-JP" altLang="en-US" sz="3200" b="1" dirty="0"/>
          </a:p>
        </p:txBody>
      </p:sp>
    </p:spTree>
    <p:extLst>
      <p:ext uri="{BB962C8B-B14F-4D97-AF65-F5344CB8AC3E}">
        <p14:creationId xmlns:p14="http://schemas.microsoft.com/office/powerpoint/2010/main" val="260567103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アクセス修飾子</a:t>
            </a:r>
            <a:endParaRPr lang="ja-JP" altLang="en-US" dirty="0"/>
          </a:p>
        </p:txBody>
      </p:sp>
      <p:sp>
        <p:nvSpPr>
          <p:cNvPr id="3" name="コンテンツ プレースホルダー 2"/>
          <p:cNvSpPr>
            <a:spLocks noGrp="1"/>
          </p:cNvSpPr>
          <p:nvPr>
            <p:ph idx="1"/>
          </p:nvPr>
        </p:nvSpPr>
        <p:spPr>
          <a:xfrm>
            <a:off x="457200" y="1600200"/>
            <a:ext cx="8229600" cy="2336005"/>
          </a:xfrm>
        </p:spPr>
        <p:txBody>
          <a:bodyPr>
            <a:normAutofit fontScale="92500" lnSpcReduction="20000"/>
          </a:bodyPr>
          <a:lstStyle/>
          <a:p>
            <a:r>
              <a:rPr lang="ja-JP" altLang="en-US" dirty="0" smtClean="0"/>
              <a:t>フィールド</a:t>
            </a:r>
            <a:r>
              <a:rPr lang="en-US" altLang="ja-JP" dirty="0" smtClean="0"/>
              <a:t>/</a:t>
            </a:r>
            <a:r>
              <a:rPr lang="ja-JP" altLang="en-US" dirty="0" smtClean="0"/>
              <a:t>メソッドへのアクセス範囲を制限する</a:t>
            </a:r>
            <a:endParaRPr lang="en-US" altLang="ja-JP" dirty="0" smtClean="0"/>
          </a:p>
          <a:p>
            <a:r>
              <a:rPr lang="en-US" altLang="ja-JP" dirty="0" smtClean="0"/>
              <a:t>public, protected, default(</a:t>
            </a:r>
            <a:r>
              <a:rPr lang="ja-JP" altLang="en-US" dirty="0" smtClean="0"/>
              <a:t>宣言なし</a:t>
            </a:r>
            <a:r>
              <a:rPr lang="en-US" altLang="ja-JP" dirty="0" smtClean="0"/>
              <a:t>), private</a:t>
            </a:r>
            <a:r>
              <a:rPr lang="ja-JP" altLang="en-US" dirty="0" smtClean="0"/>
              <a:t>の</a:t>
            </a:r>
            <a:r>
              <a:rPr lang="en-US" altLang="ja-JP" dirty="0" smtClean="0"/>
              <a:t>4</a:t>
            </a:r>
            <a:r>
              <a:rPr lang="ja-JP" altLang="en-US" dirty="0" smtClean="0"/>
              <a:t>種類</a:t>
            </a:r>
            <a:endParaRPr lang="en-US" altLang="ja-JP" dirty="0" smtClean="0"/>
          </a:p>
          <a:p>
            <a:r>
              <a:rPr lang="ja-JP" altLang="en-US" dirty="0" smtClean="0"/>
              <a:t>過剰に設定すると不具合の原因となりうる</a:t>
            </a:r>
            <a:endParaRPr lang="en-US" altLang="ja-JP" dirty="0" smtClean="0"/>
          </a:p>
          <a:p>
            <a:pPr marL="457200" lvl="1" indent="0">
              <a:buNone/>
            </a:pPr>
            <a:r>
              <a:rPr lang="ja-JP" altLang="en-US" dirty="0" smtClean="0"/>
              <a:t>過剰 </a:t>
            </a:r>
            <a:r>
              <a:rPr lang="en-US" altLang="ja-JP" dirty="0" smtClean="0"/>
              <a:t>: </a:t>
            </a:r>
            <a:r>
              <a:rPr lang="ja-JP" altLang="en-US" dirty="0" smtClean="0"/>
              <a:t>アクセス可能な範囲 </a:t>
            </a:r>
            <a:r>
              <a:rPr lang="en-US" altLang="ja-JP" dirty="0" smtClean="0"/>
              <a:t>&gt; </a:t>
            </a:r>
            <a:r>
              <a:rPr lang="ja-JP" altLang="en-US" dirty="0" smtClean="0"/>
              <a:t>実際のアクセス範囲</a:t>
            </a:r>
            <a:endParaRPr lang="en-US" altLang="ja-JP" dirty="0" smtClean="0"/>
          </a:p>
          <a:p>
            <a:pPr lvl="1"/>
            <a:endParaRPr lang="en-US" altLang="ja-JP" dirty="0"/>
          </a:p>
        </p:txBody>
      </p:sp>
      <p:sp>
        <p:nvSpPr>
          <p:cNvPr id="4" name="スライド番号プレースホルダー 3"/>
          <p:cNvSpPr>
            <a:spLocks noGrp="1"/>
          </p:cNvSpPr>
          <p:nvPr>
            <p:ph type="sldNum" sz="quarter" idx="12"/>
          </p:nvPr>
        </p:nvSpPr>
        <p:spPr/>
        <p:txBody>
          <a:bodyPr/>
          <a:lstStyle/>
          <a:p>
            <a:fld id="{2AE4C31F-ED1E-4EB7-AEBD-C6C164C97A62}" type="slidenum">
              <a:rPr lang="ja-JP" altLang="en-US" smtClean="0"/>
              <a:pPr/>
              <a:t>5</a:t>
            </a:fld>
            <a:endParaRPr lang="ja-JP" altLang="en-US" dirty="0"/>
          </a:p>
        </p:txBody>
      </p:sp>
      <p:graphicFrame>
        <p:nvGraphicFramePr>
          <p:cNvPr id="5" name="表 4"/>
          <p:cNvGraphicFramePr>
            <a:graphicFrameLocks noGrp="1"/>
          </p:cNvGraphicFramePr>
          <p:nvPr>
            <p:extLst>
              <p:ext uri="{D42A27DB-BD31-4B8C-83A1-F6EECF244321}">
                <p14:modId xmlns:p14="http://schemas.microsoft.com/office/powerpoint/2010/main" val="2286717626"/>
              </p:ext>
            </p:extLst>
          </p:nvPr>
        </p:nvGraphicFramePr>
        <p:xfrm>
          <a:off x="1846729" y="3829721"/>
          <a:ext cx="6096000" cy="2387600"/>
        </p:xfrm>
        <a:graphic>
          <a:graphicData uri="http://schemas.openxmlformats.org/drawingml/2006/table">
            <a:tbl>
              <a:tblPr firstRow="1" bandRow="1">
                <a:tableStyleId>{17292A2E-F333-43FB-9621-5CBBE7FDCDCB}</a:tableStyleId>
              </a:tblPr>
              <a:tblGrid>
                <a:gridCol w="3048000"/>
                <a:gridCol w="3048000"/>
              </a:tblGrid>
              <a:tr h="220494">
                <a:tc>
                  <a:txBody>
                    <a:bodyPr/>
                    <a:lstStyle/>
                    <a:p>
                      <a:r>
                        <a:rPr kumimoji="1" lang="ja-JP" altLang="en-US" dirty="0" smtClean="0"/>
                        <a:t>アクセス修飾子</a:t>
                      </a:r>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1"/>
                    </a:solidFill>
                  </a:tcPr>
                </a:tc>
                <a:tc>
                  <a:txBody>
                    <a:bodyPr/>
                    <a:lstStyle/>
                    <a:p>
                      <a:r>
                        <a:rPr kumimoji="1" lang="ja-JP" altLang="en-US" dirty="0" smtClean="0"/>
                        <a:t>アクセス可能な範囲</a:t>
                      </a:r>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1"/>
                    </a:solidFill>
                  </a:tcPr>
                </a:tc>
              </a:tr>
              <a:tr h="370840">
                <a:tc>
                  <a:txBody>
                    <a:bodyPr/>
                    <a:lstStyle/>
                    <a:p>
                      <a:r>
                        <a:rPr kumimoji="1" lang="en-US" altLang="ja-JP" dirty="0" smtClean="0"/>
                        <a:t>public</a:t>
                      </a:r>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ja-JP" altLang="en-US" dirty="0" smtClean="0"/>
                        <a:t>あらゆる部品</a:t>
                      </a:r>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40">
                <a:tc>
                  <a:txBody>
                    <a:bodyPr/>
                    <a:lstStyle/>
                    <a:p>
                      <a:r>
                        <a:rPr kumimoji="1" lang="en-US" altLang="ja-JP" dirty="0" smtClean="0"/>
                        <a:t>protected</a:t>
                      </a:r>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ja-JP" altLang="en-US" dirty="0" smtClean="0"/>
                        <a:t>自身と同じパッケージに属する部品及び自身のサブクラス</a:t>
                      </a:r>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40">
                <a:tc>
                  <a:txBody>
                    <a:bodyPr/>
                    <a:lstStyle/>
                    <a:p>
                      <a:r>
                        <a:rPr kumimoji="1" lang="en-US" altLang="ja-JP" dirty="0" smtClean="0"/>
                        <a:t>default(</a:t>
                      </a:r>
                      <a:r>
                        <a:rPr kumimoji="1" lang="ja-JP" altLang="en-US" dirty="0" smtClean="0"/>
                        <a:t>指定なし</a:t>
                      </a:r>
                      <a:r>
                        <a:rPr kumimoji="1" lang="en-US" altLang="ja-JP" dirty="0" smtClean="0"/>
                        <a:t>)</a:t>
                      </a:r>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ja-JP" altLang="en-US" dirty="0" smtClean="0"/>
                        <a:t>自身と同じパッケージに所属する部品</a:t>
                      </a:r>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40">
                <a:tc>
                  <a:txBody>
                    <a:bodyPr/>
                    <a:lstStyle/>
                    <a:p>
                      <a:r>
                        <a:rPr kumimoji="1" lang="en-US" altLang="ja-JP" dirty="0" smtClean="0"/>
                        <a:t>private</a:t>
                      </a:r>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ja-JP" altLang="en-US" dirty="0" smtClean="0"/>
                        <a:t>自身と同じクラス</a:t>
                      </a:r>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
        <p:nvSpPr>
          <p:cNvPr id="6" name="テキスト ボックス 5"/>
          <p:cNvSpPr txBox="1"/>
          <p:nvPr/>
        </p:nvSpPr>
        <p:spPr>
          <a:xfrm>
            <a:off x="3432313" y="6308725"/>
            <a:ext cx="4591226" cy="400110"/>
          </a:xfrm>
          <a:prstGeom prst="rect">
            <a:avLst/>
          </a:prstGeom>
          <a:solidFill>
            <a:srgbClr val="FFFFCC"/>
          </a:solidFill>
          <a:ln>
            <a:solidFill>
              <a:schemeClr val="tx1"/>
            </a:solidFill>
          </a:ln>
        </p:spPr>
        <p:txBody>
          <a:bodyPr wrap="square" rtlCol="0">
            <a:spAutoFit/>
          </a:bodyPr>
          <a:lstStyle/>
          <a:p>
            <a:r>
              <a:rPr lang="en-US" altLang="ja-JP" sz="2000" dirty="0" smtClean="0"/>
              <a:t>※</a:t>
            </a:r>
            <a:r>
              <a:rPr lang="ja-JP" altLang="en-US" sz="2000" dirty="0" smtClean="0"/>
              <a:t>クラスのアクセス修飾子は考慮しない</a:t>
            </a:r>
            <a:endParaRPr lang="en-US" altLang="ja-JP" sz="2000" dirty="0" smtClean="0"/>
          </a:p>
        </p:txBody>
      </p:sp>
    </p:spTree>
    <p:extLst>
      <p:ext uri="{BB962C8B-B14F-4D97-AF65-F5344CB8AC3E}">
        <p14:creationId xmlns:p14="http://schemas.microsoft.com/office/powerpoint/2010/main" val="62239801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Autofit/>
          </a:bodyPr>
          <a:lstStyle/>
          <a:p>
            <a:pPr algn="ctr"/>
            <a:r>
              <a:rPr lang="ja-JP" altLang="en-US" dirty="0"/>
              <a:t>過剰</a:t>
            </a:r>
            <a:r>
              <a:rPr lang="ja-JP" altLang="en-US" dirty="0" smtClean="0"/>
              <a:t>なアクセス修飾子の宣言</a:t>
            </a:r>
            <a:r>
              <a:rPr lang="en-US" altLang="ja-JP" dirty="0" smtClean="0"/>
              <a:t/>
            </a:r>
            <a:br>
              <a:rPr lang="en-US" altLang="ja-JP" dirty="0" smtClean="0"/>
            </a:br>
            <a:r>
              <a:rPr lang="ja-JP" altLang="en-US" dirty="0" smtClean="0"/>
              <a:t>による問題例</a:t>
            </a:r>
            <a:endParaRPr kumimoji="1" lang="ja-JP" altLang="en-US" dirty="0"/>
          </a:p>
        </p:txBody>
      </p:sp>
      <p:sp>
        <p:nvSpPr>
          <p:cNvPr id="5" name="スライド番号プレースホルダー 4"/>
          <p:cNvSpPr>
            <a:spLocks noGrp="1"/>
          </p:cNvSpPr>
          <p:nvPr>
            <p:ph type="sldNum" sz="quarter" idx="12"/>
          </p:nvPr>
        </p:nvSpPr>
        <p:spPr>
          <a:xfrm>
            <a:off x="7820279" y="6456172"/>
            <a:ext cx="1150938" cy="288925"/>
          </a:xfrm>
        </p:spPr>
        <p:txBody>
          <a:bodyPr/>
          <a:lstStyle/>
          <a:p>
            <a:fld id="{2AE4C31F-ED1E-4EB7-AEBD-C6C164C97A62}" type="slidenum">
              <a:rPr kumimoji="1" lang="ja-JP" altLang="en-US" smtClean="0"/>
              <a:t>6</a:t>
            </a:fld>
            <a:endParaRPr kumimoji="1" lang="ja-JP" altLang="en-US" dirty="0"/>
          </a:p>
        </p:txBody>
      </p:sp>
      <p:sp>
        <p:nvSpPr>
          <p:cNvPr id="4" name="テキスト ボックス 3"/>
          <p:cNvSpPr txBox="1"/>
          <p:nvPr/>
        </p:nvSpPr>
        <p:spPr>
          <a:xfrm>
            <a:off x="397884" y="2156977"/>
            <a:ext cx="4462214" cy="4093428"/>
          </a:xfrm>
          <a:prstGeom prst="rect">
            <a:avLst/>
          </a:prstGeom>
          <a:solidFill>
            <a:schemeClr val="accent1">
              <a:lumMod val="20000"/>
              <a:lumOff val="80000"/>
            </a:schemeClr>
          </a:solidFill>
          <a:ln>
            <a:solidFill>
              <a:schemeClr val="tx1"/>
            </a:solidFill>
          </a:ln>
        </p:spPr>
        <p:txBody>
          <a:bodyPr wrap="square" rtlCol="0">
            <a:spAutoFit/>
          </a:bodyPr>
          <a:lstStyle/>
          <a:p>
            <a:r>
              <a:rPr kumimoji="1" lang="en-US" altLang="ja-JP" sz="1600" dirty="0" smtClean="0">
                <a:latin typeface="Century" pitchFamily="18" charset="0"/>
              </a:rPr>
              <a:t>public class </a:t>
            </a:r>
            <a:r>
              <a:rPr kumimoji="1" lang="en-US" altLang="ja-JP" sz="1600" dirty="0" err="1" smtClean="0">
                <a:latin typeface="Century" pitchFamily="18" charset="0"/>
              </a:rPr>
              <a:t>ClassX</a:t>
            </a:r>
            <a:r>
              <a:rPr kumimoji="1" lang="en-US" altLang="ja-JP" sz="1600" dirty="0" smtClean="0">
                <a:latin typeface="Century" pitchFamily="18" charset="0"/>
              </a:rPr>
              <a:t> {</a:t>
            </a:r>
            <a:endParaRPr lang="en-US" altLang="ja-JP" sz="1600" dirty="0">
              <a:latin typeface="Century" pitchFamily="18" charset="0"/>
            </a:endParaRPr>
          </a:p>
          <a:p>
            <a:r>
              <a:rPr kumimoji="1" lang="en-US" altLang="ja-JP" sz="1600" dirty="0" smtClean="0">
                <a:latin typeface="Century" pitchFamily="18" charset="0"/>
              </a:rPr>
              <a:t>	private String y = null ;</a:t>
            </a:r>
          </a:p>
          <a:p>
            <a:endParaRPr lang="en-US" altLang="ja-JP" sz="1600" dirty="0">
              <a:latin typeface="Century" pitchFamily="18" charset="0"/>
            </a:endParaRPr>
          </a:p>
          <a:p>
            <a:r>
              <a:rPr kumimoji="1" lang="en-US" altLang="ja-JP" sz="1600" dirty="0" smtClean="0">
                <a:latin typeface="Century" pitchFamily="18" charset="0"/>
              </a:rPr>
              <a:t>	private  </a:t>
            </a:r>
            <a:r>
              <a:rPr kumimoji="1" lang="en-US" altLang="ja-JP" sz="1600" dirty="0" err="1" smtClean="0">
                <a:latin typeface="Century" pitchFamily="18" charset="0"/>
              </a:rPr>
              <a:t>methodA</a:t>
            </a:r>
            <a:r>
              <a:rPr kumimoji="1" lang="en-US" altLang="ja-JP" sz="1600" dirty="0" smtClean="0">
                <a:latin typeface="Century" pitchFamily="18" charset="0"/>
              </a:rPr>
              <a:t>() {</a:t>
            </a:r>
            <a:r>
              <a:rPr lang="ja-JP" altLang="en-US" sz="1600" dirty="0">
                <a:latin typeface="Century" pitchFamily="18" charset="0"/>
              </a:rPr>
              <a:t> </a:t>
            </a:r>
            <a:r>
              <a:rPr lang="en-US" altLang="ja-JP" sz="1600" dirty="0" smtClean="0">
                <a:latin typeface="Century" pitchFamily="18" charset="0"/>
              </a:rPr>
              <a:t>// </a:t>
            </a:r>
            <a:r>
              <a:rPr lang="ja-JP" altLang="en-US" dirty="0" smtClean="0">
                <a:latin typeface="Century" pitchFamily="18" charset="0"/>
              </a:rPr>
              <a:t>①</a:t>
            </a:r>
            <a:endParaRPr kumimoji="1" lang="en-US" altLang="ja-JP" dirty="0" smtClean="0">
              <a:latin typeface="Century" pitchFamily="18" charset="0"/>
            </a:endParaRPr>
          </a:p>
          <a:p>
            <a:r>
              <a:rPr lang="en-US" altLang="ja-JP" sz="1600" dirty="0">
                <a:latin typeface="Century" pitchFamily="18" charset="0"/>
              </a:rPr>
              <a:t>	</a:t>
            </a:r>
            <a:r>
              <a:rPr lang="en-US" altLang="ja-JP" sz="1600" dirty="0" smtClean="0">
                <a:latin typeface="Century" pitchFamily="18" charset="0"/>
              </a:rPr>
              <a:t>	y = new String(“hello”);</a:t>
            </a:r>
          </a:p>
          <a:p>
            <a:r>
              <a:rPr kumimoji="1" lang="en-US" altLang="ja-JP" sz="1600" dirty="0">
                <a:latin typeface="Century" pitchFamily="18" charset="0"/>
              </a:rPr>
              <a:t>	</a:t>
            </a:r>
            <a:r>
              <a:rPr kumimoji="1" lang="en-US" altLang="ja-JP" sz="1600" dirty="0" smtClean="0">
                <a:latin typeface="Century" pitchFamily="18" charset="0"/>
              </a:rPr>
              <a:t>}</a:t>
            </a:r>
          </a:p>
          <a:p>
            <a:endParaRPr lang="en-US" altLang="ja-JP" sz="1600" dirty="0">
              <a:latin typeface="Century" pitchFamily="18" charset="0"/>
            </a:endParaRPr>
          </a:p>
          <a:p>
            <a:r>
              <a:rPr kumimoji="1" lang="en-US" altLang="ja-JP" sz="1600" dirty="0" smtClean="0">
                <a:latin typeface="Century" pitchFamily="18" charset="0"/>
              </a:rPr>
              <a:t>	</a:t>
            </a:r>
            <a:r>
              <a:rPr kumimoji="1" lang="en-US" altLang="ja-JP" b="1" dirty="0" smtClean="0">
                <a:solidFill>
                  <a:srgbClr val="FF0000"/>
                </a:solidFill>
                <a:latin typeface="Century" pitchFamily="18" charset="0"/>
              </a:rPr>
              <a:t>public</a:t>
            </a:r>
            <a:r>
              <a:rPr kumimoji="1" lang="en-US" altLang="ja-JP" sz="1600" dirty="0" smtClean="0">
                <a:latin typeface="Century" pitchFamily="18" charset="0"/>
              </a:rPr>
              <a:t>  String </a:t>
            </a:r>
            <a:r>
              <a:rPr kumimoji="1" lang="en-US" altLang="ja-JP" sz="1600" dirty="0" err="1" smtClean="0">
                <a:latin typeface="Century" pitchFamily="18" charset="0"/>
              </a:rPr>
              <a:t>methodB</a:t>
            </a:r>
            <a:r>
              <a:rPr kumimoji="1" lang="en-US" altLang="ja-JP" sz="1600" dirty="0" smtClean="0">
                <a:latin typeface="Century" pitchFamily="18" charset="0"/>
              </a:rPr>
              <a:t>() { // </a:t>
            </a:r>
            <a:r>
              <a:rPr kumimoji="1" lang="ja-JP" altLang="en-US" dirty="0" smtClean="0">
                <a:latin typeface="Century" pitchFamily="18" charset="0"/>
              </a:rPr>
              <a:t>②</a:t>
            </a:r>
            <a:endParaRPr kumimoji="1" lang="en-US" altLang="ja-JP" dirty="0" smtClean="0">
              <a:latin typeface="Century" pitchFamily="18" charset="0"/>
            </a:endParaRPr>
          </a:p>
          <a:p>
            <a:r>
              <a:rPr lang="en-US" altLang="ja-JP" sz="1600" dirty="0">
                <a:latin typeface="Century" pitchFamily="18" charset="0"/>
              </a:rPr>
              <a:t>		</a:t>
            </a:r>
            <a:r>
              <a:rPr lang="en-US" altLang="ja-JP" sz="1600" dirty="0" smtClean="0">
                <a:latin typeface="Century" pitchFamily="18" charset="0"/>
              </a:rPr>
              <a:t>return </a:t>
            </a:r>
            <a:r>
              <a:rPr lang="en-US" altLang="ja-JP" sz="1600" dirty="0" err="1" smtClean="0">
                <a:latin typeface="Century" pitchFamily="18" charset="0"/>
              </a:rPr>
              <a:t>y.length</a:t>
            </a:r>
            <a:r>
              <a:rPr lang="en-US" altLang="ja-JP" sz="1600" dirty="0" smtClean="0">
                <a:latin typeface="Century" pitchFamily="18" charset="0"/>
              </a:rPr>
              <a:t>();</a:t>
            </a:r>
          </a:p>
          <a:p>
            <a:r>
              <a:rPr kumimoji="1" lang="en-US" altLang="ja-JP" sz="1600" dirty="0">
                <a:latin typeface="Century" pitchFamily="18" charset="0"/>
              </a:rPr>
              <a:t>	</a:t>
            </a:r>
            <a:r>
              <a:rPr kumimoji="1" lang="en-US" altLang="ja-JP" sz="1600" dirty="0" smtClean="0">
                <a:latin typeface="Century" pitchFamily="18" charset="0"/>
              </a:rPr>
              <a:t>}</a:t>
            </a:r>
          </a:p>
          <a:p>
            <a:endParaRPr lang="en-US" altLang="ja-JP" sz="1600" dirty="0">
              <a:latin typeface="Century" pitchFamily="18" charset="0"/>
            </a:endParaRPr>
          </a:p>
          <a:p>
            <a:r>
              <a:rPr kumimoji="1" lang="en-US" altLang="ja-JP" sz="1600" dirty="0" smtClean="0">
                <a:latin typeface="Century" pitchFamily="18" charset="0"/>
              </a:rPr>
              <a:t>	public </a:t>
            </a:r>
            <a:r>
              <a:rPr lang="ja-JP" altLang="en-US" sz="1600" dirty="0" smtClean="0">
                <a:latin typeface="Century" pitchFamily="18" charset="0"/>
              </a:rPr>
              <a:t> </a:t>
            </a:r>
            <a:r>
              <a:rPr lang="en-US" altLang="ja-JP" sz="1600" dirty="0" smtClean="0">
                <a:latin typeface="Century" pitchFamily="18" charset="0"/>
              </a:rPr>
              <a:t>String </a:t>
            </a:r>
            <a:r>
              <a:rPr kumimoji="1" lang="en-US" altLang="ja-JP" sz="1600" dirty="0" err="1" smtClean="0">
                <a:latin typeface="Century" pitchFamily="18" charset="0"/>
              </a:rPr>
              <a:t>methodC</a:t>
            </a:r>
            <a:r>
              <a:rPr kumimoji="1" lang="en-US" altLang="ja-JP" sz="1600" dirty="0" smtClean="0">
                <a:latin typeface="Century" pitchFamily="18" charset="0"/>
              </a:rPr>
              <a:t>() {</a:t>
            </a:r>
          </a:p>
          <a:p>
            <a:r>
              <a:rPr lang="en-US" altLang="ja-JP" sz="1600" dirty="0">
                <a:latin typeface="Century" pitchFamily="18" charset="0"/>
              </a:rPr>
              <a:t>	</a:t>
            </a:r>
            <a:r>
              <a:rPr lang="en-US" altLang="ja-JP" sz="1600" dirty="0" smtClean="0">
                <a:latin typeface="Century" pitchFamily="18" charset="0"/>
              </a:rPr>
              <a:t>	</a:t>
            </a:r>
            <a:r>
              <a:rPr lang="en-US" altLang="ja-JP" sz="1600" dirty="0" err="1" smtClean="0">
                <a:latin typeface="Century" pitchFamily="18" charset="0"/>
              </a:rPr>
              <a:t>this.methodA</a:t>
            </a:r>
            <a:r>
              <a:rPr lang="en-US" altLang="ja-JP" sz="1600" dirty="0" smtClean="0">
                <a:latin typeface="Century" pitchFamily="18" charset="0"/>
              </a:rPr>
              <a:t>();</a:t>
            </a:r>
          </a:p>
          <a:p>
            <a:r>
              <a:rPr kumimoji="1" lang="en-US" altLang="ja-JP" sz="1600" dirty="0">
                <a:latin typeface="Century" pitchFamily="18" charset="0"/>
              </a:rPr>
              <a:t>	</a:t>
            </a:r>
            <a:r>
              <a:rPr kumimoji="1" lang="en-US" altLang="ja-JP" sz="1600" dirty="0" smtClean="0">
                <a:latin typeface="Century" pitchFamily="18" charset="0"/>
              </a:rPr>
              <a:t>	return </a:t>
            </a:r>
            <a:r>
              <a:rPr kumimoji="1" lang="en-US" altLang="ja-JP" sz="1600" dirty="0" err="1" smtClean="0">
                <a:latin typeface="Century" pitchFamily="18" charset="0"/>
              </a:rPr>
              <a:t>this.methodB</a:t>
            </a:r>
            <a:r>
              <a:rPr kumimoji="1" lang="en-US" altLang="ja-JP" sz="1600" dirty="0" smtClean="0">
                <a:latin typeface="Century" pitchFamily="18" charset="0"/>
              </a:rPr>
              <a:t>();</a:t>
            </a:r>
          </a:p>
          <a:p>
            <a:r>
              <a:rPr lang="en-US" altLang="ja-JP" sz="1600" dirty="0">
                <a:latin typeface="Century" pitchFamily="18" charset="0"/>
              </a:rPr>
              <a:t>	</a:t>
            </a:r>
            <a:r>
              <a:rPr lang="en-US" altLang="ja-JP" sz="1600" dirty="0" smtClean="0">
                <a:latin typeface="Century" pitchFamily="18" charset="0"/>
              </a:rPr>
              <a:t>}</a:t>
            </a:r>
          </a:p>
          <a:p>
            <a:r>
              <a:rPr kumimoji="1" lang="en-US" altLang="ja-JP" sz="1600" dirty="0">
                <a:latin typeface="Century" pitchFamily="18" charset="0"/>
              </a:rPr>
              <a:t>}</a:t>
            </a:r>
            <a:endParaRPr kumimoji="1" lang="ja-JP" altLang="en-US" sz="1600" dirty="0">
              <a:latin typeface="Century" pitchFamily="18" charset="0"/>
            </a:endParaRPr>
          </a:p>
        </p:txBody>
      </p:sp>
      <p:sp>
        <p:nvSpPr>
          <p:cNvPr id="3" name="正方形/長方形 2"/>
          <p:cNvSpPr/>
          <p:nvPr/>
        </p:nvSpPr>
        <p:spPr>
          <a:xfrm>
            <a:off x="1339944" y="2937224"/>
            <a:ext cx="3242814" cy="796066"/>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 name="正方形/長方形 11"/>
          <p:cNvSpPr/>
          <p:nvPr/>
        </p:nvSpPr>
        <p:spPr>
          <a:xfrm>
            <a:off x="1339943" y="3896096"/>
            <a:ext cx="3132617" cy="849142"/>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6" name="正方形/長方形 15"/>
          <p:cNvSpPr/>
          <p:nvPr/>
        </p:nvSpPr>
        <p:spPr>
          <a:xfrm>
            <a:off x="1339944" y="4941156"/>
            <a:ext cx="3242814" cy="1043490"/>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8" name="角丸四角形 17"/>
          <p:cNvSpPr/>
          <p:nvPr/>
        </p:nvSpPr>
        <p:spPr bwMode="auto">
          <a:xfrm>
            <a:off x="5081957" y="2159948"/>
            <a:ext cx="3915783" cy="2436682"/>
          </a:xfrm>
          <a:prstGeom prst="roundRect">
            <a:avLst/>
          </a:prstGeom>
          <a:solidFill>
            <a:srgbClr val="EBFFEB"/>
          </a:solidFill>
          <a:ln w="9525" cap="flat" cmpd="sng" algn="ctr">
            <a:solidFill>
              <a:schemeClr val="tx1"/>
            </a:solidFill>
            <a:prstDash val="solid"/>
            <a:round/>
            <a:headEnd type="none" w="med" len="med"/>
            <a:tailEnd type="none" w="med" len="med"/>
          </a:ln>
          <a:effectLst/>
          <a:extLst/>
        </p:spPr>
        <p:txBody>
          <a:bodyPr vert="horz" wrap="none" lIns="90000" tIns="46800" rIns="90000" bIns="46800" numCol="1" rtlCol="0" anchor="b"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r>
              <a:rPr kumimoji="1" lang="en-US" altLang="ja-JP" sz="2000" b="0" i="0" u="none" strike="noStrike" cap="none" normalizeH="0" baseline="0" dirty="0" smtClean="0">
                <a:ln>
                  <a:noFill/>
                </a:ln>
                <a:solidFill>
                  <a:schemeClr val="tx1"/>
                </a:solidFill>
                <a:effectLst/>
                <a:latin typeface="Arial" charset="0"/>
                <a:ea typeface="ＭＳ Ｐゴシック" pitchFamily="50" charset="-128"/>
              </a:rPr>
              <a:t>&lt;</a:t>
            </a:r>
            <a:r>
              <a:rPr lang="ja-JP" altLang="en-US" sz="2000" dirty="0">
                <a:latin typeface="Arial" charset="0"/>
                <a:ea typeface="ＭＳ Ｐゴシック" pitchFamily="50" charset="-128"/>
              </a:rPr>
              <a:t>設計者</a:t>
            </a:r>
            <a:r>
              <a:rPr kumimoji="1" lang="ja-JP" altLang="en-US" sz="2000" b="0" i="0" u="none" strike="noStrike" cap="none" normalizeH="0" baseline="0" dirty="0" smtClean="0">
                <a:ln>
                  <a:noFill/>
                </a:ln>
                <a:solidFill>
                  <a:schemeClr val="tx1"/>
                </a:solidFill>
                <a:effectLst/>
                <a:latin typeface="Arial" charset="0"/>
                <a:ea typeface="ＭＳ Ｐゴシック" pitchFamily="50" charset="-128"/>
              </a:rPr>
              <a:t>の意図する手順</a:t>
            </a:r>
            <a:r>
              <a:rPr kumimoji="1" lang="en-US" altLang="ja-JP" sz="2000" b="0" i="0" u="none" strike="noStrike" cap="none" normalizeH="0" baseline="0" dirty="0" smtClean="0">
                <a:ln>
                  <a:noFill/>
                </a:ln>
                <a:solidFill>
                  <a:schemeClr val="tx1"/>
                </a:solidFill>
                <a:effectLst/>
                <a:latin typeface="Arial" charset="0"/>
                <a:ea typeface="ＭＳ Ｐゴシック" pitchFamily="50" charset="-128"/>
              </a:rPr>
              <a:t>&gt;</a:t>
            </a:r>
          </a:p>
          <a:p>
            <a:pPr marL="0" marR="0" indent="0" algn="l" defTabSz="914400" rtl="0" eaLnBrk="1" fontAlgn="base" latinLnBrk="0" hangingPunct="1">
              <a:lnSpc>
                <a:spcPct val="100000"/>
              </a:lnSpc>
              <a:spcBef>
                <a:spcPct val="0"/>
              </a:spcBef>
              <a:spcAft>
                <a:spcPct val="0"/>
              </a:spcAft>
              <a:buClrTx/>
              <a:buSzTx/>
              <a:buFontTx/>
              <a:buNone/>
              <a:tabLst/>
            </a:pPr>
            <a:r>
              <a:rPr lang="ja-JP" altLang="en-US" dirty="0" smtClean="0">
                <a:latin typeface="Arial" charset="0"/>
                <a:ea typeface="ＭＳ Ｐゴシック" pitchFamily="50" charset="-128"/>
              </a:rPr>
              <a:t>① </a:t>
            </a:r>
            <a:r>
              <a:rPr lang="en-US" altLang="ja-JP" dirty="0" err="1" smtClean="0">
                <a:latin typeface="Arial" charset="0"/>
                <a:ea typeface="ＭＳ Ｐゴシック" pitchFamily="50" charset="-128"/>
              </a:rPr>
              <a:t>methodA</a:t>
            </a:r>
            <a:r>
              <a:rPr lang="en-US" altLang="ja-JP" dirty="0" smtClean="0">
                <a:latin typeface="Arial" charset="0"/>
                <a:ea typeface="ＭＳ Ｐゴシック" pitchFamily="50" charset="-128"/>
              </a:rPr>
              <a:t>()</a:t>
            </a:r>
            <a:r>
              <a:rPr lang="ja-JP" altLang="en-US" dirty="0" smtClean="0">
                <a:latin typeface="Arial" charset="0"/>
                <a:ea typeface="ＭＳ Ｐゴシック" pitchFamily="50" charset="-128"/>
              </a:rPr>
              <a:t>を呼び</a:t>
            </a:r>
            <a:r>
              <a:rPr lang="en-US" altLang="ja-JP" dirty="0" smtClean="0">
                <a:latin typeface="Arial" charset="0"/>
                <a:ea typeface="ＭＳ Ｐゴシック" pitchFamily="50" charset="-128"/>
              </a:rPr>
              <a:t>, </a:t>
            </a:r>
            <a:r>
              <a:rPr lang="ja-JP" altLang="en-US" dirty="0" smtClean="0">
                <a:latin typeface="Arial" charset="0"/>
                <a:ea typeface="ＭＳ Ｐゴシック" pitchFamily="50" charset="-128"/>
              </a:rPr>
              <a:t>初期値が</a:t>
            </a:r>
            <a:r>
              <a:rPr lang="en-US" altLang="ja-JP" dirty="0" smtClean="0">
                <a:latin typeface="Arial" charset="0"/>
                <a:ea typeface="ＭＳ Ｐゴシック" pitchFamily="50" charset="-128"/>
              </a:rPr>
              <a:t>null</a:t>
            </a:r>
          </a:p>
          <a:p>
            <a:pPr marL="0" marR="0" indent="0" algn="l" defTabSz="914400" rtl="0" eaLnBrk="1" fontAlgn="base" latinLnBrk="0" hangingPunct="1">
              <a:lnSpc>
                <a:spcPct val="100000"/>
              </a:lnSpc>
              <a:spcBef>
                <a:spcPct val="0"/>
              </a:spcBef>
              <a:spcAft>
                <a:spcPct val="0"/>
              </a:spcAft>
              <a:buClrTx/>
              <a:buSzTx/>
              <a:buFontTx/>
              <a:buNone/>
              <a:tabLst/>
            </a:pPr>
            <a:r>
              <a:rPr lang="ja-JP" altLang="en-US" dirty="0">
                <a:latin typeface="Arial" charset="0"/>
                <a:ea typeface="ＭＳ Ｐゴシック" pitchFamily="50" charset="-128"/>
              </a:rPr>
              <a:t>の</a:t>
            </a:r>
            <a:r>
              <a:rPr lang="ja-JP" altLang="en-US" dirty="0" smtClean="0">
                <a:latin typeface="Arial" charset="0"/>
                <a:ea typeface="ＭＳ Ｐゴシック" pitchFamily="50" charset="-128"/>
              </a:rPr>
              <a:t>変数</a:t>
            </a:r>
            <a:r>
              <a:rPr lang="en-US" altLang="ja-JP" dirty="0" smtClean="0">
                <a:latin typeface="Arial" charset="0"/>
                <a:ea typeface="ＭＳ Ｐゴシック" pitchFamily="50" charset="-128"/>
              </a:rPr>
              <a:t>y</a:t>
            </a:r>
            <a:r>
              <a:rPr lang="ja-JP" altLang="en-US" dirty="0" smtClean="0">
                <a:latin typeface="Arial" charset="0"/>
                <a:ea typeface="ＭＳ Ｐゴシック" pitchFamily="50" charset="-128"/>
              </a:rPr>
              <a:t>に</a:t>
            </a:r>
            <a:r>
              <a:rPr lang="en-US" altLang="ja-JP" dirty="0" smtClean="0">
                <a:latin typeface="Arial" charset="0"/>
                <a:ea typeface="ＭＳ Ｐゴシック" pitchFamily="50" charset="-128"/>
              </a:rPr>
              <a:t>String </a:t>
            </a:r>
            <a:r>
              <a:rPr lang="ja-JP" altLang="en-US" dirty="0" smtClean="0">
                <a:latin typeface="Arial" charset="0"/>
                <a:ea typeface="ＭＳ Ｐゴシック" pitchFamily="50" charset="-128"/>
              </a:rPr>
              <a:t>オブジェクトを代入</a:t>
            </a:r>
            <a:endParaRPr lang="en-US" altLang="ja-JP" dirty="0" smtClean="0">
              <a:latin typeface="Arial" charset="0"/>
              <a:ea typeface="ＭＳ Ｐゴシック" pitchFamily="50" charset="-128"/>
            </a:endParaRPr>
          </a:p>
          <a:p>
            <a:pPr marL="0" marR="0" indent="0" algn="l" defTabSz="914400" rtl="0" eaLnBrk="1" fontAlgn="base" latinLnBrk="0" hangingPunct="1">
              <a:lnSpc>
                <a:spcPct val="100000"/>
              </a:lnSpc>
              <a:spcBef>
                <a:spcPct val="0"/>
              </a:spcBef>
              <a:spcAft>
                <a:spcPct val="0"/>
              </a:spcAft>
              <a:buClrTx/>
              <a:buSzTx/>
              <a:buFontTx/>
              <a:buNone/>
              <a:tabLst/>
            </a:pPr>
            <a:endParaRPr kumimoji="1" lang="en-US" altLang="ja-JP" b="0" i="0" u="none" strike="noStrike" cap="none" normalizeH="0" baseline="0" dirty="0" smtClean="0">
              <a:ln>
                <a:noFill/>
              </a:ln>
              <a:solidFill>
                <a:schemeClr val="tx1"/>
              </a:solidFill>
              <a:effectLst/>
              <a:latin typeface="Arial" charset="0"/>
              <a:ea typeface="ＭＳ Ｐゴシック" pitchFamily="50" charset="-128"/>
            </a:endParaRPr>
          </a:p>
          <a:p>
            <a:pPr marL="0" marR="0" indent="0" algn="l" defTabSz="914400" rtl="0" eaLnBrk="1" fontAlgn="base" latinLnBrk="0" hangingPunct="1">
              <a:lnSpc>
                <a:spcPct val="100000"/>
              </a:lnSpc>
              <a:spcBef>
                <a:spcPct val="0"/>
              </a:spcBef>
              <a:spcAft>
                <a:spcPct val="0"/>
              </a:spcAft>
              <a:buClrTx/>
              <a:buSzTx/>
              <a:buFontTx/>
              <a:buNone/>
              <a:tabLst/>
            </a:pPr>
            <a:r>
              <a:rPr kumimoji="1" lang="ja-JP" altLang="en-US" b="0" i="0" u="none" strike="noStrike" cap="none" normalizeH="0" baseline="0" dirty="0" smtClean="0">
                <a:ln>
                  <a:noFill/>
                </a:ln>
                <a:solidFill>
                  <a:schemeClr val="tx1"/>
                </a:solidFill>
                <a:effectLst/>
                <a:latin typeface="Arial" charset="0"/>
                <a:ea typeface="ＭＳ Ｐゴシック" pitchFamily="50" charset="-128"/>
              </a:rPr>
              <a:t>② </a:t>
            </a:r>
            <a:r>
              <a:rPr kumimoji="1" lang="en-US" altLang="ja-JP" b="0" i="0" u="none" strike="noStrike" cap="none" normalizeH="0" baseline="0" dirty="0" err="1" smtClean="0">
                <a:ln>
                  <a:noFill/>
                </a:ln>
                <a:solidFill>
                  <a:schemeClr val="tx1"/>
                </a:solidFill>
                <a:effectLst/>
                <a:latin typeface="Arial" charset="0"/>
                <a:ea typeface="ＭＳ Ｐゴシック" pitchFamily="50" charset="-128"/>
              </a:rPr>
              <a:t>methodB</a:t>
            </a:r>
            <a:r>
              <a:rPr kumimoji="1" lang="en-US" altLang="ja-JP" b="0" i="0" u="none" strike="noStrike" cap="none" normalizeH="0" baseline="0" dirty="0" smtClean="0">
                <a:ln>
                  <a:noFill/>
                </a:ln>
                <a:solidFill>
                  <a:schemeClr val="tx1"/>
                </a:solidFill>
                <a:effectLst/>
                <a:latin typeface="Arial" charset="0"/>
                <a:ea typeface="ＭＳ Ｐゴシック" pitchFamily="50" charset="-128"/>
              </a:rPr>
              <a:t>()</a:t>
            </a:r>
            <a:r>
              <a:rPr kumimoji="1" lang="ja-JP" altLang="en-US" b="0" i="0" u="none" strike="noStrike" cap="none" normalizeH="0" baseline="0" dirty="0" smtClean="0">
                <a:ln>
                  <a:noFill/>
                </a:ln>
                <a:solidFill>
                  <a:schemeClr val="tx1"/>
                </a:solidFill>
                <a:effectLst/>
                <a:latin typeface="Arial" charset="0"/>
                <a:ea typeface="ＭＳ Ｐゴシック" pitchFamily="50" charset="-128"/>
              </a:rPr>
              <a:t>を呼び，</a:t>
            </a:r>
            <a:r>
              <a:rPr kumimoji="1" lang="en-US" altLang="ja-JP" b="0" i="0" u="none" strike="noStrike" cap="none" normalizeH="0" baseline="0" dirty="0" smtClean="0">
                <a:ln>
                  <a:noFill/>
                </a:ln>
                <a:solidFill>
                  <a:schemeClr val="tx1"/>
                </a:solidFill>
                <a:effectLst/>
                <a:latin typeface="Arial" charset="0"/>
                <a:ea typeface="ＭＳ Ｐゴシック" pitchFamily="50" charset="-128"/>
              </a:rPr>
              <a:t>y</a:t>
            </a:r>
            <a:r>
              <a:rPr kumimoji="1" lang="ja-JP" altLang="en-US" b="0" i="0" u="none" strike="noStrike" cap="none" normalizeH="0" baseline="0" dirty="0" smtClean="0">
                <a:ln>
                  <a:noFill/>
                </a:ln>
                <a:solidFill>
                  <a:schemeClr val="tx1"/>
                </a:solidFill>
                <a:effectLst/>
                <a:latin typeface="Arial" charset="0"/>
                <a:ea typeface="ＭＳ Ｐゴシック" pitchFamily="50" charset="-128"/>
              </a:rPr>
              <a:t>の長さを</a:t>
            </a:r>
            <a:r>
              <a:rPr lang="ja-JP" altLang="en-US" dirty="0">
                <a:latin typeface="Arial" charset="0"/>
                <a:ea typeface="ＭＳ Ｐゴシック" pitchFamily="50" charset="-128"/>
              </a:rPr>
              <a:t>取得</a:t>
            </a:r>
            <a:r>
              <a:rPr kumimoji="1" lang="en-US" altLang="ja-JP" b="0" i="0" u="none" strike="noStrike" cap="none" normalizeH="0" baseline="0" dirty="0" smtClean="0">
                <a:ln>
                  <a:noFill/>
                </a:ln>
                <a:solidFill>
                  <a:schemeClr val="tx1"/>
                </a:solidFill>
                <a:effectLst/>
                <a:latin typeface="Arial" charset="0"/>
                <a:ea typeface="ＭＳ Ｐゴシック" pitchFamily="50" charset="-128"/>
              </a:rPr>
              <a:t> </a:t>
            </a:r>
          </a:p>
          <a:p>
            <a:pPr marL="0" marR="0" indent="0" algn="l" defTabSz="914400" rtl="0" eaLnBrk="1" fontAlgn="base" latinLnBrk="0" hangingPunct="1">
              <a:lnSpc>
                <a:spcPct val="100000"/>
              </a:lnSpc>
              <a:spcBef>
                <a:spcPct val="0"/>
              </a:spcBef>
              <a:spcAft>
                <a:spcPct val="0"/>
              </a:spcAft>
              <a:buClrTx/>
              <a:buSzTx/>
              <a:buFontTx/>
              <a:buNone/>
              <a:tabLst/>
            </a:pPr>
            <a:endParaRPr kumimoji="1" lang="en-US" altLang="ja-JP" sz="2400" b="0" i="0" u="none" strike="noStrike" cap="none" normalizeH="0" baseline="0" dirty="0" smtClean="0">
              <a:ln>
                <a:noFill/>
              </a:ln>
              <a:solidFill>
                <a:schemeClr val="tx1"/>
              </a:solidFill>
              <a:effectLst/>
              <a:latin typeface="Arial" charset="0"/>
              <a:ea typeface="ＭＳ Ｐゴシック" pitchFamily="50" charset="-128"/>
            </a:endParaRPr>
          </a:p>
          <a:p>
            <a:pPr marL="0" marR="0" indent="0" algn="l" defTabSz="914400" rtl="0" eaLnBrk="1" fontAlgn="base" latinLnBrk="0" hangingPunct="1">
              <a:lnSpc>
                <a:spcPct val="100000"/>
              </a:lnSpc>
              <a:spcBef>
                <a:spcPct val="0"/>
              </a:spcBef>
              <a:spcAft>
                <a:spcPct val="0"/>
              </a:spcAft>
              <a:buClrTx/>
              <a:buSzTx/>
              <a:buFontTx/>
              <a:buNone/>
              <a:tabLst/>
            </a:pPr>
            <a:endParaRPr kumimoji="1" lang="ja-JP" altLang="en-US" sz="2400" b="0" i="0" u="none" strike="noStrike" cap="none" normalizeH="0" baseline="0" dirty="0" smtClean="0">
              <a:ln>
                <a:noFill/>
              </a:ln>
              <a:solidFill>
                <a:schemeClr val="tx1"/>
              </a:solidFill>
              <a:effectLst/>
              <a:latin typeface="Arial" charset="0"/>
              <a:ea typeface="ＭＳ Ｐゴシック" pitchFamily="50" charset="-128"/>
            </a:endParaRPr>
          </a:p>
        </p:txBody>
      </p:sp>
      <p:sp>
        <p:nvSpPr>
          <p:cNvPr id="19" name="正方形/長方形 18"/>
          <p:cNvSpPr/>
          <p:nvPr/>
        </p:nvSpPr>
        <p:spPr>
          <a:xfrm>
            <a:off x="5226879" y="2618658"/>
            <a:ext cx="3625938" cy="607528"/>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0" name="テキスト ボックス 19"/>
          <p:cNvSpPr txBox="1"/>
          <p:nvPr/>
        </p:nvSpPr>
        <p:spPr>
          <a:xfrm>
            <a:off x="5460352" y="3998977"/>
            <a:ext cx="3716459" cy="369332"/>
          </a:xfrm>
          <a:prstGeom prst="rect">
            <a:avLst/>
          </a:prstGeom>
          <a:noFill/>
        </p:spPr>
        <p:txBody>
          <a:bodyPr wrap="square" rtlCol="0">
            <a:spAutoFit/>
          </a:bodyPr>
          <a:lstStyle/>
          <a:p>
            <a:r>
              <a:rPr kumimoji="1" lang="en-US" altLang="ja-JP" dirty="0" smtClean="0"/>
              <a:t>public</a:t>
            </a:r>
            <a:r>
              <a:rPr kumimoji="1" lang="ja-JP" altLang="en-US" dirty="0" smtClean="0"/>
              <a:t>な</a:t>
            </a:r>
            <a:r>
              <a:rPr lang="ja-JP" altLang="en-US" dirty="0" smtClean="0"/>
              <a:t>メソッド </a:t>
            </a:r>
            <a:r>
              <a:rPr lang="en-US" altLang="ja-JP" dirty="0" err="1" smtClean="0"/>
              <a:t>methodC</a:t>
            </a:r>
            <a:r>
              <a:rPr kumimoji="1" lang="en-US" altLang="ja-JP" dirty="0" smtClean="0"/>
              <a:t>() </a:t>
            </a:r>
            <a:endParaRPr kumimoji="1" lang="ja-JP" altLang="en-US" dirty="0"/>
          </a:p>
        </p:txBody>
      </p:sp>
      <p:sp>
        <p:nvSpPr>
          <p:cNvPr id="21" name="右矢印 20"/>
          <p:cNvSpPr/>
          <p:nvPr/>
        </p:nvSpPr>
        <p:spPr bwMode="auto">
          <a:xfrm>
            <a:off x="5209153" y="4054852"/>
            <a:ext cx="261959" cy="310835"/>
          </a:xfrm>
          <a:prstGeom prst="rightArrow">
            <a:avLst/>
          </a:prstGeom>
          <a:solidFill>
            <a:srgbClr val="FFCC99"/>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0000" tIns="46800" rIns="90000" bIns="46800" numCol="1" rtlCol="0" anchor="b"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1" lang="ja-JP" altLang="en-US" sz="2400" b="0" i="0" u="none" strike="noStrike" cap="none" normalizeH="0" baseline="0" smtClean="0">
              <a:ln>
                <a:noFill/>
              </a:ln>
              <a:solidFill>
                <a:schemeClr val="tx1"/>
              </a:solidFill>
              <a:effectLst/>
              <a:latin typeface="Arial" charset="0"/>
              <a:ea typeface="ＭＳ Ｐゴシック" pitchFamily="50" charset="-128"/>
            </a:endParaRPr>
          </a:p>
        </p:txBody>
      </p:sp>
      <p:sp>
        <p:nvSpPr>
          <p:cNvPr id="22" name="正方形/長方形 21"/>
          <p:cNvSpPr/>
          <p:nvPr/>
        </p:nvSpPr>
        <p:spPr>
          <a:xfrm>
            <a:off x="5226879" y="3335257"/>
            <a:ext cx="3625938" cy="458945"/>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 name="テキスト ボックス 6"/>
          <p:cNvSpPr txBox="1"/>
          <p:nvPr/>
        </p:nvSpPr>
        <p:spPr>
          <a:xfrm>
            <a:off x="5330100" y="4588179"/>
            <a:ext cx="3228769" cy="646331"/>
          </a:xfrm>
          <a:prstGeom prst="rect">
            <a:avLst/>
          </a:prstGeom>
          <a:noFill/>
        </p:spPr>
        <p:txBody>
          <a:bodyPr wrap="none" rtlCol="0">
            <a:spAutoFit/>
          </a:bodyPr>
          <a:lstStyle/>
          <a:p>
            <a:pPr algn="ctr"/>
            <a:r>
              <a:rPr kumimoji="1" lang="en-US" altLang="ja-JP" dirty="0" err="1" smtClean="0"/>
              <a:t>methodB</a:t>
            </a:r>
            <a:r>
              <a:rPr kumimoji="1" lang="en-US" altLang="ja-JP" dirty="0" smtClean="0"/>
              <a:t>()</a:t>
            </a:r>
            <a:r>
              <a:rPr kumimoji="1" lang="ja-JP" altLang="en-US" dirty="0" smtClean="0"/>
              <a:t>のアクセス修飾子が</a:t>
            </a:r>
            <a:endParaRPr kumimoji="1" lang="en-US" altLang="ja-JP" dirty="0" smtClean="0"/>
          </a:p>
          <a:p>
            <a:pPr algn="ctr"/>
            <a:r>
              <a:rPr lang="en-US" altLang="ja-JP" dirty="0"/>
              <a:t>p</a:t>
            </a:r>
            <a:r>
              <a:rPr lang="en-US" altLang="ja-JP" dirty="0" smtClean="0"/>
              <a:t>rivate </a:t>
            </a:r>
            <a:r>
              <a:rPr lang="ja-JP" altLang="en-US" dirty="0" smtClean="0"/>
              <a:t>ではなく </a:t>
            </a:r>
            <a:r>
              <a:rPr lang="en-US" altLang="ja-JP" dirty="0" smtClean="0"/>
              <a:t>public</a:t>
            </a:r>
            <a:endParaRPr kumimoji="1" lang="ja-JP" altLang="en-US" dirty="0"/>
          </a:p>
        </p:txBody>
      </p:sp>
      <p:sp>
        <p:nvSpPr>
          <p:cNvPr id="8" name="下矢印 7"/>
          <p:cNvSpPr/>
          <p:nvPr/>
        </p:nvSpPr>
        <p:spPr>
          <a:xfrm>
            <a:off x="6712772" y="5234510"/>
            <a:ext cx="484632" cy="228391"/>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3" name="テキスト ボックス 22"/>
          <p:cNvSpPr txBox="1"/>
          <p:nvPr/>
        </p:nvSpPr>
        <p:spPr>
          <a:xfrm>
            <a:off x="4905487" y="5478188"/>
            <a:ext cx="4314001" cy="369332"/>
          </a:xfrm>
          <a:prstGeom prst="rect">
            <a:avLst/>
          </a:prstGeom>
          <a:noFill/>
        </p:spPr>
        <p:txBody>
          <a:bodyPr wrap="none" rtlCol="0">
            <a:spAutoFit/>
          </a:bodyPr>
          <a:lstStyle/>
          <a:p>
            <a:pPr algn="ctr"/>
            <a:r>
              <a:rPr lang="ja-JP" altLang="en-US" dirty="0"/>
              <a:t>外部</a:t>
            </a:r>
            <a:r>
              <a:rPr lang="ja-JP" altLang="en-US" dirty="0" smtClean="0"/>
              <a:t>から①を飛ばして②を直接実行可能</a:t>
            </a:r>
            <a:endParaRPr kumimoji="1" lang="ja-JP" altLang="en-US" dirty="0"/>
          </a:p>
        </p:txBody>
      </p:sp>
      <p:sp>
        <p:nvSpPr>
          <p:cNvPr id="24" name="下矢印 23"/>
          <p:cNvSpPr/>
          <p:nvPr/>
        </p:nvSpPr>
        <p:spPr>
          <a:xfrm>
            <a:off x="6712772" y="5849961"/>
            <a:ext cx="484632" cy="228391"/>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5" name="テキスト ボックス 24"/>
          <p:cNvSpPr txBox="1"/>
          <p:nvPr/>
        </p:nvSpPr>
        <p:spPr>
          <a:xfrm>
            <a:off x="5002658" y="6108661"/>
            <a:ext cx="4054315" cy="461665"/>
          </a:xfrm>
          <a:prstGeom prst="rect">
            <a:avLst/>
          </a:prstGeom>
          <a:noFill/>
        </p:spPr>
        <p:txBody>
          <a:bodyPr wrap="none" rtlCol="0">
            <a:spAutoFit/>
          </a:bodyPr>
          <a:lstStyle/>
          <a:p>
            <a:pPr algn="ctr"/>
            <a:r>
              <a:rPr lang="en-US" altLang="ja-JP" sz="2400" dirty="0" err="1" smtClean="0">
                <a:solidFill>
                  <a:srgbClr val="FF0000"/>
                </a:solidFill>
              </a:rPr>
              <a:t>NullPointerException</a:t>
            </a:r>
            <a:r>
              <a:rPr lang="ja-JP" altLang="en-US" sz="2400" dirty="0">
                <a:solidFill>
                  <a:srgbClr val="FF0000"/>
                </a:solidFill>
              </a:rPr>
              <a:t> </a:t>
            </a:r>
            <a:r>
              <a:rPr lang="ja-JP" altLang="en-US" sz="2400" dirty="0" smtClean="0">
                <a:solidFill>
                  <a:srgbClr val="FF0000"/>
                </a:solidFill>
              </a:rPr>
              <a:t>の発生</a:t>
            </a:r>
            <a:endParaRPr kumimoji="1" lang="ja-JP" altLang="en-US" sz="2400" dirty="0">
              <a:solidFill>
                <a:srgbClr val="FF0000"/>
              </a:solidFill>
            </a:endParaRPr>
          </a:p>
        </p:txBody>
      </p:sp>
      <p:sp>
        <p:nvSpPr>
          <p:cNvPr id="26" name="正方形/長方形 25"/>
          <p:cNvSpPr/>
          <p:nvPr/>
        </p:nvSpPr>
        <p:spPr>
          <a:xfrm>
            <a:off x="5505612" y="3981588"/>
            <a:ext cx="2755535" cy="458945"/>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7" name="テキスト ボックス 26"/>
          <p:cNvSpPr txBox="1"/>
          <p:nvPr/>
        </p:nvSpPr>
        <p:spPr>
          <a:xfrm>
            <a:off x="2133271" y="1605024"/>
            <a:ext cx="4896544" cy="461665"/>
          </a:xfrm>
          <a:prstGeom prst="rect">
            <a:avLst/>
          </a:prstGeom>
          <a:solidFill>
            <a:srgbClr val="FFCCCC"/>
          </a:solidFill>
          <a:ln w="28575">
            <a:solidFill>
              <a:schemeClr val="tx1"/>
            </a:solidFill>
          </a:ln>
        </p:spPr>
        <p:txBody>
          <a:bodyPr wrap="square" rtlCol="0">
            <a:spAutoFit/>
          </a:bodyPr>
          <a:lstStyle/>
          <a:p>
            <a:pPr algn="ctr"/>
            <a:r>
              <a:rPr kumimoji="1" lang="ja-JP" altLang="en-US" sz="2400" dirty="0" smtClean="0"/>
              <a:t>文字列 </a:t>
            </a:r>
            <a:r>
              <a:rPr lang="en-US" altLang="ja-JP" sz="2400" dirty="0" smtClean="0"/>
              <a:t>y </a:t>
            </a:r>
            <a:r>
              <a:rPr kumimoji="1" lang="ja-JP" altLang="en-US" sz="2400" dirty="0" smtClean="0"/>
              <a:t>の長さを取得したい</a:t>
            </a:r>
            <a:endParaRPr kumimoji="1" lang="ja-JP" altLang="en-US" sz="2400" dirty="0"/>
          </a:p>
        </p:txBody>
      </p:sp>
      <p:sp>
        <p:nvSpPr>
          <p:cNvPr id="9" name="円/楕円 8"/>
          <p:cNvSpPr/>
          <p:nvPr/>
        </p:nvSpPr>
        <p:spPr>
          <a:xfrm>
            <a:off x="1281912" y="3929208"/>
            <a:ext cx="876131" cy="339079"/>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28" name="曲線コネクタ 27"/>
          <p:cNvCxnSpPr>
            <a:stCxn id="9" idx="5"/>
            <a:endCxn id="7" idx="1"/>
          </p:cNvCxnSpPr>
          <p:nvPr/>
        </p:nvCxnSpPr>
        <p:spPr>
          <a:xfrm rot="16200000" flipH="1">
            <a:off x="3333561" y="2914805"/>
            <a:ext cx="692715" cy="3300363"/>
          </a:xfrm>
          <a:prstGeom prst="curvedConnector2">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6" name="テキスト ボックス 5"/>
          <p:cNvSpPr txBox="1"/>
          <p:nvPr/>
        </p:nvSpPr>
        <p:spPr>
          <a:xfrm>
            <a:off x="1067202" y="3352511"/>
            <a:ext cx="7585791" cy="954107"/>
          </a:xfrm>
          <a:prstGeom prst="rect">
            <a:avLst/>
          </a:prstGeom>
        </p:spPr>
        <p:style>
          <a:lnRef idx="1">
            <a:schemeClr val="accent2"/>
          </a:lnRef>
          <a:fillRef idx="2">
            <a:schemeClr val="accent2"/>
          </a:fillRef>
          <a:effectRef idx="1">
            <a:schemeClr val="accent2"/>
          </a:effectRef>
          <a:fontRef idx="minor">
            <a:schemeClr val="dk1"/>
          </a:fontRef>
        </p:style>
        <p:txBody>
          <a:bodyPr wrap="square" rtlCol="0">
            <a:spAutoFit/>
          </a:bodyPr>
          <a:lstStyle/>
          <a:p>
            <a:pPr marL="0" lvl="1"/>
            <a:r>
              <a:rPr lang="ja-JP" altLang="en-US" sz="2800" b="1" dirty="0">
                <a:solidFill>
                  <a:schemeClr val="accent6"/>
                </a:solidFill>
              </a:rPr>
              <a:t>高品質なソフトウェアを作成するためには，</a:t>
            </a:r>
            <a:r>
              <a:rPr lang="en-US" altLang="ja-JP" sz="2800" b="1" dirty="0">
                <a:solidFill>
                  <a:schemeClr val="accent6"/>
                </a:solidFill>
              </a:rPr>
              <a:t/>
            </a:r>
            <a:br>
              <a:rPr lang="en-US" altLang="ja-JP" sz="2800" b="1" dirty="0">
                <a:solidFill>
                  <a:schemeClr val="accent6"/>
                </a:solidFill>
              </a:rPr>
            </a:br>
            <a:r>
              <a:rPr lang="ja-JP" altLang="en-US" sz="2800" b="1" dirty="0">
                <a:solidFill>
                  <a:schemeClr val="accent6"/>
                </a:solidFill>
              </a:rPr>
              <a:t>アクセス修飾子を適切に設定することが</a:t>
            </a:r>
            <a:r>
              <a:rPr lang="ja-JP" altLang="en-US" sz="2800" b="1" dirty="0" smtClean="0">
                <a:solidFill>
                  <a:schemeClr val="accent6"/>
                </a:solidFill>
              </a:rPr>
              <a:t>望ましい</a:t>
            </a:r>
            <a:endParaRPr lang="en-US" altLang="ja-JP" sz="2800" b="1" dirty="0">
              <a:solidFill>
                <a:schemeClr val="accent6"/>
              </a:solidFill>
            </a:endParaRPr>
          </a:p>
        </p:txBody>
      </p:sp>
    </p:spTree>
    <p:extLst>
      <p:ext uri="{BB962C8B-B14F-4D97-AF65-F5344CB8AC3E}">
        <p14:creationId xmlns:p14="http://schemas.microsoft.com/office/powerpoint/2010/main" val="34439101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2"/>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6"/>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9"/>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22"/>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26"/>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12" grpId="0" animBg="1"/>
      <p:bldP spid="16" grpId="0" animBg="1"/>
      <p:bldP spid="19" grpId="0" animBg="1"/>
      <p:bldP spid="22" grpId="0" animBg="1"/>
      <p:bldP spid="26" grpId="0" animBg="1"/>
      <p:bldP spid="6"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タイトル 4"/>
          <p:cNvSpPr>
            <a:spLocks noGrp="1"/>
          </p:cNvSpPr>
          <p:nvPr>
            <p:ph type="ctrTitle"/>
          </p:nvPr>
        </p:nvSpPr>
        <p:spPr>
          <a:xfrm>
            <a:off x="685800" y="1844824"/>
            <a:ext cx="7772400" cy="1470025"/>
          </a:xfrm>
        </p:spPr>
        <p:txBody>
          <a:bodyPr/>
          <a:lstStyle/>
          <a:p>
            <a:pPr algn="r"/>
            <a:r>
              <a:rPr kumimoji="1" lang="ja-JP" altLang="en-US" dirty="0" smtClean="0"/>
              <a:t>既存研究</a:t>
            </a:r>
            <a:endParaRPr kumimoji="1" lang="ja-JP" altLang="en-US" dirty="0"/>
          </a:p>
        </p:txBody>
      </p:sp>
      <p:sp>
        <p:nvSpPr>
          <p:cNvPr id="2" name="サブタイトル 1"/>
          <p:cNvSpPr>
            <a:spLocks noGrp="1"/>
          </p:cNvSpPr>
          <p:nvPr>
            <p:ph type="subTitle" idx="1"/>
          </p:nvPr>
        </p:nvSpPr>
        <p:spPr/>
        <p:txBody>
          <a:bodyPr/>
          <a:lstStyle/>
          <a:p>
            <a:endParaRPr kumimoji="1" lang="ja-JP" altLang="en-US"/>
          </a:p>
        </p:txBody>
      </p:sp>
      <p:sp>
        <p:nvSpPr>
          <p:cNvPr id="4" name="スライド番号プレースホルダー 3"/>
          <p:cNvSpPr>
            <a:spLocks noGrp="1"/>
          </p:cNvSpPr>
          <p:nvPr>
            <p:ph type="sldNum" sz="quarter" idx="4"/>
          </p:nvPr>
        </p:nvSpPr>
        <p:spPr/>
        <p:txBody>
          <a:bodyPr/>
          <a:lstStyle/>
          <a:p>
            <a:fld id="{22E6A094-B210-4999-B7BF-46681B6EB37E}" type="slidenum">
              <a:rPr lang="en-US" altLang="ja-JP" smtClean="0"/>
              <a:pPr/>
              <a:t>7</a:t>
            </a:fld>
            <a:endParaRPr lang="en-US" altLang="ja-JP"/>
          </a:p>
        </p:txBody>
      </p:sp>
    </p:spTree>
    <p:extLst>
      <p:ext uri="{BB962C8B-B14F-4D97-AF65-F5344CB8AC3E}">
        <p14:creationId xmlns:p14="http://schemas.microsoft.com/office/powerpoint/2010/main" val="202220111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b="1" dirty="0" smtClean="0"/>
              <a:t>既存研究</a:t>
            </a:r>
            <a:r>
              <a:rPr lang="ja-JP" altLang="en-US" dirty="0" smtClean="0"/>
              <a:t>：</a:t>
            </a:r>
            <a:r>
              <a:rPr kumimoji="1" lang="en-US" altLang="ja-JP" dirty="0" err="1" smtClean="0"/>
              <a:t>ModiChecker</a:t>
            </a:r>
            <a:endParaRPr kumimoji="1" lang="ja-JP" altLang="en-US" dirty="0"/>
          </a:p>
        </p:txBody>
      </p:sp>
      <p:sp>
        <p:nvSpPr>
          <p:cNvPr id="3" name="コンテンツ プレースホルダー 2"/>
          <p:cNvSpPr>
            <a:spLocks noGrp="1"/>
          </p:cNvSpPr>
          <p:nvPr>
            <p:ph idx="1"/>
          </p:nvPr>
        </p:nvSpPr>
        <p:spPr/>
        <p:txBody>
          <a:bodyPr/>
          <a:lstStyle/>
          <a:p>
            <a:pPr marL="0" indent="0">
              <a:buNone/>
            </a:pPr>
            <a:r>
              <a:rPr lang="ja-JP" altLang="en-US" smtClean="0"/>
              <a:t>アクセス修飾子過剰性を検出・修正可能な</a:t>
            </a:r>
            <a:r>
              <a:rPr lang="en-US" altLang="ja-JP" smtClean="0"/>
              <a:t/>
            </a:r>
            <a:br>
              <a:rPr lang="en-US" altLang="ja-JP" smtClean="0"/>
            </a:br>
            <a:r>
              <a:rPr lang="ja-JP" altLang="en-US" smtClean="0"/>
              <a:t>ツール </a:t>
            </a:r>
            <a:r>
              <a:rPr lang="en-US" altLang="ja-JP" smtClean="0">
                <a:solidFill>
                  <a:srgbClr val="FF0000"/>
                </a:solidFill>
              </a:rPr>
              <a:t>ModiChecker</a:t>
            </a:r>
            <a:r>
              <a:rPr lang="en-US" altLang="ja-JP" sz="1800" smtClean="0">
                <a:solidFill>
                  <a:srgbClr val="FF0000"/>
                </a:solidFill>
              </a:rPr>
              <a:t>[1]</a:t>
            </a:r>
            <a:r>
              <a:rPr lang="ja-JP" altLang="en-US" smtClean="0"/>
              <a:t>を開発</a:t>
            </a:r>
            <a:endParaRPr lang="en-US" altLang="ja-JP" smtClean="0"/>
          </a:p>
          <a:p>
            <a:pPr marL="400050" lvl="1" indent="400050"/>
            <a:r>
              <a:rPr lang="en-US" altLang="ja-JP" smtClean="0"/>
              <a:t>Java</a:t>
            </a:r>
            <a:r>
              <a:rPr lang="ja-JP" altLang="en-US" smtClean="0"/>
              <a:t>プログラムのフィールド</a:t>
            </a:r>
            <a:r>
              <a:rPr lang="en-US" altLang="ja-JP" smtClean="0"/>
              <a:t>/</a:t>
            </a:r>
            <a:r>
              <a:rPr lang="ja-JP" altLang="en-US" smtClean="0"/>
              <a:t>メソッドを対象</a:t>
            </a:r>
            <a:endParaRPr lang="en-US" altLang="ja-JP" smtClean="0"/>
          </a:p>
          <a:p>
            <a:pPr marL="400050" lvl="1" indent="400050"/>
            <a:r>
              <a:rPr lang="ja-JP" altLang="en-US" smtClean="0"/>
              <a:t>プログラムの静的解析により実現</a:t>
            </a:r>
            <a:endParaRPr lang="en-US" altLang="ja-JP" smtClean="0"/>
          </a:p>
          <a:p>
            <a:pPr marL="0" indent="0">
              <a:buNone/>
            </a:pPr>
            <a:endParaRPr lang="en-US" altLang="ja-JP" smtClean="0"/>
          </a:p>
          <a:p>
            <a:pPr marL="400050" lvl="1" indent="-400050"/>
            <a:endParaRPr lang="en-US" altLang="ja-JP" smtClean="0"/>
          </a:p>
          <a:p>
            <a:pPr marL="742950" lvl="2" indent="-342900"/>
            <a:endParaRPr lang="en-US" altLang="ja-JP" sz="2000" smtClean="0"/>
          </a:p>
          <a:p>
            <a:pPr marL="0" indent="-400050"/>
            <a:endParaRPr lang="en-US" altLang="ja-JP" smtClean="0"/>
          </a:p>
          <a:p>
            <a:endParaRPr kumimoji="1" lang="ja-JP" altLang="en-US" sz="2400" dirty="0"/>
          </a:p>
        </p:txBody>
      </p:sp>
      <p:sp>
        <p:nvSpPr>
          <p:cNvPr id="4" name="テキスト ボックス 3"/>
          <p:cNvSpPr txBox="1"/>
          <p:nvPr/>
        </p:nvSpPr>
        <p:spPr>
          <a:xfrm>
            <a:off x="438608" y="5574716"/>
            <a:ext cx="8237080" cy="461665"/>
          </a:xfrm>
          <a:prstGeom prst="rect">
            <a:avLst/>
          </a:prstGeom>
          <a:solidFill>
            <a:srgbClr val="FFFFCC"/>
          </a:solidFill>
          <a:ln>
            <a:solidFill>
              <a:schemeClr val="tx1"/>
            </a:solidFill>
          </a:ln>
        </p:spPr>
        <p:txBody>
          <a:bodyPr wrap="square" rtlCol="0">
            <a:spAutoFit/>
          </a:bodyPr>
          <a:lstStyle/>
          <a:p>
            <a:r>
              <a:rPr lang="en-US" altLang="ja-JP" sz="1200" dirty="0" smtClean="0"/>
              <a:t>[1] </a:t>
            </a:r>
            <a:r>
              <a:rPr lang="en-US" altLang="ja-JP" sz="1200" dirty="0" err="1" smtClean="0"/>
              <a:t>Dotri</a:t>
            </a:r>
            <a:r>
              <a:rPr lang="en-US" altLang="ja-JP" sz="1200" dirty="0" smtClean="0"/>
              <a:t> </a:t>
            </a:r>
            <a:r>
              <a:rPr lang="en-US" altLang="ja-JP" sz="1200" dirty="0" err="1"/>
              <a:t>Quoc</a:t>
            </a:r>
            <a:r>
              <a:rPr lang="en-US" altLang="ja-JP" sz="1200" dirty="0"/>
              <a:t>, Kazuo </a:t>
            </a:r>
            <a:r>
              <a:rPr lang="en-US" altLang="ja-JP" sz="1200" dirty="0" err="1"/>
              <a:t>Kobori</a:t>
            </a:r>
            <a:r>
              <a:rPr lang="en-US" altLang="ja-JP" sz="1200" dirty="0"/>
              <a:t>, </a:t>
            </a:r>
            <a:r>
              <a:rPr lang="en-US" altLang="ja-JP" sz="1200" dirty="0" err="1"/>
              <a:t>Norihiro</a:t>
            </a:r>
            <a:r>
              <a:rPr lang="en-US" altLang="ja-JP" sz="1200" dirty="0"/>
              <a:t> Yoshida, </a:t>
            </a:r>
            <a:r>
              <a:rPr lang="en-US" altLang="ja-JP" sz="1200" dirty="0" err="1"/>
              <a:t>Yoshiki</a:t>
            </a:r>
            <a:r>
              <a:rPr lang="en-US" altLang="ja-JP" sz="1200" dirty="0"/>
              <a:t> Higo, </a:t>
            </a:r>
            <a:r>
              <a:rPr lang="en-US" altLang="ja-JP" sz="1200" dirty="0" err="1"/>
              <a:t>Katsuro</a:t>
            </a:r>
            <a:r>
              <a:rPr lang="en-US" altLang="ja-JP" sz="1200" dirty="0"/>
              <a:t> Inoue, </a:t>
            </a:r>
            <a:r>
              <a:rPr lang="en-US" altLang="ja-JP" sz="1200" dirty="0" err="1"/>
              <a:t>ModiChecker</a:t>
            </a:r>
            <a:r>
              <a:rPr lang="en-US" altLang="ja-JP" sz="1200" dirty="0"/>
              <a:t>: Accessibility Excessiveness, Analysis Tool for Java Program</a:t>
            </a:r>
            <a:r>
              <a:rPr lang="en-US" altLang="ja-JP" sz="1200" dirty="0" smtClean="0"/>
              <a:t>, JSSST</a:t>
            </a:r>
            <a:r>
              <a:rPr lang="ja-JP" altLang="ja-JP" sz="1200" dirty="0" smtClean="0"/>
              <a:t>講演論</a:t>
            </a:r>
            <a:r>
              <a:rPr lang="ja-JP" altLang="ja-JP" sz="1200" dirty="0"/>
              <a:t>文集</a:t>
            </a:r>
            <a:r>
              <a:rPr lang="en-US" altLang="ja-JP" sz="1200" dirty="0"/>
              <a:t> vol.28, pp.78-83</a:t>
            </a:r>
            <a:r>
              <a:rPr lang="en-US" altLang="ja-JP" sz="1200" dirty="0" smtClean="0"/>
              <a:t>, 2011</a:t>
            </a:r>
          </a:p>
        </p:txBody>
      </p:sp>
      <p:sp>
        <p:nvSpPr>
          <p:cNvPr id="5" name="テキスト ボックス 4"/>
          <p:cNvSpPr txBox="1"/>
          <p:nvPr/>
        </p:nvSpPr>
        <p:spPr>
          <a:xfrm>
            <a:off x="773548" y="3919537"/>
            <a:ext cx="7585791" cy="954107"/>
          </a:xfrm>
          <a:prstGeom prst="rect">
            <a:avLst/>
          </a:prstGeom>
        </p:spPr>
        <p:style>
          <a:lnRef idx="1">
            <a:schemeClr val="accent2"/>
          </a:lnRef>
          <a:fillRef idx="2">
            <a:schemeClr val="accent2"/>
          </a:fillRef>
          <a:effectRef idx="1">
            <a:schemeClr val="accent2"/>
          </a:effectRef>
          <a:fontRef idx="minor">
            <a:schemeClr val="dk1"/>
          </a:fontRef>
        </p:style>
        <p:txBody>
          <a:bodyPr wrap="square" rtlCol="0">
            <a:spAutoFit/>
          </a:bodyPr>
          <a:lstStyle/>
          <a:p>
            <a:pPr marL="400050" lvl="1" indent="0">
              <a:buNone/>
            </a:pPr>
            <a:r>
              <a:rPr lang="ja-JP" altLang="en-US" sz="2800" dirty="0"/>
              <a:t>ソフトウェアに存在する過剰なアクセス修飾子をもつ，フィールド</a:t>
            </a:r>
            <a:r>
              <a:rPr lang="en-US" altLang="ja-JP" sz="2800" dirty="0"/>
              <a:t>/</a:t>
            </a:r>
            <a:r>
              <a:rPr lang="ja-JP" altLang="en-US" sz="2800" dirty="0"/>
              <a:t>メソッドの分析を行った</a:t>
            </a:r>
            <a:endParaRPr lang="en-US" altLang="ja-JP" sz="2800" dirty="0"/>
          </a:p>
        </p:txBody>
      </p:sp>
      <p:sp>
        <p:nvSpPr>
          <p:cNvPr id="6" name="スライド番号プレースホルダー 5"/>
          <p:cNvSpPr>
            <a:spLocks noGrp="1"/>
          </p:cNvSpPr>
          <p:nvPr>
            <p:ph type="sldNum" sz="quarter" idx="12"/>
          </p:nvPr>
        </p:nvSpPr>
        <p:spPr/>
        <p:txBody>
          <a:bodyPr/>
          <a:lstStyle/>
          <a:p>
            <a:fld id="{10BF1CB8-4175-44FF-84F3-313DE1255CF5}" type="slidenum">
              <a:rPr lang="ja-JP" altLang="en-US" smtClean="0"/>
              <a:pPr/>
              <a:t>8</a:t>
            </a:fld>
            <a:endParaRPr lang="ja-JP" altLang="en-US" dirty="0"/>
          </a:p>
        </p:txBody>
      </p:sp>
    </p:spTree>
    <p:extLst>
      <p:ext uri="{BB962C8B-B14F-4D97-AF65-F5344CB8AC3E}">
        <p14:creationId xmlns:p14="http://schemas.microsoft.com/office/powerpoint/2010/main" val="201763462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2" name="タイトル 1"/>
              <p:cNvSpPr>
                <a:spLocks noGrp="1"/>
              </p:cNvSpPr>
              <p:nvPr>
                <p:ph type="title"/>
              </p:nvPr>
            </p:nvSpPr>
            <p:spPr/>
            <p:txBody>
              <a:bodyPr>
                <a:normAutofit/>
              </a:bodyPr>
              <a:lstStyle/>
              <a:p>
                <a:pPr algn="l"/>
                <a:r>
                  <a:rPr lang="ja-JP" altLang="en-US" sz="3600" b="1" dirty="0" smtClean="0"/>
                  <a:t>既存研究：</a:t>
                </a:r>
                <a:r>
                  <a:rPr lang="ja-JP" altLang="en-US" sz="3000" b="1" dirty="0" smtClean="0"/>
                  <a:t>アクセス修飾子過剰性</a:t>
                </a:r>
                <a:r>
                  <a:rPr lang="en-US" altLang="ja-JP" sz="3000" b="1" dirty="0" smtClean="0"/>
                  <a:t/>
                </a:r>
                <a:br>
                  <a:rPr lang="en-US" altLang="ja-JP" sz="3000" b="1" dirty="0" smtClean="0"/>
                </a:br>
                <a:r>
                  <a:rPr lang="en-US" altLang="ja-JP" sz="3000" b="1" dirty="0" smtClean="0"/>
                  <a:t>AE :</a:t>
                </a:r>
                <a:r>
                  <a:rPr lang="ja-JP" altLang="en-US" sz="3000" dirty="0" smtClean="0"/>
                  <a:t> </a:t>
                </a:r>
                <a14:m>
                  <m:oMath xmlns:m="http://schemas.openxmlformats.org/officeDocument/2006/math">
                    <m:sSub>
                      <m:sSubPr>
                        <m:ctrlPr>
                          <a:rPr lang="en-US" altLang="ja-JP" sz="3000" i="1" dirty="0" smtClean="0">
                            <a:latin typeface="Cambria Math" panose="02040503050406030204" pitchFamily="18" charset="0"/>
                          </a:rPr>
                        </m:ctrlPr>
                      </m:sSubPr>
                      <m:e>
                        <m:r>
                          <m:rPr>
                            <m:sty m:val="p"/>
                          </m:rPr>
                          <a:rPr lang="en-US" altLang="ja-JP" sz="3000" i="1" dirty="0">
                            <a:latin typeface="Cambria Math" panose="02040503050406030204" pitchFamily="18" charset="0"/>
                          </a:rPr>
                          <m:t>Accesibility</m:t>
                        </m:r>
                        <m:r>
                          <a:rPr lang="en-US" altLang="ja-JP" sz="3000" b="0" i="1" dirty="0" smtClean="0">
                            <a:latin typeface="Cambria Math" panose="02040503050406030204" pitchFamily="18" charset="0"/>
                          </a:rPr>
                          <m:t> </m:t>
                        </m:r>
                        <m:r>
                          <m:rPr>
                            <m:sty m:val="p"/>
                          </m:rPr>
                          <a:rPr lang="en-US" altLang="ja-JP" sz="3000" i="1" dirty="0">
                            <a:latin typeface="Cambria Math" panose="02040503050406030204" pitchFamily="18" charset="0"/>
                          </a:rPr>
                          <m:t>Excessiveness</m:t>
                        </m:r>
                      </m:e>
                      <m:sub>
                        <m:d>
                          <m:dPr>
                            <m:begChr m:val="["/>
                            <m:endChr m:val="]"/>
                            <m:ctrlPr>
                              <a:rPr lang="en-US" altLang="ja-JP" sz="3000" i="1" dirty="0">
                                <a:latin typeface="Cambria Math" panose="02040503050406030204" pitchFamily="18" charset="0"/>
                              </a:rPr>
                            </m:ctrlPr>
                          </m:dPr>
                          <m:e>
                            <m:r>
                              <a:rPr lang="en-US" altLang="ja-JP" sz="3000" dirty="0">
                                <a:latin typeface="Cambria Math" panose="02040503050406030204" pitchFamily="18" charset="0"/>
                              </a:rPr>
                              <m:t>1</m:t>
                            </m:r>
                          </m:e>
                        </m:d>
                      </m:sub>
                    </m:sSub>
                  </m:oMath>
                </a14:m>
                <a:endParaRPr kumimoji="1" lang="ja-JP" altLang="en-US" sz="3000" b="1" dirty="0"/>
              </a:p>
            </p:txBody>
          </p:sp>
        </mc:Choice>
        <mc:Fallback xmlns="">
          <p:sp>
            <p:nvSpPr>
              <p:cNvPr id="2" name="タイトル 1"/>
              <p:cNvSpPr>
                <a:spLocks noGrp="1" noRot="1" noChangeAspect="1" noMove="1" noResize="1" noEditPoints="1" noAdjustHandles="1" noChangeArrowheads="1" noChangeShapeType="1" noTextEdit="1"/>
              </p:cNvSpPr>
              <p:nvPr>
                <p:ph type="title"/>
              </p:nvPr>
            </p:nvSpPr>
            <p:spPr>
              <a:blipFill rotWithShape="0">
                <a:blip r:embed="rId3"/>
                <a:stretch>
                  <a:fillRect l="-2226" t="-7979" b="-12234"/>
                </a:stretch>
              </a:blipFill>
            </p:spPr>
            <p:txBody>
              <a:bodyPr/>
              <a:lstStyle/>
              <a:p>
                <a:r>
                  <a:rPr lang="ja-JP" altLang="en-US">
                    <a:noFill/>
                  </a:rPr>
                  <a:t> </a:t>
                </a:r>
              </a:p>
            </p:txBody>
          </p:sp>
        </mc:Fallback>
      </mc:AlternateContent>
      <p:sp>
        <p:nvSpPr>
          <p:cNvPr id="3" name="コンテンツ プレースホルダー 2"/>
          <p:cNvSpPr>
            <a:spLocks noGrp="1"/>
          </p:cNvSpPr>
          <p:nvPr>
            <p:ph idx="1"/>
          </p:nvPr>
        </p:nvSpPr>
        <p:spPr>
          <a:xfrm>
            <a:off x="623094" y="1685197"/>
            <a:ext cx="7886700" cy="4351338"/>
          </a:xfrm>
        </p:spPr>
        <p:txBody>
          <a:bodyPr/>
          <a:lstStyle/>
          <a:p>
            <a:pPr marL="0" indent="0">
              <a:buNone/>
            </a:pPr>
            <a:r>
              <a:rPr lang="en-US" altLang="ja-JP" sz="2400" dirty="0" smtClean="0"/>
              <a:t>AE</a:t>
            </a:r>
            <a:r>
              <a:rPr lang="en-US" altLang="ja-JP" sz="2400" dirty="0" smtClean="0">
                <a:solidFill>
                  <a:srgbClr val="FF0000"/>
                </a:solidFill>
              </a:rPr>
              <a:t> </a:t>
            </a:r>
            <a:r>
              <a:rPr lang="en-US" altLang="ja-JP" sz="2400" dirty="0"/>
              <a:t>:</a:t>
            </a:r>
            <a:r>
              <a:rPr lang="en-US" altLang="ja-JP" sz="2400" dirty="0" smtClean="0">
                <a:solidFill>
                  <a:srgbClr val="FF0000"/>
                </a:solidFill>
              </a:rPr>
              <a:t> </a:t>
            </a:r>
            <a:r>
              <a:rPr kumimoji="1" lang="ja-JP" altLang="en-US" sz="2400" dirty="0" smtClean="0"/>
              <a:t>アクセス可能な範囲が</a:t>
            </a:r>
            <a:r>
              <a:rPr kumimoji="1" lang="ja-JP" altLang="en-US" sz="2400" dirty="0" smtClean="0">
                <a:solidFill>
                  <a:srgbClr val="FF0000"/>
                </a:solidFill>
              </a:rPr>
              <a:t>過剰に広く</a:t>
            </a:r>
            <a:r>
              <a:rPr kumimoji="1" lang="ja-JP" altLang="en-US" sz="2400" dirty="0" smtClean="0"/>
              <a:t>設定されている</a:t>
            </a:r>
            <a:r>
              <a:rPr lang="en-US" altLang="ja-JP" sz="2400" dirty="0"/>
              <a:t/>
            </a:r>
            <a:br>
              <a:rPr lang="en-US" altLang="ja-JP" sz="2400" dirty="0"/>
            </a:br>
            <a:r>
              <a:rPr lang="en-US" altLang="ja-JP" sz="2400" dirty="0" smtClean="0"/>
              <a:t>        </a:t>
            </a:r>
            <a:r>
              <a:rPr kumimoji="1" lang="ja-JP" altLang="en-US" sz="2400" dirty="0" smtClean="0"/>
              <a:t>アクセス修飾子</a:t>
            </a:r>
            <a:endParaRPr lang="en-US" altLang="ja-JP" sz="2400" dirty="0"/>
          </a:p>
          <a:p>
            <a:pPr lvl="1"/>
            <a:r>
              <a:rPr kumimoji="1" lang="ja-JP" altLang="en-US" sz="2400" dirty="0" smtClean="0"/>
              <a:t>アクセス可能な範囲 </a:t>
            </a:r>
            <a:r>
              <a:rPr kumimoji="1" lang="ja-JP" altLang="en-US" sz="2400" dirty="0" smtClean="0">
                <a:solidFill>
                  <a:srgbClr val="FF0000"/>
                </a:solidFill>
              </a:rPr>
              <a:t>＞</a:t>
            </a:r>
            <a:r>
              <a:rPr kumimoji="1" lang="ja-JP" altLang="en-US" sz="2400" dirty="0" smtClean="0"/>
              <a:t> 実際のアクセス範囲</a:t>
            </a:r>
            <a:endParaRPr lang="en-US" altLang="ja-JP" sz="2400" dirty="0" smtClean="0"/>
          </a:p>
          <a:p>
            <a:pPr marL="0" indent="0">
              <a:buNone/>
            </a:pPr>
            <a:r>
              <a:rPr lang="en-US" altLang="ja-JP" sz="2400" dirty="0" smtClean="0"/>
              <a:t>AE</a:t>
            </a:r>
            <a:r>
              <a:rPr lang="ja-JP" altLang="en-US" sz="2400" dirty="0" smtClean="0"/>
              <a:t>は以下の表のように分類される</a:t>
            </a:r>
            <a:endParaRPr lang="en-US" altLang="ja-JP" sz="2400" dirty="0" smtClean="0"/>
          </a:p>
          <a:p>
            <a:pPr marL="0" indent="0">
              <a:buNone/>
            </a:pPr>
            <a:endParaRPr lang="en-US" altLang="ja-JP" dirty="0" smtClean="0"/>
          </a:p>
          <a:p>
            <a:endParaRPr lang="en-US" altLang="ja-JP" dirty="0" smtClean="0"/>
          </a:p>
          <a:p>
            <a:pPr lvl="1"/>
            <a:endParaRPr kumimoji="1" lang="en-US" altLang="ja-JP" dirty="0" smtClean="0"/>
          </a:p>
        </p:txBody>
      </p:sp>
      <p:sp>
        <p:nvSpPr>
          <p:cNvPr id="4" name="スライド番号プレースホルダー 3"/>
          <p:cNvSpPr>
            <a:spLocks noGrp="1"/>
          </p:cNvSpPr>
          <p:nvPr>
            <p:ph type="sldNum" sz="quarter" idx="12"/>
          </p:nvPr>
        </p:nvSpPr>
        <p:spPr/>
        <p:txBody>
          <a:bodyPr/>
          <a:lstStyle/>
          <a:p>
            <a:fld id="{2AE4C31F-ED1E-4EB7-AEBD-C6C164C97A62}" type="slidenum">
              <a:rPr kumimoji="1" lang="ja-JP" altLang="en-US" smtClean="0"/>
              <a:t>9</a:t>
            </a:fld>
            <a:endParaRPr kumimoji="1" lang="ja-JP" altLang="en-US"/>
          </a:p>
        </p:txBody>
      </p:sp>
      <p:graphicFrame>
        <p:nvGraphicFramePr>
          <p:cNvPr id="5" name="表 4"/>
          <p:cNvGraphicFramePr>
            <a:graphicFrameLocks noGrp="1"/>
          </p:cNvGraphicFramePr>
          <p:nvPr>
            <p:extLst>
              <p:ext uri="{D42A27DB-BD31-4B8C-83A1-F6EECF244321}">
                <p14:modId xmlns:p14="http://schemas.microsoft.com/office/powerpoint/2010/main" val="2201235690"/>
              </p:ext>
            </p:extLst>
          </p:nvPr>
        </p:nvGraphicFramePr>
        <p:xfrm>
          <a:off x="948176" y="4232457"/>
          <a:ext cx="6984776" cy="1854200"/>
        </p:xfrm>
        <a:graphic>
          <a:graphicData uri="http://schemas.openxmlformats.org/drawingml/2006/table">
            <a:tbl>
              <a:tblPr firstRow="1" bandRow="1">
                <a:tableStyleId>{BDBED569-4797-4DF1-A0F4-6AAB3CD982D8}</a:tableStyleId>
              </a:tblPr>
              <a:tblGrid>
                <a:gridCol w="1119909"/>
                <a:gridCol w="1119909"/>
                <a:gridCol w="1119909"/>
                <a:gridCol w="1119909"/>
                <a:gridCol w="1119909"/>
                <a:gridCol w="1385231"/>
              </a:tblGrid>
              <a:tr h="370840">
                <a:tc>
                  <a:txBody>
                    <a:bodyPr/>
                    <a:lstStyle/>
                    <a:p>
                      <a:endParaRPr kumimoji="1" lang="ja-JP" alt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0C0C0"/>
                    </a:solidFill>
                  </a:tcPr>
                </a:tc>
                <a:tc>
                  <a:txBody>
                    <a:bodyPr/>
                    <a:lstStyle/>
                    <a:p>
                      <a:r>
                        <a:rPr kumimoji="1" lang="en-US" altLang="ja-JP" sz="1600" dirty="0" smtClean="0"/>
                        <a:t>Public</a:t>
                      </a:r>
                      <a:endParaRPr kumimoji="1" lang="ja-JP" alt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0C0C0"/>
                    </a:solidFill>
                  </a:tcPr>
                </a:tc>
                <a:tc>
                  <a:txBody>
                    <a:bodyPr/>
                    <a:lstStyle/>
                    <a:p>
                      <a:r>
                        <a:rPr kumimoji="1" lang="en-US" altLang="ja-JP" sz="1600" dirty="0" smtClean="0"/>
                        <a:t>Protected</a:t>
                      </a:r>
                      <a:endParaRPr kumimoji="1" lang="ja-JP" alt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0C0C0"/>
                    </a:solidFill>
                  </a:tcPr>
                </a:tc>
                <a:tc>
                  <a:txBody>
                    <a:bodyPr/>
                    <a:lstStyle/>
                    <a:p>
                      <a:r>
                        <a:rPr kumimoji="1" lang="en-US" altLang="ja-JP" sz="1600" dirty="0" smtClean="0"/>
                        <a:t>Default</a:t>
                      </a:r>
                      <a:endParaRPr kumimoji="1" lang="ja-JP" alt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0C0C0"/>
                    </a:solidFill>
                  </a:tcPr>
                </a:tc>
                <a:tc>
                  <a:txBody>
                    <a:bodyPr/>
                    <a:lstStyle/>
                    <a:p>
                      <a:r>
                        <a:rPr kumimoji="1" lang="en-US" altLang="ja-JP" sz="1600" dirty="0" smtClean="0"/>
                        <a:t>Private</a:t>
                      </a:r>
                      <a:endParaRPr kumimoji="1" lang="ja-JP" alt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0C0C0"/>
                    </a:solidFill>
                  </a:tcPr>
                </a:tc>
                <a:tc>
                  <a:txBody>
                    <a:bodyPr/>
                    <a:lstStyle/>
                    <a:p>
                      <a:r>
                        <a:rPr kumimoji="1" lang="en-US" altLang="ja-JP" sz="1600" dirty="0" err="1" smtClean="0"/>
                        <a:t>NoAccess</a:t>
                      </a:r>
                      <a:endParaRPr kumimoji="1" lang="ja-JP" alt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0C0C0"/>
                    </a:solidFill>
                  </a:tcPr>
                </a:tc>
              </a:tr>
              <a:tr h="370840">
                <a:tc>
                  <a:txBody>
                    <a:bodyPr/>
                    <a:lstStyle/>
                    <a:p>
                      <a:r>
                        <a:rPr kumimoji="1" lang="en-US" altLang="ja-JP" sz="1600" b="1" dirty="0" smtClean="0"/>
                        <a:t>Public</a:t>
                      </a:r>
                      <a:endParaRPr kumimoji="1" lang="ja-JP" altLang="en-US" sz="16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0C0C0"/>
                    </a:solidFill>
                  </a:tcPr>
                </a:tc>
                <a:tc>
                  <a:txBody>
                    <a:bodyPr/>
                    <a:lstStyle/>
                    <a:p>
                      <a:endParaRPr kumimoji="1" lang="ja-JP" alt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DAEE"/>
                    </a:solidFill>
                  </a:tcPr>
                </a:tc>
                <a:tc>
                  <a:txBody>
                    <a:bodyPr/>
                    <a:lstStyle/>
                    <a:p>
                      <a:endParaRPr kumimoji="1" lang="ja-JP" alt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DAEE"/>
                    </a:solidFill>
                  </a:tcPr>
                </a:tc>
                <a:tc>
                  <a:txBody>
                    <a:bodyPr/>
                    <a:lstStyle/>
                    <a:p>
                      <a:endParaRPr kumimoji="1" lang="ja-JP" alt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DAEE"/>
                    </a:solidFill>
                  </a:tcPr>
                </a:tc>
                <a:tc>
                  <a:txBody>
                    <a:bodyPr/>
                    <a:lstStyle/>
                    <a:p>
                      <a:endParaRPr kumimoji="1" lang="ja-JP" alt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DAEE"/>
                    </a:solidFill>
                  </a:tcPr>
                </a:tc>
              </a:tr>
              <a:tr h="370840">
                <a:tc>
                  <a:txBody>
                    <a:bodyPr/>
                    <a:lstStyle/>
                    <a:p>
                      <a:r>
                        <a:rPr kumimoji="1" lang="en-US" altLang="ja-JP" sz="1600" b="1" dirty="0" smtClean="0"/>
                        <a:t>Protected</a:t>
                      </a:r>
                      <a:endParaRPr kumimoji="1" lang="ja-JP" altLang="en-US" sz="16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0C0C0"/>
                    </a:solidFill>
                  </a:tcPr>
                </a:tc>
                <a:tc>
                  <a:txBody>
                    <a:bodyPr/>
                    <a:lstStyle/>
                    <a:p>
                      <a:r>
                        <a:rPr kumimoji="1" lang="en-US" altLang="ja-JP" sz="1600" dirty="0" smtClean="0"/>
                        <a:t>x</a:t>
                      </a:r>
                      <a:endParaRPr kumimoji="1" lang="ja-JP" alt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DAEE"/>
                    </a:solidFill>
                  </a:tcPr>
                </a:tc>
                <a:tc>
                  <a:txBody>
                    <a:bodyPr/>
                    <a:lstStyle/>
                    <a:p>
                      <a:endParaRPr kumimoji="1" lang="ja-JP" alt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DAEE"/>
                    </a:solidFill>
                  </a:tcPr>
                </a:tc>
                <a:tc>
                  <a:txBody>
                    <a:bodyPr/>
                    <a:lstStyle/>
                    <a:p>
                      <a:endParaRPr kumimoji="1" lang="en-US" altLang="ja-JP" sz="1600" dirty="0" smtClean="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DAEE"/>
                    </a:solidFill>
                  </a:tcPr>
                </a:tc>
              </a:tr>
              <a:tr h="370840">
                <a:tc>
                  <a:txBody>
                    <a:bodyPr/>
                    <a:lstStyle/>
                    <a:p>
                      <a:r>
                        <a:rPr kumimoji="1" lang="en-US" altLang="ja-JP" sz="1600" b="1" dirty="0" smtClean="0"/>
                        <a:t>Default</a:t>
                      </a:r>
                      <a:endParaRPr kumimoji="1" lang="ja-JP" altLang="en-US" sz="16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0C0C0"/>
                    </a:solidFill>
                  </a:tcPr>
                </a:tc>
                <a:tc>
                  <a:txBody>
                    <a:bodyPr/>
                    <a:lstStyle/>
                    <a:p>
                      <a:r>
                        <a:rPr kumimoji="1" lang="en-US" altLang="ja-JP" sz="1600" dirty="0" smtClean="0"/>
                        <a:t>x</a:t>
                      </a:r>
                      <a:endParaRPr kumimoji="1" lang="ja-JP" alt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en-US" altLang="ja-JP" sz="1600" dirty="0" smtClean="0"/>
                        <a:t>x</a:t>
                      </a:r>
                      <a:endParaRPr kumimoji="1" lang="ja-JP" alt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DAEE"/>
                    </a:solidFill>
                  </a:tcPr>
                </a:tc>
                <a:tc>
                  <a:txBody>
                    <a:bodyPr/>
                    <a:lstStyle/>
                    <a:p>
                      <a:endParaRPr kumimoji="1" lang="ja-JP" alt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DAEE"/>
                    </a:solidFill>
                  </a:tcPr>
                </a:tc>
              </a:tr>
              <a:tr h="370840">
                <a:tc>
                  <a:txBody>
                    <a:bodyPr/>
                    <a:lstStyle/>
                    <a:p>
                      <a:r>
                        <a:rPr kumimoji="1" lang="en-US" altLang="ja-JP" sz="1600" b="1" dirty="0" smtClean="0"/>
                        <a:t>Private</a:t>
                      </a:r>
                      <a:endParaRPr kumimoji="1" lang="ja-JP" altLang="en-US" sz="16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0C0C0"/>
                    </a:solidFill>
                  </a:tcPr>
                </a:tc>
                <a:tc>
                  <a:txBody>
                    <a:bodyPr/>
                    <a:lstStyle/>
                    <a:p>
                      <a:r>
                        <a:rPr kumimoji="1" lang="en-US" altLang="ja-JP" sz="1600" dirty="0" smtClean="0"/>
                        <a:t>x</a:t>
                      </a:r>
                      <a:endParaRPr kumimoji="1" lang="ja-JP" alt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en-US" altLang="ja-JP" sz="1600" dirty="0" smtClean="0"/>
                        <a:t>x</a:t>
                      </a:r>
                      <a:endParaRPr kumimoji="1" lang="ja-JP" alt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en-US" altLang="ja-JP" sz="1600" dirty="0" smtClean="0"/>
                        <a:t>x</a:t>
                      </a:r>
                      <a:endParaRPr kumimoji="1" lang="ja-JP" alt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DAEE"/>
                    </a:solidFill>
                  </a:tcPr>
                </a:tc>
              </a:tr>
            </a:tbl>
          </a:graphicData>
        </a:graphic>
      </p:graphicFrame>
      <p:sp>
        <p:nvSpPr>
          <p:cNvPr id="7" name="テキスト ボックス 6"/>
          <p:cNvSpPr txBox="1"/>
          <p:nvPr/>
        </p:nvSpPr>
        <p:spPr>
          <a:xfrm>
            <a:off x="739308" y="6264623"/>
            <a:ext cx="8171655" cy="461665"/>
          </a:xfrm>
          <a:prstGeom prst="rect">
            <a:avLst/>
          </a:prstGeom>
          <a:solidFill>
            <a:srgbClr val="FFFFCC"/>
          </a:solidFill>
          <a:ln>
            <a:solidFill>
              <a:schemeClr val="tx1"/>
            </a:solidFill>
          </a:ln>
        </p:spPr>
        <p:txBody>
          <a:bodyPr wrap="square" rtlCol="0">
            <a:spAutoFit/>
          </a:bodyPr>
          <a:lstStyle/>
          <a:p>
            <a:r>
              <a:rPr lang="en-US" altLang="ja-JP" sz="1200" dirty="0" smtClean="0"/>
              <a:t>[1] </a:t>
            </a:r>
            <a:r>
              <a:rPr lang="en-US" altLang="ja-JP" sz="1200" dirty="0" err="1" smtClean="0"/>
              <a:t>Dotri</a:t>
            </a:r>
            <a:r>
              <a:rPr lang="en-US" altLang="ja-JP" sz="1200" dirty="0" smtClean="0"/>
              <a:t> </a:t>
            </a:r>
            <a:r>
              <a:rPr lang="en-US" altLang="ja-JP" sz="1200" dirty="0" err="1"/>
              <a:t>Quoc</a:t>
            </a:r>
            <a:r>
              <a:rPr lang="en-US" altLang="ja-JP" sz="1200" dirty="0"/>
              <a:t>, Kazuo </a:t>
            </a:r>
            <a:r>
              <a:rPr lang="en-US" altLang="ja-JP" sz="1200" dirty="0" err="1"/>
              <a:t>Kobori</a:t>
            </a:r>
            <a:r>
              <a:rPr lang="en-US" altLang="ja-JP" sz="1200" dirty="0"/>
              <a:t>, </a:t>
            </a:r>
            <a:r>
              <a:rPr lang="en-US" altLang="ja-JP" sz="1200" dirty="0" err="1"/>
              <a:t>Norihiro</a:t>
            </a:r>
            <a:r>
              <a:rPr lang="en-US" altLang="ja-JP" sz="1200" dirty="0"/>
              <a:t> Yoshida, </a:t>
            </a:r>
            <a:r>
              <a:rPr lang="en-US" altLang="ja-JP" sz="1200" dirty="0" err="1"/>
              <a:t>Yoshiki</a:t>
            </a:r>
            <a:r>
              <a:rPr lang="en-US" altLang="ja-JP" sz="1200" dirty="0"/>
              <a:t> Higo, </a:t>
            </a:r>
            <a:r>
              <a:rPr lang="en-US" altLang="ja-JP" sz="1200" dirty="0" err="1"/>
              <a:t>Katsuro</a:t>
            </a:r>
            <a:r>
              <a:rPr lang="en-US" altLang="ja-JP" sz="1200" dirty="0"/>
              <a:t> Inoue, </a:t>
            </a:r>
            <a:r>
              <a:rPr lang="en-US" altLang="ja-JP" sz="1200" dirty="0" err="1"/>
              <a:t>ModiChecker</a:t>
            </a:r>
            <a:r>
              <a:rPr lang="en-US" altLang="ja-JP" sz="1200" dirty="0"/>
              <a:t>: Accessibility Excessiveness, Analysis Tool for Java Program</a:t>
            </a:r>
            <a:r>
              <a:rPr lang="en-US" altLang="ja-JP" sz="1200" dirty="0" smtClean="0"/>
              <a:t>, JSSST</a:t>
            </a:r>
            <a:r>
              <a:rPr lang="ja-JP" altLang="ja-JP" sz="1200" dirty="0" smtClean="0"/>
              <a:t>講演論</a:t>
            </a:r>
            <a:r>
              <a:rPr lang="ja-JP" altLang="ja-JP" sz="1200" dirty="0"/>
              <a:t>文集</a:t>
            </a:r>
            <a:r>
              <a:rPr lang="en-US" altLang="ja-JP" sz="1200" dirty="0"/>
              <a:t> vol.28, pp.78-83</a:t>
            </a:r>
            <a:r>
              <a:rPr lang="en-US" altLang="ja-JP" sz="1200" dirty="0" smtClean="0"/>
              <a:t>, 2011</a:t>
            </a:r>
          </a:p>
        </p:txBody>
      </p:sp>
      <p:sp>
        <p:nvSpPr>
          <p:cNvPr id="8" name="四角形吹き出し 7"/>
          <p:cNvSpPr/>
          <p:nvPr/>
        </p:nvSpPr>
        <p:spPr>
          <a:xfrm>
            <a:off x="7686966" y="5182395"/>
            <a:ext cx="1223997" cy="801585"/>
          </a:xfrm>
          <a:prstGeom prst="wedgeRectCallout">
            <a:avLst>
              <a:gd name="adj1" fmla="val 332"/>
              <a:gd name="adj2" fmla="val 48160"/>
            </a:avLst>
          </a:prstGeom>
        </p:spPr>
        <p:style>
          <a:lnRef idx="1">
            <a:schemeClr val="accent5"/>
          </a:lnRef>
          <a:fillRef idx="2">
            <a:schemeClr val="accent5"/>
          </a:fillRef>
          <a:effectRef idx="1">
            <a:schemeClr val="accent5"/>
          </a:effectRef>
          <a:fontRef idx="minor">
            <a:schemeClr val="dk1"/>
          </a:fontRef>
        </p:style>
        <p:txBody>
          <a:bodyPr rtlCol="0" anchor="ctr"/>
          <a:lstStyle/>
          <a:p>
            <a:r>
              <a:rPr lang="ja-JP" altLang="en-US" b="1" dirty="0" smtClean="0">
                <a:solidFill>
                  <a:schemeClr val="tx1"/>
                </a:solidFill>
              </a:rPr>
              <a:t>色つきの部分を</a:t>
            </a:r>
            <a:endParaRPr lang="en-US" altLang="ja-JP" b="1" dirty="0" smtClean="0">
              <a:solidFill>
                <a:schemeClr val="tx1"/>
              </a:solidFill>
            </a:endParaRPr>
          </a:p>
          <a:p>
            <a:r>
              <a:rPr lang="en-US" altLang="ja-JP" b="1" dirty="0" smtClean="0">
                <a:solidFill>
                  <a:srgbClr val="FF0000"/>
                </a:solidFill>
              </a:rPr>
              <a:t>AE</a:t>
            </a:r>
            <a:r>
              <a:rPr lang="ja-JP" altLang="en-US" b="1" dirty="0">
                <a:solidFill>
                  <a:schemeClr val="tx1"/>
                </a:solidFill>
              </a:rPr>
              <a:t>と定義</a:t>
            </a:r>
          </a:p>
        </p:txBody>
      </p:sp>
      <p:sp>
        <p:nvSpPr>
          <p:cNvPr id="9" name="角丸四角形 8"/>
          <p:cNvSpPr/>
          <p:nvPr/>
        </p:nvSpPr>
        <p:spPr>
          <a:xfrm>
            <a:off x="6087611" y="2898122"/>
            <a:ext cx="3010321" cy="822885"/>
          </a:xfrm>
          <a:prstGeom prst="round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kumimoji="1" lang="en-US" altLang="ja-JP" sz="2000" b="1" dirty="0" err="1" smtClean="0">
                <a:solidFill>
                  <a:schemeClr val="tx1"/>
                </a:solidFill>
              </a:rPr>
              <a:t>NoAccess</a:t>
            </a:r>
            <a:endParaRPr lang="en-US" altLang="ja-JP" sz="2000" b="1" dirty="0">
              <a:solidFill>
                <a:schemeClr val="tx1"/>
              </a:solidFill>
            </a:endParaRPr>
          </a:p>
          <a:p>
            <a:pPr algn="ctr"/>
            <a:r>
              <a:rPr kumimoji="1" lang="ja-JP" altLang="en-US" b="1" dirty="0" smtClean="0">
                <a:solidFill>
                  <a:schemeClr val="tx1"/>
                </a:solidFill>
              </a:rPr>
              <a:t>オブジェクトにアクセスが</a:t>
            </a:r>
            <a:endParaRPr kumimoji="1" lang="en-US" altLang="ja-JP" b="1" dirty="0" smtClean="0">
              <a:solidFill>
                <a:schemeClr val="tx1"/>
              </a:solidFill>
            </a:endParaRPr>
          </a:p>
          <a:p>
            <a:pPr algn="ctr"/>
            <a:r>
              <a:rPr kumimoji="1" lang="ja-JP" altLang="en-US" b="1" dirty="0" smtClean="0">
                <a:solidFill>
                  <a:schemeClr val="tx1"/>
                </a:solidFill>
              </a:rPr>
              <a:t>行われていない</a:t>
            </a:r>
            <a:r>
              <a:rPr lang="ja-JP" altLang="en-US" b="1" dirty="0" smtClean="0">
                <a:solidFill>
                  <a:schemeClr val="tx1"/>
                </a:solidFill>
              </a:rPr>
              <a:t>ことを示す</a:t>
            </a:r>
            <a:endParaRPr kumimoji="1" lang="en-US" altLang="ja-JP" b="1" dirty="0" smtClean="0">
              <a:solidFill>
                <a:schemeClr val="tx1"/>
              </a:solidFill>
            </a:endParaRPr>
          </a:p>
        </p:txBody>
      </p:sp>
      <p:cxnSp>
        <p:nvCxnSpPr>
          <p:cNvPr id="10" name="直線矢印コネクタ 9"/>
          <p:cNvCxnSpPr/>
          <p:nvPr/>
        </p:nvCxnSpPr>
        <p:spPr>
          <a:xfrm flipH="1">
            <a:off x="7592771" y="3721007"/>
            <a:ext cx="649961" cy="627969"/>
          </a:xfrm>
          <a:prstGeom prst="straightConnector1">
            <a:avLst/>
          </a:prstGeom>
          <a:ln w="38100">
            <a:tailEnd type="triangle"/>
          </a:ln>
        </p:spPr>
        <p:style>
          <a:lnRef idx="3">
            <a:schemeClr val="accent2"/>
          </a:lnRef>
          <a:fillRef idx="0">
            <a:schemeClr val="accent2"/>
          </a:fillRef>
          <a:effectRef idx="2">
            <a:schemeClr val="accent2"/>
          </a:effectRef>
          <a:fontRef idx="minor">
            <a:schemeClr val="tx1"/>
          </a:fontRef>
        </p:style>
      </p:cxnSp>
      <p:sp>
        <p:nvSpPr>
          <p:cNvPr id="6" name="テキスト ボックス 5"/>
          <p:cNvSpPr txBox="1"/>
          <p:nvPr/>
        </p:nvSpPr>
        <p:spPr>
          <a:xfrm>
            <a:off x="2437844" y="3801622"/>
            <a:ext cx="4756430" cy="369332"/>
          </a:xfrm>
          <a:prstGeom prst="rect">
            <a:avLst/>
          </a:prstGeom>
          <a:noFill/>
        </p:spPr>
        <p:txBody>
          <a:bodyPr wrap="none" rtlCol="0">
            <a:spAutoFit/>
          </a:bodyPr>
          <a:lstStyle/>
          <a:p>
            <a:r>
              <a:rPr lang="ja-JP" altLang="en-US" dirty="0" smtClean="0"/>
              <a:t>実際のアクセス範囲に対応するアクセス修飾子</a:t>
            </a:r>
            <a:endParaRPr kumimoji="1" lang="ja-JP" altLang="en-US" dirty="0"/>
          </a:p>
        </p:txBody>
      </p:sp>
      <p:sp>
        <p:nvSpPr>
          <p:cNvPr id="12" name="テキスト ボックス 11"/>
          <p:cNvSpPr txBox="1"/>
          <p:nvPr/>
        </p:nvSpPr>
        <p:spPr>
          <a:xfrm>
            <a:off x="87868" y="4348976"/>
            <a:ext cx="738664" cy="1634422"/>
          </a:xfrm>
          <a:prstGeom prst="rect">
            <a:avLst/>
          </a:prstGeom>
          <a:noFill/>
        </p:spPr>
        <p:txBody>
          <a:bodyPr vert="eaVert" wrap="none" rtlCol="0">
            <a:spAutoFit/>
          </a:bodyPr>
          <a:lstStyle/>
          <a:p>
            <a:r>
              <a:rPr kumimoji="1" lang="ja-JP" altLang="en-US" dirty="0" smtClean="0"/>
              <a:t>宣言されている</a:t>
            </a:r>
            <a:endParaRPr kumimoji="1" lang="en-US" altLang="ja-JP" dirty="0" smtClean="0"/>
          </a:p>
          <a:p>
            <a:r>
              <a:rPr kumimoji="1" lang="ja-JP" altLang="en-US" dirty="0" smtClean="0"/>
              <a:t>アクセス修飾子</a:t>
            </a:r>
            <a:endParaRPr kumimoji="1" lang="ja-JP" altLang="en-US" dirty="0"/>
          </a:p>
        </p:txBody>
      </p:sp>
    </p:spTree>
    <p:extLst>
      <p:ext uri="{BB962C8B-B14F-4D97-AF65-F5344CB8AC3E}">
        <p14:creationId xmlns:p14="http://schemas.microsoft.com/office/powerpoint/2010/main" val="2845064883"/>
      </p:ext>
    </p:extLst>
  </p:cSld>
  <p:clrMapOvr>
    <a:masterClrMapping/>
  </p:clrMapOvr>
  <p:timing>
    <p:tnLst>
      <p:par>
        <p:cTn id="1" dur="indefinite" restart="never" nodeType="tmRoot"/>
      </p:par>
    </p:tnLst>
  </p:timing>
</p:sld>
</file>

<file path=ppt/theme/theme1.xml><?xml version="1.0" encoding="utf-8"?>
<a:theme xmlns:a="http://schemas.openxmlformats.org/drawingml/2006/main" name="Sel-CoolMetal-white">
  <a:themeElements>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標準デザイン">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00"/>
        </a:solidFill>
      </a:spPr>
      <a:bodyPr rtlCol="0" anchor="ctr"/>
      <a:lstStyle>
        <a:defPPr algn="ctr">
          <a:defRPr dirty="0">
            <a:solidFill>
              <a:schemeClr val="tx1"/>
            </a:solidFill>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raClrScheme>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標準デザイン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標準デザイン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標準デザイン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標準デザイン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標準デザイン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標準デザイン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標準デザイン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標準デザイン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標準デザイン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標準デザイン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標準デザイン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Sel-CoolMetal-white</Template>
  <TotalTime>6152</TotalTime>
  <Words>3688</Words>
  <Application>Microsoft Office PowerPoint</Application>
  <PresentationFormat>画面に合わせる (4:3)</PresentationFormat>
  <Paragraphs>773</Paragraphs>
  <Slides>34</Slides>
  <Notes>23</Notes>
  <HiddenSlides>3</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34</vt:i4>
      </vt:variant>
    </vt:vector>
  </HeadingPairs>
  <TitlesOfParts>
    <vt:vector size="40" baseType="lpstr">
      <vt:lpstr>ＭＳ Ｐゴシック</vt:lpstr>
      <vt:lpstr>Arial</vt:lpstr>
      <vt:lpstr>Calibri</vt:lpstr>
      <vt:lpstr>Cambria Math</vt:lpstr>
      <vt:lpstr>Century</vt:lpstr>
      <vt:lpstr>Sel-CoolMetal-white</vt:lpstr>
      <vt:lpstr>テストケースを利用したJavaプログラムのアクセス修飾子過剰性分析手法</vt:lpstr>
      <vt:lpstr>本発表の概要</vt:lpstr>
      <vt:lpstr>背景・用語説明</vt:lpstr>
      <vt:lpstr>アクセス修飾子の必要性</vt:lpstr>
      <vt:lpstr>アクセス修飾子</vt:lpstr>
      <vt:lpstr>過剰なアクセス修飾子の宣言 による問題例</vt:lpstr>
      <vt:lpstr>既存研究</vt:lpstr>
      <vt:lpstr>既存研究：ModiChecker</vt:lpstr>
      <vt:lpstr>既存研究：アクセス修飾子過剰性 AE : 〖Accesibility Excessiveness〗_[1] </vt:lpstr>
      <vt:lpstr>既存研究： メソッドのAE状況</vt:lpstr>
      <vt:lpstr>既存研究の問題点</vt:lpstr>
      <vt:lpstr>先行研究:意図的なAEの検出・除去_([3])</vt:lpstr>
      <vt:lpstr>本研究の概要</vt:lpstr>
      <vt:lpstr>テストケースを用いた分析</vt:lpstr>
      <vt:lpstr>設計者の意図が表現された情報として テストケースを用いた分析</vt:lpstr>
      <vt:lpstr>RQの設定</vt:lpstr>
      <vt:lpstr>RQ1 テストケースからの参照を 含めたAEメソッド解析</vt:lpstr>
      <vt:lpstr>RQ1 テストケースにより発見できる 意図的なAE　その1</vt:lpstr>
      <vt:lpstr>RQ1 テストケースにより発見できる 意図的なAE　その2</vt:lpstr>
      <vt:lpstr>RQ1 実験対象</vt:lpstr>
      <vt:lpstr>RQ1 実験方法</vt:lpstr>
      <vt:lpstr>RQ1 実験結果（1）</vt:lpstr>
      <vt:lpstr>RQ1 実験結果（2）</vt:lpstr>
      <vt:lpstr>RQ1 考察</vt:lpstr>
      <vt:lpstr>RQ2 背景 テストカバレッジとAE変化の関係</vt:lpstr>
      <vt:lpstr>RQ2 実験対象</vt:lpstr>
      <vt:lpstr>RQ2 実験方法</vt:lpstr>
      <vt:lpstr>RQ2 実験結果</vt:lpstr>
      <vt:lpstr>RQ2 考察</vt:lpstr>
      <vt:lpstr>まとめと今後の課題</vt:lpstr>
      <vt:lpstr>まとめと今後の課題</vt:lpstr>
      <vt:lpstr>先行研究:意図的なAEの検出・除去_([3])</vt:lpstr>
      <vt:lpstr>クラス図を用いたAEの検出・除去</vt:lpstr>
      <vt:lpstr>結果・考察</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Riku</dc:creator>
  <cp:lastModifiedBy>Riku</cp:lastModifiedBy>
  <cp:revision>2828</cp:revision>
  <cp:lastPrinted>2014-10-22T01:57:33Z</cp:lastPrinted>
  <dcterms:created xsi:type="dcterms:W3CDTF">2014-02-27T14:41:16Z</dcterms:created>
  <dcterms:modified xsi:type="dcterms:W3CDTF">2014-10-28T02:23:51Z</dcterms:modified>
</cp:coreProperties>
</file>