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charts/chart7.xml" ContentType="application/vnd.openxmlformats-officedocument.drawingml.char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charts/chart8.xml" ContentType="application/vnd.openxmlformats-officedocument.drawingml.char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notesSlides/notesSlide20.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29"/>
  </p:notesMasterIdLst>
  <p:handoutMasterIdLst>
    <p:handoutMasterId r:id="rId30"/>
  </p:handoutMasterIdLst>
  <p:sldIdLst>
    <p:sldId id="256" r:id="rId2"/>
    <p:sldId id="257" r:id="rId3"/>
    <p:sldId id="286" r:id="rId4"/>
    <p:sldId id="266" r:id="rId5"/>
    <p:sldId id="291" r:id="rId6"/>
    <p:sldId id="263" r:id="rId7"/>
    <p:sldId id="282" r:id="rId8"/>
    <p:sldId id="267" r:id="rId9"/>
    <p:sldId id="276" r:id="rId10"/>
    <p:sldId id="269" r:id="rId11"/>
    <p:sldId id="270" r:id="rId12"/>
    <p:sldId id="281" r:id="rId13"/>
    <p:sldId id="272" r:id="rId14"/>
    <p:sldId id="290" r:id="rId15"/>
    <p:sldId id="274" r:id="rId16"/>
    <p:sldId id="294" r:id="rId17"/>
    <p:sldId id="261" r:id="rId18"/>
    <p:sldId id="288" r:id="rId19"/>
    <p:sldId id="289" r:id="rId20"/>
    <p:sldId id="262" r:id="rId21"/>
    <p:sldId id="260" r:id="rId22"/>
    <p:sldId id="292" r:id="rId23"/>
    <p:sldId id="293" r:id="rId24"/>
    <p:sldId id="271" r:id="rId25"/>
    <p:sldId id="265" r:id="rId26"/>
    <p:sldId id="264" r:id="rId27"/>
    <p:sldId id="283" r:id="rId28"/>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2" autoAdjust="0"/>
    <p:restoredTop sz="68729" autoAdjust="0"/>
  </p:normalViewPr>
  <p:slideViewPr>
    <p:cSldViewPr>
      <p:cViewPr varScale="1">
        <p:scale>
          <a:sx n="73" d="100"/>
          <a:sy n="73" d="100"/>
        </p:scale>
        <p:origin x="-996" y="-108"/>
      </p:cViewPr>
      <p:guideLst>
        <p:guide orient="horz" pos="2160"/>
        <p:guide pos="2880"/>
      </p:guideLst>
    </p:cSldViewPr>
  </p:slideViewPr>
  <p:outlineViewPr>
    <p:cViewPr>
      <p:scale>
        <a:sx n="33" d="100"/>
        <a:sy n="33" d="100"/>
      </p:scale>
      <p:origin x="0" y="151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s-etuda\&#12487;&#12473;&#12463;&#12488;&#12483;&#12503;\&#23455;&#39443;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s-etuda\&#12487;&#12473;&#12463;&#12488;&#12483;&#12503;\&#23455;&#39443;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s-etuda\&#12487;&#12473;&#12463;&#12488;&#12483;&#12503;\&#23455;&#39443;4.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s-etuda\&#12487;&#12473;&#12463;&#12488;&#12483;&#12503;\&#23455;&#39443;4.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s-etuda\&#12487;&#12473;&#12463;&#12488;&#12483;&#12503;\&#23455;&#39443;4.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s-etuda\&#12487;&#12473;&#12463;&#12488;&#12483;&#12503;\&#23455;&#39443;4.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Documents%20and%20Settings\s-etuda\&#12487;&#12473;&#12463;&#12488;&#12483;&#12503;\&#23455;&#39443;4.xlsx"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Documents%20and%20Settings\s-etuda\&#12487;&#12473;&#12463;&#12488;&#12483;&#12503;\&#23455;&#39443;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en-US" altLang="ja-JP"/>
              <a:t>Antlr</a:t>
            </a:r>
            <a:endParaRPr lang="ja-JP" altLang="en-US"/>
          </a:p>
        </c:rich>
      </c:tx>
      <c:layout/>
    </c:title>
    <c:plotArea>
      <c:layout/>
      <c:lineChart>
        <c:grouping val="standard"/>
        <c:ser>
          <c:idx val="0"/>
          <c:order val="0"/>
          <c:tx>
            <c:strRef>
              <c:f>Sheet5!$A$2</c:f>
              <c:strCache>
                <c:ptCount val="1"/>
                <c:pt idx="0">
                  <c:v>理想的な性能向上比</c:v>
                </c:pt>
              </c:strCache>
            </c:strRef>
          </c:tx>
          <c:spPr>
            <a:ln>
              <a:solidFill>
                <a:schemeClr val="tx1"/>
              </a:solidFill>
              <a:prstDash val="sysDash"/>
            </a:ln>
          </c:spPr>
          <c:marker>
            <c:symbol val="none"/>
          </c:marker>
          <c:val>
            <c:numRef>
              <c:f>Sheet5!$A$3:$A$8</c:f>
              <c:numCache>
                <c:formatCode>General</c:formatCode>
                <c:ptCount val="6"/>
                <c:pt idx="0">
                  <c:v>1</c:v>
                </c:pt>
                <c:pt idx="1">
                  <c:v>2</c:v>
                </c:pt>
                <c:pt idx="2">
                  <c:v>3</c:v>
                </c:pt>
                <c:pt idx="3">
                  <c:v>4</c:v>
                </c:pt>
                <c:pt idx="4">
                  <c:v>5</c:v>
                </c:pt>
                <c:pt idx="5">
                  <c:v>6</c:v>
                </c:pt>
              </c:numCache>
            </c:numRef>
          </c:val>
        </c:ser>
        <c:ser>
          <c:idx val="1"/>
          <c:order val="1"/>
          <c:tx>
            <c:strRef>
              <c:f>Sheet5!$B$2</c:f>
              <c:strCache>
                <c:ptCount val="1"/>
                <c:pt idx="0">
                  <c:v>マスタ・ワーカ法</c:v>
                </c:pt>
              </c:strCache>
            </c:strRef>
          </c:tx>
          <c:val>
            <c:numRef>
              <c:f>Sheet5!$B$3:$B$8</c:f>
              <c:numCache>
                <c:formatCode>General</c:formatCode>
                <c:ptCount val="6"/>
                <c:pt idx="0">
                  <c:v>1</c:v>
                </c:pt>
                <c:pt idx="1">
                  <c:v>1.8216249236408064</c:v>
                </c:pt>
                <c:pt idx="2">
                  <c:v>2.6134969325153392</c:v>
                </c:pt>
                <c:pt idx="3">
                  <c:v>3.0742268041237093</c:v>
                </c:pt>
                <c:pt idx="4">
                  <c:v>3.0965732087227416</c:v>
                </c:pt>
                <c:pt idx="5">
                  <c:v>3.1127348643006272</c:v>
                </c:pt>
              </c:numCache>
            </c:numRef>
          </c:val>
        </c:ser>
        <c:marker val="1"/>
        <c:axId val="177585536"/>
        <c:axId val="178279936"/>
      </c:lineChart>
      <c:catAx>
        <c:axId val="177585536"/>
        <c:scaling>
          <c:orientation val="minMax"/>
        </c:scaling>
        <c:axPos val="b"/>
        <c:title>
          <c:tx>
            <c:rich>
              <a:bodyPr/>
              <a:lstStyle/>
              <a:p>
                <a:pPr>
                  <a:defRPr sz="1200"/>
                </a:pPr>
                <a:r>
                  <a:rPr lang="ja-JP" altLang="en-US" sz="1200"/>
                  <a:t>ワーカ台数</a:t>
                </a:r>
                <a:r>
                  <a:rPr lang="en-US" altLang="ja-JP" sz="1200"/>
                  <a:t>(</a:t>
                </a:r>
                <a:r>
                  <a:rPr lang="ja-JP" altLang="en-US" sz="1200"/>
                  <a:t>台</a:t>
                </a:r>
                <a:r>
                  <a:rPr lang="en-US" altLang="ja-JP" sz="1200"/>
                  <a:t>)</a:t>
                </a:r>
                <a:endParaRPr lang="ja-JP" altLang="en-US" sz="1200"/>
              </a:p>
            </c:rich>
          </c:tx>
          <c:layout/>
        </c:title>
        <c:tickLblPos val="nextTo"/>
        <c:crossAx val="178279936"/>
        <c:crosses val="autoZero"/>
        <c:auto val="1"/>
        <c:lblAlgn val="ctr"/>
        <c:lblOffset val="100"/>
      </c:catAx>
      <c:valAx>
        <c:axId val="178279936"/>
        <c:scaling>
          <c:orientation val="minMax"/>
        </c:scaling>
        <c:axPos val="l"/>
        <c:majorGridlines/>
        <c:title>
          <c:tx>
            <c:rich>
              <a:bodyPr rot="-5400000" vert="horz"/>
              <a:lstStyle/>
              <a:p>
                <a:pPr>
                  <a:defRPr sz="1200"/>
                </a:pPr>
                <a:r>
                  <a:rPr lang="ja-JP" altLang="en-US" sz="1200"/>
                  <a:t>性能向上比</a:t>
                </a:r>
                <a:r>
                  <a:rPr lang="en-US" altLang="ja-JP" sz="1200"/>
                  <a:t>(</a:t>
                </a:r>
                <a:r>
                  <a:rPr lang="ja-JP" altLang="en-US" sz="1200"/>
                  <a:t>倍</a:t>
                </a:r>
                <a:r>
                  <a:rPr lang="en-US" altLang="ja-JP" sz="1200"/>
                  <a:t>)</a:t>
                </a:r>
                <a:endParaRPr lang="ja-JP" altLang="en-US" sz="1200"/>
              </a:p>
            </c:rich>
          </c:tx>
          <c:layout/>
        </c:title>
        <c:numFmt formatCode="General" sourceLinked="1"/>
        <c:tickLblPos val="nextTo"/>
        <c:crossAx val="177585536"/>
        <c:crosses val="autoZero"/>
        <c:crossBetween val="between"/>
      </c:valAx>
    </c:plotArea>
    <c:legend>
      <c:legendPos val="t"/>
      <c:layout/>
      <c:txPr>
        <a:bodyPr/>
        <a:lstStyle/>
        <a:p>
          <a:pPr>
            <a:defRPr sz="1200"/>
          </a:pPr>
          <a:endParaRPr lang="ja-JP"/>
        </a:p>
      </c:txPr>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en-US" altLang="ja-JP"/>
              <a:t>Apache-Ant</a:t>
            </a:r>
            <a:endParaRPr lang="ja-JP" altLang="en-US"/>
          </a:p>
        </c:rich>
      </c:tx>
      <c:layout/>
    </c:title>
    <c:plotArea>
      <c:layout/>
      <c:lineChart>
        <c:grouping val="standard"/>
        <c:ser>
          <c:idx val="0"/>
          <c:order val="0"/>
          <c:tx>
            <c:strRef>
              <c:f>Sheet5!$A$20</c:f>
              <c:strCache>
                <c:ptCount val="1"/>
                <c:pt idx="0">
                  <c:v>理想的な性能向上比</c:v>
                </c:pt>
              </c:strCache>
            </c:strRef>
          </c:tx>
          <c:spPr>
            <a:ln>
              <a:solidFill>
                <a:schemeClr val="tx1"/>
              </a:solidFill>
              <a:prstDash val="sysDash"/>
            </a:ln>
          </c:spPr>
          <c:marker>
            <c:symbol val="none"/>
          </c:marker>
          <c:val>
            <c:numRef>
              <c:f>Sheet5!$A$21:$A$26</c:f>
              <c:numCache>
                <c:formatCode>General</c:formatCode>
                <c:ptCount val="6"/>
                <c:pt idx="0">
                  <c:v>1</c:v>
                </c:pt>
                <c:pt idx="1">
                  <c:v>2</c:v>
                </c:pt>
                <c:pt idx="2">
                  <c:v>3</c:v>
                </c:pt>
                <c:pt idx="3">
                  <c:v>4</c:v>
                </c:pt>
                <c:pt idx="4">
                  <c:v>5</c:v>
                </c:pt>
                <c:pt idx="5">
                  <c:v>6</c:v>
                </c:pt>
              </c:numCache>
            </c:numRef>
          </c:val>
        </c:ser>
        <c:ser>
          <c:idx val="1"/>
          <c:order val="1"/>
          <c:tx>
            <c:strRef>
              <c:f>Sheet5!$B$20</c:f>
              <c:strCache>
                <c:ptCount val="1"/>
                <c:pt idx="0">
                  <c:v>マスタ・ワーカ法</c:v>
                </c:pt>
              </c:strCache>
            </c:strRef>
          </c:tx>
          <c:val>
            <c:numRef>
              <c:f>Sheet5!$B$21:$B$26</c:f>
              <c:numCache>
                <c:formatCode>General</c:formatCode>
                <c:ptCount val="6"/>
                <c:pt idx="0">
                  <c:v>1</c:v>
                </c:pt>
                <c:pt idx="1">
                  <c:v>1.828469326980346</c:v>
                </c:pt>
                <c:pt idx="2">
                  <c:v>1.838323353293412</c:v>
                </c:pt>
                <c:pt idx="3">
                  <c:v>1.8192592592592594</c:v>
                </c:pt>
                <c:pt idx="4">
                  <c:v>1.8279249776719251</c:v>
                </c:pt>
                <c:pt idx="5">
                  <c:v>1.8333830994326659</c:v>
                </c:pt>
              </c:numCache>
            </c:numRef>
          </c:val>
        </c:ser>
        <c:marker val="1"/>
        <c:axId val="178309376"/>
        <c:axId val="178315648"/>
      </c:lineChart>
      <c:catAx>
        <c:axId val="178309376"/>
        <c:scaling>
          <c:orientation val="minMax"/>
        </c:scaling>
        <c:axPos val="b"/>
        <c:title>
          <c:tx>
            <c:rich>
              <a:bodyPr/>
              <a:lstStyle/>
              <a:p>
                <a:pPr>
                  <a:defRPr sz="1200"/>
                </a:pPr>
                <a:r>
                  <a:rPr lang="ja-JP" altLang="en-US" sz="1200"/>
                  <a:t>ワーカ台数</a:t>
                </a:r>
                <a:r>
                  <a:rPr lang="en-US" altLang="ja-JP" sz="1200"/>
                  <a:t>(</a:t>
                </a:r>
                <a:r>
                  <a:rPr lang="ja-JP" altLang="en-US" sz="1200"/>
                  <a:t>台</a:t>
                </a:r>
                <a:r>
                  <a:rPr lang="en-US" altLang="ja-JP" sz="1200"/>
                  <a:t>)</a:t>
                </a:r>
                <a:endParaRPr lang="ja-JP" altLang="en-US" sz="1200"/>
              </a:p>
            </c:rich>
          </c:tx>
          <c:layout/>
        </c:title>
        <c:tickLblPos val="nextTo"/>
        <c:crossAx val="178315648"/>
        <c:crosses val="autoZero"/>
        <c:auto val="1"/>
        <c:lblAlgn val="ctr"/>
        <c:lblOffset val="100"/>
      </c:catAx>
      <c:valAx>
        <c:axId val="178315648"/>
        <c:scaling>
          <c:orientation val="minMax"/>
        </c:scaling>
        <c:axPos val="l"/>
        <c:majorGridlines/>
        <c:title>
          <c:tx>
            <c:rich>
              <a:bodyPr rot="-5400000" vert="horz"/>
              <a:lstStyle/>
              <a:p>
                <a:pPr>
                  <a:defRPr sz="1200"/>
                </a:pPr>
                <a:r>
                  <a:rPr lang="ja-JP" altLang="en-US" sz="1200"/>
                  <a:t>性能向上比</a:t>
                </a:r>
                <a:r>
                  <a:rPr lang="en-US" altLang="ja-JP" sz="1200"/>
                  <a:t>(</a:t>
                </a:r>
                <a:r>
                  <a:rPr lang="ja-JP" altLang="en-US" sz="1200"/>
                  <a:t>倍</a:t>
                </a:r>
                <a:r>
                  <a:rPr lang="en-US" altLang="ja-JP" sz="1200"/>
                  <a:t>)</a:t>
                </a:r>
                <a:endParaRPr lang="ja-JP" altLang="en-US" sz="1200"/>
              </a:p>
            </c:rich>
          </c:tx>
          <c:layout/>
        </c:title>
        <c:numFmt formatCode="General" sourceLinked="1"/>
        <c:tickLblPos val="nextTo"/>
        <c:crossAx val="178309376"/>
        <c:crosses val="autoZero"/>
        <c:crossBetween val="between"/>
      </c:valAx>
    </c:plotArea>
    <c:legend>
      <c:legendPos val="t"/>
      <c:layout/>
      <c:txPr>
        <a:bodyPr/>
        <a:lstStyle/>
        <a:p>
          <a:pPr>
            <a:defRPr sz="1200"/>
          </a:pPr>
          <a:endParaRPr lang="ja-JP"/>
        </a:p>
      </c:txPr>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ja-JP"/>
  <c:style val="3"/>
  <c:chart>
    <c:title>
      <c:tx>
        <c:rich>
          <a:bodyPr/>
          <a:lstStyle/>
          <a:p>
            <a:pPr>
              <a:defRPr/>
            </a:pPr>
            <a:r>
              <a:rPr lang="en-US" dirty="0" err="1" smtClean="0"/>
              <a:t>Antlr</a:t>
            </a:r>
            <a:r>
              <a:rPr lang="ja-JP" altLang="en-US" dirty="0" smtClean="0"/>
              <a:t>　</a:t>
            </a:r>
            <a:r>
              <a:rPr lang="en-US" altLang="ja-JP" sz="1400" dirty="0" smtClean="0"/>
              <a:t>(</a:t>
            </a:r>
            <a:r>
              <a:rPr lang="ja-JP" altLang="en-US" sz="1400" dirty="0" smtClean="0"/>
              <a:t>ジョブ数</a:t>
            </a:r>
            <a:r>
              <a:rPr lang="en-US" altLang="ja-JP" sz="1400" dirty="0" smtClean="0"/>
              <a:t>1370)</a:t>
            </a:r>
            <a:endParaRPr lang="en-US" sz="1400" dirty="0"/>
          </a:p>
        </c:rich>
      </c:tx>
      <c:layout/>
    </c:title>
    <c:plotArea>
      <c:layout/>
      <c:pieChart>
        <c:varyColors val="1"/>
        <c:ser>
          <c:idx val="0"/>
          <c:order val="0"/>
          <c:tx>
            <c:strRef>
              <c:f>Sheet5!$C$46</c:f>
              <c:strCache>
                <c:ptCount val="1"/>
                <c:pt idx="0">
                  <c:v>処理時間</c:v>
                </c:pt>
              </c:strCache>
            </c:strRef>
          </c:tx>
          <c:spPr>
            <a:ln>
              <a:solidFill>
                <a:schemeClr val="tx1"/>
              </a:solidFill>
            </a:ln>
          </c:spPr>
          <c:dLbls>
            <c:showPercent val="1"/>
          </c:dLbls>
          <c:cat>
            <c:strRef>
              <c:f>Sheet5!$A$47:$A$52</c:f>
              <c:strCache>
                <c:ptCount val="6"/>
                <c:pt idx="0">
                  <c:v>match(antlr.collections.AST, int)</c:v>
                </c:pt>
                <c:pt idx="1">
                  <c:v>CONTROL_START[IF]</c:v>
                </c:pt>
                <c:pt idx="2">
                  <c:v>getFirstChild()</c:v>
                </c:pt>
                <c:pt idx="3">
                  <c:v>getType()</c:v>
                </c:pt>
                <c:pt idx="4">
                  <c:v>getNextSibling()</c:v>
                </c:pt>
                <c:pt idx="5">
                  <c:v>その他</c:v>
                </c:pt>
              </c:strCache>
            </c:strRef>
          </c:cat>
          <c:val>
            <c:numRef>
              <c:f>Sheet5!$C$47:$C$52</c:f>
              <c:numCache>
                <c:formatCode>General</c:formatCode>
                <c:ptCount val="6"/>
                <c:pt idx="0">
                  <c:v>115573</c:v>
                </c:pt>
                <c:pt idx="1">
                  <c:v>111415</c:v>
                </c:pt>
                <c:pt idx="2">
                  <c:v>48806</c:v>
                </c:pt>
                <c:pt idx="3">
                  <c:v>48080</c:v>
                </c:pt>
                <c:pt idx="4">
                  <c:v>24789</c:v>
                </c:pt>
                <c:pt idx="5">
                  <c:v>22277</c:v>
                </c:pt>
              </c:numCache>
            </c:numRef>
          </c:val>
        </c:ser>
        <c:dLbls>
          <c:showPercent val="1"/>
        </c:dLbls>
        <c:firstSliceAng val="0"/>
      </c:pieChart>
    </c:plotArea>
    <c:legend>
      <c:legendPos val="r"/>
      <c:layout>
        <c:manualLayout>
          <c:xMode val="edge"/>
          <c:yMode val="edge"/>
          <c:x val="0.59966200295981231"/>
          <c:y val="0.22554721284253182"/>
          <c:w val="0.36683566518676097"/>
          <c:h val="0.61214880829760365"/>
        </c:manualLayout>
      </c:layout>
      <c:txPr>
        <a:bodyPr/>
        <a:lstStyle/>
        <a:p>
          <a:pPr>
            <a:defRPr sz="1400"/>
          </a:pPr>
          <a:endParaRPr lang="ja-JP"/>
        </a:p>
      </c:txPr>
    </c:legend>
    <c:plotVisOnly val="1"/>
  </c:chart>
  <c:txPr>
    <a:bodyPr/>
    <a:lstStyle/>
    <a:p>
      <a:pPr>
        <a:defRPr sz="1800"/>
      </a:pPr>
      <a:endParaRPr lang="ja-JP"/>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ja-JP"/>
  <c:style val="3"/>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2160" b="1" i="0" u="none" strike="noStrike" kern="1200" baseline="0">
                <a:solidFill>
                  <a:srgbClr val="000000"/>
                </a:solidFill>
                <a:latin typeface="+mn-lt"/>
                <a:ea typeface="+mn-ea"/>
                <a:cs typeface="+mn-cs"/>
              </a:defRPr>
            </a:pPr>
            <a:r>
              <a:rPr lang="en-US" dirty="0" smtClean="0"/>
              <a:t>Apache-Ant</a:t>
            </a:r>
            <a:r>
              <a:rPr lang="ja-JP" altLang="en-US" dirty="0" smtClean="0"/>
              <a:t>　</a:t>
            </a:r>
            <a:r>
              <a:rPr lang="en-US" sz="1400" b="1" i="0" baseline="0" dirty="0" smtClean="0"/>
              <a:t>(</a:t>
            </a:r>
            <a:r>
              <a:rPr lang="ja-JP" sz="1400" b="1" i="0" baseline="0" dirty="0" smtClean="0"/>
              <a:t>ジョブ数</a:t>
            </a:r>
            <a:r>
              <a:rPr lang="en-US" sz="1400" b="1" i="0" baseline="0" dirty="0" smtClean="0"/>
              <a:t>3</a:t>
            </a:r>
            <a:r>
              <a:rPr lang="en-US" altLang="ja-JP" sz="1400" b="1" i="0" baseline="0" dirty="0" smtClean="0"/>
              <a:t>847</a:t>
            </a:r>
            <a:r>
              <a:rPr lang="en-US" sz="1400" b="1" i="0" baseline="0" dirty="0" smtClean="0"/>
              <a:t>)</a:t>
            </a:r>
            <a:endParaRPr lang="ja-JP" dirty="0"/>
          </a:p>
        </c:rich>
      </c:tx>
      <c:layout>
        <c:manualLayout>
          <c:xMode val="edge"/>
          <c:yMode val="edge"/>
          <c:x val="0.15877107595244838"/>
          <c:y val="1.3303251922319903E-2"/>
        </c:manualLayout>
      </c:layout>
    </c:title>
    <c:plotArea>
      <c:layout/>
      <c:pieChart>
        <c:varyColors val="1"/>
        <c:ser>
          <c:idx val="0"/>
          <c:order val="0"/>
          <c:spPr>
            <a:ln>
              <a:solidFill>
                <a:srgbClr val="000000"/>
              </a:solidFill>
            </a:ln>
          </c:spPr>
          <c:dLbls>
            <c:showPercent val="1"/>
          </c:dLbls>
          <c:cat>
            <c:strRef>
              <c:f>Sheet5!$A$57:$A$62</c:f>
              <c:strCache>
                <c:ptCount val="6"/>
                <c:pt idx="0">
                  <c:v>CONTROL_START[IF]</c:v>
                </c:pt>
                <c:pt idx="1">
                  <c:v>createArgument()</c:v>
                </c:pt>
                <c:pt idx="2">
                  <c:v>setValue(string)</c:v>
                </c:pt>
                <c:pt idx="3">
                  <c:v>getProject()</c:v>
                </c:pt>
                <c:pt idx="4">
                  <c:v>hasMoreElements()</c:v>
                </c:pt>
                <c:pt idx="5">
                  <c:v>その他</c:v>
                </c:pt>
              </c:strCache>
            </c:strRef>
          </c:cat>
          <c:val>
            <c:numRef>
              <c:f>Sheet5!$C$57:$C$62</c:f>
              <c:numCache>
                <c:formatCode>General</c:formatCode>
                <c:ptCount val="6"/>
                <c:pt idx="0">
                  <c:v>429064</c:v>
                </c:pt>
                <c:pt idx="1">
                  <c:v>142405</c:v>
                </c:pt>
                <c:pt idx="2">
                  <c:v>70815</c:v>
                </c:pt>
                <c:pt idx="3">
                  <c:v>35589</c:v>
                </c:pt>
                <c:pt idx="4">
                  <c:v>29302</c:v>
                </c:pt>
                <c:pt idx="5">
                  <c:v>103776</c:v>
                </c:pt>
              </c:numCache>
            </c:numRef>
          </c:val>
        </c:ser>
        <c:dLbls>
          <c:showPercent val="1"/>
        </c:dLbls>
        <c:firstSliceAng val="0"/>
      </c:pieChart>
    </c:plotArea>
    <c:legend>
      <c:legendPos val="r"/>
      <c:layout>
        <c:manualLayout>
          <c:xMode val="edge"/>
          <c:yMode val="edge"/>
          <c:x val="0.58053239074417839"/>
          <c:y val="0.25426447697280907"/>
          <c:w val="0.40164672458220319"/>
          <c:h val="0.59014134964081222"/>
        </c:manualLayout>
      </c:layout>
      <c:txPr>
        <a:bodyPr/>
        <a:lstStyle/>
        <a:p>
          <a:pPr>
            <a:defRPr sz="1400"/>
          </a:pPr>
          <a:endParaRPr lang="ja-JP"/>
        </a:p>
      </c:txPr>
    </c:legend>
    <c:plotVisOnly val="1"/>
  </c:chart>
  <c:txPr>
    <a:bodyPr/>
    <a:lstStyle/>
    <a:p>
      <a:pPr>
        <a:defRPr sz="1800"/>
      </a:pPr>
      <a:endParaRPr lang="ja-JP"/>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en-US" altLang="ja-JP"/>
              <a:t>Antlr</a:t>
            </a:r>
            <a:endParaRPr lang="ja-JP" altLang="en-US"/>
          </a:p>
        </c:rich>
      </c:tx>
      <c:layout/>
    </c:title>
    <c:plotArea>
      <c:layout>
        <c:manualLayout>
          <c:layoutTarget val="inner"/>
          <c:xMode val="edge"/>
          <c:yMode val="edge"/>
          <c:x val="0.14160997415007889"/>
          <c:y val="0.22695578459157831"/>
          <c:w val="0.79348748187461415"/>
          <c:h val="0.62145700597997544"/>
        </c:manualLayout>
      </c:layout>
      <c:lineChart>
        <c:grouping val="standard"/>
        <c:ser>
          <c:idx val="0"/>
          <c:order val="0"/>
          <c:tx>
            <c:strRef>
              <c:f>Sheet5!$A$10</c:f>
              <c:strCache>
                <c:ptCount val="1"/>
                <c:pt idx="0">
                  <c:v>理想的な性能向上比</c:v>
                </c:pt>
              </c:strCache>
            </c:strRef>
          </c:tx>
          <c:spPr>
            <a:ln>
              <a:solidFill>
                <a:schemeClr val="tx1"/>
              </a:solidFill>
              <a:prstDash val="sysDash"/>
            </a:ln>
          </c:spPr>
          <c:marker>
            <c:symbol val="none"/>
          </c:marker>
          <c:val>
            <c:numRef>
              <c:f>Sheet5!$A$11:$A$16</c:f>
              <c:numCache>
                <c:formatCode>General</c:formatCode>
                <c:ptCount val="6"/>
                <c:pt idx="0">
                  <c:v>1</c:v>
                </c:pt>
                <c:pt idx="1">
                  <c:v>2</c:v>
                </c:pt>
                <c:pt idx="2">
                  <c:v>3</c:v>
                </c:pt>
                <c:pt idx="3">
                  <c:v>4</c:v>
                </c:pt>
                <c:pt idx="4">
                  <c:v>5</c:v>
                </c:pt>
                <c:pt idx="5">
                  <c:v>6</c:v>
                </c:pt>
              </c:numCache>
            </c:numRef>
          </c:val>
        </c:ser>
        <c:ser>
          <c:idx val="1"/>
          <c:order val="1"/>
          <c:tx>
            <c:strRef>
              <c:f>Sheet5!$B$10</c:f>
              <c:strCache>
                <c:ptCount val="1"/>
                <c:pt idx="0">
                  <c:v>マスタ・ワーカ法</c:v>
                </c:pt>
              </c:strCache>
            </c:strRef>
          </c:tx>
          <c:val>
            <c:numRef>
              <c:f>Sheet5!$B$11:$B$16</c:f>
              <c:numCache>
                <c:formatCode>General</c:formatCode>
                <c:ptCount val="6"/>
                <c:pt idx="0">
                  <c:v>1</c:v>
                </c:pt>
                <c:pt idx="1">
                  <c:v>1.821599999999999</c:v>
                </c:pt>
                <c:pt idx="2">
                  <c:v>2.61</c:v>
                </c:pt>
                <c:pt idx="3">
                  <c:v>3.07</c:v>
                </c:pt>
                <c:pt idx="4">
                  <c:v>3.09</c:v>
                </c:pt>
                <c:pt idx="5">
                  <c:v>3.11</c:v>
                </c:pt>
              </c:numCache>
            </c:numRef>
          </c:val>
        </c:ser>
        <c:ser>
          <c:idx val="2"/>
          <c:order val="2"/>
          <c:tx>
            <c:strRef>
              <c:f>Sheet5!$C$10</c:f>
              <c:strCache>
                <c:ptCount val="1"/>
                <c:pt idx="0">
                  <c:v>マスタ・タスク・スティール法</c:v>
                </c:pt>
              </c:strCache>
            </c:strRef>
          </c:tx>
          <c:spPr>
            <a:ln>
              <a:solidFill>
                <a:srgbClr val="C00000"/>
              </a:solidFill>
            </a:ln>
          </c:spPr>
          <c:marker>
            <c:spPr>
              <a:solidFill>
                <a:srgbClr val="C00000"/>
              </a:solidFill>
              <a:ln>
                <a:solidFill>
                  <a:srgbClr val="C00000"/>
                </a:solidFill>
              </a:ln>
            </c:spPr>
          </c:marker>
          <c:val>
            <c:numRef>
              <c:f>Sheet5!$C$11:$C$16</c:f>
              <c:numCache>
                <c:formatCode>General</c:formatCode>
                <c:ptCount val="6"/>
                <c:pt idx="0">
                  <c:v>1</c:v>
                </c:pt>
                <c:pt idx="1">
                  <c:v>1.9565780946208695</c:v>
                </c:pt>
                <c:pt idx="2">
                  <c:v>2.7296564195298347</c:v>
                </c:pt>
                <c:pt idx="3">
                  <c:v>3.624249699879952</c:v>
                </c:pt>
                <c:pt idx="4">
                  <c:v>4.4725925925925933</c:v>
                </c:pt>
                <c:pt idx="5">
                  <c:v>5.2964912280701784</c:v>
                </c:pt>
              </c:numCache>
            </c:numRef>
          </c:val>
        </c:ser>
        <c:marker val="1"/>
        <c:axId val="178354816"/>
        <c:axId val="178361472"/>
      </c:lineChart>
      <c:catAx>
        <c:axId val="178354816"/>
        <c:scaling>
          <c:orientation val="minMax"/>
        </c:scaling>
        <c:axPos val="b"/>
        <c:title>
          <c:tx>
            <c:rich>
              <a:bodyPr/>
              <a:lstStyle/>
              <a:p>
                <a:pPr>
                  <a:defRPr sz="1200"/>
                </a:pPr>
                <a:r>
                  <a:rPr lang="ja-JP" altLang="en-US" sz="1200" dirty="0" smtClean="0"/>
                  <a:t>ワーカ台数</a:t>
                </a:r>
                <a:r>
                  <a:rPr lang="en-US" altLang="ja-JP" sz="1200" dirty="0"/>
                  <a:t>(</a:t>
                </a:r>
                <a:r>
                  <a:rPr lang="ja-JP" altLang="en-US" sz="1200" dirty="0"/>
                  <a:t>台</a:t>
                </a:r>
                <a:r>
                  <a:rPr lang="en-US" altLang="ja-JP" sz="1200" dirty="0"/>
                  <a:t>)</a:t>
                </a:r>
                <a:endParaRPr lang="en-US" altLang="en-US" sz="1200" dirty="0"/>
              </a:p>
            </c:rich>
          </c:tx>
          <c:layout/>
        </c:title>
        <c:tickLblPos val="nextTo"/>
        <c:crossAx val="178361472"/>
        <c:crosses val="autoZero"/>
        <c:auto val="1"/>
        <c:lblAlgn val="ctr"/>
        <c:lblOffset val="100"/>
      </c:catAx>
      <c:valAx>
        <c:axId val="178361472"/>
        <c:scaling>
          <c:orientation val="minMax"/>
        </c:scaling>
        <c:axPos val="l"/>
        <c:majorGridlines/>
        <c:title>
          <c:tx>
            <c:rich>
              <a:bodyPr rot="-5400000" vert="horz"/>
              <a:lstStyle/>
              <a:p>
                <a:pPr>
                  <a:defRPr sz="1200"/>
                </a:pPr>
                <a:r>
                  <a:rPr lang="ja-JP" altLang="en-US" sz="1200"/>
                  <a:t>性能向上比</a:t>
                </a:r>
                <a:r>
                  <a:rPr lang="en-US" altLang="ja-JP" sz="1200"/>
                  <a:t>(</a:t>
                </a:r>
                <a:r>
                  <a:rPr lang="ja-JP" altLang="en-US" sz="1200"/>
                  <a:t>倍</a:t>
                </a:r>
                <a:r>
                  <a:rPr lang="en-US" altLang="ja-JP" sz="1200"/>
                  <a:t>)</a:t>
                </a:r>
                <a:endParaRPr lang="ja-JP" altLang="en-US" sz="1200"/>
              </a:p>
            </c:rich>
          </c:tx>
          <c:layout/>
        </c:title>
        <c:numFmt formatCode="General" sourceLinked="1"/>
        <c:tickLblPos val="nextTo"/>
        <c:crossAx val="178354816"/>
        <c:crosses val="autoZero"/>
        <c:crossBetween val="between"/>
      </c:valAx>
    </c:plotArea>
    <c:legend>
      <c:legendPos val="t"/>
      <c:layout>
        <c:manualLayout>
          <c:xMode val="edge"/>
          <c:yMode val="edge"/>
          <c:x val="0"/>
          <c:y val="9.1022465635026362E-2"/>
          <c:w val="1"/>
          <c:h val="0.10622272186500049"/>
        </c:manualLayout>
      </c:layout>
      <c:txPr>
        <a:bodyPr/>
        <a:lstStyle/>
        <a:p>
          <a:pPr>
            <a:defRPr sz="1200"/>
          </a:pPr>
          <a:endParaRPr lang="ja-JP"/>
        </a:p>
      </c:txPr>
    </c:legend>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en-US" altLang="ja-JP"/>
              <a:t>Apache-Ant</a:t>
            </a:r>
            <a:endParaRPr lang="ja-JP" altLang="en-US"/>
          </a:p>
        </c:rich>
      </c:tx>
      <c:layout/>
    </c:title>
    <c:plotArea>
      <c:layout>
        <c:manualLayout>
          <c:layoutTarget val="inner"/>
          <c:xMode val="edge"/>
          <c:yMode val="edge"/>
          <c:x val="0.14816060687989074"/>
          <c:y val="0.22695573632393021"/>
          <c:w val="0.78782210425643151"/>
          <c:h val="0.62955997487891924"/>
        </c:manualLayout>
      </c:layout>
      <c:lineChart>
        <c:grouping val="standard"/>
        <c:ser>
          <c:idx val="0"/>
          <c:order val="0"/>
          <c:tx>
            <c:strRef>
              <c:f>Sheet5!$A$28</c:f>
              <c:strCache>
                <c:ptCount val="1"/>
                <c:pt idx="0">
                  <c:v>理想的な性能向上比</c:v>
                </c:pt>
              </c:strCache>
            </c:strRef>
          </c:tx>
          <c:spPr>
            <a:ln>
              <a:solidFill>
                <a:schemeClr val="tx1"/>
              </a:solidFill>
              <a:prstDash val="sysDash"/>
            </a:ln>
          </c:spPr>
          <c:marker>
            <c:symbol val="none"/>
          </c:marker>
          <c:val>
            <c:numRef>
              <c:f>Sheet5!$A$29:$A$34</c:f>
              <c:numCache>
                <c:formatCode>General</c:formatCode>
                <c:ptCount val="6"/>
                <c:pt idx="0">
                  <c:v>1</c:v>
                </c:pt>
                <c:pt idx="1">
                  <c:v>2</c:v>
                </c:pt>
                <c:pt idx="2">
                  <c:v>3</c:v>
                </c:pt>
                <c:pt idx="3">
                  <c:v>4</c:v>
                </c:pt>
                <c:pt idx="4">
                  <c:v>5</c:v>
                </c:pt>
                <c:pt idx="5">
                  <c:v>6</c:v>
                </c:pt>
              </c:numCache>
            </c:numRef>
          </c:val>
        </c:ser>
        <c:ser>
          <c:idx val="1"/>
          <c:order val="1"/>
          <c:tx>
            <c:strRef>
              <c:f>Sheet5!$B$28</c:f>
              <c:strCache>
                <c:ptCount val="1"/>
                <c:pt idx="0">
                  <c:v>マスタ・ワーカ法</c:v>
                </c:pt>
              </c:strCache>
            </c:strRef>
          </c:tx>
          <c:val>
            <c:numRef>
              <c:f>Sheet5!$B$29:$B$34</c:f>
              <c:numCache>
                <c:formatCode>General</c:formatCode>
                <c:ptCount val="6"/>
                <c:pt idx="0">
                  <c:v>1</c:v>
                </c:pt>
                <c:pt idx="1">
                  <c:v>1.82</c:v>
                </c:pt>
                <c:pt idx="2">
                  <c:v>1.83</c:v>
                </c:pt>
                <c:pt idx="3">
                  <c:v>1.81</c:v>
                </c:pt>
                <c:pt idx="4">
                  <c:v>1.82</c:v>
                </c:pt>
                <c:pt idx="5">
                  <c:v>1.83</c:v>
                </c:pt>
              </c:numCache>
            </c:numRef>
          </c:val>
        </c:ser>
        <c:ser>
          <c:idx val="2"/>
          <c:order val="2"/>
          <c:tx>
            <c:strRef>
              <c:f>Sheet5!$C$28</c:f>
              <c:strCache>
                <c:ptCount val="1"/>
                <c:pt idx="0">
                  <c:v>マスタ・タスク・スティール法</c:v>
                </c:pt>
              </c:strCache>
            </c:strRef>
          </c:tx>
          <c:spPr>
            <a:ln>
              <a:solidFill>
                <a:srgbClr val="C00000"/>
              </a:solidFill>
            </a:ln>
          </c:spPr>
          <c:marker>
            <c:spPr>
              <a:solidFill>
                <a:srgbClr val="C00000"/>
              </a:solidFill>
              <a:ln>
                <a:solidFill>
                  <a:srgbClr val="C00000"/>
                </a:solidFill>
              </a:ln>
            </c:spPr>
          </c:marker>
          <c:val>
            <c:numRef>
              <c:f>Sheet5!$C$29:$C$34</c:f>
              <c:numCache>
                <c:formatCode>General</c:formatCode>
                <c:ptCount val="6"/>
                <c:pt idx="0">
                  <c:v>1</c:v>
                </c:pt>
                <c:pt idx="1">
                  <c:v>1.9273120940303123</c:v>
                </c:pt>
                <c:pt idx="2">
                  <c:v>2.1886195995785038</c:v>
                </c:pt>
                <c:pt idx="3">
                  <c:v>2.8900742115027831</c:v>
                </c:pt>
                <c:pt idx="4">
                  <c:v>3.4198682766190975</c:v>
                </c:pt>
                <c:pt idx="5">
                  <c:v>4.0698889614630955</c:v>
                </c:pt>
              </c:numCache>
            </c:numRef>
          </c:val>
        </c:ser>
        <c:marker val="1"/>
        <c:axId val="178383104"/>
        <c:axId val="178549504"/>
      </c:lineChart>
      <c:catAx>
        <c:axId val="178383104"/>
        <c:scaling>
          <c:orientation val="minMax"/>
        </c:scaling>
        <c:axPos val="b"/>
        <c:title>
          <c:tx>
            <c:rich>
              <a:bodyPr/>
              <a:lstStyle/>
              <a:p>
                <a:pPr>
                  <a:defRPr sz="1200"/>
                </a:pPr>
                <a:r>
                  <a:rPr lang="ja-JP" altLang="en-US" sz="1200"/>
                  <a:t>ワーカ台数</a:t>
                </a:r>
                <a:r>
                  <a:rPr lang="en-US" altLang="ja-JP" sz="1200"/>
                  <a:t>(</a:t>
                </a:r>
                <a:r>
                  <a:rPr lang="ja-JP" altLang="en-US" sz="1200"/>
                  <a:t>台</a:t>
                </a:r>
                <a:r>
                  <a:rPr lang="en-US" altLang="ja-JP" sz="1200"/>
                  <a:t>)</a:t>
                </a:r>
                <a:endParaRPr lang="ja-JP" altLang="en-US" sz="1200"/>
              </a:p>
            </c:rich>
          </c:tx>
          <c:layout/>
        </c:title>
        <c:tickLblPos val="nextTo"/>
        <c:crossAx val="178549504"/>
        <c:crosses val="autoZero"/>
        <c:auto val="1"/>
        <c:lblAlgn val="ctr"/>
        <c:lblOffset val="100"/>
      </c:catAx>
      <c:valAx>
        <c:axId val="178549504"/>
        <c:scaling>
          <c:orientation val="minMax"/>
        </c:scaling>
        <c:axPos val="l"/>
        <c:majorGridlines/>
        <c:title>
          <c:tx>
            <c:rich>
              <a:bodyPr rot="-5400000" vert="horz"/>
              <a:lstStyle/>
              <a:p>
                <a:pPr>
                  <a:defRPr sz="1200"/>
                </a:pPr>
                <a:r>
                  <a:rPr lang="ja-JP" altLang="en-US" sz="1200"/>
                  <a:t>性能向上比</a:t>
                </a:r>
                <a:r>
                  <a:rPr lang="en-US" altLang="ja-JP" sz="1200"/>
                  <a:t>(</a:t>
                </a:r>
                <a:r>
                  <a:rPr lang="ja-JP" altLang="en-US" sz="1200"/>
                  <a:t>倍</a:t>
                </a:r>
                <a:r>
                  <a:rPr lang="en-US" altLang="ja-JP" sz="1200"/>
                  <a:t>)</a:t>
                </a:r>
                <a:endParaRPr lang="ja-JP" altLang="en-US" sz="1200"/>
              </a:p>
            </c:rich>
          </c:tx>
          <c:layout/>
        </c:title>
        <c:numFmt formatCode="General" sourceLinked="1"/>
        <c:tickLblPos val="nextTo"/>
        <c:crossAx val="178383104"/>
        <c:crosses val="autoZero"/>
        <c:crossBetween val="between"/>
      </c:valAx>
    </c:plotArea>
    <c:legend>
      <c:legendPos val="t"/>
      <c:layout>
        <c:manualLayout>
          <c:xMode val="edge"/>
          <c:yMode val="edge"/>
          <c:x val="0"/>
          <c:y val="9.3723409074426972E-2"/>
          <c:w val="1"/>
          <c:h val="9.2717885286494564E-2"/>
        </c:manualLayout>
      </c:layout>
      <c:txPr>
        <a:bodyPr/>
        <a:lstStyle/>
        <a:p>
          <a:pPr>
            <a:defRPr sz="1200"/>
          </a:pPr>
          <a:endParaRPr lang="ja-JP"/>
        </a:p>
      </c:txPr>
    </c:legend>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0.16213418635170604"/>
          <c:y val="4.5830834613165623E-2"/>
          <c:w val="0.8073101213910755"/>
          <c:h val="0.73340191609175864"/>
        </c:manualLayout>
      </c:layout>
      <c:barChart>
        <c:barDir val="col"/>
        <c:grouping val="clustered"/>
        <c:ser>
          <c:idx val="0"/>
          <c:order val="0"/>
          <c:tx>
            <c:strRef>
              <c:f>Sheet2!$B$60</c:f>
              <c:strCache>
                <c:ptCount val="1"/>
                <c:pt idx="0">
                  <c:v>処理時間</c:v>
                </c:pt>
              </c:strCache>
            </c:strRef>
          </c:tx>
          <c:cat>
            <c:strRef>
              <c:f>Sheet2!$A$61:$A$66</c:f>
              <c:strCache>
                <c:ptCount val="6"/>
                <c:pt idx="0">
                  <c:v>w1</c:v>
                </c:pt>
                <c:pt idx="1">
                  <c:v>w2</c:v>
                </c:pt>
                <c:pt idx="2">
                  <c:v>w3</c:v>
                </c:pt>
                <c:pt idx="3">
                  <c:v>w4</c:v>
                </c:pt>
                <c:pt idx="4">
                  <c:v>w5</c:v>
                </c:pt>
                <c:pt idx="5">
                  <c:v>w6</c:v>
                </c:pt>
              </c:strCache>
            </c:strRef>
          </c:cat>
          <c:val>
            <c:numRef>
              <c:f>Sheet2!$B$61:$B$66</c:f>
              <c:numCache>
                <c:formatCode>General</c:formatCode>
                <c:ptCount val="6"/>
                <c:pt idx="0">
                  <c:v>911</c:v>
                </c:pt>
                <c:pt idx="1">
                  <c:v>948</c:v>
                </c:pt>
                <c:pt idx="2">
                  <c:v>421</c:v>
                </c:pt>
                <c:pt idx="3">
                  <c:v>228</c:v>
                </c:pt>
                <c:pt idx="4">
                  <c:v>426</c:v>
                </c:pt>
                <c:pt idx="5">
                  <c:v>86</c:v>
                </c:pt>
              </c:numCache>
            </c:numRef>
          </c:val>
        </c:ser>
        <c:axId val="178582272"/>
        <c:axId val="178583808"/>
      </c:barChart>
      <c:catAx>
        <c:axId val="178582272"/>
        <c:scaling>
          <c:orientation val="minMax"/>
        </c:scaling>
        <c:axPos val="b"/>
        <c:tickLblPos val="nextTo"/>
        <c:txPr>
          <a:bodyPr/>
          <a:lstStyle/>
          <a:p>
            <a:pPr>
              <a:defRPr sz="1000"/>
            </a:pPr>
            <a:endParaRPr lang="ja-JP"/>
          </a:p>
        </c:txPr>
        <c:crossAx val="178583808"/>
        <c:crosses val="autoZero"/>
        <c:auto val="1"/>
        <c:lblAlgn val="ctr"/>
        <c:lblOffset val="100"/>
      </c:catAx>
      <c:valAx>
        <c:axId val="178583808"/>
        <c:scaling>
          <c:orientation val="minMax"/>
        </c:scaling>
        <c:axPos val="l"/>
        <c:majorGridlines/>
        <c:numFmt formatCode="General" sourceLinked="1"/>
        <c:tickLblPos val="nextTo"/>
        <c:txPr>
          <a:bodyPr/>
          <a:lstStyle/>
          <a:p>
            <a:pPr>
              <a:defRPr sz="1000"/>
            </a:pPr>
            <a:endParaRPr lang="ja-JP"/>
          </a:p>
        </c:txPr>
        <c:crossAx val="178582272"/>
        <c:crosses val="autoZero"/>
        <c:crossBetween val="between"/>
      </c:valAx>
    </c:plotArea>
    <c:plotVisOnly val="1"/>
  </c:chart>
  <c:externalData r:id="rId1"/>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1"/>
  <c:lang val="ja-JP"/>
  <c:chart>
    <c:plotArea>
      <c:layout>
        <c:manualLayout>
          <c:layoutTarget val="inner"/>
          <c:xMode val="edge"/>
          <c:yMode val="edge"/>
          <c:x val="0.18928457886426198"/>
          <c:y val="4.4321435868420786E-2"/>
          <c:w val="0.78120502542815962"/>
          <c:h val="0.72621402863564211"/>
        </c:manualLayout>
      </c:layout>
      <c:barChart>
        <c:barDir val="col"/>
        <c:grouping val="clustered"/>
        <c:ser>
          <c:idx val="0"/>
          <c:order val="0"/>
          <c:cat>
            <c:strRef>
              <c:f>Sheet2!$A$87:$A$92</c:f>
              <c:strCache>
                <c:ptCount val="6"/>
                <c:pt idx="0">
                  <c:v>w1</c:v>
                </c:pt>
                <c:pt idx="1">
                  <c:v>w2</c:v>
                </c:pt>
                <c:pt idx="2">
                  <c:v>w3</c:v>
                </c:pt>
                <c:pt idx="3">
                  <c:v>w4</c:v>
                </c:pt>
                <c:pt idx="4">
                  <c:v>w5</c:v>
                </c:pt>
                <c:pt idx="5">
                  <c:v>w6</c:v>
                </c:pt>
              </c:strCache>
            </c:strRef>
          </c:cat>
          <c:val>
            <c:numRef>
              <c:f>Sheet2!$B$87:$B$92</c:f>
              <c:numCache>
                <c:formatCode>General</c:formatCode>
                <c:ptCount val="6"/>
                <c:pt idx="0">
                  <c:v>3323</c:v>
                </c:pt>
                <c:pt idx="1">
                  <c:v>716</c:v>
                </c:pt>
                <c:pt idx="2">
                  <c:v>1329</c:v>
                </c:pt>
                <c:pt idx="3">
                  <c:v>296</c:v>
                </c:pt>
                <c:pt idx="4">
                  <c:v>292</c:v>
                </c:pt>
                <c:pt idx="5">
                  <c:v>288</c:v>
                </c:pt>
              </c:numCache>
            </c:numRef>
          </c:val>
        </c:ser>
        <c:axId val="178785664"/>
        <c:axId val="178799744"/>
      </c:barChart>
      <c:catAx>
        <c:axId val="178785664"/>
        <c:scaling>
          <c:orientation val="minMax"/>
        </c:scaling>
        <c:axPos val="b"/>
        <c:tickLblPos val="nextTo"/>
        <c:crossAx val="178799744"/>
        <c:crosses val="autoZero"/>
        <c:auto val="1"/>
        <c:lblAlgn val="ctr"/>
        <c:lblOffset val="100"/>
      </c:catAx>
      <c:valAx>
        <c:axId val="178799744"/>
        <c:scaling>
          <c:orientation val="minMax"/>
        </c:scaling>
        <c:axPos val="l"/>
        <c:majorGridlines/>
        <c:numFmt formatCode="General" sourceLinked="1"/>
        <c:tickLblPos val="nextTo"/>
        <c:crossAx val="178785664"/>
        <c:crosses val="autoZero"/>
        <c:crossBetween val="between"/>
      </c:valAx>
    </c:plotArea>
    <c:plotVisOnly val="1"/>
  </c:chart>
  <c:externalData r:id="rId1"/>
  <c:userShapes r:id="rId2"/>
</c:chartSpace>
</file>

<file path=ppt/drawings/drawing1.xml><?xml version="1.0" encoding="utf-8"?>
<c:userShapes xmlns:c="http://schemas.openxmlformats.org/drawingml/2006/chart">
  <cdr:relSizeAnchor xmlns:cdr="http://schemas.openxmlformats.org/drawingml/2006/chartDrawing">
    <cdr:from>
      <cdr:x>0.44336</cdr:x>
      <cdr:y>0.87926</cdr:y>
    </cdr:from>
    <cdr:to>
      <cdr:x>0.74242</cdr:x>
      <cdr:y>0.97214</cdr:y>
    </cdr:to>
    <cdr:sp macro="" textlink="">
      <cdr:nvSpPr>
        <cdr:cNvPr id="2" name="テキスト ボックス 1"/>
        <cdr:cNvSpPr txBox="1"/>
      </cdr:nvSpPr>
      <cdr:spPr>
        <a:xfrm xmlns:a="http://schemas.openxmlformats.org/drawingml/2006/main">
          <a:off x="2090402" y="3894380"/>
          <a:ext cx="1410060" cy="41138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ja-JP" altLang="en-US" sz="1600" dirty="0"/>
            <a:t>ワーカ</a:t>
          </a:r>
          <a:r>
            <a:rPr lang="en-US" altLang="ja-JP" sz="1600" dirty="0"/>
            <a:t>ID</a:t>
          </a:r>
          <a:endParaRPr lang="ja-JP" altLang="en-US" sz="1600" dirty="0"/>
        </a:p>
      </cdr:txBody>
    </cdr:sp>
  </cdr:relSizeAnchor>
  <cdr:relSizeAnchor xmlns:cdr="http://schemas.openxmlformats.org/drawingml/2006/chartDrawing">
    <cdr:from>
      <cdr:x>0.01278</cdr:x>
      <cdr:y>0.30265</cdr:y>
    </cdr:from>
    <cdr:to>
      <cdr:x>0.07536</cdr:x>
      <cdr:y>0.67147</cdr:y>
    </cdr:to>
    <cdr:sp macro="" textlink="">
      <cdr:nvSpPr>
        <cdr:cNvPr id="3" name="テキスト ボックス 1"/>
        <cdr:cNvSpPr txBox="1"/>
      </cdr:nvSpPr>
      <cdr:spPr>
        <a:xfrm xmlns:a="http://schemas.openxmlformats.org/drawingml/2006/main" rot="5400000">
          <a:off x="-352425" y="1345910"/>
          <a:ext cx="1134700" cy="30515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1600" dirty="0"/>
            <a:t>処理時間</a:t>
          </a:r>
          <a:r>
            <a:rPr lang="en-US" altLang="ja-JP" sz="1600" dirty="0"/>
            <a:t>(ms)</a:t>
          </a:r>
          <a:endParaRPr lang="ja-JP" altLang="en-US" sz="1600" dirty="0"/>
        </a:p>
      </cdr:txBody>
    </cdr:sp>
  </cdr:relSizeAnchor>
</c:userShapes>
</file>

<file path=ppt/drawings/drawing2.xml><?xml version="1.0" encoding="utf-8"?>
<c:userShapes xmlns:c="http://schemas.openxmlformats.org/drawingml/2006/chart">
  <cdr:relSizeAnchor xmlns:cdr="http://schemas.openxmlformats.org/drawingml/2006/chartDrawing">
    <cdr:from>
      <cdr:x>0.37758</cdr:x>
      <cdr:y>0.85938</cdr:y>
    </cdr:from>
    <cdr:to>
      <cdr:x>0.69951</cdr:x>
      <cdr:y>0.94022</cdr:y>
    </cdr:to>
    <cdr:sp macro="" textlink="">
      <cdr:nvSpPr>
        <cdr:cNvPr id="2" name="テキスト ボックス 1"/>
        <cdr:cNvSpPr txBox="1"/>
      </cdr:nvSpPr>
      <cdr:spPr>
        <a:xfrm xmlns:a="http://schemas.openxmlformats.org/drawingml/2006/main">
          <a:off x="1571636" y="3929090"/>
          <a:ext cx="1340008" cy="369604"/>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ja-JP" altLang="en-US" sz="1600" dirty="0"/>
            <a:t>ワーカ</a:t>
          </a:r>
          <a:r>
            <a:rPr lang="en-US" altLang="ja-JP" sz="1600" dirty="0"/>
            <a:t>ID</a:t>
          </a:r>
          <a:endParaRPr lang="ja-JP" altLang="en-US" sz="1600" dirty="0"/>
        </a:p>
      </cdr:txBody>
    </cdr:sp>
  </cdr:relSizeAnchor>
  <cdr:relSizeAnchor xmlns:cdr="http://schemas.openxmlformats.org/drawingml/2006/chartDrawing">
    <cdr:from>
      <cdr:x>0.03471</cdr:x>
      <cdr:y>0.32261</cdr:y>
    </cdr:from>
    <cdr:to>
      <cdr:x>0.08903</cdr:x>
      <cdr:y>0.71033</cdr:y>
    </cdr:to>
    <cdr:sp macro="" textlink="">
      <cdr:nvSpPr>
        <cdr:cNvPr id="3" name="テキスト ボックス 1"/>
        <cdr:cNvSpPr txBox="1"/>
      </cdr:nvSpPr>
      <cdr:spPr>
        <a:xfrm xmlns:a="http://schemas.openxmlformats.org/drawingml/2006/main" rot="5400000">
          <a:off x="-323850" y="1514478"/>
          <a:ext cx="1233488" cy="25717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1600" dirty="0"/>
            <a:t>処理時間</a:t>
          </a:r>
          <a:r>
            <a:rPr lang="en-US" altLang="ja-JP" sz="1600" dirty="0"/>
            <a:t>(ms)</a:t>
          </a:r>
          <a:endParaRPr lang="ja-JP" altLang="en-US" sz="16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787EB91E-4D73-42B7-BCB6-B4DAE5FD8401}" type="datetime1">
              <a:rPr kumimoji="1" lang="ja-JP" altLang="en-US" smtClean="0"/>
              <a:pPr/>
              <a:t>2009/2/23</a:t>
            </a:fld>
            <a:endParaRPr kumimoji="1" lang="ja-JP" altLang="en-US"/>
          </a:p>
        </p:txBody>
      </p:sp>
      <p:sp>
        <p:nvSpPr>
          <p:cNvPr id="4" name="フッター プレースホルダ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4F61C371-7C5D-4435-AFAF-DA2569460DFB}"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708E585E-A56A-488A-A957-020367298E03}" type="datetime1">
              <a:rPr kumimoji="1" lang="ja-JP" altLang="en-US" smtClean="0"/>
              <a:pPr/>
              <a:t>2009/2/23</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2399B268-F587-44E2-AC44-8372FCCA9F59}"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0</a:t>
            </a:fld>
            <a:endParaRPr kumimoji="1"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実験対象は</a:t>
            </a:r>
            <a:r>
              <a:rPr kumimoji="1" lang="en-US" altLang="ja-JP" dirty="0" smtClean="0"/>
              <a:t>2</a:t>
            </a:r>
            <a:r>
              <a:rPr kumimoji="1" lang="ja-JP" altLang="en-US" dirty="0" smtClean="0"/>
              <a:t>つ</a:t>
            </a:r>
            <a:endParaRPr kumimoji="1" lang="en-US" altLang="ja-JP" dirty="0" smtClean="0"/>
          </a:p>
          <a:p>
            <a:endParaRPr kumimoji="1" lang="en-US" altLang="ja-JP" dirty="0" smtClean="0"/>
          </a:p>
          <a:p>
            <a:r>
              <a:rPr kumimoji="1" lang="ja-JP" altLang="en-US" dirty="0" smtClean="0"/>
              <a:t>前処理時間とは</a:t>
            </a:r>
            <a:endParaRPr kumimoji="1" lang="en-US" altLang="ja-JP" dirty="0" smtClean="0"/>
          </a:p>
          <a:p>
            <a:r>
              <a:rPr kumimoji="1" lang="ja-JP" altLang="en-US" dirty="0" smtClean="0"/>
              <a:t>ワーカ１台の時の処理時間とは</a:t>
            </a:r>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9</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理想的な性能向上比とは、ワーカの台数に比例して性能が向上する場合で、</a:t>
            </a:r>
            <a:endParaRPr kumimoji="1" lang="en-US" altLang="ja-JP" dirty="0" smtClean="0"/>
          </a:p>
          <a:p>
            <a:r>
              <a:rPr kumimoji="1" lang="ja-JP" altLang="en-US" dirty="0" smtClean="0"/>
              <a:t>マスタ・ワーカ法による</a:t>
            </a:r>
            <a:endParaRPr kumimoji="1" lang="en-US" altLang="ja-JP" dirty="0" smtClean="0"/>
          </a:p>
          <a:p>
            <a:endParaRPr kumimoji="1" lang="en-US" altLang="ja-JP" dirty="0" smtClean="0"/>
          </a:p>
          <a:p>
            <a:r>
              <a:rPr kumimoji="1" lang="ja-JP" altLang="en-US" dirty="0" smtClean="0"/>
              <a:t>台数を増やしても性能向上比は伸びなくなりました。これについて各ジョブの処理時間を分析したところ・・・</a:t>
            </a: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10</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各ワーカに割り当てられたジョブの処理時間に偏りがあることがわかりました。</a:t>
            </a:r>
            <a:endParaRPr kumimoji="1" lang="en-US" altLang="ja-JP" dirty="0" smtClean="0"/>
          </a:p>
          <a:p>
            <a:endParaRPr kumimoji="1" lang="en-US" altLang="ja-JP" dirty="0" smtClean="0"/>
          </a:p>
          <a:p>
            <a:r>
              <a:rPr kumimoji="1" lang="ja-JP" altLang="en-US" dirty="0" smtClean="0"/>
              <a:t>上位５つのみを示し，残りはその他としました。</a:t>
            </a:r>
            <a:endParaRPr kumimoji="1" lang="en-US" altLang="ja-JP" dirty="0" smtClean="0"/>
          </a:p>
          <a:p>
            <a:r>
              <a:rPr kumimoji="1" lang="ja-JP" altLang="en-US" dirty="0" smtClean="0"/>
              <a:t>図より上位</a:t>
            </a:r>
            <a:r>
              <a:rPr kumimoji="1" lang="en-US" altLang="ja-JP" dirty="0" smtClean="0"/>
              <a:t>5</a:t>
            </a:r>
            <a:r>
              <a:rPr kumimoji="1" lang="ja-JP" altLang="en-US" dirty="0" err="1" smtClean="0"/>
              <a:t>つの</a:t>
            </a:r>
            <a:r>
              <a:rPr kumimoji="1" lang="ja-JP" altLang="en-US" dirty="0" smtClean="0"/>
              <a:t>ジョブが全処理時間の９０％近くを占めていることがわかります。</a:t>
            </a:r>
            <a:endParaRPr kumimoji="1" lang="en-US" altLang="ja-JP" dirty="0" smtClean="0"/>
          </a:p>
          <a:p>
            <a:r>
              <a:rPr kumimoji="1" lang="ja-JP" altLang="en-US" dirty="0" smtClean="0"/>
              <a:t>このような重たいジョブを受け取ったワーカは、なかなか処理を終えることができず、結果として全体の処理向上比が</a:t>
            </a:r>
            <a:endParaRPr kumimoji="1" lang="en-US" altLang="ja-JP" dirty="0" smtClean="0"/>
          </a:p>
          <a:p>
            <a:r>
              <a:rPr kumimoji="1" lang="ja-JP" altLang="en-US" dirty="0" smtClean="0"/>
              <a:t>伸びなかったと考えられます。</a:t>
            </a:r>
            <a:endParaRPr kumimoji="1" lang="en-US" altLang="ja-JP" dirty="0" smtClean="0"/>
          </a:p>
          <a:p>
            <a:endParaRPr kumimoji="1" lang="en-US" altLang="ja-JP" dirty="0" smtClean="0"/>
          </a:p>
          <a:p>
            <a:r>
              <a:rPr kumimoji="1" lang="ja-JP" altLang="en-US" dirty="0" smtClean="0"/>
              <a:t>これに対して・・・</a:t>
            </a: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11</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動的に負荷分散を行うマスタ・タスク・スティール法の性能向上比は図のとおりです</a:t>
            </a:r>
            <a:endParaRPr kumimoji="1" lang="en-US" altLang="ja-JP" dirty="0" smtClean="0"/>
          </a:p>
          <a:p>
            <a:endParaRPr kumimoji="1" lang="en-US" altLang="ja-JP" dirty="0" smtClean="0"/>
          </a:p>
          <a:p>
            <a:r>
              <a:rPr kumimoji="1" lang="en-US" altLang="ja-JP" dirty="0" err="1" smtClean="0"/>
              <a:t>antlr</a:t>
            </a:r>
            <a:r>
              <a:rPr kumimoji="1" lang="ja-JP" altLang="en-US" dirty="0" smtClean="0"/>
              <a:t>では</a:t>
            </a:r>
            <a:r>
              <a:rPr kumimoji="1" lang="en-US" altLang="ja-JP" dirty="0" smtClean="0"/>
              <a:t>6</a:t>
            </a:r>
            <a:r>
              <a:rPr kumimoji="1" lang="ja-JP" altLang="en-US" dirty="0" smtClean="0"/>
              <a:t>台で</a:t>
            </a:r>
            <a:r>
              <a:rPr kumimoji="1" lang="en-US" altLang="ja-JP" dirty="0" smtClean="0"/>
              <a:t>5.2</a:t>
            </a:r>
            <a:r>
              <a:rPr kumimoji="1" lang="ja-JP" altLang="en-US" dirty="0" smtClean="0"/>
              <a:t>倍、</a:t>
            </a:r>
            <a:r>
              <a:rPr kumimoji="1" lang="en-US" altLang="ja-JP" dirty="0" smtClean="0"/>
              <a:t>ant</a:t>
            </a:r>
            <a:r>
              <a:rPr kumimoji="1" lang="ja-JP" altLang="en-US" dirty="0" smtClean="0"/>
              <a:t>では</a:t>
            </a:r>
            <a:r>
              <a:rPr kumimoji="1" lang="en-US" altLang="ja-JP" dirty="0" smtClean="0"/>
              <a:t>6</a:t>
            </a:r>
            <a:r>
              <a:rPr kumimoji="1" lang="ja-JP" altLang="en-US" dirty="0" smtClean="0"/>
              <a:t>台で</a:t>
            </a:r>
            <a:r>
              <a:rPr kumimoji="1" lang="en-US" altLang="ja-JP" dirty="0" smtClean="0"/>
              <a:t>4.0</a:t>
            </a:r>
            <a:r>
              <a:rPr kumimoji="1" lang="ja-JP" altLang="en-US" dirty="0" smtClean="0"/>
              <a:t>倍の性能向上比が得られた</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12</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また台数を増やしても性能向上比が順調に伸びていることから、</a:t>
            </a:r>
            <a:r>
              <a:rPr kumimoji="1" lang="en-US" altLang="ja-JP" dirty="0" smtClean="0"/>
              <a:t>6</a:t>
            </a:r>
            <a:r>
              <a:rPr kumimoji="1" lang="ja-JP" altLang="en-US" dirty="0" smtClean="0"/>
              <a:t>台以上に</a:t>
            </a:r>
            <a:r>
              <a:rPr kumimoji="1" lang="ja-JP" altLang="en-US" sz="2400" dirty="0" smtClean="0"/>
              <a:t>台数を増やしてもある程度の性能向上比が期待できます</a:t>
            </a:r>
            <a:endParaRPr kumimoji="1" lang="en-US" altLang="ja-JP" sz="2400"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13</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14</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発表の内容は</a:t>
            </a:r>
            <a:r>
              <a:rPr kumimoji="1" lang="ja-JP" altLang="en-US" dirty="0"/>
              <a:t>以下</a:t>
            </a:r>
            <a:r>
              <a:rPr kumimoji="1" lang="ja-JP" altLang="en-US" dirty="0" smtClean="0"/>
              <a:t>の</a:t>
            </a:r>
            <a:r>
              <a:rPr kumimoji="1" lang="ja-JP" altLang="en-US" dirty="0"/>
              <a:t>とおり</a:t>
            </a:r>
            <a:r>
              <a:rPr kumimoji="1" lang="ja-JP" altLang="en-US" dirty="0" smtClean="0"/>
              <a:t>です。</a:t>
            </a:r>
            <a:endParaRPr kumimoji="1" lang="en-US" altLang="ja-JP" dirty="0" smtClean="0"/>
          </a:p>
          <a:p>
            <a:r>
              <a:rPr kumimoji="1" lang="ja-JP" altLang="en-US" dirty="0" smtClean="0"/>
              <a:t>まず、コーディングパターンの具体例とその検出手法を述べ、</a:t>
            </a:r>
            <a:endParaRPr kumimoji="1" lang="en-US" altLang="ja-JP" dirty="0" smtClean="0"/>
          </a:p>
          <a:p>
            <a:r>
              <a:rPr kumimoji="1" lang="ja-JP" altLang="en-US" dirty="0" smtClean="0"/>
              <a:t>既に提案されている分散処理法を紹介し、今回行った評価実験について説明します。</a:t>
            </a:r>
            <a:endParaRPr kumimoji="1" lang="en-US" altLang="ja-JP" dirty="0" smtClean="0"/>
          </a:p>
          <a:p>
            <a:r>
              <a:rPr kumimoji="1" lang="ja-JP" altLang="en-US" dirty="0" smtClean="0"/>
              <a:t>そして最後にまとめを述べます。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15</a:t>
            </a:fld>
            <a:endParaRPr kumimoji="1" lang="ja-JP"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6626"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ltLang="ja-JP" dirty="0" err="1" smtClean="0"/>
              <a:t>JhotDraw</a:t>
            </a:r>
            <a:r>
              <a:rPr lang="ja-JP" altLang="en-US" dirty="0" smtClean="0"/>
              <a:t>というドローツールから発見されたパターンです。</a:t>
            </a:r>
            <a:endParaRPr lang="en-US" altLang="ja-JP" dirty="0" smtClean="0"/>
          </a:p>
          <a:p>
            <a:pPr eaLnBrk="1" hangingPunct="1">
              <a:spcBef>
                <a:spcPct val="0"/>
              </a:spcBef>
            </a:pPr>
            <a:r>
              <a:rPr lang="ja-JP" altLang="en-US" dirty="0" smtClean="0"/>
              <a:t>直前の動作を元に戻す、すなわち</a:t>
            </a:r>
            <a:r>
              <a:rPr lang="en-US" altLang="ja-JP" dirty="0" smtClean="0"/>
              <a:t>Undo</a:t>
            </a:r>
            <a:r>
              <a:rPr lang="ja-JP" altLang="en-US" dirty="0" smtClean="0"/>
              <a:t>機能を実装したメソッドから図のように４つのメソッド呼び出し要素からなる</a:t>
            </a:r>
            <a:endParaRPr lang="en-US" altLang="ja-JP" dirty="0" smtClean="0"/>
          </a:p>
          <a:p>
            <a:pPr eaLnBrk="1" hangingPunct="1">
              <a:spcBef>
                <a:spcPct val="0"/>
              </a:spcBef>
            </a:pPr>
            <a:r>
              <a:rPr lang="ja-JP" altLang="en-US" dirty="0" smtClean="0"/>
              <a:t>コーディングパターンが検出されており、</a:t>
            </a:r>
            <a:endParaRPr lang="en-US" altLang="ja-JP" dirty="0" smtClean="0"/>
          </a:p>
          <a:p>
            <a:pPr eaLnBrk="1" hangingPunct="1">
              <a:spcBef>
                <a:spcPct val="0"/>
              </a:spcBef>
            </a:pPr>
            <a:r>
              <a:rPr lang="ja-JP" altLang="en-US" dirty="0" smtClean="0"/>
              <a:t>これを知ることで、開発者は</a:t>
            </a:r>
            <a:r>
              <a:rPr lang="en-US" altLang="ja-JP" dirty="0" smtClean="0"/>
              <a:t>Undo</a:t>
            </a:r>
            <a:r>
              <a:rPr lang="ja-JP" altLang="en-US" dirty="0" smtClean="0"/>
              <a:t>機能を実装するときのルールを確認したり、</a:t>
            </a:r>
            <a:endParaRPr lang="en-US" altLang="ja-JP" dirty="0" smtClean="0"/>
          </a:p>
          <a:p>
            <a:pPr eaLnBrk="1" hangingPunct="1">
              <a:spcBef>
                <a:spcPct val="0"/>
              </a:spcBef>
            </a:pPr>
            <a:r>
              <a:rPr lang="ja-JP" altLang="en-US" dirty="0" smtClean="0"/>
              <a:t>プログラムの重要な個所を知ることができます。</a:t>
            </a:r>
            <a:endParaRPr lang="en-US" altLang="ja-JP" dirty="0" smtClean="0"/>
          </a:p>
          <a:p>
            <a:pPr eaLnBrk="1" hangingPunct="1">
              <a:spcBef>
                <a:spcPct val="0"/>
              </a:spcBef>
            </a:pPr>
            <a:r>
              <a:rPr lang="ja-JP" altLang="en-US" dirty="0" smtClean="0"/>
              <a:t>また、上記のコーディングパターンに違反する箇所を検出することで、欠陥検出を行うことができます。</a:t>
            </a:r>
            <a:endParaRPr lang="en-US" altLang="ja-JP" dirty="0" smtClean="0"/>
          </a:p>
          <a:p>
            <a:pPr eaLnBrk="1" hangingPunct="1">
              <a:spcBef>
                <a:spcPct val="0"/>
              </a:spcBef>
            </a:pPr>
            <a:endParaRPr lang="en-US" altLang="ja-JP" dirty="0" smtClean="0"/>
          </a:p>
        </p:txBody>
      </p:sp>
      <p:sp>
        <p:nvSpPr>
          <p:cNvPr id="28675" name="スライド番号プレースホルダ 3"/>
          <p:cNvSpPr txBox="1">
            <a:spLocks noGrp="1"/>
          </p:cNvSpPr>
          <p:nvPr/>
        </p:nvSpPr>
        <p:spPr bwMode="auto">
          <a:xfrm>
            <a:off x="3856039" y="9440864"/>
            <a:ext cx="2949575" cy="496886"/>
          </a:xfrm>
          <a:prstGeom prst="rect">
            <a:avLst/>
          </a:prstGeom>
          <a:noFill/>
          <a:ln>
            <a:miter lim="800000"/>
            <a:headEnd/>
            <a:tailEnd/>
          </a:ln>
        </p:spPr>
        <p:txBody>
          <a:bodyPr anchor="b"/>
          <a:lstStyle/>
          <a:p>
            <a:pPr algn="r">
              <a:defRPr/>
            </a:pPr>
            <a:fld id="{B2846CA4-54BD-4C1F-A5E9-94647E3FE036}" type="slidenum">
              <a:rPr lang="ja-JP" altLang="en-US" sz="1200">
                <a:latin typeface="+mn-lt"/>
                <a:ea typeface="+mn-ea"/>
              </a:rPr>
              <a:pPr algn="r">
                <a:defRPr/>
              </a:pPr>
              <a:t>16</a:t>
            </a:fld>
            <a:endParaRPr lang="en-US" altLang="ja-JP" sz="1200">
              <a:latin typeface="+mn-lt"/>
              <a:ea typeface="+mn-ea"/>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17</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18</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我々の研究グループではコーディングパターンの検出を行っています。</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コーディングパターンとは、</a:t>
            </a:r>
            <a:r>
              <a:rPr lang="ja-JP" altLang="en-US" dirty="0" smtClean="0"/>
              <a:t>メソッド呼び出し要素，制御構造要素で構成される頻出する定型的なコード片のことを指し</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t>これを検出することでプログラム理解支援や、欠陥検出に利用することができます。</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t>コーディングパターン検出において</a:t>
            </a:r>
            <a:r>
              <a:rPr lang="ja-JP" altLang="en-US" sz="1200" dirty="0" smtClean="0"/>
              <a:t>解析対象が大きくなると，処理時間が大幅に増加するという問題があります。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そこで本研究では分散処理を用いたコーディングパターン検出ツールの実装を行い、</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パターン検出の高速化を実現します。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これによりコーディングパターンの検出、その利用が</a:t>
            </a:r>
            <a:r>
              <a:rPr lang="ja-JP" altLang="en-US" sz="1200" dirty="0" smtClean="0"/>
              <a:t>開発プロセスへ組み込み易くなります。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a:t>
            </a:fld>
            <a:endParaRPr kumimoji="1" lang="ja-JP"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射影について</a:t>
            </a: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19</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コーディングパターン検出の様子を表す</a:t>
            </a:r>
            <a:endParaRPr kumimoji="1" lang="en-US" altLang="ja-JP" dirty="0" smtClean="0"/>
          </a:p>
          <a:p>
            <a:r>
              <a:rPr kumimoji="1" lang="ja-JP" altLang="en-US" dirty="0" smtClean="0"/>
              <a:t>サポート値の説明</a:t>
            </a: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20</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要素の種類数だけグローバルジョブが生成される</a:t>
            </a:r>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21</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どこを分散処理するのか？</a:t>
            </a:r>
            <a:endParaRPr kumimoji="1" lang="en-US" altLang="ja-JP" dirty="0" smtClean="0"/>
          </a:p>
          <a:p>
            <a:r>
              <a:rPr kumimoji="1" lang="ja-JP" altLang="en-US" dirty="0" smtClean="0"/>
              <a:t>ジョブの説明</a:t>
            </a: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22</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23</a:t>
            </a:fld>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実装の様子、構成</a:t>
            </a: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24</a:t>
            </a:fld>
            <a:endParaRPr kumimoji="1"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分散処理の実例を挙げる</a:t>
            </a:r>
            <a:endParaRPr kumimoji="1" lang="en-US" altLang="ja-JP" dirty="0" smtClean="0"/>
          </a:p>
          <a:p>
            <a:r>
              <a:rPr kumimoji="1" lang="ja-JP" altLang="en-US" dirty="0" smtClean="0"/>
              <a:t>参考文献も</a:t>
            </a: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25</a:t>
            </a:fld>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26</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ますコーディングパターンの具体的な例を説明します。</a:t>
            </a:r>
            <a:endParaRPr kumimoji="1" lang="en-US" altLang="ja-JP" dirty="0" smtClean="0"/>
          </a:p>
          <a:p>
            <a:r>
              <a:rPr kumimoji="1" lang="ja-JP" altLang="en-US" dirty="0" smtClean="0"/>
              <a:t>下の図は</a:t>
            </a:r>
            <a:r>
              <a:rPr kumimoji="1" lang="ja-JP" altLang="en-US" sz="2400" dirty="0" smtClean="0"/>
              <a:t>テキスト編集ソフト</a:t>
            </a:r>
            <a:r>
              <a:rPr kumimoji="1" lang="en-US" altLang="ja-JP" sz="2400" dirty="0" err="1" smtClean="0"/>
              <a:t>JEdit</a:t>
            </a:r>
            <a:r>
              <a:rPr kumimoji="1" lang="ja-JP" altLang="en-US" sz="2400" dirty="0" smtClean="0"/>
              <a:t>中で発見されたコーディングパターンです。</a:t>
            </a:r>
            <a:endParaRPr kumimoji="1" lang="en-US" altLang="ja-JP" sz="2400" dirty="0" smtClean="0"/>
          </a:p>
          <a:p>
            <a:r>
              <a:rPr kumimoji="1" lang="ja-JP" altLang="en-US" sz="2400" dirty="0" smtClean="0"/>
              <a:t>「現在</a:t>
            </a:r>
            <a:r>
              <a:rPr kumimoji="1" lang="ja-JP" altLang="en-US" sz="2000" dirty="0" smtClean="0"/>
              <a:t>編集可能でなければビープ音を鳴らす機能」を実装した複数のメソッドで類似した記述があり、</a:t>
            </a:r>
            <a:endParaRPr kumimoji="1" lang="en-US" altLang="ja-JP" sz="2000" dirty="0" smtClean="0"/>
          </a:p>
          <a:p>
            <a:r>
              <a:rPr kumimoji="1" lang="ja-JP" altLang="en-US" sz="2000" dirty="0" smtClean="0"/>
              <a:t>図のようなコーディングパターンが検出されました。</a:t>
            </a:r>
            <a:endParaRPr kumimoji="1" lang="en-US" altLang="ja-JP" sz="2000" dirty="0" smtClean="0"/>
          </a:p>
          <a:p>
            <a:endParaRPr kumimoji="1" lang="en-US" altLang="ja-JP" dirty="0" smtClean="0"/>
          </a:p>
          <a:p>
            <a:r>
              <a:rPr kumimoji="1" lang="ja-JP" altLang="en-US" dirty="0" smtClean="0"/>
              <a:t>このようなコーディングパターンを知ることにより、</a:t>
            </a:r>
            <a:endParaRPr kumimoji="1" lang="en-US" altLang="ja-JP" dirty="0" smtClean="0"/>
          </a:p>
          <a:p>
            <a:r>
              <a:rPr kumimoji="1" lang="ja-JP" altLang="en-US" dirty="0" smtClean="0"/>
              <a:t>開発者は同じような機能を実装する際のコーディングのルールを発見したり、</a:t>
            </a:r>
            <a:endParaRPr kumimoji="1" lang="en-US" altLang="ja-JP" dirty="0" smtClean="0"/>
          </a:p>
          <a:p>
            <a:r>
              <a:rPr kumimoji="1" lang="ja-JP" altLang="en-US" dirty="0" smtClean="0"/>
              <a:t>プログラムの重要な箇所の把握、</a:t>
            </a:r>
            <a:endParaRPr kumimoji="1" lang="en-US" altLang="ja-JP" dirty="0" smtClean="0"/>
          </a:p>
          <a:p>
            <a:r>
              <a:rPr kumimoji="1" lang="ja-JP" altLang="en-US" dirty="0" smtClean="0"/>
              <a:t>またパターン違反の記述を発見することで欠陥検出などにも利用することができます。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2</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47106"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ja-JP" altLang="en-US" dirty="0" smtClean="0"/>
              <a:t>次にコーディングパターン検出の流れを説明します。</a:t>
            </a:r>
            <a:endParaRPr lang="en-US" altLang="ja-JP" dirty="0" smtClean="0"/>
          </a:p>
          <a:p>
            <a:pPr eaLnBrk="1" hangingPunct="1">
              <a:spcBef>
                <a:spcPct val="0"/>
              </a:spcBef>
            </a:pPr>
            <a:endParaRPr lang="en-US" altLang="ja-JP" dirty="0" smtClean="0"/>
          </a:p>
          <a:p>
            <a:pPr eaLnBrk="1" hangingPunct="1">
              <a:spcBef>
                <a:spcPct val="0"/>
              </a:spcBef>
            </a:pPr>
            <a:r>
              <a:rPr lang="ja-JP" altLang="en-US" dirty="0" smtClean="0"/>
              <a:t>まず解析対象のソースコードを入力し、</a:t>
            </a:r>
            <a:endParaRPr lang="en-US" altLang="ja-JP" dirty="0" smtClean="0"/>
          </a:p>
          <a:p>
            <a:pPr eaLnBrk="1" hangingPunct="1">
              <a:spcBef>
                <a:spcPct val="0"/>
              </a:spcBef>
            </a:pPr>
            <a:r>
              <a:rPr lang="ja-JP" altLang="en-US" dirty="0" smtClean="0"/>
              <a:t>それらをメソッドごとに分割、メソッド集合を得ます。</a:t>
            </a:r>
            <a:endParaRPr lang="en-US" altLang="ja-JP" dirty="0" smtClean="0"/>
          </a:p>
          <a:p>
            <a:pPr eaLnBrk="1" hangingPunct="1">
              <a:spcBef>
                <a:spcPct val="0"/>
              </a:spcBef>
            </a:pPr>
            <a:endParaRPr lang="en-US" altLang="ja-JP" dirty="0" smtClean="0"/>
          </a:p>
          <a:p>
            <a:pPr eaLnBrk="1" hangingPunct="1">
              <a:spcBef>
                <a:spcPct val="0"/>
              </a:spcBef>
            </a:pPr>
            <a:r>
              <a:rPr lang="ja-JP" altLang="en-US" dirty="0" smtClean="0"/>
              <a:t>そしてメソッド集合の中身を正規化し、要素列データベースを得ます。</a:t>
            </a:r>
            <a:endParaRPr lang="en-US" altLang="ja-JP" dirty="0" smtClean="0"/>
          </a:p>
          <a:p>
            <a:pPr eaLnBrk="1" hangingPunct="1">
              <a:spcBef>
                <a:spcPct val="0"/>
              </a:spcBef>
            </a:pPr>
            <a:r>
              <a:rPr lang="ja-JP" altLang="en-US" dirty="0" smtClean="0"/>
              <a:t>図のように要素列データベースの中身はメソッド呼び出し要素と制御構造要素からなる複数の文字列になっています。</a:t>
            </a:r>
            <a:endParaRPr lang="en-US" altLang="ja-JP" dirty="0" smtClean="0"/>
          </a:p>
          <a:p>
            <a:pPr eaLnBrk="1" hangingPunct="1">
              <a:spcBef>
                <a:spcPct val="0"/>
              </a:spcBef>
            </a:pPr>
            <a:endParaRPr lang="en-US" altLang="ja-JP" dirty="0" smtClean="0"/>
          </a:p>
          <a:p>
            <a:pPr eaLnBrk="1" hangingPunct="1">
              <a:spcBef>
                <a:spcPct val="0"/>
              </a:spcBef>
            </a:pPr>
            <a:r>
              <a:rPr lang="ja-JP" altLang="en-US" dirty="0" smtClean="0"/>
              <a:t>このデータベースに対してシーケンシャルパターンマイニングを行い、コーディングパターンを検出します。</a:t>
            </a:r>
            <a:endParaRPr lang="en-US" altLang="ja-JP" dirty="0" smtClean="0"/>
          </a:p>
          <a:p>
            <a:r>
              <a:rPr lang="ja-JP" altLang="en-US" dirty="0" smtClean="0"/>
              <a:t>シーケンシャルパターンマイニングとは</a:t>
            </a:r>
            <a:r>
              <a:rPr kumimoji="1" lang="ja-JP" altLang="en-US" sz="1400" dirty="0" smtClean="0">
                <a:solidFill>
                  <a:sysClr val="windowText" lastClr="000000"/>
                </a:solidFill>
              </a:rPr>
              <a:t>複数の文字列から頻出する部分列を検出する</a:t>
            </a:r>
            <a:r>
              <a:rPr lang="ja-JP" altLang="en-US" sz="1400" dirty="0" smtClean="0">
                <a:solidFill>
                  <a:sysClr val="windowText" lastClr="000000"/>
                </a:solidFill>
              </a:rPr>
              <a:t>手法で、</a:t>
            </a:r>
            <a:endParaRPr lang="en-US" altLang="ja-JP" sz="1400" dirty="0" smtClean="0">
              <a:solidFill>
                <a:sysClr val="windowText" lastClr="000000"/>
              </a:solidFill>
            </a:endParaRPr>
          </a:p>
          <a:p>
            <a:r>
              <a:rPr lang="ja-JP" altLang="en-US" sz="1200" dirty="0" smtClean="0">
                <a:solidFill>
                  <a:sysClr val="windowText" lastClr="000000"/>
                </a:solidFill>
              </a:rPr>
              <a:t>どの程度頻出すれば検出を行うかはユーザが最小サポート値として設定します。</a:t>
            </a:r>
            <a:endParaRPr lang="en-US" altLang="ja-JP" sz="1200" dirty="0" smtClean="0">
              <a:solidFill>
                <a:sysClr val="windowText" lastClr="000000"/>
              </a:solidFill>
            </a:endParaRPr>
          </a:p>
          <a:p>
            <a:endParaRPr lang="en-US" altLang="ja-JP" sz="1200" dirty="0" smtClean="0">
              <a:solidFill>
                <a:sysClr val="windowText" lastClr="000000"/>
              </a:solidFill>
            </a:endParaRPr>
          </a:p>
          <a:p>
            <a:r>
              <a:rPr lang="ja-JP" altLang="en-US" sz="1200" dirty="0" smtClean="0">
                <a:solidFill>
                  <a:sysClr val="windowText" lastClr="000000"/>
                </a:solidFill>
              </a:rPr>
              <a:t>全体の処理の中でこのシーケンシャルパターンマイニングに長い時間がかるため本研究ではこの部分を分散処理させます。</a:t>
            </a:r>
            <a:endParaRPr lang="en-US" altLang="ja-JP" sz="1200" dirty="0" smtClean="0">
              <a:solidFill>
                <a:schemeClr val="tx1"/>
              </a:solidFill>
              <a:latin typeface="+mn-ea"/>
            </a:endParaRPr>
          </a:p>
          <a:p>
            <a:endParaRPr lang="en-US" altLang="ja-JP" sz="1200" dirty="0" smtClean="0">
              <a:solidFill>
                <a:schemeClr val="tx1"/>
              </a:solidFill>
              <a:latin typeface="+mn-ea"/>
            </a:endParaRPr>
          </a:p>
          <a:p>
            <a:endParaRPr lang="en-US" altLang="ja-JP" sz="1200" dirty="0" smtClean="0">
              <a:solidFill>
                <a:sysClr val="windowText" lastClr="000000"/>
              </a:solidFill>
            </a:endParaRPr>
          </a:p>
          <a:p>
            <a:pPr eaLnBrk="1" hangingPunct="1">
              <a:spcBef>
                <a:spcPct val="0"/>
              </a:spcBef>
            </a:pPr>
            <a:endParaRPr lang="en-US" altLang="ja-JP" dirty="0" smtClean="0"/>
          </a:p>
          <a:p>
            <a:pPr eaLnBrk="1" hangingPunct="1">
              <a:spcBef>
                <a:spcPct val="0"/>
              </a:spcBef>
            </a:pPr>
            <a:endParaRPr lang="en-US" altLang="ja-JP" dirty="0" smtClean="0"/>
          </a:p>
          <a:p>
            <a:pPr eaLnBrk="1" hangingPunct="1">
              <a:spcBef>
                <a:spcPct val="0"/>
              </a:spcBef>
            </a:pPr>
            <a:endParaRPr lang="en-US" altLang="ja-JP" dirty="0" smtClean="0"/>
          </a:p>
        </p:txBody>
      </p:sp>
      <p:sp>
        <p:nvSpPr>
          <p:cNvPr id="20483" name="スライド番号プレースホルダ 3"/>
          <p:cNvSpPr txBox="1">
            <a:spLocks noGrp="1"/>
          </p:cNvSpPr>
          <p:nvPr/>
        </p:nvSpPr>
        <p:spPr bwMode="auto">
          <a:xfrm>
            <a:off x="3856039" y="9440864"/>
            <a:ext cx="2949575" cy="496886"/>
          </a:xfrm>
          <a:prstGeom prst="rect">
            <a:avLst/>
          </a:prstGeom>
          <a:noFill/>
          <a:ln>
            <a:miter lim="800000"/>
            <a:headEnd/>
            <a:tailEnd/>
          </a:ln>
        </p:spPr>
        <p:txBody>
          <a:bodyPr anchor="b"/>
          <a:lstStyle/>
          <a:p>
            <a:pPr algn="r">
              <a:defRPr/>
            </a:pPr>
            <a:fld id="{27B202FA-DAD6-4CC0-BB5C-F8130A8CFD6C}" type="slidenum">
              <a:rPr lang="ja-JP" altLang="en-US" sz="1200">
                <a:latin typeface="+mn-lt"/>
                <a:ea typeface="+mn-ea"/>
              </a:rPr>
              <a:pPr algn="r">
                <a:defRPr/>
              </a:pPr>
              <a:t>3</a:t>
            </a:fld>
            <a:endParaRPr lang="en-US" altLang="ja-JP" sz="1200">
              <a:latin typeface="+mn-lt"/>
              <a:ea typeface="+mn-ea"/>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a:bodyPr>
          <a:lstStyle/>
          <a:p>
            <a:r>
              <a:rPr kumimoji="1" lang="ja-JP" altLang="en-US" dirty="0" smtClean="0"/>
              <a:t>次にシーケンシャルパターンマイニングの実行例についてですが、</a:t>
            </a:r>
            <a:endParaRPr kumimoji="1" lang="en-US" altLang="ja-JP" dirty="0" smtClean="0"/>
          </a:p>
          <a:p>
            <a:r>
              <a:rPr kumimoji="1" lang="ja-JP" altLang="en-US" dirty="0" smtClean="0"/>
              <a:t>最小サポート値を</a:t>
            </a:r>
            <a:r>
              <a:rPr kumimoji="1" lang="en-US" altLang="ja-JP" dirty="0" smtClean="0"/>
              <a:t>2</a:t>
            </a:r>
            <a:r>
              <a:rPr kumimoji="1" lang="ja-JP" altLang="en-US" dirty="0" smtClean="0"/>
              <a:t>としたときのパターンの検出、すなわち</a:t>
            </a:r>
            <a:r>
              <a:rPr kumimoji="1" lang="en-US" altLang="ja-JP" dirty="0" smtClean="0"/>
              <a:t>2</a:t>
            </a:r>
            <a:r>
              <a:rPr kumimoji="1" lang="ja-JP" altLang="en-US" dirty="0" smtClean="0"/>
              <a:t>回以上出現するパターンを検出するときの実行例を説明します</a:t>
            </a:r>
            <a:endParaRPr kumimoji="1" lang="en-US" altLang="ja-JP" dirty="0" smtClean="0"/>
          </a:p>
          <a:p>
            <a:endParaRPr kumimoji="1" lang="en-US" altLang="ja-JP" dirty="0" smtClean="0"/>
          </a:p>
          <a:p>
            <a:r>
              <a:rPr kumimoji="1" lang="ja-JP" altLang="en-US" dirty="0" smtClean="0"/>
              <a:t>検出対象はこちらの</a:t>
            </a:r>
            <a:r>
              <a:rPr kumimoji="1" lang="en-US" altLang="ja-JP" dirty="0" smtClean="0"/>
              <a:t>4</a:t>
            </a:r>
            <a:r>
              <a:rPr kumimoji="1" lang="ja-JP" altLang="en-US" dirty="0" smtClean="0"/>
              <a:t>本の文字列とします</a:t>
            </a:r>
            <a:endParaRPr kumimoji="1" lang="en-US" altLang="ja-JP" dirty="0" smtClean="0"/>
          </a:p>
          <a:p>
            <a:r>
              <a:rPr kumimoji="1" lang="ja-JP" altLang="en-US" dirty="0" smtClean="0"/>
              <a:t>この文字列は</a:t>
            </a:r>
            <a:r>
              <a:rPr lang="ja-JP" altLang="en-US" sz="1200" dirty="0" smtClean="0"/>
              <a:t>コーディングパターン検出における要素列データベースに対応するもので、</a:t>
            </a:r>
            <a:endParaRPr lang="en-US" altLang="ja-JP" sz="1200" dirty="0" smtClean="0"/>
          </a:p>
          <a:p>
            <a:r>
              <a:rPr lang="ja-JP" altLang="en-US" sz="1200" dirty="0" smtClean="0"/>
              <a:t>アルファベットはメソッド呼び出し要素や制御構造要素に対応します。</a:t>
            </a:r>
          </a:p>
          <a:p>
            <a:endParaRPr kumimoji="1" lang="en-US" altLang="ja-JP" dirty="0" smtClean="0"/>
          </a:p>
          <a:p>
            <a:r>
              <a:rPr kumimoji="1" lang="ja-JP" altLang="en-US" dirty="0" smtClean="0"/>
              <a:t>まずは各要素がいくつの文字列に出現するかを数え、</a:t>
            </a:r>
            <a:endParaRPr kumimoji="1" lang="en-US" altLang="ja-JP" dirty="0" smtClean="0"/>
          </a:p>
          <a:p>
            <a:r>
              <a:rPr kumimoji="1" lang="ja-JP" altLang="en-US" dirty="0" smtClean="0"/>
              <a:t>このうち２回以上出現する</a:t>
            </a:r>
            <a:r>
              <a:rPr kumimoji="1" lang="en-US" altLang="ja-JP" dirty="0" err="1" smtClean="0"/>
              <a:t>a,b,c</a:t>
            </a:r>
            <a:r>
              <a:rPr kumimoji="1" lang="ja-JP" altLang="en-US" dirty="0" smtClean="0"/>
              <a:t>を長さ１のパターンと</a:t>
            </a:r>
            <a:r>
              <a:rPr kumimoji="1" lang="ja-JP" altLang="en-US" dirty="0" smtClean="0"/>
              <a:t>します</a:t>
            </a:r>
            <a:r>
              <a:rPr kumimoji="1" lang="ja-JP" altLang="en-US" dirty="0" smtClean="0"/>
              <a:t>。</a:t>
            </a:r>
            <a:endParaRPr kumimoji="1" lang="en-US" altLang="ja-JP" dirty="0" smtClean="0"/>
          </a:p>
          <a:p>
            <a:endParaRPr kumimoji="1" lang="en-US" altLang="ja-JP" dirty="0" smtClean="0"/>
          </a:p>
          <a:p>
            <a:r>
              <a:rPr kumimoji="1" lang="ja-JP" altLang="en-US" dirty="0" smtClean="0"/>
              <a:t>次に、</a:t>
            </a:r>
            <a:r>
              <a:rPr kumimoji="1" lang="en-US" altLang="ja-JP" dirty="0" smtClean="0"/>
              <a:t>a</a:t>
            </a:r>
            <a:r>
              <a:rPr kumimoji="1" lang="ja-JP" altLang="en-US" dirty="0" err="1" smtClean="0"/>
              <a:t>、ｂ、ｃ</a:t>
            </a:r>
            <a:r>
              <a:rPr kumimoji="1" lang="ja-JP" altLang="en-US" dirty="0" smtClean="0"/>
              <a:t>を先頭の文字とするような長さ２のパターンの検出を行います。</a:t>
            </a:r>
            <a:endParaRPr kumimoji="1" lang="en-US" altLang="ja-JP" dirty="0" smtClean="0"/>
          </a:p>
          <a:p>
            <a:r>
              <a:rPr kumimoji="1" lang="en-US" altLang="ja-JP" dirty="0" smtClean="0"/>
              <a:t>a</a:t>
            </a:r>
            <a:r>
              <a:rPr kumimoji="1" lang="ja-JP" altLang="en-US" dirty="0" smtClean="0"/>
              <a:t>から始まるパターンを見つけるには、まずは元の文字列から </a:t>
            </a:r>
            <a:r>
              <a:rPr kumimoji="1" lang="en-US" altLang="ja-JP" dirty="0" smtClean="0"/>
              <a:t>a</a:t>
            </a:r>
            <a:r>
              <a:rPr kumimoji="1" lang="ja-JP" altLang="en-US" dirty="0" smtClean="0"/>
              <a:t> の出現位置を見つけ、その接尾辞を取り出します。</a:t>
            </a:r>
            <a:endParaRPr kumimoji="1" lang="en-US" altLang="ja-JP" dirty="0" smtClean="0"/>
          </a:p>
          <a:p>
            <a:r>
              <a:rPr kumimoji="1" lang="ja-JP" altLang="en-US" dirty="0" smtClean="0"/>
              <a:t>これらに対して最初のステップと同じように各要素の出現回数を数え、</a:t>
            </a:r>
            <a:endParaRPr kumimoji="1" lang="en-US" altLang="ja-JP" dirty="0" smtClean="0"/>
          </a:p>
          <a:p>
            <a:r>
              <a:rPr kumimoji="1" lang="ja-JP" altLang="en-US" dirty="0" smtClean="0"/>
              <a:t>やはり２回以上出現する要素を、パターンの２要素目とします。</a:t>
            </a:r>
            <a:endParaRPr kumimoji="1" lang="en-US" altLang="ja-JP" dirty="0" smtClean="0"/>
          </a:p>
          <a:p>
            <a:r>
              <a:rPr kumimoji="1" lang="ja-JP" altLang="en-US" dirty="0" smtClean="0"/>
              <a:t>ここでは、</a:t>
            </a:r>
            <a:r>
              <a:rPr kumimoji="1" lang="ja-JP" altLang="en-US" dirty="0" err="1" smtClean="0"/>
              <a:t>ｂ</a:t>
            </a:r>
            <a:r>
              <a:rPr kumimoji="1" lang="ja-JP" altLang="en-US" dirty="0" smtClean="0"/>
              <a:t>とｃが２回出現しているので、</a:t>
            </a:r>
            <a:r>
              <a:rPr kumimoji="1" lang="en-US" altLang="ja-JP" dirty="0" smtClean="0"/>
              <a:t>a</a:t>
            </a:r>
            <a:r>
              <a:rPr kumimoji="1" lang="ja-JP" altLang="en-US" dirty="0" err="1" smtClean="0"/>
              <a:t>ｂ、</a:t>
            </a:r>
            <a:r>
              <a:rPr kumimoji="1" lang="en-US" altLang="ja-JP" dirty="0" smtClean="0"/>
              <a:t>ac</a:t>
            </a:r>
            <a:r>
              <a:rPr kumimoji="1" lang="ja-JP" altLang="en-US" dirty="0" smtClean="0"/>
              <a:t>が長さ２のパターンとなります。</a:t>
            </a:r>
            <a:endParaRPr kumimoji="1" lang="en-US" altLang="ja-JP" dirty="0" smtClean="0"/>
          </a:p>
          <a:p>
            <a:r>
              <a:rPr kumimoji="1" lang="ja-JP" altLang="en-US" dirty="0" smtClean="0"/>
              <a:t>さらに長さ２のパターンに続く文字列を調べることで長さ３のパターンを取り出すというように探索を行い、パターンの候補を探索していきます。</a:t>
            </a:r>
            <a:endParaRPr kumimoji="1" lang="en-US" altLang="ja-JP" dirty="0" smtClean="0"/>
          </a:p>
          <a:p>
            <a:endParaRPr kumimoji="1" lang="en-US" altLang="ja-JP" dirty="0" smtClean="0"/>
          </a:p>
          <a:p>
            <a:r>
              <a:rPr kumimoji="1" lang="en-US" altLang="ja-JP" dirty="0" smtClean="0"/>
              <a:t>b</a:t>
            </a:r>
            <a:r>
              <a:rPr kumimoji="1" lang="ja-JP" altLang="en-US" dirty="0" err="1" smtClean="0"/>
              <a:t>、</a:t>
            </a:r>
            <a:r>
              <a:rPr kumimoji="1" lang="en-US" altLang="ja-JP" dirty="0" smtClean="0"/>
              <a:t>c</a:t>
            </a:r>
            <a:r>
              <a:rPr kumimoji="1" lang="ja-JP" altLang="en-US" dirty="0" smtClean="0"/>
              <a:t>から始まるパターンの探索も同様に行います。</a:t>
            </a:r>
            <a:endParaRPr kumimoji="1" lang="en-US" altLang="ja-JP" dirty="0" smtClean="0"/>
          </a:p>
          <a:p>
            <a:r>
              <a:rPr kumimoji="1" lang="ja-JP" altLang="en-US" dirty="0" smtClean="0"/>
              <a:t>その結果このようなパターンが検出されます。</a:t>
            </a:r>
            <a:endParaRPr kumimoji="1" lang="en-US" altLang="ja-JP" dirty="0" smtClean="0"/>
          </a:p>
          <a:p>
            <a:endParaRPr kumimoji="1" lang="en-US" altLang="ja-JP" dirty="0" smtClean="0"/>
          </a:p>
          <a:p>
            <a:r>
              <a:rPr kumimoji="1" lang="en-US" altLang="ja-JP" dirty="0" smtClean="0"/>
              <a:t>a</a:t>
            </a:r>
            <a:r>
              <a:rPr kumimoji="1" lang="ja-JP" altLang="en-US" dirty="0" err="1" smtClean="0"/>
              <a:t>、</a:t>
            </a:r>
            <a:r>
              <a:rPr kumimoji="1" lang="en-US" altLang="ja-JP" dirty="0" smtClean="0"/>
              <a:t>b</a:t>
            </a:r>
            <a:r>
              <a:rPr kumimoji="1" lang="ja-JP" altLang="en-US" dirty="0" err="1" smtClean="0"/>
              <a:t>、</a:t>
            </a:r>
            <a:r>
              <a:rPr kumimoji="1" lang="en-US" altLang="ja-JP" dirty="0" smtClean="0"/>
              <a:t>c</a:t>
            </a:r>
            <a:r>
              <a:rPr kumimoji="1" lang="ja-JP" altLang="en-US" dirty="0" smtClean="0"/>
              <a:t>から始まるパターンの検出はそれぞれ独立しています。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4</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コーディングパターン検出を行う上で、解析対象ソフトウェアの規模が増えると計算量が大幅に増加</a:t>
            </a:r>
            <a:r>
              <a:rPr lang="ja-JP" altLang="en-US" dirty="0" smtClean="0"/>
              <a:t>するという問題があります。</a:t>
            </a: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例を挙げると</a:t>
            </a:r>
            <a:r>
              <a:rPr lang="en-US" altLang="ja-JP" dirty="0" smtClean="0"/>
              <a:t>3</a:t>
            </a:r>
            <a:r>
              <a:rPr lang="ja-JP" altLang="en-US" dirty="0" err="1" smtClean="0"/>
              <a:t>．</a:t>
            </a:r>
            <a:r>
              <a:rPr lang="en-US" altLang="ja-JP" dirty="0" smtClean="0"/>
              <a:t>5</a:t>
            </a:r>
            <a:r>
              <a:rPr lang="ja-JP" altLang="en-US" dirty="0" smtClean="0"/>
              <a:t>万行の</a:t>
            </a:r>
            <a:r>
              <a:rPr lang="en-US" sz="2400" b="1" dirty="0" err="1" smtClean="0"/>
              <a:t>SableCC</a:t>
            </a:r>
            <a:r>
              <a:rPr lang="ja-JP" altLang="en-US" sz="2400" b="1" dirty="0" smtClean="0"/>
              <a:t>に</a:t>
            </a:r>
            <a:r>
              <a:rPr lang="ja-JP" altLang="en-US" sz="2400" dirty="0" smtClean="0"/>
              <a:t>対しては</a:t>
            </a:r>
            <a:r>
              <a:rPr lang="en-US" altLang="ja-JP" sz="2400" dirty="0" smtClean="0"/>
              <a:t>42</a:t>
            </a:r>
            <a:r>
              <a:rPr lang="ja-JP" altLang="en-US" sz="2400" dirty="0" smtClean="0"/>
              <a:t>秒で処理が終了しますが、</a:t>
            </a:r>
            <a:endParaRPr lang="en-US" altLang="ja-JP" sz="2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2400" dirty="0" smtClean="0"/>
              <a:t>20</a:t>
            </a:r>
            <a:r>
              <a:rPr lang="ja-JP" altLang="en-US" sz="2400" dirty="0" smtClean="0"/>
              <a:t>万行の</a:t>
            </a:r>
            <a:r>
              <a:rPr lang="en-US" sz="2400" b="1" dirty="0" smtClean="0"/>
              <a:t>Apache</a:t>
            </a:r>
            <a:r>
              <a:rPr lang="ja-JP" altLang="en-US" sz="2400" b="1" dirty="0" smtClean="0"/>
              <a:t> </a:t>
            </a:r>
            <a:r>
              <a:rPr lang="en-US" sz="2400" b="1" dirty="0" smtClean="0"/>
              <a:t>Ant</a:t>
            </a:r>
            <a:r>
              <a:rPr lang="ja-JP" altLang="en-US" sz="2400" dirty="0" smtClean="0"/>
              <a:t>に対しては</a:t>
            </a:r>
            <a:r>
              <a:rPr lang="en-US" altLang="ja-JP" sz="2400" dirty="0" smtClean="0"/>
              <a:t>6140</a:t>
            </a:r>
            <a:r>
              <a:rPr lang="ja-JP" altLang="en-US" sz="2400" dirty="0" smtClean="0"/>
              <a:t>秒も処理に時間がかかってしまします。</a:t>
            </a:r>
            <a:endParaRPr lang="en-US" altLang="ja-JP" sz="24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2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このような</a:t>
            </a:r>
            <a:r>
              <a:rPr lang="ja-JP" altLang="en-US" dirty="0" smtClean="0"/>
              <a:t>処理時間の増加，メモリ不足などの問題から，大規模ソフトウェアに対してのコーディングパターン検出は困難となります。</a:t>
            </a: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そこで本研究では、</a:t>
            </a:r>
            <a:r>
              <a:rPr kumimoji="1" lang="ja-JP" altLang="en-US" sz="1200" dirty="0" smtClean="0"/>
              <a:t>複数台の計算機による分散処理により，対象</a:t>
            </a:r>
            <a:r>
              <a:rPr lang="ja-JP" altLang="en-US" sz="1200" dirty="0" smtClean="0"/>
              <a:t>ソフトウェア</a:t>
            </a:r>
            <a:r>
              <a:rPr kumimoji="1" lang="ja-JP" altLang="en-US" sz="1200" dirty="0" smtClean="0"/>
              <a:t>の大規模化へ対応する</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5</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シーケンシャルパターンマイニングの分散処理手法には既にマスタ・ワーカ法とマスタ・タスク・スティール法という手法が提案されています。</a:t>
            </a:r>
            <a:endParaRPr kumimoji="1" lang="en-US" altLang="ja-JP" dirty="0" smtClean="0"/>
          </a:p>
          <a:p>
            <a:endParaRPr kumimoji="1" lang="en-US" altLang="ja-JP" dirty="0" smtClean="0"/>
          </a:p>
          <a:p>
            <a:r>
              <a:rPr kumimoji="1" lang="ja-JP" altLang="en-US" dirty="0" smtClean="0"/>
              <a:t>マスタ・ワーカ法ではマスタがジョブの生成、管理を行い複数のワーカでパターンの探索を行います。</a:t>
            </a:r>
            <a:endParaRPr kumimoji="1" lang="en-US" altLang="ja-JP" dirty="0" smtClean="0"/>
          </a:p>
          <a:p>
            <a:endParaRPr kumimoji="1" lang="en-US" altLang="ja-JP" dirty="0" smtClean="0"/>
          </a:p>
          <a:p>
            <a:r>
              <a:rPr kumimoji="1" lang="ja-JP" altLang="en-US" dirty="0" smtClean="0"/>
              <a:t>具体的には図のように</a:t>
            </a:r>
            <a:r>
              <a:rPr kumimoji="1" lang="en-US" altLang="ja-JP" dirty="0" smtClean="0"/>
              <a:t>a</a:t>
            </a:r>
            <a:r>
              <a:rPr kumimoji="1" lang="ja-JP" altLang="en-US" dirty="0" smtClean="0"/>
              <a:t>から始まるパターンの探索をジョブ</a:t>
            </a:r>
            <a:r>
              <a:rPr kumimoji="1" lang="en-US" altLang="ja-JP" dirty="0" smtClean="0"/>
              <a:t>a</a:t>
            </a:r>
            <a:r>
              <a:rPr kumimoji="1" lang="ja-JP" altLang="en-US" dirty="0" err="1" smtClean="0"/>
              <a:t>、</a:t>
            </a:r>
            <a:r>
              <a:rPr kumimoji="1" lang="en-US" altLang="ja-JP" dirty="0" smtClean="0"/>
              <a:t>b</a:t>
            </a:r>
            <a:r>
              <a:rPr kumimoji="1" lang="ja-JP" altLang="en-US" dirty="0" smtClean="0"/>
              <a:t>から始まるパターンの探索をジョブ</a:t>
            </a:r>
            <a:r>
              <a:rPr kumimoji="1" lang="en-US" altLang="ja-JP" dirty="0" smtClean="0"/>
              <a:t>b</a:t>
            </a:r>
            <a:r>
              <a:rPr kumimoji="1" lang="ja-JP" altLang="en-US" dirty="0" err="1" smtClean="0"/>
              <a:t>、</a:t>
            </a:r>
            <a:r>
              <a:rPr kumimoji="1" lang="en-US" altLang="ja-JP" dirty="0" smtClean="0"/>
              <a:t>c</a:t>
            </a:r>
            <a:r>
              <a:rPr kumimoji="1" lang="ja-JP" altLang="en-US" dirty="0" smtClean="0"/>
              <a:t>から始まるパターンの探索をジョブ</a:t>
            </a:r>
            <a:r>
              <a:rPr kumimoji="1" lang="en-US" altLang="ja-JP" dirty="0" smtClean="0"/>
              <a:t>c</a:t>
            </a:r>
          </a:p>
          <a:p>
            <a:r>
              <a:rPr kumimoji="1" lang="ja-JP" altLang="en-US" dirty="0" smtClean="0"/>
              <a:t>というようにとらえ、それぞれのジョブを異なるワーカに割り当てます。</a:t>
            </a:r>
            <a:endParaRPr kumimoji="1" lang="en-US" altLang="ja-JP" dirty="0" smtClean="0"/>
          </a:p>
          <a:p>
            <a:endParaRPr kumimoji="1" lang="en-US" altLang="ja-JP" dirty="0" smtClean="0"/>
          </a:p>
          <a:p>
            <a:r>
              <a:rPr kumimoji="1" lang="ja-JP" altLang="en-US" dirty="0" smtClean="0"/>
              <a:t>このときジョブ</a:t>
            </a:r>
            <a:r>
              <a:rPr kumimoji="1" lang="en-US" altLang="ja-JP" dirty="0" smtClean="0"/>
              <a:t>a</a:t>
            </a:r>
            <a:r>
              <a:rPr kumimoji="1" lang="ja-JP" altLang="en-US" dirty="0" smtClean="0"/>
              <a:t>を処理するワーカ</a:t>
            </a:r>
            <a:r>
              <a:rPr kumimoji="1" lang="en-US" altLang="ja-JP" dirty="0" smtClean="0"/>
              <a:t>1</a:t>
            </a:r>
            <a:r>
              <a:rPr kumimoji="1" lang="ja-JP" altLang="en-US" dirty="0" smtClean="0"/>
              <a:t>が他のワーカよりも長いパターンを検出することになり、他のワーカよりも処理に時間がかかることがあります。</a:t>
            </a:r>
            <a:endParaRPr kumimoji="1" lang="en-US" altLang="ja-JP" dirty="0" smtClean="0"/>
          </a:p>
          <a:p>
            <a:r>
              <a:rPr kumimoji="1" lang="ja-JP" altLang="en-US" dirty="0" smtClean="0"/>
              <a:t>このようにジョブに偏りが生じると一部のワーカに負荷が集中することがあります。</a:t>
            </a:r>
            <a:endParaRPr kumimoji="1" lang="en-US" altLang="ja-JP" dirty="0" smtClean="0"/>
          </a:p>
          <a:p>
            <a:r>
              <a:rPr kumimoji="1" lang="ja-JP" altLang="en-US" dirty="0" smtClean="0"/>
              <a:t>そこ</a:t>
            </a:r>
            <a:r>
              <a:rPr kumimoji="1" lang="ja-JP" altLang="en-US" dirty="0" smtClean="0"/>
              <a:t>で動的にジョブの再割り当てを行い、負荷分散を行う手法がマスタ・タスク・スティール法です。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6</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マスタがジョブの回収を行えるよう、ワーカ</a:t>
            </a:r>
            <a:r>
              <a:rPr kumimoji="1" lang="en-US" altLang="ja-JP" dirty="0" smtClean="0"/>
              <a:t>1</a:t>
            </a:r>
            <a:r>
              <a:rPr kumimoji="1" lang="ja-JP" altLang="en-US" dirty="0" smtClean="0"/>
              <a:t>は長さ２のパターン検出以後</a:t>
            </a:r>
            <a:r>
              <a:rPr kumimoji="1" lang="ja-JP" altLang="en-US" dirty="0" smtClean="0"/>
              <a:t>の探索をジョブ</a:t>
            </a:r>
            <a:r>
              <a:rPr kumimoji="1" lang="en-US" altLang="ja-JP" dirty="0" err="1" smtClean="0"/>
              <a:t>ab</a:t>
            </a:r>
            <a:r>
              <a:rPr kumimoji="1" lang="ja-JP" altLang="en-US" dirty="0" err="1" smtClean="0"/>
              <a:t>、</a:t>
            </a:r>
            <a:r>
              <a:rPr kumimoji="1" lang="ja-JP" altLang="en-US" dirty="0" smtClean="0"/>
              <a:t>ジョブ</a:t>
            </a:r>
            <a:r>
              <a:rPr kumimoji="1" lang="en-US" altLang="ja-JP" dirty="0" smtClean="0"/>
              <a:t>ac</a:t>
            </a:r>
            <a:r>
              <a:rPr kumimoji="1" lang="ja-JP" altLang="en-US" dirty="0" err="1" smtClean="0"/>
              <a:t>のように保</a:t>
            </a:r>
            <a:r>
              <a:rPr kumimoji="1" lang="ja-JP" altLang="en-US" dirty="0" smtClean="0"/>
              <a:t>持し、</a:t>
            </a:r>
            <a:endParaRPr kumimoji="1" lang="en-US" altLang="ja-JP" dirty="0" smtClean="0"/>
          </a:p>
          <a:p>
            <a:r>
              <a:rPr kumimoji="1" lang="ja-JP" altLang="en-US" dirty="0" smtClean="0"/>
              <a:t>まずジョブ</a:t>
            </a:r>
            <a:r>
              <a:rPr kumimoji="1" lang="en-US" altLang="ja-JP" dirty="0" err="1" smtClean="0"/>
              <a:t>ab</a:t>
            </a:r>
            <a:r>
              <a:rPr kumimoji="1" lang="ja-JP" altLang="en-US" dirty="0" smtClean="0"/>
              <a:t>から処理を始めます。</a:t>
            </a:r>
            <a:endParaRPr kumimoji="1" lang="en-US" altLang="ja-JP" dirty="0" smtClean="0"/>
          </a:p>
          <a:p>
            <a:endParaRPr kumimoji="1" lang="en-US" altLang="ja-JP" dirty="0" smtClean="0"/>
          </a:p>
          <a:p>
            <a:r>
              <a:rPr kumimoji="1" lang="ja-JP" altLang="en-US" dirty="0" smtClean="0"/>
              <a:t>このときワーカ</a:t>
            </a:r>
            <a:r>
              <a:rPr kumimoji="1" lang="en-US" altLang="ja-JP" dirty="0" smtClean="0"/>
              <a:t>2</a:t>
            </a:r>
            <a:r>
              <a:rPr kumimoji="1" lang="ja-JP" altLang="en-US" dirty="0" smtClean="0"/>
              <a:t>がジョブ</a:t>
            </a:r>
            <a:r>
              <a:rPr kumimoji="1" lang="en-US" altLang="ja-JP" dirty="0" smtClean="0"/>
              <a:t>b</a:t>
            </a:r>
            <a:r>
              <a:rPr kumimoji="1" lang="ja-JP" altLang="en-US" dirty="0" smtClean="0"/>
              <a:t>を終えると、マスタがワーカ</a:t>
            </a:r>
            <a:r>
              <a:rPr kumimoji="1" lang="en-US" altLang="ja-JP" dirty="0" smtClean="0"/>
              <a:t>1</a:t>
            </a:r>
            <a:r>
              <a:rPr kumimoji="1" lang="ja-JP" altLang="en-US" dirty="0" smtClean="0"/>
              <a:t>からジョブ</a:t>
            </a:r>
            <a:r>
              <a:rPr kumimoji="1" lang="en-US" altLang="ja-JP" dirty="0" smtClean="0"/>
              <a:t>ac</a:t>
            </a:r>
            <a:r>
              <a:rPr kumimoji="1" lang="ja-JP" altLang="en-US" dirty="0" smtClean="0"/>
              <a:t>を回収、ワーカ</a:t>
            </a:r>
            <a:r>
              <a:rPr kumimoji="1" lang="en-US" altLang="ja-JP" dirty="0" smtClean="0"/>
              <a:t>2</a:t>
            </a:r>
            <a:r>
              <a:rPr kumimoji="1" lang="ja-JP" altLang="en-US" dirty="0" smtClean="0"/>
              <a:t>に再割り当てしています。</a:t>
            </a:r>
            <a:endParaRPr kumimoji="1" lang="en-US" altLang="ja-JP" dirty="0" smtClean="0"/>
          </a:p>
          <a:p>
            <a:r>
              <a:rPr kumimoji="1" lang="ja-JP" altLang="en-US" dirty="0" smtClean="0"/>
              <a:t>これにより動的な負荷分散を実現しています。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7</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実験の目的は・・・</a:t>
            </a:r>
            <a:endParaRPr kumimoji="1" lang="en-US" altLang="ja-JP" dirty="0" smtClean="0"/>
          </a:p>
          <a:p>
            <a:r>
              <a:rPr kumimoji="1" lang="ja-JP" altLang="en-US" dirty="0" smtClean="0"/>
              <a:t>従来はアミノ酸データベースなどを実験対象としいたので、</a:t>
            </a:r>
            <a:endParaRPr kumimoji="1" lang="en-US" altLang="ja-JP" dirty="0" smtClean="0"/>
          </a:p>
          <a:p>
            <a:r>
              <a:rPr kumimoji="1" lang="ja-JP" altLang="en-US" dirty="0" smtClean="0"/>
              <a:t>　</a:t>
            </a:r>
            <a:endParaRPr kumimoji="1" lang="en-US" altLang="ja-JP" dirty="0" smtClean="0"/>
          </a:p>
          <a:p>
            <a:r>
              <a:rPr kumimoji="1" lang="ja-JP" altLang="en-US" dirty="0" smtClean="0"/>
              <a:t>実験環境は</a:t>
            </a:r>
            <a:endParaRPr kumimoji="1" lang="en-US" altLang="ja-JP" dirty="0" smtClean="0"/>
          </a:p>
          <a:p>
            <a:endParaRPr kumimoji="1" lang="en-US" altLang="ja-JP" dirty="0" smtClean="0"/>
          </a:p>
          <a:p>
            <a:r>
              <a:rPr kumimoji="1" lang="ja-JP" altLang="en-US" dirty="0" smtClean="0"/>
              <a:t>評価基準ですが、ワーカ</a:t>
            </a:r>
            <a:r>
              <a:rPr kumimoji="1" lang="en-US" altLang="ja-JP" dirty="0" smtClean="0"/>
              <a:t>1</a:t>
            </a:r>
            <a:r>
              <a:rPr kumimoji="1" lang="ja-JP" altLang="en-US" dirty="0" smtClean="0"/>
              <a:t>台のときの処理時間をワーカ</a:t>
            </a:r>
            <a:r>
              <a:rPr kumimoji="1" lang="en-US" altLang="ja-JP" dirty="0" smtClean="0"/>
              <a:t>N</a:t>
            </a:r>
            <a:r>
              <a:rPr kumimoji="1" lang="ja-JP" altLang="en-US" dirty="0" smtClean="0"/>
              <a:t>台のときの処理時間で割ったものを性能向上比とし、</a:t>
            </a:r>
            <a:endParaRPr kumimoji="1" lang="en-US" altLang="ja-JP" dirty="0" smtClean="0"/>
          </a:p>
          <a:p>
            <a:r>
              <a:rPr kumimoji="1" lang="ja-JP" altLang="en-US" dirty="0" smtClean="0"/>
              <a:t>この値で分散手法の有効性を評価します。</a:t>
            </a: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8</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82" name="Rectangle 10" descr="横線"/>
          <p:cNvSpPr>
            <a:spLocks noChangeArrowheads="1"/>
          </p:cNvSpPr>
          <p:nvPr/>
        </p:nvSpPr>
        <p:spPr bwMode="auto">
          <a:xfrm>
            <a:off x="6699250" y="908050"/>
            <a:ext cx="2192338" cy="5473700"/>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784225" y="2133600"/>
            <a:ext cx="5781675" cy="1008063"/>
          </a:xfrm>
        </p:spPr>
        <p:txBody>
          <a:bodyPr/>
          <a:lstStyle>
            <a:lvl1pPr>
              <a:defRPr sz="4400" b="1"/>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784225" y="3357563"/>
            <a:ext cx="5781675" cy="792162"/>
          </a:xfrm>
        </p:spPr>
        <p:txBody>
          <a:bodyPr/>
          <a:lstStyle>
            <a:lvl1pPr marL="0" indent="0">
              <a:buFontTx/>
              <a:buNone/>
              <a:defRPr/>
            </a:lvl1pPr>
          </a:lstStyle>
          <a:p>
            <a:r>
              <a:rPr lang="ja-JP" altLang="en-US" smtClean="0"/>
              <a:t>マスタ サブタイトルの書式設定</a:t>
            </a:r>
            <a:endParaRPr lang="ja-JP" altLang="en-US"/>
          </a:p>
        </p:txBody>
      </p:sp>
      <p:sp>
        <p:nvSpPr>
          <p:cNvPr id="3085" name="Rectangle 13"/>
          <p:cNvSpPr>
            <a:spLocks noChangeArrowheads="1"/>
          </p:cNvSpPr>
          <p:nvPr/>
        </p:nvSpPr>
        <p:spPr bwMode="auto">
          <a:xfrm>
            <a:off x="317500" y="404813"/>
            <a:ext cx="6381750" cy="503237"/>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a:p>
        </p:txBody>
      </p:sp>
      <p:sp>
        <p:nvSpPr>
          <p:cNvPr id="3086" name="Rectangle 14"/>
          <p:cNvSpPr>
            <a:spLocks noChangeArrowheads="1"/>
          </p:cNvSpPr>
          <p:nvPr/>
        </p:nvSpPr>
        <p:spPr bwMode="auto">
          <a:xfrm>
            <a:off x="6699250" y="404813"/>
            <a:ext cx="2193925" cy="503237"/>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a:p>
        </p:txBody>
      </p:sp>
      <p:sp>
        <p:nvSpPr>
          <p:cNvPr id="3087" name="Rectangle 15"/>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w="9525">
            <a:noFill/>
            <a:miter lim="800000"/>
            <a:headEnd/>
            <a:tailEnd/>
          </a:ln>
          <a:effectLst/>
        </p:spPr>
        <p:txBody>
          <a:bodyPr wrap="none" anchor="ctr"/>
          <a:lstStyle/>
          <a:p>
            <a:endParaRPr lang="ja-JP" altLang="en-US"/>
          </a:p>
        </p:txBody>
      </p:sp>
      <p:sp>
        <p:nvSpPr>
          <p:cNvPr id="3089" name="Line 17"/>
          <p:cNvSpPr>
            <a:spLocks noChangeShapeType="1"/>
          </p:cNvSpPr>
          <p:nvPr/>
        </p:nvSpPr>
        <p:spPr bwMode="auto">
          <a:xfrm>
            <a:off x="450850" y="3213100"/>
            <a:ext cx="6116638" cy="0"/>
          </a:xfrm>
          <a:prstGeom prst="line">
            <a:avLst/>
          </a:prstGeom>
          <a:noFill/>
          <a:ln w="9525">
            <a:solidFill>
              <a:srgbClr val="C0C0C0"/>
            </a:solidFill>
            <a:round/>
            <a:headEnd/>
            <a:tailEnd/>
          </a:ln>
          <a:effectLst/>
        </p:spPr>
        <p:txBody>
          <a:bodyPr/>
          <a:lstStyle/>
          <a:p>
            <a:endParaRPr lang="ja-JP" altLang="en-US"/>
          </a:p>
        </p:txBody>
      </p:sp>
      <p:pic>
        <p:nvPicPr>
          <p:cNvPr id="3092" name="Picture 20" descr="sel-logo"/>
          <p:cNvPicPr>
            <a:picLocks noChangeAspect="1" noChangeArrowheads="1"/>
          </p:cNvPicPr>
          <p:nvPr/>
        </p:nvPicPr>
        <p:blipFill>
          <a:blip r:embed="rId2" cstate="print"/>
          <a:srcRect/>
          <a:stretch>
            <a:fillRect/>
          </a:stretch>
        </p:blipFill>
        <p:spPr bwMode="auto">
          <a:xfrm>
            <a:off x="827088" y="5824538"/>
            <a:ext cx="1624012" cy="557212"/>
          </a:xfrm>
          <a:prstGeom prst="rect">
            <a:avLst/>
          </a:prstGeom>
          <a:noFill/>
        </p:spPr>
      </p:pic>
      <p:sp>
        <p:nvSpPr>
          <p:cNvPr id="3093" name="Rectangle 21"/>
          <p:cNvSpPr>
            <a:spLocks noChangeArrowheads="1"/>
          </p:cNvSpPr>
          <p:nvPr/>
        </p:nvSpPr>
        <p:spPr bwMode="auto">
          <a:xfrm>
            <a:off x="3500430" y="5857892"/>
            <a:ext cx="1373182" cy="574675"/>
          </a:xfrm>
          <a:prstGeom prst="rect">
            <a:avLst/>
          </a:prstGeom>
          <a:noFill/>
          <a:ln w="9525">
            <a:noFill/>
            <a:miter lim="800000"/>
            <a:headEnd/>
            <a:tailEnd/>
          </a:ln>
          <a:effectLst/>
        </p:spPr>
        <p:txBody>
          <a:bodyPr wrap="none" anchor="ctr"/>
          <a:lstStyle/>
          <a:p>
            <a:r>
              <a:rPr lang="ja-JP" altLang="en-US" sz="1200" b="1" i="0" dirty="0" smtClean="0">
                <a:solidFill>
                  <a:schemeClr val="tx1">
                    <a:lumMod val="50000"/>
                    <a:lumOff val="50000"/>
                  </a:schemeClr>
                </a:solidFill>
              </a:rPr>
              <a:t>特別研究報告会</a:t>
            </a:r>
            <a:endParaRPr lang="en-US" altLang="ja-JP" sz="1200" b="1" i="0" dirty="0">
              <a:solidFill>
                <a:schemeClr val="tx1">
                  <a:lumMod val="50000"/>
                  <a:lumOff val="50000"/>
                </a:schemeClr>
              </a:solidFill>
            </a:endParaRPr>
          </a:p>
        </p:txBody>
      </p:sp>
      <p:sp>
        <p:nvSpPr>
          <p:cNvPr id="3098" name="Rectangle 26"/>
          <p:cNvSpPr>
            <a:spLocks noChangeArrowheads="1"/>
          </p:cNvSpPr>
          <p:nvPr/>
        </p:nvSpPr>
        <p:spPr bwMode="auto">
          <a:xfrm>
            <a:off x="439738" y="3201988"/>
            <a:ext cx="4614862" cy="125412"/>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a:p>
        </p:txBody>
      </p:sp>
      <p:sp>
        <p:nvSpPr>
          <p:cNvPr id="3099" name="Rectangle 27"/>
          <p:cNvSpPr>
            <a:spLocks noChangeArrowheads="1"/>
          </p:cNvSpPr>
          <p:nvPr/>
        </p:nvSpPr>
        <p:spPr bwMode="auto">
          <a:xfrm>
            <a:off x="5054600" y="3201988"/>
            <a:ext cx="1511300" cy="125412"/>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a:p>
        </p:txBody>
      </p:sp>
      <p:sp>
        <p:nvSpPr>
          <p:cNvPr id="3107" name="Rectangle 35"/>
          <p:cNvSpPr>
            <a:spLocks noGrp="1" noChangeArrowheads="1"/>
          </p:cNvSpPr>
          <p:nvPr>
            <p:ph type="dt" sz="half" idx="2"/>
          </p:nvPr>
        </p:nvSpPr>
        <p:spPr>
          <a:xfrm>
            <a:off x="539750" y="6526213"/>
            <a:ext cx="1511300" cy="287337"/>
          </a:xfrm>
        </p:spPr>
        <p:txBody>
          <a:bodyPr/>
          <a:lstStyle>
            <a:lvl1pPr algn="l">
              <a:defRPr/>
            </a:lvl1pPr>
          </a:lstStyle>
          <a:p>
            <a:fld id="{557430FA-1BE0-47E7-9185-439394B4C80D}" type="datetime1">
              <a:rPr lang="ja-JP" altLang="en-US" smtClean="0"/>
              <a:pPr/>
              <a:t>2009/2/23</a:t>
            </a:fld>
            <a:endParaRPr lang="en-US" altLang="ja-JP"/>
          </a:p>
        </p:txBody>
      </p:sp>
      <p:sp>
        <p:nvSpPr>
          <p:cNvPr id="3108" name="Rectangle 36"/>
          <p:cNvSpPr>
            <a:spLocks noGrp="1" noChangeArrowheads="1"/>
          </p:cNvSpPr>
          <p:nvPr>
            <p:ph type="ftr" sz="quarter" idx="3"/>
          </p:nvPr>
        </p:nvSpPr>
        <p:spPr>
          <a:xfrm>
            <a:off x="2087563" y="6526213"/>
            <a:ext cx="4968875" cy="287337"/>
          </a:xfrm>
        </p:spPr>
        <p:txBody>
          <a:bodyPr/>
          <a:lstStyle>
            <a:lvl1pPr>
              <a:defRPr/>
            </a:lvl1pPr>
          </a:lstStyle>
          <a:p>
            <a:endParaRPr lang="en-US" altLang="ja-JP"/>
          </a:p>
        </p:txBody>
      </p:sp>
      <p:sp>
        <p:nvSpPr>
          <p:cNvPr id="3110" name="Rectangle 38"/>
          <p:cNvSpPr>
            <a:spLocks noGrp="1" noChangeArrowheads="1"/>
          </p:cNvSpPr>
          <p:nvPr>
            <p:ph type="sldNum" sz="quarter" idx="4"/>
          </p:nvPr>
        </p:nvSpPr>
        <p:spPr>
          <a:xfrm>
            <a:off x="7667625" y="6526213"/>
            <a:ext cx="1225550" cy="287337"/>
          </a:xfrm>
        </p:spPr>
        <p:txBody>
          <a:bodyPr/>
          <a:lstStyle>
            <a:lvl1pPr>
              <a:defRPr/>
            </a:lvl1pPr>
          </a:lstStyle>
          <a:p>
            <a:fld id="{56611A55-139C-4EEB-AC99-513321004CE2}" type="slidenum">
              <a:rPr lang="en-US" altLang="ja-JP"/>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lang="en-US" altLang="ja-JP"/>
          </a:p>
        </p:txBody>
      </p:sp>
      <p:sp>
        <p:nvSpPr>
          <p:cNvPr id="5" name="日付プレースホルダ 4"/>
          <p:cNvSpPr>
            <a:spLocks noGrp="1"/>
          </p:cNvSpPr>
          <p:nvPr>
            <p:ph type="dt" sz="half" idx="11"/>
          </p:nvPr>
        </p:nvSpPr>
        <p:spPr/>
        <p:txBody>
          <a:bodyPr/>
          <a:lstStyle>
            <a:lvl1pPr>
              <a:defRPr/>
            </a:lvl1pPr>
          </a:lstStyle>
          <a:p>
            <a:fld id="{70502618-CEF2-4970-A52D-F5AEE41507BD}" type="datetime1">
              <a:rPr lang="ja-JP" altLang="en-US" smtClean="0"/>
              <a:pPr/>
              <a:t>2009/2/23</a:t>
            </a:fld>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FB139818-20C4-4246-9BA6-FD6D5D7FA6CD}" type="slidenum">
              <a:rPr lang="en-US" altLang="ja-JP"/>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88"/>
            <a:ext cx="2143125" cy="6121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17500" y="115888"/>
            <a:ext cx="6278563" cy="6121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lang="en-US" altLang="ja-JP"/>
          </a:p>
        </p:txBody>
      </p:sp>
      <p:sp>
        <p:nvSpPr>
          <p:cNvPr id="5" name="日付プレースホルダ 4"/>
          <p:cNvSpPr>
            <a:spLocks noGrp="1"/>
          </p:cNvSpPr>
          <p:nvPr>
            <p:ph type="dt" sz="half" idx="11"/>
          </p:nvPr>
        </p:nvSpPr>
        <p:spPr/>
        <p:txBody>
          <a:bodyPr/>
          <a:lstStyle>
            <a:lvl1pPr>
              <a:defRPr/>
            </a:lvl1pPr>
          </a:lstStyle>
          <a:p>
            <a:fld id="{BBCFB057-DC8D-4029-A31E-7DCCC3D91BF9}" type="datetime1">
              <a:rPr lang="ja-JP" altLang="en-US" smtClean="0"/>
              <a:pPr/>
              <a:t>2009/2/23</a:t>
            </a:fld>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F75476CD-9E0C-417E-8D2B-90D18DA4BB52}" type="slidenum">
              <a:rPr lang="en-US" altLang="ja-JP"/>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lang="en-US" altLang="ja-JP" dirty="0"/>
          </a:p>
        </p:txBody>
      </p:sp>
      <p:sp>
        <p:nvSpPr>
          <p:cNvPr id="5" name="日付プレースホルダ 4"/>
          <p:cNvSpPr>
            <a:spLocks noGrp="1"/>
          </p:cNvSpPr>
          <p:nvPr>
            <p:ph type="dt" sz="half" idx="11"/>
          </p:nvPr>
        </p:nvSpPr>
        <p:spPr/>
        <p:txBody>
          <a:bodyPr/>
          <a:lstStyle>
            <a:lvl1pPr>
              <a:defRPr/>
            </a:lvl1pPr>
          </a:lstStyle>
          <a:p>
            <a:fld id="{4D63C866-6B07-4A64-9286-B0F0D0D85BDF}" type="datetime1">
              <a:rPr lang="ja-JP" altLang="en-US" smtClean="0"/>
              <a:pPr/>
              <a:t>2009/2/23</a:t>
            </a:fld>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E0B8FA13-F6B3-42AE-8274-8875A6E5487C}" type="slidenum">
              <a:rPr lang="en-US" altLang="ja-JP"/>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フッター プレースホルダ 3"/>
          <p:cNvSpPr>
            <a:spLocks noGrp="1"/>
          </p:cNvSpPr>
          <p:nvPr>
            <p:ph type="ftr" sz="quarter" idx="10"/>
          </p:nvPr>
        </p:nvSpPr>
        <p:spPr/>
        <p:txBody>
          <a:bodyPr/>
          <a:lstStyle>
            <a:lvl1pPr>
              <a:defRPr/>
            </a:lvl1pPr>
          </a:lstStyle>
          <a:p>
            <a:endParaRPr lang="en-US" altLang="ja-JP"/>
          </a:p>
        </p:txBody>
      </p:sp>
      <p:sp>
        <p:nvSpPr>
          <p:cNvPr id="5" name="日付プレースホルダ 4"/>
          <p:cNvSpPr>
            <a:spLocks noGrp="1"/>
          </p:cNvSpPr>
          <p:nvPr>
            <p:ph type="dt" sz="half" idx="11"/>
          </p:nvPr>
        </p:nvSpPr>
        <p:spPr/>
        <p:txBody>
          <a:bodyPr/>
          <a:lstStyle>
            <a:lvl1pPr>
              <a:defRPr/>
            </a:lvl1pPr>
          </a:lstStyle>
          <a:p>
            <a:fld id="{13862818-2485-44BB-B1A6-566A856AEB5D}" type="datetime1">
              <a:rPr lang="ja-JP" altLang="en-US" smtClean="0"/>
              <a:pPr/>
              <a:t>2009/2/23</a:t>
            </a:fld>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8F82860D-EAF8-4027-8A9F-B438FD84E778}" type="slidenum">
              <a:rPr lang="en-US" altLang="ja-JP"/>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フッター プレースホルダ 4"/>
          <p:cNvSpPr>
            <a:spLocks noGrp="1"/>
          </p:cNvSpPr>
          <p:nvPr>
            <p:ph type="ftr" sz="quarter" idx="10"/>
          </p:nvPr>
        </p:nvSpPr>
        <p:spPr/>
        <p:txBody>
          <a:bodyPr/>
          <a:lstStyle>
            <a:lvl1pPr>
              <a:defRPr/>
            </a:lvl1pPr>
          </a:lstStyle>
          <a:p>
            <a:endParaRPr lang="en-US" altLang="ja-JP"/>
          </a:p>
        </p:txBody>
      </p:sp>
      <p:sp>
        <p:nvSpPr>
          <p:cNvPr id="6" name="日付プレースホルダ 5"/>
          <p:cNvSpPr>
            <a:spLocks noGrp="1"/>
          </p:cNvSpPr>
          <p:nvPr>
            <p:ph type="dt" sz="half" idx="11"/>
          </p:nvPr>
        </p:nvSpPr>
        <p:spPr/>
        <p:txBody>
          <a:bodyPr/>
          <a:lstStyle>
            <a:lvl1pPr>
              <a:defRPr/>
            </a:lvl1pPr>
          </a:lstStyle>
          <a:p>
            <a:fld id="{16BE5AEF-947E-430C-8C5D-5DD6D8153EFD}" type="datetime1">
              <a:rPr lang="ja-JP" altLang="en-US" smtClean="0"/>
              <a:pPr/>
              <a:t>2009/2/23</a:t>
            </a:fld>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AB30B8BB-3333-48EB-A647-EAEED34A8BA8}" type="slidenum">
              <a:rPr lang="en-US" altLang="ja-JP"/>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フッター プレースホルダ 6"/>
          <p:cNvSpPr>
            <a:spLocks noGrp="1"/>
          </p:cNvSpPr>
          <p:nvPr>
            <p:ph type="ftr" sz="quarter" idx="10"/>
          </p:nvPr>
        </p:nvSpPr>
        <p:spPr/>
        <p:txBody>
          <a:bodyPr/>
          <a:lstStyle>
            <a:lvl1pPr>
              <a:defRPr/>
            </a:lvl1pPr>
          </a:lstStyle>
          <a:p>
            <a:endParaRPr lang="en-US" altLang="ja-JP"/>
          </a:p>
        </p:txBody>
      </p:sp>
      <p:sp>
        <p:nvSpPr>
          <p:cNvPr id="8" name="日付プレースホルダ 7"/>
          <p:cNvSpPr>
            <a:spLocks noGrp="1"/>
          </p:cNvSpPr>
          <p:nvPr>
            <p:ph type="dt" sz="half" idx="11"/>
          </p:nvPr>
        </p:nvSpPr>
        <p:spPr/>
        <p:txBody>
          <a:bodyPr/>
          <a:lstStyle>
            <a:lvl1pPr>
              <a:defRPr/>
            </a:lvl1pPr>
          </a:lstStyle>
          <a:p>
            <a:fld id="{C192B9E4-0CF7-4573-A699-21FC4D2DF3A0}" type="datetime1">
              <a:rPr lang="ja-JP" altLang="en-US" smtClean="0"/>
              <a:pPr/>
              <a:t>2009/2/23</a:t>
            </a:fld>
            <a:endParaRPr lang="en-US" altLang="ja-JP"/>
          </a:p>
        </p:txBody>
      </p:sp>
      <p:sp>
        <p:nvSpPr>
          <p:cNvPr id="9" name="スライド番号プレースホルダ 8"/>
          <p:cNvSpPr>
            <a:spLocks noGrp="1"/>
          </p:cNvSpPr>
          <p:nvPr>
            <p:ph type="sldNum" sz="quarter" idx="12"/>
          </p:nvPr>
        </p:nvSpPr>
        <p:spPr/>
        <p:txBody>
          <a:bodyPr/>
          <a:lstStyle>
            <a:lvl1pPr>
              <a:defRPr/>
            </a:lvl1pPr>
          </a:lstStyle>
          <a:p>
            <a:fld id="{5319EE64-FDD4-46C8-AA61-8011D142544C}" type="slidenum">
              <a:rPr lang="en-US" altLang="ja-JP"/>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フッター プレースホルダ 2"/>
          <p:cNvSpPr>
            <a:spLocks noGrp="1"/>
          </p:cNvSpPr>
          <p:nvPr>
            <p:ph type="ftr" sz="quarter" idx="10"/>
          </p:nvPr>
        </p:nvSpPr>
        <p:spPr/>
        <p:txBody>
          <a:bodyPr/>
          <a:lstStyle>
            <a:lvl1pPr>
              <a:defRPr/>
            </a:lvl1pPr>
          </a:lstStyle>
          <a:p>
            <a:endParaRPr lang="en-US" altLang="ja-JP"/>
          </a:p>
        </p:txBody>
      </p:sp>
      <p:sp>
        <p:nvSpPr>
          <p:cNvPr id="4" name="日付プレースホルダ 3"/>
          <p:cNvSpPr>
            <a:spLocks noGrp="1"/>
          </p:cNvSpPr>
          <p:nvPr>
            <p:ph type="dt" sz="half" idx="11"/>
          </p:nvPr>
        </p:nvSpPr>
        <p:spPr/>
        <p:txBody>
          <a:bodyPr/>
          <a:lstStyle>
            <a:lvl1pPr>
              <a:defRPr/>
            </a:lvl1pPr>
          </a:lstStyle>
          <a:p>
            <a:fld id="{30800222-2D05-4518-8CC5-0411F8F32FCA}" type="datetime1">
              <a:rPr lang="ja-JP" altLang="en-US" smtClean="0"/>
              <a:pPr/>
              <a:t>2009/2/23</a:t>
            </a:fld>
            <a:endParaRPr lang="en-US" altLang="ja-JP"/>
          </a:p>
        </p:txBody>
      </p:sp>
      <p:sp>
        <p:nvSpPr>
          <p:cNvPr id="5" name="スライド番号プレースホルダ 4"/>
          <p:cNvSpPr>
            <a:spLocks noGrp="1"/>
          </p:cNvSpPr>
          <p:nvPr>
            <p:ph type="sldNum" sz="quarter" idx="12"/>
          </p:nvPr>
        </p:nvSpPr>
        <p:spPr/>
        <p:txBody>
          <a:bodyPr/>
          <a:lstStyle>
            <a:lvl1pPr>
              <a:defRPr/>
            </a:lvl1pPr>
          </a:lstStyle>
          <a:p>
            <a:fld id="{08253318-D015-4C1D-9D07-1556748C1412}" type="slidenum">
              <a:rPr lang="en-US" altLang="ja-JP"/>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 1"/>
          <p:cNvSpPr>
            <a:spLocks noGrp="1"/>
          </p:cNvSpPr>
          <p:nvPr>
            <p:ph type="ftr" sz="quarter" idx="10"/>
          </p:nvPr>
        </p:nvSpPr>
        <p:spPr/>
        <p:txBody>
          <a:bodyPr/>
          <a:lstStyle>
            <a:lvl1pPr>
              <a:defRPr/>
            </a:lvl1pPr>
          </a:lstStyle>
          <a:p>
            <a:endParaRPr lang="en-US" altLang="ja-JP"/>
          </a:p>
        </p:txBody>
      </p:sp>
      <p:sp>
        <p:nvSpPr>
          <p:cNvPr id="3" name="日付プレースホルダ 2"/>
          <p:cNvSpPr>
            <a:spLocks noGrp="1"/>
          </p:cNvSpPr>
          <p:nvPr>
            <p:ph type="dt" sz="half" idx="11"/>
          </p:nvPr>
        </p:nvSpPr>
        <p:spPr/>
        <p:txBody>
          <a:bodyPr/>
          <a:lstStyle>
            <a:lvl1pPr>
              <a:defRPr/>
            </a:lvl1pPr>
          </a:lstStyle>
          <a:p>
            <a:fld id="{8F0FB8AE-C3A2-49B4-98D1-05DEA6136514}" type="datetime1">
              <a:rPr lang="ja-JP" altLang="en-US" smtClean="0"/>
              <a:pPr/>
              <a:t>2009/2/23</a:t>
            </a:fld>
            <a:endParaRPr lang="en-US" altLang="ja-JP"/>
          </a:p>
        </p:txBody>
      </p:sp>
      <p:sp>
        <p:nvSpPr>
          <p:cNvPr id="4" name="スライド番号プレースホルダ 3"/>
          <p:cNvSpPr>
            <a:spLocks noGrp="1"/>
          </p:cNvSpPr>
          <p:nvPr>
            <p:ph type="sldNum" sz="quarter" idx="12"/>
          </p:nvPr>
        </p:nvSpPr>
        <p:spPr/>
        <p:txBody>
          <a:bodyPr/>
          <a:lstStyle>
            <a:lvl1pPr>
              <a:defRPr/>
            </a:lvl1pPr>
          </a:lstStyle>
          <a:p>
            <a:fld id="{99DA8BB9-3B54-4A6D-A852-57899AF5290D}" type="slidenum">
              <a:rPr lang="en-US" altLang="ja-JP"/>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endParaRPr lang="en-US" altLang="ja-JP"/>
          </a:p>
        </p:txBody>
      </p:sp>
      <p:sp>
        <p:nvSpPr>
          <p:cNvPr id="6" name="日付プレースホルダ 5"/>
          <p:cNvSpPr>
            <a:spLocks noGrp="1"/>
          </p:cNvSpPr>
          <p:nvPr>
            <p:ph type="dt" sz="half" idx="11"/>
          </p:nvPr>
        </p:nvSpPr>
        <p:spPr/>
        <p:txBody>
          <a:bodyPr/>
          <a:lstStyle>
            <a:lvl1pPr>
              <a:defRPr/>
            </a:lvl1pPr>
          </a:lstStyle>
          <a:p>
            <a:fld id="{60DA7F48-FA66-4463-86F8-7016CAD8AD4F}" type="datetime1">
              <a:rPr lang="ja-JP" altLang="en-US" smtClean="0"/>
              <a:pPr/>
              <a:t>2009/2/23</a:t>
            </a:fld>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F95F4B5D-2B77-414C-A8D6-20C86491E45F}" type="slidenum">
              <a:rPr lang="en-US" altLang="ja-JP"/>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endParaRPr lang="en-US" altLang="ja-JP"/>
          </a:p>
        </p:txBody>
      </p:sp>
      <p:sp>
        <p:nvSpPr>
          <p:cNvPr id="6" name="日付プレースホルダ 5"/>
          <p:cNvSpPr>
            <a:spLocks noGrp="1"/>
          </p:cNvSpPr>
          <p:nvPr>
            <p:ph type="dt" sz="half" idx="11"/>
          </p:nvPr>
        </p:nvSpPr>
        <p:spPr/>
        <p:txBody>
          <a:bodyPr/>
          <a:lstStyle>
            <a:lvl1pPr>
              <a:defRPr/>
            </a:lvl1pPr>
          </a:lstStyle>
          <a:p>
            <a:fld id="{C75F96A5-9CFB-47A9-B776-61DAC7E8F80E}" type="datetime1">
              <a:rPr lang="ja-JP" altLang="en-US" smtClean="0"/>
              <a:pPr/>
              <a:t>2009/2/23</a:t>
            </a:fld>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5DE2E231-082F-4E02-A324-68BD812D46C9}" type="slidenum">
              <a:rPr lang="en-US" altLang="ja-JP"/>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1052513"/>
            <a:ext cx="6381750" cy="144462"/>
          </a:xfrm>
          <a:prstGeom prst="rect">
            <a:avLst/>
          </a:prstGeom>
          <a:solidFill>
            <a:srgbClr val="333399"/>
          </a:solidFill>
          <a:ln w="9525">
            <a:noFill/>
            <a:miter lim="800000"/>
            <a:headEnd/>
            <a:tailEnd/>
          </a:ln>
          <a:effectLst/>
        </p:spPr>
        <p:txBody>
          <a:bodyPr wrap="none" anchor="ctr"/>
          <a:lstStyle/>
          <a:p>
            <a:endParaRPr lang="ja-JP" altLang="en-US"/>
          </a:p>
        </p:txBody>
      </p:sp>
      <p:sp>
        <p:nvSpPr>
          <p:cNvPr id="1059" name="Rectangle 35" descr="横線"/>
          <p:cNvSpPr>
            <a:spLocks noChangeArrowheads="1"/>
          </p:cNvSpPr>
          <p:nvPr/>
        </p:nvSpPr>
        <p:spPr bwMode="auto">
          <a:xfrm>
            <a:off x="6699250" y="1138238"/>
            <a:ext cx="2192338" cy="274637"/>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1058" name="Rectangle 34"/>
          <p:cNvSpPr>
            <a:spLocks noChangeArrowheads="1"/>
          </p:cNvSpPr>
          <p:nvPr/>
        </p:nvSpPr>
        <p:spPr bwMode="auto">
          <a:xfrm>
            <a:off x="6699250" y="1052513"/>
            <a:ext cx="2193925" cy="144462"/>
          </a:xfrm>
          <a:prstGeom prst="rect">
            <a:avLst/>
          </a:prstGeom>
          <a:solidFill>
            <a:srgbClr val="000066"/>
          </a:solidFill>
          <a:ln w="9525">
            <a:noFill/>
            <a:miter lim="800000"/>
            <a:headEnd/>
            <a:tailEnd/>
          </a:ln>
          <a:effectLst/>
        </p:spPr>
        <p:txBody>
          <a:bodyPr wrap="none" anchor="ctr"/>
          <a:lstStyle/>
          <a:p>
            <a:endParaRPr lang="ja-JP" altLang="en-US"/>
          </a:p>
        </p:txBody>
      </p:sp>
      <p:sp>
        <p:nvSpPr>
          <p:cNvPr id="1026" name="Rectangle 2"/>
          <p:cNvSpPr>
            <a:spLocks noGrp="1" noChangeArrowheads="1"/>
          </p:cNvSpPr>
          <p:nvPr>
            <p:ph type="title"/>
          </p:nvPr>
        </p:nvSpPr>
        <p:spPr bwMode="auto">
          <a:xfrm>
            <a:off x="317500" y="115888"/>
            <a:ext cx="8574088" cy="8651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412875"/>
            <a:ext cx="8229600" cy="4824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pic>
        <p:nvPicPr>
          <p:cNvPr id="1062" name="Picture 38" descr="sel-logo"/>
          <p:cNvPicPr>
            <a:picLocks noChangeAspect="1" noChangeArrowheads="1"/>
          </p:cNvPicPr>
          <p:nvPr/>
        </p:nvPicPr>
        <p:blipFill>
          <a:blip r:embed="rId13" cstate="print"/>
          <a:srcRect/>
          <a:stretch>
            <a:fillRect/>
          </a:stretch>
        </p:blipFill>
        <p:spPr bwMode="auto">
          <a:xfrm>
            <a:off x="355600" y="6381750"/>
            <a:ext cx="1408113" cy="484188"/>
          </a:xfrm>
          <a:prstGeom prst="rect">
            <a:avLst/>
          </a:prstGeom>
          <a:noFill/>
        </p:spPr>
      </p:pic>
      <p:sp>
        <p:nvSpPr>
          <p:cNvPr id="1063" name="Rectangle 39"/>
          <p:cNvSpPr>
            <a:spLocks noChangeArrowheads="1"/>
          </p:cNvSpPr>
          <p:nvPr/>
        </p:nvSpPr>
        <p:spPr bwMode="auto">
          <a:xfrm>
            <a:off x="4143372" y="6613525"/>
            <a:ext cx="1093776" cy="244475"/>
          </a:xfrm>
          <a:prstGeom prst="rect">
            <a:avLst/>
          </a:prstGeom>
          <a:noFill/>
          <a:ln w="9525">
            <a:noFill/>
            <a:miter lim="800000"/>
            <a:headEnd/>
            <a:tailEnd/>
          </a:ln>
          <a:effectLst/>
        </p:spPr>
        <p:txBody>
          <a:bodyPr wrap="square" anchor="ctr">
            <a:spAutoFit/>
          </a:bodyPr>
          <a:lstStyle/>
          <a:p>
            <a:r>
              <a:rPr lang="ja-JP" altLang="en-US" sz="1000" b="1" i="0" dirty="0" smtClean="0">
                <a:solidFill>
                  <a:schemeClr val="tx1">
                    <a:lumMod val="50000"/>
                    <a:lumOff val="50000"/>
                  </a:schemeClr>
                </a:solidFill>
              </a:rPr>
              <a:t>特別研究報告会</a:t>
            </a:r>
            <a:endParaRPr lang="en-US" altLang="ja-JP" sz="1000" b="1" i="0" dirty="0">
              <a:solidFill>
                <a:schemeClr val="tx1">
                  <a:lumMod val="50000"/>
                  <a:lumOff val="50000"/>
                </a:schemeClr>
              </a:solidFill>
            </a:endParaRPr>
          </a:p>
        </p:txBody>
      </p:sp>
      <p:sp>
        <p:nvSpPr>
          <p:cNvPr id="1065" name="Rectangle 41"/>
          <p:cNvSpPr>
            <a:spLocks noGrp="1" noChangeArrowheads="1"/>
          </p:cNvSpPr>
          <p:nvPr>
            <p:ph type="ftr" sz="quarter" idx="3"/>
          </p:nvPr>
        </p:nvSpPr>
        <p:spPr bwMode="auto">
          <a:xfrm>
            <a:off x="1908175" y="6308725"/>
            <a:ext cx="561657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ltLang="ja-JP" dirty="0"/>
          </a:p>
        </p:txBody>
      </p:sp>
      <p:sp>
        <p:nvSpPr>
          <p:cNvPr id="1066" name="Rectangle 42"/>
          <p:cNvSpPr>
            <a:spLocks noGrp="1" noChangeArrowheads="1"/>
          </p:cNvSpPr>
          <p:nvPr>
            <p:ph type="dt" sz="half" idx="2"/>
          </p:nvPr>
        </p:nvSpPr>
        <p:spPr bwMode="auto">
          <a:xfrm>
            <a:off x="7596188" y="6308725"/>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32C63302-C059-4783-94E4-7BFDDB862D77}" type="datetime1">
              <a:rPr lang="ja-JP" altLang="en-US" smtClean="0"/>
              <a:pPr/>
              <a:t>2009/2/23</a:t>
            </a:fld>
            <a:endParaRPr lang="en-US" altLang="ja-JP"/>
          </a:p>
        </p:txBody>
      </p:sp>
      <p:sp>
        <p:nvSpPr>
          <p:cNvPr id="1067" name="Rectangle 43"/>
          <p:cNvSpPr>
            <a:spLocks noGrp="1" noChangeArrowheads="1"/>
          </p:cNvSpPr>
          <p:nvPr>
            <p:ph type="sldNum" sz="quarter" idx="4"/>
          </p:nvPr>
        </p:nvSpPr>
        <p:spPr bwMode="auto">
          <a:xfrm>
            <a:off x="8459788" y="6584950"/>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BE20C9E5-21DA-4BCE-88F9-17CE797784BB}" type="slidenum">
              <a:rPr lang="en-US" altLang="ja-JP"/>
              <a:pPr/>
              <a:t>&lt;#&gt;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rtl="0" eaLnBrk="1" fontAlgn="base" hangingPunct="1">
        <a:spcBef>
          <a:spcPct val="0"/>
        </a:spcBef>
        <a:spcAft>
          <a:spcPct val="0"/>
        </a:spcAft>
        <a:defRPr kumimoji="1" sz="4000">
          <a:solidFill>
            <a:schemeClr val="tx2"/>
          </a:solidFill>
          <a:latin typeface="+mj-lt"/>
          <a:ea typeface="+mj-ea"/>
          <a:cs typeface="+mj-cs"/>
        </a:defRPr>
      </a:lvl1pPr>
      <a:lvl2pPr algn="l" rtl="0" eaLnBrk="1" fontAlgn="base" hangingPunct="1">
        <a:spcBef>
          <a:spcPct val="0"/>
        </a:spcBef>
        <a:spcAft>
          <a:spcPct val="0"/>
        </a:spcAft>
        <a:defRPr kumimoji="1" sz="4000">
          <a:solidFill>
            <a:schemeClr val="tx2"/>
          </a:solidFill>
          <a:latin typeface="Arial" charset="0"/>
          <a:ea typeface="ＭＳ Ｐゴシック" pitchFamily="50" charset="-128"/>
        </a:defRPr>
      </a:lvl2pPr>
      <a:lvl3pPr algn="l" rtl="0" eaLnBrk="1" fontAlgn="base" hangingPunct="1">
        <a:spcBef>
          <a:spcPct val="0"/>
        </a:spcBef>
        <a:spcAft>
          <a:spcPct val="0"/>
        </a:spcAft>
        <a:defRPr kumimoji="1" sz="4000">
          <a:solidFill>
            <a:schemeClr val="tx2"/>
          </a:solidFill>
          <a:latin typeface="Arial" charset="0"/>
          <a:ea typeface="ＭＳ Ｐゴシック" pitchFamily="50" charset="-128"/>
        </a:defRPr>
      </a:lvl3pPr>
      <a:lvl4pPr algn="l" rtl="0" eaLnBrk="1" fontAlgn="base" hangingPunct="1">
        <a:spcBef>
          <a:spcPct val="0"/>
        </a:spcBef>
        <a:spcAft>
          <a:spcPct val="0"/>
        </a:spcAft>
        <a:defRPr kumimoji="1" sz="4000">
          <a:solidFill>
            <a:schemeClr val="tx2"/>
          </a:solidFill>
          <a:latin typeface="Arial" charset="0"/>
          <a:ea typeface="ＭＳ Ｐゴシック" pitchFamily="50" charset="-128"/>
        </a:defRPr>
      </a:lvl4pPr>
      <a:lvl5pPr algn="l" rtl="0" eaLnBrk="1" fontAlgn="base" hangingPunct="1">
        <a:spcBef>
          <a:spcPct val="0"/>
        </a:spcBef>
        <a:spcAft>
          <a:spcPct val="0"/>
        </a:spcAft>
        <a:defRPr kumimoji="1" sz="4000">
          <a:solidFill>
            <a:schemeClr val="tx2"/>
          </a:solidFill>
          <a:latin typeface="Arial" charset="0"/>
          <a:ea typeface="ＭＳ Ｐゴシック" pitchFamily="50" charset="-128"/>
        </a:defRPr>
      </a:lvl5pPr>
      <a:lvl6pPr marL="457200" algn="l" rtl="0" eaLnBrk="1" fontAlgn="base" hangingPunct="1">
        <a:spcBef>
          <a:spcPct val="0"/>
        </a:spcBef>
        <a:spcAft>
          <a:spcPct val="0"/>
        </a:spcAft>
        <a:defRPr kumimoji="1" sz="4000">
          <a:solidFill>
            <a:schemeClr val="tx2"/>
          </a:solidFill>
          <a:latin typeface="Arial" charset="0"/>
          <a:ea typeface="ＭＳ Ｐゴシック" pitchFamily="50" charset="-128"/>
        </a:defRPr>
      </a:lvl6pPr>
      <a:lvl7pPr marL="914400" algn="l" rtl="0" eaLnBrk="1" fontAlgn="base" hangingPunct="1">
        <a:spcBef>
          <a:spcPct val="0"/>
        </a:spcBef>
        <a:spcAft>
          <a:spcPct val="0"/>
        </a:spcAft>
        <a:defRPr kumimoji="1" sz="4000">
          <a:solidFill>
            <a:schemeClr val="tx2"/>
          </a:solidFill>
          <a:latin typeface="Arial" charset="0"/>
          <a:ea typeface="ＭＳ Ｐゴシック" pitchFamily="50" charset="-128"/>
        </a:defRPr>
      </a:lvl7pPr>
      <a:lvl8pPr marL="1371600" algn="l" rtl="0" eaLnBrk="1" fontAlgn="base" hangingPunct="1">
        <a:spcBef>
          <a:spcPct val="0"/>
        </a:spcBef>
        <a:spcAft>
          <a:spcPct val="0"/>
        </a:spcAft>
        <a:defRPr kumimoji="1" sz="4000">
          <a:solidFill>
            <a:schemeClr val="tx2"/>
          </a:solidFill>
          <a:latin typeface="Arial" charset="0"/>
          <a:ea typeface="ＭＳ Ｐゴシック" pitchFamily="50" charset="-128"/>
        </a:defRPr>
      </a:lvl8pPr>
      <a:lvl9pPr marL="1828800" algn="l" rtl="0" eaLnBrk="1" fontAlgn="base" hangingPunct="1">
        <a:spcBef>
          <a:spcPct val="0"/>
        </a:spcBef>
        <a:spcAft>
          <a:spcPct val="0"/>
        </a:spcAft>
        <a:defRPr kumimoji="1" sz="40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springerlink.com/content/f0d5hw38lm0y/?p=1d89d8b97e1f4d8098957bce20413d1b&amp;pi=0"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springerlink.com/content/f0d5hw38lm0y/?p=1d89d8b97e1f4d8098957bce20413d1b&amp;pi=0"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14282" y="1428736"/>
            <a:ext cx="6357950" cy="1928826"/>
          </a:xfrm>
        </p:spPr>
        <p:txBody>
          <a:bodyPr/>
          <a:lstStyle/>
          <a:p>
            <a:r>
              <a:rPr lang="ja-JP" altLang="en-US" sz="2800" dirty="0" smtClean="0"/>
              <a:t>分散処理を用いた大規模ソフトウェアに対するコーディングパターン検出ツール</a:t>
            </a:r>
            <a:endParaRPr kumimoji="1" lang="ja-JP" altLang="en-US" sz="2800" dirty="0"/>
          </a:p>
        </p:txBody>
      </p:sp>
      <p:sp>
        <p:nvSpPr>
          <p:cNvPr id="3" name="サブタイトル 2"/>
          <p:cNvSpPr>
            <a:spLocks noGrp="1"/>
          </p:cNvSpPr>
          <p:nvPr>
            <p:ph type="subTitle" idx="1"/>
          </p:nvPr>
        </p:nvSpPr>
        <p:spPr>
          <a:xfrm>
            <a:off x="785786" y="3786190"/>
            <a:ext cx="5781675" cy="792162"/>
          </a:xfrm>
        </p:spPr>
        <p:txBody>
          <a:bodyPr/>
          <a:lstStyle/>
          <a:p>
            <a:pPr algn="r"/>
            <a:r>
              <a:rPr lang="ja-JP" altLang="en-US" sz="2400" dirty="0" smtClean="0"/>
              <a:t>井上研究室</a:t>
            </a:r>
            <a:r>
              <a:rPr lang="en-US" altLang="ja-JP" sz="2400" dirty="0" smtClean="0"/>
              <a:t>	</a:t>
            </a:r>
            <a:r>
              <a:rPr kumimoji="1" lang="ja-JP" altLang="en-US" sz="2400" dirty="0" smtClean="0"/>
              <a:t>悦田　翔悟</a:t>
            </a:r>
            <a:endParaRPr kumimoji="1" lang="ja-JP" alt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実験対象</a:t>
            </a:r>
            <a:endParaRPr kumimoji="1" lang="ja-JP" altLang="en-US" dirty="0"/>
          </a:p>
        </p:txBody>
      </p:sp>
      <p:graphicFrame>
        <p:nvGraphicFramePr>
          <p:cNvPr id="9" name="コンテンツ プレースホルダ 8"/>
          <p:cNvGraphicFramePr>
            <a:graphicFrameLocks noGrp="1"/>
          </p:cNvGraphicFramePr>
          <p:nvPr>
            <p:ph idx="1"/>
          </p:nvPr>
        </p:nvGraphicFramePr>
        <p:xfrm>
          <a:off x="457200" y="1357297"/>
          <a:ext cx="8472518" cy="2282100"/>
        </p:xfrm>
        <a:graphic>
          <a:graphicData uri="http://schemas.openxmlformats.org/drawingml/2006/table">
            <a:tbl>
              <a:tblPr firstRow="1" bandRow="1">
                <a:tableStyleId>{5C22544A-7EE6-4342-B048-85BDC9FD1C3A}</a:tableStyleId>
              </a:tblPr>
              <a:tblGrid>
                <a:gridCol w="1826322"/>
                <a:gridCol w="1145470"/>
                <a:gridCol w="1500198"/>
                <a:gridCol w="1785950"/>
                <a:gridCol w="2214578"/>
              </a:tblGrid>
              <a:tr h="928695">
                <a:tc>
                  <a:txBody>
                    <a:bodyPr/>
                    <a:lstStyle/>
                    <a:p>
                      <a:pPr algn="ctr"/>
                      <a:r>
                        <a:rPr kumimoji="1" lang="ja-JP" altLang="en-US" b="0" dirty="0" smtClean="0">
                          <a:solidFill>
                            <a:schemeClr val="tx1"/>
                          </a:solidFill>
                        </a:rPr>
                        <a:t>実験対象</a:t>
                      </a:r>
                      <a:endParaRPr kumimoji="1" lang="ja-JP" altLang="en-US" b="0" dirty="0">
                        <a:solidFill>
                          <a:schemeClr val="tx1"/>
                        </a:solidFill>
                      </a:endParaRPr>
                    </a:p>
                  </a:txBody>
                  <a:tcPr anchor="ctr"/>
                </a:tc>
                <a:tc>
                  <a:txBody>
                    <a:bodyPr/>
                    <a:lstStyle/>
                    <a:p>
                      <a:pPr algn="ctr"/>
                      <a:r>
                        <a:rPr kumimoji="1" lang="en-US" altLang="ja-JP" b="0" dirty="0" smtClean="0">
                          <a:solidFill>
                            <a:schemeClr val="tx1"/>
                          </a:solidFill>
                        </a:rPr>
                        <a:t>LOC</a:t>
                      </a:r>
                    </a:p>
                  </a:txBody>
                  <a:tcPr anchor="ctr"/>
                </a:tc>
                <a:tc>
                  <a:txBody>
                    <a:bodyPr/>
                    <a:lstStyle/>
                    <a:p>
                      <a:pPr algn="ctr"/>
                      <a:r>
                        <a:rPr kumimoji="1" lang="ja-JP" altLang="en-US" b="0" dirty="0" smtClean="0">
                          <a:solidFill>
                            <a:schemeClr val="tx1"/>
                          </a:solidFill>
                        </a:rPr>
                        <a:t>前処理時間</a:t>
                      </a:r>
                      <a:r>
                        <a:rPr kumimoji="1" lang="en-US" altLang="ja-JP" b="0" dirty="0" smtClean="0">
                          <a:solidFill>
                            <a:schemeClr val="tx1"/>
                          </a:solidFill>
                        </a:rPr>
                        <a:t>*1</a:t>
                      </a:r>
                      <a:endParaRPr kumimoji="1" lang="ja-JP" altLang="en-US" b="0" dirty="0">
                        <a:solidFill>
                          <a:schemeClr val="tx1"/>
                        </a:solidFill>
                      </a:endParaRPr>
                    </a:p>
                  </a:txBody>
                  <a:tcPr anchor="ctr"/>
                </a:tc>
                <a:tc>
                  <a:txBody>
                    <a:bodyPr/>
                    <a:lstStyle/>
                    <a:p>
                      <a:pPr algn="ctr"/>
                      <a:r>
                        <a:rPr kumimoji="1" lang="ja-JP" altLang="en-US" b="0" dirty="0" smtClean="0">
                          <a:solidFill>
                            <a:schemeClr val="tx1"/>
                          </a:solidFill>
                        </a:rPr>
                        <a:t>ワーカ</a:t>
                      </a:r>
                      <a:r>
                        <a:rPr kumimoji="1" lang="en-US" altLang="ja-JP" b="0" dirty="0" smtClean="0">
                          <a:solidFill>
                            <a:schemeClr val="tx1"/>
                          </a:solidFill>
                        </a:rPr>
                        <a:t>1</a:t>
                      </a:r>
                      <a:r>
                        <a:rPr kumimoji="1" lang="ja-JP" altLang="en-US" b="0" dirty="0" smtClean="0">
                          <a:solidFill>
                            <a:schemeClr val="tx1"/>
                          </a:solidFill>
                        </a:rPr>
                        <a:t>台のときの処理時間</a:t>
                      </a:r>
                      <a:r>
                        <a:rPr kumimoji="1" lang="en-US" altLang="ja-JP" b="0" dirty="0" smtClean="0">
                          <a:solidFill>
                            <a:schemeClr val="tx1"/>
                          </a:solidFill>
                        </a:rPr>
                        <a:t>*2</a:t>
                      </a:r>
                      <a:endParaRPr kumimoji="1" lang="ja-JP" altLang="en-US" b="0" dirty="0">
                        <a:solidFill>
                          <a:schemeClr val="tx1"/>
                        </a:solidFill>
                      </a:endParaRPr>
                    </a:p>
                  </a:txBody>
                  <a:tcPr anchor="ctr"/>
                </a:tc>
                <a:tc>
                  <a:txBody>
                    <a:bodyPr/>
                    <a:lstStyle/>
                    <a:p>
                      <a:pPr algn="ctr"/>
                      <a:r>
                        <a:rPr kumimoji="1" lang="ja-JP" altLang="en-US" b="0" dirty="0" smtClean="0">
                          <a:solidFill>
                            <a:schemeClr val="tx1"/>
                          </a:solidFill>
                        </a:rPr>
                        <a:t>検出したコーディングパターン数</a:t>
                      </a:r>
                      <a:endParaRPr kumimoji="1" lang="ja-JP" altLang="en-US" b="0" dirty="0">
                        <a:solidFill>
                          <a:schemeClr val="tx1"/>
                        </a:solidFill>
                      </a:endParaRPr>
                    </a:p>
                  </a:txBody>
                  <a:tcPr anchor="ctr"/>
                </a:tc>
              </a:tr>
              <a:tr h="618121">
                <a:tc>
                  <a:txBody>
                    <a:bodyPr/>
                    <a:lstStyle/>
                    <a:p>
                      <a:pPr algn="ctr"/>
                      <a:r>
                        <a:rPr kumimoji="1" lang="en-US" altLang="ja-JP" dirty="0" err="1" smtClean="0"/>
                        <a:t>Antlr</a:t>
                      </a:r>
                      <a:endParaRPr kumimoji="1" lang="ja-JP" altLang="en-US" dirty="0"/>
                    </a:p>
                  </a:txBody>
                  <a:tcPr anchor="ctr"/>
                </a:tc>
                <a:tc>
                  <a:txBody>
                    <a:bodyPr/>
                    <a:lstStyle/>
                    <a:p>
                      <a:pPr algn="ctr" fontAlgn="ctr"/>
                      <a:r>
                        <a:rPr lang="en-US" altLang="ja-JP" sz="1800" b="0" i="0" u="none" strike="noStrike" dirty="0" smtClean="0">
                          <a:solidFill>
                            <a:srgbClr val="000000"/>
                          </a:solidFill>
                          <a:latin typeface="+mn-lt"/>
                        </a:rPr>
                        <a:t>5.6</a:t>
                      </a:r>
                      <a:r>
                        <a:rPr lang="ja-JP" altLang="en-US" sz="1800" b="0" i="0" u="none" strike="noStrike" dirty="0" smtClean="0">
                          <a:solidFill>
                            <a:srgbClr val="000000"/>
                          </a:solidFill>
                          <a:latin typeface="+mn-lt"/>
                        </a:rPr>
                        <a:t>万</a:t>
                      </a:r>
                      <a:endParaRPr lang="en-US" altLang="ja-JP" sz="1800" b="0" i="0" u="none" strike="noStrike" dirty="0">
                        <a:solidFill>
                          <a:srgbClr val="000000"/>
                        </a:solidFill>
                        <a:latin typeface="+mn-lt"/>
                      </a:endParaRPr>
                    </a:p>
                  </a:txBody>
                  <a:tcPr marL="9525" marR="9525" marT="9525" marB="0" anchor="ctr"/>
                </a:tc>
                <a:tc>
                  <a:txBody>
                    <a:bodyPr/>
                    <a:lstStyle/>
                    <a:p>
                      <a:pPr algn="ctr"/>
                      <a:r>
                        <a:rPr kumimoji="1" lang="en-US" altLang="ja-JP" dirty="0" smtClean="0"/>
                        <a:t>35</a:t>
                      </a:r>
                      <a:r>
                        <a:rPr kumimoji="1" lang="ja-JP" altLang="en-US" dirty="0" smtClean="0"/>
                        <a:t>秒</a:t>
                      </a:r>
                      <a:endParaRPr kumimoji="1" lang="ja-JP" altLang="en-US" dirty="0"/>
                    </a:p>
                  </a:txBody>
                  <a:tcPr anchor="ctr"/>
                </a:tc>
                <a:tc>
                  <a:txBody>
                    <a:bodyPr/>
                    <a:lstStyle/>
                    <a:p>
                      <a:pPr algn="ctr"/>
                      <a:r>
                        <a:rPr kumimoji="1" lang="en-US" altLang="ja-JP" dirty="0" smtClean="0"/>
                        <a:t>2982</a:t>
                      </a:r>
                      <a:r>
                        <a:rPr kumimoji="1" lang="ja-JP" altLang="en-US" dirty="0" smtClean="0"/>
                        <a:t>秒</a:t>
                      </a:r>
                      <a:endParaRPr kumimoji="1" lang="ja-JP" altLang="en-US" dirty="0"/>
                    </a:p>
                  </a:txBody>
                  <a:tcPr anchor="ctr"/>
                </a:tc>
                <a:tc>
                  <a:txBody>
                    <a:bodyPr/>
                    <a:lstStyle/>
                    <a:p>
                      <a:pPr algn="ctr"/>
                      <a:r>
                        <a:rPr kumimoji="1" lang="en-US" altLang="ja-JP" dirty="0" smtClean="0"/>
                        <a:t>58545</a:t>
                      </a:r>
                    </a:p>
                  </a:txBody>
                  <a:tcPr anchor="ctr"/>
                </a:tc>
              </a:tr>
              <a:tr h="735284">
                <a:tc>
                  <a:txBody>
                    <a:bodyPr/>
                    <a:lstStyle/>
                    <a:p>
                      <a:pPr algn="ctr"/>
                      <a:r>
                        <a:rPr kumimoji="1" lang="en-US" altLang="ja-JP" dirty="0" smtClean="0"/>
                        <a:t>Apache</a:t>
                      </a:r>
                    </a:p>
                    <a:p>
                      <a:pPr algn="ctr"/>
                      <a:r>
                        <a:rPr kumimoji="1" lang="en-US" altLang="ja-JP" dirty="0" smtClean="0"/>
                        <a:t>Ant</a:t>
                      </a:r>
                      <a:endParaRPr kumimoji="1" lang="ja-JP" altLang="en-US" dirty="0"/>
                    </a:p>
                  </a:txBody>
                  <a:tcPr anchor="ctr"/>
                </a:tc>
                <a:tc>
                  <a:txBody>
                    <a:bodyPr/>
                    <a:lstStyle/>
                    <a:p>
                      <a:pPr algn="ctr" fontAlgn="ctr"/>
                      <a:r>
                        <a:rPr lang="en-US" altLang="ja-JP" sz="1800" b="0" i="0" u="none" strike="noStrike" dirty="0" smtClean="0">
                          <a:solidFill>
                            <a:srgbClr val="000000"/>
                          </a:solidFill>
                          <a:latin typeface="+mn-lt"/>
                        </a:rPr>
                        <a:t>20</a:t>
                      </a:r>
                      <a:r>
                        <a:rPr lang="ja-JP" altLang="en-US" sz="1800" b="0" i="0" u="none" strike="noStrike" dirty="0" smtClean="0">
                          <a:solidFill>
                            <a:srgbClr val="000000"/>
                          </a:solidFill>
                          <a:latin typeface="+mn-lt"/>
                        </a:rPr>
                        <a:t>万</a:t>
                      </a:r>
                      <a:endParaRPr lang="en-US" altLang="ja-JP" sz="1800" b="0" i="0" u="none" strike="noStrike" dirty="0">
                        <a:solidFill>
                          <a:srgbClr val="000000"/>
                        </a:solidFill>
                        <a:latin typeface="+mn-lt"/>
                      </a:endParaRPr>
                    </a:p>
                  </a:txBody>
                  <a:tcPr marL="9525" marR="9525" marT="9525" marB="0" anchor="ctr"/>
                </a:tc>
                <a:tc>
                  <a:txBody>
                    <a:bodyPr/>
                    <a:lstStyle/>
                    <a:p>
                      <a:pPr algn="ctr"/>
                      <a:r>
                        <a:rPr kumimoji="1" lang="en-US" altLang="ja-JP" dirty="0" smtClean="0"/>
                        <a:t>69</a:t>
                      </a:r>
                      <a:r>
                        <a:rPr kumimoji="1" lang="ja-JP" altLang="en-US" dirty="0" smtClean="0"/>
                        <a:t>秒</a:t>
                      </a:r>
                      <a:endParaRPr kumimoji="1" lang="ja-JP" altLang="en-US" dirty="0"/>
                    </a:p>
                  </a:txBody>
                  <a:tcPr anchor="ctr"/>
                </a:tc>
                <a:tc>
                  <a:txBody>
                    <a:bodyPr/>
                    <a:lstStyle/>
                    <a:p>
                      <a:pPr algn="ctr"/>
                      <a:r>
                        <a:rPr kumimoji="1" lang="en-US" altLang="ja-JP" dirty="0" smtClean="0"/>
                        <a:t>6140</a:t>
                      </a:r>
                      <a:r>
                        <a:rPr kumimoji="1" lang="ja-JP" altLang="en-US" dirty="0" smtClean="0"/>
                        <a:t>秒</a:t>
                      </a:r>
                      <a:endParaRPr kumimoji="1" lang="ja-JP" altLang="en-US" dirty="0"/>
                    </a:p>
                  </a:txBody>
                  <a:tcPr anchor="ctr"/>
                </a:tc>
                <a:tc>
                  <a:txBody>
                    <a:bodyPr/>
                    <a:lstStyle/>
                    <a:p>
                      <a:pPr algn="ctr"/>
                      <a:r>
                        <a:rPr kumimoji="1" lang="en-US" altLang="ja-JP" dirty="0" smtClean="0"/>
                        <a:t>134568</a:t>
                      </a:r>
                      <a:endParaRPr kumimoji="1" lang="ja-JP" altLang="en-US" dirty="0"/>
                    </a:p>
                  </a:txBody>
                  <a:tcPr anchor="ctr"/>
                </a:tc>
              </a:tr>
            </a:tbl>
          </a:graphicData>
        </a:graphic>
      </p:graphicFrame>
      <p:sp>
        <p:nvSpPr>
          <p:cNvPr id="4" name="テキスト ボックス 3"/>
          <p:cNvSpPr txBox="1"/>
          <p:nvPr/>
        </p:nvSpPr>
        <p:spPr>
          <a:xfrm>
            <a:off x="3286116" y="4143380"/>
            <a:ext cx="5715040" cy="923330"/>
          </a:xfrm>
          <a:prstGeom prst="rect">
            <a:avLst/>
          </a:prstGeom>
          <a:noFill/>
        </p:spPr>
        <p:txBody>
          <a:bodyPr wrap="square" rtlCol="0">
            <a:spAutoFit/>
          </a:bodyPr>
          <a:lstStyle/>
          <a:p>
            <a:r>
              <a:rPr kumimoji="1" lang="en-US" altLang="ja-JP" dirty="0" smtClean="0"/>
              <a:t>*1 </a:t>
            </a:r>
            <a:r>
              <a:rPr lang="ja-JP" altLang="en-US" dirty="0" smtClean="0"/>
              <a:t>シーケンシャルパターンマイニングより前の処理時間</a:t>
            </a:r>
            <a:endParaRPr lang="en-US" altLang="ja-JP" dirty="0" smtClean="0"/>
          </a:p>
          <a:p>
            <a:r>
              <a:rPr lang="ja-JP" altLang="en-US" dirty="0" smtClean="0"/>
              <a:t>　　メソッド分割、正規化など</a:t>
            </a:r>
            <a:endParaRPr lang="en-US" altLang="ja-JP" dirty="0" smtClean="0"/>
          </a:p>
          <a:p>
            <a:r>
              <a:rPr lang="ja-JP" altLang="en-US" dirty="0" smtClean="0"/>
              <a:t>*</a:t>
            </a:r>
            <a:r>
              <a:rPr lang="en-US" altLang="ja-JP" dirty="0" smtClean="0"/>
              <a:t>2</a:t>
            </a:r>
            <a:r>
              <a:rPr lang="ja-JP" altLang="en-US" dirty="0" smtClean="0"/>
              <a:t> シーケンシャルパターンマイニング部分の処理時間</a:t>
            </a:r>
            <a:endParaRPr lang="en-US" altLang="ja-JP" dirty="0" smtClean="0"/>
          </a:p>
        </p:txBody>
      </p:sp>
      <p:sp>
        <p:nvSpPr>
          <p:cNvPr id="5" name="日付プレースホルダ 4"/>
          <p:cNvSpPr>
            <a:spLocks noGrp="1"/>
          </p:cNvSpPr>
          <p:nvPr>
            <p:ph type="dt" sz="half" idx="11"/>
          </p:nvPr>
        </p:nvSpPr>
        <p:spPr/>
        <p:txBody>
          <a:bodyPr/>
          <a:lstStyle/>
          <a:p>
            <a:fld id="{343E7124-363F-4559-B40E-A0AEAD9DCC27}" type="datetime1">
              <a:rPr lang="ja-JP" altLang="en-US" smtClean="0"/>
              <a:pPr/>
              <a:t>2009/2/23</a:t>
            </a:fld>
            <a:endParaRPr lang="en-US" altLang="ja-JP"/>
          </a:p>
        </p:txBody>
      </p:sp>
      <p:sp>
        <p:nvSpPr>
          <p:cNvPr id="6" name="スライド番号プレースホルダ 5"/>
          <p:cNvSpPr>
            <a:spLocks noGrp="1"/>
          </p:cNvSpPr>
          <p:nvPr>
            <p:ph type="sldNum" sz="quarter" idx="12"/>
          </p:nvPr>
        </p:nvSpPr>
        <p:spPr/>
        <p:txBody>
          <a:bodyPr/>
          <a:lstStyle/>
          <a:p>
            <a:fld id="{E0B8FA13-F6B3-42AE-8274-8875A6E5487C}" type="slidenum">
              <a:rPr lang="en-US" altLang="ja-JP" smtClean="0"/>
              <a:pPr/>
              <a:t>9</a:t>
            </a:fld>
            <a:endParaRPr lang="en-US" altLang="ja-JP"/>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マスタ・ワーカ法を用いた場合の性能向上比</a:t>
            </a:r>
            <a:endParaRPr kumimoji="1" lang="ja-JP" altLang="en-US" sz="3200" dirty="0"/>
          </a:p>
        </p:txBody>
      </p:sp>
      <p:grpSp>
        <p:nvGrpSpPr>
          <p:cNvPr id="10" name="グループ化 9"/>
          <p:cNvGrpSpPr/>
          <p:nvPr/>
        </p:nvGrpSpPr>
        <p:grpSpPr>
          <a:xfrm>
            <a:off x="357158" y="1500174"/>
            <a:ext cx="8491573" cy="4786346"/>
            <a:chOff x="0" y="0"/>
            <a:chExt cx="7781926" cy="3486151"/>
          </a:xfrm>
        </p:grpSpPr>
        <p:graphicFrame>
          <p:nvGraphicFramePr>
            <p:cNvPr id="11" name="グラフ 10"/>
            <p:cNvGraphicFramePr/>
            <p:nvPr/>
          </p:nvGraphicFramePr>
          <p:xfrm>
            <a:off x="0" y="19051"/>
            <a:ext cx="3876675" cy="34671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グラフ 11"/>
            <p:cNvGraphicFramePr/>
            <p:nvPr/>
          </p:nvGraphicFramePr>
          <p:xfrm>
            <a:off x="3905251" y="0"/>
            <a:ext cx="3876675" cy="3476625"/>
          </p:xfrm>
          <a:graphic>
            <a:graphicData uri="http://schemas.openxmlformats.org/drawingml/2006/chart">
              <c:chart xmlns:c="http://schemas.openxmlformats.org/drawingml/2006/chart" xmlns:r="http://schemas.openxmlformats.org/officeDocument/2006/relationships" r:id="rId4"/>
            </a:graphicData>
          </a:graphic>
        </p:graphicFrame>
      </p:grpSp>
      <p:sp>
        <p:nvSpPr>
          <p:cNvPr id="6" name="日付プレースホルダ 5"/>
          <p:cNvSpPr>
            <a:spLocks noGrp="1"/>
          </p:cNvSpPr>
          <p:nvPr>
            <p:ph type="dt" sz="half" idx="11"/>
          </p:nvPr>
        </p:nvSpPr>
        <p:spPr/>
        <p:txBody>
          <a:bodyPr/>
          <a:lstStyle/>
          <a:p>
            <a:fld id="{A6831CB0-B965-4833-B5C1-0F1C723D8237}" type="datetime1">
              <a:rPr lang="ja-JP" altLang="en-US" smtClean="0"/>
              <a:pPr/>
              <a:t>2009/2/23</a:t>
            </a:fld>
            <a:endParaRPr lang="en-US" altLang="ja-JP"/>
          </a:p>
        </p:txBody>
      </p:sp>
      <p:sp>
        <p:nvSpPr>
          <p:cNvPr id="7" name="スライド番号プレースホルダ 6"/>
          <p:cNvSpPr>
            <a:spLocks noGrp="1"/>
          </p:cNvSpPr>
          <p:nvPr>
            <p:ph type="sldNum" sz="quarter" idx="12"/>
          </p:nvPr>
        </p:nvSpPr>
        <p:spPr/>
        <p:txBody>
          <a:bodyPr/>
          <a:lstStyle/>
          <a:p>
            <a:fld id="{E0B8FA13-F6B3-42AE-8274-8875A6E5487C}" type="slidenum">
              <a:rPr lang="en-US" altLang="ja-JP" smtClean="0"/>
              <a:pPr/>
              <a:t>10</a:t>
            </a:fld>
            <a:endParaRPr lang="en-US" altLang="ja-JP"/>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各ジョブの処理</a:t>
            </a:r>
            <a:r>
              <a:rPr lang="ja-JP" altLang="en-US" sz="3200" dirty="0" smtClean="0"/>
              <a:t>時間が全ジョブの処理時間</a:t>
            </a:r>
            <a:r>
              <a:rPr lang="en-US" altLang="ja-JP" sz="3200" dirty="0" smtClean="0"/>
              <a:t/>
            </a:r>
            <a:br>
              <a:rPr lang="en-US" altLang="ja-JP" sz="3200" dirty="0" smtClean="0"/>
            </a:br>
            <a:r>
              <a:rPr lang="ja-JP" altLang="en-US" sz="3200" dirty="0" smtClean="0"/>
              <a:t>の合計に</a:t>
            </a:r>
            <a:r>
              <a:rPr lang="ja-JP" altLang="en-US" sz="3200" dirty="0" smtClean="0"/>
              <a:t>占める割合</a:t>
            </a:r>
            <a:endParaRPr kumimoji="1" lang="ja-JP" altLang="en-US" sz="3200" dirty="0"/>
          </a:p>
        </p:txBody>
      </p:sp>
      <p:grpSp>
        <p:nvGrpSpPr>
          <p:cNvPr id="8" name="グループ化 7"/>
          <p:cNvGrpSpPr/>
          <p:nvPr/>
        </p:nvGrpSpPr>
        <p:grpSpPr>
          <a:xfrm>
            <a:off x="500034" y="1357298"/>
            <a:ext cx="8643966" cy="4786346"/>
            <a:chOff x="0" y="0"/>
            <a:chExt cx="7143750" cy="3486150"/>
          </a:xfrm>
        </p:grpSpPr>
        <p:graphicFrame>
          <p:nvGraphicFramePr>
            <p:cNvPr id="10" name="グラフ 9"/>
            <p:cNvGraphicFramePr/>
            <p:nvPr/>
          </p:nvGraphicFramePr>
          <p:xfrm>
            <a:off x="0" y="0"/>
            <a:ext cx="3533775" cy="34861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グラフ 10"/>
            <p:cNvGraphicFramePr/>
            <p:nvPr/>
          </p:nvGraphicFramePr>
          <p:xfrm>
            <a:off x="3483329" y="0"/>
            <a:ext cx="3660421" cy="3476626"/>
          </p:xfrm>
          <a:graphic>
            <a:graphicData uri="http://schemas.openxmlformats.org/drawingml/2006/chart">
              <c:chart xmlns:c="http://schemas.openxmlformats.org/drawingml/2006/chart" xmlns:r="http://schemas.openxmlformats.org/officeDocument/2006/relationships" r:id="rId4"/>
            </a:graphicData>
          </a:graphic>
        </p:graphicFrame>
      </p:grpSp>
      <p:sp>
        <p:nvSpPr>
          <p:cNvPr id="6" name="日付プレースホルダ 5"/>
          <p:cNvSpPr>
            <a:spLocks noGrp="1"/>
          </p:cNvSpPr>
          <p:nvPr>
            <p:ph type="dt" sz="half" idx="11"/>
          </p:nvPr>
        </p:nvSpPr>
        <p:spPr/>
        <p:txBody>
          <a:bodyPr/>
          <a:lstStyle/>
          <a:p>
            <a:fld id="{D1DBF39D-FF4E-4CA6-9A25-306E122104EC}" type="datetime1">
              <a:rPr lang="ja-JP" altLang="en-US" smtClean="0"/>
              <a:pPr/>
              <a:t>2009/2/23</a:t>
            </a:fld>
            <a:endParaRPr lang="en-US" altLang="ja-JP"/>
          </a:p>
        </p:txBody>
      </p:sp>
      <p:sp>
        <p:nvSpPr>
          <p:cNvPr id="7" name="スライド番号プレースホルダ 6"/>
          <p:cNvSpPr>
            <a:spLocks noGrp="1"/>
          </p:cNvSpPr>
          <p:nvPr>
            <p:ph type="sldNum" sz="quarter" idx="12"/>
          </p:nvPr>
        </p:nvSpPr>
        <p:spPr/>
        <p:txBody>
          <a:bodyPr/>
          <a:lstStyle/>
          <a:p>
            <a:fld id="{E0B8FA13-F6B3-42AE-8274-8875A6E5487C}" type="slidenum">
              <a:rPr lang="en-US" altLang="ja-JP" smtClean="0"/>
              <a:pPr/>
              <a:t>11</a:t>
            </a:fld>
            <a:endParaRPr lang="en-US" altLang="ja-JP"/>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マスタ・タスク・スティール法</a:t>
            </a:r>
            <a:r>
              <a:rPr lang="ja-JP" altLang="en-US" sz="3200" dirty="0" smtClean="0"/>
              <a:t>を用いた場合の</a:t>
            </a:r>
            <a:r>
              <a:rPr lang="en-US" altLang="ja-JP" sz="3200" dirty="0" smtClean="0"/>
              <a:t/>
            </a:r>
            <a:br>
              <a:rPr lang="en-US" altLang="ja-JP" sz="3200" dirty="0" smtClean="0"/>
            </a:br>
            <a:r>
              <a:rPr lang="ja-JP" altLang="en-US" sz="3200" dirty="0" smtClean="0"/>
              <a:t>性能向上比</a:t>
            </a:r>
            <a:endParaRPr kumimoji="1" lang="ja-JP" altLang="en-US" sz="3200" dirty="0"/>
          </a:p>
        </p:txBody>
      </p:sp>
      <p:grpSp>
        <p:nvGrpSpPr>
          <p:cNvPr id="9" name="グループ化 8"/>
          <p:cNvGrpSpPr/>
          <p:nvPr/>
        </p:nvGrpSpPr>
        <p:grpSpPr>
          <a:xfrm>
            <a:off x="214282" y="1428736"/>
            <a:ext cx="8786875" cy="4702027"/>
            <a:chOff x="-58370" y="0"/>
            <a:chExt cx="7179510" cy="3476626"/>
          </a:xfrm>
        </p:grpSpPr>
        <p:graphicFrame>
          <p:nvGraphicFramePr>
            <p:cNvPr id="10" name="グラフ 9"/>
            <p:cNvGraphicFramePr/>
            <p:nvPr/>
          </p:nvGraphicFramePr>
          <p:xfrm>
            <a:off x="-58370" y="0"/>
            <a:ext cx="3677310" cy="34766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グラフ 12"/>
            <p:cNvGraphicFramePr/>
            <p:nvPr/>
          </p:nvGraphicFramePr>
          <p:xfrm>
            <a:off x="3502200" y="0"/>
            <a:ext cx="3618940" cy="3476626"/>
          </p:xfrm>
          <a:graphic>
            <a:graphicData uri="http://schemas.openxmlformats.org/drawingml/2006/chart">
              <c:chart xmlns:c="http://schemas.openxmlformats.org/drawingml/2006/chart" xmlns:r="http://schemas.openxmlformats.org/officeDocument/2006/relationships" r:id="rId4"/>
            </a:graphicData>
          </a:graphic>
        </p:graphicFrame>
      </p:grpSp>
      <p:sp>
        <p:nvSpPr>
          <p:cNvPr id="6" name="日付プレースホルダ 5"/>
          <p:cNvSpPr>
            <a:spLocks noGrp="1"/>
          </p:cNvSpPr>
          <p:nvPr>
            <p:ph type="dt" sz="half" idx="11"/>
          </p:nvPr>
        </p:nvSpPr>
        <p:spPr/>
        <p:txBody>
          <a:bodyPr/>
          <a:lstStyle/>
          <a:p>
            <a:fld id="{FBCB5312-9A56-41C6-830C-0C809CDB5363}" type="datetime1">
              <a:rPr lang="ja-JP" altLang="en-US" smtClean="0"/>
              <a:pPr/>
              <a:t>2009/2/23</a:t>
            </a:fld>
            <a:endParaRPr lang="en-US" altLang="ja-JP"/>
          </a:p>
        </p:txBody>
      </p:sp>
      <p:sp>
        <p:nvSpPr>
          <p:cNvPr id="7" name="スライド番号プレースホルダ 6"/>
          <p:cNvSpPr>
            <a:spLocks noGrp="1"/>
          </p:cNvSpPr>
          <p:nvPr>
            <p:ph type="sldNum" sz="quarter" idx="12"/>
          </p:nvPr>
        </p:nvSpPr>
        <p:spPr/>
        <p:txBody>
          <a:bodyPr/>
          <a:lstStyle/>
          <a:p>
            <a:fld id="{E0B8FA13-F6B3-42AE-8274-8875A6E5487C}" type="slidenum">
              <a:rPr lang="en-US" altLang="ja-JP" smtClean="0"/>
              <a:pPr/>
              <a:t>12</a:t>
            </a:fld>
            <a:endParaRPr lang="en-US" altLang="ja-JP"/>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コンテンツ プレースホルダ 2"/>
          <p:cNvSpPr>
            <a:spLocks noGrp="1"/>
          </p:cNvSpPr>
          <p:nvPr>
            <p:ph idx="1"/>
          </p:nvPr>
        </p:nvSpPr>
        <p:spPr/>
        <p:txBody>
          <a:bodyPr/>
          <a:lstStyle/>
          <a:p>
            <a:pPr marL="342900" lvl="1" indent="-342900">
              <a:buFont typeface="Arial" pitchFamily="34" charset="0"/>
              <a:buChar char="•"/>
            </a:pPr>
            <a:r>
              <a:rPr kumimoji="1" lang="ja-JP" altLang="en-US" sz="3200" dirty="0" smtClean="0"/>
              <a:t>マスタ・ワーカ法ではうまく負荷分散することができなかっ</a:t>
            </a:r>
            <a:r>
              <a:rPr lang="ja-JP" altLang="en-US" sz="3200" dirty="0" smtClean="0"/>
              <a:t>た</a:t>
            </a:r>
            <a:r>
              <a:rPr lang="en-US" altLang="ja-JP" sz="3200" dirty="0" smtClean="0"/>
              <a:t>	</a:t>
            </a:r>
          </a:p>
          <a:p>
            <a:pPr marL="742950" lvl="2" indent="-342900">
              <a:buFont typeface="Arial" pitchFamily="34" charset="0"/>
              <a:buChar char="•"/>
            </a:pPr>
            <a:r>
              <a:rPr lang="ja-JP" altLang="en-US" dirty="0" smtClean="0"/>
              <a:t>ジョブに大きな偏りがあるため</a:t>
            </a:r>
            <a:endParaRPr lang="en-US" altLang="ja-JP" dirty="0" smtClean="0"/>
          </a:p>
          <a:p>
            <a:pPr marL="742950" lvl="2" indent="-342900">
              <a:buFont typeface="Arial" pitchFamily="34" charset="0"/>
              <a:buChar char="•"/>
            </a:pPr>
            <a:endParaRPr lang="en-US" altLang="ja-JP" dirty="0" smtClean="0"/>
          </a:p>
          <a:p>
            <a:pPr marL="342900" lvl="1" indent="-342900">
              <a:buFont typeface="Arial" pitchFamily="34" charset="0"/>
              <a:buChar char="•"/>
            </a:pPr>
            <a:r>
              <a:rPr kumimoji="1" lang="ja-JP" altLang="en-US" sz="3200" dirty="0" smtClean="0"/>
              <a:t>マスタ･タスク・スティール法が有効である</a:t>
            </a:r>
            <a:endParaRPr kumimoji="1" lang="en-US" altLang="ja-JP" sz="3200" dirty="0" smtClean="0"/>
          </a:p>
          <a:p>
            <a:pPr marL="742950" lvl="2" indent="-342900">
              <a:buFont typeface="Arial" pitchFamily="34" charset="0"/>
              <a:buChar char="•"/>
            </a:pPr>
            <a:r>
              <a:rPr kumimoji="1" lang="ja-JP" altLang="en-US" dirty="0" smtClean="0"/>
              <a:t>台数を増やしてもある程度の性能向上比が期待できる</a:t>
            </a:r>
            <a:endParaRPr kumimoji="1" lang="en-US" altLang="ja-JP" dirty="0" smtClean="0"/>
          </a:p>
        </p:txBody>
      </p:sp>
      <p:sp>
        <p:nvSpPr>
          <p:cNvPr id="4" name="日付プレースホルダ 3"/>
          <p:cNvSpPr>
            <a:spLocks noGrp="1"/>
          </p:cNvSpPr>
          <p:nvPr>
            <p:ph type="dt" sz="half" idx="11"/>
          </p:nvPr>
        </p:nvSpPr>
        <p:spPr/>
        <p:txBody>
          <a:bodyPr/>
          <a:lstStyle/>
          <a:p>
            <a:fld id="{1F2CE24A-32F7-475A-A1B8-188C253A43C7}" type="datetime1">
              <a:rPr lang="ja-JP" altLang="en-US" smtClean="0"/>
              <a:pPr/>
              <a:t>2009/2/23</a:t>
            </a:fld>
            <a:endParaRPr lang="en-US" altLang="ja-JP"/>
          </a:p>
        </p:txBody>
      </p:sp>
      <p:sp>
        <p:nvSpPr>
          <p:cNvPr id="5" name="スライド番号プレースホルダ 4"/>
          <p:cNvSpPr>
            <a:spLocks noGrp="1"/>
          </p:cNvSpPr>
          <p:nvPr>
            <p:ph type="sldNum" sz="quarter" idx="12"/>
          </p:nvPr>
        </p:nvSpPr>
        <p:spPr/>
        <p:txBody>
          <a:bodyPr/>
          <a:lstStyle/>
          <a:p>
            <a:fld id="{E0B8FA13-F6B3-42AE-8274-8875A6E5487C}" type="slidenum">
              <a:rPr lang="en-US" altLang="ja-JP" smtClean="0"/>
              <a:pPr/>
              <a:t>13</a:t>
            </a:fld>
            <a:endParaRPr lang="en-US" altLang="ja-JP"/>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 2"/>
          <p:cNvSpPr>
            <a:spLocks noGrp="1"/>
          </p:cNvSpPr>
          <p:nvPr>
            <p:ph idx="1"/>
          </p:nvPr>
        </p:nvSpPr>
        <p:spPr/>
        <p:txBody>
          <a:bodyPr/>
          <a:lstStyle/>
          <a:p>
            <a:r>
              <a:rPr lang="ja-JP" altLang="en-US" sz="2800" dirty="0" smtClean="0"/>
              <a:t>分散処理を用いたコーディングパターン検出ツールの実装</a:t>
            </a:r>
            <a:endParaRPr kumimoji="1" lang="en-US" altLang="ja-JP" sz="2800" dirty="0" smtClean="0"/>
          </a:p>
          <a:p>
            <a:pPr lvl="1"/>
            <a:r>
              <a:rPr kumimoji="1" lang="ja-JP" altLang="en-US" sz="2400" dirty="0" smtClean="0"/>
              <a:t>パターン検出の高速化を実現</a:t>
            </a:r>
            <a:endParaRPr kumimoji="1" lang="en-US" altLang="ja-JP" sz="2400" dirty="0" smtClean="0"/>
          </a:p>
          <a:p>
            <a:pPr lvl="1"/>
            <a:r>
              <a:rPr lang="ja-JP" altLang="en-US" sz="2400" dirty="0" smtClean="0"/>
              <a:t>マスタ・タスク・スティール法の有効性を確認</a:t>
            </a:r>
            <a:endParaRPr lang="en-US" altLang="ja-JP" sz="2400" dirty="0" smtClean="0"/>
          </a:p>
          <a:p>
            <a:r>
              <a:rPr lang="ja-JP" altLang="en-US" sz="2800" dirty="0" smtClean="0"/>
              <a:t>今後の課題</a:t>
            </a:r>
            <a:endParaRPr lang="en-US" altLang="ja-JP" sz="2800" dirty="0" smtClean="0"/>
          </a:p>
          <a:p>
            <a:pPr lvl="1"/>
            <a:r>
              <a:rPr lang="ja-JP" altLang="en-US" sz="2400" dirty="0" smtClean="0"/>
              <a:t>ワーカの台数を増やして大規模ソフトウェアを対象とするパターン検出</a:t>
            </a:r>
            <a:endParaRPr lang="en-US" altLang="ja-JP" sz="2400" dirty="0" smtClean="0"/>
          </a:p>
          <a:p>
            <a:pPr lvl="1"/>
            <a:r>
              <a:rPr lang="ja-JP" altLang="en-US" sz="2400" dirty="0" smtClean="0"/>
              <a:t>検出したパターンから有用性の高いパターンの自動抽出</a:t>
            </a:r>
            <a:endParaRPr lang="en-US" altLang="ja-JP" sz="2400" dirty="0" smtClean="0"/>
          </a:p>
          <a:p>
            <a:pPr lvl="1"/>
            <a:endParaRPr lang="en-US" altLang="ja-JP" dirty="0" smtClean="0"/>
          </a:p>
          <a:p>
            <a:endParaRPr kumimoji="1" lang="ja-JP" altLang="en-US" dirty="0"/>
          </a:p>
        </p:txBody>
      </p:sp>
      <p:sp>
        <p:nvSpPr>
          <p:cNvPr id="4" name="日付プレースホルダ 3"/>
          <p:cNvSpPr>
            <a:spLocks noGrp="1"/>
          </p:cNvSpPr>
          <p:nvPr>
            <p:ph type="dt" sz="half" idx="11"/>
          </p:nvPr>
        </p:nvSpPr>
        <p:spPr/>
        <p:txBody>
          <a:bodyPr/>
          <a:lstStyle/>
          <a:p>
            <a:fld id="{467FC59C-6D36-45CE-8AB5-16FCB2DD4D32}" type="datetime1">
              <a:rPr lang="ja-JP" altLang="en-US" smtClean="0"/>
              <a:pPr/>
              <a:t>2009/2/23</a:t>
            </a:fld>
            <a:endParaRPr lang="en-US" altLang="ja-JP"/>
          </a:p>
        </p:txBody>
      </p:sp>
      <p:sp>
        <p:nvSpPr>
          <p:cNvPr id="5" name="スライド番号プレースホルダ 4"/>
          <p:cNvSpPr>
            <a:spLocks noGrp="1"/>
          </p:cNvSpPr>
          <p:nvPr>
            <p:ph type="sldNum" sz="quarter" idx="12"/>
          </p:nvPr>
        </p:nvSpPr>
        <p:spPr/>
        <p:txBody>
          <a:bodyPr/>
          <a:lstStyle/>
          <a:p>
            <a:fld id="{E0B8FA13-F6B3-42AE-8274-8875A6E5487C}" type="slidenum">
              <a:rPr lang="en-US" altLang="ja-JP" smtClean="0"/>
              <a:pPr/>
              <a:t>14</a:t>
            </a:fld>
            <a:endParaRPr lang="en-US" altLang="ja-JP"/>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発表の内容</a:t>
            </a:r>
            <a:endParaRPr kumimoji="1" lang="ja-JP" altLang="en-US" sz="3600" dirty="0"/>
          </a:p>
        </p:txBody>
      </p:sp>
      <p:sp>
        <p:nvSpPr>
          <p:cNvPr id="3" name="コンテンツ プレースホルダ 2"/>
          <p:cNvSpPr>
            <a:spLocks noGrp="1"/>
          </p:cNvSpPr>
          <p:nvPr>
            <p:ph idx="1"/>
          </p:nvPr>
        </p:nvSpPr>
        <p:spPr/>
        <p:txBody>
          <a:bodyPr/>
          <a:lstStyle/>
          <a:p>
            <a:r>
              <a:rPr lang="ja-JP" altLang="en-US" dirty="0" smtClean="0"/>
              <a:t>コーディングパターンの例</a:t>
            </a:r>
            <a:endParaRPr lang="en-US" altLang="ja-JP" dirty="0" smtClean="0"/>
          </a:p>
          <a:p>
            <a:r>
              <a:rPr lang="ja-JP" altLang="en-US" dirty="0" smtClean="0"/>
              <a:t>コーディングパターン検出手法</a:t>
            </a:r>
            <a:endParaRPr lang="en-US" altLang="ja-JP" dirty="0" smtClean="0"/>
          </a:p>
          <a:p>
            <a:r>
              <a:rPr lang="ja-JP" altLang="en-US" dirty="0" smtClean="0"/>
              <a:t>分散処理法</a:t>
            </a:r>
            <a:endParaRPr lang="en-US" altLang="ja-JP" dirty="0" smtClean="0"/>
          </a:p>
          <a:p>
            <a:r>
              <a:rPr lang="ja-JP" altLang="en-US" dirty="0" smtClean="0"/>
              <a:t>評価実験</a:t>
            </a:r>
            <a:endParaRPr lang="en-US" altLang="ja-JP" dirty="0" smtClean="0"/>
          </a:p>
          <a:p>
            <a:r>
              <a:rPr lang="ja-JP" altLang="en-US" dirty="0" smtClean="0"/>
              <a:t>まとめ</a:t>
            </a:r>
            <a:endParaRPr lang="ja-JP" altLang="en-US" dirty="0"/>
          </a:p>
        </p:txBody>
      </p:sp>
      <p:sp>
        <p:nvSpPr>
          <p:cNvPr id="4" name="日付プレースホルダ 3"/>
          <p:cNvSpPr>
            <a:spLocks noGrp="1"/>
          </p:cNvSpPr>
          <p:nvPr>
            <p:ph type="dt" sz="half" idx="11"/>
          </p:nvPr>
        </p:nvSpPr>
        <p:spPr/>
        <p:txBody>
          <a:bodyPr/>
          <a:lstStyle/>
          <a:p>
            <a:fld id="{D0D61B19-1E9D-4037-9434-52DE13CFDE8A}" type="datetime1">
              <a:rPr lang="ja-JP" altLang="en-US" smtClean="0"/>
              <a:pPr/>
              <a:t>2009/2/23</a:t>
            </a:fld>
            <a:endParaRPr lang="en-US" altLang="ja-JP" dirty="0"/>
          </a:p>
        </p:txBody>
      </p:sp>
      <p:sp>
        <p:nvSpPr>
          <p:cNvPr id="5" name="スライド番号プレースホルダ 4"/>
          <p:cNvSpPr>
            <a:spLocks noGrp="1"/>
          </p:cNvSpPr>
          <p:nvPr>
            <p:ph type="sldNum" sz="quarter" idx="12"/>
          </p:nvPr>
        </p:nvSpPr>
        <p:spPr/>
        <p:txBody>
          <a:bodyPr/>
          <a:lstStyle/>
          <a:p>
            <a:fld id="{E0B8FA13-F6B3-42AE-8274-8875A6E5487C}" type="slidenum">
              <a:rPr lang="en-US" altLang="ja-JP" smtClean="0"/>
              <a:pPr/>
              <a:t>15</a:t>
            </a:fld>
            <a:endParaRPr lang="en-US" altLang="ja-JP"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5604" name="タイトル 1"/>
          <p:cNvSpPr>
            <a:spLocks noGrp="1"/>
          </p:cNvSpPr>
          <p:nvPr>
            <p:ph type="title" idx="4294967295"/>
          </p:nvPr>
        </p:nvSpPr>
        <p:spPr/>
        <p:txBody>
          <a:bodyPr/>
          <a:lstStyle/>
          <a:p>
            <a:pPr eaLnBrk="1" hangingPunct="1"/>
            <a:r>
              <a:rPr lang="ja-JP" altLang="en-US" sz="3600" dirty="0" smtClean="0"/>
              <a:t>コーディングパターンの例</a:t>
            </a:r>
          </a:p>
        </p:txBody>
      </p:sp>
      <p:grpSp>
        <p:nvGrpSpPr>
          <p:cNvPr id="2" name="グループ化 30"/>
          <p:cNvGrpSpPr>
            <a:grpSpLocks/>
          </p:cNvGrpSpPr>
          <p:nvPr/>
        </p:nvGrpSpPr>
        <p:grpSpPr bwMode="auto">
          <a:xfrm>
            <a:off x="357158" y="1214422"/>
            <a:ext cx="4857750" cy="2686050"/>
            <a:chOff x="3786182" y="1142984"/>
            <a:chExt cx="4857776" cy="2685559"/>
          </a:xfrm>
        </p:grpSpPr>
        <p:sp>
          <p:nvSpPr>
            <p:cNvPr id="25615" name="AutoShape 17"/>
            <p:cNvSpPr>
              <a:spLocks noChangeArrowheads="1"/>
            </p:cNvSpPr>
            <p:nvPr/>
          </p:nvSpPr>
          <p:spPr bwMode="auto">
            <a:xfrm>
              <a:off x="3786182" y="1142984"/>
              <a:ext cx="4793858" cy="2571768"/>
            </a:xfrm>
            <a:prstGeom prst="foldedCorner">
              <a:avLst>
                <a:gd name="adj" fmla="val 12500"/>
              </a:avLst>
            </a:prstGeom>
            <a:solidFill>
              <a:srgbClr val="FFFFFF"/>
            </a:solidFill>
            <a:ln w="9525">
              <a:solidFill>
                <a:schemeClr val="tx1"/>
              </a:solidFill>
              <a:round/>
              <a:headEnd/>
              <a:tailEnd/>
            </a:ln>
          </p:spPr>
          <p:txBody>
            <a:bodyPr wrap="none" anchor="ctr"/>
            <a:lstStyle/>
            <a:p>
              <a:endParaRPr lang="en-US" altLang="ja-JP" dirty="0"/>
            </a:p>
          </p:txBody>
        </p:sp>
        <p:sp>
          <p:nvSpPr>
            <p:cNvPr id="25616" name="テキスト ボックス 24"/>
            <p:cNvSpPr txBox="1">
              <a:spLocks noChangeArrowheads="1"/>
            </p:cNvSpPr>
            <p:nvPr/>
          </p:nvSpPr>
          <p:spPr bwMode="auto">
            <a:xfrm>
              <a:off x="3786182" y="1142984"/>
              <a:ext cx="4857776" cy="2685559"/>
            </a:xfrm>
            <a:prstGeom prst="rect">
              <a:avLst/>
            </a:prstGeom>
            <a:noFill/>
            <a:ln w="9525">
              <a:noFill/>
              <a:miter lim="800000"/>
              <a:headEnd/>
              <a:tailEnd/>
            </a:ln>
          </p:spPr>
          <p:txBody>
            <a:bodyPr>
              <a:spAutoFit/>
            </a:bodyPr>
            <a:lstStyle/>
            <a:p>
              <a:r>
                <a:rPr lang="en-US" altLang="ja-JP" sz="1600" dirty="0"/>
                <a:t>public void </a:t>
              </a:r>
              <a:r>
                <a:rPr lang="en-US" altLang="ja-JP" sz="1600" dirty="0" err="1"/>
                <a:t>reverseAction</a:t>
              </a:r>
              <a:r>
                <a:rPr lang="en-US" altLang="ja-JP" sz="1600" dirty="0"/>
                <a:t>(Figure </a:t>
              </a:r>
              <a:r>
                <a:rPr lang="en-US" altLang="ja-JP" sz="1600" dirty="0" err="1"/>
                <a:t>figure</a:t>
              </a:r>
              <a:r>
                <a:rPr lang="en-US" altLang="ja-JP" sz="1600" dirty="0"/>
                <a:t>) {</a:t>
              </a:r>
            </a:p>
            <a:p>
              <a:r>
                <a:rPr lang="en-US" altLang="ja-JP" sz="1600" dirty="0"/>
                <a:t>  </a:t>
              </a:r>
              <a:r>
                <a:rPr lang="en-US" altLang="ja-JP" sz="1600" b="1" i="1" dirty="0" err="1">
                  <a:solidFill>
                    <a:srgbClr val="FF0000"/>
                  </a:solidFill>
                </a:rPr>
                <a:t>setUndoActivity</a:t>
              </a:r>
              <a:r>
                <a:rPr lang="en-US" altLang="ja-JP" sz="1600" b="1" i="1" dirty="0">
                  <a:solidFill>
                    <a:srgbClr val="FF0000"/>
                  </a:solidFill>
                </a:rPr>
                <a:t>(</a:t>
              </a:r>
              <a:r>
                <a:rPr lang="en-US" altLang="ja-JP" sz="1600" b="1" i="1" dirty="0" err="1">
                  <a:solidFill>
                    <a:srgbClr val="FF0000"/>
                  </a:solidFill>
                </a:rPr>
                <a:t>createUndoActivity</a:t>
              </a:r>
              <a:r>
                <a:rPr lang="en-US" altLang="ja-JP" sz="1600" b="1" i="1" dirty="0">
                  <a:solidFill>
                    <a:srgbClr val="FF0000"/>
                  </a:solidFill>
                </a:rPr>
                <a:t>())</a:t>
              </a:r>
              <a:r>
                <a:rPr lang="en-US" altLang="ja-JP" sz="1600" dirty="0"/>
                <a:t>;</a:t>
              </a:r>
            </a:p>
            <a:p>
              <a:r>
                <a:rPr lang="en-US" altLang="ja-JP" sz="1600" dirty="0"/>
                <a:t>  List l = </a:t>
              </a:r>
              <a:r>
                <a:rPr lang="en-US" altLang="ja-JP" sz="1600" dirty="0" err="1"/>
                <a:t>CollectionsFactory.current</a:t>
              </a:r>
              <a:r>
                <a:rPr lang="en-US" altLang="ja-JP" sz="1600" dirty="0"/>
                <a:t>().</a:t>
              </a:r>
              <a:r>
                <a:rPr lang="en-US" altLang="ja-JP" sz="1600" dirty="0" err="1"/>
                <a:t>createList</a:t>
              </a:r>
              <a:r>
                <a:rPr lang="en-US" altLang="ja-JP" sz="1600" dirty="0"/>
                <a:t>();</a:t>
              </a:r>
            </a:p>
            <a:p>
              <a:r>
                <a:rPr lang="en-US" altLang="ja-JP" sz="1600" dirty="0"/>
                <a:t>  </a:t>
              </a:r>
              <a:r>
                <a:rPr lang="en-US" altLang="ja-JP" sz="1600" dirty="0" err="1"/>
                <a:t>l.add</a:t>
              </a:r>
              <a:r>
                <a:rPr lang="en-US" altLang="ja-JP" sz="1600" dirty="0"/>
                <a:t>(figure);</a:t>
              </a:r>
            </a:p>
            <a:p>
              <a:r>
                <a:rPr lang="en-US" altLang="ja-JP" sz="1600" dirty="0"/>
                <a:t>  </a:t>
              </a:r>
              <a:r>
                <a:rPr lang="en-US" altLang="ja-JP" sz="1600" dirty="0" err="1"/>
                <a:t>l.add</a:t>
              </a:r>
              <a:r>
                <a:rPr lang="en-US" altLang="ja-JP" sz="1600" dirty="0"/>
                <a:t>(((</a:t>
              </a:r>
              <a:r>
                <a:rPr lang="en-US" altLang="ja-JP" sz="1600" dirty="0" err="1"/>
                <a:t>DecoratorFigure</a:t>
              </a:r>
              <a:r>
                <a:rPr lang="en-US" altLang="ja-JP" sz="1600" dirty="0"/>
                <a:t>)figure).</a:t>
              </a:r>
              <a:r>
                <a:rPr lang="en-US" altLang="ja-JP" sz="1600" dirty="0" err="1"/>
                <a:t>peelDecoration</a:t>
              </a:r>
              <a:r>
                <a:rPr lang="en-US" altLang="ja-JP" sz="1600" dirty="0"/>
                <a:t>());</a:t>
              </a:r>
            </a:p>
            <a:p>
              <a:r>
                <a:rPr lang="en-US" altLang="ja-JP" sz="1600" dirty="0"/>
                <a:t>  </a:t>
              </a:r>
              <a:r>
                <a:rPr lang="en-US" altLang="ja-JP" sz="1600" b="1" i="1" dirty="0" err="1">
                  <a:solidFill>
                    <a:srgbClr val="FF0000"/>
                  </a:solidFill>
                </a:rPr>
                <a:t>getUndoActivity</a:t>
              </a:r>
              <a:r>
                <a:rPr lang="en-US" altLang="ja-JP" sz="1600" b="1" i="1" dirty="0">
                  <a:solidFill>
                    <a:srgbClr val="FF0000"/>
                  </a:solidFill>
                </a:rPr>
                <a:t>().</a:t>
              </a:r>
              <a:r>
                <a:rPr lang="en-US" altLang="ja-JP" sz="1600" b="1" i="1" dirty="0" err="1">
                  <a:solidFill>
                    <a:srgbClr val="FF0000"/>
                  </a:solidFill>
                </a:rPr>
                <a:t>setAffectedFigures</a:t>
              </a:r>
              <a:r>
                <a:rPr lang="en-US" altLang="ja-JP" sz="1600" b="1" i="1" dirty="0">
                  <a:solidFill>
                    <a:srgbClr val="FF0000"/>
                  </a:solidFill>
                </a:rPr>
                <a:t>(</a:t>
              </a:r>
            </a:p>
            <a:p>
              <a:r>
                <a:rPr lang="ja-JP" altLang="en-US" sz="1600" dirty="0"/>
                <a:t>    </a:t>
              </a:r>
              <a:r>
                <a:rPr lang="en-US" altLang="ja-JP" sz="1600" dirty="0"/>
                <a:t>new </a:t>
              </a:r>
              <a:r>
                <a:rPr lang="en-US" altLang="ja-JP" sz="1600" dirty="0" err="1"/>
                <a:t>FigureEnumerator</a:t>
              </a:r>
              <a:r>
                <a:rPr lang="en-US" altLang="ja-JP" sz="1600" dirty="0"/>
                <a:t>(l)</a:t>
              </a:r>
              <a:r>
                <a:rPr lang="en-US" altLang="ja-JP" sz="1600" b="1" i="1" dirty="0">
                  <a:solidFill>
                    <a:srgbClr val="FF0000"/>
                  </a:solidFill>
                </a:rPr>
                <a:t>)</a:t>
              </a:r>
              <a:r>
                <a:rPr lang="en-US" altLang="ja-JP" sz="1600" dirty="0"/>
                <a:t>;</a:t>
              </a:r>
            </a:p>
            <a:p>
              <a:r>
                <a:rPr lang="ja-JP" altLang="en-US" sz="1600" dirty="0"/>
                <a:t>  </a:t>
              </a:r>
              <a:r>
                <a:rPr lang="en-US" altLang="ja-JP" sz="1600" dirty="0"/>
                <a:t>((</a:t>
              </a:r>
              <a:r>
                <a:rPr lang="en-US" altLang="ja-JP" sz="1600" dirty="0" err="1"/>
                <a:t>BorderTool.UndoActivity</a:t>
              </a:r>
              <a:r>
                <a:rPr lang="en-US" altLang="ja-JP" sz="1600" dirty="0"/>
                <a:t>)</a:t>
              </a:r>
              <a:r>
                <a:rPr lang="en-US" altLang="ja-JP" sz="1600" dirty="0" err="1"/>
                <a:t>getUndoActivity</a:t>
              </a:r>
              <a:r>
                <a:rPr lang="en-US" altLang="ja-JP" sz="1600" dirty="0"/>
                <a:t>())</a:t>
              </a:r>
            </a:p>
            <a:p>
              <a:r>
                <a:rPr lang="ja-JP" altLang="en-US" sz="1600" dirty="0"/>
                <a:t>    </a:t>
              </a:r>
              <a:r>
                <a:rPr lang="en-US" altLang="ja-JP" sz="1600" dirty="0"/>
                <a:t>.</a:t>
              </a:r>
              <a:r>
                <a:rPr lang="en-US" altLang="ja-JP" sz="1600" dirty="0" err="1"/>
                <a:t>replaceAffectedFigures</a:t>
              </a:r>
              <a:r>
                <a:rPr lang="en-US" altLang="ja-JP" sz="1600" dirty="0"/>
                <a:t>();</a:t>
              </a:r>
            </a:p>
            <a:p>
              <a:r>
                <a:rPr lang="en-US" altLang="ja-JP" sz="1600" dirty="0"/>
                <a:t>}</a:t>
              </a:r>
              <a:endParaRPr lang="ja-JP" altLang="en-US" sz="1600" dirty="0"/>
            </a:p>
          </p:txBody>
        </p:sp>
      </p:grpSp>
      <p:sp>
        <p:nvSpPr>
          <p:cNvPr id="25608" name="テキスト ボックス 30"/>
          <p:cNvSpPr txBox="1">
            <a:spLocks noChangeArrowheads="1"/>
          </p:cNvSpPr>
          <p:nvPr/>
        </p:nvSpPr>
        <p:spPr bwMode="auto">
          <a:xfrm>
            <a:off x="1071534" y="6097646"/>
            <a:ext cx="3012363" cy="369332"/>
          </a:xfrm>
          <a:prstGeom prst="rect">
            <a:avLst/>
          </a:prstGeom>
          <a:noFill/>
          <a:ln w="9525">
            <a:noFill/>
            <a:miter lim="800000"/>
            <a:headEnd/>
            <a:tailEnd/>
          </a:ln>
        </p:spPr>
        <p:txBody>
          <a:bodyPr wrap="none">
            <a:spAutoFit/>
          </a:bodyPr>
          <a:lstStyle/>
          <a:p>
            <a:r>
              <a:rPr lang="ja-JP" altLang="en-US" u="sng" dirty="0" smtClean="0"/>
              <a:t>ソースコード上のインスタンス</a:t>
            </a:r>
            <a:endParaRPr lang="ja-JP" altLang="en-US" u="sng" dirty="0"/>
          </a:p>
        </p:txBody>
      </p:sp>
      <p:grpSp>
        <p:nvGrpSpPr>
          <p:cNvPr id="3" name="グループ化 23"/>
          <p:cNvGrpSpPr>
            <a:grpSpLocks/>
          </p:cNvGrpSpPr>
          <p:nvPr/>
        </p:nvGrpSpPr>
        <p:grpSpPr bwMode="auto">
          <a:xfrm>
            <a:off x="500034" y="3823768"/>
            <a:ext cx="4214812" cy="2357438"/>
            <a:chOff x="142844" y="3995678"/>
            <a:chExt cx="4572032" cy="2576594"/>
          </a:xfrm>
        </p:grpSpPr>
        <p:sp>
          <p:nvSpPr>
            <p:cNvPr id="25613" name="AutoShape 18"/>
            <p:cNvSpPr>
              <a:spLocks noChangeArrowheads="1"/>
            </p:cNvSpPr>
            <p:nvPr/>
          </p:nvSpPr>
          <p:spPr bwMode="auto">
            <a:xfrm>
              <a:off x="142844" y="3995678"/>
              <a:ext cx="4535488" cy="2576594"/>
            </a:xfrm>
            <a:prstGeom prst="foldedCorner">
              <a:avLst>
                <a:gd name="adj" fmla="val 12500"/>
              </a:avLst>
            </a:prstGeom>
            <a:solidFill>
              <a:srgbClr val="FFFFFF"/>
            </a:solidFill>
            <a:ln w="9525">
              <a:solidFill>
                <a:schemeClr val="tx1"/>
              </a:solidFill>
              <a:round/>
              <a:headEnd/>
              <a:tailEnd/>
            </a:ln>
          </p:spPr>
          <p:txBody>
            <a:bodyPr wrap="none" anchor="ctr"/>
            <a:lstStyle/>
            <a:p>
              <a:endParaRPr lang="en-US" altLang="ja-JP" sz="1600"/>
            </a:p>
          </p:txBody>
        </p:sp>
        <p:sp>
          <p:nvSpPr>
            <p:cNvPr id="25614" name="テキスト ボックス 21"/>
            <p:cNvSpPr txBox="1">
              <a:spLocks noChangeArrowheads="1"/>
            </p:cNvSpPr>
            <p:nvPr/>
          </p:nvSpPr>
          <p:spPr bwMode="auto">
            <a:xfrm>
              <a:off x="142844" y="3995678"/>
              <a:ext cx="4572032" cy="2307687"/>
            </a:xfrm>
            <a:prstGeom prst="rect">
              <a:avLst/>
            </a:prstGeom>
            <a:noFill/>
            <a:ln w="9525">
              <a:noFill/>
              <a:miter lim="800000"/>
              <a:headEnd/>
              <a:tailEnd/>
            </a:ln>
          </p:spPr>
          <p:txBody>
            <a:bodyPr>
              <a:spAutoFit/>
            </a:bodyPr>
            <a:lstStyle/>
            <a:p>
              <a:r>
                <a:rPr lang="en-US" altLang="ja-JP" sz="1600"/>
                <a:t>public void execute() {</a:t>
              </a:r>
            </a:p>
            <a:p>
              <a:r>
                <a:rPr lang="en-US" altLang="ja-JP" sz="1600"/>
                <a:t>  super.execute();</a:t>
              </a:r>
            </a:p>
            <a:p>
              <a:r>
                <a:rPr lang="en-US" altLang="ja-JP" sz="1600"/>
                <a:t>  </a:t>
              </a:r>
              <a:r>
                <a:rPr lang="en-US" altLang="ja-JP" sz="1600" b="1" i="1">
                  <a:solidFill>
                    <a:srgbClr val="FF0000"/>
                  </a:solidFill>
                </a:rPr>
                <a:t>setUndoActivity(createUndoActivity())</a:t>
              </a:r>
              <a:r>
                <a:rPr lang="en-US" altLang="ja-JP" sz="1600"/>
                <a:t>;</a:t>
              </a:r>
            </a:p>
            <a:p>
              <a:r>
                <a:rPr lang="en-US" altLang="ja-JP" sz="1600"/>
                <a:t>  </a:t>
              </a:r>
              <a:r>
                <a:rPr lang="en-US" altLang="ja-JP" sz="1600" b="1" i="1">
                  <a:solidFill>
                    <a:srgbClr val="FF0000"/>
                  </a:solidFill>
                </a:rPr>
                <a:t>getUndoActivity()</a:t>
              </a:r>
            </a:p>
            <a:p>
              <a:r>
                <a:rPr lang="ja-JP" altLang="en-US" sz="1600"/>
                <a:t>    </a:t>
              </a:r>
              <a:r>
                <a:rPr lang="en-US" altLang="ja-JP" sz="1600"/>
                <a:t>.</a:t>
              </a:r>
              <a:r>
                <a:rPr lang="en-US" altLang="ja-JP" sz="1600" b="1" i="1">
                  <a:solidFill>
                    <a:srgbClr val="FF0000"/>
                  </a:solidFill>
                </a:rPr>
                <a:t>setAffectedFigures(</a:t>
              </a:r>
              <a:r>
                <a:rPr lang="en-US" altLang="ja-JP" sz="1600"/>
                <a:t>view().selection()</a:t>
              </a:r>
              <a:r>
                <a:rPr lang="en-US" altLang="ja-JP" sz="1600" b="1" i="1">
                  <a:solidFill>
                    <a:srgbClr val="FF0000"/>
                  </a:solidFill>
                </a:rPr>
                <a:t>)</a:t>
              </a:r>
              <a:r>
                <a:rPr lang="en-US" altLang="ja-JP" sz="1600"/>
                <a:t>;</a:t>
              </a:r>
            </a:p>
            <a:p>
              <a:r>
                <a:rPr lang="en-US" altLang="ja-JP" sz="1600"/>
                <a:t>  FigureEnumeration fe </a:t>
              </a:r>
            </a:p>
            <a:p>
              <a:r>
                <a:rPr lang="ja-JP" altLang="en-US" sz="1600"/>
                <a:t>    </a:t>
              </a:r>
              <a:r>
                <a:rPr lang="en-US" altLang="ja-JP" sz="1600"/>
                <a:t>= getUndoActivity().getAffectedFigures();</a:t>
              </a:r>
            </a:p>
            <a:p>
              <a:r>
                <a:rPr lang="ja-JP" altLang="en-US" sz="1600"/>
                <a:t>  </a:t>
              </a:r>
              <a:r>
                <a:rPr lang="en-US" altLang="ja-JP" sz="1600"/>
                <a:t>…</a:t>
              </a:r>
            </a:p>
            <a:p>
              <a:r>
                <a:rPr lang="en-US" altLang="ja-JP" sz="1600"/>
                <a:t>}</a:t>
              </a:r>
              <a:endParaRPr lang="ja-JP" altLang="en-US" sz="1600"/>
            </a:p>
          </p:txBody>
        </p:sp>
      </p:grpSp>
      <p:cxnSp>
        <p:nvCxnSpPr>
          <p:cNvPr id="23" name="直線矢印コネクタ 22"/>
          <p:cNvCxnSpPr/>
          <p:nvPr/>
        </p:nvCxnSpPr>
        <p:spPr>
          <a:xfrm>
            <a:off x="5214942" y="2500302"/>
            <a:ext cx="928694" cy="7144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p:nvPr/>
        </p:nvCxnSpPr>
        <p:spPr>
          <a:xfrm rot="5400000" flipH="1" flipV="1">
            <a:off x="4523562" y="3191686"/>
            <a:ext cx="1811388" cy="142876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6" name="グループ化 15"/>
          <p:cNvGrpSpPr/>
          <p:nvPr/>
        </p:nvGrpSpPr>
        <p:grpSpPr>
          <a:xfrm>
            <a:off x="6286500" y="1500174"/>
            <a:ext cx="2857500" cy="2513012"/>
            <a:chOff x="6215074" y="2416186"/>
            <a:chExt cx="2857500" cy="2513012"/>
          </a:xfrm>
        </p:grpSpPr>
        <p:sp>
          <p:nvSpPr>
            <p:cNvPr id="25605" name="Rectangle 13"/>
            <p:cNvSpPr>
              <a:spLocks noChangeArrowheads="1"/>
            </p:cNvSpPr>
            <p:nvPr/>
          </p:nvSpPr>
          <p:spPr bwMode="auto">
            <a:xfrm>
              <a:off x="6215074" y="2773373"/>
              <a:ext cx="2857500" cy="1785938"/>
            </a:xfrm>
            <a:prstGeom prst="rect">
              <a:avLst/>
            </a:prstGeom>
            <a:solidFill>
              <a:srgbClr val="CCECFF"/>
            </a:solidFill>
            <a:ln w="9525">
              <a:solidFill>
                <a:schemeClr val="tx1"/>
              </a:solidFill>
              <a:miter lim="800000"/>
              <a:headEnd/>
              <a:tailEnd/>
            </a:ln>
          </p:spPr>
          <p:txBody>
            <a:bodyPr wrap="none" anchor="ctr"/>
            <a:lstStyle/>
            <a:p>
              <a:endParaRPr lang="en-US" altLang="ja-JP" sz="2000" b="1" i="1" u="sng" dirty="0">
                <a:solidFill>
                  <a:srgbClr val="FF0000"/>
                </a:solidFill>
              </a:endParaRPr>
            </a:p>
            <a:p>
              <a:r>
                <a:rPr lang="en-US" altLang="ja-JP" sz="2000" b="1" i="1" u="sng" dirty="0" err="1"/>
                <a:t>createUndoActivity</a:t>
              </a:r>
              <a:r>
                <a:rPr lang="en-US" altLang="ja-JP" sz="2000" b="1" i="1" u="sng" dirty="0"/>
                <a:t>()</a:t>
              </a:r>
            </a:p>
            <a:p>
              <a:r>
                <a:rPr lang="en-US" altLang="ja-JP" sz="2000" b="1" i="1" u="sng" dirty="0" err="1"/>
                <a:t>setUndoActivity</a:t>
              </a:r>
              <a:r>
                <a:rPr lang="en-US" altLang="ja-JP" sz="2000" b="1" i="1" u="sng" dirty="0"/>
                <a:t>()</a:t>
              </a:r>
            </a:p>
            <a:p>
              <a:r>
                <a:rPr lang="en-US" altLang="ja-JP" sz="2000" b="1" i="1" u="sng" dirty="0" err="1"/>
                <a:t>getUndoActivity</a:t>
              </a:r>
              <a:r>
                <a:rPr lang="en-US" altLang="ja-JP" sz="2000" b="1" i="1" u="sng" dirty="0"/>
                <a:t>()</a:t>
              </a:r>
            </a:p>
            <a:p>
              <a:r>
                <a:rPr lang="en-US" altLang="ja-JP" sz="2000" b="1" i="1" u="sng" dirty="0" err="1"/>
                <a:t>setAffectedFigures</a:t>
              </a:r>
              <a:r>
                <a:rPr lang="en-US" altLang="ja-JP" sz="2000" b="1" i="1" u="sng" dirty="0"/>
                <a:t>()</a:t>
              </a:r>
            </a:p>
          </p:txBody>
        </p:sp>
        <p:sp>
          <p:nvSpPr>
            <p:cNvPr id="25606" name="テキスト ボックス 14"/>
            <p:cNvSpPr txBox="1">
              <a:spLocks noChangeArrowheads="1"/>
            </p:cNvSpPr>
            <p:nvPr/>
          </p:nvSpPr>
          <p:spPr bwMode="auto">
            <a:xfrm>
              <a:off x="6508762" y="4559311"/>
              <a:ext cx="2206625" cy="369887"/>
            </a:xfrm>
            <a:prstGeom prst="rect">
              <a:avLst/>
            </a:prstGeom>
            <a:noFill/>
            <a:ln w="9525">
              <a:noFill/>
              <a:miter lim="800000"/>
              <a:headEnd/>
              <a:tailEnd/>
            </a:ln>
          </p:spPr>
          <p:txBody>
            <a:bodyPr wrap="none">
              <a:spAutoFit/>
            </a:bodyPr>
            <a:lstStyle/>
            <a:p>
              <a:r>
                <a:rPr lang="ja-JP" altLang="en-US" u="sng" dirty="0"/>
                <a:t>コーディングパターン</a:t>
              </a:r>
            </a:p>
          </p:txBody>
        </p:sp>
        <p:sp>
          <p:nvSpPr>
            <p:cNvPr id="34" name="角丸四角形 33"/>
            <p:cNvSpPr/>
            <p:nvPr/>
          </p:nvSpPr>
          <p:spPr>
            <a:xfrm>
              <a:off x="6357949" y="2416186"/>
              <a:ext cx="2562225" cy="714375"/>
            </a:xfrm>
            <a:prstGeom prst="roundRect">
              <a:avLst/>
            </a:prstGeom>
            <a:solidFill>
              <a:schemeClr val="accent2">
                <a:lumMod val="20000"/>
                <a:lumOff val="80000"/>
              </a:schemeClr>
            </a:solidFill>
          </p:spPr>
          <p:style>
            <a:lnRef idx="2">
              <a:schemeClr val="accent4"/>
            </a:lnRef>
            <a:fillRef idx="1">
              <a:schemeClr val="lt1"/>
            </a:fillRef>
            <a:effectRef idx="0">
              <a:schemeClr val="accent4"/>
            </a:effectRef>
            <a:fontRef idx="minor">
              <a:schemeClr val="dk1"/>
            </a:fontRef>
          </p:style>
          <p:txBody>
            <a:bodyPr>
              <a:spAutoFit/>
            </a:bodyPr>
            <a:lstStyle/>
            <a:p>
              <a:pPr algn="ctr">
                <a:defRPr/>
              </a:pPr>
              <a:r>
                <a:rPr lang="en-US" altLang="ja-JP" dirty="0">
                  <a:solidFill>
                    <a:srgbClr val="000000"/>
                  </a:solidFill>
                </a:rPr>
                <a:t>Undo</a:t>
              </a:r>
              <a:r>
                <a:rPr lang="ja-JP" altLang="en-US" dirty="0">
                  <a:solidFill>
                    <a:srgbClr val="000000"/>
                  </a:solidFill>
                </a:rPr>
                <a:t>機能の実装</a:t>
              </a:r>
              <a:endParaRPr lang="en-US" altLang="ja-JP" dirty="0">
                <a:solidFill>
                  <a:srgbClr val="000000"/>
                </a:solidFill>
              </a:endParaRPr>
            </a:p>
            <a:p>
              <a:pPr algn="ctr">
                <a:defRPr/>
              </a:pPr>
              <a:r>
                <a:rPr lang="en-US" altLang="ja-JP" dirty="0" err="1"/>
                <a:t>JHotDraw</a:t>
              </a:r>
              <a:r>
                <a:rPr lang="ja-JP" altLang="en-US" dirty="0"/>
                <a:t>（</a:t>
              </a:r>
              <a:r>
                <a:rPr lang="en-US" altLang="ja-JP" dirty="0"/>
                <a:t>Ver.</a:t>
              </a:r>
              <a:r>
                <a:rPr lang="ja-JP" altLang="en-US" dirty="0"/>
                <a:t> </a:t>
              </a:r>
              <a:r>
                <a:rPr lang="en-US" altLang="ja-JP" dirty="0"/>
                <a:t>5.4b1</a:t>
              </a:r>
              <a:r>
                <a:rPr lang="ja-JP" altLang="en-US" dirty="0"/>
                <a:t>）</a:t>
              </a:r>
              <a:endParaRPr lang="en-US" altLang="ja-JP" dirty="0"/>
            </a:p>
          </p:txBody>
        </p:sp>
      </p:grpSp>
      <p:sp>
        <p:nvSpPr>
          <p:cNvPr id="20" name="テキスト ボックス 19"/>
          <p:cNvSpPr txBox="1"/>
          <p:nvPr/>
        </p:nvSpPr>
        <p:spPr>
          <a:xfrm>
            <a:off x="4786314" y="5000636"/>
            <a:ext cx="4357686" cy="1200329"/>
          </a:xfrm>
          <a:prstGeom prst="rect">
            <a:avLst/>
          </a:prstGeom>
          <a:noFill/>
        </p:spPr>
        <p:txBody>
          <a:bodyPr wrap="square" rtlCol="0">
            <a:spAutoFit/>
          </a:bodyPr>
          <a:lstStyle/>
          <a:p>
            <a:pPr>
              <a:buFont typeface="Arial" pitchFamily="34" charset="0"/>
              <a:buChar char="•"/>
              <a:defRPr/>
            </a:pPr>
            <a:r>
              <a:rPr lang="ja-JP" altLang="en-US" sz="2400" dirty="0" smtClean="0"/>
              <a:t>コーディング時のルールの発見</a:t>
            </a:r>
            <a:endParaRPr lang="en-US" altLang="ja-JP" sz="2400" dirty="0" smtClean="0"/>
          </a:p>
          <a:p>
            <a:pPr>
              <a:buFont typeface="Arial" pitchFamily="34" charset="0"/>
              <a:buChar char="•"/>
              <a:defRPr/>
            </a:pPr>
            <a:r>
              <a:rPr lang="ja-JP" altLang="en-US" sz="2400" dirty="0" smtClean="0"/>
              <a:t>プログラム読解のサポート</a:t>
            </a:r>
            <a:endParaRPr lang="en-US" altLang="ja-JP" sz="2400" dirty="0" smtClean="0"/>
          </a:p>
          <a:p>
            <a:pPr>
              <a:buFont typeface="Arial" pitchFamily="34" charset="0"/>
              <a:buChar char="•"/>
              <a:defRPr/>
            </a:pPr>
            <a:r>
              <a:rPr lang="ja-JP" altLang="en-US" sz="2400" dirty="0" smtClean="0"/>
              <a:t>パターン違反による欠陥検出</a:t>
            </a:r>
            <a:endParaRPr lang="en-US" altLang="ja-JP" sz="2400" dirty="0" smtClean="0"/>
          </a:p>
        </p:txBody>
      </p:sp>
      <p:sp>
        <p:nvSpPr>
          <p:cNvPr id="17" name="日付プレースホルダ 16"/>
          <p:cNvSpPr>
            <a:spLocks noGrp="1"/>
          </p:cNvSpPr>
          <p:nvPr>
            <p:ph type="dt" sz="half" idx="11"/>
          </p:nvPr>
        </p:nvSpPr>
        <p:spPr/>
        <p:txBody>
          <a:bodyPr/>
          <a:lstStyle/>
          <a:p>
            <a:fld id="{265BE604-B469-4005-9776-7AD8ADEA43F2}" type="datetime1">
              <a:rPr lang="ja-JP" altLang="en-US" smtClean="0"/>
              <a:pPr/>
              <a:t>2009/2/23</a:t>
            </a:fld>
            <a:endParaRPr lang="en-US" altLang="ja-JP"/>
          </a:p>
        </p:txBody>
      </p:sp>
      <p:sp>
        <p:nvSpPr>
          <p:cNvPr id="18" name="スライド番号プレースホルダ 17"/>
          <p:cNvSpPr>
            <a:spLocks noGrp="1"/>
          </p:cNvSpPr>
          <p:nvPr>
            <p:ph type="sldNum" sz="quarter" idx="12"/>
          </p:nvPr>
        </p:nvSpPr>
        <p:spPr/>
        <p:txBody>
          <a:bodyPr/>
          <a:lstStyle/>
          <a:p>
            <a:fld id="{99DA8BB9-3B54-4A6D-A852-57899AF5290D}" type="slidenum">
              <a:rPr lang="en-US" altLang="ja-JP" smtClean="0"/>
              <a:pPr/>
              <a:t>16</a:t>
            </a:fld>
            <a:endParaRPr lang="en-US" altLang="ja-JP"/>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 name="Rectangle 43"/>
          <p:cNvSpPr>
            <a:spLocks noGrp="1" noChangeArrowheads="1"/>
          </p:cNvSpPr>
          <p:nvPr>
            <p:ph type="sldNum" sz="quarter" idx="12"/>
          </p:nvPr>
        </p:nvSpPr>
        <p:spPr>
          <a:ln/>
        </p:spPr>
        <p:txBody>
          <a:bodyPr/>
          <a:lstStyle/>
          <a:p>
            <a:pPr>
              <a:defRPr/>
            </a:pPr>
            <a:fld id="{9E30321A-FF01-49FF-9421-341253C46228}" type="slidenum">
              <a:rPr lang="ja-JP" altLang="en-US"/>
              <a:pPr>
                <a:defRPr/>
              </a:pPr>
              <a:t>17</a:t>
            </a:fld>
            <a:endParaRPr lang="ja-JP" altLang="en-US"/>
          </a:p>
        </p:txBody>
      </p:sp>
      <p:sp>
        <p:nvSpPr>
          <p:cNvPr id="18433" name="Rectangle 2"/>
          <p:cNvSpPr>
            <a:spLocks noChangeArrowheads="1"/>
          </p:cNvSpPr>
          <p:nvPr/>
        </p:nvSpPr>
        <p:spPr bwMode="auto">
          <a:xfrm>
            <a:off x="381000" y="304800"/>
            <a:ext cx="8574088" cy="865188"/>
          </a:xfrm>
          <a:prstGeom prst="rect">
            <a:avLst/>
          </a:prstGeom>
          <a:noFill/>
          <a:ln w="9525">
            <a:noFill/>
            <a:miter lim="800000"/>
            <a:headEnd/>
            <a:tailEnd/>
          </a:ln>
        </p:spPr>
        <p:txBody>
          <a:bodyPr anchor="ctr"/>
          <a:lstStyle/>
          <a:p>
            <a:pPr eaLnBrk="0" hangingPunct="0"/>
            <a:r>
              <a:rPr lang="ja-JP" altLang="en-US" sz="4000">
                <a:solidFill>
                  <a:schemeClr val="tx2"/>
                </a:solidFill>
              </a:rPr>
              <a:t>コーディングパターンの例</a:t>
            </a:r>
          </a:p>
        </p:txBody>
      </p:sp>
      <p:sp>
        <p:nvSpPr>
          <p:cNvPr id="18434" name="AutoShape 3"/>
          <p:cNvSpPr>
            <a:spLocks noChangeArrowheads="1"/>
          </p:cNvSpPr>
          <p:nvPr/>
        </p:nvSpPr>
        <p:spPr bwMode="auto">
          <a:xfrm>
            <a:off x="179388" y="1268413"/>
            <a:ext cx="3455987" cy="3816350"/>
          </a:xfrm>
          <a:prstGeom prst="foldedCorner">
            <a:avLst>
              <a:gd name="adj" fmla="val 12500"/>
            </a:avLst>
          </a:prstGeom>
          <a:solidFill>
            <a:schemeClr val="bg1"/>
          </a:solidFill>
          <a:ln w="22225">
            <a:solidFill>
              <a:schemeClr val="tx2"/>
            </a:solidFill>
            <a:round/>
            <a:headEnd/>
            <a:tailEnd/>
          </a:ln>
        </p:spPr>
        <p:txBody>
          <a:bodyPr wrap="none" anchor="ctr"/>
          <a:lstStyle/>
          <a:p>
            <a:r>
              <a:rPr lang="en-US" altLang="ja-JP" sz="2000"/>
              <a:t>Public void circle ( ) {</a:t>
            </a:r>
          </a:p>
          <a:p>
            <a:r>
              <a:rPr lang="ja-JP" altLang="en-US" sz="2000"/>
              <a:t>　　</a:t>
            </a:r>
            <a:r>
              <a:rPr lang="en-US" altLang="ja-JP" sz="2000"/>
              <a:t>double res;</a:t>
            </a:r>
            <a:br>
              <a:rPr lang="en-US" altLang="ja-JP" sz="2000"/>
            </a:br>
            <a:r>
              <a:rPr lang="ja-JP" altLang="en-US" sz="2000"/>
              <a:t>　　</a:t>
            </a:r>
            <a:r>
              <a:rPr lang="en-US" altLang="ja-JP" sz="2000"/>
              <a:t>LineData ld = </a:t>
            </a:r>
            <a:r>
              <a:rPr lang="en-US" altLang="ja-JP" sz="2000">
                <a:solidFill>
                  <a:srgbClr val="FF0000"/>
                </a:solidFill>
              </a:rPr>
              <a:t>input</a:t>
            </a:r>
            <a:r>
              <a:rPr lang="en-US" altLang="ja-JP" sz="2000"/>
              <a:t> ( );</a:t>
            </a:r>
          </a:p>
          <a:p>
            <a:r>
              <a:rPr lang="en-US" altLang="ja-JP" sz="2000"/>
              <a:t>     boolean c = </a:t>
            </a:r>
            <a:r>
              <a:rPr lang="en-US" altLang="ja-JP" sz="2000">
                <a:solidFill>
                  <a:srgbClr val="FF0000"/>
                </a:solidFill>
              </a:rPr>
              <a:t>ld.check</a:t>
            </a:r>
            <a:r>
              <a:rPr lang="en-US" altLang="ja-JP" sz="2000"/>
              <a:t>( );</a:t>
            </a:r>
          </a:p>
          <a:p>
            <a:r>
              <a:rPr lang="ja-JP" altLang="en-US" sz="2000"/>
              <a:t>　　</a:t>
            </a:r>
            <a:r>
              <a:rPr lang="en-US" altLang="ja-JP" sz="2000">
                <a:solidFill>
                  <a:srgbClr val="FF0000"/>
                </a:solidFill>
              </a:rPr>
              <a:t>if</a:t>
            </a:r>
            <a:r>
              <a:rPr lang="en-US" altLang="ja-JP" sz="2000"/>
              <a:t> ( c ) {</a:t>
            </a:r>
          </a:p>
          <a:p>
            <a:r>
              <a:rPr lang="ja-JP" altLang="en-US" sz="2000"/>
              <a:t>　　　　</a:t>
            </a:r>
            <a:r>
              <a:rPr lang="en-US" altLang="ja-JP" sz="2000"/>
              <a:t>int r = ld.getRadius( );</a:t>
            </a:r>
          </a:p>
          <a:p>
            <a:r>
              <a:rPr lang="en-US" altLang="ja-JP" sz="2000"/>
              <a:t>          res =  Math.pow ( r,2 );</a:t>
            </a:r>
          </a:p>
          <a:p>
            <a:r>
              <a:rPr lang="ja-JP" altLang="en-US" sz="2000"/>
              <a:t>　　　　</a:t>
            </a:r>
            <a:r>
              <a:rPr lang="en-US" altLang="ja-JP" sz="2000"/>
              <a:t>res = res </a:t>
            </a:r>
            <a:r>
              <a:rPr lang="ja-JP" altLang="en-US" sz="2000"/>
              <a:t>＊ </a:t>
            </a:r>
            <a:r>
              <a:rPr lang="en-US" altLang="ja-JP" sz="2000"/>
              <a:t>Math.PI;</a:t>
            </a:r>
          </a:p>
          <a:p>
            <a:r>
              <a:rPr lang="ja-JP" altLang="en-US" sz="2000"/>
              <a:t>　　　　</a:t>
            </a:r>
            <a:r>
              <a:rPr lang="en-US" altLang="ja-JP" sz="2000">
                <a:solidFill>
                  <a:srgbClr val="FF0000"/>
                </a:solidFill>
              </a:rPr>
              <a:t>output</a:t>
            </a:r>
            <a:r>
              <a:rPr lang="en-US" altLang="ja-JP" sz="2000"/>
              <a:t> ( res );</a:t>
            </a:r>
          </a:p>
          <a:p>
            <a:r>
              <a:rPr lang="ja-JP" altLang="en-US" sz="2000"/>
              <a:t>　　</a:t>
            </a:r>
            <a:r>
              <a:rPr lang="en-US" altLang="ja-JP" sz="2000">
                <a:solidFill>
                  <a:srgbClr val="FF0000"/>
                </a:solidFill>
              </a:rPr>
              <a:t>}</a:t>
            </a:r>
          </a:p>
          <a:p>
            <a:r>
              <a:rPr lang="en-US" altLang="ja-JP" sz="2000"/>
              <a:t>}</a:t>
            </a:r>
          </a:p>
        </p:txBody>
      </p:sp>
      <p:sp>
        <p:nvSpPr>
          <p:cNvPr id="18435" name="AutoShape 4"/>
          <p:cNvSpPr>
            <a:spLocks noChangeArrowheads="1"/>
          </p:cNvSpPr>
          <p:nvPr/>
        </p:nvSpPr>
        <p:spPr bwMode="auto">
          <a:xfrm>
            <a:off x="5867400" y="1268413"/>
            <a:ext cx="3097213" cy="3816350"/>
          </a:xfrm>
          <a:prstGeom prst="foldedCorner">
            <a:avLst>
              <a:gd name="adj" fmla="val 12500"/>
            </a:avLst>
          </a:prstGeom>
          <a:solidFill>
            <a:schemeClr val="bg1"/>
          </a:solidFill>
          <a:ln w="22225">
            <a:solidFill>
              <a:schemeClr val="tx2"/>
            </a:solidFill>
            <a:round/>
            <a:headEnd/>
            <a:tailEnd/>
          </a:ln>
        </p:spPr>
        <p:txBody>
          <a:bodyPr wrap="none" anchor="ctr"/>
          <a:lstStyle/>
          <a:p>
            <a:r>
              <a:rPr lang="en-US" altLang="ja-JP" sz="2000"/>
              <a:t>Public void triangle ( ) {</a:t>
            </a:r>
          </a:p>
          <a:p>
            <a:r>
              <a:rPr lang="ja-JP" altLang="en-US" sz="2000"/>
              <a:t>　　</a:t>
            </a:r>
            <a:r>
              <a:rPr lang="en-US" altLang="ja-JP" sz="2000"/>
              <a:t>double res;</a:t>
            </a:r>
            <a:br>
              <a:rPr lang="en-US" altLang="ja-JP" sz="2000"/>
            </a:br>
            <a:r>
              <a:rPr lang="ja-JP" altLang="en-US" sz="2000"/>
              <a:t>　　</a:t>
            </a:r>
            <a:r>
              <a:rPr lang="en-US" altLang="ja-JP" sz="2000"/>
              <a:t>LineData ld = </a:t>
            </a:r>
            <a:r>
              <a:rPr lang="en-US" altLang="ja-JP" sz="2000">
                <a:solidFill>
                  <a:srgbClr val="FF0000"/>
                </a:solidFill>
              </a:rPr>
              <a:t>input</a:t>
            </a:r>
            <a:r>
              <a:rPr lang="en-US" altLang="ja-JP" sz="2000"/>
              <a:t> ( );</a:t>
            </a:r>
          </a:p>
          <a:p>
            <a:r>
              <a:rPr lang="en-US" altLang="ja-JP" sz="2000"/>
              <a:t>     boolean c = </a:t>
            </a:r>
            <a:r>
              <a:rPr lang="en-US" altLang="ja-JP" sz="2000">
                <a:solidFill>
                  <a:srgbClr val="FF0000"/>
                </a:solidFill>
              </a:rPr>
              <a:t>ld.check</a:t>
            </a:r>
            <a:r>
              <a:rPr lang="en-US" altLang="ja-JP" sz="2000"/>
              <a:t>( );</a:t>
            </a:r>
          </a:p>
          <a:p>
            <a:r>
              <a:rPr lang="ja-JP" altLang="en-US" sz="2000"/>
              <a:t>　　</a:t>
            </a:r>
            <a:r>
              <a:rPr lang="en-US" altLang="ja-JP" sz="2000"/>
              <a:t>int h = ld.getHeight( );</a:t>
            </a:r>
          </a:p>
          <a:p>
            <a:r>
              <a:rPr lang="ja-JP" altLang="en-US" sz="2000"/>
              <a:t>　　</a:t>
            </a:r>
            <a:r>
              <a:rPr lang="en-US" altLang="ja-JP" sz="2000"/>
              <a:t>int b = ld.hetBottom( );</a:t>
            </a:r>
          </a:p>
          <a:p>
            <a:r>
              <a:rPr lang="ja-JP" altLang="en-US" sz="2000"/>
              <a:t>　　</a:t>
            </a:r>
            <a:r>
              <a:rPr lang="en-US" altLang="ja-JP" sz="2000">
                <a:solidFill>
                  <a:srgbClr val="FF0000"/>
                </a:solidFill>
              </a:rPr>
              <a:t>if</a:t>
            </a:r>
            <a:r>
              <a:rPr lang="en-US" altLang="ja-JP" sz="2000"/>
              <a:t> ( c ) {</a:t>
            </a:r>
          </a:p>
          <a:p>
            <a:r>
              <a:rPr lang="ja-JP" altLang="en-US" sz="2000"/>
              <a:t>　　　　</a:t>
            </a:r>
            <a:r>
              <a:rPr lang="en-US" altLang="ja-JP" sz="2000"/>
              <a:t>res = b </a:t>
            </a:r>
            <a:r>
              <a:rPr lang="ja-JP" altLang="en-US" sz="2000"/>
              <a:t>＊ </a:t>
            </a:r>
            <a:r>
              <a:rPr lang="en-US" altLang="ja-JP" sz="2000"/>
              <a:t>h / 2;</a:t>
            </a:r>
          </a:p>
          <a:p>
            <a:r>
              <a:rPr lang="ja-JP" altLang="en-US" sz="2000"/>
              <a:t>　　　　</a:t>
            </a:r>
            <a:r>
              <a:rPr lang="en-US" altLang="ja-JP" sz="2000">
                <a:solidFill>
                  <a:srgbClr val="FF0000"/>
                </a:solidFill>
              </a:rPr>
              <a:t>output</a:t>
            </a:r>
            <a:r>
              <a:rPr lang="en-US" altLang="ja-JP" sz="2000"/>
              <a:t> ( res );</a:t>
            </a:r>
          </a:p>
          <a:p>
            <a:r>
              <a:rPr lang="ja-JP" altLang="en-US" sz="2000"/>
              <a:t>　　</a:t>
            </a:r>
            <a:r>
              <a:rPr lang="en-US" altLang="ja-JP" sz="2000">
                <a:solidFill>
                  <a:srgbClr val="FF0000"/>
                </a:solidFill>
              </a:rPr>
              <a:t>}</a:t>
            </a:r>
          </a:p>
          <a:p>
            <a:r>
              <a:rPr lang="en-US" altLang="ja-JP" sz="2000"/>
              <a:t>}</a:t>
            </a:r>
          </a:p>
        </p:txBody>
      </p:sp>
      <p:sp>
        <p:nvSpPr>
          <p:cNvPr id="18436" name="AutoShape 5"/>
          <p:cNvSpPr>
            <a:spLocks noChangeArrowheads="1"/>
          </p:cNvSpPr>
          <p:nvPr/>
        </p:nvSpPr>
        <p:spPr bwMode="auto">
          <a:xfrm>
            <a:off x="3779838" y="1268413"/>
            <a:ext cx="1930400" cy="781050"/>
          </a:xfrm>
          <a:prstGeom prst="roundRect">
            <a:avLst>
              <a:gd name="adj" fmla="val 16667"/>
            </a:avLst>
          </a:prstGeom>
          <a:solidFill>
            <a:srgbClr val="FFFF99">
              <a:alpha val="98038"/>
            </a:srgbClr>
          </a:solidFill>
          <a:ln w="12700" algn="ctr">
            <a:solidFill>
              <a:schemeClr val="tx1"/>
            </a:solidFill>
            <a:round/>
            <a:headEnd/>
            <a:tailEnd/>
          </a:ln>
        </p:spPr>
        <p:txBody>
          <a:bodyPr anchor="ctr">
            <a:spAutoFit/>
          </a:bodyPr>
          <a:lstStyle/>
          <a:p>
            <a:pPr algn="ctr"/>
            <a:r>
              <a:rPr lang="ja-JP" altLang="en-US" sz="2000" b="1"/>
              <a:t>辺の長さを</a:t>
            </a:r>
          </a:p>
          <a:p>
            <a:pPr algn="ctr"/>
            <a:r>
              <a:rPr lang="ja-JP" altLang="en-US" sz="2000" b="1"/>
              <a:t>読み込む</a:t>
            </a:r>
          </a:p>
        </p:txBody>
      </p:sp>
      <p:sp>
        <p:nvSpPr>
          <p:cNvPr id="18437" name="AutoShape 6"/>
          <p:cNvSpPr>
            <a:spLocks noChangeArrowheads="1"/>
          </p:cNvSpPr>
          <p:nvPr/>
        </p:nvSpPr>
        <p:spPr bwMode="auto">
          <a:xfrm>
            <a:off x="3779838" y="2997200"/>
            <a:ext cx="1930400" cy="781050"/>
          </a:xfrm>
          <a:prstGeom prst="roundRect">
            <a:avLst>
              <a:gd name="adj" fmla="val 16667"/>
            </a:avLst>
          </a:prstGeom>
          <a:solidFill>
            <a:srgbClr val="FFFF99">
              <a:alpha val="98038"/>
            </a:srgbClr>
          </a:solidFill>
          <a:ln w="12700" algn="ctr">
            <a:solidFill>
              <a:schemeClr val="tx1"/>
            </a:solidFill>
            <a:round/>
            <a:headEnd/>
            <a:tailEnd/>
          </a:ln>
        </p:spPr>
        <p:txBody>
          <a:bodyPr anchor="ctr">
            <a:spAutoFit/>
          </a:bodyPr>
          <a:lstStyle/>
          <a:p>
            <a:pPr algn="ctr"/>
            <a:r>
              <a:rPr lang="ja-JP" altLang="en-US" sz="2000" b="1"/>
              <a:t>求めた面積</a:t>
            </a:r>
          </a:p>
          <a:p>
            <a:pPr algn="ctr"/>
            <a:r>
              <a:rPr lang="ja-JP" altLang="en-US" sz="2000" b="1"/>
              <a:t>を出力</a:t>
            </a:r>
          </a:p>
        </p:txBody>
      </p:sp>
      <p:sp>
        <p:nvSpPr>
          <p:cNvPr id="18438" name="AutoShape 7"/>
          <p:cNvSpPr>
            <a:spLocks noChangeArrowheads="1"/>
          </p:cNvSpPr>
          <p:nvPr/>
        </p:nvSpPr>
        <p:spPr bwMode="auto">
          <a:xfrm>
            <a:off x="3779838" y="2133600"/>
            <a:ext cx="1930400" cy="781050"/>
          </a:xfrm>
          <a:prstGeom prst="roundRect">
            <a:avLst>
              <a:gd name="adj" fmla="val 16667"/>
            </a:avLst>
          </a:prstGeom>
          <a:solidFill>
            <a:srgbClr val="FFFF99">
              <a:alpha val="98038"/>
            </a:srgbClr>
          </a:solidFill>
          <a:ln w="12700" algn="ctr">
            <a:solidFill>
              <a:schemeClr val="tx1"/>
            </a:solidFill>
            <a:round/>
            <a:headEnd/>
            <a:tailEnd/>
          </a:ln>
        </p:spPr>
        <p:txBody>
          <a:bodyPr anchor="ctr">
            <a:spAutoFit/>
          </a:bodyPr>
          <a:lstStyle/>
          <a:p>
            <a:pPr algn="ctr"/>
            <a:r>
              <a:rPr lang="ja-JP" altLang="en-US" sz="2000" b="1"/>
              <a:t>長さの例外</a:t>
            </a:r>
          </a:p>
          <a:p>
            <a:pPr algn="ctr"/>
            <a:r>
              <a:rPr lang="ja-JP" altLang="en-US" sz="2000" b="1"/>
              <a:t>チェック</a:t>
            </a:r>
          </a:p>
        </p:txBody>
      </p:sp>
      <p:sp>
        <p:nvSpPr>
          <p:cNvPr id="18439" name="AutoShape 8"/>
          <p:cNvSpPr>
            <a:spLocks noChangeArrowheads="1"/>
          </p:cNvSpPr>
          <p:nvPr/>
        </p:nvSpPr>
        <p:spPr bwMode="auto">
          <a:xfrm rot="8602223">
            <a:off x="3132138" y="1844675"/>
            <a:ext cx="576262" cy="144463"/>
          </a:xfrm>
          <a:prstGeom prst="rightArrow">
            <a:avLst>
              <a:gd name="adj1" fmla="val 50000"/>
              <a:gd name="adj2" fmla="val 99725"/>
            </a:avLst>
          </a:prstGeom>
          <a:solidFill>
            <a:srgbClr val="0000FF">
              <a:alpha val="98038"/>
            </a:srgbClr>
          </a:solidFill>
          <a:ln w="12700" algn="ctr">
            <a:solidFill>
              <a:schemeClr val="tx1"/>
            </a:solidFill>
            <a:miter lim="800000"/>
            <a:headEnd/>
            <a:tailEnd/>
          </a:ln>
        </p:spPr>
        <p:txBody>
          <a:bodyPr wrap="none" anchor="ctr">
            <a:spAutoFit/>
          </a:bodyPr>
          <a:lstStyle/>
          <a:p>
            <a:endParaRPr lang="ja-JP" altLang="en-US"/>
          </a:p>
        </p:txBody>
      </p:sp>
      <p:sp>
        <p:nvSpPr>
          <p:cNvPr id="18440" name="AutoShape 9"/>
          <p:cNvSpPr>
            <a:spLocks noChangeArrowheads="1"/>
          </p:cNvSpPr>
          <p:nvPr/>
        </p:nvSpPr>
        <p:spPr bwMode="auto">
          <a:xfrm rot="10568598">
            <a:off x="3276600" y="2349500"/>
            <a:ext cx="503238" cy="142875"/>
          </a:xfrm>
          <a:prstGeom prst="rightArrow">
            <a:avLst>
              <a:gd name="adj1" fmla="val 50000"/>
              <a:gd name="adj2" fmla="val 88056"/>
            </a:avLst>
          </a:prstGeom>
          <a:solidFill>
            <a:srgbClr val="0000FF">
              <a:alpha val="98038"/>
            </a:srgbClr>
          </a:solidFill>
          <a:ln w="12700" algn="ctr">
            <a:solidFill>
              <a:schemeClr val="tx1"/>
            </a:solidFill>
            <a:miter lim="800000"/>
            <a:headEnd/>
            <a:tailEnd/>
          </a:ln>
        </p:spPr>
        <p:txBody>
          <a:bodyPr anchor="ctr">
            <a:spAutoFit/>
          </a:bodyPr>
          <a:lstStyle/>
          <a:p>
            <a:endParaRPr lang="ja-JP" altLang="en-US"/>
          </a:p>
        </p:txBody>
      </p:sp>
      <p:sp>
        <p:nvSpPr>
          <p:cNvPr id="18441" name="AutoShape 10"/>
          <p:cNvSpPr>
            <a:spLocks noChangeArrowheads="1"/>
          </p:cNvSpPr>
          <p:nvPr/>
        </p:nvSpPr>
        <p:spPr bwMode="auto">
          <a:xfrm rot="10291489">
            <a:off x="2627313" y="3716338"/>
            <a:ext cx="1081087" cy="144462"/>
          </a:xfrm>
          <a:prstGeom prst="rightArrow">
            <a:avLst>
              <a:gd name="adj1" fmla="val 50000"/>
              <a:gd name="adj2" fmla="val 187088"/>
            </a:avLst>
          </a:prstGeom>
          <a:solidFill>
            <a:srgbClr val="0000FF">
              <a:alpha val="98038"/>
            </a:srgbClr>
          </a:solidFill>
          <a:ln w="12700" algn="ctr">
            <a:solidFill>
              <a:schemeClr val="tx1"/>
            </a:solidFill>
            <a:miter lim="800000"/>
            <a:headEnd/>
            <a:tailEnd/>
          </a:ln>
        </p:spPr>
        <p:txBody>
          <a:bodyPr anchor="ctr">
            <a:spAutoFit/>
          </a:bodyPr>
          <a:lstStyle/>
          <a:p>
            <a:endParaRPr lang="ja-JP" altLang="en-US"/>
          </a:p>
        </p:txBody>
      </p:sp>
      <p:sp>
        <p:nvSpPr>
          <p:cNvPr id="18442" name="AutoShape 11"/>
          <p:cNvSpPr>
            <a:spLocks noChangeArrowheads="1"/>
          </p:cNvSpPr>
          <p:nvPr/>
        </p:nvSpPr>
        <p:spPr bwMode="auto">
          <a:xfrm rot="1360193">
            <a:off x="5724525" y="1916113"/>
            <a:ext cx="576263" cy="144462"/>
          </a:xfrm>
          <a:prstGeom prst="rightArrow">
            <a:avLst>
              <a:gd name="adj1" fmla="val 50000"/>
              <a:gd name="adj2" fmla="val 99726"/>
            </a:avLst>
          </a:prstGeom>
          <a:solidFill>
            <a:srgbClr val="0000FF">
              <a:alpha val="98038"/>
            </a:srgbClr>
          </a:solidFill>
          <a:ln w="12700" algn="ctr">
            <a:solidFill>
              <a:schemeClr val="tx1"/>
            </a:solidFill>
            <a:miter lim="800000"/>
            <a:headEnd/>
            <a:tailEnd/>
          </a:ln>
        </p:spPr>
        <p:txBody>
          <a:bodyPr wrap="none" anchor="ctr">
            <a:spAutoFit/>
          </a:bodyPr>
          <a:lstStyle/>
          <a:p>
            <a:endParaRPr lang="ja-JP" altLang="en-US"/>
          </a:p>
        </p:txBody>
      </p:sp>
      <p:sp>
        <p:nvSpPr>
          <p:cNvPr id="18443" name="AutoShape 12"/>
          <p:cNvSpPr>
            <a:spLocks noChangeArrowheads="1"/>
          </p:cNvSpPr>
          <p:nvPr/>
        </p:nvSpPr>
        <p:spPr bwMode="auto">
          <a:xfrm rot="-146754">
            <a:off x="5724525" y="2349500"/>
            <a:ext cx="576263" cy="144463"/>
          </a:xfrm>
          <a:prstGeom prst="rightArrow">
            <a:avLst>
              <a:gd name="adj1" fmla="val 50000"/>
              <a:gd name="adj2" fmla="val 99725"/>
            </a:avLst>
          </a:prstGeom>
          <a:solidFill>
            <a:srgbClr val="0000FF">
              <a:alpha val="98038"/>
            </a:srgbClr>
          </a:solidFill>
          <a:ln w="12700" algn="ctr">
            <a:solidFill>
              <a:schemeClr val="tx1"/>
            </a:solidFill>
            <a:miter lim="800000"/>
            <a:headEnd/>
            <a:tailEnd/>
          </a:ln>
        </p:spPr>
        <p:txBody>
          <a:bodyPr wrap="none" anchor="ctr">
            <a:spAutoFit/>
          </a:bodyPr>
          <a:lstStyle/>
          <a:p>
            <a:endParaRPr lang="ja-JP" altLang="en-US"/>
          </a:p>
        </p:txBody>
      </p:sp>
      <p:sp>
        <p:nvSpPr>
          <p:cNvPr id="18444" name="AutoShape 13"/>
          <p:cNvSpPr>
            <a:spLocks noChangeArrowheads="1"/>
          </p:cNvSpPr>
          <p:nvPr/>
        </p:nvSpPr>
        <p:spPr bwMode="auto">
          <a:xfrm rot="698107">
            <a:off x="5724525" y="3716338"/>
            <a:ext cx="792163" cy="144462"/>
          </a:xfrm>
          <a:prstGeom prst="rightArrow">
            <a:avLst>
              <a:gd name="adj1" fmla="val 50000"/>
              <a:gd name="adj2" fmla="val 137088"/>
            </a:avLst>
          </a:prstGeom>
          <a:solidFill>
            <a:srgbClr val="0000FF">
              <a:alpha val="98038"/>
            </a:srgbClr>
          </a:solidFill>
          <a:ln w="12700" algn="ctr">
            <a:solidFill>
              <a:schemeClr val="tx1"/>
            </a:solidFill>
            <a:miter lim="800000"/>
            <a:headEnd/>
            <a:tailEnd/>
          </a:ln>
        </p:spPr>
        <p:txBody>
          <a:bodyPr anchor="ctr">
            <a:spAutoFit/>
          </a:bodyPr>
          <a:lstStyle/>
          <a:p>
            <a:endParaRPr lang="ja-JP" altLang="en-US"/>
          </a:p>
        </p:txBody>
      </p:sp>
      <p:sp>
        <p:nvSpPr>
          <p:cNvPr id="18445" name="Rectangle 14"/>
          <p:cNvSpPr>
            <a:spLocks noChangeArrowheads="1"/>
          </p:cNvSpPr>
          <p:nvPr/>
        </p:nvSpPr>
        <p:spPr bwMode="auto">
          <a:xfrm>
            <a:off x="3276600" y="3989388"/>
            <a:ext cx="2879725" cy="2260600"/>
          </a:xfrm>
          <a:prstGeom prst="rect">
            <a:avLst/>
          </a:prstGeom>
          <a:solidFill>
            <a:srgbClr val="CCFFCC">
              <a:alpha val="98038"/>
            </a:srgbClr>
          </a:solidFill>
          <a:ln w="38100" algn="ctr">
            <a:solidFill>
              <a:schemeClr val="tx1"/>
            </a:solidFill>
            <a:miter lim="800000"/>
            <a:headEnd/>
            <a:tailEnd/>
          </a:ln>
        </p:spPr>
        <p:txBody>
          <a:bodyPr anchor="ctr">
            <a:spAutoFit/>
          </a:bodyPr>
          <a:lstStyle/>
          <a:p>
            <a:r>
              <a:rPr lang="ja-JP" altLang="en-US" sz="2000" b="1"/>
              <a:t>コーディングパターン</a:t>
            </a:r>
          </a:p>
          <a:p>
            <a:r>
              <a:rPr lang="en-US" altLang="ja-JP" sz="2400" b="1">
                <a:solidFill>
                  <a:srgbClr val="FF0000"/>
                </a:solidFill>
              </a:rPr>
              <a:t>input( )</a:t>
            </a:r>
          </a:p>
          <a:p>
            <a:r>
              <a:rPr lang="en-US" altLang="ja-JP" sz="2400" b="1">
                <a:solidFill>
                  <a:srgbClr val="FF0000"/>
                </a:solidFill>
              </a:rPr>
              <a:t>LineData.check( );</a:t>
            </a:r>
          </a:p>
          <a:p>
            <a:r>
              <a:rPr lang="en-US" altLang="ja-JP" sz="2400" b="1">
                <a:solidFill>
                  <a:srgbClr val="FF0000"/>
                </a:solidFill>
              </a:rPr>
              <a:t>if</a:t>
            </a:r>
          </a:p>
          <a:p>
            <a:r>
              <a:rPr lang="en-US" altLang="ja-JP" sz="2400" b="1">
                <a:solidFill>
                  <a:srgbClr val="FF0000"/>
                </a:solidFill>
              </a:rPr>
              <a:t>output;</a:t>
            </a:r>
          </a:p>
          <a:p>
            <a:r>
              <a:rPr lang="en-US" altLang="ja-JP" sz="2400" b="1">
                <a:solidFill>
                  <a:srgbClr val="FF0000"/>
                </a:solidFill>
              </a:rPr>
              <a:t>}</a:t>
            </a:r>
          </a:p>
        </p:txBody>
      </p:sp>
      <p:sp>
        <p:nvSpPr>
          <p:cNvPr id="16" name="日付プレースホルダ 15"/>
          <p:cNvSpPr>
            <a:spLocks noGrp="1"/>
          </p:cNvSpPr>
          <p:nvPr>
            <p:ph type="dt" sz="half" idx="11"/>
          </p:nvPr>
        </p:nvSpPr>
        <p:spPr/>
        <p:txBody>
          <a:bodyPr/>
          <a:lstStyle/>
          <a:p>
            <a:fld id="{A682912E-0918-4530-8F33-E51594C18FA0}" type="datetime1">
              <a:rPr lang="ja-JP" altLang="en-US" smtClean="0"/>
              <a:pPr/>
              <a:t>2009/2/23</a:t>
            </a:fld>
            <a:endParaRPr lang="en-US" altLang="ja-JP"/>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対象の規模の増加と実行時間について</a:t>
            </a:r>
            <a:endParaRPr kumimoji="1" lang="ja-JP" altLang="en-US" dirty="0"/>
          </a:p>
        </p:txBody>
      </p:sp>
      <p:graphicFrame>
        <p:nvGraphicFramePr>
          <p:cNvPr id="9" name="コンテンツ プレースホルダ 8"/>
          <p:cNvGraphicFramePr>
            <a:graphicFrameLocks noGrp="1"/>
          </p:cNvGraphicFramePr>
          <p:nvPr>
            <p:ph idx="1"/>
          </p:nvPr>
        </p:nvGraphicFramePr>
        <p:xfrm>
          <a:off x="457200" y="1357297"/>
          <a:ext cx="8472520" cy="4240637"/>
        </p:xfrm>
        <a:graphic>
          <a:graphicData uri="http://schemas.openxmlformats.org/drawingml/2006/table">
            <a:tbl>
              <a:tblPr firstRow="1" bandRow="1">
                <a:tableStyleId>{5C22544A-7EE6-4342-B048-85BDC9FD1C3A}</a:tableStyleId>
              </a:tblPr>
              <a:tblGrid>
                <a:gridCol w="1210360"/>
                <a:gridCol w="904176"/>
                <a:gridCol w="1214446"/>
                <a:gridCol w="1143008"/>
                <a:gridCol w="1143008"/>
                <a:gridCol w="1071570"/>
                <a:gridCol w="1785952"/>
              </a:tblGrid>
              <a:tr h="928695">
                <a:tc>
                  <a:txBody>
                    <a:bodyPr/>
                    <a:lstStyle/>
                    <a:p>
                      <a:pPr algn="ctr"/>
                      <a:r>
                        <a:rPr kumimoji="1" lang="ja-JP" altLang="en-US" b="0" dirty="0" smtClean="0">
                          <a:solidFill>
                            <a:schemeClr val="tx1"/>
                          </a:solidFill>
                        </a:rPr>
                        <a:t>実験対象</a:t>
                      </a:r>
                      <a:endParaRPr kumimoji="1" lang="ja-JP" altLang="en-US" b="0" dirty="0">
                        <a:solidFill>
                          <a:schemeClr val="tx1"/>
                        </a:solidFill>
                      </a:endParaRPr>
                    </a:p>
                  </a:txBody>
                  <a:tcPr anchor="ctr"/>
                </a:tc>
                <a:tc>
                  <a:txBody>
                    <a:bodyPr/>
                    <a:lstStyle/>
                    <a:p>
                      <a:pPr algn="ctr"/>
                      <a:r>
                        <a:rPr kumimoji="1" lang="en-US" altLang="ja-JP" b="0" dirty="0" smtClean="0">
                          <a:solidFill>
                            <a:schemeClr val="tx1"/>
                          </a:solidFill>
                        </a:rPr>
                        <a:t>LOC</a:t>
                      </a:r>
                    </a:p>
                    <a:p>
                      <a:pPr algn="ctr"/>
                      <a:endParaRPr kumimoji="1" lang="ja-JP" altLang="en-US" b="0" dirty="0">
                        <a:solidFill>
                          <a:schemeClr val="tx1"/>
                        </a:solidFill>
                      </a:endParaRPr>
                    </a:p>
                  </a:txBody>
                  <a:tcPr anchor="ctr"/>
                </a:tc>
                <a:tc>
                  <a:txBody>
                    <a:bodyPr/>
                    <a:lstStyle/>
                    <a:p>
                      <a:pPr algn="ctr"/>
                      <a:r>
                        <a:rPr kumimoji="1" lang="ja-JP" altLang="en-US" b="0" dirty="0" smtClean="0">
                          <a:solidFill>
                            <a:schemeClr val="tx1"/>
                          </a:solidFill>
                        </a:rPr>
                        <a:t>特徴列数</a:t>
                      </a:r>
                      <a:endParaRPr kumimoji="1" lang="ja-JP" altLang="en-US" b="0" dirty="0">
                        <a:solidFill>
                          <a:schemeClr val="tx1"/>
                        </a:solidFill>
                      </a:endParaRPr>
                    </a:p>
                  </a:txBody>
                  <a:tcPr anchor="ctr"/>
                </a:tc>
                <a:tc>
                  <a:txBody>
                    <a:bodyPr/>
                    <a:lstStyle/>
                    <a:p>
                      <a:pPr algn="ctr"/>
                      <a:r>
                        <a:rPr kumimoji="1" lang="ja-JP" altLang="en-US" b="0" dirty="0" smtClean="0">
                          <a:solidFill>
                            <a:schemeClr val="tx1"/>
                          </a:solidFill>
                        </a:rPr>
                        <a:t>特徴列の</a:t>
                      </a:r>
                      <a:endParaRPr kumimoji="1" lang="en-US" altLang="ja-JP" b="0" dirty="0" smtClean="0">
                        <a:solidFill>
                          <a:schemeClr val="tx1"/>
                        </a:solidFill>
                      </a:endParaRPr>
                    </a:p>
                    <a:p>
                      <a:pPr algn="ctr"/>
                      <a:r>
                        <a:rPr kumimoji="1" lang="ja-JP" altLang="en-US" b="0" dirty="0" smtClean="0">
                          <a:solidFill>
                            <a:schemeClr val="tx1"/>
                          </a:solidFill>
                        </a:rPr>
                        <a:t>平均長</a:t>
                      </a:r>
                      <a:endParaRPr kumimoji="1" lang="ja-JP" altLang="en-US" b="0" dirty="0">
                        <a:solidFill>
                          <a:schemeClr val="tx1"/>
                        </a:solidFill>
                      </a:endParaRPr>
                    </a:p>
                  </a:txBody>
                  <a:tcPr anchor="ctr"/>
                </a:tc>
                <a:tc>
                  <a:txBody>
                    <a:bodyPr/>
                    <a:lstStyle/>
                    <a:p>
                      <a:pPr algn="ctr"/>
                      <a:r>
                        <a:rPr kumimoji="1" lang="ja-JP" altLang="en-US" b="0" dirty="0" smtClean="0">
                          <a:solidFill>
                            <a:schemeClr val="tx1"/>
                          </a:solidFill>
                        </a:rPr>
                        <a:t>特徴列の最大長</a:t>
                      </a:r>
                      <a:endParaRPr kumimoji="1" lang="ja-JP" altLang="en-US" b="0" dirty="0">
                        <a:solidFill>
                          <a:schemeClr val="tx1"/>
                        </a:solidFill>
                      </a:endParaRPr>
                    </a:p>
                  </a:txBody>
                  <a:tcPr anchor="ctr"/>
                </a:tc>
                <a:tc>
                  <a:txBody>
                    <a:bodyPr/>
                    <a:lstStyle/>
                    <a:p>
                      <a:pPr algn="ctr"/>
                      <a:r>
                        <a:rPr kumimoji="1" lang="ja-JP" altLang="en-US" b="0" dirty="0" smtClean="0">
                          <a:solidFill>
                            <a:schemeClr val="tx1"/>
                          </a:solidFill>
                        </a:rPr>
                        <a:t>要素の</a:t>
                      </a:r>
                      <a:endParaRPr kumimoji="1" lang="en-US" altLang="ja-JP" b="0" dirty="0" smtClean="0">
                        <a:solidFill>
                          <a:schemeClr val="tx1"/>
                        </a:solidFill>
                      </a:endParaRPr>
                    </a:p>
                    <a:p>
                      <a:pPr algn="ctr"/>
                      <a:r>
                        <a:rPr kumimoji="1" lang="ja-JP" altLang="en-US" b="0" dirty="0" smtClean="0">
                          <a:solidFill>
                            <a:schemeClr val="tx1"/>
                          </a:solidFill>
                        </a:rPr>
                        <a:t>種類数</a:t>
                      </a:r>
                      <a:endParaRPr kumimoji="1" lang="ja-JP" altLang="en-US" b="0" dirty="0">
                        <a:solidFill>
                          <a:schemeClr val="tx1"/>
                        </a:solidFill>
                      </a:endParaRPr>
                    </a:p>
                  </a:txBody>
                  <a:tcPr anchor="ctr"/>
                </a:tc>
                <a:tc>
                  <a:txBody>
                    <a:bodyPr/>
                    <a:lstStyle/>
                    <a:p>
                      <a:pPr algn="ctr"/>
                      <a:r>
                        <a:rPr kumimoji="1" lang="ja-JP" altLang="en-US" b="0" dirty="0" smtClean="0">
                          <a:solidFill>
                            <a:schemeClr val="tx1"/>
                          </a:solidFill>
                        </a:rPr>
                        <a:t>ワーカ</a:t>
                      </a:r>
                      <a:r>
                        <a:rPr kumimoji="1" lang="en-US" altLang="ja-JP" b="0" dirty="0" smtClean="0">
                          <a:solidFill>
                            <a:schemeClr val="tx1"/>
                          </a:solidFill>
                        </a:rPr>
                        <a:t>1</a:t>
                      </a:r>
                      <a:r>
                        <a:rPr kumimoji="1" lang="ja-JP" altLang="en-US" b="0" dirty="0" smtClean="0">
                          <a:solidFill>
                            <a:schemeClr val="tx1"/>
                          </a:solidFill>
                        </a:rPr>
                        <a:t>台での実行時間</a:t>
                      </a:r>
                      <a:endParaRPr kumimoji="1" lang="ja-JP" altLang="en-US" b="0" dirty="0">
                        <a:solidFill>
                          <a:schemeClr val="tx1"/>
                        </a:solidFill>
                      </a:endParaRPr>
                    </a:p>
                  </a:txBody>
                  <a:tcPr anchor="ctr"/>
                </a:tc>
              </a:tr>
              <a:tr h="618121">
                <a:tc>
                  <a:txBody>
                    <a:bodyPr/>
                    <a:lstStyle/>
                    <a:p>
                      <a:pPr algn="ctr"/>
                      <a:r>
                        <a:rPr kumimoji="1" lang="en-US" altLang="ja-JP" dirty="0" err="1" smtClean="0"/>
                        <a:t>SableCC</a:t>
                      </a:r>
                      <a:endParaRPr kumimoji="1" lang="en-US" altLang="ja-JP" dirty="0" smtClean="0"/>
                    </a:p>
                  </a:txBody>
                  <a:tcPr anchor="ctr"/>
                </a:tc>
                <a:tc>
                  <a:txBody>
                    <a:bodyPr/>
                    <a:lstStyle/>
                    <a:p>
                      <a:pPr algn="ctr" fontAlgn="ctr"/>
                      <a:r>
                        <a:rPr lang="en-US" altLang="ja-JP" sz="1800" b="0" i="0" u="none" strike="noStrike" dirty="0" smtClean="0">
                          <a:solidFill>
                            <a:srgbClr val="000000"/>
                          </a:solidFill>
                          <a:latin typeface="+mn-lt"/>
                        </a:rPr>
                        <a:t>3.5</a:t>
                      </a:r>
                      <a:r>
                        <a:rPr lang="ja-JP" altLang="en-US" sz="1800" b="0" i="0" u="none" strike="noStrike" dirty="0" smtClean="0">
                          <a:solidFill>
                            <a:srgbClr val="000000"/>
                          </a:solidFill>
                          <a:latin typeface="ＭＳ Ｐゴシック"/>
                        </a:rPr>
                        <a:t> 万</a:t>
                      </a:r>
                      <a:endParaRPr lang="en-US" altLang="ja-JP" sz="1800" b="0" i="0" u="none" strike="noStrike" dirty="0">
                        <a:solidFill>
                          <a:srgbClr val="000000"/>
                        </a:solidFill>
                        <a:latin typeface="ＭＳ Ｐゴシック"/>
                      </a:endParaRPr>
                    </a:p>
                  </a:txBody>
                  <a:tcPr marL="9525" marR="9525" marT="9525" marB="0" anchor="ctr"/>
                </a:tc>
                <a:tc>
                  <a:txBody>
                    <a:bodyPr/>
                    <a:lstStyle/>
                    <a:p>
                      <a:pPr algn="ctr"/>
                      <a:r>
                        <a:rPr kumimoji="1" lang="en-US" altLang="ja-JP" dirty="0" smtClean="0"/>
                        <a:t>709</a:t>
                      </a:r>
                      <a:endParaRPr kumimoji="1" lang="ja-JP" altLang="en-US" dirty="0"/>
                    </a:p>
                  </a:txBody>
                  <a:tcPr anchor="ctr"/>
                </a:tc>
                <a:tc>
                  <a:txBody>
                    <a:bodyPr/>
                    <a:lstStyle/>
                    <a:p>
                      <a:pPr algn="ctr"/>
                      <a:r>
                        <a:rPr kumimoji="1" lang="en-US" altLang="ja-JP" dirty="0" smtClean="0"/>
                        <a:t>14</a:t>
                      </a:r>
                      <a:endParaRPr kumimoji="1" lang="ja-JP" altLang="en-US" dirty="0"/>
                    </a:p>
                  </a:txBody>
                  <a:tcPr anchor="ctr"/>
                </a:tc>
                <a:tc>
                  <a:txBody>
                    <a:bodyPr/>
                    <a:lstStyle/>
                    <a:p>
                      <a:pPr algn="ctr"/>
                      <a:r>
                        <a:rPr kumimoji="1" lang="en-US" altLang="ja-JP" dirty="0" smtClean="0"/>
                        <a:t>850</a:t>
                      </a:r>
                      <a:endParaRPr kumimoji="1" lang="ja-JP" altLang="en-US" dirty="0"/>
                    </a:p>
                  </a:txBody>
                  <a:tcPr anchor="ctr"/>
                </a:tc>
                <a:tc>
                  <a:txBody>
                    <a:bodyPr/>
                    <a:lstStyle/>
                    <a:p>
                      <a:pPr algn="ctr"/>
                      <a:r>
                        <a:rPr kumimoji="1" lang="en-US" altLang="ja-JP" dirty="0" smtClean="0"/>
                        <a:t>931</a:t>
                      </a:r>
                      <a:endParaRPr kumimoji="1" lang="ja-JP" altLang="en-US" dirty="0"/>
                    </a:p>
                  </a:txBody>
                  <a:tcPr anchor="ctr"/>
                </a:tc>
                <a:tc>
                  <a:txBody>
                    <a:bodyPr/>
                    <a:lstStyle/>
                    <a:p>
                      <a:pPr algn="ctr"/>
                      <a:r>
                        <a:rPr kumimoji="1" lang="en-US" altLang="ja-JP" dirty="0" smtClean="0"/>
                        <a:t>42</a:t>
                      </a:r>
                      <a:r>
                        <a:rPr kumimoji="1" lang="ja-JP" altLang="en-US" dirty="0" smtClean="0"/>
                        <a:t>秒</a:t>
                      </a:r>
                      <a:endParaRPr kumimoji="1" lang="en-US" altLang="ja-JP" dirty="0" smtClean="0"/>
                    </a:p>
                  </a:txBody>
                  <a:tcPr anchor="ctr"/>
                </a:tc>
              </a:tr>
              <a:tr h="618121">
                <a:tc>
                  <a:txBody>
                    <a:bodyPr/>
                    <a:lstStyle/>
                    <a:p>
                      <a:pPr algn="ctr"/>
                      <a:r>
                        <a:rPr kumimoji="1" lang="en-US" altLang="ja-JP" dirty="0" err="1" smtClean="0"/>
                        <a:t>JHotDraw</a:t>
                      </a:r>
                      <a:endParaRPr kumimoji="1" lang="ja-JP" altLang="en-US" dirty="0"/>
                    </a:p>
                  </a:txBody>
                  <a:tcPr anchor="ctr"/>
                </a:tc>
                <a:tc>
                  <a:txBody>
                    <a:bodyPr/>
                    <a:lstStyle/>
                    <a:p>
                      <a:pPr algn="ctr" fontAlgn="ctr"/>
                      <a:r>
                        <a:rPr lang="en-US" altLang="ja-JP" sz="1800" b="0" i="0" u="none" strike="noStrike" dirty="0" smtClean="0">
                          <a:solidFill>
                            <a:srgbClr val="000000"/>
                          </a:solidFill>
                          <a:latin typeface="+mn-lt"/>
                        </a:rPr>
                        <a:t>8</a:t>
                      </a:r>
                      <a:r>
                        <a:rPr lang="ja-JP" altLang="en-US" sz="1800" b="0" i="0" u="none" strike="noStrike" dirty="0" smtClean="0">
                          <a:solidFill>
                            <a:srgbClr val="000000"/>
                          </a:solidFill>
                          <a:latin typeface="ＭＳ Ｐゴシック"/>
                        </a:rPr>
                        <a:t>万</a:t>
                      </a:r>
                      <a:endParaRPr lang="en-US" altLang="ja-JP" sz="1800" b="0" i="0" u="none" strike="noStrike" dirty="0">
                        <a:solidFill>
                          <a:srgbClr val="000000"/>
                        </a:solidFill>
                        <a:latin typeface="ＭＳ Ｐゴシック"/>
                      </a:endParaRPr>
                    </a:p>
                  </a:txBody>
                  <a:tcPr marL="9525" marR="9525" marT="9525" marB="0" anchor="ctr"/>
                </a:tc>
                <a:tc>
                  <a:txBody>
                    <a:bodyPr/>
                    <a:lstStyle/>
                    <a:p>
                      <a:pPr algn="ctr"/>
                      <a:r>
                        <a:rPr kumimoji="1" lang="en-US" altLang="ja-JP" dirty="0" smtClean="0"/>
                        <a:t>1209</a:t>
                      </a:r>
                      <a:endParaRPr kumimoji="1" lang="ja-JP" altLang="en-US" dirty="0"/>
                    </a:p>
                  </a:txBody>
                  <a:tcPr anchor="ctr"/>
                </a:tc>
                <a:tc>
                  <a:txBody>
                    <a:bodyPr/>
                    <a:lstStyle/>
                    <a:p>
                      <a:pPr algn="ctr"/>
                      <a:r>
                        <a:rPr kumimoji="1" lang="en-US" altLang="ja-JP" dirty="0" smtClean="0"/>
                        <a:t>13</a:t>
                      </a:r>
                      <a:endParaRPr kumimoji="1" lang="ja-JP" altLang="en-US" dirty="0"/>
                    </a:p>
                  </a:txBody>
                  <a:tcPr anchor="ctr"/>
                </a:tc>
                <a:tc>
                  <a:txBody>
                    <a:bodyPr/>
                    <a:lstStyle/>
                    <a:p>
                      <a:pPr algn="ctr"/>
                      <a:r>
                        <a:rPr kumimoji="1" lang="en-US" altLang="ja-JP" dirty="0" smtClean="0"/>
                        <a:t>299</a:t>
                      </a:r>
                      <a:endParaRPr kumimoji="1" lang="ja-JP" altLang="en-US" dirty="0"/>
                    </a:p>
                  </a:txBody>
                  <a:tcPr anchor="ctr"/>
                </a:tc>
                <a:tc>
                  <a:txBody>
                    <a:bodyPr/>
                    <a:lstStyle/>
                    <a:p>
                      <a:pPr algn="ctr"/>
                      <a:r>
                        <a:rPr kumimoji="1" lang="en-US" altLang="ja-JP" dirty="0" smtClean="0"/>
                        <a:t>1868</a:t>
                      </a:r>
                      <a:endParaRPr kumimoji="1" lang="ja-JP" altLang="en-US" dirty="0"/>
                    </a:p>
                  </a:txBody>
                  <a:tcPr anchor="ctr"/>
                </a:tc>
                <a:tc>
                  <a:txBody>
                    <a:bodyPr/>
                    <a:lstStyle/>
                    <a:p>
                      <a:pPr algn="ctr"/>
                      <a:r>
                        <a:rPr kumimoji="1" lang="en-US" altLang="ja-JP" dirty="0" smtClean="0"/>
                        <a:t>88</a:t>
                      </a:r>
                      <a:r>
                        <a:rPr kumimoji="1" lang="ja-JP" altLang="en-US" dirty="0" smtClean="0"/>
                        <a:t>秒</a:t>
                      </a:r>
                      <a:endParaRPr kumimoji="1" lang="ja-JP" altLang="en-US" dirty="0"/>
                    </a:p>
                  </a:txBody>
                  <a:tcPr anchor="ctr"/>
                </a:tc>
              </a:tr>
              <a:tr h="722295">
                <a:tc>
                  <a:txBody>
                    <a:bodyPr/>
                    <a:lstStyle/>
                    <a:p>
                      <a:pPr algn="ctr"/>
                      <a:r>
                        <a:rPr kumimoji="1" lang="en-US" altLang="ja-JP" dirty="0" err="1" smtClean="0"/>
                        <a:t>jEdit</a:t>
                      </a:r>
                      <a:endParaRPr kumimoji="1" lang="ja-JP" altLang="en-US" dirty="0"/>
                    </a:p>
                  </a:txBody>
                  <a:tcPr anchor="ctr"/>
                </a:tc>
                <a:tc>
                  <a:txBody>
                    <a:bodyPr/>
                    <a:lstStyle/>
                    <a:p>
                      <a:pPr algn="ctr" fontAlgn="ctr"/>
                      <a:r>
                        <a:rPr lang="en-US" altLang="ja-JP" sz="1800" b="0" i="0" u="none" strike="noStrike" dirty="0" smtClean="0">
                          <a:solidFill>
                            <a:schemeClr val="tx1"/>
                          </a:solidFill>
                          <a:latin typeface="+mn-lt"/>
                        </a:rPr>
                        <a:t>16</a:t>
                      </a:r>
                      <a:r>
                        <a:rPr lang="ja-JP" altLang="en-US" sz="1800" b="0" i="0" u="none" strike="noStrike" dirty="0" smtClean="0">
                          <a:solidFill>
                            <a:schemeClr val="tx1"/>
                          </a:solidFill>
                          <a:latin typeface="ＭＳ Ｐゴシック"/>
                        </a:rPr>
                        <a:t>万</a:t>
                      </a:r>
                      <a:endParaRPr lang="ja-JP" altLang="en-US" sz="1800" b="0" i="0" u="none" strike="noStrike" dirty="0">
                        <a:solidFill>
                          <a:schemeClr val="tx1"/>
                        </a:solidFill>
                        <a:latin typeface="ＭＳ Ｐゴシック"/>
                      </a:endParaRPr>
                    </a:p>
                  </a:txBody>
                  <a:tcPr marL="9525" marR="9525" marT="9525" marB="0" anchor="ctr"/>
                </a:tc>
                <a:tc>
                  <a:txBody>
                    <a:bodyPr/>
                    <a:lstStyle/>
                    <a:p>
                      <a:pPr algn="ctr"/>
                      <a:r>
                        <a:rPr kumimoji="1" lang="en-US" altLang="ja-JP" dirty="0" smtClean="0"/>
                        <a:t>2664</a:t>
                      </a:r>
                      <a:endParaRPr kumimoji="1" lang="ja-JP" altLang="en-US" dirty="0"/>
                    </a:p>
                  </a:txBody>
                  <a:tcPr anchor="ctr"/>
                </a:tc>
                <a:tc>
                  <a:txBody>
                    <a:bodyPr/>
                    <a:lstStyle/>
                    <a:p>
                      <a:pPr algn="ctr"/>
                      <a:r>
                        <a:rPr kumimoji="1" lang="en-US" altLang="ja-JP" dirty="0" smtClean="0"/>
                        <a:t>16</a:t>
                      </a:r>
                      <a:endParaRPr kumimoji="1" lang="ja-JP" altLang="en-US" dirty="0"/>
                    </a:p>
                  </a:txBody>
                  <a:tcPr anchor="ctr"/>
                </a:tc>
                <a:tc>
                  <a:txBody>
                    <a:bodyPr/>
                    <a:lstStyle/>
                    <a:p>
                      <a:pPr algn="ctr"/>
                      <a:r>
                        <a:rPr kumimoji="1" lang="en-US" altLang="ja-JP" dirty="0" smtClean="0"/>
                        <a:t>333</a:t>
                      </a:r>
                      <a:endParaRPr kumimoji="1" lang="ja-JP" altLang="en-US" dirty="0"/>
                    </a:p>
                  </a:txBody>
                  <a:tcPr anchor="ctr"/>
                </a:tc>
                <a:tc>
                  <a:txBody>
                    <a:bodyPr/>
                    <a:lstStyle/>
                    <a:p>
                      <a:pPr algn="ctr"/>
                      <a:r>
                        <a:rPr kumimoji="1" lang="en-US" altLang="ja-JP" dirty="0" smtClean="0"/>
                        <a:t>4668</a:t>
                      </a:r>
                      <a:endParaRPr kumimoji="1" lang="ja-JP" altLang="en-US" dirty="0"/>
                    </a:p>
                  </a:txBody>
                  <a:tcPr anchor="ctr"/>
                </a:tc>
                <a:tc>
                  <a:txBody>
                    <a:bodyPr/>
                    <a:lstStyle/>
                    <a:p>
                      <a:pPr algn="ctr"/>
                      <a:r>
                        <a:rPr kumimoji="1" lang="en-US" altLang="ja-JP" dirty="0" smtClean="0"/>
                        <a:t>361</a:t>
                      </a:r>
                      <a:r>
                        <a:rPr kumimoji="1" lang="ja-JP" altLang="en-US" dirty="0" smtClean="0"/>
                        <a:t>秒</a:t>
                      </a:r>
                      <a:endParaRPr kumimoji="1" lang="ja-JP" altLang="en-US" dirty="0"/>
                    </a:p>
                  </a:txBody>
                  <a:tcPr anchor="ctr"/>
                </a:tc>
              </a:tr>
              <a:tr h="618121">
                <a:tc>
                  <a:txBody>
                    <a:bodyPr/>
                    <a:lstStyle/>
                    <a:p>
                      <a:pPr algn="ctr"/>
                      <a:r>
                        <a:rPr kumimoji="1" lang="en-US" altLang="ja-JP" dirty="0" err="1" smtClean="0"/>
                        <a:t>Antlr</a:t>
                      </a:r>
                      <a:endParaRPr kumimoji="1" lang="ja-JP" altLang="en-US" dirty="0"/>
                    </a:p>
                  </a:txBody>
                  <a:tcPr anchor="ctr"/>
                </a:tc>
                <a:tc>
                  <a:txBody>
                    <a:bodyPr/>
                    <a:lstStyle/>
                    <a:p>
                      <a:pPr algn="ctr" fontAlgn="ctr"/>
                      <a:r>
                        <a:rPr lang="en-US" altLang="ja-JP" sz="1800" b="0" i="0" u="none" strike="noStrike" dirty="0" smtClean="0">
                          <a:solidFill>
                            <a:srgbClr val="000000"/>
                          </a:solidFill>
                          <a:latin typeface="+mn-lt"/>
                        </a:rPr>
                        <a:t>5.6</a:t>
                      </a:r>
                      <a:r>
                        <a:rPr lang="ja-JP" altLang="en-US" sz="1800" b="0" i="0" u="none" strike="noStrike" dirty="0" smtClean="0">
                          <a:solidFill>
                            <a:srgbClr val="000000"/>
                          </a:solidFill>
                          <a:latin typeface="ＭＳ Ｐゴシック"/>
                        </a:rPr>
                        <a:t>万</a:t>
                      </a:r>
                      <a:endParaRPr lang="en-US" altLang="ja-JP" sz="1800" b="0" i="0" u="none" strike="noStrike" dirty="0">
                        <a:solidFill>
                          <a:srgbClr val="000000"/>
                        </a:solidFill>
                        <a:latin typeface="ＭＳ Ｐゴシック"/>
                      </a:endParaRPr>
                    </a:p>
                  </a:txBody>
                  <a:tcPr marL="9525" marR="9525" marT="9525" marB="0" anchor="ctr"/>
                </a:tc>
                <a:tc>
                  <a:txBody>
                    <a:bodyPr/>
                    <a:lstStyle/>
                    <a:p>
                      <a:pPr algn="ctr"/>
                      <a:r>
                        <a:rPr kumimoji="1" lang="en-US" altLang="ja-JP" dirty="0" smtClean="0"/>
                        <a:t>1196</a:t>
                      </a:r>
                      <a:endParaRPr kumimoji="1" lang="ja-JP" altLang="en-US" dirty="0"/>
                    </a:p>
                  </a:txBody>
                  <a:tcPr anchor="ctr"/>
                </a:tc>
                <a:tc>
                  <a:txBody>
                    <a:bodyPr/>
                    <a:lstStyle/>
                    <a:p>
                      <a:pPr algn="ctr"/>
                      <a:r>
                        <a:rPr kumimoji="1" lang="en-US" altLang="ja-JP" dirty="0" smtClean="0"/>
                        <a:t>16</a:t>
                      </a:r>
                      <a:endParaRPr kumimoji="1" lang="ja-JP" altLang="en-US" dirty="0"/>
                    </a:p>
                  </a:txBody>
                  <a:tcPr anchor="ctr"/>
                </a:tc>
                <a:tc>
                  <a:txBody>
                    <a:bodyPr/>
                    <a:lstStyle/>
                    <a:p>
                      <a:pPr algn="ctr"/>
                      <a:r>
                        <a:rPr kumimoji="1" lang="en-US" altLang="ja-JP" dirty="0" smtClean="0"/>
                        <a:t>199</a:t>
                      </a:r>
                      <a:endParaRPr kumimoji="1" lang="ja-JP" altLang="en-US" dirty="0"/>
                    </a:p>
                  </a:txBody>
                  <a:tcPr anchor="ctr"/>
                </a:tc>
                <a:tc>
                  <a:txBody>
                    <a:bodyPr/>
                    <a:lstStyle/>
                    <a:p>
                      <a:pPr algn="ctr"/>
                      <a:r>
                        <a:rPr kumimoji="1" lang="en-US" altLang="ja-JP" dirty="0" smtClean="0"/>
                        <a:t>1370</a:t>
                      </a:r>
                      <a:endParaRPr kumimoji="1" lang="ja-JP" altLang="en-US" dirty="0"/>
                    </a:p>
                  </a:txBody>
                  <a:tcPr anchor="ctr"/>
                </a:tc>
                <a:tc>
                  <a:txBody>
                    <a:bodyPr/>
                    <a:lstStyle/>
                    <a:p>
                      <a:pPr algn="ctr"/>
                      <a:r>
                        <a:rPr kumimoji="1" lang="en-US" altLang="ja-JP" dirty="0" smtClean="0"/>
                        <a:t>2982</a:t>
                      </a:r>
                      <a:r>
                        <a:rPr kumimoji="1" lang="ja-JP" altLang="en-US" dirty="0" smtClean="0"/>
                        <a:t>秒</a:t>
                      </a:r>
                      <a:endParaRPr kumimoji="1" lang="ja-JP" altLang="en-US" dirty="0"/>
                    </a:p>
                  </a:txBody>
                  <a:tcPr anchor="ctr"/>
                </a:tc>
              </a:tr>
              <a:tr h="735284">
                <a:tc>
                  <a:txBody>
                    <a:bodyPr/>
                    <a:lstStyle/>
                    <a:p>
                      <a:pPr algn="ctr"/>
                      <a:r>
                        <a:rPr kumimoji="1" lang="en-US" altLang="ja-JP" dirty="0" smtClean="0"/>
                        <a:t>Apache</a:t>
                      </a:r>
                    </a:p>
                    <a:p>
                      <a:pPr algn="ctr"/>
                      <a:r>
                        <a:rPr kumimoji="1" lang="en-US" altLang="ja-JP" dirty="0" smtClean="0"/>
                        <a:t>-Ant</a:t>
                      </a:r>
                      <a:endParaRPr kumimoji="1" lang="ja-JP" altLang="en-US" dirty="0"/>
                    </a:p>
                  </a:txBody>
                  <a:tcPr anchor="ctr"/>
                </a:tc>
                <a:tc>
                  <a:txBody>
                    <a:bodyPr/>
                    <a:lstStyle/>
                    <a:p>
                      <a:pPr algn="ctr" fontAlgn="ctr"/>
                      <a:r>
                        <a:rPr lang="en-US" altLang="ja-JP" sz="1800" b="0" i="0" u="none" strike="noStrike" dirty="0" smtClean="0">
                          <a:solidFill>
                            <a:srgbClr val="000000"/>
                          </a:solidFill>
                          <a:latin typeface="+mn-lt"/>
                        </a:rPr>
                        <a:t>20</a:t>
                      </a:r>
                      <a:r>
                        <a:rPr lang="ja-JP" altLang="en-US" sz="1800" b="0" i="0" u="none" strike="noStrike" dirty="0" smtClean="0">
                          <a:solidFill>
                            <a:srgbClr val="000000"/>
                          </a:solidFill>
                          <a:latin typeface="ＭＳ Ｐゴシック"/>
                        </a:rPr>
                        <a:t>万</a:t>
                      </a:r>
                      <a:endParaRPr lang="en-US" altLang="ja-JP" sz="1800" b="0" i="0" u="none" strike="noStrike" dirty="0">
                        <a:solidFill>
                          <a:srgbClr val="000000"/>
                        </a:solidFill>
                        <a:latin typeface="ＭＳ Ｐゴシック"/>
                      </a:endParaRPr>
                    </a:p>
                  </a:txBody>
                  <a:tcPr marL="9525" marR="9525" marT="9525" marB="0" anchor="ctr"/>
                </a:tc>
                <a:tc>
                  <a:txBody>
                    <a:bodyPr/>
                    <a:lstStyle/>
                    <a:p>
                      <a:pPr algn="ctr"/>
                      <a:r>
                        <a:rPr kumimoji="1" lang="en-US" altLang="ja-JP" dirty="0" smtClean="0"/>
                        <a:t>2841</a:t>
                      </a:r>
                      <a:endParaRPr kumimoji="1" lang="ja-JP" altLang="en-US" dirty="0"/>
                    </a:p>
                  </a:txBody>
                  <a:tcPr anchor="ctr"/>
                </a:tc>
                <a:tc>
                  <a:txBody>
                    <a:bodyPr/>
                    <a:lstStyle/>
                    <a:p>
                      <a:pPr algn="ctr"/>
                      <a:r>
                        <a:rPr kumimoji="1" lang="en-US" altLang="ja-JP" dirty="0" smtClean="0"/>
                        <a:t>15</a:t>
                      </a:r>
                      <a:endParaRPr kumimoji="1" lang="ja-JP" altLang="en-US" dirty="0"/>
                    </a:p>
                  </a:txBody>
                  <a:tcPr anchor="ctr"/>
                </a:tc>
                <a:tc>
                  <a:txBody>
                    <a:bodyPr/>
                    <a:lstStyle/>
                    <a:p>
                      <a:pPr algn="ctr"/>
                      <a:r>
                        <a:rPr kumimoji="1" lang="en-US" altLang="ja-JP" dirty="0" smtClean="0"/>
                        <a:t>416</a:t>
                      </a:r>
                      <a:endParaRPr kumimoji="1" lang="ja-JP" altLang="en-US" dirty="0"/>
                    </a:p>
                  </a:txBody>
                  <a:tcPr anchor="ctr"/>
                </a:tc>
                <a:tc>
                  <a:txBody>
                    <a:bodyPr/>
                    <a:lstStyle/>
                    <a:p>
                      <a:pPr algn="ctr"/>
                      <a:r>
                        <a:rPr kumimoji="1" lang="en-US" altLang="ja-JP" dirty="0" smtClean="0"/>
                        <a:t>3847</a:t>
                      </a:r>
                      <a:endParaRPr kumimoji="1" lang="ja-JP" altLang="en-US" dirty="0"/>
                    </a:p>
                  </a:txBody>
                  <a:tcPr anchor="ctr"/>
                </a:tc>
                <a:tc>
                  <a:txBody>
                    <a:bodyPr/>
                    <a:lstStyle/>
                    <a:p>
                      <a:pPr algn="ctr"/>
                      <a:r>
                        <a:rPr kumimoji="1" lang="en-US" altLang="ja-JP" dirty="0" smtClean="0"/>
                        <a:t>6140</a:t>
                      </a:r>
                      <a:r>
                        <a:rPr kumimoji="1" lang="ja-JP" altLang="en-US" dirty="0" smtClean="0"/>
                        <a:t>秒</a:t>
                      </a:r>
                      <a:endParaRPr kumimoji="1" lang="ja-JP" altLang="en-US" dirty="0"/>
                    </a:p>
                  </a:txBody>
                  <a:tcPr anchor="ctr"/>
                </a:tc>
              </a:tr>
            </a:tbl>
          </a:graphicData>
        </a:graphic>
      </p:graphicFrame>
      <p:sp>
        <p:nvSpPr>
          <p:cNvPr id="4" name="日付プレースホルダ 3"/>
          <p:cNvSpPr>
            <a:spLocks noGrp="1"/>
          </p:cNvSpPr>
          <p:nvPr>
            <p:ph type="dt" sz="half" idx="11"/>
          </p:nvPr>
        </p:nvSpPr>
        <p:spPr/>
        <p:txBody>
          <a:bodyPr/>
          <a:lstStyle/>
          <a:p>
            <a:fld id="{07BA1089-2F65-4B8A-90EC-9A2B9D1CDAC6}" type="datetime1">
              <a:rPr lang="ja-JP" altLang="en-US" smtClean="0"/>
              <a:pPr/>
              <a:t>2009/2/23</a:t>
            </a:fld>
            <a:endParaRPr lang="en-US" altLang="ja-JP"/>
          </a:p>
        </p:txBody>
      </p:sp>
      <p:sp>
        <p:nvSpPr>
          <p:cNvPr id="5" name="スライド番号プレースホルダ 4"/>
          <p:cNvSpPr>
            <a:spLocks noGrp="1"/>
          </p:cNvSpPr>
          <p:nvPr>
            <p:ph type="sldNum" sz="quarter" idx="12"/>
          </p:nvPr>
        </p:nvSpPr>
        <p:spPr/>
        <p:txBody>
          <a:bodyPr/>
          <a:lstStyle/>
          <a:p>
            <a:fld id="{E0B8FA13-F6B3-42AE-8274-8875A6E5487C}" type="slidenum">
              <a:rPr lang="en-US" altLang="ja-JP" smtClean="0"/>
              <a:pPr/>
              <a:t>18</a:t>
            </a:fld>
            <a:endParaRPr lang="en-US" altLang="ja-JP"/>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研究の概要</a:t>
            </a:r>
            <a:endParaRPr kumimoji="1" lang="ja-JP" altLang="en-US" dirty="0"/>
          </a:p>
        </p:txBody>
      </p:sp>
      <p:sp>
        <p:nvSpPr>
          <p:cNvPr id="3" name="コンテンツ プレースホルダ 2"/>
          <p:cNvSpPr>
            <a:spLocks noGrp="1"/>
          </p:cNvSpPr>
          <p:nvPr>
            <p:ph idx="1"/>
          </p:nvPr>
        </p:nvSpPr>
        <p:spPr>
          <a:xfrm>
            <a:off x="457200" y="1500174"/>
            <a:ext cx="8229600" cy="4824413"/>
          </a:xfrm>
        </p:spPr>
        <p:txBody>
          <a:bodyPr/>
          <a:lstStyle/>
          <a:p>
            <a:pPr marL="342900" lvl="1" indent="-342900">
              <a:buFontTx/>
              <a:buChar char="•"/>
            </a:pPr>
            <a:r>
              <a:rPr lang="ja-JP" altLang="en-US" dirty="0" smtClean="0"/>
              <a:t>コーディングパターンの検出</a:t>
            </a:r>
            <a:endParaRPr lang="en-US" altLang="ja-JP" dirty="0" smtClean="0"/>
          </a:p>
          <a:p>
            <a:pPr lvl="1"/>
            <a:r>
              <a:rPr lang="ja-JP" altLang="en-US" sz="2400" dirty="0" smtClean="0"/>
              <a:t>メソッド呼び出し要素，制御構造要素で構成される頻出する定型的なコード片</a:t>
            </a:r>
            <a:endParaRPr lang="en-US" altLang="ja-JP" sz="2400" dirty="0" smtClean="0"/>
          </a:p>
          <a:p>
            <a:pPr lvl="1"/>
            <a:r>
              <a:rPr lang="ja-JP" altLang="en-US" sz="2400" dirty="0" smtClean="0"/>
              <a:t>プログラム理解支援，欠陥検出に利用</a:t>
            </a:r>
            <a:endParaRPr lang="en-US" altLang="ja-JP" sz="2400" dirty="0" smtClean="0"/>
          </a:p>
          <a:p>
            <a:r>
              <a:rPr lang="ja-JP" altLang="en-US" sz="2800" dirty="0" smtClean="0"/>
              <a:t>解析対象が大きくなると，処理時間が大幅に増加</a:t>
            </a:r>
            <a:endParaRPr lang="en-US" altLang="ja-JP" sz="2800" dirty="0" smtClean="0"/>
          </a:p>
          <a:p>
            <a:r>
              <a:rPr lang="ja-JP" altLang="en-US" sz="2800" dirty="0" smtClean="0"/>
              <a:t>分散処理を用いたコーディングパターン検出ツールの実装</a:t>
            </a:r>
            <a:endParaRPr lang="en-US" altLang="ja-JP" sz="2800" dirty="0" smtClean="0"/>
          </a:p>
          <a:p>
            <a:pPr lvl="1"/>
            <a:r>
              <a:rPr lang="ja-JP" altLang="en-US" sz="2400" dirty="0" smtClean="0"/>
              <a:t>パターン検出の高速化を実現</a:t>
            </a:r>
            <a:endParaRPr lang="en-US" altLang="ja-JP" sz="2400" dirty="0" smtClean="0"/>
          </a:p>
          <a:p>
            <a:pPr lvl="1"/>
            <a:r>
              <a:rPr lang="ja-JP" altLang="en-US" sz="2400" dirty="0" smtClean="0"/>
              <a:t>開発プロセスへの組み込みが容易になる</a:t>
            </a:r>
            <a:endParaRPr lang="en-US" altLang="ja-JP" sz="2400" dirty="0" smtClean="0"/>
          </a:p>
          <a:p>
            <a:pPr>
              <a:buNone/>
            </a:pPr>
            <a:endParaRPr lang="en-US" altLang="ja-JP" dirty="0" smtClean="0"/>
          </a:p>
        </p:txBody>
      </p:sp>
      <p:sp>
        <p:nvSpPr>
          <p:cNvPr id="4" name="日付プレースホルダ 3"/>
          <p:cNvSpPr>
            <a:spLocks noGrp="1"/>
          </p:cNvSpPr>
          <p:nvPr>
            <p:ph type="dt" sz="half" idx="11"/>
          </p:nvPr>
        </p:nvSpPr>
        <p:spPr/>
        <p:txBody>
          <a:bodyPr/>
          <a:lstStyle/>
          <a:p>
            <a:fld id="{57A14E12-21E9-4F88-93BE-3BFAD8C643C8}" type="datetime1">
              <a:rPr lang="ja-JP" altLang="en-US" smtClean="0"/>
              <a:pPr/>
              <a:t>2009/2/23</a:t>
            </a:fld>
            <a:endParaRPr lang="en-US" altLang="ja-JP" dirty="0"/>
          </a:p>
        </p:txBody>
      </p:sp>
      <p:sp>
        <p:nvSpPr>
          <p:cNvPr id="5" name="スライド番号プレースホルダ 4"/>
          <p:cNvSpPr>
            <a:spLocks noGrp="1"/>
          </p:cNvSpPr>
          <p:nvPr>
            <p:ph type="sldNum" sz="quarter" idx="12"/>
          </p:nvPr>
        </p:nvSpPr>
        <p:spPr/>
        <p:txBody>
          <a:bodyPr/>
          <a:lstStyle/>
          <a:p>
            <a:fld id="{E0B8FA13-F6B3-42AE-8274-8875A6E5487C}" type="slidenum">
              <a:rPr lang="en-US" altLang="ja-JP" smtClean="0"/>
              <a:pPr/>
              <a:t>1</a:t>
            </a:fld>
            <a:endParaRPr lang="en-US" altLang="ja-JP"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PrefixSpan</a:t>
            </a:r>
            <a:r>
              <a:rPr lang="ja-JP" altLang="en-US" dirty="0" smtClean="0"/>
              <a:t>アルゴリズム</a:t>
            </a:r>
            <a:r>
              <a:rPr lang="en-US" altLang="ja-JP" dirty="0" smtClean="0"/>
              <a:t>(1/2)</a:t>
            </a:r>
            <a:endParaRPr kumimoji="1" lang="ja-JP" altLang="en-US" dirty="0"/>
          </a:p>
        </p:txBody>
      </p:sp>
      <p:sp>
        <p:nvSpPr>
          <p:cNvPr id="3" name="コンテンツ プレースホルダ 2"/>
          <p:cNvSpPr>
            <a:spLocks noGrp="1"/>
          </p:cNvSpPr>
          <p:nvPr>
            <p:ph idx="1"/>
          </p:nvPr>
        </p:nvSpPr>
        <p:spPr>
          <a:xfrm>
            <a:off x="428596" y="2786058"/>
            <a:ext cx="8229600" cy="3236916"/>
          </a:xfrm>
        </p:spPr>
        <p:txBody>
          <a:bodyPr/>
          <a:lstStyle/>
          <a:p>
            <a:r>
              <a:rPr kumimoji="1" lang="ja-JP" altLang="en-US" sz="2800" dirty="0" smtClean="0"/>
              <a:t>射影</a:t>
            </a:r>
            <a:endParaRPr kumimoji="1" lang="en-US" altLang="ja-JP" sz="2800" dirty="0" smtClean="0"/>
          </a:p>
          <a:p>
            <a:pPr lvl="1">
              <a:buNone/>
            </a:pPr>
            <a:r>
              <a:rPr lang="ja-JP" altLang="en-US" sz="2400" dirty="0" smtClean="0"/>
              <a:t>全ての要素列から，特定の要素に対する</a:t>
            </a:r>
            <a:endParaRPr lang="en-US" altLang="ja-JP" sz="2400" dirty="0" smtClean="0"/>
          </a:p>
          <a:p>
            <a:pPr lvl="1">
              <a:buNone/>
            </a:pPr>
            <a:r>
              <a:rPr lang="ja-JP" altLang="en-US" sz="2400" dirty="0" smtClean="0"/>
              <a:t>接尾辞を取り出す操作</a:t>
            </a:r>
            <a:endParaRPr kumimoji="1" lang="ja-JP" altLang="en-US" sz="2400" dirty="0"/>
          </a:p>
        </p:txBody>
      </p:sp>
      <p:sp>
        <p:nvSpPr>
          <p:cNvPr id="5" name="角丸四角形 4"/>
          <p:cNvSpPr/>
          <p:nvPr/>
        </p:nvSpPr>
        <p:spPr>
          <a:xfrm>
            <a:off x="428596" y="1500174"/>
            <a:ext cx="8143932" cy="1143008"/>
          </a:xfrm>
          <a:prstGeom prst="roundRect">
            <a:avLst/>
          </a:prstGeom>
          <a:solidFill>
            <a:schemeClr val="accent5">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dirty="0" smtClean="0">
                <a:solidFill>
                  <a:sysClr val="windowText" lastClr="000000"/>
                </a:solidFill>
              </a:rPr>
              <a:t>頻出する要素による射影を繰り返して</a:t>
            </a:r>
            <a:endParaRPr lang="en-US" altLang="ja-JP" sz="2800" dirty="0" smtClean="0">
              <a:solidFill>
                <a:sysClr val="windowText" lastClr="000000"/>
              </a:solidFill>
            </a:endParaRPr>
          </a:p>
          <a:p>
            <a:r>
              <a:rPr lang="ja-JP" altLang="en-US" sz="2800" dirty="0" smtClean="0">
                <a:solidFill>
                  <a:sysClr val="windowText" lastClr="000000"/>
                </a:solidFill>
              </a:rPr>
              <a:t>頻出する部分列を検出するアルゴリズム</a:t>
            </a:r>
            <a:endParaRPr lang="en-US" altLang="ja-JP" sz="2800" dirty="0" smtClean="0">
              <a:solidFill>
                <a:sysClr val="windowText" lastClr="000000"/>
              </a:solidFill>
            </a:endParaRPr>
          </a:p>
        </p:txBody>
      </p:sp>
      <p:grpSp>
        <p:nvGrpSpPr>
          <p:cNvPr id="10" name="グループ化 9"/>
          <p:cNvGrpSpPr/>
          <p:nvPr/>
        </p:nvGrpSpPr>
        <p:grpSpPr>
          <a:xfrm>
            <a:off x="3357553" y="4529646"/>
            <a:ext cx="1928816" cy="939497"/>
            <a:chOff x="2928935" y="4714883"/>
            <a:chExt cx="1285875" cy="667740"/>
          </a:xfrm>
        </p:grpSpPr>
        <p:sp>
          <p:nvSpPr>
            <p:cNvPr id="8" name="AutoShape 17"/>
            <p:cNvSpPr>
              <a:spLocks noChangeArrowheads="1"/>
            </p:cNvSpPr>
            <p:nvPr/>
          </p:nvSpPr>
          <p:spPr bwMode="auto">
            <a:xfrm>
              <a:off x="3071814" y="5100412"/>
              <a:ext cx="925509" cy="282211"/>
            </a:xfrm>
            <a:prstGeom prst="rightArrow">
              <a:avLst>
                <a:gd name="adj1" fmla="val 65163"/>
                <a:gd name="adj2" fmla="val 106522"/>
              </a:avLst>
            </a:prstGeom>
            <a:solidFill>
              <a:srgbClr val="333333"/>
            </a:solidFill>
            <a:ln w="9525" algn="ctr">
              <a:solidFill>
                <a:schemeClr val="tx1"/>
              </a:solidFill>
              <a:miter lim="800000"/>
              <a:headEnd/>
              <a:tailEnd/>
            </a:ln>
          </p:spPr>
          <p:txBody>
            <a:bodyPr wrap="none" anchor="ctr"/>
            <a:lstStyle/>
            <a:p>
              <a:endParaRPr lang="ja-JP" altLang="en-US"/>
            </a:p>
          </p:txBody>
        </p:sp>
        <p:sp>
          <p:nvSpPr>
            <p:cNvPr id="9" name="Text Box 21"/>
            <p:cNvSpPr txBox="1">
              <a:spLocks noChangeArrowheads="1"/>
            </p:cNvSpPr>
            <p:nvPr/>
          </p:nvSpPr>
          <p:spPr bwMode="auto">
            <a:xfrm>
              <a:off x="2928935" y="4714883"/>
              <a:ext cx="1285875" cy="262500"/>
            </a:xfrm>
            <a:prstGeom prst="rect">
              <a:avLst/>
            </a:prstGeom>
            <a:noFill/>
            <a:ln w="9525" algn="ctr">
              <a:noFill/>
              <a:miter lim="800000"/>
              <a:headEnd/>
              <a:tailEnd/>
            </a:ln>
          </p:spPr>
          <p:txBody>
            <a:bodyPr>
              <a:spAutoFit/>
            </a:bodyPr>
            <a:lstStyle/>
            <a:p>
              <a:r>
                <a:rPr lang="ja-JP" altLang="en-US" dirty="0"/>
                <a:t>要素</a:t>
              </a:r>
              <a:r>
                <a:rPr lang="en-US" altLang="ja-JP" dirty="0"/>
                <a:t>a</a:t>
              </a:r>
              <a:r>
                <a:rPr lang="ja-JP" altLang="en-US" dirty="0"/>
                <a:t>による射影</a:t>
              </a:r>
            </a:p>
          </p:txBody>
        </p:sp>
      </p:grpSp>
      <p:grpSp>
        <p:nvGrpSpPr>
          <p:cNvPr id="13" name="グループ化 12"/>
          <p:cNvGrpSpPr/>
          <p:nvPr/>
        </p:nvGrpSpPr>
        <p:grpSpPr>
          <a:xfrm>
            <a:off x="2357422" y="4429132"/>
            <a:ext cx="936625" cy="1657350"/>
            <a:chOff x="2214546" y="3286124"/>
            <a:chExt cx="936625" cy="1657350"/>
          </a:xfrm>
        </p:grpSpPr>
        <p:sp>
          <p:nvSpPr>
            <p:cNvPr id="14" name="Rectangle 56"/>
            <p:cNvSpPr>
              <a:spLocks noChangeArrowheads="1"/>
            </p:cNvSpPr>
            <p:nvPr/>
          </p:nvSpPr>
          <p:spPr bwMode="auto">
            <a:xfrm>
              <a:off x="2214546" y="3286124"/>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c  d</a:t>
              </a:r>
            </a:p>
          </p:txBody>
        </p:sp>
        <p:sp>
          <p:nvSpPr>
            <p:cNvPr id="15" name="Rectangle 57"/>
            <p:cNvSpPr>
              <a:spLocks noChangeArrowheads="1"/>
            </p:cNvSpPr>
            <p:nvPr/>
          </p:nvSpPr>
          <p:spPr bwMode="auto">
            <a:xfrm>
              <a:off x="2214546" y="37195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  c</a:t>
              </a:r>
            </a:p>
          </p:txBody>
        </p:sp>
        <p:sp>
          <p:nvSpPr>
            <p:cNvPr id="16" name="Rectangle 58"/>
            <p:cNvSpPr>
              <a:spLocks noChangeArrowheads="1"/>
            </p:cNvSpPr>
            <p:nvPr/>
          </p:nvSpPr>
          <p:spPr bwMode="auto">
            <a:xfrm>
              <a:off x="2214546" y="41513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b  a</a:t>
              </a:r>
            </a:p>
          </p:txBody>
        </p:sp>
        <p:sp>
          <p:nvSpPr>
            <p:cNvPr id="17" name="Rectangle 59"/>
            <p:cNvSpPr>
              <a:spLocks noChangeArrowheads="1"/>
            </p:cNvSpPr>
            <p:nvPr/>
          </p:nvSpPr>
          <p:spPr bwMode="auto">
            <a:xfrm>
              <a:off x="2214546" y="45831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a:t>
              </a:r>
              <a:r>
                <a:rPr lang="en-US" altLang="ja-JP" dirty="0" err="1"/>
                <a:t>a</a:t>
              </a:r>
              <a:r>
                <a:rPr lang="en-US" altLang="ja-JP" dirty="0"/>
                <a:t>  b</a:t>
              </a:r>
            </a:p>
          </p:txBody>
        </p:sp>
      </p:grpSp>
      <p:sp>
        <p:nvSpPr>
          <p:cNvPr id="18" name="Rectangle 74"/>
          <p:cNvSpPr>
            <a:spLocks noChangeArrowheads="1"/>
          </p:cNvSpPr>
          <p:nvPr/>
        </p:nvSpPr>
        <p:spPr bwMode="auto">
          <a:xfrm>
            <a:off x="5286380" y="5146684"/>
            <a:ext cx="1000132"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c</a:t>
            </a:r>
          </a:p>
        </p:txBody>
      </p:sp>
      <p:sp>
        <p:nvSpPr>
          <p:cNvPr id="19" name="Rectangle 75"/>
          <p:cNvSpPr>
            <a:spLocks noChangeArrowheads="1"/>
          </p:cNvSpPr>
          <p:nvPr/>
        </p:nvSpPr>
        <p:spPr bwMode="auto">
          <a:xfrm>
            <a:off x="5286380" y="5578484"/>
            <a:ext cx="1000132"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a:t>
            </a:r>
          </a:p>
        </p:txBody>
      </p:sp>
      <p:sp>
        <p:nvSpPr>
          <p:cNvPr id="20" name="Rectangle 73"/>
          <p:cNvSpPr>
            <a:spLocks noChangeArrowheads="1"/>
          </p:cNvSpPr>
          <p:nvPr/>
        </p:nvSpPr>
        <p:spPr bwMode="auto">
          <a:xfrm>
            <a:off x="5286380" y="4714884"/>
            <a:ext cx="1000132"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d</a:t>
            </a:r>
          </a:p>
        </p:txBody>
      </p:sp>
      <p:sp>
        <p:nvSpPr>
          <p:cNvPr id="21" name="AutoShape 22"/>
          <p:cNvSpPr>
            <a:spLocks noChangeArrowheads="1"/>
          </p:cNvSpPr>
          <p:nvPr/>
        </p:nvSpPr>
        <p:spPr bwMode="auto">
          <a:xfrm>
            <a:off x="428596" y="2857496"/>
            <a:ext cx="2719388" cy="1157287"/>
          </a:xfrm>
          <a:prstGeom prst="wedgeRoundRectCallout">
            <a:avLst>
              <a:gd name="adj1" fmla="val -22547"/>
              <a:gd name="adj2" fmla="val -113953"/>
              <a:gd name="adj3" fmla="val 16667"/>
            </a:avLst>
          </a:prstGeom>
          <a:solidFill>
            <a:srgbClr val="FFFF99"/>
          </a:solidFill>
          <a:ln w="9525" algn="ctr">
            <a:solidFill>
              <a:schemeClr val="tx1"/>
            </a:solidFill>
            <a:miter lim="800000"/>
            <a:headEnd/>
            <a:tailEnd/>
          </a:ln>
        </p:spPr>
        <p:txBody>
          <a:bodyPr anchor="ctr"/>
          <a:lstStyle/>
          <a:p>
            <a:r>
              <a:rPr lang="ja-JP" altLang="en-US" b="1" dirty="0" smtClean="0"/>
              <a:t>どの程度頻出すれば射影を行うかは</a:t>
            </a:r>
            <a:endParaRPr lang="en-US" altLang="ja-JP" b="1" dirty="0" smtClean="0"/>
          </a:p>
          <a:p>
            <a:r>
              <a:rPr lang="ja-JP" altLang="en-US" b="1" dirty="0" smtClean="0"/>
              <a:t>ユーザが最小サポート値として設定</a:t>
            </a:r>
            <a:endParaRPr lang="ja-JP" altLang="en-US" b="1" dirty="0"/>
          </a:p>
        </p:txBody>
      </p:sp>
      <p:sp>
        <p:nvSpPr>
          <p:cNvPr id="22" name="日付プレースホルダ 21"/>
          <p:cNvSpPr>
            <a:spLocks noGrp="1"/>
          </p:cNvSpPr>
          <p:nvPr>
            <p:ph type="dt" sz="half" idx="11"/>
          </p:nvPr>
        </p:nvSpPr>
        <p:spPr/>
        <p:txBody>
          <a:bodyPr/>
          <a:lstStyle/>
          <a:p>
            <a:fld id="{1006D4FA-09B8-4486-B21D-64533718CBC7}" type="datetime1">
              <a:rPr lang="ja-JP" altLang="en-US" smtClean="0"/>
              <a:pPr/>
              <a:t>2009/2/23</a:t>
            </a:fld>
            <a:endParaRPr lang="en-US" altLang="ja-JP"/>
          </a:p>
        </p:txBody>
      </p:sp>
      <p:sp>
        <p:nvSpPr>
          <p:cNvPr id="23" name="スライド番号プレースホルダ 22"/>
          <p:cNvSpPr>
            <a:spLocks noGrp="1"/>
          </p:cNvSpPr>
          <p:nvPr>
            <p:ph type="sldNum" sz="quarter" idx="12"/>
          </p:nvPr>
        </p:nvSpPr>
        <p:spPr/>
        <p:txBody>
          <a:bodyPr/>
          <a:lstStyle/>
          <a:p>
            <a:fld id="{E0B8FA13-F6B3-42AE-8274-8875A6E5487C}" type="slidenum">
              <a:rPr lang="en-US" altLang="ja-JP" smtClean="0"/>
              <a:pPr/>
              <a:t>19</a:t>
            </a:fld>
            <a:endParaRPr lang="en-US" altLang="ja-JP"/>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checkerboard(across)">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PrefixSpan</a:t>
            </a:r>
            <a:r>
              <a:rPr kumimoji="1" lang="ja-JP" altLang="en-US" dirty="0" smtClean="0"/>
              <a:t>アルゴリズム</a:t>
            </a:r>
            <a:r>
              <a:rPr kumimoji="1" lang="en-US" altLang="ja-JP" dirty="0" smtClean="0"/>
              <a:t>(2/2)</a:t>
            </a:r>
            <a:endParaRPr kumimoji="1" lang="ja-JP" altLang="en-US" dirty="0"/>
          </a:p>
        </p:txBody>
      </p:sp>
      <p:grpSp>
        <p:nvGrpSpPr>
          <p:cNvPr id="31" name="グループ化 30"/>
          <p:cNvGrpSpPr/>
          <p:nvPr/>
        </p:nvGrpSpPr>
        <p:grpSpPr>
          <a:xfrm>
            <a:off x="1428730" y="1785926"/>
            <a:ext cx="3373447" cy="4398985"/>
            <a:chOff x="539750" y="1773238"/>
            <a:chExt cx="3373447" cy="4398985"/>
          </a:xfrm>
        </p:grpSpPr>
        <p:sp>
          <p:nvSpPr>
            <p:cNvPr id="6" name="AutoShape 4"/>
            <p:cNvSpPr>
              <a:spLocks noChangeArrowheads="1"/>
            </p:cNvSpPr>
            <p:nvPr/>
          </p:nvSpPr>
          <p:spPr bwMode="auto">
            <a:xfrm>
              <a:off x="2366963" y="3475038"/>
              <a:ext cx="617537" cy="1228725"/>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u="sng" dirty="0"/>
                <a:t>a</a:t>
              </a:r>
              <a:r>
                <a:rPr lang="ja-JP" altLang="en-US" u="sng" dirty="0"/>
                <a:t>：</a:t>
              </a:r>
              <a:r>
                <a:rPr lang="en-US" altLang="ja-JP" u="sng" dirty="0"/>
                <a:t>4</a:t>
              </a:r>
            </a:p>
            <a:p>
              <a:pPr algn="ctr"/>
              <a:r>
                <a:rPr lang="en-US" altLang="ja-JP" u="sng" dirty="0"/>
                <a:t>b</a:t>
              </a:r>
              <a:r>
                <a:rPr lang="ja-JP" altLang="en-US" u="sng" dirty="0"/>
                <a:t>：</a:t>
              </a:r>
              <a:r>
                <a:rPr lang="en-US" altLang="ja-JP" u="sng" dirty="0"/>
                <a:t>3</a:t>
              </a:r>
            </a:p>
            <a:p>
              <a:pPr algn="ctr"/>
              <a:r>
                <a:rPr lang="en-US" altLang="ja-JP" u="sng" dirty="0"/>
                <a:t>c</a:t>
              </a:r>
              <a:r>
                <a:rPr lang="ja-JP" altLang="en-US" u="sng" dirty="0"/>
                <a:t>：</a:t>
              </a:r>
              <a:r>
                <a:rPr lang="en-US" altLang="ja-JP" u="sng" dirty="0"/>
                <a:t>3</a:t>
              </a:r>
            </a:p>
            <a:p>
              <a:pPr algn="ctr"/>
              <a:r>
                <a:rPr lang="en-US" altLang="ja-JP" dirty="0"/>
                <a:t>d</a:t>
              </a:r>
              <a:r>
                <a:rPr lang="ja-JP" altLang="en-US" dirty="0"/>
                <a:t>：</a:t>
              </a:r>
              <a:r>
                <a:rPr lang="en-US" altLang="ja-JP" dirty="0"/>
                <a:t>1</a:t>
              </a:r>
            </a:p>
          </p:txBody>
        </p:sp>
        <p:sp>
          <p:nvSpPr>
            <p:cNvPr id="15" name="AutoShape 15"/>
            <p:cNvSpPr>
              <a:spLocks noChangeArrowheads="1"/>
            </p:cNvSpPr>
            <p:nvPr/>
          </p:nvSpPr>
          <p:spPr bwMode="auto">
            <a:xfrm>
              <a:off x="1897072" y="4987948"/>
              <a:ext cx="2016125" cy="1184275"/>
            </a:xfrm>
            <a:prstGeom prst="wedgeRectCallout">
              <a:avLst>
                <a:gd name="adj1" fmla="val 8898"/>
                <a:gd name="adj2" fmla="val -67157"/>
              </a:avLst>
            </a:prstGeom>
            <a:solidFill>
              <a:srgbClr val="CCFFCC"/>
            </a:solidFill>
            <a:ln w="9525" algn="ctr">
              <a:solidFill>
                <a:schemeClr val="tx1"/>
              </a:solidFill>
              <a:miter lim="800000"/>
              <a:headEnd/>
              <a:tailEnd/>
            </a:ln>
          </p:spPr>
          <p:txBody>
            <a:bodyPr anchor="ctr"/>
            <a:lstStyle/>
            <a:p>
              <a:pPr algn="ctr"/>
              <a:r>
                <a:rPr lang="ja-JP" altLang="en-US" sz="2400" b="1" dirty="0"/>
                <a:t>各要素の</a:t>
              </a:r>
            </a:p>
            <a:p>
              <a:pPr algn="ctr"/>
              <a:r>
                <a:rPr lang="ja-JP" altLang="en-US" sz="2400" b="1" dirty="0" smtClean="0"/>
                <a:t>出現回数</a:t>
              </a:r>
              <a:endParaRPr lang="ja-JP" altLang="en-US" sz="2400" b="1" dirty="0"/>
            </a:p>
          </p:txBody>
        </p:sp>
        <p:sp>
          <p:nvSpPr>
            <p:cNvPr id="21" name="AutoShape 22"/>
            <p:cNvSpPr>
              <a:spLocks noChangeArrowheads="1"/>
            </p:cNvSpPr>
            <p:nvPr/>
          </p:nvSpPr>
          <p:spPr bwMode="auto">
            <a:xfrm>
              <a:off x="539750" y="1773238"/>
              <a:ext cx="2719388" cy="1157287"/>
            </a:xfrm>
            <a:prstGeom prst="wedgeRoundRectCallout">
              <a:avLst>
                <a:gd name="adj1" fmla="val 29218"/>
                <a:gd name="adj2" fmla="val 92935"/>
                <a:gd name="adj3" fmla="val 16667"/>
              </a:avLst>
            </a:prstGeom>
            <a:solidFill>
              <a:srgbClr val="FFFF99"/>
            </a:solidFill>
            <a:ln w="9525" algn="ctr">
              <a:solidFill>
                <a:schemeClr val="tx1"/>
              </a:solidFill>
              <a:miter lim="800000"/>
              <a:headEnd/>
              <a:tailEnd/>
            </a:ln>
          </p:spPr>
          <p:txBody>
            <a:bodyPr anchor="ctr"/>
            <a:lstStyle/>
            <a:p>
              <a:pPr algn="ctr"/>
              <a:r>
                <a:rPr lang="en-US" altLang="ja-JP" sz="2000" b="1" dirty="0"/>
                <a:t>a</a:t>
              </a:r>
              <a:r>
                <a:rPr lang="ja-JP" altLang="en-US" sz="2000" b="1" dirty="0" err="1"/>
                <a:t>，</a:t>
              </a:r>
              <a:r>
                <a:rPr lang="en-US" altLang="ja-JP" sz="2000" b="1" dirty="0"/>
                <a:t>b</a:t>
              </a:r>
              <a:r>
                <a:rPr lang="ja-JP" altLang="en-US" sz="2000" b="1" dirty="0" err="1"/>
                <a:t>，</a:t>
              </a:r>
              <a:r>
                <a:rPr lang="en-US" altLang="ja-JP" sz="2000" b="1" dirty="0"/>
                <a:t>c</a:t>
              </a:r>
              <a:r>
                <a:rPr lang="ja-JP" altLang="en-US" sz="2000" b="1" dirty="0" err="1"/>
                <a:t>，</a:t>
              </a:r>
              <a:r>
                <a:rPr lang="ja-JP" altLang="en-US" sz="2000" b="1" dirty="0"/>
                <a:t>を</a:t>
              </a:r>
            </a:p>
            <a:p>
              <a:pPr algn="ctr"/>
              <a:r>
                <a:rPr lang="ja-JP" altLang="en-US" sz="2000" b="1" dirty="0"/>
                <a:t>パターンとして出力</a:t>
              </a:r>
            </a:p>
          </p:txBody>
        </p:sp>
      </p:grpSp>
      <p:sp>
        <p:nvSpPr>
          <p:cNvPr id="23" name="Rectangle 24"/>
          <p:cNvSpPr>
            <a:spLocks noChangeArrowheads="1"/>
          </p:cNvSpPr>
          <p:nvPr/>
        </p:nvSpPr>
        <p:spPr bwMode="auto">
          <a:xfrm>
            <a:off x="7559684" y="3954463"/>
            <a:ext cx="963612" cy="1706562"/>
          </a:xfrm>
          <a:prstGeom prst="rect">
            <a:avLst/>
          </a:prstGeom>
          <a:solidFill>
            <a:srgbClr val="C0C0C0"/>
          </a:solidFill>
          <a:ln w="9525" algn="ctr">
            <a:solidFill>
              <a:schemeClr val="tx1"/>
            </a:solidFill>
            <a:miter lim="800000"/>
            <a:headEnd/>
            <a:tailEnd/>
          </a:ln>
        </p:spPr>
        <p:txBody>
          <a:bodyPr wrap="none" anchor="ctr"/>
          <a:lstStyle/>
          <a:p>
            <a:pPr algn="ctr"/>
            <a:r>
              <a:rPr lang="ja-JP" altLang="en-US" b="1" dirty="0"/>
              <a:t>結果</a:t>
            </a:r>
            <a:endParaRPr lang="en-US" altLang="ja-JP" b="1" dirty="0"/>
          </a:p>
          <a:p>
            <a:pPr algn="ctr"/>
            <a:r>
              <a:rPr lang="en-US" altLang="ja-JP" dirty="0" smtClean="0"/>
              <a:t>a</a:t>
            </a:r>
            <a:r>
              <a:rPr lang="ja-JP" altLang="en-US" dirty="0" smtClean="0"/>
              <a:t>：</a:t>
            </a:r>
            <a:r>
              <a:rPr lang="en-US" altLang="ja-JP" dirty="0" smtClean="0"/>
              <a:t>4</a:t>
            </a:r>
            <a:endParaRPr lang="en-US" altLang="ja-JP" dirty="0"/>
          </a:p>
          <a:p>
            <a:pPr algn="ctr"/>
            <a:r>
              <a:rPr lang="en-US" altLang="ja-JP" dirty="0" err="1"/>
              <a:t>ab</a:t>
            </a:r>
            <a:r>
              <a:rPr lang="ja-JP" altLang="en-US" dirty="0"/>
              <a:t>：</a:t>
            </a:r>
            <a:r>
              <a:rPr lang="en-US" altLang="ja-JP" dirty="0"/>
              <a:t>2</a:t>
            </a:r>
          </a:p>
          <a:p>
            <a:pPr algn="ctr"/>
            <a:r>
              <a:rPr lang="en-US" altLang="ja-JP" dirty="0"/>
              <a:t>ac</a:t>
            </a:r>
            <a:r>
              <a:rPr lang="ja-JP" altLang="en-US" dirty="0"/>
              <a:t>：</a:t>
            </a:r>
            <a:r>
              <a:rPr lang="en-US" altLang="ja-JP" dirty="0"/>
              <a:t>2</a:t>
            </a:r>
          </a:p>
          <a:p>
            <a:pPr algn="ctr"/>
            <a:r>
              <a:rPr lang="ja-JP" altLang="en-US" dirty="0"/>
              <a:t>ｂ</a:t>
            </a:r>
            <a:r>
              <a:rPr lang="ja-JP" altLang="en-US" dirty="0" smtClean="0"/>
              <a:t>：</a:t>
            </a:r>
            <a:r>
              <a:rPr lang="en-US" altLang="ja-JP" dirty="0" smtClean="0"/>
              <a:t>3</a:t>
            </a:r>
            <a:endParaRPr lang="en-US" altLang="ja-JP" dirty="0"/>
          </a:p>
          <a:p>
            <a:pPr algn="ctr"/>
            <a:r>
              <a:rPr lang="ja-JP" altLang="en-US" dirty="0"/>
              <a:t>ｃ</a:t>
            </a:r>
            <a:r>
              <a:rPr lang="ja-JP" altLang="en-US" dirty="0" smtClean="0"/>
              <a:t>：</a:t>
            </a:r>
            <a:r>
              <a:rPr lang="en-US" altLang="ja-JP" dirty="0" smtClean="0"/>
              <a:t>3</a:t>
            </a:r>
            <a:endParaRPr lang="en-US" altLang="ja-JP" dirty="0"/>
          </a:p>
        </p:txBody>
      </p:sp>
      <p:grpSp>
        <p:nvGrpSpPr>
          <p:cNvPr id="29" name="グループ化 28"/>
          <p:cNvGrpSpPr/>
          <p:nvPr/>
        </p:nvGrpSpPr>
        <p:grpSpPr>
          <a:xfrm>
            <a:off x="6369059" y="2482850"/>
            <a:ext cx="1871662" cy="915988"/>
            <a:chOff x="5440363" y="2482850"/>
            <a:chExt cx="1871662" cy="915988"/>
          </a:xfrm>
        </p:grpSpPr>
        <p:sp>
          <p:nvSpPr>
            <p:cNvPr id="13" name="Rectangle 11"/>
            <p:cNvSpPr>
              <a:spLocks noChangeArrowheads="1"/>
            </p:cNvSpPr>
            <p:nvPr/>
          </p:nvSpPr>
          <p:spPr bwMode="auto">
            <a:xfrm>
              <a:off x="6005513" y="2482850"/>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c</a:t>
              </a:r>
              <a:endParaRPr lang="en-US" altLang="ja-JP" dirty="0"/>
            </a:p>
          </p:txBody>
        </p:sp>
        <p:sp>
          <p:nvSpPr>
            <p:cNvPr id="14" name="AutoShape 12"/>
            <p:cNvSpPr>
              <a:spLocks noChangeArrowheads="1"/>
            </p:cNvSpPr>
            <p:nvPr/>
          </p:nvSpPr>
          <p:spPr bwMode="auto">
            <a:xfrm>
              <a:off x="6692900" y="2482850"/>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c</a:t>
              </a:r>
              <a:r>
                <a:rPr lang="ja-JP" altLang="en-US"/>
                <a:t>：</a:t>
              </a:r>
              <a:r>
                <a:rPr lang="en-US" altLang="ja-JP"/>
                <a:t>1</a:t>
              </a:r>
            </a:p>
          </p:txBody>
        </p:sp>
        <p:sp>
          <p:nvSpPr>
            <p:cNvPr id="19" name="AutoShape 20"/>
            <p:cNvSpPr>
              <a:spLocks noChangeArrowheads="1"/>
            </p:cNvSpPr>
            <p:nvPr/>
          </p:nvSpPr>
          <p:spPr bwMode="auto">
            <a:xfrm rot="-745557">
              <a:off x="5462588" y="2782888"/>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24" name="Rectangle 11"/>
            <p:cNvSpPr>
              <a:spLocks noChangeArrowheads="1"/>
            </p:cNvSpPr>
            <p:nvPr/>
          </p:nvSpPr>
          <p:spPr bwMode="auto">
            <a:xfrm>
              <a:off x="6005513" y="3125788"/>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  </a:t>
              </a:r>
              <a:r>
                <a:rPr lang="en-US" altLang="ja-JP" dirty="0"/>
                <a:t>d </a:t>
              </a:r>
            </a:p>
          </p:txBody>
        </p:sp>
        <p:sp>
          <p:nvSpPr>
            <p:cNvPr id="25" name="AutoShape 12"/>
            <p:cNvSpPr>
              <a:spLocks noChangeArrowheads="1"/>
            </p:cNvSpPr>
            <p:nvPr/>
          </p:nvSpPr>
          <p:spPr bwMode="auto">
            <a:xfrm>
              <a:off x="6692900" y="3125788"/>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d</a:t>
              </a:r>
              <a:r>
                <a:rPr lang="ja-JP" altLang="en-US"/>
                <a:t>：</a:t>
              </a:r>
              <a:r>
                <a:rPr lang="en-US" altLang="ja-JP"/>
                <a:t>1</a:t>
              </a:r>
            </a:p>
          </p:txBody>
        </p:sp>
        <p:sp>
          <p:nvSpPr>
            <p:cNvPr id="26" name="AutoShape 20"/>
            <p:cNvSpPr>
              <a:spLocks noChangeArrowheads="1"/>
            </p:cNvSpPr>
            <p:nvPr/>
          </p:nvSpPr>
          <p:spPr bwMode="auto">
            <a:xfrm rot="1300882">
              <a:off x="5440363" y="3154363"/>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grpSp>
      <p:sp>
        <p:nvSpPr>
          <p:cNvPr id="32" name="テキスト ボックス 31"/>
          <p:cNvSpPr txBox="1"/>
          <p:nvPr/>
        </p:nvSpPr>
        <p:spPr>
          <a:xfrm>
            <a:off x="214282" y="4857760"/>
            <a:ext cx="2071702" cy="1200329"/>
          </a:xfrm>
          <a:prstGeom prst="rect">
            <a:avLst/>
          </a:prstGeom>
          <a:noFill/>
        </p:spPr>
        <p:txBody>
          <a:bodyPr wrap="square" rtlCol="0">
            <a:spAutoFit/>
          </a:bodyPr>
          <a:lstStyle/>
          <a:p>
            <a:r>
              <a:rPr kumimoji="1" lang="ja-JP" altLang="en-US" dirty="0" smtClean="0"/>
              <a:t>最小サポート値２</a:t>
            </a:r>
            <a:endParaRPr kumimoji="1" lang="en-US" altLang="ja-JP" dirty="0" smtClean="0"/>
          </a:p>
          <a:p>
            <a:r>
              <a:rPr lang="en-US" altLang="ja-JP" dirty="0" smtClean="0"/>
              <a:t>2</a:t>
            </a:r>
            <a:r>
              <a:rPr lang="ja-JP" altLang="en-US" dirty="0" smtClean="0"/>
              <a:t>回以上出現する</a:t>
            </a:r>
            <a:endParaRPr lang="en-US" altLang="ja-JP" dirty="0" smtClean="0"/>
          </a:p>
          <a:p>
            <a:r>
              <a:rPr lang="ja-JP" altLang="en-US" dirty="0" smtClean="0"/>
              <a:t>部分列の抽出</a:t>
            </a:r>
            <a:endParaRPr lang="en-US" altLang="ja-JP" dirty="0" smtClean="0"/>
          </a:p>
          <a:p>
            <a:endParaRPr kumimoji="1" lang="ja-JP" altLang="en-US" dirty="0"/>
          </a:p>
        </p:txBody>
      </p:sp>
      <p:grpSp>
        <p:nvGrpSpPr>
          <p:cNvPr id="47" name="グループ化 46"/>
          <p:cNvGrpSpPr/>
          <p:nvPr/>
        </p:nvGrpSpPr>
        <p:grpSpPr>
          <a:xfrm>
            <a:off x="2214546" y="3286124"/>
            <a:ext cx="936625" cy="1657350"/>
            <a:chOff x="2214546" y="3286124"/>
            <a:chExt cx="936625" cy="1657350"/>
          </a:xfrm>
        </p:grpSpPr>
        <p:sp>
          <p:nvSpPr>
            <p:cNvPr id="33" name="Rectangle 56"/>
            <p:cNvSpPr>
              <a:spLocks noChangeArrowheads="1"/>
            </p:cNvSpPr>
            <p:nvPr/>
          </p:nvSpPr>
          <p:spPr bwMode="auto">
            <a:xfrm>
              <a:off x="2214546" y="3286124"/>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c  d</a:t>
              </a:r>
            </a:p>
          </p:txBody>
        </p:sp>
        <p:sp>
          <p:nvSpPr>
            <p:cNvPr id="34" name="Rectangle 57"/>
            <p:cNvSpPr>
              <a:spLocks noChangeArrowheads="1"/>
            </p:cNvSpPr>
            <p:nvPr/>
          </p:nvSpPr>
          <p:spPr bwMode="auto">
            <a:xfrm>
              <a:off x="2214546" y="37195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  c</a:t>
              </a:r>
            </a:p>
          </p:txBody>
        </p:sp>
        <p:sp>
          <p:nvSpPr>
            <p:cNvPr id="35" name="Rectangle 58"/>
            <p:cNvSpPr>
              <a:spLocks noChangeArrowheads="1"/>
            </p:cNvSpPr>
            <p:nvPr/>
          </p:nvSpPr>
          <p:spPr bwMode="auto">
            <a:xfrm>
              <a:off x="2214546" y="41513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b  a</a:t>
              </a:r>
            </a:p>
          </p:txBody>
        </p:sp>
        <p:sp>
          <p:nvSpPr>
            <p:cNvPr id="36" name="Rectangle 59"/>
            <p:cNvSpPr>
              <a:spLocks noChangeArrowheads="1"/>
            </p:cNvSpPr>
            <p:nvPr/>
          </p:nvSpPr>
          <p:spPr bwMode="auto">
            <a:xfrm>
              <a:off x="2214546" y="45831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a:t>
              </a:r>
              <a:r>
                <a:rPr lang="en-US" altLang="ja-JP" dirty="0" err="1"/>
                <a:t>a</a:t>
              </a:r>
              <a:r>
                <a:rPr lang="en-US" altLang="ja-JP" dirty="0"/>
                <a:t>  b</a:t>
              </a:r>
            </a:p>
          </p:txBody>
        </p:sp>
      </p:grpSp>
      <p:grpSp>
        <p:nvGrpSpPr>
          <p:cNvPr id="46" name="グループ化 45"/>
          <p:cNvGrpSpPr/>
          <p:nvPr/>
        </p:nvGrpSpPr>
        <p:grpSpPr>
          <a:xfrm>
            <a:off x="3841759" y="1214438"/>
            <a:ext cx="4752975" cy="2435217"/>
            <a:chOff x="3841759" y="1214438"/>
            <a:chExt cx="4752975" cy="2435217"/>
          </a:xfrm>
        </p:grpSpPr>
        <p:grpSp>
          <p:nvGrpSpPr>
            <p:cNvPr id="27" name="グループ化 26"/>
            <p:cNvGrpSpPr/>
            <p:nvPr/>
          </p:nvGrpSpPr>
          <p:grpSpPr>
            <a:xfrm>
              <a:off x="3841759" y="3000372"/>
              <a:ext cx="1182687" cy="538166"/>
              <a:chOff x="2913063" y="3000372"/>
              <a:chExt cx="1182687" cy="538166"/>
            </a:xfrm>
          </p:grpSpPr>
          <p:sp>
            <p:nvSpPr>
              <p:cNvPr id="16" name="AutoShape 16"/>
              <p:cNvSpPr>
                <a:spLocks noChangeArrowheads="1"/>
              </p:cNvSpPr>
              <p:nvPr/>
            </p:nvSpPr>
            <p:spPr bwMode="auto">
              <a:xfrm rot="-1391916">
                <a:off x="2913063" y="3386138"/>
                <a:ext cx="1182687" cy="152400"/>
              </a:xfrm>
              <a:prstGeom prst="rightArrow">
                <a:avLst>
                  <a:gd name="adj1" fmla="val 50000"/>
                  <a:gd name="adj2" fmla="val 194010"/>
                </a:avLst>
              </a:prstGeom>
              <a:solidFill>
                <a:srgbClr val="333333"/>
              </a:solidFill>
              <a:ln w="9525" algn="ctr">
                <a:solidFill>
                  <a:schemeClr val="tx1"/>
                </a:solidFill>
                <a:miter lim="800000"/>
                <a:headEnd/>
                <a:tailEnd/>
              </a:ln>
            </p:spPr>
            <p:txBody>
              <a:bodyPr wrap="none" anchor="ctr"/>
              <a:lstStyle/>
              <a:p>
                <a:endParaRPr lang="ja-JP" altLang="en-US"/>
              </a:p>
            </p:txBody>
          </p:sp>
          <p:sp>
            <p:nvSpPr>
              <p:cNvPr id="20" name="Text Box 21"/>
              <p:cNvSpPr txBox="1">
                <a:spLocks noChangeArrowheads="1"/>
              </p:cNvSpPr>
              <p:nvPr/>
            </p:nvSpPr>
            <p:spPr bwMode="auto">
              <a:xfrm>
                <a:off x="3000362" y="3000372"/>
                <a:ext cx="1039815" cy="338554"/>
              </a:xfrm>
              <a:prstGeom prst="rect">
                <a:avLst/>
              </a:prstGeom>
              <a:noFill/>
              <a:ln w="9525" algn="ctr">
                <a:noFill/>
                <a:miter lim="800000"/>
                <a:headEnd/>
                <a:tailEnd/>
              </a:ln>
            </p:spPr>
            <p:txBody>
              <a:bodyPr wrap="square">
                <a:spAutoFit/>
              </a:bodyPr>
              <a:lstStyle/>
              <a:p>
                <a:r>
                  <a:rPr lang="ja-JP" altLang="en-US" sz="1600" b="1" dirty="0" smtClean="0"/>
                  <a:t>射影</a:t>
                </a:r>
                <a:endParaRPr lang="ja-JP" altLang="en-US" sz="1600" b="1" dirty="0"/>
              </a:p>
            </p:txBody>
          </p:sp>
        </p:grpSp>
        <p:grpSp>
          <p:nvGrpSpPr>
            <p:cNvPr id="44" name="グループ化 43"/>
            <p:cNvGrpSpPr/>
            <p:nvPr/>
          </p:nvGrpSpPr>
          <p:grpSpPr>
            <a:xfrm>
              <a:off x="4857752" y="1214438"/>
              <a:ext cx="3736982" cy="2435217"/>
              <a:chOff x="4857752" y="1214438"/>
              <a:chExt cx="3736982" cy="2435217"/>
            </a:xfrm>
          </p:grpSpPr>
          <p:sp>
            <p:nvSpPr>
              <p:cNvPr id="38" name="Rectangle 74"/>
              <p:cNvSpPr>
                <a:spLocks noChangeArrowheads="1"/>
              </p:cNvSpPr>
              <p:nvPr/>
            </p:nvSpPr>
            <p:spPr bwMode="auto">
              <a:xfrm>
                <a:off x="4857752" y="2860668"/>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c</a:t>
                </a:r>
              </a:p>
            </p:txBody>
          </p:sp>
          <p:sp>
            <p:nvSpPr>
              <p:cNvPr id="39" name="Rectangle 75"/>
              <p:cNvSpPr>
                <a:spLocks noChangeArrowheads="1"/>
              </p:cNvSpPr>
              <p:nvPr/>
            </p:nvSpPr>
            <p:spPr bwMode="auto">
              <a:xfrm>
                <a:off x="4857752" y="3292468"/>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a:t>
                </a:r>
              </a:p>
            </p:txBody>
          </p:sp>
          <p:grpSp>
            <p:nvGrpSpPr>
              <p:cNvPr id="28" name="グループ化 27"/>
              <p:cNvGrpSpPr/>
              <p:nvPr/>
            </p:nvGrpSpPr>
            <p:grpSpPr>
              <a:xfrm>
                <a:off x="5857884" y="1214438"/>
                <a:ext cx="2736850" cy="2357437"/>
                <a:chOff x="4929188" y="1214438"/>
                <a:chExt cx="2736850" cy="2357437"/>
              </a:xfrm>
            </p:grpSpPr>
            <p:sp>
              <p:nvSpPr>
                <p:cNvPr id="12" name="AutoShape 10"/>
                <p:cNvSpPr>
                  <a:spLocks noChangeArrowheads="1"/>
                </p:cNvSpPr>
                <p:nvPr/>
              </p:nvSpPr>
              <p:spPr bwMode="auto">
                <a:xfrm>
                  <a:off x="4929188" y="2357438"/>
                  <a:ext cx="619125" cy="1214437"/>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a:1</a:t>
                  </a:r>
                </a:p>
                <a:p>
                  <a:pPr algn="ctr"/>
                  <a:r>
                    <a:rPr lang="en-US" altLang="ja-JP" u="sng" dirty="0"/>
                    <a:t>b</a:t>
                  </a:r>
                  <a:r>
                    <a:rPr lang="ja-JP" altLang="en-US" u="sng" dirty="0"/>
                    <a:t>：</a:t>
                  </a:r>
                  <a:r>
                    <a:rPr lang="en-US" altLang="ja-JP" u="sng" dirty="0"/>
                    <a:t>2</a:t>
                  </a:r>
                </a:p>
                <a:p>
                  <a:pPr algn="ctr"/>
                  <a:r>
                    <a:rPr lang="en-US" altLang="ja-JP" u="sng" dirty="0"/>
                    <a:t>c</a:t>
                  </a:r>
                  <a:r>
                    <a:rPr lang="ja-JP" altLang="en-US" u="sng" dirty="0"/>
                    <a:t>：</a:t>
                  </a:r>
                  <a:r>
                    <a:rPr lang="en-US" altLang="ja-JP" u="sng" dirty="0"/>
                    <a:t>2</a:t>
                  </a:r>
                </a:p>
                <a:p>
                  <a:pPr algn="ctr"/>
                  <a:r>
                    <a:rPr lang="en-US" altLang="ja-JP" dirty="0"/>
                    <a:t>d</a:t>
                  </a:r>
                  <a:r>
                    <a:rPr lang="ja-JP" altLang="en-US" dirty="0"/>
                    <a:t>：</a:t>
                  </a:r>
                  <a:r>
                    <a:rPr lang="en-US" altLang="ja-JP" dirty="0"/>
                    <a:t>1</a:t>
                  </a:r>
                </a:p>
              </p:txBody>
            </p:sp>
            <p:sp>
              <p:nvSpPr>
                <p:cNvPr id="22" name="AutoShape 23"/>
                <p:cNvSpPr>
                  <a:spLocks noChangeArrowheads="1"/>
                </p:cNvSpPr>
                <p:nvPr/>
              </p:nvSpPr>
              <p:spPr bwMode="auto">
                <a:xfrm>
                  <a:off x="5000625" y="1214438"/>
                  <a:ext cx="2665413" cy="966787"/>
                </a:xfrm>
                <a:prstGeom prst="wedgeRoundRectCallout">
                  <a:avLst>
                    <a:gd name="adj1" fmla="val -41782"/>
                    <a:gd name="adj2" fmla="val 60343"/>
                    <a:gd name="adj3" fmla="val 16667"/>
                  </a:avLst>
                </a:prstGeom>
                <a:solidFill>
                  <a:srgbClr val="FFFF99"/>
                </a:solidFill>
                <a:ln w="9525" algn="ctr">
                  <a:solidFill>
                    <a:schemeClr val="tx1"/>
                  </a:solidFill>
                  <a:miter lim="800000"/>
                  <a:headEnd/>
                  <a:tailEnd/>
                </a:ln>
              </p:spPr>
              <p:txBody>
                <a:bodyPr anchor="ctr"/>
                <a:lstStyle/>
                <a:p>
                  <a:pPr algn="ctr"/>
                  <a:r>
                    <a:rPr lang="en-US" altLang="ja-JP" sz="2000" b="1"/>
                    <a:t>ab</a:t>
                  </a:r>
                  <a:r>
                    <a:rPr lang="ja-JP" altLang="en-US" sz="2000" b="1"/>
                    <a:t>，</a:t>
                  </a:r>
                  <a:r>
                    <a:rPr lang="en-US" altLang="ja-JP" sz="2000" b="1"/>
                    <a:t>ac</a:t>
                  </a:r>
                  <a:r>
                    <a:rPr lang="ja-JP" altLang="en-US" sz="2000" b="1"/>
                    <a:t>，を</a:t>
                  </a:r>
                </a:p>
                <a:p>
                  <a:pPr algn="ctr"/>
                  <a:r>
                    <a:rPr lang="ja-JP" altLang="en-US" sz="2000" b="1"/>
                    <a:t>パターンとして出力</a:t>
                  </a:r>
                </a:p>
              </p:txBody>
            </p:sp>
          </p:grpSp>
          <p:sp>
            <p:nvSpPr>
              <p:cNvPr id="37" name="Rectangle 73"/>
              <p:cNvSpPr>
                <a:spLocks noChangeArrowheads="1"/>
              </p:cNvSpPr>
              <p:nvPr/>
            </p:nvSpPr>
            <p:spPr bwMode="auto">
              <a:xfrm>
                <a:off x="4857752" y="2428868"/>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d</a:t>
                </a:r>
              </a:p>
            </p:txBody>
          </p:sp>
        </p:grpSp>
      </p:grpSp>
      <p:grpSp>
        <p:nvGrpSpPr>
          <p:cNvPr id="45" name="グループ化 44"/>
          <p:cNvGrpSpPr/>
          <p:nvPr/>
        </p:nvGrpSpPr>
        <p:grpSpPr>
          <a:xfrm>
            <a:off x="3760796" y="3797293"/>
            <a:ext cx="2716213" cy="1989145"/>
            <a:chOff x="3760796" y="3797293"/>
            <a:chExt cx="2716213" cy="1989145"/>
          </a:xfrm>
        </p:grpSpPr>
        <p:sp>
          <p:nvSpPr>
            <p:cNvPr id="40" name="Rectangle 76"/>
            <p:cNvSpPr>
              <a:spLocks noChangeArrowheads="1"/>
            </p:cNvSpPr>
            <p:nvPr/>
          </p:nvSpPr>
          <p:spPr bwMode="auto">
            <a:xfrm>
              <a:off x="4857752" y="3797293"/>
              <a:ext cx="936625" cy="355600"/>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a:t>
              </a:r>
            </a:p>
          </p:txBody>
        </p:sp>
        <p:sp>
          <p:nvSpPr>
            <p:cNvPr id="42" name="Rectangle 78"/>
            <p:cNvSpPr>
              <a:spLocks noChangeArrowheads="1"/>
            </p:cNvSpPr>
            <p:nvPr/>
          </p:nvSpPr>
          <p:spPr bwMode="auto">
            <a:xfrm>
              <a:off x="4857752" y="4808530"/>
              <a:ext cx="936625" cy="357188"/>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d</a:t>
              </a:r>
            </a:p>
          </p:txBody>
        </p:sp>
        <p:grpSp>
          <p:nvGrpSpPr>
            <p:cNvPr id="30" name="グループ化 29"/>
            <p:cNvGrpSpPr/>
            <p:nvPr/>
          </p:nvGrpSpPr>
          <p:grpSpPr>
            <a:xfrm>
              <a:off x="3760796" y="3816350"/>
              <a:ext cx="2716213" cy="1970088"/>
              <a:chOff x="2832100" y="3816350"/>
              <a:chExt cx="2716213" cy="1970088"/>
            </a:xfrm>
          </p:grpSpPr>
          <p:sp>
            <p:nvSpPr>
              <p:cNvPr id="9" name="AutoShape 7"/>
              <p:cNvSpPr>
                <a:spLocks noChangeArrowheads="1"/>
              </p:cNvSpPr>
              <p:nvPr/>
            </p:nvSpPr>
            <p:spPr bwMode="auto">
              <a:xfrm>
                <a:off x="4911725" y="3816350"/>
                <a:ext cx="619125" cy="614363"/>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c</a:t>
                </a:r>
                <a:r>
                  <a:rPr lang="ja-JP" altLang="en-US" dirty="0"/>
                  <a:t>：</a:t>
                </a:r>
                <a:r>
                  <a:rPr lang="en-US" altLang="ja-JP" dirty="0"/>
                  <a:t>1</a:t>
                </a:r>
              </a:p>
            </p:txBody>
          </p:sp>
          <p:sp>
            <p:nvSpPr>
              <p:cNvPr id="11" name="AutoShape 9"/>
              <p:cNvSpPr>
                <a:spLocks noChangeArrowheads="1"/>
              </p:cNvSpPr>
              <p:nvPr/>
            </p:nvSpPr>
            <p:spPr bwMode="auto">
              <a:xfrm>
                <a:off x="4929188" y="4643438"/>
                <a:ext cx="619125" cy="114300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a</a:t>
                </a:r>
                <a:r>
                  <a:rPr lang="ja-JP" altLang="en-US"/>
                  <a:t>：</a:t>
                </a:r>
                <a:r>
                  <a:rPr lang="en-US" altLang="ja-JP"/>
                  <a:t>1</a:t>
                </a:r>
              </a:p>
              <a:p>
                <a:pPr algn="ctr"/>
                <a:r>
                  <a:rPr lang="en-US" altLang="ja-JP"/>
                  <a:t>b</a:t>
                </a:r>
                <a:r>
                  <a:rPr lang="ja-JP" altLang="en-US"/>
                  <a:t>：</a:t>
                </a:r>
                <a:r>
                  <a:rPr lang="en-US" altLang="ja-JP"/>
                  <a:t>1</a:t>
                </a:r>
              </a:p>
              <a:p>
                <a:pPr algn="ctr"/>
                <a:r>
                  <a:rPr lang="en-US" altLang="ja-JP"/>
                  <a:t>d</a:t>
                </a:r>
                <a:r>
                  <a:rPr lang="ja-JP" altLang="en-US"/>
                  <a:t>：</a:t>
                </a:r>
                <a:r>
                  <a:rPr lang="en-US" altLang="ja-JP"/>
                  <a:t>1</a:t>
                </a:r>
              </a:p>
            </p:txBody>
          </p:sp>
          <p:sp>
            <p:nvSpPr>
              <p:cNvPr id="18" name="AutoShape 18"/>
              <p:cNvSpPr>
                <a:spLocks noChangeArrowheads="1"/>
              </p:cNvSpPr>
              <p:nvPr/>
            </p:nvSpPr>
            <p:spPr bwMode="auto">
              <a:xfrm rot="1795890">
                <a:off x="2832100" y="4481513"/>
                <a:ext cx="1308100" cy="134937"/>
              </a:xfrm>
              <a:prstGeom prst="rightArrow">
                <a:avLst>
                  <a:gd name="adj1" fmla="val 50000"/>
                  <a:gd name="adj2" fmla="val 24235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7" name="AutoShape 17"/>
              <p:cNvSpPr>
                <a:spLocks noChangeArrowheads="1"/>
              </p:cNvSpPr>
              <p:nvPr/>
            </p:nvSpPr>
            <p:spPr bwMode="auto">
              <a:xfrm rot="270053">
                <a:off x="2914650" y="3954463"/>
                <a:ext cx="1169988" cy="136525"/>
              </a:xfrm>
              <a:prstGeom prst="rightArrow">
                <a:avLst>
                  <a:gd name="adj1" fmla="val 50000"/>
                  <a:gd name="adj2" fmla="val 214244"/>
                </a:avLst>
              </a:prstGeom>
              <a:solidFill>
                <a:srgbClr val="333333"/>
              </a:solidFill>
              <a:ln w="9525" algn="ctr">
                <a:solidFill>
                  <a:schemeClr val="tx1"/>
                </a:solidFill>
                <a:miter lim="800000"/>
                <a:headEnd/>
                <a:tailEnd/>
              </a:ln>
            </p:spPr>
            <p:txBody>
              <a:bodyPr wrap="none" anchor="ctr"/>
              <a:lstStyle/>
              <a:p>
                <a:endParaRPr lang="ja-JP" altLang="en-US"/>
              </a:p>
            </p:txBody>
          </p:sp>
        </p:grpSp>
        <p:sp>
          <p:nvSpPr>
            <p:cNvPr id="41" name="Rectangle 77"/>
            <p:cNvSpPr>
              <a:spLocks noChangeArrowheads="1"/>
            </p:cNvSpPr>
            <p:nvPr/>
          </p:nvSpPr>
          <p:spPr bwMode="auto">
            <a:xfrm>
              <a:off x="4857752" y="4229093"/>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a</a:t>
              </a:r>
            </a:p>
          </p:txBody>
        </p:sp>
        <p:sp>
          <p:nvSpPr>
            <p:cNvPr id="43" name="Rectangle 79"/>
            <p:cNvSpPr>
              <a:spLocks noChangeArrowheads="1"/>
            </p:cNvSpPr>
            <p:nvPr/>
          </p:nvSpPr>
          <p:spPr bwMode="auto">
            <a:xfrm>
              <a:off x="4857752" y="5237155"/>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b  a</a:t>
              </a:r>
            </a:p>
          </p:txBody>
        </p:sp>
      </p:grpSp>
      <p:sp>
        <p:nvSpPr>
          <p:cNvPr id="48" name="日付プレースホルダ 47"/>
          <p:cNvSpPr>
            <a:spLocks noGrp="1"/>
          </p:cNvSpPr>
          <p:nvPr>
            <p:ph type="dt" sz="half" idx="11"/>
          </p:nvPr>
        </p:nvSpPr>
        <p:spPr/>
        <p:txBody>
          <a:bodyPr/>
          <a:lstStyle/>
          <a:p>
            <a:fld id="{797FD5E3-253D-4777-8D3A-611DF5A5F406}" type="datetime1">
              <a:rPr lang="ja-JP" altLang="en-US" smtClean="0"/>
              <a:pPr/>
              <a:t>2009/2/23</a:t>
            </a:fld>
            <a:endParaRPr lang="en-US" altLang="ja-JP"/>
          </a:p>
        </p:txBody>
      </p:sp>
      <p:sp>
        <p:nvSpPr>
          <p:cNvPr id="49" name="スライド番号プレースホルダ 48"/>
          <p:cNvSpPr>
            <a:spLocks noGrp="1"/>
          </p:cNvSpPr>
          <p:nvPr>
            <p:ph type="sldNum" sz="quarter" idx="12"/>
          </p:nvPr>
        </p:nvSpPr>
        <p:spPr/>
        <p:txBody>
          <a:bodyPr/>
          <a:lstStyle/>
          <a:p>
            <a:fld id="{E0B8FA13-F6B3-42AE-8274-8875A6E5487C}" type="slidenum">
              <a:rPr lang="en-US" altLang="ja-JP" smtClean="0"/>
              <a:pPr/>
              <a:t>20</a:t>
            </a:fld>
            <a:endParaRPr lang="en-US" altLang="ja-JP"/>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checkerboard(across)">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checkerboard(across)">
                                      <p:cBhvr>
                                        <p:cTn id="12" dur="500"/>
                                        <p:tgtEl>
                                          <p:spTgt spid="4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checkerboard(across)">
                                      <p:cBhvr>
                                        <p:cTn id="17" dur="500"/>
                                        <p:tgtEl>
                                          <p:spTgt spid="29"/>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45"/>
                                        </p:tgtEl>
                                        <p:attrNameLst>
                                          <p:attrName>style.visibility</p:attrName>
                                        </p:attrNameLst>
                                      </p:cBhvr>
                                      <p:to>
                                        <p:strVal val="visible"/>
                                      </p:to>
                                    </p:set>
                                    <p:animEffect transition="in" filter="checkerboard(across)">
                                      <p:cBhvr>
                                        <p:cTn id="22" dur="500"/>
                                        <p:tgtEl>
                                          <p:spTgt spid="45"/>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5"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checkerboard(down)">
                                      <p:cBhvr>
                                        <p:cTn id="2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3" name="グループ化 61"/>
          <p:cNvGrpSpPr/>
          <p:nvPr/>
        </p:nvGrpSpPr>
        <p:grpSpPr>
          <a:xfrm>
            <a:off x="3286116" y="1500174"/>
            <a:ext cx="4000529" cy="5000660"/>
            <a:chOff x="3357553" y="1428736"/>
            <a:chExt cx="3929091" cy="5000660"/>
          </a:xfrm>
        </p:grpSpPr>
        <p:grpSp>
          <p:nvGrpSpPr>
            <p:cNvPr id="4" name="グループ化 72"/>
            <p:cNvGrpSpPr/>
            <p:nvPr/>
          </p:nvGrpSpPr>
          <p:grpSpPr>
            <a:xfrm>
              <a:off x="3357555" y="4786322"/>
              <a:ext cx="2714643" cy="1643074"/>
              <a:chOff x="3668717" y="4740284"/>
              <a:chExt cx="2714643" cy="1643074"/>
            </a:xfrm>
          </p:grpSpPr>
          <p:sp>
            <p:nvSpPr>
              <p:cNvPr id="74" name="角丸四角形 73"/>
              <p:cNvSpPr/>
              <p:nvPr/>
            </p:nvSpPr>
            <p:spPr>
              <a:xfrm>
                <a:off x="3668717" y="4740284"/>
                <a:ext cx="2422514" cy="1643074"/>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76" name="テキスト ボックス 75"/>
              <p:cNvSpPr txBox="1"/>
              <p:nvPr/>
            </p:nvSpPr>
            <p:spPr>
              <a:xfrm>
                <a:off x="4383096" y="5311788"/>
                <a:ext cx="2000264" cy="707886"/>
              </a:xfrm>
              <a:prstGeom prst="rect">
                <a:avLst/>
              </a:prstGeom>
              <a:noFill/>
            </p:spPr>
            <p:txBody>
              <a:bodyPr wrap="square" rtlCol="0">
                <a:spAutoFit/>
              </a:bodyPr>
              <a:lstStyle/>
              <a:p>
                <a:r>
                  <a:rPr lang="ja-JP" altLang="en-US" sz="2000" dirty="0" smtClean="0"/>
                  <a:t>グローバル</a:t>
                </a:r>
                <a:endParaRPr lang="en-US" altLang="ja-JP" sz="2000" dirty="0" smtClean="0"/>
              </a:p>
              <a:p>
                <a:r>
                  <a:rPr lang="ja-JP" altLang="en-US" sz="2000" dirty="0" smtClean="0"/>
                  <a:t>ジョブ３</a:t>
                </a:r>
                <a:endParaRPr kumimoji="1" lang="ja-JP" altLang="en-US" sz="2000" dirty="0"/>
              </a:p>
            </p:txBody>
          </p:sp>
        </p:grpSp>
        <p:grpSp>
          <p:nvGrpSpPr>
            <p:cNvPr id="5" name="グループ化 66"/>
            <p:cNvGrpSpPr/>
            <p:nvPr/>
          </p:nvGrpSpPr>
          <p:grpSpPr>
            <a:xfrm>
              <a:off x="3357553" y="3357562"/>
              <a:ext cx="3000397" cy="1214446"/>
              <a:chOff x="3668683" y="3311524"/>
              <a:chExt cx="3000397" cy="1214446"/>
            </a:xfrm>
          </p:grpSpPr>
          <p:sp>
            <p:nvSpPr>
              <p:cNvPr id="68" name="角丸四角形 67"/>
              <p:cNvSpPr/>
              <p:nvPr/>
            </p:nvSpPr>
            <p:spPr>
              <a:xfrm>
                <a:off x="3668683" y="3311524"/>
                <a:ext cx="2422514" cy="1214446"/>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70" name="テキスト ボックス 69"/>
              <p:cNvSpPr txBox="1"/>
              <p:nvPr/>
            </p:nvSpPr>
            <p:spPr>
              <a:xfrm>
                <a:off x="4311626" y="3740152"/>
                <a:ext cx="2357454" cy="707886"/>
              </a:xfrm>
              <a:prstGeom prst="rect">
                <a:avLst/>
              </a:prstGeom>
              <a:noFill/>
            </p:spPr>
            <p:txBody>
              <a:bodyPr wrap="square" rtlCol="0">
                <a:spAutoFit/>
              </a:bodyPr>
              <a:lstStyle/>
              <a:p>
                <a:r>
                  <a:rPr kumimoji="1" lang="ja-JP" altLang="en-US" sz="2000" dirty="0" smtClean="0"/>
                  <a:t>グローバル</a:t>
                </a:r>
                <a:endParaRPr kumimoji="1" lang="en-US" altLang="ja-JP" sz="2000" dirty="0" smtClean="0"/>
              </a:p>
              <a:p>
                <a:r>
                  <a:rPr kumimoji="1" lang="ja-JP" altLang="en-US" sz="2000" dirty="0" smtClean="0"/>
                  <a:t>ジョブ２</a:t>
                </a:r>
                <a:endParaRPr kumimoji="1" lang="ja-JP" altLang="en-US" sz="2000" dirty="0"/>
              </a:p>
            </p:txBody>
          </p:sp>
        </p:grpSp>
        <p:grpSp>
          <p:nvGrpSpPr>
            <p:cNvPr id="7" name="グループ化 60"/>
            <p:cNvGrpSpPr/>
            <p:nvPr/>
          </p:nvGrpSpPr>
          <p:grpSpPr>
            <a:xfrm>
              <a:off x="3357554" y="1428736"/>
              <a:ext cx="3929090" cy="1857388"/>
              <a:chOff x="6215074" y="4143380"/>
              <a:chExt cx="3929090" cy="1857388"/>
            </a:xfrm>
          </p:grpSpPr>
          <p:sp>
            <p:nvSpPr>
              <p:cNvPr id="60" name="角丸四角形 59"/>
              <p:cNvSpPr/>
              <p:nvPr/>
            </p:nvSpPr>
            <p:spPr>
              <a:xfrm>
                <a:off x="6215074" y="4143380"/>
                <a:ext cx="3929090" cy="1857388"/>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45" name="テキスト ボックス 44"/>
              <p:cNvSpPr txBox="1"/>
              <p:nvPr/>
            </p:nvSpPr>
            <p:spPr>
              <a:xfrm>
                <a:off x="6858016" y="4786322"/>
                <a:ext cx="2500330" cy="707886"/>
              </a:xfrm>
              <a:prstGeom prst="rect">
                <a:avLst/>
              </a:prstGeom>
              <a:noFill/>
            </p:spPr>
            <p:txBody>
              <a:bodyPr wrap="square" rtlCol="0">
                <a:spAutoFit/>
              </a:bodyPr>
              <a:lstStyle/>
              <a:p>
                <a:r>
                  <a:rPr lang="ja-JP" altLang="en-US" sz="2000" dirty="0" smtClean="0"/>
                  <a:t>グローバル</a:t>
                </a:r>
                <a:endParaRPr lang="en-US" altLang="ja-JP" sz="2000" dirty="0" smtClean="0"/>
              </a:p>
              <a:p>
                <a:r>
                  <a:rPr kumimoji="1" lang="ja-JP" altLang="en-US" sz="2000" dirty="0" smtClean="0"/>
                  <a:t>ジョブ１</a:t>
                </a:r>
                <a:endParaRPr kumimoji="1" lang="ja-JP" altLang="en-US" sz="2000" dirty="0"/>
              </a:p>
            </p:txBody>
          </p:sp>
        </p:grpSp>
      </p:grpSp>
      <p:sp>
        <p:nvSpPr>
          <p:cNvPr id="2" name="タイトル 1"/>
          <p:cNvSpPr>
            <a:spLocks noGrp="1"/>
          </p:cNvSpPr>
          <p:nvPr>
            <p:ph type="title"/>
          </p:nvPr>
        </p:nvSpPr>
        <p:spPr/>
        <p:txBody>
          <a:bodyPr/>
          <a:lstStyle/>
          <a:p>
            <a:r>
              <a:rPr lang="ja-JP" altLang="en-US" sz="3600" dirty="0" smtClean="0"/>
              <a:t>マスタ・ワーカ法による分散処理</a:t>
            </a:r>
            <a:r>
              <a:rPr lang="en-US" altLang="ja-JP" sz="1800" dirty="0" smtClean="0"/>
              <a:t>[1]</a:t>
            </a:r>
            <a:endParaRPr kumimoji="1" lang="ja-JP" altLang="en-US" sz="1600" dirty="0"/>
          </a:p>
        </p:txBody>
      </p:sp>
      <p:sp>
        <p:nvSpPr>
          <p:cNvPr id="6" name="AutoShape 4"/>
          <p:cNvSpPr>
            <a:spLocks noChangeArrowheads="1"/>
          </p:cNvSpPr>
          <p:nvPr/>
        </p:nvSpPr>
        <p:spPr bwMode="auto">
          <a:xfrm>
            <a:off x="1892275" y="3643314"/>
            <a:ext cx="617537" cy="1228725"/>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u="sng"/>
              <a:t>a</a:t>
            </a:r>
            <a:r>
              <a:rPr lang="ja-JP" altLang="en-US" u="sng"/>
              <a:t>：</a:t>
            </a:r>
            <a:r>
              <a:rPr lang="en-US" altLang="ja-JP" u="sng"/>
              <a:t>4</a:t>
            </a:r>
          </a:p>
          <a:p>
            <a:pPr algn="ctr"/>
            <a:r>
              <a:rPr lang="en-US" altLang="ja-JP" u="sng"/>
              <a:t>b</a:t>
            </a:r>
            <a:r>
              <a:rPr lang="ja-JP" altLang="en-US" u="sng"/>
              <a:t>：</a:t>
            </a:r>
            <a:r>
              <a:rPr lang="en-US" altLang="ja-JP" u="sng"/>
              <a:t>3</a:t>
            </a:r>
          </a:p>
          <a:p>
            <a:pPr algn="ctr"/>
            <a:r>
              <a:rPr lang="en-US" altLang="ja-JP" u="sng"/>
              <a:t>c</a:t>
            </a:r>
            <a:r>
              <a:rPr lang="ja-JP" altLang="en-US" u="sng"/>
              <a:t>：</a:t>
            </a:r>
            <a:r>
              <a:rPr lang="en-US" altLang="ja-JP" u="sng"/>
              <a:t>3</a:t>
            </a:r>
          </a:p>
          <a:p>
            <a:pPr algn="ctr"/>
            <a:r>
              <a:rPr lang="en-US" altLang="ja-JP"/>
              <a:t>d</a:t>
            </a:r>
            <a:r>
              <a:rPr lang="ja-JP" altLang="en-US"/>
              <a:t>：</a:t>
            </a:r>
            <a:r>
              <a:rPr lang="en-US" altLang="ja-JP"/>
              <a:t>1</a:t>
            </a:r>
          </a:p>
        </p:txBody>
      </p:sp>
      <p:sp>
        <p:nvSpPr>
          <p:cNvPr id="20" name="Text Box 21"/>
          <p:cNvSpPr txBox="1">
            <a:spLocks noChangeArrowheads="1"/>
          </p:cNvSpPr>
          <p:nvPr/>
        </p:nvSpPr>
        <p:spPr bwMode="auto">
          <a:xfrm>
            <a:off x="2668552" y="2882896"/>
            <a:ext cx="754063" cy="336550"/>
          </a:xfrm>
          <a:prstGeom prst="rect">
            <a:avLst/>
          </a:prstGeom>
          <a:noFill/>
          <a:ln w="9525" algn="ctr">
            <a:noFill/>
            <a:miter lim="800000"/>
            <a:headEnd/>
            <a:tailEnd/>
          </a:ln>
        </p:spPr>
        <p:txBody>
          <a:bodyPr>
            <a:spAutoFit/>
          </a:bodyPr>
          <a:lstStyle/>
          <a:p>
            <a:r>
              <a:rPr lang="ja-JP" altLang="en-US" sz="1600" b="1" dirty="0"/>
              <a:t>射影</a:t>
            </a:r>
          </a:p>
        </p:txBody>
      </p:sp>
      <p:grpSp>
        <p:nvGrpSpPr>
          <p:cNvPr id="8" name="グループ化 43"/>
          <p:cNvGrpSpPr/>
          <p:nvPr/>
        </p:nvGrpSpPr>
        <p:grpSpPr>
          <a:xfrm>
            <a:off x="857224" y="3357562"/>
            <a:ext cx="936625" cy="1657350"/>
            <a:chOff x="2214546" y="3286124"/>
            <a:chExt cx="936625" cy="1657350"/>
          </a:xfrm>
        </p:grpSpPr>
        <p:sp>
          <p:nvSpPr>
            <p:cNvPr id="46" name="Rectangle 56"/>
            <p:cNvSpPr>
              <a:spLocks noChangeArrowheads="1"/>
            </p:cNvSpPr>
            <p:nvPr/>
          </p:nvSpPr>
          <p:spPr bwMode="auto">
            <a:xfrm>
              <a:off x="2214546" y="3286124"/>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c  d</a:t>
              </a:r>
            </a:p>
          </p:txBody>
        </p:sp>
        <p:sp>
          <p:nvSpPr>
            <p:cNvPr id="47" name="Rectangle 57"/>
            <p:cNvSpPr>
              <a:spLocks noChangeArrowheads="1"/>
            </p:cNvSpPr>
            <p:nvPr/>
          </p:nvSpPr>
          <p:spPr bwMode="auto">
            <a:xfrm>
              <a:off x="2214546" y="37195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  c</a:t>
              </a:r>
            </a:p>
          </p:txBody>
        </p:sp>
        <p:sp>
          <p:nvSpPr>
            <p:cNvPr id="48" name="Rectangle 58"/>
            <p:cNvSpPr>
              <a:spLocks noChangeArrowheads="1"/>
            </p:cNvSpPr>
            <p:nvPr/>
          </p:nvSpPr>
          <p:spPr bwMode="auto">
            <a:xfrm>
              <a:off x="2214546" y="41513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b  a</a:t>
              </a:r>
            </a:p>
          </p:txBody>
        </p:sp>
        <p:sp>
          <p:nvSpPr>
            <p:cNvPr id="49" name="Rectangle 59"/>
            <p:cNvSpPr>
              <a:spLocks noChangeArrowheads="1"/>
            </p:cNvSpPr>
            <p:nvPr/>
          </p:nvSpPr>
          <p:spPr bwMode="auto">
            <a:xfrm>
              <a:off x="2214546" y="45831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a:t>
              </a:r>
              <a:r>
                <a:rPr lang="en-US" altLang="ja-JP" dirty="0" err="1"/>
                <a:t>a</a:t>
              </a:r>
              <a:r>
                <a:rPr lang="en-US" altLang="ja-JP" dirty="0"/>
                <a:t>  b</a:t>
              </a:r>
            </a:p>
          </p:txBody>
        </p:sp>
      </p:grpSp>
      <p:grpSp>
        <p:nvGrpSpPr>
          <p:cNvPr id="10" name="グループ化 56"/>
          <p:cNvGrpSpPr/>
          <p:nvPr/>
        </p:nvGrpSpPr>
        <p:grpSpPr>
          <a:xfrm>
            <a:off x="3668684" y="1454136"/>
            <a:ext cx="3929090" cy="1857388"/>
            <a:chOff x="3668684" y="1454136"/>
            <a:chExt cx="3929090" cy="1857388"/>
          </a:xfrm>
        </p:grpSpPr>
        <p:grpSp>
          <p:nvGrpSpPr>
            <p:cNvPr id="15" name="グループ化 38"/>
            <p:cNvGrpSpPr/>
            <p:nvPr/>
          </p:nvGrpSpPr>
          <p:grpSpPr>
            <a:xfrm>
              <a:off x="3668684" y="1454136"/>
              <a:ext cx="3929090" cy="1857388"/>
              <a:chOff x="3668684" y="1454136"/>
              <a:chExt cx="3929090" cy="1857388"/>
            </a:xfrm>
          </p:grpSpPr>
          <p:sp>
            <p:nvSpPr>
              <p:cNvPr id="32" name="角丸四角形 31"/>
              <p:cNvSpPr/>
              <p:nvPr/>
            </p:nvSpPr>
            <p:spPr>
              <a:xfrm>
                <a:off x="3668684" y="1454136"/>
                <a:ext cx="3929090" cy="1857388"/>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grpSp>
            <p:nvGrpSpPr>
              <p:cNvPr id="21" name="グループ化 27"/>
              <p:cNvGrpSpPr/>
              <p:nvPr/>
            </p:nvGrpSpPr>
            <p:grpSpPr>
              <a:xfrm>
                <a:off x="4883124" y="1954202"/>
                <a:ext cx="2382837" cy="1214437"/>
                <a:chOff x="4929188" y="2357438"/>
                <a:chExt cx="2382837" cy="1214437"/>
              </a:xfrm>
            </p:grpSpPr>
            <p:sp>
              <p:nvSpPr>
                <p:cNvPr id="12" name="AutoShape 10"/>
                <p:cNvSpPr>
                  <a:spLocks noChangeArrowheads="1"/>
                </p:cNvSpPr>
                <p:nvPr/>
              </p:nvSpPr>
              <p:spPr bwMode="auto">
                <a:xfrm>
                  <a:off x="4929188" y="2357438"/>
                  <a:ext cx="619125" cy="1214437"/>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a:1</a:t>
                  </a:r>
                </a:p>
                <a:p>
                  <a:pPr algn="ctr"/>
                  <a:r>
                    <a:rPr lang="en-US" altLang="ja-JP" u="sng"/>
                    <a:t>b</a:t>
                  </a:r>
                  <a:r>
                    <a:rPr lang="ja-JP" altLang="en-US" u="sng"/>
                    <a:t>：</a:t>
                  </a:r>
                  <a:r>
                    <a:rPr lang="en-US" altLang="ja-JP" u="sng"/>
                    <a:t>2</a:t>
                  </a:r>
                </a:p>
                <a:p>
                  <a:pPr algn="ctr"/>
                  <a:r>
                    <a:rPr lang="en-US" altLang="ja-JP" u="sng"/>
                    <a:t>c</a:t>
                  </a:r>
                  <a:r>
                    <a:rPr lang="ja-JP" altLang="en-US" u="sng"/>
                    <a:t>：</a:t>
                  </a:r>
                  <a:r>
                    <a:rPr lang="en-US" altLang="ja-JP" u="sng"/>
                    <a:t>2</a:t>
                  </a:r>
                </a:p>
                <a:p>
                  <a:pPr algn="ctr"/>
                  <a:r>
                    <a:rPr lang="en-US" altLang="ja-JP"/>
                    <a:t>d</a:t>
                  </a:r>
                  <a:r>
                    <a:rPr lang="ja-JP" altLang="en-US"/>
                    <a:t>：</a:t>
                  </a:r>
                  <a:r>
                    <a:rPr lang="en-US" altLang="ja-JP"/>
                    <a:t>1</a:t>
                  </a:r>
                </a:p>
              </p:txBody>
            </p:sp>
            <p:sp>
              <p:nvSpPr>
                <p:cNvPr id="13" name="Rectangle 11"/>
                <p:cNvSpPr>
                  <a:spLocks noChangeArrowheads="1"/>
                </p:cNvSpPr>
                <p:nvPr/>
              </p:nvSpPr>
              <p:spPr bwMode="auto">
                <a:xfrm>
                  <a:off x="6005513" y="2482850"/>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c</a:t>
                  </a:r>
                  <a:endParaRPr lang="en-US" altLang="ja-JP" dirty="0"/>
                </a:p>
              </p:txBody>
            </p:sp>
            <p:sp>
              <p:nvSpPr>
                <p:cNvPr id="14" name="AutoShape 12"/>
                <p:cNvSpPr>
                  <a:spLocks noChangeArrowheads="1"/>
                </p:cNvSpPr>
                <p:nvPr/>
              </p:nvSpPr>
              <p:spPr bwMode="auto">
                <a:xfrm>
                  <a:off x="6692900" y="2482850"/>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c</a:t>
                  </a:r>
                  <a:r>
                    <a:rPr lang="ja-JP" altLang="en-US"/>
                    <a:t>：</a:t>
                  </a:r>
                  <a:r>
                    <a:rPr lang="en-US" altLang="ja-JP"/>
                    <a:t>1</a:t>
                  </a:r>
                </a:p>
              </p:txBody>
            </p:sp>
            <p:sp>
              <p:nvSpPr>
                <p:cNvPr id="19" name="AutoShape 20"/>
                <p:cNvSpPr>
                  <a:spLocks noChangeArrowheads="1"/>
                </p:cNvSpPr>
                <p:nvPr/>
              </p:nvSpPr>
              <p:spPr bwMode="auto">
                <a:xfrm rot="-745557">
                  <a:off x="5462588" y="2782888"/>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24" name="Rectangle 11"/>
                <p:cNvSpPr>
                  <a:spLocks noChangeArrowheads="1"/>
                </p:cNvSpPr>
                <p:nvPr/>
              </p:nvSpPr>
              <p:spPr bwMode="auto">
                <a:xfrm>
                  <a:off x="6005513" y="3125788"/>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d</a:t>
                  </a:r>
                  <a:endParaRPr lang="en-US" altLang="ja-JP" dirty="0"/>
                </a:p>
              </p:txBody>
            </p:sp>
            <p:sp>
              <p:nvSpPr>
                <p:cNvPr id="25" name="AutoShape 12"/>
                <p:cNvSpPr>
                  <a:spLocks noChangeArrowheads="1"/>
                </p:cNvSpPr>
                <p:nvPr/>
              </p:nvSpPr>
              <p:spPr bwMode="auto">
                <a:xfrm>
                  <a:off x="6692900" y="3125788"/>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d</a:t>
                  </a:r>
                  <a:r>
                    <a:rPr lang="ja-JP" altLang="en-US" dirty="0"/>
                    <a:t>：</a:t>
                  </a:r>
                  <a:r>
                    <a:rPr lang="en-US" altLang="ja-JP" dirty="0"/>
                    <a:t>1</a:t>
                  </a:r>
                </a:p>
              </p:txBody>
            </p:sp>
            <p:sp>
              <p:nvSpPr>
                <p:cNvPr id="26" name="AutoShape 20"/>
                <p:cNvSpPr>
                  <a:spLocks noChangeArrowheads="1"/>
                </p:cNvSpPr>
                <p:nvPr/>
              </p:nvSpPr>
              <p:spPr bwMode="auto">
                <a:xfrm rot="1300882">
                  <a:off x="5440363" y="3154363"/>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grpSp>
          <p:sp>
            <p:nvSpPr>
              <p:cNvPr id="35" name="テキスト ボックス 34"/>
              <p:cNvSpPr txBox="1"/>
              <p:nvPr/>
            </p:nvSpPr>
            <p:spPr>
              <a:xfrm>
                <a:off x="3811560" y="1525574"/>
                <a:ext cx="2357454" cy="369332"/>
              </a:xfrm>
              <a:prstGeom prst="rect">
                <a:avLst/>
              </a:prstGeom>
              <a:noFill/>
            </p:spPr>
            <p:txBody>
              <a:bodyPr wrap="square" rtlCol="0">
                <a:spAutoFit/>
              </a:bodyPr>
              <a:lstStyle/>
              <a:p>
                <a:r>
                  <a:rPr lang="ja-JP" altLang="en-US" dirty="0" smtClean="0"/>
                  <a:t>ワーカ</a:t>
                </a:r>
                <a:r>
                  <a:rPr lang="en-US" altLang="ja-JP" dirty="0" smtClean="0"/>
                  <a:t>1</a:t>
                </a:r>
                <a:r>
                  <a:rPr kumimoji="1" lang="ja-JP" altLang="en-US" dirty="0" smtClean="0"/>
                  <a:t>が処理</a:t>
                </a:r>
                <a:endParaRPr kumimoji="1" lang="ja-JP" altLang="en-US" dirty="0"/>
              </a:p>
            </p:txBody>
          </p:sp>
        </p:grpSp>
        <p:sp>
          <p:nvSpPr>
            <p:cNvPr id="50" name="Rectangle 74"/>
            <p:cNvSpPr>
              <a:spLocks noChangeArrowheads="1"/>
            </p:cNvSpPr>
            <p:nvPr/>
          </p:nvSpPr>
          <p:spPr bwMode="auto">
            <a:xfrm>
              <a:off x="3857620" y="22891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c</a:t>
              </a:r>
            </a:p>
          </p:txBody>
        </p:sp>
        <p:sp>
          <p:nvSpPr>
            <p:cNvPr id="51" name="Rectangle 75"/>
            <p:cNvSpPr>
              <a:spLocks noChangeArrowheads="1"/>
            </p:cNvSpPr>
            <p:nvPr/>
          </p:nvSpPr>
          <p:spPr bwMode="auto">
            <a:xfrm>
              <a:off x="3857620" y="27209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a:t>
              </a:r>
            </a:p>
          </p:txBody>
        </p:sp>
        <p:sp>
          <p:nvSpPr>
            <p:cNvPr id="52" name="Rectangle 73"/>
            <p:cNvSpPr>
              <a:spLocks noChangeArrowheads="1"/>
            </p:cNvSpPr>
            <p:nvPr/>
          </p:nvSpPr>
          <p:spPr bwMode="auto">
            <a:xfrm>
              <a:off x="3857620" y="18573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d</a:t>
              </a:r>
            </a:p>
          </p:txBody>
        </p:sp>
      </p:grpSp>
      <p:grpSp>
        <p:nvGrpSpPr>
          <p:cNvPr id="22" name="グループ化 58"/>
          <p:cNvGrpSpPr/>
          <p:nvPr/>
        </p:nvGrpSpPr>
        <p:grpSpPr>
          <a:xfrm>
            <a:off x="3668684" y="3357562"/>
            <a:ext cx="2500330" cy="3025796"/>
            <a:chOff x="3668684" y="3357562"/>
            <a:chExt cx="2500330" cy="3025796"/>
          </a:xfrm>
        </p:grpSpPr>
        <p:grpSp>
          <p:nvGrpSpPr>
            <p:cNvPr id="23" name="グループ化 40"/>
            <p:cNvGrpSpPr/>
            <p:nvPr/>
          </p:nvGrpSpPr>
          <p:grpSpPr>
            <a:xfrm>
              <a:off x="3668684" y="4740284"/>
              <a:ext cx="2500330" cy="1643074"/>
              <a:chOff x="3668684" y="4740284"/>
              <a:chExt cx="2500330" cy="1643074"/>
            </a:xfrm>
          </p:grpSpPr>
          <p:sp>
            <p:nvSpPr>
              <p:cNvPr id="34" name="角丸四角形 33"/>
              <p:cNvSpPr/>
              <p:nvPr/>
            </p:nvSpPr>
            <p:spPr>
              <a:xfrm>
                <a:off x="3668684" y="4740284"/>
                <a:ext cx="2071702" cy="1643074"/>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11" name="AutoShape 9"/>
              <p:cNvSpPr>
                <a:spLocks noChangeArrowheads="1"/>
              </p:cNvSpPr>
              <p:nvPr/>
            </p:nvSpPr>
            <p:spPr bwMode="auto">
              <a:xfrm>
                <a:off x="4883124" y="5097474"/>
                <a:ext cx="619125" cy="114300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b</a:t>
                </a:r>
                <a:r>
                  <a:rPr lang="ja-JP" altLang="en-US" dirty="0"/>
                  <a:t>：</a:t>
                </a:r>
                <a:r>
                  <a:rPr lang="en-US" altLang="ja-JP" dirty="0"/>
                  <a:t>1</a:t>
                </a:r>
              </a:p>
              <a:p>
                <a:pPr algn="ctr"/>
                <a:r>
                  <a:rPr lang="en-US" altLang="ja-JP" dirty="0"/>
                  <a:t>d</a:t>
                </a:r>
                <a:r>
                  <a:rPr lang="ja-JP" altLang="en-US" dirty="0"/>
                  <a:t>：</a:t>
                </a:r>
                <a:r>
                  <a:rPr lang="en-US" altLang="ja-JP" dirty="0"/>
                  <a:t>1</a:t>
                </a:r>
              </a:p>
            </p:txBody>
          </p:sp>
          <p:sp>
            <p:nvSpPr>
              <p:cNvPr id="38" name="テキスト ボックス 37"/>
              <p:cNvSpPr txBox="1"/>
              <p:nvPr/>
            </p:nvSpPr>
            <p:spPr>
              <a:xfrm>
                <a:off x="3811560" y="4740284"/>
                <a:ext cx="2357454" cy="369332"/>
              </a:xfrm>
              <a:prstGeom prst="rect">
                <a:avLst/>
              </a:prstGeom>
              <a:noFill/>
            </p:spPr>
            <p:txBody>
              <a:bodyPr wrap="square" rtlCol="0">
                <a:spAutoFit/>
              </a:bodyPr>
              <a:lstStyle/>
              <a:p>
                <a:r>
                  <a:rPr lang="ja-JP" altLang="en-US" dirty="0" smtClean="0"/>
                  <a:t>ワーカ</a:t>
                </a:r>
                <a:r>
                  <a:rPr lang="en-US" altLang="ja-JP" dirty="0" smtClean="0"/>
                  <a:t>3</a:t>
                </a:r>
                <a:r>
                  <a:rPr kumimoji="1" lang="ja-JP" altLang="en-US" dirty="0" smtClean="0"/>
                  <a:t>が処理</a:t>
                </a:r>
                <a:endParaRPr kumimoji="1" lang="ja-JP" altLang="en-US" dirty="0"/>
              </a:p>
            </p:txBody>
          </p:sp>
        </p:grpSp>
        <p:sp>
          <p:nvSpPr>
            <p:cNvPr id="54" name="Rectangle 78"/>
            <p:cNvSpPr>
              <a:spLocks noChangeArrowheads="1"/>
            </p:cNvSpPr>
            <p:nvPr/>
          </p:nvSpPr>
          <p:spPr bwMode="auto">
            <a:xfrm>
              <a:off x="3857620" y="5072074"/>
              <a:ext cx="936625" cy="357188"/>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d</a:t>
              </a:r>
            </a:p>
          </p:txBody>
        </p:sp>
        <p:grpSp>
          <p:nvGrpSpPr>
            <p:cNvPr id="27" name="グループ化 57"/>
            <p:cNvGrpSpPr/>
            <p:nvPr/>
          </p:nvGrpSpPr>
          <p:grpSpPr>
            <a:xfrm>
              <a:off x="3668684" y="3357562"/>
              <a:ext cx="2403514" cy="1239846"/>
              <a:chOff x="3668684" y="3357562"/>
              <a:chExt cx="2403514" cy="1239846"/>
            </a:xfrm>
          </p:grpSpPr>
          <p:grpSp>
            <p:nvGrpSpPr>
              <p:cNvPr id="28" name="グループ化 39"/>
              <p:cNvGrpSpPr/>
              <p:nvPr/>
            </p:nvGrpSpPr>
            <p:grpSpPr>
              <a:xfrm>
                <a:off x="3668684" y="3357562"/>
                <a:ext cx="2403514" cy="1239846"/>
                <a:chOff x="3668684" y="3357562"/>
                <a:chExt cx="2403514" cy="1239846"/>
              </a:xfrm>
            </p:grpSpPr>
            <p:sp>
              <p:nvSpPr>
                <p:cNvPr id="33" name="角丸四角形 32"/>
                <p:cNvSpPr/>
                <p:nvPr/>
              </p:nvSpPr>
              <p:spPr>
                <a:xfrm>
                  <a:off x="3668684" y="3382962"/>
                  <a:ext cx="2071702" cy="1214446"/>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9" name="AutoShape 7"/>
                <p:cNvSpPr>
                  <a:spLocks noChangeArrowheads="1"/>
                </p:cNvSpPr>
                <p:nvPr/>
              </p:nvSpPr>
              <p:spPr bwMode="auto">
                <a:xfrm>
                  <a:off x="4851374" y="3883028"/>
                  <a:ext cx="619125" cy="614363"/>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c</a:t>
                  </a:r>
                  <a:r>
                    <a:rPr lang="ja-JP" altLang="en-US" dirty="0"/>
                    <a:t>：</a:t>
                  </a:r>
                  <a:r>
                    <a:rPr lang="en-US" altLang="ja-JP" dirty="0"/>
                    <a:t>1</a:t>
                  </a:r>
                </a:p>
              </p:txBody>
            </p:sp>
            <p:sp>
              <p:nvSpPr>
                <p:cNvPr id="37" name="テキスト ボックス 36"/>
                <p:cNvSpPr txBox="1"/>
                <p:nvPr/>
              </p:nvSpPr>
              <p:spPr>
                <a:xfrm>
                  <a:off x="3714744" y="3357562"/>
                  <a:ext cx="2357454" cy="369332"/>
                </a:xfrm>
                <a:prstGeom prst="rect">
                  <a:avLst/>
                </a:prstGeom>
                <a:noFill/>
              </p:spPr>
              <p:txBody>
                <a:bodyPr wrap="square" rtlCol="0">
                  <a:spAutoFit/>
                </a:bodyPr>
                <a:lstStyle/>
                <a:p>
                  <a:r>
                    <a:rPr lang="ja-JP" altLang="en-US" dirty="0" smtClean="0"/>
                    <a:t>ワーカ</a:t>
                  </a:r>
                  <a:r>
                    <a:rPr lang="en-US" altLang="ja-JP" dirty="0" smtClean="0"/>
                    <a:t>2</a:t>
                  </a:r>
                  <a:r>
                    <a:rPr kumimoji="1" lang="ja-JP" altLang="en-US" dirty="0" smtClean="0"/>
                    <a:t>が処理</a:t>
                  </a:r>
                  <a:endParaRPr kumimoji="1" lang="ja-JP" altLang="en-US" dirty="0"/>
                </a:p>
              </p:txBody>
            </p:sp>
          </p:grpSp>
          <p:sp>
            <p:nvSpPr>
              <p:cNvPr id="53" name="Rectangle 76"/>
              <p:cNvSpPr>
                <a:spLocks noChangeArrowheads="1"/>
              </p:cNvSpPr>
              <p:nvPr/>
            </p:nvSpPr>
            <p:spPr bwMode="auto">
              <a:xfrm>
                <a:off x="3857620" y="3714752"/>
                <a:ext cx="936625" cy="355600"/>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a:t>
                </a:r>
              </a:p>
            </p:txBody>
          </p:sp>
          <p:sp>
            <p:nvSpPr>
              <p:cNvPr id="55" name="Rectangle 77"/>
              <p:cNvSpPr>
                <a:spLocks noChangeArrowheads="1"/>
              </p:cNvSpPr>
              <p:nvPr/>
            </p:nvSpPr>
            <p:spPr bwMode="auto">
              <a:xfrm>
                <a:off x="3857620" y="4143380"/>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a</a:t>
                </a:r>
              </a:p>
            </p:txBody>
          </p:sp>
        </p:grpSp>
        <p:sp>
          <p:nvSpPr>
            <p:cNvPr id="56" name="Rectangle 79"/>
            <p:cNvSpPr>
              <a:spLocks noChangeArrowheads="1"/>
            </p:cNvSpPr>
            <p:nvPr/>
          </p:nvSpPr>
          <p:spPr bwMode="auto">
            <a:xfrm>
              <a:off x="3857620" y="5500702"/>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a</a:t>
              </a:r>
            </a:p>
          </p:txBody>
        </p:sp>
      </p:grpSp>
      <p:sp>
        <p:nvSpPr>
          <p:cNvPr id="16" name="AutoShape 16"/>
          <p:cNvSpPr>
            <a:spLocks noChangeArrowheads="1"/>
          </p:cNvSpPr>
          <p:nvPr/>
        </p:nvSpPr>
        <p:spPr bwMode="auto">
          <a:xfrm rot="19232820">
            <a:off x="2305771" y="3228660"/>
            <a:ext cx="1833835" cy="198150"/>
          </a:xfrm>
          <a:prstGeom prst="rightArrow">
            <a:avLst>
              <a:gd name="adj1" fmla="val 50000"/>
              <a:gd name="adj2" fmla="val 194010"/>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8" name="AutoShape 18"/>
          <p:cNvSpPr>
            <a:spLocks noChangeArrowheads="1"/>
          </p:cNvSpPr>
          <p:nvPr/>
        </p:nvSpPr>
        <p:spPr bwMode="auto">
          <a:xfrm rot="1867080">
            <a:off x="2339167" y="4718041"/>
            <a:ext cx="1758522" cy="182210"/>
          </a:xfrm>
          <a:prstGeom prst="rightArrow">
            <a:avLst>
              <a:gd name="adj1" fmla="val 50000"/>
              <a:gd name="adj2" fmla="val 24235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7" name="AutoShape 17"/>
          <p:cNvSpPr>
            <a:spLocks noChangeArrowheads="1"/>
          </p:cNvSpPr>
          <p:nvPr/>
        </p:nvSpPr>
        <p:spPr bwMode="auto">
          <a:xfrm rot="270053">
            <a:off x="2437821" y="4136451"/>
            <a:ext cx="1521076" cy="177271"/>
          </a:xfrm>
          <a:prstGeom prst="rightArrow">
            <a:avLst>
              <a:gd name="adj1" fmla="val 50000"/>
              <a:gd name="adj2" fmla="val 21424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57" name="四角形吹き出し 56"/>
          <p:cNvSpPr/>
          <p:nvPr/>
        </p:nvSpPr>
        <p:spPr>
          <a:xfrm>
            <a:off x="6215074" y="4143380"/>
            <a:ext cx="2571768" cy="1928826"/>
          </a:xfrm>
          <a:prstGeom prst="wedgeRectCallout">
            <a:avLst>
              <a:gd name="adj1" fmla="val -64341"/>
              <a:gd name="adj2" fmla="val -112782"/>
            </a:avLst>
          </a:prstGeom>
          <a:solidFill>
            <a:schemeClr val="accent5">
              <a:alpha val="43000"/>
            </a:schemeClr>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ysClr val="windowText" lastClr="000000"/>
                </a:solidFill>
              </a:rPr>
              <a:t>仮にここで</a:t>
            </a:r>
            <a:r>
              <a:rPr kumimoji="1" lang="en-US" altLang="ja-JP" dirty="0" smtClean="0">
                <a:solidFill>
                  <a:sysClr val="windowText" lastClr="000000"/>
                </a:solidFill>
              </a:rPr>
              <a:t>c</a:t>
            </a:r>
            <a:r>
              <a:rPr kumimoji="1" lang="ja-JP" altLang="en-US" dirty="0" smtClean="0">
                <a:solidFill>
                  <a:sysClr val="windowText" lastClr="000000"/>
                </a:solidFill>
              </a:rPr>
              <a:t>による射影に時間がかかると</a:t>
            </a:r>
            <a:r>
              <a:rPr lang="ja-JP" altLang="en-US" dirty="0" smtClean="0">
                <a:solidFill>
                  <a:sysClr val="windowText" lastClr="000000"/>
                </a:solidFill>
              </a:rPr>
              <a:t>，ワーカ</a:t>
            </a:r>
            <a:r>
              <a:rPr lang="en-US" altLang="ja-JP" dirty="0" smtClean="0">
                <a:solidFill>
                  <a:sysClr val="windowText" lastClr="000000"/>
                </a:solidFill>
              </a:rPr>
              <a:t>1</a:t>
            </a:r>
            <a:r>
              <a:rPr lang="ja-JP" altLang="en-US" dirty="0" smtClean="0">
                <a:solidFill>
                  <a:sysClr val="windowText" lastClr="000000"/>
                </a:solidFill>
              </a:rPr>
              <a:t>に負荷が集中する</a:t>
            </a:r>
            <a:endParaRPr lang="en-US" altLang="ja-JP" dirty="0" smtClean="0">
              <a:solidFill>
                <a:sysClr val="windowText" lastClr="000000"/>
              </a:solidFill>
            </a:endParaRPr>
          </a:p>
          <a:p>
            <a:endParaRPr kumimoji="1" lang="en-US" altLang="ja-JP" dirty="0" smtClean="0">
              <a:solidFill>
                <a:sysClr val="windowText" lastClr="000000"/>
              </a:solidFill>
            </a:endParaRPr>
          </a:p>
          <a:p>
            <a:r>
              <a:rPr kumimoji="1" lang="ja-JP" altLang="en-US" dirty="0" smtClean="0">
                <a:solidFill>
                  <a:sysClr val="windowText" lastClr="000000"/>
                </a:solidFill>
              </a:rPr>
              <a:t>全体の処理速度が向上しない</a:t>
            </a:r>
            <a:endParaRPr kumimoji="1" lang="en-US" altLang="ja-JP" dirty="0" smtClean="0">
              <a:solidFill>
                <a:sysClr val="windowText" lastClr="000000"/>
              </a:solidFill>
            </a:endParaRPr>
          </a:p>
        </p:txBody>
      </p:sp>
      <p:sp>
        <p:nvSpPr>
          <p:cNvPr id="59" name="テキスト ボックス 58"/>
          <p:cNvSpPr txBox="1"/>
          <p:nvPr/>
        </p:nvSpPr>
        <p:spPr>
          <a:xfrm>
            <a:off x="214282" y="2928934"/>
            <a:ext cx="2357454" cy="369332"/>
          </a:xfrm>
          <a:prstGeom prst="rect">
            <a:avLst/>
          </a:prstGeom>
          <a:noFill/>
        </p:spPr>
        <p:txBody>
          <a:bodyPr wrap="square" rtlCol="0">
            <a:spAutoFit/>
          </a:bodyPr>
          <a:lstStyle/>
          <a:p>
            <a:r>
              <a:rPr lang="ja-JP" altLang="en-US" dirty="0" smtClean="0"/>
              <a:t>マスタがジョブを管理</a:t>
            </a:r>
            <a:endParaRPr kumimoji="1" lang="ja-JP" altLang="en-US" dirty="0"/>
          </a:p>
        </p:txBody>
      </p:sp>
      <p:sp>
        <p:nvSpPr>
          <p:cNvPr id="63" name="正方形/長方形 62"/>
          <p:cNvSpPr/>
          <p:nvPr/>
        </p:nvSpPr>
        <p:spPr>
          <a:xfrm>
            <a:off x="214282" y="5357826"/>
            <a:ext cx="2928958" cy="784830"/>
          </a:xfrm>
          <a:prstGeom prst="rect">
            <a:avLst/>
          </a:prstGeom>
        </p:spPr>
        <p:txBody>
          <a:bodyPr wrap="square">
            <a:spAutoFit/>
          </a:bodyPr>
          <a:lstStyle/>
          <a:p>
            <a:r>
              <a:rPr lang="en-US" altLang="ja-JP" sz="900" dirty="0" smtClean="0"/>
              <a:t>[1]</a:t>
            </a:r>
            <a:r>
              <a:rPr lang="ja-JP" altLang="en-US" sz="900" dirty="0" smtClean="0"/>
              <a:t>　</a:t>
            </a:r>
            <a:r>
              <a:rPr lang="en-US" altLang="ja-JP" sz="900" dirty="0" smtClean="0"/>
              <a:t>Design</a:t>
            </a:r>
            <a:r>
              <a:rPr lang="ja-JP" altLang="en-US" sz="900" dirty="0" smtClean="0"/>
              <a:t> </a:t>
            </a:r>
            <a:r>
              <a:rPr lang="en-US" altLang="ja-JP" sz="900" dirty="0" smtClean="0"/>
              <a:t>and Implementation of Parallel Modified </a:t>
            </a:r>
            <a:r>
              <a:rPr lang="en-US" altLang="ja-JP" sz="900" dirty="0" err="1" smtClean="0"/>
              <a:t>PrefixSpan</a:t>
            </a:r>
            <a:r>
              <a:rPr lang="en-US" altLang="ja-JP" sz="900" dirty="0" smtClean="0"/>
              <a:t> Method, </a:t>
            </a:r>
          </a:p>
          <a:p>
            <a:r>
              <a:rPr lang="en-US" altLang="ja-JP" sz="900" dirty="0" err="1" smtClean="0"/>
              <a:t>Sutou</a:t>
            </a:r>
            <a:r>
              <a:rPr lang="en-US" altLang="ja-JP" sz="900" dirty="0" smtClean="0"/>
              <a:t> ,T.  Tamura, K. Mori, Y. and </a:t>
            </a:r>
            <a:r>
              <a:rPr lang="en-US" altLang="ja-JP" sz="900" dirty="0" err="1" smtClean="0"/>
              <a:t>Kitakami</a:t>
            </a:r>
            <a:r>
              <a:rPr lang="en-US" altLang="ja-JP" sz="900" dirty="0" smtClean="0"/>
              <a:t>, H.,</a:t>
            </a:r>
          </a:p>
          <a:p>
            <a:r>
              <a:rPr lang="en-US" sz="900" dirty="0" smtClean="0">
                <a:hlinkClick r:id="rId3"/>
              </a:rPr>
              <a:t>High Performance Computing </a:t>
            </a:r>
            <a:r>
              <a:rPr lang="en-US" sz="900" dirty="0" smtClean="0"/>
              <a:t>Volume 2858/2003 (Springer Berlin / Heidelberg), pp.</a:t>
            </a:r>
            <a:r>
              <a:rPr lang="ja-JP" altLang="en-US" sz="900" dirty="0" smtClean="0"/>
              <a:t> </a:t>
            </a:r>
            <a:r>
              <a:rPr lang="en-US" altLang="ja-JP" sz="900" dirty="0" smtClean="0"/>
              <a:t>412-422 (2003)</a:t>
            </a:r>
            <a:endParaRPr lang="ja-JP" altLang="en-US" sz="900" dirty="0"/>
          </a:p>
        </p:txBody>
      </p:sp>
      <p:sp>
        <p:nvSpPr>
          <p:cNvPr id="58" name="日付プレースホルダ 57"/>
          <p:cNvSpPr>
            <a:spLocks noGrp="1"/>
          </p:cNvSpPr>
          <p:nvPr>
            <p:ph type="dt" sz="half" idx="11"/>
          </p:nvPr>
        </p:nvSpPr>
        <p:spPr/>
        <p:txBody>
          <a:bodyPr/>
          <a:lstStyle/>
          <a:p>
            <a:fld id="{91159E3B-52B6-441A-B619-7B13CA3FE133}" type="datetime1">
              <a:rPr lang="ja-JP" altLang="en-US" smtClean="0"/>
              <a:pPr/>
              <a:t>2009/2/23</a:t>
            </a:fld>
            <a:endParaRPr lang="en-US" altLang="ja-JP"/>
          </a:p>
        </p:txBody>
      </p:sp>
      <p:sp>
        <p:nvSpPr>
          <p:cNvPr id="61" name="スライド番号プレースホルダ 60"/>
          <p:cNvSpPr>
            <a:spLocks noGrp="1"/>
          </p:cNvSpPr>
          <p:nvPr>
            <p:ph type="sldNum" sz="quarter" idx="12"/>
          </p:nvPr>
        </p:nvSpPr>
        <p:spPr/>
        <p:txBody>
          <a:bodyPr/>
          <a:lstStyle/>
          <a:p>
            <a:fld id="{E0B8FA13-F6B3-42AE-8274-8875A6E5487C}" type="slidenum">
              <a:rPr lang="en-US" altLang="ja-JP" smtClean="0"/>
              <a:pPr/>
              <a:t>21</a:t>
            </a:fld>
            <a:endParaRPr lang="en-US" altLang="ja-JP"/>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nodeType="clickEffect">
                                  <p:stCondLst>
                                    <p:cond delay="0"/>
                                  </p:stCondLst>
                                  <p:childTnLst>
                                    <p:animEffect transition="out" filter="checkerboard(across)">
                                      <p:cBhvr>
                                        <p:cTn id="11" dur="500"/>
                                        <p:tgtEl>
                                          <p:spTgt spid="3"/>
                                        </p:tgtEl>
                                      </p:cBhvr>
                                    </p:animEffect>
                                    <p:set>
                                      <p:cBhvr>
                                        <p:cTn id="12" dur="1" fill="hold">
                                          <p:stCondLst>
                                            <p:cond delay="499"/>
                                          </p:stCondLst>
                                        </p:cTn>
                                        <p:tgtEl>
                                          <p:spTgt spid="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heckerboard(across)">
                                      <p:cBhvr>
                                        <p:cTn id="17" dur="500"/>
                                        <p:tgtEl>
                                          <p:spTgt spid="10"/>
                                        </p:tgtEl>
                                      </p:cBhvr>
                                    </p:animEffect>
                                  </p:childTnLst>
                                </p:cTn>
                              </p:par>
                              <p:par>
                                <p:cTn id="18" presetID="5" presetClass="entr" presetSubtype="10" fill="hold" nodeType="with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checkerboard(across)">
                                      <p:cBhvr>
                                        <p:cTn id="20" dur="500"/>
                                        <p:tgtEl>
                                          <p:spTgt spid="22"/>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57"/>
                                        </p:tgtEl>
                                        <p:attrNameLst>
                                          <p:attrName>style.visibility</p:attrName>
                                        </p:attrNameLst>
                                      </p:cBhvr>
                                      <p:to>
                                        <p:strVal val="visible"/>
                                      </p:to>
                                    </p:set>
                                    <p:animEffect transition="in" filter="checkerboard(across)">
                                      <p:cBhvr>
                                        <p:cTn id="25"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3" name="グループ化 102"/>
          <p:cNvGrpSpPr/>
          <p:nvPr/>
        </p:nvGrpSpPr>
        <p:grpSpPr>
          <a:xfrm>
            <a:off x="3668684" y="1454136"/>
            <a:ext cx="3929090" cy="4929222"/>
            <a:chOff x="3668684" y="1454136"/>
            <a:chExt cx="3929090" cy="4929222"/>
          </a:xfrm>
        </p:grpSpPr>
        <p:grpSp>
          <p:nvGrpSpPr>
            <p:cNvPr id="4" name="グループ化 99"/>
            <p:cNvGrpSpPr/>
            <p:nvPr/>
          </p:nvGrpSpPr>
          <p:grpSpPr>
            <a:xfrm>
              <a:off x="3668684" y="1454136"/>
              <a:ext cx="3929090" cy="1857388"/>
              <a:chOff x="3668684" y="1454136"/>
              <a:chExt cx="3929090" cy="1857388"/>
            </a:xfrm>
          </p:grpSpPr>
          <p:sp>
            <p:nvSpPr>
              <p:cNvPr id="32" name="角丸四角形 31"/>
              <p:cNvSpPr/>
              <p:nvPr/>
            </p:nvSpPr>
            <p:spPr>
              <a:xfrm>
                <a:off x="3668684" y="1454136"/>
                <a:ext cx="3929090" cy="1857388"/>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35" name="テキスト ボックス 34"/>
              <p:cNvSpPr txBox="1"/>
              <p:nvPr/>
            </p:nvSpPr>
            <p:spPr>
              <a:xfrm>
                <a:off x="3811560" y="1525574"/>
                <a:ext cx="2357454" cy="369332"/>
              </a:xfrm>
              <a:prstGeom prst="rect">
                <a:avLst/>
              </a:prstGeom>
              <a:noFill/>
            </p:spPr>
            <p:txBody>
              <a:bodyPr wrap="square" rtlCol="0">
                <a:spAutoFit/>
              </a:bodyPr>
              <a:lstStyle/>
              <a:p>
                <a:r>
                  <a:rPr lang="ja-JP" altLang="en-US" dirty="0" smtClean="0"/>
                  <a:t>ワーカ</a:t>
                </a:r>
                <a:r>
                  <a:rPr lang="en-US" altLang="ja-JP" dirty="0" smtClean="0"/>
                  <a:t>1</a:t>
                </a:r>
                <a:r>
                  <a:rPr kumimoji="1" lang="ja-JP" altLang="en-US" dirty="0" smtClean="0"/>
                  <a:t>が処理</a:t>
                </a:r>
                <a:endParaRPr kumimoji="1" lang="ja-JP" altLang="en-US" dirty="0"/>
              </a:p>
            </p:txBody>
          </p:sp>
        </p:grpSp>
        <p:grpSp>
          <p:nvGrpSpPr>
            <p:cNvPr id="5" name="グループ化 98"/>
            <p:cNvGrpSpPr/>
            <p:nvPr/>
          </p:nvGrpSpPr>
          <p:grpSpPr>
            <a:xfrm>
              <a:off x="3668684" y="1857364"/>
              <a:ext cx="2500330" cy="4525994"/>
              <a:chOff x="3668684" y="1857364"/>
              <a:chExt cx="2500330" cy="4525994"/>
            </a:xfrm>
          </p:grpSpPr>
          <p:sp>
            <p:nvSpPr>
              <p:cNvPr id="12" name="AutoShape 10"/>
              <p:cNvSpPr>
                <a:spLocks noChangeArrowheads="1"/>
              </p:cNvSpPr>
              <p:nvPr/>
            </p:nvSpPr>
            <p:spPr bwMode="auto">
              <a:xfrm>
                <a:off x="4883124" y="1954202"/>
                <a:ext cx="619125" cy="1214437"/>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a:1</a:t>
                </a:r>
              </a:p>
              <a:p>
                <a:pPr algn="ctr"/>
                <a:r>
                  <a:rPr lang="en-US" altLang="ja-JP" u="sng" dirty="0"/>
                  <a:t>b</a:t>
                </a:r>
                <a:r>
                  <a:rPr lang="ja-JP" altLang="en-US" u="sng" dirty="0"/>
                  <a:t>：</a:t>
                </a:r>
                <a:r>
                  <a:rPr lang="en-US" altLang="ja-JP" u="sng" dirty="0"/>
                  <a:t>2</a:t>
                </a:r>
              </a:p>
              <a:p>
                <a:pPr algn="ctr"/>
                <a:r>
                  <a:rPr lang="en-US" altLang="ja-JP" u="sng" dirty="0"/>
                  <a:t>c</a:t>
                </a:r>
                <a:r>
                  <a:rPr lang="ja-JP" altLang="en-US" u="sng" dirty="0"/>
                  <a:t>：</a:t>
                </a:r>
                <a:r>
                  <a:rPr lang="en-US" altLang="ja-JP" u="sng" dirty="0"/>
                  <a:t>2</a:t>
                </a:r>
              </a:p>
              <a:p>
                <a:pPr algn="ctr"/>
                <a:r>
                  <a:rPr lang="en-US" altLang="ja-JP" dirty="0"/>
                  <a:t>d</a:t>
                </a:r>
                <a:r>
                  <a:rPr lang="ja-JP" altLang="en-US" dirty="0"/>
                  <a:t>：</a:t>
                </a:r>
                <a:r>
                  <a:rPr lang="en-US" altLang="ja-JP" dirty="0"/>
                  <a:t>1</a:t>
                </a:r>
              </a:p>
            </p:txBody>
          </p:sp>
          <p:sp>
            <p:nvSpPr>
              <p:cNvPr id="19" name="AutoShape 20"/>
              <p:cNvSpPr>
                <a:spLocks noChangeArrowheads="1"/>
              </p:cNvSpPr>
              <p:nvPr/>
            </p:nvSpPr>
            <p:spPr bwMode="auto">
              <a:xfrm rot="20854443">
                <a:off x="5416524" y="2379652"/>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26" name="AutoShape 20"/>
              <p:cNvSpPr>
                <a:spLocks noChangeArrowheads="1"/>
              </p:cNvSpPr>
              <p:nvPr/>
            </p:nvSpPr>
            <p:spPr bwMode="auto">
              <a:xfrm rot="1300882">
                <a:off x="5394299" y="2751127"/>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50" name="Rectangle 74"/>
              <p:cNvSpPr>
                <a:spLocks noChangeArrowheads="1"/>
              </p:cNvSpPr>
              <p:nvPr/>
            </p:nvSpPr>
            <p:spPr bwMode="auto">
              <a:xfrm>
                <a:off x="3857620" y="22891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c</a:t>
                </a:r>
              </a:p>
            </p:txBody>
          </p:sp>
          <p:sp>
            <p:nvSpPr>
              <p:cNvPr id="51" name="Rectangle 75"/>
              <p:cNvSpPr>
                <a:spLocks noChangeArrowheads="1"/>
              </p:cNvSpPr>
              <p:nvPr/>
            </p:nvSpPr>
            <p:spPr bwMode="auto">
              <a:xfrm>
                <a:off x="3857620" y="27209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a:t>
                </a:r>
              </a:p>
            </p:txBody>
          </p:sp>
          <p:sp>
            <p:nvSpPr>
              <p:cNvPr id="52" name="Rectangle 73"/>
              <p:cNvSpPr>
                <a:spLocks noChangeArrowheads="1"/>
              </p:cNvSpPr>
              <p:nvPr/>
            </p:nvSpPr>
            <p:spPr bwMode="auto">
              <a:xfrm>
                <a:off x="3857620" y="18573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d</a:t>
                </a:r>
              </a:p>
            </p:txBody>
          </p:sp>
          <p:grpSp>
            <p:nvGrpSpPr>
              <p:cNvPr id="7" name="グループ化 58"/>
              <p:cNvGrpSpPr/>
              <p:nvPr/>
            </p:nvGrpSpPr>
            <p:grpSpPr>
              <a:xfrm>
                <a:off x="3668684" y="3357562"/>
                <a:ext cx="2500330" cy="3025796"/>
                <a:chOff x="3668684" y="3357562"/>
                <a:chExt cx="2500330" cy="3025796"/>
              </a:xfrm>
            </p:grpSpPr>
            <p:grpSp>
              <p:nvGrpSpPr>
                <p:cNvPr id="8" name="グループ化 40"/>
                <p:cNvGrpSpPr/>
                <p:nvPr/>
              </p:nvGrpSpPr>
              <p:grpSpPr>
                <a:xfrm>
                  <a:off x="3668684" y="4740284"/>
                  <a:ext cx="2500330" cy="1643074"/>
                  <a:chOff x="3668684" y="4740284"/>
                  <a:chExt cx="2500330" cy="1643074"/>
                </a:xfrm>
              </p:grpSpPr>
              <p:sp>
                <p:nvSpPr>
                  <p:cNvPr id="34" name="角丸四角形 33"/>
                  <p:cNvSpPr/>
                  <p:nvPr/>
                </p:nvSpPr>
                <p:spPr>
                  <a:xfrm>
                    <a:off x="3668684" y="4740284"/>
                    <a:ext cx="2071702" cy="1643074"/>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11" name="AutoShape 9"/>
                  <p:cNvSpPr>
                    <a:spLocks noChangeArrowheads="1"/>
                  </p:cNvSpPr>
                  <p:nvPr/>
                </p:nvSpPr>
                <p:spPr bwMode="auto">
                  <a:xfrm>
                    <a:off x="4883124" y="5097474"/>
                    <a:ext cx="619125" cy="114300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b</a:t>
                    </a:r>
                    <a:r>
                      <a:rPr lang="ja-JP" altLang="en-US" dirty="0"/>
                      <a:t>：</a:t>
                    </a:r>
                    <a:r>
                      <a:rPr lang="en-US" altLang="ja-JP" dirty="0"/>
                      <a:t>1</a:t>
                    </a:r>
                  </a:p>
                  <a:p>
                    <a:pPr algn="ctr"/>
                    <a:r>
                      <a:rPr lang="en-US" altLang="ja-JP" dirty="0"/>
                      <a:t>d</a:t>
                    </a:r>
                    <a:r>
                      <a:rPr lang="ja-JP" altLang="en-US" dirty="0"/>
                      <a:t>：</a:t>
                    </a:r>
                    <a:r>
                      <a:rPr lang="en-US" altLang="ja-JP" dirty="0"/>
                      <a:t>1</a:t>
                    </a:r>
                  </a:p>
                </p:txBody>
              </p:sp>
              <p:sp>
                <p:nvSpPr>
                  <p:cNvPr id="38" name="テキスト ボックス 37"/>
                  <p:cNvSpPr txBox="1"/>
                  <p:nvPr/>
                </p:nvSpPr>
                <p:spPr>
                  <a:xfrm>
                    <a:off x="3811560" y="4740284"/>
                    <a:ext cx="2357454" cy="369332"/>
                  </a:xfrm>
                  <a:prstGeom prst="rect">
                    <a:avLst/>
                  </a:prstGeom>
                  <a:noFill/>
                </p:spPr>
                <p:txBody>
                  <a:bodyPr wrap="square" rtlCol="0">
                    <a:spAutoFit/>
                  </a:bodyPr>
                  <a:lstStyle/>
                  <a:p>
                    <a:r>
                      <a:rPr lang="ja-JP" altLang="en-US" dirty="0" smtClean="0"/>
                      <a:t>ワーカ</a:t>
                    </a:r>
                    <a:r>
                      <a:rPr lang="en-US" altLang="ja-JP" dirty="0" smtClean="0"/>
                      <a:t>3</a:t>
                    </a:r>
                    <a:r>
                      <a:rPr kumimoji="1" lang="ja-JP" altLang="en-US" dirty="0" smtClean="0"/>
                      <a:t>が処理</a:t>
                    </a:r>
                    <a:endParaRPr kumimoji="1" lang="ja-JP" altLang="en-US" dirty="0"/>
                  </a:p>
                </p:txBody>
              </p:sp>
            </p:grpSp>
            <p:sp>
              <p:nvSpPr>
                <p:cNvPr id="54" name="Rectangle 78"/>
                <p:cNvSpPr>
                  <a:spLocks noChangeArrowheads="1"/>
                </p:cNvSpPr>
                <p:nvPr/>
              </p:nvSpPr>
              <p:spPr bwMode="auto">
                <a:xfrm>
                  <a:off x="3857620" y="5072074"/>
                  <a:ext cx="936625" cy="357188"/>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d</a:t>
                  </a:r>
                </a:p>
              </p:txBody>
            </p:sp>
            <p:grpSp>
              <p:nvGrpSpPr>
                <p:cNvPr id="10" name="グループ化 57"/>
                <p:cNvGrpSpPr/>
                <p:nvPr/>
              </p:nvGrpSpPr>
              <p:grpSpPr>
                <a:xfrm>
                  <a:off x="3668684" y="3357562"/>
                  <a:ext cx="2403514" cy="1239846"/>
                  <a:chOff x="3668684" y="3357562"/>
                  <a:chExt cx="2403514" cy="1239846"/>
                </a:xfrm>
              </p:grpSpPr>
              <p:grpSp>
                <p:nvGrpSpPr>
                  <p:cNvPr id="15" name="グループ化 39"/>
                  <p:cNvGrpSpPr/>
                  <p:nvPr/>
                </p:nvGrpSpPr>
                <p:grpSpPr>
                  <a:xfrm>
                    <a:off x="3668684" y="3357562"/>
                    <a:ext cx="2403514" cy="1239846"/>
                    <a:chOff x="3668684" y="3357562"/>
                    <a:chExt cx="2403514" cy="1239846"/>
                  </a:xfrm>
                </p:grpSpPr>
                <p:sp>
                  <p:nvSpPr>
                    <p:cNvPr id="33" name="角丸四角形 32"/>
                    <p:cNvSpPr/>
                    <p:nvPr/>
                  </p:nvSpPr>
                  <p:spPr>
                    <a:xfrm>
                      <a:off x="3668684" y="3382962"/>
                      <a:ext cx="2071702" cy="1214446"/>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9" name="AutoShape 7"/>
                    <p:cNvSpPr>
                      <a:spLocks noChangeArrowheads="1"/>
                    </p:cNvSpPr>
                    <p:nvPr/>
                  </p:nvSpPr>
                  <p:spPr bwMode="auto">
                    <a:xfrm>
                      <a:off x="4851374" y="3883028"/>
                      <a:ext cx="619125" cy="614363"/>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c</a:t>
                      </a:r>
                      <a:r>
                        <a:rPr lang="ja-JP" altLang="en-US" dirty="0"/>
                        <a:t>：</a:t>
                      </a:r>
                      <a:r>
                        <a:rPr lang="en-US" altLang="ja-JP" dirty="0"/>
                        <a:t>1</a:t>
                      </a:r>
                    </a:p>
                  </p:txBody>
                </p:sp>
                <p:sp>
                  <p:nvSpPr>
                    <p:cNvPr id="37" name="テキスト ボックス 36"/>
                    <p:cNvSpPr txBox="1"/>
                    <p:nvPr/>
                  </p:nvSpPr>
                  <p:spPr>
                    <a:xfrm>
                      <a:off x="3714744" y="3357562"/>
                      <a:ext cx="2357454" cy="369332"/>
                    </a:xfrm>
                    <a:prstGeom prst="rect">
                      <a:avLst/>
                    </a:prstGeom>
                    <a:noFill/>
                  </p:spPr>
                  <p:txBody>
                    <a:bodyPr wrap="square" rtlCol="0">
                      <a:spAutoFit/>
                    </a:bodyPr>
                    <a:lstStyle/>
                    <a:p>
                      <a:r>
                        <a:rPr lang="ja-JP" altLang="en-US" dirty="0" smtClean="0"/>
                        <a:t>ワーカ</a:t>
                      </a:r>
                      <a:r>
                        <a:rPr lang="en-US" altLang="ja-JP" dirty="0" smtClean="0"/>
                        <a:t>2</a:t>
                      </a:r>
                      <a:r>
                        <a:rPr kumimoji="1" lang="ja-JP" altLang="en-US" dirty="0" smtClean="0"/>
                        <a:t>が処理</a:t>
                      </a:r>
                      <a:endParaRPr kumimoji="1" lang="ja-JP" altLang="en-US" dirty="0"/>
                    </a:p>
                  </p:txBody>
                </p:sp>
              </p:grpSp>
              <p:sp>
                <p:nvSpPr>
                  <p:cNvPr id="53" name="Rectangle 76"/>
                  <p:cNvSpPr>
                    <a:spLocks noChangeArrowheads="1"/>
                  </p:cNvSpPr>
                  <p:nvPr/>
                </p:nvSpPr>
                <p:spPr bwMode="auto">
                  <a:xfrm>
                    <a:off x="3857620" y="3714752"/>
                    <a:ext cx="936625" cy="355600"/>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a:t>
                    </a:r>
                  </a:p>
                </p:txBody>
              </p:sp>
              <p:sp>
                <p:nvSpPr>
                  <p:cNvPr id="55" name="Rectangle 77"/>
                  <p:cNvSpPr>
                    <a:spLocks noChangeArrowheads="1"/>
                  </p:cNvSpPr>
                  <p:nvPr/>
                </p:nvSpPr>
                <p:spPr bwMode="auto">
                  <a:xfrm>
                    <a:off x="3857620" y="4143380"/>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a</a:t>
                    </a:r>
                  </a:p>
                </p:txBody>
              </p:sp>
            </p:grpSp>
            <p:sp>
              <p:nvSpPr>
                <p:cNvPr id="56" name="Rectangle 79"/>
                <p:cNvSpPr>
                  <a:spLocks noChangeArrowheads="1"/>
                </p:cNvSpPr>
                <p:nvPr/>
              </p:nvSpPr>
              <p:spPr bwMode="auto">
                <a:xfrm>
                  <a:off x="3857620" y="5500702"/>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a</a:t>
                  </a:r>
                </a:p>
              </p:txBody>
            </p:sp>
          </p:grpSp>
        </p:grpSp>
      </p:grpSp>
      <p:grpSp>
        <p:nvGrpSpPr>
          <p:cNvPr id="21" name="グループ化 61"/>
          <p:cNvGrpSpPr/>
          <p:nvPr/>
        </p:nvGrpSpPr>
        <p:grpSpPr>
          <a:xfrm>
            <a:off x="3357554" y="1428736"/>
            <a:ext cx="3929090" cy="5000660"/>
            <a:chOff x="3357554" y="1428736"/>
            <a:chExt cx="3929090" cy="5000660"/>
          </a:xfrm>
        </p:grpSpPr>
        <p:grpSp>
          <p:nvGrpSpPr>
            <p:cNvPr id="22" name="グループ化 72"/>
            <p:cNvGrpSpPr/>
            <p:nvPr/>
          </p:nvGrpSpPr>
          <p:grpSpPr>
            <a:xfrm>
              <a:off x="3357554" y="4786322"/>
              <a:ext cx="2714644" cy="1643074"/>
              <a:chOff x="3668716" y="4740284"/>
              <a:chExt cx="2714644" cy="1643074"/>
            </a:xfrm>
          </p:grpSpPr>
          <p:sp>
            <p:nvSpPr>
              <p:cNvPr id="74" name="角丸四角形 73"/>
              <p:cNvSpPr/>
              <p:nvPr/>
            </p:nvSpPr>
            <p:spPr>
              <a:xfrm>
                <a:off x="3668716" y="4740284"/>
                <a:ext cx="2286016" cy="1643074"/>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76" name="テキスト ボックス 75"/>
              <p:cNvSpPr txBox="1"/>
              <p:nvPr/>
            </p:nvSpPr>
            <p:spPr>
              <a:xfrm>
                <a:off x="4383096" y="5311788"/>
                <a:ext cx="2000264" cy="707886"/>
              </a:xfrm>
              <a:prstGeom prst="rect">
                <a:avLst/>
              </a:prstGeom>
              <a:noFill/>
            </p:spPr>
            <p:txBody>
              <a:bodyPr wrap="square" rtlCol="0">
                <a:spAutoFit/>
              </a:bodyPr>
              <a:lstStyle/>
              <a:p>
                <a:r>
                  <a:rPr lang="ja-JP" altLang="en-US" sz="2000" dirty="0" smtClean="0"/>
                  <a:t>グローバル</a:t>
                </a:r>
                <a:endParaRPr lang="en-US" altLang="ja-JP" sz="2000" dirty="0" smtClean="0"/>
              </a:p>
              <a:p>
                <a:r>
                  <a:rPr lang="ja-JP" altLang="en-US" sz="2000" dirty="0" smtClean="0"/>
                  <a:t>ジョブ３</a:t>
                </a:r>
                <a:endParaRPr kumimoji="1" lang="ja-JP" altLang="en-US" sz="2000" dirty="0"/>
              </a:p>
            </p:txBody>
          </p:sp>
        </p:grpSp>
        <p:grpSp>
          <p:nvGrpSpPr>
            <p:cNvPr id="23" name="グループ化 66"/>
            <p:cNvGrpSpPr/>
            <p:nvPr/>
          </p:nvGrpSpPr>
          <p:grpSpPr>
            <a:xfrm>
              <a:off x="3357554" y="3429000"/>
              <a:ext cx="3000396" cy="1214446"/>
              <a:chOff x="3668684" y="3382962"/>
              <a:chExt cx="3000396" cy="1214446"/>
            </a:xfrm>
          </p:grpSpPr>
          <p:sp>
            <p:nvSpPr>
              <p:cNvPr id="68" name="角丸四角形 67"/>
              <p:cNvSpPr/>
              <p:nvPr/>
            </p:nvSpPr>
            <p:spPr>
              <a:xfrm>
                <a:off x="3668684" y="3382962"/>
                <a:ext cx="2286016" cy="1214446"/>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70" name="テキスト ボックス 69"/>
              <p:cNvSpPr txBox="1"/>
              <p:nvPr/>
            </p:nvSpPr>
            <p:spPr>
              <a:xfrm>
                <a:off x="4311626" y="3740152"/>
                <a:ext cx="2357454" cy="707886"/>
              </a:xfrm>
              <a:prstGeom prst="rect">
                <a:avLst/>
              </a:prstGeom>
              <a:noFill/>
            </p:spPr>
            <p:txBody>
              <a:bodyPr wrap="square" rtlCol="0">
                <a:spAutoFit/>
              </a:bodyPr>
              <a:lstStyle/>
              <a:p>
                <a:r>
                  <a:rPr kumimoji="1" lang="ja-JP" altLang="en-US" sz="2000" dirty="0" smtClean="0"/>
                  <a:t>グローバル</a:t>
                </a:r>
                <a:endParaRPr kumimoji="1" lang="en-US" altLang="ja-JP" sz="2000" dirty="0" smtClean="0"/>
              </a:p>
              <a:p>
                <a:r>
                  <a:rPr kumimoji="1" lang="ja-JP" altLang="en-US" sz="2000" dirty="0" smtClean="0"/>
                  <a:t>ジョブ２</a:t>
                </a:r>
                <a:endParaRPr kumimoji="1" lang="ja-JP" altLang="en-US" sz="2000" dirty="0"/>
              </a:p>
            </p:txBody>
          </p:sp>
        </p:grpSp>
        <p:grpSp>
          <p:nvGrpSpPr>
            <p:cNvPr id="24" name="グループ化 60"/>
            <p:cNvGrpSpPr/>
            <p:nvPr/>
          </p:nvGrpSpPr>
          <p:grpSpPr>
            <a:xfrm>
              <a:off x="3357554" y="1428736"/>
              <a:ext cx="3929090" cy="1857388"/>
              <a:chOff x="6215074" y="4143380"/>
              <a:chExt cx="3929090" cy="1857388"/>
            </a:xfrm>
          </p:grpSpPr>
          <p:sp>
            <p:nvSpPr>
              <p:cNvPr id="60" name="角丸四角形 59"/>
              <p:cNvSpPr/>
              <p:nvPr/>
            </p:nvSpPr>
            <p:spPr>
              <a:xfrm>
                <a:off x="6215074" y="4143380"/>
                <a:ext cx="3929090" cy="1857388"/>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45" name="テキスト ボックス 44"/>
              <p:cNvSpPr txBox="1"/>
              <p:nvPr/>
            </p:nvSpPr>
            <p:spPr>
              <a:xfrm>
                <a:off x="6858016" y="4786322"/>
                <a:ext cx="2500330" cy="707886"/>
              </a:xfrm>
              <a:prstGeom prst="rect">
                <a:avLst/>
              </a:prstGeom>
              <a:noFill/>
            </p:spPr>
            <p:txBody>
              <a:bodyPr wrap="square" rtlCol="0">
                <a:spAutoFit/>
              </a:bodyPr>
              <a:lstStyle/>
              <a:p>
                <a:r>
                  <a:rPr lang="ja-JP" altLang="en-US" sz="2000" dirty="0" smtClean="0"/>
                  <a:t>グローバル</a:t>
                </a:r>
                <a:endParaRPr lang="en-US" altLang="ja-JP" sz="2000" dirty="0" smtClean="0"/>
              </a:p>
              <a:p>
                <a:r>
                  <a:rPr kumimoji="1" lang="ja-JP" altLang="en-US" sz="2000" dirty="0" smtClean="0"/>
                  <a:t>ジョブ１</a:t>
                </a:r>
                <a:endParaRPr kumimoji="1" lang="ja-JP" altLang="en-US" sz="2000" dirty="0"/>
              </a:p>
            </p:txBody>
          </p:sp>
        </p:grpSp>
      </p:grpSp>
      <p:sp>
        <p:nvSpPr>
          <p:cNvPr id="63" name="角丸四角形 62"/>
          <p:cNvSpPr/>
          <p:nvPr/>
        </p:nvSpPr>
        <p:spPr>
          <a:xfrm>
            <a:off x="5857884" y="1857364"/>
            <a:ext cx="1857388" cy="642942"/>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ysClr val="windowText" lastClr="000000"/>
                </a:solidFill>
              </a:rPr>
              <a:t>ローカルジョブ</a:t>
            </a:r>
            <a:r>
              <a:rPr kumimoji="1" lang="en-US" altLang="ja-JP" dirty="0" smtClean="0">
                <a:solidFill>
                  <a:sysClr val="windowText" lastClr="000000"/>
                </a:solidFill>
              </a:rPr>
              <a:t>1</a:t>
            </a:r>
            <a:endParaRPr kumimoji="1" lang="ja-JP" altLang="en-US" dirty="0" smtClean="0">
              <a:solidFill>
                <a:sysClr val="windowText" lastClr="000000"/>
              </a:solidFill>
            </a:endParaRPr>
          </a:p>
        </p:txBody>
      </p:sp>
      <p:sp>
        <p:nvSpPr>
          <p:cNvPr id="2" name="タイトル 1"/>
          <p:cNvSpPr>
            <a:spLocks noGrp="1"/>
          </p:cNvSpPr>
          <p:nvPr>
            <p:ph type="title"/>
          </p:nvPr>
        </p:nvSpPr>
        <p:spPr>
          <a:xfrm>
            <a:off x="142844" y="214290"/>
            <a:ext cx="9001156" cy="865187"/>
          </a:xfrm>
        </p:spPr>
        <p:txBody>
          <a:bodyPr/>
          <a:lstStyle/>
          <a:p>
            <a:r>
              <a:rPr lang="ja-JP" altLang="en-US" sz="3600" dirty="0" smtClean="0"/>
              <a:t>マスタ・タスク・スティール法による分散処理</a:t>
            </a:r>
            <a:r>
              <a:rPr lang="en-US" altLang="ja-JP" sz="1800" dirty="0" smtClean="0"/>
              <a:t>[2]</a:t>
            </a:r>
            <a:endParaRPr kumimoji="1" lang="ja-JP" altLang="en-US" sz="1800" dirty="0"/>
          </a:p>
        </p:txBody>
      </p:sp>
      <p:sp>
        <p:nvSpPr>
          <p:cNvPr id="6" name="AutoShape 4"/>
          <p:cNvSpPr>
            <a:spLocks noChangeArrowheads="1"/>
          </p:cNvSpPr>
          <p:nvPr/>
        </p:nvSpPr>
        <p:spPr bwMode="auto">
          <a:xfrm>
            <a:off x="1892275" y="3643314"/>
            <a:ext cx="617537" cy="1228725"/>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u="sng"/>
              <a:t>a</a:t>
            </a:r>
            <a:r>
              <a:rPr lang="ja-JP" altLang="en-US" u="sng"/>
              <a:t>：</a:t>
            </a:r>
            <a:r>
              <a:rPr lang="en-US" altLang="ja-JP" u="sng"/>
              <a:t>4</a:t>
            </a:r>
          </a:p>
          <a:p>
            <a:pPr algn="ctr"/>
            <a:r>
              <a:rPr lang="en-US" altLang="ja-JP" u="sng"/>
              <a:t>b</a:t>
            </a:r>
            <a:r>
              <a:rPr lang="ja-JP" altLang="en-US" u="sng"/>
              <a:t>：</a:t>
            </a:r>
            <a:r>
              <a:rPr lang="en-US" altLang="ja-JP" u="sng"/>
              <a:t>3</a:t>
            </a:r>
          </a:p>
          <a:p>
            <a:pPr algn="ctr"/>
            <a:r>
              <a:rPr lang="en-US" altLang="ja-JP" u="sng"/>
              <a:t>c</a:t>
            </a:r>
            <a:r>
              <a:rPr lang="ja-JP" altLang="en-US" u="sng"/>
              <a:t>：</a:t>
            </a:r>
            <a:r>
              <a:rPr lang="en-US" altLang="ja-JP" u="sng"/>
              <a:t>3</a:t>
            </a:r>
          </a:p>
          <a:p>
            <a:pPr algn="ctr"/>
            <a:r>
              <a:rPr lang="en-US" altLang="ja-JP"/>
              <a:t>d</a:t>
            </a:r>
            <a:r>
              <a:rPr lang="ja-JP" altLang="en-US"/>
              <a:t>：</a:t>
            </a:r>
            <a:r>
              <a:rPr lang="en-US" altLang="ja-JP"/>
              <a:t>1</a:t>
            </a:r>
          </a:p>
        </p:txBody>
      </p:sp>
      <p:sp>
        <p:nvSpPr>
          <p:cNvPr id="20" name="Text Box 21"/>
          <p:cNvSpPr txBox="1">
            <a:spLocks noChangeArrowheads="1"/>
          </p:cNvSpPr>
          <p:nvPr/>
        </p:nvSpPr>
        <p:spPr bwMode="auto">
          <a:xfrm>
            <a:off x="2668552" y="2882896"/>
            <a:ext cx="754063" cy="336550"/>
          </a:xfrm>
          <a:prstGeom prst="rect">
            <a:avLst/>
          </a:prstGeom>
          <a:noFill/>
          <a:ln w="9525" algn="ctr">
            <a:noFill/>
            <a:miter lim="800000"/>
            <a:headEnd/>
            <a:tailEnd/>
          </a:ln>
        </p:spPr>
        <p:txBody>
          <a:bodyPr>
            <a:spAutoFit/>
          </a:bodyPr>
          <a:lstStyle/>
          <a:p>
            <a:r>
              <a:rPr lang="ja-JP" altLang="en-US" sz="1600" b="1" dirty="0"/>
              <a:t>射影</a:t>
            </a:r>
          </a:p>
        </p:txBody>
      </p:sp>
      <p:grpSp>
        <p:nvGrpSpPr>
          <p:cNvPr id="25" name="グループ化 43"/>
          <p:cNvGrpSpPr/>
          <p:nvPr/>
        </p:nvGrpSpPr>
        <p:grpSpPr>
          <a:xfrm>
            <a:off x="857224" y="3357562"/>
            <a:ext cx="936625" cy="1657350"/>
            <a:chOff x="2214546" y="3286124"/>
            <a:chExt cx="936625" cy="1657350"/>
          </a:xfrm>
        </p:grpSpPr>
        <p:sp>
          <p:nvSpPr>
            <p:cNvPr id="46" name="Rectangle 56"/>
            <p:cNvSpPr>
              <a:spLocks noChangeArrowheads="1"/>
            </p:cNvSpPr>
            <p:nvPr/>
          </p:nvSpPr>
          <p:spPr bwMode="auto">
            <a:xfrm>
              <a:off x="2214546" y="3286124"/>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c  d</a:t>
              </a:r>
            </a:p>
          </p:txBody>
        </p:sp>
        <p:sp>
          <p:nvSpPr>
            <p:cNvPr id="47" name="Rectangle 57"/>
            <p:cNvSpPr>
              <a:spLocks noChangeArrowheads="1"/>
            </p:cNvSpPr>
            <p:nvPr/>
          </p:nvSpPr>
          <p:spPr bwMode="auto">
            <a:xfrm>
              <a:off x="2214546" y="37195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  c</a:t>
              </a:r>
            </a:p>
          </p:txBody>
        </p:sp>
        <p:sp>
          <p:nvSpPr>
            <p:cNvPr id="48" name="Rectangle 58"/>
            <p:cNvSpPr>
              <a:spLocks noChangeArrowheads="1"/>
            </p:cNvSpPr>
            <p:nvPr/>
          </p:nvSpPr>
          <p:spPr bwMode="auto">
            <a:xfrm>
              <a:off x="2214546" y="41513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b  a</a:t>
              </a:r>
            </a:p>
          </p:txBody>
        </p:sp>
        <p:sp>
          <p:nvSpPr>
            <p:cNvPr id="49" name="Rectangle 59"/>
            <p:cNvSpPr>
              <a:spLocks noChangeArrowheads="1"/>
            </p:cNvSpPr>
            <p:nvPr/>
          </p:nvSpPr>
          <p:spPr bwMode="auto">
            <a:xfrm>
              <a:off x="2214546" y="45831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a:t>
              </a:r>
              <a:r>
                <a:rPr lang="en-US" altLang="ja-JP" dirty="0" err="1"/>
                <a:t>a</a:t>
              </a:r>
              <a:r>
                <a:rPr lang="en-US" altLang="ja-JP" dirty="0"/>
                <a:t>  b</a:t>
              </a:r>
            </a:p>
          </p:txBody>
        </p:sp>
      </p:grpSp>
      <p:sp>
        <p:nvSpPr>
          <p:cNvPr id="16" name="AutoShape 16"/>
          <p:cNvSpPr>
            <a:spLocks noChangeArrowheads="1"/>
          </p:cNvSpPr>
          <p:nvPr/>
        </p:nvSpPr>
        <p:spPr bwMode="auto">
          <a:xfrm rot="19232820">
            <a:off x="2305771" y="3228660"/>
            <a:ext cx="1833835" cy="198150"/>
          </a:xfrm>
          <a:prstGeom prst="rightArrow">
            <a:avLst>
              <a:gd name="adj1" fmla="val 50000"/>
              <a:gd name="adj2" fmla="val 194010"/>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8" name="AutoShape 18"/>
          <p:cNvSpPr>
            <a:spLocks noChangeArrowheads="1"/>
          </p:cNvSpPr>
          <p:nvPr/>
        </p:nvSpPr>
        <p:spPr bwMode="auto">
          <a:xfrm rot="1867080">
            <a:off x="2339167" y="4718041"/>
            <a:ext cx="1758522" cy="182210"/>
          </a:xfrm>
          <a:prstGeom prst="rightArrow">
            <a:avLst>
              <a:gd name="adj1" fmla="val 50000"/>
              <a:gd name="adj2" fmla="val 24235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7" name="AutoShape 17"/>
          <p:cNvSpPr>
            <a:spLocks noChangeArrowheads="1"/>
          </p:cNvSpPr>
          <p:nvPr/>
        </p:nvSpPr>
        <p:spPr bwMode="auto">
          <a:xfrm rot="270053">
            <a:off x="2437821" y="4136451"/>
            <a:ext cx="1521076" cy="177271"/>
          </a:xfrm>
          <a:prstGeom prst="rightArrow">
            <a:avLst>
              <a:gd name="adj1" fmla="val 50000"/>
              <a:gd name="adj2" fmla="val 21424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64" name="角丸四角形 63"/>
          <p:cNvSpPr/>
          <p:nvPr/>
        </p:nvSpPr>
        <p:spPr>
          <a:xfrm>
            <a:off x="5857884" y="2571744"/>
            <a:ext cx="1857388" cy="642942"/>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ysClr val="windowText" lastClr="000000"/>
                </a:solidFill>
              </a:rPr>
              <a:t>ローカルジョブ</a:t>
            </a:r>
            <a:r>
              <a:rPr kumimoji="1" lang="en-US" altLang="ja-JP" dirty="0" smtClean="0">
                <a:solidFill>
                  <a:sysClr val="windowText" lastClr="000000"/>
                </a:solidFill>
              </a:rPr>
              <a:t>2</a:t>
            </a:r>
            <a:endParaRPr kumimoji="1" lang="ja-JP" altLang="en-US" dirty="0" smtClean="0">
              <a:solidFill>
                <a:sysClr val="windowText" lastClr="000000"/>
              </a:solidFill>
            </a:endParaRPr>
          </a:p>
        </p:txBody>
      </p:sp>
      <p:sp>
        <p:nvSpPr>
          <p:cNvPr id="71" name="角丸四角形吹き出し 70"/>
          <p:cNvSpPr/>
          <p:nvPr/>
        </p:nvSpPr>
        <p:spPr>
          <a:xfrm>
            <a:off x="5929322" y="4071942"/>
            <a:ext cx="2714644" cy="571504"/>
          </a:xfrm>
          <a:prstGeom prst="wedgeRoundRectCallout">
            <a:avLst>
              <a:gd name="adj1" fmla="val -69416"/>
              <a:gd name="adj2" fmla="val -46478"/>
              <a:gd name="adj3" fmla="val 16667"/>
            </a:avLst>
          </a:prstGeom>
          <a:solidFill>
            <a:schemeClr val="accent5">
              <a:alpha val="50000"/>
            </a:schemeClr>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ysClr val="windowText" lastClr="000000"/>
                </a:solidFill>
              </a:rPr>
              <a:t>処理が終わった！</a:t>
            </a:r>
          </a:p>
        </p:txBody>
      </p:sp>
      <p:sp>
        <p:nvSpPr>
          <p:cNvPr id="89" name="テキスト ボックス 88"/>
          <p:cNvSpPr txBox="1"/>
          <p:nvPr/>
        </p:nvSpPr>
        <p:spPr>
          <a:xfrm>
            <a:off x="214282" y="2928934"/>
            <a:ext cx="2357454" cy="369332"/>
          </a:xfrm>
          <a:prstGeom prst="rect">
            <a:avLst/>
          </a:prstGeom>
          <a:noFill/>
        </p:spPr>
        <p:txBody>
          <a:bodyPr wrap="square" rtlCol="0">
            <a:spAutoFit/>
          </a:bodyPr>
          <a:lstStyle/>
          <a:p>
            <a:r>
              <a:rPr lang="ja-JP" altLang="en-US" dirty="0" smtClean="0"/>
              <a:t>マスタがジョブを管理</a:t>
            </a:r>
            <a:endParaRPr kumimoji="1" lang="ja-JP" altLang="en-US" dirty="0"/>
          </a:p>
        </p:txBody>
      </p:sp>
      <p:grpSp>
        <p:nvGrpSpPr>
          <p:cNvPr id="27" name="グループ化 96"/>
          <p:cNvGrpSpPr/>
          <p:nvPr/>
        </p:nvGrpSpPr>
        <p:grpSpPr>
          <a:xfrm>
            <a:off x="785786" y="1857364"/>
            <a:ext cx="5000660" cy="3500462"/>
            <a:chOff x="785786" y="1857364"/>
            <a:chExt cx="5000660" cy="3500462"/>
          </a:xfrm>
        </p:grpSpPr>
        <p:sp>
          <p:nvSpPr>
            <p:cNvPr id="92" name="左矢印 91"/>
            <p:cNvSpPr/>
            <p:nvPr/>
          </p:nvSpPr>
          <p:spPr>
            <a:xfrm rot="20906132">
              <a:off x="2714612" y="2857496"/>
              <a:ext cx="3071834" cy="357190"/>
            </a:xfrm>
            <a:prstGeom prst="leftArrow">
              <a:avLst>
                <a:gd name="adj1" fmla="val 50000"/>
                <a:gd name="adj2" fmla="val 103895"/>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94" name="角丸四角形吹き出し 93"/>
            <p:cNvSpPr/>
            <p:nvPr/>
          </p:nvSpPr>
          <p:spPr>
            <a:xfrm>
              <a:off x="1285852" y="1857364"/>
              <a:ext cx="2714644" cy="571504"/>
            </a:xfrm>
            <a:prstGeom prst="wedgeRoundRectCallout">
              <a:avLst>
                <a:gd name="adj1" fmla="val 35625"/>
                <a:gd name="adj2" fmla="val 168257"/>
                <a:gd name="adj3" fmla="val 16667"/>
              </a:avLst>
            </a:prstGeom>
            <a:solidFill>
              <a:schemeClr val="accent5"/>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マスタがローカルジョブ</a:t>
              </a:r>
              <a:r>
                <a:rPr lang="en-US" altLang="ja-JP" dirty="0" smtClean="0">
                  <a:solidFill>
                    <a:sysClr val="windowText" lastClr="000000"/>
                  </a:solidFill>
                </a:rPr>
                <a:t>2</a:t>
              </a:r>
              <a:r>
                <a:rPr lang="ja-JP" altLang="en-US" dirty="0" smtClean="0">
                  <a:solidFill>
                    <a:sysClr val="windowText" lastClr="000000"/>
                  </a:solidFill>
                </a:rPr>
                <a:t>を回収</a:t>
              </a:r>
            </a:p>
          </p:txBody>
        </p:sp>
        <p:sp>
          <p:nvSpPr>
            <p:cNvPr id="95" name="左矢印 94"/>
            <p:cNvSpPr/>
            <p:nvPr/>
          </p:nvSpPr>
          <p:spPr>
            <a:xfrm rot="700009" flipH="1" flipV="1">
              <a:off x="2632053" y="3574585"/>
              <a:ext cx="1259635" cy="373855"/>
            </a:xfrm>
            <a:prstGeom prst="leftArrow">
              <a:avLst>
                <a:gd name="adj1" fmla="val 50000"/>
                <a:gd name="adj2" fmla="val 88136"/>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96" name="角丸四角形吹き出し 95"/>
            <p:cNvSpPr/>
            <p:nvPr/>
          </p:nvSpPr>
          <p:spPr>
            <a:xfrm>
              <a:off x="785786" y="4786322"/>
              <a:ext cx="2714644" cy="571504"/>
            </a:xfrm>
            <a:prstGeom prst="wedgeRoundRectCallout">
              <a:avLst>
                <a:gd name="adj1" fmla="val 39614"/>
                <a:gd name="adj2" fmla="val -210688"/>
                <a:gd name="adj3" fmla="val 16667"/>
              </a:avLst>
            </a:prstGeom>
            <a:solidFill>
              <a:schemeClr val="accent5"/>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ワーカ</a:t>
              </a:r>
              <a:r>
                <a:rPr lang="en-US" altLang="ja-JP" dirty="0" smtClean="0">
                  <a:solidFill>
                    <a:sysClr val="windowText" lastClr="000000"/>
                  </a:solidFill>
                </a:rPr>
                <a:t>2</a:t>
              </a:r>
              <a:r>
                <a:rPr lang="ja-JP" altLang="en-US" dirty="0" smtClean="0">
                  <a:solidFill>
                    <a:sysClr val="windowText" lastClr="000000"/>
                  </a:solidFill>
                </a:rPr>
                <a:t>に再配布</a:t>
              </a:r>
            </a:p>
          </p:txBody>
        </p:sp>
      </p:grpSp>
      <p:grpSp>
        <p:nvGrpSpPr>
          <p:cNvPr id="28" name="グループ化 97"/>
          <p:cNvGrpSpPr/>
          <p:nvPr/>
        </p:nvGrpSpPr>
        <p:grpSpPr>
          <a:xfrm>
            <a:off x="5929322" y="2071678"/>
            <a:ext cx="1333505" cy="273050"/>
            <a:chOff x="5929322" y="2071678"/>
            <a:chExt cx="1333505" cy="273050"/>
          </a:xfrm>
        </p:grpSpPr>
        <p:sp>
          <p:nvSpPr>
            <p:cNvPr id="13" name="Rectangle 11"/>
            <p:cNvSpPr>
              <a:spLocks noChangeArrowheads="1"/>
            </p:cNvSpPr>
            <p:nvPr/>
          </p:nvSpPr>
          <p:spPr bwMode="auto">
            <a:xfrm>
              <a:off x="5929322" y="2071678"/>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c</a:t>
              </a:r>
              <a:endParaRPr lang="en-US" altLang="ja-JP" dirty="0"/>
            </a:p>
          </p:txBody>
        </p:sp>
        <p:sp>
          <p:nvSpPr>
            <p:cNvPr id="14" name="AutoShape 12"/>
            <p:cNvSpPr>
              <a:spLocks noChangeArrowheads="1"/>
            </p:cNvSpPr>
            <p:nvPr/>
          </p:nvSpPr>
          <p:spPr bwMode="auto">
            <a:xfrm>
              <a:off x="6643702" y="2071678"/>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c</a:t>
              </a:r>
              <a:r>
                <a:rPr lang="ja-JP" altLang="en-US" dirty="0"/>
                <a:t>：</a:t>
              </a:r>
              <a:r>
                <a:rPr lang="en-US" altLang="ja-JP" dirty="0"/>
                <a:t>1</a:t>
              </a:r>
            </a:p>
          </p:txBody>
        </p:sp>
      </p:grpSp>
      <p:sp>
        <p:nvSpPr>
          <p:cNvPr id="106" name="正方形/長方形 105"/>
          <p:cNvSpPr/>
          <p:nvPr/>
        </p:nvSpPr>
        <p:spPr>
          <a:xfrm>
            <a:off x="285720" y="5572140"/>
            <a:ext cx="3071834" cy="707886"/>
          </a:xfrm>
          <a:prstGeom prst="rect">
            <a:avLst/>
          </a:prstGeom>
        </p:spPr>
        <p:txBody>
          <a:bodyPr wrap="square">
            <a:spAutoFit/>
          </a:bodyPr>
          <a:lstStyle/>
          <a:p>
            <a:r>
              <a:rPr lang="en-US" altLang="ja-JP" sz="1000" dirty="0" smtClean="0"/>
              <a:t>[2]</a:t>
            </a:r>
            <a:r>
              <a:rPr lang="ja-JP" altLang="en-US" sz="1000" dirty="0" smtClean="0"/>
              <a:t>　高木充，田村慶一，周藤俊秀，北上始</a:t>
            </a:r>
            <a:endParaRPr lang="en-US" altLang="ja-JP" sz="1000" dirty="0" smtClean="0"/>
          </a:p>
          <a:p>
            <a:r>
              <a:rPr lang="ja-JP" altLang="en-US" sz="1000" dirty="0" smtClean="0"/>
              <a:t>並列 </a:t>
            </a:r>
            <a:r>
              <a:rPr lang="en-US" altLang="ja-JP" sz="1000" dirty="0" smtClean="0"/>
              <a:t>Modified </a:t>
            </a:r>
            <a:r>
              <a:rPr lang="en-US" altLang="ja-JP" sz="1000" dirty="0" err="1" smtClean="0"/>
              <a:t>PrefixSpan</a:t>
            </a:r>
            <a:r>
              <a:rPr lang="en-US" altLang="ja-JP" sz="1000" dirty="0" smtClean="0"/>
              <a:t> </a:t>
            </a:r>
            <a:r>
              <a:rPr lang="ja-JP" altLang="en-US" sz="1000" dirty="0" smtClean="0"/>
              <a:t>法における動的負荷分散手法，</a:t>
            </a:r>
            <a:endParaRPr lang="en-US" altLang="ja-JP" sz="1000" dirty="0" smtClean="0"/>
          </a:p>
          <a:p>
            <a:r>
              <a:rPr lang="ja-JP" altLang="en-US" sz="1000" dirty="0" smtClean="0"/>
              <a:t>情報処理学会研究報告，</a:t>
            </a:r>
            <a:r>
              <a:rPr lang="en-US" altLang="ja-JP" sz="1000" dirty="0" smtClean="0"/>
              <a:t>Vol.2004, pp. 9-15 (2004)</a:t>
            </a:r>
          </a:p>
        </p:txBody>
      </p:sp>
      <p:sp>
        <p:nvSpPr>
          <p:cNvPr id="65" name="日付プレースホルダ 64"/>
          <p:cNvSpPr>
            <a:spLocks noGrp="1"/>
          </p:cNvSpPr>
          <p:nvPr>
            <p:ph type="dt" sz="half" idx="11"/>
          </p:nvPr>
        </p:nvSpPr>
        <p:spPr/>
        <p:txBody>
          <a:bodyPr/>
          <a:lstStyle/>
          <a:p>
            <a:fld id="{B4E40C14-1211-4FE9-9DF7-828CBAF34FD9}" type="datetime1">
              <a:rPr lang="ja-JP" altLang="en-US" smtClean="0"/>
              <a:pPr/>
              <a:t>2009/2/23</a:t>
            </a:fld>
            <a:endParaRPr lang="en-US" altLang="ja-JP"/>
          </a:p>
        </p:txBody>
      </p:sp>
      <p:sp>
        <p:nvSpPr>
          <p:cNvPr id="66" name="スライド番号プレースホルダ 65"/>
          <p:cNvSpPr>
            <a:spLocks noGrp="1"/>
          </p:cNvSpPr>
          <p:nvPr>
            <p:ph type="sldNum" sz="quarter" idx="12"/>
          </p:nvPr>
        </p:nvSpPr>
        <p:spPr/>
        <p:txBody>
          <a:bodyPr/>
          <a:lstStyle/>
          <a:p>
            <a:fld id="{E0B8FA13-F6B3-42AE-8274-8875A6E5487C}" type="slidenum">
              <a:rPr lang="en-US" altLang="ja-JP" smtClean="0"/>
              <a:pPr/>
              <a:t>22</a:t>
            </a:fld>
            <a:endParaRPr lang="en-US" altLang="ja-JP"/>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xit" presetSubtype="10" fill="hold" nodeType="clickEffect">
                                  <p:stCondLst>
                                    <p:cond delay="0"/>
                                  </p:stCondLst>
                                  <p:childTnLst>
                                    <p:animEffect transition="out" filter="checkerboard(across)">
                                      <p:cBhvr>
                                        <p:cTn id="6" dur="500"/>
                                        <p:tgtEl>
                                          <p:spTgt spid="21"/>
                                        </p:tgtEl>
                                      </p:cBhvr>
                                    </p:animEffect>
                                    <p:set>
                                      <p:cBhvr>
                                        <p:cTn id="7" dur="1" fill="hold">
                                          <p:stCondLst>
                                            <p:cond delay="499"/>
                                          </p:stCondLst>
                                        </p:cTn>
                                        <p:tgtEl>
                                          <p:spTgt spid="21"/>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3"/>
                                        </p:tgtEl>
                                        <p:attrNameLst>
                                          <p:attrName>style.visibility</p:attrName>
                                        </p:attrNameLst>
                                      </p:cBhvr>
                                      <p:to>
                                        <p:strVal val="visible"/>
                                      </p:to>
                                    </p:set>
                                    <p:animEffect transition="in" filter="checkerboard(across)">
                                      <p:cBhvr>
                                        <p:cTn id="17" dur="500"/>
                                        <p:tgtEl>
                                          <p:spTgt spid="63"/>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64"/>
                                        </p:tgtEl>
                                        <p:attrNameLst>
                                          <p:attrName>style.visibility</p:attrName>
                                        </p:attrNameLst>
                                      </p:cBhvr>
                                      <p:to>
                                        <p:strVal val="visible"/>
                                      </p:to>
                                    </p:set>
                                    <p:animEffect transition="in" filter="checkerboard(across)">
                                      <p:cBhvr>
                                        <p:cTn id="20" dur="500"/>
                                        <p:tgtEl>
                                          <p:spTgt spid="64"/>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xit" presetSubtype="10" fill="hold" grpId="1" nodeType="clickEffect">
                                  <p:stCondLst>
                                    <p:cond delay="0"/>
                                  </p:stCondLst>
                                  <p:childTnLst>
                                    <p:animEffect transition="out" filter="checkerboard(across)">
                                      <p:cBhvr>
                                        <p:cTn id="24" dur="500"/>
                                        <p:tgtEl>
                                          <p:spTgt spid="63"/>
                                        </p:tgtEl>
                                      </p:cBhvr>
                                    </p:animEffect>
                                    <p:set>
                                      <p:cBhvr>
                                        <p:cTn id="25" dur="1" fill="hold">
                                          <p:stCondLst>
                                            <p:cond delay="499"/>
                                          </p:stCondLst>
                                        </p:cTn>
                                        <p:tgtEl>
                                          <p:spTgt spid="63"/>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nodeType="click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checkerboard(across)">
                                      <p:cBhvr>
                                        <p:cTn id="30" dur="500"/>
                                        <p:tgtEl>
                                          <p:spTgt spid="28"/>
                                        </p:tgtEl>
                                      </p:cBhvr>
                                    </p:animEffect>
                                  </p:childTnLst>
                                </p:cTn>
                              </p:par>
                            </p:childTnLst>
                          </p:cTn>
                        </p:par>
                      </p:childTnLst>
                    </p:cTn>
                  </p:par>
                  <p:par>
                    <p:cTn id="31" fill="hold">
                      <p:stCondLst>
                        <p:cond delay="indefinite"/>
                      </p:stCondLst>
                      <p:childTnLst>
                        <p:par>
                          <p:cTn id="32" fill="hold">
                            <p:stCondLst>
                              <p:cond delay="0"/>
                            </p:stCondLst>
                            <p:childTnLst>
                              <p:par>
                                <p:cTn id="33" presetID="5" presetClass="entr" presetSubtype="10" fill="hold" grpId="0" nodeType="clickEffect">
                                  <p:stCondLst>
                                    <p:cond delay="0"/>
                                  </p:stCondLst>
                                  <p:childTnLst>
                                    <p:set>
                                      <p:cBhvr>
                                        <p:cTn id="34" dur="1" fill="hold">
                                          <p:stCondLst>
                                            <p:cond delay="0"/>
                                          </p:stCondLst>
                                        </p:cTn>
                                        <p:tgtEl>
                                          <p:spTgt spid="71"/>
                                        </p:tgtEl>
                                        <p:attrNameLst>
                                          <p:attrName>style.visibility</p:attrName>
                                        </p:attrNameLst>
                                      </p:cBhvr>
                                      <p:to>
                                        <p:strVal val="visible"/>
                                      </p:to>
                                    </p:set>
                                    <p:animEffect transition="in" filter="checkerboard(across)">
                                      <p:cBhvr>
                                        <p:cTn id="35" dur="500"/>
                                        <p:tgtEl>
                                          <p:spTgt spid="71"/>
                                        </p:tgtEl>
                                      </p:cBhvr>
                                    </p:animEffect>
                                  </p:childTnLst>
                                </p:cTn>
                              </p:par>
                            </p:childTnLst>
                          </p:cTn>
                        </p:par>
                      </p:childTnLst>
                    </p:cTn>
                  </p:par>
                  <p:par>
                    <p:cTn id="36" fill="hold">
                      <p:stCondLst>
                        <p:cond delay="indefinite"/>
                      </p:stCondLst>
                      <p:childTnLst>
                        <p:par>
                          <p:cTn id="37" fill="hold">
                            <p:stCondLst>
                              <p:cond delay="0"/>
                            </p:stCondLst>
                            <p:childTnLst>
                              <p:par>
                                <p:cTn id="38" presetID="5" presetClass="entr" presetSubtype="10" fill="hold" nodeType="click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checkerboard(across)">
                                      <p:cBhvr>
                                        <p:cTn id="40"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3" grpId="1" animBg="1"/>
      <p:bldP spid="64" grpId="0" animBg="1"/>
      <p:bldP spid="71"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MW</a:t>
            </a:r>
            <a:r>
              <a:rPr lang="ja-JP" altLang="en-US" dirty="0" smtClean="0"/>
              <a:t>法における各ワーカの処理時間</a:t>
            </a:r>
            <a:endParaRPr kumimoji="1" lang="ja-JP" altLang="en-US" dirty="0"/>
          </a:p>
        </p:txBody>
      </p:sp>
      <p:graphicFrame>
        <p:nvGraphicFramePr>
          <p:cNvPr id="6" name="グラフ 5"/>
          <p:cNvGraphicFramePr/>
          <p:nvPr/>
        </p:nvGraphicFramePr>
        <p:xfrm>
          <a:off x="357158" y="1928802"/>
          <a:ext cx="3929090" cy="4429156"/>
        </p:xfrm>
        <a:graphic>
          <a:graphicData uri="http://schemas.openxmlformats.org/drawingml/2006/chart">
            <c:chart xmlns:c="http://schemas.openxmlformats.org/drawingml/2006/chart" xmlns:r="http://schemas.openxmlformats.org/officeDocument/2006/relationships" r:id="rId3"/>
          </a:graphicData>
        </a:graphic>
      </p:graphicFrame>
      <p:sp>
        <p:nvSpPr>
          <p:cNvPr id="8" name="テキスト ボックス 7"/>
          <p:cNvSpPr txBox="1"/>
          <p:nvPr/>
        </p:nvSpPr>
        <p:spPr>
          <a:xfrm>
            <a:off x="1785918" y="1428736"/>
            <a:ext cx="1285884" cy="523220"/>
          </a:xfrm>
          <a:prstGeom prst="rect">
            <a:avLst/>
          </a:prstGeom>
          <a:noFill/>
        </p:spPr>
        <p:txBody>
          <a:bodyPr wrap="square" rtlCol="0">
            <a:spAutoFit/>
          </a:bodyPr>
          <a:lstStyle/>
          <a:p>
            <a:r>
              <a:rPr lang="en-US" altLang="ja-JP" sz="2800" dirty="0" err="1" smtClean="0"/>
              <a:t>Antlr</a:t>
            </a:r>
            <a:endParaRPr lang="en-US" altLang="ja-JP" sz="2800" dirty="0" smtClean="0"/>
          </a:p>
        </p:txBody>
      </p:sp>
      <p:graphicFrame>
        <p:nvGraphicFramePr>
          <p:cNvPr id="7" name="グラフ 6"/>
          <p:cNvGraphicFramePr/>
          <p:nvPr/>
        </p:nvGraphicFramePr>
        <p:xfrm>
          <a:off x="4643438" y="1928802"/>
          <a:ext cx="4162421" cy="4572032"/>
        </p:xfrm>
        <a:graphic>
          <a:graphicData uri="http://schemas.openxmlformats.org/drawingml/2006/chart">
            <c:chart xmlns:c="http://schemas.openxmlformats.org/drawingml/2006/chart" xmlns:r="http://schemas.openxmlformats.org/officeDocument/2006/relationships" r:id="rId4"/>
          </a:graphicData>
        </a:graphic>
      </p:graphicFrame>
      <p:sp>
        <p:nvSpPr>
          <p:cNvPr id="9" name="テキスト ボックス 8"/>
          <p:cNvSpPr txBox="1"/>
          <p:nvPr/>
        </p:nvSpPr>
        <p:spPr>
          <a:xfrm>
            <a:off x="5929322" y="1500174"/>
            <a:ext cx="2357454" cy="523220"/>
          </a:xfrm>
          <a:prstGeom prst="rect">
            <a:avLst/>
          </a:prstGeom>
          <a:noFill/>
        </p:spPr>
        <p:txBody>
          <a:bodyPr wrap="square" rtlCol="0">
            <a:spAutoFit/>
          </a:bodyPr>
          <a:lstStyle/>
          <a:p>
            <a:r>
              <a:rPr lang="en-US" altLang="ja-JP" sz="2800" dirty="0" smtClean="0"/>
              <a:t>Apache-Ant</a:t>
            </a:r>
          </a:p>
        </p:txBody>
      </p:sp>
      <p:sp>
        <p:nvSpPr>
          <p:cNvPr id="10" name="日付プレースホルダ 9"/>
          <p:cNvSpPr>
            <a:spLocks noGrp="1"/>
          </p:cNvSpPr>
          <p:nvPr>
            <p:ph type="dt" sz="half" idx="11"/>
          </p:nvPr>
        </p:nvSpPr>
        <p:spPr/>
        <p:txBody>
          <a:bodyPr/>
          <a:lstStyle/>
          <a:p>
            <a:fld id="{776901F3-75C4-4933-B636-48AC5AEE27A9}" type="datetime1">
              <a:rPr lang="ja-JP" altLang="en-US" smtClean="0"/>
              <a:pPr/>
              <a:t>2009/2/23</a:t>
            </a:fld>
            <a:endParaRPr lang="en-US" altLang="ja-JP"/>
          </a:p>
        </p:txBody>
      </p:sp>
      <p:sp>
        <p:nvSpPr>
          <p:cNvPr id="11" name="スライド番号プレースホルダ 10"/>
          <p:cNvSpPr>
            <a:spLocks noGrp="1"/>
          </p:cNvSpPr>
          <p:nvPr>
            <p:ph type="sldNum" sz="quarter" idx="12"/>
          </p:nvPr>
        </p:nvSpPr>
        <p:spPr/>
        <p:txBody>
          <a:bodyPr/>
          <a:lstStyle/>
          <a:p>
            <a:fld id="{E0B8FA13-F6B3-42AE-8274-8875A6E5487C}" type="slidenum">
              <a:rPr lang="en-US" altLang="ja-JP" smtClean="0"/>
              <a:pPr/>
              <a:t>23</a:t>
            </a:fld>
            <a:endParaRPr lang="en-US" altLang="ja-JP"/>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7" name="グループ化 46"/>
          <p:cNvGrpSpPr/>
          <p:nvPr/>
        </p:nvGrpSpPr>
        <p:grpSpPr>
          <a:xfrm>
            <a:off x="357158" y="1500174"/>
            <a:ext cx="8215370" cy="4679050"/>
            <a:chOff x="357158" y="214290"/>
            <a:chExt cx="7786742" cy="5964934"/>
          </a:xfrm>
        </p:grpSpPr>
        <p:sp>
          <p:nvSpPr>
            <p:cNvPr id="56" name="正方形/長方形 55"/>
            <p:cNvSpPr/>
            <p:nvPr/>
          </p:nvSpPr>
          <p:spPr>
            <a:xfrm>
              <a:off x="1857356" y="214290"/>
              <a:ext cx="4857784" cy="2893100"/>
            </a:xfrm>
            <a:prstGeom prst="rect">
              <a:avLst/>
            </a:prstGeom>
            <a:solidFill>
              <a:srgbClr val="FFC000">
                <a:alpha val="40000"/>
              </a:srgbClr>
            </a:solidFill>
            <a:ln w="12700">
              <a:solidFill>
                <a:schemeClr val="tx1"/>
              </a:solidFill>
            </a:ln>
          </p:spPr>
          <p:style>
            <a:lnRef idx="2">
              <a:schemeClr val="dk1"/>
            </a:lnRef>
            <a:fillRef idx="1">
              <a:schemeClr val="lt1"/>
            </a:fillRef>
            <a:effectRef idx="0">
              <a:schemeClr val="dk1"/>
            </a:effectRef>
            <a:fontRef idx="minor">
              <a:schemeClr val="dk1"/>
            </a:fontRef>
          </p:style>
          <p:txBody>
            <a:bodyPr wrap="square" rtlCol="0" anchor="ctr">
              <a:spAutoFit/>
            </a:bodyPr>
            <a:lstStyle/>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kumimoji="1" lang="ja-JP" altLang="en-US" sz="1400" dirty="0" smtClean="0"/>
            </a:p>
          </p:txBody>
        </p:sp>
        <p:sp>
          <p:nvSpPr>
            <p:cNvPr id="48" name="メモ 47"/>
            <p:cNvSpPr/>
            <p:nvPr/>
          </p:nvSpPr>
          <p:spPr>
            <a:xfrm flipH="1">
              <a:off x="526011" y="285728"/>
              <a:ext cx="759841" cy="1102186"/>
            </a:xfrm>
            <a:prstGeom prst="foldedCorner">
              <a:avLst/>
            </a:prstGeom>
            <a:solidFill>
              <a:schemeClr val="accent5"/>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9" name="メモ 48"/>
            <p:cNvSpPr/>
            <p:nvPr/>
          </p:nvSpPr>
          <p:spPr>
            <a:xfrm flipH="1">
              <a:off x="441585" y="377577"/>
              <a:ext cx="759841" cy="1102186"/>
            </a:xfrm>
            <a:prstGeom prst="foldedCorner">
              <a:avLst/>
            </a:prstGeom>
            <a:solidFill>
              <a:schemeClr val="accent5"/>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cxnSp>
          <p:nvCxnSpPr>
            <p:cNvPr id="51" name="直線矢印コネクタ 50"/>
            <p:cNvCxnSpPr/>
            <p:nvPr/>
          </p:nvCxnSpPr>
          <p:spPr>
            <a:xfrm>
              <a:off x="1428728" y="928670"/>
              <a:ext cx="64294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2" name="正方形/長方形 51"/>
            <p:cNvSpPr/>
            <p:nvPr/>
          </p:nvSpPr>
          <p:spPr>
            <a:xfrm>
              <a:off x="2214546" y="428604"/>
              <a:ext cx="1428760" cy="100013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1400" dirty="0" smtClean="0"/>
                <a:t>(1)</a:t>
              </a:r>
              <a:r>
                <a:rPr kumimoji="1" lang="ja-JP" altLang="en-US" sz="1400" dirty="0" smtClean="0"/>
                <a:t>グローバルジョブの生成</a:t>
              </a:r>
              <a:endParaRPr kumimoji="1" lang="ja-JP" altLang="en-US" sz="1400" dirty="0"/>
            </a:p>
          </p:txBody>
        </p:sp>
        <p:cxnSp>
          <p:nvCxnSpPr>
            <p:cNvPr id="53" name="直線矢印コネクタ 52"/>
            <p:cNvCxnSpPr/>
            <p:nvPr/>
          </p:nvCxnSpPr>
          <p:spPr>
            <a:xfrm rot="16200000" flipH="1">
              <a:off x="3786182" y="1000108"/>
              <a:ext cx="642942"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4" name="円/楕円 53"/>
            <p:cNvSpPr/>
            <p:nvPr/>
          </p:nvSpPr>
          <p:spPr>
            <a:xfrm>
              <a:off x="3286116" y="1714488"/>
              <a:ext cx="2214578" cy="107157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smtClean="0"/>
                <a:t>グローバルジョブプール</a:t>
              </a:r>
              <a:endParaRPr kumimoji="1" lang="ja-JP" altLang="en-US" sz="1400" dirty="0"/>
            </a:p>
          </p:txBody>
        </p:sp>
        <p:sp>
          <p:nvSpPr>
            <p:cNvPr id="55" name="正方形/長方形 54"/>
            <p:cNvSpPr/>
            <p:nvPr/>
          </p:nvSpPr>
          <p:spPr>
            <a:xfrm>
              <a:off x="4071934" y="928670"/>
              <a:ext cx="402674" cy="307777"/>
            </a:xfrm>
            <a:prstGeom prst="rect">
              <a:avLst/>
            </a:prstGeom>
          </p:spPr>
          <p:txBody>
            <a:bodyPr wrap="none">
              <a:spAutoFit/>
            </a:bodyPr>
            <a:lstStyle/>
            <a:p>
              <a:r>
                <a:rPr lang="en-US" altLang="ja-JP" sz="1400" dirty="0" smtClean="0"/>
                <a:t>(2)</a:t>
              </a:r>
              <a:endParaRPr lang="ja-JP" altLang="en-US" sz="1400" dirty="0"/>
            </a:p>
          </p:txBody>
        </p:sp>
        <p:sp>
          <p:nvSpPr>
            <p:cNvPr id="57" name="正方形/長方形 56"/>
            <p:cNvSpPr/>
            <p:nvPr/>
          </p:nvSpPr>
          <p:spPr>
            <a:xfrm>
              <a:off x="571472" y="3286124"/>
              <a:ext cx="2000264" cy="2893100"/>
            </a:xfrm>
            <a:prstGeom prst="rect">
              <a:avLst/>
            </a:prstGeom>
            <a:solidFill>
              <a:srgbClr val="FFC000">
                <a:alpha val="40000"/>
              </a:srgbClr>
            </a:solidFill>
            <a:ln w="12700"/>
          </p:spPr>
          <p:style>
            <a:lnRef idx="2">
              <a:schemeClr val="dk1"/>
            </a:lnRef>
            <a:fillRef idx="1">
              <a:schemeClr val="lt1"/>
            </a:fillRef>
            <a:effectRef idx="0">
              <a:schemeClr val="dk1"/>
            </a:effectRef>
            <a:fontRef idx="minor">
              <a:schemeClr val="dk1"/>
            </a:fontRef>
          </p:style>
          <p:txBody>
            <a:bodyPr wrap="square" rtlCol="0" anchor="ctr">
              <a:spAutoFit/>
            </a:bodyPr>
            <a:lstStyle/>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kumimoji="1" lang="ja-JP" altLang="en-US" sz="1400" dirty="0" smtClean="0"/>
            </a:p>
          </p:txBody>
        </p:sp>
        <p:sp>
          <p:nvSpPr>
            <p:cNvPr id="58" name="正方形/長方形 57"/>
            <p:cNvSpPr/>
            <p:nvPr/>
          </p:nvSpPr>
          <p:spPr>
            <a:xfrm>
              <a:off x="857224" y="3571876"/>
              <a:ext cx="1428760" cy="57150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1400" dirty="0" smtClean="0"/>
                <a:t>(4)</a:t>
              </a:r>
              <a:r>
                <a:rPr kumimoji="1" lang="en-US" altLang="ja-JP" sz="1400" dirty="0" err="1" smtClean="0"/>
                <a:t>PrefixSpan</a:t>
              </a:r>
              <a:endParaRPr kumimoji="1" lang="ja-JP" altLang="en-US" sz="1400" dirty="0"/>
            </a:p>
          </p:txBody>
        </p:sp>
        <p:cxnSp>
          <p:nvCxnSpPr>
            <p:cNvPr id="59" name="直線矢印コネクタ 58"/>
            <p:cNvCxnSpPr/>
            <p:nvPr/>
          </p:nvCxnSpPr>
          <p:spPr>
            <a:xfrm rot="10800000" flipV="1">
              <a:off x="2000232" y="2643182"/>
              <a:ext cx="1285884" cy="7858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0" name="正方形/長方形 59"/>
            <p:cNvSpPr/>
            <p:nvPr/>
          </p:nvSpPr>
          <p:spPr>
            <a:xfrm>
              <a:off x="2285984" y="2714620"/>
              <a:ext cx="402674" cy="307777"/>
            </a:xfrm>
            <a:prstGeom prst="rect">
              <a:avLst/>
            </a:prstGeom>
          </p:spPr>
          <p:txBody>
            <a:bodyPr wrap="none">
              <a:spAutoFit/>
            </a:bodyPr>
            <a:lstStyle/>
            <a:p>
              <a:r>
                <a:rPr lang="en-US" altLang="ja-JP" sz="1400" dirty="0" smtClean="0"/>
                <a:t>(3)</a:t>
              </a:r>
              <a:endParaRPr lang="ja-JP" altLang="en-US" sz="1400" dirty="0"/>
            </a:p>
          </p:txBody>
        </p:sp>
        <p:sp>
          <p:nvSpPr>
            <p:cNvPr id="61" name="円/楕円 60"/>
            <p:cNvSpPr/>
            <p:nvPr/>
          </p:nvSpPr>
          <p:spPr>
            <a:xfrm>
              <a:off x="642910" y="4857760"/>
              <a:ext cx="1857388" cy="857256"/>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dirty="0" smtClean="0"/>
                <a:t>ローカル</a:t>
              </a:r>
              <a:r>
                <a:rPr kumimoji="1" lang="ja-JP" altLang="en-US" sz="1400" dirty="0" smtClean="0"/>
                <a:t>ジョブプール</a:t>
              </a:r>
              <a:endParaRPr kumimoji="1" lang="ja-JP" altLang="en-US" sz="1400" dirty="0"/>
            </a:p>
          </p:txBody>
        </p:sp>
        <p:cxnSp>
          <p:nvCxnSpPr>
            <p:cNvPr id="62" name="直線矢印コネクタ 61"/>
            <p:cNvCxnSpPr/>
            <p:nvPr/>
          </p:nvCxnSpPr>
          <p:spPr>
            <a:xfrm rot="5400000">
              <a:off x="1036613" y="453549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3" name="直線矢印コネクタ 62"/>
            <p:cNvCxnSpPr/>
            <p:nvPr/>
          </p:nvCxnSpPr>
          <p:spPr>
            <a:xfrm rot="5400000" flipH="1" flipV="1">
              <a:off x="1465241" y="453549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4" name="正方形/長方形 63"/>
            <p:cNvSpPr/>
            <p:nvPr/>
          </p:nvSpPr>
          <p:spPr>
            <a:xfrm>
              <a:off x="785786" y="4357694"/>
              <a:ext cx="402674" cy="307777"/>
            </a:xfrm>
            <a:prstGeom prst="rect">
              <a:avLst/>
            </a:prstGeom>
          </p:spPr>
          <p:txBody>
            <a:bodyPr wrap="none">
              <a:spAutoFit/>
            </a:bodyPr>
            <a:lstStyle/>
            <a:p>
              <a:r>
                <a:rPr lang="en-US" altLang="ja-JP" sz="1400" dirty="0" smtClean="0"/>
                <a:t>(5)</a:t>
              </a:r>
              <a:endParaRPr lang="ja-JP" altLang="en-US" sz="1400" dirty="0"/>
            </a:p>
          </p:txBody>
        </p:sp>
        <p:sp>
          <p:nvSpPr>
            <p:cNvPr id="65" name="正方形/長方形 64"/>
            <p:cNvSpPr/>
            <p:nvPr/>
          </p:nvSpPr>
          <p:spPr>
            <a:xfrm>
              <a:off x="1785918" y="4357694"/>
              <a:ext cx="402674" cy="307777"/>
            </a:xfrm>
            <a:prstGeom prst="rect">
              <a:avLst/>
            </a:prstGeom>
          </p:spPr>
          <p:txBody>
            <a:bodyPr wrap="none">
              <a:spAutoFit/>
            </a:bodyPr>
            <a:lstStyle/>
            <a:p>
              <a:r>
                <a:rPr lang="en-US" altLang="ja-JP" sz="1400" dirty="0" smtClean="0"/>
                <a:t>(6)</a:t>
              </a:r>
              <a:endParaRPr lang="ja-JP" altLang="en-US" sz="1400" dirty="0"/>
            </a:p>
          </p:txBody>
        </p:sp>
        <p:cxnSp>
          <p:nvCxnSpPr>
            <p:cNvPr id="66" name="直線矢印コネクタ 65"/>
            <p:cNvCxnSpPr/>
            <p:nvPr/>
          </p:nvCxnSpPr>
          <p:spPr>
            <a:xfrm flipV="1">
              <a:off x="2143108" y="2714620"/>
              <a:ext cx="1285884" cy="7858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7" name="正方形/長方形 66"/>
            <p:cNvSpPr/>
            <p:nvPr/>
          </p:nvSpPr>
          <p:spPr>
            <a:xfrm>
              <a:off x="2714612" y="3143248"/>
              <a:ext cx="402674" cy="307777"/>
            </a:xfrm>
            <a:prstGeom prst="rect">
              <a:avLst/>
            </a:prstGeom>
          </p:spPr>
          <p:txBody>
            <a:bodyPr wrap="none">
              <a:spAutoFit/>
            </a:bodyPr>
            <a:lstStyle/>
            <a:p>
              <a:r>
                <a:rPr lang="en-US" altLang="ja-JP" sz="1400" dirty="0" smtClean="0"/>
                <a:t>(7)</a:t>
              </a:r>
              <a:endParaRPr lang="ja-JP" altLang="en-US" sz="1400" dirty="0"/>
            </a:p>
          </p:txBody>
        </p:sp>
        <p:sp>
          <p:nvSpPr>
            <p:cNvPr id="68" name="正方形/長方形 67"/>
            <p:cNvSpPr/>
            <p:nvPr/>
          </p:nvSpPr>
          <p:spPr>
            <a:xfrm>
              <a:off x="3786182" y="285728"/>
              <a:ext cx="1285884" cy="307777"/>
            </a:xfrm>
            <a:prstGeom prst="rect">
              <a:avLst/>
            </a:prstGeom>
          </p:spPr>
          <p:txBody>
            <a:bodyPr wrap="square">
              <a:spAutoFit/>
            </a:bodyPr>
            <a:lstStyle/>
            <a:p>
              <a:r>
                <a:rPr lang="ja-JP" altLang="en-US" sz="1400" dirty="0" smtClean="0"/>
                <a:t>マスタプロセス</a:t>
              </a:r>
              <a:endParaRPr lang="ja-JP" altLang="en-US" sz="1400" dirty="0"/>
            </a:p>
          </p:txBody>
        </p:sp>
        <p:sp>
          <p:nvSpPr>
            <p:cNvPr id="69" name="正方形/長方形 68"/>
            <p:cNvSpPr/>
            <p:nvPr/>
          </p:nvSpPr>
          <p:spPr>
            <a:xfrm>
              <a:off x="5429256" y="4500570"/>
              <a:ext cx="785818" cy="369332"/>
            </a:xfrm>
            <a:prstGeom prst="rect">
              <a:avLst/>
            </a:prstGeom>
          </p:spPr>
          <p:txBody>
            <a:bodyPr wrap="square">
              <a:spAutoFit/>
            </a:bodyPr>
            <a:lstStyle/>
            <a:p>
              <a:r>
                <a:rPr lang="ja-JP" altLang="en-US" dirty="0" smtClean="0"/>
                <a:t>・・・</a:t>
              </a:r>
              <a:endParaRPr lang="ja-JP" altLang="en-US" dirty="0"/>
            </a:p>
          </p:txBody>
        </p:sp>
        <p:sp>
          <p:nvSpPr>
            <p:cNvPr id="70" name="正方形/長方形 69"/>
            <p:cNvSpPr/>
            <p:nvPr/>
          </p:nvSpPr>
          <p:spPr>
            <a:xfrm>
              <a:off x="857224" y="5786454"/>
              <a:ext cx="1500198" cy="307777"/>
            </a:xfrm>
            <a:prstGeom prst="rect">
              <a:avLst/>
            </a:prstGeom>
          </p:spPr>
          <p:txBody>
            <a:bodyPr wrap="square">
              <a:spAutoFit/>
            </a:bodyPr>
            <a:lstStyle/>
            <a:p>
              <a:r>
                <a:rPr lang="ja-JP" altLang="en-US" sz="1400" dirty="0" smtClean="0"/>
                <a:t>ワーカプロセス</a:t>
              </a:r>
              <a:r>
                <a:rPr lang="en-US" altLang="ja-JP" sz="1400" dirty="0" smtClean="0"/>
                <a:t>1</a:t>
              </a:r>
              <a:endParaRPr lang="ja-JP" altLang="en-US" sz="1400" dirty="0"/>
            </a:p>
          </p:txBody>
        </p:sp>
        <p:sp>
          <p:nvSpPr>
            <p:cNvPr id="71" name="正方形/長方形 70"/>
            <p:cNvSpPr/>
            <p:nvPr/>
          </p:nvSpPr>
          <p:spPr>
            <a:xfrm>
              <a:off x="3214678" y="3286124"/>
              <a:ext cx="2000264" cy="2893100"/>
            </a:xfrm>
            <a:prstGeom prst="rect">
              <a:avLst/>
            </a:prstGeom>
            <a:solidFill>
              <a:srgbClr val="FFC000">
                <a:alpha val="40000"/>
              </a:srgbClr>
            </a:solidFill>
            <a:ln w="12700"/>
          </p:spPr>
          <p:style>
            <a:lnRef idx="2">
              <a:schemeClr val="dk1"/>
            </a:lnRef>
            <a:fillRef idx="1">
              <a:schemeClr val="lt1"/>
            </a:fillRef>
            <a:effectRef idx="0">
              <a:schemeClr val="dk1"/>
            </a:effectRef>
            <a:fontRef idx="minor">
              <a:schemeClr val="dk1"/>
            </a:fontRef>
          </p:style>
          <p:txBody>
            <a:bodyPr wrap="square" rtlCol="0" anchor="ctr">
              <a:spAutoFit/>
            </a:bodyPr>
            <a:lstStyle/>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kumimoji="1" lang="ja-JP" altLang="en-US" sz="1400" dirty="0" smtClean="0"/>
            </a:p>
          </p:txBody>
        </p:sp>
        <p:sp>
          <p:nvSpPr>
            <p:cNvPr id="72" name="正方形/長方形 71"/>
            <p:cNvSpPr/>
            <p:nvPr/>
          </p:nvSpPr>
          <p:spPr>
            <a:xfrm>
              <a:off x="3500430" y="3571876"/>
              <a:ext cx="1428760" cy="57150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1400" dirty="0" err="1" smtClean="0"/>
                <a:t>PrefixSpan</a:t>
              </a:r>
              <a:endParaRPr kumimoji="1" lang="ja-JP" altLang="en-US" sz="1400" dirty="0"/>
            </a:p>
          </p:txBody>
        </p:sp>
        <p:sp>
          <p:nvSpPr>
            <p:cNvPr id="73" name="円/楕円 72"/>
            <p:cNvSpPr/>
            <p:nvPr/>
          </p:nvSpPr>
          <p:spPr>
            <a:xfrm>
              <a:off x="3286116" y="4857760"/>
              <a:ext cx="1857388" cy="857256"/>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dirty="0" smtClean="0"/>
                <a:t>ローカル</a:t>
              </a:r>
              <a:r>
                <a:rPr kumimoji="1" lang="ja-JP" altLang="en-US" sz="1400" dirty="0" smtClean="0"/>
                <a:t>ジョブプール</a:t>
              </a:r>
              <a:endParaRPr kumimoji="1" lang="ja-JP" altLang="en-US" sz="1400" dirty="0"/>
            </a:p>
          </p:txBody>
        </p:sp>
        <p:cxnSp>
          <p:nvCxnSpPr>
            <p:cNvPr id="74" name="直線矢印コネクタ 73"/>
            <p:cNvCxnSpPr/>
            <p:nvPr/>
          </p:nvCxnSpPr>
          <p:spPr>
            <a:xfrm rot="5400000">
              <a:off x="3679819" y="453549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5" name="直線矢印コネクタ 74"/>
            <p:cNvCxnSpPr/>
            <p:nvPr/>
          </p:nvCxnSpPr>
          <p:spPr>
            <a:xfrm rot="5400000" flipH="1" flipV="1">
              <a:off x="4108447" y="453549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6" name="正方形/長方形 75"/>
            <p:cNvSpPr/>
            <p:nvPr/>
          </p:nvSpPr>
          <p:spPr>
            <a:xfrm>
              <a:off x="3500430" y="5786454"/>
              <a:ext cx="1500198" cy="307777"/>
            </a:xfrm>
            <a:prstGeom prst="rect">
              <a:avLst/>
            </a:prstGeom>
          </p:spPr>
          <p:txBody>
            <a:bodyPr wrap="square">
              <a:spAutoFit/>
            </a:bodyPr>
            <a:lstStyle/>
            <a:p>
              <a:r>
                <a:rPr lang="ja-JP" altLang="en-US" sz="1400" dirty="0" smtClean="0"/>
                <a:t>ワーカプロセス</a:t>
              </a:r>
              <a:r>
                <a:rPr lang="en-US" altLang="ja-JP" sz="1400" dirty="0" smtClean="0"/>
                <a:t>2</a:t>
              </a:r>
              <a:endParaRPr lang="ja-JP" altLang="en-US" sz="1400" dirty="0"/>
            </a:p>
          </p:txBody>
        </p:sp>
        <p:sp>
          <p:nvSpPr>
            <p:cNvPr id="77" name="正方形/長方形 76"/>
            <p:cNvSpPr/>
            <p:nvPr/>
          </p:nvSpPr>
          <p:spPr>
            <a:xfrm>
              <a:off x="6143636" y="3286124"/>
              <a:ext cx="2000264" cy="2893100"/>
            </a:xfrm>
            <a:prstGeom prst="rect">
              <a:avLst/>
            </a:prstGeom>
            <a:solidFill>
              <a:srgbClr val="FFC000">
                <a:alpha val="40000"/>
              </a:srgbClr>
            </a:solidFill>
            <a:ln w="12700"/>
          </p:spPr>
          <p:style>
            <a:lnRef idx="2">
              <a:schemeClr val="dk1"/>
            </a:lnRef>
            <a:fillRef idx="1">
              <a:schemeClr val="lt1"/>
            </a:fillRef>
            <a:effectRef idx="0">
              <a:schemeClr val="dk1"/>
            </a:effectRef>
            <a:fontRef idx="minor">
              <a:schemeClr val="dk1"/>
            </a:fontRef>
          </p:style>
          <p:txBody>
            <a:bodyPr wrap="square" rtlCol="0" anchor="ctr">
              <a:spAutoFit/>
            </a:bodyPr>
            <a:lstStyle/>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kumimoji="1" lang="ja-JP" altLang="en-US" sz="1400" dirty="0" smtClean="0"/>
            </a:p>
          </p:txBody>
        </p:sp>
        <p:sp>
          <p:nvSpPr>
            <p:cNvPr id="78" name="正方形/長方形 77"/>
            <p:cNvSpPr/>
            <p:nvPr/>
          </p:nvSpPr>
          <p:spPr>
            <a:xfrm>
              <a:off x="6429388" y="3571876"/>
              <a:ext cx="1428760" cy="57150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1400" dirty="0" err="1" smtClean="0"/>
                <a:t>PrefixSpan</a:t>
              </a:r>
              <a:endParaRPr kumimoji="1" lang="ja-JP" altLang="en-US" sz="1400" dirty="0"/>
            </a:p>
          </p:txBody>
        </p:sp>
        <p:sp>
          <p:nvSpPr>
            <p:cNvPr id="79" name="円/楕円 78"/>
            <p:cNvSpPr/>
            <p:nvPr/>
          </p:nvSpPr>
          <p:spPr>
            <a:xfrm>
              <a:off x="6215074" y="4857760"/>
              <a:ext cx="1857388" cy="857256"/>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dirty="0" smtClean="0"/>
                <a:t>ローカル</a:t>
              </a:r>
              <a:r>
                <a:rPr kumimoji="1" lang="ja-JP" altLang="en-US" sz="1400" dirty="0" smtClean="0"/>
                <a:t>ジョブプール</a:t>
              </a:r>
              <a:endParaRPr kumimoji="1" lang="ja-JP" altLang="en-US" sz="1400" dirty="0"/>
            </a:p>
          </p:txBody>
        </p:sp>
        <p:cxnSp>
          <p:nvCxnSpPr>
            <p:cNvPr id="80" name="直線矢印コネクタ 79"/>
            <p:cNvCxnSpPr/>
            <p:nvPr/>
          </p:nvCxnSpPr>
          <p:spPr>
            <a:xfrm rot="5400000">
              <a:off x="6608777" y="453549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1" name="直線矢印コネクタ 80"/>
            <p:cNvCxnSpPr/>
            <p:nvPr/>
          </p:nvCxnSpPr>
          <p:spPr>
            <a:xfrm rot="5400000" flipH="1" flipV="1">
              <a:off x="7037405" y="453549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2" name="正方形/長方形 81"/>
            <p:cNvSpPr/>
            <p:nvPr/>
          </p:nvSpPr>
          <p:spPr>
            <a:xfrm>
              <a:off x="6429388" y="5786454"/>
              <a:ext cx="1500198" cy="307777"/>
            </a:xfrm>
            <a:prstGeom prst="rect">
              <a:avLst/>
            </a:prstGeom>
          </p:spPr>
          <p:txBody>
            <a:bodyPr wrap="square">
              <a:spAutoFit/>
            </a:bodyPr>
            <a:lstStyle/>
            <a:p>
              <a:r>
                <a:rPr lang="ja-JP" altLang="en-US" sz="1400" dirty="0" smtClean="0"/>
                <a:t>ワーカプロセス</a:t>
              </a:r>
              <a:r>
                <a:rPr lang="en-US" altLang="ja-JP" sz="1400" dirty="0" smtClean="0"/>
                <a:t>n</a:t>
              </a:r>
              <a:endParaRPr lang="ja-JP" altLang="en-US" sz="1400" dirty="0"/>
            </a:p>
          </p:txBody>
        </p:sp>
        <p:cxnSp>
          <p:nvCxnSpPr>
            <p:cNvPr id="83" name="直線矢印コネクタ 82"/>
            <p:cNvCxnSpPr/>
            <p:nvPr/>
          </p:nvCxnSpPr>
          <p:spPr>
            <a:xfrm rot="5400000">
              <a:off x="3929852" y="3142454"/>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4" name="直線矢印コネクタ 83"/>
            <p:cNvCxnSpPr/>
            <p:nvPr/>
          </p:nvCxnSpPr>
          <p:spPr>
            <a:xfrm rot="16200000" flipV="1">
              <a:off x="4072728" y="3142454"/>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5" name="直線矢印コネクタ 84"/>
            <p:cNvCxnSpPr/>
            <p:nvPr/>
          </p:nvCxnSpPr>
          <p:spPr>
            <a:xfrm>
              <a:off x="5357818" y="2643182"/>
              <a:ext cx="999338" cy="85805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6" name="直線矢印コネクタ 85"/>
            <p:cNvCxnSpPr/>
            <p:nvPr/>
          </p:nvCxnSpPr>
          <p:spPr>
            <a:xfrm rot="10800000">
              <a:off x="5500694" y="2571744"/>
              <a:ext cx="1001720" cy="85725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7" name="正方形/長方形 86"/>
            <p:cNvSpPr/>
            <p:nvPr/>
          </p:nvSpPr>
          <p:spPr>
            <a:xfrm>
              <a:off x="5857884" y="2571744"/>
              <a:ext cx="1285884" cy="307777"/>
            </a:xfrm>
            <a:prstGeom prst="rect">
              <a:avLst/>
            </a:prstGeom>
          </p:spPr>
          <p:txBody>
            <a:bodyPr wrap="square">
              <a:spAutoFit/>
            </a:bodyPr>
            <a:lstStyle/>
            <a:p>
              <a:r>
                <a:rPr lang="en-US" altLang="ja-JP" sz="1400" dirty="0" smtClean="0"/>
                <a:t>RMI</a:t>
              </a:r>
              <a:r>
                <a:rPr lang="ja-JP" altLang="en-US" sz="1400" dirty="0" smtClean="0"/>
                <a:t>通信</a:t>
              </a:r>
              <a:endParaRPr lang="ja-JP" altLang="en-US" sz="1400" dirty="0"/>
            </a:p>
          </p:txBody>
        </p:sp>
        <p:cxnSp>
          <p:nvCxnSpPr>
            <p:cNvPr id="88" name="直線矢印コネクタ 87"/>
            <p:cNvCxnSpPr/>
            <p:nvPr/>
          </p:nvCxnSpPr>
          <p:spPr>
            <a:xfrm rot="16200000" flipV="1">
              <a:off x="4679157" y="3107529"/>
              <a:ext cx="2071702" cy="142876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9" name="正方形/長方形 88"/>
            <p:cNvSpPr/>
            <p:nvPr/>
          </p:nvSpPr>
          <p:spPr>
            <a:xfrm>
              <a:off x="5429256" y="3857628"/>
              <a:ext cx="402674" cy="307777"/>
            </a:xfrm>
            <a:prstGeom prst="rect">
              <a:avLst/>
            </a:prstGeom>
          </p:spPr>
          <p:txBody>
            <a:bodyPr wrap="none">
              <a:spAutoFit/>
            </a:bodyPr>
            <a:lstStyle/>
            <a:p>
              <a:r>
                <a:rPr lang="en-US" altLang="ja-JP" sz="1400" dirty="0" smtClean="0"/>
                <a:t>(8)</a:t>
              </a:r>
              <a:endParaRPr lang="ja-JP" altLang="en-US" sz="1400" dirty="0"/>
            </a:p>
          </p:txBody>
        </p:sp>
        <p:sp>
          <p:nvSpPr>
            <p:cNvPr id="50" name="メモ 49"/>
            <p:cNvSpPr/>
            <p:nvPr/>
          </p:nvSpPr>
          <p:spPr>
            <a:xfrm flipH="1">
              <a:off x="357158" y="469426"/>
              <a:ext cx="759841" cy="1102186"/>
            </a:xfrm>
            <a:prstGeom prst="foldedCorner">
              <a:avLst>
                <a:gd name="adj" fmla="val 0"/>
              </a:avLst>
            </a:prstGeom>
            <a:solidFill>
              <a:schemeClr val="accent5"/>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smtClean="0"/>
                <a:t>特徴列</a:t>
              </a:r>
              <a:endParaRPr kumimoji="1" lang="en-US" altLang="ja-JP" sz="1400" dirty="0" smtClean="0"/>
            </a:p>
            <a:p>
              <a:pPr algn="ctr"/>
              <a:r>
                <a:rPr lang="ja-JP" altLang="en-US" sz="1400" dirty="0" smtClean="0"/>
                <a:t>データ</a:t>
              </a:r>
              <a:endParaRPr kumimoji="1" lang="ja-JP" altLang="en-US" sz="1400" dirty="0"/>
            </a:p>
          </p:txBody>
        </p:sp>
      </p:grpSp>
      <p:sp>
        <p:nvSpPr>
          <p:cNvPr id="2" name="タイトル 1"/>
          <p:cNvSpPr>
            <a:spLocks noGrp="1"/>
          </p:cNvSpPr>
          <p:nvPr>
            <p:ph type="title"/>
          </p:nvPr>
        </p:nvSpPr>
        <p:spPr/>
        <p:txBody>
          <a:bodyPr/>
          <a:lstStyle/>
          <a:p>
            <a:r>
              <a:rPr lang="ja-JP" altLang="en-US" dirty="0" smtClean="0"/>
              <a:t>実装の</a:t>
            </a:r>
            <a:r>
              <a:rPr kumimoji="1" lang="ja-JP" altLang="en-US" dirty="0" smtClean="0"/>
              <a:t>構成図</a:t>
            </a:r>
            <a:endParaRPr kumimoji="1" lang="ja-JP" altLang="en-US" dirty="0"/>
          </a:p>
        </p:txBody>
      </p:sp>
      <p:sp>
        <p:nvSpPr>
          <p:cNvPr id="46" name="日付プレースホルダ 45"/>
          <p:cNvSpPr>
            <a:spLocks noGrp="1"/>
          </p:cNvSpPr>
          <p:nvPr>
            <p:ph type="dt" sz="half" idx="11"/>
          </p:nvPr>
        </p:nvSpPr>
        <p:spPr/>
        <p:txBody>
          <a:bodyPr/>
          <a:lstStyle/>
          <a:p>
            <a:fld id="{B595FB5D-CDBC-43F7-8EE8-4A03F8D2908F}" type="datetime1">
              <a:rPr lang="ja-JP" altLang="en-US" smtClean="0"/>
              <a:pPr/>
              <a:t>2009/2/23</a:t>
            </a:fld>
            <a:endParaRPr lang="en-US" altLang="ja-JP"/>
          </a:p>
        </p:txBody>
      </p:sp>
      <p:sp>
        <p:nvSpPr>
          <p:cNvPr id="90" name="スライド番号プレースホルダ 89"/>
          <p:cNvSpPr>
            <a:spLocks noGrp="1"/>
          </p:cNvSpPr>
          <p:nvPr>
            <p:ph type="sldNum" sz="quarter" idx="12"/>
          </p:nvPr>
        </p:nvSpPr>
        <p:spPr/>
        <p:txBody>
          <a:bodyPr/>
          <a:lstStyle/>
          <a:p>
            <a:fld id="{E0B8FA13-F6B3-42AE-8274-8875A6E5487C}" type="slidenum">
              <a:rPr lang="en-US" altLang="ja-JP" smtClean="0"/>
              <a:pPr/>
              <a:t>24</a:t>
            </a:fld>
            <a:endParaRPr lang="en-US" altLang="ja-JP"/>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PrefixSpan</a:t>
            </a:r>
            <a:r>
              <a:rPr kumimoji="1" lang="ja-JP" altLang="en-US" dirty="0" smtClean="0"/>
              <a:t>の分散処理法の例</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マスタ・ワーカ法</a:t>
            </a:r>
            <a:endParaRPr kumimoji="1" lang="en-US" altLang="ja-JP" dirty="0" smtClean="0"/>
          </a:p>
          <a:p>
            <a:pPr lvl="1"/>
            <a:r>
              <a:rPr lang="ja-JP" altLang="en-US" dirty="0" smtClean="0"/>
              <a:t>マスタがグローバルジョブを生成</a:t>
            </a:r>
            <a:endParaRPr lang="en-US" altLang="ja-JP" dirty="0" smtClean="0"/>
          </a:p>
          <a:p>
            <a:pPr lvl="1"/>
            <a:r>
              <a:rPr lang="ja-JP" altLang="en-US" dirty="0" smtClean="0"/>
              <a:t>複数のワーカがジョブを受け取り処理を続ける</a:t>
            </a:r>
            <a:endParaRPr kumimoji="1" lang="en-US" altLang="ja-JP" dirty="0" smtClean="0"/>
          </a:p>
          <a:p>
            <a:r>
              <a:rPr kumimoji="1" lang="ja-JP" altLang="en-US" dirty="0" smtClean="0"/>
              <a:t>マスタ・タスク・スティール法</a:t>
            </a:r>
            <a:endParaRPr kumimoji="1" lang="en-US" altLang="ja-JP" dirty="0" smtClean="0"/>
          </a:p>
          <a:p>
            <a:pPr lvl="1"/>
            <a:r>
              <a:rPr kumimoji="1" lang="ja-JP" altLang="en-US" dirty="0" smtClean="0"/>
              <a:t>ワーカが受け取ったジョブを分割，ローカルジョブ</a:t>
            </a:r>
            <a:r>
              <a:rPr lang="ja-JP" altLang="en-US" dirty="0" smtClean="0"/>
              <a:t>を</a:t>
            </a:r>
            <a:r>
              <a:rPr kumimoji="1" lang="ja-JP" altLang="en-US" dirty="0" smtClean="0"/>
              <a:t>生成</a:t>
            </a:r>
            <a:endParaRPr kumimoji="1" lang="en-US" altLang="ja-JP" dirty="0" smtClean="0"/>
          </a:p>
          <a:p>
            <a:pPr lvl="1"/>
            <a:r>
              <a:rPr lang="ja-JP" altLang="en-US" dirty="0" smtClean="0"/>
              <a:t>処理が終わったワーカがいる場合は，マスタが未処理のジョブを回収，再配布</a:t>
            </a:r>
            <a:endParaRPr kumimoji="1" lang="ja-JP" altLang="en-US" dirty="0"/>
          </a:p>
        </p:txBody>
      </p:sp>
      <p:sp>
        <p:nvSpPr>
          <p:cNvPr id="4" name="日付プレースホルダ 3"/>
          <p:cNvSpPr>
            <a:spLocks noGrp="1"/>
          </p:cNvSpPr>
          <p:nvPr>
            <p:ph type="dt" sz="half" idx="11"/>
          </p:nvPr>
        </p:nvSpPr>
        <p:spPr/>
        <p:txBody>
          <a:bodyPr/>
          <a:lstStyle/>
          <a:p>
            <a:fld id="{EEC14E14-1A6B-463C-8F11-ACCE7435D835}" type="datetime1">
              <a:rPr lang="ja-JP" altLang="en-US" smtClean="0"/>
              <a:pPr/>
              <a:t>2009/2/23</a:t>
            </a:fld>
            <a:endParaRPr lang="en-US" altLang="ja-JP"/>
          </a:p>
        </p:txBody>
      </p:sp>
      <p:sp>
        <p:nvSpPr>
          <p:cNvPr id="5" name="スライド番号プレースホルダ 4"/>
          <p:cNvSpPr>
            <a:spLocks noGrp="1"/>
          </p:cNvSpPr>
          <p:nvPr>
            <p:ph type="sldNum" sz="quarter" idx="12"/>
          </p:nvPr>
        </p:nvSpPr>
        <p:spPr/>
        <p:txBody>
          <a:bodyPr/>
          <a:lstStyle/>
          <a:p>
            <a:fld id="{E0B8FA13-F6B3-42AE-8274-8875A6E5487C}" type="slidenum">
              <a:rPr lang="en-US" altLang="ja-JP" smtClean="0"/>
              <a:pPr/>
              <a:t>25</a:t>
            </a:fld>
            <a:endParaRPr lang="en-US" altLang="ja-JP"/>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PrefixSpan</a:t>
            </a:r>
            <a:r>
              <a:rPr kumimoji="1" lang="ja-JP" altLang="en-US" dirty="0" smtClean="0"/>
              <a:t>の</a:t>
            </a:r>
            <a:r>
              <a:rPr lang="en-US" altLang="ja-JP" dirty="0" smtClean="0"/>
              <a:t>Order</a:t>
            </a:r>
            <a:r>
              <a:rPr lang="ja-JP" altLang="en-US" dirty="0" smtClean="0"/>
              <a:t>？</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O(n*2^m)</a:t>
            </a:r>
            <a:r>
              <a:rPr kumimoji="1" lang="ja-JP" altLang="en-US" dirty="0" smtClean="0"/>
              <a:t>　</a:t>
            </a:r>
            <a:endParaRPr kumimoji="1" lang="en-US" altLang="ja-JP" dirty="0" smtClean="0"/>
          </a:p>
          <a:p>
            <a:endParaRPr lang="en-US" altLang="ja-JP" dirty="0" smtClean="0"/>
          </a:p>
          <a:p>
            <a:r>
              <a:rPr lang="ja-JP" altLang="en-US" dirty="0" smtClean="0"/>
              <a:t>ｎが列数、</a:t>
            </a:r>
            <a:r>
              <a:rPr lang="ja-JP" altLang="en-US" dirty="0" err="1" smtClean="0"/>
              <a:t>ｍ</a:t>
            </a:r>
            <a:r>
              <a:rPr lang="ja-JP" altLang="en-US" dirty="0" smtClean="0"/>
              <a:t>が列の平均長</a:t>
            </a:r>
            <a:endParaRPr kumimoji="1" lang="ja-JP" altLang="en-US" dirty="0"/>
          </a:p>
        </p:txBody>
      </p:sp>
      <p:sp>
        <p:nvSpPr>
          <p:cNvPr id="4" name="日付プレースホルダ 3"/>
          <p:cNvSpPr>
            <a:spLocks noGrp="1"/>
          </p:cNvSpPr>
          <p:nvPr>
            <p:ph type="dt" sz="half" idx="11"/>
          </p:nvPr>
        </p:nvSpPr>
        <p:spPr/>
        <p:txBody>
          <a:bodyPr/>
          <a:lstStyle/>
          <a:p>
            <a:fld id="{30676EB8-F779-4D27-A0ED-6F3726593CDA}" type="datetime1">
              <a:rPr lang="ja-JP" altLang="en-US" smtClean="0"/>
              <a:pPr/>
              <a:t>2009/2/23</a:t>
            </a:fld>
            <a:endParaRPr lang="en-US" altLang="ja-JP"/>
          </a:p>
        </p:txBody>
      </p:sp>
      <p:sp>
        <p:nvSpPr>
          <p:cNvPr id="5" name="スライド番号プレースホルダ 4"/>
          <p:cNvSpPr>
            <a:spLocks noGrp="1"/>
          </p:cNvSpPr>
          <p:nvPr>
            <p:ph type="sldNum" sz="quarter" idx="12"/>
          </p:nvPr>
        </p:nvSpPr>
        <p:spPr/>
        <p:txBody>
          <a:bodyPr/>
          <a:lstStyle/>
          <a:p>
            <a:fld id="{E0B8FA13-F6B3-42AE-8274-8875A6E5487C}" type="slidenum">
              <a:rPr lang="en-US" altLang="ja-JP" smtClean="0"/>
              <a:pPr/>
              <a:t>26</a:t>
            </a:fld>
            <a:endParaRPr lang="en-US" altLang="ja-JP"/>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AutoShape 17"/>
          <p:cNvSpPr>
            <a:spLocks noChangeArrowheads="1"/>
          </p:cNvSpPr>
          <p:nvPr/>
        </p:nvSpPr>
        <p:spPr bwMode="auto">
          <a:xfrm>
            <a:off x="857224" y="4500570"/>
            <a:ext cx="4511874" cy="1285884"/>
          </a:xfrm>
          <a:prstGeom prst="foldedCorner">
            <a:avLst>
              <a:gd name="adj" fmla="val 12500"/>
            </a:avLst>
          </a:prstGeom>
          <a:solidFill>
            <a:srgbClr val="FFFFFF"/>
          </a:solidFill>
          <a:ln w="9525">
            <a:solidFill>
              <a:schemeClr val="tx1"/>
            </a:solidFill>
            <a:round/>
            <a:headEnd/>
            <a:tailEnd/>
          </a:ln>
        </p:spPr>
        <p:txBody>
          <a:bodyPr wrap="none" anchor="ctr"/>
          <a:lstStyle/>
          <a:p>
            <a:endParaRPr lang="en-US" altLang="ja-JP"/>
          </a:p>
        </p:txBody>
      </p:sp>
      <p:sp>
        <p:nvSpPr>
          <p:cNvPr id="20" name="AutoShape 17"/>
          <p:cNvSpPr>
            <a:spLocks noChangeArrowheads="1"/>
          </p:cNvSpPr>
          <p:nvPr/>
        </p:nvSpPr>
        <p:spPr bwMode="auto">
          <a:xfrm>
            <a:off x="723872" y="4367221"/>
            <a:ext cx="4511874" cy="1285884"/>
          </a:xfrm>
          <a:prstGeom prst="foldedCorner">
            <a:avLst>
              <a:gd name="adj" fmla="val 12500"/>
            </a:avLst>
          </a:prstGeom>
          <a:solidFill>
            <a:srgbClr val="FFFFFF"/>
          </a:solidFill>
          <a:ln w="9525">
            <a:solidFill>
              <a:schemeClr val="tx1"/>
            </a:solidFill>
            <a:round/>
            <a:headEnd/>
            <a:tailEnd/>
          </a:ln>
        </p:spPr>
        <p:txBody>
          <a:bodyPr wrap="none" anchor="ctr"/>
          <a:lstStyle/>
          <a:p>
            <a:endParaRPr lang="en-US" altLang="ja-JP"/>
          </a:p>
        </p:txBody>
      </p:sp>
      <p:sp>
        <p:nvSpPr>
          <p:cNvPr id="2" name="タイトル 1"/>
          <p:cNvSpPr>
            <a:spLocks noGrp="1"/>
          </p:cNvSpPr>
          <p:nvPr>
            <p:ph type="title"/>
          </p:nvPr>
        </p:nvSpPr>
        <p:spPr/>
        <p:txBody>
          <a:bodyPr/>
          <a:lstStyle/>
          <a:p>
            <a:r>
              <a:rPr lang="ja-JP" altLang="en-US" dirty="0" smtClean="0"/>
              <a:t>コーディングパターンの例</a:t>
            </a:r>
            <a:endParaRPr kumimoji="1" lang="ja-JP" altLang="en-US" dirty="0"/>
          </a:p>
        </p:txBody>
      </p:sp>
      <p:sp>
        <p:nvSpPr>
          <p:cNvPr id="3" name="コンテンツ プレースホルダ 2"/>
          <p:cNvSpPr>
            <a:spLocks noGrp="1"/>
          </p:cNvSpPr>
          <p:nvPr>
            <p:ph idx="1"/>
          </p:nvPr>
        </p:nvSpPr>
        <p:spPr>
          <a:xfrm>
            <a:off x="428596" y="1500174"/>
            <a:ext cx="8229600" cy="2643206"/>
          </a:xfrm>
        </p:spPr>
        <p:txBody>
          <a:bodyPr/>
          <a:lstStyle/>
          <a:p>
            <a:r>
              <a:rPr kumimoji="1" lang="ja-JP" altLang="en-US" sz="2400" dirty="0" smtClean="0"/>
              <a:t>テキスト編集ソフト</a:t>
            </a:r>
            <a:r>
              <a:rPr kumimoji="1" lang="en-US" altLang="ja-JP" sz="2400" dirty="0" err="1" smtClean="0"/>
              <a:t>JEdit</a:t>
            </a:r>
            <a:r>
              <a:rPr kumimoji="1" lang="ja-JP" altLang="en-US" sz="2400" dirty="0" smtClean="0"/>
              <a:t>中で発見されたコーディングパターン</a:t>
            </a:r>
            <a:endParaRPr kumimoji="1" lang="en-US" altLang="ja-JP" sz="2400" dirty="0" smtClean="0"/>
          </a:p>
          <a:p>
            <a:pPr lvl="1"/>
            <a:r>
              <a:rPr kumimoji="1" lang="ja-JP" altLang="en-US" sz="2000" dirty="0" smtClean="0"/>
              <a:t>現在編集可能でなければビープ音を鳴らす機能</a:t>
            </a:r>
            <a:endParaRPr kumimoji="1" lang="en-US" altLang="ja-JP" sz="2000" dirty="0" smtClean="0"/>
          </a:p>
          <a:p>
            <a:r>
              <a:rPr kumimoji="1" lang="ja-JP" altLang="en-US" sz="2400" dirty="0" smtClean="0"/>
              <a:t>コーディングパターンの利用法</a:t>
            </a:r>
            <a:endParaRPr kumimoji="1" lang="en-US" altLang="ja-JP" sz="2400" dirty="0" smtClean="0"/>
          </a:p>
          <a:p>
            <a:pPr lvl="1">
              <a:buFont typeface="Arial" pitchFamily="34" charset="0"/>
              <a:buChar char="•"/>
              <a:defRPr/>
            </a:pPr>
            <a:r>
              <a:rPr lang="ja-JP" altLang="en-US" sz="2000" dirty="0" smtClean="0"/>
              <a:t>コーディング時のルールの発見</a:t>
            </a:r>
            <a:endParaRPr lang="en-US" altLang="ja-JP" sz="2000" dirty="0" smtClean="0"/>
          </a:p>
          <a:p>
            <a:pPr lvl="1">
              <a:buFont typeface="Arial" pitchFamily="34" charset="0"/>
              <a:buChar char="•"/>
              <a:defRPr/>
            </a:pPr>
            <a:r>
              <a:rPr lang="ja-JP" altLang="en-US" sz="2000" dirty="0" smtClean="0"/>
              <a:t>プログラム読解のサポート</a:t>
            </a:r>
            <a:endParaRPr lang="en-US" altLang="ja-JP" sz="2000" dirty="0" smtClean="0"/>
          </a:p>
          <a:p>
            <a:pPr lvl="1">
              <a:buFont typeface="Arial" pitchFamily="34" charset="0"/>
              <a:buChar char="•"/>
              <a:defRPr/>
            </a:pPr>
            <a:r>
              <a:rPr lang="ja-JP" altLang="en-US" sz="2000" dirty="0" smtClean="0"/>
              <a:t>パターン違反による欠陥検出</a:t>
            </a:r>
            <a:endParaRPr lang="en-US" altLang="ja-JP" sz="2000" dirty="0" smtClean="0"/>
          </a:p>
          <a:p>
            <a:pPr lvl="1"/>
            <a:endParaRPr kumimoji="1" lang="en-US" altLang="ja-JP" sz="2000" dirty="0" smtClean="0"/>
          </a:p>
          <a:p>
            <a:pPr lvl="1"/>
            <a:endParaRPr kumimoji="1" lang="en-US" altLang="ja-JP" sz="2000" dirty="0" smtClean="0"/>
          </a:p>
          <a:p>
            <a:endParaRPr kumimoji="1" lang="ja-JP" altLang="en-US" sz="2400" dirty="0"/>
          </a:p>
        </p:txBody>
      </p:sp>
      <p:grpSp>
        <p:nvGrpSpPr>
          <p:cNvPr id="17" name="グループ化 16"/>
          <p:cNvGrpSpPr/>
          <p:nvPr/>
        </p:nvGrpSpPr>
        <p:grpSpPr>
          <a:xfrm>
            <a:off x="571472" y="4143380"/>
            <a:ext cx="8215370" cy="2155840"/>
            <a:chOff x="357158" y="3643311"/>
            <a:chExt cx="8215370" cy="2155840"/>
          </a:xfrm>
        </p:grpSpPr>
        <p:grpSp>
          <p:nvGrpSpPr>
            <p:cNvPr id="4" name="グループ化 30"/>
            <p:cNvGrpSpPr>
              <a:grpSpLocks/>
            </p:cNvGrpSpPr>
            <p:nvPr/>
          </p:nvGrpSpPr>
          <p:grpSpPr bwMode="auto">
            <a:xfrm>
              <a:off x="357158" y="3714752"/>
              <a:ext cx="4572032" cy="1323439"/>
              <a:chOff x="3786182" y="1142984"/>
              <a:chExt cx="4857776" cy="2646878"/>
            </a:xfrm>
          </p:grpSpPr>
          <p:sp>
            <p:nvSpPr>
              <p:cNvPr id="5" name="AutoShape 17"/>
              <p:cNvSpPr>
                <a:spLocks noChangeArrowheads="1"/>
              </p:cNvSpPr>
              <p:nvPr/>
            </p:nvSpPr>
            <p:spPr bwMode="auto">
              <a:xfrm>
                <a:off x="3786182" y="1142984"/>
                <a:ext cx="4793858" cy="2571768"/>
              </a:xfrm>
              <a:prstGeom prst="foldedCorner">
                <a:avLst>
                  <a:gd name="adj" fmla="val 12500"/>
                </a:avLst>
              </a:prstGeom>
              <a:solidFill>
                <a:srgbClr val="FFFFFF"/>
              </a:solidFill>
              <a:ln w="9525">
                <a:solidFill>
                  <a:schemeClr val="tx1"/>
                </a:solidFill>
                <a:round/>
                <a:headEnd/>
                <a:tailEnd/>
              </a:ln>
            </p:spPr>
            <p:txBody>
              <a:bodyPr wrap="none" anchor="ctr"/>
              <a:lstStyle/>
              <a:p>
                <a:endParaRPr lang="en-US" altLang="ja-JP"/>
              </a:p>
            </p:txBody>
          </p:sp>
          <p:sp>
            <p:nvSpPr>
              <p:cNvPr id="6" name="テキスト ボックス 24"/>
              <p:cNvSpPr txBox="1">
                <a:spLocks noChangeArrowheads="1"/>
              </p:cNvSpPr>
              <p:nvPr/>
            </p:nvSpPr>
            <p:spPr bwMode="auto">
              <a:xfrm>
                <a:off x="3786182" y="1142984"/>
                <a:ext cx="4857776" cy="2646878"/>
              </a:xfrm>
              <a:prstGeom prst="rect">
                <a:avLst/>
              </a:prstGeom>
              <a:noFill/>
              <a:ln w="9525">
                <a:noFill/>
                <a:miter lim="800000"/>
                <a:headEnd/>
                <a:tailEnd/>
              </a:ln>
            </p:spPr>
            <p:txBody>
              <a:bodyPr wrap="square">
                <a:spAutoFit/>
              </a:bodyPr>
              <a:lstStyle/>
              <a:p>
                <a:r>
                  <a:rPr lang="en-US" altLang="ja-JP" sz="2000" dirty="0" smtClean="0">
                    <a:solidFill>
                      <a:srgbClr val="FF0000"/>
                    </a:solidFill>
                  </a:rPr>
                  <a:t>if</a:t>
                </a:r>
                <a:r>
                  <a:rPr lang="en-US" altLang="ja-JP" sz="2000" dirty="0" smtClean="0"/>
                  <a:t> (!</a:t>
                </a:r>
                <a:r>
                  <a:rPr lang="en-US" altLang="ja-JP" sz="2000" dirty="0" err="1" smtClean="0"/>
                  <a:t>buffer.</a:t>
                </a:r>
                <a:r>
                  <a:rPr lang="en-US" altLang="ja-JP" sz="2000" dirty="0" err="1" smtClean="0">
                    <a:solidFill>
                      <a:srgbClr val="FF0000"/>
                    </a:solidFill>
                  </a:rPr>
                  <a:t>isEditable</a:t>
                </a:r>
                <a:r>
                  <a:rPr lang="en-US" altLang="ja-JP" sz="2000" dirty="0" smtClean="0">
                    <a:solidFill>
                      <a:srgbClr val="FF0000"/>
                    </a:solidFill>
                  </a:rPr>
                  <a:t>()</a:t>
                </a:r>
                <a:r>
                  <a:rPr lang="en-US" altLang="ja-JP" sz="2000" dirty="0" smtClean="0"/>
                  <a:t>){</a:t>
                </a:r>
              </a:p>
              <a:p>
                <a:r>
                  <a:rPr lang="en-US" altLang="ja-JP" sz="2000" dirty="0" smtClean="0"/>
                  <a:t>	</a:t>
                </a:r>
                <a:r>
                  <a:rPr lang="en-US" altLang="ja-JP" sz="2000" dirty="0" err="1" smtClean="0"/>
                  <a:t>getToolkit</a:t>
                </a:r>
                <a:r>
                  <a:rPr lang="en-US" altLang="ja-JP" sz="2000" dirty="0" smtClean="0"/>
                  <a:t>().</a:t>
                </a:r>
                <a:r>
                  <a:rPr lang="en-US" altLang="ja-JP" sz="2000" dirty="0" smtClean="0">
                    <a:solidFill>
                      <a:srgbClr val="FF0000"/>
                    </a:solidFill>
                  </a:rPr>
                  <a:t>beep()</a:t>
                </a:r>
                <a:r>
                  <a:rPr lang="en-US" altLang="ja-JP" sz="2000" dirty="0" smtClean="0"/>
                  <a:t>;</a:t>
                </a:r>
              </a:p>
              <a:p>
                <a:r>
                  <a:rPr lang="en-US" altLang="ja-JP" sz="2000" dirty="0" smtClean="0"/>
                  <a:t>	return;</a:t>
                </a:r>
              </a:p>
              <a:p>
                <a:r>
                  <a:rPr lang="en-US" altLang="ja-JP" sz="2000" dirty="0" smtClean="0">
                    <a:solidFill>
                      <a:srgbClr val="FF0000"/>
                    </a:solidFill>
                  </a:rPr>
                  <a:t>}</a:t>
                </a:r>
                <a:endParaRPr lang="ja-JP" altLang="en-US" sz="2000" dirty="0">
                  <a:solidFill>
                    <a:srgbClr val="FF0000"/>
                  </a:solidFill>
                </a:endParaRPr>
              </a:p>
            </p:txBody>
          </p:sp>
        </p:grpSp>
        <p:grpSp>
          <p:nvGrpSpPr>
            <p:cNvPr id="7" name="グループ化 6"/>
            <p:cNvGrpSpPr/>
            <p:nvPr/>
          </p:nvGrpSpPr>
          <p:grpSpPr>
            <a:xfrm>
              <a:off x="6643702" y="3643311"/>
              <a:ext cx="1928826" cy="2155840"/>
              <a:chOff x="5995266" y="2773373"/>
              <a:chExt cx="2967404" cy="2155840"/>
            </a:xfrm>
          </p:grpSpPr>
          <p:sp>
            <p:nvSpPr>
              <p:cNvPr id="8" name="Rectangle 13"/>
              <p:cNvSpPr>
                <a:spLocks noChangeArrowheads="1"/>
              </p:cNvSpPr>
              <p:nvPr/>
            </p:nvSpPr>
            <p:spPr bwMode="auto">
              <a:xfrm>
                <a:off x="6105170" y="2773373"/>
                <a:ext cx="2857500" cy="1785938"/>
              </a:xfrm>
              <a:prstGeom prst="rect">
                <a:avLst/>
              </a:prstGeom>
              <a:solidFill>
                <a:srgbClr val="CCECFF"/>
              </a:solidFill>
              <a:ln w="9525">
                <a:solidFill>
                  <a:schemeClr val="tx1"/>
                </a:solidFill>
                <a:miter lim="800000"/>
                <a:headEnd/>
                <a:tailEnd/>
              </a:ln>
            </p:spPr>
            <p:txBody>
              <a:bodyPr wrap="none" anchor="ctr"/>
              <a:lstStyle/>
              <a:p>
                <a:r>
                  <a:rPr lang="en-US" altLang="ja-JP" b="1" i="1" u="sng" dirty="0" err="1" smtClean="0"/>
                  <a:t>isEditable</a:t>
                </a:r>
                <a:r>
                  <a:rPr lang="en-US" altLang="ja-JP" b="1" i="1" u="sng" dirty="0" smtClean="0"/>
                  <a:t>()</a:t>
                </a:r>
              </a:p>
              <a:p>
                <a:r>
                  <a:rPr lang="en-US" altLang="ja-JP" b="1" i="1" u="sng" dirty="0" smtClean="0"/>
                  <a:t>IF</a:t>
                </a:r>
              </a:p>
              <a:p>
                <a:r>
                  <a:rPr lang="en-US" altLang="ja-JP" b="1" i="1" u="sng" dirty="0" smtClean="0"/>
                  <a:t>  beep()</a:t>
                </a:r>
              </a:p>
              <a:p>
                <a:r>
                  <a:rPr lang="en-US" altLang="ja-JP" b="1" i="1" u="sng" dirty="0" smtClean="0"/>
                  <a:t>END-IF</a:t>
                </a:r>
                <a:endParaRPr lang="en-US" altLang="ja-JP" b="1" i="1" u="sng" dirty="0"/>
              </a:p>
            </p:txBody>
          </p:sp>
          <p:sp>
            <p:nvSpPr>
              <p:cNvPr id="9" name="テキスト ボックス 14"/>
              <p:cNvSpPr txBox="1">
                <a:spLocks noChangeArrowheads="1"/>
              </p:cNvSpPr>
              <p:nvPr/>
            </p:nvSpPr>
            <p:spPr bwMode="auto">
              <a:xfrm>
                <a:off x="5995266" y="4559326"/>
                <a:ext cx="2206625" cy="369887"/>
              </a:xfrm>
              <a:prstGeom prst="rect">
                <a:avLst/>
              </a:prstGeom>
              <a:noFill/>
              <a:ln w="9525">
                <a:noFill/>
                <a:miter lim="800000"/>
                <a:headEnd/>
                <a:tailEnd/>
              </a:ln>
            </p:spPr>
            <p:txBody>
              <a:bodyPr wrap="none">
                <a:spAutoFit/>
              </a:bodyPr>
              <a:lstStyle/>
              <a:p>
                <a:r>
                  <a:rPr lang="ja-JP" altLang="en-US" u="sng" dirty="0"/>
                  <a:t>コーディングパターン</a:t>
                </a:r>
              </a:p>
            </p:txBody>
          </p:sp>
        </p:grpSp>
        <p:sp>
          <p:nvSpPr>
            <p:cNvPr id="11" name="テキスト ボックス 14"/>
            <p:cNvSpPr txBox="1">
              <a:spLocks noChangeArrowheads="1"/>
            </p:cNvSpPr>
            <p:nvPr/>
          </p:nvSpPr>
          <p:spPr bwMode="auto">
            <a:xfrm>
              <a:off x="1214414" y="5357823"/>
              <a:ext cx="3209533" cy="369332"/>
            </a:xfrm>
            <a:prstGeom prst="rect">
              <a:avLst/>
            </a:prstGeom>
            <a:noFill/>
            <a:ln w="9525">
              <a:noFill/>
              <a:miter lim="800000"/>
              <a:headEnd/>
              <a:tailEnd/>
            </a:ln>
          </p:spPr>
          <p:txBody>
            <a:bodyPr wrap="none">
              <a:spAutoFit/>
            </a:bodyPr>
            <a:lstStyle/>
            <a:p>
              <a:r>
                <a:rPr lang="ja-JP" altLang="en-US" u="sng" dirty="0" smtClean="0"/>
                <a:t>ソースコード上の複数のメソッド</a:t>
              </a:r>
              <a:endParaRPr lang="ja-JP" altLang="en-US" u="sng" dirty="0"/>
            </a:p>
          </p:txBody>
        </p:sp>
        <p:cxnSp>
          <p:nvCxnSpPr>
            <p:cNvPr id="12" name="直線矢印コネクタ 11"/>
            <p:cNvCxnSpPr/>
            <p:nvPr/>
          </p:nvCxnSpPr>
          <p:spPr>
            <a:xfrm>
              <a:off x="5286380" y="4429129"/>
              <a:ext cx="121444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4" name="日付プレースホルダ 23"/>
          <p:cNvSpPr>
            <a:spLocks noGrp="1"/>
          </p:cNvSpPr>
          <p:nvPr>
            <p:ph type="dt" sz="half" idx="11"/>
          </p:nvPr>
        </p:nvSpPr>
        <p:spPr/>
        <p:txBody>
          <a:bodyPr/>
          <a:lstStyle/>
          <a:p>
            <a:fld id="{AAB62E66-BE9E-416E-B410-33A120ACCB93}" type="datetime1">
              <a:rPr lang="ja-JP" altLang="en-US" smtClean="0"/>
              <a:pPr/>
              <a:t>2009/2/23</a:t>
            </a:fld>
            <a:endParaRPr lang="en-US" altLang="ja-JP"/>
          </a:p>
        </p:txBody>
      </p:sp>
      <p:sp>
        <p:nvSpPr>
          <p:cNvPr id="25" name="スライド番号プレースホルダ 24"/>
          <p:cNvSpPr>
            <a:spLocks noGrp="1"/>
          </p:cNvSpPr>
          <p:nvPr>
            <p:ph type="sldNum" sz="quarter" idx="12"/>
          </p:nvPr>
        </p:nvSpPr>
        <p:spPr/>
        <p:txBody>
          <a:bodyPr/>
          <a:lstStyle/>
          <a:p>
            <a:fld id="{E0B8FA13-F6B3-42AE-8274-8875A6E5487C}" type="slidenum">
              <a:rPr lang="en-US" altLang="ja-JP" smtClean="0"/>
              <a:pPr/>
              <a:t>2</a:t>
            </a:fld>
            <a:endParaRPr lang="en-US" altLang="ja-JP"/>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33"/>
          <p:cNvSpPr>
            <a:spLocks noChangeArrowheads="1"/>
          </p:cNvSpPr>
          <p:nvPr/>
        </p:nvSpPr>
        <p:spPr bwMode="auto">
          <a:xfrm>
            <a:off x="3071813" y="1285874"/>
            <a:ext cx="2357437" cy="5286397"/>
          </a:xfrm>
          <a:prstGeom prst="rect">
            <a:avLst/>
          </a:prstGeom>
          <a:solidFill>
            <a:srgbClr val="FFFF99"/>
          </a:solidFill>
          <a:ln w="9525">
            <a:solidFill>
              <a:schemeClr val="tx1"/>
            </a:solidFill>
            <a:miter lim="800000"/>
            <a:headEnd/>
            <a:tailEnd/>
          </a:ln>
        </p:spPr>
        <p:txBody>
          <a:bodyPr wrap="none" anchor="ctr"/>
          <a:lstStyle/>
          <a:p>
            <a:pPr algn="ctr"/>
            <a:endParaRPr lang="ja-JP" altLang="ja-JP" dirty="0"/>
          </a:p>
        </p:txBody>
      </p:sp>
      <p:sp>
        <p:nvSpPr>
          <p:cNvPr id="46085" name="タイトル 1"/>
          <p:cNvSpPr>
            <a:spLocks noGrp="1"/>
          </p:cNvSpPr>
          <p:nvPr>
            <p:ph type="title" idx="4294967295"/>
          </p:nvPr>
        </p:nvSpPr>
        <p:spPr/>
        <p:txBody>
          <a:bodyPr/>
          <a:lstStyle/>
          <a:p>
            <a:pPr eaLnBrk="1" hangingPunct="1"/>
            <a:r>
              <a:rPr lang="ja-JP" altLang="en-US" dirty="0" smtClean="0"/>
              <a:t>コーディングパターン検出の流れ</a:t>
            </a:r>
          </a:p>
        </p:txBody>
      </p:sp>
      <p:grpSp>
        <p:nvGrpSpPr>
          <p:cNvPr id="2" name="Group 12"/>
          <p:cNvGrpSpPr>
            <a:grpSpLocks/>
          </p:cNvGrpSpPr>
          <p:nvPr/>
        </p:nvGrpSpPr>
        <p:grpSpPr bwMode="auto">
          <a:xfrm>
            <a:off x="1000100" y="1357298"/>
            <a:ext cx="574675" cy="720725"/>
            <a:chOff x="431" y="1026"/>
            <a:chExt cx="362" cy="454"/>
          </a:xfrm>
        </p:grpSpPr>
        <p:sp>
          <p:nvSpPr>
            <p:cNvPr id="46169" name="AutoShape 5"/>
            <p:cNvSpPr>
              <a:spLocks noChangeArrowheads="1"/>
            </p:cNvSpPr>
            <p:nvPr/>
          </p:nvSpPr>
          <p:spPr bwMode="auto">
            <a:xfrm>
              <a:off x="431" y="1026"/>
              <a:ext cx="362" cy="454"/>
            </a:xfrm>
            <a:prstGeom prst="foldedCorner">
              <a:avLst>
                <a:gd name="adj" fmla="val 12500"/>
              </a:avLst>
            </a:prstGeom>
            <a:solidFill>
              <a:srgbClr val="FFFFFF"/>
            </a:solidFill>
            <a:ln w="9525">
              <a:solidFill>
                <a:schemeClr val="tx1"/>
              </a:solidFill>
              <a:round/>
              <a:headEnd/>
              <a:tailEnd/>
            </a:ln>
          </p:spPr>
          <p:txBody>
            <a:bodyPr wrap="none" anchor="ctr"/>
            <a:lstStyle/>
            <a:p>
              <a:endParaRPr lang="ja-JP" altLang="en-US" dirty="0"/>
            </a:p>
          </p:txBody>
        </p:sp>
        <p:sp>
          <p:nvSpPr>
            <p:cNvPr id="46170" name="Line 6"/>
            <p:cNvSpPr>
              <a:spLocks noChangeShapeType="1"/>
            </p:cNvSpPr>
            <p:nvPr/>
          </p:nvSpPr>
          <p:spPr bwMode="auto">
            <a:xfrm>
              <a:off x="476" y="1117"/>
              <a:ext cx="272" cy="0"/>
            </a:xfrm>
            <a:prstGeom prst="line">
              <a:avLst/>
            </a:prstGeom>
            <a:noFill/>
            <a:ln w="9525">
              <a:solidFill>
                <a:schemeClr val="tx1"/>
              </a:solidFill>
              <a:round/>
              <a:headEnd/>
              <a:tailEnd/>
            </a:ln>
          </p:spPr>
          <p:txBody>
            <a:bodyPr/>
            <a:lstStyle/>
            <a:p>
              <a:endParaRPr lang="ja-JP" altLang="en-US" dirty="0"/>
            </a:p>
          </p:txBody>
        </p:sp>
        <p:sp>
          <p:nvSpPr>
            <p:cNvPr id="46171" name="Line 7"/>
            <p:cNvSpPr>
              <a:spLocks noChangeShapeType="1"/>
            </p:cNvSpPr>
            <p:nvPr/>
          </p:nvSpPr>
          <p:spPr bwMode="auto">
            <a:xfrm>
              <a:off x="476" y="1207"/>
              <a:ext cx="272" cy="0"/>
            </a:xfrm>
            <a:prstGeom prst="line">
              <a:avLst/>
            </a:prstGeom>
            <a:noFill/>
            <a:ln w="9525">
              <a:solidFill>
                <a:schemeClr val="tx1"/>
              </a:solidFill>
              <a:round/>
              <a:headEnd/>
              <a:tailEnd/>
            </a:ln>
          </p:spPr>
          <p:txBody>
            <a:bodyPr/>
            <a:lstStyle/>
            <a:p>
              <a:endParaRPr lang="ja-JP" altLang="en-US" dirty="0"/>
            </a:p>
          </p:txBody>
        </p:sp>
        <p:sp>
          <p:nvSpPr>
            <p:cNvPr id="46172" name="Line 10"/>
            <p:cNvSpPr>
              <a:spLocks noChangeShapeType="1"/>
            </p:cNvSpPr>
            <p:nvPr/>
          </p:nvSpPr>
          <p:spPr bwMode="auto">
            <a:xfrm>
              <a:off x="476" y="1298"/>
              <a:ext cx="272" cy="0"/>
            </a:xfrm>
            <a:prstGeom prst="line">
              <a:avLst/>
            </a:prstGeom>
            <a:noFill/>
            <a:ln w="9525">
              <a:solidFill>
                <a:schemeClr val="tx1"/>
              </a:solidFill>
              <a:round/>
              <a:headEnd/>
              <a:tailEnd/>
            </a:ln>
          </p:spPr>
          <p:txBody>
            <a:bodyPr/>
            <a:lstStyle/>
            <a:p>
              <a:endParaRPr lang="ja-JP" altLang="en-US" dirty="0"/>
            </a:p>
          </p:txBody>
        </p:sp>
        <p:sp>
          <p:nvSpPr>
            <p:cNvPr id="46173" name="Line 11"/>
            <p:cNvSpPr>
              <a:spLocks noChangeShapeType="1"/>
            </p:cNvSpPr>
            <p:nvPr/>
          </p:nvSpPr>
          <p:spPr bwMode="auto">
            <a:xfrm>
              <a:off x="476" y="1389"/>
              <a:ext cx="272" cy="0"/>
            </a:xfrm>
            <a:prstGeom prst="line">
              <a:avLst/>
            </a:prstGeom>
            <a:noFill/>
            <a:ln w="9525">
              <a:solidFill>
                <a:schemeClr val="tx1"/>
              </a:solidFill>
              <a:round/>
              <a:headEnd/>
              <a:tailEnd/>
            </a:ln>
          </p:spPr>
          <p:txBody>
            <a:bodyPr/>
            <a:lstStyle/>
            <a:p>
              <a:endParaRPr lang="ja-JP" altLang="en-US" dirty="0"/>
            </a:p>
          </p:txBody>
        </p:sp>
      </p:grpSp>
      <p:grpSp>
        <p:nvGrpSpPr>
          <p:cNvPr id="3" name="Group 13"/>
          <p:cNvGrpSpPr>
            <a:grpSpLocks/>
          </p:cNvGrpSpPr>
          <p:nvPr/>
        </p:nvGrpSpPr>
        <p:grpSpPr bwMode="auto">
          <a:xfrm>
            <a:off x="1146175" y="1428750"/>
            <a:ext cx="574675" cy="720725"/>
            <a:chOff x="431" y="1026"/>
            <a:chExt cx="362" cy="454"/>
          </a:xfrm>
        </p:grpSpPr>
        <p:sp>
          <p:nvSpPr>
            <p:cNvPr id="46164" name="AutoShape 14"/>
            <p:cNvSpPr>
              <a:spLocks noChangeArrowheads="1"/>
            </p:cNvSpPr>
            <p:nvPr/>
          </p:nvSpPr>
          <p:spPr bwMode="auto">
            <a:xfrm>
              <a:off x="431" y="1026"/>
              <a:ext cx="362" cy="454"/>
            </a:xfrm>
            <a:prstGeom prst="foldedCorner">
              <a:avLst>
                <a:gd name="adj" fmla="val 12500"/>
              </a:avLst>
            </a:prstGeom>
            <a:solidFill>
              <a:srgbClr val="FFFFFF"/>
            </a:solidFill>
            <a:ln w="9525">
              <a:solidFill>
                <a:schemeClr val="tx1"/>
              </a:solidFill>
              <a:round/>
              <a:headEnd/>
              <a:tailEnd/>
            </a:ln>
          </p:spPr>
          <p:txBody>
            <a:bodyPr wrap="none" anchor="ctr"/>
            <a:lstStyle/>
            <a:p>
              <a:endParaRPr lang="ja-JP" altLang="en-US" dirty="0"/>
            </a:p>
          </p:txBody>
        </p:sp>
        <p:sp>
          <p:nvSpPr>
            <p:cNvPr id="46165" name="Line 15"/>
            <p:cNvSpPr>
              <a:spLocks noChangeShapeType="1"/>
            </p:cNvSpPr>
            <p:nvPr/>
          </p:nvSpPr>
          <p:spPr bwMode="auto">
            <a:xfrm>
              <a:off x="476" y="1117"/>
              <a:ext cx="272" cy="0"/>
            </a:xfrm>
            <a:prstGeom prst="line">
              <a:avLst/>
            </a:prstGeom>
            <a:noFill/>
            <a:ln w="9525">
              <a:solidFill>
                <a:schemeClr val="tx1"/>
              </a:solidFill>
              <a:round/>
              <a:headEnd/>
              <a:tailEnd/>
            </a:ln>
          </p:spPr>
          <p:txBody>
            <a:bodyPr/>
            <a:lstStyle/>
            <a:p>
              <a:endParaRPr lang="ja-JP" altLang="en-US" dirty="0"/>
            </a:p>
          </p:txBody>
        </p:sp>
        <p:sp>
          <p:nvSpPr>
            <p:cNvPr id="46166" name="Line 16"/>
            <p:cNvSpPr>
              <a:spLocks noChangeShapeType="1"/>
            </p:cNvSpPr>
            <p:nvPr/>
          </p:nvSpPr>
          <p:spPr bwMode="auto">
            <a:xfrm>
              <a:off x="476" y="1207"/>
              <a:ext cx="272" cy="0"/>
            </a:xfrm>
            <a:prstGeom prst="line">
              <a:avLst/>
            </a:prstGeom>
            <a:noFill/>
            <a:ln w="9525">
              <a:solidFill>
                <a:schemeClr val="tx1"/>
              </a:solidFill>
              <a:round/>
              <a:headEnd/>
              <a:tailEnd/>
            </a:ln>
          </p:spPr>
          <p:txBody>
            <a:bodyPr/>
            <a:lstStyle/>
            <a:p>
              <a:endParaRPr lang="ja-JP" altLang="en-US" dirty="0"/>
            </a:p>
          </p:txBody>
        </p:sp>
        <p:sp>
          <p:nvSpPr>
            <p:cNvPr id="46167" name="Line 17"/>
            <p:cNvSpPr>
              <a:spLocks noChangeShapeType="1"/>
            </p:cNvSpPr>
            <p:nvPr/>
          </p:nvSpPr>
          <p:spPr bwMode="auto">
            <a:xfrm>
              <a:off x="476" y="1298"/>
              <a:ext cx="272" cy="0"/>
            </a:xfrm>
            <a:prstGeom prst="line">
              <a:avLst/>
            </a:prstGeom>
            <a:noFill/>
            <a:ln w="9525">
              <a:solidFill>
                <a:schemeClr val="tx1"/>
              </a:solidFill>
              <a:round/>
              <a:headEnd/>
              <a:tailEnd/>
            </a:ln>
          </p:spPr>
          <p:txBody>
            <a:bodyPr/>
            <a:lstStyle/>
            <a:p>
              <a:endParaRPr lang="ja-JP" altLang="en-US" dirty="0"/>
            </a:p>
          </p:txBody>
        </p:sp>
        <p:sp>
          <p:nvSpPr>
            <p:cNvPr id="46168" name="Line 18"/>
            <p:cNvSpPr>
              <a:spLocks noChangeShapeType="1"/>
            </p:cNvSpPr>
            <p:nvPr/>
          </p:nvSpPr>
          <p:spPr bwMode="auto">
            <a:xfrm>
              <a:off x="476" y="1389"/>
              <a:ext cx="272" cy="0"/>
            </a:xfrm>
            <a:prstGeom prst="line">
              <a:avLst/>
            </a:prstGeom>
            <a:noFill/>
            <a:ln w="9525">
              <a:solidFill>
                <a:schemeClr val="tx1"/>
              </a:solidFill>
              <a:round/>
              <a:headEnd/>
              <a:tailEnd/>
            </a:ln>
          </p:spPr>
          <p:txBody>
            <a:bodyPr/>
            <a:lstStyle/>
            <a:p>
              <a:endParaRPr lang="ja-JP" altLang="en-US" dirty="0"/>
            </a:p>
          </p:txBody>
        </p:sp>
      </p:grpSp>
      <p:sp>
        <p:nvSpPr>
          <p:cNvPr id="46088" name="AutoShape 20"/>
          <p:cNvSpPr>
            <a:spLocks noChangeArrowheads="1"/>
          </p:cNvSpPr>
          <p:nvPr/>
        </p:nvSpPr>
        <p:spPr bwMode="auto">
          <a:xfrm>
            <a:off x="1289050" y="1501775"/>
            <a:ext cx="574675" cy="720725"/>
          </a:xfrm>
          <a:prstGeom prst="foldedCorner">
            <a:avLst>
              <a:gd name="adj" fmla="val 12500"/>
            </a:avLst>
          </a:prstGeom>
          <a:solidFill>
            <a:srgbClr val="FFFFFF"/>
          </a:solidFill>
          <a:ln w="9525">
            <a:solidFill>
              <a:schemeClr val="tx1"/>
            </a:solidFill>
            <a:round/>
            <a:headEnd/>
            <a:tailEnd/>
          </a:ln>
        </p:spPr>
        <p:txBody>
          <a:bodyPr wrap="none" lIns="18000" tIns="108000" rIns="18000" bIns="108000" anchor="ctr"/>
          <a:lstStyle/>
          <a:p>
            <a:r>
              <a:rPr lang="en-US" altLang="ja-JP" sz="600" dirty="0"/>
              <a:t>public class A {</a:t>
            </a:r>
          </a:p>
          <a:p>
            <a:r>
              <a:rPr lang="en-US" altLang="ja-JP" sz="600" dirty="0"/>
              <a:t>  public B m1() {</a:t>
            </a:r>
          </a:p>
          <a:p>
            <a:r>
              <a:rPr lang="en-US" altLang="ja-JP" sz="600" dirty="0"/>
              <a:t>  }</a:t>
            </a:r>
          </a:p>
          <a:p>
            <a:r>
              <a:rPr lang="en-US" altLang="ja-JP" sz="600" dirty="0"/>
              <a:t>  public B m2() {</a:t>
            </a:r>
          </a:p>
          <a:p>
            <a:r>
              <a:rPr lang="en-US" altLang="ja-JP" sz="600" dirty="0"/>
              <a:t>  }</a:t>
            </a:r>
          </a:p>
          <a:p>
            <a:r>
              <a:rPr lang="en-US" altLang="ja-JP" sz="600" dirty="0"/>
              <a:t>}</a:t>
            </a:r>
          </a:p>
        </p:txBody>
      </p:sp>
      <p:sp>
        <p:nvSpPr>
          <p:cNvPr id="46090" name="Text Box 26"/>
          <p:cNvSpPr txBox="1">
            <a:spLocks noChangeArrowheads="1"/>
          </p:cNvSpPr>
          <p:nvPr/>
        </p:nvSpPr>
        <p:spPr bwMode="auto">
          <a:xfrm>
            <a:off x="785813" y="2220913"/>
            <a:ext cx="1357312" cy="366712"/>
          </a:xfrm>
          <a:prstGeom prst="rect">
            <a:avLst/>
          </a:prstGeom>
          <a:noFill/>
          <a:ln w="9525">
            <a:noFill/>
            <a:miter lim="800000"/>
            <a:headEnd/>
            <a:tailEnd/>
          </a:ln>
        </p:spPr>
        <p:txBody>
          <a:bodyPr wrap="none">
            <a:spAutoFit/>
          </a:bodyPr>
          <a:lstStyle/>
          <a:p>
            <a:r>
              <a:rPr lang="ja-JP" altLang="en-US" u="sng" dirty="0"/>
              <a:t>ソースコード</a:t>
            </a:r>
          </a:p>
        </p:txBody>
      </p:sp>
      <p:sp>
        <p:nvSpPr>
          <p:cNvPr id="46093" name="Text Box 59"/>
          <p:cNvSpPr txBox="1">
            <a:spLocks noChangeArrowheads="1"/>
          </p:cNvSpPr>
          <p:nvPr/>
        </p:nvSpPr>
        <p:spPr bwMode="auto">
          <a:xfrm>
            <a:off x="2247900" y="1552575"/>
            <a:ext cx="539750" cy="304800"/>
          </a:xfrm>
          <a:prstGeom prst="rect">
            <a:avLst/>
          </a:prstGeom>
          <a:noFill/>
          <a:ln w="9525">
            <a:noFill/>
            <a:miter lim="800000"/>
            <a:headEnd/>
            <a:tailEnd/>
          </a:ln>
        </p:spPr>
        <p:txBody>
          <a:bodyPr wrap="none">
            <a:spAutoFit/>
          </a:bodyPr>
          <a:lstStyle/>
          <a:p>
            <a:r>
              <a:rPr lang="ja-JP" altLang="en-US" sz="1400" dirty="0"/>
              <a:t>入力</a:t>
            </a:r>
          </a:p>
        </p:txBody>
      </p:sp>
      <p:sp>
        <p:nvSpPr>
          <p:cNvPr id="46096" name="AutoShape 75"/>
          <p:cNvSpPr>
            <a:spLocks noChangeArrowheads="1"/>
          </p:cNvSpPr>
          <p:nvPr/>
        </p:nvSpPr>
        <p:spPr bwMode="auto">
          <a:xfrm>
            <a:off x="2216150" y="1785938"/>
            <a:ext cx="642938" cy="428625"/>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ja-JP" altLang="en-US" dirty="0"/>
          </a:p>
        </p:txBody>
      </p:sp>
      <p:grpSp>
        <p:nvGrpSpPr>
          <p:cNvPr id="77" name="グループ化 76"/>
          <p:cNvGrpSpPr/>
          <p:nvPr/>
        </p:nvGrpSpPr>
        <p:grpSpPr>
          <a:xfrm>
            <a:off x="3143250" y="1357313"/>
            <a:ext cx="2214563" cy="1657350"/>
            <a:chOff x="3143250" y="1357313"/>
            <a:chExt cx="2214563" cy="1657350"/>
          </a:xfrm>
        </p:grpSpPr>
        <p:grpSp>
          <p:nvGrpSpPr>
            <p:cNvPr id="5" name="Group 71"/>
            <p:cNvGrpSpPr>
              <a:grpSpLocks/>
            </p:cNvGrpSpPr>
            <p:nvPr/>
          </p:nvGrpSpPr>
          <p:grpSpPr bwMode="auto">
            <a:xfrm>
              <a:off x="3571875" y="2000250"/>
              <a:ext cx="1320800" cy="1014413"/>
              <a:chOff x="1247" y="1797"/>
              <a:chExt cx="832" cy="639"/>
            </a:xfrm>
          </p:grpSpPr>
          <p:grpSp>
            <p:nvGrpSpPr>
              <p:cNvPr id="6" name="Group 68"/>
              <p:cNvGrpSpPr>
                <a:grpSpLocks/>
              </p:cNvGrpSpPr>
              <p:nvPr/>
            </p:nvGrpSpPr>
            <p:grpSpPr bwMode="auto">
              <a:xfrm>
                <a:off x="1338" y="1797"/>
                <a:ext cx="543" cy="454"/>
                <a:chOff x="1429" y="1752"/>
                <a:chExt cx="543" cy="454"/>
              </a:xfrm>
            </p:grpSpPr>
            <p:sp>
              <p:nvSpPr>
                <p:cNvPr id="46153" name="Rectangle 62"/>
                <p:cNvSpPr>
                  <a:spLocks noChangeArrowheads="1"/>
                </p:cNvSpPr>
                <p:nvPr/>
              </p:nvSpPr>
              <p:spPr bwMode="auto">
                <a:xfrm>
                  <a:off x="1429" y="1752"/>
                  <a:ext cx="317" cy="227"/>
                </a:xfrm>
                <a:prstGeom prst="rect">
                  <a:avLst/>
                </a:prstGeom>
                <a:solidFill>
                  <a:srgbClr val="FFFFFF"/>
                </a:solidFill>
                <a:ln w="9525">
                  <a:solidFill>
                    <a:schemeClr val="tx1"/>
                  </a:solidFill>
                  <a:miter lim="800000"/>
                  <a:headEnd/>
                  <a:tailEnd/>
                </a:ln>
              </p:spPr>
              <p:txBody>
                <a:bodyPr wrap="none" lIns="18000" tIns="10800" rIns="18000" bIns="10800" anchor="ctr"/>
                <a:lstStyle/>
                <a:p>
                  <a:r>
                    <a:rPr lang="en-US" altLang="ja-JP" sz="600" dirty="0"/>
                    <a:t>public B m1() {</a:t>
                  </a:r>
                </a:p>
                <a:p>
                  <a:r>
                    <a:rPr lang="en-US" altLang="ja-JP" sz="600" dirty="0"/>
                    <a:t>  …</a:t>
                  </a:r>
                </a:p>
                <a:p>
                  <a:r>
                    <a:rPr lang="en-US" altLang="ja-JP" sz="600" dirty="0"/>
                    <a:t>}</a:t>
                  </a:r>
                </a:p>
              </p:txBody>
            </p:sp>
            <p:sp>
              <p:nvSpPr>
                <p:cNvPr id="46154" name="Rectangle 63"/>
                <p:cNvSpPr>
                  <a:spLocks noChangeArrowheads="1"/>
                </p:cNvSpPr>
                <p:nvPr/>
              </p:nvSpPr>
              <p:spPr bwMode="auto">
                <a:xfrm>
                  <a:off x="1474" y="1797"/>
                  <a:ext cx="317" cy="227"/>
                </a:xfrm>
                <a:prstGeom prst="rect">
                  <a:avLst/>
                </a:prstGeom>
                <a:solidFill>
                  <a:srgbClr val="FFFFFF"/>
                </a:solidFill>
                <a:ln w="9525">
                  <a:solidFill>
                    <a:schemeClr val="tx1"/>
                  </a:solidFill>
                  <a:miter lim="800000"/>
                  <a:headEnd/>
                  <a:tailEnd/>
                </a:ln>
              </p:spPr>
              <p:txBody>
                <a:bodyPr wrap="none" lIns="18000" tIns="10800" rIns="18000" bIns="10800" anchor="ctr"/>
                <a:lstStyle/>
                <a:p>
                  <a:r>
                    <a:rPr lang="en-US" altLang="ja-JP" sz="600" dirty="0"/>
                    <a:t>public B m1() {</a:t>
                  </a:r>
                </a:p>
                <a:p>
                  <a:r>
                    <a:rPr lang="en-US" altLang="ja-JP" sz="600" dirty="0"/>
                    <a:t>  …</a:t>
                  </a:r>
                </a:p>
                <a:p>
                  <a:r>
                    <a:rPr lang="en-US" altLang="ja-JP" sz="600" dirty="0"/>
                    <a:t>}</a:t>
                  </a:r>
                </a:p>
              </p:txBody>
            </p:sp>
            <p:sp>
              <p:nvSpPr>
                <p:cNvPr id="46155" name="Rectangle 64"/>
                <p:cNvSpPr>
                  <a:spLocks noChangeArrowheads="1"/>
                </p:cNvSpPr>
                <p:nvPr/>
              </p:nvSpPr>
              <p:spPr bwMode="auto">
                <a:xfrm>
                  <a:off x="1519" y="1842"/>
                  <a:ext cx="317" cy="227"/>
                </a:xfrm>
                <a:prstGeom prst="rect">
                  <a:avLst/>
                </a:prstGeom>
                <a:solidFill>
                  <a:srgbClr val="FFFFFF"/>
                </a:solidFill>
                <a:ln w="9525">
                  <a:solidFill>
                    <a:schemeClr val="tx1"/>
                  </a:solidFill>
                  <a:miter lim="800000"/>
                  <a:headEnd/>
                  <a:tailEnd/>
                </a:ln>
              </p:spPr>
              <p:txBody>
                <a:bodyPr wrap="none" lIns="18000" tIns="10800" rIns="18000" bIns="10800" anchor="ctr"/>
                <a:lstStyle/>
                <a:p>
                  <a:r>
                    <a:rPr lang="en-US" altLang="ja-JP" sz="600" dirty="0"/>
                    <a:t>public B m1() {</a:t>
                  </a:r>
                </a:p>
                <a:p>
                  <a:r>
                    <a:rPr lang="en-US" altLang="ja-JP" sz="600" dirty="0"/>
                    <a:t>  …</a:t>
                  </a:r>
                </a:p>
                <a:p>
                  <a:r>
                    <a:rPr lang="en-US" altLang="ja-JP" sz="600" dirty="0"/>
                    <a:t>}</a:t>
                  </a:r>
                </a:p>
              </p:txBody>
            </p:sp>
            <p:sp>
              <p:nvSpPr>
                <p:cNvPr id="46156" name="Rectangle 65"/>
                <p:cNvSpPr>
                  <a:spLocks noChangeArrowheads="1"/>
                </p:cNvSpPr>
                <p:nvPr/>
              </p:nvSpPr>
              <p:spPr bwMode="auto">
                <a:xfrm>
                  <a:off x="1565" y="1888"/>
                  <a:ext cx="317" cy="227"/>
                </a:xfrm>
                <a:prstGeom prst="rect">
                  <a:avLst/>
                </a:prstGeom>
                <a:solidFill>
                  <a:srgbClr val="FFFFFF"/>
                </a:solidFill>
                <a:ln w="9525">
                  <a:solidFill>
                    <a:schemeClr val="tx1"/>
                  </a:solidFill>
                  <a:miter lim="800000"/>
                  <a:headEnd/>
                  <a:tailEnd/>
                </a:ln>
              </p:spPr>
              <p:txBody>
                <a:bodyPr wrap="none" lIns="18000" tIns="10800" rIns="18000" bIns="10800" anchor="ctr"/>
                <a:lstStyle/>
                <a:p>
                  <a:r>
                    <a:rPr lang="en-US" altLang="ja-JP" sz="600" dirty="0"/>
                    <a:t>public B m1() {</a:t>
                  </a:r>
                </a:p>
                <a:p>
                  <a:r>
                    <a:rPr lang="en-US" altLang="ja-JP" sz="600" dirty="0"/>
                    <a:t>  …</a:t>
                  </a:r>
                </a:p>
                <a:p>
                  <a:r>
                    <a:rPr lang="en-US" altLang="ja-JP" sz="600" dirty="0"/>
                    <a:t>}</a:t>
                  </a:r>
                </a:p>
              </p:txBody>
            </p:sp>
            <p:sp>
              <p:nvSpPr>
                <p:cNvPr id="46157" name="Rectangle 66"/>
                <p:cNvSpPr>
                  <a:spLocks noChangeArrowheads="1"/>
                </p:cNvSpPr>
                <p:nvPr/>
              </p:nvSpPr>
              <p:spPr bwMode="auto">
                <a:xfrm>
                  <a:off x="1610" y="1933"/>
                  <a:ext cx="317" cy="227"/>
                </a:xfrm>
                <a:prstGeom prst="rect">
                  <a:avLst/>
                </a:prstGeom>
                <a:solidFill>
                  <a:srgbClr val="FFFFFF"/>
                </a:solidFill>
                <a:ln w="9525">
                  <a:solidFill>
                    <a:schemeClr val="tx1"/>
                  </a:solidFill>
                  <a:miter lim="800000"/>
                  <a:headEnd/>
                  <a:tailEnd/>
                </a:ln>
              </p:spPr>
              <p:txBody>
                <a:bodyPr wrap="none" lIns="18000" tIns="10800" rIns="18000" bIns="10800" anchor="ctr"/>
                <a:lstStyle/>
                <a:p>
                  <a:r>
                    <a:rPr lang="en-US" altLang="ja-JP" sz="600" dirty="0"/>
                    <a:t>public B m1() {</a:t>
                  </a:r>
                </a:p>
                <a:p>
                  <a:r>
                    <a:rPr lang="en-US" altLang="ja-JP" sz="600" dirty="0"/>
                    <a:t>  …</a:t>
                  </a:r>
                </a:p>
                <a:p>
                  <a:r>
                    <a:rPr lang="en-US" altLang="ja-JP" sz="600" dirty="0"/>
                    <a:t>}</a:t>
                  </a:r>
                </a:p>
              </p:txBody>
            </p:sp>
            <p:sp>
              <p:nvSpPr>
                <p:cNvPr id="46158" name="Rectangle 67"/>
                <p:cNvSpPr>
                  <a:spLocks noChangeArrowheads="1"/>
                </p:cNvSpPr>
                <p:nvPr/>
              </p:nvSpPr>
              <p:spPr bwMode="auto">
                <a:xfrm>
                  <a:off x="1655" y="1979"/>
                  <a:ext cx="317" cy="227"/>
                </a:xfrm>
                <a:prstGeom prst="rect">
                  <a:avLst/>
                </a:prstGeom>
                <a:solidFill>
                  <a:srgbClr val="FFFFFF"/>
                </a:solidFill>
                <a:ln w="9525">
                  <a:solidFill>
                    <a:schemeClr val="tx1"/>
                  </a:solidFill>
                  <a:miter lim="800000"/>
                  <a:headEnd/>
                  <a:tailEnd/>
                </a:ln>
              </p:spPr>
              <p:txBody>
                <a:bodyPr wrap="none" lIns="18000" tIns="10800" rIns="18000" bIns="10800" anchor="ctr"/>
                <a:lstStyle/>
                <a:p>
                  <a:r>
                    <a:rPr lang="en-US" altLang="ja-JP" sz="600" dirty="0"/>
                    <a:t>public B m1() {</a:t>
                  </a:r>
                </a:p>
                <a:p>
                  <a:r>
                    <a:rPr lang="en-US" altLang="ja-JP" sz="600" dirty="0"/>
                    <a:t>  …</a:t>
                  </a:r>
                </a:p>
                <a:p>
                  <a:r>
                    <a:rPr lang="en-US" altLang="ja-JP" sz="600" dirty="0"/>
                    <a:t>}</a:t>
                  </a:r>
                </a:p>
              </p:txBody>
            </p:sp>
          </p:grpSp>
          <p:sp>
            <p:nvSpPr>
              <p:cNvPr id="46152" name="Text Box 69"/>
              <p:cNvSpPr txBox="1">
                <a:spLocks noChangeArrowheads="1"/>
              </p:cNvSpPr>
              <p:nvPr/>
            </p:nvSpPr>
            <p:spPr bwMode="auto">
              <a:xfrm>
                <a:off x="1247" y="2205"/>
                <a:ext cx="832" cy="231"/>
              </a:xfrm>
              <a:prstGeom prst="rect">
                <a:avLst/>
              </a:prstGeom>
              <a:noFill/>
              <a:ln w="9525">
                <a:noFill/>
                <a:miter lim="800000"/>
                <a:headEnd/>
                <a:tailEnd/>
              </a:ln>
            </p:spPr>
            <p:txBody>
              <a:bodyPr wrap="none">
                <a:spAutoFit/>
              </a:bodyPr>
              <a:lstStyle/>
              <a:p>
                <a:r>
                  <a:rPr lang="ja-JP" altLang="en-US" u="sng" dirty="0"/>
                  <a:t>メソッド集合</a:t>
                </a:r>
              </a:p>
            </p:txBody>
          </p:sp>
        </p:grpSp>
        <p:sp>
          <p:nvSpPr>
            <p:cNvPr id="46095" name="Rectangle 74"/>
            <p:cNvSpPr>
              <a:spLocks noChangeArrowheads="1"/>
            </p:cNvSpPr>
            <p:nvPr/>
          </p:nvSpPr>
          <p:spPr bwMode="auto">
            <a:xfrm>
              <a:off x="3143250" y="1357313"/>
              <a:ext cx="2214563" cy="285750"/>
            </a:xfrm>
            <a:prstGeom prst="rect">
              <a:avLst/>
            </a:prstGeom>
            <a:solidFill>
              <a:srgbClr val="CCFFFF"/>
            </a:solidFill>
            <a:ln w="9525">
              <a:solidFill>
                <a:schemeClr val="tx1"/>
              </a:solidFill>
              <a:miter lim="800000"/>
              <a:headEnd/>
              <a:tailEnd/>
            </a:ln>
          </p:spPr>
          <p:txBody>
            <a:bodyPr wrap="none" anchor="ctr"/>
            <a:lstStyle/>
            <a:p>
              <a:pPr algn="ctr"/>
              <a:r>
                <a:rPr lang="ja-JP" altLang="en-US" dirty="0" smtClean="0"/>
                <a:t>メソッドごとに</a:t>
              </a:r>
              <a:r>
                <a:rPr lang="ja-JP" altLang="en-US" dirty="0"/>
                <a:t>分割</a:t>
              </a:r>
            </a:p>
          </p:txBody>
        </p:sp>
        <p:sp>
          <p:nvSpPr>
            <p:cNvPr id="76" name="下矢印 75"/>
            <p:cNvSpPr/>
            <p:nvPr/>
          </p:nvSpPr>
          <p:spPr>
            <a:xfrm>
              <a:off x="3786188" y="1714500"/>
              <a:ext cx="928687" cy="214313"/>
            </a:xfrm>
            <a:prstGeom prst="downArrow">
              <a:avLst/>
            </a:prstGeom>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grpSp>
      <p:grpSp>
        <p:nvGrpSpPr>
          <p:cNvPr id="80" name="グループ化 79"/>
          <p:cNvGrpSpPr/>
          <p:nvPr/>
        </p:nvGrpSpPr>
        <p:grpSpPr>
          <a:xfrm>
            <a:off x="3143250" y="3000375"/>
            <a:ext cx="2286412" cy="2655332"/>
            <a:chOff x="3143250" y="3000375"/>
            <a:chExt cx="2286412" cy="2655332"/>
          </a:xfrm>
        </p:grpSpPr>
        <p:sp>
          <p:nvSpPr>
            <p:cNvPr id="46089" name="Rectangle 76"/>
            <p:cNvSpPr>
              <a:spLocks noChangeArrowheads="1"/>
            </p:cNvSpPr>
            <p:nvPr/>
          </p:nvSpPr>
          <p:spPr bwMode="auto">
            <a:xfrm>
              <a:off x="3143250" y="3357563"/>
              <a:ext cx="2214563" cy="285750"/>
            </a:xfrm>
            <a:prstGeom prst="rect">
              <a:avLst/>
            </a:prstGeom>
            <a:solidFill>
              <a:srgbClr val="CCFFFF"/>
            </a:solidFill>
            <a:ln w="9525">
              <a:solidFill>
                <a:schemeClr val="tx1"/>
              </a:solidFill>
              <a:miter lim="800000"/>
              <a:headEnd/>
              <a:tailEnd/>
            </a:ln>
          </p:spPr>
          <p:txBody>
            <a:bodyPr wrap="none" anchor="ctr"/>
            <a:lstStyle/>
            <a:p>
              <a:pPr algn="ctr"/>
              <a:r>
                <a:rPr lang="ja-JP" altLang="en-US" dirty="0" smtClean="0"/>
                <a:t>メソッド内の正規化</a:t>
              </a:r>
              <a:endParaRPr lang="ja-JP" altLang="en-US" dirty="0"/>
            </a:p>
          </p:txBody>
        </p:sp>
        <p:grpSp>
          <p:nvGrpSpPr>
            <p:cNvPr id="7" name="Group 95"/>
            <p:cNvGrpSpPr>
              <a:grpSpLocks/>
            </p:cNvGrpSpPr>
            <p:nvPr/>
          </p:nvGrpSpPr>
          <p:grpSpPr bwMode="auto">
            <a:xfrm>
              <a:off x="3786188" y="4143375"/>
              <a:ext cx="865187" cy="1152525"/>
              <a:chOff x="4875" y="1479"/>
              <a:chExt cx="545" cy="726"/>
            </a:xfrm>
          </p:grpSpPr>
          <p:sp>
            <p:nvSpPr>
              <p:cNvPr id="46145" name="Rectangle 81"/>
              <p:cNvSpPr>
                <a:spLocks noChangeArrowheads="1"/>
              </p:cNvSpPr>
              <p:nvPr/>
            </p:nvSpPr>
            <p:spPr bwMode="auto">
              <a:xfrm>
                <a:off x="4875" y="1479"/>
                <a:ext cx="318" cy="499"/>
              </a:xfrm>
              <a:prstGeom prst="rect">
                <a:avLst/>
              </a:prstGeom>
              <a:solidFill>
                <a:srgbClr val="FFFFFF"/>
              </a:solidFill>
              <a:ln w="9525">
                <a:solidFill>
                  <a:schemeClr val="tx1"/>
                </a:solidFill>
                <a:miter lim="800000"/>
                <a:headEnd/>
                <a:tailEnd/>
              </a:ln>
            </p:spPr>
            <p:txBody>
              <a:bodyPr wrap="none" lIns="18000" tIns="108000" rIns="18000" bIns="108000" anchor="ctr"/>
              <a:lstStyle/>
              <a:p>
                <a:r>
                  <a:rPr lang="en-US" altLang="ja-JP" sz="600" dirty="0"/>
                  <a:t>A.m1</a:t>
                </a:r>
              </a:p>
              <a:p>
                <a:r>
                  <a:rPr lang="en-US" altLang="ja-JP" sz="600" dirty="0"/>
                  <a:t>IF</a:t>
                </a:r>
              </a:p>
              <a:p>
                <a:r>
                  <a:rPr lang="en-US" altLang="ja-JP" sz="600" dirty="0"/>
                  <a:t>B.m2</a:t>
                </a:r>
              </a:p>
              <a:p>
                <a:r>
                  <a:rPr lang="en-US" altLang="ja-JP" sz="600" dirty="0"/>
                  <a:t>LOOP</a:t>
                </a:r>
              </a:p>
              <a:p>
                <a:r>
                  <a:rPr lang="en-US" altLang="ja-JP" sz="600" dirty="0"/>
                  <a:t>A.m2</a:t>
                </a:r>
              </a:p>
              <a:p>
                <a:r>
                  <a:rPr lang="en-US" altLang="ja-JP" sz="600" dirty="0"/>
                  <a:t>END-LOOP</a:t>
                </a:r>
              </a:p>
              <a:p>
                <a:r>
                  <a:rPr lang="en-US" altLang="ja-JP" sz="600" dirty="0"/>
                  <a:t>END-IF</a:t>
                </a:r>
              </a:p>
            </p:txBody>
          </p:sp>
          <p:sp>
            <p:nvSpPr>
              <p:cNvPr id="46146" name="Rectangle 85"/>
              <p:cNvSpPr>
                <a:spLocks noChangeArrowheads="1"/>
              </p:cNvSpPr>
              <p:nvPr/>
            </p:nvSpPr>
            <p:spPr bwMode="auto">
              <a:xfrm>
                <a:off x="4920" y="1525"/>
                <a:ext cx="318" cy="499"/>
              </a:xfrm>
              <a:prstGeom prst="rect">
                <a:avLst/>
              </a:prstGeom>
              <a:solidFill>
                <a:srgbClr val="FFFFFF"/>
              </a:solidFill>
              <a:ln w="9525">
                <a:solidFill>
                  <a:schemeClr val="tx1"/>
                </a:solidFill>
                <a:miter lim="800000"/>
                <a:headEnd/>
                <a:tailEnd/>
              </a:ln>
            </p:spPr>
            <p:txBody>
              <a:bodyPr wrap="none" lIns="18000" tIns="108000" rIns="18000" bIns="108000" anchor="ctr"/>
              <a:lstStyle/>
              <a:p>
                <a:r>
                  <a:rPr lang="en-US" altLang="ja-JP" sz="600" dirty="0"/>
                  <a:t>A.m1</a:t>
                </a:r>
              </a:p>
              <a:p>
                <a:r>
                  <a:rPr lang="en-US" altLang="ja-JP" sz="600" dirty="0"/>
                  <a:t>IF</a:t>
                </a:r>
              </a:p>
              <a:p>
                <a:r>
                  <a:rPr lang="en-US" altLang="ja-JP" sz="600" dirty="0"/>
                  <a:t>B.m2</a:t>
                </a:r>
              </a:p>
              <a:p>
                <a:r>
                  <a:rPr lang="en-US" altLang="ja-JP" sz="600" dirty="0"/>
                  <a:t>LOOP</a:t>
                </a:r>
              </a:p>
              <a:p>
                <a:r>
                  <a:rPr lang="en-US" altLang="ja-JP" sz="600" dirty="0"/>
                  <a:t>A.m2</a:t>
                </a:r>
              </a:p>
              <a:p>
                <a:r>
                  <a:rPr lang="en-US" altLang="ja-JP" sz="600" dirty="0"/>
                  <a:t>END-LOOP</a:t>
                </a:r>
              </a:p>
              <a:p>
                <a:r>
                  <a:rPr lang="en-US" altLang="ja-JP" sz="600" dirty="0"/>
                  <a:t>END-IF</a:t>
                </a:r>
              </a:p>
            </p:txBody>
          </p:sp>
          <p:sp>
            <p:nvSpPr>
              <p:cNvPr id="46147" name="Rectangle 86"/>
              <p:cNvSpPr>
                <a:spLocks noChangeArrowheads="1"/>
              </p:cNvSpPr>
              <p:nvPr/>
            </p:nvSpPr>
            <p:spPr bwMode="auto">
              <a:xfrm>
                <a:off x="4966" y="1570"/>
                <a:ext cx="318" cy="499"/>
              </a:xfrm>
              <a:prstGeom prst="rect">
                <a:avLst/>
              </a:prstGeom>
              <a:solidFill>
                <a:srgbClr val="FFFFFF"/>
              </a:solidFill>
              <a:ln w="9525">
                <a:solidFill>
                  <a:schemeClr val="tx1"/>
                </a:solidFill>
                <a:miter lim="800000"/>
                <a:headEnd/>
                <a:tailEnd/>
              </a:ln>
            </p:spPr>
            <p:txBody>
              <a:bodyPr wrap="none" lIns="18000" tIns="108000" rIns="18000" bIns="108000" anchor="ctr"/>
              <a:lstStyle/>
              <a:p>
                <a:r>
                  <a:rPr lang="en-US" altLang="ja-JP" sz="600" dirty="0"/>
                  <a:t>A.m1</a:t>
                </a:r>
              </a:p>
              <a:p>
                <a:r>
                  <a:rPr lang="en-US" altLang="ja-JP" sz="600" dirty="0"/>
                  <a:t>IF</a:t>
                </a:r>
              </a:p>
              <a:p>
                <a:r>
                  <a:rPr lang="en-US" altLang="ja-JP" sz="600" dirty="0"/>
                  <a:t>B.m2</a:t>
                </a:r>
              </a:p>
              <a:p>
                <a:r>
                  <a:rPr lang="en-US" altLang="ja-JP" sz="600" dirty="0"/>
                  <a:t>LOOP</a:t>
                </a:r>
              </a:p>
              <a:p>
                <a:r>
                  <a:rPr lang="en-US" altLang="ja-JP" sz="600" dirty="0"/>
                  <a:t>A.m2</a:t>
                </a:r>
              </a:p>
              <a:p>
                <a:r>
                  <a:rPr lang="en-US" altLang="ja-JP" sz="600" dirty="0"/>
                  <a:t>END-LOOP</a:t>
                </a:r>
              </a:p>
              <a:p>
                <a:r>
                  <a:rPr lang="en-US" altLang="ja-JP" sz="600" dirty="0"/>
                  <a:t>END-IF</a:t>
                </a:r>
              </a:p>
            </p:txBody>
          </p:sp>
          <p:sp>
            <p:nvSpPr>
              <p:cNvPr id="46148" name="Rectangle 87"/>
              <p:cNvSpPr>
                <a:spLocks noChangeArrowheads="1"/>
              </p:cNvSpPr>
              <p:nvPr/>
            </p:nvSpPr>
            <p:spPr bwMode="auto">
              <a:xfrm>
                <a:off x="5011" y="1615"/>
                <a:ext cx="318" cy="499"/>
              </a:xfrm>
              <a:prstGeom prst="rect">
                <a:avLst/>
              </a:prstGeom>
              <a:solidFill>
                <a:srgbClr val="FFFFFF"/>
              </a:solidFill>
              <a:ln w="9525">
                <a:solidFill>
                  <a:schemeClr val="tx1"/>
                </a:solidFill>
                <a:miter lim="800000"/>
                <a:headEnd/>
                <a:tailEnd/>
              </a:ln>
            </p:spPr>
            <p:txBody>
              <a:bodyPr wrap="none" lIns="18000" tIns="108000" rIns="18000" bIns="108000" anchor="ctr"/>
              <a:lstStyle/>
              <a:p>
                <a:r>
                  <a:rPr lang="en-US" altLang="ja-JP" sz="600" dirty="0"/>
                  <a:t>A.m1</a:t>
                </a:r>
              </a:p>
              <a:p>
                <a:r>
                  <a:rPr lang="en-US" altLang="ja-JP" sz="600" dirty="0"/>
                  <a:t>IF</a:t>
                </a:r>
              </a:p>
              <a:p>
                <a:r>
                  <a:rPr lang="en-US" altLang="ja-JP" sz="600" dirty="0"/>
                  <a:t>B.m2</a:t>
                </a:r>
              </a:p>
              <a:p>
                <a:r>
                  <a:rPr lang="en-US" altLang="ja-JP" sz="600" dirty="0"/>
                  <a:t>LOOP</a:t>
                </a:r>
              </a:p>
              <a:p>
                <a:r>
                  <a:rPr lang="en-US" altLang="ja-JP" sz="600" dirty="0"/>
                  <a:t>A.m2</a:t>
                </a:r>
              </a:p>
              <a:p>
                <a:r>
                  <a:rPr lang="en-US" altLang="ja-JP" sz="600" dirty="0"/>
                  <a:t>END-LOOP</a:t>
                </a:r>
              </a:p>
              <a:p>
                <a:r>
                  <a:rPr lang="en-US" altLang="ja-JP" sz="600" dirty="0"/>
                  <a:t>END-IF</a:t>
                </a:r>
              </a:p>
            </p:txBody>
          </p:sp>
          <p:sp>
            <p:nvSpPr>
              <p:cNvPr id="46149" name="Rectangle 88"/>
              <p:cNvSpPr>
                <a:spLocks noChangeArrowheads="1"/>
              </p:cNvSpPr>
              <p:nvPr/>
            </p:nvSpPr>
            <p:spPr bwMode="auto">
              <a:xfrm>
                <a:off x="5057" y="1661"/>
                <a:ext cx="318" cy="499"/>
              </a:xfrm>
              <a:prstGeom prst="rect">
                <a:avLst/>
              </a:prstGeom>
              <a:solidFill>
                <a:srgbClr val="FFFFFF"/>
              </a:solidFill>
              <a:ln w="9525">
                <a:solidFill>
                  <a:schemeClr val="tx1"/>
                </a:solidFill>
                <a:miter lim="800000"/>
                <a:headEnd/>
                <a:tailEnd/>
              </a:ln>
            </p:spPr>
            <p:txBody>
              <a:bodyPr wrap="none" lIns="18000" tIns="108000" rIns="18000" bIns="108000" anchor="ctr"/>
              <a:lstStyle/>
              <a:p>
                <a:r>
                  <a:rPr lang="en-US" altLang="ja-JP" sz="600" dirty="0"/>
                  <a:t>A.m1</a:t>
                </a:r>
              </a:p>
              <a:p>
                <a:r>
                  <a:rPr lang="en-US" altLang="ja-JP" sz="600" dirty="0"/>
                  <a:t>IF</a:t>
                </a:r>
              </a:p>
              <a:p>
                <a:r>
                  <a:rPr lang="en-US" altLang="ja-JP" sz="600" dirty="0"/>
                  <a:t>B.m2</a:t>
                </a:r>
              </a:p>
              <a:p>
                <a:r>
                  <a:rPr lang="en-US" altLang="ja-JP" sz="600" dirty="0"/>
                  <a:t>LOOP</a:t>
                </a:r>
              </a:p>
              <a:p>
                <a:r>
                  <a:rPr lang="en-US" altLang="ja-JP" sz="600" dirty="0"/>
                  <a:t>A.m2</a:t>
                </a:r>
              </a:p>
              <a:p>
                <a:r>
                  <a:rPr lang="en-US" altLang="ja-JP" sz="600" dirty="0"/>
                  <a:t>END-LOOP</a:t>
                </a:r>
              </a:p>
              <a:p>
                <a:r>
                  <a:rPr lang="en-US" altLang="ja-JP" sz="600" dirty="0"/>
                  <a:t>END-IF</a:t>
                </a:r>
              </a:p>
            </p:txBody>
          </p:sp>
          <p:sp>
            <p:nvSpPr>
              <p:cNvPr id="46150" name="Rectangle 89"/>
              <p:cNvSpPr>
                <a:spLocks noChangeArrowheads="1"/>
              </p:cNvSpPr>
              <p:nvPr/>
            </p:nvSpPr>
            <p:spPr bwMode="auto">
              <a:xfrm>
                <a:off x="5102" y="1706"/>
                <a:ext cx="318" cy="499"/>
              </a:xfrm>
              <a:prstGeom prst="rect">
                <a:avLst/>
              </a:prstGeom>
              <a:solidFill>
                <a:srgbClr val="FFFFFF"/>
              </a:solidFill>
              <a:ln w="9525">
                <a:solidFill>
                  <a:schemeClr val="tx1"/>
                </a:solidFill>
                <a:miter lim="800000"/>
                <a:headEnd/>
                <a:tailEnd/>
              </a:ln>
            </p:spPr>
            <p:txBody>
              <a:bodyPr wrap="none" lIns="18000" tIns="108000" rIns="18000" bIns="108000" anchor="ctr"/>
              <a:lstStyle/>
              <a:p>
                <a:r>
                  <a:rPr lang="en-US" altLang="ja-JP" sz="600" dirty="0"/>
                  <a:t>A.m1</a:t>
                </a:r>
              </a:p>
              <a:p>
                <a:r>
                  <a:rPr lang="en-US" altLang="ja-JP" sz="600" dirty="0"/>
                  <a:t>IF</a:t>
                </a:r>
              </a:p>
              <a:p>
                <a:r>
                  <a:rPr lang="en-US" altLang="ja-JP" sz="600" dirty="0"/>
                  <a:t>B.m2</a:t>
                </a:r>
              </a:p>
              <a:p>
                <a:r>
                  <a:rPr lang="en-US" altLang="ja-JP" sz="600" dirty="0"/>
                  <a:t>LOOP</a:t>
                </a:r>
              </a:p>
              <a:p>
                <a:r>
                  <a:rPr lang="en-US" altLang="ja-JP" sz="600" dirty="0"/>
                  <a:t>A.m2</a:t>
                </a:r>
              </a:p>
              <a:p>
                <a:r>
                  <a:rPr lang="en-US" altLang="ja-JP" sz="600" dirty="0"/>
                  <a:t>END-LOOP</a:t>
                </a:r>
              </a:p>
              <a:p>
                <a:r>
                  <a:rPr lang="en-US" altLang="ja-JP" sz="600" dirty="0"/>
                  <a:t>END-IF</a:t>
                </a:r>
              </a:p>
            </p:txBody>
          </p:sp>
        </p:grpSp>
        <p:sp>
          <p:nvSpPr>
            <p:cNvPr id="46100" name="Text Box 96"/>
            <p:cNvSpPr txBox="1">
              <a:spLocks noChangeArrowheads="1"/>
            </p:cNvSpPr>
            <p:nvPr/>
          </p:nvSpPr>
          <p:spPr bwMode="auto">
            <a:xfrm>
              <a:off x="3286125" y="5286375"/>
              <a:ext cx="2143537" cy="369332"/>
            </a:xfrm>
            <a:prstGeom prst="rect">
              <a:avLst/>
            </a:prstGeom>
            <a:noFill/>
            <a:ln w="9525">
              <a:noFill/>
              <a:miter lim="800000"/>
              <a:headEnd/>
              <a:tailEnd/>
            </a:ln>
          </p:spPr>
          <p:txBody>
            <a:bodyPr wrap="none">
              <a:spAutoFit/>
            </a:bodyPr>
            <a:lstStyle/>
            <a:p>
              <a:pPr algn="ctr"/>
              <a:r>
                <a:rPr lang="ja-JP" altLang="en-US" u="sng" dirty="0" smtClean="0"/>
                <a:t>要素列データベース</a:t>
              </a:r>
              <a:endParaRPr lang="ja-JP" altLang="en-US" u="sng" dirty="0"/>
            </a:p>
          </p:txBody>
        </p:sp>
        <p:sp>
          <p:nvSpPr>
            <p:cNvPr id="78" name="下矢印 77"/>
            <p:cNvSpPr/>
            <p:nvPr/>
          </p:nvSpPr>
          <p:spPr>
            <a:xfrm>
              <a:off x="3786188" y="3000375"/>
              <a:ext cx="928687" cy="214313"/>
            </a:xfrm>
            <a:prstGeom prst="downArrow">
              <a:avLst/>
            </a:prstGeom>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81" name="下矢印 80"/>
            <p:cNvSpPr/>
            <p:nvPr/>
          </p:nvSpPr>
          <p:spPr>
            <a:xfrm>
              <a:off x="3786188" y="3786188"/>
              <a:ext cx="928687" cy="214312"/>
            </a:xfrm>
            <a:prstGeom prst="downArrow">
              <a:avLst/>
            </a:prstGeom>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grpSp>
      <p:sp>
        <p:nvSpPr>
          <p:cNvPr id="84" name="日付プレースホルダ 83"/>
          <p:cNvSpPr>
            <a:spLocks noGrp="1"/>
          </p:cNvSpPr>
          <p:nvPr>
            <p:ph type="dt" sz="half" idx="11"/>
          </p:nvPr>
        </p:nvSpPr>
        <p:spPr/>
        <p:txBody>
          <a:bodyPr/>
          <a:lstStyle/>
          <a:p>
            <a:fld id="{996D5F83-12B3-4724-A546-89FF81540227}" type="datetime1">
              <a:rPr lang="ja-JP" altLang="en-US" smtClean="0"/>
              <a:pPr/>
              <a:t>2009/2/23</a:t>
            </a:fld>
            <a:endParaRPr lang="en-US" altLang="ja-JP" dirty="0"/>
          </a:p>
        </p:txBody>
      </p:sp>
      <p:sp>
        <p:nvSpPr>
          <p:cNvPr id="85" name="スライド番号プレースホルダ 84"/>
          <p:cNvSpPr>
            <a:spLocks noGrp="1"/>
          </p:cNvSpPr>
          <p:nvPr>
            <p:ph type="sldNum" sz="quarter" idx="12"/>
          </p:nvPr>
        </p:nvSpPr>
        <p:spPr/>
        <p:txBody>
          <a:bodyPr/>
          <a:lstStyle/>
          <a:p>
            <a:fld id="{99DA8BB9-3B54-4A6D-A852-57899AF5290D}" type="slidenum">
              <a:rPr lang="en-US" altLang="ja-JP" smtClean="0"/>
              <a:pPr/>
              <a:t>3</a:t>
            </a:fld>
            <a:endParaRPr lang="en-US" altLang="ja-JP"/>
          </a:p>
        </p:txBody>
      </p:sp>
      <p:grpSp>
        <p:nvGrpSpPr>
          <p:cNvPr id="123" name="グループ化 122"/>
          <p:cNvGrpSpPr/>
          <p:nvPr/>
        </p:nvGrpSpPr>
        <p:grpSpPr>
          <a:xfrm>
            <a:off x="3143250" y="5429264"/>
            <a:ext cx="4921250" cy="1214424"/>
            <a:chOff x="3143250" y="5429264"/>
            <a:chExt cx="4921250" cy="1214424"/>
          </a:xfrm>
        </p:grpSpPr>
        <p:sp>
          <p:nvSpPr>
            <p:cNvPr id="46092" name="Text Box 56"/>
            <p:cNvSpPr txBox="1">
              <a:spLocks noChangeArrowheads="1"/>
            </p:cNvSpPr>
            <p:nvPr/>
          </p:nvSpPr>
          <p:spPr bwMode="auto">
            <a:xfrm>
              <a:off x="5857875" y="6273800"/>
              <a:ext cx="2206625" cy="369888"/>
            </a:xfrm>
            <a:prstGeom prst="rect">
              <a:avLst/>
            </a:prstGeom>
            <a:solidFill>
              <a:schemeClr val="bg1"/>
            </a:solidFill>
            <a:ln w="9525">
              <a:noFill/>
              <a:miter lim="800000"/>
              <a:headEnd/>
              <a:tailEnd/>
            </a:ln>
          </p:spPr>
          <p:txBody>
            <a:bodyPr wrap="none">
              <a:spAutoFit/>
            </a:bodyPr>
            <a:lstStyle/>
            <a:p>
              <a:pPr algn="ctr"/>
              <a:r>
                <a:rPr lang="ja-JP" altLang="en-US" u="sng" dirty="0"/>
                <a:t>コーディングパターン</a:t>
              </a:r>
              <a:endParaRPr lang="en-US" altLang="ja-JP" u="sng" dirty="0"/>
            </a:p>
          </p:txBody>
        </p:sp>
        <p:sp>
          <p:nvSpPr>
            <p:cNvPr id="46097" name="Rectangle 77"/>
            <p:cNvSpPr>
              <a:spLocks noChangeArrowheads="1"/>
            </p:cNvSpPr>
            <p:nvPr/>
          </p:nvSpPr>
          <p:spPr bwMode="auto">
            <a:xfrm>
              <a:off x="3143250" y="5929313"/>
              <a:ext cx="2214563" cy="571521"/>
            </a:xfrm>
            <a:prstGeom prst="rect">
              <a:avLst/>
            </a:prstGeom>
            <a:solidFill>
              <a:srgbClr val="CCFFFF"/>
            </a:solidFill>
            <a:ln w="9525">
              <a:solidFill>
                <a:schemeClr val="tx1"/>
              </a:solidFill>
              <a:miter lim="800000"/>
              <a:headEnd/>
              <a:tailEnd/>
            </a:ln>
          </p:spPr>
          <p:txBody>
            <a:bodyPr wrap="none" anchor="ctr"/>
            <a:lstStyle/>
            <a:p>
              <a:pPr algn="ctr"/>
              <a:r>
                <a:rPr lang="ja-JP" altLang="en-US" dirty="0"/>
                <a:t>シーケンシャル</a:t>
              </a:r>
            </a:p>
            <a:p>
              <a:pPr algn="ctr"/>
              <a:r>
                <a:rPr lang="ja-JP" altLang="en-US" dirty="0"/>
                <a:t>パターンマイニング</a:t>
              </a:r>
            </a:p>
          </p:txBody>
        </p:sp>
        <p:grpSp>
          <p:nvGrpSpPr>
            <p:cNvPr id="86" name="グループ化 85"/>
            <p:cNvGrpSpPr/>
            <p:nvPr/>
          </p:nvGrpSpPr>
          <p:grpSpPr>
            <a:xfrm>
              <a:off x="6429388" y="5429264"/>
              <a:ext cx="568325" cy="669925"/>
              <a:chOff x="6789738" y="5675313"/>
              <a:chExt cx="568325" cy="669925"/>
            </a:xfrm>
          </p:grpSpPr>
          <p:sp>
            <p:nvSpPr>
              <p:cNvPr id="46130" name="AutoShape 116"/>
              <p:cNvSpPr>
                <a:spLocks noChangeArrowheads="1"/>
              </p:cNvSpPr>
              <p:nvPr/>
            </p:nvSpPr>
            <p:spPr bwMode="auto">
              <a:xfrm>
                <a:off x="6789738" y="5675313"/>
                <a:ext cx="568325" cy="669925"/>
              </a:xfrm>
              <a:prstGeom prst="foldedCorner">
                <a:avLst>
                  <a:gd name="adj" fmla="val 12500"/>
                </a:avLst>
              </a:prstGeom>
              <a:solidFill>
                <a:srgbClr val="FFFFFF"/>
              </a:solidFill>
              <a:ln w="9525">
                <a:solidFill>
                  <a:schemeClr val="tx1"/>
                </a:solidFill>
                <a:round/>
                <a:headEnd/>
                <a:tailEnd/>
              </a:ln>
            </p:spPr>
            <p:txBody>
              <a:bodyPr wrap="none" anchor="ctr"/>
              <a:lstStyle/>
              <a:p>
                <a:endParaRPr lang="ja-JP" altLang="en-US" dirty="0"/>
              </a:p>
            </p:txBody>
          </p:sp>
          <p:sp>
            <p:nvSpPr>
              <p:cNvPr id="46131" name="Line 117"/>
              <p:cNvSpPr>
                <a:spLocks noChangeShapeType="1"/>
              </p:cNvSpPr>
              <p:nvPr/>
            </p:nvSpPr>
            <p:spPr bwMode="auto">
              <a:xfrm>
                <a:off x="6860386" y="5809593"/>
                <a:ext cx="427029" cy="0"/>
              </a:xfrm>
              <a:prstGeom prst="line">
                <a:avLst/>
              </a:prstGeom>
              <a:noFill/>
              <a:ln w="9525">
                <a:solidFill>
                  <a:schemeClr val="tx1"/>
                </a:solidFill>
                <a:round/>
                <a:headEnd/>
                <a:tailEnd/>
              </a:ln>
            </p:spPr>
            <p:txBody>
              <a:bodyPr/>
              <a:lstStyle/>
              <a:p>
                <a:endParaRPr lang="ja-JP" altLang="en-US" dirty="0"/>
              </a:p>
            </p:txBody>
          </p:sp>
          <p:sp>
            <p:nvSpPr>
              <p:cNvPr id="46132" name="Line 118"/>
              <p:cNvSpPr>
                <a:spLocks noChangeShapeType="1"/>
              </p:cNvSpPr>
              <p:nvPr/>
            </p:nvSpPr>
            <p:spPr bwMode="auto">
              <a:xfrm>
                <a:off x="6860386" y="5942398"/>
                <a:ext cx="427029" cy="0"/>
              </a:xfrm>
              <a:prstGeom prst="line">
                <a:avLst/>
              </a:prstGeom>
              <a:noFill/>
              <a:ln w="9525">
                <a:solidFill>
                  <a:schemeClr val="tx1"/>
                </a:solidFill>
                <a:round/>
                <a:headEnd/>
                <a:tailEnd/>
              </a:ln>
            </p:spPr>
            <p:txBody>
              <a:bodyPr/>
              <a:lstStyle/>
              <a:p>
                <a:endParaRPr lang="ja-JP" altLang="en-US" dirty="0"/>
              </a:p>
            </p:txBody>
          </p:sp>
          <p:sp>
            <p:nvSpPr>
              <p:cNvPr id="46133" name="Line 119"/>
              <p:cNvSpPr>
                <a:spLocks noChangeShapeType="1"/>
              </p:cNvSpPr>
              <p:nvPr/>
            </p:nvSpPr>
            <p:spPr bwMode="auto">
              <a:xfrm>
                <a:off x="6860386" y="6076678"/>
                <a:ext cx="427029" cy="0"/>
              </a:xfrm>
              <a:prstGeom prst="line">
                <a:avLst/>
              </a:prstGeom>
              <a:noFill/>
              <a:ln w="9525">
                <a:solidFill>
                  <a:schemeClr val="tx1"/>
                </a:solidFill>
                <a:round/>
                <a:headEnd/>
                <a:tailEnd/>
              </a:ln>
            </p:spPr>
            <p:txBody>
              <a:bodyPr/>
              <a:lstStyle/>
              <a:p>
                <a:endParaRPr lang="ja-JP" altLang="en-US" dirty="0"/>
              </a:p>
            </p:txBody>
          </p:sp>
          <p:sp>
            <p:nvSpPr>
              <p:cNvPr id="46134" name="Line 120"/>
              <p:cNvSpPr>
                <a:spLocks noChangeShapeType="1"/>
              </p:cNvSpPr>
              <p:nvPr/>
            </p:nvSpPr>
            <p:spPr bwMode="auto">
              <a:xfrm>
                <a:off x="6860386" y="6210958"/>
                <a:ext cx="427029" cy="0"/>
              </a:xfrm>
              <a:prstGeom prst="line">
                <a:avLst/>
              </a:prstGeom>
              <a:noFill/>
              <a:ln w="9525">
                <a:solidFill>
                  <a:schemeClr val="tx1"/>
                </a:solidFill>
                <a:round/>
                <a:headEnd/>
                <a:tailEnd/>
              </a:ln>
            </p:spPr>
            <p:txBody>
              <a:bodyPr/>
              <a:lstStyle/>
              <a:p>
                <a:endParaRPr lang="ja-JP" altLang="en-US" dirty="0"/>
              </a:p>
            </p:txBody>
          </p:sp>
        </p:grpSp>
        <p:sp>
          <p:nvSpPr>
            <p:cNvPr id="79" name="下矢印 78"/>
            <p:cNvSpPr/>
            <p:nvPr/>
          </p:nvSpPr>
          <p:spPr>
            <a:xfrm>
              <a:off x="3786188" y="5643563"/>
              <a:ext cx="928687" cy="214312"/>
            </a:xfrm>
            <a:prstGeom prst="downArrow">
              <a:avLst/>
            </a:prstGeom>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46107" name="AutoShape 75"/>
            <p:cNvSpPr>
              <a:spLocks noChangeArrowheads="1"/>
            </p:cNvSpPr>
            <p:nvPr/>
          </p:nvSpPr>
          <p:spPr bwMode="auto">
            <a:xfrm>
              <a:off x="5643563" y="5702300"/>
              <a:ext cx="642937" cy="428625"/>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ja-JP" altLang="en-US" dirty="0"/>
            </a:p>
          </p:txBody>
        </p:sp>
        <p:grpSp>
          <p:nvGrpSpPr>
            <p:cNvPr id="87" name="グループ化 86"/>
            <p:cNvGrpSpPr/>
            <p:nvPr/>
          </p:nvGrpSpPr>
          <p:grpSpPr>
            <a:xfrm>
              <a:off x="6500826" y="5500702"/>
              <a:ext cx="568325" cy="669925"/>
              <a:chOff x="6789738" y="5675313"/>
              <a:chExt cx="568325" cy="669925"/>
            </a:xfrm>
          </p:grpSpPr>
          <p:sp>
            <p:nvSpPr>
              <p:cNvPr id="88" name="AutoShape 116"/>
              <p:cNvSpPr>
                <a:spLocks noChangeArrowheads="1"/>
              </p:cNvSpPr>
              <p:nvPr/>
            </p:nvSpPr>
            <p:spPr bwMode="auto">
              <a:xfrm>
                <a:off x="6789738" y="5675313"/>
                <a:ext cx="568325" cy="669925"/>
              </a:xfrm>
              <a:prstGeom prst="foldedCorner">
                <a:avLst>
                  <a:gd name="adj" fmla="val 12500"/>
                </a:avLst>
              </a:prstGeom>
              <a:solidFill>
                <a:srgbClr val="FFFFFF"/>
              </a:solidFill>
              <a:ln w="9525">
                <a:solidFill>
                  <a:schemeClr val="tx1"/>
                </a:solidFill>
                <a:round/>
                <a:headEnd/>
                <a:tailEnd/>
              </a:ln>
            </p:spPr>
            <p:txBody>
              <a:bodyPr wrap="none" anchor="ctr"/>
              <a:lstStyle/>
              <a:p>
                <a:endParaRPr lang="ja-JP" altLang="en-US" dirty="0"/>
              </a:p>
            </p:txBody>
          </p:sp>
          <p:sp>
            <p:nvSpPr>
              <p:cNvPr id="89" name="Line 117"/>
              <p:cNvSpPr>
                <a:spLocks noChangeShapeType="1"/>
              </p:cNvSpPr>
              <p:nvPr/>
            </p:nvSpPr>
            <p:spPr bwMode="auto">
              <a:xfrm>
                <a:off x="6860386" y="5809593"/>
                <a:ext cx="427029" cy="0"/>
              </a:xfrm>
              <a:prstGeom prst="line">
                <a:avLst/>
              </a:prstGeom>
              <a:noFill/>
              <a:ln w="9525">
                <a:solidFill>
                  <a:schemeClr val="tx1"/>
                </a:solidFill>
                <a:round/>
                <a:headEnd/>
                <a:tailEnd/>
              </a:ln>
            </p:spPr>
            <p:txBody>
              <a:bodyPr/>
              <a:lstStyle/>
              <a:p>
                <a:endParaRPr lang="ja-JP" altLang="en-US" dirty="0"/>
              </a:p>
            </p:txBody>
          </p:sp>
          <p:sp>
            <p:nvSpPr>
              <p:cNvPr id="90" name="Line 118"/>
              <p:cNvSpPr>
                <a:spLocks noChangeShapeType="1"/>
              </p:cNvSpPr>
              <p:nvPr/>
            </p:nvSpPr>
            <p:spPr bwMode="auto">
              <a:xfrm>
                <a:off x="6860386" y="5942398"/>
                <a:ext cx="427029" cy="0"/>
              </a:xfrm>
              <a:prstGeom prst="line">
                <a:avLst/>
              </a:prstGeom>
              <a:noFill/>
              <a:ln w="9525">
                <a:solidFill>
                  <a:schemeClr val="tx1"/>
                </a:solidFill>
                <a:round/>
                <a:headEnd/>
                <a:tailEnd/>
              </a:ln>
            </p:spPr>
            <p:txBody>
              <a:bodyPr/>
              <a:lstStyle/>
              <a:p>
                <a:endParaRPr lang="ja-JP" altLang="en-US" dirty="0"/>
              </a:p>
            </p:txBody>
          </p:sp>
          <p:sp>
            <p:nvSpPr>
              <p:cNvPr id="91" name="Line 119"/>
              <p:cNvSpPr>
                <a:spLocks noChangeShapeType="1"/>
              </p:cNvSpPr>
              <p:nvPr/>
            </p:nvSpPr>
            <p:spPr bwMode="auto">
              <a:xfrm>
                <a:off x="6860386" y="6076678"/>
                <a:ext cx="427029" cy="0"/>
              </a:xfrm>
              <a:prstGeom prst="line">
                <a:avLst/>
              </a:prstGeom>
              <a:noFill/>
              <a:ln w="9525">
                <a:solidFill>
                  <a:schemeClr val="tx1"/>
                </a:solidFill>
                <a:round/>
                <a:headEnd/>
                <a:tailEnd/>
              </a:ln>
            </p:spPr>
            <p:txBody>
              <a:bodyPr/>
              <a:lstStyle/>
              <a:p>
                <a:endParaRPr lang="ja-JP" altLang="en-US" dirty="0"/>
              </a:p>
            </p:txBody>
          </p:sp>
          <p:sp>
            <p:nvSpPr>
              <p:cNvPr id="92" name="Line 120"/>
              <p:cNvSpPr>
                <a:spLocks noChangeShapeType="1"/>
              </p:cNvSpPr>
              <p:nvPr/>
            </p:nvSpPr>
            <p:spPr bwMode="auto">
              <a:xfrm>
                <a:off x="6860386" y="6210958"/>
                <a:ext cx="427029" cy="0"/>
              </a:xfrm>
              <a:prstGeom prst="line">
                <a:avLst/>
              </a:prstGeom>
              <a:noFill/>
              <a:ln w="9525">
                <a:solidFill>
                  <a:schemeClr val="tx1"/>
                </a:solidFill>
                <a:round/>
                <a:headEnd/>
                <a:tailEnd/>
              </a:ln>
            </p:spPr>
            <p:txBody>
              <a:bodyPr/>
              <a:lstStyle/>
              <a:p>
                <a:endParaRPr lang="ja-JP" altLang="en-US" dirty="0"/>
              </a:p>
            </p:txBody>
          </p:sp>
        </p:grpSp>
        <p:grpSp>
          <p:nvGrpSpPr>
            <p:cNvPr id="93" name="グループ化 92"/>
            <p:cNvGrpSpPr/>
            <p:nvPr/>
          </p:nvGrpSpPr>
          <p:grpSpPr>
            <a:xfrm>
              <a:off x="6575424" y="5603875"/>
              <a:ext cx="568325" cy="669925"/>
              <a:chOff x="6789738" y="5675313"/>
              <a:chExt cx="568325" cy="669925"/>
            </a:xfrm>
          </p:grpSpPr>
          <p:sp>
            <p:nvSpPr>
              <p:cNvPr id="94" name="AutoShape 116"/>
              <p:cNvSpPr>
                <a:spLocks noChangeArrowheads="1"/>
              </p:cNvSpPr>
              <p:nvPr/>
            </p:nvSpPr>
            <p:spPr bwMode="auto">
              <a:xfrm>
                <a:off x="6789738" y="5675313"/>
                <a:ext cx="568325" cy="669925"/>
              </a:xfrm>
              <a:prstGeom prst="foldedCorner">
                <a:avLst>
                  <a:gd name="adj" fmla="val 12500"/>
                </a:avLst>
              </a:prstGeom>
              <a:solidFill>
                <a:srgbClr val="FFFFFF"/>
              </a:solidFill>
              <a:ln w="9525">
                <a:solidFill>
                  <a:schemeClr val="tx1"/>
                </a:solidFill>
                <a:round/>
                <a:headEnd/>
                <a:tailEnd/>
              </a:ln>
            </p:spPr>
            <p:txBody>
              <a:bodyPr wrap="none" anchor="ctr"/>
              <a:lstStyle/>
              <a:p>
                <a:endParaRPr lang="ja-JP" altLang="en-US" dirty="0"/>
              </a:p>
            </p:txBody>
          </p:sp>
          <p:sp>
            <p:nvSpPr>
              <p:cNvPr id="95" name="Line 117"/>
              <p:cNvSpPr>
                <a:spLocks noChangeShapeType="1"/>
              </p:cNvSpPr>
              <p:nvPr/>
            </p:nvSpPr>
            <p:spPr bwMode="auto">
              <a:xfrm>
                <a:off x="6860386" y="5809593"/>
                <a:ext cx="427029" cy="0"/>
              </a:xfrm>
              <a:prstGeom prst="line">
                <a:avLst/>
              </a:prstGeom>
              <a:noFill/>
              <a:ln w="9525">
                <a:solidFill>
                  <a:schemeClr val="tx1"/>
                </a:solidFill>
                <a:round/>
                <a:headEnd/>
                <a:tailEnd/>
              </a:ln>
            </p:spPr>
            <p:txBody>
              <a:bodyPr/>
              <a:lstStyle/>
              <a:p>
                <a:endParaRPr lang="ja-JP" altLang="en-US" dirty="0"/>
              </a:p>
            </p:txBody>
          </p:sp>
          <p:sp>
            <p:nvSpPr>
              <p:cNvPr id="96" name="Line 118"/>
              <p:cNvSpPr>
                <a:spLocks noChangeShapeType="1"/>
              </p:cNvSpPr>
              <p:nvPr/>
            </p:nvSpPr>
            <p:spPr bwMode="auto">
              <a:xfrm>
                <a:off x="6860386" y="5942398"/>
                <a:ext cx="427029" cy="0"/>
              </a:xfrm>
              <a:prstGeom prst="line">
                <a:avLst/>
              </a:prstGeom>
              <a:noFill/>
              <a:ln w="9525">
                <a:solidFill>
                  <a:schemeClr val="tx1"/>
                </a:solidFill>
                <a:round/>
                <a:headEnd/>
                <a:tailEnd/>
              </a:ln>
            </p:spPr>
            <p:txBody>
              <a:bodyPr/>
              <a:lstStyle/>
              <a:p>
                <a:endParaRPr lang="ja-JP" altLang="en-US" dirty="0"/>
              </a:p>
            </p:txBody>
          </p:sp>
          <p:sp>
            <p:nvSpPr>
              <p:cNvPr id="97" name="Line 119"/>
              <p:cNvSpPr>
                <a:spLocks noChangeShapeType="1"/>
              </p:cNvSpPr>
              <p:nvPr/>
            </p:nvSpPr>
            <p:spPr bwMode="auto">
              <a:xfrm>
                <a:off x="6860386" y="6076678"/>
                <a:ext cx="427029" cy="0"/>
              </a:xfrm>
              <a:prstGeom prst="line">
                <a:avLst/>
              </a:prstGeom>
              <a:noFill/>
              <a:ln w="9525">
                <a:solidFill>
                  <a:schemeClr val="tx1"/>
                </a:solidFill>
                <a:round/>
                <a:headEnd/>
                <a:tailEnd/>
              </a:ln>
            </p:spPr>
            <p:txBody>
              <a:bodyPr/>
              <a:lstStyle/>
              <a:p>
                <a:endParaRPr lang="ja-JP" altLang="en-US" dirty="0"/>
              </a:p>
            </p:txBody>
          </p:sp>
          <p:sp>
            <p:nvSpPr>
              <p:cNvPr id="98" name="Line 120"/>
              <p:cNvSpPr>
                <a:spLocks noChangeShapeType="1"/>
              </p:cNvSpPr>
              <p:nvPr/>
            </p:nvSpPr>
            <p:spPr bwMode="auto">
              <a:xfrm>
                <a:off x="6860386" y="6210958"/>
                <a:ext cx="427029" cy="0"/>
              </a:xfrm>
              <a:prstGeom prst="line">
                <a:avLst/>
              </a:prstGeom>
              <a:noFill/>
              <a:ln w="9525">
                <a:solidFill>
                  <a:schemeClr val="tx1"/>
                </a:solidFill>
                <a:round/>
                <a:headEnd/>
                <a:tailEnd/>
              </a:ln>
            </p:spPr>
            <p:txBody>
              <a:bodyPr/>
              <a:lstStyle/>
              <a:p>
                <a:endParaRPr lang="ja-JP" altLang="en-US" dirty="0"/>
              </a:p>
            </p:txBody>
          </p:sp>
        </p:grpSp>
      </p:grpSp>
      <p:grpSp>
        <p:nvGrpSpPr>
          <p:cNvPr id="124" name="グループ化 123"/>
          <p:cNvGrpSpPr/>
          <p:nvPr/>
        </p:nvGrpSpPr>
        <p:grpSpPr>
          <a:xfrm>
            <a:off x="5786446" y="1500174"/>
            <a:ext cx="2643206" cy="3714776"/>
            <a:chOff x="5786446" y="1500174"/>
            <a:chExt cx="2643206" cy="3714776"/>
          </a:xfrm>
        </p:grpSpPr>
        <p:sp>
          <p:nvSpPr>
            <p:cNvPr id="122" name="四角形吹き出し 121"/>
            <p:cNvSpPr/>
            <p:nvPr/>
          </p:nvSpPr>
          <p:spPr>
            <a:xfrm>
              <a:off x="5786446" y="1500174"/>
              <a:ext cx="2643206" cy="3714776"/>
            </a:xfrm>
            <a:prstGeom prst="wedgeRectCallout">
              <a:avLst>
                <a:gd name="adj1" fmla="val -82598"/>
                <a:gd name="adj2" fmla="val 36975"/>
              </a:avLst>
            </a:prstGeom>
            <a:solidFill>
              <a:schemeClr val="accent5"/>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dirty="0" smtClean="0">
                <a:solidFill>
                  <a:sysClr val="windowText" lastClr="000000"/>
                </a:solidFill>
              </a:endParaRPr>
            </a:p>
          </p:txBody>
        </p:sp>
        <p:grpSp>
          <p:nvGrpSpPr>
            <p:cNvPr id="109" name="グループ化 108"/>
            <p:cNvGrpSpPr/>
            <p:nvPr/>
          </p:nvGrpSpPr>
          <p:grpSpPr>
            <a:xfrm>
              <a:off x="6000760" y="1571612"/>
              <a:ext cx="2214578" cy="3114657"/>
              <a:chOff x="357158" y="2978168"/>
              <a:chExt cx="2395567" cy="3114657"/>
            </a:xfrm>
          </p:grpSpPr>
          <p:sp>
            <p:nvSpPr>
              <p:cNvPr id="110" name="メモ 109"/>
              <p:cNvSpPr/>
              <p:nvPr/>
            </p:nvSpPr>
            <p:spPr>
              <a:xfrm>
                <a:off x="357158" y="2978168"/>
                <a:ext cx="2212975" cy="3022600"/>
              </a:xfrm>
              <a:prstGeom prst="foldedCorner">
                <a:avLst>
                  <a:gd name="adj" fmla="val 14490"/>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600">
                  <a:solidFill>
                    <a:schemeClr val="tx1"/>
                  </a:solidFill>
                </a:endParaRPr>
              </a:p>
            </p:txBody>
          </p:sp>
          <p:sp>
            <p:nvSpPr>
              <p:cNvPr id="111" name="メモ 110"/>
              <p:cNvSpPr/>
              <p:nvPr/>
            </p:nvSpPr>
            <p:spPr>
              <a:xfrm>
                <a:off x="451172" y="3022948"/>
                <a:ext cx="2212975" cy="3022600"/>
              </a:xfrm>
              <a:prstGeom prst="foldedCorner">
                <a:avLst>
                  <a:gd name="adj" fmla="val 14490"/>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600">
                  <a:solidFill>
                    <a:schemeClr val="tx1"/>
                  </a:solidFill>
                </a:endParaRPr>
              </a:p>
            </p:txBody>
          </p:sp>
          <p:sp>
            <p:nvSpPr>
              <p:cNvPr id="112" name="メモ 111"/>
              <p:cNvSpPr/>
              <p:nvPr/>
            </p:nvSpPr>
            <p:spPr>
              <a:xfrm>
                <a:off x="539750" y="3070225"/>
                <a:ext cx="2212975" cy="3022600"/>
              </a:xfrm>
              <a:prstGeom prst="foldedCorner">
                <a:avLst>
                  <a:gd name="adj" fmla="val 0"/>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600">
                  <a:solidFill>
                    <a:schemeClr val="tx1"/>
                  </a:solidFill>
                </a:endParaRPr>
              </a:p>
            </p:txBody>
          </p:sp>
          <p:sp>
            <p:nvSpPr>
              <p:cNvPr id="113" name="テキスト ボックス 9"/>
              <p:cNvSpPr txBox="1">
                <a:spLocks noChangeArrowheads="1"/>
              </p:cNvSpPr>
              <p:nvPr/>
            </p:nvSpPr>
            <p:spPr bwMode="auto">
              <a:xfrm>
                <a:off x="642910" y="3121044"/>
                <a:ext cx="1854200" cy="2835275"/>
              </a:xfrm>
              <a:prstGeom prst="rect">
                <a:avLst/>
              </a:prstGeom>
              <a:solidFill>
                <a:schemeClr val="bg1"/>
              </a:solidFill>
              <a:ln w="9525">
                <a:noFill/>
                <a:miter lim="800000"/>
                <a:headEnd/>
                <a:tailEnd/>
              </a:ln>
            </p:spPr>
            <p:txBody>
              <a:bodyPr>
                <a:spAutoFit/>
              </a:bodyPr>
              <a:lstStyle/>
              <a:p>
                <a:r>
                  <a:rPr lang="en-US" altLang="ja-JP" sz="2000" dirty="0"/>
                  <a:t>v()</a:t>
                </a:r>
              </a:p>
              <a:p>
                <a:r>
                  <a:rPr lang="en-US" altLang="ja-JP" sz="2000" i="1" dirty="0"/>
                  <a:t>LOOP</a:t>
                </a:r>
              </a:p>
              <a:p>
                <a:r>
                  <a:rPr lang="en-US" altLang="ja-JP" sz="2000" dirty="0"/>
                  <a:t>a()</a:t>
                </a:r>
              </a:p>
              <a:p>
                <a:r>
                  <a:rPr lang="en-US" altLang="ja-JP" sz="2000" dirty="0"/>
                  <a:t>b()</a:t>
                </a:r>
              </a:p>
              <a:p>
                <a:r>
                  <a:rPr lang="en-US" altLang="ja-JP" sz="2000" dirty="0"/>
                  <a:t>w()</a:t>
                </a:r>
              </a:p>
              <a:p>
                <a:r>
                  <a:rPr lang="en-US" altLang="ja-JP" sz="2000" dirty="0"/>
                  <a:t>x()</a:t>
                </a:r>
              </a:p>
              <a:p>
                <a:r>
                  <a:rPr lang="en-US" altLang="ja-JP" sz="2000" dirty="0"/>
                  <a:t>END-LOOP</a:t>
                </a:r>
              </a:p>
              <a:p>
                <a:r>
                  <a:rPr lang="en-US" altLang="ja-JP" sz="2000" dirty="0"/>
                  <a:t>y()</a:t>
                </a:r>
              </a:p>
              <a:p>
                <a:r>
                  <a:rPr lang="en-US" altLang="ja-JP" sz="2000" dirty="0"/>
                  <a:t>z()</a:t>
                </a:r>
              </a:p>
            </p:txBody>
          </p:sp>
        </p:grpSp>
        <p:sp>
          <p:nvSpPr>
            <p:cNvPr id="120" name="Text Box 96"/>
            <p:cNvSpPr txBox="1">
              <a:spLocks noChangeArrowheads="1"/>
            </p:cNvSpPr>
            <p:nvPr/>
          </p:nvSpPr>
          <p:spPr bwMode="auto">
            <a:xfrm>
              <a:off x="6143636" y="4714884"/>
              <a:ext cx="2143537" cy="369332"/>
            </a:xfrm>
            <a:prstGeom prst="rect">
              <a:avLst/>
            </a:prstGeom>
            <a:noFill/>
            <a:ln w="9525">
              <a:noFill/>
              <a:miter lim="800000"/>
              <a:headEnd/>
              <a:tailEnd/>
            </a:ln>
          </p:spPr>
          <p:txBody>
            <a:bodyPr wrap="none">
              <a:spAutoFit/>
            </a:bodyPr>
            <a:lstStyle/>
            <a:p>
              <a:pPr algn="ctr"/>
              <a:r>
                <a:rPr lang="ja-JP" altLang="en-US" u="sng" dirty="0" smtClean="0"/>
                <a:t>要素列データベース</a:t>
              </a:r>
              <a:endParaRPr lang="ja-JP" altLang="en-US" u="sng" dirty="0"/>
            </a:p>
          </p:txBody>
        </p:sp>
      </p:grpSp>
      <p:sp>
        <p:nvSpPr>
          <p:cNvPr id="74" name="四角形吹き出し 73"/>
          <p:cNvSpPr/>
          <p:nvPr/>
        </p:nvSpPr>
        <p:spPr>
          <a:xfrm>
            <a:off x="214282" y="2786058"/>
            <a:ext cx="2428892" cy="3429024"/>
          </a:xfrm>
          <a:prstGeom prst="wedgeRectCallout">
            <a:avLst>
              <a:gd name="adj1" fmla="val 74727"/>
              <a:gd name="adj2" fmla="val 42750"/>
            </a:avLst>
          </a:prstGeom>
          <a:solidFill>
            <a:schemeClr val="accent5"/>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ysClr val="windowText" lastClr="000000"/>
                </a:solidFill>
              </a:rPr>
              <a:t>・</a:t>
            </a:r>
            <a:r>
              <a:rPr kumimoji="1" lang="ja-JP" altLang="en-US" dirty="0" smtClean="0">
                <a:solidFill>
                  <a:sysClr val="windowText" lastClr="000000"/>
                </a:solidFill>
              </a:rPr>
              <a:t>複数の文字列から頻出する部分列を検出</a:t>
            </a:r>
            <a:endParaRPr lang="en-US" altLang="ja-JP" dirty="0" smtClean="0">
              <a:solidFill>
                <a:sysClr val="windowText" lastClr="000000"/>
              </a:solidFill>
            </a:endParaRPr>
          </a:p>
          <a:p>
            <a:r>
              <a:rPr lang="ja-JP" altLang="en-US" sz="1600" dirty="0" smtClean="0">
                <a:solidFill>
                  <a:sysClr val="windowText" lastClr="000000"/>
                </a:solidFill>
              </a:rPr>
              <a:t>　どの程度頻出すれば検出を行うかはユーザが</a:t>
            </a:r>
            <a:r>
              <a:rPr lang="ja-JP" altLang="en-US" sz="1600" b="1" dirty="0" smtClean="0">
                <a:solidFill>
                  <a:sysClr val="windowText" lastClr="000000"/>
                </a:solidFill>
              </a:rPr>
              <a:t>最小サポート値</a:t>
            </a:r>
            <a:r>
              <a:rPr lang="ja-JP" altLang="en-US" sz="1600" dirty="0" smtClean="0">
                <a:solidFill>
                  <a:sysClr val="windowText" lastClr="000000"/>
                </a:solidFill>
              </a:rPr>
              <a:t>として設定</a:t>
            </a:r>
            <a:endParaRPr lang="en-US" altLang="ja-JP" sz="1600" dirty="0" smtClean="0">
              <a:solidFill>
                <a:sysClr val="windowText" lastClr="000000"/>
              </a:solidFill>
            </a:endParaRPr>
          </a:p>
          <a:p>
            <a:endParaRPr lang="en-US" altLang="ja-JP" dirty="0" smtClean="0">
              <a:solidFill>
                <a:sysClr val="windowText" lastClr="000000"/>
              </a:solidFill>
            </a:endParaRPr>
          </a:p>
          <a:p>
            <a:r>
              <a:rPr lang="ja-JP" altLang="en-US" dirty="0" smtClean="0">
                <a:solidFill>
                  <a:sysClr val="windowText" lastClr="000000"/>
                </a:solidFill>
              </a:rPr>
              <a:t>・処理時間が長いため分散処理させる</a:t>
            </a:r>
            <a:endParaRPr lang="en-US" altLang="ja-JP" dirty="0" smtClean="0">
              <a:solidFill>
                <a:sysClr val="windowText" lastClr="000000"/>
              </a:solidFill>
            </a:endParaRPr>
          </a:p>
          <a:p>
            <a:pPr fontAlgn="ctr"/>
            <a:r>
              <a:rPr kumimoji="1" lang="ja-JP" altLang="en-US" sz="2000" dirty="0" smtClean="0">
                <a:solidFill>
                  <a:sysClr val="windowText" lastClr="000000"/>
                </a:solidFill>
              </a:rPr>
              <a:t>　</a:t>
            </a:r>
            <a:r>
              <a:rPr lang="ja-JP" altLang="en-US" sz="1600" dirty="0" smtClean="0">
                <a:solidFill>
                  <a:sysClr val="windowText" lastClr="000000"/>
                </a:solidFill>
              </a:rPr>
              <a:t>例　</a:t>
            </a:r>
            <a:r>
              <a:rPr lang="en-US" altLang="ja-JP" sz="1600" dirty="0" smtClean="0">
                <a:solidFill>
                  <a:sysClr val="windowText" lastClr="000000"/>
                </a:solidFill>
                <a:latin typeface="+mn-ea"/>
              </a:rPr>
              <a:t>Apache Ant</a:t>
            </a:r>
            <a:r>
              <a:rPr lang="ja-JP" altLang="en-US" sz="1600" dirty="0" smtClean="0">
                <a:solidFill>
                  <a:sysClr val="windowText" lastClr="000000"/>
                </a:solidFill>
                <a:latin typeface="+mn-ea"/>
              </a:rPr>
              <a:t>では</a:t>
            </a:r>
            <a:r>
              <a:rPr lang="ja-JP" altLang="en-US" sz="1600" dirty="0" smtClean="0">
                <a:solidFill>
                  <a:schemeClr val="tx1"/>
                </a:solidFill>
                <a:latin typeface="+mn-ea"/>
              </a:rPr>
              <a:t>パターンマイニング部分で</a:t>
            </a:r>
            <a:r>
              <a:rPr lang="en-US" sz="1600" b="1" dirty="0" smtClean="0">
                <a:solidFill>
                  <a:schemeClr val="tx1"/>
                </a:solidFill>
                <a:latin typeface="+mn-ea"/>
              </a:rPr>
              <a:t>6140</a:t>
            </a:r>
            <a:r>
              <a:rPr lang="ja-JP" altLang="en-US" sz="1600" dirty="0" smtClean="0">
                <a:solidFill>
                  <a:schemeClr val="tx1"/>
                </a:solidFill>
                <a:latin typeface="+mn-ea"/>
              </a:rPr>
              <a:t>秒かかる</a:t>
            </a:r>
            <a:endParaRPr lang="ja-JP" altLang="en-US" sz="2000" dirty="0" smtClean="0">
              <a:solidFill>
                <a:schemeClr val="tx1"/>
              </a:solidFill>
              <a:latin typeface="+mn-ea"/>
            </a:endParaRPr>
          </a:p>
          <a:p>
            <a:endParaRPr kumimoji="1" lang="en-US" altLang="ja-JP" dirty="0" smtClean="0">
              <a:solidFill>
                <a:sysClr val="windowText" lastClr="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checkerboard(across)">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80"/>
                                        </p:tgtEl>
                                        <p:attrNameLst>
                                          <p:attrName>style.visibility</p:attrName>
                                        </p:attrNameLst>
                                      </p:cBhvr>
                                      <p:to>
                                        <p:strVal val="visible"/>
                                      </p:to>
                                    </p:set>
                                    <p:animEffect transition="in" filter="checkerboard(across)">
                                      <p:cBhvr>
                                        <p:cTn id="12" dur="500"/>
                                        <p:tgtEl>
                                          <p:spTgt spid="80"/>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24"/>
                                        </p:tgtEl>
                                        <p:attrNameLst>
                                          <p:attrName>style.visibility</p:attrName>
                                        </p:attrNameLst>
                                      </p:cBhvr>
                                      <p:to>
                                        <p:strVal val="visible"/>
                                      </p:to>
                                    </p:set>
                                    <p:animEffect transition="in" filter="checkerboard(across)">
                                      <p:cBhvr>
                                        <p:cTn id="17" dur="500"/>
                                        <p:tgtEl>
                                          <p:spTgt spid="124"/>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123"/>
                                        </p:tgtEl>
                                        <p:attrNameLst>
                                          <p:attrName>style.visibility</p:attrName>
                                        </p:attrNameLst>
                                      </p:cBhvr>
                                      <p:to>
                                        <p:strVal val="visible"/>
                                      </p:to>
                                    </p:set>
                                    <p:animEffect transition="in" filter="checkerboard(across)">
                                      <p:cBhvr>
                                        <p:cTn id="22" dur="500"/>
                                        <p:tgtEl>
                                          <p:spTgt spid="123"/>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74"/>
                                        </p:tgtEl>
                                        <p:attrNameLst>
                                          <p:attrName>style.visibility</p:attrName>
                                        </p:attrNameLst>
                                      </p:cBhvr>
                                      <p:to>
                                        <p:strVal val="visible"/>
                                      </p:to>
                                    </p:set>
                                    <p:animEffect transition="in" filter="checkerboard(across)">
                                      <p:cBhvr>
                                        <p:cTn id="27"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シーケンシャルパターンマイニングの実行例</a:t>
            </a:r>
            <a:endParaRPr kumimoji="1" lang="ja-JP" altLang="en-US" sz="3200" dirty="0"/>
          </a:p>
        </p:txBody>
      </p:sp>
      <p:grpSp>
        <p:nvGrpSpPr>
          <p:cNvPr id="3" name="グループ化 30"/>
          <p:cNvGrpSpPr/>
          <p:nvPr/>
        </p:nvGrpSpPr>
        <p:grpSpPr>
          <a:xfrm>
            <a:off x="1643042" y="1857364"/>
            <a:ext cx="3071835" cy="4071966"/>
            <a:chOff x="754064" y="1844677"/>
            <a:chExt cx="3071835" cy="4071966"/>
          </a:xfrm>
        </p:grpSpPr>
        <p:sp>
          <p:nvSpPr>
            <p:cNvPr id="6" name="AutoShape 4"/>
            <p:cNvSpPr>
              <a:spLocks noChangeArrowheads="1"/>
            </p:cNvSpPr>
            <p:nvPr/>
          </p:nvSpPr>
          <p:spPr bwMode="auto">
            <a:xfrm>
              <a:off x="2366963" y="3475038"/>
              <a:ext cx="617537" cy="1228725"/>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u="sng" dirty="0"/>
                <a:t>a</a:t>
              </a:r>
              <a:r>
                <a:rPr lang="ja-JP" altLang="en-US" u="sng" dirty="0"/>
                <a:t>：</a:t>
              </a:r>
              <a:r>
                <a:rPr lang="en-US" altLang="ja-JP" u="sng" dirty="0"/>
                <a:t>4</a:t>
              </a:r>
            </a:p>
            <a:p>
              <a:pPr algn="ctr"/>
              <a:r>
                <a:rPr lang="en-US" altLang="ja-JP" u="sng" dirty="0"/>
                <a:t>b</a:t>
              </a:r>
              <a:r>
                <a:rPr lang="ja-JP" altLang="en-US" u="sng" dirty="0"/>
                <a:t>：</a:t>
              </a:r>
              <a:r>
                <a:rPr lang="en-US" altLang="ja-JP" u="sng" dirty="0"/>
                <a:t>3</a:t>
              </a:r>
            </a:p>
            <a:p>
              <a:pPr algn="ctr"/>
              <a:r>
                <a:rPr lang="en-US" altLang="ja-JP" u="sng" dirty="0"/>
                <a:t>c</a:t>
              </a:r>
              <a:r>
                <a:rPr lang="ja-JP" altLang="en-US" u="sng" dirty="0"/>
                <a:t>：</a:t>
              </a:r>
              <a:r>
                <a:rPr lang="en-US" altLang="ja-JP" u="sng" dirty="0"/>
                <a:t>3</a:t>
              </a:r>
            </a:p>
            <a:p>
              <a:pPr algn="ctr"/>
              <a:r>
                <a:rPr lang="en-US" altLang="ja-JP" dirty="0"/>
                <a:t>d</a:t>
              </a:r>
              <a:r>
                <a:rPr lang="ja-JP" altLang="en-US" dirty="0"/>
                <a:t>：</a:t>
              </a:r>
              <a:r>
                <a:rPr lang="en-US" altLang="ja-JP" dirty="0"/>
                <a:t>1</a:t>
              </a:r>
            </a:p>
          </p:txBody>
        </p:sp>
        <p:sp>
          <p:nvSpPr>
            <p:cNvPr id="15" name="AutoShape 15"/>
            <p:cNvSpPr>
              <a:spLocks noChangeArrowheads="1"/>
            </p:cNvSpPr>
            <p:nvPr/>
          </p:nvSpPr>
          <p:spPr bwMode="auto">
            <a:xfrm>
              <a:off x="2468575" y="4987948"/>
              <a:ext cx="1357324" cy="928695"/>
            </a:xfrm>
            <a:prstGeom prst="wedgeRectCallout">
              <a:avLst>
                <a:gd name="adj1" fmla="val -22350"/>
                <a:gd name="adj2" fmla="val -80840"/>
              </a:avLst>
            </a:prstGeom>
            <a:solidFill>
              <a:srgbClr val="CCFFCC"/>
            </a:solidFill>
            <a:ln w="9525" algn="ctr">
              <a:solidFill>
                <a:schemeClr val="tx1"/>
              </a:solidFill>
              <a:miter lim="800000"/>
              <a:headEnd/>
              <a:tailEnd/>
            </a:ln>
          </p:spPr>
          <p:txBody>
            <a:bodyPr anchor="ctr"/>
            <a:lstStyle/>
            <a:p>
              <a:pPr algn="ctr"/>
              <a:r>
                <a:rPr lang="ja-JP" altLang="en-US" sz="2000" b="1" dirty="0" smtClean="0"/>
                <a:t>各要素が</a:t>
              </a:r>
              <a:endParaRPr lang="ja-JP" altLang="en-US" sz="2000" b="1" dirty="0"/>
            </a:p>
            <a:p>
              <a:pPr algn="ctr"/>
              <a:r>
                <a:rPr lang="ja-JP" altLang="en-US" sz="2000" b="1" dirty="0" smtClean="0"/>
                <a:t>出現する列数</a:t>
              </a:r>
              <a:endParaRPr lang="ja-JP" altLang="en-US" sz="2000" b="1" dirty="0"/>
            </a:p>
          </p:txBody>
        </p:sp>
        <p:sp>
          <p:nvSpPr>
            <p:cNvPr id="21" name="AutoShape 22"/>
            <p:cNvSpPr>
              <a:spLocks noChangeArrowheads="1"/>
            </p:cNvSpPr>
            <p:nvPr/>
          </p:nvSpPr>
          <p:spPr bwMode="auto">
            <a:xfrm>
              <a:off x="754064" y="1844677"/>
              <a:ext cx="1928826" cy="785818"/>
            </a:xfrm>
            <a:prstGeom prst="wedgeRoundRectCallout">
              <a:avLst>
                <a:gd name="adj1" fmla="val 47820"/>
                <a:gd name="adj2" fmla="val 144488"/>
                <a:gd name="adj3" fmla="val 16667"/>
              </a:avLst>
            </a:prstGeom>
            <a:solidFill>
              <a:srgbClr val="FFFF99"/>
            </a:solidFill>
            <a:ln w="9525" algn="ctr">
              <a:solidFill>
                <a:schemeClr val="tx1"/>
              </a:solidFill>
              <a:miter lim="800000"/>
              <a:headEnd/>
              <a:tailEnd/>
            </a:ln>
          </p:spPr>
          <p:txBody>
            <a:bodyPr anchor="ctr"/>
            <a:lstStyle/>
            <a:p>
              <a:pPr algn="ctr"/>
              <a:r>
                <a:rPr lang="en-US" altLang="ja-JP" sz="1600" b="1" dirty="0"/>
                <a:t>a</a:t>
              </a:r>
              <a:r>
                <a:rPr lang="ja-JP" altLang="en-US" sz="1600" b="1" dirty="0" err="1"/>
                <a:t>，</a:t>
              </a:r>
              <a:r>
                <a:rPr lang="en-US" altLang="ja-JP" sz="1600" b="1" dirty="0"/>
                <a:t>b</a:t>
              </a:r>
              <a:r>
                <a:rPr lang="ja-JP" altLang="en-US" sz="1600" b="1" dirty="0" err="1"/>
                <a:t>，</a:t>
              </a:r>
              <a:r>
                <a:rPr lang="en-US" altLang="ja-JP" sz="1600" b="1" dirty="0"/>
                <a:t>c</a:t>
              </a:r>
              <a:r>
                <a:rPr lang="ja-JP" altLang="en-US" sz="1600" b="1" dirty="0" err="1"/>
                <a:t>，</a:t>
              </a:r>
              <a:r>
                <a:rPr lang="ja-JP" altLang="en-US" sz="1600" b="1" dirty="0"/>
                <a:t>を</a:t>
              </a:r>
            </a:p>
            <a:p>
              <a:pPr algn="ctr"/>
              <a:r>
                <a:rPr lang="ja-JP" altLang="en-US" sz="1600" b="1" dirty="0" smtClean="0"/>
                <a:t>長さ</a:t>
              </a:r>
              <a:r>
                <a:rPr lang="en-US" altLang="ja-JP" sz="1600" b="1" dirty="0" smtClean="0"/>
                <a:t>1</a:t>
              </a:r>
              <a:r>
                <a:rPr lang="ja-JP" altLang="en-US" sz="1600" b="1" dirty="0" smtClean="0"/>
                <a:t>のパターン</a:t>
              </a:r>
              <a:endParaRPr lang="ja-JP" altLang="en-US" sz="1600" b="1" dirty="0"/>
            </a:p>
          </p:txBody>
        </p:sp>
      </p:grpSp>
      <p:grpSp>
        <p:nvGrpSpPr>
          <p:cNvPr id="62" name="グループ化 61"/>
          <p:cNvGrpSpPr/>
          <p:nvPr/>
        </p:nvGrpSpPr>
        <p:grpSpPr>
          <a:xfrm>
            <a:off x="6934209" y="2482850"/>
            <a:ext cx="1306512" cy="915988"/>
            <a:chOff x="6934209" y="2482850"/>
            <a:chExt cx="1306512" cy="915988"/>
          </a:xfrm>
        </p:grpSpPr>
        <p:sp>
          <p:nvSpPr>
            <p:cNvPr id="13" name="Rectangle 11"/>
            <p:cNvSpPr>
              <a:spLocks noChangeArrowheads="1"/>
            </p:cNvSpPr>
            <p:nvPr/>
          </p:nvSpPr>
          <p:spPr bwMode="auto">
            <a:xfrm>
              <a:off x="6934209" y="2482850"/>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c</a:t>
              </a:r>
              <a:endParaRPr lang="en-US" altLang="ja-JP" dirty="0"/>
            </a:p>
          </p:txBody>
        </p:sp>
        <p:sp>
          <p:nvSpPr>
            <p:cNvPr id="14" name="AutoShape 12"/>
            <p:cNvSpPr>
              <a:spLocks noChangeArrowheads="1"/>
            </p:cNvSpPr>
            <p:nvPr/>
          </p:nvSpPr>
          <p:spPr bwMode="auto">
            <a:xfrm>
              <a:off x="7621596" y="2482850"/>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c</a:t>
              </a:r>
              <a:r>
                <a:rPr lang="ja-JP" altLang="en-US"/>
                <a:t>：</a:t>
              </a:r>
              <a:r>
                <a:rPr lang="en-US" altLang="ja-JP"/>
                <a:t>1</a:t>
              </a:r>
            </a:p>
          </p:txBody>
        </p:sp>
        <p:sp>
          <p:nvSpPr>
            <p:cNvPr id="24" name="Rectangle 11"/>
            <p:cNvSpPr>
              <a:spLocks noChangeArrowheads="1"/>
            </p:cNvSpPr>
            <p:nvPr/>
          </p:nvSpPr>
          <p:spPr bwMode="auto">
            <a:xfrm>
              <a:off x="6934209" y="3125788"/>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  </a:t>
              </a:r>
              <a:r>
                <a:rPr lang="en-US" altLang="ja-JP" dirty="0"/>
                <a:t>d </a:t>
              </a:r>
            </a:p>
          </p:txBody>
        </p:sp>
        <p:sp>
          <p:nvSpPr>
            <p:cNvPr id="25" name="AutoShape 12"/>
            <p:cNvSpPr>
              <a:spLocks noChangeArrowheads="1"/>
            </p:cNvSpPr>
            <p:nvPr/>
          </p:nvSpPr>
          <p:spPr bwMode="auto">
            <a:xfrm>
              <a:off x="7621596" y="3125788"/>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d</a:t>
              </a:r>
              <a:r>
                <a:rPr lang="ja-JP" altLang="en-US"/>
                <a:t>：</a:t>
              </a:r>
              <a:r>
                <a:rPr lang="en-US" altLang="ja-JP"/>
                <a:t>1</a:t>
              </a:r>
            </a:p>
          </p:txBody>
        </p:sp>
      </p:grpSp>
      <p:sp>
        <p:nvSpPr>
          <p:cNvPr id="32" name="テキスト ボックス 31"/>
          <p:cNvSpPr txBox="1"/>
          <p:nvPr/>
        </p:nvSpPr>
        <p:spPr>
          <a:xfrm>
            <a:off x="142844" y="4214818"/>
            <a:ext cx="2071702" cy="1200329"/>
          </a:xfrm>
          <a:prstGeom prst="rect">
            <a:avLst/>
          </a:prstGeom>
          <a:noFill/>
        </p:spPr>
        <p:txBody>
          <a:bodyPr wrap="square" rtlCol="0">
            <a:spAutoFit/>
          </a:bodyPr>
          <a:lstStyle/>
          <a:p>
            <a:r>
              <a:rPr kumimoji="1" lang="ja-JP" altLang="en-US" dirty="0" smtClean="0"/>
              <a:t>最小サポート値</a:t>
            </a:r>
            <a:r>
              <a:rPr kumimoji="1" lang="en-US" altLang="ja-JP" dirty="0" smtClean="0"/>
              <a:t>2</a:t>
            </a:r>
          </a:p>
          <a:p>
            <a:r>
              <a:rPr lang="en-US" altLang="ja-JP" dirty="0" smtClean="0"/>
              <a:t>2</a:t>
            </a:r>
            <a:r>
              <a:rPr lang="ja-JP" altLang="en-US" dirty="0" smtClean="0"/>
              <a:t>回以上出現するパターンの検出</a:t>
            </a:r>
            <a:endParaRPr lang="en-US" altLang="ja-JP" dirty="0" smtClean="0"/>
          </a:p>
          <a:p>
            <a:endParaRPr kumimoji="1" lang="ja-JP" altLang="en-US" dirty="0"/>
          </a:p>
        </p:txBody>
      </p:sp>
      <p:grpSp>
        <p:nvGrpSpPr>
          <p:cNvPr id="5" name="グループ化 46"/>
          <p:cNvGrpSpPr/>
          <p:nvPr/>
        </p:nvGrpSpPr>
        <p:grpSpPr>
          <a:xfrm>
            <a:off x="2214546" y="3286124"/>
            <a:ext cx="936625" cy="1657350"/>
            <a:chOff x="2214546" y="3286124"/>
            <a:chExt cx="936625" cy="1657350"/>
          </a:xfrm>
        </p:grpSpPr>
        <p:sp>
          <p:nvSpPr>
            <p:cNvPr id="33" name="Rectangle 56"/>
            <p:cNvSpPr>
              <a:spLocks noChangeArrowheads="1"/>
            </p:cNvSpPr>
            <p:nvPr/>
          </p:nvSpPr>
          <p:spPr bwMode="auto">
            <a:xfrm>
              <a:off x="2214546" y="3286124"/>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c  d</a:t>
              </a:r>
            </a:p>
          </p:txBody>
        </p:sp>
        <p:sp>
          <p:nvSpPr>
            <p:cNvPr id="34" name="Rectangle 57"/>
            <p:cNvSpPr>
              <a:spLocks noChangeArrowheads="1"/>
            </p:cNvSpPr>
            <p:nvPr/>
          </p:nvSpPr>
          <p:spPr bwMode="auto">
            <a:xfrm>
              <a:off x="2214546" y="37195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  c</a:t>
              </a:r>
            </a:p>
          </p:txBody>
        </p:sp>
        <p:sp>
          <p:nvSpPr>
            <p:cNvPr id="35" name="Rectangle 58"/>
            <p:cNvSpPr>
              <a:spLocks noChangeArrowheads="1"/>
            </p:cNvSpPr>
            <p:nvPr/>
          </p:nvSpPr>
          <p:spPr bwMode="auto">
            <a:xfrm>
              <a:off x="2214546" y="41513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b  a</a:t>
              </a:r>
            </a:p>
          </p:txBody>
        </p:sp>
        <p:sp>
          <p:nvSpPr>
            <p:cNvPr id="36" name="Rectangle 59"/>
            <p:cNvSpPr>
              <a:spLocks noChangeArrowheads="1"/>
            </p:cNvSpPr>
            <p:nvPr/>
          </p:nvSpPr>
          <p:spPr bwMode="auto">
            <a:xfrm>
              <a:off x="2214546" y="45831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a:t>
              </a:r>
              <a:r>
                <a:rPr lang="en-US" altLang="ja-JP" dirty="0" err="1"/>
                <a:t>a</a:t>
              </a:r>
              <a:r>
                <a:rPr lang="en-US" altLang="ja-JP" dirty="0"/>
                <a:t>  b</a:t>
              </a:r>
            </a:p>
          </p:txBody>
        </p:sp>
      </p:grpSp>
      <p:grpSp>
        <p:nvGrpSpPr>
          <p:cNvPr id="59" name="グループ化 58"/>
          <p:cNvGrpSpPr/>
          <p:nvPr/>
        </p:nvGrpSpPr>
        <p:grpSpPr>
          <a:xfrm>
            <a:off x="5286381" y="1214422"/>
            <a:ext cx="1214445" cy="2357453"/>
            <a:chOff x="5286381" y="1214422"/>
            <a:chExt cx="1214445" cy="2357453"/>
          </a:xfrm>
        </p:grpSpPr>
        <p:sp>
          <p:nvSpPr>
            <p:cNvPr id="12" name="AutoShape 10"/>
            <p:cNvSpPr>
              <a:spLocks noChangeArrowheads="1"/>
            </p:cNvSpPr>
            <p:nvPr/>
          </p:nvSpPr>
          <p:spPr bwMode="auto">
            <a:xfrm>
              <a:off x="5857884" y="2357438"/>
              <a:ext cx="619125" cy="1214437"/>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a:1</a:t>
              </a:r>
            </a:p>
            <a:p>
              <a:pPr algn="ctr"/>
              <a:r>
                <a:rPr lang="en-US" altLang="ja-JP" u="sng" dirty="0"/>
                <a:t>b</a:t>
              </a:r>
              <a:r>
                <a:rPr lang="ja-JP" altLang="en-US" u="sng" dirty="0"/>
                <a:t>：</a:t>
              </a:r>
              <a:r>
                <a:rPr lang="en-US" altLang="ja-JP" u="sng" dirty="0"/>
                <a:t>2</a:t>
              </a:r>
            </a:p>
            <a:p>
              <a:pPr algn="ctr"/>
              <a:r>
                <a:rPr lang="en-US" altLang="ja-JP" u="sng" dirty="0"/>
                <a:t>c</a:t>
              </a:r>
              <a:r>
                <a:rPr lang="ja-JP" altLang="en-US" u="sng" dirty="0"/>
                <a:t>：</a:t>
              </a:r>
              <a:r>
                <a:rPr lang="en-US" altLang="ja-JP" u="sng" dirty="0"/>
                <a:t>2</a:t>
              </a:r>
            </a:p>
            <a:p>
              <a:pPr algn="ctr"/>
              <a:r>
                <a:rPr lang="en-US" altLang="ja-JP" dirty="0"/>
                <a:t>d</a:t>
              </a:r>
              <a:r>
                <a:rPr lang="ja-JP" altLang="en-US" dirty="0"/>
                <a:t>：</a:t>
              </a:r>
              <a:r>
                <a:rPr lang="en-US" altLang="ja-JP" dirty="0"/>
                <a:t>1</a:t>
              </a:r>
            </a:p>
          </p:txBody>
        </p:sp>
        <p:sp>
          <p:nvSpPr>
            <p:cNvPr id="22" name="AutoShape 23"/>
            <p:cNvSpPr>
              <a:spLocks noChangeArrowheads="1"/>
            </p:cNvSpPr>
            <p:nvPr/>
          </p:nvSpPr>
          <p:spPr bwMode="auto">
            <a:xfrm>
              <a:off x="5286381" y="1214422"/>
              <a:ext cx="1214445" cy="966787"/>
            </a:xfrm>
            <a:prstGeom prst="wedgeRoundRectCallout">
              <a:avLst>
                <a:gd name="adj1" fmla="val 1100"/>
                <a:gd name="adj2" fmla="val 71118"/>
                <a:gd name="adj3" fmla="val 16667"/>
              </a:avLst>
            </a:prstGeom>
            <a:solidFill>
              <a:srgbClr val="FFFF99"/>
            </a:solidFill>
            <a:ln w="9525" algn="ctr">
              <a:solidFill>
                <a:schemeClr val="tx1"/>
              </a:solidFill>
              <a:miter lim="800000"/>
              <a:headEnd/>
              <a:tailEnd/>
            </a:ln>
          </p:spPr>
          <p:txBody>
            <a:bodyPr anchor="ctr"/>
            <a:lstStyle/>
            <a:p>
              <a:pPr algn="ctr"/>
              <a:r>
                <a:rPr lang="en-US" altLang="ja-JP" sz="1600" b="1" dirty="0" err="1"/>
                <a:t>ab</a:t>
              </a:r>
              <a:r>
                <a:rPr lang="ja-JP" altLang="en-US" sz="1600" b="1" dirty="0" err="1"/>
                <a:t>，</a:t>
              </a:r>
              <a:r>
                <a:rPr lang="en-US" altLang="ja-JP" sz="1600" b="1" dirty="0"/>
                <a:t>ac</a:t>
              </a:r>
              <a:r>
                <a:rPr lang="ja-JP" altLang="en-US" sz="1600" b="1" dirty="0" err="1"/>
                <a:t>，</a:t>
              </a:r>
              <a:r>
                <a:rPr lang="ja-JP" altLang="en-US" sz="1600" b="1" dirty="0"/>
                <a:t>を</a:t>
              </a:r>
            </a:p>
            <a:p>
              <a:pPr algn="ctr"/>
              <a:r>
                <a:rPr lang="ja-JP" altLang="en-US" sz="1600" b="1" dirty="0" smtClean="0"/>
                <a:t>長さ</a:t>
              </a:r>
              <a:r>
                <a:rPr lang="en-US" altLang="ja-JP" sz="1600" b="1" dirty="0" smtClean="0"/>
                <a:t>2</a:t>
              </a:r>
              <a:r>
                <a:rPr lang="ja-JP" altLang="en-US" sz="1600" b="1" dirty="0" smtClean="0"/>
                <a:t>の</a:t>
              </a:r>
              <a:endParaRPr lang="en-US" altLang="ja-JP" sz="1600" b="1" dirty="0" smtClean="0"/>
            </a:p>
            <a:p>
              <a:pPr algn="ctr"/>
              <a:r>
                <a:rPr lang="ja-JP" altLang="en-US" sz="1600" b="1" dirty="0" smtClean="0"/>
                <a:t>パターン</a:t>
              </a:r>
              <a:endParaRPr lang="en-US" altLang="ja-JP" sz="1600" b="1" dirty="0" smtClean="0"/>
            </a:p>
          </p:txBody>
        </p:sp>
      </p:grpSp>
      <p:grpSp>
        <p:nvGrpSpPr>
          <p:cNvPr id="63" name="グループ化 62"/>
          <p:cNvGrpSpPr/>
          <p:nvPr/>
        </p:nvGrpSpPr>
        <p:grpSpPr>
          <a:xfrm>
            <a:off x="4857752" y="3797293"/>
            <a:ext cx="1619257" cy="1989145"/>
            <a:chOff x="4857752" y="3797293"/>
            <a:chExt cx="1619257" cy="1989145"/>
          </a:xfrm>
        </p:grpSpPr>
        <p:sp>
          <p:nvSpPr>
            <p:cNvPr id="40" name="Rectangle 76"/>
            <p:cNvSpPr>
              <a:spLocks noChangeArrowheads="1"/>
            </p:cNvSpPr>
            <p:nvPr/>
          </p:nvSpPr>
          <p:spPr bwMode="auto">
            <a:xfrm>
              <a:off x="4857752" y="3797293"/>
              <a:ext cx="936625" cy="355600"/>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a:t>
              </a:r>
            </a:p>
          </p:txBody>
        </p:sp>
        <p:sp>
          <p:nvSpPr>
            <p:cNvPr id="42" name="Rectangle 78"/>
            <p:cNvSpPr>
              <a:spLocks noChangeArrowheads="1"/>
            </p:cNvSpPr>
            <p:nvPr/>
          </p:nvSpPr>
          <p:spPr bwMode="auto">
            <a:xfrm>
              <a:off x="4857752" y="4808530"/>
              <a:ext cx="936625" cy="357188"/>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d</a:t>
              </a:r>
            </a:p>
          </p:txBody>
        </p:sp>
        <p:sp>
          <p:nvSpPr>
            <p:cNvPr id="9" name="AutoShape 7"/>
            <p:cNvSpPr>
              <a:spLocks noChangeArrowheads="1"/>
            </p:cNvSpPr>
            <p:nvPr/>
          </p:nvSpPr>
          <p:spPr bwMode="auto">
            <a:xfrm>
              <a:off x="5840421" y="3816350"/>
              <a:ext cx="619125" cy="614363"/>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c</a:t>
              </a:r>
              <a:r>
                <a:rPr lang="ja-JP" altLang="en-US" dirty="0"/>
                <a:t>：</a:t>
              </a:r>
              <a:r>
                <a:rPr lang="en-US" altLang="ja-JP" dirty="0"/>
                <a:t>1</a:t>
              </a:r>
            </a:p>
          </p:txBody>
        </p:sp>
        <p:sp>
          <p:nvSpPr>
            <p:cNvPr id="11" name="AutoShape 9"/>
            <p:cNvSpPr>
              <a:spLocks noChangeArrowheads="1"/>
            </p:cNvSpPr>
            <p:nvPr/>
          </p:nvSpPr>
          <p:spPr bwMode="auto">
            <a:xfrm>
              <a:off x="5857884" y="4643438"/>
              <a:ext cx="619125" cy="114300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a</a:t>
              </a:r>
              <a:r>
                <a:rPr lang="ja-JP" altLang="en-US"/>
                <a:t>：</a:t>
              </a:r>
              <a:r>
                <a:rPr lang="en-US" altLang="ja-JP"/>
                <a:t>1</a:t>
              </a:r>
            </a:p>
            <a:p>
              <a:pPr algn="ctr"/>
              <a:r>
                <a:rPr lang="en-US" altLang="ja-JP"/>
                <a:t>b</a:t>
              </a:r>
              <a:r>
                <a:rPr lang="ja-JP" altLang="en-US"/>
                <a:t>：</a:t>
              </a:r>
              <a:r>
                <a:rPr lang="en-US" altLang="ja-JP"/>
                <a:t>1</a:t>
              </a:r>
            </a:p>
            <a:p>
              <a:pPr algn="ctr"/>
              <a:r>
                <a:rPr lang="en-US" altLang="ja-JP"/>
                <a:t>d</a:t>
              </a:r>
              <a:r>
                <a:rPr lang="ja-JP" altLang="en-US"/>
                <a:t>：</a:t>
              </a:r>
              <a:r>
                <a:rPr lang="en-US" altLang="ja-JP"/>
                <a:t>1</a:t>
              </a:r>
            </a:p>
          </p:txBody>
        </p:sp>
        <p:sp>
          <p:nvSpPr>
            <p:cNvPr id="41" name="Rectangle 77"/>
            <p:cNvSpPr>
              <a:spLocks noChangeArrowheads="1"/>
            </p:cNvSpPr>
            <p:nvPr/>
          </p:nvSpPr>
          <p:spPr bwMode="auto">
            <a:xfrm>
              <a:off x="4857752" y="4229093"/>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a</a:t>
              </a:r>
            </a:p>
          </p:txBody>
        </p:sp>
        <p:sp>
          <p:nvSpPr>
            <p:cNvPr id="43" name="Rectangle 79"/>
            <p:cNvSpPr>
              <a:spLocks noChangeArrowheads="1"/>
            </p:cNvSpPr>
            <p:nvPr/>
          </p:nvSpPr>
          <p:spPr bwMode="auto">
            <a:xfrm>
              <a:off x="4857752" y="5237155"/>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b  a</a:t>
              </a:r>
            </a:p>
          </p:txBody>
        </p:sp>
      </p:grpSp>
      <p:sp>
        <p:nvSpPr>
          <p:cNvPr id="44" name="日付プレースホルダ 43"/>
          <p:cNvSpPr>
            <a:spLocks noGrp="1"/>
          </p:cNvSpPr>
          <p:nvPr>
            <p:ph type="dt" sz="half" idx="11"/>
          </p:nvPr>
        </p:nvSpPr>
        <p:spPr/>
        <p:txBody>
          <a:bodyPr/>
          <a:lstStyle/>
          <a:p>
            <a:fld id="{228E452F-6ACD-4F73-96F3-A60F712563B0}" type="datetime1">
              <a:rPr lang="ja-JP" altLang="en-US" smtClean="0"/>
              <a:pPr/>
              <a:t>2009/2/23</a:t>
            </a:fld>
            <a:endParaRPr lang="en-US" altLang="ja-JP"/>
          </a:p>
        </p:txBody>
      </p:sp>
      <p:sp>
        <p:nvSpPr>
          <p:cNvPr id="45" name="スライド番号プレースホルダ 44"/>
          <p:cNvSpPr>
            <a:spLocks noGrp="1"/>
          </p:cNvSpPr>
          <p:nvPr>
            <p:ph type="sldNum" sz="quarter" idx="12"/>
          </p:nvPr>
        </p:nvSpPr>
        <p:spPr/>
        <p:txBody>
          <a:bodyPr/>
          <a:lstStyle/>
          <a:p>
            <a:fld id="{E0B8FA13-F6B3-42AE-8274-8875A6E5487C}" type="slidenum">
              <a:rPr lang="en-US" altLang="ja-JP" smtClean="0"/>
              <a:pPr/>
              <a:t>4</a:t>
            </a:fld>
            <a:endParaRPr lang="en-US" altLang="ja-JP"/>
          </a:p>
        </p:txBody>
      </p:sp>
      <p:sp>
        <p:nvSpPr>
          <p:cNvPr id="46" name="右中かっこ 45"/>
          <p:cNvSpPr/>
          <p:nvPr/>
        </p:nvSpPr>
        <p:spPr>
          <a:xfrm rot="5400000">
            <a:off x="2536017" y="4679165"/>
            <a:ext cx="285752" cy="928694"/>
          </a:xfrm>
          <a:prstGeom prst="rightBrace">
            <a:avLst>
              <a:gd name="adj1" fmla="val 8333"/>
              <a:gd name="adj2" fmla="val 74927"/>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8" name="正方形/長方形 47"/>
          <p:cNvSpPr/>
          <p:nvPr/>
        </p:nvSpPr>
        <p:spPr>
          <a:xfrm>
            <a:off x="1214414" y="5357826"/>
            <a:ext cx="2225289" cy="861774"/>
          </a:xfrm>
          <a:prstGeom prst="rect">
            <a:avLst/>
          </a:prstGeom>
        </p:spPr>
        <p:txBody>
          <a:bodyPr wrap="none">
            <a:spAutoFit/>
          </a:bodyPr>
          <a:lstStyle/>
          <a:p>
            <a:pPr algn="ctr"/>
            <a:r>
              <a:rPr lang="ja-JP" altLang="en-US" sz="1400" u="sng" dirty="0" smtClean="0"/>
              <a:t>複数の文字列</a:t>
            </a:r>
            <a:endParaRPr lang="en-US" altLang="ja-JP" sz="1400" u="sng" dirty="0" smtClean="0"/>
          </a:p>
          <a:p>
            <a:pPr algn="ctr"/>
            <a:r>
              <a:rPr lang="ja-JP" altLang="en-US" sz="1200" dirty="0" smtClean="0"/>
              <a:t>コーディングパターン検出</a:t>
            </a:r>
            <a:endParaRPr lang="en-US" altLang="ja-JP" sz="1200" dirty="0" smtClean="0"/>
          </a:p>
          <a:p>
            <a:pPr algn="ctr"/>
            <a:r>
              <a:rPr lang="ja-JP" altLang="en-US" sz="1200" dirty="0" smtClean="0"/>
              <a:t>における</a:t>
            </a:r>
            <a:endParaRPr lang="en-US" altLang="ja-JP" sz="1200" dirty="0" smtClean="0"/>
          </a:p>
          <a:p>
            <a:pPr algn="ctr"/>
            <a:r>
              <a:rPr lang="ja-JP" altLang="en-US" sz="1200" dirty="0" smtClean="0"/>
              <a:t>要素列データベースに対応する</a:t>
            </a:r>
            <a:endParaRPr lang="ja-JP" altLang="en-US" sz="1200" dirty="0"/>
          </a:p>
        </p:txBody>
      </p:sp>
      <p:grpSp>
        <p:nvGrpSpPr>
          <p:cNvPr id="64" name="グループ化 63"/>
          <p:cNvGrpSpPr/>
          <p:nvPr/>
        </p:nvGrpSpPr>
        <p:grpSpPr>
          <a:xfrm>
            <a:off x="7500958" y="3954463"/>
            <a:ext cx="1022338" cy="2201323"/>
            <a:chOff x="7500958" y="3954463"/>
            <a:chExt cx="1022338" cy="2201323"/>
          </a:xfrm>
        </p:grpSpPr>
        <p:sp>
          <p:nvSpPr>
            <p:cNvPr id="23" name="Rectangle 24"/>
            <p:cNvSpPr>
              <a:spLocks noChangeArrowheads="1"/>
            </p:cNvSpPr>
            <p:nvPr/>
          </p:nvSpPr>
          <p:spPr bwMode="auto">
            <a:xfrm>
              <a:off x="7559684" y="3954463"/>
              <a:ext cx="963612" cy="1706562"/>
            </a:xfrm>
            <a:prstGeom prst="rect">
              <a:avLst/>
            </a:prstGeom>
            <a:solidFill>
              <a:srgbClr val="C0C0C0"/>
            </a:solidFill>
            <a:ln w="9525" algn="ctr">
              <a:solidFill>
                <a:schemeClr val="tx1"/>
              </a:solidFill>
              <a:miter lim="800000"/>
              <a:headEnd/>
              <a:tailEnd/>
            </a:ln>
          </p:spPr>
          <p:txBody>
            <a:bodyPr wrap="none" anchor="ctr"/>
            <a:lstStyle/>
            <a:p>
              <a:pPr algn="ctr"/>
              <a:r>
                <a:rPr lang="ja-JP" altLang="en-US" b="1" dirty="0"/>
                <a:t>結果</a:t>
              </a:r>
              <a:endParaRPr lang="en-US" altLang="ja-JP" b="1" dirty="0"/>
            </a:p>
            <a:p>
              <a:pPr algn="ctr"/>
              <a:r>
                <a:rPr lang="en-US" altLang="ja-JP" dirty="0" smtClean="0"/>
                <a:t>a</a:t>
              </a:r>
              <a:r>
                <a:rPr lang="ja-JP" altLang="en-US" dirty="0" smtClean="0"/>
                <a:t>：</a:t>
              </a:r>
              <a:r>
                <a:rPr lang="en-US" altLang="ja-JP" dirty="0" smtClean="0"/>
                <a:t>4</a:t>
              </a:r>
              <a:endParaRPr lang="en-US" altLang="ja-JP" dirty="0"/>
            </a:p>
            <a:p>
              <a:pPr algn="ctr"/>
              <a:r>
                <a:rPr lang="en-US" altLang="ja-JP" dirty="0" err="1"/>
                <a:t>ab</a:t>
              </a:r>
              <a:r>
                <a:rPr lang="ja-JP" altLang="en-US" dirty="0"/>
                <a:t>：</a:t>
              </a:r>
              <a:r>
                <a:rPr lang="en-US" altLang="ja-JP" dirty="0"/>
                <a:t>2</a:t>
              </a:r>
            </a:p>
            <a:p>
              <a:pPr algn="ctr"/>
              <a:r>
                <a:rPr lang="en-US" altLang="ja-JP" dirty="0"/>
                <a:t>ac</a:t>
              </a:r>
              <a:r>
                <a:rPr lang="ja-JP" altLang="en-US" dirty="0"/>
                <a:t>：</a:t>
              </a:r>
              <a:r>
                <a:rPr lang="en-US" altLang="ja-JP" dirty="0"/>
                <a:t>2</a:t>
              </a:r>
            </a:p>
            <a:p>
              <a:pPr algn="ctr"/>
              <a:r>
                <a:rPr lang="en-US" altLang="ja-JP" dirty="0" smtClean="0"/>
                <a:t>b</a:t>
              </a:r>
              <a:r>
                <a:rPr lang="ja-JP" altLang="en-US" dirty="0" smtClean="0"/>
                <a:t>：</a:t>
              </a:r>
              <a:r>
                <a:rPr lang="en-US" altLang="ja-JP" dirty="0" smtClean="0"/>
                <a:t>3</a:t>
              </a:r>
              <a:endParaRPr lang="en-US" altLang="ja-JP" dirty="0"/>
            </a:p>
            <a:p>
              <a:pPr algn="ctr"/>
              <a:r>
                <a:rPr lang="en-US" altLang="ja-JP" dirty="0" smtClean="0"/>
                <a:t>c</a:t>
              </a:r>
              <a:r>
                <a:rPr lang="ja-JP" altLang="en-US" dirty="0" smtClean="0"/>
                <a:t>：</a:t>
              </a:r>
              <a:r>
                <a:rPr lang="en-US" altLang="ja-JP" dirty="0" smtClean="0"/>
                <a:t>3</a:t>
              </a:r>
              <a:endParaRPr lang="en-US" altLang="ja-JP" dirty="0"/>
            </a:p>
          </p:txBody>
        </p:sp>
        <p:sp>
          <p:nvSpPr>
            <p:cNvPr id="49" name="正方形/長方形 48"/>
            <p:cNvSpPr/>
            <p:nvPr/>
          </p:nvSpPr>
          <p:spPr>
            <a:xfrm>
              <a:off x="7500958" y="5786454"/>
              <a:ext cx="1011815" cy="369332"/>
            </a:xfrm>
            <a:prstGeom prst="rect">
              <a:avLst/>
            </a:prstGeom>
          </p:spPr>
          <p:txBody>
            <a:bodyPr wrap="none">
              <a:spAutoFit/>
            </a:bodyPr>
            <a:lstStyle/>
            <a:p>
              <a:pPr algn="ctr"/>
              <a:r>
                <a:rPr lang="ja-JP" altLang="en-US" u="sng" dirty="0" smtClean="0"/>
                <a:t>パターン</a:t>
              </a:r>
              <a:endParaRPr lang="en-US" altLang="ja-JP" u="sng" dirty="0"/>
            </a:p>
          </p:txBody>
        </p:sp>
      </p:grpSp>
      <p:grpSp>
        <p:nvGrpSpPr>
          <p:cNvPr id="58" name="グループ化 57"/>
          <p:cNvGrpSpPr/>
          <p:nvPr/>
        </p:nvGrpSpPr>
        <p:grpSpPr>
          <a:xfrm>
            <a:off x="4429124" y="1714488"/>
            <a:ext cx="1365253" cy="1935167"/>
            <a:chOff x="4429124" y="1714488"/>
            <a:chExt cx="1365253" cy="1935167"/>
          </a:xfrm>
        </p:grpSpPr>
        <p:sp>
          <p:nvSpPr>
            <p:cNvPr id="38" name="Rectangle 74"/>
            <p:cNvSpPr>
              <a:spLocks noChangeArrowheads="1"/>
            </p:cNvSpPr>
            <p:nvPr/>
          </p:nvSpPr>
          <p:spPr bwMode="auto">
            <a:xfrm>
              <a:off x="4857752" y="2860668"/>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c</a:t>
              </a:r>
            </a:p>
          </p:txBody>
        </p:sp>
        <p:sp>
          <p:nvSpPr>
            <p:cNvPr id="39" name="Rectangle 75"/>
            <p:cNvSpPr>
              <a:spLocks noChangeArrowheads="1"/>
            </p:cNvSpPr>
            <p:nvPr/>
          </p:nvSpPr>
          <p:spPr bwMode="auto">
            <a:xfrm>
              <a:off x="4857752" y="3292468"/>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a:t>
              </a:r>
            </a:p>
          </p:txBody>
        </p:sp>
        <p:sp>
          <p:nvSpPr>
            <p:cNvPr id="37" name="Rectangle 73"/>
            <p:cNvSpPr>
              <a:spLocks noChangeArrowheads="1"/>
            </p:cNvSpPr>
            <p:nvPr/>
          </p:nvSpPr>
          <p:spPr bwMode="auto">
            <a:xfrm>
              <a:off x="4857752" y="2428868"/>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d</a:t>
              </a:r>
            </a:p>
          </p:txBody>
        </p:sp>
        <p:sp>
          <p:nvSpPr>
            <p:cNvPr id="50" name="Text Box 21"/>
            <p:cNvSpPr txBox="1">
              <a:spLocks noChangeArrowheads="1"/>
            </p:cNvSpPr>
            <p:nvPr/>
          </p:nvSpPr>
          <p:spPr bwMode="auto">
            <a:xfrm>
              <a:off x="4429124" y="1714488"/>
              <a:ext cx="1071570" cy="523220"/>
            </a:xfrm>
            <a:prstGeom prst="rect">
              <a:avLst/>
            </a:prstGeom>
            <a:noFill/>
            <a:ln w="9525" algn="ctr">
              <a:noFill/>
              <a:miter lim="800000"/>
              <a:headEnd/>
              <a:tailEnd/>
            </a:ln>
          </p:spPr>
          <p:txBody>
            <a:bodyPr wrap="square">
              <a:spAutoFit/>
            </a:bodyPr>
            <a:lstStyle/>
            <a:p>
              <a:r>
                <a:rPr lang="ja-JP" altLang="en-US" sz="1400" b="1" dirty="0" smtClean="0"/>
                <a:t>接尾辞の</a:t>
              </a:r>
              <a:endParaRPr lang="en-US" altLang="ja-JP" sz="1400" b="1" dirty="0" smtClean="0"/>
            </a:p>
            <a:p>
              <a:r>
                <a:rPr lang="ja-JP" altLang="en-US" sz="1400" b="1" dirty="0" smtClean="0"/>
                <a:t>取り出し</a:t>
              </a:r>
              <a:endParaRPr lang="ja-JP" altLang="en-US" sz="1400" b="1" dirty="0"/>
            </a:p>
          </p:txBody>
        </p:sp>
      </p:grpSp>
      <p:grpSp>
        <p:nvGrpSpPr>
          <p:cNvPr id="57" name="グループ化 56"/>
          <p:cNvGrpSpPr/>
          <p:nvPr/>
        </p:nvGrpSpPr>
        <p:grpSpPr>
          <a:xfrm>
            <a:off x="3643306" y="2500306"/>
            <a:ext cx="1425590" cy="2116144"/>
            <a:chOff x="3643306" y="2500306"/>
            <a:chExt cx="1425590" cy="2116144"/>
          </a:xfrm>
        </p:grpSpPr>
        <p:sp>
          <p:nvSpPr>
            <p:cNvPr id="16" name="AutoShape 16"/>
            <p:cNvSpPr>
              <a:spLocks noChangeArrowheads="1"/>
            </p:cNvSpPr>
            <p:nvPr/>
          </p:nvSpPr>
          <p:spPr bwMode="auto">
            <a:xfrm rot="20208084">
              <a:off x="3841759" y="3386138"/>
              <a:ext cx="1182687" cy="152400"/>
            </a:xfrm>
            <a:prstGeom prst="rightArrow">
              <a:avLst>
                <a:gd name="adj1" fmla="val 50000"/>
                <a:gd name="adj2" fmla="val 194010"/>
              </a:avLst>
            </a:prstGeom>
            <a:solidFill>
              <a:srgbClr val="333333"/>
            </a:solidFill>
            <a:ln w="9525" algn="ctr">
              <a:solidFill>
                <a:schemeClr val="tx1"/>
              </a:solidFill>
              <a:miter lim="800000"/>
              <a:headEnd/>
              <a:tailEnd/>
            </a:ln>
          </p:spPr>
          <p:txBody>
            <a:bodyPr wrap="none" anchor="ctr"/>
            <a:lstStyle/>
            <a:p>
              <a:endParaRPr lang="ja-JP" altLang="en-US"/>
            </a:p>
          </p:txBody>
        </p:sp>
        <p:sp>
          <p:nvSpPr>
            <p:cNvPr id="20" name="Text Box 21"/>
            <p:cNvSpPr txBox="1">
              <a:spLocks noChangeArrowheads="1"/>
            </p:cNvSpPr>
            <p:nvPr/>
          </p:nvSpPr>
          <p:spPr bwMode="auto">
            <a:xfrm>
              <a:off x="3643306" y="2500306"/>
              <a:ext cx="1325567" cy="523220"/>
            </a:xfrm>
            <a:prstGeom prst="rect">
              <a:avLst/>
            </a:prstGeom>
            <a:noFill/>
            <a:ln w="9525" algn="ctr">
              <a:noFill/>
              <a:miter lim="800000"/>
              <a:headEnd/>
              <a:tailEnd/>
            </a:ln>
          </p:spPr>
          <p:txBody>
            <a:bodyPr wrap="square">
              <a:spAutoFit/>
            </a:bodyPr>
            <a:lstStyle/>
            <a:p>
              <a:r>
                <a:rPr lang="ja-JP" altLang="en-US" sz="1400" b="1" dirty="0" smtClean="0"/>
                <a:t>パターンの</a:t>
              </a:r>
              <a:endParaRPr lang="en-US" altLang="ja-JP" sz="1400" b="1" dirty="0" smtClean="0"/>
            </a:p>
            <a:p>
              <a:r>
                <a:rPr lang="en-US" altLang="ja-JP" sz="1400" b="1" dirty="0" smtClean="0"/>
                <a:t>1</a:t>
              </a:r>
              <a:r>
                <a:rPr lang="ja-JP" altLang="en-US" sz="1400" b="1" dirty="0" smtClean="0"/>
                <a:t>要素目</a:t>
              </a:r>
              <a:endParaRPr lang="ja-JP" altLang="en-US" sz="1400" b="1" dirty="0"/>
            </a:p>
          </p:txBody>
        </p:sp>
        <p:sp>
          <p:nvSpPr>
            <p:cNvPr id="18" name="AutoShape 18"/>
            <p:cNvSpPr>
              <a:spLocks noChangeArrowheads="1"/>
            </p:cNvSpPr>
            <p:nvPr/>
          </p:nvSpPr>
          <p:spPr bwMode="auto">
            <a:xfrm rot="1795890">
              <a:off x="3760796" y="4481513"/>
              <a:ext cx="1308100" cy="134937"/>
            </a:xfrm>
            <a:prstGeom prst="rightArrow">
              <a:avLst>
                <a:gd name="adj1" fmla="val 50000"/>
                <a:gd name="adj2" fmla="val 24235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7" name="AutoShape 17"/>
            <p:cNvSpPr>
              <a:spLocks noChangeArrowheads="1"/>
            </p:cNvSpPr>
            <p:nvPr/>
          </p:nvSpPr>
          <p:spPr bwMode="auto">
            <a:xfrm rot="270053">
              <a:off x="3843346" y="3954463"/>
              <a:ext cx="1169988" cy="136525"/>
            </a:xfrm>
            <a:prstGeom prst="rightArrow">
              <a:avLst>
                <a:gd name="adj1" fmla="val 50000"/>
                <a:gd name="adj2" fmla="val 21424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51" name="Text Box 21"/>
            <p:cNvSpPr txBox="1">
              <a:spLocks noChangeArrowheads="1"/>
            </p:cNvSpPr>
            <p:nvPr/>
          </p:nvSpPr>
          <p:spPr bwMode="auto">
            <a:xfrm>
              <a:off x="4214810" y="3143248"/>
              <a:ext cx="357190" cy="307777"/>
            </a:xfrm>
            <a:prstGeom prst="rect">
              <a:avLst/>
            </a:prstGeom>
            <a:noFill/>
            <a:ln w="9525" algn="ctr">
              <a:noFill/>
              <a:miter lim="800000"/>
              <a:headEnd/>
              <a:tailEnd/>
            </a:ln>
          </p:spPr>
          <p:txBody>
            <a:bodyPr wrap="square">
              <a:spAutoFit/>
            </a:bodyPr>
            <a:lstStyle/>
            <a:p>
              <a:r>
                <a:rPr lang="en-US" altLang="ja-JP" sz="1400" b="1" dirty="0" smtClean="0"/>
                <a:t>a</a:t>
              </a:r>
              <a:endParaRPr lang="ja-JP" altLang="en-US" sz="1400" b="1" dirty="0"/>
            </a:p>
          </p:txBody>
        </p:sp>
        <p:sp>
          <p:nvSpPr>
            <p:cNvPr id="52" name="Text Box 21"/>
            <p:cNvSpPr txBox="1">
              <a:spLocks noChangeArrowheads="1"/>
            </p:cNvSpPr>
            <p:nvPr/>
          </p:nvSpPr>
          <p:spPr bwMode="auto">
            <a:xfrm>
              <a:off x="4214810" y="3714752"/>
              <a:ext cx="357190" cy="307777"/>
            </a:xfrm>
            <a:prstGeom prst="rect">
              <a:avLst/>
            </a:prstGeom>
            <a:noFill/>
            <a:ln w="9525" algn="ctr">
              <a:noFill/>
              <a:miter lim="800000"/>
              <a:headEnd/>
              <a:tailEnd/>
            </a:ln>
          </p:spPr>
          <p:txBody>
            <a:bodyPr wrap="square">
              <a:spAutoFit/>
            </a:bodyPr>
            <a:lstStyle/>
            <a:p>
              <a:r>
                <a:rPr lang="ja-JP" altLang="en-US" sz="1400" b="1" dirty="0" smtClean="0"/>
                <a:t>ｂ</a:t>
              </a:r>
              <a:endParaRPr lang="ja-JP" altLang="en-US" sz="1400" b="1" dirty="0"/>
            </a:p>
          </p:txBody>
        </p:sp>
        <p:sp>
          <p:nvSpPr>
            <p:cNvPr id="53" name="Text Box 21"/>
            <p:cNvSpPr txBox="1">
              <a:spLocks noChangeArrowheads="1"/>
            </p:cNvSpPr>
            <p:nvPr/>
          </p:nvSpPr>
          <p:spPr bwMode="auto">
            <a:xfrm>
              <a:off x="4214810" y="4214818"/>
              <a:ext cx="357190" cy="307777"/>
            </a:xfrm>
            <a:prstGeom prst="rect">
              <a:avLst/>
            </a:prstGeom>
            <a:noFill/>
            <a:ln w="9525" algn="ctr">
              <a:noFill/>
              <a:miter lim="800000"/>
              <a:headEnd/>
              <a:tailEnd/>
            </a:ln>
          </p:spPr>
          <p:txBody>
            <a:bodyPr wrap="square">
              <a:spAutoFit/>
            </a:bodyPr>
            <a:lstStyle/>
            <a:p>
              <a:r>
                <a:rPr lang="en-US" altLang="ja-JP" sz="1400" b="1" dirty="0" smtClean="0"/>
                <a:t>c</a:t>
              </a:r>
              <a:endParaRPr lang="ja-JP" altLang="en-US" sz="1400" b="1" dirty="0"/>
            </a:p>
          </p:txBody>
        </p:sp>
      </p:grpSp>
      <p:grpSp>
        <p:nvGrpSpPr>
          <p:cNvPr id="61" name="グループ化 60"/>
          <p:cNvGrpSpPr/>
          <p:nvPr/>
        </p:nvGrpSpPr>
        <p:grpSpPr>
          <a:xfrm>
            <a:off x="6369059" y="1928802"/>
            <a:ext cx="1346212" cy="1376373"/>
            <a:chOff x="6369059" y="1928802"/>
            <a:chExt cx="1346212" cy="1376373"/>
          </a:xfrm>
        </p:grpSpPr>
        <p:grpSp>
          <p:nvGrpSpPr>
            <p:cNvPr id="60" name="グループ化 59"/>
            <p:cNvGrpSpPr/>
            <p:nvPr/>
          </p:nvGrpSpPr>
          <p:grpSpPr>
            <a:xfrm>
              <a:off x="6369059" y="2500306"/>
              <a:ext cx="500062" cy="804869"/>
              <a:chOff x="6369059" y="2500306"/>
              <a:chExt cx="500062" cy="804869"/>
            </a:xfrm>
          </p:grpSpPr>
          <p:sp>
            <p:nvSpPr>
              <p:cNvPr id="19" name="AutoShape 20"/>
              <p:cNvSpPr>
                <a:spLocks noChangeArrowheads="1"/>
              </p:cNvSpPr>
              <p:nvPr/>
            </p:nvSpPr>
            <p:spPr bwMode="auto">
              <a:xfrm rot="20854443">
                <a:off x="6391284" y="2782888"/>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26" name="AutoShape 20"/>
              <p:cNvSpPr>
                <a:spLocks noChangeArrowheads="1"/>
              </p:cNvSpPr>
              <p:nvPr/>
            </p:nvSpPr>
            <p:spPr bwMode="auto">
              <a:xfrm rot="1300882">
                <a:off x="6369059" y="3154363"/>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54" name="Text Box 21"/>
              <p:cNvSpPr txBox="1">
                <a:spLocks noChangeArrowheads="1"/>
              </p:cNvSpPr>
              <p:nvPr/>
            </p:nvSpPr>
            <p:spPr bwMode="auto">
              <a:xfrm>
                <a:off x="6500826" y="2500306"/>
                <a:ext cx="357190" cy="307777"/>
              </a:xfrm>
              <a:prstGeom prst="rect">
                <a:avLst/>
              </a:prstGeom>
              <a:noFill/>
              <a:ln w="9525" algn="ctr">
                <a:noFill/>
                <a:miter lim="800000"/>
                <a:headEnd/>
                <a:tailEnd/>
              </a:ln>
            </p:spPr>
            <p:txBody>
              <a:bodyPr wrap="square">
                <a:spAutoFit/>
              </a:bodyPr>
              <a:lstStyle/>
              <a:p>
                <a:r>
                  <a:rPr lang="en-US" altLang="ja-JP" sz="1400" b="1" dirty="0" smtClean="0"/>
                  <a:t>b</a:t>
                </a:r>
                <a:endParaRPr lang="ja-JP" altLang="en-US" sz="1400" b="1" dirty="0"/>
              </a:p>
            </p:txBody>
          </p:sp>
          <p:sp>
            <p:nvSpPr>
              <p:cNvPr id="55" name="Text Box 21"/>
              <p:cNvSpPr txBox="1">
                <a:spLocks noChangeArrowheads="1"/>
              </p:cNvSpPr>
              <p:nvPr/>
            </p:nvSpPr>
            <p:spPr bwMode="auto">
              <a:xfrm>
                <a:off x="6500826" y="2928934"/>
                <a:ext cx="357190" cy="307777"/>
              </a:xfrm>
              <a:prstGeom prst="rect">
                <a:avLst/>
              </a:prstGeom>
              <a:noFill/>
              <a:ln w="9525" algn="ctr">
                <a:noFill/>
                <a:miter lim="800000"/>
                <a:headEnd/>
                <a:tailEnd/>
              </a:ln>
            </p:spPr>
            <p:txBody>
              <a:bodyPr wrap="square">
                <a:spAutoFit/>
              </a:bodyPr>
              <a:lstStyle/>
              <a:p>
                <a:r>
                  <a:rPr lang="en-US" altLang="ja-JP" sz="1400" b="1" dirty="0" smtClean="0"/>
                  <a:t>c</a:t>
                </a:r>
                <a:endParaRPr lang="ja-JP" altLang="en-US" sz="1400" b="1" dirty="0"/>
              </a:p>
            </p:txBody>
          </p:sp>
        </p:grpSp>
        <p:sp>
          <p:nvSpPr>
            <p:cNvPr id="56" name="Text Box 21"/>
            <p:cNvSpPr txBox="1">
              <a:spLocks noChangeArrowheads="1"/>
            </p:cNvSpPr>
            <p:nvPr/>
          </p:nvSpPr>
          <p:spPr bwMode="auto">
            <a:xfrm>
              <a:off x="6500826" y="1928802"/>
              <a:ext cx="1214445" cy="523220"/>
            </a:xfrm>
            <a:prstGeom prst="rect">
              <a:avLst/>
            </a:prstGeom>
            <a:noFill/>
            <a:ln w="9525" algn="ctr">
              <a:noFill/>
              <a:miter lim="800000"/>
              <a:headEnd/>
              <a:tailEnd/>
            </a:ln>
          </p:spPr>
          <p:txBody>
            <a:bodyPr wrap="square">
              <a:spAutoFit/>
            </a:bodyPr>
            <a:lstStyle/>
            <a:p>
              <a:r>
                <a:rPr lang="ja-JP" altLang="en-US" sz="1400" b="1" dirty="0" smtClean="0"/>
                <a:t>パターンの</a:t>
              </a:r>
              <a:endParaRPr lang="en-US" altLang="ja-JP" sz="1400" b="1" dirty="0" smtClean="0"/>
            </a:p>
            <a:p>
              <a:r>
                <a:rPr lang="en-US" altLang="ja-JP" sz="1400" b="1" dirty="0" smtClean="0"/>
                <a:t>2</a:t>
              </a:r>
              <a:r>
                <a:rPr lang="ja-JP" altLang="en-US" sz="1400" b="1" dirty="0" smtClean="0"/>
                <a:t>要素目</a:t>
              </a:r>
              <a:endParaRPr lang="ja-JP" altLang="en-US" sz="1400" b="1"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7"/>
                                        </p:tgtEl>
                                        <p:attrNameLst>
                                          <p:attrName>style.visibility</p:attrName>
                                        </p:attrNameLst>
                                      </p:cBhvr>
                                      <p:to>
                                        <p:strVal val="visible"/>
                                      </p:to>
                                    </p:set>
                                    <p:animEffect transition="in" filter="checkerboard(across)">
                                      <p:cBhvr>
                                        <p:cTn id="12" dur="500"/>
                                        <p:tgtEl>
                                          <p:spTgt spid="5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58"/>
                                        </p:tgtEl>
                                        <p:attrNameLst>
                                          <p:attrName>style.visibility</p:attrName>
                                        </p:attrNameLst>
                                      </p:cBhvr>
                                      <p:to>
                                        <p:strVal val="visible"/>
                                      </p:to>
                                    </p:set>
                                    <p:animEffect transition="in" filter="checkerboard(across)">
                                      <p:cBhvr>
                                        <p:cTn id="17" dur="500"/>
                                        <p:tgtEl>
                                          <p:spTgt spid="58"/>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59"/>
                                        </p:tgtEl>
                                        <p:attrNameLst>
                                          <p:attrName>style.visibility</p:attrName>
                                        </p:attrNameLst>
                                      </p:cBhvr>
                                      <p:to>
                                        <p:strVal val="visible"/>
                                      </p:to>
                                    </p:set>
                                    <p:animEffect transition="in" filter="checkerboard(across)">
                                      <p:cBhvr>
                                        <p:cTn id="22" dur="500"/>
                                        <p:tgtEl>
                                          <p:spTgt spid="59"/>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61"/>
                                        </p:tgtEl>
                                        <p:attrNameLst>
                                          <p:attrName>style.visibility</p:attrName>
                                        </p:attrNameLst>
                                      </p:cBhvr>
                                      <p:to>
                                        <p:strVal val="visible"/>
                                      </p:to>
                                    </p:set>
                                    <p:animEffect transition="in" filter="checkerboard(across)">
                                      <p:cBhvr>
                                        <p:cTn id="27" dur="500"/>
                                        <p:tgtEl>
                                          <p:spTgt spid="61"/>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62"/>
                                        </p:tgtEl>
                                        <p:attrNameLst>
                                          <p:attrName>style.visibility</p:attrName>
                                        </p:attrNameLst>
                                      </p:cBhvr>
                                      <p:to>
                                        <p:strVal val="visible"/>
                                      </p:to>
                                    </p:set>
                                    <p:animEffect transition="in" filter="checkerboard(across)">
                                      <p:cBhvr>
                                        <p:cTn id="32" dur="500"/>
                                        <p:tgtEl>
                                          <p:spTgt spid="62"/>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63"/>
                                        </p:tgtEl>
                                        <p:attrNameLst>
                                          <p:attrName>style.visibility</p:attrName>
                                        </p:attrNameLst>
                                      </p:cBhvr>
                                      <p:to>
                                        <p:strVal val="visible"/>
                                      </p:to>
                                    </p:set>
                                    <p:animEffect transition="in" filter="checkerboard(across)">
                                      <p:cBhvr>
                                        <p:cTn id="37" dur="500"/>
                                        <p:tgtEl>
                                          <p:spTgt spid="63"/>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64"/>
                                        </p:tgtEl>
                                        <p:attrNameLst>
                                          <p:attrName>style.visibility</p:attrName>
                                        </p:attrNameLst>
                                      </p:cBhvr>
                                      <p:to>
                                        <p:strVal val="visible"/>
                                      </p:to>
                                    </p:set>
                                    <p:animEffect transition="in" filter="checkerboard(across)">
                                      <p:cBhvr>
                                        <p:cTn id="42"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計算量の</a:t>
            </a:r>
            <a:r>
              <a:rPr kumimoji="1" lang="ja-JP" altLang="en-US" dirty="0" smtClean="0"/>
              <a:t>問題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解析対象ソフトウェアの規模が増えると計算量が大幅に増加</a:t>
            </a:r>
            <a:r>
              <a:rPr lang="ja-JP" altLang="en-US" dirty="0" smtClean="0"/>
              <a:t>する</a:t>
            </a:r>
            <a:endParaRPr lang="en-US" altLang="ja-JP" dirty="0" smtClean="0"/>
          </a:p>
          <a:p>
            <a:pPr lvl="1" fontAlgn="ctr"/>
            <a:r>
              <a:rPr lang="ja-JP" altLang="en-US" sz="2400" dirty="0" smtClean="0"/>
              <a:t>例　</a:t>
            </a:r>
            <a:r>
              <a:rPr lang="en-US" sz="2400" b="1" dirty="0" err="1" smtClean="0"/>
              <a:t>SableCC</a:t>
            </a:r>
            <a:r>
              <a:rPr lang="en-US" sz="2400" b="1" dirty="0" smtClean="0"/>
              <a:t>(</a:t>
            </a:r>
            <a:r>
              <a:rPr lang="en-US" sz="2400" dirty="0" smtClean="0"/>
              <a:t>3.5</a:t>
            </a:r>
            <a:r>
              <a:rPr lang="ja-JP" altLang="en-US" sz="2400" dirty="0" smtClean="0"/>
              <a:t> 万行</a:t>
            </a:r>
            <a:r>
              <a:rPr lang="en-US" altLang="ja-JP" sz="2400" dirty="0" smtClean="0"/>
              <a:t>)</a:t>
            </a:r>
            <a:r>
              <a:rPr lang="ja-JP" altLang="en-US" sz="2400" dirty="0" smtClean="0"/>
              <a:t>に対して</a:t>
            </a:r>
            <a:r>
              <a:rPr lang="en-US" altLang="ja-JP" sz="2400" dirty="0" smtClean="0"/>
              <a:t>42</a:t>
            </a:r>
            <a:r>
              <a:rPr lang="ja-JP" altLang="en-US" sz="2400" dirty="0" smtClean="0"/>
              <a:t>秒</a:t>
            </a:r>
            <a:endParaRPr lang="en-US" altLang="ja-JP" sz="2400" dirty="0" smtClean="0"/>
          </a:p>
          <a:p>
            <a:pPr lvl="1" fontAlgn="ctr">
              <a:buNone/>
            </a:pPr>
            <a:r>
              <a:rPr lang="ja-JP" altLang="en-US" sz="2400" dirty="0" smtClean="0"/>
              <a:t>　　　　</a:t>
            </a:r>
            <a:r>
              <a:rPr lang="en-US" sz="2400" b="1" dirty="0" smtClean="0"/>
              <a:t>Apache</a:t>
            </a:r>
            <a:r>
              <a:rPr lang="ja-JP" altLang="en-US" sz="2400" b="1" dirty="0" smtClean="0"/>
              <a:t> </a:t>
            </a:r>
            <a:r>
              <a:rPr lang="en-US" sz="2400" b="1" dirty="0" smtClean="0"/>
              <a:t>Ant(</a:t>
            </a:r>
            <a:r>
              <a:rPr lang="en-US" sz="2400" dirty="0" smtClean="0"/>
              <a:t>20</a:t>
            </a:r>
            <a:r>
              <a:rPr lang="ja-JP" altLang="en-US" sz="2400" dirty="0" smtClean="0"/>
              <a:t>万行</a:t>
            </a:r>
            <a:r>
              <a:rPr lang="en-US" altLang="ja-JP" sz="2400" dirty="0" smtClean="0"/>
              <a:t>)</a:t>
            </a:r>
            <a:r>
              <a:rPr lang="ja-JP" altLang="en-US" sz="2400" dirty="0" smtClean="0"/>
              <a:t>に対して</a:t>
            </a:r>
            <a:r>
              <a:rPr lang="en-US" altLang="ja-JP" sz="2400" dirty="0" smtClean="0"/>
              <a:t>6140</a:t>
            </a:r>
            <a:r>
              <a:rPr lang="ja-JP" altLang="en-US" sz="2400" dirty="0" smtClean="0"/>
              <a:t>秒</a:t>
            </a:r>
            <a:endParaRPr lang="en-US" altLang="ja-JP" dirty="0" smtClean="0"/>
          </a:p>
          <a:p>
            <a:r>
              <a:rPr lang="ja-JP" altLang="en-US" dirty="0" smtClean="0"/>
              <a:t>処理時間の増加，メモリ不足などの問題から，コーディングパターン検出が困難である</a:t>
            </a:r>
            <a:endParaRPr lang="en-US" altLang="ja-JP" dirty="0" smtClean="0"/>
          </a:p>
          <a:p>
            <a:endParaRPr kumimoji="1" lang="en-US" altLang="ja-JP" dirty="0" smtClean="0"/>
          </a:p>
          <a:p>
            <a:pPr>
              <a:buNone/>
            </a:pPr>
            <a:r>
              <a:rPr lang="ja-JP" altLang="en-US" dirty="0" smtClean="0"/>
              <a:t>　</a:t>
            </a:r>
            <a:endParaRPr kumimoji="1" lang="ja-JP" altLang="en-US" dirty="0"/>
          </a:p>
        </p:txBody>
      </p:sp>
      <p:sp>
        <p:nvSpPr>
          <p:cNvPr id="5" name="下矢印 4"/>
          <p:cNvSpPr/>
          <p:nvPr/>
        </p:nvSpPr>
        <p:spPr>
          <a:xfrm rot="16200000">
            <a:off x="392877" y="4822041"/>
            <a:ext cx="785818" cy="857256"/>
          </a:xfrm>
          <a:prstGeom prst="downArrow">
            <a:avLst/>
          </a:prstGeom>
          <a:solidFill>
            <a:schemeClr val="accent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6" name="テキスト ボックス 5"/>
          <p:cNvSpPr txBox="1"/>
          <p:nvPr/>
        </p:nvSpPr>
        <p:spPr>
          <a:xfrm>
            <a:off x="1357290" y="4714884"/>
            <a:ext cx="7215238" cy="1077218"/>
          </a:xfrm>
          <a:prstGeom prst="rect">
            <a:avLst/>
          </a:prstGeom>
          <a:noFill/>
        </p:spPr>
        <p:txBody>
          <a:bodyPr wrap="square" rtlCol="0">
            <a:spAutoFit/>
          </a:bodyPr>
          <a:lstStyle/>
          <a:p>
            <a:r>
              <a:rPr kumimoji="1" lang="ja-JP" altLang="en-US" sz="3200" dirty="0" smtClean="0"/>
              <a:t>複数台の計算機による分散処理により，対象</a:t>
            </a:r>
            <a:r>
              <a:rPr lang="ja-JP" altLang="en-US" sz="3200" dirty="0" smtClean="0"/>
              <a:t>ソフトウェア</a:t>
            </a:r>
            <a:r>
              <a:rPr kumimoji="1" lang="ja-JP" altLang="en-US" sz="3200" dirty="0" smtClean="0"/>
              <a:t>の大規模化へ対応する</a:t>
            </a:r>
            <a:endParaRPr kumimoji="1" lang="ja-JP" altLang="en-US" sz="3200" dirty="0"/>
          </a:p>
        </p:txBody>
      </p:sp>
      <p:sp>
        <p:nvSpPr>
          <p:cNvPr id="7" name="日付プレースホルダ 6"/>
          <p:cNvSpPr>
            <a:spLocks noGrp="1"/>
          </p:cNvSpPr>
          <p:nvPr>
            <p:ph type="dt" sz="half" idx="11"/>
          </p:nvPr>
        </p:nvSpPr>
        <p:spPr/>
        <p:txBody>
          <a:bodyPr/>
          <a:lstStyle/>
          <a:p>
            <a:fld id="{C9937B99-8190-470D-8E60-37A7C5F14C76}" type="datetime1">
              <a:rPr lang="ja-JP" altLang="en-US" smtClean="0"/>
              <a:pPr/>
              <a:t>2009/2/23</a:t>
            </a:fld>
            <a:endParaRPr lang="en-US" altLang="ja-JP"/>
          </a:p>
        </p:txBody>
      </p:sp>
      <p:sp>
        <p:nvSpPr>
          <p:cNvPr id="8" name="スライド番号プレースホルダ 7"/>
          <p:cNvSpPr>
            <a:spLocks noGrp="1"/>
          </p:cNvSpPr>
          <p:nvPr>
            <p:ph type="sldNum" sz="quarter" idx="12"/>
          </p:nvPr>
        </p:nvSpPr>
        <p:spPr/>
        <p:txBody>
          <a:bodyPr/>
          <a:lstStyle/>
          <a:p>
            <a:fld id="{E0B8FA13-F6B3-42AE-8274-8875A6E5487C}" type="slidenum">
              <a:rPr lang="en-US" altLang="ja-JP" smtClean="0"/>
              <a:pPr/>
              <a:t>5</a:t>
            </a:fld>
            <a:endParaRPr lang="en-US" altLang="ja-JP"/>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56"/>
          <p:cNvGrpSpPr/>
          <p:nvPr/>
        </p:nvGrpSpPr>
        <p:grpSpPr>
          <a:xfrm>
            <a:off x="3668684" y="1454136"/>
            <a:ext cx="3929090" cy="1857388"/>
            <a:chOff x="3668684" y="1454136"/>
            <a:chExt cx="3929090" cy="1857388"/>
          </a:xfrm>
        </p:grpSpPr>
        <p:grpSp>
          <p:nvGrpSpPr>
            <p:cNvPr id="7" name="グループ化 38"/>
            <p:cNvGrpSpPr/>
            <p:nvPr/>
          </p:nvGrpSpPr>
          <p:grpSpPr>
            <a:xfrm>
              <a:off x="3668684" y="1454136"/>
              <a:ext cx="3929090" cy="1857388"/>
              <a:chOff x="3668684" y="1454136"/>
              <a:chExt cx="3929090" cy="1857388"/>
            </a:xfrm>
          </p:grpSpPr>
          <p:sp>
            <p:nvSpPr>
              <p:cNvPr id="32" name="角丸四角形 31"/>
              <p:cNvSpPr/>
              <p:nvPr/>
            </p:nvSpPr>
            <p:spPr>
              <a:xfrm>
                <a:off x="3668684" y="1454136"/>
                <a:ext cx="3929090" cy="1857388"/>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grpSp>
            <p:nvGrpSpPr>
              <p:cNvPr id="8" name="グループ化 27"/>
              <p:cNvGrpSpPr/>
              <p:nvPr/>
            </p:nvGrpSpPr>
            <p:grpSpPr>
              <a:xfrm>
                <a:off x="4883124" y="1954202"/>
                <a:ext cx="2382837" cy="1214437"/>
                <a:chOff x="4929188" y="2357438"/>
                <a:chExt cx="2382837" cy="1214437"/>
              </a:xfrm>
            </p:grpSpPr>
            <p:sp>
              <p:nvSpPr>
                <p:cNvPr id="12" name="AutoShape 10"/>
                <p:cNvSpPr>
                  <a:spLocks noChangeArrowheads="1"/>
                </p:cNvSpPr>
                <p:nvPr/>
              </p:nvSpPr>
              <p:spPr bwMode="auto">
                <a:xfrm>
                  <a:off x="4929188" y="2357438"/>
                  <a:ext cx="619125" cy="1214437"/>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a:1</a:t>
                  </a:r>
                </a:p>
                <a:p>
                  <a:pPr algn="ctr"/>
                  <a:r>
                    <a:rPr lang="en-US" altLang="ja-JP" u="sng" dirty="0"/>
                    <a:t>b</a:t>
                  </a:r>
                  <a:r>
                    <a:rPr lang="ja-JP" altLang="en-US" u="sng" dirty="0"/>
                    <a:t>：</a:t>
                  </a:r>
                  <a:r>
                    <a:rPr lang="en-US" altLang="ja-JP" u="sng" dirty="0"/>
                    <a:t>2</a:t>
                  </a:r>
                </a:p>
                <a:p>
                  <a:pPr algn="ctr"/>
                  <a:r>
                    <a:rPr lang="en-US" altLang="ja-JP" u="sng" dirty="0"/>
                    <a:t>c</a:t>
                  </a:r>
                  <a:r>
                    <a:rPr lang="ja-JP" altLang="en-US" u="sng" dirty="0"/>
                    <a:t>：</a:t>
                  </a:r>
                  <a:r>
                    <a:rPr lang="en-US" altLang="ja-JP" u="sng" dirty="0"/>
                    <a:t>2</a:t>
                  </a:r>
                </a:p>
                <a:p>
                  <a:pPr algn="ctr"/>
                  <a:r>
                    <a:rPr lang="en-US" altLang="ja-JP" dirty="0"/>
                    <a:t>d</a:t>
                  </a:r>
                  <a:r>
                    <a:rPr lang="ja-JP" altLang="en-US" dirty="0"/>
                    <a:t>：</a:t>
                  </a:r>
                  <a:r>
                    <a:rPr lang="en-US" altLang="ja-JP" dirty="0"/>
                    <a:t>1</a:t>
                  </a:r>
                </a:p>
              </p:txBody>
            </p:sp>
            <p:sp>
              <p:nvSpPr>
                <p:cNvPr id="13" name="Rectangle 11"/>
                <p:cNvSpPr>
                  <a:spLocks noChangeArrowheads="1"/>
                </p:cNvSpPr>
                <p:nvPr/>
              </p:nvSpPr>
              <p:spPr bwMode="auto">
                <a:xfrm>
                  <a:off x="6005513" y="2482850"/>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c</a:t>
                  </a:r>
                  <a:endParaRPr lang="en-US" altLang="ja-JP" dirty="0"/>
                </a:p>
              </p:txBody>
            </p:sp>
            <p:sp>
              <p:nvSpPr>
                <p:cNvPr id="14" name="AutoShape 12"/>
                <p:cNvSpPr>
                  <a:spLocks noChangeArrowheads="1"/>
                </p:cNvSpPr>
                <p:nvPr/>
              </p:nvSpPr>
              <p:spPr bwMode="auto">
                <a:xfrm>
                  <a:off x="6692900" y="2482850"/>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c</a:t>
                  </a:r>
                  <a:r>
                    <a:rPr lang="ja-JP" altLang="en-US"/>
                    <a:t>：</a:t>
                  </a:r>
                  <a:r>
                    <a:rPr lang="en-US" altLang="ja-JP"/>
                    <a:t>1</a:t>
                  </a:r>
                </a:p>
              </p:txBody>
            </p:sp>
            <p:sp>
              <p:nvSpPr>
                <p:cNvPr id="19" name="AutoShape 20"/>
                <p:cNvSpPr>
                  <a:spLocks noChangeArrowheads="1"/>
                </p:cNvSpPr>
                <p:nvPr/>
              </p:nvSpPr>
              <p:spPr bwMode="auto">
                <a:xfrm rot="-745557">
                  <a:off x="5462588" y="2782888"/>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24" name="Rectangle 11"/>
                <p:cNvSpPr>
                  <a:spLocks noChangeArrowheads="1"/>
                </p:cNvSpPr>
                <p:nvPr/>
              </p:nvSpPr>
              <p:spPr bwMode="auto">
                <a:xfrm>
                  <a:off x="6005513" y="3125788"/>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d</a:t>
                  </a:r>
                  <a:endParaRPr lang="en-US" altLang="ja-JP" dirty="0"/>
                </a:p>
              </p:txBody>
            </p:sp>
            <p:sp>
              <p:nvSpPr>
                <p:cNvPr id="25" name="AutoShape 12"/>
                <p:cNvSpPr>
                  <a:spLocks noChangeArrowheads="1"/>
                </p:cNvSpPr>
                <p:nvPr/>
              </p:nvSpPr>
              <p:spPr bwMode="auto">
                <a:xfrm>
                  <a:off x="6692900" y="3125788"/>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d</a:t>
                  </a:r>
                  <a:r>
                    <a:rPr lang="ja-JP" altLang="en-US" dirty="0"/>
                    <a:t>：</a:t>
                  </a:r>
                  <a:r>
                    <a:rPr lang="en-US" altLang="ja-JP" dirty="0"/>
                    <a:t>1</a:t>
                  </a:r>
                </a:p>
              </p:txBody>
            </p:sp>
            <p:sp>
              <p:nvSpPr>
                <p:cNvPr id="26" name="AutoShape 20"/>
                <p:cNvSpPr>
                  <a:spLocks noChangeArrowheads="1"/>
                </p:cNvSpPr>
                <p:nvPr/>
              </p:nvSpPr>
              <p:spPr bwMode="auto">
                <a:xfrm rot="1300882">
                  <a:off x="5440363" y="3154363"/>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grpSp>
          <p:sp>
            <p:nvSpPr>
              <p:cNvPr id="35" name="テキスト ボックス 34"/>
              <p:cNvSpPr txBox="1"/>
              <p:nvPr/>
            </p:nvSpPr>
            <p:spPr>
              <a:xfrm>
                <a:off x="3811560" y="1525574"/>
                <a:ext cx="3117894" cy="369332"/>
              </a:xfrm>
              <a:prstGeom prst="rect">
                <a:avLst/>
              </a:prstGeom>
              <a:noFill/>
            </p:spPr>
            <p:txBody>
              <a:bodyPr wrap="square" rtlCol="0">
                <a:spAutoFit/>
              </a:bodyPr>
              <a:lstStyle/>
              <a:p>
                <a:r>
                  <a:rPr lang="ja-JP" altLang="en-US" dirty="0" smtClean="0"/>
                  <a:t>ジョブ</a:t>
                </a:r>
                <a:r>
                  <a:rPr lang="en-US" altLang="ja-JP" dirty="0" smtClean="0"/>
                  <a:t> a : </a:t>
                </a:r>
                <a:r>
                  <a:rPr lang="ja-JP" altLang="en-US" dirty="0" smtClean="0"/>
                  <a:t>ワーカ</a:t>
                </a:r>
                <a:r>
                  <a:rPr lang="en-US" altLang="ja-JP" dirty="0" smtClean="0"/>
                  <a:t>1</a:t>
                </a:r>
                <a:r>
                  <a:rPr lang="ja-JP" altLang="en-US" dirty="0" smtClean="0"/>
                  <a:t>の</a:t>
                </a:r>
                <a:r>
                  <a:rPr kumimoji="1" lang="ja-JP" altLang="en-US" dirty="0" smtClean="0"/>
                  <a:t>処理範囲</a:t>
                </a:r>
                <a:endParaRPr kumimoji="1" lang="ja-JP" altLang="en-US" dirty="0"/>
              </a:p>
            </p:txBody>
          </p:sp>
        </p:grpSp>
        <p:sp>
          <p:nvSpPr>
            <p:cNvPr id="50" name="Rectangle 74"/>
            <p:cNvSpPr>
              <a:spLocks noChangeArrowheads="1"/>
            </p:cNvSpPr>
            <p:nvPr/>
          </p:nvSpPr>
          <p:spPr bwMode="auto">
            <a:xfrm>
              <a:off x="3857620" y="22891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c</a:t>
              </a:r>
            </a:p>
          </p:txBody>
        </p:sp>
        <p:sp>
          <p:nvSpPr>
            <p:cNvPr id="51" name="Rectangle 75"/>
            <p:cNvSpPr>
              <a:spLocks noChangeArrowheads="1"/>
            </p:cNvSpPr>
            <p:nvPr/>
          </p:nvSpPr>
          <p:spPr bwMode="auto">
            <a:xfrm>
              <a:off x="3857620" y="27209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a:t>
              </a:r>
            </a:p>
          </p:txBody>
        </p:sp>
        <p:sp>
          <p:nvSpPr>
            <p:cNvPr id="52" name="Rectangle 73"/>
            <p:cNvSpPr>
              <a:spLocks noChangeArrowheads="1"/>
            </p:cNvSpPr>
            <p:nvPr/>
          </p:nvSpPr>
          <p:spPr bwMode="auto">
            <a:xfrm>
              <a:off x="3857620" y="18573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d</a:t>
              </a:r>
            </a:p>
          </p:txBody>
        </p:sp>
      </p:grpSp>
      <p:grpSp>
        <p:nvGrpSpPr>
          <p:cNvPr id="10" name="グループ化 58"/>
          <p:cNvGrpSpPr/>
          <p:nvPr/>
        </p:nvGrpSpPr>
        <p:grpSpPr>
          <a:xfrm>
            <a:off x="3714744" y="3357562"/>
            <a:ext cx="3500462" cy="3025796"/>
            <a:chOff x="3668684" y="3357562"/>
            <a:chExt cx="3500462" cy="3025796"/>
          </a:xfrm>
        </p:grpSpPr>
        <p:grpSp>
          <p:nvGrpSpPr>
            <p:cNvPr id="15" name="グループ化 40"/>
            <p:cNvGrpSpPr/>
            <p:nvPr/>
          </p:nvGrpSpPr>
          <p:grpSpPr>
            <a:xfrm>
              <a:off x="3668684" y="4740284"/>
              <a:ext cx="3500462" cy="1643074"/>
              <a:chOff x="3668684" y="4740284"/>
              <a:chExt cx="3500462" cy="1643074"/>
            </a:xfrm>
          </p:grpSpPr>
          <p:sp>
            <p:nvSpPr>
              <p:cNvPr id="34" name="角丸四角形 33"/>
              <p:cNvSpPr/>
              <p:nvPr/>
            </p:nvSpPr>
            <p:spPr>
              <a:xfrm>
                <a:off x="3668684" y="4740284"/>
                <a:ext cx="3500462" cy="1643074"/>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11" name="AutoShape 9"/>
              <p:cNvSpPr>
                <a:spLocks noChangeArrowheads="1"/>
              </p:cNvSpPr>
              <p:nvPr/>
            </p:nvSpPr>
            <p:spPr bwMode="auto">
              <a:xfrm>
                <a:off x="4883124" y="5097474"/>
                <a:ext cx="619125" cy="114300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b</a:t>
                </a:r>
                <a:r>
                  <a:rPr lang="ja-JP" altLang="en-US" dirty="0"/>
                  <a:t>：</a:t>
                </a:r>
                <a:r>
                  <a:rPr lang="en-US" altLang="ja-JP" dirty="0"/>
                  <a:t>1</a:t>
                </a:r>
              </a:p>
              <a:p>
                <a:pPr algn="ctr"/>
                <a:r>
                  <a:rPr lang="en-US" altLang="ja-JP" dirty="0"/>
                  <a:t>d</a:t>
                </a:r>
                <a:r>
                  <a:rPr lang="ja-JP" altLang="en-US" dirty="0"/>
                  <a:t>：</a:t>
                </a:r>
                <a:r>
                  <a:rPr lang="en-US" altLang="ja-JP" dirty="0"/>
                  <a:t>1</a:t>
                </a:r>
              </a:p>
            </p:txBody>
          </p:sp>
          <p:sp>
            <p:nvSpPr>
              <p:cNvPr id="38" name="テキスト ボックス 37"/>
              <p:cNvSpPr txBox="1"/>
              <p:nvPr/>
            </p:nvSpPr>
            <p:spPr>
              <a:xfrm>
                <a:off x="3811560" y="4740284"/>
                <a:ext cx="3071834" cy="369332"/>
              </a:xfrm>
              <a:prstGeom prst="rect">
                <a:avLst/>
              </a:prstGeom>
              <a:noFill/>
            </p:spPr>
            <p:txBody>
              <a:bodyPr wrap="square" rtlCol="0">
                <a:spAutoFit/>
              </a:bodyPr>
              <a:lstStyle/>
              <a:p>
                <a:r>
                  <a:rPr lang="ja-JP" altLang="en-US" dirty="0" smtClean="0"/>
                  <a:t>ジョブ </a:t>
                </a:r>
                <a:r>
                  <a:rPr lang="en-US" altLang="ja-JP" dirty="0" smtClean="0"/>
                  <a:t>c: </a:t>
                </a:r>
                <a:r>
                  <a:rPr lang="ja-JP" altLang="en-US" dirty="0" smtClean="0"/>
                  <a:t>ワーカ</a:t>
                </a:r>
                <a:r>
                  <a:rPr lang="en-US" altLang="ja-JP" dirty="0" smtClean="0"/>
                  <a:t>3</a:t>
                </a:r>
                <a:r>
                  <a:rPr lang="ja-JP" altLang="en-US" dirty="0" smtClean="0"/>
                  <a:t>の</a:t>
                </a:r>
                <a:r>
                  <a:rPr kumimoji="1" lang="ja-JP" altLang="en-US" dirty="0" smtClean="0"/>
                  <a:t>処理範囲</a:t>
                </a:r>
                <a:endParaRPr kumimoji="1" lang="ja-JP" altLang="en-US" dirty="0"/>
              </a:p>
            </p:txBody>
          </p:sp>
        </p:grpSp>
        <p:sp>
          <p:nvSpPr>
            <p:cNvPr id="54" name="Rectangle 78"/>
            <p:cNvSpPr>
              <a:spLocks noChangeArrowheads="1"/>
            </p:cNvSpPr>
            <p:nvPr/>
          </p:nvSpPr>
          <p:spPr bwMode="auto">
            <a:xfrm>
              <a:off x="3857620" y="5072074"/>
              <a:ext cx="936625" cy="357188"/>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d</a:t>
              </a:r>
            </a:p>
          </p:txBody>
        </p:sp>
        <p:grpSp>
          <p:nvGrpSpPr>
            <p:cNvPr id="21" name="グループ化 57"/>
            <p:cNvGrpSpPr/>
            <p:nvPr/>
          </p:nvGrpSpPr>
          <p:grpSpPr>
            <a:xfrm>
              <a:off x="3668684" y="3357562"/>
              <a:ext cx="3500462" cy="1239846"/>
              <a:chOff x="3668684" y="3357562"/>
              <a:chExt cx="3500462" cy="1239846"/>
            </a:xfrm>
          </p:grpSpPr>
          <p:grpSp>
            <p:nvGrpSpPr>
              <p:cNvPr id="22" name="グループ化 39"/>
              <p:cNvGrpSpPr/>
              <p:nvPr/>
            </p:nvGrpSpPr>
            <p:grpSpPr>
              <a:xfrm>
                <a:off x="3668684" y="3357562"/>
                <a:ext cx="3500462" cy="1239846"/>
                <a:chOff x="3668684" y="3357562"/>
                <a:chExt cx="3500462" cy="1239846"/>
              </a:xfrm>
            </p:grpSpPr>
            <p:sp>
              <p:nvSpPr>
                <p:cNvPr id="33" name="角丸四角形 32"/>
                <p:cNvSpPr/>
                <p:nvPr/>
              </p:nvSpPr>
              <p:spPr>
                <a:xfrm>
                  <a:off x="3668684" y="3382962"/>
                  <a:ext cx="3500462" cy="1214446"/>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9" name="AutoShape 7"/>
                <p:cNvSpPr>
                  <a:spLocks noChangeArrowheads="1"/>
                </p:cNvSpPr>
                <p:nvPr/>
              </p:nvSpPr>
              <p:spPr bwMode="auto">
                <a:xfrm>
                  <a:off x="4851374" y="3883028"/>
                  <a:ext cx="619125" cy="614363"/>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c</a:t>
                  </a:r>
                  <a:r>
                    <a:rPr lang="ja-JP" altLang="en-US" dirty="0"/>
                    <a:t>：</a:t>
                  </a:r>
                  <a:r>
                    <a:rPr lang="en-US" altLang="ja-JP" dirty="0"/>
                    <a:t>1</a:t>
                  </a:r>
                </a:p>
              </p:txBody>
            </p:sp>
            <p:sp>
              <p:nvSpPr>
                <p:cNvPr id="37" name="テキスト ボックス 36"/>
                <p:cNvSpPr txBox="1"/>
                <p:nvPr/>
              </p:nvSpPr>
              <p:spPr>
                <a:xfrm>
                  <a:off x="3714744" y="3357562"/>
                  <a:ext cx="3097212" cy="369332"/>
                </a:xfrm>
                <a:prstGeom prst="rect">
                  <a:avLst/>
                </a:prstGeom>
                <a:noFill/>
              </p:spPr>
              <p:txBody>
                <a:bodyPr wrap="square" rtlCol="0">
                  <a:spAutoFit/>
                </a:bodyPr>
                <a:lstStyle/>
                <a:p>
                  <a:r>
                    <a:rPr lang="ja-JP" altLang="en-US" dirty="0" smtClean="0"/>
                    <a:t>ジョブ </a:t>
                  </a:r>
                  <a:r>
                    <a:rPr lang="en-US" altLang="ja-JP" dirty="0" smtClean="0"/>
                    <a:t>b: </a:t>
                  </a:r>
                  <a:r>
                    <a:rPr lang="ja-JP" altLang="en-US" dirty="0" smtClean="0"/>
                    <a:t>ワーカ</a:t>
                  </a:r>
                  <a:r>
                    <a:rPr lang="en-US" altLang="ja-JP" dirty="0" smtClean="0"/>
                    <a:t>2</a:t>
                  </a:r>
                  <a:r>
                    <a:rPr lang="ja-JP" altLang="en-US" dirty="0" smtClean="0"/>
                    <a:t>の</a:t>
                  </a:r>
                  <a:r>
                    <a:rPr kumimoji="1" lang="ja-JP" altLang="en-US" dirty="0" smtClean="0"/>
                    <a:t>処理範囲</a:t>
                  </a:r>
                  <a:endParaRPr kumimoji="1" lang="ja-JP" altLang="en-US" dirty="0"/>
                </a:p>
              </p:txBody>
            </p:sp>
          </p:grpSp>
          <p:sp>
            <p:nvSpPr>
              <p:cNvPr id="53" name="Rectangle 76"/>
              <p:cNvSpPr>
                <a:spLocks noChangeArrowheads="1"/>
              </p:cNvSpPr>
              <p:nvPr/>
            </p:nvSpPr>
            <p:spPr bwMode="auto">
              <a:xfrm>
                <a:off x="3857620" y="3714752"/>
                <a:ext cx="936625" cy="355600"/>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a:t>
                </a:r>
              </a:p>
            </p:txBody>
          </p:sp>
          <p:sp>
            <p:nvSpPr>
              <p:cNvPr id="55" name="Rectangle 77"/>
              <p:cNvSpPr>
                <a:spLocks noChangeArrowheads="1"/>
              </p:cNvSpPr>
              <p:nvPr/>
            </p:nvSpPr>
            <p:spPr bwMode="auto">
              <a:xfrm>
                <a:off x="3857620" y="4143380"/>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a</a:t>
                </a:r>
              </a:p>
            </p:txBody>
          </p:sp>
        </p:grpSp>
        <p:sp>
          <p:nvSpPr>
            <p:cNvPr id="56" name="Rectangle 79"/>
            <p:cNvSpPr>
              <a:spLocks noChangeArrowheads="1"/>
            </p:cNvSpPr>
            <p:nvPr/>
          </p:nvSpPr>
          <p:spPr bwMode="auto">
            <a:xfrm>
              <a:off x="3857620" y="5500702"/>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a</a:t>
              </a:r>
            </a:p>
          </p:txBody>
        </p:sp>
      </p:grpSp>
      <p:sp>
        <p:nvSpPr>
          <p:cNvPr id="2" name="タイトル 1"/>
          <p:cNvSpPr>
            <a:spLocks noGrp="1"/>
          </p:cNvSpPr>
          <p:nvPr>
            <p:ph type="title"/>
          </p:nvPr>
        </p:nvSpPr>
        <p:spPr/>
        <p:txBody>
          <a:bodyPr/>
          <a:lstStyle/>
          <a:p>
            <a:r>
              <a:rPr lang="ja-JP" altLang="en-US" sz="3600" dirty="0" smtClean="0"/>
              <a:t>マスタ・ワーカ法による分散処理</a:t>
            </a:r>
            <a:r>
              <a:rPr lang="en-US" altLang="ja-JP" sz="1800" dirty="0" smtClean="0"/>
              <a:t>[1]</a:t>
            </a:r>
            <a:endParaRPr kumimoji="1" lang="ja-JP" altLang="en-US" sz="1600" dirty="0"/>
          </a:p>
        </p:txBody>
      </p:sp>
      <p:sp>
        <p:nvSpPr>
          <p:cNvPr id="6" name="AutoShape 4"/>
          <p:cNvSpPr>
            <a:spLocks noChangeArrowheads="1"/>
          </p:cNvSpPr>
          <p:nvPr/>
        </p:nvSpPr>
        <p:spPr bwMode="auto">
          <a:xfrm>
            <a:off x="1892275" y="3643314"/>
            <a:ext cx="617537" cy="1228725"/>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u="sng"/>
              <a:t>a</a:t>
            </a:r>
            <a:r>
              <a:rPr lang="ja-JP" altLang="en-US" u="sng"/>
              <a:t>：</a:t>
            </a:r>
            <a:r>
              <a:rPr lang="en-US" altLang="ja-JP" u="sng"/>
              <a:t>4</a:t>
            </a:r>
          </a:p>
          <a:p>
            <a:pPr algn="ctr"/>
            <a:r>
              <a:rPr lang="en-US" altLang="ja-JP" u="sng"/>
              <a:t>b</a:t>
            </a:r>
            <a:r>
              <a:rPr lang="ja-JP" altLang="en-US" u="sng"/>
              <a:t>：</a:t>
            </a:r>
            <a:r>
              <a:rPr lang="en-US" altLang="ja-JP" u="sng"/>
              <a:t>3</a:t>
            </a:r>
          </a:p>
          <a:p>
            <a:pPr algn="ctr"/>
            <a:r>
              <a:rPr lang="en-US" altLang="ja-JP" u="sng"/>
              <a:t>c</a:t>
            </a:r>
            <a:r>
              <a:rPr lang="ja-JP" altLang="en-US" u="sng"/>
              <a:t>：</a:t>
            </a:r>
            <a:r>
              <a:rPr lang="en-US" altLang="ja-JP" u="sng"/>
              <a:t>3</a:t>
            </a:r>
          </a:p>
          <a:p>
            <a:pPr algn="ctr"/>
            <a:r>
              <a:rPr lang="en-US" altLang="ja-JP"/>
              <a:t>d</a:t>
            </a:r>
            <a:r>
              <a:rPr lang="ja-JP" altLang="en-US"/>
              <a:t>：</a:t>
            </a:r>
            <a:r>
              <a:rPr lang="en-US" altLang="ja-JP"/>
              <a:t>1</a:t>
            </a:r>
          </a:p>
        </p:txBody>
      </p:sp>
      <p:grpSp>
        <p:nvGrpSpPr>
          <p:cNvPr id="3" name="グループ化 43"/>
          <p:cNvGrpSpPr/>
          <p:nvPr/>
        </p:nvGrpSpPr>
        <p:grpSpPr>
          <a:xfrm>
            <a:off x="857224" y="3357562"/>
            <a:ext cx="936625" cy="1657350"/>
            <a:chOff x="2214546" y="3286124"/>
            <a:chExt cx="936625" cy="1657350"/>
          </a:xfrm>
        </p:grpSpPr>
        <p:sp>
          <p:nvSpPr>
            <p:cNvPr id="46" name="Rectangle 56"/>
            <p:cNvSpPr>
              <a:spLocks noChangeArrowheads="1"/>
            </p:cNvSpPr>
            <p:nvPr/>
          </p:nvSpPr>
          <p:spPr bwMode="auto">
            <a:xfrm>
              <a:off x="2214546" y="3286124"/>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c  d</a:t>
              </a:r>
            </a:p>
          </p:txBody>
        </p:sp>
        <p:sp>
          <p:nvSpPr>
            <p:cNvPr id="47" name="Rectangle 57"/>
            <p:cNvSpPr>
              <a:spLocks noChangeArrowheads="1"/>
            </p:cNvSpPr>
            <p:nvPr/>
          </p:nvSpPr>
          <p:spPr bwMode="auto">
            <a:xfrm>
              <a:off x="2214546" y="37195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  c</a:t>
              </a:r>
            </a:p>
          </p:txBody>
        </p:sp>
        <p:sp>
          <p:nvSpPr>
            <p:cNvPr id="48" name="Rectangle 58"/>
            <p:cNvSpPr>
              <a:spLocks noChangeArrowheads="1"/>
            </p:cNvSpPr>
            <p:nvPr/>
          </p:nvSpPr>
          <p:spPr bwMode="auto">
            <a:xfrm>
              <a:off x="2214546" y="41513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b  a</a:t>
              </a:r>
            </a:p>
          </p:txBody>
        </p:sp>
        <p:sp>
          <p:nvSpPr>
            <p:cNvPr id="49" name="Rectangle 59"/>
            <p:cNvSpPr>
              <a:spLocks noChangeArrowheads="1"/>
            </p:cNvSpPr>
            <p:nvPr/>
          </p:nvSpPr>
          <p:spPr bwMode="auto">
            <a:xfrm>
              <a:off x="2214546" y="45831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a:t>
              </a:r>
              <a:r>
                <a:rPr lang="en-US" altLang="ja-JP" dirty="0" err="1"/>
                <a:t>a</a:t>
              </a:r>
              <a:r>
                <a:rPr lang="en-US" altLang="ja-JP" dirty="0"/>
                <a:t>  b</a:t>
              </a:r>
            </a:p>
          </p:txBody>
        </p:sp>
      </p:grpSp>
      <p:sp>
        <p:nvSpPr>
          <p:cNvPr id="16" name="AutoShape 16"/>
          <p:cNvSpPr>
            <a:spLocks noChangeArrowheads="1"/>
          </p:cNvSpPr>
          <p:nvPr/>
        </p:nvSpPr>
        <p:spPr bwMode="auto">
          <a:xfrm rot="19232820">
            <a:off x="2305771" y="3228660"/>
            <a:ext cx="1833835" cy="198150"/>
          </a:xfrm>
          <a:prstGeom prst="rightArrow">
            <a:avLst>
              <a:gd name="adj1" fmla="val 50000"/>
              <a:gd name="adj2" fmla="val 194010"/>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8" name="AutoShape 18"/>
          <p:cNvSpPr>
            <a:spLocks noChangeArrowheads="1"/>
          </p:cNvSpPr>
          <p:nvPr/>
        </p:nvSpPr>
        <p:spPr bwMode="auto">
          <a:xfrm rot="1867080">
            <a:off x="2339167" y="4718041"/>
            <a:ext cx="1758522" cy="182210"/>
          </a:xfrm>
          <a:prstGeom prst="rightArrow">
            <a:avLst>
              <a:gd name="adj1" fmla="val 50000"/>
              <a:gd name="adj2" fmla="val 24235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7" name="AutoShape 17"/>
          <p:cNvSpPr>
            <a:spLocks noChangeArrowheads="1"/>
          </p:cNvSpPr>
          <p:nvPr/>
        </p:nvSpPr>
        <p:spPr bwMode="auto">
          <a:xfrm rot="270053">
            <a:off x="2437821" y="4136451"/>
            <a:ext cx="1521076" cy="177271"/>
          </a:xfrm>
          <a:prstGeom prst="rightArrow">
            <a:avLst>
              <a:gd name="adj1" fmla="val 50000"/>
              <a:gd name="adj2" fmla="val 21424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63" name="正方形/長方形 62"/>
          <p:cNvSpPr/>
          <p:nvPr/>
        </p:nvSpPr>
        <p:spPr>
          <a:xfrm>
            <a:off x="214282" y="5357826"/>
            <a:ext cx="2928958" cy="784830"/>
          </a:xfrm>
          <a:prstGeom prst="rect">
            <a:avLst/>
          </a:prstGeom>
        </p:spPr>
        <p:txBody>
          <a:bodyPr wrap="square">
            <a:spAutoFit/>
          </a:bodyPr>
          <a:lstStyle/>
          <a:p>
            <a:r>
              <a:rPr lang="en-US" altLang="ja-JP" sz="900" dirty="0" smtClean="0"/>
              <a:t>[1]</a:t>
            </a:r>
            <a:r>
              <a:rPr lang="ja-JP" altLang="en-US" sz="900" dirty="0" smtClean="0"/>
              <a:t>　</a:t>
            </a:r>
            <a:r>
              <a:rPr lang="en-US" altLang="ja-JP" sz="900" dirty="0" smtClean="0"/>
              <a:t>Design</a:t>
            </a:r>
            <a:r>
              <a:rPr lang="ja-JP" altLang="en-US" sz="900" dirty="0" smtClean="0"/>
              <a:t> </a:t>
            </a:r>
            <a:r>
              <a:rPr lang="en-US" altLang="ja-JP" sz="900" dirty="0" smtClean="0"/>
              <a:t>and Implementation of Parallel Modified </a:t>
            </a:r>
            <a:r>
              <a:rPr lang="en-US" altLang="ja-JP" sz="900" dirty="0" err="1" smtClean="0"/>
              <a:t>PrefixSpan</a:t>
            </a:r>
            <a:r>
              <a:rPr lang="en-US" altLang="ja-JP" sz="900" dirty="0" smtClean="0"/>
              <a:t> Method, </a:t>
            </a:r>
          </a:p>
          <a:p>
            <a:r>
              <a:rPr lang="en-US" altLang="ja-JP" sz="900" dirty="0" err="1" smtClean="0"/>
              <a:t>Sutou</a:t>
            </a:r>
            <a:r>
              <a:rPr lang="en-US" altLang="ja-JP" sz="900" dirty="0" smtClean="0"/>
              <a:t> ,T.  Tamura, K. Mori, Y. and </a:t>
            </a:r>
            <a:r>
              <a:rPr lang="en-US" altLang="ja-JP" sz="900" dirty="0" err="1" smtClean="0"/>
              <a:t>Kitakami</a:t>
            </a:r>
            <a:r>
              <a:rPr lang="en-US" altLang="ja-JP" sz="900" dirty="0" smtClean="0"/>
              <a:t>, H.,</a:t>
            </a:r>
          </a:p>
          <a:p>
            <a:r>
              <a:rPr lang="en-US" sz="900" dirty="0" smtClean="0">
                <a:hlinkClick r:id="rId3"/>
              </a:rPr>
              <a:t>High Performance Computing </a:t>
            </a:r>
            <a:r>
              <a:rPr lang="en-US" sz="900" dirty="0" smtClean="0"/>
              <a:t>Volume 2858/2003 (Springer Berlin / Heidelberg), pp.</a:t>
            </a:r>
            <a:r>
              <a:rPr lang="ja-JP" altLang="en-US" sz="900" dirty="0" smtClean="0"/>
              <a:t> </a:t>
            </a:r>
            <a:r>
              <a:rPr lang="en-US" altLang="ja-JP" sz="900" dirty="0" smtClean="0"/>
              <a:t>412-422 (2003)</a:t>
            </a:r>
            <a:endParaRPr lang="ja-JP" altLang="en-US" sz="900" dirty="0"/>
          </a:p>
        </p:txBody>
      </p:sp>
      <p:sp>
        <p:nvSpPr>
          <p:cNvPr id="58" name="日付プレースホルダ 57"/>
          <p:cNvSpPr>
            <a:spLocks noGrp="1"/>
          </p:cNvSpPr>
          <p:nvPr>
            <p:ph type="dt" sz="half" idx="11"/>
          </p:nvPr>
        </p:nvSpPr>
        <p:spPr/>
        <p:txBody>
          <a:bodyPr/>
          <a:lstStyle/>
          <a:p>
            <a:fld id="{91159E3B-52B6-441A-B619-7B13CA3FE133}" type="datetime1">
              <a:rPr lang="ja-JP" altLang="en-US" smtClean="0"/>
              <a:pPr/>
              <a:t>2009/2/23</a:t>
            </a:fld>
            <a:endParaRPr lang="en-US" altLang="ja-JP"/>
          </a:p>
        </p:txBody>
      </p:sp>
      <p:sp>
        <p:nvSpPr>
          <p:cNvPr id="61" name="スライド番号プレースホルダ 60"/>
          <p:cNvSpPr>
            <a:spLocks noGrp="1"/>
          </p:cNvSpPr>
          <p:nvPr>
            <p:ph type="sldNum" sz="quarter" idx="12"/>
          </p:nvPr>
        </p:nvSpPr>
        <p:spPr/>
        <p:txBody>
          <a:bodyPr/>
          <a:lstStyle/>
          <a:p>
            <a:fld id="{E0B8FA13-F6B3-42AE-8274-8875A6E5487C}" type="slidenum">
              <a:rPr lang="en-US" altLang="ja-JP" smtClean="0"/>
              <a:pPr/>
              <a:t>6</a:t>
            </a:fld>
            <a:endParaRPr lang="en-US" altLang="ja-JP"/>
          </a:p>
        </p:txBody>
      </p:sp>
      <p:sp>
        <p:nvSpPr>
          <p:cNvPr id="64" name="Text Box 21"/>
          <p:cNvSpPr txBox="1">
            <a:spLocks noChangeArrowheads="1"/>
          </p:cNvSpPr>
          <p:nvPr/>
        </p:nvSpPr>
        <p:spPr bwMode="auto">
          <a:xfrm>
            <a:off x="2928926" y="3000372"/>
            <a:ext cx="285752" cy="307777"/>
          </a:xfrm>
          <a:prstGeom prst="rect">
            <a:avLst/>
          </a:prstGeom>
          <a:noFill/>
          <a:ln w="9525" algn="ctr">
            <a:noFill/>
            <a:miter lim="800000"/>
            <a:headEnd/>
            <a:tailEnd/>
          </a:ln>
        </p:spPr>
        <p:txBody>
          <a:bodyPr wrap="square">
            <a:spAutoFit/>
          </a:bodyPr>
          <a:lstStyle/>
          <a:p>
            <a:r>
              <a:rPr lang="en-US" altLang="ja-JP" sz="1400" b="1" dirty="0" smtClean="0"/>
              <a:t>a</a:t>
            </a:r>
            <a:endParaRPr lang="ja-JP" altLang="en-US" sz="1400" b="1" dirty="0"/>
          </a:p>
        </p:txBody>
      </p:sp>
      <p:sp>
        <p:nvSpPr>
          <p:cNvPr id="65" name="Text Box 21"/>
          <p:cNvSpPr txBox="1">
            <a:spLocks noChangeArrowheads="1"/>
          </p:cNvSpPr>
          <p:nvPr/>
        </p:nvSpPr>
        <p:spPr bwMode="auto">
          <a:xfrm>
            <a:off x="2928926" y="3857628"/>
            <a:ext cx="285752" cy="307777"/>
          </a:xfrm>
          <a:prstGeom prst="rect">
            <a:avLst/>
          </a:prstGeom>
          <a:noFill/>
          <a:ln w="9525" algn="ctr">
            <a:noFill/>
            <a:miter lim="800000"/>
            <a:headEnd/>
            <a:tailEnd/>
          </a:ln>
        </p:spPr>
        <p:txBody>
          <a:bodyPr wrap="square">
            <a:spAutoFit/>
          </a:bodyPr>
          <a:lstStyle/>
          <a:p>
            <a:r>
              <a:rPr lang="en-US" altLang="ja-JP" sz="1400" b="1" dirty="0" smtClean="0"/>
              <a:t>b</a:t>
            </a:r>
            <a:endParaRPr lang="ja-JP" altLang="en-US" sz="1400" b="1" dirty="0"/>
          </a:p>
        </p:txBody>
      </p:sp>
      <p:sp>
        <p:nvSpPr>
          <p:cNvPr id="66" name="Text Box 21"/>
          <p:cNvSpPr txBox="1">
            <a:spLocks noChangeArrowheads="1"/>
          </p:cNvSpPr>
          <p:nvPr/>
        </p:nvSpPr>
        <p:spPr bwMode="auto">
          <a:xfrm>
            <a:off x="2928926" y="4357694"/>
            <a:ext cx="285752" cy="307777"/>
          </a:xfrm>
          <a:prstGeom prst="rect">
            <a:avLst/>
          </a:prstGeom>
          <a:noFill/>
          <a:ln w="9525" algn="ctr">
            <a:noFill/>
            <a:miter lim="800000"/>
            <a:headEnd/>
            <a:tailEnd/>
          </a:ln>
        </p:spPr>
        <p:txBody>
          <a:bodyPr wrap="square">
            <a:spAutoFit/>
          </a:bodyPr>
          <a:lstStyle/>
          <a:p>
            <a:r>
              <a:rPr lang="en-US" altLang="ja-JP" sz="1400" b="1" dirty="0" smtClean="0"/>
              <a:t>c</a:t>
            </a:r>
            <a:endParaRPr lang="ja-JP" altLang="en-US" sz="1400" b="1"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L 字 78"/>
          <p:cNvSpPr/>
          <p:nvPr/>
        </p:nvSpPr>
        <p:spPr>
          <a:xfrm flipH="1">
            <a:off x="3643306" y="2643182"/>
            <a:ext cx="4286280" cy="2071702"/>
          </a:xfrm>
          <a:prstGeom prst="corner">
            <a:avLst>
              <a:gd name="adj1" fmla="val 65717"/>
              <a:gd name="adj2" fmla="val 100015"/>
            </a:avLst>
          </a:prstGeom>
          <a:solidFill>
            <a:srgbClr val="FFC000">
              <a:alpha val="40000"/>
            </a:srgbClr>
          </a:solidFill>
          <a:ln cap="rnd">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78" name="L 字 77"/>
          <p:cNvSpPr/>
          <p:nvPr/>
        </p:nvSpPr>
        <p:spPr>
          <a:xfrm rot="10800000" flipH="1">
            <a:off x="3643306" y="1428736"/>
            <a:ext cx="4286280" cy="1857388"/>
          </a:xfrm>
          <a:prstGeom prst="corner">
            <a:avLst>
              <a:gd name="adj1" fmla="val 60947"/>
              <a:gd name="adj2" fmla="val 114187"/>
            </a:avLst>
          </a:prstGeom>
          <a:solidFill>
            <a:srgbClr val="FFC000">
              <a:alpha val="40000"/>
            </a:srgbClr>
          </a:solidFill>
          <a:ln cap="rnd">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32" name="角丸四角形 31"/>
          <p:cNvSpPr/>
          <p:nvPr/>
        </p:nvSpPr>
        <p:spPr>
          <a:xfrm>
            <a:off x="3668684" y="1454136"/>
            <a:ext cx="4260902" cy="1857388"/>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35" name="テキスト ボックス 34"/>
          <p:cNvSpPr txBox="1"/>
          <p:nvPr/>
        </p:nvSpPr>
        <p:spPr>
          <a:xfrm>
            <a:off x="3811560" y="1525574"/>
            <a:ext cx="3117894" cy="369332"/>
          </a:xfrm>
          <a:prstGeom prst="rect">
            <a:avLst/>
          </a:prstGeom>
          <a:noFill/>
        </p:spPr>
        <p:txBody>
          <a:bodyPr wrap="square" rtlCol="0">
            <a:spAutoFit/>
          </a:bodyPr>
          <a:lstStyle/>
          <a:p>
            <a:r>
              <a:rPr lang="ja-JP" altLang="en-US" dirty="0" smtClean="0"/>
              <a:t>ジョブ</a:t>
            </a:r>
            <a:r>
              <a:rPr lang="en-US" altLang="ja-JP" dirty="0" smtClean="0"/>
              <a:t>a</a:t>
            </a:r>
            <a:r>
              <a:rPr lang="ja-JP" altLang="en-US" dirty="0" smtClean="0"/>
              <a:t>：ワーカ</a:t>
            </a:r>
            <a:r>
              <a:rPr lang="en-US" altLang="ja-JP" dirty="0" smtClean="0"/>
              <a:t>1</a:t>
            </a:r>
            <a:r>
              <a:rPr lang="ja-JP" altLang="en-US" dirty="0" smtClean="0"/>
              <a:t>の処理範囲</a:t>
            </a:r>
            <a:endParaRPr kumimoji="1" lang="ja-JP" altLang="en-US" dirty="0"/>
          </a:p>
        </p:txBody>
      </p:sp>
      <p:sp>
        <p:nvSpPr>
          <p:cNvPr id="12" name="AutoShape 10"/>
          <p:cNvSpPr>
            <a:spLocks noChangeArrowheads="1"/>
          </p:cNvSpPr>
          <p:nvPr/>
        </p:nvSpPr>
        <p:spPr bwMode="auto">
          <a:xfrm>
            <a:off x="4883124" y="1954202"/>
            <a:ext cx="619125" cy="1214437"/>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a:1</a:t>
            </a:r>
          </a:p>
          <a:p>
            <a:pPr algn="ctr"/>
            <a:r>
              <a:rPr lang="en-US" altLang="ja-JP" u="sng" dirty="0"/>
              <a:t>b</a:t>
            </a:r>
            <a:r>
              <a:rPr lang="ja-JP" altLang="en-US" u="sng" dirty="0"/>
              <a:t>：</a:t>
            </a:r>
            <a:r>
              <a:rPr lang="en-US" altLang="ja-JP" u="sng" dirty="0"/>
              <a:t>2</a:t>
            </a:r>
          </a:p>
          <a:p>
            <a:pPr algn="ctr"/>
            <a:r>
              <a:rPr lang="en-US" altLang="ja-JP" u="sng" dirty="0"/>
              <a:t>c</a:t>
            </a:r>
            <a:r>
              <a:rPr lang="ja-JP" altLang="en-US" u="sng" dirty="0"/>
              <a:t>：</a:t>
            </a:r>
            <a:r>
              <a:rPr lang="en-US" altLang="ja-JP" u="sng" dirty="0"/>
              <a:t>2</a:t>
            </a:r>
          </a:p>
          <a:p>
            <a:pPr algn="ctr"/>
            <a:r>
              <a:rPr lang="en-US" altLang="ja-JP" dirty="0"/>
              <a:t>d</a:t>
            </a:r>
            <a:r>
              <a:rPr lang="ja-JP" altLang="en-US" dirty="0"/>
              <a:t>：</a:t>
            </a:r>
            <a:r>
              <a:rPr lang="en-US" altLang="ja-JP" dirty="0"/>
              <a:t>1</a:t>
            </a:r>
          </a:p>
        </p:txBody>
      </p:sp>
      <p:sp>
        <p:nvSpPr>
          <p:cNvPr id="19" name="AutoShape 20"/>
          <p:cNvSpPr>
            <a:spLocks noChangeArrowheads="1"/>
          </p:cNvSpPr>
          <p:nvPr/>
        </p:nvSpPr>
        <p:spPr bwMode="auto">
          <a:xfrm rot="20854443">
            <a:off x="5416524" y="2379652"/>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26" name="AutoShape 20"/>
          <p:cNvSpPr>
            <a:spLocks noChangeArrowheads="1"/>
          </p:cNvSpPr>
          <p:nvPr/>
        </p:nvSpPr>
        <p:spPr bwMode="auto">
          <a:xfrm rot="1300882">
            <a:off x="5394299" y="2751127"/>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50" name="Rectangle 74"/>
          <p:cNvSpPr>
            <a:spLocks noChangeArrowheads="1"/>
          </p:cNvSpPr>
          <p:nvPr/>
        </p:nvSpPr>
        <p:spPr bwMode="auto">
          <a:xfrm>
            <a:off x="3857620" y="22891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c</a:t>
            </a:r>
          </a:p>
        </p:txBody>
      </p:sp>
      <p:sp>
        <p:nvSpPr>
          <p:cNvPr id="51" name="Rectangle 75"/>
          <p:cNvSpPr>
            <a:spLocks noChangeArrowheads="1"/>
          </p:cNvSpPr>
          <p:nvPr/>
        </p:nvSpPr>
        <p:spPr bwMode="auto">
          <a:xfrm>
            <a:off x="3857620" y="27209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a:t>
            </a:r>
          </a:p>
        </p:txBody>
      </p:sp>
      <p:sp>
        <p:nvSpPr>
          <p:cNvPr id="52" name="Rectangle 73"/>
          <p:cNvSpPr>
            <a:spLocks noChangeArrowheads="1"/>
          </p:cNvSpPr>
          <p:nvPr/>
        </p:nvSpPr>
        <p:spPr bwMode="auto">
          <a:xfrm>
            <a:off x="3857620" y="18573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d</a:t>
            </a:r>
          </a:p>
        </p:txBody>
      </p:sp>
      <p:grpSp>
        <p:nvGrpSpPr>
          <p:cNvPr id="41" name="グループ化 40"/>
          <p:cNvGrpSpPr/>
          <p:nvPr/>
        </p:nvGrpSpPr>
        <p:grpSpPr>
          <a:xfrm>
            <a:off x="3643306" y="4786322"/>
            <a:ext cx="3429024" cy="1643074"/>
            <a:chOff x="3668684" y="4740284"/>
            <a:chExt cx="2500330" cy="1643074"/>
          </a:xfrm>
        </p:grpSpPr>
        <p:sp>
          <p:nvSpPr>
            <p:cNvPr id="34" name="角丸四角形 33"/>
            <p:cNvSpPr/>
            <p:nvPr/>
          </p:nvSpPr>
          <p:spPr>
            <a:xfrm>
              <a:off x="3668684" y="4740284"/>
              <a:ext cx="2403514" cy="1643074"/>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11" name="AutoShape 9"/>
            <p:cNvSpPr>
              <a:spLocks noChangeArrowheads="1"/>
            </p:cNvSpPr>
            <p:nvPr/>
          </p:nvSpPr>
          <p:spPr bwMode="auto">
            <a:xfrm>
              <a:off x="4883124" y="5097474"/>
              <a:ext cx="619125" cy="114300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b</a:t>
              </a:r>
              <a:r>
                <a:rPr lang="ja-JP" altLang="en-US" dirty="0"/>
                <a:t>：</a:t>
              </a:r>
              <a:r>
                <a:rPr lang="en-US" altLang="ja-JP" dirty="0"/>
                <a:t>1</a:t>
              </a:r>
            </a:p>
            <a:p>
              <a:pPr algn="ctr"/>
              <a:r>
                <a:rPr lang="en-US" altLang="ja-JP" dirty="0"/>
                <a:t>d</a:t>
              </a:r>
              <a:r>
                <a:rPr lang="ja-JP" altLang="en-US" dirty="0"/>
                <a:t>：</a:t>
              </a:r>
              <a:r>
                <a:rPr lang="en-US" altLang="ja-JP" dirty="0"/>
                <a:t>1</a:t>
              </a:r>
            </a:p>
          </p:txBody>
        </p:sp>
        <p:sp>
          <p:nvSpPr>
            <p:cNvPr id="38" name="テキスト ボックス 37"/>
            <p:cNvSpPr txBox="1"/>
            <p:nvPr/>
          </p:nvSpPr>
          <p:spPr>
            <a:xfrm>
              <a:off x="3811560" y="4740284"/>
              <a:ext cx="2357454" cy="646331"/>
            </a:xfrm>
            <a:prstGeom prst="rect">
              <a:avLst/>
            </a:prstGeom>
            <a:noFill/>
          </p:spPr>
          <p:txBody>
            <a:bodyPr wrap="square" rtlCol="0">
              <a:spAutoFit/>
            </a:bodyPr>
            <a:lstStyle/>
            <a:p>
              <a:r>
                <a:rPr lang="ja-JP" altLang="en-US" dirty="0" smtClean="0"/>
                <a:t>ジョブ</a:t>
              </a:r>
              <a:r>
                <a:rPr lang="en-US" altLang="ja-JP" dirty="0" smtClean="0"/>
                <a:t>c:</a:t>
              </a:r>
              <a:r>
                <a:rPr lang="ja-JP" altLang="en-US" dirty="0" smtClean="0"/>
                <a:t>ワーカ</a:t>
              </a:r>
              <a:r>
                <a:rPr lang="en-US" altLang="ja-JP" dirty="0" smtClean="0"/>
                <a:t>3</a:t>
              </a:r>
              <a:r>
                <a:rPr lang="ja-JP" altLang="en-US" dirty="0" smtClean="0"/>
                <a:t>の</a:t>
              </a:r>
              <a:r>
                <a:rPr kumimoji="1" lang="ja-JP" altLang="en-US" dirty="0" smtClean="0"/>
                <a:t>処理範囲</a:t>
              </a:r>
              <a:endParaRPr kumimoji="1" lang="ja-JP" altLang="en-US" dirty="0"/>
            </a:p>
          </p:txBody>
        </p:sp>
      </p:grpSp>
      <p:sp>
        <p:nvSpPr>
          <p:cNvPr id="54" name="Rectangle 78"/>
          <p:cNvSpPr>
            <a:spLocks noChangeArrowheads="1"/>
          </p:cNvSpPr>
          <p:nvPr/>
        </p:nvSpPr>
        <p:spPr bwMode="auto">
          <a:xfrm>
            <a:off x="3832242" y="5072074"/>
            <a:ext cx="936625" cy="357188"/>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d</a:t>
            </a:r>
          </a:p>
        </p:txBody>
      </p:sp>
      <p:sp>
        <p:nvSpPr>
          <p:cNvPr id="33" name="角丸四角形 32"/>
          <p:cNvSpPr/>
          <p:nvPr/>
        </p:nvSpPr>
        <p:spPr>
          <a:xfrm>
            <a:off x="3643306" y="3382962"/>
            <a:ext cx="4260902" cy="1331922"/>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9" name="AutoShape 7"/>
          <p:cNvSpPr>
            <a:spLocks noChangeArrowheads="1"/>
          </p:cNvSpPr>
          <p:nvPr/>
        </p:nvSpPr>
        <p:spPr bwMode="auto">
          <a:xfrm>
            <a:off x="4825996" y="3883028"/>
            <a:ext cx="619125" cy="614363"/>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c</a:t>
            </a:r>
            <a:r>
              <a:rPr lang="ja-JP" altLang="en-US" dirty="0"/>
              <a:t>：</a:t>
            </a:r>
            <a:r>
              <a:rPr lang="en-US" altLang="ja-JP" dirty="0"/>
              <a:t>1</a:t>
            </a:r>
          </a:p>
        </p:txBody>
      </p:sp>
      <p:sp>
        <p:nvSpPr>
          <p:cNvPr id="37" name="テキスト ボックス 36"/>
          <p:cNvSpPr txBox="1"/>
          <p:nvPr/>
        </p:nvSpPr>
        <p:spPr>
          <a:xfrm>
            <a:off x="3689366" y="3357562"/>
            <a:ext cx="2928958" cy="369332"/>
          </a:xfrm>
          <a:prstGeom prst="rect">
            <a:avLst/>
          </a:prstGeom>
          <a:noFill/>
        </p:spPr>
        <p:txBody>
          <a:bodyPr wrap="square" rtlCol="0">
            <a:spAutoFit/>
          </a:bodyPr>
          <a:lstStyle/>
          <a:p>
            <a:r>
              <a:rPr lang="ja-JP" altLang="en-US" dirty="0" smtClean="0"/>
              <a:t>ジョブ</a:t>
            </a:r>
            <a:r>
              <a:rPr lang="en-US" altLang="ja-JP" dirty="0" smtClean="0"/>
              <a:t>b</a:t>
            </a:r>
            <a:r>
              <a:rPr lang="ja-JP" altLang="en-US" dirty="0" smtClean="0"/>
              <a:t>：ワーカ</a:t>
            </a:r>
            <a:r>
              <a:rPr lang="en-US" altLang="ja-JP" dirty="0" smtClean="0"/>
              <a:t>2</a:t>
            </a:r>
            <a:r>
              <a:rPr lang="ja-JP" altLang="en-US" dirty="0" smtClean="0"/>
              <a:t>の</a:t>
            </a:r>
            <a:r>
              <a:rPr kumimoji="1" lang="ja-JP" altLang="en-US" dirty="0" smtClean="0"/>
              <a:t>処理範囲</a:t>
            </a:r>
            <a:endParaRPr kumimoji="1" lang="ja-JP" altLang="en-US" dirty="0"/>
          </a:p>
        </p:txBody>
      </p:sp>
      <p:sp>
        <p:nvSpPr>
          <p:cNvPr id="53" name="Rectangle 76"/>
          <p:cNvSpPr>
            <a:spLocks noChangeArrowheads="1"/>
          </p:cNvSpPr>
          <p:nvPr/>
        </p:nvSpPr>
        <p:spPr bwMode="auto">
          <a:xfrm>
            <a:off x="3832242" y="3714752"/>
            <a:ext cx="936625" cy="355600"/>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a:t>
            </a:r>
          </a:p>
        </p:txBody>
      </p:sp>
      <p:sp>
        <p:nvSpPr>
          <p:cNvPr id="55" name="Rectangle 77"/>
          <p:cNvSpPr>
            <a:spLocks noChangeArrowheads="1"/>
          </p:cNvSpPr>
          <p:nvPr/>
        </p:nvSpPr>
        <p:spPr bwMode="auto">
          <a:xfrm>
            <a:off x="3832242" y="4143380"/>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a</a:t>
            </a:r>
          </a:p>
        </p:txBody>
      </p:sp>
      <p:sp>
        <p:nvSpPr>
          <p:cNvPr id="56" name="Rectangle 79"/>
          <p:cNvSpPr>
            <a:spLocks noChangeArrowheads="1"/>
          </p:cNvSpPr>
          <p:nvPr/>
        </p:nvSpPr>
        <p:spPr bwMode="auto">
          <a:xfrm>
            <a:off x="3832242" y="5500702"/>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a</a:t>
            </a:r>
          </a:p>
        </p:txBody>
      </p:sp>
      <p:sp>
        <p:nvSpPr>
          <p:cNvPr id="63" name="角丸四角形 62"/>
          <p:cNvSpPr/>
          <p:nvPr/>
        </p:nvSpPr>
        <p:spPr>
          <a:xfrm>
            <a:off x="5857884" y="1857364"/>
            <a:ext cx="1857388" cy="642942"/>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ysClr val="windowText" lastClr="000000"/>
                </a:solidFill>
              </a:rPr>
              <a:t>ジョブ</a:t>
            </a:r>
            <a:r>
              <a:rPr lang="en-US" altLang="ja-JP" dirty="0" err="1" smtClean="0">
                <a:solidFill>
                  <a:sysClr val="windowText" lastClr="000000"/>
                </a:solidFill>
              </a:rPr>
              <a:t>ab</a:t>
            </a:r>
            <a:endParaRPr kumimoji="1" lang="ja-JP" altLang="en-US" dirty="0" smtClean="0">
              <a:solidFill>
                <a:sysClr val="windowText" lastClr="000000"/>
              </a:solidFill>
            </a:endParaRPr>
          </a:p>
        </p:txBody>
      </p:sp>
      <p:sp>
        <p:nvSpPr>
          <p:cNvPr id="2" name="タイトル 1"/>
          <p:cNvSpPr>
            <a:spLocks noGrp="1"/>
          </p:cNvSpPr>
          <p:nvPr>
            <p:ph type="title"/>
          </p:nvPr>
        </p:nvSpPr>
        <p:spPr>
          <a:xfrm>
            <a:off x="142844" y="214290"/>
            <a:ext cx="9001156" cy="865187"/>
          </a:xfrm>
        </p:spPr>
        <p:txBody>
          <a:bodyPr/>
          <a:lstStyle/>
          <a:p>
            <a:r>
              <a:rPr lang="ja-JP" altLang="en-US" sz="3600" dirty="0" smtClean="0"/>
              <a:t>マスタ・タスク・スティール法による分散処理</a:t>
            </a:r>
            <a:r>
              <a:rPr lang="en-US" altLang="ja-JP" sz="1800" dirty="0" smtClean="0"/>
              <a:t>[2]</a:t>
            </a:r>
            <a:endParaRPr kumimoji="1" lang="ja-JP" altLang="en-US" sz="1800" dirty="0"/>
          </a:p>
        </p:txBody>
      </p:sp>
      <p:sp>
        <p:nvSpPr>
          <p:cNvPr id="6" name="AutoShape 4"/>
          <p:cNvSpPr>
            <a:spLocks noChangeArrowheads="1"/>
          </p:cNvSpPr>
          <p:nvPr/>
        </p:nvSpPr>
        <p:spPr bwMode="auto">
          <a:xfrm>
            <a:off x="1892275" y="3643314"/>
            <a:ext cx="617537" cy="1228725"/>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u="sng"/>
              <a:t>a</a:t>
            </a:r>
            <a:r>
              <a:rPr lang="ja-JP" altLang="en-US" u="sng"/>
              <a:t>：</a:t>
            </a:r>
            <a:r>
              <a:rPr lang="en-US" altLang="ja-JP" u="sng"/>
              <a:t>4</a:t>
            </a:r>
          </a:p>
          <a:p>
            <a:pPr algn="ctr"/>
            <a:r>
              <a:rPr lang="en-US" altLang="ja-JP" u="sng"/>
              <a:t>b</a:t>
            </a:r>
            <a:r>
              <a:rPr lang="ja-JP" altLang="en-US" u="sng"/>
              <a:t>：</a:t>
            </a:r>
            <a:r>
              <a:rPr lang="en-US" altLang="ja-JP" u="sng"/>
              <a:t>3</a:t>
            </a:r>
          </a:p>
          <a:p>
            <a:pPr algn="ctr"/>
            <a:r>
              <a:rPr lang="en-US" altLang="ja-JP" u="sng"/>
              <a:t>c</a:t>
            </a:r>
            <a:r>
              <a:rPr lang="ja-JP" altLang="en-US" u="sng"/>
              <a:t>：</a:t>
            </a:r>
            <a:r>
              <a:rPr lang="en-US" altLang="ja-JP" u="sng"/>
              <a:t>3</a:t>
            </a:r>
          </a:p>
          <a:p>
            <a:pPr algn="ctr"/>
            <a:r>
              <a:rPr lang="en-US" altLang="ja-JP"/>
              <a:t>d</a:t>
            </a:r>
            <a:r>
              <a:rPr lang="ja-JP" altLang="en-US"/>
              <a:t>：</a:t>
            </a:r>
            <a:r>
              <a:rPr lang="en-US" altLang="ja-JP"/>
              <a:t>1</a:t>
            </a:r>
          </a:p>
        </p:txBody>
      </p:sp>
      <p:grpSp>
        <p:nvGrpSpPr>
          <p:cNvPr id="44" name="グループ化 43"/>
          <p:cNvGrpSpPr/>
          <p:nvPr/>
        </p:nvGrpSpPr>
        <p:grpSpPr>
          <a:xfrm>
            <a:off x="857224" y="3357562"/>
            <a:ext cx="936625" cy="1657350"/>
            <a:chOff x="2214546" y="3286124"/>
            <a:chExt cx="936625" cy="1657350"/>
          </a:xfrm>
        </p:grpSpPr>
        <p:sp>
          <p:nvSpPr>
            <p:cNvPr id="46" name="Rectangle 56"/>
            <p:cNvSpPr>
              <a:spLocks noChangeArrowheads="1"/>
            </p:cNvSpPr>
            <p:nvPr/>
          </p:nvSpPr>
          <p:spPr bwMode="auto">
            <a:xfrm>
              <a:off x="2214546" y="3286124"/>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c  d</a:t>
              </a:r>
            </a:p>
          </p:txBody>
        </p:sp>
        <p:sp>
          <p:nvSpPr>
            <p:cNvPr id="47" name="Rectangle 57"/>
            <p:cNvSpPr>
              <a:spLocks noChangeArrowheads="1"/>
            </p:cNvSpPr>
            <p:nvPr/>
          </p:nvSpPr>
          <p:spPr bwMode="auto">
            <a:xfrm>
              <a:off x="2214546" y="37195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  c</a:t>
              </a:r>
            </a:p>
          </p:txBody>
        </p:sp>
        <p:sp>
          <p:nvSpPr>
            <p:cNvPr id="48" name="Rectangle 58"/>
            <p:cNvSpPr>
              <a:spLocks noChangeArrowheads="1"/>
            </p:cNvSpPr>
            <p:nvPr/>
          </p:nvSpPr>
          <p:spPr bwMode="auto">
            <a:xfrm>
              <a:off x="2214546" y="41513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b  a</a:t>
              </a:r>
            </a:p>
          </p:txBody>
        </p:sp>
        <p:sp>
          <p:nvSpPr>
            <p:cNvPr id="49" name="Rectangle 59"/>
            <p:cNvSpPr>
              <a:spLocks noChangeArrowheads="1"/>
            </p:cNvSpPr>
            <p:nvPr/>
          </p:nvSpPr>
          <p:spPr bwMode="auto">
            <a:xfrm>
              <a:off x="2214546" y="45831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a:t>
              </a:r>
              <a:r>
                <a:rPr lang="en-US" altLang="ja-JP" dirty="0" err="1"/>
                <a:t>a</a:t>
              </a:r>
              <a:r>
                <a:rPr lang="en-US" altLang="ja-JP" dirty="0"/>
                <a:t>  b</a:t>
              </a:r>
            </a:p>
          </p:txBody>
        </p:sp>
      </p:grpSp>
      <p:sp>
        <p:nvSpPr>
          <p:cNvPr id="16" name="AutoShape 16"/>
          <p:cNvSpPr>
            <a:spLocks noChangeArrowheads="1"/>
          </p:cNvSpPr>
          <p:nvPr/>
        </p:nvSpPr>
        <p:spPr bwMode="auto">
          <a:xfrm rot="19232820">
            <a:off x="2305771" y="3228660"/>
            <a:ext cx="1833835" cy="198150"/>
          </a:xfrm>
          <a:prstGeom prst="rightArrow">
            <a:avLst>
              <a:gd name="adj1" fmla="val 50000"/>
              <a:gd name="adj2" fmla="val 194010"/>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8" name="AutoShape 18"/>
          <p:cNvSpPr>
            <a:spLocks noChangeArrowheads="1"/>
          </p:cNvSpPr>
          <p:nvPr/>
        </p:nvSpPr>
        <p:spPr bwMode="auto">
          <a:xfrm rot="1867080">
            <a:off x="2339167" y="4718041"/>
            <a:ext cx="1758522" cy="182210"/>
          </a:xfrm>
          <a:prstGeom prst="rightArrow">
            <a:avLst>
              <a:gd name="adj1" fmla="val 50000"/>
              <a:gd name="adj2" fmla="val 24235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7" name="AutoShape 17"/>
          <p:cNvSpPr>
            <a:spLocks noChangeArrowheads="1"/>
          </p:cNvSpPr>
          <p:nvPr/>
        </p:nvSpPr>
        <p:spPr bwMode="auto">
          <a:xfrm rot="270053">
            <a:off x="2437821" y="4136451"/>
            <a:ext cx="1521076" cy="177271"/>
          </a:xfrm>
          <a:prstGeom prst="rightArrow">
            <a:avLst>
              <a:gd name="adj1" fmla="val 50000"/>
              <a:gd name="adj2" fmla="val 21424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64" name="角丸四角形 63"/>
          <p:cNvSpPr/>
          <p:nvPr/>
        </p:nvSpPr>
        <p:spPr>
          <a:xfrm>
            <a:off x="5857884" y="2643182"/>
            <a:ext cx="1857388" cy="642942"/>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ジョブ</a:t>
            </a:r>
            <a:r>
              <a:rPr lang="en-US" altLang="ja-JP" dirty="0" smtClean="0">
                <a:solidFill>
                  <a:sysClr val="windowText" lastClr="000000"/>
                </a:solidFill>
              </a:rPr>
              <a:t>ac</a:t>
            </a:r>
            <a:endParaRPr kumimoji="1" lang="ja-JP" altLang="en-US" dirty="0" smtClean="0">
              <a:solidFill>
                <a:sysClr val="windowText" lastClr="000000"/>
              </a:solidFill>
            </a:endParaRPr>
          </a:p>
        </p:txBody>
      </p:sp>
      <p:grpSp>
        <p:nvGrpSpPr>
          <p:cNvPr id="98" name="グループ化 97"/>
          <p:cNvGrpSpPr/>
          <p:nvPr/>
        </p:nvGrpSpPr>
        <p:grpSpPr>
          <a:xfrm>
            <a:off x="5929322" y="2071678"/>
            <a:ext cx="1333505" cy="273050"/>
            <a:chOff x="5929322" y="2071678"/>
            <a:chExt cx="1333505" cy="273050"/>
          </a:xfrm>
        </p:grpSpPr>
        <p:sp>
          <p:nvSpPr>
            <p:cNvPr id="13" name="Rectangle 11"/>
            <p:cNvSpPr>
              <a:spLocks noChangeArrowheads="1"/>
            </p:cNvSpPr>
            <p:nvPr/>
          </p:nvSpPr>
          <p:spPr bwMode="auto">
            <a:xfrm>
              <a:off x="5929322" y="2071678"/>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c</a:t>
              </a:r>
              <a:endParaRPr lang="en-US" altLang="ja-JP" dirty="0"/>
            </a:p>
          </p:txBody>
        </p:sp>
        <p:sp>
          <p:nvSpPr>
            <p:cNvPr id="14" name="AutoShape 12"/>
            <p:cNvSpPr>
              <a:spLocks noChangeArrowheads="1"/>
            </p:cNvSpPr>
            <p:nvPr/>
          </p:nvSpPr>
          <p:spPr bwMode="auto">
            <a:xfrm>
              <a:off x="6643702" y="2071678"/>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c</a:t>
              </a:r>
              <a:r>
                <a:rPr lang="ja-JP" altLang="en-US" dirty="0"/>
                <a:t>：</a:t>
              </a:r>
              <a:r>
                <a:rPr lang="en-US" altLang="ja-JP" dirty="0"/>
                <a:t>1</a:t>
              </a:r>
            </a:p>
          </p:txBody>
        </p:sp>
      </p:grpSp>
      <p:sp>
        <p:nvSpPr>
          <p:cNvPr id="106" name="正方形/長方形 105"/>
          <p:cNvSpPr/>
          <p:nvPr/>
        </p:nvSpPr>
        <p:spPr>
          <a:xfrm>
            <a:off x="285720" y="5572140"/>
            <a:ext cx="3071834" cy="707886"/>
          </a:xfrm>
          <a:prstGeom prst="rect">
            <a:avLst/>
          </a:prstGeom>
        </p:spPr>
        <p:txBody>
          <a:bodyPr wrap="square">
            <a:spAutoFit/>
          </a:bodyPr>
          <a:lstStyle/>
          <a:p>
            <a:r>
              <a:rPr lang="en-US" altLang="ja-JP" sz="1000" dirty="0" smtClean="0"/>
              <a:t>[2]</a:t>
            </a:r>
            <a:r>
              <a:rPr lang="ja-JP" altLang="en-US" sz="1000" dirty="0" smtClean="0"/>
              <a:t>　高木充，田村慶一，周藤俊秀，北上始</a:t>
            </a:r>
            <a:endParaRPr lang="en-US" altLang="ja-JP" sz="1000" dirty="0" smtClean="0"/>
          </a:p>
          <a:p>
            <a:r>
              <a:rPr lang="ja-JP" altLang="en-US" sz="1000" dirty="0" smtClean="0"/>
              <a:t>並列 </a:t>
            </a:r>
            <a:r>
              <a:rPr lang="en-US" altLang="ja-JP" sz="1000" dirty="0" smtClean="0"/>
              <a:t>Modified </a:t>
            </a:r>
            <a:r>
              <a:rPr lang="en-US" altLang="ja-JP" sz="1000" dirty="0" err="1" smtClean="0"/>
              <a:t>PrefixSpan</a:t>
            </a:r>
            <a:r>
              <a:rPr lang="en-US" altLang="ja-JP" sz="1000" dirty="0" smtClean="0"/>
              <a:t> </a:t>
            </a:r>
            <a:r>
              <a:rPr lang="ja-JP" altLang="en-US" sz="1000" dirty="0" smtClean="0"/>
              <a:t>法における動的負荷分散手法，</a:t>
            </a:r>
            <a:endParaRPr lang="en-US" altLang="ja-JP" sz="1000" dirty="0" smtClean="0"/>
          </a:p>
          <a:p>
            <a:r>
              <a:rPr lang="ja-JP" altLang="en-US" sz="1000" dirty="0" smtClean="0"/>
              <a:t>情報処理学会研究報告，</a:t>
            </a:r>
            <a:r>
              <a:rPr lang="en-US" altLang="ja-JP" sz="1000" dirty="0" smtClean="0"/>
              <a:t>Vol.2004, pp. 9-15 (2004)</a:t>
            </a:r>
          </a:p>
        </p:txBody>
      </p:sp>
      <p:sp>
        <p:nvSpPr>
          <p:cNvPr id="65" name="日付プレースホルダ 64"/>
          <p:cNvSpPr>
            <a:spLocks noGrp="1"/>
          </p:cNvSpPr>
          <p:nvPr>
            <p:ph type="dt" sz="half" idx="11"/>
          </p:nvPr>
        </p:nvSpPr>
        <p:spPr/>
        <p:txBody>
          <a:bodyPr/>
          <a:lstStyle/>
          <a:p>
            <a:fld id="{B4E40C14-1211-4FE9-9DF7-828CBAF34FD9}" type="datetime1">
              <a:rPr lang="ja-JP" altLang="en-US" smtClean="0"/>
              <a:pPr/>
              <a:t>2009/2/23</a:t>
            </a:fld>
            <a:endParaRPr lang="en-US" altLang="ja-JP"/>
          </a:p>
        </p:txBody>
      </p:sp>
      <p:sp>
        <p:nvSpPr>
          <p:cNvPr id="66" name="スライド番号プレースホルダ 65"/>
          <p:cNvSpPr>
            <a:spLocks noGrp="1"/>
          </p:cNvSpPr>
          <p:nvPr>
            <p:ph type="sldNum" sz="quarter" idx="12"/>
          </p:nvPr>
        </p:nvSpPr>
        <p:spPr/>
        <p:txBody>
          <a:bodyPr/>
          <a:lstStyle/>
          <a:p>
            <a:fld id="{E0B8FA13-F6B3-42AE-8274-8875A6E5487C}" type="slidenum">
              <a:rPr lang="en-US" altLang="ja-JP" smtClean="0"/>
              <a:pPr/>
              <a:t>7</a:t>
            </a:fld>
            <a:endParaRPr lang="en-US" altLang="ja-JP"/>
          </a:p>
        </p:txBody>
      </p:sp>
      <p:sp>
        <p:nvSpPr>
          <p:cNvPr id="72" name="角丸四角形吹き出し 71"/>
          <p:cNvSpPr/>
          <p:nvPr/>
        </p:nvSpPr>
        <p:spPr>
          <a:xfrm>
            <a:off x="6429356" y="5143512"/>
            <a:ext cx="2714644" cy="571504"/>
          </a:xfrm>
          <a:prstGeom prst="wedgeRoundRectCallout">
            <a:avLst>
              <a:gd name="adj1" fmla="val -83487"/>
              <a:gd name="adj2" fmla="val -196350"/>
              <a:gd name="adj3" fmla="val 16667"/>
            </a:avLst>
          </a:prstGeom>
          <a:solidFill>
            <a:schemeClr val="accent5"/>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ysClr val="windowText" lastClr="000000"/>
                </a:solidFill>
              </a:rPr>
              <a:t>処理が終わった！</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xit" presetSubtype="10" fill="hold" grpId="1" nodeType="clickEffect">
                                  <p:stCondLst>
                                    <p:cond delay="0"/>
                                  </p:stCondLst>
                                  <p:childTnLst>
                                    <p:animEffect transition="out" filter="checkerboard(across)">
                                      <p:cBhvr>
                                        <p:cTn id="6" dur="500"/>
                                        <p:tgtEl>
                                          <p:spTgt spid="63"/>
                                        </p:tgtEl>
                                      </p:cBhvr>
                                    </p:animEffect>
                                    <p:set>
                                      <p:cBhvr>
                                        <p:cTn id="7" dur="1" fill="hold">
                                          <p:stCondLst>
                                            <p:cond delay="499"/>
                                          </p:stCondLst>
                                        </p:cTn>
                                        <p:tgtEl>
                                          <p:spTgt spid="63"/>
                                        </p:tgtEl>
                                        <p:attrNameLst>
                                          <p:attrName>style.visibility</p:attrName>
                                        </p:attrNameLst>
                                      </p:cBhvr>
                                      <p:to>
                                        <p:strVal val="hidden"/>
                                      </p:to>
                                    </p:set>
                                  </p:childTnLst>
                                </p:cTn>
                              </p:par>
                            </p:childTnLst>
                          </p:cTn>
                        </p:par>
                        <p:par>
                          <p:cTn id="8" fill="hold">
                            <p:stCondLst>
                              <p:cond delay="500"/>
                            </p:stCondLst>
                            <p:childTnLst>
                              <p:par>
                                <p:cTn id="9" presetID="5" presetClass="entr" presetSubtype="10" fill="hold" nodeType="afterEffect">
                                  <p:stCondLst>
                                    <p:cond delay="0"/>
                                  </p:stCondLst>
                                  <p:childTnLst>
                                    <p:set>
                                      <p:cBhvr>
                                        <p:cTn id="10" dur="1" fill="hold">
                                          <p:stCondLst>
                                            <p:cond delay="0"/>
                                          </p:stCondLst>
                                        </p:cTn>
                                        <p:tgtEl>
                                          <p:spTgt spid="98"/>
                                        </p:tgtEl>
                                        <p:attrNameLst>
                                          <p:attrName>style.visibility</p:attrName>
                                        </p:attrNameLst>
                                      </p:cBhvr>
                                      <p:to>
                                        <p:strVal val="visible"/>
                                      </p:to>
                                    </p:set>
                                    <p:animEffect transition="in" filter="checkerboard(across)">
                                      <p:cBhvr>
                                        <p:cTn id="11" dur="500"/>
                                        <p:tgtEl>
                                          <p:spTgt spid="98"/>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72"/>
                                        </p:tgtEl>
                                        <p:attrNameLst>
                                          <p:attrName>style.visibility</p:attrName>
                                        </p:attrNameLst>
                                      </p:cBhvr>
                                      <p:to>
                                        <p:strVal val="visible"/>
                                      </p:to>
                                    </p:set>
                                    <p:animEffect transition="in" filter="checkerboard(across)">
                                      <p:cBhvr>
                                        <p:cTn id="16" dur="500"/>
                                        <p:tgtEl>
                                          <p:spTgt spid="72"/>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xit" presetSubtype="10" fill="hold" grpId="0" nodeType="clickEffect">
                                  <p:stCondLst>
                                    <p:cond delay="0"/>
                                  </p:stCondLst>
                                  <p:childTnLst>
                                    <p:animEffect transition="out" filter="checkerboard(across)">
                                      <p:cBhvr>
                                        <p:cTn id="20" dur="500"/>
                                        <p:tgtEl>
                                          <p:spTgt spid="33"/>
                                        </p:tgtEl>
                                      </p:cBhvr>
                                    </p:animEffect>
                                    <p:set>
                                      <p:cBhvr>
                                        <p:cTn id="21" dur="1" fill="hold">
                                          <p:stCondLst>
                                            <p:cond delay="499"/>
                                          </p:stCondLst>
                                        </p:cTn>
                                        <p:tgtEl>
                                          <p:spTgt spid="33"/>
                                        </p:tgtEl>
                                        <p:attrNameLst>
                                          <p:attrName>style.visibility</p:attrName>
                                        </p:attrNameLst>
                                      </p:cBhvr>
                                      <p:to>
                                        <p:strVal val="hidden"/>
                                      </p:to>
                                    </p:set>
                                  </p:childTnLst>
                                </p:cTn>
                              </p:par>
                              <p:par>
                                <p:cTn id="22" presetID="5" presetClass="exit" presetSubtype="10" fill="hold" grpId="0" nodeType="withEffect">
                                  <p:stCondLst>
                                    <p:cond delay="0"/>
                                  </p:stCondLst>
                                  <p:childTnLst>
                                    <p:animEffect transition="out" filter="checkerboard(across)">
                                      <p:cBhvr>
                                        <p:cTn id="23" dur="500"/>
                                        <p:tgtEl>
                                          <p:spTgt spid="32"/>
                                        </p:tgtEl>
                                      </p:cBhvr>
                                    </p:animEffect>
                                    <p:set>
                                      <p:cBhvr>
                                        <p:cTn id="24" dur="1" fill="hold">
                                          <p:stCondLst>
                                            <p:cond delay="499"/>
                                          </p:stCondLst>
                                        </p:cTn>
                                        <p:tgtEl>
                                          <p:spTgt spid="32"/>
                                        </p:tgtEl>
                                        <p:attrNameLst>
                                          <p:attrName>style.visibility</p:attrName>
                                        </p:attrNameLst>
                                      </p:cBhvr>
                                      <p:to>
                                        <p:strVal val="hidden"/>
                                      </p:to>
                                    </p:set>
                                  </p:childTnLst>
                                </p:cTn>
                              </p:par>
                              <p:par>
                                <p:cTn id="25" presetID="5" presetClass="entr" presetSubtype="10" fill="hold" grpId="0" nodeType="withEffect">
                                  <p:stCondLst>
                                    <p:cond delay="0"/>
                                  </p:stCondLst>
                                  <p:childTnLst>
                                    <p:set>
                                      <p:cBhvr>
                                        <p:cTn id="26" dur="1" fill="hold">
                                          <p:stCondLst>
                                            <p:cond delay="0"/>
                                          </p:stCondLst>
                                        </p:cTn>
                                        <p:tgtEl>
                                          <p:spTgt spid="78"/>
                                        </p:tgtEl>
                                        <p:attrNameLst>
                                          <p:attrName>style.visibility</p:attrName>
                                        </p:attrNameLst>
                                      </p:cBhvr>
                                      <p:to>
                                        <p:strVal val="visible"/>
                                      </p:to>
                                    </p:set>
                                    <p:animEffect transition="in" filter="checkerboard(across)">
                                      <p:cBhvr>
                                        <p:cTn id="27" dur="500"/>
                                        <p:tgtEl>
                                          <p:spTgt spid="78"/>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79"/>
                                        </p:tgtEl>
                                        <p:attrNameLst>
                                          <p:attrName>style.visibility</p:attrName>
                                        </p:attrNameLst>
                                      </p:cBhvr>
                                      <p:to>
                                        <p:strVal val="visible"/>
                                      </p:to>
                                    </p:set>
                                    <p:animEffect transition="in" filter="checkerboard(across)">
                                      <p:cBhvr>
                                        <p:cTn id="30" dur="5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 grpId="0" animBg="1"/>
      <p:bldP spid="78" grpId="0" animBg="1"/>
      <p:bldP spid="32" grpId="0" animBg="1"/>
      <p:bldP spid="33" grpId="0" animBg="1"/>
      <p:bldP spid="63" grpId="1" animBg="1"/>
      <p:bldP spid="7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3" name="コンテンツ プレースホルダ 2"/>
          <p:cNvSpPr>
            <a:spLocks noGrp="1"/>
          </p:cNvSpPr>
          <p:nvPr>
            <p:ph idx="1"/>
          </p:nvPr>
        </p:nvSpPr>
        <p:spPr>
          <a:xfrm>
            <a:off x="457200" y="1412875"/>
            <a:ext cx="8229600" cy="4087827"/>
          </a:xfrm>
          <a:ln w="25400" cmpd="sng"/>
        </p:spPr>
        <p:txBody>
          <a:bodyPr/>
          <a:lstStyle/>
          <a:p>
            <a:r>
              <a:rPr kumimoji="1" lang="ja-JP" altLang="en-US" sz="2800" dirty="0" smtClean="0"/>
              <a:t>実験の目的</a:t>
            </a:r>
            <a:endParaRPr lang="en-US" altLang="ja-JP" sz="2800" dirty="0" smtClean="0"/>
          </a:p>
          <a:p>
            <a:pPr lvl="1"/>
            <a:r>
              <a:rPr lang="en-US" altLang="ja-JP" sz="2400" dirty="0" smtClean="0"/>
              <a:t>Java</a:t>
            </a:r>
            <a:r>
              <a:rPr lang="ja-JP" altLang="en-US" sz="2400" dirty="0" smtClean="0"/>
              <a:t>ソースコードを対象とした場合の分散処理法の有効性の調査</a:t>
            </a:r>
            <a:endParaRPr lang="en-US" altLang="ja-JP" sz="2400" dirty="0" smtClean="0"/>
          </a:p>
          <a:p>
            <a:pPr lvl="2">
              <a:buNone/>
            </a:pPr>
            <a:r>
              <a:rPr kumimoji="1" lang="ja-JP" altLang="en-US" sz="1800" dirty="0" smtClean="0"/>
              <a:t>従来の対象データはアミノ酸データベースなど</a:t>
            </a:r>
            <a:endParaRPr kumimoji="1" lang="en-US" altLang="ja-JP" sz="1800" dirty="0" smtClean="0"/>
          </a:p>
          <a:p>
            <a:r>
              <a:rPr kumimoji="1" lang="ja-JP" altLang="en-US" sz="2800" dirty="0" smtClean="0"/>
              <a:t>実験環境</a:t>
            </a:r>
            <a:endParaRPr kumimoji="1" lang="en-US" altLang="ja-JP" sz="2800" dirty="0" smtClean="0"/>
          </a:p>
          <a:p>
            <a:pPr lvl="1"/>
            <a:r>
              <a:rPr lang="ja-JP" altLang="en-US" sz="2400" dirty="0" smtClean="0"/>
              <a:t>マスタ：</a:t>
            </a:r>
            <a:r>
              <a:rPr lang="en-US" altLang="ja-JP" sz="2400" dirty="0" smtClean="0"/>
              <a:t>Pentium4   3.2GHz </a:t>
            </a:r>
            <a:r>
              <a:rPr lang="ja-JP" altLang="en-US" sz="2400" dirty="0" smtClean="0"/>
              <a:t>搭載の計算機</a:t>
            </a:r>
            <a:r>
              <a:rPr lang="en-US" altLang="ja-JP" sz="2400" dirty="0" smtClean="0"/>
              <a:t>1</a:t>
            </a:r>
            <a:r>
              <a:rPr lang="ja-JP" altLang="en-US" sz="2400" dirty="0" smtClean="0"/>
              <a:t>台</a:t>
            </a:r>
            <a:endParaRPr lang="en-US" altLang="ja-JP" sz="2400" dirty="0" smtClean="0"/>
          </a:p>
          <a:p>
            <a:pPr lvl="1"/>
            <a:r>
              <a:rPr kumimoji="1" lang="ja-JP" altLang="en-US" sz="2400" dirty="0" smtClean="0"/>
              <a:t>ワーカ：</a:t>
            </a:r>
            <a:r>
              <a:rPr lang="en-US" altLang="ja-JP" sz="2400" dirty="0" smtClean="0"/>
              <a:t>Pentium4   1.5GHz</a:t>
            </a:r>
            <a:r>
              <a:rPr lang="ja-JP" altLang="en-US" sz="2400" dirty="0" smtClean="0"/>
              <a:t> 搭載の計算機</a:t>
            </a:r>
            <a:r>
              <a:rPr lang="en-US" altLang="ja-JP" sz="2400" dirty="0" smtClean="0"/>
              <a:t>6</a:t>
            </a:r>
            <a:r>
              <a:rPr lang="ja-JP" altLang="en-US" sz="2400" dirty="0" smtClean="0"/>
              <a:t>台</a:t>
            </a:r>
            <a:endParaRPr kumimoji="1" lang="en-US" altLang="ja-JP" sz="2400" dirty="0" smtClean="0"/>
          </a:p>
          <a:p>
            <a:pPr lvl="1"/>
            <a:r>
              <a:rPr lang="ja-JP" altLang="en-US" sz="2400" dirty="0" smtClean="0"/>
              <a:t>通信：</a:t>
            </a:r>
            <a:r>
              <a:rPr lang="en-US" altLang="ja-JP" sz="2400" dirty="0" smtClean="0"/>
              <a:t>Ethernet</a:t>
            </a:r>
            <a:r>
              <a:rPr lang="ja-JP" altLang="en-US" sz="2400" dirty="0" smtClean="0"/>
              <a:t> </a:t>
            </a:r>
            <a:r>
              <a:rPr lang="en-US" altLang="ja-JP" sz="2400" dirty="0" smtClean="0"/>
              <a:t>100base-TX</a:t>
            </a:r>
          </a:p>
          <a:p>
            <a:pPr lvl="1"/>
            <a:r>
              <a:rPr kumimoji="1" lang="ja-JP" altLang="en-US" sz="2400" dirty="0" smtClean="0"/>
              <a:t>最小サポート値：４</a:t>
            </a:r>
            <a:endParaRPr kumimoji="1" lang="en-US" altLang="ja-JP" sz="2400" dirty="0" smtClean="0"/>
          </a:p>
          <a:p>
            <a:r>
              <a:rPr lang="ja-JP" altLang="en-US" sz="2800" dirty="0" smtClean="0"/>
              <a:t>評価基準：</a:t>
            </a:r>
            <a:endParaRPr lang="en-US" altLang="ja-JP" sz="2800" dirty="0" smtClean="0"/>
          </a:p>
        </p:txBody>
      </p:sp>
      <p:grpSp>
        <p:nvGrpSpPr>
          <p:cNvPr id="12" name="グループ化 11"/>
          <p:cNvGrpSpPr/>
          <p:nvPr/>
        </p:nvGrpSpPr>
        <p:grpSpPr>
          <a:xfrm>
            <a:off x="2500298" y="5214950"/>
            <a:ext cx="5429288" cy="828738"/>
            <a:chOff x="1714480" y="5500702"/>
            <a:chExt cx="5429288" cy="828738"/>
          </a:xfrm>
        </p:grpSpPr>
        <p:sp>
          <p:nvSpPr>
            <p:cNvPr id="4" name="テキスト ボックス 3"/>
            <p:cNvSpPr txBox="1"/>
            <p:nvPr/>
          </p:nvSpPr>
          <p:spPr>
            <a:xfrm>
              <a:off x="3000364" y="5500702"/>
              <a:ext cx="3929090" cy="400110"/>
            </a:xfrm>
            <a:prstGeom prst="rect">
              <a:avLst/>
            </a:prstGeom>
            <a:noFill/>
          </p:spPr>
          <p:txBody>
            <a:bodyPr wrap="square" rtlCol="0">
              <a:spAutoFit/>
            </a:bodyPr>
            <a:lstStyle/>
            <a:p>
              <a:pPr lvl="1">
                <a:buNone/>
              </a:pPr>
              <a:r>
                <a:rPr lang="ja-JP" altLang="en-US" sz="2000" dirty="0" smtClean="0"/>
                <a:t>ワーカ１台のときの処理時間</a:t>
              </a:r>
              <a:endParaRPr lang="en-US" altLang="ja-JP" sz="2000" dirty="0" smtClean="0"/>
            </a:p>
          </p:txBody>
        </p:sp>
        <p:sp>
          <p:nvSpPr>
            <p:cNvPr id="5" name="テキスト ボックス 4"/>
            <p:cNvSpPr txBox="1"/>
            <p:nvPr/>
          </p:nvSpPr>
          <p:spPr>
            <a:xfrm>
              <a:off x="1714480" y="5715016"/>
              <a:ext cx="1928826" cy="400110"/>
            </a:xfrm>
            <a:prstGeom prst="rect">
              <a:avLst/>
            </a:prstGeom>
            <a:noFill/>
          </p:spPr>
          <p:txBody>
            <a:bodyPr wrap="square" rtlCol="0">
              <a:spAutoFit/>
            </a:bodyPr>
            <a:lstStyle/>
            <a:p>
              <a:r>
                <a:rPr lang="ja-JP" altLang="en-US" sz="2000" dirty="0" smtClean="0"/>
                <a:t>性能向上比＝</a:t>
              </a:r>
              <a:endParaRPr kumimoji="1" lang="ja-JP" altLang="en-US" sz="2000" dirty="0"/>
            </a:p>
          </p:txBody>
        </p:sp>
        <p:sp>
          <p:nvSpPr>
            <p:cNvPr id="6" name="テキスト ボックス 5"/>
            <p:cNvSpPr txBox="1"/>
            <p:nvPr/>
          </p:nvSpPr>
          <p:spPr>
            <a:xfrm>
              <a:off x="3000364" y="5929330"/>
              <a:ext cx="4143404" cy="400110"/>
            </a:xfrm>
            <a:prstGeom prst="rect">
              <a:avLst/>
            </a:prstGeom>
            <a:noFill/>
          </p:spPr>
          <p:txBody>
            <a:bodyPr wrap="square" rtlCol="0">
              <a:spAutoFit/>
            </a:bodyPr>
            <a:lstStyle/>
            <a:p>
              <a:pPr lvl="1">
                <a:buNone/>
              </a:pPr>
              <a:r>
                <a:rPr lang="ja-JP" altLang="en-US" sz="2000" dirty="0" smtClean="0"/>
                <a:t>ワーカ</a:t>
              </a:r>
              <a:r>
                <a:rPr lang="en-US" altLang="ja-JP" sz="2000" dirty="0" smtClean="0"/>
                <a:t>N</a:t>
              </a:r>
              <a:r>
                <a:rPr lang="ja-JP" altLang="en-US" sz="2000" dirty="0" smtClean="0"/>
                <a:t>台のときの処理時間</a:t>
              </a:r>
              <a:endParaRPr lang="en-US" altLang="ja-JP" sz="2000" dirty="0" smtClean="0"/>
            </a:p>
          </p:txBody>
        </p:sp>
        <p:cxnSp>
          <p:nvCxnSpPr>
            <p:cNvPr id="8" name="直線コネクタ 7"/>
            <p:cNvCxnSpPr/>
            <p:nvPr/>
          </p:nvCxnSpPr>
          <p:spPr>
            <a:xfrm>
              <a:off x="3571868" y="5929330"/>
              <a:ext cx="3143272"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 name="日付プレースホルダ 12"/>
          <p:cNvSpPr>
            <a:spLocks noGrp="1"/>
          </p:cNvSpPr>
          <p:nvPr>
            <p:ph type="dt" sz="half" idx="11"/>
          </p:nvPr>
        </p:nvSpPr>
        <p:spPr/>
        <p:txBody>
          <a:bodyPr/>
          <a:lstStyle/>
          <a:p>
            <a:fld id="{B5BFE89A-4AE4-4F09-89AB-ECC1DE5089ED}" type="datetime1">
              <a:rPr lang="ja-JP" altLang="en-US" smtClean="0"/>
              <a:pPr/>
              <a:t>2009/2/23</a:t>
            </a:fld>
            <a:endParaRPr lang="en-US" altLang="ja-JP"/>
          </a:p>
        </p:txBody>
      </p:sp>
      <p:sp>
        <p:nvSpPr>
          <p:cNvPr id="14" name="スライド番号プレースホルダ 13"/>
          <p:cNvSpPr>
            <a:spLocks noGrp="1"/>
          </p:cNvSpPr>
          <p:nvPr>
            <p:ph type="sldNum" sz="quarter" idx="12"/>
          </p:nvPr>
        </p:nvSpPr>
        <p:spPr/>
        <p:txBody>
          <a:bodyPr/>
          <a:lstStyle/>
          <a:p>
            <a:fld id="{E0B8FA13-F6B3-42AE-8274-8875A6E5487C}" type="slidenum">
              <a:rPr lang="en-US" altLang="ja-JP" smtClean="0"/>
              <a:pPr/>
              <a:t>8</a:t>
            </a:fld>
            <a:endParaRPr lang="en-US" altLang="ja-JP"/>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el-BlueMonday-white">
  <a:themeElements>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new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prstDash val="sysDash"/>
        </a:ln>
      </a:spPr>
      <a:bodyPr rtlCol="0" anchor="ctr"/>
      <a:lstStyle>
        <a:defPPr algn="ctr">
          <a:defRPr kumimoji="1" sz="24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new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new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new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new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new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new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new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new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new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new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new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Sel-BlueMonday-white</Template>
  <TotalTime>2565</TotalTime>
  <Words>3375</Words>
  <Application>Microsoft Office PowerPoint</Application>
  <PresentationFormat>画面に合わせる (4:3)</PresentationFormat>
  <Paragraphs>881</Paragraphs>
  <Slides>27</Slides>
  <Notes>27</Notes>
  <HiddenSlides>12</HiddenSlides>
  <MMClips>0</MMClips>
  <ScaleCrop>false</ScaleCrop>
  <HeadingPairs>
    <vt:vector size="4" baseType="variant">
      <vt:variant>
        <vt:lpstr>テーマ</vt:lpstr>
      </vt:variant>
      <vt:variant>
        <vt:i4>1</vt:i4>
      </vt:variant>
      <vt:variant>
        <vt:lpstr>スライド タイトル</vt:lpstr>
      </vt:variant>
      <vt:variant>
        <vt:i4>27</vt:i4>
      </vt:variant>
    </vt:vector>
  </HeadingPairs>
  <TitlesOfParts>
    <vt:vector size="28" baseType="lpstr">
      <vt:lpstr>Sel-BlueMonday-white</vt:lpstr>
      <vt:lpstr>分散処理を用いた大規模ソフトウェアに対するコーディングパターン検出ツール</vt:lpstr>
      <vt:lpstr>研究の概要</vt:lpstr>
      <vt:lpstr>コーディングパターンの例</vt:lpstr>
      <vt:lpstr>コーディングパターン検出の流れ</vt:lpstr>
      <vt:lpstr>シーケンシャルパターンマイニングの実行例</vt:lpstr>
      <vt:lpstr>計算量の問題</vt:lpstr>
      <vt:lpstr>マスタ・ワーカ法による分散処理[1]</vt:lpstr>
      <vt:lpstr>マスタ・タスク・スティール法による分散処理[2]</vt:lpstr>
      <vt:lpstr>評価実験</vt:lpstr>
      <vt:lpstr>実験対象</vt:lpstr>
      <vt:lpstr>マスタ・ワーカ法を用いた場合の性能向上比</vt:lpstr>
      <vt:lpstr>各ジョブの処理時間が全ジョブの処理時間 の合計に占める割合</vt:lpstr>
      <vt:lpstr>マスタ・タスク・スティール法を用いた場合の 性能向上比</vt:lpstr>
      <vt:lpstr>考察</vt:lpstr>
      <vt:lpstr>まとめと今後の課題</vt:lpstr>
      <vt:lpstr>発表の内容</vt:lpstr>
      <vt:lpstr>コーディングパターンの例</vt:lpstr>
      <vt:lpstr>スライド 17</vt:lpstr>
      <vt:lpstr>対象の規模の増加と実行時間について</vt:lpstr>
      <vt:lpstr>PrefixSpanアルゴリズム(1/2)</vt:lpstr>
      <vt:lpstr>PrefixSpanアルゴリズム(2/2)</vt:lpstr>
      <vt:lpstr>マスタ・ワーカ法による分散処理[1]</vt:lpstr>
      <vt:lpstr>マスタ・タスク・スティール法による分散処理[2]</vt:lpstr>
      <vt:lpstr>MW法における各ワーカの処理時間</vt:lpstr>
      <vt:lpstr>実装の構成図</vt:lpstr>
      <vt:lpstr>PrefixSpanの分散処理法の例</vt:lpstr>
      <vt:lpstr>PrefixSpanのOrder？</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0</dc:title>
  <dc:creator> </dc:creator>
  <cp:lastModifiedBy> </cp:lastModifiedBy>
  <cp:revision>38</cp:revision>
  <dcterms:created xsi:type="dcterms:W3CDTF">2009-02-18T09:13:55Z</dcterms:created>
  <dcterms:modified xsi:type="dcterms:W3CDTF">2009-02-22T22:29:54Z</dcterms:modified>
</cp:coreProperties>
</file>