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69"/>
  </p:notesMasterIdLst>
  <p:handoutMasterIdLst>
    <p:handoutMasterId r:id="rId70"/>
  </p:handoutMasterIdLst>
  <p:sldIdLst>
    <p:sldId id="281" r:id="rId2"/>
    <p:sldId id="346" r:id="rId3"/>
    <p:sldId id="298" r:id="rId4"/>
    <p:sldId id="352" r:id="rId5"/>
    <p:sldId id="343" r:id="rId6"/>
    <p:sldId id="347" r:id="rId7"/>
    <p:sldId id="371" r:id="rId8"/>
    <p:sldId id="379" r:id="rId9"/>
    <p:sldId id="380" r:id="rId10"/>
    <p:sldId id="265" r:id="rId11"/>
    <p:sldId id="311" r:id="rId12"/>
    <p:sldId id="328" r:id="rId13"/>
    <p:sldId id="356" r:id="rId14"/>
    <p:sldId id="375" r:id="rId15"/>
    <p:sldId id="331" r:id="rId16"/>
    <p:sldId id="332" r:id="rId17"/>
    <p:sldId id="377" r:id="rId18"/>
    <p:sldId id="378" r:id="rId19"/>
    <p:sldId id="376" r:id="rId20"/>
    <p:sldId id="370" r:id="rId21"/>
    <p:sldId id="369" r:id="rId22"/>
    <p:sldId id="368" r:id="rId23"/>
    <p:sldId id="367" r:id="rId24"/>
    <p:sldId id="366" r:id="rId25"/>
    <p:sldId id="365" r:id="rId26"/>
    <p:sldId id="363" r:id="rId27"/>
    <p:sldId id="364" r:id="rId28"/>
    <p:sldId id="359" r:id="rId29"/>
    <p:sldId id="354" r:id="rId30"/>
    <p:sldId id="353" r:id="rId31"/>
    <p:sldId id="351" r:id="rId32"/>
    <p:sldId id="349" r:id="rId33"/>
    <p:sldId id="348" r:id="rId34"/>
    <p:sldId id="344" r:id="rId35"/>
    <p:sldId id="345" r:id="rId36"/>
    <p:sldId id="342" r:id="rId37"/>
    <p:sldId id="341" r:id="rId38"/>
    <p:sldId id="339" r:id="rId39"/>
    <p:sldId id="338" r:id="rId40"/>
    <p:sldId id="330" r:id="rId41"/>
    <p:sldId id="279" r:id="rId42"/>
    <p:sldId id="313" r:id="rId43"/>
    <p:sldId id="320" r:id="rId44"/>
    <p:sldId id="316" r:id="rId45"/>
    <p:sldId id="321" r:id="rId46"/>
    <p:sldId id="268" r:id="rId47"/>
    <p:sldId id="269" r:id="rId48"/>
    <p:sldId id="270" r:id="rId49"/>
    <p:sldId id="282" r:id="rId50"/>
    <p:sldId id="292" r:id="rId51"/>
    <p:sldId id="293" r:id="rId52"/>
    <p:sldId id="294" r:id="rId53"/>
    <p:sldId id="295" r:id="rId54"/>
    <p:sldId id="296" r:id="rId55"/>
    <p:sldId id="297" r:id="rId56"/>
    <p:sldId id="301" r:id="rId57"/>
    <p:sldId id="303" r:id="rId58"/>
    <p:sldId id="304" r:id="rId59"/>
    <p:sldId id="306" r:id="rId60"/>
    <p:sldId id="314" r:id="rId61"/>
    <p:sldId id="317" r:id="rId62"/>
    <p:sldId id="318" r:id="rId63"/>
    <p:sldId id="319" r:id="rId64"/>
    <p:sldId id="322" r:id="rId65"/>
    <p:sldId id="323" r:id="rId66"/>
    <p:sldId id="324" r:id="rId67"/>
    <p:sldId id="326" r:id="rId68"/>
  </p:sldIdLst>
  <p:sldSz cx="9144000" cy="6858000" type="screen4x3"/>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84E427A-3D55-4303-BF80-6455036E1DE7}" styleName="テーマ スタイル 1 - アクセント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4507" autoAdjust="0"/>
  </p:normalViewPr>
  <p:slideViewPr>
    <p:cSldViewPr>
      <p:cViewPr varScale="1">
        <p:scale>
          <a:sx n="62" d="100"/>
          <a:sy n="62" d="100"/>
        </p:scale>
        <p:origin x="-726" y="-90"/>
      </p:cViewPr>
      <p:guideLst>
        <p:guide orient="horz" pos="2160"/>
        <p:guide pos="2880"/>
      </p:guideLst>
    </p:cSldViewPr>
  </p:slideViewPr>
  <p:notesTextViewPr>
    <p:cViewPr>
      <p:scale>
        <a:sx n="100" d="100"/>
        <a:sy n="100" d="100"/>
      </p:scale>
      <p:origin x="0" y="0"/>
    </p:cViewPr>
  </p:notesTextViewPr>
  <p:notesViewPr>
    <p:cSldViewPr>
      <p:cViewPr varScale="1">
        <p:scale>
          <a:sx n="52" d="100"/>
          <a:sy n="52" d="100"/>
        </p:scale>
        <p:origin x="-1956" y="-96"/>
      </p:cViewPr>
      <p:guideLst>
        <p:guide orient="horz" pos="3130"/>
        <p:guide pos="2143"/>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54450" y="0"/>
            <a:ext cx="2949575" cy="496888"/>
          </a:xfrm>
          <a:prstGeom prst="rect">
            <a:avLst/>
          </a:prstGeom>
        </p:spPr>
        <p:txBody>
          <a:bodyPr vert="horz" lIns="91440" tIns="45720" rIns="91440" bIns="45720" rtlCol="0"/>
          <a:lstStyle>
            <a:lvl1pPr algn="r">
              <a:defRPr sz="1200"/>
            </a:lvl1pPr>
          </a:lstStyle>
          <a:p>
            <a:fld id="{5799F232-C906-4484-AA83-8CA956F36C1B}" type="datetimeFigureOut">
              <a:rPr kumimoji="1" lang="ja-JP" altLang="en-US" smtClean="0"/>
              <a:pPr/>
              <a:t>2010/2/22</a:t>
            </a:fld>
            <a:endParaRPr kumimoji="1" lang="ja-JP" altLang="en-US"/>
          </a:p>
        </p:txBody>
      </p:sp>
      <p:sp>
        <p:nvSpPr>
          <p:cNvPr id="4" name="フッター プレースホルダ 3"/>
          <p:cNvSpPr>
            <a:spLocks noGrp="1"/>
          </p:cNvSpPr>
          <p:nvPr>
            <p:ph type="ftr" sz="quarter" idx="2"/>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54450" y="9440863"/>
            <a:ext cx="2949575" cy="496887"/>
          </a:xfrm>
          <a:prstGeom prst="rect">
            <a:avLst/>
          </a:prstGeom>
        </p:spPr>
        <p:txBody>
          <a:bodyPr vert="horz" lIns="91440" tIns="45720" rIns="91440" bIns="45720" rtlCol="0" anchor="b"/>
          <a:lstStyle>
            <a:lvl1pPr algn="r">
              <a:defRPr sz="1200"/>
            </a:lvl1pPr>
          </a:lstStyle>
          <a:p>
            <a:fld id="{0540D960-E867-4DE2-A5A2-C91D091178E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54939" y="0"/>
            <a:ext cx="2949099" cy="496967"/>
          </a:xfrm>
          <a:prstGeom prst="rect">
            <a:avLst/>
          </a:prstGeom>
        </p:spPr>
        <p:txBody>
          <a:bodyPr vert="horz" lIns="91440" tIns="45720" rIns="91440" bIns="45720" rtlCol="0"/>
          <a:lstStyle>
            <a:lvl1pPr algn="r">
              <a:defRPr sz="1200"/>
            </a:lvl1pPr>
          </a:lstStyle>
          <a:p>
            <a:fld id="{18742611-C477-43B6-BE21-55D14E9CEF97}" type="datetimeFigureOut">
              <a:rPr kumimoji="1" lang="ja-JP" altLang="en-US" smtClean="0"/>
              <a:pPr/>
              <a:t>2010/2/22</a:t>
            </a:fld>
            <a:endParaRPr kumimoji="1" lang="ja-JP" altLang="en-US"/>
          </a:p>
        </p:txBody>
      </p:sp>
      <p:sp>
        <p:nvSpPr>
          <p:cNvPr id="4" name="スライド イメージ プレースホルダ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0562" y="4721186"/>
            <a:ext cx="5444490" cy="4472702"/>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440646"/>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4939" y="9440646"/>
            <a:ext cx="2949099" cy="496967"/>
          </a:xfrm>
          <a:prstGeom prst="rect">
            <a:avLst/>
          </a:prstGeom>
        </p:spPr>
        <p:txBody>
          <a:bodyPr vert="horz" lIns="91440" tIns="45720" rIns="91440" bIns="45720" rtlCol="0" anchor="b"/>
          <a:lstStyle>
            <a:lvl1pPr algn="r">
              <a:defRPr sz="1200"/>
            </a:lvl1pPr>
          </a:lstStyle>
          <a:p>
            <a:fld id="{EEA9E072-7312-47DC-B09E-78FBADE8EA63}"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Expand</a:t>
            </a:r>
            <a:r>
              <a:rPr kumimoji="1" lang="en-US" altLang="ja-JP" baseline="0" dirty="0" smtClean="0"/>
              <a:t> tree ---  GUI </a:t>
            </a:r>
            <a:r>
              <a:rPr kumimoji="1" lang="ja-JP" altLang="en-US" baseline="0" dirty="0" smtClean="0"/>
              <a:t>で </a:t>
            </a:r>
            <a:r>
              <a:rPr kumimoji="1" lang="en-US" altLang="ja-JP" baseline="0" dirty="0" err="1" smtClean="0"/>
              <a:t>TreeView</a:t>
            </a:r>
            <a:r>
              <a:rPr kumimoji="1" lang="en-US" altLang="ja-JP" baseline="0" dirty="0" smtClean="0"/>
              <a:t> </a:t>
            </a:r>
            <a:r>
              <a:rPr kumimoji="1" lang="ja-JP" altLang="en-US" baseline="0" dirty="0" smtClean="0"/>
              <a:t>を広げる</a:t>
            </a:r>
            <a:endParaRPr kumimoji="1" lang="en-US" altLang="ja-JP" baseline="0" dirty="0" smtClean="0"/>
          </a:p>
          <a:p>
            <a:r>
              <a:rPr kumimoji="1" lang="en-US" altLang="ja-JP" baseline="0" dirty="0" smtClean="0"/>
              <a:t>Bind socket ---   </a:t>
            </a:r>
            <a:r>
              <a:rPr kumimoji="1" lang="ja-JP" altLang="en-US" baseline="0" dirty="0" smtClean="0"/>
              <a:t>ネットワークで </a:t>
            </a:r>
            <a:r>
              <a:rPr kumimoji="1" lang="en-US" altLang="ja-JP" baseline="0" dirty="0" smtClean="0"/>
              <a:t>Socket </a:t>
            </a:r>
            <a:r>
              <a:rPr kumimoji="1" lang="ja-JP" altLang="en-US" baseline="0" dirty="0" smtClean="0"/>
              <a:t>にアドレスを結び付ける</a:t>
            </a:r>
            <a:endParaRPr kumimoji="1" lang="ja-JP" altLang="en-US" dirty="0"/>
          </a:p>
        </p:txBody>
      </p:sp>
      <p:sp>
        <p:nvSpPr>
          <p:cNvPr id="4" name="スライド番号プレースホルダ 3"/>
          <p:cNvSpPr>
            <a:spLocks noGrp="1"/>
          </p:cNvSpPr>
          <p:nvPr>
            <p:ph type="sldNum" sz="quarter" idx="10"/>
          </p:nvPr>
        </p:nvSpPr>
        <p:spPr/>
        <p:txBody>
          <a:bodyPr/>
          <a:lstStyle/>
          <a:p>
            <a:fld id="{EEA9E072-7312-47DC-B09E-78FBADE8EA63}" type="slidenum">
              <a:rPr kumimoji="1" lang="ja-JP" altLang="en-US" smtClean="0"/>
              <a:pPr/>
              <a:t>2</a:t>
            </a:fld>
            <a:endParaRPr kumimoji="1" lang="ja-JP"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Void</a:t>
            </a:r>
            <a:r>
              <a:rPr kumimoji="1" lang="ja-JP" altLang="en-US" dirty="0" smtClean="0"/>
              <a:t>は</a:t>
            </a:r>
            <a:r>
              <a:rPr kumimoji="1" lang="en-US" altLang="ja-JP" dirty="0" smtClean="0"/>
              <a:t>void</a:t>
            </a:r>
            <a:r>
              <a:rPr kumimoji="1" lang="ja-JP" altLang="en-US" dirty="0" smtClean="0"/>
              <a:t>とする</a:t>
            </a:r>
            <a:endParaRPr kumimoji="1" lang="ja-JP" altLang="en-US" dirty="0"/>
          </a:p>
        </p:txBody>
      </p:sp>
      <p:sp>
        <p:nvSpPr>
          <p:cNvPr id="4" name="スライド番号プレースホルダ 3"/>
          <p:cNvSpPr>
            <a:spLocks noGrp="1"/>
          </p:cNvSpPr>
          <p:nvPr>
            <p:ph type="sldNum" sz="quarter" idx="10"/>
          </p:nvPr>
        </p:nvSpPr>
        <p:spPr/>
        <p:txBody>
          <a:bodyPr/>
          <a:lstStyle/>
          <a:p>
            <a:fld id="{EEA9E072-7312-47DC-B09E-78FBADE8EA63}" type="slidenum">
              <a:rPr kumimoji="1" lang="ja-JP" altLang="en-US" smtClean="0"/>
              <a:pPr/>
              <a:t>24</a:t>
            </a:fld>
            <a:endParaRPr kumimoji="1" lang="ja-JP"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しかし，既存のシソーラスを命名支援に用いる際には，自然言語とプログラムの間や，ドメインと別のドメインの間で単語間の関係が異なる場合があるということが問題となります．そのため，既存のシソーラスを用いて命名支援を行った場合，例示される関係とプログラム中で実際に使われる関係が食い違うことになり，十分な命名支援を行うことができないと考えられます．</a:t>
            </a:r>
            <a:endParaRPr kumimoji="1" lang="ja-JP" altLang="en-US" dirty="0"/>
          </a:p>
        </p:txBody>
      </p:sp>
      <p:sp>
        <p:nvSpPr>
          <p:cNvPr id="4" name="スライド番号プレースホルダ 3"/>
          <p:cNvSpPr>
            <a:spLocks noGrp="1"/>
          </p:cNvSpPr>
          <p:nvPr>
            <p:ph type="sldNum" sz="quarter" idx="10"/>
          </p:nvPr>
        </p:nvSpPr>
        <p:spPr/>
        <p:txBody>
          <a:bodyPr/>
          <a:lstStyle/>
          <a:p>
            <a:fld id="{EEA9E072-7312-47DC-B09E-78FBADE8EA63}" type="slidenum">
              <a:rPr kumimoji="1" lang="ja-JP" altLang="en-US" smtClean="0"/>
              <a:pPr/>
              <a:t>28</a:t>
            </a:fld>
            <a:endParaRPr kumimoji="1" lang="ja-JP"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EEA9E072-7312-47DC-B09E-78FBADE8EA63}" type="slidenum">
              <a:rPr kumimoji="1" lang="ja-JP" altLang="en-US" smtClean="0"/>
              <a:pPr/>
              <a:t>30</a:t>
            </a:fld>
            <a:endParaRPr kumimoji="1" lang="ja-JP"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しかし，既存のシソーラスを命名支援に用いる際には，自然言語とプログラムの間や，ドメインと別のドメインの間で単語間の関係が異なる場合があるということが問題となります．そのため，既存のシソーラスを用いて命名支援を行った場合，例示される関係とプログラム中で実際に使われる関係が食い違うことになり，十分な命名支援を行うことができないと考えられます．</a:t>
            </a:r>
            <a:endParaRPr kumimoji="1" lang="ja-JP" altLang="en-US" dirty="0"/>
          </a:p>
        </p:txBody>
      </p:sp>
      <p:sp>
        <p:nvSpPr>
          <p:cNvPr id="4" name="スライド番号プレースホルダ 3"/>
          <p:cNvSpPr>
            <a:spLocks noGrp="1"/>
          </p:cNvSpPr>
          <p:nvPr>
            <p:ph type="sldNum" sz="quarter" idx="10"/>
          </p:nvPr>
        </p:nvSpPr>
        <p:spPr/>
        <p:txBody>
          <a:bodyPr/>
          <a:lstStyle/>
          <a:p>
            <a:fld id="{EEA9E072-7312-47DC-B09E-78FBADE8EA63}" type="slidenum">
              <a:rPr kumimoji="1" lang="ja-JP" altLang="en-US" smtClean="0"/>
              <a:pPr/>
              <a:t>31</a:t>
            </a:fld>
            <a:endParaRPr kumimoji="1" lang="ja-JP"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このうちシソーラスを用いて，プログラム中の識別子の命名支援が行えると考えています．具体的には編集中のソースコードに出現する識別子と関係のある単語を例示し，識別子に対する適切な命名を促します．</a:t>
            </a:r>
            <a:endParaRPr kumimoji="1" lang="ja-JP" altLang="en-US" dirty="0"/>
          </a:p>
        </p:txBody>
      </p:sp>
      <p:sp>
        <p:nvSpPr>
          <p:cNvPr id="4" name="スライド番号プレースホルダ 3"/>
          <p:cNvSpPr>
            <a:spLocks noGrp="1"/>
          </p:cNvSpPr>
          <p:nvPr>
            <p:ph type="sldNum" sz="quarter" idx="10"/>
          </p:nvPr>
        </p:nvSpPr>
        <p:spPr/>
        <p:txBody>
          <a:bodyPr/>
          <a:lstStyle/>
          <a:p>
            <a:fld id="{EEA9E072-7312-47DC-B09E-78FBADE8EA63}" type="slidenum">
              <a:rPr kumimoji="1" lang="ja-JP" altLang="en-US" smtClean="0"/>
              <a:pPr/>
              <a:t>33</a:t>
            </a:fld>
            <a:endParaRPr kumimoji="1" lang="ja-JP"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単語間の関係により単語を分類し，体系的に整理したシソーラスと呼ばれる辞書があります．</a:t>
            </a:r>
            <a:endParaRPr kumimoji="1" lang="en-US" altLang="ja-JP" dirty="0" smtClean="0"/>
          </a:p>
          <a:p>
            <a:r>
              <a:rPr kumimoji="1" lang="ja-JP" altLang="en-US" dirty="0" smtClean="0"/>
              <a:t>シソーラスの利用例として，単語間の関係を例示することによる単語の理解支援や命名支援が挙げられます．</a:t>
            </a:r>
            <a:endParaRPr kumimoji="1" lang="ja-JP" altLang="en-US" dirty="0"/>
          </a:p>
        </p:txBody>
      </p:sp>
      <p:sp>
        <p:nvSpPr>
          <p:cNvPr id="4" name="スライド番号プレースホルダ 3"/>
          <p:cNvSpPr>
            <a:spLocks noGrp="1"/>
          </p:cNvSpPr>
          <p:nvPr>
            <p:ph type="sldNum" sz="quarter" idx="10"/>
          </p:nvPr>
        </p:nvSpPr>
        <p:spPr/>
        <p:txBody>
          <a:bodyPr/>
          <a:lstStyle/>
          <a:p>
            <a:fld id="{EEA9E072-7312-47DC-B09E-78FBADE8EA63}" type="slidenum">
              <a:rPr kumimoji="1" lang="ja-JP" altLang="en-US" smtClean="0"/>
              <a:pPr/>
              <a:t>36</a:t>
            </a:fld>
            <a:endParaRPr kumimoji="1" lang="ja-JP"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EEA9E072-7312-47DC-B09E-78FBADE8EA63}" type="slidenum">
              <a:rPr kumimoji="1" lang="ja-JP" altLang="en-US" smtClean="0"/>
              <a:pPr/>
              <a:t>39</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単語間の関係は様々なものがありますが</a:t>
            </a:r>
            <a:r>
              <a:rPr kumimoji="1" lang="ja-JP" altLang="en-US" dirty="0" err="1" smtClean="0"/>
              <a:t>．．．</a:t>
            </a:r>
            <a:endParaRPr kumimoji="1" lang="en-US" altLang="ja-JP" dirty="0" smtClean="0"/>
          </a:p>
          <a:p>
            <a:r>
              <a:rPr kumimoji="1" lang="en-US" altLang="ja-JP" dirty="0" err="1" smtClean="0"/>
              <a:t>Jmenu</a:t>
            </a:r>
            <a:r>
              <a:rPr kumimoji="1" lang="en-US" altLang="ja-JP" dirty="0" smtClean="0"/>
              <a:t> </a:t>
            </a:r>
            <a:r>
              <a:rPr kumimoji="1" lang="ja-JP" altLang="en-US" dirty="0" smtClean="0"/>
              <a:t>に </a:t>
            </a:r>
            <a:r>
              <a:rPr kumimoji="1" lang="en-US" altLang="ja-JP" dirty="0" err="1" smtClean="0"/>
              <a:t>MenuLister</a:t>
            </a:r>
            <a:r>
              <a:rPr kumimoji="1" lang="ja-JP" altLang="en-US" baseline="0" dirty="0" smtClean="0"/>
              <a:t> を追加する</a:t>
            </a:r>
            <a:endParaRPr kumimoji="1" lang="ja-JP" altLang="en-US" dirty="0"/>
          </a:p>
        </p:txBody>
      </p:sp>
      <p:sp>
        <p:nvSpPr>
          <p:cNvPr id="4" name="スライド番号プレースホルダ 3"/>
          <p:cNvSpPr>
            <a:spLocks noGrp="1"/>
          </p:cNvSpPr>
          <p:nvPr>
            <p:ph type="sldNum" sz="quarter" idx="10"/>
          </p:nvPr>
        </p:nvSpPr>
        <p:spPr/>
        <p:txBody>
          <a:bodyPr/>
          <a:lstStyle/>
          <a:p>
            <a:fld id="{EEA9E072-7312-47DC-B09E-78FBADE8EA63}" type="slidenum">
              <a:rPr kumimoji="1" lang="ja-JP" altLang="en-US" smtClean="0"/>
              <a:pPr/>
              <a:t>3</a:t>
            </a:fld>
            <a:endParaRPr kumimoji="1"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既存の辞書では情報を網羅しきれない</a:t>
            </a:r>
            <a:endParaRPr kumimoji="1" lang="ja-JP" altLang="en-US" dirty="0"/>
          </a:p>
        </p:txBody>
      </p:sp>
      <p:sp>
        <p:nvSpPr>
          <p:cNvPr id="4" name="スライド番号プレースホルダ 3"/>
          <p:cNvSpPr>
            <a:spLocks noGrp="1"/>
          </p:cNvSpPr>
          <p:nvPr>
            <p:ph type="sldNum" sz="quarter" idx="10"/>
          </p:nvPr>
        </p:nvSpPr>
        <p:spPr/>
        <p:txBody>
          <a:bodyPr/>
          <a:lstStyle/>
          <a:p>
            <a:fld id="{EEA9E072-7312-47DC-B09E-78FBADE8EA63}" type="slidenum">
              <a:rPr kumimoji="1" lang="ja-JP" altLang="en-US" smtClean="0"/>
              <a:pPr/>
              <a:t>4</a:t>
            </a:fld>
            <a:endParaRPr kumimoji="1" lang="ja-JP"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一</a:t>
            </a:r>
            <a:r>
              <a:rPr kumimoji="1" lang="ja-JP" altLang="en-US" dirty="0" smtClean="0"/>
              <a:t>定数以上の組を辞書に収録</a:t>
            </a:r>
            <a:endParaRPr kumimoji="1" lang="en-US" altLang="ja-JP" dirty="0" smtClean="0"/>
          </a:p>
          <a:p>
            <a:endParaRPr kumimoji="1" lang="en-US" altLang="ja-JP" dirty="0" smtClean="0"/>
          </a:p>
          <a:p>
            <a:r>
              <a:rPr kumimoji="1" lang="en-US" altLang="ja-JP" dirty="0" smtClean="0"/>
              <a:t>[</a:t>
            </a:r>
            <a:r>
              <a:rPr kumimoji="1" lang="ja-JP" altLang="en-US" dirty="0" smtClean="0"/>
              <a:t>スライド変える前に</a:t>
            </a:r>
            <a:r>
              <a:rPr kumimoji="1" lang="en-US" altLang="ja-JP" dirty="0" smtClean="0"/>
              <a:t>]</a:t>
            </a:r>
            <a:r>
              <a:rPr kumimoji="1" lang="ja-JP" altLang="en-US" dirty="0" smtClean="0"/>
              <a:t>   メソッド情報，  抽出パターン，  パターンマッチ</a:t>
            </a:r>
            <a:endParaRPr kumimoji="1" lang="en-US" altLang="ja-JP" dirty="0" smtClean="0"/>
          </a:p>
        </p:txBody>
      </p:sp>
      <p:sp>
        <p:nvSpPr>
          <p:cNvPr id="4" name="スライド番号プレースホルダ 3"/>
          <p:cNvSpPr>
            <a:spLocks noGrp="1"/>
          </p:cNvSpPr>
          <p:nvPr>
            <p:ph type="sldNum" sz="quarter" idx="10"/>
          </p:nvPr>
        </p:nvSpPr>
        <p:spPr/>
        <p:txBody>
          <a:bodyPr/>
          <a:lstStyle/>
          <a:p>
            <a:fld id="{EEA9E072-7312-47DC-B09E-78FBADE8EA63}" type="slidenum">
              <a:rPr kumimoji="1" lang="ja-JP" altLang="en-US" smtClean="0"/>
              <a:pPr/>
              <a:t>6</a:t>
            </a:fld>
            <a:endParaRPr kumimoji="1"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メソッド情報は品詞情報の付いた単語の列</a:t>
            </a:r>
            <a:r>
              <a:rPr kumimoji="1" lang="en-US" altLang="ja-JP" dirty="0" smtClean="0"/>
              <a:t>4</a:t>
            </a:r>
            <a:r>
              <a:rPr kumimoji="1" lang="ja-JP" altLang="en-US" dirty="0" smtClean="0"/>
              <a:t>組で，メソッド中の識別子に品詞情報を付加したものです．</a:t>
            </a:r>
            <a:endParaRPr kumimoji="1" lang="ja-JP" altLang="en-US" dirty="0"/>
          </a:p>
        </p:txBody>
      </p:sp>
      <p:sp>
        <p:nvSpPr>
          <p:cNvPr id="4" name="スライド番号プレースホルダ 3"/>
          <p:cNvSpPr>
            <a:spLocks noGrp="1"/>
          </p:cNvSpPr>
          <p:nvPr>
            <p:ph type="sldNum" sz="quarter" idx="10"/>
          </p:nvPr>
        </p:nvSpPr>
        <p:spPr/>
        <p:txBody>
          <a:bodyPr/>
          <a:lstStyle/>
          <a:p>
            <a:fld id="{EEA9E072-7312-47DC-B09E-78FBADE8EA63}" type="slidenum">
              <a:rPr kumimoji="1" lang="ja-JP" altLang="en-US" smtClean="0"/>
              <a:pPr/>
              <a:t>7</a:t>
            </a:fld>
            <a:endParaRPr kumimoji="1" lang="ja-JP"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lgn="just"/>
            <a:r>
              <a:rPr kumimoji="1" lang="ja-JP" altLang="en-US" dirty="0" smtClean="0"/>
              <a:t>メソッドの各要素に対応して，品詞情報を付けた単語の列またはワイルドカード</a:t>
            </a:r>
            <a:r>
              <a:rPr kumimoji="1" lang="en-US" altLang="ja-JP" dirty="0" smtClean="0"/>
              <a:t>4</a:t>
            </a:r>
            <a:r>
              <a:rPr kumimoji="1" lang="ja-JP" altLang="en-US" dirty="0" smtClean="0"/>
              <a:t>組と動詞，直接目的語，間接目的語として抽出する単語の指定で構成されます．戻り値，</a:t>
            </a:r>
            <a:r>
              <a:rPr kumimoji="1" lang="en-US" altLang="ja-JP" dirty="0" smtClean="0"/>
              <a:t>….</a:t>
            </a:r>
            <a:r>
              <a:rPr kumimoji="1" lang="ja-JP" altLang="en-US" dirty="0" smtClean="0"/>
              <a:t>メソッド</a:t>
            </a:r>
            <a:r>
              <a:rPr kumimoji="1" lang="ja-JP" altLang="en-US" dirty="0" err="1" smtClean="0"/>
              <a:t>，．．．</a:t>
            </a:r>
            <a:r>
              <a:rPr kumimoji="1" lang="ja-JP" altLang="en-US" dirty="0" smtClean="0"/>
              <a:t>引数</a:t>
            </a:r>
            <a:r>
              <a:rPr kumimoji="1" lang="ja-JP" altLang="en-US" dirty="0" err="1" smtClean="0"/>
              <a:t>，．．．</a:t>
            </a:r>
            <a:r>
              <a:rPr kumimoji="1" lang="ja-JP" altLang="en-US" dirty="0" smtClean="0"/>
              <a:t>クラス名</a:t>
            </a:r>
            <a:r>
              <a:rPr kumimoji="1" lang="ja-JP" altLang="en-US" dirty="0" err="1" smtClean="0"/>
              <a:t>，．．．</a:t>
            </a:r>
            <a:r>
              <a:rPr kumimoji="1" lang="ja-JP" altLang="en-US" dirty="0" smtClean="0"/>
              <a:t> </a:t>
            </a:r>
            <a:r>
              <a:rPr kumimoji="1" lang="en-US" altLang="ja-JP" dirty="0" smtClean="0"/>
              <a:t>Void</a:t>
            </a:r>
            <a:r>
              <a:rPr kumimoji="1" lang="ja-JP" altLang="en-US" dirty="0" smtClean="0"/>
              <a:t>とワイルドカード以外に同じ番号を付与</a:t>
            </a:r>
            <a:endParaRPr kumimoji="1" lang="ja-JP" altLang="en-US" dirty="0"/>
          </a:p>
        </p:txBody>
      </p:sp>
      <p:sp>
        <p:nvSpPr>
          <p:cNvPr id="4" name="スライド番号プレースホルダ 3"/>
          <p:cNvSpPr>
            <a:spLocks noGrp="1"/>
          </p:cNvSpPr>
          <p:nvPr>
            <p:ph type="sldNum" sz="quarter" idx="10"/>
          </p:nvPr>
        </p:nvSpPr>
        <p:spPr/>
        <p:txBody>
          <a:bodyPr/>
          <a:lstStyle/>
          <a:p>
            <a:fld id="{EEA9E072-7312-47DC-B09E-78FBADE8EA63}" type="slidenum">
              <a:rPr kumimoji="1" lang="ja-JP" altLang="en-US" smtClean="0"/>
              <a:pPr/>
              <a:t>8</a:t>
            </a:fld>
            <a:endParaRPr kumimoji="1" lang="ja-JP"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抽出パターン中のワイルドカード以外の部分で</a:t>
            </a:r>
            <a:r>
              <a:rPr kumimoji="1" lang="ja-JP" altLang="en-US" dirty="0" err="1" smtClean="0"/>
              <a:t>，．．．．</a:t>
            </a:r>
            <a:r>
              <a:rPr kumimoji="1" lang="ja-JP" altLang="en-US" dirty="0" smtClean="0"/>
              <a:t> この抽出パターンのワイルドカード以外の品詞情報と，これに対応するメソッド情報の品詞情報が一致しますので，指定に従い，動詞</a:t>
            </a:r>
            <a:r>
              <a:rPr kumimoji="1" lang="en-US" altLang="ja-JP" dirty="0" smtClean="0"/>
              <a:t>1</a:t>
            </a:r>
            <a:r>
              <a:rPr kumimoji="1" lang="ja-JP" altLang="en-US" dirty="0" err="1" smtClean="0"/>
              <a:t>，</a:t>
            </a:r>
            <a:r>
              <a:rPr kumimoji="1" lang="ja-JP" altLang="en-US" dirty="0" smtClean="0"/>
              <a:t>名詞</a:t>
            </a:r>
            <a:r>
              <a:rPr kumimoji="1" lang="en-US" altLang="ja-JP" dirty="0" smtClean="0"/>
              <a:t>2</a:t>
            </a:r>
            <a:r>
              <a:rPr kumimoji="1" lang="ja-JP" altLang="en-US" dirty="0" err="1" smtClean="0"/>
              <a:t>，</a:t>
            </a:r>
            <a:r>
              <a:rPr kumimoji="1" lang="ja-JP" altLang="en-US" dirty="0" smtClean="0"/>
              <a:t>名詞</a:t>
            </a:r>
            <a:r>
              <a:rPr kumimoji="1" lang="en-US" altLang="ja-JP" dirty="0" smtClean="0"/>
              <a:t>4</a:t>
            </a:r>
            <a:r>
              <a:rPr kumimoji="1" lang="ja-JP" altLang="en-US" dirty="0" smtClean="0"/>
              <a:t>の単語を抽出し，三つ組を抽出します．</a:t>
            </a:r>
            <a:endParaRPr kumimoji="1" lang="ja-JP" altLang="en-US" dirty="0"/>
          </a:p>
        </p:txBody>
      </p:sp>
      <p:sp>
        <p:nvSpPr>
          <p:cNvPr id="4" name="スライド番号プレースホルダ 3"/>
          <p:cNvSpPr>
            <a:spLocks noGrp="1"/>
          </p:cNvSpPr>
          <p:nvPr>
            <p:ph type="sldNum" sz="quarter" idx="10"/>
          </p:nvPr>
        </p:nvSpPr>
        <p:spPr/>
        <p:txBody>
          <a:bodyPr/>
          <a:lstStyle/>
          <a:p>
            <a:fld id="{EEA9E072-7312-47DC-B09E-78FBADE8EA63}" type="slidenum">
              <a:rPr kumimoji="1" lang="ja-JP" altLang="en-US" smtClean="0"/>
              <a:pPr/>
              <a:t>9</a:t>
            </a:fld>
            <a:endParaRPr kumimoji="1" lang="ja-JP"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Void</a:t>
            </a:r>
            <a:r>
              <a:rPr kumimoji="1" lang="ja-JP" altLang="en-US" dirty="0" smtClean="0"/>
              <a:t>は</a:t>
            </a:r>
            <a:r>
              <a:rPr kumimoji="1" lang="en-US" altLang="ja-JP" dirty="0" smtClean="0"/>
              <a:t>void</a:t>
            </a:r>
            <a:r>
              <a:rPr kumimoji="1" lang="ja-JP" altLang="en-US" dirty="0" smtClean="0"/>
              <a:t>とする</a:t>
            </a:r>
            <a:endParaRPr kumimoji="1" lang="ja-JP" altLang="en-US" dirty="0"/>
          </a:p>
        </p:txBody>
      </p:sp>
      <p:sp>
        <p:nvSpPr>
          <p:cNvPr id="4" name="スライド番号プレースホルダ 3"/>
          <p:cNvSpPr>
            <a:spLocks noGrp="1"/>
          </p:cNvSpPr>
          <p:nvPr>
            <p:ph type="sldNum" sz="quarter" idx="10"/>
          </p:nvPr>
        </p:nvSpPr>
        <p:spPr/>
        <p:txBody>
          <a:bodyPr/>
          <a:lstStyle/>
          <a:p>
            <a:fld id="{EEA9E072-7312-47DC-B09E-78FBADE8EA63}" type="slidenum">
              <a:rPr kumimoji="1" lang="ja-JP" altLang="en-US" smtClean="0"/>
              <a:pPr/>
              <a:t>19</a:t>
            </a:fld>
            <a:endParaRPr kumimoji="1" lang="ja-JP"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Void</a:t>
            </a:r>
            <a:r>
              <a:rPr kumimoji="1" lang="ja-JP" altLang="en-US" dirty="0" smtClean="0"/>
              <a:t>は</a:t>
            </a:r>
            <a:r>
              <a:rPr kumimoji="1" lang="en-US" altLang="ja-JP" dirty="0" smtClean="0"/>
              <a:t>void</a:t>
            </a:r>
            <a:r>
              <a:rPr kumimoji="1" lang="ja-JP" altLang="en-US" dirty="0" smtClean="0"/>
              <a:t>とする</a:t>
            </a:r>
            <a:endParaRPr kumimoji="1" lang="ja-JP" altLang="en-US" dirty="0"/>
          </a:p>
        </p:txBody>
      </p:sp>
      <p:sp>
        <p:nvSpPr>
          <p:cNvPr id="4" name="スライド番号プレースホルダ 3"/>
          <p:cNvSpPr>
            <a:spLocks noGrp="1"/>
          </p:cNvSpPr>
          <p:nvPr>
            <p:ph type="sldNum" sz="quarter" idx="10"/>
          </p:nvPr>
        </p:nvSpPr>
        <p:spPr/>
        <p:txBody>
          <a:bodyPr/>
          <a:lstStyle/>
          <a:p>
            <a:fld id="{EEA9E072-7312-47DC-B09E-78FBADE8EA63}" type="slidenum">
              <a:rPr kumimoji="1" lang="ja-JP" altLang="en-US" smtClean="0"/>
              <a:pPr/>
              <a:t>20</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82" name="Rectangle 10" descr="横線"/>
          <p:cNvSpPr>
            <a:spLocks noChangeArrowheads="1"/>
          </p:cNvSpPr>
          <p:nvPr/>
        </p:nvSpPr>
        <p:spPr bwMode="auto">
          <a:xfrm>
            <a:off x="6699250" y="908050"/>
            <a:ext cx="2192338" cy="5473700"/>
          </a:xfrm>
          <a:prstGeom prst="rect">
            <a:avLst/>
          </a:prstGeom>
          <a:pattFill prst="ltHorz">
            <a:fgClr>
              <a:srgbClr val="C0C0C0"/>
            </a:fgClr>
            <a:bgClr>
              <a:srgbClr val="FFFFFF"/>
            </a:bgClr>
          </a:patt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784225" y="2133600"/>
            <a:ext cx="5781675" cy="1008063"/>
          </a:xfrm>
        </p:spPr>
        <p:txBody>
          <a:bodyPr/>
          <a:lstStyle>
            <a:lvl1pPr>
              <a:defRPr sz="4400" b="1"/>
            </a:lvl1pPr>
          </a:lstStyle>
          <a:p>
            <a:r>
              <a:rPr lang="ja-JP" altLang="en-US" smtClean="0"/>
              <a:t>マスタ タイトルの書式設定</a:t>
            </a:r>
            <a:endParaRPr lang="ja-JP" altLang="en-US"/>
          </a:p>
        </p:txBody>
      </p:sp>
      <p:sp>
        <p:nvSpPr>
          <p:cNvPr id="3075" name="Rectangle 3"/>
          <p:cNvSpPr>
            <a:spLocks noGrp="1" noChangeArrowheads="1"/>
          </p:cNvSpPr>
          <p:nvPr>
            <p:ph type="subTitle" idx="1"/>
          </p:nvPr>
        </p:nvSpPr>
        <p:spPr>
          <a:xfrm>
            <a:off x="784225" y="3357563"/>
            <a:ext cx="5781675" cy="792162"/>
          </a:xfrm>
        </p:spPr>
        <p:txBody>
          <a:bodyPr/>
          <a:lstStyle>
            <a:lvl1pPr marL="0" indent="0">
              <a:buFontTx/>
              <a:buNone/>
              <a:defRPr/>
            </a:lvl1pPr>
          </a:lstStyle>
          <a:p>
            <a:r>
              <a:rPr lang="ja-JP" altLang="en-US" smtClean="0"/>
              <a:t>マスタ サブタイトルの書式設定</a:t>
            </a:r>
            <a:endParaRPr lang="ja-JP" altLang="en-US"/>
          </a:p>
        </p:txBody>
      </p:sp>
      <p:sp>
        <p:nvSpPr>
          <p:cNvPr id="3085" name="Rectangle 13"/>
          <p:cNvSpPr>
            <a:spLocks noChangeArrowheads="1"/>
          </p:cNvSpPr>
          <p:nvPr/>
        </p:nvSpPr>
        <p:spPr bwMode="auto">
          <a:xfrm>
            <a:off x="317500" y="404813"/>
            <a:ext cx="6381750" cy="503237"/>
          </a:xfrm>
          <a:prstGeom prst="rect">
            <a:avLst/>
          </a:prstGeom>
          <a:gradFill rotWithShape="1">
            <a:gsLst>
              <a:gs pos="0">
                <a:srgbClr val="333399"/>
              </a:gs>
              <a:gs pos="100000">
                <a:srgbClr val="333399">
                  <a:gamma/>
                  <a:tint val="73725"/>
                  <a:invGamma/>
                </a:srgbClr>
              </a:gs>
            </a:gsLst>
            <a:lin ang="0" scaled="1"/>
          </a:gradFill>
          <a:ln w="9525">
            <a:noFill/>
            <a:miter lim="800000"/>
            <a:headEnd/>
            <a:tailEnd/>
          </a:ln>
          <a:effectLst/>
        </p:spPr>
        <p:txBody>
          <a:bodyPr wrap="none" anchor="ctr"/>
          <a:lstStyle/>
          <a:p>
            <a:endParaRPr lang="ja-JP" altLang="en-US"/>
          </a:p>
        </p:txBody>
      </p:sp>
      <p:sp>
        <p:nvSpPr>
          <p:cNvPr id="3086" name="Rectangle 14"/>
          <p:cNvSpPr>
            <a:spLocks noChangeArrowheads="1"/>
          </p:cNvSpPr>
          <p:nvPr/>
        </p:nvSpPr>
        <p:spPr bwMode="auto">
          <a:xfrm>
            <a:off x="6699250" y="404813"/>
            <a:ext cx="2193925" cy="503237"/>
          </a:xfrm>
          <a:prstGeom prst="rect">
            <a:avLst/>
          </a:prstGeom>
          <a:gradFill rotWithShape="1">
            <a:gsLst>
              <a:gs pos="0">
                <a:srgbClr val="000066"/>
              </a:gs>
              <a:gs pos="100000">
                <a:srgbClr val="000066">
                  <a:gamma/>
                  <a:shade val="46275"/>
                  <a:invGamma/>
                </a:srgbClr>
              </a:gs>
            </a:gsLst>
            <a:lin ang="0" scaled="1"/>
          </a:gradFill>
          <a:ln w="9525">
            <a:noFill/>
            <a:miter lim="800000"/>
            <a:headEnd/>
            <a:tailEnd/>
          </a:ln>
          <a:effectLst/>
        </p:spPr>
        <p:txBody>
          <a:bodyPr wrap="none" anchor="ctr"/>
          <a:lstStyle/>
          <a:p>
            <a:endParaRPr lang="ja-JP" altLang="en-US"/>
          </a:p>
        </p:txBody>
      </p:sp>
      <p:sp>
        <p:nvSpPr>
          <p:cNvPr id="3087" name="Rectangle 15"/>
          <p:cNvSpPr>
            <a:spLocks noChangeArrowheads="1"/>
          </p:cNvSpPr>
          <p:nvPr/>
        </p:nvSpPr>
        <p:spPr bwMode="auto">
          <a:xfrm>
            <a:off x="317500" y="901700"/>
            <a:ext cx="8574088" cy="144463"/>
          </a:xfrm>
          <a:prstGeom prst="rect">
            <a:avLst/>
          </a:prstGeom>
          <a:gradFill rotWithShape="1">
            <a:gsLst>
              <a:gs pos="0">
                <a:schemeClr val="bg2">
                  <a:alpha val="39999"/>
                </a:schemeClr>
              </a:gs>
              <a:gs pos="100000">
                <a:schemeClr val="bg1">
                  <a:alpha val="39999"/>
                </a:schemeClr>
              </a:gs>
            </a:gsLst>
            <a:lin ang="5400000" scaled="1"/>
          </a:gradFill>
          <a:ln w="9525">
            <a:noFill/>
            <a:miter lim="800000"/>
            <a:headEnd/>
            <a:tailEnd/>
          </a:ln>
          <a:effectLst/>
        </p:spPr>
        <p:txBody>
          <a:bodyPr wrap="none" anchor="ctr"/>
          <a:lstStyle/>
          <a:p>
            <a:endParaRPr lang="ja-JP" altLang="en-US"/>
          </a:p>
        </p:txBody>
      </p:sp>
      <p:sp>
        <p:nvSpPr>
          <p:cNvPr id="3089" name="Line 17"/>
          <p:cNvSpPr>
            <a:spLocks noChangeShapeType="1"/>
          </p:cNvSpPr>
          <p:nvPr/>
        </p:nvSpPr>
        <p:spPr bwMode="auto">
          <a:xfrm>
            <a:off x="450850" y="3213100"/>
            <a:ext cx="6116638" cy="0"/>
          </a:xfrm>
          <a:prstGeom prst="line">
            <a:avLst/>
          </a:prstGeom>
          <a:noFill/>
          <a:ln w="9525">
            <a:solidFill>
              <a:srgbClr val="C0C0C0"/>
            </a:solidFill>
            <a:round/>
            <a:headEnd/>
            <a:tailEnd/>
          </a:ln>
          <a:effectLst/>
        </p:spPr>
        <p:txBody>
          <a:bodyPr/>
          <a:lstStyle/>
          <a:p>
            <a:endParaRPr lang="ja-JP" altLang="en-US"/>
          </a:p>
        </p:txBody>
      </p:sp>
      <p:pic>
        <p:nvPicPr>
          <p:cNvPr id="3092" name="Picture 20" descr="sel-logo"/>
          <p:cNvPicPr>
            <a:picLocks noChangeAspect="1" noChangeArrowheads="1"/>
          </p:cNvPicPr>
          <p:nvPr/>
        </p:nvPicPr>
        <p:blipFill>
          <a:blip r:embed="rId2" cstate="print"/>
          <a:srcRect/>
          <a:stretch>
            <a:fillRect/>
          </a:stretch>
        </p:blipFill>
        <p:spPr bwMode="auto">
          <a:xfrm>
            <a:off x="827088" y="5824538"/>
            <a:ext cx="1624012" cy="557212"/>
          </a:xfrm>
          <a:prstGeom prst="rect">
            <a:avLst/>
          </a:prstGeom>
          <a:noFill/>
        </p:spPr>
      </p:pic>
      <p:sp>
        <p:nvSpPr>
          <p:cNvPr id="3098" name="Rectangle 26"/>
          <p:cNvSpPr>
            <a:spLocks noChangeArrowheads="1"/>
          </p:cNvSpPr>
          <p:nvPr/>
        </p:nvSpPr>
        <p:spPr bwMode="auto">
          <a:xfrm>
            <a:off x="439738" y="3201988"/>
            <a:ext cx="4614862" cy="125412"/>
          </a:xfrm>
          <a:prstGeom prst="rect">
            <a:avLst/>
          </a:prstGeom>
          <a:gradFill rotWithShape="1">
            <a:gsLst>
              <a:gs pos="0">
                <a:srgbClr val="333399"/>
              </a:gs>
              <a:gs pos="100000">
                <a:srgbClr val="333399">
                  <a:gamma/>
                  <a:tint val="73725"/>
                  <a:invGamma/>
                </a:srgbClr>
              </a:gs>
            </a:gsLst>
            <a:lin ang="0" scaled="1"/>
          </a:gradFill>
          <a:ln w="9525">
            <a:noFill/>
            <a:miter lim="800000"/>
            <a:headEnd/>
            <a:tailEnd/>
          </a:ln>
          <a:effectLst/>
        </p:spPr>
        <p:txBody>
          <a:bodyPr wrap="none" anchor="ctr"/>
          <a:lstStyle/>
          <a:p>
            <a:endParaRPr lang="ja-JP" altLang="en-US"/>
          </a:p>
        </p:txBody>
      </p:sp>
      <p:sp>
        <p:nvSpPr>
          <p:cNvPr id="3099" name="Rectangle 27"/>
          <p:cNvSpPr>
            <a:spLocks noChangeArrowheads="1"/>
          </p:cNvSpPr>
          <p:nvPr/>
        </p:nvSpPr>
        <p:spPr bwMode="auto">
          <a:xfrm>
            <a:off x="5054600" y="3201988"/>
            <a:ext cx="1511300" cy="125412"/>
          </a:xfrm>
          <a:prstGeom prst="rect">
            <a:avLst/>
          </a:prstGeom>
          <a:gradFill rotWithShape="1">
            <a:gsLst>
              <a:gs pos="0">
                <a:srgbClr val="000066"/>
              </a:gs>
              <a:gs pos="100000">
                <a:srgbClr val="000066">
                  <a:gamma/>
                  <a:shade val="46275"/>
                  <a:invGamma/>
                </a:srgbClr>
              </a:gs>
            </a:gsLst>
            <a:lin ang="0" scaled="1"/>
          </a:gradFill>
          <a:ln w="9525">
            <a:noFill/>
            <a:miter lim="800000"/>
            <a:headEnd/>
            <a:tailEnd/>
          </a:ln>
          <a:effectLst/>
        </p:spPr>
        <p:txBody>
          <a:bodyPr wrap="none" anchor="ctr"/>
          <a:lstStyle/>
          <a:p>
            <a:endParaRPr lang="ja-JP" altLang="en-US"/>
          </a:p>
        </p:txBody>
      </p:sp>
      <p:sp>
        <p:nvSpPr>
          <p:cNvPr id="3107" name="Rectangle 35"/>
          <p:cNvSpPr>
            <a:spLocks noGrp="1" noChangeArrowheads="1"/>
          </p:cNvSpPr>
          <p:nvPr>
            <p:ph type="dt" sz="half" idx="2"/>
          </p:nvPr>
        </p:nvSpPr>
        <p:spPr>
          <a:xfrm>
            <a:off x="539750" y="6526213"/>
            <a:ext cx="1511300" cy="287337"/>
          </a:xfrm>
        </p:spPr>
        <p:txBody>
          <a:bodyPr/>
          <a:lstStyle>
            <a:lvl1pPr algn="l">
              <a:defRPr/>
            </a:lvl1pPr>
          </a:lstStyle>
          <a:p>
            <a:fld id="{0A77F777-E244-4CC6-8B12-1600CF4EF45E}" type="datetime1">
              <a:rPr kumimoji="1" lang="ja-JP" altLang="en-US" smtClean="0"/>
              <a:pPr/>
              <a:t>2010/2/22</a:t>
            </a:fld>
            <a:endParaRPr kumimoji="1" lang="ja-JP" altLang="en-US"/>
          </a:p>
        </p:txBody>
      </p:sp>
      <p:sp>
        <p:nvSpPr>
          <p:cNvPr id="3108" name="Rectangle 36"/>
          <p:cNvSpPr>
            <a:spLocks noGrp="1" noChangeArrowheads="1"/>
          </p:cNvSpPr>
          <p:nvPr>
            <p:ph type="ftr" sz="quarter" idx="3"/>
          </p:nvPr>
        </p:nvSpPr>
        <p:spPr>
          <a:xfrm>
            <a:off x="2087563" y="6526213"/>
            <a:ext cx="4968875" cy="287337"/>
          </a:xfrm>
        </p:spPr>
        <p:txBody>
          <a:bodyPr/>
          <a:lstStyle>
            <a:lvl1pPr>
              <a:defRPr/>
            </a:lvl1pPr>
          </a:lstStyle>
          <a:p>
            <a:endParaRPr kumimoji="1" lang="ja-JP" altLang="en-US"/>
          </a:p>
        </p:txBody>
      </p:sp>
      <p:sp>
        <p:nvSpPr>
          <p:cNvPr id="3110" name="Rectangle 38"/>
          <p:cNvSpPr>
            <a:spLocks noGrp="1" noChangeArrowheads="1"/>
          </p:cNvSpPr>
          <p:nvPr>
            <p:ph type="sldNum" sz="quarter" idx="4"/>
          </p:nvPr>
        </p:nvSpPr>
        <p:spPr>
          <a:xfrm>
            <a:off x="7667625" y="6526213"/>
            <a:ext cx="1225550" cy="287337"/>
          </a:xfrm>
        </p:spPr>
        <p:txBody>
          <a:bodyPr/>
          <a:lstStyle>
            <a:lvl1pPr>
              <a:defRPr/>
            </a:lvl1p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フッター プレースホルダ 3"/>
          <p:cNvSpPr>
            <a:spLocks noGrp="1"/>
          </p:cNvSpPr>
          <p:nvPr>
            <p:ph type="ftr" sz="quarter" idx="10"/>
          </p:nvPr>
        </p:nvSpPr>
        <p:spPr/>
        <p:txBody>
          <a:bodyPr/>
          <a:lstStyle>
            <a:lvl1pPr>
              <a:defRPr/>
            </a:lvl1pPr>
          </a:lstStyle>
          <a:p>
            <a:endParaRPr kumimoji="1" lang="ja-JP" altLang="en-US"/>
          </a:p>
        </p:txBody>
      </p:sp>
      <p:sp>
        <p:nvSpPr>
          <p:cNvPr id="5" name="日付プレースホルダ 4"/>
          <p:cNvSpPr>
            <a:spLocks noGrp="1"/>
          </p:cNvSpPr>
          <p:nvPr>
            <p:ph type="dt" sz="half" idx="11"/>
          </p:nvPr>
        </p:nvSpPr>
        <p:spPr/>
        <p:txBody>
          <a:bodyPr/>
          <a:lstStyle>
            <a:lvl1pPr>
              <a:defRPr/>
            </a:lvl1pPr>
          </a:lstStyle>
          <a:p>
            <a:fld id="{0095145C-7691-4BFF-94DF-1962EAAD4D49}" type="datetime1">
              <a:rPr kumimoji="1" lang="ja-JP" altLang="en-US" smtClean="0"/>
              <a:pPr/>
              <a:t>2010/2/22</a:t>
            </a:fld>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48463" y="115888"/>
            <a:ext cx="2143125" cy="6121400"/>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317500" y="115888"/>
            <a:ext cx="6278563" cy="6121400"/>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フッター プレースホルダ 3"/>
          <p:cNvSpPr>
            <a:spLocks noGrp="1"/>
          </p:cNvSpPr>
          <p:nvPr>
            <p:ph type="ftr" sz="quarter" idx="10"/>
          </p:nvPr>
        </p:nvSpPr>
        <p:spPr/>
        <p:txBody>
          <a:bodyPr/>
          <a:lstStyle>
            <a:lvl1pPr>
              <a:defRPr/>
            </a:lvl1pPr>
          </a:lstStyle>
          <a:p>
            <a:endParaRPr kumimoji="1" lang="ja-JP" altLang="en-US"/>
          </a:p>
        </p:txBody>
      </p:sp>
      <p:sp>
        <p:nvSpPr>
          <p:cNvPr id="5" name="日付プレースホルダ 4"/>
          <p:cNvSpPr>
            <a:spLocks noGrp="1"/>
          </p:cNvSpPr>
          <p:nvPr>
            <p:ph type="dt" sz="half" idx="11"/>
          </p:nvPr>
        </p:nvSpPr>
        <p:spPr/>
        <p:txBody>
          <a:bodyPr/>
          <a:lstStyle>
            <a:lvl1pPr>
              <a:defRPr/>
            </a:lvl1pPr>
          </a:lstStyle>
          <a:p>
            <a:fld id="{2A440ECD-D180-49C1-95FF-C7ED854DF8AD}" type="datetime1">
              <a:rPr kumimoji="1" lang="ja-JP" altLang="en-US" smtClean="0"/>
              <a:pPr/>
              <a:t>2010/2/22</a:t>
            </a:fld>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フッター プレースホルダ 3"/>
          <p:cNvSpPr>
            <a:spLocks noGrp="1"/>
          </p:cNvSpPr>
          <p:nvPr>
            <p:ph type="ftr" sz="quarter" idx="10"/>
          </p:nvPr>
        </p:nvSpPr>
        <p:spPr/>
        <p:txBody>
          <a:bodyPr/>
          <a:lstStyle>
            <a:lvl1pPr>
              <a:defRPr/>
            </a:lvl1pPr>
          </a:lstStyle>
          <a:p>
            <a:endParaRPr kumimoji="1" lang="ja-JP" altLang="en-US" dirty="0"/>
          </a:p>
        </p:txBody>
      </p:sp>
      <p:sp>
        <p:nvSpPr>
          <p:cNvPr id="5" name="日付プレースホルダ 4"/>
          <p:cNvSpPr>
            <a:spLocks noGrp="1"/>
          </p:cNvSpPr>
          <p:nvPr>
            <p:ph type="dt" sz="half" idx="11"/>
          </p:nvPr>
        </p:nvSpPr>
        <p:spPr/>
        <p:txBody>
          <a:bodyPr/>
          <a:lstStyle>
            <a:lvl1pPr>
              <a:defRPr/>
            </a:lvl1pPr>
          </a:lstStyle>
          <a:p>
            <a:fld id="{D6E31A9A-849B-4462-A4C1-46FDABD62474}" type="datetime1">
              <a:rPr kumimoji="1" lang="ja-JP" altLang="en-US" smtClean="0"/>
              <a:pPr/>
              <a:t>2010/2/22</a:t>
            </a:fld>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D2D8002D-B5B0-4BAC-B1F6-782DDCCE6D9C}" type="slidenum">
              <a:rPr kumimoji="1" lang="ja-JP" altLang="en-US" smtClean="0"/>
              <a:pPr/>
              <a:t>&lt;#&gt;</a:t>
            </a:fld>
            <a:endParaRPr kumimoji="1" lang="ja-JP" altLang="en-US"/>
          </a:p>
        </p:txBody>
      </p:sp>
      <p:sp>
        <p:nvSpPr>
          <p:cNvPr id="7" name="正方形/長方形 6"/>
          <p:cNvSpPr/>
          <p:nvPr userDrawn="1"/>
        </p:nvSpPr>
        <p:spPr>
          <a:xfrm>
            <a:off x="1928794" y="6643710"/>
            <a:ext cx="6500858" cy="21429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フッター プレースホルダ 3"/>
          <p:cNvSpPr>
            <a:spLocks noGrp="1"/>
          </p:cNvSpPr>
          <p:nvPr>
            <p:ph type="ftr" sz="quarter" idx="10"/>
          </p:nvPr>
        </p:nvSpPr>
        <p:spPr/>
        <p:txBody>
          <a:bodyPr/>
          <a:lstStyle>
            <a:lvl1pPr>
              <a:defRPr/>
            </a:lvl1pPr>
          </a:lstStyle>
          <a:p>
            <a:endParaRPr kumimoji="1" lang="ja-JP" altLang="en-US"/>
          </a:p>
        </p:txBody>
      </p:sp>
      <p:sp>
        <p:nvSpPr>
          <p:cNvPr id="5" name="日付プレースホルダ 4"/>
          <p:cNvSpPr>
            <a:spLocks noGrp="1"/>
          </p:cNvSpPr>
          <p:nvPr>
            <p:ph type="dt" sz="half" idx="11"/>
          </p:nvPr>
        </p:nvSpPr>
        <p:spPr/>
        <p:txBody>
          <a:bodyPr/>
          <a:lstStyle>
            <a:lvl1pPr>
              <a:defRPr/>
            </a:lvl1pPr>
          </a:lstStyle>
          <a:p>
            <a:fld id="{77F9A6DD-BB38-4EEB-BDCA-9D23DA8FCDF9}" type="datetime1">
              <a:rPr kumimoji="1" lang="ja-JP" altLang="en-US" smtClean="0"/>
              <a:pPr/>
              <a:t>2010/2/22</a:t>
            </a:fld>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412875"/>
            <a:ext cx="4038600" cy="4824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412875"/>
            <a:ext cx="4038600" cy="4824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フッター プレースホルダ 4"/>
          <p:cNvSpPr>
            <a:spLocks noGrp="1"/>
          </p:cNvSpPr>
          <p:nvPr>
            <p:ph type="ftr" sz="quarter" idx="10"/>
          </p:nvPr>
        </p:nvSpPr>
        <p:spPr/>
        <p:txBody>
          <a:bodyPr/>
          <a:lstStyle>
            <a:lvl1pPr>
              <a:defRPr/>
            </a:lvl1pPr>
          </a:lstStyle>
          <a:p>
            <a:endParaRPr kumimoji="1" lang="ja-JP" altLang="en-US"/>
          </a:p>
        </p:txBody>
      </p:sp>
      <p:sp>
        <p:nvSpPr>
          <p:cNvPr id="6" name="日付プレースホルダ 5"/>
          <p:cNvSpPr>
            <a:spLocks noGrp="1"/>
          </p:cNvSpPr>
          <p:nvPr>
            <p:ph type="dt" sz="half" idx="11"/>
          </p:nvPr>
        </p:nvSpPr>
        <p:spPr/>
        <p:txBody>
          <a:bodyPr/>
          <a:lstStyle>
            <a:lvl1pPr>
              <a:defRPr/>
            </a:lvl1pPr>
          </a:lstStyle>
          <a:p>
            <a:fld id="{A682C05C-4A9A-4F42-849C-2326A7064166}" type="datetime1">
              <a:rPr kumimoji="1" lang="ja-JP" altLang="en-US" smtClean="0"/>
              <a:pPr/>
              <a:t>2010/2/22</a:t>
            </a:fld>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フッター プレースホルダ 6"/>
          <p:cNvSpPr>
            <a:spLocks noGrp="1"/>
          </p:cNvSpPr>
          <p:nvPr>
            <p:ph type="ftr" sz="quarter" idx="10"/>
          </p:nvPr>
        </p:nvSpPr>
        <p:spPr/>
        <p:txBody>
          <a:bodyPr/>
          <a:lstStyle>
            <a:lvl1pPr>
              <a:defRPr/>
            </a:lvl1pPr>
          </a:lstStyle>
          <a:p>
            <a:endParaRPr kumimoji="1" lang="ja-JP" altLang="en-US"/>
          </a:p>
        </p:txBody>
      </p:sp>
      <p:sp>
        <p:nvSpPr>
          <p:cNvPr id="8" name="日付プレースホルダ 7"/>
          <p:cNvSpPr>
            <a:spLocks noGrp="1"/>
          </p:cNvSpPr>
          <p:nvPr>
            <p:ph type="dt" sz="half" idx="11"/>
          </p:nvPr>
        </p:nvSpPr>
        <p:spPr/>
        <p:txBody>
          <a:bodyPr/>
          <a:lstStyle>
            <a:lvl1pPr>
              <a:defRPr/>
            </a:lvl1pPr>
          </a:lstStyle>
          <a:p>
            <a:fld id="{23A9EB36-A58C-4CF4-8A08-1E17492EC928}" type="datetime1">
              <a:rPr kumimoji="1" lang="ja-JP" altLang="en-US" smtClean="0"/>
              <a:pPr/>
              <a:t>2010/2/22</a:t>
            </a:fld>
            <a:endParaRPr kumimoji="1" lang="ja-JP" altLang="en-US"/>
          </a:p>
        </p:txBody>
      </p:sp>
      <p:sp>
        <p:nvSpPr>
          <p:cNvPr id="9" name="スライド番号プレースホルダ 8"/>
          <p:cNvSpPr>
            <a:spLocks noGrp="1"/>
          </p:cNvSpPr>
          <p:nvPr>
            <p:ph type="sldNum" sz="quarter" idx="12"/>
          </p:nvPr>
        </p:nvSpPr>
        <p:spPr/>
        <p:txBody>
          <a:bodyPr/>
          <a:lstStyle>
            <a:lvl1pPr>
              <a:defRPr/>
            </a:lvl1p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フッター プレースホルダ 2"/>
          <p:cNvSpPr>
            <a:spLocks noGrp="1"/>
          </p:cNvSpPr>
          <p:nvPr>
            <p:ph type="ftr" sz="quarter" idx="10"/>
          </p:nvPr>
        </p:nvSpPr>
        <p:spPr/>
        <p:txBody>
          <a:bodyPr/>
          <a:lstStyle>
            <a:lvl1pPr>
              <a:defRPr/>
            </a:lvl1pPr>
          </a:lstStyle>
          <a:p>
            <a:endParaRPr kumimoji="1" lang="ja-JP" altLang="en-US"/>
          </a:p>
        </p:txBody>
      </p:sp>
      <p:sp>
        <p:nvSpPr>
          <p:cNvPr id="4" name="日付プレースホルダ 3"/>
          <p:cNvSpPr>
            <a:spLocks noGrp="1"/>
          </p:cNvSpPr>
          <p:nvPr>
            <p:ph type="dt" sz="half" idx="11"/>
          </p:nvPr>
        </p:nvSpPr>
        <p:spPr/>
        <p:txBody>
          <a:bodyPr/>
          <a:lstStyle>
            <a:lvl1pPr>
              <a:defRPr/>
            </a:lvl1pPr>
          </a:lstStyle>
          <a:p>
            <a:fld id="{39FA0867-4D4D-4EE9-A8FB-D43E36D1FBDE}" type="datetime1">
              <a:rPr kumimoji="1" lang="ja-JP" altLang="en-US" smtClean="0"/>
              <a:pPr/>
              <a:t>2010/2/22</a:t>
            </a:fld>
            <a:endParaRPr kumimoji="1" lang="ja-JP" altLang="en-US"/>
          </a:p>
        </p:txBody>
      </p:sp>
      <p:sp>
        <p:nvSpPr>
          <p:cNvPr id="5" name="スライド番号プレースホルダ 4"/>
          <p:cNvSpPr>
            <a:spLocks noGrp="1"/>
          </p:cNvSpPr>
          <p:nvPr>
            <p:ph type="sldNum" sz="quarter" idx="12"/>
          </p:nvPr>
        </p:nvSpPr>
        <p:spPr/>
        <p:txBody>
          <a:bodyPr/>
          <a:lstStyle>
            <a:lvl1pPr>
              <a:defRPr/>
            </a:lvl1pPr>
          </a:lstStyle>
          <a:p>
            <a:fld id="{D2D8002D-B5B0-4BAC-B1F6-782DDCCE6D9C}" type="slidenum">
              <a:rPr kumimoji="1" lang="ja-JP" altLang="en-US" smtClean="0"/>
              <a:pPr/>
              <a:t>&lt;#&gt;</a:t>
            </a:fld>
            <a:endParaRPr kumimoji="1" lang="ja-JP" altLang="en-US"/>
          </a:p>
        </p:txBody>
      </p:sp>
      <p:sp>
        <p:nvSpPr>
          <p:cNvPr id="6" name="正方形/長方形 5"/>
          <p:cNvSpPr/>
          <p:nvPr userDrawn="1"/>
        </p:nvSpPr>
        <p:spPr>
          <a:xfrm>
            <a:off x="1928794" y="6643710"/>
            <a:ext cx="6500858" cy="21429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フッター プレースホルダ 1"/>
          <p:cNvSpPr>
            <a:spLocks noGrp="1"/>
          </p:cNvSpPr>
          <p:nvPr>
            <p:ph type="ftr" sz="quarter" idx="10"/>
          </p:nvPr>
        </p:nvSpPr>
        <p:spPr/>
        <p:txBody>
          <a:bodyPr/>
          <a:lstStyle>
            <a:lvl1pPr>
              <a:defRPr/>
            </a:lvl1pPr>
          </a:lstStyle>
          <a:p>
            <a:endParaRPr kumimoji="1" lang="ja-JP" altLang="en-US"/>
          </a:p>
        </p:txBody>
      </p:sp>
      <p:sp>
        <p:nvSpPr>
          <p:cNvPr id="3" name="日付プレースホルダ 2"/>
          <p:cNvSpPr>
            <a:spLocks noGrp="1"/>
          </p:cNvSpPr>
          <p:nvPr>
            <p:ph type="dt" sz="half" idx="11"/>
          </p:nvPr>
        </p:nvSpPr>
        <p:spPr/>
        <p:txBody>
          <a:bodyPr/>
          <a:lstStyle>
            <a:lvl1pPr>
              <a:defRPr/>
            </a:lvl1pPr>
          </a:lstStyle>
          <a:p>
            <a:fld id="{9CE3F0B3-5A27-4D4F-9E36-63428011522C}" type="datetime1">
              <a:rPr kumimoji="1" lang="ja-JP" altLang="en-US" smtClean="0"/>
              <a:pPr/>
              <a:t>2010/2/22</a:t>
            </a:fld>
            <a:endParaRPr kumimoji="1" lang="ja-JP" altLang="en-US"/>
          </a:p>
        </p:txBody>
      </p:sp>
      <p:sp>
        <p:nvSpPr>
          <p:cNvPr id="4" name="スライド番号プレースホルダ 3"/>
          <p:cNvSpPr>
            <a:spLocks noGrp="1"/>
          </p:cNvSpPr>
          <p:nvPr>
            <p:ph type="sldNum" sz="quarter" idx="12"/>
          </p:nvPr>
        </p:nvSpPr>
        <p:spPr/>
        <p:txBody>
          <a:bodyPr/>
          <a:lstStyle>
            <a:lvl1pPr>
              <a:defRPr/>
            </a:lvl1p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フッター プレースホルダ 4"/>
          <p:cNvSpPr>
            <a:spLocks noGrp="1"/>
          </p:cNvSpPr>
          <p:nvPr>
            <p:ph type="ftr" sz="quarter" idx="10"/>
          </p:nvPr>
        </p:nvSpPr>
        <p:spPr/>
        <p:txBody>
          <a:bodyPr/>
          <a:lstStyle>
            <a:lvl1pPr>
              <a:defRPr/>
            </a:lvl1pPr>
          </a:lstStyle>
          <a:p>
            <a:endParaRPr kumimoji="1" lang="ja-JP" altLang="en-US"/>
          </a:p>
        </p:txBody>
      </p:sp>
      <p:sp>
        <p:nvSpPr>
          <p:cNvPr id="6" name="日付プレースホルダ 5"/>
          <p:cNvSpPr>
            <a:spLocks noGrp="1"/>
          </p:cNvSpPr>
          <p:nvPr>
            <p:ph type="dt" sz="half" idx="11"/>
          </p:nvPr>
        </p:nvSpPr>
        <p:spPr/>
        <p:txBody>
          <a:bodyPr/>
          <a:lstStyle>
            <a:lvl1pPr>
              <a:defRPr/>
            </a:lvl1pPr>
          </a:lstStyle>
          <a:p>
            <a:fld id="{DFAFA631-4974-48C9-988C-F64F49C01B2A}" type="datetime1">
              <a:rPr kumimoji="1" lang="ja-JP" altLang="en-US" smtClean="0"/>
              <a:pPr/>
              <a:t>2010/2/22</a:t>
            </a:fld>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フッター プレースホルダ 4"/>
          <p:cNvSpPr>
            <a:spLocks noGrp="1"/>
          </p:cNvSpPr>
          <p:nvPr>
            <p:ph type="ftr" sz="quarter" idx="10"/>
          </p:nvPr>
        </p:nvSpPr>
        <p:spPr/>
        <p:txBody>
          <a:bodyPr/>
          <a:lstStyle>
            <a:lvl1pPr>
              <a:defRPr/>
            </a:lvl1pPr>
          </a:lstStyle>
          <a:p>
            <a:endParaRPr kumimoji="1" lang="ja-JP" altLang="en-US"/>
          </a:p>
        </p:txBody>
      </p:sp>
      <p:sp>
        <p:nvSpPr>
          <p:cNvPr id="6" name="日付プレースホルダ 5"/>
          <p:cNvSpPr>
            <a:spLocks noGrp="1"/>
          </p:cNvSpPr>
          <p:nvPr>
            <p:ph type="dt" sz="half" idx="11"/>
          </p:nvPr>
        </p:nvSpPr>
        <p:spPr/>
        <p:txBody>
          <a:bodyPr/>
          <a:lstStyle>
            <a:lvl1pPr>
              <a:defRPr/>
            </a:lvl1pPr>
          </a:lstStyle>
          <a:p>
            <a:fld id="{6DDBE9A4-703D-4E27-ADAF-77C520830753}" type="datetime1">
              <a:rPr kumimoji="1" lang="ja-JP" altLang="en-US" smtClean="0"/>
              <a:pPr/>
              <a:t>2010/2/22</a:t>
            </a:fld>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D2D8002D-B5B0-4BAC-B1F6-782DDCCE6D9C}" type="slidenum">
              <a:rPr kumimoji="1" lang="ja-JP" altLang="en-US" smtClean="0"/>
              <a:pPr/>
              <a:t>&lt;#&gt;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61" name="Rectangle 37" descr="横線"/>
          <p:cNvSpPr>
            <a:spLocks noChangeArrowheads="1"/>
          </p:cNvSpPr>
          <p:nvPr/>
        </p:nvSpPr>
        <p:spPr bwMode="auto">
          <a:xfrm>
            <a:off x="1908175" y="6588125"/>
            <a:ext cx="6551613" cy="274638"/>
          </a:xfrm>
          <a:prstGeom prst="rect">
            <a:avLst/>
          </a:prstGeom>
          <a:pattFill prst="ltHorz">
            <a:fgClr>
              <a:srgbClr val="C0C0C0"/>
            </a:fgClr>
            <a:bgClr>
              <a:srgbClr val="FFFFFF"/>
            </a:bgClr>
          </a:pattFill>
          <a:ln w="9525">
            <a:noFill/>
            <a:miter lim="800000"/>
            <a:headEnd/>
            <a:tailEnd/>
          </a:ln>
          <a:effectLst/>
        </p:spPr>
        <p:txBody>
          <a:bodyPr wrap="none" anchor="ctr"/>
          <a:lstStyle/>
          <a:p>
            <a:endParaRPr lang="ja-JP" altLang="en-US"/>
          </a:p>
        </p:txBody>
      </p:sp>
      <p:sp>
        <p:nvSpPr>
          <p:cNvPr id="1057" name="Rectangle 33"/>
          <p:cNvSpPr>
            <a:spLocks noChangeArrowheads="1"/>
          </p:cNvSpPr>
          <p:nvPr/>
        </p:nvSpPr>
        <p:spPr bwMode="auto">
          <a:xfrm>
            <a:off x="317500" y="1052513"/>
            <a:ext cx="6381750" cy="144462"/>
          </a:xfrm>
          <a:prstGeom prst="rect">
            <a:avLst/>
          </a:prstGeom>
          <a:solidFill>
            <a:srgbClr val="333399"/>
          </a:solidFill>
          <a:ln w="9525">
            <a:noFill/>
            <a:miter lim="800000"/>
            <a:headEnd/>
            <a:tailEnd/>
          </a:ln>
          <a:effectLst/>
        </p:spPr>
        <p:txBody>
          <a:bodyPr wrap="none" anchor="ctr"/>
          <a:lstStyle/>
          <a:p>
            <a:endParaRPr lang="ja-JP" altLang="en-US"/>
          </a:p>
        </p:txBody>
      </p:sp>
      <p:sp>
        <p:nvSpPr>
          <p:cNvPr id="1059" name="Rectangle 35" descr="横線"/>
          <p:cNvSpPr>
            <a:spLocks noChangeArrowheads="1"/>
          </p:cNvSpPr>
          <p:nvPr/>
        </p:nvSpPr>
        <p:spPr bwMode="auto">
          <a:xfrm>
            <a:off x="6699250" y="1138238"/>
            <a:ext cx="2192338" cy="274637"/>
          </a:xfrm>
          <a:prstGeom prst="rect">
            <a:avLst/>
          </a:prstGeom>
          <a:pattFill prst="ltHorz">
            <a:fgClr>
              <a:srgbClr val="C0C0C0"/>
            </a:fgClr>
            <a:bgClr>
              <a:srgbClr val="FFFFFF"/>
            </a:bgClr>
          </a:pattFill>
          <a:ln w="9525">
            <a:noFill/>
            <a:miter lim="800000"/>
            <a:headEnd/>
            <a:tailEnd/>
          </a:ln>
          <a:effectLst/>
        </p:spPr>
        <p:txBody>
          <a:bodyPr wrap="none" anchor="ctr"/>
          <a:lstStyle/>
          <a:p>
            <a:endParaRPr lang="ja-JP" altLang="en-US"/>
          </a:p>
        </p:txBody>
      </p:sp>
      <p:sp>
        <p:nvSpPr>
          <p:cNvPr id="1058" name="Rectangle 34"/>
          <p:cNvSpPr>
            <a:spLocks noChangeArrowheads="1"/>
          </p:cNvSpPr>
          <p:nvPr/>
        </p:nvSpPr>
        <p:spPr bwMode="auto">
          <a:xfrm>
            <a:off x="6699250" y="1052513"/>
            <a:ext cx="2193925" cy="144462"/>
          </a:xfrm>
          <a:prstGeom prst="rect">
            <a:avLst/>
          </a:prstGeom>
          <a:solidFill>
            <a:srgbClr val="000066"/>
          </a:solidFill>
          <a:ln w="9525">
            <a:noFill/>
            <a:miter lim="800000"/>
            <a:headEnd/>
            <a:tailEnd/>
          </a:ln>
          <a:effectLst/>
        </p:spPr>
        <p:txBody>
          <a:bodyPr wrap="none" anchor="ctr"/>
          <a:lstStyle/>
          <a:p>
            <a:endParaRPr lang="ja-JP" altLang="en-US"/>
          </a:p>
        </p:txBody>
      </p:sp>
      <p:sp>
        <p:nvSpPr>
          <p:cNvPr id="1026" name="Rectangle 2"/>
          <p:cNvSpPr>
            <a:spLocks noGrp="1" noChangeArrowheads="1"/>
          </p:cNvSpPr>
          <p:nvPr>
            <p:ph type="title"/>
          </p:nvPr>
        </p:nvSpPr>
        <p:spPr bwMode="auto">
          <a:xfrm>
            <a:off x="317500" y="115888"/>
            <a:ext cx="8574088" cy="8651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412875"/>
            <a:ext cx="8229600" cy="48244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pic>
        <p:nvPicPr>
          <p:cNvPr id="1062" name="Picture 38" descr="sel-logo"/>
          <p:cNvPicPr>
            <a:picLocks noChangeAspect="1" noChangeArrowheads="1"/>
          </p:cNvPicPr>
          <p:nvPr/>
        </p:nvPicPr>
        <p:blipFill>
          <a:blip r:embed="rId13" cstate="print"/>
          <a:srcRect/>
          <a:stretch>
            <a:fillRect/>
          </a:stretch>
        </p:blipFill>
        <p:spPr bwMode="auto">
          <a:xfrm>
            <a:off x="355600" y="6381750"/>
            <a:ext cx="1408113" cy="484188"/>
          </a:xfrm>
          <a:prstGeom prst="rect">
            <a:avLst/>
          </a:prstGeom>
          <a:noFill/>
        </p:spPr>
      </p:pic>
      <p:sp>
        <p:nvSpPr>
          <p:cNvPr id="1063" name="Rectangle 39"/>
          <p:cNvSpPr>
            <a:spLocks noChangeArrowheads="1"/>
          </p:cNvSpPr>
          <p:nvPr/>
        </p:nvSpPr>
        <p:spPr bwMode="auto">
          <a:xfrm>
            <a:off x="1835150" y="6608763"/>
            <a:ext cx="6689725" cy="244475"/>
          </a:xfrm>
          <a:prstGeom prst="rect">
            <a:avLst/>
          </a:prstGeom>
          <a:noFill/>
          <a:ln w="9525">
            <a:noFill/>
            <a:miter lim="800000"/>
            <a:headEnd/>
            <a:tailEnd/>
          </a:ln>
          <a:effectLst/>
        </p:spPr>
        <p:txBody>
          <a:bodyPr anchor="ctr">
            <a:spAutoFit/>
          </a:bodyPr>
          <a:lstStyle/>
          <a:p>
            <a:r>
              <a:rPr lang="en-US" altLang="ja-JP" sz="1000" b="1" i="1">
                <a:solidFill>
                  <a:srgbClr val="3366CC"/>
                </a:solidFill>
              </a:rPr>
              <a:t>Department of Computer Science, Graduate School of Information Science &amp; Technology, Osaka University</a:t>
            </a:r>
          </a:p>
        </p:txBody>
      </p:sp>
      <p:sp>
        <p:nvSpPr>
          <p:cNvPr id="1065" name="Rectangle 41"/>
          <p:cNvSpPr>
            <a:spLocks noGrp="1" noChangeArrowheads="1"/>
          </p:cNvSpPr>
          <p:nvPr>
            <p:ph type="ftr" sz="quarter" idx="3"/>
          </p:nvPr>
        </p:nvSpPr>
        <p:spPr bwMode="auto">
          <a:xfrm>
            <a:off x="1908175" y="6308725"/>
            <a:ext cx="5616575" cy="2873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kumimoji="1" lang="ja-JP" altLang="en-US"/>
          </a:p>
        </p:txBody>
      </p:sp>
      <p:sp>
        <p:nvSpPr>
          <p:cNvPr id="1066" name="Rectangle 42"/>
          <p:cNvSpPr>
            <a:spLocks noGrp="1" noChangeArrowheads="1"/>
          </p:cNvSpPr>
          <p:nvPr>
            <p:ph type="dt" sz="half" idx="2"/>
          </p:nvPr>
        </p:nvSpPr>
        <p:spPr bwMode="auto">
          <a:xfrm>
            <a:off x="7596188" y="6308725"/>
            <a:ext cx="1414462" cy="2873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3E886249-D42D-4BD2-833F-ABA3B7814548}" type="datetime1">
              <a:rPr kumimoji="1" lang="ja-JP" altLang="en-US" smtClean="0"/>
              <a:pPr/>
              <a:t>2010/2/22</a:t>
            </a:fld>
            <a:endParaRPr kumimoji="1" lang="ja-JP" altLang="en-US"/>
          </a:p>
        </p:txBody>
      </p:sp>
      <p:sp>
        <p:nvSpPr>
          <p:cNvPr id="1067" name="Rectangle 43"/>
          <p:cNvSpPr>
            <a:spLocks noGrp="1" noChangeArrowheads="1"/>
          </p:cNvSpPr>
          <p:nvPr>
            <p:ph type="sldNum" sz="quarter" idx="4"/>
          </p:nvPr>
        </p:nvSpPr>
        <p:spPr bwMode="auto">
          <a:xfrm>
            <a:off x="8459788" y="6584950"/>
            <a:ext cx="550862" cy="2730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D2D8002D-B5B0-4BAC-B1F6-782DDCCE6D9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rtl="0" eaLnBrk="1" fontAlgn="base" hangingPunct="1">
        <a:spcBef>
          <a:spcPct val="0"/>
        </a:spcBef>
        <a:spcAft>
          <a:spcPct val="0"/>
        </a:spcAft>
        <a:defRPr kumimoji="1" sz="4000">
          <a:solidFill>
            <a:schemeClr val="tx2"/>
          </a:solidFill>
          <a:latin typeface="+mj-lt"/>
          <a:ea typeface="+mj-ea"/>
          <a:cs typeface="+mj-cs"/>
        </a:defRPr>
      </a:lvl1pPr>
      <a:lvl2pPr algn="l" rtl="0" eaLnBrk="1" fontAlgn="base" hangingPunct="1">
        <a:spcBef>
          <a:spcPct val="0"/>
        </a:spcBef>
        <a:spcAft>
          <a:spcPct val="0"/>
        </a:spcAft>
        <a:defRPr kumimoji="1" sz="4000">
          <a:solidFill>
            <a:schemeClr val="tx2"/>
          </a:solidFill>
          <a:latin typeface="Arial" charset="0"/>
          <a:ea typeface="ＭＳ Ｐゴシック" pitchFamily="50" charset="-128"/>
        </a:defRPr>
      </a:lvl2pPr>
      <a:lvl3pPr algn="l" rtl="0" eaLnBrk="1" fontAlgn="base" hangingPunct="1">
        <a:spcBef>
          <a:spcPct val="0"/>
        </a:spcBef>
        <a:spcAft>
          <a:spcPct val="0"/>
        </a:spcAft>
        <a:defRPr kumimoji="1" sz="4000">
          <a:solidFill>
            <a:schemeClr val="tx2"/>
          </a:solidFill>
          <a:latin typeface="Arial" charset="0"/>
          <a:ea typeface="ＭＳ Ｐゴシック" pitchFamily="50" charset="-128"/>
        </a:defRPr>
      </a:lvl3pPr>
      <a:lvl4pPr algn="l" rtl="0" eaLnBrk="1" fontAlgn="base" hangingPunct="1">
        <a:spcBef>
          <a:spcPct val="0"/>
        </a:spcBef>
        <a:spcAft>
          <a:spcPct val="0"/>
        </a:spcAft>
        <a:defRPr kumimoji="1" sz="4000">
          <a:solidFill>
            <a:schemeClr val="tx2"/>
          </a:solidFill>
          <a:latin typeface="Arial" charset="0"/>
          <a:ea typeface="ＭＳ Ｐゴシック" pitchFamily="50" charset="-128"/>
        </a:defRPr>
      </a:lvl4pPr>
      <a:lvl5pPr algn="l" rtl="0" eaLnBrk="1" fontAlgn="base" hangingPunct="1">
        <a:spcBef>
          <a:spcPct val="0"/>
        </a:spcBef>
        <a:spcAft>
          <a:spcPct val="0"/>
        </a:spcAft>
        <a:defRPr kumimoji="1" sz="4000">
          <a:solidFill>
            <a:schemeClr val="tx2"/>
          </a:solidFill>
          <a:latin typeface="Arial" charset="0"/>
          <a:ea typeface="ＭＳ Ｐゴシック" pitchFamily="50" charset="-128"/>
        </a:defRPr>
      </a:lvl5pPr>
      <a:lvl6pPr marL="457200" algn="l" rtl="0" eaLnBrk="1" fontAlgn="base" hangingPunct="1">
        <a:spcBef>
          <a:spcPct val="0"/>
        </a:spcBef>
        <a:spcAft>
          <a:spcPct val="0"/>
        </a:spcAft>
        <a:defRPr kumimoji="1" sz="4000">
          <a:solidFill>
            <a:schemeClr val="tx2"/>
          </a:solidFill>
          <a:latin typeface="Arial" charset="0"/>
          <a:ea typeface="ＭＳ Ｐゴシック" pitchFamily="50" charset="-128"/>
        </a:defRPr>
      </a:lvl6pPr>
      <a:lvl7pPr marL="914400" algn="l" rtl="0" eaLnBrk="1" fontAlgn="base" hangingPunct="1">
        <a:spcBef>
          <a:spcPct val="0"/>
        </a:spcBef>
        <a:spcAft>
          <a:spcPct val="0"/>
        </a:spcAft>
        <a:defRPr kumimoji="1" sz="4000">
          <a:solidFill>
            <a:schemeClr val="tx2"/>
          </a:solidFill>
          <a:latin typeface="Arial" charset="0"/>
          <a:ea typeface="ＭＳ Ｐゴシック" pitchFamily="50" charset="-128"/>
        </a:defRPr>
      </a:lvl7pPr>
      <a:lvl8pPr marL="1371600" algn="l" rtl="0" eaLnBrk="1" fontAlgn="base" hangingPunct="1">
        <a:spcBef>
          <a:spcPct val="0"/>
        </a:spcBef>
        <a:spcAft>
          <a:spcPct val="0"/>
        </a:spcAft>
        <a:defRPr kumimoji="1" sz="4000">
          <a:solidFill>
            <a:schemeClr val="tx2"/>
          </a:solidFill>
          <a:latin typeface="Arial" charset="0"/>
          <a:ea typeface="ＭＳ Ｐゴシック" pitchFamily="50" charset="-128"/>
        </a:defRPr>
      </a:lvl8pPr>
      <a:lvl9pPr marL="1828800" algn="l" rtl="0" eaLnBrk="1" fontAlgn="base" hangingPunct="1">
        <a:spcBef>
          <a:spcPct val="0"/>
        </a:spcBef>
        <a:spcAft>
          <a:spcPct val="0"/>
        </a:spcAft>
        <a:defRPr kumimoji="1" sz="40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784225" y="1214422"/>
            <a:ext cx="5781675" cy="1927241"/>
          </a:xfrm>
        </p:spPr>
        <p:txBody>
          <a:bodyPr>
            <a:normAutofit/>
          </a:bodyPr>
          <a:lstStyle/>
          <a:p>
            <a:r>
              <a:rPr kumimoji="1" lang="ja-JP" altLang="en-US" sz="3600" dirty="0" smtClean="0"/>
              <a:t>識別子の命名支援を目的とした動詞</a:t>
            </a:r>
            <a:r>
              <a:rPr lang="en-US" altLang="ja-JP" sz="3600" dirty="0" smtClean="0"/>
              <a:t>-</a:t>
            </a:r>
            <a:r>
              <a:rPr lang="ja-JP" altLang="en-US" sz="3600" dirty="0" smtClean="0"/>
              <a:t>目的語関係の辞書構築</a:t>
            </a:r>
            <a:endParaRPr kumimoji="1" lang="ja-JP" altLang="en-US" sz="3600" dirty="0"/>
          </a:p>
        </p:txBody>
      </p:sp>
      <p:sp>
        <p:nvSpPr>
          <p:cNvPr id="3" name="サブタイトル 2"/>
          <p:cNvSpPr>
            <a:spLocks noGrp="1"/>
          </p:cNvSpPr>
          <p:nvPr>
            <p:ph type="subTitle" idx="1"/>
          </p:nvPr>
        </p:nvSpPr>
        <p:spPr>
          <a:xfrm>
            <a:off x="784225" y="3357562"/>
            <a:ext cx="5781675" cy="1214445"/>
          </a:xfrm>
        </p:spPr>
        <p:txBody>
          <a:bodyPr>
            <a:normAutofit/>
          </a:bodyPr>
          <a:lstStyle/>
          <a:p>
            <a:r>
              <a:rPr kumimoji="1" lang="ja-JP" altLang="en-US" dirty="0" smtClean="0"/>
              <a:t>井上研究室 </a:t>
            </a:r>
            <a:endParaRPr kumimoji="1" lang="en-US" altLang="ja-JP" dirty="0" smtClean="0"/>
          </a:p>
          <a:p>
            <a:r>
              <a:rPr kumimoji="1" lang="ja-JP" altLang="en-US" dirty="0" smtClean="0"/>
              <a:t>鹿島 悠</a:t>
            </a:r>
            <a:endParaRPr kumimoji="1" lang="ja-JP" altLang="en-US" dirty="0"/>
          </a:p>
        </p:txBody>
      </p:sp>
      <p:sp>
        <p:nvSpPr>
          <p:cNvPr id="4" name="スライド番号プレースホルダ 3"/>
          <p:cNvSpPr>
            <a:spLocks noGrp="1"/>
          </p:cNvSpPr>
          <p:nvPr>
            <p:ph type="sldNum" sz="quarter" idx="4"/>
          </p:nvPr>
        </p:nvSpPr>
        <p:spPr/>
        <p:txBody>
          <a:bodyPr/>
          <a:lstStyle/>
          <a:p>
            <a:fld id="{D2D8002D-B5B0-4BAC-B1F6-782DDCCE6D9C}" type="slidenum">
              <a:rPr kumimoji="1" lang="ja-JP" altLang="en-US" smtClean="0"/>
              <a:pPr/>
              <a:t>1</a:t>
            </a:fld>
            <a:endParaRPr kumimoji="1" lang="ja-JP" alt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評価実験</a:t>
            </a:r>
            <a:endParaRPr kumimoji="1" lang="ja-JP" altLang="en-US" dirty="0"/>
          </a:p>
        </p:txBody>
      </p:sp>
      <p:sp>
        <p:nvSpPr>
          <p:cNvPr id="3" name="コンテンツ プレースホルダ 2"/>
          <p:cNvSpPr>
            <a:spLocks noGrp="1"/>
          </p:cNvSpPr>
          <p:nvPr>
            <p:ph idx="1"/>
          </p:nvPr>
        </p:nvSpPr>
        <p:spPr>
          <a:xfrm>
            <a:off x="457200" y="1412875"/>
            <a:ext cx="8229600" cy="2730505"/>
          </a:xfrm>
        </p:spPr>
        <p:txBody>
          <a:bodyPr>
            <a:normAutofit fontScale="77500" lnSpcReduction="20000"/>
          </a:bodyPr>
          <a:lstStyle/>
          <a:p>
            <a:r>
              <a:rPr lang="ja-JP" altLang="en-US" dirty="0" smtClean="0"/>
              <a:t>実験目的</a:t>
            </a:r>
            <a:endParaRPr lang="en-US" altLang="ja-JP" dirty="0" smtClean="0"/>
          </a:p>
          <a:p>
            <a:pPr lvl="1"/>
            <a:r>
              <a:rPr lang="ja-JP" altLang="en-US" sz="2600" dirty="0" smtClean="0"/>
              <a:t>提案手法により作成した辞書に含まれる動詞</a:t>
            </a:r>
            <a:r>
              <a:rPr lang="en-US" altLang="ja-JP" sz="2600" dirty="0" smtClean="0"/>
              <a:t>-</a:t>
            </a:r>
            <a:r>
              <a:rPr lang="ja-JP" altLang="en-US" sz="2600" dirty="0" smtClean="0"/>
              <a:t>目的語関係の評価</a:t>
            </a:r>
            <a:endParaRPr lang="en-US" altLang="ja-JP" sz="2600" dirty="0" smtClean="0"/>
          </a:p>
          <a:p>
            <a:pPr lvl="2"/>
            <a:r>
              <a:rPr lang="ja-JP" altLang="en-US" dirty="0" smtClean="0"/>
              <a:t>特定のドメインを対象とした命名支援のための辞書に含まれるのに適当かどうか</a:t>
            </a:r>
            <a:endParaRPr lang="en-US" altLang="ja-JP" dirty="0" smtClean="0"/>
          </a:p>
          <a:p>
            <a:r>
              <a:rPr lang="ja-JP" altLang="en-US" dirty="0" smtClean="0"/>
              <a:t>実験対象</a:t>
            </a:r>
            <a:endParaRPr lang="en-US" altLang="ja-JP" dirty="0" smtClean="0"/>
          </a:p>
          <a:p>
            <a:pPr lvl="1" algn="just"/>
            <a:r>
              <a:rPr lang="ja-JP" altLang="en-US" dirty="0" smtClean="0"/>
              <a:t>抽出パターンを</a:t>
            </a:r>
            <a:r>
              <a:rPr lang="en-US" altLang="ja-JP" dirty="0" smtClean="0"/>
              <a:t>31</a:t>
            </a:r>
            <a:r>
              <a:rPr lang="ja-JP" altLang="en-US" dirty="0" smtClean="0"/>
              <a:t>個定義</a:t>
            </a:r>
            <a:endParaRPr lang="en-US" altLang="ja-JP" dirty="0" smtClean="0"/>
          </a:p>
          <a:p>
            <a:pPr lvl="1"/>
            <a:r>
              <a:rPr lang="en-US" altLang="ja-JP" dirty="0" smtClean="0"/>
              <a:t>4</a:t>
            </a:r>
            <a:r>
              <a:rPr lang="ja-JP" altLang="en-US" dirty="0" err="1" smtClean="0"/>
              <a:t>つの</a:t>
            </a:r>
            <a:r>
              <a:rPr lang="ja-JP" altLang="en-US" dirty="0" smtClean="0"/>
              <a:t>ドメインの辞書を作成</a:t>
            </a:r>
            <a:endParaRPr lang="en-US" altLang="ja-JP" dirty="0" smtClean="0"/>
          </a:p>
          <a:p>
            <a:pPr lvl="2"/>
            <a:r>
              <a:rPr lang="en-US" altLang="ja-JP" dirty="0" smtClean="0"/>
              <a:t>2</a:t>
            </a:r>
            <a:r>
              <a:rPr lang="ja-JP" altLang="en-US" dirty="0" smtClean="0"/>
              <a:t>つ以上のソフトウェアに出現した三つ組を収録</a:t>
            </a:r>
            <a:endParaRPr lang="en-US" altLang="ja-JP" dirty="0" smtClean="0"/>
          </a:p>
          <a:p>
            <a:pPr lvl="2"/>
            <a:endParaRPr lang="en-US" altLang="ja-JP" dirty="0" smtClean="0"/>
          </a:p>
          <a:p>
            <a:pPr lvl="2"/>
            <a:endParaRPr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10</a:t>
            </a:fld>
            <a:endParaRPr kumimoji="1" lang="ja-JP" altLang="en-US"/>
          </a:p>
        </p:txBody>
      </p:sp>
      <p:graphicFrame>
        <p:nvGraphicFramePr>
          <p:cNvPr id="5" name="表 4"/>
          <p:cNvGraphicFramePr>
            <a:graphicFrameLocks noGrp="1"/>
          </p:cNvGraphicFramePr>
          <p:nvPr/>
        </p:nvGraphicFramePr>
        <p:xfrm>
          <a:off x="714348" y="4143380"/>
          <a:ext cx="7358115" cy="2143140"/>
        </p:xfrm>
        <a:graphic>
          <a:graphicData uri="http://schemas.openxmlformats.org/drawingml/2006/table">
            <a:tbl>
              <a:tblPr firstRow="1" firstCol="1" bandRow="1">
                <a:tableStyleId>{21E4AEA4-8DFA-4A89-87EB-49C32662AFE0}</a:tableStyleId>
              </a:tblPr>
              <a:tblGrid>
                <a:gridCol w="2452705"/>
                <a:gridCol w="2452705"/>
                <a:gridCol w="2452705"/>
              </a:tblGrid>
              <a:tr h="428628">
                <a:tc>
                  <a:txBody>
                    <a:bodyPr/>
                    <a:lstStyle/>
                    <a:p>
                      <a:r>
                        <a:rPr kumimoji="1" lang="ja-JP" altLang="en-US" dirty="0" smtClean="0"/>
                        <a:t>ドメイン</a:t>
                      </a:r>
                      <a:endParaRPr kumimoji="1" lang="ja-JP" altLang="en-US" dirty="0"/>
                    </a:p>
                  </a:txBody>
                  <a:tcPr/>
                </a:tc>
                <a:tc>
                  <a:txBody>
                    <a:bodyPr/>
                    <a:lstStyle/>
                    <a:p>
                      <a:r>
                        <a:rPr kumimoji="1" lang="ja-JP" altLang="en-US" baseline="0" dirty="0" smtClean="0"/>
                        <a:t> 入力した</a:t>
                      </a:r>
                      <a:r>
                        <a:rPr kumimoji="1" lang="ja-JP" altLang="en-US" dirty="0" smtClean="0"/>
                        <a:t>ソフトウェア数</a:t>
                      </a:r>
                      <a:endParaRPr kumimoji="1" lang="ja-JP" altLang="en-US" dirty="0"/>
                    </a:p>
                  </a:txBody>
                  <a:tcPr/>
                </a:tc>
                <a:tc>
                  <a:txBody>
                    <a:bodyPr/>
                    <a:lstStyle/>
                    <a:p>
                      <a:r>
                        <a:rPr kumimoji="1" lang="ja-JP" altLang="en-US" dirty="0" smtClean="0"/>
                        <a:t>収録した三つ組の数</a:t>
                      </a:r>
                      <a:endParaRPr kumimoji="1" lang="ja-JP" altLang="en-US" dirty="0"/>
                    </a:p>
                  </a:txBody>
                  <a:tcPr/>
                </a:tc>
              </a:tr>
              <a:tr h="428628">
                <a:tc>
                  <a:txBody>
                    <a:bodyPr/>
                    <a:lstStyle/>
                    <a:p>
                      <a:r>
                        <a:rPr kumimoji="1" lang="en-US" altLang="ja-JP" dirty="0" smtClean="0"/>
                        <a:t>GUI</a:t>
                      </a:r>
                      <a:endParaRPr kumimoji="1" lang="ja-JP" altLang="en-US" dirty="0"/>
                    </a:p>
                  </a:txBody>
                  <a:tcPr/>
                </a:tc>
                <a:tc>
                  <a:txBody>
                    <a:bodyPr/>
                    <a:lstStyle/>
                    <a:p>
                      <a:pPr algn="r"/>
                      <a:r>
                        <a:rPr kumimoji="1" lang="en-US" altLang="ja-JP" dirty="0" smtClean="0"/>
                        <a:t>7</a:t>
                      </a:r>
                    </a:p>
                  </a:txBody>
                  <a:tcPr/>
                </a:tc>
                <a:tc>
                  <a:txBody>
                    <a:bodyPr/>
                    <a:lstStyle/>
                    <a:p>
                      <a:pPr algn="r"/>
                      <a:r>
                        <a:rPr kumimoji="1" lang="en-US" altLang="ja-JP" dirty="0" smtClean="0"/>
                        <a:t>407</a:t>
                      </a:r>
                      <a:endParaRPr kumimoji="1" lang="ja-JP" altLang="en-US" dirty="0"/>
                    </a:p>
                  </a:txBody>
                  <a:tcPr/>
                </a:tc>
              </a:tr>
              <a:tr h="428628">
                <a:tc>
                  <a:txBody>
                    <a:bodyPr/>
                    <a:lstStyle/>
                    <a:p>
                      <a:r>
                        <a:rPr kumimoji="1" lang="en-US" altLang="ja-JP" dirty="0" smtClean="0"/>
                        <a:t>Database</a:t>
                      </a:r>
                      <a:endParaRPr kumimoji="1" lang="ja-JP" altLang="en-US" dirty="0"/>
                    </a:p>
                  </a:txBody>
                  <a:tcPr/>
                </a:tc>
                <a:tc>
                  <a:txBody>
                    <a:bodyPr/>
                    <a:lstStyle/>
                    <a:p>
                      <a:pPr algn="r"/>
                      <a:r>
                        <a:rPr kumimoji="1" lang="en-US" altLang="ja-JP" dirty="0" smtClean="0"/>
                        <a:t>9</a:t>
                      </a:r>
                      <a:endParaRPr kumimoji="1" lang="ja-JP" altLang="en-US" dirty="0"/>
                    </a:p>
                  </a:txBody>
                  <a:tcPr/>
                </a:tc>
                <a:tc>
                  <a:txBody>
                    <a:bodyPr/>
                    <a:lstStyle/>
                    <a:p>
                      <a:pPr algn="r"/>
                      <a:r>
                        <a:rPr kumimoji="1" lang="en-US" altLang="ja-JP" dirty="0" smtClean="0"/>
                        <a:t>672</a:t>
                      </a:r>
                      <a:endParaRPr kumimoji="1" lang="ja-JP" altLang="en-US" dirty="0"/>
                    </a:p>
                  </a:txBody>
                  <a:tcPr/>
                </a:tc>
              </a:tr>
              <a:tr h="428628">
                <a:tc>
                  <a:txBody>
                    <a:bodyPr/>
                    <a:lstStyle/>
                    <a:p>
                      <a:r>
                        <a:rPr kumimoji="1" lang="en-US" altLang="ja-JP" dirty="0" smtClean="0"/>
                        <a:t>Web Application</a:t>
                      </a:r>
                      <a:endParaRPr kumimoji="1" lang="ja-JP" altLang="en-US" dirty="0"/>
                    </a:p>
                  </a:txBody>
                  <a:tcPr/>
                </a:tc>
                <a:tc>
                  <a:txBody>
                    <a:bodyPr/>
                    <a:lstStyle/>
                    <a:p>
                      <a:pPr algn="r"/>
                      <a:r>
                        <a:rPr kumimoji="1" lang="en-US" altLang="ja-JP" dirty="0" smtClean="0"/>
                        <a:t>10</a:t>
                      </a:r>
                      <a:endParaRPr kumimoji="1" lang="ja-JP" altLang="en-US" dirty="0"/>
                    </a:p>
                  </a:txBody>
                  <a:tcPr/>
                </a:tc>
                <a:tc>
                  <a:txBody>
                    <a:bodyPr/>
                    <a:lstStyle/>
                    <a:p>
                      <a:pPr algn="r"/>
                      <a:r>
                        <a:rPr kumimoji="1" lang="en-US" altLang="ja-JP" dirty="0" smtClean="0"/>
                        <a:t>282</a:t>
                      </a:r>
                      <a:endParaRPr kumimoji="1" lang="ja-JP" altLang="en-US" dirty="0"/>
                    </a:p>
                  </a:txBody>
                  <a:tcPr/>
                </a:tc>
              </a:tr>
              <a:tr h="428628">
                <a:tc>
                  <a:txBody>
                    <a:bodyPr/>
                    <a:lstStyle/>
                    <a:p>
                      <a:r>
                        <a:rPr kumimoji="1" lang="en-US" altLang="ja-JP" dirty="0" smtClean="0"/>
                        <a:t>XML</a:t>
                      </a:r>
                      <a:endParaRPr kumimoji="1" lang="ja-JP" altLang="en-US" dirty="0"/>
                    </a:p>
                  </a:txBody>
                  <a:tcPr/>
                </a:tc>
                <a:tc>
                  <a:txBody>
                    <a:bodyPr/>
                    <a:lstStyle/>
                    <a:p>
                      <a:pPr algn="r"/>
                      <a:r>
                        <a:rPr kumimoji="1" lang="en-US" altLang="ja-JP" dirty="0" smtClean="0"/>
                        <a:t>11</a:t>
                      </a:r>
                      <a:endParaRPr kumimoji="1" lang="ja-JP" altLang="en-US" dirty="0"/>
                    </a:p>
                  </a:txBody>
                  <a:tcPr/>
                </a:tc>
                <a:tc>
                  <a:txBody>
                    <a:bodyPr/>
                    <a:lstStyle/>
                    <a:p>
                      <a:pPr algn="r"/>
                      <a:r>
                        <a:rPr kumimoji="1" lang="en-US" altLang="ja-JP" dirty="0" smtClean="0"/>
                        <a:t>547</a:t>
                      </a:r>
                      <a:endParaRPr kumimoji="1" lang="ja-JP" altLang="en-US" dirty="0"/>
                    </a:p>
                  </a:txBody>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実験方法</a:t>
            </a:r>
            <a:endParaRPr kumimoji="1" lang="ja-JP" altLang="en-US" dirty="0"/>
          </a:p>
        </p:txBody>
      </p:sp>
      <p:sp>
        <p:nvSpPr>
          <p:cNvPr id="3" name="コンテンツ プレースホルダ 2"/>
          <p:cNvSpPr>
            <a:spLocks noGrp="1"/>
          </p:cNvSpPr>
          <p:nvPr>
            <p:ph idx="1"/>
          </p:nvPr>
        </p:nvSpPr>
        <p:spPr/>
        <p:txBody>
          <a:bodyPr>
            <a:normAutofit fontScale="92500" lnSpcReduction="20000"/>
          </a:bodyPr>
          <a:lstStyle/>
          <a:p>
            <a:r>
              <a:rPr lang="ja-JP" altLang="en-US" sz="3000" dirty="0" smtClean="0"/>
              <a:t>辞書に収録された三つ組に対するアンケート調査</a:t>
            </a:r>
            <a:endParaRPr lang="en-US" altLang="ja-JP" sz="3000" dirty="0" smtClean="0"/>
          </a:p>
          <a:p>
            <a:pPr lvl="1"/>
            <a:r>
              <a:rPr lang="ja-JP" altLang="en-US" dirty="0" smtClean="0"/>
              <a:t>各三つ組が命名支援のための辞書に収録するのに適当かどうかを評価</a:t>
            </a:r>
            <a:endParaRPr lang="en-US" altLang="ja-JP" dirty="0" smtClean="0"/>
          </a:p>
          <a:p>
            <a:pPr lvl="1"/>
            <a:r>
              <a:rPr lang="ja-JP" altLang="en-US" dirty="0" smtClean="0"/>
              <a:t>各辞書から</a:t>
            </a:r>
            <a:r>
              <a:rPr lang="en-US" altLang="ja-JP" dirty="0" smtClean="0"/>
              <a:t>90</a:t>
            </a:r>
            <a:r>
              <a:rPr lang="ja-JP" altLang="en-US" dirty="0" smtClean="0"/>
              <a:t>個の組をランダムに抽出</a:t>
            </a:r>
            <a:endParaRPr lang="en-US" altLang="ja-JP" dirty="0" smtClean="0"/>
          </a:p>
          <a:p>
            <a:pPr>
              <a:buNone/>
            </a:pPr>
            <a:endParaRPr lang="en-US" altLang="ja-JP" dirty="0" smtClean="0"/>
          </a:p>
          <a:p>
            <a:r>
              <a:rPr lang="ja-JP" altLang="en-US" dirty="0" smtClean="0"/>
              <a:t>被験者は井上研究室の学生</a:t>
            </a:r>
            <a:r>
              <a:rPr lang="en-US" altLang="ja-JP" dirty="0" smtClean="0"/>
              <a:t>6</a:t>
            </a:r>
            <a:r>
              <a:rPr lang="ja-JP" altLang="en-US" dirty="0" smtClean="0"/>
              <a:t>人</a:t>
            </a:r>
            <a:endParaRPr lang="en-US" altLang="ja-JP" dirty="0" smtClean="0"/>
          </a:p>
          <a:p>
            <a:pPr lvl="1"/>
            <a:r>
              <a:rPr lang="ja-JP" altLang="en-US" dirty="0" smtClean="0"/>
              <a:t>全員</a:t>
            </a:r>
            <a:r>
              <a:rPr lang="en-US" altLang="ja-JP" dirty="0" smtClean="0"/>
              <a:t>Java</a:t>
            </a:r>
            <a:r>
              <a:rPr lang="ja-JP" altLang="en-US" dirty="0" smtClean="0"/>
              <a:t>を用いた開発経験あり</a:t>
            </a:r>
            <a:endParaRPr lang="en-US" altLang="ja-JP" dirty="0" smtClean="0"/>
          </a:p>
          <a:p>
            <a:pPr lvl="1"/>
            <a:r>
              <a:rPr lang="ja-JP" altLang="en-US" dirty="0" smtClean="0"/>
              <a:t>被験者が開発経験のあるドメインを対象とした辞書に対して回答</a:t>
            </a:r>
            <a:endParaRPr lang="en-US" altLang="ja-JP" dirty="0" smtClean="0"/>
          </a:p>
          <a:p>
            <a:pPr lvl="1"/>
            <a:r>
              <a:rPr lang="en-US" altLang="ja-JP" dirty="0" smtClean="0"/>
              <a:t>1</a:t>
            </a:r>
            <a:r>
              <a:rPr lang="ja-JP" altLang="en-US" dirty="0" smtClean="0"/>
              <a:t>人あたり</a:t>
            </a:r>
            <a:r>
              <a:rPr lang="en-US" altLang="ja-JP" dirty="0" smtClean="0"/>
              <a:t>2</a:t>
            </a:r>
            <a:r>
              <a:rPr lang="ja-JP" altLang="en-US" dirty="0" err="1" smtClean="0"/>
              <a:t>つの</a:t>
            </a:r>
            <a:r>
              <a:rPr lang="ja-JP" altLang="en-US" dirty="0" smtClean="0"/>
              <a:t>辞書に対して回答</a:t>
            </a:r>
            <a:endParaRPr lang="en-US" altLang="ja-JP" dirty="0" smtClean="0"/>
          </a:p>
          <a:p>
            <a:pPr lvl="1"/>
            <a:r>
              <a:rPr lang="en-US" altLang="ja-JP" dirty="0" smtClean="0"/>
              <a:t>1</a:t>
            </a:r>
            <a:r>
              <a:rPr lang="ja-JP" altLang="en-US" dirty="0" err="1" smtClean="0"/>
              <a:t>つの</a:t>
            </a:r>
            <a:r>
              <a:rPr lang="ja-JP" altLang="en-US" dirty="0" smtClean="0"/>
              <a:t>辞書につき</a:t>
            </a:r>
            <a:r>
              <a:rPr lang="en-US" altLang="ja-JP" dirty="0" smtClean="0"/>
              <a:t>3</a:t>
            </a:r>
            <a:r>
              <a:rPr lang="ja-JP" altLang="en-US" dirty="0" smtClean="0"/>
              <a:t>人の被験者に</a:t>
            </a:r>
            <a:r>
              <a:rPr lang="en-US" altLang="ja-JP" dirty="0" smtClean="0"/>
              <a:t>30</a:t>
            </a:r>
            <a:r>
              <a:rPr lang="ja-JP" altLang="en-US" dirty="0" smtClean="0"/>
              <a:t>組づつ評価してもらう</a:t>
            </a:r>
            <a:endParaRPr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11</a:t>
            </a:fld>
            <a:endParaRPr kumimoji="1" lang="ja-JP" alt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実験結果</a:t>
            </a:r>
            <a:endParaRPr kumimoji="1" lang="ja-JP" altLang="en-US" dirty="0"/>
          </a:p>
        </p:txBody>
      </p:sp>
      <p:sp>
        <p:nvSpPr>
          <p:cNvPr id="3" name="コンテンツ プレースホルダ 2"/>
          <p:cNvSpPr>
            <a:spLocks noGrp="1"/>
          </p:cNvSpPr>
          <p:nvPr>
            <p:ph idx="1"/>
          </p:nvPr>
        </p:nvSpPr>
        <p:spPr/>
        <p:txBody>
          <a:bodyPr>
            <a:normAutofit/>
          </a:bodyPr>
          <a:lstStyle/>
          <a:p>
            <a:r>
              <a:rPr lang="ja-JP" altLang="en-US" dirty="0" smtClean="0"/>
              <a:t>対象ドメインの辞書に収録するのに適当と判断された三つ組</a:t>
            </a:r>
            <a:endParaRPr kumimoji="1" lang="en-US" altLang="ja-JP" dirty="0" smtClean="0"/>
          </a:p>
          <a:p>
            <a:pPr lvl="1"/>
            <a:r>
              <a:rPr kumimoji="1" lang="en-US" altLang="ja-JP" dirty="0" smtClean="0"/>
              <a:t>GUI :</a:t>
            </a:r>
            <a:r>
              <a:rPr lang="ja-JP" altLang="en-US" dirty="0" smtClean="0"/>
              <a:t>全体の</a:t>
            </a:r>
            <a:r>
              <a:rPr lang="en-US" altLang="ja-JP" sz="3200" dirty="0" smtClean="0">
                <a:solidFill>
                  <a:srgbClr val="C00000"/>
                </a:solidFill>
              </a:rPr>
              <a:t>64</a:t>
            </a:r>
            <a:r>
              <a:rPr lang="en-US" altLang="ja-JP" dirty="0" smtClean="0"/>
              <a:t>%</a:t>
            </a:r>
          </a:p>
          <a:p>
            <a:pPr lvl="1"/>
            <a:r>
              <a:rPr lang="en-US" altLang="ja-JP" dirty="0" smtClean="0"/>
              <a:t>Database :</a:t>
            </a:r>
            <a:r>
              <a:rPr lang="ja-JP" altLang="en-US" dirty="0" smtClean="0"/>
              <a:t>全体の</a:t>
            </a:r>
            <a:r>
              <a:rPr lang="en-US" altLang="ja-JP" sz="3200" dirty="0" smtClean="0">
                <a:solidFill>
                  <a:srgbClr val="C00000"/>
                </a:solidFill>
              </a:rPr>
              <a:t>71</a:t>
            </a:r>
            <a:r>
              <a:rPr lang="en-US" altLang="ja-JP" dirty="0" smtClean="0"/>
              <a:t>%</a:t>
            </a:r>
          </a:p>
          <a:p>
            <a:pPr lvl="1"/>
            <a:r>
              <a:rPr lang="en-US" altLang="ja-JP" dirty="0" smtClean="0"/>
              <a:t>XML  :</a:t>
            </a:r>
            <a:r>
              <a:rPr lang="ja-JP" altLang="en-US" dirty="0" smtClean="0"/>
              <a:t>全体の</a:t>
            </a:r>
            <a:r>
              <a:rPr lang="en-US" altLang="ja-JP" sz="3200" dirty="0" smtClean="0">
                <a:solidFill>
                  <a:srgbClr val="C00000"/>
                </a:solidFill>
              </a:rPr>
              <a:t>52</a:t>
            </a:r>
            <a:r>
              <a:rPr lang="en-US" altLang="ja-JP" dirty="0" smtClean="0"/>
              <a:t>%</a:t>
            </a:r>
          </a:p>
          <a:p>
            <a:pPr lvl="1"/>
            <a:r>
              <a:rPr lang="en-US" altLang="ja-JP" dirty="0" smtClean="0"/>
              <a:t>Web Application : </a:t>
            </a:r>
            <a:r>
              <a:rPr lang="ja-JP" altLang="en-US" dirty="0" smtClean="0"/>
              <a:t>全体の</a:t>
            </a:r>
            <a:r>
              <a:rPr lang="en-US" altLang="ja-JP" sz="3200" dirty="0" smtClean="0">
                <a:solidFill>
                  <a:srgbClr val="C00000"/>
                </a:solidFill>
              </a:rPr>
              <a:t>56</a:t>
            </a:r>
            <a:r>
              <a:rPr lang="en-US" altLang="ja-JP" dirty="0" smtClean="0"/>
              <a:t>%</a:t>
            </a:r>
          </a:p>
          <a:p>
            <a:pPr lvl="2"/>
            <a:endParaRPr lang="en-US" altLang="ja-JP" dirty="0" smtClean="0"/>
          </a:p>
          <a:p>
            <a:pPr lvl="1"/>
            <a:endParaRPr lang="en-US" altLang="ja-JP" dirty="0" smtClean="0"/>
          </a:p>
          <a:p>
            <a:pPr lvl="1"/>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12</a:t>
            </a:fld>
            <a:endParaRPr kumimoji="1" lang="ja-JP" alt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t>被験者に適当と判断された例</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13</a:t>
            </a:fld>
            <a:endParaRPr kumimoji="1" lang="ja-JP" altLang="en-US"/>
          </a:p>
        </p:txBody>
      </p:sp>
      <p:graphicFrame>
        <p:nvGraphicFramePr>
          <p:cNvPr id="6" name="表 5"/>
          <p:cNvGraphicFramePr>
            <a:graphicFrameLocks noGrp="1"/>
          </p:cNvGraphicFramePr>
          <p:nvPr/>
        </p:nvGraphicFramePr>
        <p:xfrm>
          <a:off x="642910" y="1500174"/>
          <a:ext cx="7929619" cy="4500595"/>
        </p:xfrm>
        <a:graphic>
          <a:graphicData uri="http://schemas.openxmlformats.org/drawingml/2006/table">
            <a:tbl>
              <a:tblPr firstRow="1" firstCol="1" bandRow="1">
                <a:tableStyleId>{21E4AEA4-8DFA-4A89-87EB-49C32662AFE0}</a:tableStyleId>
              </a:tblPr>
              <a:tblGrid>
                <a:gridCol w="1982405"/>
                <a:gridCol w="1660933"/>
                <a:gridCol w="1922645"/>
                <a:gridCol w="2363636"/>
              </a:tblGrid>
              <a:tr h="900119">
                <a:tc>
                  <a:txBody>
                    <a:bodyPr/>
                    <a:lstStyle/>
                    <a:p>
                      <a:pPr algn="ctr"/>
                      <a:r>
                        <a:rPr kumimoji="1" lang="ja-JP" altLang="en-US" sz="2000" dirty="0" smtClean="0"/>
                        <a:t>ドメイン</a:t>
                      </a:r>
                      <a:endParaRPr kumimoji="1" lang="ja-JP" altLang="en-US" sz="2000" dirty="0"/>
                    </a:p>
                  </a:txBody>
                  <a:tcPr/>
                </a:tc>
                <a:tc>
                  <a:txBody>
                    <a:bodyPr/>
                    <a:lstStyle/>
                    <a:p>
                      <a:pPr algn="ctr"/>
                      <a:r>
                        <a:rPr kumimoji="1" lang="ja-JP" altLang="en-US" sz="2000" dirty="0" smtClean="0"/>
                        <a:t>動詞</a:t>
                      </a:r>
                      <a:endParaRPr kumimoji="1" lang="ja-JP" altLang="en-US" sz="2000" dirty="0"/>
                    </a:p>
                  </a:txBody>
                  <a:tcPr/>
                </a:tc>
                <a:tc>
                  <a:txBody>
                    <a:bodyPr/>
                    <a:lstStyle/>
                    <a:p>
                      <a:pPr algn="ctr"/>
                      <a:r>
                        <a:rPr kumimoji="1" lang="ja-JP" altLang="en-US" sz="2000" dirty="0" smtClean="0"/>
                        <a:t>直接目的語</a:t>
                      </a:r>
                      <a:endParaRPr kumimoji="1" lang="ja-JP" altLang="en-US" sz="2000" dirty="0"/>
                    </a:p>
                  </a:txBody>
                  <a:tcPr/>
                </a:tc>
                <a:tc>
                  <a:txBody>
                    <a:bodyPr/>
                    <a:lstStyle/>
                    <a:p>
                      <a:pPr algn="ctr"/>
                      <a:r>
                        <a:rPr kumimoji="1" lang="ja-JP" altLang="en-US" sz="2000" dirty="0" smtClean="0"/>
                        <a:t>間接目的語</a:t>
                      </a:r>
                      <a:endParaRPr kumimoji="1" lang="ja-JP" altLang="en-US" sz="2000" dirty="0"/>
                    </a:p>
                  </a:txBody>
                  <a:tcPr/>
                </a:tc>
              </a:tr>
              <a:tr h="900119">
                <a:tc>
                  <a:txBody>
                    <a:bodyPr/>
                    <a:lstStyle/>
                    <a:p>
                      <a:r>
                        <a:rPr kumimoji="1" lang="en-US" altLang="ja-JP" sz="2000" dirty="0" smtClean="0"/>
                        <a:t>GUI</a:t>
                      </a:r>
                      <a:endParaRPr kumimoji="1" lang="ja-JP" altLang="en-US" sz="2000" dirty="0"/>
                    </a:p>
                  </a:txBody>
                  <a:tcPr/>
                </a:tc>
                <a:tc>
                  <a:txBody>
                    <a:bodyPr/>
                    <a:lstStyle/>
                    <a:p>
                      <a:r>
                        <a:rPr kumimoji="1" lang="en-US" altLang="ja-JP" sz="2000" dirty="0" smtClean="0"/>
                        <a:t>Click</a:t>
                      </a:r>
                      <a:endParaRPr kumimoji="1" lang="ja-JP" altLang="en-US" sz="2000" dirty="0"/>
                    </a:p>
                  </a:txBody>
                  <a:tcPr/>
                </a:tc>
                <a:tc>
                  <a:txBody>
                    <a:bodyPr/>
                    <a:lstStyle/>
                    <a:p>
                      <a:r>
                        <a:rPr kumimoji="1" lang="en-US" altLang="ja-JP" sz="2000" dirty="0" smtClean="0"/>
                        <a:t>Mouse</a:t>
                      </a:r>
                      <a:endParaRPr kumimoji="1" lang="ja-JP" altLang="en-US" sz="2000" dirty="0"/>
                    </a:p>
                  </a:txBody>
                  <a:tcPr/>
                </a:tc>
                <a:tc>
                  <a:txBody>
                    <a:bodyPr/>
                    <a:lstStyle/>
                    <a:p>
                      <a:r>
                        <a:rPr kumimoji="1" lang="en-US" altLang="ja-JP" sz="2000" dirty="0" err="1" smtClean="0"/>
                        <a:t>MouseEvent</a:t>
                      </a:r>
                      <a:endParaRPr kumimoji="1" lang="ja-JP" altLang="en-US" sz="2000" dirty="0"/>
                    </a:p>
                  </a:txBody>
                  <a:tcPr/>
                </a:tc>
              </a:tr>
              <a:tr h="900119">
                <a:tc>
                  <a:txBody>
                    <a:bodyPr/>
                    <a:lstStyle/>
                    <a:p>
                      <a:r>
                        <a:rPr kumimoji="1" lang="en-US" altLang="ja-JP" sz="2000" dirty="0" smtClean="0"/>
                        <a:t>Database</a:t>
                      </a:r>
                      <a:endParaRPr kumimoji="1" lang="ja-JP" altLang="en-US" sz="2000" dirty="0"/>
                    </a:p>
                  </a:txBody>
                  <a:tcPr/>
                </a:tc>
                <a:tc>
                  <a:txBody>
                    <a:bodyPr/>
                    <a:lstStyle/>
                    <a:p>
                      <a:r>
                        <a:rPr kumimoji="1" lang="en-US" altLang="ja-JP" sz="2000" dirty="0" smtClean="0"/>
                        <a:t>Add</a:t>
                      </a:r>
                      <a:endParaRPr kumimoji="1" lang="ja-JP" altLang="en-US" sz="2000" dirty="0"/>
                    </a:p>
                  </a:txBody>
                  <a:tcPr/>
                </a:tc>
                <a:tc>
                  <a:txBody>
                    <a:bodyPr/>
                    <a:lstStyle/>
                    <a:p>
                      <a:r>
                        <a:rPr kumimoji="1" lang="en-US" altLang="ja-JP" sz="2000" dirty="0" smtClean="0"/>
                        <a:t>Constraint</a:t>
                      </a:r>
                      <a:endParaRPr kumimoji="1" lang="ja-JP" altLang="en-US" sz="2000" dirty="0"/>
                    </a:p>
                  </a:txBody>
                  <a:tcPr/>
                </a:tc>
                <a:tc>
                  <a:txBody>
                    <a:bodyPr/>
                    <a:lstStyle/>
                    <a:p>
                      <a:r>
                        <a:rPr kumimoji="1" lang="en-US" altLang="ja-JP" sz="2000" dirty="0" smtClean="0"/>
                        <a:t>Table</a:t>
                      </a:r>
                      <a:endParaRPr kumimoji="1" lang="ja-JP" altLang="en-US" sz="2000" dirty="0"/>
                    </a:p>
                  </a:txBody>
                  <a:tcPr/>
                </a:tc>
              </a:tr>
              <a:tr h="900119">
                <a:tc>
                  <a:txBody>
                    <a:bodyPr/>
                    <a:lstStyle/>
                    <a:p>
                      <a:r>
                        <a:rPr kumimoji="1" lang="en-US" altLang="ja-JP" sz="2000" dirty="0" smtClean="0"/>
                        <a:t>Web Application</a:t>
                      </a:r>
                      <a:endParaRPr kumimoji="1" lang="ja-JP" altLang="en-US" sz="2000" dirty="0"/>
                    </a:p>
                  </a:txBody>
                  <a:tcPr/>
                </a:tc>
                <a:tc>
                  <a:txBody>
                    <a:bodyPr/>
                    <a:lstStyle/>
                    <a:p>
                      <a:r>
                        <a:rPr kumimoji="1" lang="en-US" altLang="ja-JP" sz="2000" dirty="0" smtClean="0"/>
                        <a:t>Destroy</a:t>
                      </a:r>
                      <a:endParaRPr kumimoji="1" lang="ja-JP" altLang="en-US" sz="2000" dirty="0"/>
                    </a:p>
                  </a:txBody>
                  <a:tcPr/>
                </a:tc>
                <a:tc>
                  <a:txBody>
                    <a:bodyPr/>
                    <a:lstStyle/>
                    <a:p>
                      <a:r>
                        <a:rPr kumimoji="1" lang="en-US" altLang="ja-JP" sz="2000" dirty="0" smtClean="0"/>
                        <a:t>Session</a:t>
                      </a:r>
                      <a:endParaRPr kumimoji="1" lang="ja-JP" altLang="en-US" sz="2000" dirty="0"/>
                    </a:p>
                  </a:txBody>
                  <a:tcPr/>
                </a:tc>
                <a:tc>
                  <a:txBody>
                    <a:bodyPr/>
                    <a:lstStyle/>
                    <a:p>
                      <a:r>
                        <a:rPr kumimoji="1" lang="en-US" altLang="ja-JP" sz="2000" dirty="0" err="1" smtClean="0"/>
                        <a:t>HttpSessionEvent</a:t>
                      </a:r>
                      <a:endParaRPr kumimoji="1" lang="ja-JP" altLang="en-US" sz="2000" dirty="0"/>
                    </a:p>
                  </a:txBody>
                  <a:tcPr/>
                </a:tc>
              </a:tr>
              <a:tr h="900119">
                <a:tc>
                  <a:txBody>
                    <a:bodyPr/>
                    <a:lstStyle/>
                    <a:p>
                      <a:r>
                        <a:rPr kumimoji="1" lang="en-US" altLang="ja-JP" sz="2000" dirty="0" smtClean="0"/>
                        <a:t>XML</a:t>
                      </a:r>
                      <a:endParaRPr kumimoji="1" lang="ja-JP" altLang="en-US" sz="2000" dirty="0"/>
                    </a:p>
                  </a:txBody>
                  <a:tcPr/>
                </a:tc>
                <a:tc>
                  <a:txBody>
                    <a:bodyPr/>
                    <a:lstStyle/>
                    <a:p>
                      <a:r>
                        <a:rPr kumimoji="1" lang="en-US" altLang="ja-JP" sz="2000" dirty="0" smtClean="0"/>
                        <a:t>Declare</a:t>
                      </a:r>
                      <a:endParaRPr kumimoji="1" lang="ja-JP" altLang="en-US" sz="2000" dirty="0"/>
                    </a:p>
                  </a:txBody>
                  <a:tcPr/>
                </a:tc>
                <a:tc>
                  <a:txBody>
                    <a:bodyPr/>
                    <a:lstStyle/>
                    <a:p>
                      <a:r>
                        <a:rPr kumimoji="1" lang="en-US" altLang="ja-JP" sz="2000" dirty="0" smtClean="0"/>
                        <a:t>Prefix</a:t>
                      </a:r>
                      <a:endParaRPr kumimoji="1" lang="ja-JP" altLang="en-US" sz="2000" dirty="0"/>
                    </a:p>
                  </a:txBody>
                  <a:tcPr/>
                </a:tc>
                <a:tc>
                  <a:txBody>
                    <a:bodyPr/>
                    <a:lstStyle/>
                    <a:p>
                      <a:r>
                        <a:rPr kumimoji="1" lang="en-US" altLang="ja-JP" sz="1800" dirty="0" err="1" smtClean="0"/>
                        <a:t>NamespaceSupport</a:t>
                      </a:r>
                      <a:endParaRPr kumimoji="1" lang="ja-JP" altLang="en-US" sz="1800" dirty="0"/>
                    </a:p>
                  </a:txBody>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smtClean="0"/>
              <a:t>被験者に収録すべきでないと判断された例</a:t>
            </a:r>
            <a:endParaRPr kumimoji="1" lang="ja-JP" altLang="en-US" dirty="0"/>
          </a:p>
        </p:txBody>
      </p:sp>
      <p:sp>
        <p:nvSpPr>
          <p:cNvPr id="3" name="コンテンツ プレースホルダ 2"/>
          <p:cNvSpPr>
            <a:spLocks noGrp="1"/>
          </p:cNvSpPr>
          <p:nvPr>
            <p:ph idx="1"/>
          </p:nvPr>
        </p:nvSpPr>
        <p:spPr>
          <a:xfrm>
            <a:off x="457200" y="3357562"/>
            <a:ext cx="8229600" cy="2879726"/>
          </a:xfrm>
        </p:spPr>
        <p:txBody>
          <a:bodyPr/>
          <a:lstStyle/>
          <a:p>
            <a:r>
              <a:rPr lang="ja-JP" altLang="en-US" dirty="0" smtClean="0"/>
              <a:t>判断の理由</a:t>
            </a:r>
            <a:endParaRPr lang="en-US" altLang="ja-JP" dirty="0" smtClean="0"/>
          </a:p>
          <a:p>
            <a:pPr lvl="1"/>
            <a:r>
              <a:rPr lang="ja-JP" altLang="en-US" dirty="0" smtClean="0"/>
              <a:t>対象ドメインとは異なるドメインに所属している</a:t>
            </a:r>
            <a:endParaRPr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14</a:t>
            </a:fld>
            <a:endParaRPr kumimoji="1" lang="ja-JP" altLang="en-US"/>
          </a:p>
        </p:txBody>
      </p:sp>
      <p:graphicFrame>
        <p:nvGraphicFramePr>
          <p:cNvPr id="5" name="表 4"/>
          <p:cNvGraphicFramePr>
            <a:graphicFrameLocks noGrp="1"/>
          </p:cNvGraphicFramePr>
          <p:nvPr/>
        </p:nvGraphicFramePr>
        <p:xfrm>
          <a:off x="571472" y="1357298"/>
          <a:ext cx="7929619" cy="1800238"/>
        </p:xfrm>
        <a:graphic>
          <a:graphicData uri="http://schemas.openxmlformats.org/drawingml/2006/table">
            <a:tbl>
              <a:tblPr firstRow="1" firstCol="1" bandRow="1">
                <a:tableStyleId>{21E4AEA4-8DFA-4A89-87EB-49C32662AFE0}</a:tableStyleId>
              </a:tblPr>
              <a:tblGrid>
                <a:gridCol w="1982405"/>
                <a:gridCol w="1660933"/>
                <a:gridCol w="1922645"/>
                <a:gridCol w="2363636"/>
              </a:tblGrid>
              <a:tr h="900119">
                <a:tc>
                  <a:txBody>
                    <a:bodyPr/>
                    <a:lstStyle/>
                    <a:p>
                      <a:pPr algn="ctr"/>
                      <a:r>
                        <a:rPr kumimoji="1" lang="ja-JP" altLang="en-US" sz="2000" dirty="0" smtClean="0"/>
                        <a:t>ドメイン</a:t>
                      </a:r>
                      <a:endParaRPr kumimoji="1" lang="ja-JP" altLang="en-US" sz="2000" dirty="0"/>
                    </a:p>
                  </a:txBody>
                  <a:tcPr/>
                </a:tc>
                <a:tc>
                  <a:txBody>
                    <a:bodyPr/>
                    <a:lstStyle/>
                    <a:p>
                      <a:pPr algn="ctr"/>
                      <a:r>
                        <a:rPr kumimoji="1" lang="ja-JP" altLang="en-US" sz="2000" dirty="0" smtClean="0"/>
                        <a:t>動詞</a:t>
                      </a:r>
                      <a:endParaRPr kumimoji="1" lang="ja-JP" altLang="en-US" sz="2000" dirty="0"/>
                    </a:p>
                  </a:txBody>
                  <a:tcPr/>
                </a:tc>
                <a:tc>
                  <a:txBody>
                    <a:bodyPr/>
                    <a:lstStyle/>
                    <a:p>
                      <a:pPr algn="ctr"/>
                      <a:r>
                        <a:rPr kumimoji="1" lang="ja-JP" altLang="en-US" sz="2000" dirty="0" smtClean="0"/>
                        <a:t>直接目的語</a:t>
                      </a:r>
                      <a:endParaRPr kumimoji="1" lang="ja-JP" altLang="en-US" sz="2000" dirty="0"/>
                    </a:p>
                  </a:txBody>
                  <a:tcPr/>
                </a:tc>
                <a:tc>
                  <a:txBody>
                    <a:bodyPr/>
                    <a:lstStyle/>
                    <a:p>
                      <a:pPr algn="ctr"/>
                      <a:r>
                        <a:rPr kumimoji="1" lang="ja-JP" altLang="en-US" sz="2000" dirty="0" smtClean="0"/>
                        <a:t>間接目的語</a:t>
                      </a:r>
                      <a:endParaRPr kumimoji="1" lang="ja-JP" altLang="en-US" sz="2000" dirty="0"/>
                    </a:p>
                  </a:txBody>
                  <a:tcPr/>
                </a:tc>
              </a:tr>
              <a:tr h="900119">
                <a:tc>
                  <a:txBody>
                    <a:bodyPr/>
                    <a:lstStyle/>
                    <a:p>
                      <a:r>
                        <a:rPr kumimoji="1" lang="en-US" altLang="ja-JP" sz="2000" dirty="0" smtClean="0"/>
                        <a:t>Database</a:t>
                      </a:r>
                      <a:endParaRPr kumimoji="1" lang="ja-JP" altLang="en-US" sz="2000" dirty="0"/>
                    </a:p>
                  </a:txBody>
                  <a:tcPr/>
                </a:tc>
                <a:tc>
                  <a:txBody>
                    <a:bodyPr/>
                    <a:lstStyle/>
                    <a:p>
                      <a:r>
                        <a:rPr kumimoji="1" lang="en-US" altLang="ja-JP" sz="2000" dirty="0" smtClean="0"/>
                        <a:t>Release</a:t>
                      </a:r>
                      <a:endParaRPr kumimoji="1" lang="ja-JP" altLang="en-US" sz="2000" dirty="0"/>
                    </a:p>
                  </a:txBody>
                  <a:tcPr/>
                </a:tc>
                <a:tc>
                  <a:txBody>
                    <a:bodyPr/>
                    <a:lstStyle/>
                    <a:p>
                      <a:r>
                        <a:rPr kumimoji="1" lang="en-US" altLang="ja-JP" sz="2000" dirty="0" smtClean="0"/>
                        <a:t>Mouse</a:t>
                      </a:r>
                      <a:endParaRPr kumimoji="1" lang="ja-JP" altLang="en-US" sz="2000" dirty="0"/>
                    </a:p>
                  </a:txBody>
                  <a:tcPr/>
                </a:tc>
                <a:tc>
                  <a:txBody>
                    <a:bodyPr/>
                    <a:lstStyle/>
                    <a:p>
                      <a:r>
                        <a:rPr kumimoji="1" lang="en-US" altLang="ja-JP" sz="2000" dirty="0" err="1" smtClean="0"/>
                        <a:t>MouseEvent</a:t>
                      </a:r>
                      <a:endParaRPr kumimoji="1" lang="ja-JP" altLang="en-US" sz="2000" dirty="0"/>
                    </a:p>
                  </a:txBody>
                  <a:tcPr/>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考察</a:t>
            </a:r>
            <a:endParaRPr kumimoji="1" lang="ja-JP" altLang="en-US" dirty="0"/>
          </a:p>
        </p:txBody>
      </p:sp>
      <p:sp>
        <p:nvSpPr>
          <p:cNvPr id="3" name="コンテンツ プレースホルダ 2"/>
          <p:cNvSpPr>
            <a:spLocks noGrp="1"/>
          </p:cNvSpPr>
          <p:nvPr>
            <p:ph idx="1"/>
          </p:nvPr>
        </p:nvSpPr>
        <p:spPr/>
        <p:txBody>
          <a:bodyPr>
            <a:normAutofit/>
          </a:bodyPr>
          <a:lstStyle/>
          <a:p>
            <a:pPr algn="just"/>
            <a:r>
              <a:rPr lang="ja-JP" altLang="en-US" dirty="0" smtClean="0"/>
              <a:t>辞書作成のために入力したソフトウェアの数が</a:t>
            </a:r>
            <a:r>
              <a:rPr lang="en-US" altLang="ja-JP" dirty="0" smtClean="0"/>
              <a:t>7</a:t>
            </a:r>
            <a:r>
              <a:rPr lang="ja-JP" altLang="en-US" dirty="0" smtClean="0"/>
              <a:t>～</a:t>
            </a:r>
            <a:r>
              <a:rPr lang="en-US" altLang="ja-JP" dirty="0" smtClean="0"/>
              <a:t>11</a:t>
            </a:r>
            <a:r>
              <a:rPr lang="ja-JP" altLang="en-US" dirty="0" smtClean="0"/>
              <a:t>と少なかった</a:t>
            </a:r>
            <a:endParaRPr lang="en-US" altLang="ja-JP" dirty="0" smtClean="0"/>
          </a:p>
          <a:p>
            <a:pPr lvl="1"/>
            <a:r>
              <a:rPr lang="ja-JP" altLang="en-US" dirty="0" smtClean="0"/>
              <a:t>対象ドメイン以外に所属する関係をフィルタリングしきれなかった</a:t>
            </a:r>
            <a:endParaRPr lang="en-US" altLang="ja-JP" dirty="0" smtClean="0"/>
          </a:p>
          <a:p>
            <a:pPr algn="just"/>
            <a:r>
              <a:rPr lang="ja-JP" altLang="en-US" dirty="0" smtClean="0"/>
              <a:t>入力したソフトウェアが複数のドメインを扱っていた</a:t>
            </a:r>
            <a:endParaRPr lang="en-US" altLang="ja-JP" dirty="0" smtClean="0"/>
          </a:p>
          <a:p>
            <a:pPr lvl="1"/>
            <a:r>
              <a:rPr lang="ja-JP" altLang="en-US" dirty="0" smtClean="0"/>
              <a:t>プログラムで一般的に見られる関係や他のドメインで見られる関係を取り除くことで解決</a:t>
            </a:r>
            <a:endParaRPr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15</a:t>
            </a:fld>
            <a:endParaRPr kumimoji="1" lang="ja-JP" alt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まとめと今後の課題</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まとめ</a:t>
            </a:r>
            <a:endParaRPr lang="en-US" altLang="ja-JP" dirty="0" smtClean="0"/>
          </a:p>
          <a:p>
            <a:pPr lvl="1"/>
            <a:r>
              <a:rPr lang="ja-JP" altLang="en-US" dirty="0" smtClean="0"/>
              <a:t>プログラム中の動詞</a:t>
            </a:r>
            <a:r>
              <a:rPr lang="en-US" altLang="ja-JP" dirty="0" smtClean="0"/>
              <a:t>-</a:t>
            </a:r>
            <a:r>
              <a:rPr lang="ja-JP" altLang="en-US" dirty="0" smtClean="0"/>
              <a:t>目的語関係を収録した辞書の構築手法を提案</a:t>
            </a:r>
            <a:endParaRPr lang="en-US" altLang="ja-JP" dirty="0" smtClean="0"/>
          </a:p>
          <a:p>
            <a:r>
              <a:rPr lang="ja-JP" altLang="en-US" dirty="0" smtClean="0"/>
              <a:t>今後の課題</a:t>
            </a:r>
            <a:endParaRPr lang="en-US" altLang="ja-JP" dirty="0" smtClean="0"/>
          </a:p>
          <a:p>
            <a:pPr lvl="1"/>
            <a:r>
              <a:rPr lang="ja-JP" altLang="en-US" smtClean="0"/>
              <a:t>ドメイン固有</a:t>
            </a:r>
            <a:r>
              <a:rPr lang="ja-JP" altLang="en-US" dirty="0" smtClean="0"/>
              <a:t>の関係を抽出する方法の開発</a:t>
            </a:r>
            <a:endParaRPr lang="en-US" altLang="ja-JP" dirty="0" smtClean="0"/>
          </a:p>
          <a:p>
            <a:pPr lvl="1"/>
            <a:r>
              <a:rPr lang="ja-JP" altLang="en-US" dirty="0" smtClean="0"/>
              <a:t>辞書を利用した命名支援環境の構築</a:t>
            </a:r>
            <a:endParaRPr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16</a:t>
            </a:fld>
            <a:endParaRPr kumimoji="1" lang="ja-JP" alt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抽出パターン</a:t>
            </a:r>
            <a:endParaRPr kumimoji="1" lang="ja-JP" altLang="en-US" dirty="0"/>
          </a:p>
        </p:txBody>
      </p:sp>
      <p:sp>
        <p:nvSpPr>
          <p:cNvPr id="3" name="コンテンツ プレースホルダ 2"/>
          <p:cNvSpPr>
            <a:spLocks noGrp="1"/>
          </p:cNvSpPr>
          <p:nvPr>
            <p:ph idx="1"/>
          </p:nvPr>
        </p:nvSpPr>
        <p:spPr/>
        <p:txBody>
          <a:bodyPr>
            <a:normAutofit fontScale="85000" lnSpcReduction="10000"/>
          </a:bodyPr>
          <a:lstStyle/>
          <a:p>
            <a:r>
              <a:rPr lang="ja-JP" altLang="en-US" dirty="0" smtClean="0"/>
              <a:t>パターンを適用するためのメソッド情報の条件</a:t>
            </a:r>
            <a:endParaRPr lang="en-US" altLang="ja-JP" dirty="0" smtClean="0"/>
          </a:p>
          <a:p>
            <a:pPr lvl="1"/>
            <a:r>
              <a:rPr kumimoji="1" lang="ja-JP" altLang="en-US" dirty="0" smtClean="0"/>
              <a:t>戻り値</a:t>
            </a:r>
            <a:endParaRPr kumimoji="1" lang="en-US" altLang="ja-JP" dirty="0" smtClean="0"/>
          </a:p>
          <a:p>
            <a:pPr lvl="2"/>
            <a:r>
              <a:rPr lang="en-US" altLang="ja-JP" dirty="0" smtClean="0"/>
              <a:t>void, </a:t>
            </a:r>
            <a:r>
              <a:rPr lang="ja-JP" altLang="en-US" dirty="0" smtClean="0"/>
              <a:t>名詞</a:t>
            </a:r>
            <a:r>
              <a:rPr lang="en-US" altLang="ja-JP" dirty="0" smtClean="0"/>
              <a:t>, </a:t>
            </a:r>
            <a:r>
              <a:rPr lang="ja-JP" altLang="en-US" dirty="0" smtClean="0"/>
              <a:t> ワイルドカードのいずれか</a:t>
            </a:r>
            <a:endParaRPr kumimoji="1" lang="en-US" altLang="ja-JP" dirty="0" smtClean="0"/>
          </a:p>
          <a:p>
            <a:pPr lvl="1"/>
            <a:r>
              <a:rPr kumimoji="1" lang="ja-JP" altLang="en-US" dirty="0" smtClean="0"/>
              <a:t>メソッド名</a:t>
            </a:r>
            <a:endParaRPr kumimoji="1" lang="en-US" altLang="ja-JP" dirty="0" smtClean="0"/>
          </a:p>
          <a:p>
            <a:pPr lvl="2" algn="just"/>
            <a:r>
              <a:rPr lang="ja-JP" altLang="en-US" dirty="0" smtClean="0"/>
              <a:t>メソッドの品詞列</a:t>
            </a:r>
            <a:endParaRPr lang="en-US" altLang="ja-JP" dirty="0" smtClean="0"/>
          </a:p>
          <a:p>
            <a:pPr lvl="1"/>
            <a:r>
              <a:rPr kumimoji="1" lang="ja-JP" altLang="en-US" dirty="0" smtClean="0"/>
              <a:t>引数</a:t>
            </a:r>
            <a:endParaRPr kumimoji="1" lang="en-US" altLang="ja-JP" dirty="0" smtClean="0"/>
          </a:p>
          <a:p>
            <a:pPr lvl="2"/>
            <a:r>
              <a:rPr kumimoji="1" lang="ja-JP" altLang="en-US" dirty="0" smtClean="0"/>
              <a:t>空，</a:t>
            </a:r>
            <a:r>
              <a:rPr lang="en-US" altLang="ja-JP" dirty="0" smtClean="0"/>
              <a:t>1</a:t>
            </a:r>
            <a:r>
              <a:rPr lang="ja-JP" altLang="en-US" dirty="0" smtClean="0"/>
              <a:t>個の名詞</a:t>
            </a:r>
            <a:r>
              <a:rPr kumimoji="1" lang="ja-JP" altLang="en-US" dirty="0" smtClean="0"/>
              <a:t>， ワイルドカードのいずれか</a:t>
            </a:r>
            <a:endParaRPr kumimoji="1" lang="en-US" altLang="ja-JP" dirty="0" smtClean="0"/>
          </a:p>
          <a:p>
            <a:pPr lvl="1"/>
            <a:r>
              <a:rPr lang="ja-JP" altLang="en-US" dirty="0" smtClean="0"/>
              <a:t>クラス名</a:t>
            </a:r>
            <a:endParaRPr lang="en-US" altLang="ja-JP" dirty="0" smtClean="0"/>
          </a:p>
          <a:p>
            <a:pPr lvl="2"/>
            <a:r>
              <a:rPr lang="ja-JP" altLang="en-US" dirty="0" smtClean="0"/>
              <a:t>名詞， ワイルドカードのいずれか</a:t>
            </a:r>
            <a:endParaRPr lang="en-US" altLang="ja-JP" dirty="0" smtClean="0"/>
          </a:p>
          <a:p>
            <a:pPr lvl="1"/>
            <a:r>
              <a:rPr lang="ja-JP" altLang="en-US" dirty="0" smtClean="0"/>
              <a:t>同じ単語と違う単語を識別する番号</a:t>
            </a:r>
            <a:endParaRPr lang="en-US" altLang="ja-JP" dirty="0" smtClean="0"/>
          </a:p>
          <a:p>
            <a:r>
              <a:rPr kumimoji="1" lang="ja-JP" altLang="en-US" dirty="0" smtClean="0"/>
              <a:t>条件が満たされた際にどの単語を動詞，直接目的語，間接目的語として抽出するかを定めたルール</a:t>
            </a:r>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17</a:t>
            </a:fld>
            <a:endParaRPr kumimoji="1" lang="ja-JP" altLang="en-US"/>
          </a:p>
        </p:txBody>
      </p:sp>
      <p:graphicFrame>
        <p:nvGraphicFramePr>
          <p:cNvPr id="5" name="表 4"/>
          <p:cNvGraphicFramePr>
            <a:graphicFrameLocks noGrp="1"/>
          </p:cNvGraphicFramePr>
          <p:nvPr/>
        </p:nvGraphicFramePr>
        <p:xfrm>
          <a:off x="214282" y="3357562"/>
          <a:ext cx="5357850" cy="741680"/>
        </p:xfrm>
        <a:graphic>
          <a:graphicData uri="http://schemas.openxmlformats.org/drawingml/2006/table">
            <a:tbl>
              <a:tblPr firstRow="1" bandRow="1">
                <a:tableStyleId>{21E4AEA4-8DFA-4A89-87EB-49C32662AFE0}</a:tableStyleId>
              </a:tblPr>
              <a:tblGrid>
                <a:gridCol w="810380"/>
                <a:gridCol w="2761520"/>
                <a:gridCol w="857256"/>
                <a:gridCol w="928694"/>
              </a:tblGrid>
              <a:tr h="370840">
                <a:tc>
                  <a:txBody>
                    <a:bodyPr/>
                    <a:lstStyle/>
                    <a:p>
                      <a:r>
                        <a:rPr kumimoji="1" lang="en-US" altLang="ja-JP" dirty="0" smtClean="0"/>
                        <a:t>void</a:t>
                      </a:r>
                      <a:endParaRPr kumimoji="1" lang="ja-JP" altLang="en-US" dirty="0"/>
                    </a:p>
                  </a:txBody>
                  <a:tcPr/>
                </a:tc>
                <a:tc>
                  <a:txBody>
                    <a:bodyPr/>
                    <a:lstStyle/>
                    <a:p>
                      <a:r>
                        <a:rPr kumimoji="1" lang="en-US" altLang="ja-JP" dirty="0" err="1" smtClean="0"/>
                        <a:t>createTicketForUser</a:t>
                      </a:r>
                      <a:endParaRPr kumimoji="1" lang="ja-JP" altLang="en-US" dirty="0"/>
                    </a:p>
                  </a:txBody>
                  <a:tcPr/>
                </a:tc>
                <a:tc>
                  <a:txBody>
                    <a:bodyPr/>
                    <a:lstStyle/>
                    <a:p>
                      <a:r>
                        <a:rPr kumimoji="1" lang="en-US" altLang="ja-JP" dirty="0" smtClean="0"/>
                        <a:t>User</a:t>
                      </a:r>
                      <a:endParaRPr kumimoji="1" lang="ja-JP" altLang="en-US" dirty="0"/>
                    </a:p>
                  </a:txBody>
                  <a:tcPr/>
                </a:tc>
                <a:tc>
                  <a:txBody>
                    <a:bodyPr/>
                    <a:lstStyle/>
                    <a:p>
                      <a:r>
                        <a:rPr kumimoji="1" lang="en-US" altLang="ja-JP" dirty="0" smtClean="0"/>
                        <a:t>Server</a:t>
                      </a:r>
                      <a:endParaRPr kumimoji="1" lang="ja-JP" altLang="en-US" dirty="0"/>
                    </a:p>
                  </a:txBody>
                  <a:tcPr/>
                </a:tc>
              </a:tr>
              <a:tr h="370840">
                <a:tc>
                  <a:txBody>
                    <a:bodyPr/>
                    <a:lstStyle/>
                    <a:p>
                      <a:r>
                        <a:rPr kumimoji="1" lang="en-US" altLang="ja-JP" dirty="0" smtClean="0"/>
                        <a:t>void</a:t>
                      </a:r>
                      <a:endParaRPr kumimoji="1" lang="ja-JP" altLang="en-US" dirty="0"/>
                    </a:p>
                  </a:txBody>
                  <a:tcPr/>
                </a:tc>
                <a:tc>
                  <a:txBody>
                    <a:bodyPr/>
                    <a:lstStyle/>
                    <a:p>
                      <a:r>
                        <a:rPr kumimoji="1" lang="ja-JP" altLang="en-US" sz="1600" dirty="0" smtClean="0"/>
                        <a:t>動詞</a:t>
                      </a:r>
                      <a:r>
                        <a:rPr kumimoji="1" lang="en-US" altLang="ja-JP" sz="1600" dirty="0" smtClean="0"/>
                        <a:t>1</a:t>
                      </a:r>
                      <a:r>
                        <a:rPr kumimoji="1" lang="ja-JP" altLang="en-US" sz="1600" dirty="0" smtClean="0"/>
                        <a:t> 名詞</a:t>
                      </a:r>
                      <a:r>
                        <a:rPr kumimoji="1" lang="en-US" altLang="ja-JP" sz="1600" dirty="0" smtClean="0"/>
                        <a:t>2</a:t>
                      </a:r>
                      <a:r>
                        <a:rPr kumimoji="1" lang="ja-JP" altLang="en-US" sz="1600" dirty="0" smtClean="0"/>
                        <a:t> 前置詞</a:t>
                      </a:r>
                      <a:r>
                        <a:rPr kumimoji="1" lang="en-US" altLang="ja-JP" sz="1600" dirty="0" smtClean="0"/>
                        <a:t>3</a:t>
                      </a:r>
                      <a:r>
                        <a:rPr kumimoji="1" lang="ja-JP" altLang="en-US" sz="1600" dirty="0" smtClean="0"/>
                        <a:t> 名詞</a:t>
                      </a:r>
                      <a:r>
                        <a:rPr kumimoji="1" lang="en-US" altLang="ja-JP" sz="1600" dirty="0" smtClean="0"/>
                        <a:t>4</a:t>
                      </a:r>
                      <a:endParaRPr kumimoji="1" lang="ja-JP" altLang="en-US" sz="1600" dirty="0"/>
                    </a:p>
                  </a:txBody>
                  <a:tcPr/>
                </a:tc>
                <a:tc>
                  <a:txBody>
                    <a:bodyPr/>
                    <a:lstStyle/>
                    <a:p>
                      <a:r>
                        <a:rPr kumimoji="1" lang="ja-JP" altLang="en-US" dirty="0" smtClean="0"/>
                        <a:t>名詞</a:t>
                      </a:r>
                      <a:r>
                        <a:rPr kumimoji="1" lang="en-US" altLang="ja-JP" dirty="0" smtClean="0"/>
                        <a:t>5</a:t>
                      </a:r>
                      <a:endParaRPr kumimoji="1" lang="ja-JP" altLang="en-US" dirty="0"/>
                    </a:p>
                  </a:txBody>
                  <a:tcPr/>
                </a:tc>
                <a:tc>
                  <a:txBody>
                    <a:bodyPr/>
                    <a:lstStyle/>
                    <a:p>
                      <a:r>
                        <a:rPr kumimoji="1" lang="ja-JP" altLang="en-US" dirty="0" smtClean="0"/>
                        <a:t>名詞</a:t>
                      </a:r>
                      <a:r>
                        <a:rPr kumimoji="1" lang="en-US" altLang="ja-JP" dirty="0" smtClean="0"/>
                        <a:t>6</a:t>
                      </a:r>
                      <a:endParaRPr kumimoji="1" lang="ja-JP" altLang="en-US" dirty="0"/>
                    </a:p>
                  </a:txBody>
                  <a:tcPr/>
                </a:tc>
              </a:tr>
            </a:tbl>
          </a:graphicData>
        </a:graphic>
      </p:graphicFrame>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just"/>
            <a:r>
              <a:rPr kumimoji="1" lang="ja-JP" altLang="en-US" dirty="0" smtClean="0"/>
              <a:t>パターンマッチ</a:t>
            </a:r>
            <a:endParaRPr kumimoji="1" lang="ja-JP" altLang="en-US" dirty="0"/>
          </a:p>
        </p:txBody>
      </p:sp>
      <p:sp>
        <p:nvSpPr>
          <p:cNvPr id="3" name="コンテンツ プレースホルダ 2"/>
          <p:cNvSpPr>
            <a:spLocks noGrp="1"/>
          </p:cNvSpPr>
          <p:nvPr>
            <p:ph idx="1"/>
          </p:nvPr>
        </p:nvSpPr>
        <p:spPr>
          <a:xfrm>
            <a:off x="457200" y="1412875"/>
            <a:ext cx="8229600" cy="1230307"/>
          </a:xfrm>
        </p:spPr>
        <p:txBody>
          <a:bodyPr>
            <a:normAutofit fontScale="62500" lnSpcReduction="20000"/>
          </a:bodyPr>
          <a:lstStyle/>
          <a:p>
            <a:pPr marL="514350" indent="-514350" algn="just">
              <a:buFont typeface="+mj-lt"/>
              <a:buAutoNum type="arabicPeriod"/>
            </a:pPr>
            <a:r>
              <a:rPr lang="ja-JP" altLang="en-US" dirty="0" smtClean="0"/>
              <a:t>獲得したメソッド情報と抽出パターンのパターンを適用するための条件を比較</a:t>
            </a:r>
            <a:endParaRPr lang="en-US" altLang="ja-JP" dirty="0" smtClean="0"/>
          </a:p>
          <a:p>
            <a:pPr marL="514350" indent="-514350">
              <a:buFont typeface="+mj-lt"/>
              <a:buAutoNum type="arabicPeriod"/>
            </a:pPr>
            <a:r>
              <a:rPr lang="ja-JP" altLang="en-US" dirty="0" smtClean="0"/>
              <a:t>条件が満たされていれば抽出パターンに従い動詞，直接目的語，間接目的語を抽出</a:t>
            </a:r>
            <a:endParaRPr lang="en-US" altLang="ja-JP" dirty="0" smtClean="0"/>
          </a:p>
          <a:p>
            <a:pPr lvl="1">
              <a:buNone/>
            </a:pP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18</a:t>
            </a:fld>
            <a:endParaRPr kumimoji="1" lang="ja-JP" altLang="en-US"/>
          </a:p>
        </p:txBody>
      </p:sp>
      <p:sp>
        <p:nvSpPr>
          <p:cNvPr id="8" name="正方形/長方形 7"/>
          <p:cNvSpPr/>
          <p:nvPr/>
        </p:nvSpPr>
        <p:spPr>
          <a:xfrm>
            <a:off x="357158" y="3000372"/>
            <a:ext cx="4929222" cy="42862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r>
              <a:rPr kumimoji="1" lang="en-US" altLang="ja-JP" dirty="0" smtClean="0"/>
              <a:t>void </a:t>
            </a:r>
            <a:r>
              <a:rPr kumimoji="1" lang="en-US" altLang="ja-JP" dirty="0" err="1" smtClean="0"/>
              <a:t>createTikect</a:t>
            </a:r>
            <a:r>
              <a:rPr lang="en-US" altLang="ja-JP" dirty="0" err="1" smtClean="0"/>
              <a:t>ForUser</a:t>
            </a:r>
            <a:r>
              <a:rPr lang="en-US" altLang="ja-JP" dirty="0" smtClean="0"/>
              <a:t>(ID, Name)  in Server</a:t>
            </a:r>
            <a:r>
              <a:rPr kumimoji="1" lang="en-US" altLang="ja-JP" dirty="0" smtClean="0"/>
              <a:t>  </a:t>
            </a:r>
            <a:endParaRPr kumimoji="1" lang="ja-JP" altLang="en-US" dirty="0"/>
          </a:p>
        </p:txBody>
      </p:sp>
      <p:sp>
        <p:nvSpPr>
          <p:cNvPr id="9" name="正方形/長方形 8"/>
          <p:cNvSpPr/>
          <p:nvPr/>
        </p:nvSpPr>
        <p:spPr>
          <a:xfrm>
            <a:off x="214282" y="4000504"/>
            <a:ext cx="5429288" cy="42862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r>
              <a:rPr kumimoji="1" lang="en-US" altLang="ja-JP" sz="1600" dirty="0" smtClean="0"/>
              <a:t>void </a:t>
            </a:r>
            <a:r>
              <a:rPr kumimoji="1" lang="ja-JP" altLang="en-US" sz="1600" dirty="0" smtClean="0"/>
              <a:t>動詞</a:t>
            </a:r>
            <a:r>
              <a:rPr kumimoji="1" lang="en-US" altLang="ja-JP" sz="1600" dirty="0" smtClean="0"/>
              <a:t>1</a:t>
            </a:r>
            <a:r>
              <a:rPr kumimoji="1" lang="ja-JP" altLang="en-US" sz="1600" dirty="0" smtClean="0"/>
              <a:t> 名詞</a:t>
            </a:r>
            <a:r>
              <a:rPr lang="en-US" altLang="ja-JP" sz="1600" dirty="0" smtClean="0"/>
              <a:t>2</a:t>
            </a:r>
            <a:r>
              <a:rPr kumimoji="1" lang="ja-JP" altLang="en-US" sz="1600" dirty="0" smtClean="0"/>
              <a:t> 前置詞</a:t>
            </a:r>
            <a:r>
              <a:rPr kumimoji="1" lang="en-US" altLang="ja-JP" sz="1600" dirty="0" smtClean="0"/>
              <a:t>3</a:t>
            </a:r>
            <a:r>
              <a:rPr kumimoji="1" lang="ja-JP" altLang="en-US" sz="1600" dirty="0" smtClean="0"/>
              <a:t> 名詞</a:t>
            </a:r>
            <a:r>
              <a:rPr kumimoji="1" lang="en-US" altLang="ja-JP" sz="1600" dirty="0" smtClean="0"/>
              <a:t>4</a:t>
            </a:r>
            <a:r>
              <a:rPr kumimoji="1" lang="ja-JP" altLang="en-US" sz="1600" dirty="0" smtClean="0"/>
              <a:t> </a:t>
            </a:r>
            <a:r>
              <a:rPr kumimoji="1" lang="en-US" altLang="ja-JP" sz="1600" dirty="0" smtClean="0"/>
              <a:t>(</a:t>
            </a:r>
            <a:r>
              <a:rPr kumimoji="1" lang="ja-JP" altLang="en-US" sz="1600" dirty="0" smtClean="0"/>
              <a:t>名詞</a:t>
            </a:r>
            <a:r>
              <a:rPr kumimoji="1" lang="en-US" altLang="ja-JP" sz="1600" dirty="0" smtClean="0"/>
              <a:t>5</a:t>
            </a:r>
            <a:r>
              <a:rPr kumimoji="1" lang="ja-JP" altLang="en-US" sz="1600" dirty="0" smtClean="0"/>
              <a:t> </a:t>
            </a:r>
            <a:r>
              <a:rPr lang="en-US" altLang="ja-JP" sz="1600" dirty="0" smtClean="0"/>
              <a:t>, </a:t>
            </a:r>
            <a:r>
              <a:rPr kumimoji="1" lang="ja-JP" altLang="en-US" sz="1600" dirty="0" smtClean="0"/>
              <a:t>名詞</a:t>
            </a:r>
            <a:r>
              <a:rPr kumimoji="1" lang="en-US" altLang="ja-JP" sz="1600" dirty="0" smtClean="0"/>
              <a:t>6)  in </a:t>
            </a:r>
            <a:r>
              <a:rPr kumimoji="1" lang="ja-JP" altLang="en-US" sz="1600" dirty="0" smtClean="0"/>
              <a:t>名詞</a:t>
            </a:r>
            <a:r>
              <a:rPr kumimoji="1" lang="en-US" altLang="ja-JP" sz="1600" dirty="0" smtClean="0"/>
              <a:t>7</a:t>
            </a:r>
            <a:endParaRPr kumimoji="1" lang="ja-JP" altLang="en-US" sz="1600" dirty="0"/>
          </a:p>
        </p:txBody>
      </p:sp>
      <p:sp>
        <p:nvSpPr>
          <p:cNvPr id="11" name="テキスト ボックス 10"/>
          <p:cNvSpPr txBox="1"/>
          <p:nvPr/>
        </p:nvSpPr>
        <p:spPr>
          <a:xfrm>
            <a:off x="357158" y="2643182"/>
            <a:ext cx="870751" cy="369332"/>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none" rtlCol="0">
            <a:spAutoFit/>
          </a:bodyPr>
          <a:lstStyle/>
          <a:p>
            <a:r>
              <a:rPr kumimoji="1" lang="ja-JP" altLang="en-US" b="1" dirty="0" smtClean="0"/>
              <a:t>メソッド</a:t>
            </a:r>
            <a:endParaRPr kumimoji="1" lang="ja-JP" altLang="en-US" b="1" dirty="0"/>
          </a:p>
        </p:txBody>
      </p:sp>
      <p:sp>
        <p:nvSpPr>
          <p:cNvPr id="12" name="テキスト ボックス 11"/>
          <p:cNvSpPr txBox="1"/>
          <p:nvPr/>
        </p:nvSpPr>
        <p:spPr>
          <a:xfrm>
            <a:off x="214282" y="3643314"/>
            <a:ext cx="1332416" cy="369332"/>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none" rtlCol="0">
            <a:spAutoFit/>
          </a:bodyPr>
          <a:lstStyle/>
          <a:p>
            <a:r>
              <a:rPr kumimoji="1" lang="ja-JP" altLang="en-US" b="1" dirty="0" smtClean="0"/>
              <a:t>メソッド情報</a:t>
            </a:r>
            <a:endParaRPr kumimoji="1" lang="ja-JP" altLang="en-US" b="1" dirty="0"/>
          </a:p>
        </p:txBody>
      </p:sp>
      <p:sp>
        <p:nvSpPr>
          <p:cNvPr id="13" name="Text Box 31"/>
          <p:cNvSpPr txBox="1">
            <a:spLocks noChangeArrowheads="1"/>
          </p:cNvSpPr>
          <p:nvPr/>
        </p:nvSpPr>
        <p:spPr bwMode="auto">
          <a:xfrm>
            <a:off x="357158" y="5000636"/>
            <a:ext cx="5000660" cy="1323439"/>
          </a:xfrm>
          <a:prstGeom prst="rect">
            <a:avLst/>
          </a:prstGeom>
          <a:solidFill>
            <a:schemeClr val="bg1"/>
          </a:solidFill>
          <a:ln w="9525">
            <a:solidFill>
              <a:schemeClr val="tx1"/>
            </a:solidFill>
            <a:miter lim="800000"/>
            <a:headEnd/>
            <a:tailEnd/>
          </a:ln>
          <a:effectLst/>
        </p:spPr>
        <p:txBody>
          <a:bodyPr wrap="square">
            <a:spAutoFit/>
          </a:bodyPr>
          <a:lstStyle/>
          <a:p>
            <a:r>
              <a:rPr lang="en-US" altLang="ja-JP" sz="2000" u="sng" dirty="0" smtClean="0">
                <a:latin typeface="Arial" charset="0"/>
              </a:rPr>
              <a:t>void  </a:t>
            </a:r>
            <a:r>
              <a:rPr lang="ja-JP" altLang="en-US" sz="2000" u="sng" dirty="0" smtClean="0">
                <a:latin typeface="Arial" charset="0"/>
              </a:rPr>
              <a:t>  動詞</a:t>
            </a:r>
            <a:r>
              <a:rPr lang="en-US" altLang="ja-JP" sz="2000" u="sng" dirty="0" smtClean="0">
                <a:latin typeface="Arial" charset="0"/>
              </a:rPr>
              <a:t>1</a:t>
            </a:r>
            <a:r>
              <a:rPr lang="ja-JP" altLang="en-US" sz="2000" u="sng" dirty="0" smtClean="0">
                <a:latin typeface="Arial" charset="0"/>
              </a:rPr>
              <a:t> 名詞</a:t>
            </a:r>
            <a:r>
              <a:rPr lang="en-US" altLang="ja-JP" sz="2000" u="sng" dirty="0" smtClean="0">
                <a:latin typeface="Arial" charset="0"/>
              </a:rPr>
              <a:t>2</a:t>
            </a:r>
            <a:r>
              <a:rPr lang="ja-JP" altLang="en-US" sz="2000" u="sng" dirty="0" smtClean="0">
                <a:latin typeface="Arial" charset="0"/>
              </a:rPr>
              <a:t> 前置詞</a:t>
            </a:r>
            <a:r>
              <a:rPr lang="en-US" altLang="ja-JP" sz="2000" u="sng" dirty="0" smtClean="0">
                <a:latin typeface="Arial" charset="0"/>
              </a:rPr>
              <a:t>3</a:t>
            </a:r>
            <a:r>
              <a:rPr lang="ja-JP" altLang="en-US" sz="2000" u="sng" dirty="0" smtClean="0">
                <a:latin typeface="Arial" charset="0"/>
              </a:rPr>
              <a:t> 名詞</a:t>
            </a:r>
            <a:r>
              <a:rPr lang="en-US" altLang="ja-JP" sz="2000" u="sng" dirty="0" smtClean="0">
                <a:latin typeface="Arial" charset="0"/>
              </a:rPr>
              <a:t>4</a:t>
            </a:r>
            <a:r>
              <a:rPr lang="ja-JP" altLang="en-US" sz="2000" u="sng" dirty="0" smtClean="0">
                <a:latin typeface="Arial" charset="0"/>
              </a:rPr>
              <a:t> </a:t>
            </a:r>
            <a:r>
              <a:rPr lang="en-US" altLang="ja-JP" sz="2000" u="sng" dirty="0" smtClean="0">
                <a:latin typeface="Arial" charset="0"/>
              </a:rPr>
              <a:t>(</a:t>
            </a:r>
            <a:r>
              <a:rPr lang="ja-JP" altLang="en-US" sz="2000" u="sng" dirty="0" smtClean="0">
                <a:latin typeface="Arial" charset="0"/>
              </a:rPr>
              <a:t>*</a:t>
            </a:r>
            <a:r>
              <a:rPr lang="en-US" altLang="ja-JP" sz="2000" u="sng" dirty="0" smtClean="0">
                <a:latin typeface="Arial" charset="0"/>
              </a:rPr>
              <a:t>)</a:t>
            </a:r>
            <a:r>
              <a:rPr lang="ja-JP" altLang="en-US" sz="2000" u="sng" dirty="0" smtClean="0">
                <a:latin typeface="Arial" charset="0"/>
              </a:rPr>
              <a:t> </a:t>
            </a:r>
            <a:r>
              <a:rPr lang="en-US" altLang="ja-JP" sz="2000" u="sng" dirty="0" smtClean="0">
                <a:latin typeface="Arial" charset="0"/>
              </a:rPr>
              <a:t>in * </a:t>
            </a:r>
          </a:p>
          <a:p>
            <a:r>
              <a:rPr lang="en-US" altLang="ja-JP" sz="2000" dirty="0" smtClean="0">
                <a:latin typeface="Arial" charset="0"/>
              </a:rPr>
              <a:t>                </a:t>
            </a:r>
            <a:r>
              <a:rPr lang="ja-JP" altLang="en-US" sz="2000" dirty="0" smtClean="0">
                <a:latin typeface="Arial" charset="0"/>
              </a:rPr>
              <a:t>       動詞 ：動詞</a:t>
            </a:r>
            <a:r>
              <a:rPr lang="en-US" altLang="ja-JP" sz="2000" dirty="0" smtClean="0">
                <a:latin typeface="Arial" charset="0"/>
              </a:rPr>
              <a:t>1</a:t>
            </a:r>
          </a:p>
          <a:p>
            <a:r>
              <a:rPr lang="ja-JP" altLang="en-US" sz="2000" dirty="0" smtClean="0">
                <a:latin typeface="Arial" charset="0"/>
              </a:rPr>
              <a:t>             直接目的語：名詞</a:t>
            </a:r>
            <a:r>
              <a:rPr lang="en-US" altLang="ja-JP" sz="2000" dirty="0" smtClean="0">
                <a:latin typeface="Arial" charset="0"/>
              </a:rPr>
              <a:t>2</a:t>
            </a:r>
          </a:p>
          <a:p>
            <a:r>
              <a:rPr lang="ja-JP" altLang="en-US" sz="2000" dirty="0" smtClean="0">
                <a:latin typeface="Arial" charset="0"/>
              </a:rPr>
              <a:t>             間接目的語：名詞</a:t>
            </a:r>
            <a:r>
              <a:rPr lang="en-US" altLang="ja-JP" sz="2000" dirty="0" smtClean="0">
                <a:latin typeface="Arial" charset="0"/>
              </a:rPr>
              <a:t>4</a:t>
            </a:r>
            <a:endParaRPr lang="en-US" altLang="ja-JP" sz="2000" dirty="0">
              <a:latin typeface="Arial" charset="0"/>
            </a:endParaRPr>
          </a:p>
        </p:txBody>
      </p:sp>
      <p:sp>
        <p:nvSpPr>
          <p:cNvPr id="14" name="テキスト ボックス 13"/>
          <p:cNvSpPr txBox="1"/>
          <p:nvPr/>
        </p:nvSpPr>
        <p:spPr>
          <a:xfrm>
            <a:off x="357158" y="4643446"/>
            <a:ext cx="1473480" cy="369332"/>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none" rtlCol="0">
            <a:spAutoFit/>
          </a:bodyPr>
          <a:lstStyle/>
          <a:p>
            <a:r>
              <a:rPr kumimoji="1" lang="ja-JP" altLang="en-US" b="1" dirty="0" smtClean="0"/>
              <a:t>抽出パターン</a:t>
            </a:r>
            <a:endParaRPr kumimoji="1" lang="ja-JP" altLang="en-US" b="1" dirty="0"/>
          </a:p>
        </p:txBody>
      </p:sp>
      <p:sp>
        <p:nvSpPr>
          <p:cNvPr id="15" name="右矢印 14"/>
          <p:cNvSpPr/>
          <p:nvPr/>
        </p:nvSpPr>
        <p:spPr>
          <a:xfrm>
            <a:off x="428596" y="5643578"/>
            <a:ext cx="571504" cy="285752"/>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dirty="0">
              <a:solidFill>
                <a:schemeClr val="tx1"/>
              </a:solidFill>
            </a:endParaRPr>
          </a:p>
        </p:txBody>
      </p:sp>
      <p:sp>
        <p:nvSpPr>
          <p:cNvPr id="16" name="上下矢印 15"/>
          <p:cNvSpPr/>
          <p:nvPr/>
        </p:nvSpPr>
        <p:spPr>
          <a:xfrm>
            <a:off x="2571736" y="4500570"/>
            <a:ext cx="357190" cy="500066"/>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p:cNvSpPr txBox="1"/>
          <p:nvPr/>
        </p:nvSpPr>
        <p:spPr>
          <a:xfrm>
            <a:off x="3000364" y="4572008"/>
            <a:ext cx="649537" cy="369332"/>
          </a:xfrm>
          <a:prstGeom prst="rect">
            <a:avLst/>
          </a:prstGeom>
          <a:noFill/>
        </p:spPr>
        <p:txBody>
          <a:bodyPr wrap="none" rtlCol="0">
            <a:spAutoFit/>
          </a:bodyPr>
          <a:lstStyle/>
          <a:p>
            <a:pPr algn="just"/>
            <a:r>
              <a:rPr lang="ja-JP" altLang="en-US" b="1" dirty="0" smtClean="0">
                <a:solidFill>
                  <a:srgbClr val="C00000"/>
                </a:solidFill>
              </a:rPr>
              <a:t>比較</a:t>
            </a:r>
            <a:endParaRPr kumimoji="1" lang="ja-JP" altLang="en-US" b="1" dirty="0">
              <a:solidFill>
                <a:srgbClr val="C00000"/>
              </a:solidFill>
            </a:endParaRPr>
          </a:p>
        </p:txBody>
      </p:sp>
      <p:graphicFrame>
        <p:nvGraphicFramePr>
          <p:cNvPr id="18" name="表 17"/>
          <p:cNvGraphicFramePr>
            <a:graphicFrameLocks noGrp="1"/>
          </p:cNvGraphicFramePr>
          <p:nvPr/>
        </p:nvGraphicFramePr>
        <p:xfrm>
          <a:off x="6715140" y="3500438"/>
          <a:ext cx="2190776" cy="1651000"/>
        </p:xfrm>
        <a:graphic>
          <a:graphicData uri="http://schemas.openxmlformats.org/drawingml/2006/table">
            <a:tbl>
              <a:tblPr firstCol="1" bandRow="1">
                <a:tableStyleId>{21E4AEA4-8DFA-4A89-87EB-49C32662AFE0}</a:tableStyleId>
              </a:tblPr>
              <a:tblGrid>
                <a:gridCol w="1095388"/>
                <a:gridCol w="1095388"/>
              </a:tblGrid>
              <a:tr h="370840">
                <a:tc>
                  <a:txBody>
                    <a:bodyPr/>
                    <a:lstStyle/>
                    <a:p>
                      <a:r>
                        <a:rPr kumimoji="1" lang="ja-JP" altLang="en-US" dirty="0" smtClean="0"/>
                        <a:t>動詞</a:t>
                      </a:r>
                      <a:endParaRPr kumimoji="1" lang="ja-JP" altLang="en-US" dirty="0"/>
                    </a:p>
                  </a:txBody>
                  <a:tcPr/>
                </a:tc>
                <a:tc>
                  <a:txBody>
                    <a:bodyPr/>
                    <a:lstStyle/>
                    <a:p>
                      <a:r>
                        <a:rPr kumimoji="1" lang="en-US" altLang="ja-JP" dirty="0" smtClean="0"/>
                        <a:t>Create</a:t>
                      </a:r>
                      <a:endParaRPr kumimoji="1" lang="ja-JP" altLang="en-US" dirty="0"/>
                    </a:p>
                  </a:txBody>
                  <a:tcPr/>
                </a:tc>
              </a:tr>
              <a:tr h="370840">
                <a:tc>
                  <a:txBody>
                    <a:bodyPr/>
                    <a:lstStyle/>
                    <a:p>
                      <a:r>
                        <a:rPr kumimoji="1" lang="ja-JP" altLang="en-US" dirty="0" smtClean="0"/>
                        <a:t>直接目的語</a:t>
                      </a:r>
                      <a:endParaRPr kumimoji="1" lang="ja-JP" altLang="en-US" dirty="0"/>
                    </a:p>
                  </a:txBody>
                  <a:tcPr/>
                </a:tc>
                <a:tc>
                  <a:txBody>
                    <a:bodyPr/>
                    <a:lstStyle/>
                    <a:p>
                      <a:r>
                        <a:rPr kumimoji="1" lang="en-US" altLang="ja-JP" dirty="0" smtClean="0"/>
                        <a:t>Ticket</a:t>
                      </a:r>
                      <a:endParaRPr kumimoji="1" lang="ja-JP" altLang="en-US" dirty="0"/>
                    </a:p>
                  </a:txBody>
                  <a:tcPr/>
                </a:tc>
              </a:tr>
              <a:tr h="370840">
                <a:tc>
                  <a:txBody>
                    <a:bodyPr/>
                    <a:lstStyle/>
                    <a:p>
                      <a:r>
                        <a:rPr kumimoji="1" lang="ja-JP" altLang="en-US" dirty="0" smtClean="0"/>
                        <a:t>間接目的語</a:t>
                      </a:r>
                      <a:endParaRPr kumimoji="1" lang="ja-JP" altLang="en-US" dirty="0"/>
                    </a:p>
                  </a:txBody>
                  <a:tcPr/>
                </a:tc>
                <a:tc>
                  <a:txBody>
                    <a:bodyPr/>
                    <a:lstStyle/>
                    <a:p>
                      <a:r>
                        <a:rPr kumimoji="1" lang="en-US" altLang="ja-JP" dirty="0" smtClean="0"/>
                        <a:t>User</a:t>
                      </a:r>
                      <a:endParaRPr kumimoji="1" lang="ja-JP" altLang="en-US" dirty="0"/>
                    </a:p>
                  </a:txBody>
                  <a:tcPr/>
                </a:tc>
              </a:tr>
            </a:tbl>
          </a:graphicData>
        </a:graphic>
      </p:graphicFrame>
      <p:sp>
        <p:nvSpPr>
          <p:cNvPr id="21" name="右矢印 20"/>
          <p:cNvSpPr/>
          <p:nvPr/>
        </p:nvSpPr>
        <p:spPr>
          <a:xfrm rot="2587805">
            <a:off x="5361408" y="3494077"/>
            <a:ext cx="1232462"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右矢印 21"/>
          <p:cNvSpPr/>
          <p:nvPr/>
        </p:nvSpPr>
        <p:spPr>
          <a:xfrm rot="19054592">
            <a:off x="5444766" y="4717021"/>
            <a:ext cx="1247864"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メソッド情報の獲得</a:t>
            </a:r>
            <a:endParaRPr kumimoji="1" lang="ja-JP" altLang="en-US" dirty="0"/>
          </a:p>
        </p:txBody>
      </p:sp>
      <p:sp>
        <p:nvSpPr>
          <p:cNvPr id="3" name="コンテンツ プレースホルダ 2"/>
          <p:cNvSpPr>
            <a:spLocks noGrp="1"/>
          </p:cNvSpPr>
          <p:nvPr>
            <p:ph idx="1"/>
          </p:nvPr>
        </p:nvSpPr>
        <p:spPr>
          <a:noFill/>
        </p:spPr>
        <p:txBody>
          <a:bodyPr>
            <a:normAutofit/>
          </a:bodyPr>
          <a:lstStyle/>
          <a:p>
            <a:pPr algn="just"/>
            <a:r>
              <a:rPr lang="ja-JP" altLang="en-US" dirty="0" smtClean="0"/>
              <a:t>メソッド名の品詞解析</a:t>
            </a:r>
            <a:endParaRPr lang="en-US" altLang="ja-JP" dirty="0" smtClean="0"/>
          </a:p>
          <a:p>
            <a:pPr lvl="1" algn="just"/>
            <a:r>
              <a:rPr lang="ja-JP" altLang="en-US" dirty="0" smtClean="0"/>
              <a:t>複合語となっているメソッド名を単語列に分解</a:t>
            </a:r>
            <a:endParaRPr lang="en-US" altLang="ja-JP" dirty="0" smtClean="0"/>
          </a:p>
          <a:p>
            <a:pPr lvl="1" algn="just"/>
            <a:r>
              <a:rPr lang="ja-JP" altLang="en-US" dirty="0" smtClean="0"/>
              <a:t>分解した単語列に対し品詞解析を行う</a:t>
            </a:r>
            <a:endParaRPr lang="en-US" altLang="ja-JP" dirty="0" smtClean="0"/>
          </a:p>
          <a:p>
            <a:pPr lvl="2" algn="just"/>
            <a:r>
              <a:rPr lang="ja-JP" altLang="en-US" dirty="0" smtClean="0"/>
              <a:t>自然言語の品詞解析器</a:t>
            </a:r>
            <a:r>
              <a:rPr lang="en-US" altLang="ja-JP" dirty="0" err="1" smtClean="0"/>
              <a:t>OpenNLP</a:t>
            </a:r>
            <a:r>
              <a:rPr lang="ja-JP" altLang="en-US" dirty="0" smtClean="0"/>
              <a:t>を利用</a:t>
            </a:r>
            <a:endParaRPr lang="en-US" altLang="ja-JP" dirty="0" smtClean="0"/>
          </a:p>
          <a:p>
            <a:pPr algn="just"/>
            <a:r>
              <a:rPr lang="ja-JP" altLang="en-US" dirty="0" smtClean="0"/>
              <a:t>戻り値の型名，クラス名，仮引数の型名・名前は識別子全体を一つの名詞と判定する</a:t>
            </a:r>
            <a:endParaRPr lang="en-US" altLang="ja-JP" dirty="0" smtClean="0"/>
          </a:p>
          <a:p>
            <a:pPr lvl="1" algn="just"/>
            <a:r>
              <a:rPr lang="ja-JP" altLang="en-US" dirty="0" smtClean="0"/>
              <a:t>戻り値は</a:t>
            </a:r>
            <a:r>
              <a:rPr lang="en-US" altLang="ja-JP" dirty="0" smtClean="0"/>
              <a:t>void</a:t>
            </a:r>
            <a:r>
              <a:rPr lang="ja-JP" altLang="en-US" dirty="0" smtClean="0"/>
              <a:t>の場合もある</a:t>
            </a:r>
            <a:endParaRPr lang="en-US" altLang="ja-JP" dirty="0" smtClean="0"/>
          </a:p>
          <a:p>
            <a:pPr algn="just"/>
            <a:r>
              <a:rPr lang="ja-JP" altLang="en-US" dirty="0" smtClean="0"/>
              <a:t>同じ単語と違う単語を識別する番号を付与</a:t>
            </a:r>
            <a:endParaRPr lang="en-US" altLang="ja-JP" dirty="0" smtClean="0"/>
          </a:p>
          <a:p>
            <a:pPr algn="just">
              <a:buNone/>
            </a:pPr>
            <a:endParaRPr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19</a:t>
            </a:fld>
            <a:endParaRPr kumimoji="1" lang="ja-JP" altLang="en-US"/>
          </a:p>
        </p:txBody>
      </p:sp>
      <p:sp>
        <p:nvSpPr>
          <p:cNvPr id="6" name="正方形/長方形 5"/>
          <p:cNvSpPr/>
          <p:nvPr/>
        </p:nvSpPr>
        <p:spPr>
          <a:xfrm>
            <a:off x="1000100" y="5429264"/>
            <a:ext cx="7215238" cy="428628"/>
          </a:xfrm>
          <a:prstGeom prst="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プログラム中の識別子</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いくつかの単語を組み合わせて複合語として意味を表現</a:t>
            </a:r>
            <a:endParaRPr kumimoji="1" lang="en-US" altLang="ja-JP" dirty="0" smtClean="0"/>
          </a:p>
          <a:p>
            <a:pPr lvl="1"/>
            <a:r>
              <a:rPr lang="en-US" altLang="ja-JP" dirty="0" err="1" smtClean="0"/>
              <a:t>expandTree</a:t>
            </a:r>
            <a:endParaRPr kumimoji="1" lang="en-US" altLang="ja-JP" dirty="0" smtClean="0"/>
          </a:p>
          <a:p>
            <a:r>
              <a:rPr lang="ja-JP" altLang="en-US" dirty="0" smtClean="0"/>
              <a:t>識別子の組み合わせで意味を表現</a:t>
            </a:r>
            <a:endParaRPr lang="en-US" altLang="ja-JP" dirty="0" smtClean="0"/>
          </a:p>
          <a:p>
            <a:pPr lvl="1"/>
            <a:r>
              <a:rPr lang="en-US" altLang="ja-JP" dirty="0" smtClean="0"/>
              <a:t>Socket</a:t>
            </a:r>
            <a:r>
              <a:rPr lang="ja-JP" altLang="en-US" dirty="0" smtClean="0"/>
              <a:t>クラスの </a:t>
            </a:r>
            <a:r>
              <a:rPr lang="en-US" altLang="ja-JP" dirty="0" smtClean="0"/>
              <a:t>bind(</a:t>
            </a:r>
            <a:r>
              <a:rPr lang="en-US" altLang="ja-JP" dirty="0" err="1" smtClean="0"/>
              <a:t>SocketAddress</a:t>
            </a:r>
            <a:r>
              <a:rPr lang="en-US" altLang="ja-JP" dirty="0" smtClean="0"/>
              <a:t>) </a:t>
            </a:r>
          </a:p>
          <a:p>
            <a:endParaRPr lang="en-US" altLang="ja-JP" dirty="0" smtClean="0"/>
          </a:p>
          <a:p>
            <a:r>
              <a:rPr lang="ja-JP" altLang="en-US" dirty="0" smtClean="0"/>
              <a:t>適切な命名のためには，単語や識別子の適切な組み合わせを知る必要がある</a:t>
            </a:r>
            <a:endParaRPr lang="en-US" altLang="ja-JP" dirty="0" smtClean="0"/>
          </a:p>
          <a:p>
            <a:r>
              <a:rPr lang="ja-JP" altLang="en-US" b="1" dirty="0" smtClean="0"/>
              <a:t>単語間の関係を収録した辞書を用いて支援</a:t>
            </a:r>
            <a:endParaRPr lang="en-US" altLang="ja-JP" b="1" dirty="0" smtClean="0"/>
          </a:p>
          <a:p>
            <a:pPr lvl="1"/>
            <a:endParaRPr lang="en-US" altLang="ja-JP" dirty="0" smtClean="0"/>
          </a:p>
          <a:p>
            <a:endParaRPr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a:t>
            </a:fld>
            <a:endParaRPr kumimoji="1" lang="ja-JP" alt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 name="正方形/長方形 4"/>
          <p:cNvSpPr/>
          <p:nvPr/>
        </p:nvSpPr>
        <p:spPr>
          <a:xfrm>
            <a:off x="1214414" y="5500702"/>
            <a:ext cx="6357982" cy="71438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lang="ja-JP" altLang="en-US" dirty="0" smtClean="0"/>
              <a:t>メソッド情報の獲得</a:t>
            </a:r>
            <a:endParaRPr kumimoji="1" lang="ja-JP" altLang="en-US" dirty="0"/>
          </a:p>
        </p:txBody>
      </p:sp>
      <p:sp>
        <p:nvSpPr>
          <p:cNvPr id="3" name="コンテンツ プレースホルダ 2"/>
          <p:cNvSpPr>
            <a:spLocks noGrp="1"/>
          </p:cNvSpPr>
          <p:nvPr>
            <p:ph idx="1"/>
          </p:nvPr>
        </p:nvSpPr>
        <p:spPr>
          <a:noFill/>
        </p:spPr>
        <p:txBody>
          <a:bodyPr>
            <a:normAutofit fontScale="92500" lnSpcReduction="10000"/>
          </a:bodyPr>
          <a:lstStyle/>
          <a:p>
            <a:pPr algn="just"/>
            <a:r>
              <a:rPr lang="ja-JP" altLang="en-US" dirty="0" smtClean="0"/>
              <a:t>メソッド名の品詞解析</a:t>
            </a:r>
            <a:endParaRPr lang="en-US" altLang="ja-JP" dirty="0" smtClean="0"/>
          </a:p>
          <a:p>
            <a:pPr lvl="1" algn="just"/>
            <a:r>
              <a:rPr lang="ja-JP" altLang="en-US" dirty="0" smtClean="0"/>
              <a:t>複合語となっているメソッド名を単語列に分解</a:t>
            </a:r>
            <a:endParaRPr lang="en-US" altLang="ja-JP" dirty="0" smtClean="0"/>
          </a:p>
          <a:p>
            <a:pPr marL="971550" lvl="1" indent="-514350" algn="just"/>
            <a:r>
              <a:rPr lang="ja-JP" altLang="en-US" dirty="0" smtClean="0"/>
              <a:t>分解した単語列に対し品詞解析を行う</a:t>
            </a:r>
            <a:endParaRPr lang="en-US" altLang="ja-JP" dirty="0" smtClean="0"/>
          </a:p>
          <a:p>
            <a:pPr lvl="2" algn="just"/>
            <a:r>
              <a:rPr lang="ja-JP" altLang="en-US" dirty="0" smtClean="0"/>
              <a:t>自然言語の品詞解析器</a:t>
            </a:r>
            <a:r>
              <a:rPr lang="en-US" altLang="ja-JP" dirty="0" err="1" smtClean="0"/>
              <a:t>OpenNLP</a:t>
            </a:r>
            <a:r>
              <a:rPr lang="ja-JP" altLang="en-US" dirty="0" smtClean="0"/>
              <a:t>を利用</a:t>
            </a:r>
            <a:endParaRPr lang="en-US" altLang="ja-JP" dirty="0" smtClean="0"/>
          </a:p>
          <a:p>
            <a:pPr algn="just"/>
            <a:r>
              <a:rPr lang="ja-JP" altLang="en-US" dirty="0" smtClean="0"/>
              <a:t>戻り値の型名，クラス名，仮引数の型名・名前は識別子全体を一つの名詞と判定する</a:t>
            </a:r>
            <a:endParaRPr lang="en-US" altLang="ja-JP" dirty="0" smtClean="0"/>
          </a:p>
          <a:p>
            <a:pPr algn="just"/>
            <a:r>
              <a:rPr lang="ja-JP" altLang="en-US" dirty="0" smtClean="0"/>
              <a:t>同じ単語と違う単語を識別する情報を付与</a:t>
            </a:r>
            <a:endParaRPr lang="en-US" altLang="ja-JP" dirty="0" smtClean="0"/>
          </a:p>
          <a:p>
            <a:pPr algn="just">
              <a:buNone/>
            </a:pPr>
            <a:endParaRPr lang="en-US" altLang="ja-JP" dirty="0" smtClean="0"/>
          </a:p>
          <a:p>
            <a:pPr algn="just">
              <a:buNone/>
            </a:pPr>
            <a:r>
              <a:rPr lang="ja-JP" altLang="en-US" dirty="0" smtClean="0"/>
              <a:t>例： </a:t>
            </a:r>
            <a:r>
              <a:rPr lang="en-US" altLang="ja-JP" dirty="0" smtClean="0"/>
              <a:t>(void) </a:t>
            </a:r>
            <a:r>
              <a:rPr lang="en-US" altLang="ja-JP" dirty="0" err="1" smtClean="0"/>
              <a:t>addProduct</a:t>
            </a:r>
            <a:r>
              <a:rPr lang="en-US" altLang="ja-JP" dirty="0" smtClean="0"/>
              <a:t>(Product) in Stock</a:t>
            </a:r>
          </a:p>
          <a:p>
            <a:pPr algn="just">
              <a:buNone/>
            </a:pPr>
            <a:r>
              <a:rPr lang="ja-JP" altLang="en-US" dirty="0" smtClean="0"/>
              <a:t>→   </a:t>
            </a:r>
            <a:r>
              <a:rPr lang="en-US" altLang="ja-JP" dirty="0" smtClean="0"/>
              <a:t>(void)</a:t>
            </a:r>
            <a:r>
              <a:rPr lang="ja-JP" altLang="en-US" dirty="0" smtClean="0"/>
              <a:t> 動詞</a:t>
            </a:r>
            <a:r>
              <a:rPr lang="en-US" altLang="ja-JP" dirty="0" smtClean="0"/>
              <a:t>1</a:t>
            </a:r>
            <a:r>
              <a:rPr lang="ja-JP" altLang="en-US" dirty="0" smtClean="0"/>
              <a:t> 名詞</a:t>
            </a:r>
            <a:r>
              <a:rPr lang="en-US" altLang="ja-JP" dirty="0" smtClean="0"/>
              <a:t>2</a:t>
            </a:r>
            <a:r>
              <a:rPr lang="ja-JP" altLang="en-US" dirty="0" smtClean="0"/>
              <a:t>  </a:t>
            </a:r>
            <a:r>
              <a:rPr lang="en-US" altLang="ja-JP" dirty="0" smtClean="0"/>
              <a:t>(</a:t>
            </a:r>
            <a:r>
              <a:rPr lang="ja-JP" altLang="en-US" dirty="0" smtClean="0"/>
              <a:t>名詞</a:t>
            </a:r>
            <a:r>
              <a:rPr lang="en-US" altLang="ja-JP" dirty="0" smtClean="0"/>
              <a:t>2)</a:t>
            </a:r>
            <a:r>
              <a:rPr lang="ja-JP" altLang="en-US" dirty="0" smtClean="0"/>
              <a:t>  </a:t>
            </a:r>
            <a:r>
              <a:rPr lang="en-US" altLang="ja-JP" dirty="0" smtClean="0"/>
              <a:t>in </a:t>
            </a:r>
            <a:r>
              <a:rPr lang="ja-JP" altLang="en-US" dirty="0" smtClean="0"/>
              <a:t>名詞</a:t>
            </a:r>
            <a:r>
              <a:rPr lang="en-US" altLang="ja-JP" dirty="0" smtClean="0"/>
              <a:t>3  </a:t>
            </a:r>
          </a:p>
          <a:p>
            <a:pPr algn="just"/>
            <a:endParaRPr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20</a:t>
            </a:fld>
            <a:endParaRPr kumimoji="1" lang="ja-JP" altLang="en-US"/>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パターンマッチの例</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21</a:t>
            </a:fld>
            <a:endParaRPr kumimoji="1" lang="ja-JP" altLang="en-US"/>
          </a:p>
        </p:txBody>
      </p:sp>
      <p:sp>
        <p:nvSpPr>
          <p:cNvPr id="8" name="テキスト ボックス 7"/>
          <p:cNvSpPr txBox="1"/>
          <p:nvPr/>
        </p:nvSpPr>
        <p:spPr>
          <a:xfrm>
            <a:off x="214282" y="2143116"/>
            <a:ext cx="4312399" cy="707886"/>
          </a:xfrm>
          <a:prstGeom prst="rect">
            <a:avLst/>
          </a:prstGeom>
          <a:ln w="3175"/>
        </p:spPr>
        <p:style>
          <a:lnRef idx="2">
            <a:schemeClr val="dk1"/>
          </a:lnRef>
          <a:fillRef idx="1">
            <a:schemeClr val="lt1"/>
          </a:fillRef>
          <a:effectRef idx="0">
            <a:schemeClr val="dk1"/>
          </a:effectRef>
          <a:fontRef idx="minor">
            <a:schemeClr val="dk1"/>
          </a:fontRef>
        </p:style>
        <p:txBody>
          <a:bodyPr wrap="none" rtlCol="0">
            <a:spAutoFit/>
          </a:bodyPr>
          <a:lstStyle/>
          <a:p>
            <a:r>
              <a:rPr lang="en-US" altLang="ja-JP" sz="2000" dirty="0" smtClean="0"/>
              <a:t>(void) </a:t>
            </a:r>
            <a:r>
              <a:rPr lang="en-US" altLang="ja-JP" sz="2000" dirty="0" err="1" smtClean="0"/>
              <a:t>addProduct</a:t>
            </a:r>
            <a:r>
              <a:rPr lang="en-US" altLang="ja-JP" sz="2000" dirty="0" smtClean="0"/>
              <a:t>(Product) in Stock</a:t>
            </a:r>
            <a:endParaRPr kumimoji="1" lang="en-US" altLang="ja-JP" sz="2000" dirty="0" smtClean="0"/>
          </a:p>
          <a:p>
            <a:r>
              <a:rPr lang="en-US" altLang="ja-JP" sz="2000" dirty="0" smtClean="0"/>
              <a:t>(void)</a:t>
            </a:r>
            <a:r>
              <a:rPr lang="ja-JP" altLang="en-US" sz="2000" dirty="0" smtClean="0"/>
              <a:t> 動詞</a:t>
            </a:r>
            <a:r>
              <a:rPr lang="en-US" altLang="ja-JP" sz="2000" dirty="0" smtClean="0"/>
              <a:t>1</a:t>
            </a:r>
            <a:r>
              <a:rPr lang="ja-JP" altLang="en-US" sz="2000" dirty="0" smtClean="0"/>
              <a:t> 名詞</a:t>
            </a:r>
            <a:r>
              <a:rPr lang="en-US" altLang="ja-JP" sz="2000" dirty="0" smtClean="0"/>
              <a:t>2</a:t>
            </a:r>
            <a:r>
              <a:rPr lang="ja-JP" altLang="en-US" sz="2000" dirty="0" smtClean="0"/>
              <a:t>  </a:t>
            </a:r>
            <a:r>
              <a:rPr lang="en-US" altLang="ja-JP" sz="2000" dirty="0" smtClean="0"/>
              <a:t>(</a:t>
            </a:r>
            <a:r>
              <a:rPr lang="ja-JP" altLang="en-US" sz="2000" dirty="0" smtClean="0"/>
              <a:t>名詞</a:t>
            </a:r>
            <a:r>
              <a:rPr lang="en-US" altLang="ja-JP" sz="2000" dirty="0" smtClean="0"/>
              <a:t>2)</a:t>
            </a:r>
            <a:r>
              <a:rPr lang="ja-JP" altLang="en-US" sz="2000" dirty="0" smtClean="0"/>
              <a:t>  </a:t>
            </a:r>
            <a:r>
              <a:rPr lang="en-US" altLang="ja-JP" sz="2000" dirty="0" smtClean="0"/>
              <a:t>in </a:t>
            </a:r>
            <a:r>
              <a:rPr lang="ja-JP" altLang="en-US" sz="2000" dirty="0" smtClean="0"/>
              <a:t>名詞</a:t>
            </a:r>
            <a:r>
              <a:rPr lang="en-US" altLang="ja-JP" sz="2000" dirty="0" smtClean="0"/>
              <a:t>3</a:t>
            </a:r>
            <a:endParaRPr kumimoji="1" lang="ja-JP" altLang="en-US" sz="2000" dirty="0"/>
          </a:p>
        </p:txBody>
      </p:sp>
      <p:sp>
        <p:nvSpPr>
          <p:cNvPr id="14" name="右矢印 13"/>
          <p:cNvSpPr/>
          <p:nvPr/>
        </p:nvSpPr>
        <p:spPr>
          <a:xfrm>
            <a:off x="4429124" y="3357562"/>
            <a:ext cx="642942" cy="10001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15" name="Group 32"/>
          <p:cNvGraphicFramePr>
            <a:graphicFrameLocks noGrp="1"/>
          </p:cNvGraphicFramePr>
          <p:nvPr/>
        </p:nvGraphicFramePr>
        <p:xfrm>
          <a:off x="5214942" y="3357562"/>
          <a:ext cx="3714776" cy="816610"/>
        </p:xfrm>
        <a:graphic>
          <a:graphicData uri="http://schemas.openxmlformats.org/drawingml/2006/table">
            <a:tbl>
              <a:tblPr/>
              <a:tblGrid>
                <a:gridCol w="928694"/>
                <a:gridCol w="1428760"/>
                <a:gridCol w="1357322"/>
              </a:tblGrid>
              <a:tr h="1809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800" b="1" i="0" u="none" strike="noStrike" cap="none" normalizeH="0" baseline="0" dirty="0" smtClean="0">
                          <a:ln>
                            <a:noFill/>
                          </a:ln>
                          <a:solidFill>
                            <a:schemeClr val="tx1"/>
                          </a:solidFill>
                          <a:effectLst/>
                          <a:latin typeface="Arial" charset="0"/>
                          <a:ea typeface="ＭＳ Ｐゴシック" pitchFamily="50" charset="-128"/>
                        </a:rPr>
                        <a:t>動詞</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800" b="1" i="0" u="none" strike="noStrike" cap="none" normalizeH="0" baseline="0" dirty="0" smtClean="0">
                          <a:ln>
                            <a:noFill/>
                          </a:ln>
                          <a:solidFill>
                            <a:schemeClr val="tx1"/>
                          </a:solidFill>
                          <a:effectLst/>
                          <a:latin typeface="Arial" charset="0"/>
                          <a:ea typeface="ＭＳ Ｐゴシック" pitchFamily="50" charset="-128"/>
                        </a:rPr>
                        <a:t>直接目的語</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800" b="1" i="0" u="none" strike="noStrike" cap="none" normalizeH="0" baseline="0" smtClean="0">
                          <a:ln>
                            <a:noFill/>
                          </a:ln>
                          <a:solidFill>
                            <a:schemeClr val="tx1"/>
                          </a:solidFill>
                          <a:effectLst/>
                          <a:latin typeface="Arial" charset="0"/>
                          <a:ea typeface="ＭＳ Ｐゴシック" pitchFamily="50" charset="-128"/>
                        </a:rPr>
                        <a:t>間接目的語</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r>
              <a:tr h="4508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800" b="0" i="0" u="none" strike="noStrike" cap="none" normalizeH="0" baseline="0" dirty="0" smtClean="0">
                          <a:ln>
                            <a:noFill/>
                          </a:ln>
                          <a:solidFill>
                            <a:schemeClr val="tx1"/>
                          </a:solidFill>
                          <a:effectLst/>
                          <a:latin typeface="Arial" charset="0"/>
                          <a:ea typeface="ＭＳ Ｐゴシック" pitchFamily="50" charset="-128"/>
                        </a:rPr>
                        <a:t>Add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800" b="0" i="0" u="none" strike="noStrike" cap="none" normalizeH="0" baseline="0" dirty="0" smtClean="0">
                          <a:ln>
                            <a:noFill/>
                          </a:ln>
                          <a:solidFill>
                            <a:schemeClr val="tx1"/>
                          </a:solidFill>
                          <a:effectLst/>
                          <a:latin typeface="Arial" charset="0"/>
                          <a:ea typeface="ＭＳ Ｐゴシック" pitchFamily="50" charset="-128"/>
                        </a:rPr>
                        <a:t>Product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800" b="0" i="0" u="none" strike="noStrike" cap="none" normalizeH="0" baseline="0" dirty="0" smtClean="0">
                          <a:ln>
                            <a:noFill/>
                          </a:ln>
                          <a:solidFill>
                            <a:schemeClr val="tx1"/>
                          </a:solidFill>
                          <a:effectLst/>
                          <a:latin typeface="Arial" charset="0"/>
                          <a:ea typeface="ＭＳ Ｐゴシック" pitchFamily="50" charset="-128"/>
                        </a:rPr>
                        <a:t>Stock</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8" name="Text Box 31"/>
          <p:cNvSpPr txBox="1">
            <a:spLocks noChangeArrowheads="1"/>
          </p:cNvSpPr>
          <p:nvPr/>
        </p:nvSpPr>
        <p:spPr bwMode="auto">
          <a:xfrm>
            <a:off x="285720" y="4429132"/>
            <a:ext cx="3929058" cy="1200329"/>
          </a:xfrm>
          <a:prstGeom prst="rect">
            <a:avLst/>
          </a:prstGeom>
          <a:solidFill>
            <a:schemeClr val="bg1"/>
          </a:solidFill>
          <a:ln w="9525">
            <a:solidFill>
              <a:schemeClr val="tx1"/>
            </a:solidFill>
            <a:miter lim="800000"/>
            <a:headEnd/>
            <a:tailEnd/>
          </a:ln>
          <a:effectLst/>
        </p:spPr>
        <p:txBody>
          <a:bodyPr wrap="square">
            <a:spAutoFit/>
          </a:bodyPr>
          <a:lstStyle/>
          <a:p>
            <a:r>
              <a:rPr lang="en-US" altLang="ja-JP" u="sng" dirty="0">
                <a:latin typeface="Arial" charset="0"/>
              </a:rPr>
              <a:t>(void)  </a:t>
            </a:r>
            <a:r>
              <a:rPr lang="ja-JP" altLang="en-US" u="sng" dirty="0" smtClean="0">
                <a:latin typeface="Arial" charset="0"/>
              </a:rPr>
              <a:t>動詞</a:t>
            </a:r>
            <a:r>
              <a:rPr lang="en-US" altLang="ja-JP" u="sng" dirty="0" smtClean="0">
                <a:latin typeface="Arial" charset="0"/>
              </a:rPr>
              <a:t>1</a:t>
            </a:r>
            <a:r>
              <a:rPr lang="ja-JP" altLang="en-US" u="sng" dirty="0" smtClean="0">
                <a:latin typeface="Arial" charset="0"/>
              </a:rPr>
              <a:t> 名詞</a:t>
            </a:r>
            <a:r>
              <a:rPr lang="en-US" altLang="ja-JP" u="sng" dirty="0">
                <a:latin typeface="Arial" charset="0"/>
              </a:rPr>
              <a:t>2</a:t>
            </a:r>
            <a:r>
              <a:rPr lang="en-US" altLang="ja-JP" u="sng" dirty="0" smtClean="0">
                <a:latin typeface="Arial" charset="0"/>
              </a:rPr>
              <a:t> </a:t>
            </a:r>
            <a:r>
              <a:rPr lang="en-US" altLang="ja-JP" u="sng" dirty="0">
                <a:latin typeface="Arial" charset="0"/>
              </a:rPr>
              <a:t>(</a:t>
            </a:r>
            <a:r>
              <a:rPr lang="ja-JP" altLang="en-US" u="sng" dirty="0" smtClean="0">
                <a:latin typeface="Arial" charset="0"/>
              </a:rPr>
              <a:t>名詞</a:t>
            </a:r>
            <a:r>
              <a:rPr lang="en-US" altLang="ja-JP" u="sng" dirty="0">
                <a:latin typeface="Arial" charset="0"/>
              </a:rPr>
              <a:t>2</a:t>
            </a:r>
            <a:r>
              <a:rPr lang="en-US" altLang="ja-JP" u="sng" dirty="0" smtClean="0">
                <a:latin typeface="Arial" charset="0"/>
              </a:rPr>
              <a:t>)  in </a:t>
            </a:r>
            <a:r>
              <a:rPr lang="ja-JP" altLang="en-US" u="sng" dirty="0" smtClean="0">
                <a:latin typeface="Arial" charset="0"/>
              </a:rPr>
              <a:t>名詞</a:t>
            </a:r>
            <a:r>
              <a:rPr lang="en-US" altLang="ja-JP" u="sng" dirty="0">
                <a:latin typeface="Arial" charset="0"/>
              </a:rPr>
              <a:t>3</a:t>
            </a:r>
          </a:p>
          <a:p>
            <a:r>
              <a:rPr lang="en-US" altLang="ja-JP" dirty="0">
                <a:latin typeface="Arial" charset="0"/>
              </a:rPr>
              <a:t>                  </a:t>
            </a:r>
            <a:r>
              <a:rPr lang="ja-JP" altLang="en-US" dirty="0">
                <a:latin typeface="Arial" charset="0"/>
              </a:rPr>
              <a:t>動詞 </a:t>
            </a:r>
            <a:r>
              <a:rPr lang="ja-JP" altLang="en-US" dirty="0" smtClean="0">
                <a:latin typeface="Arial" charset="0"/>
              </a:rPr>
              <a:t> ： 動詞</a:t>
            </a:r>
            <a:r>
              <a:rPr lang="en-US" altLang="ja-JP" dirty="0" smtClean="0">
                <a:latin typeface="Arial" charset="0"/>
              </a:rPr>
              <a:t>1</a:t>
            </a:r>
            <a:endParaRPr lang="ja-JP" altLang="en-US" dirty="0">
              <a:latin typeface="Arial" charset="0"/>
            </a:endParaRPr>
          </a:p>
          <a:p>
            <a:r>
              <a:rPr lang="ja-JP" altLang="en-US" dirty="0">
                <a:latin typeface="Arial" charset="0"/>
              </a:rPr>
              <a:t>        直接目的語 ： </a:t>
            </a:r>
            <a:r>
              <a:rPr lang="ja-JP" altLang="en-US" dirty="0" smtClean="0">
                <a:latin typeface="Arial" charset="0"/>
              </a:rPr>
              <a:t>名詞</a:t>
            </a:r>
            <a:r>
              <a:rPr lang="en-US" altLang="ja-JP" dirty="0">
                <a:latin typeface="Arial" charset="0"/>
              </a:rPr>
              <a:t>2</a:t>
            </a:r>
          </a:p>
          <a:p>
            <a:r>
              <a:rPr lang="en-US" altLang="ja-JP" dirty="0">
                <a:latin typeface="Arial" charset="0"/>
              </a:rPr>
              <a:t>        </a:t>
            </a:r>
            <a:r>
              <a:rPr lang="ja-JP" altLang="en-US" dirty="0">
                <a:latin typeface="Arial" charset="0"/>
              </a:rPr>
              <a:t>間接目的語 ： </a:t>
            </a:r>
            <a:r>
              <a:rPr lang="ja-JP" altLang="en-US" dirty="0" smtClean="0">
                <a:latin typeface="Arial" charset="0"/>
              </a:rPr>
              <a:t>名詞</a:t>
            </a:r>
            <a:r>
              <a:rPr lang="en-US" altLang="ja-JP" dirty="0">
                <a:latin typeface="Arial" charset="0"/>
              </a:rPr>
              <a:t>3</a:t>
            </a:r>
          </a:p>
        </p:txBody>
      </p:sp>
      <p:sp>
        <p:nvSpPr>
          <p:cNvPr id="19" name="AutoShape 32"/>
          <p:cNvSpPr>
            <a:spLocks noChangeArrowheads="1"/>
          </p:cNvSpPr>
          <p:nvPr/>
        </p:nvSpPr>
        <p:spPr bwMode="auto">
          <a:xfrm>
            <a:off x="357158" y="5000636"/>
            <a:ext cx="304800" cy="180975"/>
          </a:xfrm>
          <a:prstGeom prst="rightArrow">
            <a:avLst>
              <a:gd name="adj1" fmla="val 50000"/>
              <a:gd name="adj2" fmla="val 42105"/>
            </a:avLst>
          </a:prstGeom>
          <a:solidFill>
            <a:schemeClr val="tx1"/>
          </a:solidFill>
          <a:ln w="9525">
            <a:solidFill>
              <a:schemeClr val="tx1"/>
            </a:solidFill>
            <a:miter lim="800000"/>
            <a:headEnd/>
            <a:tailEnd/>
          </a:ln>
          <a:effectLst/>
        </p:spPr>
        <p:txBody>
          <a:bodyPr wrap="none" anchor="ctr"/>
          <a:lstStyle/>
          <a:p>
            <a:endParaRPr lang="ja-JP" altLang="en-US"/>
          </a:p>
        </p:txBody>
      </p:sp>
      <p:sp>
        <p:nvSpPr>
          <p:cNvPr id="20" name="上下矢印 19"/>
          <p:cNvSpPr/>
          <p:nvPr/>
        </p:nvSpPr>
        <p:spPr>
          <a:xfrm>
            <a:off x="785786" y="3000372"/>
            <a:ext cx="484632" cy="1216152"/>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テキスト ボックス 20"/>
          <p:cNvSpPr txBox="1"/>
          <p:nvPr/>
        </p:nvSpPr>
        <p:spPr>
          <a:xfrm>
            <a:off x="1357290" y="3429000"/>
            <a:ext cx="2223686" cy="400110"/>
          </a:xfrm>
          <a:prstGeom prst="rect">
            <a:avLst/>
          </a:prstGeom>
          <a:noFill/>
        </p:spPr>
        <p:txBody>
          <a:bodyPr wrap="none" rtlCol="0">
            <a:spAutoFit/>
          </a:bodyPr>
          <a:lstStyle/>
          <a:p>
            <a:r>
              <a:rPr kumimoji="1" lang="ja-JP" altLang="en-US" sz="2000" b="1" dirty="0" smtClean="0">
                <a:solidFill>
                  <a:srgbClr val="C00000"/>
                </a:solidFill>
              </a:rPr>
              <a:t>パターンマッチング</a:t>
            </a:r>
            <a:endParaRPr kumimoji="1" lang="ja-JP" altLang="en-US" sz="2000" b="1" dirty="0">
              <a:solidFill>
                <a:srgbClr val="C00000"/>
              </a:solidFill>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パターンマッチの例</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22</a:t>
            </a:fld>
            <a:endParaRPr kumimoji="1" lang="ja-JP" altLang="en-US"/>
          </a:p>
        </p:txBody>
      </p:sp>
      <p:sp>
        <p:nvSpPr>
          <p:cNvPr id="5" name="Text Box 31"/>
          <p:cNvSpPr txBox="1">
            <a:spLocks noChangeArrowheads="1"/>
          </p:cNvSpPr>
          <p:nvPr/>
        </p:nvSpPr>
        <p:spPr bwMode="auto">
          <a:xfrm>
            <a:off x="357158" y="2143116"/>
            <a:ext cx="3857652" cy="1323439"/>
          </a:xfrm>
          <a:prstGeom prst="rect">
            <a:avLst/>
          </a:prstGeom>
          <a:solidFill>
            <a:schemeClr val="bg1"/>
          </a:solidFill>
          <a:ln w="9525">
            <a:solidFill>
              <a:schemeClr val="tx1"/>
            </a:solidFill>
            <a:miter lim="800000"/>
            <a:headEnd/>
            <a:tailEnd/>
          </a:ln>
          <a:effectLst/>
        </p:spPr>
        <p:txBody>
          <a:bodyPr wrap="square">
            <a:spAutoFit/>
          </a:bodyPr>
          <a:lstStyle/>
          <a:p>
            <a:r>
              <a:rPr lang="en-US" altLang="ja-JP" sz="2000" u="sng" dirty="0" smtClean="0">
                <a:latin typeface="Arial" charset="0"/>
              </a:rPr>
              <a:t>(</a:t>
            </a:r>
            <a:r>
              <a:rPr lang="ja-JP" altLang="en-US" sz="2000" u="sng" dirty="0" smtClean="0">
                <a:latin typeface="Arial" charset="0"/>
              </a:rPr>
              <a:t>名詞</a:t>
            </a:r>
            <a:r>
              <a:rPr lang="en-US" altLang="ja-JP" sz="2000" u="sng" dirty="0" smtClean="0">
                <a:latin typeface="Arial" charset="0"/>
              </a:rPr>
              <a:t>1)  </a:t>
            </a:r>
            <a:r>
              <a:rPr lang="ja-JP" altLang="en-US" sz="2000" u="sng" dirty="0" smtClean="0">
                <a:latin typeface="Arial" charset="0"/>
              </a:rPr>
              <a:t>動詞</a:t>
            </a:r>
            <a:r>
              <a:rPr lang="en-US" altLang="ja-JP" sz="2000" u="sng" dirty="0" smtClean="0">
                <a:latin typeface="Arial" charset="0"/>
              </a:rPr>
              <a:t>2</a:t>
            </a:r>
            <a:r>
              <a:rPr lang="ja-JP" altLang="en-US" sz="2000" u="sng" dirty="0" smtClean="0">
                <a:latin typeface="Arial" charset="0"/>
              </a:rPr>
              <a:t>  名詞</a:t>
            </a:r>
            <a:r>
              <a:rPr lang="en-US" altLang="ja-JP" sz="2000" u="sng" dirty="0" smtClean="0">
                <a:latin typeface="Arial" charset="0"/>
              </a:rPr>
              <a:t>1 () </a:t>
            </a:r>
            <a:r>
              <a:rPr lang="en-US" altLang="ja-JP" sz="2000" u="sng" dirty="0">
                <a:latin typeface="Arial" charset="0"/>
              </a:rPr>
              <a:t>in </a:t>
            </a:r>
            <a:r>
              <a:rPr lang="ja-JP" altLang="en-US" sz="2000" u="sng" dirty="0" smtClean="0">
                <a:latin typeface="Arial" charset="0"/>
              </a:rPr>
              <a:t>名詞</a:t>
            </a:r>
            <a:r>
              <a:rPr lang="en-US" altLang="ja-JP" sz="2000" u="sng" dirty="0" smtClean="0">
                <a:latin typeface="Arial" charset="0"/>
              </a:rPr>
              <a:t>3</a:t>
            </a:r>
            <a:endParaRPr lang="en-US" altLang="ja-JP" sz="2000" u="sng" dirty="0">
              <a:latin typeface="Arial" charset="0"/>
            </a:endParaRPr>
          </a:p>
          <a:p>
            <a:r>
              <a:rPr lang="en-US" altLang="ja-JP" sz="2000" dirty="0">
                <a:latin typeface="Arial" charset="0"/>
              </a:rPr>
              <a:t>                  </a:t>
            </a:r>
            <a:r>
              <a:rPr lang="ja-JP" altLang="en-US" sz="2000" dirty="0">
                <a:latin typeface="Arial" charset="0"/>
              </a:rPr>
              <a:t>動詞 </a:t>
            </a:r>
            <a:r>
              <a:rPr lang="ja-JP" altLang="en-US" sz="2000" dirty="0" smtClean="0">
                <a:latin typeface="Arial" charset="0"/>
              </a:rPr>
              <a:t> ： 動詞</a:t>
            </a:r>
            <a:r>
              <a:rPr lang="en-US" altLang="ja-JP" sz="2000" dirty="0" smtClean="0">
                <a:latin typeface="Arial" charset="0"/>
              </a:rPr>
              <a:t>2</a:t>
            </a:r>
            <a:endParaRPr lang="ja-JP" altLang="en-US" sz="2000" dirty="0">
              <a:latin typeface="Arial" charset="0"/>
            </a:endParaRPr>
          </a:p>
          <a:p>
            <a:r>
              <a:rPr lang="ja-JP" altLang="en-US" sz="2000" dirty="0">
                <a:latin typeface="Arial" charset="0"/>
              </a:rPr>
              <a:t>        直接目的語 ： </a:t>
            </a:r>
            <a:r>
              <a:rPr lang="ja-JP" altLang="en-US" sz="2000" dirty="0" smtClean="0">
                <a:latin typeface="Arial" charset="0"/>
              </a:rPr>
              <a:t>名詞</a:t>
            </a:r>
            <a:r>
              <a:rPr lang="en-US" altLang="ja-JP" sz="2000" dirty="0" smtClean="0">
                <a:latin typeface="Arial" charset="0"/>
              </a:rPr>
              <a:t>1</a:t>
            </a:r>
            <a:endParaRPr lang="en-US" altLang="ja-JP" sz="2000" dirty="0">
              <a:latin typeface="Arial" charset="0"/>
            </a:endParaRPr>
          </a:p>
          <a:p>
            <a:r>
              <a:rPr lang="en-US" altLang="ja-JP" sz="2000" dirty="0">
                <a:latin typeface="Arial" charset="0"/>
              </a:rPr>
              <a:t>        </a:t>
            </a:r>
            <a:r>
              <a:rPr lang="ja-JP" altLang="en-US" sz="2000" dirty="0">
                <a:latin typeface="Arial" charset="0"/>
              </a:rPr>
              <a:t>間接目的語 ： </a:t>
            </a:r>
            <a:r>
              <a:rPr lang="ja-JP" altLang="en-US" sz="2000" dirty="0" smtClean="0">
                <a:latin typeface="Arial" charset="0"/>
              </a:rPr>
              <a:t>名詞</a:t>
            </a:r>
            <a:r>
              <a:rPr lang="en-US" altLang="ja-JP" sz="2000" dirty="0" smtClean="0">
                <a:latin typeface="Arial" charset="0"/>
              </a:rPr>
              <a:t>3</a:t>
            </a:r>
            <a:endParaRPr lang="en-US" altLang="ja-JP" sz="2000" dirty="0">
              <a:latin typeface="Arial" charset="0"/>
            </a:endParaRPr>
          </a:p>
        </p:txBody>
      </p:sp>
      <p:sp>
        <p:nvSpPr>
          <p:cNvPr id="7" name="AutoShape 32"/>
          <p:cNvSpPr>
            <a:spLocks noChangeArrowheads="1"/>
          </p:cNvSpPr>
          <p:nvPr/>
        </p:nvSpPr>
        <p:spPr bwMode="auto">
          <a:xfrm>
            <a:off x="428596" y="2786058"/>
            <a:ext cx="304800" cy="180975"/>
          </a:xfrm>
          <a:prstGeom prst="rightArrow">
            <a:avLst>
              <a:gd name="adj1" fmla="val 50000"/>
              <a:gd name="adj2" fmla="val 42105"/>
            </a:avLst>
          </a:prstGeom>
          <a:solidFill>
            <a:schemeClr val="tx1"/>
          </a:solidFill>
          <a:ln w="9525">
            <a:solidFill>
              <a:schemeClr val="tx1"/>
            </a:solidFill>
            <a:miter lim="800000"/>
            <a:headEnd/>
            <a:tailEnd/>
          </a:ln>
          <a:effectLst/>
        </p:spPr>
        <p:txBody>
          <a:bodyPr wrap="none" anchor="ctr"/>
          <a:lstStyle/>
          <a:p>
            <a:endParaRPr lang="ja-JP" altLang="en-US"/>
          </a:p>
        </p:txBody>
      </p:sp>
      <p:sp>
        <p:nvSpPr>
          <p:cNvPr id="8" name="テキスト ボックス 7"/>
          <p:cNvSpPr txBox="1"/>
          <p:nvPr/>
        </p:nvSpPr>
        <p:spPr>
          <a:xfrm>
            <a:off x="214282" y="1285860"/>
            <a:ext cx="4334841" cy="707886"/>
          </a:xfrm>
          <a:prstGeom prst="rect">
            <a:avLst/>
          </a:prstGeom>
          <a:ln w="3175"/>
        </p:spPr>
        <p:style>
          <a:lnRef idx="2">
            <a:schemeClr val="dk1"/>
          </a:lnRef>
          <a:fillRef idx="1">
            <a:schemeClr val="lt1"/>
          </a:fillRef>
          <a:effectRef idx="0">
            <a:schemeClr val="dk1"/>
          </a:effectRef>
          <a:fontRef idx="minor">
            <a:schemeClr val="dk1"/>
          </a:fontRef>
        </p:style>
        <p:txBody>
          <a:bodyPr wrap="none" rtlCol="0">
            <a:spAutoFit/>
          </a:bodyPr>
          <a:lstStyle/>
          <a:p>
            <a:r>
              <a:rPr kumimoji="1" lang="en-US" altLang="ja-JP" sz="2000" dirty="0" smtClean="0"/>
              <a:t>(Element) </a:t>
            </a:r>
            <a:r>
              <a:rPr lang="en-US" altLang="ja-JP" sz="2000" dirty="0" err="1" smtClean="0"/>
              <a:t>select</a:t>
            </a:r>
            <a:r>
              <a:rPr kumimoji="1" lang="en-US" altLang="ja-JP" sz="2000" dirty="0" err="1" smtClean="0"/>
              <a:t>Element</a:t>
            </a:r>
            <a:r>
              <a:rPr kumimoji="1" lang="en-US" altLang="ja-JP" sz="2000" dirty="0" smtClean="0"/>
              <a:t> () in Table</a:t>
            </a:r>
          </a:p>
          <a:p>
            <a:r>
              <a:rPr lang="en-US" altLang="ja-JP" sz="2000" dirty="0" smtClean="0"/>
              <a:t>(</a:t>
            </a:r>
            <a:r>
              <a:rPr lang="ja-JP" altLang="en-US" sz="2000" dirty="0" smtClean="0"/>
              <a:t>名詞</a:t>
            </a:r>
            <a:r>
              <a:rPr lang="en-US" altLang="ja-JP" sz="2000" dirty="0" smtClean="0"/>
              <a:t>1)       </a:t>
            </a:r>
            <a:r>
              <a:rPr lang="ja-JP" altLang="en-US" sz="2000" dirty="0" smtClean="0"/>
              <a:t>動詞</a:t>
            </a:r>
            <a:r>
              <a:rPr lang="en-US" altLang="ja-JP" sz="2000" dirty="0" smtClean="0"/>
              <a:t>2</a:t>
            </a:r>
            <a:r>
              <a:rPr lang="ja-JP" altLang="en-US" sz="2000" dirty="0" smtClean="0"/>
              <a:t> 名詞</a:t>
            </a:r>
            <a:r>
              <a:rPr lang="en-US" altLang="ja-JP" sz="2000" dirty="0" smtClean="0"/>
              <a:t>1</a:t>
            </a:r>
            <a:r>
              <a:rPr lang="ja-JP" altLang="en-US" sz="2000" dirty="0" smtClean="0"/>
              <a:t> </a:t>
            </a:r>
            <a:r>
              <a:rPr lang="en-US" altLang="ja-JP" sz="2000" dirty="0" smtClean="0"/>
              <a:t>()  in </a:t>
            </a:r>
            <a:r>
              <a:rPr lang="ja-JP" altLang="en-US" sz="2000" dirty="0" smtClean="0"/>
              <a:t>名詞</a:t>
            </a:r>
            <a:r>
              <a:rPr lang="en-US" altLang="ja-JP" sz="2000" dirty="0" smtClean="0"/>
              <a:t>3</a:t>
            </a:r>
            <a:endParaRPr kumimoji="1" lang="ja-JP" altLang="en-US" sz="2000" dirty="0"/>
          </a:p>
        </p:txBody>
      </p:sp>
      <p:sp>
        <p:nvSpPr>
          <p:cNvPr id="9" name="Text Box 31"/>
          <p:cNvSpPr txBox="1">
            <a:spLocks noChangeArrowheads="1"/>
          </p:cNvSpPr>
          <p:nvPr/>
        </p:nvSpPr>
        <p:spPr bwMode="auto">
          <a:xfrm>
            <a:off x="357158" y="4857760"/>
            <a:ext cx="4214810" cy="1200329"/>
          </a:xfrm>
          <a:prstGeom prst="rect">
            <a:avLst/>
          </a:prstGeom>
          <a:solidFill>
            <a:schemeClr val="bg1"/>
          </a:solidFill>
          <a:ln w="9525">
            <a:solidFill>
              <a:schemeClr val="tx1"/>
            </a:solidFill>
            <a:miter lim="800000"/>
            <a:headEnd/>
            <a:tailEnd/>
          </a:ln>
          <a:effectLst/>
        </p:spPr>
        <p:txBody>
          <a:bodyPr wrap="square">
            <a:spAutoFit/>
          </a:bodyPr>
          <a:lstStyle/>
          <a:p>
            <a:r>
              <a:rPr lang="en-US" altLang="ja-JP" u="sng" dirty="0" smtClean="0">
                <a:latin typeface="Arial" charset="0"/>
              </a:rPr>
              <a:t>(</a:t>
            </a:r>
            <a:r>
              <a:rPr lang="ja-JP" altLang="en-US" u="sng" dirty="0" smtClean="0">
                <a:latin typeface="Arial" charset="0"/>
              </a:rPr>
              <a:t>*</a:t>
            </a:r>
            <a:r>
              <a:rPr lang="en-US" altLang="ja-JP" u="sng" dirty="0" smtClean="0">
                <a:latin typeface="Arial" charset="0"/>
              </a:rPr>
              <a:t>)  </a:t>
            </a:r>
            <a:r>
              <a:rPr lang="ja-JP" altLang="en-US" u="sng" dirty="0" smtClean="0">
                <a:latin typeface="Arial" charset="0"/>
              </a:rPr>
              <a:t>動詞</a:t>
            </a:r>
            <a:r>
              <a:rPr lang="en-US" altLang="ja-JP" u="sng" dirty="0" smtClean="0">
                <a:latin typeface="Arial" charset="0"/>
              </a:rPr>
              <a:t>1</a:t>
            </a:r>
            <a:r>
              <a:rPr lang="ja-JP" altLang="en-US" u="sng" dirty="0" smtClean="0">
                <a:latin typeface="Arial" charset="0"/>
              </a:rPr>
              <a:t> 名詞</a:t>
            </a:r>
            <a:r>
              <a:rPr lang="en-US" altLang="ja-JP" u="sng" dirty="0" smtClean="0">
                <a:latin typeface="Arial" charset="0"/>
              </a:rPr>
              <a:t>2 </a:t>
            </a:r>
            <a:r>
              <a:rPr lang="ja-JP" altLang="en-US" u="sng" dirty="0" smtClean="0">
                <a:latin typeface="Arial" charset="0"/>
              </a:rPr>
              <a:t>前置詞</a:t>
            </a:r>
            <a:r>
              <a:rPr lang="en-US" altLang="ja-JP" u="sng" dirty="0" smtClean="0">
                <a:latin typeface="Arial" charset="0"/>
              </a:rPr>
              <a:t>3</a:t>
            </a:r>
            <a:r>
              <a:rPr lang="ja-JP" altLang="en-US" u="sng" dirty="0" smtClean="0">
                <a:latin typeface="Arial" charset="0"/>
              </a:rPr>
              <a:t> 名詞</a:t>
            </a:r>
            <a:r>
              <a:rPr lang="en-US" altLang="ja-JP" u="sng" dirty="0" smtClean="0">
                <a:latin typeface="Arial" charset="0"/>
              </a:rPr>
              <a:t>4</a:t>
            </a:r>
            <a:r>
              <a:rPr lang="ja-JP" altLang="en-US" u="sng" dirty="0" smtClean="0">
                <a:latin typeface="Arial" charset="0"/>
              </a:rPr>
              <a:t> </a:t>
            </a:r>
            <a:r>
              <a:rPr lang="en-US" altLang="ja-JP" u="sng" dirty="0" smtClean="0">
                <a:latin typeface="Arial" charset="0"/>
              </a:rPr>
              <a:t>(</a:t>
            </a:r>
            <a:r>
              <a:rPr lang="ja-JP" altLang="en-US" u="sng" dirty="0" smtClean="0">
                <a:latin typeface="Arial" charset="0"/>
              </a:rPr>
              <a:t>*</a:t>
            </a:r>
            <a:r>
              <a:rPr lang="en-US" altLang="ja-JP" u="sng" dirty="0" smtClean="0">
                <a:latin typeface="Arial" charset="0"/>
              </a:rPr>
              <a:t>) </a:t>
            </a:r>
            <a:r>
              <a:rPr lang="en-US" altLang="ja-JP" u="sng" dirty="0">
                <a:latin typeface="Arial" charset="0"/>
              </a:rPr>
              <a:t>in </a:t>
            </a:r>
            <a:r>
              <a:rPr lang="ja-JP" altLang="en-US" u="sng" dirty="0" smtClean="0">
                <a:latin typeface="Arial" charset="0"/>
              </a:rPr>
              <a:t>*</a:t>
            </a:r>
            <a:endParaRPr lang="en-US" altLang="ja-JP" u="sng" dirty="0">
              <a:latin typeface="Arial" charset="0"/>
            </a:endParaRPr>
          </a:p>
          <a:p>
            <a:r>
              <a:rPr lang="en-US" altLang="ja-JP" dirty="0">
                <a:latin typeface="Arial" charset="0"/>
              </a:rPr>
              <a:t>                  </a:t>
            </a:r>
            <a:r>
              <a:rPr lang="ja-JP" altLang="en-US" dirty="0">
                <a:latin typeface="Arial" charset="0"/>
              </a:rPr>
              <a:t>動詞 </a:t>
            </a:r>
            <a:r>
              <a:rPr lang="ja-JP" altLang="en-US" dirty="0" smtClean="0">
                <a:latin typeface="Arial" charset="0"/>
              </a:rPr>
              <a:t> ： 動詞</a:t>
            </a:r>
            <a:r>
              <a:rPr lang="en-US" altLang="ja-JP" dirty="0" smtClean="0">
                <a:latin typeface="Arial" charset="0"/>
              </a:rPr>
              <a:t>1</a:t>
            </a:r>
            <a:endParaRPr lang="ja-JP" altLang="en-US" dirty="0">
              <a:latin typeface="Arial" charset="0"/>
            </a:endParaRPr>
          </a:p>
          <a:p>
            <a:r>
              <a:rPr lang="ja-JP" altLang="en-US" dirty="0">
                <a:latin typeface="Arial" charset="0"/>
              </a:rPr>
              <a:t>        直接目的語 ： </a:t>
            </a:r>
            <a:r>
              <a:rPr lang="ja-JP" altLang="en-US" dirty="0" smtClean="0">
                <a:latin typeface="Arial" charset="0"/>
              </a:rPr>
              <a:t>名詞</a:t>
            </a:r>
            <a:r>
              <a:rPr lang="en-US" altLang="ja-JP" dirty="0" smtClean="0">
                <a:latin typeface="Arial" charset="0"/>
              </a:rPr>
              <a:t>2</a:t>
            </a:r>
            <a:endParaRPr lang="en-US" altLang="ja-JP" dirty="0">
              <a:latin typeface="Arial" charset="0"/>
            </a:endParaRPr>
          </a:p>
          <a:p>
            <a:r>
              <a:rPr lang="en-US" altLang="ja-JP" dirty="0">
                <a:latin typeface="Arial" charset="0"/>
              </a:rPr>
              <a:t>        </a:t>
            </a:r>
            <a:r>
              <a:rPr lang="ja-JP" altLang="en-US" dirty="0">
                <a:latin typeface="Arial" charset="0"/>
              </a:rPr>
              <a:t>間接目的語 ： </a:t>
            </a:r>
            <a:r>
              <a:rPr lang="ja-JP" altLang="en-US" dirty="0" smtClean="0">
                <a:latin typeface="Arial" charset="0"/>
              </a:rPr>
              <a:t>名詞</a:t>
            </a:r>
            <a:r>
              <a:rPr lang="en-US" altLang="ja-JP" dirty="0" smtClean="0">
                <a:latin typeface="Arial" charset="0"/>
              </a:rPr>
              <a:t>4</a:t>
            </a:r>
            <a:endParaRPr lang="en-US" altLang="ja-JP" dirty="0">
              <a:latin typeface="Arial" charset="0"/>
            </a:endParaRPr>
          </a:p>
        </p:txBody>
      </p:sp>
      <p:sp>
        <p:nvSpPr>
          <p:cNvPr id="10" name="AutoShape 32"/>
          <p:cNvSpPr>
            <a:spLocks noChangeArrowheads="1"/>
          </p:cNvSpPr>
          <p:nvPr/>
        </p:nvSpPr>
        <p:spPr bwMode="auto">
          <a:xfrm>
            <a:off x="357158" y="5429264"/>
            <a:ext cx="304800" cy="180975"/>
          </a:xfrm>
          <a:prstGeom prst="rightArrow">
            <a:avLst>
              <a:gd name="adj1" fmla="val 50000"/>
              <a:gd name="adj2" fmla="val 42105"/>
            </a:avLst>
          </a:prstGeom>
          <a:solidFill>
            <a:schemeClr val="tx1"/>
          </a:solidFill>
          <a:ln w="9525">
            <a:solidFill>
              <a:schemeClr val="tx1"/>
            </a:solidFill>
            <a:miter lim="800000"/>
            <a:headEnd/>
            <a:tailEnd/>
          </a:ln>
          <a:effectLst/>
        </p:spPr>
        <p:txBody>
          <a:bodyPr wrap="none" anchor="ctr"/>
          <a:lstStyle/>
          <a:p>
            <a:endParaRPr lang="ja-JP" altLang="en-US"/>
          </a:p>
        </p:txBody>
      </p:sp>
      <p:cxnSp>
        <p:nvCxnSpPr>
          <p:cNvPr id="12" name="直線コネクタ 11"/>
          <p:cNvCxnSpPr/>
          <p:nvPr/>
        </p:nvCxnSpPr>
        <p:spPr>
          <a:xfrm flipV="1">
            <a:off x="214282" y="3571876"/>
            <a:ext cx="8429684" cy="71438"/>
          </a:xfrm>
          <a:prstGeom prst="line">
            <a:avLst/>
          </a:prstGeom>
        </p:spPr>
        <p:style>
          <a:lnRef idx="1">
            <a:schemeClr val="accent2"/>
          </a:lnRef>
          <a:fillRef idx="0">
            <a:schemeClr val="accent2"/>
          </a:fillRef>
          <a:effectRef idx="0">
            <a:schemeClr val="accent2"/>
          </a:effectRef>
          <a:fontRef idx="minor">
            <a:schemeClr val="tx1"/>
          </a:fontRef>
        </p:style>
      </p:cxnSp>
      <p:sp>
        <p:nvSpPr>
          <p:cNvPr id="13" name="テキスト ボックス 12"/>
          <p:cNvSpPr txBox="1"/>
          <p:nvPr/>
        </p:nvSpPr>
        <p:spPr>
          <a:xfrm>
            <a:off x="285720" y="4000504"/>
            <a:ext cx="4286248" cy="677108"/>
          </a:xfrm>
          <a:prstGeom prst="rect">
            <a:avLst/>
          </a:prstGeom>
          <a:ln w="3175"/>
        </p:spPr>
        <p:style>
          <a:lnRef idx="2">
            <a:schemeClr val="dk1"/>
          </a:lnRef>
          <a:fillRef idx="1">
            <a:schemeClr val="lt1"/>
          </a:fillRef>
          <a:effectRef idx="0">
            <a:schemeClr val="dk1"/>
          </a:effectRef>
          <a:fontRef idx="minor">
            <a:schemeClr val="dk1"/>
          </a:fontRef>
        </p:style>
        <p:txBody>
          <a:bodyPr wrap="square" rtlCol="0">
            <a:spAutoFit/>
          </a:bodyPr>
          <a:lstStyle/>
          <a:p>
            <a:r>
              <a:rPr kumimoji="1" lang="en-US" altLang="ja-JP" dirty="0" smtClean="0"/>
              <a:t>(*) </a:t>
            </a:r>
            <a:r>
              <a:rPr kumimoji="1" lang="en-US" altLang="ja-JP" dirty="0" err="1" smtClean="0"/>
              <a:t>createPasswordForCustomer</a:t>
            </a:r>
            <a:r>
              <a:rPr kumimoji="1" lang="en-US" altLang="ja-JP" dirty="0" smtClean="0"/>
              <a:t> (*) in *</a:t>
            </a:r>
          </a:p>
          <a:p>
            <a:r>
              <a:rPr lang="en-US" altLang="ja-JP" dirty="0" smtClean="0"/>
              <a:t>(*)   </a:t>
            </a:r>
            <a:r>
              <a:rPr lang="ja-JP" altLang="en-US" dirty="0" smtClean="0"/>
              <a:t>動詞</a:t>
            </a:r>
            <a:r>
              <a:rPr lang="en-US" altLang="ja-JP" dirty="0" smtClean="0"/>
              <a:t>1</a:t>
            </a:r>
            <a:r>
              <a:rPr lang="ja-JP" altLang="en-US" dirty="0" smtClean="0"/>
              <a:t> 名詞</a:t>
            </a:r>
            <a:r>
              <a:rPr lang="en-US" altLang="ja-JP" dirty="0" smtClean="0"/>
              <a:t>2 </a:t>
            </a:r>
            <a:r>
              <a:rPr lang="ja-JP" altLang="en-US" dirty="0" smtClean="0"/>
              <a:t>前置詞</a:t>
            </a:r>
            <a:r>
              <a:rPr lang="en-US" altLang="ja-JP" dirty="0" smtClean="0"/>
              <a:t>3</a:t>
            </a:r>
            <a:r>
              <a:rPr lang="ja-JP" altLang="en-US" dirty="0" smtClean="0"/>
              <a:t> 名詞</a:t>
            </a:r>
            <a:r>
              <a:rPr lang="en-US" altLang="ja-JP" dirty="0" smtClean="0"/>
              <a:t>4</a:t>
            </a:r>
            <a:r>
              <a:rPr lang="ja-JP" altLang="en-US" dirty="0" smtClean="0"/>
              <a:t> </a:t>
            </a:r>
            <a:r>
              <a:rPr lang="en-US" altLang="ja-JP" dirty="0" smtClean="0"/>
              <a:t>(</a:t>
            </a:r>
            <a:r>
              <a:rPr lang="ja-JP" altLang="en-US" dirty="0" smtClean="0"/>
              <a:t>*</a:t>
            </a:r>
            <a:r>
              <a:rPr lang="en-US" altLang="ja-JP" dirty="0" smtClean="0"/>
              <a:t>)  in </a:t>
            </a:r>
            <a:r>
              <a:rPr lang="en-US" altLang="ja-JP" sz="2000" dirty="0" smtClean="0"/>
              <a:t>*</a:t>
            </a:r>
            <a:endParaRPr kumimoji="1" lang="ja-JP" altLang="en-US" sz="2000" dirty="0"/>
          </a:p>
        </p:txBody>
      </p:sp>
      <p:sp>
        <p:nvSpPr>
          <p:cNvPr id="14" name="右矢印 13"/>
          <p:cNvSpPr/>
          <p:nvPr/>
        </p:nvSpPr>
        <p:spPr>
          <a:xfrm>
            <a:off x="4429124" y="1928802"/>
            <a:ext cx="642942" cy="10001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15" name="Group 32"/>
          <p:cNvGraphicFramePr>
            <a:graphicFrameLocks noGrp="1"/>
          </p:cNvGraphicFramePr>
          <p:nvPr/>
        </p:nvGraphicFramePr>
        <p:xfrm>
          <a:off x="5214942" y="1928802"/>
          <a:ext cx="3714776" cy="816610"/>
        </p:xfrm>
        <a:graphic>
          <a:graphicData uri="http://schemas.openxmlformats.org/drawingml/2006/table">
            <a:tbl>
              <a:tblPr/>
              <a:tblGrid>
                <a:gridCol w="928694"/>
                <a:gridCol w="1428760"/>
                <a:gridCol w="1357322"/>
              </a:tblGrid>
              <a:tr h="1809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800" b="1" i="0" u="none" strike="noStrike" cap="none" normalizeH="0" baseline="0" dirty="0" smtClean="0">
                          <a:ln>
                            <a:noFill/>
                          </a:ln>
                          <a:solidFill>
                            <a:schemeClr val="tx1"/>
                          </a:solidFill>
                          <a:effectLst/>
                          <a:latin typeface="Arial" charset="0"/>
                          <a:ea typeface="ＭＳ Ｐゴシック" pitchFamily="50" charset="-128"/>
                        </a:rPr>
                        <a:t>動詞</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800" b="1" i="0" u="none" strike="noStrike" cap="none" normalizeH="0" baseline="0" dirty="0" smtClean="0">
                          <a:ln>
                            <a:noFill/>
                          </a:ln>
                          <a:solidFill>
                            <a:schemeClr val="tx1"/>
                          </a:solidFill>
                          <a:effectLst/>
                          <a:latin typeface="Arial" charset="0"/>
                          <a:ea typeface="ＭＳ Ｐゴシック" pitchFamily="50" charset="-128"/>
                        </a:rPr>
                        <a:t>直接目的語</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800" b="1" i="0" u="none" strike="noStrike" cap="none" normalizeH="0" baseline="0" smtClean="0">
                          <a:ln>
                            <a:noFill/>
                          </a:ln>
                          <a:solidFill>
                            <a:schemeClr val="tx1"/>
                          </a:solidFill>
                          <a:effectLst/>
                          <a:latin typeface="Arial" charset="0"/>
                          <a:ea typeface="ＭＳ Ｐゴシック" pitchFamily="50" charset="-128"/>
                        </a:rPr>
                        <a:t>間接目的語</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r>
              <a:tr h="4508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800" b="0" i="0" u="none" strike="noStrike" cap="none" normalizeH="0" baseline="0" dirty="0" smtClean="0">
                          <a:ln>
                            <a:noFill/>
                          </a:ln>
                          <a:solidFill>
                            <a:schemeClr val="tx1"/>
                          </a:solidFill>
                          <a:effectLst/>
                          <a:latin typeface="Arial" charset="0"/>
                          <a:ea typeface="ＭＳ Ｐゴシック" pitchFamily="50" charset="-128"/>
                        </a:rPr>
                        <a:t>Add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800" b="0" i="0" u="none" strike="noStrike" cap="none" normalizeH="0" baseline="0" dirty="0" smtClean="0">
                          <a:ln>
                            <a:noFill/>
                          </a:ln>
                          <a:solidFill>
                            <a:schemeClr val="tx1"/>
                          </a:solidFill>
                          <a:effectLst/>
                          <a:latin typeface="Arial" charset="0"/>
                          <a:ea typeface="ＭＳ Ｐゴシック" pitchFamily="50" charset="-128"/>
                        </a:rPr>
                        <a:t>Product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800" b="0" i="0" u="none" strike="noStrike" cap="none" normalizeH="0" baseline="0" dirty="0" smtClean="0">
                          <a:ln>
                            <a:noFill/>
                          </a:ln>
                          <a:solidFill>
                            <a:schemeClr val="tx1"/>
                          </a:solidFill>
                          <a:effectLst/>
                          <a:latin typeface="Arial" charset="0"/>
                          <a:ea typeface="ＭＳ Ｐゴシック" pitchFamily="50" charset="-128"/>
                        </a:rPr>
                        <a:t>Stock</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6" name="右矢印 15"/>
          <p:cNvSpPr/>
          <p:nvPr/>
        </p:nvSpPr>
        <p:spPr>
          <a:xfrm>
            <a:off x="4857752" y="4357694"/>
            <a:ext cx="428628" cy="10001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17" name="Group 32"/>
          <p:cNvGraphicFramePr>
            <a:graphicFrameLocks noGrp="1"/>
          </p:cNvGraphicFramePr>
          <p:nvPr/>
        </p:nvGraphicFramePr>
        <p:xfrm>
          <a:off x="5357818" y="4357694"/>
          <a:ext cx="3500461" cy="785818"/>
        </p:xfrm>
        <a:graphic>
          <a:graphicData uri="http://schemas.openxmlformats.org/drawingml/2006/table">
            <a:tbl>
              <a:tblPr/>
              <a:tblGrid>
                <a:gridCol w="960910"/>
                <a:gridCol w="1311337"/>
                <a:gridCol w="1228214"/>
              </a:tblGrid>
              <a:tr h="35719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1" i="0" u="none" strike="noStrike" cap="none" normalizeH="0" baseline="0" dirty="0" smtClean="0">
                          <a:ln>
                            <a:noFill/>
                          </a:ln>
                          <a:solidFill>
                            <a:schemeClr val="tx1"/>
                          </a:solidFill>
                          <a:effectLst/>
                          <a:latin typeface="Arial" charset="0"/>
                          <a:ea typeface="ＭＳ Ｐゴシック" pitchFamily="50" charset="-128"/>
                        </a:rPr>
                        <a:t>動詞</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1" i="0" u="none" strike="noStrike" cap="none" normalizeH="0" baseline="0" dirty="0" smtClean="0">
                          <a:ln>
                            <a:noFill/>
                          </a:ln>
                          <a:solidFill>
                            <a:schemeClr val="tx1"/>
                          </a:solidFill>
                          <a:effectLst/>
                          <a:latin typeface="Arial" charset="0"/>
                          <a:ea typeface="ＭＳ Ｐゴシック" pitchFamily="50" charset="-128"/>
                        </a:rPr>
                        <a:t>直接目的語</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1" i="0" u="none" strike="noStrike" cap="none" normalizeH="0" baseline="0" dirty="0" smtClean="0">
                          <a:ln>
                            <a:noFill/>
                          </a:ln>
                          <a:solidFill>
                            <a:schemeClr val="tx1"/>
                          </a:solidFill>
                          <a:effectLst/>
                          <a:latin typeface="Arial" charset="0"/>
                          <a:ea typeface="ＭＳ Ｐゴシック" pitchFamily="50" charset="-128"/>
                        </a:rPr>
                        <a:t>間接目的語</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r>
              <a:tr h="42862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800" b="0" i="0" u="none" strike="noStrike" cap="none" normalizeH="0" baseline="0" dirty="0" smtClean="0">
                          <a:ln>
                            <a:noFill/>
                          </a:ln>
                          <a:solidFill>
                            <a:schemeClr val="tx1"/>
                          </a:solidFill>
                          <a:effectLst/>
                          <a:latin typeface="Arial" charset="0"/>
                          <a:ea typeface="ＭＳ Ｐゴシック" pitchFamily="50" charset="-128"/>
                        </a:rPr>
                        <a:t>Create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800" b="0" i="0" u="none" strike="noStrike" cap="none" normalizeH="0" baseline="0" dirty="0" smtClean="0">
                          <a:ln>
                            <a:noFill/>
                          </a:ln>
                          <a:solidFill>
                            <a:schemeClr val="tx1"/>
                          </a:solidFill>
                          <a:effectLst/>
                          <a:latin typeface="Arial" charset="0"/>
                          <a:ea typeface="ＭＳ Ｐゴシック" pitchFamily="50" charset="-128"/>
                        </a:rPr>
                        <a:t>Password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800" b="0" i="0" u="none" strike="noStrike" cap="none" normalizeH="0" baseline="0" dirty="0" smtClean="0">
                          <a:ln>
                            <a:noFill/>
                          </a:ln>
                          <a:solidFill>
                            <a:schemeClr val="tx1"/>
                          </a:solidFill>
                          <a:effectLst/>
                          <a:latin typeface="Arial" charset="0"/>
                          <a:ea typeface="ＭＳ Ｐゴシック" pitchFamily="50" charset="-128"/>
                        </a:rPr>
                        <a:t>Customer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パターンマッチ</a:t>
            </a:r>
            <a:endParaRPr kumimoji="1" lang="ja-JP" altLang="en-US" dirty="0"/>
          </a:p>
        </p:txBody>
      </p:sp>
      <p:sp>
        <p:nvSpPr>
          <p:cNvPr id="3" name="コンテンツ プレースホルダ 2"/>
          <p:cNvSpPr>
            <a:spLocks noGrp="1"/>
          </p:cNvSpPr>
          <p:nvPr>
            <p:ph idx="1"/>
          </p:nvPr>
        </p:nvSpPr>
        <p:spPr>
          <a:xfrm>
            <a:off x="500034" y="1428737"/>
            <a:ext cx="8229600" cy="2286016"/>
          </a:xfrm>
        </p:spPr>
        <p:txBody>
          <a:bodyPr>
            <a:normAutofit/>
          </a:bodyPr>
          <a:lstStyle/>
          <a:p>
            <a:r>
              <a:rPr kumimoji="1" lang="ja-JP" altLang="en-US" dirty="0" smtClean="0"/>
              <a:t>獲得したメソッ</a:t>
            </a:r>
            <a:r>
              <a:rPr lang="ja-JP" altLang="en-US" dirty="0" smtClean="0"/>
              <a:t>ド情報と抽出パターン中のメソッド情報を比較</a:t>
            </a:r>
            <a:endParaRPr lang="en-US" altLang="ja-JP" dirty="0" smtClean="0"/>
          </a:p>
          <a:p>
            <a:pPr lvl="1"/>
            <a:r>
              <a:rPr kumimoji="1" lang="ja-JP" altLang="en-US" dirty="0" smtClean="0"/>
              <a:t>完全一致した場合，動詞</a:t>
            </a:r>
            <a:r>
              <a:rPr kumimoji="1" lang="en-US" altLang="ja-JP" dirty="0" smtClean="0"/>
              <a:t>-</a:t>
            </a:r>
            <a:r>
              <a:rPr lang="ja-JP" altLang="en-US" dirty="0" smtClean="0"/>
              <a:t>直接目的語</a:t>
            </a:r>
            <a:r>
              <a:rPr lang="en-US" altLang="ja-JP" dirty="0" smtClean="0"/>
              <a:t>-</a:t>
            </a:r>
            <a:r>
              <a:rPr lang="ja-JP" altLang="en-US" dirty="0" smtClean="0"/>
              <a:t>間接目的語の三つ組を抽出</a:t>
            </a:r>
            <a:endParaRPr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23</a:t>
            </a:fld>
            <a:endParaRPr kumimoji="1" lang="ja-JP" altLang="en-US"/>
          </a:p>
        </p:txBody>
      </p:sp>
      <p:sp>
        <p:nvSpPr>
          <p:cNvPr id="5" name="Text Box 31"/>
          <p:cNvSpPr txBox="1">
            <a:spLocks noChangeArrowheads="1"/>
          </p:cNvSpPr>
          <p:nvPr/>
        </p:nvSpPr>
        <p:spPr bwMode="auto">
          <a:xfrm>
            <a:off x="214282" y="5143512"/>
            <a:ext cx="3929058" cy="1200329"/>
          </a:xfrm>
          <a:prstGeom prst="rect">
            <a:avLst/>
          </a:prstGeom>
          <a:solidFill>
            <a:schemeClr val="bg1"/>
          </a:solidFill>
          <a:ln w="9525">
            <a:solidFill>
              <a:schemeClr val="tx1"/>
            </a:solidFill>
            <a:miter lim="800000"/>
            <a:headEnd/>
            <a:tailEnd/>
          </a:ln>
          <a:effectLst/>
        </p:spPr>
        <p:txBody>
          <a:bodyPr wrap="square">
            <a:spAutoFit/>
          </a:bodyPr>
          <a:lstStyle/>
          <a:p>
            <a:r>
              <a:rPr lang="en-US" altLang="ja-JP" u="sng" dirty="0">
                <a:latin typeface="Arial" charset="0"/>
              </a:rPr>
              <a:t>(void)  </a:t>
            </a:r>
            <a:r>
              <a:rPr lang="ja-JP" altLang="en-US" u="sng" dirty="0" smtClean="0">
                <a:latin typeface="Arial" charset="0"/>
              </a:rPr>
              <a:t>動詞</a:t>
            </a:r>
            <a:r>
              <a:rPr lang="en-US" altLang="ja-JP" u="sng" dirty="0" smtClean="0">
                <a:latin typeface="Arial" charset="0"/>
              </a:rPr>
              <a:t>1</a:t>
            </a:r>
            <a:r>
              <a:rPr lang="ja-JP" altLang="en-US" u="sng" dirty="0" smtClean="0">
                <a:latin typeface="Arial" charset="0"/>
              </a:rPr>
              <a:t> 名詞</a:t>
            </a:r>
            <a:r>
              <a:rPr lang="en-US" altLang="ja-JP" u="sng" dirty="0">
                <a:latin typeface="Arial" charset="0"/>
              </a:rPr>
              <a:t>2</a:t>
            </a:r>
            <a:r>
              <a:rPr lang="en-US" altLang="ja-JP" u="sng" dirty="0" smtClean="0">
                <a:latin typeface="Arial" charset="0"/>
              </a:rPr>
              <a:t> </a:t>
            </a:r>
            <a:r>
              <a:rPr lang="en-US" altLang="ja-JP" u="sng" dirty="0">
                <a:latin typeface="Arial" charset="0"/>
              </a:rPr>
              <a:t>(</a:t>
            </a:r>
            <a:r>
              <a:rPr lang="ja-JP" altLang="en-US" u="sng" dirty="0" smtClean="0">
                <a:latin typeface="Arial" charset="0"/>
              </a:rPr>
              <a:t>名詞</a:t>
            </a:r>
            <a:r>
              <a:rPr lang="en-US" altLang="ja-JP" u="sng" dirty="0">
                <a:latin typeface="Arial" charset="0"/>
              </a:rPr>
              <a:t>2</a:t>
            </a:r>
            <a:r>
              <a:rPr lang="en-US" altLang="ja-JP" u="sng" dirty="0" smtClean="0">
                <a:latin typeface="Arial" charset="0"/>
              </a:rPr>
              <a:t>)  in </a:t>
            </a:r>
            <a:r>
              <a:rPr lang="ja-JP" altLang="en-US" u="sng" dirty="0" smtClean="0">
                <a:latin typeface="Arial" charset="0"/>
              </a:rPr>
              <a:t>名詞</a:t>
            </a:r>
            <a:r>
              <a:rPr lang="en-US" altLang="ja-JP" u="sng" dirty="0">
                <a:latin typeface="Arial" charset="0"/>
              </a:rPr>
              <a:t>3</a:t>
            </a:r>
          </a:p>
          <a:p>
            <a:r>
              <a:rPr lang="en-US" altLang="ja-JP" dirty="0">
                <a:latin typeface="Arial" charset="0"/>
              </a:rPr>
              <a:t>                  </a:t>
            </a:r>
            <a:r>
              <a:rPr lang="ja-JP" altLang="en-US" dirty="0">
                <a:latin typeface="Arial" charset="0"/>
              </a:rPr>
              <a:t>動詞 </a:t>
            </a:r>
            <a:r>
              <a:rPr lang="ja-JP" altLang="en-US" dirty="0" smtClean="0">
                <a:latin typeface="Arial" charset="0"/>
              </a:rPr>
              <a:t> ： 動詞</a:t>
            </a:r>
            <a:r>
              <a:rPr lang="en-US" altLang="ja-JP" dirty="0" smtClean="0">
                <a:latin typeface="Arial" charset="0"/>
              </a:rPr>
              <a:t>1</a:t>
            </a:r>
            <a:endParaRPr lang="ja-JP" altLang="en-US" dirty="0">
              <a:latin typeface="Arial" charset="0"/>
            </a:endParaRPr>
          </a:p>
          <a:p>
            <a:r>
              <a:rPr lang="ja-JP" altLang="en-US" dirty="0">
                <a:latin typeface="Arial" charset="0"/>
              </a:rPr>
              <a:t>        直接目的語 ： </a:t>
            </a:r>
            <a:r>
              <a:rPr lang="ja-JP" altLang="en-US" dirty="0" smtClean="0">
                <a:latin typeface="Arial" charset="0"/>
              </a:rPr>
              <a:t>名詞</a:t>
            </a:r>
            <a:r>
              <a:rPr lang="en-US" altLang="ja-JP" dirty="0">
                <a:latin typeface="Arial" charset="0"/>
              </a:rPr>
              <a:t>2</a:t>
            </a:r>
          </a:p>
          <a:p>
            <a:r>
              <a:rPr lang="en-US" altLang="ja-JP" dirty="0">
                <a:latin typeface="Arial" charset="0"/>
              </a:rPr>
              <a:t>        </a:t>
            </a:r>
            <a:r>
              <a:rPr lang="ja-JP" altLang="en-US" dirty="0">
                <a:latin typeface="Arial" charset="0"/>
              </a:rPr>
              <a:t>間接目的語 ： </a:t>
            </a:r>
            <a:r>
              <a:rPr lang="ja-JP" altLang="en-US" dirty="0" smtClean="0">
                <a:latin typeface="Arial" charset="0"/>
              </a:rPr>
              <a:t>名詞</a:t>
            </a:r>
            <a:r>
              <a:rPr lang="en-US" altLang="ja-JP" dirty="0">
                <a:latin typeface="Arial" charset="0"/>
              </a:rPr>
              <a:t>3</a:t>
            </a:r>
          </a:p>
        </p:txBody>
      </p:sp>
      <p:sp>
        <p:nvSpPr>
          <p:cNvPr id="6" name="AutoShape 32"/>
          <p:cNvSpPr>
            <a:spLocks noChangeArrowheads="1"/>
          </p:cNvSpPr>
          <p:nvPr/>
        </p:nvSpPr>
        <p:spPr bwMode="auto">
          <a:xfrm>
            <a:off x="285720" y="5715016"/>
            <a:ext cx="304800" cy="180975"/>
          </a:xfrm>
          <a:prstGeom prst="rightArrow">
            <a:avLst>
              <a:gd name="adj1" fmla="val 50000"/>
              <a:gd name="adj2" fmla="val 42105"/>
            </a:avLst>
          </a:prstGeom>
          <a:solidFill>
            <a:schemeClr val="tx1"/>
          </a:solidFill>
          <a:ln w="9525">
            <a:solidFill>
              <a:schemeClr val="tx1"/>
            </a:solidFill>
            <a:miter lim="800000"/>
            <a:headEnd/>
            <a:tailEnd/>
          </a:ln>
          <a:effectLst/>
        </p:spPr>
        <p:txBody>
          <a:bodyPr wrap="none" anchor="ctr"/>
          <a:lstStyle/>
          <a:p>
            <a:endParaRPr lang="ja-JP" altLang="en-US"/>
          </a:p>
        </p:txBody>
      </p:sp>
      <p:sp>
        <p:nvSpPr>
          <p:cNvPr id="7" name="正方形/長方形 6"/>
          <p:cNvSpPr/>
          <p:nvPr/>
        </p:nvSpPr>
        <p:spPr>
          <a:xfrm>
            <a:off x="214282" y="3643314"/>
            <a:ext cx="4429124" cy="707886"/>
          </a:xfrm>
          <a:prstGeom prst="rect">
            <a:avLst/>
          </a:prstGeom>
          <a:ln w="3175"/>
        </p:spPr>
        <p:style>
          <a:lnRef idx="2">
            <a:schemeClr val="dk1"/>
          </a:lnRef>
          <a:fillRef idx="1">
            <a:schemeClr val="lt1"/>
          </a:fillRef>
          <a:effectRef idx="0">
            <a:schemeClr val="dk1"/>
          </a:effectRef>
          <a:fontRef idx="minor">
            <a:schemeClr val="dk1"/>
          </a:fontRef>
        </p:style>
        <p:txBody>
          <a:bodyPr wrap="square">
            <a:spAutoFit/>
          </a:bodyPr>
          <a:lstStyle/>
          <a:p>
            <a:pPr algn="just">
              <a:buNone/>
            </a:pPr>
            <a:r>
              <a:rPr lang="en-US" altLang="ja-JP" sz="2000" dirty="0" smtClean="0"/>
              <a:t>(void) </a:t>
            </a:r>
            <a:r>
              <a:rPr lang="en-US" altLang="ja-JP" sz="2000" dirty="0" err="1" smtClean="0"/>
              <a:t>addProduct</a:t>
            </a:r>
            <a:r>
              <a:rPr lang="en-US" altLang="ja-JP" sz="2000" dirty="0" smtClean="0"/>
              <a:t>(Product) in Stock</a:t>
            </a:r>
          </a:p>
          <a:p>
            <a:pPr algn="just">
              <a:buNone/>
            </a:pPr>
            <a:r>
              <a:rPr lang="en-US" altLang="ja-JP" sz="2000" dirty="0" smtClean="0"/>
              <a:t>(void)</a:t>
            </a:r>
            <a:r>
              <a:rPr lang="ja-JP" altLang="en-US" sz="2000" dirty="0" smtClean="0"/>
              <a:t> 動詞</a:t>
            </a:r>
            <a:r>
              <a:rPr lang="en-US" altLang="ja-JP" sz="2000" dirty="0" smtClean="0"/>
              <a:t>1</a:t>
            </a:r>
            <a:r>
              <a:rPr lang="ja-JP" altLang="en-US" sz="2000" dirty="0" smtClean="0"/>
              <a:t> 名詞</a:t>
            </a:r>
            <a:r>
              <a:rPr lang="en-US" altLang="ja-JP" sz="2000" dirty="0" smtClean="0"/>
              <a:t>2</a:t>
            </a:r>
            <a:r>
              <a:rPr lang="ja-JP" altLang="en-US" sz="2000" dirty="0" smtClean="0"/>
              <a:t> </a:t>
            </a:r>
            <a:r>
              <a:rPr lang="en-US" altLang="ja-JP" sz="2000" dirty="0" smtClean="0"/>
              <a:t>(</a:t>
            </a:r>
            <a:r>
              <a:rPr lang="ja-JP" altLang="en-US" sz="2000" dirty="0" smtClean="0"/>
              <a:t>名詞</a:t>
            </a:r>
            <a:r>
              <a:rPr lang="en-US" altLang="ja-JP" sz="2000" dirty="0" smtClean="0"/>
              <a:t>2)</a:t>
            </a:r>
            <a:r>
              <a:rPr lang="ja-JP" altLang="en-US" sz="2000" dirty="0" smtClean="0"/>
              <a:t>  </a:t>
            </a:r>
            <a:r>
              <a:rPr lang="en-US" altLang="ja-JP" sz="2000" dirty="0" smtClean="0"/>
              <a:t>in </a:t>
            </a:r>
            <a:r>
              <a:rPr lang="ja-JP" altLang="en-US" sz="2000" dirty="0" smtClean="0"/>
              <a:t>名詞</a:t>
            </a:r>
            <a:r>
              <a:rPr lang="en-US" altLang="ja-JP" sz="2000" dirty="0" smtClean="0"/>
              <a:t>3</a:t>
            </a:r>
          </a:p>
        </p:txBody>
      </p:sp>
      <p:sp>
        <p:nvSpPr>
          <p:cNvPr id="9" name="テキスト ボックス 8"/>
          <p:cNvSpPr txBox="1"/>
          <p:nvPr/>
        </p:nvSpPr>
        <p:spPr>
          <a:xfrm>
            <a:off x="1928794" y="4572008"/>
            <a:ext cx="1760418" cy="400110"/>
          </a:xfrm>
          <a:prstGeom prst="rect">
            <a:avLst/>
          </a:prstGeom>
          <a:noFill/>
        </p:spPr>
        <p:txBody>
          <a:bodyPr wrap="none" rtlCol="0">
            <a:spAutoFit/>
          </a:bodyPr>
          <a:lstStyle/>
          <a:p>
            <a:r>
              <a:rPr kumimoji="1" lang="ja-JP" altLang="en-US" sz="2000" b="1" dirty="0" smtClean="0">
                <a:solidFill>
                  <a:srgbClr val="C00000"/>
                </a:solidFill>
              </a:rPr>
              <a:t>パターンマッチ</a:t>
            </a:r>
            <a:endParaRPr kumimoji="1" lang="ja-JP" altLang="en-US" sz="2000" b="1" dirty="0">
              <a:solidFill>
                <a:srgbClr val="C00000"/>
              </a:solidFill>
            </a:endParaRPr>
          </a:p>
        </p:txBody>
      </p:sp>
      <p:sp>
        <p:nvSpPr>
          <p:cNvPr id="10" name="上下矢印 9"/>
          <p:cNvSpPr/>
          <p:nvPr/>
        </p:nvSpPr>
        <p:spPr>
          <a:xfrm>
            <a:off x="1357290" y="4429132"/>
            <a:ext cx="484632" cy="714380"/>
          </a:xfrm>
          <a:prstGeom prst="up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11" name="右矢印 10"/>
          <p:cNvSpPr/>
          <p:nvPr/>
        </p:nvSpPr>
        <p:spPr>
          <a:xfrm>
            <a:off x="4500562" y="4357694"/>
            <a:ext cx="642942" cy="10001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12" name="Group 32"/>
          <p:cNvGraphicFramePr>
            <a:graphicFrameLocks noGrp="1"/>
          </p:cNvGraphicFramePr>
          <p:nvPr/>
        </p:nvGraphicFramePr>
        <p:xfrm>
          <a:off x="5429256" y="4357694"/>
          <a:ext cx="3500462" cy="816610"/>
        </p:xfrm>
        <a:graphic>
          <a:graphicData uri="http://schemas.openxmlformats.org/drawingml/2006/table">
            <a:tbl>
              <a:tblPr/>
              <a:tblGrid>
                <a:gridCol w="763737"/>
                <a:gridCol w="1348612"/>
                <a:gridCol w="1388113"/>
              </a:tblGrid>
              <a:tr h="1809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800" b="1" i="0" u="none" strike="noStrike" cap="none" normalizeH="0" baseline="0" dirty="0" smtClean="0">
                          <a:ln>
                            <a:noFill/>
                          </a:ln>
                          <a:solidFill>
                            <a:schemeClr val="tx1"/>
                          </a:solidFill>
                          <a:effectLst/>
                          <a:latin typeface="Arial" charset="0"/>
                          <a:ea typeface="ＭＳ Ｐゴシック" pitchFamily="50" charset="-128"/>
                        </a:rPr>
                        <a:t>動詞</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800" b="1" i="0" u="none" strike="noStrike" cap="none" normalizeH="0" baseline="0" dirty="0" smtClean="0">
                          <a:ln>
                            <a:noFill/>
                          </a:ln>
                          <a:solidFill>
                            <a:schemeClr val="tx1"/>
                          </a:solidFill>
                          <a:effectLst/>
                          <a:latin typeface="Arial" charset="0"/>
                          <a:ea typeface="ＭＳ Ｐゴシック" pitchFamily="50" charset="-128"/>
                        </a:rPr>
                        <a:t>直接目的語</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800" b="1" i="0" u="none" strike="noStrike" cap="none" normalizeH="0" baseline="0" smtClean="0">
                          <a:ln>
                            <a:noFill/>
                          </a:ln>
                          <a:solidFill>
                            <a:schemeClr val="tx1"/>
                          </a:solidFill>
                          <a:effectLst/>
                          <a:latin typeface="Arial" charset="0"/>
                          <a:ea typeface="ＭＳ Ｐゴシック" pitchFamily="50" charset="-128"/>
                        </a:rPr>
                        <a:t>間接目的語</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r>
              <a:tr h="4508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chemeClr val="tx1"/>
                          </a:solidFill>
                          <a:effectLst/>
                          <a:latin typeface="Arial" charset="0"/>
                          <a:ea typeface="ＭＳ Ｐゴシック" pitchFamily="50" charset="-128"/>
                        </a:rPr>
                        <a:t>Add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800" b="0" i="0" u="none" strike="noStrike" cap="none" normalizeH="0" baseline="0" dirty="0" smtClean="0">
                          <a:ln>
                            <a:noFill/>
                          </a:ln>
                          <a:solidFill>
                            <a:schemeClr val="tx1"/>
                          </a:solidFill>
                          <a:effectLst/>
                          <a:latin typeface="Arial" charset="0"/>
                          <a:ea typeface="ＭＳ Ｐゴシック" pitchFamily="50" charset="-128"/>
                        </a:rPr>
                        <a:t>Product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800" b="0" i="0" u="none" strike="noStrike" cap="none" normalizeH="0" baseline="0" dirty="0" smtClean="0">
                          <a:ln>
                            <a:noFill/>
                          </a:ln>
                          <a:solidFill>
                            <a:schemeClr val="tx1"/>
                          </a:solidFill>
                          <a:effectLst/>
                          <a:latin typeface="Arial" charset="0"/>
                          <a:ea typeface="ＭＳ Ｐゴシック" pitchFamily="50" charset="-128"/>
                        </a:rPr>
                        <a:t>Stock</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 name="正方形/長方形 4"/>
          <p:cNvSpPr/>
          <p:nvPr/>
        </p:nvSpPr>
        <p:spPr>
          <a:xfrm>
            <a:off x="1000100" y="5500702"/>
            <a:ext cx="5286412" cy="428628"/>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lang="ja-JP" altLang="en-US" dirty="0" smtClean="0"/>
              <a:t>メソッド情報の獲得</a:t>
            </a:r>
            <a:endParaRPr kumimoji="1" lang="ja-JP" altLang="en-US" dirty="0"/>
          </a:p>
        </p:txBody>
      </p:sp>
      <p:sp>
        <p:nvSpPr>
          <p:cNvPr id="3" name="コンテンツ プレースホルダ 2"/>
          <p:cNvSpPr>
            <a:spLocks noGrp="1"/>
          </p:cNvSpPr>
          <p:nvPr>
            <p:ph idx="1"/>
          </p:nvPr>
        </p:nvSpPr>
        <p:spPr>
          <a:noFill/>
        </p:spPr>
        <p:txBody>
          <a:bodyPr>
            <a:normAutofit fontScale="77500" lnSpcReduction="20000"/>
          </a:bodyPr>
          <a:lstStyle/>
          <a:p>
            <a:pPr algn="just"/>
            <a:r>
              <a:rPr lang="ja-JP" altLang="en-US" dirty="0" smtClean="0"/>
              <a:t>複合語となっているメソッド名を単語列に分解</a:t>
            </a:r>
            <a:endParaRPr lang="en-US" altLang="ja-JP" dirty="0" smtClean="0"/>
          </a:p>
          <a:p>
            <a:pPr algn="just"/>
            <a:r>
              <a:rPr lang="ja-JP" altLang="en-US" dirty="0" smtClean="0"/>
              <a:t>メソッド名の品詞解析</a:t>
            </a:r>
            <a:endParaRPr lang="en-US" altLang="ja-JP" dirty="0" smtClean="0"/>
          </a:p>
          <a:p>
            <a:pPr marL="971550" lvl="1" indent="-514350" algn="just">
              <a:buFont typeface="+mj-lt"/>
              <a:buAutoNum type="arabicPeriod"/>
            </a:pPr>
            <a:r>
              <a:rPr lang="ja-JP" altLang="en-US" dirty="0" smtClean="0"/>
              <a:t>単語列に分解されたメソッド名に対し品詞解析を行う</a:t>
            </a:r>
            <a:endParaRPr lang="en-US" altLang="ja-JP" dirty="0" smtClean="0"/>
          </a:p>
          <a:p>
            <a:pPr lvl="2" algn="just"/>
            <a:r>
              <a:rPr lang="ja-JP" altLang="en-US" dirty="0" smtClean="0"/>
              <a:t>自然言語の品詞解析器</a:t>
            </a:r>
            <a:r>
              <a:rPr lang="en-US" altLang="ja-JP" dirty="0" err="1" smtClean="0"/>
              <a:t>OpenNLP</a:t>
            </a:r>
            <a:r>
              <a:rPr lang="ja-JP" altLang="en-US" dirty="0" smtClean="0"/>
              <a:t>を利用</a:t>
            </a:r>
            <a:endParaRPr lang="en-US" altLang="ja-JP" dirty="0" smtClean="0"/>
          </a:p>
          <a:p>
            <a:pPr marL="971550" lvl="1" indent="-514350" algn="just">
              <a:buFont typeface="+mj-lt"/>
              <a:buAutoNum type="arabicPeriod"/>
            </a:pPr>
            <a:r>
              <a:rPr lang="ja-JP" altLang="en-US" dirty="0" smtClean="0"/>
              <a:t>形容詞・名詞の結合</a:t>
            </a:r>
            <a:endParaRPr lang="en-US" altLang="ja-JP" dirty="0" smtClean="0"/>
          </a:p>
          <a:p>
            <a:pPr lvl="2" algn="just"/>
            <a:r>
              <a:rPr lang="ja-JP" altLang="en-US" dirty="0" smtClean="0"/>
              <a:t>形容詞の後に名詞が続く場合</a:t>
            </a:r>
            <a:endParaRPr lang="en-US" altLang="ja-JP" dirty="0" smtClean="0"/>
          </a:p>
          <a:p>
            <a:pPr lvl="2" algn="just"/>
            <a:r>
              <a:rPr lang="ja-JP" altLang="en-US" dirty="0" smtClean="0"/>
              <a:t>名詞が連続して出現する場合</a:t>
            </a:r>
            <a:endParaRPr lang="en-US" altLang="ja-JP" dirty="0" smtClean="0"/>
          </a:p>
          <a:p>
            <a:pPr algn="just"/>
            <a:r>
              <a:rPr lang="ja-JP" altLang="en-US" dirty="0" smtClean="0"/>
              <a:t>戻り値の型名，クラス名，仮引数の型名・名前は識別子全体を一つの名詞と判定する</a:t>
            </a:r>
            <a:endParaRPr lang="en-US" altLang="ja-JP" dirty="0" smtClean="0"/>
          </a:p>
          <a:p>
            <a:pPr algn="just"/>
            <a:r>
              <a:rPr lang="ja-JP" altLang="en-US" dirty="0" smtClean="0"/>
              <a:t>同じ単語と違う単語を識別する情報を付与</a:t>
            </a:r>
            <a:endParaRPr lang="en-US" altLang="ja-JP" dirty="0" smtClean="0"/>
          </a:p>
          <a:p>
            <a:pPr algn="just">
              <a:buNone/>
            </a:pPr>
            <a:endParaRPr lang="en-US" altLang="ja-JP" dirty="0" smtClean="0"/>
          </a:p>
          <a:p>
            <a:pPr algn="just">
              <a:buNone/>
            </a:pPr>
            <a:r>
              <a:rPr lang="ja-JP" altLang="en-US" dirty="0" smtClean="0"/>
              <a:t>例： </a:t>
            </a:r>
            <a:r>
              <a:rPr lang="en-US" altLang="ja-JP" dirty="0" smtClean="0"/>
              <a:t>(void) </a:t>
            </a:r>
            <a:r>
              <a:rPr lang="en-US" altLang="ja-JP" dirty="0" err="1" smtClean="0"/>
              <a:t>addProduct</a:t>
            </a:r>
            <a:r>
              <a:rPr lang="en-US" altLang="ja-JP" dirty="0" smtClean="0"/>
              <a:t>(Product) in Stock</a:t>
            </a:r>
          </a:p>
          <a:p>
            <a:pPr algn="just">
              <a:buNone/>
            </a:pPr>
            <a:r>
              <a:rPr lang="ja-JP" altLang="en-US" dirty="0" smtClean="0"/>
              <a:t>→   </a:t>
            </a:r>
            <a:r>
              <a:rPr lang="en-US" altLang="ja-JP" dirty="0" smtClean="0"/>
              <a:t>(void)</a:t>
            </a:r>
            <a:r>
              <a:rPr lang="ja-JP" altLang="en-US" dirty="0" smtClean="0"/>
              <a:t> 動詞</a:t>
            </a:r>
            <a:r>
              <a:rPr lang="en-US" altLang="ja-JP" dirty="0" smtClean="0"/>
              <a:t>1</a:t>
            </a:r>
            <a:r>
              <a:rPr lang="ja-JP" altLang="en-US" dirty="0" smtClean="0"/>
              <a:t> 名詞</a:t>
            </a:r>
            <a:r>
              <a:rPr lang="en-US" altLang="ja-JP" dirty="0" smtClean="0"/>
              <a:t>2</a:t>
            </a:r>
            <a:r>
              <a:rPr lang="ja-JP" altLang="en-US" dirty="0" smtClean="0"/>
              <a:t>  </a:t>
            </a:r>
            <a:r>
              <a:rPr lang="en-US" altLang="ja-JP" dirty="0" smtClean="0"/>
              <a:t>(</a:t>
            </a:r>
            <a:r>
              <a:rPr lang="ja-JP" altLang="en-US" dirty="0" smtClean="0"/>
              <a:t>名詞</a:t>
            </a:r>
            <a:r>
              <a:rPr lang="en-US" altLang="ja-JP" dirty="0" smtClean="0"/>
              <a:t>2)</a:t>
            </a:r>
            <a:r>
              <a:rPr lang="ja-JP" altLang="en-US" dirty="0" smtClean="0"/>
              <a:t>  </a:t>
            </a:r>
            <a:r>
              <a:rPr lang="en-US" altLang="ja-JP" dirty="0" smtClean="0"/>
              <a:t>in </a:t>
            </a:r>
            <a:r>
              <a:rPr lang="ja-JP" altLang="en-US" dirty="0" smtClean="0"/>
              <a:t>名詞</a:t>
            </a:r>
            <a:r>
              <a:rPr lang="en-US" altLang="ja-JP" dirty="0" smtClean="0"/>
              <a:t>3  </a:t>
            </a:r>
          </a:p>
          <a:p>
            <a:pPr algn="just"/>
            <a:endParaRPr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24</a:t>
            </a:fld>
            <a:endParaRPr kumimoji="1" lang="ja-JP" altLang="en-US"/>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不適当と判断された三つ組の例</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25</a:t>
            </a:fld>
            <a:endParaRPr kumimoji="1" lang="ja-JP" altLang="en-US"/>
          </a:p>
        </p:txBody>
      </p:sp>
      <p:graphicFrame>
        <p:nvGraphicFramePr>
          <p:cNvPr id="5" name="表 4"/>
          <p:cNvGraphicFramePr>
            <a:graphicFrameLocks noGrp="1"/>
          </p:cNvGraphicFramePr>
          <p:nvPr/>
        </p:nvGraphicFramePr>
        <p:xfrm>
          <a:off x="357160" y="1428736"/>
          <a:ext cx="8429684" cy="4643470"/>
        </p:xfrm>
        <a:graphic>
          <a:graphicData uri="http://schemas.openxmlformats.org/drawingml/2006/table">
            <a:tbl>
              <a:tblPr firstRow="1" firstCol="1" bandRow="1">
                <a:tableStyleId>{21E4AEA4-8DFA-4A89-87EB-49C32662AFE0}</a:tableStyleId>
              </a:tblPr>
              <a:tblGrid>
                <a:gridCol w="2107421"/>
                <a:gridCol w="2107421"/>
                <a:gridCol w="2107421"/>
                <a:gridCol w="2107421"/>
              </a:tblGrid>
              <a:tr h="928694">
                <a:tc>
                  <a:txBody>
                    <a:bodyPr/>
                    <a:lstStyle/>
                    <a:p>
                      <a:r>
                        <a:rPr kumimoji="1" lang="ja-JP" altLang="en-US" dirty="0" smtClean="0"/>
                        <a:t>ドメイン</a:t>
                      </a:r>
                      <a:endParaRPr kumimoji="1" lang="ja-JP" altLang="en-US" dirty="0"/>
                    </a:p>
                  </a:txBody>
                  <a:tcPr/>
                </a:tc>
                <a:tc>
                  <a:txBody>
                    <a:bodyPr/>
                    <a:lstStyle/>
                    <a:p>
                      <a:r>
                        <a:rPr kumimoji="1" lang="ja-JP" altLang="en-US" dirty="0" smtClean="0"/>
                        <a:t>動詞</a:t>
                      </a:r>
                      <a:endParaRPr kumimoji="1" lang="ja-JP" altLang="en-US" dirty="0"/>
                    </a:p>
                  </a:txBody>
                  <a:tcPr/>
                </a:tc>
                <a:tc>
                  <a:txBody>
                    <a:bodyPr/>
                    <a:lstStyle/>
                    <a:p>
                      <a:r>
                        <a:rPr kumimoji="1" lang="ja-JP" altLang="en-US" dirty="0" smtClean="0"/>
                        <a:t>直接目的語</a:t>
                      </a:r>
                      <a:endParaRPr kumimoji="1" lang="ja-JP" altLang="en-US" dirty="0"/>
                    </a:p>
                  </a:txBody>
                  <a:tcPr/>
                </a:tc>
                <a:tc>
                  <a:txBody>
                    <a:bodyPr/>
                    <a:lstStyle/>
                    <a:p>
                      <a:r>
                        <a:rPr kumimoji="1" lang="ja-JP" altLang="en-US" dirty="0" smtClean="0"/>
                        <a:t>間接目的語</a:t>
                      </a:r>
                      <a:endParaRPr kumimoji="1" lang="ja-JP" altLang="en-US" dirty="0"/>
                    </a:p>
                  </a:txBody>
                  <a:tcPr/>
                </a:tc>
              </a:tr>
              <a:tr h="928694">
                <a:tc>
                  <a:txBody>
                    <a:bodyPr/>
                    <a:lstStyle/>
                    <a:p>
                      <a:r>
                        <a:rPr kumimoji="1" lang="en-US" altLang="ja-JP" dirty="0" smtClean="0"/>
                        <a:t>GUI</a:t>
                      </a:r>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r>
              <a:tr h="928694">
                <a:tc>
                  <a:txBody>
                    <a:bodyPr/>
                    <a:lstStyle/>
                    <a:p>
                      <a:r>
                        <a:rPr kumimoji="1" lang="en-US" altLang="ja-JP" dirty="0" smtClean="0"/>
                        <a:t>Database</a:t>
                      </a:r>
                      <a:endParaRPr kumimoji="1" lang="ja-JP" altLang="en-US" dirty="0"/>
                    </a:p>
                  </a:txBody>
                  <a:tcPr/>
                </a:tc>
                <a:tc>
                  <a:txBody>
                    <a:bodyPr/>
                    <a:lstStyle/>
                    <a:p>
                      <a:endParaRPr kumimoji="1" lang="ja-JP" altLang="en-US" dirty="0"/>
                    </a:p>
                  </a:txBody>
                  <a:tcPr/>
                </a:tc>
                <a:tc>
                  <a:txBody>
                    <a:bodyPr/>
                    <a:lstStyle/>
                    <a:p>
                      <a:endParaRPr kumimoji="1" lang="ja-JP" altLang="en-US"/>
                    </a:p>
                  </a:txBody>
                  <a:tcPr/>
                </a:tc>
                <a:tc>
                  <a:txBody>
                    <a:bodyPr/>
                    <a:lstStyle/>
                    <a:p>
                      <a:endParaRPr kumimoji="1" lang="ja-JP" altLang="en-US" dirty="0"/>
                    </a:p>
                  </a:txBody>
                  <a:tcPr/>
                </a:tc>
              </a:tr>
              <a:tr h="928694">
                <a:tc>
                  <a:txBody>
                    <a:bodyPr/>
                    <a:lstStyle/>
                    <a:p>
                      <a:r>
                        <a:rPr kumimoji="1" lang="en-US" altLang="ja-JP" dirty="0" smtClean="0"/>
                        <a:t>Web Application</a:t>
                      </a:r>
                      <a:endParaRPr kumimoji="1" lang="ja-JP" altLang="en-US" dirty="0"/>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r>
              <a:tr h="928694">
                <a:tc>
                  <a:txBody>
                    <a:bodyPr/>
                    <a:lstStyle/>
                    <a:p>
                      <a:r>
                        <a:rPr kumimoji="1" lang="en-US" altLang="ja-JP" dirty="0" smtClean="0"/>
                        <a:t>XML</a:t>
                      </a:r>
                      <a:endParaRPr kumimoji="1" lang="ja-JP" altLang="en-US" dirty="0"/>
                    </a:p>
                  </a:txBody>
                  <a:tcPr/>
                </a:tc>
                <a:tc>
                  <a:txBody>
                    <a:bodyPr/>
                    <a:lstStyle/>
                    <a:p>
                      <a:endParaRPr kumimoji="1" lang="ja-JP" altLang="en-US" dirty="0"/>
                    </a:p>
                  </a:txBody>
                  <a:tcPr/>
                </a:tc>
                <a:tc>
                  <a:txBody>
                    <a:bodyPr/>
                    <a:lstStyle/>
                    <a:p>
                      <a:endParaRPr kumimoji="1" lang="ja-JP" altLang="en-US"/>
                    </a:p>
                  </a:txBody>
                  <a:tcPr/>
                </a:tc>
                <a:tc>
                  <a:txBody>
                    <a:bodyPr/>
                    <a:lstStyle/>
                    <a:p>
                      <a:endParaRPr kumimoji="1" lang="ja-JP" altLang="en-US" dirty="0"/>
                    </a:p>
                  </a:txBody>
                  <a:tcPr/>
                </a:tc>
              </a:tr>
            </a:tbl>
          </a:graphicData>
        </a:graphic>
      </p:graphicFrame>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メソッド情報</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戻り値の型名と品詞</a:t>
            </a:r>
            <a:endParaRPr kumimoji="1" lang="en-US" altLang="ja-JP" dirty="0" smtClean="0"/>
          </a:p>
          <a:p>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26</a:t>
            </a:fld>
            <a:endParaRPr kumimoji="1" lang="ja-JP" altLang="en-US"/>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パターンマッチ</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27</a:t>
            </a:fld>
            <a:endParaRPr kumimoji="1" lang="ja-JP" altLang="en-US"/>
          </a:p>
        </p:txBody>
      </p:sp>
      <p:sp>
        <p:nvSpPr>
          <p:cNvPr id="5" name="AutoShape 22"/>
          <p:cNvSpPr>
            <a:spLocks noChangeArrowheads="1"/>
          </p:cNvSpPr>
          <p:nvPr/>
        </p:nvSpPr>
        <p:spPr bwMode="auto">
          <a:xfrm>
            <a:off x="1071538" y="1714488"/>
            <a:ext cx="5500726" cy="785818"/>
          </a:xfrm>
          <a:prstGeom prst="roundRect">
            <a:avLst>
              <a:gd name="adj" fmla="val 16667"/>
            </a:avLst>
          </a:prstGeom>
          <a:solidFill>
            <a:schemeClr val="bg1"/>
          </a:solidFill>
          <a:ln w="9525">
            <a:solidFill>
              <a:schemeClr val="tx1"/>
            </a:solidFill>
            <a:round/>
            <a:headEnd/>
            <a:tailEnd/>
          </a:ln>
          <a:effectLst/>
        </p:spPr>
        <p:txBody>
          <a:bodyPr wrap="none" anchor="ctr"/>
          <a:lstStyle/>
          <a:p>
            <a:r>
              <a:rPr lang="en-US" altLang="ja-JP" sz="2000" dirty="0">
                <a:latin typeface="Arial" charset="0"/>
              </a:rPr>
              <a:t>(void) </a:t>
            </a:r>
            <a:r>
              <a:rPr lang="en-US" altLang="ja-JP" sz="2000" u="sng" dirty="0">
                <a:latin typeface="Arial" charset="0"/>
              </a:rPr>
              <a:t>add</a:t>
            </a:r>
            <a:r>
              <a:rPr lang="en-US" altLang="ja-JP" sz="2000" dirty="0">
                <a:latin typeface="Arial" charset="0"/>
              </a:rPr>
              <a:t> </a:t>
            </a:r>
            <a:r>
              <a:rPr lang="en-US" altLang="ja-JP" sz="2000" u="sng" dirty="0">
                <a:latin typeface="Arial" charset="0"/>
              </a:rPr>
              <a:t>Product</a:t>
            </a:r>
            <a:r>
              <a:rPr lang="en-US" altLang="ja-JP" sz="2000" dirty="0">
                <a:latin typeface="Arial" charset="0"/>
              </a:rPr>
              <a:t>(</a:t>
            </a:r>
            <a:r>
              <a:rPr lang="en-US" altLang="ja-JP" sz="2000" u="sng" dirty="0">
                <a:latin typeface="Arial" charset="0"/>
              </a:rPr>
              <a:t>Product</a:t>
            </a:r>
            <a:r>
              <a:rPr lang="en-US" altLang="ja-JP" sz="2000" dirty="0">
                <a:latin typeface="Arial" charset="0"/>
              </a:rPr>
              <a:t>) in class </a:t>
            </a:r>
            <a:r>
              <a:rPr lang="en-US" altLang="ja-JP" sz="2000" u="sng" dirty="0" smtClean="0">
                <a:latin typeface="Arial" charset="0"/>
              </a:rPr>
              <a:t>Stock</a:t>
            </a:r>
          </a:p>
          <a:p>
            <a:r>
              <a:rPr lang="en-US" altLang="ja-JP" sz="2000" dirty="0" smtClean="0">
                <a:latin typeface="Arial" charset="0"/>
              </a:rPr>
              <a:t>         </a:t>
            </a:r>
            <a:r>
              <a:rPr lang="ja-JP" altLang="en-US" sz="2000" dirty="0" smtClean="0">
                <a:latin typeface="Arial" charset="0"/>
              </a:rPr>
              <a:t>動詞  名詞</a:t>
            </a:r>
            <a:r>
              <a:rPr lang="en-US" altLang="ja-JP" sz="2000" dirty="0" smtClean="0">
                <a:latin typeface="Arial" charset="0"/>
              </a:rPr>
              <a:t>       </a:t>
            </a:r>
            <a:r>
              <a:rPr lang="ja-JP" altLang="en-US" sz="2000" dirty="0" smtClean="0">
                <a:latin typeface="Arial" charset="0"/>
              </a:rPr>
              <a:t>名詞</a:t>
            </a:r>
            <a:r>
              <a:rPr lang="en-US" altLang="ja-JP" sz="2000" dirty="0" smtClean="0">
                <a:latin typeface="Arial" charset="0"/>
              </a:rPr>
              <a:t>                    </a:t>
            </a:r>
            <a:r>
              <a:rPr lang="ja-JP" altLang="en-US" sz="2000" dirty="0" smtClean="0">
                <a:latin typeface="Arial" charset="0"/>
              </a:rPr>
              <a:t>名詞</a:t>
            </a:r>
            <a:endParaRPr lang="en-US" altLang="ja-JP" sz="2000" dirty="0">
              <a:latin typeface="Arial" charset="0"/>
            </a:endParaRPr>
          </a:p>
        </p:txBody>
      </p:sp>
      <p:sp>
        <p:nvSpPr>
          <p:cNvPr id="7" name="テキスト ボックス 6"/>
          <p:cNvSpPr txBox="1"/>
          <p:nvPr/>
        </p:nvSpPr>
        <p:spPr>
          <a:xfrm>
            <a:off x="1500166" y="3214686"/>
            <a:ext cx="4684296" cy="400110"/>
          </a:xfrm>
          <a:prstGeom prst="rect">
            <a:avLst/>
          </a:prstGeom>
          <a:ln w="3175"/>
        </p:spPr>
        <p:style>
          <a:lnRef idx="2">
            <a:schemeClr val="dk1"/>
          </a:lnRef>
          <a:fillRef idx="1">
            <a:schemeClr val="lt1"/>
          </a:fillRef>
          <a:effectRef idx="0">
            <a:schemeClr val="dk1"/>
          </a:effectRef>
          <a:fontRef idx="minor">
            <a:schemeClr val="dk1"/>
          </a:fontRef>
        </p:style>
        <p:txBody>
          <a:bodyPr wrap="none" rtlCol="0">
            <a:spAutoFit/>
          </a:bodyPr>
          <a:lstStyle/>
          <a:p>
            <a:r>
              <a:rPr kumimoji="1" lang="en-US" altLang="ja-JP" sz="2000" dirty="0" smtClean="0"/>
              <a:t>(</a:t>
            </a:r>
            <a:r>
              <a:rPr lang="en-US" altLang="ja-JP" sz="2000" dirty="0" smtClean="0"/>
              <a:t>void) </a:t>
            </a:r>
            <a:r>
              <a:rPr lang="ja-JP" altLang="en-US" sz="2000" dirty="0" smtClean="0"/>
              <a:t>動詞 名詞</a:t>
            </a:r>
            <a:r>
              <a:rPr lang="en-US" altLang="ja-JP" sz="2000" dirty="0" smtClean="0"/>
              <a:t>1</a:t>
            </a:r>
            <a:r>
              <a:rPr lang="ja-JP" altLang="en-US" sz="2000" dirty="0" smtClean="0"/>
              <a:t> </a:t>
            </a:r>
            <a:r>
              <a:rPr lang="en-US" altLang="ja-JP" sz="2000" dirty="0" smtClean="0"/>
              <a:t>(</a:t>
            </a:r>
            <a:r>
              <a:rPr lang="ja-JP" altLang="en-US" sz="2000" dirty="0" smtClean="0"/>
              <a:t>名詞</a:t>
            </a:r>
            <a:r>
              <a:rPr lang="en-US" altLang="ja-JP" sz="2000" dirty="0" smtClean="0"/>
              <a:t>1)</a:t>
            </a:r>
            <a:r>
              <a:rPr lang="ja-JP" altLang="en-US" sz="2000" dirty="0" smtClean="0"/>
              <a:t> </a:t>
            </a:r>
            <a:r>
              <a:rPr lang="en-US" altLang="ja-JP" sz="2000" dirty="0" smtClean="0"/>
              <a:t>in class </a:t>
            </a:r>
            <a:r>
              <a:rPr lang="ja-JP" altLang="en-US" sz="2000" dirty="0" smtClean="0"/>
              <a:t>名詞</a:t>
            </a:r>
            <a:r>
              <a:rPr lang="en-US" altLang="ja-JP" sz="2000" dirty="0" smtClean="0"/>
              <a:t>2</a:t>
            </a:r>
            <a:endParaRPr kumimoji="1" lang="ja-JP" altLang="en-US" sz="2000" dirty="0"/>
          </a:p>
        </p:txBody>
      </p:sp>
      <p:sp>
        <p:nvSpPr>
          <p:cNvPr id="8" name="テキスト ボックス 7"/>
          <p:cNvSpPr txBox="1"/>
          <p:nvPr/>
        </p:nvSpPr>
        <p:spPr>
          <a:xfrm>
            <a:off x="857224" y="2857496"/>
            <a:ext cx="1697901" cy="369332"/>
          </a:xfrm>
          <a:prstGeom prst="rect">
            <a:avLst/>
          </a:prstGeom>
          <a:noFill/>
        </p:spPr>
        <p:txBody>
          <a:bodyPr wrap="none" rtlCol="0">
            <a:spAutoFit/>
          </a:bodyPr>
          <a:lstStyle/>
          <a:p>
            <a:r>
              <a:rPr kumimoji="1" lang="ja-JP" altLang="en-US" dirty="0" smtClean="0"/>
              <a:t>メソッドパターン</a:t>
            </a:r>
            <a:endParaRPr kumimoji="1" lang="ja-JP" altLang="en-US" dirty="0"/>
          </a:p>
        </p:txBody>
      </p:sp>
      <p:cxnSp>
        <p:nvCxnSpPr>
          <p:cNvPr id="10" name="直線矢印コネクタ 9"/>
          <p:cNvCxnSpPr>
            <a:stCxn id="5" idx="2"/>
            <a:endCxn id="7" idx="0"/>
          </p:cNvCxnSpPr>
          <p:nvPr/>
        </p:nvCxnSpPr>
        <p:spPr>
          <a:xfrm rot="16200000" flipH="1">
            <a:off x="3474917" y="2847289"/>
            <a:ext cx="714380" cy="2041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既存</a:t>
            </a:r>
            <a:r>
              <a:rPr kumimoji="1" lang="ja-JP" altLang="en-US" dirty="0" smtClean="0"/>
              <a:t>の</a:t>
            </a:r>
            <a:r>
              <a:rPr lang="ja-JP" altLang="en-US" dirty="0" smtClean="0"/>
              <a:t>辞書</a:t>
            </a:r>
            <a:r>
              <a:rPr kumimoji="1" lang="ja-JP" altLang="en-US" dirty="0" smtClean="0"/>
              <a:t>の問題点</a:t>
            </a:r>
            <a:endParaRPr kumimoji="1" lang="ja-JP" altLang="en-US" dirty="0"/>
          </a:p>
        </p:txBody>
      </p:sp>
      <p:sp>
        <p:nvSpPr>
          <p:cNvPr id="3" name="コンテンツ プレースホルダ 2"/>
          <p:cNvSpPr>
            <a:spLocks noGrp="1"/>
          </p:cNvSpPr>
          <p:nvPr>
            <p:ph idx="1"/>
          </p:nvPr>
        </p:nvSpPr>
        <p:spPr/>
        <p:txBody>
          <a:bodyPr>
            <a:normAutofit lnSpcReduction="10000"/>
          </a:bodyPr>
          <a:lstStyle/>
          <a:p>
            <a:pPr>
              <a:buNone/>
            </a:pPr>
            <a:r>
              <a:rPr lang="ja-JP" altLang="en-US" dirty="0" smtClean="0"/>
              <a:t>            自然言語   ⇔     プログラム</a:t>
            </a:r>
            <a:endParaRPr lang="en-US" altLang="ja-JP" dirty="0" smtClean="0"/>
          </a:p>
          <a:p>
            <a:pPr>
              <a:buNone/>
            </a:pPr>
            <a:r>
              <a:rPr lang="ja-JP" altLang="en-US" dirty="0" smtClean="0"/>
              <a:t>             ドメイン     ⇔   別のドメイン</a:t>
            </a:r>
            <a:endParaRPr lang="en-US" altLang="ja-JP" dirty="0" smtClean="0"/>
          </a:p>
          <a:p>
            <a:pPr>
              <a:buNone/>
            </a:pPr>
            <a:endParaRPr lang="en-US" altLang="ja-JP" dirty="0" smtClean="0"/>
          </a:p>
          <a:p>
            <a:pPr>
              <a:buNone/>
            </a:pPr>
            <a:endParaRPr lang="en-US" altLang="ja-JP" dirty="0" smtClean="0"/>
          </a:p>
          <a:p>
            <a:pPr>
              <a:buNone/>
            </a:pPr>
            <a:endParaRPr lang="en-US" altLang="ja-JP" dirty="0" smtClean="0"/>
          </a:p>
          <a:p>
            <a:pPr>
              <a:buNone/>
            </a:pPr>
            <a:r>
              <a:rPr lang="ja-JP" altLang="en-US" sz="3000" dirty="0" smtClean="0"/>
              <a:t>例示される関係と実際にプログラム中で使われている関係が食い違う</a:t>
            </a:r>
            <a:endParaRPr lang="en-US" altLang="ja-JP" sz="3000" dirty="0" smtClean="0"/>
          </a:p>
          <a:p>
            <a:pPr algn="just">
              <a:buNone/>
            </a:pPr>
            <a:endParaRPr lang="en-US" altLang="ja-JP" dirty="0" smtClean="0"/>
          </a:p>
          <a:p>
            <a:pPr algn="ctr">
              <a:buNone/>
            </a:pPr>
            <a:r>
              <a:rPr lang="ja-JP" altLang="en-US" dirty="0" smtClean="0"/>
              <a:t>十分な命名支援を行うことができない</a:t>
            </a:r>
            <a:endParaRPr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28</a:t>
            </a:fld>
            <a:endParaRPr kumimoji="1" lang="ja-JP" altLang="en-US"/>
          </a:p>
        </p:txBody>
      </p:sp>
      <p:sp>
        <p:nvSpPr>
          <p:cNvPr id="5" name="正方形/長方形 4"/>
          <p:cNvSpPr/>
          <p:nvPr/>
        </p:nvSpPr>
        <p:spPr>
          <a:xfrm>
            <a:off x="1785918" y="1357298"/>
            <a:ext cx="5072098" cy="1214446"/>
          </a:xfrm>
          <a:prstGeom prst="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6" name="テキスト ボックス 5"/>
          <p:cNvSpPr txBox="1"/>
          <p:nvPr/>
        </p:nvSpPr>
        <p:spPr>
          <a:xfrm>
            <a:off x="2285984" y="2714620"/>
            <a:ext cx="3690434" cy="523220"/>
          </a:xfrm>
          <a:prstGeom prst="rect">
            <a:avLst/>
          </a:prstGeom>
          <a:noFill/>
        </p:spPr>
        <p:txBody>
          <a:bodyPr wrap="none" rtlCol="0">
            <a:spAutoFit/>
          </a:bodyPr>
          <a:lstStyle/>
          <a:p>
            <a:r>
              <a:rPr kumimoji="1" lang="ja-JP" altLang="en-US" sz="2800" dirty="0" smtClean="0">
                <a:solidFill>
                  <a:srgbClr val="C00000"/>
                </a:solidFill>
              </a:rPr>
              <a:t>単語間の関係が異なる</a:t>
            </a:r>
            <a:endParaRPr kumimoji="1" lang="ja-JP" altLang="en-US" sz="2800" dirty="0">
              <a:solidFill>
                <a:srgbClr val="C00000"/>
              </a:solidFill>
            </a:endParaRPr>
          </a:p>
        </p:txBody>
      </p:sp>
      <p:sp>
        <p:nvSpPr>
          <p:cNvPr id="7" name="下矢印 6"/>
          <p:cNvSpPr/>
          <p:nvPr/>
        </p:nvSpPr>
        <p:spPr>
          <a:xfrm>
            <a:off x="3857620" y="3357562"/>
            <a:ext cx="484632" cy="5000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下矢印 7"/>
          <p:cNvSpPr/>
          <p:nvPr/>
        </p:nvSpPr>
        <p:spPr>
          <a:xfrm>
            <a:off x="3857620" y="5000636"/>
            <a:ext cx="484632" cy="5000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抽出ルールによる動詞</a:t>
            </a:r>
            <a:r>
              <a:rPr lang="en-US" altLang="ja-JP" dirty="0" smtClean="0"/>
              <a:t>-</a:t>
            </a:r>
            <a:r>
              <a:rPr lang="ja-JP" altLang="en-US" dirty="0" smtClean="0"/>
              <a:t>目的語の抽出</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ソースコード中の各メソッドに事前定義した全ての抽出ルールとの照合を行う</a:t>
            </a:r>
            <a:endParaRPr lang="en-US" altLang="ja-JP" dirty="0" smtClean="0"/>
          </a:p>
          <a:p>
            <a:r>
              <a:rPr lang="ja-JP" altLang="en-US" dirty="0" smtClean="0"/>
              <a:t>メソッドに出現する全ての動詞</a:t>
            </a:r>
            <a:r>
              <a:rPr lang="en-US" altLang="ja-JP" dirty="0" smtClean="0"/>
              <a:t>-</a:t>
            </a:r>
            <a:r>
              <a:rPr lang="ja-JP" altLang="en-US" dirty="0" smtClean="0"/>
              <a:t>直接目的語</a:t>
            </a:r>
            <a:r>
              <a:rPr lang="en-US" altLang="ja-JP" dirty="0" smtClean="0"/>
              <a:t>-</a:t>
            </a:r>
            <a:r>
              <a:rPr lang="ja-JP" altLang="en-US" dirty="0" smtClean="0"/>
              <a:t>間接目的語の三つ組を抽出</a:t>
            </a:r>
            <a:endParaRPr kumimoji="1"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29</a:t>
            </a:fld>
            <a:endParaRPr kumimoji="1" lang="ja-JP" altLang="en-US"/>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動詞</a:t>
            </a:r>
            <a:r>
              <a:rPr lang="en-US" altLang="ja-JP" dirty="0" smtClean="0"/>
              <a:t>-</a:t>
            </a:r>
            <a:r>
              <a:rPr lang="ja-JP" altLang="en-US" dirty="0" smtClean="0"/>
              <a:t>目的語関係</a:t>
            </a:r>
            <a:endParaRPr kumimoji="1" lang="ja-JP" altLang="en-US" dirty="0"/>
          </a:p>
        </p:txBody>
      </p:sp>
      <p:sp>
        <p:nvSpPr>
          <p:cNvPr id="3" name="コンテンツ プレースホルダ 2"/>
          <p:cNvSpPr>
            <a:spLocks noGrp="1"/>
          </p:cNvSpPr>
          <p:nvPr>
            <p:ph idx="1"/>
          </p:nvPr>
        </p:nvSpPr>
        <p:spPr/>
        <p:txBody>
          <a:bodyPr>
            <a:normAutofit/>
          </a:bodyPr>
          <a:lstStyle/>
          <a:p>
            <a:r>
              <a:rPr lang="ja-JP" altLang="en-US" dirty="0" smtClean="0"/>
              <a:t>プログラムの動作を表わす重要な関係</a:t>
            </a:r>
            <a:endParaRPr lang="en-US" altLang="ja-JP" dirty="0" smtClean="0"/>
          </a:p>
          <a:p>
            <a:r>
              <a:rPr lang="ja-JP" altLang="en-US" dirty="0" smtClean="0"/>
              <a:t>オブジェクト指向プログラムのメソッドに着目</a:t>
            </a:r>
            <a:endParaRPr lang="en-US" altLang="ja-JP" sz="2400" dirty="0" smtClean="0"/>
          </a:p>
          <a:p>
            <a:pPr>
              <a:buNone/>
            </a:pPr>
            <a:endParaRPr lang="en-US" altLang="ja-JP" sz="2400" dirty="0" smtClean="0"/>
          </a:p>
          <a:p>
            <a:pPr>
              <a:buNone/>
            </a:pPr>
            <a:r>
              <a:rPr lang="en-US" altLang="ja-JP" sz="2400" dirty="0" smtClean="0"/>
              <a:t>Ex. </a:t>
            </a:r>
            <a:r>
              <a:rPr lang="en-US" altLang="ja-JP" sz="2400" dirty="0" err="1" smtClean="0"/>
              <a:t>JMenu</a:t>
            </a:r>
            <a:r>
              <a:rPr lang="ja-JP" altLang="en-US" sz="2400" dirty="0" smtClean="0"/>
              <a:t>クラスの </a:t>
            </a:r>
            <a:r>
              <a:rPr lang="en-US" altLang="ja-JP" sz="2400" dirty="0" smtClean="0"/>
              <a:t>void </a:t>
            </a:r>
            <a:r>
              <a:rPr lang="en-US" altLang="ja-JP" sz="2400" dirty="0" err="1" smtClean="0"/>
              <a:t>addMenuListener</a:t>
            </a:r>
            <a:r>
              <a:rPr lang="en-US" altLang="ja-JP" sz="2400" dirty="0" smtClean="0"/>
              <a:t>(</a:t>
            </a:r>
            <a:r>
              <a:rPr lang="en-US" altLang="ja-JP" sz="2400" dirty="0" err="1" smtClean="0"/>
              <a:t>MenuListener</a:t>
            </a:r>
            <a:r>
              <a:rPr lang="en-US" altLang="ja-JP" sz="2400" dirty="0" smtClean="0"/>
              <a:t>) </a:t>
            </a:r>
          </a:p>
          <a:p>
            <a:pPr lvl="1">
              <a:buNone/>
            </a:pPr>
            <a:r>
              <a:rPr lang="ja-JP" altLang="en-US" dirty="0" smtClean="0"/>
              <a:t>    </a:t>
            </a:r>
            <a:r>
              <a:rPr lang="en-US" altLang="ja-JP" dirty="0" err="1" smtClean="0"/>
              <a:t>MenuListener</a:t>
            </a:r>
            <a:r>
              <a:rPr lang="ja-JP" altLang="en-US" dirty="0" smtClean="0"/>
              <a:t> を</a:t>
            </a:r>
            <a:r>
              <a:rPr lang="en-US" altLang="ja-JP" dirty="0" smtClean="0"/>
              <a:t> </a:t>
            </a:r>
            <a:r>
              <a:rPr lang="en-US" altLang="ja-JP" dirty="0" err="1" smtClean="0"/>
              <a:t>JMenu</a:t>
            </a:r>
            <a:r>
              <a:rPr lang="ja-JP" altLang="en-US" dirty="0" smtClean="0"/>
              <a:t> に 追加</a:t>
            </a:r>
            <a:r>
              <a:rPr lang="en-US" altLang="ja-JP" dirty="0" smtClean="0"/>
              <a:t>(add)</a:t>
            </a:r>
            <a:r>
              <a:rPr lang="ja-JP" altLang="en-US" dirty="0" smtClean="0"/>
              <a:t>する</a:t>
            </a:r>
            <a:endParaRPr lang="en-US" altLang="ja-JP" dirty="0" smtClean="0"/>
          </a:p>
          <a:p>
            <a:pPr lvl="1">
              <a:buNone/>
            </a:pPr>
            <a:r>
              <a:rPr lang="ja-JP" altLang="en-US" sz="2000" dirty="0" smtClean="0"/>
              <a:t>         直接目的語                間接目的語           動詞 </a:t>
            </a:r>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3</a:t>
            </a:fld>
            <a:endParaRPr kumimoji="1" lang="ja-JP" alt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プログラム中の単語間の関係</a:t>
            </a:r>
            <a:endParaRPr kumimoji="1" lang="ja-JP" altLang="en-US" dirty="0"/>
          </a:p>
        </p:txBody>
      </p:sp>
      <p:sp>
        <p:nvSpPr>
          <p:cNvPr id="3" name="コンテンツ プレースホルダ 2"/>
          <p:cNvSpPr>
            <a:spLocks noGrp="1"/>
          </p:cNvSpPr>
          <p:nvPr>
            <p:ph idx="1"/>
          </p:nvPr>
        </p:nvSpPr>
        <p:spPr/>
        <p:txBody>
          <a:bodyPr>
            <a:normAutofit/>
          </a:bodyPr>
          <a:lstStyle/>
          <a:p>
            <a:pPr>
              <a:buNone/>
            </a:pPr>
            <a:r>
              <a:rPr lang="ja-JP" altLang="en-US" dirty="0" smtClean="0"/>
              <a:t>            自然言語   ⇔     プログラム</a:t>
            </a:r>
            <a:endParaRPr lang="en-US" altLang="ja-JP" dirty="0" smtClean="0"/>
          </a:p>
          <a:p>
            <a:pPr>
              <a:buNone/>
            </a:pPr>
            <a:r>
              <a:rPr lang="ja-JP" altLang="en-US" dirty="0" smtClean="0"/>
              <a:t>             ドメイン     ⇔   別のドメイン</a:t>
            </a:r>
            <a:endParaRPr lang="en-US" altLang="ja-JP" dirty="0" smtClean="0"/>
          </a:p>
          <a:p>
            <a:pPr>
              <a:buNone/>
            </a:pPr>
            <a:endParaRPr lang="en-US" altLang="ja-JP" dirty="0" smtClean="0"/>
          </a:p>
          <a:p>
            <a:endParaRPr lang="en-US" altLang="ja-JP" dirty="0" smtClean="0"/>
          </a:p>
          <a:p>
            <a:r>
              <a:rPr lang="ja-JP" altLang="en-US" dirty="0" smtClean="0"/>
              <a:t>単語や識別子を適切に組合せるのは難しい</a:t>
            </a:r>
            <a:endParaRPr lang="en-US" altLang="ja-JP" dirty="0" smtClean="0"/>
          </a:p>
          <a:p>
            <a:pPr lvl="1"/>
            <a:r>
              <a:rPr lang="ja-JP" altLang="en-US" dirty="0" smtClean="0"/>
              <a:t>単語間の関係を収録した辞書が必要</a:t>
            </a:r>
            <a:endParaRPr lang="en-US" altLang="ja-JP" dirty="0" smtClean="0"/>
          </a:p>
          <a:p>
            <a:pPr>
              <a:buNone/>
            </a:pPr>
            <a:endParaRPr lang="en-US" altLang="ja-JP" dirty="0" smtClean="0"/>
          </a:p>
          <a:p>
            <a:pPr algn="just">
              <a:buNone/>
            </a:pPr>
            <a:endParaRPr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30</a:t>
            </a:fld>
            <a:endParaRPr kumimoji="1" lang="ja-JP" altLang="en-US"/>
          </a:p>
        </p:txBody>
      </p:sp>
      <p:sp>
        <p:nvSpPr>
          <p:cNvPr id="5" name="正方形/長方形 4"/>
          <p:cNvSpPr/>
          <p:nvPr/>
        </p:nvSpPr>
        <p:spPr>
          <a:xfrm>
            <a:off x="1785918" y="1357298"/>
            <a:ext cx="5072098" cy="1214446"/>
          </a:xfrm>
          <a:prstGeom prst="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6" name="テキスト ボックス 5"/>
          <p:cNvSpPr txBox="1"/>
          <p:nvPr/>
        </p:nvSpPr>
        <p:spPr>
          <a:xfrm>
            <a:off x="2285984" y="2714620"/>
            <a:ext cx="3690434" cy="523220"/>
          </a:xfrm>
          <a:prstGeom prst="rect">
            <a:avLst/>
          </a:prstGeom>
          <a:noFill/>
        </p:spPr>
        <p:txBody>
          <a:bodyPr wrap="none" rtlCol="0">
            <a:spAutoFit/>
          </a:bodyPr>
          <a:lstStyle/>
          <a:p>
            <a:r>
              <a:rPr kumimoji="1" lang="ja-JP" altLang="en-US" sz="2800" dirty="0" smtClean="0">
                <a:solidFill>
                  <a:srgbClr val="C00000"/>
                </a:solidFill>
              </a:rPr>
              <a:t>単語間の関係が異なる</a:t>
            </a:r>
            <a:endParaRPr kumimoji="1" lang="ja-JP" altLang="en-US" sz="2800" dirty="0">
              <a:solidFill>
                <a:srgbClr val="C00000"/>
              </a:solidFill>
            </a:endParaRP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既存</a:t>
            </a:r>
            <a:r>
              <a:rPr kumimoji="1" lang="ja-JP" altLang="en-US" dirty="0" smtClean="0"/>
              <a:t>の</a:t>
            </a:r>
            <a:r>
              <a:rPr lang="ja-JP" altLang="en-US" dirty="0" smtClean="0"/>
              <a:t>辞書</a:t>
            </a:r>
            <a:r>
              <a:rPr kumimoji="1" lang="ja-JP" altLang="en-US" dirty="0" smtClean="0"/>
              <a:t>の問題点</a:t>
            </a:r>
            <a:endParaRPr kumimoji="1" lang="ja-JP" altLang="en-US" dirty="0"/>
          </a:p>
        </p:txBody>
      </p:sp>
      <p:sp>
        <p:nvSpPr>
          <p:cNvPr id="3" name="コンテンツ プレースホルダ 2"/>
          <p:cNvSpPr>
            <a:spLocks noGrp="1"/>
          </p:cNvSpPr>
          <p:nvPr>
            <p:ph idx="1"/>
          </p:nvPr>
        </p:nvSpPr>
        <p:spPr/>
        <p:txBody>
          <a:bodyPr>
            <a:normAutofit lnSpcReduction="10000"/>
          </a:bodyPr>
          <a:lstStyle/>
          <a:p>
            <a:pPr>
              <a:buNone/>
            </a:pPr>
            <a:r>
              <a:rPr lang="ja-JP" altLang="en-US" dirty="0" smtClean="0"/>
              <a:t>            自然言語   ⇔     プログラム</a:t>
            </a:r>
            <a:endParaRPr lang="en-US" altLang="ja-JP" dirty="0" smtClean="0"/>
          </a:p>
          <a:p>
            <a:pPr>
              <a:buNone/>
            </a:pPr>
            <a:r>
              <a:rPr lang="ja-JP" altLang="en-US" dirty="0" smtClean="0"/>
              <a:t>             ドメイン     ⇔   別のドメイン</a:t>
            </a:r>
            <a:endParaRPr lang="en-US" altLang="ja-JP" dirty="0" smtClean="0"/>
          </a:p>
          <a:p>
            <a:pPr>
              <a:buNone/>
            </a:pPr>
            <a:endParaRPr lang="en-US" altLang="ja-JP" dirty="0" smtClean="0"/>
          </a:p>
          <a:p>
            <a:pPr>
              <a:buNone/>
            </a:pPr>
            <a:endParaRPr lang="en-US" altLang="ja-JP" dirty="0" smtClean="0"/>
          </a:p>
          <a:p>
            <a:pPr>
              <a:buNone/>
            </a:pPr>
            <a:endParaRPr lang="en-US" altLang="ja-JP" dirty="0" smtClean="0"/>
          </a:p>
          <a:p>
            <a:pPr>
              <a:buNone/>
            </a:pPr>
            <a:r>
              <a:rPr lang="ja-JP" altLang="en-US" sz="3000" dirty="0" smtClean="0"/>
              <a:t>例示される関係と実際にプログラム中で使われている関係が食い違う</a:t>
            </a:r>
            <a:endParaRPr lang="en-US" altLang="ja-JP" sz="3000" dirty="0" smtClean="0"/>
          </a:p>
          <a:p>
            <a:pPr algn="just">
              <a:buNone/>
            </a:pPr>
            <a:endParaRPr lang="en-US" altLang="ja-JP" dirty="0" smtClean="0"/>
          </a:p>
          <a:p>
            <a:pPr algn="ctr">
              <a:buNone/>
            </a:pPr>
            <a:r>
              <a:rPr lang="ja-JP" altLang="en-US" dirty="0" smtClean="0"/>
              <a:t>十分な命名支援を行うことができない</a:t>
            </a:r>
            <a:endParaRPr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31</a:t>
            </a:fld>
            <a:endParaRPr kumimoji="1" lang="ja-JP" altLang="en-US"/>
          </a:p>
        </p:txBody>
      </p:sp>
      <p:sp>
        <p:nvSpPr>
          <p:cNvPr id="5" name="正方形/長方形 4"/>
          <p:cNvSpPr/>
          <p:nvPr/>
        </p:nvSpPr>
        <p:spPr>
          <a:xfrm>
            <a:off x="1785918" y="1357298"/>
            <a:ext cx="5072098" cy="1214446"/>
          </a:xfrm>
          <a:prstGeom prst="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6" name="テキスト ボックス 5"/>
          <p:cNvSpPr txBox="1"/>
          <p:nvPr/>
        </p:nvSpPr>
        <p:spPr>
          <a:xfrm>
            <a:off x="2285984" y="2714620"/>
            <a:ext cx="3690434" cy="523220"/>
          </a:xfrm>
          <a:prstGeom prst="rect">
            <a:avLst/>
          </a:prstGeom>
          <a:noFill/>
        </p:spPr>
        <p:txBody>
          <a:bodyPr wrap="none" rtlCol="0">
            <a:spAutoFit/>
          </a:bodyPr>
          <a:lstStyle/>
          <a:p>
            <a:r>
              <a:rPr kumimoji="1" lang="ja-JP" altLang="en-US" sz="2800" dirty="0" smtClean="0">
                <a:solidFill>
                  <a:srgbClr val="C00000"/>
                </a:solidFill>
              </a:rPr>
              <a:t>単語間の関係が異なる</a:t>
            </a:r>
            <a:endParaRPr kumimoji="1" lang="ja-JP" altLang="en-US" sz="2800" dirty="0">
              <a:solidFill>
                <a:srgbClr val="C00000"/>
              </a:solidFill>
            </a:endParaRPr>
          </a:p>
        </p:txBody>
      </p:sp>
      <p:sp>
        <p:nvSpPr>
          <p:cNvPr id="7" name="下矢印 6"/>
          <p:cNvSpPr/>
          <p:nvPr/>
        </p:nvSpPr>
        <p:spPr>
          <a:xfrm>
            <a:off x="3857620" y="3500438"/>
            <a:ext cx="484632" cy="5000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下矢印 7"/>
          <p:cNvSpPr/>
          <p:nvPr/>
        </p:nvSpPr>
        <p:spPr>
          <a:xfrm>
            <a:off x="3857620" y="5000636"/>
            <a:ext cx="484632" cy="5000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動詞</a:t>
            </a:r>
            <a:r>
              <a:rPr kumimoji="1" lang="en-US" altLang="ja-JP" dirty="0" smtClean="0"/>
              <a:t>-</a:t>
            </a:r>
            <a:r>
              <a:rPr kumimoji="1" lang="ja-JP" altLang="en-US" dirty="0" smtClean="0"/>
              <a:t>目的語の抽出</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32</a:t>
            </a:fld>
            <a:endParaRPr kumimoji="1" lang="ja-JP" altLang="en-US"/>
          </a:p>
        </p:txBody>
      </p:sp>
      <p:sp>
        <p:nvSpPr>
          <p:cNvPr id="5" name="Documents"/>
          <p:cNvSpPr>
            <a:spLocks noEditPoints="1" noChangeArrowheads="1"/>
          </p:cNvSpPr>
          <p:nvPr/>
        </p:nvSpPr>
        <p:spPr bwMode="auto">
          <a:xfrm>
            <a:off x="1662090" y="1733536"/>
            <a:ext cx="762000" cy="533400"/>
          </a:xfrm>
          <a:custGeom>
            <a:avLst/>
            <a:gdLst>
              <a:gd name="T0" fmla="*/ 0 w 21600"/>
              <a:gd name="T1" fmla="*/ 2800 h 21600"/>
              <a:gd name="T2" fmla="*/ 3468 w 21600"/>
              <a:gd name="T3" fmla="*/ 0 h 21600"/>
              <a:gd name="T4" fmla="*/ 21653 w 21600"/>
              <a:gd name="T5" fmla="*/ 18828 h 21600"/>
              <a:gd name="T6" fmla="*/ 19954 w 21600"/>
              <a:gd name="T7" fmla="*/ 20214 h 21600"/>
              <a:gd name="T8" fmla="*/ 18256 w 21600"/>
              <a:gd name="T9" fmla="*/ 21628 h 21600"/>
              <a:gd name="T10" fmla="*/ 19954 w 21600"/>
              <a:gd name="T11" fmla="*/ 1428 h 21600"/>
              <a:gd name="T12" fmla="*/ 18256 w 21600"/>
              <a:gd name="T13" fmla="*/ 2800 h 21600"/>
              <a:gd name="T14" fmla="*/ 1645 w 21600"/>
              <a:gd name="T15" fmla="*/ 1428 h 21600"/>
              <a:gd name="T16" fmla="*/ 21600 w 21600"/>
              <a:gd name="T17" fmla="*/ 0 h 21600"/>
              <a:gd name="T18" fmla="*/ 10800 w 21600"/>
              <a:gd name="T19" fmla="*/ 0 h 21600"/>
              <a:gd name="T20" fmla="*/ 0 w 21600"/>
              <a:gd name="T21" fmla="*/ 10800 h 21600"/>
              <a:gd name="T22" fmla="*/ 21600 w 21600"/>
              <a:gd name="T23" fmla="*/ 10800 h 21600"/>
              <a:gd name="T24" fmla="*/ 1645 w 21600"/>
              <a:gd name="T25" fmla="*/ 4171 h 21600"/>
              <a:gd name="T26" fmla="*/ 16522 w 21600"/>
              <a:gd name="T27" fmla="*/ 17314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T24" t="T25" r="T26" b="T27"/>
            <a:pathLst>
              <a:path w="21600" h="21600" extrusionOk="0">
                <a:moveTo>
                  <a:pt x="0" y="18014"/>
                </a:moveTo>
                <a:lnTo>
                  <a:pt x="0" y="2800"/>
                </a:lnTo>
                <a:lnTo>
                  <a:pt x="1645" y="2800"/>
                </a:lnTo>
                <a:lnTo>
                  <a:pt x="1645" y="1428"/>
                </a:lnTo>
                <a:lnTo>
                  <a:pt x="3468" y="1428"/>
                </a:lnTo>
                <a:lnTo>
                  <a:pt x="3468" y="0"/>
                </a:lnTo>
                <a:lnTo>
                  <a:pt x="21653" y="0"/>
                </a:lnTo>
                <a:lnTo>
                  <a:pt x="21653" y="18828"/>
                </a:lnTo>
                <a:lnTo>
                  <a:pt x="19954" y="18828"/>
                </a:lnTo>
                <a:lnTo>
                  <a:pt x="19954" y="20214"/>
                </a:lnTo>
                <a:lnTo>
                  <a:pt x="18256" y="20214"/>
                </a:lnTo>
                <a:lnTo>
                  <a:pt x="18256" y="21600"/>
                </a:lnTo>
                <a:lnTo>
                  <a:pt x="4434" y="21600"/>
                </a:lnTo>
                <a:lnTo>
                  <a:pt x="0" y="18014"/>
                </a:lnTo>
                <a:close/>
              </a:path>
              <a:path w="21600" h="21600" extrusionOk="0">
                <a:moveTo>
                  <a:pt x="3486" y="1428"/>
                </a:moveTo>
                <a:lnTo>
                  <a:pt x="19954" y="1428"/>
                </a:lnTo>
                <a:lnTo>
                  <a:pt x="19954" y="20214"/>
                </a:lnTo>
                <a:lnTo>
                  <a:pt x="18256" y="20214"/>
                </a:lnTo>
                <a:lnTo>
                  <a:pt x="18256" y="2800"/>
                </a:lnTo>
                <a:lnTo>
                  <a:pt x="1645" y="2800"/>
                </a:lnTo>
                <a:lnTo>
                  <a:pt x="1645" y="1428"/>
                </a:lnTo>
                <a:lnTo>
                  <a:pt x="3486" y="1428"/>
                </a:lnTo>
                <a:close/>
              </a:path>
              <a:path w="21600" h="21600" extrusionOk="0">
                <a:moveTo>
                  <a:pt x="0" y="18014"/>
                </a:moveTo>
                <a:lnTo>
                  <a:pt x="4434" y="18000"/>
                </a:lnTo>
                <a:lnTo>
                  <a:pt x="4434" y="21600"/>
                </a:lnTo>
                <a:lnTo>
                  <a:pt x="0" y="18014"/>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a:lstStyle/>
          <a:p>
            <a:endParaRPr lang="ja-JP" altLang="en-US"/>
          </a:p>
        </p:txBody>
      </p:sp>
      <p:sp>
        <p:nvSpPr>
          <p:cNvPr id="6" name="Text Box 27"/>
          <p:cNvSpPr txBox="1">
            <a:spLocks noChangeArrowheads="1"/>
          </p:cNvSpPr>
          <p:nvPr/>
        </p:nvSpPr>
        <p:spPr bwMode="auto">
          <a:xfrm>
            <a:off x="1357290" y="1428736"/>
            <a:ext cx="1403350" cy="336550"/>
          </a:xfrm>
          <a:prstGeom prst="rect">
            <a:avLst/>
          </a:prstGeom>
          <a:noFill/>
          <a:ln w="9525">
            <a:noFill/>
            <a:miter lim="800000"/>
            <a:headEnd/>
            <a:tailEnd/>
          </a:ln>
          <a:effectLst/>
        </p:spPr>
        <p:txBody>
          <a:bodyPr wrap="none">
            <a:spAutoFit/>
          </a:bodyPr>
          <a:lstStyle/>
          <a:p>
            <a:pPr algn="ctr"/>
            <a:r>
              <a:rPr lang="ja-JP" altLang="en-US" sz="1600">
                <a:solidFill>
                  <a:srgbClr val="008000"/>
                </a:solidFill>
                <a:latin typeface="Arial" charset="0"/>
                <a:ea typeface="HGS創英角ｺﾞｼｯｸUB" pitchFamily="50" charset="-128"/>
              </a:rPr>
              <a:t>ソースコード</a:t>
            </a:r>
          </a:p>
        </p:txBody>
      </p:sp>
      <p:sp>
        <p:nvSpPr>
          <p:cNvPr id="7" name="AutoShape 20"/>
          <p:cNvSpPr>
            <a:spLocks noChangeArrowheads="1"/>
          </p:cNvSpPr>
          <p:nvPr/>
        </p:nvSpPr>
        <p:spPr bwMode="auto">
          <a:xfrm>
            <a:off x="152400" y="3290886"/>
            <a:ext cx="4114800" cy="533400"/>
          </a:xfrm>
          <a:prstGeom prst="roundRect">
            <a:avLst>
              <a:gd name="adj" fmla="val 16667"/>
            </a:avLst>
          </a:prstGeom>
          <a:solidFill>
            <a:schemeClr val="bg1"/>
          </a:solidFill>
          <a:ln w="9525">
            <a:solidFill>
              <a:schemeClr val="tx1"/>
            </a:solidFill>
            <a:round/>
            <a:headEnd/>
            <a:tailEnd/>
          </a:ln>
          <a:effectLst/>
        </p:spPr>
        <p:txBody>
          <a:bodyPr wrap="none" anchor="ctr"/>
          <a:lstStyle/>
          <a:p>
            <a:endParaRPr lang="ja-JP" altLang="ja-JP" sz="1600">
              <a:latin typeface="Arial" charset="0"/>
            </a:endParaRPr>
          </a:p>
        </p:txBody>
      </p:sp>
      <p:sp>
        <p:nvSpPr>
          <p:cNvPr id="8" name="AutoShape 21"/>
          <p:cNvSpPr>
            <a:spLocks noChangeArrowheads="1"/>
          </p:cNvSpPr>
          <p:nvPr/>
        </p:nvSpPr>
        <p:spPr bwMode="auto">
          <a:xfrm>
            <a:off x="76200" y="3214686"/>
            <a:ext cx="4114800" cy="533400"/>
          </a:xfrm>
          <a:prstGeom prst="roundRect">
            <a:avLst>
              <a:gd name="adj" fmla="val 16667"/>
            </a:avLst>
          </a:prstGeom>
          <a:solidFill>
            <a:schemeClr val="bg1"/>
          </a:solidFill>
          <a:ln w="9525">
            <a:solidFill>
              <a:schemeClr val="tx1"/>
            </a:solidFill>
            <a:round/>
            <a:headEnd/>
            <a:tailEnd/>
          </a:ln>
          <a:effectLst/>
        </p:spPr>
        <p:txBody>
          <a:bodyPr wrap="none" anchor="ctr"/>
          <a:lstStyle/>
          <a:p>
            <a:endParaRPr lang="ja-JP" altLang="ja-JP" sz="1600">
              <a:latin typeface="Arial" charset="0"/>
            </a:endParaRPr>
          </a:p>
        </p:txBody>
      </p:sp>
      <p:sp>
        <p:nvSpPr>
          <p:cNvPr id="9" name="AutoShape 22"/>
          <p:cNvSpPr>
            <a:spLocks noChangeArrowheads="1"/>
          </p:cNvSpPr>
          <p:nvPr/>
        </p:nvSpPr>
        <p:spPr bwMode="auto">
          <a:xfrm>
            <a:off x="0" y="3138486"/>
            <a:ext cx="4114800" cy="533400"/>
          </a:xfrm>
          <a:prstGeom prst="roundRect">
            <a:avLst>
              <a:gd name="adj" fmla="val 16667"/>
            </a:avLst>
          </a:prstGeom>
          <a:solidFill>
            <a:schemeClr val="bg1"/>
          </a:solidFill>
          <a:ln w="9525">
            <a:solidFill>
              <a:schemeClr val="tx1"/>
            </a:solidFill>
            <a:round/>
            <a:headEnd/>
            <a:tailEnd/>
          </a:ln>
          <a:effectLst/>
        </p:spPr>
        <p:txBody>
          <a:bodyPr wrap="none" anchor="ctr"/>
          <a:lstStyle/>
          <a:p>
            <a:r>
              <a:rPr lang="en-US" altLang="ja-JP" sz="1600" dirty="0">
                <a:latin typeface="Arial" charset="0"/>
              </a:rPr>
              <a:t>(void) </a:t>
            </a:r>
            <a:r>
              <a:rPr lang="en-US" altLang="ja-JP" sz="1600" u="sng" dirty="0">
                <a:latin typeface="Arial" charset="0"/>
              </a:rPr>
              <a:t>add</a:t>
            </a:r>
            <a:r>
              <a:rPr lang="en-US" altLang="ja-JP" sz="1600" dirty="0">
                <a:latin typeface="Arial" charset="0"/>
              </a:rPr>
              <a:t> </a:t>
            </a:r>
            <a:r>
              <a:rPr lang="en-US" altLang="ja-JP" sz="1600" u="sng" dirty="0">
                <a:latin typeface="Arial" charset="0"/>
              </a:rPr>
              <a:t>Product</a:t>
            </a:r>
            <a:r>
              <a:rPr lang="en-US" altLang="ja-JP" sz="1600" dirty="0">
                <a:latin typeface="Arial" charset="0"/>
              </a:rPr>
              <a:t>(</a:t>
            </a:r>
            <a:r>
              <a:rPr lang="en-US" altLang="ja-JP" sz="1600" u="sng" dirty="0">
                <a:latin typeface="Arial" charset="0"/>
              </a:rPr>
              <a:t>Product</a:t>
            </a:r>
            <a:r>
              <a:rPr lang="en-US" altLang="ja-JP" sz="1600" dirty="0">
                <a:latin typeface="Arial" charset="0"/>
              </a:rPr>
              <a:t>) in class </a:t>
            </a:r>
            <a:r>
              <a:rPr lang="en-US" altLang="ja-JP" sz="1600" u="sng" dirty="0">
                <a:latin typeface="Arial" charset="0"/>
              </a:rPr>
              <a:t>Stock</a:t>
            </a:r>
          </a:p>
          <a:p>
            <a:r>
              <a:rPr lang="en-US" altLang="ja-JP" sz="1600" dirty="0">
                <a:latin typeface="Arial" charset="0"/>
              </a:rPr>
              <a:t>         </a:t>
            </a:r>
            <a:r>
              <a:rPr lang="ja-JP" altLang="en-US" sz="1600" dirty="0">
                <a:latin typeface="Arial" charset="0"/>
              </a:rPr>
              <a:t>動詞  名詞</a:t>
            </a:r>
            <a:r>
              <a:rPr lang="en-US" altLang="ja-JP" sz="1600" dirty="0">
                <a:latin typeface="Arial" charset="0"/>
              </a:rPr>
              <a:t>1    </a:t>
            </a:r>
            <a:r>
              <a:rPr lang="ja-JP" altLang="en-US" sz="1600" dirty="0">
                <a:latin typeface="Arial" charset="0"/>
              </a:rPr>
              <a:t>名詞</a:t>
            </a:r>
            <a:r>
              <a:rPr lang="en-US" altLang="ja-JP" sz="1600" dirty="0">
                <a:latin typeface="Arial" charset="0"/>
              </a:rPr>
              <a:t>1                 </a:t>
            </a:r>
            <a:r>
              <a:rPr lang="ja-JP" altLang="en-US" sz="1600" dirty="0">
                <a:latin typeface="Arial" charset="0"/>
              </a:rPr>
              <a:t>名詞</a:t>
            </a:r>
            <a:r>
              <a:rPr lang="en-US" altLang="ja-JP" sz="1600" dirty="0">
                <a:latin typeface="Arial" charset="0"/>
              </a:rPr>
              <a:t>2</a:t>
            </a:r>
          </a:p>
        </p:txBody>
      </p:sp>
      <p:sp>
        <p:nvSpPr>
          <p:cNvPr id="10" name="Text Box 24"/>
          <p:cNvSpPr txBox="1">
            <a:spLocks noChangeArrowheads="1"/>
          </p:cNvSpPr>
          <p:nvPr/>
        </p:nvSpPr>
        <p:spPr bwMode="auto">
          <a:xfrm>
            <a:off x="228600" y="2757486"/>
            <a:ext cx="1403350" cy="336550"/>
          </a:xfrm>
          <a:prstGeom prst="rect">
            <a:avLst/>
          </a:prstGeom>
          <a:noFill/>
          <a:ln w="9525">
            <a:noFill/>
            <a:miter lim="800000"/>
            <a:headEnd/>
            <a:tailEnd/>
          </a:ln>
          <a:effectLst/>
        </p:spPr>
        <p:txBody>
          <a:bodyPr wrap="none">
            <a:spAutoFit/>
          </a:bodyPr>
          <a:lstStyle/>
          <a:p>
            <a:r>
              <a:rPr lang="ja-JP" altLang="en-US" sz="1600">
                <a:solidFill>
                  <a:srgbClr val="008000"/>
                </a:solidFill>
                <a:ea typeface="HGS創英角ｺﾞｼｯｸUB" pitchFamily="50" charset="-128"/>
              </a:rPr>
              <a:t>メソッド情報</a:t>
            </a:r>
          </a:p>
        </p:txBody>
      </p:sp>
      <p:sp>
        <p:nvSpPr>
          <p:cNvPr id="11" name="AutoShape 33"/>
          <p:cNvSpPr>
            <a:spLocks noChangeArrowheads="1"/>
          </p:cNvSpPr>
          <p:nvPr/>
        </p:nvSpPr>
        <p:spPr bwMode="auto">
          <a:xfrm>
            <a:off x="1857356" y="2571744"/>
            <a:ext cx="485775" cy="376238"/>
          </a:xfrm>
          <a:prstGeom prst="downArrow">
            <a:avLst>
              <a:gd name="adj1" fmla="val 50000"/>
              <a:gd name="adj2" fmla="val 25000"/>
            </a:avLst>
          </a:prstGeom>
          <a:solidFill>
            <a:srgbClr val="C0C0C0"/>
          </a:solidFill>
          <a:ln w="9525">
            <a:solidFill>
              <a:schemeClr val="tx1"/>
            </a:solidFill>
            <a:miter lim="800000"/>
            <a:headEnd/>
            <a:tailEnd/>
          </a:ln>
          <a:effectLst/>
        </p:spPr>
        <p:txBody>
          <a:bodyPr vert="eaVert" wrap="none" anchor="ctr"/>
          <a:lstStyle/>
          <a:p>
            <a:endParaRPr lang="ja-JP" altLang="en-US"/>
          </a:p>
        </p:txBody>
      </p:sp>
      <p:sp>
        <p:nvSpPr>
          <p:cNvPr id="12" name="Text Box 23"/>
          <p:cNvSpPr txBox="1">
            <a:spLocks noChangeArrowheads="1"/>
          </p:cNvSpPr>
          <p:nvPr/>
        </p:nvSpPr>
        <p:spPr bwMode="auto">
          <a:xfrm>
            <a:off x="5257800" y="2409820"/>
            <a:ext cx="1671654" cy="338554"/>
          </a:xfrm>
          <a:prstGeom prst="rect">
            <a:avLst/>
          </a:prstGeom>
          <a:noFill/>
          <a:ln w="9525">
            <a:noFill/>
            <a:miter lim="800000"/>
            <a:headEnd/>
            <a:tailEnd/>
          </a:ln>
          <a:effectLst/>
        </p:spPr>
        <p:txBody>
          <a:bodyPr wrap="square">
            <a:spAutoFit/>
          </a:bodyPr>
          <a:lstStyle/>
          <a:p>
            <a:r>
              <a:rPr lang="ja-JP" altLang="en-US" sz="1600" dirty="0" smtClean="0">
                <a:solidFill>
                  <a:srgbClr val="008000"/>
                </a:solidFill>
                <a:latin typeface="Arial" charset="0"/>
                <a:ea typeface="HGS創英角ｺﾞｼｯｸUB" pitchFamily="50" charset="-128"/>
              </a:rPr>
              <a:t>抽出パターン</a:t>
            </a:r>
            <a:endParaRPr lang="ja-JP" altLang="en-US" sz="1600" dirty="0">
              <a:solidFill>
                <a:srgbClr val="008000"/>
              </a:solidFill>
              <a:latin typeface="Arial" charset="0"/>
              <a:ea typeface="HGS創英角ｺﾞｼｯｸUB" pitchFamily="50" charset="-128"/>
            </a:endParaRPr>
          </a:p>
        </p:txBody>
      </p:sp>
      <p:sp>
        <p:nvSpPr>
          <p:cNvPr id="13" name="Text Box 29"/>
          <p:cNvSpPr txBox="1">
            <a:spLocks noChangeArrowheads="1"/>
          </p:cNvSpPr>
          <p:nvPr/>
        </p:nvSpPr>
        <p:spPr bwMode="auto">
          <a:xfrm>
            <a:off x="5257800" y="2867020"/>
            <a:ext cx="3886200" cy="1079500"/>
          </a:xfrm>
          <a:prstGeom prst="rect">
            <a:avLst/>
          </a:prstGeom>
          <a:solidFill>
            <a:schemeClr val="bg1"/>
          </a:solidFill>
          <a:ln w="9525">
            <a:solidFill>
              <a:schemeClr val="tx1"/>
            </a:solidFill>
            <a:miter lim="800000"/>
            <a:headEnd/>
            <a:tailEnd/>
          </a:ln>
          <a:effectLst/>
        </p:spPr>
        <p:txBody>
          <a:bodyPr/>
          <a:lstStyle/>
          <a:p>
            <a:endParaRPr lang="ja-JP" altLang="ja-JP" sz="1600">
              <a:latin typeface="Arial" charset="0"/>
            </a:endParaRPr>
          </a:p>
        </p:txBody>
      </p:sp>
      <p:sp>
        <p:nvSpPr>
          <p:cNvPr id="14" name="Text Box 30"/>
          <p:cNvSpPr txBox="1">
            <a:spLocks noChangeArrowheads="1"/>
          </p:cNvSpPr>
          <p:nvPr/>
        </p:nvSpPr>
        <p:spPr bwMode="auto">
          <a:xfrm>
            <a:off x="5181600" y="2790820"/>
            <a:ext cx="3886200" cy="1079500"/>
          </a:xfrm>
          <a:prstGeom prst="rect">
            <a:avLst/>
          </a:prstGeom>
          <a:solidFill>
            <a:schemeClr val="bg1"/>
          </a:solidFill>
          <a:ln w="9525">
            <a:solidFill>
              <a:schemeClr val="tx1"/>
            </a:solidFill>
            <a:miter lim="800000"/>
            <a:headEnd/>
            <a:tailEnd/>
          </a:ln>
          <a:effectLst/>
        </p:spPr>
        <p:txBody>
          <a:bodyPr/>
          <a:lstStyle/>
          <a:p>
            <a:endParaRPr lang="ja-JP" altLang="ja-JP" sz="1600">
              <a:latin typeface="Arial" charset="0"/>
            </a:endParaRPr>
          </a:p>
        </p:txBody>
      </p:sp>
      <p:sp>
        <p:nvSpPr>
          <p:cNvPr id="15" name="Text Box 31"/>
          <p:cNvSpPr txBox="1">
            <a:spLocks noChangeArrowheads="1"/>
          </p:cNvSpPr>
          <p:nvPr/>
        </p:nvSpPr>
        <p:spPr bwMode="auto">
          <a:xfrm>
            <a:off x="5105400" y="2714620"/>
            <a:ext cx="3886200" cy="1079500"/>
          </a:xfrm>
          <a:prstGeom prst="rect">
            <a:avLst/>
          </a:prstGeom>
          <a:solidFill>
            <a:schemeClr val="bg1"/>
          </a:solidFill>
          <a:ln w="9525">
            <a:solidFill>
              <a:schemeClr val="tx1"/>
            </a:solidFill>
            <a:miter lim="800000"/>
            <a:headEnd/>
            <a:tailEnd/>
          </a:ln>
          <a:effectLst/>
        </p:spPr>
        <p:txBody>
          <a:bodyPr>
            <a:spAutoFit/>
          </a:bodyPr>
          <a:lstStyle/>
          <a:p>
            <a:r>
              <a:rPr lang="en-US" altLang="ja-JP" sz="1600" u="sng">
                <a:latin typeface="Arial" charset="0"/>
              </a:rPr>
              <a:t>(void)  </a:t>
            </a:r>
            <a:r>
              <a:rPr lang="ja-JP" altLang="en-US" sz="1600" u="sng">
                <a:latin typeface="Arial" charset="0"/>
              </a:rPr>
              <a:t>動詞 名詞</a:t>
            </a:r>
            <a:r>
              <a:rPr lang="en-US" altLang="ja-JP" sz="1600" u="sng">
                <a:latin typeface="Arial" charset="0"/>
              </a:rPr>
              <a:t>1 (</a:t>
            </a:r>
            <a:r>
              <a:rPr lang="ja-JP" altLang="en-US" sz="1600" u="sng">
                <a:latin typeface="Arial" charset="0"/>
              </a:rPr>
              <a:t>名詞</a:t>
            </a:r>
            <a:r>
              <a:rPr lang="en-US" altLang="ja-JP" sz="1600" u="sng">
                <a:latin typeface="Arial" charset="0"/>
              </a:rPr>
              <a:t>1) in class </a:t>
            </a:r>
            <a:r>
              <a:rPr lang="ja-JP" altLang="en-US" sz="1600" u="sng">
                <a:latin typeface="Arial" charset="0"/>
              </a:rPr>
              <a:t>名詞</a:t>
            </a:r>
            <a:r>
              <a:rPr lang="en-US" altLang="ja-JP" sz="1600" u="sng">
                <a:latin typeface="Arial" charset="0"/>
              </a:rPr>
              <a:t>2</a:t>
            </a:r>
          </a:p>
          <a:p>
            <a:r>
              <a:rPr lang="en-US" altLang="ja-JP" sz="1600">
                <a:latin typeface="Arial" charset="0"/>
              </a:rPr>
              <a:t>                  </a:t>
            </a:r>
            <a:r>
              <a:rPr lang="ja-JP" altLang="en-US" sz="1600">
                <a:latin typeface="Arial" charset="0"/>
              </a:rPr>
              <a:t>動詞 ： 動詞</a:t>
            </a:r>
          </a:p>
          <a:p>
            <a:r>
              <a:rPr lang="ja-JP" altLang="en-US" sz="1600">
                <a:latin typeface="Arial" charset="0"/>
              </a:rPr>
              <a:t>        直接目的語 ： 名詞</a:t>
            </a:r>
            <a:r>
              <a:rPr lang="en-US" altLang="ja-JP" sz="1600">
                <a:latin typeface="Arial" charset="0"/>
              </a:rPr>
              <a:t>1</a:t>
            </a:r>
          </a:p>
          <a:p>
            <a:r>
              <a:rPr lang="en-US" altLang="ja-JP" sz="1600">
                <a:latin typeface="Arial" charset="0"/>
              </a:rPr>
              <a:t>        </a:t>
            </a:r>
            <a:r>
              <a:rPr lang="ja-JP" altLang="en-US" sz="1600">
                <a:latin typeface="Arial" charset="0"/>
              </a:rPr>
              <a:t>間接目的語 ： 名詞</a:t>
            </a:r>
            <a:r>
              <a:rPr lang="en-US" altLang="ja-JP" sz="1600">
                <a:latin typeface="Arial" charset="0"/>
              </a:rPr>
              <a:t>2</a:t>
            </a:r>
          </a:p>
        </p:txBody>
      </p:sp>
      <p:sp>
        <p:nvSpPr>
          <p:cNvPr id="16" name="AutoShape 32"/>
          <p:cNvSpPr>
            <a:spLocks noChangeArrowheads="1"/>
          </p:cNvSpPr>
          <p:nvPr/>
        </p:nvSpPr>
        <p:spPr bwMode="auto">
          <a:xfrm>
            <a:off x="5181600" y="3324220"/>
            <a:ext cx="304800" cy="180975"/>
          </a:xfrm>
          <a:prstGeom prst="rightArrow">
            <a:avLst>
              <a:gd name="adj1" fmla="val 50000"/>
              <a:gd name="adj2" fmla="val 42105"/>
            </a:avLst>
          </a:prstGeom>
          <a:solidFill>
            <a:schemeClr val="tx1"/>
          </a:solidFill>
          <a:ln w="9525">
            <a:solidFill>
              <a:schemeClr val="tx1"/>
            </a:solidFill>
            <a:miter lim="800000"/>
            <a:headEnd/>
            <a:tailEnd/>
          </a:ln>
          <a:effectLst/>
        </p:spPr>
        <p:txBody>
          <a:bodyPr wrap="none" anchor="ctr"/>
          <a:lstStyle/>
          <a:p>
            <a:endParaRPr lang="ja-JP" altLang="en-US"/>
          </a:p>
        </p:txBody>
      </p:sp>
      <p:sp>
        <p:nvSpPr>
          <p:cNvPr id="17" name="AutoShape 34"/>
          <p:cNvSpPr>
            <a:spLocks noChangeArrowheads="1"/>
          </p:cNvSpPr>
          <p:nvPr/>
        </p:nvSpPr>
        <p:spPr bwMode="auto">
          <a:xfrm>
            <a:off x="4343400" y="3324220"/>
            <a:ext cx="609600" cy="485775"/>
          </a:xfrm>
          <a:prstGeom prst="leftArrow">
            <a:avLst>
              <a:gd name="adj1" fmla="val 50000"/>
              <a:gd name="adj2" fmla="val 31373"/>
            </a:avLst>
          </a:prstGeom>
          <a:solidFill>
            <a:schemeClr val="accent1"/>
          </a:solidFill>
          <a:ln w="9525">
            <a:solidFill>
              <a:schemeClr val="tx1"/>
            </a:solidFill>
            <a:miter lim="800000"/>
            <a:headEnd/>
            <a:tailEnd/>
          </a:ln>
          <a:effectLst/>
        </p:spPr>
        <p:txBody>
          <a:bodyPr wrap="none" anchor="ctr"/>
          <a:lstStyle/>
          <a:p>
            <a:pPr algn="ctr"/>
            <a:r>
              <a:rPr lang="ja-JP" altLang="en-US" sz="1400" b="1">
                <a:ea typeface="メイリオ" pitchFamily="50" charset="-128"/>
              </a:rPr>
              <a:t>適用</a:t>
            </a:r>
          </a:p>
        </p:txBody>
      </p:sp>
      <p:graphicFrame>
        <p:nvGraphicFramePr>
          <p:cNvPr id="19" name="Group 196"/>
          <p:cNvGraphicFramePr>
            <a:graphicFrameLocks noGrp="1"/>
          </p:cNvGraphicFramePr>
          <p:nvPr/>
        </p:nvGraphicFramePr>
        <p:xfrm>
          <a:off x="214282" y="4357694"/>
          <a:ext cx="6059457" cy="1920240"/>
        </p:xfrm>
        <a:graphic>
          <a:graphicData uri="http://schemas.openxmlformats.org/drawingml/2006/table">
            <a:tbl>
              <a:tblPr/>
              <a:tblGrid>
                <a:gridCol w="2019819"/>
                <a:gridCol w="2019819"/>
                <a:gridCol w="2019819"/>
              </a:tblGrid>
              <a:tr h="180975">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ja-JP" altLang="en-US" sz="1600" b="1" i="0" u="none" strike="noStrike" cap="none" normalizeH="0" baseline="0" dirty="0" smtClean="0">
                          <a:ln>
                            <a:noFill/>
                          </a:ln>
                          <a:solidFill>
                            <a:schemeClr val="tx1"/>
                          </a:solidFill>
                          <a:effectLst/>
                          <a:latin typeface="Tahoma" pitchFamily="34" charset="0"/>
                          <a:ea typeface="ＭＳ Ｐゴシック" pitchFamily="50" charset="-128"/>
                        </a:rPr>
                        <a:t>動詞</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ja-JP" altLang="en-US" sz="1600" b="1" i="0" u="none" strike="noStrike" cap="none" normalizeH="0" baseline="0" smtClean="0">
                          <a:ln>
                            <a:noFill/>
                          </a:ln>
                          <a:solidFill>
                            <a:schemeClr val="tx1"/>
                          </a:solidFill>
                          <a:effectLst/>
                          <a:latin typeface="Tahoma" pitchFamily="34" charset="0"/>
                          <a:ea typeface="ＭＳ Ｐゴシック" pitchFamily="50" charset="-128"/>
                        </a:rPr>
                        <a:t>直接目的語</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ja-JP" altLang="en-US" sz="1600" b="1" i="0" u="none" strike="noStrike" cap="none" normalizeH="0" baseline="0" smtClean="0">
                          <a:ln>
                            <a:noFill/>
                          </a:ln>
                          <a:solidFill>
                            <a:schemeClr val="tx1"/>
                          </a:solidFill>
                          <a:effectLst/>
                          <a:latin typeface="Tahoma" pitchFamily="34" charset="0"/>
                          <a:ea typeface="ＭＳ Ｐゴシック" pitchFamily="50" charset="-128"/>
                        </a:rPr>
                        <a:t>間接目的語</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r>
              <a:tr h="252413">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smtClean="0">
                          <a:ln>
                            <a:noFill/>
                          </a:ln>
                          <a:solidFill>
                            <a:schemeClr val="tx1"/>
                          </a:solidFill>
                          <a:effectLst/>
                          <a:latin typeface="Tahoma" pitchFamily="34" charset="0"/>
                          <a:ea typeface="ＭＳ Ｐゴシック" pitchFamily="50" charset="-128"/>
                        </a:rPr>
                        <a:t>Add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lumMod val="75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smtClean="0">
                          <a:ln>
                            <a:noFill/>
                          </a:ln>
                          <a:solidFill>
                            <a:schemeClr val="tx1"/>
                          </a:solidFill>
                          <a:effectLst/>
                          <a:latin typeface="Tahoma" pitchFamily="34" charset="0"/>
                          <a:ea typeface="ＭＳ Ｐゴシック" pitchFamily="50" charset="-128"/>
                        </a:rPr>
                        <a:t>Product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lumMod val="75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smtClean="0">
                          <a:ln>
                            <a:noFill/>
                          </a:ln>
                          <a:solidFill>
                            <a:schemeClr val="tx1"/>
                          </a:solidFill>
                          <a:effectLst/>
                          <a:latin typeface="Tahoma" pitchFamily="34" charset="0"/>
                          <a:ea typeface="ＭＳ Ｐゴシック" pitchFamily="50" charset="-128"/>
                        </a:rPr>
                        <a:t>Stock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lumMod val="75000"/>
                      </a:schemeClr>
                    </a:solidFill>
                  </a:tcPr>
                </a:tc>
              </a:tr>
              <a:tr h="250825">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smtClean="0">
                          <a:ln>
                            <a:noFill/>
                          </a:ln>
                          <a:solidFill>
                            <a:schemeClr val="tx1"/>
                          </a:solidFill>
                          <a:effectLst/>
                          <a:latin typeface="Tahoma" pitchFamily="34" charset="0"/>
                          <a:ea typeface="ＭＳ Ｐゴシック" pitchFamily="50" charset="-128"/>
                        </a:rPr>
                        <a:t>Build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smtClean="0">
                          <a:ln>
                            <a:noFill/>
                          </a:ln>
                          <a:solidFill>
                            <a:schemeClr val="tx1"/>
                          </a:solidFill>
                          <a:effectLst/>
                          <a:latin typeface="Tahoma" pitchFamily="34" charset="0"/>
                          <a:ea typeface="ＭＳ Ｐゴシック" pitchFamily="50" charset="-128"/>
                        </a:rPr>
                        <a:t>Data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smtClean="0">
                          <a:ln>
                            <a:noFill/>
                          </a:ln>
                          <a:solidFill>
                            <a:schemeClr val="tx1"/>
                          </a:solidFill>
                          <a:effectLst/>
                          <a:latin typeface="Tahoma" pitchFamily="34" charset="0"/>
                          <a:ea typeface="ＭＳ Ｐゴシック" pitchFamily="50" charset="-128"/>
                        </a:rPr>
                        <a:t>BooleanMatrex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2413">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smtClean="0">
                          <a:ln>
                            <a:noFill/>
                          </a:ln>
                          <a:solidFill>
                            <a:schemeClr val="tx1"/>
                          </a:solidFill>
                          <a:effectLst/>
                          <a:latin typeface="Tahoma" pitchFamily="34" charset="0"/>
                          <a:ea typeface="ＭＳ Ｐゴシック" pitchFamily="50" charset="-128"/>
                        </a:rPr>
                        <a:t>Set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smtClean="0">
                          <a:ln>
                            <a:noFill/>
                          </a:ln>
                          <a:solidFill>
                            <a:schemeClr val="tx1"/>
                          </a:solidFill>
                          <a:effectLst/>
                          <a:latin typeface="Tahoma" pitchFamily="34" charset="0"/>
                          <a:ea typeface="ＭＳ Ｐゴシック" pitchFamily="50" charset="-128"/>
                        </a:rPr>
                        <a:t>Password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smtClean="0">
                          <a:ln>
                            <a:noFill/>
                          </a:ln>
                          <a:solidFill>
                            <a:schemeClr val="tx1"/>
                          </a:solidFill>
                          <a:effectLst/>
                          <a:latin typeface="Tahoma" pitchFamily="34" charset="0"/>
                          <a:ea typeface="ＭＳ Ｐゴシック" pitchFamily="50" charset="-128"/>
                        </a:rPr>
                        <a:t>User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0825">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smtClean="0">
                          <a:ln>
                            <a:noFill/>
                          </a:ln>
                          <a:solidFill>
                            <a:schemeClr val="tx1"/>
                          </a:solidFill>
                          <a:effectLst/>
                          <a:latin typeface="Tahoma" pitchFamily="34" charset="0"/>
                          <a:ea typeface="ＭＳ Ｐゴシック" pitchFamily="50" charset="-128"/>
                        </a:rPr>
                        <a:t>Describe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Alias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Xml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0" name="AutoShape 33"/>
          <p:cNvSpPr>
            <a:spLocks noChangeArrowheads="1"/>
          </p:cNvSpPr>
          <p:nvPr/>
        </p:nvSpPr>
        <p:spPr bwMode="auto">
          <a:xfrm>
            <a:off x="1857356" y="3929066"/>
            <a:ext cx="485775" cy="304800"/>
          </a:xfrm>
          <a:prstGeom prst="downArrow">
            <a:avLst>
              <a:gd name="adj1" fmla="val 50000"/>
              <a:gd name="adj2" fmla="val 25000"/>
            </a:avLst>
          </a:prstGeom>
          <a:solidFill>
            <a:srgbClr val="C0C0C0"/>
          </a:solidFill>
          <a:ln w="9525">
            <a:solidFill>
              <a:schemeClr val="tx1"/>
            </a:solidFill>
            <a:miter lim="800000"/>
            <a:headEnd/>
            <a:tailEnd/>
          </a:ln>
          <a:effectLst/>
        </p:spPr>
        <p:txBody>
          <a:bodyPr vert="eaVert" wrap="none" anchor="ctr"/>
          <a:lstStyle/>
          <a:p>
            <a:endParaRPr lang="ja-JP" altLang="en-US"/>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シソーラスを用いた命名支援</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編集中のソースコードに出現する識別子と関係のある単語を例示</a:t>
            </a:r>
            <a:endParaRPr kumimoji="1" lang="en-US" altLang="ja-JP" dirty="0" smtClean="0"/>
          </a:p>
          <a:p>
            <a:pPr lvl="1"/>
            <a:r>
              <a:rPr lang="ja-JP" altLang="en-US" dirty="0" smtClean="0"/>
              <a:t> 識別子に対する適切な命名を促す</a:t>
            </a:r>
            <a:endParaRPr lang="en-US" altLang="ja-JP" dirty="0" smtClean="0"/>
          </a:p>
          <a:p>
            <a:pPr lvl="1"/>
            <a:endParaRPr kumimoji="1" lang="ja-JP" altLang="en-US"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33</a:t>
            </a:fld>
            <a:endParaRPr kumimoji="1" lang="ja-JP" altLang="en-US"/>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抽出した三つ組のふるい分け</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多くのソフトウェアで出現した組を一般的と判断する</a:t>
            </a:r>
            <a:endParaRPr kumimoji="1" lang="en-US" altLang="ja-JP" dirty="0" smtClean="0"/>
          </a:p>
          <a:p>
            <a:r>
              <a:rPr kumimoji="1" lang="ja-JP" altLang="en-US" dirty="0" smtClean="0"/>
              <a:t>各三つ組に対し，その三つ組が出現したソフトウェアの数が一定の閾値以上の場合に，その三つ組をシソーラスに収録</a:t>
            </a:r>
            <a:endParaRPr kumimoji="1" lang="en-US" altLang="ja-JP" dirty="0" smtClean="0"/>
          </a:p>
          <a:p>
            <a:r>
              <a:rPr lang="ja-JP" altLang="en-US" dirty="0" smtClean="0"/>
              <a:t>閾値は人間が適宜判断</a:t>
            </a:r>
            <a:endParaRPr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34</a:t>
            </a:fld>
            <a:endParaRPr kumimoji="1" lang="ja-JP" altLang="en-US"/>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一般的な関係のふるいわけ</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抽出された三つ組のうち，</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35</a:t>
            </a:fld>
            <a:endParaRPr kumimoji="1" lang="ja-JP" altLang="en-US"/>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シソーラス</a:t>
            </a:r>
            <a:endParaRPr kumimoji="1" lang="ja-JP" altLang="en-US" dirty="0"/>
          </a:p>
        </p:txBody>
      </p:sp>
      <p:sp>
        <p:nvSpPr>
          <p:cNvPr id="3" name="コンテンツ プレースホルダ 2"/>
          <p:cNvSpPr>
            <a:spLocks noGrp="1"/>
          </p:cNvSpPr>
          <p:nvPr>
            <p:ph idx="1"/>
          </p:nvPr>
        </p:nvSpPr>
        <p:spPr/>
        <p:txBody>
          <a:bodyPr>
            <a:normAutofit/>
          </a:bodyPr>
          <a:lstStyle/>
          <a:p>
            <a:r>
              <a:rPr kumimoji="1" lang="ja-JP" altLang="en-US" dirty="0" smtClean="0"/>
              <a:t>単語間の関係により単語を分類し，体系的に整理した辞書</a:t>
            </a:r>
            <a:endParaRPr kumimoji="1" lang="en-US" altLang="ja-JP" dirty="0" smtClean="0"/>
          </a:p>
          <a:p>
            <a:r>
              <a:rPr lang="ja-JP" altLang="en-US" dirty="0" smtClean="0"/>
              <a:t>利用例</a:t>
            </a:r>
            <a:endParaRPr lang="en-US" altLang="ja-JP" dirty="0" smtClean="0"/>
          </a:p>
          <a:p>
            <a:pPr lvl="1"/>
            <a:r>
              <a:rPr lang="ja-JP" altLang="en-US" dirty="0" smtClean="0"/>
              <a:t>単語間の関係の例示</a:t>
            </a:r>
            <a:endParaRPr lang="en-US" altLang="ja-JP" dirty="0" smtClean="0"/>
          </a:p>
          <a:p>
            <a:pPr lvl="2"/>
            <a:r>
              <a:rPr lang="ja-JP" altLang="en-US" dirty="0" smtClean="0"/>
              <a:t>単語の理解支援</a:t>
            </a:r>
            <a:endParaRPr lang="en-US" altLang="ja-JP" dirty="0" smtClean="0"/>
          </a:p>
          <a:p>
            <a:pPr lvl="2"/>
            <a:r>
              <a:rPr lang="ja-JP" altLang="en-US" dirty="0" smtClean="0"/>
              <a:t>単語の命名支援</a:t>
            </a:r>
            <a:endParaRPr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36</a:t>
            </a:fld>
            <a:endParaRPr kumimoji="1" lang="ja-JP" altLang="en-US"/>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シソーラス作成に用いたソースコード</a:t>
            </a:r>
            <a:endParaRPr kumimoji="1" lang="ja-JP" altLang="en-US" dirty="0"/>
          </a:p>
        </p:txBody>
      </p:sp>
      <p:graphicFrame>
        <p:nvGraphicFramePr>
          <p:cNvPr id="5" name="コンテンツ プレースホルダ 4"/>
          <p:cNvGraphicFramePr>
            <a:graphicFrameLocks noGrp="1"/>
          </p:cNvGraphicFramePr>
          <p:nvPr>
            <p:ph idx="1"/>
          </p:nvPr>
        </p:nvGraphicFramePr>
        <p:xfrm>
          <a:off x="571472" y="1142984"/>
          <a:ext cx="8115328" cy="5572140"/>
        </p:xfrm>
        <a:graphic>
          <a:graphicData uri="http://schemas.openxmlformats.org/drawingml/2006/table">
            <a:tbl>
              <a:tblPr firstRow="1" bandRow="1">
                <a:tableStyleId>{5C22544A-7EE6-4342-B048-85BDC9FD1C3A}</a:tableStyleId>
              </a:tblPr>
              <a:tblGrid>
                <a:gridCol w="2028832"/>
                <a:gridCol w="2028832"/>
                <a:gridCol w="2028832"/>
                <a:gridCol w="2028832"/>
              </a:tblGrid>
              <a:tr h="373866">
                <a:tc>
                  <a:txBody>
                    <a:bodyPr/>
                    <a:lstStyle/>
                    <a:p>
                      <a:r>
                        <a:rPr kumimoji="1" lang="en-US" altLang="ja-JP" dirty="0" smtClean="0"/>
                        <a:t>GUI</a:t>
                      </a:r>
                      <a:endParaRPr kumimoji="1" lang="ja-JP" altLang="en-US" dirty="0"/>
                    </a:p>
                  </a:txBody>
                  <a:tcPr/>
                </a:tc>
                <a:tc>
                  <a:txBody>
                    <a:bodyPr/>
                    <a:lstStyle/>
                    <a:p>
                      <a:r>
                        <a:rPr kumimoji="1" lang="en-US" altLang="ja-JP" dirty="0" smtClean="0"/>
                        <a:t>Database</a:t>
                      </a:r>
                      <a:endParaRPr kumimoji="1" lang="ja-JP" altLang="en-US" dirty="0"/>
                    </a:p>
                  </a:txBody>
                  <a:tcPr/>
                </a:tc>
                <a:tc>
                  <a:txBody>
                    <a:bodyPr/>
                    <a:lstStyle/>
                    <a:p>
                      <a:r>
                        <a:rPr kumimoji="1" lang="en-US" altLang="ja-JP" dirty="0" smtClean="0"/>
                        <a:t>XML</a:t>
                      </a:r>
                      <a:endParaRPr kumimoji="1" lang="ja-JP" altLang="en-US" dirty="0"/>
                    </a:p>
                  </a:txBody>
                  <a:tcPr/>
                </a:tc>
                <a:tc>
                  <a:txBody>
                    <a:bodyPr/>
                    <a:lstStyle/>
                    <a:p>
                      <a:r>
                        <a:rPr kumimoji="1" lang="en-US" altLang="ja-JP" dirty="0" smtClean="0"/>
                        <a:t>Web Application</a:t>
                      </a:r>
                      <a:endParaRPr kumimoji="1" lang="ja-JP" altLang="en-US" dirty="0"/>
                    </a:p>
                  </a:txBody>
                  <a:tcPr/>
                </a:tc>
              </a:tr>
              <a:tr h="645303">
                <a:tc>
                  <a:txBody>
                    <a:bodyPr/>
                    <a:lstStyle/>
                    <a:p>
                      <a:r>
                        <a:rPr kumimoji="1" lang="en-US" altLang="ja-JP" sz="1400" kern="1200" baseline="0" dirty="0" err="1" smtClean="0">
                          <a:solidFill>
                            <a:schemeClr val="dk1"/>
                          </a:solidFill>
                          <a:latin typeface="+mn-lt"/>
                          <a:ea typeface="+mn-ea"/>
                          <a:cs typeface="+mn-cs"/>
                        </a:rPr>
                        <a:t>ArgoUML</a:t>
                      </a:r>
                      <a:r>
                        <a:rPr kumimoji="1" lang="en-US" altLang="ja-JP" sz="1400" kern="1200" baseline="0" dirty="0" smtClean="0">
                          <a:solidFill>
                            <a:schemeClr val="dk1"/>
                          </a:solidFill>
                          <a:latin typeface="+mn-lt"/>
                          <a:ea typeface="+mn-ea"/>
                          <a:cs typeface="+mn-cs"/>
                        </a:rPr>
                        <a:t> 0.28.1</a:t>
                      </a:r>
                      <a:endParaRPr kumimoji="1" lang="ja-JP" altLang="en-US" sz="1400" dirty="0"/>
                    </a:p>
                  </a:txBody>
                  <a:tcPr/>
                </a:tc>
                <a:tc>
                  <a:txBody>
                    <a:bodyPr/>
                    <a:lstStyle/>
                    <a:p>
                      <a:r>
                        <a:rPr kumimoji="1" lang="en-US" altLang="ja-JP" sz="1400" kern="1200" baseline="0" dirty="0" err="1" smtClean="0">
                          <a:solidFill>
                            <a:schemeClr val="dk1"/>
                          </a:solidFill>
                          <a:latin typeface="+mn-lt"/>
                          <a:ea typeface="+mn-ea"/>
                          <a:cs typeface="+mn-cs"/>
                        </a:rPr>
                        <a:t>Axion</a:t>
                      </a:r>
                      <a:r>
                        <a:rPr kumimoji="1" lang="en-US" altLang="ja-JP" sz="1400" kern="1200" baseline="0" dirty="0" smtClean="0">
                          <a:solidFill>
                            <a:schemeClr val="dk1"/>
                          </a:solidFill>
                          <a:latin typeface="+mn-lt"/>
                          <a:ea typeface="+mn-ea"/>
                          <a:cs typeface="+mn-cs"/>
                        </a:rPr>
                        <a:t> 1.0 Milestone 2</a:t>
                      </a:r>
                      <a:endParaRPr kumimoji="1" lang="ja-JP" altLang="en-US" sz="1400" dirty="0"/>
                    </a:p>
                  </a:txBody>
                  <a:tcPr/>
                </a:tc>
                <a:tc>
                  <a:txBody>
                    <a:bodyPr/>
                    <a:lstStyle/>
                    <a:p>
                      <a:r>
                        <a:rPr kumimoji="1" lang="en-US" altLang="ja-JP" sz="1400" kern="1200" baseline="0" dirty="0" smtClean="0">
                          <a:solidFill>
                            <a:schemeClr val="dk1"/>
                          </a:solidFill>
                          <a:latin typeface="+mn-lt"/>
                          <a:ea typeface="+mn-ea"/>
                          <a:cs typeface="+mn-cs"/>
                        </a:rPr>
                        <a:t>Castor 1.3</a:t>
                      </a:r>
                      <a:endParaRPr kumimoji="1" lang="ja-JP" altLang="en-US" sz="1400" dirty="0"/>
                    </a:p>
                  </a:txBody>
                  <a:tcPr/>
                </a:tc>
                <a:tc>
                  <a:txBody>
                    <a:bodyPr/>
                    <a:lstStyle/>
                    <a:p>
                      <a:r>
                        <a:rPr kumimoji="1" lang="en-US" altLang="ja-JP" sz="1400" kern="1200" baseline="0" dirty="0" smtClean="0">
                          <a:solidFill>
                            <a:schemeClr val="dk1"/>
                          </a:solidFill>
                          <a:latin typeface="+mn-lt"/>
                          <a:ea typeface="+mn-ea"/>
                          <a:cs typeface="+mn-cs"/>
                        </a:rPr>
                        <a:t>BBS-CS8.0.3</a:t>
                      </a:r>
                      <a:endParaRPr kumimoji="1" lang="ja-JP" altLang="en-US" sz="1400" dirty="0"/>
                    </a:p>
                  </a:txBody>
                  <a:tcPr/>
                </a:tc>
              </a:tr>
              <a:tr h="645303">
                <a:tc>
                  <a:txBody>
                    <a:bodyPr/>
                    <a:lstStyle/>
                    <a:p>
                      <a:r>
                        <a:rPr kumimoji="1" lang="en-US" altLang="ja-JP" sz="1400" kern="1200" baseline="0" dirty="0" err="1" smtClean="0">
                          <a:solidFill>
                            <a:schemeClr val="dk1"/>
                          </a:solidFill>
                          <a:latin typeface="+mn-lt"/>
                          <a:ea typeface="+mn-ea"/>
                          <a:cs typeface="+mn-cs"/>
                        </a:rPr>
                        <a:t>BlueJ</a:t>
                      </a:r>
                      <a:r>
                        <a:rPr kumimoji="1" lang="en-US" altLang="ja-JP" sz="1400" kern="1200" baseline="0" dirty="0" smtClean="0">
                          <a:solidFill>
                            <a:schemeClr val="dk1"/>
                          </a:solidFill>
                          <a:latin typeface="+mn-lt"/>
                          <a:ea typeface="+mn-ea"/>
                          <a:cs typeface="+mn-cs"/>
                        </a:rPr>
                        <a:t> 2.5.3</a:t>
                      </a:r>
                      <a:endParaRPr kumimoji="1" lang="ja-JP" altLang="en-US" sz="1400" dirty="0"/>
                    </a:p>
                  </a:txBody>
                  <a:tcPr/>
                </a:tc>
                <a:tc>
                  <a:txBody>
                    <a:bodyPr/>
                    <a:lstStyle/>
                    <a:p>
                      <a:r>
                        <a:rPr kumimoji="1" lang="en-US" altLang="ja-JP" sz="1400" kern="1200" baseline="0" dirty="0" smtClean="0">
                          <a:solidFill>
                            <a:schemeClr val="dk1"/>
                          </a:solidFill>
                          <a:latin typeface="+mn-lt"/>
                          <a:ea typeface="+mn-ea"/>
                          <a:cs typeface="+mn-cs"/>
                        </a:rPr>
                        <a:t>Apache Derby 10.5.3</a:t>
                      </a:r>
                      <a:endParaRPr kumimoji="1" lang="ja-JP" altLang="en-US" sz="1400" dirty="0"/>
                    </a:p>
                  </a:txBody>
                  <a:tcPr/>
                </a:tc>
                <a:tc>
                  <a:txBody>
                    <a:bodyPr/>
                    <a:lstStyle/>
                    <a:p>
                      <a:r>
                        <a:rPr kumimoji="1" lang="en-US" altLang="ja-JP" sz="1400" kern="1200" baseline="0" dirty="0" smtClean="0">
                          <a:solidFill>
                            <a:schemeClr val="dk1"/>
                          </a:solidFill>
                          <a:latin typeface="+mn-lt"/>
                          <a:ea typeface="+mn-ea"/>
                          <a:cs typeface="+mn-cs"/>
                        </a:rPr>
                        <a:t>DOM4J 1.6.1</a:t>
                      </a:r>
                      <a:endParaRPr kumimoji="1" lang="ja-JP" altLang="en-US" sz="1400" dirty="0"/>
                    </a:p>
                  </a:txBody>
                  <a:tcPr/>
                </a:tc>
                <a:tc>
                  <a:txBody>
                    <a:bodyPr/>
                    <a:lstStyle/>
                    <a:p>
                      <a:r>
                        <a:rPr kumimoji="1" lang="en-US" altLang="ja-JP" sz="1400" kern="1200" baseline="0" dirty="0" err="1" smtClean="0">
                          <a:solidFill>
                            <a:schemeClr val="dk1"/>
                          </a:solidFill>
                          <a:latin typeface="+mn-lt"/>
                          <a:ea typeface="+mn-ea"/>
                          <a:cs typeface="+mn-cs"/>
                        </a:rPr>
                        <a:t>JForum</a:t>
                      </a:r>
                      <a:r>
                        <a:rPr kumimoji="1" lang="en-US" altLang="ja-JP" sz="1400" kern="1200" baseline="0" dirty="0" smtClean="0">
                          <a:solidFill>
                            <a:schemeClr val="dk1"/>
                          </a:solidFill>
                          <a:latin typeface="+mn-lt"/>
                          <a:ea typeface="+mn-ea"/>
                          <a:cs typeface="+mn-cs"/>
                        </a:rPr>
                        <a:t> 2.1.8</a:t>
                      </a:r>
                      <a:endParaRPr kumimoji="1" lang="ja-JP" altLang="en-US" sz="1400" dirty="0"/>
                    </a:p>
                  </a:txBody>
                  <a:tcPr/>
                </a:tc>
              </a:tr>
              <a:tr h="373866">
                <a:tc>
                  <a:txBody>
                    <a:bodyPr/>
                    <a:lstStyle/>
                    <a:p>
                      <a:r>
                        <a:rPr kumimoji="1" lang="en-US" altLang="ja-JP" sz="1400" kern="1200" baseline="0" dirty="0" smtClean="0">
                          <a:solidFill>
                            <a:schemeClr val="dk1"/>
                          </a:solidFill>
                          <a:latin typeface="+mn-lt"/>
                          <a:ea typeface="+mn-ea"/>
                          <a:cs typeface="+mn-cs"/>
                        </a:rPr>
                        <a:t>Eclipse Classic 3.5.1</a:t>
                      </a:r>
                      <a:endParaRPr kumimoji="1" lang="ja-JP" altLang="en-US" sz="1400" dirty="0"/>
                    </a:p>
                  </a:txBody>
                  <a:tcPr/>
                </a:tc>
                <a:tc>
                  <a:txBody>
                    <a:bodyPr/>
                    <a:lstStyle/>
                    <a:p>
                      <a:r>
                        <a:rPr kumimoji="1" lang="en-US" altLang="ja-JP" sz="1400" kern="1200" baseline="0" dirty="0" smtClean="0">
                          <a:solidFill>
                            <a:schemeClr val="dk1"/>
                          </a:solidFill>
                          <a:latin typeface="+mn-lt"/>
                          <a:ea typeface="+mn-ea"/>
                          <a:cs typeface="+mn-cs"/>
                        </a:rPr>
                        <a:t>H2 1.2.128</a:t>
                      </a:r>
                      <a:endParaRPr kumimoji="1" lang="ja-JP" altLang="en-US" sz="1400" dirty="0"/>
                    </a:p>
                  </a:txBody>
                  <a:tcPr/>
                </a:tc>
                <a:tc>
                  <a:txBody>
                    <a:bodyPr/>
                    <a:lstStyle/>
                    <a:p>
                      <a:r>
                        <a:rPr kumimoji="1" lang="en-US" altLang="ja-JP" sz="1400" kern="1200" baseline="0" dirty="0" smtClean="0">
                          <a:solidFill>
                            <a:schemeClr val="dk1"/>
                          </a:solidFill>
                          <a:latin typeface="+mn-lt"/>
                          <a:ea typeface="+mn-ea"/>
                          <a:cs typeface="+mn-cs"/>
                        </a:rPr>
                        <a:t>JDOM 1.1.1</a:t>
                      </a:r>
                      <a:endParaRPr kumimoji="1" lang="ja-JP" altLang="en-US" sz="1400" dirty="0"/>
                    </a:p>
                  </a:txBody>
                  <a:tcPr/>
                </a:tc>
                <a:tc>
                  <a:txBody>
                    <a:bodyPr/>
                    <a:lstStyle/>
                    <a:p>
                      <a:r>
                        <a:rPr kumimoji="1" lang="en-US" altLang="ja-JP" sz="1400" kern="1200" baseline="0" dirty="0" err="1" smtClean="0">
                          <a:solidFill>
                            <a:schemeClr val="dk1"/>
                          </a:solidFill>
                          <a:latin typeface="+mn-lt"/>
                          <a:ea typeface="+mn-ea"/>
                          <a:cs typeface="+mn-cs"/>
                        </a:rPr>
                        <a:t>JGossip</a:t>
                      </a:r>
                      <a:r>
                        <a:rPr kumimoji="1" lang="en-US" altLang="ja-JP" sz="1400" kern="1200" baseline="0" dirty="0" smtClean="0">
                          <a:solidFill>
                            <a:schemeClr val="dk1"/>
                          </a:solidFill>
                          <a:latin typeface="+mn-lt"/>
                          <a:ea typeface="+mn-ea"/>
                          <a:cs typeface="+mn-cs"/>
                        </a:rPr>
                        <a:t> 1.1.0.005</a:t>
                      </a:r>
                      <a:endParaRPr kumimoji="1" lang="ja-JP" altLang="en-US" sz="1400" dirty="0"/>
                    </a:p>
                  </a:txBody>
                  <a:tcPr/>
                </a:tc>
              </a:tr>
              <a:tr h="373866">
                <a:tc>
                  <a:txBody>
                    <a:bodyPr/>
                    <a:lstStyle/>
                    <a:p>
                      <a:r>
                        <a:rPr kumimoji="1" lang="en-US" altLang="ja-JP" sz="1600" kern="1200" baseline="0" dirty="0" err="1" smtClean="0">
                          <a:solidFill>
                            <a:schemeClr val="dk1"/>
                          </a:solidFill>
                          <a:latin typeface="+mn-lt"/>
                          <a:ea typeface="+mn-ea"/>
                          <a:cs typeface="+mn-cs"/>
                        </a:rPr>
                        <a:t>jEdit</a:t>
                      </a:r>
                      <a:r>
                        <a:rPr kumimoji="1" lang="en-US" altLang="ja-JP" sz="1600" kern="1200" baseline="0" dirty="0" smtClean="0">
                          <a:solidFill>
                            <a:schemeClr val="dk1"/>
                          </a:solidFill>
                          <a:latin typeface="+mn-lt"/>
                          <a:ea typeface="+mn-ea"/>
                          <a:cs typeface="+mn-cs"/>
                        </a:rPr>
                        <a:t> 4.3.1</a:t>
                      </a:r>
                      <a:endParaRPr kumimoji="1" lang="ja-JP" altLang="en-US" sz="1600" dirty="0"/>
                    </a:p>
                  </a:txBody>
                  <a:tcPr/>
                </a:tc>
                <a:tc>
                  <a:txBody>
                    <a:bodyPr/>
                    <a:lstStyle/>
                    <a:p>
                      <a:r>
                        <a:rPr kumimoji="1" lang="en-US" altLang="ja-JP" sz="1400" kern="1200" baseline="0" dirty="0" smtClean="0">
                          <a:solidFill>
                            <a:schemeClr val="dk1"/>
                          </a:solidFill>
                          <a:latin typeface="+mn-lt"/>
                          <a:ea typeface="+mn-ea"/>
                          <a:cs typeface="+mn-cs"/>
                        </a:rPr>
                        <a:t>HSQLDB 1.8.1.1</a:t>
                      </a:r>
                      <a:endParaRPr kumimoji="1" lang="ja-JP" altLang="en-US" sz="1400" dirty="0"/>
                    </a:p>
                  </a:txBody>
                  <a:tcPr/>
                </a:tc>
                <a:tc>
                  <a:txBody>
                    <a:bodyPr/>
                    <a:lstStyle/>
                    <a:p>
                      <a:r>
                        <a:rPr kumimoji="1" lang="en-US" altLang="ja-JP" sz="1400" kern="1200" baseline="0" dirty="0" smtClean="0">
                          <a:solidFill>
                            <a:schemeClr val="dk1"/>
                          </a:solidFill>
                          <a:latin typeface="+mn-lt"/>
                          <a:ea typeface="+mn-ea"/>
                          <a:cs typeface="+mn-cs"/>
                        </a:rPr>
                        <a:t>Piccolo 1.04</a:t>
                      </a:r>
                      <a:endParaRPr kumimoji="1" lang="ja-JP" altLang="en-US" sz="1400" dirty="0"/>
                    </a:p>
                  </a:txBody>
                  <a:tcPr/>
                </a:tc>
                <a:tc>
                  <a:txBody>
                    <a:bodyPr/>
                    <a:lstStyle/>
                    <a:p>
                      <a:r>
                        <a:rPr kumimoji="1" lang="en-US" altLang="ja-JP" sz="1400" kern="1200" baseline="0" dirty="0" err="1" smtClean="0">
                          <a:solidFill>
                            <a:schemeClr val="dk1"/>
                          </a:solidFill>
                          <a:latin typeface="+mn-lt"/>
                          <a:ea typeface="+mn-ea"/>
                          <a:cs typeface="+mn-cs"/>
                        </a:rPr>
                        <a:t>mvnForum</a:t>
                      </a:r>
                      <a:r>
                        <a:rPr kumimoji="1" lang="en-US" altLang="ja-JP" sz="1400" kern="1200" baseline="0" dirty="0" smtClean="0">
                          <a:solidFill>
                            <a:schemeClr val="dk1"/>
                          </a:solidFill>
                          <a:latin typeface="+mn-lt"/>
                          <a:ea typeface="+mn-ea"/>
                          <a:cs typeface="+mn-cs"/>
                        </a:rPr>
                        <a:t> 1.2.1</a:t>
                      </a:r>
                      <a:endParaRPr kumimoji="1" lang="ja-JP" altLang="en-US" sz="1400" dirty="0"/>
                    </a:p>
                  </a:txBody>
                  <a:tcPr/>
                </a:tc>
              </a:tr>
              <a:tr h="645303">
                <a:tc>
                  <a:txBody>
                    <a:bodyPr/>
                    <a:lstStyle/>
                    <a:p>
                      <a:r>
                        <a:rPr kumimoji="1" lang="en-US" altLang="ja-JP" sz="1600" kern="1200" baseline="0" dirty="0" err="1" smtClean="0">
                          <a:solidFill>
                            <a:schemeClr val="dk1"/>
                          </a:solidFill>
                          <a:latin typeface="+mn-lt"/>
                          <a:ea typeface="+mn-ea"/>
                          <a:cs typeface="+mn-cs"/>
                        </a:rPr>
                        <a:t>NetBeans</a:t>
                      </a:r>
                      <a:r>
                        <a:rPr kumimoji="1" lang="en-US" altLang="ja-JP" sz="1600" kern="1200" baseline="0" dirty="0" smtClean="0">
                          <a:solidFill>
                            <a:schemeClr val="dk1"/>
                          </a:solidFill>
                          <a:latin typeface="+mn-lt"/>
                          <a:ea typeface="+mn-ea"/>
                          <a:cs typeface="+mn-cs"/>
                        </a:rPr>
                        <a:t> 6.8</a:t>
                      </a:r>
                      <a:endParaRPr kumimoji="1" lang="ja-JP" altLang="en-US" sz="1600" dirty="0"/>
                    </a:p>
                  </a:txBody>
                  <a:tcPr/>
                </a:tc>
                <a:tc>
                  <a:txBody>
                    <a:bodyPr/>
                    <a:lstStyle/>
                    <a:p>
                      <a:r>
                        <a:rPr kumimoji="1" lang="en-US" altLang="ja-JP" sz="1400" kern="1200" baseline="0" dirty="0" smtClean="0">
                          <a:solidFill>
                            <a:schemeClr val="dk1"/>
                          </a:solidFill>
                          <a:latin typeface="+mn-lt"/>
                          <a:ea typeface="+mn-ea"/>
                          <a:cs typeface="+mn-cs"/>
                        </a:rPr>
                        <a:t>Berkeley DB Java Edition 4.0.92</a:t>
                      </a:r>
                      <a:endParaRPr kumimoji="1" lang="ja-JP" altLang="en-US" sz="1400" dirty="0"/>
                    </a:p>
                  </a:txBody>
                  <a:tcPr/>
                </a:tc>
                <a:tc>
                  <a:txBody>
                    <a:bodyPr/>
                    <a:lstStyle/>
                    <a:p>
                      <a:r>
                        <a:rPr kumimoji="1" lang="en-US" altLang="ja-JP" sz="1400" kern="1200" baseline="0" dirty="0" smtClean="0">
                          <a:solidFill>
                            <a:schemeClr val="dk1"/>
                          </a:solidFill>
                          <a:latin typeface="+mn-lt"/>
                          <a:ea typeface="+mn-ea"/>
                          <a:cs typeface="+mn-cs"/>
                        </a:rPr>
                        <a:t>Saxon-HE 9.2.0.5</a:t>
                      </a:r>
                      <a:endParaRPr kumimoji="1" lang="ja-JP" altLang="en-US" sz="1400" dirty="0"/>
                    </a:p>
                  </a:txBody>
                  <a:tcPr/>
                </a:tc>
                <a:tc>
                  <a:txBody>
                    <a:bodyPr/>
                    <a:lstStyle/>
                    <a:p>
                      <a:r>
                        <a:rPr kumimoji="1" lang="en-US" altLang="ja-JP" sz="1400" kern="1200" baseline="0" dirty="0" smtClean="0">
                          <a:solidFill>
                            <a:schemeClr val="dk1"/>
                          </a:solidFill>
                          <a:latin typeface="+mn-lt"/>
                          <a:ea typeface="+mn-ea"/>
                          <a:cs typeface="+mn-cs"/>
                        </a:rPr>
                        <a:t>Yazd Discussion Forum Software 3.0</a:t>
                      </a:r>
                      <a:endParaRPr kumimoji="1" lang="ja-JP" altLang="en-US" sz="1400" dirty="0"/>
                    </a:p>
                  </a:txBody>
                  <a:tcPr/>
                </a:tc>
              </a:tr>
              <a:tr h="373866">
                <a:tc>
                  <a:txBody>
                    <a:bodyPr/>
                    <a:lstStyle/>
                    <a:p>
                      <a:r>
                        <a:rPr kumimoji="1" lang="en-US" altLang="ja-JP" sz="1600" kern="1200" baseline="0" dirty="0" err="1" smtClean="0">
                          <a:solidFill>
                            <a:schemeClr val="dk1"/>
                          </a:solidFill>
                          <a:latin typeface="+mn-lt"/>
                          <a:ea typeface="+mn-ea"/>
                          <a:cs typeface="+mn-cs"/>
                        </a:rPr>
                        <a:t>vuze</a:t>
                      </a:r>
                      <a:r>
                        <a:rPr kumimoji="1" lang="en-US" altLang="ja-JP" sz="1600" kern="1200" baseline="0" dirty="0" smtClean="0">
                          <a:solidFill>
                            <a:schemeClr val="dk1"/>
                          </a:solidFill>
                          <a:latin typeface="+mn-lt"/>
                          <a:ea typeface="+mn-ea"/>
                          <a:cs typeface="+mn-cs"/>
                        </a:rPr>
                        <a:t> 4.3.1.2</a:t>
                      </a:r>
                      <a:endParaRPr kumimoji="1" lang="ja-JP" altLang="en-US" sz="1600" dirty="0"/>
                    </a:p>
                  </a:txBody>
                  <a:tcPr/>
                </a:tc>
                <a:tc>
                  <a:txBody>
                    <a:bodyPr/>
                    <a:lstStyle/>
                    <a:p>
                      <a:r>
                        <a:rPr kumimoji="1" lang="en-US" altLang="ja-JP" sz="1400" kern="1200" baseline="0" dirty="0" err="1" smtClean="0">
                          <a:solidFill>
                            <a:schemeClr val="dk1"/>
                          </a:solidFill>
                          <a:latin typeface="+mn-lt"/>
                          <a:ea typeface="+mn-ea"/>
                          <a:cs typeface="+mn-cs"/>
                        </a:rPr>
                        <a:t>Mckoi</a:t>
                      </a:r>
                      <a:r>
                        <a:rPr kumimoji="1" lang="en-US" altLang="ja-JP" sz="1400" kern="1200" baseline="0" dirty="0" smtClean="0">
                          <a:solidFill>
                            <a:schemeClr val="dk1"/>
                          </a:solidFill>
                          <a:latin typeface="+mn-lt"/>
                          <a:ea typeface="+mn-ea"/>
                          <a:cs typeface="+mn-cs"/>
                        </a:rPr>
                        <a:t> 1.0.3</a:t>
                      </a:r>
                      <a:endParaRPr kumimoji="1" lang="ja-JP" altLang="en-US" sz="1400" dirty="0"/>
                    </a:p>
                  </a:txBody>
                  <a:tcPr/>
                </a:tc>
                <a:tc>
                  <a:txBody>
                    <a:bodyPr/>
                    <a:lstStyle/>
                    <a:p>
                      <a:r>
                        <a:rPr kumimoji="1" lang="en-US" altLang="ja-JP" sz="1400" kern="1200" baseline="0" dirty="0" err="1" smtClean="0">
                          <a:solidFill>
                            <a:schemeClr val="dk1"/>
                          </a:solidFill>
                          <a:latin typeface="+mn-lt"/>
                          <a:ea typeface="+mn-ea"/>
                          <a:cs typeface="+mn-cs"/>
                        </a:rPr>
                        <a:t>Xalan</a:t>
                      </a:r>
                      <a:r>
                        <a:rPr kumimoji="1" lang="en-US" altLang="ja-JP" sz="1400" kern="1200" baseline="0" dirty="0" smtClean="0">
                          <a:solidFill>
                            <a:schemeClr val="dk1"/>
                          </a:solidFill>
                          <a:latin typeface="+mn-lt"/>
                          <a:ea typeface="+mn-ea"/>
                          <a:cs typeface="+mn-cs"/>
                        </a:rPr>
                        <a:t>-J 2.7.1</a:t>
                      </a:r>
                      <a:endParaRPr kumimoji="1" lang="ja-JP" altLang="en-US" sz="1400" dirty="0"/>
                    </a:p>
                  </a:txBody>
                  <a:tcPr/>
                </a:tc>
                <a:tc>
                  <a:txBody>
                    <a:bodyPr/>
                    <a:lstStyle/>
                    <a:p>
                      <a:r>
                        <a:rPr kumimoji="1" lang="en-US" altLang="ja-JP" sz="1400" kern="1200" baseline="0" dirty="0" smtClean="0">
                          <a:solidFill>
                            <a:schemeClr val="dk1"/>
                          </a:solidFill>
                          <a:latin typeface="+mn-lt"/>
                          <a:ea typeface="+mn-ea"/>
                          <a:cs typeface="+mn-cs"/>
                        </a:rPr>
                        <a:t>Order Portal 1.2.4</a:t>
                      </a:r>
                      <a:endParaRPr kumimoji="1" lang="ja-JP" altLang="en-US" sz="1400" dirty="0"/>
                    </a:p>
                  </a:txBody>
                  <a:tcPr/>
                </a:tc>
              </a:tr>
              <a:tr h="373866">
                <a:tc>
                  <a:txBody>
                    <a:bodyPr/>
                    <a:lstStyle/>
                    <a:p>
                      <a:r>
                        <a:rPr kumimoji="1" lang="en-US" altLang="ja-JP" sz="1600" kern="1200" baseline="0" dirty="0" err="1" smtClean="0">
                          <a:solidFill>
                            <a:schemeClr val="dk1"/>
                          </a:solidFill>
                          <a:latin typeface="+mn-lt"/>
                          <a:ea typeface="+mn-ea"/>
                          <a:cs typeface="+mn-cs"/>
                        </a:rPr>
                        <a:t>LimeWire</a:t>
                      </a:r>
                      <a:r>
                        <a:rPr kumimoji="1" lang="en-US" altLang="ja-JP" sz="1600" kern="1200" baseline="0" dirty="0" smtClean="0">
                          <a:solidFill>
                            <a:schemeClr val="dk1"/>
                          </a:solidFill>
                          <a:latin typeface="+mn-lt"/>
                          <a:ea typeface="+mn-ea"/>
                          <a:cs typeface="+mn-cs"/>
                        </a:rPr>
                        <a:t> 5.4</a:t>
                      </a:r>
                      <a:endParaRPr kumimoji="1" lang="ja-JP" altLang="en-US" sz="1600" dirty="0"/>
                    </a:p>
                  </a:txBody>
                  <a:tcPr/>
                </a:tc>
                <a:tc>
                  <a:txBody>
                    <a:bodyPr/>
                    <a:lstStyle/>
                    <a:p>
                      <a:r>
                        <a:rPr kumimoji="1" lang="en-US" altLang="ja-JP" sz="1400" kern="1200" baseline="0" dirty="0" err="1" smtClean="0">
                          <a:solidFill>
                            <a:schemeClr val="dk1"/>
                          </a:solidFill>
                          <a:latin typeface="+mn-lt"/>
                          <a:ea typeface="+mn-ea"/>
                          <a:cs typeface="+mn-cs"/>
                        </a:rPr>
                        <a:t>MyOODB</a:t>
                      </a:r>
                      <a:r>
                        <a:rPr kumimoji="1" lang="en-US" altLang="ja-JP" sz="1400" kern="1200" baseline="0" dirty="0" smtClean="0">
                          <a:solidFill>
                            <a:schemeClr val="dk1"/>
                          </a:solidFill>
                          <a:latin typeface="+mn-lt"/>
                          <a:ea typeface="+mn-ea"/>
                          <a:cs typeface="+mn-cs"/>
                        </a:rPr>
                        <a:t> 4.0.0</a:t>
                      </a:r>
                      <a:endParaRPr kumimoji="1" lang="ja-JP" altLang="en-US" sz="1400" dirty="0"/>
                    </a:p>
                  </a:txBody>
                  <a:tcPr/>
                </a:tc>
                <a:tc>
                  <a:txBody>
                    <a:bodyPr/>
                    <a:lstStyle/>
                    <a:p>
                      <a:r>
                        <a:rPr kumimoji="1" lang="en-US" altLang="ja-JP" sz="1400" kern="1200" baseline="0" dirty="0" err="1" smtClean="0">
                          <a:solidFill>
                            <a:schemeClr val="dk1"/>
                          </a:solidFill>
                          <a:latin typeface="+mn-lt"/>
                          <a:ea typeface="+mn-ea"/>
                          <a:cs typeface="+mn-cs"/>
                        </a:rPr>
                        <a:t>Xbeans</a:t>
                      </a:r>
                      <a:r>
                        <a:rPr kumimoji="1" lang="en-US" altLang="ja-JP" sz="1400" kern="1200" baseline="0" dirty="0" smtClean="0">
                          <a:solidFill>
                            <a:schemeClr val="dk1"/>
                          </a:solidFill>
                          <a:latin typeface="+mn-lt"/>
                          <a:ea typeface="+mn-ea"/>
                          <a:cs typeface="+mn-cs"/>
                        </a:rPr>
                        <a:t> 2.0.0</a:t>
                      </a:r>
                      <a:endParaRPr kumimoji="1" lang="ja-JP" altLang="en-US" sz="1400" dirty="0"/>
                    </a:p>
                  </a:txBody>
                  <a:tcPr/>
                </a:tc>
                <a:tc>
                  <a:txBody>
                    <a:bodyPr/>
                    <a:lstStyle/>
                    <a:p>
                      <a:r>
                        <a:rPr kumimoji="1" lang="en-US" altLang="ja-JP" sz="1400" kern="1200" baseline="0" dirty="0" smtClean="0">
                          <a:solidFill>
                            <a:schemeClr val="dk1"/>
                          </a:solidFill>
                          <a:latin typeface="+mn-lt"/>
                          <a:ea typeface="+mn-ea"/>
                          <a:cs typeface="+mn-cs"/>
                        </a:rPr>
                        <a:t>Arianne RPG 0.80</a:t>
                      </a:r>
                      <a:endParaRPr kumimoji="1" lang="ja-JP" altLang="en-US" sz="1400" dirty="0"/>
                    </a:p>
                  </a:txBody>
                  <a:tcPr/>
                </a:tc>
              </a:tr>
              <a:tr h="645303">
                <a:tc>
                  <a:txBody>
                    <a:bodyPr/>
                    <a:lstStyle/>
                    <a:p>
                      <a:endParaRPr kumimoji="1" lang="ja-JP" altLang="en-US" sz="1400" dirty="0"/>
                    </a:p>
                  </a:txBody>
                  <a:tcPr/>
                </a:tc>
                <a:tc>
                  <a:txBody>
                    <a:bodyPr/>
                    <a:lstStyle/>
                    <a:p>
                      <a:r>
                        <a:rPr kumimoji="1" lang="en-US" altLang="ja-JP" sz="1400" kern="1200" baseline="0" dirty="0" err="1" smtClean="0">
                          <a:solidFill>
                            <a:schemeClr val="dk1"/>
                          </a:solidFill>
                          <a:latin typeface="+mn-lt"/>
                          <a:ea typeface="+mn-ea"/>
                          <a:cs typeface="+mn-cs"/>
                        </a:rPr>
                        <a:t>NeoDatis</a:t>
                      </a:r>
                      <a:r>
                        <a:rPr kumimoji="1" lang="en-US" altLang="ja-JP" sz="1400" kern="1200" baseline="0" dirty="0" smtClean="0">
                          <a:solidFill>
                            <a:schemeClr val="dk1"/>
                          </a:solidFill>
                          <a:latin typeface="+mn-lt"/>
                          <a:ea typeface="+mn-ea"/>
                          <a:cs typeface="+mn-cs"/>
                        </a:rPr>
                        <a:t> 1.9.22.674</a:t>
                      </a:r>
                      <a:endParaRPr kumimoji="1" lang="ja-JP" altLang="en-US" sz="1400" dirty="0"/>
                    </a:p>
                  </a:txBody>
                  <a:tcPr/>
                </a:tc>
                <a:tc>
                  <a:txBody>
                    <a:bodyPr/>
                    <a:lstStyle/>
                    <a:p>
                      <a:r>
                        <a:rPr kumimoji="1" lang="en-US" altLang="ja-JP" sz="1400" kern="1200" baseline="0" dirty="0" err="1" smtClean="0">
                          <a:solidFill>
                            <a:schemeClr val="dk1"/>
                          </a:solidFill>
                          <a:latin typeface="+mn-lt"/>
                          <a:ea typeface="+mn-ea"/>
                          <a:cs typeface="+mn-cs"/>
                        </a:rPr>
                        <a:t>Xerces</a:t>
                      </a:r>
                      <a:r>
                        <a:rPr kumimoji="1" lang="en-US" altLang="ja-JP" sz="1400" kern="1200" baseline="0" dirty="0" smtClean="0">
                          <a:solidFill>
                            <a:schemeClr val="dk1"/>
                          </a:solidFill>
                          <a:latin typeface="+mn-lt"/>
                          <a:ea typeface="+mn-ea"/>
                          <a:cs typeface="+mn-cs"/>
                        </a:rPr>
                        <a:t>-J 2.9.0</a:t>
                      </a:r>
                      <a:endParaRPr kumimoji="1" lang="ja-JP" altLang="en-US" sz="1400" dirty="0"/>
                    </a:p>
                  </a:txBody>
                  <a:tcPr/>
                </a:tc>
                <a:tc>
                  <a:txBody>
                    <a:bodyPr/>
                    <a:lstStyle/>
                    <a:p>
                      <a:r>
                        <a:rPr kumimoji="1" lang="en-US" altLang="ja-JP" sz="1400" kern="1200" baseline="0" dirty="0" err="1" smtClean="0">
                          <a:solidFill>
                            <a:schemeClr val="dk1"/>
                          </a:solidFill>
                          <a:latin typeface="+mn-lt"/>
                          <a:ea typeface="+mn-ea"/>
                          <a:cs typeface="+mn-cs"/>
                        </a:rPr>
                        <a:t>JBoss</a:t>
                      </a:r>
                      <a:r>
                        <a:rPr kumimoji="1" lang="en-US" altLang="ja-JP" sz="1400" kern="1200" baseline="0" dirty="0" smtClean="0">
                          <a:solidFill>
                            <a:schemeClr val="dk1"/>
                          </a:solidFill>
                          <a:latin typeface="+mn-lt"/>
                          <a:ea typeface="+mn-ea"/>
                          <a:cs typeface="+mn-cs"/>
                        </a:rPr>
                        <a:t> Wiki Beta2</a:t>
                      </a:r>
                      <a:endParaRPr kumimoji="1" lang="ja-JP" altLang="en-US" sz="1400" dirty="0"/>
                    </a:p>
                  </a:txBody>
                  <a:tcPr/>
                </a:tc>
              </a:tr>
              <a:tr h="373866">
                <a:tc>
                  <a:txBody>
                    <a:bodyPr/>
                    <a:lstStyle/>
                    <a:p>
                      <a:endParaRPr kumimoji="1" lang="ja-JP" altLang="en-US" sz="1400" dirty="0"/>
                    </a:p>
                  </a:txBody>
                  <a:tcPr/>
                </a:tc>
                <a:tc>
                  <a:txBody>
                    <a:bodyPr/>
                    <a:lstStyle/>
                    <a:p>
                      <a:r>
                        <a:rPr kumimoji="1" lang="en-US" altLang="ja-JP" sz="1400" kern="1200" baseline="0" dirty="0" smtClean="0">
                          <a:solidFill>
                            <a:schemeClr val="dk1"/>
                          </a:solidFill>
                          <a:latin typeface="+mn-lt"/>
                          <a:ea typeface="+mn-ea"/>
                          <a:cs typeface="+mn-cs"/>
                        </a:rPr>
                        <a:t>OZONE 1.1</a:t>
                      </a:r>
                      <a:endParaRPr kumimoji="1" lang="ja-JP" altLang="en-US" sz="1400" dirty="0"/>
                    </a:p>
                  </a:txBody>
                  <a:tcPr/>
                </a:tc>
                <a:tc>
                  <a:txBody>
                    <a:bodyPr/>
                    <a:lstStyle/>
                    <a:p>
                      <a:r>
                        <a:rPr kumimoji="1" lang="en-US" altLang="ja-JP" sz="1400" kern="1200" baseline="0" dirty="0" smtClean="0">
                          <a:solidFill>
                            <a:schemeClr val="dk1"/>
                          </a:solidFill>
                          <a:latin typeface="+mn-lt"/>
                          <a:ea typeface="+mn-ea"/>
                          <a:cs typeface="+mn-cs"/>
                        </a:rPr>
                        <a:t>XOM 1.2.4</a:t>
                      </a:r>
                      <a:endParaRPr kumimoji="1" lang="ja-JP" altLang="en-US" sz="1400" dirty="0"/>
                    </a:p>
                  </a:txBody>
                  <a:tcPr/>
                </a:tc>
                <a:tc>
                  <a:txBody>
                    <a:bodyPr/>
                    <a:lstStyle/>
                    <a:p>
                      <a:r>
                        <a:rPr kumimoji="1" lang="en-US" altLang="ja-JP" sz="1400" kern="1200" baseline="0" dirty="0" smtClean="0">
                          <a:solidFill>
                            <a:schemeClr val="dk1"/>
                          </a:solidFill>
                          <a:latin typeface="+mn-lt"/>
                          <a:ea typeface="+mn-ea"/>
                          <a:cs typeface="+mn-cs"/>
                        </a:rPr>
                        <a:t>JSP Wiki 2.8.3</a:t>
                      </a:r>
                      <a:endParaRPr kumimoji="1" lang="ja-JP" altLang="en-US" sz="1400" dirty="0"/>
                    </a:p>
                  </a:txBody>
                  <a:tcPr/>
                </a:tc>
              </a:tr>
              <a:tr h="373866">
                <a:tc>
                  <a:txBody>
                    <a:bodyPr/>
                    <a:lstStyle/>
                    <a:p>
                      <a:endParaRPr kumimoji="1" lang="ja-JP" altLang="en-US" sz="1400" dirty="0"/>
                    </a:p>
                  </a:txBody>
                  <a:tcPr/>
                </a:tc>
                <a:tc>
                  <a:txBody>
                    <a:bodyPr/>
                    <a:lstStyle/>
                    <a:p>
                      <a:r>
                        <a:rPr kumimoji="1" lang="en-US" altLang="ja-JP" sz="1400" kern="1200" baseline="0" dirty="0" err="1" smtClean="0">
                          <a:solidFill>
                            <a:schemeClr val="dk1"/>
                          </a:solidFill>
                          <a:latin typeface="+mn-lt"/>
                          <a:ea typeface="+mn-ea"/>
                          <a:cs typeface="+mn-cs"/>
                        </a:rPr>
                        <a:t>tinySQL</a:t>
                      </a:r>
                      <a:r>
                        <a:rPr kumimoji="1" lang="en-US" altLang="ja-JP" sz="1400" kern="1200" baseline="0" dirty="0" smtClean="0">
                          <a:solidFill>
                            <a:schemeClr val="dk1"/>
                          </a:solidFill>
                          <a:latin typeface="+mn-lt"/>
                          <a:ea typeface="+mn-ea"/>
                          <a:cs typeface="+mn-cs"/>
                        </a:rPr>
                        <a:t> 2.26</a:t>
                      </a:r>
                      <a:endParaRPr kumimoji="1" lang="ja-JP" altLang="en-US" sz="1400" dirty="0"/>
                    </a:p>
                  </a:txBody>
                  <a:tcPr/>
                </a:tc>
                <a:tc>
                  <a:txBody>
                    <a:bodyPr/>
                    <a:lstStyle/>
                    <a:p>
                      <a:r>
                        <a:rPr kumimoji="1" lang="en-US" altLang="ja-JP" sz="1400" kern="1200" baseline="0" dirty="0" smtClean="0">
                          <a:solidFill>
                            <a:schemeClr val="dk1"/>
                          </a:solidFill>
                          <a:latin typeface="+mn-lt"/>
                          <a:ea typeface="+mn-ea"/>
                          <a:cs typeface="+mn-cs"/>
                        </a:rPr>
                        <a:t>XPP3 1.1.4</a:t>
                      </a:r>
                      <a:endParaRPr kumimoji="1" lang="ja-JP" altLang="en-US" sz="1400" dirty="0"/>
                    </a:p>
                  </a:txBody>
                  <a:tcPr/>
                </a:tc>
                <a:tc>
                  <a:txBody>
                    <a:bodyPr/>
                    <a:lstStyle/>
                    <a:p>
                      <a:r>
                        <a:rPr kumimoji="1" lang="en-US" altLang="ja-JP" sz="1400" kern="1200" baseline="0" dirty="0" err="1" smtClean="0">
                          <a:solidFill>
                            <a:schemeClr val="dk1"/>
                          </a:solidFill>
                          <a:latin typeface="+mn-lt"/>
                          <a:ea typeface="+mn-ea"/>
                          <a:cs typeface="+mn-cs"/>
                        </a:rPr>
                        <a:t>SnipSnap</a:t>
                      </a:r>
                      <a:r>
                        <a:rPr kumimoji="1" lang="en-US" altLang="ja-JP" sz="1400" kern="1200" baseline="0" dirty="0" smtClean="0">
                          <a:solidFill>
                            <a:schemeClr val="dk1"/>
                          </a:solidFill>
                          <a:latin typeface="+mn-lt"/>
                          <a:ea typeface="+mn-ea"/>
                          <a:cs typeface="+mn-cs"/>
                        </a:rPr>
                        <a:t> 1.0b3</a:t>
                      </a:r>
                      <a:endParaRPr kumimoji="1" lang="ja-JP" altLang="en-US" sz="1400" dirty="0"/>
                    </a:p>
                  </a:txBody>
                  <a:tcPr/>
                </a:tc>
              </a:tr>
              <a:tr h="373866">
                <a:tc>
                  <a:txBody>
                    <a:bodyPr/>
                    <a:lstStyle/>
                    <a:p>
                      <a:endParaRPr kumimoji="1" lang="ja-JP" altLang="en-US" sz="1400" dirty="0"/>
                    </a:p>
                  </a:txBody>
                  <a:tcPr/>
                </a:tc>
                <a:tc>
                  <a:txBody>
                    <a:bodyPr/>
                    <a:lstStyle/>
                    <a:p>
                      <a:endParaRPr kumimoji="1" lang="ja-JP" altLang="en-US" sz="1400"/>
                    </a:p>
                  </a:txBody>
                  <a:tcPr/>
                </a:tc>
                <a:tc>
                  <a:txBody>
                    <a:bodyPr/>
                    <a:lstStyle/>
                    <a:p>
                      <a:r>
                        <a:rPr kumimoji="1" lang="en-US" altLang="ja-JP" sz="1400" kern="1200" baseline="0" dirty="0" err="1" smtClean="0">
                          <a:solidFill>
                            <a:schemeClr val="dk1"/>
                          </a:solidFill>
                          <a:latin typeface="+mn-lt"/>
                          <a:ea typeface="+mn-ea"/>
                          <a:cs typeface="+mn-cs"/>
                        </a:rPr>
                        <a:t>Xstream</a:t>
                      </a:r>
                      <a:r>
                        <a:rPr kumimoji="1" lang="en-US" altLang="ja-JP" sz="1400" kern="1200" baseline="0" dirty="0" smtClean="0">
                          <a:solidFill>
                            <a:schemeClr val="dk1"/>
                          </a:solidFill>
                          <a:latin typeface="+mn-lt"/>
                          <a:ea typeface="+mn-ea"/>
                          <a:cs typeface="+mn-cs"/>
                        </a:rPr>
                        <a:t> 1.3.1</a:t>
                      </a:r>
                      <a:endParaRPr kumimoji="1" lang="ja-JP" altLang="en-US" sz="1400" dirty="0"/>
                    </a:p>
                  </a:txBody>
                  <a:tcPr/>
                </a:tc>
                <a:tc>
                  <a:txBody>
                    <a:bodyPr/>
                    <a:lstStyle/>
                    <a:p>
                      <a:endParaRPr kumimoji="1" lang="ja-JP" altLang="en-US" sz="1400" dirty="0"/>
                    </a:p>
                  </a:txBody>
                  <a:tcPr/>
                </a:tc>
              </a:tr>
            </a:tbl>
          </a:graphicData>
        </a:graphic>
      </p:graphicFrame>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37</a:t>
            </a:fld>
            <a:endParaRPr kumimoji="1" lang="ja-JP" altLang="en-US"/>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メソッド情報の抽出</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ソースコードの構文解析</a:t>
            </a:r>
            <a:r>
              <a:rPr kumimoji="1" lang="ja-JP" altLang="en-US" smtClean="0"/>
              <a:t>を行い</a:t>
            </a:r>
            <a:r>
              <a:rPr lang="ja-JP" altLang="en-US" smtClean="0"/>
              <a:t>各メソッドから</a:t>
            </a:r>
            <a:r>
              <a:rPr kumimoji="1" lang="ja-JP" altLang="en-US" smtClean="0"/>
              <a:t>以下</a:t>
            </a:r>
            <a:r>
              <a:rPr kumimoji="1" lang="ja-JP" altLang="en-US" dirty="0" smtClean="0"/>
              <a:t>の情報を抽出</a:t>
            </a:r>
            <a:endParaRPr kumimoji="1" lang="en-US" altLang="ja-JP" dirty="0" smtClean="0"/>
          </a:p>
          <a:p>
            <a:pPr lvl="1"/>
            <a:r>
              <a:rPr kumimoji="1" lang="ja-JP" altLang="en-US" dirty="0" smtClean="0"/>
              <a:t>メソッド名</a:t>
            </a:r>
            <a:endParaRPr kumimoji="1" lang="en-US" altLang="ja-JP" dirty="0" smtClean="0"/>
          </a:p>
          <a:p>
            <a:pPr lvl="1"/>
            <a:r>
              <a:rPr lang="ja-JP" altLang="en-US" dirty="0" smtClean="0"/>
              <a:t>戻り値の型名</a:t>
            </a:r>
            <a:endParaRPr lang="en-US" altLang="ja-JP" dirty="0" smtClean="0"/>
          </a:p>
          <a:p>
            <a:pPr lvl="1"/>
            <a:r>
              <a:rPr kumimoji="1" lang="ja-JP" altLang="en-US" dirty="0" smtClean="0"/>
              <a:t>仮引数の型名</a:t>
            </a:r>
            <a:r>
              <a:rPr lang="ja-JP" altLang="en-US" dirty="0" smtClean="0"/>
              <a:t>・仮引数名</a:t>
            </a:r>
            <a:endParaRPr kumimoji="1" lang="en-US" altLang="ja-JP" dirty="0" smtClean="0"/>
          </a:p>
          <a:p>
            <a:pPr lvl="1"/>
            <a:r>
              <a:rPr kumimoji="1" lang="ja-JP" altLang="en-US" dirty="0" smtClean="0"/>
              <a:t>クラス名</a:t>
            </a:r>
            <a:endParaRPr kumimoji="1" lang="en-US" altLang="ja-JP" dirty="0" smtClean="0"/>
          </a:p>
          <a:p>
            <a:endParaRPr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38</a:t>
            </a:fld>
            <a:endParaRPr kumimoji="1" lang="ja-JP" altLang="en-US"/>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just"/>
            <a:r>
              <a:rPr lang="ja-JP" altLang="en-US" dirty="0" smtClean="0"/>
              <a:t>概要</a:t>
            </a:r>
            <a:endParaRPr kumimoji="1" lang="ja-JP" altLang="en-US" dirty="0"/>
          </a:p>
        </p:txBody>
      </p:sp>
      <p:sp>
        <p:nvSpPr>
          <p:cNvPr id="3" name="コンテンツ プレースホルダ 2"/>
          <p:cNvSpPr>
            <a:spLocks noGrp="1"/>
          </p:cNvSpPr>
          <p:nvPr>
            <p:ph idx="1"/>
          </p:nvPr>
        </p:nvSpPr>
        <p:spPr/>
        <p:txBody>
          <a:bodyPr/>
          <a:lstStyle/>
          <a:p>
            <a:endParaRPr kumimoji="1" lang="ja-JP" altLang="en-US" dirty="0"/>
          </a:p>
        </p:txBody>
      </p:sp>
      <p:sp>
        <p:nvSpPr>
          <p:cNvPr id="4" name="スライド番号プレースホルダ 3"/>
          <p:cNvSpPr>
            <a:spLocks noGrp="1"/>
          </p:cNvSpPr>
          <p:nvPr>
            <p:ph type="sldNum" sz="quarter" idx="12"/>
          </p:nvPr>
        </p:nvSpPr>
        <p:spPr>
          <a:xfrm>
            <a:off x="7042150" y="5938838"/>
            <a:ext cx="1905000" cy="457200"/>
          </a:xfrm>
        </p:spPr>
        <p:txBody>
          <a:bodyPr/>
          <a:lstStyle/>
          <a:p>
            <a:fld id="{5345D66B-3CB7-446E-9308-80CBA0A58CFD}" type="slidenum">
              <a:rPr lang="en-US" altLang="ja-JP"/>
              <a:pPr/>
              <a:t>39</a:t>
            </a:fld>
            <a:endParaRPr lang="en-US" altLang="ja-JP"/>
          </a:p>
        </p:txBody>
      </p:sp>
      <p:sp>
        <p:nvSpPr>
          <p:cNvPr id="5" name="AutoShape 20"/>
          <p:cNvSpPr>
            <a:spLocks noChangeArrowheads="1"/>
          </p:cNvSpPr>
          <p:nvPr/>
        </p:nvSpPr>
        <p:spPr bwMode="auto">
          <a:xfrm>
            <a:off x="152400" y="3124200"/>
            <a:ext cx="4114800" cy="533400"/>
          </a:xfrm>
          <a:prstGeom prst="roundRect">
            <a:avLst>
              <a:gd name="adj" fmla="val 16667"/>
            </a:avLst>
          </a:prstGeom>
          <a:solidFill>
            <a:schemeClr val="bg1"/>
          </a:solidFill>
          <a:ln w="9525">
            <a:solidFill>
              <a:schemeClr val="tx1"/>
            </a:solidFill>
            <a:round/>
            <a:headEnd/>
            <a:tailEnd/>
          </a:ln>
          <a:effectLst/>
        </p:spPr>
        <p:txBody>
          <a:bodyPr wrap="none" anchor="ctr"/>
          <a:lstStyle/>
          <a:p>
            <a:endParaRPr lang="ja-JP" altLang="ja-JP" sz="1600">
              <a:latin typeface="Arial" charset="0"/>
            </a:endParaRPr>
          </a:p>
        </p:txBody>
      </p:sp>
      <p:sp>
        <p:nvSpPr>
          <p:cNvPr id="6" name="AutoShape 21"/>
          <p:cNvSpPr>
            <a:spLocks noChangeArrowheads="1"/>
          </p:cNvSpPr>
          <p:nvPr/>
        </p:nvSpPr>
        <p:spPr bwMode="auto">
          <a:xfrm>
            <a:off x="76200" y="3048000"/>
            <a:ext cx="4114800" cy="533400"/>
          </a:xfrm>
          <a:prstGeom prst="roundRect">
            <a:avLst>
              <a:gd name="adj" fmla="val 16667"/>
            </a:avLst>
          </a:prstGeom>
          <a:solidFill>
            <a:schemeClr val="bg1"/>
          </a:solidFill>
          <a:ln w="9525">
            <a:solidFill>
              <a:schemeClr val="tx1"/>
            </a:solidFill>
            <a:round/>
            <a:headEnd/>
            <a:tailEnd/>
          </a:ln>
          <a:effectLst/>
        </p:spPr>
        <p:txBody>
          <a:bodyPr wrap="none" anchor="ctr"/>
          <a:lstStyle/>
          <a:p>
            <a:endParaRPr lang="ja-JP" altLang="ja-JP" sz="1600">
              <a:latin typeface="Arial" charset="0"/>
            </a:endParaRPr>
          </a:p>
        </p:txBody>
      </p:sp>
      <p:sp>
        <p:nvSpPr>
          <p:cNvPr id="7" name="AutoShape 22"/>
          <p:cNvSpPr>
            <a:spLocks noChangeArrowheads="1"/>
          </p:cNvSpPr>
          <p:nvPr/>
        </p:nvSpPr>
        <p:spPr bwMode="auto">
          <a:xfrm>
            <a:off x="0" y="2971800"/>
            <a:ext cx="4114800" cy="533400"/>
          </a:xfrm>
          <a:prstGeom prst="roundRect">
            <a:avLst>
              <a:gd name="adj" fmla="val 16667"/>
            </a:avLst>
          </a:prstGeom>
          <a:solidFill>
            <a:schemeClr val="bg1"/>
          </a:solidFill>
          <a:ln w="9525">
            <a:solidFill>
              <a:schemeClr val="tx1"/>
            </a:solidFill>
            <a:round/>
            <a:headEnd/>
            <a:tailEnd/>
          </a:ln>
          <a:effectLst/>
        </p:spPr>
        <p:txBody>
          <a:bodyPr wrap="none" anchor="ctr"/>
          <a:lstStyle/>
          <a:p>
            <a:r>
              <a:rPr lang="en-US" altLang="ja-JP" sz="1600" dirty="0">
                <a:latin typeface="Arial" charset="0"/>
              </a:rPr>
              <a:t>(void) </a:t>
            </a:r>
            <a:r>
              <a:rPr lang="en-US" altLang="ja-JP" sz="1600" u="sng" dirty="0">
                <a:latin typeface="Arial" charset="0"/>
              </a:rPr>
              <a:t>add</a:t>
            </a:r>
            <a:r>
              <a:rPr lang="en-US" altLang="ja-JP" sz="1600" dirty="0">
                <a:latin typeface="Arial" charset="0"/>
              </a:rPr>
              <a:t> </a:t>
            </a:r>
            <a:r>
              <a:rPr lang="en-US" altLang="ja-JP" sz="1600" u="sng" dirty="0">
                <a:latin typeface="Arial" charset="0"/>
              </a:rPr>
              <a:t>Product</a:t>
            </a:r>
            <a:r>
              <a:rPr lang="en-US" altLang="ja-JP" sz="1600" dirty="0">
                <a:latin typeface="Arial" charset="0"/>
              </a:rPr>
              <a:t>(</a:t>
            </a:r>
            <a:r>
              <a:rPr lang="en-US" altLang="ja-JP" sz="1600" u="sng" dirty="0">
                <a:latin typeface="Arial" charset="0"/>
              </a:rPr>
              <a:t>Product</a:t>
            </a:r>
            <a:r>
              <a:rPr lang="en-US" altLang="ja-JP" sz="1600" dirty="0">
                <a:latin typeface="Arial" charset="0"/>
              </a:rPr>
              <a:t>) in class </a:t>
            </a:r>
            <a:r>
              <a:rPr lang="en-US" altLang="ja-JP" sz="1600" u="sng" dirty="0">
                <a:latin typeface="Arial" charset="0"/>
              </a:rPr>
              <a:t>Stock</a:t>
            </a:r>
          </a:p>
          <a:p>
            <a:r>
              <a:rPr lang="en-US" altLang="ja-JP" sz="1600" dirty="0">
                <a:latin typeface="Arial" charset="0"/>
              </a:rPr>
              <a:t>         </a:t>
            </a:r>
            <a:r>
              <a:rPr lang="ja-JP" altLang="en-US" sz="1600" dirty="0">
                <a:latin typeface="Arial" charset="0"/>
              </a:rPr>
              <a:t>動詞  名詞</a:t>
            </a:r>
            <a:r>
              <a:rPr lang="en-US" altLang="ja-JP" sz="1600" dirty="0">
                <a:latin typeface="Arial" charset="0"/>
              </a:rPr>
              <a:t>1    </a:t>
            </a:r>
            <a:r>
              <a:rPr lang="ja-JP" altLang="en-US" sz="1600" dirty="0">
                <a:latin typeface="Arial" charset="0"/>
              </a:rPr>
              <a:t>名詞</a:t>
            </a:r>
            <a:r>
              <a:rPr lang="en-US" altLang="ja-JP" sz="1600" dirty="0">
                <a:latin typeface="Arial" charset="0"/>
              </a:rPr>
              <a:t>1                 </a:t>
            </a:r>
            <a:r>
              <a:rPr lang="ja-JP" altLang="en-US" sz="1600" dirty="0">
                <a:latin typeface="Arial" charset="0"/>
              </a:rPr>
              <a:t>名詞</a:t>
            </a:r>
            <a:r>
              <a:rPr lang="en-US" altLang="ja-JP" sz="1600" dirty="0">
                <a:latin typeface="Arial" charset="0"/>
              </a:rPr>
              <a:t>2</a:t>
            </a:r>
          </a:p>
        </p:txBody>
      </p:sp>
      <p:sp>
        <p:nvSpPr>
          <p:cNvPr id="8" name="Text Box 23"/>
          <p:cNvSpPr txBox="1">
            <a:spLocks noChangeArrowheads="1"/>
          </p:cNvSpPr>
          <p:nvPr/>
        </p:nvSpPr>
        <p:spPr bwMode="auto">
          <a:xfrm>
            <a:off x="5257800" y="2209800"/>
            <a:ext cx="1219200" cy="336550"/>
          </a:xfrm>
          <a:prstGeom prst="rect">
            <a:avLst/>
          </a:prstGeom>
          <a:noFill/>
          <a:ln w="9525">
            <a:noFill/>
            <a:miter lim="800000"/>
            <a:headEnd/>
            <a:tailEnd/>
          </a:ln>
          <a:effectLst/>
        </p:spPr>
        <p:txBody>
          <a:bodyPr>
            <a:spAutoFit/>
          </a:bodyPr>
          <a:lstStyle/>
          <a:p>
            <a:r>
              <a:rPr lang="ja-JP" altLang="en-US" sz="1600">
                <a:solidFill>
                  <a:srgbClr val="008000"/>
                </a:solidFill>
                <a:latin typeface="Arial" charset="0"/>
                <a:ea typeface="HGS創英角ｺﾞｼｯｸUB" pitchFamily="50" charset="-128"/>
              </a:rPr>
              <a:t>抽出ルール</a:t>
            </a:r>
          </a:p>
        </p:txBody>
      </p:sp>
      <p:sp>
        <p:nvSpPr>
          <p:cNvPr id="9" name="Text Box 24"/>
          <p:cNvSpPr txBox="1">
            <a:spLocks noChangeArrowheads="1"/>
          </p:cNvSpPr>
          <p:nvPr/>
        </p:nvSpPr>
        <p:spPr bwMode="auto">
          <a:xfrm>
            <a:off x="228600" y="2590800"/>
            <a:ext cx="1403350" cy="336550"/>
          </a:xfrm>
          <a:prstGeom prst="rect">
            <a:avLst/>
          </a:prstGeom>
          <a:noFill/>
          <a:ln w="9525">
            <a:noFill/>
            <a:miter lim="800000"/>
            <a:headEnd/>
            <a:tailEnd/>
          </a:ln>
          <a:effectLst/>
        </p:spPr>
        <p:txBody>
          <a:bodyPr wrap="none">
            <a:spAutoFit/>
          </a:bodyPr>
          <a:lstStyle/>
          <a:p>
            <a:r>
              <a:rPr lang="ja-JP" altLang="en-US" sz="1600">
                <a:solidFill>
                  <a:srgbClr val="008000"/>
                </a:solidFill>
                <a:ea typeface="HGS創英角ｺﾞｼｯｸUB" pitchFamily="50" charset="-128"/>
              </a:rPr>
              <a:t>メソッド情報</a:t>
            </a:r>
          </a:p>
        </p:txBody>
      </p:sp>
      <p:sp>
        <p:nvSpPr>
          <p:cNvPr id="10" name="Text Box 25"/>
          <p:cNvSpPr txBox="1">
            <a:spLocks noChangeArrowheads="1"/>
          </p:cNvSpPr>
          <p:nvPr/>
        </p:nvSpPr>
        <p:spPr bwMode="auto">
          <a:xfrm>
            <a:off x="1066800" y="4038600"/>
            <a:ext cx="2879725" cy="336550"/>
          </a:xfrm>
          <a:prstGeom prst="rect">
            <a:avLst/>
          </a:prstGeom>
          <a:noFill/>
          <a:ln w="9525">
            <a:noFill/>
            <a:miter lim="800000"/>
            <a:headEnd/>
            <a:tailEnd/>
          </a:ln>
          <a:effectLst/>
        </p:spPr>
        <p:txBody>
          <a:bodyPr wrap="none">
            <a:spAutoFit/>
          </a:bodyPr>
          <a:lstStyle/>
          <a:p>
            <a:r>
              <a:rPr lang="ja-JP" altLang="en-US" sz="1600">
                <a:solidFill>
                  <a:srgbClr val="008000"/>
                </a:solidFill>
                <a:latin typeface="HGS創英角ｺﾞｼｯｸUB" pitchFamily="50" charset="-128"/>
                <a:ea typeface="HGS創英角ｺﾞｼｯｸUB" pitchFamily="50" charset="-128"/>
              </a:rPr>
              <a:t>動詞</a:t>
            </a:r>
            <a:r>
              <a:rPr lang="en-US" altLang="ja-JP" sz="1600">
                <a:solidFill>
                  <a:srgbClr val="008000"/>
                </a:solidFill>
                <a:latin typeface="HGS創英角ｺﾞｼｯｸUB" pitchFamily="50" charset="-128"/>
                <a:ea typeface="HGS創英角ｺﾞｼｯｸUB" pitchFamily="50" charset="-128"/>
              </a:rPr>
              <a:t>-</a:t>
            </a:r>
            <a:r>
              <a:rPr lang="ja-JP" altLang="en-US" sz="1600">
                <a:solidFill>
                  <a:srgbClr val="008000"/>
                </a:solidFill>
                <a:latin typeface="HGS創英角ｺﾞｼｯｸUB" pitchFamily="50" charset="-128"/>
                <a:ea typeface="HGS創英角ｺﾞｼｯｸUB" pitchFamily="50" charset="-128"/>
              </a:rPr>
              <a:t>直接目的語</a:t>
            </a:r>
            <a:r>
              <a:rPr lang="en-US" altLang="ja-JP" sz="1600">
                <a:solidFill>
                  <a:srgbClr val="008000"/>
                </a:solidFill>
                <a:latin typeface="HGS創英角ｺﾞｼｯｸUB" pitchFamily="50" charset="-128"/>
                <a:ea typeface="HGS創英角ｺﾞｼｯｸUB" pitchFamily="50" charset="-128"/>
              </a:rPr>
              <a:t>-</a:t>
            </a:r>
            <a:r>
              <a:rPr lang="ja-JP" altLang="en-US" sz="1600">
                <a:solidFill>
                  <a:srgbClr val="008000"/>
                </a:solidFill>
                <a:latin typeface="HGS創英角ｺﾞｼｯｸUB" pitchFamily="50" charset="-128"/>
                <a:ea typeface="HGS創英角ｺﾞｼｯｸUB" pitchFamily="50" charset="-128"/>
              </a:rPr>
              <a:t>間接目的語</a:t>
            </a:r>
          </a:p>
        </p:txBody>
      </p:sp>
      <p:sp>
        <p:nvSpPr>
          <p:cNvPr id="11" name="Documents"/>
          <p:cNvSpPr>
            <a:spLocks noEditPoints="1" noChangeArrowheads="1"/>
          </p:cNvSpPr>
          <p:nvPr/>
        </p:nvSpPr>
        <p:spPr bwMode="auto">
          <a:xfrm>
            <a:off x="1600200" y="1828800"/>
            <a:ext cx="762000" cy="533400"/>
          </a:xfrm>
          <a:custGeom>
            <a:avLst/>
            <a:gdLst>
              <a:gd name="T0" fmla="*/ 0 w 21600"/>
              <a:gd name="T1" fmla="*/ 2800 h 21600"/>
              <a:gd name="T2" fmla="*/ 3468 w 21600"/>
              <a:gd name="T3" fmla="*/ 0 h 21600"/>
              <a:gd name="T4" fmla="*/ 21653 w 21600"/>
              <a:gd name="T5" fmla="*/ 18828 h 21600"/>
              <a:gd name="T6" fmla="*/ 19954 w 21600"/>
              <a:gd name="T7" fmla="*/ 20214 h 21600"/>
              <a:gd name="T8" fmla="*/ 18256 w 21600"/>
              <a:gd name="T9" fmla="*/ 21628 h 21600"/>
              <a:gd name="T10" fmla="*/ 19954 w 21600"/>
              <a:gd name="T11" fmla="*/ 1428 h 21600"/>
              <a:gd name="T12" fmla="*/ 18256 w 21600"/>
              <a:gd name="T13" fmla="*/ 2800 h 21600"/>
              <a:gd name="T14" fmla="*/ 1645 w 21600"/>
              <a:gd name="T15" fmla="*/ 1428 h 21600"/>
              <a:gd name="T16" fmla="*/ 21600 w 21600"/>
              <a:gd name="T17" fmla="*/ 0 h 21600"/>
              <a:gd name="T18" fmla="*/ 10800 w 21600"/>
              <a:gd name="T19" fmla="*/ 0 h 21600"/>
              <a:gd name="T20" fmla="*/ 0 w 21600"/>
              <a:gd name="T21" fmla="*/ 10800 h 21600"/>
              <a:gd name="T22" fmla="*/ 21600 w 21600"/>
              <a:gd name="T23" fmla="*/ 10800 h 21600"/>
              <a:gd name="T24" fmla="*/ 1645 w 21600"/>
              <a:gd name="T25" fmla="*/ 4171 h 21600"/>
              <a:gd name="T26" fmla="*/ 16522 w 21600"/>
              <a:gd name="T27" fmla="*/ 17314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T24" t="T25" r="T26" b="T27"/>
            <a:pathLst>
              <a:path w="21600" h="21600" extrusionOk="0">
                <a:moveTo>
                  <a:pt x="0" y="18014"/>
                </a:moveTo>
                <a:lnTo>
                  <a:pt x="0" y="2800"/>
                </a:lnTo>
                <a:lnTo>
                  <a:pt x="1645" y="2800"/>
                </a:lnTo>
                <a:lnTo>
                  <a:pt x="1645" y="1428"/>
                </a:lnTo>
                <a:lnTo>
                  <a:pt x="3468" y="1428"/>
                </a:lnTo>
                <a:lnTo>
                  <a:pt x="3468" y="0"/>
                </a:lnTo>
                <a:lnTo>
                  <a:pt x="21653" y="0"/>
                </a:lnTo>
                <a:lnTo>
                  <a:pt x="21653" y="18828"/>
                </a:lnTo>
                <a:lnTo>
                  <a:pt x="19954" y="18828"/>
                </a:lnTo>
                <a:lnTo>
                  <a:pt x="19954" y="20214"/>
                </a:lnTo>
                <a:lnTo>
                  <a:pt x="18256" y="20214"/>
                </a:lnTo>
                <a:lnTo>
                  <a:pt x="18256" y="21600"/>
                </a:lnTo>
                <a:lnTo>
                  <a:pt x="4434" y="21600"/>
                </a:lnTo>
                <a:lnTo>
                  <a:pt x="0" y="18014"/>
                </a:lnTo>
                <a:close/>
              </a:path>
              <a:path w="21600" h="21600" extrusionOk="0">
                <a:moveTo>
                  <a:pt x="3486" y="1428"/>
                </a:moveTo>
                <a:lnTo>
                  <a:pt x="19954" y="1428"/>
                </a:lnTo>
                <a:lnTo>
                  <a:pt x="19954" y="20214"/>
                </a:lnTo>
                <a:lnTo>
                  <a:pt x="18256" y="20214"/>
                </a:lnTo>
                <a:lnTo>
                  <a:pt x="18256" y="2800"/>
                </a:lnTo>
                <a:lnTo>
                  <a:pt x="1645" y="2800"/>
                </a:lnTo>
                <a:lnTo>
                  <a:pt x="1645" y="1428"/>
                </a:lnTo>
                <a:lnTo>
                  <a:pt x="3486" y="1428"/>
                </a:lnTo>
                <a:close/>
              </a:path>
              <a:path w="21600" h="21600" extrusionOk="0">
                <a:moveTo>
                  <a:pt x="0" y="18014"/>
                </a:moveTo>
                <a:lnTo>
                  <a:pt x="4434" y="18000"/>
                </a:lnTo>
                <a:lnTo>
                  <a:pt x="4434" y="21600"/>
                </a:lnTo>
                <a:lnTo>
                  <a:pt x="0" y="18014"/>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a:lstStyle/>
          <a:p>
            <a:endParaRPr lang="ja-JP" altLang="en-US"/>
          </a:p>
        </p:txBody>
      </p:sp>
      <p:sp>
        <p:nvSpPr>
          <p:cNvPr id="12" name="Text Box 27"/>
          <p:cNvSpPr txBox="1">
            <a:spLocks noChangeArrowheads="1"/>
          </p:cNvSpPr>
          <p:nvPr/>
        </p:nvSpPr>
        <p:spPr bwMode="auto">
          <a:xfrm>
            <a:off x="1295400" y="1524000"/>
            <a:ext cx="1403350" cy="336550"/>
          </a:xfrm>
          <a:prstGeom prst="rect">
            <a:avLst/>
          </a:prstGeom>
          <a:noFill/>
          <a:ln w="9525">
            <a:noFill/>
            <a:miter lim="800000"/>
            <a:headEnd/>
            <a:tailEnd/>
          </a:ln>
          <a:effectLst/>
        </p:spPr>
        <p:txBody>
          <a:bodyPr wrap="none">
            <a:spAutoFit/>
          </a:bodyPr>
          <a:lstStyle/>
          <a:p>
            <a:pPr algn="ctr"/>
            <a:r>
              <a:rPr lang="ja-JP" altLang="en-US" sz="1600">
                <a:solidFill>
                  <a:srgbClr val="008000"/>
                </a:solidFill>
                <a:latin typeface="Arial" charset="0"/>
                <a:ea typeface="HGS創英角ｺﾞｼｯｸUB" pitchFamily="50" charset="-128"/>
              </a:rPr>
              <a:t>ソースコード</a:t>
            </a:r>
          </a:p>
        </p:txBody>
      </p:sp>
      <p:sp>
        <p:nvSpPr>
          <p:cNvPr id="13" name="Text Box 28"/>
          <p:cNvSpPr txBox="1">
            <a:spLocks noChangeArrowheads="1"/>
          </p:cNvSpPr>
          <p:nvPr/>
        </p:nvSpPr>
        <p:spPr bwMode="auto">
          <a:xfrm>
            <a:off x="5257800" y="3810000"/>
            <a:ext cx="2012950" cy="366713"/>
          </a:xfrm>
          <a:prstGeom prst="rect">
            <a:avLst/>
          </a:prstGeom>
          <a:noFill/>
          <a:ln w="9525">
            <a:noFill/>
            <a:miter lim="800000"/>
            <a:headEnd/>
            <a:tailEnd/>
          </a:ln>
          <a:effectLst/>
        </p:spPr>
        <p:txBody>
          <a:bodyPr wrap="none">
            <a:spAutoFit/>
          </a:bodyPr>
          <a:lstStyle/>
          <a:p>
            <a:r>
              <a:rPr lang="ja-JP" altLang="en-US">
                <a:ea typeface="メイリオ" pitchFamily="50" charset="-128"/>
              </a:rPr>
              <a:t>事前に人手で定義</a:t>
            </a:r>
          </a:p>
        </p:txBody>
      </p:sp>
      <p:sp>
        <p:nvSpPr>
          <p:cNvPr id="14" name="Text Box 29"/>
          <p:cNvSpPr txBox="1">
            <a:spLocks noChangeArrowheads="1"/>
          </p:cNvSpPr>
          <p:nvPr/>
        </p:nvSpPr>
        <p:spPr bwMode="auto">
          <a:xfrm>
            <a:off x="5257800" y="2667000"/>
            <a:ext cx="3886200" cy="1079500"/>
          </a:xfrm>
          <a:prstGeom prst="rect">
            <a:avLst/>
          </a:prstGeom>
          <a:solidFill>
            <a:schemeClr val="bg1"/>
          </a:solidFill>
          <a:ln w="9525">
            <a:solidFill>
              <a:schemeClr val="tx1"/>
            </a:solidFill>
            <a:miter lim="800000"/>
            <a:headEnd/>
            <a:tailEnd/>
          </a:ln>
          <a:effectLst/>
        </p:spPr>
        <p:txBody>
          <a:bodyPr/>
          <a:lstStyle/>
          <a:p>
            <a:endParaRPr lang="ja-JP" altLang="ja-JP" sz="1600">
              <a:latin typeface="Arial" charset="0"/>
            </a:endParaRPr>
          </a:p>
        </p:txBody>
      </p:sp>
      <p:sp>
        <p:nvSpPr>
          <p:cNvPr id="15" name="Text Box 30"/>
          <p:cNvSpPr txBox="1">
            <a:spLocks noChangeArrowheads="1"/>
          </p:cNvSpPr>
          <p:nvPr/>
        </p:nvSpPr>
        <p:spPr bwMode="auto">
          <a:xfrm>
            <a:off x="5181600" y="2590800"/>
            <a:ext cx="3886200" cy="1079500"/>
          </a:xfrm>
          <a:prstGeom prst="rect">
            <a:avLst/>
          </a:prstGeom>
          <a:solidFill>
            <a:schemeClr val="bg1"/>
          </a:solidFill>
          <a:ln w="9525">
            <a:solidFill>
              <a:schemeClr val="tx1"/>
            </a:solidFill>
            <a:miter lim="800000"/>
            <a:headEnd/>
            <a:tailEnd/>
          </a:ln>
          <a:effectLst/>
        </p:spPr>
        <p:txBody>
          <a:bodyPr/>
          <a:lstStyle/>
          <a:p>
            <a:endParaRPr lang="ja-JP" altLang="ja-JP" sz="1600">
              <a:latin typeface="Arial" charset="0"/>
            </a:endParaRPr>
          </a:p>
        </p:txBody>
      </p:sp>
      <p:sp>
        <p:nvSpPr>
          <p:cNvPr id="16" name="Text Box 31"/>
          <p:cNvSpPr txBox="1">
            <a:spLocks noChangeArrowheads="1"/>
          </p:cNvSpPr>
          <p:nvPr/>
        </p:nvSpPr>
        <p:spPr bwMode="auto">
          <a:xfrm>
            <a:off x="5105400" y="2514600"/>
            <a:ext cx="3886200" cy="1079500"/>
          </a:xfrm>
          <a:prstGeom prst="rect">
            <a:avLst/>
          </a:prstGeom>
          <a:solidFill>
            <a:schemeClr val="bg1"/>
          </a:solidFill>
          <a:ln w="9525">
            <a:solidFill>
              <a:schemeClr val="tx1"/>
            </a:solidFill>
            <a:miter lim="800000"/>
            <a:headEnd/>
            <a:tailEnd/>
          </a:ln>
          <a:effectLst/>
        </p:spPr>
        <p:txBody>
          <a:bodyPr>
            <a:spAutoFit/>
          </a:bodyPr>
          <a:lstStyle/>
          <a:p>
            <a:r>
              <a:rPr lang="en-US" altLang="ja-JP" sz="1600" u="sng">
                <a:latin typeface="Arial" charset="0"/>
              </a:rPr>
              <a:t>(void)  </a:t>
            </a:r>
            <a:r>
              <a:rPr lang="ja-JP" altLang="en-US" sz="1600" u="sng">
                <a:latin typeface="Arial" charset="0"/>
              </a:rPr>
              <a:t>動詞 名詞</a:t>
            </a:r>
            <a:r>
              <a:rPr lang="en-US" altLang="ja-JP" sz="1600" u="sng">
                <a:latin typeface="Arial" charset="0"/>
              </a:rPr>
              <a:t>1 (</a:t>
            </a:r>
            <a:r>
              <a:rPr lang="ja-JP" altLang="en-US" sz="1600" u="sng">
                <a:latin typeface="Arial" charset="0"/>
              </a:rPr>
              <a:t>名詞</a:t>
            </a:r>
            <a:r>
              <a:rPr lang="en-US" altLang="ja-JP" sz="1600" u="sng">
                <a:latin typeface="Arial" charset="0"/>
              </a:rPr>
              <a:t>1) in class </a:t>
            </a:r>
            <a:r>
              <a:rPr lang="ja-JP" altLang="en-US" sz="1600" u="sng">
                <a:latin typeface="Arial" charset="0"/>
              </a:rPr>
              <a:t>名詞</a:t>
            </a:r>
            <a:r>
              <a:rPr lang="en-US" altLang="ja-JP" sz="1600" u="sng">
                <a:latin typeface="Arial" charset="0"/>
              </a:rPr>
              <a:t>2</a:t>
            </a:r>
          </a:p>
          <a:p>
            <a:r>
              <a:rPr lang="en-US" altLang="ja-JP" sz="1600">
                <a:latin typeface="Arial" charset="0"/>
              </a:rPr>
              <a:t>                  </a:t>
            </a:r>
            <a:r>
              <a:rPr lang="ja-JP" altLang="en-US" sz="1600">
                <a:latin typeface="Arial" charset="0"/>
              </a:rPr>
              <a:t>動詞 ： 動詞</a:t>
            </a:r>
          </a:p>
          <a:p>
            <a:r>
              <a:rPr lang="ja-JP" altLang="en-US" sz="1600">
                <a:latin typeface="Arial" charset="0"/>
              </a:rPr>
              <a:t>        直接目的語 ： 名詞</a:t>
            </a:r>
            <a:r>
              <a:rPr lang="en-US" altLang="ja-JP" sz="1600">
                <a:latin typeface="Arial" charset="0"/>
              </a:rPr>
              <a:t>1</a:t>
            </a:r>
          </a:p>
          <a:p>
            <a:r>
              <a:rPr lang="en-US" altLang="ja-JP" sz="1600">
                <a:latin typeface="Arial" charset="0"/>
              </a:rPr>
              <a:t>        </a:t>
            </a:r>
            <a:r>
              <a:rPr lang="ja-JP" altLang="en-US" sz="1600">
                <a:latin typeface="Arial" charset="0"/>
              </a:rPr>
              <a:t>間接目的語 ： 名詞</a:t>
            </a:r>
            <a:r>
              <a:rPr lang="en-US" altLang="ja-JP" sz="1600">
                <a:latin typeface="Arial" charset="0"/>
              </a:rPr>
              <a:t>2</a:t>
            </a:r>
          </a:p>
        </p:txBody>
      </p:sp>
      <p:sp>
        <p:nvSpPr>
          <p:cNvPr id="17" name="AutoShape 32"/>
          <p:cNvSpPr>
            <a:spLocks noChangeArrowheads="1"/>
          </p:cNvSpPr>
          <p:nvPr/>
        </p:nvSpPr>
        <p:spPr bwMode="auto">
          <a:xfrm>
            <a:off x="5181600" y="3124200"/>
            <a:ext cx="304800" cy="180975"/>
          </a:xfrm>
          <a:prstGeom prst="rightArrow">
            <a:avLst>
              <a:gd name="adj1" fmla="val 50000"/>
              <a:gd name="adj2" fmla="val 42105"/>
            </a:avLst>
          </a:prstGeom>
          <a:solidFill>
            <a:schemeClr val="tx1"/>
          </a:solidFill>
          <a:ln w="9525">
            <a:solidFill>
              <a:schemeClr val="tx1"/>
            </a:solidFill>
            <a:miter lim="800000"/>
            <a:headEnd/>
            <a:tailEnd/>
          </a:ln>
          <a:effectLst/>
        </p:spPr>
        <p:txBody>
          <a:bodyPr wrap="none" anchor="ctr"/>
          <a:lstStyle/>
          <a:p>
            <a:endParaRPr lang="ja-JP" altLang="en-US"/>
          </a:p>
        </p:txBody>
      </p:sp>
      <p:sp>
        <p:nvSpPr>
          <p:cNvPr id="18" name="AutoShape 33"/>
          <p:cNvSpPr>
            <a:spLocks noChangeArrowheads="1"/>
          </p:cNvSpPr>
          <p:nvPr/>
        </p:nvSpPr>
        <p:spPr bwMode="auto">
          <a:xfrm>
            <a:off x="1828800" y="2514600"/>
            <a:ext cx="485775" cy="304800"/>
          </a:xfrm>
          <a:prstGeom prst="downArrow">
            <a:avLst>
              <a:gd name="adj1" fmla="val 50000"/>
              <a:gd name="adj2" fmla="val 25000"/>
            </a:avLst>
          </a:prstGeom>
          <a:solidFill>
            <a:srgbClr val="C0C0C0"/>
          </a:solidFill>
          <a:ln w="9525">
            <a:solidFill>
              <a:schemeClr val="tx1"/>
            </a:solidFill>
            <a:miter lim="800000"/>
            <a:headEnd/>
            <a:tailEnd/>
          </a:ln>
          <a:effectLst/>
        </p:spPr>
        <p:txBody>
          <a:bodyPr vert="eaVert" wrap="none" anchor="ctr"/>
          <a:lstStyle/>
          <a:p>
            <a:endParaRPr lang="ja-JP" altLang="en-US"/>
          </a:p>
        </p:txBody>
      </p:sp>
      <p:sp>
        <p:nvSpPr>
          <p:cNvPr id="19" name="AutoShape 34"/>
          <p:cNvSpPr>
            <a:spLocks noChangeArrowheads="1"/>
          </p:cNvSpPr>
          <p:nvPr/>
        </p:nvSpPr>
        <p:spPr bwMode="auto">
          <a:xfrm>
            <a:off x="4343400" y="3124200"/>
            <a:ext cx="609600" cy="485775"/>
          </a:xfrm>
          <a:prstGeom prst="leftArrow">
            <a:avLst>
              <a:gd name="adj1" fmla="val 50000"/>
              <a:gd name="adj2" fmla="val 31373"/>
            </a:avLst>
          </a:prstGeom>
          <a:solidFill>
            <a:schemeClr val="accent1"/>
          </a:solidFill>
          <a:ln w="9525">
            <a:solidFill>
              <a:schemeClr val="tx1"/>
            </a:solidFill>
            <a:miter lim="800000"/>
            <a:headEnd/>
            <a:tailEnd/>
          </a:ln>
          <a:effectLst/>
        </p:spPr>
        <p:txBody>
          <a:bodyPr wrap="none" anchor="ctr"/>
          <a:lstStyle/>
          <a:p>
            <a:pPr algn="ctr"/>
            <a:r>
              <a:rPr lang="ja-JP" altLang="en-US" sz="1400" b="1">
                <a:ea typeface="メイリオ" pitchFamily="50" charset="-128"/>
              </a:rPr>
              <a:t>適用</a:t>
            </a:r>
          </a:p>
        </p:txBody>
      </p:sp>
      <p:sp>
        <p:nvSpPr>
          <p:cNvPr id="20" name="AutoShape 35"/>
          <p:cNvSpPr>
            <a:spLocks noChangeArrowheads="1"/>
          </p:cNvSpPr>
          <p:nvPr/>
        </p:nvSpPr>
        <p:spPr bwMode="auto">
          <a:xfrm>
            <a:off x="1828800" y="3733800"/>
            <a:ext cx="485775" cy="304800"/>
          </a:xfrm>
          <a:prstGeom prst="downArrow">
            <a:avLst>
              <a:gd name="adj1" fmla="val 50000"/>
              <a:gd name="adj2" fmla="val 25000"/>
            </a:avLst>
          </a:prstGeom>
          <a:solidFill>
            <a:srgbClr val="C0C0C0"/>
          </a:solidFill>
          <a:ln w="9525">
            <a:solidFill>
              <a:schemeClr val="tx1"/>
            </a:solidFill>
            <a:miter lim="800000"/>
            <a:headEnd/>
            <a:tailEnd/>
          </a:ln>
          <a:effectLst/>
        </p:spPr>
        <p:txBody>
          <a:bodyPr vert="eaVert" wrap="none" anchor="ctr"/>
          <a:lstStyle/>
          <a:p>
            <a:endParaRPr lang="ja-JP" altLang="en-US"/>
          </a:p>
        </p:txBody>
      </p:sp>
      <p:sp>
        <p:nvSpPr>
          <p:cNvPr id="21" name="Text Box 87"/>
          <p:cNvSpPr txBox="1">
            <a:spLocks noChangeArrowheads="1"/>
          </p:cNvSpPr>
          <p:nvPr/>
        </p:nvSpPr>
        <p:spPr bwMode="auto">
          <a:xfrm>
            <a:off x="1676400" y="4038600"/>
            <a:ext cx="641350" cy="366713"/>
          </a:xfrm>
          <a:prstGeom prst="rect">
            <a:avLst/>
          </a:prstGeom>
          <a:noFill/>
          <a:ln w="9525">
            <a:noFill/>
            <a:miter lim="800000"/>
            <a:headEnd/>
            <a:tailEnd/>
          </a:ln>
          <a:effectLst/>
        </p:spPr>
        <p:txBody>
          <a:bodyPr wrap="none">
            <a:spAutoFit/>
          </a:bodyPr>
          <a:lstStyle/>
          <a:p>
            <a:r>
              <a:rPr lang="ja-JP" altLang="en-US">
                <a:solidFill>
                  <a:srgbClr val="008000"/>
                </a:solidFill>
                <a:ea typeface="HGS創英角ｺﾞｼｯｸUB" pitchFamily="50" charset="-128"/>
              </a:rPr>
              <a:t>辞書</a:t>
            </a:r>
          </a:p>
        </p:txBody>
      </p:sp>
      <p:graphicFrame>
        <p:nvGraphicFramePr>
          <p:cNvPr id="22" name="Group 196"/>
          <p:cNvGraphicFramePr>
            <a:graphicFrameLocks noGrp="1"/>
          </p:cNvGraphicFramePr>
          <p:nvPr/>
        </p:nvGraphicFramePr>
        <p:xfrm>
          <a:off x="193343" y="4419600"/>
          <a:ext cx="8305798" cy="1920240"/>
        </p:xfrm>
        <a:graphic>
          <a:graphicData uri="http://schemas.openxmlformats.org/drawingml/2006/table">
            <a:tbl>
              <a:tblPr/>
              <a:tblGrid>
                <a:gridCol w="2019819"/>
                <a:gridCol w="2019819"/>
                <a:gridCol w="2019819"/>
                <a:gridCol w="2246341"/>
              </a:tblGrid>
              <a:tr h="180975">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ja-JP" altLang="en-US" sz="1600" b="1" i="0" u="none" strike="noStrike" cap="none" normalizeH="0" baseline="0" dirty="0" smtClean="0">
                          <a:ln>
                            <a:noFill/>
                          </a:ln>
                          <a:solidFill>
                            <a:schemeClr val="tx1"/>
                          </a:solidFill>
                          <a:effectLst/>
                          <a:latin typeface="Tahoma" pitchFamily="34" charset="0"/>
                          <a:ea typeface="ＭＳ Ｐゴシック" pitchFamily="50" charset="-128"/>
                        </a:rPr>
                        <a:t>動詞</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ja-JP" altLang="en-US" sz="1600" b="1" i="0" u="none" strike="noStrike" cap="none" normalizeH="0" baseline="0" smtClean="0">
                          <a:ln>
                            <a:noFill/>
                          </a:ln>
                          <a:solidFill>
                            <a:schemeClr val="tx1"/>
                          </a:solidFill>
                          <a:effectLst/>
                          <a:latin typeface="Tahoma" pitchFamily="34" charset="0"/>
                          <a:ea typeface="ＭＳ Ｐゴシック" pitchFamily="50" charset="-128"/>
                        </a:rPr>
                        <a:t>直接目的語</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ja-JP" altLang="en-US" sz="1600" b="1" i="0" u="none" strike="noStrike" cap="none" normalizeH="0" baseline="0" smtClean="0">
                          <a:ln>
                            <a:noFill/>
                          </a:ln>
                          <a:solidFill>
                            <a:schemeClr val="tx1"/>
                          </a:solidFill>
                          <a:effectLst/>
                          <a:latin typeface="Tahoma" pitchFamily="34" charset="0"/>
                          <a:ea typeface="ＭＳ Ｐゴシック" pitchFamily="50" charset="-128"/>
                        </a:rPr>
                        <a:t>間接目的語</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ja-JP" altLang="en-US" sz="1400" b="1" i="0" u="none" strike="noStrike" cap="none" normalizeH="0" baseline="0" dirty="0" smtClean="0">
                          <a:ln>
                            <a:noFill/>
                          </a:ln>
                          <a:solidFill>
                            <a:schemeClr val="tx1"/>
                          </a:solidFill>
                          <a:effectLst/>
                          <a:latin typeface="Tahoma" pitchFamily="34" charset="0"/>
                          <a:ea typeface="ＭＳ Ｐゴシック" pitchFamily="50" charset="-128"/>
                        </a:rPr>
                        <a:t>出現したソフトウェアの数</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r>
              <a:tr h="252413">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smtClean="0">
                          <a:ln>
                            <a:noFill/>
                          </a:ln>
                          <a:solidFill>
                            <a:schemeClr val="tx1"/>
                          </a:solidFill>
                          <a:effectLst/>
                          <a:latin typeface="Tahoma" pitchFamily="34" charset="0"/>
                          <a:ea typeface="ＭＳ Ｐゴシック" pitchFamily="50" charset="-128"/>
                        </a:rPr>
                        <a:t>Add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lumMod val="75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smtClean="0">
                          <a:ln>
                            <a:noFill/>
                          </a:ln>
                          <a:solidFill>
                            <a:schemeClr val="tx1"/>
                          </a:solidFill>
                          <a:effectLst/>
                          <a:latin typeface="Tahoma" pitchFamily="34" charset="0"/>
                          <a:ea typeface="ＭＳ Ｐゴシック" pitchFamily="50" charset="-128"/>
                        </a:rPr>
                        <a:t>Product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lumMod val="75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smtClean="0">
                          <a:ln>
                            <a:noFill/>
                          </a:ln>
                          <a:solidFill>
                            <a:schemeClr val="tx1"/>
                          </a:solidFill>
                          <a:effectLst/>
                          <a:latin typeface="Tahoma" pitchFamily="34" charset="0"/>
                          <a:ea typeface="ＭＳ Ｐゴシック" pitchFamily="50" charset="-128"/>
                        </a:rPr>
                        <a:t>Stock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lumMod val="75000"/>
                      </a:schemeClr>
                    </a:solid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lumMod val="75000"/>
                      </a:schemeClr>
                    </a:solidFill>
                  </a:tcPr>
                </a:tc>
              </a:tr>
              <a:tr h="250825">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smtClean="0">
                          <a:ln>
                            <a:noFill/>
                          </a:ln>
                          <a:solidFill>
                            <a:schemeClr val="tx1"/>
                          </a:solidFill>
                          <a:effectLst/>
                          <a:latin typeface="Tahoma" pitchFamily="34" charset="0"/>
                          <a:ea typeface="ＭＳ Ｐゴシック" pitchFamily="50" charset="-128"/>
                        </a:rPr>
                        <a:t>Build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smtClean="0">
                          <a:ln>
                            <a:noFill/>
                          </a:ln>
                          <a:solidFill>
                            <a:schemeClr val="tx1"/>
                          </a:solidFill>
                          <a:effectLst/>
                          <a:latin typeface="Tahoma" pitchFamily="34" charset="0"/>
                          <a:ea typeface="ＭＳ Ｐゴシック" pitchFamily="50" charset="-128"/>
                        </a:rPr>
                        <a:t>Data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smtClean="0">
                          <a:ln>
                            <a:noFill/>
                          </a:ln>
                          <a:solidFill>
                            <a:schemeClr val="tx1"/>
                          </a:solidFill>
                          <a:effectLst/>
                          <a:latin typeface="Tahoma" pitchFamily="34" charset="0"/>
                          <a:ea typeface="ＭＳ Ｐゴシック" pitchFamily="50" charset="-128"/>
                        </a:rPr>
                        <a:t>BooleanMatrex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2413">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smtClean="0">
                          <a:ln>
                            <a:noFill/>
                          </a:ln>
                          <a:solidFill>
                            <a:schemeClr val="tx1"/>
                          </a:solidFill>
                          <a:effectLst/>
                          <a:latin typeface="Tahoma" pitchFamily="34" charset="0"/>
                          <a:ea typeface="ＭＳ Ｐゴシック" pitchFamily="50" charset="-128"/>
                        </a:rPr>
                        <a:t>Set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smtClean="0">
                          <a:ln>
                            <a:noFill/>
                          </a:ln>
                          <a:solidFill>
                            <a:schemeClr val="tx1"/>
                          </a:solidFill>
                          <a:effectLst/>
                          <a:latin typeface="Tahoma" pitchFamily="34" charset="0"/>
                          <a:ea typeface="ＭＳ Ｐゴシック" pitchFamily="50" charset="-128"/>
                        </a:rPr>
                        <a:t>Password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smtClean="0">
                          <a:ln>
                            <a:noFill/>
                          </a:ln>
                          <a:solidFill>
                            <a:schemeClr val="tx1"/>
                          </a:solidFill>
                          <a:effectLst/>
                          <a:latin typeface="Tahoma" pitchFamily="34" charset="0"/>
                          <a:ea typeface="ＭＳ Ｐゴシック" pitchFamily="50" charset="-128"/>
                        </a:rPr>
                        <a:t>User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0825">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smtClean="0">
                          <a:ln>
                            <a:noFill/>
                          </a:ln>
                          <a:solidFill>
                            <a:schemeClr val="tx1"/>
                          </a:solidFill>
                          <a:effectLst/>
                          <a:latin typeface="Tahoma" pitchFamily="34" charset="0"/>
                          <a:ea typeface="ＭＳ Ｐゴシック" pitchFamily="50" charset="-128"/>
                        </a:rPr>
                        <a:t>Describe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smtClean="0">
                          <a:ln>
                            <a:noFill/>
                          </a:ln>
                          <a:solidFill>
                            <a:schemeClr val="tx1"/>
                          </a:solidFill>
                          <a:effectLst/>
                          <a:latin typeface="Tahoma" pitchFamily="34" charset="0"/>
                          <a:ea typeface="ＭＳ Ｐゴシック" pitchFamily="50" charset="-128"/>
                        </a:rPr>
                        <a:t>Alias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smtClean="0">
                          <a:ln>
                            <a:noFill/>
                          </a:ln>
                          <a:solidFill>
                            <a:schemeClr val="tx1"/>
                          </a:solidFill>
                          <a:effectLst/>
                          <a:latin typeface="Tahoma" pitchFamily="34" charset="0"/>
                          <a:ea typeface="ＭＳ Ｐゴシック" pitchFamily="50" charset="-128"/>
                        </a:rPr>
                        <a:t>Xml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23" name="Group 195"/>
          <p:cNvGraphicFramePr>
            <a:graphicFrameLocks noGrp="1"/>
          </p:cNvGraphicFramePr>
          <p:nvPr/>
        </p:nvGraphicFramePr>
        <p:xfrm>
          <a:off x="214282" y="4429132"/>
          <a:ext cx="8305799" cy="1920240"/>
        </p:xfrm>
        <a:graphic>
          <a:graphicData uri="http://schemas.openxmlformats.org/drawingml/2006/table">
            <a:tbl>
              <a:tblPr/>
              <a:tblGrid>
                <a:gridCol w="2012885"/>
                <a:gridCol w="2012885"/>
                <a:gridCol w="2012885"/>
                <a:gridCol w="2267144"/>
              </a:tblGrid>
              <a:tr h="180975">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ja-JP" altLang="en-US" sz="1600" b="1" i="0" u="none" strike="noStrike" cap="none" normalizeH="0" baseline="0" dirty="0" smtClean="0">
                          <a:ln>
                            <a:noFill/>
                          </a:ln>
                          <a:solidFill>
                            <a:schemeClr val="tx1"/>
                          </a:solidFill>
                          <a:effectLst/>
                          <a:latin typeface="Tahoma" pitchFamily="34" charset="0"/>
                          <a:ea typeface="ＭＳ Ｐゴシック" pitchFamily="50" charset="-128"/>
                        </a:rPr>
                        <a:t>動詞</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ja-JP" altLang="en-US" sz="1600" b="1" i="0" u="none" strike="noStrike" cap="none" normalizeH="0" baseline="0" smtClean="0">
                          <a:ln>
                            <a:noFill/>
                          </a:ln>
                          <a:solidFill>
                            <a:schemeClr val="tx1"/>
                          </a:solidFill>
                          <a:effectLst/>
                          <a:latin typeface="Tahoma" pitchFamily="34" charset="0"/>
                          <a:ea typeface="ＭＳ Ｐゴシック" pitchFamily="50" charset="-128"/>
                        </a:rPr>
                        <a:t>直接目的語</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ja-JP" altLang="en-US" sz="1600" b="1" i="0" u="none" strike="noStrike" cap="none" normalizeH="0" baseline="0" smtClean="0">
                          <a:ln>
                            <a:noFill/>
                          </a:ln>
                          <a:solidFill>
                            <a:schemeClr val="tx1"/>
                          </a:solidFill>
                          <a:effectLst/>
                          <a:latin typeface="Tahoma" pitchFamily="34" charset="0"/>
                          <a:ea typeface="ＭＳ Ｐゴシック" pitchFamily="50" charset="-128"/>
                        </a:rPr>
                        <a:t>間接目的語</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ja-JP" altLang="en-US" sz="1400" b="1" i="0" u="none" strike="noStrike" cap="none" normalizeH="0" baseline="0" dirty="0" smtClean="0">
                          <a:ln>
                            <a:noFill/>
                          </a:ln>
                          <a:solidFill>
                            <a:schemeClr val="tx1"/>
                          </a:solidFill>
                          <a:effectLst/>
                          <a:latin typeface="Tahoma" pitchFamily="34" charset="0"/>
                          <a:ea typeface="ＭＳ Ｐゴシック" pitchFamily="50" charset="-128"/>
                        </a:rPr>
                        <a:t>出現したソフトウェアの数</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r>
              <a:tr h="252413">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Add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Product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Stock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r>
              <a:tr h="250825">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Build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pattFill prst="openDmnd">
                      <a:fgClr>
                        <a:schemeClr val="tx1"/>
                      </a:fgClr>
                      <a:bgClr>
                        <a:schemeClr val="bg1"/>
                      </a:bgClr>
                    </a:patt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smtClean="0">
                          <a:ln>
                            <a:noFill/>
                          </a:ln>
                          <a:solidFill>
                            <a:schemeClr val="tx1"/>
                          </a:solidFill>
                          <a:effectLst/>
                          <a:latin typeface="Tahoma" pitchFamily="34" charset="0"/>
                          <a:ea typeface="ＭＳ Ｐゴシック" pitchFamily="50" charset="-128"/>
                        </a:rPr>
                        <a:t>Data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pattFill prst="openDmnd">
                      <a:fgClr>
                        <a:schemeClr val="tx1"/>
                      </a:fgClr>
                      <a:bgClr>
                        <a:schemeClr val="bg1"/>
                      </a:bgClr>
                    </a:patt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smtClean="0">
                          <a:ln>
                            <a:noFill/>
                          </a:ln>
                          <a:solidFill>
                            <a:schemeClr val="tx1"/>
                          </a:solidFill>
                          <a:effectLst/>
                          <a:latin typeface="Tahoma" pitchFamily="34" charset="0"/>
                          <a:ea typeface="ＭＳ Ｐゴシック" pitchFamily="50" charset="-128"/>
                        </a:rPr>
                        <a:t>BooleanMatrex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pattFill prst="openDmnd">
                      <a:fgClr>
                        <a:schemeClr val="tx1"/>
                      </a:fgClr>
                      <a:bgClr>
                        <a:schemeClr val="bg1"/>
                      </a:bgClr>
                    </a:patt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pattFill prst="openDmnd">
                      <a:fgClr>
                        <a:schemeClr val="tx1"/>
                      </a:fgClr>
                      <a:bgClr>
                        <a:schemeClr val="bg1"/>
                      </a:bgClr>
                    </a:pattFill>
                  </a:tcPr>
                </a:tc>
              </a:tr>
              <a:tr h="252413">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Set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Password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User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r>
              <a:tr h="250825">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smtClean="0">
                          <a:ln>
                            <a:noFill/>
                          </a:ln>
                          <a:solidFill>
                            <a:schemeClr val="tx1"/>
                          </a:solidFill>
                          <a:effectLst/>
                          <a:latin typeface="Tahoma" pitchFamily="34" charset="0"/>
                          <a:ea typeface="ＭＳ Ｐゴシック" pitchFamily="50" charset="-128"/>
                        </a:rPr>
                        <a:t>Describe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pattFill prst="openDmnd">
                      <a:fgClr>
                        <a:schemeClr val="tx1"/>
                      </a:fgClr>
                      <a:bgClr>
                        <a:schemeClr val="bg1"/>
                      </a:bgClr>
                    </a:patt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smtClean="0">
                          <a:ln>
                            <a:noFill/>
                          </a:ln>
                          <a:solidFill>
                            <a:schemeClr val="tx1"/>
                          </a:solidFill>
                          <a:effectLst/>
                          <a:latin typeface="Tahoma" pitchFamily="34" charset="0"/>
                          <a:ea typeface="ＭＳ Ｐゴシック" pitchFamily="50" charset="-128"/>
                        </a:rPr>
                        <a:t>Alias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pattFill prst="openDmnd">
                      <a:fgClr>
                        <a:schemeClr val="tx1"/>
                      </a:fgClr>
                      <a:bgClr>
                        <a:schemeClr val="bg1"/>
                      </a:bgClr>
                    </a:patt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smtClean="0">
                          <a:ln>
                            <a:noFill/>
                          </a:ln>
                          <a:solidFill>
                            <a:schemeClr val="tx1"/>
                          </a:solidFill>
                          <a:effectLst/>
                          <a:latin typeface="Tahoma" pitchFamily="34" charset="0"/>
                          <a:ea typeface="ＭＳ Ｐゴシック" pitchFamily="50" charset="-128"/>
                        </a:rPr>
                        <a:t>Xml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pattFill prst="openDmnd">
                      <a:fgClr>
                        <a:schemeClr val="tx1"/>
                      </a:fgClr>
                      <a:bgClr>
                        <a:schemeClr val="bg1"/>
                      </a:bgClr>
                    </a:patt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pattFill prst="openDmnd">
                      <a:fgClr>
                        <a:schemeClr val="tx1"/>
                      </a:fgClr>
                      <a:bgClr>
                        <a:schemeClr val="bg1"/>
                      </a:bgClr>
                    </a:pattFill>
                  </a:tcPr>
                </a:tc>
              </a:tr>
            </a:tbl>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grpId="0" nodeType="clickEffect">
                                  <p:stCondLst>
                                    <p:cond delay="0"/>
                                  </p:stCondLst>
                                  <p:childTnLst>
                                    <p:animEffect transition="out" filter="blinds(horizontal)">
                                      <p:cBhvr>
                                        <p:cTn id="6" dur="500"/>
                                        <p:tgtEl>
                                          <p:spTgt spid="10"/>
                                        </p:tgtEl>
                                      </p:cBhvr>
                                    </p:animEffect>
                                    <p:set>
                                      <p:cBhvr>
                                        <p:cTn id="7" dur="1" fill="hold">
                                          <p:stCondLst>
                                            <p:cond delay="499"/>
                                          </p:stCondLst>
                                        </p:cTn>
                                        <p:tgtEl>
                                          <p:spTgt spid="10"/>
                                        </p:tgtEl>
                                        <p:attrNameLst>
                                          <p:attrName>style.visibility</p:attrName>
                                        </p:attrNameLst>
                                      </p:cBhvr>
                                      <p:to>
                                        <p:strVal val="hidden"/>
                                      </p:to>
                                    </p:set>
                                  </p:childTnLst>
                                </p:cTn>
                              </p:par>
                              <p:par>
                                <p:cTn id="8" presetID="3" presetClass="exit" presetSubtype="10" fill="hold" nodeType="withEffect">
                                  <p:stCondLst>
                                    <p:cond delay="0"/>
                                  </p:stCondLst>
                                  <p:childTnLst>
                                    <p:animEffect transition="out" filter="blinds(horizontal)">
                                      <p:cBhvr>
                                        <p:cTn id="9" dur="500"/>
                                        <p:tgtEl>
                                          <p:spTgt spid="22"/>
                                        </p:tgtEl>
                                      </p:cBhvr>
                                    </p:animEffect>
                                    <p:set>
                                      <p:cBhvr>
                                        <p:cTn id="10" dur="1" fill="hold">
                                          <p:stCondLst>
                                            <p:cond delay="499"/>
                                          </p:stCondLst>
                                        </p:cTn>
                                        <p:tgtEl>
                                          <p:spTgt spid="22"/>
                                        </p:tgtEl>
                                        <p:attrNameLst>
                                          <p:attrName>style.visibility</p:attrName>
                                        </p:attrNameLst>
                                      </p:cBhvr>
                                      <p:to>
                                        <p:strVal val="hidden"/>
                                      </p:to>
                                    </p:set>
                                  </p:childTnLst>
                                </p:cTn>
                              </p:par>
                              <p:par>
                                <p:cTn id="11" presetID="3" presetClass="entr" presetSubtype="10"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blinds(horizontal)">
                                      <p:cBhvr>
                                        <p:cTn id="13" dur="500"/>
                                        <p:tgtEl>
                                          <p:spTgt spid="21"/>
                                        </p:tgtEl>
                                      </p:cBhvr>
                                    </p:animEffect>
                                  </p:childTnLst>
                                </p:cTn>
                              </p:par>
                              <p:par>
                                <p:cTn id="14" presetID="3" presetClass="entr" presetSubtype="10" fill="hold" nodeType="withEffect">
                                  <p:stCondLst>
                                    <p:cond delay="0"/>
                                  </p:stCondLst>
                                  <p:childTnLst>
                                    <p:set>
                                      <p:cBhvr>
                                        <p:cTn id="15" dur="1" fill="hold">
                                          <p:stCondLst>
                                            <p:cond delay="0"/>
                                          </p:stCondLst>
                                        </p:cTn>
                                        <p:tgtEl>
                                          <p:spTgt spid="23"/>
                                        </p:tgtEl>
                                        <p:attrNameLst>
                                          <p:attrName>style.visibility</p:attrName>
                                        </p:attrNameLst>
                                      </p:cBhvr>
                                      <p:to>
                                        <p:strVal val="visible"/>
                                      </p:to>
                                    </p:set>
                                    <p:animEffect transition="in" filter="blinds(horizontal)">
                                      <p:cBhvr>
                                        <p:cTn id="16"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2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問題点</a:t>
            </a:r>
            <a:endParaRPr kumimoji="1" lang="ja-JP" altLang="en-US" dirty="0"/>
          </a:p>
        </p:txBody>
      </p:sp>
      <p:sp>
        <p:nvSpPr>
          <p:cNvPr id="3" name="コンテンツ プレースホルダ 2"/>
          <p:cNvSpPr>
            <a:spLocks noGrp="1"/>
          </p:cNvSpPr>
          <p:nvPr>
            <p:ph idx="1"/>
          </p:nvPr>
        </p:nvSpPr>
        <p:spPr/>
        <p:txBody>
          <a:bodyPr>
            <a:normAutofit/>
          </a:bodyPr>
          <a:lstStyle/>
          <a:p>
            <a:r>
              <a:rPr lang="ja-JP" altLang="en-US" dirty="0" smtClean="0"/>
              <a:t>プログラム中で用いられる関係は既存の自然言語の辞書にあまり含まれていない</a:t>
            </a:r>
            <a:endParaRPr lang="en-US" altLang="ja-JP" dirty="0" smtClean="0"/>
          </a:p>
          <a:p>
            <a:r>
              <a:rPr lang="ja-JP" altLang="en-US" dirty="0" smtClean="0"/>
              <a:t>プログラムは多様なドメインを扱うためドメイン固有の関係も多く出現</a:t>
            </a:r>
            <a:endParaRPr lang="en-US" altLang="ja-JP" dirty="0" smtClean="0"/>
          </a:p>
          <a:p>
            <a:pPr>
              <a:buNone/>
            </a:pPr>
            <a:endParaRPr lang="en-US" altLang="ja-JP" dirty="0" smtClean="0"/>
          </a:p>
          <a:p>
            <a:pPr algn="just"/>
            <a:r>
              <a:rPr lang="ja-JP" altLang="en-US" dirty="0" smtClean="0"/>
              <a:t>既存の辞書では十分な命名支援を行うことができない</a:t>
            </a:r>
            <a:endParaRPr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4</a:t>
            </a:fld>
            <a:endParaRPr kumimoji="1" lang="ja-JP" altLang="en-US"/>
          </a:p>
        </p:txBody>
      </p:sp>
      <p:sp>
        <p:nvSpPr>
          <p:cNvPr id="7" name="下矢印 6"/>
          <p:cNvSpPr/>
          <p:nvPr/>
        </p:nvSpPr>
        <p:spPr>
          <a:xfrm>
            <a:off x="3714744" y="3571876"/>
            <a:ext cx="1643074" cy="500066"/>
          </a:xfrm>
          <a:prstGeom prst="downArrow">
            <a:avLst>
              <a:gd name="adj1" fmla="val 50000"/>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頂いたコメント</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表記の統一に有効かもしれない</a:t>
            </a:r>
            <a:endParaRPr lang="en-US" altLang="ja-JP" dirty="0" smtClean="0"/>
          </a:p>
          <a:p>
            <a:pPr lvl="1"/>
            <a:r>
              <a:rPr kumimoji="1" lang="en-US" altLang="ja-JP" dirty="0" smtClean="0"/>
              <a:t> </a:t>
            </a:r>
            <a:r>
              <a:rPr lang="en-US" altLang="ja-JP" dirty="0" err="1" smtClean="0"/>
              <a:t>destoy</a:t>
            </a:r>
            <a:r>
              <a:rPr lang="en-US" altLang="ja-JP" dirty="0" smtClean="0"/>
              <a:t>, remove </a:t>
            </a:r>
            <a:r>
              <a:rPr lang="ja-JP" altLang="en-US" dirty="0" smtClean="0"/>
              <a:t>： ほぼ同義</a:t>
            </a:r>
            <a:endParaRPr lang="en-US" altLang="ja-JP" dirty="0" smtClean="0"/>
          </a:p>
          <a:p>
            <a:r>
              <a:rPr kumimoji="1" lang="ja-JP" altLang="en-US" dirty="0" smtClean="0"/>
              <a:t>対となる語が表示されてほしい</a:t>
            </a:r>
            <a:endParaRPr kumimoji="1" lang="en-US" altLang="ja-JP" dirty="0" smtClean="0"/>
          </a:p>
          <a:p>
            <a:pPr lvl="1"/>
            <a:r>
              <a:rPr lang="en-US" altLang="ja-JP" dirty="0" err="1" smtClean="0"/>
              <a:t>destory</a:t>
            </a:r>
            <a:r>
              <a:rPr lang="en-US" altLang="ja-JP" dirty="0" smtClean="0"/>
              <a:t>  -   initialize</a:t>
            </a:r>
          </a:p>
          <a:p>
            <a:r>
              <a:rPr lang="ja-JP" altLang="en-US" dirty="0" smtClean="0"/>
              <a:t>単語や関係だけ示されても具体的な意味が分からない</a:t>
            </a:r>
            <a:endParaRPr lang="en-US" altLang="ja-JP" dirty="0" smtClean="0"/>
          </a:p>
          <a:p>
            <a:r>
              <a:rPr lang="ja-JP" altLang="en-US" dirty="0" smtClean="0"/>
              <a:t>省略語を辞書に入れるのは不適当</a:t>
            </a:r>
            <a:endParaRPr lang="en-US" altLang="ja-JP" dirty="0" smtClean="0"/>
          </a:p>
          <a:p>
            <a:endParaRPr lang="en-US" altLang="ja-JP" dirty="0" smtClean="0"/>
          </a:p>
          <a:p>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40</a:t>
            </a:fld>
            <a:endParaRPr kumimoji="1" lang="ja-JP" altLang="en-US"/>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アンケート</a:t>
            </a:r>
            <a:r>
              <a:rPr lang="ja-JP" altLang="en-US" dirty="0" smtClean="0"/>
              <a:t>項目</a:t>
            </a:r>
            <a:endParaRPr kumimoji="1" lang="ja-JP" altLang="en-US" dirty="0"/>
          </a:p>
        </p:txBody>
      </p:sp>
      <p:sp>
        <p:nvSpPr>
          <p:cNvPr id="3" name="コンテンツ プレースホルダ 2"/>
          <p:cNvSpPr>
            <a:spLocks noGrp="1"/>
          </p:cNvSpPr>
          <p:nvPr>
            <p:ph idx="1"/>
          </p:nvPr>
        </p:nvSpPr>
        <p:spPr/>
        <p:txBody>
          <a:bodyPr>
            <a:normAutofit fontScale="92500" lnSpcReduction="10000"/>
          </a:bodyPr>
          <a:lstStyle/>
          <a:p>
            <a:r>
              <a:rPr lang="ja-JP" altLang="en-US" dirty="0" smtClean="0"/>
              <a:t>動詞， 直接目的語， 間接目的語の判定が間違っていないか</a:t>
            </a:r>
            <a:endParaRPr lang="en-US" altLang="ja-JP" dirty="0" smtClean="0"/>
          </a:p>
          <a:p>
            <a:r>
              <a:rPr lang="ja-JP" altLang="en-US" dirty="0" smtClean="0"/>
              <a:t>三つ組のドメイン</a:t>
            </a:r>
            <a:endParaRPr lang="en-US" altLang="ja-JP" dirty="0" smtClean="0"/>
          </a:p>
          <a:p>
            <a:pPr lvl="1"/>
            <a:r>
              <a:rPr lang="ja-JP" altLang="en-US" dirty="0" smtClean="0"/>
              <a:t>対象ドメインで一般的と思われる組であるか</a:t>
            </a:r>
            <a:endParaRPr lang="en-US" altLang="ja-JP" dirty="0" smtClean="0"/>
          </a:p>
          <a:p>
            <a:pPr lvl="1"/>
            <a:r>
              <a:rPr lang="en-US" altLang="ja-JP" dirty="0" smtClean="0"/>
              <a:t>Java</a:t>
            </a:r>
            <a:r>
              <a:rPr lang="ja-JP" altLang="en-US" dirty="0" smtClean="0"/>
              <a:t>で一般的と思われる組であるか</a:t>
            </a:r>
            <a:endParaRPr lang="en-US" altLang="ja-JP" dirty="0" smtClean="0"/>
          </a:p>
          <a:p>
            <a:pPr lvl="1"/>
            <a:r>
              <a:rPr kumimoji="1" lang="ja-JP" altLang="en-US" dirty="0" smtClean="0"/>
              <a:t>その他のドメインで一般的な組である</a:t>
            </a:r>
            <a:endParaRPr kumimoji="1" lang="en-US" altLang="ja-JP" dirty="0" smtClean="0"/>
          </a:p>
          <a:p>
            <a:r>
              <a:rPr lang="ja-JP" altLang="en-US" dirty="0" smtClean="0"/>
              <a:t>三つ組はシソーラスに収録するのに適当か</a:t>
            </a:r>
            <a:endParaRPr lang="en-US" altLang="ja-JP" dirty="0" smtClean="0"/>
          </a:p>
          <a:p>
            <a:pPr lvl="1"/>
            <a:r>
              <a:rPr lang="ja-JP" altLang="en-US" dirty="0" smtClean="0"/>
              <a:t>対象ドメインのシソーラスに収録するのに適当</a:t>
            </a:r>
            <a:endParaRPr lang="en-US" altLang="ja-JP" dirty="0" smtClean="0"/>
          </a:p>
          <a:p>
            <a:pPr lvl="1"/>
            <a:r>
              <a:rPr lang="en-US" altLang="ja-JP" dirty="0" smtClean="0"/>
              <a:t>Java</a:t>
            </a:r>
            <a:r>
              <a:rPr lang="ja-JP" altLang="en-US" dirty="0" smtClean="0"/>
              <a:t>のシソーラスに収録するのに適当</a:t>
            </a:r>
            <a:endParaRPr lang="en-US" altLang="ja-JP" dirty="0" smtClean="0"/>
          </a:p>
          <a:p>
            <a:pPr lvl="1"/>
            <a:r>
              <a:rPr lang="ja-JP" altLang="en-US" dirty="0" smtClean="0"/>
              <a:t>その他のドメインのシソーラスに収録するのに適当</a:t>
            </a:r>
            <a:endParaRPr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41</a:t>
            </a:fld>
            <a:endParaRPr kumimoji="1" lang="ja-JP" altLang="en-US"/>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実験結果</a:t>
            </a:r>
            <a:r>
              <a:rPr lang="en-US" altLang="ja-JP" dirty="0" smtClean="0"/>
              <a:t>(1/4)</a:t>
            </a:r>
            <a:endParaRPr kumimoji="1" lang="ja-JP" altLang="en-US" dirty="0"/>
          </a:p>
        </p:txBody>
      </p:sp>
      <p:graphicFrame>
        <p:nvGraphicFramePr>
          <p:cNvPr id="5" name="コンテンツ プレースホルダ 4"/>
          <p:cNvGraphicFramePr>
            <a:graphicFrameLocks noGrp="1"/>
          </p:cNvGraphicFramePr>
          <p:nvPr>
            <p:ph idx="1"/>
          </p:nvPr>
        </p:nvGraphicFramePr>
        <p:xfrm>
          <a:off x="357158" y="1357298"/>
          <a:ext cx="8401080" cy="3579693"/>
        </p:xfrm>
        <a:graphic>
          <a:graphicData uri="http://schemas.openxmlformats.org/drawingml/2006/table">
            <a:tbl>
              <a:tblPr firstCol="1" bandRow="1">
                <a:tableStyleId>{5C22544A-7EE6-4342-B048-85BDC9FD1C3A}</a:tableStyleId>
              </a:tblPr>
              <a:tblGrid>
                <a:gridCol w="1285884"/>
                <a:gridCol w="4643470"/>
                <a:gridCol w="2471726"/>
              </a:tblGrid>
              <a:tr h="401593">
                <a:tc rowSpan="7">
                  <a:txBody>
                    <a:bodyPr/>
                    <a:lstStyle/>
                    <a:p>
                      <a:pPr algn="l"/>
                      <a:r>
                        <a:rPr kumimoji="1" lang="en-US" altLang="ja-JP" dirty="0" smtClean="0"/>
                        <a:t>GUI</a:t>
                      </a:r>
                      <a:endParaRPr kumimoji="1" lang="ja-JP" altLang="en-US" dirty="0"/>
                    </a:p>
                  </a:txBody>
                  <a:tcPr/>
                </a:tc>
                <a:tc>
                  <a:txBody>
                    <a:bodyPr/>
                    <a:lstStyle/>
                    <a:p>
                      <a:r>
                        <a:rPr kumimoji="1" lang="ja-JP" altLang="en-US" dirty="0" smtClean="0"/>
                        <a:t>動詞，直接目的語，間接目的語の判定がおかしい</a:t>
                      </a:r>
                      <a:endParaRPr kumimoji="1" lang="ja-JP" altLang="en-US" dirty="0"/>
                    </a:p>
                  </a:txBody>
                  <a:tcPr/>
                </a:tc>
                <a:tc>
                  <a:txBody>
                    <a:bodyPr/>
                    <a:lstStyle/>
                    <a:p>
                      <a:r>
                        <a:rPr kumimoji="1" lang="en-US" altLang="ja-JP" dirty="0" smtClean="0"/>
                        <a:t>9</a:t>
                      </a:r>
                      <a:endParaRPr kumimoji="1" lang="ja-JP" altLang="en-US" dirty="0"/>
                    </a:p>
                  </a:txBody>
                  <a:tcPr/>
                </a:tc>
              </a:tr>
              <a:tr h="401593">
                <a:tc vMerge="1">
                  <a:txBody>
                    <a:bodyPr/>
                    <a:lstStyle/>
                    <a:p>
                      <a:pPr algn="l"/>
                      <a:endParaRPr kumimoji="1" lang="ja-JP" altLang="en-US" dirty="0"/>
                    </a:p>
                  </a:txBody>
                  <a:tcPr/>
                </a:tc>
                <a:tc>
                  <a:txBody>
                    <a:bodyPr/>
                    <a:lstStyle/>
                    <a:p>
                      <a:r>
                        <a:rPr kumimoji="1" lang="ja-JP" altLang="en-US" dirty="0" smtClean="0"/>
                        <a:t>このドメインで一般的</a:t>
                      </a:r>
                      <a:endParaRPr kumimoji="1" lang="ja-JP" altLang="en-US" dirty="0"/>
                    </a:p>
                  </a:txBody>
                  <a:tcPr/>
                </a:tc>
                <a:tc>
                  <a:txBody>
                    <a:bodyPr/>
                    <a:lstStyle/>
                    <a:p>
                      <a:r>
                        <a:rPr kumimoji="1" lang="en-US" altLang="ja-JP" dirty="0" smtClean="0"/>
                        <a:t>68</a:t>
                      </a:r>
                      <a:endParaRPr kumimoji="1" lang="ja-JP" altLang="en-US" dirty="0"/>
                    </a:p>
                  </a:txBody>
                  <a:tcPr/>
                </a:tc>
              </a:tr>
              <a:tr h="401593">
                <a:tc vMerge="1">
                  <a:txBody>
                    <a:bodyPr/>
                    <a:lstStyle/>
                    <a:p>
                      <a:endParaRPr kumimoji="1" lang="en-US" altLang="ja-JP" dirty="0" smtClean="0"/>
                    </a:p>
                  </a:txBody>
                  <a:tcPr/>
                </a:tc>
                <a:tc>
                  <a:txBody>
                    <a:bodyPr/>
                    <a:lstStyle/>
                    <a:p>
                      <a:r>
                        <a:rPr kumimoji="1" lang="ja-JP" altLang="en-US" dirty="0" smtClean="0"/>
                        <a:t>対象ドメインを問わず一般的</a:t>
                      </a:r>
                      <a:endParaRPr kumimoji="1" lang="ja-JP" altLang="en-US" dirty="0"/>
                    </a:p>
                  </a:txBody>
                  <a:tcPr/>
                </a:tc>
                <a:tc>
                  <a:txBody>
                    <a:bodyPr/>
                    <a:lstStyle/>
                    <a:p>
                      <a:r>
                        <a:rPr kumimoji="1" lang="en-US" altLang="ja-JP" dirty="0" smtClean="0"/>
                        <a:t>69</a:t>
                      </a:r>
                      <a:endParaRPr kumimoji="1" lang="ja-JP" altLang="en-US" dirty="0"/>
                    </a:p>
                  </a:txBody>
                  <a:tcPr/>
                </a:tc>
              </a:tr>
              <a:tr h="693161">
                <a:tc vMerge="1">
                  <a:txBody>
                    <a:bodyPr/>
                    <a:lstStyle/>
                    <a:p>
                      <a:endParaRPr kumimoji="1" lang="ja-JP" altLang="en-US"/>
                    </a:p>
                  </a:txBody>
                  <a:tcPr/>
                </a:tc>
                <a:tc>
                  <a:txBody>
                    <a:bodyPr/>
                    <a:lstStyle/>
                    <a:p>
                      <a:r>
                        <a:rPr kumimoji="1" lang="ja-JP" altLang="en-US" dirty="0" smtClean="0"/>
                        <a:t>その他のドメインでよく見られる組</a:t>
                      </a:r>
                      <a:endParaRPr kumimoji="1" lang="ja-JP" altLang="en-US" dirty="0"/>
                    </a:p>
                  </a:txBody>
                  <a:tcPr/>
                </a:tc>
                <a:tc>
                  <a:txBody>
                    <a:bodyPr/>
                    <a:lstStyle/>
                    <a:p>
                      <a:r>
                        <a:rPr kumimoji="1" lang="ja-JP" altLang="en-US" dirty="0" smtClean="0"/>
                        <a:t>文字列処理，</a:t>
                      </a:r>
                      <a:r>
                        <a:rPr kumimoji="1" lang="en-US" altLang="ja-JP" dirty="0" smtClean="0"/>
                        <a:t>DB,</a:t>
                      </a:r>
                      <a:r>
                        <a:rPr kumimoji="1" lang="ja-JP" altLang="en-US" dirty="0" smtClean="0"/>
                        <a:t>ネットワーク，テストケース</a:t>
                      </a:r>
                      <a:endParaRPr kumimoji="1" lang="ja-JP" altLang="en-US" dirty="0"/>
                    </a:p>
                  </a:txBody>
                  <a:tcPr/>
                </a:tc>
              </a:tr>
              <a:tr h="401593">
                <a:tc vMerge="1">
                  <a:txBody>
                    <a:bodyPr/>
                    <a:lstStyle/>
                    <a:p>
                      <a:endParaRPr kumimoji="1" lang="en-US" altLang="ja-JP" dirty="0" smtClean="0"/>
                    </a:p>
                  </a:txBody>
                  <a:tcPr/>
                </a:tc>
                <a:tc>
                  <a:txBody>
                    <a:bodyPr/>
                    <a:lstStyle/>
                    <a:p>
                      <a:r>
                        <a:rPr kumimoji="1" lang="ja-JP" altLang="en-US" dirty="0" smtClean="0"/>
                        <a:t>対象ドメインのシソーラスに収録するのに適当</a:t>
                      </a:r>
                      <a:endParaRPr kumimoji="1" lang="ja-JP" altLang="en-US" dirty="0"/>
                    </a:p>
                  </a:txBody>
                  <a:tcPr/>
                </a:tc>
                <a:tc>
                  <a:txBody>
                    <a:bodyPr/>
                    <a:lstStyle/>
                    <a:p>
                      <a:r>
                        <a:rPr kumimoji="1" lang="en-US" altLang="ja-JP" dirty="0" smtClean="0"/>
                        <a:t>58</a:t>
                      </a:r>
                      <a:endParaRPr kumimoji="1" lang="ja-JP" altLang="en-US" dirty="0"/>
                    </a:p>
                  </a:txBody>
                  <a:tcPr/>
                </a:tc>
              </a:tr>
              <a:tr h="401593">
                <a:tc vMerge="1">
                  <a:txBody>
                    <a:bodyPr/>
                    <a:lstStyle/>
                    <a:p>
                      <a:endParaRPr kumimoji="1" lang="en-US" altLang="ja-JP" dirty="0" smtClean="0"/>
                    </a:p>
                  </a:txBody>
                  <a:tcPr/>
                </a:tc>
                <a:tc>
                  <a:txBody>
                    <a:bodyPr/>
                    <a:lstStyle/>
                    <a:p>
                      <a:r>
                        <a:rPr kumimoji="1" lang="en-US" altLang="ja-JP" dirty="0" smtClean="0"/>
                        <a:t>Java</a:t>
                      </a:r>
                      <a:r>
                        <a:rPr kumimoji="1" lang="ja-JP" altLang="en-US" dirty="0" smtClean="0"/>
                        <a:t>のシソーラスに収録するのに適当</a:t>
                      </a:r>
                      <a:endParaRPr kumimoji="1" lang="ja-JP" altLang="en-US" dirty="0"/>
                    </a:p>
                  </a:txBody>
                  <a:tcPr/>
                </a:tc>
                <a:tc>
                  <a:txBody>
                    <a:bodyPr/>
                    <a:lstStyle/>
                    <a:p>
                      <a:r>
                        <a:rPr kumimoji="1" lang="en-US" altLang="ja-JP" dirty="0" smtClean="0"/>
                        <a:t>55</a:t>
                      </a:r>
                      <a:endParaRPr kumimoji="1" lang="ja-JP" altLang="en-US" dirty="0"/>
                    </a:p>
                  </a:txBody>
                  <a:tcPr/>
                </a:tc>
              </a:tr>
              <a:tr h="401593">
                <a:tc vMerge="1">
                  <a:txBody>
                    <a:bodyPr/>
                    <a:lstStyle/>
                    <a:p>
                      <a:pPr algn="l"/>
                      <a:endParaRPr kumimoji="1" lang="ja-JP" altLang="en-US" dirty="0"/>
                    </a:p>
                  </a:txBody>
                  <a:tcPr/>
                </a:tc>
                <a:tc>
                  <a:txBody>
                    <a:bodyPr/>
                    <a:lstStyle/>
                    <a:p>
                      <a:r>
                        <a:rPr kumimoji="1" lang="ja-JP" altLang="en-US" dirty="0" smtClean="0"/>
                        <a:t>その他のドメインのシソーラスに収録するのに適当</a:t>
                      </a:r>
                      <a:endParaRPr kumimoji="1" lang="ja-JP" altLang="en-US" dirty="0"/>
                    </a:p>
                  </a:txBody>
                  <a:tcPr/>
                </a:tc>
                <a:tc>
                  <a:txBody>
                    <a:bodyPr/>
                    <a:lstStyle/>
                    <a:p>
                      <a:r>
                        <a:rPr kumimoji="1" lang="en-US" altLang="ja-JP" dirty="0" smtClean="0"/>
                        <a:t>DB</a:t>
                      </a:r>
                      <a:r>
                        <a:rPr kumimoji="1" lang="ja-JP" altLang="en-US" dirty="0" err="1" smtClean="0"/>
                        <a:t>，</a:t>
                      </a:r>
                      <a:r>
                        <a:rPr kumimoji="1" lang="ja-JP" altLang="en-US" dirty="0" smtClean="0"/>
                        <a:t>ネットワーク</a:t>
                      </a:r>
                      <a:endParaRPr kumimoji="1" lang="ja-JP" altLang="en-US" dirty="0"/>
                    </a:p>
                  </a:txBody>
                  <a:tcPr/>
                </a:tc>
              </a:tr>
            </a:tbl>
          </a:graphicData>
        </a:graphic>
      </p:graphicFrame>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42</a:t>
            </a:fld>
            <a:endParaRPr kumimoji="1" lang="ja-JP" altLang="en-US"/>
          </a:p>
        </p:txBody>
      </p:sp>
      <p:sp>
        <p:nvSpPr>
          <p:cNvPr id="7" name="テキスト ボックス 6"/>
          <p:cNvSpPr txBox="1"/>
          <p:nvPr/>
        </p:nvSpPr>
        <p:spPr>
          <a:xfrm>
            <a:off x="500034" y="5000636"/>
            <a:ext cx="8331127" cy="1015663"/>
          </a:xfrm>
          <a:prstGeom prst="rect">
            <a:avLst/>
          </a:prstGeom>
          <a:noFill/>
        </p:spPr>
        <p:txBody>
          <a:bodyPr wrap="none" rtlCol="0">
            <a:spAutoFit/>
          </a:bodyPr>
          <a:lstStyle/>
          <a:p>
            <a:r>
              <a:rPr kumimoji="1" lang="ja-JP" altLang="en-US" sz="2800" dirty="0" smtClean="0"/>
              <a:t>対象ドメインのシソーラスに収録すべきと判断された組</a:t>
            </a:r>
            <a:endParaRPr kumimoji="1" lang="en-US" altLang="ja-JP" sz="2800" dirty="0" smtClean="0"/>
          </a:p>
          <a:p>
            <a:r>
              <a:rPr lang="en-US" altLang="ja-JP" sz="2800" dirty="0" smtClean="0"/>
              <a:t>	</a:t>
            </a:r>
            <a:r>
              <a:rPr lang="ja-JP" altLang="en-US" sz="2800" dirty="0" smtClean="0"/>
              <a:t>全体の</a:t>
            </a:r>
            <a:r>
              <a:rPr lang="en-US" altLang="ja-JP" sz="3200" dirty="0" smtClean="0">
                <a:solidFill>
                  <a:srgbClr val="C00000"/>
                </a:solidFill>
              </a:rPr>
              <a:t>64</a:t>
            </a:r>
            <a:r>
              <a:rPr lang="en-US" altLang="ja-JP" sz="2800" dirty="0" smtClean="0"/>
              <a:t>%</a:t>
            </a:r>
            <a:endParaRPr kumimoji="1" lang="ja-JP" altLang="en-US" sz="2800" dirty="0"/>
          </a:p>
        </p:txBody>
      </p:sp>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実験結果</a:t>
            </a:r>
            <a:r>
              <a:rPr lang="en-US" altLang="ja-JP" dirty="0" smtClean="0"/>
              <a:t>(2/4)</a:t>
            </a:r>
            <a:endParaRPr kumimoji="1" lang="ja-JP" altLang="en-US" dirty="0"/>
          </a:p>
        </p:txBody>
      </p:sp>
      <p:sp>
        <p:nvSpPr>
          <p:cNvPr id="3" name="コンテンツ プレースホルダ 2"/>
          <p:cNvSpPr>
            <a:spLocks noGrp="1"/>
          </p:cNvSpPr>
          <p:nvPr>
            <p:ph idx="1"/>
          </p:nvPr>
        </p:nvSpPr>
        <p:spPr/>
        <p:txBody>
          <a:bodyPr/>
          <a:lstStyle/>
          <a:p>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43</a:t>
            </a:fld>
            <a:endParaRPr kumimoji="1" lang="ja-JP" altLang="en-US"/>
          </a:p>
        </p:txBody>
      </p:sp>
      <p:graphicFrame>
        <p:nvGraphicFramePr>
          <p:cNvPr id="5" name="表 4"/>
          <p:cNvGraphicFramePr>
            <a:graphicFrameLocks noGrp="1"/>
          </p:cNvGraphicFramePr>
          <p:nvPr/>
        </p:nvGraphicFramePr>
        <p:xfrm>
          <a:off x="285720" y="1500174"/>
          <a:ext cx="8401080" cy="3049638"/>
        </p:xfrm>
        <a:graphic>
          <a:graphicData uri="http://schemas.openxmlformats.org/drawingml/2006/table">
            <a:tbl>
              <a:tblPr firstCol="1" bandRow="1">
                <a:tableStyleId>{5C22544A-7EE6-4342-B048-85BDC9FD1C3A}</a:tableStyleId>
              </a:tblPr>
              <a:tblGrid>
                <a:gridCol w="1285884"/>
                <a:gridCol w="4643470"/>
                <a:gridCol w="2471726"/>
              </a:tblGrid>
              <a:tr h="401593">
                <a:tc rowSpan="7">
                  <a:txBody>
                    <a:bodyPr/>
                    <a:lstStyle/>
                    <a:p>
                      <a:r>
                        <a:rPr kumimoji="1" lang="en-US" altLang="ja-JP" dirty="0" smtClean="0"/>
                        <a:t>Database</a:t>
                      </a:r>
                    </a:p>
                  </a:txBody>
                  <a:tcPr/>
                </a:tc>
                <a:tc>
                  <a:txBody>
                    <a:bodyPr/>
                    <a:lstStyle/>
                    <a:p>
                      <a:r>
                        <a:rPr kumimoji="1" lang="ja-JP" altLang="en-US" dirty="0" smtClean="0"/>
                        <a:t>動詞，直接目的語，間接目的語の判定がおかしい</a:t>
                      </a:r>
                      <a:endParaRPr kumimoji="1" lang="ja-JP" altLang="en-US" dirty="0"/>
                    </a:p>
                  </a:txBody>
                  <a:tcPr/>
                </a:tc>
                <a:tc>
                  <a:txBody>
                    <a:bodyPr/>
                    <a:lstStyle/>
                    <a:p>
                      <a:r>
                        <a:rPr kumimoji="1" lang="en-US" altLang="ja-JP" dirty="0" smtClean="0"/>
                        <a:t>11</a:t>
                      </a:r>
                      <a:endParaRPr kumimoji="1" lang="ja-JP" altLang="en-US" dirty="0"/>
                    </a:p>
                  </a:txBody>
                  <a:tcPr/>
                </a:tc>
              </a:tr>
              <a:tr h="401593">
                <a:tc vMerge="1">
                  <a:txBody>
                    <a:bodyPr/>
                    <a:lstStyle/>
                    <a:p>
                      <a:endParaRPr kumimoji="1" lang="en-US" altLang="ja-JP" dirty="0" smtClean="0"/>
                    </a:p>
                  </a:txBody>
                  <a:tcPr/>
                </a:tc>
                <a:tc>
                  <a:txBody>
                    <a:bodyPr/>
                    <a:lstStyle/>
                    <a:p>
                      <a:r>
                        <a:rPr kumimoji="1" lang="ja-JP" altLang="en-US" dirty="0" smtClean="0"/>
                        <a:t>このドメインで一般的</a:t>
                      </a:r>
                      <a:endParaRPr kumimoji="1" lang="ja-JP" altLang="en-US" dirty="0"/>
                    </a:p>
                  </a:txBody>
                  <a:tcPr/>
                </a:tc>
                <a:tc>
                  <a:txBody>
                    <a:bodyPr/>
                    <a:lstStyle/>
                    <a:p>
                      <a:r>
                        <a:rPr kumimoji="1" lang="en-US" altLang="ja-JP" dirty="0" smtClean="0"/>
                        <a:t>60</a:t>
                      </a:r>
                      <a:endParaRPr kumimoji="1" lang="ja-JP" altLang="en-US" dirty="0"/>
                    </a:p>
                  </a:txBody>
                  <a:tcPr/>
                </a:tc>
              </a:tr>
              <a:tr h="401593">
                <a:tc vMerge="1">
                  <a:txBody>
                    <a:bodyPr/>
                    <a:lstStyle/>
                    <a:p>
                      <a:endParaRPr kumimoji="1" lang="en-US" altLang="ja-JP" dirty="0" smtClean="0"/>
                    </a:p>
                  </a:txBody>
                  <a:tcPr/>
                </a:tc>
                <a:tc>
                  <a:txBody>
                    <a:bodyPr/>
                    <a:lstStyle/>
                    <a:p>
                      <a:r>
                        <a:rPr kumimoji="1" lang="ja-JP" altLang="en-US" dirty="0" smtClean="0"/>
                        <a:t>対象ドメインを問わずＪａｖａで一般的</a:t>
                      </a:r>
                      <a:endParaRPr kumimoji="1" lang="ja-JP" altLang="en-US" dirty="0"/>
                    </a:p>
                  </a:txBody>
                  <a:tcPr/>
                </a:tc>
                <a:tc>
                  <a:txBody>
                    <a:bodyPr/>
                    <a:lstStyle/>
                    <a:p>
                      <a:r>
                        <a:rPr kumimoji="1" lang="en-US" altLang="ja-JP" dirty="0" smtClean="0"/>
                        <a:t>35</a:t>
                      </a:r>
                      <a:endParaRPr kumimoji="1" lang="ja-JP" altLang="en-US" dirty="0"/>
                    </a:p>
                  </a:txBody>
                  <a:tcPr/>
                </a:tc>
              </a:tr>
              <a:tr h="401593">
                <a:tc vMerge="1">
                  <a:txBody>
                    <a:bodyPr/>
                    <a:lstStyle/>
                    <a:p>
                      <a:endParaRPr kumimoji="1" lang="ja-JP" altLang="en-US"/>
                    </a:p>
                  </a:txBody>
                  <a:tcPr/>
                </a:tc>
                <a:tc>
                  <a:txBody>
                    <a:bodyPr/>
                    <a:lstStyle/>
                    <a:p>
                      <a:r>
                        <a:rPr kumimoji="1" lang="ja-JP" altLang="en-US" dirty="0" smtClean="0"/>
                        <a:t>他のドメインで一般的</a:t>
                      </a:r>
                      <a:endParaRPr kumimoji="1" lang="ja-JP" altLang="en-US" dirty="0"/>
                    </a:p>
                  </a:txBody>
                  <a:tcPr/>
                </a:tc>
                <a:tc>
                  <a:txBody>
                    <a:bodyPr/>
                    <a:lstStyle/>
                    <a:p>
                      <a:r>
                        <a:rPr kumimoji="1" lang="en-US" altLang="ja-JP" dirty="0" smtClean="0"/>
                        <a:t>GUI</a:t>
                      </a:r>
                      <a:r>
                        <a:rPr kumimoji="1" lang="ja-JP" altLang="en-US" dirty="0" err="1" smtClean="0"/>
                        <a:t>，</a:t>
                      </a:r>
                      <a:r>
                        <a:rPr kumimoji="1" lang="en-US" altLang="ja-JP" dirty="0" smtClean="0"/>
                        <a:t>Web</a:t>
                      </a:r>
                      <a:r>
                        <a:rPr kumimoji="1" lang="en-US" altLang="ja-JP" baseline="0" dirty="0" smtClean="0"/>
                        <a:t> Application</a:t>
                      </a:r>
                      <a:endParaRPr kumimoji="1" lang="ja-JP" altLang="en-US" dirty="0"/>
                    </a:p>
                  </a:txBody>
                  <a:tcPr/>
                </a:tc>
              </a:tr>
              <a:tr h="401593">
                <a:tc vMerge="1">
                  <a:txBody>
                    <a:bodyPr/>
                    <a:lstStyle/>
                    <a:p>
                      <a:endParaRPr kumimoji="1" lang="en-US" altLang="ja-JP" dirty="0" smtClean="0"/>
                    </a:p>
                  </a:txBody>
                  <a:tcPr/>
                </a:tc>
                <a:tc>
                  <a:txBody>
                    <a:bodyPr/>
                    <a:lstStyle/>
                    <a:p>
                      <a:r>
                        <a:rPr kumimoji="1" lang="ja-JP" altLang="en-US" dirty="0" smtClean="0"/>
                        <a:t>対象ドメインのシソーラスに収録するのに適当</a:t>
                      </a:r>
                      <a:endParaRPr kumimoji="1" lang="ja-JP" altLang="en-US" dirty="0"/>
                    </a:p>
                  </a:txBody>
                  <a:tcPr/>
                </a:tc>
                <a:tc>
                  <a:txBody>
                    <a:bodyPr/>
                    <a:lstStyle/>
                    <a:p>
                      <a:r>
                        <a:rPr kumimoji="1" lang="en-US" altLang="ja-JP" dirty="0" smtClean="0"/>
                        <a:t>64</a:t>
                      </a:r>
                      <a:endParaRPr kumimoji="1" lang="ja-JP" altLang="en-US" dirty="0"/>
                    </a:p>
                  </a:txBody>
                  <a:tcPr/>
                </a:tc>
              </a:tr>
              <a:tr h="401593">
                <a:tc vMerge="1">
                  <a:txBody>
                    <a:bodyPr/>
                    <a:lstStyle/>
                    <a:p>
                      <a:endParaRPr kumimoji="1" lang="en-US" altLang="ja-JP" dirty="0" smtClean="0"/>
                    </a:p>
                  </a:txBody>
                  <a:tcPr/>
                </a:tc>
                <a:tc>
                  <a:txBody>
                    <a:bodyPr/>
                    <a:lstStyle/>
                    <a:p>
                      <a:r>
                        <a:rPr kumimoji="1" lang="en-US" altLang="ja-JP" dirty="0" smtClean="0"/>
                        <a:t>Java</a:t>
                      </a:r>
                      <a:r>
                        <a:rPr kumimoji="1" lang="ja-JP" altLang="en-US" dirty="0" smtClean="0"/>
                        <a:t>のシソーラスに収録するのに適当</a:t>
                      </a:r>
                      <a:endParaRPr kumimoji="1" lang="ja-JP" altLang="en-US" dirty="0"/>
                    </a:p>
                  </a:txBody>
                  <a:tcPr/>
                </a:tc>
                <a:tc>
                  <a:txBody>
                    <a:bodyPr/>
                    <a:lstStyle/>
                    <a:p>
                      <a:r>
                        <a:rPr kumimoji="1" lang="en-US" altLang="ja-JP" dirty="0" smtClean="0"/>
                        <a:t>44</a:t>
                      </a:r>
                      <a:endParaRPr kumimoji="1" lang="ja-JP" altLang="en-US" dirty="0"/>
                    </a:p>
                  </a:txBody>
                  <a:tcPr/>
                </a:tc>
              </a:tr>
              <a:tr h="401593">
                <a:tc vMerge="1">
                  <a:txBody>
                    <a:bodyPr/>
                    <a:lstStyle/>
                    <a:p>
                      <a:endParaRPr kumimoji="1" lang="en-US" altLang="ja-JP" dirty="0" smtClean="0"/>
                    </a:p>
                  </a:txBody>
                  <a:tcPr/>
                </a:tc>
                <a:tc>
                  <a:txBody>
                    <a:bodyPr/>
                    <a:lstStyle/>
                    <a:p>
                      <a:r>
                        <a:rPr kumimoji="1" lang="ja-JP" altLang="en-US" dirty="0" smtClean="0"/>
                        <a:t>他のドメインのシソーラスに収録するのに適当</a:t>
                      </a:r>
                      <a:endParaRPr kumimoji="1" lang="ja-JP" altLang="en-US" dirty="0"/>
                    </a:p>
                  </a:txBody>
                  <a:tcPr/>
                </a:tc>
                <a:tc>
                  <a:txBody>
                    <a:bodyPr/>
                    <a:lstStyle/>
                    <a:p>
                      <a:r>
                        <a:rPr kumimoji="1" lang="en-US" altLang="ja-JP" dirty="0" smtClean="0"/>
                        <a:t>GUI, Web Application</a:t>
                      </a:r>
                      <a:endParaRPr kumimoji="1" lang="ja-JP" altLang="en-US" dirty="0"/>
                    </a:p>
                  </a:txBody>
                  <a:tcPr/>
                </a:tc>
              </a:tr>
            </a:tbl>
          </a:graphicData>
        </a:graphic>
      </p:graphicFrame>
      <p:sp>
        <p:nvSpPr>
          <p:cNvPr id="6" name="テキスト ボックス 5"/>
          <p:cNvSpPr txBox="1"/>
          <p:nvPr/>
        </p:nvSpPr>
        <p:spPr>
          <a:xfrm>
            <a:off x="357158" y="4786322"/>
            <a:ext cx="8331127" cy="1015663"/>
          </a:xfrm>
          <a:prstGeom prst="rect">
            <a:avLst/>
          </a:prstGeom>
          <a:noFill/>
        </p:spPr>
        <p:txBody>
          <a:bodyPr wrap="none" rtlCol="0">
            <a:spAutoFit/>
          </a:bodyPr>
          <a:lstStyle/>
          <a:p>
            <a:r>
              <a:rPr kumimoji="1" lang="ja-JP" altLang="en-US" sz="2800" dirty="0" smtClean="0"/>
              <a:t>対象ドメインのシソーラスに収録すべきと判断された組</a:t>
            </a:r>
            <a:endParaRPr kumimoji="1" lang="en-US" altLang="ja-JP" sz="2800" dirty="0" smtClean="0"/>
          </a:p>
          <a:p>
            <a:r>
              <a:rPr lang="en-US" altLang="ja-JP" sz="2800" dirty="0" smtClean="0"/>
              <a:t>	</a:t>
            </a:r>
            <a:r>
              <a:rPr lang="ja-JP" altLang="en-US" sz="2800" dirty="0" smtClean="0"/>
              <a:t>全体の</a:t>
            </a:r>
            <a:r>
              <a:rPr lang="en-US" altLang="ja-JP" sz="3200" dirty="0" smtClean="0">
                <a:solidFill>
                  <a:srgbClr val="C00000"/>
                </a:solidFill>
              </a:rPr>
              <a:t>71</a:t>
            </a:r>
            <a:r>
              <a:rPr lang="en-US" altLang="ja-JP" sz="2800" dirty="0" smtClean="0"/>
              <a:t>%</a:t>
            </a:r>
            <a:endParaRPr kumimoji="1" lang="ja-JP" altLang="en-US" sz="2800" dirty="0"/>
          </a:p>
        </p:txBody>
      </p:sp>
    </p:spTree>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実験結果</a:t>
            </a:r>
            <a:r>
              <a:rPr lang="en-US" altLang="ja-JP" dirty="0" smtClean="0"/>
              <a:t>(3/4)</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44</a:t>
            </a:fld>
            <a:endParaRPr kumimoji="1" lang="ja-JP" altLang="en-US"/>
          </a:p>
        </p:txBody>
      </p:sp>
      <p:sp>
        <p:nvSpPr>
          <p:cNvPr id="7" name="コンテンツ プレースホルダ 6"/>
          <p:cNvSpPr>
            <a:spLocks noGrp="1"/>
          </p:cNvSpPr>
          <p:nvPr>
            <p:ph idx="1"/>
          </p:nvPr>
        </p:nvSpPr>
        <p:spPr/>
        <p:txBody>
          <a:bodyPr/>
          <a:lstStyle/>
          <a:p>
            <a:endParaRPr kumimoji="1" lang="ja-JP" altLang="en-US" dirty="0"/>
          </a:p>
        </p:txBody>
      </p:sp>
      <p:graphicFrame>
        <p:nvGraphicFramePr>
          <p:cNvPr id="8" name="コンテンツ プレースホルダ 4"/>
          <p:cNvGraphicFramePr>
            <a:graphicFrameLocks/>
          </p:cNvGraphicFramePr>
          <p:nvPr/>
        </p:nvGraphicFramePr>
        <p:xfrm>
          <a:off x="357158" y="1357298"/>
          <a:ext cx="8401080" cy="3683000"/>
        </p:xfrm>
        <a:graphic>
          <a:graphicData uri="http://schemas.openxmlformats.org/drawingml/2006/table">
            <a:tbl>
              <a:tblPr firstCol="1" bandRow="1">
                <a:tableStyleId>{5C22544A-7EE6-4342-B048-85BDC9FD1C3A}</a:tableStyleId>
              </a:tblPr>
              <a:tblGrid>
                <a:gridCol w="928694"/>
                <a:gridCol w="5072098"/>
                <a:gridCol w="2400288"/>
              </a:tblGrid>
              <a:tr h="370840">
                <a:tc rowSpan="7">
                  <a:txBody>
                    <a:bodyPr/>
                    <a:lstStyle/>
                    <a:p>
                      <a:pPr algn="l"/>
                      <a:r>
                        <a:rPr kumimoji="1" lang="en-US" altLang="ja-JP" dirty="0" smtClean="0"/>
                        <a:t>XML</a:t>
                      </a:r>
                      <a:endParaRPr kumimoji="1" lang="ja-JP" altLang="en-US" dirty="0"/>
                    </a:p>
                  </a:txBody>
                  <a:tcPr/>
                </a:tc>
                <a:tc>
                  <a:txBody>
                    <a:bodyPr/>
                    <a:lstStyle/>
                    <a:p>
                      <a:r>
                        <a:rPr kumimoji="1" lang="ja-JP" altLang="en-US" dirty="0" smtClean="0"/>
                        <a:t>動詞，直接目的語，間接目的語の判定がおかしい</a:t>
                      </a:r>
                      <a:endParaRPr kumimoji="1" lang="ja-JP" altLang="en-US" dirty="0"/>
                    </a:p>
                  </a:txBody>
                  <a:tcPr/>
                </a:tc>
                <a:tc>
                  <a:txBody>
                    <a:bodyPr/>
                    <a:lstStyle/>
                    <a:p>
                      <a:r>
                        <a:rPr kumimoji="1" lang="en-US" altLang="ja-JP" dirty="0" smtClean="0"/>
                        <a:t>12</a:t>
                      </a:r>
                      <a:endParaRPr kumimoji="1" lang="ja-JP" altLang="en-US" dirty="0"/>
                    </a:p>
                  </a:txBody>
                  <a:tcPr/>
                </a:tc>
              </a:tr>
              <a:tr h="370840">
                <a:tc vMerge="1">
                  <a:txBody>
                    <a:bodyPr/>
                    <a:lstStyle/>
                    <a:p>
                      <a:pPr algn="l"/>
                      <a:endParaRPr kumimoji="1" lang="ja-JP" altLang="en-US" dirty="0"/>
                    </a:p>
                  </a:txBody>
                  <a:tcPr/>
                </a:tc>
                <a:tc>
                  <a:txBody>
                    <a:bodyPr/>
                    <a:lstStyle/>
                    <a:p>
                      <a:r>
                        <a:rPr kumimoji="1" lang="ja-JP" altLang="en-US" dirty="0" smtClean="0"/>
                        <a:t>このドメインで一般的</a:t>
                      </a:r>
                      <a:endParaRPr kumimoji="1" lang="ja-JP" altLang="en-US" dirty="0"/>
                    </a:p>
                  </a:txBody>
                  <a:tcPr/>
                </a:tc>
                <a:tc>
                  <a:txBody>
                    <a:bodyPr/>
                    <a:lstStyle/>
                    <a:p>
                      <a:r>
                        <a:rPr kumimoji="1" lang="en-US" altLang="ja-JP" dirty="0" smtClean="0"/>
                        <a:t>62</a:t>
                      </a:r>
                      <a:endParaRPr kumimoji="1" lang="ja-JP" altLang="en-US" dirty="0"/>
                    </a:p>
                  </a:txBody>
                  <a:tcPr/>
                </a:tc>
              </a:tr>
              <a:tr h="370840">
                <a:tc vMerge="1">
                  <a:txBody>
                    <a:bodyPr/>
                    <a:lstStyle/>
                    <a:p>
                      <a:endParaRPr kumimoji="1" lang="en-US" altLang="ja-JP" dirty="0" smtClean="0"/>
                    </a:p>
                  </a:txBody>
                  <a:tcPr/>
                </a:tc>
                <a:tc>
                  <a:txBody>
                    <a:bodyPr/>
                    <a:lstStyle/>
                    <a:p>
                      <a:r>
                        <a:rPr kumimoji="1" lang="ja-JP" altLang="en-US" dirty="0" smtClean="0"/>
                        <a:t>対象ドメインを問わずＪａｖａで一般的</a:t>
                      </a:r>
                      <a:endParaRPr kumimoji="1" lang="ja-JP" altLang="en-US" dirty="0"/>
                    </a:p>
                  </a:txBody>
                  <a:tcPr/>
                </a:tc>
                <a:tc>
                  <a:txBody>
                    <a:bodyPr/>
                    <a:lstStyle/>
                    <a:p>
                      <a:r>
                        <a:rPr kumimoji="1" lang="en-US" altLang="ja-JP" dirty="0" smtClean="0"/>
                        <a:t>36</a:t>
                      </a:r>
                      <a:endParaRPr kumimoji="1" lang="ja-JP" altLang="en-US" dirty="0"/>
                    </a:p>
                  </a:txBody>
                  <a:tcPr/>
                </a:tc>
              </a:tr>
              <a:tr h="370840">
                <a:tc vMerge="1">
                  <a:txBody>
                    <a:bodyPr/>
                    <a:lstStyle/>
                    <a:p>
                      <a:endParaRPr kumimoji="1" lang="ja-JP" altLang="en-US"/>
                    </a:p>
                  </a:txBody>
                  <a:tcPr/>
                </a:tc>
                <a:tc>
                  <a:txBody>
                    <a:bodyPr/>
                    <a:lstStyle/>
                    <a:p>
                      <a:r>
                        <a:rPr kumimoji="1" lang="ja-JP" altLang="en-US" dirty="0" smtClean="0"/>
                        <a:t>他のドメインで一般的</a:t>
                      </a:r>
                      <a:endParaRPr kumimoji="1" lang="ja-JP" altLang="en-US" dirty="0"/>
                    </a:p>
                  </a:txBody>
                  <a:tcPr/>
                </a:tc>
                <a:tc>
                  <a:txBody>
                    <a:bodyPr/>
                    <a:lstStyle/>
                    <a:p>
                      <a:r>
                        <a:rPr lang="en-US" altLang="ja-JP" dirty="0" smtClean="0"/>
                        <a:t>GUI</a:t>
                      </a:r>
                      <a:r>
                        <a:rPr lang="ja-JP" altLang="en-US" dirty="0" err="1" smtClean="0"/>
                        <a:t>，</a:t>
                      </a:r>
                      <a:r>
                        <a:rPr lang="ja-JP" altLang="en-US" dirty="0" smtClean="0"/>
                        <a:t>構文解析，木構造，リソース管理，グラフ解析，データ解析</a:t>
                      </a:r>
                      <a:endParaRPr lang="ja-JP" altLang="en-US" dirty="0"/>
                    </a:p>
                  </a:txBody>
                  <a:tcPr/>
                </a:tc>
              </a:tr>
              <a:tr h="370840">
                <a:tc vMerge="1">
                  <a:txBody>
                    <a:bodyPr/>
                    <a:lstStyle/>
                    <a:p>
                      <a:endParaRPr kumimoji="1" lang="en-US" altLang="ja-JP" dirty="0" smtClean="0"/>
                    </a:p>
                  </a:txBody>
                  <a:tcPr/>
                </a:tc>
                <a:tc>
                  <a:txBody>
                    <a:bodyPr/>
                    <a:lstStyle/>
                    <a:p>
                      <a:r>
                        <a:rPr kumimoji="1" lang="ja-JP" altLang="en-US" dirty="0" smtClean="0"/>
                        <a:t>対象ドメインのシソーラスに収録するのに適当</a:t>
                      </a:r>
                      <a:endParaRPr kumimoji="1" lang="ja-JP" altLang="en-US" dirty="0"/>
                    </a:p>
                  </a:txBody>
                  <a:tcPr/>
                </a:tc>
                <a:tc>
                  <a:txBody>
                    <a:bodyPr/>
                    <a:lstStyle/>
                    <a:p>
                      <a:r>
                        <a:rPr lang="en-US" altLang="ja-JP" dirty="0" smtClean="0"/>
                        <a:t>47</a:t>
                      </a:r>
                      <a:endParaRPr lang="ja-JP" altLang="en-US" dirty="0"/>
                    </a:p>
                  </a:txBody>
                  <a:tcPr/>
                </a:tc>
              </a:tr>
              <a:tr h="370840">
                <a:tc vMerge="1">
                  <a:txBody>
                    <a:bodyPr/>
                    <a:lstStyle/>
                    <a:p>
                      <a:endParaRPr kumimoji="1" lang="en-US" altLang="ja-JP" dirty="0" smtClean="0"/>
                    </a:p>
                  </a:txBody>
                  <a:tcPr/>
                </a:tc>
                <a:tc>
                  <a:txBody>
                    <a:bodyPr/>
                    <a:lstStyle/>
                    <a:p>
                      <a:r>
                        <a:rPr kumimoji="1" lang="en-US" altLang="ja-JP" dirty="0" smtClean="0"/>
                        <a:t>Java</a:t>
                      </a:r>
                      <a:r>
                        <a:rPr kumimoji="1" lang="ja-JP" altLang="en-US" dirty="0" smtClean="0"/>
                        <a:t>のシソーラスに収録するのに適当</a:t>
                      </a:r>
                      <a:endParaRPr kumimoji="1" lang="ja-JP" altLang="en-US" dirty="0"/>
                    </a:p>
                  </a:txBody>
                  <a:tcPr/>
                </a:tc>
                <a:tc>
                  <a:txBody>
                    <a:bodyPr/>
                    <a:lstStyle/>
                    <a:p>
                      <a:r>
                        <a:rPr lang="en-US" altLang="ja-JP" dirty="0" smtClean="0"/>
                        <a:t>27</a:t>
                      </a:r>
                      <a:endParaRPr lang="ja-JP" altLang="en-US" dirty="0"/>
                    </a:p>
                  </a:txBody>
                  <a:tcPr/>
                </a:tc>
              </a:tr>
              <a:tr h="370840">
                <a:tc vMerge="1">
                  <a:txBody>
                    <a:bodyPr/>
                    <a:lstStyle/>
                    <a:p>
                      <a:pPr algn="l"/>
                      <a:endParaRPr kumimoji="1" lang="ja-JP" altLang="en-US" dirty="0"/>
                    </a:p>
                  </a:txBody>
                  <a:tcPr/>
                </a:tc>
                <a:tc>
                  <a:txBody>
                    <a:bodyPr/>
                    <a:lstStyle/>
                    <a:p>
                      <a:r>
                        <a:rPr kumimoji="1" lang="ja-JP" altLang="en-US" dirty="0" smtClean="0"/>
                        <a:t>他のドメインのシソーラスに収録するのに適当</a:t>
                      </a:r>
                      <a:endParaRPr kumimoji="1" lang="ja-JP"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dirty="0" smtClean="0"/>
                        <a:t>GUI</a:t>
                      </a:r>
                      <a:r>
                        <a:rPr lang="ja-JP" altLang="en-US" dirty="0" err="1" smtClean="0"/>
                        <a:t>，</a:t>
                      </a:r>
                      <a:r>
                        <a:rPr lang="ja-JP" altLang="en-US" dirty="0" smtClean="0"/>
                        <a:t>木構造，リソース管理，グラフ解析，データ解析</a:t>
                      </a:r>
                    </a:p>
                  </a:txBody>
                  <a:tcPr/>
                </a:tc>
              </a:tr>
            </a:tbl>
          </a:graphicData>
        </a:graphic>
      </p:graphicFrame>
      <p:sp>
        <p:nvSpPr>
          <p:cNvPr id="9" name="テキスト ボックス 8"/>
          <p:cNvSpPr txBox="1"/>
          <p:nvPr/>
        </p:nvSpPr>
        <p:spPr>
          <a:xfrm>
            <a:off x="357158" y="5143512"/>
            <a:ext cx="8331127" cy="1015663"/>
          </a:xfrm>
          <a:prstGeom prst="rect">
            <a:avLst/>
          </a:prstGeom>
          <a:noFill/>
        </p:spPr>
        <p:txBody>
          <a:bodyPr wrap="none" rtlCol="0">
            <a:spAutoFit/>
          </a:bodyPr>
          <a:lstStyle/>
          <a:p>
            <a:r>
              <a:rPr kumimoji="1" lang="ja-JP" altLang="en-US" sz="2800" dirty="0" smtClean="0"/>
              <a:t>対象ドメインのシソーラスに収録すべきと判断された組</a:t>
            </a:r>
            <a:endParaRPr kumimoji="1" lang="en-US" altLang="ja-JP" sz="2800" dirty="0" smtClean="0"/>
          </a:p>
          <a:p>
            <a:r>
              <a:rPr lang="en-US" altLang="ja-JP" sz="2800" dirty="0" smtClean="0"/>
              <a:t>	</a:t>
            </a:r>
            <a:r>
              <a:rPr lang="ja-JP" altLang="en-US" sz="2800" dirty="0" smtClean="0"/>
              <a:t>全体の</a:t>
            </a:r>
            <a:r>
              <a:rPr lang="en-US" altLang="ja-JP" sz="3200" dirty="0" smtClean="0">
                <a:solidFill>
                  <a:srgbClr val="C00000"/>
                </a:solidFill>
              </a:rPr>
              <a:t>52</a:t>
            </a:r>
            <a:r>
              <a:rPr lang="en-US" altLang="ja-JP" sz="2800" dirty="0" smtClean="0"/>
              <a:t>%</a:t>
            </a:r>
            <a:endParaRPr kumimoji="1" lang="ja-JP" altLang="en-US" sz="2800" dirty="0"/>
          </a:p>
        </p:txBody>
      </p:sp>
    </p:spTree>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実験結果</a:t>
            </a:r>
            <a:r>
              <a:rPr lang="en-US" altLang="ja-JP" dirty="0" smtClean="0"/>
              <a:t>(4/4)</a:t>
            </a:r>
            <a:endParaRPr kumimoji="1" lang="ja-JP" altLang="en-US" dirty="0"/>
          </a:p>
        </p:txBody>
      </p:sp>
      <p:sp>
        <p:nvSpPr>
          <p:cNvPr id="3" name="コンテンツ プレースホルダ 2"/>
          <p:cNvSpPr>
            <a:spLocks noGrp="1"/>
          </p:cNvSpPr>
          <p:nvPr>
            <p:ph idx="1"/>
          </p:nvPr>
        </p:nvSpPr>
        <p:spPr/>
        <p:txBody>
          <a:bodyPr/>
          <a:lstStyle/>
          <a:p>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45</a:t>
            </a:fld>
            <a:endParaRPr kumimoji="1" lang="ja-JP" altLang="en-US"/>
          </a:p>
        </p:txBody>
      </p:sp>
      <p:graphicFrame>
        <p:nvGraphicFramePr>
          <p:cNvPr id="5" name="コンテンツ プレースホルダ 4"/>
          <p:cNvGraphicFramePr>
            <a:graphicFrameLocks/>
          </p:cNvGraphicFramePr>
          <p:nvPr/>
        </p:nvGraphicFramePr>
        <p:xfrm>
          <a:off x="285720" y="1571612"/>
          <a:ext cx="8401080" cy="2595880"/>
        </p:xfrm>
        <a:graphic>
          <a:graphicData uri="http://schemas.openxmlformats.org/drawingml/2006/table">
            <a:tbl>
              <a:tblPr firstCol="1" bandRow="1">
                <a:tableStyleId>{5C22544A-7EE6-4342-B048-85BDC9FD1C3A}</a:tableStyleId>
              </a:tblPr>
              <a:tblGrid>
                <a:gridCol w="1500198"/>
                <a:gridCol w="5072098"/>
                <a:gridCol w="1828784"/>
              </a:tblGrid>
              <a:tr h="370840">
                <a:tc rowSpan="7">
                  <a:txBody>
                    <a:bodyPr/>
                    <a:lstStyle/>
                    <a:p>
                      <a:pPr algn="l"/>
                      <a:r>
                        <a:rPr kumimoji="1" lang="en-US" altLang="ja-JP" dirty="0" smtClean="0"/>
                        <a:t>Web Application</a:t>
                      </a:r>
                      <a:endParaRPr kumimoji="1" lang="ja-JP" altLang="en-US" dirty="0"/>
                    </a:p>
                  </a:txBody>
                  <a:tcPr/>
                </a:tc>
                <a:tc>
                  <a:txBody>
                    <a:bodyPr/>
                    <a:lstStyle/>
                    <a:p>
                      <a:r>
                        <a:rPr kumimoji="1" lang="ja-JP" altLang="en-US" dirty="0" smtClean="0"/>
                        <a:t>動詞，直接目的語，間接目的語の判定がおかしい</a:t>
                      </a:r>
                      <a:endParaRPr kumimoji="1" lang="ja-JP" altLang="en-US" dirty="0"/>
                    </a:p>
                  </a:txBody>
                  <a:tcPr/>
                </a:tc>
                <a:tc>
                  <a:txBody>
                    <a:bodyPr/>
                    <a:lstStyle/>
                    <a:p>
                      <a:r>
                        <a:rPr kumimoji="1" lang="en-US" altLang="ja-JP" dirty="0" smtClean="0"/>
                        <a:t>6</a:t>
                      </a:r>
                      <a:endParaRPr kumimoji="1" lang="ja-JP" altLang="en-US" dirty="0"/>
                    </a:p>
                  </a:txBody>
                  <a:tcPr/>
                </a:tc>
              </a:tr>
              <a:tr h="370840">
                <a:tc vMerge="1">
                  <a:txBody>
                    <a:bodyPr/>
                    <a:lstStyle/>
                    <a:p>
                      <a:pPr algn="l"/>
                      <a:endParaRPr kumimoji="1" lang="ja-JP" altLang="en-US" dirty="0"/>
                    </a:p>
                  </a:txBody>
                  <a:tcPr/>
                </a:tc>
                <a:tc>
                  <a:txBody>
                    <a:bodyPr/>
                    <a:lstStyle/>
                    <a:p>
                      <a:r>
                        <a:rPr kumimoji="1" lang="ja-JP" altLang="en-US" dirty="0" smtClean="0"/>
                        <a:t>このドメインで一般的</a:t>
                      </a:r>
                      <a:endParaRPr kumimoji="1" lang="ja-JP"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smtClean="0"/>
                        <a:t>56</a:t>
                      </a:r>
                      <a:endParaRPr kumimoji="1" lang="ja-JP" altLang="en-US" dirty="0" smtClean="0"/>
                    </a:p>
                  </a:txBody>
                  <a:tcPr/>
                </a:tc>
              </a:tr>
              <a:tr h="370840">
                <a:tc vMerge="1">
                  <a:txBody>
                    <a:bodyPr/>
                    <a:lstStyle/>
                    <a:p>
                      <a:endParaRPr kumimoji="1" lang="en-US" altLang="ja-JP" dirty="0" smtClean="0"/>
                    </a:p>
                  </a:txBody>
                  <a:tcPr/>
                </a:tc>
                <a:tc>
                  <a:txBody>
                    <a:bodyPr/>
                    <a:lstStyle/>
                    <a:p>
                      <a:r>
                        <a:rPr kumimoji="1" lang="ja-JP" altLang="en-US" dirty="0" smtClean="0"/>
                        <a:t>対象ドメインを問わずＪａｖａで一般的</a:t>
                      </a:r>
                      <a:endParaRPr kumimoji="1" lang="ja-JP" altLang="en-US" dirty="0"/>
                    </a:p>
                  </a:txBody>
                  <a:tcPr/>
                </a:tc>
                <a:tc>
                  <a:txBody>
                    <a:bodyPr/>
                    <a:lstStyle/>
                    <a:p>
                      <a:r>
                        <a:rPr kumimoji="1" lang="en-US" altLang="ja-JP" dirty="0" smtClean="0"/>
                        <a:t>45</a:t>
                      </a:r>
                      <a:endParaRPr kumimoji="1" lang="ja-JP" altLang="en-US" dirty="0"/>
                    </a:p>
                  </a:txBody>
                  <a:tcPr/>
                </a:tc>
              </a:tr>
              <a:tr h="370840">
                <a:tc vMerge="1">
                  <a:txBody>
                    <a:bodyPr/>
                    <a:lstStyle/>
                    <a:p>
                      <a:endParaRPr kumimoji="1" lang="ja-JP" altLang="en-US"/>
                    </a:p>
                  </a:txBody>
                  <a:tcPr/>
                </a:tc>
                <a:tc>
                  <a:txBody>
                    <a:bodyPr/>
                    <a:lstStyle/>
                    <a:p>
                      <a:r>
                        <a:rPr kumimoji="1" lang="ja-JP" altLang="en-US" dirty="0" smtClean="0"/>
                        <a:t>他のドメインで一般的</a:t>
                      </a:r>
                      <a:endParaRPr kumimoji="1" lang="ja-JP" altLang="en-US" dirty="0"/>
                    </a:p>
                  </a:txBody>
                  <a:tcPr/>
                </a:tc>
                <a:tc>
                  <a:txBody>
                    <a:bodyPr/>
                    <a:lstStyle/>
                    <a:p>
                      <a:r>
                        <a:rPr lang="en-US" altLang="ja-JP" dirty="0" smtClean="0"/>
                        <a:t>DB</a:t>
                      </a:r>
                      <a:r>
                        <a:rPr lang="ja-JP" altLang="en-US" dirty="0" err="1" smtClean="0"/>
                        <a:t>，</a:t>
                      </a:r>
                      <a:r>
                        <a:rPr lang="ja-JP" altLang="en-US" dirty="0" smtClean="0"/>
                        <a:t>入出力</a:t>
                      </a:r>
                      <a:endParaRPr lang="ja-JP" altLang="en-US" dirty="0"/>
                    </a:p>
                  </a:txBody>
                  <a:tcPr/>
                </a:tc>
              </a:tr>
              <a:tr h="370840">
                <a:tc vMerge="1">
                  <a:txBody>
                    <a:bodyPr/>
                    <a:lstStyle/>
                    <a:p>
                      <a:endParaRPr kumimoji="1" lang="en-US" altLang="ja-JP" dirty="0" smtClean="0"/>
                    </a:p>
                  </a:txBody>
                  <a:tcPr/>
                </a:tc>
                <a:tc>
                  <a:txBody>
                    <a:bodyPr/>
                    <a:lstStyle/>
                    <a:p>
                      <a:r>
                        <a:rPr kumimoji="1" lang="ja-JP" altLang="en-US" dirty="0" smtClean="0"/>
                        <a:t>対象ドメインのシソーラスに収録するのに適当</a:t>
                      </a:r>
                      <a:endParaRPr kumimoji="1" lang="ja-JP" altLang="en-US" dirty="0"/>
                    </a:p>
                  </a:txBody>
                  <a:tcPr/>
                </a:tc>
                <a:tc>
                  <a:txBody>
                    <a:bodyPr/>
                    <a:lstStyle/>
                    <a:p>
                      <a:r>
                        <a:rPr lang="en-US" altLang="ja-JP" dirty="0" smtClean="0"/>
                        <a:t>51</a:t>
                      </a:r>
                      <a:endParaRPr lang="ja-JP" altLang="en-US" dirty="0"/>
                    </a:p>
                  </a:txBody>
                  <a:tcPr/>
                </a:tc>
              </a:tr>
              <a:tr h="370840">
                <a:tc vMerge="1">
                  <a:txBody>
                    <a:bodyPr/>
                    <a:lstStyle/>
                    <a:p>
                      <a:endParaRPr kumimoji="1" lang="en-US" altLang="ja-JP" dirty="0" smtClean="0"/>
                    </a:p>
                  </a:txBody>
                  <a:tcPr/>
                </a:tc>
                <a:tc>
                  <a:txBody>
                    <a:bodyPr/>
                    <a:lstStyle/>
                    <a:p>
                      <a:r>
                        <a:rPr kumimoji="1" lang="en-US" altLang="ja-JP" dirty="0" smtClean="0"/>
                        <a:t>Java</a:t>
                      </a:r>
                      <a:r>
                        <a:rPr kumimoji="1" lang="ja-JP" altLang="en-US" dirty="0" smtClean="0"/>
                        <a:t>のシソーラスに収録するのに適当</a:t>
                      </a:r>
                      <a:endParaRPr kumimoji="1" lang="ja-JP" altLang="en-US" dirty="0"/>
                    </a:p>
                  </a:txBody>
                  <a:tcPr/>
                </a:tc>
                <a:tc>
                  <a:txBody>
                    <a:bodyPr/>
                    <a:lstStyle/>
                    <a:p>
                      <a:r>
                        <a:rPr lang="en-US" altLang="ja-JP" dirty="0" smtClean="0"/>
                        <a:t>32</a:t>
                      </a:r>
                      <a:endParaRPr lang="ja-JP" altLang="en-US" dirty="0"/>
                    </a:p>
                  </a:txBody>
                  <a:tcPr/>
                </a:tc>
              </a:tr>
              <a:tr h="370840">
                <a:tc vMerge="1">
                  <a:txBody>
                    <a:bodyPr/>
                    <a:lstStyle/>
                    <a:p>
                      <a:pPr algn="l"/>
                      <a:endParaRPr kumimoji="1" lang="ja-JP" altLang="en-US" dirty="0"/>
                    </a:p>
                  </a:txBody>
                  <a:tcPr/>
                </a:tc>
                <a:tc>
                  <a:txBody>
                    <a:bodyPr/>
                    <a:lstStyle/>
                    <a:p>
                      <a:r>
                        <a:rPr kumimoji="1" lang="ja-JP" altLang="en-US" dirty="0" smtClean="0"/>
                        <a:t>他のドメインのシソーラスに収録するのに適当</a:t>
                      </a:r>
                      <a:endParaRPr kumimoji="1" lang="ja-JP" altLang="en-US" dirty="0"/>
                    </a:p>
                  </a:txBody>
                  <a:tcPr/>
                </a:tc>
                <a:tc>
                  <a:txBody>
                    <a:bodyPr/>
                    <a:lstStyle/>
                    <a:p>
                      <a:endParaRPr lang="ja-JP" altLang="en-US" dirty="0"/>
                    </a:p>
                  </a:txBody>
                  <a:tcPr/>
                </a:tc>
              </a:tr>
            </a:tbl>
          </a:graphicData>
        </a:graphic>
      </p:graphicFrame>
      <p:sp>
        <p:nvSpPr>
          <p:cNvPr id="6" name="テキスト ボックス 5"/>
          <p:cNvSpPr txBox="1"/>
          <p:nvPr/>
        </p:nvSpPr>
        <p:spPr>
          <a:xfrm>
            <a:off x="357158" y="4429132"/>
            <a:ext cx="8331127" cy="1015663"/>
          </a:xfrm>
          <a:prstGeom prst="rect">
            <a:avLst/>
          </a:prstGeom>
          <a:noFill/>
        </p:spPr>
        <p:txBody>
          <a:bodyPr wrap="none" rtlCol="0">
            <a:spAutoFit/>
          </a:bodyPr>
          <a:lstStyle/>
          <a:p>
            <a:r>
              <a:rPr kumimoji="1" lang="ja-JP" altLang="en-US" sz="2800" dirty="0" smtClean="0"/>
              <a:t>対象ドメインのシソーラスに収録すべきと判断された組</a:t>
            </a:r>
            <a:endParaRPr kumimoji="1" lang="en-US" altLang="ja-JP" sz="2800" dirty="0" smtClean="0"/>
          </a:p>
          <a:p>
            <a:r>
              <a:rPr lang="en-US" altLang="ja-JP" sz="2800" dirty="0" smtClean="0"/>
              <a:t>	</a:t>
            </a:r>
            <a:r>
              <a:rPr lang="ja-JP" altLang="en-US" sz="2800" dirty="0" smtClean="0"/>
              <a:t>全体の</a:t>
            </a:r>
            <a:r>
              <a:rPr lang="en-US" altLang="ja-JP" sz="3200" dirty="0" smtClean="0">
                <a:solidFill>
                  <a:srgbClr val="C00000"/>
                </a:solidFill>
              </a:rPr>
              <a:t>56</a:t>
            </a:r>
            <a:r>
              <a:rPr lang="en-US" altLang="ja-JP" sz="2800" dirty="0" smtClean="0"/>
              <a:t>%</a:t>
            </a:r>
            <a:endParaRPr kumimoji="1" lang="ja-JP" altLang="en-US" sz="2800" dirty="0"/>
          </a:p>
        </p:txBody>
      </p:sp>
    </p:spTree>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smtClean="0"/>
              <a:t>オブジェクト指向プログラムと動詞</a:t>
            </a:r>
            <a:r>
              <a:rPr lang="en-US" altLang="ja-JP" dirty="0" smtClean="0"/>
              <a:t>-</a:t>
            </a:r>
            <a:r>
              <a:rPr lang="ja-JP" altLang="en-US" dirty="0" smtClean="0"/>
              <a:t>目的語関係</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オブジェクト指向プログラムでは，オブジェクト</a:t>
            </a:r>
            <a:r>
              <a:rPr lang="en-US" altLang="ja-JP" dirty="0" smtClean="0"/>
              <a:t>A</a:t>
            </a:r>
            <a:r>
              <a:rPr lang="ja-JP" altLang="en-US" dirty="0" smtClean="0"/>
              <a:t>を対象にアクション</a:t>
            </a:r>
            <a:r>
              <a:rPr lang="en-US" altLang="ja-JP" dirty="0" smtClean="0"/>
              <a:t>B</a:t>
            </a:r>
            <a:r>
              <a:rPr lang="ja-JP" altLang="en-US" dirty="0" smtClean="0"/>
              <a:t>を行う処理が多数出現</a:t>
            </a:r>
            <a:endParaRPr lang="en-US" altLang="ja-JP" dirty="0" smtClean="0"/>
          </a:p>
          <a:p>
            <a:pPr lvl="1"/>
            <a:r>
              <a:rPr lang="en-US" altLang="ja-JP" dirty="0" smtClean="0"/>
              <a:t>B</a:t>
            </a:r>
            <a:r>
              <a:rPr lang="ja-JP" altLang="en-US" dirty="0" smtClean="0"/>
              <a:t>は動詞，</a:t>
            </a:r>
            <a:r>
              <a:rPr lang="en-US" altLang="ja-JP" dirty="0" smtClean="0"/>
              <a:t>A</a:t>
            </a:r>
            <a:r>
              <a:rPr lang="ja-JP" altLang="en-US" dirty="0" smtClean="0"/>
              <a:t>はその目的語と解釈できる</a:t>
            </a:r>
            <a:endParaRPr lang="en-US" altLang="ja-JP" dirty="0" smtClean="0"/>
          </a:p>
          <a:p>
            <a:pPr lvl="2"/>
            <a:r>
              <a:rPr lang="en-US" altLang="ja-JP" dirty="0" smtClean="0"/>
              <a:t>B</a:t>
            </a:r>
            <a:r>
              <a:rPr lang="ja-JP" altLang="en-US" dirty="0" smtClean="0"/>
              <a:t>と</a:t>
            </a:r>
            <a:r>
              <a:rPr lang="en-US" altLang="ja-JP" dirty="0" smtClean="0"/>
              <a:t>A</a:t>
            </a:r>
            <a:r>
              <a:rPr lang="ja-JP" altLang="en-US" dirty="0" smtClean="0"/>
              <a:t>の間に動詞</a:t>
            </a:r>
            <a:r>
              <a:rPr lang="en-US" altLang="ja-JP" dirty="0" smtClean="0"/>
              <a:t>-</a:t>
            </a:r>
            <a:r>
              <a:rPr lang="ja-JP" altLang="en-US" dirty="0" smtClean="0"/>
              <a:t>目的語関係</a:t>
            </a:r>
            <a:endParaRPr lang="en-US" altLang="ja-JP" dirty="0" smtClean="0"/>
          </a:p>
          <a:p>
            <a:r>
              <a:rPr lang="ja-JP" altLang="en-US" dirty="0" smtClean="0"/>
              <a:t>ソースコード中の動詞</a:t>
            </a:r>
            <a:r>
              <a:rPr lang="en-US" altLang="ja-JP" dirty="0" smtClean="0"/>
              <a:t>-</a:t>
            </a:r>
            <a:r>
              <a:rPr lang="ja-JP" altLang="en-US" dirty="0" smtClean="0"/>
              <a:t>目的語関係</a:t>
            </a:r>
            <a:endParaRPr lang="en-US" altLang="ja-JP" dirty="0" smtClean="0"/>
          </a:p>
          <a:p>
            <a:r>
              <a:rPr lang="ja-JP" altLang="en-US" dirty="0" smtClean="0"/>
              <a:t>                   異なる</a:t>
            </a:r>
            <a:endParaRPr lang="en-US" altLang="ja-JP" dirty="0" smtClean="0"/>
          </a:p>
          <a:p>
            <a:r>
              <a:rPr lang="ja-JP" altLang="en-US" dirty="0" smtClean="0"/>
              <a:t>自然言語の動詞</a:t>
            </a:r>
            <a:r>
              <a:rPr lang="en-US" altLang="ja-JP" dirty="0" smtClean="0"/>
              <a:t>-</a:t>
            </a:r>
            <a:r>
              <a:rPr lang="ja-JP" altLang="en-US" dirty="0" smtClean="0"/>
              <a:t>目的語関係</a:t>
            </a:r>
            <a:endParaRPr lang="en-US" altLang="ja-JP" dirty="0" smtClean="0"/>
          </a:p>
          <a:p>
            <a:pPr lvl="1"/>
            <a:r>
              <a:rPr lang="ja-JP" altLang="en-US" dirty="0" smtClean="0"/>
              <a:t>                 そのため</a:t>
            </a:r>
            <a:endParaRPr lang="en-US" altLang="ja-JP" dirty="0" smtClean="0"/>
          </a:p>
          <a:p>
            <a:pPr lvl="1"/>
            <a:r>
              <a:rPr lang="ja-JP" altLang="en-US" dirty="0" smtClean="0"/>
              <a:t>ソースコード中の動詞</a:t>
            </a:r>
            <a:r>
              <a:rPr lang="en-US" altLang="ja-JP" dirty="0" smtClean="0"/>
              <a:t>-</a:t>
            </a:r>
            <a:r>
              <a:rPr lang="ja-JP" altLang="en-US" dirty="0" smtClean="0"/>
              <a:t>目的語関係をまとめた辞書の価値がでてくる</a:t>
            </a:r>
            <a:endParaRPr lang="en-US" altLang="ja-JP" dirty="0" smtClean="0"/>
          </a:p>
          <a:p>
            <a:endParaRPr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46</a:t>
            </a:fld>
            <a:endParaRPr kumimoji="1" lang="ja-JP" altLang="en-US"/>
          </a:p>
        </p:txBody>
      </p:sp>
    </p:spTree>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辞書を用いた支援</a:t>
            </a:r>
            <a:endParaRPr kumimoji="1" lang="ja-JP" altLang="en-US" dirty="0"/>
          </a:p>
        </p:txBody>
      </p:sp>
      <p:sp>
        <p:nvSpPr>
          <p:cNvPr id="3" name="コンテンツ プレースホルダ 2"/>
          <p:cNvSpPr>
            <a:spLocks noGrp="1"/>
          </p:cNvSpPr>
          <p:nvPr>
            <p:ph idx="1"/>
          </p:nvPr>
        </p:nvSpPr>
        <p:spPr/>
        <p:txBody>
          <a:bodyPr anchor="ctr"/>
          <a:lstStyle/>
          <a:p>
            <a:r>
              <a:rPr lang="ja-JP" altLang="en-US" dirty="0" smtClean="0"/>
              <a:t>メソッドの命名支援</a:t>
            </a:r>
            <a:endParaRPr lang="en-US" altLang="ja-JP" dirty="0" smtClean="0"/>
          </a:p>
          <a:p>
            <a:pPr lvl="1"/>
            <a:r>
              <a:rPr lang="ja-JP" altLang="en-US" dirty="0" smtClean="0"/>
              <a:t>動詞とその目的語を推薦</a:t>
            </a:r>
            <a:endParaRPr lang="en-US" altLang="ja-JP" dirty="0" smtClean="0"/>
          </a:p>
          <a:p>
            <a:r>
              <a:rPr lang="ja-JP" altLang="en-US" dirty="0" smtClean="0"/>
              <a:t>プログラム理解支援</a:t>
            </a:r>
            <a:endParaRPr lang="en-US" altLang="ja-JP" dirty="0" smtClean="0"/>
          </a:p>
          <a:p>
            <a:pPr lvl="1"/>
            <a:r>
              <a:rPr lang="ja-JP" altLang="en-US" dirty="0" smtClean="0"/>
              <a:t>動詞</a:t>
            </a:r>
            <a:r>
              <a:rPr lang="en-US" altLang="ja-JP" dirty="0" smtClean="0"/>
              <a:t>-</a:t>
            </a:r>
            <a:r>
              <a:rPr lang="ja-JP" altLang="en-US" dirty="0" smtClean="0"/>
              <a:t>目的語関係の視覚化</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47</a:t>
            </a:fld>
            <a:endParaRPr kumimoji="1" lang="ja-JP" altLang="en-US"/>
          </a:p>
        </p:txBody>
      </p:sp>
    </p:spTree>
  </p:cSld>
  <p:clrMapOvr>
    <a:masterClrMapping/>
  </p:clrMapOv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動詞</a:t>
            </a:r>
            <a:r>
              <a:rPr kumimoji="1" lang="en-US" altLang="ja-JP" dirty="0" smtClean="0"/>
              <a:t>-</a:t>
            </a:r>
            <a:r>
              <a:rPr kumimoji="1" lang="ja-JP" altLang="en-US" dirty="0" smtClean="0"/>
              <a:t>目的語関係の出現位置</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メソッド呼び出しに関連した箇所</a:t>
            </a:r>
            <a:endParaRPr kumimoji="1" lang="en-US" altLang="ja-JP" dirty="0" smtClean="0"/>
          </a:p>
          <a:p>
            <a:pPr lvl="1"/>
            <a:r>
              <a:rPr lang="ja-JP" altLang="en-US" dirty="0" smtClean="0"/>
              <a:t>動詞</a:t>
            </a:r>
            <a:r>
              <a:rPr lang="en-US" altLang="ja-JP" dirty="0" smtClean="0"/>
              <a:t>:   </a:t>
            </a:r>
            <a:r>
              <a:rPr lang="ja-JP" altLang="en-US" dirty="0" smtClean="0"/>
              <a:t>メソッド名中の動詞</a:t>
            </a:r>
            <a:endParaRPr lang="en-US" altLang="ja-JP" dirty="0" smtClean="0"/>
          </a:p>
          <a:p>
            <a:pPr lvl="1"/>
            <a:r>
              <a:rPr kumimoji="1" lang="ja-JP" altLang="en-US" dirty="0" smtClean="0"/>
              <a:t>目的語： メソッド名中の動詞の後の名詞，引数，メソッドを定義しているクラスの名前</a:t>
            </a:r>
            <a:endParaRPr kumimoji="1"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48</a:t>
            </a:fld>
            <a:endParaRPr kumimoji="1" lang="ja-JP" altLang="en-US"/>
          </a:p>
        </p:txBody>
      </p:sp>
    </p:spTree>
  </p:cSld>
  <p:clrMapOvr>
    <a:masterClrMapping/>
  </p:clrMapOv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ソフトウェア保守</a:t>
            </a:r>
            <a:endParaRPr kumimoji="1" lang="ja-JP" altLang="en-US" dirty="0"/>
          </a:p>
        </p:txBody>
      </p:sp>
      <p:sp>
        <p:nvSpPr>
          <p:cNvPr id="3" name="コンテンツ プレースホルダ 2"/>
          <p:cNvSpPr>
            <a:spLocks noGrp="1"/>
          </p:cNvSpPr>
          <p:nvPr>
            <p:ph idx="1"/>
          </p:nvPr>
        </p:nvSpPr>
        <p:spPr/>
        <p:txBody>
          <a:bodyPr anchor="t"/>
          <a:lstStyle/>
          <a:p>
            <a:r>
              <a:rPr kumimoji="1" lang="ja-JP" altLang="en-US" sz="3200" dirty="0" smtClean="0"/>
              <a:t>ソフトウェアの肥大化に伴う保守コストの増加</a:t>
            </a:r>
            <a:endParaRPr kumimoji="1" lang="en-US" altLang="ja-JP" sz="3200" dirty="0" smtClean="0"/>
          </a:p>
          <a:p>
            <a:pPr lvl="1"/>
            <a:r>
              <a:rPr lang="ja-JP" altLang="en-US" sz="2900" dirty="0" smtClean="0"/>
              <a:t>保守コストの引下げが必要</a:t>
            </a:r>
            <a:endParaRPr lang="en-US" altLang="ja-JP" sz="2900" dirty="0" smtClean="0"/>
          </a:p>
          <a:p>
            <a:r>
              <a:rPr lang="ja-JP" altLang="en-US" sz="3200" dirty="0" smtClean="0"/>
              <a:t>保守作業のためには対象ソフトウェアの詳細な理解が必要</a:t>
            </a:r>
            <a:endParaRPr lang="en-US" altLang="ja-JP" sz="3200" dirty="0" smtClean="0"/>
          </a:p>
          <a:p>
            <a:pPr lvl="1"/>
            <a:r>
              <a:rPr lang="ja-JP" altLang="en-US" sz="2800" dirty="0" smtClean="0"/>
              <a:t>ソースコードを読解しなければならない</a:t>
            </a:r>
            <a:endParaRPr lang="en-US" altLang="ja-JP" sz="2800"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49</a:t>
            </a:fld>
            <a:endParaRPr kumimoji="1" lang="ja-JP" altLang="en-US"/>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提案手法</a:t>
            </a:r>
            <a:endParaRPr kumimoji="1" lang="ja-JP" altLang="en-US" dirty="0"/>
          </a:p>
        </p:txBody>
      </p:sp>
      <p:sp>
        <p:nvSpPr>
          <p:cNvPr id="3" name="コンテンツ プレースホルダ 2"/>
          <p:cNvSpPr>
            <a:spLocks noGrp="1"/>
          </p:cNvSpPr>
          <p:nvPr>
            <p:ph idx="1"/>
          </p:nvPr>
        </p:nvSpPr>
        <p:spPr>
          <a:xfrm>
            <a:off x="457200" y="1412875"/>
            <a:ext cx="8229600" cy="3659199"/>
          </a:xfrm>
        </p:spPr>
        <p:txBody>
          <a:bodyPr>
            <a:normAutofit fontScale="85000" lnSpcReduction="10000"/>
          </a:bodyPr>
          <a:lstStyle/>
          <a:p>
            <a:r>
              <a:rPr lang="ja-JP" altLang="en-US" dirty="0" smtClean="0"/>
              <a:t>ドメインごとに分類された動詞</a:t>
            </a:r>
            <a:r>
              <a:rPr lang="en-US" altLang="ja-JP" dirty="0" err="1" smtClean="0"/>
              <a:t>-</a:t>
            </a:r>
            <a:r>
              <a:rPr lang="ja-JP" altLang="en-US" dirty="0" smtClean="0"/>
              <a:t>目的語の関係を収録した辞書の構築</a:t>
            </a:r>
            <a:endParaRPr lang="en-US" altLang="ja-JP" dirty="0" smtClean="0"/>
          </a:p>
          <a:p>
            <a:r>
              <a:rPr lang="ja-JP" altLang="en-US" dirty="0" smtClean="0"/>
              <a:t>入力</a:t>
            </a:r>
            <a:endParaRPr lang="en-US" altLang="ja-JP" dirty="0" smtClean="0"/>
          </a:p>
          <a:p>
            <a:pPr lvl="1"/>
            <a:r>
              <a:rPr kumimoji="1" lang="ja-JP" altLang="en-US" dirty="0" smtClean="0"/>
              <a:t>オブジェクト指向プログラミング言語で記述された特定のドメインを扱う複数のソフトウェアのソースコード集合</a:t>
            </a:r>
            <a:endParaRPr kumimoji="1" lang="en-US" altLang="ja-JP" dirty="0" smtClean="0"/>
          </a:p>
          <a:p>
            <a:pPr lvl="2"/>
            <a:r>
              <a:rPr kumimoji="1" lang="ja-JP" altLang="en-US" dirty="0" smtClean="0"/>
              <a:t>実装では</a:t>
            </a:r>
            <a:r>
              <a:rPr kumimoji="1" lang="en-US" altLang="ja-JP" dirty="0" smtClean="0"/>
              <a:t>Java</a:t>
            </a:r>
            <a:r>
              <a:rPr kumimoji="1" lang="ja-JP" altLang="en-US" dirty="0" smtClean="0"/>
              <a:t>で</a:t>
            </a:r>
            <a:r>
              <a:rPr lang="ja-JP" altLang="en-US" dirty="0" smtClean="0"/>
              <a:t>記述さ</a:t>
            </a:r>
            <a:r>
              <a:rPr kumimoji="1" lang="ja-JP" altLang="en-US" dirty="0" smtClean="0"/>
              <a:t>れたソースコードを対象とした</a:t>
            </a:r>
            <a:endParaRPr kumimoji="1" lang="en-US" altLang="ja-JP" dirty="0" smtClean="0"/>
          </a:p>
          <a:p>
            <a:r>
              <a:rPr lang="ja-JP" altLang="en-US" dirty="0" smtClean="0"/>
              <a:t>出力</a:t>
            </a:r>
            <a:endParaRPr lang="en-US" altLang="ja-JP" dirty="0" smtClean="0"/>
          </a:p>
          <a:p>
            <a:pPr lvl="1"/>
            <a:r>
              <a:rPr kumimoji="1" lang="ja-JP" altLang="en-US" sz="2600" dirty="0" smtClean="0"/>
              <a:t>特定のドメインに出現する動詞</a:t>
            </a:r>
            <a:r>
              <a:rPr kumimoji="1" lang="en-US" altLang="ja-JP" sz="2600" dirty="0" smtClean="0"/>
              <a:t>-</a:t>
            </a:r>
            <a:r>
              <a:rPr kumimoji="1" lang="ja-JP" altLang="en-US" sz="2600" dirty="0" smtClean="0"/>
              <a:t>目的語関係を収録した</a:t>
            </a:r>
            <a:r>
              <a:rPr lang="ja-JP" altLang="en-US" sz="2600" dirty="0" smtClean="0"/>
              <a:t>辞書</a:t>
            </a:r>
            <a:endParaRPr lang="en-US" altLang="ja-JP" sz="2600"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5</a:t>
            </a:fld>
            <a:endParaRPr kumimoji="1" lang="ja-JP" altLang="en-US"/>
          </a:p>
        </p:txBody>
      </p:sp>
      <p:graphicFrame>
        <p:nvGraphicFramePr>
          <p:cNvPr id="5" name="Group 32"/>
          <p:cNvGraphicFramePr>
            <a:graphicFrameLocks noGrp="1"/>
          </p:cNvGraphicFramePr>
          <p:nvPr/>
        </p:nvGraphicFramePr>
        <p:xfrm>
          <a:off x="2000232" y="5072074"/>
          <a:ext cx="4214842" cy="1296353"/>
        </p:xfrm>
        <a:graphic>
          <a:graphicData uri="http://schemas.openxmlformats.org/drawingml/2006/table">
            <a:tbl>
              <a:tblPr/>
              <a:tblGrid>
                <a:gridCol w="919602"/>
                <a:gridCol w="1623838"/>
                <a:gridCol w="1671402"/>
              </a:tblGrid>
              <a:tr h="1809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2000" b="1" i="0" u="none" strike="noStrike" cap="none" normalizeH="0" baseline="0" dirty="0" smtClean="0">
                          <a:ln>
                            <a:noFill/>
                          </a:ln>
                          <a:solidFill>
                            <a:schemeClr val="tx1"/>
                          </a:solidFill>
                          <a:effectLst/>
                          <a:latin typeface="Arial" charset="0"/>
                          <a:ea typeface="ＭＳ Ｐゴシック" pitchFamily="50" charset="-128"/>
                        </a:rPr>
                        <a:t>動詞</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2000" b="1" i="0" u="none" strike="noStrike" cap="none" normalizeH="0" baseline="0" dirty="0" smtClean="0">
                          <a:ln>
                            <a:noFill/>
                          </a:ln>
                          <a:solidFill>
                            <a:schemeClr val="tx1"/>
                          </a:solidFill>
                          <a:effectLst/>
                          <a:latin typeface="Arial" charset="0"/>
                          <a:ea typeface="ＭＳ Ｐゴシック" pitchFamily="50" charset="-128"/>
                        </a:rPr>
                        <a:t>直接目的語</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2000" b="1" i="0" u="none" strike="noStrike" cap="none" normalizeH="0" baseline="0" smtClean="0">
                          <a:ln>
                            <a:noFill/>
                          </a:ln>
                          <a:solidFill>
                            <a:schemeClr val="tx1"/>
                          </a:solidFill>
                          <a:effectLst/>
                          <a:latin typeface="Arial" charset="0"/>
                          <a:ea typeface="ＭＳ Ｐゴシック" pitchFamily="50" charset="-128"/>
                        </a:rPr>
                        <a:t>間接目的語</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r>
              <a:tr h="4508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2000" b="0" i="0" u="none" strike="noStrike" cap="none" normalizeH="0" baseline="0" smtClean="0">
                          <a:ln>
                            <a:noFill/>
                          </a:ln>
                          <a:solidFill>
                            <a:schemeClr val="tx1"/>
                          </a:solidFill>
                          <a:effectLst/>
                          <a:latin typeface="Arial" charset="0"/>
                          <a:ea typeface="ＭＳ Ｐゴシック" pitchFamily="50" charset="-128"/>
                        </a:rPr>
                        <a:t>Add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2000" b="0" i="0" u="none" strike="noStrike" cap="none" normalizeH="0" baseline="0" dirty="0" smtClean="0">
                          <a:ln>
                            <a:noFill/>
                          </a:ln>
                          <a:solidFill>
                            <a:schemeClr val="tx1"/>
                          </a:solidFill>
                          <a:effectLst/>
                          <a:latin typeface="Arial" charset="0"/>
                          <a:ea typeface="ＭＳ Ｐゴシック" pitchFamily="50" charset="-128"/>
                        </a:rPr>
                        <a:t>Product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2000" b="0" i="0" u="none" strike="noStrike" cap="none" normalizeH="0" baseline="0" smtClean="0">
                          <a:ln>
                            <a:noFill/>
                          </a:ln>
                          <a:solidFill>
                            <a:schemeClr val="tx1"/>
                          </a:solidFill>
                          <a:effectLst/>
                          <a:latin typeface="Arial" charset="0"/>
                          <a:ea typeface="ＭＳ Ｐゴシック" pitchFamily="50" charset="-128"/>
                        </a:rPr>
                        <a:t>Stock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492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2000" b="0" i="0" u="none" strike="noStrike" cap="none" normalizeH="0" baseline="0" dirty="0" smtClean="0">
                          <a:ln>
                            <a:noFill/>
                          </a:ln>
                          <a:solidFill>
                            <a:schemeClr val="tx1"/>
                          </a:solidFill>
                          <a:effectLst/>
                          <a:latin typeface="Arial" charset="0"/>
                          <a:ea typeface="ＭＳ Ｐゴシック" pitchFamily="50" charset="-128"/>
                        </a:rPr>
                        <a:t>Close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2000" b="0" i="0" u="none" strike="noStrike" cap="none" normalizeH="0" baseline="0" dirty="0" smtClean="0">
                          <a:ln>
                            <a:noFill/>
                          </a:ln>
                          <a:solidFill>
                            <a:schemeClr val="tx1"/>
                          </a:solidFill>
                          <a:effectLst/>
                          <a:latin typeface="Arial" charset="0"/>
                          <a:ea typeface="ＭＳ Ｐゴシック" pitchFamily="50" charset="-128"/>
                        </a:rPr>
                        <a:t>Connection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2000" b="0" i="0" u="none" strike="noStrike" cap="none" normalizeH="0" baseline="0" dirty="0" smtClean="0">
                        <a:ln>
                          <a:noFill/>
                        </a:ln>
                        <a:solidFill>
                          <a:schemeClr val="tx1"/>
                        </a:solidFill>
                        <a:effectLst/>
                        <a:latin typeface="Arial" charset="0"/>
                        <a:ea typeface="ＭＳ Ｐゴシック"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ソースコード読解</a:t>
            </a:r>
            <a:endParaRPr kumimoji="1" lang="ja-JP" altLang="en-US" dirty="0"/>
          </a:p>
        </p:txBody>
      </p:sp>
      <p:sp>
        <p:nvSpPr>
          <p:cNvPr id="3" name="コンテンツ プレースホルダ 2"/>
          <p:cNvSpPr>
            <a:spLocks noGrp="1"/>
          </p:cNvSpPr>
          <p:nvPr>
            <p:ph idx="1"/>
          </p:nvPr>
        </p:nvSpPr>
        <p:spPr>
          <a:xfrm>
            <a:off x="457200" y="1412875"/>
            <a:ext cx="8229600" cy="4730769"/>
          </a:xfrm>
        </p:spPr>
        <p:txBody>
          <a:bodyPr anchor="t">
            <a:normAutofit/>
          </a:bodyPr>
          <a:lstStyle/>
          <a:p>
            <a:r>
              <a:rPr kumimoji="1" lang="ja-JP" altLang="en-US" dirty="0" smtClean="0"/>
              <a:t>ソースコード読解</a:t>
            </a:r>
            <a:r>
              <a:rPr lang="ja-JP" altLang="en-US" dirty="0" smtClean="0"/>
              <a:t>時の重要な手掛り</a:t>
            </a:r>
            <a:endParaRPr kumimoji="1" lang="en-US" altLang="ja-JP" dirty="0" smtClean="0"/>
          </a:p>
          <a:p>
            <a:pPr lvl="1"/>
            <a:r>
              <a:rPr kumimoji="1" lang="ja-JP" altLang="en-US" dirty="0" smtClean="0"/>
              <a:t>識別子の名前</a:t>
            </a:r>
            <a:endParaRPr kumimoji="1" lang="en-US" altLang="ja-JP" dirty="0" smtClean="0"/>
          </a:p>
          <a:p>
            <a:pPr lvl="1"/>
            <a:r>
              <a:rPr lang="ja-JP" altLang="en-US" dirty="0" smtClean="0"/>
              <a:t>識別子の組合せ</a:t>
            </a:r>
            <a:endParaRPr lang="en-US" altLang="ja-JP" dirty="0" smtClean="0"/>
          </a:p>
          <a:p>
            <a:pPr lvl="1"/>
            <a:r>
              <a:rPr kumimoji="1" lang="ja-JP" altLang="en-US" dirty="0" smtClean="0"/>
              <a:t>識別子名中の単語の組合</a:t>
            </a:r>
            <a:r>
              <a:rPr lang="ja-JP" altLang="en-US" dirty="0" smtClean="0"/>
              <a:t>せ</a:t>
            </a:r>
            <a:endParaRPr kumimoji="1" lang="en-US" altLang="ja-JP" dirty="0" smtClean="0"/>
          </a:p>
          <a:p>
            <a:pPr lvl="2"/>
            <a:r>
              <a:rPr kumimoji="1" lang="ja-JP" altLang="en-US" dirty="0" smtClean="0"/>
              <a:t>ドメインの知識とプログラム要素との対応付け</a:t>
            </a:r>
            <a:endParaRPr lang="en-US" altLang="ja-JP" dirty="0" smtClean="0"/>
          </a:p>
          <a:p>
            <a:r>
              <a:rPr lang="ja-JP" altLang="en-US" dirty="0" smtClean="0"/>
              <a:t>識別子の命名や組合せが不適切な場合</a:t>
            </a:r>
            <a:endParaRPr lang="en-US" altLang="ja-JP" dirty="0" smtClean="0"/>
          </a:p>
          <a:p>
            <a:pPr lvl="1"/>
            <a:r>
              <a:rPr lang="ja-JP" altLang="en-US" dirty="0" smtClean="0"/>
              <a:t>読解に莫大な時間を費さなければならない</a:t>
            </a:r>
            <a:endParaRPr lang="en-US" altLang="ja-JP" dirty="0" smtClean="0"/>
          </a:p>
          <a:p>
            <a:pPr lvl="2"/>
            <a:r>
              <a:rPr lang="ja-JP" altLang="en-US" dirty="0" smtClean="0"/>
              <a:t>識別子への適切な命名・識別子の適切な組合せが保守コスト引き下げのために重要</a:t>
            </a:r>
            <a:endParaRPr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50</a:t>
            </a:fld>
            <a:endParaRPr kumimoji="1" lang="ja-JP" altLang="en-US"/>
          </a:p>
        </p:txBody>
      </p:sp>
    </p:spTree>
  </p:cSld>
  <p:clrMapOvr>
    <a:masterClrMapping/>
  </p:clrMapOv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命名支援の必要性</a:t>
            </a:r>
            <a:endParaRPr kumimoji="1" lang="ja-JP" altLang="en-US" dirty="0"/>
          </a:p>
        </p:txBody>
      </p:sp>
      <p:sp>
        <p:nvSpPr>
          <p:cNvPr id="3" name="コンテンツ プレースホルダ 2"/>
          <p:cNvSpPr>
            <a:spLocks noGrp="1"/>
          </p:cNvSpPr>
          <p:nvPr>
            <p:ph idx="1"/>
          </p:nvPr>
        </p:nvSpPr>
        <p:spPr/>
        <p:txBody>
          <a:bodyPr anchor="t"/>
          <a:lstStyle/>
          <a:p>
            <a:r>
              <a:rPr kumimoji="1" lang="ja-JP" altLang="en-US" dirty="0" smtClean="0"/>
              <a:t>不適切な命名をしてしまう要因</a:t>
            </a:r>
            <a:endParaRPr kumimoji="1" lang="en-US" altLang="ja-JP" dirty="0" smtClean="0"/>
          </a:p>
          <a:p>
            <a:pPr lvl="1"/>
            <a:r>
              <a:rPr lang="ja-JP" altLang="en-US" dirty="0" smtClean="0"/>
              <a:t>ドメインの知識の不足</a:t>
            </a:r>
            <a:endParaRPr lang="en-US" altLang="ja-JP" dirty="0" smtClean="0"/>
          </a:p>
          <a:p>
            <a:pPr lvl="1"/>
            <a:r>
              <a:rPr kumimoji="1" lang="ja-JP" altLang="en-US" dirty="0" smtClean="0"/>
              <a:t>類似プログラム作成経験の不足</a:t>
            </a:r>
            <a:endParaRPr kumimoji="1" lang="en-US" altLang="ja-JP" dirty="0" smtClean="0"/>
          </a:p>
          <a:p>
            <a:r>
              <a:rPr lang="ja-JP" altLang="en-US" dirty="0" smtClean="0"/>
              <a:t>開発者全員に学習させるのは難しい</a:t>
            </a:r>
            <a:endParaRPr lang="en-US" altLang="ja-JP" dirty="0" smtClean="0"/>
          </a:p>
          <a:p>
            <a:pPr lvl="1"/>
            <a:r>
              <a:rPr lang="ja-JP" altLang="en-US" dirty="0" smtClean="0"/>
              <a:t>ドメインの知識が複雑</a:t>
            </a:r>
            <a:endParaRPr lang="en-US" altLang="ja-JP" dirty="0" smtClean="0"/>
          </a:p>
          <a:p>
            <a:pPr lvl="1"/>
            <a:r>
              <a:rPr lang="ja-JP" altLang="en-US" dirty="0" smtClean="0"/>
              <a:t>学習時間の不足</a:t>
            </a:r>
            <a:endParaRPr lang="en-US" altLang="ja-JP" dirty="0" smtClean="0"/>
          </a:p>
          <a:p>
            <a:r>
              <a:rPr kumimoji="1" lang="ja-JP" altLang="en-US" dirty="0" smtClean="0"/>
              <a:t>識別子への適切な命名や識別子の適切な組合せを探るための支援が必要</a:t>
            </a:r>
            <a:endParaRPr kumimoji="1"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51</a:t>
            </a:fld>
            <a:endParaRPr kumimoji="1" lang="ja-JP" altLang="en-US"/>
          </a:p>
        </p:txBody>
      </p:sp>
    </p:spTree>
  </p:cSld>
  <p:clrMapOvr>
    <a:masterClrMapping/>
  </p:clrMapOv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識別子の組合せ</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オブジェクト指向プログラムのメソッド</a:t>
            </a:r>
            <a:endParaRPr lang="en-US" altLang="ja-JP" dirty="0" smtClean="0"/>
          </a:p>
          <a:p>
            <a:pPr>
              <a:buNone/>
            </a:pPr>
            <a:r>
              <a:rPr lang="en-US" altLang="ja-JP" dirty="0" smtClean="0"/>
              <a:t> </a:t>
            </a:r>
            <a:r>
              <a:rPr lang="en-US" altLang="ja-JP" sz="2800" dirty="0" smtClean="0"/>
              <a:t>Ex. </a:t>
            </a:r>
            <a:r>
              <a:rPr lang="en-US" altLang="ja-JP" sz="2800" dirty="0" err="1" smtClean="0"/>
              <a:t>addMenuListener</a:t>
            </a:r>
            <a:r>
              <a:rPr lang="en-US" altLang="ja-JP" sz="2800" dirty="0" smtClean="0"/>
              <a:t>(</a:t>
            </a:r>
            <a:r>
              <a:rPr lang="en-US" altLang="ja-JP" sz="2800" dirty="0" err="1" smtClean="0"/>
              <a:t>MenuListener</a:t>
            </a:r>
            <a:r>
              <a:rPr lang="en-US" altLang="ja-JP" sz="2800" dirty="0" smtClean="0"/>
              <a:t>) </a:t>
            </a:r>
            <a:r>
              <a:rPr lang="en-US" altLang="ja-JP" sz="2000" i="1" dirty="0" smtClean="0"/>
              <a:t>in class </a:t>
            </a:r>
            <a:r>
              <a:rPr lang="en-US" altLang="ja-JP" sz="2800" dirty="0" err="1" smtClean="0"/>
              <a:t>JMenu</a:t>
            </a:r>
            <a:endParaRPr lang="en-US" altLang="ja-JP" dirty="0" smtClean="0"/>
          </a:p>
          <a:p>
            <a:pPr lvl="1"/>
            <a:r>
              <a:rPr lang="en-US" altLang="ja-JP" dirty="0" smtClean="0"/>
              <a:t>Add </a:t>
            </a:r>
            <a:r>
              <a:rPr lang="en-US" altLang="ja-JP" dirty="0" err="1" smtClean="0"/>
              <a:t>MenuListener</a:t>
            </a:r>
            <a:r>
              <a:rPr lang="en-US" altLang="ja-JP" dirty="0" smtClean="0"/>
              <a:t> </a:t>
            </a:r>
            <a:r>
              <a:rPr lang="en-US" altLang="ja-JP" dirty="0" err="1" smtClean="0"/>
              <a:t>JMenu</a:t>
            </a:r>
            <a:r>
              <a:rPr lang="ja-JP" altLang="en-US" dirty="0" smtClean="0"/>
              <a:t> </a:t>
            </a:r>
            <a:endParaRPr lang="en-US" altLang="ja-JP" dirty="0" smtClean="0"/>
          </a:p>
          <a:p>
            <a:pPr lvl="1">
              <a:buNone/>
            </a:pPr>
            <a:r>
              <a:rPr lang="ja-JP" altLang="en-US" dirty="0" smtClean="0"/>
              <a:t>   </a:t>
            </a:r>
            <a:r>
              <a:rPr lang="ja-JP" altLang="en-US" sz="2000" dirty="0" smtClean="0"/>
              <a:t>動詞       直接目的語          間接目的語</a:t>
            </a:r>
            <a:endParaRPr lang="en-US" altLang="ja-JP" sz="2000" dirty="0" smtClean="0"/>
          </a:p>
          <a:p>
            <a:pPr lvl="2"/>
            <a:r>
              <a:rPr lang="ja-JP" altLang="en-US" sz="2800" dirty="0" smtClean="0"/>
              <a:t>単語を動詞</a:t>
            </a:r>
            <a:r>
              <a:rPr lang="en-US" altLang="ja-JP" sz="2800" dirty="0" smtClean="0"/>
              <a:t>-</a:t>
            </a:r>
            <a:r>
              <a:rPr lang="ja-JP" altLang="en-US" sz="2800" dirty="0" smtClean="0"/>
              <a:t>目的語として組み合わせて意味を表現している</a:t>
            </a:r>
            <a:endParaRPr lang="en-US" altLang="ja-JP" sz="2800"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52</a:t>
            </a:fld>
            <a:endParaRPr kumimoji="1" lang="ja-JP" altLang="en-US"/>
          </a:p>
        </p:txBody>
      </p:sp>
    </p:spTree>
  </p:cSld>
  <p:clrMapOvr>
    <a:masterClrMapping/>
  </p:clrMapOvr>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単語間の関係をまとめた辞書</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シソーラス</a:t>
            </a:r>
            <a:endParaRPr lang="en-US" altLang="ja-JP" dirty="0" smtClean="0"/>
          </a:p>
          <a:p>
            <a:pPr lvl="1"/>
            <a:r>
              <a:rPr kumimoji="1" lang="ja-JP" altLang="en-US" dirty="0" smtClean="0"/>
              <a:t>単語間の関係により単語を分類し，体系的に整理した辞書</a:t>
            </a:r>
            <a:endParaRPr kumimoji="1" lang="en-US" altLang="ja-JP" dirty="0" smtClean="0"/>
          </a:p>
          <a:p>
            <a:r>
              <a:rPr lang="ja-JP" altLang="en-US" dirty="0" smtClean="0"/>
              <a:t>→ シソーラスを利用し，単語間の関係を例示することにより，適切な単語の組合せを探る支援を行う</a:t>
            </a:r>
            <a:endParaRPr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53</a:t>
            </a:fld>
            <a:endParaRPr kumimoji="1" lang="ja-JP" altLang="en-US"/>
          </a:p>
        </p:txBody>
      </p:sp>
    </p:spTree>
  </p:cSld>
  <p:clrMapOvr>
    <a:masterClrMapping/>
  </p:clrMapOv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既存</a:t>
            </a:r>
            <a:r>
              <a:rPr kumimoji="1" lang="ja-JP" altLang="en-US" dirty="0" smtClean="0"/>
              <a:t>のシソーラスの問題点</a:t>
            </a:r>
            <a:endParaRPr kumimoji="1" lang="ja-JP" altLang="en-US" dirty="0"/>
          </a:p>
        </p:txBody>
      </p:sp>
      <p:sp>
        <p:nvSpPr>
          <p:cNvPr id="3" name="コンテンツ プレースホルダ 2"/>
          <p:cNvSpPr>
            <a:spLocks noGrp="1"/>
          </p:cNvSpPr>
          <p:nvPr>
            <p:ph idx="1"/>
          </p:nvPr>
        </p:nvSpPr>
        <p:spPr/>
        <p:txBody>
          <a:bodyPr>
            <a:normAutofit fontScale="92500" lnSpcReduction="10000"/>
          </a:bodyPr>
          <a:lstStyle/>
          <a:p>
            <a:r>
              <a:rPr lang="ja-JP" altLang="en-US" dirty="0" smtClean="0"/>
              <a:t>単語の意味や用法の違い</a:t>
            </a:r>
            <a:endParaRPr lang="en-US" altLang="ja-JP" dirty="0" smtClean="0"/>
          </a:p>
          <a:p>
            <a:pPr lvl="1"/>
            <a:r>
              <a:rPr lang="ja-JP" altLang="en-US" dirty="0" smtClean="0"/>
              <a:t>自然言語 と プログラム  </a:t>
            </a:r>
            <a:endParaRPr lang="en-US" altLang="ja-JP" dirty="0" smtClean="0"/>
          </a:p>
          <a:p>
            <a:pPr lvl="1"/>
            <a:r>
              <a:rPr lang="ja-JP" altLang="en-US" dirty="0" smtClean="0"/>
              <a:t>ドメイン間</a:t>
            </a:r>
            <a:endParaRPr lang="en-US" altLang="ja-JP" dirty="0" smtClean="0"/>
          </a:p>
          <a:p>
            <a:pPr>
              <a:buNone/>
            </a:pPr>
            <a:r>
              <a:rPr lang="ja-JP" altLang="en-US" dirty="0" smtClean="0"/>
              <a:t>→ 既存のシソーラスを利用した場合例示される関係と実際に使われている関係が食い違う</a:t>
            </a:r>
            <a:endParaRPr lang="en-US" altLang="ja-JP" dirty="0" smtClean="0"/>
          </a:p>
          <a:p>
            <a:pPr algn="just">
              <a:buNone/>
            </a:pPr>
            <a:r>
              <a:rPr lang="ja-JP" altLang="en-US" dirty="0" smtClean="0"/>
              <a:t>→既存のシソーラスでは十分な命名支援を行うことができない</a:t>
            </a:r>
            <a:endParaRPr lang="en-US" altLang="ja-JP" dirty="0" smtClean="0"/>
          </a:p>
          <a:p>
            <a:pPr algn="just"/>
            <a:r>
              <a:rPr lang="ja-JP" altLang="en-US" dirty="0" smtClean="0"/>
              <a:t>解決案</a:t>
            </a:r>
            <a:endParaRPr lang="en-US" altLang="ja-JP" dirty="0" smtClean="0"/>
          </a:p>
          <a:p>
            <a:pPr lvl="1" algn="just"/>
            <a:r>
              <a:rPr lang="ja-JP" altLang="en-US" dirty="0" smtClean="0"/>
              <a:t>プログラム中から単語の関係を抽出し，シソーラスを作ればよい</a:t>
            </a:r>
            <a:endParaRPr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54</a:t>
            </a:fld>
            <a:endParaRPr kumimoji="1" lang="ja-JP" altLang="en-US"/>
          </a:p>
        </p:txBody>
      </p:sp>
    </p:spTree>
  </p:cSld>
  <p:clrMapOvr>
    <a:masterClrMapping/>
  </p:clrMapOv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着目した関係</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動詞</a:t>
            </a:r>
            <a:r>
              <a:rPr kumimoji="1" lang="en-US" altLang="ja-JP" dirty="0" smtClean="0"/>
              <a:t>-</a:t>
            </a:r>
            <a:r>
              <a:rPr kumimoji="1" lang="ja-JP" altLang="en-US" dirty="0" smtClean="0"/>
              <a:t>目的</a:t>
            </a:r>
            <a:r>
              <a:rPr lang="ja-JP" altLang="en-US" dirty="0" smtClean="0"/>
              <a:t>語関係</a:t>
            </a:r>
            <a:endParaRPr lang="en-US" altLang="ja-JP" dirty="0" smtClean="0"/>
          </a:p>
          <a:p>
            <a:pPr lvl="1"/>
            <a:r>
              <a:rPr lang="ja-JP" altLang="en-US" dirty="0" smtClean="0"/>
              <a:t>対象</a:t>
            </a:r>
            <a:r>
              <a:rPr lang="en-US" altLang="ja-JP" dirty="0" smtClean="0"/>
              <a:t>A</a:t>
            </a:r>
            <a:r>
              <a:rPr lang="ja-JP" altLang="en-US" dirty="0" smtClean="0"/>
              <a:t>に対し操作</a:t>
            </a:r>
            <a:r>
              <a:rPr lang="en-US" altLang="ja-JP" dirty="0" smtClean="0"/>
              <a:t>B</a:t>
            </a:r>
            <a:r>
              <a:rPr lang="ja-JP" altLang="en-US" dirty="0" smtClean="0"/>
              <a:t>を実行</a:t>
            </a:r>
            <a:endParaRPr lang="en-US" altLang="ja-JP" dirty="0" smtClean="0"/>
          </a:p>
          <a:p>
            <a:pPr lvl="2"/>
            <a:r>
              <a:rPr lang="en-US" altLang="ja-JP" dirty="0" smtClean="0"/>
              <a:t>B</a:t>
            </a:r>
            <a:r>
              <a:rPr lang="ja-JP" altLang="en-US" dirty="0" smtClean="0"/>
              <a:t>： 動詞   </a:t>
            </a:r>
            <a:r>
              <a:rPr lang="en-US" altLang="ja-JP" dirty="0" smtClean="0"/>
              <a:t>A: </a:t>
            </a:r>
            <a:r>
              <a:rPr lang="ja-JP" altLang="en-US" dirty="0" smtClean="0"/>
              <a:t>目的語</a:t>
            </a:r>
            <a:endParaRPr lang="en-US" altLang="ja-JP" dirty="0" smtClean="0"/>
          </a:p>
          <a:p>
            <a:pPr lvl="2"/>
            <a:r>
              <a:rPr lang="ja-JP" altLang="en-US" dirty="0" smtClean="0"/>
              <a:t>プログラム中に多数出現</a:t>
            </a:r>
            <a:endParaRPr lang="en-US" altLang="ja-JP" dirty="0" smtClean="0"/>
          </a:p>
          <a:p>
            <a:pPr lvl="1"/>
            <a:r>
              <a:rPr lang="ja-JP" altLang="en-US" dirty="0" smtClean="0"/>
              <a:t>プログラムの動作を表わす重要な関係</a:t>
            </a:r>
            <a:endParaRPr lang="en-US" altLang="ja-JP" dirty="0" smtClean="0"/>
          </a:p>
          <a:p>
            <a:r>
              <a:rPr lang="ja-JP" altLang="en-US" dirty="0" smtClean="0"/>
              <a:t>動詞</a:t>
            </a:r>
            <a:r>
              <a:rPr lang="en-US" altLang="ja-JP" dirty="0" smtClean="0"/>
              <a:t>-</a:t>
            </a:r>
            <a:r>
              <a:rPr lang="ja-JP" altLang="en-US" dirty="0" smtClean="0"/>
              <a:t>目的語関係のシソーラス</a:t>
            </a:r>
            <a:endParaRPr lang="en-US" altLang="ja-JP" dirty="0" smtClean="0"/>
          </a:p>
          <a:p>
            <a:pPr lvl="1"/>
            <a:r>
              <a:rPr lang="ja-JP" altLang="en-US" dirty="0" smtClean="0"/>
              <a:t>→ プログラムの動作を規定する関数や，動作の対象となる変数の命名支援に役立つ</a:t>
            </a:r>
            <a:endParaRPr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55</a:t>
            </a:fld>
            <a:endParaRPr kumimoji="1" lang="ja-JP" altLang="en-US"/>
          </a:p>
        </p:txBody>
      </p:sp>
    </p:spTree>
  </p:cSld>
  <p:clrMapOvr>
    <a:masterClrMapping/>
  </p:clrMapOvr>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アンケートの設定</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命名支援を行う対象</a:t>
            </a:r>
            <a:endParaRPr lang="en-US" altLang="ja-JP" dirty="0" smtClean="0"/>
          </a:p>
          <a:p>
            <a:pPr lvl="1"/>
            <a:r>
              <a:rPr lang="en-US" altLang="ja-JP" dirty="0" smtClean="0"/>
              <a:t>Java</a:t>
            </a:r>
            <a:r>
              <a:rPr lang="ja-JP" altLang="en-US" dirty="0" smtClean="0"/>
              <a:t>プログラムの開発経験有り</a:t>
            </a:r>
            <a:endParaRPr lang="en-US" altLang="ja-JP" dirty="0" smtClean="0"/>
          </a:p>
          <a:p>
            <a:pPr lvl="1"/>
            <a:r>
              <a:rPr lang="ja-JP" altLang="en-US" dirty="0" smtClean="0"/>
              <a:t>対象ドメインの知識・開発経験無し</a:t>
            </a:r>
            <a:endParaRPr lang="en-US" altLang="ja-JP" dirty="0" smtClean="0"/>
          </a:p>
          <a:p>
            <a:r>
              <a:rPr lang="ja-JP" altLang="en-US" dirty="0" smtClean="0"/>
              <a:t>命名支援の参考となるシソーラスを作成する</a:t>
            </a:r>
            <a:endParaRPr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56</a:t>
            </a:fld>
            <a:endParaRPr kumimoji="1" lang="ja-JP" altLang="en-US"/>
          </a:p>
        </p:txBody>
      </p:sp>
    </p:spTree>
  </p:cSld>
  <p:clrMapOvr>
    <a:masterClrMapping/>
  </p:clrMapOvr>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smtClean="0"/>
              <a:t>オブジェクト指向プログラムの動詞</a:t>
            </a:r>
            <a:r>
              <a:rPr kumimoji="1" lang="en-US" altLang="ja-JP" dirty="0" smtClean="0"/>
              <a:t>-</a:t>
            </a:r>
            <a:r>
              <a:rPr kumimoji="1" lang="ja-JP" altLang="en-US" dirty="0" smtClean="0"/>
              <a:t>目的語関係</a:t>
            </a:r>
            <a:endParaRPr kumimoji="1" lang="ja-JP" altLang="en-US" dirty="0"/>
          </a:p>
        </p:txBody>
      </p:sp>
      <p:sp>
        <p:nvSpPr>
          <p:cNvPr id="3" name="コンテンツ プレースホルダ 2"/>
          <p:cNvSpPr>
            <a:spLocks noGrp="1"/>
          </p:cNvSpPr>
          <p:nvPr>
            <p:ph idx="1"/>
          </p:nvPr>
        </p:nvSpPr>
        <p:spPr/>
        <p:txBody>
          <a:bodyPr>
            <a:normAutofit fontScale="92500" lnSpcReduction="10000"/>
          </a:bodyPr>
          <a:lstStyle/>
          <a:p>
            <a:r>
              <a:rPr kumimoji="1" lang="ja-JP" altLang="en-US" dirty="0" smtClean="0"/>
              <a:t>オブジェクト指向プログラムで動作を規定するのはメソッド</a:t>
            </a:r>
            <a:endParaRPr kumimoji="1" lang="en-US" altLang="ja-JP" dirty="0" smtClean="0"/>
          </a:p>
          <a:p>
            <a:r>
              <a:rPr lang="ja-JP" altLang="en-US" dirty="0" smtClean="0"/>
              <a:t>→ 動詞</a:t>
            </a:r>
            <a:r>
              <a:rPr lang="en-US" altLang="ja-JP" dirty="0" smtClean="0"/>
              <a:t>-</a:t>
            </a:r>
            <a:r>
              <a:rPr lang="ja-JP" altLang="en-US" dirty="0" smtClean="0"/>
              <a:t>目的語関係はメソッドに出現</a:t>
            </a:r>
            <a:endParaRPr lang="en-US" altLang="ja-JP" dirty="0" smtClean="0"/>
          </a:p>
          <a:p>
            <a:r>
              <a:rPr lang="ja-JP" altLang="en-US" dirty="0" smtClean="0"/>
              <a:t>動詞</a:t>
            </a:r>
            <a:endParaRPr lang="en-US" altLang="ja-JP" dirty="0" smtClean="0"/>
          </a:p>
          <a:p>
            <a:pPr lvl="1"/>
            <a:r>
              <a:rPr lang="ja-JP" altLang="en-US" dirty="0" smtClean="0"/>
              <a:t>メソッド名中の動詞</a:t>
            </a:r>
            <a:endParaRPr lang="en-US" altLang="ja-JP" dirty="0" smtClean="0"/>
          </a:p>
          <a:p>
            <a:r>
              <a:rPr lang="ja-JP" altLang="en-US" dirty="0" smtClean="0"/>
              <a:t>目的語</a:t>
            </a:r>
            <a:endParaRPr lang="en-US" altLang="ja-JP" dirty="0" smtClean="0"/>
          </a:p>
          <a:p>
            <a:pPr lvl="1"/>
            <a:r>
              <a:rPr lang="ja-JP" altLang="en-US" dirty="0" smtClean="0"/>
              <a:t>メソッド名中の名詞</a:t>
            </a:r>
            <a:endParaRPr lang="en-US" altLang="ja-JP" dirty="0" smtClean="0"/>
          </a:p>
          <a:p>
            <a:pPr lvl="1"/>
            <a:r>
              <a:rPr lang="ja-JP" altLang="en-US" dirty="0" smtClean="0"/>
              <a:t>引数の型名</a:t>
            </a:r>
            <a:endParaRPr lang="en-US" altLang="ja-JP" dirty="0" smtClean="0"/>
          </a:p>
          <a:p>
            <a:pPr lvl="1"/>
            <a:r>
              <a:rPr lang="ja-JP" altLang="en-US" dirty="0" smtClean="0"/>
              <a:t>引数の名前</a:t>
            </a:r>
            <a:endParaRPr lang="en-US" altLang="ja-JP" dirty="0" smtClean="0"/>
          </a:p>
          <a:p>
            <a:pPr lvl="1"/>
            <a:r>
              <a:rPr lang="ja-JP" altLang="en-US" dirty="0" smtClean="0"/>
              <a:t>クラス名</a:t>
            </a:r>
            <a:endParaRPr lang="en-US" altLang="ja-JP" dirty="0" smtClean="0"/>
          </a:p>
          <a:p>
            <a:endParaRPr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57</a:t>
            </a:fld>
            <a:endParaRPr kumimoji="1" lang="ja-JP" altLang="en-US"/>
          </a:p>
        </p:txBody>
      </p:sp>
    </p:spTree>
  </p:cSld>
  <p:clrMapOvr>
    <a:masterClrMapping/>
  </p:clrMapOvr>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提案手法</a:t>
            </a:r>
            <a:endParaRPr kumimoji="1" lang="ja-JP" altLang="en-US" dirty="0"/>
          </a:p>
        </p:txBody>
      </p:sp>
      <p:sp>
        <p:nvSpPr>
          <p:cNvPr id="3" name="コンテンツ プレースホルダ 2"/>
          <p:cNvSpPr>
            <a:spLocks noGrp="1"/>
          </p:cNvSpPr>
          <p:nvPr>
            <p:ph idx="1"/>
          </p:nvPr>
        </p:nvSpPr>
        <p:spPr>
          <a:xfrm>
            <a:off x="457200" y="1412875"/>
            <a:ext cx="8229600" cy="2801943"/>
          </a:xfrm>
        </p:spPr>
        <p:txBody>
          <a:bodyPr>
            <a:normAutofit fontScale="92500" lnSpcReduction="20000"/>
          </a:bodyPr>
          <a:lstStyle/>
          <a:p>
            <a:r>
              <a:rPr lang="ja-JP" altLang="en-US" dirty="0" smtClean="0"/>
              <a:t>オブジェクト指向プログラムのメソッドに出現する動詞</a:t>
            </a:r>
            <a:r>
              <a:rPr lang="en-US" altLang="ja-JP" dirty="0" smtClean="0"/>
              <a:t>-</a:t>
            </a:r>
            <a:r>
              <a:rPr lang="ja-JP" altLang="en-US" dirty="0" smtClean="0"/>
              <a:t>目的語関係に着目</a:t>
            </a:r>
            <a:endParaRPr lang="en-US" altLang="ja-JP" dirty="0" smtClean="0"/>
          </a:p>
          <a:p>
            <a:r>
              <a:rPr lang="ja-JP" altLang="en-US" dirty="0" smtClean="0"/>
              <a:t>シソーラス</a:t>
            </a:r>
            <a:r>
              <a:rPr kumimoji="1" lang="ja-JP" altLang="en-US" dirty="0" smtClean="0"/>
              <a:t>に収録する動詞</a:t>
            </a:r>
            <a:r>
              <a:rPr kumimoji="1" lang="en-US" altLang="ja-JP" dirty="0" smtClean="0"/>
              <a:t>-</a:t>
            </a:r>
            <a:r>
              <a:rPr kumimoji="1" lang="ja-JP" altLang="en-US" dirty="0" smtClean="0"/>
              <a:t>目的語関係</a:t>
            </a:r>
            <a:endParaRPr kumimoji="1" lang="en-US" altLang="ja-JP" dirty="0" smtClean="0"/>
          </a:p>
          <a:p>
            <a:pPr lvl="1"/>
            <a:r>
              <a:rPr lang="ja-JP" altLang="en-US" dirty="0" smtClean="0"/>
              <a:t>動詞</a:t>
            </a:r>
            <a:r>
              <a:rPr lang="en-US" altLang="ja-JP" dirty="0" smtClean="0"/>
              <a:t>-</a:t>
            </a:r>
            <a:r>
              <a:rPr lang="ja-JP" altLang="en-US" dirty="0" smtClean="0"/>
              <a:t>直接目的語</a:t>
            </a:r>
            <a:r>
              <a:rPr lang="en-US" altLang="ja-JP" dirty="0" smtClean="0"/>
              <a:t>-</a:t>
            </a:r>
            <a:r>
              <a:rPr lang="ja-JP" altLang="en-US" dirty="0" smtClean="0"/>
              <a:t>間接目的語の三つ組</a:t>
            </a:r>
            <a:endParaRPr lang="en-US" altLang="ja-JP" dirty="0" smtClean="0"/>
          </a:p>
          <a:p>
            <a:pPr lvl="2"/>
            <a:r>
              <a:rPr lang="ja-JP" altLang="en-US" dirty="0" smtClean="0"/>
              <a:t>厳密には間接目的語ではなく，動詞</a:t>
            </a:r>
            <a:r>
              <a:rPr lang="en-US" altLang="ja-JP" dirty="0" smtClean="0"/>
              <a:t>-</a:t>
            </a:r>
            <a:r>
              <a:rPr lang="ja-JP" altLang="en-US" dirty="0" smtClean="0"/>
              <a:t>直接目的語の補助となる語</a:t>
            </a:r>
            <a:endParaRPr lang="en-US" altLang="ja-JP" dirty="0" smtClean="0"/>
          </a:p>
          <a:p>
            <a:pPr lvl="1"/>
            <a:r>
              <a:rPr lang="ja-JP" altLang="en-US" dirty="0" smtClean="0"/>
              <a:t>多くのソフトウェアで出現した三つ組を収録</a:t>
            </a:r>
            <a:endParaRPr lang="en-US" altLang="ja-JP" dirty="0" smtClean="0"/>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58</a:t>
            </a:fld>
            <a:endParaRPr kumimoji="1" lang="ja-JP" altLang="en-US"/>
          </a:p>
        </p:txBody>
      </p:sp>
      <p:graphicFrame>
        <p:nvGraphicFramePr>
          <p:cNvPr id="4" name="Group 32"/>
          <p:cNvGraphicFramePr>
            <a:graphicFrameLocks noGrp="1"/>
          </p:cNvGraphicFramePr>
          <p:nvPr/>
        </p:nvGraphicFramePr>
        <p:xfrm>
          <a:off x="714348" y="4357694"/>
          <a:ext cx="7354888" cy="1692593"/>
        </p:xfrm>
        <a:graphic>
          <a:graphicData uri="http://schemas.openxmlformats.org/drawingml/2006/table">
            <a:tbl>
              <a:tblPr/>
              <a:tblGrid>
                <a:gridCol w="2451100"/>
                <a:gridCol w="2452688"/>
                <a:gridCol w="2451100"/>
              </a:tblGrid>
              <a:tr h="1809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2000" b="1" i="0" u="none" strike="noStrike" cap="none" normalizeH="0" baseline="0" dirty="0" smtClean="0">
                          <a:ln>
                            <a:noFill/>
                          </a:ln>
                          <a:solidFill>
                            <a:schemeClr val="tx1"/>
                          </a:solidFill>
                          <a:effectLst/>
                          <a:latin typeface="Arial" charset="0"/>
                          <a:ea typeface="ＭＳ Ｐゴシック" pitchFamily="50" charset="-128"/>
                        </a:rPr>
                        <a:t>動詞</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2000" b="1" i="0" u="none" strike="noStrike" cap="none" normalizeH="0" baseline="0" smtClean="0">
                          <a:ln>
                            <a:noFill/>
                          </a:ln>
                          <a:solidFill>
                            <a:schemeClr val="tx1"/>
                          </a:solidFill>
                          <a:effectLst/>
                          <a:latin typeface="Arial" charset="0"/>
                          <a:ea typeface="ＭＳ Ｐゴシック" pitchFamily="50" charset="-128"/>
                        </a:rPr>
                        <a:t>直接目的語</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2000" b="1" i="0" u="none" strike="noStrike" cap="none" normalizeH="0" baseline="0" smtClean="0">
                          <a:ln>
                            <a:noFill/>
                          </a:ln>
                          <a:solidFill>
                            <a:schemeClr val="tx1"/>
                          </a:solidFill>
                          <a:effectLst/>
                          <a:latin typeface="Arial" charset="0"/>
                          <a:ea typeface="ＭＳ Ｐゴシック" pitchFamily="50" charset="-128"/>
                        </a:rPr>
                        <a:t>間接目的語</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r>
              <a:tr h="4508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2000" b="0" i="0" u="none" strike="noStrike" cap="none" normalizeH="0" baseline="0" smtClean="0">
                          <a:ln>
                            <a:noFill/>
                          </a:ln>
                          <a:solidFill>
                            <a:schemeClr val="tx1"/>
                          </a:solidFill>
                          <a:effectLst/>
                          <a:latin typeface="Arial" charset="0"/>
                          <a:ea typeface="ＭＳ Ｐゴシック" pitchFamily="50" charset="-128"/>
                        </a:rPr>
                        <a:t>Add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2000" b="0" i="0" u="none" strike="noStrike" cap="none" normalizeH="0" baseline="0" smtClean="0">
                          <a:ln>
                            <a:noFill/>
                          </a:ln>
                          <a:solidFill>
                            <a:schemeClr val="tx1"/>
                          </a:solidFill>
                          <a:effectLst/>
                          <a:latin typeface="Arial" charset="0"/>
                          <a:ea typeface="ＭＳ Ｐゴシック" pitchFamily="50" charset="-128"/>
                        </a:rPr>
                        <a:t>Product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2000" b="0" i="0" u="none" strike="noStrike" cap="none" normalizeH="0" baseline="0" smtClean="0">
                          <a:ln>
                            <a:noFill/>
                          </a:ln>
                          <a:solidFill>
                            <a:schemeClr val="tx1"/>
                          </a:solidFill>
                          <a:effectLst/>
                          <a:latin typeface="Arial" charset="0"/>
                          <a:ea typeface="ＭＳ Ｐゴシック" pitchFamily="50" charset="-128"/>
                        </a:rPr>
                        <a:t>Stock</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492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2000" b="0" i="0" u="none" strike="noStrike" cap="none" normalizeH="0" baseline="0" smtClean="0">
                          <a:ln>
                            <a:noFill/>
                          </a:ln>
                          <a:solidFill>
                            <a:schemeClr val="tx1"/>
                          </a:solidFill>
                          <a:effectLst/>
                          <a:latin typeface="Arial" charset="0"/>
                          <a:ea typeface="ＭＳ Ｐゴシック" pitchFamily="50" charset="-128"/>
                        </a:rPr>
                        <a:t>Get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2000" b="0" i="0" u="none" strike="noStrike" cap="none" normalizeH="0" baseline="0" smtClean="0">
                          <a:ln>
                            <a:noFill/>
                          </a:ln>
                          <a:solidFill>
                            <a:schemeClr val="tx1"/>
                          </a:solidFill>
                          <a:effectLst/>
                          <a:latin typeface="Arial" charset="0"/>
                          <a:ea typeface="ＭＳ Ｐゴシック" pitchFamily="50" charset="-128"/>
                        </a:rPr>
                        <a:t>Element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2000" b="0" i="0" u="none" strike="noStrike" cap="none" normalizeH="0" baseline="0" smtClean="0">
                          <a:ln>
                            <a:noFill/>
                          </a:ln>
                          <a:solidFill>
                            <a:schemeClr val="tx1"/>
                          </a:solidFill>
                          <a:effectLst/>
                          <a:latin typeface="Arial" charset="0"/>
                          <a:ea typeface="ＭＳ Ｐゴシック" pitchFamily="50" charset="-128"/>
                        </a:rPr>
                        <a:t>Index</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2000" b="0" i="0" u="none" strike="noStrike" cap="none" normalizeH="0" baseline="0" dirty="0" smtClean="0">
                        <a:ln>
                          <a:noFill/>
                        </a:ln>
                        <a:solidFill>
                          <a:schemeClr val="tx1"/>
                        </a:solidFill>
                        <a:effectLst/>
                        <a:latin typeface="Arial" charset="0"/>
                        <a:ea typeface="ＭＳ Ｐゴシック" pitchFamily="50"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2000" b="0" i="0" u="none" strike="noStrike" cap="none" normalizeH="0" baseline="0" dirty="0" smtClean="0">
                        <a:ln>
                          <a:noFill/>
                        </a:ln>
                        <a:solidFill>
                          <a:schemeClr val="tx1"/>
                        </a:solidFill>
                        <a:effectLst/>
                        <a:latin typeface="Arial" charset="0"/>
                        <a:ea typeface="ＭＳ Ｐゴシック"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2000" b="0" i="0" u="none" strike="noStrike" cap="none" normalizeH="0" baseline="0" dirty="0" smtClean="0">
                        <a:ln>
                          <a:noFill/>
                        </a:ln>
                        <a:solidFill>
                          <a:schemeClr val="tx1"/>
                        </a:solidFill>
                        <a:effectLst/>
                        <a:latin typeface="Arial" charset="0"/>
                        <a:ea typeface="ＭＳ Ｐゴシック" pitchFamily="50"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 name="テキスト ボックス 6"/>
          <p:cNvSpPr txBox="1"/>
          <p:nvPr/>
        </p:nvSpPr>
        <p:spPr>
          <a:xfrm>
            <a:off x="1643042" y="5715016"/>
            <a:ext cx="461665" cy="323165"/>
          </a:xfrm>
          <a:prstGeom prst="rect">
            <a:avLst/>
          </a:prstGeom>
          <a:noFill/>
        </p:spPr>
        <p:txBody>
          <a:bodyPr vert="eaVert" wrap="none" rtlCol="0">
            <a:spAutoFit/>
          </a:bodyPr>
          <a:lstStyle/>
          <a:p>
            <a:r>
              <a:rPr lang="en-US" altLang="ja-JP" dirty="0" smtClean="0"/>
              <a:t>…</a:t>
            </a:r>
            <a:endParaRPr kumimoji="1" lang="ja-JP" altLang="en-US" dirty="0"/>
          </a:p>
        </p:txBody>
      </p:sp>
      <p:sp>
        <p:nvSpPr>
          <p:cNvPr id="8" name="テキスト ボックス 7"/>
          <p:cNvSpPr txBox="1"/>
          <p:nvPr/>
        </p:nvSpPr>
        <p:spPr>
          <a:xfrm>
            <a:off x="3929058" y="5715016"/>
            <a:ext cx="461665" cy="323165"/>
          </a:xfrm>
          <a:prstGeom prst="rect">
            <a:avLst/>
          </a:prstGeom>
          <a:noFill/>
        </p:spPr>
        <p:txBody>
          <a:bodyPr vert="eaVert" wrap="none" rtlCol="0">
            <a:spAutoFit/>
          </a:bodyPr>
          <a:lstStyle/>
          <a:p>
            <a:r>
              <a:rPr lang="en-US" altLang="ja-JP" dirty="0" smtClean="0"/>
              <a:t>…</a:t>
            </a:r>
            <a:endParaRPr kumimoji="1" lang="ja-JP" altLang="en-US" dirty="0"/>
          </a:p>
        </p:txBody>
      </p:sp>
      <p:sp>
        <p:nvSpPr>
          <p:cNvPr id="9" name="テキスト ボックス 8"/>
          <p:cNvSpPr txBox="1"/>
          <p:nvPr/>
        </p:nvSpPr>
        <p:spPr>
          <a:xfrm>
            <a:off x="6500826" y="5715016"/>
            <a:ext cx="461665" cy="323165"/>
          </a:xfrm>
          <a:prstGeom prst="rect">
            <a:avLst/>
          </a:prstGeom>
          <a:noFill/>
        </p:spPr>
        <p:txBody>
          <a:bodyPr vert="eaVert" wrap="none" rtlCol="0">
            <a:spAutoFit/>
          </a:bodyPr>
          <a:lstStyle/>
          <a:p>
            <a:r>
              <a:rPr lang="en-US" altLang="ja-JP" dirty="0" smtClean="0"/>
              <a:t>…</a:t>
            </a:r>
            <a:endParaRPr kumimoji="1" lang="ja-JP" altLang="en-US" dirty="0"/>
          </a:p>
        </p:txBody>
      </p:sp>
    </p:spTree>
  </p:cSld>
  <p:clrMapOvr>
    <a:masterClrMapping/>
  </p:clrMapOvr>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研究目的</a:t>
            </a:r>
            <a:endParaRPr kumimoji="1" lang="ja-JP" altLang="en-US" dirty="0"/>
          </a:p>
        </p:txBody>
      </p:sp>
      <p:sp>
        <p:nvSpPr>
          <p:cNvPr id="3" name="コンテンツ プレースホルダ 2"/>
          <p:cNvSpPr>
            <a:spLocks noGrp="1"/>
          </p:cNvSpPr>
          <p:nvPr>
            <p:ph idx="1"/>
          </p:nvPr>
        </p:nvSpPr>
        <p:spPr/>
        <p:txBody>
          <a:bodyPr>
            <a:normAutofit fontScale="92500"/>
          </a:bodyPr>
          <a:lstStyle/>
          <a:p>
            <a:r>
              <a:rPr kumimoji="1" lang="ja-JP" altLang="en-US" dirty="0" smtClean="0"/>
              <a:t>命名支援のためのシソーラスの構築</a:t>
            </a:r>
            <a:endParaRPr kumimoji="1" lang="en-US" altLang="ja-JP" dirty="0" smtClean="0"/>
          </a:p>
          <a:p>
            <a:pPr lvl="1"/>
            <a:r>
              <a:rPr kumimoji="1" lang="ja-JP" altLang="en-US" dirty="0" smtClean="0"/>
              <a:t>プログラム特有の動詞</a:t>
            </a:r>
            <a:r>
              <a:rPr kumimoji="1" lang="en-US" altLang="ja-JP" dirty="0" smtClean="0"/>
              <a:t>-</a:t>
            </a:r>
            <a:r>
              <a:rPr kumimoji="1" lang="ja-JP" altLang="en-US" dirty="0" smtClean="0"/>
              <a:t>目的語関係</a:t>
            </a:r>
            <a:endParaRPr kumimoji="1" lang="en-US" altLang="ja-JP" dirty="0" smtClean="0"/>
          </a:p>
          <a:p>
            <a:pPr lvl="1"/>
            <a:r>
              <a:rPr kumimoji="1" lang="ja-JP" altLang="en-US" dirty="0" smtClean="0"/>
              <a:t>ドメイン</a:t>
            </a:r>
            <a:r>
              <a:rPr lang="ja-JP" altLang="en-US" dirty="0" smtClean="0"/>
              <a:t>特有の</a:t>
            </a:r>
            <a:r>
              <a:rPr kumimoji="1" lang="ja-JP" altLang="en-US" dirty="0" smtClean="0"/>
              <a:t>動詞</a:t>
            </a:r>
            <a:r>
              <a:rPr kumimoji="1" lang="en-US" altLang="ja-JP" dirty="0" smtClean="0"/>
              <a:t>-</a:t>
            </a:r>
            <a:r>
              <a:rPr kumimoji="1" lang="ja-JP" altLang="en-US" dirty="0" smtClean="0"/>
              <a:t>目的語関係</a:t>
            </a:r>
            <a:endParaRPr lang="en-US" altLang="ja-JP" dirty="0" smtClean="0"/>
          </a:p>
          <a:p>
            <a:r>
              <a:rPr lang="ja-JP" altLang="en-US" dirty="0" smtClean="0"/>
              <a:t>動詞</a:t>
            </a:r>
            <a:r>
              <a:rPr lang="en-US" altLang="ja-JP" dirty="0" smtClean="0"/>
              <a:t>-</a:t>
            </a:r>
            <a:r>
              <a:rPr lang="ja-JP" altLang="en-US" dirty="0" smtClean="0"/>
              <a:t>目的語関係に着目</a:t>
            </a:r>
            <a:endParaRPr lang="en-US" altLang="ja-JP" dirty="0" smtClean="0"/>
          </a:p>
          <a:p>
            <a:pPr lvl="1"/>
            <a:r>
              <a:rPr lang="ja-JP" altLang="en-US" dirty="0" smtClean="0"/>
              <a:t>プログラム中で動作を表わす重要な関係</a:t>
            </a:r>
            <a:endParaRPr lang="en-US" altLang="ja-JP" dirty="0" smtClean="0"/>
          </a:p>
          <a:p>
            <a:pPr lvl="1"/>
            <a:r>
              <a:rPr lang="en-US" altLang="ja-JP" dirty="0" smtClean="0"/>
              <a:t> </a:t>
            </a:r>
            <a:r>
              <a:rPr lang="ja-JP" altLang="en-US" dirty="0" smtClean="0"/>
              <a:t>オブジェクト指向プログラムのメソッドに着目</a:t>
            </a:r>
            <a:endParaRPr lang="en-US" altLang="ja-JP" dirty="0" smtClean="0"/>
          </a:p>
          <a:p>
            <a:pPr>
              <a:buNone/>
            </a:pPr>
            <a:r>
              <a:rPr lang="en-US" altLang="ja-JP" sz="2800" dirty="0" smtClean="0"/>
              <a:t>  </a:t>
            </a:r>
            <a:r>
              <a:rPr lang="ja-JP" altLang="en-US" sz="2800" dirty="0" smtClean="0"/>
              <a:t>       </a:t>
            </a:r>
            <a:r>
              <a:rPr lang="en-US" altLang="ja-JP" sz="2800" dirty="0" err="1" smtClean="0"/>
              <a:t>addMenuListener</a:t>
            </a:r>
            <a:r>
              <a:rPr lang="en-US" altLang="ja-JP" sz="2800" dirty="0" smtClean="0"/>
              <a:t>(</a:t>
            </a:r>
            <a:r>
              <a:rPr lang="en-US" altLang="ja-JP" sz="2800" dirty="0" err="1" smtClean="0"/>
              <a:t>MenuListener</a:t>
            </a:r>
            <a:r>
              <a:rPr lang="en-US" altLang="ja-JP" sz="2800" dirty="0" smtClean="0"/>
              <a:t>) </a:t>
            </a:r>
            <a:r>
              <a:rPr lang="en-US" altLang="ja-JP" sz="2000" i="1" dirty="0" smtClean="0"/>
              <a:t>in class </a:t>
            </a:r>
            <a:r>
              <a:rPr lang="en-US" altLang="ja-JP" sz="2800" dirty="0" err="1" smtClean="0"/>
              <a:t>JMenu</a:t>
            </a:r>
            <a:endParaRPr lang="en-US" altLang="ja-JP" dirty="0" smtClean="0"/>
          </a:p>
          <a:p>
            <a:pPr lvl="1">
              <a:buNone/>
            </a:pPr>
            <a:r>
              <a:rPr lang="ja-JP" altLang="en-US" dirty="0" smtClean="0"/>
              <a:t>     </a:t>
            </a:r>
            <a:r>
              <a:rPr lang="ja-JP" altLang="en-US" sz="2000" dirty="0" smtClean="0"/>
              <a:t>動詞      直接目的語                                                    間接目的語</a:t>
            </a:r>
            <a:endParaRPr lang="en-US" altLang="ja-JP" sz="2000" dirty="0" smtClean="0"/>
          </a:p>
          <a:p>
            <a:pPr lvl="2"/>
            <a:r>
              <a:rPr lang="ja-JP" altLang="en-US" sz="2800" dirty="0" smtClean="0"/>
              <a:t>単語を動詞</a:t>
            </a:r>
            <a:r>
              <a:rPr lang="en-US" altLang="ja-JP" sz="2800" dirty="0" smtClean="0"/>
              <a:t>-</a:t>
            </a:r>
            <a:r>
              <a:rPr lang="ja-JP" altLang="en-US" sz="2800" dirty="0" smtClean="0"/>
              <a:t>目的語として組み合わせて意味を表現している</a:t>
            </a:r>
            <a:endParaRPr lang="en-US" altLang="ja-JP" sz="2800" dirty="0" smtClean="0"/>
          </a:p>
          <a:p>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59</a:t>
            </a:fld>
            <a:endParaRPr kumimoji="1" lang="ja-JP" altLang="en-US"/>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just"/>
            <a:r>
              <a:rPr lang="ja-JP" altLang="en-US" dirty="0" smtClean="0"/>
              <a:t>提案手法の概要</a:t>
            </a:r>
            <a:endParaRPr kumimoji="1" lang="ja-JP" altLang="en-US" dirty="0"/>
          </a:p>
        </p:txBody>
      </p:sp>
      <p:sp>
        <p:nvSpPr>
          <p:cNvPr id="4" name="スライド番号プレースホルダ 3"/>
          <p:cNvSpPr>
            <a:spLocks noGrp="1"/>
          </p:cNvSpPr>
          <p:nvPr>
            <p:ph type="sldNum" sz="quarter" idx="12"/>
          </p:nvPr>
        </p:nvSpPr>
        <p:spPr>
          <a:xfrm>
            <a:off x="7042150" y="5938838"/>
            <a:ext cx="1905000" cy="457200"/>
          </a:xfrm>
        </p:spPr>
        <p:txBody>
          <a:bodyPr/>
          <a:lstStyle/>
          <a:p>
            <a:fld id="{5345D66B-3CB7-446E-9308-80CBA0A58CFD}" type="slidenum">
              <a:rPr lang="en-US" altLang="ja-JP"/>
              <a:pPr/>
              <a:t>6</a:t>
            </a:fld>
            <a:endParaRPr lang="en-US" altLang="ja-JP"/>
          </a:p>
        </p:txBody>
      </p:sp>
      <p:sp>
        <p:nvSpPr>
          <p:cNvPr id="5" name="AutoShape 20"/>
          <p:cNvSpPr>
            <a:spLocks noChangeArrowheads="1"/>
          </p:cNvSpPr>
          <p:nvPr/>
        </p:nvSpPr>
        <p:spPr bwMode="auto">
          <a:xfrm>
            <a:off x="366682" y="3152772"/>
            <a:ext cx="4114800" cy="533400"/>
          </a:xfrm>
          <a:prstGeom prst="roundRect">
            <a:avLst>
              <a:gd name="adj" fmla="val 16667"/>
            </a:avLst>
          </a:prstGeom>
          <a:solidFill>
            <a:schemeClr val="bg1"/>
          </a:solidFill>
          <a:ln w="9525">
            <a:solidFill>
              <a:schemeClr val="tx1"/>
            </a:solidFill>
            <a:round/>
            <a:headEnd/>
            <a:tailEnd/>
          </a:ln>
          <a:effectLst/>
        </p:spPr>
        <p:txBody>
          <a:bodyPr wrap="none" anchor="ctr"/>
          <a:lstStyle/>
          <a:p>
            <a:endParaRPr lang="ja-JP" altLang="ja-JP" sz="1600">
              <a:latin typeface="Arial" charset="0"/>
            </a:endParaRPr>
          </a:p>
        </p:txBody>
      </p:sp>
      <p:sp>
        <p:nvSpPr>
          <p:cNvPr id="6" name="AutoShape 21"/>
          <p:cNvSpPr>
            <a:spLocks noChangeArrowheads="1"/>
          </p:cNvSpPr>
          <p:nvPr/>
        </p:nvSpPr>
        <p:spPr bwMode="auto">
          <a:xfrm>
            <a:off x="290482" y="3076572"/>
            <a:ext cx="4114800" cy="533400"/>
          </a:xfrm>
          <a:prstGeom prst="roundRect">
            <a:avLst>
              <a:gd name="adj" fmla="val 16667"/>
            </a:avLst>
          </a:prstGeom>
          <a:solidFill>
            <a:schemeClr val="bg1"/>
          </a:solidFill>
          <a:ln w="9525">
            <a:solidFill>
              <a:schemeClr val="tx1"/>
            </a:solidFill>
            <a:round/>
            <a:headEnd/>
            <a:tailEnd/>
          </a:ln>
          <a:effectLst/>
        </p:spPr>
        <p:txBody>
          <a:bodyPr wrap="none" anchor="ctr"/>
          <a:lstStyle/>
          <a:p>
            <a:endParaRPr lang="ja-JP" altLang="ja-JP" sz="1600">
              <a:latin typeface="Arial" charset="0"/>
            </a:endParaRPr>
          </a:p>
        </p:txBody>
      </p:sp>
      <p:sp>
        <p:nvSpPr>
          <p:cNvPr id="7" name="AutoShape 22"/>
          <p:cNvSpPr>
            <a:spLocks noChangeArrowheads="1"/>
          </p:cNvSpPr>
          <p:nvPr/>
        </p:nvSpPr>
        <p:spPr bwMode="auto">
          <a:xfrm>
            <a:off x="214282" y="3000372"/>
            <a:ext cx="4114800" cy="533400"/>
          </a:xfrm>
          <a:prstGeom prst="roundRect">
            <a:avLst>
              <a:gd name="adj" fmla="val 16667"/>
            </a:avLst>
          </a:prstGeom>
          <a:solidFill>
            <a:schemeClr val="bg1"/>
          </a:solidFill>
          <a:ln w="9525">
            <a:solidFill>
              <a:schemeClr val="tx1"/>
            </a:solidFill>
            <a:round/>
            <a:headEnd/>
            <a:tailEnd/>
          </a:ln>
          <a:effectLst/>
        </p:spPr>
        <p:txBody>
          <a:bodyPr wrap="none" anchor="ctr"/>
          <a:lstStyle/>
          <a:p>
            <a:r>
              <a:rPr lang="en-US" altLang="ja-JP" sz="1600" dirty="0" smtClean="0">
                <a:latin typeface="Arial" charset="0"/>
              </a:rPr>
              <a:t>void </a:t>
            </a:r>
            <a:r>
              <a:rPr lang="en-US" altLang="ja-JP" sz="1600" u="sng" dirty="0">
                <a:latin typeface="Arial" charset="0"/>
              </a:rPr>
              <a:t>add</a:t>
            </a:r>
            <a:r>
              <a:rPr lang="en-US" altLang="ja-JP" sz="1600" dirty="0">
                <a:latin typeface="Arial" charset="0"/>
              </a:rPr>
              <a:t> </a:t>
            </a:r>
            <a:r>
              <a:rPr lang="en-US" altLang="ja-JP" sz="1600" u="sng" dirty="0">
                <a:latin typeface="Arial" charset="0"/>
              </a:rPr>
              <a:t>Product</a:t>
            </a:r>
            <a:r>
              <a:rPr lang="en-US" altLang="ja-JP" sz="1600" dirty="0">
                <a:latin typeface="Arial" charset="0"/>
              </a:rPr>
              <a:t>(</a:t>
            </a:r>
            <a:r>
              <a:rPr lang="en-US" altLang="ja-JP" sz="1600" u="sng" dirty="0">
                <a:latin typeface="Arial" charset="0"/>
              </a:rPr>
              <a:t>Product</a:t>
            </a:r>
            <a:r>
              <a:rPr lang="en-US" altLang="ja-JP" sz="1600" dirty="0">
                <a:latin typeface="Arial" charset="0"/>
              </a:rPr>
              <a:t>) in </a:t>
            </a:r>
            <a:r>
              <a:rPr lang="en-US" altLang="ja-JP" sz="1600" dirty="0" smtClean="0">
                <a:latin typeface="Arial" charset="0"/>
              </a:rPr>
              <a:t> </a:t>
            </a:r>
            <a:r>
              <a:rPr lang="en-US" altLang="ja-JP" sz="1600" u="sng" dirty="0">
                <a:latin typeface="Arial" charset="0"/>
              </a:rPr>
              <a:t>Stock</a:t>
            </a:r>
          </a:p>
          <a:p>
            <a:r>
              <a:rPr lang="en-US" altLang="ja-JP" sz="1600" dirty="0">
                <a:latin typeface="Arial" charset="0"/>
              </a:rPr>
              <a:t>       </a:t>
            </a:r>
            <a:r>
              <a:rPr lang="ja-JP" altLang="en-US" sz="1600" dirty="0" smtClean="0">
                <a:latin typeface="Arial" charset="0"/>
              </a:rPr>
              <a:t>動詞</a:t>
            </a:r>
            <a:r>
              <a:rPr lang="en-US" altLang="ja-JP" sz="1600" dirty="0" smtClean="0">
                <a:latin typeface="Arial" charset="0"/>
              </a:rPr>
              <a:t>1</a:t>
            </a:r>
            <a:r>
              <a:rPr lang="ja-JP" altLang="en-US" sz="1600" dirty="0" smtClean="0">
                <a:latin typeface="Arial" charset="0"/>
              </a:rPr>
              <a:t>  名詞</a:t>
            </a:r>
            <a:r>
              <a:rPr lang="en-US" altLang="ja-JP" sz="1600" dirty="0" smtClean="0">
                <a:latin typeface="Arial" charset="0"/>
              </a:rPr>
              <a:t>2    </a:t>
            </a:r>
            <a:r>
              <a:rPr lang="ja-JP" altLang="en-US" sz="1600" dirty="0" smtClean="0">
                <a:latin typeface="Arial" charset="0"/>
              </a:rPr>
              <a:t>名詞</a:t>
            </a:r>
            <a:r>
              <a:rPr lang="en-US" altLang="ja-JP" sz="1600" dirty="0" smtClean="0">
                <a:latin typeface="Arial" charset="0"/>
              </a:rPr>
              <a:t>2        </a:t>
            </a:r>
            <a:r>
              <a:rPr lang="ja-JP" altLang="en-US" sz="1600" dirty="0" smtClean="0">
                <a:latin typeface="Arial" charset="0"/>
              </a:rPr>
              <a:t>名詞</a:t>
            </a:r>
            <a:r>
              <a:rPr lang="en-US" altLang="ja-JP" sz="1600" dirty="0" smtClean="0">
                <a:latin typeface="Arial" charset="0"/>
              </a:rPr>
              <a:t>3</a:t>
            </a:r>
            <a:endParaRPr lang="en-US" altLang="ja-JP" sz="1600" dirty="0">
              <a:latin typeface="Arial" charset="0"/>
            </a:endParaRPr>
          </a:p>
        </p:txBody>
      </p:sp>
      <p:sp>
        <p:nvSpPr>
          <p:cNvPr id="8" name="Text Box 23"/>
          <p:cNvSpPr txBox="1">
            <a:spLocks noChangeArrowheads="1"/>
          </p:cNvSpPr>
          <p:nvPr/>
        </p:nvSpPr>
        <p:spPr bwMode="auto">
          <a:xfrm>
            <a:off x="4867276" y="1338250"/>
            <a:ext cx="1528778" cy="338554"/>
          </a:xfrm>
          <a:prstGeom prst="rect">
            <a:avLst/>
          </a:prstGeom>
          <a:noFill/>
          <a:ln w="9525">
            <a:noFill/>
            <a:miter lim="800000"/>
            <a:headEnd/>
            <a:tailEnd/>
          </a:ln>
          <a:effectLst/>
        </p:spPr>
        <p:txBody>
          <a:bodyPr wrap="square">
            <a:spAutoFit/>
          </a:bodyPr>
          <a:lstStyle/>
          <a:p>
            <a:r>
              <a:rPr lang="ja-JP" altLang="en-US" sz="1600" dirty="0" smtClean="0">
                <a:solidFill>
                  <a:srgbClr val="008000"/>
                </a:solidFill>
                <a:latin typeface="Arial" charset="0"/>
                <a:ea typeface="HGS創英角ｺﾞｼｯｸUB" pitchFamily="50" charset="-128"/>
              </a:rPr>
              <a:t>抽出パターン</a:t>
            </a:r>
            <a:endParaRPr lang="ja-JP" altLang="en-US" sz="1600" dirty="0">
              <a:solidFill>
                <a:srgbClr val="008000"/>
              </a:solidFill>
              <a:latin typeface="Arial" charset="0"/>
              <a:ea typeface="HGS創英角ｺﾞｼｯｸUB" pitchFamily="50" charset="-128"/>
            </a:endParaRPr>
          </a:p>
        </p:txBody>
      </p:sp>
      <p:sp>
        <p:nvSpPr>
          <p:cNvPr id="9" name="Text Box 24"/>
          <p:cNvSpPr txBox="1">
            <a:spLocks noChangeArrowheads="1"/>
          </p:cNvSpPr>
          <p:nvPr/>
        </p:nvSpPr>
        <p:spPr bwMode="auto">
          <a:xfrm>
            <a:off x="228600" y="2590800"/>
            <a:ext cx="1403350" cy="336550"/>
          </a:xfrm>
          <a:prstGeom prst="rect">
            <a:avLst/>
          </a:prstGeom>
          <a:noFill/>
          <a:ln w="9525">
            <a:noFill/>
            <a:miter lim="800000"/>
            <a:headEnd/>
            <a:tailEnd/>
          </a:ln>
          <a:effectLst/>
        </p:spPr>
        <p:txBody>
          <a:bodyPr wrap="none">
            <a:spAutoFit/>
          </a:bodyPr>
          <a:lstStyle/>
          <a:p>
            <a:r>
              <a:rPr lang="ja-JP" altLang="en-US" sz="1600">
                <a:solidFill>
                  <a:srgbClr val="008000"/>
                </a:solidFill>
                <a:ea typeface="HGS創英角ｺﾞｼｯｸUB" pitchFamily="50" charset="-128"/>
              </a:rPr>
              <a:t>メソッド情報</a:t>
            </a:r>
          </a:p>
        </p:txBody>
      </p:sp>
      <p:sp>
        <p:nvSpPr>
          <p:cNvPr id="10" name="Text Box 25"/>
          <p:cNvSpPr txBox="1">
            <a:spLocks noChangeArrowheads="1"/>
          </p:cNvSpPr>
          <p:nvPr/>
        </p:nvSpPr>
        <p:spPr bwMode="auto">
          <a:xfrm>
            <a:off x="1066800" y="4038600"/>
            <a:ext cx="2879725" cy="336550"/>
          </a:xfrm>
          <a:prstGeom prst="rect">
            <a:avLst/>
          </a:prstGeom>
          <a:noFill/>
          <a:ln w="9525">
            <a:noFill/>
            <a:miter lim="800000"/>
            <a:headEnd/>
            <a:tailEnd/>
          </a:ln>
          <a:effectLst/>
        </p:spPr>
        <p:txBody>
          <a:bodyPr wrap="none">
            <a:spAutoFit/>
          </a:bodyPr>
          <a:lstStyle/>
          <a:p>
            <a:r>
              <a:rPr lang="ja-JP" altLang="en-US" sz="1600">
                <a:solidFill>
                  <a:srgbClr val="008000"/>
                </a:solidFill>
                <a:latin typeface="HGS創英角ｺﾞｼｯｸUB" pitchFamily="50" charset="-128"/>
                <a:ea typeface="HGS創英角ｺﾞｼｯｸUB" pitchFamily="50" charset="-128"/>
              </a:rPr>
              <a:t>動詞</a:t>
            </a:r>
            <a:r>
              <a:rPr lang="en-US" altLang="ja-JP" sz="1600">
                <a:solidFill>
                  <a:srgbClr val="008000"/>
                </a:solidFill>
                <a:latin typeface="HGS創英角ｺﾞｼｯｸUB" pitchFamily="50" charset="-128"/>
                <a:ea typeface="HGS創英角ｺﾞｼｯｸUB" pitchFamily="50" charset="-128"/>
              </a:rPr>
              <a:t>-</a:t>
            </a:r>
            <a:r>
              <a:rPr lang="ja-JP" altLang="en-US" sz="1600">
                <a:solidFill>
                  <a:srgbClr val="008000"/>
                </a:solidFill>
                <a:latin typeface="HGS創英角ｺﾞｼｯｸUB" pitchFamily="50" charset="-128"/>
                <a:ea typeface="HGS創英角ｺﾞｼｯｸUB" pitchFamily="50" charset="-128"/>
              </a:rPr>
              <a:t>直接目的語</a:t>
            </a:r>
            <a:r>
              <a:rPr lang="en-US" altLang="ja-JP" sz="1600">
                <a:solidFill>
                  <a:srgbClr val="008000"/>
                </a:solidFill>
                <a:latin typeface="HGS創英角ｺﾞｼｯｸUB" pitchFamily="50" charset="-128"/>
                <a:ea typeface="HGS創英角ｺﾞｼｯｸUB" pitchFamily="50" charset="-128"/>
              </a:rPr>
              <a:t>-</a:t>
            </a:r>
            <a:r>
              <a:rPr lang="ja-JP" altLang="en-US" sz="1600">
                <a:solidFill>
                  <a:srgbClr val="008000"/>
                </a:solidFill>
                <a:latin typeface="HGS創英角ｺﾞｼｯｸUB" pitchFamily="50" charset="-128"/>
                <a:ea typeface="HGS創英角ｺﾞｼｯｸUB" pitchFamily="50" charset="-128"/>
              </a:rPr>
              <a:t>間接目的語</a:t>
            </a:r>
          </a:p>
        </p:txBody>
      </p:sp>
      <p:sp>
        <p:nvSpPr>
          <p:cNvPr id="11" name="Documents"/>
          <p:cNvSpPr>
            <a:spLocks noEditPoints="1" noChangeArrowheads="1"/>
          </p:cNvSpPr>
          <p:nvPr/>
        </p:nvSpPr>
        <p:spPr bwMode="auto">
          <a:xfrm>
            <a:off x="1600200" y="1828800"/>
            <a:ext cx="762000" cy="533400"/>
          </a:xfrm>
          <a:custGeom>
            <a:avLst/>
            <a:gdLst>
              <a:gd name="T0" fmla="*/ 0 w 21600"/>
              <a:gd name="T1" fmla="*/ 2800 h 21600"/>
              <a:gd name="T2" fmla="*/ 3468 w 21600"/>
              <a:gd name="T3" fmla="*/ 0 h 21600"/>
              <a:gd name="T4" fmla="*/ 21653 w 21600"/>
              <a:gd name="T5" fmla="*/ 18828 h 21600"/>
              <a:gd name="T6" fmla="*/ 19954 w 21600"/>
              <a:gd name="T7" fmla="*/ 20214 h 21600"/>
              <a:gd name="T8" fmla="*/ 18256 w 21600"/>
              <a:gd name="T9" fmla="*/ 21628 h 21600"/>
              <a:gd name="T10" fmla="*/ 19954 w 21600"/>
              <a:gd name="T11" fmla="*/ 1428 h 21600"/>
              <a:gd name="T12" fmla="*/ 18256 w 21600"/>
              <a:gd name="T13" fmla="*/ 2800 h 21600"/>
              <a:gd name="T14" fmla="*/ 1645 w 21600"/>
              <a:gd name="T15" fmla="*/ 1428 h 21600"/>
              <a:gd name="T16" fmla="*/ 21600 w 21600"/>
              <a:gd name="T17" fmla="*/ 0 h 21600"/>
              <a:gd name="T18" fmla="*/ 10800 w 21600"/>
              <a:gd name="T19" fmla="*/ 0 h 21600"/>
              <a:gd name="T20" fmla="*/ 0 w 21600"/>
              <a:gd name="T21" fmla="*/ 10800 h 21600"/>
              <a:gd name="T22" fmla="*/ 21600 w 21600"/>
              <a:gd name="T23" fmla="*/ 10800 h 21600"/>
              <a:gd name="T24" fmla="*/ 1645 w 21600"/>
              <a:gd name="T25" fmla="*/ 4171 h 21600"/>
              <a:gd name="T26" fmla="*/ 16522 w 21600"/>
              <a:gd name="T27" fmla="*/ 17314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T24" t="T25" r="T26" b="T27"/>
            <a:pathLst>
              <a:path w="21600" h="21600" extrusionOk="0">
                <a:moveTo>
                  <a:pt x="0" y="18014"/>
                </a:moveTo>
                <a:lnTo>
                  <a:pt x="0" y="2800"/>
                </a:lnTo>
                <a:lnTo>
                  <a:pt x="1645" y="2800"/>
                </a:lnTo>
                <a:lnTo>
                  <a:pt x="1645" y="1428"/>
                </a:lnTo>
                <a:lnTo>
                  <a:pt x="3468" y="1428"/>
                </a:lnTo>
                <a:lnTo>
                  <a:pt x="3468" y="0"/>
                </a:lnTo>
                <a:lnTo>
                  <a:pt x="21653" y="0"/>
                </a:lnTo>
                <a:lnTo>
                  <a:pt x="21653" y="18828"/>
                </a:lnTo>
                <a:lnTo>
                  <a:pt x="19954" y="18828"/>
                </a:lnTo>
                <a:lnTo>
                  <a:pt x="19954" y="20214"/>
                </a:lnTo>
                <a:lnTo>
                  <a:pt x="18256" y="20214"/>
                </a:lnTo>
                <a:lnTo>
                  <a:pt x="18256" y="21600"/>
                </a:lnTo>
                <a:lnTo>
                  <a:pt x="4434" y="21600"/>
                </a:lnTo>
                <a:lnTo>
                  <a:pt x="0" y="18014"/>
                </a:lnTo>
                <a:close/>
              </a:path>
              <a:path w="21600" h="21600" extrusionOk="0">
                <a:moveTo>
                  <a:pt x="3486" y="1428"/>
                </a:moveTo>
                <a:lnTo>
                  <a:pt x="19954" y="1428"/>
                </a:lnTo>
                <a:lnTo>
                  <a:pt x="19954" y="20214"/>
                </a:lnTo>
                <a:lnTo>
                  <a:pt x="18256" y="20214"/>
                </a:lnTo>
                <a:lnTo>
                  <a:pt x="18256" y="2800"/>
                </a:lnTo>
                <a:lnTo>
                  <a:pt x="1645" y="2800"/>
                </a:lnTo>
                <a:lnTo>
                  <a:pt x="1645" y="1428"/>
                </a:lnTo>
                <a:lnTo>
                  <a:pt x="3486" y="1428"/>
                </a:lnTo>
                <a:close/>
              </a:path>
              <a:path w="21600" h="21600" extrusionOk="0">
                <a:moveTo>
                  <a:pt x="0" y="18014"/>
                </a:moveTo>
                <a:lnTo>
                  <a:pt x="4434" y="18000"/>
                </a:lnTo>
                <a:lnTo>
                  <a:pt x="4434" y="21600"/>
                </a:lnTo>
                <a:lnTo>
                  <a:pt x="0" y="18014"/>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a:lstStyle/>
          <a:p>
            <a:endParaRPr lang="ja-JP" altLang="en-US"/>
          </a:p>
        </p:txBody>
      </p:sp>
      <p:sp>
        <p:nvSpPr>
          <p:cNvPr id="12" name="Text Box 27"/>
          <p:cNvSpPr txBox="1">
            <a:spLocks noChangeArrowheads="1"/>
          </p:cNvSpPr>
          <p:nvPr/>
        </p:nvSpPr>
        <p:spPr bwMode="auto">
          <a:xfrm>
            <a:off x="540318" y="1285860"/>
            <a:ext cx="2852063" cy="584775"/>
          </a:xfrm>
          <a:prstGeom prst="rect">
            <a:avLst/>
          </a:prstGeom>
          <a:noFill/>
          <a:ln w="9525">
            <a:noFill/>
            <a:miter lim="800000"/>
            <a:headEnd/>
            <a:tailEnd/>
          </a:ln>
          <a:effectLst/>
        </p:spPr>
        <p:txBody>
          <a:bodyPr wrap="none">
            <a:spAutoFit/>
          </a:bodyPr>
          <a:lstStyle/>
          <a:p>
            <a:pPr algn="ctr"/>
            <a:r>
              <a:rPr lang="ja-JP" altLang="en-US" sz="1600" dirty="0" smtClean="0">
                <a:solidFill>
                  <a:srgbClr val="008000"/>
                </a:solidFill>
                <a:latin typeface="Arial" charset="0"/>
                <a:ea typeface="HGS創英角ｺﾞｼｯｸUB" pitchFamily="50" charset="-128"/>
              </a:rPr>
              <a:t>特定のドメインに所属する</a:t>
            </a:r>
            <a:endParaRPr lang="en-US" altLang="ja-JP" sz="1600" dirty="0" smtClean="0">
              <a:solidFill>
                <a:srgbClr val="008000"/>
              </a:solidFill>
              <a:latin typeface="Arial" charset="0"/>
              <a:ea typeface="HGS創英角ｺﾞｼｯｸUB" pitchFamily="50" charset="-128"/>
            </a:endParaRPr>
          </a:p>
          <a:p>
            <a:pPr algn="ctr"/>
            <a:r>
              <a:rPr lang="ja-JP" altLang="en-US" sz="1600" dirty="0" smtClean="0">
                <a:solidFill>
                  <a:srgbClr val="008000"/>
                </a:solidFill>
                <a:latin typeface="Arial" charset="0"/>
                <a:ea typeface="HGS創英角ｺﾞｼｯｸUB" pitchFamily="50" charset="-128"/>
              </a:rPr>
              <a:t>ソフトウェアのソースコード</a:t>
            </a:r>
            <a:endParaRPr lang="ja-JP" altLang="en-US" sz="1600" dirty="0">
              <a:solidFill>
                <a:srgbClr val="008000"/>
              </a:solidFill>
              <a:latin typeface="Arial" charset="0"/>
              <a:ea typeface="HGS創英角ｺﾞｼｯｸUB" pitchFamily="50" charset="-128"/>
            </a:endParaRPr>
          </a:p>
        </p:txBody>
      </p:sp>
      <p:sp>
        <p:nvSpPr>
          <p:cNvPr id="13" name="Text Box 28"/>
          <p:cNvSpPr txBox="1">
            <a:spLocks noChangeArrowheads="1"/>
          </p:cNvSpPr>
          <p:nvPr/>
        </p:nvSpPr>
        <p:spPr bwMode="auto">
          <a:xfrm>
            <a:off x="6324616" y="1357298"/>
            <a:ext cx="2012950" cy="366713"/>
          </a:xfrm>
          <a:prstGeom prst="rect">
            <a:avLst/>
          </a:prstGeom>
          <a:noFill/>
          <a:ln w="9525">
            <a:noFill/>
            <a:miter lim="800000"/>
            <a:headEnd/>
            <a:tailEnd/>
          </a:ln>
          <a:effectLst/>
        </p:spPr>
        <p:txBody>
          <a:bodyPr wrap="none">
            <a:spAutoFit/>
          </a:bodyPr>
          <a:lstStyle/>
          <a:p>
            <a:r>
              <a:rPr lang="ja-JP" altLang="en-US" dirty="0">
                <a:ea typeface="メイリオ" pitchFamily="50" charset="-128"/>
              </a:rPr>
              <a:t>事前に人手で定義</a:t>
            </a:r>
          </a:p>
        </p:txBody>
      </p:sp>
      <p:sp>
        <p:nvSpPr>
          <p:cNvPr id="14" name="Text Box 29"/>
          <p:cNvSpPr txBox="1">
            <a:spLocks noChangeArrowheads="1"/>
          </p:cNvSpPr>
          <p:nvPr/>
        </p:nvSpPr>
        <p:spPr bwMode="auto">
          <a:xfrm>
            <a:off x="4867276" y="1795450"/>
            <a:ext cx="3886200" cy="1079500"/>
          </a:xfrm>
          <a:prstGeom prst="rect">
            <a:avLst/>
          </a:prstGeom>
          <a:solidFill>
            <a:schemeClr val="bg1"/>
          </a:solidFill>
          <a:ln w="9525">
            <a:solidFill>
              <a:schemeClr val="tx1"/>
            </a:solidFill>
            <a:miter lim="800000"/>
            <a:headEnd/>
            <a:tailEnd/>
          </a:ln>
          <a:effectLst/>
        </p:spPr>
        <p:txBody>
          <a:bodyPr/>
          <a:lstStyle/>
          <a:p>
            <a:endParaRPr lang="ja-JP" altLang="ja-JP" sz="1600">
              <a:latin typeface="Arial" charset="0"/>
            </a:endParaRPr>
          </a:p>
        </p:txBody>
      </p:sp>
      <p:sp>
        <p:nvSpPr>
          <p:cNvPr id="15" name="Text Box 30"/>
          <p:cNvSpPr txBox="1">
            <a:spLocks noChangeArrowheads="1"/>
          </p:cNvSpPr>
          <p:nvPr/>
        </p:nvSpPr>
        <p:spPr bwMode="auto">
          <a:xfrm>
            <a:off x="4791076" y="1719250"/>
            <a:ext cx="3886200" cy="1079500"/>
          </a:xfrm>
          <a:prstGeom prst="rect">
            <a:avLst/>
          </a:prstGeom>
          <a:solidFill>
            <a:schemeClr val="bg1"/>
          </a:solidFill>
          <a:ln w="9525">
            <a:solidFill>
              <a:schemeClr val="tx1"/>
            </a:solidFill>
            <a:miter lim="800000"/>
            <a:headEnd/>
            <a:tailEnd/>
          </a:ln>
          <a:effectLst/>
        </p:spPr>
        <p:txBody>
          <a:bodyPr/>
          <a:lstStyle/>
          <a:p>
            <a:endParaRPr lang="ja-JP" altLang="ja-JP" sz="1600">
              <a:latin typeface="Arial" charset="0"/>
            </a:endParaRPr>
          </a:p>
        </p:txBody>
      </p:sp>
      <p:sp>
        <p:nvSpPr>
          <p:cNvPr id="16" name="Text Box 31"/>
          <p:cNvSpPr txBox="1">
            <a:spLocks noChangeArrowheads="1"/>
          </p:cNvSpPr>
          <p:nvPr/>
        </p:nvSpPr>
        <p:spPr bwMode="auto">
          <a:xfrm>
            <a:off x="4714876" y="1643050"/>
            <a:ext cx="3886200" cy="1079500"/>
          </a:xfrm>
          <a:prstGeom prst="rect">
            <a:avLst/>
          </a:prstGeom>
          <a:solidFill>
            <a:schemeClr val="bg1"/>
          </a:solidFill>
          <a:ln w="9525">
            <a:solidFill>
              <a:schemeClr val="tx1"/>
            </a:solidFill>
            <a:miter lim="800000"/>
            <a:headEnd/>
            <a:tailEnd/>
          </a:ln>
          <a:effectLst/>
        </p:spPr>
        <p:txBody>
          <a:bodyPr>
            <a:spAutoFit/>
          </a:bodyPr>
          <a:lstStyle/>
          <a:p>
            <a:r>
              <a:rPr lang="en-US" altLang="ja-JP" sz="1600" u="sng" dirty="0" smtClean="0">
                <a:latin typeface="Arial" charset="0"/>
              </a:rPr>
              <a:t>void  </a:t>
            </a:r>
            <a:r>
              <a:rPr lang="ja-JP" altLang="en-US" sz="1600" u="sng" dirty="0" smtClean="0">
                <a:latin typeface="Arial" charset="0"/>
              </a:rPr>
              <a:t>動詞</a:t>
            </a:r>
            <a:r>
              <a:rPr lang="en-US" altLang="ja-JP" sz="1600" u="sng" dirty="0" smtClean="0">
                <a:latin typeface="Arial" charset="0"/>
              </a:rPr>
              <a:t>1</a:t>
            </a:r>
            <a:r>
              <a:rPr lang="ja-JP" altLang="en-US" sz="1600" u="sng" dirty="0" smtClean="0">
                <a:latin typeface="Arial" charset="0"/>
              </a:rPr>
              <a:t> 名詞</a:t>
            </a:r>
            <a:r>
              <a:rPr lang="en-US" altLang="ja-JP" sz="1600" u="sng" dirty="0" smtClean="0">
                <a:latin typeface="Arial" charset="0"/>
              </a:rPr>
              <a:t>2 </a:t>
            </a:r>
            <a:r>
              <a:rPr lang="en-US" altLang="ja-JP" sz="1600" u="sng" dirty="0">
                <a:latin typeface="Arial" charset="0"/>
              </a:rPr>
              <a:t>(</a:t>
            </a:r>
            <a:r>
              <a:rPr lang="ja-JP" altLang="en-US" sz="1600" u="sng" dirty="0" smtClean="0">
                <a:latin typeface="Arial" charset="0"/>
              </a:rPr>
              <a:t>名詞</a:t>
            </a:r>
            <a:r>
              <a:rPr lang="en-US" altLang="ja-JP" sz="1600" u="sng" dirty="0" smtClean="0">
                <a:latin typeface="Arial" charset="0"/>
              </a:rPr>
              <a:t>2) </a:t>
            </a:r>
            <a:r>
              <a:rPr lang="en-US" altLang="ja-JP" sz="1600" u="sng" dirty="0">
                <a:latin typeface="Arial" charset="0"/>
              </a:rPr>
              <a:t>in </a:t>
            </a:r>
            <a:r>
              <a:rPr lang="en-US" altLang="ja-JP" sz="1600" u="sng" dirty="0" smtClean="0">
                <a:latin typeface="Arial" charset="0"/>
              </a:rPr>
              <a:t> </a:t>
            </a:r>
            <a:r>
              <a:rPr lang="ja-JP" altLang="en-US" sz="1600" u="sng" dirty="0" smtClean="0">
                <a:latin typeface="Arial" charset="0"/>
              </a:rPr>
              <a:t>名詞</a:t>
            </a:r>
            <a:r>
              <a:rPr lang="en-US" altLang="ja-JP" sz="1600" u="sng" dirty="0" smtClean="0">
                <a:latin typeface="Arial" charset="0"/>
              </a:rPr>
              <a:t>3</a:t>
            </a:r>
            <a:endParaRPr lang="en-US" altLang="ja-JP" sz="1600" u="sng" dirty="0">
              <a:latin typeface="Arial" charset="0"/>
            </a:endParaRPr>
          </a:p>
          <a:p>
            <a:r>
              <a:rPr lang="en-US" altLang="ja-JP" sz="1600" dirty="0">
                <a:latin typeface="Arial" charset="0"/>
              </a:rPr>
              <a:t>                  </a:t>
            </a:r>
            <a:r>
              <a:rPr lang="ja-JP" altLang="en-US" sz="1600" dirty="0" smtClean="0">
                <a:latin typeface="Arial" charset="0"/>
              </a:rPr>
              <a:t> 動詞 </a:t>
            </a:r>
            <a:r>
              <a:rPr lang="ja-JP" altLang="en-US" sz="1600" dirty="0">
                <a:latin typeface="Arial" charset="0"/>
              </a:rPr>
              <a:t>： </a:t>
            </a:r>
            <a:r>
              <a:rPr lang="ja-JP" altLang="en-US" sz="1600" dirty="0" smtClean="0">
                <a:latin typeface="Arial" charset="0"/>
              </a:rPr>
              <a:t>動詞</a:t>
            </a:r>
            <a:r>
              <a:rPr lang="en-US" altLang="ja-JP" sz="1600" dirty="0" smtClean="0">
                <a:latin typeface="Arial" charset="0"/>
              </a:rPr>
              <a:t>1</a:t>
            </a:r>
            <a:endParaRPr lang="ja-JP" altLang="en-US" sz="1600" dirty="0">
              <a:latin typeface="Arial" charset="0"/>
            </a:endParaRPr>
          </a:p>
          <a:p>
            <a:r>
              <a:rPr lang="ja-JP" altLang="en-US" sz="1600" dirty="0">
                <a:latin typeface="Arial" charset="0"/>
              </a:rPr>
              <a:t>        直接目的語 ： </a:t>
            </a:r>
            <a:r>
              <a:rPr lang="ja-JP" altLang="en-US" sz="1600" dirty="0" smtClean="0">
                <a:latin typeface="Arial" charset="0"/>
              </a:rPr>
              <a:t>名詞</a:t>
            </a:r>
            <a:r>
              <a:rPr lang="en-US" altLang="ja-JP" sz="1600" dirty="0" smtClean="0">
                <a:latin typeface="Arial" charset="0"/>
              </a:rPr>
              <a:t>2</a:t>
            </a:r>
            <a:endParaRPr lang="en-US" altLang="ja-JP" sz="1600" dirty="0">
              <a:latin typeface="Arial" charset="0"/>
            </a:endParaRPr>
          </a:p>
          <a:p>
            <a:r>
              <a:rPr lang="en-US" altLang="ja-JP" sz="1600" dirty="0">
                <a:latin typeface="Arial" charset="0"/>
              </a:rPr>
              <a:t>        </a:t>
            </a:r>
            <a:r>
              <a:rPr lang="ja-JP" altLang="en-US" sz="1600" dirty="0">
                <a:latin typeface="Arial" charset="0"/>
              </a:rPr>
              <a:t>間接目的語 ： </a:t>
            </a:r>
            <a:r>
              <a:rPr lang="ja-JP" altLang="en-US" sz="1600" dirty="0" smtClean="0">
                <a:latin typeface="Arial" charset="0"/>
              </a:rPr>
              <a:t>名詞</a:t>
            </a:r>
            <a:r>
              <a:rPr lang="en-US" altLang="ja-JP" sz="1600" dirty="0" smtClean="0">
                <a:latin typeface="Arial" charset="0"/>
              </a:rPr>
              <a:t>3</a:t>
            </a:r>
            <a:endParaRPr lang="en-US" altLang="ja-JP" sz="1600" dirty="0">
              <a:latin typeface="Arial" charset="0"/>
            </a:endParaRPr>
          </a:p>
        </p:txBody>
      </p:sp>
      <p:sp>
        <p:nvSpPr>
          <p:cNvPr id="17" name="AutoShape 32"/>
          <p:cNvSpPr>
            <a:spLocks noChangeArrowheads="1"/>
          </p:cNvSpPr>
          <p:nvPr/>
        </p:nvSpPr>
        <p:spPr bwMode="auto">
          <a:xfrm>
            <a:off x="4791076" y="2252650"/>
            <a:ext cx="304800" cy="180975"/>
          </a:xfrm>
          <a:prstGeom prst="rightArrow">
            <a:avLst>
              <a:gd name="adj1" fmla="val 50000"/>
              <a:gd name="adj2" fmla="val 42105"/>
            </a:avLst>
          </a:prstGeom>
          <a:solidFill>
            <a:schemeClr val="tx1"/>
          </a:solidFill>
          <a:ln w="9525">
            <a:solidFill>
              <a:schemeClr val="tx1"/>
            </a:solidFill>
            <a:miter lim="800000"/>
            <a:headEnd/>
            <a:tailEnd/>
          </a:ln>
          <a:effectLst/>
        </p:spPr>
        <p:txBody>
          <a:bodyPr wrap="none" anchor="ctr"/>
          <a:lstStyle/>
          <a:p>
            <a:endParaRPr lang="ja-JP" altLang="en-US"/>
          </a:p>
        </p:txBody>
      </p:sp>
      <p:sp>
        <p:nvSpPr>
          <p:cNvPr id="18" name="AutoShape 33"/>
          <p:cNvSpPr>
            <a:spLocks noChangeArrowheads="1"/>
          </p:cNvSpPr>
          <p:nvPr/>
        </p:nvSpPr>
        <p:spPr bwMode="auto">
          <a:xfrm>
            <a:off x="1828800" y="2514600"/>
            <a:ext cx="485775" cy="304800"/>
          </a:xfrm>
          <a:prstGeom prst="downArrow">
            <a:avLst>
              <a:gd name="adj1" fmla="val 50000"/>
              <a:gd name="adj2" fmla="val 25000"/>
            </a:avLst>
          </a:prstGeom>
          <a:solidFill>
            <a:srgbClr val="C0C0C0"/>
          </a:solidFill>
          <a:ln w="9525">
            <a:solidFill>
              <a:schemeClr val="tx1"/>
            </a:solidFill>
            <a:miter lim="800000"/>
            <a:headEnd/>
            <a:tailEnd/>
          </a:ln>
          <a:effectLst/>
        </p:spPr>
        <p:txBody>
          <a:bodyPr vert="eaVert" wrap="none" anchor="ctr"/>
          <a:lstStyle/>
          <a:p>
            <a:endParaRPr lang="ja-JP" altLang="en-US"/>
          </a:p>
        </p:txBody>
      </p:sp>
      <p:sp>
        <p:nvSpPr>
          <p:cNvPr id="21" name="Text Box 87"/>
          <p:cNvSpPr txBox="1">
            <a:spLocks noChangeArrowheads="1"/>
          </p:cNvSpPr>
          <p:nvPr/>
        </p:nvSpPr>
        <p:spPr bwMode="auto">
          <a:xfrm>
            <a:off x="1676400" y="4038600"/>
            <a:ext cx="641350" cy="366713"/>
          </a:xfrm>
          <a:prstGeom prst="rect">
            <a:avLst/>
          </a:prstGeom>
          <a:noFill/>
          <a:ln w="9525">
            <a:noFill/>
            <a:miter lim="800000"/>
            <a:headEnd/>
            <a:tailEnd/>
          </a:ln>
          <a:effectLst/>
        </p:spPr>
        <p:txBody>
          <a:bodyPr wrap="none">
            <a:spAutoFit/>
          </a:bodyPr>
          <a:lstStyle/>
          <a:p>
            <a:r>
              <a:rPr lang="ja-JP" altLang="en-US">
                <a:solidFill>
                  <a:srgbClr val="008000"/>
                </a:solidFill>
                <a:ea typeface="HGS創英角ｺﾞｼｯｸUB" pitchFamily="50" charset="-128"/>
              </a:rPr>
              <a:t>辞書</a:t>
            </a:r>
          </a:p>
        </p:txBody>
      </p:sp>
      <p:graphicFrame>
        <p:nvGraphicFramePr>
          <p:cNvPr id="22" name="Group 196"/>
          <p:cNvGraphicFramePr>
            <a:graphicFrameLocks noGrp="1"/>
          </p:cNvGraphicFramePr>
          <p:nvPr/>
        </p:nvGraphicFramePr>
        <p:xfrm>
          <a:off x="193343" y="4419600"/>
          <a:ext cx="8305798" cy="1920240"/>
        </p:xfrm>
        <a:graphic>
          <a:graphicData uri="http://schemas.openxmlformats.org/drawingml/2006/table">
            <a:tbl>
              <a:tblPr/>
              <a:tblGrid>
                <a:gridCol w="2019819"/>
                <a:gridCol w="2019819"/>
                <a:gridCol w="2019819"/>
                <a:gridCol w="2246341"/>
              </a:tblGrid>
              <a:tr h="180975">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ja-JP" altLang="en-US" sz="1600" b="1" i="0" u="none" strike="noStrike" cap="none" normalizeH="0" baseline="0" dirty="0" smtClean="0">
                          <a:ln>
                            <a:noFill/>
                          </a:ln>
                          <a:solidFill>
                            <a:schemeClr val="tx1"/>
                          </a:solidFill>
                          <a:effectLst/>
                          <a:latin typeface="Tahoma" pitchFamily="34" charset="0"/>
                          <a:ea typeface="ＭＳ Ｐゴシック" pitchFamily="50" charset="-128"/>
                        </a:rPr>
                        <a:t>動詞</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ja-JP" altLang="en-US" sz="1600" b="1" i="0" u="none" strike="noStrike" cap="none" normalizeH="0" baseline="0" smtClean="0">
                          <a:ln>
                            <a:noFill/>
                          </a:ln>
                          <a:solidFill>
                            <a:schemeClr val="tx1"/>
                          </a:solidFill>
                          <a:effectLst/>
                          <a:latin typeface="Tahoma" pitchFamily="34" charset="0"/>
                          <a:ea typeface="ＭＳ Ｐゴシック" pitchFamily="50" charset="-128"/>
                        </a:rPr>
                        <a:t>直接目的語</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ja-JP" altLang="en-US" sz="1600" b="1" i="0" u="none" strike="noStrike" cap="none" normalizeH="0" baseline="0" smtClean="0">
                          <a:ln>
                            <a:noFill/>
                          </a:ln>
                          <a:solidFill>
                            <a:schemeClr val="tx1"/>
                          </a:solidFill>
                          <a:effectLst/>
                          <a:latin typeface="Tahoma" pitchFamily="34" charset="0"/>
                          <a:ea typeface="ＭＳ Ｐゴシック" pitchFamily="50" charset="-128"/>
                        </a:rPr>
                        <a:t>間接目的語</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ja-JP" altLang="en-US" sz="1400" b="1" i="0" u="none" strike="noStrike" cap="none" normalizeH="0" baseline="0" dirty="0" smtClean="0">
                          <a:ln>
                            <a:noFill/>
                          </a:ln>
                          <a:solidFill>
                            <a:schemeClr val="tx1"/>
                          </a:solidFill>
                          <a:effectLst/>
                          <a:latin typeface="Tahoma" pitchFamily="34" charset="0"/>
                          <a:ea typeface="ＭＳ Ｐゴシック" pitchFamily="50" charset="-128"/>
                        </a:rPr>
                        <a:t>出現したソフトウェアの数</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r>
              <a:tr h="252413">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smtClean="0">
                          <a:ln>
                            <a:noFill/>
                          </a:ln>
                          <a:solidFill>
                            <a:schemeClr val="tx1"/>
                          </a:solidFill>
                          <a:effectLst/>
                          <a:latin typeface="Tahoma" pitchFamily="34" charset="0"/>
                          <a:ea typeface="ＭＳ Ｐゴシック" pitchFamily="50" charset="-128"/>
                        </a:rPr>
                        <a:t>Add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lumMod val="75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smtClean="0">
                          <a:ln>
                            <a:noFill/>
                          </a:ln>
                          <a:solidFill>
                            <a:schemeClr val="tx1"/>
                          </a:solidFill>
                          <a:effectLst/>
                          <a:latin typeface="Tahoma" pitchFamily="34" charset="0"/>
                          <a:ea typeface="ＭＳ Ｐゴシック" pitchFamily="50" charset="-128"/>
                        </a:rPr>
                        <a:t>Product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lumMod val="75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smtClean="0">
                          <a:ln>
                            <a:noFill/>
                          </a:ln>
                          <a:solidFill>
                            <a:schemeClr val="tx1"/>
                          </a:solidFill>
                          <a:effectLst/>
                          <a:latin typeface="Tahoma" pitchFamily="34" charset="0"/>
                          <a:ea typeface="ＭＳ Ｐゴシック" pitchFamily="50" charset="-128"/>
                        </a:rPr>
                        <a:t>Stock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lumMod val="75000"/>
                      </a:schemeClr>
                    </a:solid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lumMod val="75000"/>
                      </a:schemeClr>
                    </a:solidFill>
                  </a:tcPr>
                </a:tc>
              </a:tr>
              <a:tr h="250825">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smtClean="0">
                          <a:ln>
                            <a:noFill/>
                          </a:ln>
                          <a:solidFill>
                            <a:schemeClr val="tx1"/>
                          </a:solidFill>
                          <a:effectLst/>
                          <a:latin typeface="Tahoma" pitchFamily="34" charset="0"/>
                          <a:ea typeface="ＭＳ Ｐゴシック" pitchFamily="50" charset="-128"/>
                        </a:rPr>
                        <a:t>Build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smtClean="0">
                          <a:ln>
                            <a:noFill/>
                          </a:ln>
                          <a:solidFill>
                            <a:schemeClr val="tx1"/>
                          </a:solidFill>
                          <a:effectLst/>
                          <a:latin typeface="Tahoma" pitchFamily="34" charset="0"/>
                          <a:ea typeface="ＭＳ Ｐゴシック" pitchFamily="50" charset="-128"/>
                        </a:rPr>
                        <a:t>Data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smtClean="0">
                          <a:ln>
                            <a:noFill/>
                          </a:ln>
                          <a:solidFill>
                            <a:schemeClr val="tx1"/>
                          </a:solidFill>
                          <a:effectLst/>
                          <a:latin typeface="Tahoma" pitchFamily="34" charset="0"/>
                          <a:ea typeface="ＭＳ Ｐゴシック" pitchFamily="50" charset="-128"/>
                        </a:rPr>
                        <a:t>BooleanMatrex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2413">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smtClean="0">
                          <a:ln>
                            <a:noFill/>
                          </a:ln>
                          <a:solidFill>
                            <a:schemeClr val="tx1"/>
                          </a:solidFill>
                          <a:effectLst/>
                          <a:latin typeface="Tahoma" pitchFamily="34" charset="0"/>
                          <a:ea typeface="ＭＳ Ｐゴシック" pitchFamily="50" charset="-128"/>
                        </a:rPr>
                        <a:t>Set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smtClean="0">
                          <a:ln>
                            <a:noFill/>
                          </a:ln>
                          <a:solidFill>
                            <a:schemeClr val="tx1"/>
                          </a:solidFill>
                          <a:effectLst/>
                          <a:latin typeface="Tahoma" pitchFamily="34" charset="0"/>
                          <a:ea typeface="ＭＳ Ｐゴシック" pitchFamily="50" charset="-128"/>
                        </a:rPr>
                        <a:t>Password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smtClean="0">
                          <a:ln>
                            <a:noFill/>
                          </a:ln>
                          <a:solidFill>
                            <a:schemeClr val="tx1"/>
                          </a:solidFill>
                          <a:effectLst/>
                          <a:latin typeface="Tahoma" pitchFamily="34" charset="0"/>
                          <a:ea typeface="ＭＳ Ｐゴシック" pitchFamily="50" charset="-128"/>
                        </a:rPr>
                        <a:t>User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0825">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smtClean="0">
                          <a:ln>
                            <a:noFill/>
                          </a:ln>
                          <a:solidFill>
                            <a:schemeClr val="tx1"/>
                          </a:solidFill>
                          <a:effectLst/>
                          <a:latin typeface="Tahoma" pitchFamily="34" charset="0"/>
                          <a:ea typeface="ＭＳ Ｐゴシック" pitchFamily="50" charset="-128"/>
                        </a:rPr>
                        <a:t>Describe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smtClean="0">
                          <a:ln>
                            <a:noFill/>
                          </a:ln>
                          <a:solidFill>
                            <a:schemeClr val="tx1"/>
                          </a:solidFill>
                          <a:effectLst/>
                          <a:latin typeface="Tahoma" pitchFamily="34" charset="0"/>
                          <a:ea typeface="ＭＳ Ｐゴシック" pitchFamily="50" charset="-128"/>
                        </a:rPr>
                        <a:t>Alias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smtClean="0">
                          <a:ln>
                            <a:noFill/>
                          </a:ln>
                          <a:solidFill>
                            <a:schemeClr val="tx1"/>
                          </a:solidFill>
                          <a:effectLst/>
                          <a:latin typeface="Tahoma" pitchFamily="34" charset="0"/>
                          <a:ea typeface="ＭＳ Ｐゴシック" pitchFamily="50" charset="-128"/>
                        </a:rPr>
                        <a:t>Xml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23" name="Group 195"/>
          <p:cNvGraphicFramePr>
            <a:graphicFrameLocks noGrp="1"/>
          </p:cNvGraphicFramePr>
          <p:nvPr/>
        </p:nvGraphicFramePr>
        <p:xfrm>
          <a:off x="214282" y="4429132"/>
          <a:ext cx="8305799" cy="1920240"/>
        </p:xfrm>
        <a:graphic>
          <a:graphicData uri="http://schemas.openxmlformats.org/drawingml/2006/table">
            <a:tbl>
              <a:tblPr/>
              <a:tblGrid>
                <a:gridCol w="2012885"/>
                <a:gridCol w="2012885"/>
                <a:gridCol w="2012885"/>
                <a:gridCol w="2267144"/>
              </a:tblGrid>
              <a:tr h="180975">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ja-JP" altLang="en-US" sz="1600" b="1" i="0" u="none" strike="noStrike" cap="none" normalizeH="0" baseline="0" dirty="0" smtClean="0">
                          <a:ln>
                            <a:noFill/>
                          </a:ln>
                          <a:solidFill>
                            <a:schemeClr val="tx1"/>
                          </a:solidFill>
                          <a:effectLst/>
                          <a:latin typeface="Tahoma" pitchFamily="34" charset="0"/>
                          <a:ea typeface="ＭＳ Ｐゴシック" pitchFamily="50" charset="-128"/>
                        </a:rPr>
                        <a:t>動詞</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ja-JP" altLang="en-US" sz="1600" b="1" i="0" u="none" strike="noStrike" cap="none" normalizeH="0" baseline="0" dirty="0" smtClean="0">
                          <a:ln>
                            <a:noFill/>
                          </a:ln>
                          <a:solidFill>
                            <a:schemeClr val="tx1"/>
                          </a:solidFill>
                          <a:effectLst/>
                          <a:latin typeface="Tahoma" pitchFamily="34" charset="0"/>
                          <a:ea typeface="ＭＳ Ｐゴシック" pitchFamily="50" charset="-128"/>
                        </a:rPr>
                        <a:t>直接目的語</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ja-JP" altLang="en-US" sz="1600" b="1" i="0" u="none" strike="noStrike" cap="none" normalizeH="0" baseline="0" smtClean="0">
                          <a:ln>
                            <a:noFill/>
                          </a:ln>
                          <a:solidFill>
                            <a:schemeClr val="tx1"/>
                          </a:solidFill>
                          <a:effectLst/>
                          <a:latin typeface="Tahoma" pitchFamily="34" charset="0"/>
                          <a:ea typeface="ＭＳ Ｐゴシック" pitchFamily="50" charset="-128"/>
                        </a:rPr>
                        <a:t>間接目的語</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ja-JP" altLang="en-US" sz="1400" b="1" i="0" u="none" strike="noStrike" cap="none" normalizeH="0" baseline="0" dirty="0" smtClean="0">
                          <a:ln>
                            <a:noFill/>
                          </a:ln>
                          <a:solidFill>
                            <a:schemeClr val="tx1"/>
                          </a:solidFill>
                          <a:effectLst/>
                          <a:latin typeface="Tahoma" pitchFamily="34" charset="0"/>
                          <a:ea typeface="ＭＳ Ｐゴシック" pitchFamily="50" charset="-128"/>
                        </a:rPr>
                        <a:t>出現したソフトウェアの数</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r>
              <a:tr h="252413">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Add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Product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Stock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r>
              <a:tr h="250825">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Build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pattFill prst="openDmnd">
                      <a:fgClr>
                        <a:schemeClr val="tx1"/>
                      </a:fgClr>
                      <a:bgClr>
                        <a:schemeClr val="bg1"/>
                      </a:bgClr>
                    </a:patt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Data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pattFill prst="openDmnd">
                      <a:fgClr>
                        <a:schemeClr val="tx1"/>
                      </a:fgClr>
                      <a:bgClr>
                        <a:schemeClr val="bg1"/>
                      </a:bgClr>
                    </a:patt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smtClean="0">
                          <a:ln>
                            <a:noFill/>
                          </a:ln>
                          <a:solidFill>
                            <a:schemeClr val="tx1"/>
                          </a:solidFill>
                          <a:effectLst/>
                          <a:latin typeface="Tahoma" pitchFamily="34" charset="0"/>
                          <a:ea typeface="ＭＳ Ｐゴシック" pitchFamily="50" charset="-128"/>
                        </a:rPr>
                        <a:t>BooleanMatrex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pattFill prst="openDmnd">
                      <a:fgClr>
                        <a:schemeClr val="tx1"/>
                      </a:fgClr>
                      <a:bgClr>
                        <a:schemeClr val="bg1"/>
                      </a:bgClr>
                    </a:patt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pattFill prst="openDmnd">
                      <a:fgClr>
                        <a:schemeClr val="tx1"/>
                      </a:fgClr>
                      <a:bgClr>
                        <a:schemeClr val="bg1"/>
                      </a:bgClr>
                    </a:pattFill>
                  </a:tcPr>
                </a:tc>
              </a:tr>
              <a:tr h="252413">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Set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Password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User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r>
              <a:tr h="250825">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Describe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pattFill prst="openDmnd">
                      <a:fgClr>
                        <a:schemeClr val="tx1"/>
                      </a:fgClr>
                      <a:bgClr>
                        <a:schemeClr val="bg1"/>
                      </a:bgClr>
                    </a:patt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Alias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pattFill prst="openDmnd">
                      <a:fgClr>
                        <a:schemeClr val="tx1"/>
                      </a:fgClr>
                      <a:bgClr>
                        <a:schemeClr val="bg1"/>
                      </a:bgClr>
                    </a:patt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Xml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pattFill prst="openDmnd">
                      <a:fgClr>
                        <a:schemeClr val="tx1"/>
                      </a:fgClr>
                      <a:bgClr>
                        <a:schemeClr val="bg1"/>
                      </a:bgClr>
                    </a:patt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pattFill prst="openDmnd">
                      <a:fgClr>
                        <a:schemeClr val="tx1"/>
                      </a:fgClr>
                      <a:bgClr>
                        <a:schemeClr val="bg1"/>
                      </a:bgClr>
                    </a:pattFill>
                  </a:tcPr>
                </a:tc>
              </a:tr>
            </a:tbl>
          </a:graphicData>
        </a:graphic>
      </p:graphicFrame>
      <p:sp>
        <p:nvSpPr>
          <p:cNvPr id="24" name="テキスト ボックス 23"/>
          <p:cNvSpPr txBox="1"/>
          <p:nvPr/>
        </p:nvSpPr>
        <p:spPr>
          <a:xfrm>
            <a:off x="5000628" y="3357562"/>
            <a:ext cx="1600118" cy="369332"/>
          </a:xfrm>
          <a:prstGeom prst="rect">
            <a:avLst/>
          </a:prstGeom>
          <a:ln/>
        </p:spPr>
        <p:style>
          <a:lnRef idx="1">
            <a:schemeClr val="accent1"/>
          </a:lnRef>
          <a:fillRef idx="2">
            <a:schemeClr val="accent1"/>
          </a:fillRef>
          <a:effectRef idx="1">
            <a:schemeClr val="accent1"/>
          </a:effectRef>
          <a:fontRef idx="minor">
            <a:schemeClr val="dk1"/>
          </a:fontRef>
        </p:style>
        <p:txBody>
          <a:bodyPr wrap="none" rtlCol="0">
            <a:spAutoFit/>
          </a:bodyPr>
          <a:lstStyle/>
          <a:p>
            <a:r>
              <a:rPr lang="ja-JP" altLang="en-US" b="1" dirty="0" smtClean="0">
                <a:solidFill>
                  <a:srgbClr val="C00000"/>
                </a:solidFill>
              </a:rPr>
              <a:t>パターンマッチ</a:t>
            </a:r>
            <a:endParaRPr lang="ja-JP" altLang="en-US" b="1" dirty="0">
              <a:solidFill>
                <a:srgbClr val="C00000"/>
              </a:solidFill>
            </a:endParaRPr>
          </a:p>
        </p:txBody>
      </p:sp>
      <p:sp>
        <p:nvSpPr>
          <p:cNvPr id="39" name="下矢印 38"/>
          <p:cNvSpPr/>
          <p:nvPr/>
        </p:nvSpPr>
        <p:spPr>
          <a:xfrm>
            <a:off x="5286380" y="3857628"/>
            <a:ext cx="1000132" cy="428628"/>
          </a:xfrm>
          <a:prstGeom prst="downArrow">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右矢印 29"/>
          <p:cNvSpPr/>
          <p:nvPr/>
        </p:nvSpPr>
        <p:spPr>
          <a:xfrm>
            <a:off x="4572000" y="3214686"/>
            <a:ext cx="357190"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下矢印 30"/>
          <p:cNvSpPr/>
          <p:nvPr/>
        </p:nvSpPr>
        <p:spPr>
          <a:xfrm>
            <a:off x="5500694" y="3000372"/>
            <a:ext cx="484632" cy="264028"/>
          </a:xfrm>
          <a:prstGeom prst="downArrow">
            <a:avLst>
              <a:gd name="adj1" fmla="val 43711"/>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grpId="0" nodeType="clickEffect">
                                  <p:stCondLst>
                                    <p:cond delay="0"/>
                                  </p:stCondLst>
                                  <p:childTnLst>
                                    <p:animEffect transition="out" filter="blinds(horizontal)">
                                      <p:cBhvr>
                                        <p:cTn id="6" dur="500"/>
                                        <p:tgtEl>
                                          <p:spTgt spid="10"/>
                                        </p:tgtEl>
                                      </p:cBhvr>
                                    </p:animEffect>
                                    <p:set>
                                      <p:cBhvr>
                                        <p:cTn id="7" dur="1" fill="hold">
                                          <p:stCondLst>
                                            <p:cond delay="499"/>
                                          </p:stCondLst>
                                        </p:cTn>
                                        <p:tgtEl>
                                          <p:spTgt spid="10"/>
                                        </p:tgtEl>
                                        <p:attrNameLst>
                                          <p:attrName>style.visibility</p:attrName>
                                        </p:attrNameLst>
                                      </p:cBhvr>
                                      <p:to>
                                        <p:strVal val="hidden"/>
                                      </p:to>
                                    </p:set>
                                  </p:childTnLst>
                                </p:cTn>
                              </p:par>
                              <p:par>
                                <p:cTn id="8" presetID="3" presetClass="exit" presetSubtype="10" fill="hold" nodeType="withEffect">
                                  <p:stCondLst>
                                    <p:cond delay="0"/>
                                  </p:stCondLst>
                                  <p:childTnLst>
                                    <p:animEffect transition="out" filter="blinds(horizontal)">
                                      <p:cBhvr>
                                        <p:cTn id="9" dur="500"/>
                                        <p:tgtEl>
                                          <p:spTgt spid="22"/>
                                        </p:tgtEl>
                                      </p:cBhvr>
                                    </p:animEffect>
                                    <p:set>
                                      <p:cBhvr>
                                        <p:cTn id="10" dur="1" fill="hold">
                                          <p:stCondLst>
                                            <p:cond delay="499"/>
                                          </p:stCondLst>
                                        </p:cTn>
                                        <p:tgtEl>
                                          <p:spTgt spid="22"/>
                                        </p:tgtEl>
                                        <p:attrNameLst>
                                          <p:attrName>style.visibility</p:attrName>
                                        </p:attrNameLst>
                                      </p:cBhvr>
                                      <p:to>
                                        <p:strVal val="hidden"/>
                                      </p:to>
                                    </p:set>
                                  </p:childTnLst>
                                </p:cTn>
                              </p:par>
                              <p:par>
                                <p:cTn id="11" presetID="3" presetClass="entr" presetSubtype="10"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blinds(horizontal)">
                                      <p:cBhvr>
                                        <p:cTn id="13" dur="500"/>
                                        <p:tgtEl>
                                          <p:spTgt spid="21"/>
                                        </p:tgtEl>
                                      </p:cBhvr>
                                    </p:animEffect>
                                  </p:childTnLst>
                                </p:cTn>
                              </p:par>
                              <p:par>
                                <p:cTn id="14" presetID="3" presetClass="entr" presetSubtype="10" fill="hold" nodeType="withEffect">
                                  <p:stCondLst>
                                    <p:cond delay="0"/>
                                  </p:stCondLst>
                                  <p:childTnLst>
                                    <p:set>
                                      <p:cBhvr>
                                        <p:cTn id="15" dur="1" fill="hold">
                                          <p:stCondLst>
                                            <p:cond delay="0"/>
                                          </p:stCondLst>
                                        </p:cTn>
                                        <p:tgtEl>
                                          <p:spTgt spid="23"/>
                                        </p:tgtEl>
                                        <p:attrNameLst>
                                          <p:attrName>style.visibility</p:attrName>
                                        </p:attrNameLst>
                                      </p:cBhvr>
                                      <p:to>
                                        <p:strVal val="visible"/>
                                      </p:to>
                                    </p:set>
                                    <p:animEffect transition="in" filter="blinds(horizontal)">
                                      <p:cBhvr>
                                        <p:cTn id="16"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21" grpId="0"/>
    </p:bldLst>
  </p:timing>
</p:sld>
</file>

<file path=ppt/slides/slide6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アンケート調査の結果</a:t>
            </a:r>
            <a:r>
              <a:rPr kumimoji="1" lang="en-US" altLang="ja-JP" dirty="0" smtClean="0"/>
              <a:t>(1/4)</a:t>
            </a:r>
            <a:endParaRPr kumimoji="1" lang="ja-JP" altLang="en-US" dirty="0"/>
          </a:p>
        </p:txBody>
      </p:sp>
      <p:sp>
        <p:nvSpPr>
          <p:cNvPr id="3" name="コンテンツ プレースホルダ 2"/>
          <p:cNvSpPr>
            <a:spLocks noGrp="1"/>
          </p:cNvSpPr>
          <p:nvPr>
            <p:ph idx="1"/>
          </p:nvPr>
        </p:nvSpPr>
        <p:spPr/>
        <p:txBody>
          <a:bodyPr>
            <a:normAutofit fontScale="92500" lnSpcReduction="20000"/>
          </a:bodyPr>
          <a:lstStyle/>
          <a:p>
            <a:r>
              <a:rPr lang="en-US" altLang="ja-JP" dirty="0" smtClean="0"/>
              <a:t>Database</a:t>
            </a:r>
            <a:endParaRPr kumimoji="1" lang="en-US" altLang="ja-JP" dirty="0" smtClean="0"/>
          </a:p>
          <a:p>
            <a:pPr lvl="1"/>
            <a:r>
              <a:rPr lang="ja-JP" altLang="en-US" dirty="0" smtClean="0"/>
              <a:t>動詞，直接目的語，間接目的語の判定が間違っている</a:t>
            </a:r>
            <a:endParaRPr lang="en-US" altLang="ja-JP" dirty="0" smtClean="0"/>
          </a:p>
          <a:p>
            <a:pPr lvl="2"/>
            <a:r>
              <a:rPr lang="en-US" altLang="ja-JP" dirty="0" smtClean="0"/>
              <a:t>11/90</a:t>
            </a:r>
          </a:p>
          <a:p>
            <a:pPr lvl="1"/>
            <a:r>
              <a:rPr lang="ja-JP" altLang="en-US" dirty="0" smtClean="0"/>
              <a:t>このドメインでのみ見る三つ組</a:t>
            </a:r>
            <a:endParaRPr lang="en-US" altLang="ja-JP" dirty="0" smtClean="0"/>
          </a:p>
          <a:p>
            <a:pPr lvl="2"/>
            <a:r>
              <a:rPr lang="en-US" altLang="ja-JP" dirty="0" smtClean="0"/>
              <a:t>38/90</a:t>
            </a:r>
          </a:p>
          <a:p>
            <a:pPr lvl="1"/>
            <a:r>
              <a:rPr lang="ja-JP" altLang="en-US" dirty="0" smtClean="0"/>
              <a:t>このドメインではなく，</a:t>
            </a:r>
            <a:r>
              <a:rPr lang="en-US" altLang="ja-JP" dirty="0" smtClean="0"/>
              <a:t>Java</a:t>
            </a:r>
            <a:r>
              <a:rPr lang="ja-JP" altLang="en-US" dirty="0" smtClean="0"/>
              <a:t>のドメインで見る三つ組</a:t>
            </a:r>
            <a:endParaRPr lang="en-US" altLang="ja-JP" dirty="0" smtClean="0"/>
          </a:p>
          <a:p>
            <a:pPr lvl="2"/>
            <a:r>
              <a:rPr lang="en-US" altLang="ja-JP" dirty="0" smtClean="0"/>
              <a:t>4/90</a:t>
            </a:r>
          </a:p>
          <a:p>
            <a:pPr lvl="1"/>
            <a:r>
              <a:rPr lang="ja-JP" altLang="en-US" dirty="0" smtClean="0"/>
              <a:t>このドメインのシソーラスに収録するのに適当な組か</a:t>
            </a:r>
            <a:endParaRPr lang="en-US" altLang="ja-JP" dirty="0" smtClean="0"/>
          </a:p>
          <a:p>
            <a:pPr lvl="2"/>
            <a:r>
              <a:rPr lang="en-US" altLang="ja-JP" dirty="0" smtClean="0"/>
              <a:t>64/90</a:t>
            </a:r>
          </a:p>
          <a:p>
            <a:pPr lvl="1"/>
            <a:r>
              <a:rPr lang="en-US" altLang="ja-JP" dirty="0" smtClean="0"/>
              <a:t>Java</a:t>
            </a:r>
            <a:r>
              <a:rPr lang="ja-JP" altLang="en-US" dirty="0" smtClean="0"/>
              <a:t>のシソーラスに収録するのに適当な組か</a:t>
            </a:r>
            <a:endParaRPr lang="en-US" altLang="ja-JP" dirty="0" smtClean="0"/>
          </a:p>
          <a:p>
            <a:pPr lvl="2"/>
            <a:r>
              <a:rPr lang="en-US" altLang="ja-JP" dirty="0" smtClean="0"/>
              <a:t>55/90</a:t>
            </a:r>
          </a:p>
          <a:p>
            <a:pPr lvl="1"/>
            <a:endParaRPr lang="en-US" altLang="ja-JP" dirty="0" smtClean="0"/>
          </a:p>
          <a:p>
            <a:pPr lvl="1"/>
            <a:endParaRPr lang="en-US" altLang="ja-JP" dirty="0" smtClean="0"/>
          </a:p>
          <a:p>
            <a:pPr lvl="2"/>
            <a:endParaRPr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60</a:t>
            </a:fld>
            <a:endParaRPr kumimoji="1" lang="ja-JP" altLang="en-US"/>
          </a:p>
        </p:txBody>
      </p:sp>
    </p:spTree>
  </p:cSld>
  <p:clrMapOvr>
    <a:masterClrMapping/>
  </p:clrMapOvr>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メソッド情報の抽出</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ソースコードの構文解析を行い以下の情報を抽出</a:t>
            </a:r>
            <a:endParaRPr kumimoji="1" lang="en-US" altLang="ja-JP" dirty="0" smtClean="0"/>
          </a:p>
          <a:p>
            <a:pPr lvl="1"/>
            <a:r>
              <a:rPr kumimoji="1" lang="ja-JP" altLang="en-US" dirty="0" smtClean="0"/>
              <a:t>メソッド名</a:t>
            </a:r>
            <a:endParaRPr kumimoji="1" lang="en-US" altLang="ja-JP" dirty="0" smtClean="0"/>
          </a:p>
          <a:p>
            <a:pPr lvl="1"/>
            <a:r>
              <a:rPr lang="ja-JP" altLang="en-US" dirty="0" smtClean="0"/>
              <a:t>戻り値の型名</a:t>
            </a:r>
            <a:endParaRPr lang="en-US" altLang="ja-JP" dirty="0" smtClean="0"/>
          </a:p>
          <a:p>
            <a:pPr lvl="1"/>
            <a:r>
              <a:rPr kumimoji="1" lang="ja-JP" altLang="en-US" dirty="0" smtClean="0"/>
              <a:t>仮引数の型名</a:t>
            </a:r>
            <a:r>
              <a:rPr lang="ja-JP" altLang="en-US" dirty="0" smtClean="0"/>
              <a:t>・仮引数名</a:t>
            </a:r>
            <a:endParaRPr kumimoji="1" lang="en-US" altLang="ja-JP" dirty="0" smtClean="0"/>
          </a:p>
          <a:p>
            <a:pPr lvl="1"/>
            <a:r>
              <a:rPr kumimoji="1" lang="ja-JP" altLang="en-US" dirty="0" smtClean="0"/>
              <a:t>クラス名</a:t>
            </a:r>
            <a:endParaRPr kumimoji="1" lang="en-US" altLang="ja-JP" dirty="0" smtClean="0"/>
          </a:p>
          <a:p>
            <a:endParaRPr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61</a:t>
            </a:fld>
            <a:endParaRPr kumimoji="1" lang="ja-JP" altLang="en-US"/>
          </a:p>
        </p:txBody>
      </p:sp>
    </p:spTree>
  </p:cSld>
  <p:clrMapOvr>
    <a:masterClrMapping/>
  </p:clrMapOvr>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複合語の分解と品詞解析</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メソッド名は複合語となっている場合が多い</a:t>
            </a:r>
            <a:endParaRPr kumimoji="1" lang="en-US" altLang="ja-JP" dirty="0" smtClean="0"/>
          </a:p>
          <a:p>
            <a:pPr lvl="1" algn="just"/>
            <a:r>
              <a:rPr lang="en-US" altLang="ja-JP" dirty="0" smtClean="0"/>
              <a:t>Camel Case</a:t>
            </a:r>
            <a:r>
              <a:rPr lang="ja-JP" altLang="en-US" dirty="0" smtClean="0"/>
              <a:t>と</a:t>
            </a:r>
            <a:r>
              <a:rPr lang="en-US" altLang="ja-JP" dirty="0" smtClean="0"/>
              <a:t>Snake Case</a:t>
            </a:r>
            <a:r>
              <a:rPr lang="ja-JP" altLang="en-US" dirty="0" smtClean="0"/>
              <a:t>を仮定して分解</a:t>
            </a:r>
            <a:endParaRPr lang="en-US" altLang="ja-JP" dirty="0" smtClean="0"/>
          </a:p>
          <a:p>
            <a:pPr algn="just"/>
            <a:r>
              <a:rPr lang="ja-JP" altLang="en-US" dirty="0" smtClean="0"/>
              <a:t>単語列に分解されたメソッド名に対し品詞解析を行う</a:t>
            </a:r>
            <a:endParaRPr lang="en-US" altLang="ja-JP" dirty="0" smtClean="0"/>
          </a:p>
          <a:p>
            <a:pPr lvl="1" algn="just"/>
            <a:r>
              <a:rPr lang="ja-JP" altLang="en-US" dirty="0" smtClean="0"/>
              <a:t>自然言語の品詞解析器</a:t>
            </a:r>
            <a:r>
              <a:rPr lang="en-US" altLang="ja-JP" dirty="0" err="1" smtClean="0"/>
              <a:t>OpenNLP</a:t>
            </a:r>
            <a:r>
              <a:rPr lang="ja-JP" altLang="en-US" dirty="0" smtClean="0"/>
              <a:t>を利用</a:t>
            </a:r>
            <a:endParaRPr lang="en-US" altLang="ja-JP" dirty="0" smtClean="0"/>
          </a:p>
          <a:p>
            <a:pPr lvl="2" algn="just"/>
            <a:r>
              <a:rPr lang="ja-JP" altLang="en-US" dirty="0" smtClean="0"/>
              <a:t>メソッド名特有の単語の用法に合わせて結果を修正</a:t>
            </a:r>
            <a:endParaRPr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62</a:t>
            </a:fld>
            <a:endParaRPr kumimoji="1" lang="ja-JP" altLang="en-US"/>
          </a:p>
        </p:txBody>
      </p:sp>
    </p:spTree>
  </p:cSld>
  <p:clrMapOvr>
    <a:masterClrMapping/>
  </p:clrMapOvr>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抽出した三つ組のふるい分け</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各三つ組に対し，その三つ組が出現したソフトウェアの数が一定の閾値以上の場合に，その三つ組をシソーラスに収録</a:t>
            </a:r>
            <a:endParaRPr kumimoji="1" lang="en-US" altLang="ja-JP" dirty="0" smtClean="0"/>
          </a:p>
          <a:p>
            <a:r>
              <a:rPr lang="ja-JP" altLang="en-US" dirty="0" smtClean="0"/>
              <a:t>閾値は人間が適宜判断</a:t>
            </a:r>
            <a:endParaRPr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63</a:t>
            </a:fld>
            <a:endParaRPr kumimoji="1" lang="ja-JP" altLang="en-US"/>
          </a:p>
        </p:txBody>
      </p:sp>
    </p:spTree>
  </p:cSld>
  <p:clrMapOvr>
    <a:masterClrMapping/>
  </p:clrMapOvr>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研究目的</a:t>
            </a:r>
            <a:endParaRPr kumimoji="1" lang="ja-JP" altLang="en-US" dirty="0"/>
          </a:p>
        </p:txBody>
      </p:sp>
      <p:sp>
        <p:nvSpPr>
          <p:cNvPr id="3" name="コンテンツ プレースホルダ 2"/>
          <p:cNvSpPr>
            <a:spLocks noGrp="1"/>
          </p:cNvSpPr>
          <p:nvPr>
            <p:ph idx="1"/>
          </p:nvPr>
        </p:nvSpPr>
        <p:spPr/>
        <p:txBody>
          <a:bodyPr>
            <a:normAutofit lnSpcReduction="10000"/>
          </a:bodyPr>
          <a:lstStyle/>
          <a:p>
            <a:r>
              <a:rPr kumimoji="1" lang="ja-JP" altLang="en-US" dirty="0" smtClean="0"/>
              <a:t>命名支援のためのシソーラスの構築</a:t>
            </a:r>
            <a:endParaRPr kumimoji="1" lang="en-US" altLang="ja-JP" dirty="0" smtClean="0"/>
          </a:p>
          <a:p>
            <a:pPr lvl="1"/>
            <a:r>
              <a:rPr kumimoji="1" lang="ja-JP" altLang="en-US" dirty="0" smtClean="0"/>
              <a:t>プログラム特有の単語間の関係</a:t>
            </a:r>
            <a:endParaRPr kumimoji="1" lang="en-US" altLang="ja-JP" dirty="0" smtClean="0"/>
          </a:p>
          <a:p>
            <a:pPr lvl="1"/>
            <a:r>
              <a:rPr kumimoji="1" lang="ja-JP" altLang="en-US" dirty="0" smtClean="0"/>
              <a:t>ドメイン</a:t>
            </a:r>
            <a:r>
              <a:rPr lang="ja-JP" altLang="en-US" dirty="0" smtClean="0"/>
              <a:t>特有の単語間の</a:t>
            </a:r>
            <a:r>
              <a:rPr kumimoji="1" lang="ja-JP" altLang="en-US" dirty="0" smtClean="0"/>
              <a:t>関係</a:t>
            </a:r>
            <a:endParaRPr lang="en-US" altLang="ja-JP" dirty="0" smtClean="0"/>
          </a:p>
          <a:p>
            <a:r>
              <a:rPr lang="ja-JP" altLang="en-US" dirty="0" smtClean="0"/>
              <a:t>動詞</a:t>
            </a:r>
            <a:r>
              <a:rPr lang="en-US" altLang="ja-JP" dirty="0" smtClean="0"/>
              <a:t>-</a:t>
            </a:r>
            <a:r>
              <a:rPr lang="ja-JP" altLang="en-US" dirty="0" smtClean="0"/>
              <a:t>目的語関係に着目</a:t>
            </a:r>
            <a:endParaRPr lang="en-US" altLang="ja-JP" dirty="0" smtClean="0"/>
          </a:p>
          <a:p>
            <a:pPr lvl="1"/>
            <a:r>
              <a:rPr lang="ja-JP" altLang="en-US" dirty="0" smtClean="0"/>
              <a:t>対象</a:t>
            </a:r>
            <a:r>
              <a:rPr lang="en-US" altLang="ja-JP" dirty="0" smtClean="0"/>
              <a:t>A</a:t>
            </a:r>
            <a:r>
              <a:rPr lang="ja-JP" altLang="en-US" dirty="0" smtClean="0"/>
              <a:t>に対し操作</a:t>
            </a:r>
            <a:r>
              <a:rPr lang="en-US" altLang="ja-JP" dirty="0" smtClean="0"/>
              <a:t>B</a:t>
            </a:r>
            <a:r>
              <a:rPr lang="ja-JP" altLang="en-US" dirty="0" smtClean="0"/>
              <a:t>を実行</a:t>
            </a:r>
            <a:endParaRPr lang="en-US" altLang="ja-JP" dirty="0" smtClean="0"/>
          </a:p>
          <a:p>
            <a:pPr lvl="2"/>
            <a:r>
              <a:rPr lang="en-US" altLang="ja-JP" dirty="0" smtClean="0"/>
              <a:t>B</a:t>
            </a:r>
            <a:r>
              <a:rPr lang="ja-JP" altLang="en-US" dirty="0" smtClean="0"/>
              <a:t>： 動詞   </a:t>
            </a:r>
            <a:r>
              <a:rPr lang="en-US" altLang="ja-JP" dirty="0" smtClean="0"/>
              <a:t>A: </a:t>
            </a:r>
            <a:r>
              <a:rPr lang="ja-JP" altLang="en-US" dirty="0" smtClean="0"/>
              <a:t>目的語</a:t>
            </a:r>
            <a:endParaRPr lang="en-US" altLang="ja-JP" dirty="0" smtClean="0"/>
          </a:p>
          <a:p>
            <a:pPr lvl="2"/>
            <a:r>
              <a:rPr lang="ja-JP" altLang="en-US" dirty="0" smtClean="0"/>
              <a:t>プログラム中に多数出現</a:t>
            </a:r>
            <a:endParaRPr lang="en-US" altLang="ja-JP" dirty="0" smtClean="0"/>
          </a:p>
          <a:p>
            <a:pPr lvl="1"/>
            <a:r>
              <a:rPr lang="ja-JP" altLang="en-US" dirty="0" smtClean="0"/>
              <a:t>プログラムの動作を表わす重要な関係</a:t>
            </a:r>
            <a:endParaRPr lang="en-US" altLang="ja-JP" dirty="0" smtClean="0"/>
          </a:p>
          <a:p>
            <a:pPr lvl="1">
              <a:buNone/>
            </a:pPr>
            <a:r>
              <a:rPr lang="ja-JP" altLang="en-US" dirty="0" smtClean="0"/>
              <a:t> </a:t>
            </a:r>
            <a:endParaRPr lang="en-US" altLang="ja-JP" dirty="0" smtClean="0"/>
          </a:p>
          <a:p>
            <a:pPr lvl="1">
              <a:buNone/>
            </a:pPr>
            <a:r>
              <a:rPr lang="ja-JP" altLang="en-US" dirty="0" smtClean="0"/>
              <a:t>関数や変数の命名支援に役立つ</a:t>
            </a:r>
            <a:endParaRPr lang="en-US" altLang="ja-JP" dirty="0" smtClean="0"/>
          </a:p>
          <a:p>
            <a:pPr lvl="1"/>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64</a:t>
            </a:fld>
            <a:endParaRPr kumimoji="1" lang="ja-JP" altLang="en-US"/>
          </a:p>
        </p:txBody>
      </p:sp>
      <p:sp>
        <p:nvSpPr>
          <p:cNvPr id="5" name="下矢印 4"/>
          <p:cNvSpPr/>
          <p:nvPr/>
        </p:nvSpPr>
        <p:spPr>
          <a:xfrm>
            <a:off x="2357422" y="5214950"/>
            <a:ext cx="484632"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ransition/>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動詞</a:t>
            </a:r>
            <a:r>
              <a:rPr lang="en-US" altLang="ja-JP" dirty="0" smtClean="0"/>
              <a:t>-</a:t>
            </a:r>
            <a:r>
              <a:rPr lang="ja-JP" altLang="en-US" dirty="0" smtClean="0"/>
              <a:t>目的語関係の抽出箇所</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オブジェクト指向プログラムのメソッド</a:t>
            </a:r>
            <a:endParaRPr lang="en-US" altLang="ja-JP" dirty="0" smtClean="0"/>
          </a:p>
          <a:p>
            <a:pPr>
              <a:buNone/>
            </a:pPr>
            <a:r>
              <a:rPr lang="en-US" altLang="ja-JP" dirty="0" smtClean="0"/>
              <a:t> Ex.</a:t>
            </a:r>
            <a:endParaRPr lang="en-US" altLang="ja-JP" sz="2800" dirty="0" smtClean="0"/>
          </a:p>
          <a:p>
            <a:pPr>
              <a:buNone/>
            </a:pPr>
            <a:r>
              <a:rPr lang="en-US" altLang="ja-JP" sz="2800" dirty="0" smtClean="0"/>
              <a:t>   </a:t>
            </a:r>
            <a:r>
              <a:rPr lang="en-US" altLang="ja-JP" sz="2400" dirty="0" smtClean="0"/>
              <a:t>void</a:t>
            </a:r>
            <a:r>
              <a:rPr lang="en-US" altLang="ja-JP" sz="2800" dirty="0" smtClean="0"/>
              <a:t> </a:t>
            </a:r>
            <a:r>
              <a:rPr lang="en-US" altLang="ja-JP" sz="2400" dirty="0" err="1" smtClean="0"/>
              <a:t>addMenuListener</a:t>
            </a:r>
            <a:r>
              <a:rPr lang="en-US" altLang="ja-JP" sz="2400" dirty="0" smtClean="0"/>
              <a:t>(</a:t>
            </a:r>
            <a:r>
              <a:rPr lang="en-US" altLang="ja-JP" sz="2400" dirty="0" err="1" smtClean="0"/>
              <a:t>MenuListener</a:t>
            </a:r>
            <a:r>
              <a:rPr lang="en-US" altLang="ja-JP" sz="2400" dirty="0" smtClean="0"/>
              <a:t>) </a:t>
            </a:r>
            <a:r>
              <a:rPr lang="en-US" altLang="ja-JP" sz="2400" i="1" dirty="0" smtClean="0"/>
              <a:t>in class </a:t>
            </a:r>
            <a:r>
              <a:rPr lang="en-US" altLang="ja-JP" sz="2400" dirty="0" err="1" smtClean="0"/>
              <a:t>JMenu</a:t>
            </a:r>
            <a:endParaRPr lang="en-US" altLang="ja-JP" sz="2400" dirty="0" smtClean="0"/>
          </a:p>
          <a:p>
            <a:pPr lvl="1">
              <a:buNone/>
            </a:pPr>
            <a:r>
              <a:rPr lang="ja-JP" altLang="en-US" dirty="0" smtClean="0"/>
              <a:t>  </a:t>
            </a:r>
            <a:r>
              <a:rPr lang="en-US" altLang="ja-JP" dirty="0" smtClean="0"/>
              <a:t>add </a:t>
            </a:r>
            <a:r>
              <a:rPr lang="en-US" altLang="ja-JP" dirty="0" err="1" smtClean="0"/>
              <a:t>MenuListener</a:t>
            </a:r>
            <a:r>
              <a:rPr lang="en-US" altLang="ja-JP" dirty="0" smtClean="0"/>
              <a:t> </a:t>
            </a:r>
            <a:r>
              <a:rPr lang="en-US" altLang="ja-JP" dirty="0" err="1" smtClean="0"/>
              <a:t>JMenu</a:t>
            </a:r>
            <a:r>
              <a:rPr lang="ja-JP" altLang="en-US" dirty="0" smtClean="0"/>
              <a:t> </a:t>
            </a:r>
            <a:endParaRPr lang="en-US" altLang="ja-JP" dirty="0" smtClean="0"/>
          </a:p>
          <a:p>
            <a:pPr lvl="1">
              <a:buNone/>
            </a:pPr>
            <a:r>
              <a:rPr lang="ja-JP" altLang="en-US" dirty="0" smtClean="0"/>
              <a:t>   </a:t>
            </a:r>
            <a:r>
              <a:rPr lang="ja-JP" altLang="en-US" sz="2000" dirty="0" smtClean="0"/>
              <a:t>動詞       直接目的語          間接目的語</a:t>
            </a:r>
          </a:p>
          <a:p>
            <a:pPr lvl="2"/>
            <a:r>
              <a:rPr lang="ja-JP" altLang="en-US" sz="2800" dirty="0" smtClean="0"/>
              <a:t>単語を動詞</a:t>
            </a:r>
            <a:r>
              <a:rPr lang="en-US" altLang="ja-JP" sz="2800" dirty="0" smtClean="0"/>
              <a:t>-</a:t>
            </a:r>
            <a:r>
              <a:rPr lang="ja-JP" altLang="en-US" sz="2800" dirty="0" smtClean="0"/>
              <a:t>目的語として組み合わせて意味を表現している</a:t>
            </a:r>
            <a:endParaRPr lang="en-US" altLang="ja-JP" sz="2800" dirty="0" smtClean="0"/>
          </a:p>
          <a:p>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65</a:t>
            </a:fld>
            <a:endParaRPr kumimoji="1" lang="ja-JP" altLang="en-US"/>
          </a:p>
        </p:txBody>
      </p:sp>
    </p:spTree>
  </p:cSld>
  <p:clrMapOvr>
    <a:masterClrMapping/>
  </p:clrMapOvr>
  <p:transition/>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提案手法</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特定のドメインを扱うプログラムに出現する動詞</a:t>
            </a:r>
            <a:r>
              <a:rPr lang="en-US" altLang="ja-JP" dirty="0" smtClean="0"/>
              <a:t>-</a:t>
            </a:r>
            <a:r>
              <a:rPr lang="ja-JP" altLang="en-US" dirty="0" smtClean="0"/>
              <a:t>目的語の関係を抽出し，整理したシソーラスの構築</a:t>
            </a:r>
            <a:endParaRPr kumimoji="1" lang="en-US" altLang="ja-JP" dirty="0" smtClean="0"/>
          </a:p>
          <a:p>
            <a:r>
              <a:rPr lang="ja-JP" altLang="en-US" dirty="0" smtClean="0"/>
              <a:t>動詞</a:t>
            </a:r>
            <a:r>
              <a:rPr lang="en-US" altLang="ja-JP" dirty="0" smtClean="0"/>
              <a:t>-</a:t>
            </a:r>
            <a:r>
              <a:rPr lang="ja-JP" altLang="en-US" dirty="0" smtClean="0"/>
              <a:t>目的語関係</a:t>
            </a:r>
            <a:endParaRPr lang="en-US" altLang="ja-JP" dirty="0" smtClean="0"/>
          </a:p>
          <a:p>
            <a:pPr lvl="1"/>
            <a:r>
              <a:rPr lang="ja-JP" altLang="en-US" dirty="0" smtClean="0"/>
              <a:t>動詞</a:t>
            </a:r>
            <a:r>
              <a:rPr lang="en-US" altLang="ja-JP" dirty="0" smtClean="0"/>
              <a:t>-</a:t>
            </a:r>
            <a:r>
              <a:rPr lang="ja-JP" altLang="en-US" dirty="0" smtClean="0"/>
              <a:t>直接目的語</a:t>
            </a:r>
            <a:r>
              <a:rPr lang="en-US" altLang="ja-JP" dirty="0" smtClean="0"/>
              <a:t>-</a:t>
            </a:r>
            <a:r>
              <a:rPr lang="ja-JP" altLang="en-US" dirty="0" smtClean="0"/>
              <a:t>間接目的語の三つ組で表現</a:t>
            </a:r>
            <a:endParaRPr lang="en-US" altLang="ja-JP" dirty="0" smtClean="0"/>
          </a:p>
          <a:p>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66</a:t>
            </a:fld>
            <a:endParaRPr kumimoji="1" lang="ja-JP" altLang="en-US"/>
          </a:p>
        </p:txBody>
      </p:sp>
      <p:graphicFrame>
        <p:nvGraphicFramePr>
          <p:cNvPr id="5" name="Group 32"/>
          <p:cNvGraphicFramePr>
            <a:graphicFrameLocks noGrp="1"/>
          </p:cNvGraphicFramePr>
          <p:nvPr/>
        </p:nvGraphicFramePr>
        <p:xfrm>
          <a:off x="714348" y="4286256"/>
          <a:ext cx="7354888" cy="1692593"/>
        </p:xfrm>
        <a:graphic>
          <a:graphicData uri="http://schemas.openxmlformats.org/drawingml/2006/table">
            <a:tbl>
              <a:tblPr/>
              <a:tblGrid>
                <a:gridCol w="2451100"/>
                <a:gridCol w="2452688"/>
                <a:gridCol w="2451100"/>
              </a:tblGrid>
              <a:tr h="1809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2000" b="1" i="0" u="none" strike="noStrike" cap="none" normalizeH="0" baseline="0" dirty="0" smtClean="0">
                          <a:ln>
                            <a:noFill/>
                          </a:ln>
                          <a:solidFill>
                            <a:schemeClr val="tx1"/>
                          </a:solidFill>
                          <a:effectLst/>
                          <a:latin typeface="Arial" charset="0"/>
                          <a:ea typeface="ＭＳ Ｐゴシック" pitchFamily="50" charset="-128"/>
                        </a:rPr>
                        <a:t>動詞</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2000" b="1" i="0" u="none" strike="noStrike" cap="none" normalizeH="0" baseline="0" smtClean="0">
                          <a:ln>
                            <a:noFill/>
                          </a:ln>
                          <a:solidFill>
                            <a:schemeClr val="tx1"/>
                          </a:solidFill>
                          <a:effectLst/>
                          <a:latin typeface="Arial" charset="0"/>
                          <a:ea typeface="ＭＳ Ｐゴシック" pitchFamily="50" charset="-128"/>
                        </a:rPr>
                        <a:t>直接目的語</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2000" b="1" i="0" u="none" strike="noStrike" cap="none" normalizeH="0" baseline="0" smtClean="0">
                          <a:ln>
                            <a:noFill/>
                          </a:ln>
                          <a:solidFill>
                            <a:schemeClr val="tx1"/>
                          </a:solidFill>
                          <a:effectLst/>
                          <a:latin typeface="Arial" charset="0"/>
                          <a:ea typeface="ＭＳ Ｐゴシック" pitchFamily="50" charset="-128"/>
                        </a:rPr>
                        <a:t>間接目的語</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r>
              <a:tr h="4508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2000" b="0" i="0" u="none" strike="noStrike" cap="none" normalizeH="0" baseline="0" smtClean="0">
                          <a:ln>
                            <a:noFill/>
                          </a:ln>
                          <a:solidFill>
                            <a:schemeClr val="tx1"/>
                          </a:solidFill>
                          <a:effectLst/>
                          <a:latin typeface="Arial" charset="0"/>
                          <a:ea typeface="ＭＳ Ｐゴシック" pitchFamily="50" charset="-128"/>
                        </a:rPr>
                        <a:t>Add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2000" b="0" i="0" u="none" strike="noStrike" cap="none" normalizeH="0" baseline="0" smtClean="0">
                          <a:ln>
                            <a:noFill/>
                          </a:ln>
                          <a:solidFill>
                            <a:schemeClr val="tx1"/>
                          </a:solidFill>
                          <a:effectLst/>
                          <a:latin typeface="Arial" charset="0"/>
                          <a:ea typeface="ＭＳ Ｐゴシック" pitchFamily="50" charset="-128"/>
                        </a:rPr>
                        <a:t>Product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2000" b="0" i="0" u="none" strike="noStrike" cap="none" normalizeH="0" baseline="0" smtClean="0">
                          <a:ln>
                            <a:noFill/>
                          </a:ln>
                          <a:solidFill>
                            <a:schemeClr val="tx1"/>
                          </a:solidFill>
                          <a:effectLst/>
                          <a:latin typeface="Arial" charset="0"/>
                          <a:ea typeface="ＭＳ Ｐゴシック" pitchFamily="50" charset="-128"/>
                        </a:rPr>
                        <a:t>Stock</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492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2000" b="0" i="0" u="none" strike="noStrike" cap="none" normalizeH="0" baseline="0" smtClean="0">
                          <a:ln>
                            <a:noFill/>
                          </a:ln>
                          <a:solidFill>
                            <a:schemeClr val="tx1"/>
                          </a:solidFill>
                          <a:effectLst/>
                          <a:latin typeface="Arial" charset="0"/>
                          <a:ea typeface="ＭＳ Ｐゴシック" pitchFamily="50" charset="-128"/>
                        </a:rPr>
                        <a:t>Get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2000" b="0" i="0" u="none" strike="noStrike" cap="none" normalizeH="0" baseline="0" smtClean="0">
                          <a:ln>
                            <a:noFill/>
                          </a:ln>
                          <a:solidFill>
                            <a:schemeClr val="tx1"/>
                          </a:solidFill>
                          <a:effectLst/>
                          <a:latin typeface="Arial" charset="0"/>
                          <a:ea typeface="ＭＳ Ｐゴシック" pitchFamily="50" charset="-128"/>
                        </a:rPr>
                        <a:t>Element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2000" b="0" i="0" u="none" strike="noStrike" cap="none" normalizeH="0" baseline="0" smtClean="0">
                          <a:ln>
                            <a:noFill/>
                          </a:ln>
                          <a:solidFill>
                            <a:schemeClr val="tx1"/>
                          </a:solidFill>
                          <a:effectLst/>
                          <a:latin typeface="Arial" charset="0"/>
                          <a:ea typeface="ＭＳ Ｐゴシック" pitchFamily="50" charset="-128"/>
                        </a:rPr>
                        <a:t>Index</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2000" b="0" i="0" u="none" strike="noStrike" cap="none" normalizeH="0" baseline="0" dirty="0" smtClean="0">
                        <a:ln>
                          <a:noFill/>
                        </a:ln>
                        <a:solidFill>
                          <a:schemeClr val="tx1"/>
                        </a:solidFill>
                        <a:effectLst/>
                        <a:latin typeface="Arial" charset="0"/>
                        <a:ea typeface="ＭＳ Ｐゴシック" pitchFamily="50"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2000" b="0" i="0" u="none" strike="noStrike" cap="none" normalizeH="0" baseline="0" dirty="0" smtClean="0">
                        <a:ln>
                          <a:noFill/>
                        </a:ln>
                        <a:solidFill>
                          <a:schemeClr val="tx1"/>
                        </a:solidFill>
                        <a:effectLst/>
                        <a:latin typeface="Arial" charset="0"/>
                        <a:ea typeface="ＭＳ Ｐゴシック"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2000" b="0" i="0" u="none" strike="noStrike" cap="none" normalizeH="0" baseline="0" dirty="0" smtClean="0">
                        <a:ln>
                          <a:noFill/>
                        </a:ln>
                        <a:solidFill>
                          <a:schemeClr val="tx1"/>
                        </a:solidFill>
                        <a:effectLst/>
                        <a:latin typeface="Arial" charset="0"/>
                        <a:ea typeface="ＭＳ Ｐゴシック" pitchFamily="50"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6" name="テキスト ボックス 5"/>
          <p:cNvSpPr txBox="1"/>
          <p:nvPr/>
        </p:nvSpPr>
        <p:spPr>
          <a:xfrm>
            <a:off x="1643042" y="5643578"/>
            <a:ext cx="461665" cy="323165"/>
          </a:xfrm>
          <a:prstGeom prst="rect">
            <a:avLst/>
          </a:prstGeom>
          <a:noFill/>
        </p:spPr>
        <p:txBody>
          <a:bodyPr vert="eaVert" wrap="none" rtlCol="0">
            <a:spAutoFit/>
          </a:bodyPr>
          <a:lstStyle/>
          <a:p>
            <a:r>
              <a:rPr lang="en-US" altLang="ja-JP" dirty="0" smtClean="0"/>
              <a:t>…</a:t>
            </a:r>
            <a:endParaRPr kumimoji="1" lang="ja-JP" altLang="en-US" dirty="0"/>
          </a:p>
        </p:txBody>
      </p:sp>
      <p:sp>
        <p:nvSpPr>
          <p:cNvPr id="7" name="テキスト ボックス 6"/>
          <p:cNvSpPr txBox="1"/>
          <p:nvPr/>
        </p:nvSpPr>
        <p:spPr>
          <a:xfrm>
            <a:off x="3929058" y="5643578"/>
            <a:ext cx="461665" cy="323165"/>
          </a:xfrm>
          <a:prstGeom prst="rect">
            <a:avLst/>
          </a:prstGeom>
          <a:noFill/>
        </p:spPr>
        <p:txBody>
          <a:bodyPr vert="eaVert" wrap="none" rtlCol="0">
            <a:spAutoFit/>
          </a:bodyPr>
          <a:lstStyle/>
          <a:p>
            <a:r>
              <a:rPr lang="en-US" altLang="ja-JP" dirty="0" smtClean="0"/>
              <a:t>…</a:t>
            </a:r>
            <a:endParaRPr kumimoji="1" lang="ja-JP" altLang="en-US" dirty="0"/>
          </a:p>
        </p:txBody>
      </p:sp>
      <p:sp>
        <p:nvSpPr>
          <p:cNvPr id="8" name="テキスト ボックス 7"/>
          <p:cNvSpPr txBox="1"/>
          <p:nvPr/>
        </p:nvSpPr>
        <p:spPr>
          <a:xfrm>
            <a:off x="6500826" y="5643578"/>
            <a:ext cx="461665" cy="323165"/>
          </a:xfrm>
          <a:prstGeom prst="rect">
            <a:avLst/>
          </a:prstGeom>
          <a:noFill/>
        </p:spPr>
        <p:txBody>
          <a:bodyPr vert="eaVert" wrap="none" rtlCol="0">
            <a:spAutoFit/>
          </a:bodyPr>
          <a:lstStyle/>
          <a:p>
            <a:r>
              <a:rPr lang="en-US" altLang="ja-JP" dirty="0" smtClean="0"/>
              <a:t>…</a:t>
            </a:r>
            <a:endParaRPr kumimoji="1" lang="ja-JP" altLang="en-US" dirty="0"/>
          </a:p>
        </p:txBody>
      </p:sp>
    </p:spTree>
  </p:cSld>
  <p:clrMapOvr>
    <a:masterClrMapping/>
  </p:clrMapOvr>
  <p:transition/>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入出力</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入力</a:t>
            </a:r>
            <a:endParaRPr kumimoji="1" lang="en-US" altLang="ja-JP" dirty="0" smtClean="0"/>
          </a:p>
          <a:p>
            <a:pPr lvl="1"/>
            <a:r>
              <a:rPr lang="ja-JP" altLang="en-US" dirty="0" smtClean="0"/>
              <a:t>オブジェクト指向プログラミング言語で記述された特定のドメインを扱う</a:t>
            </a:r>
            <a:r>
              <a:rPr kumimoji="1" lang="ja-JP" altLang="en-US" dirty="0" smtClean="0"/>
              <a:t>ソフトウェアのソースコード集合</a:t>
            </a:r>
            <a:endParaRPr kumimoji="1" lang="en-US" altLang="ja-JP" dirty="0" smtClean="0"/>
          </a:p>
          <a:p>
            <a:pPr lvl="2"/>
            <a:r>
              <a:rPr lang="ja-JP" altLang="en-US" dirty="0" smtClean="0"/>
              <a:t>実装では</a:t>
            </a:r>
            <a:r>
              <a:rPr lang="en-US" altLang="ja-JP" dirty="0" smtClean="0"/>
              <a:t>Java</a:t>
            </a:r>
            <a:r>
              <a:rPr lang="ja-JP" altLang="en-US" dirty="0" smtClean="0"/>
              <a:t>プログラムを対象とした</a:t>
            </a:r>
            <a:endParaRPr kumimoji="1" lang="en-US" altLang="ja-JP" dirty="0" smtClean="0"/>
          </a:p>
          <a:p>
            <a:r>
              <a:rPr lang="ja-JP" altLang="en-US" dirty="0" smtClean="0"/>
              <a:t>出力</a:t>
            </a:r>
            <a:endParaRPr lang="en-US" altLang="ja-JP" dirty="0" smtClean="0"/>
          </a:p>
          <a:p>
            <a:pPr lvl="1"/>
            <a:r>
              <a:rPr lang="ja-JP" altLang="en-US" dirty="0" smtClean="0"/>
              <a:t>入力されたソフトウェアが扱うドメインで一般的な動詞</a:t>
            </a:r>
            <a:r>
              <a:rPr lang="en-US" altLang="ja-JP" dirty="0" smtClean="0"/>
              <a:t>-</a:t>
            </a:r>
            <a:r>
              <a:rPr lang="ja-JP" altLang="en-US" dirty="0" smtClean="0"/>
              <a:t>直接目的語</a:t>
            </a:r>
            <a:r>
              <a:rPr lang="en-US" altLang="ja-JP" dirty="0" smtClean="0"/>
              <a:t>-</a:t>
            </a:r>
            <a:r>
              <a:rPr lang="ja-JP" altLang="en-US" dirty="0" smtClean="0"/>
              <a:t>間接目的語の三つ組を整理したシソーラス</a:t>
            </a:r>
            <a:endParaRPr kumimoji="1"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67</a:t>
            </a:fld>
            <a:endParaRPr kumimoji="1" lang="ja-JP" altLang="en-US"/>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正方形/長方形 35"/>
          <p:cNvSpPr/>
          <p:nvPr/>
        </p:nvSpPr>
        <p:spPr>
          <a:xfrm>
            <a:off x="1285852" y="5072074"/>
            <a:ext cx="6429420" cy="1285884"/>
          </a:xfrm>
          <a:prstGeom prst="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19" name="正方形/長方形 18"/>
          <p:cNvSpPr/>
          <p:nvPr/>
        </p:nvSpPr>
        <p:spPr>
          <a:xfrm>
            <a:off x="1000100" y="1928802"/>
            <a:ext cx="6715172" cy="228601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kumimoji="1" lang="ja-JP" altLang="en-US" dirty="0" smtClean="0"/>
              <a:t>メソッド情報</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7</a:t>
            </a:fld>
            <a:endParaRPr kumimoji="1" lang="ja-JP" altLang="en-US"/>
          </a:p>
        </p:txBody>
      </p:sp>
      <p:sp>
        <p:nvSpPr>
          <p:cNvPr id="5" name="テキスト ボックス 4"/>
          <p:cNvSpPr txBox="1"/>
          <p:nvPr/>
        </p:nvSpPr>
        <p:spPr>
          <a:xfrm>
            <a:off x="1285852" y="2000240"/>
            <a:ext cx="888385" cy="400110"/>
          </a:xfrm>
          <a:prstGeom prst="rect">
            <a:avLst/>
          </a:prstGeom>
          <a:noFill/>
        </p:spPr>
        <p:txBody>
          <a:bodyPr wrap="none" rtlCol="0">
            <a:spAutoFit/>
          </a:bodyPr>
          <a:lstStyle/>
          <a:p>
            <a:r>
              <a:rPr kumimoji="1" lang="ja-JP" altLang="en-US" sz="2000" dirty="0" smtClean="0"/>
              <a:t>戻り値</a:t>
            </a:r>
            <a:endParaRPr kumimoji="1" lang="ja-JP" altLang="en-US" sz="2000" dirty="0"/>
          </a:p>
        </p:txBody>
      </p:sp>
      <p:sp>
        <p:nvSpPr>
          <p:cNvPr id="6" name="テキスト ボックス 5"/>
          <p:cNvSpPr txBox="1"/>
          <p:nvPr/>
        </p:nvSpPr>
        <p:spPr>
          <a:xfrm>
            <a:off x="2928926" y="2000240"/>
            <a:ext cx="1202573" cy="400110"/>
          </a:xfrm>
          <a:prstGeom prst="rect">
            <a:avLst/>
          </a:prstGeom>
          <a:noFill/>
        </p:spPr>
        <p:txBody>
          <a:bodyPr wrap="none" rtlCol="0">
            <a:spAutoFit/>
          </a:bodyPr>
          <a:lstStyle/>
          <a:p>
            <a:r>
              <a:rPr kumimoji="1" lang="ja-JP" altLang="en-US" sz="2000" dirty="0" smtClean="0"/>
              <a:t>メソッド名</a:t>
            </a:r>
            <a:endParaRPr kumimoji="1" lang="ja-JP" altLang="en-US" sz="2000" dirty="0"/>
          </a:p>
        </p:txBody>
      </p:sp>
      <p:sp>
        <p:nvSpPr>
          <p:cNvPr id="7" name="テキスト ボックス 6"/>
          <p:cNvSpPr txBox="1"/>
          <p:nvPr/>
        </p:nvSpPr>
        <p:spPr>
          <a:xfrm>
            <a:off x="4929190" y="2000240"/>
            <a:ext cx="697627" cy="400110"/>
          </a:xfrm>
          <a:prstGeom prst="rect">
            <a:avLst/>
          </a:prstGeom>
          <a:noFill/>
        </p:spPr>
        <p:txBody>
          <a:bodyPr wrap="none" rtlCol="0">
            <a:spAutoFit/>
          </a:bodyPr>
          <a:lstStyle/>
          <a:p>
            <a:r>
              <a:rPr kumimoji="1" lang="ja-JP" altLang="en-US" sz="2000" dirty="0" smtClean="0"/>
              <a:t>引数</a:t>
            </a:r>
            <a:endParaRPr kumimoji="1" lang="ja-JP" altLang="en-US" sz="2000" dirty="0"/>
          </a:p>
        </p:txBody>
      </p:sp>
      <p:sp>
        <p:nvSpPr>
          <p:cNvPr id="8" name="テキスト ボックス 7"/>
          <p:cNvSpPr txBox="1"/>
          <p:nvPr/>
        </p:nvSpPr>
        <p:spPr>
          <a:xfrm>
            <a:off x="6357950" y="2000240"/>
            <a:ext cx="1085554" cy="400110"/>
          </a:xfrm>
          <a:prstGeom prst="rect">
            <a:avLst/>
          </a:prstGeom>
          <a:noFill/>
        </p:spPr>
        <p:txBody>
          <a:bodyPr wrap="none" rtlCol="0">
            <a:spAutoFit/>
          </a:bodyPr>
          <a:lstStyle/>
          <a:p>
            <a:r>
              <a:rPr kumimoji="1" lang="ja-JP" altLang="en-US" sz="2000" dirty="0" smtClean="0"/>
              <a:t>クラス名</a:t>
            </a:r>
            <a:endParaRPr kumimoji="1" lang="ja-JP" altLang="en-US" sz="2000" dirty="0"/>
          </a:p>
        </p:txBody>
      </p:sp>
      <p:sp>
        <p:nvSpPr>
          <p:cNvPr id="9" name="下矢印 8"/>
          <p:cNvSpPr/>
          <p:nvPr/>
        </p:nvSpPr>
        <p:spPr>
          <a:xfrm>
            <a:off x="1571604" y="2428868"/>
            <a:ext cx="285752"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下矢印 9"/>
          <p:cNvSpPr/>
          <p:nvPr/>
        </p:nvSpPr>
        <p:spPr>
          <a:xfrm>
            <a:off x="3357554" y="2428868"/>
            <a:ext cx="285752"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下矢印 10"/>
          <p:cNvSpPr/>
          <p:nvPr/>
        </p:nvSpPr>
        <p:spPr>
          <a:xfrm>
            <a:off x="5143504" y="2428868"/>
            <a:ext cx="285752"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下矢印 11"/>
          <p:cNvSpPr/>
          <p:nvPr/>
        </p:nvSpPr>
        <p:spPr>
          <a:xfrm>
            <a:off x="6715140" y="2428868"/>
            <a:ext cx="285752"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p:cNvSpPr txBox="1"/>
          <p:nvPr/>
        </p:nvSpPr>
        <p:spPr>
          <a:xfrm>
            <a:off x="1214414" y="2928934"/>
            <a:ext cx="1199367" cy="1015663"/>
          </a:xfrm>
          <a:prstGeom prst="rect">
            <a:avLst/>
          </a:prstGeom>
          <a:noFill/>
        </p:spPr>
        <p:txBody>
          <a:bodyPr wrap="none" rtlCol="0">
            <a:spAutoFit/>
          </a:bodyPr>
          <a:lstStyle/>
          <a:p>
            <a:r>
              <a:rPr kumimoji="1" lang="ja-JP" altLang="en-US" sz="2000" dirty="0" smtClean="0"/>
              <a:t>名詞一つ</a:t>
            </a:r>
            <a:endParaRPr kumimoji="1" lang="en-US" altLang="ja-JP" sz="2000" dirty="0" smtClean="0"/>
          </a:p>
          <a:p>
            <a:r>
              <a:rPr lang="en-US" altLang="ja-JP" sz="2000" dirty="0" smtClean="0"/>
              <a:t>     or</a:t>
            </a:r>
          </a:p>
          <a:p>
            <a:r>
              <a:rPr kumimoji="1" lang="en-US" altLang="ja-JP" sz="2000" dirty="0" smtClean="0"/>
              <a:t>  </a:t>
            </a:r>
            <a:r>
              <a:rPr kumimoji="1" lang="ja-JP" altLang="en-US" sz="2000" dirty="0" smtClean="0"/>
              <a:t> </a:t>
            </a:r>
            <a:r>
              <a:rPr kumimoji="1" lang="en-US" altLang="ja-JP" sz="2000" dirty="0" smtClean="0"/>
              <a:t>void</a:t>
            </a:r>
            <a:endParaRPr kumimoji="1" lang="ja-JP" altLang="en-US" sz="2000" dirty="0"/>
          </a:p>
        </p:txBody>
      </p:sp>
      <p:sp>
        <p:nvSpPr>
          <p:cNvPr id="14" name="テキスト ボックス 13"/>
          <p:cNvSpPr txBox="1"/>
          <p:nvPr/>
        </p:nvSpPr>
        <p:spPr>
          <a:xfrm>
            <a:off x="2714612" y="2928934"/>
            <a:ext cx="2010487" cy="1200329"/>
          </a:xfrm>
          <a:prstGeom prst="rect">
            <a:avLst/>
          </a:prstGeom>
          <a:noFill/>
        </p:spPr>
        <p:txBody>
          <a:bodyPr wrap="none" rtlCol="0">
            <a:spAutoFit/>
          </a:bodyPr>
          <a:lstStyle/>
          <a:p>
            <a:r>
              <a:rPr kumimoji="1" lang="ja-JP" altLang="en-US" dirty="0" smtClean="0"/>
              <a:t>複合語を分解し</a:t>
            </a:r>
            <a:endParaRPr kumimoji="1" lang="en-US" altLang="ja-JP" dirty="0" smtClean="0"/>
          </a:p>
          <a:p>
            <a:r>
              <a:rPr lang="ja-JP" altLang="en-US" dirty="0" smtClean="0"/>
              <a:t>単語の列にして</a:t>
            </a:r>
            <a:endParaRPr lang="en-US" altLang="ja-JP" dirty="0" smtClean="0"/>
          </a:p>
          <a:p>
            <a:r>
              <a:rPr kumimoji="1" lang="ja-JP" altLang="en-US" dirty="0" smtClean="0"/>
              <a:t>品詞解析を行う</a:t>
            </a:r>
            <a:endParaRPr kumimoji="1" lang="en-US" altLang="ja-JP" dirty="0" smtClean="0"/>
          </a:p>
          <a:p>
            <a:r>
              <a:rPr lang="en-US" altLang="ja-JP" dirty="0" smtClean="0"/>
              <a:t>(</a:t>
            </a:r>
            <a:r>
              <a:rPr lang="en-US" altLang="ja-JP" dirty="0" err="1" smtClean="0"/>
              <a:t>OpenNLP</a:t>
            </a:r>
            <a:r>
              <a:rPr lang="ja-JP" altLang="en-US" dirty="0" smtClean="0"/>
              <a:t>を利用</a:t>
            </a:r>
            <a:r>
              <a:rPr lang="en-US" altLang="ja-JP" dirty="0" smtClean="0"/>
              <a:t>)</a:t>
            </a:r>
            <a:endParaRPr kumimoji="1" lang="ja-JP" altLang="en-US" dirty="0"/>
          </a:p>
        </p:txBody>
      </p:sp>
      <p:sp>
        <p:nvSpPr>
          <p:cNvPr id="15" name="テキスト ボックス 14"/>
          <p:cNvSpPr txBox="1"/>
          <p:nvPr/>
        </p:nvSpPr>
        <p:spPr>
          <a:xfrm>
            <a:off x="4857752" y="2928934"/>
            <a:ext cx="1107996" cy="369332"/>
          </a:xfrm>
          <a:prstGeom prst="rect">
            <a:avLst/>
          </a:prstGeom>
          <a:noFill/>
        </p:spPr>
        <p:txBody>
          <a:bodyPr wrap="none" rtlCol="0">
            <a:spAutoFit/>
          </a:bodyPr>
          <a:lstStyle/>
          <a:p>
            <a:r>
              <a:rPr kumimoji="1" lang="ja-JP" altLang="en-US" dirty="0" smtClean="0"/>
              <a:t>名詞の列</a:t>
            </a:r>
            <a:endParaRPr kumimoji="1" lang="ja-JP" altLang="en-US" dirty="0"/>
          </a:p>
        </p:txBody>
      </p:sp>
      <p:sp>
        <p:nvSpPr>
          <p:cNvPr id="16" name="テキスト ボックス 15"/>
          <p:cNvSpPr txBox="1"/>
          <p:nvPr/>
        </p:nvSpPr>
        <p:spPr>
          <a:xfrm>
            <a:off x="6429388" y="2928934"/>
            <a:ext cx="1096775" cy="369332"/>
          </a:xfrm>
          <a:prstGeom prst="rect">
            <a:avLst/>
          </a:prstGeom>
          <a:noFill/>
        </p:spPr>
        <p:txBody>
          <a:bodyPr wrap="none" rtlCol="0">
            <a:spAutoFit/>
          </a:bodyPr>
          <a:lstStyle/>
          <a:p>
            <a:r>
              <a:rPr lang="ja-JP" altLang="en-US" dirty="0" smtClean="0"/>
              <a:t>名詞一つ</a:t>
            </a:r>
            <a:endParaRPr kumimoji="1" lang="ja-JP" altLang="en-US" dirty="0"/>
          </a:p>
        </p:txBody>
      </p:sp>
      <p:sp>
        <p:nvSpPr>
          <p:cNvPr id="18" name="テキスト ボックス 17"/>
          <p:cNvSpPr txBox="1"/>
          <p:nvPr/>
        </p:nvSpPr>
        <p:spPr>
          <a:xfrm>
            <a:off x="2071670" y="4286256"/>
            <a:ext cx="4163319" cy="369332"/>
          </a:xfrm>
          <a:prstGeom prst="rect">
            <a:avLst/>
          </a:prstGeom>
          <a:noFill/>
        </p:spPr>
        <p:txBody>
          <a:bodyPr wrap="none" rtlCol="0">
            <a:spAutoFit/>
          </a:bodyPr>
          <a:lstStyle/>
          <a:p>
            <a:r>
              <a:rPr kumimoji="1" lang="ja-JP" altLang="en-US" dirty="0" smtClean="0"/>
              <a:t>各品詞に同じ単語を識別する番号を付与</a:t>
            </a:r>
            <a:endParaRPr kumimoji="1" lang="ja-JP" altLang="en-US" dirty="0"/>
          </a:p>
        </p:txBody>
      </p:sp>
      <p:sp>
        <p:nvSpPr>
          <p:cNvPr id="21" name="テキスト ボックス 20"/>
          <p:cNvSpPr txBox="1"/>
          <p:nvPr/>
        </p:nvSpPr>
        <p:spPr>
          <a:xfrm>
            <a:off x="571472" y="4714884"/>
            <a:ext cx="1794081" cy="369332"/>
          </a:xfrm>
          <a:prstGeom prst="rect">
            <a:avLst/>
          </a:prstGeom>
          <a:noFill/>
        </p:spPr>
        <p:txBody>
          <a:bodyPr wrap="none" rtlCol="0">
            <a:spAutoFit/>
          </a:bodyPr>
          <a:lstStyle/>
          <a:p>
            <a:r>
              <a:rPr kumimoji="1" lang="ja-JP" altLang="en-US" dirty="0" smtClean="0"/>
              <a:t>メソッド情報の例</a:t>
            </a:r>
            <a:endParaRPr kumimoji="1" lang="ja-JP" altLang="en-US" dirty="0"/>
          </a:p>
        </p:txBody>
      </p:sp>
      <p:sp>
        <p:nvSpPr>
          <p:cNvPr id="22" name="テキスト ボックス 21"/>
          <p:cNvSpPr txBox="1"/>
          <p:nvPr/>
        </p:nvSpPr>
        <p:spPr>
          <a:xfrm>
            <a:off x="1428728" y="5072074"/>
            <a:ext cx="642942" cy="369332"/>
          </a:xfrm>
          <a:prstGeom prst="rect">
            <a:avLst/>
          </a:prstGeom>
          <a:noFill/>
        </p:spPr>
        <p:txBody>
          <a:bodyPr wrap="square" rtlCol="0">
            <a:spAutoFit/>
          </a:bodyPr>
          <a:lstStyle/>
          <a:p>
            <a:r>
              <a:rPr lang="en-US" altLang="ja-JP" dirty="0" smtClean="0"/>
              <a:t>void    </a:t>
            </a:r>
            <a:endParaRPr kumimoji="1" lang="ja-JP" altLang="en-US" dirty="0"/>
          </a:p>
        </p:txBody>
      </p:sp>
      <p:sp>
        <p:nvSpPr>
          <p:cNvPr id="23" name="テキスト ボックス 22"/>
          <p:cNvSpPr txBox="1"/>
          <p:nvPr/>
        </p:nvSpPr>
        <p:spPr>
          <a:xfrm>
            <a:off x="2500298" y="5072074"/>
            <a:ext cx="2266390" cy="369332"/>
          </a:xfrm>
          <a:prstGeom prst="rect">
            <a:avLst/>
          </a:prstGeom>
          <a:noFill/>
        </p:spPr>
        <p:txBody>
          <a:bodyPr wrap="none" rtlCol="0">
            <a:spAutoFit/>
          </a:bodyPr>
          <a:lstStyle/>
          <a:p>
            <a:r>
              <a:rPr lang="en-US" altLang="ja-JP" dirty="0" err="1" smtClean="0"/>
              <a:t>createTicketForUser</a:t>
            </a:r>
            <a:endParaRPr kumimoji="1" lang="ja-JP" altLang="en-US" dirty="0"/>
          </a:p>
        </p:txBody>
      </p:sp>
      <p:sp>
        <p:nvSpPr>
          <p:cNvPr id="24" name="テキスト ボックス 23"/>
          <p:cNvSpPr txBox="1"/>
          <p:nvPr/>
        </p:nvSpPr>
        <p:spPr>
          <a:xfrm>
            <a:off x="5429256" y="5072074"/>
            <a:ext cx="671979" cy="369332"/>
          </a:xfrm>
          <a:prstGeom prst="rect">
            <a:avLst/>
          </a:prstGeom>
          <a:noFill/>
        </p:spPr>
        <p:txBody>
          <a:bodyPr wrap="none" rtlCol="0">
            <a:spAutoFit/>
          </a:bodyPr>
          <a:lstStyle/>
          <a:p>
            <a:r>
              <a:rPr kumimoji="1" lang="en-US" altLang="ja-JP" dirty="0" smtClean="0"/>
              <a:t>User</a:t>
            </a:r>
            <a:endParaRPr kumimoji="1" lang="ja-JP" altLang="en-US" dirty="0"/>
          </a:p>
        </p:txBody>
      </p:sp>
      <p:sp>
        <p:nvSpPr>
          <p:cNvPr id="25" name="テキスト ボックス 24"/>
          <p:cNvSpPr txBox="1"/>
          <p:nvPr/>
        </p:nvSpPr>
        <p:spPr>
          <a:xfrm>
            <a:off x="6572264" y="5072074"/>
            <a:ext cx="864339" cy="369332"/>
          </a:xfrm>
          <a:prstGeom prst="rect">
            <a:avLst/>
          </a:prstGeom>
          <a:noFill/>
        </p:spPr>
        <p:txBody>
          <a:bodyPr wrap="none" rtlCol="0">
            <a:spAutoFit/>
          </a:bodyPr>
          <a:lstStyle/>
          <a:p>
            <a:r>
              <a:rPr kumimoji="1" lang="en-US" altLang="ja-JP" dirty="0" smtClean="0"/>
              <a:t>Server</a:t>
            </a:r>
            <a:endParaRPr kumimoji="1" lang="ja-JP" altLang="en-US" dirty="0"/>
          </a:p>
        </p:txBody>
      </p:sp>
      <p:sp>
        <p:nvSpPr>
          <p:cNvPr id="26" name="下矢印 25"/>
          <p:cNvSpPr/>
          <p:nvPr/>
        </p:nvSpPr>
        <p:spPr>
          <a:xfrm>
            <a:off x="1571604" y="5500702"/>
            <a:ext cx="357190" cy="4286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下矢印 26"/>
          <p:cNvSpPr/>
          <p:nvPr/>
        </p:nvSpPr>
        <p:spPr>
          <a:xfrm>
            <a:off x="3357554" y="5500702"/>
            <a:ext cx="357190" cy="4286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テキスト ボックス 27"/>
          <p:cNvSpPr txBox="1"/>
          <p:nvPr/>
        </p:nvSpPr>
        <p:spPr>
          <a:xfrm>
            <a:off x="1000100" y="1428736"/>
            <a:ext cx="5000660" cy="461665"/>
          </a:xfrm>
          <a:prstGeom prst="rect">
            <a:avLst/>
          </a:prstGeom>
          <a:noFill/>
        </p:spPr>
        <p:txBody>
          <a:bodyPr wrap="square" rtlCol="0">
            <a:spAutoFit/>
          </a:bodyPr>
          <a:lstStyle/>
          <a:p>
            <a:r>
              <a:rPr lang="ja-JP" altLang="en-US" sz="2400" dirty="0" smtClean="0"/>
              <a:t>品詞情報のついた単語の列</a:t>
            </a:r>
            <a:r>
              <a:rPr lang="en-US" altLang="ja-JP" sz="2400" dirty="0" smtClean="0"/>
              <a:t>4</a:t>
            </a:r>
            <a:r>
              <a:rPr lang="ja-JP" altLang="en-US" sz="2400" dirty="0" smtClean="0"/>
              <a:t>組</a:t>
            </a:r>
            <a:endParaRPr kumimoji="1" lang="ja-JP" altLang="en-US" sz="2400" dirty="0"/>
          </a:p>
        </p:txBody>
      </p:sp>
      <p:sp>
        <p:nvSpPr>
          <p:cNvPr id="29" name="テキスト ボックス 28"/>
          <p:cNvSpPr txBox="1"/>
          <p:nvPr/>
        </p:nvSpPr>
        <p:spPr>
          <a:xfrm>
            <a:off x="1428728" y="5929330"/>
            <a:ext cx="607859" cy="369332"/>
          </a:xfrm>
          <a:prstGeom prst="rect">
            <a:avLst/>
          </a:prstGeom>
          <a:noFill/>
        </p:spPr>
        <p:txBody>
          <a:bodyPr wrap="none" rtlCol="0">
            <a:spAutoFit/>
          </a:bodyPr>
          <a:lstStyle/>
          <a:p>
            <a:r>
              <a:rPr lang="en-US" altLang="ja-JP" dirty="0" smtClean="0"/>
              <a:t>void</a:t>
            </a:r>
            <a:endParaRPr kumimoji="1" lang="ja-JP" altLang="en-US" dirty="0"/>
          </a:p>
        </p:txBody>
      </p:sp>
      <p:sp>
        <p:nvSpPr>
          <p:cNvPr id="30" name="テキスト ボックス 29"/>
          <p:cNvSpPr txBox="1"/>
          <p:nvPr/>
        </p:nvSpPr>
        <p:spPr>
          <a:xfrm>
            <a:off x="2428860" y="5929330"/>
            <a:ext cx="2659702" cy="338554"/>
          </a:xfrm>
          <a:prstGeom prst="rect">
            <a:avLst/>
          </a:prstGeom>
          <a:noFill/>
        </p:spPr>
        <p:txBody>
          <a:bodyPr wrap="none" rtlCol="0">
            <a:spAutoFit/>
          </a:bodyPr>
          <a:lstStyle/>
          <a:p>
            <a:r>
              <a:rPr lang="ja-JP" altLang="en-US" sz="1600" dirty="0" smtClean="0"/>
              <a:t>動詞</a:t>
            </a:r>
            <a:r>
              <a:rPr lang="en-US" altLang="ja-JP" sz="1600" dirty="0" smtClean="0"/>
              <a:t>1</a:t>
            </a:r>
            <a:r>
              <a:rPr lang="ja-JP" altLang="en-US" sz="1600" dirty="0" smtClean="0"/>
              <a:t> 名詞</a:t>
            </a:r>
            <a:r>
              <a:rPr lang="en-US" altLang="ja-JP" sz="1600" dirty="0" smtClean="0"/>
              <a:t>2</a:t>
            </a:r>
            <a:r>
              <a:rPr lang="ja-JP" altLang="en-US" sz="1600" dirty="0" smtClean="0"/>
              <a:t> 前置詞</a:t>
            </a:r>
            <a:r>
              <a:rPr lang="en-US" altLang="ja-JP" sz="1600" dirty="0" smtClean="0"/>
              <a:t>3</a:t>
            </a:r>
            <a:r>
              <a:rPr lang="ja-JP" altLang="en-US" sz="1600" dirty="0" smtClean="0"/>
              <a:t> 名詞</a:t>
            </a:r>
            <a:r>
              <a:rPr lang="en-US" altLang="ja-JP" sz="1600" dirty="0" smtClean="0"/>
              <a:t>4</a:t>
            </a:r>
            <a:endParaRPr kumimoji="1" lang="ja-JP" altLang="en-US" sz="1600" dirty="0"/>
          </a:p>
        </p:txBody>
      </p:sp>
      <p:sp>
        <p:nvSpPr>
          <p:cNvPr id="32" name="テキスト ボックス 31"/>
          <p:cNvSpPr txBox="1"/>
          <p:nvPr/>
        </p:nvSpPr>
        <p:spPr>
          <a:xfrm>
            <a:off x="5357818" y="5929330"/>
            <a:ext cx="774571" cy="369332"/>
          </a:xfrm>
          <a:prstGeom prst="rect">
            <a:avLst/>
          </a:prstGeom>
          <a:noFill/>
        </p:spPr>
        <p:txBody>
          <a:bodyPr wrap="none" rtlCol="0">
            <a:spAutoFit/>
          </a:bodyPr>
          <a:lstStyle/>
          <a:p>
            <a:r>
              <a:rPr kumimoji="1" lang="ja-JP" altLang="en-US" dirty="0" smtClean="0"/>
              <a:t>名詞</a:t>
            </a:r>
            <a:r>
              <a:rPr lang="en-US" altLang="ja-JP" dirty="0" smtClean="0"/>
              <a:t>4</a:t>
            </a:r>
            <a:endParaRPr kumimoji="1" lang="ja-JP" altLang="en-US" dirty="0"/>
          </a:p>
        </p:txBody>
      </p:sp>
      <p:sp>
        <p:nvSpPr>
          <p:cNvPr id="33" name="下矢印 32"/>
          <p:cNvSpPr/>
          <p:nvPr/>
        </p:nvSpPr>
        <p:spPr>
          <a:xfrm>
            <a:off x="5572132" y="5500702"/>
            <a:ext cx="357190" cy="4286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下矢印 33"/>
          <p:cNvSpPr/>
          <p:nvPr/>
        </p:nvSpPr>
        <p:spPr>
          <a:xfrm>
            <a:off x="6858016" y="5500702"/>
            <a:ext cx="357190" cy="4286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テキスト ボックス 34"/>
          <p:cNvSpPr txBox="1"/>
          <p:nvPr/>
        </p:nvSpPr>
        <p:spPr>
          <a:xfrm>
            <a:off x="6643702" y="5929330"/>
            <a:ext cx="774571" cy="369332"/>
          </a:xfrm>
          <a:prstGeom prst="rect">
            <a:avLst/>
          </a:prstGeom>
          <a:noFill/>
        </p:spPr>
        <p:txBody>
          <a:bodyPr wrap="none" rtlCol="0">
            <a:spAutoFit/>
          </a:bodyPr>
          <a:lstStyle/>
          <a:p>
            <a:r>
              <a:rPr kumimoji="1" lang="ja-JP" altLang="en-US" dirty="0" smtClean="0"/>
              <a:t>名詞</a:t>
            </a:r>
            <a:r>
              <a:rPr lang="en-US" altLang="ja-JP" dirty="0" smtClean="0"/>
              <a:t>5</a:t>
            </a:r>
            <a:endParaRPr kumimoji="1" lang="ja-JP" alt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正方形/長方形 22"/>
          <p:cNvSpPr/>
          <p:nvPr/>
        </p:nvSpPr>
        <p:spPr>
          <a:xfrm>
            <a:off x="642910" y="1928802"/>
            <a:ext cx="7143800" cy="1500198"/>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kumimoji="1" lang="ja-JP" altLang="en-US" dirty="0" smtClean="0"/>
              <a:t>抽出パターン</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8</a:t>
            </a:fld>
            <a:endParaRPr kumimoji="1" lang="ja-JP" altLang="en-US"/>
          </a:p>
        </p:txBody>
      </p:sp>
      <p:sp>
        <p:nvSpPr>
          <p:cNvPr id="5" name="テキスト ボックス 4"/>
          <p:cNvSpPr txBox="1"/>
          <p:nvPr/>
        </p:nvSpPr>
        <p:spPr>
          <a:xfrm>
            <a:off x="357158" y="1285860"/>
            <a:ext cx="6490879" cy="707886"/>
          </a:xfrm>
          <a:prstGeom prst="rect">
            <a:avLst/>
          </a:prstGeom>
          <a:noFill/>
        </p:spPr>
        <p:txBody>
          <a:bodyPr wrap="none" rtlCol="0">
            <a:spAutoFit/>
          </a:bodyPr>
          <a:lstStyle/>
          <a:p>
            <a:r>
              <a:rPr lang="ja-JP" altLang="en-US" sz="2000" dirty="0" smtClean="0"/>
              <a:t>品詞情報のついた単語の列またはワイルドカード</a:t>
            </a:r>
            <a:r>
              <a:rPr lang="en-US" altLang="ja-JP" sz="2000" dirty="0" smtClean="0"/>
              <a:t>4</a:t>
            </a:r>
            <a:r>
              <a:rPr lang="ja-JP" altLang="en-US" sz="2000" dirty="0" smtClean="0"/>
              <a:t>組 と</a:t>
            </a:r>
            <a:endParaRPr lang="en-US" altLang="ja-JP" sz="2000" dirty="0" smtClean="0"/>
          </a:p>
          <a:p>
            <a:r>
              <a:rPr kumimoji="1" lang="ja-JP" altLang="en-US" sz="2000" dirty="0" smtClean="0"/>
              <a:t>動詞，直接目的語，間接目的語として抽出する単語の指定</a:t>
            </a:r>
            <a:endParaRPr kumimoji="1" lang="ja-JP" altLang="en-US" sz="2000" dirty="0"/>
          </a:p>
        </p:txBody>
      </p:sp>
      <p:sp>
        <p:nvSpPr>
          <p:cNvPr id="6" name="テキスト ボックス 5"/>
          <p:cNvSpPr txBox="1"/>
          <p:nvPr/>
        </p:nvSpPr>
        <p:spPr>
          <a:xfrm>
            <a:off x="1000100" y="1928802"/>
            <a:ext cx="817853" cy="369332"/>
          </a:xfrm>
          <a:prstGeom prst="rect">
            <a:avLst/>
          </a:prstGeom>
          <a:noFill/>
        </p:spPr>
        <p:txBody>
          <a:bodyPr wrap="none" rtlCol="0">
            <a:spAutoFit/>
          </a:bodyPr>
          <a:lstStyle/>
          <a:p>
            <a:r>
              <a:rPr kumimoji="1" lang="ja-JP" altLang="en-US" dirty="0" smtClean="0"/>
              <a:t>戻り値</a:t>
            </a:r>
            <a:endParaRPr kumimoji="1" lang="ja-JP" altLang="en-US" dirty="0"/>
          </a:p>
        </p:txBody>
      </p:sp>
      <p:sp>
        <p:nvSpPr>
          <p:cNvPr id="7" name="下矢印 6"/>
          <p:cNvSpPr/>
          <p:nvPr/>
        </p:nvSpPr>
        <p:spPr>
          <a:xfrm>
            <a:off x="1285852" y="2285992"/>
            <a:ext cx="285752"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p:cNvSpPr txBox="1"/>
          <p:nvPr/>
        </p:nvSpPr>
        <p:spPr>
          <a:xfrm>
            <a:off x="642910" y="2571744"/>
            <a:ext cx="1563248" cy="923330"/>
          </a:xfrm>
          <a:prstGeom prst="rect">
            <a:avLst/>
          </a:prstGeom>
          <a:noFill/>
        </p:spPr>
        <p:txBody>
          <a:bodyPr wrap="none" rtlCol="0">
            <a:spAutoFit/>
          </a:bodyPr>
          <a:lstStyle/>
          <a:p>
            <a:pPr algn="ctr"/>
            <a:r>
              <a:rPr lang="en-US" altLang="ja-JP" dirty="0" smtClean="0"/>
              <a:t>void</a:t>
            </a:r>
            <a:endParaRPr kumimoji="1" lang="en-US" altLang="ja-JP" dirty="0" smtClean="0"/>
          </a:p>
          <a:p>
            <a:pPr algn="ctr"/>
            <a:r>
              <a:rPr lang="ja-JP" altLang="en-US" dirty="0" smtClean="0"/>
              <a:t>名詞一つ</a:t>
            </a:r>
            <a:endParaRPr kumimoji="1" lang="en-US" altLang="ja-JP" dirty="0" smtClean="0"/>
          </a:p>
          <a:p>
            <a:r>
              <a:rPr lang="ja-JP" altLang="en-US" dirty="0" smtClean="0"/>
              <a:t>ワイルドカード</a:t>
            </a:r>
            <a:endParaRPr kumimoji="1" lang="ja-JP" altLang="en-US" dirty="0"/>
          </a:p>
        </p:txBody>
      </p:sp>
      <p:sp>
        <p:nvSpPr>
          <p:cNvPr id="9" name="テキスト ボックス 8"/>
          <p:cNvSpPr txBox="1"/>
          <p:nvPr/>
        </p:nvSpPr>
        <p:spPr>
          <a:xfrm>
            <a:off x="3000364" y="1928802"/>
            <a:ext cx="1101584" cy="369332"/>
          </a:xfrm>
          <a:prstGeom prst="rect">
            <a:avLst/>
          </a:prstGeom>
          <a:noFill/>
        </p:spPr>
        <p:txBody>
          <a:bodyPr wrap="none" rtlCol="0">
            <a:spAutoFit/>
          </a:bodyPr>
          <a:lstStyle/>
          <a:p>
            <a:r>
              <a:rPr kumimoji="1" lang="ja-JP" altLang="en-US" dirty="0" smtClean="0"/>
              <a:t>メソッド名</a:t>
            </a:r>
            <a:endParaRPr kumimoji="1" lang="ja-JP" altLang="en-US" dirty="0"/>
          </a:p>
        </p:txBody>
      </p:sp>
      <p:sp>
        <p:nvSpPr>
          <p:cNvPr id="11" name="下矢印 10"/>
          <p:cNvSpPr/>
          <p:nvPr/>
        </p:nvSpPr>
        <p:spPr>
          <a:xfrm>
            <a:off x="3357554" y="2285992"/>
            <a:ext cx="285752"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2928926" y="2714620"/>
            <a:ext cx="1107996" cy="369332"/>
          </a:xfrm>
          <a:prstGeom prst="rect">
            <a:avLst/>
          </a:prstGeom>
          <a:noFill/>
        </p:spPr>
        <p:txBody>
          <a:bodyPr wrap="none" rtlCol="0">
            <a:spAutoFit/>
          </a:bodyPr>
          <a:lstStyle/>
          <a:p>
            <a:r>
              <a:rPr lang="ja-JP" altLang="en-US" dirty="0" smtClean="0"/>
              <a:t>品詞の列</a:t>
            </a:r>
            <a:endParaRPr kumimoji="1" lang="ja-JP" altLang="en-US" dirty="0"/>
          </a:p>
        </p:txBody>
      </p:sp>
      <p:sp>
        <p:nvSpPr>
          <p:cNvPr id="13" name="テキスト ボックス 12"/>
          <p:cNvSpPr txBox="1"/>
          <p:nvPr/>
        </p:nvSpPr>
        <p:spPr>
          <a:xfrm>
            <a:off x="4929190" y="1928802"/>
            <a:ext cx="646331" cy="369332"/>
          </a:xfrm>
          <a:prstGeom prst="rect">
            <a:avLst/>
          </a:prstGeom>
          <a:noFill/>
        </p:spPr>
        <p:txBody>
          <a:bodyPr wrap="none" rtlCol="0">
            <a:spAutoFit/>
          </a:bodyPr>
          <a:lstStyle/>
          <a:p>
            <a:r>
              <a:rPr lang="ja-JP" altLang="en-US" dirty="0" smtClean="0"/>
              <a:t>引数</a:t>
            </a:r>
            <a:endParaRPr kumimoji="1" lang="ja-JP" altLang="en-US" dirty="0"/>
          </a:p>
        </p:txBody>
      </p:sp>
      <p:sp>
        <p:nvSpPr>
          <p:cNvPr id="15" name="下矢印 14"/>
          <p:cNvSpPr/>
          <p:nvPr/>
        </p:nvSpPr>
        <p:spPr>
          <a:xfrm>
            <a:off x="5072066" y="2285992"/>
            <a:ext cx="285752"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p:cNvSpPr txBox="1"/>
          <p:nvPr/>
        </p:nvSpPr>
        <p:spPr>
          <a:xfrm>
            <a:off x="4500562" y="2643182"/>
            <a:ext cx="1563248" cy="646331"/>
          </a:xfrm>
          <a:prstGeom prst="rect">
            <a:avLst/>
          </a:prstGeom>
          <a:noFill/>
        </p:spPr>
        <p:txBody>
          <a:bodyPr wrap="none" rtlCol="0">
            <a:spAutoFit/>
          </a:bodyPr>
          <a:lstStyle/>
          <a:p>
            <a:pPr algn="ctr"/>
            <a:r>
              <a:rPr kumimoji="1" lang="ja-JP" altLang="en-US" dirty="0" smtClean="0"/>
              <a:t>名詞の列</a:t>
            </a:r>
            <a:endParaRPr kumimoji="1" lang="en-US" altLang="ja-JP" dirty="0" smtClean="0"/>
          </a:p>
          <a:p>
            <a:pPr algn="ctr"/>
            <a:r>
              <a:rPr lang="ja-JP" altLang="en-US" dirty="0" smtClean="0"/>
              <a:t>ワイルドカード</a:t>
            </a:r>
            <a:endParaRPr kumimoji="1" lang="ja-JP" altLang="en-US" dirty="0"/>
          </a:p>
        </p:txBody>
      </p:sp>
      <p:sp>
        <p:nvSpPr>
          <p:cNvPr id="17" name="テキスト ボックス 16"/>
          <p:cNvSpPr txBox="1"/>
          <p:nvPr/>
        </p:nvSpPr>
        <p:spPr>
          <a:xfrm>
            <a:off x="6572264" y="1928802"/>
            <a:ext cx="995785" cy="369332"/>
          </a:xfrm>
          <a:prstGeom prst="rect">
            <a:avLst/>
          </a:prstGeom>
          <a:noFill/>
        </p:spPr>
        <p:txBody>
          <a:bodyPr wrap="none" rtlCol="0">
            <a:spAutoFit/>
          </a:bodyPr>
          <a:lstStyle/>
          <a:p>
            <a:r>
              <a:rPr kumimoji="1" lang="ja-JP" altLang="en-US" dirty="0" smtClean="0"/>
              <a:t>クラス名</a:t>
            </a:r>
            <a:endParaRPr kumimoji="1" lang="ja-JP" altLang="en-US" dirty="0"/>
          </a:p>
        </p:txBody>
      </p:sp>
      <p:sp>
        <p:nvSpPr>
          <p:cNvPr id="19" name="テキスト ボックス 18"/>
          <p:cNvSpPr txBox="1"/>
          <p:nvPr/>
        </p:nvSpPr>
        <p:spPr>
          <a:xfrm>
            <a:off x="6215074" y="2643182"/>
            <a:ext cx="1563248" cy="646331"/>
          </a:xfrm>
          <a:prstGeom prst="rect">
            <a:avLst/>
          </a:prstGeom>
          <a:noFill/>
        </p:spPr>
        <p:txBody>
          <a:bodyPr wrap="none" rtlCol="0">
            <a:spAutoFit/>
          </a:bodyPr>
          <a:lstStyle/>
          <a:p>
            <a:pPr algn="ctr"/>
            <a:r>
              <a:rPr kumimoji="1" lang="ja-JP" altLang="en-US" dirty="0" smtClean="0"/>
              <a:t>名詞一つ</a:t>
            </a:r>
            <a:endParaRPr kumimoji="1" lang="en-US" altLang="ja-JP" dirty="0" smtClean="0"/>
          </a:p>
          <a:p>
            <a:pPr algn="ctr"/>
            <a:r>
              <a:rPr lang="ja-JP" altLang="en-US" dirty="0" smtClean="0"/>
              <a:t>ワイルドカード</a:t>
            </a:r>
            <a:endParaRPr kumimoji="1" lang="ja-JP" altLang="en-US" dirty="0"/>
          </a:p>
        </p:txBody>
      </p:sp>
      <p:sp>
        <p:nvSpPr>
          <p:cNvPr id="22" name="テキスト ボックス 21"/>
          <p:cNvSpPr txBox="1"/>
          <p:nvPr/>
        </p:nvSpPr>
        <p:spPr>
          <a:xfrm>
            <a:off x="2071670" y="3500438"/>
            <a:ext cx="4163319" cy="369332"/>
          </a:xfrm>
          <a:prstGeom prst="rect">
            <a:avLst/>
          </a:prstGeom>
          <a:noFill/>
        </p:spPr>
        <p:txBody>
          <a:bodyPr wrap="none" rtlCol="0">
            <a:spAutoFit/>
          </a:bodyPr>
          <a:lstStyle/>
          <a:p>
            <a:r>
              <a:rPr kumimoji="1" lang="ja-JP" altLang="en-US" dirty="0" smtClean="0"/>
              <a:t>各品詞に同じ単語を識別する番号を付与</a:t>
            </a:r>
            <a:endParaRPr kumimoji="1" lang="ja-JP" altLang="en-US" dirty="0"/>
          </a:p>
        </p:txBody>
      </p:sp>
      <p:sp>
        <p:nvSpPr>
          <p:cNvPr id="24" name="下矢印 23"/>
          <p:cNvSpPr/>
          <p:nvPr/>
        </p:nvSpPr>
        <p:spPr>
          <a:xfrm>
            <a:off x="6858016" y="2285992"/>
            <a:ext cx="285752"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屈折矢印 28"/>
          <p:cNvSpPr/>
          <p:nvPr/>
        </p:nvSpPr>
        <p:spPr>
          <a:xfrm rot="5400000">
            <a:off x="1047821" y="3524155"/>
            <a:ext cx="707516" cy="660082"/>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テキスト ボックス 29"/>
          <p:cNvSpPr txBox="1"/>
          <p:nvPr/>
        </p:nvSpPr>
        <p:spPr>
          <a:xfrm>
            <a:off x="1857356" y="3929066"/>
            <a:ext cx="5859296" cy="369332"/>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kumimoji="1" lang="ja-JP" altLang="en-US" dirty="0" smtClean="0"/>
              <a:t>動詞，直接目的語，間接目的語として抽出する単語の指定</a:t>
            </a:r>
            <a:endParaRPr kumimoji="1" lang="ja-JP" altLang="en-US" dirty="0"/>
          </a:p>
        </p:txBody>
      </p:sp>
      <p:sp>
        <p:nvSpPr>
          <p:cNvPr id="31" name="テキスト ボックス 30"/>
          <p:cNvSpPr txBox="1"/>
          <p:nvPr/>
        </p:nvSpPr>
        <p:spPr>
          <a:xfrm>
            <a:off x="357158" y="4429132"/>
            <a:ext cx="1935145" cy="369332"/>
          </a:xfrm>
          <a:prstGeom prst="rect">
            <a:avLst/>
          </a:prstGeom>
          <a:noFill/>
        </p:spPr>
        <p:txBody>
          <a:bodyPr wrap="none" rtlCol="0">
            <a:spAutoFit/>
          </a:bodyPr>
          <a:lstStyle/>
          <a:p>
            <a:r>
              <a:rPr kumimoji="1" lang="ja-JP" altLang="en-US" dirty="0" smtClean="0"/>
              <a:t>抽出パターンの例</a:t>
            </a:r>
            <a:endParaRPr kumimoji="1" lang="ja-JP" altLang="en-US" dirty="0"/>
          </a:p>
        </p:txBody>
      </p:sp>
      <p:sp>
        <p:nvSpPr>
          <p:cNvPr id="32" name="テキスト ボックス 31"/>
          <p:cNvSpPr txBox="1"/>
          <p:nvPr/>
        </p:nvSpPr>
        <p:spPr>
          <a:xfrm>
            <a:off x="1000100" y="4786322"/>
            <a:ext cx="817853" cy="369332"/>
          </a:xfrm>
          <a:prstGeom prst="rect">
            <a:avLst/>
          </a:prstGeom>
          <a:noFill/>
        </p:spPr>
        <p:txBody>
          <a:bodyPr wrap="none" rtlCol="0">
            <a:spAutoFit/>
          </a:bodyPr>
          <a:lstStyle/>
          <a:p>
            <a:r>
              <a:rPr kumimoji="1" lang="ja-JP" altLang="en-US" dirty="0" smtClean="0"/>
              <a:t>戻り値</a:t>
            </a:r>
            <a:endParaRPr kumimoji="1" lang="ja-JP" altLang="en-US" dirty="0"/>
          </a:p>
        </p:txBody>
      </p:sp>
      <p:sp>
        <p:nvSpPr>
          <p:cNvPr id="33" name="テキスト ボックス 32"/>
          <p:cNvSpPr txBox="1"/>
          <p:nvPr/>
        </p:nvSpPr>
        <p:spPr>
          <a:xfrm>
            <a:off x="2643174" y="4786322"/>
            <a:ext cx="1101584" cy="369332"/>
          </a:xfrm>
          <a:prstGeom prst="rect">
            <a:avLst/>
          </a:prstGeom>
          <a:noFill/>
        </p:spPr>
        <p:txBody>
          <a:bodyPr wrap="none" rtlCol="0">
            <a:spAutoFit/>
          </a:bodyPr>
          <a:lstStyle/>
          <a:p>
            <a:r>
              <a:rPr kumimoji="1" lang="ja-JP" altLang="en-US" dirty="0" smtClean="0"/>
              <a:t>メソッド名</a:t>
            </a:r>
            <a:endParaRPr kumimoji="1" lang="ja-JP" altLang="en-US" dirty="0"/>
          </a:p>
        </p:txBody>
      </p:sp>
      <p:sp>
        <p:nvSpPr>
          <p:cNvPr id="34" name="テキスト ボックス 33"/>
          <p:cNvSpPr txBox="1"/>
          <p:nvPr/>
        </p:nvSpPr>
        <p:spPr>
          <a:xfrm>
            <a:off x="5143504" y="4786322"/>
            <a:ext cx="646331" cy="369332"/>
          </a:xfrm>
          <a:prstGeom prst="rect">
            <a:avLst/>
          </a:prstGeom>
          <a:noFill/>
        </p:spPr>
        <p:txBody>
          <a:bodyPr wrap="square" rtlCol="0">
            <a:spAutoFit/>
          </a:bodyPr>
          <a:lstStyle/>
          <a:p>
            <a:r>
              <a:rPr kumimoji="1" lang="ja-JP" altLang="en-US" dirty="0" smtClean="0"/>
              <a:t>引数</a:t>
            </a:r>
            <a:endParaRPr kumimoji="1" lang="ja-JP" altLang="en-US" dirty="0"/>
          </a:p>
        </p:txBody>
      </p:sp>
      <p:sp>
        <p:nvSpPr>
          <p:cNvPr id="35" name="テキスト ボックス 34"/>
          <p:cNvSpPr txBox="1"/>
          <p:nvPr/>
        </p:nvSpPr>
        <p:spPr>
          <a:xfrm>
            <a:off x="6500826" y="4786322"/>
            <a:ext cx="995785" cy="369332"/>
          </a:xfrm>
          <a:prstGeom prst="rect">
            <a:avLst/>
          </a:prstGeom>
          <a:noFill/>
        </p:spPr>
        <p:txBody>
          <a:bodyPr wrap="none" rtlCol="0">
            <a:spAutoFit/>
          </a:bodyPr>
          <a:lstStyle/>
          <a:p>
            <a:r>
              <a:rPr kumimoji="1" lang="ja-JP" altLang="en-US" dirty="0" smtClean="0"/>
              <a:t>クラス名</a:t>
            </a:r>
            <a:endParaRPr kumimoji="1" lang="ja-JP" altLang="en-US" dirty="0"/>
          </a:p>
        </p:txBody>
      </p:sp>
      <p:sp>
        <p:nvSpPr>
          <p:cNvPr id="36" name="下矢印 35"/>
          <p:cNvSpPr/>
          <p:nvPr/>
        </p:nvSpPr>
        <p:spPr>
          <a:xfrm>
            <a:off x="1214414" y="5143512"/>
            <a:ext cx="285752"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テキスト ボックス 36"/>
          <p:cNvSpPr txBox="1"/>
          <p:nvPr/>
        </p:nvSpPr>
        <p:spPr>
          <a:xfrm>
            <a:off x="1071538" y="5500702"/>
            <a:ext cx="607859" cy="369332"/>
          </a:xfrm>
          <a:prstGeom prst="rect">
            <a:avLst/>
          </a:prstGeom>
          <a:noFill/>
        </p:spPr>
        <p:txBody>
          <a:bodyPr wrap="none" rtlCol="0">
            <a:spAutoFit/>
          </a:bodyPr>
          <a:lstStyle/>
          <a:p>
            <a:r>
              <a:rPr kumimoji="1" lang="en-US" altLang="ja-JP" dirty="0" smtClean="0"/>
              <a:t>void</a:t>
            </a:r>
            <a:endParaRPr kumimoji="1" lang="ja-JP" altLang="en-US" dirty="0"/>
          </a:p>
        </p:txBody>
      </p:sp>
      <p:sp>
        <p:nvSpPr>
          <p:cNvPr id="38" name="テキスト ボックス 37"/>
          <p:cNvSpPr txBox="1"/>
          <p:nvPr/>
        </p:nvSpPr>
        <p:spPr>
          <a:xfrm>
            <a:off x="2000232" y="5500702"/>
            <a:ext cx="2659702" cy="338554"/>
          </a:xfrm>
          <a:prstGeom prst="rect">
            <a:avLst/>
          </a:prstGeom>
          <a:noFill/>
        </p:spPr>
        <p:txBody>
          <a:bodyPr wrap="none" rtlCol="0">
            <a:spAutoFit/>
          </a:bodyPr>
          <a:lstStyle/>
          <a:p>
            <a:r>
              <a:rPr lang="ja-JP" altLang="en-US" sz="1600" dirty="0" smtClean="0"/>
              <a:t>動詞</a:t>
            </a:r>
            <a:r>
              <a:rPr lang="en-US" altLang="ja-JP" sz="1600" dirty="0" smtClean="0"/>
              <a:t>1</a:t>
            </a:r>
            <a:r>
              <a:rPr lang="ja-JP" altLang="en-US" sz="1600" dirty="0" smtClean="0"/>
              <a:t> 名詞</a:t>
            </a:r>
            <a:r>
              <a:rPr lang="en-US" altLang="ja-JP" sz="1600" dirty="0" smtClean="0"/>
              <a:t>2</a:t>
            </a:r>
            <a:r>
              <a:rPr lang="ja-JP" altLang="en-US" sz="1600" dirty="0" smtClean="0"/>
              <a:t> 前置詞</a:t>
            </a:r>
            <a:r>
              <a:rPr lang="en-US" altLang="ja-JP" sz="1600" dirty="0" smtClean="0"/>
              <a:t>3</a:t>
            </a:r>
            <a:r>
              <a:rPr lang="ja-JP" altLang="en-US" sz="1600" dirty="0" smtClean="0"/>
              <a:t> 名詞</a:t>
            </a:r>
            <a:r>
              <a:rPr lang="en-US" altLang="ja-JP" sz="1600" dirty="0" smtClean="0"/>
              <a:t>4</a:t>
            </a:r>
            <a:endParaRPr kumimoji="1" lang="ja-JP" altLang="en-US" sz="1600" dirty="0"/>
          </a:p>
        </p:txBody>
      </p:sp>
      <p:sp>
        <p:nvSpPr>
          <p:cNvPr id="39" name="下矢印 38"/>
          <p:cNvSpPr/>
          <p:nvPr/>
        </p:nvSpPr>
        <p:spPr>
          <a:xfrm>
            <a:off x="3000364" y="5143512"/>
            <a:ext cx="285752"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下矢印 39"/>
          <p:cNvSpPr/>
          <p:nvPr/>
        </p:nvSpPr>
        <p:spPr>
          <a:xfrm>
            <a:off x="5357818" y="5214950"/>
            <a:ext cx="285752" cy="27635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テキスト ボックス 40"/>
          <p:cNvSpPr txBox="1"/>
          <p:nvPr/>
        </p:nvSpPr>
        <p:spPr>
          <a:xfrm>
            <a:off x="4929190" y="5572140"/>
            <a:ext cx="1428760" cy="338554"/>
          </a:xfrm>
          <a:prstGeom prst="rect">
            <a:avLst/>
          </a:prstGeom>
          <a:noFill/>
        </p:spPr>
        <p:txBody>
          <a:bodyPr wrap="square" rtlCol="0">
            <a:spAutoFit/>
          </a:bodyPr>
          <a:lstStyle/>
          <a:p>
            <a:r>
              <a:rPr kumimoji="1" lang="ja-JP" altLang="en-US" sz="1600" dirty="0" smtClean="0"/>
              <a:t>ワイルドカード</a:t>
            </a:r>
            <a:endParaRPr kumimoji="1" lang="ja-JP" altLang="en-US" sz="1600" dirty="0"/>
          </a:p>
        </p:txBody>
      </p:sp>
      <p:sp>
        <p:nvSpPr>
          <p:cNvPr id="42" name="下矢印 41"/>
          <p:cNvSpPr/>
          <p:nvPr/>
        </p:nvSpPr>
        <p:spPr>
          <a:xfrm>
            <a:off x="6786578" y="5143512"/>
            <a:ext cx="285752"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テキスト ボックス 42"/>
          <p:cNvSpPr txBox="1"/>
          <p:nvPr/>
        </p:nvSpPr>
        <p:spPr>
          <a:xfrm>
            <a:off x="6357950" y="5572140"/>
            <a:ext cx="1428760" cy="338554"/>
          </a:xfrm>
          <a:prstGeom prst="rect">
            <a:avLst/>
          </a:prstGeom>
          <a:noFill/>
        </p:spPr>
        <p:txBody>
          <a:bodyPr wrap="square" rtlCol="0">
            <a:spAutoFit/>
          </a:bodyPr>
          <a:lstStyle/>
          <a:p>
            <a:r>
              <a:rPr kumimoji="1" lang="ja-JP" altLang="en-US" sz="1600" dirty="0" smtClean="0"/>
              <a:t>ワイルドカード</a:t>
            </a:r>
            <a:endParaRPr kumimoji="1" lang="ja-JP" altLang="en-US" sz="1600" dirty="0"/>
          </a:p>
        </p:txBody>
      </p:sp>
      <p:sp>
        <p:nvSpPr>
          <p:cNvPr id="44" name="正方形/長方形 43"/>
          <p:cNvSpPr/>
          <p:nvPr/>
        </p:nvSpPr>
        <p:spPr>
          <a:xfrm>
            <a:off x="785786" y="4786322"/>
            <a:ext cx="7000924" cy="1143008"/>
          </a:xfrm>
          <a:prstGeom prst="rect">
            <a:avLst/>
          </a:prstGeom>
          <a:no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p>
        </p:txBody>
      </p:sp>
      <p:sp>
        <p:nvSpPr>
          <p:cNvPr id="45" name="屈折矢印 44"/>
          <p:cNvSpPr/>
          <p:nvPr/>
        </p:nvSpPr>
        <p:spPr>
          <a:xfrm rot="5400000">
            <a:off x="2000244" y="5929318"/>
            <a:ext cx="571480" cy="571504"/>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46" name="表 45"/>
          <p:cNvGraphicFramePr>
            <a:graphicFrameLocks noGrp="1"/>
          </p:cNvGraphicFramePr>
          <p:nvPr/>
        </p:nvGraphicFramePr>
        <p:xfrm>
          <a:off x="2643174" y="5929330"/>
          <a:ext cx="3357586" cy="741680"/>
        </p:xfrm>
        <a:graphic>
          <a:graphicData uri="http://schemas.openxmlformats.org/drawingml/2006/table">
            <a:tbl>
              <a:tblPr firstRow="1" bandRow="1">
                <a:tableStyleId>{21E4AEA4-8DFA-4A89-87EB-49C32662AFE0}</a:tableStyleId>
              </a:tblPr>
              <a:tblGrid>
                <a:gridCol w="714380"/>
                <a:gridCol w="1285884"/>
                <a:gridCol w="1357322"/>
              </a:tblGrid>
              <a:tr h="370840">
                <a:tc>
                  <a:txBody>
                    <a:bodyPr/>
                    <a:lstStyle/>
                    <a:p>
                      <a:r>
                        <a:rPr kumimoji="1" lang="ja-JP" altLang="en-US" sz="1600" dirty="0" smtClean="0"/>
                        <a:t>動詞</a:t>
                      </a:r>
                      <a:endParaRPr kumimoji="1" lang="ja-JP" altLang="en-US" sz="1600" dirty="0"/>
                    </a:p>
                  </a:txBody>
                  <a:tcPr/>
                </a:tc>
                <a:tc>
                  <a:txBody>
                    <a:bodyPr/>
                    <a:lstStyle/>
                    <a:p>
                      <a:r>
                        <a:rPr kumimoji="1" lang="ja-JP" altLang="en-US" sz="1600" dirty="0" smtClean="0"/>
                        <a:t>直接目的語</a:t>
                      </a:r>
                      <a:endParaRPr kumimoji="1" lang="ja-JP" altLang="en-US" sz="1600" dirty="0"/>
                    </a:p>
                  </a:txBody>
                  <a:tcPr/>
                </a:tc>
                <a:tc>
                  <a:txBody>
                    <a:bodyPr/>
                    <a:lstStyle/>
                    <a:p>
                      <a:r>
                        <a:rPr kumimoji="1" lang="ja-JP" altLang="en-US" sz="1600" dirty="0" smtClean="0"/>
                        <a:t>間接目的語</a:t>
                      </a:r>
                      <a:endParaRPr kumimoji="1" lang="ja-JP" altLang="en-US" sz="1600" dirty="0"/>
                    </a:p>
                  </a:txBody>
                  <a:tcPr/>
                </a:tc>
              </a:tr>
              <a:tr h="370840">
                <a:tc>
                  <a:txBody>
                    <a:bodyPr/>
                    <a:lstStyle/>
                    <a:p>
                      <a:r>
                        <a:rPr kumimoji="1" lang="ja-JP" altLang="en-US" sz="1600" dirty="0" smtClean="0"/>
                        <a:t>動詞</a:t>
                      </a:r>
                      <a:r>
                        <a:rPr kumimoji="1" lang="en-US" altLang="ja-JP" sz="1600" dirty="0" smtClean="0"/>
                        <a:t>1</a:t>
                      </a:r>
                      <a:endParaRPr kumimoji="1" lang="ja-JP" altLang="en-US" sz="1600" dirty="0"/>
                    </a:p>
                  </a:txBody>
                  <a:tcPr/>
                </a:tc>
                <a:tc>
                  <a:txBody>
                    <a:bodyPr/>
                    <a:lstStyle/>
                    <a:p>
                      <a:r>
                        <a:rPr kumimoji="1" lang="ja-JP" altLang="en-US" sz="1600" dirty="0" smtClean="0"/>
                        <a:t>名詞</a:t>
                      </a:r>
                      <a:r>
                        <a:rPr kumimoji="1" lang="en-US" altLang="ja-JP" sz="1600" dirty="0" smtClean="0"/>
                        <a:t>2</a:t>
                      </a:r>
                      <a:endParaRPr kumimoji="1" lang="ja-JP" altLang="en-US" sz="1600" dirty="0"/>
                    </a:p>
                  </a:txBody>
                  <a:tcPr/>
                </a:tc>
                <a:tc>
                  <a:txBody>
                    <a:bodyPr/>
                    <a:lstStyle/>
                    <a:p>
                      <a:r>
                        <a:rPr kumimoji="1" lang="ja-JP" altLang="en-US" sz="1600" dirty="0" smtClean="0"/>
                        <a:t>名詞</a:t>
                      </a:r>
                      <a:r>
                        <a:rPr kumimoji="1" lang="en-US" altLang="ja-JP" sz="1600" dirty="0" smtClean="0"/>
                        <a:t>4</a:t>
                      </a:r>
                      <a:endParaRPr kumimoji="1" lang="ja-JP" altLang="en-US" sz="1600" dirty="0"/>
                    </a:p>
                  </a:txBody>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just"/>
            <a:r>
              <a:rPr kumimoji="1" lang="ja-JP" altLang="en-US" dirty="0" smtClean="0"/>
              <a:t>パターンマッチ</a:t>
            </a:r>
            <a:endParaRPr kumimoji="1" lang="ja-JP" altLang="en-US" dirty="0"/>
          </a:p>
        </p:txBody>
      </p:sp>
      <p:sp>
        <p:nvSpPr>
          <p:cNvPr id="3" name="コンテンツ プレースホルダ 2"/>
          <p:cNvSpPr>
            <a:spLocks noGrp="1"/>
          </p:cNvSpPr>
          <p:nvPr>
            <p:ph idx="1"/>
          </p:nvPr>
        </p:nvSpPr>
        <p:spPr>
          <a:xfrm>
            <a:off x="457200" y="1285861"/>
            <a:ext cx="8229600" cy="1500198"/>
          </a:xfrm>
        </p:spPr>
        <p:txBody>
          <a:bodyPr>
            <a:normAutofit fontScale="70000" lnSpcReduction="20000"/>
          </a:bodyPr>
          <a:lstStyle/>
          <a:p>
            <a:pPr marL="514350" indent="-514350" algn="just">
              <a:buFont typeface="+mj-lt"/>
              <a:buAutoNum type="arabicPeriod"/>
            </a:pPr>
            <a:r>
              <a:rPr lang="ja-JP" altLang="en-US" dirty="0" smtClean="0"/>
              <a:t>ワイルドカード以外で抽出パターンの品詞とメソッド情報の品詞が一致するか，抽出パターン中で同じ番号の単語の出現位置とメソッド情報中の同じ番号の単語の出現位置が一致するか検査</a:t>
            </a:r>
            <a:endParaRPr lang="en-US" altLang="ja-JP" dirty="0" smtClean="0"/>
          </a:p>
          <a:p>
            <a:pPr marL="514350" indent="-514350">
              <a:buFont typeface="+mj-lt"/>
              <a:buAutoNum type="arabicPeriod"/>
            </a:pPr>
            <a:r>
              <a:rPr lang="ja-JP" altLang="en-US" dirty="0" smtClean="0"/>
              <a:t>一致していた場合抽出パターンの指定に従い動詞，直接目的語，間接目的語を抽出</a:t>
            </a:r>
            <a:endParaRPr lang="en-US" altLang="ja-JP" dirty="0" smtClean="0"/>
          </a:p>
        </p:txBody>
      </p:sp>
      <p:sp>
        <p:nvSpPr>
          <p:cNvPr id="19" name="正方形/長方形 18"/>
          <p:cNvSpPr/>
          <p:nvPr/>
        </p:nvSpPr>
        <p:spPr>
          <a:xfrm>
            <a:off x="71406" y="3000372"/>
            <a:ext cx="5500758" cy="1214446"/>
          </a:xfrm>
          <a:prstGeom prst="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20" name="テキスト ボックス 19"/>
          <p:cNvSpPr txBox="1"/>
          <p:nvPr/>
        </p:nvSpPr>
        <p:spPr>
          <a:xfrm>
            <a:off x="0" y="3000372"/>
            <a:ext cx="642942" cy="369332"/>
          </a:xfrm>
          <a:prstGeom prst="rect">
            <a:avLst/>
          </a:prstGeom>
          <a:noFill/>
        </p:spPr>
        <p:txBody>
          <a:bodyPr wrap="square" rtlCol="0">
            <a:spAutoFit/>
          </a:bodyPr>
          <a:lstStyle/>
          <a:p>
            <a:r>
              <a:rPr lang="en-US" altLang="ja-JP" dirty="0" smtClean="0"/>
              <a:t>void    </a:t>
            </a:r>
            <a:endParaRPr kumimoji="1" lang="ja-JP" altLang="en-US" dirty="0"/>
          </a:p>
        </p:txBody>
      </p:sp>
      <p:sp>
        <p:nvSpPr>
          <p:cNvPr id="23" name="テキスト ボックス 22"/>
          <p:cNvSpPr txBox="1"/>
          <p:nvPr/>
        </p:nvSpPr>
        <p:spPr>
          <a:xfrm>
            <a:off x="857256" y="3000372"/>
            <a:ext cx="2571736" cy="369332"/>
          </a:xfrm>
          <a:prstGeom prst="rect">
            <a:avLst/>
          </a:prstGeom>
          <a:noFill/>
        </p:spPr>
        <p:txBody>
          <a:bodyPr wrap="square" rtlCol="0">
            <a:spAutoFit/>
          </a:bodyPr>
          <a:lstStyle/>
          <a:p>
            <a:r>
              <a:rPr lang="en-US" altLang="ja-JP" dirty="0" smtClean="0"/>
              <a:t>Create</a:t>
            </a:r>
            <a:r>
              <a:rPr lang="ja-JP" altLang="en-US" dirty="0" smtClean="0"/>
              <a:t> </a:t>
            </a:r>
            <a:r>
              <a:rPr lang="en-US" altLang="ja-JP" dirty="0" smtClean="0"/>
              <a:t>Ticket</a:t>
            </a:r>
            <a:r>
              <a:rPr lang="ja-JP" altLang="en-US" dirty="0" smtClean="0"/>
              <a:t> </a:t>
            </a:r>
            <a:r>
              <a:rPr lang="en-US" altLang="ja-JP" dirty="0" smtClean="0"/>
              <a:t>For</a:t>
            </a:r>
            <a:r>
              <a:rPr lang="ja-JP" altLang="en-US" dirty="0" smtClean="0"/>
              <a:t> </a:t>
            </a:r>
            <a:r>
              <a:rPr lang="en-US" altLang="ja-JP" dirty="0" smtClean="0"/>
              <a:t>User</a:t>
            </a:r>
            <a:endParaRPr kumimoji="1" lang="ja-JP" altLang="en-US" dirty="0"/>
          </a:p>
        </p:txBody>
      </p:sp>
      <p:sp>
        <p:nvSpPr>
          <p:cNvPr id="24" name="テキスト ボックス 23"/>
          <p:cNvSpPr txBox="1"/>
          <p:nvPr/>
        </p:nvSpPr>
        <p:spPr>
          <a:xfrm>
            <a:off x="3643338" y="3000372"/>
            <a:ext cx="671979" cy="369332"/>
          </a:xfrm>
          <a:prstGeom prst="rect">
            <a:avLst/>
          </a:prstGeom>
          <a:noFill/>
        </p:spPr>
        <p:txBody>
          <a:bodyPr wrap="square" rtlCol="0">
            <a:spAutoFit/>
          </a:bodyPr>
          <a:lstStyle/>
          <a:p>
            <a:r>
              <a:rPr kumimoji="1" lang="en-US" altLang="ja-JP" dirty="0" smtClean="0"/>
              <a:t>User</a:t>
            </a:r>
            <a:endParaRPr kumimoji="1" lang="ja-JP" altLang="en-US" dirty="0"/>
          </a:p>
        </p:txBody>
      </p:sp>
      <p:sp>
        <p:nvSpPr>
          <p:cNvPr id="25" name="テキスト ボックス 24"/>
          <p:cNvSpPr txBox="1"/>
          <p:nvPr/>
        </p:nvSpPr>
        <p:spPr>
          <a:xfrm>
            <a:off x="4572032" y="3000372"/>
            <a:ext cx="864339" cy="369332"/>
          </a:xfrm>
          <a:prstGeom prst="rect">
            <a:avLst/>
          </a:prstGeom>
          <a:noFill/>
        </p:spPr>
        <p:txBody>
          <a:bodyPr wrap="square" rtlCol="0">
            <a:spAutoFit/>
          </a:bodyPr>
          <a:lstStyle/>
          <a:p>
            <a:r>
              <a:rPr kumimoji="1" lang="en-US" altLang="ja-JP" dirty="0" smtClean="0"/>
              <a:t>Server</a:t>
            </a:r>
            <a:endParaRPr kumimoji="1" lang="ja-JP" altLang="en-US" dirty="0"/>
          </a:p>
        </p:txBody>
      </p:sp>
      <p:sp>
        <p:nvSpPr>
          <p:cNvPr id="26" name="下矢印 25"/>
          <p:cNvSpPr/>
          <p:nvPr/>
        </p:nvSpPr>
        <p:spPr>
          <a:xfrm>
            <a:off x="142876" y="3429000"/>
            <a:ext cx="357190" cy="40481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下矢印 26"/>
          <p:cNvSpPr/>
          <p:nvPr/>
        </p:nvSpPr>
        <p:spPr>
          <a:xfrm>
            <a:off x="1714512" y="3429000"/>
            <a:ext cx="357190" cy="40481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テキスト ボックス 27"/>
          <p:cNvSpPr txBox="1"/>
          <p:nvPr/>
        </p:nvSpPr>
        <p:spPr>
          <a:xfrm>
            <a:off x="0" y="3857628"/>
            <a:ext cx="607859" cy="369332"/>
          </a:xfrm>
          <a:prstGeom prst="rect">
            <a:avLst/>
          </a:prstGeom>
          <a:noFill/>
        </p:spPr>
        <p:txBody>
          <a:bodyPr wrap="square" rtlCol="0">
            <a:spAutoFit/>
          </a:bodyPr>
          <a:lstStyle/>
          <a:p>
            <a:r>
              <a:rPr lang="en-US" altLang="ja-JP" dirty="0" smtClean="0"/>
              <a:t>void</a:t>
            </a:r>
            <a:endParaRPr kumimoji="1" lang="ja-JP" altLang="en-US" dirty="0"/>
          </a:p>
        </p:txBody>
      </p:sp>
      <p:sp>
        <p:nvSpPr>
          <p:cNvPr id="29" name="テキスト ボックス 28"/>
          <p:cNvSpPr txBox="1"/>
          <p:nvPr/>
        </p:nvSpPr>
        <p:spPr>
          <a:xfrm>
            <a:off x="785818" y="3857628"/>
            <a:ext cx="2659702" cy="338554"/>
          </a:xfrm>
          <a:prstGeom prst="rect">
            <a:avLst/>
          </a:prstGeom>
          <a:noFill/>
        </p:spPr>
        <p:txBody>
          <a:bodyPr wrap="square" rtlCol="0">
            <a:spAutoFit/>
          </a:bodyPr>
          <a:lstStyle/>
          <a:p>
            <a:r>
              <a:rPr lang="ja-JP" altLang="en-US" sz="1600" dirty="0" smtClean="0"/>
              <a:t>動詞</a:t>
            </a:r>
            <a:r>
              <a:rPr lang="en-US" altLang="ja-JP" sz="1600" dirty="0" smtClean="0"/>
              <a:t>1</a:t>
            </a:r>
            <a:r>
              <a:rPr lang="ja-JP" altLang="en-US" sz="1600" dirty="0" smtClean="0"/>
              <a:t> 名詞</a:t>
            </a:r>
            <a:r>
              <a:rPr lang="en-US" altLang="ja-JP" sz="1600" dirty="0" smtClean="0"/>
              <a:t>2</a:t>
            </a:r>
            <a:r>
              <a:rPr lang="ja-JP" altLang="en-US" sz="1600" dirty="0" smtClean="0"/>
              <a:t> 前置詞</a:t>
            </a:r>
            <a:r>
              <a:rPr lang="en-US" altLang="ja-JP" sz="1600" dirty="0" smtClean="0"/>
              <a:t>3</a:t>
            </a:r>
            <a:r>
              <a:rPr lang="ja-JP" altLang="en-US" sz="1600" dirty="0" smtClean="0"/>
              <a:t> 名詞</a:t>
            </a:r>
            <a:r>
              <a:rPr lang="en-US" altLang="ja-JP" sz="1600" dirty="0" smtClean="0"/>
              <a:t>4</a:t>
            </a:r>
            <a:endParaRPr kumimoji="1" lang="ja-JP" altLang="en-US" sz="1600" dirty="0"/>
          </a:p>
        </p:txBody>
      </p:sp>
      <p:sp>
        <p:nvSpPr>
          <p:cNvPr id="30" name="テキスト ボックス 29"/>
          <p:cNvSpPr txBox="1"/>
          <p:nvPr/>
        </p:nvSpPr>
        <p:spPr>
          <a:xfrm>
            <a:off x="3571900" y="3857628"/>
            <a:ext cx="774571" cy="369332"/>
          </a:xfrm>
          <a:prstGeom prst="rect">
            <a:avLst/>
          </a:prstGeom>
          <a:noFill/>
        </p:spPr>
        <p:txBody>
          <a:bodyPr wrap="square" rtlCol="0">
            <a:spAutoFit/>
          </a:bodyPr>
          <a:lstStyle/>
          <a:p>
            <a:r>
              <a:rPr kumimoji="1" lang="ja-JP" altLang="en-US" dirty="0" smtClean="0"/>
              <a:t>名詞</a:t>
            </a:r>
            <a:r>
              <a:rPr lang="en-US" altLang="ja-JP" dirty="0" smtClean="0"/>
              <a:t>4</a:t>
            </a:r>
            <a:endParaRPr kumimoji="1" lang="ja-JP" altLang="en-US" dirty="0"/>
          </a:p>
        </p:txBody>
      </p:sp>
      <p:sp>
        <p:nvSpPr>
          <p:cNvPr id="31" name="下矢印 30"/>
          <p:cNvSpPr/>
          <p:nvPr/>
        </p:nvSpPr>
        <p:spPr>
          <a:xfrm>
            <a:off x="3786214" y="3429000"/>
            <a:ext cx="357190" cy="40481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下矢印 31"/>
          <p:cNvSpPr/>
          <p:nvPr/>
        </p:nvSpPr>
        <p:spPr>
          <a:xfrm>
            <a:off x="4857784" y="3429000"/>
            <a:ext cx="357190" cy="40481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テキスト ボックス 32"/>
          <p:cNvSpPr txBox="1"/>
          <p:nvPr/>
        </p:nvSpPr>
        <p:spPr>
          <a:xfrm>
            <a:off x="4643470" y="3857628"/>
            <a:ext cx="774571" cy="369332"/>
          </a:xfrm>
          <a:prstGeom prst="rect">
            <a:avLst/>
          </a:prstGeom>
          <a:noFill/>
        </p:spPr>
        <p:txBody>
          <a:bodyPr wrap="square" rtlCol="0">
            <a:spAutoFit/>
          </a:bodyPr>
          <a:lstStyle/>
          <a:p>
            <a:r>
              <a:rPr kumimoji="1" lang="ja-JP" altLang="en-US" dirty="0" smtClean="0"/>
              <a:t>名詞</a:t>
            </a:r>
            <a:r>
              <a:rPr lang="en-US" altLang="ja-JP" dirty="0" smtClean="0"/>
              <a:t>5</a:t>
            </a:r>
            <a:endParaRPr kumimoji="1" lang="ja-JP" altLang="en-US" dirty="0"/>
          </a:p>
        </p:txBody>
      </p:sp>
      <p:sp>
        <p:nvSpPr>
          <p:cNvPr id="34" name="テキスト ボックス 33"/>
          <p:cNvSpPr txBox="1"/>
          <p:nvPr/>
        </p:nvSpPr>
        <p:spPr>
          <a:xfrm>
            <a:off x="214282" y="4572008"/>
            <a:ext cx="817853" cy="369332"/>
          </a:xfrm>
          <a:prstGeom prst="rect">
            <a:avLst/>
          </a:prstGeom>
          <a:noFill/>
        </p:spPr>
        <p:txBody>
          <a:bodyPr wrap="none" rtlCol="0">
            <a:spAutoFit/>
          </a:bodyPr>
          <a:lstStyle/>
          <a:p>
            <a:r>
              <a:rPr kumimoji="1" lang="ja-JP" altLang="en-US" dirty="0" smtClean="0"/>
              <a:t>戻り値</a:t>
            </a:r>
            <a:endParaRPr kumimoji="1" lang="ja-JP" altLang="en-US" dirty="0"/>
          </a:p>
        </p:txBody>
      </p:sp>
      <p:sp>
        <p:nvSpPr>
          <p:cNvPr id="35" name="テキスト ボックス 34"/>
          <p:cNvSpPr txBox="1"/>
          <p:nvPr/>
        </p:nvSpPr>
        <p:spPr>
          <a:xfrm>
            <a:off x="1714448" y="4572008"/>
            <a:ext cx="1101584" cy="369332"/>
          </a:xfrm>
          <a:prstGeom prst="rect">
            <a:avLst/>
          </a:prstGeom>
          <a:noFill/>
        </p:spPr>
        <p:txBody>
          <a:bodyPr wrap="none" rtlCol="0">
            <a:spAutoFit/>
          </a:bodyPr>
          <a:lstStyle/>
          <a:p>
            <a:r>
              <a:rPr kumimoji="1" lang="ja-JP" altLang="en-US" dirty="0" smtClean="0"/>
              <a:t>メソッド名</a:t>
            </a:r>
            <a:endParaRPr kumimoji="1" lang="ja-JP" altLang="en-US" dirty="0"/>
          </a:p>
        </p:txBody>
      </p:sp>
      <p:sp>
        <p:nvSpPr>
          <p:cNvPr id="36" name="テキスト ボックス 35"/>
          <p:cNvSpPr txBox="1"/>
          <p:nvPr/>
        </p:nvSpPr>
        <p:spPr>
          <a:xfrm>
            <a:off x="4071902" y="4572008"/>
            <a:ext cx="646331" cy="369332"/>
          </a:xfrm>
          <a:prstGeom prst="rect">
            <a:avLst/>
          </a:prstGeom>
          <a:noFill/>
        </p:spPr>
        <p:txBody>
          <a:bodyPr wrap="square" rtlCol="0">
            <a:spAutoFit/>
          </a:bodyPr>
          <a:lstStyle/>
          <a:p>
            <a:r>
              <a:rPr kumimoji="1" lang="ja-JP" altLang="en-US" dirty="0" smtClean="0"/>
              <a:t>引数</a:t>
            </a:r>
            <a:endParaRPr kumimoji="1" lang="ja-JP" altLang="en-US" dirty="0"/>
          </a:p>
        </p:txBody>
      </p:sp>
      <p:sp>
        <p:nvSpPr>
          <p:cNvPr id="37" name="テキスト ボックス 36"/>
          <p:cNvSpPr txBox="1"/>
          <p:nvPr/>
        </p:nvSpPr>
        <p:spPr>
          <a:xfrm>
            <a:off x="5357786" y="4572008"/>
            <a:ext cx="995785" cy="369332"/>
          </a:xfrm>
          <a:prstGeom prst="rect">
            <a:avLst/>
          </a:prstGeom>
          <a:noFill/>
        </p:spPr>
        <p:txBody>
          <a:bodyPr wrap="none" rtlCol="0">
            <a:spAutoFit/>
          </a:bodyPr>
          <a:lstStyle/>
          <a:p>
            <a:r>
              <a:rPr kumimoji="1" lang="ja-JP" altLang="en-US" dirty="0" smtClean="0"/>
              <a:t>クラス名</a:t>
            </a:r>
            <a:endParaRPr kumimoji="1" lang="ja-JP" altLang="en-US" dirty="0"/>
          </a:p>
        </p:txBody>
      </p:sp>
      <p:sp>
        <p:nvSpPr>
          <p:cNvPr id="38" name="下矢印 37"/>
          <p:cNvSpPr/>
          <p:nvPr/>
        </p:nvSpPr>
        <p:spPr>
          <a:xfrm>
            <a:off x="428596" y="4929198"/>
            <a:ext cx="285752"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テキスト ボックス 38"/>
          <p:cNvSpPr txBox="1"/>
          <p:nvPr/>
        </p:nvSpPr>
        <p:spPr>
          <a:xfrm>
            <a:off x="285720" y="5286388"/>
            <a:ext cx="607859" cy="369332"/>
          </a:xfrm>
          <a:prstGeom prst="rect">
            <a:avLst/>
          </a:prstGeom>
          <a:noFill/>
        </p:spPr>
        <p:txBody>
          <a:bodyPr wrap="none" rtlCol="0">
            <a:spAutoFit/>
          </a:bodyPr>
          <a:lstStyle/>
          <a:p>
            <a:r>
              <a:rPr kumimoji="1" lang="en-US" altLang="ja-JP" dirty="0" smtClean="0"/>
              <a:t>void</a:t>
            </a:r>
            <a:endParaRPr kumimoji="1" lang="ja-JP" altLang="en-US" dirty="0"/>
          </a:p>
        </p:txBody>
      </p:sp>
      <p:sp>
        <p:nvSpPr>
          <p:cNvPr id="40" name="テキスト ボックス 39"/>
          <p:cNvSpPr txBox="1"/>
          <p:nvPr/>
        </p:nvSpPr>
        <p:spPr>
          <a:xfrm>
            <a:off x="1071506" y="5286388"/>
            <a:ext cx="2659702" cy="338554"/>
          </a:xfrm>
          <a:prstGeom prst="rect">
            <a:avLst/>
          </a:prstGeom>
          <a:noFill/>
        </p:spPr>
        <p:txBody>
          <a:bodyPr wrap="none" rtlCol="0">
            <a:spAutoFit/>
          </a:bodyPr>
          <a:lstStyle/>
          <a:p>
            <a:r>
              <a:rPr lang="ja-JP" altLang="en-US" sz="1600" dirty="0" smtClean="0"/>
              <a:t>動詞</a:t>
            </a:r>
            <a:r>
              <a:rPr lang="en-US" altLang="ja-JP" sz="1600" dirty="0" smtClean="0"/>
              <a:t>1</a:t>
            </a:r>
            <a:r>
              <a:rPr lang="ja-JP" altLang="en-US" sz="1600" dirty="0" smtClean="0"/>
              <a:t> 名詞</a:t>
            </a:r>
            <a:r>
              <a:rPr lang="en-US" altLang="ja-JP" sz="1600" dirty="0" smtClean="0"/>
              <a:t>2</a:t>
            </a:r>
            <a:r>
              <a:rPr lang="ja-JP" altLang="en-US" sz="1600" dirty="0" smtClean="0"/>
              <a:t> 前置詞</a:t>
            </a:r>
            <a:r>
              <a:rPr lang="en-US" altLang="ja-JP" sz="1600" dirty="0" smtClean="0"/>
              <a:t>3</a:t>
            </a:r>
            <a:r>
              <a:rPr lang="ja-JP" altLang="en-US" sz="1600" dirty="0" smtClean="0"/>
              <a:t> 名詞</a:t>
            </a:r>
            <a:r>
              <a:rPr lang="en-US" altLang="ja-JP" sz="1600" dirty="0" smtClean="0"/>
              <a:t>4</a:t>
            </a:r>
            <a:endParaRPr kumimoji="1" lang="ja-JP" altLang="en-US" sz="1600" dirty="0"/>
          </a:p>
        </p:txBody>
      </p:sp>
      <p:sp>
        <p:nvSpPr>
          <p:cNvPr id="41" name="下矢印 40"/>
          <p:cNvSpPr/>
          <p:nvPr/>
        </p:nvSpPr>
        <p:spPr>
          <a:xfrm>
            <a:off x="2071638" y="4929198"/>
            <a:ext cx="285752"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下矢印 41"/>
          <p:cNvSpPr/>
          <p:nvPr/>
        </p:nvSpPr>
        <p:spPr>
          <a:xfrm>
            <a:off x="4286216" y="5000636"/>
            <a:ext cx="285752" cy="27635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テキスト ボックス 42"/>
          <p:cNvSpPr txBox="1"/>
          <p:nvPr/>
        </p:nvSpPr>
        <p:spPr>
          <a:xfrm>
            <a:off x="3857588" y="5286388"/>
            <a:ext cx="1428760" cy="338554"/>
          </a:xfrm>
          <a:prstGeom prst="rect">
            <a:avLst/>
          </a:prstGeom>
          <a:noFill/>
        </p:spPr>
        <p:txBody>
          <a:bodyPr wrap="square" rtlCol="0">
            <a:spAutoFit/>
          </a:bodyPr>
          <a:lstStyle/>
          <a:p>
            <a:r>
              <a:rPr kumimoji="1" lang="ja-JP" altLang="en-US" sz="1600" dirty="0" smtClean="0"/>
              <a:t>ワイルドカード</a:t>
            </a:r>
            <a:endParaRPr kumimoji="1" lang="ja-JP" altLang="en-US" sz="1600" dirty="0"/>
          </a:p>
        </p:txBody>
      </p:sp>
      <p:sp>
        <p:nvSpPr>
          <p:cNvPr id="44" name="下矢印 43"/>
          <p:cNvSpPr/>
          <p:nvPr/>
        </p:nvSpPr>
        <p:spPr>
          <a:xfrm>
            <a:off x="5643538" y="4929198"/>
            <a:ext cx="285752"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テキスト ボックス 44"/>
          <p:cNvSpPr txBox="1"/>
          <p:nvPr/>
        </p:nvSpPr>
        <p:spPr>
          <a:xfrm>
            <a:off x="5214910" y="5286388"/>
            <a:ext cx="1428760" cy="338554"/>
          </a:xfrm>
          <a:prstGeom prst="rect">
            <a:avLst/>
          </a:prstGeom>
          <a:noFill/>
        </p:spPr>
        <p:txBody>
          <a:bodyPr wrap="square" rtlCol="0">
            <a:spAutoFit/>
          </a:bodyPr>
          <a:lstStyle/>
          <a:p>
            <a:r>
              <a:rPr kumimoji="1" lang="ja-JP" altLang="en-US" sz="1600" dirty="0" smtClean="0"/>
              <a:t>ワイルドカード</a:t>
            </a:r>
            <a:endParaRPr kumimoji="1" lang="ja-JP" altLang="en-US" sz="1600" dirty="0"/>
          </a:p>
        </p:txBody>
      </p:sp>
      <p:sp>
        <p:nvSpPr>
          <p:cNvPr id="46" name="正方形/長方形 45"/>
          <p:cNvSpPr/>
          <p:nvPr/>
        </p:nvSpPr>
        <p:spPr>
          <a:xfrm>
            <a:off x="214282" y="4572008"/>
            <a:ext cx="6429388" cy="1143008"/>
          </a:xfrm>
          <a:prstGeom prst="rect">
            <a:avLst/>
          </a:prstGeom>
          <a:no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p>
        </p:txBody>
      </p:sp>
      <p:sp>
        <p:nvSpPr>
          <p:cNvPr id="47" name="屈折矢印 46"/>
          <p:cNvSpPr/>
          <p:nvPr/>
        </p:nvSpPr>
        <p:spPr>
          <a:xfrm rot="5400000">
            <a:off x="1214458" y="5715004"/>
            <a:ext cx="571480" cy="571504"/>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48" name="表 47"/>
          <p:cNvGraphicFramePr>
            <a:graphicFrameLocks noGrp="1"/>
          </p:cNvGraphicFramePr>
          <p:nvPr/>
        </p:nvGraphicFramePr>
        <p:xfrm>
          <a:off x="5786414" y="2857496"/>
          <a:ext cx="3357586" cy="741680"/>
        </p:xfrm>
        <a:graphic>
          <a:graphicData uri="http://schemas.openxmlformats.org/drawingml/2006/table">
            <a:tbl>
              <a:tblPr firstRow="1" bandRow="1">
                <a:tableStyleId>{21E4AEA4-8DFA-4A89-87EB-49C32662AFE0}</a:tableStyleId>
              </a:tblPr>
              <a:tblGrid>
                <a:gridCol w="785850"/>
                <a:gridCol w="1214414"/>
                <a:gridCol w="1357322"/>
              </a:tblGrid>
              <a:tr h="370840">
                <a:tc>
                  <a:txBody>
                    <a:bodyPr/>
                    <a:lstStyle/>
                    <a:p>
                      <a:r>
                        <a:rPr kumimoji="1" lang="ja-JP" altLang="en-US" sz="1600" dirty="0" smtClean="0"/>
                        <a:t>動詞</a:t>
                      </a:r>
                      <a:endParaRPr kumimoji="1" lang="ja-JP" altLang="en-US" sz="1600" dirty="0"/>
                    </a:p>
                  </a:txBody>
                  <a:tcPr/>
                </a:tc>
                <a:tc>
                  <a:txBody>
                    <a:bodyPr/>
                    <a:lstStyle/>
                    <a:p>
                      <a:r>
                        <a:rPr kumimoji="1" lang="ja-JP" altLang="en-US" sz="1600" dirty="0" smtClean="0"/>
                        <a:t>直接目的語</a:t>
                      </a:r>
                      <a:endParaRPr kumimoji="1" lang="ja-JP" altLang="en-US" sz="1600" dirty="0"/>
                    </a:p>
                  </a:txBody>
                  <a:tcPr/>
                </a:tc>
                <a:tc>
                  <a:txBody>
                    <a:bodyPr/>
                    <a:lstStyle/>
                    <a:p>
                      <a:r>
                        <a:rPr kumimoji="1" lang="ja-JP" altLang="en-US" sz="1600" dirty="0" smtClean="0"/>
                        <a:t>間接目的語</a:t>
                      </a:r>
                      <a:endParaRPr kumimoji="1" lang="ja-JP" altLang="en-US" sz="1600" dirty="0"/>
                    </a:p>
                  </a:txBody>
                  <a:tcPr/>
                </a:tc>
              </a:tr>
              <a:tr h="370840">
                <a:tc>
                  <a:txBody>
                    <a:bodyPr/>
                    <a:lstStyle/>
                    <a:p>
                      <a:r>
                        <a:rPr kumimoji="1" lang="en-US" altLang="ja-JP" sz="1600" dirty="0" smtClean="0"/>
                        <a:t>create</a:t>
                      </a:r>
                      <a:endParaRPr kumimoji="1" lang="ja-JP" altLang="en-US" sz="1600" dirty="0"/>
                    </a:p>
                  </a:txBody>
                  <a:tcPr/>
                </a:tc>
                <a:tc>
                  <a:txBody>
                    <a:bodyPr/>
                    <a:lstStyle/>
                    <a:p>
                      <a:r>
                        <a:rPr kumimoji="1" lang="en-US" altLang="ja-JP" sz="1600" dirty="0" smtClean="0"/>
                        <a:t>Ticket</a:t>
                      </a:r>
                      <a:endParaRPr kumimoji="1" lang="ja-JP" altLang="en-US" sz="1600" dirty="0"/>
                    </a:p>
                  </a:txBody>
                  <a:tcPr/>
                </a:tc>
                <a:tc>
                  <a:txBody>
                    <a:bodyPr/>
                    <a:lstStyle/>
                    <a:p>
                      <a:r>
                        <a:rPr kumimoji="1" lang="en-US" altLang="ja-JP" sz="1600" dirty="0" smtClean="0"/>
                        <a:t>User</a:t>
                      </a:r>
                      <a:endParaRPr kumimoji="1" lang="ja-JP" altLang="en-US" sz="1600" dirty="0"/>
                    </a:p>
                  </a:txBody>
                  <a:tcPr/>
                </a:tc>
              </a:tr>
            </a:tbl>
          </a:graphicData>
        </a:graphic>
      </p:graphicFrame>
      <p:graphicFrame>
        <p:nvGraphicFramePr>
          <p:cNvPr id="49" name="表 48"/>
          <p:cNvGraphicFramePr>
            <a:graphicFrameLocks noGrp="1"/>
          </p:cNvGraphicFramePr>
          <p:nvPr/>
        </p:nvGraphicFramePr>
        <p:xfrm>
          <a:off x="1857356" y="5786454"/>
          <a:ext cx="3357586" cy="706120"/>
        </p:xfrm>
        <a:graphic>
          <a:graphicData uri="http://schemas.openxmlformats.org/drawingml/2006/table">
            <a:tbl>
              <a:tblPr firstRow="1" bandRow="1">
                <a:tableStyleId>{21E4AEA4-8DFA-4A89-87EB-49C32662AFE0}</a:tableStyleId>
              </a:tblPr>
              <a:tblGrid>
                <a:gridCol w="714380"/>
                <a:gridCol w="1285884"/>
                <a:gridCol w="1357322"/>
              </a:tblGrid>
              <a:tr h="0">
                <a:tc>
                  <a:txBody>
                    <a:bodyPr/>
                    <a:lstStyle/>
                    <a:p>
                      <a:r>
                        <a:rPr kumimoji="1" lang="ja-JP" altLang="en-US" sz="1600" dirty="0" smtClean="0"/>
                        <a:t>動詞</a:t>
                      </a:r>
                      <a:endParaRPr kumimoji="1" lang="ja-JP" altLang="en-US" sz="1600" dirty="0"/>
                    </a:p>
                  </a:txBody>
                  <a:tcPr/>
                </a:tc>
                <a:tc>
                  <a:txBody>
                    <a:bodyPr/>
                    <a:lstStyle/>
                    <a:p>
                      <a:r>
                        <a:rPr kumimoji="1" lang="ja-JP" altLang="en-US" sz="1600" dirty="0" smtClean="0"/>
                        <a:t>直接目的語</a:t>
                      </a:r>
                      <a:endParaRPr kumimoji="1" lang="ja-JP" altLang="en-US" sz="1600" dirty="0"/>
                    </a:p>
                  </a:txBody>
                  <a:tcPr/>
                </a:tc>
                <a:tc>
                  <a:txBody>
                    <a:bodyPr/>
                    <a:lstStyle/>
                    <a:p>
                      <a:r>
                        <a:rPr kumimoji="1" lang="ja-JP" altLang="en-US" sz="1600" dirty="0" smtClean="0"/>
                        <a:t>間接目的語</a:t>
                      </a:r>
                      <a:endParaRPr kumimoji="1" lang="ja-JP" altLang="en-US" sz="1600" dirty="0"/>
                    </a:p>
                  </a:txBody>
                  <a:tcPr/>
                </a:tc>
              </a:tr>
              <a:tr h="370840">
                <a:tc>
                  <a:txBody>
                    <a:bodyPr/>
                    <a:lstStyle/>
                    <a:p>
                      <a:r>
                        <a:rPr kumimoji="1" lang="ja-JP" altLang="en-US" sz="1600" dirty="0" smtClean="0"/>
                        <a:t>動詞</a:t>
                      </a:r>
                      <a:r>
                        <a:rPr kumimoji="1" lang="en-US" altLang="ja-JP" sz="1600" dirty="0" smtClean="0"/>
                        <a:t>1</a:t>
                      </a:r>
                      <a:endParaRPr kumimoji="1" lang="ja-JP" altLang="en-US" sz="1600" dirty="0"/>
                    </a:p>
                  </a:txBody>
                  <a:tcPr/>
                </a:tc>
                <a:tc>
                  <a:txBody>
                    <a:bodyPr/>
                    <a:lstStyle/>
                    <a:p>
                      <a:r>
                        <a:rPr kumimoji="1" lang="ja-JP" altLang="en-US" sz="1600" dirty="0" smtClean="0"/>
                        <a:t>名詞</a:t>
                      </a:r>
                      <a:r>
                        <a:rPr kumimoji="1" lang="en-US" altLang="ja-JP" sz="1600" dirty="0" smtClean="0"/>
                        <a:t>2</a:t>
                      </a:r>
                      <a:endParaRPr kumimoji="1" lang="ja-JP" altLang="en-US" sz="1600" dirty="0"/>
                    </a:p>
                  </a:txBody>
                  <a:tcPr/>
                </a:tc>
                <a:tc>
                  <a:txBody>
                    <a:bodyPr/>
                    <a:lstStyle/>
                    <a:p>
                      <a:r>
                        <a:rPr kumimoji="1" lang="ja-JP" altLang="en-US" sz="1600" dirty="0" smtClean="0"/>
                        <a:t>名詞</a:t>
                      </a:r>
                      <a:r>
                        <a:rPr kumimoji="1" lang="en-US" altLang="ja-JP" sz="1600" dirty="0" smtClean="0"/>
                        <a:t>4</a:t>
                      </a:r>
                      <a:endParaRPr kumimoji="1" lang="ja-JP" altLang="en-US" sz="1600" dirty="0"/>
                    </a:p>
                  </a:txBody>
                  <a:tcPr/>
                </a:tc>
              </a:tr>
            </a:tbl>
          </a:graphicData>
        </a:graphic>
      </p:graphicFrame>
      <p:sp>
        <p:nvSpPr>
          <p:cNvPr id="50" name="右矢印 49"/>
          <p:cNvSpPr/>
          <p:nvPr/>
        </p:nvSpPr>
        <p:spPr>
          <a:xfrm rot="18135513">
            <a:off x="6418294" y="4453678"/>
            <a:ext cx="1845851"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右矢印 53"/>
          <p:cNvSpPr/>
          <p:nvPr/>
        </p:nvSpPr>
        <p:spPr>
          <a:xfrm rot="20311557">
            <a:off x="5921197" y="3688973"/>
            <a:ext cx="731630"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テキスト ボックス 57"/>
          <p:cNvSpPr txBox="1"/>
          <p:nvPr/>
        </p:nvSpPr>
        <p:spPr>
          <a:xfrm>
            <a:off x="0" y="2714620"/>
            <a:ext cx="1204176" cy="338554"/>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none" rtlCol="0">
            <a:spAutoFit/>
          </a:bodyPr>
          <a:lstStyle/>
          <a:p>
            <a:r>
              <a:rPr kumimoji="1" lang="ja-JP" altLang="en-US" sz="1600" b="1" dirty="0" smtClean="0"/>
              <a:t>メソッド情報</a:t>
            </a:r>
            <a:endParaRPr kumimoji="1" lang="ja-JP" altLang="en-US" sz="1600" b="1" dirty="0"/>
          </a:p>
        </p:txBody>
      </p:sp>
      <p:sp>
        <p:nvSpPr>
          <p:cNvPr id="59" name="テキスト ボックス 58"/>
          <p:cNvSpPr txBox="1"/>
          <p:nvPr/>
        </p:nvSpPr>
        <p:spPr>
          <a:xfrm>
            <a:off x="214282" y="4286256"/>
            <a:ext cx="1340432" cy="338554"/>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none" rtlCol="0">
            <a:spAutoFit/>
          </a:bodyPr>
          <a:lstStyle/>
          <a:p>
            <a:r>
              <a:rPr lang="ja-JP" altLang="en-US" sz="1600" b="1" dirty="0" smtClean="0"/>
              <a:t>抽出パターン</a:t>
            </a:r>
            <a:endParaRPr kumimoji="1" lang="ja-JP" altLang="en-US" sz="1600" b="1" dirty="0"/>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Sel-BlueMonday-white">
  <a:themeElements>
    <a:clrScheme name="sel-new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el-new2">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el-new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el-new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el-new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el-new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el-new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el-new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el-new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el-new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el-new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el-new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el-new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el-new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Sel-BlueMonday-white</Template>
  <TotalTime>4937</TotalTime>
  <Words>4659</Words>
  <Application>Microsoft Office PowerPoint</Application>
  <PresentationFormat>画面に合わせる (4:3)</PresentationFormat>
  <Paragraphs>948</Paragraphs>
  <Slides>67</Slides>
  <Notes>16</Notes>
  <HiddenSlides>51</HiddenSlides>
  <MMClips>0</MMClips>
  <ScaleCrop>false</ScaleCrop>
  <HeadingPairs>
    <vt:vector size="4" baseType="variant">
      <vt:variant>
        <vt:lpstr>テーマ</vt:lpstr>
      </vt:variant>
      <vt:variant>
        <vt:i4>1</vt:i4>
      </vt:variant>
      <vt:variant>
        <vt:lpstr>スライド タイトル</vt:lpstr>
      </vt:variant>
      <vt:variant>
        <vt:i4>67</vt:i4>
      </vt:variant>
    </vt:vector>
  </HeadingPairs>
  <TitlesOfParts>
    <vt:vector size="68" baseType="lpstr">
      <vt:lpstr>Sel-BlueMonday-white</vt:lpstr>
      <vt:lpstr>識別子の命名支援を目的とした動詞-目的語関係の辞書構築</vt:lpstr>
      <vt:lpstr>プログラム中の識別子</vt:lpstr>
      <vt:lpstr>動詞-目的語関係</vt:lpstr>
      <vt:lpstr>問題点</vt:lpstr>
      <vt:lpstr>提案手法</vt:lpstr>
      <vt:lpstr>提案手法の概要</vt:lpstr>
      <vt:lpstr>メソッド情報</vt:lpstr>
      <vt:lpstr>抽出パターン</vt:lpstr>
      <vt:lpstr>パターンマッチ</vt:lpstr>
      <vt:lpstr>評価実験</vt:lpstr>
      <vt:lpstr>実験方法</vt:lpstr>
      <vt:lpstr>実験結果</vt:lpstr>
      <vt:lpstr>被験者に適当と判断された例</vt:lpstr>
      <vt:lpstr>被験者に収録すべきでないと判断された例</vt:lpstr>
      <vt:lpstr>考察</vt:lpstr>
      <vt:lpstr>まとめと今後の課題</vt:lpstr>
      <vt:lpstr>抽出パターン</vt:lpstr>
      <vt:lpstr>パターンマッチ</vt:lpstr>
      <vt:lpstr>メソッド情報の獲得</vt:lpstr>
      <vt:lpstr>メソッド情報の獲得</vt:lpstr>
      <vt:lpstr>パターンマッチの例</vt:lpstr>
      <vt:lpstr>パターンマッチの例</vt:lpstr>
      <vt:lpstr>パターンマッチ</vt:lpstr>
      <vt:lpstr>メソッド情報の獲得</vt:lpstr>
      <vt:lpstr>不適当と判断された三つ組の例</vt:lpstr>
      <vt:lpstr>メソッド情報</vt:lpstr>
      <vt:lpstr>パターンマッチ</vt:lpstr>
      <vt:lpstr>既存の辞書の問題点</vt:lpstr>
      <vt:lpstr>抽出ルールによる動詞-目的語の抽出</vt:lpstr>
      <vt:lpstr>プログラム中の単語間の関係</vt:lpstr>
      <vt:lpstr>既存の辞書の問題点</vt:lpstr>
      <vt:lpstr>動詞-目的語の抽出</vt:lpstr>
      <vt:lpstr>シソーラスを用いた命名支援</vt:lpstr>
      <vt:lpstr>抽出した三つ組のふるい分け</vt:lpstr>
      <vt:lpstr>一般的な関係のふるいわけ</vt:lpstr>
      <vt:lpstr>シソーラス</vt:lpstr>
      <vt:lpstr>シソーラス作成に用いたソースコード</vt:lpstr>
      <vt:lpstr>メソッド情報の抽出</vt:lpstr>
      <vt:lpstr>概要</vt:lpstr>
      <vt:lpstr>頂いたコメント</vt:lpstr>
      <vt:lpstr>アンケート項目</vt:lpstr>
      <vt:lpstr>実験結果(1/4)</vt:lpstr>
      <vt:lpstr>実験結果(2/4)</vt:lpstr>
      <vt:lpstr>実験結果(3/4)</vt:lpstr>
      <vt:lpstr>実験結果(4/4)</vt:lpstr>
      <vt:lpstr>オブジェクト指向プログラムと動詞-目的語関係</vt:lpstr>
      <vt:lpstr>辞書を用いた支援</vt:lpstr>
      <vt:lpstr>動詞-目的語関係の出現位置</vt:lpstr>
      <vt:lpstr>ソフトウェア保守</vt:lpstr>
      <vt:lpstr>ソースコード読解</vt:lpstr>
      <vt:lpstr>命名支援の必要性</vt:lpstr>
      <vt:lpstr>識別子の組合せ</vt:lpstr>
      <vt:lpstr>単語間の関係をまとめた辞書</vt:lpstr>
      <vt:lpstr>既存のシソーラスの問題点</vt:lpstr>
      <vt:lpstr>着目した関係</vt:lpstr>
      <vt:lpstr>アンケートの設定</vt:lpstr>
      <vt:lpstr>オブジェクト指向プログラムの動詞-目的語関係</vt:lpstr>
      <vt:lpstr>提案手法</vt:lpstr>
      <vt:lpstr>研究目的</vt:lpstr>
      <vt:lpstr>アンケート調査の結果(1/4)</vt:lpstr>
      <vt:lpstr>メソッド情報の抽出</vt:lpstr>
      <vt:lpstr>複合語の分解と品詞解析</vt:lpstr>
      <vt:lpstr>抽出した三つ組のふるい分け</vt:lpstr>
      <vt:lpstr>研究目的</vt:lpstr>
      <vt:lpstr>動詞-目的語関係の抽出箇所</vt:lpstr>
      <vt:lpstr>提案手法</vt:lpstr>
      <vt:lpstr>入出力</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識別子の命名支援を目的とした 動詞-目的語辞書構築</dc:title>
  <cp:lastModifiedBy>Kashima</cp:lastModifiedBy>
  <cp:revision>832</cp:revision>
  <dcterms:modified xsi:type="dcterms:W3CDTF">2010-02-22T03:22:04Z</dcterms:modified>
</cp:coreProperties>
</file>