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6"/>
  </p:notesMasterIdLst>
  <p:handoutMasterIdLst>
    <p:handoutMasterId r:id="rId37"/>
  </p:handoutMasterIdLst>
  <p:sldIdLst>
    <p:sldId id="323" r:id="rId2"/>
    <p:sldId id="336" r:id="rId3"/>
    <p:sldId id="337" r:id="rId4"/>
    <p:sldId id="338" r:id="rId5"/>
    <p:sldId id="341" r:id="rId6"/>
    <p:sldId id="335" r:id="rId7"/>
    <p:sldId id="342" r:id="rId8"/>
    <p:sldId id="311" r:id="rId9"/>
    <p:sldId id="313" r:id="rId10"/>
    <p:sldId id="355" r:id="rId11"/>
    <p:sldId id="373" r:id="rId12"/>
    <p:sldId id="346" r:id="rId13"/>
    <p:sldId id="366" r:id="rId14"/>
    <p:sldId id="374" r:id="rId15"/>
    <p:sldId id="348" r:id="rId16"/>
    <p:sldId id="368" r:id="rId17"/>
    <p:sldId id="375" r:id="rId18"/>
    <p:sldId id="347" r:id="rId19"/>
    <p:sldId id="369" r:id="rId20"/>
    <p:sldId id="376" r:id="rId21"/>
    <p:sldId id="349" r:id="rId22"/>
    <p:sldId id="372" r:id="rId23"/>
    <p:sldId id="377" r:id="rId24"/>
    <p:sldId id="350" r:id="rId25"/>
    <p:sldId id="371" r:id="rId26"/>
    <p:sldId id="351" r:id="rId27"/>
    <p:sldId id="331" r:id="rId28"/>
    <p:sldId id="364" r:id="rId29"/>
    <p:sldId id="333" r:id="rId30"/>
    <p:sldId id="334" r:id="rId31"/>
    <p:sldId id="340" r:id="rId32"/>
    <p:sldId id="339" r:id="rId33"/>
    <p:sldId id="363" r:id="rId34"/>
    <p:sldId id="365" r:id="rId3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F3"/>
    <a:srgbClr val="CCEC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81508" autoAdjust="0"/>
  </p:normalViewPr>
  <p:slideViewPr>
    <p:cSldViewPr>
      <p:cViewPr varScale="1">
        <p:scale>
          <a:sx n="92" d="100"/>
          <a:sy n="92" d="100"/>
        </p:scale>
        <p:origin x="-2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B9262EE4-0668-42FC-A4E7-DC8A837D2E27}" type="datetimeFigureOut">
              <a:rPr kumimoji="1" lang="ja-JP" altLang="en-US" smtClean="0"/>
              <a:pPr/>
              <a:t>2011/2/17</a:t>
            </a:fld>
            <a:endParaRPr kumimoji="1" lang="ja-JP" altLang="en-US" dirty="0"/>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493E9E4F-4897-46D1-9385-C331DCE6064B}"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4939" y="1"/>
            <a:ext cx="2949099" cy="496967"/>
          </a:xfrm>
          <a:prstGeom prst="rect">
            <a:avLst/>
          </a:prstGeom>
        </p:spPr>
        <p:txBody>
          <a:bodyPr vert="horz" lIns="91440" tIns="45720" rIns="91440" bIns="45720" rtlCol="0"/>
          <a:lstStyle>
            <a:lvl1pPr algn="r">
              <a:defRPr sz="1200"/>
            </a:lvl1pPr>
          </a:lstStyle>
          <a:p>
            <a:fld id="{00178621-AEBE-42A4-B8BF-8B40F93E1718}" type="datetimeFigureOut">
              <a:rPr kumimoji="1" lang="ja-JP" altLang="en-US" smtClean="0"/>
              <a:pPr/>
              <a:t>2011/2/17</a:t>
            </a:fld>
            <a:endParaRPr kumimoji="1" lang="ja-JP" altLang="en-US" dirty="0"/>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646"/>
            <a:ext cx="2949099"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5AD2BCD1-BE9C-46A1-83B1-33586773BDA1}"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それでは、コードクローンの分類に基づいたメソッド引き上げ手順の提案とその有効性評価というタイトルで</a:t>
            </a:r>
            <a:endParaRPr kumimoji="1" lang="en-US" altLang="ja-JP" dirty="0" smtClean="0"/>
          </a:p>
          <a:p>
            <a:r>
              <a:rPr kumimoji="1" lang="ja-JP" altLang="en-US" dirty="0" smtClean="0"/>
              <a:t>井上研の吉岡が発表します</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15</a:t>
            </a:fld>
            <a:endParaRPr kumimoji="1"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右下簡潔に</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18</a:t>
            </a:fld>
            <a:endParaRPr kumimoji="1"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右下簡潔に</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20</a:t>
            </a:fld>
            <a:endParaRPr kumimoji="1"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ソースコード的にする</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24</a:t>
            </a:fld>
            <a:endParaRPr kumimoji="1"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何が変わったかわからない</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26</a:t>
            </a:fld>
            <a:endParaRPr kumimoji="1"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口頭では口語</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27</a:t>
            </a:fld>
            <a:endParaRPr kumimoji="1"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r>
              <a:rPr kumimoji="1" lang="ja-JP" altLang="en-US" dirty="0" smtClean="0"/>
              <a:t>スライド増やす　良かった点悪かった点を次のスライドで詳しく文章で</a:t>
            </a:r>
            <a:endParaRPr kumimoji="1" lang="en-US" altLang="ja-JP" dirty="0" smtClean="0"/>
          </a:p>
          <a:p>
            <a:r>
              <a:rPr kumimoji="1" lang="ja-JP" altLang="en-US" dirty="0" smtClean="0"/>
              <a:t>評価実験でいいところを手順で強調する</a:t>
            </a:r>
            <a:endParaRPr kumimoji="1" lang="en-US" altLang="ja-JP" dirty="0" smtClean="0"/>
          </a:p>
          <a:p>
            <a:r>
              <a:rPr kumimoji="1" lang="ja-JP" altLang="en-US" dirty="0" smtClean="0"/>
              <a:t>ヴぉい</a:t>
            </a:r>
            <a:r>
              <a:rPr kumimoji="1" lang="ja-JP" altLang="en-US" dirty="0" err="1" smtClean="0"/>
              <a:t>ｄ</a:t>
            </a:r>
            <a:r>
              <a:rPr kumimoji="1" lang="ja-JP" altLang="en-US" dirty="0" smtClean="0"/>
              <a:t>の話出す</a:t>
            </a:r>
            <a:endParaRPr kumimoji="1" lang="en-US" altLang="ja-JP" dirty="0" smtClean="0"/>
          </a:p>
          <a:p>
            <a:r>
              <a:rPr kumimoji="1" lang="ja-JP" altLang="en-US" dirty="0" smtClean="0"/>
              <a:t>開発者の要求に応じて手順変えれるようにする</a:t>
            </a:r>
            <a:endParaRPr kumimoji="1" lang="en-US" altLang="ja-JP" dirty="0" smtClean="0"/>
          </a:p>
          <a:p>
            <a:r>
              <a:rPr kumimoji="1" lang="ja-JP" altLang="en-US" dirty="0" smtClean="0"/>
              <a:t>↓</a:t>
            </a:r>
            <a:endParaRPr kumimoji="1" lang="en-US" altLang="ja-JP" dirty="0" smtClean="0"/>
          </a:p>
          <a:p>
            <a:r>
              <a:rPr kumimoji="1" lang="ja-JP" altLang="en-US" dirty="0" smtClean="0"/>
              <a:t>時間は同じ</a:t>
            </a:r>
            <a:endParaRPr kumimoji="1" lang="en-US" altLang="ja-JP" dirty="0" smtClean="0"/>
          </a:p>
          <a:p>
            <a:r>
              <a:rPr kumimoji="1" lang="ja-JP" altLang="en-US" dirty="0" smtClean="0"/>
              <a:t>↓</a:t>
            </a:r>
            <a:endParaRPr kumimoji="1" lang="en-US" altLang="ja-JP" dirty="0" smtClean="0"/>
          </a:p>
          <a:p>
            <a:r>
              <a:rPr kumimoji="1" lang="ja-JP" altLang="en-US" dirty="0" smtClean="0"/>
              <a:t>今のスライド</a:t>
            </a:r>
            <a:endParaRPr kumimoji="1" lang="en-US" altLang="ja-JP" dirty="0" smtClean="0"/>
          </a:p>
          <a:p>
            <a:r>
              <a:rPr kumimoji="1" lang="ja-JP" altLang="en-US" dirty="0" smtClean="0"/>
              <a:t>三名の評価で提案パターンが既存のパターンよりも優れていると</a:t>
            </a:r>
            <a:endParaRPr kumimoji="1" lang="en-US" altLang="ja-JP" dirty="0" smtClean="0"/>
          </a:p>
          <a:p>
            <a:r>
              <a:rPr kumimoji="1" lang="ja-JP" altLang="en-US" dirty="0" smtClean="0"/>
              <a:t>評価している箱の三点</a:t>
            </a:r>
            <a:endParaRPr kumimoji="1" lang="en-US" altLang="ja-JP" dirty="0" smtClean="0"/>
          </a:p>
          <a:p>
            <a:r>
              <a:rPr kumimoji="1" lang="en-US" altLang="ja-JP" dirty="0" smtClean="0"/>
              <a:t>×</a:t>
            </a:r>
            <a:r>
              <a:rPr kumimoji="1" lang="ja-JP" altLang="en-US" dirty="0" smtClean="0"/>
              <a:t>禁止</a:t>
            </a:r>
            <a:endParaRPr kumimoji="1" lang="en-US" altLang="ja-JP" dirty="0" smtClean="0"/>
          </a:p>
          <a:p>
            <a:r>
              <a:rPr kumimoji="1" lang="ja-JP" altLang="en-US" dirty="0" smtClean="0"/>
              <a:t>悪い点も良い点と同様に表す</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29</a:t>
            </a:fld>
            <a:endParaRPr kumimoji="1"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Ｃｃファインダー使うこと最初に言う</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30</a:t>
            </a:fld>
            <a:endParaRPr kumimoji="1" lang="ja-JP"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31</a:t>
            </a:fld>
            <a:endParaRPr kumimoji="1" lang="ja-JP"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32</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まず、研究の背景としてコードクローンについて説明します。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コードクローンとは</a:t>
            </a:r>
            <a:r>
              <a:rPr kumimoji="1" lang="ja-JP" altLang="en-US" sz="1200" dirty="0" smtClean="0"/>
              <a:t>ソースコード中のコード片で，同一または類似したコード片を持つものです。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ここで表示されている例だとＦ１に二つの同一のコード片が、Ｆ２に</a:t>
            </a:r>
            <a:r>
              <a:rPr kumimoji="1" lang="ja-JP" altLang="en-US" sz="1200" dirty="0" err="1" smtClean="0"/>
              <a:t>にも</a:t>
            </a:r>
            <a:r>
              <a:rPr kumimoji="1" lang="ja-JP" altLang="en-US" sz="1200" dirty="0" smtClean="0"/>
              <a:t>同一のコード片があります。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これらをコードクローンと呼び，コードクローンの対のことをクローンペアと呼びます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mtClean="0"/>
              <a:t>もしもコード片に</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2</a:t>
            </a:fld>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r>
              <a:rPr kumimoji="1" lang="en-US" altLang="ja-JP" dirty="0" smtClean="0"/>
              <a:t>	</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33</a:t>
            </a:fld>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3</a:t>
            </a:fld>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4</a:t>
            </a:fld>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数が少ないことの問題点</a:t>
            </a:r>
            <a:endParaRPr kumimoji="1" lang="en-US" altLang="ja-JP" dirty="0" smtClean="0"/>
          </a:p>
          <a:p>
            <a:r>
              <a:rPr kumimoji="1" lang="ja-JP" altLang="en-US" dirty="0" smtClean="0"/>
              <a:t>あいまいなことの問題点</a:t>
            </a:r>
            <a:endParaRPr kumimoji="1" lang="en-US" altLang="ja-JP" dirty="0" smtClean="0"/>
          </a:p>
          <a:p>
            <a:r>
              <a:rPr kumimoji="1" lang="ja-JP" altLang="en-US" dirty="0" smtClean="0"/>
              <a:t>ジョシュアも引用してみる？</a:t>
            </a:r>
            <a:endParaRPr kumimoji="1" lang="en-US" altLang="ja-JP" dirty="0" smtClean="0"/>
          </a:p>
          <a:p>
            <a:r>
              <a:rPr kumimoji="1" lang="en-US" altLang="ja-JP" dirty="0" smtClean="0"/>
              <a:t>×</a:t>
            </a:r>
            <a:r>
              <a:rPr kumimoji="1" lang="ja-JP" altLang="en-US" dirty="0" smtClean="0"/>
              <a:t>開発者の能力によらない</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5</a:t>
            </a:fld>
            <a:endParaRPr kumimoji="1"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言わなくていい</a:t>
            </a:r>
            <a:endParaRPr kumimoji="1" lang="en-US" altLang="ja-JP" dirty="0" smtClean="0"/>
          </a:p>
          <a:p>
            <a:r>
              <a:rPr kumimoji="1" lang="ja-JP" altLang="en-US" dirty="0" smtClean="0"/>
              <a:t>後に必要になる奴だけいう</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6</a:t>
            </a:fld>
            <a:endParaRPr kumimoji="1"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アンケート</a:t>
            </a:r>
            <a:r>
              <a:rPr kumimoji="1" lang="ja-JP" altLang="en-US" dirty="0" err="1" smtClean="0"/>
              <a:t>でって</a:t>
            </a:r>
            <a:r>
              <a:rPr kumimoji="1" lang="ja-JP" altLang="en-US" dirty="0" smtClean="0"/>
              <a:t>はっきり言う</a:t>
            </a:r>
            <a:endParaRPr kumimoji="1" lang="en-US" altLang="ja-JP" dirty="0" smtClean="0"/>
          </a:p>
          <a:p>
            <a:r>
              <a:rPr kumimoji="1" lang="ja-JP" altLang="en-US" dirty="0" smtClean="0"/>
              <a:t>提案したパターンを既存パターンとの比較評価を行ってもらう</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7</a:t>
            </a:fld>
            <a:endParaRPr kumimoji="1"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必要なとこだけ読む</a:t>
            </a:r>
            <a:endParaRPr kumimoji="1" lang="en-US" altLang="ja-JP" dirty="0" smtClean="0"/>
          </a:p>
          <a:p>
            <a:r>
              <a:rPr kumimoji="1" lang="ja-JP" altLang="en-US" dirty="0" smtClean="0"/>
              <a:t>本パターンは文章であらわした。</a:t>
            </a:r>
            <a:endParaRPr kumimoji="1" lang="en-US" altLang="ja-JP" dirty="0" smtClean="0"/>
          </a:p>
          <a:p>
            <a:r>
              <a:rPr kumimoji="1" lang="ja-JP" altLang="en-US" dirty="0" smtClean="0"/>
              <a:t>アイテマイズ</a:t>
            </a:r>
            <a:endParaRPr kumimoji="1" lang="en-US" altLang="ja-JP" dirty="0" smtClean="0"/>
          </a:p>
          <a:p>
            <a:r>
              <a:rPr kumimoji="1" lang="en-US" altLang="ja-JP" dirty="0" smtClean="0"/>
              <a:t>//clear</a:t>
            </a:r>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8</a:t>
            </a:fld>
            <a:endParaRPr kumimoji="1"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　！！アニメーション使う！！</a:t>
            </a:r>
            <a:endParaRPr kumimoji="1" lang="ja-JP" altLang="en-US" dirty="0"/>
          </a:p>
        </p:txBody>
      </p:sp>
      <p:sp>
        <p:nvSpPr>
          <p:cNvPr id="4" name="スライド番号プレースホルダ 3"/>
          <p:cNvSpPr>
            <a:spLocks noGrp="1"/>
          </p:cNvSpPr>
          <p:nvPr>
            <p:ph type="sldNum" sz="quarter" idx="10"/>
          </p:nvPr>
        </p:nvSpPr>
        <p:spPr/>
        <p:txBody>
          <a:bodyPr/>
          <a:lstStyle/>
          <a:p>
            <a:fld id="{5AD2BCD1-BE9C-46A1-83B1-33586773BDA1}" type="slidenum">
              <a:rPr kumimoji="1" lang="ja-JP" altLang="en-US" smtClean="0"/>
              <a:pPr/>
              <a:t>9</a:t>
            </a:fld>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26094AFA-FD3A-4F8D-BFEE-52587DA9C203}" type="datetime1">
              <a:rPr kumimoji="1" lang="ja-JP" altLang="en-US" smtClean="0">
                <a:solidFill>
                  <a:srgbClr val="464653"/>
                </a:solidFill>
              </a:rPr>
              <a:pPr/>
              <a:t>2011/2/17</a:t>
            </a:fld>
            <a:endParaRPr kumimoji="1" lang="ja-JP" altLang="en-US" dirty="0">
              <a:solidFill>
                <a:srgbClr val="464653"/>
              </a:solidFill>
            </a:endParaRPr>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dirty="0">
              <a:solidFill>
                <a:srgbClr val="464653"/>
              </a:solidFill>
            </a:endParaRPr>
          </a:p>
        </p:txBody>
      </p:sp>
      <p:sp>
        <p:nvSpPr>
          <p:cNvPr id="29" name="スライド番号プレースホルダ 28"/>
          <p:cNvSpPr>
            <a:spLocks noGrp="1"/>
          </p:cNvSpPr>
          <p:nvPr>
            <p:ph type="sldNum" sz="quarter" idx="12"/>
          </p:nvPr>
        </p:nvSpPr>
        <p:spPr>
          <a:xfrm>
            <a:off x="1216152" y="6355080"/>
            <a:ext cx="1219200" cy="365760"/>
          </a:xfrm>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EDA1BB5-886A-4548-B4EB-2B4C86CD1B9B}" type="datetime1">
              <a:rPr kumimoji="1" lang="ja-JP" altLang="en-US" smtClean="0">
                <a:solidFill>
                  <a:srgbClr val="464653"/>
                </a:solidFill>
              </a:rPr>
              <a:pPr/>
              <a:t>2011/2/17</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3C67114-949B-4641-A02D-A4187CD05368}" type="datetime1">
              <a:rPr kumimoji="1" lang="ja-JP" altLang="en-US" smtClean="0">
                <a:solidFill>
                  <a:srgbClr val="464653"/>
                </a:solidFill>
              </a:rPr>
              <a:pPr/>
              <a:t>2011/2/17</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2F09E2BC-3E49-49C0-87A7-14E4D3423ED1}" type="datetime1">
              <a:rPr kumimoji="1" lang="ja-JP" altLang="en-US" smtClean="0">
                <a:solidFill>
                  <a:srgbClr val="464653"/>
                </a:solidFill>
              </a:rPr>
              <a:pPr/>
              <a:t>2011/2/17</a:t>
            </a:fld>
            <a:endParaRPr kumimoji="1" lang="ja-JP" altLang="en-US" dirty="0">
              <a:solidFill>
                <a:srgbClr val="464653"/>
              </a:solidFill>
            </a:endParaRPr>
          </a:p>
        </p:txBody>
      </p:sp>
      <p:sp>
        <p:nvSpPr>
          <p:cNvPr id="5" name="フッター プレースホルダ 4"/>
          <p:cNvSpPr>
            <a:spLocks noGrp="1"/>
          </p:cNvSpPr>
          <p:nvPr>
            <p:ph type="ftr" sz="quarter" idx="11"/>
          </p:nvPr>
        </p:nvSpPr>
        <p:spPr/>
        <p:txBody>
          <a:bodyPr/>
          <a:lstStyle/>
          <a:p>
            <a:endParaRPr kumimoji="1" lang="ja-JP" altLang="en-US" dirty="0">
              <a:solidFill>
                <a:srgbClr val="464653"/>
              </a:solidFill>
            </a:endParaRPr>
          </a:p>
        </p:txBody>
      </p:sp>
      <p:sp>
        <p:nvSpPr>
          <p:cNvPr id="6" name="スライド番号プレースホルダ 5"/>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F46E3730-5BD9-4F83-990E-7417E605A9CE}" type="datetime1">
              <a:rPr kumimoji="1" lang="ja-JP" altLang="en-US" smtClean="0">
                <a:solidFill>
                  <a:srgbClr val="DDE9EC"/>
                </a:solidFill>
              </a:rPr>
              <a:pPr/>
              <a:t>2011/2/17</a:t>
            </a:fld>
            <a:endParaRPr kumimoji="1" lang="ja-JP" altLang="en-US" dirty="0">
              <a:solidFill>
                <a:srgbClr val="DDE9EC"/>
              </a:solidFill>
            </a:endParaRPr>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dirty="0">
              <a:solidFill>
                <a:srgbClr val="DDE9EC"/>
              </a:solidFill>
            </a:endParaRPr>
          </a:p>
        </p:txBody>
      </p:sp>
      <p:sp>
        <p:nvSpPr>
          <p:cNvPr id="6" name="スライド番号プレースホルダ 5"/>
          <p:cNvSpPr>
            <a:spLocks noGrp="1"/>
          </p:cNvSpPr>
          <p:nvPr>
            <p:ph type="sldNum" sz="quarter" idx="12"/>
          </p:nvPr>
        </p:nvSpPr>
        <p:spPr>
          <a:xfrm>
            <a:off x="1069848" y="6355080"/>
            <a:ext cx="1520952" cy="365760"/>
          </a:xfrm>
        </p:spPr>
        <p:txBody>
          <a:bodyPr/>
          <a:lstStyle/>
          <a:p>
            <a:fld id="{9A22E84F-3A95-451D-8782-DE8511DF207C}" type="slidenum">
              <a:rPr kumimoji="1" lang="ja-JP" altLang="en-US" smtClean="0">
                <a:solidFill>
                  <a:srgbClr val="DDE9EC"/>
                </a:solidFill>
              </a:rPr>
              <a:pPr/>
              <a:t>&lt;#&gt;</a:t>
            </a:fld>
            <a:endParaRPr kumimoji="1" lang="ja-JP" altLang="en-US" dirty="0">
              <a:solidFill>
                <a:srgbClr val="DDE9EC"/>
              </a:solidFill>
            </a:endParaRPr>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44C51B19-F633-4AD5-A829-55A0BFECE156}" type="datetime1">
              <a:rPr kumimoji="1" lang="ja-JP" altLang="en-US" smtClean="0">
                <a:solidFill>
                  <a:srgbClr val="464653"/>
                </a:solidFill>
              </a:rPr>
              <a:pPr/>
              <a:t>2011/2/17</a:t>
            </a:fld>
            <a:endParaRPr kumimoji="1" lang="ja-JP" altLang="en-US" dirty="0">
              <a:solidFill>
                <a:srgbClr val="464653"/>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464653"/>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733DAEAA-004F-428E-9AA9-091550EB2BDB}" type="datetime1">
              <a:rPr kumimoji="1" lang="ja-JP" altLang="en-US" smtClean="0">
                <a:solidFill>
                  <a:srgbClr val="464653"/>
                </a:solidFill>
              </a:rPr>
              <a:pPr/>
              <a:t>2011/2/17</a:t>
            </a:fld>
            <a:endParaRPr kumimoji="1" lang="ja-JP" altLang="en-US" dirty="0">
              <a:solidFill>
                <a:srgbClr val="464653"/>
              </a:solidFill>
            </a:endParaRPr>
          </a:p>
        </p:txBody>
      </p:sp>
      <p:sp>
        <p:nvSpPr>
          <p:cNvPr id="8" name="フッター プレースホルダ 7"/>
          <p:cNvSpPr>
            <a:spLocks noGrp="1"/>
          </p:cNvSpPr>
          <p:nvPr>
            <p:ph type="ftr" sz="quarter" idx="11"/>
          </p:nvPr>
        </p:nvSpPr>
        <p:spPr/>
        <p:txBody>
          <a:bodyPr/>
          <a:lstStyle/>
          <a:p>
            <a:endParaRPr kumimoji="1" lang="ja-JP" altLang="en-US" dirty="0">
              <a:solidFill>
                <a:srgbClr val="464653"/>
              </a:solidFill>
            </a:endParaRPr>
          </a:p>
        </p:txBody>
      </p:sp>
      <p:sp>
        <p:nvSpPr>
          <p:cNvPr id="9" name="スライド番号プレースホルダ 8"/>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C14B0D3E-B224-49F8-8C1E-C875A1391192}" type="datetime1">
              <a:rPr kumimoji="1" lang="ja-JP" altLang="en-US" smtClean="0">
                <a:solidFill>
                  <a:srgbClr val="464653"/>
                </a:solidFill>
              </a:rPr>
              <a:pPr/>
              <a:t>2011/2/17</a:t>
            </a:fld>
            <a:endParaRPr kumimoji="1" lang="ja-JP" altLang="en-US" dirty="0">
              <a:solidFill>
                <a:srgbClr val="464653"/>
              </a:solidFill>
            </a:endParaRPr>
          </a:p>
        </p:txBody>
      </p:sp>
      <p:sp>
        <p:nvSpPr>
          <p:cNvPr id="4" name="フッター プレースホルダ 3"/>
          <p:cNvSpPr>
            <a:spLocks noGrp="1"/>
          </p:cNvSpPr>
          <p:nvPr>
            <p:ph type="ftr" sz="quarter" idx="11"/>
          </p:nvPr>
        </p:nvSpPr>
        <p:spPr/>
        <p:txBody>
          <a:bodyPr/>
          <a:lstStyle/>
          <a:p>
            <a:endParaRPr kumimoji="1" lang="ja-JP" altLang="en-US" dirty="0">
              <a:solidFill>
                <a:srgbClr val="464653"/>
              </a:solidFill>
            </a:endParaRPr>
          </a:p>
        </p:txBody>
      </p:sp>
      <p:sp>
        <p:nvSpPr>
          <p:cNvPr id="5" name="スライド番号プレースホルダ 4"/>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150D90E-3AAD-460B-A5F1-557E72549C88}" type="datetime1">
              <a:rPr kumimoji="1" lang="ja-JP" altLang="en-US" smtClean="0">
                <a:solidFill>
                  <a:srgbClr val="464653"/>
                </a:solidFill>
              </a:rPr>
              <a:pPr/>
              <a:t>2011/2/17</a:t>
            </a:fld>
            <a:endParaRPr kumimoji="1" lang="ja-JP" altLang="en-US" dirty="0">
              <a:solidFill>
                <a:srgbClr val="464653"/>
              </a:solidFill>
            </a:endParaRPr>
          </a:p>
        </p:txBody>
      </p:sp>
      <p:sp>
        <p:nvSpPr>
          <p:cNvPr id="3" name="フッター プレースホルダ 2"/>
          <p:cNvSpPr>
            <a:spLocks noGrp="1"/>
          </p:cNvSpPr>
          <p:nvPr>
            <p:ph type="ftr" sz="quarter" idx="11"/>
          </p:nvPr>
        </p:nvSpPr>
        <p:spPr/>
        <p:txBody>
          <a:bodyPr/>
          <a:lstStyle/>
          <a:p>
            <a:endParaRPr kumimoji="1" lang="ja-JP" altLang="en-US" dirty="0">
              <a:solidFill>
                <a:srgbClr val="464653"/>
              </a:solidFill>
            </a:endParaRPr>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6C8C665A-29F6-4320-A2DE-C30501325329}" type="datetime1">
              <a:rPr kumimoji="1" lang="ja-JP" altLang="en-US" smtClean="0">
                <a:solidFill>
                  <a:srgbClr val="464653"/>
                </a:solidFill>
              </a:rPr>
              <a:pPr/>
              <a:t>2011/2/17</a:t>
            </a:fld>
            <a:endParaRPr kumimoji="1" lang="ja-JP" altLang="en-US" dirty="0">
              <a:solidFill>
                <a:srgbClr val="464653"/>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464653"/>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dirty="0"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778487A3-B6D3-430A-B885-2AD29557E4BD}" type="datetime1">
              <a:rPr kumimoji="1" lang="ja-JP" altLang="en-US" smtClean="0">
                <a:solidFill>
                  <a:srgbClr val="DDE9EC"/>
                </a:solidFill>
              </a:rPr>
              <a:pPr/>
              <a:t>2011/2/17</a:t>
            </a:fld>
            <a:endParaRPr kumimoji="1" lang="ja-JP" altLang="en-US" dirty="0">
              <a:solidFill>
                <a:srgbClr val="DDE9EC"/>
              </a:solidFill>
            </a:endParaRPr>
          </a:p>
        </p:txBody>
      </p:sp>
      <p:sp>
        <p:nvSpPr>
          <p:cNvPr id="6" name="フッター プレースホルダ 5"/>
          <p:cNvSpPr>
            <a:spLocks noGrp="1"/>
          </p:cNvSpPr>
          <p:nvPr>
            <p:ph type="ftr" sz="quarter" idx="11"/>
          </p:nvPr>
        </p:nvSpPr>
        <p:spPr/>
        <p:txBody>
          <a:bodyPr/>
          <a:lstStyle/>
          <a:p>
            <a:endParaRPr kumimoji="1" lang="ja-JP" altLang="en-US" dirty="0">
              <a:solidFill>
                <a:srgbClr val="DDE9EC"/>
              </a:solidFill>
            </a:endParaRPr>
          </a:p>
        </p:txBody>
      </p:sp>
      <p:sp>
        <p:nvSpPr>
          <p:cNvPr id="7" name="スライド番号プレースホルダ 6"/>
          <p:cNvSpPr>
            <a:spLocks noGrp="1"/>
          </p:cNvSpPr>
          <p:nvPr>
            <p:ph type="sldNum" sz="quarter" idx="12"/>
          </p:nvPr>
        </p:nvSpPr>
        <p:spPr/>
        <p:txBody>
          <a:bodyPr/>
          <a:lstStyle/>
          <a:p>
            <a:fld id="{9A22E84F-3A95-451D-8782-DE8511DF207C}" type="slidenum">
              <a:rPr kumimoji="1" lang="ja-JP" altLang="en-US" smtClean="0">
                <a:solidFill>
                  <a:srgbClr val="DDE9EC"/>
                </a:solidFill>
              </a:rPr>
              <a:pPr/>
              <a:t>&lt;#&gt;</a:t>
            </a:fld>
            <a:endParaRPr kumimoji="1" lang="ja-JP" altLang="en-US" dirty="0">
              <a:solidFill>
                <a:srgbClr val="DDE9EC"/>
              </a:solidFill>
            </a:endParaRPr>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white"/>
              </a:solidFill>
            </a:endParaRPr>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1FBC617-5BB2-4C65-BD65-BBB9170049C2}" type="datetime1">
              <a:rPr kumimoji="1" lang="ja-JP" altLang="en-US" smtClean="0">
                <a:solidFill>
                  <a:srgbClr val="464653"/>
                </a:solidFill>
              </a:rPr>
              <a:pPr/>
              <a:t>2011/2/17</a:t>
            </a:fld>
            <a:endParaRPr kumimoji="1" lang="ja-JP" altLang="en-US" dirty="0">
              <a:solidFill>
                <a:srgbClr val="464653"/>
              </a:solidFill>
            </a:endParaRPr>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dirty="0">
              <a:solidFill>
                <a:srgbClr val="464653"/>
              </a:solidFill>
            </a:endParaRPr>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A22E84F-3A95-451D-8782-DE8511DF207C}" type="slidenum">
              <a:rPr kumimoji="1" lang="ja-JP" altLang="en-US" smtClean="0">
                <a:solidFill>
                  <a:srgbClr val="464653"/>
                </a:solidFill>
              </a:rPr>
              <a:pPr/>
              <a:t>&lt;#&gt;</a:t>
            </a:fld>
            <a:endParaRPr kumimoji="1" lang="ja-JP" altLang="en-US" dirty="0">
              <a:solidFill>
                <a:srgbClr val="464653"/>
              </a:solidFill>
            </a:endParaRPr>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solidFill>
                <a:prstClr val="black"/>
              </a:solidFill>
            </a:endParaRPr>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7584" y="3861048"/>
            <a:ext cx="7457256" cy="990600"/>
          </a:xfrm>
        </p:spPr>
        <p:txBody>
          <a:bodyPr>
            <a:noAutofit/>
          </a:bodyPr>
          <a:lstStyle/>
          <a:p>
            <a:r>
              <a:rPr lang="ja-JP" altLang="en-US" sz="2400" dirty="0" smtClean="0"/>
              <a:t>コードクローン</a:t>
            </a:r>
            <a:r>
              <a:rPr lang="ja-JP" altLang="en-US" sz="2400" dirty="0" smtClean="0"/>
              <a:t>の分類に基づいた</a:t>
            </a:r>
            <a:r>
              <a:rPr lang="en-US" altLang="ja-JP" sz="2400" dirty="0" smtClean="0"/>
              <a:t/>
            </a:r>
            <a:br>
              <a:rPr lang="en-US" altLang="ja-JP" sz="2400" dirty="0" smtClean="0"/>
            </a:br>
            <a:r>
              <a:rPr lang="ja-JP" altLang="en-US" sz="2400" dirty="0" smtClean="0"/>
              <a:t>メソッド引き上げ手順の提案とその有効性評価</a:t>
            </a:r>
            <a:endParaRPr kumimoji="1" lang="ja-JP" altLang="en-US" sz="2400" dirty="0"/>
          </a:p>
        </p:txBody>
      </p:sp>
      <p:sp>
        <p:nvSpPr>
          <p:cNvPr id="3" name="サブタイトル 2"/>
          <p:cNvSpPr>
            <a:spLocks noGrp="1"/>
          </p:cNvSpPr>
          <p:nvPr>
            <p:ph type="subTitle" idx="1"/>
          </p:nvPr>
        </p:nvSpPr>
        <p:spPr/>
        <p:txBody>
          <a:bodyPr/>
          <a:lstStyle/>
          <a:p>
            <a:r>
              <a:rPr kumimoji="1" lang="ja-JP" altLang="en-US" dirty="0" smtClean="0"/>
              <a:t>井上研究室　　吉岡一樹</a:t>
            </a:r>
            <a:endParaRPr kumimoji="1" lang="ja-JP" altLang="en-US" dirty="0"/>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10</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rgbClr val="C00000"/>
              </a:solidFill>
            </a:endParaRPr>
          </a:p>
          <a:p>
            <a:r>
              <a:rPr kumimoji="1" lang="en-US" altLang="ja-JP" sz="2400" dirty="0" smtClean="0">
                <a:solidFill>
                  <a:srgbClr val="C00000"/>
                </a:solidFill>
              </a:rPr>
              <a:t>	</a:t>
            </a:r>
            <a:r>
              <a:rPr kumimoji="1" lang="ja-JP" altLang="en-US" sz="2400" dirty="0" smtClean="0">
                <a:solidFill>
                  <a:srgbClr val="C00000"/>
                </a:solidFill>
              </a:rPr>
              <a:t>手順</a:t>
            </a:r>
            <a:r>
              <a:rPr kumimoji="1" lang="en-US" altLang="ja-JP" sz="2400" dirty="0" smtClean="0">
                <a:solidFill>
                  <a:srgbClr val="C00000"/>
                </a:solidFill>
              </a:rPr>
              <a:t>1-1:</a:t>
            </a:r>
            <a:r>
              <a:rPr kumimoji="1" lang="ja-JP" altLang="en-US" sz="2400" dirty="0" smtClean="0">
                <a:solidFill>
                  <a:srgbClr val="C00000"/>
                </a:solidFill>
              </a:rPr>
              <a:t>　</a:t>
            </a:r>
            <a:r>
              <a:rPr lang="ja-JP" altLang="en-US" sz="2400" dirty="0" smtClean="0">
                <a:solidFill>
                  <a:srgbClr val="C00000"/>
                </a:solidFill>
              </a:rPr>
              <a:t>メソッドの宣言，コンパイル</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11</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
        <p:nvSpPr>
          <p:cNvPr id="7" name="円形吹き出し 6"/>
          <p:cNvSpPr/>
          <p:nvPr/>
        </p:nvSpPr>
        <p:spPr>
          <a:xfrm>
            <a:off x="6660232" y="1988840"/>
            <a:ext cx="2016224" cy="1512168"/>
          </a:xfrm>
          <a:prstGeom prst="wedgeEllipseCallout">
            <a:avLst>
              <a:gd name="adj1" fmla="val -95389"/>
              <a:gd name="adj2" fmla="val 4326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親クラスに処理を記述する</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1-1:</a:t>
            </a:r>
            <a:r>
              <a:rPr lang="ja-JP" altLang="en-US" dirty="0" smtClean="0"/>
              <a:t>　メソッドの宣言，コンパイル</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12</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void </a:t>
            </a:r>
            <a:r>
              <a:rPr kumimoji="1" lang="ja-JP" altLang="en-US" sz="2000" dirty="0" smtClean="0">
                <a:solidFill>
                  <a:srgbClr val="00B050"/>
                </a:solidFill>
              </a:rPr>
              <a:t>　</a:t>
            </a:r>
            <a:r>
              <a:rPr lang="en-US" altLang="ja-JP" sz="2000" dirty="0" err="1" smtClean="0">
                <a:solidFill>
                  <a:srgbClr val="00B050"/>
                </a:solidFill>
              </a:rPr>
              <a:t>initialAccount</a:t>
            </a:r>
            <a:r>
              <a:rPr lang="en-US" altLang="ja-JP" sz="2000" dirty="0" smtClean="0">
                <a:solidFill>
                  <a:srgbClr val="00B050"/>
                </a:solidFill>
              </a:rPr>
              <a:t>(){</a:t>
            </a:r>
          </a:p>
          <a:p>
            <a:endParaRPr kumimoji="1" lang="en-US" altLang="ja-JP" sz="2000" dirty="0" smtClean="0">
              <a:solidFill>
                <a:srgbClr val="00B050"/>
              </a:solidFill>
            </a:endParaRPr>
          </a:p>
          <a:p>
            <a:endParaRPr lang="en-US" altLang="ja-JP" sz="2000" dirty="0" smtClean="0">
              <a:solidFill>
                <a:srgbClr val="00B050"/>
              </a:solidFill>
            </a:endParaRPr>
          </a:p>
          <a:p>
            <a:r>
              <a:rPr kumimoji="1" lang="en-US" altLang="ja-JP" sz="2000" dirty="0" smtClean="0">
                <a:solidFill>
                  <a:srgbClr val="00B050"/>
                </a:solidFill>
              </a:rPr>
              <a:t>}</a:t>
            </a:r>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
        <p:nvSpPr>
          <p:cNvPr id="7" name="円形吹き出し 6"/>
          <p:cNvSpPr/>
          <p:nvPr/>
        </p:nvSpPr>
        <p:spPr>
          <a:xfrm>
            <a:off x="6156176" y="1196751"/>
            <a:ext cx="2736304" cy="2699839"/>
          </a:xfrm>
          <a:prstGeom prst="wedgeEllipseCallout">
            <a:avLst>
              <a:gd name="adj1" fmla="val -84756"/>
              <a:gd name="adj2" fmla="val 576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メソッドの名前はメソッドの役割，処理の内容から決める</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13</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kumimoji="1" lang="en-US" altLang="ja-JP" sz="2400" dirty="0" smtClean="0">
                <a:solidFill>
                  <a:srgbClr val="C00000"/>
                </a:solidFill>
              </a:rPr>
              <a:t>1-2:</a:t>
            </a:r>
            <a:r>
              <a:rPr kumimoji="1" lang="ja-JP" altLang="en-US" sz="2400" dirty="0" smtClean="0">
                <a:solidFill>
                  <a:srgbClr val="C00000"/>
                </a:solidFill>
              </a:rPr>
              <a:t>　</a:t>
            </a:r>
            <a:r>
              <a:rPr lang="ja-JP" altLang="en-US" sz="2400" dirty="0" smtClean="0">
                <a:solidFill>
                  <a:srgbClr val="C00000"/>
                </a:solidFill>
              </a:rPr>
              <a:t>クローン部の引き上げ</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dirty="0" smtClean="0"/>
              <a:t>手順</a:t>
            </a:r>
            <a:r>
              <a:rPr lang="en-US" altLang="ja-JP" dirty="0" smtClean="0"/>
              <a:t>1-2:</a:t>
            </a:r>
            <a:r>
              <a:rPr lang="ja-JP" altLang="en-US" dirty="0" smtClean="0"/>
              <a:t>クローン部の引き上げ</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14</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void </a:t>
            </a:r>
            <a:r>
              <a:rPr kumimoji="1" lang="ja-JP" altLang="en-US" sz="2000" dirty="0" smtClean="0">
                <a:solidFill>
                  <a:srgbClr val="00B050"/>
                </a:solidFill>
              </a:rPr>
              <a:t>　</a:t>
            </a:r>
            <a:r>
              <a:rPr lang="en-US" altLang="ja-JP" sz="2000" dirty="0" err="1" smtClean="0">
                <a:solidFill>
                  <a:srgbClr val="00B050"/>
                </a:solidFill>
              </a:rPr>
              <a:t>initialAccount</a:t>
            </a:r>
            <a:r>
              <a:rPr lang="en-US" altLang="ja-JP" sz="2000" dirty="0" smtClean="0">
                <a:solidFill>
                  <a:srgbClr val="00B050"/>
                </a:solidFill>
              </a:rPr>
              <a:t>(){</a:t>
            </a:r>
          </a:p>
          <a:p>
            <a:endParaRPr kumimoji="1" lang="en-US" altLang="ja-JP" sz="2000" dirty="0" smtClean="0">
              <a:solidFill>
                <a:srgbClr val="00B050"/>
              </a:solidFill>
            </a:endParaRPr>
          </a:p>
          <a:p>
            <a:endParaRPr lang="en-US" altLang="ja-JP" sz="2000" dirty="0" smtClean="0">
              <a:solidFill>
                <a:srgbClr val="00B050"/>
              </a:solidFill>
            </a:endParaRPr>
          </a:p>
          <a:p>
            <a:r>
              <a:rPr kumimoji="1" lang="en-US" altLang="ja-JP" sz="2000" dirty="0" smtClean="0">
                <a:solidFill>
                  <a:srgbClr val="00B050"/>
                </a:solidFill>
              </a:rPr>
              <a:t>}</a:t>
            </a:r>
            <a:r>
              <a:rPr kumimoji="1" lang="en-US" altLang="ja-JP" sz="2000" dirty="0" smtClean="0">
                <a:solidFill>
                  <a:srgbClr val="00B050"/>
                </a:solidFill>
              </a:rPr>
              <a:t>             </a:t>
            </a:r>
          </a:p>
          <a:p>
            <a:pPr algn="ctr"/>
            <a:endParaRPr lang="en-US" altLang="ja-JP" sz="2000" dirty="0" smtClean="0"/>
          </a:p>
          <a:p>
            <a:pPr algn="ctr"/>
            <a:endParaRPr kumimoji="1" lang="ja-JP" altLang="en-US" sz="20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dirty="0" smtClean="0"/>
              <a:t>手順</a:t>
            </a:r>
            <a:r>
              <a:rPr kumimoji="1" lang="en-US" altLang="ja-JP" dirty="0" smtClean="0"/>
              <a:t>1-2:</a:t>
            </a:r>
            <a:r>
              <a:rPr kumimoji="1" lang="ja-JP" altLang="en-US" dirty="0" smtClean="0"/>
              <a:t>クローン部の引き上げ</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15</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Account customer = </a:t>
            </a:r>
          </a:p>
          <a:p>
            <a:r>
              <a:rPr lang="en-US" altLang="ja-JP" sz="2000" dirty="0" smtClean="0">
                <a:solidFill>
                  <a:srgbClr val="00B050"/>
                </a:solidFill>
              </a:rPr>
              <a:t>           new Account();</a:t>
            </a:r>
          </a:p>
          <a:p>
            <a:r>
              <a:rPr lang="en-US" altLang="ja-JP" sz="2000" dirty="0" err="1" smtClean="0">
                <a:solidFill>
                  <a:srgbClr val="00B050"/>
                </a:solidFill>
              </a:rPr>
              <a:t>customer.setName</a:t>
            </a:r>
            <a:r>
              <a:rPr lang="en-US" altLang="ja-JP" sz="2000" dirty="0" smtClean="0">
                <a:solidFill>
                  <a:srgbClr val="00B050"/>
                </a:solidFill>
              </a:rPr>
              <a:t>(name);</a:t>
            </a:r>
          </a:p>
          <a:p>
            <a:r>
              <a:rPr lang="en-US" altLang="ja-JP" sz="2000" dirty="0" err="1" smtClean="0">
                <a:solidFill>
                  <a:srgbClr val="00B050"/>
                </a:solidFill>
              </a:rPr>
              <a:t>customer.setNumber</a:t>
            </a:r>
            <a:r>
              <a:rPr lang="en-US" altLang="ja-JP" sz="2000" dirty="0" smtClean="0">
                <a:solidFill>
                  <a:srgbClr val="00B050"/>
                </a:solidFill>
              </a:rPr>
              <a:t>(</a:t>
            </a:r>
          </a:p>
          <a:p>
            <a:r>
              <a:rPr lang="en-US" altLang="ja-JP" sz="2000" dirty="0" smtClean="0">
                <a:solidFill>
                  <a:srgbClr val="00B050"/>
                </a:solidFill>
              </a:rPr>
              <a:t>number);</a:t>
            </a:r>
          </a:p>
          <a:p>
            <a:r>
              <a:rPr lang="en-US" altLang="ja-JP" sz="2000" dirty="0" err="1" smtClean="0">
                <a:solidFill>
                  <a:srgbClr val="00B050"/>
                </a:solidFill>
              </a:rPr>
              <a:t>customer.setRate</a:t>
            </a:r>
            <a:r>
              <a:rPr lang="en-US" altLang="ja-JP" sz="2000" dirty="0" smtClean="0">
                <a:solidFill>
                  <a:srgbClr val="00B050"/>
                </a:solidFill>
              </a:rPr>
              <a:t> </a:t>
            </a:r>
            <a:r>
              <a:rPr lang="en-US" altLang="ja-JP" sz="2000" dirty="0" smtClean="0">
                <a:solidFill>
                  <a:srgbClr val="00B050"/>
                </a:solidFill>
              </a:rPr>
              <a:t>(ORDINARY_RATE</a:t>
            </a:r>
            <a:r>
              <a:rPr lang="ja-JP" altLang="en-US" sz="2000" dirty="0" smtClean="0">
                <a:solidFill>
                  <a:srgbClr val="00B050"/>
                </a:solidFill>
              </a:rPr>
              <a:t>）</a:t>
            </a:r>
            <a:r>
              <a:rPr lang="en-US" altLang="ja-JP" sz="2000" dirty="0" smtClean="0">
                <a:solidFill>
                  <a:srgbClr val="00B050"/>
                </a:solidFill>
              </a:rPr>
              <a:t>;</a:t>
            </a:r>
            <a:endParaRPr lang="en-US" altLang="ja-JP" sz="2000" dirty="0" smtClean="0">
              <a:solidFill>
                <a:srgbClr val="00B050"/>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10" name="円形吹き出し 9"/>
          <p:cNvSpPr/>
          <p:nvPr/>
        </p:nvSpPr>
        <p:spPr>
          <a:xfrm>
            <a:off x="2987824" y="5057800"/>
            <a:ext cx="2376264" cy="1800200"/>
          </a:xfrm>
          <a:prstGeom prst="wedgeEllipseCallout">
            <a:avLst>
              <a:gd name="adj1" fmla="val 17512"/>
              <a:gd name="adj2" fmla="val -82631"/>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2" name="円形吹き出し 11"/>
          <p:cNvSpPr/>
          <p:nvPr/>
        </p:nvSpPr>
        <p:spPr>
          <a:xfrm>
            <a:off x="2987824" y="5057800"/>
            <a:ext cx="2592288" cy="1800200"/>
          </a:xfrm>
          <a:prstGeom prst="wedgeEllipseCallout">
            <a:avLst>
              <a:gd name="adj1" fmla="val -88310"/>
              <a:gd name="adj2" fmla="val -67624"/>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コピー＆ペースト</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a:t>
            </a:r>
            <a:r>
              <a:rPr lang="ja-JP" altLang="en-US" sz="2400" dirty="0" smtClean="0">
                <a:solidFill>
                  <a:srgbClr val="C00000"/>
                </a:solidFill>
              </a:rPr>
              <a:t>順</a:t>
            </a:r>
            <a:r>
              <a:rPr lang="en-US" altLang="ja-JP" sz="2400" dirty="0" smtClean="0">
                <a:solidFill>
                  <a:srgbClr val="C00000"/>
                </a:solidFill>
              </a:rPr>
              <a:t>1-3:</a:t>
            </a:r>
            <a:r>
              <a:rPr lang="ja-JP" altLang="en-US" sz="2400" dirty="0" smtClean="0">
                <a:solidFill>
                  <a:srgbClr val="C00000"/>
                </a:solidFill>
              </a:rPr>
              <a:t>　変数，オブジェクトの処理</a:t>
            </a:r>
            <a:endParaRPr lang="en-US" altLang="ja-JP" sz="2400" dirty="0" smtClean="0">
              <a:solidFill>
                <a:srgbClr val="C00000"/>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lang="ja-JP" altLang="en-US" dirty="0" smtClean="0"/>
              <a:t>手順</a:t>
            </a:r>
            <a:r>
              <a:rPr lang="en-US" altLang="ja-JP" dirty="0" smtClean="0"/>
              <a:t>1-3:</a:t>
            </a:r>
            <a:r>
              <a:rPr lang="ja-JP" altLang="en-US" dirty="0" smtClean="0"/>
              <a:t>クローン部の差異以外の変数，オブジェクトの引数を用意する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17</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Account customer = </a:t>
            </a:r>
          </a:p>
          <a:p>
            <a:r>
              <a:rPr lang="en-US" altLang="ja-JP" sz="2000" dirty="0" smtClean="0">
                <a:solidFill>
                  <a:srgbClr val="00B050"/>
                </a:solidFill>
              </a:rPr>
              <a:t>           new Account();</a:t>
            </a:r>
          </a:p>
          <a:p>
            <a:r>
              <a:rPr lang="en-US" altLang="ja-JP" sz="2000" dirty="0" err="1" smtClean="0">
                <a:solidFill>
                  <a:srgbClr val="00B050"/>
                </a:solidFill>
              </a:rPr>
              <a:t>customer.setName</a:t>
            </a:r>
            <a:r>
              <a:rPr lang="en-US" altLang="ja-JP" sz="2000" dirty="0" smtClean="0">
                <a:solidFill>
                  <a:srgbClr val="00B050"/>
                </a:solidFill>
              </a:rPr>
              <a:t>(name);</a:t>
            </a:r>
          </a:p>
          <a:p>
            <a:r>
              <a:rPr lang="en-US" altLang="ja-JP" sz="2000" dirty="0" err="1" smtClean="0">
                <a:solidFill>
                  <a:srgbClr val="00B050"/>
                </a:solidFill>
              </a:rPr>
              <a:t>customer.setNumber</a:t>
            </a:r>
            <a:r>
              <a:rPr lang="en-US" altLang="ja-JP" sz="2000" dirty="0" smtClean="0">
                <a:solidFill>
                  <a:srgbClr val="00B050"/>
                </a:solidFill>
              </a:rPr>
              <a:t>(</a:t>
            </a:r>
          </a:p>
          <a:p>
            <a:r>
              <a:rPr lang="en-US" altLang="ja-JP" sz="2000" dirty="0" smtClean="0">
                <a:solidFill>
                  <a:srgbClr val="00B050"/>
                </a:solidFill>
              </a:rPr>
              <a:t>number);</a:t>
            </a:r>
          </a:p>
          <a:p>
            <a:r>
              <a:rPr lang="en-US" altLang="ja-JP" sz="2000" dirty="0" err="1" smtClean="0">
                <a:solidFill>
                  <a:srgbClr val="00B050"/>
                </a:solidFill>
              </a:rPr>
              <a:t>customer.setRate</a:t>
            </a:r>
            <a:r>
              <a:rPr lang="en-US" altLang="ja-JP" sz="2000" dirty="0" smtClean="0">
                <a:solidFill>
                  <a:srgbClr val="00B050"/>
                </a:solidFill>
              </a:rPr>
              <a:t> </a:t>
            </a:r>
            <a:r>
              <a:rPr lang="en-US" altLang="ja-JP" sz="2000" dirty="0" smtClean="0">
                <a:solidFill>
                  <a:srgbClr val="00B050"/>
                </a:solidFill>
              </a:rPr>
              <a:t>(ORDINARY_RATE</a:t>
            </a:r>
            <a:r>
              <a:rPr lang="ja-JP" altLang="en-US" sz="2000" dirty="0" smtClean="0">
                <a:solidFill>
                  <a:srgbClr val="00B050"/>
                </a:solidFill>
              </a:rPr>
              <a:t>）</a:t>
            </a:r>
            <a:r>
              <a:rPr lang="en-US" altLang="ja-JP" sz="2000" dirty="0" smtClean="0">
                <a:solidFill>
                  <a:srgbClr val="00B050"/>
                </a:solidFill>
              </a:rPr>
              <a:t>;</a:t>
            </a:r>
            <a:endParaRPr lang="en-US" altLang="ja-JP" sz="2000" dirty="0" smtClean="0">
              <a:solidFill>
                <a:srgbClr val="00B050"/>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kumimoji="1" lang="ja-JP" altLang="en-US" dirty="0" smtClean="0"/>
              <a:t>手順</a:t>
            </a:r>
            <a:r>
              <a:rPr kumimoji="1" lang="en-US" altLang="ja-JP" dirty="0" smtClean="0"/>
              <a:t>1-3:</a:t>
            </a:r>
            <a:r>
              <a:rPr kumimoji="1" lang="ja-JP" altLang="en-US" dirty="0" smtClean="0"/>
              <a:t>クローン部の差異以外の変数，オブジェクトの引数を用意する</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18</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String </a:t>
            </a:r>
            <a:r>
              <a:rPr lang="en-US" altLang="ja-JP" sz="2000" dirty="0" err="1" smtClean="0">
                <a:solidFill>
                  <a:srgbClr val="00B050"/>
                </a:solidFill>
              </a:rPr>
              <a:t>name,int</a:t>
            </a:r>
            <a:r>
              <a:rPr lang="en-US" altLang="ja-JP" sz="2000" dirty="0" smtClean="0">
                <a:solidFill>
                  <a:srgbClr val="00B050"/>
                </a:solidFill>
              </a:rPr>
              <a:t> number</a:t>
            </a:r>
            <a:r>
              <a:rPr lang="en-US" altLang="ja-JP" sz="2000" dirty="0" smtClean="0">
                <a:solidFill>
                  <a:schemeClr val="tx1"/>
                </a:solidFill>
              </a:rPr>
              <a:t>){</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(ORDINARY_RATE</a:t>
            </a:r>
            <a:r>
              <a:rPr lang="ja-JP" altLang="en-US" sz="2000" dirty="0" smtClean="0">
                <a:solidFill>
                  <a:schemeClr val="tx1"/>
                </a:solidFill>
              </a:rPr>
              <a:t>）</a:t>
            </a:r>
            <a:r>
              <a:rPr lang="en-US" altLang="ja-JP" sz="2000" dirty="0" smtClean="0">
                <a:solidFill>
                  <a:schemeClr val="tx1"/>
                </a:solidFill>
              </a:rPr>
              <a:t>;</a:t>
            </a:r>
            <a:endParaRPr lang="en-US" altLang="ja-JP" sz="2000" dirty="0" smtClean="0">
              <a:solidFill>
                <a:schemeClr val="tx1"/>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11" name="円形吹き出し 10"/>
          <p:cNvSpPr/>
          <p:nvPr/>
        </p:nvSpPr>
        <p:spPr>
          <a:xfrm>
            <a:off x="6156176" y="2348880"/>
            <a:ext cx="2736304" cy="2376264"/>
          </a:xfrm>
          <a:prstGeom prst="wedgeEllipseCallout">
            <a:avLst>
              <a:gd name="adj1" fmla="val -86791"/>
              <a:gd name="adj2" fmla="val -50133"/>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変数の名前</a:t>
            </a:r>
            <a:r>
              <a:rPr lang="ja-JP" altLang="en-US" sz="2400" dirty="0" smtClean="0">
                <a:solidFill>
                  <a:schemeClr val="tx1"/>
                </a:solidFill>
              </a:rPr>
              <a:t>をそのまま，引数に宣言する</a:t>
            </a:r>
            <a:endParaRPr kumimoji="1" lang="ja-JP" altLang="en-US" sz="2400" dirty="0" smtClean="0">
              <a:solidFill>
                <a:schemeClr val="tx1"/>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19</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rgbClr val="C00000"/>
                </a:solidFill>
              </a:rPr>
              <a:t>手順</a:t>
            </a:r>
            <a:r>
              <a:rPr lang="en-US" altLang="ja-JP" sz="2400" dirty="0" smtClean="0">
                <a:solidFill>
                  <a:srgbClr val="C00000"/>
                </a:solidFill>
              </a:rPr>
              <a:t>1-4:</a:t>
            </a:r>
            <a:r>
              <a:rPr lang="ja-JP" altLang="en-US" sz="2400" dirty="0" smtClean="0">
                <a:solidFill>
                  <a:srgbClr val="C00000"/>
                </a:solidFill>
              </a:rPr>
              <a:t>　戻り値の処理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kumimoji="1" lang="en-US" altLang="ja-JP" dirty="0" smtClean="0"/>
              <a:t>	</a:t>
            </a:r>
            <a:endParaRPr kumimoji="1" lang="ja-JP" altLang="en-US" dirty="0"/>
          </a:p>
        </p:txBody>
      </p:sp>
      <p:sp>
        <p:nvSpPr>
          <p:cNvPr id="3" name="スライド番号プレースホルダ 2"/>
          <p:cNvSpPr>
            <a:spLocks noGrp="1"/>
          </p:cNvSpPr>
          <p:nvPr>
            <p:ph type="sldNum" sz="quarter" idx="12"/>
          </p:nvPr>
        </p:nvSpPr>
        <p:spPr>
          <a:xfrm>
            <a:off x="972688" y="5924302"/>
            <a:ext cx="1981200" cy="365760"/>
          </a:xfrm>
        </p:spPr>
        <p:txBody>
          <a:bodyPr/>
          <a:lstStyle/>
          <a:p>
            <a:fld id="{9A22E84F-3A95-451D-8782-DE8511DF207C}" type="slidenum">
              <a:rPr kumimoji="1" lang="ja-JP" altLang="en-US" smtClean="0">
                <a:solidFill>
                  <a:srgbClr val="464653"/>
                </a:solidFill>
              </a:rPr>
              <a:pPr/>
              <a:t>2</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sz="2800" dirty="0" smtClean="0"/>
              <a:t>ソースコード中のコード片で，同一または類似したコード片を持つもの</a:t>
            </a:r>
            <a:endParaRPr kumimoji="1" lang="en-US" altLang="ja-JP" sz="2800" dirty="0" smtClean="0"/>
          </a:p>
          <a:p>
            <a:pPr lvl="1"/>
            <a:endParaRPr lang="en-US" altLang="ja-JP" sz="2500" dirty="0" smtClean="0"/>
          </a:p>
          <a:p>
            <a:r>
              <a:rPr lang="ja-JP" altLang="en-US" sz="2800" dirty="0" smtClean="0"/>
              <a:t>コード片の修正　→　コードクローンすべてに検討を修正</a:t>
            </a:r>
            <a:endParaRPr lang="en-US" altLang="ja-JP" sz="2800" dirty="0" smtClean="0"/>
          </a:p>
          <a:p>
            <a:endParaRPr lang="en-US" altLang="ja-JP" sz="2800" dirty="0" smtClean="0"/>
          </a:p>
          <a:p>
            <a:endParaRPr kumimoji="1" lang="ja-JP" altLang="en-US" sz="2800" dirty="0"/>
          </a:p>
        </p:txBody>
      </p:sp>
      <p:sp>
        <p:nvSpPr>
          <p:cNvPr id="5" name="AutoShape 4"/>
          <p:cNvSpPr>
            <a:spLocks noChangeArrowheads="1"/>
          </p:cNvSpPr>
          <p:nvPr/>
        </p:nvSpPr>
        <p:spPr bwMode="auto">
          <a:xfrm flipV="1">
            <a:off x="2123157" y="4293418"/>
            <a:ext cx="1728788" cy="1655763"/>
          </a:xfrm>
          <a:prstGeom prst="foldedCorner">
            <a:avLst>
              <a:gd name="adj" fmla="val 12500"/>
            </a:avLst>
          </a:prstGeom>
          <a:solidFill>
            <a:schemeClr val="bg1"/>
          </a:solidFill>
          <a:ln w="9525">
            <a:solidFill>
              <a:schemeClr val="tx1"/>
            </a:solidFill>
            <a:round/>
            <a:headEnd/>
            <a:tailEnd/>
          </a:ln>
          <a:effectLst/>
        </p:spPr>
        <p:txBody>
          <a:bodyPr wrap="none" anchor="ctr"/>
          <a:lstStyle/>
          <a:p>
            <a:endParaRPr lang="ja-JP" altLang="en-US"/>
          </a:p>
        </p:txBody>
      </p:sp>
      <p:sp>
        <p:nvSpPr>
          <p:cNvPr id="6" name="AutoShape 5"/>
          <p:cNvSpPr>
            <a:spLocks noChangeArrowheads="1"/>
          </p:cNvSpPr>
          <p:nvPr/>
        </p:nvSpPr>
        <p:spPr bwMode="auto">
          <a:xfrm flipV="1">
            <a:off x="5364832" y="4364856"/>
            <a:ext cx="1728788" cy="1584325"/>
          </a:xfrm>
          <a:prstGeom prst="foldedCorner">
            <a:avLst>
              <a:gd name="adj" fmla="val 12500"/>
            </a:avLst>
          </a:prstGeom>
          <a:solidFill>
            <a:schemeClr val="bg1"/>
          </a:solidFill>
          <a:ln w="9525">
            <a:solidFill>
              <a:schemeClr val="tx1"/>
            </a:solidFill>
            <a:round/>
            <a:headEnd/>
            <a:tailEnd/>
          </a:ln>
          <a:effectLst/>
        </p:spPr>
        <p:txBody>
          <a:bodyPr wrap="none" anchor="ctr"/>
          <a:lstStyle/>
          <a:p>
            <a:endParaRPr lang="ja-JP" altLang="en-US"/>
          </a:p>
        </p:txBody>
      </p:sp>
      <p:sp>
        <p:nvSpPr>
          <p:cNvPr id="7" name="Rectangle 6"/>
          <p:cNvSpPr>
            <a:spLocks noChangeArrowheads="1"/>
          </p:cNvSpPr>
          <p:nvPr/>
        </p:nvSpPr>
        <p:spPr bwMode="auto">
          <a:xfrm>
            <a:off x="2196182" y="46537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8" name="Rectangle 7"/>
          <p:cNvSpPr>
            <a:spLocks noChangeArrowheads="1"/>
          </p:cNvSpPr>
          <p:nvPr/>
        </p:nvSpPr>
        <p:spPr bwMode="auto">
          <a:xfrm>
            <a:off x="3131220" y="4869681"/>
            <a:ext cx="649287" cy="142875"/>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9" name="Line 8"/>
          <p:cNvSpPr>
            <a:spLocks noChangeShapeType="1"/>
          </p:cNvSpPr>
          <p:nvPr/>
        </p:nvSpPr>
        <p:spPr bwMode="auto">
          <a:xfrm flipV="1">
            <a:off x="3131220" y="4869681"/>
            <a:ext cx="1587" cy="142875"/>
          </a:xfrm>
          <a:prstGeom prst="line">
            <a:avLst/>
          </a:prstGeom>
          <a:noFill/>
          <a:ln w="9525">
            <a:solidFill>
              <a:schemeClr val="tx1"/>
            </a:solidFill>
            <a:round/>
            <a:headEnd/>
            <a:tailEnd/>
          </a:ln>
          <a:effectLst/>
        </p:spPr>
        <p:txBody>
          <a:bodyPr/>
          <a:lstStyle/>
          <a:p>
            <a:endParaRPr lang="ja-JP" altLang="en-US"/>
          </a:p>
        </p:txBody>
      </p:sp>
      <p:sp>
        <p:nvSpPr>
          <p:cNvPr id="10" name="Line 9"/>
          <p:cNvSpPr>
            <a:spLocks noChangeShapeType="1"/>
          </p:cNvSpPr>
          <p:nvPr/>
        </p:nvSpPr>
        <p:spPr bwMode="auto">
          <a:xfrm>
            <a:off x="3131220" y="4869681"/>
            <a:ext cx="649287" cy="0"/>
          </a:xfrm>
          <a:prstGeom prst="line">
            <a:avLst/>
          </a:prstGeom>
          <a:noFill/>
          <a:ln w="9525">
            <a:solidFill>
              <a:schemeClr val="tx1"/>
            </a:solidFill>
            <a:round/>
            <a:headEnd/>
            <a:tailEnd/>
          </a:ln>
          <a:effectLst/>
        </p:spPr>
        <p:txBody>
          <a:bodyPr/>
          <a:lstStyle/>
          <a:p>
            <a:endParaRPr lang="ja-JP" altLang="en-US"/>
          </a:p>
        </p:txBody>
      </p:sp>
      <p:sp>
        <p:nvSpPr>
          <p:cNvPr id="11" name="Rectangle 10"/>
          <p:cNvSpPr>
            <a:spLocks noChangeArrowheads="1"/>
          </p:cNvSpPr>
          <p:nvPr/>
        </p:nvSpPr>
        <p:spPr bwMode="auto">
          <a:xfrm>
            <a:off x="2196182" y="53014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12" name="Rectangle 11"/>
          <p:cNvSpPr>
            <a:spLocks noChangeArrowheads="1"/>
          </p:cNvSpPr>
          <p:nvPr/>
        </p:nvSpPr>
        <p:spPr bwMode="auto">
          <a:xfrm>
            <a:off x="3131220" y="5517381"/>
            <a:ext cx="649287" cy="215900"/>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13" name="Line 12"/>
          <p:cNvSpPr>
            <a:spLocks noChangeShapeType="1"/>
          </p:cNvSpPr>
          <p:nvPr/>
        </p:nvSpPr>
        <p:spPr bwMode="auto">
          <a:xfrm flipV="1">
            <a:off x="3131220" y="5517381"/>
            <a:ext cx="1587" cy="142875"/>
          </a:xfrm>
          <a:prstGeom prst="line">
            <a:avLst/>
          </a:prstGeom>
          <a:noFill/>
          <a:ln w="9525">
            <a:solidFill>
              <a:schemeClr val="tx1"/>
            </a:solidFill>
            <a:round/>
            <a:headEnd/>
            <a:tailEnd/>
          </a:ln>
          <a:effectLst/>
        </p:spPr>
        <p:txBody>
          <a:bodyPr/>
          <a:lstStyle/>
          <a:p>
            <a:endParaRPr lang="ja-JP" altLang="en-US"/>
          </a:p>
        </p:txBody>
      </p:sp>
      <p:sp>
        <p:nvSpPr>
          <p:cNvPr id="14" name="Line 13"/>
          <p:cNvSpPr>
            <a:spLocks noChangeShapeType="1"/>
          </p:cNvSpPr>
          <p:nvPr/>
        </p:nvSpPr>
        <p:spPr bwMode="auto">
          <a:xfrm>
            <a:off x="3131220" y="5517381"/>
            <a:ext cx="649287" cy="0"/>
          </a:xfrm>
          <a:prstGeom prst="line">
            <a:avLst/>
          </a:prstGeom>
          <a:noFill/>
          <a:ln w="9525">
            <a:solidFill>
              <a:schemeClr val="tx1"/>
            </a:solidFill>
            <a:round/>
            <a:headEnd/>
            <a:tailEnd/>
          </a:ln>
          <a:effectLst/>
        </p:spPr>
        <p:txBody>
          <a:bodyPr/>
          <a:lstStyle/>
          <a:p>
            <a:endParaRPr lang="ja-JP" altLang="en-US"/>
          </a:p>
        </p:txBody>
      </p:sp>
      <p:sp>
        <p:nvSpPr>
          <p:cNvPr id="15" name="Rectangle 14"/>
          <p:cNvSpPr>
            <a:spLocks noChangeArrowheads="1"/>
          </p:cNvSpPr>
          <p:nvPr/>
        </p:nvSpPr>
        <p:spPr bwMode="auto">
          <a:xfrm>
            <a:off x="5436270" y="4653781"/>
            <a:ext cx="1584325" cy="360362"/>
          </a:xfrm>
          <a:prstGeom prst="rect">
            <a:avLst/>
          </a:prstGeom>
          <a:solidFill>
            <a:srgbClr val="99CCFF"/>
          </a:solidFill>
          <a:ln w="9525">
            <a:solidFill>
              <a:schemeClr val="tx1"/>
            </a:solidFill>
            <a:miter lim="800000"/>
            <a:headEnd/>
            <a:tailEnd/>
          </a:ln>
          <a:effectLst/>
        </p:spPr>
        <p:txBody>
          <a:bodyPr wrap="none" anchor="ctr"/>
          <a:lstStyle/>
          <a:p>
            <a:endParaRPr lang="ja-JP" altLang="en-US"/>
          </a:p>
        </p:txBody>
      </p:sp>
      <p:sp>
        <p:nvSpPr>
          <p:cNvPr id="16" name="Rectangle 15"/>
          <p:cNvSpPr>
            <a:spLocks noChangeArrowheads="1"/>
          </p:cNvSpPr>
          <p:nvPr/>
        </p:nvSpPr>
        <p:spPr bwMode="auto">
          <a:xfrm>
            <a:off x="6371307" y="4869681"/>
            <a:ext cx="649288" cy="142875"/>
          </a:xfrm>
          <a:prstGeom prst="rect">
            <a:avLst/>
          </a:prstGeom>
          <a:solidFill>
            <a:schemeClr val="bg1"/>
          </a:solidFill>
          <a:ln w="9525">
            <a:solidFill>
              <a:schemeClr val="bg1"/>
            </a:solidFill>
            <a:miter lim="800000"/>
            <a:headEnd/>
            <a:tailEnd/>
          </a:ln>
          <a:effectLst/>
        </p:spPr>
        <p:txBody>
          <a:bodyPr wrap="none" anchor="ctr"/>
          <a:lstStyle/>
          <a:p>
            <a:endParaRPr lang="ja-JP" altLang="en-US"/>
          </a:p>
        </p:txBody>
      </p:sp>
      <p:sp>
        <p:nvSpPr>
          <p:cNvPr id="17" name="Line 16"/>
          <p:cNvSpPr>
            <a:spLocks noChangeShapeType="1"/>
          </p:cNvSpPr>
          <p:nvPr/>
        </p:nvSpPr>
        <p:spPr bwMode="auto">
          <a:xfrm flipV="1">
            <a:off x="6371307" y="4869681"/>
            <a:ext cx="1588" cy="142875"/>
          </a:xfrm>
          <a:prstGeom prst="line">
            <a:avLst/>
          </a:prstGeom>
          <a:noFill/>
          <a:ln w="9525">
            <a:solidFill>
              <a:schemeClr val="tx1"/>
            </a:solidFill>
            <a:round/>
            <a:headEnd/>
            <a:tailEnd/>
          </a:ln>
          <a:effectLst/>
        </p:spPr>
        <p:txBody>
          <a:bodyPr/>
          <a:lstStyle/>
          <a:p>
            <a:endParaRPr lang="ja-JP" altLang="en-US"/>
          </a:p>
        </p:txBody>
      </p:sp>
      <p:sp>
        <p:nvSpPr>
          <p:cNvPr id="18" name="Line 17"/>
          <p:cNvSpPr>
            <a:spLocks noChangeShapeType="1"/>
          </p:cNvSpPr>
          <p:nvPr/>
        </p:nvSpPr>
        <p:spPr bwMode="auto">
          <a:xfrm>
            <a:off x="6371307" y="4869681"/>
            <a:ext cx="649288" cy="0"/>
          </a:xfrm>
          <a:prstGeom prst="line">
            <a:avLst/>
          </a:prstGeom>
          <a:noFill/>
          <a:ln w="9525">
            <a:solidFill>
              <a:schemeClr val="tx1"/>
            </a:solidFill>
            <a:round/>
            <a:headEnd/>
            <a:tailEnd/>
          </a:ln>
          <a:effectLst/>
        </p:spPr>
        <p:txBody>
          <a:bodyPr/>
          <a:lstStyle/>
          <a:p>
            <a:endParaRPr lang="ja-JP" altLang="en-US"/>
          </a:p>
        </p:txBody>
      </p:sp>
      <p:sp>
        <p:nvSpPr>
          <p:cNvPr id="19" name="Line 18"/>
          <p:cNvSpPr>
            <a:spLocks noChangeShapeType="1"/>
          </p:cNvSpPr>
          <p:nvPr/>
        </p:nvSpPr>
        <p:spPr bwMode="auto">
          <a:xfrm>
            <a:off x="2196182" y="5157018"/>
            <a:ext cx="1150938" cy="0"/>
          </a:xfrm>
          <a:prstGeom prst="line">
            <a:avLst/>
          </a:prstGeom>
          <a:noFill/>
          <a:ln w="9525">
            <a:solidFill>
              <a:schemeClr val="tx1"/>
            </a:solidFill>
            <a:round/>
            <a:headEnd/>
            <a:tailEnd/>
          </a:ln>
          <a:effectLst/>
        </p:spPr>
        <p:txBody>
          <a:bodyPr/>
          <a:lstStyle/>
          <a:p>
            <a:endParaRPr lang="ja-JP" altLang="en-US"/>
          </a:p>
        </p:txBody>
      </p:sp>
      <p:sp>
        <p:nvSpPr>
          <p:cNvPr id="20" name="Line 19"/>
          <p:cNvSpPr>
            <a:spLocks noChangeShapeType="1"/>
          </p:cNvSpPr>
          <p:nvPr/>
        </p:nvSpPr>
        <p:spPr bwMode="auto">
          <a:xfrm>
            <a:off x="2196182" y="4509318"/>
            <a:ext cx="719138" cy="0"/>
          </a:xfrm>
          <a:prstGeom prst="line">
            <a:avLst/>
          </a:prstGeom>
          <a:noFill/>
          <a:ln w="9525">
            <a:solidFill>
              <a:schemeClr val="tx1"/>
            </a:solidFill>
            <a:round/>
            <a:headEnd/>
            <a:tailEnd/>
          </a:ln>
          <a:effectLst/>
        </p:spPr>
        <p:txBody>
          <a:bodyPr/>
          <a:lstStyle/>
          <a:p>
            <a:endParaRPr lang="ja-JP" altLang="en-US"/>
          </a:p>
        </p:txBody>
      </p:sp>
      <p:sp>
        <p:nvSpPr>
          <p:cNvPr id="21" name="Line 20"/>
          <p:cNvSpPr>
            <a:spLocks noChangeShapeType="1"/>
          </p:cNvSpPr>
          <p:nvPr/>
        </p:nvSpPr>
        <p:spPr bwMode="auto">
          <a:xfrm>
            <a:off x="2196182" y="5804718"/>
            <a:ext cx="1079500" cy="0"/>
          </a:xfrm>
          <a:prstGeom prst="line">
            <a:avLst/>
          </a:prstGeom>
          <a:noFill/>
          <a:ln w="9525">
            <a:solidFill>
              <a:schemeClr val="tx1"/>
            </a:solidFill>
            <a:round/>
            <a:headEnd/>
            <a:tailEnd/>
          </a:ln>
          <a:effectLst/>
        </p:spPr>
        <p:txBody>
          <a:bodyPr/>
          <a:lstStyle/>
          <a:p>
            <a:endParaRPr lang="ja-JP" altLang="en-US"/>
          </a:p>
        </p:txBody>
      </p:sp>
      <p:sp>
        <p:nvSpPr>
          <p:cNvPr id="22" name="Line 21"/>
          <p:cNvSpPr>
            <a:spLocks noChangeShapeType="1"/>
          </p:cNvSpPr>
          <p:nvPr/>
        </p:nvSpPr>
        <p:spPr bwMode="auto">
          <a:xfrm>
            <a:off x="5436270" y="5157018"/>
            <a:ext cx="504825" cy="0"/>
          </a:xfrm>
          <a:prstGeom prst="line">
            <a:avLst/>
          </a:prstGeom>
          <a:noFill/>
          <a:ln w="9525">
            <a:solidFill>
              <a:schemeClr val="tx1"/>
            </a:solidFill>
            <a:round/>
            <a:headEnd/>
            <a:tailEnd/>
          </a:ln>
          <a:effectLst/>
        </p:spPr>
        <p:txBody>
          <a:bodyPr/>
          <a:lstStyle/>
          <a:p>
            <a:endParaRPr lang="ja-JP" altLang="en-US"/>
          </a:p>
        </p:txBody>
      </p:sp>
      <p:sp>
        <p:nvSpPr>
          <p:cNvPr id="23" name="Line 22"/>
          <p:cNvSpPr>
            <a:spLocks noChangeShapeType="1"/>
          </p:cNvSpPr>
          <p:nvPr/>
        </p:nvSpPr>
        <p:spPr bwMode="auto">
          <a:xfrm>
            <a:off x="5436270" y="5301481"/>
            <a:ext cx="792162" cy="0"/>
          </a:xfrm>
          <a:prstGeom prst="line">
            <a:avLst/>
          </a:prstGeom>
          <a:noFill/>
          <a:ln w="9525">
            <a:solidFill>
              <a:schemeClr val="tx1"/>
            </a:solidFill>
            <a:round/>
            <a:headEnd/>
            <a:tailEnd/>
          </a:ln>
          <a:effectLst/>
        </p:spPr>
        <p:txBody>
          <a:bodyPr/>
          <a:lstStyle/>
          <a:p>
            <a:endParaRPr lang="ja-JP" altLang="en-US"/>
          </a:p>
        </p:txBody>
      </p:sp>
      <p:sp>
        <p:nvSpPr>
          <p:cNvPr id="24" name="Line 23"/>
          <p:cNvSpPr>
            <a:spLocks noChangeShapeType="1"/>
          </p:cNvSpPr>
          <p:nvPr/>
        </p:nvSpPr>
        <p:spPr bwMode="auto">
          <a:xfrm>
            <a:off x="5436270" y="5445943"/>
            <a:ext cx="576262" cy="0"/>
          </a:xfrm>
          <a:prstGeom prst="line">
            <a:avLst/>
          </a:prstGeom>
          <a:noFill/>
          <a:ln w="9525">
            <a:solidFill>
              <a:schemeClr val="tx1"/>
            </a:solidFill>
            <a:round/>
            <a:headEnd/>
            <a:tailEnd/>
          </a:ln>
          <a:effectLst/>
        </p:spPr>
        <p:txBody>
          <a:bodyPr/>
          <a:lstStyle/>
          <a:p>
            <a:endParaRPr lang="ja-JP" altLang="en-US"/>
          </a:p>
        </p:txBody>
      </p:sp>
      <p:sp>
        <p:nvSpPr>
          <p:cNvPr id="25" name="Line 24"/>
          <p:cNvSpPr>
            <a:spLocks noChangeShapeType="1"/>
          </p:cNvSpPr>
          <p:nvPr/>
        </p:nvSpPr>
        <p:spPr bwMode="auto">
          <a:xfrm>
            <a:off x="5436270" y="4509318"/>
            <a:ext cx="1295400" cy="0"/>
          </a:xfrm>
          <a:prstGeom prst="line">
            <a:avLst/>
          </a:prstGeom>
          <a:noFill/>
          <a:ln w="9525">
            <a:solidFill>
              <a:schemeClr val="tx1"/>
            </a:solidFill>
            <a:round/>
            <a:headEnd/>
            <a:tailEnd/>
          </a:ln>
          <a:effectLst/>
        </p:spPr>
        <p:txBody>
          <a:bodyPr/>
          <a:lstStyle/>
          <a:p>
            <a:endParaRPr lang="ja-JP" altLang="en-US"/>
          </a:p>
        </p:txBody>
      </p:sp>
      <p:sp>
        <p:nvSpPr>
          <p:cNvPr id="26" name="Line 25"/>
          <p:cNvSpPr>
            <a:spLocks noChangeShapeType="1"/>
          </p:cNvSpPr>
          <p:nvPr/>
        </p:nvSpPr>
        <p:spPr bwMode="auto">
          <a:xfrm>
            <a:off x="3780507" y="4796656"/>
            <a:ext cx="1656000" cy="0"/>
          </a:xfrm>
          <a:prstGeom prst="line">
            <a:avLst/>
          </a:prstGeom>
          <a:noFill/>
          <a:ln w="28575">
            <a:solidFill>
              <a:schemeClr val="tx1"/>
            </a:solidFill>
            <a:round/>
            <a:headEnd type="triangle" w="lg" len="lg"/>
            <a:tailEnd type="triangle" w="lg" len="lg"/>
          </a:ln>
          <a:effectLst/>
        </p:spPr>
        <p:txBody>
          <a:bodyPr/>
          <a:lstStyle/>
          <a:p>
            <a:endParaRPr lang="ja-JP" altLang="en-US"/>
          </a:p>
        </p:txBody>
      </p:sp>
      <p:sp>
        <p:nvSpPr>
          <p:cNvPr id="28" name="Line 27"/>
          <p:cNvSpPr>
            <a:spLocks noChangeShapeType="1"/>
          </p:cNvSpPr>
          <p:nvPr/>
        </p:nvSpPr>
        <p:spPr bwMode="auto">
          <a:xfrm flipV="1">
            <a:off x="3780507" y="5012556"/>
            <a:ext cx="1655763" cy="433387"/>
          </a:xfrm>
          <a:prstGeom prst="line">
            <a:avLst/>
          </a:prstGeom>
          <a:noFill/>
          <a:ln w="28575">
            <a:solidFill>
              <a:schemeClr val="tx1"/>
            </a:solidFill>
            <a:round/>
            <a:headEnd type="triangle" w="lg" len="lg"/>
            <a:tailEnd type="triangle" w="lg" len="lg"/>
          </a:ln>
          <a:effectLst/>
        </p:spPr>
        <p:txBody>
          <a:bodyPr/>
          <a:lstStyle/>
          <a:p>
            <a:endParaRPr lang="ja-JP" altLang="en-US"/>
          </a:p>
        </p:txBody>
      </p:sp>
      <p:sp>
        <p:nvSpPr>
          <p:cNvPr id="29" name="Text Box 36"/>
          <p:cNvSpPr txBox="1">
            <a:spLocks noChangeArrowheads="1"/>
          </p:cNvSpPr>
          <p:nvPr/>
        </p:nvSpPr>
        <p:spPr bwMode="auto">
          <a:xfrm>
            <a:off x="2051720" y="3933056"/>
            <a:ext cx="1800225"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ソースファイル</a:t>
            </a:r>
            <a:r>
              <a:rPr lang="en-US" altLang="ja-JP" sz="1600" b="0">
                <a:latin typeface="Arial" charset="0"/>
                <a:ea typeface="ＭＳ Ｐゴシック" charset="-128"/>
              </a:rPr>
              <a:t>F1</a:t>
            </a:r>
          </a:p>
        </p:txBody>
      </p:sp>
      <p:sp>
        <p:nvSpPr>
          <p:cNvPr id="30" name="Text Box 37"/>
          <p:cNvSpPr txBox="1">
            <a:spLocks noChangeArrowheads="1"/>
          </p:cNvSpPr>
          <p:nvPr/>
        </p:nvSpPr>
        <p:spPr bwMode="auto">
          <a:xfrm>
            <a:off x="5364832" y="4004493"/>
            <a:ext cx="1727200"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ソースファイル</a:t>
            </a:r>
            <a:r>
              <a:rPr lang="en-US" altLang="ja-JP" sz="1600" b="0">
                <a:latin typeface="Arial" charset="0"/>
                <a:ea typeface="ＭＳ Ｐゴシック" charset="-128"/>
              </a:rPr>
              <a:t>F2</a:t>
            </a:r>
          </a:p>
        </p:txBody>
      </p:sp>
      <p:sp>
        <p:nvSpPr>
          <p:cNvPr id="32" name="Text Box 40"/>
          <p:cNvSpPr txBox="1">
            <a:spLocks noChangeArrowheads="1"/>
          </p:cNvSpPr>
          <p:nvPr/>
        </p:nvSpPr>
        <p:spPr bwMode="auto">
          <a:xfrm>
            <a:off x="3923382" y="4293418"/>
            <a:ext cx="1403350" cy="336550"/>
          </a:xfrm>
          <a:prstGeom prst="rect">
            <a:avLst/>
          </a:prstGeom>
          <a:noFill/>
          <a:ln w="19050" algn="ctr">
            <a:noFill/>
            <a:miter lim="800000"/>
            <a:headEnd/>
            <a:tailEnd/>
          </a:ln>
          <a:effectLst/>
        </p:spPr>
        <p:txBody>
          <a:bodyPr>
            <a:spAutoFit/>
          </a:bodyPr>
          <a:lstStyle/>
          <a:p>
            <a:pPr algn="l"/>
            <a:r>
              <a:rPr lang="ja-JP" altLang="en-US" sz="1600" b="0" dirty="0">
                <a:latin typeface="Arial" charset="0"/>
                <a:ea typeface="ＭＳ Ｐゴシック" charset="-128"/>
              </a:rPr>
              <a:t>クローンペア</a:t>
            </a:r>
          </a:p>
        </p:txBody>
      </p:sp>
      <p:sp>
        <p:nvSpPr>
          <p:cNvPr id="33" name="Text Box 41"/>
          <p:cNvSpPr txBox="1">
            <a:spLocks noChangeArrowheads="1"/>
          </p:cNvSpPr>
          <p:nvPr/>
        </p:nvSpPr>
        <p:spPr bwMode="auto">
          <a:xfrm>
            <a:off x="3996407" y="5444356"/>
            <a:ext cx="1403350" cy="336550"/>
          </a:xfrm>
          <a:prstGeom prst="rect">
            <a:avLst/>
          </a:prstGeom>
          <a:noFill/>
          <a:ln w="19050" algn="ctr">
            <a:noFill/>
            <a:miter lim="800000"/>
            <a:headEnd/>
            <a:tailEnd/>
          </a:ln>
          <a:effectLst/>
        </p:spPr>
        <p:txBody>
          <a:bodyPr>
            <a:spAutoFit/>
          </a:bodyPr>
          <a:lstStyle/>
          <a:p>
            <a:pPr algn="l"/>
            <a:r>
              <a:rPr lang="ja-JP" altLang="en-US" sz="1600" b="0">
                <a:latin typeface="Arial" charset="0"/>
                <a:ea typeface="ＭＳ Ｐゴシック" charset="-128"/>
              </a:rPr>
              <a:t>クローンペア</a:t>
            </a:r>
          </a:p>
        </p:txBody>
      </p:sp>
      <p:cxnSp>
        <p:nvCxnSpPr>
          <p:cNvPr id="34" name="AutoShape 44"/>
          <p:cNvCxnSpPr>
            <a:cxnSpLocks noChangeShapeType="1"/>
            <a:endCxn id="7" idx="1"/>
          </p:cNvCxnSpPr>
          <p:nvPr/>
        </p:nvCxnSpPr>
        <p:spPr bwMode="auto">
          <a:xfrm>
            <a:off x="1727870" y="4677593"/>
            <a:ext cx="468312" cy="157163"/>
          </a:xfrm>
          <a:prstGeom prst="straightConnector1">
            <a:avLst/>
          </a:prstGeom>
          <a:noFill/>
          <a:ln w="28575">
            <a:solidFill>
              <a:schemeClr val="tx1"/>
            </a:solidFill>
            <a:round/>
            <a:headEnd/>
            <a:tailEnd type="triangle" w="lg" len="lg"/>
          </a:ln>
          <a:effectLst/>
        </p:spPr>
      </p:cxnSp>
      <p:cxnSp>
        <p:nvCxnSpPr>
          <p:cNvPr id="35" name="AutoShape 45"/>
          <p:cNvCxnSpPr>
            <a:cxnSpLocks noChangeShapeType="1"/>
            <a:endCxn id="11" idx="1"/>
          </p:cNvCxnSpPr>
          <p:nvPr/>
        </p:nvCxnSpPr>
        <p:spPr bwMode="auto">
          <a:xfrm>
            <a:off x="1727870" y="4677593"/>
            <a:ext cx="468000" cy="804863"/>
          </a:xfrm>
          <a:prstGeom prst="straightConnector1">
            <a:avLst/>
          </a:prstGeom>
          <a:ln w="28575">
            <a:headEnd/>
            <a:tailEnd type="triangle" w="lg" len="lg"/>
          </a:ln>
        </p:spPr>
        <p:style>
          <a:lnRef idx="1">
            <a:schemeClr val="dk1"/>
          </a:lnRef>
          <a:fillRef idx="0">
            <a:schemeClr val="dk1"/>
          </a:fillRef>
          <a:effectRef idx="0">
            <a:schemeClr val="dk1"/>
          </a:effectRef>
          <a:fontRef idx="minor">
            <a:schemeClr val="tx1"/>
          </a:fontRef>
        </p:style>
      </p:cxnSp>
      <p:sp>
        <p:nvSpPr>
          <p:cNvPr id="39" name="Text Box 40"/>
          <p:cNvSpPr txBox="1">
            <a:spLocks noChangeArrowheads="1"/>
          </p:cNvSpPr>
          <p:nvPr/>
        </p:nvSpPr>
        <p:spPr bwMode="auto">
          <a:xfrm>
            <a:off x="755576" y="4293096"/>
            <a:ext cx="1403350" cy="336550"/>
          </a:xfrm>
          <a:prstGeom prst="rect">
            <a:avLst/>
          </a:prstGeom>
          <a:noFill/>
          <a:ln w="19050" algn="ctr">
            <a:noFill/>
            <a:miter lim="800000"/>
            <a:headEnd/>
            <a:tailEnd/>
          </a:ln>
          <a:effectLst/>
        </p:spPr>
        <p:txBody>
          <a:bodyPr>
            <a:spAutoFit/>
          </a:bodyPr>
          <a:lstStyle/>
          <a:p>
            <a:pPr algn="l"/>
            <a:r>
              <a:rPr lang="ja-JP" altLang="en-US" sz="1600" b="0" dirty="0" smtClean="0">
                <a:latin typeface="Arial" charset="0"/>
                <a:ea typeface="ＭＳ Ｐゴシック" charset="-128"/>
              </a:rPr>
              <a:t>クロ</a:t>
            </a:r>
            <a:r>
              <a:rPr lang="en-US" altLang="ja-JP" sz="1600" b="0" dirty="0" smtClean="0">
                <a:latin typeface="Arial" charset="0"/>
                <a:ea typeface="ＭＳ Ｐゴシック" charset="-128"/>
              </a:rPr>
              <a:t>―</a:t>
            </a:r>
            <a:r>
              <a:rPr lang="ja-JP" altLang="en-US" sz="1600" b="0" dirty="0" smtClean="0">
                <a:latin typeface="Arial" charset="0"/>
                <a:ea typeface="ＭＳ Ｐゴシック" charset="-128"/>
              </a:rPr>
              <a:t>ンペア</a:t>
            </a:r>
            <a:endParaRPr lang="ja-JP" altLang="en-US" sz="1600" b="0" dirty="0">
              <a:latin typeface="Arial" charset="0"/>
              <a:ea typeface="ＭＳ Ｐゴシック" charset="-128"/>
            </a:endParaRPr>
          </a:p>
        </p:txBody>
      </p:sp>
      <p:sp>
        <p:nvSpPr>
          <p:cNvPr id="40" name="円形吹き出し 39"/>
          <p:cNvSpPr/>
          <p:nvPr/>
        </p:nvSpPr>
        <p:spPr>
          <a:xfrm>
            <a:off x="467544" y="5013176"/>
            <a:ext cx="1368152" cy="720080"/>
          </a:xfrm>
          <a:prstGeom prst="wedgeEllipseCallout">
            <a:avLst>
              <a:gd name="adj1" fmla="val 75194"/>
              <a:gd name="adj2" fmla="val 2892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smtClean="0">
                <a:solidFill>
                  <a:srgbClr val="FF0000"/>
                </a:solidFill>
              </a:rPr>
              <a:t>修正</a:t>
            </a:r>
            <a:endParaRPr kumimoji="1" lang="ja-JP" altLang="en-US" sz="2000" b="1" dirty="0" smtClean="0">
              <a:solidFill>
                <a:srgbClr val="FF0000"/>
              </a:solidFill>
            </a:endParaRPr>
          </a:p>
        </p:txBody>
      </p:sp>
      <p:sp>
        <p:nvSpPr>
          <p:cNvPr id="41" name="円形吹き出し 40"/>
          <p:cNvSpPr/>
          <p:nvPr/>
        </p:nvSpPr>
        <p:spPr>
          <a:xfrm>
            <a:off x="3419872" y="3212976"/>
            <a:ext cx="2808312" cy="648072"/>
          </a:xfrm>
          <a:prstGeom prst="wedgeEllipseCallout">
            <a:avLst>
              <a:gd name="adj1" fmla="val -48448"/>
              <a:gd name="adj2" fmla="val 16305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43" name="円形吹き出し 42"/>
          <p:cNvSpPr/>
          <p:nvPr/>
        </p:nvSpPr>
        <p:spPr>
          <a:xfrm>
            <a:off x="3419872" y="3212976"/>
            <a:ext cx="2808312" cy="648072"/>
          </a:xfrm>
          <a:prstGeom prst="wedgeEllipseCallout">
            <a:avLst>
              <a:gd name="adj1" fmla="val 35386"/>
              <a:gd name="adj2" fmla="val 17115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rgbClr val="FF0000"/>
                </a:solidFill>
              </a:rPr>
              <a:t>修正を検討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lang="ja-JP" altLang="en-US" sz="2800" dirty="0" smtClean="0"/>
              <a:t>手順</a:t>
            </a:r>
            <a:r>
              <a:rPr lang="en-US" altLang="ja-JP" sz="2800" dirty="0" smtClean="0"/>
              <a:t>1-4:</a:t>
            </a:r>
            <a:r>
              <a:rPr lang="ja-JP" altLang="en-US" sz="2800" dirty="0" smtClean="0"/>
              <a:t>戻り値があるならオブジェクトの</a:t>
            </a:r>
            <a:r>
              <a:rPr lang="en-US" altLang="ja-JP" sz="2800" dirty="0" smtClean="0"/>
              <a:t>return</a:t>
            </a:r>
            <a:r>
              <a:rPr lang="ja-JP" altLang="en-US" sz="2800" dirty="0" smtClean="0"/>
              <a:t>を追加し，メソッドの型を戻り値の型にする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20</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void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rgbClr val="00B050"/>
                </a:solidFill>
              </a:rPr>
              <a:t>String </a:t>
            </a:r>
            <a:r>
              <a:rPr lang="en-US" altLang="ja-JP" sz="2000" dirty="0" err="1" smtClean="0">
                <a:solidFill>
                  <a:srgbClr val="00B050"/>
                </a:solidFill>
              </a:rPr>
              <a:t>name,int</a:t>
            </a:r>
            <a:r>
              <a:rPr lang="en-US" altLang="ja-JP" sz="2000" dirty="0" smtClean="0">
                <a:solidFill>
                  <a:srgbClr val="00B050"/>
                </a:solidFill>
              </a:rPr>
              <a:t> number</a:t>
            </a:r>
            <a:r>
              <a:rPr lang="en-US" altLang="ja-JP" sz="2000" dirty="0" smtClean="0">
                <a:solidFill>
                  <a:schemeClr val="tx1"/>
                </a:solidFill>
              </a:rPr>
              <a:t>){</a:t>
            </a:r>
          </a:p>
          <a:p>
            <a:r>
              <a:rPr lang="en-US" altLang="ja-JP" sz="2000" dirty="0" smtClean="0">
                <a:solidFill>
                  <a:schemeClr val="tx1"/>
                </a:solidFill>
              </a:rPr>
              <a:t>Account 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(ORDINARY_RATE</a:t>
            </a:r>
            <a:r>
              <a:rPr lang="ja-JP" altLang="en-US" sz="2000" dirty="0" smtClean="0">
                <a:solidFill>
                  <a:schemeClr val="tx1"/>
                </a:solidFill>
              </a:rPr>
              <a:t>）</a:t>
            </a:r>
            <a:r>
              <a:rPr lang="en-US" altLang="ja-JP" sz="2000" dirty="0" smtClean="0">
                <a:solidFill>
                  <a:schemeClr val="tx1"/>
                </a:solidFill>
              </a:rPr>
              <a:t>;</a:t>
            </a:r>
            <a:endParaRPr lang="en-US" altLang="ja-JP" sz="2000" dirty="0" smtClean="0">
              <a:solidFill>
                <a:schemeClr val="tx1"/>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1-4:</a:t>
            </a:r>
            <a:r>
              <a:rPr kumimoji="1" lang="ja-JP" altLang="en-US" sz="2800" dirty="0" smtClean="0"/>
              <a:t>戻り値があるならオブジェクトの</a:t>
            </a:r>
            <a:r>
              <a:rPr kumimoji="1" lang="en-US" altLang="ja-JP" sz="2800" dirty="0" smtClean="0"/>
              <a:t>return</a:t>
            </a:r>
            <a:r>
              <a:rPr kumimoji="1" lang="ja-JP" altLang="en-US" sz="2800" dirty="0" smtClean="0"/>
              <a:t>を追加し，メソッドの型を戻り値の型にする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21</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Account</a:t>
            </a:r>
            <a:r>
              <a:rPr kumimoji="1" lang="en-US" altLang="ja-JP" sz="2000" dirty="0" smtClean="0">
                <a:solidFill>
                  <a:schemeClr val="tx1"/>
                </a:solidFill>
              </a:rPr>
              <a: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chemeClr val="tx1"/>
                </a:solidFill>
              </a:rPr>
              <a:t>Account </a:t>
            </a:r>
            <a:r>
              <a:rPr lang="en-US" altLang="ja-JP" sz="2000" dirty="0" smtClean="0">
                <a:solidFill>
                  <a:schemeClr val="tx1"/>
                </a:solidFill>
              </a:rPr>
              <a:t>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(ORDINARY_RATE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rgbClr val="00B050"/>
                </a:solidFill>
              </a:rPr>
              <a:t>return customer;</a:t>
            </a:r>
            <a:endParaRPr lang="en-US" altLang="ja-JP" sz="2000" dirty="0" smtClean="0">
              <a:solidFill>
                <a:srgbClr val="00B050"/>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7" name="正方形/長方形 6"/>
          <p:cNvSpPr/>
          <p:nvPr/>
        </p:nvSpPr>
        <p:spPr>
          <a:xfrm>
            <a:off x="5580112" y="4797152"/>
            <a:ext cx="3096344" cy="1872208"/>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戻り値がないときにはこの手順での操作はない</a:t>
            </a:r>
            <a:endParaRPr kumimoji="1" lang="ja-JP" altLang="en-US" dirty="0">
              <a:solidFill>
                <a:schemeClr val="tx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22</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rgbClr val="C00000"/>
                </a:solidFill>
              </a:rPr>
              <a:t>手順</a:t>
            </a:r>
            <a:r>
              <a:rPr kumimoji="1" lang="en-US" altLang="ja-JP" sz="2400" dirty="0" smtClean="0">
                <a:solidFill>
                  <a:srgbClr val="C00000"/>
                </a:solidFill>
              </a:rPr>
              <a:t>1:</a:t>
            </a:r>
            <a:r>
              <a:rPr kumimoji="1" lang="ja-JP" altLang="en-US" sz="2400" dirty="0" smtClean="0">
                <a:solidFill>
                  <a:srgbClr val="C00000"/>
                </a:solidFill>
              </a:rPr>
              <a:t>親クラスのメソッド宣言</a:t>
            </a:r>
            <a:endParaRPr kumimoji="1" lang="en-US" altLang="ja-JP" sz="2400" dirty="0" smtClean="0">
              <a:solidFill>
                <a:srgbClr val="C00000"/>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1-5:</a:t>
            </a:r>
            <a:r>
              <a:rPr lang="ja-JP" altLang="en-US" sz="2400" dirty="0" smtClean="0">
                <a:solidFill>
                  <a:srgbClr val="C00000"/>
                </a:solidFill>
              </a:rPr>
              <a:t>　差異の処理</a:t>
            </a:r>
            <a:endParaRPr lang="en-US" altLang="ja-JP" sz="2400" dirty="0" smtClean="0">
              <a:solidFill>
                <a:srgbClr val="C00000"/>
              </a:solidFill>
            </a:endParaRPr>
          </a:p>
          <a:p>
            <a:r>
              <a:rPr lang="en-US" altLang="ja-JP" sz="2400" dirty="0" smtClean="0">
                <a:solidFill>
                  <a:schemeClr val="tx1"/>
                </a:solidFill>
              </a:rPr>
              <a:t>	</a:t>
            </a:r>
            <a:r>
              <a:rPr lang="ja-JP" altLang="en-US" sz="2400" dirty="0" smtClean="0">
                <a:solidFill>
                  <a:srgbClr val="C00000"/>
                </a:solidFill>
              </a:rPr>
              <a:t>手順</a:t>
            </a:r>
            <a:r>
              <a:rPr lang="en-US" altLang="ja-JP" sz="2400" dirty="0" smtClean="0">
                <a:solidFill>
                  <a:srgbClr val="C00000"/>
                </a:solidFill>
              </a:rPr>
              <a:t>1-6:</a:t>
            </a:r>
            <a:r>
              <a:rPr lang="ja-JP" altLang="en-US" sz="2400" dirty="0" smtClean="0">
                <a:solidFill>
                  <a:srgbClr val="C00000"/>
                </a:solidFill>
              </a:rPr>
              <a:t>　親クラスのコンパイル，テスト</a:t>
            </a:r>
            <a:endParaRPr lang="en-US" altLang="ja-JP" sz="2400" dirty="0" smtClean="0">
              <a:solidFill>
                <a:srgbClr val="C00000"/>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lang="ja-JP" altLang="en-US" sz="2800" dirty="0" smtClean="0"/>
              <a:t>手順</a:t>
            </a:r>
            <a:r>
              <a:rPr lang="en-US" altLang="ja-JP" sz="2800" dirty="0" smtClean="0"/>
              <a:t>1-5:</a:t>
            </a:r>
            <a:r>
              <a:rPr lang="ja-JP" altLang="en-US" sz="2800" dirty="0" smtClean="0"/>
              <a:t>差異のための引数を作成し，差異を引数で置き換える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23</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rgbClr val="00B050"/>
                </a:solidFill>
              </a:rPr>
              <a:t>Account</a:t>
            </a:r>
            <a:r>
              <a:rPr kumimoji="1" lang="en-US" altLang="ja-JP" sz="2000" dirty="0" smtClean="0">
                <a:solidFill>
                  <a:schemeClr val="tx1"/>
                </a:solidFill>
              </a:rPr>
              <a: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chemeClr val="tx1"/>
                </a:solidFill>
              </a:rPr>
              <a:t>Account </a:t>
            </a:r>
            <a:r>
              <a:rPr lang="en-US" altLang="ja-JP" sz="2000" dirty="0" smtClean="0">
                <a:solidFill>
                  <a:schemeClr val="tx1"/>
                </a:solidFill>
              </a:rPr>
              <a:t>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(ORDINARY_RATE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rgbClr val="00B050"/>
                </a:solidFill>
              </a:rPr>
              <a:t>return customer;</a:t>
            </a:r>
            <a:endParaRPr lang="en-US" altLang="ja-JP" sz="2000" dirty="0" smtClean="0">
              <a:solidFill>
                <a:srgbClr val="00B050"/>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1-5:</a:t>
            </a:r>
            <a:r>
              <a:rPr kumimoji="1" lang="ja-JP" altLang="en-US" sz="2800" dirty="0" smtClean="0"/>
              <a:t>差異のための</a:t>
            </a:r>
            <a:r>
              <a:rPr lang="ja-JP" altLang="en-US" sz="2800" dirty="0" smtClean="0"/>
              <a:t>引数</a:t>
            </a:r>
            <a:r>
              <a:rPr lang="ja-JP" altLang="en-US" sz="2800" dirty="0" smtClean="0"/>
              <a:t>を作成し，差異を引数で置き換える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24</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 (ORDINARY_RATE;</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rgbClr val="FFFC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 = </a:t>
            </a:r>
            <a:r>
              <a:rPr lang="en-US" altLang="ja-JP" sz="2000" dirty="0" smtClean="0">
                <a:solidFill>
                  <a:schemeClr val="tx1"/>
                </a:solidFill>
              </a:rPr>
              <a:t>FIXED_RATE);</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9" name="メモ 8"/>
          <p:cNvSpPr/>
          <p:nvPr/>
        </p:nvSpPr>
        <p:spPr>
          <a:xfrm>
            <a:off x="2915816" y="1628800"/>
            <a:ext cx="3312368" cy="4464496"/>
          </a:xfrm>
          <a:prstGeom prst="foldedCorner">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smtClean="0">
                <a:solidFill>
                  <a:schemeClr val="tx1"/>
                </a:solidFill>
              </a:rPr>
              <a:t>Account </a:t>
            </a:r>
            <a:r>
              <a:rPr kumimoji="1" lang="ja-JP" altLang="en-US" sz="2000" dirty="0" smtClean="0">
                <a:solidFill>
                  <a:schemeClr val="tx1"/>
                </a:solidFill>
              </a:rPr>
              <a:t>　</a:t>
            </a:r>
            <a:r>
              <a:rPr lang="en-US" altLang="ja-JP" sz="2000" dirty="0" err="1" smtClean="0">
                <a:solidFill>
                  <a:schemeClr val="tx1"/>
                </a:solidFill>
              </a:rPr>
              <a:t>initialAccount</a:t>
            </a:r>
            <a:r>
              <a:rPr lang="en-US" altLang="ja-JP" sz="2000" dirty="0" smtClean="0">
                <a:solidFill>
                  <a:schemeClr val="tx1"/>
                </a:solidFill>
              </a:rPr>
              <a:t>(</a:t>
            </a:r>
          </a:p>
          <a:p>
            <a:r>
              <a:rPr lang="en-US" altLang="ja-JP" sz="2000" dirty="0" smtClean="0">
                <a:solidFill>
                  <a:schemeClr val="tx1"/>
                </a:solidFill>
              </a:rPr>
              <a:t>String </a:t>
            </a:r>
            <a:r>
              <a:rPr lang="en-US" altLang="ja-JP" sz="2000" dirty="0" err="1" smtClean="0">
                <a:solidFill>
                  <a:schemeClr val="tx1"/>
                </a:solidFill>
              </a:rPr>
              <a:t>name,int</a:t>
            </a:r>
            <a:r>
              <a:rPr lang="en-US" altLang="ja-JP" sz="2000" dirty="0" smtClean="0">
                <a:solidFill>
                  <a:schemeClr val="tx1"/>
                </a:solidFill>
              </a:rPr>
              <a:t> number</a:t>
            </a:r>
          </a:p>
          <a:p>
            <a:r>
              <a:rPr lang="en-US" altLang="ja-JP" sz="2000" dirty="0" smtClean="0">
                <a:solidFill>
                  <a:srgbClr val="FF0000"/>
                </a:solidFill>
              </a:rPr>
              <a:t> </a:t>
            </a:r>
            <a:r>
              <a:rPr lang="en-US" altLang="ja-JP" sz="2000" dirty="0" smtClean="0">
                <a:solidFill>
                  <a:srgbClr val="FF0000"/>
                </a:solidFill>
              </a:rPr>
              <a:t>           </a:t>
            </a:r>
            <a:r>
              <a:rPr lang="en-US" altLang="ja-JP" sz="2000" dirty="0" smtClean="0">
                <a:solidFill>
                  <a:srgbClr val="00B050"/>
                </a:solidFill>
              </a:rPr>
              <a:t>,</a:t>
            </a:r>
            <a:r>
              <a:rPr lang="en-US" altLang="ja-JP" sz="2000" dirty="0" err="1" smtClean="0">
                <a:solidFill>
                  <a:srgbClr val="00B050"/>
                </a:solidFill>
              </a:rPr>
              <a:t>int</a:t>
            </a:r>
            <a:r>
              <a:rPr lang="en-US" altLang="ja-JP" sz="2000" dirty="0" smtClean="0">
                <a:solidFill>
                  <a:srgbClr val="00B050"/>
                </a:solidFill>
              </a:rPr>
              <a:t> rate</a:t>
            </a:r>
            <a:r>
              <a:rPr lang="en-US" altLang="ja-JP" sz="2000" dirty="0" smtClean="0">
                <a:solidFill>
                  <a:schemeClr val="tx1"/>
                </a:solidFill>
              </a:rPr>
              <a:t>){</a:t>
            </a:r>
          </a:p>
          <a:p>
            <a:r>
              <a:rPr lang="en-US" altLang="ja-JP" sz="2000" dirty="0" smtClean="0">
                <a:solidFill>
                  <a:schemeClr val="tx1"/>
                </a:solidFill>
              </a:rPr>
              <a:t>Account </a:t>
            </a:r>
            <a:r>
              <a:rPr lang="en-US" altLang="ja-JP" sz="2000" dirty="0" smtClean="0">
                <a:solidFill>
                  <a:schemeClr val="tx1"/>
                </a:solidFill>
              </a:rPr>
              <a:t>customer = </a:t>
            </a:r>
          </a:p>
          <a:p>
            <a:r>
              <a:rPr lang="en-US" altLang="ja-JP" sz="2000" dirty="0" smtClean="0">
                <a:solidFill>
                  <a:schemeClr val="tx1"/>
                </a:solidFill>
              </a:rPr>
              <a:t>           new Account();</a:t>
            </a:r>
          </a:p>
          <a:p>
            <a:r>
              <a:rPr lang="en-US" altLang="ja-JP" sz="2000" dirty="0" err="1" smtClean="0">
                <a:solidFill>
                  <a:schemeClr val="tx1"/>
                </a:solidFill>
              </a:rPr>
              <a:t>customer.setName</a:t>
            </a:r>
            <a:r>
              <a:rPr lang="en-US" altLang="ja-JP" sz="2000" dirty="0" smtClean="0">
                <a:solidFill>
                  <a:schemeClr val="tx1"/>
                </a:solidFill>
              </a:rPr>
              <a:t>(name</a:t>
            </a:r>
            <a:r>
              <a:rPr lang="en-US" altLang="ja-JP" sz="2000" dirty="0" smtClean="0">
                <a:solidFill>
                  <a:schemeClr val="tx1"/>
                </a:solidFill>
              </a:rPr>
              <a:t>);</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rgbClr val="00B050"/>
                </a:solidFill>
              </a:rPr>
              <a:t>rate</a:t>
            </a:r>
            <a:r>
              <a:rPr lang="ja-JP" altLang="en-US" sz="2000" dirty="0" smtClean="0">
                <a:solidFill>
                  <a:schemeClr val="tx1"/>
                </a:solidFill>
              </a:rPr>
              <a:t>）</a:t>
            </a:r>
            <a:r>
              <a:rPr lang="en-US" altLang="ja-JP" sz="2000" dirty="0" smtClean="0">
                <a:solidFill>
                  <a:schemeClr val="tx1"/>
                </a:solidFill>
              </a:rPr>
              <a:t>;</a:t>
            </a:r>
          </a:p>
          <a:p>
            <a:r>
              <a:rPr lang="en-US" altLang="ja-JP" sz="2000" dirty="0" smtClean="0">
                <a:solidFill>
                  <a:schemeClr val="tx1"/>
                </a:solidFill>
              </a:rPr>
              <a:t>return customer;</a:t>
            </a:r>
            <a:endParaRPr lang="en-US" altLang="ja-JP" sz="2000" dirty="0" smtClean="0">
              <a:solidFill>
                <a:schemeClr val="tx1"/>
              </a:solidFill>
            </a:endParaRPr>
          </a:p>
          <a:p>
            <a:r>
              <a:rPr kumimoji="1" lang="en-US" altLang="ja-JP" sz="2000" dirty="0" smtClean="0">
                <a:solidFill>
                  <a:schemeClr val="tx1"/>
                </a:solidFill>
              </a:rPr>
              <a:t>}</a:t>
            </a:r>
            <a:r>
              <a:rPr kumimoji="1" lang="en-US" altLang="ja-JP" sz="2000" dirty="0" smtClean="0">
                <a:solidFill>
                  <a:srgbClr val="FFC000"/>
                </a:solidFill>
              </a:rPr>
              <a:t>             </a:t>
            </a:r>
          </a:p>
          <a:p>
            <a:pPr algn="ctr"/>
            <a:endParaRPr lang="en-US" altLang="ja-JP" sz="2000" dirty="0" smtClean="0"/>
          </a:p>
          <a:p>
            <a:pPr algn="ctr"/>
            <a:endParaRPr kumimoji="1" lang="ja-JP" altLang="en-US" sz="2000" dirty="0"/>
          </a:p>
        </p:txBody>
      </p:sp>
      <p:sp>
        <p:nvSpPr>
          <p:cNvPr id="7" name="フローチャート : 代替処理 6"/>
          <p:cNvSpPr/>
          <p:nvPr/>
        </p:nvSpPr>
        <p:spPr>
          <a:xfrm>
            <a:off x="4716016" y="5589240"/>
            <a:ext cx="4104456" cy="108012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手順</a:t>
            </a:r>
            <a:r>
              <a:rPr lang="en-US" altLang="ja-JP" dirty="0" smtClean="0"/>
              <a:t>1-6:</a:t>
            </a:r>
            <a:r>
              <a:rPr lang="ja-JP" altLang="en-US" dirty="0" smtClean="0"/>
              <a:t>親クラスをコンパイルして，テストする</a:t>
            </a:r>
            <a:endParaRPr kumimoji="1" lang="ja-JP" altLang="en-US" dirty="0"/>
          </a:p>
        </p:txBody>
      </p:sp>
      <p:sp>
        <p:nvSpPr>
          <p:cNvPr id="12" name="円形吹き出し 11"/>
          <p:cNvSpPr/>
          <p:nvPr/>
        </p:nvSpPr>
        <p:spPr>
          <a:xfrm>
            <a:off x="5724128" y="2348880"/>
            <a:ext cx="2664296" cy="1476744"/>
          </a:xfrm>
          <a:prstGeom prst="wedgeEllipseCallout">
            <a:avLst>
              <a:gd name="adj1" fmla="val -61253"/>
              <a:gd name="adj2" fmla="val 66219"/>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共通部分を名前にしている</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25</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rgbClr val="C00000"/>
                </a:solidFill>
              </a:rPr>
              <a:t>手順</a:t>
            </a:r>
            <a:r>
              <a:rPr kumimoji="1" lang="en-US" altLang="ja-JP" sz="2400" dirty="0" smtClean="0">
                <a:solidFill>
                  <a:srgbClr val="C00000"/>
                </a:solidFill>
              </a:rPr>
              <a:t>2:</a:t>
            </a:r>
            <a:r>
              <a:rPr kumimoji="1" lang="ja-JP" altLang="en-US" sz="2400" dirty="0" smtClean="0">
                <a:solidFill>
                  <a:srgbClr val="C00000"/>
                </a:solidFill>
              </a:rPr>
              <a:t>子クラスのメソッド宣言</a:t>
            </a:r>
            <a:endParaRPr kumimoji="1" lang="en-US" altLang="ja-JP" sz="2400" dirty="0" smtClean="0">
              <a:solidFill>
                <a:srgbClr val="C0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kumimoji="1" lang="ja-JP" altLang="en-US" sz="2800" dirty="0" smtClean="0"/>
              <a:t>手順</a:t>
            </a:r>
            <a:r>
              <a:rPr kumimoji="1" lang="en-US" altLang="ja-JP" sz="2800" dirty="0" smtClean="0"/>
              <a:t>2:</a:t>
            </a:r>
            <a:r>
              <a:rPr kumimoji="1" lang="ja-JP" altLang="en-US" sz="2800" dirty="0" smtClean="0"/>
              <a:t>元の子クラスのクローン部を取り除き，メソッド呼び出しを追加する</a:t>
            </a:r>
            <a:endParaRPr kumimoji="1" lang="ja-JP" altLang="en-US" sz="2800"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26</a:t>
            </a:fld>
            <a:endParaRPr kumimoji="1" lang="ja-JP" altLang="en-US" dirty="0">
              <a:solidFill>
                <a:srgbClr val="464653"/>
              </a:solidFill>
            </a:endParaRPr>
          </a:p>
        </p:txBody>
      </p:sp>
      <p:sp>
        <p:nvSpPr>
          <p:cNvPr id="5" name="メモ 4"/>
          <p:cNvSpPr/>
          <p:nvPr/>
        </p:nvSpPr>
        <p:spPr>
          <a:xfrm>
            <a:off x="899592" y="1268760"/>
            <a:ext cx="3384376" cy="5040560"/>
          </a:xfrm>
          <a:prstGeom prst="foldedCorner">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p>
          <a:p>
            <a:r>
              <a:rPr lang="en-US" altLang="ja-JP" sz="2000" dirty="0" err="1" smtClean="0">
                <a:solidFill>
                  <a:srgbClr val="00B050"/>
                </a:solidFill>
              </a:rPr>
              <a:t>initialAccount</a:t>
            </a:r>
            <a:r>
              <a:rPr lang="en-US" altLang="ja-JP" sz="2000" dirty="0" smtClean="0">
                <a:solidFill>
                  <a:srgbClr val="00B050"/>
                </a:solidFill>
              </a:rPr>
              <a:t>(name,</a:t>
            </a:r>
          </a:p>
          <a:p>
            <a:r>
              <a:rPr lang="en-US" altLang="ja-JP" sz="2000" dirty="0" smtClean="0">
                <a:solidFill>
                  <a:srgbClr val="00B050"/>
                </a:solidFill>
              </a:rPr>
              <a:t> </a:t>
            </a:r>
            <a:r>
              <a:rPr lang="en-US" altLang="ja-JP" sz="2000" dirty="0" smtClean="0">
                <a:solidFill>
                  <a:srgbClr val="00B050"/>
                </a:solidFill>
              </a:rPr>
              <a:t> number,</a:t>
            </a:r>
          </a:p>
          <a:p>
            <a:r>
              <a:rPr lang="en-US" altLang="ja-JP" sz="2000" dirty="0" smtClean="0">
                <a:solidFill>
                  <a:srgbClr val="00B050"/>
                </a:solidFill>
              </a:rPr>
              <a:t> </a:t>
            </a:r>
            <a:r>
              <a:rPr lang="en-US" altLang="ja-JP" sz="2000" dirty="0" smtClean="0">
                <a:solidFill>
                  <a:srgbClr val="00B050"/>
                </a:solidFill>
              </a:rPr>
              <a:t>   ORDINARY_RATE</a:t>
            </a:r>
            <a:r>
              <a:rPr lang="en-US" altLang="ja-JP" sz="2000" dirty="0" smtClean="0">
                <a:solidFill>
                  <a:srgbClr val="00B050"/>
                </a:solidFill>
              </a:rPr>
              <a:t> );</a:t>
            </a:r>
            <a:endParaRPr lang="en-US" altLang="ja-JP" sz="2000" dirty="0">
              <a:solidFill>
                <a:srgbClr val="00B05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8" name="メモ 7"/>
          <p:cNvSpPr/>
          <p:nvPr/>
        </p:nvSpPr>
        <p:spPr>
          <a:xfrm>
            <a:off x="5220072" y="1268760"/>
            <a:ext cx="3384376" cy="5040560"/>
          </a:xfrm>
          <a:prstGeom prst="foldedCorner">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a:t>
            </a:r>
            <a:r>
              <a:rPr lang="en-US" altLang="ja-JP" sz="2000" dirty="0" smtClean="0">
                <a:solidFill>
                  <a:schemeClr val="tx1"/>
                </a:solidFill>
              </a:rPr>
              <a:t>customer=</a:t>
            </a:r>
          </a:p>
          <a:p>
            <a:r>
              <a:rPr lang="en-US" altLang="ja-JP" sz="2000" dirty="0" err="1" smtClean="0">
                <a:solidFill>
                  <a:srgbClr val="00B050"/>
                </a:solidFill>
              </a:rPr>
              <a:t>initialAccount</a:t>
            </a:r>
            <a:r>
              <a:rPr lang="en-US" altLang="ja-JP" sz="2000" dirty="0" smtClean="0">
                <a:solidFill>
                  <a:srgbClr val="00B050"/>
                </a:solidFill>
              </a:rPr>
              <a:t>(name</a:t>
            </a:r>
            <a:r>
              <a:rPr lang="en-US" altLang="ja-JP" sz="2000" dirty="0" smtClean="0">
                <a:solidFill>
                  <a:srgbClr val="00B050"/>
                </a:solidFill>
              </a:rPr>
              <a:t>,</a:t>
            </a:r>
          </a:p>
          <a:p>
            <a:r>
              <a:rPr lang="en-US" altLang="ja-JP" sz="2000" dirty="0" smtClean="0">
                <a:solidFill>
                  <a:srgbClr val="00B050"/>
                </a:solidFill>
              </a:rPr>
              <a:t>  number,</a:t>
            </a:r>
          </a:p>
          <a:p>
            <a:r>
              <a:rPr lang="en-US" altLang="ja-JP" sz="2000" dirty="0" smtClean="0">
                <a:solidFill>
                  <a:srgbClr val="00B050"/>
                </a:solidFill>
              </a:rPr>
              <a:t>    </a:t>
            </a:r>
            <a:r>
              <a:rPr lang="en-US" altLang="ja-JP" sz="2000" dirty="0" smtClean="0">
                <a:solidFill>
                  <a:srgbClr val="00B050"/>
                </a:solidFill>
              </a:rPr>
              <a:t>FIXED_RATE </a:t>
            </a:r>
            <a:r>
              <a:rPr lang="en-US" altLang="ja-JP" sz="2000" dirty="0" smtClean="0">
                <a:solidFill>
                  <a:srgbClr val="00B050"/>
                </a:solidFill>
              </a:rPr>
              <a:t>);</a:t>
            </a:r>
          </a:p>
          <a:p>
            <a:r>
              <a:rPr lang="en-US" altLang="ja-JP" sz="2000" dirty="0" smtClean="0">
                <a:solidFill>
                  <a:schemeClr val="tx1"/>
                </a:solidFill>
              </a:rPr>
              <a:t> </a:t>
            </a: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11" name="正方形/長方形 10"/>
          <p:cNvSpPr/>
          <p:nvPr/>
        </p:nvSpPr>
        <p:spPr>
          <a:xfrm>
            <a:off x="1475656" y="5445224"/>
            <a:ext cx="6984776" cy="1008112"/>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各クラスをコンパイルして，テストする</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a:t>
            </a:r>
            <a:r>
              <a:rPr kumimoji="1" lang="ja-JP" altLang="en-US" dirty="0" smtClean="0"/>
              <a:t>実験</a:t>
            </a:r>
            <a:r>
              <a:rPr lang="ja-JP" altLang="en-US" dirty="0" smtClean="0"/>
              <a:t>の</a:t>
            </a:r>
            <a:r>
              <a:rPr kumimoji="1" lang="ja-JP" altLang="en-US" dirty="0" smtClean="0"/>
              <a:t>準備</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27</a:t>
            </a:fld>
            <a:endParaRPr kumimoji="1" lang="ja-JP" altLang="en-US">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dirty="0" smtClean="0"/>
              <a:t>提案したパターンを用いて、オープンソースソフトウェア</a:t>
            </a:r>
            <a:r>
              <a:rPr lang="en-US" altLang="ja-JP" dirty="0" smtClean="0"/>
              <a:t>S</a:t>
            </a:r>
            <a:r>
              <a:rPr kumimoji="1" lang="en-US" altLang="ja-JP" dirty="0" smtClean="0"/>
              <a:t>oot</a:t>
            </a:r>
            <a:r>
              <a:rPr kumimoji="1" lang="ja-JP" altLang="en-US" dirty="0" smtClean="0"/>
              <a:t>を用いて実際のコードでリファクタリングを行った</a:t>
            </a:r>
            <a:endParaRPr kumimoji="1" lang="en-US" altLang="ja-JP" dirty="0" smtClean="0"/>
          </a:p>
          <a:p>
            <a:pPr lvl="1"/>
            <a:r>
              <a:rPr lang="ja-JP" altLang="en-US" dirty="0" smtClean="0"/>
              <a:t>コードクローン検出ツール</a:t>
            </a:r>
            <a:r>
              <a:rPr lang="ja-JP" altLang="en-US" dirty="0" smtClean="0"/>
              <a:t>を用いてコードクローンを見つけたのち，手作業で分類にかけたもの</a:t>
            </a:r>
            <a:endParaRPr kumimoji="1" lang="en-US" altLang="ja-JP" dirty="0" smtClean="0"/>
          </a:p>
          <a:p>
            <a:pPr>
              <a:buNone/>
            </a:pPr>
            <a:endParaRPr lang="en-US" altLang="ja-JP" dirty="0" smtClean="0"/>
          </a:p>
          <a:p>
            <a:r>
              <a:rPr kumimoji="1" lang="ja-JP" altLang="en-US" dirty="0" smtClean="0"/>
              <a:t>被験者三名に、３つのクローンペアに対し、提案したパターンとファウラーのパターンを比較してリファクタリングを行ってもらった</a:t>
            </a:r>
            <a:endParaRPr kumimoji="1" lang="en-US" altLang="ja-JP" dirty="0" smtClean="0"/>
          </a:p>
          <a:p>
            <a:pPr lvl="1"/>
            <a:r>
              <a:rPr lang="ja-JP" altLang="en-US" dirty="0" smtClean="0"/>
              <a:t>被験者</a:t>
            </a:r>
            <a:r>
              <a:rPr lang="ja-JP" altLang="en-US" dirty="0" smtClean="0"/>
              <a:t>はコンピュータサイエンス専攻のＭ１，Ｍ２，研究生の三名</a:t>
            </a:r>
            <a:endParaRPr lang="en-US" altLang="ja-JP" dirty="0" smtClean="0"/>
          </a:p>
          <a:p>
            <a:pPr lvl="1"/>
            <a:r>
              <a:rPr lang="en-US" altLang="ja-JP" dirty="0" smtClean="0"/>
              <a:t>66</a:t>
            </a:r>
            <a:r>
              <a:rPr lang="ja-JP" altLang="en-US" dirty="0" smtClean="0"/>
              <a:t>個の</a:t>
            </a:r>
            <a:r>
              <a:rPr lang="en-US" altLang="ja-JP" dirty="0" err="1" smtClean="0"/>
              <a:t>JUnit</a:t>
            </a:r>
            <a:r>
              <a:rPr lang="ja-JP" altLang="en-US" dirty="0" smtClean="0"/>
              <a:t>テストを用いてリファクタリングが正常に行われたことを確認する</a:t>
            </a:r>
            <a:endParaRPr lang="en-US" altLang="ja-JP" dirty="0" smtClean="0"/>
          </a:p>
          <a:p>
            <a:pPr lvl="1"/>
            <a:endParaRPr kumimoji="1" lang="en-US" altLang="ja-JP"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適用実験の結果</a:t>
            </a:r>
            <a:r>
              <a:rPr kumimoji="1" lang="en-US" altLang="ja-JP" dirty="0" smtClean="0"/>
              <a:t>(1/2)</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28</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lang="ja-JP" altLang="en-US" dirty="0" smtClean="0"/>
              <a:t>提案</a:t>
            </a:r>
            <a:r>
              <a:rPr lang="ja-JP" altLang="en-US" dirty="0" smtClean="0"/>
              <a:t>手法が優れていると評価された点</a:t>
            </a:r>
            <a:endParaRPr lang="en-US" altLang="ja-JP" dirty="0" smtClean="0"/>
          </a:p>
          <a:p>
            <a:pPr lvl="1"/>
            <a:r>
              <a:rPr kumimoji="1" lang="ja-JP" altLang="en-US" dirty="0" smtClean="0"/>
              <a:t>引数に対する扱い</a:t>
            </a:r>
            <a:endParaRPr kumimoji="1" lang="en-US" altLang="ja-JP" dirty="0" smtClean="0"/>
          </a:p>
          <a:p>
            <a:pPr lvl="2"/>
            <a:r>
              <a:rPr kumimoji="1" lang="ja-JP" altLang="en-US" dirty="0" smtClean="0"/>
              <a:t>手順</a:t>
            </a:r>
            <a:r>
              <a:rPr kumimoji="1" lang="en-US" altLang="ja-JP" dirty="0" smtClean="0"/>
              <a:t>1-3:</a:t>
            </a:r>
            <a:r>
              <a:rPr lang="ja-JP" altLang="en-US" dirty="0" smtClean="0"/>
              <a:t>変数，オブジェクトの処理</a:t>
            </a:r>
            <a:r>
              <a:rPr kumimoji="1" lang="ja-JP" altLang="en-US" dirty="0" smtClean="0"/>
              <a:t>を評価</a:t>
            </a:r>
            <a:endParaRPr kumimoji="1" lang="en-US" altLang="ja-JP" dirty="0" smtClean="0"/>
          </a:p>
          <a:p>
            <a:pPr lvl="1"/>
            <a:r>
              <a:rPr kumimoji="1" lang="ja-JP" altLang="en-US" dirty="0" smtClean="0"/>
              <a:t>戻り値があるときの扱い</a:t>
            </a:r>
            <a:endParaRPr kumimoji="1" lang="en-US" altLang="ja-JP" dirty="0" smtClean="0"/>
          </a:p>
          <a:p>
            <a:pPr lvl="2"/>
            <a:r>
              <a:rPr lang="ja-JP" altLang="en-US" dirty="0" smtClean="0"/>
              <a:t>手順</a:t>
            </a:r>
            <a:r>
              <a:rPr lang="en-US" altLang="ja-JP" dirty="0" smtClean="0"/>
              <a:t>1-4:</a:t>
            </a:r>
            <a:r>
              <a:rPr lang="ja-JP" altLang="en-US" dirty="0" smtClean="0"/>
              <a:t>戻り値の処理</a:t>
            </a:r>
            <a:r>
              <a:rPr lang="ja-JP" altLang="en-US" dirty="0" smtClean="0"/>
              <a:t>を評価</a:t>
            </a:r>
            <a:endParaRPr kumimoji="1" lang="en-US" altLang="ja-JP" dirty="0" smtClean="0"/>
          </a:p>
          <a:p>
            <a:pPr lvl="1"/>
            <a:r>
              <a:rPr kumimoji="1" lang="ja-JP" altLang="en-US" dirty="0" smtClean="0"/>
              <a:t>差異に対する扱い</a:t>
            </a:r>
            <a:endParaRPr kumimoji="1" lang="en-US" altLang="ja-JP" dirty="0" smtClean="0"/>
          </a:p>
          <a:p>
            <a:pPr lvl="2"/>
            <a:r>
              <a:rPr lang="ja-JP" altLang="en-US" dirty="0" smtClean="0"/>
              <a:t>手順</a:t>
            </a:r>
            <a:r>
              <a:rPr lang="en-US" altLang="ja-JP" dirty="0" smtClean="0"/>
              <a:t>1-5:</a:t>
            </a:r>
            <a:r>
              <a:rPr lang="ja-JP" altLang="en-US" dirty="0" smtClean="0"/>
              <a:t>差異の処理</a:t>
            </a:r>
            <a:r>
              <a:rPr lang="ja-JP" altLang="en-US" dirty="0" smtClean="0"/>
              <a:t>を評価</a:t>
            </a:r>
            <a:endParaRPr kumimoji="1" lang="en-US" altLang="ja-JP" dirty="0" smtClean="0"/>
          </a:p>
          <a:p>
            <a:r>
              <a:rPr kumimoji="1" lang="ja-JP" altLang="en-US" dirty="0" smtClean="0"/>
              <a:t>提案手法が劣っていると評価された点</a:t>
            </a:r>
            <a:endParaRPr kumimoji="1" lang="en-US" altLang="ja-JP" dirty="0" smtClean="0"/>
          </a:p>
          <a:p>
            <a:pPr lvl="1"/>
            <a:r>
              <a:rPr lang="ja-JP" altLang="en-US" dirty="0" smtClean="0"/>
              <a:t>手順全体</a:t>
            </a:r>
            <a:r>
              <a:rPr lang="ja-JP" altLang="en-US" dirty="0" smtClean="0"/>
              <a:t>の柔軟さ</a:t>
            </a:r>
            <a:endParaRPr lang="en-US" altLang="ja-JP" dirty="0" smtClean="0"/>
          </a:p>
          <a:p>
            <a:pPr lvl="2"/>
            <a:r>
              <a:rPr lang="ja-JP" altLang="en-US" dirty="0" smtClean="0"/>
              <a:t>詳細化</a:t>
            </a:r>
            <a:r>
              <a:rPr lang="ja-JP" altLang="en-US" dirty="0" smtClean="0"/>
              <a:t>を進めたために好みの手順でプログラミング出来ない</a:t>
            </a:r>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適用</a:t>
            </a:r>
            <a:r>
              <a:rPr kumimoji="1" lang="ja-JP" altLang="en-US" dirty="0" smtClean="0"/>
              <a:t>実験</a:t>
            </a:r>
            <a:r>
              <a:rPr lang="ja-JP" altLang="en-US" dirty="0" smtClean="0"/>
              <a:t>の</a:t>
            </a:r>
            <a:r>
              <a:rPr lang="ja-JP" altLang="en-US" dirty="0" smtClean="0"/>
              <a:t>結果</a:t>
            </a:r>
            <a:r>
              <a:rPr lang="en-US" altLang="ja-JP" dirty="0" smtClean="0"/>
              <a:t>(2/2)</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29</a:t>
            </a:fld>
            <a:endParaRPr kumimoji="1" lang="ja-JP" altLang="en-US" dirty="0">
              <a:solidFill>
                <a:srgbClr val="464653"/>
              </a:solidFill>
            </a:endParaRPr>
          </a:p>
        </p:txBody>
      </p:sp>
      <p:graphicFrame>
        <p:nvGraphicFramePr>
          <p:cNvPr id="5" name="コンテンツ プレースホルダ 4"/>
          <p:cNvGraphicFramePr>
            <a:graphicFrameLocks noGrp="1"/>
          </p:cNvGraphicFramePr>
          <p:nvPr>
            <p:ph sz="quarter" idx="1"/>
          </p:nvPr>
        </p:nvGraphicFramePr>
        <p:xfrm>
          <a:off x="467544" y="2060848"/>
          <a:ext cx="8291264" cy="3081639"/>
        </p:xfrm>
        <a:graphic>
          <a:graphicData uri="http://schemas.openxmlformats.org/drawingml/2006/table">
            <a:tbl>
              <a:tblPr firstRow="1">
                <a:tableStyleId>{5C22544A-7EE6-4342-B048-85BDC9FD1C3A}</a:tableStyleId>
              </a:tblPr>
              <a:tblGrid>
                <a:gridCol w="2072816"/>
                <a:gridCol w="2072816"/>
                <a:gridCol w="2072816"/>
                <a:gridCol w="2072816"/>
              </a:tblGrid>
              <a:tr h="361073">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623221">
                <a:tc>
                  <a:txBody>
                    <a:bodyPr/>
                    <a:lstStyle/>
                    <a:p>
                      <a:r>
                        <a:rPr kumimoji="1" lang="ja-JP" altLang="en-US" b="1" dirty="0" smtClean="0"/>
                        <a:t>引数に対する扱い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890317">
                <a:tc>
                  <a:txBody>
                    <a:bodyPr/>
                    <a:lstStyle/>
                    <a:p>
                      <a:r>
                        <a:rPr kumimoji="1" lang="ja-JP" altLang="en-US" b="1" dirty="0" smtClean="0"/>
                        <a:t>戻り値があるときの扱い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623221">
                <a:tc>
                  <a:txBody>
                    <a:bodyPr/>
                    <a:lstStyle/>
                    <a:p>
                      <a:r>
                        <a:rPr kumimoji="1" lang="ja-JP" altLang="en-US" b="1" dirty="0" smtClean="0"/>
                        <a:t>差異に対する扱い</a:t>
                      </a:r>
                      <a:endParaRPr kumimoji="1" lang="ja-JP" altLang="en-US" b="1" dirty="0"/>
                    </a:p>
                  </a:txBody>
                  <a:tcPr/>
                </a:tc>
                <a:tc>
                  <a:txBody>
                    <a:bodyPr/>
                    <a:lstStyle/>
                    <a:p>
                      <a:pPr algn="ctr"/>
                      <a:r>
                        <a:rPr kumimoji="1" lang="ja-JP" altLang="en-US" sz="3200" dirty="0" smtClean="0"/>
                        <a:t>✓</a:t>
                      </a:r>
                      <a:endParaRPr kumimoji="1" lang="ja-JP" altLang="en-US" sz="3200" dirty="0"/>
                    </a:p>
                  </a:txBody>
                  <a:tcPr/>
                </a:tc>
                <a:tc>
                  <a:txBody>
                    <a:bodyPr/>
                    <a:lstStyle/>
                    <a:p>
                      <a:pPr algn="ctr"/>
                      <a:endParaRPr kumimoji="1" lang="ja-JP" altLang="en-US" sz="3200" dirty="0"/>
                    </a:p>
                  </a:txBody>
                  <a:tcPr/>
                </a:tc>
                <a:tc>
                  <a:txBody>
                    <a:bodyPr/>
                    <a:lstStyle/>
                    <a:p>
                      <a:pPr algn="ctr"/>
                      <a:r>
                        <a:rPr kumimoji="1" lang="ja-JP" altLang="en-US" sz="3200" dirty="0" smtClean="0"/>
                        <a:t>✓</a:t>
                      </a:r>
                      <a:endParaRPr kumimoji="1" lang="ja-JP" altLang="en-US" sz="3200" dirty="0"/>
                    </a:p>
                  </a:txBody>
                  <a:tcPr/>
                </a:tc>
              </a:tr>
              <a:tr h="449809">
                <a:tc>
                  <a:txBody>
                    <a:bodyPr/>
                    <a:lstStyle/>
                    <a:p>
                      <a:r>
                        <a:rPr kumimoji="1" lang="ja-JP" altLang="en-US" b="1" dirty="0" smtClean="0">
                          <a:solidFill>
                            <a:srgbClr val="FF0000"/>
                          </a:solidFill>
                        </a:rPr>
                        <a:t>手順全体の柔軟さ</a:t>
                      </a:r>
                      <a:endParaRPr kumimoji="1" lang="ja-JP" altLang="en-US" b="1" dirty="0">
                        <a:solidFill>
                          <a:srgbClr val="FF0000"/>
                        </a:solidFill>
                      </a:endParaRPr>
                    </a:p>
                  </a:txBody>
                  <a:tcPr>
                    <a:solidFill>
                      <a:schemeClr val="accent4">
                        <a:lumMod val="60000"/>
                        <a:lumOff val="40000"/>
                      </a:schemeClr>
                    </a:solidFill>
                  </a:tcPr>
                </a:tc>
                <a:tc>
                  <a:txBody>
                    <a:bodyPr/>
                    <a:lstStyle/>
                    <a:p>
                      <a:pPr algn="ctr"/>
                      <a:endParaRPr kumimoji="1" lang="ja-JP" altLang="en-US" sz="3200" dirty="0"/>
                    </a:p>
                  </a:txBody>
                  <a:tcPr>
                    <a:solidFill>
                      <a:schemeClr val="accent4">
                        <a:lumMod val="60000"/>
                        <a:lumOff val="40000"/>
                      </a:schemeClr>
                    </a:solidFill>
                  </a:tcPr>
                </a:tc>
                <a:tc>
                  <a:txBody>
                    <a:bodyPr/>
                    <a:lstStyle/>
                    <a:p>
                      <a:pPr algn="ctr"/>
                      <a:endParaRPr kumimoji="1" lang="ja-JP" altLang="en-US" sz="3200" dirty="0"/>
                    </a:p>
                  </a:txBody>
                  <a:tcPr>
                    <a:solidFill>
                      <a:schemeClr val="accent4">
                        <a:lumMod val="60000"/>
                        <a:lumOff val="40000"/>
                      </a:schemeClr>
                    </a:solidFill>
                  </a:tcPr>
                </a:tc>
                <a:tc>
                  <a:txBody>
                    <a:bodyPr/>
                    <a:lstStyle/>
                    <a:p>
                      <a:pPr algn="ctr"/>
                      <a:r>
                        <a:rPr kumimoji="1" lang="ja-JP" altLang="en-US" sz="3200" dirty="0" smtClean="0">
                          <a:solidFill>
                            <a:srgbClr val="FF0000"/>
                          </a:solidFill>
                        </a:rPr>
                        <a:t>✓</a:t>
                      </a:r>
                      <a:endParaRPr kumimoji="1" lang="ja-JP" altLang="en-US" sz="3200" dirty="0">
                        <a:solidFill>
                          <a:srgbClr val="FF0000"/>
                        </a:solidFill>
                      </a:endParaRPr>
                    </a:p>
                  </a:txBody>
                  <a:tcPr>
                    <a:solidFill>
                      <a:schemeClr val="accent4">
                        <a:lumMod val="60000"/>
                        <a:lumOff val="40000"/>
                      </a:schemeClr>
                    </a:solidFill>
                  </a:tcPr>
                </a:tc>
              </a:tr>
            </a:tbl>
          </a:graphicData>
        </a:graphic>
      </p:graphicFrame>
      <p:sp>
        <p:nvSpPr>
          <p:cNvPr id="8" name="正方形/長方形 7"/>
          <p:cNvSpPr/>
          <p:nvPr/>
        </p:nvSpPr>
        <p:spPr>
          <a:xfrm>
            <a:off x="467544" y="5445224"/>
            <a:ext cx="8208912" cy="57606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提案したパターンの手順の優位性を示している</a:t>
            </a:r>
            <a:endParaRPr kumimoji="1" lang="ja-JP" altLang="en-US" sz="2400" dirty="0">
              <a:solidFill>
                <a:schemeClr val="tx1"/>
              </a:solidFill>
            </a:endParaRPr>
          </a:p>
        </p:txBody>
      </p:sp>
      <p:sp>
        <p:nvSpPr>
          <p:cNvPr id="15" name="テキスト ボックス 14"/>
          <p:cNvSpPr txBox="1"/>
          <p:nvPr/>
        </p:nvSpPr>
        <p:spPr>
          <a:xfrm>
            <a:off x="611560" y="1484784"/>
            <a:ext cx="8081058" cy="400110"/>
          </a:xfrm>
          <a:prstGeom prst="rect">
            <a:avLst/>
          </a:prstGeom>
          <a:noFill/>
        </p:spPr>
        <p:txBody>
          <a:bodyPr wrap="none" rtlCol="0">
            <a:spAutoFit/>
          </a:bodyPr>
          <a:lstStyle/>
          <a:p>
            <a:r>
              <a:rPr kumimoji="1" lang="en-US" altLang="ja-JP" sz="2000" dirty="0" smtClean="0"/>
              <a:t>66</a:t>
            </a:r>
            <a:r>
              <a:rPr kumimoji="1" lang="ja-JP" altLang="en-US" sz="2000" dirty="0" smtClean="0"/>
              <a:t>個の</a:t>
            </a:r>
            <a:r>
              <a:rPr lang="en-US" altLang="ja-JP" sz="2000" dirty="0" err="1" smtClean="0"/>
              <a:t>J</a:t>
            </a:r>
            <a:r>
              <a:rPr lang="en-US" altLang="ja-JP" sz="2000" dirty="0" err="1" smtClean="0"/>
              <a:t>Unit</a:t>
            </a:r>
            <a:r>
              <a:rPr kumimoji="1" lang="ja-JP" altLang="en-US" sz="2000" dirty="0" smtClean="0"/>
              <a:t>テストケースを用いてリファクタリングパターンの妥当性を確認</a:t>
            </a:r>
            <a:endParaRPr kumimoji="1" lang="ja-JP" altLang="en-US" sz="2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リファクタリングパターン</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kumimoji="1" lang="ja-JP" altLang="en-US" dirty="0" smtClean="0"/>
              <a:t>外部的振る舞いに変更を加えずに内部的振る舞いを修正することをリファクタリングという</a:t>
            </a:r>
            <a:r>
              <a:rPr kumimoji="1" lang="en-US" altLang="ja-JP" dirty="0" smtClean="0"/>
              <a:t>[1]</a:t>
            </a:r>
          </a:p>
          <a:p>
            <a:pPr lvl="1"/>
            <a:r>
              <a:rPr lang="ja-JP" altLang="en-US" dirty="0" smtClean="0"/>
              <a:t>特に</a:t>
            </a:r>
            <a:r>
              <a:rPr lang="ja-JP" altLang="en-US" dirty="0" smtClean="0"/>
              <a:t>繰り返し行われる修正を，修正をする状況と手順をまとめて</a:t>
            </a:r>
            <a:r>
              <a:rPr lang="ja-JP" altLang="en-US" b="1" dirty="0" smtClean="0"/>
              <a:t>リファクタリングパターン</a:t>
            </a:r>
            <a:r>
              <a:rPr lang="ja-JP" altLang="en-US" dirty="0" smtClean="0"/>
              <a:t>という</a:t>
            </a:r>
            <a:endParaRPr lang="en-US" altLang="ja-JP" dirty="0" smtClean="0"/>
          </a:p>
          <a:p>
            <a:pPr lvl="2"/>
            <a:endParaRPr lang="en-US" altLang="ja-JP" dirty="0" smtClean="0"/>
          </a:p>
          <a:p>
            <a:pPr lvl="1"/>
            <a:endParaRPr kumimoji="1" lang="en-US" altLang="ja-JP" dirty="0" smtClean="0"/>
          </a:p>
          <a:p>
            <a:r>
              <a:rPr lang="en-US" altLang="ja-JP" dirty="0" smtClean="0"/>
              <a:t>Fowler</a:t>
            </a:r>
            <a:r>
              <a:rPr lang="ja-JP" altLang="en-US" dirty="0" smtClean="0"/>
              <a:t>はコードクローンに対する代表的なリファクタリングパターンを</a:t>
            </a:r>
            <a:r>
              <a:rPr lang="ja-JP" altLang="en-US" dirty="0" smtClean="0"/>
              <a:t>提案</a:t>
            </a:r>
            <a:r>
              <a:rPr lang="ja-JP" altLang="en-US" dirty="0" smtClean="0"/>
              <a:t>している</a:t>
            </a:r>
            <a:r>
              <a:rPr lang="en-US" altLang="ja-JP" dirty="0" smtClean="0"/>
              <a:t>[1]</a:t>
            </a:r>
          </a:p>
          <a:p>
            <a:pPr lvl="1"/>
            <a:r>
              <a:rPr kumimoji="1" lang="ja-JP" altLang="en-US" dirty="0" smtClean="0"/>
              <a:t>同一クラスのコードクローン　→　メソッドの抽出</a:t>
            </a:r>
            <a:endParaRPr kumimoji="1" lang="en-US" altLang="ja-JP" dirty="0" smtClean="0"/>
          </a:p>
          <a:p>
            <a:pPr lvl="1"/>
            <a:r>
              <a:rPr lang="ja-JP" altLang="en-US" dirty="0" smtClean="0"/>
              <a:t>兄弟クラス</a:t>
            </a:r>
            <a:r>
              <a:rPr lang="ja-JP" altLang="en-US" dirty="0" smtClean="0"/>
              <a:t>のコードクローン　→　メソッドの引き上げ</a:t>
            </a:r>
            <a:endParaRPr kumimoji="1" lang="ja-JP" altLang="en-US" dirty="0"/>
          </a:p>
        </p:txBody>
      </p:sp>
      <p:sp>
        <p:nvSpPr>
          <p:cNvPr id="5" name="テキスト ボックス 4"/>
          <p:cNvSpPr txBox="1"/>
          <p:nvPr/>
        </p:nvSpPr>
        <p:spPr>
          <a:xfrm>
            <a:off x="395536" y="5517232"/>
            <a:ext cx="8748464" cy="646331"/>
          </a:xfrm>
          <a:prstGeom prst="rect">
            <a:avLst/>
          </a:prstGeom>
          <a:noFill/>
        </p:spPr>
        <p:txBody>
          <a:bodyPr wrap="square" rtlCol="0">
            <a:spAutoFit/>
          </a:bodyPr>
          <a:lstStyle/>
          <a:p>
            <a:r>
              <a:rPr lang="en-US" altLang="ja-JP" dirty="0" smtClean="0"/>
              <a:t>[</a:t>
            </a:r>
            <a:r>
              <a:rPr lang="ja-JP" altLang="en-US" dirty="0" smtClean="0"/>
              <a:t>１</a:t>
            </a:r>
            <a:r>
              <a:rPr lang="en-US" altLang="ja-JP" dirty="0" smtClean="0"/>
              <a:t>]  </a:t>
            </a:r>
            <a:r>
              <a:rPr lang="en-US" altLang="ja-JP" dirty="0" err="1" smtClean="0"/>
              <a:t>Fowler.:Refactoring</a:t>
            </a:r>
            <a:r>
              <a:rPr lang="en-US" altLang="ja-JP" dirty="0" smtClean="0"/>
              <a:t>:”Improving The Design Existing </a:t>
            </a:r>
            <a:r>
              <a:rPr lang="en-US" altLang="ja-JP" dirty="0" smtClean="0"/>
              <a:t>Code”</a:t>
            </a:r>
            <a:r>
              <a:rPr lang="ja-JP" altLang="en-US" dirty="0" smtClean="0"/>
              <a:t>，</a:t>
            </a:r>
            <a:r>
              <a:rPr lang="en-US" altLang="ja-JP" dirty="0" smtClean="0"/>
              <a:t>Addison </a:t>
            </a:r>
            <a:r>
              <a:rPr lang="en-US" altLang="ja-JP" dirty="0" smtClean="0"/>
              <a:t>Wesley </a:t>
            </a:r>
            <a:r>
              <a:rPr lang="en-US" altLang="ja-JP" dirty="0" smtClean="0"/>
              <a:t>(1999)</a:t>
            </a:r>
            <a:endParaRPr lang="en-US" altLang="ja-JP" dirty="0" smtClean="0"/>
          </a:p>
          <a:p>
            <a:endParaRPr kumimoji="1" lang="ja-JP" altLang="en-US" dirty="0"/>
          </a:p>
        </p:txBody>
      </p:sp>
      <p:sp>
        <p:nvSpPr>
          <p:cNvPr id="6" name="角丸四角形 5"/>
          <p:cNvSpPr/>
          <p:nvPr/>
        </p:nvSpPr>
        <p:spPr>
          <a:xfrm>
            <a:off x="1187624" y="2924944"/>
            <a:ext cx="6768752" cy="648072"/>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リファクタリングパターンの開発は未熟な開発者の手助けに</a:t>
            </a:r>
            <a:endParaRPr kumimoji="1" lang="ja-JP" altLang="en-US" sz="2000" b="1"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a:t>
            </a:r>
            <a:r>
              <a:rPr lang="ja-JP" altLang="en-US" dirty="0" smtClean="0"/>
              <a:t>課題</a:t>
            </a:r>
            <a:r>
              <a:rPr lang="en-US" altLang="ja-JP" dirty="0" smtClean="0"/>
              <a:t>	</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30</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kumimoji="1" lang="ja-JP" altLang="en-US" dirty="0" smtClean="0"/>
              <a:t>まとめ</a:t>
            </a:r>
            <a:endParaRPr kumimoji="1" lang="en-US" altLang="ja-JP" dirty="0" smtClean="0"/>
          </a:p>
          <a:p>
            <a:pPr lvl="1"/>
            <a:r>
              <a:rPr lang="ja-JP" altLang="en-US" dirty="0" smtClean="0"/>
              <a:t>コードクローンの分類</a:t>
            </a:r>
            <a:r>
              <a:rPr lang="ja-JP" altLang="en-US" dirty="0" smtClean="0"/>
              <a:t>に基づいたメソッド引き上げ手順を提案した</a:t>
            </a:r>
            <a:endParaRPr kumimoji="1" lang="en-US" altLang="ja-JP" dirty="0" smtClean="0"/>
          </a:p>
          <a:p>
            <a:pPr lvl="1"/>
            <a:endParaRPr kumimoji="1" lang="en-US" altLang="ja-JP" dirty="0" smtClean="0"/>
          </a:p>
          <a:p>
            <a:r>
              <a:rPr lang="ja-JP" altLang="en-US" dirty="0" smtClean="0"/>
              <a:t>今後の</a:t>
            </a:r>
            <a:r>
              <a:rPr lang="ja-JP" altLang="en-US" dirty="0" smtClean="0"/>
              <a:t>課題</a:t>
            </a:r>
            <a:endParaRPr lang="en-US" altLang="ja-JP" dirty="0" smtClean="0"/>
          </a:p>
          <a:p>
            <a:pPr lvl="1"/>
            <a:r>
              <a:rPr lang="ja-JP" altLang="en-US" dirty="0" smtClean="0"/>
              <a:t>コードクローン</a:t>
            </a:r>
            <a:r>
              <a:rPr lang="ja-JP" altLang="en-US" dirty="0" smtClean="0"/>
              <a:t>の特徴ごとの分類の自動化</a:t>
            </a:r>
            <a:endParaRPr lang="en-US" altLang="ja-JP" dirty="0" smtClean="0"/>
          </a:p>
          <a:p>
            <a:pPr lvl="1"/>
            <a:endParaRPr kumimoji="1" lang="en-US" altLang="ja-JP" dirty="0" smtClean="0"/>
          </a:p>
          <a:p>
            <a:pPr lvl="1"/>
            <a:r>
              <a:rPr lang="ja-JP" altLang="en-US" dirty="0" smtClean="0"/>
              <a:t>他</a:t>
            </a:r>
            <a:r>
              <a:rPr lang="ja-JP" altLang="en-US" dirty="0" smtClean="0"/>
              <a:t>の分類に対しての</a:t>
            </a:r>
            <a:r>
              <a:rPr kumimoji="1" lang="ja-JP" altLang="en-US" dirty="0" smtClean="0"/>
              <a:t>リファクタリングパターンの提案</a:t>
            </a:r>
            <a:endParaRPr kumimoji="1" lang="ja-JP" alt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終わり</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31</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en-US" altLang="ja-JP" dirty="0" smtClean="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実験にかかった時間</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32</a:t>
            </a:fld>
            <a:endParaRPr kumimoji="1" lang="ja-JP" altLang="en-US" dirty="0">
              <a:solidFill>
                <a:srgbClr val="464653"/>
              </a:solidFill>
            </a:endParaRPr>
          </a:p>
        </p:txBody>
      </p:sp>
      <p:graphicFrame>
        <p:nvGraphicFramePr>
          <p:cNvPr id="7" name="コンテンツ プレースホルダ 6"/>
          <p:cNvGraphicFramePr>
            <a:graphicFrameLocks noGrp="1"/>
          </p:cNvGraphicFramePr>
          <p:nvPr>
            <p:ph sz="quarter" idx="1"/>
          </p:nvPr>
        </p:nvGraphicFramePr>
        <p:xfrm>
          <a:off x="457200" y="1219200"/>
          <a:ext cx="8229600" cy="14833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endParaRPr kumimoji="1" lang="ja-JP" altLang="en-US" dirty="0"/>
                    </a:p>
                  </a:txBody>
                  <a:tcPr/>
                </a:tc>
                <a:tc>
                  <a:txBody>
                    <a:bodyPr/>
                    <a:lstStyle/>
                    <a:p>
                      <a:r>
                        <a:rPr kumimoji="1" lang="ja-JP" altLang="en-US" dirty="0" smtClean="0"/>
                        <a:t>被験者Ａ</a:t>
                      </a:r>
                      <a:endParaRPr kumimoji="1" lang="ja-JP" altLang="en-US" dirty="0"/>
                    </a:p>
                  </a:txBody>
                  <a:tcPr/>
                </a:tc>
                <a:tc>
                  <a:txBody>
                    <a:bodyPr/>
                    <a:lstStyle/>
                    <a:p>
                      <a:r>
                        <a:rPr kumimoji="1" lang="ja-JP" altLang="en-US" dirty="0" smtClean="0"/>
                        <a:t>被験者Ｂ</a:t>
                      </a:r>
                      <a:endParaRPr kumimoji="1" lang="ja-JP" altLang="en-US" dirty="0"/>
                    </a:p>
                  </a:txBody>
                  <a:tcPr/>
                </a:tc>
                <a:tc>
                  <a:txBody>
                    <a:bodyPr/>
                    <a:lstStyle/>
                    <a:p>
                      <a:r>
                        <a:rPr kumimoji="1" lang="ja-JP" altLang="en-US" dirty="0" smtClean="0"/>
                        <a:t>被験者Ｃ</a:t>
                      </a:r>
                      <a:endParaRPr kumimoji="1" lang="ja-JP" altLang="en-US" dirty="0"/>
                    </a:p>
                  </a:txBody>
                  <a:tcPr/>
                </a:tc>
              </a:tr>
              <a:tr h="370840">
                <a:tc>
                  <a:txBody>
                    <a:bodyPr/>
                    <a:lstStyle/>
                    <a:p>
                      <a:r>
                        <a:rPr kumimoji="1" lang="ja-JP" altLang="en-US" dirty="0" smtClean="0"/>
                        <a:t>対象１</a:t>
                      </a:r>
                      <a:endParaRPr kumimoji="1" lang="ja-JP" altLang="en-US" dirty="0"/>
                    </a:p>
                  </a:txBody>
                  <a:tcPr/>
                </a:tc>
                <a:tc>
                  <a:txBody>
                    <a:bodyPr/>
                    <a:lstStyle/>
                    <a:p>
                      <a:r>
                        <a:rPr kumimoji="1" lang="en-US" altLang="ja-JP" dirty="0" smtClean="0"/>
                        <a:t>10:57</a:t>
                      </a:r>
                      <a:endParaRPr kumimoji="1" lang="ja-JP" altLang="en-US" dirty="0"/>
                    </a:p>
                  </a:txBody>
                  <a:tcPr/>
                </a:tc>
                <a:tc>
                  <a:txBody>
                    <a:bodyPr/>
                    <a:lstStyle/>
                    <a:p>
                      <a:r>
                        <a:rPr kumimoji="1" lang="en-US" altLang="ja-JP" dirty="0" smtClean="0"/>
                        <a:t>9:32</a:t>
                      </a:r>
                      <a:endParaRPr kumimoji="1" lang="ja-JP" altLang="en-US" dirty="0"/>
                    </a:p>
                  </a:txBody>
                  <a:tcPr/>
                </a:tc>
                <a:tc>
                  <a:txBody>
                    <a:bodyPr/>
                    <a:lstStyle/>
                    <a:p>
                      <a:r>
                        <a:rPr kumimoji="1" lang="en-US" altLang="ja-JP" dirty="0" smtClean="0"/>
                        <a:t>10:00</a:t>
                      </a:r>
                      <a:endParaRPr kumimoji="1" lang="ja-JP" altLang="en-US" dirty="0"/>
                    </a:p>
                  </a:txBody>
                  <a:tcPr/>
                </a:tc>
              </a:tr>
              <a:tr h="370840">
                <a:tc>
                  <a:txBody>
                    <a:bodyPr/>
                    <a:lstStyle/>
                    <a:p>
                      <a:r>
                        <a:rPr kumimoji="1" lang="ja-JP" altLang="en-US" dirty="0" smtClean="0"/>
                        <a:t>対象２</a:t>
                      </a:r>
                      <a:endParaRPr kumimoji="1" lang="ja-JP" altLang="en-US" dirty="0"/>
                    </a:p>
                  </a:txBody>
                  <a:tcPr/>
                </a:tc>
                <a:tc>
                  <a:txBody>
                    <a:bodyPr/>
                    <a:lstStyle/>
                    <a:p>
                      <a:r>
                        <a:rPr kumimoji="1" lang="en-US" altLang="ja-JP" dirty="0" smtClean="0"/>
                        <a:t>9:16</a:t>
                      </a:r>
                      <a:endParaRPr kumimoji="1" lang="ja-JP" altLang="en-US" dirty="0"/>
                    </a:p>
                  </a:txBody>
                  <a:tcPr/>
                </a:tc>
                <a:tc>
                  <a:txBody>
                    <a:bodyPr/>
                    <a:lstStyle/>
                    <a:p>
                      <a:r>
                        <a:rPr kumimoji="1" lang="en-US" altLang="ja-JP" dirty="0" smtClean="0"/>
                        <a:t>6:38</a:t>
                      </a:r>
                      <a:endParaRPr kumimoji="1" lang="ja-JP" altLang="en-US" dirty="0"/>
                    </a:p>
                  </a:txBody>
                  <a:tcPr/>
                </a:tc>
                <a:tc>
                  <a:txBody>
                    <a:bodyPr/>
                    <a:lstStyle/>
                    <a:p>
                      <a:r>
                        <a:rPr kumimoji="1" lang="en-US" altLang="ja-JP" dirty="0" smtClean="0"/>
                        <a:t>5:39</a:t>
                      </a:r>
                      <a:endParaRPr kumimoji="1" lang="ja-JP" altLang="en-US" dirty="0"/>
                    </a:p>
                  </a:txBody>
                  <a:tcPr/>
                </a:tc>
              </a:tr>
              <a:tr h="370840">
                <a:tc>
                  <a:txBody>
                    <a:bodyPr/>
                    <a:lstStyle/>
                    <a:p>
                      <a:r>
                        <a:rPr kumimoji="1" lang="ja-JP" altLang="en-US" dirty="0" smtClean="0"/>
                        <a:t>対象３</a:t>
                      </a:r>
                      <a:endParaRPr kumimoji="1" lang="ja-JP" altLang="en-US" dirty="0"/>
                    </a:p>
                  </a:txBody>
                  <a:tcPr/>
                </a:tc>
                <a:tc>
                  <a:txBody>
                    <a:bodyPr/>
                    <a:lstStyle/>
                    <a:p>
                      <a:r>
                        <a:rPr kumimoji="1" lang="en-US" altLang="ja-JP" dirty="0" smtClean="0"/>
                        <a:t>6:27</a:t>
                      </a:r>
                      <a:endParaRPr kumimoji="1" lang="ja-JP" altLang="en-US" dirty="0"/>
                    </a:p>
                  </a:txBody>
                  <a:tcPr/>
                </a:tc>
                <a:tc>
                  <a:txBody>
                    <a:bodyPr/>
                    <a:lstStyle/>
                    <a:p>
                      <a:r>
                        <a:rPr kumimoji="1" lang="en-US" altLang="ja-JP" dirty="0" smtClean="0"/>
                        <a:t>3:02</a:t>
                      </a:r>
                      <a:endParaRPr kumimoji="1" lang="ja-JP" altLang="en-US" dirty="0"/>
                    </a:p>
                  </a:txBody>
                  <a:tcPr/>
                </a:tc>
                <a:tc>
                  <a:txBody>
                    <a:bodyPr/>
                    <a:lstStyle/>
                    <a:p>
                      <a:r>
                        <a:rPr kumimoji="1" lang="en-US" altLang="ja-JP" dirty="0" smtClean="0"/>
                        <a:t>6:08</a:t>
                      </a:r>
                      <a:endParaRPr kumimoji="1" lang="ja-JP" altLang="en-US" dirty="0"/>
                    </a:p>
                  </a:txBody>
                  <a:tcPr/>
                </a:tc>
              </a:tr>
            </a:tbl>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想定</a:t>
            </a:r>
            <a:r>
              <a:rPr kumimoji="1" lang="ja-JP" altLang="en-US" dirty="0" smtClean="0"/>
              <a:t>質問</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33</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fontScale="92500" lnSpcReduction="20000"/>
          </a:bodyPr>
          <a:lstStyle/>
          <a:p>
            <a:r>
              <a:rPr kumimoji="1" lang="ja-JP" altLang="en-US" dirty="0" smtClean="0"/>
              <a:t>時間は？</a:t>
            </a:r>
            <a:endParaRPr kumimoji="1" lang="en-US" altLang="ja-JP" dirty="0" smtClean="0"/>
          </a:p>
          <a:p>
            <a:pPr lvl="1"/>
            <a:r>
              <a:rPr lang="ja-JP" altLang="en-US" dirty="0" smtClean="0"/>
              <a:t>負けた</a:t>
            </a:r>
            <a:r>
              <a:rPr lang="ja-JP" altLang="en-US" dirty="0" err="1" smtClean="0"/>
              <a:t>は</a:t>
            </a:r>
            <a:r>
              <a:rPr lang="ja-JP" altLang="en-US" dirty="0" smtClean="0"/>
              <a:t>よい</a:t>
            </a:r>
            <a:endParaRPr lang="en-US" altLang="ja-JP" dirty="0" smtClean="0"/>
          </a:p>
          <a:p>
            <a:pPr lvl="2"/>
            <a:r>
              <a:rPr kumimoji="1" lang="ja-JP" altLang="en-US" dirty="0" smtClean="0"/>
              <a:t>原因</a:t>
            </a:r>
            <a:endParaRPr kumimoji="1" lang="en-US" altLang="ja-JP" dirty="0" smtClean="0"/>
          </a:p>
          <a:p>
            <a:pPr lvl="2"/>
            <a:r>
              <a:rPr lang="ja-JP" altLang="en-US" dirty="0" smtClean="0"/>
              <a:t>負けた</a:t>
            </a:r>
            <a:r>
              <a:rPr lang="ja-JP" altLang="en-US" dirty="0" smtClean="0"/>
              <a:t>けど問題ない</a:t>
            </a:r>
            <a:endParaRPr lang="en-US" altLang="ja-JP" dirty="0" smtClean="0"/>
          </a:p>
          <a:p>
            <a:pPr lvl="2"/>
            <a:r>
              <a:rPr kumimoji="1" lang="ja-JP" altLang="en-US" dirty="0" smtClean="0"/>
              <a:t>実験がいまい</a:t>
            </a:r>
            <a:r>
              <a:rPr kumimoji="1" lang="ja-JP" altLang="en-US" dirty="0" err="1" smtClean="0"/>
              <a:t>ち</a:t>
            </a:r>
            <a:endParaRPr kumimoji="1" lang="en-US" altLang="ja-JP" dirty="0" smtClean="0"/>
          </a:p>
          <a:p>
            <a:r>
              <a:rPr lang="ja-JP" altLang="en-US" dirty="0" smtClean="0"/>
              <a:t>あいまいなままでいいんじゃない</a:t>
            </a:r>
            <a:r>
              <a:rPr lang="ja-JP" altLang="en-US" dirty="0" smtClean="0"/>
              <a:t>の？</a:t>
            </a:r>
            <a:endParaRPr lang="en-US" altLang="ja-JP" dirty="0" smtClean="0"/>
          </a:p>
          <a:p>
            <a:pPr lvl="1"/>
            <a:r>
              <a:rPr kumimoji="1" lang="ja-JP" altLang="en-US" dirty="0" smtClean="0"/>
              <a:t>特徴が複雑化したとき有効</a:t>
            </a:r>
            <a:endParaRPr kumimoji="1" lang="en-US" altLang="ja-JP" dirty="0" smtClean="0"/>
          </a:p>
          <a:p>
            <a:pPr lvl="1"/>
            <a:r>
              <a:rPr kumimoji="1" lang="ja-JP" altLang="en-US" dirty="0" smtClean="0"/>
              <a:t>開発者が未熟な時</a:t>
            </a:r>
            <a:endParaRPr kumimoji="1" lang="en-US" altLang="ja-JP" dirty="0" smtClean="0"/>
          </a:p>
          <a:p>
            <a:r>
              <a:rPr lang="ja-JP" altLang="en-US" dirty="0" smtClean="0"/>
              <a:t>自動化してよ</a:t>
            </a:r>
            <a:endParaRPr lang="en-US" altLang="ja-JP" dirty="0" smtClean="0"/>
          </a:p>
          <a:p>
            <a:pPr lvl="1"/>
            <a:r>
              <a:rPr kumimoji="1" lang="ja-JP" altLang="en-US" dirty="0" smtClean="0"/>
              <a:t>主観で</a:t>
            </a:r>
            <a:r>
              <a:rPr kumimoji="1" lang="ja-JP" altLang="en-US" dirty="0" smtClean="0"/>
              <a:t>判断する余地があるのでアウト</a:t>
            </a:r>
            <a:endParaRPr kumimoji="1" lang="en-US" altLang="ja-JP" dirty="0" smtClean="0"/>
          </a:p>
          <a:p>
            <a:pPr lvl="1"/>
            <a:r>
              <a:rPr lang="ja-JP" altLang="en-US" dirty="0" smtClean="0"/>
              <a:t>主観</a:t>
            </a:r>
            <a:r>
              <a:rPr lang="ja-JP" altLang="en-US" dirty="0" smtClean="0"/>
              <a:t>が関わらない部分を詳細化</a:t>
            </a:r>
            <a:endParaRPr lang="en-US" altLang="ja-JP" dirty="0" smtClean="0"/>
          </a:p>
          <a:p>
            <a:r>
              <a:rPr kumimoji="1" lang="ja-JP" altLang="en-US" dirty="0" smtClean="0"/>
              <a:t>他のツールの時は？</a:t>
            </a:r>
            <a:endParaRPr kumimoji="1" lang="en-US" altLang="ja-JP" dirty="0" smtClean="0"/>
          </a:p>
          <a:p>
            <a:pPr lvl="1"/>
            <a:r>
              <a:rPr kumimoji="1" lang="ja-JP" altLang="en-US" dirty="0" smtClean="0"/>
              <a:t>変数はたいていつぶす</a:t>
            </a:r>
            <a:endParaRPr kumimoji="1" lang="en-US" altLang="ja-JP" dirty="0" smtClean="0"/>
          </a:p>
          <a:p>
            <a:pPr lvl="1"/>
            <a:r>
              <a:rPr kumimoji="1" lang="ja-JP" altLang="en-US" dirty="0" smtClean="0"/>
              <a:t>構文木はリファクタリングしにくいツール</a:t>
            </a:r>
            <a:endParaRPr kumimoji="1" lang="ja-JP" alt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34</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endParaRPr kumimoji="1" lang="ja-JP" altLang="en-US"/>
          </a:p>
        </p:txBody>
      </p:sp>
      <p:sp>
        <p:nvSpPr>
          <p:cNvPr id="5" name="角丸四角形 4"/>
          <p:cNvSpPr/>
          <p:nvPr/>
        </p:nvSpPr>
        <p:spPr>
          <a:xfrm>
            <a:off x="1043608" y="620688"/>
            <a:ext cx="6696744" cy="554461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rPr>
              <a:t>手順</a:t>
            </a:r>
            <a:r>
              <a:rPr kumimoji="1" lang="en-US" altLang="ja-JP" sz="2400" dirty="0" smtClean="0">
                <a:solidFill>
                  <a:schemeClr val="tx1"/>
                </a:solidFill>
              </a:rPr>
              <a:t>1:</a:t>
            </a:r>
            <a:r>
              <a:rPr kumimoji="1" lang="ja-JP" altLang="en-US" sz="2400" dirty="0" smtClean="0">
                <a:solidFill>
                  <a:schemeClr val="tx1"/>
                </a:solidFill>
              </a:rPr>
              <a:t>親クラスのメソッド宣言</a:t>
            </a:r>
            <a:endParaRPr kumimoji="1" lang="en-US" altLang="ja-JP" sz="2400" dirty="0" smtClean="0">
              <a:solidFill>
                <a:schemeClr val="tx1"/>
              </a:solidFill>
            </a:endParaRPr>
          </a:p>
          <a:p>
            <a:endParaRPr kumimoji="1"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1-1:</a:t>
            </a:r>
            <a:r>
              <a:rPr kumimoji="1" lang="ja-JP" altLang="en-US" sz="2400" dirty="0" smtClean="0">
                <a:solidFill>
                  <a:schemeClr val="tx1"/>
                </a:solidFill>
              </a:rPr>
              <a:t>　</a:t>
            </a:r>
            <a:r>
              <a:rPr lang="ja-JP" altLang="en-US" sz="2400" dirty="0" smtClean="0">
                <a:solidFill>
                  <a:schemeClr val="tx1"/>
                </a:solidFill>
              </a:rPr>
              <a:t>メソッドの宣言，コンパイル</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kumimoji="1" lang="en-US" altLang="ja-JP" sz="2400" dirty="0" smtClean="0">
                <a:solidFill>
                  <a:schemeClr val="tx1"/>
                </a:solidFill>
              </a:rPr>
              <a:t>1-2:</a:t>
            </a:r>
            <a:r>
              <a:rPr kumimoji="1" lang="ja-JP" altLang="en-US" sz="2400" dirty="0" smtClean="0">
                <a:solidFill>
                  <a:schemeClr val="tx1"/>
                </a:solidFill>
              </a:rPr>
              <a:t>　</a:t>
            </a:r>
            <a:r>
              <a:rPr lang="ja-JP" altLang="en-US" sz="2400" dirty="0" smtClean="0">
                <a:solidFill>
                  <a:schemeClr val="tx1"/>
                </a:solidFill>
              </a:rPr>
              <a:t>クローン部の引き上げ</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a:t>
            </a:r>
            <a:r>
              <a:rPr lang="ja-JP" altLang="en-US" sz="2400" dirty="0" smtClean="0">
                <a:solidFill>
                  <a:schemeClr val="tx1"/>
                </a:solidFill>
              </a:rPr>
              <a:t>順</a:t>
            </a:r>
            <a:r>
              <a:rPr lang="en-US" altLang="ja-JP" sz="2400" dirty="0" smtClean="0">
                <a:solidFill>
                  <a:schemeClr val="tx1"/>
                </a:solidFill>
              </a:rPr>
              <a:t>1-3:</a:t>
            </a:r>
            <a:r>
              <a:rPr lang="ja-JP" altLang="en-US" sz="2400" dirty="0" smtClean="0">
                <a:solidFill>
                  <a:schemeClr val="tx1"/>
                </a:solidFill>
              </a:rPr>
              <a:t>　変数，オブジェクトの処理</a:t>
            </a:r>
            <a:endParaRPr lang="en-US" altLang="ja-JP" sz="2400" dirty="0" smtClean="0">
              <a:solidFill>
                <a:schemeClr val="tx1"/>
              </a:solidFill>
            </a:endParaRPr>
          </a:p>
          <a:p>
            <a:r>
              <a:rPr kumimoji="1" lang="en-US" altLang="ja-JP" sz="2400" dirty="0" smtClean="0">
                <a:solidFill>
                  <a:schemeClr val="tx1"/>
                </a:solidFill>
              </a:rPr>
              <a:t>	</a:t>
            </a:r>
            <a:r>
              <a:rPr kumimoji="1" lang="ja-JP" altLang="en-US" sz="2400" dirty="0" smtClean="0">
                <a:solidFill>
                  <a:schemeClr val="tx1"/>
                </a:solidFill>
              </a:rPr>
              <a:t>手順</a:t>
            </a:r>
            <a:r>
              <a:rPr lang="en-US" altLang="ja-JP" sz="2400" dirty="0" smtClean="0">
                <a:solidFill>
                  <a:schemeClr val="tx1"/>
                </a:solidFill>
              </a:rPr>
              <a:t>1-4:</a:t>
            </a:r>
            <a:r>
              <a:rPr lang="ja-JP" altLang="en-US" sz="2400" dirty="0" smtClean="0">
                <a:solidFill>
                  <a:schemeClr val="tx1"/>
                </a:solidFill>
              </a:rPr>
              <a:t>　戻り値の処理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1-5:</a:t>
            </a:r>
            <a:r>
              <a:rPr lang="ja-JP" altLang="en-US" sz="2400" dirty="0" smtClean="0">
                <a:solidFill>
                  <a:schemeClr val="tx1"/>
                </a:solidFill>
              </a:rPr>
              <a:t>　差異の処理</a:t>
            </a:r>
            <a:endParaRPr lang="en-US" altLang="ja-JP" sz="2400" dirty="0" smtClean="0">
              <a:solidFill>
                <a:schemeClr val="tx1"/>
              </a:solidFill>
            </a:endParaRPr>
          </a:p>
          <a:p>
            <a:r>
              <a:rPr lang="en-US" altLang="ja-JP" sz="2400" dirty="0" smtClean="0">
                <a:solidFill>
                  <a:schemeClr val="tx1"/>
                </a:solidFill>
              </a:rPr>
              <a:t>	</a:t>
            </a:r>
            <a:r>
              <a:rPr lang="ja-JP" altLang="en-US" sz="2400" dirty="0" smtClean="0">
                <a:solidFill>
                  <a:schemeClr val="tx1"/>
                </a:solidFill>
              </a:rPr>
              <a:t>手順</a:t>
            </a:r>
            <a:r>
              <a:rPr lang="en-US" altLang="ja-JP" sz="2400" dirty="0" smtClean="0">
                <a:solidFill>
                  <a:schemeClr val="tx1"/>
                </a:solidFill>
              </a:rPr>
              <a:t>1-6:</a:t>
            </a:r>
            <a:r>
              <a:rPr lang="ja-JP" altLang="en-US" sz="2400" dirty="0" smtClean="0">
                <a:solidFill>
                  <a:schemeClr val="tx1"/>
                </a:solidFill>
              </a:rPr>
              <a:t>　親クラスのコンパイル，テスト</a:t>
            </a:r>
            <a:endParaRPr lang="en-US" altLang="ja-JP" sz="2400" dirty="0" smtClean="0">
              <a:solidFill>
                <a:schemeClr val="tx1"/>
              </a:solidFill>
            </a:endParaRPr>
          </a:p>
          <a:p>
            <a:endParaRPr lang="en-US" altLang="ja-JP" sz="2400" dirty="0" smtClean="0">
              <a:solidFill>
                <a:schemeClr val="tx1"/>
              </a:solidFill>
            </a:endParaRPr>
          </a:p>
          <a:p>
            <a:r>
              <a:rPr kumimoji="1" lang="ja-JP" altLang="en-US" sz="2400" dirty="0" smtClean="0">
                <a:solidFill>
                  <a:schemeClr val="tx1"/>
                </a:solidFill>
              </a:rPr>
              <a:t>手順</a:t>
            </a:r>
            <a:r>
              <a:rPr kumimoji="1" lang="en-US" altLang="ja-JP" sz="2400" dirty="0" smtClean="0">
                <a:solidFill>
                  <a:schemeClr val="tx1"/>
                </a:solidFill>
              </a:rPr>
              <a:t>2:</a:t>
            </a:r>
            <a:r>
              <a:rPr kumimoji="1" lang="ja-JP" altLang="en-US" sz="2400" dirty="0" smtClean="0">
                <a:solidFill>
                  <a:schemeClr val="tx1"/>
                </a:solidFill>
              </a:rPr>
              <a:t>子クラスのメソッド宣言</a:t>
            </a:r>
            <a:endParaRPr kumimoji="1" lang="en-US" altLang="ja-JP" sz="2400" dirty="0" smtClean="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既存のパターンの問題点</a:t>
            </a:r>
            <a:r>
              <a:rPr kumimoji="1" lang="en-US" altLang="ja-JP" dirty="0" smtClean="0"/>
              <a:t>(1/2)</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4</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a:bodyPr>
          <a:lstStyle/>
          <a:p>
            <a:r>
              <a:rPr kumimoji="1" lang="ja-JP" altLang="en-US" sz="3200" dirty="0" smtClean="0"/>
              <a:t>コードクローンに対するリファクタリングパターンは，提案されている数が少ない</a:t>
            </a:r>
            <a:endParaRPr kumimoji="1" lang="en-US" altLang="ja-JP" sz="3200" dirty="0" smtClean="0"/>
          </a:p>
          <a:p>
            <a:pPr lvl="1"/>
            <a:endParaRPr lang="en-US" altLang="ja-JP" sz="2800" dirty="0" smtClean="0"/>
          </a:p>
          <a:p>
            <a:pPr lvl="1"/>
            <a:r>
              <a:rPr lang="ja-JP" altLang="en-US" sz="2800" dirty="0" smtClean="0"/>
              <a:t>同一</a:t>
            </a:r>
            <a:r>
              <a:rPr lang="ja-JP" altLang="en-US" sz="2800" dirty="0" smtClean="0"/>
              <a:t>クラス内</a:t>
            </a:r>
            <a:r>
              <a:rPr lang="ja-JP" altLang="en-US" sz="2800" dirty="0" smtClean="0"/>
              <a:t>にあるとき</a:t>
            </a:r>
            <a:endParaRPr lang="en-US" altLang="ja-JP" sz="2800" dirty="0" smtClean="0"/>
          </a:p>
          <a:p>
            <a:pPr lvl="1"/>
            <a:endParaRPr lang="en-US" altLang="ja-JP" sz="2800" dirty="0" smtClean="0"/>
          </a:p>
          <a:p>
            <a:pPr lvl="1"/>
            <a:r>
              <a:rPr lang="ja-JP" altLang="en-US" sz="2800" dirty="0" smtClean="0"/>
              <a:t>兄弟クラス内にあり</a:t>
            </a:r>
            <a:endParaRPr lang="en-US" altLang="ja-JP" sz="2800" dirty="0" smtClean="0"/>
          </a:p>
          <a:p>
            <a:pPr lvl="2"/>
            <a:r>
              <a:rPr lang="ja-JP" altLang="en-US" sz="2500" dirty="0" smtClean="0"/>
              <a:t>完全に一致する時</a:t>
            </a:r>
            <a:endParaRPr lang="en-US" altLang="ja-JP" sz="2500" dirty="0" smtClean="0"/>
          </a:p>
          <a:p>
            <a:pPr lvl="2"/>
            <a:r>
              <a:rPr lang="ja-JP" altLang="en-US" sz="2500" dirty="0" smtClean="0"/>
              <a:t>似通っている時</a:t>
            </a:r>
            <a:endParaRPr lang="en-US" altLang="ja-JP" sz="2500" dirty="0" smtClean="0"/>
          </a:p>
          <a:p>
            <a:pPr lvl="2"/>
            <a:r>
              <a:rPr lang="ja-JP" altLang="en-US" sz="2500" dirty="0" smtClean="0"/>
              <a:t>異なるアルゴリズムの時</a:t>
            </a:r>
            <a:endParaRPr lang="en-US" altLang="ja-JP" sz="2500" dirty="0" smtClean="0"/>
          </a:p>
          <a:p>
            <a:pPr lvl="1">
              <a:buNone/>
            </a:pPr>
            <a:endParaRPr lang="en-US" altLang="ja-JP" sz="2800" dirty="0" smtClean="0"/>
          </a:p>
          <a:p>
            <a:pPr lvl="1"/>
            <a:endParaRPr lang="en-US" altLang="ja-JP" sz="2800" dirty="0" smtClean="0"/>
          </a:p>
        </p:txBody>
      </p:sp>
      <p:sp>
        <p:nvSpPr>
          <p:cNvPr id="6" name="正方形/長方形 5"/>
          <p:cNvSpPr/>
          <p:nvPr/>
        </p:nvSpPr>
        <p:spPr>
          <a:xfrm>
            <a:off x="1187624" y="5661248"/>
            <a:ext cx="6768752" cy="72008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様々な要因で手順にない手順が求められる</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既存のパターンの</a:t>
            </a:r>
            <a:r>
              <a:rPr lang="ja-JP" altLang="en-US" dirty="0" smtClean="0"/>
              <a:t>問題点</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5</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pPr lvl="1"/>
            <a:endParaRPr lang="en-US" altLang="ja-JP" dirty="0" smtClean="0"/>
          </a:p>
          <a:p>
            <a:r>
              <a:rPr lang="en-US" altLang="ja-JP" dirty="0" smtClean="0"/>
              <a:t>Fowler</a:t>
            </a:r>
            <a:r>
              <a:rPr lang="ja-JP" altLang="en-US" dirty="0" smtClean="0"/>
              <a:t>のパターン</a:t>
            </a:r>
            <a:r>
              <a:rPr lang="ja-JP" altLang="en-US" dirty="0" smtClean="0"/>
              <a:t>では，あいまいさを残すこと</a:t>
            </a:r>
            <a:r>
              <a:rPr lang="ja-JP" altLang="en-US" dirty="0" smtClean="0"/>
              <a:t>で修正に</a:t>
            </a:r>
            <a:r>
              <a:rPr lang="ja-JP" altLang="en-US" dirty="0" smtClean="0"/>
              <a:t>柔軟に対応するようにして</a:t>
            </a:r>
            <a:r>
              <a:rPr lang="ja-JP" altLang="en-US" dirty="0" smtClean="0"/>
              <a:t>いる</a:t>
            </a:r>
            <a:endParaRPr lang="en-US" altLang="ja-JP" dirty="0" smtClean="0"/>
          </a:p>
          <a:p>
            <a:endParaRPr lang="en-US" altLang="ja-JP" dirty="0" smtClean="0"/>
          </a:p>
          <a:p>
            <a:pPr lvl="2"/>
            <a:r>
              <a:rPr lang="ja-JP" altLang="en-US" sz="2400" dirty="0" smtClean="0"/>
              <a:t>対応できるだけの開発者の技術が必要になる</a:t>
            </a:r>
            <a:endParaRPr lang="en-US" altLang="ja-JP" sz="2400" dirty="0" smtClean="0"/>
          </a:p>
          <a:p>
            <a:pPr lvl="2"/>
            <a:r>
              <a:rPr lang="ja-JP" altLang="en-US" sz="2400" dirty="0" smtClean="0"/>
              <a:t>未熟な開発者が利用するには</a:t>
            </a:r>
            <a:r>
              <a:rPr lang="ja-JP" altLang="en-US" sz="2400" dirty="0" smtClean="0"/>
              <a:t>手順の詳細化が必要</a:t>
            </a:r>
            <a:endParaRPr lang="en-US" altLang="ja-JP" sz="2400" dirty="0" smtClean="0"/>
          </a:p>
          <a:p>
            <a:endParaRPr kumimoji="1" lang="ja-JP" altLang="en-US" dirty="0"/>
          </a:p>
        </p:txBody>
      </p:sp>
      <p:sp>
        <p:nvSpPr>
          <p:cNvPr id="8" name="フローチャート : 代替処理 7"/>
          <p:cNvSpPr/>
          <p:nvPr/>
        </p:nvSpPr>
        <p:spPr>
          <a:xfrm>
            <a:off x="755576" y="5013176"/>
            <a:ext cx="7848872" cy="136815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より詳細なリファクタリングパターンを作成することで</a:t>
            </a:r>
            <a:endParaRPr lang="en-US" altLang="ja-JP" sz="2400" dirty="0" smtClean="0">
              <a:solidFill>
                <a:schemeClr val="tx1"/>
              </a:solidFill>
            </a:endParaRPr>
          </a:p>
          <a:p>
            <a:pPr algn="ctr"/>
            <a:r>
              <a:rPr lang="ja-JP" altLang="en-US" sz="2400" dirty="0" smtClean="0">
                <a:solidFill>
                  <a:schemeClr val="tx1"/>
                </a:solidFill>
              </a:rPr>
              <a:t>未熟な開発者の手助けになる</a:t>
            </a:r>
            <a:endParaRPr kumimoji="1" lang="ja-JP" altLang="en-US" sz="24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6</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normAutofit fontScale="92500"/>
          </a:bodyPr>
          <a:lstStyle/>
          <a:p>
            <a:r>
              <a:rPr kumimoji="1" lang="ja-JP" altLang="en-US" dirty="0" smtClean="0"/>
              <a:t>徳永らが提案したもの</a:t>
            </a:r>
            <a:r>
              <a:rPr kumimoji="1" lang="en-US" altLang="ja-JP" dirty="0" smtClean="0"/>
              <a:t>[2]</a:t>
            </a:r>
            <a:r>
              <a:rPr kumimoji="1" lang="ja-JP" altLang="en-US" dirty="0" smtClean="0"/>
              <a:t>でコードクローンの特徴ごとに分類し，分類ごとにリファクタリングパターンを提案していく</a:t>
            </a:r>
            <a:endParaRPr lang="en-US" altLang="ja-JP" dirty="0" smtClean="0"/>
          </a:p>
          <a:p>
            <a:r>
              <a:rPr kumimoji="1" lang="ja-JP" altLang="en-US" dirty="0" smtClean="0"/>
              <a:t>分類項目は以下の７つ</a:t>
            </a:r>
            <a:endParaRPr kumimoji="1" lang="en-US" altLang="ja-JP" dirty="0" smtClean="0"/>
          </a:p>
          <a:p>
            <a:pPr lvl="1"/>
            <a:r>
              <a:rPr lang="ja-JP" altLang="en-US" dirty="0" smtClean="0"/>
              <a:t>クローンペアの</a:t>
            </a:r>
            <a:r>
              <a:rPr lang="ja-JP" altLang="en-US" dirty="0" smtClean="0"/>
              <a:t>差異</a:t>
            </a:r>
            <a:endParaRPr lang="en-US" altLang="ja-JP" dirty="0" smtClean="0"/>
          </a:p>
          <a:p>
            <a:pPr lvl="1"/>
            <a:r>
              <a:rPr lang="ja-JP" altLang="en-US" dirty="0" smtClean="0"/>
              <a:t>クローンペアの位置</a:t>
            </a:r>
            <a:endParaRPr lang="en-US" altLang="ja-JP" dirty="0" smtClean="0"/>
          </a:p>
          <a:p>
            <a:pPr lvl="1"/>
            <a:r>
              <a:rPr lang="ja-JP" altLang="en-US" dirty="0" smtClean="0"/>
              <a:t>クローン部の長さ</a:t>
            </a:r>
            <a:endParaRPr lang="en-US" altLang="ja-JP" dirty="0" smtClean="0"/>
          </a:p>
          <a:p>
            <a:pPr lvl="1"/>
            <a:r>
              <a:rPr kumimoji="1" lang="ja-JP" altLang="en-US" dirty="0" smtClean="0"/>
              <a:t>メソッド抽出</a:t>
            </a:r>
            <a:r>
              <a:rPr kumimoji="1" lang="ja-JP" altLang="en-US" dirty="0" smtClean="0"/>
              <a:t>の際に引数となるオブジェクト</a:t>
            </a:r>
            <a:endParaRPr kumimoji="1" lang="en-US" altLang="ja-JP" dirty="0" smtClean="0"/>
          </a:p>
          <a:p>
            <a:pPr lvl="1"/>
            <a:r>
              <a:rPr lang="ja-JP" altLang="en-US" dirty="0" smtClean="0"/>
              <a:t>メソッド抽出</a:t>
            </a:r>
            <a:r>
              <a:rPr lang="ja-JP" altLang="en-US" dirty="0" smtClean="0"/>
              <a:t>の際に戻り値となるオブジェクトの数</a:t>
            </a:r>
            <a:endParaRPr lang="en-US" altLang="ja-JP" dirty="0" smtClean="0"/>
          </a:p>
          <a:p>
            <a:pPr lvl="1"/>
            <a:r>
              <a:rPr kumimoji="1" lang="ja-JP" altLang="en-US" dirty="0" smtClean="0"/>
              <a:t>制御構造</a:t>
            </a:r>
            <a:r>
              <a:rPr kumimoji="1" lang="ja-JP" altLang="en-US" dirty="0" smtClean="0"/>
              <a:t>要素の有無</a:t>
            </a:r>
            <a:endParaRPr kumimoji="1" lang="en-US" altLang="ja-JP" dirty="0" smtClean="0"/>
          </a:p>
          <a:p>
            <a:pPr lvl="1"/>
            <a:r>
              <a:rPr lang="en-US" altLang="ja-JP" dirty="0" err="1" smtClean="0"/>
              <a:t>Instanceof</a:t>
            </a:r>
            <a:r>
              <a:rPr lang="ja-JP" altLang="en-US" dirty="0" smtClean="0"/>
              <a:t>演算子の有無</a:t>
            </a:r>
            <a:endParaRPr lang="en-US" altLang="ja-JP" dirty="0" smtClean="0"/>
          </a:p>
          <a:p>
            <a:r>
              <a:rPr lang="ja-JP" altLang="en-US" dirty="0" smtClean="0"/>
              <a:t>上記</a:t>
            </a:r>
            <a:r>
              <a:rPr lang="ja-JP" altLang="en-US" dirty="0" smtClean="0"/>
              <a:t>の分類によってコードクローンを分類し，手順を詳細化できるようにする</a:t>
            </a:r>
            <a:endParaRPr kumimoji="1" lang="en-US" altLang="ja-JP" dirty="0" smtClean="0"/>
          </a:p>
          <a:p>
            <a:pPr lvl="1"/>
            <a:endParaRPr kumimoji="1" lang="en-US" altLang="ja-JP" dirty="0" smtClean="0"/>
          </a:p>
        </p:txBody>
      </p:sp>
      <p:sp>
        <p:nvSpPr>
          <p:cNvPr id="5" name="テキスト ボックス 4"/>
          <p:cNvSpPr txBox="1"/>
          <p:nvPr/>
        </p:nvSpPr>
        <p:spPr>
          <a:xfrm>
            <a:off x="5364088" y="5661248"/>
            <a:ext cx="184731" cy="369332"/>
          </a:xfrm>
          <a:prstGeom prst="rect">
            <a:avLst/>
          </a:prstGeom>
          <a:noFill/>
        </p:spPr>
        <p:txBody>
          <a:bodyPr wrap="none" rtlCol="0">
            <a:spAutoFit/>
          </a:bodyPr>
          <a:lstStyle/>
          <a:p>
            <a:endParaRPr lang="en-US" altLang="ja-JP" dirty="0" smtClean="0"/>
          </a:p>
        </p:txBody>
      </p:sp>
      <p:sp>
        <p:nvSpPr>
          <p:cNvPr id="7" name="テキスト ボックス 6"/>
          <p:cNvSpPr txBox="1"/>
          <p:nvPr/>
        </p:nvSpPr>
        <p:spPr>
          <a:xfrm>
            <a:off x="1043608" y="5949280"/>
            <a:ext cx="7114426" cy="646331"/>
          </a:xfrm>
          <a:prstGeom prst="rect">
            <a:avLst/>
          </a:prstGeom>
          <a:noFill/>
        </p:spPr>
        <p:txBody>
          <a:bodyPr wrap="square" rtlCol="0">
            <a:spAutoFit/>
          </a:bodyPr>
          <a:lstStyle/>
          <a:p>
            <a:r>
              <a:rPr kumimoji="1" lang="en-US" altLang="ja-JP" dirty="0" smtClean="0"/>
              <a:t>[2]</a:t>
            </a:r>
            <a:r>
              <a:rPr kumimoji="1" lang="ja-JP" altLang="en-US" dirty="0" smtClean="0"/>
              <a:t>徳永将之ら，</a:t>
            </a:r>
            <a:r>
              <a:rPr lang="ja-JP" altLang="en-US" dirty="0" smtClean="0"/>
              <a:t>“コードクローンの分類に基づくリファクタリングパターンの提案に向けて”，ウインターワークショップ</a:t>
            </a:r>
            <a:r>
              <a:rPr lang="en-US" altLang="ja-JP" dirty="0" smtClean="0"/>
              <a:t>2011</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本研究の提案内容</a:t>
            </a:r>
            <a:endParaRPr kumimoji="1" lang="ja-JP" altLang="en-US" dirty="0"/>
          </a:p>
        </p:txBody>
      </p:sp>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7</a:t>
            </a:fld>
            <a:endParaRPr kumimoji="1" lang="ja-JP" altLang="en-US" dirty="0">
              <a:solidFill>
                <a:srgbClr val="464653"/>
              </a:solidFill>
            </a:endParaRPr>
          </a:p>
        </p:txBody>
      </p:sp>
      <p:sp>
        <p:nvSpPr>
          <p:cNvPr id="4" name="コンテンツ プレースホルダ 3"/>
          <p:cNvSpPr>
            <a:spLocks noGrp="1"/>
          </p:cNvSpPr>
          <p:nvPr>
            <p:ph sz="quarter" idx="1"/>
          </p:nvPr>
        </p:nvSpPr>
        <p:spPr/>
        <p:txBody>
          <a:bodyPr/>
          <a:lstStyle/>
          <a:p>
            <a:r>
              <a:rPr kumimoji="1" lang="ja-JP" altLang="en-US" dirty="0" smtClean="0"/>
              <a:t>分類の一つを用いてリファクタリングパターンを提案</a:t>
            </a:r>
            <a:endParaRPr kumimoji="1" lang="en-US" altLang="ja-JP" dirty="0" smtClean="0"/>
          </a:p>
          <a:p>
            <a:endParaRPr lang="en-US" altLang="ja-JP" dirty="0" smtClean="0"/>
          </a:p>
          <a:p>
            <a:r>
              <a:rPr lang="ja-JP" altLang="en-US" dirty="0" smtClean="0"/>
              <a:t>提案したパターンを用いて実験として被験者</a:t>
            </a:r>
            <a:r>
              <a:rPr lang="ja-JP" altLang="en-US" dirty="0" smtClean="0"/>
              <a:t>が</a:t>
            </a:r>
            <a:r>
              <a:rPr lang="ja-JP" altLang="en-US" dirty="0" smtClean="0"/>
              <a:t>リファクタリング</a:t>
            </a:r>
            <a:endParaRPr lang="en-US" altLang="ja-JP" dirty="0" smtClean="0"/>
          </a:p>
          <a:p>
            <a:pPr lvl="1"/>
            <a:r>
              <a:rPr lang="en-US" altLang="ja-JP" dirty="0" smtClean="0"/>
              <a:t>Fowler</a:t>
            </a:r>
            <a:r>
              <a:rPr lang="ja-JP" altLang="en-US" dirty="0" smtClean="0"/>
              <a:t>が提唱している既存パターンとの比較実験</a:t>
            </a:r>
            <a:endParaRPr lang="en-US" altLang="ja-JP" dirty="0" smtClean="0"/>
          </a:p>
          <a:p>
            <a:pPr lvl="1"/>
            <a:endParaRPr lang="en-US" altLang="ja-JP" dirty="0" smtClean="0"/>
          </a:p>
          <a:p>
            <a:pPr lvl="1"/>
            <a:endParaRPr lang="en-US" altLang="ja-JP" dirty="0" smtClean="0"/>
          </a:p>
          <a:p>
            <a:r>
              <a:rPr lang="ja-JP" altLang="en-US" dirty="0" smtClean="0"/>
              <a:t>提案したパターン</a:t>
            </a:r>
            <a:r>
              <a:rPr lang="ja-JP" altLang="en-US" dirty="0" smtClean="0"/>
              <a:t>の既存パターンの比較評価をアンケート</a:t>
            </a:r>
            <a:endParaRPr lang="en-US" altLang="ja-JP" dirty="0" smtClean="0"/>
          </a:p>
          <a:p>
            <a:pPr>
              <a:buNone/>
            </a:pPr>
            <a:endParaRPr lang="en-US" altLang="ja-JP" dirty="0" smtClean="0"/>
          </a:p>
          <a:p>
            <a:pPr>
              <a:buNone/>
            </a:pPr>
            <a:endParaRPr lang="en-US" altLang="ja-JP"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提案したパターン</a:t>
            </a:r>
            <a:endParaRPr kumimoji="1" lang="ja-JP" altLang="en-US" dirty="0"/>
          </a:p>
        </p:txBody>
      </p:sp>
      <p:sp>
        <p:nvSpPr>
          <p:cNvPr id="3" name="コンテンツ プレースホルダ 2"/>
          <p:cNvSpPr>
            <a:spLocks noGrp="1"/>
          </p:cNvSpPr>
          <p:nvPr>
            <p:ph sz="quarter" idx="1"/>
          </p:nvPr>
        </p:nvSpPr>
        <p:spPr/>
        <p:txBody>
          <a:bodyPr>
            <a:normAutofit/>
          </a:bodyPr>
          <a:lstStyle/>
          <a:p>
            <a:pPr lvl="1"/>
            <a:r>
              <a:rPr lang="ja-JP" altLang="en-US" dirty="0" smtClean="0"/>
              <a:t>要約</a:t>
            </a:r>
            <a:endParaRPr lang="en-US" altLang="ja-JP" dirty="0" smtClean="0"/>
          </a:p>
          <a:p>
            <a:pPr lvl="2"/>
            <a:r>
              <a:rPr lang="ja-JP" altLang="en-US" dirty="0" smtClean="0"/>
              <a:t>ユーザ記述</a:t>
            </a:r>
            <a:r>
              <a:rPr lang="ja-JP" altLang="en-US" dirty="0" smtClean="0"/>
              <a:t>データ，定数</a:t>
            </a:r>
            <a:r>
              <a:rPr lang="ja-JP" altLang="en-US" dirty="0" smtClean="0"/>
              <a:t>を</a:t>
            </a:r>
            <a:r>
              <a:rPr lang="ja-JP" altLang="en-US" dirty="0" smtClean="0"/>
              <a:t>差異</a:t>
            </a:r>
            <a:r>
              <a:rPr lang="ja-JP" altLang="en-US" dirty="0" smtClean="0"/>
              <a:t>に持つ</a:t>
            </a:r>
            <a:endParaRPr lang="en-US" altLang="ja-JP" dirty="0" smtClean="0"/>
          </a:p>
          <a:p>
            <a:pPr lvl="2"/>
            <a:r>
              <a:rPr lang="ja-JP" altLang="en-US" dirty="0" smtClean="0"/>
              <a:t>兄弟クラス間クローンを親クラス</a:t>
            </a:r>
            <a:r>
              <a:rPr lang="ja-JP" altLang="en-US" dirty="0" smtClean="0"/>
              <a:t>に引き上げ</a:t>
            </a:r>
            <a:endParaRPr lang="en-US" altLang="ja-JP" dirty="0" smtClean="0"/>
          </a:p>
          <a:p>
            <a:pPr lvl="1"/>
            <a:r>
              <a:rPr lang="ja-JP" altLang="en-US" dirty="0" smtClean="0"/>
              <a:t>状況</a:t>
            </a:r>
            <a:endParaRPr lang="en-US" altLang="ja-JP" dirty="0" smtClean="0"/>
          </a:p>
          <a:p>
            <a:pPr lvl="2"/>
            <a:r>
              <a:rPr lang="ja-JP" altLang="en-US" dirty="0" smtClean="0"/>
              <a:t>差異：上記の差異</a:t>
            </a:r>
            <a:endParaRPr lang="en-US" altLang="ja-JP" dirty="0" smtClean="0"/>
          </a:p>
          <a:p>
            <a:pPr lvl="2"/>
            <a:r>
              <a:rPr lang="ja-JP" altLang="en-US" dirty="0" smtClean="0"/>
              <a:t>兄弟クラス間クローン</a:t>
            </a:r>
            <a:endParaRPr lang="en-US" altLang="ja-JP" dirty="0" smtClean="0"/>
          </a:p>
          <a:p>
            <a:pPr lvl="2"/>
            <a:r>
              <a:rPr lang="ja-JP" altLang="en-US" dirty="0" smtClean="0"/>
              <a:t>ブロック単位</a:t>
            </a:r>
            <a:endParaRPr lang="en-US" altLang="ja-JP" dirty="0" smtClean="0"/>
          </a:p>
          <a:p>
            <a:pPr lvl="2"/>
            <a:r>
              <a:rPr lang="ja-JP" altLang="en-US" dirty="0" smtClean="0"/>
              <a:t>引数の権限</a:t>
            </a:r>
            <a:r>
              <a:rPr lang="en-US" altLang="ja-JP" dirty="0" smtClean="0"/>
              <a:t>:private</a:t>
            </a:r>
          </a:p>
          <a:p>
            <a:pPr lvl="2"/>
            <a:r>
              <a:rPr lang="ja-JP" altLang="en-US" dirty="0" smtClean="0"/>
              <a:t>戻り値となるオブジェクトの数</a:t>
            </a:r>
            <a:r>
              <a:rPr lang="en-US" altLang="ja-JP" dirty="0" smtClean="0"/>
              <a:t>:</a:t>
            </a:r>
            <a:r>
              <a:rPr lang="en-US" altLang="ja-JP" dirty="0" smtClean="0"/>
              <a:t>0</a:t>
            </a:r>
            <a:r>
              <a:rPr lang="ja-JP" altLang="en-US" dirty="0" err="1" smtClean="0"/>
              <a:t>，</a:t>
            </a:r>
            <a:r>
              <a:rPr lang="ja-JP" altLang="en-US" dirty="0" smtClean="0"/>
              <a:t>もしくは</a:t>
            </a:r>
            <a:r>
              <a:rPr lang="en-US" altLang="ja-JP" dirty="0" smtClean="0"/>
              <a:t>1</a:t>
            </a:r>
            <a:endParaRPr lang="en-US" altLang="ja-JP" dirty="0" smtClean="0"/>
          </a:p>
          <a:p>
            <a:pPr lvl="2"/>
            <a:r>
              <a:rPr lang="ja-JP" altLang="en-US" dirty="0" smtClean="0"/>
              <a:t>制御構造要素なし</a:t>
            </a:r>
            <a:endParaRPr lang="en-US" altLang="ja-JP" dirty="0" smtClean="0"/>
          </a:p>
          <a:p>
            <a:pPr lvl="2"/>
            <a:r>
              <a:rPr lang="en-US" altLang="ja-JP" dirty="0" err="1" smtClean="0"/>
              <a:t>Instanceof</a:t>
            </a:r>
            <a:r>
              <a:rPr lang="ja-JP" altLang="en-US" dirty="0" smtClean="0"/>
              <a:t>演算子</a:t>
            </a:r>
            <a:r>
              <a:rPr lang="ja-JP" altLang="en-US" dirty="0" smtClean="0"/>
              <a:t>なし</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9A22E84F-3A95-451D-8782-DE8511DF207C}" type="slidenum">
              <a:rPr kumimoji="1" lang="ja-JP" altLang="en-US" smtClean="0">
                <a:solidFill>
                  <a:srgbClr val="464653"/>
                </a:solidFill>
              </a:rPr>
              <a:pPr/>
              <a:t>8</a:t>
            </a:fld>
            <a:endParaRPr kumimoji="1" lang="ja-JP" altLang="en-US">
              <a:solidFill>
                <a:srgbClr val="464653"/>
              </a:solidFill>
            </a:endParaRPr>
          </a:p>
        </p:txBody>
      </p:sp>
      <p:sp>
        <p:nvSpPr>
          <p:cNvPr id="7" name="円/楕円 6"/>
          <p:cNvSpPr/>
          <p:nvPr/>
        </p:nvSpPr>
        <p:spPr>
          <a:xfrm>
            <a:off x="6012160" y="1484784"/>
            <a:ext cx="2808312" cy="4176464"/>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リファクタリングパターンは，</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状況</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手順</a:t>
            </a:r>
            <a:endParaRPr kumimoji="1" lang="en-US" altLang="ja-JP" sz="2000" dirty="0" smtClean="0">
              <a:solidFill>
                <a:schemeClr val="tx1"/>
              </a:solidFill>
            </a:endParaRPr>
          </a:p>
          <a:p>
            <a:pPr>
              <a:buFont typeface="Arial" pitchFamily="34" charset="0"/>
              <a:buChar char="•"/>
            </a:pPr>
            <a:r>
              <a:rPr kumimoji="1" lang="ja-JP" altLang="en-US" sz="2000" dirty="0" smtClean="0">
                <a:solidFill>
                  <a:schemeClr val="tx1"/>
                </a:solidFill>
              </a:rPr>
              <a:t>実例</a:t>
            </a:r>
            <a:endParaRPr kumimoji="1" lang="en-US" altLang="ja-JP" sz="2000" dirty="0" smtClean="0">
              <a:solidFill>
                <a:schemeClr val="tx1"/>
              </a:solidFill>
            </a:endParaRPr>
          </a:p>
          <a:p>
            <a:r>
              <a:rPr kumimoji="1" lang="ja-JP" altLang="en-US" sz="2000" dirty="0" smtClean="0">
                <a:solidFill>
                  <a:schemeClr val="tx1"/>
                </a:solidFill>
              </a:rPr>
              <a:t>からなる文章で記述される</a:t>
            </a:r>
            <a:endParaRPr kumimoji="1" lang="ja-JP" altLang="en-US" sz="20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 2"/>
          <p:cNvSpPr>
            <a:spLocks noGrp="1"/>
          </p:cNvSpPr>
          <p:nvPr>
            <p:ph type="sldNum" sz="quarter" idx="12"/>
          </p:nvPr>
        </p:nvSpPr>
        <p:spPr/>
        <p:txBody>
          <a:bodyPr/>
          <a:lstStyle/>
          <a:p>
            <a:fld id="{9A22E84F-3A95-451D-8782-DE8511DF207C}" type="slidenum">
              <a:rPr kumimoji="1" lang="ja-JP" altLang="en-US" smtClean="0">
                <a:solidFill>
                  <a:srgbClr val="464653"/>
                </a:solidFill>
              </a:rPr>
              <a:pPr/>
              <a:t>9</a:t>
            </a:fld>
            <a:endParaRPr kumimoji="1" lang="ja-JP" altLang="en-US">
              <a:solidFill>
                <a:srgbClr val="464653"/>
              </a:solidFill>
            </a:endParaRPr>
          </a:p>
        </p:txBody>
      </p:sp>
      <p:sp>
        <p:nvSpPr>
          <p:cNvPr id="5" name="メモ 4"/>
          <p:cNvSpPr/>
          <p:nvPr/>
        </p:nvSpPr>
        <p:spPr>
          <a:xfrm>
            <a:off x="899592" y="1268760"/>
            <a:ext cx="3384376" cy="504056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rgbClr val="00B050"/>
                </a:solidFill>
              </a:rPr>
              <a:t>ORDINARY_RATE</a:t>
            </a:r>
            <a:r>
              <a:rPr lang="en-US" altLang="ja-JP" sz="2000" dirty="0" smtClean="0">
                <a:solidFill>
                  <a:schemeClr val="tx1"/>
                </a:solidFill>
              </a:rPr>
              <a:t>)</a:t>
            </a:r>
            <a:r>
              <a:rPr lang="en-US" altLang="ja-JP" sz="2000" dirty="0" smtClean="0">
                <a:solidFill>
                  <a:schemeClr val="tx1"/>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prstClr val="black"/>
                </a:solidFill>
              </a:rPr>
              <a:t>:</a:t>
            </a:r>
            <a:endParaRPr lang="en-US" altLang="ja-JP" sz="2000" dirty="0">
              <a:solidFill>
                <a:srgbClr val="FF0000"/>
              </a:solidFill>
            </a:endParaRPr>
          </a:p>
          <a:p>
            <a:r>
              <a:rPr lang="en-US" altLang="ja-JP" sz="2000" dirty="0">
                <a:solidFill>
                  <a:srgbClr val="FF0000"/>
                </a:solidFill>
              </a:rPr>
              <a:t>	</a:t>
            </a:r>
            <a:r>
              <a:rPr lang="en-US" altLang="ja-JP" sz="2000" dirty="0">
                <a:solidFill>
                  <a:srgbClr val="464653"/>
                </a:solidFill>
              </a:rPr>
              <a:t>     :</a:t>
            </a:r>
          </a:p>
        </p:txBody>
      </p:sp>
      <p:sp>
        <p:nvSpPr>
          <p:cNvPr id="6" name="メモ 5"/>
          <p:cNvSpPr/>
          <p:nvPr/>
        </p:nvSpPr>
        <p:spPr>
          <a:xfrm>
            <a:off x="5220072" y="1268760"/>
            <a:ext cx="3384376" cy="5040560"/>
          </a:xfrm>
          <a:prstGeom prst="foldedCorner">
            <a:avLst/>
          </a:prstGeom>
          <a:solidFill>
            <a:srgbClr val="FFFCF3"/>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p>
          <a:p>
            <a:r>
              <a:rPr lang="en-US" altLang="ja-JP" sz="2000" dirty="0" smtClean="0">
                <a:solidFill>
                  <a:schemeClr val="tx1"/>
                </a:solidFill>
              </a:rPr>
              <a:t>                   :</a:t>
            </a:r>
          </a:p>
          <a:p>
            <a:r>
              <a:rPr lang="en-US" altLang="ja-JP" sz="2000" dirty="0" smtClean="0">
                <a:solidFill>
                  <a:schemeClr val="tx1"/>
                </a:solidFill>
              </a:rPr>
              <a:t>Account customer </a:t>
            </a:r>
            <a:r>
              <a:rPr lang="en-US" altLang="ja-JP" sz="2000"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chemeClr val="tx1"/>
                </a:solidFill>
              </a:rPr>
              <a:t>new </a:t>
            </a:r>
            <a:r>
              <a:rPr lang="en-US" altLang="ja-JP" sz="2000" dirty="0" smtClean="0">
                <a:solidFill>
                  <a:schemeClr val="tx1"/>
                </a:solidFill>
              </a:rPr>
              <a:t>Account</a:t>
            </a:r>
            <a:r>
              <a:rPr lang="en-US" altLang="ja-JP" sz="2000" dirty="0" smtClean="0">
                <a:solidFill>
                  <a:schemeClr val="tx1"/>
                </a:solidFill>
              </a:rPr>
              <a:t>();</a:t>
            </a:r>
          </a:p>
          <a:p>
            <a:r>
              <a:rPr lang="en-US" altLang="ja-JP" sz="2000" dirty="0" err="1" smtClean="0">
                <a:solidFill>
                  <a:schemeClr val="tx1"/>
                </a:solidFill>
              </a:rPr>
              <a:t>customer.setName</a:t>
            </a:r>
            <a:r>
              <a:rPr lang="en-US" altLang="ja-JP" sz="2000" dirty="0" smtClean="0">
                <a:solidFill>
                  <a:schemeClr val="tx1"/>
                </a:solidFill>
              </a:rPr>
              <a:t>(name);</a:t>
            </a:r>
          </a:p>
          <a:p>
            <a:r>
              <a:rPr lang="en-US" altLang="ja-JP" sz="2000" dirty="0" err="1" smtClean="0">
                <a:solidFill>
                  <a:schemeClr val="tx1"/>
                </a:solidFill>
              </a:rPr>
              <a:t>customer.setNumber</a:t>
            </a:r>
            <a:r>
              <a:rPr lang="en-US" altLang="ja-JP" sz="2000" dirty="0" smtClean="0">
                <a:solidFill>
                  <a:schemeClr val="tx1"/>
                </a:solidFill>
              </a:rPr>
              <a:t>(</a:t>
            </a:r>
          </a:p>
          <a:p>
            <a:r>
              <a:rPr lang="en-US" altLang="ja-JP" sz="2000" dirty="0" smtClean="0">
                <a:solidFill>
                  <a:schemeClr val="tx1"/>
                </a:solidFill>
              </a:rPr>
              <a:t>number);</a:t>
            </a:r>
            <a:endParaRPr lang="en-US" altLang="ja-JP" sz="2000" dirty="0" smtClean="0">
              <a:solidFill>
                <a:schemeClr val="tx1"/>
              </a:solidFill>
            </a:endParaRPr>
          </a:p>
          <a:p>
            <a:r>
              <a:rPr lang="en-US" altLang="ja-JP" sz="2000" dirty="0" err="1" smtClean="0">
                <a:solidFill>
                  <a:schemeClr val="tx1"/>
                </a:solidFill>
              </a:rPr>
              <a:t>customer.setRate</a:t>
            </a:r>
            <a:r>
              <a:rPr lang="en-US" altLang="ja-JP" sz="2000" dirty="0" smtClean="0">
                <a:solidFill>
                  <a:schemeClr val="tx1"/>
                </a:solidFill>
              </a:rPr>
              <a:t> </a:t>
            </a:r>
            <a:r>
              <a:rPr lang="en-US" altLang="ja-JP" sz="2000" dirty="0" smtClean="0">
                <a:solidFill>
                  <a:schemeClr val="tx1"/>
                </a:solidFill>
              </a:rPr>
              <a:t>( </a:t>
            </a:r>
            <a:r>
              <a:rPr lang="en-US" altLang="ja-JP" sz="2000" dirty="0" smtClean="0">
                <a:solidFill>
                  <a:srgbClr val="00B050"/>
                </a:solidFill>
              </a:rPr>
              <a:t>FIXED_RATE</a:t>
            </a:r>
            <a:r>
              <a:rPr lang="en-US" altLang="ja-JP" sz="2000" dirty="0" smtClean="0">
                <a:solidFill>
                  <a:schemeClr val="tx1"/>
                </a:solidFill>
              </a:rPr>
              <a:t>);</a:t>
            </a:r>
            <a:r>
              <a:rPr lang="en-US" altLang="ja-JP" sz="2000" dirty="0" smtClean="0">
                <a:solidFill>
                  <a:srgbClr val="FF0000"/>
                </a:solidFill>
              </a:rPr>
              <a:t> </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prstClr val="black"/>
                </a:solidFill>
              </a:rPr>
              <a:t>:</a:t>
            </a:r>
            <a:endParaRPr lang="en-US" altLang="ja-JP" sz="2000" dirty="0" smtClean="0">
              <a:solidFill>
                <a:srgbClr val="FF0000"/>
              </a:solidFill>
            </a:endParaRPr>
          </a:p>
          <a:p>
            <a:r>
              <a:rPr lang="en-US" altLang="ja-JP" sz="2000" dirty="0" smtClean="0">
                <a:solidFill>
                  <a:srgbClr val="FF0000"/>
                </a:solidFill>
              </a:rPr>
              <a:t>	</a:t>
            </a:r>
            <a:r>
              <a:rPr lang="en-US" altLang="ja-JP" sz="2000" dirty="0" smtClean="0">
                <a:solidFill>
                  <a:srgbClr val="464653"/>
                </a:solidFill>
              </a:rPr>
              <a:t>     :</a:t>
            </a:r>
          </a:p>
          <a:p>
            <a:endParaRPr lang="ja-JP" altLang="en-US" sz="1200" dirty="0">
              <a:solidFill>
                <a:prstClr val="black"/>
              </a:solidFill>
            </a:endParaRPr>
          </a:p>
        </p:txBody>
      </p:sp>
      <p:sp>
        <p:nvSpPr>
          <p:cNvPr id="7" name="角丸四角形 6"/>
          <p:cNvSpPr/>
          <p:nvPr/>
        </p:nvSpPr>
        <p:spPr>
          <a:xfrm>
            <a:off x="2915816" y="188640"/>
            <a:ext cx="3456384" cy="98072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以下の</a:t>
            </a:r>
            <a:r>
              <a:rPr lang="en-US" altLang="ja-JP" dirty="0">
                <a:solidFill>
                  <a:schemeClr val="tx1"/>
                </a:solidFill>
              </a:rPr>
              <a:t>2</a:t>
            </a:r>
            <a:r>
              <a:rPr lang="ja-JP" altLang="en-US" dirty="0" err="1">
                <a:solidFill>
                  <a:schemeClr val="tx1"/>
                </a:solidFill>
              </a:rPr>
              <a:t>つの</a:t>
            </a:r>
            <a:r>
              <a:rPr lang="ja-JP" altLang="en-US" dirty="0">
                <a:solidFill>
                  <a:schemeClr val="tx1"/>
                </a:solidFill>
              </a:rPr>
              <a:t>コードは兄弟クラス間のクローンである</a:t>
            </a:r>
          </a:p>
        </p:txBody>
      </p:sp>
      <p:sp>
        <p:nvSpPr>
          <p:cNvPr id="10" name="円形吹き出し 9"/>
          <p:cNvSpPr/>
          <p:nvPr/>
        </p:nvSpPr>
        <p:spPr>
          <a:xfrm>
            <a:off x="1043608" y="332656"/>
            <a:ext cx="2088232" cy="1260720"/>
          </a:xfrm>
          <a:prstGeom prst="wedgeEllipseCallout">
            <a:avLst>
              <a:gd name="adj1" fmla="val 2319"/>
              <a:gd name="adj2" fmla="val 65835"/>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銀行口座</a:t>
            </a:r>
            <a:r>
              <a:rPr lang="ja-JP" altLang="en-US" b="1" dirty="0" smtClean="0">
                <a:solidFill>
                  <a:schemeClr val="tx1"/>
                </a:solidFill>
              </a:rPr>
              <a:t>のオブジェクト生成</a:t>
            </a:r>
            <a:endParaRPr kumimoji="1" lang="ja-JP" altLang="en-US" b="1" dirty="0" smtClean="0">
              <a:solidFill>
                <a:schemeClr val="tx1"/>
              </a:solidFill>
            </a:endParaRPr>
          </a:p>
        </p:txBody>
      </p:sp>
      <p:sp>
        <p:nvSpPr>
          <p:cNvPr id="11" name="円形吹き出し 10"/>
          <p:cNvSpPr/>
          <p:nvPr/>
        </p:nvSpPr>
        <p:spPr>
          <a:xfrm>
            <a:off x="3347864" y="4869160"/>
            <a:ext cx="2088232" cy="1260720"/>
          </a:xfrm>
          <a:prstGeom prst="wedgeEllipseCallout">
            <a:avLst>
              <a:gd name="adj1" fmla="val -82741"/>
              <a:gd name="adj2" fmla="val -56716"/>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smtClean="0">
              <a:solidFill>
                <a:schemeClr val="tx1"/>
              </a:solidFill>
            </a:endParaRPr>
          </a:p>
        </p:txBody>
      </p:sp>
      <p:sp>
        <p:nvSpPr>
          <p:cNvPr id="12" name="円形吹き出し 11"/>
          <p:cNvSpPr/>
          <p:nvPr/>
        </p:nvSpPr>
        <p:spPr>
          <a:xfrm>
            <a:off x="3347864" y="4869160"/>
            <a:ext cx="2088232" cy="1260720"/>
          </a:xfrm>
          <a:prstGeom prst="wedgeEllipseCallout">
            <a:avLst>
              <a:gd name="adj1" fmla="val 83352"/>
              <a:gd name="adj2" fmla="val -68387"/>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差異</a:t>
            </a:r>
          </a:p>
        </p:txBody>
      </p:sp>
      <p:sp>
        <p:nvSpPr>
          <p:cNvPr id="13" name="円形吹き出し 12"/>
          <p:cNvSpPr/>
          <p:nvPr/>
        </p:nvSpPr>
        <p:spPr>
          <a:xfrm>
            <a:off x="3275856" y="1412776"/>
            <a:ext cx="2088232" cy="1260720"/>
          </a:xfrm>
          <a:prstGeom prst="wedgeEllipseCallout">
            <a:avLst>
              <a:gd name="adj1" fmla="val -40972"/>
              <a:gd name="adj2" fmla="val 82319"/>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顧客名のセット</a:t>
            </a:r>
            <a:endParaRPr kumimoji="1" lang="ja-JP" altLang="en-US" b="1" dirty="0" smtClean="0">
              <a:solidFill>
                <a:schemeClr val="tx1"/>
              </a:solidFill>
            </a:endParaRPr>
          </a:p>
        </p:txBody>
      </p:sp>
      <p:sp>
        <p:nvSpPr>
          <p:cNvPr id="14" name="円形吹き出し 13"/>
          <p:cNvSpPr/>
          <p:nvPr/>
        </p:nvSpPr>
        <p:spPr>
          <a:xfrm>
            <a:off x="6660232" y="1052736"/>
            <a:ext cx="2088232" cy="1260720"/>
          </a:xfrm>
          <a:prstGeom prst="wedgeEllipseCallout">
            <a:avLst>
              <a:gd name="adj1" fmla="val 4309"/>
              <a:gd name="adj2" fmla="val 92209"/>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顧客名のセット</a:t>
            </a:r>
            <a:endParaRPr kumimoji="1" lang="ja-JP" altLang="en-US" b="1" dirty="0" smtClean="0">
              <a:solidFill>
                <a:schemeClr val="tx1"/>
              </a:solidFill>
            </a:endParaRPr>
          </a:p>
        </p:txBody>
      </p:sp>
      <p:sp>
        <p:nvSpPr>
          <p:cNvPr id="15" name="円形吹き出し 14"/>
          <p:cNvSpPr/>
          <p:nvPr/>
        </p:nvSpPr>
        <p:spPr>
          <a:xfrm>
            <a:off x="3419872" y="3645024"/>
            <a:ext cx="2088232" cy="1260720"/>
          </a:xfrm>
          <a:prstGeom prst="wedgeEllipseCallout">
            <a:avLst>
              <a:gd name="adj1" fmla="val -61373"/>
              <a:gd name="adj2" fmla="val -43784"/>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顧客番号のセット</a:t>
            </a:r>
            <a:endParaRPr kumimoji="1" lang="ja-JP" altLang="en-US" b="1" dirty="0" smtClean="0">
              <a:solidFill>
                <a:schemeClr val="tx1"/>
              </a:solidFill>
            </a:endParaRPr>
          </a:p>
        </p:txBody>
      </p:sp>
      <p:sp>
        <p:nvSpPr>
          <p:cNvPr id="16" name="円形吹き出し 15"/>
          <p:cNvSpPr/>
          <p:nvPr/>
        </p:nvSpPr>
        <p:spPr>
          <a:xfrm>
            <a:off x="7055768" y="3573016"/>
            <a:ext cx="2088232" cy="1260720"/>
          </a:xfrm>
          <a:prstGeom prst="wedgeEllipseCallout">
            <a:avLst>
              <a:gd name="adj1" fmla="val -47938"/>
              <a:gd name="adj2" fmla="val -4296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顧客番号のセット</a:t>
            </a:r>
            <a:endParaRPr kumimoji="1" lang="ja-JP" altLang="en-US" b="1"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500"/>
                                        <p:tgtEl>
                                          <p:spTgt spid="14"/>
                                        </p:tgtEl>
                                      </p:cBhvr>
                                    </p:animEffect>
                                    <p:set>
                                      <p:cBhvr>
                                        <p:cTn id="23" dur="1" fill="hold">
                                          <p:stCondLst>
                                            <p:cond delay="499"/>
                                          </p:stCondLst>
                                        </p:cTn>
                                        <p:tgtEl>
                                          <p:spTgt spid="14"/>
                                        </p:tgtEl>
                                        <p:attrNameLst>
                                          <p:attrName>style.visibility</p:attrName>
                                        </p:attrNameLst>
                                      </p:cBhvr>
                                      <p:to>
                                        <p:strVal val="hidden"/>
                                      </p:to>
                                    </p:set>
                                  </p:childTnLst>
                                </p:cTn>
                              </p:par>
                              <p:par>
                                <p:cTn id="24" presetID="10" presetClass="entr" presetSubtype="0"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xit" presetSubtype="0" fill="hold" grpId="1" nodeType="withEffect">
                                  <p:stCondLst>
                                    <p:cond delay="0"/>
                                  </p:stCondLst>
                                  <p:childTnLst>
                                    <p:animEffect transition="out" filter="fade">
                                      <p:cBhvr>
                                        <p:cTn id="39" dur="500"/>
                                        <p:tgtEl>
                                          <p:spTgt spid="15"/>
                                        </p:tgtEl>
                                      </p:cBhvr>
                                    </p:animEffect>
                                    <p:set>
                                      <p:cBhvr>
                                        <p:cTn id="40" dur="1" fill="hold">
                                          <p:stCondLst>
                                            <p:cond delay="499"/>
                                          </p:stCondLst>
                                        </p:cTn>
                                        <p:tgtEl>
                                          <p:spTgt spid="15"/>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16"/>
                                        </p:tgtEl>
                                      </p:cBhvr>
                                    </p:animEffect>
                                    <p:set>
                                      <p:cBhvr>
                                        <p:cTn id="43"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3" grpId="1" animBg="1"/>
      <p:bldP spid="14" grpId="0" animBg="1"/>
      <p:bldP spid="14" grpId="1" animBg="1"/>
      <p:bldP spid="15" grpId="0" animBg="1"/>
      <p:bldP spid="15" grpId="1" animBg="1"/>
      <p:bldP spid="16" grpId="0" animBg="1"/>
      <p:bldP spid="16"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solidFill>
          <a:schemeClr val="bg2">
            <a:lumMod val="90000"/>
          </a:schemeClr>
        </a:solidFill>
      </a:spPr>
      <a:bodyPr rtlCol="0" anchor="ctr"/>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45214</TotalTime>
  <Words>1902</Words>
  <Application>Microsoft Office PowerPoint</Application>
  <PresentationFormat>画面に合わせる (4:3)</PresentationFormat>
  <Paragraphs>658</Paragraphs>
  <Slides>34</Slides>
  <Notes>20</Notes>
  <HiddenSlides>4</HiddenSlides>
  <MMClips>0</MMClips>
  <ScaleCrop>false</ScaleCrop>
  <HeadingPairs>
    <vt:vector size="4" baseType="variant">
      <vt:variant>
        <vt:lpstr>テーマ</vt:lpstr>
      </vt:variant>
      <vt:variant>
        <vt:i4>1</vt:i4>
      </vt:variant>
      <vt:variant>
        <vt:lpstr>スライド タイトル</vt:lpstr>
      </vt:variant>
      <vt:variant>
        <vt:i4>34</vt:i4>
      </vt:variant>
    </vt:vector>
  </HeadingPairs>
  <TitlesOfParts>
    <vt:vector size="35" baseType="lpstr">
      <vt:lpstr>1_アース</vt:lpstr>
      <vt:lpstr>コードクローンの分類に基づいた メソッド引き上げ手順の提案とその有効性評価</vt:lpstr>
      <vt:lpstr>コードクローン </vt:lpstr>
      <vt:lpstr>リファクタリングパターン</vt:lpstr>
      <vt:lpstr>既存のパターンの問題点(1/2)</vt:lpstr>
      <vt:lpstr>既存のパターンの問題点</vt:lpstr>
      <vt:lpstr>コードクローンの分類</vt:lpstr>
      <vt:lpstr>本研究の提案内容</vt:lpstr>
      <vt:lpstr>提案したパターン</vt:lpstr>
      <vt:lpstr>スライド 9</vt:lpstr>
      <vt:lpstr>スライド 10</vt:lpstr>
      <vt:lpstr>手順1-1:　メソッドの宣言，コンパイル</vt:lpstr>
      <vt:lpstr>手順1-1:　メソッドの宣言，コンパイル</vt:lpstr>
      <vt:lpstr>スライド 13</vt:lpstr>
      <vt:lpstr>手順1-2:クローン部の引き上げ</vt:lpstr>
      <vt:lpstr>手順1-2:クローン部の引き上げ</vt:lpstr>
      <vt:lpstr>スライド 16</vt:lpstr>
      <vt:lpstr>手順1-3:クローン部の差異以外の変数，オブジェクトの引数を用意する</vt:lpstr>
      <vt:lpstr>手順1-3:クローン部の差異以外の変数，オブジェクトの引数を用意する</vt:lpstr>
      <vt:lpstr>スライド 19</vt:lpstr>
      <vt:lpstr>手順1-4:戻り値があるならオブジェクトのreturnを追加し，メソッドの型を戻り値の型にする</vt:lpstr>
      <vt:lpstr>手順1-4:戻り値があるならオブジェクトのreturnを追加し，メソッドの型を戻り値の型にする</vt:lpstr>
      <vt:lpstr>スライド 22</vt:lpstr>
      <vt:lpstr>手順1-5:差異のための引数を作成し，差異を引数で置き換える</vt:lpstr>
      <vt:lpstr>手順1-5:差異のための引数を作成し，差異を引数で置き換える</vt:lpstr>
      <vt:lpstr>スライド 25</vt:lpstr>
      <vt:lpstr>手順2:元の子クラスのクローン部を取り除き，メソッド呼び出しを追加する</vt:lpstr>
      <vt:lpstr>適用実験の準備</vt:lpstr>
      <vt:lpstr>適用実験の結果(1/2)</vt:lpstr>
      <vt:lpstr>適用実験の結果(2/2)</vt:lpstr>
      <vt:lpstr>まとめと今後の課題 </vt:lpstr>
      <vt:lpstr>終わり</vt:lpstr>
      <vt:lpstr>実験にかかった時間</vt:lpstr>
      <vt:lpstr>想定質問</vt:lpstr>
      <vt:lpstr>スライド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CC発生時におけるリファクタリングのデザインパターン（適当）</dc:title>
  <dc:creator>k-yosiok</dc:creator>
  <cp:lastModifiedBy>k-yosiok</cp:lastModifiedBy>
  <cp:revision>115</cp:revision>
  <dcterms:created xsi:type="dcterms:W3CDTF">2010-06-22T23:25:00Z</dcterms:created>
  <dcterms:modified xsi:type="dcterms:W3CDTF">2011-02-22T11:38:06Z</dcterms:modified>
</cp:coreProperties>
</file>