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10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charts/chart1.xml" ContentType="application/vnd.openxmlformats-officedocument.drawingml.chart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11.xml" ContentType="application/vnd.openxmlformats-officedocument.presentationml.notesSlide+xml"/>
  <Override PartName="/ppt/tags/tag15.xml" ContentType="application/vnd.openxmlformats-officedocument.presentationml.tags+xml"/>
  <Override PartName="/ppt/notesSlides/notesSlide12.xml" ContentType="application/vnd.openxmlformats-officedocument.presentationml.notesSlide+xml"/>
  <Override PartName="/ppt/tags/tag1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handoutMasterIdLst>
    <p:handoutMasterId r:id="rId42"/>
  </p:handoutMasterIdLst>
  <p:sldIdLst>
    <p:sldId id="256" r:id="rId2"/>
    <p:sldId id="259" r:id="rId3"/>
    <p:sldId id="345" r:id="rId4"/>
    <p:sldId id="296" r:id="rId5"/>
    <p:sldId id="327" r:id="rId6"/>
    <p:sldId id="317" r:id="rId7"/>
    <p:sldId id="319" r:id="rId8"/>
    <p:sldId id="326" r:id="rId9"/>
    <p:sldId id="262" r:id="rId10"/>
    <p:sldId id="289" r:id="rId11"/>
    <p:sldId id="322" r:id="rId12"/>
    <p:sldId id="323" r:id="rId13"/>
    <p:sldId id="347" r:id="rId14"/>
    <p:sldId id="373" r:id="rId15"/>
    <p:sldId id="374" r:id="rId16"/>
    <p:sldId id="375" r:id="rId17"/>
    <p:sldId id="376" r:id="rId18"/>
    <p:sldId id="331" r:id="rId19"/>
    <p:sldId id="267" r:id="rId20"/>
    <p:sldId id="268" r:id="rId21"/>
    <p:sldId id="300" r:id="rId22"/>
    <p:sldId id="307" r:id="rId23"/>
    <p:sldId id="292" r:id="rId24"/>
    <p:sldId id="293" r:id="rId25"/>
    <p:sldId id="270" r:id="rId26"/>
    <p:sldId id="273" r:id="rId27"/>
    <p:sldId id="274" r:id="rId28"/>
    <p:sldId id="305" r:id="rId29"/>
    <p:sldId id="378" r:id="rId30"/>
    <p:sldId id="377" r:id="rId31"/>
    <p:sldId id="379" r:id="rId32"/>
    <p:sldId id="383" r:id="rId33"/>
    <p:sldId id="384" r:id="rId34"/>
    <p:sldId id="380" r:id="rId35"/>
    <p:sldId id="381" r:id="rId36"/>
    <p:sldId id="264" r:id="rId37"/>
    <p:sldId id="263" r:id="rId38"/>
    <p:sldId id="257" r:id="rId39"/>
    <p:sldId id="275" r:id="rId40"/>
  </p:sldIdLst>
  <p:sldSz cx="9144000" cy="6858000" type="screen4x3"/>
  <p:notesSz cx="6805613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BBFF"/>
    <a:srgbClr val="DDDDFF"/>
    <a:srgbClr val="E2E1FF"/>
    <a:srgbClr val="FEE99E"/>
    <a:srgbClr val="F8E23E"/>
    <a:srgbClr val="E1E1FF"/>
    <a:srgbClr val="D7D5FF"/>
    <a:srgbClr val="EBEBFF"/>
    <a:srgbClr val="FFFFFF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85BE263C-DBD7-4A20-BB59-AAB30ACAA65A}" styleName="中間スタイル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中間スタイル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中間スタイル 3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FD4443E-F989-4FC4-A0C8-D5A2AF1F390B}" styleName="濃色スタイル 1 - アクセント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濃色スタイル 1 - アクセント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濃色スタイル 2 - アクセント 5/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濃色スタイル 2 - アクセント 3/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濃色スタイル 2 - アクセント 1/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8FB837D-C827-4EFA-A057-4D05807E0F7C}" styleName="テーマ スタイル 1 - アクセント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テーマ スタイル 1 - アクセント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テーマ スタイル 1 - アクセント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638B1855-1B75-4FBE-930C-398BA8C253C6}" styleName="テーマ スタイル 2 - アクセント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テーマ スタイル 2 - アクセント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テーマ スタイル 2 - アクセント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27102A9-8310-4765-A935-A1911B00CA55}" styleName="淡色スタイル 1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86" autoAdjust="0"/>
    <p:restoredTop sz="94649" autoAdjust="0"/>
  </p:normalViewPr>
  <p:slideViewPr>
    <p:cSldViewPr>
      <p:cViewPr varScale="1">
        <p:scale>
          <a:sx n="98" d="100"/>
          <a:sy n="98" d="100"/>
        </p:scale>
        <p:origin x="-161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60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Yamanaka\Dropbox\&#30740;&#31350;&#23460;\text\&#32080;&#26524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Sheet1!$O$62</c:f>
              <c:strCache>
                <c:ptCount val="1"/>
                <c:pt idx="0">
                  <c:v>Changed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numRef>
              <c:f>Sheet1!$R$68:$U$68</c:f>
              <c:numCache>
                <c:formatCode>m/d/yyyy</c:formatCode>
                <c:ptCount val="4"/>
                <c:pt idx="0">
                  <c:v>40896</c:v>
                </c:pt>
                <c:pt idx="1">
                  <c:v>40905</c:v>
                </c:pt>
                <c:pt idx="2">
                  <c:v>40906</c:v>
                </c:pt>
                <c:pt idx="3">
                  <c:v>40914</c:v>
                </c:pt>
              </c:numCache>
            </c:numRef>
          </c:cat>
          <c:val>
            <c:numRef>
              <c:f>Sheet1!$O$63:$O$66</c:f>
              <c:numCache>
                <c:formatCode>#,##0_);[Red]\(#,##0\)</c:formatCode>
                <c:ptCount val="4"/>
                <c:pt idx="0">
                  <c:v>9</c:v>
                </c:pt>
                <c:pt idx="1">
                  <c:v>34</c:v>
                </c:pt>
                <c:pt idx="2">
                  <c:v>1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Sheet1!$P$62</c:f>
              <c:strCache>
                <c:ptCount val="1"/>
                <c:pt idx="0">
                  <c:v>New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numRef>
              <c:f>Sheet1!$R$68:$U$68</c:f>
              <c:numCache>
                <c:formatCode>m/d/yyyy</c:formatCode>
                <c:ptCount val="4"/>
                <c:pt idx="0">
                  <c:v>40896</c:v>
                </c:pt>
                <c:pt idx="1">
                  <c:v>40905</c:v>
                </c:pt>
                <c:pt idx="2">
                  <c:v>40906</c:v>
                </c:pt>
                <c:pt idx="3">
                  <c:v>40914</c:v>
                </c:pt>
              </c:numCache>
            </c:numRef>
          </c:cat>
          <c:val>
            <c:numRef>
              <c:f>Sheet1!$P$63:$P$66</c:f>
              <c:numCache>
                <c:formatCode>#,##0_);[Red]\(#,##0\)</c:formatCode>
                <c:ptCount val="4"/>
                <c:pt idx="0">
                  <c:v>2</c:v>
                </c:pt>
                <c:pt idx="1">
                  <c:v>37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Sheet1!$Q$62</c:f>
              <c:strCache>
                <c:ptCount val="1"/>
                <c:pt idx="0">
                  <c:v>Deleted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numRef>
              <c:f>Sheet1!$R$68:$U$68</c:f>
              <c:numCache>
                <c:formatCode>m/d/yyyy</c:formatCode>
                <c:ptCount val="4"/>
                <c:pt idx="0">
                  <c:v>40896</c:v>
                </c:pt>
                <c:pt idx="1">
                  <c:v>40905</c:v>
                </c:pt>
                <c:pt idx="2">
                  <c:v>40906</c:v>
                </c:pt>
                <c:pt idx="3">
                  <c:v>40914</c:v>
                </c:pt>
              </c:numCache>
            </c:numRef>
          </c:cat>
          <c:val>
            <c:numRef>
              <c:f>Sheet1!$Q$63:$Q$66</c:f>
              <c:numCache>
                <c:formatCode>#,##0_);[Red]\(#,##0\)</c:formatCode>
                <c:ptCount val="4"/>
                <c:pt idx="0">
                  <c:v>1</c:v>
                </c:pt>
                <c:pt idx="1">
                  <c:v>14</c:v>
                </c:pt>
                <c:pt idx="2">
                  <c:v>2</c:v>
                </c:pt>
                <c:pt idx="3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05121280"/>
        <c:axId val="74191936"/>
      </c:barChart>
      <c:catAx>
        <c:axId val="10512128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ja-JP" altLang="en-US" sz="2000" dirty="0" smtClean="0"/>
                  <a:t>分析日</a:t>
                </a:r>
                <a:endParaRPr lang="ja-JP" altLang="en-US" sz="2000" dirty="0"/>
              </a:p>
            </c:rich>
          </c:tx>
          <c:layout/>
          <c:overlay val="0"/>
        </c:title>
        <c:numFmt formatCode="m/d/yyyy" sourceLinked="1"/>
        <c:majorTickMark val="none"/>
        <c:minorTickMark val="none"/>
        <c:tickLblPos val="nextTo"/>
        <c:txPr>
          <a:bodyPr/>
          <a:lstStyle/>
          <a:p>
            <a:pPr>
              <a:defRPr sz="1800"/>
            </a:pPr>
            <a:endParaRPr lang="ja-JP"/>
          </a:p>
        </c:txPr>
        <c:crossAx val="74191936"/>
        <c:crosses val="autoZero"/>
        <c:auto val="0"/>
        <c:lblAlgn val="ctr"/>
        <c:lblOffset val="100"/>
        <c:noMultiLvlLbl val="0"/>
      </c:catAx>
      <c:valAx>
        <c:axId val="74191936"/>
        <c:scaling>
          <c:orientation val="minMax"/>
        </c:scaling>
        <c:delete val="0"/>
        <c:axPos val="l"/>
        <c:majorGridlines/>
        <c:minorGridlines>
          <c:spPr>
            <a:ln>
              <a:noFill/>
            </a:ln>
          </c:spPr>
        </c:minorGridlines>
        <c:title>
          <c:tx>
            <c:rich>
              <a:bodyPr/>
              <a:lstStyle/>
              <a:p>
                <a:pPr>
                  <a:defRPr sz="1800"/>
                </a:pPr>
                <a:r>
                  <a:rPr lang="ja-JP" altLang="en-US" sz="1800" dirty="0" smtClean="0"/>
                  <a:t>クローンセットの数</a:t>
                </a:r>
                <a:endParaRPr lang="ja-JP" altLang="en-US" sz="1800" dirty="0"/>
              </a:p>
            </c:rich>
          </c:tx>
          <c:layout/>
          <c:overlay val="0"/>
        </c:title>
        <c:numFmt formatCode="#,##0_);[Red]\(#,##0\)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600"/>
            </a:pPr>
            <a:endParaRPr lang="ja-JP"/>
          </a:p>
        </c:txPr>
        <c:crossAx val="10512128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6DE754-ACB2-4638-8048-9E25A7D1CBA7}" type="datetimeFigureOut">
              <a:rPr kumimoji="1" lang="ja-JP" altLang="en-US" smtClean="0"/>
              <a:pPr/>
              <a:t>2012/2/28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9CF65B-56DE-4219-B29F-AD33904E257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30798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B93A02-40C6-4938-A7CB-C66364B78759}" type="datetimeFigureOut">
              <a:rPr kumimoji="1" lang="ja-JP" altLang="en-US" smtClean="0"/>
              <a:pPr/>
              <a:t>2012/2/28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0EC45A-CB12-4B15-B079-450373EF588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643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EC45A-CB12-4B15-B079-450373EF5888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34492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EC45A-CB12-4B15-B079-450373EF5888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3460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EC45A-CB12-4B15-B079-450373EF5888}" type="slidenum">
              <a:rPr kumimoji="1" lang="ja-JP" altLang="en-US" smtClean="0"/>
              <a:pPr/>
              <a:t>37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EC45A-CB12-4B15-B079-450373EF5888}" type="slidenum">
              <a:rPr kumimoji="1" lang="ja-JP" altLang="en-US" smtClean="0"/>
              <a:pPr/>
              <a:t>38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08308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EC45A-CB12-4B15-B079-450373EF5888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34492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EC45A-CB12-4B15-B079-450373EF5888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4379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EC45A-CB12-4B15-B079-450373EF5888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4379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EC45A-CB12-4B15-B079-450373EF5888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8691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EC45A-CB12-4B15-B079-450373EF5888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6142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EC45A-CB12-4B15-B079-450373EF5888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6142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EC45A-CB12-4B15-B079-450373EF5888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6142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EC45A-CB12-4B15-B079-450373EF5888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437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908050"/>
            <a:ext cx="7921625" cy="14414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ja-JP" altLang="en-US" noProof="0" smtClean="0"/>
              <a:t>マスター タイトルの書式設定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87675" y="3429000"/>
            <a:ext cx="5976938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ja-JP" altLang="en-US" noProof="0" smtClean="0"/>
              <a:t>マスター サブタイトルの書式設定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92275" y="6381750"/>
            <a:ext cx="2133600" cy="21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Comic Sans MS" pitchFamily="66" charset="0"/>
                <a:ea typeface="+mn-ea"/>
              </a:defRPr>
            </a:lvl1pPr>
          </a:lstStyle>
          <a:p>
            <a:endParaRPr lang="en-US" altLang="ja-JP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24300" y="6381750"/>
            <a:ext cx="4572000" cy="21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Comic Sans MS" pitchFamily="66" charset="0"/>
                <a:ea typeface="+mn-ea"/>
              </a:defRPr>
            </a:lvl1pPr>
          </a:lstStyle>
          <a:p>
            <a:endParaRPr lang="en-US" altLang="ja-JP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40763" y="6337300"/>
            <a:ext cx="468312" cy="260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400" b="1">
                <a:latin typeface="Comic Sans MS" pitchFamily="66" charset="0"/>
                <a:ea typeface="+mn-ea"/>
              </a:defRPr>
            </a:lvl1pPr>
          </a:lstStyle>
          <a:p>
            <a:fld id="{8B50D6E6-4CCD-45C7-BC42-E69308576F24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3084" name="AutoShape 12"/>
          <p:cNvSpPr>
            <a:spLocks noChangeArrowheads="1"/>
          </p:cNvSpPr>
          <p:nvPr/>
        </p:nvSpPr>
        <p:spPr bwMode="auto">
          <a:xfrm>
            <a:off x="611188" y="2349500"/>
            <a:ext cx="7921625" cy="71438"/>
          </a:xfrm>
          <a:custGeom>
            <a:avLst/>
            <a:gdLst>
              <a:gd name="G0" fmla="+- 672 0 0"/>
              <a:gd name="T0" fmla="*/ 0 w 1000"/>
              <a:gd name="T1" fmla="*/ 0 h 1000"/>
              <a:gd name="T2" fmla="*/ 672 w 1000"/>
              <a:gd name="T3" fmla="*/ 0 h 1000"/>
              <a:gd name="T4" fmla="*/ 672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72" y="0"/>
                </a:lnTo>
                <a:lnTo>
                  <a:pt x="672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ja-JP" altLang="ja-JP"/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1692275" y="6643688"/>
            <a:ext cx="738346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altLang="ja-JP" sz="800" b="1">
                <a:latin typeface="Comic Sans MS" pitchFamily="66" charset="0"/>
              </a:rPr>
              <a:t>Software Engineering Laboratory, Department of Computer Science, Graduate School of Information Science and Technology, Osaka University</a:t>
            </a:r>
            <a:endParaRPr lang="en-US" altLang="ja-JP"/>
          </a:p>
        </p:txBody>
      </p:sp>
      <p:pic>
        <p:nvPicPr>
          <p:cNvPr id="3091" name="Picture 19" descr="sel-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" y="6330950"/>
            <a:ext cx="1403350" cy="48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54124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69100" y="188913"/>
            <a:ext cx="2195513" cy="6119812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179388" y="188913"/>
            <a:ext cx="6437312" cy="6119812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00807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65990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384343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179388" y="1268413"/>
            <a:ext cx="4316412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268413"/>
            <a:ext cx="4316413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08766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1823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38293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0402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147066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110196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188913"/>
            <a:ext cx="8785225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268413"/>
            <a:ext cx="8785225" cy="504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33" name="AutoShape 9"/>
          <p:cNvSpPr>
            <a:spLocks noChangeArrowheads="1"/>
          </p:cNvSpPr>
          <p:nvPr/>
        </p:nvSpPr>
        <p:spPr bwMode="auto">
          <a:xfrm>
            <a:off x="179388" y="1125538"/>
            <a:ext cx="8785225" cy="71437"/>
          </a:xfrm>
          <a:custGeom>
            <a:avLst/>
            <a:gdLst>
              <a:gd name="G0" fmla="+- 666 0 0"/>
              <a:gd name="T0" fmla="*/ 0 w 1000"/>
              <a:gd name="T1" fmla="*/ 0 h 1000"/>
              <a:gd name="T2" fmla="*/ 666 w 1000"/>
              <a:gd name="T3" fmla="*/ 0 h 1000"/>
              <a:gd name="T4" fmla="*/ 666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66" y="0"/>
                </a:lnTo>
                <a:lnTo>
                  <a:pt x="666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ja-JP" altLang="ja-JP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1727200" y="6408738"/>
            <a:ext cx="2133600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kumimoji="1" lang="en-US" altLang="ja-JP" sz="1200">
              <a:latin typeface="Comic Sans MS" pitchFamily="66" charset="0"/>
              <a:ea typeface="MS UI Gothic" pitchFamily="50" charset="-128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3959225" y="6408738"/>
            <a:ext cx="4572000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/>
            <a:endParaRPr kumimoji="1" lang="en-US" altLang="ja-JP" sz="1200">
              <a:latin typeface="Comic Sans MS" pitchFamily="66" charset="0"/>
              <a:ea typeface="MS UI Gothic" pitchFamily="50" charset="-128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8675688" y="6364288"/>
            <a:ext cx="468312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/>
            <a:fld id="{3A13EBD9-4811-4421-89D7-BAF6632427B2}" type="slidenum">
              <a:rPr kumimoji="1" lang="en-US" altLang="ja-JP" sz="1400" b="1">
                <a:latin typeface="Comic Sans MS" pitchFamily="66" charset="0"/>
                <a:ea typeface="MS UI Gothic" pitchFamily="50" charset="-128"/>
              </a:rPr>
              <a:pPr algn="r"/>
              <a:t>‹#›</a:t>
            </a:fld>
            <a:endParaRPr kumimoji="1" lang="en-US" altLang="ja-JP" sz="1400" b="1">
              <a:latin typeface="Comic Sans MS" pitchFamily="66" charset="0"/>
              <a:ea typeface="MS UI Gothic" pitchFamily="50" charset="-128"/>
            </a:endParaRPr>
          </a:p>
        </p:txBody>
      </p:sp>
      <p:sp>
        <p:nvSpPr>
          <p:cNvPr id="1039" name="Text Box 15"/>
          <p:cNvSpPr txBox="1">
            <a:spLocks noChangeArrowheads="1"/>
          </p:cNvSpPr>
          <p:nvPr/>
        </p:nvSpPr>
        <p:spPr bwMode="auto">
          <a:xfrm>
            <a:off x="1727200" y="6670675"/>
            <a:ext cx="7383463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altLang="ja-JP" sz="800" b="1">
                <a:latin typeface="Comic Sans MS" pitchFamily="66" charset="0"/>
              </a:rPr>
              <a:t>Software Engineering Laboratory, Department of Computer Science, Graduate School of Information Science and Technology, Osaka University</a:t>
            </a:r>
            <a:endParaRPr lang="en-US" altLang="ja-JP"/>
          </a:p>
        </p:txBody>
      </p:sp>
      <p:pic>
        <p:nvPicPr>
          <p:cNvPr id="1040" name="Picture 16" descr="sel-logo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357938"/>
            <a:ext cx="1403350" cy="48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l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5000"/>
        <a:buFont typeface="Arial" charset="0"/>
        <a:buChar char="►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sz="3600" dirty="0"/>
              <a:t>ソードコード</a:t>
            </a:r>
            <a:r>
              <a:rPr lang="ja-JP" altLang="en-US" sz="3600" dirty="0" smtClean="0"/>
              <a:t>の</a:t>
            </a:r>
            <a:r>
              <a:rPr lang="ja-JP" altLang="en-US" sz="3600" dirty="0"/>
              <a:t>編集</a:t>
            </a:r>
            <a:r>
              <a:rPr lang="ja-JP" altLang="en-US" sz="3600" dirty="0" smtClean="0"/>
              <a:t>に基づいた</a:t>
            </a:r>
            <a:r>
              <a:rPr lang="en-US" altLang="ja-JP" sz="3600" dirty="0" smtClean="0"/>
              <a:t/>
            </a:r>
            <a:br>
              <a:rPr lang="en-US" altLang="ja-JP" sz="3600" dirty="0" smtClean="0"/>
            </a:br>
            <a:r>
              <a:rPr lang="ja-JP" altLang="en-US" sz="3600" dirty="0" smtClean="0"/>
              <a:t>コードクローンの分類とその分析システム</a:t>
            </a:r>
            <a:endParaRPr lang="ja-JP" altLang="ja-JP" sz="3600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ja-JP" altLang="en-US" dirty="0" smtClean="0"/>
              <a:t>井上研究室</a:t>
            </a:r>
            <a:endParaRPr lang="en-US" altLang="ja-JP" dirty="0" smtClean="0"/>
          </a:p>
          <a:p>
            <a:pPr algn="r"/>
            <a:r>
              <a:rPr lang="ja-JP" altLang="en-US" dirty="0" smtClean="0"/>
              <a:t>山中</a:t>
            </a:r>
            <a:r>
              <a:rPr lang="ja-JP" altLang="en-US" dirty="0"/>
              <a:t>裕樹</a:t>
            </a:r>
            <a:endParaRPr lang="ja-JP" altLang="ja-JP" dirty="0"/>
          </a:p>
        </p:txBody>
      </p:sp>
    </p:spTree>
  </p:cSld>
  <p:clrMapOvr>
    <a:masterClrMapping/>
  </p:clrMapOvr>
  <p:transition advTm="4931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1. </a:t>
            </a:r>
            <a:r>
              <a:rPr lang="ja-JP" altLang="en-US" dirty="0" smtClean="0"/>
              <a:t>ソースコードの取得</a:t>
            </a:r>
            <a:endParaRPr lang="ja-JP" altLang="ja-JP" dirty="0"/>
          </a:p>
        </p:txBody>
      </p:sp>
      <p:sp>
        <p:nvSpPr>
          <p:cNvPr id="120" name="正方形/長方形 119"/>
          <p:cNvSpPr/>
          <p:nvPr/>
        </p:nvSpPr>
        <p:spPr>
          <a:xfrm>
            <a:off x="5143810" y="6005702"/>
            <a:ext cx="22139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ja-JP" altLang="en-US" dirty="0" smtClean="0"/>
              <a:t>最新バージョン</a:t>
            </a:r>
            <a:endParaRPr lang="en-US" altLang="ja-JP" dirty="0" smtClean="0"/>
          </a:p>
        </p:txBody>
      </p:sp>
      <p:sp>
        <p:nvSpPr>
          <p:cNvPr id="121" name="正方形/長方形 120"/>
          <p:cNvSpPr/>
          <p:nvPr/>
        </p:nvSpPr>
        <p:spPr>
          <a:xfrm>
            <a:off x="1763688" y="6026910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ja-JP" altLang="en-US" dirty="0" smtClean="0"/>
              <a:t>旧バージョン</a:t>
            </a:r>
            <a:endParaRPr lang="en-US" altLang="ja-JP" dirty="0" smtClean="0"/>
          </a:p>
        </p:txBody>
      </p:sp>
      <p:grpSp>
        <p:nvGrpSpPr>
          <p:cNvPr id="53" name="グループ化 52"/>
          <p:cNvGrpSpPr/>
          <p:nvPr/>
        </p:nvGrpSpPr>
        <p:grpSpPr>
          <a:xfrm>
            <a:off x="1619672" y="2420888"/>
            <a:ext cx="2088232" cy="3312368"/>
            <a:chOff x="1619672" y="2420888"/>
            <a:chExt cx="2088232" cy="3312368"/>
          </a:xfrm>
        </p:grpSpPr>
        <p:sp>
          <p:nvSpPr>
            <p:cNvPr id="116" name="メモ 115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メモ 20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" name="Line 24"/>
            <p:cNvSpPr>
              <a:spLocks noChangeShapeType="1"/>
            </p:cNvSpPr>
            <p:nvPr/>
          </p:nvSpPr>
          <p:spPr bwMode="auto">
            <a:xfrm>
              <a:off x="1763688" y="2636912"/>
              <a:ext cx="1295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9" name="Line 24"/>
            <p:cNvSpPr>
              <a:spLocks noChangeShapeType="1"/>
            </p:cNvSpPr>
            <p:nvPr/>
          </p:nvSpPr>
          <p:spPr bwMode="auto">
            <a:xfrm>
              <a:off x="1763688" y="2852936"/>
              <a:ext cx="1295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0" name="Line 24"/>
            <p:cNvSpPr>
              <a:spLocks noChangeShapeType="1"/>
            </p:cNvSpPr>
            <p:nvPr/>
          </p:nvSpPr>
          <p:spPr bwMode="auto">
            <a:xfrm>
              <a:off x="1763688" y="3068960"/>
              <a:ext cx="1295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" name="Line 24"/>
            <p:cNvSpPr>
              <a:spLocks noChangeShapeType="1"/>
            </p:cNvSpPr>
            <p:nvPr/>
          </p:nvSpPr>
          <p:spPr bwMode="auto">
            <a:xfrm>
              <a:off x="1691680" y="4437112"/>
              <a:ext cx="1295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2" name="Line 24"/>
            <p:cNvSpPr>
              <a:spLocks noChangeShapeType="1"/>
            </p:cNvSpPr>
            <p:nvPr/>
          </p:nvSpPr>
          <p:spPr bwMode="auto">
            <a:xfrm>
              <a:off x="1691680" y="4653136"/>
              <a:ext cx="1295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3" name="Line 24"/>
            <p:cNvSpPr>
              <a:spLocks noChangeShapeType="1"/>
            </p:cNvSpPr>
            <p:nvPr/>
          </p:nvSpPr>
          <p:spPr bwMode="auto">
            <a:xfrm>
              <a:off x="1691680" y="4869160"/>
              <a:ext cx="1295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6" name="角丸四角形 25"/>
          <p:cNvSpPr/>
          <p:nvPr/>
        </p:nvSpPr>
        <p:spPr>
          <a:xfrm>
            <a:off x="2483768" y="1844824"/>
            <a:ext cx="2260320" cy="86409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800" b="1" dirty="0" smtClean="0">
                <a:solidFill>
                  <a:schemeClr val="tx1"/>
                </a:solidFill>
              </a:rPr>
              <a:t>前回分析時の</a:t>
            </a:r>
            <a:endParaRPr kumimoji="1" lang="en-US" altLang="ja-JP" sz="1800" b="1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800" b="1" dirty="0" smtClean="0">
                <a:solidFill>
                  <a:schemeClr val="tx1"/>
                </a:solidFill>
              </a:rPr>
              <a:t>ソースコードを利用</a:t>
            </a:r>
            <a:endParaRPr kumimoji="1" lang="ja-JP" altLang="en-US" sz="1800" b="1" dirty="0">
              <a:solidFill>
                <a:schemeClr val="tx1"/>
              </a:solidFill>
            </a:endParaRPr>
          </a:p>
        </p:txBody>
      </p:sp>
      <p:grpSp>
        <p:nvGrpSpPr>
          <p:cNvPr id="29" name="グループ化 28"/>
          <p:cNvGrpSpPr/>
          <p:nvPr/>
        </p:nvGrpSpPr>
        <p:grpSpPr>
          <a:xfrm>
            <a:off x="5148064" y="2492896"/>
            <a:ext cx="2088232" cy="3312368"/>
            <a:chOff x="1619672" y="2420888"/>
            <a:chExt cx="2088232" cy="3312368"/>
          </a:xfrm>
        </p:grpSpPr>
        <p:sp>
          <p:nvSpPr>
            <p:cNvPr id="30" name="メモ 29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メモ 30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Line 24"/>
            <p:cNvSpPr>
              <a:spLocks noChangeShapeType="1"/>
            </p:cNvSpPr>
            <p:nvPr/>
          </p:nvSpPr>
          <p:spPr bwMode="auto">
            <a:xfrm>
              <a:off x="1763688" y="2636912"/>
              <a:ext cx="1295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3" name="Line 24"/>
            <p:cNvSpPr>
              <a:spLocks noChangeShapeType="1"/>
            </p:cNvSpPr>
            <p:nvPr/>
          </p:nvSpPr>
          <p:spPr bwMode="auto">
            <a:xfrm>
              <a:off x="1763688" y="2852936"/>
              <a:ext cx="1295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4" name="Line 24"/>
            <p:cNvSpPr>
              <a:spLocks noChangeShapeType="1"/>
            </p:cNvSpPr>
            <p:nvPr/>
          </p:nvSpPr>
          <p:spPr bwMode="auto">
            <a:xfrm>
              <a:off x="1763688" y="3068960"/>
              <a:ext cx="1295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5" name="Line 24"/>
            <p:cNvSpPr>
              <a:spLocks noChangeShapeType="1"/>
            </p:cNvSpPr>
            <p:nvPr/>
          </p:nvSpPr>
          <p:spPr bwMode="auto">
            <a:xfrm>
              <a:off x="1691680" y="4437112"/>
              <a:ext cx="1295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6" name="Line 24"/>
            <p:cNvSpPr>
              <a:spLocks noChangeShapeType="1"/>
            </p:cNvSpPr>
            <p:nvPr/>
          </p:nvSpPr>
          <p:spPr bwMode="auto">
            <a:xfrm>
              <a:off x="1691680" y="4653136"/>
              <a:ext cx="1295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7" name="Line 24"/>
            <p:cNvSpPr>
              <a:spLocks noChangeShapeType="1"/>
            </p:cNvSpPr>
            <p:nvPr/>
          </p:nvSpPr>
          <p:spPr bwMode="auto">
            <a:xfrm>
              <a:off x="1691680" y="4869160"/>
              <a:ext cx="1295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7" name="角丸四角形 26"/>
          <p:cNvSpPr/>
          <p:nvPr/>
        </p:nvSpPr>
        <p:spPr>
          <a:xfrm>
            <a:off x="6156176" y="1844824"/>
            <a:ext cx="2160240" cy="86409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800" b="1" dirty="0" smtClean="0">
                <a:solidFill>
                  <a:schemeClr val="tx1"/>
                </a:solidFill>
              </a:rPr>
              <a:t>版管理システム</a:t>
            </a:r>
            <a:endParaRPr kumimoji="1" lang="en-US" altLang="ja-JP" sz="1800" b="1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800" b="1" dirty="0" smtClean="0">
                <a:solidFill>
                  <a:schemeClr val="tx1"/>
                </a:solidFill>
              </a:rPr>
              <a:t>からチェックアウト</a:t>
            </a:r>
            <a:endParaRPr kumimoji="1" lang="ja-JP" altLang="en-US" sz="1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951015"/>
      </p:ext>
    </p:extLst>
  </p:cSld>
  <p:clrMapOvr>
    <a:masterClrMapping/>
  </p:clrMapOvr>
  <p:transition advTm="12371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2. </a:t>
            </a:r>
            <a:r>
              <a:rPr lang="ja-JP" altLang="en-US" dirty="0" smtClean="0"/>
              <a:t>コードクローンの検出</a:t>
            </a:r>
            <a:endParaRPr lang="ja-JP" altLang="ja-JP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9" y="1268413"/>
            <a:ext cx="8713092" cy="1008459"/>
          </a:xfrm>
        </p:spPr>
        <p:txBody>
          <a:bodyPr/>
          <a:lstStyle/>
          <a:p>
            <a:r>
              <a:rPr lang="ja-JP" altLang="en-US" dirty="0" smtClean="0"/>
              <a:t>コードクローン検出ツール</a:t>
            </a:r>
            <a:r>
              <a:rPr lang="en-US" altLang="ja-JP" dirty="0" err="1" smtClean="0"/>
              <a:t>CCFinder</a:t>
            </a:r>
            <a:r>
              <a:rPr lang="en-US" altLang="ja-JP" dirty="0" smtClean="0"/>
              <a:t>[1]</a:t>
            </a:r>
            <a:r>
              <a:rPr lang="ja-JP" altLang="en-US" dirty="0" smtClean="0"/>
              <a:t>を利用</a:t>
            </a:r>
            <a:endParaRPr lang="en-US" altLang="ja-JP" dirty="0" smtClean="0"/>
          </a:p>
          <a:p>
            <a:pPr lvl="2">
              <a:buNone/>
            </a:pPr>
            <a:endParaRPr lang="en-US" altLang="ja-JP" dirty="0" smtClean="0"/>
          </a:p>
          <a:p>
            <a:pPr lvl="2"/>
            <a:endParaRPr lang="en-US" altLang="ja-JP" dirty="0" smtClean="0"/>
          </a:p>
          <a:p>
            <a:pPr lvl="1"/>
            <a:endParaRPr lang="en-US" altLang="ja-JP" dirty="0" smtClean="0"/>
          </a:p>
        </p:txBody>
      </p:sp>
      <p:sp>
        <p:nvSpPr>
          <p:cNvPr id="27" name="Rectangle 4"/>
          <p:cNvSpPr>
            <a:spLocks noChangeArrowheads="1"/>
          </p:cNvSpPr>
          <p:nvPr/>
        </p:nvSpPr>
        <p:spPr bwMode="auto">
          <a:xfrm>
            <a:off x="579636" y="6174606"/>
            <a:ext cx="8064896" cy="52322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ja-JP" sz="1400" dirty="0" smtClean="0">
                <a:solidFill>
                  <a:schemeClr val="tx2"/>
                </a:solidFill>
                <a:latin typeface="+mn-ea"/>
                <a:ea typeface="+mn-ea"/>
              </a:rPr>
              <a:t>[1] </a:t>
            </a:r>
            <a:r>
              <a:rPr lang="en-US" altLang="ja-JP" sz="1400" dirty="0">
                <a:solidFill>
                  <a:schemeClr val="tx2"/>
                </a:solidFill>
                <a:latin typeface="+mn-ea"/>
                <a:ea typeface="+mn-ea"/>
              </a:rPr>
              <a:t>T. </a:t>
            </a:r>
            <a:r>
              <a:rPr lang="en-US" altLang="ja-JP" sz="1400" dirty="0" err="1">
                <a:solidFill>
                  <a:schemeClr val="tx2"/>
                </a:solidFill>
                <a:latin typeface="+mn-ea"/>
                <a:ea typeface="+mn-ea"/>
              </a:rPr>
              <a:t>Kamiya</a:t>
            </a:r>
            <a:r>
              <a:rPr lang="en-US" altLang="ja-JP" sz="1400" dirty="0">
                <a:solidFill>
                  <a:schemeClr val="tx2"/>
                </a:solidFill>
                <a:latin typeface="+mn-ea"/>
                <a:ea typeface="+mn-ea"/>
              </a:rPr>
              <a:t>, S. </a:t>
            </a:r>
            <a:r>
              <a:rPr lang="en-US" altLang="ja-JP" sz="1400" dirty="0" err="1">
                <a:solidFill>
                  <a:schemeClr val="tx2"/>
                </a:solidFill>
                <a:latin typeface="+mn-ea"/>
                <a:ea typeface="+mn-ea"/>
              </a:rPr>
              <a:t>Kusumoto</a:t>
            </a:r>
            <a:r>
              <a:rPr lang="en-US" altLang="ja-JP" sz="1400" dirty="0">
                <a:solidFill>
                  <a:schemeClr val="tx2"/>
                </a:solidFill>
                <a:latin typeface="+mn-ea"/>
                <a:ea typeface="+mn-ea"/>
              </a:rPr>
              <a:t>, and K. Inoue,  “</a:t>
            </a:r>
            <a:r>
              <a:rPr lang="en-US" altLang="ja-JP" sz="1400" dirty="0" err="1">
                <a:solidFill>
                  <a:schemeClr val="tx2"/>
                </a:solidFill>
                <a:latin typeface="+mn-ea"/>
                <a:ea typeface="+mn-ea"/>
              </a:rPr>
              <a:t>CCFinder</a:t>
            </a:r>
            <a:r>
              <a:rPr lang="en-US" altLang="ja-JP" sz="1400" dirty="0">
                <a:solidFill>
                  <a:schemeClr val="tx2"/>
                </a:solidFill>
                <a:latin typeface="+mn-ea"/>
                <a:ea typeface="+mn-ea"/>
              </a:rPr>
              <a:t>: A </a:t>
            </a:r>
            <a:r>
              <a:rPr lang="en-US" altLang="ja-JP" sz="1400" dirty="0" err="1" smtClean="0">
                <a:solidFill>
                  <a:schemeClr val="tx2"/>
                </a:solidFill>
                <a:latin typeface="+mn-ea"/>
                <a:ea typeface="+mn-ea"/>
              </a:rPr>
              <a:t>multilinguistic</a:t>
            </a:r>
            <a:r>
              <a:rPr lang="en-US" altLang="ja-JP" sz="1400" dirty="0" smtClean="0">
                <a:solidFill>
                  <a:schemeClr val="tx2"/>
                </a:solidFill>
                <a:latin typeface="+mn-ea"/>
                <a:ea typeface="+mn-ea"/>
              </a:rPr>
              <a:t> </a:t>
            </a:r>
            <a:r>
              <a:rPr lang="en-US" altLang="ja-JP" sz="1400" dirty="0">
                <a:solidFill>
                  <a:schemeClr val="tx2"/>
                </a:solidFill>
                <a:latin typeface="+mn-ea"/>
                <a:ea typeface="+mn-ea"/>
              </a:rPr>
              <a:t>token-based code clone detection system for large scale source code”,  </a:t>
            </a:r>
            <a:r>
              <a:rPr lang="en-US" altLang="ja-JP" sz="1400" i="1" dirty="0">
                <a:solidFill>
                  <a:schemeClr val="tx2"/>
                </a:solidFill>
                <a:latin typeface="+mn-ea"/>
                <a:ea typeface="+mn-ea"/>
              </a:rPr>
              <a:t>IEEE Transactions on Software Engineerin</a:t>
            </a:r>
            <a:r>
              <a:rPr lang="en-US" altLang="ja-JP" sz="1400" dirty="0">
                <a:solidFill>
                  <a:schemeClr val="tx2"/>
                </a:solidFill>
                <a:latin typeface="+mn-ea"/>
                <a:ea typeface="+mn-ea"/>
              </a:rPr>
              <a:t>g, 28(7):654-670, 2002</a:t>
            </a:r>
            <a:r>
              <a:rPr lang="en-US" altLang="ja-JP" sz="1400" dirty="0" smtClean="0">
                <a:solidFill>
                  <a:schemeClr val="tx2"/>
                </a:solidFill>
                <a:latin typeface="+mn-ea"/>
                <a:ea typeface="+mn-ea"/>
              </a:rPr>
              <a:t>.</a:t>
            </a:r>
            <a:endParaRPr lang="en-US" altLang="ja-JP" sz="1400" dirty="0">
              <a:solidFill>
                <a:schemeClr val="tx2"/>
              </a:solidFill>
              <a:latin typeface="+mn-ea"/>
              <a:ea typeface="+mn-ea"/>
            </a:endParaRPr>
          </a:p>
        </p:txBody>
      </p:sp>
      <p:sp>
        <p:nvSpPr>
          <p:cNvPr id="120" name="正方形/長方形 119"/>
          <p:cNvSpPr/>
          <p:nvPr/>
        </p:nvSpPr>
        <p:spPr>
          <a:xfrm>
            <a:off x="5143810" y="5645662"/>
            <a:ext cx="22139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ja-JP" altLang="en-US" dirty="0" smtClean="0"/>
              <a:t>最新バージョン</a:t>
            </a:r>
            <a:endParaRPr lang="en-US" altLang="ja-JP" dirty="0" smtClean="0"/>
          </a:p>
        </p:txBody>
      </p:sp>
      <p:sp>
        <p:nvSpPr>
          <p:cNvPr id="121" name="正方形/長方形 120"/>
          <p:cNvSpPr/>
          <p:nvPr/>
        </p:nvSpPr>
        <p:spPr>
          <a:xfrm>
            <a:off x="1763688" y="5666870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ja-JP" altLang="en-US" dirty="0" smtClean="0"/>
              <a:t>旧バージョン</a:t>
            </a:r>
            <a:endParaRPr lang="en-US" altLang="ja-JP" dirty="0" smtClean="0"/>
          </a:p>
        </p:txBody>
      </p:sp>
      <p:grpSp>
        <p:nvGrpSpPr>
          <p:cNvPr id="54" name="グループ化 53"/>
          <p:cNvGrpSpPr/>
          <p:nvPr/>
        </p:nvGrpSpPr>
        <p:grpSpPr>
          <a:xfrm>
            <a:off x="1619672" y="2204864"/>
            <a:ext cx="2088232" cy="3312368"/>
            <a:chOff x="1619672" y="2420888"/>
            <a:chExt cx="2088232" cy="3312368"/>
          </a:xfrm>
        </p:grpSpPr>
        <p:sp>
          <p:nvSpPr>
            <p:cNvPr id="55" name="メモ 54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6" name="メモ 55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7" name="Line 24"/>
            <p:cNvSpPr>
              <a:spLocks noChangeShapeType="1"/>
            </p:cNvSpPr>
            <p:nvPr/>
          </p:nvSpPr>
          <p:spPr bwMode="auto">
            <a:xfrm>
              <a:off x="1763688" y="2636912"/>
              <a:ext cx="1295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8" name="Line 24"/>
            <p:cNvSpPr>
              <a:spLocks noChangeShapeType="1"/>
            </p:cNvSpPr>
            <p:nvPr/>
          </p:nvSpPr>
          <p:spPr bwMode="auto">
            <a:xfrm>
              <a:off x="1763688" y="2852936"/>
              <a:ext cx="1295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9" name="Line 24"/>
            <p:cNvSpPr>
              <a:spLocks noChangeShapeType="1"/>
            </p:cNvSpPr>
            <p:nvPr/>
          </p:nvSpPr>
          <p:spPr bwMode="auto">
            <a:xfrm>
              <a:off x="1763688" y="3068960"/>
              <a:ext cx="1295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0" name="Line 24"/>
            <p:cNvSpPr>
              <a:spLocks noChangeShapeType="1"/>
            </p:cNvSpPr>
            <p:nvPr/>
          </p:nvSpPr>
          <p:spPr bwMode="auto">
            <a:xfrm>
              <a:off x="1691680" y="4437112"/>
              <a:ext cx="1295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1" name="Line 24"/>
            <p:cNvSpPr>
              <a:spLocks noChangeShapeType="1"/>
            </p:cNvSpPr>
            <p:nvPr/>
          </p:nvSpPr>
          <p:spPr bwMode="auto">
            <a:xfrm>
              <a:off x="1691680" y="4653136"/>
              <a:ext cx="1295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2" name="Line 24"/>
            <p:cNvSpPr>
              <a:spLocks noChangeShapeType="1"/>
            </p:cNvSpPr>
            <p:nvPr/>
          </p:nvSpPr>
          <p:spPr bwMode="auto">
            <a:xfrm>
              <a:off x="1691680" y="4869160"/>
              <a:ext cx="1295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63" name="グループ化 62"/>
          <p:cNvGrpSpPr/>
          <p:nvPr/>
        </p:nvGrpSpPr>
        <p:grpSpPr>
          <a:xfrm>
            <a:off x="5220072" y="2132856"/>
            <a:ext cx="2088232" cy="3312368"/>
            <a:chOff x="1619672" y="2420888"/>
            <a:chExt cx="2088232" cy="3312368"/>
          </a:xfrm>
        </p:grpSpPr>
        <p:sp>
          <p:nvSpPr>
            <p:cNvPr id="64" name="メモ 63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5" name="メモ 64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6" name="Line 24"/>
            <p:cNvSpPr>
              <a:spLocks noChangeShapeType="1"/>
            </p:cNvSpPr>
            <p:nvPr/>
          </p:nvSpPr>
          <p:spPr bwMode="auto">
            <a:xfrm>
              <a:off x="1763688" y="2636912"/>
              <a:ext cx="1295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7" name="Line 24"/>
            <p:cNvSpPr>
              <a:spLocks noChangeShapeType="1"/>
            </p:cNvSpPr>
            <p:nvPr/>
          </p:nvSpPr>
          <p:spPr bwMode="auto">
            <a:xfrm>
              <a:off x="1763688" y="2852936"/>
              <a:ext cx="1295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8" name="Line 24"/>
            <p:cNvSpPr>
              <a:spLocks noChangeShapeType="1"/>
            </p:cNvSpPr>
            <p:nvPr/>
          </p:nvSpPr>
          <p:spPr bwMode="auto">
            <a:xfrm>
              <a:off x="1763688" y="3068960"/>
              <a:ext cx="1295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9" name="Line 24"/>
            <p:cNvSpPr>
              <a:spLocks noChangeShapeType="1"/>
            </p:cNvSpPr>
            <p:nvPr/>
          </p:nvSpPr>
          <p:spPr bwMode="auto">
            <a:xfrm>
              <a:off x="1691680" y="4437112"/>
              <a:ext cx="1295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0" name="Line 24"/>
            <p:cNvSpPr>
              <a:spLocks noChangeShapeType="1"/>
            </p:cNvSpPr>
            <p:nvPr/>
          </p:nvSpPr>
          <p:spPr bwMode="auto">
            <a:xfrm>
              <a:off x="1691680" y="4653136"/>
              <a:ext cx="1295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1" name="Line 24"/>
            <p:cNvSpPr>
              <a:spLocks noChangeShapeType="1"/>
            </p:cNvSpPr>
            <p:nvPr/>
          </p:nvSpPr>
          <p:spPr bwMode="auto">
            <a:xfrm>
              <a:off x="1691680" y="4869160"/>
              <a:ext cx="1295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72" name="Freeform 13"/>
          <p:cNvSpPr>
            <a:spLocks/>
          </p:cNvSpPr>
          <p:nvPr/>
        </p:nvSpPr>
        <p:spPr bwMode="auto">
          <a:xfrm>
            <a:off x="1979712" y="2564904"/>
            <a:ext cx="1440160" cy="720080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73" name="Freeform 13"/>
          <p:cNvSpPr>
            <a:spLocks/>
          </p:cNvSpPr>
          <p:nvPr/>
        </p:nvSpPr>
        <p:spPr bwMode="auto">
          <a:xfrm>
            <a:off x="1979712" y="4221088"/>
            <a:ext cx="1440160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74" name="Freeform 13"/>
          <p:cNvSpPr>
            <a:spLocks/>
          </p:cNvSpPr>
          <p:nvPr/>
        </p:nvSpPr>
        <p:spPr bwMode="auto">
          <a:xfrm>
            <a:off x="1979712" y="4869160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75" name="Freeform 13"/>
          <p:cNvSpPr>
            <a:spLocks/>
          </p:cNvSpPr>
          <p:nvPr/>
        </p:nvSpPr>
        <p:spPr bwMode="auto">
          <a:xfrm>
            <a:off x="5508104" y="2492896"/>
            <a:ext cx="1440160" cy="720080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76" name="Freeform 13"/>
          <p:cNvSpPr>
            <a:spLocks/>
          </p:cNvSpPr>
          <p:nvPr/>
        </p:nvSpPr>
        <p:spPr bwMode="auto">
          <a:xfrm>
            <a:off x="5508104" y="4149080"/>
            <a:ext cx="1440160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77" name="Freeform 13"/>
          <p:cNvSpPr>
            <a:spLocks/>
          </p:cNvSpPr>
          <p:nvPr/>
        </p:nvSpPr>
        <p:spPr bwMode="auto">
          <a:xfrm>
            <a:off x="5508104" y="4797152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78" name="角丸四角形 77"/>
          <p:cNvSpPr/>
          <p:nvPr/>
        </p:nvSpPr>
        <p:spPr>
          <a:xfrm>
            <a:off x="34280" y="3609020"/>
            <a:ext cx="1440160" cy="43204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</a:rPr>
              <a:t>コードクローン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cxnSp>
        <p:nvCxnSpPr>
          <p:cNvPr id="79" name="直線矢印コネクタ 78"/>
          <p:cNvCxnSpPr>
            <a:stCxn id="78" idx="3"/>
          </p:cNvCxnSpPr>
          <p:nvPr/>
        </p:nvCxnSpPr>
        <p:spPr bwMode="auto">
          <a:xfrm flipV="1">
            <a:off x="1474440" y="2888940"/>
            <a:ext cx="467544" cy="936104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80" name="直線矢印コネクタ 79"/>
          <p:cNvCxnSpPr>
            <a:stCxn id="78" idx="3"/>
          </p:cNvCxnSpPr>
          <p:nvPr/>
        </p:nvCxnSpPr>
        <p:spPr bwMode="auto">
          <a:xfrm>
            <a:off x="1474440" y="3825044"/>
            <a:ext cx="467544" cy="432048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88" name="直線矢印コネクタ 87"/>
          <p:cNvCxnSpPr>
            <a:stCxn id="78" idx="3"/>
          </p:cNvCxnSpPr>
          <p:nvPr/>
        </p:nvCxnSpPr>
        <p:spPr bwMode="auto">
          <a:xfrm>
            <a:off x="1474440" y="3825044"/>
            <a:ext cx="467544" cy="1224136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91" name="角丸四角形 90"/>
          <p:cNvSpPr/>
          <p:nvPr/>
        </p:nvSpPr>
        <p:spPr>
          <a:xfrm>
            <a:off x="7452320" y="3573016"/>
            <a:ext cx="1440160" cy="43204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</a:rPr>
              <a:t>コードクローン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cxnSp>
        <p:nvCxnSpPr>
          <p:cNvPr id="92" name="直線矢印コネクタ 91"/>
          <p:cNvCxnSpPr/>
          <p:nvPr/>
        </p:nvCxnSpPr>
        <p:spPr bwMode="auto">
          <a:xfrm flipH="1" flipV="1">
            <a:off x="7020272" y="2780928"/>
            <a:ext cx="432048" cy="936104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3" name="直線矢印コネクタ 92"/>
          <p:cNvCxnSpPr>
            <a:stCxn id="91" idx="1"/>
          </p:cNvCxnSpPr>
          <p:nvPr/>
        </p:nvCxnSpPr>
        <p:spPr bwMode="auto">
          <a:xfrm flipH="1">
            <a:off x="6948264" y="3789040"/>
            <a:ext cx="504056" cy="1152128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4" name="直線矢印コネクタ 93"/>
          <p:cNvCxnSpPr/>
          <p:nvPr/>
        </p:nvCxnSpPr>
        <p:spPr bwMode="auto">
          <a:xfrm flipH="1">
            <a:off x="7020272" y="3789040"/>
            <a:ext cx="432048" cy="504056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439951015"/>
      </p:ext>
    </p:extLst>
  </p:cSld>
  <p:clrMapOvr>
    <a:masterClrMapping/>
  </p:clrMapOvr>
  <p:transition advTm="12371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260648"/>
            <a:ext cx="8785225" cy="936625"/>
          </a:xfrm>
        </p:spPr>
        <p:txBody>
          <a:bodyPr/>
          <a:lstStyle/>
          <a:p>
            <a:r>
              <a:rPr lang="en-US" altLang="ja-JP" dirty="0" smtClean="0"/>
              <a:t>3. </a:t>
            </a:r>
            <a:r>
              <a:rPr lang="ja-JP" altLang="en-US" dirty="0" smtClean="0"/>
              <a:t>コードクローンの対応関係</a:t>
            </a:r>
            <a:endParaRPr lang="ja-JP" altLang="ja-JP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12428"/>
            <a:ext cx="9036496" cy="720427"/>
          </a:xfrm>
        </p:spPr>
        <p:txBody>
          <a:bodyPr/>
          <a:lstStyle/>
          <a:p>
            <a:r>
              <a:rPr lang="ja-JP" altLang="en-US" dirty="0" smtClean="0"/>
              <a:t>同ファイル，同位置にあるコードクローンの関係の</a:t>
            </a:r>
            <a:r>
              <a:rPr lang="ja-JP" altLang="en-US" dirty="0"/>
              <a:t>取得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  <a:p>
            <a:pPr lvl="2">
              <a:buNone/>
            </a:pPr>
            <a:endParaRPr lang="en-US" altLang="ja-JP" dirty="0" smtClean="0"/>
          </a:p>
          <a:p>
            <a:pPr lvl="2"/>
            <a:endParaRPr lang="en-US" altLang="ja-JP" dirty="0" smtClean="0"/>
          </a:p>
          <a:p>
            <a:pPr lvl="1"/>
            <a:endParaRPr lang="en-US" altLang="ja-JP" dirty="0" smtClean="0"/>
          </a:p>
        </p:txBody>
      </p:sp>
      <p:sp>
        <p:nvSpPr>
          <p:cNvPr id="120" name="正方形/長方形 119"/>
          <p:cNvSpPr/>
          <p:nvPr/>
        </p:nvSpPr>
        <p:spPr>
          <a:xfrm>
            <a:off x="5143810" y="5645662"/>
            <a:ext cx="22139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ja-JP" altLang="en-US" dirty="0" smtClean="0"/>
              <a:t>最新バージョン</a:t>
            </a:r>
            <a:endParaRPr lang="en-US" altLang="ja-JP" dirty="0" smtClean="0"/>
          </a:p>
        </p:txBody>
      </p:sp>
      <p:sp>
        <p:nvSpPr>
          <p:cNvPr id="121" name="正方形/長方形 120"/>
          <p:cNvSpPr/>
          <p:nvPr/>
        </p:nvSpPr>
        <p:spPr>
          <a:xfrm>
            <a:off x="1763688" y="5666870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ja-JP" altLang="en-US" dirty="0" smtClean="0"/>
              <a:t>旧バージョン</a:t>
            </a:r>
            <a:endParaRPr lang="en-US" altLang="ja-JP" dirty="0" smtClean="0"/>
          </a:p>
        </p:txBody>
      </p:sp>
      <p:grpSp>
        <p:nvGrpSpPr>
          <p:cNvPr id="26" name="グループ化 25"/>
          <p:cNvGrpSpPr/>
          <p:nvPr/>
        </p:nvGrpSpPr>
        <p:grpSpPr>
          <a:xfrm>
            <a:off x="1619672" y="2204864"/>
            <a:ext cx="2088232" cy="3312368"/>
            <a:chOff x="1619672" y="2420888"/>
            <a:chExt cx="2088232" cy="3312368"/>
          </a:xfrm>
        </p:grpSpPr>
        <p:sp>
          <p:nvSpPr>
            <p:cNvPr id="29" name="メモ 28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" name="メモ 37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9" name="Line 24"/>
            <p:cNvSpPr>
              <a:spLocks noChangeShapeType="1"/>
            </p:cNvSpPr>
            <p:nvPr/>
          </p:nvSpPr>
          <p:spPr bwMode="auto">
            <a:xfrm>
              <a:off x="1763688" y="2636912"/>
              <a:ext cx="1295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0" name="Line 24"/>
            <p:cNvSpPr>
              <a:spLocks noChangeShapeType="1"/>
            </p:cNvSpPr>
            <p:nvPr/>
          </p:nvSpPr>
          <p:spPr bwMode="auto">
            <a:xfrm>
              <a:off x="1763688" y="2852936"/>
              <a:ext cx="1295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" name="Line 24"/>
            <p:cNvSpPr>
              <a:spLocks noChangeShapeType="1"/>
            </p:cNvSpPr>
            <p:nvPr/>
          </p:nvSpPr>
          <p:spPr bwMode="auto">
            <a:xfrm>
              <a:off x="1763688" y="3068960"/>
              <a:ext cx="1295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2" name="Line 24"/>
            <p:cNvSpPr>
              <a:spLocks noChangeShapeType="1"/>
            </p:cNvSpPr>
            <p:nvPr/>
          </p:nvSpPr>
          <p:spPr bwMode="auto">
            <a:xfrm>
              <a:off x="1691680" y="4437112"/>
              <a:ext cx="1295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3" name="Line 24"/>
            <p:cNvSpPr>
              <a:spLocks noChangeShapeType="1"/>
            </p:cNvSpPr>
            <p:nvPr/>
          </p:nvSpPr>
          <p:spPr bwMode="auto">
            <a:xfrm>
              <a:off x="1691680" y="4653136"/>
              <a:ext cx="1295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4" name="Line 24"/>
            <p:cNvSpPr>
              <a:spLocks noChangeShapeType="1"/>
            </p:cNvSpPr>
            <p:nvPr/>
          </p:nvSpPr>
          <p:spPr bwMode="auto">
            <a:xfrm>
              <a:off x="1691680" y="4869160"/>
              <a:ext cx="1295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45" name="グループ化 44"/>
          <p:cNvGrpSpPr/>
          <p:nvPr/>
        </p:nvGrpSpPr>
        <p:grpSpPr>
          <a:xfrm>
            <a:off x="5220072" y="2132856"/>
            <a:ext cx="2088232" cy="3312368"/>
            <a:chOff x="1619672" y="2420888"/>
            <a:chExt cx="2088232" cy="3312368"/>
          </a:xfrm>
        </p:grpSpPr>
        <p:sp>
          <p:nvSpPr>
            <p:cNvPr id="46" name="メモ 45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7" name="メモ 46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8" name="Line 24"/>
            <p:cNvSpPr>
              <a:spLocks noChangeShapeType="1"/>
            </p:cNvSpPr>
            <p:nvPr/>
          </p:nvSpPr>
          <p:spPr bwMode="auto">
            <a:xfrm>
              <a:off x="1763688" y="2636912"/>
              <a:ext cx="1295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9" name="Line 24"/>
            <p:cNvSpPr>
              <a:spLocks noChangeShapeType="1"/>
            </p:cNvSpPr>
            <p:nvPr/>
          </p:nvSpPr>
          <p:spPr bwMode="auto">
            <a:xfrm>
              <a:off x="1763688" y="2852936"/>
              <a:ext cx="1295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0" name="Line 24"/>
            <p:cNvSpPr>
              <a:spLocks noChangeShapeType="1"/>
            </p:cNvSpPr>
            <p:nvPr/>
          </p:nvSpPr>
          <p:spPr bwMode="auto">
            <a:xfrm>
              <a:off x="1763688" y="3068960"/>
              <a:ext cx="1295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1" name="Line 24"/>
            <p:cNvSpPr>
              <a:spLocks noChangeShapeType="1"/>
            </p:cNvSpPr>
            <p:nvPr/>
          </p:nvSpPr>
          <p:spPr bwMode="auto">
            <a:xfrm>
              <a:off x="1691680" y="4437112"/>
              <a:ext cx="1295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2" name="Line 24"/>
            <p:cNvSpPr>
              <a:spLocks noChangeShapeType="1"/>
            </p:cNvSpPr>
            <p:nvPr/>
          </p:nvSpPr>
          <p:spPr bwMode="auto">
            <a:xfrm>
              <a:off x="1691680" y="4653136"/>
              <a:ext cx="1295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3" name="Line 24"/>
            <p:cNvSpPr>
              <a:spLocks noChangeShapeType="1"/>
            </p:cNvSpPr>
            <p:nvPr/>
          </p:nvSpPr>
          <p:spPr bwMode="auto">
            <a:xfrm>
              <a:off x="1691680" y="4869160"/>
              <a:ext cx="1295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54" name="Freeform 13"/>
          <p:cNvSpPr>
            <a:spLocks/>
          </p:cNvSpPr>
          <p:nvPr/>
        </p:nvSpPr>
        <p:spPr bwMode="auto">
          <a:xfrm>
            <a:off x="1979712" y="2564904"/>
            <a:ext cx="1440160" cy="720080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55" name="Freeform 13"/>
          <p:cNvSpPr>
            <a:spLocks/>
          </p:cNvSpPr>
          <p:nvPr/>
        </p:nvSpPr>
        <p:spPr bwMode="auto">
          <a:xfrm>
            <a:off x="1979712" y="4221088"/>
            <a:ext cx="1440160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56" name="Freeform 13"/>
          <p:cNvSpPr>
            <a:spLocks/>
          </p:cNvSpPr>
          <p:nvPr/>
        </p:nvSpPr>
        <p:spPr bwMode="auto">
          <a:xfrm>
            <a:off x="1979712" y="4869160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57" name="Freeform 13"/>
          <p:cNvSpPr>
            <a:spLocks/>
          </p:cNvSpPr>
          <p:nvPr/>
        </p:nvSpPr>
        <p:spPr bwMode="auto">
          <a:xfrm>
            <a:off x="5508104" y="2492896"/>
            <a:ext cx="1440160" cy="720080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58" name="Freeform 13"/>
          <p:cNvSpPr>
            <a:spLocks/>
          </p:cNvSpPr>
          <p:nvPr/>
        </p:nvSpPr>
        <p:spPr bwMode="auto">
          <a:xfrm>
            <a:off x="5508104" y="4149080"/>
            <a:ext cx="1440160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59" name="Freeform 13"/>
          <p:cNvSpPr>
            <a:spLocks/>
          </p:cNvSpPr>
          <p:nvPr/>
        </p:nvSpPr>
        <p:spPr bwMode="auto">
          <a:xfrm>
            <a:off x="5508104" y="4797152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cxnSp>
        <p:nvCxnSpPr>
          <p:cNvPr id="68" name="直線矢印コネクタ 67"/>
          <p:cNvCxnSpPr/>
          <p:nvPr/>
        </p:nvCxnSpPr>
        <p:spPr bwMode="auto">
          <a:xfrm flipV="1">
            <a:off x="3563888" y="2924944"/>
            <a:ext cx="1800200" cy="10964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72" name="直線矢印コネクタ 71"/>
          <p:cNvCxnSpPr/>
          <p:nvPr/>
        </p:nvCxnSpPr>
        <p:spPr bwMode="auto">
          <a:xfrm flipV="1">
            <a:off x="3491880" y="4437112"/>
            <a:ext cx="1800200" cy="10964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73" name="直線矢印コネクタ 72"/>
          <p:cNvCxnSpPr/>
          <p:nvPr/>
        </p:nvCxnSpPr>
        <p:spPr bwMode="auto">
          <a:xfrm flipV="1">
            <a:off x="3563888" y="5157192"/>
            <a:ext cx="1800200" cy="10964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34" name="角丸四角形 33"/>
          <p:cNvSpPr/>
          <p:nvPr/>
        </p:nvSpPr>
        <p:spPr>
          <a:xfrm>
            <a:off x="3944344" y="2348880"/>
            <a:ext cx="1039287" cy="43204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</a:rPr>
              <a:t>対応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35" name="角丸四角形 34"/>
          <p:cNvSpPr/>
          <p:nvPr/>
        </p:nvSpPr>
        <p:spPr>
          <a:xfrm>
            <a:off x="3908903" y="3908850"/>
            <a:ext cx="1039287" cy="43204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</a:rPr>
              <a:t>対応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36" name="角丸四角形 35"/>
          <p:cNvSpPr/>
          <p:nvPr/>
        </p:nvSpPr>
        <p:spPr>
          <a:xfrm>
            <a:off x="3925671" y="4653136"/>
            <a:ext cx="1039287" cy="43204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</a:rPr>
              <a:t>対応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951015"/>
      </p:ext>
    </p:extLst>
  </p:cSld>
  <p:clrMapOvr>
    <a:masterClrMapping/>
  </p:clrMapOvr>
  <p:transition advTm="12371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4. </a:t>
            </a:r>
            <a:r>
              <a:rPr lang="ja-JP" altLang="en-US" dirty="0" smtClean="0"/>
              <a:t>コードクローンの分類</a:t>
            </a:r>
            <a:endParaRPr lang="ja-JP" altLang="ja-JP" dirty="0"/>
          </a:p>
        </p:txBody>
      </p:sp>
      <p:sp>
        <p:nvSpPr>
          <p:cNvPr id="9" name="コンテンツ プレースホルダ 8"/>
          <p:cNvSpPr>
            <a:spLocks noGrp="1"/>
          </p:cNvSpPr>
          <p:nvPr>
            <p:ph idx="1"/>
          </p:nvPr>
        </p:nvSpPr>
        <p:spPr>
          <a:xfrm>
            <a:off x="179512" y="1340768"/>
            <a:ext cx="8856751" cy="3672408"/>
          </a:xfrm>
        </p:spPr>
        <p:txBody>
          <a:bodyPr/>
          <a:lstStyle/>
          <a:p>
            <a:r>
              <a:rPr lang="en-US" altLang="ja-JP" sz="2800" b="1" dirty="0" smtClean="0"/>
              <a:t>Stable</a:t>
            </a:r>
          </a:p>
          <a:p>
            <a:pPr lvl="1"/>
            <a:r>
              <a:rPr lang="ja-JP" altLang="en-US" sz="2400" dirty="0" smtClean="0"/>
              <a:t>変化がなかったコードクローン</a:t>
            </a:r>
            <a:endParaRPr lang="en-US" altLang="ja-JP" sz="2400" dirty="0" smtClean="0"/>
          </a:p>
          <a:p>
            <a:r>
              <a:rPr lang="en-US" altLang="ja-JP" sz="2800" b="1" dirty="0" smtClean="0"/>
              <a:t>Modified</a:t>
            </a:r>
            <a:r>
              <a:rPr lang="ja-JP" altLang="en-US" sz="2800" b="1" dirty="0" smtClean="0"/>
              <a:t> 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コード片のみ編集され，属するクローンセットが同一のコードクローン</a:t>
            </a:r>
            <a:endParaRPr lang="en-US" altLang="ja-JP" sz="2400" dirty="0" smtClean="0"/>
          </a:p>
          <a:p>
            <a:r>
              <a:rPr lang="en-US" altLang="ja-JP" sz="2800" b="1" dirty="0" smtClean="0"/>
              <a:t>Moved</a:t>
            </a:r>
          </a:p>
          <a:p>
            <a:pPr lvl="1"/>
            <a:r>
              <a:rPr lang="ja-JP" altLang="en-US" sz="2400" dirty="0" smtClean="0"/>
              <a:t>コード片が編集され，属するクローンセットが変化したコードクローン</a:t>
            </a:r>
            <a:endParaRPr lang="en-US" altLang="ja-JP" sz="2400" dirty="0" smtClean="0"/>
          </a:p>
          <a:p>
            <a:r>
              <a:rPr lang="en-US" altLang="ja-JP" sz="2800" b="1" dirty="0" smtClean="0"/>
              <a:t>Added</a:t>
            </a:r>
            <a:endParaRPr lang="en-US" altLang="ja-JP" sz="2800" b="1" dirty="0"/>
          </a:p>
          <a:p>
            <a:pPr lvl="1"/>
            <a:r>
              <a:rPr lang="ja-JP" altLang="en-US" sz="2400" dirty="0" smtClean="0"/>
              <a:t>新たに発生したコードクローン</a:t>
            </a:r>
            <a:endParaRPr lang="en-US" altLang="ja-JP" dirty="0" smtClean="0"/>
          </a:p>
          <a:p>
            <a:r>
              <a:rPr lang="en-US" altLang="ja-JP" sz="2800" b="1" dirty="0" smtClean="0"/>
              <a:t>Deleted</a:t>
            </a:r>
          </a:p>
          <a:p>
            <a:pPr lvl="1"/>
            <a:r>
              <a:rPr lang="ja-JP" altLang="en-US" sz="2400" dirty="0" smtClean="0"/>
              <a:t>消滅したコードクローン</a:t>
            </a:r>
            <a:endParaRPr lang="en-US" altLang="ja-JP" sz="2400" dirty="0" smtClean="0"/>
          </a:p>
          <a:p>
            <a:pPr lvl="1">
              <a:buNone/>
            </a:pPr>
            <a:endParaRPr kumimoji="1" lang="en-US" altLang="ja-JP" dirty="0" smtClean="0"/>
          </a:p>
          <a:p>
            <a:endParaRPr kumimoji="1" lang="en-US" altLang="ja-JP" dirty="0" smtClean="0"/>
          </a:p>
          <a:p>
            <a:pPr lvl="1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36473533"/>
      </p:ext>
    </p:extLst>
  </p:cSld>
  <p:clrMapOvr>
    <a:masterClrMapping/>
  </p:clrMapOvr>
  <p:transition advTm="14477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 13"/>
          <p:cNvSpPr>
            <a:spLocks/>
          </p:cNvSpPr>
          <p:nvPr/>
        </p:nvSpPr>
        <p:spPr bwMode="auto">
          <a:xfrm>
            <a:off x="5354910" y="4365104"/>
            <a:ext cx="1296144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36" name="Freeform 13"/>
          <p:cNvSpPr>
            <a:spLocks/>
          </p:cNvSpPr>
          <p:nvPr/>
        </p:nvSpPr>
        <p:spPr bwMode="auto">
          <a:xfrm>
            <a:off x="5354910" y="4365104"/>
            <a:ext cx="1305322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42" name="Freeform 13"/>
          <p:cNvSpPr>
            <a:spLocks/>
          </p:cNvSpPr>
          <p:nvPr/>
        </p:nvSpPr>
        <p:spPr bwMode="auto">
          <a:xfrm>
            <a:off x="5354910" y="3630228"/>
            <a:ext cx="1296144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43" name="Freeform 13"/>
          <p:cNvSpPr>
            <a:spLocks/>
          </p:cNvSpPr>
          <p:nvPr/>
        </p:nvSpPr>
        <p:spPr bwMode="auto">
          <a:xfrm>
            <a:off x="5328084" y="2941687"/>
            <a:ext cx="1296144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分類</a:t>
            </a:r>
            <a:r>
              <a:rPr lang="ja-JP" altLang="en-US" dirty="0" smtClean="0"/>
              <a:t>例 </a:t>
            </a:r>
            <a:r>
              <a:rPr lang="en-US" altLang="ja-JP" dirty="0" smtClean="0"/>
              <a:t>- Added</a:t>
            </a:r>
            <a:endParaRPr lang="ja-JP" altLang="ja-JP" dirty="0"/>
          </a:p>
        </p:txBody>
      </p:sp>
      <p:cxnSp>
        <p:nvCxnSpPr>
          <p:cNvPr id="22" name="直線矢印コネクタ 21"/>
          <p:cNvCxnSpPr/>
          <p:nvPr/>
        </p:nvCxnSpPr>
        <p:spPr bwMode="auto">
          <a:xfrm>
            <a:off x="2725248" y="3111376"/>
            <a:ext cx="2494824" cy="29592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8" name="角丸四角形 27"/>
          <p:cNvSpPr/>
          <p:nvPr/>
        </p:nvSpPr>
        <p:spPr>
          <a:xfrm>
            <a:off x="4932040" y="2636912"/>
            <a:ext cx="1944216" cy="2520280"/>
          </a:xfrm>
          <a:prstGeom prst="roundRect">
            <a:avLst/>
          </a:prstGeom>
          <a:noFill/>
          <a:ln w="254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/>
          </a:p>
        </p:txBody>
      </p:sp>
      <p:sp>
        <p:nvSpPr>
          <p:cNvPr id="30" name="フローチャート : 代替処理 29"/>
          <p:cNvSpPr/>
          <p:nvPr/>
        </p:nvSpPr>
        <p:spPr bwMode="auto">
          <a:xfrm>
            <a:off x="7236296" y="2780928"/>
            <a:ext cx="1368152" cy="432048"/>
          </a:xfrm>
          <a:prstGeom prst="flowChartAlternateProcess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Added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33" name="直線矢印コネクタ 32"/>
          <p:cNvCxnSpPr>
            <a:stCxn id="30" idx="1"/>
          </p:cNvCxnSpPr>
          <p:nvPr/>
        </p:nvCxnSpPr>
        <p:spPr bwMode="auto">
          <a:xfrm flipH="1">
            <a:off x="6660232" y="2996952"/>
            <a:ext cx="576064" cy="144016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35" name="1 つの角を丸めた四角形 34"/>
          <p:cNvSpPr/>
          <p:nvPr/>
        </p:nvSpPr>
        <p:spPr bwMode="auto">
          <a:xfrm>
            <a:off x="5076056" y="5013176"/>
            <a:ext cx="1800200" cy="360040"/>
          </a:xfrm>
          <a:prstGeom prst="round1Rect">
            <a:avLst/>
          </a:prstGeom>
          <a:solidFill>
            <a:schemeClr val="accent3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800" b="1" dirty="0" smtClean="0"/>
              <a:t>クローンセット</a:t>
            </a:r>
            <a:r>
              <a:rPr lang="en-US" altLang="ja-JP" sz="1800" b="1" dirty="0" smtClean="0"/>
              <a:t>A</a:t>
            </a:r>
            <a:endParaRPr kumimoji="0" lang="ja-JP" alt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39" name="直線矢印コネクタ 38"/>
          <p:cNvCxnSpPr/>
          <p:nvPr/>
        </p:nvCxnSpPr>
        <p:spPr bwMode="auto">
          <a:xfrm>
            <a:off x="2725248" y="3111376"/>
            <a:ext cx="2566832" cy="749672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59" name="直線矢印コネクタ 58"/>
          <p:cNvCxnSpPr/>
          <p:nvPr/>
        </p:nvCxnSpPr>
        <p:spPr bwMode="auto">
          <a:xfrm>
            <a:off x="2725248" y="3111376"/>
            <a:ext cx="2566832" cy="1469752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02" name="フローチャート : 代替処理 101"/>
          <p:cNvSpPr/>
          <p:nvPr/>
        </p:nvSpPr>
        <p:spPr bwMode="auto">
          <a:xfrm>
            <a:off x="7236296" y="4221088"/>
            <a:ext cx="1368152" cy="432048"/>
          </a:xfrm>
          <a:prstGeom prst="flowChartAlternateProcess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Added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103" name="直線矢印コネクタ 102"/>
          <p:cNvCxnSpPr>
            <a:stCxn id="102" idx="1"/>
          </p:cNvCxnSpPr>
          <p:nvPr/>
        </p:nvCxnSpPr>
        <p:spPr bwMode="auto">
          <a:xfrm flipH="1">
            <a:off x="6732240" y="4437112"/>
            <a:ext cx="504056" cy="144016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13" name="フローチャート : 代替処理 112"/>
          <p:cNvSpPr/>
          <p:nvPr/>
        </p:nvSpPr>
        <p:spPr bwMode="auto">
          <a:xfrm>
            <a:off x="7236296" y="3501008"/>
            <a:ext cx="1368152" cy="432048"/>
          </a:xfrm>
          <a:prstGeom prst="flowChartAlternateProcess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Added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114" name="直線矢印コネクタ 113"/>
          <p:cNvCxnSpPr>
            <a:stCxn id="113" idx="1"/>
          </p:cNvCxnSpPr>
          <p:nvPr/>
        </p:nvCxnSpPr>
        <p:spPr bwMode="auto">
          <a:xfrm flipH="1">
            <a:off x="6732240" y="3717032"/>
            <a:ext cx="504056" cy="144016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7" name="正方形/長方形 26"/>
          <p:cNvSpPr/>
          <p:nvPr/>
        </p:nvSpPr>
        <p:spPr>
          <a:xfrm>
            <a:off x="4993084" y="5646439"/>
            <a:ext cx="22139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ja-JP" altLang="en-US" dirty="0" smtClean="0"/>
              <a:t>最新バージョン</a:t>
            </a:r>
            <a:endParaRPr lang="en-US" altLang="ja-JP" dirty="0" smtClean="0"/>
          </a:p>
        </p:txBody>
      </p:sp>
      <p:sp>
        <p:nvSpPr>
          <p:cNvPr id="29" name="正方形/長方形 28"/>
          <p:cNvSpPr/>
          <p:nvPr/>
        </p:nvSpPr>
        <p:spPr>
          <a:xfrm>
            <a:off x="1259632" y="5690218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ja-JP" altLang="en-US" dirty="0" smtClean="0"/>
              <a:t>旧バージョン</a:t>
            </a:r>
            <a:endParaRPr lang="en-US" altLang="ja-JP" dirty="0" smtClean="0"/>
          </a:p>
        </p:txBody>
      </p:sp>
      <p:sp>
        <p:nvSpPr>
          <p:cNvPr id="2" name="円/楕円 1"/>
          <p:cNvSpPr/>
          <p:nvPr/>
        </p:nvSpPr>
        <p:spPr bwMode="auto">
          <a:xfrm>
            <a:off x="6876256" y="2276872"/>
            <a:ext cx="2016224" cy="2952328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31" name="Freeform 13"/>
          <p:cNvSpPr>
            <a:spLocks/>
          </p:cNvSpPr>
          <p:nvPr/>
        </p:nvSpPr>
        <p:spPr bwMode="auto">
          <a:xfrm>
            <a:off x="1403648" y="2960948"/>
            <a:ext cx="1224136" cy="525264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25400" cap="rnd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pPr algn="ctr"/>
            <a:r>
              <a:rPr lang="ja-JP" altLang="en-US" sz="1800" dirty="0">
                <a:latin typeface="Arial" charset="0"/>
                <a:ea typeface="MS UI Gothic" pitchFamily="50" charset="-128"/>
              </a:rPr>
              <a:t>コード片</a:t>
            </a:r>
            <a:endParaRPr lang="ja-JP" altLang="ja-JP" sz="1800" dirty="0">
              <a:latin typeface="Arial" charset="0"/>
              <a:ea typeface="MS UI Gothic" pitchFamily="50" charset="-128"/>
            </a:endParaRPr>
          </a:p>
        </p:txBody>
      </p:sp>
      <p:sp>
        <p:nvSpPr>
          <p:cNvPr id="32" name="Freeform 13"/>
          <p:cNvSpPr>
            <a:spLocks/>
          </p:cNvSpPr>
          <p:nvPr/>
        </p:nvSpPr>
        <p:spPr bwMode="auto">
          <a:xfrm>
            <a:off x="5328084" y="2941687"/>
            <a:ext cx="1296144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34" name="Freeform 13"/>
          <p:cNvSpPr>
            <a:spLocks/>
          </p:cNvSpPr>
          <p:nvPr/>
        </p:nvSpPr>
        <p:spPr bwMode="auto">
          <a:xfrm>
            <a:off x="5354910" y="3625267"/>
            <a:ext cx="1296144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26" name="フローチャート : 代替処理 25"/>
          <p:cNvSpPr/>
          <p:nvPr/>
        </p:nvSpPr>
        <p:spPr bwMode="auto">
          <a:xfrm>
            <a:off x="539552" y="1431893"/>
            <a:ext cx="6659330" cy="792088"/>
          </a:xfrm>
          <a:prstGeom prst="flowChartAlternateProcess">
            <a:avLst/>
          </a:prstGeom>
          <a:solidFill>
            <a:srgbClr val="F8E23E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コードクローンの集約対象となる可能性</a:t>
            </a:r>
          </a:p>
        </p:txBody>
      </p:sp>
      <p:cxnSp>
        <p:nvCxnSpPr>
          <p:cNvPr id="41" name="曲線コネクタ 40"/>
          <p:cNvCxnSpPr>
            <a:stCxn id="26" idx="3"/>
            <a:endCxn id="2" idx="0"/>
          </p:cNvCxnSpPr>
          <p:nvPr/>
        </p:nvCxnSpPr>
        <p:spPr bwMode="auto">
          <a:xfrm>
            <a:off x="7198882" y="1827937"/>
            <a:ext cx="685486" cy="448935"/>
          </a:xfrm>
          <a:prstGeom prst="curvedConnector2">
            <a:avLst/>
          </a:prstGeom>
          <a:solidFill>
            <a:schemeClr val="accent2"/>
          </a:solidFill>
          <a:ln w="50800" cap="flat" cmpd="sng" algn="ctr">
            <a:solidFill>
              <a:schemeClr val="tx1"/>
            </a:solidFill>
            <a:prstDash val="solid"/>
            <a:round/>
            <a:headEnd type="non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5" name="正方形/長方形 24"/>
          <p:cNvSpPr/>
          <p:nvPr/>
        </p:nvSpPr>
        <p:spPr>
          <a:xfrm>
            <a:off x="3180572" y="3368270"/>
            <a:ext cx="1584176" cy="36004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</a:rPr>
              <a:t>コピー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50025416"/>
      </p:ext>
    </p:extLst>
  </p:cSld>
  <p:clrMapOvr>
    <a:masterClrMapping/>
  </p:clrMapOvr>
  <p:transition advTm="20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1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1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1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1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1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1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0" grpId="0" animBg="1"/>
      <p:bldP spid="102" grpId="0" animBg="1"/>
      <p:bldP spid="113" grpId="0" animBg="1"/>
      <p:bldP spid="2" grpId="0" animBg="1"/>
      <p:bldP spid="32" grpId="0" animBg="1"/>
      <p:bldP spid="34" grpId="0" animBg="1"/>
      <p:bldP spid="2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Freeform 13"/>
          <p:cNvSpPr>
            <a:spLocks/>
          </p:cNvSpPr>
          <p:nvPr/>
        </p:nvSpPr>
        <p:spPr bwMode="auto">
          <a:xfrm>
            <a:off x="5595516" y="2780928"/>
            <a:ext cx="1224136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分類</a:t>
            </a:r>
            <a:r>
              <a:rPr lang="ja-JP" altLang="en-US" dirty="0" smtClean="0"/>
              <a:t>例</a:t>
            </a:r>
            <a:r>
              <a:rPr lang="en-US" altLang="ja-JP" dirty="0" smtClean="0"/>
              <a:t> - Modified</a:t>
            </a:r>
            <a:endParaRPr lang="ja-JP" altLang="ja-JP" dirty="0"/>
          </a:p>
        </p:txBody>
      </p:sp>
      <p:sp>
        <p:nvSpPr>
          <p:cNvPr id="28" name="角丸四角形 27"/>
          <p:cNvSpPr/>
          <p:nvPr/>
        </p:nvSpPr>
        <p:spPr>
          <a:xfrm>
            <a:off x="5235476" y="2492896"/>
            <a:ext cx="1944216" cy="2250250"/>
          </a:xfrm>
          <a:prstGeom prst="roundRect">
            <a:avLst/>
          </a:prstGeom>
          <a:noFill/>
          <a:ln w="254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/>
          </a:p>
        </p:txBody>
      </p:sp>
      <p:sp>
        <p:nvSpPr>
          <p:cNvPr id="30" name="フローチャート : 代替処理 29"/>
          <p:cNvSpPr/>
          <p:nvPr/>
        </p:nvSpPr>
        <p:spPr bwMode="auto">
          <a:xfrm>
            <a:off x="7355668" y="2942946"/>
            <a:ext cx="1368152" cy="432048"/>
          </a:xfrm>
          <a:prstGeom prst="flowChartAlternateProcess">
            <a:avLst/>
          </a:prstGeom>
          <a:solidFill>
            <a:schemeClr val="accent5">
              <a:lumMod val="9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Modified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33" name="直線矢印コネクタ 32"/>
          <p:cNvCxnSpPr>
            <a:stCxn id="30" idx="1"/>
          </p:cNvCxnSpPr>
          <p:nvPr/>
        </p:nvCxnSpPr>
        <p:spPr bwMode="auto">
          <a:xfrm flipH="1" flipV="1">
            <a:off x="6995628" y="2996952"/>
            <a:ext cx="360040" cy="162018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35" name="1 つの角を丸めた四角形 34"/>
          <p:cNvSpPr/>
          <p:nvPr/>
        </p:nvSpPr>
        <p:spPr bwMode="auto">
          <a:xfrm>
            <a:off x="5375956" y="4671138"/>
            <a:ext cx="1800200" cy="360040"/>
          </a:xfrm>
          <a:prstGeom prst="round1Rect">
            <a:avLst/>
          </a:prstGeom>
          <a:solidFill>
            <a:schemeClr val="accent3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800" b="1" dirty="0" smtClean="0"/>
              <a:t>クローンセット</a:t>
            </a:r>
            <a:r>
              <a:rPr lang="en-US" altLang="ja-JP" sz="1800" b="1" dirty="0" smtClean="0"/>
              <a:t>A</a:t>
            </a:r>
            <a:endParaRPr kumimoji="0" lang="ja-JP" alt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13" name="フローチャート : 代替処理 112"/>
          <p:cNvSpPr/>
          <p:nvPr/>
        </p:nvSpPr>
        <p:spPr bwMode="auto">
          <a:xfrm>
            <a:off x="7427676" y="3591018"/>
            <a:ext cx="1368152" cy="432048"/>
          </a:xfrm>
          <a:prstGeom prst="flowChartAlternateProcess">
            <a:avLst/>
          </a:prstGeom>
          <a:solidFill>
            <a:srgbClr val="EBEB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Stable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114" name="直線矢印コネクタ 113"/>
          <p:cNvCxnSpPr>
            <a:stCxn id="113" idx="1"/>
          </p:cNvCxnSpPr>
          <p:nvPr/>
        </p:nvCxnSpPr>
        <p:spPr bwMode="auto">
          <a:xfrm flipH="1" flipV="1">
            <a:off x="6923620" y="3627022"/>
            <a:ext cx="504056" cy="180020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15" name="角丸四角形 114"/>
          <p:cNvSpPr/>
          <p:nvPr/>
        </p:nvSpPr>
        <p:spPr>
          <a:xfrm>
            <a:off x="1707084" y="2492896"/>
            <a:ext cx="1872208" cy="2304256"/>
          </a:xfrm>
          <a:prstGeom prst="roundRect">
            <a:avLst/>
          </a:prstGeom>
          <a:noFill/>
          <a:ln w="254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/>
          </a:p>
        </p:txBody>
      </p:sp>
      <p:sp>
        <p:nvSpPr>
          <p:cNvPr id="118" name="1 つの角を丸めた四角形 117"/>
          <p:cNvSpPr/>
          <p:nvPr/>
        </p:nvSpPr>
        <p:spPr bwMode="auto">
          <a:xfrm>
            <a:off x="1779092" y="4725144"/>
            <a:ext cx="1800200" cy="360040"/>
          </a:xfrm>
          <a:prstGeom prst="round1Rect">
            <a:avLst/>
          </a:prstGeom>
          <a:solidFill>
            <a:schemeClr val="accent3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800" b="1" dirty="0" smtClean="0"/>
              <a:t>クローンセット</a:t>
            </a:r>
            <a:r>
              <a:rPr lang="en-US" altLang="ja-JP" sz="1800" b="1" dirty="0" smtClean="0"/>
              <a:t>A</a:t>
            </a:r>
            <a:endParaRPr kumimoji="0" lang="ja-JP" alt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170" name="直線矢印コネクタ 169"/>
          <p:cNvCxnSpPr/>
          <p:nvPr/>
        </p:nvCxnSpPr>
        <p:spPr bwMode="auto">
          <a:xfrm>
            <a:off x="3363268" y="3032956"/>
            <a:ext cx="2048184" cy="18002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74" name="直線矢印コネクタ 173"/>
          <p:cNvCxnSpPr/>
          <p:nvPr/>
        </p:nvCxnSpPr>
        <p:spPr bwMode="auto">
          <a:xfrm>
            <a:off x="3363268" y="3609020"/>
            <a:ext cx="2048184" cy="18002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81" name="正方形/長方形 180"/>
          <p:cNvSpPr/>
          <p:nvPr/>
        </p:nvSpPr>
        <p:spPr>
          <a:xfrm>
            <a:off x="3688984" y="2861937"/>
            <a:ext cx="1396752" cy="43204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</a:rPr>
              <a:t>小規模な編集</a:t>
            </a:r>
            <a:endParaRPr kumimoji="1" lang="en-US" altLang="ja-JP" sz="1600" b="1" dirty="0" smtClean="0">
              <a:solidFill>
                <a:schemeClr val="tx1"/>
              </a:solidFill>
            </a:endParaRPr>
          </a:p>
        </p:txBody>
      </p:sp>
      <p:sp>
        <p:nvSpPr>
          <p:cNvPr id="211" name="フローチャート : 代替処理 210"/>
          <p:cNvSpPr/>
          <p:nvPr/>
        </p:nvSpPr>
        <p:spPr bwMode="auto">
          <a:xfrm>
            <a:off x="231428" y="3501008"/>
            <a:ext cx="1368152" cy="432048"/>
          </a:xfrm>
          <a:prstGeom prst="flowChartAlternateProcess">
            <a:avLst/>
          </a:prstGeom>
          <a:solidFill>
            <a:srgbClr val="EBEB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Stable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212" name="直線矢印コネクタ 211"/>
          <p:cNvCxnSpPr>
            <a:stCxn id="211" idx="3"/>
          </p:cNvCxnSpPr>
          <p:nvPr/>
        </p:nvCxnSpPr>
        <p:spPr bwMode="auto">
          <a:xfrm flipV="1">
            <a:off x="1599580" y="3609020"/>
            <a:ext cx="323528" cy="108012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23" name="フローチャート : 代替処理 222"/>
          <p:cNvSpPr/>
          <p:nvPr/>
        </p:nvSpPr>
        <p:spPr bwMode="auto">
          <a:xfrm>
            <a:off x="231428" y="2924944"/>
            <a:ext cx="1368152" cy="432048"/>
          </a:xfrm>
          <a:prstGeom prst="flowChartAlternateProcess">
            <a:avLst/>
          </a:prstGeom>
          <a:solidFill>
            <a:schemeClr val="accent5">
              <a:lumMod val="9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Modified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224" name="直線矢印コネクタ 223"/>
          <p:cNvCxnSpPr>
            <a:stCxn id="223" idx="3"/>
          </p:cNvCxnSpPr>
          <p:nvPr/>
        </p:nvCxnSpPr>
        <p:spPr bwMode="auto">
          <a:xfrm flipV="1">
            <a:off x="1599580" y="3032956"/>
            <a:ext cx="323528" cy="108012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4" name="正方形/長方形 43"/>
          <p:cNvSpPr/>
          <p:nvPr/>
        </p:nvSpPr>
        <p:spPr>
          <a:xfrm>
            <a:off x="5187664" y="5129330"/>
            <a:ext cx="22139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ja-JP" altLang="en-US" dirty="0" smtClean="0"/>
              <a:t>最新バージョン</a:t>
            </a:r>
            <a:endParaRPr lang="en-US" altLang="ja-JP" dirty="0" smtClean="0"/>
          </a:p>
        </p:txBody>
      </p:sp>
      <p:sp>
        <p:nvSpPr>
          <p:cNvPr id="45" name="正方形/長方形 44"/>
          <p:cNvSpPr/>
          <p:nvPr/>
        </p:nvSpPr>
        <p:spPr>
          <a:xfrm>
            <a:off x="1735088" y="5129330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ja-JP" altLang="en-US" dirty="0" smtClean="0"/>
              <a:t>旧バージョン</a:t>
            </a:r>
            <a:endParaRPr lang="en-US" altLang="ja-JP" dirty="0" smtClean="0"/>
          </a:p>
        </p:txBody>
      </p:sp>
      <p:sp>
        <p:nvSpPr>
          <p:cNvPr id="57" name="フローチャート : 代替処理 56"/>
          <p:cNvSpPr/>
          <p:nvPr/>
        </p:nvSpPr>
        <p:spPr bwMode="auto">
          <a:xfrm>
            <a:off x="7427676" y="4239090"/>
            <a:ext cx="1368152" cy="432048"/>
          </a:xfrm>
          <a:prstGeom prst="flowChartAlternateProcess">
            <a:avLst/>
          </a:prstGeom>
          <a:solidFill>
            <a:srgbClr val="EBEB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Stable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58" name="直線矢印コネクタ 57"/>
          <p:cNvCxnSpPr>
            <a:stCxn id="57" idx="1"/>
          </p:cNvCxnSpPr>
          <p:nvPr/>
        </p:nvCxnSpPr>
        <p:spPr bwMode="auto">
          <a:xfrm flipH="1" flipV="1">
            <a:off x="6923620" y="4275094"/>
            <a:ext cx="504056" cy="180020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0" name="直線矢印コネクタ 59"/>
          <p:cNvCxnSpPr/>
          <p:nvPr/>
        </p:nvCxnSpPr>
        <p:spPr bwMode="auto">
          <a:xfrm>
            <a:off x="3363268" y="4257092"/>
            <a:ext cx="2048184" cy="18002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61" name="フローチャート : 代替処理 60"/>
          <p:cNvSpPr/>
          <p:nvPr/>
        </p:nvSpPr>
        <p:spPr bwMode="auto">
          <a:xfrm>
            <a:off x="231428" y="4149080"/>
            <a:ext cx="1368152" cy="432048"/>
          </a:xfrm>
          <a:prstGeom prst="flowChartAlternateProcess">
            <a:avLst/>
          </a:prstGeom>
          <a:solidFill>
            <a:srgbClr val="EBEB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Stable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62" name="直線矢印コネクタ 61"/>
          <p:cNvCxnSpPr>
            <a:stCxn id="61" idx="3"/>
          </p:cNvCxnSpPr>
          <p:nvPr/>
        </p:nvCxnSpPr>
        <p:spPr bwMode="auto">
          <a:xfrm flipV="1">
            <a:off x="1599580" y="4257092"/>
            <a:ext cx="323528" cy="108012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37" name="円/楕円 36"/>
          <p:cNvSpPr/>
          <p:nvPr/>
        </p:nvSpPr>
        <p:spPr bwMode="auto">
          <a:xfrm>
            <a:off x="7158880" y="2444068"/>
            <a:ext cx="1748160" cy="2623114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36" name="Freeform 13"/>
          <p:cNvSpPr>
            <a:spLocks/>
          </p:cNvSpPr>
          <p:nvPr/>
        </p:nvSpPr>
        <p:spPr bwMode="auto">
          <a:xfrm>
            <a:off x="2022240" y="3480737"/>
            <a:ext cx="1224136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38" name="Freeform 13"/>
          <p:cNvSpPr>
            <a:spLocks/>
          </p:cNvSpPr>
          <p:nvPr/>
        </p:nvSpPr>
        <p:spPr bwMode="auto">
          <a:xfrm>
            <a:off x="1995116" y="2852936"/>
            <a:ext cx="1224136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39" name="Freeform 13"/>
          <p:cNvSpPr>
            <a:spLocks/>
          </p:cNvSpPr>
          <p:nvPr/>
        </p:nvSpPr>
        <p:spPr bwMode="auto">
          <a:xfrm>
            <a:off x="2022240" y="4128809"/>
            <a:ext cx="1224136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40" name="Freeform 13"/>
          <p:cNvSpPr>
            <a:spLocks/>
          </p:cNvSpPr>
          <p:nvPr/>
        </p:nvSpPr>
        <p:spPr bwMode="auto">
          <a:xfrm>
            <a:off x="5622640" y="3480737"/>
            <a:ext cx="1224136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42" name="Freeform 13"/>
          <p:cNvSpPr>
            <a:spLocks/>
          </p:cNvSpPr>
          <p:nvPr/>
        </p:nvSpPr>
        <p:spPr bwMode="auto">
          <a:xfrm>
            <a:off x="5622640" y="4128809"/>
            <a:ext cx="1224136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41" name="Freeform 13"/>
          <p:cNvSpPr>
            <a:spLocks/>
          </p:cNvSpPr>
          <p:nvPr/>
        </p:nvSpPr>
        <p:spPr bwMode="auto">
          <a:xfrm>
            <a:off x="5595516" y="2780928"/>
            <a:ext cx="1224136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47" name="Freeform 13"/>
          <p:cNvSpPr>
            <a:spLocks/>
          </p:cNvSpPr>
          <p:nvPr/>
        </p:nvSpPr>
        <p:spPr bwMode="auto">
          <a:xfrm>
            <a:off x="1995116" y="2852936"/>
            <a:ext cx="1224136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43" name="フローチャート : 代替処理 42"/>
          <p:cNvSpPr/>
          <p:nvPr/>
        </p:nvSpPr>
        <p:spPr bwMode="auto">
          <a:xfrm>
            <a:off x="987004" y="1412776"/>
            <a:ext cx="6008624" cy="792088"/>
          </a:xfrm>
          <a:prstGeom prst="flowChartAlternateProcess">
            <a:avLst/>
          </a:prstGeom>
          <a:solidFill>
            <a:srgbClr val="F8E23E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一貫した編集が必要</a:t>
            </a:r>
            <a:r>
              <a:rPr lang="ja-JP" altLang="en-US" sz="2800" dirty="0"/>
              <a:t>であ</a:t>
            </a:r>
            <a:r>
              <a:rPr kumimoji="0" lang="ja-JP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る可能性</a:t>
            </a:r>
          </a:p>
        </p:txBody>
      </p:sp>
      <p:cxnSp>
        <p:nvCxnSpPr>
          <p:cNvPr id="46" name="曲線コネクタ 40"/>
          <p:cNvCxnSpPr>
            <a:stCxn id="43" idx="3"/>
            <a:endCxn id="37" idx="0"/>
          </p:cNvCxnSpPr>
          <p:nvPr/>
        </p:nvCxnSpPr>
        <p:spPr bwMode="auto">
          <a:xfrm>
            <a:off x="6995628" y="1808820"/>
            <a:ext cx="1037332" cy="635248"/>
          </a:xfrm>
          <a:prstGeom prst="curvedConnector2">
            <a:avLst/>
          </a:prstGeom>
          <a:solidFill>
            <a:schemeClr val="accent2"/>
          </a:solidFill>
          <a:ln w="50800" cap="flat" cmpd="sng" algn="ctr">
            <a:solidFill>
              <a:schemeClr val="tx1"/>
            </a:solidFill>
            <a:prstDash val="solid"/>
            <a:round/>
            <a:headEnd type="non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2346299634"/>
      </p:ext>
    </p:extLst>
  </p:cSld>
  <p:clrMapOvr>
    <a:masterClrMapping/>
  </p:clrMapOvr>
  <p:transition advTm="336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1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1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1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1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1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1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1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1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1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1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1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1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" grpId="0" animBg="1"/>
      <p:bldP spid="37" grpId="0" animBg="1"/>
      <p:bldP spid="41" grpId="0" animBg="1"/>
      <p:bldP spid="47" grpId="0" animBg="1"/>
      <p:bldP spid="4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分類</a:t>
            </a:r>
            <a:r>
              <a:rPr lang="ja-JP" altLang="en-US" dirty="0" smtClean="0"/>
              <a:t>例 </a:t>
            </a:r>
            <a:r>
              <a:rPr lang="en-US" altLang="ja-JP" dirty="0" smtClean="0"/>
              <a:t>- Deleted</a:t>
            </a:r>
            <a:endParaRPr lang="ja-JP" altLang="ja-JP" dirty="0"/>
          </a:p>
        </p:txBody>
      </p:sp>
      <p:sp>
        <p:nvSpPr>
          <p:cNvPr id="32" name="角丸四角形 31"/>
          <p:cNvSpPr/>
          <p:nvPr/>
        </p:nvSpPr>
        <p:spPr>
          <a:xfrm>
            <a:off x="5180024" y="3573016"/>
            <a:ext cx="1944216" cy="1386154"/>
          </a:xfrm>
          <a:prstGeom prst="roundRect">
            <a:avLst/>
          </a:prstGeom>
          <a:noFill/>
          <a:ln w="254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/>
          </a:p>
        </p:txBody>
      </p:sp>
      <p:sp>
        <p:nvSpPr>
          <p:cNvPr id="37" name="1 つの角を丸めた四角形 36"/>
          <p:cNvSpPr/>
          <p:nvPr/>
        </p:nvSpPr>
        <p:spPr bwMode="auto">
          <a:xfrm>
            <a:off x="5360552" y="4887162"/>
            <a:ext cx="1800200" cy="360040"/>
          </a:xfrm>
          <a:prstGeom prst="round1Rect">
            <a:avLst/>
          </a:prstGeom>
          <a:solidFill>
            <a:schemeClr val="accent3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800" b="1" dirty="0" smtClean="0"/>
              <a:t>クローンセット</a:t>
            </a:r>
            <a:r>
              <a:rPr lang="en-US" altLang="ja-JP" sz="1800" b="1" dirty="0" smtClean="0"/>
              <a:t>A</a:t>
            </a:r>
            <a:endParaRPr kumimoji="0" lang="ja-JP" alt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38" name="フローチャート : 代替処理 37"/>
          <p:cNvSpPr/>
          <p:nvPr/>
        </p:nvSpPr>
        <p:spPr bwMode="auto">
          <a:xfrm>
            <a:off x="7412272" y="3807042"/>
            <a:ext cx="1368152" cy="432048"/>
          </a:xfrm>
          <a:prstGeom prst="flowChartAlternateProcess">
            <a:avLst/>
          </a:prstGeom>
          <a:solidFill>
            <a:srgbClr val="EBEB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Stable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40" name="直線矢印コネクタ 39"/>
          <p:cNvCxnSpPr>
            <a:stCxn id="38" idx="1"/>
          </p:cNvCxnSpPr>
          <p:nvPr/>
        </p:nvCxnSpPr>
        <p:spPr bwMode="auto">
          <a:xfrm flipH="1" flipV="1">
            <a:off x="6908216" y="3843046"/>
            <a:ext cx="504056" cy="180020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1" name="角丸四角形 40"/>
          <p:cNvSpPr/>
          <p:nvPr/>
        </p:nvSpPr>
        <p:spPr>
          <a:xfrm>
            <a:off x="1691680" y="2636912"/>
            <a:ext cx="1872208" cy="2376264"/>
          </a:xfrm>
          <a:prstGeom prst="roundRect">
            <a:avLst/>
          </a:prstGeom>
          <a:noFill/>
          <a:ln w="254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/>
          </a:p>
        </p:txBody>
      </p:sp>
      <p:sp>
        <p:nvSpPr>
          <p:cNvPr id="42" name="1 つの角を丸めた四角形 41"/>
          <p:cNvSpPr/>
          <p:nvPr/>
        </p:nvSpPr>
        <p:spPr bwMode="auto">
          <a:xfrm>
            <a:off x="1800200" y="4869160"/>
            <a:ext cx="1800200" cy="360040"/>
          </a:xfrm>
          <a:prstGeom prst="round1Rect">
            <a:avLst/>
          </a:prstGeom>
          <a:solidFill>
            <a:schemeClr val="accent3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800" b="1" dirty="0" smtClean="0"/>
              <a:t>クローンセット</a:t>
            </a:r>
            <a:r>
              <a:rPr lang="en-US" altLang="ja-JP" sz="1800" b="1" dirty="0" smtClean="0"/>
              <a:t>A</a:t>
            </a:r>
            <a:endParaRPr kumimoji="0" lang="ja-JP" alt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43" name="直線矢印コネクタ 42"/>
          <p:cNvCxnSpPr/>
          <p:nvPr/>
        </p:nvCxnSpPr>
        <p:spPr bwMode="auto">
          <a:xfrm>
            <a:off x="3347864" y="3248980"/>
            <a:ext cx="2088232" cy="36004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4" name="直線矢印コネクタ 43"/>
          <p:cNvCxnSpPr/>
          <p:nvPr/>
        </p:nvCxnSpPr>
        <p:spPr bwMode="auto">
          <a:xfrm>
            <a:off x="3347864" y="3825044"/>
            <a:ext cx="2048184" cy="18002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5" name="正方形/長方形 44"/>
          <p:cNvSpPr/>
          <p:nvPr/>
        </p:nvSpPr>
        <p:spPr>
          <a:xfrm>
            <a:off x="3663900" y="3077961"/>
            <a:ext cx="1483395" cy="37804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</a:rPr>
              <a:t>大規模な編集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46" name="フローチャート : 代替処理 45"/>
          <p:cNvSpPr/>
          <p:nvPr/>
        </p:nvSpPr>
        <p:spPr bwMode="auto">
          <a:xfrm>
            <a:off x="216024" y="3717032"/>
            <a:ext cx="1368152" cy="432048"/>
          </a:xfrm>
          <a:prstGeom prst="flowChartAlternateProcess">
            <a:avLst/>
          </a:prstGeom>
          <a:solidFill>
            <a:srgbClr val="EBEB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Stable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47" name="直線矢印コネクタ 46"/>
          <p:cNvCxnSpPr>
            <a:stCxn id="46" idx="3"/>
          </p:cNvCxnSpPr>
          <p:nvPr/>
        </p:nvCxnSpPr>
        <p:spPr bwMode="auto">
          <a:xfrm flipV="1">
            <a:off x="1584176" y="3825044"/>
            <a:ext cx="323528" cy="108012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8" name="フローチャート : 代替処理 47"/>
          <p:cNvSpPr/>
          <p:nvPr/>
        </p:nvSpPr>
        <p:spPr bwMode="auto">
          <a:xfrm>
            <a:off x="216024" y="3140968"/>
            <a:ext cx="1368152" cy="432048"/>
          </a:xfrm>
          <a:prstGeom prst="flowChartAlternateProcess">
            <a:avLst/>
          </a:prstGeom>
          <a:solidFill>
            <a:schemeClr val="bg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Deleted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49" name="直線矢印コネクタ 48"/>
          <p:cNvCxnSpPr>
            <a:stCxn id="48" idx="3"/>
          </p:cNvCxnSpPr>
          <p:nvPr/>
        </p:nvCxnSpPr>
        <p:spPr bwMode="auto">
          <a:xfrm flipV="1">
            <a:off x="1584176" y="3248980"/>
            <a:ext cx="323528" cy="108012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50" name="正方形/長方形 49"/>
          <p:cNvSpPr/>
          <p:nvPr/>
        </p:nvSpPr>
        <p:spPr>
          <a:xfrm>
            <a:off x="5172260" y="5345354"/>
            <a:ext cx="22139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ja-JP" altLang="en-US" dirty="0" smtClean="0"/>
              <a:t>最新バージョン</a:t>
            </a:r>
            <a:endParaRPr lang="en-US" altLang="ja-JP" dirty="0" smtClean="0"/>
          </a:p>
        </p:txBody>
      </p:sp>
      <p:sp>
        <p:nvSpPr>
          <p:cNvPr id="51" name="正方形/長方形 50"/>
          <p:cNvSpPr/>
          <p:nvPr/>
        </p:nvSpPr>
        <p:spPr>
          <a:xfrm>
            <a:off x="1719684" y="5307620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ja-JP" altLang="en-US" dirty="0" smtClean="0"/>
              <a:t>旧バージョン</a:t>
            </a:r>
            <a:endParaRPr lang="en-US" altLang="ja-JP" dirty="0" smtClean="0"/>
          </a:p>
        </p:txBody>
      </p:sp>
      <p:sp>
        <p:nvSpPr>
          <p:cNvPr id="52" name="フローチャート : 代替処理 51"/>
          <p:cNvSpPr/>
          <p:nvPr/>
        </p:nvSpPr>
        <p:spPr bwMode="auto">
          <a:xfrm>
            <a:off x="7412272" y="4455114"/>
            <a:ext cx="1368152" cy="432048"/>
          </a:xfrm>
          <a:prstGeom prst="flowChartAlternateProcess">
            <a:avLst/>
          </a:prstGeom>
          <a:solidFill>
            <a:srgbClr val="EBEB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Stable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53" name="直線矢印コネクタ 52"/>
          <p:cNvCxnSpPr>
            <a:stCxn id="52" idx="1"/>
          </p:cNvCxnSpPr>
          <p:nvPr/>
        </p:nvCxnSpPr>
        <p:spPr bwMode="auto">
          <a:xfrm flipH="1" flipV="1">
            <a:off x="6908216" y="4491118"/>
            <a:ext cx="504056" cy="180020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54" name="直線矢印コネクタ 53"/>
          <p:cNvCxnSpPr/>
          <p:nvPr/>
        </p:nvCxnSpPr>
        <p:spPr bwMode="auto">
          <a:xfrm>
            <a:off x="3347864" y="4473116"/>
            <a:ext cx="2048184" cy="18002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55" name="フローチャート : 代替処理 54"/>
          <p:cNvSpPr/>
          <p:nvPr/>
        </p:nvSpPr>
        <p:spPr bwMode="auto">
          <a:xfrm>
            <a:off x="216024" y="4365104"/>
            <a:ext cx="1368152" cy="432048"/>
          </a:xfrm>
          <a:prstGeom prst="flowChartAlternateProcess">
            <a:avLst/>
          </a:prstGeom>
          <a:solidFill>
            <a:srgbClr val="EBEB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Stable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56" name="直線矢印コネクタ 55"/>
          <p:cNvCxnSpPr>
            <a:stCxn id="55" idx="3"/>
          </p:cNvCxnSpPr>
          <p:nvPr/>
        </p:nvCxnSpPr>
        <p:spPr bwMode="auto">
          <a:xfrm flipV="1">
            <a:off x="1584176" y="4473116"/>
            <a:ext cx="323528" cy="108012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57" name="円/楕円 56"/>
          <p:cNvSpPr/>
          <p:nvPr/>
        </p:nvSpPr>
        <p:spPr bwMode="auto">
          <a:xfrm>
            <a:off x="107504" y="2708920"/>
            <a:ext cx="1640656" cy="2623114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58" name="Freeform 13"/>
          <p:cNvSpPr>
            <a:spLocks/>
          </p:cNvSpPr>
          <p:nvPr/>
        </p:nvSpPr>
        <p:spPr bwMode="auto">
          <a:xfrm>
            <a:off x="2051720" y="3645024"/>
            <a:ext cx="1224136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60" name="Freeform 13"/>
          <p:cNvSpPr>
            <a:spLocks/>
          </p:cNvSpPr>
          <p:nvPr/>
        </p:nvSpPr>
        <p:spPr bwMode="auto">
          <a:xfrm>
            <a:off x="2051720" y="2996952"/>
            <a:ext cx="1224136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61" name="Freeform 13"/>
          <p:cNvSpPr>
            <a:spLocks/>
          </p:cNvSpPr>
          <p:nvPr/>
        </p:nvSpPr>
        <p:spPr bwMode="auto">
          <a:xfrm>
            <a:off x="2006836" y="4344833"/>
            <a:ext cx="1224136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62" name="Freeform 13"/>
          <p:cNvSpPr>
            <a:spLocks/>
          </p:cNvSpPr>
          <p:nvPr/>
        </p:nvSpPr>
        <p:spPr bwMode="auto">
          <a:xfrm>
            <a:off x="5607236" y="3696761"/>
            <a:ext cx="1224136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63" name="Freeform 13"/>
          <p:cNvSpPr>
            <a:spLocks/>
          </p:cNvSpPr>
          <p:nvPr/>
        </p:nvSpPr>
        <p:spPr bwMode="auto">
          <a:xfrm>
            <a:off x="5580112" y="2924944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25400" cap="rnd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pPr algn="ctr"/>
            <a:r>
              <a:rPr lang="ja-JP" altLang="en-US" sz="1800" b="1" dirty="0" smtClean="0">
                <a:latin typeface="Arial" charset="0"/>
                <a:ea typeface="MS UI Gothic" pitchFamily="50" charset="-128"/>
              </a:rPr>
              <a:t>コード片</a:t>
            </a:r>
            <a:endParaRPr lang="ja-JP" altLang="ja-JP" sz="1800" b="1" dirty="0">
              <a:latin typeface="Arial" charset="0"/>
              <a:ea typeface="MS UI Gothic" pitchFamily="50" charset="-128"/>
            </a:endParaRPr>
          </a:p>
        </p:txBody>
      </p:sp>
      <p:sp>
        <p:nvSpPr>
          <p:cNvPr id="64" name="Freeform 13"/>
          <p:cNvSpPr>
            <a:spLocks/>
          </p:cNvSpPr>
          <p:nvPr/>
        </p:nvSpPr>
        <p:spPr bwMode="auto">
          <a:xfrm>
            <a:off x="5607236" y="4344833"/>
            <a:ext cx="1224136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65" name="Freeform 13"/>
          <p:cNvSpPr>
            <a:spLocks/>
          </p:cNvSpPr>
          <p:nvPr/>
        </p:nvSpPr>
        <p:spPr bwMode="auto">
          <a:xfrm>
            <a:off x="2051720" y="2996952"/>
            <a:ext cx="1224136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cxnSp>
        <p:nvCxnSpPr>
          <p:cNvPr id="67" name="直線矢印コネクタ 66"/>
          <p:cNvCxnSpPr>
            <a:stCxn id="69" idx="1"/>
          </p:cNvCxnSpPr>
          <p:nvPr/>
        </p:nvCxnSpPr>
        <p:spPr bwMode="auto">
          <a:xfrm flipH="1">
            <a:off x="6516216" y="2492896"/>
            <a:ext cx="315156" cy="360040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69" name="角丸四角形 68"/>
          <p:cNvSpPr/>
          <p:nvPr/>
        </p:nvSpPr>
        <p:spPr>
          <a:xfrm>
            <a:off x="6831372" y="2132856"/>
            <a:ext cx="2061108" cy="72008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</a:rPr>
              <a:t>任意</a:t>
            </a:r>
            <a:r>
              <a:rPr kumimoji="1" lang="ja-JP" altLang="en-US" sz="1600" b="1" dirty="0" smtClean="0">
                <a:solidFill>
                  <a:schemeClr val="tx1"/>
                </a:solidFill>
              </a:rPr>
              <a:t>のクローンセットに属さなくなったコード片</a:t>
            </a:r>
            <a:endParaRPr kumimoji="1" lang="en-US" altLang="ja-JP" sz="1600" b="1" dirty="0" smtClean="0">
              <a:solidFill>
                <a:schemeClr val="tx1"/>
              </a:solidFill>
            </a:endParaRPr>
          </a:p>
        </p:txBody>
      </p:sp>
      <p:sp>
        <p:nvSpPr>
          <p:cNvPr id="35" name="フローチャート : 代替処理 34"/>
          <p:cNvSpPr/>
          <p:nvPr/>
        </p:nvSpPr>
        <p:spPr bwMode="auto">
          <a:xfrm>
            <a:off x="1457654" y="1394774"/>
            <a:ext cx="5868652" cy="792088"/>
          </a:xfrm>
          <a:prstGeom prst="flowChartAlternateProcess">
            <a:avLst/>
          </a:prstGeom>
          <a:solidFill>
            <a:srgbClr val="F8E23E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一貫した</a:t>
            </a:r>
            <a:r>
              <a:rPr lang="ja-JP" altLang="en-US" sz="2800" dirty="0"/>
              <a:t>編集</a:t>
            </a:r>
            <a:r>
              <a:rPr kumimoji="0" lang="ja-JP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が必要</a:t>
            </a:r>
            <a:r>
              <a:rPr lang="ja-JP" altLang="en-US" sz="2800" dirty="0"/>
              <a:t>である</a:t>
            </a:r>
            <a:r>
              <a:rPr kumimoji="0" lang="ja-JP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可能性</a:t>
            </a:r>
          </a:p>
        </p:txBody>
      </p:sp>
      <p:cxnSp>
        <p:nvCxnSpPr>
          <p:cNvPr id="36" name="曲線コネクタ 40"/>
          <p:cNvCxnSpPr>
            <a:stCxn id="35" idx="1"/>
            <a:endCxn id="57" idx="0"/>
          </p:cNvCxnSpPr>
          <p:nvPr/>
        </p:nvCxnSpPr>
        <p:spPr bwMode="auto">
          <a:xfrm rot="10800000" flipV="1">
            <a:off x="927832" y="1790818"/>
            <a:ext cx="529822" cy="918102"/>
          </a:xfrm>
          <a:prstGeom prst="curvedConnector2">
            <a:avLst/>
          </a:prstGeom>
          <a:solidFill>
            <a:schemeClr val="accent2"/>
          </a:solidFill>
          <a:ln w="50800" cap="flat" cmpd="sng" algn="ctr">
            <a:solidFill>
              <a:schemeClr val="tx1"/>
            </a:solidFill>
            <a:prstDash val="solid"/>
            <a:round/>
            <a:headEnd type="non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1299967457"/>
      </p:ext>
    </p:extLst>
  </p:cSld>
  <p:clrMapOvr>
    <a:masterClrMapping/>
  </p:clrMapOvr>
  <p:transition advTm="20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1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1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1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1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1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1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1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1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1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1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1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1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1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57" grpId="0" animBg="1"/>
      <p:bldP spid="65" grpId="0" animBg="1"/>
      <p:bldP spid="69" grpId="0" animBg="1"/>
      <p:bldP spid="3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Freeform 13"/>
          <p:cNvSpPr>
            <a:spLocks/>
          </p:cNvSpPr>
          <p:nvPr/>
        </p:nvSpPr>
        <p:spPr bwMode="auto">
          <a:xfrm>
            <a:off x="5868144" y="4653136"/>
            <a:ext cx="1080120" cy="360040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84" name="Freeform 13"/>
          <p:cNvSpPr>
            <a:spLocks/>
          </p:cNvSpPr>
          <p:nvPr/>
        </p:nvSpPr>
        <p:spPr bwMode="auto">
          <a:xfrm>
            <a:off x="5868144" y="5157192"/>
            <a:ext cx="1152128" cy="360040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101" name="Freeform 13"/>
          <p:cNvSpPr>
            <a:spLocks/>
          </p:cNvSpPr>
          <p:nvPr/>
        </p:nvSpPr>
        <p:spPr bwMode="auto">
          <a:xfrm>
            <a:off x="2051720" y="4581128"/>
            <a:ext cx="1152128" cy="360040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100" name="Freeform 13"/>
          <p:cNvSpPr>
            <a:spLocks/>
          </p:cNvSpPr>
          <p:nvPr/>
        </p:nvSpPr>
        <p:spPr bwMode="auto">
          <a:xfrm>
            <a:off x="2051720" y="4077072"/>
            <a:ext cx="1152128" cy="360040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分類例 </a:t>
            </a:r>
            <a:r>
              <a:rPr lang="en-US" altLang="ja-JP" dirty="0" smtClean="0"/>
              <a:t>- Moved</a:t>
            </a:r>
            <a:endParaRPr lang="ja-JP" altLang="ja-JP" dirty="0"/>
          </a:p>
        </p:txBody>
      </p:sp>
      <p:sp>
        <p:nvSpPr>
          <p:cNvPr id="32" name="角丸四角形 31"/>
          <p:cNvSpPr/>
          <p:nvPr/>
        </p:nvSpPr>
        <p:spPr>
          <a:xfrm>
            <a:off x="5450284" y="2324100"/>
            <a:ext cx="1944216" cy="1296144"/>
          </a:xfrm>
          <a:prstGeom prst="roundRect">
            <a:avLst/>
          </a:prstGeom>
          <a:noFill/>
          <a:ln w="254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/>
          </a:p>
        </p:txBody>
      </p:sp>
      <p:cxnSp>
        <p:nvCxnSpPr>
          <p:cNvPr id="34" name="直線矢印コネクタ 33"/>
          <p:cNvCxnSpPr>
            <a:stCxn id="53" idx="1"/>
          </p:cNvCxnSpPr>
          <p:nvPr/>
        </p:nvCxnSpPr>
        <p:spPr bwMode="auto">
          <a:xfrm flipH="1">
            <a:off x="7250484" y="2492896"/>
            <a:ext cx="345852" cy="227248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36" name="1 つの角を丸めた四角形 35"/>
          <p:cNvSpPr/>
          <p:nvPr/>
        </p:nvSpPr>
        <p:spPr bwMode="auto">
          <a:xfrm>
            <a:off x="5522292" y="3548236"/>
            <a:ext cx="1800200" cy="360040"/>
          </a:xfrm>
          <a:prstGeom prst="round1Rect">
            <a:avLst/>
          </a:prstGeom>
          <a:solidFill>
            <a:schemeClr val="accent3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800" b="1" dirty="0" smtClean="0"/>
              <a:t>クローンセット</a:t>
            </a:r>
            <a:r>
              <a:rPr lang="en-US" altLang="ja-JP" sz="1800" b="1" dirty="0" smtClean="0"/>
              <a:t>A</a:t>
            </a:r>
            <a:endParaRPr kumimoji="0" lang="ja-JP" alt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40" name="直線矢印コネクタ 39"/>
          <p:cNvCxnSpPr>
            <a:stCxn id="63" idx="1"/>
          </p:cNvCxnSpPr>
          <p:nvPr/>
        </p:nvCxnSpPr>
        <p:spPr bwMode="auto">
          <a:xfrm flipH="1">
            <a:off x="7178476" y="2996952"/>
            <a:ext cx="417860" cy="227248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1" name="角丸四角形 40"/>
          <p:cNvSpPr/>
          <p:nvPr/>
        </p:nvSpPr>
        <p:spPr>
          <a:xfrm>
            <a:off x="1691680" y="2852936"/>
            <a:ext cx="1872208" cy="2473052"/>
          </a:xfrm>
          <a:prstGeom prst="roundRect">
            <a:avLst/>
          </a:prstGeom>
          <a:noFill/>
          <a:ln w="254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/>
          </a:p>
        </p:txBody>
      </p:sp>
      <p:cxnSp>
        <p:nvCxnSpPr>
          <p:cNvPr id="45" name="直線矢印コネクタ 44"/>
          <p:cNvCxnSpPr/>
          <p:nvPr/>
        </p:nvCxnSpPr>
        <p:spPr bwMode="auto">
          <a:xfrm flipV="1">
            <a:off x="3347864" y="2720144"/>
            <a:ext cx="2318444" cy="456828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6" name="直線矢印コネクタ 45"/>
          <p:cNvCxnSpPr/>
          <p:nvPr/>
        </p:nvCxnSpPr>
        <p:spPr bwMode="auto">
          <a:xfrm flipV="1">
            <a:off x="3405684" y="3224200"/>
            <a:ext cx="2260624" cy="481608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7" name="直線矢印コネクタ 46"/>
          <p:cNvCxnSpPr/>
          <p:nvPr/>
        </p:nvCxnSpPr>
        <p:spPr bwMode="auto">
          <a:xfrm>
            <a:off x="3463504" y="4234644"/>
            <a:ext cx="2260624" cy="598512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8" name="フローチャート : 代替処理 47"/>
          <p:cNvSpPr/>
          <p:nvPr/>
        </p:nvSpPr>
        <p:spPr bwMode="auto">
          <a:xfrm>
            <a:off x="107504" y="4101852"/>
            <a:ext cx="1368152" cy="432048"/>
          </a:xfrm>
          <a:prstGeom prst="flowChartAlternateProcess">
            <a:avLst/>
          </a:prstGeom>
          <a:solidFill>
            <a:schemeClr val="accent5">
              <a:lumMod val="9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Moved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49" name="直線矢印コネクタ 48"/>
          <p:cNvCxnSpPr>
            <a:stCxn id="48" idx="3"/>
          </p:cNvCxnSpPr>
          <p:nvPr/>
        </p:nvCxnSpPr>
        <p:spPr bwMode="auto">
          <a:xfrm flipV="1">
            <a:off x="1475656" y="4234644"/>
            <a:ext cx="547688" cy="83232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51" name="フローチャート : 代替処理 50"/>
          <p:cNvSpPr/>
          <p:nvPr/>
        </p:nvSpPr>
        <p:spPr bwMode="auto">
          <a:xfrm>
            <a:off x="107504" y="4677916"/>
            <a:ext cx="1332148" cy="432048"/>
          </a:xfrm>
          <a:prstGeom prst="flowChartAlternateProcess">
            <a:avLst/>
          </a:prstGeom>
          <a:solidFill>
            <a:schemeClr val="accent5">
              <a:lumMod val="9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Moved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52" name="直線矢印コネクタ 51"/>
          <p:cNvCxnSpPr>
            <a:stCxn id="51" idx="3"/>
          </p:cNvCxnSpPr>
          <p:nvPr/>
        </p:nvCxnSpPr>
        <p:spPr bwMode="auto">
          <a:xfrm flipV="1">
            <a:off x="1439652" y="4785928"/>
            <a:ext cx="525872" cy="108012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53" name="フローチャート : 代替処理 52"/>
          <p:cNvSpPr/>
          <p:nvPr/>
        </p:nvSpPr>
        <p:spPr bwMode="auto">
          <a:xfrm>
            <a:off x="7596336" y="2276872"/>
            <a:ext cx="1368152" cy="432048"/>
          </a:xfrm>
          <a:prstGeom prst="flowChartAlternateProcess">
            <a:avLst/>
          </a:prstGeom>
          <a:solidFill>
            <a:srgbClr val="EBEB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Stable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54" name="角丸四角形 53"/>
          <p:cNvSpPr/>
          <p:nvPr/>
        </p:nvSpPr>
        <p:spPr>
          <a:xfrm>
            <a:off x="5508104" y="4437112"/>
            <a:ext cx="1944216" cy="1296144"/>
          </a:xfrm>
          <a:prstGeom prst="roundRect">
            <a:avLst/>
          </a:prstGeom>
          <a:noFill/>
          <a:ln w="254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/>
          </a:p>
        </p:txBody>
      </p:sp>
      <p:sp>
        <p:nvSpPr>
          <p:cNvPr id="55" name="フローチャート : 代替処理 54"/>
          <p:cNvSpPr/>
          <p:nvPr/>
        </p:nvSpPr>
        <p:spPr bwMode="auto">
          <a:xfrm>
            <a:off x="7596336" y="4581128"/>
            <a:ext cx="1368152" cy="432048"/>
          </a:xfrm>
          <a:prstGeom prst="flowChartAlternateProcess">
            <a:avLst/>
          </a:prstGeom>
          <a:solidFill>
            <a:schemeClr val="accent5">
              <a:lumMod val="9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Moved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56" name="直線矢印コネクタ 55"/>
          <p:cNvCxnSpPr>
            <a:stCxn id="55" idx="1"/>
          </p:cNvCxnSpPr>
          <p:nvPr/>
        </p:nvCxnSpPr>
        <p:spPr bwMode="auto">
          <a:xfrm flipH="1">
            <a:off x="7236296" y="4797152"/>
            <a:ext cx="360040" cy="72008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57" name="1 つの角を丸めた四角形 56"/>
          <p:cNvSpPr/>
          <p:nvPr/>
        </p:nvSpPr>
        <p:spPr bwMode="auto">
          <a:xfrm>
            <a:off x="2195736" y="6858000"/>
            <a:ext cx="1800200" cy="360040"/>
          </a:xfrm>
          <a:prstGeom prst="round1Rect">
            <a:avLst/>
          </a:prstGeom>
          <a:solidFill>
            <a:schemeClr val="accent3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800" b="1" dirty="0" smtClean="0"/>
              <a:t>クローンセット</a:t>
            </a:r>
            <a:r>
              <a:rPr lang="en-US" altLang="ja-JP" sz="1800" b="1" dirty="0" smtClean="0"/>
              <a:t>B</a:t>
            </a:r>
            <a:endParaRPr kumimoji="0" lang="ja-JP" alt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61" name="直線矢印コネクタ 60"/>
          <p:cNvCxnSpPr>
            <a:stCxn id="62" idx="1"/>
          </p:cNvCxnSpPr>
          <p:nvPr/>
        </p:nvCxnSpPr>
        <p:spPr bwMode="auto">
          <a:xfrm flipH="1">
            <a:off x="7236296" y="5301208"/>
            <a:ext cx="360040" cy="36004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62" name="フローチャート : 代替処理 61"/>
          <p:cNvSpPr/>
          <p:nvPr/>
        </p:nvSpPr>
        <p:spPr bwMode="auto">
          <a:xfrm>
            <a:off x="7596336" y="5085184"/>
            <a:ext cx="1368152" cy="432048"/>
          </a:xfrm>
          <a:prstGeom prst="flowChartAlternateProcess">
            <a:avLst/>
          </a:prstGeom>
          <a:solidFill>
            <a:schemeClr val="accent5">
              <a:lumMod val="9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Moved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63" name="フローチャート : 代替処理 62"/>
          <p:cNvSpPr/>
          <p:nvPr/>
        </p:nvSpPr>
        <p:spPr bwMode="auto">
          <a:xfrm>
            <a:off x="7596336" y="2780928"/>
            <a:ext cx="1368152" cy="432048"/>
          </a:xfrm>
          <a:prstGeom prst="flowChartAlternateProcess">
            <a:avLst/>
          </a:prstGeom>
          <a:solidFill>
            <a:srgbClr val="EBEB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Stable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64" name="直線矢印コネクタ 63"/>
          <p:cNvCxnSpPr/>
          <p:nvPr/>
        </p:nvCxnSpPr>
        <p:spPr bwMode="auto">
          <a:xfrm>
            <a:off x="3405684" y="4785928"/>
            <a:ext cx="2318444" cy="551284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65" name="1 つの角を丸めた四角形 64"/>
          <p:cNvSpPr/>
          <p:nvPr/>
        </p:nvSpPr>
        <p:spPr bwMode="auto">
          <a:xfrm>
            <a:off x="1691680" y="5157192"/>
            <a:ext cx="1800200" cy="360040"/>
          </a:xfrm>
          <a:prstGeom prst="round1Rect">
            <a:avLst/>
          </a:prstGeom>
          <a:solidFill>
            <a:schemeClr val="accent3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800" b="1" dirty="0" smtClean="0"/>
              <a:t>クローンセット</a:t>
            </a:r>
            <a:r>
              <a:rPr lang="en-US" altLang="ja-JP" sz="1800" b="1" dirty="0" smtClean="0"/>
              <a:t>A</a:t>
            </a:r>
            <a:endParaRPr kumimoji="0" lang="ja-JP" alt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66" name="直線矢印コネクタ 65"/>
          <p:cNvCxnSpPr>
            <a:stCxn id="67" idx="3"/>
          </p:cNvCxnSpPr>
          <p:nvPr/>
        </p:nvCxnSpPr>
        <p:spPr bwMode="auto">
          <a:xfrm>
            <a:off x="1475656" y="2996952"/>
            <a:ext cx="432048" cy="180020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67" name="フローチャート : 代替処理 66"/>
          <p:cNvSpPr/>
          <p:nvPr/>
        </p:nvSpPr>
        <p:spPr bwMode="auto">
          <a:xfrm>
            <a:off x="323528" y="2780928"/>
            <a:ext cx="1152128" cy="432048"/>
          </a:xfrm>
          <a:prstGeom prst="flowChartAlternateProcess">
            <a:avLst/>
          </a:prstGeom>
          <a:solidFill>
            <a:srgbClr val="EBEB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Stable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68" name="フローチャート : 代替処理 67"/>
          <p:cNvSpPr/>
          <p:nvPr/>
        </p:nvSpPr>
        <p:spPr bwMode="auto">
          <a:xfrm>
            <a:off x="308968" y="3356992"/>
            <a:ext cx="1152128" cy="432048"/>
          </a:xfrm>
          <a:prstGeom prst="flowChartAlternateProcess">
            <a:avLst/>
          </a:prstGeom>
          <a:solidFill>
            <a:srgbClr val="EBEB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Stable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69" name="直線矢印コネクタ 68"/>
          <p:cNvCxnSpPr>
            <a:stCxn id="68" idx="3"/>
          </p:cNvCxnSpPr>
          <p:nvPr/>
        </p:nvCxnSpPr>
        <p:spPr bwMode="auto">
          <a:xfrm>
            <a:off x="1461096" y="3573016"/>
            <a:ext cx="504428" cy="132792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73" name="Freeform 13"/>
          <p:cNvSpPr>
            <a:spLocks/>
          </p:cNvSpPr>
          <p:nvPr/>
        </p:nvSpPr>
        <p:spPr bwMode="auto">
          <a:xfrm>
            <a:off x="2051720" y="3573016"/>
            <a:ext cx="1152128" cy="360040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74" name="Freeform 13"/>
          <p:cNvSpPr>
            <a:spLocks/>
          </p:cNvSpPr>
          <p:nvPr/>
        </p:nvSpPr>
        <p:spPr bwMode="auto">
          <a:xfrm>
            <a:off x="2051720" y="3068960"/>
            <a:ext cx="1080120" cy="360040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75" name="Freeform 13"/>
          <p:cNvSpPr>
            <a:spLocks/>
          </p:cNvSpPr>
          <p:nvPr/>
        </p:nvSpPr>
        <p:spPr bwMode="auto">
          <a:xfrm>
            <a:off x="5868144" y="2996952"/>
            <a:ext cx="1152128" cy="360040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76" name="Freeform 13"/>
          <p:cNvSpPr>
            <a:spLocks/>
          </p:cNvSpPr>
          <p:nvPr/>
        </p:nvSpPr>
        <p:spPr bwMode="auto">
          <a:xfrm>
            <a:off x="5868144" y="2492896"/>
            <a:ext cx="1080120" cy="360040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77" name="Freeform 13"/>
          <p:cNvSpPr>
            <a:spLocks/>
          </p:cNvSpPr>
          <p:nvPr/>
        </p:nvSpPr>
        <p:spPr bwMode="auto">
          <a:xfrm>
            <a:off x="2051720" y="4581128"/>
            <a:ext cx="1152128" cy="360040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78" name="Freeform 13"/>
          <p:cNvSpPr>
            <a:spLocks/>
          </p:cNvSpPr>
          <p:nvPr/>
        </p:nvSpPr>
        <p:spPr bwMode="auto">
          <a:xfrm>
            <a:off x="2051720" y="4077072"/>
            <a:ext cx="1152128" cy="360040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79" name="Freeform 13"/>
          <p:cNvSpPr>
            <a:spLocks/>
          </p:cNvSpPr>
          <p:nvPr/>
        </p:nvSpPr>
        <p:spPr bwMode="auto">
          <a:xfrm>
            <a:off x="5868144" y="5157192"/>
            <a:ext cx="1152128" cy="360040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80" name="Freeform 13"/>
          <p:cNvSpPr>
            <a:spLocks/>
          </p:cNvSpPr>
          <p:nvPr/>
        </p:nvSpPr>
        <p:spPr bwMode="auto">
          <a:xfrm>
            <a:off x="5868144" y="4653136"/>
            <a:ext cx="1080120" cy="360040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cxnSp>
        <p:nvCxnSpPr>
          <p:cNvPr id="81" name="直線矢印コネクタ 80"/>
          <p:cNvCxnSpPr/>
          <p:nvPr/>
        </p:nvCxnSpPr>
        <p:spPr bwMode="auto">
          <a:xfrm flipV="1">
            <a:off x="4644008" y="5445224"/>
            <a:ext cx="720080" cy="288032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82" name="角丸四角形 81"/>
          <p:cNvSpPr/>
          <p:nvPr/>
        </p:nvSpPr>
        <p:spPr>
          <a:xfrm>
            <a:off x="3419872" y="5661248"/>
            <a:ext cx="1944216" cy="72008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</a:rPr>
              <a:t>編集操作で</a:t>
            </a:r>
            <a:endParaRPr kumimoji="1" lang="en-US" altLang="ja-JP" sz="1600" b="1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</a:rPr>
              <a:t>クローンセットが分岐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99" name="円/楕円 98"/>
          <p:cNvSpPr/>
          <p:nvPr/>
        </p:nvSpPr>
        <p:spPr bwMode="auto">
          <a:xfrm>
            <a:off x="7236296" y="1916832"/>
            <a:ext cx="1907704" cy="3888432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58" name="フローチャート : 代替処理 57"/>
          <p:cNvSpPr/>
          <p:nvPr/>
        </p:nvSpPr>
        <p:spPr bwMode="auto">
          <a:xfrm>
            <a:off x="539552" y="1340768"/>
            <a:ext cx="6120680" cy="792088"/>
          </a:xfrm>
          <a:prstGeom prst="flowChartAlternateProcess">
            <a:avLst/>
          </a:prstGeom>
          <a:solidFill>
            <a:srgbClr val="F8E23E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一貫した</a:t>
            </a:r>
            <a:r>
              <a:rPr lang="ja-JP" altLang="en-US" sz="2800" dirty="0"/>
              <a:t>保守作業</a:t>
            </a:r>
            <a:r>
              <a:rPr kumimoji="0" lang="ja-JP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が</a:t>
            </a:r>
            <a:r>
              <a:rPr lang="ja-JP" altLang="en-US" sz="2800" dirty="0" smtClean="0"/>
              <a:t>必要となる可能性</a:t>
            </a:r>
            <a:endParaRPr kumimoji="0" lang="ja-JP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59" name="曲線コネクタ 40"/>
          <p:cNvCxnSpPr>
            <a:stCxn id="58" idx="3"/>
            <a:endCxn id="99" idx="0"/>
          </p:cNvCxnSpPr>
          <p:nvPr/>
        </p:nvCxnSpPr>
        <p:spPr bwMode="auto">
          <a:xfrm>
            <a:off x="6660232" y="1736812"/>
            <a:ext cx="1529916" cy="180020"/>
          </a:xfrm>
          <a:prstGeom prst="curvedConnector2">
            <a:avLst/>
          </a:prstGeom>
          <a:solidFill>
            <a:schemeClr val="accent2"/>
          </a:solidFill>
          <a:ln w="50800" cap="flat" cmpd="sng" algn="ctr">
            <a:solidFill>
              <a:schemeClr val="tx1"/>
            </a:solidFill>
            <a:prstDash val="solid"/>
            <a:round/>
            <a:headEnd type="non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89" name="正方形/長方形 88"/>
          <p:cNvSpPr/>
          <p:nvPr/>
        </p:nvSpPr>
        <p:spPr>
          <a:xfrm>
            <a:off x="5522292" y="5919663"/>
            <a:ext cx="22139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ja-JP" altLang="en-US" dirty="0" smtClean="0"/>
              <a:t>最新バージョン</a:t>
            </a:r>
            <a:endParaRPr lang="en-US" altLang="ja-JP" dirty="0" smtClean="0"/>
          </a:p>
        </p:txBody>
      </p:sp>
      <p:sp>
        <p:nvSpPr>
          <p:cNvPr id="90" name="正方形/長方形 89"/>
          <p:cNvSpPr/>
          <p:nvPr/>
        </p:nvSpPr>
        <p:spPr>
          <a:xfrm>
            <a:off x="1643140" y="5864291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ja-JP" altLang="en-US" dirty="0" smtClean="0"/>
              <a:t>旧バージョン</a:t>
            </a:r>
            <a:endParaRPr lang="en-US" altLang="ja-JP" dirty="0" smtClean="0"/>
          </a:p>
        </p:txBody>
      </p:sp>
      <p:sp>
        <p:nvSpPr>
          <p:cNvPr id="93" name="1 つの角を丸めた四角形 92"/>
          <p:cNvSpPr/>
          <p:nvPr/>
        </p:nvSpPr>
        <p:spPr bwMode="auto">
          <a:xfrm>
            <a:off x="5675408" y="5553236"/>
            <a:ext cx="1800200" cy="360040"/>
          </a:xfrm>
          <a:prstGeom prst="round1Rect">
            <a:avLst/>
          </a:prstGeom>
          <a:solidFill>
            <a:schemeClr val="accent3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800" b="1" dirty="0" smtClean="0"/>
              <a:t>クローンセット</a:t>
            </a:r>
            <a:r>
              <a:rPr lang="en-US" altLang="ja-JP" sz="1800" b="1" dirty="0" smtClean="0"/>
              <a:t>B</a:t>
            </a:r>
            <a:endParaRPr kumimoji="0" lang="ja-JP" alt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3765388" y="4248091"/>
            <a:ext cx="1483395" cy="37804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</a:rPr>
              <a:t>大規模な編集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3748248" y="4869160"/>
            <a:ext cx="1483395" cy="37804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</a:rPr>
              <a:t>大規模な編集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57835148"/>
      </p:ext>
    </p:extLst>
  </p:cSld>
  <p:clrMapOvr>
    <a:masterClrMapping/>
  </p:clrMapOvr>
  <p:transition advTm="20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1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1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1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1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1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1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1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1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1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1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1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1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1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1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1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1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1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9" dur="1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2" dur="1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5" dur="1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51" grpId="0" animBg="1"/>
      <p:bldP spid="53" grpId="0" animBg="1"/>
      <p:bldP spid="55" grpId="0" animBg="1"/>
      <p:bldP spid="62" grpId="0" animBg="1"/>
      <p:bldP spid="63" grpId="0" animBg="1"/>
      <p:bldP spid="67" grpId="0" animBg="1"/>
      <p:bldP spid="68" grpId="0" animBg="1"/>
      <p:bldP spid="77" grpId="0" animBg="1"/>
      <p:bldP spid="78" grpId="0" animBg="1"/>
      <p:bldP spid="79" grpId="0" animBg="1"/>
      <p:bldP spid="80" grpId="0" animBg="1"/>
      <p:bldP spid="82" grpId="0" animBg="1"/>
      <p:bldP spid="99" grpId="0" animBg="1"/>
      <p:bldP spid="5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変更</a:t>
            </a:r>
            <a:r>
              <a:rPr lang="ja-JP" altLang="en-US" dirty="0" smtClean="0"/>
              <a:t>情報の</a:t>
            </a:r>
            <a:r>
              <a:rPr lang="ja-JP" altLang="en-US" dirty="0"/>
              <a:t>提示</a:t>
            </a:r>
            <a:r>
              <a:rPr lang="ja-JP" altLang="en-US" dirty="0" smtClean="0"/>
              <a:t>方法</a:t>
            </a:r>
            <a:endParaRPr lang="ja-JP" altLang="ja-JP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8775" y="1412776"/>
            <a:ext cx="8785225" cy="5040312"/>
          </a:xfrm>
        </p:spPr>
        <p:txBody>
          <a:bodyPr/>
          <a:lstStyle/>
          <a:p>
            <a:r>
              <a:rPr lang="ja-JP" altLang="en-US" sz="3600" dirty="0" smtClean="0"/>
              <a:t>テキストベースの提示</a:t>
            </a:r>
            <a:endParaRPr lang="en-US" altLang="ja-JP" sz="3600" dirty="0" smtClean="0"/>
          </a:p>
          <a:p>
            <a:pPr lvl="1"/>
            <a:r>
              <a:rPr lang="en-US" altLang="ja-JP" sz="2800" dirty="0" smtClean="0"/>
              <a:t>E</a:t>
            </a:r>
            <a:r>
              <a:rPr lang="ja-JP" altLang="en-US" sz="2800" dirty="0" smtClean="0"/>
              <a:t>メールを</a:t>
            </a:r>
            <a:r>
              <a:rPr lang="ja-JP" altLang="en-US" dirty="0"/>
              <a:t>介した</a:t>
            </a:r>
            <a:r>
              <a:rPr lang="ja-JP" altLang="en-US" sz="2800" dirty="0" smtClean="0"/>
              <a:t>開発者への通知</a:t>
            </a:r>
            <a:endParaRPr lang="en-US" altLang="ja-JP" sz="2800" dirty="0" smtClean="0"/>
          </a:p>
          <a:p>
            <a:pPr lvl="1"/>
            <a:endParaRPr lang="en-US" altLang="ja-JP" sz="2800" dirty="0" smtClean="0"/>
          </a:p>
          <a:p>
            <a:r>
              <a:rPr lang="en-US" altLang="ja-JP" sz="3600" dirty="0" smtClean="0"/>
              <a:t>Web</a:t>
            </a:r>
            <a:r>
              <a:rPr lang="ja-JP" altLang="en-US" sz="3600" dirty="0" smtClean="0"/>
              <a:t>ベースの提示</a:t>
            </a:r>
            <a:endParaRPr lang="en-US" altLang="ja-JP" sz="3600" dirty="0" smtClean="0"/>
          </a:p>
          <a:p>
            <a:pPr lvl="1"/>
            <a:r>
              <a:rPr lang="en-US" altLang="ja-JP" sz="2800" dirty="0" smtClean="0"/>
              <a:t>Web</a:t>
            </a:r>
            <a:r>
              <a:rPr lang="ja-JP" altLang="en-US" sz="2800" dirty="0" smtClean="0"/>
              <a:t>ブラウザを</a:t>
            </a:r>
            <a:r>
              <a:rPr lang="ja-JP" altLang="en-US" dirty="0"/>
              <a:t>介した</a:t>
            </a:r>
            <a:r>
              <a:rPr lang="ja-JP" altLang="en-US" sz="2800" dirty="0" smtClean="0"/>
              <a:t>ユーザインタフェースの</a:t>
            </a:r>
            <a:r>
              <a:rPr lang="ja-JP" altLang="en-US" sz="2800" dirty="0"/>
              <a:t>提供</a:t>
            </a:r>
            <a:endParaRPr lang="en-US" altLang="ja-JP" sz="2800" dirty="0" smtClean="0"/>
          </a:p>
        </p:txBody>
      </p:sp>
    </p:spTree>
    <p:extLst>
      <p:ext uri="{BB962C8B-B14F-4D97-AF65-F5344CB8AC3E}">
        <p14:creationId xmlns:p14="http://schemas.microsoft.com/office/powerpoint/2010/main" val="3281760964"/>
      </p:ext>
    </p:extLst>
  </p:cSld>
  <p:clrMapOvr>
    <a:masterClrMapping/>
  </p:clrMapOvr>
  <p:transition advTm="17443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</a:t>
            </a:r>
            <a:r>
              <a:rPr lang="ja-JP" altLang="en-US" dirty="0" smtClean="0"/>
              <a:t>メールを用いた通知の例</a:t>
            </a:r>
            <a:endParaRPr lang="ja-JP" altLang="ja-JP" dirty="0"/>
          </a:p>
        </p:txBody>
      </p:sp>
      <p:sp>
        <p:nvSpPr>
          <p:cNvPr id="5" name="フローチャート: 処理 4"/>
          <p:cNvSpPr/>
          <p:nvPr/>
        </p:nvSpPr>
        <p:spPr>
          <a:xfrm>
            <a:off x="2051720" y="1340768"/>
            <a:ext cx="6903460" cy="5086402"/>
          </a:xfrm>
          <a:prstGeom prst="flowChart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1200" dirty="0" smtClean="0"/>
              <a:t>*************************************************************</a:t>
            </a:r>
          </a:p>
          <a:p>
            <a:r>
              <a:rPr lang="en-US" altLang="ja-JP" sz="1200" dirty="0" smtClean="0"/>
              <a:t>  @1</a:t>
            </a:r>
          </a:p>
          <a:p>
            <a:r>
              <a:rPr lang="en-US" altLang="ja-JP" sz="1200" dirty="0" smtClean="0"/>
              <a:t>*************************************************************</a:t>
            </a:r>
          </a:p>
          <a:p>
            <a:r>
              <a:rPr lang="en-US" altLang="ja-JP" sz="1200" dirty="0" smtClean="0"/>
              <a:t>@1.0:MODIFIED   \</a:t>
            </a:r>
            <a:r>
              <a:rPr lang="en-US" altLang="ja-JP" sz="1200" dirty="0" err="1" smtClean="0"/>
              <a:t>src</a:t>
            </a:r>
            <a:r>
              <a:rPr lang="en-US" altLang="ja-JP" sz="1200" dirty="0" smtClean="0"/>
              <a:t>\main\org\apache\tools\ant\listener\MailLogger.java  375.9-380.34</a:t>
            </a:r>
          </a:p>
          <a:p>
            <a:r>
              <a:rPr lang="en-US" altLang="ja-JP" sz="1200" dirty="0" smtClean="0"/>
              <a:t>@1.1:STABLE     \</a:t>
            </a:r>
            <a:r>
              <a:rPr lang="en-US" altLang="ja-JP" sz="1200" dirty="0" err="1" smtClean="0"/>
              <a:t>src</a:t>
            </a:r>
            <a:r>
              <a:rPr lang="en-US" altLang="ja-JP" sz="1200" dirty="0" smtClean="0"/>
              <a:t>\main\org\apache\tools\ant\filters\FixCrLfFilter.java  143.13-148.34</a:t>
            </a:r>
          </a:p>
          <a:p>
            <a:r>
              <a:rPr lang="en-US" altLang="ja-JP" sz="1200" dirty="0" smtClean="0"/>
              <a:t>@1.2:STABLE     \</a:t>
            </a:r>
            <a:r>
              <a:rPr lang="en-US" altLang="ja-JP" sz="1200" dirty="0" err="1" smtClean="0"/>
              <a:t>src</a:t>
            </a:r>
            <a:r>
              <a:rPr lang="en-US" altLang="ja-JP" sz="1200" dirty="0" smtClean="0"/>
              <a:t>\main\org\apache\tools\ant\filters\FixCrLfFilter.java  144.13-149.43</a:t>
            </a:r>
          </a:p>
          <a:p>
            <a:r>
              <a:rPr lang="en-US" altLang="ja-JP" sz="1200" dirty="0" smtClean="0"/>
              <a:t>@1.3:STABLE     \</a:t>
            </a:r>
            <a:r>
              <a:rPr lang="en-US" altLang="ja-JP" sz="1200" dirty="0" err="1" smtClean="0"/>
              <a:t>src</a:t>
            </a:r>
            <a:r>
              <a:rPr lang="en-US" altLang="ja-JP" sz="1200" dirty="0" smtClean="0"/>
              <a:t>\main\org\apache\tools\ant\</a:t>
            </a:r>
            <a:r>
              <a:rPr lang="en-US" altLang="ja-JP" sz="1200" dirty="0" err="1" smtClean="0"/>
              <a:t>taskdefs</a:t>
            </a:r>
            <a:r>
              <a:rPr lang="en-US" altLang="ja-JP" sz="1200" dirty="0" smtClean="0"/>
              <a:t>\MacroInstance.java  248.9-253.25</a:t>
            </a:r>
          </a:p>
          <a:p>
            <a:r>
              <a:rPr lang="en-US" altLang="ja-JP" sz="1200" dirty="0" smtClean="0"/>
              <a:t>----------------------------------------------</a:t>
            </a:r>
          </a:p>
          <a:p>
            <a:r>
              <a:rPr lang="en-US" altLang="ja-JP" sz="1200" dirty="0" smtClean="0"/>
              <a:t>### @1.0</a:t>
            </a:r>
          </a:p>
          <a:p>
            <a:r>
              <a:rPr lang="en-US" altLang="ja-JP" sz="1200" dirty="0" smtClean="0"/>
              <a:t>### \</a:t>
            </a:r>
            <a:r>
              <a:rPr lang="en-US" altLang="ja-JP" sz="1200" dirty="0" err="1" smtClean="0"/>
              <a:t>src</a:t>
            </a:r>
            <a:r>
              <a:rPr lang="en-US" altLang="ja-JP" sz="1200" dirty="0" smtClean="0"/>
              <a:t>\main\org\apache\tools\ant\listener\MailLogger.java</a:t>
            </a:r>
          </a:p>
          <a:p>
            <a:r>
              <a:rPr lang="en-US" altLang="ja-JP" sz="1200" dirty="0" smtClean="0"/>
              <a:t>372           }</a:t>
            </a:r>
          </a:p>
          <a:p>
            <a:r>
              <a:rPr lang="en-US" altLang="ja-JP" sz="1200" dirty="0" smtClean="0"/>
              <a:t>373           // convert the </a:t>
            </a:r>
            <a:r>
              <a:rPr lang="en-US" altLang="ja-JP" sz="1200" dirty="0" err="1" smtClean="0"/>
              <a:t>replyTo</a:t>
            </a:r>
            <a:r>
              <a:rPr lang="en-US" altLang="ja-JP" sz="1200" dirty="0" smtClean="0"/>
              <a:t> string into a vector of </a:t>
            </a:r>
            <a:r>
              <a:rPr lang="en-US" altLang="ja-JP" sz="1200" dirty="0" err="1" smtClean="0"/>
              <a:t>emailaddresses</a:t>
            </a:r>
            <a:endParaRPr lang="en-US" altLang="ja-JP" sz="1200" dirty="0" smtClean="0"/>
          </a:p>
          <a:p>
            <a:r>
              <a:rPr lang="en-US" altLang="ja-JP" sz="1200" dirty="0" smtClean="0"/>
              <a:t>374           Vector </a:t>
            </a:r>
            <a:r>
              <a:rPr lang="en-US" altLang="ja-JP" sz="1200" dirty="0" err="1" smtClean="0"/>
              <a:t>replyToList</a:t>
            </a:r>
            <a:r>
              <a:rPr lang="en-US" altLang="ja-JP" sz="1200" dirty="0" smtClean="0"/>
              <a:t> = </a:t>
            </a:r>
            <a:r>
              <a:rPr lang="en-US" altLang="ja-JP" sz="1200" dirty="0" err="1" smtClean="0"/>
              <a:t>vectorizeEmailAddresses</a:t>
            </a:r>
            <a:r>
              <a:rPr lang="en-US" altLang="ja-JP" sz="1200" dirty="0" smtClean="0"/>
              <a:t>(</a:t>
            </a:r>
            <a:r>
              <a:rPr lang="en-US" altLang="ja-JP" sz="1200" dirty="0" err="1" smtClean="0"/>
              <a:t>values.replytoList</a:t>
            </a:r>
            <a:r>
              <a:rPr lang="en-US" altLang="ja-JP" sz="1200" dirty="0" smtClean="0"/>
              <a:t>());</a:t>
            </a:r>
          </a:p>
          <a:p>
            <a:r>
              <a:rPr lang="en-US" altLang="ja-JP" sz="1200" dirty="0" smtClean="0"/>
              <a:t>    &lt;START MODIFIEDCLONE&gt;</a:t>
            </a:r>
          </a:p>
          <a:p>
            <a:r>
              <a:rPr lang="en-US" altLang="ja-JP" sz="1200" dirty="0" smtClean="0"/>
              <a:t>375           </a:t>
            </a:r>
            <a:r>
              <a:rPr lang="en-US" altLang="ja-JP" sz="1200" dirty="0" err="1" smtClean="0"/>
              <a:t>mailer.setHost</a:t>
            </a:r>
            <a:r>
              <a:rPr lang="en-US" altLang="ja-JP" sz="1200" dirty="0" smtClean="0"/>
              <a:t>(</a:t>
            </a:r>
            <a:r>
              <a:rPr lang="en-US" altLang="ja-JP" sz="1200" dirty="0" err="1" smtClean="0"/>
              <a:t>values.mailhost</a:t>
            </a:r>
            <a:r>
              <a:rPr lang="en-US" altLang="ja-JP" sz="1200" dirty="0" smtClean="0"/>
              <a:t>());</a:t>
            </a:r>
          </a:p>
          <a:p>
            <a:r>
              <a:rPr lang="en-US" altLang="ja-JP" sz="1200" dirty="0" smtClean="0"/>
              <a:t>376           </a:t>
            </a:r>
            <a:r>
              <a:rPr lang="en-US" altLang="ja-JP" sz="1200" dirty="0" err="1" smtClean="0"/>
              <a:t>mailer.setPort</a:t>
            </a:r>
            <a:r>
              <a:rPr lang="en-US" altLang="ja-JP" sz="1200" dirty="0" smtClean="0"/>
              <a:t>(</a:t>
            </a:r>
            <a:r>
              <a:rPr lang="en-US" altLang="ja-JP" sz="1200" dirty="0" err="1" smtClean="0"/>
              <a:t>values.port</a:t>
            </a:r>
            <a:r>
              <a:rPr lang="en-US" altLang="ja-JP" sz="1200" dirty="0" smtClean="0"/>
              <a:t>());</a:t>
            </a:r>
          </a:p>
          <a:p>
            <a:r>
              <a:rPr lang="en-US" altLang="ja-JP" sz="1200" dirty="0" smtClean="0"/>
              <a:t>377           </a:t>
            </a:r>
            <a:r>
              <a:rPr lang="en-US" altLang="ja-JP" sz="1200" dirty="0" err="1" smtClean="0"/>
              <a:t>mailer.setUser</a:t>
            </a:r>
            <a:r>
              <a:rPr lang="en-US" altLang="ja-JP" sz="1200" dirty="0" smtClean="0"/>
              <a:t>(</a:t>
            </a:r>
            <a:r>
              <a:rPr lang="en-US" altLang="ja-JP" sz="1200" dirty="0" err="1" smtClean="0"/>
              <a:t>values.user</a:t>
            </a:r>
            <a:r>
              <a:rPr lang="en-US" altLang="ja-JP" sz="1200" dirty="0" smtClean="0"/>
              <a:t>());</a:t>
            </a:r>
          </a:p>
          <a:p>
            <a:r>
              <a:rPr lang="en-US" altLang="ja-JP" sz="1200" dirty="0" smtClean="0"/>
              <a:t>378           </a:t>
            </a:r>
            <a:r>
              <a:rPr lang="en-US" altLang="ja-JP" sz="1200" dirty="0" err="1" smtClean="0"/>
              <a:t>mailer.setPassword</a:t>
            </a:r>
            <a:r>
              <a:rPr lang="en-US" altLang="ja-JP" sz="1200" dirty="0" smtClean="0"/>
              <a:t>(</a:t>
            </a:r>
            <a:r>
              <a:rPr lang="en-US" altLang="ja-JP" sz="1200" dirty="0" err="1" smtClean="0"/>
              <a:t>values.password</a:t>
            </a:r>
            <a:r>
              <a:rPr lang="en-US" altLang="ja-JP" sz="1200" dirty="0" smtClean="0"/>
              <a:t>());</a:t>
            </a:r>
          </a:p>
          <a:p>
            <a:r>
              <a:rPr lang="en-US" altLang="ja-JP" sz="1200" dirty="0" smtClean="0"/>
              <a:t>379           </a:t>
            </a:r>
            <a:r>
              <a:rPr lang="en-US" altLang="ja-JP" sz="1200" dirty="0" err="1" smtClean="0"/>
              <a:t>mailer.setSSL</a:t>
            </a:r>
            <a:r>
              <a:rPr lang="en-US" altLang="ja-JP" sz="1200" dirty="0" smtClean="0"/>
              <a:t>(values.ssl());</a:t>
            </a:r>
          </a:p>
          <a:p>
            <a:r>
              <a:rPr lang="en-US" altLang="ja-JP" sz="1200" dirty="0" smtClean="0"/>
              <a:t>380 +         </a:t>
            </a:r>
            <a:r>
              <a:rPr lang="en-US" altLang="ja-JP" sz="1200" dirty="0" err="1" smtClean="0"/>
              <a:t>mailer.setEnableStartTLS</a:t>
            </a:r>
            <a:r>
              <a:rPr lang="en-US" altLang="ja-JP" sz="1200" dirty="0" smtClean="0"/>
              <a:t>(</a:t>
            </a:r>
            <a:r>
              <a:rPr lang="en-US" altLang="ja-JP" sz="1200" dirty="0" err="1" smtClean="0"/>
              <a:t>values.starttls</a:t>
            </a:r>
            <a:r>
              <a:rPr lang="en-US" altLang="ja-JP" sz="1200" dirty="0" smtClean="0"/>
              <a:t>());</a:t>
            </a:r>
          </a:p>
          <a:p>
            <a:r>
              <a:rPr lang="en-US" altLang="ja-JP" sz="1200" dirty="0" smtClean="0"/>
              <a:t>    &lt;END MODIFIEDCLONE&gt;</a:t>
            </a:r>
          </a:p>
          <a:p>
            <a:r>
              <a:rPr lang="en-US" altLang="ja-JP" sz="1200" dirty="0" smtClean="0"/>
              <a:t>         -         </a:t>
            </a:r>
            <a:r>
              <a:rPr lang="en-US" altLang="ja-JP" sz="1200" dirty="0" err="1" smtClean="0"/>
              <a:t>mailer.setEnableStartTLS</a:t>
            </a:r>
            <a:r>
              <a:rPr lang="en-US" altLang="ja-JP" sz="1200" dirty="0" smtClean="0"/>
              <a:t>(values.ssl());</a:t>
            </a:r>
          </a:p>
          <a:p>
            <a:r>
              <a:rPr lang="en-US" altLang="ja-JP" sz="1200" dirty="0" smtClean="0"/>
              <a:t>381           Message </a:t>
            </a:r>
            <a:r>
              <a:rPr lang="en-US" altLang="ja-JP" sz="1200" dirty="0" err="1" smtClean="0"/>
              <a:t>mymessage</a:t>
            </a:r>
            <a:r>
              <a:rPr lang="en-US" altLang="ja-JP" sz="1200" dirty="0" smtClean="0"/>
              <a:t> =</a:t>
            </a:r>
          </a:p>
          <a:p>
            <a:r>
              <a:rPr lang="en-US" altLang="ja-JP" sz="1200" dirty="0" smtClean="0"/>
              <a:t>382               new Message(</a:t>
            </a:r>
            <a:r>
              <a:rPr lang="en-US" altLang="ja-JP" sz="1200" dirty="0" err="1" smtClean="0"/>
              <a:t>values.body</a:t>
            </a:r>
            <a:r>
              <a:rPr lang="en-US" altLang="ja-JP" sz="1200" dirty="0" smtClean="0"/>
              <a:t>().length() &gt; 0 ? </a:t>
            </a:r>
            <a:r>
              <a:rPr lang="en-US" altLang="ja-JP" sz="1200" dirty="0" err="1" smtClean="0"/>
              <a:t>values.body</a:t>
            </a:r>
            <a:r>
              <a:rPr lang="en-US" altLang="ja-JP" sz="1200" dirty="0" smtClean="0"/>
              <a:t>() : message);</a:t>
            </a:r>
          </a:p>
          <a:p>
            <a:r>
              <a:rPr lang="en-US" altLang="ja-JP" sz="1200" dirty="0" smtClean="0"/>
              <a:t>383           </a:t>
            </a:r>
            <a:r>
              <a:rPr lang="en-US" altLang="ja-JP" sz="1200" dirty="0" err="1" smtClean="0"/>
              <a:t>mymessage.setProject</a:t>
            </a:r>
            <a:r>
              <a:rPr lang="en-US" altLang="ja-JP" sz="1200" dirty="0" smtClean="0"/>
              <a:t>(project);</a:t>
            </a:r>
          </a:p>
          <a:p>
            <a:r>
              <a:rPr lang="en-US" altLang="ja-JP" sz="1200" dirty="0" smtClean="0"/>
              <a:t>----------------------------------------------</a:t>
            </a:r>
            <a:endParaRPr kumimoji="1" lang="ja-JP" altLang="en-US" sz="1200" dirty="0"/>
          </a:p>
        </p:txBody>
      </p:sp>
      <p:sp>
        <p:nvSpPr>
          <p:cNvPr id="6" name="角丸四角形 5"/>
          <p:cNvSpPr/>
          <p:nvPr/>
        </p:nvSpPr>
        <p:spPr>
          <a:xfrm>
            <a:off x="71241" y="1506836"/>
            <a:ext cx="1829112" cy="43204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 smtClean="0">
                <a:solidFill>
                  <a:schemeClr val="tx1"/>
                </a:solidFill>
              </a:rPr>
              <a:t>クローンセット</a:t>
            </a:r>
            <a:r>
              <a:rPr lang="en-US" altLang="ja-JP" sz="1600" b="1" dirty="0" smtClean="0">
                <a:solidFill>
                  <a:schemeClr val="tx1"/>
                </a:solidFill>
              </a:rPr>
              <a:t>ID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71241" y="2132856"/>
            <a:ext cx="1600943" cy="64807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 smtClean="0">
                <a:solidFill>
                  <a:schemeClr val="tx1"/>
                </a:solidFill>
              </a:rPr>
              <a:t>コードクローン</a:t>
            </a:r>
            <a:endParaRPr lang="en-US" altLang="ja-JP" sz="1600" b="1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600" b="1" dirty="0" smtClean="0">
                <a:solidFill>
                  <a:schemeClr val="tx1"/>
                </a:solidFill>
              </a:rPr>
              <a:t>一覧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251520" y="4653136"/>
            <a:ext cx="1296002" cy="43204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 smtClean="0">
                <a:solidFill>
                  <a:schemeClr val="tx1"/>
                </a:solidFill>
              </a:rPr>
              <a:t>コード片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9" name="左中かっこ 8"/>
          <p:cNvSpPr/>
          <p:nvPr/>
        </p:nvSpPr>
        <p:spPr>
          <a:xfrm>
            <a:off x="1691680" y="2060848"/>
            <a:ext cx="288032" cy="792088"/>
          </a:xfrm>
          <a:prstGeom prst="leftBrac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左中かっこ 9"/>
          <p:cNvSpPr/>
          <p:nvPr/>
        </p:nvSpPr>
        <p:spPr>
          <a:xfrm>
            <a:off x="1691680" y="3356992"/>
            <a:ext cx="288032" cy="3024336"/>
          </a:xfrm>
          <a:prstGeom prst="leftBrac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" name="直線矢印コネクタ 3"/>
          <p:cNvCxnSpPr>
            <a:stCxn id="6" idx="3"/>
            <a:endCxn id="13" idx="2"/>
          </p:cNvCxnSpPr>
          <p:nvPr/>
        </p:nvCxnSpPr>
        <p:spPr bwMode="auto">
          <a:xfrm>
            <a:off x="1900353" y="1722860"/>
            <a:ext cx="150717" cy="72680"/>
          </a:xfrm>
          <a:prstGeom prst="straightConnector1">
            <a:avLst/>
          </a:prstGeom>
          <a:solidFill>
            <a:schemeClr val="accent2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3" name="円/楕円 12"/>
          <p:cNvSpPr/>
          <p:nvPr/>
        </p:nvSpPr>
        <p:spPr bwMode="auto">
          <a:xfrm>
            <a:off x="2051070" y="1615520"/>
            <a:ext cx="792088" cy="360040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4" name="円/楕円 13"/>
          <p:cNvSpPr/>
          <p:nvPr/>
        </p:nvSpPr>
        <p:spPr bwMode="auto">
          <a:xfrm>
            <a:off x="1979712" y="1960340"/>
            <a:ext cx="577180" cy="892596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1339167" y="2981660"/>
            <a:ext cx="1829112" cy="43204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</a:rPr>
              <a:t>コードクローン</a:t>
            </a:r>
            <a:r>
              <a:rPr kumimoji="1" lang="en-US" altLang="ja-JP" sz="1600" b="1" dirty="0" smtClean="0">
                <a:solidFill>
                  <a:schemeClr val="tx1"/>
                </a:solidFill>
              </a:rPr>
              <a:t>ID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cxnSp>
        <p:nvCxnSpPr>
          <p:cNvPr id="19" name="直線矢印コネクタ 18"/>
          <p:cNvCxnSpPr>
            <a:stCxn id="18" idx="0"/>
            <a:endCxn id="14" idx="4"/>
          </p:cNvCxnSpPr>
          <p:nvPr/>
        </p:nvCxnSpPr>
        <p:spPr bwMode="auto">
          <a:xfrm flipV="1">
            <a:off x="2253723" y="2852936"/>
            <a:ext cx="14579" cy="128724"/>
          </a:xfrm>
          <a:prstGeom prst="straightConnector1">
            <a:avLst/>
          </a:prstGeom>
          <a:solidFill>
            <a:schemeClr val="accent2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6" name="円/楕円 25"/>
          <p:cNvSpPr/>
          <p:nvPr/>
        </p:nvSpPr>
        <p:spPr bwMode="auto">
          <a:xfrm>
            <a:off x="2375756" y="1968724"/>
            <a:ext cx="972108" cy="892596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27" name="角丸四角形 26"/>
          <p:cNvSpPr/>
          <p:nvPr/>
        </p:nvSpPr>
        <p:spPr>
          <a:xfrm>
            <a:off x="1844696" y="3326284"/>
            <a:ext cx="2034227" cy="43204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</a:rPr>
              <a:t>コードクローンの分類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cxnSp>
        <p:nvCxnSpPr>
          <p:cNvPr id="28" name="直線矢印コネクタ 27"/>
          <p:cNvCxnSpPr>
            <a:stCxn id="27" idx="0"/>
            <a:endCxn id="26" idx="4"/>
          </p:cNvCxnSpPr>
          <p:nvPr/>
        </p:nvCxnSpPr>
        <p:spPr bwMode="auto">
          <a:xfrm flipV="1">
            <a:off x="2861810" y="2861320"/>
            <a:ext cx="0" cy="464964"/>
          </a:xfrm>
          <a:prstGeom prst="straightConnector1">
            <a:avLst/>
          </a:prstGeom>
          <a:solidFill>
            <a:schemeClr val="accent2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4" name="円/楕円 43"/>
          <p:cNvSpPr/>
          <p:nvPr/>
        </p:nvSpPr>
        <p:spPr bwMode="auto">
          <a:xfrm>
            <a:off x="3182857" y="1960216"/>
            <a:ext cx="4396305" cy="892596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45" name="角丸四角形 44"/>
          <p:cNvSpPr/>
          <p:nvPr/>
        </p:nvSpPr>
        <p:spPr>
          <a:xfrm>
            <a:off x="4336893" y="3153420"/>
            <a:ext cx="2088232" cy="43204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</a:rPr>
              <a:t>ソースファイル</a:t>
            </a:r>
          </a:p>
        </p:txBody>
      </p:sp>
      <p:cxnSp>
        <p:nvCxnSpPr>
          <p:cNvPr id="46" name="直線矢印コネクタ 45"/>
          <p:cNvCxnSpPr>
            <a:stCxn id="45" idx="0"/>
            <a:endCxn id="44" idx="4"/>
          </p:cNvCxnSpPr>
          <p:nvPr/>
        </p:nvCxnSpPr>
        <p:spPr bwMode="auto">
          <a:xfrm flipV="1">
            <a:off x="5381009" y="2852812"/>
            <a:ext cx="1" cy="300608"/>
          </a:xfrm>
          <a:prstGeom prst="straightConnector1">
            <a:avLst/>
          </a:prstGeom>
          <a:solidFill>
            <a:schemeClr val="accent2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53" name="円/楕円 52"/>
          <p:cNvSpPr/>
          <p:nvPr/>
        </p:nvSpPr>
        <p:spPr bwMode="auto">
          <a:xfrm>
            <a:off x="6948264" y="1938884"/>
            <a:ext cx="2006916" cy="892596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54" name="角丸四角形 53"/>
          <p:cNvSpPr/>
          <p:nvPr/>
        </p:nvSpPr>
        <p:spPr>
          <a:xfrm>
            <a:off x="7308304" y="3140968"/>
            <a:ext cx="1349028" cy="43204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</a:rPr>
              <a:t>位置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cxnSp>
        <p:nvCxnSpPr>
          <p:cNvPr id="55" name="直線矢印コネクタ 54"/>
          <p:cNvCxnSpPr>
            <a:stCxn id="54" idx="0"/>
            <a:endCxn id="53" idx="4"/>
          </p:cNvCxnSpPr>
          <p:nvPr/>
        </p:nvCxnSpPr>
        <p:spPr bwMode="auto">
          <a:xfrm flipH="1" flipV="1">
            <a:off x="7951722" y="2831480"/>
            <a:ext cx="31096" cy="309488"/>
          </a:xfrm>
          <a:prstGeom prst="straightConnector1">
            <a:avLst/>
          </a:prstGeom>
          <a:solidFill>
            <a:schemeClr val="accent2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61" name="円/楕円 60"/>
          <p:cNvSpPr/>
          <p:nvPr/>
        </p:nvSpPr>
        <p:spPr bwMode="auto">
          <a:xfrm>
            <a:off x="1918635" y="3585468"/>
            <a:ext cx="4396305" cy="2142008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7583304"/>
      </p:ext>
    </p:extLst>
  </p:cSld>
  <p:clrMapOvr>
    <a:masterClrMapping/>
  </p:clrMapOvr>
  <p:transition advTm="4764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1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1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1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1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1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1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1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1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1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1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1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1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1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1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9" dur="1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1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3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7" grpId="0" animBg="1"/>
      <p:bldP spid="7" grpId="1" animBg="1"/>
      <p:bldP spid="8" grpId="0" animBg="1"/>
      <p:bldP spid="13" grpId="0" animBg="1"/>
      <p:bldP spid="13" grpId="1" animBg="1"/>
      <p:bldP spid="14" grpId="0" animBg="1"/>
      <p:bldP spid="14" grpId="1" animBg="1"/>
      <p:bldP spid="18" grpId="0" animBg="1"/>
      <p:bldP spid="18" grpId="1" animBg="1"/>
      <p:bldP spid="26" grpId="0" animBg="1"/>
      <p:bldP spid="26" grpId="1" animBg="1"/>
      <p:bldP spid="27" grpId="0" animBg="1"/>
      <p:bldP spid="27" grpId="1" animBg="1"/>
      <p:bldP spid="44" grpId="0" animBg="1"/>
      <p:bldP spid="44" grpId="1" animBg="1"/>
      <p:bldP spid="45" grpId="0" animBg="1"/>
      <p:bldP spid="45" grpId="1" animBg="1"/>
      <p:bldP spid="53" grpId="0" animBg="1"/>
      <p:bldP spid="53" grpId="1" animBg="1"/>
      <p:bldP spid="54" grpId="0" animBg="1"/>
      <p:bldP spid="54" grpId="1" animBg="1"/>
      <p:bldP spid="6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メモ 27"/>
          <p:cNvSpPr/>
          <p:nvPr/>
        </p:nvSpPr>
        <p:spPr bwMode="auto">
          <a:xfrm rot="10800000" flipH="1">
            <a:off x="1979712" y="3595800"/>
            <a:ext cx="1872208" cy="2016224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22" name="Freeform 13"/>
          <p:cNvSpPr>
            <a:spLocks/>
          </p:cNvSpPr>
          <p:nvPr/>
        </p:nvSpPr>
        <p:spPr bwMode="auto">
          <a:xfrm>
            <a:off x="2195736" y="3955840"/>
            <a:ext cx="1440160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コードクローン</a:t>
            </a:r>
            <a:endParaRPr lang="ja-JP" altLang="ja-JP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340768"/>
            <a:ext cx="8857108" cy="1512515"/>
          </a:xfrm>
        </p:spPr>
        <p:txBody>
          <a:bodyPr/>
          <a:lstStyle/>
          <a:p>
            <a:r>
              <a:rPr lang="ja-JP" altLang="en-US" sz="3600" dirty="0" smtClean="0"/>
              <a:t>同一</a:t>
            </a:r>
            <a:r>
              <a:rPr lang="en-US" altLang="ja-JP" sz="3600" dirty="0" smtClean="0"/>
              <a:t>,</a:t>
            </a:r>
            <a:r>
              <a:rPr lang="ja-JP" altLang="en-US" sz="3600" dirty="0" smtClean="0"/>
              <a:t>または</a:t>
            </a:r>
            <a:r>
              <a:rPr lang="en-US" altLang="ja-JP" sz="3600" dirty="0" smtClean="0"/>
              <a:t>,</a:t>
            </a:r>
            <a:r>
              <a:rPr lang="ja-JP" altLang="en-US" sz="3600" dirty="0" smtClean="0"/>
              <a:t>類似したコード片を持つもの</a:t>
            </a:r>
            <a:endParaRPr lang="en-US" altLang="ja-JP" sz="3600" dirty="0" smtClean="0"/>
          </a:p>
          <a:p>
            <a:r>
              <a:rPr lang="ja-JP" altLang="en-US" sz="3600" dirty="0"/>
              <a:t>ソフトウェア</a:t>
            </a:r>
            <a:r>
              <a:rPr lang="ja-JP" altLang="en-US" sz="3600" dirty="0" smtClean="0"/>
              <a:t>の保守コストを大きくする要因</a:t>
            </a:r>
            <a:endParaRPr lang="en-US" altLang="ja-JP" dirty="0" smtClean="0"/>
          </a:p>
        </p:txBody>
      </p:sp>
      <p:sp>
        <p:nvSpPr>
          <p:cNvPr id="40" name="メモ 39"/>
          <p:cNvSpPr/>
          <p:nvPr/>
        </p:nvSpPr>
        <p:spPr bwMode="auto">
          <a:xfrm rot="10800000" flipH="1">
            <a:off x="4932040" y="3595800"/>
            <a:ext cx="1872208" cy="2088232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49" name="直線矢印コネクタ 48"/>
          <p:cNvCxnSpPr/>
          <p:nvPr/>
        </p:nvCxnSpPr>
        <p:spPr bwMode="auto">
          <a:xfrm flipV="1">
            <a:off x="3635896" y="4243872"/>
            <a:ext cx="1512168" cy="2"/>
          </a:xfrm>
          <a:prstGeom prst="straightConnector1">
            <a:avLst/>
          </a:prstGeom>
          <a:solidFill>
            <a:schemeClr val="accent2"/>
          </a:solidFill>
          <a:ln w="44450" cap="flat" cmpd="sng" algn="ctr">
            <a:solidFill>
              <a:schemeClr val="accent2"/>
            </a:solidFill>
            <a:prstDash val="solid"/>
            <a:round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54" name="直線矢印コネクタ 53"/>
          <p:cNvCxnSpPr/>
          <p:nvPr/>
        </p:nvCxnSpPr>
        <p:spPr bwMode="auto">
          <a:xfrm flipV="1">
            <a:off x="2915816" y="4459896"/>
            <a:ext cx="76" cy="335185"/>
          </a:xfrm>
          <a:prstGeom prst="straightConnector1">
            <a:avLst/>
          </a:prstGeom>
          <a:solidFill>
            <a:schemeClr val="accent2"/>
          </a:solidFill>
          <a:ln w="44450" cap="flat" cmpd="sng" algn="ctr">
            <a:solidFill>
              <a:schemeClr val="accent2"/>
            </a:solidFill>
            <a:prstDash val="solid"/>
            <a:round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57" name="角丸四角形 56"/>
          <p:cNvSpPr/>
          <p:nvPr/>
        </p:nvSpPr>
        <p:spPr>
          <a:xfrm>
            <a:off x="7308304" y="4387888"/>
            <a:ext cx="1440160" cy="43204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 smtClean="0">
                <a:solidFill>
                  <a:schemeClr val="tx1"/>
                </a:solidFill>
              </a:rPr>
              <a:t>クローンセット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58" name="角丸四角形 57"/>
          <p:cNvSpPr/>
          <p:nvPr/>
        </p:nvSpPr>
        <p:spPr>
          <a:xfrm>
            <a:off x="4499992" y="4777321"/>
            <a:ext cx="1440160" cy="43204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 smtClean="0">
                <a:solidFill>
                  <a:schemeClr val="tx1"/>
                </a:solidFill>
              </a:rPr>
              <a:t>クローンペア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59" name="角丸四角形 58"/>
          <p:cNvSpPr/>
          <p:nvPr/>
        </p:nvSpPr>
        <p:spPr>
          <a:xfrm>
            <a:off x="179512" y="4302658"/>
            <a:ext cx="1440160" cy="43204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</a:rPr>
              <a:t>コードクローン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cxnSp>
        <p:nvCxnSpPr>
          <p:cNvPr id="65" name="直線矢印コネクタ 64"/>
          <p:cNvCxnSpPr>
            <a:stCxn id="59" idx="3"/>
          </p:cNvCxnSpPr>
          <p:nvPr/>
        </p:nvCxnSpPr>
        <p:spPr bwMode="auto">
          <a:xfrm flipV="1">
            <a:off x="1619672" y="4243872"/>
            <a:ext cx="576064" cy="274810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3" name="直線矢印コネクタ 22"/>
          <p:cNvCxnSpPr>
            <a:stCxn id="59" idx="3"/>
          </p:cNvCxnSpPr>
          <p:nvPr/>
        </p:nvCxnSpPr>
        <p:spPr bwMode="auto">
          <a:xfrm>
            <a:off x="1619672" y="4518682"/>
            <a:ext cx="576064" cy="517278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6" name="直線矢印コネクタ 25"/>
          <p:cNvCxnSpPr/>
          <p:nvPr/>
        </p:nvCxnSpPr>
        <p:spPr bwMode="auto">
          <a:xfrm flipV="1">
            <a:off x="1586384" y="4302658"/>
            <a:ext cx="3561680" cy="216026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30" name="Freeform 13"/>
          <p:cNvSpPr>
            <a:spLocks/>
          </p:cNvSpPr>
          <p:nvPr/>
        </p:nvSpPr>
        <p:spPr bwMode="auto">
          <a:xfrm>
            <a:off x="2195736" y="4819936"/>
            <a:ext cx="1440160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38" name="Freeform 13"/>
          <p:cNvSpPr>
            <a:spLocks/>
          </p:cNvSpPr>
          <p:nvPr/>
        </p:nvSpPr>
        <p:spPr bwMode="auto">
          <a:xfrm>
            <a:off x="5148064" y="3955840"/>
            <a:ext cx="1440160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cxnSp>
        <p:nvCxnSpPr>
          <p:cNvPr id="51" name="直線矢印コネクタ 50"/>
          <p:cNvCxnSpPr/>
          <p:nvPr/>
        </p:nvCxnSpPr>
        <p:spPr bwMode="auto">
          <a:xfrm flipV="1">
            <a:off x="3635896" y="4459896"/>
            <a:ext cx="2088232" cy="504058"/>
          </a:xfrm>
          <a:prstGeom prst="straightConnector1">
            <a:avLst/>
          </a:prstGeom>
          <a:solidFill>
            <a:schemeClr val="accent2"/>
          </a:solidFill>
          <a:ln w="44450" cap="flat" cmpd="sng" algn="ctr">
            <a:solidFill>
              <a:schemeClr val="accent2"/>
            </a:solidFill>
            <a:prstDash val="solid"/>
            <a:round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9" name="角丸四角形 18"/>
          <p:cNvSpPr/>
          <p:nvPr/>
        </p:nvSpPr>
        <p:spPr>
          <a:xfrm>
            <a:off x="1763688" y="3811822"/>
            <a:ext cx="5184576" cy="1656184"/>
          </a:xfrm>
          <a:prstGeom prst="roundRect">
            <a:avLst/>
          </a:prstGeom>
          <a:noFill/>
          <a:ln w="2540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69459688"/>
      </p:ext>
    </p:extLst>
  </p:cSld>
  <p:clrMapOvr>
    <a:masterClrMapping/>
  </p:clrMapOvr>
  <p:transition advTm="3773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1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1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1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1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1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58" grpId="0" animBg="1"/>
      <p:bldP spid="59" grpId="1" animBg="1"/>
      <p:bldP spid="1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517" y="188640"/>
            <a:ext cx="8785225" cy="936625"/>
          </a:xfrm>
        </p:spPr>
        <p:txBody>
          <a:bodyPr/>
          <a:lstStyle/>
          <a:p>
            <a:r>
              <a:rPr lang="en-US" altLang="ja-JP" dirty="0" smtClean="0"/>
              <a:t>Web</a:t>
            </a:r>
            <a:r>
              <a:rPr lang="ja-JP" altLang="en-US" dirty="0" smtClean="0"/>
              <a:t>ユーザインタフェースの例</a:t>
            </a:r>
            <a:endParaRPr lang="ja-JP" altLang="ja-JP" dirty="0"/>
          </a:p>
        </p:txBody>
      </p:sp>
      <p:pic>
        <p:nvPicPr>
          <p:cNvPr id="2050" name="Picture 2" descr="C:\Users\yamanaka\Dropbox\卒論\iwsc\web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1056" y="1340768"/>
            <a:ext cx="5706996" cy="3321983"/>
          </a:xfrm>
          <a:prstGeom prst="rect">
            <a:avLst/>
          </a:prstGeom>
          <a:noFill/>
        </p:spPr>
      </p:pic>
      <p:pic>
        <p:nvPicPr>
          <p:cNvPr id="2051" name="Picture 3" descr="C:\Users\yamanaka\Dropbox\卒論\iwsc\webC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11760" y="2492896"/>
            <a:ext cx="6552728" cy="4051678"/>
          </a:xfrm>
          <a:prstGeom prst="rect">
            <a:avLst/>
          </a:prstGeom>
          <a:noFill/>
        </p:spPr>
      </p:pic>
      <p:sp>
        <p:nvSpPr>
          <p:cNvPr id="7" name="円/楕円 6"/>
          <p:cNvSpPr/>
          <p:nvPr/>
        </p:nvSpPr>
        <p:spPr bwMode="auto">
          <a:xfrm>
            <a:off x="247328" y="1967012"/>
            <a:ext cx="4824536" cy="516756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9" name="曲線コネクタ 8"/>
          <p:cNvCxnSpPr>
            <a:stCxn id="7" idx="0"/>
            <a:endCxn id="2051" idx="0"/>
          </p:cNvCxnSpPr>
          <p:nvPr/>
        </p:nvCxnSpPr>
        <p:spPr bwMode="auto">
          <a:xfrm rot="16200000" flipH="1">
            <a:off x="3910918" y="715690"/>
            <a:ext cx="525884" cy="3028528"/>
          </a:xfrm>
          <a:prstGeom prst="curvedConnector3">
            <a:avLst>
              <a:gd name="adj1" fmla="val -43470"/>
            </a:avLst>
          </a:prstGeom>
          <a:solidFill>
            <a:schemeClr val="accent2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0" name="角丸四角形 19"/>
          <p:cNvSpPr/>
          <p:nvPr/>
        </p:nvSpPr>
        <p:spPr>
          <a:xfrm>
            <a:off x="6012160" y="1484784"/>
            <a:ext cx="2160240" cy="72008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</a:rPr>
              <a:t>クローンセット</a:t>
            </a:r>
            <a:endParaRPr kumimoji="1" lang="en-US" altLang="ja-JP" sz="1600" b="1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</a:rPr>
              <a:t>一覧ページ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21" name="角丸四角形 20"/>
          <p:cNvSpPr/>
          <p:nvPr/>
        </p:nvSpPr>
        <p:spPr>
          <a:xfrm>
            <a:off x="323528" y="5589240"/>
            <a:ext cx="2077740" cy="57938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</a:rPr>
              <a:t>ソースファイルページ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16" name="円/楕円 15"/>
          <p:cNvSpPr/>
          <p:nvPr/>
        </p:nvSpPr>
        <p:spPr bwMode="auto">
          <a:xfrm>
            <a:off x="2987824" y="2996952"/>
            <a:ext cx="5760640" cy="3168352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7" name="角丸四角形 16"/>
          <p:cNvSpPr/>
          <p:nvPr/>
        </p:nvSpPr>
        <p:spPr>
          <a:xfrm>
            <a:off x="2627784" y="5661248"/>
            <a:ext cx="2077740" cy="57938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</a:rPr>
              <a:t>変更</a:t>
            </a:r>
            <a:r>
              <a:rPr kumimoji="1" lang="ja-JP" altLang="en-US" sz="1600" b="1" dirty="0">
                <a:solidFill>
                  <a:schemeClr val="tx1"/>
                </a:solidFill>
              </a:rPr>
              <a:t>された</a:t>
            </a:r>
            <a:endParaRPr kumimoji="1" lang="en-US" altLang="ja-JP" sz="1600" b="1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</a:rPr>
              <a:t>コードクローンの確認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23" name="円/楕円 22"/>
          <p:cNvSpPr/>
          <p:nvPr/>
        </p:nvSpPr>
        <p:spPr bwMode="auto">
          <a:xfrm>
            <a:off x="251520" y="1628800"/>
            <a:ext cx="5328592" cy="2952328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22" name="角丸四角形 21"/>
          <p:cNvSpPr/>
          <p:nvPr/>
        </p:nvSpPr>
        <p:spPr>
          <a:xfrm>
            <a:off x="35496" y="4437112"/>
            <a:ext cx="2376264" cy="57938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</a:rPr>
              <a:t>変更</a:t>
            </a:r>
            <a:r>
              <a:rPr kumimoji="1" lang="ja-JP" altLang="en-US" sz="1600" b="1" dirty="0">
                <a:solidFill>
                  <a:schemeClr val="tx1"/>
                </a:solidFill>
              </a:rPr>
              <a:t>された</a:t>
            </a:r>
            <a:r>
              <a:rPr kumimoji="1" lang="ja-JP" altLang="en-US" sz="1600" b="1" dirty="0" smtClean="0">
                <a:solidFill>
                  <a:schemeClr val="tx1"/>
                </a:solidFill>
              </a:rPr>
              <a:t>コードクローンを含むクローンセット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30102073"/>
      </p:ext>
    </p:extLst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1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1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1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1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1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1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1" grpId="0" animBg="1"/>
      <p:bldP spid="16" grpId="0" animBg="1"/>
      <p:bldP spid="17" grpId="0" animBg="1"/>
      <p:bldP spid="23" grpId="0" animBg="1"/>
      <p:bldP spid="23" grpId="1" animBg="1"/>
      <p:bldP spid="2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4000" dirty="0" smtClean="0"/>
              <a:t>評価実験 </a:t>
            </a:r>
            <a:endParaRPr lang="ja-JP" altLang="ja-JP" sz="4000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268412"/>
            <a:ext cx="8785225" cy="5184923"/>
          </a:xfrm>
        </p:spPr>
        <p:txBody>
          <a:bodyPr/>
          <a:lstStyle/>
          <a:p>
            <a:r>
              <a:rPr lang="ja-JP" altLang="en-US" sz="3600" dirty="0" smtClean="0"/>
              <a:t>企業で行われているソフトウェア開発への適用</a:t>
            </a:r>
            <a:endParaRPr lang="en-US" altLang="ja-JP" sz="3600" dirty="0" smtClean="0"/>
          </a:p>
          <a:p>
            <a:pPr lvl="1"/>
            <a:r>
              <a:rPr lang="ja-JP" altLang="en-US" sz="3200" dirty="0" smtClean="0"/>
              <a:t>対象は</a:t>
            </a:r>
            <a:r>
              <a:rPr lang="en-US" altLang="ja-JP" sz="3200" dirty="0" smtClean="0"/>
              <a:t>NEC</a:t>
            </a:r>
            <a:r>
              <a:rPr lang="ja-JP" altLang="en-US" sz="3200" dirty="0" smtClean="0"/>
              <a:t>のウェブアプリケーション開発</a:t>
            </a:r>
            <a:endParaRPr lang="en-US" altLang="ja-JP" sz="3200" dirty="0" smtClean="0"/>
          </a:p>
          <a:p>
            <a:pPr lvl="1"/>
            <a:r>
              <a:rPr lang="ja-JP" altLang="en-US" sz="3200" dirty="0" smtClean="0"/>
              <a:t>開発者にアンケートをとり有用性を評価</a:t>
            </a:r>
            <a:endParaRPr lang="en-US" altLang="ja-JP" sz="3200" dirty="0" smtClean="0"/>
          </a:p>
          <a:p>
            <a:pPr lvl="1"/>
            <a:r>
              <a:rPr lang="ja-JP" altLang="en-US" sz="3200" dirty="0" smtClean="0"/>
              <a:t>適用期間 </a:t>
            </a:r>
            <a:r>
              <a:rPr lang="en-US" altLang="ja-JP" sz="3200" dirty="0" smtClean="0"/>
              <a:t>: 2011/12/18 ~ 2012/1/6</a:t>
            </a:r>
          </a:p>
          <a:p>
            <a:pPr lvl="2"/>
            <a:r>
              <a:rPr lang="en-US" altLang="ja-JP" dirty="0"/>
              <a:t>2011/12/18 </a:t>
            </a:r>
            <a:r>
              <a:rPr lang="ja-JP" altLang="en-US" dirty="0"/>
              <a:t>ソースコードの取得</a:t>
            </a:r>
            <a:r>
              <a:rPr lang="ja-JP" altLang="en-US" dirty="0" smtClean="0"/>
              <a:t>のみ</a:t>
            </a:r>
            <a:endParaRPr lang="en-US" altLang="ja-JP" dirty="0" smtClean="0"/>
          </a:p>
          <a:p>
            <a:pPr lvl="1"/>
            <a:r>
              <a:rPr lang="ja-JP" altLang="en-US" sz="3200" dirty="0" smtClean="0"/>
              <a:t>合計</a:t>
            </a:r>
            <a:r>
              <a:rPr lang="en-US" altLang="ja-JP" sz="3200" dirty="0" smtClean="0"/>
              <a:t>4</a:t>
            </a:r>
            <a:r>
              <a:rPr lang="ja-JP" altLang="en-US" sz="3200" dirty="0" smtClean="0"/>
              <a:t>時点で分析</a:t>
            </a:r>
            <a:endParaRPr lang="en-US" altLang="ja-JP" sz="3200" dirty="0" smtClean="0"/>
          </a:p>
          <a:p>
            <a:pPr lvl="2"/>
            <a:r>
              <a:rPr lang="en-US" altLang="ja-JP" dirty="0" smtClean="0"/>
              <a:t>2011/12/19, 2011/12/28, 2011/12/29, 2012/01/06</a:t>
            </a:r>
          </a:p>
          <a:p>
            <a:pPr marL="914400" lvl="2" indent="0">
              <a:buNone/>
            </a:pPr>
            <a:endParaRPr lang="en-US" altLang="ja-JP" dirty="0" smtClean="0"/>
          </a:p>
          <a:p>
            <a:pPr marL="457200" lvl="1" indent="0">
              <a:buNone/>
            </a:pPr>
            <a:r>
              <a:rPr lang="ja-JP" altLang="en-US" sz="3200" dirty="0" smtClean="0"/>
              <a:t>  </a:t>
            </a:r>
            <a:endParaRPr lang="en-US" altLang="ja-JP" dirty="0" smtClean="0"/>
          </a:p>
          <a:p>
            <a:pPr lvl="2"/>
            <a:endParaRPr lang="en-US" altLang="ja-JP" dirty="0" smtClean="0"/>
          </a:p>
          <a:p>
            <a:pPr marL="914400" lvl="2" indent="0">
              <a:buNone/>
            </a:pPr>
            <a:endParaRPr lang="en-US" altLang="ja-JP" dirty="0" smtClean="0"/>
          </a:p>
          <a:p>
            <a:pPr lvl="1"/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2972057422"/>
      </p:ext>
    </p:extLst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640"/>
            <a:ext cx="8785225" cy="936625"/>
          </a:xfrm>
        </p:spPr>
        <p:txBody>
          <a:bodyPr/>
          <a:lstStyle/>
          <a:p>
            <a:r>
              <a:rPr lang="ja-JP" altLang="en-US" sz="4000" dirty="0" smtClean="0"/>
              <a:t>コードクローンの分類結果</a:t>
            </a:r>
            <a:endParaRPr lang="ja-JP" altLang="ja-JP" sz="4000" dirty="0"/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5015633"/>
              </p:ext>
            </p:extLst>
          </p:nvPr>
        </p:nvGraphicFramePr>
        <p:xfrm>
          <a:off x="395537" y="2324883"/>
          <a:ext cx="8280918" cy="3107735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308145"/>
                <a:gridCol w="1308145"/>
                <a:gridCol w="1308143"/>
                <a:gridCol w="1308147"/>
                <a:gridCol w="1308145"/>
                <a:gridCol w="1740193"/>
              </a:tblGrid>
              <a:tr h="936836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0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分析日</a:t>
                      </a:r>
                      <a:endParaRPr lang="en-US" altLang="ja-JP" sz="2000" b="1" i="0" u="none" strike="noStrike" dirty="0" smtClean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Stable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Modified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Moved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Added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Deleted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543558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2000" u="none" strike="noStrike" dirty="0" smtClean="0">
                          <a:effectLst/>
                        </a:rPr>
                        <a:t>１日目</a:t>
                      </a:r>
                      <a:endParaRPr lang="en-US" altLang="ja-JP" sz="20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 dirty="0">
                          <a:effectLst/>
                        </a:rPr>
                        <a:t>2699</a:t>
                      </a:r>
                      <a:endParaRPr lang="en-US" altLang="ja-JP" sz="20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 dirty="0">
                          <a:effectLst/>
                        </a:rPr>
                        <a:t>2</a:t>
                      </a:r>
                      <a:endParaRPr lang="en-US" altLang="ja-JP" sz="20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 dirty="0">
                          <a:effectLst/>
                        </a:rPr>
                        <a:t>5</a:t>
                      </a:r>
                      <a:endParaRPr lang="en-US" altLang="ja-JP" sz="20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 dirty="0">
                          <a:effectLst/>
                        </a:rPr>
                        <a:t>14</a:t>
                      </a:r>
                      <a:endParaRPr lang="en-US" altLang="ja-JP" sz="20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 dirty="0">
                          <a:effectLst/>
                        </a:rPr>
                        <a:t>17</a:t>
                      </a:r>
                      <a:endParaRPr lang="en-US" altLang="ja-JP" sz="20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54355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/>
                        </a:rPr>
                        <a:t>2</a:t>
                      </a:r>
                      <a:r>
                        <a:rPr lang="ja-JP" alt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/>
                        </a:rPr>
                        <a:t>日目</a:t>
                      </a:r>
                      <a:endParaRPr lang="en-US" altLang="ja-JP" sz="2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>
                          <a:effectLst/>
                        </a:rPr>
                        <a:t>2558</a:t>
                      </a:r>
                      <a:endParaRPr lang="en-US" altLang="ja-JP" sz="2000" b="1" i="0" u="none" strike="noStrike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 dirty="0">
                          <a:effectLst/>
                        </a:rPr>
                        <a:t>20</a:t>
                      </a:r>
                      <a:endParaRPr lang="en-US" altLang="ja-JP" sz="20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 dirty="0">
                          <a:effectLst/>
                        </a:rPr>
                        <a:t>27</a:t>
                      </a:r>
                      <a:endParaRPr lang="en-US" altLang="ja-JP" sz="20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 dirty="0">
                          <a:effectLst/>
                        </a:rPr>
                        <a:t>91</a:t>
                      </a:r>
                      <a:endParaRPr lang="en-US" altLang="ja-JP" sz="20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 dirty="0">
                          <a:effectLst/>
                        </a:rPr>
                        <a:t>83</a:t>
                      </a:r>
                      <a:endParaRPr lang="en-US" altLang="ja-JP" sz="20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54355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/>
                        </a:rPr>
                        <a:t>3</a:t>
                      </a:r>
                      <a:r>
                        <a:rPr lang="ja-JP" alt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/>
                        </a:rPr>
                        <a:t>日目</a:t>
                      </a:r>
                      <a:endParaRPr lang="en-US" altLang="ja-JP" sz="2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>
                          <a:effectLst/>
                        </a:rPr>
                        <a:t>2742</a:t>
                      </a:r>
                      <a:endParaRPr lang="en-US" altLang="ja-JP" sz="2000" b="1" i="0" u="none" strike="noStrike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>
                          <a:effectLst/>
                        </a:rPr>
                        <a:t>1</a:t>
                      </a:r>
                      <a:endParaRPr lang="en-US" altLang="ja-JP" sz="2000" b="1" i="0" u="none" strike="noStrike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 dirty="0">
                          <a:effectLst/>
                        </a:rPr>
                        <a:t>0</a:t>
                      </a:r>
                      <a:endParaRPr lang="en-US" altLang="ja-JP" sz="20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 dirty="0">
                          <a:effectLst/>
                        </a:rPr>
                        <a:t>0</a:t>
                      </a:r>
                      <a:endParaRPr lang="en-US" altLang="ja-JP" sz="20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 dirty="0">
                          <a:effectLst/>
                        </a:rPr>
                        <a:t>5</a:t>
                      </a:r>
                      <a:endParaRPr lang="en-US" altLang="ja-JP" sz="20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540225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/>
                        </a:rPr>
                        <a:t>4</a:t>
                      </a:r>
                      <a:r>
                        <a:rPr lang="ja-JP" alt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/>
                        </a:rPr>
                        <a:t>日目</a:t>
                      </a:r>
                      <a:endParaRPr lang="en-US" altLang="ja-JP" sz="2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 dirty="0">
                          <a:effectLst/>
                        </a:rPr>
                        <a:t>2734</a:t>
                      </a:r>
                      <a:endParaRPr lang="en-US" altLang="ja-JP" sz="20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 dirty="0">
                          <a:effectLst/>
                        </a:rPr>
                        <a:t>0</a:t>
                      </a:r>
                      <a:endParaRPr lang="en-US" altLang="ja-JP" sz="20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>
                          <a:effectLst/>
                        </a:rPr>
                        <a:t>0</a:t>
                      </a:r>
                      <a:endParaRPr lang="en-US" altLang="ja-JP" sz="2000" b="1" i="0" u="none" strike="noStrike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 dirty="0">
                          <a:effectLst/>
                        </a:rPr>
                        <a:t>0</a:t>
                      </a:r>
                      <a:endParaRPr lang="en-US" altLang="ja-JP" sz="20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000" u="none" strike="noStrike" dirty="0">
                          <a:effectLst/>
                        </a:rPr>
                        <a:t>8</a:t>
                      </a:r>
                      <a:endParaRPr lang="en-US" altLang="ja-JP" sz="2000" b="1" i="0" u="none" strike="noStrike" dirty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角丸四角形 6"/>
          <p:cNvSpPr/>
          <p:nvPr/>
        </p:nvSpPr>
        <p:spPr>
          <a:xfrm>
            <a:off x="1763687" y="3116971"/>
            <a:ext cx="1224135" cy="244827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3331593" y="3110785"/>
            <a:ext cx="5168573" cy="2460643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10" name="角丸四角形 9"/>
          <p:cNvSpPr/>
          <p:nvPr/>
        </p:nvSpPr>
        <p:spPr bwMode="auto">
          <a:xfrm>
            <a:off x="4860032" y="5696396"/>
            <a:ext cx="3347864" cy="792088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2000" dirty="0" smtClean="0"/>
              <a:t>変更</a:t>
            </a:r>
            <a:r>
              <a:rPr lang="ja-JP" altLang="en-US" sz="2000" dirty="0"/>
              <a:t>された</a:t>
            </a:r>
            <a:r>
              <a:rPr lang="ja-JP" altLang="en-US" sz="2000" dirty="0" smtClean="0"/>
              <a:t>コードクローンの割合はごくわずか</a:t>
            </a:r>
            <a:endParaRPr kumimoji="0" lang="en-US" altLang="ja-JP" sz="200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  <p:sp>
        <p:nvSpPr>
          <p:cNvPr id="8" name="角丸四角形 7"/>
          <p:cNvSpPr/>
          <p:nvPr/>
        </p:nvSpPr>
        <p:spPr bwMode="auto">
          <a:xfrm>
            <a:off x="251520" y="1370504"/>
            <a:ext cx="8568952" cy="792088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2600" dirty="0" smtClean="0"/>
              <a:t>変更</a:t>
            </a:r>
            <a:r>
              <a:rPr lang="ja-JP" altLang="en-US" sz="2600" dirty="0"/>
              <a:t>された</a:t>
            </a:r>
            <a:r>
              <a:rPr lang="ja-JP" altLang="en-US" sz="2600" dirty="0" smtClean="0"/>
              <a:t>コードクローンの確認コストを削減可能</a:t>
            </a:r>
            <a:endParaRPr kumimoji="0" lang="ja-JP" altLang="en-US" sz="26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5" name="角丸四角形 4"/>
          <p:cNvSpPr/>
          <p:nvPr/>
        </p:nvSpPr>
        <p:spPr bwMode="auto">
          <a:xfrm>
            <a:off x="575555" y="5733256"/>
            <a:ext cx="3600400" cy="504056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ＭＳ Ｐゴシック" pitchFamily="50" charset="-128"/>
              </a:rPr>
              <a:t>大半のコードクローンが</a:t>
            </a:r>
            <a:r>
              <a:rPr kumimoji="0" lang="en-US" altLang="ja-JP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ＭＳ Ｐゴシック" pitchFamily="50" charset="-128"/>
              </a:rPr>
              <a:t>Stable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56123917"/>
      </p:ext>
    </p:extLst>
  </p:cSld>
  <p:clrMapOvr>
    <a:masterClrMapping/>
  </p:clrMapOvr>
  <p:transition advTm="1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1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1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8" grpId="0" animBg="1"/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4000" dirty="0" smtClean="0"/>
              <a:t>アンケート内容</a:t>
            </a:r>
            <a:endParaRPr lang="ja-JP" altLang="ja-JP" sz="4000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268413"/>
            <a:ext cx="8785225" cy="1224483"/>
          </a:xfrm>
        </p:spPr>
        <p:txBody>
          <a:bodyPr/>
          <a:lstStyle/>
          <a:p>
            <a:r>
              <a:rPr lang="ja-JP" altLang="en-US" dirty="0" smtClean="0"/>
              <a:t>システムの有用性に関する質問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保守作業の対象となるコードクローンを確認できたか</a:t>
            </a:r>
            <a:endParaRPr lang="en-US" altLang="ja-JP" dirty="0" smtClean="0"/>
          </a:p>
          <a:p>
            <a:pPr marL="457200" lvl="1" indent="0">
              <a:buNone/>
            </a:pP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/>
          </a:p>
          <a:p>
            <a:r>
              <a:rPr lang="ja-JP" altLang="en-US" dirty="0" smtClean="0"/>
              <a:t>保守作業の対象となるコードクローンに関する質問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既に存在を知っていたか否か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早急な保守作業を行う必要性があるか否か</a:t>
            </a:r>
            <a:endParaRPr lang="en-US" altLang="ja-JP" dirty="0" smtClean="0"/>
          </a:p>
          <a:p>
            <a:pPr lvl="1">
              <a:buNone/>
            </a:pPr>
            <a:endParaRPr lang="en-US" altLang="ja-JP" dirty="0" smtClean="0"/>
          </a:p>
          <a:p>
            <a:endParaRPr lang="en-US" altLang="ja-JP" dirty="0" smtClean="0"/>
          </a:p>
        </p:txBody>
      </p:sp>
      <p:sp>
        <p:nvSpPr>
          <p:cNvPr id="2" name="下矢印 1"/>
          <p:cNvSpPr/>
          <p:nvPr/>
        </p:nvSpPr>
        <p:spPr bwMode="auto">
          <a:xfrm>
            <a:off x="2267744" y="2708920"/>
            <a:ext cx="4752528" cy="1063352"/>
          </a:xfrm>
          <a:prstGeom prst="downArrow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確認できた場合</a:t>
            </a:r>
          </a:p>
        </p:txBody>
      </p:sp>
    </p:spTree>
    <p:extLst>
      <p:ext uri="{BB962C8B-B14F-4D97-AF65-F5344CB8AC3E}">
        <p14:creationId xmlns:p14="http://schemas.microsoft.com/office/powerpoint/2010/main" val="2972057422"/>
      </p:ext>
    </p:extLst>
  </p:cSld>
  <p:clrMapOvr>
    <a:masterClrMapping/>
  </p:clrMapOvr>
  <p:transition advTm="16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4000" dirty="0" smtClean="0"/>
              <a:t>アンケート結果</a:t>
            </a:r>
            <a:endParaRPr lang="ja-JP" altLang="ja-JP" sz="4000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システムの有用性に関する質問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集約の対象となる</a:t>
            </a:r>
            <a:r>
              <a:rPr lang="en-US" altLang="ja-JP" dirty="0" smtClean="0"/>
              <a:t>2</a:t>
            </a:r>
            <a:r>
              <a:rPr lang="ja-JP" altLang="en-US" dirty="0" smtClean="0"/>
              <a:t>つのクローンセットを確認できた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r>
              <a:rPr lang="ja-JP" altLang="en-US" dirty="0" smtClean="0"/>
              <a:t>保守作業の対象となるコードクローンに関する質問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新しく発生したコードクローン</a:t>
            </a:r>
            <a:r>
              <a:rPr lang="en-US" altLang="ja-JP" dirty="0" smtClean="0"/>
              <a:t>(Added</a:t>
            </a:r>
            <a:r>
              <a:rPr lang="ja-JP" altLang="en-US" dirty="0" smtClean="0"/>
              <a:t>クローン</a:t>
            </a:r>
            <a:r>
              <a:rPr lang="en-US" altLang="ja-JP" dirty="0" smtClean="0"/>
              <a:t>)</a:t>
            </a:r>
          </a:p>
          <a:p>
            <a:pPr lvl="1"/>
            <a:r>
              <a:rPr lang="ja-JP" altLang="en-US" dirty="0" smtClean="0"/>
              <a:t>本システムの出力により存在を把握</a:t>
            </a:r>
            <a:r>
              <a:rPr lang="ja-JP" altLang="en-US" dirty="0"/>
              <a:t>できた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早急にコードクローンの集約を行った </a:t>
            </a:r>
            <a:endParaRPr lang="en-US" altLang="ja-JP" dirty="0" smtClean="0"/>
          </a:p>
          <a:p>
            <a:pPr lvl="1">
              <a:buNone/>
            </a:pPr>
            <a:endParaRPr lang="en-US" altLang="ja-JP" dirty="0" smtClean="0"/>
          </a:p>
          <a:p>
            <a:endParaRPr lang="en-US" altLang="ja-JP" dirty="0" smtClean="0"/>
          </a:p>
        </p:txBody>
      </p:sp>
      <p:sp>
        <p:nvSpPr>
          <p:cNvPr id="4" name="角丸四角形 3"/>
          <p:cNvSpPr/>
          <p:nvPr/>
        </p:nvSpPr>
        <p:spPr bwMode="auto">
          <a:xfrm>
            <a:off x="395536" y="5301208"/>
            <a:ext cx="8496944" cy="792088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b="0" i="0" u="none" strike="noStrike" cap="none" normalizeH="0" baseline="0" dirty="0" smtClean="0">
                <a:ln>
                  <a:noFill/>
                </a:ln>
                <a:effectLst/>
              </a:rPr>
              <a:t>開発者は保守作業が</a:t>
            </a:r>
            <a:r>
              <a:rPr lang="ja-JP" altLang="en-US" dirty="0" smtClean="0"/>
              <a:t>必要となるコードクローンを確認できた</a:t>
            </a:r>
            <a:endParaRPr kumimoji="0" lang="ja-JP" altLang="en-US" b="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72057422"/>
      </p:ext>
    </p:extLst>
  </p:cSld>
  <p:clrMapOvr>
    <a:masterClrMapping/>
  </p:clrMapOvr>
  <p:transition advTm="16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まとめと今後の課題</a:t>
            </a:r>
            <a:endParaRPr lang="ja-JP" altLang="ja-JP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268413"/>
            <a:ext cx="9036496" cy="5040312"/>
          </a:xfrm>
        </p:spPr>
        <p:txBody>
          <a:bodyPr/>
          <a:lstStyle/>
          <a:p>
            <a:r>
              <a:rPr lang="ja-JP" altLang="en-US" dirty="0" smtClean="0"/>
              <a:t>まとめ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コード片の編集に基づいたコードクローンの分類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変更されたコードクローンの情報を提供するシステムの開発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評価実験によりシステムの有用性を</a:t>
            </a:r>
            <a:r>
              <a:rPr lang="ja-JP" altLang="en-US" dirty="0"/>
              <a:t>確認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r>
              <a:rPr lang="ja-JP" altLang="en-US" dirty="0" smtClean="0"/>
              <a:t>今後の課題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長期に渡る適用とユーザからのフィードバックの取得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システムのユーザインタフェースの改善</a:t>
            </a:r>
            <a:endParaRPr lang="en-US" altLang="ja-JP" dirty="0" smtClean="0"/>
          </a:p>
          <a:p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481371309"/>
      </p:ext>
    </p:extLst>
  </p:cSld>
  <p:clrMapOvr>
    <a:masterClrMapping/>
  </p:clrMapOvr>
  <p:transition advTm="16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980728"/>
            <a:ext cx="7921625" cy="1368772"/>
          </a:xfrm>
        </p:spPr>
        <p:txBody>
          <a:bodyPr/>
          <a:lstStyle/>
          <a:p>
            <a:r>
              <a:rPr lang="ja-JP" altLang="en-US" sz="3600" dirty="0" smtClean="0"/>
              <a:t>ご清聴ありがとうございました</a:t>
            </a:r>
            <a:endParaRPr lang="ja-JP" altLang="ja-JP" sz="3600" dirty="0"/>
          </a:p>
        </p:txBody>
      </p:sp>
      <p:sp>
        <p:nvSpPr>
          <p:cNvPr id="4" name="サブタイトル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ja-JP" altLang="ja-JP" sz="3600" dirty="0"/>
          </a:p>
        </p:txBody>
      </p:sp>
      <p:sp>
        <p:nvSpPr>
          <p:cNvPr id="4" name="サブタイトル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ja-JP" altLang="ja-JP" sz="3600" dirty="0"/>
          </a:p>
        </p:txBody>
      </p:sp>
      <p:sp>
        <p:nvSpPr>
          <p:cNvPr id="4" name="サブタイトル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  <p:transition advTm="2855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システムの実装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512" y="1412776"/>
            <a:ext cx="8785225" cy="5040312"/>
          </a:xfrm>
        </p:spPr>
        <p:txBody>
          <a:bodyPr/>
          <a:lstStyle/>
          <a:p>
            <a:r>
              <a:rPr kumimoji="1" lang="ja-JP" altLang="en-US" dirty="0" smtClean="0"/>
              <a:t>プラットフォーム </a:t>
            </a:r>
            <a:r>
              <a:rPr kumimoji="1" lang="en-US" altLang="ja-JP" dirty="0" smtClean="0"/>
              <a:t>: </a:t>
            </a:r>
            <a:r>
              <a:rPr lang="en-US" altLang="ja-JP" dirty="0" smtClean="0"/>
              <a:t>Windows7</a:t>
            </a:r>
            <a:endParaRPr kumimoji="1" lang="en-US" altLang="ja-JP" dirty="0" smtClean="0"/>
          </a:p>
          <a:p>
            <a:r>
              <a:rPr lang="ja-JP" altLang="en-US" dirty="0" smtClean="0"/>
              <a:t>開発環境 </a:t>
            </a:r>
            <a:r>
              <a:rPr lang="en-US" altLang="ja-JP" dirty="0" smtClean="0"/>
              <a:t>: Eclipse</a:t>
            </a:r>
            <a:endParaRPr lang="en-US" altLang="ja-JP" dirty="0"/>
          </a:p>
          <a:p>
            <a:r>
              <a:rPr kumimoji="1" lang="ja-JP" altLang="en-US" dirty="0" smtClean="0"/>
              <a:t>実装言語 </a:t>
            </a:r>
            <a:r>
              <a:rPr kumimoji="1" lang="en-US" altLang="ja-JP" dirty="0" smtClean="0"/>
              <a:t>: </a:t>
            </a:r>
            <a:r>
              <a:rPr lang="en-US" altLang="ja-JP" dirty="0" smtClean="0"/>
              <a:t>JAVA</a:t>
            </a:r>
            <a:r>
              <a:rPr lang="ja-JP" altLang="en-US" dirty="0" smtClean="0"/>
              <a:t>言語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1500</a:t>
            </a:r>
            <a:r>
              <a:rPr lang="ja-JP" altLang="en-US" dirty="0" smtClean="0"/>
              <a:t>行程度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45504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メモ 27"/>
          <p:cNvSpPr/>
          <p:nvPr/>
        </p:nvSpPr>
        <p:spPr bwMode="auto">
          <a:xfrm rot="10800000" flipH="1">
            <a:off x="1942973" y="1965947"/>
            <a:ext cx="1368152" cy="1656184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22" name="Freeform 13"/>
          <p:cNvSpPr>
            <a:spLocks/>
          </p:cNvSpPr>
          <p:nvPr/>
        </p:nvSpPr>
        <p:spPr bwMode="auto">
          <a:xfrm>
            <a:off x="2104023" y="2303093"/>
            <a:ext cx="1052425" cy="360040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コードクローンに対する保守作業</a:t>
            </a:r>
            <a:endParaRPr lang="ja-JP" altLang="ja-JP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268413"/>
            <a:ext cx="2420361" cy="648419"/>
          </a:xfrm>
        </p:spPr>
        <p:txBody>
          <a:bodyPr/>
          <a:lstStyle/>
          <a:p>
            <a:r>
              <a:rPr lang="ja-JP" altLang="en-US" dirty="0"/>
              <a:t>同時修正</a:t>
            </a:r>
            <a:endParaRPr lang="en-US" altLang="ja-JP" dirty="0"/>
          </a:p>
        </p:txBody>
      </p:sp>
      <p:sp>
        <p:nvSpPr>
          <p:cNvPr id="40" name="メモ 39"/>
          <p:cNvSpPr/>
          <p:nvPr/>
        </p:nvSpPr>
        <p:spPr bwMode="auto">
          <a:xfrm rot="10800000" flipH="1">
            <a:off x="4851722" y="1965947"/>
            <a:ext cx="1448470" cy="1728192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49" name="直線矢印コネクタ 48"/>
          <p:cNvCxnSpPr/>
          <p:nvPr/>
        </p:nvCxnSpPr>
        <p:spPr bwMode="auto">
          <a:xfrm>
            <a:off x="3170053" y="2492896"/>
            <a:ext cx="1833995" cy="1166"/>
          </a:xfrm>
          <a:prstGeom prst="straightConnector1">
            <a:avLst/>
          </a:prstGeom>
          <a:solidFill>
            <a:schemeClr val="accent2"/>
          </a:solidFill>
          <a:ln w="44450" cap="flat" cmpd="sng" algn="ctr">
            <a:solidFill>
              <a:schemeClr val="accent2"/>
            </a:solidFill>
            <a:prstDash val="solid"/>
            <a:round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54" name="直線矢印コネクタ 53"/>
          <p:cNvCxnSpPr/>
          <p:nvPr/>
        </p:nvCxnSpPr>
        <p:spPr bwMode="auto">
          <a:xfrm flipV="1">
            <a:off x="2643840" y="2663133"/>
            <a:ext cx="30" cy="359717"/>
          </a:xfrm>
          <a:prstGeom prst="straightConnector1">
            <a:avLst/>
          </a:prstGeom>
          <a:solidFill>
            <a:schemeClr val="accent2"/>
          </a:solidFill>
          <a:ln w="44450" cap="flat" cmpd="sng" algn="ctr">
            <a:solidFill>
              <a:schemeClr val="accent2"/>
            </a:solidFill>
            <a:prstDash val="solid"/>
            <a:round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30" name="Freeform 13"/>
          <p:cNvSpPr>
            <a:spLocks/>
          </p:cNvSpPr>
          <p:nvPr/>
        </p:nvSpPr>
        <p:spPr bwMode="auto">
          <a:xfrm>
            <a:off x="2117628" y="3022850"/>
            <a:ext cx="1052425" cy="360040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38" name="Freeform 13"/>
          <p:cNvSpPr>
            <a:spLocks/>
          </p:cNvSpPr>
          <p:nvPr/>
        </p:nvSpPr>
        <p:spPr bwMode="auto">
          <a:xfrm>
            <a:off x="5004048" y="2303093"/>
            <a:ext cx="1114208" cy="417150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cxnSp>
        <p:nvCxnSpPr>
          <p:cNvPr id="51" name="直線矢印コネクタ 50"/>
          <p:cNvCxnSpPr/>
          <p:nvPr/>
        </p:nvCxnSpPr>
        <p:spPr bwMode="auto">
          <a:xfrm flipV="1">
            <a:off x="3159685" y="2663133"/>
            <a:ext cx="1844363" cy="504058"/>
          </a:xfrm>
          <a:prstGeom prst="straightConnector1">
            <a:avLst/>
          </a:prstGeom>
          <a:solidFill>
            <a:schemeClr val="accent2"/>
          </a:solidFill>
          <a:ln w="44450" cap="flat" cmpd="sng" algn="ctr">
            <a:solidFill>
              <a:schemeClr val="accent2"/>
            </a:solidFill>
            <a:prstDash val="solid"/>
            <a:round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31" name="角丸四角形 30"/>
          <p:cNvSpPr/>
          <p:nvPr/>
        </p:nvSpPr>
        <p:spPr>
          <a:xfrm>
            <a:off x="251520" y="2049899"/>
            <a:ext cx="1165583" cy="43204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</a:rPr>
              <a:t>バグ</a:t>
            </a:r>
            <a:r>
              <a:rPr kumimoji="1" lang="ja-JP" altLang="en-US" sz="1600" b="1" dirty="0" smtClean="0">
                <a:solidFill>
                  <a:schemeClr val="tx1"/>
                </a:solidFill>
              </a:rPr>
              <a:t>が存在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cxnSp>
        <p:nvCxnSpPr>
          <p:cNvPr id="32" name="直線矢印コネクタ 31"/>
          <p:cNvCxnSpPr>
            <a:stCxn id="31" idx="3"/>
          </p:cNvCxnSpPr>
          <p:nvPr/>
        </p:nvCxnSpPr>
        <p:spPr bwMode="auto">
          <a:xfrm>
            <a:off x="1417103" y="2265923"/>
            <a:ext cx="634617" cy="147904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34" name="角丸四角形 33"/>
          <p:cNvSpPr/>
          <p:nvPr/>
        </p:nvSpPr>
        <p:spPr>
          <a:xfrm>
            <a:off x="6518051" y="3022850"/>
            <a:ext cx="1294309" cy="43204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</a:rPr>
              <a:t>同時に修正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44" name="Rectangle 3"/>
          <p:cNvSpPr txBox="1">
            <a:spLocks noChangeArrowheads="1"/>
          </p:cNvSpPr>
          <p:nvPr/>
        </p:nvSpPr>
        <p:spPr bwMode="auto">
          <a:xfrm>
            <a:off x="219326" y="3824871"/>
            <a:ext cx="1616369" cy="5524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Char char="l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5000"/>
              <a:buFont typeface="Arial" charset="0"/>
              <a:buChar char="►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dirty="0" smtClean="0"/>
              <a:t>集約</a:t>
            </a:r>
            <a:endParaRPr lang="en-US" altLang="ja-JP" dirty="0"/>
          </a:p>
        </p:txBody>
      </p:sp>
      <p:sp>
        <p:nvSpPr>
          <p:cNvPr id="46" name="メモ 45"/>
          <p:cNvSpPr/>
          <p:nvPr/>
        </p:nvSpPr>
        <p:spPr bwMode="auto">
          <a:xfrm rot="10800000" flipH="1">
            <a:off x="1959794" y="4485903"/>
            <a:ext cx="1368152" cy="1656184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47" name="Freeform 13"/>
          <p:cNvSpPr>
            <a:spLocks/>
          </p:cNvSpPr>
          <p:nvPr/>
        </p:nvSpPr>
        <p:spPr bwMode="auto">
          <a:xfrm>
            <a:off x="2104023" y="4823049"/>
            <a:ext cx="1052425" cy="360040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cxnSp>
        <p:nvCxnSpPr>
          <p:cNvPr id="48" name="直線矢印コネクタ 47"/>
          <p:cNvCxnSpPr/>
          <p:nvPr/>
        </p:nvCxnSpPr>
        <p:spPr bwMode="auto">
          <a:xfrm flipV="1">
            <a:off x="2643840" y="5183089"/>
            <a:ext cx="30" cy="359717"/>
          </a:xfrm>
          <a:prstGeom prst="straightConnector1">
            <a:avLst/>
          </a:prstGeom>
          <a:solidFill>
            <a:schemeClr val="accent2"/>
          </a:solidFill>
          <a:ln w="44450" cap="flat" cmpd="sng" algn="ctr">
            <a:solidFill>
              <a:schemeClr val="accent2"/>
            </a:solidFill>
            <a:prstDash val="solid"/>
            <a:round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50" name="Freeform 13"/>
          <p:cNvSpPr>
            <a:spLocks/>
          </p:cNvSpPr>
          <p:nvPr/>
        </p:nvSpPr>
        <p:spPr bwMode="auto">
          <a:xfrm>
            <a:off x="2117628" y="5542806"/>
            <a:ext cx="1052425" cy="360040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cxnSp>
        <p:nvCxnSpPr>
          <p:cNvPr id="55" name="直線矢印コネクタ 54"/>
          <p:cNvCxnSpPr>
            <a:stCxn id="34" idx="0"/>
          </p:cNvCxnSpPr>
          <p:nvPr/>
        </p:nvCxnSpPr>
        <p:spPr bwMode="auto">
          <a:xfrm flipH="1" flipV="1">
            <a:off x="6102284" y="2483113"/>
            <a:ext cx="1062922" cy="539737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56" name="直線矢印コネクタ 55"/>
          <p:cNvCxnSpPr>
            <a:stCxn id="34" idx="1"/>
          </p:cNvCxnSpPr>
          <p:nvPr/>
        </p:nvCxnSpPr>
        <p:spPr bwMode="auto">
          <a:xfrm flipH="1">
            <a:off x="3327946" y="3238874"/>
            <a:ext cx="3190105" cy="144016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60" name="円/楕円 59"/>
          <p:cNvSpPr/>
          <p:nvPr/>
        </p:nvSpPr>
        <p:spPr bwMode="auto">
          <a:xfrm>
            <a:off x="1483625" y="4640781"/>
            <a:ext cx="2232248" cy="1544661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62" name="角丸四角形 61"/>
          <p:cNvSpPr/>
          <p:nvPr/>
        </p:nvSpPr>
        <p:spPr>
          <a:xfrm>
            <a:off x="6442149" y="4113831"/>
            <a:ext cx="2535537" cy="526951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</a:rPr>
              <a:t>同一メソッドにまとめる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29" name="メモ 28"/>
          <p:cNvSpPr/>
          <p:nvPr/>
        </p:nvSpPr>
        <p:spPr bwMode="auto">
          <a:xfrm rot="10800000" flipH="1">
            <a:off x="4900796" y="4413895"/>
            <a:ext cx="1448470" cy="1771548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33" name="Freeform 13"/>
          <p:cNvSpPr>
            <a:spLocks/>
          </p:cNvSpPr>
          <p:nvPr/>
        </p:nvSpPr>
        <p:spPr bwMode="auto">
          <a:xfrm>
            <a:off x="5098819" y="4681293"/>
            <a:ext cx="1052425" cy="504240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7" name="右矢印 6"/>
          <p:cNvSpPr/>
          <p:nvPr/>
        </p:nvSpPr>
        <p:spPr bwMode="auto">
          <a:xfrm>
            <a:off x="3891858" y="4787097"/>
            <a:ext cx="720080" cy="1085300"/>
          </a:xfrm>
          <a:prstGeom prst="rightArrow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37" name="Line 24"/>
          <p:cNvSpPr>
            <a:spLocks noChangeShapeType="1"/>
          </p:cNvSpPr>
          <p:nvPr/>
        </p:nvSpPr>
        <p:spPr bwMode="auto">
          <a:xfrm>
            <a:off x="5098819" y="5506988"/>
            <a:ext cx="1052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9" name="Line 24"/>
          <p:cNvSpPr>
            <a:spLocks noChangeShapeType="1"/>
          </p:cNvSpPr>
          <p:nvPr/>
        </p:nvSpPr>
        <p:spPr bwMode="auto">
          <a:xfrm>
            <a:off x="5098819" y="5742459"/>
            <a:ext cx="1052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cxnSp>
        <p:nvCxnSpPr>
          <p:cNvPr id="61" name="直線矢印コネクタ 60"/>
          <p:cNvCxnSpPr>
            <a:stCxn id="62" idx="2"/>
          </p:cNvCxnSpPr>
          <p:nvPr/>
        </p:nvCxnSpPr>
        <p:spPr bwMode="auto">
          <a:xfrm flipH="1">
            <a:off x="6300192" y="4640782"/>
            <a:ext cx="1409726" cy="292631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1" name="直線矢印コネクタ 40"/>
          <p:cNvCxnSpPr/>
          <p:nvPr/>
        </p:nvCxnSpPr>
        <p:spPr bwMode="auto">
          <a:xfrm flipH="1" flipV="1">
            <a:off x="3170054" y="2635513"/>
            <a:ext cx="3347997" cy="387337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1728592851"/>
      </p:ext>
    </p:extLst>
  </p:cSld>
  <p:clrMapOvr>
    <a:masterClrMapping/>
  </p:clrMapOvr>
  <p:transition advTm="3773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1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1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1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1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1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1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1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1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1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1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1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8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4" grpId="0" animBg="1"/>
      <p:bldP spid="60" grpId="0" animBg="1"/>
      <p:bldP spid="62" grpId="0" animBg="1"/>
      <p:bldP spid="29" grpId="0" animBg="1"/>
      <p:bldP spid="33" grpId="0" animBg="1"/>
      <p:bldP spid="7" grpId="0" animBg="1"/>
      <p:bldP spid="7" grpId="1" animBg="1"/>
      <p:bldP spid="37" grpId="0" animBg="1"/>
      <p:bldP spid="39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4000" dirty="0" smtClean="0"/>
              <a:t>適用</a:t>
            </a:r>
            <a:r>
              <a:rPr lang="ja-JP" altLang="en-US" sz="4000" dirty="0"/>
              <a:t>結果</a:t>
            </a:r>
            <a:endParaRPr lang="ja-JP" altLang="ja-JP" sz="4000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総クローンセット数の平均 </a:t>
            </a:r>
            <a:r>
              <a:rPr lang="en-US" altLang="ja-JP" dirty="0" smtClean="0"/>
              <a:t>: 873</a:t>
            </a:r>
          </a:p>
          <a:p>
            <a:r>
              <a:rPr lang="ja-JP" altLang="en-US" dirty="0" smtClean="0"/>
              <a:t>変更されたクローンセット </a:t>
            </a:r>
            <a:r>
              <a:rPr lang="en-US" altLang="ja-JP" dirty="0" smtClean="0"/>
              <a:t>: </a:t>
            </a:r>
            <a:r>
              <a:rPr lang="ja-JP" altLang="en-US" dirty="0" smtClean="0"/>
              <a:t>全体の</a:t>
            </a:r>
            <a:r>
              <a:rPr lang="en-US" altLang="ja-JP" dirty="0" smtClean="0"/>
              <a:t>10%</a:t>
            </a:r>
            <a:r>
              <a:rPr lang="ja-JP" altLang="en-US" dirty="0" smtClean="0"/>
              <a:t>未満</a:t>
            </a:r>
            <a:endParaRPr lang="en-US" altLang="ja-JP" dirty="0" smtClean="0"/>
          </a:p>
          <a:p>
            <a:pPr marL="457200" lvl="1" indent="0">
              <a:buNone/>
            </a:pPr>
            <a:r>
              <a:rPr lang="en-US" altLang="ja-JP" dirty="0" smtClean="0"/>
              <a:t> </a:t>
            </a:r>
          </a:p>
          <a:p>
            <a:pPr marL="457200" lvl="1" indent="0">
              <a:buNone/>
            </a:pPr>
            <a:r>
              <a:rPr lang="en-US" altLang="ja-JP" dirty="0" smtClean="0"/>
              <a:t> </a:t>
            </a:r>
          </a:p>
        </p:txBody>
      </p:sp>
      <p:graphicFrame>
        <p:nvGraphicFramePr>
          <p:cNvPr id="14" name="グラフ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6304600"/>
              </p:ext>
            </p:extLst>
          </p:nvPr>
        </p:nvGraphicFramePr>
        <p:xfrm>
          <a:off x="467544" y="2924944"/>
          <a:ext cx="8064896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63099147"/>
      </p:ext>
    </p:extLst>
  </p:cSld>
  <p:clrMapOvr>
    <a:masterClrMapping/>
  </p:clrMapOvr>
  <p:transition advTm="16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4000" dirty="0" smtClean="0"/>
              <a:t>動作実験</a:t>
            </a:r>
            <a:r>
              <a:rPr kumimoji="1" lang="en-US" altLang="ja-JP" sz="4000" dirty="0" smtClean="0"/>
              <a:t>(</a:t>
            </a:r>
            <a:r>
              <a:rPr kumimoji="1" lang="en-US" altLang="ja-JP" sz="4000" dirty="0" err="1" smtClean="0"/>
              <a:t>PostgreSQL</a:t>
            </a:r>
            <a:r>
              <a:rPr lang="ja-JP" altLang="en-US" sz="4000" dirty="0" smtClean="0"/>
              <a:t>適用時</a:t>
            </a:r>
            <a:r>
              <a:rPr kumimoji="1" lang="en-US" altLang="ja-JP" sz="4000" dirty="0" smtClean="0"/>
              <a:t>)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512" y="1412776"/>
            <a:ext cx="8785225" cy="5040312"/>
          </a:xfrm>
        </p:spPr>
        <p:txBody>
          <a:bodyPr/>
          <a:lstStyle/>
          <a:p>
            <a:r>
              <a:rPr lang="ja-JP" altLang="en-US" dirty="0" smtClean="0"/>
              <a:t>分析時間は</a:t>
            </a:r>
            <a:r>
              <a:rPr lang="ja-JP" altLang="en-US" dirty="0"/>
              <a:t>数分</a:t>
            </a:r>
            <a:r>
              <a:rPr lang="ja-JP" altLang="en-US" dirty="0" smtClean="0"/>
              <a:t>程度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CCFinder</a:t>
            </a:r>
            <a:r>
              <a:rPr lang="ja-JP" altLang="en-US" dirty="0" smtClean="0"/>
              <a:t>によるコードクローン検出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Diff</a:t>
            </a:r>
            <a:r>
              <a:rPr lang="ja-JP" altLang="en-US" dirty="0" smtClean="0"/>
              <a:t>の取得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動作環境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OS : Windows 7 Professional</a:t>
            </a:r>
          </a:p>
          <a:p>
            <a:pPr lvl="1"/>
            <a:r>
              <a:rPr lang="en-US" altLang="ja-JP" dirty="0" smtClean="0"/>
              <a:t>CPU : Intel® Xeon® 2.40GHz</a:t>
            </a:r>
          </a:p>
          <a:p>
            <a:pPr lvl="1"/>
            <a:r>
              <a:rPr lang="ja-JP" altLang="en-US" dirty="0" smtClean="0"/>
              <a:t>実装メモリ</a:t>
            </a:r>
            <a:r>
              <a:rPr lang="en-US" altLang="ja-JP" dirty="0" smtClean="0"/>
              <a:t>(RAM) : 16.0 GB</a:t>
            </a:r>
          </a:p>
          <a:p>
            <a:pPr marL="0" indent="0">
              <a:buNone/>
            </a:pPr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63339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>
                <a:latin typeface="+mn-lt"/>
              </a:rPr>
              <a:t>Modified</a:t>
            </a:r>
            <a:endParaRPr kumimoji="1" lang="ja-JP" altLang="en-US" dirty="0">
              <a:latin typeface="+mn-lt"/>
            </a:endParaRPr>
          </a:p>
        </p:txBody>
      </p:sp>
      <p:sp>
        <p:nvSpPr>
          <p:cNvPr id="5" name="コンテンツ プレースホルダー 4"/>
          <p:cNvSpPr txBox="1">
            <a:spLocks/>
          </p:cNvSpPr>
          <p:nvPr/>
        </p:nvSpPr>
        <p:spPr bwMode="auto">
          <a:xfrm>
            <a:off x="251520" y="1556792"/>
            <a:ext cx="4104456" cy="1728192"/>
          </a:xfrm>
          <a:prstGeom prst="rect">
            <a:avLst/>
          </a:prstGeom>
          <a:noFill/>
          <a:ln>
            <a:solidFill>
              <a:schemeClr val="tx2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private static void </a:t>
            </a:r>
            <a:r>
              <a:rPr kumimoji="1" lang="en-US" altLang="ja-JP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assertKeys</a:t>
            </a: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1" lang="en-US" altLang="ja-JP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Iterator</a:t>
            </a: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en-US" altLang="ja-JP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</a:t>
            </a:r>
            <a:r>
              <a:rPr kumimoji="1" lang="en-US" altLang="ja-JP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assertTrue</a:t>
            </a: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1" lang="en-US" altLang="ja-JP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i.hasNext</a:t>
            </a: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());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</a:t>
            </a:r>
            <a:r>
              <a:rPr kumimoji="1" lang="en-US" altLang="ja-JP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assertSame</a:t>
            </a: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(K1, </a:t>
            </a:r>
            <a:r>
              <a:rPr kumimoji="1" lang="en-US" altLang="ja-JP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i.next</a:t>
            </a: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());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</a:t>
            </a:r>
            <a:r>
              <a:rPr kumimoji="1" lang="en-US" altLang="ja-JP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assertTrue</a:t>
            </a: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1" lang="en-US" altLang="ja-JP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i.hasNext</a:t>
            </a: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());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</a:t>
            </a:r>
            <a:r>
              <a:rPr kumimoji="1" lang="en-US" altLang="ja-JP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assertSame</a:t>
            </a: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(K2, </a:t>
            </a:r>
            <a:r>
              <a:rPr kumimoji="1" lang="en-US" altLang="ja-JP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i.next</a:t>
            </a: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());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</a:t>
            </a:r>
            <a:r>
              <a:rPr kumimoji="1" lang="en-US" altLang="ja-JP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assertFalse</a:t>
            </a: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1" lang="en-US" altLang="ja-JP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i.hasNext</a:t>
            </a: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());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}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269776" y="3505076"/>
            <a:ext cx="4104456" cy="181588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dirty="0" smtClean="0">
                <a:latin typeface="+mn-lt"/>
              </a:rPr>
              <a:t>private static void </a:t>
            </a:r>
            <a:r>
              <a:rPr lang="en-US" altLang="ja-JP" sz="1600" dirty="0" err="1" smtClean="0">
                <a:latin typeface="+mn-lt"/>
              </a:rPr>
              <a:t>assertKeys</a:t>
            </a:r>
            <a:r>
              <a:rPr lang="en-US" altLang="ja-JP" sz="1600" dirty="0" smtClean="0">
                <a:latin typeface="+mn-lt"/>
              </a:rPr>
              <a:t>(</a:t>
            </a:r>
            <a:r>
              <a:rPr lang="en-US" altLang="ja-JP" sz="1600" dirty="0" err="1" smtClean="0">
                <a:latin typeface="+mn-lt"/>
              </a:rPr>
              <a:t>Iterator</a:t>
            </a:r>
            <a:r>
              <a:rPr lang="en-US" altLang="ja-JP" sz="1600" dirty="0" smtClean="0">
                <a:latin typeface="+mn-lt"/>
              </a:rPr>
              <a:t> </a:t>
            </a:r>
            <a:r>
              <a:rPr lang="en-US" altLang="ja-JP" sz="1600" dirty="0" err="1" smtClean="0">
                <a:latin typeface="+mn-lt"/>
              </a:rPr>
              <a:t>i</a:t>
            </a:r>
            <a:r>
              <a:rPr lang="en-US" altLang="ja-JP" sz="1600" dirty="0" smtClean="0">
                <a:latin typeface="+mn-lt"/>
              </a:rPr>
              <a:t>) {</a:t>
            </a:r>
          </a:p>
          <a:p>
            <a:r>
              <a:rPr lang="en-US" altLang="ja-JP" sz="1600" dirty="0" smtClean="0">
                <a:latin typeface="+mn-lt"/>
              </a:rPr>
              <a:t>           </a:t>
            </a:r>
            <a:r>
              <a:rPr lang="en-US" altLang="ja-JP" sz="1600" dirty="0" err="1" smtClean="0">
                <a:latin typeface="+mn-lt"/>
              </a:rPr>
              <a:t>assertTrue</a:t>
            </a:r>
            <a:r>
              <a:rPr lang="en-US" altLang="ja-JP" sz="1600" dirty="0" smtClean="0">
                <a:latin typeface="+mn-lt"/>
              </a:rPr>
              <a:t>(</a:t>
            </a:r>
            <a:r>
              <a:rPr lang="en-US" altLang="ja-JP" sz="1600" dirty="0" err="1" smtClean="0">
                <a:latin typeface="+mn-lt"/>
              </a:rPr>
              <a:t>i.hasNext</a:t>
            </a:r>
            <a:r>
              <a:rPr lang="en-US" altLang="ja-JP" sz="1600" dirty="0" smtClean="0">
                <a:latin typeface="+mn-lt"/>
              </a:rPr>
              <a:t>());</a:t>
            </a:r>
          </a:p>
          <a:p>
            <a:r>
              <a:rPr lang="en-US" altLang="ja-JP" sz="1600" dirty="0" smtClean="0">
                <a:latin typeface="+mn-lt"/>
              </a:rPr>
              <a:t> </a:t>
            </a:r>
            <a:r>
              <a:rPr lang="ja-JP" altLang="en-US" sz="1600" dirty="0" smtClean="0">
                <a:latin typeface="+mn-lt"/>
              </a:rPr>
              <a:t>　　　 </a:t>
            </a:r>
            <a:r>
              <a:rPr lang="en-US" altLang="ja-JP" sz="1600" b="1" i="1" u="sng" dirty="0" err="1" smtClean="0">
                <a:solidFill>
                  <a:srgbClr val="FF0000"/>
                </a:solidFill>
                <a:latin typeface="+mn-lt"/>
              </a:rPr>
              <a:t>assertSame</a:t>
            </a:r>
            <a:r>
              <a:rPr lang="en-US" altLang="ja-JP" sz="1600" b="1" i="1" u="sng" dirty="0" smtClean="0">
                <a:solidFill>
                  <a:srgbClr val="FF0000"/>
                </a:solidFill>
                <a:latin typeface="+mn-lt"/>
              </a:rPr>
              <a:t>(K1, </a:t>
            </a:r>
            <a:r>
              <a:rPr lang="en-US" altLang="ja-JP" sz="1600" b="1" i="1" u="sng" dirty="0" err="1" smtClean="0">
                <a:solidFill>
                  <a:srgbClr val="FF0000"/>
                </a:solidFill>
                <a:latin typeface="+mn-lt"/>
              </a:rPr>
              <a:t>i.next</a:t>
            </a:r>
            <a:r>
              <a:rPr lang="en-US" altLang="ja-JP" sz="1600" b="1" i="1" u="sng" dirty="0" smtClean="0">
                <a:solidFill>
                  <a:srgbClr val="FF0000"/>
                </a:solidFill>
                <a:latin typeface="+mn-lt"/>
              </a:rPr>
              <a:t>());</a:t>
            </a:r>
            <a:endParaRPr lang="en-US" altLang="ja-JP" sz="1600" dirty="0" smtClean="0">
              <a:latin typeface="+mn-lt"/>
            </a:endParaRPr>
          </a:p>
          <a:p>
            <a:r>
              <a:rPr lang="en-US" altLang="ja-JP" sz="1600" dirty="0" smtClean="0">
                <a:latin typeface="+mn-lt"/>
              </a:rPr>
              <a:t>           </a:t>
            </a:r>
            <a:r>
              <a:rPr lang="en-US" altLang="ja-JP" sz="1600" dirty="0" err="1" smtClean="0">
                <a:latin typeface="+mn-lt"/>
              </a:rPr>
              <a:t>assertTrue</a:t>
            </a:r>
            <a:r>
              <a:rPr lang="en-US" altLang="ja-JP" sz="1600" dirty="0" smtClean="0">
                <a:latin typeface="+mn-lt"/>
              </a:rPr>
              <a:t>(</a:t>
            </a:r>
            <a:r>
              <a:rPr lang="en-US" altLang="ja-JP" sz="1600" dirty="0" err="1" smtClean="0">
                <a:latin typeface="+mn-lt"/>
              </a:rPr>
              <a:t>i.hasNext</a:t>
            </a:r>
            <a:r>
              <a:rPr lang="en-US" altLang="ja-JP" sz="1600" dirty="0" smtClean="0">
                <a:latin typeface="+mn-lt"/>
              </a:rPr>
              <a:t>());</a:t>
            </a:r>
          </a:p>
          <a:p>
            <a:r>
              <a:rPr lang="en-US" altLang="ja-JP" sz="1600" dirty="0" smtClean="0">
                <a:latin typeface="+mn-lt"/>
              </a:rPr>
              <a:t>           </a:t>
            </a:r>
            <a:r>
              <a:rPr lang="en-US" altLang="ja-JP" sz="1600" b="1" i="1" u="sng" dirty="0" err="1" smtClean="0">
                <a:solidFill>
                  <a:srgbClr val="FF0000"/>
                </a:solidFill>
                <a:latin typeface="+mn-lt"/>
              </a:rPr>
              <a:t>assertSame</a:t>
            </a:r>
            <a:r>
              <a:rPr lang="en-US" altLang="ja-JP" sz="1600" b="1" i="1" u="sng" dirty="0" smtClean="0">
                <a:solidFill>
                  <a:srgbClr val="FF0000"/>
                </a:solidFill>
                <a:latin typeface="+mn-lt"/>
              </a:rPr>
              <a:t>(K1, </a:t>
            </a:r>
            <a:r>
              <a:rPr lang="en-US" altLang="ja-JP" sz="1600" b="1" i="1" u="sng" dirty="0" err="1" smtClean="0">
                <a:solidFill>
                  <a:srgbClr val="FF0000"/>
                </a:solidFill>
                <a:latin typeface="+mn-lt"/>
              </a:rPr>
              <a:t>i.next</a:t>
            </a:r>
            <a:r>
              <a:rPr lang="en-US" altLang="ja-JP" sz="1600" b="1" i="1" u="sng" dirty="0" smtClean="0">
                <a:solidFill>
                  <a:srgbClr val="FF0000"/>
                </a:solidFill>
                <a:latin typeface="+mn-lt"/>
              </a:rPr>
              <a:t>());</a:t>
            </a:r>
            <a:endParaRPr lang="en-US" altLang="ja-JP" sz="1600" dirty="0" smtClean="0">
              <a:latin typeface="+mn-lt"/>
            </a:endParaRPr>
          </a:p>
          <a:p>
            <a:r>
              <a:rPr lang="en-US" altLang="ja-JP" sz="1600" dirty="0" smtClean="0">
                <a:latin typeface="+mn-lt"/>
              </a:rPr>
              <a:t>           </a:t>
            </a:r>
            <a:r>
              <a:rPr lang="en-US" altLang="ja-JP" sz="1600" dirty="0" err="1" smtClean="0">
                <a:latin typeface="+mn-lt"/>
              </a:rPr>
              <a:t>assertFalse</a:t>
            </a:r>
            <a:r>
              <a:rPr lang="en-US" altLang="ja-JP" sz="1600" dirty="0" smtClean="0">
                <a:latin typeface="+mn-lt"/>
              </a:rPr>
              <a:t>(</a:t>
            </a:r>
            <a:r>
              <a:rPr lang="en-US" altLang="ja-JP" sz="1600" dirty="0" err="1" smtClean="0">
                <a:latin typeface="+mn-lt"/>
              </a:rPr>
              <a:t>i.hasNext</a:t>
            </a:r>
            <a:r>
              <a:rPr lang="en-US" altLang="ja-JP" sz="1600" dirty="0" smtClean="0">
                <a:latin typeface="+mn-lt"/>
              </a:rPr>
              <a:t>());</a:t>
            </a:r>
          </a:p>
          <a:p>
            <a:r>
              <a:rPr lang="en-US" altLang="ja-JP" sz="1600" dirty="0" smtClean="0">
                <a:latin typeface="+mn-lt"/>
              </a:rPr>
              <a:t> }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251520" y="5661248"/>
            <a:ext cx="42484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400" dirty="0" smtClean="0">
                <a:latin typeface="+mn-lt"/>
              </a:rPr>
              <a:t>旧バージョン</a:t>
            </a:r>
            <a:endParaRPr lang="en-US" altLang="ja-JP" sz="2400" dirty="0" smtClean="0">
              <a:latin typeface="+mn-lt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436096" y="5733256"/>
            <a:ext cx="31683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 smtClean="0">
                <a:latin typeface="+mn-lt"/>
              </a:rPr>
              <a:t>最新バージョン</a:t>
            </a:r>
            <a:endParaRPr lang="en-US" altLang="ja-JP" sz="2400" dirty="0" smtClean="0">
              <a:latin typeface="+mn-lt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4644008" y="3501008"/>
            <a:ext cx="4176464" cy="181588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dirty="0" smtClean="0">
                <a:latin typeface="+mn-lt"/>
              </a:rPr>
              <a:t>private static void </a:t>
            </a:r>
            <a:r>
              <a:rPr lang="en-US" altLang="ja-JP" sz="1600" dirty="0" err="1" smtClean="0">
                <a:latin typeface="+mn-lt"/>
              </a:rPr>
              <a:t>assertKeys</a:t>
            </a:r>
            <a:r>
              <a:rPr lang="en-US" altLang="ja-JP" sz="1600" dirty="0" smtClean="0">
                <a:latin typeface="+mn-lt"/>
              </a:rPr>
              <a:t>(</a:t>
            </a:r>
            <a:r>
              <a:rPr lang="en-US" altLang="ja-JP" sz="1600" dirty="0" err="1" smtClean="0">
                <a:latin typeface="+mn-lt"/>
              </a:rPr>
              <a:t>Iterator</a:t>
            </a:r>
            <a:r>
              <a:rPr lang="en-US" altLang="ja-JP" sz="1600" dirty="0" smtClean="0">
                <a:latin typeface="+mn-lt"/>
              </a:rPr>
              <a:t> </a:t>
            </a:r>
            <a:r>
              <a:rPr lang="en-US" altLang="ja-JP" sz="1600" dirty="0" err="1" smtClean="0">
                <a:latin typeface="+mn-lt"/>
              </a:rPr>
              <a:t>i</a:t>
            </a:r>
            <a:r>
              <a:rPr lang="en-US" altLang="ja-JP" sz="1600" dirty="0" smtClean="0">
                <a:latin typeface="+mn-lt"/>
              </a:rPr>
              <a:t>) {</a:t>
            </a:r>
          </a:p>
          <a:p>
            <a:r>
              <a:rPr lang="en-US" altLang="ja-JP" sz="1600" dirty="0" smtClean="0">
                <a:latin typeface="+mn-lt"/>
              </a:rPr>
              <a:t>           </a:t>
            </a:r>
            <a:r>
              <a:rPr lang="en-US" altLang="ja-JP" sz="1600" dirty="0" err="1" smtClean="0">
                <a:latin typeface="+mn-lt"/>
              </a:rPr>
              <a:t>assertTrue</a:t>
            </a:r>
            <a:r>
              <a:rPr lang="en-US" altLang="ja-JP" sz="1600" dirty="0" smtClean="0">
                <a:latin typeface="+mn-lt"/>
              </a:rPr>
              <a:t>(</a:t>
            </a:r>
            <a:r>
              <a:rPr lang="en-US" altLang="ja-JP" sz="1600" dirty="0" err="1" smtClean="0">
                <a:latin typeface="+mn-lt"/>
              </a:rPr>
              <a:t>i.hasNext</a:t>
            </a:r>
            <a:r>
              <a:rPr lang="en-US" altLang="ja-JP" sz="1600" dirty="0" smtClean="0">
                <a:latin typeface="+mn-lt"/>
              </a:rPr>
              <a:t>());</a:t>
            </a:r>
          </a:p>
          <a:p>
            <a:r>
              <a:rPr lang="en-US" altLang="ja-JP" sz="1600" b="1" dirty="0" smtClean="0">
                <a:solidFill>
                  <a:srgbClr val="00B050"/>
                </a:solidFill>
                <a:latin typeface="+mn-lt"/>
              </a:rPr>
              <a:t>           </a:t>
            </a:r>
            <a:r>
              <a:rPr lang="en-US" altLang="ja-JP" sz="1600" b="1" i="1" u="sng" dirty="0" err="1" smtClean="0">
                <a:solidFill>
                  <a:srgbClr val="FF0000"/>
                </a:solidFill>
                <a:latin typeface="+mn-lt"/>
              </a:rPr>
              <a:t>assertSame</a:t>
            </a:r>
            <a:r>
              <a:rPr lang="en-US" altLang="ja-JP" sz="1600" b="1" i="1" u="sng" dirty="0" smtClean="0">
                <a:solidFill>
                  <a:srgbClr val="FF0000"/>
                </a:solidFill>
                <a:latin typeface="+mn-lt"/>
              </a:rPr>
              <a:t>(S1, </a:t>
            </a:r>
            <a:r>
              <a:rPr lang="en-US" altLang="ja-JP" sz="1600" b="1" i="1" u="sng" dirty="0" err="1" smtClean="0">
                <a:solidFill>
                  <a:srgbClr val="FF0000"/>
                </a:solidFill>
                <a:latin typeface="+mn-lt"/>
              </a:rPr>
              <a:t>i.next</a:t>
            </a:r>
            <a:r>
              <a:rPr lang="en-US" altLang="ja-JP" sz="1600" b="1" i="1" u="sng" dirty="0" smtClean="0">
                <a:solidFill>
                  <a:srgbClr val="FF0000"/>
                </a:solidFill>
                <a:latin typeface="+mn-lt"/>
              </a:rPr>
              <a:t>());</a:t>
            </a:r>
          </a:p>
          <a:p>
            <a:r>
              <a:rPr lang="en-US" altLang="ja-JP" sz="1600" dirty="0" smtClean="0">
                <a:latin typeface="+mn-lt"/>
              </a:rPr>
              <a:t>           </a:t>
            </a:r>
            <a:r>
              <a:rPr lang="en-US" altLang="ja-JP" sz="1600" dirty="0" err="1" smtClean="0">
                <a:latin typeface="+mn-lt"/>
              </a:rPr>
              <a:t>assertTrue</a:t>
            </a:r>
            <a:r>
              <a:rPr lang="en-US" altLang="ja-JP" sz="1600" dirty="0" smtClean="0">
                <a:latin typeface="+mn-lt"/>
              </a:rPr>
              <a:t>(</a:t>
            </a:r>
            <a:r>
              <a:rPr lang="en-US" altLang="ja-JP" sz="1600" dirty="0" err="1" smtClean="0">
                <a:latin typeface="+mn-lt"/>
              </a:rPr>
              <a:t>i.hasNext</a:t>
            </a:r>
            <a:r>
              <a:rPr lang="en-US" altLang="ja-JP" sz="1600" dirty="0" smtClean="0">
                <a:latin typeface="+mn-lt"/>
              </a:rPr>
              <a:t>());</a:t>
            </a:r>
          </a:p>
          <a:p>
            <a:r>
              <a:rPr lang="en-US" altLang="ja-JP" sz="1600" b="1" dirty="0" smtClean="0">
                <a:solidFill>
                  <a:srgbClr val="00B050"/>
                </a:solidFill>
                <a:latin typeface="+mn-lt"/>
              </a:rPr>
              <a:t>           </a:t>
            </a:r>
            <a:r>
              <a:rPr lang="en-US" altLang="ja-JP" sz="1600" b="1" i="1" u="sng" dirty="0" err="1" smtClean="0">
                <a:solidFill>
                  <a:srgbClr val="FF0000"/>
                </a:solidFill>
                <a:latin typeface="+mn-lt"/>
              </a:rPr>
              <a:t>assertSame</a:t>
            </a:r>
            <a:r>
              <a:rPr lang="en-US" altLang="ja-JP" sz="1600" b="1" i="1" u="sng" dirty="0" smtClean="0">
                <a:solidFill>
                  <a:srgbClr val="FF0000"/>
                </a:solidFill>
                <a:latin typeface="+mn-lt"/>
              </a:rPr>
              <a:t>(S2, </a:t>
            </a:r>
            <a:r>
              <a:rPr lang="en-US" altLang="ja-JP" sz="1600" b="1" i="1" u="sng" dirty="0" err="1" smtClean="0">
                <a:solidFill>
                  <a:srgbClr val="FF0000"/>
                </a:solidFill>
                <a:latin typeface="+mn-lt"/>
              </a:rPr>
              <a:t>i.next</a:t>
            </a:r>
            <a:r>
              <a:rPr lang="en-US" altLang="ja-JP" sz="1600" b="1" i="1" u="sng" dirty="0" smtClean="0">
                <a:solidFill>
                  <a:srgbClr val="FF0000"/>
                </a:solidFill>
                <a:latin typeface="+mn-lt"/>
              </a:rPr>
              <a:t>());</a:t>
            </a:r>
          </a:p>
          <a:p>
            <a:r>
              <a:rPr lang="en-US" altLang="ja-JP" sz="1600" dirty="0" smtClean="0">
                <a:latin typeface="+mn-lt"/>
              </a:rPr>
              <a:t>           </a:t>
            </a:r>
            <a:r>
              <a:rPr lang="en-US" altLang="ja-JP" sz="1600" dirty="0" err="1" smtClean="0">
                <a:latin typeface="+mn-lt"/>
              </a:rPr>
              <a:t>assertFalse</a:t>
            </a:r>
            <a:r>
              <a:rPr lang="en-US" altLang="ja-JP" sz="1600" dirty="0" smtClean="0">
                <a:latin typeface="+mn-lt"/>
              </a:rPr>
              <a:t>(</a:t>
            </a:r>
            <a:r>
              <a:rPr lang="en-US" altLang="ja-JP" sz="1600" dirty="0" err="1" smtClean="0">
                <a:latin typeface="+mn-lt"/>
              </a:rPr>
              <a:t>i.hasNext</a:t>
            </a:r>
            <a:r>
              <a:rPr lang="en-US" altLang="ja-JP" sz="1600" dirty="0" smtClean="0">
                <a:latin typeface="+mn-lt"/>
              </a:rPr>
              <a:t>());</a:t>
            </a:r>
          </a:p>
          <a:p>
            <a:r>
              <a:rPr lang="en-US" altLang="ja-JP" sz="1600" dirty="0" smtClean="0">
                <a:latin typeface="+mn-lt"/>
              </a:rPr>
              <a:t> }</a:t>
            </a:r>
          </a:p>
        </p:txBody>
      </p:sp>
      <p:sp>
        <p:nvSpPr>
          <p:cNvPr id="10" name="右矢印 9"/>
          <p:cNvSpPr/>
          <p:nvPr/>
        </p:nvSpPr>
        <p:spPr>
          <a:xfrm>
            <a:off x="3851920" y="4005064"/>
            <a:ext cx="1144618" cy="883327"/>
          </a:xfrm>
          <a:prstGeom prst="rightArrow">
            <a:avLst/>
          </a:prstGeom>
          <a:solidFill>
            <a:srgbClr val="FFC000"/>
          </a:solidFill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編集</a:t>
            </a:r>
            <a:endParaRPr kumimoji="1" lang="ja-JP" altLang="en-US" b="1" dirty="0"/>
          </a:p>
        </p:txBody>
      </p:sp>
      <p:cxnSp>
        <p:nvCxnSpPr>
          <p:cNvPr id="11" name="直線コネクタ 10"/>
          <p:cNvCxnSpPr/>
          <p:nvPr/>
        </p:nvCxnSpPr>
        <p:spPr>
          <a:xfrm>
            <a:off x="2195736" y="3284984"/>
            <a:ext cx="0" cy="21602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コンテンツ プレースホルダー 4"/>
          <p:cNvSpPr txBox="1">
            <a:spLocks/>
          </p:cNvSpPr>
          <p:nvPr/>
        </p:nvSpPr>
        <p:spPr>
          <a:xfrm>
            <a:off x="4644008" y="1556792"/>
            <a:ext cx="4176464" cy="1728192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r>
              <a:rPr lang="en-US" altLang="ja-JP" sz="1600" dirty="0" smtClean="0">
                <a:latin typeface="+mn-lt"/>
              </a:rPr>
              <a:t>private static void </a:t>
            </a:r>
            <a:r>
              <a:rPr lang="en-US" altLang="ja-JP" sz="1600" dirty="0" err="1" smtClean="0">
                <a:latin typeface="+mn-lt"/>
              </a:rPr>
              <a:t>assertKeys</a:t>
            </a:r>
            <a:r>
              <a:rPr lang="en-US" altLang="ja-JP" sz="1600" dirty="0" smtClean="0">
                <a:latin typeface="+mn-lt"/>
              </a:rPr>
              <a:t>(</a:t>
            </a:r>
            <a:r>
              <a:rPr lang="en-US" altLang="ja-JP" sz="1600" dirty="0" err="1" smtClean="0">
                <a:latin typeface="+mn-lt"/>
              </a:rPr>
              <a:t>Iterator</a:t>
            </a:r>
            <a:r>
              <a:rPr lang="en-US" altLang="ja-JP" sz="1600" dirty="0" smtClean="0">
                <a:latin typeface="+mn-lt"/>
              </a:rPr>
              <a:t> </a:t>
            </a:r>
            <a:r>
              <a:rPr lang="en-US" altLang="ja-JP" sz="1600" dirty="0" err="1" smtClean="0">
                <a:latin typeface="+mn-lt"/>
              </a:rPr>
              <a:t>i</a:t>
            </a:r>
            <a:r>
              <a:rPr lang="en-US" altLang="ja-JP" sz="1600" dirty="0" smtClean="0">
                <a:latin typeface="+mn-lt"/>
              </a:rPr>
              <a:t>) {</a:t>
            </a:r>
          </a:p>
          <a:p>
            <a:r>
              <a:rPr lang="en-US" altLang="ja-JP" sz="1600" dirty="0" smtClean="0">
                <a:latin typeface="+mn-lt"/>
              </a:rPr>
              <a:t>           </a:t>
            </a:r>
            <a:r>
              <a:rPr lang="en-US" altLang="ja-JP" sz="1600" dirty="0" err="1" smtClean="0">
                <a:latin typeface="+mn-lt"/>
              </a:rPr>
              <a:t>assertTrue</a:t>
            </a:r>
            <a:r>
              <a:rPr lang="en-US" altLang="ja-JP" sz="1600" dirty="0" smtClean="0">
                <a:latin typeface="+mn-lt"/>
              </a:rPr>
              <a:t>(</a:t>
            </a:r>
            <a:r>
              <a:rPr lang="en-US" altLang="ja-JP" sz="1600" dirty="0" err="1" smtClean="0">
                <a:latin typeface="+mn-lt"/>
              </a:rPr>
              <a:t>i.hasNext</a:t>
            </a:r>
            <a:r>
              <a:rPr lang="en-US" altLang="ja-JP" sz="1600" dirty="0" smtClean="0">
                <a:latin typeface="+mn-lt"/>
              </a:rPr>
              <a:t>());</a:t>
            </a:r>
          </a:p>
          <a:p>
            <a:r>
              <a:rPr lang="en-US" altLang="ja-JP" sz="1600" dirty="0" smtClean="0">
                <a:latin typeface="+mn-lt"/>
              </a:rPr>
              <a:t>           </a:t>
            </a:r>
            <a:r>
              <a:rPr lang="en-US" altLang="ja-JP" sz="1600" dirty="0" err="1" smtClean="0">
                <a:latin typeface="+mn-lt"/>
              </a:rPr>
              <a:t>assertSame</a:t>
            </a:r>
            <a:r>
              <a:rPr lang="en-US" altLang="ja-JP" sz="1600" dirty="0" smtClean="0">
                <a:latin typeface="+mn-lt"/>
              </a:rPr>
              <a:t>(K1, </a:t>
            </a:r>
            <a:r>
              <a:rPr lang="en-US" altLang="ja-JP" sz="1600" dirty="0" err="1" smtClean="0">
                <a:latin typeface="+mn-lt"/>
              </a:rPr>
              <a:t>i.next</a:t>
            </a:r>
            <a:r>
              <a:rPr lang="en-US" altLang="ja-JP" sz="1600" dirty="0" smtClean="0">
                <a:latin typeface="+mn-lt"/>
              </a:rPr>
              <a:t>());</a:t>
            </a:r>
          </a:p>
          <a:p>
            <a:r>
              <a:rPr lang="en-US" altLang="ja-JP" sz="1600" dirty="0" smtClean="0">
                <a:latin typeface="+mn-lt"/>
              </a:rPr>
              <a:t>           </a:t>
            </a:r>
            <a:r>
              <a:rPr lang="en-US" altLang="ja-JP" sz="1600" dirty="0" err="1" smtClean="0">
                <a:latin typeface="+mn-lt"/>
              </a:rPr>
              <a:t>assertTrue</a:t>
            </a:r>
            <a:r>
              <a:rPr lang="en-US" altLang="ja-JP" sz="1600" dirty="0" smtClean="0">
                <a:latin typeface="+mn-lt"/>
              </a:rPr>
              <a:t>(</a:t>
            </a:r>
            <a:r>
              <a:rPr lang="en-US" altLang="ja-JP" sz="1600" dirty="0" err="1" smtClean="0">
                <a:latin typeface="+mn-lt"/>
              </a:rPr>
              <a:t>i.hasNext</a:t>
            </a:r>
            <a:r>
              <a:rPr lang="en-US" altLang="ja-JP" sz="1600" dirty="0" smtClean="0">
                <a:latin typeface="+mn-lt"/>
              </a:rPr>
              <a:t>());</a:t>
            </a:r>
          </a:p>
          <a:p>
            <a:r>
              <a:rPr lang="en-US" altLang="ja-JP" sz="1600" dirty="0" smtClean="0">
                <a:latin typeface="+mn-lt"/>
              </a:rPr>
              <a:t>           </a:t>
            </a:r>
            <a:r>
              <a:rPr lang="en-US" altLang="ja-JP" sz="1600" dirty="0" err="1" smtClean="0">
                <a:latin typeface="+mn-lt"/>
              </a:rPr>
              <a:t>assertSame</a:t>
            </a:r>
            <a:r>
              <a:rPr lang="en-US" altLang="ja-JP" sz="1600" dirty="0" smtClean="0">
                <a:latin typeface="+mn-lt"/>
              </a:rPr>
              <a:t>(K2, </a:t>
            </a:r>
            <a:r>
              <a:rPr lang="en-US" altLang="ja-JP" sz="1600" dirty="0" err="1" smtClean="0">
                <a:latin typeface="+mn-lt"/>
              </a:rPr>
              <a:t>i.next</a:t>
            </a:r>
            <a:r>
              <a:rPr lang="en-US" altLang="ja-JP" sz="1600" dirty="0" smtClean="0">
                <a:latin typeface="+mn-lt"/>
              </a:rPr>
              <a:t>());</a:t>
            </a:r>
          </a:p>
          <a:p>
            <a:r>
              <a:rPr lang="en-US" altLang="ja-JP" sz="1600" dirty="0" smtClean="0">
                <a:latin typeface="+mn-lt"/>
              </a:rPr>
              <a:t>           </a:t>
            </a:r>
            <a:r>
              <a:rPr lang="en-US" altLang="ja-JP" sz="1600" dirty="0" err="1" smtClean="0">
                <a:latin typeface="+mn-lt"/>
              </a:rPr>
              <a:t>assertFalse</a:t>
            </a:r>
            <a:r>
              <a:rPr lang="en-US" altLang="ja-JP" sz="1600" dirty="0" smtClean="0">
                <a:latin typeface="+mn-lt"/>
              </a:rPr>
              <a:t>(</a:t>
            </a:r>
            <a:r>
              <a:rPr lang="en-US" altLang="ja-JP" sz="1600" dirty="0" err="1" smtClean="0">
                <a:latin typeface="+mn-lt"/>
              </a:rPr>
              <a:t>i.hasNext</a:t>
            </a:r>
            <a:r>
              <a:rPr lang="en-US" altLang="ja-JP" sz="1600" dirty="0" smtClean="0">
                <a:latin typeface="+mn-lt"/>
              </a:rPr>
              <a:t>());</a:t>
            </a:r>
          </a:p>
          <a:p>
            <a:r>
              <a:rPr lang="en-US" altLang="ja-JP" sz="1600" dirty="0" smtClean="0">
                <a:latin typeface="+mn-lt"/>
              </a:rPr>
              <a:t> }</a:t>
            </a:r>
          </a:p>
        </p:txBody>
      </p:sp>
      <p:cxnSp>
        <p:nvCxnSpPr>
          <p:cNvPr id="13" name="直線コネクタ 12"/>
          <p:cNvCxnSpPr/>
          <p:nvPr/>
        </p:nvCxnSpPr>
        <p:spPr>
          <a:xfrm>
            <a:off x="6876256" y="3284984"/>
            <a:ext cx="0" cy="21602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右矢印 13"/>
          <p:cNvSpPr/>
          <p:nvPr/>
        </p:nvSpPr>
        <p:spPr>
          <a:xfrm>
            <a:off x="3851920" y="1916832"/>
            <a:ext cx="1144618" cy="936104"/>
          </a:xfrm>
          <a:prstGeom prst="rightArrow">
            <a:avLst/>
          </a:prstGeom>
          <a:solidFill>
            <a:srgbClr val="FFC000"/>
          </a:solidFill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>
                <a:latin typeface="+mn-lt"/>
              </a:rPr>
              <a:t>Moved,Deleted</a:t>
            </a:r>
            <a:endParaRPr kumimoji="1" lang="ja-JP" altLang="en-US" dirty="0">
              <a:latin typeface="+mn-lt"/>
            </a:endParaRPr>
          </a:p>
        </p:txBody>
      </p:sp>
      <p:sp>
        <p:nvSpPr>
          <p:cNvPr id="5" name="コンテンツ プレースホルダー 4"/>
          <p:cNvSpPr txBox="1">
            <a:spLocks/>
          </p:cNvSpPr>
          <p:nvPr/>
        </p:nvSpPr>
        <p:spPr bwMode="auto">
          <a:xfrm>
            <a:off x="251520" y="1556792"/>
            <a:ext cx="4104456" cy="1728192"/>
          </a:xfrm>
          <a:prstGeom prst="rect">
            <a:avLst/>
          </a:prstGeom>
          <a:noFill/>
          <a:ln>
            <a:solidFill>
              <a:schemeClr val="tx2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private static void </a:t>
            </a:r>
            <a:r>
              <a:rPr kumimoji="1" lang="en-US" altLang="ja-JP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assertKeys</a:t>
            </a: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1" lang="en-US" altLang="ja-JP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Iterator</a:t>
            </a: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en-US" altLang="ja-JP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</a:t>
            </a:r>
            <a:r>
              <a:rPr kumimoji="1" lang="en-US" altLang="ja-JP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assertTrue</a:t>
            </a: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1" lang="en-US" altLang="ja-JP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i.hasNext</a:t>
            </a: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());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</a:t>
            </a:r>
            <a:r>
              <a:rPr kumimoji="1" lang="en-US" altLang="ja-JP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assertSame</a:t>
            </a: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(K1, </a:t>
            </a:r>
            <a:r>
              <a:rPr kumimoji="1" lang="en-US" altLang="ja-JP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i.next</a:t>
            </a: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());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</a:t>
            </a:r>
            <a:r>
              <a:rPr kumimoji="1" lang="en-US" altLang="ja-JP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assertTrue</a:t>
            </a: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1" lang="en-US" altLang="ja-JP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i.hasNext</a:t>
            </a: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());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</a:t>
            </a:r>
            <a:r>
              <a:rPr kumimoji="1" lang="en-US" altLang="ja-JP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assertSame</a:t>
            </a: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(K2, </a:t>
            </a:r>
            <a:r>
              <a:rPr kumimoji="1" lang="en-US" altLang="ja-JP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i.next</a:t>
            </a: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());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</a:t>
            </a:r>
            <a:r>
              <a:rPr kumimoji="1" lang="en-US" altLang="ja-JP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assertFalse</a:t>
            </a: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1" lang="en-US" altLang="ja-JP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i.hasNext</a:t>
            </a: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());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}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269776" y="3505076"/>
            <a:ext cx="4104456" cy="181588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dirty="0" smtClean="0">
                <a:latin typeface="+mn-lt"/>
              </a:rPr>
              <a:t>private static void </a:t>
            </a:r>
            <a:r>
              <a:rPr lang="en-US" altLang="ja-JP" sz="1600" dirty="0" err="1" smtClean="0">
                <a:latin typeface="+mn-lt"/>
              </a:rPr>
              <a:t>assertKeys</a:t>
            </a:r>
            <a:r>
              <a:rPr lang="en-US" altLang="ja-JP" sz="1600" dirty="0" smtClean="0">
                <a:latin typeface="+mn-lt"/>
              </a:rPr>
              <a:t>(</a:t>
            </a:r>
            <a:r>
              <a:rPr lang="en-US" altLang="ja-JP" sz="1600" dirty="0" err="1" smtClean="0">
                <a:latin typeface="+mn-lt"/>
              </a:rPr>
              <a:t>Iterator</a:t>
            </a:r>
            <a:r>
              <a:rPr lang="en-US" altLang="ja-JP" sz="1600" dirty="0" smtClean="0">
                <a:latin typeface="+mn-lt"/>
              </a:rPr>
              <a:t> </a:t>
            </a:r>
            <a:r>
              <a:rPr lang="en-US" altLang="ja-JP" sz="1600" dirty="0" err="1" smtClean="0">
                <a:latin typeface="+mn-lt"/>
              </a:rPr>
              <a:t>i</a:t>
            </a:r>
            <a:r>
              <a:rPr lang="en-US" altLang="ja-JP" sz="1600" dirty="0" smtClean="0">
                <a:latin typeface="+mn-lt"/>
              </a:rPr>
              <a:t>) {</a:t>
            </a:r>
          </a:p>
          <a:p>
            <a:r>
              <a:rPr lang="en-US" altLang="ja-JP" sz="1600" dirty="0" smtClean="0">
                <a:latin typeface="+mn-lt"/>
              </a:rPr>
              <a:t>           </a:t>
            </a:r>
            <a:r>
              <a:rPr lang="en-US" altLang="ja-JP" sz="1600" dirty="0" err="1" smtClean="0">
                <a:latin typeface="+mn-lt"/>
              </a:rPr>
              <a:t>assertTrue</a:t>
            </a:r>
            <a:r>
              <a:rPr lang="en-US" altLang="ja-JP" sz="1600" dirty="0" smtClean="0">
                <a:latin typeface="+mn-lt"/>
              </a:rPr>
              <a:t>(</a:t>
            </a:r>
            <a:r>
              <a:rPr lang="en-US" altLang="ja-JP" sz="1600" dirty="0" err="1" smtClean="0">
                <a:latin typeface="+mn-lt"/>
              </a:rPr>
              <a:t>i.hasNext</a:t>
            </a:r>
            <a:r>
              <a:rPr lang="en-US" altLang="ja-JP" sz="1600" dirty="0" smtClean="0">
                <a:latin typeface="+mn-lt"/>
              </a:rPr>
              <a:t>());</a:t>
            </a:r>
          </a:p>
          <a:p>
            <a:r>
              <a:rPr lang="en-US" altLang="ja-JP" sz="1600" dirty="0" smtClean="0">
                <a:latin typeface="+mn-lt"/>
              </a:rPr>
              <a:t> </a:t>
            </a:r>
            <a:r>
              <a:rPr lang="ja-JP" altLang="en-US" sz="1600" dirty="0" smtClean="0">
                <a:latin typeface="+mn-lt"/>
              </a:rPr>
              <a:t>　　　   </a:t>
            </a:r>
            <a:r>
              <a:rPr lang="en-US" altLang="ja-JP" sz="1600" dirty="0" err="1" smtClean="0">
                <a:latin typeface="+mn-lt"/>
              </a:rPr>
              <a:t>assertSame</a:t>
            </a:r>
            <a:r>
              <a:rPr lang="en-US" altLang="ja-JP" sz="1600" dirty="0" smtClean="0">
                <a:latin typeface="+mn-lt"/>
              </a:rPr>
              <a:t>(K1, </a:t>
            </a:r>
            <a:r>
              <a:rPr lang="en-US" altLang="ja-JP" sz="1600" dirty="0" err="1" smtClean="0">
                <a:latin typeface="+mn-lt"/>
              </a:rPr>
              <a:t>i.next</a:t>
            </a:r>
            <a:r>
              <a:rPr lang="en-US" altLang="ja-JP" sz="1600" dirty="0" smtClean="0">
                <a:latin typeface="+mn-lt"/>
              </a:rPr>
              <a:t>());</a:t>
            </a:r>
          </a:p>
          <a:p>
            <a:r>
              <a:rPr lang="en-US" altLang="ja-JP" sz="1600" dirty="0" smtClean="0">
                <a:latin typeface="+mn-lt"/>
              </a:rPr>
              <a:t>           </a:t>
            </a:r>
            <a:r>
              <a:rPr lang="en-US" altLang="ja-JP" sz="1600" dirty="0" err="1" smtClean="0">
                <a:latin typeface="+mn-lt"/>
              </a:rPr>
              <a:t>assertTrue</a:t>
            </a:r>
            <a:r>
              <a:rPr lang="en-US" altLang="ja-JP" sz="1600" dirty="0" smtClean="0">
                <a:latin typeface="+mn-lt"/>
              </a:rPr>
              <a:t>(</a:t>
            </a:r>
            <a:r>
              <a:rPr lang="en-US" altLang="ja-JP" sz="1600" dirty="0" err="1" smtClean="0">
                <a:latin typeface="+mn-lt"/>
              </a:rPr>
              <a:t>i.hasNext</a:t>
            </a:r>
            <a:r>
              <a:rPr lang="en-US" altLang="ja-JP" sz="1600" dirty="0" smtClean="0">
                <a:latin typeface="+mn-lt"/>
              </a:rPr>
              <a:t>());</a:t>
            </a:r>
          </a:p>
          <a:p>
            <a:r>
              <a:rPr lang="en-US" altLang="ja-JP" sz="1600" dirty="0" smtClean="0">
                <a:latin typeface="+mn-lt"/>
              </a:rPr>
              <a:t>           </a:t>
            </a:r>
            <a:r>
              <a:rPr lang="en-US" altLang="ja-JP" sz="1600" dirty="0" err="1" smtClean="0">
                <a:latin typeface="+mn-lt"/>
              </a:rPr>
              <a:t>assertSame</a:t>
            </a:r>
            <a:r>
              <a:rPr lang="en-US" altLang="ja-JP" sz="1600" dirty="0" smtClean="0">
                <a:latin typeface="+mn-lt"/>
              </a:rPr>
              <a:t>(K1, </a:t>
            </a:r>
            <a:r>
              <a:rPr lang="en-US" altLang="ja-JP" sz="1600" dirty="0" err="1" smtClean="0">
                <a:latin typeface="+mn-lt"/>
              </a:rPr>
              <a:t>i.next</a:t>
            </a:r>
            <a:r>
              <a:rPr lang="en-US" altLang="ja-JP" sz="1600" dirty="0" smtClean="0">
                <a:latin typeface="+mn-lt"/>
              </a:rPr>
              <a:t>());</a:t>
            </a:r>
          </a:p>
          <a:p>
            <a:r>
              <a:rPr lang="en-US" altLang="ja-JP" sz="1600" dirty="0" smtClean="0">
                <a:latin typeface="+mn-lt"/>
              </a:rPr>
              <a:t>           </a:t>
            </a:r>
            <a:r>
              <a:rPr lang="en-US" altLang="ja-JP" sz="1600" dirty="0" err="1" smtClean="0">
                <a:latin typeface="+mn-lt"/>
              </a:rPr>
              <a:t>assertFalse</a:t>
            </a:r>
            <a:r>
              <a:rPr lang="en-US" altLang="ja-JP" sz="1600" dirty="0" smtClean="0">
                <a:latin typeface="+mn-lt"/>
              </a:rPr>
              <a:t>(</a:t>
            </a:r>
            <a:r>
              <a:rPr lang="en-US" altLang="ja-JP" sz="1600" dirty="0" err="1" smtClean="0">
                <a:latin typeface="+mn-lt"/>
              </a:rPr>
              <a:t>i.hasNext</a:t>
            </a:r>
            <a:r>
              <a:rPr lang="en-US" altLang="ja-JP" sz="1600" dirty="0" smtClean="0">
                <a:latin typeface="+mn-lt"/>
              </a:rPr>
              <a:t>());</a:t>
            </a:r>
          </a:p>
          <a:p>
            <a:r>
              <a:rPr lang="en-US" altLang="ja-JP" sz="1600" dirty="0" smtClean="0">
                <a:latin typeface="+mn-lt"/>
              </a:rPr>
              <a:t> }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251520" y="6021288"/>
            <a:ext cx="42484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400" dirty="0" smtClean="0">
                <a:latin typeface="+mn-lt"/>
              </a:rPr>
              <a:t>旧バージョン</a:t>
            </a:r>
            <a:endParaRPr lang="en-US" altLang="ja-JP" sz="2400" dirty="0" smtClean="0">
              <a:latin typeface="+mn-lt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436096" y="5949280"/>
            <a:ext cx="31683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 smtClean="0">
                <a:latin typeface="+mn-lt"/>
              </a:rPr>
              <a:t>最新バージョン</a:t>
            </a:r>
            <a:endParaRPr lang="en-US" altLang="ja-JP" sz="2400" dirty="0" smtClean="0">
              <a:latin typeface="+mn-lt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4644008" y="3501009"/>
            <a:ext cx="4176464" cy="230832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dirty="0" smtClean="0">
                <a:latin typeface="+mn-lt"/>
              </a:rPr>
              <a:t>private static void </a:t>
            </a:r>
            <a:r>
              <a:rPr lang="en-US" altLang="ja-JP" sz="1600" dirty="0" err="1" smtClean="0">
                <a:latin typeface="+mn-lt"/>
              </a:rPr>
              <a:t>assertKeys</a:t>
            </a:r>
            <a:r>
              <a:rPr lang="en-US" altLang="ja-JP" sz="1600" dirty="0" smtClean="0">
                <a:latin typeface="+mn-lt"/>
              </a:rPr>
              <a:t>(</a:t>
            </a:r>
            <a:r>
              <a:rPr lang="en-US" altLang="ja-JP" sz="1600" dirty="0" err="1" smtClean="0">
                <a:latin typeface="+mn-lt"/>
              </a:rPr>
              <a:t>Iterator</a:t>
            </a:r>
            <a:r>
              <a:rPr lang="en-US" altLang="ja-JP" sz="1600" dirty="0" smtClean="0">
                <a:latin typeface="+mn-lt"/>
              </a:rPr>
              <a:t> </a:t>
            </a:r>
            <a:r>
              <a:rPr lang="en-US" altLang="ja-JP" sz="1600" dirty="0" err="1" smtClean="0">
                <a:latin typeface="+mn-lt"/>
              </a:rPr>
              <a:t>i</a:t>
            </a:r>
            <a:r>
              <a:rPr lang="en-US" altLang="ja-JP" sz="1600" dirty="0" smtClean="0">
                <a:latin typeface="+mn-lt"/>
              </a:rPr>
              <a:t>) {</a:t>
            </a:r>
          </a:p>
          <a:p>
            <a:r>
              <a:rPr lang="en-US" altLang="ja-JP" sz="1600" dirty="0" smtClean="0">
                <a:latin typeface="+mn-lt"/>
              </a:rPr>
              <a:t>           </a:t>
            </a:r>
            <a:r>
              <a:rPr lang="en-US" altLang="ja-JP" sz="1600" dirty="0" err="1" smtClean="0">
                <a:latin typeface="+mn-lt"/>
              </a:rPr>
              <a:t>assertTrue</a:t>
            </a:r>
            <a:r>
              <a:rPr lang="en-US" altLang="ja-JP" sz="1600" dirty="0" smtClean="0">
                <a:latin typeface="+mn-lt"/>
              </a:rPr>
              <a:t>(</a:t>
            </a:r>
            <a:r>
              <a:rPr lang="en-US" altLang="ja-JP" sz="1600" dirty="0" err="1" smtClean="0">
                <a:latin typeface="+mn-lt"/>
              </a:rPr>
              <a:t>i.hasNext</a:t>
            </a:r>
            <a:r>
              <a:rPr lang="en-US" altLang="ja-JP" sz="1600" dirty="0" smtClean="0">
                <a:latin typeface="+mn-lt"/>
              </a:rPr>
              <a:t>());</a:t>
            </a:r>
          </a:p>
          <a:p>
            <a:r>
              <a:rPr lang="en-US" altLang="ja-JP" sz="1600" dirty="0" smtClean="0">
                <a:latin typeface="+mn-lt"/>
              </a:rPr>
              <a:t> </a:t>
            </a:r>
            <a:r>
              <a:rPr lang="ja-JP" altLang="en-US" sz="1600" dirty="0" smtClean="0">
                <a:latin typeface="+mn-lt"/>
              </a:rPr>
              <a:t>　　　</a:t>
            </a:r>
            <a:r>
              <a:rPr lang="ja-JP" altLang="en-US" sz="1600" dirty="0" smtClean="0">
                <a:solidFill>
                  <a:schemeClr val="tx2"/>
                </a:solidFill>
                <a:latin typeface="+mn-lt"/>
              </a:rPr>
              <a:t>   </a:t>
            </a:r>
            <a:r>
              <a:rPr lang="en-US" altLang="ja-JP" sz="1600" i="1" u="sng" dirty="0" err="1" smtClean="0">
                <a:solidFill>
                  <a:schemeClr val="tx2"/>
                </a:solidFill>
                <a:latin typeface="+mn-lt"/>
              </a:rPr>
              <a:t>assertSame</a:t>
            </a:r>
            <a:r>
              <a:rPr lang="en-US" altLang="ja-JP" sz="1600" i="1" u="sng" dirty="0" smtClean="0">
                <a:solidFill>
                  <a:schemeClr val="tx2"/>
                </a:solidFill>
                <a:latin typeface="+mn-lt"/>
              </a:rPr>
              <a:t>(K1, </a:t>
            </a:r>
            <a:r>
              <a:rPr lang="en-US" altLang="ja-JP" sz="1600" i="1" u="sng" dirty="0" err="1" smtClean="0">
                <a:solidFill>
                  <a:schemeClr val="tx2"/>
                </a:solidFill>
                <a:latin typeface="+mn-lt"/>
              </a:rPr>
              <a:t>i.next</a:t>
            </a:r>
            <a:r>
              <a:rPr lang="en-US" altLang="ja-JP" sz="1600" i="1" u="sng" dirty="0" smtClean="0">
                <a:solidFill>
                  <a:schemeClr val="tx2"/>
                </a:solidFill>
                <a:latin typeface="+mn-lt"/>
              </a:rPr>
              <a:t>());</a:t>
            </a:r>
            <a:endParaRPr lang="en-US" altLang="ja-JP" sz="1600" dirty="0" smtClean="0">
              <a:solidFill>
                <a:schemeClr val="tx2"/>
              </a:solidFill>
              <a:latin typeface="+mn-lt"/>
            </a:endParaRPr>
          </a:p>
          <a:p>
            <a:r>
              <a:rPr lang="en-US" altLang="ja-JP" sz="1600" dirty="0" smtClean="0">
                <a:solidFill>
                  <a:schemeClr val="tx2"/>
                </a:solidFill>
                <a:latin typeface="+mn-lt"/>
              </a:rPr>
              <a:t>           </a:t>
            </a:r>
            <a:r>
              <a:rPr lang="en-US" altLang="ja-JP" sz="1600" dirty="0" err="1" smtClean="0">
                <a:solidFill>
                  <a:schemeClr val="tx2"/>
                </a:solidFill>
                <a:latin typeface="+mn-lt"/>
              </a:rPr>
              <a:t>assertTrue</a:t>
            </a:r>
            <a:r>
              <a:rPr lang="en-US" altLang="ja-JP" sz="1600" dirty="0" smtClean="0">
                <a:solidFill>
                  <a:schemeClr val="tx2"/>
                </a:solidFill>
                <a:latin typeface="+mn-lt"/>
              </a:rPr>
              <a:t>(</a:t>
            </a:r>
            <a:r>
              <a:rPr lang="en-US" altLang="ja-JP" sz="1600" dirty="0" err="1" smtClean="0">
                <a:solidFill>
                  <a:schemeClr val="tx2"/>
                </a:solidFill>
                <a:latin typeface="+mn-lt"/>
              </a:rPr>
              <a:t>i.hasNext</a:t>
            </a:r>
            <a:r>
              <a:rPr lang="en-US" altLang="ja-JP" sz="1600" dirty="0" smtClean="0">
                <a:solidFill>
                  <a:schemeClr val="tx2"/>
                </a:solidFill>
                <a:latin typeface="+mn-lt"/>
              </a:rPr>
              <a:t>());</a:t>
            </a:r>
          </a:p>
          <a:p>
            <a:r>
              <a:rPr lang="en-US" altLang="ja-JP" sz="1600" dirty="0" smtClean="0">
                <a:solidFill>
                  <a:schemeClr val="tx2"/>
                </a:solidFill>
                <a:latin typeface="+mn-lt"/>
              </a:rPr>
              <a:t>           </a:t>
            </a:r>
            <a:r>
              <a:rPr lang="en-US" altLang="ja-JP" sz="1600" i="1" u="sng" dirty="0" err="1" smtClean="0">
                <a:solidFill>
                  <a:schemeClr val="tx2"/>
                </a:solidFill>
                <a:latin typeface="+mn-lt"/>
              </a:rPr>
              <a:t>assertSame</a:t>
            </a:r>
            <a:r>
              <a:rPr lang="en-US" altLang="ja-JP" sz="1600" i="1" u="sng" dirty="0" smtClean="0">
                <a:solidFill>
                  <a:schemeClr val="tx2"/>
                </a:solidFill>
                <a:latin typeface="+mn-lt"/>
              </a:rPr>
              <a:t>(K1, </a:t>
            </a:r>
            <a:r>
              <a:rPr lang="en-US" altLang="ja-JP" sz="1600" i="1" u="sng" dirty="0" err="1" smtClean="0">
                <a:solidFill>
                  <a:schemeClr val="tx2"/>
                </a:solidFill>
                <a:latin typeface="+mn-lt"/>
              </a:rPr>
              <a:t>i.next</a:t>
            </a:r>
            <a:r>
              <a:rPr lang="en-US" altLang="ja-JP" sz="1600" i="1" u="sng" dirty="0" smtClean="0">
                <a:solidFill>
                  <a:schemeClr val="tx2"/>
                </a:solidFill>
                <a:latin typeface="+mn-lt"/>
              </a:rPr>
              <a:t>());</a:t>
            </a:r>
            <a:endParaRPr lang="en-US" altLang="ja-JP" sz="1600" dirty="0" smtClean="0">
              <a:solidFill>
                <a:schemeClr val="tx2"/>
              </a:solidFill>
              <a:latin typeface="+mn-lt"/>
            </a:endParaRPr>
          </a:p>
          <a:p>
            <a:r>
              <a:rPr lang="en-US" altLang="ja-JP" sz="1600" dirty="0" smtClean="0">
                <a:latin typeface="+mn-lt"/>
              </a:rPr>
              <a:t>           </a:t>
            </a:r>
            <a:r>
              <a:rPr lang="en-US" altLang="ja-JP" sz="1600" dirty="0" err="1" smtClean="0">
                <a:latin typeface="+mn-lt"/>
              </a:rPr>
              <a:t>assertFalse</a:t>
            </a:r>
            <a:r>
              <a:rPr lang="en-US" altLang="ja-JP" sz="1600" dirty="0" smtClean="0">
                <a:latin typeface="+mn-lt"/>
              </a:rPr>
              <a:t>(</a:t>
            </a:r>
            <a:r>
              <a:rPr lang="en-US" altLang="ja-JP" sz="1600" dirty="0" err="1" smtClean="0">
                <a:latin typeface="+mn-lt"/>
              </a:rPr>
              <a:t>i.hasNext</a:t>
            </a:r>
            <a:r>
              <a:rPr lang="en-US" altLang="ja-JP" sz="1600" dirty="0" smtClean="0">
                <a:latin typeface="+mn-lt"/>
              </a:rPr>
              <a:t>());</a:t>
            </a:r>
          </a:p>
          <a:p>
            <a:r>
              <a:rPr lang="en-US" altLang="ja-JP" sz="1600" dirty="0" smtClean="0">
                <a:latin typeface="+mn-lt"/>
              </a:rPr>
              <a:t> +        </a:t>
            </a:r>
            <a:r>
              <a:rPr lang="en-US" altLang="ja-JP" sz="1600" b="1" i="1" u="sng" dirty="0" err="1" smtClean="0">
                <a:solidFill>
                  <a:srgbClr val="FF0000"/>
                </a:solidFill>
                <a:latin typeface="+mn-lt"/>
              </a:rPr>
              <a:t>assertSame</a:t>
            </a:r>
            <a:r>
              <a:rPr lang="en-US" altLang="ja-JP" sz="1600" b="1" i="1" u="sng" dirty="0" smtClean="0">
                <a:solidFill>
                  <a:srgbClr val="FF0000"/>
                </a:solidFill>
                <a:latin typeface="+mn-lt"/>
              </a:rPr>
              <a:t>(K1, </a:t>
            </a:r>
            <a:r>
              <a:rPr lang="en-US" altLang="ja-JP" sz="1600" b="1" i="1" u="sng" dirty="0" err="1" smtClean="0">
                <a:solidFill>
                  <a:srgbClr val="FF0000"/>
                </a:solidFill>
                <a:latin typeface="+mn-lt"/>
              </a:rPr>
              <a:t>i.next</a:t>
            </a:r>
            <a:r>
              <a:rPr lang="en-US" altLang="ja-JP" sz="1600" b="1" i="1" u="sng" dirty="0" smtClean="0">
                <a:solidFill>
                  <a:srgbClr val="FF0000"/>
                </a:solidFill>
                <a:latin typeface="+mn-lt"/>
              </a:rPr>
              <a:t>());</a:t>
            </a:r>
            <a:endParaRPr lang="en-US" altLang="ja-JP" sz="1600" dirty="0" smtClean="0">
              <a:latin typeface="+mn-lt"/>
            </a:endParaRPr>
          </a:p>
          <a:p>
            <a:r>
              <a:rPr lang="en-US" altLang="ja-JP" sz="1600" dirty="0" smtClean="0">
                <a:latin typeface="+mn-lt"/>
              </a:rPr>
              <a:t> +        </a:t>
            </a:r>
            <a:r>
              <a:rPr lang="en-US" altLang="ja-JP" sz="1600" b="1" i="1" u="sng" dirty="0" err="1" smtClean="0">
                <a:solidFill>
                  <a:srgbClr val="FF0000"/>
                </a:solidFill>
                <a:latin typeface="+mn-lt"/>
              </a:rPr>
              <a:t>assertFalse</a:t>
            </a:r>
            <a:r>
              <a:rPr lang="en-US" altLang="ja-JP" sz="1600" b="1" i="1" u="sng" dirty="0" smtClean="0">
                <a:solidFill>
                  <a:srgbClr val="FF0000"/>
                </a:solidFill>
                <a:latin typeface="+mn-lt"/>
              </a:rPr>
              <a:t>(</a:t>
            </a:r>
            <a:r>
              <a:rPr lang="en-US" altLang="ja-JP" sz="1600" b="1" i="1" u="sng" dirty="0" err="1" smtClean="0">
                <a:solidFill>
                  <a:srgbClr val="FF0000"/>
                </a:solidFill>
                <a:latin typeface="+mn-lt"/>
              </a:rPr>
              <a:t>i.hasNext</a:t>
            </a:r>
            <a:r>
              <a:rPr lang="en-US" altLang="ja-JP" sz="1600" b="1" i="1" u="sng" dirty="0" smtClean="0">
                <a:solidFill>
                  <a:srgbClr val="FF0000"/>
                </a:solidFill>
                <a:latin typeface="+mn-lt"/>
              </a:rPr>
              <a:t>());</a:t>
            </a:r>
          </a:p>
          <a:p>
            <a:r>
              <a:rPr lang="en-US" altLang="ja-JP" sz="1600" dirty="0" smtClean="0">
                <a:latin typeface="+mn-lt"/>
              </a:rPr>
              <a:t> }</a:t>
            </a:r>
          </a:p>
        </p:txBody>
      </p:sp>
      <p:sp>
        <p:nvSpPr>
          <p:cNvPr id="10" name="右矢印 9"/>
          <p:cNvSpPr/>
          <p:nvPr/>
        </p:nvSpPr>
        <p:spPr>
          <a:xfrm>
            <a:off x="3851920" y="4005064"/>
            <a:ext cx="1144618" cy="883327"/>
          </a:xfrm>
          <a:prstGeom prst="rightArrow">
            <a:avLst/>
          </a:prstGeom>
          <a:solidFill>
            <a:srgbClr val="FFC000"/>
          </a:solidFill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編集</a:t>
            </a:r>
            <a:endParaRPr kumimoji="1" lang="ja-JP" altLang="en-US" b="1" dirty="0"/>
          </a:p>
        </p:txBody>
      </p:sp>
      <p:cxnSp>
        <p:nvCxnSpPr>
          <p:cNvPr id="11" name="直線コネクタ 10"/>
          <p:cNvCxnSpPr/>
          <p:nvPr/>
        </p:nvCxnSpPr>
        <p:spPr>
          <a:xfrm>
            <a:off x="2195736" y="3284984"/>
            <a:ext cx="0" cy="21602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コンテンツ プレースホルダー 4"/>
          <p:cNvSpPr txBox="1">
            <a:spLocks/>
          </p:cNvSpPr>
          <p:nvPr/>
        </p:nvSpPr>
        <p:spPr>
          <a:xfrm>
            <a:off x="4644008" y="1556792"/>
            <a:ext cx="4176464" cy="1728192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r>
              <a:rPr lang="en-US" altLang="ja-JP" sz="1600" dirty="0" smtClean="0">
                <a:latin typeface="+mn-lt"/>
              </a:rPr>
              <a:t>private static void </a:t>
            </a:r>
            <a:r>
              <a:rPr lang="en-US" altLang="ja-JP" sz="1600" dirty="0" err="1" smtClean="0">
                <a:latin typeface="+mn-lt"/>
              </a:rPr>
              <a:t>assertKeys</a:t>
            </a:r>
            <a:r>
              <a:rPr lang="en-US" altLang="ja-JP" sz="1600" dirty="0" smtClean="0">
                <a:latin typeface="+mn-lt"/>
              </a:rPr>
              <a:t>(</a:t>
            </a:r>
            <a:r>
              <a:rPr lang="en-US" altLang="ja-JP" sz="1600" dirty="0" err="1" smtClean="0">
                <a:latin typeface="+mn-lt"/>
              </a:rPr>
              <a:t>Iterator</a:t>
            </a:r>
            <a:r>
              <a:rPr lang="en-US" altLang="ja-JP" sz="1600" dirty="0" smtClean="0">
                <a:latin typeface="+mn-lt"/>
              </a:rPr>
              <a:t> </a:t>
            </a:r>
            <a:r>
              <a:rPr lang="en-US" altLang="ja-JP" sz="1600" dirty="0" err="1" smtClean="0">
                <a:latin typeface="+mn-lt"/>
              </a:rPr>
              <a:t>i</a:t>
            </a:r>
            <a:r>
              <a:rPr lang="en-US" altLang="ja-JP" sz="1600" dirty="0" smtClean="0">
                <a:latin typeface="+mn-lt"/>
              </a:rPr>
              <a:t>) {</a:t>
            </a:r>
          </a:p>
          <a:p>
            <a:r>
              <a:rPr lang="en-US" altLang="ja-JP" sz="1600" dirty="0" smtClean="0">
                <a:latin typeface="+mn-lt"/>
              </a:rPr>
              <a:t>           </a:t>
            </a:r>
            <a:r>
              <a:rPr lang="en-US" altLang="ja-JP" sz="1600" dirty="0" err="1" smtClean="0">
                <a:latin typeface="+mn-lt"/>
              </a:rPr>
              <a:t>assertTrue</a:t>
            </a:r>
            <a:r>
              <a:rPr lang="en-US" altLang="ja-JP" sz="1600" dirty="0" smtClean="0">
                <a:latin typeface="+mn-lt"/>
              </a:rPr>
              <a:t>(</a:t>
            </a:r>
            <a:r>
              <a:rPr lang="en-US" altLang="ja-JP" sz="1600" dirty="0" err="1" smtClean="0">
                <a:latin typeface="+mn-lt"/>
              </a:rPr>
              <a:t>i.hasNext</a:t>
            </a:r>
            <a:r>
              <a:rPr lang="en-US" altLang="ja-JP" sz="1600" dirty="0" smtClean="0">
                <a:latin typeface="+mn-lt"/>
              </a:rPr>
              <a:t>());</a:t>
            </a:r>
          </a:p>
          <a:p>
            <a:r>
              <a:rPr lang="en-US" altLang="ja-JP" sz="1600" dirty="0" smtClean="0">
                <a:latin typeface="+mn-lt"/>
              </a:rPr>
              <a:t>           </a:t>
            </a:r>
            <a:r>
              <a:rPr lang="en-US" altLang="ja-JP" sz="1600" dirty="0" err="1" smtClean="0">
                <a:latin typeface="+mn-lt"/>
              </a:rPr>
              <a:t>assertSame</a:t>
            </a:r>
            <a:r>
              <a:rPr lang="en-US" altLang="ja-JP" sz="1600" dirty="0" smtClean="0">
                <a:latin typeface="+mn-lt"/>
              </a:rPr>
              <a:t>(K1, </a:t>
            </a:r>
            <a:r>
              <a:rPr lang="en-US" altLang="ja-JP" sz="1600" dirty="0" err="1" smtClean="0">
                <a:latin typeface="+mn-lt"/>
              </a:rPr>
              <a:t>i.next</a:t>
            </a:r>
            <a:r>
              <a:rPr lang="en-US" altLang="ja-JP" sz="1600" dirty="0" smtClean="0">
                <a:latin typeface="+mn-lt"/>
              </a:rPr>
              <a:t>());</a:t>
            </a:r>
          </a:p>
          <a:p>
            <a:r>
              <a:rPr lang="en-US" altLang="ja-JP" sz="1600" dirty="0" smtClean="0">
                <a:latin typeface="+mn-lt"/>
              </a:rPr>
              <a:t>           </a:t>
            </a:r>
            <a:r>
              <a:rPr lang="en-US" altLang="ja-JP" sz="1600" dirty="0" err="1" smtClean="0">
                <a:latin typeface="+mn-lt"/>
              </a:rPr>
              <a:t>assertTrue</a:t>
            </a:r>
            <a:r>
              <a:rPr lang="en-US" altLang="ja-JP" sz="1600" dirty="0" smtClean="0">
                <a:latin typeface="+mn-lt"/>
              </a:rPr>
              <a:t>(</a:t>
            </a:r>
            <a:r>
              <a:rPr lang="en-US" altLang="ja-JP" sz="1600" dirty="0" err="1" smtClean="0">
                <a:latin typeface="+mn-lt"/>
              </a:rPr>
              <a:t>i.hasNext</a:t>
            </a:r>
            <a:r>
              <a:rPr lang="en-US" altLang="ja-JP" sz="1600" dirty="0" smtClean="0">
                <a:latin typeface="+mn-lt"/>
              </a:rPr>
              <a:t>());</a:t>
            </a:r>
          </a:p>
          <a:p>
            <a:r>
              <a:rPr lang="en-US" altLang="ja-JP" sz="1600" dirty="0" smtClean="0">
                <a:latin typeface="+mn-lt"/>
              </a:rPr>
              <a:t>           </a:t>
            </a:r>
            <a:r>
              <a:rPr lang="en-US" altLang="ja-JP" sz="1600" dirty="0" err="1" smtClean="0">
                <a:latin typeface="+mn-lt"/>
              </a:rPr>
              <a:t>assertSame</a:t>
            </a:r>
            <a:r>
              <a:rPr lang="en-US" altLang="ja-JP" sz="1600" dirty="0" smtClean="0">
                <a:latin typeface="+mn-lt"/>
              </a:rPr>
              <a:t>(K2, </a:t>
            </a:r>
            <a:r>
              <a:rPr lang="en-US" altLang="ja-JP" sz="1600" dirty="0" err="1" smtClean="0">
                <a:latin typeface="+mn-lt"/>
              </a:rPr>
              <a:t>i.next</a:t>
            </a:r>
            <a:r>
              <a:rPr lang="en-US" altLang="ja-JP" sz="1600" dirty="0" smtClean="0">
                <a:latin typeface="+mn-lt"/>
              </a:rPr>
              <a:t>());</a:t>
            </a:r>
          </a:p>
          <a:p>
            <a:r>
              <a:rPr lang="en-US" altLang="ja-JP" sz="1600" dirty="0" smtClean="0">
                <a:latin typeface="+mn-lt"/>
              </a:rPr>
              <a:t>           </a:t>
            </a:r>
            <a:r>
              <a:rPr lang="en-US" altLang="ja-JP" sz="1600" dirty="0" err="1" smtClean="0">
                <a:latin typeface="+mn-lt"/>
              </a:rPr>
              <a:t>assertFalse</a:t>
            </a:r>
            <a:r>
              <a:rPr lang="en-US" altLang="ja-JP" sz="1600" dirty="0" smtClean="0">
                <a:latin typeface="+mn-lt"/>
              </a:rPr>
              <a:t>(</a:t>
            </a:r>
            <a:r>
              <a:rPr lang="en-US" altLang="ja-JP" sz="1600" dirty="0" err="1" smtClean="0">
                <a:latin typeface="+mn-lt"/>
              </a:rPr>
              <a:t>i.hasNext</a:t>
            </a:r>
            <a:r>
              <a:rPr lang="en-US" altLang="ja-JP" sz="1600" dirty="0" smtClean="0">
                <a:latin typeface="+mn-lt"/>
              </a:rPr>
              <a:t>());</a:t>
            </a:r>
          </a:p>
          <a:p>
            <a:r>
              <a:rPr lang="en-US" altLang="ja-JP" sz="1600" dirty="0" smtClean="0">
                <a:latin typeface="+mn-lt"/>
              </a:rPr>
              <a:t> }</a:t>
            </a:r>
          </a:p>
        </p:txBody>
      </p:sp>
      <p:cxnSp>
        <p:nvCxnSpPr>
          <p:cNvPr id="13" name="直線コネクタ 12"/>
          <p:cNvCxnSpPr/>
          <p:nvPr/>
        </p:nvCxnSpPr>
        <p:spPr>
          <a:xfrm>
            <a:off x="6876256" y="3284984"/>
            <a:ext cx="0" cy="21602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右矢印 13"/>
          <p:cNvSpPr/>
          <p:nvPr/>
        </p:nvSpPr>
        <p:spPr>
          <a:xfrm>
            <a:off x="3851920" y="1916832"/>
            <a:ext cx="1144618" cy="936104"/>
          </a:xfrm>
          <a:prstGeom prst="rightArrow">
            <a:avLst/>
          </a:prstGeom>
          <a:solidFill>
            <a:srgbClr val="FFC000"/>
          </a:solidFill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集約対象クローンセット</a:t>
            </a:r>
            <a:r>
              <a:rPr lang="en-US" altLang="ja-JP" dirty="0" smtClean="0"/>
              <a:t> - </a:t>
            </a:r>
            <a:r>
              <a:rPr kumimoji="1" lang="en-US" altLang="ja-JP" dirty="0" smtClean="0"/>
              <a:t>1</a:t>
            </a:r>
            <a:endParaRPr kumimoji="1" lang="ja-JP" altLang="en-US" dirty="0"/>
          </a:p>
        </p:txBody>
      </p:sp>
      <p:sp>
        <p:nvSpPr>
          <p:cNvPr id="8" name="コンテンツ プレースホルダー 2"/>
          <p:cNvSpPr txBox="1">
            <a:spLocks/>
          </p:cNvSpPr>
          <p:nvPr/>
        </p:nvSpPr>
        <p:spPr bwMode="auto">
          <a:xfrm>
            <a:off x="467544" y="1700808"/>
            <a:ext cx="8229600" cy="4176464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55000" lnSpcReduction="20000"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Char char="l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5000"/>
              <a:buFont typeface="Arial" charset="0"/>
              <a:buChar char="►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lvl="1">
              <a:buFont typeface="Arial" charset="0"/>
              <a:buNone/>
            </a:pPr>
            <a:r>
              <a:rPr lang="en-US" altLang="ja-JP" dirty="0" smtClean="0"/>
              <a:t>for (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i = 0; i &lt; </a:t>
            </a:r>
            <a:r>
              <a:rPr lang="en-US" altLang="ja-JP" dirty="0" err="1" smtClean="0"/>
              <a:t>contents.size</a:t>
            </a:r>
            <a:r>
              <a:rPr lang="en-US" altLang="ja-JP" dirty="0" smtClean="0"/>
              <a:t>(); i++) {</a:t>
            </a:r>
          </a:p>
          <a:p>
            <a:pPr lvl="1">
              <a:buFont typeface="Arial" charset="0"/>
              <a:buNone/>
            </a:pPr>
            <a:r>
              <a:rPr lang="en-US" altLang="ja-JP" dirty="0" smtClean="0"/>
              <a:t>	try {</a:t>
            </a:r>
          </a:p>
          <a:p>
            <a:pPr lvl="1">
              <a:buFont typeface="Arial" charset="0"/>
              <a:buNone/>
            </a:pPr>
            <a:r>
              <a:rPr lang="en-US" altLang="ja-JP" dirty="0" smtClean="0"/>
              <a:t>		Content content1 = </a:t>
            </a:r>
            <a:r>
              <a:rPr lang="en-US" altLang="ja-JP" dirty="0" err="1" smtClean="0"/>
              <a:t>contents.get</a:t>
            </a:r>
            <a:r>
              <a:rPr lang="en-US" altLang="ja-JP" dirty="0" smtClean="0"/>
              <a:t>(i);</a:t>
            </a:r>
          </a:p>
          <a:p>
            <a:pPr lvl="1">
              <a:buFont typeface="Arial" charset="0"/>
              <a:buNone/>
            </a:pPr>
            <a:r>
              <a:rPr lang="en-US" altLang="ja-JP" dirty="0" smtClean="0"/>
              <a:t>		Content content2 = (Content) content1.clone();</a:t>
            </a:r>
          </a:p>
          <a:p>
            <a:pPr lvl="1">
              <a:buFont typeface="Arial" charset="0"/>
              <a:buNone/>
            </a:pPr>
            <a:r>
              <a:rPr lang="en-US" altLang="ja-JP" dirty="0" smtClean="0"/>
              <a:t>		content2.setTitle(</a:t>
            </a:r>
            <a:r>
              <a:rPr lang="en-US" altLang="ja-JP" dirty="0" err="1" smtClean="0"/>
              <a:t>StringUtil.concatPath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toPath</a:t>
            </a:r>
            <a:r>
              <a:rPr lang="en-US" altLang="ja-JP" dirty="0" smtClean="0"/>
              <a:t>, content1.getName()), true);</a:t>
            </a:r>
          </a:p>
          <a:p>
            <a:pPr lvl="1">
              <a:buFont typeface="Arial" charset="0"/>
              <a:buNone/>
            </a:pPr>
            <a:r>
              <a:rPr lang="en-US" altLang="ja-JP" dirty="0" smtClean="0"/>
              <a:t>		if (content1 </a:t>
            </a:r>
            <a:r>
              <a:rPr lang="en-US" altLang="ja-JP" dirty="0" err="1" smtClean="0"/>
              <a:t>instanceof</a:t>
            </a:r>
            <a:r>
              <a:rPr lang="en-US" altLang="ja-JP" dirty="0" smtClean="0"/>
              <a:t> Page) {</a:t>
            </a:r>
          </a:p>
          <a:p>
            <a:pPr lvl="1">
              <a:buFont typeface="Arial" charset="0"/>
              <a:buNone/>
            </a:pPr>
            <a:r>
              <a:rPr lang="en-US" altLang="ja-JP" dirty="0" smtClean="0"/>
              <a:t>			</a:t>
            </a:r>
            <a:r>
              <a:rPr lang="en-US" altLang="ja-JP" b="1" i="1" dirty="0" err="1" smtClean="0"/>
              <a:t>movePage</a:t>
            </a:r>
            <a:r>
              <a:rPr lang="en-US" altLang="ja-JP" b="1" i="1" dirty="0" smtClean="0"/>
              <a:t>((Page) content1,(Page) content2);</a:t>
            </a:r>
          </a:p>
          <a:p>
            <a:pPr lvl="1">
              <a:buFont typeface="Arial" charset="0"/>
              <a:buNone/>
            </a:pPr>
            <a:r>
              <a:rPr lang="en-US" altLang="ja-JP" dirty="0" smtClean="0"/>
              <a:t>		} else if (content1 </a:t>
            </a:r>
            <a:r>
              <a:rPr lang="en-US" altLang="ja-JP" dirty="0" err="1" smtClean="0"/>
              <a:t>instanceof</a:t>
            </a:r>
            <a:r>
              <a:rPr lang="en-US" altLang="ja-JP" dirty="0" smtClean="0"/>
              <a:t> File) {</a:t>
            </a:r>
          </a:p>
          <a:p>
            <a:pPr lvl="1">
              <a:buFont typeface="Arial" charset="0"/>
              <a:buNone/>
            </a:pPr>
            <a:r>
              <a:rPr lang="en-US" altLang="ja-JP" dirty="0" smtClean="0"/>
              <a:t>			</a:t>
            </a:r>
            <a:r>
              <a:rPr lang="en-US" altLang="ja-JP" b="1" i="1" dirty="0" err="1" smtClean="0"/>
              <a:t>moveFile</a:t>
            </a:r>
            <a:r>
              <a:rPr lang="en-US" altLang="ja-JP" b="1" i="1" dirty="0" smtClean="0"/>
              <a:t>((File) content1,(File) content2);</a:t>
            </a:r>
          </a:p>
          <a:p>
            <a:pPr lvl="1">
              <a:buFont typeface="Arial" charset="0"/>
              <a:buNone/>
            </a:pPr>
            <a:r>
              <a:rPr lang="en-US" altLang="ja-JP" dirty="0" smtClean="0"/>
              <a:t>		} else if (content1 </a:t>
            </a:r>
            <a:r>
              <a:rPr lang="en-US" altLang="ja-JP" dirty="0" err="1" smtClean="0"/>
              <a:t>instanceof</a:t>
            </a:r>
            <a:r>
              <a:rPr lang="en-US" altLang="ja-JP" dirty="0" smtClean="0"/>
              <a:t> Category) {</a:t>
            </a:r>
          </a:p>
          <a:p>
            <a:pPr lvl="1">
              <a:buFont typeface="Arial" charset="0"/>
              <a:buNone/>
            </a:pPr>
            <a:r>
              <a:rPr lang="en-US" altLang="ja-JP" dirty="0" smtClean="0"/>
              <a:t>			</a:t>
            </a:r>
            <a:r>
              <a:rPr lang="en-US" altLang="ja-JP" b="1" i="1" dirty="0" err="1" smtClean="0"/>
              <a:t>moveCategory</a:t>
            </a:r>
            <a:r>
              <a:rPr lang="en-US" altLang="ja-JP" b="1" i="1" dirty="0" smtClean="0"/>
              <a:t>((Category) content1,(Category) content2);</a:t>
            </a:r>
          </a:p>
          <a:p>
            <a:pPr lvl="1">
              <a:buFont typeface="Arial" charset="0"/>
              <a:buNone/>
            </a:pPr>
            <a:r>
              <a:rPr lang="en-US" altLang="ja-JP" dirty="0" smtClean="0"/>
              <a:t>		}</a:t>
            </a:r>
          </a:p>
          <a:p>
            <a:pPr lvl="1">
              <a:buFont typeface="Arial" charset="0"/>
              <a:buNone/>
            </a:pPr>
            <a:r>
              <a:rPr lang="en-US" altLang="ja-JP" dirty="0" smtClean="0"/>
              <a:t>	} catch (Exception e) {</a:t>
            </a:r>
          </a:p>
          <a:p>
            <a:pPr lvl="1">
              <a:buFont typeface="Arial" charset="0"/>
              <a:buNone/>
            </a:pPr>
            <a:r>
              <a:rPr lang="en-US" altLang="ja-JP" dirty="0" smtClean="0"/>
              <a:t>		if (!(e </a:t>
            </a:r>
            <a:r>
              <a:rPr lang="en-US" altLang="ja-JP" dirty="0" err="1" smtClean="0"/>
              <a:t>instanceof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AccessDeniedException</a:t>
            </a:r>
            <a:r>
              <a:rPr lang="en-US" altLang="ja-JP" dirty="0" smtClean="0"/>
              <a:t>)) {</a:t>
            </a:r>
          </a:p>
          <a:p>
            <a:pPr lvl="1">
              <a:buFont typeface="Arial" charset="0"/>
              <a:buNone/>
            </a:pPr>
            <a:r>
              <a:rPr lang="en-US" altLang="ja-JP" dirty="0" smtClean="0"/>
              <a:t>			throw e;</a:t>
            </a:r>
          </a:p>
          <a:p>
            <a:pPr lvl="1">
              <a:buFont typeface="Arial" charset="0"/>
              <a:buNone/>
            </a:pPr>
            <a:r>
              <a:rPr lang="en-US" altLang="ja-JP" dirty="0" smtClean="0"/>
              <a:t>		}</a:t>
            </a:r>
          </a:p>
          <a:p>
            <a:pPr lvl="1">
              <a:buFont typeface="Arial" charset="0"/>
              <a:buNone/>
            </a:pPr>
            <a:r>
              <a:rPr lang="en-US" altLang="ja-JP" dirty="0" smtClean="0"/>
              <a:t>	}</a:t>
            </a:r>
          </a:p>
          <a:p>
            <a:pPr lvl="1">
              <a:buFont typeface="Arial" charset="0"/>
              <a:buNone/>
            </a:pPr>
            <a:r>
              <a:rPr lang="en-US" altLang="ja-JP" dirty="0" smtClean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263339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集約対象クローンセット</a:t>
            </a:r>
            <a:r>
              <a:rPr lang="en-US" altLang="ja-JP" dirty="0" smtClean="0"/>
              <a:t> - 2</a:t>
            </a:r>
            <a:endParaRPr kumimoji="1" lang="ja-JP" altLang="en-US" dirty="0"/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176464"/>
          </a:xfrm>
          <a:ln w="12700">
            <a:solidFill>
              <a:schemeClr val="tx1"/>
            </a:solidFill>
          </a:ln>
        </p:spPr>
        <p:txBody>
          <a:bodyPr>
            <a:normAutofit fontScale="55000" lnSpcReduction="20000"/>
          </a:bodyPr>
          <a:lstStyle/>
          <a:p>
            <a:pPr lvl="1">
              <a:buNone/>
            </a:pPr>
            <a:r>
              <a:rPr lang="en-US" altLang="ja-JP" dirty="0" smtClean="0"/>
              <a:t>for (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 = 0; 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 &lt; </a:t>
            </a:r>
            <a:r>
              <a:rPr lang="en-US" altLang="ja-JP" dirty="0" err="1" smtClean="0"/>
              <a:t>contents.size</a:t>
            </a:r>
            <a:r>
              <a:rPr lang="en-US" altLang="ja-JP" dirty="0" smtClean="0"/>
              <a:t>(); 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++) {</a:t>
            </a:r>
          </a:p>
          <a:p>
            <a:pPr lvl="1">
              <a:buNone/>
            </a:pPr>
            <a:r>
              <a:rPr lang="en-US" altLang="ja-JP" dirty="0" smtClean="0"/>
              <a:t>	try {</a:t>
            </a:r>
          </a:p>
          <a:p>
            <a:pPr lvl="1">
              <a:buNone/>
            </a:pPr>
            <a:r>
              <a:rPr lang="en-US" altLang="ja-JP" dirty="0" smtClean="0"/>
              <a:t>		Content content1 = </a:t>
            </a:r>
            <a:r>
              <a:rPr lang="en-US" altLang="ja-JP" dirty="0" err="1" smtClean="0"/>
              <a:t>contents.get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);</a:t>
            </a:r>
          </a:p>
          <a:p>
            <a:pPr lvl="1">
              <a:buNone/>
            </a:pPr>
            <a:r>
              <a:rPr lang="en-US" altLang="ja-JP" dirty="0" smtClean="0"/>
              <a:t>		Content content2 = (Content) content1.clone();</a:t>
            </a:r>
          </a:p>
          <a:p>
            <a:pPr lvl="1">
              <a:buNone/>
            </a:pPr>
            <a:r>
              <a:rPr lang="en-US" altLang="ja-JP" dirty="0" smtClean="0"/>
              <a:t>		content2.setTitle(</a:t>
            </a:r>
            <a:r>
              <a:rPr lang="en-US" altLang="ja-JP" dirty="0" err="1" smtClean="0"/>
              <a:t>StringUtil.concatPath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toPath</a:t>
            </a:r>
            <a:r>
              <a:rPr lang="en-US" altLang="ja-JP" dirty="0" smtClean="0"/>
              <a:t>, content1.getName()), true);</a:t>
            </a:r>
          </a:p>
          <a:p>
            <a:pPr lvl="1">
              <a:buNone/>
            </a:pPr>
            <a:r>
              <a:rPr lang="en-US" altLang="ja-JP" dirty="0" smtClean="0"/>
              <a:t>		if (content1 </a:t>
            </a:r>
            <a:r>
              <a:rPr lang="en-US" altLang="ja-JP" dirty="0" err="1" smtClean="0"/>
              <a:t>instanceof</a:t>
            </a:r>
            <a:r>
              <a:rPr lang="en-US" altLang="ja-JP" dirty="0" smtClean="0"/>
              <a:t> Page) {</a:t>
            </a:r>
          </a:p>
          <a:p>
            <a:pPr lvl="1">
              <a:buNone/>
            </a:pPr>
            <a:r>
              <a:rPr lang="en-US" altLang="ja-JP" dirty="0" smtClean="0"/>
              <a:t>			</a:t>
            </a:r>
            <a:r>
              <a:rPr lang="en-US" altLang="ja-JP" b="1" i="1" dirty="0" err="1" smtClean="0"/>
              <a:t>copyPage</a:t>
            </a:r>
            <a:r>
              <a:rPr lang="en-US" altLang="ja-JP" b="1" i="1" dirty="0" smtClean="0"/>
              <a:t>((Page) content1,(Page) content2);</a:t>
            </a:r>
          </a:p>
          <a:p>
            <a:pPr lvl="1">
              <a:buNone/>
            </a:pPr>
            <a:r>
              <a:rPr lang="en-US" altLang="ja-JP" dirty="0" smtClean="0"/>
              <a:t>		} else if (content1 </a:t>
            </a:r>
            <a:r>
              <a:rPr lang="en-US" altLang="ja-JP" dirty="0" err="1" smtClean="0"/>
              <a:t>instanceof</a:t>
            </a:r>
            <a:r>
              <a:rPr lang="en-US" altLang="ja-JP" dirty="0" smtClean="0"/>
              <a:t> File) {</a:t>
            </a:r>
          </a:p>
          <a:p>
            <a:pPr lvl="1">
              <a:buNone/>
            </a:pPr>
            <a:r>
              <a:rPr lang="en-US" altLang="ja-JP" dirty="0" smtClean="0"/>
              <a:t>			</a:t>
            </a:r>
            <a:r>
              <a:rPr lang="en-US" altLang="ja-JP" b="1" i="1" dirty="0" err="1"/>
              <a:t>copyFile</a:t>
            </a:r>
            <a:r>
              <a:rPr lang="en-US" altLang="ja-JP" b="1" i="1" dirty="0" smtClean="0"/>
              <a:t>((File) content1,(File) content2);</a:t>
            </a:r>
          </a:p>
          <a:p>
            <a:pPr lvl="1">
              <a:buNone/>
            </a:pPr>
            <a:r>
              <a:rPr lang="en-US" altLang="ja-JP" dirty="0" smtClean="0"/>
              <a:t>		} else if (content1 </a:t>
            </a:r>
            <a:r>
              <a:rPr lang="en-US" altLang="ja-JP" dirty="0" err="1" smtClean="0"/>
              <a:t>instanceof</a:t>
            </a:r>
            <a:r>
              <a:rPr lang="en-US" altLang="ja-JP" dirty="0" smtClean="0"/>
              <a:t> Category) {</a:t>
            </a:r>
          </a:p>
          <a:p>
            <a:pPr lvl="1">
              <a:buNone/>
            </a:pPr>
            <a:r>
              <a:rPr lang="en-US" altLang="ja-JP" dirty="0" smtClean="0"/>
              <a:t>			</a:t>
            </a:r>
            <a:r>
              <a:rPr lang="en-US" altLang="ja-JP" b="1" i="1" dirty="0" err="1" smtClean="0"/>
              <a:t>copyCategory</a:t>
            </a:r>
            <a:r>
              <a:rPr lang="en-US" altLang="ja-JP" b="1" i="1" dirty="0" smtClean="0"/>
              <a:t>((Category) content1,(Category) content2);</a:t>
            </a:r>
          </a:p>
          <a:p>
            <a:pPr lvl="1">
              <a:buNone/>
            </a:pPr>
            <a:r>
              <a:rPr lang="en-US" altLang="ja-JP" dirty="0" smtClean="0"/>
              <a:t>		}</a:t>
            </a:r>
          </a:p>
          <a:p>
            <a:pPr lvl="1">
              <a:buNone/>
            </a:pPr>
            <a:r>
              <a:rPr lang="en-US" altLang="ja-JP" dirty="0" smtClean="0"/>
              <a:t>	} catch (Exception e) {</a:t>
            </a:r>
          </a:p>
          <a:p>
            <a:pPr lvl="1">
              <a:buNone/>
            </a:pPr>
            <a:r>
              <a:rPr lang="en-US" altLang="ja-JP" dirty="0" smtClean="0"/>
              <a:t>		if (!(e </a:t>
            </a:r>
            <a:r>
              <a:rPr lang="en-US" altLang="ja-JP" dirty="0" err="1" smtClean="0"/>
              <a:t>instanceof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AccessDeniedException</a:t>
            </a:r>
            <a:r>
              <a:rPr lang="en-US" altLang="ja-JP" dirty="0" smtClean="0"/>
              <a:t>)) {</a:t>
            </a:r>
          </a:p>
          <a:p>
            <a:pPr lvl="1">
              <a:buNone/>
            </a:pPr>
            <a:r>
              <a:rPr lang="en-US" altLang="ja-JP" dirty="0" smtClean="0"/>
              <a:t>			throw e;</a:t>
            </a:r>
          </a:p>
          <a:p>
            <a:pPr lvl="1">
              <a:buNone/>
            </a:pPr>
            <a:r>
              <a:rPr lang="en-US" altLang="ja-JP" dirty="0" smtClean="0"/>
              <a:t>		}</a:t>
            </a:r>
          </a:p>
          <a:p>
            <a:pPr lvl="1">
              <a:buNone/>
            </a:pPr>
            <a:r>
              <a:rPr lang="en-US" altLang="ja-JP" dirty="0" smtClean="0"/>
              <a:t>	}</a:t>
            </a:r>
          </a:p>
          <a:p>
            <a:pPr lvl="1">
              <a:buNone/>
            </a:pPr>
            <a:r>
              <a:rPr lang="en-US" altLang="ja-JP" dirty="0" smtClean="0"/>
              <a:t>}</a:t>
            </a: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762597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メモ 17"/>
          <p:cNvSpPr/>
          <p:nvPr/>
        </p:nvSpPr>
        <p:spPr>
          <a:xfrm rot="10800000" flipH="1">
            <a:off x="1619672" y="1988840"/>
            <a:ext cx="1872208" cy="3384376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正方形/長方形 55"/>
          <p:cNvSpPr/>
          <p:nvPr/>
        </p:nvSpPr>
        <p:spPr bwMode="auto">
          <a:xfrm>
            <a:off x="1619672" y="4509120"/>
            <a:ext cx="1872208" cy="648072"/>
          </a:xfrm>
          <a:prstGeom prst="rect">
            <a:avLst/>
          </a:prstGeom>
          <a:solidFill>
            <a:schemeClr val="bg1">
              <a:lumMod val="50000"/>
              <a:alpha val="48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ソースコードの差分の取得</a:t>
            </a:r>
            <a:endParaRPr lang="ja-JP" altLang="ja-JP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GNU</a:t>
            </a:r>
            <a:r>
              <a:rPr lang="ja-JP" altLang="en-US" dirty="0" smtClean="0"/>
              <a:t> </a:t>
            </a:r>
            <a:r>
              <a:rPr lang="en-US" altLang="ja-JP" dirty="0" smtClean="0"/>
              <a:t>Diff[2] </a:t>
            </a:r>
            <a:r>
              <a:rPr lang="ja-JP" altLang="en-US" dirty="0" smtClean="0"/>
              <a:t>を利用</a:t>
            </a:r>
            <a:endParaRPr lang="en-US" altLang="ja-JP" dirty="0" smtClean="0"/>
          </a:p>
          <a:p>
            <a:pPr lvl="2">
              <a:buNone/>
            </a:pPr>
            <a:endParaRPr lang="en-US" altLang="ja-JP" dirty="0" smtClean="0"/>
          </a:p>
          <a:p>
            <a:pPr lvl="2"/>
            <a:endParaRPr lang="en-US" altLang="ja-JP" dirty="0" smtClean="0"/>
          </a:p>
          <a:p>
            <a:pPr lvl="1"/>
            <a:endParaRPr lang="en-US" altLang="ja-JP" dirty="0" smtClean="0"/>
          </a:p>
        </p:txBody>
      </p:sp>
      <p:sp>
        <p:nvSpPr>
          <p:cNvPr id="17" name="メモ 16"/>
          <p:cNvSpPr/>
          <p:nvPr/>
        </p:nvSpPr>
        <p:spPr>
          <a:xfrm rot="10800000" flipH="1">
            <a:off x="5076056" y="1988840"/>
            <a:ext cx="1872208" cy="3384376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 bwMode="auto">
          <a:xfrm>
            <a:off x="5076056" y="2420888"/>
            <a:ext cx="1872208" cy="288032"/>
          </a:xfrm>
          <a:prstGeom prst="rect">
            <a:avLst/>
          </a:prstGeom>
          <a:solidFill>
            <a:schemeClr val="bg1">
              <a:lumMod val="50000"/>
              <a:alpha val="48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860032" y="5517232"/>
            <a:ext cx="22139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ja-JP" altLang="en-US" dirty="0" smtClean="0"/>
              <a:t>最新バージョン</a:t>
            </a:r>
            <a:endParaRPr lang="en-US" altLang="ja-JP" dirty="0" smtClean="0"/>
          </a:p>
        </p:txBody>
      </p:sp>
      <p:sp>
        <p:nvSpPr>
          <p:cNvPr id="21" name="正方形/長方形 20"/>
          <p:cNvSpPr/>
          <p:nvPr/>
        </p:nvSpPr>
        <p:spPr>
          <a:xfrm>
            <a:off x="1763688" y="5517232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ja-JP" altLang="en-US" dirty="0" smtClean="0"/>
              <a:t>旧バージョン</a:t>
            </a:r>
            <a:endParaRPr lang="en-US" altLang="ja-JP" dirty="0" smtClean="0"/>
          </a:p>
        </p:txBody>
      </p:sp>
      <p:sp>
        <p:nvSpPr>
          <p:cNvPr id="22" name="円/楕円 21"/>
          <p:cNvSpPr/>
          <p:nvPr/>
        </p:nvSpPr>
        <p:spPr bwMode="auto">
          <a:xfrm>
            <a:off x="1619672" y="2708920"/>
            <a:ext cx="1872208" cy="576064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Clone A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23" name="円/楕円 22"/>
          <p:cNvSpPr/>
          <p:nvPr/>
        </p:nvSpPr>
        <p:spPr bwMode="auto">
          <a:xfrm>
            <a:off x="1619672" y="3573016"/>
            <a:ext cx="1872208" cy="720080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CloneB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24" name="円/楕円 23"/>
          <p:cNvSpPr/>
          <p:nvPr/>
        </p:nvSpPr>
        <p:spPr bwMode="auto">
          <a:xfrm>
            <a:off x="1616844" y="4501952"/>
            <a:ext cx="1872208" cy="655240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Clone C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25" name="直線コネクタ 24"/>
          <p:cNvCxnSpPr/>
          <p:nvPr/>
        </p:nvCxnSpPr>
        <p:spPr bwMode="auto">
          <a:xfrm>
            <a:off x="3491880" y="2420888"/>
            <a:ext cx="1584176" cy="0"/>
          </a:xfrm>
          <a:prstGeom prst="lin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6" name="直線コネクタ 25"/>
          <p:cNvCxnSpPr/>
          <p:nvPr/>
        </p:nvCxnSpPr>
        <p:spPr bwMode="auto">
          <a:xfrm>
            <a:off x="5076056" y="2420888"/>
            <a:ext cx="1872208" cy="0"/>
          </a:xfrm>
          <a:prstGeom prst="lin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3" name="直線コネクタ 32"/>
          <p:cNvCxnSpPr/>
          <p:nvPr/>
        </p:nvCxnSpPr>
        <p:spPr bwMode="auto">
          <a:xfrm>
            <a:off x="3491880" y="2420888"/>
            <a:ext cx="1584176" cy="288032"/>
          </a:xfrm>
          <a:prstGeom prst="lin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4" name="直線コネクタ 33"/>
          <p:cNvCxnSpPr/>
          <p:nvPr/>
        </p:nvCxnSpPr>
        <p:spPr bwMode="auto">
          <a:xfrm>
            <a:off x="1619672" y="2420888"/>
            <a:ext cx="1872208" cy="0"/>
          </a:xfrm>
          <a:prstGeom prst="lin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36" name="円/楕円 35"/>
          <p:cNvSpPr/>
          <p:nvPr/>
        </p:nvSpPr>
        <p:spPr bwMode="auto">
          <a:xfrm>
            <a:off x="5076056" y="2996952"/>
            <a:ext cx="1872208" cy="576064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Clone A’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39" name="円/楕円 38"/>
          <p:cNvSpPr/>
          <p:nvPr/>
        </p:nvSpPr>
        <p:spPr bwMode="auto">
          <a:xfrm>
            <a:off x="5076056" y="3861048"/>
            <a:ext cx="1872208" cy="1080120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Clone B’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40" name="正方形/長方形 39"/>
          <p:cNvSpPr/>
          <p:nvPr/>
        </p:nvSpPr>
        <p:spPr bwMode="auto">
          <a:xfrm>
            <a:off x="5076056" y="4365104"/>
            <a:ext cx="1872208" cy="360040"/>
          </a:xfrm>
          <a:prstGeom prst="rect">
            <a:avLst/>
          </a:prstGeom>
          <a:solidFill>
            <a:schemeClr val="bg1">
              <a:lumMod val="50000"/>
              <a:alpha val="48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44" name="直線コネクタ 43"/>
          <p:cNvCxnSpPr/>
          <p:nvPr/>
        </p:nvCxnSpPr>
        <p:spPr bwMode="auto">
          <a:xfrm>
            <a:off x="1619672" y="4509120"/>
            <a:ext cx="1872208" cy="0"/>
          </a:xfrm>
          <a:prstGeom prst="lin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5" name="直線コネクタ 44"/>
          <p:cNvCxnSpPr/>
          <p:nvPr/>
        </p:nvCxnSpPr>
        <p:spPr bwMode="auto">
          <a:xfrm>
            <a:off x="1619672" y="5157192"/>
            <a:ext cx="1872208" cy="0"/>
          </a:xfrm>
          <a:prstGeom prst="lin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6" name="直線コネクタ 45"/>
          <p:cNvCxnSpPr/>
          <p:nvPr/>
        </p:nvCxnSpPr>
        <p:spPr bwMode="auto">
          <a:xfrm>
            <a:off x="3491880" y="4509120"/>
            <a:ext cx="1584176" cy="648072"/>
          </a:xfrm>
          <a:prstGeom prst="lin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7" name="直線コネクタ 46"/>
          <p:cNvCxnSpPr/>
          <p:nvPr/>
        </p:nvCxnSpPr>
        <p:spPr bwMode="auto">
          <a:xfrm>
            <a:off x="3491880" y="5157192"/>
            <a:ext cx="1584176" cy="0"/>
          </a:xfrm>
          <a:prstGeom prst="lin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8" name="直線コネクタ 47"/>
          <p:cNvCxnSpPr>
            <a:stCxn id="23" idx="6"/>
          </p:cNvCxnSpPr>
          <p:nvPr/>
        </p:nvCxnSpPr>
        <p:spPr bwMode="auto">
          <a:xfrm>
            <a:off x="3491880" y="3933056"/>
            <a:ext cx="1584176" cy="432048"/>
          </a:xfrm>
          <a:prstGeom prst="lin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9" name="直線コネクタ 48"/>
          <p:cNvCxnSpPr>
            <a:stCxn id="23" idx="6"/>
          </p:cNvCxnSpPr>
          <p:nvPr/>
        </p:nvCxnSpPr>
        <p:spPr bwMode="auto">
          <a:xfrm>
            <a:off x="3491880" y="3933056"/>
            <a:ext cx="1584176" cy="792088"/>
          </a:xfrm>
          <a:prstGeom prst="lin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50" name="直線コネクタ 49"/>
          <p:cNvCxnSpPr/>
          <p:nvPr/>
        </p:nvCxnSpPr>
        <p:spPr bwMode="auto">
          <a:xfrm>
            <a:off x="5076056" y="5157192"/>
            <a:ext cx="1872208" cy="0"/>
          </a:xfrm>
          <a:prstGeom prst="lin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55" name="角丸四角形 54"/>
          <p:cNvSpPr/>
          <p:nvPr/>
        </p:nvSpPr>
        <p:spPr>
          <a:xfrm>
            <a:off x="6804248" y="2564904"/>
            <a:ext cx="1296002" cy="43204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b="1" dirty="0" smtClean="0">
                <a:solidFill>
                  <a:schemeClr val="tx1"/>
                </a:solidFill>
              </a:rPr>
              <a:t>2</a:t>
            </a:r>
            <a:r>
              <a:rPr lang="ja-JP" altLang="en-US" sz="1600" b="1" dirty="0" smtClean="0">
                <a:solidFill>
                  <a:schemeClr val="tx1"/>
                </a:solidFill>
              </a:rPr>
              <a:t>行挿入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57" name="角丸四角形 56"/>
          <p:cNvSpPr/>
          <p:nvPr/>
        </p:nvSpPr>
        <p:spPr>
          <a:xfrm>
            <a:off x="6804248" y="4509120"/>
            <a:ext cx="1296002" cy="43204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b="1" dirty="0" smtClean="0">
                <a:solidFill>
                  <a:schemeClr val="tx1"/>
                </a:solidFill>
              </a:rPr>
              <a:t>3</a:t>
            </a:r>
            <a:r>
              <a:rPr lang="ja-JP" altLang="en-US" sz="1600" b="1" dirty="0" smtClean="0">
                <a:solidFill>
                  <a:schemeClr val="tx1"/>
                </a:solidFill>
              </a:rPr>
              <a:t>行挿入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58" name="角丸四角形 57"/>
          <p:cNvSpPr/>
          <p:nvPr/>
        </p:nvSpPr>
        <p:spPr>
          <a:xfrm>
            <a:off x="539552" y="5013176"/>
            <a:ext cx="1296002" cy="43204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b="1" dirty="0" smtClean="0">
                <a:solidFill>
                  <a:schemeClr val="tx1"/>
                </a:solidFill>
              </a:rPr>
              <a:t>5</a:t>
            </a:r>
            <a:r>
              <a:rPr lang="ja-JP" altLang="en-US" sz="1600" b="1" dirty="0" smtClean="0">
                <a:solidFill>
                  <a:schemeClr val="tx1"/>
                </a:solidFill>
              </a:rPr>
              <a:t>行削除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59" name="Rectangle 4"/>
          <p:cNvSpPr>
            <a:spLocks noChangeArrowheads="1"/>
          </p:cNvSpPr>
          <p:nvPr/>
        </p:nvSpPr>
        <p:spPr bwMode="auto">
          <a:xfrm>
            <a:off x="2195736" y="6165304"/>
            <a:ext cx="4104456" cy="307777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fr-FR" altLang="ja-JP" sz="1400" dirty="0" smtClean="0"/>
              <a:t>[</a:t>
            </a:r>
            <a:r>
              <a:rPr lang="en-US" altLang="ja-JP" sz="1400" dirty="0" smtClean="0"/>
              <a:t>2</a:t>
            </a:r>
            <a:r>
              <a:rPr lang="fr-FR" altLang="ja-JP" sz="1400" dirty="0" smtClean="0"/>
              <a:t>] GNU Diff. http://www.gnu.org/software/diffutils/.</a:t>
            </a:r>
            <a:endParaRPr lang="en-US" altLang="ja-JP" sz="1400" dirty="0">
              <a:solidFill>
                <a:schemeClr val="tx2"/>
              </a:solidFill>
            </a:endParaRPr>
          </a:p>
        </p:txBody>
      </p:sp>
      <p:sp>
        <p:nvSpPr>
          <p:cNvPr id="31" name="角丸四角形 30"/>
          <p:cNvSpPr/>
          <p:nvPr/>
        </p:nvSpPr>
        <p:spPr>
          <a:xfrm>
            <a:off x="179512" y="3491188"/>
            <a:ext cx="1368152" cy="43204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</a:rPr>
              <a:t>親クローン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39951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1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メモ 5"/>
          <p:cNvSpPr/>
          <p:nvPr/>
        </p:nvSpPr>
        <p:spPr>
          <a:xfrm rot="10800000" flipH="1">
            <a:off x="1835696" y="2195044"/>
            <a:ext cx="1872208" cy="3384376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9" name="正方形/長方形 178"/>
          <p:cNvSpPr/>
          <p:nvPr/>
        </p:nvSpPr>
        <p:spPr bwMode="auto">
          <a:xfrm>
            <a:off x="1835696" y="4715324"/>
            <a:ext cx="1872208" cy="648072"/>
          </a:xfrm>
          <a:prstGeom prst="rect">
            <a:avLst/>
          </a:prstGeom>
          <a:solidFill>
            <a:schemeClr val="bg1">
              <a:lumMod val="50000"/>
              <a:alpha val="48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40" name="メモ 39"/>
          <p:cNvSpPr/>
          <p:nvPr/>
        </p:nvSpPr>
        <p:spPr>
          <a:xfrm rot="10800000" flipH="1">
            <a:off x="5292080" y="2195044"/>
            <a:ext cx="1872208" cy="3384376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/>
          <p:cNvSpPr/>
          <p:nvPr/>
        </p:nvSpPr>
        <p:spPr bwMode="auto">
          <a:xfrm>
            <a:off x="5292080" y="2627092"/>
            <a:ext cx="1872208" cy="288032"/>
          </a:xfrm>
          <a:prstGeom prst="rect">
            <a:avLst/>
          </a:prstGeom>
          <a:solidFill>
            <a:schemeClr val="bg1">
              <a:lumMod val="50000"/>
              <a:alpha val="48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2</a:t>
            </a:r>
            <a:r>
              <a:rPr lang="en-US" altLang="ja-JP" dirty="0" smtClean="0"/>
              <a:t>. </a:t>
            </a:r>
            <a:r>
              <a:rPr lang="ja-JP" altLang="en-US" dirty="0" smtClean="0"/>
              <a:t>コードクローンの親子関係</a:t>
            </a:r>
            <a:endParaRPr lang="ja-JP" altLang="ja-JP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68760"/>
            <a:ext cx="8785225" cy="648419"/>
          </a:xfrm>
        </p:spPr>
        <p:txBody>
          <a:bodyPr/>
          <a:lstStyle/>
          <a:p>
            <a:r>
              <a:rPr lang="ja-JP" altLang="en-US" dirty="0" smtClean="0"/>
              <a:t>開始行と終了行の対応に基づいて定義</a:t>
            </a:r>
            <a:r>
              <a:rPr lang="en-US" altLang="ja-JP" dirty="0" smtClean="0"/>
              <a:t>[2]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5143810" y="5645662"/>
            <a:ext cx="22139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ja-JP" altLang="en-US" dirty="0" smtClean="0"/>
              <a:t>最新バージョン</a:t>
            </a:r>
            <a:endParaRPr lang="en-US" altLang="ja-JP" dirty="0" smtClean="0"/>
          </a:p>
        </p:txBody>
      </p:sp>
      <p:sp>
        <p:nvSpPr>
          <p:cNvPr id="16" name="正方形/長方形 15"/>
          <p:cNvSpPr/>
          <p:nvPr/>
        </p:nvSpPr>
        <p:spPr>
          <a:xfrm>
            <a:off x="1763688" y="5666870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ja-JP" altLang="en-US" dirty="0" smtClean="0"/>
              <a:t>旧バージョン</a:t>
            </a:r>
            <a:endParaRPr lang="en-US" altLang="ja-JP" dirty="0" smtClean="0"/>
          </a:p>
        </p:txBody>
      </p:sp>
      <p:sp>
        <p:nvSpPr>
          <p:cNvPr id="19" name="円/楕円 18"/>
          <p:cNvSpPr/>
          <p:nvPr/>
        </p:nvSpPr>
        <p:spPr bwMode="auto">
          <a:xfrm>
            <a:off x="1835696" y="2915124"/>
            <a:ext cx="1872208" cy="576064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Clone A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20" name="円/楕円 19"/>
          <p:cNvSpPr/>
          <p:nvPr/>
        </p:nvSpPr>
        <p:spPr bwMode="auto">
          <a:xfrm>
            <a:off x="1835696" y="3779220"/>
            <a:ext cx="1872208" cy="720080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CloneB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43" name="円/楕円 42"/>
          <p:cNvSpPr/>
          <p:nvPr/>
        </p:nvSpPr>
        <p:spPr bwMode="auto">
          <a:xfrm>
            <a:off x="1832868" y="4708156"/>
            <a:ext cx="1872208" cy="655240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Clone C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48" name="直線コネクタ 47"/>
          <p:cNvCxnSpPr/>
          <p:nvPr/>
        </p:nvCxnSpPr>
        <p:spPr bwMode="auto">
          <a:xfrm>
            <a:off x="3707904" y="2627092"/>
            <a:ext cx="1584176" cy="0"/>
          </a:xfrm>
          <a:prstGeom prst="lin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57" name="直線コネクタ 56"/>
          <p:cNvCxnSpPr/>
          <p:nvPr/>
        </p:nvCxnSpPr>
        <p:spPr bwMode="auto">
          <a:xfrm>
            <a:off x="1835696" y="2915124"/>
            <a:ext cx="1872208" cy="0"/>
          </a:xfrm>
          <a:prstGeom prst="lin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59" name="直線コネクタ 58"/>
          <p:cNvCxnSpPr/>
          <p:nvPr/>
        </p:nvCxnSpPr>
        <p:spPr bwMode="auto">
          <a:xfrm>
            <a:off x="1835696" y="3491188"/>
            <a:ext cx="1872208" cy="0"/>
          </a:xfrm>
          <a:prstGeom prst="lin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0" name="直線コネクタ 59"/>
          <p:cNvCxnSpPr/>
          <p:nvPr/>
        </p:nvCxnSpPr>
        <p:spPr bwMode="auto">
          <a:xfrm>
            <a:off x="3707904" y="3779220"/>
            <a:ext cx="1584176" cy="288032"/>
          </a:xfrm>
          <a:prstGeom prst="lin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6" name="直線コネクタ 65"/>
          <p:cNvCxnSpPr/>
          <p:nvPr/>
        </p:nvCxnSpPr>
        <p:spPr bwMode="auto">
          <a:xfrm>
            <a:off x="3779912" y="2915124"/>
            <a:ext cx="1512168" cy="288032"/>
          </a:xfrm>
          <a:prstGeom prst="lin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9" name="直線コネクタ 68"/>
          <p:cNvCxnSpPr/>
          <p:nvPr/>
        </p:nvCxnSpPr>
        <p:spPr bwMode="auto">
          <a:xfrm>
            <a:off x="1835696" y="3779220"/>
            <a:ext cx="1872208" cy="0"/>
          </a:xfrm>
          <a:prstGeom prst="lin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73" name="直線コネクタ 72"/>
          <p:cNvCxnSpPr/>
          <p:nvPr/>
        </p:nvCxnSpPr>
        <p:spPr bwMode="auto">
          <a:xfrm>
            <a:off x="1835696" y="4499300"/>
            <a:ext cx="1800200" cy="0"/>
          </a:xfrm>
          <a:prstGeom prst="lin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79" name="直線コネクタ 78"/>
          <p:cNvCxnSpPr/>
          <p:nvPr/>
        </p:nvCxnSpPr>
        <p:spPr bwMode="auto">
          <a:xfrm>
            <a:off x="3707904" y="2627092"/>
            <a:ext cx="1584176" cy="288032"/>
          </a:xfrm>
          <a:prstGeom prst="lin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81" name="直線コネクタ 80"/>
          <p:cNvCxnSpPr/>
          <p:nvPr/>
        </p:nvCxnSpPr>
        <p:spPr bwMode="auto">
          <a:xfrm>
            <a:off x="1835696" y="2627092"/>
            <a:ext cx="1872208" cy="0"/>
          </a:xfrm>
          <a:prstGeom prst="lin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85" name="直線コネクタ 84"/>
          <p:cNvCxnSpPr/>
          <p:nvPr/>
        </p:nvCxnSpPr>
        <p:spPr bwMode="auto">
          <a:xfrm>
            <a:off x="3707904" y="3491188"/>
            <a:ext cx="1584176" cy="288032"/>
          </a:xfrm>
          <a:prstGeom prst="lin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89" name="円/楕円 88"/>
          <p:cNvSpPr/>
          <p:nvPr/>
        </p:nvSpPr>
        <p:spPr bwMode="auto">
          <a:xfrm>
            <a:off x="5292080" y="3203156"/>
            <a:ext cx="1872208" cy="576064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Clone A’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93" name="直線コネクタ 92"/>
          <p:cNvCxnSpPr/>
          <p:nvPr/>
        </p:nvCxnSpPr>
        <p:spPr bwMode="auto">
          <a:xfrm>
            <a:off x="5292080" y="3779220"/>
            <a:ext cx="1872208" cy="0"/>
          </a:xfrm>
          <a:prstGeom prst="lin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00" name="円/楕円 99"/>
          <p:cNvSpPr/>
          <p:nvPr/>
        </p:nvSpPr>
        <p:spPr bwMode="auto">
          <a:xfrm>
            <a:off x="5292080" y="4067252"/>
            <a:ext cx="1872208" cy="1080120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Clone B’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102" name="直線コネクタ 101"/>
          <p:cNvCxnSpPr/>
          <p:nvPr/>
        </p:nvCxnSpPr>
        <p:spPr bwMode="auto">
          <a:xfrm>
            <a:off x="5292080" y="4067252"/>
            <a:ext cx="1872208" cy="0"/>
          </a:xfrm>
          <a:prstGeom prst="lin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4" name="直線コネクタ 103"/>
          <p:cNvCxnSpPr/>
          <p:nvPr/>
        </p:nvCxnSpPr>
        <p:spPr bwMode="auto">
          <a:xfrm>
            <a:off x="3707904" y="4499300"/>
            <a:ext cx="1584176" cy="648072"/>
          </a:xfrm>
          <a:prstGeom prst="lin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7" name="直線コネクタ 106"/>
          <p:cNvCxnSpPr/>
          <p:nvPr/>
        </p:nvCxnSpPr>
        <p:spPr bwMode="auto">
          <a:xfrm flipV="1">
            <a:off x="5292080" y="5147372"/>
            <a:ext cx="1917452" cy="17760"/>
          </a:xfrm>
          <a:prstGeom prst="lin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13" name="直線コネクタ 112"/>
          <p:cNvCxnSpPr/>
          <p:nvPr/>
        </p:nvCxnSpPr>
        <p:spPr bwMode="auto">
          <a:xfrm>
            <a:off x="3707904" y="4715324"/>
            <a:ext cx="1584176" cy="648072"/>
          </a:xfrm>
          <a:prstGeom prst="lin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15" name="直線コネクタ 114"/>
          <p:cNvCxnSpPr/>
          <p:nvPr/>
        </p:nvCxnSpPr>
        <p:spPr bwMode="auto">
          <a:xfrm>
            <a:off x="3707904" y="5363396"/>
            <a:ext cx="1584176" cy="0"/>
          </a:xfrm>
          <a:prstGeom prst="lin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0" name="直線コネクタ 119"/>
          <p:cNvCxnSpPr>
            <a:stCxn id="20" idx="6"/>
          </p:cNvCxnSpPr>
          <p:nvPr/>
        </p:nvCxnSpPr>
        <p:spPr bwMode="auto">
          <a:xfrm>
            <a:off x="3707904" y="4139260"/>
            <a:ext cx="1584176" cy="432048"/>
          </a:xfrm>
          <a:prstGeom prst="lin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5" name="直線コネクタ 124"/>
          <p:cNvCxnSpPr>
            <a:stCxn id="20" idx="6"/>
          </p:cNvCxnSpPr>
          <p:nvPr/>
        </p:nvCxnSpPr>
        <p:spPr bwMode="auto">
          <a:xfrm>
            <a:off x="3707904" y="4139260"/>
            <a:ext cx="1584176" cy="792088"/>
          </a:xfrm>
          <a:prstGeom prst="lin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8" name="直線コネクタ 127"/>
          <p:cNvCxnSpPr/>
          <p:nvPr/>
        </p:nvCxnSpPr>
        <p:spPr bwMode="auto">
          <a:xfrm>
            <a:off x="5292080" y="5363396"/>
            <a:ext cx="1872208" cy="0"/>
          </a:xfrm>
          <a:prstGeom prst="lin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29" name="正方形/長方形 128"/>
          <p:cNvSpPr/>
          <p:nvPr/>
        </p:nvSpPr>
        <p:spPr bwMode="auto">
          <a:xfrm>
            <a:off x="5292080" y="4571308"/>
            <a:ext cx="1872208" cy="360040"/>
          </a:xfrm>
          <a:prstGeom prst="rect">
            <a:avLst/>
          </a:prstGeom>
          <a:solidFill>
            <a:schemeClr val="bg1">
              <a:lumMod val="50000"/>
              <a:alpha val="48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38" name="Rectangle 4"/>
          <p:cNvSpPr>
            <a:spLocks noChangeArrowheads="1"/>
          </p:cNvSpPr>
          <p:nvPr/>
        </p:nvSpPr>
        <p:spPr bwMode="auto">
          <a:xfrm>
            <a:off x="1259632" y="6154007"/>
            <a:ext cx="6768752" cy="52322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ja-JP" sz="1400" dirty="0" smtClean="0"/>
              <a:t>[2] </a:t>
            </a:r>
            <a:r>
              <a:rPr lang="ja-JP" altLang="en-US" sz="1400" dirty="0" smtClean="0"/>
              <a:t>川口真司</a:t>
            </a:r>
            <a:r>
              <a:rPr lang="en-US" altLang="ja-JP" sz="1400" dirty="0" smtClean="0"/>
              <a:t>, </a:t>
            </a:r>
            <a:r>
              <a:rPr lang="ja-JP" altLang="en-US" sz="1400" dirty="0" smtClean="0"/>
              <a:t>松下誠</a:t>
            </a:r>
            <a:r>
              <a:rPr lang="en-US" altLang="ja-JP" sz="1400" dirty="0" smtClean="0"/>
              <a:t>, </a:t>
            </a:r>
            <a:r>
              <a:rPr lang="ja-JP" altLang="en-US" sz="1400" dirty="0" smtClean="0"/>
              <a:t>井上克郎</a:t>
            </a:r>
            <a:r>
              <a:rPr lang="en-US" altLang="ja-JP" sz="1400" dirty="0" smtClean="0"/>
              <a:t>. </a:t>
            </a:r>
            <a:r>
              <a:rPr lang="ja-JP" altLang="en-US" sz="1400" dirty="0" smtClean="0"/>
              <a:t>版管理システムを用いたクローン履歴分析手法の提案</a:t>
            </a:r>
            <a:r>
              <a:rPr lang="en-US" altLang="ja-JP" sz="1400" dirty="0" smtClean="0"/>
              <a:t>. </a:t>
            </a:r>
            <a:r>
              <a:rPr lang="ja-JP" altLang="en-US" sz="1400" dirty="0" smtClean="0"/>
              <a:t>電子情報通信学会論文誌</a:t>
            </a:r>
            <a:r>
              <a:rPr lang="en-US" altLang="ja-JP" sz="1400" dirty="0" smtClean="0"/>
              <a:t>, Vol. J89-D, No. 10, pp. 2279–2287, 2006.</a:t>
            </a:r>
            <a:endParaRPr lang="en-US" altLang="ja-JP" sz="1400" dirty="0">
              <a:solidFill>
                <a:schemeClr val="tx2"/>
              </a:solidFill>
            </a:endParaRPr>
          </a:p>
        </p:txBody>
      </p:sp>
      <p:cxnSp>
        <p:nvCxnSpPr>
          <p:cNvPr id="166" name="曲線コネクタ 141"/>
          <p:cNvCxnSpPr>
            <a:endCxn id="43" idx="2"/>
          </p:cNvCxnSpPr>
          <p:nvPr/>
        </p:nvCxnSpPr>
        <p:spPr bwMode="auto">
          <a:xfrm>
            <a:off x="1541364" y="4803532"/>
            <a:ext cx="291504" cy="232244"/>
          </a:xfrm>
          <a:prstGeom prst="curvedConnector3">
            <a:avLst>
              <a:gd name="adj1" fmla="val 50000"/>
            </a:avLst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74" name="直線コネクタ 173"/>
          <p:cNvCxnSpPr/>
          <p:nvPr/>
        </p:nvCxnSpPr>
        <p:spPr bwMode="auto">
          <a:xfrm>
            <a:off x="5292080" y="3203156"/>
            <a:ext cx="1872208" cy="0"/>
          </a:xfrm>
          <a:prstGeom prst="lin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" name="直線矢印コネクタ 60"/>
          <p:cNvCxnSpPr>
            <a:stCxn id="20" idx="6"/>
            <a:endCxn id="100" idx="2"/>
          </p:cNvCxnSpPr>
          <p:nvPr/>
        </p:nvCxnSpPr>
        <p:spPr bwMode="auto">
          <a:xfrm>
            <a:off x="3707904" y="4139260"/>
            <a:ext cx="1584176" cy="468052"/>
          </a:xfrm>
          <a:prstGeom prst="straightConnector1">
            <a:avLst/>
          </a:prstGeom>
          <a:solidFill>
            <a:schemeClr val="accent2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52" name="直線矢印コネクタ 51"/>
          <p:cNvCxnSpPr>
            <a:stCxn id="19" idx="6"/>
            <a:endCxn id="89" idx="2"/>
          </p:cNvCxnSpPr>
          <p:nvPr/>
        </p:nvCxnSpPr>
        <p:spPr bwMode="auto">
          <a:xfrm>
            <a:off x="3707904" y="3203156"/>
            <a:ext cx="1584176" cy="288032"/>
          </a:xfrm>
          <a:prstGeom prst="straightConnector1">
            <a:avLst/>
          </a:prstGeom>
          <a:solidFill>
            <a:schemeClr val="accent2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475151881"/>
      </p:ext>
    </p:extLst>
  </p:cSld>
  <p:clrMapOvr>
    <a:masterClrMapping/>
  </p:clrMapOvr>
  <p:transition advTm="1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1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1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1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1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1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1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1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1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1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1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1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1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1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1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1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1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9" dur="1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2" dur="1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5" dur="1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1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1" dur="1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6" dur="1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" grpId="0" animBg="1"/>
      <p:bldP spid="37" grpId="0" animBg="1"/>
      <p:bldP spid="129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角丸四角形 28"/>
          <p:cNvSpPr/>
          <p:nvPr/>
        </p:nvSpPr>
        <p:spPr bwMode="auto">
          <a:xfrm>
            <a:off x="395536" y="5013176"/>
            <a:ext cx="8352928" cy="1368152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dirty="0" smtClean="0"/>
              <a:t>条件</a:t>
            </a:r>
            <a:r>
              <a:rPr lang="en-US" altLang="ja-JP" dirty="0" smtClean="0"/>
              <a:t>1 :</a:t>
            </a:r>
            <a:r>
              <a:rPr lang="ja-JP" altLang="en-US" dirty="0" smtClean="0"/>
              <a:t> 親クローンが存在する</a:t>
            </a:r>
            <a:endParaRPr lang="en-US" altLang="ja-JP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ＭＳ Ｐゴシック" pitchFamily="50" charset="-128"/>
              </a:rPr>
              <a:t>条件</a:t>
            </a: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ＭＳ Ｐゴシック" pitchFamily="50" charset="-128"/>
              </a:rPr>
              <a:t>2 : 2</a:t>
            </a:r>
            <a:r>
              <a:rPr kumimoji="0" lang="ja-JP" altLang="en-US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ＭＳ Ｐゴシック" pitchFamily="50" charset="-128"/>
              </a:rPr>
              <a:t>バージョン間でコード片</a:t>
            </a:r>
            <a:r>
              <a:rPr lang="ja-JP" altLang="en-US" dirty="0" smtClean="0"/>
              <a:t>が編集されている</a:t>
            </a:r>
            <a:endParaRPr lang="en-US" altLang="ja-JP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ＭＳ Ｐゴシック" pitchFamily="50" charset="-128"/>
              </a:rPr>
              <a:t>条件</a:t>
            </a: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ＭＳ Ｐゴシック" pitchFamily="50" charset="-128"/>
              </a:rPr>
              <a:t>3 : </a:t>
            </a:r>
            <a:r>
              <a:rPr lang="ja-JP" altLang="en-US" dirty="0" smtClean="0"/>
              <a:t>親</a:t>
            </a:r>
            <a:r>
              <a:rPr kumimoji="0" lang="ja-JP" altLang="en-US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ＭＳ Ｐゴシック" pitchFamily="50" charset="-128"/>
              </a:rPr>
              <a:t>クローンと同じクローンセットに属している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コードクローンの分類</a:t>
            </a:r>
            <a:r>
              <a:rPr lang="en-US" altLang="ja-JP" dirty="0" smtClean="0"/>
              <a:t>(1/2)</a:t>
            </a:r>
            <a:endParaRPr lang="ja-JP" altLang="ja-JP" dirty="0"/>
          </a:p>
        </p:txBody>
      </p:sp>
      <p:sp>
        <p:nvSpPr>
          <p:cNvPr id="34" name="Rectangle 3"/>
          <p:cNvSpPr txBox="1">
            <a:spLocks noChangeArrowheads="1"/>
          </p:cNvSpPr>
          <p:nvPr/>
        </p:nvSpPr>
        <p:spPr bwMode="auto">
          <a:xfrm>
            <a:off x="179388" y="1268413"/>
            <a:ext cx="8785225" cy="6045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Char char="l"/>
              <a:tabLst/>
              <a:defRPr/>
            </a:pPr>
            <a:r>
              <a:rPr kumimoji="1" lang="ja-JP" altLang="en-US" sz="3200" kern="0" noProof="0" dirty="0" smtClean="0">
                <a:latin typeface="+mn-lt"/>
                <a:ea typeface="+mn-ea"/>
              </a:rPr>
              <a:t>最新</a:t>
            </a: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バージョンに含まれるコードクローンの分類</a:t>
            </a: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4" name="ひし形 63"/>
          <p:cNvSpPr/>
          <p:nvPr/>
        </p:nvSpPr>
        <p:spPr bwMode="auto">
          <a:xfrm>
            <a:off x="300552" y="2305034"/>
            <a:ext cx="1656184" cy="792088"/>
          </a:xfrm>
          <a:prstGeom prst="diamond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条件</a:t>
            </a:r>
            <a:r>
              <a:rPr kumimoji="0" lang="en-US" altLang="ja-JP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1</a:t>
            </a:r>
            <a:endParaRPr kumimoji="0" lang="ja-JP" altLang="en-US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65" name="ひし形 64"/>
          <p:cNvSpPr/>
          <p:nvPr/>
        </p:nvSpPr>
        <p:spPr bwMode="auto">
          <a:xfrm>
            <a:off x="1907704" y="3068960"/>
            <a:ext cx="1656184" cy="792088"/>
          </a:xfrm>
          <a:prstGeom prst="diamond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2000" b="1" dirty="0" smtClean="0">
                <a:solidFill>
                  <a:srgbClr val="FF0000"/>
                </a:solidFill>
              </a:rPr>
              <a:t>条件</a:t>
            </a:r>
            <a:r>
              <a:rPr lang="en-US" altLang="ja-JP" sz="2000" b="1" dirty="0" smtClean="0">
                <a:solidFill>
                  <a:srgbClr val="FF0000"/>
                </a:solidFill>
              </a:rPr>
              <a:t>2</a:t>
            </a:r>
            <a:endParaRPr kumimoji="0" lang="ja-JP" altLang="en-US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6" name="ひし形 65"/>
          <p:cNvSpPr/>
          <p:nvPr/>
        </p:nvSpPr>
        <p:spPr bwMode="auto">
          <a:xfrm>
            <a:off x="3540912" y="3673186"/>
            <a:ext cx="1656184" cy="792088"/>
          </a:xfrm>
          <a:prstGeom prst="diamond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2000" b="1" dirty="0" smtClean="0">
                <a:solidFill>
                  <a:srgbClr val="FF0000"/>
                </a:solidFill>
              </a:rPr>
              <a:t>条件</a:t>
            </a:r>
            <a:r>
              <a:rPr lang="en-US" altLang="ja-JP" sz="2000" b="1" dirty="0" smtClean="0">
                <a:solidFill>
                  <a:srgbClr val="FF0000"/>
                </a:solidFill>
              </a:rPr>
              <a:t>3</a:t>
            </a:r>
            <a:endParaRPr kumimoji="0" lang="ja-JP" altLang="en-US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7" name="正方形/長方形 66"/>
          <p:cNvSpPr/>
          <p:nvPr/>
        </p:nvSpPr>
        <p:spPr bwMode="auto">
          <a:xfrm>
            <a:off x="5989184" y="1851700"/>
            <a:ext cx="2897672" cy="504056"/>
          </a:xfrm>
          <a:prstGeom prst="rect">
            <a:avLst/>
          </a:prstGeom>
          <a:solidFill>
            <a:schemeClr val="accent3">
              <a:lumMod val="85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ＭＳ Ｐゴシック" pitchFamily="50" charset="-128"/>
              </a:rPr>
              <a:t>Added </a:t>
            </a:r>
            <a:r>
              <a:rPr kumimoji="0" lang="ja-JP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ＭＳ Ｐゴシック" pitchFamily="50" charset="-128"/>
              </a:rPr>
              <a:t>クローン</a:t>
            </a:r>
          </a:p>
        </p:txBody>
      </p:sp>
      <p:sp>
        <p:nvSpPr>
          <p:cNvPr id="69" name="正方形/長方形 68"/>
          <p:cNvSpPr/>
          <p:nvPr/>
        </p:nvSpPr>
        <p:spPr bwMode="auto">
          <a:xfrm>
            <a:off x="5989184" y="3385154"/>
            <a:ext cx="2897672" cy="504056"/>
          </a:xfrm>
          <a:prstGeom prst="rect">
            <a:avLst/>
          </a:prstGeom>
          <a:solidFill>
            <a:schemeClr val="accent3">
              <a:lumMod val="85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Moved</a:t>
            </a:r>
            <a:r>
              <a:rPr kumimoji="0" lang="ja-JP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クローン</a:t>
            </a:r>
          </a:p>
        </p:txBody>
      </p:sp>
      <p:sp>
        <p:nvSpPr>
          <p:cNvPr id="70" name="正方形/長方形 69"/>
          <p:cNvSpPr/>
          <p:nvPr/>
        </p:nvSpPr>
        <p:spPr bwMode="auto">
          <a:xfrm>
            <a:off x="5989184" y="4249250"/>
            <a:ext cx="2923430" cy="504056"/>
          </a:xfrm>
          <a:prstGeom prst="rect">
            <a:avLst/>
          </a:prstGeom>
          <a:solidFill>
            <a:schemeClr val="accent3">
              <a:lumMod val="85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Moved </a:t>
            </a:r>
            <a:r>
              <a:rPr kumimoji="0" lang="ja-JP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クローン</a:t>
            </a:r>
          </a:p>
        </p:txBody>
      </p:sp>
      <p:cxnSp>
        <p:nvCxnSpPr>
          <p:cNvPr id="75" name="図形 74"/>
          <p:cNvCxnSpPr>
            <a:stCxn id="64" idx="0"/>
            <a:endCxn id="67" idx="1"/>
          </p:cNvCxnSpPr>
          <p:nvPr/>
        </p:nvCxnSpPr>
        <p:spPr bwMode="auto">
          <a:xfrm rot="5400000" flipH="1" flipV="1">
            <a:off x="3458261" y="-225889"/>
            <a:ext cx="201306" cy="4860540"/>
          </a:xfrm>
          <a:prstGeom prst="bentConnector2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78" name="図形 77"/>
          <p:cNvCxnSpPr>
            <a:stCxn id="64" idx="2"/>
            <a:endCxn id="65" idx="1"/>
          </p:cNvCxnSpPr>
          <p:nvPr/>
        </p:nvCxnSpPr>
        <p:spPr bwMode="auto">
          <a:xfrm rot="16200000" flipH="1">
            <a:off x="1334233" y="2891533"/>
            <a:ext cx="367882" cy="779060"/>
          </a:xfrm>
          <a:prstGeom prst="bentConnector2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81" name="図形 80"/>
          <p:cNvCxnSpPr>
            <a:stCxn id="65" idx="0"/>
          </p:cNvCxnSpPr>
          <p:nvPr/>
        </p:nvCxnSpPr>
        <p:spPr bwMode="auto">
          <a:xfrm rot="5400000" flipH="1" flipV="1">
            <a:off x="4250557" y="1330333"/>
            <a:ext cx="223866" cy="3253388"/>
          </a:xfrm>
          <a:prstGeom prst="bentConnector2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84" name="図形 83"/>
          <p:cNvCxnSpPr>
            <a:stCxn id="65" idx="2"/>
            <a:endCxn id="66" idx="1"/>
          </p:cNvCxnSpPr>
          <p:nvPr/>
        </p:nvCxnSpPr>
        <p:spPr bwMode="auto">
          <a:xfrm rot="16200000" flipH="1">
            <a:off x="3034263" y="3562581"/>
            <a:ext cx="208182" cy="805116"/>
          </a:xfrm>
          <a:prstGeom prst="bentConnector2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87" name="図形 86"/>
          <p:cNvCxnSpPr>
            <a:stCxn id="66" idx="0"/>
            <a:endCxn id="69" idx="1"/>
          </p:cNvCxnSpPr>
          <p:nvPr/>
        </p:nvCxnSpPr>
        <p:spPr bwMode="auto">
          <a:xfrm rot="5400000" flipH="1" flipV="1">
            <a:off x="5161092" y="2845094"/>
            <a:ext cx="36004" cy="1620180"/>
          </a:xfrm>
          <a:prstGeom prst="bentConnector2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8" name="図形 97"/>
          <p:cNvCxnSpPr>
            <a:stCxn id="66" idx="2"/>
            <a:endCxn id="70" idx="1"/>
          </p:cNvCxnSpPr>
          <p:nvPr/>
        </p:nvCxnSpPr>
        <p:spPr bwMode="auto">
          <a:xfrm rot="16200000" flipH="1">
            <a:off x="5161092" y="3673186"/>
            <a:ext cx="36004" cy="1620180"/>
          </a:xfrm>
          <a:prstGeom prst="bentConnector2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32" name="テキスト ボックス 131"/>
          <p:cNvSpPr txBox="1"/>
          <p:nvPr/>
        </p:nvSpPr>
        <p:spPr>
          <a:xfrm>
            <a:off x="467544" y="1988840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/>
              <a:t>No</a:t>
            </a:r>
            <a:endParaRPr kumimoji="1" lang="ja-JP" altLang="en-US" b="1" dirty="0"/>
          </a:p>
        </p:txBody>
      </p:sp>
      <p:sp>
        <p:nvSpPr>
          <p:cNvPr id="133" name="テキスト ボックス 132"/>
          <p:cNvSpPr txBox="1"/>
          <p:nvPr/>
        </p:nvSpPr>
        <p:spPr>
          <a:xfrm>
            <a:off x="395536" y="3068960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/>
              <a:t>Yes</a:t>
            </a:r>
            <a:endParaRPr kumimoji="1" lang="ja-JP" altLang="en-US" b="1" dirty="0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1979712" y="3861048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/>
              <a:t>Yes</a:t>
            </a:r>
            <a:endParaRPr kumimoji="1" lang="ja-JP" altLang="en-US" b="1" dirty="0"/>
          </a:p>
        </p:txBody>
      </p:sp>
      <p:sp>
        <p:nvSpPr>
          <p:cNvPr id="135" name="テキスト ボックス 134"/>
          <p:cNvSpPr txBox="1"/>
          <p:nvPr/>
        </p:nvSpPr>
        <p:spPr>
          <a:xfrm>
            <a:off x="1979712" y="2636912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/>
              <a:t>No</a:t>
            </a:r>
            <a:endParaRPr kumimoji="1" lang="ja-JP" altLang="en-US" b="1" dirty="0"/>
          </a:p>
        </p:txBody>
      </p:sp>
      <p:sp>
        <p:nvSpPr>
          <p:cNvPr id="136" name="テキスト ボックス 135"/>
          <p:cNvSpPr txBox="1"/>
          <p:nvPr/>
        </p:nvSpPr>
        <p:spPr>
          <a:xfrm>
            <a:off x="3491880" y="4293096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/>
              <a:t>Yes</a:t>
            </a:r>
            <a:endParaRPr kumimoji="1" lang="ja-JP" altLang="en-US" b="1" dirty="0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3635896" y="3212976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/>
              <a:t>No</a:t>
            </a:r>
            <a:endParaRPr kumimoji="1" lang="ja-JP" altLang="en-US" b="1" dirty="0"/>
          </a:p>
        </p:txBody>
      </p:sp>
      <p:sp>
        <p:nvSpPr>
          <p:cNvPr id="32" name="正方形/長方形 31"/>
          <p:cNvSpPr/>
          <p:nvPr/>
        </p:nvSpPr>
        <p:spPr bwMode="auto">
          <a:xfrm>
            <a:off x="5989184" y="2594521"/>
            <a:ext cx="2897672" cy="504056"/>
          </a:xfrm>
          <a:prstGeom prst="rect">
            <a:avLst/>
          </a:prstGeom>
          <a:solidFill>
            <a:schemeClr val="accent3">
              <a:lumMod val="85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ＭＳ Ｐゴシック" pitchFamily="50" charset="-128"/>
              </a:rPr>
              <a:t>Stable </a:t>
            </a:r>
            <a:r>
              <a:rPr kumimoji="0" lang="ja-JP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ＭＳ Ｐゴシック" pitchFamily="50" charset="-128"/>
              </a:rPr>
              <a:t>クローン</a:t>
            </a:r>
          </a:p>
        </p:txBody>
      </p:sp>
      <p:sp>
        <p:nvSpPr>
          <p:cNvPr id="35" name="正方形/長方形 34"/>
          <p:cNvSpPr/>
          <p:nvPr/>
        </p:nvSpPr>
        <p:spPr bwMode="auto">
          <a:xfrm>
            <a:off x="5989184" y="4249250"/>
            <a:ext cx="2923430" cy="504056"/>
          </a:xfrm>
          <a:prstGeom prst="rect">
            <a:avLst/>
          </a:prstGeom>
          <a:solidFill>
            <a:schemeClr val="accent3">
              <a:lumMod val="85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ＭＳ Ｐゴシック" pitchFamily="50" charset="-128"/>
              </a:rPr>
              <a:t>Modified </a:t>
            </a:r>
            <a:r>
              <a:rPr kumimoji="0" lang="ja-JP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ＭＳ Ｐゴシック" pitchFamily="50" charset="-128"/>
              </a:rPr>
              <a:t>クローン</a:t>
            </a:r>
          </a:p>
        </p:txBody>
      </p:sp>
    </p:spTree>
    <p:custDataLst>
      <p:tags r:id="rId1"/>
    </p:custDataLst>
  </p:cSld>
  <p:clrMapOvr>
    <a:masterClrMapping/>
  </p:clrMapOvr>
  <p:transition advTm="165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1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1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2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1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1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1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" dur="1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1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1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1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1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1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2" dur="1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1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1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1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4" dur="1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1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1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1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1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1" dur="1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3" dur="1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4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5" dur="1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0" dur="1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3" dur="1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5" dur="1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6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7" dur="1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64" grpId="1" animBg="1"/>
      <p:bldP spid="65" grpId="0" animBg="1"/>
      <p:bldP spid="65" grpId="1" animBg="1"/>
      <p:bldP spid="66" grpId="0" animBg="1"/>
      <p:bldP spid="66" grpId="1" animBg="1"/>
      <p:bldP spid="67" grpId="0" animBg="1"/>
      <p:bldP spid="67" grpId="1" animBg="1"/>
      <p:bldP spid="69" grpId="0" animBg="1"/>
      <p:bldP spid="69" grpId="1" animBg="1"/>
      <p:bldP spid="132" grpId="0"/>
      <p:bldP spid="133" grpId="0"/>
      <p:bldP spid="134" grpId="0"/>
      <p:bldP spid="135" grpId="0"/>
      <p:bldP spid="136" grpId="0"/>
      <p:bldP spid="137" grpId="0"/>
      <p:bldP spid="32" grpId="0" animBg="1"/>
      <p:bldP spid="32" grpId="1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角丸四角形 12"/>
          <p:cNvSpPr/>
          <p:nvPr/>
        </p:nvSpPr>
        <p:spPr bwMode="auto">
          <a:xfrm>
            <a:off x="2267744" y="4509120"/>
            <a:ext cx="4320480" cy="504056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dirty="0" smtClean="0"/>
              <a:t>条件</a:t>
            </a:r>
            <a:r>
              <a:rPr lang="en-US" altLang="ja-JP" dirty="0" smtClean="0"/>
              <a:t>4: </a:t>
            </a:r>
            <a:r>
              <a:rPr lang="ja-JP" altLang="en-US" dirty="0" smtClean="0"/>
              <a:t>子クローンが存在する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コードクローンの分類</a:t>
            </a:r>
            <a:r>
              <a:rPr lang="en-US" altLang="ja-JP" dirty="0" smtClean="0"/>
              <a:t>(2/2)</a:t>
            </a:r>
            <a:endParaRPr lang="ja-JP" altLang="ja-JP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68760"/>
            <a:ext cx="8785225" cy="5040312"/>
          </a:xfrm>
        </p:spPr>
        <p:txBody>
          <a:bodyPr/>
          <a:lstStyle/>
          <a:p>
            <a:r>
              <a:rPr lang="ja-JP" altLang="en-US" dirty="0" smtClean="0"/>
              <a:t>旧バージョンに含まれるコードクローンの分類</a:t>
            </a:r>
            <a:endParaRPr lang="en-US" altLang="ja-JP" dirty="0" smtClean="0"/>
          </a:p>
        </p:txBody>
      </p:sp>
      <p:sp>
        <p:nvSpPr>
          <p:cNvPr id="4" name="ひし形 3"/>
          <p:cNvSpPr/>
          <p:nvPr/>
        </p:nvSpPr>
        <p:spPr bwMode="auto">
          <a:xfrm>
            <a:off x="1079612" y="2600908"/>
            <a:ext cx="1656184" cy="792088"/>
          </a:xfrm>
          <a:prstGeom prst="diamond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ＭＳ Ｐゴシック" pitchFamily="50" charset="-128"/>
              </a:rPr>
              <a:t>条件</a:t>
            </a:r>
            <a:r>
              <a:rPr lang="en-US" altLang="ja-JP" sz="2000" b="1" dirty="0" smtClean="0">
                <a:solidFill>
                  <a:srgbClr val="FF0000"/>
                </a:solidFill>
              </a:rPr>
              <a:t>4</a:t>
            </a:r>
            <a:endParaRPr kumimoji="0" lang="ja-JP" altLang="en-US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7" name="正方形/長方形 6"/>
          <p:cNvSpPr/>
          <p:nvPr/>
        </p:nvSpPr>
        <p:spPr bwMode="auto">
          <a:xfrm>
            <a:off x="4968044" y="2168860"/>
            <a:ext cx="3456384" cy="504056"/>
          </a:xfrm>
          <a:prstGeom prst="rect">
            <a:avLst/>
          </a:prstGeom>
          <a:solidFill>
            <a:schemeClr val="accent3">
              <a:lumMod val="85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ＭＳ Ｐゴシック" pitchFamily="50" charset="-128"/>
              </a:rPr>
              <a:t>子クローンと同じ分類</a:t>
            </a:r>
          </a:p>
        </p:txBody>
      </p:sp>
      <p:cxnSp>
        <p:nvCxnSpPr>
          <p:cNvPr id="11" name="図形 10"/>
          <p:cNvCxnSpPr>
            <a:stCxn id="4" idx="0"/>
            <a:endCxn id="7" idx="1"/>
          </p:cNvCxnSpPr>
          <p:nvPr/>
        </p:nvCxnSpPr>
        <p:spPr bwMode="auto">
          <a:xfrm rot="5400000" flipH="1" flipV="1">
            <a:off x="3347864" y="980728"/>
            <a:ext cx="180020" cy="3060340"/>
          </a:xfrm>
          <a:prstGeom prst="bentConnector2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" name="図形 11"/>
          <p:cNvCxnSpPr>
            <a:stCxn id="4" idx="2"/>
            <a:endCxn id="17" idx="1"/>
          </p:cNvCxnSpPr>
          <p:nvPr/>
        </p:nvCxnSpPr>
        <p:spPr bwMode="auto">
          <a:xfrm rot="16200000" flipH="1">
            <a:off x="3347864" y="1952836"/>
            <a:ext cx="180020" cy="3060340"/>
          </a:xfrm>
          <a:prstGeom prst="bentConnector2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7" name="正方形/長方形 16"/>
          <p:cNvSpPr/>
          <p:nvPr/>
        </p:nvSpPr>
        <p:spPr bwMode="auto">
          <a:xfrm>
            <a:off x="4968044" y="3320988"/>
            <a:ext cx="3456384" cy="504056"/>
          </a:xfrm>
          <a:prstGeom prst="rect">
            <a:avLst/>
          </a:prstGeom>
          <a:solidFill>
            <a:schemeClr val="accent3">
              <a:lumMod val="85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ＭＳ Ｐゴシック" pitchFamily="50" charset="-128"/>
              </a:rPr>
              <a:t>Deleted </a:t>
            </a:r>
            <a:r>
              <a:rPr kumimoji="0" lang="ja-JP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ＭＳ Ｐゴシック" pitchFamily="50" charset="-128"/>
              </a:rPr>
              <a:t>クローン</a:t>
            </a:r>
          </a:p>
        </p:txBody>
      </p:sp>
      <p:sp>
        <p:nvSpPr>
          <p:cNvPr id="28" name="角丸四角形 27"/>
          <p:cNvSpPr/>
          <p:nvPr/>
        </p:nvSpPr>
        <p:spPr bwMode="auto">
          <a:xfrm>
            <a:off x="2267744" y="4509120"/>
            <a:ext cx="4320480" cy="504056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dirty="0" smtClean="0"/>
              <a:t>条件</a:t>
            </a:r>
            <a:r>
              <a:rPr lang="en-US" altLang="ja-JP" dirty="0" smtClean="0"/>
              <a:t>4: </a:t>
            </a:r>
            <a:r>
              <a:rPr lang="ja-JP" altLang="en-US" dirty="0" smtClean="0"/>
              <a:t>子クローンが存在する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259632" y="2060848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/>
              <a:t>Yes</a:t>
            </a:r>
            <a:endParaRPr kumimoji="1" lang="ja-JP" altLang="en-US" b="1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87624" y="3284984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/>
              <a:t>No</a:t>
            </a:r>
            <a:endParaRPr kumimoji="1" lang="ja-JP" altLang="en-US" b="1" dirty="0"/>
          </a:p>
        </p:txBody>
      </p:sp>
      <p:sp>
        <p:nvSpPr>
          <p:cNvPr id="14" name="正方形/長方形 13"/>
          <p:cNvSpPr/>
          <p:nvPr/>
        </p:nvSpPr>
        <p:spPr bwMode="auto">
          <a:xfrm>
            <a:off x="4968044" y="2168860"/>
            <a:ext cx="3456384" cy="504056"/>
          </a:xfrm>
          <a:prstGeom prst="rect">
            <a:avLst/>
          </a:prstGeom>
          <a:solidFill>
            <a:schemeClr val="accent3">
              <a:lumMod val="85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ＭＳ Ｐゴシック" pitchFamily="50" charset="-128"/>
              </a:rPr>
              <a:t>子クローンと同じ分類</a:t>
            </a:r>
          </a:p>
        </p:txBody>
      </p:sp>
      <p:sp>
        <p:nvSpPr>
          <p:cNvPr id="15" name="正方形/長方形 14"/>
          <p:cNvSpPr/>
          <p:nvPr/>
        </p:nvSpPr>
        <p:spPr bwMode="auto">
          <a:xfrm>
            <a:off x="4968044" y="3320988"/>
            <a:ext cx="3456384" cy="504056"/>
          </a:xfrm>
          <a:prstGeom prst="rect">
            <a:avLst/>
          </a:prstGeom>
          <a:solidFill>
            <a:schemeClr val="accent3">
              <a:lumMod val="85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ＭＳ Ｐゴシック" pitchFamily="50" charset="-128"/>
              </a:rPr>
              <a:t>Deleted </a:t>
            </a:r>
            <a:r>
              <a:rPr kumimoji="0" lang="ja-JP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ＭＳ Ｐゴシック" pitchFamily="50" charset="-128"/>
              </a:rPr>
              <a:t>クローン</a:t>
            </a:r>
          </a:p>
        </p:txBody>
      </p:sp>
    </p:spTree>
    <p:custDataLst>
      <p:tags r:id="rId1"/>
    </p:custDataLst>
  </p:cSld>
  <p:clrMapOvr>
    <a:masterClrMapping/>
  </p:clrMapOvr>
  <p:transition advTm="21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mph" presetSubtype="2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1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1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1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1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1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1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1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4" grpId="0" animBg="1"/>
      <p:bldP spid="4" grpId="1" animBg="1"/>
      <p:bldP spid="28" grpId="0" animBg="1"/>
      <p:bldP spid="28" grpId="1" animBg="1"/>
      <p:bldP spid="29" grpId="0"/>
      <p:bldP spid="30" grpId="0"/>
      <p:bldP spid="14" grpId="0" animBg="1"/>
      <p:bldP spid="14" grpId="1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コードクローン変更管理の必要性</a:t>
            </a:r>
            <a:endParaRPr lang="ja-JP" altLang="ja-JP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593" y="1340767"/>
            <a:ext cx="8973641" cy="1944217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ja-JP" altLang="en-US" sz="2800" dirty="0"/>
              <a:t>一部のコードクローンが修正されたクローンセット</a:t>
            </a:r>
            <a:endParaRPr lang="en-US" altLang="ja-JP" sz="2800" dirty="0"/>
          </a:p>
          <a:p>
            <a:pPr lvl="1">
              <a:defRPr/>
            </a:pPr>
            <a:r>
              <a:rPr lang="ja-JP" altLang="en-US" sz="2400" dirty="0"/>
              <a:t>同時修正が必要となる</a:t>
            </a:r>
            <a:r>
              <a:rPr lang="ja-JP" altLang="en-US" sz="2400" dirty="0" smtClean="0"/>
              <a:t>可能性</a:t>
            </a:r>
            <a:endParaRPr lang="en-US" altLang="ja-JP" sz="2400" dirty="0"/>
          </a:p>
          <a:p>
            <a:pPr>
              <a:defRPr/>
            </a:pPr>
            <a:r>
              <a:rPr lang="ja-JP" altLang="en-US" sz="2800" dirty="0" smtClean="0"/>
              <a:t>新たに発生したコードクローン</a:t>
            </a:r>
            <a:endParaRPr lang="en-US" altLang="ja-JP" sz="2800" dirty="0" smtClean="0"/>
          </a:p>
          <a:p>
            <a:pPr lvl="1">
              <a:defRPr/>
            </a:pPr>
            <a:r>
              <a:rPr lang="ja-JP" altLang="en-US" sz="2400" dirty="0" smtClean="0"/>
              <a:t>集約の対象となる可能性</a:t>
            </a:r>
            <a:endParaRPr lang="en-US" altLang="ja-JP" sz="2400" dirty="0" smtClean="0"/>
          </a:p>
        </p:txBody>
      </p:sp>
      <p:sp>
        <p:nvSpPr>
          <p:cNvPr id="6" name="下矢印 5"/>
          <p:cNvSpPr/>
          <p:nvPr/>
        </p:nvSpPr>
        <p:spPr bwMode="auto">
          <a:xfrm>
            <a:off x="1547664" y="3356992"/>
            <a:ext cx="6336704" cy="1090538"/>
          </a:xfrm>
          <a:prstGeom prst="downArrow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保守作業を効率よく行う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171215" y="4149080"/>
            <a:ext cx="8848951" cy="1944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Char char="l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5000"/>
              <a:buFont typeface="Arial" charset="0"/>
              <a:buChar char="►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defRPr/>
            </a:pPr>
            <a:endParaRPr lang="en-US" altLang="ja-JP" sz="2800" dirty="0" smtClean="0"/>
          </a:p>
          <a:p>
            <a:pPr>
              <a:defRPr/>
            </a:pPr>
            <a:r>
              <a:rPr lang="ja-JP" altLang="en-US" sz="2800" dirty="0" smtClean="0"/>
              <a:t>コードクローン変更</a:t>
            </a:r>
            <a:r>
              <a:rPr lang="ja-JP" altLang="en-US" sz="2800" dirty="0"/>
              <a:t>管理</a:t>
            </a:r>
            <a:r>
              <a:rPr lang="ja-JP" altLang="en-US" sz="2800" dirty="0" smtClean="0"/>
              <a:t>が必要</a:t>
            </a:r>
            <a:endParaRPr lang="en-US" altLang="ja-JP" sz="2800" dirty="0" smtClean="0"/>
          </a:p>
          <a:p>
            <a:pPr lvl="1">
              <a:defRPr/>
            </a:pPr>
            <a:r>
              <a:rPr lang="ja-JP" altLang="en-US" sz="2400" dirty="0" smtClean="0"/>
              <a:t>コードクローンの変更情報の提供</a:t>
            </a:r>
            <a:endParaRPr lang="en-US" altLang="ja-JP" sz="2400" dirty="0" smtClean="0"/>
          </a:p>
          <a:p>
            <a:pPr lvl="1">
              <a:defRPr/>
            </a:pPr>
            <a:r>
              <a:rPr lang="ja-JP" altLang="en-US" sz="2400" dirty="0" smtClean="0"/>
              <a:t>保守</a:t>
            </a:r>
            <a:r>
              <a:rPr lang="ja-JP" altLang="en-US" sz="2400" dirty="0"/>
              <a:t>作業</a:t>
            </a:r>
            <a:r>
              <a:rPr lang="ja-JP" altLang="en-US" sz="2400" dirty="0" smtClean="0"/>
              <a:t>の対象となるコードクローンの管理</a:t>
            </a:r>
            <a:endParaRPr lang="en-US" altLang="ja-JP" sz="2400" dirty="0" smtClean="0"/>
          </a:p>
        </p:txBody>
      </p:sp>
    </p:spTree>
    <p:extLst>
      <p:ext uri="{BB962C8B-B14F-4D97-AF65-F5344CB8AC3E}">
        <p14:creationId xmlns:p14="http://schemas.microsoft.com/office/powerpoint/2010/main" val="3269459688"/>
      </p:ext>
    </p:extLst>
  </p:cSld>
  <p:clrMapOvr>
    <a:masterClrMapping/>
  </p:clrMapOvr>
  <p:transition advTm="14477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メモ 46"/>
          <p:cNvSpPr/>
          <p:nvPr/>
        </p:nvSpPr>
        <p:spPr bwMode="auto">
          <a:xfrm rot="10800000" flipH="1">
            <a:off x="5230924" y="3051820"/>
            <a:ext cx="2664296" cy="3024336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46" name="メモ 45"/>
          <p:cNvSpPr/>
          <p:nvPr/>
        </p:nvSpPr>
        <p:spPr bwMode="auto">
          <a:xfrm rot="10800000" flipH="1">
            <a:off x="1486508" y="3051820"/>
            <a:ext cx="2664296" cy="3024336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268760"/>
            <a:ext cx="8785225" cy="1584176"/>
          </a:xfrm>
        </p:spPr>
        <p:txBody>
          <a:bodyPr/>
          <a:lstStyle/>
          <a:p>
            <a:r>
              <a:rPr lang="ja-JP" altLang="en-US" dirty="0" smtClean="0"/>
              <a:t>バグが存在するクローンセット</a:t>
            </a:r>
            <a:endParaRPr lang="en-US" altLang="ja-JP" dirty="0" smtClean="0"/>
          </a:p>
          <a:p>
            <a:pPr lvl="1"/>
            <a:r>
              <a:rPr lang="ja-JP" altLang="en-US" dirty="0"/>
              <a:t>一部</a:t>
            </a:r>
            <a:r>
              <a:rPr lang="ja-JP" altLang="en-US" dirty="0" smtClean="0"/>
              <a:t>のコードクローンのみが修正</a:t>
            </a:r>
            <a:endParaRPr lang="en-US" altLang="ja-JP" dirty="0" smtClean="0"/>
          </a:p>
          <a:p>
            <a:pPr lvl="1"/>
            <a:r>
              <a:rPr lang="ja-JP" altLang="en-US" dirty="0"/>
              <a:t>他</a:t>
            </a:r>
            <a:r>
              <a:rPr lang="ja-JP" altLang="en-US" dirty="0" smtClean="0"/>
              <a:t>のコードクローンも一貫した修正を行う必要性</a:t>
            </a:r>
            <a:endParaRPr lang="en-US" altLang="ja-JP" dirty="0" smtClean="0"/>
          </a:p>
        </p:txBody>
      </p:sp>
      <p:cxnSp>
        <p:nvCxnSpPr>
          <p:cNvPr id="170" name="直線矢印コネクタ 169"/>
          <p:cNvCxnSpPr/>
          <p:nvPr/>
        </p:nvCxnSpPr>
        <p:spPr bwMode="auto">
          <a:xfrm>
            <a:off x="3682752" y="3843908"/>
            <a:ext cx="2048184" cy="18002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74" name="直線矢印コネクタ 173"/>
          <p:cNvCxnSpPr/>
          <p:nvPr/>
        </p:nvCxnSpPr>
        <p:spPr bwMode="auto">
          <a:xfrm>
            <a:off x="3754760" y="4635996"/>
            <a:ext cx="1976176" cy="18002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81" name="正方形/長方形 180"/>
          <p:cNvSpPr/>
          <p:nvPr/>
        </p:nvSpPr>
        <p:spPr>
          <a:xfrm>
            <a:off x="4042792" y="3627884"/>
            <a:ext cx="1336192" cy="36004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</a:rPr>
              <a:t>修正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5482952" y="6132073"/>
            <a:ext cx="22139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ja-JP" altLang="en-US" dirty="0" smtClean="0"/>
              <a:t>最新バージョン</a:t>
            </a:r>
            <a:endParaRPr lang="en-US" altLang="ja-JP" dirty="0" smtClean="0"/>
          </a:p>
        </p:txBody>
      </p:sp>
      <p:sp>
        <p:nvSpPr>
          <p:cNvPr id="45" name="正方形/長方形 44"/>
          <p:cNvSpPr/>
          <p:nvPr/>
        </p:nvSpPr>
        <p:spPr>
          <a:xfrm>
            <a:off x="1954560" y="6132073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ja-JP" altLang="en-US" dirty="0" smtClean="0"/>
              <a:t>旧バージョン</a:t>
            </a:r>
            <a:endParaRPr lang="en-US" altLang="ja-JP" dirty="0" smtClean="0"/>
          </a:p>
        </p:txBody>
      </p:sp>
      <p:cxnSp>
        <p:nvCxnSpPr>
          <p:cNvPr id="60" name="直線矢印コネクタ 59"/>
          <p:cNvCxnSpPr/>
          <p:nvPr/>
        </p:nvCxnSpPr>
        <p:spPr bwMode="auto">
          <a:xfrm>
            <a:off x="3682752" y="5428084"/>
            <a:ext cx="2048184" cy="18002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36" name="Freeform 13"/>
          <p:cNvSpPr>
            <a:spLocks/>
          </p:cNvSpPr>
          <p:nvPr/>
        </p:nvSpPr>
        <p:spPr bwMode="auto">
          <a:xfrm>
            <a:off x="2134580" y="4347964"/>
            <a:ext cx="1440160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39" name="Freeform 13"/>
          <p:cNvSpPr>
            <a:spLocks/>
          </p:cNvSpPr>
          <p:nvPr/>
        </p:nvSpPr>
        <p:spPr bwMode="auto">
          <a:xfrm>
            <a:off x="2206588" y="5212060"/>
            <a:ext cx="1296144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40" name="Freeform 13"/>
          <p:cNvSpPr>
            <a:spLocks/>
          </p:cNvSpPr>
          <p:nvPr/>
        </p:nvSpPr>
        <p:spPr bwMode="auto">
          <a:xfrm>
            <a:off x="5915000" y="4419972"/>
            <a:ext cx="1512168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41" name="Freeform 13"/>
          <p:cNvSpPr>
            <a:spLocks/>
          </p:cNvSpPr>
          <p:nvPr/>
        </p:nvSpPr>
        <p:spPr bwMode="auto">
          <a:xfrm>
            <a:off x="5951004" y="3482026"/>
            <a:ext cx="1404156" cy="505897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42" name="Freeform 13"/>
          <p:cNvSpPr>
            <a:spLocks/>
          </p:cNvSpPr>
          <p:nvPr/>
        </p:nvSpPr>
        <p:spPr bwMode="auto">
          <a:xfrm>
            <a:off x="5915000" y="5284068"/>
            <a:ext cx="1440160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43" name="Freeform 13"/>
          <p:cNvSpPr>
            <a:spLocks/>
          </p:cNvSpPr>
          <p:nvPr/>
        </p:nvSpPr>
        <p:spPr bwMode="auto">
          <a:xfrm>
            <a:off x="2161281" y="3418471"/>
            <a:ext cx="1440160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cxnSp>
        <p:nvCxnSpPr>
          <p:cNvPr id="51" name="曲線コネクタ 50"/>
          <p:cNvCxnSpPr>
            <a:stCxn id="70" idx="1"/>
            <a:endCxn id="68" idx="1"/>
          </p:cNvCxnSpPr>
          <p:nvPr/>
        </p:nvCxnSpPr>
        <p:spPr bwMode="auto">
          <a:xfrm rot="10800000">
            <a:off x="2062572" y="3735896"/>
            <a:ext cx="12700" cy="1656184"/>
          </a:xfrm>
          <a:prstGeom prst="curvedConnector3">
            <a:avLst>
              <a:gd name="adj1" fmla="val 5552112"/>
            </a:avLst>
          </a:prstGeom>
          <a:solidFill>
            <a:schemeClr val="accent2"/>
          </a:solidFill>
          <a:ln w="50800" cap="flat" cmpd="sng" algn="ctr">
            <a:solidFill>
              <a:schemeClr val="accent2"/>
            </a:solidFill>
            <a:prstDash val="solid"/>
            <a:round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53" name="直線矢印コネクタ 52"/>
          <p:cNvCxnSpPr/>
          <p:nvPr/>
        </p:nvCxnSpPr>
        <p:spPr bwMode="auto">
          <a:xfrm>
            <a:off x="2854660" y="3915916"/>
            <a:ext cx="0" cy="432048"/>
          </a:xfrm>
          <a:prstGeom prst="straightConnector1">
            <a:avLst/>
          </a:prstGeom>
          <a:solidFill>
            <a:schemeClr val="accent2"/>
          </a:solidFill>
          <a:ln w="47625" cap="flat" cmpd="sng" algn="ctr">
            <a:solidFill>
              <a:schemeClr val="accent2"/>
            </a:solidFill>
            <a:prstDash val="solid"/>
            <a:round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3" name="直線矢印コネクタ 62"/>
          <p:cNvCxnSpPr/>
          <p:nvPr/>
        </p:nvCxnSpPr>
        <p:spPr bwMode="auto">
          <a:xfrm>
            <a:off x="2854660" y="4780012"/>
            <a:ext cx="0" cy="432048"/>
          </a:xfrm>
          <a:prstGeom prst="straightConnector1">
            <a:avLst/>
          </a:prstGeom>
          <a:solidFill>
            <a:schemeClr val="accent2"/>
          </a:solidFill>
          <a:ln w="47625" cap="flat" cmpd="sng" algn="ctr">
            <a:solidFill>
              <a:schemeClr val="accent2"/>
            </a:solidFill>
            <a:prstDash val="solid"/>
            <a:round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68" name="正方形/長方形 67"/>
          <p:cNvSpPr/>
          <p:nvPr/>
        </p:nvSpPr>
        <p:spPr bwMode="auto">
          <a:xfrm>
            <a:off x="2062572" y="3411860"/>
            <a:ext cx="1728192" cy="64807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70" name="正方形/長方形 69"/>
          <p:cNvSpPr/>
          <p:nvPr/>
        </p:nvSpPr>
        <p:spPr bwMode="auto">
          <a:xfrm>
            <a:off x="2062572" y="5068044"/>
            <a:ext cx="1728192" cy="64807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72" name="正方形/長方形 71"/>
          <p:cNvSpPr/>
          <p:nvPr/>
        </p:nvSpPr>
        <p:spPr bwMode="auto">
          <a:xfrm>
            <a:off x="5770984" y="5212060"/>
            <a:ext cx="1728192" cy="64807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80" name="直線矢印コネクタ 79"/>
          <p:cNvCxnSpPr/>
          <p:nvPr/>
        </p:nvCxnSpPr>
        <p:spPr bwMode="auto">
          <a:xfrm>
            <a:off x="6491064" y="3987924"/>
            <a:ext cx="0" cy="432048"/>
          </a:xfrm>
          <a:prstGeom prst="straightConnector1">
            <a:avLst/>
          </a:prstGeom>
          <a:solidFill>
            <a:schemeClr val="accent2"/>
          </a:solidFill>
          <a:ln w="47625" cap="flat" cmpd="sng" algn="ctr">
            <a:solidFill>
              <a:schemeClr val="accent2"/>
            </a:solidFill>
            <a:prstDash val="solid"/>
            <a:round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81" name="直線矢印コネクタ 80"/>
          <p:cNvCxnSpPr/>
          <p:nvPr/>
        </p:nvCxnSpPr>
        <p:spPr bwMode="auto">
          <a:xfrm>
            <a:off x="6491064" y="4852020"/>
            <a:ext cx="0" cy="432048"/>
          </a:xfrm>
          <a:prstGeom prst="straightConnector1">
            <a:avLst/>
          </a:prstGeom>
          <a:solidFill>
            <a:schemeClr val="accent2"/>
          </a:solidFill>
          <a:ln w="47625" cap="flat" cmpd="sng" algn="ctr">
            <a:solidFill>
              <a:schemeClr val="accent2"/>
            </a:solidFill>
            <a:prstDash val="solid"/>
            <a:round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86" name="正方形/長方形 85"/>
          <p:cNvSpPr/>
          <p:nvPr/>
        </p:nvSpPr>
        <p:spPr bwMode="auto">
          <a:xfrm>
            <a:off x="5698976" y="3411860"/>
            <a:ext cx="1728192" cy="64807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88" name="正方形/長方形 87"/>
          <p:cNvSpPr/>
          <p:nvPr/>
        </p:nvSpPr>
        <p:spPr bwMode="auto">
          <a:xfrm>
            <a:off x="2367372" y="3716660"/>
            <a:ext cx="1728192" cy="64807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89" name="曲線コネクタ 88"/>
          <p:cNvCxnSpPr>
            <a:stCxn id="72" idx="3"/>
            <a:endCxn id="86" idx="3"/>
          </p:cNvCxnSpPr>
          <p:nvPr/>
        </p:nvCxnSpPr>
        <p:spPr bwMode="auto">
          <a:xfrm flipH="1" flipV="1">
            <a:off x="7427168" y="3735896"/>
            <a:ext cx="72008" cy="1800200"/>
          </a:xfrm>
          <a:prstGeom prst="curvedConnector3">
            <a:avLst>
              <a:gd name="adj1" fmla="val -1390585"/>
            </a:avLst>
          </a:prstGeom>
          <a:solidFill>
            <a:schemeClr val="accent2"/>
          </a:solidFill>
          <a:ln w="50800" cap="flat" cmpd="sng" algn="ctr">
            <a:solidFill>
              <a:schemeClr val="accent2"/>
            </a:solidFill>
            <a:prstDash val="solid"/>
            <a:round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93" name="円/楕円 92"/>
          <p:cNvSpPr/>
          <p:nvPr/>
        </p:nvSpPr>
        <p:spPr bwMode="auto">
          <a:xfrm>
            <a:off x="5401816" y="4059932"/>
            <a:ext cx="2376264" cy="1944216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32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88913"/>
            <a:ext cx="8785225" cy="936625"/>
          </a:xfrm>
        </p:spPr>
        <p:txBody>
          <a:bodyPr/>
          <a:lstStyle/>
          <a:p>
            <a:r>
              <a:rPr lang="ja-JP" altLang="en-US" dirty="0"/>
              <a:t>コードクローンの変更管理の例</a:t>
            </a:r>
            <a:r>
              <a:rPr lang="en-US" altLang="ja-JP" dirty="0" smtClean="0"/>
              <a:t>(1/2</a:t>
            </a:r>
            <a:r>
              <a:rPr lang="en-US" altLang="ja-JP" dirty="0"/>
              <a:t>)</a:t>
            </a:r>
            <a:endParaRPr lang="ja-JP" altLang="ja-JP" dirty="0"/>
          </a:p>
        </p:txBody>
      </p:sp>
      <p:cxnSp>
        <p:nvCxnSpPr>
          <p:cNvPr id="33" name="直線矢印コネクタ 32"/>
          <p:cNvCxnSpPr/>
          <p:nvPr/>
        </p:nvCxnSpPr>
        <p:spPr bwMode="auto">
          <a:xfrm>
            <a:off x="1054460" y="3555876"/>
            <a:ext cx="798421" cy="157238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5" name="直線矢印コネクタ 34"/>
          <p:cNvCxnSpPr/>
          <p:nvPr/>
        </p:nvCxnSpPr>
        <p:spPr bwMode="auto">
          <a:xfrm>
            <a:off x="1054460" y="3555876"/>
            <a:ext cx="1008111" cy="1026114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8" name="直線矢印コネクタ 37"/>
          <p:cNvCxnSpPr>
            <a:endCxn id="70" idx="1"/>
          </p:cNvCxnSpPr>
          <p:nvPr/>
        </p:nvCxnSpPr>
        <p:spPr bwMode="auto">
          <a:xfrm>
            <a:off x="1054460" y="3555876"/>
            <a:ext cx="1008112" cy="1836204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9" name="角丸四角形 48"/>
          <p:cNvSpPr/>
          <p:nvPr/>
        </p:nvSpPr>
        <p:spPr>
          <a:xfrm>
            <a:off x="248917" y="3051820"/>
            <a:ext cx="1165583" cy="43204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</a:rPr>
              <a:t>バグが存在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66" name="Freeform 13"/>
          <p:cNvSpPr>
            <a:spLocks/>
          </p:cNvSpPr>
          <p:nvPr/>
        </p:nvSpPr>
        <p:spPr bwMode="auto">
          <a:xfrm>
            <a:off x="2161281" y="3411860"/>
            <a:ext cx="1440160" cy="467007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67" name="Freeform 13"/>
          <p:cNvSpPr>
            <a:spLocks/>
          </p:cNvSpPr>
          <p:nvPr/>
        </p:nvSpPr>
        <p:spPr bwMode="auto">
          <a:xfrm>
            <a:off x="2161281" y="3411860"/>
            <a:ext cx="1440160" cy="467007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33461091"/>
      </p:ext>
    </p:extLst>
  </p:cSld>
  <p:clrMapOvr>
    <a:masterClrMapping/>
  </p:clrMapOvr>
  <p:transition advTm="336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1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1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1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1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1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1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1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1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1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1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1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1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1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181" grpId="0" animBg="1"/>
      <p:bldP spid="40" grpId="0" animBg="1"/>
      <p:bldP spid="41" grpId="0" animBg="1"/>
      <p:bldP spid="42" grpId="0" animBg="1"/>
      <p:bldP spid="43" grpId="0" animBg="1"/>
      <p:bldP spid="93" grpId="0" animBg="1"/>
      <p:bldP spid="6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メモ 20"/>
          <p:cNvSpPr/>
          <p:nvPr/>
        </p:nvSpPr>
        <p:spPr bwMode="auto">
          <a:xfrm rot="10800000" flipH="1">
            <a:off x="5216960" y="3093598"/>
            <a:ext cx="2664296" cy="2448272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20" name="メモ 19"/>
          <p:cNvSpPr/>
          <p:nvPr/>
        </p:nvSpPr>
        <p:spPr bwMode="auto">
          <a:xfrm rot="10800000" flipH="1">
            <a:off x="968488" y="3165606"/>
            <a:ext cx="2664296" cy="2304256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コードクローンの変更管理の例</a:t>
            </a:r>
            <a:r>
              <a:rPr lang="en-US" altLang="ja-JP" dirty="0" smtClean="0"/>
              <a:t>(2/2</a:t>
            </a:r>
            <a:r>
              <a:rPr lang="en-US" altLang="ja-JP" dirty="0"/>
              <a:t>)</a:t>
            </a:r>
            <a:endParaRPr lang="ja-JP" altLang="ja-JP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268413"/>
            <a:ext cx="8785225" cy="1584523"/>
          </a:xfrm>
        </p:spPr>
        <p:txBody>
          <a:bodyPr/>
          <a:lstStyle/>
          <a:p>
            <a:r>
              <a:rPr lang="ja-JP" altLang="en-US" dirty="0" smtClean="0"/>
              <a:t>新たに発生したコードクローン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集約の対象となる可能性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集約により</a:t>
            </a:r>
            <a:r>
              <a:rPr lang="ja-JP" altLang="en-US" dirty="0"/>
              <a:t>保守</a:t>
            </a:r>
            <a:r>
              <a:rPr lang="ja-JP" altLang="en-US" dirty="0" smtClean="0"/>
              <a:t>コスト</a:t>
            </a:r>
            <a:r>
              <a:rPr lang="ja-JP" altLang="en-US" dirty="0"/>
              <a:t>を</a:t>
            </a:r>
            <a:r>
              <a:rPr lang="ja-JP" altLang="en-US" dirty="0" smtClean="0"/>
              <a:t>削減できる</a:t>
            </a:r>
            <a:endParaRPr lang="en-US" altLang="ja-JP" dirty="0" smtClean="0"/>
          </a:p>
        </p:txBody>
      </p:sp>
      <p:cxnSp>
        <p:nvCxnSpPr>
          <p:cNvPr id="22" name="直線矢印コネクタ 21"/>
          <p:cNvCxnSpPr/>
          <p:nvPr/>
        </p:nvCxnSpPr>
        <p:spPr bwMode="auto">
          <a:xfrm>
            <a:off x="3056720" y="3824642"/>
            <a:ext cx="2772308" cy="36004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9" name="直線矢印コネクタ 38"/>
          <p:cNvCxnSpPr/>
          <p:nvPr/>
        </p:nvCxnSpPr>
        <p:spPr bwMode="auto">
          <a:xfrm>
            <a:off x="3056720" y="3824642"/>
            <a:ext cx="2736304" cy="997148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7" name="正方形/長方形 26"/>
          <p:cNvSpPr/>
          <p:nvPr/>
        </p:nvSpPr>
        <p:spPr>
          <a:xfrm>
            <a:off x="5577000" y="5661248"/>
            <a:ext cx="22139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ja-JP" altLang="en-US" dirty="0" smtClean="0"/>
              <a:t>最新バージョン</a:t>
            </a:r>
            <a:endParaRPr lang="en-US" altLang="ja-JP" dirty="0" smtClean="0"/>
          </a:p>
        </p:txBody>
      </p:sp>
      <p:sp>
        <p:nvSpPr>
          <p:cNvPr id="29" name="正方形/長方形 28"/>
          <p:cNvSpPr/>
          <p:nvPr/>
        </p:nvSpPr>
        <p:spPr>
          <a:xfrm>
            <a:off x="1472544" y="5640519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ja-JP" altLang="en-US" dirty="0" smtClean="0"/>
              <a:t>旧バージョン</a:t>
            </a:r>
            <a:endParaRPr lang="en-US" altLang="ja-JP" dirty="0" smtClean="0"/>
          </a:p>
        </p:txBody>
      </p:sp>
      <p:sp>
        <p:nvSpPr>
          <p:cNvPr id="17" name="Freeform 13"/>
          <p:cNvSpPr>
            <a:spLocks/>
          </p:cNvSpPr>
          <p:nvPr/>
        </p:nvSpPr>
        <p:spPr bwMode="auto">
          <a:xfrm>
            <a:off x="1544552" y="3597654"/>
            <a:ext cx="1440160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25400" cap="rnd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pPr algn="ctr"/>
            <a:r>
              <a:rPr lang="ja-JP" altLang="en-US" sz="1800" b="1" dirty="0" smtClean="0">
                <a:latin typeface="Arial" charset="0"/>
                <a:ea typeface="MS UI Gothic" pitchFamily="50" charset="-128"/>
              </a:rPr>
              <a:t>コード片</a:t>
            </a:r>
            <a:endParaRPr lang="ja-JP" altLang="ja-JP" sz="1800" b="1" dirty="0">
              <a:latin typeface="Arial" charset="0"/>
              <a:ea typeface="MS UI Gothic" pitchFamily="50" charset="-128"/>
            </a:endParaRPr>
          </a:p>
        </p:txBody>
      </p:sp>
      <p:sp>
        <p:nvSpPr>
          <p:cNvPr id="18" name="Freeform 13"/>
          <p:cNvSpPr>
            <a:spLocks/>
          </p:cNvSpPr>
          <p:nvPr/>
        </p:nvSpPr>
        <p:spPr bwMode="auto">
          <a:xfrm>
            <a:off x="5793024" y="4677774"/>
            <a:ext cx="1440160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19" name="Freeform 13"/>
          <p:cNvSpPr>
            <a:spLocks/>
          </p:cNvSpPr>
          <p:nvPr/>
        </p:nvSpPr>
        <p:spPr bwMode="auto">
          <a:xfrm>
            <a:off x="5793024" y="3597654"/>
            <a:ext cx="1440160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cxnSp>
        <p:nvCxnSpPr>
          <p:cNvPr id="38" name="直線矢印コネクタ 37"/>
          <p:cNvCxnSpPr/>
          <p:nvPr/>
        </p:nvCxnSpPr>
        <p:spPr bwMode="auto">
          <a:xfrm flipV="1">
            <a:off x="6441096" y="4101711"/>
            <a:ext cx="0" cy="576063"/>
          </a:xfrm>
          <a:prstGeom prst="straightConnector1">
            <a:avLst/>
          </a:prstGeom>
          <a:solidFill>
            <a:schemeClr val="accent2"/>
          </a:solidFill>
          <a:ln w="63500" cap="flat" cmpd="sng" algn="ctr">
            <a:solidFill>
              <a:schemeClr val="accent2"/>
            </a:solidFill>
            <a:prstDash val="solid"/>
            <a:round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5" name="正方形/長方形 24"/>
          <p:cNvSpPr/>
          <p:nvPr/>
        </p:nvSpPr>
        <p:spPr>
          <a:xfrm>
            <a:off x="3704792" y="4173718"/>
            <a:ext cx="1584176" cy="36004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</a:rPr>
              <a:t>コピー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43" name="円/楕円 42"/>
          <p:cNvSpPr/>
          <p:nvPr/>
        </p:nvSpPr>
        <p:spPr bwMode="auto">
          <a:xfrm>
            <a:off x="5360976" y="3237614"/>
            <a:ext cx="2232248" cy="2232248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7354587"/>
      </p:ext>
    </p:extLst>
  </p:cSld>
  <p:clrMapOvr>
    <a:masterClrMapping/>
  </p:clrMapOvr>
  <p:transition advTm="810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研究の目的</a:t>
            </a:r>
            <a:endParaRPr lang="ja-JP" altLang="ja-JP" dirty="0"/>
          </a:p>
        </p:txBody>
      </p:sp>
      <p:sp>
        <p:nvSpPr>
          <p:cNvPr id="9" name="コンテンツ プレースホルダ 8"/>
          <p:cNvSpPr>
            <a:spLocks noGrp="1"/>
          </p:cNvSpPr>
          <p:nvPr>
            <p:ph idx="1"/>
          </p:nvPr>
        </p:nvSpPr>
        <p:spPr>
          <a:xfrm>
            <a:off x="57930" y="1484784"/>
            <a:ext cx="9086069" cy="2016224"/>
          </a:xfrm>
        </p:spPr>
        <p:txBody>
          <a:bodyPr/>
          <a:lstStyle/>
          <a:p>
            <a:r>
              <a:rPr lang="ja-JP" altLang="en-US" sz="2800" dirty="0"/>
              <a:t>既存のコードクローン検出</a:t>
            </a:r>
            <a:r>
              <a:rPr lang="ja-JP" altLang="en-US" sz="2800" dirty="0" smtClean="0"/>
              <a:t>技術</a:t>
            </a:r>
            <a:r>
              <a:rPr lang="ja-JP" altLang="en-US" sz="2800" dirty="0"/>
              <a:t>で</a:t>
            </a:r>
            <a:r>
              <a:rPr lang="ja-JP" altLang="en-US" sz="2800" dirty="0" smtClean="0"/>
              <a:t>は変更されたコードクローンの確認は人手で行う必要がある</a:t>
            </a:r>
            <a:endParaRPr kumimoji="1" lang="en-US" altLang="ja-JP" sz="2800" dirty="0" smtClean="0"/>
          </a:p>
          <a:p>
            <a:r>
              <a:rPr kumimoji="1" lang="ja-JP" altLang="en-US" sz="2800" dirty="0" smtClean="0"/>
              <a:t>検出されたコードクローンが膨大な量となる場合</a:t>
            </a:r>
            <a:r>
              <a:rPr lang="ja-JP" altLang="en-US" sz="2800" dirty="0" smtClean="0"/>
              <a:t>変更されたコードクローンの確認コストは大きい</a:t>
            </a:r>
            <a:endParaRPr kumimoji="1" lang="en-US" altLang="ja-JP" sz="2800" dirty="0" smtClean="0"/>
          </a:p>
          <a:p>
            <a:endParaRPr kumimoji="1" lang="en-US" altLang="ja-JP" dirty="0" smtClean="0"/>
          </a:p>
          <a:p>
            <a:pPr lvl="1"/>
            <a:endParaRPr kumimoji="1" lang="ja-JP" altLang="en-US" dirty="0"/>
          </a:p>
        </p:txBody>
      </p:sp>
      <p:sp>
        <p:nvSpPr>
          <p:cNvPr id="4" name="下矢印 3"/>
          <p:cNvSpPr/>
          <p:nvPr/>
        </p:nvSpPr>
        <p:spPr bwMode="auto">
          <a:xfrm>
            <a:off x="2511724" y="3429000"/>
            <a:ext cx="4037813" cy="935794"/>
          </a:xfrm>
          <a:prstGeom prst="downArrow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dirty="0" smtClean="0"/>
              <a:t>コスト</a:t>
            </a:r>
            <a:r>
              <a:rPr lang="ja-JP" altLang="en-US" dirty="0"/>
              <a:t>削減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5" name="コンテンツ プレースホルダ 8"/>
          <p:cNvSpPr txBox="1">
            <a:spLocks/>
          </p:cNvSpPr>
          <p:nvPr/>
        </p:nvSpPr>
        <p:spPr bwMode="auto">
          <a:xfrm>
            <a:off x="68620" y="4381909"/>
            <a:ext cx="8945401" cy="1728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Char char="l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5000"/>
              <a:buFont typeface="Arial" charset="0"/>
              <a:buChar char="►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dirty="0" smtClean="0"/>
              <a:t>コードクローンの変更情報</a:t>
            </a:r>
            <a:r>
              <a:rPr lang="ja-JP" altLang="en-US" dirty="0"/>
              <a:t>を</a:t>
            </a:r>
            <a:r>
              <a:rPr lang="ja-JP" altLang="en-US" dirty="0" smtClean="0"/>
              <a:t>提供するシステムの開発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コード片の編集に基づくコードクローンの自動的な分類</a:t>
            </a:r>
            <a:endParaRPr lang="en-US" altLang="ja-JP" dirty="0" smtClean="0"/>
          </a:p>
          <a:p>
            <a:pPr lvl="1"/>
            <a:r>
              <a:rPr lang="ja-JP" altLang="en-US" dirty="0"/>
              <a:t>保守作業</a:t>
            </a:r>
            <a:r>
              <a:rPr lang="ja-JP" altLang="en-US" dirty="0" smtClean="0"/>
              <a:t>の対象となるコードクローンの分析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69459688"/>
      </p:ext>
    </p:extLst>
  </p:cSld>
  <p:clrMapOvr>
    <a:masterClrMapping/>
  </p:clrMapOvr>
  <p:transition advTm="14477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システム概要</a:t>
            </a:r>
            <a:endParaRPr lang="ja-JP" altLang="ja-JP" dirty="0"/>
          </a:p>
        </p:txBody>
      </p:sp>
      <p:sp>
        <p:nvSpPr>
          <p:cNvPr id="4" name="円柱 3"/>
          <p:cNvSpPr/>
          <p:nvPr/>
        </p:nvSpPr>
        <p:spPr>
          <a:xfrm>
            <a:off x="3630866" y="2063668"/>
            <a:ext cx="1440160" cy="864096"/>
          </a:xfrm>
          <a:prstGeom prst="can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Group 131"/>
          <p:cNvGrpSpPr>
            <a:grpSpLocks/>
          </p:cNvGrpSpPr>
          <p:nvPr/>
        </p:nvGrpSpPr>
        <p:grpSpPr bwMode="auto">
          <a:xfrm>
            <a:off x="791100" y="4274581"/>
            <a:ext cx="1152128" cy="1080120"/>
            <a:chOff x="353" y="2477"/>
            <a:chExt cx="975" cy="818"/>
          </a:xfrm>
        </p:grpSpPr>
        <p:sp>
          <p:nvSpPr>
            <p:cNvPr id="6" name="Rectangle 132"/>
            <p:cNvSpPr>
              <a:spLocks noChangeArrowheads="1"/>
            </p:cNvSpPr>
            <p:nvPr/>
          </p:nvSpPr>
          <p:spPr bwMode="auto">
            <a:xfrm>
              <a:off x="421" y="3271"/>
              <a:ext cx="431" cy="23"/>
            </a:xfrm>
            <a:prstGeom prst="rect">
              <a:avLst/>
            </a:prstGeom>
            <a:solidFill>
              <a:srgbClr val="C0C0C0"/>
            </a:solidFill>
            <a:ln w="38100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" name="Freeform 133"/>
            <p:cNvSpPr>
              <a:spLocks/>
            </p:cNvSpPr>
            <p:nvPr/>
          </p:nvSpPr>
          <p:spPr bwMode="auto">
            <a:xfrm>
              <a:off x="852" y="3158"/>
              <a:ext cx="113" cy="136"/>
            </a:xfrm>
            <a:custGeom>
              <a:avLst/>
              <a:gdLst/>
              <a:ahLst/>
              <a:cxnLst>
                <a:cxn ang="0">
                  <a:pos x="0" y="136"/>
                </a:cxn>
                <a:cxn ang="0">
                  <a:pos x="113" y="23"/>
                </a:cxn>
                <a:cxn ang="0">
                  <a:pos x="113" y="0"/>
                </a:cxn>
                <a:cxn ang="0">
                  <a:pos x="0" y="113"/>
                </a:cxn>
                <a:cxn ang="0">
                  <a:pos x="0" y="136"/>
                </a:cxn>
              </a:cxnLst>
              <a:rect l="0" t="0" r="r" b="b"/>
              <a:pathLst>
                <a:path w="113" h="136">
                  <a:moveTo>
                    <a:pt x="0" y="136"/>
                  </a:moveTo>
                  <a:lnTo>
                    <a:pt x="113" y="23"/>
                  </a:lnTo>
                  <a:lnTo>
                    <a:pt x="113" y="0"/>
                  </a:lnTo>
                  <a:lnTo>
                    <a:pt x="0" y="113"/>
                  </a:lnTo>
                  <a:lnTo>
                    <a:pt x="0" y="136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38100" cap="flat" cmpd="sng">
              <a:noFill/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" name="Freeform 134"/>
            <p:cNvSpPr>
              <a:spLocks/>
            </p:cNvSpPr>
            <p:nvPr/>
          </p:nvSpPr>
          <p:spPr bwMode="auto">
            <a:xfrm>
              <a:off x="421" y="3158"/>
              <a:ext cx="544" cy="113"/>
            </a:xfrm>
            <a:custGeom>
              <a:avLst/>
              <a:gdLst/>
              <a:ahLst/>
              <a:cxnLst>
                <a:cxn ang="0">
                  <a:pos x="544" y="0"/>
                </a:cxn>
                <a:cxn ang="0">
                  <a:pos x="113" y="0"/>
                </a:cxn>
                <a:cxn ang="0">
                  <a:pos x="0" y="113"/>
                </a:cxn>
                <a:cxn ang="0">
                  <a:pos x="431" y="113"/>
                </a:cxn>
                <a:cxn ang="0">
                  <a:pos x="544" y="0"/>
                </a:cxn>
              </a:cxnLst>
              <a:rect l="0" t="0" r="r" b="b"/>
              <a:pathLst>
                <a:path w="544" h="113">
                  <a:moveTo>
                    <a:pt x="544" y="0"/>
                  </a:moveTo>
                  <a:lnTo>
                    <a:pt x="113" y="0"/>
                  </a:lnTo>
                  <a:lnTo>
                    <a:pt x="0" y="113"/>
                  </a:lnTo>
                  <a:lnTo>
                    <a:pt x="431" y="113"/>
                  </a:lnTo>
                  <a:lnTo>
                    <a:pt x="544" y="0"/>
                  </a:lnTo>
                  <a:close/>
                </a:path>
              </a:pathLst>
            </a:custGeom>
            <a:gradFill rotWithShape="1">
              <a:gsLst>
                <a:gs pos="0">
                  <a:srgbClr val="C0C0C0">
                    <a:gamma/>
                    <a:shade val="46275"/>
                    <a:invGamma/>
                  </a:srgbClr>
                </a:gs>
                <a:gs pos="100000">
                  <a:srgbClr val="C0C0C0"/>
                </a:gs>
              </a:gsLst>
              <a:lin ang="5400000" scaled="1"/>
            </a:gradFill>
            <a:ln w="38100" cap="flat" cmpd="sng">
              <a:noFill/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" name="Freeform 135"/>
            <p:cNvSpPr>
              <a:spLocks/>
            </p:cNvSpPr>
            <p:nvPr/>
          </p:nvSpPr>
          <p:spPr bwMode="auto">
            <a:xfrm>
              <a:off x="762" y="3045"/>
              <a:ext cx="45" cy="181"/>
            </a:xfrm>
            <a:custGeom>
              <a:avLst/>
              <a:gdLst/>
              <a:ahLst/>
              <a:cxnLst>
                <a:cxn ang="0">
                  <a:pos x="0" y="181"/>
                </a:cxn>
                <a:cxn ang="0">
                  <a:pos x="45" y="136"/>
                </a:cxn>
                <a:cxn ang="0">
                  <a:pos x="45" y="0"/>
                </a:cxn>
                <a:cxn ang="0">
                  <a:pos x="0" y="45"/>
                </a:cxn>
                <a:cxn ang="0">
                  <a:pos x="0" y="181"/>
                </a:cxn>
              </a:cxnLst>
              <a:rect l="0" t="0" r="r" b="b"/>
              <a:pathLst>
                <a:path w="45" h="181">
                  <a:moveTo>
                    <a:pt x="0" y="181"/>
                  </a:moveTo>
                  <a:lnTo>
                    <a:pt x="45" y="136"/>
                  </a:lnTo>
                  <a:lnTo>
                    <a:pt x="45" y="0"/>
                  </a:lnTo>
                  <a:lnTo>
                    <a:pt x="0" y="45"/>
                  </a:lnTo>
                  <a:lnTo>
                    <a:pt x="0" y="181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38100" cap="flat" cmpd="sng">
              <a:noFill/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" name="Freeform 136"/>
            <p:cNvSpPr>
              <a:spLocks/>
            </p:cNvSpPr>
            <p:nvPr/>
          </p:nvSpPr>
          <p:spPr bwMode="auto">
            <a:xfrm>
              <a:off x="353" y="2500"/>
              <a:ext cx="703" cy="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0" y="46"/>
                </a:cxn>
                <a:cxn ang="0">
                  <a:pos x="658" y="46"/>
                </a:cxn>
                <a:cxn ang="0">
                  <a:pos x="703" y="0"/>
                </a:cxn>
                <a:cxn ang="0">
                  <a:pos x="45" y="0"/>
                </a:cxn>
              </a:cxnLst>
              <a:rect l="0" t="0" r="r" b="b"/>
              <a:pathLst>
                <a:path w="703" h="46">
                  <a:moveTo>
                    <a:pt x="45" y="0"/>
                  </a:moveTo>
                  <a:lnTo>
                    <a:pt x="0" y="46"/>
                  </a:lnTo>
                  <a:lnTo>
                    <a:pt x="658" y="46"/>
                  </a:lnTo>
                  <a:lnTo>
                    <a:pt x="703" y="0"/>
                  </a:lnTo>
                  <a:lnTo>
                    <a:pt x="45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>
                    <a:gamma/>
                    <a:shade val="46275"/>
                    <a:invGamma/>
                  </a:srgbClr>
                </a:gs>
                <a:gs pos="100000">
                  <a:srgbClr val="DDDDDD"/>
                </a:gs>
              </a:gsLst>
              <a:lin ang="5400000" scaled="1"/>
            </a:gradFill>
            <a:ln w="38100" cap="flat" cmpd="sng">
              <a:noFill/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1" name="Rectangle 137"/>
            <p:cNvSpPr>
              <a:spLocks noChangeArrowheads="1"/>
            </p:cNvSpPr>
            <p:nvPr/>
          </p:nvSpPr>
          <p:spPr bwMode="auto">
            <a:xfrm>
              <a:off x="353" y="2546"/>
              <a:ext cx="658" cy="544"/>
            </a:xfrm>
            <a:prstGeom prst="rect">
              <a:avLst/>
            </a:prstGeom>
            <a:solidFill>
              <a:srgbClr val="C0C0C0"/>
            </a:solidFill>
            <a:ln w="38100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" name="Freeform 138"/>
            <p:cNvSpPr>
              <a:spLocks/>
            </p:cNvSpPr>
            <p:nvPr/>
          </p:nvSpPr>
          <p:spPr bwMode="auto">
            <a:xfrm>
              <a:off x="1011" y="2500"/>
              <a:ext cx="45" cy="589"/>
            </a:xfrm>
            <a:custGeom>
              <a:avLst/>
              <a:gdLst/>
              <a:ahLst/>
              <a:cxnLst>
                <a:cxn ang="0">
                  <a:pos x="0" y="590"/>
                </a:cxn>
                <a:cxn ang="0">
                  <a:pos x="0" y="46"/>
                </a:cxn>
                <a:cxn ang="0">
                  <a:pos x="45" y="0"/>
                </a:cxn>
                <a:cxn ang="0">
                  <a:pos x="45" y="545"/>
                </a:cxn>
                <a:cxn ang="0">
                  <a:pos x="0" y="590"/>
                </a:cxn>
              </a:cxnLst>
              <a:rect l="0" t="0" r="r" b="b"/>
              <a:pathLst>
                <a:path w="45" h="590">
                  <a:moveTo>
                    <a:pt x="0" y="590"/>
                  </a:moveTo>
                  <a:lnTo>
                    <a:pt x="0" y="46"/>
                  </a:lnTo>
                  <a:lnTo>
                    <a:pt x="45" y="0"/>
                  </a:lnTo>
                  <a:lnTo>
                    <a:pt x="45" y="545"/>
                  </a:lnTo>
                  <a:lnTo>
                    <a:pt x="0" y="59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38100" cap="flat" cmpd="sng">
              <a:noFill/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3" name="Rectangle 139"/>
            <p:cNvSpPr>
              <a:spLocks noChangeArrowheads="1"/>
            </p:cNvSpPr>
            <p:nvPr/>
          </p:nvSpPr>
          <p:spPr bwMode="auto">
            <a:xfrm>
              <a:off x="1056" y="2569"/>
              <a:ext cx="181" cy="726"/>
            </a:xfrm>
            <a:prstGeom prst="rect">
              <a:avLst/>
            </a:prstGeom>
            <a:solidFill>
              <a:srgbClr val="C0C0C0"/>
            </a:solidFill>
            <a:ln w="38100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4" name="Freeform 140"/>
            <p:cNvSpPr>
              <a:spLocks/>
            </p:cNvSpPr>
            <p:nvPr/>
          </p:nvSpPr>
          <p:spPr bwMode="auto">
            <a:xfrm>
              <a:off x="1237" y="2478"/>
              <a:ext cx="91" cy="817"/>
            </a:xfrm>
            <a:custGeom>
              <a:avLst/>
              <a:gdLst/>
              <a:ahLst/>
              <a:cxnLst>
                <a:cxn ang="0">
                  <a:pos x="0" y="817"/>
                </a:cxn>
                <a:cxn ang="0">
                  <a:pos x="91" y="726"/>
                </a:cxn>
                <a:cxn ang="0">
                  <a:pos x="91" y="0"/>
                </a:cxn>
                <a:cxn ang="0">
                  <a:pos x="0" y="91"/>
                </a:cxn>
                <a:cxn ang="0">
                  <a:pos x="0" y="817"/>
                </a:cxn>
              </a:cxnLst>
              <a:rect l="0" t="0" r="r" b="b"/>
              <a:pathLst>
                <a:path w="91" h="817">
                  <a:moveTo>
                    <a:pt x="0" y="817"/>
                  </a:moveTo>
                  <a:lnTo>
                    <a:pt x="91" y="726"/>
                  </a:lnTo>
                  <a:lnTo>
                    <a:pt x="91" y="0"/>
                  </a:lnTo>
                  <a:lnTo>
                    <a:pt x="0" y="91"/>
                  </a:lnTo>
                  <a:lnTo>
                    <a:pt x="0" y="81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38100" cap="flat" cmpd="sng">
              <a:noFill/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" name="Freeform 141"/>
            <p:cNvSpPr>
              <a:spLocks/>
            </p:cNvSpPr>
            <p:nvPr/>
          </p:nvSpPr>
          <p:spPr bwMode="auto">
            <a:xfrm>
              <a:off x="1056" y="2478"/>
              <a:ext cx="272" cy="91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90" y="0"/>
                </a:cxn>
                <a:cxn ang="0">
                  <a:pos x="0" y="91"/>
                </a:cxn>
                <a:cxn ang="0">
                  <a:pos x="181" y="91"/>
                </a:cxn>
                <a:cxn ang="0">
                  <a:pos x="272" y="0"/>
                </a:cxn>
              </a:cxnLst>
              <a:rect l="0" t="0" r="r" b="b"/>
              <a:pathLst>
                <a:path w="272" h="91">
                  <a:moveTo>
                    <a:pt x="272" y="0"/>
                  </a:moveTo>
                  <a:lnTo>
                    <a:pt x="90" y="0"/>
                  </a:lnTo>
                  <a:lnTo>
                    <a:pt x="0" y="91"/>
                  </a:lnTo>
                  <a:lnTo>
                    <a:pt x="181" y="91"/>
                  </a:lnTo>
                  <a:lnTo>
                    <a:pt x="272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>
                    <a:gamma/>
                    <a:shade val="46275"/>
                    <a:invGamma/>
                  </a:srgbClr>
                </a:gs>
                <a:gs pos="100000">
                  <a:srgbClr val="DDDDDD"/>
                </a:gs>
              </a:gsLst>
              <a:lin ang="5400000" scaled="1"/>
            </a:gradFill>
            <a:ln w="38100" cap="flat" cmpd="sng">
              <a:noFill/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6" name="Rectangle 142"/>
            <p:cNvSpPr>
              <a:spLocks noChangeArrowheads="1"/>
            </p:cNvSpPr>
            <p:nvPr/>
          </p:nvSpPr>
          <p:spPr bwMode="auto">
            <a:xfrm>
              <a:off x="603" y="3090"/>
              <a:ext cx="159" cy="136"/>
            </a:xfrm>
            <a:prstGeom prst="rect">
              <a:avLst/>
            </a:prstGeom>
            <a:solidFill>
              <a:srgbClr val="969696"/>
            </a:solidFill>
            <a:ln w="38100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7" name="Rectangle 143"/>
            <p:cNvSpPr>
              <a:spLocks noChangeArrowheads="1"/>
            </p:cNvSpPr>
            <p:nvPr/>
          </p:nvSpPr>
          <p:spPr bwMode="auto">
            <a:xfrm>
              <a:off x="398" y="2591"/>
              <a:ext cx="567" cy="454"/>
            </a:xfrm>
            <a:prstGeom prst="rect">
              <a:avLst/>
            </a:prstGeom>
            <a:gradFill rotWithShape="1">
              <a:gsLst>
                <a:gs pos="0">
                  <a:srgbClr val="99CCFF">
                    <a:gamma/>
                    <a:shade val="46275"/>
                    <a:invGamma/>
                  </a:srgbClr>
                </a:gs>
                <a:gs pos="100000">
                  <a:srgbClr val="99CCFF"/>
                </a:gs>
              </a:gsLst>
              <a:lin ang="18900000" scaled="1"/>
            </a:gradFill>
            <a:ln w="38100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8" name="Rectangle 144"/>
            <p:cNvSpPr>
              <a:spLocks noChangeArrowheads="1"/>
            </p:cNvSpPr>
            <p:nvPr/>
          </p:nvSpPr>
          <p:spPr bwMode="auto">
            <a:xfrm>
              <a:off x="1124" y="2614"/>
              <a:ext cx="45" cy="340"/>
            </a:xfrm>
            <a:prstGeom prst="rect">
              <a:avLst/>
            </a:prstGeom>
            <a:solidFill>
              <a:srgbClr val="969696"/>
            </a:solidFill>
            <a:ln w="38100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9" name="Oval 145"/>
            <p:cNvSpPr>
              <a:spLocks noChangeArrowheads="1"/>
            </p:cNvSpPr>
            <p:nvPr/>
          </p:nvSpPr>
          <p:spPr bwMode="auto">
            <a:xfrm>
              <a:off x="1124" y="3067"/>
              <a:ext cx="46" cy="46"/>
            </a:xfrm>
            <a:prstGeom prst="ellipse">
              <a:avLst/>
            </a:prstGeom>
            <a:gradFill rotWithShape="1">
              <a:gsLst>
                <a:gs pos="0">
                  <a:srgbClr val="969696"/>
                </a:gs>
                <a:gs pos="100000">
                  <a:srgbClr val="969696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0" name="Oval 146"/>
            <p:cNvSpPr>
              <a:spLocks noChangeArrowheads="1"/>
            </p:cNvSpPr>
            <p:nvPr/>
          </p:nvSpPr>
          <p:spPr bwMode="auto">
            <a:xfrm>
              <a:off x="1124" y="3135"/>
              <a:ext cx="46" cy="46"/>
            </a:xfrm>
            <a:prstGeom prst="ellipse">
              <a:avLst/>
            </a:prstGeom>
            <a:gradFill rotWithShape="1">
              <a:gsLst>
                <a:gs pos="0">
                  <a:srgbClr val="969696"/>
                </a:gs>
                <a:gs pos="100000">
                  <a:srgbClr val="969696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1" name="Freeform 147"/>
            <p:cNvSpPr>
              <a:spLocks/>
            </p:cNvSpPr>
            <p:nvPr/>
          </p:nvSpPr>
          <p:spPr bwMode="auto">
            <a:xfrm>
              <a:off x="353" y="2477"/>
              <a:ext cx="975" cy="816"/>
            </a:xfrm>
            <a:custGeom>
              <a:avLst/>
              <a:gdLst/>
              <a:ahLst/>
              <a:cxnLst>
                <a:cxn ang="0">
                  <a:pos x="975" y="0"/>
                </a:cxn>
                <a:cxn ang="0">
                  <a:pos x="794" y="0"/>
                </a:cxn>
                <a:cxn ang="0">
                  <a:pos x="703" y="90"/>
                </a:cxn>
                <a:cxn ang="0">
                  <a:pos x="703" y="22"/>
                </a:cxn>
                <a:cxn ang="0">
                  <a:pos x="45" y="22"/>
                </a:cxn>
                <a:cxn ang="0">
                  <a:pos x="0" y="68"/>
                </a:cxn>
                <a:cxn ang="0">
                  <a:pos x="0" y="612"/>
                </a:cxn>
                <a:cxn ang="0">
                  <a:pos x="250" y="612"/>
                </a:cxn>
                <a:cxn ang="0">
                  <a:pos x="250" y="680"/>
                </a:cxn>
                <a:cxn ang="0">
                  <a:pos x="182" y="680"/>
                </a:cxn>
                <a:cxn ang="0">
                  <a:pos x="68" y="793"/>
                </a:cxn>
                <a:cxn ang="0">
                  <a:pos x="68" y="816"/>
                </a:cxn>
                <a:cxn ang="0">
                  <a:pos x="499" y="816"/>
                </a:cxn>
                <a:cxn ang="0">
                  <a:pos x="612" y="703"/>
                </a:cxn>
                <a:cxn ang="0">
                  <a:pos x="612" y="680"/>
                </a:cxn>
                <a:cxn ang="0">
                  <a:pos x="454" y="680"/>
                </a:cxn>
                <a:cxn ang="0">
                  <a:pos x="454" y="612"/>
                </a:cxn>
                <a:cxn ang="0">
                  <a:pos x="658" y="612"/>
                </a:cxn>
                <a:cxn ang="0">
                  <a:pos x="703" y="567"/>
                </a:cxn>
                <a:cxn ang="0">
                  <a:pos x="703" y="816"/>
                </a:cxn>
                <a:cxn ang="0">
                  <a:pos x="885" y="816"/>
                </a:cxn>
                <a:cxn ang="0">
                  <a:pos x="975" y="725"/>
                </a:cxn>
                <a:cxn ang="0">
                  <a:pos x="975" y="0"/>
                </a:cxn>
              </a:cxnLst>
              <a:rect l="0" t="0" r="r" b="b"/>
              <a:pathLst>
                <a:path w="975" h="816">
                  <a:moveTo>
                    <a:pt x="975" y="0"/>
                  </a:moveTo>
                  <a:lnTo>
                    <a:pt x="794" y="0"/>
                  </a:lnTo>
                  <a:lnTo>
                    <a:pt x="703" y="90"/>
                  </a:lnTo>
                  <a:lnTo>
                    <a:pt x="703" y="22"/>
                  </a:lnTo>
                  <a:lnTo>
                    <a:pt x="45" y="22"/>
                  </a:lnTo>
                  <a:lnTo>
                    <a:pt x="0" y="68"/>
                  </a:lnTo>
                  <a:lnTo>
                    <a:pt x="0" y="612"/>
                  </a:lnTo>
                  <a:lnTo>
                    <a:pt x="250" y="612"/>
                  </a:lnTo>
                  <a:lnTo>
                    <a:pt x="250" y="680"/>
                  </a:lnTo>
                  <a:lnTo>
                    <a:pt x="182" y="680"/>
                  </a:lnTo>
                  <a:lnTo>
                    <a:pt x="68" y="793"/>
                  </a:lnTo>
                  <a:lnTo>
                    <a:pt x="68" y="816"/>
                  </a:lnTo>
                  <a:lnTo>
                    <a:pt x="499" y="816"/>
                  </a:lnTo>
                  <a:lnTo>
                    <a:pt x="612" y="703"/>
                  </a:lnTo>
                  <a:lnTo>
                    <a:pt x="612" y="680"/>
                  </a:lnTo>
                  <a:lnTo>
                    <a:pt x="454" y="680"/>
                  </a:lnTo>
                  <a:lnTo>
                    <a:pt x="454" y="612"/>
                  </a:lnTo>
                  <a:lnTo>
                    <a:pt x="658" y="612"/>
                  </a:lnTo>
                  <a:lnTo>
                    <a:pt x="703" y="567"/>
                  </a:lnTo>
                  <a:lnTo>
                    <a:pt x="703" y="816"/>
                  </a:lnTo>
                  <a:lnTo>
                    <a:pt x="885" y="816"/>
                  </a:lnTo>
                  <a:lnTo>
                    <a:pt x="975" y="725"/>
                  </a:lnTo>
                  <a:lnTo>
                    <a:pt x="975" y="0"/>
                  </a:lnTo>
                  <a:close/>
                </a:path>
              </a:pathLst>
            </a:custGeom>
            <a:noFill/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22" name="Group 284"/>
          <p:cNvGrpSpPr>
            <a:grpSpLocks/>
          </p:cNvGrpSpPr>
          <p:nvPr/>
        </p:nvGrpSpPr>
        <p:grpSpPr bwMode="auto">
          <a:xfrm>
            <a:off x="6623748" y="4202573"/>
            <a:ext cx="648072" cy="1368152"/>
            <a:chOff x="489" y="2296"/>
            <a:chExt cx="227" cy="635"/>
          </a:xfrm>
        </p:grpSpPr>
        <p:sp>
          <p:nvSpPr>
            <p:cNvPr id="36" name="Rectangle 285"/>
            <p:cNvSpPr>
              <a:spLocks noChangeArrowheads="1"/>
            </p:cNvSpPr>
            <p:nvPr/>
          </p:nvSpPr>
          <p:spPr bwMode="auto">
            <a:xfrm>
              <a:off x="489" y="2432"/>
              <a:ext cx="136" cy="499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7" name="Freeform 286"/>
            <p:cNvSpPr>
              <a:spLocks/>
            </p:cNvSpPr>
            <p:nvPr/>
          </p:nvSpPr>
          <p:spPr bwMode="auto">
            <a:xfrm>
              <a:off x="489" y="2296"/>
              <a:ext cx="226" cy="136"/>
            </a:xfrm>
            <a:custGeom>
              <a:avLst/>
              <a:gdLst/>
              <a:ahLst/>
              <a:cxnLst>
                <a:cxn ang="0">
                  <a:pos x="136" y="136"/>
                </a:cxn>
                <a:cxn ang="0">
                  <a:pos x="226" y="0"/>
                </a:cxn>
                <a:cxn ang="0">
                  <a:pos x="90" y="0"/>
                </a:cxn>
                <a:cxn ang="0">
                  <a:pos x="0" y="136"/>
                </a:cxn>
                <a:cxn ang="0">
                  <a:pos x="136" y="136"/>
                </a:cxn>
              </a:cxnLst>
              <a:rect l="0" t="0" r="r" b="b"/>
              <a:pathLst>
                <a:path w="226" h="136">
                  <a:moveTo>
                    <a:pt x="136" y="136"/>
                  </a:moveTo>
                  <a:lnTo>
                    <a:pt x="226" y="0"/>
                  </a:lnTo>
                  <a:lnTo>
                    <a:pt x="90" y="0"/>
                  </a:lnTo>
                  <a:lnTo>
                    <a:pt x="0" y="136"/>
                  </a:lnTo>
                  <a:lnTo>
                    <a:pt x="136" y="136"/>
                  </a:lnTo>
                  <a:close/>
                </a:path>
              </a:pathLst>
            </a:custGeom>
            <a:gradFill rotWithShape="1">
              <a:gsLst>
                <a:gs pos="0">
                  <a:srgbClr val="5F5F5F">
                    <a:gamma/>
                    <a:shade val="46275"/>
                    <a:invGamma/>
                  </a:srgbClr>
                </a:gs>
                <a:gs pos="100000">
                  <a:srgbClr val="5F5F5F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8" name="Freeform 287"/>
            <p:cNvSpPr>
              <a:spLocks/>
            </p:cNvSpPr>
            <p:nvPr/>
          </p:nvSpPr>
          <p:spPr bwMode="auto">
            <a:xfrm>
              <a:off x="625" y="2296"/>
              <a:ext cx="90" cy="635"/>
            </a:xfrm>
            <a:custGeom>
              <a:avLst/>
              <a:gdLst/>
              <a:ahLst/>
              <a:cxnLst>
                <a:cxn ang="0">
                  <a:pos x="90" y="0"/>
                </a:cxn>
                <a:cxn ang="0">
                  <a:pos x="0" y="136"/>
                </a:cxn>
                <a:cxn ang="0">
                  <a:pos x="0" y="635"/>
                </a:cxn>
                <a:cxn ang="0">
                  <a:pos x="90" y="453"/>
                </a:cxn>
                <a:cxn ang="0">
                  <a:pos x="90" y="0"/>
                </a:cxn>
              </a:cxnLst>
              <a:rect l="0" t="0" r="r" b="b"/>
              <a:pathLst>
                <a:path w="90" h="635">
                  <a:moveTo>
                    <a:pt x="90" y="0"/>
                  </a:moveTo>
                  <a:lnTo>
                    <a:pt x="0" y="136"/>
                  </a:lnTo>
                  <a:lnTo>
                    <a:pt x="0" y="635"/>
                  </a:lnTo>
                  <a:lnTo>
                    <a:pt x="90" y="453"/>
                  </a:lnTo>
                  <a:lnTo>
                    <a:pt x="90" y="0"/>
                  </a:lnTo>
                  <a:close/>
                </a:path>
              </a:pathLst>
            </a:custGeom>
            <a:gradFill rotWithShape="1">
              <a:gsLst>
                <a:gs pos="0">
                  <a:srgbClr val="333333"/>
                </a:gs>
                <a:gs pos="100000">
                  <a:srgbClr val="333333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grpSp>
          <p:nvGrpSpPr>
            <p:cNvPr id="26" name="Group 288"/>
            <p:cNvGrpSpPr>
              <a:grpSpLocks/>
            </p:cNvGrpSpPr>
            <p:nvPr/>
          </p:nvGrpSpPr>
          <p:grpSpPr bwMode="auto">
            <a:xfrm rot="5400000">
              <a:off x="467" y="2522"/>
              <a:ext cx="182" cy="91"/>
              <a:chOff x="2394" y="3838"/>
              <a:chExt cx="499" cy="91"/>
            </a:xfrm>
          </p:grpSpPr>
          <p:sp>
            <p:nvSpPr>
              <p:cNvPr id="42" name="Rectangle 289"/>
              <p:cNvSpPr>
                <a:spLocks noChangeArrowheads="1"/>
              </p:cNvSpPr>
              <p:nvPr/>
            </p:nvSpPr>
            <p:spPr bwMode="auto">
              <a:xfrm>
                <a:off x="2394" y="3838"/>
                <a:ext cx="46" cy="9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43" name="Rectangle 290"/>
              <p:cNvSpPr>
                <a:spLocks noChangeArrowheads="1"/>
              </p:cNvSpPr>
              <p:nvPr/>
            </p:nvSpPr>
            <p:spPr bwMode="auto">
              <a:xfrm>
                <a:off x="2484" y="3838"/>
                <a:ext cx="46" cy="9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44" name="Rectangle 291"/>
              <p:cNvSpPr>
                <a:spLocks noChangeArrowheads="1"/>
              </p:cNvSpPr>
              <p:nvPr/>
            </p:nvSpPr>
            <p:spPr bwMode="auto">
              <a:xfrm>
                <a:off x="2576" y="3838"/>
                <a:ext cx="46" cy="9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45" name="Rectangle 292"/>
              <p:cNvSpPr>
                <a:spLocks noChangeArrowheads="1"/>
              </p:cNvSpPr>
              <p:nvPr/>
            </p:nvSpPr>
            <p:spPr bwMode="auto">
              <a:xfrm>
                <a:off x="2666" y="3838"/>
                <a:ext cx="46" cy="9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46" name="Rectangle 293"/>
              <p:cNvSpPr>
                <a:spLocks noChangeArrowheads="1"/>
              </p:cNvSpPr>
              <p:nvPr/>
            </p:nvSpPr>
            <p:spPr bwMode="auto">
              <a:xfrm>
                <a:off x="2757" y="3838"/>
                <a:ext cx="46" cy="9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47" name="Rectangle 294"/>
              <p:cNvSpPr>
                <a:spLocks noChangeArrowheads="1"/>
              </p:cNvSpPr>
              <p:nvPr/>
            </p:nvSpPr>
            <p:spPr bwMode="auto">
              <a:xfrm>
                <a:off x="2847" y="3838"/>
                <a:ext cx="46" cy="9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sp>
          <p:nvSpPr>
            <p:cNvPr id="40" name="Rectangle 295"/>
            <p:cNvSpPr>
              <a:spLocks noChangeArrowheads="1"/>
            </p:cNvSpPr>
            <p:nvPr/>
          </p:nvSpPr>
          <p:spPr bwMode="auto">
            <a:xfrm>
              <a:off x="535" y="2795"/>
              <a:ext cx="45" cy="9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1" name="Freeform 296"/>
            <p:cNvSpPr>
              <a:spLocks/>
            </p:cNvSpPr>
            <p:nvPr/>
          </p:nvSpPr>
          <p:spPr bwMode="auto">
            <a:xfrm>
              <a:off x="489" y="2296"/>
              <a:ext cx="227" cy="635"/>
            </a:xfrm>
            <a:custGeom>
              <a:avLst/>
              <a:gdLst/>
              <a:ahLst/>
              <a:cxnLst>
                <a:cxn ang="0">
                  <a:pos x="227" y="453"/>
                </a:cxn>
                <a:cxn ang="0">
                  <a:pos x="136" y="635"/>
                </a:cxn>
                <a:cxn ang="0">
                  <a:pos x="0" y="635"/>
                </a:cxn>
                <a:cxn ang="0">
                  <a:pos x="0" y="136"/>
                </a:cxn>
                <a:cxn ang="0">
                  <a:pos x="90" y="0"/>
                </a:cxn>
                <a:cxn ang="0">
                  <a:pos x="227" y="0"/>
                </a:cxn>
                <a:cxn ang="0">
                  <a:pos x="227" y="453"/>
                </a:cxn>
              </a:cxnLst>
              <a:rect l="0" t="0" r="r" b="b"/>
              <a:pathLst>
                <a:path w="227" h="635">
                  <a:moveTo>
                    <a:pt x="227" y="453"/>
                  </a:moveTo>
                  <a:lnTo>
                    <a:pt x="136" y="635"/>
                  </a:lnTo>
                  <a:lnTo>
                    <a:pt x="0" y="635"/>
                  </a:lnTo>
                  <a:lnTo>
                    <a:pt x="0" y="136"/>
                  </a:lnTo>
                  <a:lnTo>
                    <a:pt x="90" y="0"/>
                  </a:lnTo>
                  <a:lnTo>
                    <a:pt x="227" y="0"/>
                  </a:lnTo>
                  <a:lnTo>
                    <a:pt x="227" y="453"/>
                  </a:lnTo>
                  <a:close/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48" name="角丸四角形 47"/>
          <p:cNvSpPr/>
          <p:nvPr/>
        </p:nvSpPr>
        <p:spPr>
          <a:xfrm>
            <a:off x="1206456" y="5204171"/>
            <a:ext cx="2069400" cy="38651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 smtClean="0">
                <a:solidFill>
                  <a:schemeClr val="tx1"/>
                </a:solidFill>
              </a:rPr>
              <a:t>開発者</a:t>
            </a:r>
            <a:r>
              <a:rPr kumimoji="1" lang="en-US" altLang="ja-JP" sz="2000" dirty="0" smtClean="0">
                <a:solidFill>
                  <a:schemeClr val="tx1"/>
                </a:solidFill>
              </a:rPr>
              <a:t>( </a:t>
            </a:r>
            <a:r>
              <a:rPr lang="ja-JP" altLang="en-US" sz="2000" dirty="0" smtClean="0">
                <a:solidFill>
                  <a:schemeClr val="tx1"/>
                </a:solidFill>
              </a:rPr>
              <a:t>ユーザ</a:t>
            </a:r>
            <a:r>
              <a:rPr lang="en-US" altLang="ja-JP" sz="2000" dirty="0" smtClean="0">
                <a:solidFill>
                  <a:schemeClr val="tx1"/>
                </a:solidFill>
              </a:rPr>
              <a:t> </a:t>
            </a:r>
            <a:r>
              <a:rPr kumimoji="1" lang="en-US" altLang="ja-JP" sz="2000" dirty="0" smtClean="0">
                <a:solidFill>
                  <a:schemeClr val="tx1"/>
                </a:solidFill>
              </a:rPr>
              <a:t>)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50" name="右矢印 49"/>
          <p:cNvSpPr/>
          <p:nvPr/>
        </p:nvSpPr>
        <p:spPr>
          <a:xfrm rot="10800000">
            <a:off x="2555776" y="4365104"/>
            <a:ext cx="3816424" cy="720080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角丸四角形 50"/>
          <p:cNvSpPr/>
          <p:nvPr/>
        </p:nvSpPr>
        <p:spPr>
          <a:xfrm>
            <a:off x="3833294" y="2805308"/>
            <a:ext cx="2161106" cy="43319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dirty="0" smtClean="0">
                <a:solidFill>
                  <a:schemeClr val="tx1"/>
                </a:solidFill>
              </a:rPr>
              <a:t>版管理システム</a:t>
            </a:r>
            <a:endParaRPr lang="en-US" altLang="ja-JP" sz="2000" dirty="0" smtClean="0">
              <a:solidFill>
                <a:schemeClr val="tx1"/>
              </a:solidFill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383833" y="1610285"/>
            <a:ext cx="302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ソースコードのコミット</a:t>
            </a:r>
            <a:endParaRPr kumimoji="1" lang="ja-JP" altLang="en-US" dirty="0"/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3158856" y="5126062"/>
            <a:ext cx="309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変更情報の提示</a:t>
            </a:r>
            <a:endParaRPr kumimoji="1" lang="en-US" altLang="ja-JP" dirty="0" smtClean="0"/>
          </a:p>
        </p:txBody>
      </p:sp>
      <p:sp>
        <p:nvSpPr>
          <p:cNvPr id="56" name="角丸四角形 55"/>
          <p:cNvSpPr/>
          <p:nvPr/>
        </p:nvSpPr>
        <p:spPr>
          <a:xfrm>
            <a:off x="7012020" y="5374658"/>
            <a:ext cx="1800200" cy="43204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/>
            <a:r>
              <a:rPr lang="ja-JP" altLang="en-US" sz="2000" dirty="0" smtClean="0">
                <a:solidFill>
                  <a:schemeClr val="tx1"/>
                </a:solidFill>
              </a:rPr>
              <a:t>分析システム</a:t>
            </a:r>
            <a:endParaRPr lang="en-US" altLang="ja-JP" sz="2000" dirty="0" smtClean="0">
              <a:solidFill>
                <a:schemeClr val="tx1"/>
              </a:solidFill>
            </a:endParaRPr>
          </a:p>
        </p:txBody>
      </p:sp>
      <p:sp>
        <p:nvSpPr>
          <p:cNvPr id="57" name="曲折矢印 56"/>
          <p:cNvSpPr/>
          <p:nvPr/>
        </p:nvSpPr>
        <p:spPr>
          <a:xfrm>
            <a:off x="1062278" y="2150443"/>
            <a:ext cx="2096578" cy="1426099"/>
          </a:xfrm>
          <a:prstGeom prst="bentArrow">
            <a:avLst>
              <a:gd name="adj1" fmla="val 25000"/>
              <a:gd name="adj2" fmla="val 31046"/>
              <a:gd name="adj3" fmla="val 25000"/>
              <a:gd name="adj4" fmla="val 4950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5744250" y="1613970"/>
            <a:ext cx="3076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ソースコードの取得</a:t>
            </a:r>
          </a:p>
        </p:txBody>
      </p:sp>
      <p:sp>
        <p:nvSpPr>
          <p:cNvPr id="62" name="角丸四角形 61"/>
          <p:cNvSpPr/>
          <p:nvPr/>
        </p:nvSpPr>
        <p:spPr>
          <a:xfrm>
            <a:off x="7380340" y="4346589"/>
            <a:ext cx="1512140" cy="72846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b="1" dirty="0" smtClean="0">
                <a:solidFill>
                  <a:schemeClr val="tx1"/>
                </a:solidFill>
              </a:rPr>
              <a:t>コードクローン</a:t>
            </a:r>
            <a:endParaRPr lang="en-US" altLang="ja-JP" sz="1800" b="1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800" b="1" dirty="0" smtClean="0">
                <a:solidFill>
                  <a:schemeClr val="tx1"/>
                </a:solidFill>
              </a:rPr>
              <a:t>の分類</a:t>
            </a:r>
            <a:endParaRPr lang="en-US" altLang="ja-JP" sz="1800" b="1" dirty="0" smtClean="0">
              <a:solidFill>
                <a:schemeClr val="tx1"/>
              </a:solidFill>
            </a:endParaRPr>
          </a:p>
        </p:txBody>
      </p:sp>
      <p:sp>
        <p:nvSpPr>
          <p:cNvPr id="49" name="曲折矢印 48"/>
          <p:cNvSpPr/>
          <p:nvPr/>
        </p:nvSpPr>
        <p:spPr>
          <a:xfrm rot="5400000">
            <a:off x="6260301" y="1956723"/>
            <a:ext cx="1419473" cy="2059772"/>
          </a:xfrm>
          <a:prstGeom prst="bentArrow">
            <a:avLst>
              <a:gd name="adj1" fmla="val 25000"/>
              <a:gd name="adj2" fmla="val 31046"/>
              <a:gd name="adj3" fmla="val 25000"/>
              <a:gd name="adj4" fmla="val 4950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58285870"/>
      </p:ext>
    </p:extLst>
  </p:cSld>
  <p:clrMapOvr>
    <a:masterClrMapping/>
  </p:clrMapOvr>
  <p:transition advTm="4299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7" dur="1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1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1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" dur="1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1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1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19" dur="1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1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1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1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" dur="1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9" dur="1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1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1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1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1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" dur="1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41" dur="1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1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1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52" grpId="1"/>
      <p:bldP spid="53" grpId="0"/>
      <p:bldP spid="61" grpId="0"/>
      <p:bldP spid="61" grpId="1"/>
      <p:bldP spid="62" grpId="0" animBg="1"/>
      <p:bldP spid="62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システムの処理</a:t>
            </a:r>
            <a:endParaRPr lang="ja-JP" altLang="ja-JP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8775" y="1412776"/>
            <a:ext cx="8785225" cy="5040312"/>
          </a:xfrm>
        </p:spPr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ja-JP" altLang="en-US" sz="3600" dirty="0" smtClean="0"/>
              <a:t>ソースコードの取得</a:t>
            </a:r>
            <a:endParaRPr lang="en-US" altLang="ja-JP" sz="3600" dirty="0" smtClean="0"/>
          </a:p>
          <a:p>
            <a:pPr marL="742950" indent="-742950">
              <a:buFont typeface="+mj-lt"/>
              <a:buAutoNum type="arabicPeriod"/>
            </a:pPr>
            <a:r>
              <a:rPr lang="ja-JP" altLang="en-US" sz="3600" dirty="0" smtClean="0"/>
              <a:t>コードクローンの検出</a:t>
            </a:r>
            <a:endParaRPr lang="en-US" altLang="ja-JP" sz="3600" dirty="0" smtClean="0"/>
          </a:p>
          <a:p>
            <a:pPr marL="742950" indent="-742950">
              <a:buFont typeface="+mj-lt"/>
              <a:buAutoNum type="arabicPeriod"/>
            </a:pPr>
            <a:r>
              <a:rPr lang="ja-JP" altLang="en-US" sz="3600" dirty="0" smtClean="0"/>
              <a:t>コードクローンの対応関係の取得</a:t>
            </a:r>
            <a:endParaRPr lang="en-US" altLang="ja-JP" sz="3600" dirty="0" smtClean="0"/>
          </a:p>
          <a:p>
            <a:pPr marL="742950" indent="-742950">
              <a:buFont typeface="+mj-lt"/>
              <a:buAutoNum type="arabicPeriod"/>
            </a:pPr>
            <a:r>
              <a:rPr lang="ja-JP" altLang="en-US" sz="3600" dirty="0" smtClean="0"/>
              <a:t>コードクローン</a:t>
            </a:r>
            <a:r>
              <a:rPr lang="ja-JP" altLang="en-US" sz="3600" dirty="0"/>
              <a:t>の</a:t>
            </a:r>
            <a:r>
              <a:rPr lang="ja-JP" altLang="en-US" sz="3600" dirty="0" smtClean="0"/>
              <a:t>分類</a:t>
            </a:r>
            <a:endParaRPr lang="en-US" altLang="ja-JP" sz="3600" dirty="0"/>
          </a:p>
          <a:p>
            <a:pPr lvl="2"/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1023056348"/>
      </p:ext>
    </p:extLst>
  </p:cSld>
  <p:clrMapOvr>
    <a:masterClrMapping/>
  </p:clrMapOvr>
  <p:transition advTm="17443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1|2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5|6.1|6.3|1.4|1.7|2.3|3.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1|5.4|2.2|3.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2|3.1|3.9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1|7|6.9|3.2|6.1|3|2|6.4|2.1|2.9|1.7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7|2.6|7.4|0.9|3.1|4.6|0.8|4.1|2.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|2.9|2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9|4.3|7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2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3.7|3|2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|1.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6|3.3|3.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6|5.2|4|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|5.4|2.6|3.9"/>
</p:tagLst>
</file>

<file path=ppt/theme/theme1.xml><?xml version="1.0" encoding="utf-8"?>
<a:theme xmlns:a="http://schemas.openxmlformats.org/drawingml/2006/main" name="sel2006-white">
  <a:themeElements>
    <a:clrScheme name="sel2006-white 13">
      <a:dk1>
        <a:srgbClr val="000000"/>
      </a:dk1>
      <a:lt1>
        <a:srgbClr val="FFFFFF"/>
      </a:lt1>
      <a:dk2>
        <a:srgbClr val="000000"/>
      </a:dk2>
      <a:lt2>
        <a:srgbClr val="EDEDFF"/>
      </a:lt2>
      <a:accent1>
        <a:srgbClr val="BBE0E3"/>
      </a:accent1>
      <a:accent2>
        <a:srgbClr val="0000FF"/>
      </a:accent2>
      <a:accent3>
        <a:srgbClr val="FFFFFF"/>
      </a:accent3>
      <a:accent4>
        <a:srgbClr val="000000"/>
      </a:accent4>
      <a:accent5>
        <a:srgbClr val="DAEDEF"/>
      </a:accent5>
      <a:accent6>
        <a:srgbClr val="0000E7"/>
      </a:accent6>
      <a:hlink>
        <a:srgbClr val="003366"/>
      </a:hlink>
      <a:folHlink>
        <a:srgbClr val="99CC00"/>
      </a:folHlink>
    </a:clrScheme>
    <a:fontScheme name="sel2006-white">
      <a:majorFont>
        <a:latin typeface="Arial"/>
        <a:ea typeface="MS UI Gothic"/>
        <a:cs typeface=""/>
      </a:majorFont>
      <a:minorFont>
        <a:latin typeface="Arial"/>
        <a:ea typeface="MS UI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4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2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sel2006-whi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2006-whi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2006-whi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2006-whi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2006-whi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2006-whi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6-whi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6-whi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6-whi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6-whi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6-whi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6-whi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6-white 13">
        <a:dk1>
          <a:srgbClr val="000000"/>
        </a:dk1>
        <a:lt1>
          <a:srgbClr val="FFFFFF"/>
        </a:lt1>
        <a:dk2>
          <a:srgbClr val="000000"/>
        </a:dk2>
        <a:lt2>
          <a:srgbClr val="EDEDFF"/>
        </a:lt2>
        <a:accent1>
          <a:srgbClr val="BBE0E3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0000E7"/>
        </a:accent6>
        <a:hlink>
          <a:srgbClr val="003366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sel2006-white</Template>
  <TotalTime>9849</TotalTime>
  <Words>1561</Words>
  <Application>Microsoft Office PowerPoint</Application>
  <PresentationFormat>画面に合わせる (4:3)</PresentationFormat>
  <Paragraphs>472</Paragraphs>
  <Slides>39</Slides>
  <Notes>12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39</vt:i4>
      </vt:variant>
    </vt:vector>
  </HeadingPairs>
  <TitlesOfParts>
    <vt:vector size="40" baseType="lpstr">
      <vt:lpstr>sel2006-white</vt:lpstr>
      <vt:lpstr>ソードコードの編集に基づいた コードクローンの分類とその分析システム</vt:lpstr>
      <vt:lpstr>コードクローン</vt:lpstr>
      <vt:lpstr>コードクローンに対する保守作業</vt:lpstr>
      <vt:lpstr>コードクローン変更管理の必要性</vt:lpstr>
      <vt:lpstr>コードクローンの変更管理の例(1/2)</vt:lpstr>
      <vt:lpstr>コードクローンの変更管理の例(2/2)</vt:lpstr>
      <vt:lpstr>研究の目的</vt:lpstr>
      <vt:lpstr>システム概要</vt:lpstr>
      <vt:lpstr>システムの処理</vt:lpstr>
      <vt:lpstr>1. ソースコードの取得</vt:lpstr>
      <vt:lpstr>2. コードクローンの検出</vt:lpstr>
      <vt:lpstr>3. コードクローンの対応関係</vt:lpstr>
      <vt:lpstr>4. コードクローンの分類</vt:lpstr>
      <vt:lpstr>分類例 - Added</vt:lpstr>
      <vt:lpstr>分類例 - Modified</vt:lpstr>
      <vt:lpstr>分類例 - Deleted</vt:lpstr>
      <vt:lpstr>分類例 - Moved</vt:lpstr>
      <vt:lpstr>変更情報の提示方法</vt:lpstr>
      <vt:lpstr>Eメールを用いた通知の例</vt:lpstr>
      <vt:lpstr>Webユーザインタフェースの例</vt:lpstr>
      <vt:lpstr>評価実験 </vt:lpstr>
      <vt:lpstr>コードクローンの分類結果</vt:lpstr>
      <vt:lpstr>アンケート内容</vt:lpstr>
      <vt:lpstr>アンケート結果</vt:lpstr>
      <vt:lpstr>まとめと今後の課題</vt:lpstr>
      <vt:lpstr>ご清聴ありがとうございました</vt:lpstr>
      <vt:lpstr>PowerPoint プレゼンテーション</vt:lpstr>
      <vt:lpstr>PowerPoint プレゼンテーション</vt:lpstr>
      <vt:lpstr>システムの実装</vt:lpstr>
      <vt:lpstr>適用結果</vt:lpstr>
      <vt:lpstr>動作実験(PostgreSQL適用時)</vt:lpstr>
      <vt:lpstr>Modified</vt:lpstr>
      <vt:lpstr>Moved,Deleted</vt:lpstr>
      <vt:lpstr>集約対象クローンセット - 1</vt:lpstr>
      <vt:lpstr>集約対象クローンセット - 2</vt:lpstr>
      <vt:lpstr>ソースコードの差分の取得</vt:lpstr>
      <vt:lpstr>2. コードクローンの親子関係</vt:lpstr>
      <vt:lpstr>コードクローンの分類(1/2)</vt:lpstr>
      <vt:lpstr>コードクローンの分類(2/2)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ソードコードの編集に基づいた コードクローンの分類とその分析システム</dc:title>
  <dc:creator>Yamanaka</dc:creator>
  <cp:lastModifiedBy>Yamanaka</cp:lastModifiedBy>
  <cp:revision>351</cp:revision>
  <cp:lastPrinted>2012-02-18T05:28:15Z</cp:lastPrinted>
  <dcterms:created xsi:type="dcterms:W3CDTF">2012-02-11T07:01:38Z</dcterms:created>
  <dcterms:modified xsi:type="dcterms:W3CDTF">2012-02-28T03:42:38Z</dcterms:modified>
</cp:coreProperties>
</file>