
<file path=[Content_Types].xml><?xml version="1.0" encoding="utf-8"?>
<Types xmlns="http://schemas.openxmlformats.org/package/2006/content-types">
  <Default Extension="png" ContentType="image/png"/>
  <Default Extension="wmf" ContentType="image/x-wmf"/>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4"/>
  </p:notesMasterIdLst>
  <p:handoutMasterIdLst>
    <p:handoutMasterId r:id="rId25"/>
  </p:handoutMasterIdLst>
  <p:sldIdLst>
    <p:sldId id="256" r:id="rId2"/>
    <p:sldId id="257" r:id="rId3"/>
    <p:sldId id="285" r:id="rId4"/>
    <p:sldId id="287" r:id="rId5"/>
    <p:sldId id="288" r:id="rId6"/>
    <p:sldId id="289" r:id="rId7"/>
    <p:sldId id="261" r:id="rId8"/>
    <p:sldId id="270" r:id="rId9"/>
    <p:sldId id="271" r:id="rId10"/>
    <p:sldId id="272" r:id="rId11"/>
    <p:sldId id="290" r:id="rId12"/>
    <p:sldId id="300" r:id="rId13"/>
    <p:sldId id="280" r:id="rId14"/>
    <p:sldId id="299" r:id="rId15"/>
    <p:sldId id="281" r:id="rId16"/>
    <p:sldId id="283" r:id="rId17"/>
    <p:sldId id="273" r:id="rId18"/>
    <p:sldId id="266" r:id="rId19"/>
    <p:sldId id="282" r:id="rId20"/>
    <p:sldId id="267" r:id="rId21"/>
    <p:sldId id="262" r:id="rId22"/>
    <p:sldId id="301" r:id="rId23"/>
  </p:sldIdLst>
  <p:sldSz cx="9144000" cy="6858000" type="screen4x3"/>
  <p:notesSz cx="6805613"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6600"/>
    <a:srgbClr val="493BFF"/>
    <a:srgbClr val="3121FF"/>
    <a:srgbClr val="CC00FF"/>
    <a:srgbClr val="CC00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74C1A8A3-306A-4EB7-A6B1-4F7E0EB9C5D6}" styleName="中間スタイル 3 - アクセント 5">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5"/>
          </a:solidFill>
        </a:fill>
      </a:tcStyle>
    </a:lastCol>
    <a:firstCol>
      <a:tcTxStyle b="on">
        <a:fontRef idx="minor">
          <a:scrgbClr r="0" g="0" b="0"/>
        </a:fontRef>
        <a:schemeClr val="lt1"/>
      </a:tcTxStyle>
      <a:tcStyle>
        <a:tcBdr/>
        <a:fill>
          <a:solidFill>
            <a:schemeClr val="accent5"/>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5"/>
          </a:solidFill>
        </a:fill>
      </a:tcStyle>
    </a:firstRow>
  </a:tblStyle>
  <a:tblStyle styleId="{D27102A9-8310-4765-A935-A1911B00CA55}" styleName="淡色スタイル 1 - アクセント 4">
    <a:wholeTbl>
      <a:tcTxStyle>
        <a:fontRef idx="minor">
          <a:scrgbClr r="0" g="0" b="0"/>
        </a:fontRef>
        <a:schemeClr val="tx1"/>
      </a:tcTxStyle>
      <a:tcStyle>
        <a:tcBdr>
          <a:left>
            <a:ln>
              <a:noFill/>
            </a:ln>
          </a:left>
          <a:right>
            <a:ln>
              <a:noFill/>
            </a:ln>
          </a:right>
          <a:top>
            <a:ln w="12700" cmpd="sng">
              <a:solidFill>
                <a:schemeClr val="accent4"/>
              </a:solidFill>
            </a:ln>
          </a:top>
          <a:bottom>
            <a:ln w="12700" cmpd="sng">
              <a:solidFill>
                <a:schemeClr val="accent4"/>
              </a:solidFill>
            </a:ln>
          </a:bottom>
          <a:insideH>
            <a:ln>
              <a:noFill/>
            </a:ln>
          </a:insideH>
          <a:insideV>
            <a:ln>
              <a:noFill/>
            </a:ln>
          </a:insideV>
        </a:tcBdr>
        <a:fill>
          <a:noFill/>
        </a:fill>
      </a:tcStyle>
    </a:wholeTbl>
    <a:band1H>
      <a:tcStyle>
        <a:tcBdr/>
        <a:fill>
          <a:solidFill>
            <a:schemeClr val="accent4">
              <a:alpha val="20000"/>
            </a:schemeClr>
          </a:solidFill>
        </a:fill>
      </a:tcStyle>
    </a:band1H>
    <a:band2H>
      <a:tcStyle>
        <a:tcBdr/>
      </a:tcStyle>
    </a:band2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12700" cmpd="sng">
              <a:solidFill>
                <a:schemeClr val="accent4"/>
              </a:solidFill>
            </a:ln>
          </a:top>
        </a:tcBdr>
        <a:fill>
          <a:noFill/>
        </a:fill>
      </a:tcStyle>
    </a:lastRow>
    <a:firstRow>
      <a:tcTxStyle b="on"/>
      <a:tcStyle>
        <a:tcBdr>
          <a:bottom>
            <a:ln w="12700" cmpd="sng">
              <a:solidFill>
                <a:schemeClr val="accent4"/>
              </a:solidFill>
            </a:ln>
          </a:bottom>
        </a:tcBdr>
        <a:fill>
          <a:noFill/>
        </a:fill>
      </a:tcStyle>
    </a:firstRow>
  </a:tblStyle>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8A107856-5554-42FB-B03E-39F5DBC370BA}" styleName="中間スタイル 4 - アクセント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 styleId="{2A488322-F2BA-4B5B-9748-0D474271808F}" styleName="中間スタイル 3 - アクセント 6">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6"/>
          </a:solidFill>
        </a:fill>
      </a:tcStyle>
    </a:lastCol>
    <a:firstCol>
      <a:tcTxStyle b="on">
        <a:fontRef idx="minor">
          <a:scrgbClr r="0" g="0" b="0"/>
        </a:fontRef>
        <a:schemeClr val="lt1"/>
      </a:tcTxStyle>
      <a:tcStyle>
        <a:tcBdr/>
        <a:fill>
          <a:solidFill>
            <a:schemeClr val="accent6"/>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6"/>
          </a:solidFill>
        </a:fill>
      </a:tcStyle>
    </a:firstRow>
  </a:tblStyle>
  <a:tblStyle styleId="{5FD0F851-EC5A-4D38-B0AD-8093EC10F338}" styleName="淡色スタイル 1 - アクセント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 styleId="{3B4B98B0-60AC-42C2-AFA5-B58CD77FA1E5}" styleName="淡色スタイル 1 - アクセント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69012ECD-51FC-41F1-AA8D-1B2483CD663E}" styleName="淡色スタイル 2 - アクセント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10A1B5D5-9B99-4C35-A422-299274C87663}" styleName="中間スタイル 1 - アクセント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18603FDC-E32A-4AB5-989C-0864C3EAD2B8}" styleName="テーマ スタイル 2 - アクセント 2">
    <a:tblBg>
      <a:fillRef idx="3">
        <a:schemeClr val="accent2"/>
      </a:fillRef>
      <a:effectRef idx="3">
        <a:schemeClr val="accent2"/>
      </a:effectRef>
    </a:tblBg>
    <a:wholeTbl>
      <a:tcTxStyle>
        <a:fontRef idx="minor">
          <a:scrgbClr r="0" g="0" b="0"/>
        </a:fontRef>
        <a:schemeClr val="lt1"/>
      </a:tcTxStyle>
      <a:tcStyle>
        <a:tcBdr>
          <a:left>
            <a:lnRef idx="1">
              <a:schemeClr val="accent2">
                <a:tint val="50000"/>
              </a:schemeClr>
            </a:lnRef>
          </a:left>
          <a:right>
            <a:lnRef idx="1">
              <a:schemeClr val="accent2">
                <a:tint val="50000"/>
              </a:schemeClr>
            </a:lnRef>
          </a:right>
          <a:top>
            <a:lnRef idx="1">
              <a:schemeClr val="accent2">
                <a:tint val="50000"/>
              </a:schemeClr>
            </a:lnRef>
          </a:top>
          <a:bottom>
            <a:lnRef idx="1">
              <a:schemeClr val="accent2">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284E427A-3D55-4303-BF80-6455036E1DE7}" styleName="テーマ スタイル 1 - アクセント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08FB837D-C827-4EFA-A057-4D05807E0F7C}" styleName="テーマ スタイル 1 - アクセント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72833802-FEF1-4C79-8D5D-14CF1EAF98D9}" styleName="淡色スタイル 2 - アクセント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5DA37D80-6434-44D0-A028-1B22A696006F}" styleName="淡色スタイル 3 - アクセント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 styleId="{9DCAF9ED-07DC-4A11-8D7F-57B35C25682E}" styleName="中間スタイル 1 - アクセント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85BE263C-DBD7-4A20-BB59-AAB30ACAA65A}" styleName="中間スタイル 3 - アクセント 2">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2"/>
          </a:solidFill>
        </a:fill>
      </a:tcStyle>
    </a:lastCol>
    <a:firstCol>
      <a:tcTxStyle b="on">
        <a:fontRef idx="minor">
          <a:scrgbClr r="0" g="0" b="0"/>
        </a:fontRef>
        <a:schemeClr val="lt1"/>
      </a:tcTxStyle>
      <a:tcStyle>
        <a:tcBdr/>
        <a:fill>
          <a:solidFill>
            <a:schemeClr val="accent2"/>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2"/>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3C2FFA5D-87B4-456A-9821-1D502468CF0F}" styleName="テーマ スタイル 1 - アクセント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35758FB7-9AC5-4552-8A53-C91805E547FA}" styleName="テーマ スタイル 1 - アクセント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0E3FDE45-AF77-4B5C-9715-49D594BDF05E}" styleName="淡色スタイル 1 - アクセント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BDBED569-4797-4DF1-A0F4-6AAB3CD982D8}" styleName="淡色スタイル 3 - アクセント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 styleId="{BC89EF96-8CEA-46FF-86C4-4CE0E7609802}" styleName="淡色スタイル 3 - アクセント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6E25E649-3F16-4E02-A733-19D2CDBF48F0}" styleName="中間スタイル 3 - アクセント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616DA210-FB5B-4158-B5E0-FEB733F419BA}" styleName="スタイル (淡色)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0380" autoAdjust="0"/>
    <p:restoredTop sz="92172" autoAdjust="0"/>
  </p:normalViewPr>
  <p:slideViewPr>
    <p:cSldViewPr>
      <p:cViewPr varScale="1">
        <p:scale>
          <a:sx n="127" d="100"/>
          <a:sy n="127" d="100"/>
        </p:scale>
        <p:origin x="-978" y="-96"/>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1"/>
            <a:ext cx="2949099" cy="496967"/>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54939" y="1"/>
            <a:ext cx="2949099" cy="496967"/>
          </a:xfrm>
          <a:prstGeom prst="rect">
            <a:avLst/>
          </a:prstGeom>
        </p:spPr>
        <p:txBody>
          <a:bodyPr vert="horz" lIns="91440" tIns="45720" rIns="91440" bIns="45720" rtlCol="0"/>
          <a:lstStyle>
            <a:lvl1pPr algn="r">
              <a:defRPr sz="1200"/>
            </a:lvl1pPr>
          </a:lstStyle>
          <a:p>
            <a:fld id="{D7E56DD8-028C-4E2E-9CD4-F58B3243ABA9}" type="datetimeFigureOut">
              <a:rPr kumimoji="1" lang="ja-JP" altLang="en-US" smtClean="0"/>
              <a:t>2012/2/26</a:t>
            </a:fld>
            <a:endParaRPr kumimoji="1" lang="ja-JP" altLang="en-US"/>
          </a:p>
        </p:txBody>
      </p:sp>
      <p:sp>
        <p:nvSpPr>
          <p:cNvPr id="4" name="フッター プレースホルダー 3"/>
          <p:cNvSpPr>
            <a:spLocks noGrp="1"/>
          </p:cNvSpPr>
          <p:nvPr>
            <p:ph type="ftr" sz="quarter" idx="2"/>
          </p:nvPr>
        </p:nvSpPr>
        <p:spPr>
          <a:xfrm>
            <a:off x="1" y="9440646"/>
            <a:ext cx="2949099" cy="496967"/>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54939" y="9440646"/>
            <a:ext cx="2949099" cy="496967"/>
          </a:xfrm>
          <a:prstGeom prst="rect">
            <a:avLst/>
          </a:prstGeom>
        </p:spPr>
        <p:txBody>
          <a:bodyPr vert="horz" lIns="91440" tIns="45720" rIns="91440" bIns="45720" rtlCol="0" anchor="b"/>
          <a:lstStyle>
            <a:lvl1pPr algn="r">
              <a:defRPr sz="1200"/>
            </a:lvl1pPr>
          </a:lstStyle>
          <a:p>
            <a:fld id="{8B7BE6FD-199B-4CCF-A147-938D1A696CB4}" type="slidenum">
              <a:rPr kumimoji="1" lang="ja-JP" altLang="en-US" smtClean="0"/>
              <a:t>‹#›</a:t>
            </a:fld>
            <a:endParaRPr kumimoji="1" lang="ja-JP" altLang="en-US"/>
          </a:p>
        </p:txBody>
      </p:sp>
    </p:spTree>
    <p:extLst>
      <p:ext uri="{BB962C8B-B14F-4D97-AF65-F5344CB8AC3E}">
        <p14:creationId xmlns:p14="http://schemas.microsoft.com/office/powerpoint/2010/main" val="273037586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1"/>
            <a:ext cx="2949099" cy="496967"/>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4939" y="1"/>
            <a:ext cx="2949099" cy="496967"/>
          </a:xfrm>
          <a:prstGeom prst="rect">
            <a:avLst/>
          </a:prstGeom>
        </p:spPr>
        <p:txBody>
          <a:bodyPr vert="horz" lIns="91440" tIns="45720" rIns="91440" bIns="45720" rtlCol="0"/>
          <a:lstStyle>
            <a:lvl1pPr algn="r">
              <a:defRPr sz="1200"/>
            </a:lvl1pPr>
          </a:lstStyle>
          <a:p>
            <a:fld id="{B7CE3BF4-C6A9-40F8-B8B0-2AB7CBDBB1DA}" type="datetimeFigureOut">
              <a:rPr kumimoji="1" lang="ja-JP" altLang="en-US" smtClean="0"/>
              <a:t>2012/2/26</a:t>
            </a:fld>
            <a:endParaRPr kumimoji="1" lang="ja-JP" altLang="en-US"/>
          </a:p>
        </p:txBody>
      </p:sp>
      <p:sp>
        <p:nvSpPr>
          <p:cNvPr id="4" name="スライド イメージ プレースホルダー 3"/>
          <p:cNvSpPr>
            <a:spLocks noGrp="1" noRot="1" noChangeAspect="1"/>
          </p:cNvSpPr>
          <p:nvPr>
            <p:ph type="sldImg" idx="2"/>
          </p:nvPr>
        </p:nvSpPr>
        <p:spPr>
          <a:xfrm>
            <a:off x="920750" y="746125"/>
            <a:ext cx="4965700" cy="3725863"/>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0562" y="4721186"/>
            <a:ext cx="5444490" cy="4472702"/>
          </a:xfrm>
          <a:prstGeom prst="rect">
            <a:avLst/>
          </a:prstGeom>
        </p:spPr>
        <p:txBody>
          <a:bodyPr vert="horz" lIns="91440" tIns="45720" rIns="91440" bIns="45720"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1" y="9440646"/>
            <a:ext cx="2949099" cy="49696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4939" y="9440646"/>
            <a:ext cx="2949099" cy="496967"/>
          </a:xfrm>
          <a:prstGeom prst="rect">
            <a:avLst/>
          </a:prstGeom>
        </p:spPr>
        <p:txBody>
          <a:bodyPr vert="horz" lIns="91440" tIns="45720" rIns="91440" bIns="45720" rtlCol="0" anchor="b"/>
          <a:lstStyle>
            <a:lvl1pPr algn="r">
              <a:defRPr sz="1200"/>
            </a:lvl1pPr>
          </a:lstStyle>
          <a:p>
            <a:fld id="{74D925D3-918D-4DD7-929F-5E8BB64F0EAF}" type="slidenum">
              <a:rPr kumimoji="1" lang="ja-JP" altLang="en-US" smtClean="0"/>
              <a:t>‹#›</a:t>
            </a:fld>
            <a:endParaRPr kumimoji="1" lang="ja-JP" altLang="en-US"/>
          </a:p>
        </p:txBody>
      </p:sp>
    </p:spTree>
    <p:extLst>
      <p:ext uri="{BB962C8B-B14F-4D97-AF65-F5344CB8AC3E}">
        <p14:creationId xmlns:p14="http://schemas.microsoft.com/office/powerpoint/2010/main" val="3285427528"/>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74D925D3-918D-4DD7-929F-5E8BB64F0EAF}" type="slidenum">
              <a:rPr kumimoji="1" lang="ja-JP" altLang="en-US" smtClean="0"/>
              <a:t>1</a:t>
            </a:fld>
            <a:endParaRPr kumimoji="1" lang="ja-JP" altLang="en-US"/>
          </a:p>
        </p:txBody>
      </p:sp>
    </p:spTree>
    <p:extLst>
      <p:ext uri="{BB962C8B-B14F-4D97-AF65-F5344CB8AC3E}">
        <p14:creationId xmlns:p14="http://schemas.microsoft.com/office/powerpoint/2010/main" val="179384388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このような改善を行えば命名支援として使用できると考えられる</a:t>
            </a:r>
            <a:endParaRPr kumimoji="1" lang="ja-JP" altLang="en-US" dirty="0"/>
          </a:p>
        </p:txBody>
      </p:sp>
      <p:sp>
        <p:nvSpPr>
          <p:cNvPr id="4" name="スライド番号プレースホルダー 3"/>
          <p:cNvSpPr>
            <a:spLocks noGrp="1"/>
          </p:cNvSpPr>
          <p:nvPr>
            <p:ph type="sldNum" sz="quarter" idx="10"/>
          </p:nvPr>
        </p:nvSpPr>
        <p:spPr/>
        <p:txBody>
          <a:bodyPr/>
          <a:lstStyle/>
          <a:p>
            <a:fld id="{74D925D3-918D-4DD7-929F-5E8BB64F0EAF}" type="slidenum">
              <a:rPr kumimoji="1" lang="ja-JP" altLang="en-US" smtClean="0"/>
              <a:t>20</a:t>
            </a:fld>
            <a:endParaRPr kumimoji="1" lang="ja-JP" altLang="en-US"/>
          </a:p>
        </p:txBody>
      </p:sp>
    </p:spTree>
    <p:extLst>
      <p:ext uri="{BB962C8B-B14F-4D97-AF65-F5344CB8AC3E}">
        <p14:creationId xmlns:p14="http://schemas.microsoft.com/office/powerpoint/2010/main" val="374362932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74D925D3-918D-4DD7-929F-5E8BB64F0EAF}" type="slidenum">
              <a:rPr kumimoji="1" lang="ja-JP" altLang="en-US" smtClean="0"/>
              <a:t>2</a:t>
            </a:fld>
            <a:endParaRPr kumimoji="1" lang="ja-JP" altLang="en-US"/>
          </a:p>
        </p:txBody>
      </p:sp>
    </p:spTree>
    <p:extLst>
      <p:ext uri="{BB962C8B-B14F-4D97-AF65-F5344CB8AC3E}">
        <p14:creationId xmlns:p14="http://schemas.microsoft.com/office/powerpoint/2010/main" val="289835462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74D925D3-918D-4DD7-929F-5E8BB64F0EAF}" type="slidenum">
              <a:rPr kumimoji="1" lang="ja-JP" altLang="en-US" smtClean="0"/>
              <a:t>3</a:t>
            </a:fld>
            <a:endParaRPr kumimoji="1" lang="ja-JP" altLang="en-US"/>
          </a:p>
        </p:txBody>
      </p:sp>
    </p:spTree>
    <p:extLst>
      <p:ext uri="{BB962C8B-B14F-4D97-AF65-F5344CB8AC3E}">
        <p14:creationId xmlns:p14="http://schemas.microsoft.com/office/powerpoint/2010/main" val="32184473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dirty="0" smtClean="0"/>
              <a:t>過去の研究</a:t>
            </a:r>
            <a:r>
              <a:rPr kumimoji="1" lang="en-US" altLang="ja-JP" dirty="0" smtClean="0"/>
              <a:t>[2]</a:t>
            </a:r>
            <a:r>
              <a:rPr lang="ja-JP" altLang="en-US" dirty="0" smtClean="0"/>
              <a:t>に</a:t>
            </a:r>
            <a:r>
              <a:rPr kumimoji="1" lang="ja-JP" altLang="en-US" dirty="0" smtClean="0"/>
              <a:t>，既存プログラム中の動詞</a:t>
            </a:r>
            <a:r>
              <a:rPr kumimoji="1" lang="en-US" altLang="ja-JP" dirty="0" smtClean="0"/>
              <a:t>-</a:t>
            </a:r>
            <a:r>
              <a:rPr kumimoji="1" lang="ja-JP" altLang="en-US" dirty="0" smtClean="0"/>
              <a:t>目的語関係を収録した辞書生成手法がある</a:t>
            </a:r>
            <a:endParaRPr kumimoji="1" lang="en-US" altLang="ja-JP" dirty="0" smtClean="0"/>
          </a:p>
          <a:p>
            <a:endParaRPr kumimoji="1" lang="ja-JP" altLang="en-US" dirty="0"/>
          </a:p>
        </p:txBody>
      </p:sp>
      <p:sp>
        <p:nvSpPr>
          <p:cNvPr id="4" name="スライド番号プレースホルダー 3"/>
          <p:cNvSpPr>
            <a:spLocks noGrp="1"/>
          </p:cNvSpPr>
          <p:nvPr>
            <p:ph type="sldNum" sz="quarter" idx="10"/>
          </p:nvPr>
        </p:nvSpPr>
        <p:spPr/>
        <p:txBody>
          <a:bodyPr/>
          <a:lstStyle/>
          <a:p>
            <a:fld id="{74D925D3-918D-4DD7-929F-5E8BB64F0EAF}" type="slidenum">
              <a:rPr kumimoji="1" lang="ja-JP" altLang="en-US" smtClean="0"/>
              <a:t>4</a:t>
            </a:fld>
            <a:endParaRPr kumimoji="1" lang="ja-JP" altLang="en-US"/>
          </a:p>
        </p:txBody>
      </p:sp>
    </p:spTree>
    <p:extLst>
      <p:ext uri="{BB962C8B-B14F-4D97-AF65-F5344CB8AC3E}">
        <p14:creationId xmlns:p14="http://schemas.microsoft.com/office/powerpoint/2010/main" val="5460665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ja-JP" altLang="en-US" dirty="0" smtClean="0"/>
              <a:t>悪いメソッド名がつけられることでプログラム理解に時間がかかることを解決するため</a:t>
            </a:r>
            <a:endParaRPr kumimoji="1" lang="en-US" altLang="ja-JP" dirty="0" smtClean="0"/>
          </a:p>
          <a:p>
            <a:r>
              <a:rPr kumimoji="1" lang="ja-JP" altLang="en-US" dirty="0" smtClean="0"/>
              <a:t>「以後メソッド名として説明する」</a:t>
            </a:r>
            <a:endParaRPr kumimoji="1" lang="en-US" altLang="ja-JP" dirty="0" smtClean="0"/>
          </a:p>
          <a:p>
            <a:r>
              <a:rPr kumimoji="1" lang="ja-JP" altLang="en-US" dirty="0" smtClean="0"/>
              <a:t>返り値があるときと無いときで</a:t>
            </a:r>
            <a:r>
              <a:rPr kumimoji="1" lang="en-US" altLang="ja-JP" dirty="0" smtClean="0"/>
              <a:t>…</a:t>
            </a:r>
          </a:p>
          <a:p>
            <a:r>
              <a:rPr kumimoji="1" lang="ja-JP" altLang="en-US" dirty="0" smtClean="0"/>
              <a:t>まずはツールの処理内容の詳細，次にインタラクション，最後に実装について説明する</a:t>
            </a:r>
            <a:endParaRPr kumimoji="1" lang="ja-JP" altLang="en-US" dirty="0"/>
          </a:p>
        </p:txBody>
      </p:sp>
      <p:sp>
        <p:nvSpPr>
          <p:cNvPr id="4" name="スライド番号プレースホルダー 3"/>
          <p:cNvSpPr>
            <a:spLocks noGrp="1"/>
          </p:cNvSpPr>
          <p:nvPr>
            <p:ph type="sldNum" sz="quarter" idx="10"/>
          </p:nvPr>
        </p:nvSpPr>
        <p:spPr/>
        <p:txBody>
          <a:bodyPr/>
          <a:lstStyle/>
          <a:p>
            <a:fld id="{74D925D3-918D-4DD7-929F-5E8BB64F0EAF}" type="slidenum">
              <a:rPr kumimoji="1" lang="ja-JP" altLang="en-US" smtClean="0"/>
              <a:t>5</a:t>
            </a:fld>
            <a:endParaRPr kumimoji="1" lang="ja-JP" altLang="en-US"/>
          </a:p>
        </p:txBody>
      </p:sp>
    </p:spTree>
    <p:extLst>
      <p:ext uri="{BB962C8B-B14F-4D97-AF65-F5344CB8AC3E}">
        <p14:creationId xmlns:p14="http://schemas.microsoft.com/office/powerpoint/2010/main" val="3551278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dirty="0" smtClean="0"/>
              <a:t>ソースコード記述中にツール起動ボタンを押したら開始</a:t>
            </a:r>
          </a:p>
          <a:p>
            <a:endParaRPr kumimoji="1" lang="ja-JP" altLang="en-US" dirty="0"/>
          </a:p>
        </p:txBody>
      </p:sp>
      <p:sp>
        <p:nvSpPr>
          <p:cNvPr id="4" name="スライド番号プレースホルダー 3"/>
          <p:cNvSpPr>
            <a:spLocks noGrp="1"/>
          </p:cNvSpPr>
          <p:nvPr>
            <p:ph type="sldNum" sz="quarter" idx="10"/>
          </p:nvPr>
        </p:nvSpPr>
        <p:spPr/>
        <p:txBody>
          <a:bodyPr/>
          <a:lstStyle/>
          <a:p>
            <a:fld id="{74D925D3-918D-4DD7-929F-5E8BB64F0EAF}" type="slidenum">
              <a:rPr kumimoji="1" lang="ja-JP" altLang="en-US" smtClean="0"/>
              <a:t>6</a:t>
            </a:fld>
            <a:endParaRPr kumimoji="1" lang="ja-JP" altLang="en-US"/>
          </a:p>
        </p:txBody>
      </p:sp>
    </p:spTree>
    <p:extLst>
      <p:ext uri="{BB962C8B-B14F-4D97-AF65-F5344CB8AC3E}">
        <p14:creationId xmlns:p14="http://schemas.microsoft.com/office/powerpoint/2010/main" val="203875840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下の図は一例</a:t>
            </a:r>
            <a:endParaRPr kumimoji="1" lang="en-US" altLang="ja-JP" dirty="0" smtClean="0"/>
          </a:p>
          <a:p>
            <a:r>
              <a:rPr kumimoji="1" lang="ja-JP" altLang="en-US" dirty="0" smtClean="0"/>
              <a:t>クラス名とフィールドをそれぞれ</a:t>
            </a:r>
            <a:r>
              <a:rPr kumimoji="1" lang="en-US" altLang="ja-JP" dirty="0" smtClean="0"/>
              <a:t>DO</a:t>
            </a:r>
            <a:r>
              <a:rPr kumimoji="1" lang="ja-JP" altLang="en-US" dirty="0" err="1" smtClean="0"/>
              <a:t>，</a:t>
            </a:r>
            <a:r>
              <a:rPr kumimoji="1" lang="en-US" altLang="ja-JP" dirty="0" smtClean="0"/>
              <a:t>IO</a:t>
            </a:r>
            <a:r>
              <a:rPr kumimoji="1" lang="ja-JP" altLang="en-US" dirty="0" smtClean="0"/>
              <a:t>で検索する例</a:t>
            </a:r>
            <a:endParaRPr kumimoji="1" lang="ja-JP" altLang="en-US" dirty="0"/>
          </a:p>
        </p:txBody>
      </p:sp>
      <p:sp>
        <p:nvSpPr>
          <p:cNvPr id="4" name="スライド番号プレースホルダー 3"/>
          <p:cNvSpPr>
            <a:spLocks noGrp="1"/>
          </p:cNvSpPr>
          <p:nvPr>
            <p:ph type="sldNum" sz="quarter" idx="10"/>
          </p:nvPr>
        </p:nvSpPr>
        <p:spPr/>
        <p:txBody>
          <a:bodyPr/>
          <a:lstStyle/>
          <a:p>
            <a:fld id="{74D925D3-918D-4DD7-929F-5E8BB64F0EAF}" type="slidenum">
              <a:rPr kumimoji="1" lang="ja-JP" altLang="en-US" smtClean="0"/>
              <a:t>8</a:t>
            </a:fld>
            <a:endParaRPr kumimoji="1" lang="ja-JP" altLang="en-US"/>
          </a:p>
        </p:txBody>
      </p:sp>
    </p:spTree>
    <p:extLst>
      <p:ext uri="{BB962C8B-B14F-4D97-AF65-F5344CB8AC3E}">
        <p14:creationId xmlns:p14="http://schemas.microsoft.com/office/powerpoint/2010/main" val="208988404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以上がツールの詳細．次はツールとのインタラクションを</a:t>
            </a:r>
            <a:endParaRPr kumimoji="1" lang="ja-JP" altLang="en-US" dirty="0"/>
          </a:p>
        </p:txBody>
      </p:sp>
      <p:sp>
        <p:nvSpPr>
          <p:cNvPr id="4" name="スライド番号プレースホルダー 3"/>
          <p:cNvSpPr>
            <a:spLocks noGrp="1"/>
          </p:cNvSpPr>
          <p:nvPr>
            <p:ph type="sldNum" sz="quarter" idx="10"/>
          </p:nvPr>
        </p:nvSpPr>
        <p:spPr/>
        <p:txBody>
          <a:bodyPr/>
          <a:lstStyle/>
          <a:p>
            <a:fld id="{74D925D3-918D-4DD7-929F-5E8BB64F0EAF}" type="slidenum">
              <a:rPr kumimoji="1" lang="ja-JP" altLang="en-US" smtClean="0"/>
              <a:t>10</a:t>
            </a:fld>
            <a:endParaRPr kumimoji="1" lang="ja-JP" altLang="en-US"/>
          </a:p>
        </p:txBody>
      </p:sp>
    </p:spTree>
    <p:extLst>
      <p:ext uri="{BB962C8B-B14F-4D97-AF65-F5344CB8AC3E}">
        <p14:creationId xmlns:p14="http://schemas.microsoft.com/office/powerpoint/2010/main" val="193051654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lvl="1" indent="0" algn="l" defTabSz="914400" rtl="0" eaLnBrk="1" fontAlgn="auto" latinLnBrk="0" hangingPunct="1">
              <a:lnSpc>
                <a:spcPct val="100000"/>
              </a:lnSpc>
              <a:spcBef>
                <a:spcPts val="0"/>
              </a:spcBef>
              <a:spcAft>
                <a:spcPts val="0"/>
              </a:spcAft>
              <a:buClrTx/>
              <a:buSzTx/>
              <a:buFontTx/>
              <a:buNone/>
              <a:tabLst/>
              <a:defRPr/>
            </a:pPr>
            <a:r>
              <a:rPr kumimoji="1" lang="ja-JP" altLang="en-US" sz="2400" dirty="0" smtClean="0"/>
              <a:t>本ツールを使用することで，開発者が適切なメソッドの命名を行えるかを調査</a:t>
            </a:r>
            <a:endParaRPr kumimoji="1" lang="en-US" altLang="ja-JP" sz="2400" dirty="0" smtClean="0"/>
          </a:p>
          <a:p>
            <a:endParaRPr kumimoji="1" lang="ja-JP" altLang="en-US" dirty="0"/>
          </a:p>
        </p:txBody>
      </p:sp>
      <p:sp>
        <p:nvSpPr>
          <p:cNvPr id="4" name="スライド番号プレースホルダー 3"/>
          <p:cNvSpPr>
            <a:spLocks noGrp="1"/>
          </p:cNvSpPr>
          <p:nvPr>
            <p:ph type="sldNum" sz="quarter" idx="10"/>
          </p:nvPr>
        </p:nvSpPr>
        <p:spPr/>
        <p:txBody>
          <a:bodyPr/>
          <a:lstStyle/>
          <a:p>
            <a:fld id="{74D925D3-918D-4DD7-929F-5E8BB64F0EAF}" type="slidenum">
              <a:rPr kumimoji="1" lang="ja-JP" altLang="en-US" smtClean="0"/>
              <a:t>13</a:t>
            </a:fld>
            <a:endParaRPr kumimoji="1" lang="ja-JP" altLang="en-US"/>
          </a:p>
        </p:txBody>
      </p:sp>
    </p:spTree>
    <p:extLst>
      <p:ext uri="{BB962C8B-B14F-4D97-AF65-F5344CB8AC3E}">
        <p14:creationId xmlns:p14="http://schemas.microsoft.com/office/powerpoint/2010/main" val="2781421272"/>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pic>
        <p:nvPicPr>
          <p:cNvPr id="3091" name="Picture 19" descr="bottom_ban"/>
          <p:cNvPicPr>
            <a:picLocks noChangeAspect="1" noChangeArrowheads="1"/>
          </p:cNvPicPr>
          <p:nvPr/>
        </p:nvPicPr>
        <p:blipFill>
          <a:blip r:embed="rId2"/>
          <a:srcRect/>
          <a:stretch>
            <a:fillRect/>
          </a:stretch>
        </p:blipFill>
        <p:spPr bwMode="auto">
          <a:xfrm>
            <a:off x="0" y="6597650"/>
            <a:ext cx="9144000" cy="260350"/>
          </a:xfrm>
          <a:prstGeom prst="rect">
            <a:avLst/>
          </a:prstGeom>
          <a:noFill/>
        </p:spPr>
      </p:pic>
      <p:sp>
        <p:nvSpPr>
          <p:cNvPr id="3079" name="Rectangle 7" descr="ban"/>
          <p:cNvSpPr>
            <a:spLocks noChangeArrowheads="1"/>
          </p:cNvSpPr>
          <p:nvPr/>
        </p:nvSpPr>
        <p:spPr bwMode="auto">
          <a:xfrm>
            <a:off x="0" y="0"/>
            <a:ext cx="9144000" cy="188913"/>
          </a:xfrm>
          <a:prstGeom prst="rect">
            <a:avLst/>
          </a:prstGeom>
          <a:blipFill dpi="0" rotWithShape="1">
            <a:blip r:embed="rId3"/>
            <a:srcRect/>
            <a:stretch>
              <a:fillRect/>
            </a:stretch>
          </a:blipFill>
          <a:ln w="9525">
            <a:noFill/>
            <a:miter lim="800000"/>
            <a:headEnd/>
            <a:tailEnd/>
          </a:ln>
          <a:effectLst/>
        </p:spPr>
        <p:txBody>
          <a:bodyPr wrap="none" anchor="ctr"/>
          <a:lstStyle/>
          <a:p>
            <a:endParaRPr lang="ja-JP" altLang="en-US"/>
          </a:p>
        </p:txBody>
      </p:sp>
      <p:sp>
        <p:nvSpPr>
          <p:cNvPr id="3074" name="Rectangle 2"/>
          <p:cNvSpPr>
            <a:spLocks noGrp="1" noChangeArrowheads="1"/>
          </p:cNvSpPr>
          <p:nvPr>
            <p:ph type="ctrTitle"/>
          </p:nvPr>
        </p:nvSpPr>
        <p:spPr>
          <a:xfrm>
            <a:off x="685800" y="1484313"/>
            <a:ext cx="7772400" cy="1470025"/>
          </a:xfrm>
        </p:spPr>
        <p:txBody>
          <a:bodyPr/>
          <a:lstStyle>
            <a:lvl1pPr>
              <a:defRPr/>
            </a:lvl1pPr>
          </a:lstStyle>
          <a:p>
            <a:r>
              <a:rPr lang="ja-JP" altLang="en-US" smtClean="0"/>
              <a:t>マスター タイトルの書式設定</a:t>
            </a:r>
            <a:endParaRPr lang="ja-JP" altLang="en-US"/>
          </a:p>
        </p:txBody>
      </p:sp>
      <p:sp>
        <p:nvSpPr>
          <p:cNvPr id="3075" name="Rectangle 3"/>
          <p:cNvSpPr>
            <a:spLocks noGrp="1" noChangeArrowheads="1"/>
          </p:cNvSpPr>
          <p:nvPr>
            <p:ph type="subTitle" idx="1"/>
          </p:nvPr>
        </p:nvSpPr>
        <p:spPr>
          <a:xfrm>
            <a:off x="1371600" y="3573463"/>
            <a:ext cx="6400800" cy="1752600"/>
          </a:xfrm>
        </p:spPr>
        <p:txBody>
          <a:bodyPr/>
          <a:lstStyle>
            <a:lvl1pPr marL="0" indent="0" algn="ctr">
              <a:buFontTx/>
              <a:buNone/>
              <a:defRPr/>
            </a:lvl1pPr>
          </a:lstStyle>
          <a:p>
            <a:r>
              <a:rPr lang="ja-JP" altLang="en-US" smtClean="0"/>
              <a:t>マスター サブタイトルの書式設定</a:t>
            </a:r>
            <a:endParaRPr lang="ja-JP" altLang="en-US"/>
          </a:p>
        </p:txBody>
      </p:sp>
      <p:pic>
        <p:nvPicPr>
          <p:cNvPr id="3081" name="Picture 9" descr="sel-logo"/>
          <p:cNvPicPr>
            <a:picLocks noChangeAspect="1" noChangeArrowheads="1"/>
          </p:cNvPicPr>
          <p:nvPr/>
        </p:nvPicPr>
        <p:blipFill>
          <a:blip r:embed="rId4" cstate="print"/>
          <a:srcRect/>
          <a:stretch>
            <a:fillRect/>
          </a:stretch>
        </p:blipFill>
        <p:spPr bwMode="auto">
          <a:xfrm>
            <a:off x="6877050" y="260350"/>
            <a:ext cx="2051050" cy="703263"/>
          </a:xfrm>
          <a:prstGeom prst="rect">
            <a:avLst/>
          </a:prstGeom>
          <a:noFill/>
        </p:spPr>
      </p:pic>
      <p:sp>
        <p:nvSpPr>
          <p:cNvPr id="3086" name="Line 14"/>
          <p:cNvSpPr>
            <a:spLocks noChangeShapeType="1"/>
          </p:cNvSpPr>
          <p:nvPr/>
        </p:nvSpPr>
        <p:spPr bwMode="auto">
          <a:xfrm>
            <a:off x="1331913" y="3213100"/>
            <a:ext cx="6480175" cy="0"/>
          </a:xfrm>
          <a:prstGeom prst="line">
            <a:avLst/>
          </a:prstGeom>
          <a:noFill/>
          <a:ln w="9525">
            <a:solidFill>
              <a:schemeClr val="tx1"/>
            </a:solidFill>
            <a:round/>
            <a:headEnd/>
            <a:tailEnd/>
          </a:ln>
          <a:effectLst/>
        </p:spPr>
        <p:txBody>
          <a:bodyPr/>
          <a:lstStyle/>
          <a:p>
            <a:endParaRPr lang="ja-JP" altLang="en-US"/>
          </a:p>
        </p:txBody>
      </p:sp>
      <p:sp>
        <p:nvSpPr>
          <p:cNvPr id="3093" name="Text Box 21"/>
          <p:cNvSpPr txBox="1">
            <a:spLocks noChangeArrowheads="1"/>
          </p:cNvSpPr>
          <p:nvPr/>
        </p:nvSpPr>
        <p:spPr bwMode="auto">
          <a:xfrm>
            <a:off x="452438" y="6640513"/>
            <a:ext cx="8239125" cy="244475"/>
          </a:xfrm>
          <a:prstGeom prst="rect">
            <a:avLst/>
          </a:prstGeom>
          <a:noFill/>
          <a:ln w="9525">
            <a:noFill/>
            <a:miter lim="800000"/>
            <a:headEnd/>
            <a:tailEnd/>
          </a:ln>
          <a:effectLst/>
        </p:spPr>
        <p:txBody>
          <a:bodyPr wrap="none">
            <a:spAutoFit/>
          </a:bodyPr>
          <a:lstStyle/>
          <a:p>
            <a:r>
              <a:rPr lang="en-US" altLang="ja-JP" sz="1000">
                <a:solidFill>
                  <a:srgbClr val="DDDDDD"/>
                </a:solidFill>
              </a:rPr>
              <a:t>Software Engineering Laboratory, Department of Computer Science, Graduate School of Information Science and Technology, Osaka University</a:t>
            </a:r>
          </a:p>
        </p:txBody>
      </p:sp>
      <p:sp>
        <p:nvSpPr>
          <p:cNvPr id="3094" name="Rectangle 22"/>
          <p:cNvSpPr>
            <a:spLocks noGrp="1" noChangeArrowheads="1"/>
          </p:cNvSpPr>
          <p:nvPr>
            <p:ph type="dt" sz="half" idx="2"/>
          </p:nvPr>
        </p:nvSpPr>
        <p:spPr>
          <a:xfrm>
            <a:off x="457200" y="6245225"/>
            <a:ext cx="2133600" cy="279400"/>
          </a:xfrm>
        </p:spPr>
        <p:txBody>
          <a:bodyPr/>
          <a:lstStyle>
            <a:lvl1pPr algn="l">
              <a:defRPr>
                <a:solidFill>
                  <a:schemeClr val="tx1"/>
                </a:solidFill>
              </a:defRPr>
            </a:lvl1pPr>
          </a:lstStyle>
          <a:p>
            <a:fld id="{595C934E-C8C9-4086-9D97-113994195E43}" type="datetime1">
              <a:rPr kumimoji="1" lang="ja-JP" altLang="en-US" smtClean="0"/>
              <a:t>2012/2/26</a:t>
            </a:fld>
            <a:endParaRPr kumimoji="1" lang="ja-JP" altLang="en-US"/>
          </a:p>
        </p:txBody>
      </p:sp>
      <p:sp>
        <p:nvSpPr>
          <p:cNvPr id="3095" name="Rectangle 23"/>
          <p:cNvSpPr>
            <a:spLocks noGrp="1" noChangeArrowheads="1"/>
          </p:cNvSpPr>
          <p:nvPr>
            <p:ph type="ftr" sz="quarter" idx="3"/>
          </p:nvPr>
        </p:nvSpPr>
        <p:spPr>
          <a:xfrm>
            <a:off x="2700338" y="6245225"/>
            <a:ext cx="3743325" cy="279400"/>
          </a:xfrm>
        </p:spPr>
        <p:txBody>
          <a:bodyPr/>
          <a:lstStyle>
            <a:lvl1pPr>
              <a:defRPr/>
            </a:lvl1pPr>
          </a:lstStyle>
          <a:p>
            <a:endParaRPr kumimoji="1" lang="ja-JP" altLang="en-US"/>
          </a:p>
        </p:txBody>
      </p:sp>
      <p:sp>
        <p:nvSpPr>
          <p:cNvPr id="3096" name="Rectangle 24"/>
          <p:cNvSpPr>
            <a:spLocks noGrp="1" noChangeArrowheads="1"/>
          </p:cNvSpPr>
          <p:nvPr>
            <p:ph type="sldNum" sz="quarter" idx="4"/>
          </p:nvPr>
        </p:nvSpPr>
        <p:spPr>
          <a:xfrm>
            <a:off x="6553200" y="6245225"/>
            <a:ext cx="2133600" cy="279400"/>
          </a:xfrm>
        </p:spPr>
        <p:txBody>
          <a:bodyPr/>
          <a:lstStyle>
            <a:lvl1pPr>
              <a:defRPr/>
            </a:lvl1pPr>
          </a:lstStyle>
          <a:p>
            <a:fld id="{D8657F4F-EEBE-40D0-AA0E-86B01611ED6E}" type="slidenum">
              <a:rPr kumimoji="1" lang="ja-JP" altLang="en-US" smtClean="0"/>
              <a:t>‹#›</a:t>
            </a:fld>
            <a:endParaRPr kumimoji="1" lang="ja-JP"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縦書きテキスト プレースホルダ 2"/>
          <p:cNvSpPr>
            <a:spLocks noGrp="1"/>
          </p:cNvSpPr>
          <p:nvPr>
            <p:ph type="body" orient="vert" idx="1"/>
          </p:nvPr>
        </p:nvSpPr>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 3"/>
          <p:cNvSpPr>
            <a:spLocks noGrp="1"/>
          </p:cNvSpPr>
          <p:nvPr>
            <p:ph type="dt" sz="half" idx="10"/>
          </p:nvPr>
        </p:nvSpPr>
        <p:spPr/>
        <p:txBody>
          <a:bodyPr/>
          <a:lstStyle>
            <a:lvl1pPr>
              <a:defRPr/>
            </a:lvl1pPr>
          </a:lstStyle>
          <a:p>
            <a:fld id="{2DAE36DB-03C8-45F8-9B43-A527B800872D}" type="datetime1">
              <a:rPr kumimoji="1" lang="ja-JP" altLang="en-US" smtClean="0"/>
              <a:t>2012/2/26</a:t>
            </a:fld>
            <a:endParaRPr kumimoji="1" lang="ja-JP" altLang="en-US"/>
          </a:p>
        </p:txBody>
      </p:sp>
      <p:sp>
        <p:nvSpPr>
          <p:cNvPr id="5" name="フッター プレースホルダ 4"/>
          <p:cNvSpPr>
            <a:spLocks noGrp="1"/>
          </p:cNvSpPr>
          <p:nvPr>
            <p:ph type="ftr" sz="quarter" idx="11"/>
          </p:nvPr>
        </p:nvSpPr>
        <p:spPr/>
        <p:txBody>
          <a:bodyPr/>
          <a:lstStyle>
            <a:lvl1pPr>
              <a:defRPr/>
            </a:lvl1pPr>
          </a:lstStyle>
          <a:p>
            <a:endParaRPr kumimoji="1" lang="ja-JP" altLang="en-US"/>
          </a:p>
        </p:txBody>
      </p:sp>
      <p:sp>
        <p:nvSpPr>
          <p:cNvPr id="6" name="スライド番号プレースホルダ 5"/>
          <p:cNvSpPr>
            <a:spLocks noGrp="1"/>
          </p:cNvSpPr>
          <p:nvPr>
            <p:ph type="sldNum" sz="quarter" idx="12"/>
          </p:nvPr>
        </p:nvSpPr>
        <p:spPr/>
        <p:txBody>
          <a:bodyPr/>
          <a:lstStyle>
            <a:lvl1pPr>
              <a:defRPr/>
            </a:lvl1pPr>
          </a:lstStyle>
          <a:p>
            <a:fld id="{D8657F4F-EEBE-40D0-AA0E-86B01611ED6E}" type="slidenum">
              <a:rPr kumimoji="1" lang="ja-JP" altLang="en-US" smtClean="0"/>
              <a:t>‹#›</a:t>
            </a:fld>
            <a:endParaRPr kumimoji="1"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lang="ja-JP" altLang="en-US" smtClean="0"/>
              <a:t>マスター タイトルの書式設定</a:t>
            </a:r>
            <a:endParaRPr lang="ja-JP" altLang="en-US"/>
          </a:p>
        </p:txBody>
      </p:sp>
      <p:sp>
        <p:nvSpPr>
          <p:cNvPr id="3" name="縦書きテキスト プレースホルダ 2"/>
          <p:cNvSpPr>
            <a:spLocks noGrp="1"/>
          </p:cNvSpPr>
          <p:nvPr>
            <p:ph type="body" orient="vert" idx="1"/>
          </p:nvPr>
        </p:nvSpPr>
        <p:spPr>
          <a:xfrm>
            <a:off x="457200" y="274638"/>
            <a:ext cx="6019800" cy="5851525"/>
          </a:xfrm>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 3"/>
          <p:cNvSpPr>
            <a:spLocks noGrp="1"/>
          </p:cNvSpPr>
          <p:nvPr>
            <p:ph type="dt" sz="half" idx="10"/>
          </p:nvPr>
        </p:nvSpPr>
        <p:spPr/>
        <p:txBody>
          <a:bodyPr/>
          <a:lstStyle>
            <a:lvl1pPr>
              <a:defRPr/>
            </a:lvl1pPr>
          </a:lstStyle>
          <a:p>
            <a:fld id="{9861295A-90C1-4E40-A849-EDB4F8587B3E}" type="datetime1">
              <a:rPr kumimoji="1" lang="ja-JP" altLang="en-US" smtClean="0"/>
              <a:t>2012/2/26</a:t>
            </a:fld>
            <a:endParaRPr kumimoji="1" lang="ja-JP" altLang="en-US"/>
          </a:p>
        </p:txBody>
      </p:sp>
      <p:sp>
        <p:nvSpPr>
          <p:cNvPr id="5" name="フッター プレースホルダ 4"/>
          <p:cNvSpPr>
            <a:spLocks noGrp="1"/>
          </p:cNvSpPr>
          <p:nvPr>
            <p:ph type="ftr" sz="quarter" idx="11"/>
          </p:nvPr>
        </p:nvSpPr>
        <p:spPr/>
        <p:txBody>
          <a:bodyPr/>
          <a:lstStyle>
            <a:lvl1pPr>
              <a:defRPr/>
            </a:lvl1pPr>
          </a:lstStyle>
          <a:p>
            <a:endParaRPr kumimoji="1" lang="ja-JP" altLang="en-US"/>
          </a:p>
        </p:txBody>
      </p:sp>
      <p:sp>
        <p:nvSpPr>
          <p:cNvPr id="6" name="スライド番号プレースホルダ 5"/>
          <p:cNvSpPr>
            <a:spLocks noGrp="1"/>
          </p:cNvSpPr>
          <p:nvPr>
            <p:ph type="sldNum" sz="quarter" idx="12"/>
          </p:nvPr>
        </p:nvSpPr>
        <p:spPr/>
        <p:txBody>
          <a:bodyPr/>
          <a:lstStyle>
            <a:lvl1pPr>
              <a:defRPr/>
            </a:lvl1pPr>
          </a:lstStyle>
          <a:p>
            <a:fld id="{D8657F4F-EEBE-40D0-AA0E-86B01611ED6E}" type="slidenum">
              <a:rPr kumimoji="1" lang="ja-JP" altLang="en-US" smtClean="0"/>
              <a:t>‹#›</a:t>
            </a:fld>
            <a:endParaRPr kumimoji="1"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コンテンツ プレースホルダ 2"/>
          <p:cNvSpPr>
            <a:spLocks noGrp="1"/>
          </p:cNvSpPr>
          <p:nvPr>
            <p:ph idx="1"/>
          </p:nvPr>
        </p:nvSpPr>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 3"/>
          <p:cNvSpPr>
            <a:spLocks noGrp="1"/>
          </p:cNvSpPr>
          <p:nvPr>
            <p:ph type="dt" sz="half" idx="10"/>
          </p:nvPr>
        </p:nvSpPr>
        <p:spPr/>
        <p:txBody>
          <a:bodyPr/>
          <a:lstStyle>
            <a:lvl1pPr>
              <a:defRPr/>
            </a:lvl1pPr>
          </a:lstStyle>
          <a:p>
            <a:fld id="{E9922205-2B5B-4460-BFD0-04F563F52155}" type="datetime1">
              <a:rPr kumimoji="1" lang="ja-JP" altLang="en-US" smtClean="0"/>
              <a:t>2012/2/26</a:t>
            </a:fld>
            <a:endParaRPr kumimoji="1" lang="ja-JP" altLang="en-US"/>
          </a:p>
        </p:txBody>
      </p:sp>
      <p:sp>
        <p:nvSpPr>
          <p:cNvPr id="5" name="フッター プレースホルダ 4"/>
          <p:cNvSpPr>
            <a:spLocks noGrp="1"/>
          </p:cNvSpPr>
          <p:nvPr>
            <p:ph type="ftr" sz="quarter" idx="11"/>
          </p:nvPr>
        </p:nvSpPr>
        <p:spPr/>
        <p:txBody>
          <a:bodyPr/>
          <a:lstStyle>
            <a:lvl1pPr>
              <a:defRPr/>
            </a:lvl1pPr>
          </a:lstStyle>
          <a:p>
            <a:endParaRPr kumimoji="1" lang="ja-JP" altLang="en-US"/>
          </a:p>
        </p:txBody>
      </p:sp>
      <p:sp>
        <p:nvSpPr>
          <p:cNvPr id="6" name="スライド番号プレースホルダ 5"/>
          <p:cNvSpPr>
            <a:spLocks noGrp="1"/>
          </p:cNvSpPr>
          <p:nvPr>
            <p:ph type="sldNum" sz="quarter" idx="12"/>
          </p:nvPr>
        </p:nvSpPr>
        <p:spPr/>
        <p:txBody>
          <a:bodyPr/>
          <a:lstStyle>
            <a:lvl1pPr>
              <a:defRPr/>
            </a:lvl1pPr>
          </a:lstStyle>
          <a:p>
            <a:fld id="{D8657F4F-EEBE-40D0-AA0E-86B01611ED6E}" type="slidenum">
              <a:rPr kumimoji="1" lang="ja-JP" altLang="en-US" smtClean="0"/>
              <a:t>‹#›</a:t>
            </a:fld>
            <a:endParaRPr kumimoji="1"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lang="ja-JP" altLang="en-US" smtClean="0"/>
              <a:t>マスター タイトルの書式設定</a:t>
            </a:r>
            <a:endParaRPr lang="ja-JP" altLang="en-US"/>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smtClean="0"/>
              <a:t>マスター テキストの書式設定</a:t>
            </a:r>
          </a:p>
        </p:txBody>
      </p:sp>
      <p:sp>
        <p:nvSpPr>
          <p:cNvPr id="4" name="日付プレースホルダ 3"/>
          <p:cNvSpPr>
            <a:spLocks noGrp="1"/>
          </p:cNvSpPr>
          <p:nvPr>
            <p:ph type="dt" sz="half" idx="10"/>
          </p:nvPr>
        </p:nvSpPr>
        <p:spPr/>
        <p:txBody>
          <a:bodyPr/>
          <a:lstStyle>
            <a:lvl1pPr>
              <a:defRPr/>
            </a:lvl1pPr>
          </a:lstStyle>
          <a:p>
            <a:fld id="{40C73135-185F-49C2-BA75-8FC323B70F0F}" type="datetime1">
              <a:rPr kumimoji="1" lang="ja-JP" altLang="en-US" smtClean="0"/>
              <a:t>2012/2/26</a:t>
            </a:fld>
            <a:endParaRPr kumimoji="1" lang="ja-JP" altLang="en-US"/>
          </a:p>
        </p:txBody>
      </p:sp>
      <p:sp>
        <p:nvSpPr>
          <p:cNvPr id="5" name="フッター プレースホルダ 4"/>
          <p:cNvSpPr>
            <a:spLocks noGrp="1"/>
          </p:cNvSpPr>
          <p:nvPr>
            <p:ph type="ftr" sz="quarter" idx="11"/>
          </p:nvPr>
        </p:nvSpPr>
        <p:spPr/>
        <p:txBody>
          <a:bodyPr/>
          <a:lstStyle>
            <a:lvl1pPr>
              <a:defRPr/>
            </a:lvl1pPr>
          </a:lstStyle>
          <a:p>
            <a:endParaRPr kumimoji="1" lang="ja-JP" altLang="en-US"/>
          </a:p>
        </p:txBody>
      </p:sp>
      <p:sp>
        <p:nvSpPr>
          <p:cNvPr id="6" name="スライド番号プレースホルダ 5"/>
          <p:cNvSpPr>
            <a:spLocks noGrp="1"/>
          </p:cNvSpPr>
          <p:nvPr>
            <p:ph type="sldNum" sz="quarter" idx="12"/>
          </p:nvPr>
        </p:nvSpPr>
        <p:spPr/>
        <p:txBody>
          <a:bodyPr/>
          <a:lstStyle>
            <a:lvl1pPr>
              <a:defRPr/>
            </a:lvl1pPr>
          </a:lstStyle>
          <a:p>
            <a:fld id="{D8657F4F-EEBE-40D0-AA0E-86B01611ED6E}" type="slidenum">
              <a:rPr kumimoji="1" lang="ja-JP" altLang="en-US" smtClean="0"/>
              <a:t>‹#›</a:t>
            </a:fld>
            <a:endParaRPr kumimoji="1" lang="ja-JP"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コンテンツ プレースホルダ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日付プレースホルダ 4"/>
          <p:cNvSpPr>
            <a:spLocks noGrp="1"/>
          </p:cNvSpPr>
          <p:nvPr>
            <p:ph type="dt" sz="half" idx="10"/>
          </p:nvPr>
        </p:nvSpPr>
        <p:spPr/>
        <p:txBody>
          <a:bodyPr/>
          <a:lstStyle>
            <a:lvl1pPr>
              <a:defRPr/>
            </a:lvl1pPr>
          </a:lstStyle>
          <a:p>
            <a:fld id="{DAF92F30-1ACC-4ABC-A746-C5DFFFAD100B}" type="datetime1">
              <a:rPr kumimoji="1" lang="ja-JP" altLang="en-US" smtClean="0"/>
              <a:t>2012/2/26</a:t>
            </a:fld>
            <a:endParaRPr kumimoji="1" lang="ja-JP" altLang="en-US"/>
          </a:p>
        </p:txBody>
      </p:sp>
      <p:sp>
        <p:nvSpPr>
          <p:cNvPr id="6" name="フッター プレースホルダ 5"/>
          <p:cNvSpPr>
            <a:spLocks noGrp="1"/>
          </p:cNvSpPr>
          <p:nvPr>
            <p:ph type="ftr" sz="quarter" idx="11"/>
          </p:nvPr>
        </p:nvSpPr>
        <p:spPr/>
        <p:txBody>
          <a:bodyPr/>
          <a:lstStyle>
            <a:lvl1pPr>
              <a:defRPr/>
            </a:lvl1pPr>
          </a:lstStyle>
          <a:p>
            <a:endParaRPr kumimoji="1" lang="ja-JP" altLang="en-US"/>
          </a:p>
        </p:txBody>
      </p:sp>
      <p:sp>
        <p:nvSpPr>
          <p:cNvPr id="7" name="スライド番号プレースホルダ 6"/>
          <p:cNvSpPr>
            <a:spLocks noGrp="1"/>
          </p:cNvSpPr>
          <p:nvPr>
            <p:ph type="sldNum" sz="quarter" idx="12"/>
          </p:nvPr>
        </p:nvSpPr>
        <p:spPr/>
        <p:txBody>
          <a:bodyPr/>
          <a:lstStyle>
            <a:lvl1pPr>
              <a:defRPr/>
            </a:lvl1pPr>
          </a:lstStyle>
          <a:p>
            <a:fld id="{D8657F4F-EEBE-40D0-AA0E-86B01611ED6E}" type="slidenum">
              <a:rPr kumimoji="1" lang="ja-JP" altLang="en-US" smtClean="0"/>
              <a:t>‹#›</a:t>
            </a:fld>
            <a:endParaRPr kumimoji="1"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143000"/>
          </a:xfrm>
        </p:spPr>
        <p:txBody>
          <a:bodyPr/>
          <a:lstStyle>
            <a:lvl1pPr>
              <a:defRPr/>
            </a:lvl1pPr>
          </a:lstStyle>
          <a:p>
            <a:r>
              <a:rPr lang="ja-JP" altLang="en-US" smtClean="0"/>
              <a:t>マスター タイトルの書式設定</a:t>
            </a:r>
            <a:endParaRPr lang="ja-JP" altLang="en-US"/>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7" name="日付プレースホルダ 6"/>
          <p:cNvSpPr>
            <a:spLocks noGrp="1"/>
          </p:cNvSpPr>
          <p:nvPr>
            <p:ph type="dt" sz="half" idx="10"/>
          </p:nvPr>
        </p:nvSpPr>
        <p:spPr/>
        <p:txBody>
          <a:bodyPr/>
          <a:lstStyle>
            <a:lvl1pPr>
              <a:defRPr/>
            </a:lvl1pPr>
          </a:lstStyle>
          <a:p>
            <a:fld id="{5D2E0206-3FFB-4D2F-A232-D92090E45159}" type="datetime1">
              <a:rPr kumimoji="1" lang="ja-JP" altLang="en-US" smtClean="0"/>
              <a:t>2012/2/26</a:t>
            </a:fld>
            <a:endParaRPr kumimoji="1" lang="ja-JP" altLang="en-US"/>
          </a:p>
        </p:txBody>
      </p:sp>
      <p:sp>
        <p:nvSpPr>
          <p:cNvPr id="8" name="フッター プレースホルダ 7"/>
          <p:cNvSpPr>
            <a:spLocks noGrp="1"/>
          </p:cNvSpPr>
          <p:nvPr>
            <p:ph type="ftr" sz="quarter" idx="11"/>
          </p:nvPr>
        </p:nvSpPr>
        <p:spPr/>
        <p:txBody>
          <a:bodyPr/>
          <a:lstStyle>
            <a:lvl1pPr>
              <a:defRPr/>
            </a:lvl1pPr>
          </a:lstStyle>
          <a:p>
            <a:endParaRPr kumimoji="1" lang="ja-JP" altLang="en-US"/>
          </a:p>
        </p:txBody>
      </p:sp>
      <p:sp>
        <p:nvSpPr>
          <p:cNvPr id="9" name="スライド番号プレースホルダ 8"/>
          <p:cNvSpPr>
            <a:spLocks noGrp="1"/>
          </p:cNvSpPr>
          <p:nvPr>
            <p:ph type="sldNum" sz="quarter" idx="12"/>
          </p:nvPr>
        </p:nvSpPr>
        <p:spPr/>
        <p:txBody>
          <a:bodyPr/>
          <a:lstStyle>
            <a:lvl1pPr>
              <a:defRPr/>
            </a:lvl1pPr>
          </a:lstStyle>
          <a:p>
            <a:fld id="{D8657F4F-EEBE-40D0-AA0E-86B01611ED6E}" type="slidenum">
              <a:rPr kumimoji="1" lang="ja-JP" altLang="en-US" smtClean="0"/>
              <a:t>‹#›</a:t>
            </a:fld>
            <a:endParaRPr kumimoji="1"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日付プレースホルダ 2"/>
          <p:cNvSpPr>
            <a:spLocks noGrp="1"/>
          </p:cNvSpPr>
          <p:nvPr>
            <p:ph type="dt" sz="half" idx="10"/>
          </p:nvPr>
        </p:nvSpPr>
        <p:spPr/>
        <p:txBody>
          <a:bodyPr/>
          <a:lstStyle>
            <a:lvl1pPr>
              <a:defRPr/>
            </a:lvl1pPr>
          </a:lstStyle>
          <a:p>
            <a:fld id="{8F254E6C-F95A-4531-896A-DDD8F2BEF011}" type="datetime1">
              <a:rPr kumimoji="1" lang="ja-JP" altLang="en-US" smtClean="0"/>
              <a:t>2012/2/26</a:t>
            </a:fld>
            <a:endParaRPr kumimoji="1" lang="ja-JP" altLang="en-US"/>
          </a:p>
        </p:txBody>
      </p:sp>
      <p:sp>
        <p:nvSpPr>
          <p:cNvPr id="4" name="フッター プレースホルダ 3"/>
          <p:cNvSpPr>
            <a:spLocks noGrp="1"/>
          </p:cNvSpPr>
          <p:nvPr>
            <p:ph type="ftr" sz="quarter" idx="11"/>
          </p:nvPr>
        </p:nvSpPr>
        <p:spPr/>
        <p:txBody>
          <a:bodyPr/>
          <a:lstStyle>
            <a:lvl1pPr>
              <a:defRPr/>
            </a:lvl1pPr>
          </a:lstStyle>
          <a:p>
            <a:endParaRPr kumimoji="1" lang="ja-JP" altLang="en-US"/>
          </a:p>
        </p:txBody>
      </p:sp>
      <p:sp>
        <p:nvSpPr>
          <p:cNvPr id="5" name="スライド番号プレースホルダ 4"/>
          <p:cNvSpPr>
            <a:spLocks noGrp="1"/>
          </p:cNvSpPr>
          <p:nvPr>
            <p:ph type="sldNum" sz="quarter" idx="12"/>
          </p:nvPr>
        </p:nvSpPr>
        <p:spPr/>
        <p:txBody>
          <a:bodyPr/>
          <a:lstStyle>
            <a:lvl1pPr>
              <a:defRPr/>
            </a:lvl1pPr>
          </a:lstStyle>
          <a:p>
            <a:fld id="{D8657F4F-EEBE-40D0-AA0E-86B01611ED6E}" type="slidenum">
              <a:rPr kumimoji="1" lang="ja-JP" altLang="en-US" smtClean="0"/>
              <a:t>‹#›</a:t>
            </a:fld>
            <a:endParaRPr kumimoji="1"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lvl1pPr>
              <a:defRPr/>
            </a:lvl1pPr>
          </a:lstStyle>
          <a:p>
            <a:fld id="{71359971-6E29-4035-873C-81B162D01605}" type="datetime1">
              <a:rPr kumimoji="1" lang="ja-JP" altLang="en-US" smtClean="0"/>
              <a:t>2012/2/26</a:t>
            </a:fld>
            <a:endParaRPr kumimoji="1" lang="ja-JP" altLang="en-US"/>
          </a:p>
        </p:txBody>
      </p:sp>
      <p:sp>
        <p:nvSpPr>
          <p:cNvPr id="3" name="フッター プレースホルダ 2"/>
          <p:cNvSpPr>
            <a:spLocks noGrp="1"/>
          </p:cNvSpPr>
          <p:nvPr>
            <p:ph type="ftr" sz="quarter" idx="11"/>
          </p:nvPr>
        </p:nvSpPr>
        <p:spPr/>
        <p:txBody>
          <a:bodyPr/>
          <a:lstStyle>
            <a:lvl1pPr>
              <a:defRPr/>
            </a:lvl1pPr>
          </a:lstStyle>
          <a:p>
            <a:endParaRPr kumimoji="1" lang="ja-JP" altLang="en-US"/>
          </a:p>
        </p:txBody>
      </p:sp>
      <p:sp>
        <p:nvSpPr>
          <p:cNvPr id="4" name="スライド番号プレースホルダ 3"/>
          <p:cNvSpPr>
            <a:spLocks noGrp="1"/>
          </p:cNvSpPr>
          <p:nvPr>
            <p:ph type="sldNum" sz="quarter" idx="12"/>
          </p:nvPr>
        </p:nvSpPr>
        <p:spPr/>
        <p:txBody>
          <a:bodyPr/>
          <a:lstStyle>
            <a:lvl1pPr>
              <a:defRPr/>
            </a:lvl1pPr>
          </a:lstStyle>
          <a:p>
            <a:fld id="{D8657F4F-EEBE-40D0-AA0E-86B01611ED6E}" type="slidenum">
              <a:rPr kumimoji="1" lang="ja-JP" altLang="en-US" smtClean="0"/>
              <a:t>‹#›</a:t>
            </a:fld>
            <a:endParaRPr kumimoji="1" lang="ja-JP"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lang="ja-JP" altLang="en-US" smtClean="0"/>
              <a:t>マスター タイトルの書式設定</a:t>
            </a:r>
            <a:endParaRPr lang="ja-JP" altLang="en-US"/>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マスター テキストの書式設定</a:t>
            </a:r>
          </a:p>
        </p:txBody>
      </p:sp>
      <p:sp>
        <p:nvSpPr>
          <p:cNvPr id="5" name="日付プレースホルダ 4"/>
          <p:cNvSpPr>
            <a:spLocks noGrp="1"/>
          </p:cNvSpPr>
          <p:nvPr>
            <p:ph type="dt" sz="half" idx="10"/>
          </p:nvPr>
        </p:nvSpPr>
        <p:spPr/>
        <p:txBody>
          <a:bodyPr/>
          <a:lstStyle>
            <a:lvl1pPr>
              <a:defRPr/>
            </a:lvl1pPr>
          </a:lstStyle>
          <a:p>
            <a:fld id="{B8794E5D-EDF4-4B76-B912-147B0CFE8C10}" type="datetime1">
              <a:rPr kumimoji="1" lang="ja-JP" altLang="en-US" smtClean="0"/>
              <a:t>2012/2/26</a:t>
            </a:fld>
            <a:endParaRPr kumimoji="1" lang="ja-JP" altLang="en-US"/>
          </a:p>
        </p:txBody>
      </p:sp>
      <p:sp>
        <p:nvSpPr>
          <p:cNvPr id="6" name="フッター プレースホルダ 5"/>
          <p:cNvSpPr>
            <a:spLocks noGrp="1"/>
          </p:cNvSpPr>
          <p:nvPr>
            <p:ph type="ftr" sz="quarter" idx="11"/>
          </p:nvPr>
        </p:nvSpPr>
        <p:spPr/>
        <p:txBody>
          <a:bodyPr/>
          <a:lstStyle>
            <a:lvl1pPr>
              <a:defRPr/>
            </a:lvl1pPr>
          </a:lstStyle>
          <a:p>
            <a:endParaRPr kumimoji="1" lang="ja-JP" altLang="en-US"/>
          </a:p>
        </p:txBody>
      </p:sp>
      <p:sp>
        <p:nvSpPr>
          <p:cNvPr id="7" name="スライド番号プレースホルダ 6"/>
          <p:cNvSpPr>
            <a:spLocks noGrp="1"/>
          </p:cNvSpPr>
          <p:nvPr>
            <p:ph type="sldNum" sz="quarter" idx="12"/>
          </p:nvPr>
        </p:nvSpPr>
        <p:spPr/>
        <p:txBody>
          <a:bodyPr/>
          <a:lstStyle>
            <a:lvl1pPr>
              <a:defRPr/>
            </a:lvl1pPr>
          </a:lstStyle>
          <a:p>
            <a:fld id="{D8657F4F-EEBE-40D0-AA0E-86B01611ED6E}" type="slidenum">
              <a:rPr kumimoji="1" lang="ja-JP" altLang="en-US" smtClean="0"/>
              <a:t>‹#›</a:t>
            </a:fld>
            <a:endParaRPr kumimoji="1" lang="ja-JP"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lang="ja-JP" altLang="en-US" smtClean="0"/>
              <a:t>マスター タイトルの書式設定</a:t>
            </a:r>
            <a:endParaRPr lang="ja-JP" altLang="en-US"/>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smtClean="0"/>
              <a:t>アイコンをクリックして図を追加</a:t>
            </a:r>
            <a:endParaRPr lang="ja-JP" altLang="en-US"/>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マスター テキストの書式設定</a:t>
            </a:r>
          </a:p>
        </p:txBody>
      </p:sp>
      <p:sp>
        <p:nvSpPr>
          <p:cNvPr id="5" name="日付プレースホルダ 4"/>
          <p:cNvSpPr>
            <a:spLocks noGrp="1"/>
          </p:cNvSpPr>
          <p:nvPr>
            <p:ph type="dt" sz="half" idx="10"/>
          </p:nvPr>
        </p:nvSpPr>
        <p:spPr/>
        <p:txBody>
          <a:bodyPr/>
          <a:lstStyle>
            <a:lvl1pPr>
              <a:defRPr/>
            </a:lvl1pPr>
          </a:lstStyle>
          <a:p>
            <a:fld id="{B3E30E98-B984-4444-9761-1B193A760565}" type="datetime1">
              <a:rPr kumimoji="1" lang="ja-JP" altLang="en-US" smtClean="0"/>
              <a:t>2012/2/26</a:t>
            </a:fld>
            <a:endParaRPr kumimoji="1" lang="ja-JP" altLang="en-US"/>
          </a:p>
        </p:txBody>
      </p:sp>
      <p:sp>
        <p:nvSpPr>
          <p:cNvPr id="6" name="フッター プレースホルダ 5"/>
          <p:cNvSpPr>
            <a:spLocks noGrp="1"/>
          </p:cNvSpPr>
          <p:nvPr>
            <p:ph type="ftr" sz="quarter" idx="11"/>
          </p:nvPr>
        </p:nvSpPr>
        <p:spPr/>
        <p:txBody>
          <a:bodyPr/>
          <a:lstStyle>
            <a:lvl1pPr>
              <a:defRPr/>
            </a:lvl1pPr>
          </a:lstStyle>
          <a:p>
            <a:endParaRPr kumimoji="1" lang="ja-JP" altLang="en-US"/>
          </a:p>
        </p:txBody>
      </p:sp>
      <p:sp>
        <p:nvSpPr>
          <p:cNvPr id="7" name="スライド番号プレースホルダ 6"/>
          <p:cNvSpPr>
            <a:spLocks noGrp="1"/>
          </p:cNvSpPr>
          <p:nvPr>
            <p:ph type="sldNum" sz="quarter" idx="12"/>
          </p:nvPr>
        </p:nvSpPr>
        <p:spPr/>
        <p:txBody>
          <a:bodyPr/>
          <a:lstStyle>
            <a:lvl1pPr>
              <a:defRPr/>
            </a:lvl1pPr>
          </a:lstStyle>
          <a:p>
            <a:fld id="{D8657F4F-EEBE-40D0-AA0E-86B01611ED6E}" type="slidenum">
              <a:rPr kumimoji="1" lang="ja-JP" altLang="en-US" smtClean="0"/>
              <a:t>‹#›</a:t>
            </a:fld>
            <a:endParaRPr kumimoji="1" lang="ja-JP"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38" name="Picture 14" descr="bottom_ban"/>
          <p:cNvPicPr>
            <a:picLocks noChangeAspect="1" noChangeArrowheads="1"/>
          </p:cNvPicPr>
          <p:nvPr/>
        </p:nvPicPr>
        <p:blipFill>
          <a:blip r:embed="rId13"/>
          <a:srcRect/>
          <a:stretch>
            <a:fillRect/>
          </a:stretch>
        </p:blipFill>
        <p:spPr bwMode="auto">
          <a:xfrm>
            <a:off x="0" y="6597650"/>
            <a:ext cx="9144000" cy="260350"/>
          </a:xfrm>
          <a:prstGeom prst="rect">
            <a:avLst/>
          </a:prstGeom>
          <a:noFill/>
        </p:spPr>
      </p:pic>
      <p:sp>
        <p:nvSpPr>
          <p:cNvPr id="1026" name="Rectangle 2"/>
          <p:cNvSpPr>
            <a:spLocks noGrp="1" noChangeArrowheads="1"/>
          </p:cNvSpPr>
          <p:nvPr>
            <p:ph type="title"/>
          </p:nvPr>
        </p:nvSpPr>
        <p:spPr bwMode="auto">
          <a:xfrm>
            <a:off x="457200" y="274638"/>
            <a:ext cx="8218488"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ja-JP" altLang="en-US" smtClean="0"/>
              <a:t>マスタ タイトルの書式設定</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p>
        </p:txBody>
      </p:sp>
      <p:sp>
        <p:nvSpPr>
          <p:cNvPr id="1031" name="Rectangle 7" descr="ban"/>
          <p:cNvSpPr>
            <a:spLocks noChangeArrowheads="1"/>
          </p:cNvSpPr>
          <p:nvPr/>
        </p:nvSpPr>
        <p:spPr bwMode="auto">
          <a:xfrm>
            <a:off x="0" y="0"/>
            <a:ext cx="9144000" cy="188913"/>
          </a:xfrm>
          <a:prstGeom prst="rect">
            <a:avLst/>
          </a:prstGeom>
          <a:blipFill dpi="0" rotWithShape="1">
            <a:blip r:embed="rId14"/>
            <a:srcRect/>
            <a:stretch>
              <a:fillRect/>
            </a:stretch>
          </a:blipFill>
          <a:ln w="9525">
            <a:noFill/>
            <a:miter lim="800000"/>
            <a:headEnd/>
            <a:tailEnd/>
          </a:ln>
          <a:effectLst/>
        </p:spPr>
        <p:txBody>
          <a:bodyPr wrap="none" anchor="ctr"/>
          <a:lstStyle/>
          <a:p>
            <a:endParaRPr lang="ja-JP" altLang="en-US"/>
          </a:p>
        </p:txBody>
      </p:sp>
      <p:sp>
        <p:nvSpPr>
          <p:cNvPr id="1036" name="Line 12"/>
          <p:cNvSpPr>
            <a:spLocks noChangeShapeType="1"/>
          </p:cNvSpPr>
          <p:nvPr/>
        </p:nvSpPr>
        <p:spPr bwMode="auto">
          <a:xfrm>
            <a:off x="468313" y="1484313"/>
            <a:ext cx="8207375" cy="0"/>
          </a:xfrm>
          <a:prstGeom prst="line">
            <a:avLst/>
          </a:prstGeom>
          <a:noFill/>
          <a:ln w="9525">
            <a:solidFill>
              <a:schemeClr val="tx1"/>
            </a:solidFill>
            <a:round/>
            <a:headEnd/>
            <a:tailEnd/>
          </a:ln>
          <a:effectLst/>
        </p:spPr>
        <p:txBody>
          <a:bodyPr/>
          <a:lstStyle/>
          <a:p>
            <a:endParaRPr lang="ja-JP" altLang="en-US"/>
          </a:p>
        </p:txBody>
      </p:sp>
      <p:pic>
        <p:nvPicPr>
          <p:cNvPr id="1043" name="Picture 19" descr="sel-logo"/>
          <p:cNvPicPr>
            <a:picLocks noChangeAspect="1" noChangeArrowheads="1"/>
          </p:cNvPicPr>
          <p:nvPr/>
        </p:nvPicPr>
        <p:blipFill>
          <a:blip r:embed="rId15" cstate="print"/>
          <a:srcRect/>
          <a:stretch>
            <a:fillRect/>
          </a:stretch>
        </p:blipFill>
        <p:spPr bwMode="auto">
          <a:xfrm>
            <a:off x="468313" y="6299200"/>
            <a:ext cx="1081087" cy="369888"/>
          </a:xfrm>
          <a:prstGeom prst="rect">
            <a:avLst/>
          </a:prstGeom>
          <a:noFill/>
        </p:spPr>
      </p:pic>
      <p:sp>
        <p:nvSpPr>
          <p:cNvPr id="1045" name="Rectangle 21"/>
          <p:cNvSpPr>
            <a:spLocks noGrp="1" noChangeArrowheads="1"/>
          </p:cNvSpPr>
          <p:nvPr>
            <p:ph type="dt" sz="half" idx="2"/>
          </p:nvPr>
        </p:nvSpPr>
        <p:spPr bwMode="auto">
          <a:xfrm>
            <a:off x="7308850" y="6596063"/>
            <a:ext cx="1439863" cy="26193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solidFill>
                  <a:schemeClr val="bg1"/>
                </a:solidFill>
              </a:defRPr>
            </a:lvl1pPr>
          </a:lstStyle>
          <a:p>
            <a:fld id="{D1CBC1FB-60BC-47B4-BBED-BDCBDEA1BAE8}" type="datetime1">
              <a:rPr kumimoji="1" lang="ja-JP" altLang="en-US" smtClean="0"/>
              <a:t>2012/2/26</a:t>
            </a:fld>
            <a:endParaRPr kumimoji="1" lang="ja-JP" altLang="en-US"/>
          </a:p>
        </p:txBody>
      </p:sp>
      <p:sp>
        <p:nvSpPr>
          <p:cNvPr id="1046" name="Rectangle 22"/>
          <p:cNvSpPr>
            <a:spLocks noGrp="1" noChangeArrowheads="1"/>
          </p:cNvSpPr>
          <p:nvPr>
            <p:ph type="ftr" sz="quarter" idx="3"/>
          </p:nvPr>
        </p:nvSpPr>
        <p:spPr bwMode="auto">
          <a:xfrm>
            <a:off x="1655763" y="6310313"/>
            <a:ext cx="5832475" cy="3587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endParaRPr kumimoji="1" lang="ja-JP" altLang="en-US"/>
          </a:p>
        </p:txBody>
      </p:sp>
      <p:sp>
        <p:nvSpPr>
          <p:cNvPr id="1047" name="Rectangle 23"/>
          <p:cNvSpPr>
            <a:spLocks noGrp="1" noChangeArrowheads="1"/>
          </p:cNvSpPr>
          <p:nvPr>
            <p:ph type="sldNum" sz="quarter" idx="4"/>
          </p:nvPr>
        </p:nvSpPr>
        <p:spPr bwMode="auto">
          <a:xfrm>
            <a:off x="7597775" y="6308725"/>
            <a:ext cx="1150938" cy="2889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fld id="{D8657F4F-EEBE-40D0-AA0E-86B01611ED6E}" type="slidenum">
              <a:rPr kumimoji="1" lang="ja-JP" altLang="en-US" smtClean="0"/>
              <a:t>‹#›</a:t>
            </a:fld>
            <a:endParaRPr kumimoji="1" lang="ja-JP" altLang="en-US"/>
          </a:p>
        </p:txBody>
      </p:sp>
      <p:sp>
        <p:nvSpPr>
          <p:cNvPr id="1048" name="Text Box 24"/>
          <p:cNvSpPr txBox="1">
            <a:spLocks noChangeArrowheads="1"/>
          </p:cNvSpPr>
          <p:nvPr/>
        </p:nvSpPr>
        <p:spPr bwMode="auto">
          <a:xfrm>
            <a:off x="334963" y="6640513"/>
            <a:ext cx="6324600" cy="244475"/>
          </a:xfrm>
          <a:prstGeom prst="rect">
            <a:avLst/>
          </a:prstGeom>
          <a:noFill/>
          <a:ln w="9525">
            <a:noFill/>
            <a:miter lim="800000"/>
            <a:headEnd/>
            <a:tailEnd/>
          </a:ln>
          <a:effectLst/>
        </p:spPr>
        <p:txBody>
          <a:bodyPr wrap="none">
            <a:spAutoFit/>
          </a:bodyPr>
          <a:lstStyle/>
          <a:p>
            <a:r>
              <a:rPr lang="en-US" altLang="ja-JP" sz="1000">
                <a:solidFill>
                  <a:srgbClr val="DDDDDD"/>
                </a:solidFill>
              </a:rPr>
              <a:t>Department of Computer Science, Graduate School of Information Science and Technology, Osaka University</a:t>
            </a: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ctr" rtl="0" eaLnBrk="1" fontAlgn="base" hangingPunct="1">
        <a:spcBef>
          <a:spcPct val="0"/>
        </a:spcBef>
        <a:spcAft>
          <a:spcPct val="0"/>
        </a:spcAft>
        <a:defRPr kumimoji="1" sz="4400">
          <a:solidFill>
            <a:schemeClr val="tx2"/>
          </a:solidFill>
          <a:latin typeface="+mj-lt"/>
          <a:ea typeface="+mj-ea"/>
          <a:cs typeface="+mj-cs"/>
        </a:defRPr>
      </a:lvl1pPr>
      <a:lvl2pPr algn="ctr" rtl="0" eaLnBrk="1" fontAlgn="base" hangingPunct="1">
        <a:spcBef>
          <a:spcPct val="0"/>
        </a:spcBef>
        <a:spcAft>
          <a:spcPct val="0"/>
        </a:spcAft>
        <a:defRPr kumimoji="1" sz="4400">
          <a:solidFill>
            <a:schemeClr val="tx2"/>
          </a:solidFill>
          <a:latin typeface="Arial" charset="0"/>
          <a:ea typeface="ＭＳ Ｐゴシック" pitchFamily="50" charset="-128"/>
        </a:defRPr>
      </a:lvl2pPr>
      <a:lvl3pPr algn="ctr" rtl="0" eaLnBrk="1" fontAlgn="base" hangingPunct="1">
        <a:spcBef>
          <a:spcPct val="0"/>
        </a:spcBef>
        <a:spcAft>
          <a:spcPct val="0"/>
        </a:spcAft>
        <a:defRPr kumimoji="1" sz="4400">
          <a:solidFill>
            <a:schemeClr val="tx2"/>
          </a:solidFill>
          <a:latin typeface="Arial" charset="0"/>
          <a:ea typeface="ＭＳ Ｐゴシック" pitchFamily="50" charset="-128"/>
        </a:defRPr>
      </a:lvl3pPr>
      <a:lvl4pPr algn="ctr" rtl="0" eaLnBrk="1" fontAlgn="base" hangingPunct="1">
        <a:spcBef>
          <a:spcPct val="0"/>
        </a:spcBef>
        <a:spcAft>
          <a:spcPct val="0"/>
        </a:spcAft>
        <a:defRPr kumimoji="1" sz="4400">
          <a:solidFill>
            <a:schemeClr val="tx2"/>
          </a:solidFill>
          <a:latin typeface="Arial" charset="0"/>
          <a:ea typeface="ＭＳ Ｐゴシック" pitchFamily="50" charset="-128"/>
        </a:defRPr>
      </a:lvl4pPr>
      <a:lvl5pPr algn="ctr" rtl="0" eaLnBrk="1" fontAlgn="base" hangingPunct="1">
        <a:spcBef>
          <a:spcPct val="0"/>
        </a:spcBef>
        <a:spcAft>
          <a:spcPct val="0"/>
        </a:spcAft>
        <a:defRPr kumimoji="1" sz="4400">
          <a:solidFill>
            <a:schemeClr val="tx2"/>
          </a:solidFill>
          <a:latin typeface="Arial" charset="0"/>
          <a:ea typeface="ＭＳ Ｐゴシック" pitchFamily="50" charset="-128"/>
        </a:defRPr>
      </a:lvl5pPr>
      <a:lvl6pPr marL="457200" algn="ctr" rtl="0" eaLnBrk="1" fontAlgn="base" hangingPunct="1">
        <a:spcBef>
          <a:spcPct val="0"/>
        </a:spcBef>
        <a:spcAft>
          <a:spcPct val="0"/>
        </a:spcAft>
        <a:defRPr kumimoji="1" sz="4400">
          <a:solidFill>
            <a:schemeClr val="tx2"/>
          </a:solidFill>
          <a:latin typeface="Arial" charset="0"/>
          <a:ea typeface="ＭＳ Ｐゴシック" pitchFamily="50" charset="-128"/>
        </a:defRPr>
      </a:lvl6pPr>
      <a:lvl7pPr marL="914400" algn="ctr" rtl="0" eaLnBrk="1" fontAlgn="base" hangingPunct="1">
        <a:spcBef>
          <a:spcPct val="0"/>
        </a:spcBef>
        <a:spcAft>
          <a:spcPct val="0"/>
        </a:spcAft>
        <a:defRPr kumimoji="1" sz="4400">
          <a:solidFill>
            <a:schemeClr val="tx2"/>
          </a:solidFill>
          <a:latin typeface="Arial" charset="0"/>
          <a:ea typeface="ＭＳ Ｐゴシック" pitchFamily="50" charset="-128"/>
        </a:defRPr>
      </a:lvl7pPr>
      <a:lvl8pPr marL="1371600" algn="ctr" rtl="0" eaLnBrk="1" fontAlgn="base" hangingPunct="1">
        <a:spcBef>
          <a:spcPct val="0"/>
        </a:spcBef>
        <a:spcAft>
          <a:spcPct val="0"/>
        </a:spcAft>
        <a:defRPr kumimoji="1" sz="4400">
          <a:solidFill>
            <a:schemeClr val="tx2"/>
          </a:solidFill>
          <a:latin typeface="Arial" charset="0"/>
          <a:ea typeface="ＭＳ Ｐゴシック" pitchFamily="50" charset="-128"/>
        </a:defRPr>
      </a:lvl8pPr>
      <a:lvl9pPr marL="1828800" algn="ctr" rtl="0" eaLnBrk="1" fontAlgn="base" hangingPunct="1">
        <a:spcBef>
          <a:spcPct val="0"/>
        </a:spcBef>
        <a:spcAft>
          <a:spcPct val="0"/>
        </a:spcAft>
        <a:defRPr kumimoji="1" sz="4400">
          <a:solidFill>
            <a:schemeClr val="tx2"/>
          </a:solidFill>
          <a:latin typeface="Arial" charset="0"/>
          <a:ea typeface="ＭＳ Ｐゴシック" pitchFamily="50" charset="-128"/>
        </a:defRPr>
      </a:lvl9pPr>
    </p:titleStyle>
    <p:bodyStyle>
      <a:lvl1pPr marL="342900" indent="-342900" algn="l" rtl="0" eaLnBrk="1" fontAlgn="base" hangingPunct="1">
        <a:spcBef>
          <a:spcPct val="20000"/>
        </a:spcBef>
        <a:spcAft>
          <a:spcPct val="0"/>
        </a:spcAft>
        <a:buChar char="•"/>
        <a:defRPr kumimoji="1"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kumimoji="1" sz="2800">
          <a:solidFill>
            <a:schemeClr val="tx1"/>
          </a:solidFill>
          <a:latin typeface="+mn-lt"/>
          <a:ea typeface="+mn-ea"/>
        </a:defRPr>
      </a:lvl2pPr>
      <a:lvl3pPr marL="1143000" indent="-228600" algn="l" rtl="0" eaLnBrk="1" fontAlgn="base" hangingPunct="1">
        <a:spcBef>
          <a:spcPct val="20000"/>
        </a:spcBef>
        <a:spcAft>
          <a:spcPct val="0"/>
        </a:spcAft>
        <a:buChar char="•"/>
        <a:defRPr kumimoji="1" sz="2400">
          <a:solidFill>
            <a:schemeClr val="tx1"/>
          </a:solidFill>
          <a:latin typeface="+mn-lt"/>
          <a:ea typeface="+mn-ea"/>
        </a:defRPr>
      </a:lvl3pPr>
      <a:lvl4pPr marL="1600200" indent="-228600" algn="l" rtl="0" eaLnBrk="1" fontAlgn="base" hangingPunct="1">
        <a:spcBef>
          <a:spcPct val="20000"/>
        </a:spcBef>
        <a:spcAft>
          <a:spcPct val="0"/>
        </a:spcAft>
        <a:buChar char="–"/>
        <a:defRPr kumimoji="1" sz="2000">
          <a:solidFill>
            <a:schemeClr val="tx1"/>
          </a:solidFill>
          <a:latin typeface="+mn-lt"/>
          <a:ea typeface="+mn-ea"/>
        </a:defRPr>
      </a:lvl4pPr>
      <a:lvl5pPr marL="2057400" indent="-228600" algn="l" rtl="0" eaLnBrk="1" fontAlgn="base" hangingPunct="1">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7.wmf"/><Relationship Id="rId2" Type="http://schemas.openxmlformats.org/officeDocument/2006/relationships/image" Target="../media/image5.wm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5.wmf"/><Relationship Id="rId2" Type="http://schemas.openxmlformats.org/officeDocument/2006/relationships/notesSlide" Target="../notesSlides/notesSlide5.xml"/><Relationship Id="rId1" Type="http://schemas.openxmlformats.org/officeDocument/2006/relationships/slideLayout" Target="../slideLayouts/slideLayout2.xml"/><Relationship Id="rId5" Type="http://schemas.openxmlformats.org/officeDocument/2006/relationships/image" Target="../media/image7.wmf"/><Relationship Id="rId4" Type="http://schemas.openxmlformats.org/officeDocument/2006/relationships/image" Target="../media/image6.wmf"/></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3568" y="1340768"/>
            <a:ext cx="7772400" cy="1470025"/>
          </a:xfrm>
        </p:spPr>
        <p:txBody>
          <a:bodyPr/>
          <a:lstStyle/>
          <a:p>
            <a:r>
              <a:rPr lang="ja-JP" altLang="en-US" sz="4000" dirty="0" smtClean="0"/>
              <a:t>プログラムで多用される</a:t>
            </a:r>
            <a:r>
              <a:rPr lang="en-US" altLang="ja-JP" sz="4000" dirty="0" smtClean="0"/>
              <a:t/>
            </a:r>
            <a:br>
              <a:rPr lang="en-US" altLang="ja-JP" sz="4000" dirty="0" smtClean="0"/>
            </a:br>
            <a:r>
              <a:rPr lang="ja-JP" altLang="en-US" sz="4000" dirty="0" smtClean="0"/>
              <a:t>動詞と目的語の関係を利用した</a:t>
            </a:r>
            <a:r>
              <a:rPr lang="en-US" altLang="ja-JP" sz="4000" smtClean="0"/>
              <a:t/>
            </a:r>
            <a:br>
              <a:rPr lang="en-US" altLang="ja-JP" sz="4000" smtClean="0"/>
            </a:br>
            <a:r>
              <a:rPr lang="ja-JP" altLang="en-US" sz="4000" smtClean="0"/>
              <a:t>メソッド名</a:t>
            </a:r>
            <a:r>
              <a:rPr lang="ja-JP" altLang="en-US" sz="4000" dirty="0"/>
              <a:t>提案ツール</a:t>
            </a:r>
            <a:endParaRPr kumimoji="1" lang="ja-JP" altLang="en-US" sz="4000" dirty="0"/>
          </a:p>
        </p:txBody>
      </p:sp>
      <p:sp>
        <p:nvSpPr>
          <p:cNvPr id="3" name="サブタイトル 2"/>
          <p:cNvSpPr>
            <a:spLocks noGrp="1"/>
          </p:cNvSpPr>
          <p:nvPr>
            <p:ph type="subTitle" idx="1"/>
          </p:nvPr>
        </p:nvSpPr>
        <p:spPr/>
        <p:txBody>
          <a:bodyPr/>
          <a:lstStyle/>
          <a:p>
            <a:r>
              <a:rPr lang="ja-JP" altLang="en-US" dirty="0" smtClean="0"/>
              <a:t>井上研究室</a:t>
            </a:r>
            <a:endParaRPr lang="en-US" altLang="ja-JP" dirty="0" smtClean="0"/>
          </a:p>
          <a:p>
            <a:r>
              <a:rPr kumimoji="1" lang="ja-JP" altLang="en-US" dirty="0" smtClean="0"/>
              <a:t>鬼塚 勇弥</a:t>
            </a:r>
            <a:endParaRPr kumimoji="1" lang="en-US" altLang="ja-JP" dirty="0" smtClean="0"/>
          </a:p>
        </p:txBody>
      </p:sp>
      <p:sp>
        <p:nvSpPr>
          <p:cNvPr id="4" name="スライド番号プレースホルダー 3"/>
          <p:cNvSpPr>
            <a:spLocks noGrp="1"/>
          </p:cNvSpPr>
          <p:nvPr>
            <p:ph type="sldNum" sz="quarter" idx="4"/>
          </p:nvPr>
        </p:nvSpPr>
        <p:spPr/>
        <p:txBody>
          <a:bodyPr/>
          <a:lstStyle/>
          <a:p>
            <a:fld id="{D8657F4F-EEBE-40D0-AA0E-86B01611ED6E}" type="slidenum">
              <a:rPr kumimoji="1" lang="ja-JP" altLang="en-US" smtClean="0"/>
              <a:t>1</a:t>
            </a:fld>
            <a:endParaRPr kumimoji="1" lang="ja-JP" altLang="en-US"/>
          </a:p>
        </p:txBody>
      </p:sp>
    </p:spTree>
    <p:extLst>
      <p:ext uri="{BB962C8B-B14F-4D97-AF65-F5344CB8AC3E}">
        <p14:creationId xmlns:p14="http://schemas.microsoft.com/office/powerpoint/2010/main" val="151025372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Step4. </a:t>
            </a:r>
            <a:r>
              <a:rPr kumimoji="1" lang="ja-JP" altLang="en-US" dirty="0" smtClean="0"/>
              <a:t>並び替え</a:t>
            </a:r>
            <a:endParaRPr kumimoji="1" lang="ja-JP" altLang="en-US" dirty="0"/>
          </a:p>
        </p:txBody>
      </p:sp>
      <p:sp>
        <p:nvSpPr>
          <p:cNvPr id="3" name="コンテンツ プレースホルダー 2"/>
          <p:cNvSpPr>
            <a:spLocks noGrp="1"/>
          </p:cNvSpPr>
          <p:nvPr>
            <p:ph idx="1"/>
          </p:nvPr>
        </p:nvSpPr>
        <p:spPr>
          <a:xfrm>
            <a:off x="457200" y="1600200"/>
            <a:ext cx="8291264" cy="4525963"/>
          </a:xfrm>
        </p:spPr>
        <p:txBody>
          <a:bodyPr/>
          <a:lstStyle/>
          <a:p>
            <a:r>
              <a:rPr lang="ja-JP" altLang="en-US" sz="2800" dirty="0" smtClean="0"/>
              <a:t>メソッド名として適切だと考えられる順に並び替える</a:t>
            </a:r>
            <a:endParaRPr lang="en-US" altLang="ja-JP" sz="2800" dirty="0"/>
          </a:p>
          <a:p>
            <a:r>
              <a:rPr lang="ja-JP" altLang="en-US" sz="2800" dirty="0" smtClean="0"/>
              <a:t>以下のような並び替え基準を組み合わせて使用</a:t>
            </a:r>
            <a:endParaRPr lang="en-US" altLang="ja-JP" sz="2800" dirty="0" smtClean="0"/>
          </a:p>
          <a:p>
            <a:pPr lvl="1"/>
            <a:r>
              <a:rPr lang="ja-JP" altLang="en-US" sz="2400" dirty="0" smtClean="0"/>
              <a:t>辞書に複数含まれる三つ組で生成したメソッドが上位</a:t>
            </a:r>
            <a:endParaRPr lang="en-US" altLang="ja-JP" sz="2400" dirty="0" smtClean="0"/>
          </a:p>
          <a:p>
            <a:pPr lvl="1"/>
            <a:r>
              <a:rPr lang="ja-JP" altLang="en-US" sz="2400" dirty="0" smtClean="0"/>
              <a:t>三つ組を元の形に復元する組み合わせのメソッドが</a:t>
            </a:r>
            <a:r>
              <a:rPr lang="ja-JP" altLang="en-US" sz="2400" dirty="0"/>
              <a:t>上位</a:t>
            </a:r>
            <a:endParaRPr lang="en-US" altLang="ja-JP" dirty="0" smtClean="0"/>
          </a:p>
          <a:p>
            <a:r>
              <a:rPr lang="ja-JP" altLang="en-US" sz="2800" dirty="0" smtClean="0"/>
              <a:t>組み合わせ方は辞書生成と別のソースコードで調整</a:t>
            </a:r>
            <a:endParaRPr lang="en-US" altLang="ja-JP" sz="2800" dirty="0" smtClean="0"/>
          </a:p>
          <a:p>
            <a:pPr lvl="1"/>
            <a:r>
              <a:rPr lang="ja-JP" altLang="en-US" sz="2400" dirty="0" smtClean="0"/>
              <a:t>各ファイルで定義されているメソッドが上位に来るように</a:t>
            </a:r>
            <a:endParaRPr kumimoji="1" lang="en-US" altLang="ja-JP" sz="2000" dirty="0" smtClean="0"/>
          </a:p>
        </p:txBody>
      </p:sp>
      <p:graphicFrame>
        <p:nvGraphicFramePr>
          <p:cNvPr id="6" name="表 5"/>
          <p:cNvGraphicFramePr>
            <a:graphicFrameLocks noGrp="1"/>
          </p:cNvGraphicFramePr>
          <p:nvPr>
            <p:extLst>
              <p:ext uri="{D42A27DB-BD31-4B8C-83A1-F6EECF244321}">
                <p14:modId xmlns:p14="http://schemas.microsoft.com/office/powerpoint/2010/main" val="3667124736"/>
              </p:ext>
            </p:extLst>
          </p:nvPr>
        </p:nvGraphicFramePr>
        <p:xfrm>
          <a:off x="5506990" y="4691216"/>
          <a:ext cx="2232248" cy="1402080"/>
        </p:xfrm>
        <a:graphic>
          <a:graphicData uri="http://schemas.openxmlformats.org/drawingml/2006/table">
            <a:tbl>
              <a:tblPr firstRow="1" bandRow="1">
                <a:tableStyleId>{616DA210-FB5B-4158-B5E0-FEB733F419BA}</a:tableStyleId>
              </a:tblPr>
              <a:tblGrid>
                <a:gridCol w="2232248"/>
              </a:tblGrid>
              <a:tr h="152855">
                <a:tc>
                  <a:txBody>
                    <a:bodyPr/>
                    <a:lstStyle/>
                    <a:p>
                      <a:pPr algn="ctr"/>
                      <a:r>
                        <a:rPr kumimoji="1" lang="ja-JP" altLang="en-US" sz="1600" dirty="0" smtClean="0"/>
                        <a:t>メソッド名候補リスト</a:t>
                      </a:r>
                      <a:endParaRPr kumimoji="1" lang="ja-JP" altLang="en-US" sz="1600" dirty="0"/>
                    </a:p>
                  </a:txBody>
                  <a:tcPr/>
                </a:tc>
              </a:tr>
              <a:tr h="152855">
                <a:tc>
                  <a:txBody>
                    <a:bodyPr/>
                    <a:lstStyle/>
                    <a:p>
                      <a:pPr algn="ctr"/>
                      <a:r>
                        <a:rPr kumimoji="1" lang="en-US" altLang="ja-JP" sz="1600" dirty="0" err="1" smtClean="0"/>
                        <a:t>deleteProduct</a:t>
                      </a:r>
                      <a:r>
                        <a:rPr kumimoji="1" lang="en-US" altLang="ja-JP" sz="1600" dirty="0" smtClean="0"/>
                        <a:t>()</a:t>
                      </a:r>
                      <a:endParaRPr kumimoji="1" lang="ja-JP" altLang="en-US" sz="1600" dirty="0"/>
                    </a:p>
                  </a:txBody>
                  <a:tcPr/>
                </a:tc>
              </a:tr>
              <a:tr h="152855">
                <a:tc>
                  <a:txBody>
                    <a:bodyPr/>
                    <a:lstStyle/>
                    <a:p>
                      <a:pPr algn="ctr"/>
                      <a:r>
                        <a:rPr kumimoji="1" lang="ja-JP" altLang="en-US" sz="700" dirty="0" smtClean="0"/>
                        <a:t>・・・</a:t>
                      </a:r>
                      <a:endParaRPr kumimoji="1" lang="ja-JP" altLang="en-US" sz="700" dirty="0"/>
                    </a:p>
                  </a:txBody>
                  <a:tcPr/>
                </a:tc>
              </a:tr>
              <a:tr h="152855">
                <a:tc>
                  <a:txBody>
                    <a:bodyPr/>
                    <a:lstStyle/>
                    <a:p>
                      <a:pPr algn="ctr"/>
                      <a:r>
                        <a:rPr kumimoji="1" lang="en-US" altLang="ja-JP" sz="1600" dirty="0" err="1" smtClean="0"/>
                        <a:t>addProduct</a:t>
                      </a:r>
                      <a:r>
                        <a:rPr kumimoji="1" lang="en-US" altLang="ja-JP" sz="1600" dirty="0" smtClean="0"/>
                        <a:t>()</a:t>
                      </a:r>
                      <a:endParaRPr kumimoji="1" lang="ja-JP" altLang="en-US" sz="1600" dirty="0"/>
                    </a:p>
                  </a:txBody>
                  <a:tcPr/>
                </a:tc>
              </a:tr>
              <a:tr h="152855">
                <a:tc>
                  <a:txBody>
                    <a:bodyPr/>
                    <a:lstStyle/>
                    <a:p>
                      <a:pPr algn="ctr"/>
                      <a:r>
                        <a:rPr kumimoji="1" lang="ja-JP" altLang="en-US" sz="700" dirty="0" smtClean="0"/>
                        <a:t>・・・</a:t>
                      </a:r>
                      <a:endParaRPr kumimoji="1" lang="ja-JP" altLang="en-US" sz="700" dirty="0"/>
                    </a:p>
                  </a:txBody>
                  <a:tcPr/>
                </a:tc>
              </a:tr>
            </a:tbl>
          </a:graphicData>
        </a:graphic>
      </p:graphicFrame>
      <p:sp>
        <p:nvSpPr>
          <p:cNvPr id="15" name="テキスト ボックス 14"/>
          <p:cNvSpPr txBox="1"/>
          <p:nvPr/>
        </p:nvSpPr>
        <p:spPr>
          <a:xfrm>
            <a:off x="5012720" y="6156012"/>
            <a:ext cx="3231688" cy="369332"/>
          </a:xfrm>
          <a:prstGeom prst="rect">
            <a:avLst/>
          </a:prstGeom>
          <a:noFill/>
        </p:spPr>
        <p:txBody>
          <a:bodyPr wrap="square" rtlCol="0">
            <a:spAutoFit/>
          </a:bodyPr>
          <a:lstStyle/>
          <a:p>
            <a:pPr algn="ctr"/>
            <a:r>
              <a:rPr lang="ja-JP" altLang="en-US" b="1" dirty="0"/>
              <a:t>並び替えられた</a:t>
            </a:r>
            <a:r>
              <a:rPr kumimoji="1" lang="ja-JP" altLang="en-US" b="1" dirty="0" smtClean="0"/>
              <a:t>メソッド名リスト</a:t>
            </a:r>
            <a:endParaRPr kumimoji="1" lang="ja-JP" altLang="en-US" b="1" dirty="0"/>
          </a:p>
        </p:txBody>
      </p:sp>
      <p:sp>
        <p:nvSpPr>
          <p:cNvPr id="11" name="スライド番号プレースホルダー 10"/>
          <p:cNvSpPr>
            <a:spLocks noGrp="1"/>
          </p:cNvSpPr>
          <p:nvPr>
            <p:ph type="sldNum" sz="quarter" idx="12"/>
          </p:nvPr>
        </p:nvSpPr>
        <p:spPr/>
        <p:txBody>
          <a:bodyPr/>
          <a:lstStyle/>
          <a:p>
            <a:fld id="{D8657F4F-EEBE-40D0-AA0E-86B01611ED6E}" type="slidenum">
              <a:rPr kumimoji="1" lang="ja-JP" altLang="en-US" smtClean="0"/>
              <a:t>10</a:t>
            </a:fld>
            <a:endParaRPr kumimoji="1" lang="ja-JP" altLang="en-US" dirty="0"/>
          </a:p>
        </p:txBody>
      </p:sp>
      <p:sp>
        <p:nvSpPr>
          <p:cNvPr id="16" name="テキスト ボックス 15"/>
          <p:cNvSpPr txBox="1"/>
          <p:nvPr/>
        </p:nvSpPr>
        <p:spPr>
          <a:xfrm>
            <a:off x="1186510" y="5867980"/>
            <a:ext cx="3024336" cy="369332"/>
          </a:xfrm>
          <a:prstGeom prst="rect">
            <a:avLst/>
          </a:prstGeom>
          <a:noFill/>
        </p:spPr>
        <p:txBody>
          <a:bodyPr wrap="square" rtlCol="0">
            <a:spAutoFit/>
          </a:bodyPr>
          <a:lstStyle/>
          <a:p>
            <a:pPr algn="ctr"/>
            <a:r>
              <a:rPr kumimoji="1" lang="ja-JP" altLang="en-US" b="1" dirty="0" smtClean="0"/>
              <a:t>生成されたメソッド名の集合</a:t>
            </a:r>
            <a:endParaRPr kumimoji="1" lang="ja-JP" altLang="en-US" b="1" dirty="0"/>
          </a:p>
        </p:txBody>
      </p:sp>
      <p:sp>
        <p:nvSpPr>
          <p:cNvPr id="17" name="雲 16"/>
          <p:cNvSpPr/>
          <p:nvPr/>
        </p:nvSpPr>
        <p:spPr>
          <a:xfrm>
            <a:off x="1522526" y="4643760"/>
            <a:ext cx="2141375" cy="1233511"/>
          </a:xfrm>
          <a:prstGeom prst="cloud">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ja-JP" altLang="en-US" dirty="0"/>
          </a:p>
          <a:p>
            <a:pPr algn="ctr"/>
            <a:endParaRPr kumimoji="1" lang="ja-JP" altLang="en-US" dirty="0"/>
          </a:p>
        </p:txBody>
      </p:sp>
      <p:sp>
        <p:nvSpPr>
          <p:cNvPr id="18" name="テキスト ボックス 17"/>
          <p:cNvSpPr txBox="1"/>
          <p:nvPr/>
        </p:nvSpPr>
        <p:spPr>
          <a:xfrm>
            <a:off x="2121470" y="4834524"/>
            <a:ext cx="1583317" cy="338554"/>
          </a:xfrm>
          <a:prstGeom prst="rect">
            <a:avLst/>
          </a:prstGeom>
          <a:noFill/>
        </p:spPr>
        <p:txBody>
          <a:bodyPr wrap="square" rtlCol="0">
            <a:spAutoFit/>
          </a:bodyPr>
          <a:lstStyle/>
          <a:p>
            <a:r>
              <a:rPr lang="en-US" altLang="ja-JP" sz="1600" dirty="0" err="1"/>
              <a:t>addProduct</a:t>
            </a:r>
            <a:r>
              <a:rPr lang="en-US" altLang="ja-JP" sz="1600" dirty="0" smtClean="0"/>
              <a:t>()</a:t>
            </a:r>
            <a:endParaRPr lang="en-US" altLang="ja-JP" sz="1600" dirty="0"/>
          </a:p>
        </p:txBody>
      </p:sp>
      <p:sp>
        <p:nvSpPr>
          <p:cNvPr id="19" name="テキスト ボックス 18"/>
          <p:cNvSpPr txBox="1"/>
          <p:nvPr/>
        </p:nvSpPr>
        <p:spPr>
          <a:xfrm>
            <a:off x="1681328" y="5173078"/>
            <a:ext cx="1982573" cy="338554"/>
          </a:xfrm>
          <a:prstGeom prst="rect">
            <a:avLst/>
          </a:prstGeom>
          <a:noFill/>
        </p:spPr>
        <p:txBody>
          <a:bodyPr wrap="square" rtlCol="0">
            <a:spAutoFit/>
          </a:bodyPr>
          <a:lstStyle/>
          <a:p>
            <a:r>
              <a:rPr lang="en-US" altLang="ja-JP" sz="1600" dirty="0" err="1"/>
              <a:t>deleteProduct</a:t>
            </a:r>
            <a:r>
              <a:rPr lang="en-US" altLang="ja-JP" sz="1600" dirty="0" smtClean="0"/>
              <a:t>()</a:t>
            </a:r>
            <a:endParaRPr lang="ja-JP" altLang="en-US" sz="1600" dirty="0"/>
          </a:p>
        </p:txBody>
      </p:sp>
      <p:sp>
        <p:nvSpPr>
          <p:cNvPr id="20" name="テキスト ボックス 19"/>
          <p:cNvSpPr txBox="1"/>
          <p:nvPr/>
        </p:nvSpPr>
        <p:spPr>
          <a:xfrm>
            <a:off x="2473228" y="5482952"/>
            <a:ext cx="398774" cy="338554"/>
          </a:xfrm>
          <a:prstGeom prst="rect">
            <a:avLst/>
          </a:prstGeom>
          <a:noFill/>
        </p:spPr>
        <p:txBody>
          <a:bodyPr wrap="square" rtlCol="0">
            <a:spAutoFit/>
          </a:bodyPr>
          <a:lstStyle/>
          <a:p>
            <a:r>
              <a:rPr kumimoji="1" lang="en-US" altLang="ja-JP" sz="1600" dirty="0" smtClean="0"/>
              <a:t>…</a:t>
            </a:r>
            <a:endParaRPr kumimoji="1" lang="ja-JP" altLang="en-US" sz="1600" dirty="0"/>
          </a:p>
        </p:txBody>
      </p:sp>
      <p:sp>
        <p:nvSpPr>
          <p:cNvPr id="13" name="右矢印 12"/>
          <p:cNvSpPr/>
          <p:nvPr/>
        </p:nvSpPr>
        <p:spPr>
          <a:xfrm>
            <a:off x="4282854" y="4859785"/>
            <a:ext cx="504056" cy="72008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189377178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26" name="直線矢印コネクタ 125"/>
          <p:cNvCxnSpPr/>
          <p:nvPr/>
        </p:nvCxnSpPr>
        <p:spPr>
          <a:xfrm>
            <a:off x="1213424" y="2942256"/>
            <a:ext cx="7399253" cy="3923"/>
          </a:xfrm>
          <a:prstGeom prst="straightConnector1">
            <a:avLst/>
          </a:prstGeom>
          <a:ln>
            <a:tailEnd type="arrow"/>
          </a:ln>
        </p:spPr>
        <p:style>
          <a:lnRef idx="3">
            <a:schemeClr val="accent1"/>
          </a:lnRef>
          <a:fillRef idx="0">
            <a:schemeClr val="accent1"/>
          </a:fillRef>
          <a:effectRef idx="2">
            <a:schemeClr val="accent1"/>
          </a:effectRef>
          <a:fontRef idx="minor">
            <a:schemeClr val="tx1"/>
          </a:fontRef>
        </p:style>
      </p:cxnSp>
      <p:sp>
        <p:nvSpPr>
          <p:cNvPr id="101" name="角丸四角形 100"/>
          <p:cNvSpPr/>
          <p:nvPr/>
        </p:nvSpPr>
        <p:spPr>
          <a:xfrm>
            <a:off x="3475025" y="1700808"/>
            <a:ext cx="2357220" cy="4896543"/>
          </a:xfrm>
          <a:prstGeom prst="roundRect">
            <a:avLst/>
          </a:prstGeom>
        </p:spPr>
        <p:style>
          <a:lnRef idx="1">
            <a:schemeClr val="dk1"/>
          </a:lnRef>
          <a:fillRef idx="2">
            <a:schemeClr val="dk1"/>
          </a:fillRef>
          <a:effectRef idx="1">
            <a:schemeClr val="dk1"/>
          </a:effectRef>
          <a:fontRef idx="minor">
            <a:schemeClr val="dk1"/>
          </a:fontRef>
        </p:style>
        <p:txBody>
          <a:bodyPr rtlCol="0" anchor="t"/>
          <a:lstStyle/>
          <a:p>
            <a:r>
              <a:rPr kumimoji="1" lang="ja-JP" altLang="en-US" sz="2000" b="1" i="1" dirty="0" smtClean="0">
                <a:solidFill>
                  <a:srgbClr val="493BFF"/>
                </a:solidFill>
              </a:rPr>
              <a:t>繰り返し</a:t>
            </a:r>
            <a:endParaRPr kumimoji="1" lang="ja-JP" altLang="en-US" sz="2000" b="1" i="1" dirty="0">
              <a:solidFill>
                <a:srgbClr val="493BFF"/>
              </a:solidFill>
            </a:endParaRPr>
          </a:p>
        </p:txBody>
      </p:sp>
      <p:sp>
        <p:nvSpPr>
          <p:cNvPr id="2" name="タイトル 1"/>
          <p:cNvSpPr>
            <a:spLocks noGrp="1"/>
          </p:cNvSpPr>
          <p:nvPr>
            <p:ph type="title"/>
          </p:nvPr>
        </p:nvSpPr>
        <p:spPr/>
        <p:txBody>
          <a:bodyPr/>
          <a:lstStyle/>
          <a:p>
            <a:r>
              <a:rPr kumimoji="1" lang="ja-JP" altLang="en-US" dirty="0" smtClean="0"/>
              <a:t>ツールとのインタラクション</a:t>
            </a:r>
            <a:endParaRPr kumimoji="1" lang="ja-JP" altLang="en-US" dirty="0"/>
          </a:p>
        </p:txBody>
      </p:sp>
      <p:sp>
        <p:nvSpPr>
          <p:cNvPr id="4" name="スライド番号プレースホルダー 3"/>
          <p:cNvSpPr>
            <a:spLocks noGrp="1"/>
          </p:cNvSpPr>
          <p:nvPr>
            <p:ph type="sldNum" sz="quarter" idx="12"/>
          </p:nvPr>
        </p:nvSpPr>
        <p:spPr/>
        <p:txBody>
          <a:bodyPr/>
          <a:lstStyle/>
          <a:p>
            <a:fld id="{D8657F4F-EEBE-40D0-AA0E-86B01611ED6E}" type="slidenum">
              <a:rPr kumimoji="1" lang="ja-JP" altLang="en-US" smtClean="0"/>
              <a:t>11</a:t>
            </a:fld>
            <a:endParaRPr kumimoji="1" lang="ja-JP" altLang="en-US"/>
          </a:p>
        </p:txBody>
      </p:sp>
      <p:pic>
        <p:nvPicPr>
          <p:cNvPr id="53" name="Picture 11" descr="C:\Program Files\Microsoft Office\MEDIA\CAGCAT10\j0292020.wmf"/>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31906" y="2572967"/>
            <a:ext cx="746209" cy="708242"/>
          </a:xfrm>
          <a:prstGeom prst="rect">
            <a:avLst/>
          </a:prstGeom>
          <a:noFill/>
          <a:extLst>
            <a:ext uri="{909E8E84-426E-40DD-AFC4-6F175D3DCCD1}">
              <a14:hiddenFill xmlns:a14="http://schemas.microsoft.com/office/drawing/2010/main">
                <a:solidFill>
                  <a:srgbClr val="FFFFFF"/>
                </a:solidFill>
              </a14:hiddenFill>
            </a:ext>
          </a:extLst>
        </p:spPr>
      </p:pic>
      <p:cxnSp>
        <p:nvCxnSpPr>
          <p:cNvPr id="70" name="直線矢印コネクタ 69"/>
          <p:cNvCxnSpPr/>
          <p:nvPr/>
        </p:nvCxnSpPr>
        <p:spPr>
          <a:xfrm>
            <a:off x="1285432" y="5552608"/>
            <a:ext cx="7399253" cy="6918"/>
          </a:xfrm>
          <a:prstGeom prst="straightConnector1">
            <a:avLst/>
          </a:prstGeom>
          <a:ln>
            <a:tailEnd type="arrow"/>
          </a:ln>
        </p:spPr>
        <p:style>
          <a:lnRef idx="3">
            <a:schemeClr val="accent1"/>
          </a:lnRef>
          <a:fillRef idx="0">
            <a:schemeClr val="accent1"/>
          </a:fillRef>
          <a:effectRef idx="2">
            <a:schemeClr val="accent1"/>
          </a:effectRef>
          <a:fontRef idx="minor">
            <a:schemeClr val="tx1"/>
          </a:fontRef>
        </p:style>
      </p:cxnSp>
      <p:cxnSp>
        <p:nvCxnSpPr>
          <p:cNvPr id="13" name="直線矢印コネクタ 12"/>
          <p:cNvCxnSpPr>
            <a:stCxn id="52" idx="3"/>
            <a:endCxn id="27" idx="1"/>
          </p:cNvCxnSpPr>
          <p:nvPr/>
        </p:nvCxnSpPr>
        <p:spPr>
          <a:xfrm flipH="1">
            <a:off x="2243330" y="2946179"/>
            <a:ext cx="18008" cy="2623360"/>
          </a:xfrm>
          <a:prstGeom prst="straightConnector1">
            <a:avLst/>
          </a:prstGeom>
          <a:ln>
            <a:tailEnd type="arrow"/>
          </a:ln>
        </p:spPr>
        <p:style>
          <a:lnRef idx="3">
            <a:schemeClr val="accent2"/>
          </a:lnRef>
          <a:fillRef idx="0">
            <a:schemeClr val="accent2"/>
          </a:fillRef>
          <a:effectRef idx="2">
            <a:schemeClr val="accent2"/>
          </a:effectRef>
          <a:fontRef idx="minor">
            <a:schemeClr val="tx1"/>
          </a:fontRef>
        </p:style>
      </p:cxnSp>
      <p:sp>
        <p:nvSpPr>
          <p:cNvPr id="14" name="テキスト ボックス 13"/>
          <p:cNvSpPr txBox="1"/>
          <p:nvPr/>
        </p:nvSpPr>
        <p:spPr>
          <a:xfrm>
            <a:off x="1478943" y="3142709"/>
            <a:ext cx="882988" cy="646331"/>
          </a:xfrm>
          <a:prstGeom prst="rect">
            <a:avLst/>
          </a:prstGeom>
          <a:noFill/>
        </p:spPr>
        <p:txBody>
          <a:bodyPr wrap="square" rtlCol="0">
            <a:spAutoFit/>
          </a:bodyPr>
          <a:lstStyle/>
          <a:p>
            <a:pPr algn="ctr"/>
            <a:r>
              <a:rPr kumimoji="1" lang="ja-JP" altLang="en-US" dirty="0" smtClean="0"/>
              <a:t>ツール</a:t>
            </a:r>
            <a:endParaRPr kumimoji="1" lang="en-US" altLang="ja-JP" dirty="0" smtClean="0"/>
          </a:p>
          <a:p>
            <a:pPr algn="ctr"/>
            <a:r>
              <a:rPr kumimoji="1" lang="ja-JP" altLang="en-US" dirty="0" smtClean="0"/>
              <a:t>起動</a:t>
            </a:r>
            <a:endParaRPr kumimoji="1" lang="ja-JP" altLang="en-US" dirty="0"/>
          </a:p>
        </p:txBody>
      </p:sp>
      <p:sp>
        <p:nvSpPr>
          <p:cNvPr id="19" name="テキスト ボックス 18"/>
          <p:cNvSpPr txBox="1"/>
          <p:nvPr/>
        </p:nvSpPr>
        <p:spPr>
          <a:xfrm>
            <a:off x="336261" y="3281209"/>
            <a:ext cx="877163" cy="369332"/>
          </a:xfrm>
          <a:prstGeom prst="rect">
            <a:avLst/>
          </a:prstGeom>
          <a:noFill/>
        </p:spPr>
        <p:txBody>
          <a:bodyPr wrap="none" rtlCol="0">
            <a:spAutoFit/>
          </a:bodyPr>
          <a:lstStyle/>
          <a:p>
            <a:r>
              <a:rPr kumimoji="1" lang="ja-JP" altLang="en-US" dirty="0" smtClean="0"/>
              <a:t>開発者</a:t>
            </a:r>
            <a:endParaRPr kumimoji="1" lang="ja-JP" altLang="en-US" dirty="0"/>
          </a:p>
        </p:txBody>
      </p:sp>
      <p:sp>
        <p:nvSpPr>
          <p:cNvPr id="71" name="テキスト ボックス 70"/>
          <p:cNvSpPr txBox="1"/>
          <p:nvPr/>
        </p:nvSpPr>
        <p:spPr>
          <a:xfrm>
            <a:off x="331757" y="5861264"/>
            <a:ext cx="835485" cy="369332"/>
          </a:xfrm>
          <a:prstGeom prst="rect">
            <a:avLst/>
          </a:prstGeom>
          <a:noFill/>
        </p:spPr>
        <p:txBody>
          <a:bodyPr wrap="none" rtlCol="0">
            <a:spAutoFit/>
          </a:bodyPr>
          <a:lstStyle/>
          <a:p>
            <a:r>
              <a:rPr kumimoji="1" lang="ja-JP" altLang="en-US" dirty="0" smtClean="0"/>
              <a:t>ツール</a:t>
            </a:r>
            <a:endParaRPr kumimoji="1" lang="ja-JP" altLang="en-US" dirty="0"/>
          </a:p>
        </p:txBody>
      </p:sp>
      <p:cxnSp>
        <p:nvCxnSpPr>
          <p:cNvPr id="72" name="直線矢印コネクタ 71"/>
          <p:cNvCxnSpPr>
            <a:endCxn id="78" idx="1"/>
          </p:cNvCxnSpPr>
          <p:nvPr/>
        </p:nvCxnSpPr>
        <p:spPr>
          <a:xfrm flipV="1">
            <a:off x="3352091" y="2910716"/>
            <a:ext cx="0" cy="2634395"/>
          </a:xfrm>
          <a:prstGeom prst="straightConnector1">
            <a:avLst/>
          </a:prstGeom>
          <a:ln>
            <a:tailEnd type="arrow"/>
          </a:ln>
        </p:spPr>
        <p:style>
          <a:lnRef idx="3">
            <a:schemeClr val="accent2"/>
          </a:lnRef>
          <a:fillRef idx="0">
            <a:schemeClr val="accent2"/>
          </a:fillRef>
          <a:effectRef idx="2">
            <a:schemeClr val="accent2"/>
          </a:effectRef>
          <a:fontRef idx="minor">
            <a:schemeClr val="tx1"/>
          </a:fontRef>
        </p:style>
      </p:cxnSp>
      <p:sp>
        <p:nvSpPr>
          <p:cNvPr id="73" name="テキスト ボックス 72"/>
          <p:cNvSpPr txBox="1"/>
          <p:nvPr/>
        </p:nvSpPr>
        <p:spPr>
          <a:xfrm>
            <a:off x="2284293" y="4447854"/>
            <a:ext cx="1215816" cy="923330"/>
          </a:xfrm>
          <a:prstGeom prst="rect">
            <a:avLst/>
          </a:prstGeom>
          <a:noFill/>
        </p:spPr>
        <p:txBody>
          <a:bodyPr wrap="square" rtlCol="0">
            <a:spAutoFit/>
          </a:bodyPr>
          <a:lstStyle/>
          <a:p>
            <a:pPr algn="ctr"/>
            <a:r>
              <a:rPr kumimoji="1" lang="ja-JP" altLang="en-US" dirty="0" smtClean="0"/>
              <a:t>メソッド名</a:t>
            </a:r>
            <a:r>
              <a:rPr lang="ja-JP" altLang="en-US" dirty="0" smtClean="0"/>
              <a:t>候補</a:t>
            </a:r>
            <a:endParaRPr lang="en-US" altLang="ja-JP" dirty="0" smtClean="0"/>
          </a:p>
          <a:p>
            <a:pPr algn="ctr"/>
            <a:r>
              <a:rPr lang="ja-JP" altLang="en-US" dirty="0"/>
              <a:t>リスト</a:t>
            </a:r>
            <a:endParaRPr lang="en-US" altLang="ja-JP" dirty="0" smtClean="0"/>
          </a:p>
        </p:txBody>
      </p:sp>
      <p:cxnSp>
        <p:nvCxnSpPr>
          <p:cNvPr id="74" name="直線矢印コネクタ 73"/>
          <p:cNvCxnSpPr>
            <a:stCxn id="78" idx="3"/>
            <a:endCxn id="36" idx="1"/>
          </p:cNvCxnSpPr>
          <p:nvPr/>
        </p:nvCxnSpPr>
        <p:spPr>
          <a:xfrm>
            <a:off x="4335541" y="2910716"/>
            <a:ext cx="0" cy="2634516"/>
          </a:xfrm>
          <a:prstGeom prst="straightConnector1">
            <a:avLst/>
          </a:prstGeom>
          <a:ln>
            <a:tailEnd type="arrow"/>
          </a:ln>
        </p:spPr>
        <p:style>
          <a:lnRef idx="3">
            <a:schemeClr val="accent2"/>
          </a:lnRef>
          <a:fillRef idx="0">
            <a:schemeClr val="accent2"/>
          </a:fillRef>
          <a:effectRef idx="2">
            <a:schemeClr val="accent2"/>
          </a:effectRef>
          <a:fontRef idx="minor">
            <a:schemeClr val="tx1"/>
          </a:fontRef>
        </p:style>
      </p:cxnSp>
      <p:sp>
        <p:nvSpPr>
          <p:cNvPr id="75" name="テキスト ボックス 74"/>
          <p:cNvSpPr txBox="1"/>
          <p:nvPr/>
        </p:nvSpPr>
        <p:spPr>
          <a:xfrm>
            <a:off x="3466126" y="3142709"/>
            <a:ext cx="1002471" cy="369332"/>
          </a:xfrm>
          <a:prstGeom prst="rect">
            <a:avLst/>
          </a:prstGeom>
          <a:noFill/>
        </p:spPr>
        <p:txBody>
          <a:bodyPr wrap="square" rtlCol="0">
            <a:spAutoFit/>
          </a:bodyPr>
          <a:lstStyle/>
          <a:p>
            <a:pPr algn="ctr"/>
            <a:r>
              <a:rPr kumimoji="1" lang="ja-JP" altLang="en-US" dirty="0" smtClean="0"/>
              <a:t>文字列</a:t>
            </a:r>
            <a:endParaRPr kumimoji="1" lang="en-US" altLang="ja-JP" dirty="0" smtClean="0"/>
          </a:p>
        </p:txBody>
      </p:sp>
      <p:sp>
        <p:nvSpPr>
          <p:cNvPr id="27" name="右矢印 26"/>
          <p:cNvSpPr/>
          <p:nvPr/>
        </p:nvSpPr>
        <p:spPr>
          <a:xfrm>
            <a:off x="2243330" y="5430281"/>
            <a:ext cx="1109885" cy="278516"/>
          </a:xfrm>
          <a:prstGeom prst="rightArrow">
            <a:avLst/>
          </a:prstGeom>
        </p:spPr>
        <p:style>
          <a:lnRef idx="1">
            <a:schemeClr val="accent2"/>
          </a:lnRef>
          <a:fillRef idx="2">
            <a:schemeClr val="accent2"/>
          </a:fillRef>
          <a:effectRef idx="1">
            <a:schemeClr val="accent2"/>
          </a:effectRef>
          <a:fontRef idx="minor">
            <a:schemeClr val="dk1"/>
          </a:fontRef>
        </p:style>
        <p:txBody>
          <a:bodyPr rtlCol="0" anchor="ctr"/>
          <a:lstStyle/>
          <a:p>
            <a:pPr algn="ctr"/>
            <a:endParaRPr kumimoji="1" lang="ja-JP" altLang="en-US"/>
          </a:p>
        </p:txBody>
      </p:sp>
      <p:sp>
        <p:nvSpPr>
          <p:cNvPr id="77" name="テキスト ボックス 76"/>
          <p:cNvSpPr txBox="1"/>
          <p:nvPr/>
        </p:nvSpPr>
        <p:spPr>
          <a:xfrm>
            <a:off x="1772961" y="5661248"/>
            <a:ext cx="1580254" cy="646331"/>
          </a:xfrm>
          <a:prstGeom prst="rect">
            <a:avLst/>
          </a:prstGeom>
          <a:noFill/>
        </p:spPr>
        <p:txBody>
          <a:bodyPr wrap="square" rtlCol="0">
            <a:spAutoFit/>
          </a:bodyPr>
          <a:lstStyle/>
          <a:p>
            <a:pPr algn="ctr"/>
            <a:r>
              <a:rPr kumimoji="1" lang="ja-JP" altLang="en-US" dirty="0" smtClean="0"/>
              <a:t>メソッド名候補</a:t>
            </a:r>
            <a:endParaRPr kumimoji="1" lang="en-US" altLang="ja-JP" dirty="0" smtClean="0"/>
          </a:p>
          <a:p>
            <a:pPr algn="ctr"/>
            <a:r>
              <a:rPr kumimoji="1" lang="ja-JP" altLang="en-US" dirty="0" smtClean="0"/>
              <a:t>リスト生成</a:t>
            </a:r>
            <a:endParaRPr kumimoji="1" lang="ja-JP" altLang="en-US" dirty="0"/>
          </a:p>
        </p:txBody>
      </p:sp>
      <p:sp>
        <p:nvSpPr>
          <p:cNvPr id="78" name="右矢印 77"/>
          <p:cNvSpPr/>
          <p:nvPr/>
        </p:nvSpPr>
        <p:spPr>
          <a:xfrm>
            <a:off x="3352091" y="2777328"/>
            <a:ext cx="983450" cy="266776"/>
          </a:xfrm>
          <a:prstGeom prst="rightArrow">
            <a:avLst/>
          </a:prstGeom>
        </p:spPr>
        <p:style>
          <a:lnRef idx="1">
            <a:schemeClr val="accent2"/>
          </a:lnRef>
          <a:fillRef idx="2">
            <a:schemeClr val="accent2"/>
          </a:fillRef>
          <a:effectRef idx="1">
            <a:schemeClr val="accent2"/>
          </a:effectRef>
          <a:fontRef idx="minor">
            <a:schemeClr val="dk1"/>
          </a:fontRef>
        </p:style>
        <p:txBody>
          <a:bodyPr rtlCol="0" anchor="ctr"/>
          <a:lstStyle/>
          <a:p>
            <a:pPr algn="ctr"/>
            <a:endParaRPr kumimoji="1" lang="ja-JP" altLang="en-US"/>
          </a:p>
        </p:txBody>
      </p:sp>
      <p:cxnSp>
        <p:nvCxnSpPr>
          <p:cNvPr id="81" name="直線矢印コネクタ 80"/>
          <p:cNvCxnSpPr>
            <a:stCxn id="36" idx="3"/>
            <a:endCxn id="37" idx="1"/>
          </p:cNvCxnSpPr>
          <p:nvPr/>
        </p:nvCxnSpPr>
        <p:spPr>
          <a:xfrm flipV="1">
            <a:off x="5692733" y="2942256"/>
            <a:ext cx="0" cy="2602976"/>
          </a:xfrm>
          <a:prstGeom prst="straightConnector1">
            <a:avLst/>
          </a:prstGeom>
          <a:ln>
            <a:tailEnd type="arrow"/>
          </a:ln>
        </p:spPr>
        <p:style>
          <a:lnRef idx="3">
            <a:schemeClr val="accent2"/>
          </a:lnRef>
          <a:fillRef idx="0">
            <a:schemeClr val="accent2"/>
          </a:fillRef>
          <a:effectRef idx="2">
            <a:schemeClr val="accent2"/>
          </a:effectRef>
          <a:fontRef idx="minor">
            <a:schemeClr val="tx1"/>
          </a:fontRef>
        </p:style>
      </p:cxnSp>
      <p:sp>
        <p:nvSpPr>
          <p:cNvPr id="82" name="テキスト ボックス 81"/>
          <p:cNvSpPr txBox="1"/>
          <p:nvPr/>
        </p:nvSpPr>
        <p:spPr>
          <a:xfrm>
            <a:off x="4492948" y="4765512"/>
            <a:ext cx="1294626" cy="646331"/>
          </a:xfrm>
          <a:prstGeom prst="rect">
            <a:avLst/>
          </a:prstGeom>
          <a:noFill/>
        </p:spPr>
        <p:txBody>
          <a:bodyPr wrap="square" rtlCol="0">
            <a:spAutoFit/>
          </a:bodyPr>
          <a:lstStyle/>
          <a:p>
            <a:pPr algn="ctr"/>
            <a:r>
              <a:rPr kumimoji="1" lang="ja-JP" altLang="en-US" dirty="0" smtClean="0"/>
              <a:t>絞り込んだ</a:t>
            </a:r>
            <a:endParaRPr kumimoji="1" lang="en-US" altLang="ja-JP" dirty="0" smtClean="0"/>
          </a:p>
          <a:p>
            <a:pPr algn="ctr"/>
            <a:r>
              <a:rPr kumimoji="1" lang="ja-JP" altLang="en-US" dirty="0" smtClean="0"/>
              <a:t>リスト</a:t>
            </a:r>
            <a:endParaRPr kumimoji="1" lang="ja-JP" altLang="en-US" dirty="0"/>
          </a:p>
        </p:txBody>
      </p:sp>
      <p:cxnSp>
        <p:nvCxnSpPr>
          <p:cNvPr id="29" name="直線矢印コネクタ 28"/>
          <p:cNvCxnSpPr>
            <a:stCxn id="37" idx="3"/>
            <a:endCxn id="76" idx="1"/>
          </p:cNvCxnSpPr>
          <p:nvPr/>
        </p:nvCxnSpPr>
        <p:spPr>
          <a:xfrm>
            <a:off x="7416421" y="2942256"/>
            <a:ext cx="0" cy="2636573"/>
          </a:xfrm>
          <a:prstGeom prst="straightConnector1">
            <a:avLst/>
          </a:prstGeom>
          <a:ln>
            <a:tailEnd type="arrow"/>
          </a:ln>
        </p:spPr>
        <p:style>
          <a:lnRef idx="3">
            <a:schemeClr val="accent2"/>
          </a:lnRef>
          <a:fillRef idx="0">
            <a:schemeClr val="accent2"/>
          </a:fillRef>
          <a:effectRef idx="2">
            <a:schemeClr val="accent2"/>
          </a:effectRef>
          <a:fontRef idx="minor">
            <a:schemeClr val="tx1"/>
          </a:fontRef>
        </p:style>
      </p:cxnSp>
      <p:sp>
        <p:nvSpPr>
          <p:cNvPr id="30" name="テキスト ボックス 29"/>
          <p:cNvSpPr txBox="1"/>
          <p:nvPr/>
        </p:nvSpPr>
        <p:spPr>
          <a:xfrm>
            <a:off x="6336301" y="3079567"/>
            <a:ext cx="1240808" cy="923330"/>
          </a:xfrm>
          <a:prstGeom prst="rect">
            <a:avLst/>
          </a:prstGeom>
          <a:noFill/>
        </p:spPr>
        <p:txBody>
          <a:bodyPr wrap="square" rtlCol="0">
            <a:spAutoFit/>
          </a:bodyPr>
          <a:lstStyle/>
          <a:p>
            <a:pPr algn="ctr"/>
            <a:r>
              <a:rPr kumimoji="1" lang="ja-JP" altLang="en-US" dirty="0" smtClean="0"/>
              <a:t>リストの</a:t>
            </a:r>
            <a:endParaRPr kumimoji="1" lang="en-US" altLang="ja-JP" dirty="0" smtClean="0"/>
          </a:p>
          <a:p>
            <a:pPr algn="ctr"/>
            <a:r>
              <a:rPr kumimoji="1" lang="ja-JP" altLang="en-US" dirty="0" smtClean="0"/>
              <a:t>メソッド名</a:t>
            </a:r>
            <a:endParaRPr kumimoji="1" lang="en-US" altLang="ja-JP" dirty="0" smtClean="0"/>
          </a:p>
          <a:p>
            <a:pPr algn="ctr"/>
            <a:r>
              <a:rPr kumimoji="1" lang="ja-JP" altLang="en-US" dirty="0" smtClean="0"/>
              <a:t>を</a:t>
            </a:r>
            <a:r>
              <a:rPr lang="ja-JP" altLang="en-US" dirty="0" smtClean="0"/>
              <a:t>選択</a:t>
            </a:r>
            <a:endParaRPr kumimoji="1" lang="ja-JP" altLang="en-US" dirty="0"/>
          </a:p>
        </p:txBody>
      </p:sp>
      <p:sp>
        <p:nvSpPr>
          <p:cNvPr id="35" name="テキスト ボックス 34"/>
          <p:cNvSpPr txBox="1"/>
          <p:nvPr/>
        </p:nvSpPr>
        <p:spPr>
          <a:xfrm>
            <a:off x="7026933" y="5708797"/>
            <a:ext cx="1373861" cy="923330"/>
          </a:xfrm>
          <a:prstGeom prst="rect">
            <a:avLst/>
          </a:prstGeom>
          <a:noFill/>
        </p:spPr>
        <p:txBody>
          <a:bodyPr wrap="square" rtlCol="0">
            <a:spAutoFit/>
          </a:bodyPr>
          <a:lstStyle/>
          <a:p>
            <a:pPr algn="ctr"/>
            <a:r>
              <a:rPr kumimoji="1" lang="ja-JP" altLang="en-US" dirty="0" smtClean="0"/>
              <a:t>選択した</a:t>
            </a:r>
            <a:endParaRPr kumimoji="1" lang="en-US" altLang="ja-JP" dirty="0" smtClean="0"/>
          </a:p>
          <a:p>
            <a:pPr algn="ctr"/>
            <a:r>
              <a:rPr kumimoji="1" lang="ja-JP" altLang="en-US" dirty="0" smtClean="0"/>
              <a:t>メソッド候補</a:t>
            </a:r>
            <a:endParaRPr kumimoji="1" lang="en-US" altLang="ja-JP" dirty="0" smtClean="0"/>
          </a:p>
          <a:p>
            <a:pPr algn="ctr"/>
            <a:r>
              <a:rPr kumimoji="1" lang="ja-JP" altLang="en-US" dirty="0" smtClean="0"/>
              <a:t>を</a:t>
            </a:r>
            <a:r>
              <a:rPr lang="ja-JP" altLang="en-US" dirty="0" smtClean="0"/>
              <a:t>挿入</a:t>
            </a:r>
            <a:endParaRPr kumimoji="1" lang="en-US" altLang="ja-JP" dirty="0" smtClean="0"/>
          </a:p>
        </p:txBody>
      </p:sp>
      <p:sp>
        <p:nvSpPr>
          <p:cNvPr id="36" name="右矢印 35"/>
          <p:cNvSpPr/>
          <p:nvPr/>
        </p:nvSpPr>
        <p:spPr>
          <a:xfrm>
            <a:off x="4335541" y="5411844"/>
            <a:ext cx="1357192" cy="266776"/>
          </a:xfrm>
          <a:prstGeom prst="rightArrow">
            <a:avLst/>
          </a:prstGeom>
        </p:spPr>
        <p:style>
          <a:lnRef idx="1">
            <a:schemeClr val="accent2"/>
          </a:lnRef>
          <a:fillRef idx="2">
            <a:schemeClr val="accent2"/>
          </a:fillRef>
          <a:effectRef idx="1">
            <a:schemeClr val="accent2"/>
          </a:effectRef>
          <a:fontRef idx="minor">
            <a:schemeClr val="dk1"/>
          </a:fontRef>
        </p:style>
        <p:txBody>
          <a:bodyPr rtlCol="0" anchor="ctr"/>
          <a:lstStyle/>
          <a:p>
            <a:pPr algn="ctr"/>
            <a:endParaRPr kumimoji="1" lang="ja-JP" altLang="en-US"/>
          </a:p>
        </p:txBody>
      </p:sp>
      <p:sp>
        <p:nvSpPr>
          <p:cNvPr id="52" name="右矢印 51"/>
          <p:cNvSpPr/>
          <p:nvPr/>
        </p:nvSpPr>
        <p:spPr>
          <a:xfrm>
            <a:off x="1344373" y="2812791"/>
            <a:ext cx="916965" cy="266776"/>
          </a:xfrm>
          <a:prstGeom prst="rightArrow">
            <a:avLst/>
          </a:prstGeom>
        </p:spPr>
        <p:style>
          <a:lnRef idx="1">
            <a:schemeClr val="accent2"/>
          </a:lnRef>
          <a:fillRef idx="2">
            <a:schemeClr val="accent2"/>
          </a:fillRef>
          <a:effectRef idx="1">
            <a:schemeClr val="accent2"/>
          </a:effectRef>
          <a:fontRef idx="minor">
            <a:schemeClr val="dk1"/>
          </a:fontRef>
        </p:style>
        <p:txBody>
          <a:bodyPr rtlCol="0" anchor="ctr"/>
          <a:lstStyle/>
          <a:p>
            <a:pPr algn="ctr"/>
            <a:endParaRPr kumimoji="1" lang="ja-JP" altLang="en-US"/>
          </a:p>
        </p:txBody>
      </p:sp>
      <p:sp>
        <p:nvSpPr>
          <p:cNvPr id="33" name="正方形/長方形 32"/>
          <p:cNvSpPr/>
          <p:nvPr/>
        </p:nvSpPr>
        <p:spPr>
          <a:xfrm>
            <a:off x="1344373" y="5451894"/>
            <a:ext cx="45719" cy="189608"/>
          </a:xfrm>
          <a:prstGeom prst="rect">
            <a:avLst/>
          </a:prstGeom>
        </p:spPr>
        <p:style>
          <a:lnRef idx="2">
            <a:schemeClr val="accent3"/>
          </a:lnRef>
          <a:fillRef idx="1">
            <a:schemeClr val="lt1"/>
          </a:fillRef>
          <a:effectRef idx="0">
            <a:schemeClr val="accent3"/>
          </a:effectRef>
          <a:fontRef idx="minor">
            <a:schemeClr val="dk1"/>
          </a:fontRef>
        </p:style>
        <p:txBody>
          <a:bodyPr rtlCol="0" anchor="ctr"/>
          <a:lstStyle/>
          <a:p>
            <a:pPr algn="ctr"/>
            <a:endParaRPr kumimoji="1" lang="ja-JP" altLang="en-US"/>
          </a:p>
        </p:txBody>
      </p:sp>
      <p:sp>
        <p:nvSpPr>
          <p:cNvPr id="56" name="正方形/長方形 55"/>
          <p:cNvSpPr/>
          <p:nvPr/>
        </p:nvSpPr>
        <p:spPr>
          <a:xfrm>
            <a:off x="1488389" y="5471640"/>
            <a:ext cx="45719" cy="189608"/>
          </a:xfrm>
          <a:prstGeom prst="rect">
            <a:avLst/>
          </a:prstGeom>
        </p:spPr>
        <p:style>
          <a:lnRef idx="2">
            <a:schemeClr val="accent3"/>
          </a:lnRef>
          <a:fillRef idx="1">
            <a:schemeClr val="lt1"/>
          </a:fillRef>
          <a:effectRef idx="0">
            <a:schemeClr val="accent3"/>
          </a:effectRef>
          <a:fontRef idx="minor">
            <a:schemeClr val="dk1"/>
          </a:fontRef>
        </p:style>
        <p:txBody>
          <a:bodyPr rtlCol="0" anchor="ctr"/>
          <a:lstStyle/>
          <a:p>
            <a:pPr algn="ctr"/>
            <a:endParaRPr kumimoji="1" lang="ja-JP" altLang="en-US"/>
          </a:p>
        </p:txBody>
      </p:sp>
      <p:sp>
        <p:nvSpPr>
          <p:cNvPr id="57" name="正方形/長方形 56"/>
          <p:cNvSpPr/>
          <p:nvPr/>
        </p:nvSpPr>
        <p:spPr>
          <a:xfrm>
            <a:off x="1632405" y="5471640"/>
            <a:ext cx="45719" cy="189608"/>
          </a:xfrm>
          <a:prstGeom prst="rect">
            <a:avLst/>
          </a:prstGeom>
        </p:spPr>
        <p:style>
          <a:lnRef idx="2">
            <a:schemeClr val="accent3"/>
          </a:lnRef>
          <a:fillRef idx="1">
            <a:schemeClr val="lt1"/>
          </a:fillRef>
          <a:effectRef idx="0">
            <a:schemeClr val="accent3"/>
          </a:effectRef>
          <a:fontRef idx="minor">
            <a:schemeClr val="dk1"/>
          </a:fontRef>
        </p:style>
        <p:txBody>
          <a:bodyPr rtlCol="0" anchor="ctr"/>
          <a:lstStyle/>
          <a:p>
            <a:pPr algn="ctr"/>
            <a:endParaRPr kumimoji="1" lang="ja-JP" altLang="en-US"/>
          </a:p>
        </p:txBody>
      </p:sp>
      <p:sp>
        <p:nvSpPr>
          <p:cNvPr id="58" name="正方形/長方形 57"/>
          <p:cNvSpPr/>
          <p:nvPr/>
        </p:nvSpPr>
        <p:spPr>
          <a:xfrm>
            <a:off x="1776421" y="5471640"/>
            <a:ext cx="45719" cy="189608"/>
          </a:xfrm>
          <a:prstGeom prst="rect">
            <a:avLst/>
          </a:prstGeom>
        </p:spPr>
        <p:style>
          <a:lnRef idx="2">
            <a:schemeClr val="accent3"/>
          </a:lnRef>
          <a:fillRef idx="1">
            <a:schemeClr val="lt1"/>
          </a:fillRef>
          <a:effectRef idx="0">
            <a:schemeClr val="accent3"/>
          </a:effectRef>
          <a:fontRef idx="minor">
            <a:schemeClr val="dk1"/>
          </a:fontRef>
        </p:style>
        <p:txBody>
          <a:bodyPr rtlCol="0" anchor="ctr"/>
          <a:lstStyle/>
          <a:p>
            <a:pPr algn="ctr"/>
            <a:endParaRPr kumimoji="1" lang="ja-JP" altLang="en-US"/>
          </a:p>
        </p:txBody>
      </p:sp>
      <p:sp>
        <p:nvSpPr>
          <p:cNvPr id="59" name="正方形/長方形 58"/>
          <p:cNvSpPr/>
          <p:nvPr/>
        </p:nvSpPr>
        <p:spPr>
          <a:xfrm>
            <a:off x="1920437" y="5471640"/>
            <a:ext cx="45719" cy="189608"/>
          </a:xfrm>
          <a:prstGeom prst="rect">
            <a:avLst/>
          </a:prstGeom>
        </p:spPr>
        <p:style>
          <a:lnRef idx="2">
            <a:schemeClr val="accent3"/>
          </a:lnRef>
          <a:fillRef idx="1">
            <a:schemeClr val="lt1"/>
          </a:fillRef>
          <a:effectRef idx="0">
            <a:schemeClr val="accent3"/>
          </a:effectRef>
          <a:fontRef idx="minor">
            <a:schemeClr val="dk1"/>
          </a:fontRef>
        </p:style>
        <p:txBody>
          <a:bodyPr rtlCol="0" anchor="ctr"/>
          <a:lstStyle/>
          <a:p>
            <a:pPr algn="ctr"/>
            <a:endParaRPr kumimoji="1" lang="ja-JP" altLang="en-US"/>
          </a:p>
        </p:txBody>
      </p:sp>
      <p:sp>
        <p:nvSpPr>
          <p:cNvPr id="60" name="正方形/長方形 59"/>
          <p:cNvSpPr/>
          <p:nvPr/>
        </p:nvSpPr>
        <p:spPr>
          <a:xfrm>
            <a:off x="2064453" y="5471640"/>
            <a:ext cx="45719" cy="189608"/>
          </a:xfrm>
          <a:prstGeom prst="rect">
            <a:avLst/>
          </a:prstGeom>
        </p:spPr>
        <p:style>
          <a:lnRef idx="2">
            <a:schemeClr val="accent3"/>
          </a:lnRef>
          <a:fillRef idx="1">
            <a:schemeClr val="lt1"/>
          </a:fillRef>
          <a:effectRef idx="0">
            <a:schemeClr val="accent3"/>
          </a:effectRef>
          <a:fontRef idx="minor">
            <a:schemeClr val="dk1"/>
          </a:fontRef>
        </p:style>
        <p:txBody>
          <a:bodyPr rtlCol="0" anchor="ctr"/>
          <a:lstStyle/>
          <a:p>
            <a:pPr algn="ctr"/>
            <a:endParaRPr kumimoji="1" lang="ja-JP" altLang="en-US"/>
          </a:p>
        </p:txBody>
      </p:sp>
      <p:sp>
        <p:nvSpPr>
          <p:cNvPr id="62" name="正方形/長方形 61"/>
          <p:cNvSpPr/>
          <p:nvPr/>
        </p:nvSpPr>
        <p:spPr>
          <a:xfrm>
            <a:off x="774842" y="4838050"/>
            <a:ext cx="45719" cy="142938"/>
          </a:xfrm>
          <a:prstGeom prst="rect">
            <a:avLst/>
          </a:prstGeom>
        </p:spPr>
        <p:style>
          <a:lnRef idx="2">
            <a:schemeClr val="accent3"/>
          </a:lnRef>
          <a:fillRef idx="1">
            <a:schemeClr val="lt1"/>
          </a:fillRef>
          <a:effectRef idx="0">
            <a:schemeClr val="accent3"/>
          </a:effectRef>
          <a:fontRef idx="minor">
            <a:schemeClr val="dk1"/>
          </a:fontRef>
        </p:style>
        <p:txBody>
          <a:bodyPr rtlCol="0" anchor="ctr"/>
          <a:lstStyle/>
          <a:p>
            <a:pPr algn="ctr"/>
            <a:endParaRPr kumimoji="1" lang="ja-JP" altLang="en-US"/>
          </a:p>
        </p:txBody>
      </p:sp>
      <p:sp>
        <p:nvSpPr>
          <p:cNvPr id="63" name="テキスト ボックス 62"/>
          <p:cNvSpPr txBox="1"/>
          <p:nvPr/>
        </p:nvSpPr>
        <p:spPr>
          <a:xfrm>
            <a:off x="4469093" y="5590014"/>
            <a:ext cx="1188132" cy="923330"/>
          </a:xfrm>
          <a:prstGeom prst="rect">
            <a:avLst/>
          </a:prstGeom>
          <a:noFill/>
        </p:spPr>
        <p:txBody>
          <a:bodyPr wrap="square" rtlCol="0">
            <a:spAutoFit/>
          </a:bodyPr>
          <a:lstStyle/>
          <a:p>
            <a:pPr algn="ctr"/>
            <a:r>
              <a:rPr lang="ja-JP" altLang="en-US" dirty="0"/>
              <a:t>文字列で</a:t>
            </a:r>
            <a:endParaRPr kumimoji="1" lang="en-US" altLang="ja-JP" dirty="0" smtClean="0"/>
          </a:p>
          <a:p>
            <a:pPr algn="ctr"/>
            <a:r>
              <a:rPr kumimoji="1" lang="ja-JP" altLang="en-US" dirty="0" smtClean="0"/>
              <a:t>リストの</a:t>
            </a:r>
            <a:endParaRPr kumimoji="1" lang="en-US" altLang="ja-JP" dirty="0" smtClean="0"/>
          </a:p>
          <a:p>
            <a:pPr algn="ctr"/>
            <a:r>
              <a:rPr kumimoji="1" lang="ja-JP" altLang="en-US" dirty="0" smtClean="0"/>
              <a:t>絞り込み</a:t>
            </a:r>
            <a:endParaRPr kumimoji="1" lang="ja-JP" altLang="en-US" dirty="0"/>
          </a:p>
        </p:txBody>
      </p:sp>
      <p:sp>
        <p:nvSpPr>
          <p:cNvPr id="64" name="テキスト ボックス 63"/>
          <p:cNvSpPr txBox="1"/>
          <p:nvPr/>
        </p:nvSpPr>
        <p:spPr>
          <a:xfrm>
            <a:off x="5775139" y="2477999"/>
            <a:ext cx="1343224" cy="369332"/>
          </a:xfrm>
          <a:prstGeom prst="rect">
            <a:avLst/>
          </a:prstGeom>
          <a:noFill/>
        </p:spPr>
        <p:txBody>
          <a:bodyPr wrap="square" rtlCol="0">
            <a:spAutoFit/>
          </a:bodyPr>
          <a:lstStyle/>
          <a:p>
            <a:pPr algn="ctr"/>
            <a:r>
              <a:rPr lang="ja-JP" altLang="en-US" dirty="0"/>
              <a:t>リスト閲覧</a:t>
            </a:r>
            <a:endParaRPr kumimoji="1" lang="ja-JP" altLang="en-US" dirty="0"/>
          </a:p>
        </p:txBody>
      </p:sp>
      <p:sp>
        <p:nvSpPr>
          <p:cNvPr id="76" name="右矢印 75"/>
          <p:cNvSpPr/>
          <p:nvPr/>
        </p:nvSpPr>
        <p:spPr>
          <a:xfrm>
            <a:off x="7416421" y="5445441"/>
            <a:ext cx="504056" cy="266776"/>
          </a:xfrm>
          <a:prstGeom prst="rightArrow">
            <a:avLst/>
          </a:prstGeom>
        </p:spPr>
        <p:style>
          <a:lnRef idx="1">
            <a:schemeClr val="accent2"/>
          </a:lnRef>
          <a:fillRef idx="2">
            <a:schemeClr val="accent2"/>
          </a:fillRef>
          <a:effectRef idx="1">
            <a:schemeClr val="accent2"/>
          </a:effectRef>
          <a:fontRef idx="minor">
            <a:schemeClr val="dk1"/>
          </a:fontRef>
        </p:style>
        <p:txBody>
          <a:bodyPr rtlCol="0" anchor="ctr"/>
          <a:lstStyle/>
          <a:p>
            <a:pPr algn="ctr"/>
            <a:endParaRPr kumimoji="1" lang="ja-JP" altLang="en-US"/>
          </a:p>
        </p:txBody>
      </p:sp>
      <p:cxnSp>
        <p:nvCxnSpPr>
          <p:cNvPr id="116" name="直線コネクタ 115"/>
          <p:cNvCxnSpPr/>
          <p:nvPr/>
        </p:nvCxnSpPr>
        <p:spPr>
          <a:xfrm>
            <a:off x="7128389" y="2264503"/>
            <a:ext cx="0" cy="679714"/>
          </a:xfrm>
          <a:prstGeom prst="line">
            <a:avLst/>
          </a:prstGeom>
        </p:spPr>
        <p:style>
          <a:lnRef idx="3">
            <a:schemeClr val="accent1"/>
          </a:lnRef>
          <a:fillRef idx="0">
            <a:schemeClr val="accent1"/>
          </a:fillRef>
          <a:effectRef idx="2">
            <a:schemeClr val="accent1"/>
          </a:effectRef>
          <a:fontRef idx="minor">
            <a:schemeClr val="tx1"/>
          </a:fontRef>
        </p:style>
      </p:cxnSp>
      <p:cxnSp>
        <p:nvCxnSpPr>
          <p:cNvPr id="118" name="直線矢印コネクタ 117"/>
          <p:cNvCxnSpPr/>
          <p:nvPr/>
        </p:nvCxnSpPr>
        <p:spPr>
          <a:xfrm>
            <a:off x="7128389" y="2264503"/>
            <a:ext cx="1484288" cy="0"/>
          </a:xfrm>
          <a:prstGeom prst="straightConnector1">
            <a:avLst/>
          </a:prstGeom>
          <a:ln>
            <a:tailEnd type="arrow"/>
          </a:ln>
        </p:spPr>
        <p:style>
          <a:lnRef idx="3">
            <a:schemeClr val="accent1"/>
          </a:lnRef>
          <a:fillRef idx="0">
            <a:schemeClr val="accent1"/>
          </a:fillRef>
          <a:effectRef idx="2">
            <a:schemeClr val="accent1"/>
          </a:effectRef>
          <a:fontRef idx="minor">
            <a:schemeClr val="tx1"/>
          </a:fontRef>
        </p:style>
      </p:cxnSp>
      <p:sp>
        <p:nvSpPr>
          <p:cNvPr id="135" name="右矢印 134"/>
          <p:cNvSpPr/>
          <p:nvPr/>
        </p:nvSpPr>
        <p:spPr>
          <a:xfrm>
            <a:off x="7255309" y="2131115"/>
            <a:ext cx="953200" cy="266776"/>
          </a:xfrm>
          <a:prstGeom prst="rightArrow">
            <a:avLst/>
          </a:prstGeom>
        </p:spPr>
        <p:style>
          <a:lnRef idx="1">
            <a:schemeClr val="accent2"/>
          </a:lnRef>
          <a:fillRef idx="2">
            <a:schemeClr val="accent2"/>
          </a:fillRef>
          <a:effectRef idx="1">
            <a:schemeClr val="accent2"/>
          </a:effectRef>
          <a:fontRef idx="minor">
            <a:schemeClr val="dk1"/>
          </a:fontRef>
        </p:style>
        <p:txBody>
          <a:bodyPr rtlCol="0" anchor="ctr"/>
          <a:lstStyle/>
          <a:p>
            <a:pPr algn="ctr"/>
            <a:endParaRPr kumimoji="1" lang="ja-JP" altLang="en-US"/>
          </a:p>
        </p:txBody>
      </p:sp>
      <p:sp>
        <p:nvSpPr>
          <p:cNvPr id="136" name="テキスト ボックス 135"/>
          <p:cNvSpPr txBox="1"/>
          <p:nvPr/>
        </p:nvSpPr>
        <p:spPr>
          <a:xfrm>
            <a:off x="6696341" y="1556792"/>
            <a:ext cx="1805909" cy="646331"/>
          </a:xfrm>
          <a:prstGeom prst="rect">
            <a:avLst/>
          </a:prstGeom>
          <a:noFill/>
        </p:spPr>
        <p:txBody>
          <a:bodyPr wrap="square" rtlCol="0">
            <a:spAutoFit/>
          </a:bodyPr>
          <a:lstStyle/>
          <a:p>
            <a:pPr algn="ctr"/>
            <a:r>
              <a:rPr kumimoji="1" lang="ja-JP" altLang="en-US" dirty="0" smtClean="0"/>
              <a:t>リストをヒントに</a:t>
            </a:r>
            <a:endParaRPr kumimoji="1" lang="en-US" altLang="ja-JP" dirty="0" smtClean="0"/>
          </a:p>
          <a:p>
            <a:pPr algn="ctr"/>
            <a:r>
              <a:rPr lang="ja-JP" altLang="en-US" dirty="0"/>
              <a:t>メソッド名</a:t>
            </a:r>
            <a:r>
              <a:rPr lang="ja-JP" altLang="en-US" dirty="0" smtClean="0"/>
              <a:t>を記述</a:t>
            </a:r>
            <a:endParaRPr kumimoji="1" lang="ja-JP" altLang="en-US" dirty="0"/>
          </a:p>
        </p:txBody>
      </p:sp>
      <p:pic>
        <p:nvPicPr>
          <p:cNvPr id="139" name="Picture 3" descr="D:\Users\Akisute\AppData\Local\Microsoft\Windows\Temporary Internet Files\Content.IE5\SEWZDCOQ\MC900250306[1].wmf"/>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51520" y="4935971"/>
            <a:ext cx="1148704" cy="951745"/>
          </a:xfrm>
          <a:prstGeom prst="rect">
            <a:avLst/>
          </a:prstGeom>
          <a:noFill/>
          <a:extLst>
            <a:ext uri="{909E8E84-426E-40DD-AFC4-6F175D3DCCD1}">
              <a14:hiddenFill xmlns:a14="http://schemas.microsoft.com/office/drawing/2010/main">
                <a:solidFill>
                  <a:srgbClr val="FFFFFF"/>
                </a:solidFill>
              </a14:hiddenFill>
            </a:ext>
          </a:extLst>
        </p:spPr>
      </p:pic>
      <p:sp>
        <p:nvSpPr>
          <p:cNvPr id="141" name="正方形/長方形 140"/>
          <p:cNvSpPr/>
          <p:nvPr/>
        </p:nvSpPr>
        <p:spPr>
          <a:xfrm>
            <a:off x="8136501" y="5415717"/>
            <a:ext cx="45719" cy="189608"/>
          </a:xfrm>
          <a:prstGeom prst="rect">
            <a:avLst/>
          </a:prstGeom>
        </p:spPr>
        <p:style>
          <a:lnRef idx="2">
            <a:schemeClr val="accent3"/>
          </a:lnRef>
          <a:fillRef idx="1">
            <a:schemeClr val="lt1"/>
          </a:fillRef>
          <a:effectRef idx="0">
            <a:schemeClr val="accent3"/>
          </a:effectRef>
          <a:fontRef idx="minor">
            <a:schemeClr val="dk1"/>
          </a:fontRef>
        </p:style>
        <p:txBody>
          <a:bodyPr rtlCol="0" anchor="ctr"/>
          <a:lstStyle/>
          <a:p>
            <a:pPr algn="ctr"/>
            <a:endParaRPr kumimoji="1" lang="ja-JP" altLang="en-US"/>
          </a:p>
        </p:txBody>
      </p:sp>
      <p:sp>
        <p:nvSpPr>
          <p:cNvPr id="142" name="正方形/長方形 141"/>
          <p:cNvSpPr/>
          <p:nvPr/>
        </p:nvSpPr>
        <p:spPr>
          <a:xfrm>
            <a:off x="8280517" y="5435463"/>
            <a:ext cx="45719" cy="189608"/>
          </a:xfrm>
          <a:prstGeom prst="rect">
            <a:avLst/>
          </a:prstGeom>
        </p:spPr>
        <p:style>
          <a:lnRef idx="2">
            <a:schemeClr val="accent3"/>
          </a:lnRef>
          <a:fillRef idx="1">
            <a:schemeClr val="lt1"/>
          </a:fillRef>
          <a:effectRef idx="0">
            <a:schemeClr val="accent3"/>
          </a:effectRef>
          <a:fontRef idx="minor">
            <a:schemeClr val="dk1"/>
          </a:fontRef>
        </p:style>
        <p:txBody>
          <a:bodyPr rtlCol="0" anchor="ctr"/>
          <a:lstStyle/>
          <a:p>
            <a:pPr algn="ctr"/>
            <a:endParaRPr kumimoji="1" lang="ja-JP" altLang="en-US"/>
          </a:p>
        </p:txBody>
      </p:sp>
      <p:sp>
        <p:nvSpPr>
          <p:cNvPr id="143" name="正方形/長方形 142"/>
          <p:cNvSpPr/>
          <p:nvPr/>
        </p:nvSpPr>
        <p:spPr>
          <a:xfrm>
            <a:off x="8424533" y="5435463"/>
            <a:ext cx="45719" cy="189608"/>
          </a:xfrm>
          <a:prstGeom prst="rect">
            <a:avLst/>
          </a:prstGeom>
        </p:spPr>
        <p:style>
          <a:lnRef idx="2">
            <a:schemeClr val="accent3"/>
          </a:lnRef>
          <a:fillRef idx="1">
            <a:schemeClr val="lt1"/>
          </a:fillRef>
          <a:effectRef idx="0">
            <a:schemeClr val="accent3"/>
          </a:effectRef>
          <a:fontRef idx="minor">
            <a:schemeClr val="dk1"/>
          </a:fontRef>
        </p:style>
        <p:txBody>
          <a:bodyPr rtlCol="0" anchor="ctr"/>
          <a:lstStyle/>
          <a:p>
            <a:pPr algn="ctr"/>
            <a:endParaRPr kumimoji="1" lang="ja-JP" altLang="en-US"/>
          </a:p>
        </p:txBody>
      </p:sp>
      <p:sp>
        <p:nvSpPr>
          <p:cNvPr id="151" name="テキスト ボックス 150"/>
          <p:cNvSpPr txBox="1"/>
          <p:nvPr/>
        </p:nvSpPr>
        <p:spPr>
          <a:xfrm>
            <a:off x="3352091" y="2388301"/>
            <a:ext cx="1343224" cy="369332"/>
          </a:xfrm>
          <a:prstGeom prst="rect">
            <a:avLst/>
          </a:prstGeom>
          <a:noFill/>
        </p:spPr>
        <p:txBody>
          <a:bodyPr wrap="square" rtlCol="0">
            <a:spAutoFit/>
          </a:bodyPr>
          <a:lstStyle/>
          <a:p>
            <a:pPr algn="ctr"/>
            <a:r>
              <a:rPr lang="ja-JP" altLang="en-US" dirty="0"/>
              <a:t>リスト閲覧</a:t>
            </a:r>
            <a:endParaRPr kumimoji="1" lang="ja-JP" altLang="en-US" dirty="0"/>
          </a:p>
        </p:txBody>
      </p:sp>
      <p:cxnSp>
        <p:nvCxnSpPr>
          <p:cNvPr id="152" name="直線矢印コネクタ 151"/>
          <p:cNvCxnSpPr>
            <a:stCxn id="76" idx="3"/>
          </p:cNvCxnSpPr>
          <p:nvPr/>
        </p:nvCxnSpPr>
        <p:spPr>
          <a:xfrm flipV="1">
            <a:off x="7920477" y="2946179"/>
            <a:ext cx="0" cy="2632650"/>
          </a:xfrm>
          <a:prstGeom prst="straightConnector1">
            <a:avLst/>
          </a:prstGeom>
          <a:ln>
            <a:tailEnd type="arrow"/>
          </a:ln>
        </p:spPr>
        <p:style>
          <a:lnRef idx="3">
            <a:schemeClr val="accent2"/>
          </a:lnRef>
          <a:fillRef idx="0">
            <a:schemeClr val="accent2"/>
          </a:fillRef>
          <a:effectRef idx="2">
            <a:schemeClr val="accent2"/>
          </a:effectRef>
          <a:fontRef idx="minor">
            <a:schemeClr val="tx1"/>
          </a:fontRef>
        </p:style>
      </p:cxnSp>
      <p:sp>
        <p:nvSpPr>
          <p:cNvPr id="159" name="テキスト ボックス 158"/>
          <p:cNvSpPr txBox="1"/>
          <p:nvPr/>
        </p:nvSpPr>
        <p:spPr>
          <a:xfrm>
            <a:off x="7696224" y="4488513"/>
            <a:ext cx="1484288" cy="923330"/>
          </a:xfrm>
          <a:prstGeom prst="rect">
            <a:avLst/>
          </a:prstGeom>
          <a:noFill/>
        </p:spPr>
        <p:txBody>
          <a:bodyPr wrap="square" rtlCol="0">
            <a:spAutoFit/>
          </a:bodyPr>
          <a:lstStyle/>
          <a:p>
            <a:pPr algn="ctr"/>
            <a:r>
              <a:rPr kumimoji="1" lang="ja-JP" altLang="en-US" dirty="0" smtClean="0"/>
              <a:t>メソッドを</a:t>
            </a:r>
            <a:endParaRPr kumimoji="1" lang="en-US" altLang="ja-JP" dirty="0" smtClean="0"/>
          </a:p>
          <a:p>
            <a:pPr algn="ctr"/>
            <a:r>
              <a:rPr lang="ja-JP" altLang="en-US" dirty="0"/>
              <a:t>挿入</a:t>
            </a:r>
            <a:r>
              <a:rPr lang="ja-JP" altLang="en-US" dirty="0" smtClean="0"/>
              <a:t>した</a:t>
            </a:r>
            <a:endParaRPr lang="en-US" altLang="ja-JP" dirty="0" smtClean="0"/>
          </a:p>
          <a:p>
            <a:pPr algn="ctr"/>
            <a:r>
              <a:rPr kumimoji="1" lang="ja-JP" altLang="en-US" dirty="0" smtClean="0"/>
              <a:t>編集画面</a:t>
            </a:r>
            <a:endParaRPr kumimoji="1" lang="ja-JP" altLang="en-US" dirty="0"/>
          </a:p>
        </p:txBody>
      </p:sp>
      <p:sp>
        <p:nvSpPr>
          <p:cNvPr id="37" name="右矢印 36"/>
          <p:cNvSpPr/>
          <p:nvPr/>
        </p:nvSpPr>
        <p:spPr>
          <a:xfrm>
            <a:off x="5692733" y="2808868"/>
            <a:ext cx="1723688" cy="266776"/>
          </a:xfrm>
          <a:prstGeom prst="rightArrow">
            <a:avLst/>
          </a:prstGeom>
        </p:spPr>
        <p:style>
          <a:lnRef idx="1">
            <a:schemeClr val="accent2"/>
          </a:lnRef>
          <a:fillRef idx="2">
            <a:schemeClr val="accent2"/>
          </a:fillRef>
          <a:effectRef idx="1">
            <a:schemeClr val="accent2"/>
          </a:effectRef>
          <a:fontRef idx="minor">
            <a:schemeClr val="dk1"/>
          </a:fontRef>
        </p:style>
        <p:txBody>
          <a:bodyPr rtlCol="0" anchor="ctr"/>
          <a:lstStyle/>
          <a:p>
            <a:pPr algn="ctr"/>
            <a:endParaRPr kumimoji="1" lang="ja-JP" altLang="en-US"/>
          </a:p>
        </p:txBody>
      </p:sp>
      <p:sp>
        <p:nvSpPr>
          <p:cNvPr id="168" name="右矢印 167"/>
          <p:cNvSpPr/>
          <p:nvPr/>
        </p:nvSpPr>
        <p:spPr>
          <a:xfrm rot="16200000">
            <a:off x="6926054" y="2413278"/>
            <a:ext cx="424490" cy="266776"/>
          </a:xfrm>
          <a:prstGeom prst="rightArrow">
            <a:avLst/>
          </a:prstGeom>
        </p:spPr>
        <p:style>
          <a:lnRef idx="1">
            <a:schemeClr val="accent2"/>
          </a:lnRef>
          <a:fillRef idx="2">
            <a:schemeClr val="accent2"/>
          </a:fillRef>
          <a:effectRef idx="1">
            <a:schemeClr val="accent2"/>
          </a:effectRef>
          <a:fontRef idx="minor">
            <a:schemeClr val="dk1"/>
          </a:fontRef>
        </p:style>
        <p:txBody>
          <a:bodyPr rtlCol="0" anchor="ctr"/>
          <a:lstStyle/>
          <a:p>
            <a:pPr algn="ctr"/>
            <a:endParaRPr kumimoji="1" lang="ja-JP" altLang="en-US"/>
          </a:p>
        </p:txBody>
      </p:sp>
      <p:sp>
        <p:nvSpPr>
          <p:cNvPr id="178" name="正方形/長方形 177"/>
          <p:cNvSpPr/>
          <p:nvPr/>
        </p:nvSpPr>
        <p:spPr>
          <a:xfrm>
            <a:off x="7990894" y="5450306"/>
            <a:ext cx="45719" cy="189608"/>
          </a:xfrm>
          <a:prstGeom prst="rect">
            <a:avLst/>
          </a:prstGeom>
        </p:spPr>
        <p:style>
          <a:lnRef idx="2">
            <a:schemeClr val="accent3"/>
          </a:lnRef>
          <a:fillRef idx="1">
            <a:schemeClr val="lt1"/>
          </a:fillRef>
          <a:effectRef idx="0">
            <a:schemeClr val="accent3"/>
          </a:effectRef>
          <a:fontRef idx="minor">
            <a:schemeClr val="dk1"/>
          </a:fontRef>
        </p:style>
        <p:txBody>
          <a:bodyPr rtlCol="0" anchor="ctr"/>
          <a:lstStyle/>
          <a:p>
            <a:pPr algn="ctr"/>
            <a:endParaRPr kumimoji="1" lang="ja-JP" altLang="en-US"/>
          </a:p>
        </p:txBody>
      </p:sp>
      <p:sp>
        <p:nvSpPr>
          <p:cNvPr id="3" name="テキスト ボックス 2"/>
          <p:cNvSpPr txBox="1"/>
          <p:nvPr/>
        </p:nvSpPr>
        <p:spPr>
          <a:xfrm>
            <a:off x="827434" y="1994196"/>
            <a:ext cx="2274982" cy="646331"/>
          </a:xfrm>
          <a:prstGeom prst="rect">
            <a:avLst/>
          </a:prstGeom>
          <a:noFill/>
        </p:spPr>
        <p:txBody>
          <a:bodyPr wrap="none" rtlCol="0">
            <a:spAutoFit/>
          </a:bodyPr>
          <a:lstStyle/>
          <a:p>
            <a:r>
              <a:rPr kumimoji="1" lang="en-US" altLang="ja-JP" dirty="0" smtClean="0"/>
              <a:t>(</a:t>
            </a:r>
            <a:r>
              <a:rPr kumimoji="1" lang="ja-JP" altLang="en-US" dirty="0" smtClean="0"/>
              <a:t>メソッド名を</a:t>
            </a:r>
            <a:endParaRPr kumimoji="1" lang="en-US" altLang="ja-JP" dirty="0" smtClean="0"/>
          </a:p>
          <a:p>
            <a:r>
              <a:rPr kumimoji="1" lang="ja-JP" altLang="en-US" dirty="0" smtClean="0"/>
              <a:t>記述する位置で起動</a:t>
            </a:r>
            <a:r>
              <a:rPr kumimoji="1" lang="en-US" altLang="ja-JP" dirty="0" smtClean="0"/>
              <a:t>)</a:t>
            </a:r>
            <a:endParaRPr kumimoji="1" lang="ja-JP" altLang="en-US" dirty="0"/>
          </a:p>
        </p:txBody>
      </p:sp>
    </p:spTree>
    <p:extLst>
      <p:ext uri="{BB962C8B-B14F-4D97-AF65-F5344CB8AC3E}">
        <p14:creationId xmlns:p14="http://schemas.microsoft.com/office/powerpoint/2010/main" val="170243417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実装</a:t>
            </a:r>
            <a:endParaRPr kumimoji="1" lang="ja-JP" altLang="en-US" dirty="0"/>
          </a:p>
        </p:txBody>
      </p:sp>
      <p:sp>
        <p:nvSpPr>
          <p:cNvPr id="3" name="コンテンツ プレースホルダー 2"/>
          <p:cNvSpPr>
            <a:spLocks noGrp="1"/>
          </p:cNvSpPr>
          <p:nvPr>
            <p:ph idx="1"/>
          </p:nvPr>
        </p:nvSpPr>
        <p:spPr/>
        <p:txBody>
          <a:bodyPr/>
          <a:lstStyle/>
          <a:p>
            <a:r>
              <a:rPr kumimoji="1" lang="ja-JP" altLang="en-US" smtClean="0"/>
              <a:t>提案手法は統合</a:t>
            </a:r>
            <a:r>
              <a:rPr kumimoji="1" lang="ja-JP" altLang="en-US" dirty="0" smtClean="0"/>
              <a:t>開発環境</a:t>
            </a:r>
            <a:r>
              <a:rPr kumimoji="1" lang="en-US" altLang="ja-JP" dirty="0" smtClean="0"/>
              <a:t>Eclipse</a:t>
            </a:r>
            <a:r>
              <a:rPr kumimoji="1" lang="ja-JP" altLang="en-US" dirty="0" smtClean="0"/>
              <a:t>上に実装</a:t>
            </a:r>
            <a:endParaRPr kumimoji="1" lang="en-US" altLang="ja-JP" dirty="0" smtClean="0"/>
          </a:p>
          <a:p>
            <a:pPr lvl="1"/>
            <a:r>
              <a:rPr lang="en-US" altLang="ja-JP" dirty="0"/>
              <a:t>E</a:t>
            </a:r>
            <a:r>
              <a:rPr lang="en-US" altLang="ja-JP" dirty="0" smtClean="0"/>
              <a:t>clipse</a:t>
            </a:r>
            <a:r>
              <a:rPr lang="ja-JP" altLang="en-US" dirty="0" smtClean="0"/>
              <a:t>のコード補完機能を利用</a:t>
            </a:r>
            <a:endParaRPr kumimoji="1" lang="ja-JP" altLang="en-US" dirty="0"/>
          </a:p>
        </p:txBody>
      </p:sp>
      <p:sp>
        <p:nvSpPr>
          <p:cNvPr id="4" name="スライド番号プレースホルダー 3"/>
          <p:cNvSpPr>
            <a:spLocks noGrp="1"/>
          </p:cNvSpPr>
          <p:nvPr>
            <p:ph type="sldNum" sz="quarter" idx="12"/>
          </p:nvPr>
        </p:nvSpPr>
        <p:spPr/>
        <p:txBody>
          <a:bodyPr/>
          <a:lstStyle/>
          <a:p>
            <a:fld id="{D8657F4F-EEBE-40D0-AA0E-86B01611ED6E}" type="slidenum">
              <a:rPr kumimoji="1" lang="ja-JP" altLang="en-US" smtClean="0"/>
              <a:t>12</a:t>
            </a:fld>
            <a:endParaRPr kumimoji="1" lang="ja-JP" altLang="en-US"/>
          </a:p>
        </p:txBody>
      </p:sp>
      <p:pic>
        <p:nvPicPr>
          <p:cNvPr id="5" name="図 4"/>
          <p:cNvPicPr>
            <a:picLocks noChangeAspect="1"/>
          </p:cNvPicPr>
          <p:nvPr/>
        </p:nvPicPr>
        <p:blipFill rotWithShape="1">
          <a:blip r:embed="rId2">
            <a:extLst>
              <a:ext uri="{28A0092B-C50C-407E-A947-70E740481C1C}">
                <a14:useLocalDpi xmlns:a14="http://schemas.microsoft.com/office/drawing/2010/main" val="0"/>
              </a:ext>
            </a:extLst>
          </a:blip>
          <a:srcRect l="2946" t="31605" r="2873" b="7160"/>
          <a:stretch/>
        </p:blipFill>
        <p:spPr>
          <a:xfrm>
            <a:off x="654000" y="2778316"/>
            <a:ext cx="7518400" cy="3819036"/>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spTree>
    <p:extLst>
      <p:ext uri="{BB962C8B-B14F-4D97-AF65-F5344CB8AC3E}">
        <p14:creationId xmlns:p14="http://schemas.microsoft.com/office/powerpoint/2010/main" val="241703543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実験</a:t>
            </a:r>
            <a:endParaRPr kumimoji="1" lang="ja-JP" altLang="en-US" dirty="0"/>
          </a:p>
        </p:txBody>
      </p:sp>
      <p:sp>
        <p:nvSpPr>
          <p:cNvPr id="3" name="コンテンツ プレースホルダー 2"/>
          <p:cNvSpPr>
            <a:spLocks noGrp="1"/>
          </p:cNvSpPr>
          <p:nvPr>
            <p:ph idx="1"/>
          </p:nvPr>
        </p:nvSpPr>
        <p:spPr>
          <a:xfrm>
            <a:off x="457200" y="1600200"/>
            <a:ext cx="8363272" cy="4637112"/>
          </a:xfrm>
        </p:spPr>
        <p:txBody>
          <a:bodyPr/>
          <a:lstStyle/>
          <a:p>
            <a:r>
              <a:rPr kumimoji="1" lang="ja-JP" altLang="en-US" dirty="0" smtClean="0"/>
              <a:t>目的</a:t>
            </a:r>
            <a:endParaRPr lang="en-US" altLang="ja-JP" dirty="0"/>
          </a:p>
          <a:p>
            <a:pPr lvl="1"/>
            <a:r>
              <a:rPr kumimoji="1" lang="ja-JP" altLang="en-US" dirty="0" smtClean="0"/>
              <a:t>本ツールで適切なメソッドの命名を行えるか調査</a:t>
            </a:r>
            <a:endParaRPr kumimoji="1" lang="en-US" altLang="ja-JP" dirty="0" smtClean="0"/>
          </a:p>
          <a:p>
            <a:r>
              <a:rPr lang="ja-JP" altLang="en-US" dirty="0" smtClean="0"/>
              <a:t>方法</a:t>
            </a:r>
            <a:endParaRPr kumimoji="1" lang="en-US" altLang="ja-JP" dirty="0" smtClean="0"/>
          </a:p>
          <a:p>
            <a:pPr lvl="1"/>
            <a:r>
              <a:rPr lang="ja-JP" altLang="en-US" dirty="0" smtClean="0"/>
              <a:t>広く使われているアプリケーションのソースコード</a:t>
            </a:r>
            <a:r>
              <a:rPr lang="ja-JP" altLang="en-US" dirty="0"/>
              <a:t>からメソッド名などを</a:t>
            </a:r>
            <a:r>
              <a:rPr lang="ja-JP" altLang="en-US" dirty="0" smtClean="0"/>
              <a:t>削除</a:t>
            </a:r>
            <a:endParaRPr lang="en-US" altLang="ja-JP" dirty="0" smtClean="0"/>
          </a:p>
          <a:p>
            <a:pPr lvl="1"/>
            <a:r>
              <a:rPr lang="ja-JP" altLang="en-US" dirty="0"/>
              <a:t>削除した</a:t>
            </a:r>
            <a:r>
              <a:rPr lang="ja-JP" altLang="en-US" dirty="0" smtClean="0"/>
              <a:t>メソッド名</a:t>
            </a:r>
            <a:r>
              <a:rPr lang="ja-JP" altLang="en-US" dirty="0"/>
              <a:t>を被験者が推測</a:t>
            </a:r>
            <a:r>
              <a:rPr lang="ja-JP" altLang="en-US" dirty="0" smtClean="0"/>
              <a:t>し解答</a:t>
            </a:r>
            <a:endParaRPr lang="en-US" altLang="ja-JP" dirty="0" smtClean="0"/>
          </a:p>
          <a:p>
            <a:r>
              <a:rPr lang="ja-JP" altLang="en-US" dirty="0"/>
              <a:t>評価</a:t>
            </a:r>
            <a:r>
              <a:rPr lang="ja-JP" altLang="en-US" dirty="0" smtClean="0"/>
              <a:t>基準</a:t>
            </a:r>
            <a:endParaRPr lang="en-US" altLang="ja-JP" dirty="0" smtClean="0"/>
          </a:p>
          <a:p>
            <a:pPr lvl="1"/>
            <a:r>
              <a:rPr lang="ja-JP" altLang="en-US" dirty="0" smtClean="0"/>
              <a:t>ツールの有無で正解率に変化があるか比較</a:t>
            </a:r>
            <a:endParaRPr lang="en-US" altLang="ja-JP" dirty="0" smtClean="0"/>
          </a:p>
          <a:p>
            <a:pPr lvl="1"/>
            <a:r>
              <a:rPr lang="ja-JP" altLang="en-US" dirty="0"/>
              <a:t>アンケートで被験者の主観的な意見</a:t>
            </a:r>
            <a:r>
              <a:rPr lang="ja-JP" altLang="en-US" dirty="0" smtClean="0"/>
              <a:t>を収集</a:t>
            </a:r>
            <a:endParaRPr lang="en-US" altLang="ja-JP" dirty="0" smtClean="0"/>
          </a:p>
        </p:txBody>
      </p:sp>
      <p:sp>
        <p:nvSpPr>
          <p:cNvPr id="4" name="スライド番号プレースホルダー 3"/>
          <p:cNvSpPr>
            <a:spLocks noGrp="1"/>
          </p:cNvSpPr>
          <p:nvPr>
            <p:ph type="sldNum" sz="quarter" idx="12"/>
          </p:nvPr>
        </p:nvSpPr>
        <p:spPr/>
        <p:txBody>
          <a:bodyPr/>
          <a:lstStyle/>
          <a:p>
            <a:fld id="{D8657F4F-EEBE-40D0-AA0E-86B01611ED6E}" type="slidenum">
              <a:rPr kumimoji="1" lang="ja-JP" altLang="en-US" smtClean="0"/>
              <a:t>13</a:t>
            </a:fld>
            <a:endParaRPr kumimoji="1" lang="ja-JP" altLang="en-US"/>
          </a:p>
        </p:txBody>
      </p:sp>
    </p:spTree>
    <p:extLst>
      <p:ext uri="{BB962C8B-B14F-4D97-AF65-F5344CB8AC3E}">
        <p14:creationId xmlns:p14="http://schemas.microsoft.com/office/powerpoint/2010/main" val="327833541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Document"/>
          <p:cNvSpPr>
            <a:spLocks noGrp="1" noEditPoints="1" noChangeArrowheads="1"/>
          </p:cNvSpPr>
          <p:nvPr>
            <p:ph idx="1"/>
          </p:nvPr>
        </p:nvSpPr>
        <p:spPr bwMode="auto">
          <a:prstGeom prst="foldedCorner">
            <a:avLst/>
          </a:prstGeom>
          <a:solidFill>
            <a:schemeClr val="accent5">
              <a:tint val="50000"/>
              <a:satMod val="300000"/>
            </a:schemeClr>
          </a:solidFill>
          <a:ln>
            <a:headEnd/>
            <a:tailEnd/>
          </a:ln>
        </p:spPr>
        <p:style>
          <a:lnRef idx="1">
            <a:schemeClr val="accent5"/>
          </a:lnRef>
          <a:fillRef idx="2">
            <a:schemeClr val="accent5"/>
          </a:fillRef>
          <a:effectRef idx="1">
            <a:schemeClr val="accent5"/>
          </a:effectRef>
          <a:fontRef idx="minor">
            <a:schemeClr val="dk1"/>
          </a:fontRef>
        </p:style>
        <p:txBody>
          <a:bodyPr vert="horz" wrap="square" lIns="91440" tIns="45720" rIns="91440" bIns="45720" numCol="1" anchor="t" anchorCtr="0" compatLnSpc="1">
            <a:prstTxWarp prst="textNoShape">
              <a:avLst/>
            </a:prstTxWarp>
          </a:bodyPr>
          <a:lstStyle/>
          <a:p>
            <a:pPr marL="0" indent="0">
              <a:buNone/>
            </a:pPr>
            <a:r>
              <a:rPr lang="en-US" altLang="ja-JP" sz="1600" b="1" dirty="0" smtClean="0">
                <a:solidFill>
                  <a:srgbClr val="CC00FF"/>
                </a:solidFill>
                <a:latin typeface="Consolas" pitchFamily="49" charset="0"/>
                <a:cs typeface="Consolas" pitchFamily="49" charset="0"/>
              </a:rPr>
              <a:t>public class</a:t>
            </a:r>
            <a:r>
              <a:rPr lang="en-US" altLang="ja-JP" sz="1600" dirty="0" smtClean="0">
                <a:latin typeface="Consolas" pitchFamily="49" charset="0"/>
                <a:cs typeface="Consolas" pitchFamily="49" charset="0"/>
              </a:rPr>
              <a:t> </a:t>
            </a:r>
            <a:r>
              <a:rPr lang="en-US" altLang="ja-JP" sz="1600" dirty="0">
                <a:latin typeface="Consolas" pitchFamily="49" charset="0"/>
                <a:cs typeface="Consolas" pitchFamily="49" charset="0"/>
              </a:rPr>
              <a:t>S</a:t>
            </a:r>
            <a:r>
              <a:rPr lang="en-US" altLang="ja-JP" sz="1600" dirty="0" smtClean="0">
                <a:latin typeface="Consolas" pitchFamily="49" charset="0"/>
                <a:cs typeface="Consolas" pitchFamily="49" charset="0"/>
              </a:rPr>
              <a:t>tock </a:t>
            </a:r>
            <a:r>
              <a:rPr lang="en-US" altLang="ja-JP" sz="1600" b="1" dirty="0" smtClean="0">
                <a:solidFill>
                  <a:srgbClr val="CC00FF"/>
                </a:solidFill>
                <a:latin typeface="Consolas" pitchFamily="49" charset="0"/>
                <a:cs typeface="Consolas" pitchFamily="49" charset="0"/>
              </a:rPr>
              <a:t>extends</a:t>
            </a:r>
            <a:r>
              <a:rPr lang="en-US" altLang="ja-JP" sz="1600" dirty="0" smtClean="0">
                <a:latin typeface="Consolas" pitchFamily="49" charset="0"/>
                <a:cs typeface="Consolas" pitchFamily="49" charset="0"/>
              </a:rPr>
              <a:t> </a:t>
            </a:r>
            <a:r>
              <a:rPr lang="en-US" altLang="ja-JP" sz="1600" dirty="0" err="1" smtClean="0">
                <a:latin typeface="Consolas" pitchFamily="49" charset="0"/>
                <a:cs typeface="Consolas" pitchFamily="49" charset="0"/>
              </a:rPr>
              <a:t>AbstractStock</a:t>
            </a:r>
            <a:r>
              <a:rPr lang="en-US" altLang="ja-JP" sz="1600" dirty="0" smtClean="0">
                <a:latin typeface="Consolas" pitchFamily="49" charset="0"/>
                <a:cs typeface="Consolas" pitchFamily="49" charset="0"/>
              </a:rPr>
              <a:t> {</a:t>
            </a:r>
          </a:p>
          <a:p>
            <a:pPr marL="0" indent="0">
              <a:buNone/>
            </a:pPr>
            <a:r>
              <a:rPr kumimoji="1" lang="en-US" altLang="ja-JP" sz="1600" dirty="0">
                <a:latin typeface="Consolas" pitchFamily="49" charset="0"/>
                <a:cs typeface="Consolas" pitchFamily="49" charset="0"/>
              </a:rPr>
              <a:t> </a:t>
            </a:r>
            <a:r>
              <a:rPr kumimoji="1" lang="en-US" altLang="ja-JP" sz="1600" dirty="0" smtClean="0">
                <a:latin typeface="Consolas" pitchFamily="49" charset="0"/>
                <a:cs typeface="Consolas" pitchFamily="49" charset="0"/>
              </a:rPr>
              <a:t> </a:t>
            </a:r>
            <a:r>
              <a:rPr lang="en-US" altLang="ja-JP" sz="1600" dirty="0" err="1" smtClean="0">
                <a:solidFill>
                  <a:schemeClr val="tx1"/>
                </a:solidFill>
                <a:latin typeface="Consolas" pitchFamily="49" charset="0"/>
                <a:cs typeface="Consolas" pitchFamily="49" charset="0"/>
              </a:rPr>
              <a:t>ProductList</a:t>
            </a:r>
            <a:r>
              <a:rPr kumimoji="1" lang="en-US" altLang="ja-JP" sz="1600" dirty="0" smtClean="0">
                <a:solidFill>
                  <a:srgbClr val="3121FF"/>
                </a:solidFill>
                <a:latin typeface="Consolas" pitchFamily="49" charset="0"/>
                <a:cs typeface="Consolas" pitchFamily="49" charset="0"/>
              </a:rPr>
              <a:t> </a:t>
            </a:r>
            <a:r>
              <a:rPr lang="en-US" altLang="ja-JP" sz="1600" dirty="0" smtClean="0">
                <a:solidFill>
                  <a:srgbClr val="3121FF"/>
                </a:solidFill>
                <a:latin typeface="Consolas" pitchFamily="49" charset="0"/>
                <a:cs typeface="Consolas" pitchFamily="49" charset="0"/>
              </a:rPr>
              <a:t>products</a:t>
            </a:r>
            <a:r>
              <a:rPr kumimoji="1" lang="en-US" altLang="ja-JP" sz="1600" dirty="0" smtClean="0">
                <a:solidFill>
                  <a:srgbClr val="3121FF"/>
                </a:solidFill>
                <a:latin typeface="Consolas" pitchFamily="49" charset="0"/>
                <a:cs typeface="Consolas" pitchFamily="49" charset="0"/>
              </a:rPr>
              <a:t>;</a:t>
            </a:r>
          </a:p>
          <a:p>
            <a:pPr marL="0" indent="0">
              <a:buNone/>
            </a:pPr>
            <a:r>
              <a:rPr lang="en-US" altLang="ja-JP" sz="1600" dirty="0">
                <a:solidFill>
                  <a:srgbClr val="00B0F0"/>
                </a:solidFill>
                <a:latin typeface="Consolas" pitchFamily="49" charset="0"/>
                <a:cs typeface="Consolas" pitchFamily="49" charset="0"/>
              </a:rPr>
              <a:t> </a:t>
            </a:r>
            <a:r>
              <a:rPr lang="en-US" altLang="ja-JP" sz="1600" dirty="0" smtClean="0">
                <a:solidFill>
                  <a:srgbClr val="00B0F0"/>
                </a:solidFill>
                <a:latin typeface="Consolas" pitchFamily="49" charset="0"/>
                <a:cs typeface="Consolas" pitchFamily="49" charset="0"/>
              </a:rPr>
              <a:t> </a:t>
            </a:r>
            <a:r>
              <a:rPr lang="en-US" altLang="ja-JP" sz="1600" dirty="0" smtClean="0">
                <a:solidFill>
                  <a:schemeClr val="accent1">
                    <a:lumMod val="50000"/>
                  </a:schemeClr>
                </a:solidFill>
                <a:latin typeface="Consolas" pitchFamily="49" charset="0"/>
                <a:cs typeface="Consolas" pitchFamily="49" charset="0"/>
              </a:rPr>
              <a:t>/** This method is ...</a:t>
            </a:r>
            <a:r>
              <a:rPr lang="ja-JP" altLang="en-US" sz="1600" dirty="0" smtClean="0">
                <a:solidFill>
                  <a:schemeClr val="accent1">
                    <a:lumMod val="50000"/>
                  </a:schemeClr>
                </a:solidFill>
                <a:latin typeface="Consolas" pitchFamily="49" charset="0"/>
                <a:cs typeface="Consolas" pitchFamily="49" charset="0"/>
              </a:rPr>
              <a:t> </a:t>
            </a:r>
            <a:r>
              <a:rPr lang="en-US" altLang="ja-JP" sz="1600" dirty="0">
                <a:solidFill>
                  <a:schemeClr val="accent1">
                    <a:lumMod val="50000"/>
                  </a:schemeClr>
                </a:solidFill>
                <a:latin typeface="Consolas" pitchFamily="49" charset="0"/>
                <a:cs typeface="Consolas" pitchFamily="49" charset="0"/>
              </a:rPr>
              <a:t>*/</a:t>
            </a:r>
          </a:p>
          <a:p>
            <a:pPr marL="0" indent="0">
              <a:buNone/>
            </a:pPr>
            <a:r>
              <a:rPr lang="en-US" altLang="ja-JP" sz="1600" dirty="0">
                <a:latin typeface="Consolas" pitchFamily="49" charset="0"/>
                <a:cs typeface="Consolas" pitchFamily="49" charset="0"/>
              </a:rPr>
              <a:t>  </a:t>
            </a:r>
            <a:r>
              <a:rPr lang="en-US" altLang="ja-JP" sz="1600" b="1" dirty="0">
                <a:solidFill>
                  <a:srgbClr val="CC00FF"/>
                </a:solidFill>
                <a:latin typeface="Consolas" pitchFamily="49" charset="0"/>
                <a:cs typeface="Consolas" pitchFamily="49" charset="0"/>
              </a:rPr>
              <a:t>public static void </a:t>
            </a:r>
            <a:r>
              <a:rPr lang="en-US" altLang="ja-JP" sz="1600" dirty="0" smtClean="0">
                <a:solidFill>
                  <a:schemeClr val="tx1"/>
                </a:solidFill>
                <a:latin typeface="Consolas" pitchFamily="49" charset="0"/>
                <a:cs typeface="Consolas" pitchFamily="49" charset="0"/>
              </a:rPr>
              <a:t>initialize()  {</a:t>
            </a:r>
          </a:p>
          <a:p>
            <a:pPr marL="0" indent="0">
              <a:buNone/>
            </a:pPr>
            <a:r>
              <a:rPr lang="en-US" altLang="ja-JP" sz="1600" dirty="0">
                <a:solidFill>
                  <a:schemeClr val="tx1"/>
                </a:solidFill>
                <a:latin typeface="Consolas" pitchFamily="49" charset="0"/>
                <a:cs typeface="Consolas" pitchFamily="49" charset="0"/>
              </a:rPr>
              <a:t> </a:t>
            </a:r>
            <a:r>
              <a:rPr lang="en-US" altLang="ja-JP" sz="1600" dirty="0" smtClean="0">
                <a:solidFill>
                  <a:schemeClr val="tx1"/>
                </a:solidFill>
                <a:latin typeface="Consolas" pitchFamily="49" charset="0"/>
                <a:cs typeface="Consolas" pitchFamily="49" charset="0"/>
              </a:rPr>
              <a:t>  </a:t>
            </a:r>
            <a:r>
              <a:rPr lang="en-US" altLang="ja-JP" sz="1600" dirty="0" smtClean="0">
                <a:solidFill>
                  <a:schemeClr val="accent1">
                    <a:lumMod val="50000"/>
                  </a:schemeClr>
                </a:solidFill>
                <a:latin typeface="Consolas" pitchFamily="49" charset="0"/>
                <a:cs typeface="Consolas" pitchFamily="49" charset="0"/>
              </a:rPr>
              <a:t> // initialize list</a:t>
            </a:r>
          </a:p>
          <a:p>
            <a:pPr marL="0" indent="0">
              <a:buNone/>
            </a:pPr>
            <a:r>
              <a:rPr lang="en-US" altLang="ja-JP" sz="1600" dirty="0">
                <a:solidFill>
                  <a:schemeClr val="tx1"/>
                </a:solidFill>
                <a:latin typeface="Consolas" pitchFamily="49" charset="0"/>
                <a:cs typeface="Consolas" pitchFamily="49" charset="0"/>
              </a:rPr>
              <a:t> </a:t>
            </a:r>
            <a:r>
              <a:rPr lang="en-US" altLang="ja-JP" sz="1600" dirty="0" smtClean="0">
                <a:solidFill>
                  <a:schemeClr val="tx1"/>
                </a:solidFill>
                <a:latin typeface="Consolas" pitchFamily="49" charset="0"/>
                <a:cs typeface="Consolas" pitchFamily="49" charset="0"/>
              </a:rPr>
              <a:t>   </a:t>
            </a:r>
            <a:r>
              <a:rPr lang="en-US" altLang="ja-JP" sz="1600" b="1" dirty="0" smtClean="0">
                <a:solidFill>
                  <a:srgbClr val="CC00FF"/>
                </a:solidFill>
                <a:latin typeface="Consolas" pitchFamily="49" charset="0"/>
                <a:cs typeface="Consolas" pitchFamily="49" charset="0"/>
              </a:rPr>
              <a:t>for</a:t>
            </a:r>
            <a:r>
              <a:rPr lang="en-US" altLang="ja-JP" sz="1600" dirty="0" smtClean="0">
                <a:solidFill>
                  <a:schemeClr val="tx1"/>
                </a:solidFill>
                <a:latin typeface="Consolas" pitchFamily="49" charset="0"/>
                <a:cs typeface="Consolas" pitchFamily="49" charset="0"/>
              </a:rPr>
              <a:t> (Product p : </a:t>
            </a:r>
            <a:r>
              <a:rPr lang="en-US" altLang="ja-JP" sz="1600" dirty="0" smtClean="0">
                <a:solidFill>
                  <a:srgbClr val="3121FF"/>
                </a:solidFill>
                <a:latin typeface="Consolas" pitchFamily="49" charset="0"/>
                <a:cs typeface="Consolas" pitchFamily="49" charset="0"/>
              </a:rPr>
              <a:t>products</a:t>
            </a:r>
            <a:r>
              <a:rPr lang="en-US" altLang="ja-JP" sz="1600" dirty="0" smtClean="0">
                <a:solidFill>
                  <a:schemeClr val="tx1"/>
                </a:solidFill>
                <a:latin typeface="Consolas" pitchFamily="49" charset="0"/>
                <a:cs typeface="Consolas" pitchFamily="49" charset="0"/>
              </a:rPr>
              <a:t>) {</a:t>
            </a:r>
          </a:p>
          <a:p>
            <a:pPr marL="0" indent="0">
              <a:buNone/>
            </a:pPr>
            <a:r>
              <a:rPr lang="en-US" altLang="ja-JP" sz="1600" dirty="0" smtClean="0">
                <a:solidFill>
                  <a:schemeClr val="tx1"/>
                </a:solidFill>
                <a:latin typeface="Consolas" pitchFamily="49" charset="0"/>
                <a:cs typeface="Consolas" pitchFamily="49" charset="0"/>
              </a:rPr>
              <a:t>      </a:t>
            </a:r>
            <a:r>
              <a:rPr lang="en-US" altLang="ja-JP" sz="1600" dirty="0" err="1" smtClean="0">
                <a:solidFill>
                  <a:schemeClr val="tx1"/>
                </a:solidFill>
                <a:latin typeface="Consolas" pitchFamily="49" charset="0"/>
                <a:cs typeface="Consolas" pitchFamily="49" charset="0"/>
              </a:rPr>
              <a:t>p.delete</a:t>
            </a:r>
            <a:r>
              <a:rPr lang="en-US" altLang="ja-JP" sz="1600" dirty="0" smtClean="0">
                <a:solidFill>
                  <a:schemeClr val="tx1"/>
                </a:solidFill>
                <a:latin typeface="Consolas" pitchFamily="49" charset="0"/>
                <a:cs typeface="Consolas" pitchFamily="49" charset="0"/>
              </a:rPr>
              <a:t>();</a:t>
            </a:r>
            <a:endParaRPr lang="en-US" altLang="ja-JP" sz="1600" dirty="0">
              <a:solidFill>
                <a:schemeClr val="tx1"/>
              </a:solidFill>
              <a:latin typeface="Consolas" pitchFamily="49" charset="0"/>
              <a:cs typeface="Consolas" pitchFamily="49" charset="0"/>
            </a:endParaRPr>
          </a:p>
          <a:p>
            <a:pPr marL="0" indent="0">
              <a:buNone/>
            </a:pPr>
            <a:r>
              <a:rPr lang="en-US" altLang="ja-JP" sz="1600" dirty="0" smtClean="0">
                <a:solidFill>
                  <a:schemeClr val="tx1"/>
                </a:solidFill>
                <a:latin typeface="Consolas" pitchFamily="49" charset="0"/>
                <a:cs typeface="Consolas" pitchFamily="49" charset="0"/>
              </a:rPr>
              <a:t>    }</a:t>
            </a:r>
          </a:p>
          <a:p>
            <a:pPr marL="0" indent="0">
              <a:buNone/>
            </a:pPr>
            <a:r>
              <a:rPr lang="en-US" altLang="ja-JP" sz="1600" dirty="0">
                <a:solidFill>
                  <a:schemeClr val="tx1"/>
                </a:solidFill>
                <a:latin typeface="Consolas" pitchFamily="49" charset="0"/>
                <a:cs typeface="Consolas" pitchFamily="49" charset="0"/>
              </a:rPr>
              <a:t> </a:t>
            </a:r>
            <a:r>
              <a:rPr lang="en-US" altLang="ja-JP" sz="1600" dirty="0" smtClean="0">
                <a:solidFill>
                  <a:schemeClr val="tx1"/>
                </a:solidFill>
                <a:latin typeface="Consolas" pitchFamily="49" charset="0"/>
                <a:cs typeface="Consolas" pitchFamily="49" charset="0"/>
              </a:rPr>
              <a:t> }</a:t>
            </a:r>
          </a:p>
          <a:p>
            <a:pPr marL="0" indent="0">
              <a:buNone/>
            </a:pPr>
            <a:r>
              <a:rPr lang="en-US" altLang="ja-JP" sz="1600" dirty="0" smtClean="0">
                <a:solidFill>
                  <a:schemeClr val="accent1">
                    <a:lumMod val="50000"/>
                  </a:schemeClr>
                </a:solidFill>
                <a:latin typeface="Consolas" pitchFamily="49" charset="0"/>
                <a:cs typeface="Consolas" pitchFamily="49" charset="0"/>
              </a:rPr>
              <a:t>  /** this method is ...</a:t>
            </a:r>
            <a:r>
              <a:rPr lang="ja-JP" altLang="en-US" sz="1600" dirty="0" smtClean="0">
                <a:solidFill>
                  <a:schemeClr val="accent1">
                    <a:lumMod val="50000"/>
                  </a:schemeClr>
                </a:solidFill>
                <a:latin typeface="Consolas" pitchFamily="49" charset="0"/>
                <a:cs typeface="Consolas" pitchFamily="49" charset="0"/>
              </a:rPr>
              <a:t> </a:t>
            </a:r>
            <a:r>
              <a:rPr lang="en-US" altLang="ja-JP" sz="1600" dirty="0" smtClean="0">
                <a:solidFill>
                  <a:schemeClr val="accent1">
                    <a:lumMod val="50000"/>
                  </a:schemeClr>
                </a:solidFill>
                <a:latin typeface="Consolas" pitchFamily="49" charset="0"/>
                <a:cs typeface="Consolas" pitchFamily="49" charset="0"/>
              </a:rPr>
              <a:t>*/</a:t>
            </a:r>
            <a:endParaRPr lang="en-US" altLang="ja-JP" sz="1600" dirty="0">
              <a:solidFill>
                <a:schemeClr val="accent1">
                  <a:lumMod val="50000"/>
                </a:schemeClr>
              </a:solidFill>
              <a:latin typeface="Consolas" pitchFamily="49" charset="0"/>
              <a:cs typeface="Consolas" pitchFamily="49" charset="0"/>
            </a:endParaRPr>
          </a:p>
          <a:p>
            <a:pPr marL="0" indent="0">
              <a:buNone/>
            </a:pPr>
            <a:r>
              <a:rPr kumimoji="1" lang="en-US" altLang="ja-JP" sz="1600" dirty="0" smtClean="0">
                <a:latin typeface="Consolas" pitchFamily="49" charset="0"/>
                <a:cs typeface="Consolas" pitchFamily="49" charset="0"/>
              </a:rPr>
              <a:t>  </a:t>
            </a:r>
            <a:r>
              <a:rPr kumimoji="1" lang="en-US" altLang="ja-JP" sz="1600" b="1" dirty="0" smtClean="0">
                <a:solidFill>
                  <a:srgbClr val="CC00FF"/>
                </a:solidFill>
                <a:latin typeface="Consolas" pitchFamily="49" charset="0"/>
                <a:cs typeface="Consolas" pitchFamily="49" charset="0"/>
              </a:rPr>
              <a:t>public static void</a:t>
            </a:r>
            <a:r>
              <a:rPr kumimoji="1" lang="en-US" altLang="ja-JP" sz="1600" dirty="0" smtClean="0">
                <a:latin typeface="Consolas" pitchFamily="49" charset="0"/>
                <a:cs typeface="Consolas" pitchFamily="49" charset="0"/>
              </a:rPr>
              <a:t> </a:t>
            </a:r>
            <a:r>
              <a:rPr kumimoji="1" lang="en-US" altLang="ja-JP" sz="1600" dirty="0" err="1" smtClean="0">
                <a:latin typeface="Consolas" pitchFamily="49" charset="0"/>
                <a:cs typeface="Consolas" pitchFamily="49" charset="0"/>
              </a:rPr>
              <a:t>deleteProduct</a:t>
            </a:r>
            <a:r>
              <a:rPr kumimoji="1" lang="en-US" altLang="ja-JP" sz="1600" dirty="0" smtClean="0">
                <a:latin typeface="Consolas" pitchFamily="49" charset="0"/>
                <a:cs typeface="Consolas" pitchFamily="49" charset="0"/>
              </a:rPr>
              <a:t>(String id) {</a:t>
            </a:r>
          </a:p>
          <a:p>
            <a:pPr marL="0" indent="0">
              <a:buNone/>
            </a:pPr>
            <a:r>
              <a:rPr lang="en-US" altLang="ja-JP" sz="1600" dirty="0">
                <a:solidFill>
                  <a:schemeClr val="tx1"/>
                </a:solidFill>
                <a:latin typeface="Consolas" pitchFamily="49" charset="0"/>
                <a:cs typeface="Consolas" pitchFamily="49" charset="0"/>
              </a:rPr>
              <a:t> </a:t>
            </a:r>
            <a:r>
              <a:rPr lang="en-US" altLang="ja-JP" sz="1600" dirty="0" smtClean="0">
                <a:solidFill>
                  <a:schemeClr val="tx1"/>
                </a:solidFill>
                <a:latin typeface="Consolas" pitchFamily="49" charset="0"/>
                <a:cs typeface="Consolas" pitchFamily="49" charset="0"/>
              </a:rPr>
              <a:t>   Product </a:t>
            </a:r>
            <a:r>
              <a:rPr lang="en-US" altLang="ja-JP" sz="1600" dirty="0" err="1" smtClean="0">
                <a:solidFill>
                  <a:schemeClr val="tx1"/>
                </a:solidFill>
                <a:latin typeface="Consolas" pitchFamily="49" charset="0"/>
                <a:cs typeface="Consolas" pitchFamily="49" charset="0"/>
              </a:rPr>
              <a:t>product</a:t>
            </a:r>
            <a:r>
              <a:rPr lang="en-US" altLang="ja-JP" sz="1600" dirty="0" smtClean="0">
                <a:solidFill>
                  <a:schemeClr val="tx1"/>
                </a:solidFill>
                <a:latin typeface="Consolas" pitchFamily="49" charset="0"/>
                <a:cs typeface="Consolas" pitchFamily="49" charset="0"/>
              </a:rPr>
              <a:t> = </a:t>
            </a:r>
            <a:r>
              <a:rPr lang="en-US" altLang="ja-JP" sz="1600" dirty="0" err="1" smtClean="0">
                <a:solidFill>
                  <a:schemeClr val="tx1"/>
                </a:solidFill>
                <a:latin typeface="Consolas" pitchFamily="49" charset="0"/>
                <a:cs typeface="Consolas" pitchFamily="49" charset="0"/>
              </a:rPr>
              <a:t>myProductList.findById</a:t>
            </a:r>
            <a:r>
              <a:rPr lang="en-US" altLang="ja-JP" sz="1600" dirty="0" smtClean="0">
                <a:solidFill>
                  <a:schemeClr val="tx1"/>
                </a:solidFill>
                <a:latin typeface="Consolas" pitchFamily="49" charset="0"/>
                <a:cs typeface="Consolas" pitchFamily="49" charset="0"/>
              </a:rPr>
              <a:t>(id);</a:t>
            </a:r>
          </a:p>
          <a:p>
            <a:pPr marL="0" indent="0">
              <a:buNone/>
            </a:pPr>
            <a:r>
              <a:rPr lang="en-US" altLang="ja-JP" sz="1600" dirty="0">
                <a:solidFill>
                  <a:schemeClr val="tx1"/>
                </a:solidFill>
                <a:latin typeface="Consolas" pitchFamily="49" charset="0"/>
                <a:cs typeface="Consolas" pitchFamily="49" charset="0"/>
              </a:rPr>
              <a:t> </a:t>
            </a:r>
            <a:r>
              <a:rPr lang="en-US" altLang="ja-JP" sz="1600" dirty="0" smtClean="0">
                <a:solidFill>
                  <a:schemeClr val="tx1"/>
                </a:solidFill>
                <a:latin typeface="Consolas" pitchFamily="49" charset="0"/>
                <a:cs typeface="Consolas" pitchFamily="49" charset="0"/>
              </a:rPr>
              <a:t>   </a:t>
            </a:r>
            <a:r>
              <a:rPr lang="en-US" altLang="ja-JP" sz="1600" dirty="0" err="1" smtClean="0">
                <a:solidFill>
                  <a:schemeClr val="tx1"/>
                </a:solidFill>
                <a:latin typeface="Consolas" pitchFamily="49" charset="0"/>
                <a:cs typeface="Consolas" pitchFamily="49" charset="0"/>
              </a:rPr>
              <a:t>product.delete</a:t>
            </a:r>
            <a:r>
              <a:rPr lang="en-US" altLang="ja-JP" sz="1600" dirty="0" smtClean="0">
                <a:solidFill>
                  <a:schemeClr val="tx1"/>
                </a:solidFill>
                <a:latin typeface="Consolas" pitchFamily="49" charset="0"/>
                <a:cs typeface="Consolas" pitchFamily="49" charset="0"/>
              </a:rPr>
              <a:t>();</a:t>
            </a:r>
          </a:p>
          <a:p>
            <a:pPr marL="0" indent="0">
              <a:buNone/>
            </a:pPr>
            <a:r>
              <a:rPr kumimoji="1" lang="en-US" altLang="ja-JP" sz="1600" dirty="0">
                <a:latin typeface="Consolas" pitchFamily="49" charset="0"/>
                <a:cs typeface="Consolas" pitchFamily="49" charset="0"/>
              </a:rPr>
              <a:t> </a:t>
            </a:r>
            <a:r>
              <a:rPr kumimoji="1" lang="en-US" altLang="ja-JP" sz="1600" dirty="0" smtClean="0">
                <a:latin typeface="Consolas" pitchFamily="49" charset="0"/>
                <a:cs typeface="Consolas" pitchFamily="49" charset="0"/>
              </a:rPr>
              <a:t> }</a:t>
            </a:r>
          </a:p>
          <a:p>
            <a:pPr marL="0" indent="0">
              <a:buNone/>
            </a:pPr>
            <a:r>
              <a:rPr kumimoji="1" lang="en-US" altLang="ja-JP" sz="1600" dirty="0" smtClean="0">
                <a:latin typeface="Consolas" pitchFamily="49" charset="0"/>
                <a:cs typeface="Consolas" pitchFamily="49" charset="0"/>
              </a:rPr>
              <a:t>}</a:t>
            </a:r>
          </a:p>
        </p:txBody>
      </p:sp>
      <p:sp>
        <p:nvSpPr>
          <p:cNvPr id="11" name="正方形/長方形 10"/>
          <p:cNvSpPr/>
          <p:nvPr/>
        </p:nvSpPr>
        <p:spPr>
          <a:xfrm>
            <a:off x="683568" y="4221088"/>
            <a:ext cx="5832648" cy="1512168"/>
          </a:xfrm>
          <a:prstGeom prst="rect">
            <a:avLst/>
          </a:prstGeom>
          <a:solidFill>
            <a:schemeClr val="accent5">
              <a:tint val="50000"/>
              <a:satMod val="300000"/>
            </a:schemeClr>
          </a:solidFill>
          <a:ln>
            <a:noFill/>
          </a:ln>
          <a:effectLst/>
        </p:spPr>
        <p:style>
          <a:lnRef idx="1">
            <a:schemeClr val="accent5"/>
          </a:lnRef>
          <a:fillRef idx="2">
            <a:schemeClr val="accent5"/>
          </a:fillRef>
          <a:effectRef idx="1">
            <a:schemeClr val="accent5"/>
          </a:effectRef>
          <a:fontRef idx="minor">
            <a:schemeClr val="dk1"/>
          </a:fontRef>
        </p:style>
        <p:txBody>
          <a:bodyPr rtlCol="0" anchor="ctr"/>
          <a:lstStyle/>
          <a:p>
            <a:r>
              <a:rPr lang="en-US" altLang="ja-JP" sz="1600" dirty="0">
                <a:solidFill>
                  <a:schemeClr val="bg2">
                    <a:lumMod val="60000"/>
                    <a:lumOff val="40000"/>
                  </a:schemeClr>
                </a:solidFill>
                <a:latin typeface="Consolas" pitchFamily="49" charset="0"/>
                <a:cs typeface="Consolas" pitchFamily="49" charset="0"/>
              </a:rPr>
              <a:t>/** this method is ...</a:t>
            </a:r>
            <a:r>
              <a:rPr lang="ja-JP" altLang="en-US" sz="1600" dirty="0">
                <a:solidFill>
                  <a:schemeClr val="bg2">
                    <a:lumMod val="60000"/>
                    <a:lumOff val="40000"/>
                  </a:schemeClr>
                </a:solidFill>
                <a:latin typeface="Consolas" pitchFamily="49" charset="0"/>
                <a:cs typeface="Consolas" pitchFamily="49" charset="0"/>
              </a:rPr>
              <a:t> </a:t>
            </a:r>
            <a:r>
              <a:rPr lang="en-US" altLang="ja-JP" sz="1600" dirty="0">
                <a:solidFill>
                  <a:schemeClr val="bg2">
                    <a:lumMod val="60000"/>
                    <a:lumOff val="40000"/>
                  </a:schemeClr>
                </a:solidFill>
                <a:latin typeface="Consolas" pitchFamily="49" charset="0"/>
                <a:cs typeface="Consolas" pitchFamily="49" charset="0"/>
              </a:rPr>
              <a:t>*/</a:t>
            </a:r>
          </a:p>
          <a:p>
            <a:r>
              <a:rPr lang="en-US" altLang="ja-JP" sz="1600" b="1" dirty="0" smtClean="0">
                <a:solidFill>
                  <a:schemeClr val="bg2">
                    <a:lumMod val="60000"/>
                    <a:lumOff val="40000"/>
                  </a:schemeClr>
                </a:solidFill>
                <a:latin typeface="Consolas" pitchFamily="49" charset="0"/>
                <a:cs typeface="Consolas" pitchFamily="49" charset="0"/>
              </a:rPr>
              <a:t>public </a:t>
            </a:r>
            <a:r>
              <a:rPr lang="en-US" altLang="ja-JP" sz="1600" b="1" dirty="0">
                <a:solidFill>
                  <a:schemeClr val="bg2">
                    <a:lumMod val="60000"/>
                    <a:lumOff val="40000"/>
                  </a:schemeClr>
                </a:solidFill>
                <a:latin typeface="Consolas" pitchFamily="49" charset="0"/>
                <a:cs typeface="Consolas" pitchFamily="49" charset="0"/>
              </a:rPr>
              <a:t>static void</a:t>
            </a:r>
            <a:r>
              <a:rPr lang="en-US" altLang="ja-JP" sz="1600" dirty="0">
                <a:solidFill>
                  <a:schemeClr val="bg2">
                    <a:lumMod val="60000"/>
                    <a:lumOff val="40000"/>
                  </a:schemeClr>
                </a:solidFill>
                <a:latin typeface="Consolas" pitchFamily="49" charset="0"/>
                <a:cs typeface="Consolas" pitchFamily="49" charset="0"/>
              </a:rPr>
              <a:t> </a:t>
            </a:r>
            <a:r>
              <a:rPr lang="en-US" altLang="ja-JP" sz="1600" dirty="0" err="1">
                <a:solidFill>
                  <a:schemeClr val="bg2">
                    <a:lumMod val="60000"/>
                    <a:lumOff val="40000"/>
                  </a:schemeClr>
                </a:solidFill>
                <a:latin typeface="Consolas" pitchFamily="49" charset="0"/>
                <a:cs typeface="Consolas" pitchFamily="49" charset="0"/>
              </a:rPr>
              <a:t>deleteProduct</a:t>
            </a:r>
            <a:r>
              <a:rPr lang="en-US" altLang="ja-JP" sz="1600" dirty="0">
                <a:solidFill>
                  <a:schemeClr val="bg2">
                    <a:lumMod val="60000"/>
                    <a:lumOff val="40000"/>
                  </a:schemeClr>
                </a:solidFill>
                <a:latin typeface="Consolas" pitchFamily="49" charset="0"/>
                <a:cs typeface="Consolas" pitchFamily="49" charset="0"/>
              </a:rPr>
              <a:t>(String id) {</a:t>
            </a:r>
          </a:p>
          <a:p>
            <a:r>
              <a:rPr lang="en-US" altLang="ja-JP" sz="1600" dirty="0" smtClean="0">
                <a:solidFill>
                  <a:schemeClr val="bg2">
                    <a:lumMod val="60000"/>
                    <a:lumOff val="40000"/>
                  </a:schemeClr>
                </a:solidFill>
                <a:latin typeface="Consolas" pitchFamily="49" charset="0"/>
                <a:cs typeface="Consolas" pitchFamily="49" charset="0"/>
              </a:rPr>
              <a:t>  </a:t>
            </a:r>
            <a:r>
              <a:rPr lang="en-US" altLang="ja-JP" sz="1600" dirty="0">
                <a:solidFill>
                  <a:schemeClr val="bg2">
                    <a:lumMod val="60000"/>
                    <a:lumOff val="40000"/>
                  </a:schemeClr>
                </a:solidFill>
                <a:latin typeface="Consolas" pitchFamily="49" charset="0"/>
                <a:cs typeface="Consolas" pitchFamily="49" charset="0"/>
              </a:rPr>
              <a:t>Product </a:t>
            </a:r>
            <a:r>
              <a:rPr lang="en-US" altLang="ja-JP" sz="1600" dirty="0" err="1">
                <a:solidFill>
                  <a:schemeClr val="bg2">
                    <a:lumMod val="60000"/>
                    <a:lumOff val="40000"/>
                  </a:schemeClr>
                </a:solidFill>
                <a:latin typeface="Consolas" pitchFamily="49" charset="0"/>
                <a:cs typeface="Consolas" pitchFamily="49" charset="0"/>
              </a:rPr>
              <a:t>product</a:t>
            </a:r>
            <a:r>
              <a:rPr lang="en-US" altLang="ja-JP" sz="1600" dirty="0">
                <a:solidFill>
                  <a:schemeClr val="bg2">
                    <a:lumMod val="60000"/>
                    <a:lumOff val="40000"/>
                  </a:schemeClr>
                </a:solidFill>
                <a:latin typeface="Consolas" pitchFamily="49" charset="0"/>
                <a:cs typeface="Consolas" pitchFamily="49" charset="0"/>
              </a:rPr>
              <a:t> = </a:t>
            </a:r>
            <a:r>
              <a:rPr lang="en-US" altLang="ja-JP" sz="1600" dirty="0" err="1" smtClean="0">
                <a:solidFill>
                  <a:schemeClr val="bg2">
                    <a:lumMod val="60000"/>
                    <a:lumOff val="40000"/>
                  </a:schemeClr>
                </a:solidFill>
                <a:latin typeface="Consolas" pitchFamily="49" charset="0"/>
                <a:cs typeface="Consolas" pitchFamily="49" charset="0"/>
              </a:rPr>
              <a:t>myProductList.findById</a:t>
            </a:r>
            <a:r>
              <a:rPr lang="en-US" altLang="ja-JP" sz="1600" dirty="0" smtClean="0">
                <a:solidFill>
                  <a:schemeClr val="bg2">
                    <a:lumMod val="60000"/>
                    <a:lumOff val="40000"/>
                  </a:schemeClr>
                </a:solidFill>
                <a:latin typeface="Consolas" pitchFamily="49" charset="0"/>
                <a:cs typeface="Consolas" pitchFamily="49" charset="0"/>
              </a:rPr>
              <a:t>(id</a:t>
            </a:r>
            <a:r>
              <a:rPr lang="en-US" altLang="ja-JP" sz="1600" dirty="0">
                <a:solidFill>
                  <a:schemeClr val="bg2">
                    <a:lumMod val="60000"/>
                    <a:lumOff val="40000"/>
                  </a:schemeClr>
                </a:solidFill>
                <a:latin typeface="Consolas" pitchFamily="49" charset="0"/>
                <a:cs typeface="Consolas" pitchFamily="49" charset="0"/>
              </a:rPr>
              <a:t>);</a:t>
            </a:r>
          </a:p>
          <a:p>
            <a:r>
              <a:rPr lang="en-US" altLang="ja-JP" sz="1600" dirty="0" smtClean="0">
                <a:solidFill>
                  <a:schemeClr val="bg2">
                    <a:lumMod val="60000"/>
                    <a:lumOff val="40000"/>
                  </a:schemeClr>
                </a:solidFill>
                <a:latin typeface="Consolas" pitchFamily="49" charset="0"/>
                <a:cs typeface="Consolas" pitchFamily="49" charset="0"/>
              </a:rPr>
              <a:t>  </a:t>
            </a:r>
            <a:r>
              <a:rPr lang="en-US" altLang="ja-JP" sz="1600" dirty="0" err="1">
                <a:solidFill>
                  <a:schemeClr val="bg2">
                    <a:lumMod val="60000"/>
                    <a:lumOff val="40000"/>
                  </a:schemeClr>
                </a:solidFill>
                <a:latin typeface="Consolas" pitchFamily="49" charset="0"/>
                <a:cs typeface="Consolas" pitchFamily="49" charset="0"/>
              </a:rPr>
              <a:t>product.delete</a:t>
            </a:r>
            <a:r>
              <a:rPr lang="en-US" altLang="ja-JP" sz="1600" dirty="0">
                <a:solidFill>
                  <a:schemeClr val="bg2">
                    <a:lumMod val="60000"/>
                    <a:lumOff val="40000"/>
                  </a:schemeClr>
                </a:solidFill>
                <a:latin typeface="Consolas" pitchFamily="49" charset="0"/>
                <a:cs typeface="Consolas" pitchFamily="49" charset="0"/>
              </a:rPr>
              <a:t>();</a:t>
            </a:r>
          </a:p>
          <a:p>
            <a:r>
              <a:rPr lang="en-US" altLang="ja-JP" sz="1600" dirty="0" smtClean="0">
                <a:solidFill>
                  <a:schemeClr val="bg2">
                    <a:lumMod val="60000"/>
                    <a:lumOff val="40000"/>
                  </a:schemeClr>
                </a:solidFill>
                <a:latin typeface="Consolas" pitchFamily="49" charset="0"/>
                <a:cs typeface="Consolas" pitchFamily="49" charset="0"/>
              </a:rPr>
              <a:t>}</a:t>
            </a:r>
            <a:endParaRPr lang="en-US" altLang="ja-JP" sz="1600" dirty="0">
              <a:solidFill>
                <a:schemeClr val="bg2">
                  <a:lumMod val="60000"/>
                  <a:lumOff val="40000"/>
                </a:schemeClr>
              </a:solidFill>
              <a:latin typeface="Consolas" pitchFamily="49" charset="0"/>
              <a:cs typeface="Consolas" pitchFamily="49" charset="0"/>
            </a:endParaRPr>
          </a:p>
        </p:txBody>
      </p:sp>
      <p:sp>
        <p:nvSpPr>
          <p:cNvPr id="10" name="正方形/長方形 9"/>
          <p:cNvSpPr/>
          <p:nvPr/>
        </p:nvSpPr>
        <p:spPr>
          <a:xfrm>
            <a:off x="899592" y="2767037"/>
            <a:ext cx="2304256" cy="360040"/>
          </a:xfrm>
          <a:prstGeom prst="rect">
            <a:avLst/>
          </a:prstGeom>
          <a:solidFill>
            <a:schemeClr val="accent5">
              <a:tint val="50000"/>
              <a:satMod val="300000"/>
            </a:schemeClr>
          </a:solidFill>
          <a:ln>
            <a:noFill/>
          </a:ln>
          <a:effectLst/>
        </p:spPr>
        <p:style>
          <a:lnRef idx="1">
            <a:schemeClr val="accent5"/>
          </a:lnRef>
          <a:fillRef idx="2">
            <a:schemeClr val="accent5"/>
          </a:fillRef>
          <a:effectRef idx="1">
            <a:schemeClr val="accent5"/>
          </a:effectRef>
          <a:fontRef idx="minor">
            <a:schemeClr val="dk1"/>
          </a:fontRef>
        </p:style>
        <p:txBody>
          <a:bodyPr rtlCol="0" anchor="ctr"/>
          <a:lstStyle/>
          <a:p>
            <a:r>
              <a:rPr lang="en-US" altLang="ja-JP" sz="1600" dirty="0">
                <a:solidFill>
                  <a:schemeClr val="bg2">
                    <a:lumMod val="60000"/>
                    <a:lumOff val="40000"/>
                  </a:schemeClr>
                </a:solidFill>
                <a:latin typeface="Consolas" pitchFamily="49" charset="0"/>
                <a:cs typeface="Consolas" pitchFamily="49" charset="0"/>
              </a:rPr>
              <a:t>// initialize </a:t>
            </a:r>
            <a:r>
              <a:rPr lang="en-US" altLang="ja-JP" sz="1600" dirty="0" smtClean="0">
                <a:solidFill>
                  <a:schemeClr val="bg2">
                    <a:lumMod val="60000"/>
                    <a:lumOff val="40000"/>
                  </a:schemeClr>
                </a:solidFill>
                <a:latin typeface="Consolas" pitchFamily="49" charset="0"/>
                <a:cs typeface="Consolas" pitchFamily="49" charset="0"/>
              </a:rPr>
              <a:t>list</a:t>
            </a:r>
            <a:endParaRPr lang="en-US" altLang="ja-JP" sz="1600" dirty="0">
              <a:solidFill>
                <a:schemeClr val="bg2">
                  <a:lumMod val="60000"/>
                  <a:lumOff val="40000"/>
                </a:schemeClr>
              </a:solidFill>
              <a:latin typeface="Consolas" pitchFamily="49" charset="0"/>
              <a:cs typeface="Consolas" pitchFamily="49" charset="0"/>
            </a:endParaRPr>
          </a:p>
        </p:txBody>
      </p:sp>
      <p:sp>
        <p:nvSpPr>
          <p:cNvPr id="12" name="正方形/長方形 11"/>
          <p:cNvSpPr/>
          <p:nvPr/>
        </p:nvSpPr>
        <p:spPr>
          <a:xfrm>
            <a:off x="2771800" y="2492896"/>
            <a:ext cx="1584176" cy="288032"/>
          </a:xfrm>
          <a:prstGeom prst="rect">
            <a:avLst/>
          </a:prstGeom>
          <a:solidFill>
            <a:schemeClr val="accent5">
              <a:tint val="50000"/>
              <a:satMod val="300000"/>
            </a:schemeClr>
          </a:solidFill>
          <a:ln>
            <a:noFill/>
          </a:ln>
          <a:effectLst/>
        </p:spPr>
        <p:style>
          <a:lnRef idx="1">
            <a:schemeClr val="accent5"/>
          </a:lnRef>
          <a:fillRef idx="2">
            <a:schemeClr val="accent5"/>
          </a:fillRef>
          <a:effectRef idx="1">
            <a:schemeClr val="accent5"/>
          </a:effectRef>
          <a:fontRef idx="minor">
            <a:schemeClr val="dk1"/>
          </a:fontRef>
        </p:style>
        <p:txBody>
          <a:bodyPr rtlCol="0" anchor="ctr"/>
          <a:lstStyle/>
          <a:p>
            <a:pPr algn="ctr"/>
            <a:r>
              <a:rPr lang="en-US" altLang="ja-JP" sz="1600" dirty="0" smtClean="0">
                <a:solidFill>
                  <a:schemeClr val="bg2">
                    <a:lumMod val="60000"/>
                    <a:lumOff val="40000"/>
                  </a:schemeClr>
                </a:solidFill>
                <a:latin typeface="Consolas" pitchFamily="49" charset="0"/>
                <a:cs typeface="Consolas" pitchFamily="49" charset="0"/>
              </a:rPr>
              <a:t>initialize()</a:t>
            </a:r>
            <a:endParaRPr kumimoji="1" lang="ja-JP" altLang="en-US" dirty="0">
              <a:solidFill>
                <a:schemeClr val="bg2">
                  <a:lumMod val="60000"/>
                  <a:lumOff val="40000"/>
                </a:schemeClr>
              </a:solidFill>
              <a:latin typeface="Consolas" pitchFamily="49" charset="0"/>
              <a:cs typeface="Consolas" pitchFamily="49" charset="0"/>
            </a:endParaRPr>
          </a:p>
        </p:txBody>
      </p:sp>
      <p:sp>
        <p:nvSpPr>
          <p:cNvPr id="16" name="正方形/長方形 15"/>
          <p:cNvSpPr/>
          <p:nvPr/>
        </p:nvSpPr>
        <p:spPr>
          <a:xfrm>
            <a:off x="683568" y="2208395"/>
            <a:ext cx="3306259" cy="288032"/>
          </a:xfrm>
          <a:prstGeom prst="rect">
            <a:avLst/>
          </a:prstGeom>
          <a:solidFill>
            <a:schemeClr val="accent5">
              <a:tint val="50000"/>
              <a:satMod val="300000"/>
            </a:schemeClr>
          </a:solidFill>
          <a:ln>
            <a:noFill/>
          </a:ln>
          <a:effectLst/>
        </p:spPr>
        <p:style>
          <a:lnRef idx="1">
            <a:schemeClr val="accent5"/>
          </a:lnRef>
          <a:fillRef idx="2">
            <a:schemeClr val="accent5"/>
          </a:fillRef>
          <a:effectRef idx="1">
            <a:schemeClr val="accent5"/>
          </a:effectRef>
          <a:fontRef idx="minor">
            <a:schemeClr val="dk1"/>
          </a:fontRef>
        </p:style>
        <p:txBody>
          <a:bodyPr rtlCol="0" anchor="ctr"/>
          <a:lstStyle/>
          <a:p>
            <a:r>
              <a:rPr lang="en-US" altLang="ja-JP" sz="1600" dirty="0">
                <a:solidFill>
                  <a:schemeClr val="bg1">
                    <a:lumMod val="75000"/>
                  </a:schemeClr>
                </a:solidFill>
                <a:latin typeface="Consolas" pitchFamily="49" charset="0"/>
                <a:cs typeface="Consolas" pitchFamily="49" charset="0"/>
              </a:rPr>
              <a:t>/** This method is ...</a:t>
            </a:r>
            <a:r>
              <a:rPr lang="ja-JP" altLang="en-US" sz="1600" dirty="0">
                <a:solidFill>
                  <a:schemeClr val="bg1">
                    <a:lumMod val="75000"/>
                  </a:schemeClr>
                </a:solidFill>
                <a:latin typeface="Consolas" pitchFamily="49" charset="0"/>
                <a:cs typeface="Consolas" pitchFamily="49" charset="0"/>
              </a:rPr>
              <a:t> </a:t>
            </a:r>
            <a:r>
              <a:rPr lang="en-US" altLang="ja-JP" sz="1600" dirty="0">
                <a:solidFill>
                  <a:schemeClr val="bg1">
                    <a:lumMod val="75000"/>
                  </a:schemeClr>
                </a:solidFill>
                <a:latin typeface="Consolas" pitchFamily="49" charset="0"/>
                <a:cs typeface="Consolas" pitchFamily="49" charset="0"/>
              </a:rPr>
              <a:t>*/</a:t>
            </a:r>
          </a:p>
        </p:txBody>
      </p:sp>
      <p:sp>
        <p:nvSpPr>
          <p:cNvPr id="6" name="タイトル 5"/>
          <p:cNvSpPr>
            <a:spLocks noGrp="1"/>
          </p:cNvSpPr>
          <p:nvPr>
            <p:ph type="title"/>
          </p:nvPr>
        </p:nvSpPr>
        <p:spPr/>
        <p:txBody>
          <a:bodyPr/>
          <a:lstStyle/>
          <a:p>
            <a:r>
              <a:rPr lang="ja-JP" altLang="en-US" dirty="0"/>
              <a:t>課題</a:t>
            </a:r>
            <a:r>
              <a:rPr kumimoji="1" lang="ja-JP" altLang="en-US" dirty="0" smtClean="0"/>
              <a:t>作成方法</a:t>
            </a:r>
            <a:endParaRPr kumimoji="1" lang="ja-JP" altLang="en-US" dirty="0"/>
          </a:p>
        </p:txBody>
      </p:sp>
      <p:sp>
        <p:nvSpPr>
          <p:cNvPr id="5" name="スライド番号プレースホルダー 4"/>
          <p:cNvSpPr>
            <a:spLocks noGrp="1"/>
          </p:cNvSpPr>
          <p:nvPr>
            <p:ph type="sldNum" sz="quarter" idx="12"/>
          </p:nvPr>
        </p:nvSpPr>
        <p:spPr/>
        <p:txBody>
          <a:bodyPr/>
          <a:lstStyle/>
          <a:p>
            <a:fld id="{D8657F4F-EEBE-40D0-AA0E-86B01611ED6E}" type="slidenum">
              <a:rPr kumimoji="1" lang="ja-JP" altLang="en-US" smtClean="0"/>
              <a:t>14</a:t>
            </a:fld>
            <a:endParaRPr kumimoji="1" lang="ja-JP" altLang="en-US"/>
          </a:p>
        </p:txBody>
      </p:sp>
      <p:sp>
        <p:nvSpPr>
          <p:cNvPr id="13" name="線吹き出し 1 (枠付き) 12"/>
          <p:cNvSpPr/>
          <p:nvPr/>
        </p:nvSpPr>
        <p:spPr>
          <a:xfrm>
            <a:off x="5012432" y="3149352"/>
            <a:ext cx="2304256" cy="612648"/>
          </a:xfrm>
          <a:prstGeom prst="borderCallout1">
            <a:avLst>
              <a:gd name="adj1" fmla="val 80137"/>
              <a:gd name="adj2" fmla="val -7992"/>
              <a:gd name="adj3" fmla="val 178702"/>
              <a:gd name="adj4" fmla="val -52981"/>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kumimoji="1" lang="ja-JP" altLang="en-US" dirty="0" smtClean="0"/>
              <a:t>課題以外のメソッドとそのコメントを削除</a:t>
            </a:r>
            <a:endParaRPr kumimoji="1" lang="ja-JP" altLang="en-US" dirty="0"/>
          </a:p>
        </p:txBody>
      </p:sp>
      <p:sp>
        <p:nvSpPr>
          <p:cNvPr id="9" name="線吹き出し 1 (枠付き) 8"/>
          <p:cNvSpPr/>
          <p:nvPr/>
        </p:nvSpPr>
        <p:spPr>
          <a:xfrm>
            <a:off x="4860032" y="2996952"/>
            <a:ext cx="2664296" cy="612648"/>
          </a:xfrm>
          <a:prstGeom prst="borderCallout1">
            <a:avLst>
              <a:gd name="adj1" fmla="val 18750"/>
              <a:gd name="adj2" fmla="val -8333"/>
              <a:gd name="adj3" fmla="val -25920"/>
              <a:gd name="adj4" fmla="val -57077"/>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kumimoji="1" lang="ja-JP" altLang="en-US" dirty="0" smtClean="0"/>
              <a:t>課題とするメソッドの名前</a:t>
            </a:r>
            <a:endParaRPr kumimoji="1" lang="en-US" altLang="ja-JP" dirty="0" smtClean="0"/>
          </a:p>
          <a:p>
            <a:pPr algn="ctr"/>
            <a:r>
              <a:rPr lang="ja-JP" altLang="en-US" dirty="0" smtClean="0"/>
              <a:t>とそのコメント</a:t>
            </a:r>
            <a:r>
              <a:rPr kumimoji="1" lang="ja-JP" altLang="en-US" dirty="0" smtClean="0"/>
              <a:t>を削除</a:t>
            </a:r>
            <a:endParaRPr kumimoji="1" lang="ja-JP" altLang="en-US" dirty="0"/>
          </a:p>
        </p:txBody>
      </p:sp>
      <p:sp>
        <p:nvSpPr>
          <p:cNvPr id="7" name="線吹き出し 1 (枠付き) 6"/>
          <p:cNvSpPr/>
          <p:nvPr/>
        </p:nvSpPr>
        <p:spPr>
          <a:xfrm>
            <a:off x="4860032" y="2996952"/>
            <a:ext cx="2304256" cy="612648"/>
          </a:xfrm>
          <a:prstGeom prst="borderCallout1">
            <a:avLst>
              <a:gd name="adj1" fmla="val 25972"/>
              <a:gd name="adj2" fmla="val -7992"/>
              <a:gd name="adj3" fmla="val -5458"/>
              <a:gd name="adj4" fmla="val -66102"/>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kumimoji="1" lang="ja-JP" altLang="en-US" dirty="0" smtClean="0"/>
              <a:t>課題の動詞を含んだ</a:t>
            </a:r>
            <a:endParaRPr kumimoji="1" lang="en-US" altLang="ja-JP" dirty="0" smtClean="0"/>
          </a:p>
          <a:p>
            <a:pPr algn="ctr"/>
            <a:r>
              <a:rPr lang="ja-JP" altLang="en-US" dirty="0"/>
              <a:t>コメント</a:t>
            </a:r>
            <a:r>
              <a:rPr lang="ja-JP" altLang="en-US" dirty="0" smtClean="0"/>
              <a:t>を</a:t>
            </a:r>
            <a:r>
              <a:rPr lang="ja-JP" altLang="en-US" dirty="0"/>
              <a:t>削除</a:t>
            </a:r>
            <a:endParaRPr kumimoji="1" lang="ja-JP" altLang="en-US" dirty="0"/>
          </a:p>
        </p:txBody>
      </p:sp>
      <p:cxnSp>
        <p:nvCxnSpPr>
          <p:cNvPr id="3" name="直線コネクタ 2"/>
          <p:cNvCxnSpPr/>
          <p:nvPr/>
        </p:nvCxnSpPr>
        <p:spPr>
          <a:xfrm>
            <a:off x="1259632" y="3068960"/>
            <a:ext cx="1224136" cy="0"/>
          </a:xfrm>
          <a:prstGeom prst="line">
            <a:avLst/>
          </a:prstGeom>
          <a:ln>
            <a:solidFill>
              <a:srgbClr val="FF0000"/>
            </a:solidFill>
          </a:ln>
        </p:spPr>
        <p:style>
          <a:lnRef idx="3">
            <a:schemeClr val="accent2"/>
          </a:lnRef>
          <a:fillRef idx="0">
            <a:schemeClr val="accent2"/>
          </a:fillRef>
          <a:effectRef idx="2">
            <a:schemeClr val="accent2"/>
          </a:effectRef>
          <a:fontRef idx="minor">
            <a:schemeClr val="tx1"/>
          </a:fontRef>
        </p:style>
      </p:cxnSp>
      <p:sp>
        <p:nvSpPr>
          <p:cNvPr id="17" name="Document"/>
          <p:cNvSpPr txBox="1">
            <a:spLocks noEditPoints="1" noChangeArrowheads="1"/>
          </p:cNvSpPr>
          <p:nvPr/>
        </p:nvSpPr>
        <p:spPr bwMode="auto">
          <a:xfrm>
            <a:off x="467544" y="1596772"/>
            <a:ext cx="8229600" cy="4525963"/>
          </a:xfrm>
          <a:prstGeom prst="foldedCorner">
            <a:avLst/>
          </a:prstGeom>
          <a:solidFill>
            <a:schemeClr val="accent5">
              <a:tint val="50000"/>
              <a:satMod val="300000"/>
            </a:schemeClr>
          </a:solidFill>
          <a:ln w="9525" cap="flat" cmpd="sng" algn="ctr">
            <a:solidFill>
              <a:schemeClr val="accent5">
                <a:shade val="95000"/>
                <a:satMod val="105000"/>
              </a:schemeClr>
            </a:solidFill>
            <a:prstDash val="solid"/>
            <a:miter lim="800000"/>
            <a:headEnd/>
            <a:tailEnd/>
          </a:ln>
        </p:spPr>
        <p:style>
          <a:lnRef idx="1">
            <a:schemeClr val="accent5"/>
          </a:lnRef>
          <a:fillRef idx="2">
            <a:schemeClr val="accent5"/>
          </a:fillRef>
          <a:effectRef idx="1">
            <a:schemeClr val="accent5"/>
          </a:effectRef>
          <a:fontRef idx="minor">
            <a:schemeClr val="dk1"/>
          </a:fontRef>
        </p:style>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har char="•"/>
              <a:defRPr kumimoji="1" sz="3200">
                <a:solidFill>
                  <a:schemeClr val="dk1"/>
                </a:solidFill>
                <a:latin typeface="+mn-lt"/>
                <a:ea typeface="+mn-ea"/>
                <a:cs typeface="+mn-cs"/>
              </a:defRPr>
            </a:lvl1pPr>
            <a:lvl2pPr marL="742950" indent="-285750" algn="l" rtl="0" eaLnBrk="1" fontAlgn="base" hangingPunct="1">
              <a:spcBef>
                <a:spcPct val="20000"/>
              </a:spcBef>
              <a:spcAft>
                <a:spcPct val="0"/>
              </a:spcAft>
              <a:buChar char="–"/>
              <a:defRPr kumimoji="1" sz="2800">
                <a:solidFill>
                  <a:schemeClr val="dk1"/>
                </a:solidFill>
                <a:latin typeface="+mn-lt"/>
                <a:ea typeface="+mn-ea"/>
                <a:cs typeface="+mn-cs"/>
              </a:defRPr>
            </a:lvl2pPr>
            <a:lvl3pPr marL="1143000" indent="-228600" algn="l" rtl="0" eaLnBrk="1" fontAlgn="base" hangingPunct="1">
              <a:spcBef>
                <a:spcPct val="20000"/>
              </a:spcBef>
              <a:spcAft>
                <a:spcPct val="0"/>
              </a:spcAft>
              <a:buChar char="•"/>
              <a:defRPr kumimoji="1" sz="2400">
                <a:solidFill>
                  <a:schemeClr val="dk1"/>
                </a:solidFill>
                <a:latin typeface="+mn-lt"/>
                <a:ea typeface="+mn-ea"/>
                <a:cs typeface="+mn-cs"/>
              </a:defRPr>
            </a:lvl3pPr>
            <a:lvl4pPr marL="1600200" indent="-228600" algn="l" rtl="0" eaLnBrk="1" fontAlgn="base" hangingPunct="1">
              <a:spcBef>
                <a:spcPct val="20000"/>
              </a:spcBef>
              <a:spcAft>
                <a:spcPct val="0"/>
              </a:spcAft>
              <a:buChar char="–"/>
              <a:defRPr kumimoji="1" sz="2000">
                <a:solidFill>
                  <a:schemeClr val="dk1"/>
                </a:solidFill>
                <a:latin typeface="+mn-lt"/>
                <a:ea typeface="+mn-ea"/>
                <a:cs typeface="+mn-cs"/>
              </a:defRPr>
            </a:lvl4pPr>
            <a:lvl5pPr marL="2057400" indent="-228600" algn="l" rtl="0" eaLnBrk="1" fontAlgn="base" hangingPunct="1">
              <a:spcBef>
                <a:spcPct val="20000"/>
              </a:spcBef>
              <a:spcAft>
                <a:spcPct val="0"/>
              </a:spcAft>
              <a:buChar char="»"/>
              <a:defRPr kumimoji="1" sz="2000">
                <a:solidFill>
                  <a:schemeClr val="dk1"/>
                </a:solidFill>
                <a:latin typeface="+mn-lt"/>
                <a:ea typeface="+mn-ea"/>
                <a:cs typeface="+mn-cs"/>
              </a:defRPr>
            </a:lvl5pPr>
            <a:lvl6pPr marL="2514600" indent="-228600" algn="l" rtl="0" eaLnBrk="1" fontAlgn="base" hangingPunct="1">
              <a:spcBef>
                <a:spcPct val="20000"/>
              </a:spcBef>
              <a:spcAft>
                <a:spcPct val="0"/>
              </a:spcAft>
              <a:buChar char="»"/>
              <a:defRPr kumimoji="1" sz="2000">
                <a:solidFill>
                  <a:schemeClr val="dk1"/>
                </a:solidFill>
                <a:latin typeface="+mn-lt"/>
                <a:ea typeface="+mn-ea"/>
                <a:cs typeface="+mn-cs"/>
              </a:defRPr>
            </a:lvl6pPr>
            <a:lvl7pPr marL="2971800" indent="-228600" algn="l" rtl="0" eaLnBrk="1" fontAlgn="base" hangingPunct="1">
              <a:spcBef>
                <a:spcPct val="20000"/>
              </a:spcBef>
              <a:spcAft>
                <a:spcPct val="0"/>
              </a:spcAft>
              <a:buChar char="»"/>
              <a:defRPr kumimoji="1" sz="2000">
                <a:solidFill>
                  <a:schemeClr val="dk1"/>
                </a:solidFill>
                <a:latin typeface="+mn-lt"/>
                <a:ea typeface="+mn-ea"/>
                <a:cs typeface="+mn-cs"/>
              </a:defRPr>
            </a:lvl7pPr>
            <a:lvl8pPr marL="3429000" indent="-228600" algn="l" rtl="0" eaLnBrk="1" fontAlgn="base" hangingPunct="1">
              <a:spcBef>
                <a:spcPct val="20000"/>
              </a:spcBef>
              <a:spcAft>
                <a:spcPct val="0"/>
              </a:spcAft>
              <a:buChar char="»"/>
              <a:defRPr kumimoji="1" sz="2000">
                <a:solidFill>
                  <a:schemeClr val="dk1"/>
                </a:solidFill>
                <a:latin typeface="+mn-lt"/>
                <a:ea typeface="+mn-ea"/>
                <a:cs typeface="+mn-cs"/>
              </a:defRPr>
            </a:lvl8pPr>
            <a:lvl9pPr marL="3886200" indent="-228600" algn="l" rtl="0" eaLnBrk="1" fontAlgn="base" hangingPunct="1">
              <a:spcBef>
                <a:spcPct val="20000"/>
              </a:spcBef>
              <a:spcAft>
                <a:spcPct val="0"/>
              </a:spcAft>
              <a:buChar char="»"/>
              <a:defRPr kumimoji="1" sz="2000">
                <a:solidFill>
                  <a:schemeClr val="dk1"/>
                </a:solidFill>
                <a:latin typeface="+mn-lt"/>
                <a:ea typeface="+mn-ea"/>
                <a:cs typeface="+mn-cs"/>
              </a:defRPr>
            </a:lvl9pPr>
          </a:lstStyle>
          <a:p>
            <a:pPr marL="0" indent="0">
              <a:buFontTx/>
              <a:buNone/>
            </a:pPr>
            <a:r>
              <a:rPr lang="en-US" altLang="ja-JP" sz="1600" b="1" dirty="0" smtClean="0">
                <a:solidFill>
                  <a:srgbClr val="CC00FF"/>
                </a:solidFill>
                <a:latin typeface="Consolas" pitchFamily="49" charset="0"/>
                <a:cs typeface="Consolas" pitchFamily="49" charset="0"/>
              </a:rPr>
              <a:t>public class</a:t>
            </a:r>
            <a:r>
              <a:rPr lang="en-US" altLang="ja-JP" sz="1600" dirty="0" smtClean="0">
                <a:latin typeface="Consolas" pitchFamily="49" charset="0"/>
                <a:cs typeface="Consolas" pitchFamily="49" charset="0"/>
              </a:rPr>
              <a:t> Stock </a:t>
            </a:r>
            <a:r>
              <a:rPr lang="en-US" altLang="ja-JP" sz="1600" b="1" dirty="0" smtClean="0">
                <a:solidFill>
                  <a:srgbClr val="CC00FF"/>
                </a:solidFill>
                <a:latin typeface="Consolas" pitchFamily="49" charset="0"/>
                <a:cs typeface="Consolas" pitchFamily="49" charset="0"/>
              </a:rPr>
              <a:t>extends</a:t>
            </a:r>
            <a:r>
              <a:rPr lang="en-US" altLang="ja-JP" sz="1600" dirty="0" smtClean="0">
                <a:latin typeface="Consolas" pitchFamily="49" charset="0"/>
                <a:cs typeface="Consolas" pitchFamily="49" charset="0"/>
              </a:rPr>
              <a:t> </a:t>
            </a:r>
            <a:r>
              <a:rPr lang="en-US" altLang="ja-JP" sz="1600" dirty="0" err="1" smtClean="0">
                <a:latin typeface="Consolas" pitchFamily="49" charset="0"/>
                <a:cs typeface="Consolas" pitchFamily="49" charset="0"/>
              </a:rPr>
              <a:t>AbstractStock</a:t>
            </a:r>
            <a:r>
              <a:rPr lang="en-US" altLang="ja-JP" sz="1600" dirty="0" smtClean="0">
                <a:latin typeface="Consolas" pitchFamily="49" charset="0"/>
                <a:cs typeface="Consolas" pitchFamily="49" charset="0"/>
              </a:rPr>
              <a:t> {</a:t>
            </a:r>
          </a:p>
          <a:p>
            <a:pPr marL="0" indent="0">
              <a:buFontTx/>
              <a:buNone/>
            </a:pPr>
            <a:r>
              <a:rPr lang="en-US" altLang="ja-JP" sz="1600" dirty="0" smtClean="0">
                <a:latin typeface="Consolas" pitchFamily="49" charset="0"/>
                <a:cs typeface="Consolas" pitchFamily="49" charset="0"/>
              </a:rPr>
              <a:t>  </a:t>
            </a:r>
            <a:r>
              <a:rPr lang="en-US" altLang="ja-JP" sz="1600" dirty="0" err="1" smtClean="0">
                <a:solidFill>
                  <a:schemeClr val="tx1"/>
                </a:solidFill>
                <a:latin typeface="Consolas" pitchFamily="49" charset="0"/>
                <a:cs typeface="Consolas" pitchFamily="49" charset="0"/>
              </a:rPr>
              <a:t>ProductList</a:t>
            </a:r>
            <a:r>
              <a:rPr lang="en-US" altLang="ja-JP" sz="1600" dirty="0" smtClean="0">
                <a:solidFill>
                  <a:srgbClr val="3121FF"/>
                </a:solidFill>
                <a:latin typeface="Consolas" pitchFamily="49" charset="0"/>
                <a:cs typeface="Consolas" pitchFamily="49" charset="0"/>
              </a:rPr>
              <a:t> products;</a:t>
            </a:r>
          </a:p>
          <a:p>
            <a:pPr marL="0" indent="0">
              <a:buFontTx/>
              <a:buNone/>
            </a:pPr>
            <a:endParaRPr lang="en-US" altLang="ja-JP" sz="1600" dirty="0" smtClean="0">
              <a:solidFill>
                <a:schemeClr val="accent1">
                  <a:lumMod val="50000"/>
                </a:schemeClr>
              </a:solidFill>
              <a:latin typeface="Consolas" pitchFamily="49" charset="0"/>
              <a:cs typeface="Consolas" pitchFamily="49" charset="0"/>
            </a:endParaRPr>
          </a:p>
          <a:p>
            <a:pPr marL="0" indent="0">
              <a:buFontTx/>
              <a:buNone/>
            </a:pPr>
            <a:r>
              <a:rPr lang="en-US" altLang="ja-JP" sz="1600" dirty="0" smtClean="0">
                <a:latin typeface="Consolas" pitchFamily="49" charset="0"/>
                <a:cs typeface="Consolas" pitchFamily="49" charset="0"/>
              </a:rPr>
              <a:t>  </a:t>
            </a:r>
            <a:r>
              <a:rPr lang="en-US" altLang="ja-JP" sz="1600" b="1" dirty="0" smtClean="0">
                <a:solidFill>
                  <a:srgbClr val="CC00FF"/>
                </a:solidFill>
                <a:latin typeface="Consolas" pitchFamily="49" charset="0"/>
                <a:cs typeface="Consolas" pitchFamily="49" charset="0"/>
              </a:rPr>
              <a:t>public static void </a:t>
            </a:r>
            <a:r>
              <a:rPr lang="en-US" altLang="ja-JP" sz="1600" dirty="0" smtClean="0">
                <a:solidFill>
                  <a:schemeClr val="tx1"/>
                </a:solidFill>
                <a:latin typeface="Consolas" pitchFamily="49" charset="0"/>
                <a:cs typeface="Consolas" pitchFamily="49" charset="0"/>
              </a:rPr>
              <a:t>              {</a:t>
            </a:r>
          </a:p>
          <a:p>
            <a:pPr marL="0" indent="0">
              <a:buFontTx/>
              <a:buNone/>
            </a:pPr>
            <a:endParaRPr lang="en-US" altLang="ja-JP" sz="1600" b="1" dirty="0" smtClean="0">
              <a:solidFill>
                <a:srgbClr val="CC00FF"/>
              </a:solidFill>
              <a:latin typeface="Consolas" pitchFamily="49" charset="0"/>
              <a:cs typeface="Consolas" pitchFamily="49" charset="0"/>
            </a:endParaRPr>
          </a:p>
          <a:p>
            <a:pPr marL="0" indent="0">
              <a:buFontTx/>
              <a:buNone/>
            </a:pPr>
            <a:r>
              <a:rPr lang="en-US" altLang="ja-JP" sz="1600" b="1" dirty="0" smtClean="0">
                <a:solidFill>
                  <a:srgbClr val="CC00FF"/>
                </a:solidFill>
                <a:latin typeface="Consolas" pitchFamily="49" charset="0"/>
                <a:cs typeface="Consolas" pitchFamily="49" charset="0"/>
              </a:rPr>
              <a:t>    for</a:t>
            </a:r>
            <a:r>
              <a:rPr lang="en-US" altLang="ja-JP" sz="1600" dirty="0" smtClean="0">
                <a:solidFill>
                  <a:schemeClr val="tx1"/>
                </a:solidFill>
                <a:latin typeface="Consolas" pitchFamily="49" charset="0"/>
                <a:cs typeface="Consolas" pitchFamily="49" charset="0"/>
              </a:rPr>
              <a:t> (Product p : </a:t>
            </a:r>
            <a:r>
              <a:rPr lang="en-US" altLang="ja-JP" sz="1600" dirty="0" smtClean="0">
                <a:solidFill>
                  <a:srgbClr val="3121FF"/>
                </a:solidFill>
                <a:latin typeface="Consolas" pitchFamily="49" charset="0"/>
                <a:cs typeface="Consolas" pitchFamily="49" charset="0"/>
              </a:rPr>
              <a:t>products</a:t>
            </a:r>
            <a:r>
              <a:rPr lang="en-US" altLang="ja-JP" sz="1600" dirty="0" smtClean="0">
                <a:solidFill>
                  <a:schemeClr val="tx1"/>
                </a:solidFill>
                <a:latin typeface="Consolas" pitchFamily="49" charset="0"/>
                <a:cs typeface="Consolas" pitchFamily="49" charset="0"/>
              </a:rPr>
              <a:t>) {</a:t>
            </a:r>
          </a:p>
          <a:p>
            <a:pPr marL="0" indent="0">
              <a:buFontTx/>
              <a:buNone/>
            </a:pPr>
            <a:r>
              <a:rPr lang="en-US" altLang="ja-JP" sz="1600" dirty="0" smtClean="0">
                <a:solidFill>
                  <a:schemeClr val="tx1"/>
                </a:solidFill>
                <a:latin typeface="Consolas" pitchFamily="49" charset="0"/>
                <a:cs typeface="Consolas" pitchFamily="49" charset="0"/>
              </a:rPr>
              <a:t>      </a:t>
            </a:r>
            <a:r>
              <a:rPr lang="en-US" altLang="ja-JP" sz="1600" dirty="0" err="1" smtClean="0">
                <a:solidFill>
                  <a:schemeClr val="tx1"/>
                </a:solidFill>
                <a:latin typeface="Consolas" pitchFamily="49" charset="0"/>
                <a:cs typeface="Consolas" pitchFamily="49" charset="0"/>
              </a:rPr>
              <a:t>p.delete</a:t>
            </a:r>
            <a:r>
              <a:rPr lang="en-US" altLang="ja-JP" sz="1600" dirty="0" smtClean="0">
                <a:solidFill>
                  <a:schemeClr val="tx1"/>
                </a:solidFill>
                <a:latin typeface="Consolas" pitchFamily="49" charset="0"/>
                <a:cs typeface="Consolas" pitchFamily="49" charset="0"/>
              </a:rPr>
              <a:t>();</a:t>
            </a:r>
          </a:p>
          <a:p>
            <a:pPr marL="0" indent="0">
              <a:buFontTx/>
              <a:buNone/>
            </a:pPr>
            <a:r>
              <a:rPr lang="en-US" altLang="ja-JP" sz="1600" dirty="0" smtClean="0">
                <a:solidFill>
                  <a:schemeClr val="tx1"/>
                </a:solidFill>
                <a:latin typeface="Consolas" pitchFamily="49" charset="0"/>
                <a:cs typeface="Consolas" pitchFamily="49" charset="0"/>
              </a:rPr>
              <a:t>    }</a:t>
            </a:r>
          </a:p>
          <a:p>
            <a:pPr marL="0" indent="0">
              <a:buFontTx/>
              <a:buNone/>
            </a:pPr>
            <a:r>
              <a:rPr lang="en-US" altLang="ja-JP" sz="1600" dirty="0" smtClean="0">
                <a:solidFill>
                  <a:schemeClr val="tx1"/>
                </a:solidFill>
                <a:latin typeface="Consolas" pitchFamily="49" charset="0"/>
                <a:cs typeface="Consolas" pitchFamily="49" charset="0"/>
              </a:rPr>
              <a:t>  }</a:t>
            </a:r>
          </a:p>
          <a:p>
            <a:pPr marL="0" indent="0">
              <a:buFontTx/>
              <a:buNone/>
            </a:pPr>
            <a:endParaRPr lang="en-US" altLang="ja-JP" sz="1600" dirty="0" smtClean="0">
              <a:solidFill>
                <a:schemeClr val="accent1">
                  <a:lumMod val="50000"/>
                </a:schemeClr>
              </a:solidFill>
              <a:latin typeface="Consolas" pitchFamily="49" charset="0"/>
              <a:cs typeface="Consolas" pitchFamily="49" charset="0"/>
            </a:endParaRPr>
          </a:p>
          <a:p>
            <a:pPr marL="0" indent="0">
              <a:buFontTx/>
              <a:buNone/>
            </a:pPr>
            <a:endParaRPr lang="en-US" altLang="ja-JP" sz="1600" dirty="0" smtClean="0">
              <a:solidFill>
                <a:schemeClr val="accent1">
                  <a:lumMod val="50000"/>
                </a:schemeClr>
              </a:solidFill>
              <a:latin typeface="Consolas" pitchFamily="49" charset="0"/>
              <a:cs typeface="Consolas" pitchFamily="49" charset="0"/>
            </a:endParaRPr>
          </a:p>
          <a:p>
            <a:pPr marL="0" indent="0">
              <a:buFontTx/>
              <a:buNone/>
            </a:pPr>
            <a:endParaRPr lang="en-US" altLang="ja-JP" sz="1600" dirty="0" smtClean="0">
              <a:solidFill>
                <a:schemeClr val="accent1">
                  <a:lumMod val="50000"/>
                </a:schemeClr>
              </a:solidFill>
              <a:latin typeface="Consolas" pitchFamily="49" charset="0"/>
              <a:cs typeface="Consolas" pitchFamily="49" charset="0"/>
            </a:endParaRPr>
          </a:p>
          <a:p>
            <a:pPr marL="0" indent="0">
              <a:buFontTx/>
              <a:buNone/>
            </a:pPr>
            <a:endParaRPr lang="en-US" altLang="ja-JP" sz="1600" dirty="0" smtClean="0">
              <a:solidFill>
                <a:schemeClr val="accent1">
                  <a:lumMod val="50000"/>
                </a:schemeClr>
              </a:solidFill>
              <a:latin typeface="Consolas" pitchFamily="49" charset="0"/>
              <a:cs typeface="Consolas" pitchFamily="49" charset="0"/>
            </a:endParaRPr>
          </a:p>
          <a:p>
            <a:pPr marL="0" indent="0">
              <a:buFontTx/>
              <a:buNone/>
            </a:pPr>
            <a:endParaRPr lang="en-US" altLang="ja-JP" sz="1600" dirty="0" smtClean="0">
              <a:solidFill>
                <a:schemeClr val="accent1">
                  <a:lumMod val="50000"/>
                </a:schemeClr>
              </a:solidFill>
              <a:latin typeface="Consolas" pitchFamily="49" charset="0"/>
              <a:cs typeface="Consolas" pitchFamily="49" charset="0"/>
            </a:endParaRPr>
          </a:p>
          <a:p>
            <a:pPr marL="0" indent="0">
              <a:buFontTx/>
              <a:buNone/>
            </a:pPr>
            <a:r>
              <a:rPr lang="en-US" altLang="ja-JP" sz="1600" dirty="0" smtClean="0">
                <a:latin typeface="Consolas" pitchFamily="49" charset="0"/>
                <a:cs typeface="Consolas" pitchFamily="49" charset="0"/>
              </a:rPr>
              <a:t>}</a:t>
            </a:r>
          </a:p>
        </p:txBody>
      </p:sp>
      <p:sp>
        <p:nvSpPr>
          <p:cNvPr id="19" name="線吹き出し 1 (枠付き) 18"/>
          <p:cNvSpPr/>
          <p:nvPr/>
        </p:nvSpPr>
        <p:spPr>
          <a:xfrm>
            <a:off x="4866141" y="2997902"/>
            <a:ext cx="1512168" cy="576064"/>
          </a:xfrm>
          <a:prstGeom prst="borderCallout1">
            <a:avLst>
              <a:gd name="adj1" fmla="val 2873"/>
              <a:gd name="adj2" fmla="val 6699"/>
              <a:gd name="adj3" fmla="val 5375"/>
              <a:gd name="adj4" fmla="val 4944"/>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kumimoji="1" lang="ja-JP" altLang="en-US" dirty="0" smtClean="0"/>
              <a:t>完成</a:t>
            </a:r>
            <a:endParaRPr kumimoji="1" lang="ja-JP" altLang="en-US" dirty="0"/>
          </a:p>
        </p:txBody>
      </p:sp>
      <p:sp>
        <p:nvSpPr>
          <p:cNvPr id="4" name="正方形/長方形 3"/>
          <p:cNvSpPr/>
          <p:nvPr/>
        </p:nvSpPr>
        <p:spPr>
          <a:xfrm>
            <a:off x="2843808" y="2420888"/>
            <a:ext cx="1584176" cy="360040"/>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a:p>
        </p:txBody>
      </p:sp>
    </p:spTree>
    <p:extLst>
      <p:ext uri="{BB962C8B-B14F-4D97-AF65-F5344CB8AC3E}">
        <p14:creationId xmlns:p14="http://schemas.microsoft.com/office/powerpoint/2010/main" val="166942923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9"/>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1"/>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3"/>
                                        </p:tgtEl>
                                        <p:attrNameLst>
                                          <p:attrName>style.visibility</p:attrName>
                                        </p:attrNameLst>
                                      </p:cBhvr>
                                      <p:to>
                                        <p:strVal val="visible"/>
                                      </p:to>
                                    </p:set>
                                  </p:childTnLst>
                                </p:cTn>
                              </p:par>
                              <p:par>
                                <p:cTn id="17" presetID="1" presetClass="exit" presetSubtype="0" fill="hold" grpId="1" nodeType="withEffect">
                                  <p:stCondLst>
                                    <p:cond delay="0"/>
                                  </p:stCondLst>
                                  <p:childTnLst>
                                    <p:set>
                                      <p:cBhvr>
                                        <p:cTn id="18" dur="1" fill="hold">
                                          <p:stCondLst>
                                            <p:cond delay="0"/>
                                          </p:stCondLst>
                                        </p:cTn>
                                        <p:tgtEl>
                                          <p:spTgt spid="9"/>
                                        </p:tgtEl>
                                        <p:attrNameLst>
                                          <p:attrName>style.visibility</p:attrName>
                                        </p:attrNameLst>
                                      </p:cBhvr>
                                      <p:to>
                                        <p:strVal val="hidden"/>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0"/>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7"/>
                                        </p:tgtEl>
                                        <p:attrNameLst>
                                          <p:attrName>style.visibility</p:attrName>
                                        </p:attrNameLst>
                                      </p:cBhvr>
                                      <p:to>
                                        <p:strVal val="visible"/>
                                      </p:to>
                                    </p:set>
                                  </p:childTnLst>
                                </p:cTn>
                              </p:par>
                              <p:par>
                                <p:cTn id="25" presetID="1" presetClass="exit" presetSubtype="0" fill="hold" grpId="1" nodeType="withEffect">
                                  <p:stCondLst>
                                    <p:cond delay="0"/>
                                  </p:stCondLst>
                                  <p:childTnLst>
                                    <p:set>
                                      <p:cBhvr>
                                        <p:cTn id="26" dur="1" fill="hold">
                                          <p:stCondLst>
                                            <p:cond delay="0"/>
                                          </p:stCondLst>
                                        </p:cTn>
                                        <p:tgtEl>
                                          <p:spTgt spid="13"/>
                                        </p:tgtEl>
                                        <p:attrNameLst>
                                          <p:attrName>style.visibility</p:attrName>
                                        </p:attrNameLst>
                                      </p:cBhvr>
                                      <p:to>
                                        <p:strVal val="hidden"/>
                                      </p:to>
                                    </p:set>
                                  </p:childTnLst>
                                </p:cTn>
                              </p:par>
                              <p:par>
                                <p:cTn id="27" presetID="1" presetClass="entr" presetSubtype="0" fill="hold" nodeType="withEffect">
                                  <p:stCondLst>
                                    <p:cond delay="0"/>
                                  </p:stCondLst>
                                  <p:childTnLst>
                                    <p:set>
                                      <p:cBhvr>
                                        <p:cTn id="28" dur="1" fill="hold">
                                          <p:stCondLst>
                                            <p:cond delay="0"/>
                                          </p:stCondLst>
                                        </p:cTn>
                                        <p:tgtEl>
                                          <p:spTgt spid="3"/>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17"/>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19"/>
                                        </p:tgtEl>
                                        <p:attrNameLst>
                                          <p:attrName>style.visibility</p:attrName>
                                        </p:attrNameLst>
                                      </p:cBhvr>
                                      <p:to>
                                        <p:strVal val="visible"/>
                                      </p:to>
                                    </p:set>
                                  </p:childTnLst>
                                </p:cTn>
                              </p:par>
                              <p:par>
                                <p:cTn id="35" presetID="1" presetClass="exit" presetSubtype="0" fill="hold" grpId="1" nodeType="withEffect">
                                  <p:stCondLst>
                                    <p:cond delay="0"/>
                                  </p:stCondLst>
                                  <p:childTnLst>
                                    <p:set>
                                      <p:cBhvr>
                                        <p:cTn id="36" dur="1" fill="hold">
                                          <p:stCondLst>
                                            <p:cond delay="0"/>
                                          </p:stCondLst>
                                        </p:cTn>
                                        <p:tgtEl>
                                          <p:spTgt spid="12"/>
                                        </p:tgtEl>
                                        <p:attrNameLst>
                                          <p:attrName>style.visibility</p:attrName>
                                        </p:attrNameLst>
                                      </p:cBhvr>
                                      <p:to>
                                        <p:strVal val="hidden"/>
                                      </p:to>
                                    </p:set>
                                  </p:childTnLst>
                                </p:cTn>
                              </p:par>
                              <p:par>
                                <p:cTn id="37" presetID="1" presetClass="exit" presetSubtype="0" fill="hold" grpId="1" nodeType="withEffect">
                                  <p:stCondLst>
                                    <p:cond delay="0"/>
                                  </p:stCondLst>
                                  <p:childTnLst>
                                    <p:set>
                                      <p:cBhvr>
                                        <p:cTn id="38" dur="1" fill="hold">
                                          <p:stCondLst>
                                            <p:cond delay="0"/>
                                          </p:stCondLst>
                                        </p:cTn>
                                        <p:tgtEl>
                                          <p:spTgt spid="16"/>
                                        </p:tgtEl>
                                        <p:attrNameLst>
                                          <p:attrName>style.visibility</p:attrName>
                                        </p:attrNameLst>
                                      </p:cBhvr>
                                      <p:to>
                                        <p:strVal val="hidden"/>
                                      </p:to>
                                    </p:set>
                                  </p:childTnLst>
                                </p:cTn>
                              </p:par>
                              <p:par>
                                <p:cTn id="39" presetID="1" presetClass="exit" presetSubtype="0" fill="hold" grpId="1" nodeType="withEffect">
                                  <p:stCondLst>
                                    <p:cond delay="0"/>
                                  </p:stCondLst>
                                  <p:childTnLst>
                                    <p:set>
                                      <p:cBhvr>
                                        <p:cTn id="40" dur="1" fill="hold">
                                          <p:stCondLst>
                                            <p:cond delay="0"/>
                                          </p:stCondLst>
                                        </p:cTn>
                                        <p:tgtEl>
                                          <p:spTgt spid="11"/>
                                        </p:tgtEl>
                                        <p:attrNameLst>
                                          <p:attrName>style.visibility</p:attrName>
                                        </p:attrNameLst>
                                      </p:cBhvr>
                                      <p:to>
                                        <p:strVal val="hidden"/>
                                      </p:to>
                                    </p:set>
                                  </p:childTnLst>
                                </p:cTn>
                              </p:par>
                              <p:par>
                                <p:cTn id="41" presetID="1" presetClass="exit" presetSubtype="0" fill="hold" grpId="1" nodeType="withEffect">
                                  <p:stCondLst>
                                    <p:cond delay="0"/>
                                  </p:stCondLst>
                                  <p:childTnLst>
                                    <p:set>
                                      <p:cBhvr>
                                        <p:cTn id="42" dur="1" fill="hold">
                                          <p:stCondLst>
                                            <p:cond delay="0"/>
                                          </p:stCondLst>
                                        </p:cTn>
                                        <p:tgtEl>
                                          <p:spTgt spid="10"/>
                                        </p:tgtEl>
                                        <p:attrNameLst>
                                          <p:attrName>style.visibility</p:attrName>
                                        </p:attrNameLst>
                                      </p:cBhvr>
                                      <p:to>
                                        <p:strVal val="hidden"/>
                                      </p:to>
                                    </p:set>
                                  </p:childTnLst>
                                </p:cTn>
                              </p:par>
                              <p:par>
                                <p:cTn id="43" presetID="1" presetClass="exit" presetSubtype="0" fill="hold" grpId="1" nodeType="withEffect">
                                  <p:stCondLst>
                                    <p:cond delay="0"/>
                                  </p:stCondLst>
                                  <p:childTnLst>
                                    <p:set>
                                      <p:cBhvr>
                                        <p:cTn id="44" dur="1" fill="hold">
                                          <p:stCondLst>
                                            <p:cond delay="0"/>
                                          </p:stCondLst>
                                        </p:cTn>
                                        <p:tgtEl>
                                          <p:spTgt spid="7"/>
                                        </p:tgtEl>
                                        <p:attrNameLst>
                                          <p:attrName>style.visibility</p:attrName>
                                        </p:attrNameLst>
                                      </p:cBhvr>
                                      <p:to>
                                        <p:strVal val="hidden"/>
                                      </p:to>
                                    </p:set>
                                  </p:childTnLst>
                                </p:cTn>
                              </p:par>
                              <p:par>
                                <p:cTn id="45" presetID="1" presetClass="exit" presetSubtype="0" fill="hold" grpId="0" nodeType="withEffect">
                                  <p:stCondLst>
                                    <p:cond delay="0"/>
                                  </p:stCondLst>
                                  <p:childTnLst>
                                    <p:set>
                                      <p:cBhvr>
                                        <p:cTn id="46" dur="1" fill="hold">
                                          <p:stCondLst>
                                            <p:cond delay="0"/>
                                          </p:stCondLst>
                                        </p:cTn>
                                        <p:tgtEl>
                                          <p:spTgt spid="8">
                                            <p:txEl>
                                              <p:pRg st="0" end="0"/>
                                            </p:txEl>
                                          </p:spTgt>
                                        </p:tgtEl>
                                        <p:attrNameLst>
                                          <p:attrName>style.visibility</p:attrName>
                                        </p:attrNameLst>
                                      </p:cBhvr>
                                      <p:to>
                                        <p:strVal val="hidden"/>
                                      </p:to>
                                    </p:set>
                                  </p:childTnLst>
                                </p:cTn>
                              </p:par>
                              <p:par>
                                <p:cTn id="47" presetID="1" presetClass="exit" presetSubtype="0" fill="hold" grpId="0" nodeType="withEffect">
                                  <p:stCondLst>
                                    <p:cond delay="0"/>
                                  </p:stCondLst>
                                  <p:childTnLst>
                                    <p:set>
                                      <p:cBhvr>
                                        <p:cTn id="48" dur="1" fill="hold">
                                          <p:stCondLst>
                                            <p:cond delay="0"/>
                                          </p:stCondLst>
                                        </p:cTn>
                                        <p:tgtEl>
                                          <p:spTgt spid="8">
                                            <p:txEl>
                                              <p:pRg st="1" end="1"/>
                                            </p:txEl>
                                          </p:spTgt>
                                        </p:tgtEl>
                                        <p:attrNameLst>
                                          <p:attrName>style.visibility</p:attrName>
                                        </p:attrNameLst>
                                      </p:cBhvr>
                                      <p:to>
                                        <p:strVal val="hidden"/>
                                      </p:to>
                                    </p:set>
                                  </p:childTnLst>
                                </p:cTn>
                              </p:par>
                              <p:par>
                                <p:cTn id="49" presetID="1" presetClass="exit" presetSubtype="0" fill="hold" grpId="0" nodeType="withEffect">
                                  <p:stCondLst>
                                    <p:cond delay="0"/>
                                  </p:stCondLst>
                                  <p:childTnLst>
                                    <p:set>
                                      <p:cBhvr>
                                        <p:cTn id="50" dur="1" fill="hold">
                                          <p:stCondLst>
                                            <p:cond delay="0"/>
                                          </p:stCondLst>
                                        </p:cTn>
                                        <p:tgtEl>
                                          <p:spTgt spid="8">
                                            <p:txEl>
                                              <p:pRg st="2" end="2"/>
                                            </p:txEl>
                                          </p:spTgt>
                                        </p:tgtEl>
                                        <p:attrNameLst>
                                          <p:attrName>style.visibility</p:attrName>
                                        </p:attrNameLst>
                                      </p:cBhvr>
                                      <p:to>
                                        <p:strVal val="hidden"/>
                                      </p:to>
                                    </p:set>
                                  </p:childTnLst>
                                </p:cTn>
                              </p:par>
                              <p:par>
                                <p:cTn id="51" presetID="1" presetClass="exit" presetSubtype="0" fill="hold" grpId="0" nodeType="withEffect">
                                  <p:stCondLst>
                                    <p:cond delay="0"/>
                                  </p:stCondLst>
                                  <p:childTnLst>
                                    <p:set>
                                      <p:cBhvr>
                                        <p:cTn id="52" dur="1" fill="hold">
                                          <p:stCondLst>
                                            <p:cond delay="0"/>
                                          </p:stCondLst>
                                        </p:cTn>
                                        <p:tgtEl>
                                          <p:spTgt spid="8">
                                            <p:txEl>
                                              <p:pRg st="3" end="3"/>
                                            </p:txEl>
                                          </p:spTgt>
                                        </p:tgtEl>
                                        <p:attrNameLst>
                                          <p:attrName>style.visibility</p:attrName>
                                        </p:attrNameLst>
                                      </p:cBhvr>
                                      <p:to>
                                        <p:strVal val="hidden"/>
                                      </p:to>
                                    </p:set>
                                  </p:childTnLst>
                                </p:cTn>
                              </p:par>
                              <p:par>
                                <p:cTn id="53" presetID="1" presetClass="exit" presetSubtype="0" fill="hold" grpId="0" nodeType="withEffect">
                                  <p:stCondLst>
                                    <p:cond delay="0"/>
                                  </p:stCondLst>
                                  <p:childTnLst>
                                    <p:set>
                                      <p:cBhvr>
                                        <p:cTn id="54" dur="1" fill="hold">
                                          <p:stCondLst>
                                            <p:cond delay="0"/>
                                          </p:stCondLst>
                                        </p:cTn>
                                        <p:tgtEl>
                                          <p:spTgt spid="8">
                                            <p:txEl>
                                              <p:pRg st="4" end="4"/>
                                            </p:txEl>
                                          </p:spTgt>
                                        </p:tgtEl>
                                        <p:attrNameLst>
                                          <p:attrName>style.visibility</p:attrName>
                                        </p:attrNameLst>
                                      </p:cBhvr>
                                      <p:to>
                                        <p:strVal val="hidden"/>
                                      </p:to>
                                    </p:set>
                                  </p:childTnLst>
                                </p:cTn>
                              </p:par>
                              <p:par>
                                <p:cTn id="55" presetID="1" presetClass="exit" presetSubtype="0" fill="hold" grpId="0" nodeType="withEffect">
                                  <p:stCondLst>
                                    <p:cond delay="0"/>
                                  </p:stCondLst>
                                  <p:childTnLst>
                                    <p:set>
                                      <p:cBhvr>
                                        <p:cTn id="56" dur="1" fill="hold">
                                          <p:stCondLst>
                                            <p:cond delay="0"/>
                                          </p:stCondLst>
                                        </p:cTn>
                                        <p:tgtEl>
                                          <p:spTgt spid="8">
                                            <p:txEl>
                                              <p:pRg st="5" end="5"/>
                                            </p:txEl>
                                          </p:spTgt>
                                        </p:tgtEl>
                                        <p:attrNameLst>
                                          <p:attrName>style.visibility</p:attrName>
                                        </p:attrNameLst>
                                      </p:cBhvr>
                                      <p:to>
                                        <p:strVal val="hidden"/>
                                      </p:to>
                                    </p:set>
                                  </p:childTnLst>
                                </p:cTn>
                              </p:par>
                              <p:par>
                                <p:cTn id="57" presetID="1" presetClass="exit" presetSubtype="0" fill="hold" grpId="0" nodeType="withEffect">
                                  <p:stCondLst>
                                    <p:cond delay="0"/>
                                  </p:stCondLst>
                                  <p:childTnLst>
                                    <p:set>
                                      <p:cBhvr>
                                        <p:cTn id="58" dur="1" fill="hold">
                                          <p:stCondLst>
                                            <p:cond delay="0"/>
                                          </p:stCondLst>
                                        </p:cTn>
                                        <p:tgtEl>
                                          <p:spTgt spid="8">
                                            <p:txEl>
                                              <p:pRg st="6" end="6"/>
                                            </p:txEl>
                                          </p:spTgt>
                                        </p:tgtEl>
                                        <p:attrNameLst>
                                          <p:attrName>style.visibility</p:attrName>
                                        </p:attrNameLst>
                                      </p:cBhvr>
                                      <p:to>
                                        <p:strVal val="hidden"/>
                                      </p:to>
                                    </p:set>
                                  </p:childTnLst>
                                </p:cTn>
                              </p:par>
                              <p:par>
                                <p:cTn id="59" presetID="1" presetClass="exit" presetSubtype="0" fill="hold" grpId="0" nodeType="withEffect">
                                  <p:stCondLst>
                                    <p:cond delay="0"/>
                                  </p:stCondLst>
                                  <p:childTnLst>
                                    <p:set>
                                      <p:cBhvr>
                                        <p:cTn id="60" dur="1" fill="hold">
                                          <p:stCondLst>
                                            <p:cond delay="0"/>
                                          </p:stCondLst>
                                        </p:cTn>
                                        <p:tgtEl>
                                          <p:spTgt spid="8">
                                            <p:txEl>
                                              <p:pRg st="7" end="7"/>
                                            </p:txEl>
                                          </p:spTgt>
                                        </p:tgtEl>
                                        <p:attrNameLst>
                                          <p:attrName>style.visibility</p:attrName>
                                        </p:attrNameLst>
                                      </p:cBhvr>
                                      <p:to>
                                        <p:strVal val="hidden"/>
                                      </p:to>
                                    </p:set>
                                  </p:childTnLst>
                                </p:cTn>
                              </p:par>
                              <p:par>
                                <p:cTn id="61" presetID="1" presetClass="exit" presetSubtype="0" fill="hold" grpId="0" nodeType="withEffect">
                                  <p:stCondLst>
                                    <p:cond delay="0"/>
                                  </p:stCondLst>
                                  <p:childTnLst>
                                    <p:set>
                                      <p:cBhvr>
                                        <p:cTn id="62" dur="1" fill="hold">
                                          <p:stCondLst>
                                            <p:cond delay="0"/>
                                          </p:stCondLst>
                                        </p:cTn>
                                        <p:tgtEl>
                                          <p:spTgt spid="8">
                                            <p:txEl>
                                              <p:pRg st="8" end="8"/>
                                            </p:txEl>
                                          </p:spTgt>
                                        </p:tgtEl>
                                        <p:attrNameLst>
                                          <p:attrName>style.visibility</p:attrName>
                                        </p:attrNameLst>
                                      </p:cBhvr>
                                      <p:to>
                                        <p:strVal val="hidden"/>
                                      </p:to>
                                    </p:set>
                                  </p:childTnLst>
                                </p:cTn>
                              </p:par>
                              <p:par>
                                <p:cTn id="63" presetID="1" presetClass="exit" presetSubtype="0" fill="hold" grpId="0" nodeType="withEffect">
                                  <p:stCondLst>
                                    <p:cond delay="0"/>
                                  </p:stCondLst>
                                  <p:childTnLst>
                                    <p:set>
                                      <p:cBhvr>
                                        <p:cTn id="64" dur="1" fill="hold">
                                          <p:stCondLst>
                                            <p:cond delay="0"/>
                                          </p:stCondLst>
                                        </p:cTn>
                                        <p:tgtEl>
                                          <p:spTgt spid="8">
                                            <p:txEl>
                                              <p:pRg st="9" end="9"/>
                                            </p:txEl>
                                          </p:spTgt>
                                        </p:tgtEl>
                                        <p:attrNameLst>
                                          <p:attrName>style.visibility</p:attrName>
                                        </p:attrNameLst>
                                      </p:cBhvr>
                                      <p:to>
                                        <p:strVal val="hidden"/>
                                      </p:to>
                                    </p:set>
                                  </p:childTnLst>
                                </p:cTn>
                              </p:par>
                              <p:par>
                                <p:cTn id="65" presetID="1" presetClass="exit" presetSubtype="0" fill="hold" grpId="0" nodeType="withEffect">
                                  <p:stCondLst>
                                    <p:cond delay="0"/>
                                  </p:stCondLst>
                                  <p:childTnLst>
                                    <p:set>
                                      <p:cBhvr>
                                        <p:cTn id="66" dur="1" fill="hold">
                                          <p:stCondLst>
                                            <p:cond delay="0"/>
                                          </p:stCondLst>
                                        </p:cTn>
                                        <p:tgtEl>
                                          <p:spTgt spid="8">
                                            <p:txEl>
                                              <p:pRg st="10" end="10"/>
                                            </p:txEl>
                                          </p:spTgt>
                                        </p:tgtEl>
                                        <p:attrNameLst>
                                          <p:attrName>style.visibility</p:attrName>
                                        </p:attrNameLst>
                                      </p:cBhvr>
                                      <p:to>
                                        <p:strVal val="hidden"/>
                                      </p:to>
                                    </p:set>
                                  </p:childTnLst>
                                </p:cTn>
                              </p:par>
                              <p:par>
                                <p:cTn id="67" presetID="1" presetClass="exit" presetSubtype="0" fill="hold" grpId="0" nodeType="withEffect">
                                  <p:stCondLst>
                                    <p:cond delay="0"/>
                                  </p:stCondLst>
                                  <p:childTnLst>
                                    <p:set>
                                      <p:cBhvr>
                                        <p:cTn id="68" dur="1" fill="hold">
                                          <p:stCondLst>
                                            <p:cond delay="0"/>
                                          </p:stCondLst>
                                        </p:cTn>
                                        <p:tgtEl>
                                          <p:spTgt spid="8">
                                            <p:txEl>
                                              <p:pRg st="11" end="11"/>
                                            </p:txEl>
                                          </p:spTgt>
                                        </p:tgtEl>
                                        <p:attrNameLst>
                                          <p:attrName>style.visibility</p:attrName>
                                        </p:attrNameLst>
                                      </p:cBhvr>
                                      <p:to>
                                        <p:strVal val="hidden"/>
                                      </p:to>
                                    </p:set>
                                  </p:childTnLst>
                                </p:cTn>
                              </p:par>
                              <p:par>
                                <p:cTn id="69" presetID="1" presetClass="exit" presetSubtype="0" fill="hold" grpId="0" nodeType="withEffect">
                                  <p:stCondLst>
                                    <p:cond delay="0"/>
                                  </p:stCondLst>
                                  <p:childTnLst>
                                    <p:set>
                                      <p:cBhvr>
                                        <p:cTn id="70" dur="1" fill="hold">
                                          <p:stCondLst>
                                            <p:cond delay="0"/>
                                          </p:stCondLst>
                                        </p:cTn>
                                        <p:tgtEl>
                                          <p:spTgt spid="8">
                                            <p:txEl>
                                              <p:pRg st="12" end="12"/>
                                            </p:txEl>
                                          </p:spTgt>
                                        </p:tgtEl>
                                        <p:attrNameLst>
                                          <p:attrName>style.visibility</p:attrName>
                                        </p:attrNameLst>
                                      </p:cBhvr>
                                      <p:to>
                                        <p:strVal val="hidden"/>
                                      </p:to>
                                    </p:set>
                                  </p:childTnLst>
                                </p:cTn>
                              </p:par>
                              <p:par>
                                <p:cTn id="71" presetID="1" presetClass="exit" presetSubtype="0" fill="hold" grpId="0" nodeType="withEffect">
                                  <p:stCondLst>
                                    <p:cond delay="0"/>
                                  </p:stCondLst>
                                  <p:childTnLst>
                                    <p:set>
                                      <p:cBhvr>
                                        <p:cTn id="72" dur="1" fill="hold">
                                          <p:stCondLst>
                                            <p:cond delay="0"/>
                                          </p:stCondLst>
                                        </p:cTn>
                                        <p:tgtEl>
                                          <p:spTgt spid="8">
                                            <p:txEl>
                                              <p:pRg st="13" end="13"/>
                                            </p:txEl>
                                          </p:spTgt>
                                        </p:tgtEl>
                                        <p:attrNameLst>
                                          <p:attrName>style.visibility</p:attrName>
                                        </p:attrNameLst>
                                      </p:cBhvr>
                                      <p:to>
                                        <p:strVal val="hidden"/>
                                      </p:to>
                                    </p:set>
                                  </p:childTnLst>
                                </p:cTn>
                              </p:par>
                              <p:par>
                                <p:cTn id="73" presetID="1" presetClass="exit" presetSubtype="0" fill="hold" grpId="0" nodeType="withEffect">
                                  <p:stCondLst>
                                    <p:cond delay="0"/>
                                  </p:stCondLst>
                                  <p:childTnLst>
                                    <p:set>
                                      <p:cBhvr>
                                        <p:cTn id="74" dur="1" fill="hold">
                                          <p:stCondLst>
                                            <p:cond delay="0"/>
                                          </p:stCondLst>
                                        </p:cTn>
                                        <p:tgtEl>
                                          <p:spTgt spid="8">
                                            <p:txEl>
                                              <p:pRg st="14" end="14"/>
                                            </p:txEl>
                                          </p:spTgt>
                                        </p:tgtEl>
                                        <p:attrNameLst>
                                          <p:attrName>style.visibility</p:attrName>
                                        </p:attrNameLst>
                                      </p:cBhvr>
                                      <p:to>
                                        <p:strVal val="hidden"/>
                                      </p:to>
                                    </p:set>
                                  </p:childTnLst>
                                </p:cTn>
                              </p:par>
                              <p:par>
                                <p:cTn id="75" presetID="1" presetClass="exit" presetSubtype="0" fill="hold" grpId="0" nodeType="withEffect">
                                  <p:stCondLst>
                                    <p:cond delay="0"/>
                                  </p:stCondLst>
                                  <p:childTnLst>
                                    <p:set>
                                      <p:cBhvr>
                                        <p:cTn id="76" dur="1" fill="hold">
                                          <p:stCondLst>
                                            <p:cond delay="0"/>
                                          </p:stCondLst>
                                        </p:cTn>
                                        <p:tgtEl>
                                          <p:spTgt spid="8">
                                            <p:bg/>
                                          </p:spTgt>
                                        </p:tgtEl>
                                        <p:attrNameLst>
                                          <p:attrName>style.visibility</p:attrName>
                                        </p:attrNameLst>
                                      </p:cBhvr>
                                      <p:to>
                                        <p:strVal val="hidden"/>
                                      </p:to>
                                    </p:set>
                                  </p:childTnLst>
                                </p:cTn>
                              </p:par>
                              <p:par>
                                <p:cTn id="77" presetID="1" presetClass="exit" presetSubtype="0" fill="hold" nodeType="withEffect">
                                  <p:stCondLst>
                                    <p:cond delay="0"/>
                                  </p:stCondLst>
                                  <p:childTnLst>
                                    <p:set>
                                      <p:cBhvr>
                                        <p:cTn id="78" dur="1" fill="hold">
                                          <p:stCondLst>
                                            <p:cond delay="0"/>
                                          </p:stCondLst>
                                        </p:cTn>
                                        <p:tgtEl>
                                          <p:spTgt spid="3"/>
                                        </p:tgtEl>
                                        <p:attrNameLst>
                                          <p:attrName>style.visibility</p:attrName>
                                        </p:attrNameLst>
                                      </p:cBhvr>
                                      <p:to>
                                        <p:strVal val="hidden"/>
                                      </p:to>
                                    </p:set>
                                  </p:childTnLst>
                                </p:cTn>
                              </p:par>
                              <p:par>
                                <p:cTn id="79" presetID="1" presetClass="entr" presetSubtype="0" fill="hold" grpId="0" nodeType="withEffect">
                                  <p:stCondLst>
                                    <p:cond delay="0"/>
                                  </p:stCondLst>
                                  <p:childTnLst>
                                    <p:set>
                                      <p:cBhvr>
                                        <p:cTn id="80"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build="p" animBg="1"/>
      <p:bldP spid="11" grpId="0" animBg="1"/>
      <p:bldP spid="11" grpId="1" animBg="1"/>
      <p:bldP spid="10" grpId="0" animBg="1"/>
      <p:bldP spid="10" grpId="1" animBg="1"/>
      <p:bldP spid="12" grpId="0" animBg="1"/>
      <p:bldP spid="12" grpId="1" animBg="1"/>
      <p:bldP spid="16" grpId="0" animBg="1"/>
      <p:bldP spid="16" grpId="1" animBg="1"/>
      <p:bldP spid="13" grpId="0" animBg="1"/>
      <p:bldP spid="13" grpId="1" animBg="1"/>
      <p:bldP spid="9" grpId="0" animBg="1"/>
      <p:bldP spid="9" grpId="1" animBg="1"/>
      <p:bldP spid="7" grpId="0" animBg="1"/>
      <p:bldP spid="7" grpId="1" animBg="1"/>
      <p:bldP spid="17" grpId="0" animBg="1"/>
      <p:bldP spid="19" grpId="0" animBg="1"/>
      <p:bldP spid="4"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課題に用いたソースコード</a:t>
            </a:r>
            <a:endParaRPr kumimoji="1" lang="ja-JP" altLang="en-US" dirty="0"/>
          </a:p>
        </p:txBody>
      </p:sp>
      <p:sp>
        <p:nvSpPr>
          <p:cNvPr id="3" name="コンテンツ プレースホルダー 2"/>
          <p:cNvSpPr>
            <a:spLocks noGrp="1"/>
          </p:cNvSpPr>
          <p:nvPr>
            <p:ph idx="1"/>
          </p:nvPr>
        </p:nvSpPr>
        <p:spPr>
          <a:xfrm>
            <a:off x="395536" y="1600200"/>
            <a:ext cx="8424936" cy="4709120"/>
          </a:xfrm>
        </p:spPr>
        <p:txBody>
          <a:bodyPr/>
          <a:lstStyle/>
          <a:p>
            <a:r>
              <a:rPr kumimoji="1" lang="ja-JP" altLang="en-US" dirty="0" smtClean="0"/>
              <a:t>辞書を作成するために使用したコードとは別</a:t>
            </a:r>
            <a:endParaRPr kumimoji="1" lang="en-US" altLang="ja-JP" dirty="0" smtClean="0"/>
          </a:p>
          <a:p>
            <a:r>
              <a:rPr lang="ja-JP" altLang="en-US" dirty="0" smtClean="0"/>
              <a:t>課題の内容が偏らないように，</a:t>
            </a:r>
            <a:r>
              <a:rPr lang="en-US" altLang="ja-JP" dirty="0" smtClean="0"/>
              <a:t>4</a:t>
            </a:r>
            <a:r>
              <a:rPr lang="ja-JP" altLang="en-US" dirty="0"/>
              <a:t>種類</a:t>
            </a:r>
            <a:r>
              <a:rPr lang="ja-JP" altLang="en-US" dirty="0" smtClean="0"/>
              <a:t>の異なるアプリケーションドメインのソースコードから</a:t>
            </a:r>
            <a:r>
              <a:rPr lang="ja-JP" altLang="en-US" dirty="0"/>
              <a:t>課題</a:t>
            </a:r>
            <a:r>
              <a:rPr lang="ja-JP" altLang="en-US" dirty="0" smtClean="0"/>
              <a:t>を作成</a:t>
            </a:r>
            <a:endParaRPr lang="en-US" altLang="ja-JP" dirty="0" smtClean="0"/>
          </a:p>
          <a:p>
            <a:pPr lvl="1"/>
            <a:r>
              <a:rPr lang="ja-JP" altLang="en-US" dirty="0" smtClean="0"/>
              <a:t>全</a:t>
            </a:r>
            <a:r>
              <a:rPr lang="en-US" altLang="ja-JP" dirty="0" smtClean="0"/>
              <a:t>44</a:t>
            </a:r>
            <a:r>
              <a:rPr lang="ja-JP" altLang="en-US" dirty="0" smtClean="0"/>
              <a:t>問</a:t>
            </a:r>
            <a:endParaRPr lang="en-US" altLang="ja-JP" dirty="0" smtClean="0"/>
          </a:p>
          <a:p>
            <a:pPr lvl="1"/>
            <a:r>
              <a:rPr lang="ja-JP" altLang="en-US" dirty="0"/>
              <a:t>動詞</a:t>
            </a:r>
            <a:r>
              <a:rPr lang="ja-JP" altLang="en-US" dirty="0" smtClean="0"/>
              <a:t>の</a:t>
            </a:r>
            <a:r>
              <a:rPr lang="ja-JP" altLang="en-US" dirty="0"/>
              <a:t>種類</a:t>
            </a:r>
            <a:r>
              <a:rPr lang="ja-JP" altLang="en-US" dirty="0" smtClean="0"/>
              <a:t>は</a:t>
            </a:r>
            <a:r>
              <a:rPr lang="en-US" altLang="ja-JP" dirty="0" smtClean="0"/>
              <a:t>31</a:t>
            </a:r>
            <a:r>
              <a:rPr lang="ja-JP" altLang="en-US" dirty="0" smtClean="0"/>
              <a:t>個</a:t>
            </a:r>
            <a:endParaRPr lang="en-US" altLang="ja-JP" dirty="0" smtClean="0"/>
          </a:p>
          <a:p>
            <a:pPr lvl="1"/>
            <a:r>
              <a:rPr lang="en-US" altLang="ja-JP" dirty="0" smtClean="0"/>
              <a:t>Getter, Setter </a:t>
            </a:r>
            <a:r>
              <a:rPr lang="ja-JP" altLang="en-US" dirty="0" smtClean="0"/>
              <a:t>は不使用</a:t>
            </a:r>
            <a:endParaRPr lang="en-US" altLang="ja-JP" dirty="0"/>
          </a:p>
        </p:txBody>
      </p:sp>
      <p:sp>
        <p:nvSpPr>
          <p:cNvPr id="4" name="スライド番号プレースホルダー 3"/>
          <p:cNvSpPr>
            <a:spLocks noGrp="1"/>
          </p:cNvSpPr>
          <p:nvPr>
            <p:ph type="sldNum" sz="quarter" idx="12"/>
          </p:nvPr>
        </p:nvSpPr>
        <p:spPr/>
        <p:txBody>
          <a:bodyPr/>
          <a:lstStyle/>
          <a:p>
            <a:fld id="{D8657F4F-EEBE-40D0-AA0E-86B01611ED6E}" type="slidenum">
              <a:rPr kumimoji="1" lang="ja-JP" altLang="en-US" smtClean="0"/>
              <a:t>15</a:t>
            </a:fld>
            <a:endParaRPr kumimoji="1" lang="ja-JP" altLang="en-US"/>
          </a:p>
        </p:txBody>
      </p:sp>
    </p:spTree>
    <p:extLst>
      <p:ext uri="{BB962C8B-B14F-4D97-AF65-F5344CB8AC3E}">
        <p14:creationId xmlns:p14="http://schemas.microsoft.com/office/powerpoint/2010/main" val="313916415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被験者と</a:t>
            </a:r>
            <a:r>
              <a:rPr lang="ja-JP" altLang="en-US" dirty="0"/>
              <a:t>課題</a:t>
            </a:r>
            <a:r>
              <a:rPr kumimoji="1" lang="ja-JP" altLang="en-US" dirty="0" smtClean="0"/>
              <a:t>の割り当て</a:t>
            </a:r>
            <a:endParaRPr kumimoji="1" lang="ja-JP" altLang="en-US" dirty="0"/>
          </a:p>
        </p:txBody>
      </p:sp>
      <p:sp>
        <p:nvSpPr>
          <p:cNvPr id="3" name="コンテンツ プレースホルダー 2"/>
          <p:cNvSpPr>
            <a:spLocks noGrp="1"/>
          </p:cNvSpPr>
          <p:nvPr>
            <p:ph idx="1"/>
          </p:nvPr>
        </p:nvSpPr>
        <p:spPr/>
        <p:txBody>
          <a:bodyPr/>
          <a:lstStyle/>
          <a:p>
            <a:r>
              <a:rPr kumimoji="1" lang="ja-JP" altLang="en-US" dirty="0" smtClean="0"/>
              <a:t>被験者</a:t>
            </a:r>
            <a:endParaRPr kumimoji="1" lang="en-US" altLang="ja-JP" dirty="0" smtClean="0"/>
          </a:p>
          <a:p>
            <a:pPr lvl="1"/>
            <a:r>
              <a:rPr kumimoji="1" lang="ja-JP" altLang="en-US" dirty="0" smtClean="0"/>
              <a:t>井上研究室の学生</a:t>
            </a:r>
            <a:r>
              <a:rPr kumimoji="1" lang="en-US" altLang="ja-JP" dirty="0" smtClean="0"/>
              <a:t>8</a:t>
            </a:r>
            <a:r>
              <a:rPr kumimoji="1" lang="ja-JP" altLang="en-US" dirty="0" smtClean="0"/>
              <a:t>人</a:t>
            </a:r>
            <a:endParaRPr kumimoji="1" lang="en-US" altLang="ja-JP" dirty="0" smtClean="0"/>
          </a:p>
          <a:p>
            <a:r>
              <a:rPr lang="ja-JP" altLang="en-US" dirty="0" smtClean="0"/>
              <a:t>課題の割り当て</a:t>
            </a:r>
            <a:endParaRPr lang="en-US" altLang="ja-JP" dirty="0" smtClean="0"/>
          </a:p>
          <a:p>
            <a:pPr lvl="1"/>
            <a:r>
              <a:rPr kumimoji="1" lang="ja-JP" altLang="en-US" dirty="0" smtClean="0"/>
              <a:t>課題を</a:t>
            </a:r>
            <a:r>
              <a:rPr kumimoji="1" lang="ja-JP" altLang="en-US" dirty="0"/>
              <a:t>ランダムに</a:t>
            </a:r>
            <a:r>
              <a:rPr kumimoji="1" lang="ja-JP" altLang="en-US" dirty="0" smtClean="0"/>
              <a:t>割り当てた</a:t>
            </a:r>
            <a:endParaRPr kumimoji="1" lang="en-US" altLang="ja-JP" dirty="0" smtClean="0"/>
          </a:p>
          <a:p>
            <a:pPr lvl="2"/>
            <a:r>
              <a:rPr lang="ja-JP" altLang="en-US" dirty="0" smtClean="0"/>
              <a:t>各課題をツールありで</a:t>
            </a:r>
            <a:r>
              <a:rPr lang="en-US" altLang="ja-JP" dirty="0" smtClean="0"/>
              <a:t>2</a:t>
            </a:r>
            <a:r>
              <a:rPr lang="ja-JP" altLang="en-US" dirty="0" smtClean="0"/>
              <a:t>人，ツールなしで</a:t>
            </a:r>
            <a:r>
              <a:rPr lang="en-US" altLang="ja-JP" dirty="0" smtClean="0"/>
              <a:t>2</a:t>
            </a:r>
            <a:r>
              <a:rPr lang="ja-JP" altLang="en-US" dirty="0" smtClean="0"/>
              <a:t>人</a:t>
            </a:r>
            <a:endParaRPr lang="en-US" altLang="ja-JP" dirty="0" smtClean="0"/>
          </a:p>
          <a:p>
            <a:pPr lvl="2"/>
            <a:r>
              <a:rPr kumimoji="1" lang="ja-JP" altLang="en-US" dirty="0" smtClean="0"/>
              <a:t>各被験者にツールありで</a:t>
            </a:r>
            <a:r>
              <a:rPr kumimoji="1" lang="en-US" altLang="ja-JP" dirty="0" smtClean="0"/>
              <a:t>11</a:t>
            </a:r>
            <a:r>
              <a:rPr kumimoji="1" lang="ja-JP" altLang="en-US" dirty="0" smtClean="0"/>
              <a:t>問，ツールなしで</a:t>
            </a:r>
            <a:r>
              <a:rPr kumimoji="1" lang="en-US" altLang="ja-JP" dirty="0" smtClean="0"/>
              <a:t>11</a:t>
            </a:r>
            <a:r>
              <a:rPr kumimoji="1" lang="ja-JP" altLang="en-US" dirty="0" smtClean="0"/>
              <a:t>問</a:t>
            </a:r>
            <a:endParaRPr kumimoji="1" lang="en-US" altLang="ja-JP" dirty="0" smtClean="0"/>
          </a:p>
          <a:p>
            <a:pPr lvl="1"/>
            <a:r>
              <a:rPr lang="ja-JP" altLang="en-US" dirty="0"/>
              <a:t>半分</a:t>
            </a:r>
            <a:r>
              <a:rPr lang="ja-JP" altLang="en-US" dirty="0" smtClean="0"/>
              <a:t>の</a:t>
            </a:r>
            <a:r>
              <a:rPr lang="ja-JP" altLang="en-US" dirty="0"/>
              <a:t>被験者</a:t>
            </a:r>
            <a:r>
              <a:rPr lang="ja-JP" altLang="en-US" dirty="0" smtClean="0"/>
              <a:t>は</a:t>
            </a:r>
            <a:r>
              <a:rPr lang="ja-JP" altLang="en-US" dirty="0"/>
              <a:t>ツール</a:t>
            </a:r>
            <a:r>
              <a:rPr lang="ja-JP" altLang="en-US" dirty="0" smtClean="0"/>
              <a:t>あり</a:t>
            </a:r>
            <a:r>
              <a:rPr lang="en-US" altLang="ja-JP" dirty="0" smtClean="0"/>
              <a:t>11</a:t>
            </a:r>
            <a:r>
              <a:rPr lang="ja-JP" altLang="en-US" dirty="0" smtClean="0"/>
              <a:t>問を先に解答</a:t>
            </a:r>
            <a:r>
              <a:rPr lang="ja-JP" altLang="en-US" dirty="0"/>
              <a:t>，</a:t>
            </a:r>
            <a:r>
              <a:rPr lang="ja-JP" altLang="en-US" dirty="0" smtClean="0"/>
              <a:t>残りの被験者はツールなし</a:t>
            </a:r>
            <a:r>
              <a:rPr lang="en-US" altLang="ja-JP" dirty="0" smtClean="0"/>
              <a:t>11</a:t>
            </a:r>
            <a:r>
              <a:rPr lang="ja-JP" altLang="en-US" dirty="0" smtClean="0"/>
              <a:t>問を先に解答</a:t>
            </a:r>
            <a:endParaRPr kumimoji="1" lang="en-US" altLang="ja-JP" dirty="0" smtClean="0"/>
          </a:p>
        </p:txBody>
      </p:sp>
      <p:sp>
        <p:nvSpPr>
          <p:cNvPr id="4" name="スライド番号プレースホルダー 3"/>
          <p:cNvSpPr>
            <a:spLocks noGrp="1"/>
          </p:cNvSpPr>
          <p:nvPr>
            <p:ph type="sldNum" sz="quarter" idx="12"/>
          </p:nvPr>
        </p:nvSpPr>
        <p:spPr/>
        <p:txBody>
          <a:bodyPr/>
          <a:lstStyle/>
          <a:p>
            <a:fld id="{D8657F4F-EEBE-40D0-AA0E-86B01611ED6E}" type="slidenum">
              <a:rPr kumimoji="1" lang="ja-JP" altLang="en-US" smtClean="0"/>
              <a:t>16</a:t>
            </a:fld>
            <a:endParaRPr kumimoji="1" lang="ja-JP" altLang="en-US"/>
          </a:p>
        </p:txBody>
      </p:sp>
    </p:spTree>
    <p:extLst>
      <p:ext uri="{BB962C8B-B14F-4D97-AF65-F5344CB8AC3E}">
        <p14:creationId xmlns:p14="http://schemas.microsoft.com/office/powerpoint/2010/main" val="3127345629"/>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正解基準</a:t>
            </a:r>
            <a:endParaRPr kumimoji="1" lang="ja-JP" altLang="en-US" dirty="0"/>
          </a:p>
        </p:txBody>
      </p:sp>
      <p:sp>
        <p:nvSpPr>
          <p:cNvPr id="3" name="コンテンツ プレースホルダー 2"/>
          <p:cNvSpPr>
            <a:spLocks noGrp="1"/>
          </p:cNvSpPr>
          <p:nvPr>
            <p:ph idx="1"/>
          </p:nvPr>
        </p:nvSpPr>
        <p:spPr>
          <a:xfrm>
            <a:off x="457200" y="1600200"/>
            <a:ext cx="8229600" cy="4637112"/>
          </a:xfrm>
        </p:spPr>
        <p:txBody>
          <a:bodyPr/>
          <a:lstStyle/>
          <a:p>
            <a:r>
              <a:rPr lang="ja-JP" altLang="en-US" sz="3600" dirty="0" smtClean="0"/>
              <a:t>正解基準を</a:t>
            </a:r>
            <a:r>
              <a:rPr lang="en-US" altLang="ja-JP" sz="3600" dirty="0" smtClean="0"/>
              <a:t>2</a:t>
            </a:r>
            <a:r>
              <a:rPr lang="ja-JP" altLang="en-US" sz="3600" dirty="0" smtClean="0"/>
              <a:t>通り用意</a:t>
            </a:r>
            <a:endParaRPr lang="en-US" altLang="ja-JP" sz="3600" dirty="0" smtClean="0"/>
          </a:p>
          <a:p>
            <a:pPr lvl="1"/>
            <a:r>
              <a:rPr lang="ja-JP" altLang="en-US" sz="3200" dirty="0" smtClean="0"/>
              <a:t>メソッド名全体が一致</a:t>
            </a:r>
            <a:endParaRPr lang="en-US" altLang="ja-JP" sz="3200" dirty="0" smtClean="0"/>
          </a:p>
          <a:p>
            <a:pPr lvl="1"/>
            <a:r>
              <a:rPr lang="ja-JP" altLang="en-US" sz="3200" dirty="0" smtClean="0"/>
              <a:t>メソッド名のうち動詞が一致</a:t>
            </a:r>
            <a:endParaRPr lang="en-US" altLang="ja-JP" sz="3200" dirty="0" smtClean="0"/>
          </a:p>
          <a:p>
            <a:pPr lvl="2"/>
            <a:r>
              <a:rPr lang="ja-JP" altLang="en-US" sz="2800" dirty="0" smtClean="0"/>
              <a:t>処理内容を表す動詞部分が重要</a:t>
            </a:r>
            <a:r>
              <a:rPr lang="ja-JP" altLang="en-US" sz="2800" dirty="0"/>
              <a:t>な</a:t>
            </a:r>
            <a:r>
              <a:rPr lang="ja-JP" altLang="en-US" sz="2800" dirty="0" smtClean="0"/>
              <a:t>ため</a:t>
            </a:r>
            <a:endParaRPr lang="en-US" altLang="ja-JP" sz="2800" dirty="0" smtClean="0"/>
          </a:p>
        </p:txBody>
      </p:sp>
      <p:sp>
        <p:nvSpPr>
          <p:cNvPr id="4" name="スライド番号プレースホルダー 3"/>
          <p:cNvSpPr>
            <a:spLocks noGrp="1"/>
          </p:cNvSpPr>
          <p:nvPr>
            <p:ph type="sldNum" sz="quarter" idx="12"/>
          </p:nvPr>
        </p:nvSpPr>
        <p:spPr/>
        <p:txBody>
          <a:bodyPr/>
          <a:lstStyle/>
          <a:p>
            <a:fld id="{D8657F4F-EEBE-40D0-AA0E-86B01611ED6E}" type="slidenum">
              <a:rPr kumimoji="1" lang="ja-JP" altLang="en-US" smtClean="0"/>
              <a:t>17</a:t>
            </a:fld>
            <a:endParaRPr kumimoji="1" lang="ja-JP" altLang="en-US"/>
          </a:p>
        </p:txBody>
      </p:sp>
    </p:spTree>
    <p:extLst>
      <p:ext uri="{BB962C8B-B14F-4D97-AF65-F5344CB8AC3E}">
        <p14:creationId xmlns:p14="http://schemas.microsoft.com/office/powerpoint/2010/main" val="95456901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実験結果</a:t>
            </a:r>
            <a:endParaRPr kumimoji="1" lang="ja-JP" altLang="en-US" dirty="0"/>
          </a:p>
        </p:txBody>
      </p:sp>
      <p:graphicFrame>
        <p:nvGraphicFramePr>
          <p:cNvPr id="6" name="コンテンツ プレースホルダー 5"/>
          <p:cNvGraphicFramePr>
            <a:graphicFrameLocks noGrp="1"/>
          </p:cNvGraphicFramePr>
          <p:nvPr>
            <p:ph sz="half" idx="1"/>
            <p:extLst>
              <p:ext uri="{D42A27DB-BD31-4B8C-83A1-F6EECF244321}">
                <p14:modId xmlns:p14="http://schemas.microsoft.com/office/powerpoint/2010/main" val="3308268976"/>
              </p:ext>
            </p:extLst>
          </p:nvPr>
        </p:nvGraphicFramePr>
        <p:xfrm>
          <a:off x="924132" y="2132856"/>
          <a:ext cx="3106688" cy="1584960"/>
        </p:xfrm>
        <a:graphic>
          <a:graphicData uri="http://schemas.openxmlformats.org/drawingml/2006/table">
            <a:tbl>
              <a:tblPr firstRow="1" firstCol="1" lastRow="1" bandRow="1">
                <a:tableStyleId>{2A488322-F2BA-4B5B-9748-0D474271808F}</a:tableStyleId>
              </a:tblPr>
              <a:tblGrid>
                <a:gridCol w="1378496"/>
                <a:gridCol w="720080"/>
                <a:gridCol w="1008112"/>
              </a:tblGrid>
              <a:tr h="0">
                <a:tc>
                  <a:txBody>
                    <a:bodyPr/>
                    <a:lstStyle/>
                    <a:p>
                      <a:pPr algn="ctr"/>
                      <a:endParaRPr kumimoji="1" lang="ja-JP" altLang="en-US" sz="2000" b="1" dirty="0"/>
                    </a:p>
                  </a:txBody>
                  <a:tcPr/>
                </a:tc>
                <a:tc>
                  <a:txBody>
                    <a:bodyPr/>
                    <a:lstStyle/>
                    <a:p>
                      <a:pPr algn="ctr"/>
                      <a:r>
                        <a:rPr kumimoji="1" lang="ja-JP" altLang="en-US" sz="2000" dirty="0" smtClean="0"/>
                        <a:t>正解</a:t>
                      </a:r>
                      <a:endParaRPr kumimoji="1" lang="ja-JP" altLang="en-US" sz="2000" dirty="0"/>
                    </a:p>
                  </a:txBody>
                  <a:tcPr/>
                </a:tc>
                <a:tc>
                  <a:txBody>
                    <a:bodyPr/>
                    <a:lstStyle/>
                    <a:p>
                      <a:pPr algn="ctr"/>
                      <a:r>
                        <a:rPr kumimoji="1" lang="ja-JP" altLang="en-US" sz="2000" dirty="0" smtClean="0"/>
                        <a:t>不正解</a:t>
                      </a:r>
                      <a:endParaRPr kumimoji="1" lang="ja-JP" altLang="en-US" sz="2000" dirty="0"/>
                    </a:p>
                  </a:txBody>
                  <a:tcPr/>
                </a:tc>
              </a:tr>
              <a:tr h="0">
                <a:tc>
                  <a:txBody>
                    <a:bodyPr/>
                    <a:lstStyle/>
                    <a:p>
                      <a:pPr algn="ctr"/>
                      <a:r>
                        <a:rPr kumimoji="1" lang="ja-JP" altLang="en-US" sz="2000" dirty="0" smtClean="0"/>
                        <a:t>ツールあり</a:t>
                      </a:r>
                      <a:endParaRPr kumimoji="1" lang="ja-JP" altLang="en-US" sz="2000" b="1" dirty="0"/>
                    </a:p>
                  </a:txBody>
                  <a:tcPr/>
                </a:tc>
                <a:tc>
                  <a:txBody>
                    <a:bodyPr/>
                    <a:lstStyle/>
                    <a:p>
                      <a:pPr algn="ctr"/>
                      <a:r>
                        <a:rPr kumimoji="1" lang="en-US" altLang="ja-JP" sz="2000" dirty="0" smtClean="0">
                          <a:solidFill>
                            <a:srgbClr val="FF0000"/>
                          </a:solidFill>
                        </a:rPr>
                        <a:t>2</a:t>
                      </a:r>
                      <a:endParaRPr kumimoji="1" lang="ja-JP" altLang="en-US" sz="2000" dirty="0">
                        <a:solidFill>
                          <a:srgbClr val="FF0000"/>
                        </a:solidFill>
                      </a:endParaRPr>
                    </a:p>
                  </a:txBody>
                  <a:tcPr/>
                </a:tc>
                <a:tc>
                  <a:txBody>
                    <a:bodyPr/>
                    <a:lstStyle/>
                    <a:p>
                      <a:pPr algn="ctr"/>
                      <a:r>
                        <a:rPr kumimoji="1" lang="en-US" altLang="ja-JP" sz="2000" dirty="0" smtClean="0"/>
                        <a:t>86</a:t>
                      </a:r>
                      <a:endParaRPr kumimoji="1" lang="ja-JP" altLang="en-US" sz="2000" dirty="0"/>
                    </a:p>
                  </a:txBody>
                  <a:tcPr/>
                </a:tc>
              </a:tr>
              <a:tr h="0">
                <a:tc>
                  <a:txBody>
                    <a:bodyPr/>
                    <a:lstStyle/>
                    <a:p>
                      <a:pPr algn="ctr"/>
                      <a:r>
                        <a:rPr kumimoji="1" lang="ja-JP" altLang="en-US" sz="2000" dirty="0" smtClean="0"/>
                        <a:t>ツールなし</a:t>
                      </a:r>
                      <a:endParaRPr kumimoji="1" lang="ja-JP" altLang="en-US" sz="2000" b="1" dirty="0"/>
                    </a:p>
                  </a:txBody>
                  <a:tcPr/>
                </a:tc>
                <a:tc>
                  <a:txBody>
                    <a:bodyPr/>
                    <a:lstStyle/>
                    <a:p>
                      <a:pPr algn="ctr"/>
                      <a:r>
                        <a:rPr kumimoji="1" lang="en-US" altLang="ja-JP" sz="2000" dirty="0" smtClean="0">
                          <a:solidFill>
                            <a:srgbClr val="FF0000"/>
                          </a:solidFill>
                        </a:rPr>
                        <a:t>1</a:t>
                      </a:r>
                      <a:endParaRPr kumimoji="1" lang="ja-JP" altLang="en-US" sz="2000" dirty="0">
                        <a:solidFill>
                          <a:srgbClr val="FF0000"/>
                        </a:solidFill>
                      </a:endParaRPr>
                    </a:p>
                  </a:txBody>
                  <a:tcPr/>
                </a:tc>
                <a:tc>
                  <a:txBody>
                    <a:bodyPr/>
                    <a:lstStyle/>
                    <a:p>
                      <a:pPr algn="ctr"/>
                      <a:r>
                        <a:rPr kumimoji="1" lang="en-US" altLang="ja-JP" sz="2000" dirty="0" smtClean="0"/>
                        <a:t>87</a:t>
                      </a:r>
                      <a:endParaRPr kumimoji="1" lang="ja-JP" altLang="en-US" sz="2000" dirty="0"/>
                    </a:p>
                  </a:txBody>
                  <a:tcPr/>
                </a:tc>
              </a:tr>
              <a:tr h="0">
                <a:tc>
                  <a:txBody>
                    <a:bodyPr/>
                    <a:lstStyle/>
                    <a:p>
                      <a:pPr algn="ctr"/>
                      <a:r>
                        <a:rPr kumimoji="1" lang="ja-JP" altLang="en-US" sz="2000" smtClean="0"/>
                        <a:t>合計</a:t>
                      </a:r>
                      <a:endParaRPr kumimoji="1" lang="ja-JP" altLang="en-US" sz="2000" b="1" dirty="0"/>
                    </a:p>
                  </a:txBody>
                  <a:tcPr/>
                </a:tc>
                <a:tc>
                  <a:txBody>
                    <a:bodyPr/>
                    <a:lstStyle/>
                    <a:p>
                      <a:pPr algn="ctr"/>
                      <a:r>
                        <a:rPr kumimoji="1" lang="en-US" altLang="ja-JP" sz="2000" smtClean="0"/>
                        <a:t>3</a:t>
                      </a:r>
                      <a:endParaRPr kumimoji="1" lang="ja-JP" altLang="en-US" sz="2000" dirty="0"/>
                    </a:p>
                  </a:txBody>
                  <a:tcPr/>
                </a:tc>
                <a:tc>
                  <a:txBody>
                    <a:bodyPr/>
                    <a:lstStyle/>
                    <a:p>
                      <a:pPr algn="ctr"/>
                      <a:r>
                        <a:rPr kumimoji="1" lang="en-US" altLang="ja-JP" sz="2000" dirty="0" smtClean="0"/>
                        <a:t>173</a:t>
                      </a:r>
                      <a:endParaRPr kumimoji="1" lang="ja-JP" altLang="en-US" sz="2000" dirty="0"/>
                    </a:p>
                  </a:txBody>
                  <a:tcPr/>
                </a:tc>
              </a:tr>
            </a:tbl>
          </a:graphicData>
        </a:graphic>
      </p:graphicFrame>
      <p:sp>
        <p:nvSpPr>
          <p:cNvPr id="5" name="コンテンツ プレースホルダー 4"/>
          <p:cNvSpPr>
            <a:spLocks noGrp="1"/>
          </p:cNvSpPr>
          <p:nvPr>
            <p:ph sz="half" idx="2"/>
          </p:nvPr>
        </p:nvSpPr>
        <p:spPr>
          <a:xfrm>
            <a:off x="467544" y="3932325"/>
            <a:ext cx="8219256" cy="2376995"/>
          </a:xfrm>
        </p:spPr>
        <p:txBody>
          <a:bodyPr/>
          <a:lstStyle/>
          <a:p>
            <a:r>
              <a:rPr kumimoji="1" lang="ja-JP" altLang="en-US" dirty="0" smtClean="0"/>
              <a:t>ツールありの方がツールなしより正解数が</a:t>
            </a:r>
            <a:r>
              <a:rPr lang="ja-JP" altLang="en-US" dirty="0"/>
              <a:t>多い</a:t>
            </a:r>
            <a:endParaRPr kumimoji="1" lang="en-US" altLang="ja-JP" dirty="0" smtClean="0"/>
          </a:p>
          <a:p>
            <a:r>
              <a:rPr lang="ja-JP" altLang="en-US" dirty="0" smtClean="0"/>
              <a:t>フィッシャーの正確確率検定</a:t>
            </a:r>
            <a:endParaRPr lang="en-US" altLang="ja-JP" dirty="0" smtClean="0"/>
          </a:p>
          <a:p>
            <a:pPr lvl="1"/>
            <a:r>
              <a:rPr lang="ja-JP" altLang="en-US" dirty="0" smtClean="0"/>
              <a:t>片側検定の結果</a:t>
            </a:r>
            <a:endParaRPr lang="en-US" altLang="ja-JP" dirty="0" smtClean="0"/>
          </a:p>
          <a:p>
            <a:pPr lvl="2"/>
            <a:r>
              <a:rPr lang="ja-JP" altLang="en-US" dirty="0"/>
              <a:t>完全一致</a:t>
            </a:r>
            <a:r>
              <a:rPr lang="en-US" altLang="ja-JP" dirty="0"/>
              <a:t>:  p</a:t>
            </a:r>
            <a:r>
              <a:rPr lang="ja-JP" altLang="en-US" dirty="0"/>
              <a:t>値 </a:t>
            </a:r>
            <a:r>
              <a:rPr lang="en-US" altLang="ja-JP" dirty="0"/>
              <a:t>= </a:t>
            </a:r>
            <a:r>
              <a:rPr lang="en-US" altLang="ja-JP" dirty="0" smtClean="0"/>
              <a:t>0.500  /  </a:t>
            </a:r>
            <a:r>
              <a:rPr lang="ja-JP" altLang="en-US" dirty="0" smtClean="0"/>
              <a:t>動詞</a:t>
            </a:r>
            <a:r>
              <a:rPr lang="ja-JP" altLang="en-US" dirty="0"/>
              <a:t>の</a:t>
            </a:r>
            <a:r>
              <a:rPr lang="ja-JP" altLang="en-US" dirty="0" smtClean="0"/>
              <a:t>一致</a:t>
            </a:r>
            <a:r>
              <a:rPr lang="en-US" altLang="ja-JP" dirty="0" smtClean="0"/>
              <a:t>:  </a:t>
            </a:r>
            <a:r>
              <a:rPr lang="en-US" altLang="ja-JP" dirty="0"/>
              <a:t>p</a:t>
            </a:r>
            <a:r>
              <a:rPr lang="ja-JP" altLang="en-US" dirty="0"/>
              <a:t>値 </a:t>
            </a:r>
            <a:r>
              <a:rPr lang="en-US" altLang="ja-JP" dirty="0"/>
              <a:t>= 0.097</a:t>
            </a:r>
          </a:p>
          <a:p>
            <a:pPr lvl="1"/>
            <a:r>
              <a:rPr lang="ja-JP" altLang="en-US" dirty="0"/>
              <a:t>有意水準</a:t>
            </a:r>
            <a:r>
              <a:rPr lang="en-US" altLang="ja-JP" dirty="0" smtClean="0"/>
              <a:t>0.05</a:t>
            </a:r>
            <a:r>
              <a:rPr lang="ja-JP" altLang="en-US" dirty="0" smtClean="0"/>
              <a:t>で有意</a:t>
            </a:r>
            <a:r>
              <a:rPr lang="ja-JP" altLang="en-US" dirty="0"/>
              <a:t>な</a:t>
            </a:r>
            <a:r>
              <a:rPr lang="ja-JP" altLang="en-US" dirty="0" smtClean="0"/>
              <a:t>差はなかった</a:t>
            </a:r>
            <a:endParaRPr kumimoji="1" lang="ja-JP" altLang="en-US" dirty="0"/>
          </a:p>
        </p:txBody>
      </p:sp>
      <p:sp>
        <p:nvSpPr>
          <p:cNvPr id="3" name="スライド番号プレースホルダー 2"/>
          <p:cNvSpPr>
            <a:spLocks noGrp="1"/>
          </p:cNvSpPr>
          <p:nvPr>
            <p:ph type="sldNum" sz="quarter" idx="12"/>
          </p:nvPr>
        </p:nvSpPr>
        <p:spPr/>
        <p:txBody>
          <a:bodyPr/>
          <a:lstStyle/>
          <a:p>
            <a:fld id="{D8657F4F-EEBE-40D0-AA0E-86B01611ED6E}" type="slidenum">
              <a:rPr kumimoji="1" lang="ja-JP" altLang="en-US" smtClean="0"/>
              <a:t>18</a:t>
            </a:fld>
            <a:endParaRPr kumimoji="1" lang="ja-JP" altLang="en-US"/>
          </a:p>
        </p:txBody>
      </p:sp>
      <p:graphicFrame>
        <p:nvGraphicFramePr>
          <p:cNvPr id="8" name="コンテンツ プレースホルダー 5"/>
          <p:cNvGraphicFramePr>
            <a:graphicFrameLocks/>
          </p:cNvGraphicFramePr>
          <p:nvPr>
            <p:extLst>
              <p:ext uri="{D42A27DB-BD31-4B8C-83A1-F6EECF244321}">
                <p14:modId xmlns:p14="http://schemas.microsoft.com/office/powerpoint/2010/main" val="4282433626"/>
              </p:ext>
            </p:extLst>
          </p:nvPr>
        </p:nvGraphicFramePr>
        <p:xfrm>
          <a:off x="5121595" y="2132856"/>
          <a:ext cx="3106688" cy="1584960"/>
        </p:xfrm>
        <a:graphic>
          <a:graphicData uri="http://schemas.openxmlformats.org/drawingml/2006/table">
            <a:tbl>
              <a:tblPr firstRow="1" firstCol="1" lastRow="1" bandRow="1">
                <a:tableStyleId>{2A488322-F2BA-4B5B-9748-0D474271808F}</a:tableStyleId>
              </a:tblPr>
              <a:tblGrid>
                <a:gridCol w="1378496"/>
                <a:gridCol w="720080"/>
                <a:gridCol w="1008112"/>
              </a:tblGrid>
              <a:tr h="0">
                <a:tc>
                  <a:txBody>
                    <a:bodyPr/>
                    <a:lstStyle/>
                    <a:p>
                      <a:pPr algn="ctr"/>
                      <a:endParaRPr kumimoji="1" lang="ja-JP" altLang="en-US" sz="2000" b="1" dirty="0"/>
                    </a:p>
                  </a:txBody>
                  <a:tcPr/>
                </a:tc>
                <a:tc>
                  <a:txBody>
                    <a:bodyPr/>
                    <a:lstStyle/>
                    <a:p>
                      <a:pPr algn="ctr"/>
                      <a:r>
                        <a:rPr kumimoji="1" lang="ja-JP" altLang="en-US" sz="2000" dirty="0" smtClean="0"/>
                        <a:t>正解</a:t>
                      </a:r>
                      <a:endParaRPr kumimoji="1" lang="ja-JP" altLang="en-US" sz="2000" dirty="0"/>
                    </a:p>
                  </a:txBody>
                  <a:tcPr/>
                </a:tc>
                <a:tc>
                  <a:txBody>
                    <a:bodyPr/>
                    <a:lstStyle/>
                    <a:p>
                      <a:pPr algn="ctr"/>
                      <a:r>
                        <a:rPr kumimoji="1" lang="ja-JP" altLang="en-US" sz="2000" dirty="0" smtClean="0"/>
                        <a:t>不正解</a:t>
                      </a:r>
                      <a:endParaRPr kumimoji="1" lang="ja-JP" altLang="en-US" sz="2000" dirty="0"/>
                    </a:p>
                  </a:txBody>
                  <a:tcPr/>
                </a:tc>
              </a:tr>
              <a:tr h="0">
                <a:tc>
                  <a:txBody>
                    <a:bodyPr/>
                    <a:lstStyle/>
                    <a:p>
                      <a:pPr algn="ctr"/>
                      <a:r>
                        <a:rPr kumimoji="1" lang="ja-JP" altLang="en-US" sz="2000" dirty="0" smtClean="0"/>
                        <a:t>ツールあり</a:t>
                      </a:r>
                      <a:endParaRPr kumimoji="1" lang="ja-JP" altLang="en-US" sz="2000" b="1" dirty="0"/>
                    </a:p>
                  </a:txBody>
                  <a:tcPr/>
                </a:tc>
                <a:tc>
                  <a:txBody>
                    <a:bodyPr/>
                    <a:lstStyle/>
                    <a:p>
                      <a:pPr algn="ctr"/>
                      <a:r>
                        <a:rPr kumimoji="1" lang="en-US" altLang="ja-JP" sz="2000" dirty="0" smtClean="0">
                          <a:solidFill>
                            <a:srgbClr val="FF0000"/>
                          </a:solidFill>
                        </a:rPr>
                        <a:t>16</a:t>
                      </a:r>
                      <a:endParaRPr kumimoji="1" lang="ja-JP" altLang="en-US" sz="2000" dirty="0">
                        <a:solidFill>
                          <a:srgbClr val="FF0000"/>
                        </a:solidFill>
                      </a:endParaRPr>
                    </a:p>
                  </a:txBody>
                  <a:tcPr/>
                </a:tc>
                <a:tc>
                  <a:txBody>
                    <a:bodyPr/>
                    <a:lstStyle/>
                    <a:p>
                      <a:pPr algn="ctr"/>
                      <a:r>
                        <a:rPr kumimoji="1" lang="en-US" altLang="ja-JP" sz="2000" dirty="0" smtClean="0"/>
                        <a:t>72</a:t>
                      </a:r>
                      <a:endParaRPr kumimoji="1" lang="ja-JP" altLang="en-US" sz="2000" dirty="0"/>
                    </a:p>
                  </a:txBody>
                  <a:tcPr/>
                </a:tc>
              </a:tr>
              <a:tr h="0">
                <a:tc>
                  <a:txBody>
                    <a:bodyPr/>
                    <a:lstStyle/>
                    <a:p>
                      <a:pPr algn="ctr"/>
                      <a:r>
                        <a:rPr kumimoji="1" lang="ja-JP" altLang="en-US" sz="2000" dirty="0" smtClean="0"/>
                        <a:t>ツールなし</a:t>
                      </a:r>
                      <a:endParaRPr kumimoji="1" lang="ja-JP" altLang="en-US" sz="2000" b="1" dirty="0"/>
                    </a:p>
                  </a:txBody>
                  <a:tcPr/>
                </a:tc>
                <a:tc>
                  <a:txBody>
                    <a:bodyPr/>
                    <a:lstStyle/>
                    <a:p>
                      <a:pPr algn="ctr"/>
                      <a:r>
                        <a:rPr kumimoji="1" lang="en-US" altLang="ja-JP" sz="2000" dirty="0" smtClean="0">
                          <a:solidFill>
                            <a:srgbClr val="FF0000"/>
                          </a:solidFill>
                        </a:rPr>
                        <a:t>9</a:t>
                      </a:r>
                      <a:endParaRPr kumimoji="1" lang="ja-JP" altLang="en-US" sz="2000" dirty="0">
                        <a:solidFill>
                          <a:srgbClr val="FF0000"/>
                        </a:solidFill>
                      </a:endParaRPr>
                    </a:p>
                  </a:txBody>
                  <a:tcPr/>
                </a:tc>
                <a:tc>
                  <a:txBody>
                    <a:bodyPr/>
                    <a:lstStyle/>
                    <a:p>
                      <a:pPr algn="ctr"/>
                      <a:r>
                        <a:rPr kumimoji="1" lang="en-US" altLang="ja-JP" sz="2000" dirty="0" smtClean="0"/>
                        <a:t>79</a:t>
                      </a:r>
                      <a:endParaRPr kumimoji="1" lang="ja-JP" altLang="en-US" sz="2000" dirty="0"/>
                    </a:p>
                  </a:txBody>
                  <a:tcPr/>
                </a:tc>
              </a:tr>
              <a:tr h="0">
                <a:tc>
                  <a:txBody>
                    <a:bodyPr/>
                    <a:lstStyle/>
                    <a:p>
                      <a:pPr algn="ctr"/>
                      <a:r>
                        <a:rPr kumimoji="1" lang="ja-JP" altLang="en-US" sz="2000" dirty="0" smtClean="0"/>
                        <a:t>合計</a:t>
                      </a:r>
                      <a:endParaRPr kumimoji="1" lang="ja-JP" altLang="en-US" sz="2000" b="1" dirty="0"/>
                    </a:p>
                  </a:txBody>
                  <a:tcPr/>
                </a:tc>
                <a:tc>
                  <a:txBody>
                    <a:bodyPr/>
                    <a:lstStyle/>
                    <a:p>
                      <a:pPr algn="ctr"/>
                      <a:r>
                        <a:rPr kumimoji="1" lang="en-US" altLang="ja-JP" sz="2000" smtClean="0"/>
                        <a:t>25</a:t>
                      </a:r>
                      <a:endParaRPr kumimoji="1" lang="ja-JP" altLang="en-US" sz="2000" dirty="0"/>
                    </a:p>
                  </a:txBody>
                  <a:tcPr/>
                </a:tc>
                <a:tc>
                  <a:txBody>
                    <a:bodyPr/>
                    <a:lstStyle/>
                    <a:p>
                      <a:pPr algn="ctr"/>
                      <a:r>
                        <a:rPr kumimoji="1" lang="en-US" altLang="ja-JP" sz="2000" dirty="0" smtClean="0"/>
                        <a:t>151</a:t>
                      </a:r>
                      <a:endParaRPr kumimoji="1" lang="ja-JP" altLang="en-US" sz="2000" dirty="0"/>
                    </a:p>
                  </a:txBody>
                  <a:tcPr/>
                </a:tc>
              </a:tr>
            </a:tbl>
          </a:graphicData>
        </a:graphic>
      </p:graphicFrame>
      <p:sp>
        <p:nvSpPr>
          <p:cNvPr id="10" name="テキスト ボックス 9"/>
          <p:cNvSpPr txBox="1"/>
          <p:nvPr/>
        </p:nvSpPr>
        <p:spPr>
          <a:xfrm>
            <a:off x="1273461" y="1619508"/>
            <a:ext cx="2408030" cy="369332"/>
          </a:xfrm>
          <a:prstGeom prst="rect">
            <a:avLst/>
          </a:prstGeom>
          <a:noFill/>
        </p:spPr>
        <p:txBody>
          <a:bodyPr wrap="none" rtlCol="0">
            <a:spAutoFit/>
          </a:bodyPr>
          <a:lstStyle/>
          <a:p>
            <a:pPr algn="ctr"/>
            <a:r>
              <a:rPr lang="ja-JP" altLang="en-US" b="1" dirty="0"/>
              <a:t>完全</a:t>
            </a:r>
            <a:r>
              <a:rPr lang="ja-JP" altLang="en-US" b="1" dirty="0" smtClean="0"/>
              <a:t>に</a:t>
            </a:r>
            <a:r>
              <a:rPr lang="ja-JP" altLang="en-US" b="1" dirty="0"/>
              <a:t>一致</a:t>
            </a:r>
            <a:r>
              <a:rPr lang="ja-JP" altLang="en-US" b="1" dirty="0" smtClean="0"/>
              <a:t>した解答</a:t>
            </a:r>
            <a:r>
              <a:rPr kumimoji="1" lang="ja-JP" altLang="en-US" b="1" dirty="0" smtClean="0"/>
              <a:t>数</a:t>
            </a:r>
            <a:endParaRPr kumimoji="1" lang="en-US" altLang="ja-JP" b="1" dirty="0" smtClean="0"/>
          </a:p>
        </p:txBody>
      </p:sp>
      <p:sp>
        <p:nvSpPr>
          <p:cNvPr id="11" name="テキスト ボックス 10"/>
          <p:cNvSpPr txBox="1"/>
          <p:nvPr/>
        </p:nvSpPr>
        <p:spPr>
          <a:xfrm>
            <a:off x="5464512" y="1619508"/>
            <a:ext cx="2420855" cy="369332"/>
          </a:xfrm>
          <a:prstGeom prst="rect">
            <a:avLst/>
          </a:prstGeom>
          <a:noFill/>
        </p:spPr>
        <p:txBody>
          <a:bodyPr wrap="none" rtlCol="0">
            <a:spAutoFit/>
          </a:bodyPr>
          <a:lstStyle/>
          <a:p>
            <a:pPr algn="ctr"/>
            <a:r>
              <a:rPr kumimoji="1" lang="ja-JP" altLang="en-US" b="1" dirty="0" smtClean="0"/>
              <a:t>動詞が一致した解答数</a:t>
            </a:r>
            <a:endParaRPr kumimoji="1" lang="en-US" altLang="ja-JP" b="1" dirty="0" smtClean="0"/>
          </a:p>
        </p:txBody>
      </p:sp>
    </p:spTree>
    <p:extLst>
      <p:ext uri="{BB962C8B-B14F-4D97-AF65-F5344CB8AC3E}">
        <p14:creationId xmlns:p14="http://schemas.microsoft.com/office/powerpoint/2010/main" val="219671950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タイトル 5"/>
          <p:cNvSpPr>
            <a:spLocks noGrp="1"/>
          </p:cNvSpPr>
          <p:nvPr>
            <p:ph type="title"/>
          </p:nvPr>
        </p:nvSpPr>
        <p:spPr/>
        <p:txBody>
          <a:bodyPr/>
          <a:lstStyle/>
          <a:p>
            <a:r>
              <a:rPr kumimoji="1" lang="ja-JP" altLang="en-US" dirty="0" smtClean="0"/>
              <a:t>アンケート結果</a:t>
            </a:r>
            <a:r>
              <a:rPr kumimoji="1" lang="en-US" altLang="ja-JP" dirty="0" smtClean="0"/>
              <a:t>(</a:t>
            </a:r>
            <a:r>
              <a:rPr kumimoji="1" lang="ja-JP" altLang="en-US" dirty="0" smtClean="0"/>
              <a:t>抜粋</a:t>
            </a:r>
            <a:r>
              <a:rPr kumimoji="1" lang="en-US" altLang="ja-JP" dirty="0" smtClean="0"/>
              <a:t>)</a:t>
            </a:r>
            <a:endParaRPr kumimoji="1" lang="ja-JP" altLang="en-US" dirty="0"/>
          </a:p>
        </p:txBody>
      </p:sp>
      <p:sp>
        <p:nvSpPr>
          <p:cNvPr id="5" name="スライド番号プレースホルダー 4"/>
          <p:cNvSpPr>
            <a:spLocks noGrp="1"/>
          </p:cNvSpPr>
          <p:nvPr>
            <p:ph type="sldNum" sz="quarter" idx="12"/>
          </p:nvPr>
        </p:nvSpPr>
        <p:spPr/>
        <p:txBody>
          <a:bodyPr/>
          <a:lstStyle/>
          <a:p>
            <a:fld id="{D8657F4F-EEBE-40D0-AA0E-86B01611ED6E}" type="slidenum">
              <a:rPr kumimoji="1" lang="ja-JP" altLang="en-US" smtClean="0"/>
              <a:t>19</a:t>
            </a:fld>
            <a:endParaRPr kumimoji="1" lang="ja-JP" altLang="en-US"/>
          </a:p>
        </p:txBody>
      </p:sp>
      <p:sp>
        <p:nvSpPr>
          <p:cNvPr id="19" name="コンテンツ プレースホルダー 18"/>
          <p:cNvSpPr>
            <a:spLocks noGrp="1"/>
          </p:cNvSpPr>
          <p:nvPr>
            <p:ph idx="1"/>
          </p:nvPr>
        </p:nvSpPr>
        <p:spPr>
          <a:xfrm>
            <a:off x="395536" y="4149080"/>
            <a:ext cx="8229600" cy="2232248"/>
          </a:xfrm>
        </p:spPr>
        <p:txBody>
          <a:bodyPr/>
          <a:lstStyle/>
          <a:p>
            <a:r>
              <a:rPr kumimoji="1" lang="ja-JP" altLang="en-US" sz="2400" dirty="0" smtClean="0"/>
              <a:t>被験者の意見</a:t>
            </a:r>
            <a:r>
              <a:rPr kumimoji="1" lang="en-US" altLang="ja-JP" sz="2400" dirty="0" smtClean="0"/>
              <a:t>(</a:t>
            </a:r>
            <a:r>
              <a:rPr kumimoji="1" lang="ja-JP" altLang="en-US" sz="2400" dirty="0" smtClean="0"/>
              <a:t>要約</a:t>
            </a:r>
            <a:r>
              <a:rPr kumimoji="1" lang="en-US" altLang="ja-JP" sz="2000" dirty="0" smtClean="0"/>
              <a:t>)</a:t>
            </a:r>
          </a:p>
          <a:p>
            <a:pPr marL="457200" lvl="1" indent="0">
              <a:buNone/>
            </a:pPr>
            <a:r>
              <a:rPr lang="ja-JP" altLang="en-US" sz="2400" dirty="0">
                <a:solidFill>
                  <a:srgbClr val="00B050"/>
                </a:solidFill>
                <a:latin typeface="Consolas" pitchFamily="49" charset="0"/>
                <a:cs typeface="Consolas" pitchFamily="49" charset="0"/>
              </a:rPr>
              <a:t>＋</a:t>
            </a:r>
            <a:r>
              <a:rPr lang="en-US" altLang="ja-JP" sz="2400" dirty="0">
                <a:latin typeface="Consolas" pitchFamily="49" charset="0"/>
                <a:cs typeface="Consolas" pitchFamily="49" charset="0"/>
              </a:rPr>
              <a:t> </a:t>
            </a:r>
            <a:r>
              <a:rPr lang="ja-JP" altLang="en-US" sz="2400" dirty="0" smtClean="0">
                <a:latin typeface="Consolas" pitchFamily="49" charset="0"/>
                <a:cs typeface="Consolas" pitchFamily="49" charset="0"/>
              </a:rPr>
              <a:t>良さそうな候補が多数あり便利だと思った</a:t>
            </a:r>
            <a:endParaRPr lang="en-US" altLang="ja-JP" sz="2400" dirty="0">
              <a:latin typeface="Consolas" pitchFamily="49" charset="0"/>
              <a:cs typeface="Consolas" pitchFamily="49" charset="0"/>
            </a:endParaRPr>
          </a:p>
          <a:p>
            <a:pPr marL="457200" lvl="1" indent="0">
              <a:buNone/>
            </a:pPr>
            <a:r>
              <a:rPr lang="ja-JP" altLang="en-US" sz="2400" dirty="0">
                <a:solidFill>
                  <a:srgbClr val="00B050"/>
                </a:solidFill>
                <a:latin typeface="Consolas" pitchFamily="49" charset="0"/>
                <a:cs typeface="Consolas" pitchFamily="49" charset="0"/>
              </a:rPr>
              <a:t>＋</a:t>
            </a:r>
            <a:r>
              <a:rPr lang="en-US" altLang="ja-JP" sz="2400" dirty="0">
                <a:latin typeface="Consolas" pitchFamily="49" charset="0"/>
                <a:cs typeface="Consolas" pitchFamily="49" charset="0"/>
              </a:rPr>
              <a:t> </a:t>
            </a:r>
            <a:r>
              <a:rPr lang="ja-JP" altLang="en-US" sz="2400" dirty="0">
                <a:latin typeface="Consolas" pitchFamily="49" charset="0"/>
                <a:cs typeface="Consolas" pitchFamily="49" charset="0"/>
              </a:rPr>
              <a:t>リストが命名の参考</a:t>
            </a:r>
            <a:r>
              <a:rPr lang="ja-JP" altLang="en-US" sz="2400" dirty="0" smtClean="0">
                <a:latin typeface="Consolas" pitchFamily="49" charset="0"/>
                <a:cs typeface="Consolas" pitchFamily="49" charset="0"/>
              </a:rPr>
              <a:t>になった</a:t>
            </a:r>
            <a:endParaRPr lang="en-US" altLang="ja-JP" sz="2400" dirty="0">
              <a:latin typeface="Consolas" pitchFamily="49" charset="0"/>
              <a:cs typeface="Consolas" pitchFamily="49" charset="0"/>
            </a:endParaRPr>
          </a:p>
          <a:p>
            <a:pPr marL="457200" lvl="1" indent="0">
              <a:buNone/>
            </a:pPr>
            <a:r>
              <a:rPr lang="ja-JP" altLang="en-US" sz="2400" dirty="0">
                <a:solidFill>
                  <a:srgbClr val="FF0000"/>
                </a:solidFill>
                <a:latin typeface="Consolas" pitchFamily="49" charset="0"/>
                <a:cs typeface="Consolas" pitchFamily="49" charset="0"/>
              </a:rPr>
              <a:t>－</a:t>
            </a:r>
            <a:r>
              <a:rPr lang="en-US" altLang="ja-JP" sz="2400" dirty="0">
                <a:solidFill>
                  <a:srgbClr val="FF0000"/>
                </a:solidFill>
                <a:latin typeface="Consolas" pitchFamily="49" charset="0"/>
                <a:cs typeface="Consolas" pitchFamily="49" charset="0"/>
              </a:rPr>
              <a:t> </a:t>
            </a:r>
            <a:r>
              <a:rPr lang="ja-JP" altLang="en-US" sz="2400" dirty="0" smtClean="0">
                <a:latin typeface="Consolas" pitchFamily="49" charset="0"/>
                <a:cs typeface="Consolas" pitchFamily="49" charset="0"/>
              </a:rPr>
              <a:t>ツールの実行速度が遅い</a:t>
            </a:r>
            <a:endParaRPr lang="en-US" altLang="ja-JP" sz="2400" dirty="0" smtClean="0">
              <a:latin typeface="Consolas" pitchFamily="49" charset="0"/>
              <a:cs typeface="Consolas" pitchFamily="49" charset="0"/>
            </a:endParaRPr>
          </a:p>
          <a:p>
            <a:pPr marL="457200" lvl="1" indent="0">
              <a:buNone/>
            </a:pPr>
            <a:r>
              <a:rPr lang="ja-JP" altLang="en-US" sz="2400" dirty="0">
                <a:solidFill>
                  <a:srgbClr val="FF0000"/>
                </a:solidFill>
                <a:latin typeface="Consolas" pitchFamily="49" charset="0"/>
                <a:cs typeface="Consolas" pitchFamily="49" charset="0"/>
              </a:rPr>
              <a:t>－</a:t>
            </a:r>
            <a:r>
              <a:rPr lang="en-US" altLang="ja-JP" sz="2400" dirty="0">
                <a:solidFill>
                  <a:srgbClr val="FF0000"/>
                </a:solidFill>
                <a:latin typeface="Consolas" pitchFamily="49" charset="0"/>
                <a:cs typeface="Consolas" pitchFamily="49" charset="0"/>
              </a:rPr>
              <a:t> </a:t>
            </a:r>
            <a:r>
              <a:rPr lang="ja-JP" altLang="en-US" sz="2400" dirty="0">
                <a:latin typeface="Consolas" pitchFamily="49" charset="0"/>
                <a:cs typeface="Consolas" pitchFamily="49" charset="0"/>
              </a:rPr>
              <a:t>適切</a:t>
            </a:r>
            <a:r>
              <a:rPr lang="ja-JP" altLang="en-US" sz="2400" dirty="0" smtClean="0">
                <a:latin typeface="Consolas" pitchFamily="49" charset="0"/>
                <a:cs typeface="Consolas" pitchFamily="49" charset="0"/>
              </a:rPr>
              <a:t>に</a:t>
            </a:r>
            <a:r>
              <a:rPr lang="ja-JP" altLang="en-US" sz="2400" dirty="0">
                <a:latin typeface="Consolas" pitchFamily="49" charset="0"/>
                <a:cs typeface="Consolas" pitchFamily="49" charset="0"/>
              </a:rPr>
              <a:t>並び替えられていない場合があった</a:t>
            </a:r>
            <a:endParaRPr lang="en-US" altLang="ja-JP" sz="2400" dirty="0">
              <a:latin typeface="Consolas" pitchFamily="49" charset="0"/>
              <a:cs typeface="Consolas" pitchFamily="49" charset="0"/>
            </a:endParaRPr>
          </a:p>
        </p:txBody>
      </p:sp>
      <p:graphicFrame>
        <p:nvGraphicFramePr>
          <p:cNvPr id="2" name="表 1"/>
          <p:cNvGraphicFramePr>
            <a:graphicFrameLocks noGrp="1"/>
          </p:cNvGraphicFramePr>
          <p:nvPr>
            <p:extLst>
              <p:ext uri="{D42A27DB-BD31-4B8C-83A1-F6EECF244321}">
                <p14:modId xmlns:p14="http://schemas.microsoft.com/office/powerpoint/2010/main" val="1818739286"/>
              </p:ext>
            </p:extLst>
          </p:nvPr>
        </p:nvGraphicFramePr>
        <p:xfrm>
          <a:off x="539552" y="1582792"/>
          <a:ext cx="8136903" cy="2494280"/>
        </p:xfrm>
        <a:graphic>
          <a:graphicData uri="http://schemas.openxmlformats.org/drawingml/2006/table">
            <a:tbl>
              <a:tblPr firstRow="1" bandRow="1">
                <a:tableStyleId>{21E4AEA4-8DFA-4A89-87EB-49C32662AFE0}</a:tableStyleId>
              </a:tblPr>
              <a:tblGrid>
                <a:gridCol w="2712301"/>
                <a:gridCol w="2712301"/>
                <a:gridCol w="2712301"/>
              </a:tblGrid>
              <a:tr h="370840">
                <a:tc>
                  <a:txBody>
                    <a:bodyPr/>
                    <a:lstStyle/>
                    <a:p>
                      <a:r>
                        <a:rPr kumimoji="1" lang="ja-JP" altLang="en-US" dirty="0" smtClean="0"/>
                        <a:t>選択肢</a:t>
                      </a:r>
                      <a:endParaRPr kumimoji="1" lang="ja-JP" altLang="en-US" dirty="0"/>
                    </a:p>
                  </a:txBody>
                  <a:tcPr/>
                </a:tc>
                <a:tc>
                  <a:txBody>
                    <a:bodyPr/>
                    <a:lstStyle/>
                    <a:p>
                      <a:r>
                        <a:rPr kumimoji="1" lang="ja-JP" altLang="en-US" dirty="0" smtClean="0"/>
                        <a:t>プログラム記述中に</a:t>
                      </a:r>
                      <a:endParaRPr kumimoji="1" lang="en-US" altLang="ja-JP" dirty="0" smtClean="0"/>
                    </a:p>
                    <a:p>
                      <a:r>
                        <a:rPr kumimoji="1" lang="ja-JP" altLang="en-US" dirty="0" smtClean="0"/>
                        <a:t>本ツールを使用したいか</a:t>
                      </a:r>
                      <a:endParaRPr kumimoji="1" lang="ja-JP" altLang="en-US" dirty="0"/>
                    </a:p>
                  </a:txBody>
                  <a:tcPr/>
                </a:tc>
                <a:tc>
                  <a:txBody>
                    <a:bodyPr/>
                    <a:lstStyle/>
                    <a:p>
                      <a:r>
                        <a:rPr kumimoji="1" lang="ja-JP" altLang="en-US" dirty="0" smtClean="0"/>
                        <a:t>リストは実際にそのクラスで使用されそうな名前か</a:t>
                      </a:r>
                      <a:endParaRPr kumimoji="1" lang="ja-JP" altLang="en-US" dirty="0"/>
                    </a:p>
                  </a:txBody>
                  <a:tcPr/>
                </a:tc>
              </a:tr>
              <a:tr h="370840">
                <a:tc>
                  <a:txBody>
                    <a:bodyPr/>
                    <a:lstStyle/>
                    <a:p>
                      <a:r>
                        <a:rPr kumimoji="1" lang="ja-JP" altLang="en-US" dirty="0" smtClean="0"/>
                        <a:t>とてもそう思う</a:t>
                      </a:r>
                      <a:endParaRPr kumimoji="1" lang="ja-JP" altLang="en-US" dirty="0"/>
                    </a:p>
                  </a:txBody>
                  <a:tcPr/>
                </a:tc>
                <a:tc>
                  <a:txBody>
                    <a:bodyPr/>
                    <a:lstStyle/>
                    <a:p>
                      <a:r>
                        <a:rPr kumimoji="1" lang="en-US" altLang="ja-JP" dirty="0" smtClean="0">
                          <a:solidFill>
                            <a:srgbClr val="FF0000"/>
                          </a:solidFill>
                        </a:rPr>
                        <a:t>1</a:t>
                      </a:r>
                      <a:r>
                        <a:rPr kumimoji="1" lang="ja-JP" altLang="en-US" dirty="0" smtClean="0">
                          <a:solidFill>
                            <a:srgbClr val="FF0000"/>
                          </a:solidFill>
                        </a:rPr>
                        <a:t>人</a:t>
                      </a:r>
                      <a:endParaRPr kumimoji="1" lang="ja-JP" altLang="en-US" dirty="0">
                        <a:solidFill>
                          <a:srgbClr val="FF0000"/>
                        </a:solidFill>
                      </a:endParaRPr>
                    </a:p>
                  </a:txBody>
                  <a:tcPr/>
                </a:tc>
                <a:tc>
                  <a:txBody>
                    <a:bodyPr/>
                    <a:lstStyle/>
                    <a:p>
                      <a:r>
                        <a:rPr kumimoji="1" lang="en-US" altLang="ja-JP" dirty="0" smtClean="0">
                          <a:solidFill>
                            <a:schemeClr val="tx1"/>
                          </a:solidFill>
                        </a:rPr>
                        <a:t>13</a:t>
                      </a:r>
                      <a:r>
                        <a:rPr kumimoji="1" lang="ja-JP" altLang="en-US" dirty="0" smtClean="0">
                          <a:solidFill>
                            <a:schemeClr val="tx1"/>
                          </a:solidFill>
                        </a:rPr>
                        <a:t>問</a:t>
                      </a:r>
                      <a:endParaRPr kumimoji="1" lang="ja-JP" altLang="en-US" dirty="0">
                        <a:solidFill>
                          <a:schemeClr val="tx1"/>
                        </a:solidFill>
                      </a:endParaRPr>
                    </a:p>
                  </a:txBody>
                  <a:tcPr/>
                </a:tc>
              </a:tr>
              <a:tr h="370840">
                <a:tc>
                  <a:txBody>
                    <a:bodyPr/>
                    <a:lstStyle/>
                    <a:p>
                      <a:r>
                        <a:rPr kumimoji="1" lang="ja-JP" altLang="en-US" dirty="0" smtClean="0"/>
                        <a:t>そう思う</a:t>
                      </a:r>
                      <a:endParaRPr kumimoji="1" lang="ja-JP" altLang="en-US" dirty="0"/>
                    </a:p>
                  </a:txBody>
                  <a:tcPr/>
                </a:tc>
                <a:tc>
                  <a:txBody>
                    <a:bodyPr/>
                    <a:lstStyle/>
                    <a:p>
                      <a:r>
                        <a:rPr kumimoji="1" lang="en-US" altLang="ja-JP" dirty="0" smtClean="0">
                          <a:solidFill>
                            <a:srgbClr val="FF0000"/>
                          </a:solidFill>
                        </a:rPr>
                        <a:t>4</a:t>
                      </a:r>
                      <a:r>
                        <a:rPr kumimoji="1" lang="ja-JP" altLang="en-US" dirty="0" smtClean="0">
                          <a:solidFill>
                            <a:srgbClr val="FF0000"/>
                          </a:solidFill>
                        </a:rPr>
                        <a:t>人</a:t>
                      </a:r>
                      <a:endParaRPr kumimoji="1" lang="ja-JP" altLang="en-US" dirty="0">
                        <a:solidFill>
                          <a:srgbClr val="FF0000"/>
                        </a:solidFill>
                      </a:endParaRPr>
                    </a:p>
                  </a:txBody>
                  <a:tcPr/>
                </a:tc>
                <a:tc>
                  <a:txBody>
                    <a:bodyPr/>
                    <a:lstStyle/>
                    <a:p>
                      <a:r>
                        <a:rPr kumimoji="1" lang="en-US" altLang="ja-JP" dirty="0" smtClean="0">
                          <a:solidFill>
                            <a:srgbClr val="FF0000"/>
                          </a:solidFill>
                        </a:rPr>
                        <a:t>32</a:t>
                      </a:r>
                      <a:r>
                        <a:rPr kumimoji="1" lang="ja-JP" altLang="en-US" dirty="0" smtClean="0">
                          <a:solidFill>
                            <a:srgbClr val="FF0000"/>
                          </a:solidFill>
                        </a:rPr>
                        <a:t>問</a:t>
                      </a:r>
                      <a:endParaRPr kumimoji="1" lang="ja-JP" altLang="en-US" dirty="0">
                        <a:solidFill>
                          <a:srgbClr val="FF0000"/>
                        </a:solidFill>
                      </a:endParaRPr>
                    </a:p>
                  </a:txBody>
                  <a:tcPr/>
                </a:tc>
              </a:tr>
              <a:tr h="370840">
                <a:tc>
                  <a:txBody>
                    <a:bodyPr/>
                    <a:lstStyle/>
                    <a:p>
                      <a:r>
                        <a:rPr kumimoji="1" lang="ja-JP" altLang="en-US" dirty="0" smtClean="0"/>
                        <a:t>どちらとも言えない</a:t>
                      </a:r>
                      <a:endParaRPr kumimoji="1" lang="ja-JP" altLang="en-US" dirty="0"/>
                    </a:p>
                  </a:txBody>
                  <a:tcPr/>
                </a:tc>
                <a:tc>
                  <a:txBody>
                    <a:bodyPr/>
                    <a:lstStyle/>
                    <a:p>
                      <a:r>
                        <a:rPr kumimoji="1" lang="en-US" altLang="ja-JP" dirty="0" smtClean="0"/>
                        <a:t>1</a:t>
                      </a:r>
                      <a:r>
                        <a:rPr kumimoji="1" lang="ja-JP" altLang="en-US" dirty="0" smtClean="0"/>
                        <a:t>人</a:t>
                      </a:r>
                      <a:endParaRPr kumimoji="1" lang="ja-JP" altLang="en-US" dirty="0"/>
                    </a:p>
                  </a:txBody>
                  <a:tcPr/>
                </a:tc>
                <a:tc>
                  <a:txBody>
                    <a:bodyPr/>
                    <a:lstStyle/>
                    <a:p>
                      <a:r>
                        <a:rPr kumimoji="1" lang="en-US" altLang="ja-JP" dirty="0" smtClean="0"/>
                        <a:t>15</a:t>
                      </a:r>
                      <a:r>
                        <a:rPr kumimoji="1" lang="ja-JP" altLang="en-US" dirty="0" smtClean="0"/>
                        <a:t>問</a:t>
                      </a:r>
                      <a:endParaRPr kumimoji="1" lang="ja-JP" altLang="en-US" dirty="0"/>
                    </a:p>
                  </a:txBody>
                  <a:tcPr/>
                </a:tc>
              </a:tr>
              <a:tr h="370840">
                <a:tc>
                  <a:txBody>
                    <a:bodyPr/>
                    <a:lstStyle/>
                    <a:p>
                      <a:r>
                        <a:rPr kumimoji="1" lang="ja-JP" altLang="en-US" dirty="0" smtClean="0"/>
                        <a:t>あまりそう思わない</a:t>
                      </a:r>
                      <a:endParaRPr kumimoji="1" lang="ja-JP" altLang="en-US" dirty="0"/>
                    </a:p>
                  </a:txBody>
                  <a:tcPr/>
                </a:tc>
                <a:tc>
                  <a:txBody>
                    <a:bodyPr/>
                    <a:lstStyle/>
                    <a:p>
                      <a:r>
                        <a:rPr kumimoji="1" lang="en-US" altLang="ja-JP" dirty="0" smtClean="0"/>
                        <a:t>1</a:t>
                      </a:r>
                      <a:r>
                        <a:rPr kumimoji="1" lang="ja-JP" altLang="en-US" dirty="0" smtClean="0"/>
                        <a:t>人</a:t>
                      </a:r>
                      <a:endParaRPr kumimoji="1" lang="ja-JP" altLang="en-US" dirty="0"/>
                    </a:p>
                  </a:txBody>
                  <a:tcPr/>
                </a:tc>
                <a:tc>
                  <a:txBody>
                    <a:bodyPr/>
                    <a:lstStyle/>
                    <a:p>
                      <a:r>
                        <a:rPr kumimoji="1" lang="en-US" altLang="ja-JP" dirty="0" smtClean="0">
                          <a:solidFill>
                            <a:srgbClr val="FF0000"/>
                          </a:solidFill>
                        </a:rPr>
                        <a:t>22</a:t>
                      </a:r>
                      <a:r>
                        <a:rPr kumimoji="1" lang="ja-JP" altLang="en-US" dirty="0" smtClean="0">
                          <a:solidFill>
                            <a:srgbClr val="FF0000"/>
                          </a:solidFill>
                        </a:rPr>
                        <a:t>問</a:t>
                      </a:r>
                      <a:endParaRPr kumimoji="1" lang="ja-JP" altLang="en-US" dirty="0">
                        <a:solidFill>
                          <a:srgbClr val="FF0000"/>
                        </a:solidFill>
                      </a:endParaRPr>
                    </a:p>
                  </a:txBody>
                  <a:tcPr/>
                </a:tc>
              </a:tr>
              <a:tr h="370840">
                <a:tc>
                  <a:txBody>
                    <a:bodyPr/>
                    <a:lstStyle/>
                    <a:p>
                      <a:r>
                        <a:rPr kumimoji="1" lang="ja-JP" altLang="en-US" dirty="0" smtClean="0"/>
                        <a:t>全くそう思わない</a:t>
                      </a:r>
                      <a:endParaRPr kumimoji="1" lang="ja-JP" altLang="en-US" dirty="0"/>
                    </a:p>
                  </a:txBody>
                  <a:tcPr/>
                </a:tc>
                <a:tc>
                  <a:txBody>
                    <a:bodyPr/>
                    <a:lstStyle/>
                    <a:p>
                      <a:r>
                        <a:rPr kumimoji="1" lang="en-US" altLang="ja-JP" dirty="0" smtClean="0"/>
                        <a:t>1</a:t>
                      </a:r>
                      <a:r>
                        <a:rPr kumimoji="1" lang="ja-JP" altLang="en-US" dirty="0" smtClean="0"/>
                        <a:t>人</a:t>
                      </a:r>
                      <a:endParaRPr kumimoji="1" lang="ja-JP" altLang="en-US" dirty="0"/>
                    </a:p>
                  </a:txBody>
                  <a:tcPr/>
                </a:tc>
                <a:tc>
                  <a:txBody>
                    <a:bodyPr/>
                    <a:lstStyle/>
                    <a:p>
                      <a:r>
                        <a:rPr kumimoji="1" lang="en-US" altLang="ja-JP" dirty="0" smtClean="0"/>
                        <a:t>6</a:t>
                      </a:r>
                      <a:r>
                        <a:rPr kumimoji="1" lang="ja-JP" altLang="en-US" dirty="0" smtClean="0"/>
                        <a:t>問</a:t>
                      </a:r>
                      <a:endParaRPr kumimoji="1" lang="ja-JP" altLang="en-US" dirty="0"/>
                    </a:p>
                  </a:txBody>
                  <a:tcPr/>
                </a:tc>
              </a:tr>
            </a:tbl>
          </a:graphicData>
        </a:graphic>
      </p:graphicFrame>
    </p:spTree>
    <p:extLst>
      <p:ext uri="{BB962C8B-B14F-4D97-AF65-F5344CB8AC3E}">
        <p14:creationId xmlns:p14="http://schemas.microsoft.com/office/powerpoint/2010/main" val="270511704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18488" cy="1143000"/>
          </a:xfrm>
        </p:spPr>
        <p:txBody>
          <a:bodyPr/>
          <a:lstStyle/>
          <a:p>
            <a:r>
              <a:rPr kumimoji="1" lang="ja-JP" altLang="en-US" dirty="0" smtClean="0"/>
              <a:t>背景</a:t>
            </a:r>
            <a:endParaRPr kumimoji="1" lang="ja-JP" altLang="en-US" dirty="0"/>
          </a:p>
        </p:txBody>
      </p:sp>
      <p:sp>
        <p:nvSpPr>
          <p:cNvPr id="3" name="コンテンツ プレースホルダー 2"/>
          <p:cNvSpPr>
            <a:spLocks noGrp="1"/>
          </p:cNvSpPr>
          <p:nvPr>
            <p:ph idx="1"/>
          </p:nvPr>
        </p:nvSpPr>
        <p:spPr>
          <a:xfrm>
            <a:off x="323528" y="1556792"/>
            <a:ext cx="8496944" cy="3845024"/>
          </a:xfrm>
        </p:spPr>
        <p:txBody>
          <a:bodyPr/>
          <a:lstStyle/>
          <a:p>
            <a:pPr marL="0" indent="0" algn="ctr">
              <a:buNone/>
            </a:pPr>
            <a:r>
              <a:rPr lang="ja-JP" altLang="en-US" dirty="0"/>
              <a:t>識別子</a:t>
            </a:r>
            <a:r>
              <a:rPr kumimoji="1" lang="ja-JP" altLang="en-US" dirty="0" smtClean="0"/>
              <a:t>に不適切な命名がされていると</a:t>
            </a:r>
            <a:endParaRPr lang="en-US" altLang="ja-JP" dirty="0"/>
          </a:p>
          <a:p>
            <a:pPr marL="0" indent="0" algn="ctr">
              <a:buNone/>
            </a:pPr>
            <a:r>
              <a:rPr kumimoji="1" lang="ja-JP" altLang="en-US" dirty="0" smtClean="0"/>
              <a:t>プログラムの理解に時間がかかる</a:t>
            </a:r>
            <a:r>
              <a:rPr kumimoji="1" lang="en-US" altLang="ja-JP" dirty="0" smtClean="0"/>
              <a:t>[1]</a:t>
            </a:r>
          </a:p>
          <a:p>
            <a:pPr marL="0" indent="0" algn="ctr">
              <a:buNone/>
            </a:pPr>
            <a:endParaRPr kumimoji="1" lang="en-US" altLang="ja-JP" dirty="0" smtClean="0"/>
          </a:p>
          <a:p>
            <a:pPr marL="0" indent="0" algn="ctr">
              <a:buNone/>
            </a:pPr>
            <a:endParaRPr lang="en-US" altLang="ja-JP" dirty="0" smtClean="0"/>
          </a:p>
          <a:p>
            <a:pPr marL="0" indent="0" algn="ctr">
              <a:buNone/>
            </a:pPr>
            <a:r>
              <a:rPr lang="ja-JP" altLang="en-US" dirty="0" smtClean="0"/>
              <a:t>適切な名前をつけることが求められる</a:t>
            </a:r>
            <a:endParaRPr lang="en-US" altLang="ja-JP" dirty="0" smtClean="0"/>
          </a:p>
        </p:txBody>
      </p:sp>
      <p:sp>
        <p:nvSpPr>
          <p:cNvPr id="4" name="下矢印 3"/>
          <p:cNvSpPr/>
          <p:nvPr/>
        </p:nvSpPr>
        <p:spPr>
          <a:xfrm>
            <a:off x="3419872" y="2780928"/>
            <a:ext cx="2232248" cy="1008112"/>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 name="スライド番号プレースホルダー 4"/>
          <p:cNvSpPr>
            <a:spLocks noGrp="1"/>
          </p:cNvSpPr>
          <p:nvPr>
            <p:ph type="sldNum" sz="quarter" idx="12"/>
          </p:nvPr>
        </p:nvSpPr>
        <p:spPr/>
        <p:txBody>
          <a:bodyPr/>
          <a:lstStyle/>
          <a:p>
            <a:fld id="{D8657F4F-EEBE-40D0-AA0E-86B01611ED6E}" type="slidenum">
              <a:rPr kumimoji="1" lang="ja-JP" altLang="en-US" smtClean="0"/>
              <a:t>2</a:t>
            </a:fld>
            <a:endParaRPr kumimoji="1" lang="ja-JP" altLang="en-US"/>
          </a:p>
        </p:txBody>
      </p:sp>
      <p:sp>
        <p:nvSpPr>
          <p:cNvPr id="6" name="テキスト ボックス 5"/>
          <p:cNvSpPr txBox="1"/>
          <p:nvPr/>
        </p:nvSpPr>
        <p:spPr>
          <a:xfrm>
            <a:off x="395536" y="5661248"/>
            <a:ext cx="8289962" cy="923330"/>
          </a:xfrm>
          <a:prstGeom prst="rect">
            <a:avLst/>
          </a:prstGeom>
          <a:noFill/>
        </p:spPr>
        <p:txBody>
          <a:bodyPr wrap="none" rtlCol="0">
            <a:spAutoFit/>
          </a:bodyPr>
          <a:lstStyle/>
          <a:p>
            <a:r>
              <a:rPr lang="en-US" altLang="ja-JP" dirty="0" smtClean="0">
                <a:solidFill>
                  <a:schemeClr val="bg1">
                    <a:lumMod val="50000"/>
                  </a:schemeClr>
                </a:solidFill>
              </a:rPr>
              <a:t>[1] </a:t>
            </a:r>
            <a:r>
              <a:rPr lang="en-US" altLang="ja-JP" dirty="0">
                <a:solidFill>
                  <a:schemeClr val="bg1">
                    <a:lumMod val="50000"/>
                  </a:schemeClr>
                </a:solidFill>
              </a:rPr>
              <a:t>D. </a:t>
            </a:r>
            <a:r>
              <a:rPr lang="en-US" altLang="ja-JP" dirty="0" err="1">
                <a:solidFill>
                  <a:schemeClr val="bg1">
                    <a:lumMod val="50000"/>
                  </a:schemeClr>
                </a:solidFill>
              </a:rPr>
              <a:t>Lawrie</a:t>
            </a:r>
            <a:r>
              <a:rPr lang="en-US" altLang="ja-JP" dirty="0">
                <a:solidFill>
                  <a:schemeClr val="bg1">
                    <a:lumMod val="50000"/>
                  </a:schemeClr>
                </a:solidFill>
              </a:rPr>
              <a:t>, C. Morrell, H. </a:t>
            </a:r>
            <a:r>
              <a:rPr lang="en-US" altLang="ja-JP" dirty="0" err="1">
                <a:solidFill>
                  <a:schemeClr val="bg1">
                    <a:lumMod val="50000"/>
                  </a:schemeClr>
                </a:solidFill>
              </a:rPr>
              <a:t>Feild</a:t>
            </a:r>
            <a:r>
              <a:rPr lang="en-US" altLang="ja-JP" dirty="0">
                <a:solidFill>
                  <a:schemeClr val="bg1">
                    <a:lumMod val="50000"/>
                  </a:schemeClr>
                </a:solidFill>
              </a:rPr>
              <a:t>, and D. Binkley, What's </a:t>
            </a:r>
            <a:r>
              <a:rPr lang="en-US" altLang="ja-JP" dirty="0" smtClean="0">
                <a:solidFill>
                  <a:schemeClr val="bg1">
                    <a:lumMod val="50000"/>
                  </a:schemeClr>
                </a:solidFill>
              </a:rPr>
              <a:t>in a </a:t>
            </a:r>
            <a:r>
              <a:rPr lang="en-US" altLang="ja-JP" dirty="0">
                <a:solidFill>
                  <a:schemeClr val="bg1">
                    <a:lumMod val="50000"/>
                  </a:schemeClr>
                </a:solidFill>
              </a:rPr>
              <a:t>name? a study of </a:t>
            </a:r>
            <a:endParaRPr lang="en-US" altLang="ja-JP" dirty="0" smtClean="0">
              <a:solidFill>
                <a:schemeClr val="bg1">
                  <a:lumMod val="50000"/>
                </a:schemeClr>
              </a:solidFill>
            </a:endParaRPr>
          </a:p>
          <a:p>
            <a:r>
              <a:rPr lang="en-US" altLang="ja-JP" dirty="0" err="1" smtClean="0">
                <a:solidFill>
                  <a:schemeClr val="bg1">
                    <a:lumMod val="50000"/>
                  </a:schemeClr>
                </a:solidFill>
              </a:rPr>
              <a:t>identiers</a:t>
            </a:r>
            <a:r>
              <a:rPr lang="en-US" altLang="ja-JP" dirty="0">
                <a:solidFill>
                  <a:schemeClr val="bg1">
                    <a:lumMod val="50000"/>
                  </a:schemeClr>
                </a:solidFill>
              </a:rPr>
              <a:t>, Proceedings of the </a:t>
            </a:r>
            <a:r>
              <a:rPr lang="en-US" altLang="ja-JP" dirty="0" smtClean="0">
                <a:solidFill>
                  <a:schemeClr val="bg1">
                    <a:lumMod val="50000"/>
                  </a:schemeClr>
                </a:solidFill>
              </a:rPr>
              <a:t>14</a:t>
            </a:r>
            <a:r>
              <a:rPr lang="en-US" altLang="ja-JP" baseline="30000" dirty="0" smtClean="0">
                <a:solidFill>
                  <a:schemeClr val="bg1">
                    <a:lumMod val="50000"/>
                  </a:schemeClr>
                </a:solidFill>
              </a:rPr>
              <a:t>th</a:t>
            </a:r>
            <a:r>
              <a:rPr lang="en-US" altLang="ja-JP" dirty="0" smtClean="0">
                <a:solidFill>
                  <a:schemeClr val="bg1">
                    <a:lumMod val="50000"/>
                  </a:schemeClr>
                </a:solidFill>
              </a:rPr>
              <a:t> IEEE </a:t>
            </a:r>
            <a:r>
              <a:rPr lang="en-US" altLang="ja-JP" dirty="0">
                <a:solidFill>
                  <a:schemeClr val="bg1">
                    <a:lumMod val="50000"/>
                  </a:schemeClr>
                </a:solidFill>
              </a:rPr>
              <a:t>International Conference on Program </a:t>
            </a:r>
            <a:endParaRPr lang="en-US" altLang="ja-JP" dirty="0" smtClean="0">
              <a:solidFill>
                <a:schemeClr val="bg1">
                  <a:lumMod val="50000"/>
                </a:schemeClr>
              </a:solidFill>
            </a:endParaRPr>
          </a:p>
          <a:p>
            <a:r>
              <a:rPr lang="en-US" altLang="ja-JP" dirty="0">
                <a:solidFill>
                  <a:schemeClr val="bg1">
                    <a:lumMod val="50000"/>
                  </a:schemeClr>
                </a:solidFill>
              </a:rPr>
              <a:t>	</a:t>
            </a:r>
            <a:r>
              <a:rPr lang="en-US" altLang="ja-JP" dirty="0" smtClean="0">
                <a:solidFill>
                  <a:schemeClr val="bg1">
                    <a:lumMod val="50000"/>
                  </a:schemeClr>
                </a:solidFill>
              </a:rPr>
              <a:t>	Comprehension(ICPC </a:t>
            </a:r>
            <a:r>
              <a:rPr lang="en-US" altLang="ja-JP" dirty="0">
                <a:solidFill>
                  <a:schemeClr val="bg1">
                    <a:lumMod val="50000"/>
                  </a:schemeClr>
                </a:solidFill>
              </a:rPr>
              <a:t>'06), pp.312, 2006. </a:t>
            </a:r>
            <a:endParaRPr kumimoji="1" lang="ja-JP" altLang="en-US" dirty="0">
              <a:solidFill>
                <a:schemeClr val="bg1">
                  <a:lumMod val="50000"/>
                </a:schemeClr>
              </a:solidFill>
            </a:endParaRPr>
          </a:p>
        </p:txBody>
      </p:sp>
      <p:sp>
        <p:nvSpPr>
          <p:cNvPr id="7" name="テキスト ボックス 6"/>
          <p:cNvSpPr txBox="1"/>
          <p:nvPr/>
        </p:nvSpPr>
        <p:spPr>
          <a:xfrm>
            <a:off x="857219" y="4797152"/>
            <a:ext cx="7357554" cy="584775"/>
          </a:xfrm>
          <a:prstGeom prst="rect">
            <a:avLst/>
          </a:prstGeom>
        </p:spPr>
        <p:style>
          <a:lnRef idx="1">
            <a:schemeClr val="accent2"/>
          </a:lnRef>
          <a:fillRef idx="2">
            <a:schemeClr val="accent2"/>
          </a:fillRef>
          <a:effectRef idx="1">
            <a:schemeClr val="accent2"/>
          </a:effectRef>
          <a:fontRef idx="minor">
            <a:schemeClr val="dk1"/>
          </a:fontRef>
        </p:style>
        <p:txBody>
          <a:bodyPr wrap="square" rtlCol="0">
            <a:spAutoFit/>
          </a:bodyPr>
          <a:lstStyle/>
          <a:p>
            <a:pPr algn="ctr"/>
            <a:r>
              <a:rPr kumimoji="1" lang="ja-JP" altLang="en-US" sz="3200" dirty="0" smtClean="0"/>
              <a:t>本研究ではメソッド名の命名に着目する</a:t>
            </a:r>
            <a:endParaRPr kumimoji="1" lang="ja-JP" altLang="en-US" sz="3200" dirty="0"/>
          </a:p>
        </p:txBody>
      </p:sp>
    </p:spTree>
    <p:extLst>
      <p:ext uri="{BB962C8B-B14F-4D97-AF65-F5344CB8AC3E}">
        <p14:creationId xmlns:p14="http://schemas.microsoft.com/office/powerpoint/2010/main" val="45191714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考察</a:t>
            </a:r>
            <a:endParaRPr kumimoji="1" lang="ja-JP" altLang="en-US" dirty="0"/>
          </a:p>
        </p:txBody>
      </p:sp>
      <p:sp>
        <p:nvSpPr>
          <p:cNvPr id="3" name="コンテンツ プレースホルダー 2"/>
          <p:cNvSpPr>
            <a:spLocks noGrp="1"/>
          </p:cNvSpPr>
          <p:nvPr>
            <p:ph idx="1"/>
          </p:nvPr>
        </p:nvSpPr>
        <p:spPr>
          <a:xfrm>
            <a:off x="395536" y="1600200"/>
            <a:ext cx="8424936" cy="4853136"/>
          </a:xfrm>
        </p:spPr>
        <p:txBody>
          <a:bodyPr/>
          <a:lstStyle/>
          <a:p>
            <a:r>
              <a:rPr lang="ja-JP" altLang="en-US" dirty="0"/>
              <a:t>正解数</a:t>
            </a:r>
            <a:r>
              <a:rPr lang="ja-JP" altLang="en-US" dirty="0" smtClean="0"/>
              <a:t>に</a:t>
            </a:r>
            <a:r>
              <a:rPr lang="ja-JP" altLang="en-US" dirty="0"/>
              <a:t>差</a:t>
            </a:r>
            <a:r>
              <a:rPr lang="ja-JP" altLang="en-US" dirty="0" smtClean="0"/>
              <a:t>はあったが</a:t>
            </a:r>
            <a:r>
              <a:rPr lang="ja-JP" altLang="en-US" dirty="0"/>
              <a:t>有意</a:t>
            </a:r>
            <a:r>
              <a:rPr lang="ja-JP" altLang="en-US" dirty="0" smtClean="0"/>
              <a:t>な差ではなかった</a:t>
            </a:r>
            <a:endParaRPr kumimoji="1" lang="en-US" altLang="ja-JP" dirty="0" smtClean="0"/>
          </a:p>
          <a:p>
            <a:pPr lvl="1"/>
            <a:r>
              <a:rPr lang="ja-JP" altLang="en-US" dirty="0"/>
              <a:t>課題が</a:t>
            </a:r>
            <a:r>
              <a:rPr lang="ja-JP" altLang="en-US" dirty="0" smtClean="0"/>
              <a:t>難しすぎたなどの実験の問題</a:t>
            </a:r>
            <a:endParaRPr lang="en-US" altLang="ja-JP" dirty="0" smtClean="0"/>
          </a:p>
          <a:p>
            <a:pPr lvl="1"/>
            <a:r>
              <a:rPr lang="ja-JP" altLang="en-US" dirty="0" smtClean="0"/>
              <a:t>適切なメソッドが見つからないなどのツールの問題</a:t>
            </a:r>
            <a:endParaRPr lang="en-US" altLang="ja-JP" dirty="0" smtClean="0"/>
          </a:p>
          <a:p>
            <a:r>
              <a:rPr lang="ja-JP" altLang="en-US" dirty="0" smtClean="0"/>
              <a:t>メソッド名候補の提示は命名支援として有効</a:t>
            </a:r>
            <a:endParaRPr lang="en-US" altLang="ja-JP" dirty="0" smtClean="0"/>
          </a:p>
          <a:p>
            <a:pPr lvl="1"/>
            <a:r>
              <a:rPr lang="ja-JP" altLang="en-US" dirty="0"/>
              <a:t>アンケート</a:t>
            </a:r>
            <a:r>
              <a:rPr lang="ja-JP" altLang="en-US" dirty="0" smtClean="0"/>
              <a:t>の結果より</a:t>
            </a:r>
            <a:endParaRPr lang="en-US" altLang="ja-JP" dirty="0" smtClean="0"/>
          </a:p>
          <a:p>
            <a:r>
              <a:rPr lang="ja-JP" altLang="en-US" dirty="0" smtClean="0"/>
              <a:t>改善すべきツールの問題</a:t>
            </a:r>
            <a:endParaRPr lang="en-US" altLang="ja-JP" dirty="0" smtClean="0"/>
          </a:p>
          <a:p>
            <a:pPr lvl="1"/>
            <a:r>
              <a:rPr lang="ja-JP" altLang="en-US" dirty="0"/>
              <a:t>実行</a:t>
            </a:r>
            <a:r>
              <a:rPr lang="ja-JP" altLang="en-US" dirty="0" smtClean="0"/>
              <a:t>速度</a:t>
            </a:r>
            <a:endParaRPr lang="en-US" altLang="ja-JP" dirty="0"/>
          </a:p>
          <a:p>
            <a:pPr lvl="1"/>
            <a:r>
              <a:rPr lang="ja-JP" altLang="en-US" dirty="0" smtClean="0"/>
              <a:t>並び替えの手法</a:t>
            </a:r>
            <a:endParaRPr lang="en-US" altLang="ja-JP" dirty="0"/>
          </a:p>
        </p:txBody>
      </p:sp>
      <p:sp>
        <p:nvSpPr>
          <p:cNvPr id="4" name="スライド番号プレースホルダー 3"/>
          <p:cNvSpPr>
            <a:spLocks noGrp="1"/>
          </p:cNvSpPr>
          <p:nvPr>
            <p:ph type="sldNum" sz="quarter" idx="12"/>
          </p:nvPr>
        </p:nvSpPr>
        <p:spPr/>
        <p:txBody>
          <a:bodyPr/>
          <a:lstStyle/>
          <a:p>
            <a:fld id="{D8657F4F-EEBE-40D0-AA0E-86B01611ED6E}" type="slidenum">
              <a:rPr kumimoji="1" lang="ja-JP" altLang="en-US" smtClean="0"/>
              <a:t>20</a:t>
            </a:fld>
            <a:endParaRPr kumimoji="1" lang="ja-JP" altLang="en-US"/>
          </a:p>
        </p:txBody>
      </p:sp>
    </p:spTree>
    <p:extLst>
      <p:ext uri="{BB962C8B-B14F-4D97-AF65-F5344CB8AC3E}">
        <p14:creationId xmlns:p14="http://schemas.microsoft.com/office/powerpoint/2010/main" val="302052073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まとめと今後の課題</a:t>
            </a:r>
            <a:endParaRPr kumimoji="1" lang="ja-JP" altLang="en-US" dirty="0"/>
          </a:p>
        </p:txBody>
      </p:sp>
      <p:sp>
        <p:nvSpPr>
          <p:cNvPr id="3" name="コンテンツ プレースホルダー 2"/>
          <p:cNvSpPr>
            <a:spLocks noGrp="1"/>
          </p:cNvSpPr>
          <p:nvPr>
            <p:ph idx="1"/>
          </p:nvPr>
        </p:nvSpPr>
        <p:spPr>
          <a:xfrm>
            <a:off x="395536" y="1600200"/>
            <a:ext cx="8352928" cy="4525963"/>
          </a:xfrm>
        </p:spPr>
        <p:txBody>
          <a:bodyPr/>
          <a:lstStyle/>
          <a:p>
            <a:r>
              <a:rPr lang="ja-JP" altLang="en-US" dirty="0" smtClean="0"/>
              <a:t>まとめ</a:t>
            </a:r>
            <a:endParaRPr lang="en-US" altLang="ja-JP" dirty="0" smtClean="0"/>
          </a:p>
          <a:p>
            <a:pPr lvl="1"/>
            <a:r>
              <a:rPr lang="ja-JP" altLang="en-US" dirty="0"/>
              <a:t>メソッド名</a:t>
            </a:r>
            <a:r>
              <a:rPr lang="ja-JP" altLang="en-US" dirty="0" smtClean="0"/>
              <a:t>の</a:t>
            </a:r>
            <a:r>
              <a:rPr lang="ja-JP" altLang="en-US" dirty="0"/>
              <a:t>候補</a:t>
            </a:r>
            <a:r>
              <a:rPr lang="ja-JP" altLang="en-US" dirty="0" smtClean="0"/>
              <a:t>を</a:t>
            </a:r>
            <a:r>
              <a:rPr lang="ja-JP" altLang="en-US" dirty="0"/>
              <a:t>提示すること</a:t>
            </a:r>
            <a:r>
              <a:rPr lang="ja-JP" altLang="en-US" dirty="0" smtClean="0"/>
              <a:t>で命名を支援する手法を提案し，ツールとして実装</a:t>
            </a:r>
            <a:endParaRPr lang="en-US" altLang="ja-JP" dirty="0" smtClean="0"/>
          </a:p>
          <a:p>
            <a:pPr lvl="1"/>
            <a:r>
              <a:rPr lang="ja-JP" altLang="en-US" dirty="0"/>
              <a:t>ツールの有効性</a:t>
            </a:r>
            <a:r>
              <a:rPr lang="ja-JP" altLang="en-US" dirty="0" smtClean="0"/>
              <a:t>を評価した結果，被験者から好意的な評価を得られた</a:t>
            </a:r>
            <a:endParaRPr lang="en-US" altLang="ja-JP" dirty="0" smtClean="0"/>
          </a:p>
          <a:p>
            <a:r>
              <a:rPr lang="ja-JP" altLang="en-US" dirty="0" smtClean="0"/>
              <a:t>今後</a:t>
            </a:r>
            <a:r>
              <a:rPr lang="ja-JP" altLang="en-US" dirty="0"/>
              <a:t>の</a:t>
            </a:r>
            <a:r>
              <a:rPr lang="ja-JP" altLang="en-US" dirty="0" smtClean="0"/>
              <a:t>課題</a:t>
            </a:r>
            <a:endParaRPr lang="en-US" altLang="ja-JP" dirty="0" smtClean="0"/>
          </a:p>
          <a:p>
            <a:pPr lvl="1"/>
            <a:r>
              <a:rPr lang="ja-JP" altLang="en-US" dirty="0" smtClean="0"/>
              <a:t>実行速度，並び替えなどの問題改善</a:t>
            </a:r>
            <a:endParaRPr lang="en-US" altLang="ja-JP" dirty="0"/>
          </a:p>
          <a:p>
            <a:pPr lvl="1"/>
            <a:r>
              <a:rPr lang="ja-JP" altLang="en-US" dirty="0"/>
              <a:t>ツール</a:t>
            </a:r>
            <a:r>
              <a:rPr lang="ja-JP" altLang="en-US" dirty="0" smtClean="0"/>
              <a:t>の有効性の再評価</a:t>
            </a:r>
            <a:endParaRPr lang="en-US" altLang="ja-JP" dirty="0" smtClean="0"/>
          </a:p>
          <a:p>
            <a:pPr lvl="1"/>
            <a:r>
              <a:rPr lang="ja-JP" altLang="en-US" dirty="0" smtClean="0"/>
              <a:t>既存メソッドの改名などのツールの機能追加</a:t>
            </a:r>
            <a:endParaRPr lang="en-US" altLang="ja-JP" dirty="0" smtClean="0"/>
          </a:p>
        </p:txBody>
      </p:sp>
      <p:sp>
        <p:nvSpPr>
          <p:cNvPr id="4" name="スライド番号プレースホルダー 3"/>
          <p:cNvSpPr>
            <a:spLocks noGrp="1"/>
          </p:cNvSpPr>
          <p:nvPr>
            <p:ph type="sldNum" sz="quarter" idx="12"/>
          </p:nvPr>
        </p:nvSpPr>
        <p:spPr/>
        <p:txBody>
          <a:bodyPr/>
          <a:lstStyle/>
          <a:p>
            <a:fld id="{D8657F4F-EEBE-40D0-AA0E-86B01611ED6E}" type="slidenum">
              <a:rPr kumimoji="1" lang="ja-JP" altLang="en-US" smtClean="0"/>
              <a:t>21</a:t>
            </a:fld>
            <a:endParaRPr kumimoji="1" lang="ja-JP" altLang="en-US"/>
          </a:p>
        </p:txBody>
      </p:sp>
    </p:spTree>
    <p:extLst>
      <p:ext uri="{BB962C8B-B14F-4D97-AF65-F5344CB8AC3E}">
        <p14:creationId xmlns:p14="http://schemas.microsoft.com/office/powerpoint/2010/main" val="71954861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5" name="タイトル 4"/>
          <p:cNvSpPr>
            <a:spLocks noGrp="1"/>
          </p:cNvSpPr>
          <p:nvPr>
            <p:ph type="title"/>
          </p:nvPr>
        </p:nvSpPr>
        <p:spPr/>
        <p:txBody>
          <a:bodyPr/>
          <a:lstStyle/>
          <a:p>
            <a:r>
              <a:rPr kumimoji="1" lang="ja-JP" altLang="en-US" dirty="0" smtClean="0"/>
              <a:t>メソッド生成パターンの作り方</a:t>
            </a:r>
            <a:endParaRPr kumimoji="1" lang="ja-JP" altLang="en-US" dirty="0"/>
          </a:p>
        </p:txBody>
      </p:sp>
      <p:sp>
        <p:nvSpPr>
          <p:cNvPr id="4" name="スライド番号プレースホルダー 3"/>
          <p:cNvSpPr>
            <a:spLocks noGrp="1"/>
          </p:cNvSpPr>
          <p:nvPr>
            <p:ph type="sldNum" sz="quarter" idx="12"/>
          </p:nvPr>
        </p:nvSpPr>
        <p:spPr/>
        <p:txBody>
          <a:bodyPr/>
          <a:lstStyle/>
          <a:p>
            <a:fld id="{D8657F4F-EEBE-40D0-AA0E-86B01611ED6E}" type="slidenum">
              <a:rPr kumimoji="1" lang="ja-JP" altLang="en-US" smtClean="0"/>
              <a:t>22</a:t>
            </a:fld>
            <a:endParaRPr kumimoji="1" lang="ja-JP" altLang="en-US"/>
          </a:p>
        </p:txBody>
      </p:sp>
      <p:graphicFrame>
        <p:nvGraphicFramePr>
          <p:cNvPr id="6" name="表 5"/>
          <p:cNvGraphicFramePr>
            <a:graphicFrameLocks noGrp="1"/>
          </p:cNvGraphicFramePr>
          <p:nvPr>
            <p:extLst>
              <p:ext uri="{D42A27DB-BD31-4B8C-83A1-F6EECF244321}">
                <p14:modId xmlns:p14="http://schemas.microsoft.com/office/powerpoint/2010/main" val="2397597235"/>
              </p:ext>
            </p:extLst>
          </p:nvPr>
        </p:nvGraphicFramePr>
        <p:xfrm>
          <a:off x="683567" y="1772816"/>
          <a:ext cx="7848873" cy="1584960"/>
        </p:xfrm>
        <a:graphic>
          <a:graphicData uri="http://schemas.openxmlformats.org/drawingml/2006/table">
            <a:tbl>
              <a:tblPr firstRow="1" bandRow="1">
                <a:tableStyleId>{616DA210-FB5B-4158-B5E0-FEB733F419BA}</a:tableStyleId>
              </a:tblPr>
              <a:tblGrid>
                <a:gridCol w="729280"/>
                <a:gridCol w="1185079"/>
                <a:gridCol w="1367400"/>
                <a:gridCol w="1291183"/>
                <a:gridCol w="1033396"/>
                <a:gridCol w="2242535"/>
              </a:tblGrid>
              <a:tr h="226525">
                <a:tc>
                  <a:txBody>
                    <a:bodyPr/>
                    <a:lstStyle/>
                    <a:p>
                      <a:r>
                        <a:rPr kumimoji="1" lang="en-US" altLang="ja-JP" sz="2000" dirty="0" smtClean="0"/>
                        <a:t>No.</a:t>
                      </a:r>
                      <a:endParaRPr kumimoji="1" lang="ja-JP" altLang="en-US" sz="2000" dirty="0"/>
                    </a:p>
                  </a:txBody>
                  <a:tcPr/>
                </a:tc>
                <a:tc>
                  <a:txBody>
                    <a:bodyPr/>
                    <a:lstStyle/>
                    <a:p>
                      <a:r>
                        <a:rPr kumimoji="1" lang="en-US" altLang="ja-JP" sz="2000" dirty="0" smtClean="0"/>
                        <a:t>return</a:t>
                      </a:r>
                      <a:endParaRPr kumimoji="1" lang="ja-JP" altLang="en-US" sz="2000" dirty="0"/>
                    </a:p>
                  </a:txBody>
                  <a:tcPr/>
                </a:tc>
                <a:tc>
                  <a:txBody>
                    <a:bodyPr/>
                    <a:lstStyle/>
                    <a:p>
                      <a:r>
                        <a:rPr kumimoji="1" lang="en-US" altLang="ja-JP" sz="2000" dirty="0" smtClean="0"/>
                        <a:t>method</a:t>
                      </a:r>
                      <a:endParaRPr kumimoji="1" lang="ja-JP" altLang="en-US" sz="2000" dirty="0"/>
                    </a:p>
                  </a:txBody>
                  <a:tcPr/>
                </a:tc>
                <a:tc>
                  <a:txBody>
                    <a:bodyPr/>
                    <a:lstStyle/>
                    <a:p>
                      <a:r>
                        <a:rPr kumimoji="1" lang="en-US" altLang="ja-JP" sz="2000" dirty="0" err="1" smtClean="0"/>
                        <a:t>arg</a:t>
                      </a:r>
                      <a:endParaRPr kumimoji="1" lang="ja-JP" altLang="en-US" sz="2000" dirty="0"/>
                    </a:p>
                  </a:txBody>
                  <a:tcPr/>
                </a:tc>
                <a:tc>
                  <a:txBody>
                    <a:bodyPr/>
                    <a:lstStyle/>
                    <a:p>
                      <a:r>
                        <a:rPr kumimoji="1" lang="en-US" altLang="ja-JP" sz="2000" dirty="0" smtClean="0"/>
                        <a:t>class</a:t>
                      </a:r>
                      <a:endParaRPr kumimoji="1" lang="ja-JP" altLang="en-US" sz="2000" dirty="0"/>
                    </a:p>
                  </a:txBody>
                  <a:tcPr/>
                </a:tc>
                <a:tc>
                  <a:txBody>
                    <a:bodyPr/>
                    <a:lstStyle/>
                    <a:p>
                      <a:r>
                        <a:rPr kumimoji="1" lang="ja-JP" altLang="en-US" sz="2000" dirty="0" smtClean="0"/>
                        <a:t>抽出三つ組</a:t>
                      </a:r>
                      <a:endParaRPr kumimoji="1" lang="ja-JP" altLang="en-US" sz="2000" dirty="0"/>
                    </a:p>
                  </a:txBody>
                  <a:tcPr/>
                </a:tc>
              </a:tr>
              <a:tr h="226525">
                <a:tc>
                  <a:txBody>
                    <a:bodyPr/>
                    <a:lstStyle/>
                    <a:p>
                      <a:r>
                        <a:rPr kumimoji="1" lang="en-US" altLang="ja-JP" sz="2000" dirty="0" smtClean="0"/>
                        <a:t>1</a:t>
                      </a:r>
                      <a:endParaRPr kumimoji="1" lang="ja-JP" altLang="en-US" sz="2000" dirty="0"/>
                    </a:p>
                  </a:txBody>
                  <a:tcPr/>
                </a:tc>
                <a:tc>
                  <a:txBody>
                    <a:bodyPr/>
                    <a:lstStyle/>
                    <a:p>
                      <a:r>
                        <a:rPr kumimoji="1" lang="en-US" altLang="ja-JP" sz="2000" dirty="0" smtClean="0"/>
                        <a:t>void</a:t>
                      </a:r>
                      <a:endParaRPr kumimoji="1" lang="ja-JP" altLang="en-US" sz="2000" dirty="0"/>
                    </a:p>
                  </a:txBody>
                  <a:tcPr/>
                </a:tc>
                <a:tc>
                  <a:txBody>
                    <a:bodyPr/>
                    <a:lstStyle/>
                    <a:p>
                      <a:r>
                        <a:rPr kumimoji="1" lang="en-US" altLang="ja-JP" sz="2000" dirty="0" smtClean="0"/>
                        <a:t>v1</a:t>
                      </a:r>
                      <a:endParaRPr kumimoji="1" lang="ja-JP" altLang="en-US" sz="2000" dirty="0"/>
                    </a:p>
                  </a:txBody>
                  <a:tcPr/>
                </a:tc>
                <a:tc>
                  <a:txBody>
                    <a:bodyPr/>
                    <a:lstStyle/>
                    <a:p>
                      <a:r>
                        <a:rPr kumimoji="1" lang="en-US" altLang="ja-JP" sz="2000" dirty="0" smtClean="0"/>
                        <a:t>(empty)</a:t>
                      </a:r>
                      <a:endParaRPr kumimoji="1" lang="ja-JP" altLang="en-US" sz="2000" dirty="0"/>
                    </a:p>
                  </a:txBody>
                  <a:tcPr/>
                </a:tc>
                <a:tc>
                  <a:txBody>
                    <a:bodyPr/>
                    <a:lstStyle/>
                    <a:p>
                      <a:r>
                        <a:rPr kumimoji="1" lang="en-US" altLang="ja-JP" sz="2000" dirty="0" smtClean="0"/>
                        <a:t>n2</a:t>
                      </a:r>
                      <a:endParaRPr kumimoji="1" lang="ja-JP" altLang="en-US" sz="2000" dirty="0"/>
                    </a:p>
                  </a:txBody>
                  <a:tcPr/>
                </a:tc>
                <a:tc>
                  <a:txBody>
                    <a:bodyPr/>
                    <a:lstStyle/>
                    <a:p>
                      <a:r>
                        <a:rPr kumimoji="1" lang="en-US" altLang="ja-JP" sz="2000" dirty="0" smtClean="0"/>
                        <a:t>&lt;v1, n2, (empty)&gt;</a:t>
                      </a:r>
                      <a:endParaRPr kumimoji="1" lang="ja-JP" altLang="en-US" sz="2000" dirty="0"/>
                    </a:p>
                  </a:txBody>
                  <a:tcPr/>
                </a:tc>
              </a:tr>
              <a:tr h="226525">
                <a:tc>
                  <a:txBody>
                    <a:bodyPr/>
                    <a:lstStyle/>
                    <a:p>
                      <a:r>
                        <a:rPr kumimoji="1" lang="en-US" altLang="ja-JP" sz="2000" dirty="0" smtClean="0"/>
                        <a:t>2</a:t>
                      </a:r>
                      <a:endParaRPr kumimoji="1" lang="ja-JP" altLang="en-US" sz="2000" dirty="0"/>
                    </a:p>
                  </a:txBody>
                  <a:tcPr/>
                </a:tc>
                <a:tc>
                  <a:txBody>
                    <a:bodyPr/>
                    <a:lstStyle/>
                    <a:p>
                      <a:r>
                        <a:rPr kumimoji="1" lang="en-US" altLang="ja-JP" sz="2000" dirty="0" smtClean="0"/>
                        <a:t>n1</a:t>
                      </a:r>
                      <a:endParaRPr kumimoji="1" lang="ja-JP" altLang="en-US" sz="2000" dirty="0"/>
                    </a:p>
                  </a:txBody>
                  <a:tcPr/>
                </a:tc>
                <a:tc>
                  <a:txBody>
                    <a:bodyPr/>
                    <a:lstStyle/>
                    <a:p>
                      <a:r>
                        <a:rPr kumimoji="1" lang="en-US" altLang="ja-JP" sz="2000" dirty="0" smtClean="0"/>
                        <a:t>v2 + n3</a:t>
                      </a:r>
                      <a:endParaRPr kumimoji="1" lang="ja-JP" altLang="en-US" sz="2000" dirty="0"/>
                    </a:p>
                  </a:txBody>
                  <a:tcPr/>
                </a:tc>
                <a:tc>
                  <a:txBody>
                    <a:bodyPr/>
                    <a:lstStyle/>
                    <a:p>
                      <a:r>
                        <a:rPr kumimoji="1" lang="en-US" altLang="ja-JP" sz="2000" dirty="0" smtClean="0"/>
                        <a:t>(empty)</a:t>
                      </a:r>
                      <a:endParaRPr kumimoji="1" lang="ja-JP" altLang="en-US" sz="2000" dirty="0"/>
                    </a:p>
                  </a:txBody>
                  <a:tcPr/>
                </a:tc>
                <a:tc>
                  <a:txBody>
                    <a:bodyPr/>
                    <a:lstStyle/>
                    <a:p>
                      <a:r>
                        <a:rPr kumimoji="1" lang="en-US" altLang="ja-JP" sz="2000" dirty="0" smtClean="0"/>
                        <a:t>n3</a:t>
                      </a:r>
                      <a:endParaRPr kumimoji="1" lang="ja-JP" altLang="en-US" sz="2000" dirty="0"/>
                    </a:p>
                  </a:txBody>
                  <a:tcPr/>
                </a:tc>
                <a:tc>
                  <a:txBody>
                    <a:bodyPr/>
                    <a:lstStyle/>
                    <a:p>
                      <a:r>
                        <a:rPr kumimoji="1" lang="en-US" altLang="ja-JP" sz="2000" dirty="0" smtClean="0"/>
                        <a:t>&lt;v2, n3, n1&gt;</a:t>
                      </a:r>
                      <a:endParaRPr kumimoji="1" lang="ja-JP" altLang="en-US" sz="2000" dirty="0"/>
                    </a:p>
                  </a:txBody>
                  <a:tcPr/>
                </a:tc>
              </a:tr>
              <a:tr h="226525">
                <a:tc>
                  <a:txBody>
                    <a:bodyPr/>
                    <a:lstStyle/>
                    <a:p>
                      <a:r>
                        <a:rPr kumimoji="1" lang="en-US" altLang="ja-JP" sz="2000" dirty="0" smtClean="0"/>
                        <a:t>…</a:t>
                      </a:r>
                      <a:endParaRPr kumimoji="1" lang="ja-JP" altLang="en-US" sz="2000" dirty="0"/>
                    </a:p>
                  </a:txBody>
                  <a:tcPr/>
                </a:tc>
                <a:tc>
                  <a:txBody>
                    <a:bodyPr/>
                    <a:lstStyle/>
                    <a:p>
                      <a:endParaRPr kumimoji="1" lang="ja-JP" altLang="en-US" sz="2000" dirty="0"/>
                    </a:p>
                  </a:txBody>
                  <a:tcPr/>
                </a:tc>
                <a:tc>
                  <a:txBody>
                    <a:bodyPr/>
                    <a:lstStyle/>
                    <a:p>
                      <a:endParaRPr kumimoji="1" lang="ja-JP" altLang="en-US" sz="2000" dirty="0"/>
                    </a:p>
                  </a:txBody>
                  <a:tcPr/>
                </a:tc>
                <a:tc>
                  <a:txBody>
                    <a:bodyPr/>
                    <a:lstStyle/>
                    <a:p>
                      <a:endParaRPr kumimoji="1" lang="ja-JP" altLang="en-US" sz="2000" dirty="0"/>
                    </a:p>
                  </a:txBody>
                  <a:tcPr/>
                </a:tc>
                <a:tc>
                  <a:txBody>
                    <a:bodyPr/>
                    <a:lstStyle/>
                    <a:p>
                      <a:endParaRPr kumimoji="1" lang="ja-JP" altLang="en-US" sz="2000" dirty="0"/>
                    </a:p>
                  </a:txBody>
                  <a:tcPr/>
                </a:tc>
                <a:tc>
                  <a:txBody>
                    <a:bodyPr/>
                    <a:lstStyle/>
                    <a:p>
                      <a:endParaRPr kumimoji="1" lang="ja-JP" altLang="en-US" sz="2000" dirty="0"/>
                    </a:p>
                  </a:txBody>
                  <a:tcPr/>
                </a:tc>
              </a:tr>
            </a:tbl>
          </a:graphicData>
        </a:graphic>
      </p:graphicFrame>
      <p:sp>
        <p:nvSpPr>
          <p:cNvPr id="7" name="下矢印 6"/>
          <p:cNvSpPr/>
          <p:nvPr/>
        </p:nvSpPr>
        <p:spPr>
          <a:xfrm>
            <a:off x="3707904" y="3717032"/>
            <a:ext cx="1368152" cy="79208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aphicFrame>
        <p:nvGraphicFramePr>
          <p:cNvPr id="8" name="表 7"/>
          <p:cNvGraphicFramePr>
            <a:graphicFrameLocks noGrp="1"/>
          </p:cNvGraphicFramePr>
          <p:nvPr>
            <p:extLst>
              <p:ext uri="{D42A27DB-BD31-4B8C-83A1-F6EECF244321}">
                <p14:modId xmlns:p14="http://schemas.microsoft.com/office/powerpoint/2010/main" val="3873520437"/>
              </p:ext>
            </p:extLst>
          </p:nvPr>
        </p:nvGraphicFramePr>
        <p:xfrm>
          <a:off x="1691680" y="4753952"/>
          <a:ext cx="5472608" cy="1483360"/>
        </p:xfrm>
        <a:graphic>
          <a:graphicData uri="http://schemas.openxmlformats.org/drawingml/2006/table">
            <a:tbl>
              <a:tblPr firstRow="1" bandRow="1">
                <a:tableStyleId>{0E3FDE45-AF77-4B5C-9715-49D594BDF05E}</a:tableStyleId>
              </a:tblPr>
              <a:tblGrid>
                <a:gridCol w="830327"/>
                <a:gridCol w="1718558"/>
                <a:gridCol w="1424378"/>
                <a:gridCol w="1499345"/>
              </a:tblGrid>
              <a:tr h="370840">
                <a:tc>
                  <a:txBody>
                    <a:bodyPr/>
                    <a:lstStyle/>
                    <a:p>
                      <a:r>
                        <a:rPr kumimoji="1" lang="en-US" altLang="ja-JP" sz="1600" dirty="0" smtClean="0"/>
                        <a:t>No.</a:t>
                      </a:r>
                      <a:endParaRPr kumimoji="1" lang="ja-JP" altLang="en-US" sz="1600" dirty="0"/>
                    </a:p>
                  </a:txBody>
                  <a:tcPr anchor="ctr">
                    <a:lnR w="12700" cap="flat" cmpd="sng" algn="ctr">
                      <a:solidFill>
                        <a:schemeClr val="tx1"/>
                      </a:solidFill>
                      <a:prstDash val="solid"/>
                      <a:round/>
                      <a:headEnd type="none" w="med" len="med"/>
                      <a:tailEnd type="none" w="med" len="med"/>
                    </a:lnR>
                  </a:tcPr>
                </a:tc>
                <a:tc>
                  <a:txBody>
                    <a:bodyPr/>
                    <a:lstStyle/>
                    <a:p>
                      <a:r>
                        <a:rPr kumimoji="1" lang="en-US" altLang="ja-JP" sz="1600" dirty="0" smtClean="0"/>
                        <a:t>DO</a:t>
                      </a:r>
                      <a:r>
                        <a:rPr kumimoji="1" lang="ja-JP" altLang="en-US" sz="1600" dirty="0" smtClean="0"/>
                        <a:t>の種類</a:t>
                      </a:r>
                      <a:endParaRPr kumimoji="1" lang="ja-JP" altLang="en-US" sz="16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r>
                        <a:rPr kumimoji="1" lang="en-US" altLang="ja-JP" sz="1600" dirty="0" smtClean="0"/>
                        <a:t>IO</a:t>
                      </a:r>
                      <a:r>
                        <a:rPr kumimoji="1" lang="ja-JP" altLang="en-US" sz="1600" dirty="0" smtClean="0"/>
                        <a:t>の種類</a:t>
                      </a:r>
                      <a:endParaRPr kumimoji="1" lang="ja-JP" altLang="en-US" sz="16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r>
                        <a:rPr kumimoji="1" lang="ja-JP" altLang="en-US" sz="1600" dirty="0" smtClean="0"/>
                        <a:t>生成メソッド</a:t>
                      </a:r>
                      <a:endParaRPr kumimoji="1" lang="ja-JP" altLang="en-US" sz="1600" dirty="0"/>
                    </a:p>
                  </a:txBody>
                  <a:tcPr anchor="ctr">
                    <a:lnL w="12700" cap="flat" cmpd="sng" algn="ctr">
                      <a:solidFill>
                        <a:schemeClr val="tx1"/>
                      </a:solidFill>
                      <a:prstDash val="solid"/>
                      <a:round/>
                      <a:headEnd type="none" w="med" len="med"/>
                      <a:tailEnd type="none" w="med" len="med"/>
                    </a:lnL>
                  </a:tcPr>
                </a:tc>
              </a:tr>
              <a:tr h="370840">
                <a:tc>
                  <a:txBody>
                    <a:bodyPr/>
                    <a:lstStyle/>
                    <a:p>
                      <a:r>
                        <a:rPr kumimoji="1" lang="en-US" altLang="ja-JP" sz="1600" dirty="0" smtClean="0"/>
                        <a:t>1</a:t>
                      </a:r>
                      <a:endParaRPr kumimoji="1" lang="ja-JP" altLang="en-US" sz="1600" dirty="0"/>
                    </a:p>
                  </a:txBody>
                  <a:tcPr anchor="ctr">
                    <a:lnR w="12700" cap="flat" cmpd="sng" algn="ctr">
                      <a:solidFill>
                        <a:schemeClr val="tx1"/>
                      </a:solidFill>
                      <a:prstDash val="solid"/>
                      <a:round/>
                      <a:headEnd type="none" w="med" len="med"/>
                      <a:tailEnd type="none" w="med" len="med"/>
                    </a:lnR>
                  </a:tcPr>
                </a:tc>
                <a:tc>
                  <a:txBody>
                    <a:bodyPr/>
                    <a:lstStyle/>
                    <a:p>
                      <a:r>
                        <a:rPr kumimoji="1" lang="ja-JP" altLang="en-US" sz="1600" dirty="0" smtClean="0"/>
                        <a:t>クラス名</a:t>
                      </a:r>
                      <a:endParaRPr kumimoji="1" lang="ja-JP" altLang="en-US" sz="16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r>
                        <a:rPr kumimoji="1" lang="en-US" altLang="ja-JP" sz="1600" dirty="0" smtClean="0"/>
                        <a:t>(empty)</a:t>
                      </a:r>
                      <a:endParaRPr kumimoji="1" lang="ja-JP" altLang="en-US" sz="16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r>
                        <a:rPr kumimoji="1" lang="en-US" altLang="ja-JP" sz="1600" dirty="0" smtClean="0"/>
                        <a:t>V</a:t>
                      </a:r>
                      <a:r>
                        <a:rPr kumimoji="1" lang="ja-JP" altLang="en-US" sz="1600" dirty="0" smtClean="0"/>
                        <a:t> </a:t>
                      </a:r>
                      <a:r>
                        <a:rPr kumimoji="1" lang="en-US" altLang="ja-JP" sz="1600" dirty="0" smtClean="0"/>
                        <a:t>()</a:t>
                      </a:r>
                      <a:endParaRPr kumimoji="1" lang="ja-JP" altLang="en-US" sz="1600" dirty="0"/>
                    </a:p>
                  </a:txBody>
                  <a:tcPr anchor="ctr">
                    <a:lnL w="12700" cap="flat" cmpd="sng" algn="ctr">
                      <a:solidFill>
                        <a:schemeClr val="tx1"/>
                      </a:solidFill>
                      <a:prstDash val="solid"/>
                      <a:round/>
                      <a:headEnd type="none" w="med" len="med"/>
                      <a:tailEnd type="none" w="med" len="med"/>
                    </a:lnL>
                  </a:tcPr>
                </a:tc>
              </a:tr>
              <a:tr h="370840">
                <a:tc>
                  <a:txBody>
                    <a:bodyPr/>
                    <a:lstStyle/>
                    <a:p>
                      <a:r>
                        <a:rPr kumimoji="1" lang="en-US" altLang="ja-JP" sz="1600" dirty="0" smtClean="0"/>
                        <a:t>2</a:t>
                      </a:r>
                      <a:endParaRPr kumimoji="1" lang="ja-JP" altLang="en-US" sz="1600" dirty="0"/>
                    </a:p>
                  </a:txBody>
                  <a:tcPr anchor="ctr">
                    <a:lnR w="12700" cap="flat" cmpd="sng" algn="ctr">
                      <a:solidFill>
                        <a:schemeClr val="tx1"/>
                      </a:solidFill>
                      <a:prstDash val="solid"/>
                      <a:round/>
                      <a:headEnd type="none" w="med" len="med"/>
                      <a:tailEnd type="none" w="med" len="med"/>
                    </a:lnR>
                  </a:tcPr>
                </a:tc>
                <a:tc>
                  <a:txBody>
                    <a:bodyPr/>
                    <a:lstStyle/>
                    <a:p>
                      <a:r>
                        <a:rPr kumimoji="1" lang="ja-JP" altLang="en-US" sz="1600" dirty="0" smtClean="0"/>
                        <a:t>クラス名</a:t>
                      </a:r>
                      <a:endParaRPr kumimoji="1" lang="ja-JP" altLang="en-US" sz="16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r>
                        <a:rPr kumimoji="1" lang="ja-JP" altLang="en-US" sz="1600" dirty="0" smtClean="0"/>
                        <a:t>返り値の型名</a:t>
                      </a:r>
                      <a:endParaRPr kumimoji="1" lang="ja-JP" altLang="en-US" sz="16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r>
                        <a:rPr kumimoji="1" lang="en-US" altLang="ja-JP" sz="1600" dirty="0" smtClean="0"/>
                        <a:t>V + DO ()</a:t>
                      </a:r>
                      <a:endParaRPr kumimoji="1" lang="ja-JP" altLang="en-US" sz="1600" dirty="0"/>
                    </a:p>
                  </a:txBody>
                  <a:tcPr anchor="ctr">
                    <a:lnL w="12700" cap="flat" cmpd="sng" algn="ctr">
                      <a:solidFill>
                        <a:schemeClr val="tx1"/>
                      </a:solidFill>
                      <a:prstDash val="solid"/>
                      <a:round/>
                      <a:headEnd type="none" w="med" len="med"/>
                      <a:tailEnd type="none" w="med" len="med"/>
                    </a:lnL>
                  </a:tcPr>
                </a:tc>
              </a:tr>
              <a:tr h="370840">
                <a:tc>
                  <a:txBody>
                    <a:bodyPr/>
                    <a:lstStyle/>
                    <a:p>
                      <a:r>
                        <a:rPr kumimoji="1" lang="en-US" altLang="ja-JP" sz="1600" dirty="0" smtClean="0"/>
                        <a:t>…</a:t>
                      </a:r>
                      <a:endParaRPr kumimoji="1" lang="ja-JP" altLang="en-US" sz="1600" dirty="0"/>
                    </a:p>
                  </a:txBody>
                  <a:tcPr anchor="ctr">
                    <a:lnR w="12700" cap="flat" cmpd="sng" algn="ctr">
                      <a:solidFill>
                        <a:schemeClr val="tx1"/>
                      </a:solidFill>
                      <a:prstDash val="solid"/>
                      <a:round/>
                      <a:headEnd type="none" w="med" len="med"/>
                      <a:tailEnd type="none" w="med" len="med"/>
                    </a:lnR>
                  </a:tcPr>
                </a:tc>
                <a:tc>
                  <a:txBody>
                    <a:bodyPr/>
                    <a:lstStyle/>
                    <a:p>
                      <a:endParaRPr kumimoji="1" lang="ja-JP" altLang="en-US" sz="16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endParaRPr kumimoji="1" lang="ja-JP" altLang="en-US" sz="16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endParaRPr kumimoji="1" lang="ja-JP" altLang="en-US" sz="1600" dirty="0"/>
                    </a:p>
                  </a:txBody>
                  <a:tcPr anchor="ctr">
                    <a:lnL w="12700" cap="flat" cmpd="sng" algn="ctr">
                      <a:solidFill>
                        <a:schemeClr val="tx1"/>
                      </a:solidFill>
                      <a:prstDash val="solid"/>
                      <a:round/>
                      <a:headEnd type="none" w="med" len="med"/>
                      <a:tailEnd type="none" w="med" len="med"/>
                    </a:lnL>
                  </a:tcPr>
                </a:tc>
              </a:tr>
            </a:tbl>
          </a:graphicData>
        </a:graphic>
      </p:graphicFrame>
    </p:spTree>
    <p:extLst>
      <p:ext uri="{BB962C8B-B14F-4D97-AF65-F5344CB8AC3E}">
        <p14:creationId xmlns:p14="http://schemas.microsoft.com/office/powerpoint/2010/main" val="419325748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メソッド名の構造</a:t>
            </a:r>
            <a:endParaRPr kumimoji="1" lang="ja-JP" altLang="en-US" dirty="0"/>
          </a:p>
        </p:txBody>
      </p:sp>
      <p:sp>
        <p:nvSpPr>
          <p:cNvPr id="3" name="コンテンツ プレースホルダー 2"/>
          <p:cNvSpPr>
            <a:spLocks noGrp="1"/>
          </p:cNvSpPr>
          <p:nvPr>
            <p:ph idx="1"/>
          </p:nvPr>
        </p:nvSpPr>
        <p:spPr>
          <a:xfrm>
            <a:off x="457200" y="1600200"/>
            <a:ext cx="8219256" cy="4525963"/>
          </a:xfrm>
        </p:spPr>
        <p:txBody>
          <a:bodyPr/>
          <a:lstStyle/>
          <a:p>
            <a:r>
              <a:rPr kumimoji="1" lang="ja-JP" altLang="en-US" dirty="0" smtClean="0"/>
              <a:t>複数の単語を組み合わせて振る舞いを表現</a:t>
            </a:r>
            <a:endParaRPr kumimoji="1" lang="en-US" altLang="ja-JP" dirty="0" smtClean="0"/>
          </a:p>
          <a:p>
            <a:r>
              <a:rPr lang="ja-JP" altLang="en-US" dirty="0"/>
              <a:t>プログラム中には，オブジェクトに対してある操作を行うという処理が多数</a:t>
            </a:r>
            <a:r>
              <a:rPr lang="ja-JP" altLang="en-US" dirty="0" smtClean="0"/>
              <a:t>存在</a:t>
            </a:r>
            <a:endParaRPr lang="en-US" altLang="ja-JP" dirty="0" smtClean="0"/>
          </a:p>
          <a:p>
            <a:pPr marL="457200" lvl="1" indent="0">
              <a:buNone/>
            </a:pPr>
            <a:r>
              <a:rPr lang="en-US" altLang="ja-JP" sz="2400" dirty="0" smtClean="0"/>
              <a:t>Ex1. Stock </a:t>
            </a:r>
            <a:r>
              <a:rPr lang="ja-JP" altLang="en-US" sz="2400" dirty="0" smtClean="0"/>
              <a:t>クラスの </a:t>
            </a:r>
            <a:r>
              <a:rPr lang="en-US" altLang="ja-JP" sz="2400" dirty="0" err="1" smtClean="0"/>
              <a:t>addProduct</a:t>
            </a:r>
            <a:r>
              <a:rPr lang="en-US" altLang="ja-JP" sz="2400" dirty="0" smtClean="0"/>
              <a:t>(Product)</a:t>
            </a:r>
          </a:p>
          <a:p>
            <a:pPr marL="457200" lvl="1" indent="0">
              <a:buNone/>
            </a:pPr>
            <a:r>
              <a:rPr lang="en-US" altLang="ja-JP" dirty="0"/>
              <a:t>	</a:t>
            </a:r>
            <a:r>
              <a:rPr lang="ja-JP" altLang="en-US" dirty="0" smtClean="0"/>
              <a:t>→ </a:t>
            </a:r>
            <a:r>
              <a:rPr lang="en-US" altLang="ja-JP" dirty="0" smtClean="0"/>
              <a:t>Product </a:t>
            </a:r>
            <a:r>
              <a:rPr lang="ja-JP" altLang="en-US" dirty="0" smtClean="0"/>
              <a:t>を </a:t>
            </a:r>
            <a:r>
              <a:rPr lang="en-US" altLang="ja-JP" dirty="0" smtClean="0"/>
              <a:t>Stock </a:t>
            </a:r>
            <a:r>
              <a:rPr lang="ja-JP" altLang="en-US" dirty="0" smtClean="0"/>
              <a:t>に </a:t>
            </a:r>
            <a:r>
              <a:rPr lang="en-US" altLang="ja-JP" dirty="0" smtClean="0"/>
              <a:t>add </a:t>
            </a:r>
            <a:r>
              <a:rPr lang="ja-JP" altLang="en-US" dirty="0" smtClean="0"/>
              <a:t>する</a:t>
            </a:r>
            <a:endParaRPr lang="en-US" altLang="ja-JP" dirty="0" smtClean="0"/>
          </a:p>
          <a:p>
            <a:r>
              <a:rPr lang="ja-JP" altLang="en-US" dirty="0" smtClean="0"/>
              <a:t>このプログラム中の動詞</a:t>
            </a:r>
            <a:r>
              <a:rPr lang="en-US" altLang="ja-JP" dirty="0" smtClean="0"/>
              <a:t>-</a:t>
            </a:r>
            <a:r>
              <a:rPr lang="ja-JP" altLang="en-US" dirty="0" smtClean="0"/>
              <a:t>目的語関係を利用</a:t>
            </a:r>
            <a:endParaRPr lang="en-US" altLang="ja-JP" dirty="0" smtClean="0"/>
          </a:p>
          <a:p>
            <a:pPr lvl="1"/>
            <a:endParaRPr kumimoji="1" lang="ja-JP" altLang="en-US" dirty="0"/>
          </a:p>
        </p:txBody>
      </p:sp>
      <p:sp>
        <p:nvSpPr>
          <p:cNvPr id="4" name="スライド番号プレースホルダー 3"/>
          <p:cNvSpPr>
            <a:spLocks noGrp="1"/>
          </p:cNvSpPr>
          <p:nvPr>
            <p:ph type="sldNum" sz="quarter" idx="12"/>
          </p:nvPr>
        </p:nvSpPr>
        <p:spPr/>
        <p:txBody>
          <a:bodyPr/>
          <a:lstStyle/>
          <a:p>
            <a:fld id="{D8657F4F-EEBE-40D0-AA0E-86B01611ED6E}" type="slidenum">
              <a:rPr kumimoji="1" lang="ja-JP" altLang="en-US" smtClean="0"/>
              <a:t>3</a:t>
            </a:fld>
            <a:endParaRPr kumimoji="1" lang="ja-JP" altLang="en-US"/>
          </a:p>
        </p:txBody>
      </p:sp>
    </p:spTree>
    <p:extLst>
      <p:ext uri="{BB962C8B-B14F-4D97-AF65-F5344CB8AC3E}">
        <p14:creationId xmlns:p14="http://schemas.microsoft.com/office/powerpoint/2010/main" val="299674530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テキスト ボックス 5"/>
          <p:cNvSpPr txBox="1"/>
          <p:nvPr/>
        </p:nvSpPr>
        <p:spPr>
          <a:xfrm>
            <a:off x="5004048" y="4026406"/>
            <a:ext cx="1636988" cy="523220"/>
          </a:xfrm>
          <a:prstGeom prst="rect">
            <a:avLst/>
          </a:prstGeom>
        </p:spPr>
        <p:style>
          <a:lnRef idx="2">
            <a:schemeClr val="accent3"/>
          </a:lnRef>
          <a:fillRef idx="1">
            <a:schemeClr val="lt1"/>
          </a:fillRef>
          <a:effectRef idx="0">
            <a:schemeClr val="accent3"/>
          </a:effectRef>
          <a:fontRef idx="minor">
            <a:schemeClr val="dk1"/>
          </a:fontRef>
        </p:style>
        <p:txBody>
          <a:bodyPr wrap="square" rtlCol="0">
            <a:spAutoFit/>
          </a:bodyPr>
          <a:lstStyle/>
          <a:p>
            <a:r>
              <a:rPr lang="en-US" altLang="ja-JP" sz="1400" dirty="0" smtClean="0">
                <a:latin typeface="Consolas" pitchFamily="49" charset="0"/>
                <a:cs typeface="Consolas" pitchFamily="49" charset="0"/>
              </a:rPr>
              <a:t>(v1,v2,…: </a:t>
            </a:r>
            <a:r>
              <a:rPr lang="ja-JP" altLang="en-US" sz="1400" dirty="0" smtClean="0">
                <a:latin typeface="Consolas" pitchFamily="49" charset="0"/>
                <a:cs typeface="Consolas" pitchFamily="49" charset="0"/>
              </a:rPr>
              <a:t>動詞</a:t>
            </a:r>
            <a:endParaRPr lang="en-US" altLang="ja-JP" sz="1400" dirty="0" smtClean="0">
              <a:latin typeface="Consolas" pitchFamily="49" charset="0"/>
              <a:cs typeface="Consolas" pitchFamily="49" charset="0"/>
            </a:endParaRPr>
          </a:p>
          <a:p>
            <a:r>
              <a:rPr kumimoji="1" lang="en-US" altLang="ja-JP" sz="1400" dirty="0" smtClean="0">
                <a:latin typeface="Consolas" pitchFamily="49" charset="0"/>
                <a:cs typeface="Consolas" pitchFamily="49" charset="0"/>
              </a:rPr>
              <a:t> n1,n2,…: </a:t>
            </a:r>
            <a:r>
              <a:rPr lang="ja-JP" altLang="en-US" sz="1400" dirty="0" smtClean="0">
                <a:latin typeface="Consolas" pitchFamily="49" charset="0"/>
                <a:cs typeface="Consolas" pitchFamily="49" charset="0"/>
              </a:rPr>
              <a:t>名詞</a:t>
            </a:r>
            <a:r>
              <a:rPr lang="en-US" altLang="ja-JP" sz="1400" dirty="0" smtClean="0">
                <a:latin typeface="Consolas" pitchFamily="49" charset="0"/>
                <a:cs typeface="Consolas" pitchFamily="49" charset="0"/>
              </a:rPr>
              <a:t>)</a:t>
            </a:r>
            <a:endParaRPr kumimoji="1" lang="ja-JP" altLang="en-US" sz="1400" dirty="0">
              <a:latin typeface="Consolas" pitchFamily="49" charset="0"/>
              <a:cs typeface="Consolas" pitchFamily="49" charset="0"/>
            </a:endParaRPr>
          </a:p>
        </p:txBody>
      </p:sp>
      <p:sp>
        <p:nvSpPr>
          <p:cNvPr id="2" name="タイトル 1"/>
          <p:cNvSpPr>
            <a:spLocks noGrp="1"/>
          </p:cNvSpPr>
          <p:nvPr>
            <p:ph type="title"/>
          </p:nvPr>
        </p:nvSpPr>
        <p:spPr/>
        <p:txBody>
          <a:bodyPr/>
          <a:lstStyle/>
          <a:p>
            <a:r>
              <a:rPr kumimoji="1" lang="ja-JP" altLang="en-US" dirty="0" smtClean="0"/>
              <a:t>動詞</a:t>
            </a:r>
            <a:r>
              <a:rPr kumimoji="1" lang="en-US" altLang="ja-JP" dirty="0" smtClean="0"/>
              <a:t>-</a:t>
            </a:r>
            <a:r>
              <a:rPr kumimoji="1" lang="ja-JP" altLang="en-US" dirty="0" smtClean="0"/>
              <a:t>目的語関係の辞書生成手法</a:t>
            </a:r>
            <a:endParaRPr kumimoji="1" lang="ja-JP" altLang="en-US" dirty="0"/>
          </a:p>
        </p:txBody>
      </p:sp>
      <p:sp>
        <p:nvSpPr>
          <p:cNvPr id="3" name="コンテンツ プレースホルダー 2"/>
          <p:cNvSpPr>
            <a:spLocks noGrp="1"/>
          </p:cNvSpPr>
          <p:nvPr>
            <p:ph idx="1"/>
          </p:nvPr>
        </p:nvSpPr>
        <p:spPr>
          <a:xfrm>
            <a:off x="395536" y="1484784"/>
            <a:ext cx="8352928" cy="4525963"/>
          </a:xfrm>
        </p:spPr>
        <p:txBody>
          <a:bodyPr/>
          <a:lstStyle/>
          <a:p>
            <a:r>
              <a:rPr lang="ja-JP" altLang="en-US" dirty="0"/>
              <a:t>動詞</a:t>
            </a:r>
            <a:r>
              <a:rPr lang="en-US" altLang="ja-JP" dirty="0"/>
              <a:t>-</a:t>
            </a:r>
            <a:r>
              <a:rPr lang="ja-JP" altLang="en-US" dirty="0"/>
              <a:t>目的語関係をソースコード中</a:t>
            </a:r>
            <a:r>
              <a:rPr kumimoji="1" lang="ja-JP" altLang="en-US" dirty="0" smtClean="0"/>
              <a:t>のメソッドから取り出す</a:t>
            </a:r>
            <a:r>
              <a:rPr kumimoji="1" lang="en-US" altLang="ja-JP" dirty="0" smtClean="0"/>
              <a:t>[2]</a:t>
            </a:r>
          </a:p>
          <a:p>
            <a:pPr lvl="1"/>
            <a:r>
              <a:rPr lang="ja-JP" altLang="en-US" dirty="0" smtClean="0"/>
              <a:t>出力は</a:t>
            </a:r>
            <a:r>
              <a:rPr lang="en-US" altLang="ja-JP" dirty="0" smtClean="0"/>
              <a:t>&lt;</a:t>
            </a:r>
            <a:r>
              <a:rPr lang="ja-JP" altLang="en-US" dirty="0" smtClean="0"/>
              <a:t>動詞</a:t>
            </a:r>
            <a:r>
              <a:rPr lang="en-US" altLang="ja-JP" dirty="0" smtClean="0"/>
              <a:t>(V), </a:t>
            </a:r>
            <a:r>
              <a:rPr lang="ja-JP" altLang="en-US" dirty="0" smtClean="0"/>
              <a:t>直接目的語</a:t>
            </a:r>
            <a:r>
              <a:rPr lang="en-US" altLang="ja-JP" dirty="0" smtClean="0"/>
              <a:t>(DO), </a:t>
            </a:r>
            <a:r>
              <a:rPr lang="ja-JP" altLang="en-US" dirty="0" smtClean="0"/>
              <a:t>間接目的語</a:t>
            </a:r>
            <a:r>
              <a:rPr lang="en-US" altLang="ja-JP" dirty="0" smtClean="0"/>
              <a:t>(IO)&gt;</a:t>
            </a:r>
            <a:r>
              <a:rPr lang="ja-JP" altLang="en-US" dirty="0" smtClean="0"/>
              <a:t>の三つ組</a:t>
            </a:r>
            <a:endParaRPr lang="en-US" altLang="ja-JP" dirty="0" smtClean="0"/>
          </a:p>
          <a:p>
            <a:pPr lvl="1"/>
            <a:r>
              <a:rPr kumimoji="1" lang="ja-JP" altLang="en-US" dirty="0" smtClean="0"/>
              <a:t>事前に</a:t>
            </a:r>
            <a:r>
              <a:rPr lang="ja-JP" altLang="en-US" dirty="0"/>
              <a:t>定義</a:t>
            </a:r>
            <a:r>
              <a:rPr kumimoji="1" lang="ja-JP" altLang="en-US" dirty="0" smtClean="0"/>
              <a:t>された三つ組</a:t>
            </a:r>
            <a:r>
              <a:rPr kumimoji="1" lang="ja-JP" altLang="en-US" dirty="0"/>
              <a:t>抽出</a:t>
            </a:r>
            <a:r>
              <a:rPr kumimoji="1" lang="ja-JP" altLang="en-US" dirty="0" smtClean="0"/>
              <a:t>パターンに従う</a:t>
            </a:r>
            <a:endParaRPr kumimoji="1" lang="en-US" altLang="ja-JP" dirty="0" smtClean="0"/>
          </a:p>
        </p:txBody>
      </p:sp>
      <p:sp>
        <p:nvSpPr>
          <p:cNvPr id="4" name="スライド番号プレースホルダー 3"/>
          <p:cNvSpPr>
            <a:spLocks noGrp="1"/>
          </p:cNvSpPr>
          <p:nvPr>
            <p:ph type="sldNum" sz="quarter" idx="12"/>
          </p:nvPr>
        </p:nvSpPr>
        <p:spPr>
          <a:xfrm>
            <a:off x="7596336" y="6308427"/>
            <a:ext cx="1150938" cy="288925"/>
          </a:xfrm>
        </p:spPr>
        <p:txBody>
          <a:bodyPr/>
          <a:lstStyle/>
          <a:p>
            <a:fld id="{D8657F4F-EEBE-40D0-AA0E-86B01611ED6E}" type="slidenum">
              <a:rPr kumimoji="1" lang="ja-JP" altLang="en-US" smtClean="0"/>
              <a:t>4</a:t>
            </a:fld>
            <a:endParaRPr kumimoji="1" lang="ja-JP" altLang="en-US" dirty="0"/>
          </a:p>
        </p:txBody>
      </p:sp>
      <p:graphicFrame>
        <p:nvGraphicFramePr>
          <p:cNvPr id="5" name="表 4"/>
          <p:cNvGraphicFramePr>
            <a:graphicFrameLocks noGrp="1"/>
          </p:cNvGraphicFramePr>
          <p:nvPr>
            <p:extLst>
              <p:ext uri="{D42A27DB-BD31-4B8C-83A1-F6EECF244321}">
                <p14:modId xmlns:p14="http://schemas.microsoft.com/office/powerpoint/2010/main" val="2767862590"/>
              </p:ext>
            </p:extLst>
          </p:nvPr>
        </p:nvGraphicFramePr>
        <p:xfrm>
          <a:off x="629403" y="4105607"/>
          <a:ext cx="4392488" cy="822960"/>
        </p:xfrm>
        <a:graphic>
          <a:graphicData uri="http://schemas.openxmlformats.org/drawingml/2006/table">
            <a:tbl>
              <a:tblPr firstRow="1" bandRow="1">
                <a:tableStyleId>{616DA210-FB5B-4158-B5E0-FEB733F419BA}</a:tableStyleId>
              </a:tblPr>
              <a:tblGrid>
                <a:gridCol w="504056"/>
                <a:gridCol w="720080"/>
                <a:gridCol w="864096"/>
                <a:gridCol w="504056"/>
                <a:gridCol w="648072"/>
                <a:gridCol w="1152128"/>
              </a:tblGrid>
              <a:tr h="226525">
                <a:tc>
                  <a:txBody>
                    <a:bodyPr/>
                    <a:lstStyle/>
                    <a:p>
                      <a:r>
                        <a:rPr kumimoji="1" lang="en-US" altLang="ja-JP" sz="1400" dirty="0" smtClean="0"/>
                        <a:t>No.</a:t>
                      </a:r>
                      <a:endParaRPr kumimoji="1" lang="ja-JP" altLang="en-US" sz="1400" dirty="0"/>
                    </a:p>
                  </a:txBody>
                  <a:tcPr/>
                </a:tc>
                <a:tc>
                  <a:txBody>
                    <a:bodyPr/>
                    <a:lstStyle/>
                    <a:p>
                      <a:r>
                        <a:rPr kumimoji="1" lang="en-US" altLang="ja-JP" sz="1400" dirty="0" smtClean="0"/>
                        <a:t>return</a:t>
                      </a:r>
                      <a:endParaRPr kumimoji="1" lang="ja-JP" altLang="en-US" sz="1400" dirty="0"/>
                    </a:p>
                  </a:txBody>
                  <a:tcPr/>
                </a:tc>
                <a:tc>
                  <a:txBody>
                    <a:bodyPr/>
                    <a:lstStyle/>
                    <a:p>
                      <a:r>
                        <a:rPr kumimoji="1" lang="en-US" altLang="ja-JP" sz="1400" dirty="0" smtClean="0"/>
                        <a:t>method</a:t>
                      </a:r>
                      <a:endParaRPr kumimoji="1" lang="ja-JP" altLang="en-US" sz="1400" dirty="0"/>
                    </a:p>
                  </a:txBody>
                  <a:tcPr/>
                </a:tc>
                <a:tc>
                  <a:txBody>
                    <a:bodyPr/>
                    <a:lstStyle/>
                    <a:p>
                      <a:r>
                        <a:rPr kumimoji="1" lang="en-US" altLang="ja-JP" sz="1400" dirty="0" err="1" smtClean="0"/>
                        <a:t>arg</a:t>
                      </a:r>
                      <a:endParaRPr kumimoji="1" lang="ja-JP" altLang="en-US" sz="1400" dirty="0"/>
                    </a:p>
                  </a:txBody>
                  <a:tcPr/>
                </a:tc>
                <a:tc>
                  <a:txBody>
                    <a:bodyPr/>
                    <a:lstStyle/>
                    <a:p>
                      <a:r>
                        <a:rPr kumimoji="1" lang="en-US" altLang="ja-JP" sz="1400" dirty="0" smtClean="0"/>
                        <a:t>class</a:t>
                      </a:r>
                      <a:endParaRPr kumimoji="1" lang="ja-JP" altLang="en-US" sz="1400" dirty="0"/>
                    </a:p>
                  </a:txBody>
                  <a:tcPr/>
                </a:tc>
                <a:tc>
                  <a:txBody>
                    <a:bodyPr/>
                    <a:lstStyle/>
                    <a:p>
                      <a:r>
                        <a:rPr kumimoji="1" lang="ja-JP" altLang="en-US" sz="1400" dirty="0" smtClean="0"/>
                        <a:t>抽出三つ組</a:t>
                      </a:r>
                      <a:endParaRPr kumimoji="1" lang="ja-JP" altLang="en-US" sz="1400" dirty="0"/>
                    </a:p>
                  </a:txBody>
                  <a:tcPr/>
                </a:tc>
              </a:tr>
              <a:tr h="226525">
                <a:tc>
                  <a:txBody>
                    <a:bodyPr/>
                    <a:lstStyle/>
                    <a:p>
                      <a:r>
                        <a:rPr kumimoji="1" lang="en-US" altLang="ja-JP" sz="1400" dirty="0" smtClean="0"/>
                        <a:t>1</a:t>
                      </a:r>
                      <a:endParaRPr kumimoji="1" lang="ja-JP" altLang="en-US" sz="1400" dirty="0"/>
                    </a:p>
                  </a:txBody>
                  <a:tcPr/>
                </a:tc>
                <a:tc>
                  <a:txBody>
                    <a:bodyPr/>
                    <a:lstStyle/>
                    <a:p>
                      <a:r>
                        <a:rPr kumimoji="1" lang="en-US" altLang="ja-JP" sz="1400" dirty="0" smtClean="0"/>
                        <a:t>void</a:t>
                      </a:r>
                      <a:endParaRPr kumimoji="1" lang="ja-JP" altLang="en-US" sz="1400" dirty="0"/>
                    </a:p>
                  </a:txBody>
                  <a:tcPr/>
                </a:tc>
                <a:tc>
                  <a:txBody>
                    <a:bodyPr/>
                    <a:lstStyle/>
                    <a:p>
                      <a:r>
                        <a:rPr kumimoji="1" lang="en-US" altLang="ja-JP" sz="1400" dirty="0" smtClean="0"/>
                        <a:t>v1</a:t>
                      </a:r>
                      <a:r>
                        <a:rPr kumimoji="1" lang="en-US" altLang="ja-JP" sz="1400" baseline="0" dirty="0" smtClean="0"/>
                        <a:t> + n2</a:t>
                      </a:r>
                      <a:endParaRPr kumimoji="1" lang="ja-JP" altLang="en-US" sz="1400" dirty="0"/>
                    </a:p>
                  </a:txBody>
                  <a:tcPr/>
                </a:tc>
                <a:tc>
                  <a:txBody>
                    <a:bodyPr/>
                    <a:lstStyle/>
                    <a:p>
                      <a:r>
                        <a:rPr kumimoji="1" lang="en-US" altLang="ja-JP" sz="1400" dirty="0" smtClean="0"/>
                        <a:t>n3</a:t>
                      </a:r>
                      <a:endParaRPr kumimoji="1" lang="ja-JP" altLang="en-US" sz="1400" dirty="0"/>
                    </a:p>
                  </a:txBody>
                  <a:tcPr/>
                </a:tc>
                <a:tc>
                  <a:txBody>
                    <a:bodyPr/>
                    <a:lstStyle/>
                    <a:p>
                      <a:r>
                        <a:rPr kumimoji="1" lang="en-US" altLang="ja-JP" sz="1400" dirty="0" smtClean="0"/>
                        <a:t>n4</a:t>
                      </a:r>
                      <a:endParaRPr kumimoji="1" lang="ja-JP" altLang="en-US" sz="1400" dirty="0"/>
                    </a:p>
                  </a:txBody>
                  <a:tcPr/>
                </a:tc>
                <a:tc>
                  <a:txBody>
                    <a:bodyPr/>
                    <a:lstStyle/>
                    <a:p>
                      <a:r>
                        <a:rPr kumimoji="1" lang="en-US" altLang="ja-JP" sz="1400" dirty="0" smtClean="0"/>
                        <a:t>&lt;v1,n3,n4&gt;</a:t>
                      </a:r>
                      <a:endParaRPr kumimoji="1" lang="ja-JP" altLang="en-US" sz="1400" dirty="0"/>
                    </a:p>
                  </a:txBody>
                  <a:tcPr/>
                </a:tc>
              </a:tr>
              <a:tr h="158568">
                <a:tc>
                  <a:txBody>
                    <a:bodyPr/>
                    <a:lstStyle/>
                    <a:p>
                      <a:r>
                        <a:rPr kumimoji="1" lang="ja-JP" altLang="en-US" sz="800" dirty="0" smtClean="0"/>
                        <a:t>・・・</a:t>
                      </a:r>
                      <a:endParaRPr kumimoji="1" lang="ja-JP" altLang="en-US" sz="800" dirty="0"/>
                    </a:p>
                  </a:txBody>
                  <a:tcPr/>
                </a:tc>
                <a:tc>
                  <a:txBody>
                    <a:bodyPr/>
                    <a:lstStyle/>
                    <a:p>
                      <a:endParaRPr kumimoji="1" lang="ja-JP" altLang="en-US" sz="800" dirty="0"/>
                    </a:p>
                  </a:txBody>
                  <a:tcPr/>
                </a:tc>
                <a:tc>
                  <a:txBody>
                    <a:bodyPr/>
                    <a:lstStyle/>
                    <a:p>
                      <a:endParaRPr kumimoji="1" lang="ja-JP" altLang="en-US" sz="800" dirty="0"/>
                    </a:p>
                  </a:txBody>
                  <a:tcPr/>
                </a:tc>
                <a:tc>
                  <a:txBody>
                    <a:bodyPr/>
                    <a:lstStyle/>
                    <a:p>
                      <a:endParaRPr kumimoji="1" lang="ja-JP" altLang="en-US" sz="800" dirty="0"/>
                    </a:p>
                  </a:txBody>
                  <a:tcPr/>
                </a:tc>
                <a:tc>
                  <a:txBody>
                    <a:bodyPr/>
                    <a:lstStyle/>
                    <a:p>
                      <a:endParaRPr kumimoji="1" lang="ja-JP" altLang="en-US" sz="800"/>
                    </a:p>
                  </a:txBody>
                  <a:tcPr/>
                </a:tc>
                <a:tc>
                  <a:txBody>
                    <a:bodyPr/>
                    <a:lstStyle/>
                    <a:p>
                      <a:endParaRPr kumimoji="1" lang="ja-JP" altLang="en-US" sz="800" dirty="0"/>
                    </a:p>
                  </a:txBody>
                  <a:tcPr/>
                </a:tc>
              </a:tr>
            </a:tbl>
          </a:graphicData>
        </a:graphic>
      </p:graphicFrame>
      <p:sp>
        <p:nvSpPr>
          <p:cNvPr id="7" name="テキスト ボックス 6"/>
          <p:cNvSpPr txBox="1"/>
          <p:nvPr/>
        </p:nvSpPr>
        <p:spPr>
          <a:xfrm>
            <a:off x="539552" y="4914537"/>
            <a:ext cx="1720343" cy="307777"/>
          </a:xfrm>
          <a:prstGeom prst="rect">
            <a:avLst/>
          </a:prstGeom>
          <a:noFill/>
        </p:spPr>
        <p:txBody>
          <a:bodyPr wrap="none" rtlCol="0">
            <a:spAutoFit/>
          </a:bodyPr>
          <a:lstStyle/>
          <a:p>
            <a:pPr algn="ctr"/>
            <a:r>
              <a:rPr kumimoji="1" lang="ja-JP" altLang="en-US" sz="1400" b="1" i="1" dirty="0" smtClean="0"/>
              <a:t>三つ組抽出パターン</a:t>
            </a:r>
            <a:endParaRPr kumimoji="1" lang="ja-JP" altLang="en-US" sz="1400" b="1" i="1" dirty="0"/>
          </a:p>
        </p:txBody>
      </p:sp>
      <p:graphicFrame>
        <p:nvGraphicFramePr>
          <p:cNvPr id="8" name="コンテンツ プレースホルダー 9"/>
          <p:cNvGraphicFramePr>
            <a:graphicFrameLocks/>
          </p:cNvGraphicFramePr>
          <p:nvPr>
            <p:extLst>
              <p:ext uri="{D42A27DB-BD31-4B8C-83A1-F6EECF244321}">
                <p14:modId xmlns:p14="http://schemas.microsoft.com/office/powerpoint/2010/main" val="3047250781"/>
              </p:ext>
            </p:extLst>
          </p:nvPr>
        </p:nvGraphicFramePr>
        <p:xfrm>
          <a:off x="5899630" y="4852368"/>
          <a:ext cx="2232248" cy="1096912"/>
        </p:xfrm>
        <a:graphic>
          <a:graphicData uri="http://schemas.openxmlformats.org/drawingml/2006/table">
            <a:tbl>
              <a:tblPr firstRow="1" bandRow="1">
                <a:tableStyleId>{21E4AEA4-8DFA-4A89-87EB-49C32662AFE0}</a:tableStyleId>
              </a:tblPr>
              <a:tblGrid>
                <a:gridCol w="648072"/>
                <a:gridCol w="936104"/>
                <a:gridCol w="648072"/>
              </a:tblGrid>
              <a:tr h="255848">
                <a:tc>
                  <a:txBody>
                    <a:bodyPr/>
                    <a:lstStyle/>
                    <a:p>
                      <a:pPr algn="l"/>
                      <a:r>
                        <a:rPr kumimoji="1" lang="en-US" altLang="ja-JP" sz="1400" dirty="0" smtClean="0"/>
                        <a:t>V</a:t>
                      </a:r>
                      <a:endParaRPr kumimoji="1" lang="ja-JP" altLang="en-US" sz="1400" dirty="0"/>
                    </a:p>
                  </a:txBody>
                  <a:tcPr marL="100259" marR="100259" marT="43769" marB="43769"/>
                </a:tc>
                <a:tc>
                  <a:txBody>
                    <a:bodyPr/>
                    <a:lstStyle/>
                    <a:p>
                      <a:pPr algn="l"/>
                      <a:r>
                        <a:rPr kumimoji="1" lang="en-US" altLang="ja-JP" sz="1400" dirty="0" smtClean="0"/>
                        <a:t>DO</a:t>
                      </a:r>
                      <a:endParaRPr kumimoji="1" lang="ja-JP" altLang="en-US" sz="1400" dirty="0"/>
                    </a:p>
                  </a:txBody>
                  <a:tcPr marL="100259" marR="100259" marT="43769" marB="43769"/>
                </a:tc>
                <a:tc>
                  <a:txBody>
                    <a:bodyPr/>
                    <a:lstStyle/>
                    <a:p>
                      <a:pPr algn="l"/>
                      <a:r>
                        <a:rPr kumimoji="1" lang="en-US" altLang="ja-JP" sz="1400" dirty="0" smtClean="0"/>
                        <a:t>IO</a:t>
                      </a:r>
                      <a:endParaRPr kumimoji="1" lang="ja-JP" altLang="en-US" sz="1400" dirty="0"/>
                    </a:p>
                  </a:txBody>
                  <a:tcPr marL="100259" marR="100259" marT="43769" marB="43769"/>
                </a:tc>
              </a:tr>
              <a:tr h="255848">
                <a:tc>
                  <a:txBody>
                    <a:bodyPr/>
                    <a:lstStyle/>
                    <a:p>
                      <a:pPr algn="l"/>
                      <a:r>
                        <a:rPr kumimoji="1" lang="en-US" altLang="ja-JP" sz="1400" dirty="0" smtClean="0"/>
                        <a:t>add</a:t>
                      </a:r>
                      <a:endParaRPr kumimoji="1" lang="ja-JP" altLang="en-US" sz="1400" dirty="0"/>
                    </a:p>
                  </a:txBody>
                  <a:tcPr marL="100259" marR="100259" marT="43769" marB="43769"/>
                </a:tc>
                <a:tc>
                  <a:txBody>
                    <a:bodyPr/>
                    <a:lstStyle/>
                    <a:p>
                      <a:pPr algn="l"/>
                      <a:r>
                        <a:rPr kumimoji="1" lang="en-US" altLang="ja-JP" sz="1400" dirty="0" smtClean="0"/>
                        <a:t>product</a:t>
                      </a:r>
                      <a:endParaRPr kumimoji="1" lang="ja-JP" altLang="en-US" sz="1400" dirty="0"/>
                    </a:p>
                  </a:txBody>
                  <a:tcPr marL="100259" marR="100259" marT="43769" marB="43769"/>
                </a:tc>
                <a:tc>
                  <a:txBody>
                    <a:bodyPr/>
                    <a:lstStyle/>
                    <a:p>
                      <a:pPr algn="l"/>
                      <a:r>
                        <a:rPr kumimoji="1" lang="en-US" altLang="ja-JP" sz="1400" dirty="0" smtClean="0"/>
                        <a:t>stock</a:t>
                      </a:r>
                      <a:endParaRPr kumimoji="1" lang="ja-JP" altLang="en-US" sz="1400" dirty="0"/>
                    </a:p>
                  </a:txBody>
                  <a:tcPr marL="100259" marR="100259" marT="43769" marB="43769"/>
                </a:tc>
              </a:tr>
              <a:tr h="255848">
                <a:tc>
                  <a:txBody>
                    <a:bodyPr/>
                    <a:lstStyle/>
                    <a:p>
                      <a:pPr algn="l"/>
                      <a:r>
                        <a:rPr kumimoji="1" lang="en-US" altLang="ja-JP" sz="1400" dirty="0" smtClean="0"/>
                        <a:t>close</a:t>
                      </a:r>
                      <a:endParaRPr kumimoji="1" lang="ja-JP" altLang="en-US" sz="1400" dirty="0"/>
                    </a:p>
                  </a:txBody>
                  <a:tcPr marL="100259" marR="100259" marT="43769" marB="43769"/>
                </a:tc>
                <a:tc>
                  <a:txBody>
                    <a:bodyPr/>
                    <a:lstStyle/>
                    <a:p>
                      <a:pPr algn="l"/>
                      <a:r>
                        <a:rPr kumimoji="1" lang="en-US" altLang="ja-JP" sz="1400" dirty="0" smtClean="0"/>
                        <a:t>database</a:t>
                      </a:r>
                      <a:endParaRPr kumimoji="1" lang="ja-JP" altLang="en-US" sz="1400" dirty="0"/>
                    </a:p>
                  </a:txBody>
                  <a:tcPr marL="100259" marR="100259" marT="43769" marB="43769"/>
                </a:tc>
                <a:tc>
                  <a:txBody>
                    <a:bodyPr/>
                    <a:lstStyle/>
                    <a:p>
                      <a:pPr algn="l"/>
                      <a:r>
                        <a:rPr kumimoji="1" lang="en-US" altLang="ja-JP" sz="1400" dirty="0" smtClean="0"/>
                        <a:t>-</a:t>
                      </a:r>
                      <a:endParaRPr kumimoji="1" lang="ja-JP" altLang="en-US" sz="1400" dirty="0"/>
                    </a:p>
                  </a:txBody>
                  <a:tcPr marL="100259" marR="100259" marT="43769" marB="43769"/>
                </a:tc>
              </a:tr>
              <a:tr h="165140">
                <a:tc>
                  <a:txBody>
                    <a:bodyPr/>
                    <a:lstStyle/>
                    <a:p>
                      <a:pPr algn="l"/>
                      <a:r>
                        <a:rPr kumimoji="1" lang="ja-JP" altLang="en-US" sz="700" dirty="0" smtClean="0"/>
                        <a:t>・・・</a:t>
                      </a:r>
                      <a:endParaRPr kumimoji="1" lang="ja-JP" altLang="en-US" sz="700" dirty="0"/>
                    </a:p>
                  </a:txBody>
                  <a:tcPr marL="100259" marR="100259" marT="43769" marB="43769"/>
                </a:tc>
                <a:tc>
                  <a:txBody>
                    <a:bodyPr/>
                    <a:lstStyle/>
                    <a:p>
                      <a:pPr algn="l"/>
                      <a:endParaRPr kumimoji="1" lang="ja-JP" altLang="en-US" sz="700" dirty="0"/>
                    </a:p>
                  </a:txBody>
                  <a:tcPr marL="100259" marR="100259" marT="43769" marB="43769"/>
                </a:tc>
                <a:tc>
                  <a:txBody>
                    <a:bodyPr/>
                    <a:lstStyle/>
                    <a:p>
                      <a:pPr algn="l"/>
                      <a:endParaRPr kumimoji="1" lang="ja-JP" altLang="en-US" sz="700" dirty="0"/>
                    </a:p>
                  </a:txBody>
                  <a:tcPr marL="100259" marR="100259" marT="43769" marB="43769"/>
                </a:tc>
              </a:tr>
            </a:tbl>
          </a:graphicData>
        </a:graphic>
      </p:graphicFrame>
      <p:sp>
        <p:nvSpPr>
          <p:cNvPr id="9" name="Documents"/>
          <p:cNvSpPr>
            <a:spLocks noEditPoints="1" noChangeArrowheads="1"/>
          </p:cNvSpPr>
          <p:nvPr/>
        </p:nvSpPr>
        <p:spPr bwMode="auto">
          <a:xfrm>
            <a:off x="2483768" y="5216062"/>
            <a:ext cx="534498" cy="727792"/>
          </a:xfrm>
          <a:custGeom>
            <a:avLst/>
            <a:gdLst>
              <a:gd name="T0" fmla="*/ 0 w 21600"/>
              <a:gd name="T1" fmla="*/ 2800 h 21600"/>
              <a:gd name="T2" fmla="*/ 3468 w 21600"/>
              <a:gd name="T3" fmla="*/ 0 h 21600"/>
              <a:gd name="T4" fmla="*/ 21653 w 21600"/>
              <a:gd name="T5" fmla="*/ 18828 h 21600"/>
              <a:gd name="T6" fmla="*/ 19954 w 21600"/>
              <a:gd name="T7" fmla="*/ 20214 h 21600"/>
              <a:gd name="T8" fmla="*/ 18256 w 21600"/>
              <a:gd name="T9" fmla="*/ 21628 h 21600"/>
              <a:gd name="T10" fmla="*/ 19954 w 21600"/>
              <a:gd name="T11" fmla="*/ 1428 h 21600"/>
              <a:gd name="T12" fmla="*/ 18256 w 21600"/>
              <a:gd name="T13" fmla="*/ 2800 h 21600"/>
              <a:gd name="T14" fmla="*/ 1645 w 21600"/>
              <a:gd name="T15" fmla="*/ 1428 h 21600"/>
              <a:gd name="T16" fmla="*/ 21600 w 21600"/>
              <a:gd name="T17" fmla="*/ 0 h 21600"/>
              <a:gd name="T18" fmla="*/ 10800 w 21600"/>
              <a:gd name="T19" fmla="*/ 0 h 21600"/>
              <a:gd name="T20" fmla="*/ 0 w 21600"/>
              <a:gd name="T21" fmla="*/ 10800 h 21600"/>
              <a:gd name="T22" fmla="*/ 21600 w 21600"/>
              <a:gd name="T23" fmla="*/ 10800 h 21600"/>
              <a:gd name="T24" fmla="*/ 1645 w 21600"/>
              <a:gd name="T25" fmla="*/ 4171 h 21600"/>
              <a:gd name="T26" fmla="*/ 16522 w 21600"/>
              <a:gd name="T27" fmla="*/ 17314 h 216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T24" t="T25" r="T26" b="T27"/>
            <a:pathLst>
              <a:path w="21600" h="21600" extrusionOk="0">
                <a:moveTo>
                  <a:pt x="0" y="18014"/>
                </a:moveTo>
                <a:lnTo>
                  <a:pt x="0" y="2800"/>
                </a:lnTo>
                <a:lnTo>
                  <a:pt x="1645" y="2800"/>
                </a:lnTo>
                <a:lnTo>
                  <a:pt x="1645" y="1428"/>
                </a:lnTo>
                <a:lnTo>
                  <a:pt x="3468" y="1428"/>
                </a:lnTo>
                <a:lnTo>
                  <a:pt x="3468" y="0"/>
                </a:lnTo>
                <a:lnTo>
                  <a:pt x="21653" y="0"/>
                </a:lnTo>
                <a:lnTo>
                  <a:pt x="21653" y="18828"/>
                </a:lnTo>
                <a:lnTo>
                  <a:pt x="19954" y="18828"/>
                </a:lnTo>
                <a:lnTo>
                  <a:pt x="19954" y="20214"/>
                </a:lnTo>
                <a:lnTo>
                  <a:pt x="18256" y="20214"/>
                </a:lnTo>
                <a:lnTo>
                  <a:pt x="18256" y="21600"/>
                </a:lnTo>
                <a:lnTo>
                  <a:pt x="4434" y="21600"/>
                </a:lnTo>
                <a:lnTo>
                  <a:pt x="0" y="18014"/>
                </a:lnTo>
                <a:close/>
              </a:path>
              <a:path w="21600" h="21600" extrusionOk="0">
                <a:moveTo>
                  <a:pt x="3486" y="1428"/>
                </a:moveTo>
                <a:lnTo>
                  <a:pt x="19954" y="1428"/>
                </a:lnTo>
                <a:lnTo>
                  <a:pt x="19954" y="20214"/>
                </a:lnTo>
                <a:lnTo>
                  <a:pt x="18256" y="20214"/>
                </a:lnTo>
                <a:lnTo>
                  <a:pt x="18256" y="2800"/>
                </a:lnTo>
                <a:lnTo>
                  <a:pt x="1645" y="2800"/>
                </a:lnTo>
                <a:lnTo>
                  <a:pt x="1645" y="1428"/>
                </a:lnTo>
                <a:lnTo>
                  <a:pt x="3486" y="1428"/>
                </a:lnTo>
                <a:close/>
              </a:path>
              <a:path w="21600" h="21600" extrusionOk="0">
                <a:moveTo>
                  <a:pt x="0" y="18014"/>
                </a:moveTo>
                <a:lnTo>
                  <a:pt x="4434" y="18000"/>
                </a:lnTo>
                <a:lnTo>
                  <a:pt x="4434" y="21600"/>
                </a:lnTo>
                <a:lnTo>
                  <a:pt x="0" y="18014"/>
                </a:lnTo>
                <a:close/>
              </a:path>
            </a:pathLst>
          </a:custGeom>
          <a:solidFill>
            <a:srgbClr val="D8EBB3"/>
          </a:solidFill>
          <a:ln w="9525">
            <a:solidFill>
              <a:srgbClr val="000000"/>
            </a:solidFill>
            <a:miter lim="800000"/>
            <a:headEnd/>
            <a:tailEnd/>
          </a:ln>
          <a:effectLst>
            <a:outerShdw dist="107763" dir="2700000" algn="ctr" rotWithShape="0">
              <a:srgbClr val="808080"/>
            </a:outerShdw>
          </a:effectLst>
        </p:spPr>
        <p:txBody>
          <a:bodyPr vert="horz" wrap="square" lIns="91440" tIns="45720" rIns="91440" bIns="45720" numCol="1" anchor="t" anchorCtr="0" compatLnSpc="1">
            <a:prstTxWarp prst="textNoShape">
              <a:avLst/>
            </a:prstTxWarp>
          </a:bodyPr>
          <a:lstStyle/>
          <a:p>
            <a:endParaRPr lang="ja-JP" altLang="en-US" dirty="0"/>
          </a:p>
        </p:txBody>
      </p:sp>
      <p:sp>
        <p:nvSpPr>
          <p:cNvPr id="10" name="テキスト ボックス 9"/>
          <p:cNvSpPr txBox="1"/>
          <p:nvPr/>
        </p:nvSpPr>
        <p:spPr>
          <a:xfrm>
            <a:off x="559189" y="5556220"/>
            <a:ext cx="1869423" cy="307777"/>
          </a:xfrm>
          <a:prstGeom prst="rect">
            <a:avLst/>
          </a:prstGeom>
          <a:noFill/>
        </p:spPr>
        <p:txBody>
          <a:bodyPr wrap="none" rtlCol="0">
            <a:spAutoFit/>
          </a:bodyPr>
          <a:lstStyle/>
          <a:p>
            <a:r>
              <a:rPr kumimoji="1" lang="en-US" altLang="ja-JP" sz="1400" b="1" i="1" dirty="0" smtClean="0"/>
              <a:t>Java</a:t>
            </a:r>
            <a:r>
              <a:rPr kumimoji="1" lang="ja-JP" altLang="en-US" sz="1400" b="1" i="1" dirty="0" smtClean="0"/>
              <a:t>ソースコード集合</a:t>
            </a:r>
            <a:endParaRPr kumimoji="1" lang="ja-JP" altLang="en-US" sz="1400" b="1" i="1" dirty="0"/>
          </a:p>
        </p:txBody>
      </p:sp>
      <p:sp>
        <p:nvSpPr>
          <p:cNvPr id="19" name="下矢印 18"/>
          <p:cNvSpPr/>
          <p:nvPr/>
        </p:nvSpPr>
        <p:spPr>
          <a:xfrm rot="16200000">
            <a:off x="4189541" y="4318499"/>
            <a:ext cx="504056" cy="2475441"/>
          </a:xfrm>
          <a:prstGeom prst="downArrow">
            <a:avLst/>
          </a:prstGeom>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0" name="正方形/長方形 19"/>
          <p:cNvSpPr/>
          <p:nvPr/>
        </p:nvSpPr>
        <p:spPr>
          <a:xfrm rot="5400000">
            <a:off x="3515933" y="5116380"/>
            <a:ext cx="452094" cy="212168"/>
          </a:xfrm>
          <a:prstGeom prst="rect">
            <a:avLst/>
          </a:prstGeom>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2" name="正方形/長方形 21"/>
          <p:cNvSpPr/>
          <p:nvPr/>
        </p:nvSpPr>
        <p:spPr>
          <a:xfrm>
            <a:off x="3645532" y="5335320"/>
            <a:ext cx="189868" cy="25781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3" name="テキスト ボックス 22"/>
          <p:cNvSpPr txBox="1"/>
          <p:nvPr/>
        </p:nvSpPr>
        <p:spPr>
          <a:xfrm>
            <a:off x="6974722" y="4517087"/>
            <a:ext cx="1859805" cy="307777"/>
          </a:xfrm>
          <a:prstGeom prst="rect">
            <a:avLst/>
          </a:prstGeom>
          <a:noFill/>
        </p:spPr>
        <p:txBody>
          <a:bodyPr wrap="none" rtlCol="0">
            <a:spAutoFit/>
          </a:bodyPr>
          <a:lstStyle/>
          <a:p>
            <a:r>
              <a:rPr kumimoji="1" lang="ja-JP" altLang="en-US" sz="1400" b="1" i="1" dirty="0" smtClean="0"/>
              <a:t>動詞</a:t>
            </a:r>
            <a:r>
              <a:rPr kumimoji="1" lang="en-US" altLang="ja-JP" sz="1400" b="1" i="1" dirty="0" smtClean="0"/>
              <a:t>-</a:t>
            </a:r>
            <a:r>
              <a:rPr kumimoji="1" lang="ja-JP" altLang="en-US" sz="1400" b="1" i="1" dirty="0" smtClean="0"/>
              <a:t>目的語関係辞書</a:t>
            </a:r>
            <a:endParaRPr kumimoji="1" lang="ja-JP" altLang="en-US" sz="1400" b="1" i="1" dirty="0"/>
          </a:p>
        </p:txBody>
      </p:sp>
      <p:sp>
        <p:nvSpPr>
          <p:cNvPr id="11" name="テキスト ボックス 10"/>
          <p:cNvSpPr txBox="1"/>
          <p:nvPr/>
        </p:nvSpPr>
        <p:spPr>
          <a:xfrm>
            <a:off x="661078" y="6021288"/>
            <a:ext cx="8495531" cy="738664"/>
          </a:xfrm>
          <a:prstGeom prst="rect">
            <a:avLst/>
          </a:prstGeom>
          <a:noFill/>
        </p:spPr>
        <p:txBody>
          <a:bodyPr wrap="none" rtlCol="0">
            <a:spAutoFit/>
          </a:bodyPr>
          <a:lstStyle/>
          <a:p>
            <a:r>
              <a:rPr lang="en-US" altLang="ja-JP" sz="1400" dirty="0" smtClean="0">
                <a:solidFill>
                  <a:schemeClr val="bg1">
                    <a:lumMod val="50000"/>
                  </a:schemeClr>
                </a:solidFill>
              </a:rPr>
              <a:t>[2] Y</a:t>
            </a:r>
            <a:r>
              <a:rPr lang="en-US" altLang="ja-JP" sz="1400" dirty="0">
                <a:solidFill>
                  <a:schemeClr val="bg1">
                    <a:lumMod val="50000"/>
                  </a:schemeClr>
                </a:solidFill>
              </a:rPr>
              <a:t>. </a:t>
            </a:r>
            <a:r>
              <a:rPr lang="en-US" altLang="ja-JP" sz="1400" dirty="0" err="1">
                <a:solidFill>
                  <a:schemeClr val="bg1">
                    <a:lumMod val="50000"/>
                  </a:schemeClr>
                </a:solidFill>
              </a:rPr>
              <a:t>Hayase</a:t>
            </a:r>
            <a:r>
              <a:rPr lang="en-US" altLang="ja-JP" sz="1400" dirty="0">
                <a:solidFill>
                  <a:schemeClr val="bg1">
                    <a:lumMod val="50000"/>
                  </a:schemeClr>
                </a:solidFill>
              </a:rPr>
              <a:t>, Y. Kashima, Y. </a:t>
            </a:r>
            <a:r>
              <a:rPr lang="en-US" altLang="ja-JP" sz="1400" dirty="0" err="1">
                <a:solidFill>
                  <a:schemeClr val="bg1">
                    <a:lumMod val="50000"/>
                  </a:schemeClr>
                </a:solidFill>
              </a:rPr>
              <a:t>Manabe</a:t>
            </a:r>
            <a:r>
              <a:rPr lang="en-US" altLang="ja-JP" sz="1400" dirty="0">
                <a:solidFill>
                  <a:schemeClr val="bg1">
                    <a:lumMod val="50000"/>
                  </a:schemeClr>
                </a:solidFill>
              </a:rPr>
              <a:t>, and K. Inoue, </a:t>
            </a:r>
            <a:r>
              <a:rPr lang="en-US" altLang="ja-JP" sz="1400" dirty="0" smtClean="0">
                <a:solidFill>
                  <a:schemeClr val="bg1">
                    <a:lumMod val="50000"/>
                  </a:schemeClr>
                </a:solidFill>
              </a:rPr>
              <a:t>“Building </a:t>
            </a:r>
            <a:r>
              <a:rPr lang="en-US" altLang="ja-JP" sz="1400" dirty="0">
                <a:solidFill>
                  <a:schemeClr val="bg1">
                    <a:lumMod val="50000"/>
                  </a:schemeClr>
                </a:solidFill>
              </a:rPr>
              <a:t>domain </a:t>
            </a:r>
            <a:r>
              <a:rPr lang="en-US" altLang="ja-JP" sz="1400" dirty="0" smtClean="0">
                <a:solidFill>
                  <a:schemeClr val="bg1">
                    <a:lumMod val="50000"/>
                  </a:schemeClr>
                </a:solidFill>
              </a:rPr>
              <a:t>specific dictionaries of verb-object </a:t>
            </a:r>
          </a:p>
          <a:p>
            <a:r>
              <a:rPr lang="en-US" altLang="ja-JP" sz="1400" dirty="0">
                <a:solidFill>
                  <a:schemeClr val="bg1">
                    <a:lumMod val="50000"/>
                  </a:schemeClr>
                </a:solidFill>
              </a:rPr>
              <a:t> </a:t>
            </a:r>
            <a:r>
              <a:rPr lang="en-US" altLang="ja-JP" sz="1400" dirty="0" smtClean="0">
                <a:solidFill>
                  <a:schemeClr val="bg1">
                    <a:lumMod val="50000"/>
                  </a:schemeClr>
                </a:solidFill>
              </a:rPr>
              <a:t>                  relation </a:t>
            </a:r>
            <a:r>
              <a:rPr lang="en-US" altLang="ja-JP" sz="1400" dirty="0">
                <a:solidFill>
                  <a:schemeClr val="bg1">
                    <a:lumMod val="50000"/>
                  </a:schemeClr>
                </a:solidFill>
              </a:rPr>
              <a:t>from source </a:t>
            </a:r>
            <a:r>
              <a:rPr lang="en-US" altLang="ja-JP" sz="1400" dirty="0" smtClean="0">
                <a:solidFill>
                  <a:schemeClr val="bg1">
                    <a:lumMod val="50000"/>
                  </a:schemeClr>
                </a:solidFill>
              </a:rPr>
              <a:t>code”, Proceedings </a:t>
            </a:r>
            <a:r>
              <a:rPr lang="en-US" altLang="ja-JP" sz="1400" dirty="0">
                <a:solidFill>
                  <a:schemeClr val="bg1">
                    <a:lumMod val="50000"/>
                  </a:schemeClr>
                </a:solidFill>
              </a:rPr>
              <a:t>of </a:t>
            </a:r>
            <a:r>
              <a:rPr lang="en-US" altLang="ja-JP" sz="1400" dirty="0" smtClean="0">
                <a:solidFill>
                  <a:schemeClr val="bg1">
                    <a:lumMod val="50000"/>
                  </a:schemeClr>
                </a:solidFill>
              </a:rPr>
              <a:t>the </a:t>
            </a:r>
            <a:r>
              <a:rPr lang="en-US" altLang="ja-JP" sz="1400" dirty="0">
                <a:solidFill>
                  <a:schemeClr val="bg1">
                    <a:lumMod val="50000"/>
                  </a:schemeClr>
                </a:solidFill>
              </a:rPr>
              <a:t>15th European </a:t>
            </a:r>
            <a:r>
              <a:rPr lang="en-US" altLang="ja-JP" sz="1400" dirty="0" smtClean="0">
                <a:solidFill>
                  <a:schemeClr val="bg1">
                    <a:lumMod val="50000"/>
                  </a:schemeClr>
                </a:solidFill>
              </a:rPr>
              <a:t>Conference </a:t>
            </a:r>
          </a:p>
          <a:p>
            <a:r>
              <a:rPr lang="en-US" altLang="ja-JP" sz="1400" dirty="0">
                <a:solidFill>
                  <a:schemeClr val="bg1">
                    <a:lumMod val="50000"/>
                  </a:schemeClr>
                </a:solidFill>
              </a:rPr>
              <a:t> </a:t>
            </a:r>
            <a:r>
              <a:rPr lang="en-US" altLang="ja-JP" sz="1400" dirty="0" smtClean="0">
                <a:solidFill>
                  <a:schemeClr val="bg1">
                    <a:lumMod val="50000"/>
                  </a:schemeClr>
                </a:solidFill>
              </a:rPr>
              <a:t>                  on Software </a:t>
            </a:r>
            <a:r>
              <a:rPr lang="en-US" altLang="ja-JP" sz="1400" dirty="0">
                <a:solidFill>
                  <a:schemeClr val="bg1">
                    <a:lumMod val="50000"/>
                  </a:schemeClr>
                </a:solidFill>
              </a:rPr>
              <a:t>Maintenance and Reengineering(CSMR '11), </a:t>
            </a:r>
            <a:r>
              <a:rPr lang="en-US" altLang="ja-JP" sz="1400" dirty="0" smtClean="0">
                <a:solidFill>
                  <a:schemeClr val="bg1">
                    <a:lumMod val="50000"/>
                  </a:schemeClr>
                </a:solidFill>
              </a:rPr>
              <a:t>pp.93-100</a:t>
            </a:r>
            <a:r>
              <a:rPr lang="en-US" altLang="ja-JP" sz="1400" dirty="0">
                <a:solidFill>
                  <a:schemeClr val="bg1">
                    <a:lumMod val="50000"/>
                  </a:schemeClr>
                </a:solidFill>
              </a:rPr>
              <a:t>, 2011.</a:t>
            </a:r>
            <a:endParaRPr kumimoji="1" lang="ja-JP" altLang="en-US" sz="1400" dirty="0">
              <a:solidFill>
                <a:schemeClr val="bg1">
                  <a:lumMod val="50000"/>
                </a:schemeClr>
              </a:solidFill>
            </a:endParaRPr>
          </a:p>
        </p:txBody>
      </p:sp>
    </p:spTree>
    <p:extLst>
      <p:ext uri="{BB962C8B-B14F-4D97-AF65-F5344CB8AC3E}">
        <p14:creationId xmlns:p14="http://schemas.microsoft.com/office/powerpoint/2010/main" val="171889650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提案手法</a:t>
            </a:r>
            <a:endParaRPr kumimoji="1" lang="ja-JP" altLang="en-US" dirty="0"/>
          </a:p>
        </p:txBody>
      </p:sp>
      <p:sp>
        <p:nvSpPr>
          <p:cNvPr id="3" name="コンテンツ プレースホルダー 2"/>
          <p:cNvSpPr>
            <a:spLocks noGrp="1"/>
          </p:cNvSpPr>
          <p:nvPr>
            <p:ph idx="1"/>
          </p:nvPr>
        </p:nvSpPr>
        <p:spPr>
          <a:xfrm>
            <a:off x="457200" y="1556792"/>
            <a:ext cx="8229600" cy="4525963"/>
          </a:xfrm>
        </p:spPr>
        <p:txBody>
          <a:bodyPr/>
          <a:lstStyle/>
          <a:p>
            <a:r>
              <a:rPr lang="ja-JP" altLang="en-US" dirty="0" smtClean="0"/>
              <a:t>メソッド名の候補を提示することでメソッドの命名を支援する</a:t>
            </a:r>
            <a:endParaRPr lang="en-US" altLang="ja-JP" dirty="0" smtClean="0"/>
          </a:p>
          <a:p>
            <a:pPr lvl="1"/>
            <a:r>
              <a:rPr lang="ja-JP" altLang="en-US" dirty="0" smtClean="0"/>
              <a:t>候補の生成</a:t>
            </a:r>
            <a:r>
              <a:rPr lang="ja-JP" altLang="en-US" dirty="0"/>
              <a:t>に</a:t>
            </a:r>
            <a:r>
              <a:rPr lang="ja-JP" altLang="en-US" dirty="0" smtClean="0"/>
              <a:t>動詞</a:t>
            </a:r>
            <a:r>
              <a:rPr lang="en-US" altLang="ja-JP" dirty="0" smtClean="0"/>
              <a:t>-</a:t>
            </a:r>
            <a:r>
              <a:rPr lang="ja-JP" altLang="en-US" dirty="0" smtClean="0"/>
              <a:t>目的語関係の辞書</a:t>
            </a:r>
            <a:r>
              <a:rPr lang="ja-JP" altLang="en-US" dirty="0"/>
              <a:t>を</a:t>
            </a:r>
            <a:r>
              <a:rPr lang="ja-JP" altLang="en-US" dirty="0" smtClean="0"/>
              <a:t>利用</a:t>
            </a:r>
            <a:endParaRPr lang="en-US" altLang="ja-JP" dirty="0" smtClean="0"/>
          </a:p>
          <a:p>
            <a:r>
              <a:rPr lang="ja-JP" altLang="en-US" dirty="0"/>
              <a:t>提案手法</a:t>
            </a:r>
            <a:r>
              <a:rPr lang="ja-JP" altLang="en-US" dirty="0" smtClean="0"/>
              <a:t>に基づいた</a:t>
            </a:r>
            <a:r>
              <a:rPr lang="ja-JP" altLang="en-US" dirty="0"/>
              <a:t>ツール</a:t>
            </a:r>
            <a:r>
              <a:rPr lang="ja-JP" altLang="en-US" dirty="0" smtClean="0"/>
              <a:t>を</a:t>
            </a:r>
            <a:r>
              <a:rPr lang="ja-JP" altLang="en-US" dirty="0"/>
              <a:t>実装</a:t>
            </a:r>
            <a:endParaRPr lang="en-US" altLang="ja-JP" dirty="0" smtClean="0"/>
          </a:p>
        </p:txBody>
      </p:sp>
      <p:sp>
        <p:nvSpPr>
          <p:cNvPr id="4" name="スライド番号プレースホルダー 3"/>
          <p:cNvSpPr>
            <a:spLocks noGrp="1"/>
          </p:cNvSpPr>
          <p:nvPr>
            <p:ph type="sldNum" sz="quarter" idx="12"/>
          </p:nvPr>
        </p:nvSpPr>
        <p:spPr/>
        <p:txBody>
          <a:bodyPr/>
          <a:lstStyle/>
          <a:p>
            <a:fld id="{D8657F4F-EEBE-40D0-AA0E-86B01611ED6E}" type="slidenum">
              <a:rPr kumimoji="1" lang="ja-JP" altLang="en-US" smtClean="0"/>
              <a:t>5</a:t>
            </a:fld>
            <a:endParaRPr kumimoji="1" lang="ja-JP" altLang="en-US"/>
          </a:p>
        </p:txBody>
      </p:sp>
      <p:pic>
        <p:nvPicPr>
          <p:cNvPr id="1035" name="Picture 11" descr="C:\Program Files\Microsoft Office\MEDIA\CAGCAT10\j0292020.wmf"/>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09358" y="4327147"/>
            <a:ext cx="1249557" cy="1185979"/>
          </a:xfrm>
          <a:prstGeom prst="rect">
            <a:avLst/>
          </a:prstGeom>
          <a:noFill/>
          <a:extLst>
            <a:ext uri="{909E8E84-426E-40DD-AFC4-6F175D3DCCD1}">
              <a14:hiddenFill xmlns:a14="http://schemas.microsoft.com/office/drawing/2010/main">
                <a:solidFill>
                  <a:srgbClr val="FFFFFF"/>
                </a:solidFill>
              </a14:hiddenFill>
            </a:ext>
          </a:extLst>
        </p:spPr>
      </p:pic>
      <p:pic>
        <p:nvPicPr>
          <p:cNvPr id="1036" name="Picture 12" descr="D:\Users\Akisute\AppData\Local\Microsoft\Windows\Temporary Internet Files\Content.IE5\KO0CJS4Z\MC900424750[1].wmf"/>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950282" y="4932783"/>
            <a:ext cx="510149" cy="432048"/>
          </a:xfrm>
          <a:prstGeom prst="rect">
            <a:avLst/>
          </a:prstGeom>
          <a:noFill/>
          <a:extLst>
            <a:ext uri="{909E8E84-426E-40DD-AFC4-6F175D3DCCD1}">
              <a14:hiddenFill xmlns:a14="http://schemas.microsoft.com/office/drawing/2010/main">
                <a:solidFill>
                  <a:srgbClr val="FFFFFF"/>
                </a:solidFill>
              </a14:hiddenFill>
            </a:ext>
          </a:extLst>
        </p:spPr>
      </p:pic>
      <p:sp>
        <p:nvSpPr>
          <p:cNvPr id="17" name="テキスト ボックス 16"/>
          <p:cNvSpPr txBox="1"/>
          <p:nvPr/>
        </p:nvSpPr>
        <p:spPr>
          <a:xfrm>
            <a:off x="718470" y="5636119"/>
            <a:ext cx="1031331" cy="369332"/>
          </a:xfrm>
          <a:prstGeom prst="rect">
            <a:avLst/>
          </a:prstGeom>
          <a:noFill/>
        </p:spPr>
        <p:txBody>
          <a:bodyPr wrap="square" rtlCol="0">
            <a:spAutoFit/>
          </a:bodyPr>
          <a:lstStyle/>
          <a:p>
            <a:pPr algn="ctr"/>
            <a:r>
              <a:rPr kumimoji="1" lang="ja-JP" altLang="en-US" b="1" dirty="0" smtClean="0"/>
              <a:t>開発者</a:t>
            </a:r>
            <a:endParaRPr kumimoji="1" lang="ja-JP" altLang="en-US" b="1" dirty="0"/>
          </a:p>
        </p:txBody>
      </p:sp>
      <p:sp>
        <p:nvSpPr>
          <p:cNvPr id="18" name="テキスト ボックス 17"/>
          <p:cNvSpPr txBox="1"/>
          <p:nvPr/>
        </p:nvSpPr>
        <p:spPr>
          <a:xfrm>
            <a:off x="5775234" y="5685757"/>
            <a:ext cx="1008723" cy="369332"/>
          </a:xfrm>
          <a:prstGeom prst="rect">
            <a:avLst/>
          </a:prstGeom>
          <a:noFill/>
        </p:spPr>
        <p:txBody>
          <a:bodyPr wrap="square" rtlCol="0">
            <a:spAutoFit/>
          </a:bodyPr>
          <a:lstStyle/>
          <a:p>
            <a:pPr algn="ctr"/>
            <a:r>
              <a:rPr kumimoji="1" lang="ja-JP" altLang="en-US" b="1" dirty="0" smtClean="0"/>
              <a:t>ツール</a:t>
            </a:r>
            <a:endParaRPr kumimoji="1" lang="ja-JP" altLang="en-US" b="1" dirty="0"/>
          </a:p>
        </p:txBody>
      </p:sp>
      <p:sp>
        <p:nvSpPr>
          <p:cNvPr id="19" name="テキスト ボックス 18"/>
          <p:cNvSpPr txBox="1"/>
          <p:nvPr/>
        </p:nvSpPr>
        <p:spPr>
          <a:xfrm>
            <a:off x="7380312" y="5381054"/>
            <a:ext cx="1701422" cy="830997"/>
          </a:xfrm>
          <a:prstGeom prst="rect">
            <a:avLst/>
          </a:prstGeom>
          <a:noFill/>
        </p:spPr>
        <p:txBody>
          <a:bodyPr wrap="square" rtlCol="0">
            <a:spAutoFit/>
          </a:bodyPr>
          <a:lstStyle/>
          <a:p>
            <a:pPr algn="ctr"/>
            <a:r>
              <a:rPr kumimoji="1" lang="ja-JP" altLang="en-US" sz="1600" b="1" dirty="0" smtClean="0"/>
              <a:t>動詞</a:t>
            </a:r>
            <a:r>
              <a:rPr kumimoji="1" lang="en-US" altLang="ja-JP" sz="1600" b="1" dirty="0" smtClean="0"/>
              <a:t>-</a:t>
            </a:r>
            <a:r>
              <a:rPr kumimoji="1" lang="ja-JP" altLang="en-US" sz="1600" b="1" dirty="0" smtClean="0"/>
              <a:t>目的語</a:t>
            </a:r>
            <a:endParaRPr kumimoji="1" lang="en-US" altLang="ja-JP" sz="1600" b="1" dirty="0" smtClean="0"/>
          </a:p>
          <a:p>
            <a:pPr algn="ctr"/>
            <a:r>
              <a:rPr kumimoji="1" lang="ja-JP" altLang="en-US" sz="1600" b="1" dirty="0" smtClean="0"/>
              <a:t>関係を</a:t>
            </a:r>
            <a:r>
              <a:rPr lang="ja-JP" altLang="en-US" sz="1600" b="1" dirty="0" smtClean="0"/>
              <a:t>収録した</a:t>
            </a:r>
            <a:endParaRPr lang="en-US" altLang="ja-JP" sz="1600" b="1" dirty="0" smtClean="0"/>
          </a:p>
          <a:p>
            <a:pPr algn="ctr"/>
            <a:r>
              <a:rPr lang="ja-JP" altLang="en-US" sz="1600" b="1" dirty="0" smtClean="0"/>
              <a:t>辞書</a:t>
            </a:r>
            <a:endParaRPr kumimoji="1" lang="ja-JP" altLang="en-US" sz="1600" b="1" dirty="0"/>
          </a:p>
        </p:txBody>
      </p:sp>
      <p:pic>
        <p:nvPicPr>
          <p:cNvPr id="1027" name="Picture 3" descr="D:\Users\Akisute\AppData\Local\Microsoft\Windows\Temporary Internet Files\Content.IE5\SEWZDCOQ\MC900250306[1].wmf"/>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5505324" y="4403274"/>
            <a:ext cx="1548545" cy="1283029"/>
          </a:xfrm>
          <a:prstGeom prst="rect">
            <a:avLst/>
          </a:prstGeom>
          <a:noFill/>
          <a:extLst>
            <a:ext uri="{909E8E84-426E-40DD-AFC4-6F175D3DCCD1}">
              <a14:hiddenFill xmlns:a14="http://schemas.microsoft.com/office/drawing/2010/main">
                <a:solidFill>
                  <a:srgbClr val="FFFFFF"/>
                </a:solidFill>
              </a14:hiddenFill>
            </a:ext>
          </a:extLst>
        </p:spPr>
      </p:pic>
      <p:cxnSp>
        <p:nvCxnSpPr>
          <p:cNvPr id="30" name="直線矢印コネクタ 29"/>
          <p:cNvCxnSpPr/>
          <p:nvPr/>
        </p:nvCxnSpPr>
        <p:spPr>
          <a:xfrm flipV="1">
            <a:off x="2187805" y="4609413"/>
            <a:ext cx="3093564" cy="1"/>
          </a:xfrm>
          <a:prstGeom prst="straightConnector1">
            <a:avLst/>
          </a:prstGeom>
          <a:ln>
            <a:tailEnd type="arrow"/>
          </a:ln>
        </p:spPr>
        <p:style>
          <a:lnRef idx="2">
            <a:schemeClr val="accent2"/>
          </a:lnRef>
          <a:fillRef idx="0">
            <a:schemeClr val="accent2"/>
          </a:fillRef>
          <a:effectRef idx="1">
            <a:schemeClr val="accent2"/>
          </a:effectRef>
          <a:fontRef idx="minor">
            <a:schemeClr val="tx1"/>
          </a:fontRef>
        </p:style>
      </p:cxnSp>
      <p:sp>
        <p:nvSpPr>
          <p:cNvPr id="33" name="テキスト ボックス 32"/>
          <p:cNvSpPr txBox="1"/>
          <p:nvPr/>
        </p:nvSpPr>
        <p:spPr>
          <a:xfrm>
            <a:off x="1304428" y="3933056"/>
            <a:ext cx="4804520" cy="707886"/>
          </a:xfrm>
          <a:prstGeom prst="rect">
            <a:avLst/>
          </a:prstGeom>
          <a:noFill/>
        </p:spPr>
        <p:txBody>
          <a:bodyPr wrap="none" rtlCol="0">
            <a:spAutoFit/>
          </a:bodyPr>
          <a:lstStyle/>
          <a:p>
            <a:pPr algn="ctr"/>
            <a:r>
              <a:rPr kumimoji="1" lang="ja-JP" altLang="en-US" sz="2000" dirty="0" smtClean="0"/>
              <a:t>メソッド名を入力できる場面でツールを起動</a:t>
            </a:r>
            <a:endParaRPr kumimoji="1" lang="en-US" altLang="ja-JP" sz="2000" dirty="0" smtClean="0"/>
          </a:p>
          <a:p>
            <a:pPr algn="ctr"/>
            <a:r>
              <a:rPr kumimoji="1" lang="en-US" altLang="ja-JP" sz="2000" dirty="0" smtClean="0"/>
              <a:t>(</a:t>
            </a:r>
            <a:r>
              <a:rPr kumimoji="1" lang="ja-JP" altLang="en-US" sz="2000" dirty="0" smtClean="0"/>
              <a:t>返り値の型あり </a:t>
            </a:r>
            <a:r>
              <a:rPr kumimoji="1" lang="en-US" altLang="ja-JP" sz="2000" dirty="0" smtClean="0"/>
              <a:t>/ </a:t>
            </a:r>
            <a:r>
              <a:rPr kumimoji="1" lang="ja-JP" altLang="en-US" sz="2000" dirty="0" smtClean="0"/>
              <a:t>なし の</a:t>
            </a:r>
            <a:r>
              <a:rPr kumimoji="1" lang="en-US" altLang="ja-JP" sz="2000" dirty="0" smtClean="0"/>
              <a:t>2</a:t>
            </a:r>
            <a:r>
              <a:rPr kumimoji="1" lang="ja-JP" altLang="en-US" sz="2000" dirty="0" smtClean="0"/>
              <a:t>通り</a:t>
            </a:r>
            <a:r>
              <a:rPr kumimoji="1" lang="en-US" altLang="ja-JP" sz="2000" dirty="0" smtClean="0"/>
              <a:t>)</a:t>
            </a:r>
            <a:endParaRPr kumimoji="1" lang="ja-JP" altLang="en-US" sz="2000" dirty="0"/>
          </a:p>
        </p:txBody>
      </p:sp>
      <p:cxnSp>
        <p:nvCxnSpPr>
          <p:cNvPr id="39" name="直線矢印コネクタ 38"/>
          <p:cNvCxnSpPr/>
          <p:nvPr/>
        </p:nvCxnSpPr>
        <p:spPr>
          <a:xfrm flipH="1">
            <a:off x="2123728" y="4721488"/>
            <a:ext cx="3110118" cy="0"/>
          </a:xfrm>
          <a:prstGeom prst="straightConnector1">
            <a:avLst/>
          </a:prstGeom>
          <a:ln>
            <a:tailEnd type="arrow"/>
          </a:ln>
        </p:spPr>
        <p:style>
          <a:lnRef idx="2">
            <a:schemeClr val="accent2"/>
          </a:lnRef>
          <a:fillRef idx="0">
            <a:schemeClr val="accent2"/>
          </a:fillRef>
          <a:effectRef idx="1">
            <a:schemeClr val="accent2"/>
          </a:effectRef>
          <a:fontRef idx="minor">
            <a:schemeClr val="tx1"/>
          </a:fontRef>
        </p:style>
      </p:cxnSp>
      <p:sp>
        <p:nvSpPr>
          <p:cNvPr id="43" name="テキスト ボックス 42"/>
          <p:cNvSpPr txBox="1"/>
          <p:nvPr/>
        </p:nvSpPr>
        <p:spPr>
          <a:xfrm>
            <a:off x="2603049" y="4736102"/>
            <a:ext cx="2303836" cy="400110"/>
          </a:xfrm>
          <a:prstGeom prst="rect">
            <a:avLst/>
          </a:prstGeom>
          <a:noFill/>
        </p:spPr>
        <p:txBody>
          <a:bodyPr wrap="none" rtlCol="0">
            <a:spAutoFit/>
          </a:bodyPr>
          <a:lstStyle/>
          <a:p>
            <a:r>
              <a:rPr kumimoji="1" lang="ja-JP" altLang="en-US" sz="2000" dirty="0" smtClean="0"/>
              <a:t>メソッド名候補リスト</a:t>
            </a:r>
            <a:endParaRPr kumimoji="1" lang="ja-JP" altLang="en-US" sz="2000" dirty="0"/>
          </a:p>
        </p:txBody>
      </p:sp>
      <p:cxnSp>
        <p:nvCxnSpPr>
          <p:cNvPr id="44" name="直線矢印コネクタ 43"/>
          <p:cNvCxnSpPr/>
          <p:nvPr/>
        </p:nvCxnSpPr>
        <p:spPr>
          <a:xfrm flipV="1">
            <a:off x="2208185" y="5671364"/>
            <a:ext cx="3093564" cy="1"/>
          </a:xfrm>
          <a:prstGeom prst="straightConnector1">
            <a:avLst/>
          </a:prstGeom>
          <a:ln>
            <a:tailEnd type="arrow"/>
          </a:ln>
        </p:spPr>
        <p:style>
          <a:lnRef idx="2">
            <a:schemeClr val="accent2"/>
          </a:lnRef>
          <a:fillRef idx="0">
            <a:schemeClr val="accent2"/>
          </a:fillRef>
          <a:effectRef idx="1">
            <a:schemeClr val="accent2"/>
          </a:effectRef>
          <a:fontRef idx="minor">
            <a:schemeClr val="tx1"/>
          </a:fontRef>
        </p:style>
      </p:cxnSp>
      <p:sp>
        <p:nvSpPr>
          <p:cNvPr id="45" name="テキスト ボックス 44"/>
          <p:cNvSpPr txBox="1"/>
          <p:nvPr/>
        </p:nvSpPr>
        <p:spPr>
          <a:xfrm>
            <a:off x="2926054" y="5251398"/>
            <a:ext cx="1657826" cy="400110"/>
          </a:xfrm>
          <a:prstGeom prst="rect">
            <a:avLst/>
          </a:prstGeom>
          <a:noFill/>
        </p:spPr>
        <p:txBody>
          <a:bodyPr wrap="none" rtlCol="0">
            <a:spAutoFit/>
          </a:bodyPr>
          <a:lstStyle/>
          <a:p>
            <a:r>
              <a:rPr kumimoji="1" lang="ja-JP" altLang="en-US" sz="2000" dirty="0" smtClean="0"/>
              <a:t>絞り込み条件</a:t>
            </a:r>
            <a:endParaRPr kumimoji="1" lang="en-US" altLang="ja-JP" sz="2000" dirty="0" smtClean="0"/>
          </a:p>
        </p:txBody>
      </p:sp>
      <p:cxnSp>
        <p:nvCxnSpPr>
          <p:cNvPr id="46" name="直線矢印コネクタ 45"/>
          <p:cNvCxnSpPr/>
          <p:nvPr/>
        </p:nvCxnSpPr>
        <p:spPr>
          <a:xfrm flipH="1">
            <a:off x="2144108" y="5783439"/>
            <a:ext cx="3110118" cy="0"/>
          </a:xfrm>
          <a:prstGeom prst="straightConnector1">
            <a:avLst/>
          </a:prstGeom>
          <a:ln>
            <a:tailEnd type="arrow"/>
          </a:ln>
        </p:spPr>
        <p:style>
          <a:lnRef idx="2">
            <a:schemeClr val="accent2"/>
          </a:lnRef>
          <a:fillRef idx="0">
            <a:schemeClr val="accent2"/>
          </a:fillRef>
          <a:effectRef idx="1">
            <a:schemeClr val="accent2"/>
          </a:effectRef>
          <a:fontRef idx="minor">
            <a:schemeClr val="tx1"/>
          </a:fontRef>
        </p:style>
      </p:cxnSp>
      <p:sp>
        <p:nvSpPr>
          <p:cNvPr id="47" name="テキスト ボックス 46"/>
          <p:cNvSpPr txBox="1"/>
          <p:nvPr/>
        </p:nvSpPr>
        <p:spPr>
          <a:xfrm>
            <a:off x="2582666" y="5796553"/>
            <a:ext cx="2303836" cy="707886"/>
          </a:xfrm>
          <a:prstGeom prst="rect">
            <a:avLst/>
          </a:prstGeom>
          <a:noFill/>
        </p:spPr>
        <p:txBody>
          <a:bodyPr wrap="none" rtlCol="0">
            <a:spAutoFit/>
          </a:bodyPr>
          <a:lstStyle/>
          <a:p>
            <a:pPr algn="ctr"/>
            <a:r>
              <a:rPr kumimoji="1" lang="ja-JP" altLang="en-US" sz="2000" dirty="0" smtClean="0"/>
              <a:t>絞り込まれた</a:t>
            </a:r>
            <a:endParaRPr kumimoji="1" lang="en-US" altLang="ja-JP" sz="2000" dirty="0" smtClean="0"/>
          </a:p>
          <a:p>
            <a:pPr algn="ctr"/>
            <a:r>
              <a:rPr lang="ja-JP" altLang="en-US" sz="2000" dirty="0"/>
              <a:t>メソッド名候補リスト</a:t>
            </a:r>
            <a:endParaRPr kumimoji="1" lang="ja-JP" altLang="en-US" sz="2000" dirty="0"/>
          </a:p>
        </p:txBody>
      </p:sp>
      <p:cxnSp>
        <p:nvCxnSpPr>
          <p:cNvPr id="49" name="直線矢印コネクタ 48"/>
          <p:cNvCxnSpPr/>
          <p:nvPr/>
        </p:nvCxnSpPr>
        <p:spPr>
          <a:xfrm flipH="1">
            <a:off x="7164288" y="5148807"/>
            <a:ext cx="648072" cy="0"/>
          </a:xfrm>
          <a:prstGeom prst="straightConnector1">
            <a:avLst/>
          </a:prstGeom>
          <a:ln>
            <a:tailEnd type="arrow"/>
          </a:ln>
        </p:spPr>
        <p:style>
          <a:lnRef idx="2">
            <a:schemeClr val="accent2"/>
          </a:lnRef>
          <a:fillRef idx="0">
            <a:schemeClr val="accent2"/>
          </a:fillRef>
          <a:effectRef idx="1">
            <a:schemeClr val="accent2"/>
          </a:effectRef>
          <a:fontRef idx="minor">
            <a:schemeClr val="tx1"/>
          </a:fontRef>
        </p:style>
      </p:cxnSp>
      <p:sp>
        <p:nvSpPr>
          <p:cNvPr id="53" name="テキスト ボックス 52"/>
          <p:cNvSpPr txBox="1"/>
          <p:nvPr/>
        </p:nvSpPr>
        <p:spPr>
          <a:xfrm>
            <a:off x="6780438" y="4327147"/>
            <a:ext cx="1415772" cy="646331"/>
          </a:xfrm>
          <a:prstGeom prst="rect">
            <a:avLst/>
          </a:prstGeom>
          <a:noFill/>
        </p:spPr>
        <p:txBody>
          <a:bodyPr wrap="none" rtlCol="0">
            <a:spAutoFit/>
          </a:bodyPr>
          <a:lstStyle/>
          <a:p>
            <a:pPr algn="ctr"/>
            <a:r>
              <a:rPr kumimoji="1" lang="ja-JP" altLang="en-US" dirty="0" smtClean="0"/>
              <a:t>動詞</a:t>
            </a:r>
            <a:r>
              <a:rPr kumimoji="1" lang="en-US" altLang="ja-JP" dirty="0" smtClean="0"/>
              <a:t>-</a:t>
            </a:r>
            <a:r>
              <a:rPr kumimoji="1" lang="ja-JP" altLang="en-US" dirty="0" smtClean="0"/>
              <a:t>目的語</a:t>
            </a:r>
            <a:endParaRPr kumimoji="1" lang="en-US" altLang="ja-JP" dirty="0" smtClean="0"/>
          </a:p>
          <a:p>
            <a:pPr algn="ctr"/>
            <a:r>
              <a:rPr kumimoji="1" lang="ja-JP" altLang="en-US" dirty="0" smtClean="0"/>
              <a:t>関係</a:t>
            </a:r>
            <a:endParaRPr kumimoji="1" lang="ja-JP" altLang="en-US" dirty="0"/>
          </a:p>
        </p:txBody>
      </p:sp>
    </p:spTree>
    <p:extLst>
      <p:ext uri="{BB962C8B-B14F-4D97-AF65-F5344CB8AC3E}">
        <p14:creationId xmlns:p14="http://schemas.microsoft.com/office/powerpoint/2010/main" val="427857501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ツールの処理の流れ</a:t>
            </a:r>
            <a:endParaRPr kumimoji="1" lang="ja-JP" altLang="en-US" dirty="0"/>
          </a:p>
        </p:txBody>
      </p:sp>
      <p:graphicFrame>
        <p:nvGraphicFramePr>
          <p:cNvPr id="4" name="コンテンツ プレースホルダー 9"/>
          <p:cNvGraphicFramePr>
            <a:graphicFrameLocks/>
          </p:cNvGraphicFramePr>
          <p:nvPr>
            <p:extLst>
              <p:ext uri="{D42A27DB-BD31-4B8C-83A1-F6EECF244321}">
                <p14:modId xmlns:p14="http://schemas.microsoft.com/office/powerpoint/2010/main" val="1805555889"/>
              </p:ext>
            </p:extLst>
          </p:nvPr>
        </p:nvGraphicFramePr>
        <p:xfrm>
          <a:off x="467544" y="3140968"/>
          <a:ext cx="2520280" cy="1325512"/>
        </p:xfrm>
        <a:graphic>
          <a:graphicData uri="http://schemas.openxmlformats.org/drawingml/2006/table">
            <a:tbl>
              <a:tblPr firstRow="1" bandRow="1">
                <a:tableStyleId>{21E4AEA4-8DFA-4A89-87EB-49C32662AFE0}</a:tableStyleId>
              </a:tblPr>
              <a:tblGrid>
                <a:gridCol w="720080"/>
                <a:gridCol w="1080120"/>
                <a:gridCol w="720080"/>
              </a:tblGrid>
              <a:tr h="289850">
                <a:tc>
                  <a:txBody>
                    <a:bodyPr/>
                    <a:lstStyle/>
                    <a:p>
                      <a:pPr algn="l"/>
                      <a:r>
                        <a:rPr kumimoji="1" lang="en-US" altLang="ja-JP" sz="1600" dirty="0" smtClean="0"/>
                        <a:t>V</a:t>
                      </a:r>
                      <a:endParaRPr kumimoji="1" lang="ja-JP" altLang="en-US" sz="1600" dirty="0"/>
                    </a:p>
                  </a:txBody>
                  <a:tcPr marL="100259" marR="100259" marT="43769" marB="43769"/>
                </a:tc>
                <a:tc>
                  <a:txBody>
                    <a:bodyPr/>
                    <a:lstStyle/>
                    <a:p>
                      <a:pPr algn="l"/>
                      <a:r>
                        <a:rPr kumimoji="1" lang="en-US" altLang="ja-JP" sz="1600" dirty="0" smtClean="0"/>
                        <a:t>DO</a:t>
                      </a:r>
                      <a:endParaRPr kumimoji="1" lang="ja-JP" altLang="en-US" sz="1600" dirty="0"/>
                    </a:p>
                  </a:txBody>
                  <a:tcPr marL="100259" marR="100259" marT="43769" marB="43769"/>
                </a:tc>
                <a:tc>
                  <a:txBody>
                    <a:bodyPr/>
                    <a:lstStyle/>
                    <a:p>
                      <a:pPr algn="l"/>
                      <a:r>
                        <a:rPr kumimoji="1" lang="en-US" altLang="ja-JP" sz="1600" dirty="0" smtClean="0"/>
                        <a:t>IO</a:t>
                      </a:r>
                      <a:endParaRPr kumimoji="1" lang="ja-JP" altLang="en-US" sz="1600" dirty="0"/>
                    </a:p>
                  </a:txBody>
                  <a:tcPr marL="100259" marR="100259" marT="43769" marB="43769"/>
                </a:tc>
              </a:tr>
              <a:tr h="324000">
                <a:tc>
                  <a:txBody>
                    <a:bodyPr/>
                    <a:lstStyle/>
                    <a:p>
                      <a:pPr algn="l"/>
                      <a:r>
                        <a:rPr kumimoji="1" lang="en-US" altLang="ja-JP" sz="1600" dirty="0" smtClean="0"/>
                        <a:t>add</a:t>
                      </a:r>
                      <a:endParaRPr kumimoji="1" lang="ja-JP" altLang="en-US" sz="1600" dirty="0"/>
                    </a:p>
                  </a:txBody>
                  <a:tcPr marL="100259" marR="100259" marT="43769" marB="43769"/>
                </a:tc>
                <a:tc>
                  <a:txBody>
                    <a:bodyPr/>
                    <a:lstStyle/>
                    <a:p>
                      <a:pPr algn="l"/>
                      <a:r>
                        <a:rPr kumimoji="1" lang="en-US" altLang="ja-JP" sz="1600" dirty="0" smtClean="0"/>
                        <a:t>product</a:t>
                      </a:r>
                      <a:endParaRPr kumimoji="1" lang="ja-JP" altLang="en-US" sz="1600" dirty="0"/>
                    </a:p>
                  </a:txBody>
                  <a:tcPr marL="100259" marR="100259" marT="43769" marB="43769"/>
                </a:tc>
                <a:tc>
                  <a:txBody>
                    <a:bodyPr/>
                    <a:lstStyle/>
                    <a:p>
                      <a:pPr algn="l"/>
                      <a:r>
                        <a:rPr kumimoji="1" lang="en-US" altLang="ja-JP" sz="1600" dirty="0" smtClean="0"/>
                        <a:t>stock</a:t>
                      </a:r>
                      <a:endParaRPr kumimoji="1" lang="ja-JP" altLang="en-US" sz="1600" dirty="0"/>
                    </a:p>
                  </a:txBody>
                  <a:tcPr marL="100259" marR="100259" marT="43769" marB="43769"/>
                </a:tc>
              </a:tr>
              <a:tr h="324000">
                <a:tc>
                  <a:txBody>
                    <a:bodyPr/>
                    <a:lstStyle/>
                    <a:p>
                      <a:pPr algn="l"/>
                      <a:r>
                        <a:rPr kumimoji="1" lang="en-US" altLang="ja-JP" sz="1600" dirty="0" smtClean="0"/>
                        <a:t>close</a:t>
                      </a:r>
                      <a:endParaRPr kumimoji="1" lang="ja-JP" altLang="en-US" sz="1600" dirty="0"/>
                    </a:p>
                  </a:txBody>
                  <a:tcPr marL="100259" marR="100259" marT="43769" marB="43769"/>
                </a:tc>
                <a:tc>
                  <a:txBody>
                    <a:bodyPr/>
                    <a:lstStyle/>
                    <a:p>
                      <a:pPr algn="l"/>
                      <a:r>
                        <a:rPr kumimoji="1" lang="en-US" altLang="ja-JP" sz="1600" dirty="0" smtClean="0"/>
                        <a:t>database</a:t>
                      </a:r>
                      <a:endParaRPr kumimoji="1" lang="ja-JP" altLang="en-US" sz="1600" dirty="0"/>
                    </a:p>
                  </a:txBody>
                  <a:tcPr marL="100259" marR="100259" marT="43769" marB="43769"/>
                </a:tc>
                <a:tc>
                  <a:txBody>
                    <a:bodyPr/>
                    <a:lstStyle/>
                    <a:p>
                      <a:pPr algn="l"/>
                      <a:r>
                        <a:rPr kumimoji="1" lang="en-US" altLang="ja-JP" sz="1600" dirty="0" smtClean="0"/>
                        <a:t>-</a:t>
                      </a:r>
                      <a:endParaRPr kumimoji="1" lang="ja-JP" altLang="en-US" sz="1600" dirty="0"/>
                    </a:p>
                  </a:txBody>
                  <a:tcPr marL="100259" marR="100259" marT="43769" marB="43769"/>
                </a:tc>
              </a:tr>
              <a:tr h="324000">
                <a:tc>
                  <a:txBody>
                    <a:bodyPr/>
                    <a:lstStyle/>
                    <a:p>
                      <a:pPr algn="l"/>
                      <a:r>
                        <a:rPr kumimoji="1" lang="en-US" altLang="ja-JP" sz="1600" dirty="0" smtClean="0"/>
                        <a:t>…</a:t>
                      </a:r>
                      <a:endParaRPr kumimoji="1" lang="ja-JP" altLang="en-US" sz="1600" dirty="0"/>
                    </a:p>
                  </a:txBody>
                  <a:tcPr marL="100259" marR="100259" marT="43769" marB="43769"/>
                </a:tc>
                <a:tc>
                  <a:txBody>
                    <a:bodyPr/>
                    <a:lstStyle/>
                    <a:p>
                      <a:pPr algn="l"/>
                      <a:r>
                        <a:rPr kumimoji="1" lang="en-US" altLang="ja-JP" sz="1600" dirty="0" smtClean="0"/>
                        <a:t>…</a:t>
                      </a:r>
                      <a:endParaRPr kumimoji="1" lang="ja-JP" altLang="en-US" sz="1600" dirty="0"/>
                    </a:p>
                  </a:txBody>
                  <a:tcPr marL="100259" marR="100259" marT="43769" marB="43769"/>
                </a:tc>
                <a:tc>
                  <a:txBody>
                    <a:bodyPr/>
                    <a:lstStyle/>
                    <a:p>
                      <a:pPr algn="l"/>
                      <a:r>
                        <a:rPr kumimoji="1" lang="en-US" altLang="ja-JP" sz="1600" dirty="0" smtClean="0"/>
                        <a:t>…</a:t>
                      </a:r>
                      <a:endParaRPr kumimoji="1" lang="ja-JP" altLang="en-US" sz="1600" dirty="0"/>
                    </a:p>
                  </a:txBody>
                  <a:tcPr marL="100259" marR="100259" marT="43769" marB="43769"/>
                </a:tc>
              </a:tr>
            </a:tbl>
          </a:graphicData>
        </a:graphic>
      </p:graphicFrame>
      <p:sp>
        <p:nvSpPr>
          <p:cNvPr id="7" name="フローチャート : 書類 6"/>
          <p:cNvSpPr/>
          <p:nvPr/>
        </p:nvSpPr>
        <p:spPr>
          <a:xfrm>
            <a:off x="539552" y="1753071"/>
            <a:ext cx="1296144" cy="972108"/>
          </a:xfrm>
          <a:prstGeom prst="flowChartDocument">
            <a:avLst/>
          </a:prstGeom>
        </p:spPr>
        <p:style>
          <a:lnRef idx="2">
            <a:schemeClr val="dk1"/>
          </a:lnRef>
          <a:fillRef idx="1">
            <a:schemeClr val="lt1"/>
          </a:fillRef>
          <a:effectRef idx="0">
            <a:schemeClr val="dk1"/>
          </a:effectRef>
          <a:fontRef idx="minor">
            <a:schemeClr val="dk1"/>
          </a:fontRef>
        </p:style>
        <p:txBody>
          <a:bodyPr rtlCol="0" anchor="ctr"/>
          <a:lstStyle/>
          <a:p>
            <a:endParaRPr lang="en-US" altLang="ja-JP" sz="1100" dirty="0" smtClean="0"/>
          </a:p>
          <a:p>
            <a:r>
              <a:rPr lang="en-US" altLang="ja-JP" sz="1100" dirty="0" smtClean="0"/>
              <a:t>public class </a:t>
            </a:r>
            <a:r>
              <a:rPr lang="en-US" altLang="ja-JP" sz="1100" dirty="0" err="1"/>
              <a:t>h</a:t>
            </a:r>
            <a:r>
              <a:rPr lang="en-US" altLang="ja-JP" sz="1100" dirty="0" err="1" smtClean="0"/>
              <a:t>oge</a:t>
            </a:r>
            <a:r>
              <a:rPr lang="en-US" altLang="ja-JP" sz="1100" dirty="0" smtClean="0"/>
              <a:t> {</a:t>
            </a:r>
          </a:p>
          <a:p>
            <a:r>
              <a:rPr lang="en-US" altLang="ja-JP" sz="1100" dirty="0" smtClean="0"/>
              <a:t>  String </a:t>
            </a:r>
            <a:r>
              <a:rPr lang="en-US" altLang="ja-JP" sz="1100" dirty="0" err="1" smtClean="0"/>
              <a:t>huga</a:t>
            </a:r>
            <a:r>
              <a:rPr lang="en-US" altLang="ja-JP" sz="1100" dirty="0" smtClean="0"/>
              <a:t>;</a:t>
            </a:r>
          </a:p>
          <a:p>
            <a:r>
              <a:rPr lang="en-US" altLang="ja-JP" sz="1100" dirty="0" smtClean="0"/>
              <a:t>  public void</a:t>
            </a:r>
          </a:p>
          <a:p>
            <a:r>
              <a:rPr lang="en-US" altLang="ja-JP" sz="1100" dirty="0"/>
              <a:t> </a:t>
            </a:r>
            <a:r>
              <a:rPr lang="en-US" altLang="ja-JP" sz="1100" dirty="0" smtClean="0"/>
              <a:t> …</a:t>
            </a:r>
            <a:endParaRPr kumimoji="1" lang="ja-JP" altLang="en-US" sz="1100" dirty="0"/>
          </a:p>
        </p:txBody>
      </p:sp>
      <p:sp>
        <p:nvSpPr>
          <p:cNvPr id="8" name="テキスト ボックス 7"/>
          <p:cNvSpPr txBox="1"/>
          <p:nvPr/>
        </p:nvSpPr>
        <p:spPr>
          <a:xfrm>
            <a:off x="3147187" y="1738594"/>
            <a:ext cx="1845102" cy="830997"/>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r>
              <a:rPr lang="ja-JP" altLang="en-US" sz="1200" dirty="0"/>
              <a:t>クラス名</a:t>
            </a:r>
            <a:r>
              <a:rPr lang="en-US" altLang="ja-JP" sz="1200" dirty="0" smtClean="0"/>
              <a:t>: </a:t>
            </a:r>
            <a:r>
              <a:rPr lang="en-US" altLang="ja-JP" sz="1200" dirty="0" err="1" smtClean="0"/>
              <a:t>hoge</a:t>
            </a:r>
            <a:endParaRPr lang="en-US" altLang="ja-JP" sz="1200" dirty="0" smtClean="0"/>
          </a:p>
          <a:p>
            <a:r>
              <a:rPr lang="ja-JP" altLang="en-US" sz="1200" dirty="0" smtClean="0"/>
              <a:t>フィールド</a:t>
            </a:r>
            <a:r>
              <a:rPr lang="en-US" altLang="ja-JP" sz="1200" dirty="0" smtClean="0"/>
              <a:t>:</a:t>
            </a:r>
            <a:r>
              <a:rPr kumimoji="1" lang="en-US" altLang="ja-JP" sz="1200" dirty="0" smtClean="0"/>
              <a:t> String, </a:t>
            </a:r>
            <a:r>
              <a:rPr kumimoji="1" lang="en-US" altLang="ja-JP" sz="1200" dirty="0" err="1" smtClean="0"/>
              <a:t>huga</a:t>
            </a:r>
            <a:endParaRPr kumimoji="1" lang="en-US" altLang="ja-JP" sz="1200" dirty="0" smtClean="0"/>
          </a:p>
          <a:p>
            <a:r>
              <a:rPr lang="ja-JP" altLang="en-US" sz="1200" dirty="0"/>
              <a:t>返り値の</a:t>
            </a:r>
            <a:r>
              <a:rPr lang="ja-JP" altLang="en-US" sz="1200" dirty="0" smtClean="0"/>
              <a:t>型</a:t>
            </a:r>
            <a:r>
              <a:rPr lang="en-US" altLang="ja-JP" sz="1200" dirty="0" smtClean="0"/>
              <a:t>: void</a:t>
            </a:r>
          </a:p>
          <a:p>
            <a:r>
              <a:rPr kumimoji="1" lang="en-US" altLang="ja-JP" sz="1200" dirty="0" smtClean="0"/>
              <a:t>…</a:t>
            </a:r>
            <a:endParaRPr kumimoji="1" lang="ja-JP" altLang="en-US" sz="1200" dirty="0"/>
          </a:p>
        </p:txBody>
      </p:sp>
      <p:sp>
        <p:nvSpPr>
          <p:cNvPr id="9" name="テキスト ボックス 8"/>
          <p:cNvSpPr txBox="1"/>
          <p:nvPr/>
        </p:nvSpPr>
        <p:spPr>
          <a:xfrm>
            <a:off x="623655" y="4538488"/>
            <a:ext cx="2178802" cy="307777"/>
          </a:xfrm>
          <a:prstGeom prst="rect">
            <a:avLst/>
          </a:prstGeom>
          <a:noFill/>
        </p:spPr>
        <p:txBody>
          <a:bodyPr wrap="none" rtlCol="0">
            <a:spAutoFit/>
          </a:bodyPr>
          <a:lstStyle/>
          <a:p>
            <a:r>
              <a:rPr kumimoji="1" lang="ja-JP" altLang="en-US" sz="1400" b="1" i="1" dirty="0" smtClean="0"/>
              <a:t>動詞</a:t>
            </a:r>
            <a:r>
              <a:rPr lang="en-US" altLang="ja-JP" sz="1400" b="1" i="1" dirty="0"/>
              <a:t> </a:t>
            </a:r>
            <a:r>
              <a:rPr lang="en-US" altLang="ja-JP" sz="1400" b="1" i="1" dirty="0" smtClean="0"/>
              <a:t>– </a:t>
            </a:r>
            <a:r>
              <a:rPr lang="ja-JP" altLang="en-US" sz="1400" b="1" i="1" dirty="0" smtClean="0"/>
              <a:t>目的語関係の辞書</a:t>
            </a:r>
            <a:endParaRPr kumimoji="1" lang="ja-JP" altLang="en-US" sz="1400" b="1" i="1" dirty="0"/>
          </a:p>
        </p:txBody>
      </p:sp>
      <p:sp>
        <p:nvSpPr>
          <p:cNvPr id="10" name="テキスト ボックス 9"/>
          <p:cNvSpPr txBox="1"/>
          <p:nvPr/>
        </p:nvSpPr>
        <p:spPr>
          <a:xfrm>
            <a:off x="251520" y="2708920"/>
            <a:ext cx="1830950" cy="307777"/>
          </a:xfrm>
          <a:prstGeom prst="rect">
            <a:avLst/>
          </a:prstGeom>
          <a:noFill/>
        </p:spPr>
        <p:txBody>
          <a:bodyPr wrap="none" rtlCol="0">
            <a:spAutoFit/>
          </a:bodyPr>
          <a:lstStyle/>
          <a:p>
            <a:r>
              <a:rPr kumimoji="1" lang="ja-JP" altLang="en-US" sz="1400" b="1" i="1" dirty="0" smtClean="0"/>
              <a:t>記述中のソースコード</a:t>
            </a:r>
            <a:endParaRPr kumimoji="1" lang="ja-JP" altLang="en-US" sz="1400" b="1" i="1" dirty="0"/>
          </a:p>
        </p:txBody>
      </p:sp>
      <p:sp>
        <p:nvSpPr>
          <p:cNvPr id="11" name="テキスト ボックス 10"/>
          <p:cNvSpPr txBox="1"/>
          <p:nvPr/>
        </p:nvSpPr>
        <p:spPr>
          <a:xfrm>
            <a:off x="4992289" y="1734052"/>
            <a:ext cx="1471878" cy="523220"/>
          </a:xfrm>
          <a:prstGeom prst="rect">
            <a:avLst/>
          </a:prstGeom>
          <a:noFill/>
        </p:spPr>
        <p:txBody>
          <a:bodyPr wrap="none" rtlCol="0">
            <a:spAutoFit/>
          </a:bodyPr>
          <a:lstStyle/>
          <a:p>
            <a:r>
              <a:rPr kumimoji="1" lang="ja-JP" altLang="en-US" sz="1400" b="1" i="1" dirty="0" smtClean="0"/>
              <a:t>ソースコード中の</a:t>
            </a:r>
            <a:endParaRPr kumimoji="1" lang="en-US" altLang="ja-JP" sz="1400" b="1" i="1" dirty="0" smtClean="0"/>
          </a:p>
          <a:p>
            <a:r>
              <a:rPr lang="ja-JP" altLang="en-US" sz="1400" b="1" i="1" dirty="0"/>
              <a:t>目的語候補</a:t>
            </a:r>
            <a:endParaRPr kumimoji="1" lang="ja-JP" altLang="en-US" sz="1400" b="1" i="1" dirty="0"/>
          </a:p>
        </p:txBody>
      </p:sp>
      <p:sp>
        <p:nvSpPr>
          <p:cNvPr id="16" name="テキスト ボックス 15"/>
          <p:cNvSpPr txBox="1"/>
          <p:nvPr/>
        </p:nvSpPr>
        <p:spPr>
          <a:xfrm>
            <a:off x="4357861" y="5778989"/>
            <a:ext cx="1042887" cy="584775"/>
          </a:xfrm>
          <a:prstGeom prst="rect">
            <a:avLst/>
          </a:prstGeom>
          <a:noFill/>
        </p:spPr>
        <p:txBody>
          <a:bodyPr wrap="square" rtlCol="0">
            <a:spAutoFit/>
          </a:bodyPr>
          <a:lstStyle/>
          <a:p>
            <a:r>
              <a:rPr kumimoji="1" lang="en-US" altLang="ja-JP" sz="1600" b="1" dirty="0" smtClean="0">
                <a:solidFill>
                  <a:srgbClr val="FF0000"/>
                </a:solidFill>
              </a:rPr>
              <a:t>Step4:</a:t>
            </a:r>
          </a:p>
          <a:p>
            <a:r>
              <a:rPr kumimoji="1" lang="ja-JP" altLang="en-US" sz="1600" b="1" dirty="0" smtClean="0">
                <a:solidFill>
                  <a:srgbClr val="FF0000"/>
                </a:solidFill>
              </a:rPr>
              <a:t>並び替え</a:t>
            </a:r>
            <a:endParaRPr kumimoji="1" lang="ja-JP" altLang="en-US" sz="1600" b="1" dirty="0">
              <a:solidFill>
                <a:srgbClr val="FF0000"/>
              </a:solidFill>
            </a:endParaRPr>
          </a:p>
        </p:txBody>
      </p:sp>
      <p:sp>
        <p:nvSpPr>
          <p:cNvPr id="18" name="テキスト ボックス 17"/>
          <p:cNvSpPr txBox="1"/>
          <p:nvPr/>
        </p:nvSpPr>
        <p:spPr>
          <a:xfrm>
            <a:off x="4521174" y="4509120"/>
            <a:ext cx="1418978" cy="584775"/>
          </a:xfrm>
          <a:prstGeom prst="rect">
            <a:avLst/>
          </a:prstGeom>
          <a:noFill/>
        </p:spPr>
        <p:txBody>
          <a:bodyPr wrap="none" rtlCol="0">
            <a:spAutoFit/>
          </a:bodyPr>
          <a:lstStyle/>
          <a:p>
            <a:r>
              <a:rPr kumimoji="1" lang="en-US" altLang="ja-JP" sz="1600" b="1" dirty="0" smtClean="0">
                <a:solidFill>
                  <a:srgbClr val="FF0000"/>
                </a:solidFill>
              </a:rPr>
              <a:t>Step3: </a:t>
            </a:r>
          </a:p>
          <a:p>
            <a:r>
              <a:rPr kumimoji="1" lang="ja-JP" altLang="en-US" sz="1600" b="1" dirty="0" smtClean="0">
                <a:solidFill>
                  <a:srgbClr val="FF0000"/>
                </a:solidFill>
              </a:rPr>
              <a:t>メソッド名生成</a:t>
            </a:r>
            <a:endParaRPr kumimoji="1" lang="ja-JP" altLang="en-US" sz="1600" b="1" dirty="0">
              <a:solidFill>
                <a:srgbClr val="FF0000"/>
              </a:solidFill>
            </a:endParaRPr>
          </a:p>
        </p:txBody>
      </p:sp>
      <p:sp>
        <p:nvSpPr>
          <p:cNvPr id="19" name="上矢印 18"/>
          <p:cNvSpPr/>
          <p:nvPr/>
        </p:nvSpPr>
        <p:spPr>
          <a:xfrm rot="13636184">
            <a:off x="4105111" y="4174957"/>
            <a:ext cx="340366" cy="1242726"/>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0" name="右矢印 19"/>
          <p:cNvSpPr/>
          <p:nvPr/>
        </p:nvSpPr>
        <p:spPr>
          <a:xfrm>
            <a:off x="3938951" y="5445224"/>
            <a:ext cx="1880709" cy="434340"/>
          </a:xfrm>
          <a:prstGeom prst="rightArrow">
            <a:avLst>
              <a:gd name="adj1" fmla="val 39814"/>
              <a:gd name="adj2" fmla="val 5000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2" name="テキスト ボックス 21"/>
          <p:cNvSpPr txBox="1"/>
          <p:nvPr/>
        </p:nvSpPr>
        <p:spPr>
          <a:xfrm>
            <a:off x="1883685" y="1574562"/>
            <a:ext cx="1215435" cy="830997"/>
          </a:xfrm>
          <a:prstGeom prst="rect">
            <a:avLst/>
          </a:prstGeom>
          <a:noFill/>
        </p:spPr>
        <p:txBody>
          <a:bodyPr wrap="square" rtlCol="0">
            <a:spAutoFit/>
          </a:bodyPr>
          <a:lstStyle/>
          <a:p>
            <a:r>
              <a:rPr kumimoji="1" lang="en-US" altLang="ja-JP" sz="1600" b="1" dirty="0" smtClean="0">
                <a:solidFill>
                  <a:srgbClr val="FF0000"/>
                </a:solidFill>
              </a:rPr>
              <a:t>Step1:</a:t>
            </a:r>
          </a:p>
          <a:p>
            <a:r>
              <a:rPr kumimoji="1" lang="ja-JP" altLang="en-US" sz="1600" b="1" dirty="0" smtClean="0">
                <a:solidFill>
                  <a:srgbClr val="FF0000"/>
                </a:solidFill>
              </a:rPr>
              <a:t>目的語の</a:t>
            </a:r>
            <a:endParaRPr kumimoji="1" lang="en-US" altLang="ja-JP" sz="1600" b="1" dirty="0" smtClean="0">
              <a:solidFill>
                <a:srgbClr val="FF0000"/>
              </a:solidFill>
            </a:endParaRPr>
          </a:p>
          <a:p>
            <a:r>
              <a:rPr kumimoji="1" lang="ja-JP" altLang="en-US" sz="1600" b="1" dirty="0" smtClean="0">
                <a:solidFill>
                  <a:srgbClr val="FF0000"/>
                </a:solidFill>
              </a:rPr>
              <a:t>候補を抽出</a:t>
            </a:r>
            <a:endParaRPr kumimoji="1" lang="ja-JP" altLang="en-US" sz="1600" b="1" dirty="0">
              <a:solidFill>
                <a:srgbClr val="FF0000"/>
              </a:solidFill>
            </a:endParaRPr>
          </a:p>
        </p:txBody>
      </p:sp>
      <p:sp>
        <p:nvSpPr>
          <p:cNvPr id="23" name="テキスト ボックス 22"/>
          <p:cNvSpPr txBox="1"/>
          <p:nvPr/>
        </p:nvSpPr>
        <p:spPr>
          <a:xfrm>
            <a:off x="3075922" y="2937294"/>
            <a:ext cx="1011815" cy="584775"/>
          </a:xfrm>
          <a:prstGeom prst="rect">
            <a:avLst/>
          </a:prstGeom>
          <a:noFill/>
        </p:spPr>
        <p:txBody>
          <a:bodyPr wrap="none" rtlCol="0">
            <a:spAutoFit/>
          </a:bodyPr>
          <a:lstStyle/>
          <a:p>
            <a:r>
              <a:rPr kumimoji="1" lang="en-US" altLang="ja-JP" sz="1600" b="1" dirty="0" smtClean="0">
                <a:solidFill>
                  <a:srgbClr val="FF0000"/>
                </a:solidFill>
              </a:rPr>
              <a:t>Step2: </a:t>
            </a:r>
          </a:p>
          <a:p>
            <a:r>
              <a:rPr lang="ja-JP" altLang="en-US" sz="1600" b="1" dirty="0" smtClean="0">
                <a:solidFill>
                  <a:srgbClr val="FF0000"/>
                </a:solidFill>
              </a:rPr>
              <a:t>辞書検索</a:t>
            </a:r>
            <a:endParaRPr kumimoji="1" lang="ja-JP" altLang="en-US" sz="1600" b="1" dirty="0">
              <a:solidFill>
                <a:srgbClr val="FF0000"/>
              </a:solidFill>
            </a:endParaRPr>
          </a:p>
        </p:txBody>
      </p:sp>
      <p:sp>
        <p:nvSpPr>
          <p:cNvPr id="3" name="スライド番号プレースホルダー 2"/>
          <p:cNvSpPr>
            <a:spLocks noGrp="1"/>
          </p:cNvSpPr>
          <p:nvPr>
            <p:ph type="sldNum" sz="quarter" idx="12"/>
          </p:nvPr>
        </p:nvSpPr>
        <p:spPr>
          <a:xfrm>
            <a:off x="7597526" y="6308427"/>
            <a:ext cx="1150938" cy="288925"/>
          </a:xfrm>
        </p:spPr>
        <p:txBody>
          <a:bodyPr/>
          <a:lstStyle/>
          <a:p>
            <a:fld id="{D8657F4F-EEBE-40D0-AA0E-86B01611ED6E}" type="slidenum">
              <a:rPr kumimoji="1" lang="ja-JP" altLang="en-US" smtClean="0"/>
              <a:t>6</a:t>
            </a:fld>
            <a:endParaRPr kumimoji="1" lang="ja-JP" altLang="en-US"/>
          </a:p>
        </p:txBody>
      </p:sp>
      <p:sp>
        <p:nvSpPr>
          <p:cNvPr id="27" name="テキスト ボックス 26"/>
          <p:cNvSpPr txBox="1"/>
          <p:nvPr/>
        </p:nvSpPr>
        <p:spPr>
          <a:xfrm>
            <a:off x="1578823" y="6074132"/>
            <a:ext cx="1825158" cy="523220"/>
          </a:xfrm>
          <a:prstGeom prst="rect">
            <a:avLst/>
          </a:prstGeom>
          <a:noFill/>
        </p:spPr>
        <p:txBody>
          <a:bodyPr wrap="square" rtlCol="0">
            <a:spAutoFit/>
          </a:bodyPr>
          <a:lstStyle/>
          <a:p>
            <a:pPr algn="ctr"/>
            <a:r>
              <a:rPr kumimoji="1" lang="ja-JP" altLang="en-US" sz="1400" b="1" i="1" dirty="0" smtClean="0"/>
              <a:t>生成されたメソッド名の集合</a:t>
            </a:r>
            <a:endParaRPr kumimoji="1" lang="ja-JP" altLang="en-US" sz="1400" b="1" i="1" dirty="0"/>
          </a:p>
        </p:txBody>
      </p:sp>
      <p:sp>
        <p:nvSpPr>
          <p:cNvPr id="28" name="雲 27"/>
          <p:cNvSpPr/>
          <p:nvPr/>
        </p:nvSpPr>
        <p:spPr>
          <a:xfrm>
            <a:off x="1506732" y="5157192"/>
            <a:ext cx="2016224" cy="936104"/>
          </a:xfrm>
          <a:prstGeom prst="cloud">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ja-JP" altLang="en-US" sz="1400" dirty="0"/>
          </a:p>
          <a:p>
            <a:pPr algn="ctr"/>
            <a:endParaRPr kumimoji="1" lang="ja-JP" altLang="en-US" sz="1400" dirty="0"/>
          </a:p>
        </p:txBody>
      </p:sp>
      <p:sp>
        <p:nvSpPr>
          <p:cNvPr id="29" name="テキスト ボックス 28"/>
          <p:cNvSpPr txBox="1"/>
          <p:nvPr/>
        </p:nvSpPr>
        <p:spPr>
          <a:xfrm>
            <a:off x="2185880" y="5251023"/>
            <a:ext cx="1218603" cy="307777"/>
          </a:xfrm>
          <a:prstGeom prst="rect">
            <a:avLst/>
          </a:prstGeom>
          <a:noFill/>
        </p:spPr>
        <p:txBody>
          <a:bodyPr wrap="none" rtlCol="0">
            <a:spAutoFit/>
          </a:bodyPr>
          <a:lstStyle/>
          <a:p>
            <a:r>
              <a:rPr lang="en-US" altLang="ja-JP" sz="1400" dirty="0" err="1"/>
              <a:t>addProduct</a:t>
            </a:r>
            <a:r>
              <a:rPr lang="en-US" altLang="ja-JP" sz="1400" dirty="0" smtClean="0"/>
              <a:t>()</a:t>
            </a:r>
            <a:endParaRPr lang="en-US" altLang="ja-JP" sz="1400" dirty="0"/>
          </a:p>
        </p:txBody>
      </p:sp>
      <p:sp>
        <p:nvSpPr>
          <p:cNvPr id="30" name="テキスト ボックス 29"/>
          <p:cNvSpPr txBox="1"/>
          <p:nvPr/>
        </p:nvSpPr>
        <p:spPr>
          <a:xfrm>
            <a:off x="1683150" y="5517232"/>
            <a:ext cx="1407758" cy="307777"/>
          </a:xfrm>
          <a:prstGeom prst="rect">
            <a:avLst/>
          </a:prstGeom>
          <a:noFill/>
        </p:spPr>
        <p:txBody>
          <a:bodyPr wrap="none" rtlCol="0">
            <a:spAutoFit/>
          </a:bodyPr>
          <a:lstStyle/>
          <a:p>
            <a:r>
              <a:rPr lang="en-US" altLang="ja-JP" sz="1400" dirty="0" err="1"/>
              <a:t>deleteProduct</a:t>
            </a:r>
            <a:r>
              <a:rPr lang="en-US" altLang="ja-JP" sz="1400" dirty="0" smtClean="0"/>
              <a:t>()</a:t>
            </a:r>
            <a:endParaRPr lang="ja-JP" altLang="en-US" sz="1400" dirty="0"/>
          </a:p>
        </p:txBody>
      </p:sp>
      <p:sp>
        <p:nvSpPr>
          <p:cNvPr id="31" name="テキスト ボックス 30"/>
          <p:cNvSpPr txBox="1"/>
          <p:nvPr/>
        </p:nvSpPr>
        <p:spPr>
          <a:xfrm>
            <a:off x="2404751" y="5733256"/>
            <a:ext cx="364202" cy="307777"/>
          </a:xfrm>
          <a:prstGeom prst="rect">
            <a:avLst/>
          </a:prstGeom>
          <a:noFill/>
        </p:spPr>
        <p:txBody>
          <a:bodyPr wrap="none" rtlCol="0">
            <a:spAutoFit/>
          </a:bodyPr>
          <a:lstStyle/>
          <a:p>
            <a:r>
              <a:rPr kumimoji="1" lang="en-US" altLang="ja-JP" sz="1400" dirty="0" smtClean="0"/>
              <a:t>…</a:t>
            </a:r>
            <a:endParaRPr kumimoji="1" lang="ja-JP" altLang="en-US" sz="1400" dirty="0"/>
          </a:p>
        </p:txBody>
      </p:sp>
      <p:sp>
        <p:nvSpPr>
          <p:cNvPr id="32" name="下矢印 31"/>
          <p:cNvSpPr/>
          <p:nvPr/>
        </p:nvSpPr>
        <p:spPr>
          <a:xfrm rot="16200000">
            <a:off x="2317564" y="2052447"/>
            <a:ext cx="358583" cy="1034286"/>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aphicFrame>
        <p:nvGraphicFramePr>
          <p:cNvPr id="40" name="表 39"/>
          <p:cNvGraphicFramePr>
            <a:graphicFrameLocks noGrp="1"/>
          </p:cNvGraphicFramePr>
          <p:nvPr>
            <p:extLst>
              <p:ext uri="{D42A27DB-BD31-4B8C-83A1-F6EECF244321}">
                <p14:modId xmlns:p14="http://schemas.microsoft.com/office/powerpoint/2010/main" val="1929215661"/>
              </p:ext>
            </p:extLst>
          </p:nvPr>
        </p:nvGraphicFramePr>
        <p:xfrm>
          <a:off x="6278783" y="4641931"/>
          <a:ext cx="1829899" cy="1524000"/>
        </p:xfrm>
        <a:graphic>
          <a:graphicData uri="http://schemas.openxmlformats.org/drawingml/2006/table">
            <a:tbl>
              <a:tblPr firstRow="1" bandRow="1">
                <a:tableStyleId>{616DA210-FB5B-4158-B5E0-FEB733F419BA}</a:tableStyleId>
              </a:tblPr>
              <a:tblGrid>
                <a:gridCol w="1829899"/>
              </a:tblGrid>
              <a:tr h="220049">
                <a:tc>
                  <a:txBody>
                    <a:bodyPr/>
                    <a:lstStyle/>
                    <a:p>
                      <a:pPr algn="ctr"/>
                      <a:r>
                        <a:rPr kumimoji="1" lang="ja-JP" altLang="en-US" sz="1400" dirty="0" smtClean="0"/>
                        <a:t>メソッド名候補リスト</a:t>
                      </a:r>
                      <a:endParaRPr kumimoji="1" lang="ja-JP" altLang="en-US" sz="1400" dirty="0"/>
                    </a:p>
                  </a:txBody>
                  <a:tcPr/>
                </a:tc>
              </a:tr>
              <a:tr h="220049">
                <a:tc>
                  <a:txBody>
                    <a:bodyPr/>
                    <a:lstStyle/>
                    <a:p>
                      <a:pPr algn="ctr"/>
                      <a:r>
                        <a:rPr kumimoji="1" lang="en-US" altLang="ja-JP" sz="1400" dirty="0" err="1" smtClean="0"/>
                        <a:t>deleteProduct</a:t>
                      </a:r>
                      <a:r>
                        <a:rPr kumimoji="1" lang="en-US" altLang="ja-JP" sz="1400" dirty="0" smtClean="0"/>
                        <a:t>()</a:t>
                      </a:r>
                      <a:endParaRPr kumimoji="1" lang="ja-JP" altLang="en-US" sz="1400" dirty="0"/>
                    </a:p>
                  </a:txBody>
                  <a:tcPr/>
                </a:tc>
              </a:tr>
              <a:tr h="220049">
                <a:tc>
                  <a:txBody>
                    <a:bodyPr/>
                    <a:lstStyle/>
                    <a:p>
                      <a:pPr algn="ctr"/>
                      <a:r>
                        <a:rPr kumimoji="1" lang="en-US" altLang="ja-JP" sz="1400" dirty="0" smtClean="0"/>
                        <a:t>…</a:t>
                      </a:r>
                      <a:endParaRPr kumimoji="1" lang="ja-JP" altLang="en-US" sz="1400" dirty="0"/>
                    </a:p>
                  </a:txBody>
                  <a:tcPr/>
                </a:tc>
              </a:tr>
              <a:tr h="220049">
                <a:tc>
                  <a:txBody>
                    <a:bodyPr/>
                    <a:lstStyle/>
                    <a:p>
                      <a:pPr algn="ctr"/>
                      <a:r>
                        <a:rPr kumimoji="1" lang="en-US" altLang="ja-JP" sz="1400" dirty="0" err="1" smtClean="0"/>
                        <a:t>addProduct</a:t>
                      </a:r>
                      <a:r>
                        <a:rPr kumimoji="1" lang="en-US" altLang="ja-JP" sz="1400" dirty="0" smtClean="0"/>
                        <a:t>()</a:t>
                      </a:r>
                      <a:endParaRPr kumimoji="1" lang="ja-JP" altLang="en-US" sz="1400" dirty="0"/>
                    </a:p>
                  </a:txBody>
                  <a:tcPr/>
                </a:tc>
              </a:tr>
              <a:tr h="220049">
                <a:tc>
                  <a:txBody>
                    <a:bodyPr/>
                    <a:lstStyle/>
                    <a:p>
                      <a:pPr algn="ctr"/>
                      <a:r>
                        <a:rPr kumimoji="1" lang="en-US" altLang="ja-JP" sz="1400" dirty="0" smtClean="0"/>
                        <a:t>…</a:t>
                      </a:r>
                      <a:endParaRPr kumimoji="1" lang="ja-JP" altLang="en-US" sz="1400" dirty="0"/>
                    </a:p>
                  </a:txBody>
                  <a:tcPr/>
                </a:tc>
              </a:tr>
            </a:tbl>
          </a:graphicData>
        </a:graphic>
      </p:graphicFrame>
      <p:graphicFrame>
        <p:nvGraphicFramePr>
          <p:cNvPr id="24" name="コンテンツ プレースホルダー 9"/>
          <p:cNvGraphicFramePr>
            <a:graphicFrameLocks/>
          </p:cNvGraphicFramePr>
          <p:nvPr>
            <p:extLst>
              <p:ext uri="{D42A27DB-BD31-4B8C-83A1-F6EECF244321}">
                <p14:modId xmlns:p14="http://schemas.microsoft.com/office/powerpoint/2010/main" val="3365932427"/>
              </p:ext>
            </p:extLst>
          </p:nvPr>
        </p:nvGraphicFramePr>
        <p:xfrm>
          <a:off x="5003989" y="2873443"/>
          <a:ext cx="3910767" cy="1253504"/>
        </p:xfrm>
        <a:graphic>
          <a:graphicData uri="http://schemas.openxmlformats.org/drawingml/2006/table">
            <a:tbl>
              <a:tblPr firstRow="1" bandRow="1">
                <a:tableStyleId>{073A0DAA-6AF3-43AB-8588-CEC1D06C72B9}</a:tableStyleId>
              </a:tblPr>
              <a:tblGrid>
                <a:gridCol w="742415"/>
                <a:gridCol w="792088"/>
                <a:gridCol w="648072"/>
                <a:gridCol w="936104"/>
                <a:gridCol w="792088"/>
              </a:tblGrid>
              <a:tr h="313376">
                <a:tc>
                  <a:txBody>
                    <a:bodyPr/>
                    <a:lstStyle/>
                    <a:p>
                      <a:pPr algn="l"/>
                      <a:r>
                        <a:rPr kumimoji="1" lang="en-US" altLang="ja-JP" sz="1400" b="1" dirty="0" smtClean="0"/>
                        <a:t>V</a:t>
                      </a:r>
                      <a:endParaRPr kumimoji="1" lang="ja-JP" altLang="en-US" sz="1400" b="0" dirty="0"/>
                    </a:p>
                  </a:txBody>
                  <a:tcPr marL="100259" marR="100259" marT="43769" marB="43769"/>
                </a:tc>
                <a:tc>
                  <a:txBody>
                    <a:bodyPr/>
                    <a:lstStyle/>
                    <a:p>
                      <a:pPr algn="l"/>
                      <a:r>
                        <a:rPr kumimoji="1" lang="en-US" altLang="ja-JP" sz="1400" dirty="0" smtClean="0"/>
                        <a:t>DO</a:t>
                      </a:r>
                      <a:endParaRPr kumimoji="1" lang="ja-JP" altLang="en-US" sz="1400" b="0" dirty="0"/>
                    </a:p>
                  </a:txBody>
                  <a:tcPr marL="100259" marR="100259" marT="43769" marB="43769"/>
                </a:tc>
                <a:tc>
                  <a:txBody>
                    <a:bodyPr/>
                    <a:lstStyle/>
                    <a:p>
                      <a:pPr algn="l"/>
                      <a:r>
                        <a:rPr kumimoji="1" lang="en-US" altLang="ja-JP" sz="1400" dirty="0" smtClean="0"/>
                        <a:t>IO</a:t>
                      </a:r>
                      <a:endParaRPr kumimoji="1" lang="ja-JP" altLang="en-US" sz="1400" b="0" dirty="0"/>
                    </a:p>
                  </a:txBody>
                  <a:tcPr marL="100259" marR="100259" marT="43769" marB="43769"/>
                </a:tc>
                <a:tc>
                  <a:txBody>
                    <a:bodyPr/>
                    <a:lstStyle/>
                    <a:p>
                      <a:pPr algn="l"/>
                      <a:r>
                        <a:rPr kumimoji="1" lang="en-US" altLang="ja-JP" sz="1400" dirty="0" smtClean="0"/>
                        <a:t>DO</a:t>
                      </a:r>
                      <a:r>
                        <a:rPr kumimoji="1" lang="ja-JP" altLang="en-US" sz="1400" dirty="0" smtClean="0"/>
                        <a:t>条件</a:t>
                      </a:r>
                      <a:endParaRPr kumimoji="1" lang="ja-JP" altLang="en-US" sz="1400" b="0" dirty="0"/>
                    </a:p>
                  </a:txBody>
                  <a:tcPr marL="100259" marR="100259" marT="43769" marB="43769"/>
                </a:tc>
                <a:tc>
                  <a:txBody>
                    <a:bodyPr/>
                    <a:lstStyle/>
                    <a:p>
                      <a:pPr algn="l"/>
                      <a:r>
                        <a:rPr kumimoji="1" lang="en-US" altLang="ja-JP" sz="1400" dirty="0" smtClean="0"/>
                        <a:t>IO</a:t>
                      </a:r>
                      <a:r>
                        <a:rPr kumimoji="1" lang="ja-JP" altLang="en-US" sz="1400" dirty="0" smtClean="0"/>
                        <a:t>条件</a:t>
                      </a:r>
                      <a:endParaRPr kumimoji="1" lang="ja-JP" altLang="en-US" sz="1400" b="0" dirty="0"/>
                    </a:p>
                  </a:txBody>
                  <a:tcPr marL="100259" marR="100259" marT="43769" marB="43769"/>
                </a:tc>
              </a:tr>
              <a:tr h="313376">
                <a:tc>
                  <a:txBody>
                    <a:bodyPr/>
                    <a:lstStyle/>
                    <a:p>
                      <a:pPr algn="l"/>
                      <a:r>
                        <a:rPr kumimoji="1" lang="en-US" altLang="ja-JP" sz="1400" dirty="0" smtClean="0"/>
                        <a:t>add</a:t>
                      </a:r>
                      <a:endParaRPr kumimoji="1" lang="ja-JP" altLang="en-US" sz="1400" b="0" dirty="0"/>
                    </a:p>
                  </a:txBody>
                  <a:tcPr marL="100259" marR="100259" marT="43769" marB="43769"/>
                </a:tc>
                <a:tc>
                  <a:txBody>
                    <a:bodyPr/>
                    <a:lstStyle/>
                    <a:p>
                      <a:pPr algn="l"/>
                      <a:r>
                        <a:rPr kumimoji="1" lang="en-US" altLang="ja-JP" sz="1400" dirty="0" smtClean="0"/>
                        <a:t>product</a:t>
                      </a:r>
                      <a:endParaRPr kumimoji="1" lang="ja-JP" altLang="en-US" sz="1400" b="0" dirty="0"/>
                    </a:p>
                  </a:txBody>
                  <a:tcPr marL="100259" marR="100259" marT="43769" marB="43769"/>
                </a:tc>
                <a:tc>
                  <a:txBody>
                    <a:bodyPr/>
                    <a:lstStyle/>
                    <a:p>
                      <a:pPr algn="l"/>
                      <a:r>
                        <a:rPr kumimoji="1" lang="en-US" altLang="ja-JP" sz="1400" dirty="0" smtClean="0"/>
                        <a:t>stock</a:t>
                      </a:r>
                      <a:endParaRPr kumimoji="1" lang="ja-JP" altLang="en-US" sz="1400" b="0" dirty="0"/>
                    </a:p>
                  </a:txBody>
                  <a:tcPr marL="100259" marR="100259" marT="43769" marB="43769"/>
                </a:tc>
                <a:tc>
                  <a:txBody>
                    <a:bodyPr/>
                    <a:lstStyle/>
                    <a:p>
                      <a:pPr algn="l"/>
                      <a:r>
                        <a:rPr kumimoji="1" lang="ja-JP" altLang="en-US" sz="1400" b="0" dirty="0" smtClean="0"/>
                        <a:t>フィールド</a:t>
                      </a:r>
                      <a:endParaRPr kumimoji="1" lang="ja-JP" altLang="en-US" sz="1400" b="0" dirty="0"/>
                    </a:p>
                  </a:txBody>
                  <a:tcPr marL="100259" marR="100259" marT="43769" marB="43769"/>
                </a:tc>
                <a:tc>
                  <a:txBody>
                    <a:bodyPr/>
                    <a:lstStyle/>
                    <a:p>
                      <a:pPr algn="l"/>
                      <a:r>
                        <a:rPr kumimoji="1" lang="ja-JP" altLang="en-US" sz="1400" b="0" dirty="0" smtClean="0"/>
                        <a:t>クラス</a:t>
                      </a:r>
                      <a:endParaRPr kumimoji="1" lang="ja-JP" altLang="en-US" sz="1400" b="0" dirty="0"/>
                    </a:p>
                  </a:txBody>
                  <a:tcPr marL="100259" marR="100259" marT="43769" marB="43769"/>
                </a:tc>
              </a:tr>
              <a:tr h="313376">
                <a:tc>
                  <a:txBody>
                    <a:bodyPr/>
                    <a:lstStyle/>
                    <a:p>
                      <a:pPr algn="l"/>
                      <a:r>
                        <a:rPr kumimoji="1" lang="en-US" altLang="ja-JP" sz="1400" dirty="0" smtClean="0"/>
                        <a:t>delete</a:t>
                      </a:r>
                      <a:endParaRPr kumimoji="1" lang="ja-JP" altLang="en-US" sz="1400" b="0" dirty="0"/>
                    </a:p>
                  </a:txBody>
                  <a:tcPr marL="100259" marR="100259" marT="43769" marB="43769"/>
                </a:tc>
                <a:tc>
                  <a:txBody>
                    <a:bodyPr/>
                    <a:lstStyle/>
                    <a:p>
                      <a:pPr algn="l"/>
                      <a:r>
                        <a:rPr kumimoji="1" lang="en-US" altLang="ja-JP" sz="1400" dirty="0" smtClean="0"/>
                        <a:t>product</a:t>
                      </a:r>
                      <a:endParaRPr kumimoji="1" lang="ja-JP" altLang="en-US" sz="1400" b="0" dirty="0"/>
                    </a:p>
                  </a:txBody>
                  <a:tcPr marL="100259" marR="100259" marT="43769" marB="43769"/>
                </a:tc>
                <a:tc>
                  <a:txBody>
                    <a:bodyPr/>
                    <a:lstStyle/>
                    <a:p>
                      <a:pPr algn="l"/>
                      <a:r>
                        <a:rPr kumimoji="1" lang="en-US" altLang="ja-JP" sz="1400" dirty="0" smtClean="0"/>
                        <a:t>stock</a:t>
                      </a:r>
                      <a:endParaRPr kumimoji="1" lang="ja-JP" altLang="en-US" sz="1400" b="0" dirty="0"/>
                    </a:p>
                  </a:txBody>
                  <a:tcPr marL="100259" marR="100259" marT="43769" marB="43769"/>
                </a:tc>
                <a:tc>
                  <a:txBody>
                    <a:bodyPr/>
                    <a:lstStyle/>
                    <a:p>
                      <a:pPr algn="l"/>
                      <a:r>
                        <a:rPr kumimoji="1" lang="ja-JP" altLang="en-US" sz="1400" b="0" dirty="0" smtClean="0"/>
                        <a:t>フィールド</a:t>
                      </a:r>
                      <a:endParaRPr kumimoji="1" lang="ja-JP" altLang="en-US" sz="1400" b="0" dirty="0"/>
                    </a:p>
                  </a:txBody>
                  <a:tcPr marL="100259" marR="100259" marT="43769" marB="43769"/>
                </a:tc>
                <a:tc>
                  <a:txBody>
                    <a:bodyPr/>
                    <a:lstStyle/>
                    <a:p>
                      <a:pPr algn="l"/>
                      <a:r>
                        <a:rPr kumimoji="1" lang="ja-JP" altLang="en-US" sz="1400" b="0" dirty="0" smtClean="0"/>
                        <a:t>クラス</a:t>
                      </a:r>
                      <a:endParaRPr kumimoji="1" lang="ja-JP" altLang="en-US" sz="1400" b="0" dirty="0"/>
                    </a:p>
                  </a:txBody>
                  <a:tcPr marL="100259" marR="100259" marT="43769" marB="43769"/>
                </a:tc>
              </a:tr>
              <a:tr h="313376">
                <a:tc>
                  <a:txBody>
                    <a:bodyPr/>
                    <a:lstStyle/>
                    <a:p>
                      <a:pPr algn="l"/>
                      <a:r>
                        <a:rPr kumimoji="1" lang="en-US" altLang="ja-JP" sz="1400" dirty="0" smtClean="0"/>
                        <a:t>…</a:t>
                      </a:r>
                      <a:endParaRPr kumimoji="1" lang="ja-JP" altLang="en-US" sz="1400" b="0" dirty="0"/>
                    </a:p>
                  </a:txBody>
                  <a:tcPr marL="100259" marR="100259" marT="43769" marB="43769"/>
                </a:tc>
                <a:tc>
                  <a:txBody>
                    <a:bodyPr/>
                    <a:lstStyle/>
                    <a:p>
                      <a:pPr algn="l"/>
                      <a:r>
                        <a:rPr kumimoji="1" lang="en-US" altLang="ja-JP" sz="1400" dirty="0" smtClean="0"/>
                        <a:t>…</a:t>
                      </a:r>
                      <a:endParaRPr kumimoji="1" lang="ja-JP" altLang="en-US" sz="1400" b="0" dirty="0"/>
                    </a:p>
                  </a:txBody>
                  <a:tcPr marL="100259" marR="100259" marT="43769" marB="43769"/>
                </a:tc>
                <a:tc>
                  <a:txBody>
                    <a:bodyPr/>
                    <a:lstStyle/>
                    <a:p>
                      <a:pPr algn="l"/>
                      <a:r>
                        <a:rPr kumimoji="1" lang="en-US" altLang="ja-JP" sz="1400" dirty="0" smtClean="0"/>
                        <a:t>…</a:t>
                      </a:r>
                      <a:endParaRPr kumimoji="1" lang="ja-JP" altLang="en-US" sz="1400" b="0" dirty="0"/>
                    </a:p>
                  </a:txBody>
                  <a:tcPr marL="100259" marR="100259" marT="43769" marB="43769"/>
                </a:tc>
                <a:tc>
                  <a:txBody>
                    <a:bodyPr/>
                    <a:lstStyle/>
                    <a:p>
                      <a:pPr algn="l"/>
                      <a:r>
                        <a:rPr kumimoji="1" lang="en-US" altLang="ja-JP" sz="1400" dirty="0" smtClean="0"/>
                        <a:t>…</a:t>
                      </a:r>
                      <a:endParaRPr kumimoji="1" lang="ja-JP" altLang="en-US" sz="1400" b="0" dirty="0"/>
                    </a:p>
                  </a:txBody>
                  <a:tcPr marL="100259" marR="100259" marT="43769" marB="43769"/>
                </a:tc>
                <a:tc>
                  <a:txBody>
                    <a:bodyPr/>
                    <a:lstStyle/>
                    <a:p>
                      <a:pPr algn="l"/>
                      <a:endParaRPr kumimoji="1" lang="ja-JP" altLang="en-US" sz="1400" b="0" dirty="0"/>
                    </a:p>
                  </a:txBody>
                  <a:tcPr marL="100259" marR="100259" marT="43769" marB="43769"/>
                </a:tc>
              </a:tr>
            </a:tbl>
          </a:graphicData>
        </a:graphic>
      </p:graphicFrame>
      <p:sp>
        <p:nvSpPr>
          <p:cNvPr id="25" name="下矢印 24"/>
          <p:cNvSpPr/>
          <p:nvPr/>
        </p:nvSpPr>
        <p:spPr>
          <a:xfrm rot="16200000">
            <a:off x="4304411" y="3132460"/>
            <a:ext cx="469872" cy="735469"/>
          </a:xfrm>
          <a:prstGeom prst="downArrow">
            <a:avLst/>
          </a:prstGeom>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3" name="正方形/長方形 32"/>
          <p:cNvSpPr/>
          <p:nvPr/>
        </p:nvSpPr>
        <p:spPr>
          <a:xfrm rot="16200000">
            <a:off x="3338641" y="3394111"/>
            <a:ext cx="1650313" cy="212168"/>
          </a:xfrm>
          <a:prstGeom prst="rect">
            <a:avLst/>
          </a:prstGeom>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5" name="正方形/長方形 34"/>
          <p:cNvSpPr/>
          <p:nvPr/>
        </p:nvSpPr>
        <p:spPr>
          <a:xfrm>
            <a:off x="3131590" y="4113184"/>
            <a:ext cx="927836" cy="212168"/>
          </a:xfrm>
          <a:prstGeom prst="rect">
            <a:avLst/>
          </a:prstGeom>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6" name="正方形/長方形 35"/>
          <p:cNvSpPr/>
          <p:nvPr/>
        </p:nvSpPr>
        <p:spPr>
          <a:xfrm>
            <a:off x="3938951" y="4127872"/>
            <a:ext cx="203658" cy="180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7" name="テキスト ボックス 36"/>
          <p:cNvSpPr txBox="1"/>
          <p:nvPr/>
        </p:nvSpPr>
        <p:spPr>
          <a:xfrm>
            <a:off x="5894575" y="2521149"/>
            <a:ext cx="2097049" cy="307777"/>
          </a:xfrm>
          <a:prstGeom prst="rect">
            <a:avLst/>
          </a:prstGeom>
          <a:noFill/>
        </p:spPr>
        <p:txBody>
          <a:bodyPr wrap="none" rtlCol="0">
            <a:spAutoFit/>
          </a:bodyPr>
          <a:lstStyle/>
          <a:p>
            <a:r>
              <a:rPr lang="ja-JP" altLang="en-US" sz="1400" b="1" i="1" dirty="0"/>
              <a:t>辞書検索</a:t>
            </a:r>
            <a:r>
              <a:rPr lang="ja-JP" altLang="en-US" sz="1400" b="1" i="1" dirty="0" smtClean="0"/>
              <a:t>で得られた</a:t>
            </a:r>
            <a:r>
              <a:rPr lang="ja-JP" altLang="en-US" sz="1400" b="1" i="1" dirty="0"/>
              <a:t>情報</a:t>
            </a:r>
            <a:endParaRPr kumimoji="1" lang="ja-JP" altLang="en-US" sz="1400" b="1" i="1" dirty="0"/>
          </a:p>
        </p:txBody>
      </p:sp>
      <p:sp>
        <p:nvSpPr>
          <p:cNvPr id="34" name="正方形/長方形 33"/>
          <p:cNvSpPr/>
          <p:nvPr/>
        </p:nvSpPr>
        <p:spPr>
          <a:xfrm rot="16200000">
            <a:off x="4215292" y="3374194"/>
            <a:ext cx="216024" cy="252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8" name="テキスト ボックス 37"/>
          <p:cNvSpPr txBox="1"/>
          <p:nvPr/>
        </p:nvSpPr>
        <p:spPr>
          <a:xfrm>
            <a:off x="6012160" y="6200741"/>
            <a:ext cx="2363147" cy="307777"/>
          </a:xfrm>
          <a:prstGeom prst="rect">
            <a:avLst/>
          </a:prstGeom>
          <a:noFill/>
        </p:spPr>
        <p:txBody>
          <a:bodyPr wrap="none" rtlCol="0">
            <a:spAutoFit/>
          </a:bodyPr>
          <a:lstStyle/>
          <a:p>
            <a:r>
              <a:rPr kumimoji="1" lang="ja-JP" altLang="en-US" sz="1400" b="1" i="1" dirty="0" smtClean="0"/>
              <a:t>提示するメソッド名候補リスト</a:t>
            </a:r>
            <a:endParaRPr kumimoji="1" lang="ja-JP" altLang="en-US" sz="1400" b="1" i="1" dirty="0"/>
          </a:p>
        </p:txBody>
      </p:sp>
    </p:spTree>
    <p:extLst>
      <p:ext uri="{BB962C8B-B14F-4D97-AF65-F5344CB8AC3E}">
        <p14:creationId xmlns:p14="http://schemas.microsoft.com/office/powerpoint/2010/main" val="416406198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Step1. </a:t>
            </a:r>
            <a:r>
              <a:rPr lang="ja-JP" altLang="en-US" dirty="0" smtClean="0"/>
              <a:t>目的語の候補を</a:t>
            </a:r>
            <a:r>
              <a:rPr kumimoji="1" lang="ja-JP" altLang="en-US" dirty="0" smtClean="0"/>
              <a:t>抽出</a:t>
            </a:r>
            <a:endParaRPr kumimoji="1" lang="ja-JP" altLang="en-US" dirty="0"/>
          </a:p>
        </p:txBody>
      </p:sp>
      <p:sp>
        <p:nvSpPr>
          <p:cNvPr id="5" name="コンテンツ プレースホルダー 4"/>
          <p:cNvSpPr>
            <a:spLocks noGrp="1"/>
          </p:cNvSpPr>
          <p:nvPr>
            <p:ph sz="half" idx="2"/>
          </p:nvPr>
        </p:nvSpPr>
        <p:spPr>
          <a:xfrm>
            <a:off x="467544" y="1547197"/>
            <a:ext cx="4032448" cy="4525963"/>
          </a:xfrm>
        </p:spPr>
        <p:txBody>
          <a:bodyPr/>
          <a:lstStyle/>
          <a:p>
            <a:r>
              <a:rPr kumimoji="1" lang="ja-JP" altLang="en-US" dirty="0" smtClean="0"/>
              <a:t>カーソルがある場所から参照可能な名詞を目的語の候補として抽出</a:t>
            </a:r>
            <a:endParaRPr kumimoji="1" lang="en-US" altLang="ja-JP" dirty="0" smtClean="0"/>
          </a:p>
          <a:p>
            <a:pPr marL="914400" lvl="1" indent="-457200">
              <a:buFont typeface="+mj-ea"/>
              <a:buAutoNum type="circleNumDbPlain"/>
            </a:pPr>
            <a:r>
              <a:rPr kumimoji="1" lang="ja-JP" altLang="en-US" dirty="0" smtClean="0"/>
              <a:t>インポートクラス名</a:t>
            </a:r>
            <a:r>
              <a:rPr lang="ja-JP" altLang="en-US" dirty="0" smtClean="0"/>
              <a:t>と</a:t>
            </a:r>
            <a:r>
              <a:rPr lang="en-US" altLang="ja-JP" dirty="0" smtClean="0"/>
              <a:t>		</a:t>
            </a:r>
            <a:r>
              <a:rPr lang="ja-JP" altLang="en-US" dirty="0" smtClean="0"/>
              <a:t>その親クラス名</a:t>
            </a:r>
            <a:endParaRPr lang="en-US" altLang="ja-JP" dirty="0" smtClean="0"/>
          </a:p>
          <a:p>
            <a:pPr marL="914400" lvl="1" indent="-457200">
              <a:buFont typeface="+mj-ea"/>
              <a:buAutoNum type="circleNumDbPlain"/>
            </a:pPr>
            <a:r>
              <a:rPr kumimoji="1" lang="ja-JP" altLang="en-US" dirty="0" smtClean="0"/>
              <a:t>定義クラス名と</a:t>
            </a:r>
            <a:r>
              <a:rPr kumimoji="1" lang="en-US" altLang="ja-JP" dirty="0" smtClean="0"/>
              <a:t>		</a:t>
            </a:r>
            <a:r>
              <a:rPr kumimoji="1" lang="ja-JP" altLang="en-US" dirty="0" smtClean="0"/>
              <a:t>その親クラス名</a:t>
            </a:r>
            <a:endParaRPr kumimoji="1" lang="en-US" altLang="ja-JP" dirty="0" smtClean="0"/>
          </a:p>
          <a:p>
            <a:pPr marL="914400" lvl="1" indent="-457200">
              <a:buFont typeface="+mj-ea"/>
              <a:buAutoNum type="circleNumDbPlain"/>
            </a:pPr>
            <a:r>
              <a:rPr lang="ja-JP" altLang="en-US" dirty="0"/>
              <a:t>フィールド</a:t>
            </a:r>
            <a:r>
              <a:rPr lang="ja-JP" altLang="en-US" dirty="0" smtClean="0"/>
              <a:t>変数の</a:t>
            </a:r>
            <a:r>
              <a:rPr lang="en-US" altLang="ja-JP" dirty="0" smtClean="0"/>
              <a:t>	</a:t>
            </a:r>
            <a:r>
              <a:rPr lang="ja-JP" altLang="en-US" dirty="0" smtClean="0"/>
              <a:t>型名と名前</a:t>
            </a:r>
            <a:endParaRPr lang="en-US" altLang="ja-JP" dirty="0" smtClean="0"/>
          </a:p>
          <a:p>
            <a:pPr marL="914400" lvl="1" indent="-457200">
              <a:buFont typeface="+mj-ea"/>
              <a:buAutoNum type="circleNumDbPlain"/>
            </a:pPr>
            <a:r>
              <a:rPr kumimoji="1" lang="ja-JP" altLang="en-US" dirty="0"/>
              <a:t>返り値</a:t>
            </a:r>
            <a:r>
              <a:rPr kumimoji="1" lang="ja-JP" altLang="en-US" dirty="0" smtClean="0"/>
              <a:t>の型名</a:t>
            </a:r>
            <a:endParaRPr kumimoji="1" lang="en-US" altLang="ja-JP" dirty="0" smtClean="0"/>
          </a:p>
        </p:txBody>
      </p:sp>
      <p:sp>
        <p:nvSpPr>
          <p:cNvPr id="6" name="Document"/>
          <p:cNvSpPr>
            <a:spLocks noGrp="1" noEditPoints="1" noChangeArrowheads="1"/>
          </p:cNvSpPr>
          <p:nvPr>
            <p:ph sz="half" idx="1"/>
          </p:nvPr>
        </p:nvSpPr>
        <p:spPr bwMode="auto">
          <a:xfrm>
            <a:off x="4716016" y="1555351"/>
            <a:ext cx="4021332" cy="3888432"/>
          </a:xfrm>
          <a:prstGeom prst="foldedCorner">
            <a:avLst/>
          </a:prstGeom>
          <a:ln>
            <a:headEnd/>
            <a:tailEnd/>
          </a:ln>
        </p:spPr>
        <p:style>
          <a:lnRef idx="1">
            <a:schemeClr val="accent5"/>
          </a:lnRef>
          <a:fillRef idx="2">
            <a:schemeClr val="accent5"/>
          </a:fillRef>
          <a:effectRef idx="1">
            <a:schemeClr val="accent5"/>
          </a:effectRef>
          <a:fontRef idx="minor">
            <a:schemeClr val="dk1"/>
          </a:fontRef>
        </p:style>
        <p:txBody>
          <a:bodyPr vert="horz" wrap="square" lIns="91440" tIns="45720" rIns="91440" bIns="45720" numCol="1" anchor="t" anchorCtr="0" compatLnSpc="1">
            <a:prstTxWarp prst="textNoShape">
              <a:avLst/>
            </a:prstTxWarp>
          </a:bodyPr>
          <a:lstStyle/>
          <a:p>
            <a:pPr marL="0" indent="0">
              <a:buNone/>
            </a:pPr>
            <a:r>
              <a:rPr lang="en-US" altLang="ja-JP" sz="1600" b="1" dirty="0" smtClean="0">
                <a:solidFill>
                  <a:srgbClr val="CC00FF"/>
                </a:solidFill>
                <a:latin typeface="Consolas" pitchFamily="49" charset="0"/>
                <a:cs typeface="Consolas" pitchFamily="49" charset="0"/>
              </a:rPr>
              <a:t>package</a:t>
            </a:r>
            <a:r>
              <a:rPr lang="en-US" altLang="ja-JP" sz="1600" dirty="0" smtClean="0">
                <a:latin typeface="Consolas" pitchFamily="49" charset="0"/>
                <a:cs typeface="Consolas" pitchFamily="49" charset="0"/>
              </a:rPr>
              <a:t> </a:t>
            </a:r>
            <a:r>
              <a:rPr lang="en-US" altLang="ja-JP" sz="1600" dirty="0" err="1" smtClean="0">
                <a:latin typeface="Consolas" pitchFamily="49" charset="0"/>
                <a:cs typeface="Consolas" pitchFamily="49" charset="0"/>
              </a:rPr>
              <a:t>test.codeassist</a:t>
            </a:r>
            <a:r>
              <a:rPr lang="en-US" altLang="ja-JP" sz="1600" dirty="0" smtClean="0">
                <a:latin typeface="Consolas" pitchFamily="49" charset="0"/>
                <a:cs typeface="Consolas" pitchFamily="49" charset="0"/>
              </a:rPr>
              <a:t>;</a:t>
            </a:r>
          </a:p>
          <a:p>
            <a:pPr marL="0" indent="0">
              <a:buNone/>
            </a:pPr>
            <a:r>
              <a:rPr lang="en-US" altLang="ja-JP" sz="1600" b="1" dirty="0" smtClean="0">
                <a:solidFill>
                  <a:srgbClr val="CC00FF"/>
                </a:solidFill>
                <a:latin typeface="Consolas" pitchFamily="49" charset="0"/>
                <a:cs typeface="Consolas" pitchFamily="49" charset="0"/>
              </a:rPr>
              <a:t>import</a:t>
            </a:r>
            <a:r>
              <a:rPr lang="en-US" altLang="ja-JP" sz="1600" dirty="0" smtClean="0">
                <a:latin typeface="Consolas" pitchFamily="49" charset="0"/>
                <a:cs typeface="Consolas" pitchFamily="49" charset="0"/>
              </a:rPr>
              <a:t> </a:t>
            </a:r>
            <a:r>
              <a:rPr lang="en-US" altLang="ja-JP" sz="1600" dirty="0" err="1" smtClean="0">
                <a:latin typeface="Consolas" pitchFamily="49" charset="0"/>
                <a:cs typeface="Consolas" pitchFamily="49" charset="0"/>
              </a:rPr>
              <a:t>java.util.ArrayList</a:t>
            </a:r>
            <a:r>
              <a:rPr lang="en-US" altLang="ja-JP" sz="1600" dirty="0" smtClean="0">
                <a:latin typeface="Consolas" pitchFamily="49" charset="0"/>
                <a:cs typeface="Consolas" pitchFamily="49" charset="0"/>
              </a:rPr>
              <a:t>;</a:t>
            </a:r>
          </a:p>
          <a:p>
            <a:pPr marL="0" indent="0">
              <a:buNone/>
            </a:pPr>
            <a:endParaRPr kumimoji="1" lang="en-US" altLang="ja-JP" sz="1600" dirty="0">
              <a:latin typeface="Consolas" pitchFamily="49" charset="0"/>
              <a:cs typeface="Consolas" pitchFamily="49" charset="0"/>
            </a:endParaRPr>
          </a:p>
          <a:p>
            <a:pPr marL="0" indent="0">
              <a:buNone/>
            </a:pPr>
            <a:r>
              <a:rPr lang="en-US" altLang="ja-JP" sz="1600" b="1" dirty="0" smtClean="0">
                <a:solidFill>
                  <a:srgbClr val="CC00FF"/>
                </a:solidFill>
                <a:latin typeface="Consolas" pitchFamily="49" charset="0"/>
                <a:cs typeface="Consolas" pitchFamily="49" charset="0"/>
              </a:rPr>
              <a:t>public class</a:t>
            </a:r>
            <a:r>
              <a:rPr lang="en-US" altLang="ja-JP" sz="1600" dirty="0" smtClean="0">
                <a:latin typeface="Consolas" pitchFamily="49" charset="0"/>
                <a:cs typeface="Consolas" pitchFamily="49" charset="0"/>
              </a:rPr>
              <a:t> </a:t>
            </a:r>
            <a:r>
              <a:rPr lang="en-US" altLang="ja-JP" sz="1600" dirty="0">
                <a:latin typeface="Consolas" pitchFamily="49" charset="0"/>
                <a:cs typeface="Consolas" pitchFamily="49" charset="0"/>
              </a:rPr>
              <a:t>S</a:t>
            </a:r>
            <a:r>
              <a:rPr lang="en-US" altLang="ja-JP" sz="1600" dirty="0" smtClean="0">
                <a:latin typeface="Consolas" pitchFamily="49" charset="0"/>
                <a:cs typeface="Consolas" pitchFamily="49" charset="0"/>
              </a:rPr>
              <a:t>tock </a:t>
            </a:r>
          </a:p>
          <a:p>
            <a:pPr marL="0" indent="0">
              <a:buNone/>
            </a:pPr>
            <a:r>
              <a:rPr lang="en-US" altLang="ja-JP" sz="1600" b="1" dirty="0" smtClean="0">
                <a:solidFill>
                  <a:srgbClr val="CC00FF"/>
                </a:solidFill>
                <a:latin typeface="Consolas" pitchFamily="49" charset="0"/>
                <a:cs typeface="Consolas" pitchFamily="49" charset="0"/>
              </a:rPr>
              <a:t>extends</a:t>
            </a:r>
            <a:r>
              <a:rPr lang="en-US" altLang="ja-JP" sz="1600" dirty="0" smtClean="0">
                <a:latin typeface="Consolas" pitchFamily="49" charset="0"/>
                <a:cs typeface="Consolas" pitchFamily="49" charset="0"/>
              </a:rPr>
              <a:t> </a:t>
            </a:r>
            <a:r>
              <a:rPr lang="en-US" altLang="ja-JP" sz="1600" dirty="0" err="1" smtClean="0">
                <a:latin typeface="Consolas" pitchFamily="49" charset="0"/>
                <a:cs typeface="Consolas" pitchFamily="49" charset="0"/>
              </a:rPr>
              <a:t>AbstractStock</a:t>
            </a:r>
            <a:r>
              <a:rPr lang="en-US" altLang="ja-JP" sz="1600" dirty="0" smtClean="0">
                <a:latin typeface="Consolas" pitchFamily="49" charset="0"/>
                <a:cs typeface="Consolas" pitchFamily="49" charset="0"/>
              </a:rPr>
              <a:t> {</a:t>
            </a:r>
          </a:p>
          <a:p>
            <a:pPr marL="0" indent="0">
              <a:buNone/>
            </a:pPr>
            <a:r>
              <a:rPr kumimoji="1" lang="en-US" altLang="ja-JP" sz="1600" dirty="0">
                <a:latin typeface="Consolas" pitchFamily="49" charset="0"/>
                <a:cs typeface="Consolas" pitchFamily="49" charset="0"/>
              </a:rPr>
              <a:t> </a:t>
            </a:r>
            <a:r>
              <a:rPr kumimoji="1" lang="en-US" altLang="ja-JP" sz="1600" dirty="0" smtClean="0">
                <a:latin typeface="Consolas" pitchFamily="49" charset="0"/>
                <a:cs typeface="Consolas" pitchFamily="49" charset="0"/>
              </a:rPr>
              <a:t> </a:t>
            </a:r>
            <a:r>
              <a:rPr lang="en-US" altLang="ja-JP" sz="1600" dirty="0" smtClean="0">
                <a:solidFill>
                  <a:schemeClr val="tx1"/>
                </a:solidFill>
                <a:latin typeface="Consolas" pitchFamily="49" charset="0"/>
                <a:cs typeface="Consolas" pitchFamily="49" charset="0"/>
              </a:rPr>
              <a:t>Product</a:t>
            </a:r>
            <a:r>
              <a:rPr kumimoji="1" lang="en-US" altLang="ja-JP" sz="1600" dirty="0" smtClean="0">
                <a:solidFill>
                  <a:srgbClr val="3121FF"/>
                </a:solidFill>
                <a:latin typeface="Consolas" pitchFamily="49" charset="0"/>
                <a:cs typeface="Consolas" pitchFamily="49" charset="0"/>
              </a:rPr>
              <a:t> p;</a:t>
            </a:r>
          </a:p>
          <a:p>
            <a:pPr marL="0" indent="0">
              <a:buNone/>
            </a:pPr>
            <a:endParaRPr lang="en-US" altLang="ja-JP" sz="1600" dirty="0">
              <a:latin typeface="Consolas" pitchFamily="49" charset="0"/>
              <a:cs typeface="Consolas" pitchFamily="49" charset="0"/>
            </a:endParaRPr>
          </a:p>
          <a:p>
            <a:pPr marL="0" indent="0">
              <a:buNone/>
            </a:pPr>
            <a:r>
              <a:rPr kumimoji="1" lang="en-US" altLang="ja-JP" sz="1600" dirty="0" smtClean="0">
                <a:latin typeface="Consolas" pitchFamily="49" charset="0"/>
                <a:cs typeface="Consolas" pitchFamily="49" charset="0"/>
              </a:rPr>
              <a:t>  </a:t>
            </a:r>
            <a:r>
              <a:rPr kumimoji="1" lang="en-US" altLang="ja-JP" sz="1600" b="1" dirty="0" smtClean="0">
                <a:solidFill>
                  <a:srgbClr val="CC00FF"/>
                </a:solidFill>
                <a:latin typeface="Consolas" pitchFamily="49" charset="0"/>
                <a:cs typeface="Consolas" pitchFamily="49" charset="0"/>
              </a:rPr>
              <a:t>void</a:t>
            </a:r>
            <a:r>
              <a:rPr kumimoji="1" lang="en-US" altLang="ja-JP" sz="1600" dirty="0" smtClean="0">
                <a:latin typeface="Consolas" pitchFamily="49" charset="0"/>
                <a:cs typeface="Consolas" pitchFamily="49" charset="0"/>
              </a:rPr>
              <a:t> </a:t>
            </a:r>
            <a:r>
              <a:rPr kumimoji="1" lang="en-US" altLang="ja-JP" sz="1600" dirty="0" err="1" smtClean="0">
                <a:latin typeface="Consolas" pitchFamily="49" charset="0"/>
                <a:cs typeface="Consolas" pitchFamily="49" charset="0"/>
              </a:rPr>
              <a:t>setProduct</a:t>
            </a:r>
            <a:r>
              <a:rPr kumimoji="1" lang="en-US" altLang="ja-JP" sz="1600" dirty="0" smtClean="0">
                <a:latin typeface="Consolas" pitchFamily="49" charset="0"/>
                <a:cs typeface="Consolas" pitchFamily="49" charset="0"/>
              </a:rPr>
              <a:t>(Product </a:t>
            </a:r>
            <a:r>
              <a:rPr lang="en-US" altLang="ja-JP" sz="1600" dirty="0" err="1" smtClean="0">
                <a:latin typeface="Consolas" pitchFamily="49" charset="0"/>
                <a:cs typeface="Consolas" pitchFamily="49" charset="0"/>
              </a:rPr>
              <a:t>arg</a:t>
            </a:r>
            <a:r>
              <a:rPr kumimoji="1" lang="en-US" altLang="ja-JP" sz="1600" dirty="0" smtClean="0">
                <a:latin typeface="Consolas" pitchFamily="49" charset="0"/>
                <a:cs typeface="Consolas" pitchFamily="49" charset="0"/>
              </a:rPr>
              <a:t>) {</a:t>
            </a:r>
          </a:p>
          <a:p>
            <a:pPr marL="0" indent="0">
              <a:buNone/>
            </a:pPr>
            <a:r>
              <a:rPr lang="en-US" altLang="ja-JP" sz="1600" dirty="0">
                <a:latin typeface="Consolas" pitchFamily="49" charset="0"/>
                <a:cs typeface="Consolas" pitchFamily="49" charset="0"/>
              </a:rPr>
              <a:t> </a:t>
            </a:r>
            <a:r>
              <a:rPr lang="en-US" altLang="ja-JP" sz="1600" dirty="0" smtClean="0">
                <a:latin typeface="Consolas" pitchFamily="49" charset="0"/>
                <a:cs typeface="Consolas" pitchFamily="49" charset="0"/>
              </a:rPr>
              <a:t>   </a:t>
            </a:r>
            <a:r>
              <a:rPr lang="en-US" altLang="ja-JP" sz="1600" dirty="0">
                <a:solidFill>
                  <a:srgbClr val="3121FF"/>
                </a:solidFill>
                <a:latin typeface="Consolas" pitchFamily="49" charset="0"/>
                <a:cs typeface="Consolas" pitchFamily="49" charset="0"/>
              </a:rPr>
              <a:t>p</a:t>
            </a:r>
            <a:r>
              <a:rPr lang="en-US" altLang="ja-JP" sz="1600" dirty="0" smtClean="0">
                <a:latin typeface="Consolas" pitchFamily="49" charset="0"/>
                <a:cs typeface="Consolas" pitchFamily="49" charset="0"/>
              </a:rPr>
              <a:t> = </a:t>
            </a:r>
            <a:r>
              <a:rPr lang="en-US" altLang="ja-JP" sz="1600" dirty="0" err="1" smtClean="0">
                <a:latin typeface="Consolas" pitchFamily="49" charset="0"/>
                <a:cs typeface="Consolas" pitchFamily="49" charset="0"/>
              </a:rPr>
              <a:t>arg</a:t>
            </a:r>
            <a:r>
              <a:rPr lang="en-US" altLang="ja-JP" sz="1600" dirty="0" smtClean="0">
                <a:latin typeface="Consolas" pitchFamily="49" charset="0"/>
                <a:cs typeface="Consolas" pitchFamily="49" charset="0"/>
              </a:rPr>
              <a:t>;</a:t>
            </a:r>
          </a:p>
          <a:p>
            <a:pPr marL="0" indent="0">
              <a:buNone/>
            </a:pPr>
            <a:r>
              <a:rPr kumimoji="1" lang="en-US" altLang="ja-JP" sz="1600" dirty="0">
                <a:latin typeface="Consolas" pitchFamily="49" charset="0"/>
                <a:cs typeface="Consolas" pitchFamily="49" charset="0"/>
              </a:rPr>
              <a:t> </a:t>
            </a:r>
            <a:r>
              <a:rPr kumimoji="1" lang="en-US" altLang="ja-JP" sz="1600" dirty="0" smtClean="0">
                <a:latin typeface="Consolas" pitchFamily="49" charset="0"/>
                <a:cs typeface="Consolas" pitchFamily="49" charset="0"/>
              </a:rPr>
              <a:t> }</a:t>
            </a:r>
          </a:p>
          <a:p>
            <a:pPr marL="0" indent="0">
              <a:buNone/>
            </a:pPr>
            <a:endParaRPr lang="en-US" altLang="ja-JP" sz="1600" dirty="0">
              <a:latin typeface="Consolas" pitchFamily="49" charset="0"/>
              <a:cs typeface="Consolas" pitchFamily="49" charset="0"/>
            </a:endParaRPr>
          </a:p>
          <a:p>
            <a:pPr marL="0" indent="0">
              <a:buNone/>
            </a:pPr>
            <a:r>
              <a:rPr kumimoji="1" lang="en-US" altLang="ja-JP" sz="1600" dirty="0" smtClean="0">
                <a:latin typeface="Consolas" pitchFamily="49" charset="0"/>
                <a:cs typeface="Consolas" pitchFamily="49" charset="0"/>
              </a:rPr>
              <a:t>  </a:t>
            </a:r>
            <a:r>
              <a:rPr kumimoji="1" lang="en-US" altLang="ja-JP" sz="1600" b="1" dirty="0" smtClean="0">
                <a:solidFill>
                  <a:srgbClr val="CC00FF"/>
                </a:solidFill>
                <a:latin typeface="Consolas" pitchFamily="49" charset="0"/>
                <a:cs typeface="Consolas" pitchFamily="49" charset="0"/>
              </a:rPr>
              <a:t>public static void </a:t>
            </a:r>
            <a:endParaRPr kumimoji="1" lang="en-US" altLang="ja-JP" sz="1600" dirty="0" smtClean="0">
              <a:latin typeface="Centaur" pitchFamily="18" charset="0"/>
              <a:cs typeface="Consolas" pitchFamily="49" charset="0"/>
            </a:endParaRPr>
          </a:p>
          <a:p>
            <a:pPr marL="0" indent="0">
              <a:buNone/>
            </a:pPr>
            <a:r>
              <a:rPr kumimoji="1" lang="en-US" altLang="ja-JP" sz="1600" dirty="0" smtClean="0">
                <a:latin typeface="Consolas" pitchFamily="49" charset="0"/>
                <a:cs typeface="Consolas" pitchFamily="49" charset="0"/>
              </a:rPr>
              <a:t>}</a:t>
            </a:r>
          </a:p>
        </p:txBody>
      </p:sp>
      <p:sp>
        <p:nvSpPr>
          <p:cNvPr id="3" name="スライド番号プレースホルダー 2"/>
          <p:cNvSpPr>
            <a:spLocks noGrp="1"/>
          </p:cNvSpPr>
          <p:nvPr>
            <p:ph type="sldNum" sz="quarter" idx="12"/>
          </p:nvPr>
        </p:nvSpPr>
        <p:spPr/>
        <p:txBody>
          <a:bodyPr/>
          <a:lstStyle/>
          <a:p>
            <a:fld id="{D8657F4F-EEBE-40D0-AA0E-86B01611ED6E}" type="slidenum">
              <a:rPr kumimoji="1" lang="ja-JP" altLang="en-US" smtClean="0"/>
              <a:t>7</a:t>
            </a:fld>
            <a:endParaRPr kumimoji="1" lang="ja-JP" altLang="en-US"/>
          </a:p>
        </p:txBody>
      </p:sp>
      <p:sp>
        <p:nvSpPr>
          <p:cNvPr id="4" name="角丸四角形 3"/>
          <p:cNvSpPr/>
          <p:nvPr/>
        </p:nvSpPr>
        <p:spPr>
          <a:xfrm>
            <a:off x="6622059" y="1843382"/>
            <a:ext cx="1224136" cy="360040"/>
          </a:xfrm>
          <a:prstGeom prst="roundRect">
            <a:avLst/>
          </a:prstGeom>
          <a:noFill/>
        </p:spPr>
        <p:style>
          <a:lnRef idx="2">
            <a:schemeClr val="accent2"/>
          </a:lnRef>
          <a:fillRef idx="1">
            <a:schemeClr val="lt1"/>
          </a:fillRef>
          <a:effectRef idx="0">
            <a:schemeClr val="accent2"/>
          </a:effectRef>
          <a:fontRef idx="minor">
            <a:schemeClr val="dk1"/>
          </a:fontRef>
        </p:style>
        <p:txBody>
          <a:bodyPr rtlCol="0" anchor="ctr"/>
          <a:lstStyle/>
          <a:p>
            <a:pPr algn="ctr"/>
            <a:endParaRPr kumimoji="1" lang="ja-JP" altLang="en-US"/>
          </a:p>
        </p:txBody>
      </p:sp>
      <p:sp>
        <p:nvSpPr>
          <p:cNvPr id="7" name="テキスト ボックス 6"/>
          <p:cNvSpPr txBox="1"/>
          <p:nvPr/>
        </p:nvSpPr>
        <p:spPr>
          <a:xfrm>
            <a:off x="7792621" y="1667861"/>
            <a:ext cx="415498" cy="369332"/>
          </a:xfrm>
          <a:prstGeom prst="rect">
            <a:avLst/>
          </a:prstGeom>
          <a:noFill/>
        </p:spPr>
        <p:txBody>
          <a:bodyPr wrap="none" rtlCol="0">
            <a:spAutoFit/>
          </a:bodyPr>
          <a:lstStyle/>
          <a:p>
            <a:r>
              <a:rPr kumimoji="1" lang="ja-JP" altLang="en-US" b="1" dirty="0" smtClean="0"/>
              <a:t>①</a:t>
            </a:r>
            <a:endParaRPr kumimoji="1" lang="ja-JP" altLang="en-US" b="1" dirty="0"/>
          </a:p>
        </p:txBody>
      </p:sp>
      <p:sp>
        <p:nvSpPr>
          <p:cNvPr id="8" name="角丸四角形 7"/>
          <p:cNvSpPr/>
          <p:nvPr/>
        </p:nvSpPr>
        <p:spPr>
          <a:xfrm>
            <a:off x="6207018" y="2459022"/>
            <a:ext cx="730119" cy="288032"/>
          </a:xfrm>
          <a:prstGeom prst="roundRect">
            <a:avLst/>
          </a:prstGeom>
          <a:noFill/>
        </p:spPr>
        <p:style>
          <a:lnRef idx="2">
            <a:schemeClr val="accent2"/>
          </a:lnRef>
          <a:fillRef idx="1">
            <a:schemeClr val="lt1"/>
          </a:fillRef>
          <a:effectRef idx="0">
            <a:schemeClr val="accent2"/>
          </a:effectRef>
          <a:fontRef idx="minor">
            <a:schemeClr val="dk1"/>
          </a:fontRef>
        </p:style>
        <p:txBody>
          <a:bodyPr rtlCol="0" anchor="ctr"/>
          <a:lstStyle/>
          <a:p>
            <a:pPr algn="ctr"/>
            <a:endParaRPr kumimoji="1" lang="ja-JP" altLang="en-US"/>
          </a:p>
        </p:txBody>
      </p:sp>
      <p:sp>
        <p:nvSpPr>
          <p:cNvPr id="9" name="テキスト ボックス 8"/>
          <p:cNvSpPr txBox="1"/>
          <p:nvPr/>
        </p:nvSpPr>
        <p:spPr>
          <a:xfrm>
            <a:off x="6956539" y="2419446"/>
            <a:ext cx="415498" cy="369332"/>
          </a:xfrm>
          <a:prstGeom prst="rect">
            <a:avLst/>
          </a:prstGeom>
          <a:noFill/>
        </p:spPr>
        <p:txBody>
          <a:bodyPr wrap="none" rtlCol="0">
            <a:spAutoFit/>
          </a:bodyPr>
          <a:lstStyle/>
          <a:p>
            <a:r>
              <a:rPr lang="ja-JP" altLang="en-US" b="1" dirty="0"/>
              <a:t>②</a:t>
            </a:r>
            <a:endParaRPr kumimoji="1" lang="ja-JP" altLang="en-US" b="1" dirty="0"/>
          </a:p>
        </p:txBody>
      </p:sp>
      <p:sp>
        <p:nvSpPr>
          <p:cNvPr id="10" name="角丸四角形 9"/>
          <p:cNvSpPr/>
          <p:nvPr/>
        </p:nvSpPr>
        <p:spPr>
          <a:xfrm>
            <a:off x="4988789" y="3067518"/>
            <a:ext cx="1218229" cy="267195"/>
          </a:xfrm>
          <a:prstGeom prst="roundRect">
            <a:avLst/>
          </a:prstGeom>
          <a:noFill/>
        </p:spPr>
        <p:style>
          <a:lnRef idx="2">
            <a:schemeClr val="accent2"/>
          </a:lnRef>
          <a:fillRef idx="1">
            <a:schemeClr val="lt1"/>
          </a:fillRef>
          <a:effectRef idx="0">
            <a:schemeClr val="accent2"/>
          </a:effectRef>
          <a:fontRef idx="minor">
            <a:schemeClr val="dk1"/>
          </a:fontRef>
        </p:style>
        <p:txBody>
          <a:bodyPr rtlCol="0" anchor="ctr"/>
          <a:lstStyle/>
          <a:p>
            <a:pPr algn="ctr"/>
            <a:endParaRPr kumimoji="1" lang="ja-JP" altLang="en-US"/>
          </a:p>
        </p:txBody>
      </p:sp>
      <p:sp>
        <p:nvSpPr>
          <p:cNvPr id="11" name="テキスト ボックス 10"/>
          <p:cNvSpPr txBox="1"/>
          <p:nvPr/>
        </p:nvSpPr>
        <p:spPr>
          <a:xfrm>
            <a:off x="5974694" y="3283542"/>
            <a:ext cx="481222" cy="369332"/>
          </a:xfrm>
          <a:prstGeom prst="rect">
            <a:avLst/>
          </a:prstGeom>
          <a:noFill/>
        </p:spPr>
        <p:txBody>
          <a:bodyPr wrap="none" rtlCol="0">
            <a:spAutoFit/>
          </a:bodyPr>
          <a:lstStyle/>
          <a:p>
            <a:r>
              <a:rPr lang="en-US" altLang="ja-JP" b="1" dirty="0" smtClean="0"/>
              <a:t> </a:t>
            </a:r>
            <a:r>
              <a:rPr lang="ja-JP" altLang="en-US" b="1" dirty="0" smtClean="0"/>
              <a:t>③</a:t>
            </a:r>
            <a:endParaRPr kumimoji="1" lang="ja-JP" altLang="en-US" b="1" dirty="0"/>
          </a:p>
        </p:txBody>
      </p:sp>
      <p:sp>
        <p:nvSpPr>
          <p:cNvPr id="12" name="角丸四角形 11"/>
          <p:cNvSpPr/>
          <p:nvPr/>
        </p:nvSpPr>
        <p:spPr>
          <a:xfrm>
            <a:off x="6551037" y="4806532"/>
            <a:ext cx="510590" cy="279954"/>
          </a:xfrm>
          <a:prstGeom prst="roundRect">
            <a:avLst/>
          </a:prstGeom>
          <a:noFill/>
        </p:spPr>
        <p:style>
          <a:lnRef idx="2">
            <a:schemeClr val="accent2"/>
          </a:lnRef>
          <a:fillRef idx="1">
            <a:schemeClr val="lt1"/>
          </a:fillRef>
          <a:effectRef idx="0">
            <a:schemeClr val="accent2"/>
          </a:effectRef>
          <a:fontRef idx="minor">
            <a:schemeClr val="dk1"/>
          </a:fontRef>
        </p:style>
        <p:txBody>
          <a:bodyPr rtlCol="0" anchor="ctr"/>
          <a:lstStyle/>
          <a:p>
            <a:pPr algn="ctr"/>
            <a:endParaRPr kumimoji="1" lang="ja-JP" altLang="en-US"/>
          </a:p>
        </p:txBody>
      </p:sp>
      <p:sp>
        <p:nvSpPr>
          <p:cNvPr id="13" name="テキスト ボックス 12"/>
          <p:cNvSpPr txBox="1"/>
          <p:nvPr/>
        </p:nvSpPr>
        <p:spPr>
          <a:xfrm>
            <a:off x="6204928" y="4485098"/>
            <a:ext cx="481222" cy="369332"/>
          </a:xfrm>
          <a:prstGeom prst="rect">
            <a:avLst/>
          </a:prstGeom>
          <a:noFill/>
        </p:spPr>
        <p:txBody>
          <a:bodyPr wrap="none" rtlCol="0">
            <a:spAutoFit/>
          </a:bodyPr>
          <a:lstStyle/>
          <a:p>
            <a:r>
              <a:rPr lang="en-US" altLang="ja-JP" b="1" dirty="0" smtClean="0"/>
              <a:t> </a:t>
            </a:r>
            <a:r>
              <a:rPr lang="ja-JP" altLang="en-US" b="1" dirty="0"/>
              <a:t>④</a:t>
            </a:r>
            <a:endParaRPr kumimoji="1" lang="ja-JP" altLang="en-US" b="1" dirty="0"/>
          </a:p>
        </p:txBody>
      </p:sp>
      <p:sp>
        <p:nvSpPr>
          <p:cNvPr id="14" name="角丸四角形 13"/>
          <p:cNvSpPr/>
          <p:nvPr/>
        </p:nvSpPr>
        <p:spPr>
          <a:xfrm>
            <a:off x="5642353" y="2779486"/>
            <a:ext cx="1521935" cy="248456"/>
          </a:xfrm>
          <a:prstGeom prst="roundRect">
            <a:avLst/>
          </a:prstGeom>
          <a:noFill/>
        </p:spPr>
        <p:style>
          <a:lnRef idx="2">
            <a:schemeClr val="accent2"/>
          </a:lnRef>
          <a:fillRef idx="1">
            <a:schemeClr val="lt1"/>
          </a:fillRef>
          <a:effectRef idx="0">
            <a:schemeClr val="accent2"/>
          </a:effectRef>
          <a:fontRef idx="minor">
            <a:schemeClr val="dk1"/>
          </a:fontRef>
        </p:style>
        <p:txBody>
          <a:bodyPr rtlCol="0" anchor="ctr"/>
          <a:lstStyle/>
          <a:p>
            <a:pPr algn="ctr"/>
            <a:endParaRPr kumimoji="1" lang="ja-JP" altLang="en-US"/>
          </a:p>
        </p:txBody>
      </p:sp>
      <p:sp>
        <p:nvSpPr>
          <p:cNvPr id="16" name="テキスト ボックス 15"/>
          <p:cNvSpPr txBox="1"/>
          <p:nvPr/>
        </p:nvSpPr>
        <p:spPr>
          <a:xfrm>
            <a:off x="7549202" y="4328930"/>
            <a:ext cx="1188146" cy="307777"/>
          </a:xfrm>
          <a:prstGeom prst="rect">
            <a:avLst/>
          </a:prstGeom>
        </p:spPr>
        <p:style>
          <a:lnRef idx="1">
            <a:schemeClr val="accent2"/>
          </a:lnRef>
          <a:fillRef idx="2">
            <a:schemeClr val="accent2"/>
          </a:fillRef>
          <a:effectRef idx="1">
            <a:schemeClr val="accent2"/>
          </a:effectRef>
          <a:fontRef idx="minor">
            <a:schemeClr val="dk1"/>
          </a:fontRef>
        </p:style>
        <p:txBody>
          <a:bodyPr wrap="none" rtlCol="0">
            <a:spAutoFit/>
          </a:bodyPr>
          <a:lstStyle/>
          <a:p>
            <a:r>
              <a:rPr kumimoji="1" lang="ja-JP" altLang="en-US" sz="1400" dirty="0" smtClean="0"/>
              <a:t>カーソル位置</a:t>
            </a:r>
            <a:endParaRPr kumimoji="1" lang="ja-JP" altLang="en-US" sz="1400" dirty="0"/>
          </a:p>
        </p:txBody>
      </p:sp>
      <p:sp>
        <p:nvSpPr>
          <p:cNvPr id="15" name="テキスト ボックス 14"/>
          <p:cNvSpPr txBox="1"/>
          <p:nvPr/>
        </p:nvSpPr>
        <p:spPr>
          <a:xfrm>
            <a:off x="7020272" y="4694085"/>
            <a:ext cx="338554" cy="461665"/>
          </a:xfrm>
          <a:prstGeom prst="rect">
            <a:avLst/>
          </a:prstGeom>
          <a:noFill/>
        </p:spPr>
        <p:txBody>
          <a:bodyPr wrap="none" rtlCol="0">
            <a:spAutoFit/>
          </a:bodyPr>
          <a:lstStyle/>
          <a:p>
            <a:r>
              <a:rPr kumimoji="1" lang="en-US" altLang="ja-JP" sz="2400" dirty="0" smtClean="0">
                <a:ln>
                  <a:solidFill>
                    <a:schemeClr val="accent3"/>
                  </a:solidFill>
                </a:ln>
                <a:latin typeface="HG創英ﾌﾟﾚｾﾞﾝｽEB" pitchFamily="17" charset="-128"/>
                <a:ea typeface="HG創英ﾌﾟﾚｾﾞﾝｽEB" pitchFamily="17" charset="-128"/>
              </a:rPr>
              <a:t>I</a:t>
            </a:r>
            <a:endParaRPr kumimoji="1" lang="ja-JP" altLang="en-US" sz="2400" dirty="0">
              <a:ln>
                <a:solidFill>
                  <a:schemeClr val="accent3"/>
                </a:solidFill>
              </a:ln>
              <a:latin typeface="HG創英ﾌﾟﾚｾﾞﾝｽEB" pitchFamily="17" charset="-128"/>
              <a:ea typeface="HG創英ﾌﾟﾚｾﾞﾝｽEB" pitchFamily="17" charset="-128"/>
            </a:endParaRPr>
          </a:p>
        </p:txBody>
      </p:sp>
      <p:cxnSp>
        <p:nvCxnSpPr>
          <p:cNvPr id="18" name="直線矢印コネクタ 17"/>
          <p:cNvCxnSpPr/>
          <p:nvPr/>
        </p:nvCxnSpPr>
        <p:spPr>
          <a:xfrm flipH="1">
            <a:off x="7247411" y="4482818"/>
            <a:ext cx="301791" cy="338555"/>
          </a:xfrm>
          <a:prstGeom prst="straightConnector1">
            <a:avLst/>
          </a:prstGeom>
          <a:ln>
            <a:tailEnd type="arrow"/>
          </a:ln>
        </p:spPr>
        <p:style>
          <a:lnRef idx="2">
            <a:schemeClr val="accent2"/>
          </a:lnRef>
          <a:fillRef idx="0">
            <a:schemeClr val="accent2"/>
          </a:fillRef>
          <a:effectRef idx="1">
            <a:schemeClr val="accent2"/>
          </a:effectRef>
          <a:fontRef idx="minor">
            <a:schemeClr val="tx1"/>
          </a:fontRef>
        </p:style>
      </p:cxnSp>
      <p:sp>
        <p:nvSpPr>
          <p:cNvPr id="19" name="屈折矢印 18"/>
          <p:cNvSpPr/>
          <p:nvPr/>
        </p:nvSpPr>
        <p:spPr>
          <a:xfrm rot="5400000">
            <a:off x="5291099" y="5385953"/>
            <a:ext cx="504056" cy="907752"/>
          </a:xfrm>
          <a:prstGeom prst="ben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0" name="テキスト ボックス 19"/>
          <p:cNvSpPr txBox="1"/>
          <p:nvPr/>
        </p:nvSpPr>
        <p:spPr>
          <a:xfrm>
            <a:off x="6063002" y="5518692"/>
            <a:ext cx="2294464" cy="1077218"/>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r>
              <a:rPr kumimoji="1" lang="ja-JP" altLang="en-US" sz="1600" dirty="0" smtClean="0"/>
              <a:t>クラス名： </a:t>
            </a:r>
            <a:r>
              <a:rPr lang="en-US" altLang="ja-JP" sz="1600" dirty="0" smtClean="0"/>
              <a:t>Stock</a:t>
            </a:r>
            <a:endParaRPr kumimoji="1" lang="en-US" altLang="ja-JP" sz="1600" dirty="0" smtClean="0"/>
          </a:p>
          <a:p>
            <a:r>
              <a:rPr lang="ja-JP" altLang="en-US" sz="1600" dirty="0"/>
              <a:t>フィールド</a:t>
            </a:r>
            <a:r>
              <a:rPr lang="ja-JP" altLang="en-US" sz="1600" dirty="0" smtClean="0"/>
              <a:t>： </a:t>
            </a:r>
            <a:r>
              <a:rPr lang="en-US" altLang="ja-JP" sz="1600" dirty="0" smtClean="0"/>
              <a:t>Product</a:t>
            </a:r>
          </a:p>
          <a:p>
            <a:r>
              <a:rPr lang="ja-JP" altLang="en-US" sz="1600" dirty="0" smtClean="0"/>
              <a:t>返り値の型： </a:t>
            </a:r>
            <a:r>
              <a:rPr lang="en-US" altLang="ja-JP" sz="1600" dirty="0" smtClean="0"/>
              <a:t>void</a:t>
            </a:r>
            <a:endParaRPr lang="en-US" altLang="ja-JP" sz="1600" dirty="0"/>
          </a:p>
          <a:p>
            <a:r>
              <a:rPr lang="en-US" altLang="ja-JP" sz="1600" dirty="0" smtClean="0"/>
              <a:t>…</a:t>
            </a:r>
          </a:p>
        </p:txBody>
      </p:sp>
    </p:spTree>
    <p:extLst>
      <p:ext uri="{BB962C8B-B14F-4D97-AF65-F5344CB8AC3E}">
        <p14:creationId xmlns:p14="http://schemas.microsoft.com/office/powerpoint/2010/main" val="377089168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Step2. </a:t>
            </a:r>
            <a:r>
              <a:rPr kumimoji="1" lang="ja-JP" altLang="en-US" dirty="0" smtClean="0"/>
              <a:t>辞書検索</a:t>
            </a:r>
            <a:endParaRPr kumimoji="1" lang="ja-JP" altLang="en-US" dirty="0"/>
          </a:p>
        </p:txBody>
      </p:sp>
      <p:sp>
        <p:nvSpPr>
          <p:cNvPr id="3" name="コンテンツ プレースホルダー 2"/>
          <p:cNvSpPr>
            <a:spLocks noGrp="1"/>
          </p:cNvSpPr>
          <p:nvPr>
            <p:ph idx="1"/>
          </p:nvPr>
        </p:nvSpPr>
        <p:spPr>
          <a:xfrm>
            <a:off x="457200" y="1600201"/>
            <a:ext cx="8363272" cy="1540768"/>
          </a:xfrm>
        </p:spPr>
        <p:txBody>
          <a:bodyPr/>
          <a:lstStyle/>
          <a:p>
            <a:r>
              <a:rPr kumimoji="1" lang="en-US" altLang="ja-JP" sz="2800" dirty="0" smtClean="0"/>
              <a:t>Step1.</a:t>
            </a:r>
            <a:r>
              <a:rPr kumimoji="1" lang="ja-JP" altLang="en-US" sz="2800" dirty="0" smtClean="0"/>
              <a:t>で得た情報で辞書を検索し，ヒットした</a:t>
            </a:r>
            <a:r>
              <a:rPr lang="ja-JP" altLang="en-US" sz="2800" dirty="0" smtClean="0"/>
              <a:t>三つ組と，三つ組の</a:t>
            </a:r>
            <a:r>
              <a:rPr lang="en-US" altLang="ja-JP" sz="2800" dirty="0" smtClean="0"/>
              <a:t>DO</a:t>
            </a:r>
            <a:r>
              <a:rPr lang="ja-JP" altLang="en-US" sz="2800" dirty="0" err="1"/>
              <a:t>，</a:t>
            </a:r>
            <a:r>
              <a:rPr lang="en-US" altLang="ja-JP" sz="2800" dirty="0" smtClean="0"/>
              <a:t>IO</a:t>
            </a:r>
            <a:r>
              <a:rPr lang="ja-JP" altLang="en-US" sz="2800" dirty="0" smtClean="0"/>
              <a:t>と一致した識別子の種類を取得</a:t>
            </a:r>
            <a:endParaRPr kumimoji="1" lang="en-US" altLang="ja-JP" sz="2800" dirty="0" smtClean="0"/>
          </a:p>
          <a:p>
            <a:r>
              <a:rPr lang="ja-JP" altLang="en-US" sz="2800" dirty="0" smtClean="0"/>
              <a:t>検索方法は三つ組抽出パターンを基に自分で定義</a:t>
            </a:r>
            <a:endParaRPr kumimoji="1" lang="ja-JP" altLang="en-US" sz="2800" dirty="0"/>
          </a:p>
        </p:txBody>
      </p:sp>
      <p:sp>
        <p:nvSpPr>
          <p:cNvPr id="4" name="スライド番号プレースホルダー 3"/>
          <p:cNvSpPr>
            <a:spLocks noGrp="1"/>
          </p:cNvSpPr>
          <p:nvPr>
            <p:ph type="sldNum" sz="quarter" idx="12"/>
          </p:nvPr>
        </p:nvSpPr>
        <p:spPr>
          <a:xfrm>
            <a:off x="7597775" y="6308725"/>
            <a:ext cx="1150938" cy="288925"/>
          </a:xfrm>
        </p:spPr>
        <p:txBody>
          <a:bodyPr/>
          <a:lstStyle/>
          <a:p>
            <a:fld id="{BE3D3BAF-6BA8-48EB-ABCB-C90F34019E42}" type="slidenum">
              <a:rPr kumimoji="1" lang="ja-JP" altLang="en-US" smtClean="0"/>
              <a:t>8</a:t>
            </a:fld>
            <a:endParaRPr kumimoji="1" lang="ja-JP" altLang="en-US" dirty="0"/>
          </a:p>
        </p:txBody>
      </p:sp>
      <p:graphicFrame>
        <p:nvGraphicFramePr>
          <p:cNvPr id="5" name="コンテンツ プレースホルダー 9"/>
          <p:cNvGraphicFramePr>
            <a:graphicFrameLocks/>
          </p:cNvGraphicFramePr>
          <p:nvPr>
            <p:extLst>
              <p:ext uri="{D42A27DB-BD31-4B8C-83A1-F6EECF244321}">
                <p14:modId xmlns:p14="http://schemas.microsoft.com/office/powerpoint/2010/main" val="2289494149"/>
              </p:ext>
            </p:extLst>
          </p:nvPr>
        </p:nvGraphicFramePr>
        <p:xfrm>
          <a:off x="5112440" y="3131879"/>
          <a:ext cx="3636025" cy="1656890"/>
        </p:xfrm>
        <a:graphic>
          <a:graphicData uri="http://schemas.openxmlformats.org/drawingml/2006/table">
            <a:tbl>
              <a:tblPr firstRow="1" bandRow="1">
                <a:tableStyleId>{21E4AEA4-8DFA-4A89-87EB-49C32662AFE0}</a:tableStyleId>
              </a:tblPr>
              <a:tblGrid>
                <a:gridCol w="899720"/>
                <a:gridCol w="1368152"/>
                <a:gridCol w="1368153"/>
              </a:tblGrid>
              <a:tr h="289850">
                <a:tc>
                  <a:txBody>
                    <a:bodyPr/>
                    <a:lstStyle/>
                    <a:p>
                      <a:pPr algn="l"/>
                      <a:r>
                        <a:rPr kumimoji="1" lang="en-US" altLang="ja-JP" sz="1600" dirty="0" smtClean="0"/>
                        <a:t>V</a:t>
                      </a:r>
                      <a:endParaRPr kumimoji="1" lang="ja-JP" altLang="en-US" sz="1600" dirty="0"/>
                    </a:p>
                  </a:txBody>
                  <a:tcPr marL="100259" marR="100259" marT="43769" marB="43769"/>
                </a:tc>
                <a:tc>
                  <a:txBody>
                    <a:bodyPr/>
                    <a:lstStyle/>
                    <a:p>
                      <a:pPr algn="l"/>
                      <a:r>
                        <a:rPr kumimoji="1" lang="en-US" altLang="ja-JP" sz="1600" dirty="0" smtClean="0"/>
                        <a:t>DO</a:t>
                      </a:r>
                      <a:endParaRPr kumimoji="1" lang="ja-JP" altLang="en-US" sz="1600" dirty="0"/>
                    </a:p>
                  </a:txBody>
                  <a:tcPr marL="100259" marR="100259" marT="43769" marB="43769"/>
                </a:tc>
                <a:tc>
                  <a:txBody>
                    <a:bodyPr/>
                    <a:lstStyle/>
                    <a:p>
                      <a:pPr algn="l"/>
                      <a:r>
                        <a:rPr kumimoji="1" lang="en-US" altLang="ja-JP" sz="1600" dirty="0" smtClean="0"/>
                        <a:t>IO</a:t>
                      </a:r>
                      <a:endParaRPr kumimoji="1" lang="ja-JP" altLang="en-US" sz="1600" dirty="0"/>
                    </a:p>
                  </a:txBody>
                  <a:tcPr marL="100259" marR="100259" marT="43769" marB="43769"/>
                </a:tc>
              </a:tr>
              <a:tr h="324000">
                <a:tc>
                  <a:txBody>
                    <a:bodyPr/>
                    <a:lstStyle/>
                    <a:p>
                      <a:pPr algn="l"/>
                      <a:r>
                        <a:rPr kumimoji="1" lang="en-US" altLang="ja-JP" sz="1600" dirty="0" smtClean="0"/>
                        <a:t>add</a:t>
                      </a:r>
                      <a:endParaRPr kumimoji="1" lang="ja-JP" altLang="en-US" sz="1600" dirty="0"/>
                    </a:p>
                  </a:txBody>
                  <a:tcPr marL="100259" marR="100259" marT="43769" marB="43769"/>
                </a:tc>
                <a:tc>
                  <a:txBody>
                    <a:bodyPr/>
                    <a:lstStyle/>
                    <a:p>
                      <a:pPr algn="l"/>
                      <a:r>
                        <a:rPr kumimoji="1" lang="en-US" altLang="ja-JP" sz="1600" dirty="0" smtClean="0"/>
                        <a:t>product</a:t>
                      </a:r>
                      <a:endParaRPr kumimoji="1" lang="ja-JP" altLang="en-US" sz="1600" dirty="0"/>
                    </a:p>
                  </a:txBody>
                  <a:tcPr marL="100259" marR="100259" marT="43769" marB="43769"/>
                </a:tc>
                <a:tc>
                  <a:txBody>
                    <a:bodyPr/>
                    <a:lstStyle/>
                    <a:p>
                      <a:pPr algn="l"/>
                      <a:r>
                        <a:rPr kumimoji="1" lang="en-US" altLang="ja-JP" sz="1600" dirty="0" smtClean="0"/>
                        <a:t>stock</a:t>
                      </a:r>
                      <a:endParaRPr kumimoji="1" lang="ja-JP" altLang="en-US" sz="1600" dirty="0"/>
                    </a:p>
                  </a:txBody>
                  <a:tcPr marL="100259" marR="100259" marT="43769" marB="43769"/>
                </a:tc>
              </a:tr>
              <a:tr h="324000">
                <a:tc>
                  <a:txBody>
                    <a:bodyPr/>
                    <a:lstStyle/>
                    <a:p>
                      <a:pPr algn="l"/>
                      <a:r>
                        <a:rPr kumimoji="1" lang="en-US" altLang="ja-JP" sz="1600" dirty="0" smtClean="0"/>
                        <a:t>close</a:t>
                      </a:r>
                      <a:endParaRPr kumimoji="1" lang="ja-JP" altLang="en-US" sz="1600" dirty="0"/>
                    </a:p>
                  </a:txBody>
                  <a:tcPr marL="100259" marR="100259" marT="43769" marB="43769"/>
                </a:tc>
                <a:tc>
                  <a:txBody>
                    <a:bodyPr/>
                    <a:lstStyle/>
                    <a:p>
                      <a:pPr algn="l"/>
                      <a:r>
                        <a:rPr kumimoji="1" lang="en-US" altLang="ja-JP" sz="1600" dirty="0" smtClean="0"/>
                        <a:t>database</a:t>
                      </a:r>
                      <a:endParaRPr kumimoji="1" lang="ja-JP" altLang="en-US" sz="1600" dirty="0"/>
                    </a:p>
                  </a:txBody>
                  <a:tcPr marL="100259" marR="100259" marT="43769" marB="43769"/>
                </a:tc>
                <a:tc>
                  <a:txBody>
                    <a:bodyPr/>
                    <a:lstStyle/>
                    <a:p>
                      <a:pPr algn="l"/>
                      <a:r>
                        <a:rPr kumimoji="1" lang="en-US" altLang="ja-JP" sz="1600" dirty="0" smtClean="0"/>
                        <a:t>-</a:t>
                      </a:r>
                      <a:endParaRPr kumimoji="1" lang="ja-JP" altLang="en-US" sz="1600" dirty="0"/>
                    </a:p>
                  </a:txBody>
                  <a:tcPr marL="100259" marR="100259" marT="43769" marB="43769"/>
                </a:tc>
              </a:tr>
              <a:tr h="324000">
                <a:tc>
                  <a:txBody>
                    <a:bodyPr/>
                    <a:lstStyle/>
                    <a:p>
                      <a:pPr algn="l"/>
                      <a:r>
                        <a:rPr kumimoji="1" lang="en-US" altLang="ja-JP" sz="1600" dirty="0" smtClean="0"/>
                        <a:t>delete</a:t>
                      </a:r>
                      <a:endParaRPr kumimoji="1" lang="ja-JP" altLang="en-US" sz="1600" dirty="0"/>
                    </a:p>
                  </a:txBody>
                  <a:tcPr marL="100259" marR="100259" marT="43769" marB="43769"/>
                </a:tc>
                <a:tc>
                  <a:txBody>
                    <a:bodyPr/>
                    <a:lstStyle/>
                    <a:p>
                      <a:pPr algn="l"/>
                      <a:r>
                        <a:rPr kumimoji="1" lang="en-US" altLang="ja-JP" sz="1600" dirty="0" smtClean="0"/>
                        <a:t>product</a:t>
                      </a:r>
                      <a:endParaRPr kumimoji="1" lang="ja-JP" altLang="en-US" sz="1600" dirty="0"/>
                    </a:p>
                  </a:txBody>
                  <a:tcPr marL="100259" marR="100259" marT="43769" marB="43769"/>
                </a:tc>
                <a:tc>
                  <a:txBody>
                    <a:bodyPr/>
                    <a:lstStyle/>
                    <a:p>
                      <a:pPr algn="l"/>
                      <a:r>
                        <a:rPr kumimoji="1" lang="en-US" altLang="ja-JP" sz="1600" dirty="0" smtClean="0"/>
                        <a:t>stock</a:t>
                      </a:r>
                      <a:endParaRPr kumimoji="1" lang="ja-JP" altLang="en-US" sz="1600" dirty="0"/>
                    </a:p>
                  </a:txBody>
                  <a:tcPr marL="100259" marR="100259" marT="43769" marB="43769"/>
                </a:tc>
              </a:tr>
              <a:tr h="324000">
                <a:tc>
                  <a:txBody>
                    <a:bodyPr/>
                    <a:lstStyle/>
                    <a:p>
                      <a:pPr algn="l"/>
                      <a:r>
                        <a:rPr kumimoji="1" lang="en-US" altLang="ja-JP" sz="1600" dirty="0" smtClean="0"/>
                        <a:t>…</a:t>
                      </a:r>
                      <a:endParaRPr kumimoji="1" lang="ja-JP" altLang="en-US" sz="1600" dirty="0"/>
                    </a:p>
                  </a:txBody>
                  <a:tcPr marL="100259" marR="100259" marT="43769" marB="43769"/>
                </a:tc>
                <a:tc>
                  <a:txBody>
                    <a:bodyPr/>
                    <a:lstStyle/>
                    <a:p>
                      <a:pPr algn="l"/>
                      <a:r>
                        <a:rPr kumimoji="1" lang="en-US" altLang="ja-JP" sz="1600" dirty="0" smtClean="0"/>
                        <a:t>…</a:t>
                      </a:r>
                      <a:endParaRPr kumimoji="1" lang="ja-JP" altLang="en-US" sz="1600" dirty="0"/>
                    </a:p>
                  </a:txBody>
                  <a:tcPr marL="100259" marR="100259" marT="43769" marB="43769"/>
                </a:tc>
                <a:tc>
                  <a:txBody>
                    <a:bodyPr/>
                    <a:lstStyle/>
                    <a:p>
                      <a:pPr algn="l"/>
                      <a:r>
                        <a:rPr kumimoji="1" lang="en-US" altLang="ja-JP" sz="1600" dirty="0" smtClean="0"/>
                        <a:t>…</a:t>
                      </a:r>
                      <a:endParaRPr kumimoji="1" lang="ja-JP" altLang="en-US" sz="1600" dirty="0"/>
                    </a:p>
                  </a:txBody>
                  <a:tcPr marL="100259" marR="100259" marT="43769" marB="43769"/>
                </a:tc>
              </a:tr>
            </a:tbl>
          </a:graphicData>
        </a:graphic>
      </p:graphicFrame>
      <p:sp>
        <p:nvSpPr>
          <p:cNvPr id="6" name="テキスト ボックス 5"/>
          <p:cNvSpPr txBox="1"/>
          <p:nvPr/>
        </p:nvSpPr>
        <p:spPr>
          <a:xfrm>
            <a:off x="827584" y="3284985"/>
            <a:ext cx="2294464" cy="923330"/>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r>
              <a:rPr kumimoji="1" lang="ja-JP" altLang="en-US" dirty="0" smtClean="0"/>
              <a:t>クラス名： </a:t>
            </a:r>
            <a:r>
              <a:rPr lang="en-US" altLang="ja-JP" dirty="0" smtClean="0"/>
              <a:t>Stock</a:t>
            </a:r>
            <a:endParaRPr kumimoji="1" lang="en-US" altLang="ja-JP" dirty="0" smtClean="0"/>
          </a:p>
          <a:p>
            <a:r>
              <a:rPr lang="ja-JP" altLang="en-US" dirty="0"/>
              <a:t>フィールド</a:t>
            </a:r>
            <a:r>
              <a:rPr lang="ja-JP" altLang="en-US" dirty="0" smtClean="0"/>
              <a:t>： </a:t>
            </a:r>
            <a:r>
              <a:rPr lang="en-US" altLang="ja-JP" dirty="0" smtClean="0"/>
              <a:t>Product</a:t>
            </a:r>
          </a:p>
          <a:p>
            <a:r>
              <a:rPr lang="ja-JP" altLang="en-US" dirty="0" smtClean="0"/>
              <a:t>返り値の型： </a:t>
            </a:r>
            <a:r>
              <a:rPr lang="en-US" altLang="ja-JP" dirty="0" smtClean="0"/>
              <a:t>void</a:t>
            </a:r>
          </a:p>
        </p:txBody>
      </p:sp>
      <p:sp>
        <p:nvSpPr>
          <p:cNvPr id="7" name="テキスト ボックス 6"/>
          <p:cNvSpPr txBox="1"/>
          <p:nvPr/>
        </p:nvSpPr>
        <p:spPr>
          <a:xfrm>
            <a:off x="837769" y="4225769"/>
            <a:ext cx="2061783" cy="369332"/>
          </a:xfrm>
          <a:prstGeom prst="rect">
            <a:avLst/>
          </a:prstGeom>
          <a:noFill/>
        </p:spPr>
        <p:txBody>
          <a:bodyPr wrap="none" rtlCol="0">
            <a:spAutoFit/>
          </a:bodyPr>
          <a:lstStyle/>
          <a:p>
            <a:r>
              <a:rPr kumimoji="1" lang="ja-JP" altLang="en-US" b="1" dirty="0" smtClean="0"/>
              <a:t>ソースコードの情報</a:t>
            </a:r>
            <a:endParaRPr kumimoji="1" lang="ja-JP" altLang="en-US" b="1" dirty="0"/>
          </a:p>
        </p:txBody>
      </p:sp>
      <p:sp>
        <p:nvSpPr>
          <p:cNvPr id="8" name="テキスト ボックス 7"/>
          <p:cNvSpPr txBox="1"/>
          <p:nvPr/>
        </p:nvSpPr>
        <p:spPr>
          <a:xfrm>
            <a:off x="6948264" y="4725909"/>
            <a:ext cx="2016224" cy="369332"/>
          </a:xfrm>
          <a:prstGeom prst="rect">
            <a:avLst/>
          </a:prstGeom>
          <a:noFill/>
        </p:spPr>
        <p:txBody>
          <a:bodyPr wrap="square" rtlCol="0">
            <a:spAutoFit/>
          </a:bodyPr>
          <a:lstStyle/>
          <a:p>
            <a:r>
              <a:rPr kumimoji="1" lang="ja-JP" altLang="en-US" b="1" dirty="0" smtClean="0"/>
              <a:t>動詞 </a:t>
            </a:r>
            <a:r>
              <a:rPr kumimoji="1" lang="en-US" altLang="ja-JP" b="1" dirty="0" smtClean="0"/>
              <a:t>- </a:t>
            </a:r>
            <a:r>
              <a:rPr kumimoji="1" lang="ja-JP" altLang="en-US" b="1" dirty="0" smtClean="0"/>
              <a:t>目的語辞書</a:t>
            </a:r>
            <a:endParaRPr kumimoji="1" lang="ja-JP" altLang="en-US" b="1" dirty="0"/>
          </a:p>
        </p:txBody>
      </p:sp>
      <p:sp>
        <p:nvSpPr>
          <p:cNvPr id="9" name="円/楕円 8"/>
          <p:cNvSpPr/>
          <p:nvPr/>
        </p:nvSpPr>
        <p:spPr>
          <a:xfrm>
            <a:off x="1837715" y="3283956"/>
            <a:ext cx="718061" cy="360040"/>
          </a:xfrm>
          <a:prstGeom prst="ellipse">
            <a:avLst/>
          </a:prstGeom>
          <a:noFill/>
          <a:ln w="38100">
            <a:solidFill>
              <a:srgbClr val="92D050"/>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 name="円/楕円 9"/>
          <p:cNvSpPr/>
          <p:nvPr/>
        </p:nvSpPr>
        <p:spPr>
          <a:xfrm>
            <a:off x="5964023" y="3475007"/>
            <a:ext cx="1048456" cy="308996"/>
          </a:xfrm>
          <a:prstGeom prst="ellipse">
            <a:avLst/>
          </a:prstGeom>
          <a:noFill/>
          <a:ln w="38100">
            <a:solidFill>
              <a:srgbClr val="FF0000"/>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 name="円/楕円 10"/>
          <p:cNvSpPr/>
          <p:nvPr/>
        </p:nvSpPr>
        <p:spPr>
          <a:xfrm>
            <a:off x="1959180" y="3565601"/>
            <a:ext cx="930015" cy="360040"/>
          </a:xfrm>
          <a:prstGeom prst="ellipse">
            <a:avLst/>
          </a:prstGeom>
          <a:noFill/>
          <a:ln w="38100">
            <a:solidFill>
              <a:srgbClr val="FF0000"/>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 name="円/楕円 11"/>
          <p:cNvSpPr/>
          <p:nvPr/>
        </p:nvSpPr>
        <p:spPr>
          <a:xfrm>
            <a:off x="7313797" y="3489018"/>
            <a:ext cx="855902" cy="300022"/>
          </a:xfrm>
          <a:prstGeom prst="ellipse">
            <a:avLst/>
          </a:prstGeom>
          <a:noFill/>
          <a:ln w="38100">
            <a:solidFill>
              <a:srgbClr val="92D050"/>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b="1" dirty="0"/>
          </a:p>
        </p:txBody>
      </p:sp>
      <p:graphicFrame>
        <p:nvGraphicFramePr>
          <p:cNvPr id="14" name="コンテンツ プレースホルダー 9"/>
          <p:cNvGraphicFramePr>
            <a:graphicFrameLocks/>
          </p:cNvGraphicFramePr>
          <p:nvPr>
            <p:extLst>
              <p:ext uri="{D42A27DB-BD31-4B8C-83A1-F6EECF244321}">
                <p14:modId xmlns:p14="http://schemas.microsoft.com/office/powerpoint/2010/main" val="3887317327"/>
              </p:ext>
            </p:extLst>
          </p:nvPr>
        </p:nvGraphicFramePr>
        <p:xfrm>
          <a:off x="1313619" y="4911800"/>
          <a:ext cx="4698541" cy="1325512"/>
        </p:xfrm>
        <a:graphic>
          <a:graphicData uri="http://schemas.openxmlformats.org/drawingml/2006/table">
            <a:tbl>
              <a:tblPr firstRow="1" bandRow="1">
                <a:tableStyleId>{073A0DAA-6AF3-43AB-8588-CEC1D06C72B9}</a:tableStyleId>
              </a:tblPr>
              <a:tblGrid>
                <a:gridCol w="879101"/>
                <a:gridCol w="879101"/>
                <a:gridCol w="1140139"/>
                <a:gridCol w="720080"/>
                <a:gridCol w="1080120"/>
              </a:tblGrid>
              <a:tr h="324000">
                <a:tc>
                  <a:txBody>
                    <a:bodyPr/>
                    <a:lstStyle/>
                    <a:p>
                      <a:pPr algn="l"/>
                      <a:r>
                        <a:rPr kumimoji="1" lang="en-US" altLang="ja-JP" sz="1600" b="1" dirty="0" smtClean="0"/>
                        <a:t>V</a:t>
                      </a:r>
                      <a:endParaRPr kumimoji="1" lang="ja-JP" altLang="en-US" sz="1600" b="0" dirty="0"/>
                    </a:p>
                  </a:txBody>
                  <a:tcPr marL="100259" marR="100259" marT="43769" marB="43769"/>
                </a:tc>
                <a:tc>
                  <a:txBody>
                    <a:bodyPr/>
                    <a:lstStyle/>
                    <a:p>
                      <a:pPr algn="l"/>
                      <a:r>
                        <a:rPr kumimoji="1" lang="en-US" altLang="ja-JP" sz="1600" dirty="0" smtClean="0"/>
                        <a:t>DO</a:t>
                      </a:r>
                      <a:endParaRPr kumimoji="1" lang="ja-JP" altLang="en-US" sz="1600" b="0" dirty="0"/>
                    </a:p>
                  </a:txBody>
                  <a:tcPr marL="100259" marR="100259" marT="43769" marB="43769"/>
                </a:tc>
                <a:tc>
                  <a:txBody>
                    <a:bodyPr/>
                    <a:lstStyle/>
                    <a:p>
                      <a:pPr algn="l"/>
                      <a:r>
                        <a:rPr kumimoji="1" lang="en-US" altLang="ja-JP" sz="1600" dirty="0" smtClean="0"/>
                        <a:t>DO</a:t>
                      </a:r>
                      <a:r>
                        <a:rPr kumimoji="1" lang="ja-JP" altLang="en-US" sz="1600" dirty="0" smtClean="0"/>
                        <a:t>の種類</a:t>
                      </a:r>
                      <a:endParaRPr kumimoji="1" lang="ja-JP" altLang="en-US" sz="1600" b="0" dirty="0"/>
                    </a:p>
                  </a:txBody>
                  <a:tcPr marL="100259" marR="100259" marT="43769" marB="43769"/>
                </a:tc>
                <a:tc>
                  <a:txBody>
                    <a:bodyPr/>
                    <a:lstStyle/>
                    <a:p>
                      <a:pPr algn="l"/>
                      <a:r>
                        <a:rPr kumimoji="1" lang="en-US" altLang="ja-JP" sz="1600" dirty="0" smtClean="0"/>
                        <a:t>IO</a:t>
                      </a:r>
                      <a:endParaRPr kumimoji="1" lang="ja-JP" altLang="en-US" sz="1600" b="0" dirty="0"/>
                    </a:p>
                  </a:txBody>
                  <a:tcPr marL="100259" marR="100259" marT="43769" marB="43769"/>
                </a:tc>
                <a:tc>
                  <a:txBody>
                    <a:bodyPr/>
                    <a:lstStyle/>
                    <a:p>
                      <a:pPr algn="l"/>
                      <a:r>
                        <a:rPr kumimoji="1" lang="en-US" altLang="ja-JP" sz="1600" dirty="0" smtClean="0"/>
                        <a:t>IO</a:t>
                      </a:r>
                      <a:r>
                        <a:rPr kumimoji="1" lang="ja-JP" altLang="en-US" sz="1600" dirty="0" smtClean="0"/>
                        <a:t>の種類</a:t>
                      </a:r>
                      <a:endParaRPr kumimoji="1" lang="ja-JP" altLang="en-US" sz="1600" b="0" dirty="0"/>
                    </a:p>
                  </a:txBody>
                  <a:tcPr marL="100259" marR="100259" marT="43769" marB="43769"/>
                </a:tc>
              </a:tr>
              <a:tr h="324000">
                <a:tc>
                  <a:txBody>
                    <a:bodyPr/>
                    <a:lstStyle/>
                    <a:p>
                      <a:pPr algn="l"/>
                      <a:r>
                        <a:rPr kumimoji="1" lang="en-US" altLang="ja-JP" sz="1600" dirty="0" smtClean="0"/>
                        <a:t>add</a:t>
                      </a:r>
                      <a:endParaRPr kumimoji="1" lang="ja-JP" altLang="en-US" sz="1600" b="0" dirty="0"/>
                    </a:p>
                  </a:txBody>
                  <a:tcPr marL="100259" marR="100259" marT="43769" marB="43769"/>
                </a:tc>
                <a:tc>
                  <a:txBody>
                    <a:bodyPr/>
                    <a:lstStyle/>
                    <a:p>
                      <a:pPr algn="l"/>
                      <a:r>
                        <a:rPr kumimoji="1" lang="en-US" altLang="ja-JP" sz="1600" dirty="0" smtClean="0"/>
                        <a:t>product</a:t>
                      </a:r>
                      <a:endParaRPr kumimoji="1" lang="ja-JP" altLang="en-US" sz="1600" b="0" dirty="0"/>
                    </a:p>
                  </a:txBody>
                  <a:tcPr marL="100259" marR="100259" marT="43769" marB="43769"/>
                </a:tc>
                <a:tc>
                  <a:txBody>
                    <a:bodyPr/>
                    <a:lstStyle/>
                    <a:p>
                      <a:pPr algn="l"/>
                      <a:r>
                        <a:rPr kumimoji="1" lang="ja-JP" altLang="en-US" sz="1600" b="0" dirty="0" smtClean="0"/>
                        <a:t>フィールド</a:t>
                      </a:r>
                      <a:endParaRPr kumimoji="1" lang="ja-JP" altLang="en-US" sz="1600" b="0" dirty="0"/>
                    </a:p>
                  </a:txBody>
                  <a:tcPr marL="100259" marR="100259" marT="43769" marB="43769"/>
                </a:tc>
                <a:tc>
                  <a:txBody>
                    <a:bodyPr/>
                    <a:lstStyle/>
                    <a:p>
                      <a:pPr algn="l"/>
                      <a:r>
                        <a:rPr kumimoji="1" lang="en-US" altLang="ja-JP" sz="1600" dirty="0" smtClean="0"/>
                        <a:t>stock</a:t>
                      </a:r>
                      <a:endParaRPr kumimoji="1" lang="ja-JP" altLang="en-US" sz="1600" b="0" dirty="0"/>
                    </a:p>
                  </a:txBody>
                  <a:tcPr marL="100259" marR="100259" marT="43769" marB="43769"/>
                </a:tc>
                <a:tc>
                  <a:txBody>
                    <a:bodyPr/>
                    <a:lstStyle/>
                    <a:p>
                      <a:pPr algn="l"/>
                      <a:r>
                        <a:rPr kumimoji="1" lang="ja-JP" altLang="en-US" sz="1600" b="0" dirty="0" smtClean="0"/>
                        <a:t>クラス名</a:t>
                      </a:r>
                      <a:endParaRPr kumimoji="1" lang="ja-JP" altLang="en-US" sz="1600" b="0" dirty="0"/>
                    </a:p>
                  </a:txBody>
                  <a:tcPr marL="100259" marR="100259" marT="43769" marB="43769"/>
                </a:tc>
              </a:tr>
              <a:tr h="324000">
                <a:tc>
                  <a:txBody>
                    <a:bodyPr/>
                    <a:lstStyle/>
                    <a:p>
                      <a:pPr algn="l"/>
                      <a:r>
                        <a:rPr kumimoji="1" lang="en-US" altLang="ja-JP" sz="1600" dirty="0" smtClean="0"/>
                        <a:t>delete</a:t>
                      </a:r>
                      <a:endParaRPr kumimoji="1" lang="ja-JP" altLang="en-US" sz="1600" b="0" dirty="0"/>
                    </a:p>
                  </a:txBody>
                  <a:tcPr marL="100259" marR="100259" marT="43769" marB="43769"/>
                </a:tc>
                <a:tc>
                  <a:txBody>
                    <a:bodyPr/>
                    <a:lstStyle/>
                    <a:p>
                      <a:pPr algn="l"/>
                      <a:r>
                        <a:rPr kumimoji="1" lang="en-US" altLang="ja-JP" sz="1600" dirty="0" smtClean="0"/>
                        <a:t>product</a:t>
                      </a:r>
                      <a:endParaRPr kumimoji="1" lang="ja-JP" altLang="en-US" sz="1600" b="0" dirty="0"/>
                    </a:p>
                  </a:txBody>
                  <a:tcPr marL="100259" marR="100259" marT="43769" marB="43769"/>
                </a:tc>
                <a:tc>
                  <a:txBody>
                    <a:bodyPr/>
                    <a:lstStyle/>
                    <a:p>
                      <a:pPr algn="l"/>
                      <a:r>
                        <a:rPr kumimoji="1" lang="ja-JP" altLang="en-US" sz="1600" b="0" dirty="0" smtClean="0"/>
                        <a:t>フィールド</a:t>
                      </a:r>
                      <a:endParaRPr kumimoji="1" lang="ja-JP" altLang="en-US" sz="1600" b="0" dirty="0"/>
                    </a:p>
                  </a:txBody>
                  <a:tcPr marL="100259" marR="100259" marT="43769" marB="43769"/>
                </a:tc>
                <a:tc>
                  <a:txBody>
                    <a:bodyPr/>
                    <a:lstStyle/>
                    <a:p>
                      <a:pPr algn="l"/>
                      <a:r>
                        <a:rPr kumimoji="1" lang="en-US" altLang="ja-JP" sz="1600" dirty="0" smtClean="0"/>
                        <a:t>stock</a:t>
                      </a:r>
                      <a:endParaRPr kumimoji="1" lang="ja-JP" altLang="en-US" sz="1600" b="0" dirty="0"/>
                    </a:p>
                  </a:txBody>
                  <a:tcPr marL="100259" marR="100259" marT="43769" marB="43769"/>
                </a:tc>
                <a:tc>
                  <a:txBody>
                    <a:bodyPr/>
                    <a:lstStyle/>
                    <a:p>
                      <a:pPr algn="l"/>
                      <a:r>
                        <a:rPr kumimoji="1" lang="ja-JP" altLang="en-US" sz="1600" b="0" dirty="0" smtClean="0"/>
                        <a:t>クラス名</a:t>
                      </a:r>
                      <a:endParaRPr kumimoji="1" lang="ja-JP" altLang="en-US" sz="1600" b="0" dirty="0"/>
                    </a:p>
                  </a:txBody>
                  <a:tcPr marL="100259" marR="100259" marT="43769" marB="43769"/>
                </a:tc>
              </a:tr>
              <a:tr h="324000">
                <a:tc>
                  <a:txBody>
                    <a:bodyPr/>
                    <a:lstStyle/>
                    <a:p>
                      <a:pPr algn="l"/>
                      <a:r>
                        <a:rPr kumimoji="1" lang="en-US" altLang="ja-JP" sz="1600" dirty="0" smtClean="0"/>
                        <a:t>…</a:t>
                      </a:r>
                      <a:endParaRPr kumimoji="1" lang="ja-JP" altLang="en-US" sz="1600" b="0" dirty="0"/>
                    </a:p>
                  </a:txBody>
                  <a:tcPr marL="100259" marR="100259" marT="43769" marB="43769"/>
                </a:tc>
                <a:tc>
                  <a:txBody>
                    <a:bodyPr/>
                    <a:lstStyle/>
                    <a:p>
                      <a:pPr algn="l"/>
                      <a:r>
                        <a:rPr kumimoji="1" lang="en-US" altLang="ja-JP" sz="1600" dirty="0" smtClean="0"/>
                        <a:t>…</a:t>
                      </a:r>
                      <a:endParaRPr kumimoji="1" lang="ja-JP" altLang="en-US" sz="1600" b="0" dirty="0"/>
                    </a:p>
                  </a:txBody>
                  <a:tcPr marL="100259" marR="100259" marT="43769" marB="43769"/>
                </a:tc>
                <a:tc>
                  <a:txBody>
                    <a:bodyPr/>
                    <a:lstStyle/>
                    <a:p>
                      <a:pPr algn="l"/>
                      <a:r>
                        <a:rPr kumimoji="1" lang="en-US" altLang="ja-JP" sz="1600" dirty="0" smtClean="0"/>
                        <a:t>…</a:t>
                      </a:r>
                      <a:endParaRPr kumimoji="1" lang="ja-JP" altLang="en-US" sz="1600" b="0" dirty="0"/>
                    </a:p>
                  </a:txBody>
                  <a:tcPr marL="100259" marR="100259" marT="43769" marB="43769"/>
                </a:tc>
                <a:tc>
                  <a:txBody>
                    <a:bodyPr/>
                    <a:lstStyle/>
                    <a:p>
                      <a:pPr algn="l"/>
                      <a:r>
                        <a:rPr kumimoji="1" lang="en-US" altLang="ja-JP" sz="1600" dirty="0" smtClean="0"/>
                        <a:t>…</a:t>
                      </a:r>
                      <a:endParaRPr kumimoji="1" lang="ja-JP" altLang="en-US" sz="1600" b="0" dirty="0"/>
                    </a:p>
                  </a:txBody>
                  <a:tcPr marL="100259" marR="100259" marT="43769" marB="43769"/>
                </a:tc>
                <a:tc>
                  <a:txBody>
                    <a:bodyPr/>
                    <a:lstStyle/>
                    <a:p>
                      <a:pPr algn="l"/>
                      <a:endParaRPr kumimoji="1" lang="ja-JP" altLang="en-US" sz="1600" b="0" dirty="0"/>
                    </a:p>
                  </a:txBody>
                  <a:tcPr marL="100259" marR="100259" marT="43769" marB="43769"/>
                </a:tc>
              </a:tr>
            </a:tbl>
          </a:graphicData>
        </a:graphic>
      </p:graphicFrame>
      <p:sp>
        <p:nvSpPr>
          <p:cNvPr id="15" name="テキスト ボックス 14"/>
          <p:cNvSpPr txBox="1"/>
          <p:nvPr/>
        </p:nvSpPr>
        <p:spPr>
          <a:xfrm>
            <a:off x="3131840" y="3068960"/>
            <a:ext cx="2044149" cy="923330"/>
          </a:xfrm>
          <a:prstGeom prst="rect">
            <a:avLst/>
          </a:prstGeom>
          <a:noFill/>
        </p:spPr>
        <p:txBody>
          <a:bodyPr wrap="none" rtlCol="0">
            <a:spAutoFit/>
          </a:bodyPr>
          <a:lstStyle/>
          <a:p>
            <a:pPr algn="ctr"/>
            <a:r>
              <a:rPr kumimoji="1" lang="ja-JP" altLang="en-US" b="1" dirty="0" smtClean="0">
                <a:solidFill>
                  <a:srgbClr val="FF0000"/>
                </a:solidFill>
              </a:rPr>
              <a:t>パターンに従って</a:t>
            </a:r>
            <a:endParaRPr kumimoji="1" lang="en-US" altLang="ja-JP" b="1" dirty="0" smtClean="0">
              <a:solidFill>
                <a:srgbClr val="FF0000"/>
              </a:solidFill>
            </a:endParaRPr>
          </a:p>
          <a:p>
            <a:pPr algn="ctr"/>
            <a:r>
              <a:rPr lang="ja-JP" altLang="en-US" b="1" dirty="0" smtClean="0">
                <a:solidFill>
                  <a:srgbClr val="FF0000"/>
                </a:solidFill>
              </a:rPr>
              <a:t>複数の組み合わせ</a:t>
            </a:r>
            <a:endParaRPr lang="en-US" altLang="ja-JP" b="1" dirty="0" smtClean="0">
              <a:solidFill>
                <a:srgbClr val="FF0000"/>
              </a:solidFill>
            </a:endParaRPr>
          </a:p>
          <a:p>
            <a:pPr algn="ctr"/>
            <a:r>
              <a:rPr lang="ja-JP" altLang="en-US" b="1" dirty="0" smtClean="0">
                <a:solidFill>
                  <a:srgbClr val="FF0000"/>
                </a:solidFill>
              </a:rPr>
              <a:t>で検索</a:t>
            </a:r>
            <a:endParaRPr kumimoji="1" lang="ja-JP" altLang="en-US" b="1" dirty="0">
              <a:solidFill>
                <a:srgbClr val="FF0000"/>
              </a:solidFill>
            </a:endParaRPr>
          </a:p>
        </p:txBody>
      </p:sp>
      <p:sp>
        <p:nvSpPr>
          <p:cNvPr id="16" name="円/楕円 15"/>
          <p:cNvSpPr/>
          <p:nvPr/>
        </p:nvSpPr>
        <p:spPr>
          <a:xfrm>
            <a:off x="5940153" y="4132245"/>
            <a:ext cx="1048456" cy="308996"/>
          </a:xfrm>
          <a:prstGeom prst="ellipse">
            <a:avLst/>
          </a:prstGeom>
          <a:noFill/>
          <a:ln w="38100">
            <a:solidFill>
              <a:srgbClr val="FF0000"/>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7" name="円/楕円 16"/>
          <p:cNvSpPr/>
          <p:nvPr/>
        </p:nvSpPr>
        <p:spPr>
          <a:xfrm>
            <a:off x="7336435" y="4144978"/>
            <a:ext cx="855902" cy="300022"/>
          </a:xfrm>
          <a:prstGeom prst="ellipse">
            <a:avLst/>
          </a:prstGeom>
          <a:noFill/>
          <a:ln w="38100">
            <a:solidFill>
              <a:srgbClr val="92D050"/>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8" name="テキスト ボックス 17"/>
          <p:cNvSpPr txBox="1"/>
          <p:nvPr/>
        </p:nvSpPr>
        <p:spPr>
          <a:xfrm>
            <a:off x="2771800" y="6237312"/>
            <a:ext cx="2808312" cy="369332"/>
          </a:xfrm>
          <a:prstGeom prst="rect">
            <a:avLst/>
          </a:prstGeom>
          <a:noFill/>
        </p:spPr>
        <p:txBody>
          <a:bodyPr wrap="square" rtlCol="0">
            <a:spAutoFit/>
          </a:bodyPr>
          <a:lstStyle/>
          <a:p>
            <a:pPr algn="ctr"/>
            <a:r>
              <a:rPr kumimoji="1" lang="ja-JP" altLang="en-US" b="1" dirty="0" smtClean="0"/>
              <a:t>検索結果</a:t>
            </a:r>
            <a:endParaRPr kumimoji="1" lang="ja-JP" altLang="en-US" b="1" dirty="0"/>
          </a:p>
        </p:txBody>
      </p:sp>
      <p:sp>
        <p:nvSpPr>
          <p:cNvPr id="19" name="下矢印 18"/>
          <p:cNvSpPr/>
          <p:nvPr/>
        </p:nvSpPr>
        <p:spPr>
          <a:xfrm>
            <a:off x="3923928" y="4164022"/>
            <a:ext cx="504056" cy="633130"/>
          </a:xfrm>
          <a:prstGeom prst="downArrow">
            <a:avLst/>
          </a:prstGeom>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0" name="正方形/長方形 19"/>
          <p:cNvSpPr/>
          <p:nvPr/>
        </p:nvSpPr>
        <p:spPr>
          <a:xfrm>
            <a:off x="3209916" y="3951853"/>
            <a:ext cx="1794131" cy="212168"/>
          </a:xfrm>
          <a:prstGeom prst="rect">
            <a:avLst/>
          </a:prstGeom>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1" name="正方形/長方形 20"/>
          <p:cNvSpPr/>
          <p:nvPr/>
        </p:nvSpPr>
        <p:spPr>
          <a:xfrm>
            <a:off x="4067944" y="4057937"/>
            <a:ext cx="216024" cy="25781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108584259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Step3. </a:t>
            </a:r>
            <a:r>
              <a:rPr kumimoji="1" lang="ja-JP" altLang="en-US" dirty="0" smtClean="0"/>
              <a:t>メソッド名生成</a:t>
            </a:r>
            <a:endParaRPr kumimoji="1" lang="ja-JP" altLang="en-US" dirty="0"/>
          </a:p>
        </p:txBody>
      </p:sp>
      <p:sp>
        <p:nvSpPr>
          <p:cNvPr id="3" name="コンテンツ プレースホルダー 2"/>
          <p:cNvSpPr>
            <a:spLocks noGrp="1"/>
          </p:cNvSpPr>
          <p:nvPr>
            <p:ph idx="1"/>
          </p:nvPr>
        </p:nvSpPr>
        <p:spPr>
          <a:xfrm>
            <a:off x="467544" y="1600201"/>
            <a:ext cx="8280920" cy="1828799"/>
          </a:xfrm>
        </p:spPr>
        <p:txBody>
          <a:bodyPr/>
          <a:lstStyle/>
          <a:p>
            <a:r>
              <a:rPr kumimoji="1" lang="en-US" altLang="ja-JP" sz="2800" dirty="0" smtClean="0"/>
              <a:t>Step2.</a:t>
            </a:r>
            <a:r>
              <a:rPr kumimoji="1" lang="ja-JP" altLang="en-US" sz="2800" dirty="0" smtClean="0"/>
              <a:t>で得た情報からメソッド名の集合を生成</a:t>
            </a:r>
            <a:endParaRPr lang="en-US" altLang="ja-JP" sz="2800" dirty="0"/>
          </a:p>
          <a:p>
            <a:r>
              <a:rPr lang="ja-JP" altLang="en-US" sz="2800" dirty="0" smtClean="0"/>
              <a:t>ルールに従い三つ組を組み合わせてメソッド名生成</a:t>
            </a:r>
            <a:endParaRPr lang="en-US" altLang="ja-JP" sz="2800" dirty="0" smtClean="0"/>
          </a:p>
          <a:p>
            <a:pPr lvl="1"/>
            <a:r>
              <a:rPr lang="ja-JP" altLang="en-US" sz="2400" dirty="0" smtClean="0"/>
              <a:t>生成ルールは各検索条件に対して自分で定義</a:t>
            </a:r>
            <a:endParaRPr lang="en-US" altLang="ja-JP" sz="2400" dirty="0" smtClean="0"/>
          </a:p>
          <a:p>
            <a:endParaRPr lang="en-US" altLang="ja-JP" sz="2800" dirty="0" smtClean="0"/>
          </a:p>
        </p:txBody>
      </p:sp>
      <p:sp>
        <p:nvSpPr>
          <p:cNvPr id="6" name="テキスト ボックス 5"/>
          <p:cNvSpPr txBox="1"/>
          <p:nvPr/>
        </p:nvSpPr>
        <p:spPr>
          <a:xfrm>
            <a:off x="179512" y="4706560"/>
            <a:ext cx="2736304" cy="369332"/>
          </a:xfrm>
          <a:prstGeom prst="rect">
            <a:avLst/>
          </a:prstGeom>
          <a:noFill/>
        </p:spPr>
        <p:txBody>
          <a:bodyPr wrap="square" rtlCol="0">
            <a:spAutoFit/>
          </a:bodyPr>
          <a:lstStyle/>
          <a:p>
            <a:pPr algn="ctr"/>
            <a:r>
              <a:rPr kumimoji="1" lang="ja-JP" altLang="en-US" b="1" dirty="0" smtClean="0"/>
              <a:t>辞書検索で得られた情報</a:t>
            </a:r>
            <a:endParaRPr kumimoji="1" lang="ja-JP" altLang="en-US" b="1" dirty="0"/>
          </a:p>
        </p:txBody>
      </p:sp>
      <p:sp>
        <p:nvSpPr>
          <p:cNvPr id="9" name="テキスト ボックス 8"/>
          <p:cNvSpPr txBox="1"/>
          <p:nvPr/>
        </p:nvSpPr>
        <p:spPr>
          <a:xfrm>
            <a:off x="6779701" y="5590981"/>
            <a:ext cx="1944216" cy="646331"/>
          </a:xfrm>
          <a:prstGeom prst="rect">
            <a:avLst/>
          </a:prstGeom>
          <a:noFill/>
        </p:spPr>
        <p:txBody>
          <a:bodyPr wrap="square" rtlCol="0">
            <a:spAutoFit/>
          </a:bodyPr>
          <a:lstStyle/>
          <a:p>
            <a:pPr algn="ctr"/>
            <a:r>
              <a:rPr kumimoji="1" lang="ja-JP" altLang="en-US" b="1" dirty="0" smtClean="0"/>
              <a:t>生成された</a:t>
            </a:r>
            <a:endParaRPr kumimoji="1" lang="en-US" altLang="ja-JP" b="1" dirty="0" smtClean="0"/>
          </a:p>
          <a:p>
            <a:pPr algn="ctr"/>
            <a:r>
              <a:rPr kumimoji="1" lang="ja-JP" altLang="en-US" b="1" dirty="0" smtClean="0"/>
              <a:t>メソッド名の集合</a:t>
            </a:r>
            <a:endParaRPr kumimoji="1" lang="ja-JP" altLang="en-US" b="1" dirty="0"/>
          </a:p>
        </p:txBody>
      </p:sp>
      <p:sp>
        <p:nvSpPr>
          <p:cNvPr id="5" name="スライド番号プレースホルダー 4"/>
          <p:cNvSpPr>
            <a:spLocks noGrp="1"/>
          </p:cNvSpPr>
          <p:nvPr>
            <p:ph type="sldNum" sz="quarter" idx="12"/>
          </p:nvPr>
        </p:nvSpPr>
        <p:spPr/>
        <p:txBody>
          <a:bodyPr/>
          <a:lstStyle/>
          <a:p>
            <a:fld id="{D8657F4F-EEBE-40D0-AA0E-86B01611ED6E}" type="slidenum">
              <a:rPr kumimoji="1" lang="ja-JP" altLang="en-US" smtClean="0"/>
              <a:t>9</a:t>
            </a:fld>
            <a:endParaRPr kumimoji="1" lang="ja-JP" altLang="en-US"/>
          </a:p>
        </p:txBody>
      </p:sp>
      <p:sp>
        <p:nvSpPr>
          <p:cNvPr id="10" name="雲 9"/>
          <p:cNvSpPr/>
          <p:nvPr/>
        </p:nvSpPr>
        <p:spPr>
          <a:xfrm>
            <a:off x="6372200" y="4510861"/>
            <a:ext cx="2592288" cy="1107996"/>
          </a:xfrm>
          <a:prstGeom prst="cloud">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ja-JP" altLang="en-US" dirty="0"/>
          </a:p>
          <a:p>
            <a:pPr algn="ctr"/>
            <a:endParaRPr kumimoji="1" lang="ja-JP" altLang="en-US" dirty="0"/>
          </a:p>
        </p:txBody>
      </p:sp>
      <p:sp>
        <p:nvSpPr>
          <p:cNvPr id="11" name="テキスト ボックス 10"/>
          <p:cNvSpPr txBox="1"/>
          <p:nvPr/>
        </p:nvSpPr>
        <p:spPr>
          <a:xfrm>
            <a:off x="7200292" y="4639022"/>
            <a:ext cx="1518364" cy="369332"/>
          </a:xfrm>
          <a:prstGeom prst="rect">
            <a:avLst/>
          </a:prstGeom>
          <a:noFill/>
        </p:spPr>
        <p:txBody>
          <a:bodyPr wrap="none" rtlCol="0">
            <a:spAutoFit/>
          </a:bodyPr>
          <a:lstStyle/>
          <a:p>
            <a:r>
              <a:rPr lang="en-US" altLang="ja-JP" dirty="0" err="1"/>
              <a:t>addProduct</a:t>
            </a:r>
            <a:r>
              <a:rPr lang="en-US" altLang="ja-JP" dirty="0" smtClean="0"/>
              <a:t>()</a:t>
            </a:r>
            <a:endParaRPr lang="en-US" altLang="ja-JP" dirty="0"/>
          </a:p>
        </p:txBody>
      </p:sp>
      <p:sp>
        <p:nvSpPr>
          <p:cNvPr id="12" name="テキスト ボックス 11"/>
          <p:cNvSpPr txBox="1"/>
          <p:nvPr/>
        </p:nvSpPr>
        <p:spPr>
          <a:xfrm>
            <a:off x="6715884" y="4985971"/>
            <a:ext cx="1762021" cy="369332"/>
          </a:xfrm>
          <a:prstGeom prst="rect">
            <a:avLst/>
          </a:prstGeom>
          <a:noFill/>
        </p:spPr>
        <p:txBody>
          <a:bodyPr wrap="none" rtlCol="0">
            <a:spAutoFit/>
          </a:bodyPr>
          <a:lstStyle/>
          <a:p>
            <a:r>
              <a:rPr lang="en-US" altLang="ja-JP" dirty="0" err="1"/>
              <a:t>deleteProduct</a:t>
            </a:r>
            <a:r>
              <a:rPr lang="en-US" altLang="ja-JP" dirty="0" smtClean="0"/>
              <a:t>()</a:t>
            </a:r>
            <a:endParaRPr lang="ja-JP" altLang="en-US" dirty="0"/>
          </a:p>
        </p:txBody>
      </p:sp>
      <p:sp>
        <p:nvSpPr>
          <p:cNvPr id="13" name="テキスト ボックス 12"/>
          <p:cNvSpPr txBox="1"/>
          <p:nvPr/>
        </p:nvSpPr>
        <p:spPr>
          <a:xfrm>
            <a:off x="7543976" y="5237711"/>
            <a:ext cx="415498" cy="369332"/>
          </a:xfrm>
          <a:prstGeom prst="rect">
            <a:avLst/>
          </a:prstGeom>
          <a:noFill/>
        </p:spPr>
        <p:txBody>
          <a:bodyPr wrap="none" rtlCol="0">
            <a:spAutoFit/>
          </a:bodyPr>
          <a:lstStyle/>
          <a:p>
            <a:r>
              <a:rPr kumimoji="1" lang="en-US" altLang="ja-JP" dirty="0" smtClean="0"/>
              <a:t>…</a:t>
            </a:r>
            <a:endParaRPr kumimoji="1" lang="ja-JP" altLang="en-US" dirty="0"/>
          </a:p>
        </p:txBody>
      </p:sp>
      <p:graphicFrame>
        <p:nvGraphicFramePr>
          <p:cNvPr id="15" name="表 14"/>
          <p:cNvGraphicFramePr>
            <a:graphicFrameLocks noGrp="1"/>
          </p:cNvGraphicFramePr>
          <p:nvPr>
            <p:extLst>
              <p:ext uri="{D42A27DB-BD31-4B8C-83A1-F6EECF244321}">
                <p14:modId xmlns:p14="http://schemas.microsoft.com/office/powerpoint/2010/main" val="1619723948"/>
              </p:ext>
            </p:extLst>
          </p:nvPr>
        </p:nvGraphicFramePr>
        <p:xfrm>
          <a:off x="1619672" y="5484832"/>
          <a:ext cx="4032448" cy="1112520"/>
        </p:xfrm>
        <a:graphic>
          <a:graphicData uri="http://schemas.openxmlformats.org/drawingml/2006/table">
            <a:tbl>
              <a:tblPr firstRow="1" bandRow="1">
                <a:tableStyleId>{0E3FDE45-AF77-4B5C-9715-49D594BDF05E}</a:tableStyleId>
              </a:tblPr>
              <a:tblGrid>
                <a:gridCol w="1224136"/>
                <a:gridCol w="1368152"/>
                <a:gridCol w="1440160"/>
              </a:tblGrid>
              <a:tr h="370840">
                <a:tc>
                  <a:txBody>
                    <a:bodyPr/>
                    <a:lstStyle/>
                    <a:p>
                      <a:r>
                        <a:rPr kumimoji="1" lang="en-US" altLang="ja-JP" sz="1600" dirty="0" smtClean="0"/>
                        <a:t>DO</a:t>
                      </a:r>
                      <a:r>
                        <a:rPr kumimoji="1" lang="ja-JP" altLang="en-US" sz="1600" dirty="0" smtClean="0"/>
                        <a:t>の種類</a:t>
                      </a:r>
                      <a:endParaRPr kumimoji="1" lang="ja-JP" altLang="en-US" sz="1600" dirty="0"/>
                    </a:p>
                  </a:txBody>
                  <a:tcPr anchor="ctr">
                    <a:lnR w="12700" cap="flat" cmpd="sng" algn="ctr">
                      <a:solidFill>
                        <a:schemeClr val="tx1"/>
                      </a:solidFill>
                      <a:prstDash val="solid"/>
                      <a:round/>
                      <a:headEnd type="none" w="med" len="med"/>
                      <a:tailEnd type="none" w="med" len="med"/>
                    </a:lnR>
                  </a:tcPr>
                </a:tc>
                <a:tc>
                  <a:txBody>
                    <a:bodyPr/>
                    <a:lstStyle/>
                    <a:p>
                      <a:r>
                        <a:rPr kumimoji="1" lang="en-US" altLang="ja-JP" sz="1600" dirty="0" smtClean="0"/>
                        <a:t>IO</a:t>
                      </a:r>
                      <a:r>
                        <a:rPr kumimoji="1" lang="ja-JP" altLang="en-US" sz="1600" dirty="0" smtClean="0"/>
                        <a:t>の種類</a:t>
                      </a:r>
                      <a:endParaRPr kumimoji="1" lang="ja-JP" altLang="en-US" sz="16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r>
                        <a:rPr kumimoji="1" lang="ja-JP" altLang="en-US" sz="1600" dirty="0" smtClean="0"/>
                        <a:t>生成メソッド</a:t>
                      </a:r>
                      <a:endParaRPr kumimoji="1" lang="ja-JP" altLang="en-US" sz="1600" dirty="0"/>
                    </a:p>
                  </a:txBody>
                  <a:tcPr anchor="ctr">
                    <a:lnL w="12700" cap="flat" cmpd="sng" algn="ctr">
                      <a:solidFill>
                        <a:schemeClr val="tx1"/>
                      </a:solidFill>
                      <a:prstDash val="solid"/>
                      <a:round/>
                      <a:headEnd type="none" w="med" len="med"/>
                      <a:tailEnd type="none" w="med" len="med"/>
                    </a:lnL>
                  </a:tcPr>
                </a:tc>
              </a:tr>
              <a:tr h="370840">
                <a:tc>
                  <a:txBody>
                    <a:bodyPr/>
                    <a:lstStyle/>
                    <a:p>
                      <a:r>
                        <a:rPr kumimoji="1" lang="ja-JP" altLang="en-US" sz="1600" dirty="0" smtClean="0"/>
                        <a:t>フィールド</a:t>
                      </a:r>
                      <a:endParaRPr kumimoji="1" lang="ja-JP" altLang="en-US" sz="1600" dirty="0"/>
                    </a:p>
                  </a:txBody>
                  <a:tcPr anchor="ctr">
                    <a:lnR w="12700" cap="flat" cmpd="sng" algn="ctr">
                      <a:solidFill>
                        <a:schemeClr val="tx1"/>
                      </a:solidFill>
                      <a:prstDash val="solid"/>
                      <a:round/>
                      <a:headEnd type="none" w="med" len="med"/>
                      <a:tailEnd type="none" w="med" len="med"/>
                    </a:lnR>
                  </a:tcPr>
                </a:tc>
                <a:tc>
                  <a:txBody>
                    <a:bodyPr/>
                    <a:lstStyle/>
                    <a:p>
                      <a:r>
                        <a:rPr kumimoji="1" lang="ja-JP" altLang="en-US" sz="1600" dirty="0" smtClean="0"/>
                        <a:t>クラス名</a:t>
                      </a:r>
                      <a:endParaRPr kumimoji="1" lang="ja-JP" altLang="en-US" sz="16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r>
                        <a:rPr kumimoji="1" lang="en-US" altLang="ja-JP" sz="1600" dirty="0" smtClean="0"/>
                        <a:t>V + DO</a:t>
                      </a:r>
                      <a:r>
                        <a:rPr kumimoji="1" lang="ja-JP" altLang="en-US" sz="1600" dirty="0" smtClean="0"/>
                        <a:t> </a:t>
                      </a:r>
                      <a:r>
                        <a:rPr kumimoji="1" lang="en-US" altLang="ja-JP" sz="1600" dirty="0" smtClean="0"/>
                        <a:t>()</a:t>
                      </a:r>
                      <a:endParaRPr kumimoji="1" lang="ja-JP" altLang="en-US" sz="1600" dirty="0"/>
                    </a:p>
                  </a:txBody>
                  <a:tcPr anchor="ctr">
                    <a:lnL w="12700" cap="flat" cmpd="sng" algn="ctr">
                      <a:solidFill>
                        <a:schemeClr val="tx1"/>
                      </a:solidFill>
                      <a:prstDash val="solid"/>
                      <a:round/>
                      <a:headEnd type="none" w="med" len="med"/>
                      <a:tailEnd type="none" w="med" len="med"/>
                    </a:lnL>
                  </a:tcPr>
                </a:tc>
              </a:tr>
              <a:tr h="370840">
                <a:tc>
                  <a:txBody>
                    <a:bodyPr/>
                    <a:lstStyle/>
                    <a:p>
                      <a:r>
                        <a:rPr kumimoji="1" lang="en-US" altLang="ja-JP" sz="1600" dirty="0" smtClean="0"/>
                        <a:t>…</a:t>
                      </a:r>
                      <a:endParaRPr kumimoji="1" lang="ja-JP" altLang="en-US" sz="1600" dirty="0"/>
                    </a:p>
                  </a:txBody>
                  <a:tcPr anchor="ctr">
                    <a:lnR w="12700" cap="flat" cmpd="sng" algn="ctr">
                      <a:solidFill>
                        <a:schemeClr val="tx1"/>
                      </a:solidFill>
                      <a:prstDash val="solid"/>
                      <a:round/>
                      <a:headEnd type="none" w="med" len="med"/>
                      <a:tailEnd type="none" w="med" len="med"/>
                    </a:lnR>
                  </a:tcPr>
                </a:tc>
                <a:tc>
                  <a:txBody>
                    <a:bodyPr/>
                    <a:lstStyle/>
                    <a:p>
                      <a:endParaRPr kumimoji="1" lang="ja-JP" altLang="en-US" sz="16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r>
                        <a:rPr kumimoji="1" lang="en-US" altLang="ja-JP" sz="1600" dirty="0" smtClean="0"/>
                        <a:t>…</a:t>
                      </a:r>
                      <a:endParaRPr kumimoji="1" lang="ja-JP" altLang="en-US" sz="1600" dirty="0"/>
                    </a:p>
                  </a:txBody>
                  <a:tcPr anchor="ctr">
                    <a:lnL w="12700" cap="flat" cmpd="sng" algn="ctr">
                      <a:solidFill>
                        <a:schemeClr val="tx1"/>
                      </a:solidFill>
                      <a:prstDash val="solid"/>
                      <a:round/>
                      <a:headEnd type="none" w="med" len="med"/>
                      <a:tailEnd type="none" w="med" len="med"/>
                    </a:lnL>
                  </a:tcPr>
                </a:tc>
              </a:tr>
            </a:tbl>
          </a:graphicData>
        </a:graphic>
      </p:graphicFrame>
      <p:sp>
        <p:nvSpPr>
          <p:cNvPr id="17" name="テキスト ボックス 16"/>
          <p:cNvSpPr txBox="1"/>
          <p:nvPr/>
        </p:nvSpPr>
        <p:spPr>
          <a:xfrm>
            <a:off x="5508104" y="6309320"/>
            <a:ext cx="2480155" cy="369332"/>
          </a:xfrm>
          <a:prstGeom prst="rect">
            <a:avLst/>
          </a:prstGeom>
          <a:noFill/>
        </p:spPr>
        <p:txBody>
          <a:bodyPr wrap="square" rtlCol="0">
            <a:spAutoFit/>
          </a:bodyPr>
          <a:lstStyle/>
          <a:p>
            <a:pPr algn="ctr"/>
            <a:r>
              <a:rPr kumimoji="1" lang="ja-JP" altLang="en-US" b="1" dirty="0" smtClean="0"/>
              <a:t>メソッド名生成ルール</a:t>
            </a:r>
            <a:endParaRPr kumimoji="1" lang="ja-JP" altLang="en-US" b="1" dirty="0"/>
          </a:p>
        </p:txBody>
      </p:sp>
      <p:graphicFrame>
        <p:nvGraphicFramePr>
          <p:cNvPr id="18" name="コンテンツ プレースホルダー 9"/>
          <p:cNvGraphicFramePr>
            <a:graphicFrameLocks/>
          </p:cNvGraphicFramePr>
          <p:nvPr>
            <p:extLst>
              <p:ext uri="{D42A27DB-BD31-4B8C-83A1-F6EECF244321}">
                <p14:modId xmlns:p14="http://schemas.microsoft.com/office/powerpoint/2010/main" val="1257270645"/>
              </p:ext>
            </p:extLst>
          </p:nvPr>
        </p:nvGraphicFramePr>
        <p:xfrm>
          <a:off x="1141640" y="3356992"/>
          <a:ext cx="4870520" cy="1325512"/>
        </p:xfrm>
        <a:graphic>
          <a:graphicData uri="http://schemas.openxmlformats.org/drawingml/2006/table">
            <a:tbl>
              <a:tblPr firstRow="1" bandRow="1">
                <a:tableStyleId>{073A0DAA-6AF3-43AB-8588-CEC1D06C72B9}</a:tableStyleId>
              </a:tblPr>
              <a:tblGrid>
                <a:gridCol w="838072"/>
                <a:gridCol w="936104"/>
                <a:gridCol w="1152128"/>
                <a:gridCol w="792088"/>
                <a:gridCol w="1152128"/>
              </a:tblGrid>
              <a:tr h="324000">
                <a:tc>
                  <a:txBody>
                    <a:bodyPr/>
                    <a:lstStyle/>
                    <a:p>
                      <a:pPr algn="l"/>
                      <a:r>
                        <a:rPr kumimoji="1" lang="en-US" altLang="ja-JP" sz="1600" b="1" dirty="0" smtClean="0"/>
                        <a:t>V</a:t>
                      </a:r>
                      <a:endParaRPr kumimoji="1" lang="ja-JP" altLang="en-US" sz="1600" b="0" dirty="0"/>
                    </a:p>
                  </a:txBody>
                  <a:tcPr marL="100259" marR="100259" marT="43769" marB="43769"/>
                </a:tc>
                <a:tc>
                  <a:txBody>
                    <a:bodyPr/>
                    <a:lstStyle/>
                    <a:p>
                      <a:pPr algn="l"/>
                      <a:r>
                        <a:rPr kumimoji="1" lang="en-US" altLang="ja-JP" sz="1600" dirty="0" smtClean="0"/>
                        <a:t>DO</a:t>
                      </a:r>
                      <a:endParaRPr kumimoji="1" lang="ja-JP" altLang="en-US" sz="1600" b="0" dirty="0"/>
                    </a:p>
                  </a:txBody>
                  <a:tcPr marL="100259" marR="100259" marT="43769" marB="43769"/>
                </a:tc>
                <a:tc>
                  <a:txBody>
                    <a:bodyPr/>
                    <a:lstStyle/>
                    <a:p>
                      <a:pPr algn="l"/>
                      <a:r>
                        <a:rPr kumimoji="1" lang="en-US" altLang="ja-JP" sz="1600" dirty="0" smtClean="0"/>
                        <a:t>DO</a:t>
                      </a:r>
                      <a:r>
                        <a:rPr kumimoji="1" lang="ja-JP" altLang="en-US" sz="1600" dirty="0" smtClean="0"/>
                        <a:t>の種類</a:t>
                      </a:r>
                      <a:endParaRPr kumimoji="1" lang="ja-JP" altLang="en-US" sz="1600" b="0" dirty="0"/>
                    </a:p>
                  </a:txBody>
                  <a:tcPr marL="100259" marR="100259" marT="43769" marB="43769"/>
                </a:tc>
                <a:tc>
                  <a:txBody>
                    <a:bodyPr/>
                    <a:lstStyle/>
                    <a:p>
                      <a:pPr algn="l"/>
                      <a:r>
                        <a:rPr kumimoji="1" lang="en-US" altLang="ja-JP" sz="1600" dirty="0" smtClean="0"/>
                        <a:t>IO</a:t>
                      </a:r>
                      <a:endParaRPr kumimoji="1" lang="ja-JP" altLang="en-US" sz="1600" b="0" dirty="0"/>
                    </a:p>
                  </a:txBody>
                  <a:tcPr marL="100259" marR="100259" marT="43769" marB="43769"/>
                </a:tc>
                <a:tc>
                  <a:txBody>
                    <a:bodyPr/>
                    <a:lstStyle/>
                    <a:p>
                      <a:pPr algn="l"/>
                      <a:r>
                        <a:rPr kumimoji="1" lang="en-US" altLang="ja-JP" sz="1600" dirty="0" smtClean="0"/>
                        <a:t>IO</a:t>
                      </a:r>
                      <a:r>
                        <a:rPr kumimoji="1" lang="ja-JP" altLang="en-US" sz="1600" dirty="0" smtClean="0"/>
                        <a:t>の種類</a:t>
                      </a:r>
                      <a:endParaRPr kumimoji="1" lang="ja-JP" altLang="en-US" sz="1600" b="0" dirty="0"/>
                    </a:p>
                  </a:txBody>
                  <a:tcPr marL="100259" marR="100259" marT="43769" marB="43769"/>
                </a:tc>
              </a:tr>
              <a:tr h="324000">
                <a:tc>
                  <a:txBody>
                    <a:bodyPr/>
                    <a:lstStyle/>
                    <a:p>
                      <a:pPr algn="l"/>
                      <a:r>
                        <a:rPr kumimoji="1" lang="en-US" altLang="ja-JP" sz="1600" dirty="0" smtClean="0"/>
                        <a:t>add</a:t>
                      </a:r>
                      <a:endParaRPr kumimoji="1" lang="ja-JP" altLang="en-US" sz="1600" b="0" dirty="0"/>
                    </a:p>
                  </a:txBody>
                  <a:tcPr marL="100259" marR="100259" marT="43769" marB="43769"/>
                </a:tc>
                <a:tc>
                  <a:txBody>
                    <a:bodyPr/>
                    <a:lstStyle/>
                    <a:p>
                      <a:pPr algn="l"/>
                      <a:r>
                        <a:rPr kumimoji="1" lang="en-US" altLang="ja-JP" sz="1600" dirty="0" smtClean="0"/>
                        <a:t>product</a:t>
                      </a:r>
                      <a:endParaRPr kumimoji="1" lang="ja-JP" altLang="en-US" sz="1600" b="0" dirty="0"/>
                    </a:p>
                  </a:txBody>
                  <a:tcPr marL="100259" marR="100259" marT="43769" marB="43769"/>
                </a:tc>
                <a:tc>
                  <a:txBody>
                    <a:bodyPr/>
                    <a:lstStyle/>
                    <a:p>
                      <a:pPr algn="l"/>
                      <a:r>
                        <a:rPr kumimoji="1" lang="ja-JP" altLang="en-US" sz="1600" b="0" dirty="0" smtClean="0"/>
                        <a:t>フィールド</a:t>
                      </a:r>
                      <a:endParaRPr kumimoji="1" lang="ja-JP" altLang="en-US" sz="1600" b="0" dirty="0"/>
                    </a:p>
                  </a:txBody>
                  <a:tcPr marL="100259" marR="100259" marT="43769" marB="43769"/>
                </a:tc>
                <a:tc>
                  <a:txBody>
                    <a:bodyPr/>
                    <a:lstStyle/>
                    <a:p>
                      <a:pPr algn="l"/>
                      <a:r>
                        <a:rPr kumimoji="1" lang="en-US" altLang="ja-JP" sz="1600" dirty="0" smtClean="0"/>
                        <a:t>stock</a:t>
                      </a:r>
                      <a:endParaRPr kumimoji="1" lang="ja-JP" altLang="en-US" sz="1600" b="0" dirty="0"/>
                    </a:p>
                  </a:txBody>
                  <a:tcPr marL="100259" marR="100259" marT="43769" marB="43769"/>
                </a:tc>
                <a:tc>
                  <a:txBody>
                    <a:bodyPr/>
                    <a:lstStyle/>
                    <a:p>
                      <a:pPr algn="l"/>
                      <a:r>
                        <a:rPr kumimoji="1" lang="ja-JP" altLang="en-US" sz="1600" b="0" dirty="0" smtClean="0"/>
                        <a:t>クラス名</a:t>
                      </a:r>
                      <a:endParaRPr kumimoji="1" lang="ja-JP" altLang="en-US" sz="1600" b="0" dirty="0"/>
                    </a:p>
                  </a:txBody>
                  <a:tcPr marL="100259" marR="100259" marT="43769" marB="43769"/>
                </a:tc>
              </a:tr>
              <a:tr h="324000">
                <a:tc>
                  <a:txBody>
                    <a:bodyPr/>
                    <a:lstStyle/>
                    <a:p>
                      <a:pPr algn="l"/>
                      <a:r>
                        <a:rPr kumimoji="1" lang="en-US" altLang="ja-JP" sz="1600" dirty="0" smtClean="0"/>
                        <a:t>delete</a:t>
                      </a:r>
                      <a:endParaRPr kumimoji="1" lang="ja-JP" altLang="en-US" sz="1600" b="0" dirty="0"/>
                    </a:p>
                  </a:txBody>
                  <a:tcPr marL="100259" marR="100259" marT="43769" marB="43769"/>
                </a:tc>
                <a:tc>
                  <a:txBody>
                    <a:bodyPr/>
                    <a:lstStyle/>
                    <a:p>
                      <a:pPr algn="l"/>
                      <a:r>
                        <a:rPr kumimoji="1" lang="en-US" altLang="ja-JP" sz="1600" dirty="0" smtClean="0"/>
                        <a:t>product</a:t>
                      </a:r>
                      <a:endParaRPr kumimoji="1" lang="ja-JP" altLang="en-US" sz="1600" b="0" dirty="0"/>
                    </a:p>
                  </a:txBody>
                  <a:tcPr marL="100259" marR="100259" marT="43769" marB="43769"/>
                </a:tc>
                <a:tc>
                  <a:txBody>
                    <a:bodyPr/>
                    <a:lstStyle/>
                    <a:p>
                      <a:pPr algn="l"/>
                      <a:r>
                        <a:rPr kumimoji="1" lang="ja-JP" altLang="en-US" sz="1600" b="0" dirty="0" smtClean="0"/>
                        <a:t>フィールド</a:t>
                      </a:r>
                      <a:endParaRPr kumimoji="1" lang="ja-JP" altLang="en-US" sz="1600" b="0" dirty="0"/>
                    </a:p>
                  </a:txBody>
                  <a:tcPr marL="100259" marR="100259" marT="43769" marB="43769"/>
                </a:tc>
                <a:tc>
                  <a:txBody>
                    <a:bodyPr/>
                    <a:lstStyle/>
                    <a:p>
                      <a:pPr algn="l"/>
                      <a:r>
                        <a:rPr kumimoji="1" lang="en-US" altLang="ja-JP" sz="1600" dirty="0" smtClean="0"/>
                        <a:t>stock</a:t>
                      </a:r>
                      <a:endParaRPr kumimoji="1" lang="ja-JP" altLang="en-US" sz="1600" b="0" dirty="0"/>
                    </a:p>
                  </a:txBody>
                  <a:tcPr marL="100259" marR="100259" marT="43769" marB="43769"/>
                </a:tc>
                <a:tc>
                  <a:txBody>
                    <a:bodyPr/>
                    <a:lstStyle/>
                    <a:p>
                      <a:pPr algn="l"/>
                      <a:r>
                        <a:rPr kumimoji="1" lang="ja-JP" altLang="en-US" sz="1600" b="0" dirty="0" smtClean="0"/>
                        <a:t>クラス名</a:t>
                      </a:r>
                      <a:endParaRPr kumimoji="1" lang="ja-JP" altLang="en-US" sz="1600" b="0" dirty="0"/>
                    </a:p>
                  </a:txBody>
                  <a:tcPr marL="100259" marR="100259" marT="43769" marB="43769"/>
                </a:tc>
              </a:tr>
              <a:tr h="324000">
                <a:tc>
                  <a:txBody>
                    <a:bodyPr/>
                    <a:lstStyle/>
                    <a:p>
                      <a:pPr algn="l"/>
                      <a:r>
                        <a:rPr kumimoji="1" lang="en-US" altLang="ja-JP" sz="1600" dirty="0" smtClean="0"/>
                        <a:t>…</a:t>
                      </a:r>
                      <a:endParaRPr kumimoji="1" lang="ja-JP" altLang="en-US" sz="1600" b="0" dirty="0"/>
                    </a:p>
                  </a:txBody>
                  <a:tcPr marL="100259" marR="100259" marT="43769" marB="43769"/>
                </a:tc>
                <a:tc>
                  <a:txBody>
                    <a:bodyPr/>
                    <a:lstStyle/>
                    <a:p>
                      <a:pPr algn="l"/>
                      <a:r>
                        <a:rPr kumimoji="1" lang="en-US" altLang="ja-JP" sz="1600" dirty="0" smtClean="0"/>
                        <a:t>…</a:t>
                      </a:r>
                      <a:endParaRPr kumimoji="1" lang="ja-JP" altLang="en-US" sz="1600" b="0" dirty="0"/>
                    </a:p>
                  </a:txBody>
                  <a:tcPr marL="100259" marR="100259" marT="43769" marB="43769"/>
                </a:tc>
                <a:tc>
                  <a:txBody>
                    <a:bodyPr/>
                    <a:lstStyle/>
                    <a:p>
                      <a:pPr algn="l"/>
                      <a:r>
                        <a:rPr kumimoji="1" lang="en-US" altLang="ja-JP" sz="1600" dirty="0" smtClean="0"/>
                        <a:t>…</a:t>
                      </a:r>
                      <a:endParaRPr kumimoji="1" lang="ja-JP" altLang="en-US" sz="1600" b="0" dirty="0"/>
                    </a:p>
                  </a:txBody>
                  <a:tcPr marL="100259" marR="100259" marT="43769" marB="43769"/>
                </a:tc>
                <a:tc>
                  <a:txBody>
                    <a:bodyPr/>
                    <a:lstStyle/>
                    <a:p>
                      <a:pPr algn="l"/>
                      <a:r>
                        <a:rPr kumimoji="1" lang="en-US" altLang="ja-JP" sz="1600" dirty="0" smtClean="0"/>
                        <a:t>…</a:t>
                      </a:r>
                      <a:endParaRPr kumimoji="1" lang="ja-JP" altLang="en-US" sz="1600" b="0" dirty="0"/>
                    </a:p>
                  </a:txBody>
                  <a:tcPr marL="100259" marR="100259" marT="43769" marB="43769"/>
                </a:tc>
                <a:tc>
                  <a:txBody>
                    <a:bodyPr/>
                    <a:lstStyle/>
                    <a:p>
                      <a:pPr algn="l"/>
                      <a:endParaRPr kumimoji="1" lang="ja-JP" altLang="en-US" sz="1600" b="0" dirty="0"/>
                    </a:p>
                  </a:txBody>
                  <a:tcPr marL="100259" marR="100259" marT="43769" marB="43769"/>
                </a:tc>
              </a:tr>
            </a:tbl>
          </a:graphicData>
        </a:graphic>
      </p:graphicFrame>
      <p:sp>
        <p:nvSpPr>
          <p:cNvPr id="16" name="下矢印 15"/>
          <p:cNvSpPr/>
          <p:nvPr/>
        </p:nvSpPr>
        <p:spPr>
          <a:xfrm rot="16200000">
            <a:off x="4789961" y="3881177"/>
            <a:ext cx="428174" cy="2448272"/>
          </a:xfrm>
          <a:prstGeom prst="downArrow">
            <a:avLst/>
          </a:prstGeom>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9" name="正方形/長方形 18"/>
          <p:cNvSpPr/>
          <p:nvPr/>
        </p:nvSpPr>
        <p:spPr>
          <a:xfrm rot="16200000">
            <a:off x="3395167" y="4997976"/>
            <a:ext cx="663743" cy="212168"/>
          </a:xfrm>
          <a:prstGeom prst="rect">
            <a:avLst/>
          </a:prstGeom>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0" name="正方形/長方形 19"/>
          <p:cNvSpPr/>
          <p:nvPr/>
        </p:nvSpPr>
        <p:spPr>
          <a:xfrm rot="16200000">
            <a:off x="3786179" y="4980168"/>
            <a:ext cx="183503" cy="25781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87189340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theme/theme1.xml><?xml version="1.0" encoding="utf-8"?>
<a:theme xmlns:a="http://schemas.openxmlformats.org/drawingml/2006/main" name="Sel-CoolMetal-white">
  <a:themeElements>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標準デザイン">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標準デザイン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標準デザイン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標準デザイン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標準デザイン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標準デザイン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標準デザイン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標準デザイン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標準デザイン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標準デザイン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標準デザイン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標準デザイン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Sel-CoolMetal-white</Template>
  <TotalTime>2843</TotalTime>
  <Words>1858</Words>
  <Application>Microsoft Office PowerPoint</Application>
  <PresentationFormat>画面に合わせる (4:3)</PresentationFormat>
  <Paragraphs>521</Paragraphs>
  <Slides>22</Slides>
  <Notes>10</Notes>
  <HiddenSlides>1</HiddenSlides>
  <MMClips>0</MMClips>
  <ScaleCrop>false</ScaleCrop>
  <HeadingPairs>
    <vt:vector size="4" baseType="variant">
      <vt:variant>
        <vt:lpstr>テーマ</vt:lpstr>
      </vt:variant>
      <vt:variant>
        <vt:i4>1</vt:i4>
      </vt:variant>
      <vt:variant>
        <vt:lpstr>スライド タイトル</vt:lpstr>
      </vt:variant>
      <vt:variant>
        <vt:i4>22</vt:i4>
      </vt:variant>
    </vt:vector>
  </HeadingPairs>
  <TitlesOfParts>
    <vt:vector size="23" baseType="lpstr">
      <vt:lpstr>Sel-CoolMetal-white</vt:lpstr>
      <vt:lpstr>プログラムで多用される 動詞と目的語の関係を利用した メソッド名提案ツール</vt:lpstr>
      <vt:lpstr>背景</vt:lpstr>
      <vt:lpstr>メソッド名の構造</vt:lpstr>
      <vt:lpstr>動詞-目的語関係の辞書生成手法</vt:lpstr>
      <vt:lpstr>提案手法</vt:lpstr>
      <vt:lpstr>ツールの処理の流れ</vt:lpstr>
      <vt:lpstr>Step1. 目的語の候補を抽出</vt:lpstr>
      <vt:lpstr>Step2. 辞書検索</vt:lpstr>
      <vt:lpstr>Step3. メソッド名生成</vt:lpstr>
      <vt:lpstr>Step4. 並び替え</vt:lpstr>
      <vt:lpstr>ツールとのインタラクション</vt:lpstr>
      <vt:lpstr>実装</vt:lpstr>
      <vt:lpstr>実験</vt:lpstr>
      <vt:lpstr>課題作成方法</vt:lpstr>
      <vt:lpstr>課題に用いたソースコード</vt:lpstr>
      <vt:lpstr>被験者と課題の割り当て</vt:lpstr>
      <vt:lpstr>正解基準</vt:lpstr>
      <vt:lpstr>実験結果</vt:lpstr>
      <vt:lpstr>アンケート結果(抜粋)</vt:lpstr>
      <vt:lpstr>考察</vt:lpstr>
      <vt:lpstr>まとめと今後の課題</vt:lpstr>
      <vt:lpstr>メソッド生成パターンの作り方</vt:lpstr>
    </vt:vector>
  </TitlesOfParts>
  <Company>Hewlett-Packard Company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プログラムで多用される 動詞と目的語の関係を利用したメソッド名提案ツール</dc:title>
  <dc:creator>y-onizuk</dc:creator>
  <cp:lastModifiedBy>y-onizuk</cp:lastModifiedBy>
  <cp:revision>240</cp:revision>
  <cp:lastPrinted>2012-02-16T05:01:37Z</cp:lastPrinted>
  <dcterms:created xsi:type="dcterms:W3CDTF">2012-02-13T04:56:27Z</dcterms:created>
  <dcterms:modified xsi:type="dcterms:W3CDTF">2012-02-26T08:58:30Z</dcterms:modified>
</cp:coreProperties>
</file>