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60" r:id="rId1"/>
  </p:sldMasterIdLst>
  <p:notesMasterIdLst>
    <p:notesMasterId r:id="rId20"/>
  </p:notesMasterIdLst>
  <p:handoutMasterIdLst>
    <p:handoutMasterId r:id="rId21"/>
  </p:handoutMasterIdLst>
  <p:sldIdLst>
    <p:sldId id="256" r:id="rId2"/>
    <p:sldId id="295" r:id="rId3"/>
    <p:sldId id="257" r:id="rId4"/>
    <p:sldId id="303" r:id="rId5"/>
    <p:sldId id="262" r:id="rId6"/>
    <p:sldId id="289" r:id="rId7"/>
    <p:sldId id="298" r:id="rId8"/>
    <p:sldId id="270" r:id="rId9"/>
    <p:sldId id="272" r:id="rId10"/>
    <p:sldId id="258" r:id="rId11"/>
    <p:sldId id="282" r:id="rId12"/>
    <p:sldId id="286" r:id="rId13"/>
    <p:sldId id="299" r:id="rId14"/>
    <p:sldId id="283" r:id="rId15"/>
    <p:sldId id="293" r:id="rId16"/>
    <p:sldId id="301" r:id="rId17"/>
    <p:sldId id="305" r:id="rId18"/>
    <p:sldId id="304" r:id="rId19"/>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619" autoAdjust="0"/>
  </p:normalViewPr>
  <p:slideViewPr>
    <p:cSldViewPr>
      <p:cViewPr varScale="1">
        <p:scale>
          <a:sx n="101" d="100"/>
          <a:sy n="101" d="100"/>
        </p:scale>
        <p:origin x="-191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757F858C-F76C-46B7-A70A-2AA9846BB26C}" type="datetimeFigureOut">
              <a:rPr kumimoji="1" lang="ja-JP" altLang="en-US" smtClean="0"/>
              <a:t>2012/2/28</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ACFF0D08-FEA6-4A40-AFD3-955D2BF804FA}" type="slidenum">
              <a:rPr kumimoji="1" lang="ja-JP" altLang="en-US" smtClean="0"/>
              <a:t>‹#›</a:t>
            </a:fld>
            <a:endParaRPr kumimoji="1" lang="ja-JP" altLang="en-US"/>
          </a:p>
        </p:txBody>
      </p:sp>
    </p:spTree>
    <p:extLst>
      <p:ext uri="{BB962C8B-B14F-4D97-AF65-F5344CB8AC3E}">
        <p14:creationId xmlns:p14="http://schemas.microsoft.com/office/powerpoint/2010/main" val="48138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9FFCB12F-0E9A-42F2-8D8F-1C919A8C5A21}" type="datetimeFigureOut">
              <a:rPr kumimoji="1" lang="ja-JP" altLang="en-US" smtClean="0"/>
              <a:t>2012/2/28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03DC2E48-6E52-4F4F-BA49-FCFBF3FC97B8}" type="slidenum">
              <a:rPr kumimoji="1" lang="ja-JP" altLang="en-US" smtClean="0"/>
              <a:t>‹#›</a:t>
            </a:fld>
            <a:endParaRPr kumimoji="1" lang="ja-JP" altLang="en-US"/>
          </a:p>
        </p:txBody>
      </p:sp>
    </p:spTree>
    <p:extLst>
      <p:ext uri="{BB962C8B-B14F-4D97-AF65-F5344CB8AC3E}">
        <p14:creationId xmlns:p14="http://schemas.microsoft.com/office/powerpoint/2010/main" val="29681650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0</a:t>
            </a:fld>
            <a:endParaRPr kumimoji="1" lang="ja-JP" altLang="en-US"/>
          </a:p>
        </p:txBody>
      </p:sp>
    </p:spTree>
    <p:extLst>
      <p:ext uri="{BB962C8B-B14F-4D97-AF65-F5344CB8AC3E}">
        <p14:creationId xmlns:p14="http://schemas.microsoft.com/office/powerpoint/2010/main" val="33691710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次に評価尺度についてです．</a:t>
            </a:r>
            <a:endParaRPr kumimoji="1" lang="en-US" altLang="ja-JP" dirty="0" smtClean="0"/>
          </a:p>
          <a:p>
            <a:endParaRPr kumimoji="1" lang="en-US" altLang="ja-JP" dirty="0" smtClean="0"/>
          </a:p>
          <a:p>
            <a:r>
              <a:rPr kumimoji="1" lang="ja-JP" altLang="en-US" dirty="0" smtClean="0"/>
              <a:t>オートマトンの性質として，</a:t>
            </a:r>
            <a:endParaRPr kumimoji="1" lang="en-US" altLang="ja-JP" dirty="0" smtClean="0"/>
          </a:p>
          <a:p>
            <a:r>
              <a:rPr kumimoji="1" lang="ja-JP" altLang="en-US" dirty="0" smtClean="0"/>
              <a:t>振舞いの一致するオートマトンの検索に必要なメソッド呼出し数を求めました．</a:t>
            </a:r>
            <a:endParaRPr kumimoji="1" lang="en-US" altLang="ja-JP" dirty="0" smtClean="0"/>
          </a:p>
          <a:p>
            <a:r>
              <a:rPr kumimoji="1" lang="ja-JP" altLang="en-US" dirty="0" smtClean="0"/>
              <a:t>これは図の１の値のことで，</a:t>
            </a:r>
            <a:r>
              <a:rPr kumimoji="1" lang="en-US" altLang="ja-JP" dirty="0" smtClean="0"/>
              <a:t>Trace</a:t>
            </a:r>
            <a:r>
              <a:rPr kumimoji="1" lang="ja-JP" altLang="en-US" dirty="0" smtClean="0"/>
              <a:t>と呼ぶことにします．</a:t>
            </a:r>
            <a:endParaRPr kumimoji="1" lang="en-US" altLang="ja-JP" dirty="0" smtClean="0"/>
          </a:p>
          <a:p>
            <a:endParaRPr kumimoji="1" lang="en-US" altLang="ja-JP" dirty="0" smtClean="0"/>
          </a:p>
          <a:p>
            <a:r>
              <a:rPr kumimoji="1" lang="ja-JP" altLang="en-US" dirty="0" smtClean="0"/>
              <a:t>次に予測できるメソッド呼出し数を求めました．</a:t>
            </a:r>
            <a:endParaRPr kumimoji="1" lang="en-US" altLang="ja-JP" dirty="0" smtClean="0"/>
          </a:p>
          <a:p>
            <a:r>
              <a:rPr kumimoji="1" lang="ja-JP" altLang="en-US" dirty="0" smtClean="0"/>
              <a:t>これは図の２の値のことで，</a:t>
            </a:r>
            <a:r>
              <a:rPr kumimoji="1" lang="en-US" altLang="ja-JP" dirty="0" smtClean="0"/>
              <a:t>Predict</a:t>
            </a:r>
            <a:r>
              <a:rPr kumimoji="1" lang="ja-JP" altLang="en-US" dirty="0" smtClean="0"/>
              <a:t>と呼ぶことにします．</a:t>
            </a:r>
            <a:endParaRPr kumimoji="1" lang="en-US" altLang="ja-JP" dirty="0" smtClean="0"/>
          </a:p>
          <a:p>
            <a:endParaRPr kumimoji="1" lang="en-US" altLang="ja-JP" dirty="0" smtClean="0"/>
          </a:p>
          <a:p>
            <a:r>
              <a:rPr kumimoji="1" lang="ja-JP" altLang="en-US" dirty="0" smtClean="0"/>
              <a:t>これらの値を用いて，予測できる割合</a:t>
            </a:r>
            <a:r>
              <a:rPr kumimoji="1" lang="en-US" altLang="ja-JP" dirty="0" smtClean="0"/>
              <a:t>R</a:t>
            </a:r>
            <a:r>
              <a:rPr kumimoji="1" lang="ja-JP" altLang="en-US" dirty="0" smtClean="0"/>
              <a:t>をこの式のように定義しました．</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10</a:t>
            </a:fld>
            <a:endParaRPr kumimoji="1" lang="ja-JP" altLang="en-US"/>
          </a:p>
        </p:txBody>
      </p:sp>
    </p:spTree>
    <p:extLst>
      <p:ext uri="{BB962C8B-B14F-4D97-AF65-F5344CB8AC3E}">
        <p14:creationId xmlns:p14="http://schemas.microsoft.com/office/powerpoint/2010/main" val="34895646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次に評価実験の結果です．</a:t>
            </a:r>
            <a:endParaRPr kumimoji="1" lang="en-US" altLang="ja-JP" dirty="0" smtClean="0"/>
          </a:p>
          <a:p>
            <a:endParaRPr kumimoji="1" lang="en-US" altLang="ja-JP" dirty="0" smtClean="0"/>
          </a:p>
          <a:p>
            <a:r>
              <a:rPr kumimoji="1" lang="ja-JP" altLang="en-US" dirty="0" smtClean="0"/>
              <a:t>クラスごとに</a:t>
            </a:r>
            <a:r>
              <a:rPr kumimoji="1" lang="en-US" altLang="ja-JP" dirty="0" smtClean="0"/>
              <a:t>Trace</a:t>
            </a:r>
            <a:r>
              <a:rPr kumimoji="1" lang="ja-JP" altLang="en-US" dirty="0" smtClean="0"/>
              <a:t>と</a:t>
            </a:r>
            <a:r>
              <a:rPr kumimoji="1" lang="en-US" altLang="ja-JP" dirty="0" smtClean="0"/>
              <a:t>Predict</a:t>
            </a:r>
            <a:r>
              <a:rPr kumimoji="1" lang="ja-JP" altLang="en-US" dirty="0" smtClean="0"/>
              <a:t>の平均値を求め</a:t>
            </a:r>
            <a:r>
              <a:rPr kumimoji="1" lang="en-US" altLang="ja-JP" dirty="0" smtClean="0"/>
              <a:t>R</a:t>
            </a:r>
            <a:r>
              <a:rPr kumimoji="1" lang="ja-JP" altLang="en-US" dirty="0" smtClean="0"/>
              <a:t>を計算しました．</a:t>
            </a:r>
            <a:endParaRPr kumimoji="1" lang="en-US" altLang="ja-JP" dirty="0" smtClean="0"/>
          </a:p>
          <a:p>
            <a:r>
              <a:rPr kumimoji="1" lang="ja-JP" altLang="en-US" dirty="0" smtClean="0"/>
              <a:t>グラフは</a:t>
            </a:r>
            <a:r>
              <a:rPr kumimoji="1" lang="en-US" altLang="ja-JP" dirty="0" smtClean="0"/>
              <a:t>R</a:t>
            </a:r>
            <a:r>
              <a:rPr kumimoji="1" lang="ja-JP" altLang="en-US" dirty="0" smtClean="0"/>
              <a:t>の値の順にクラスを並べたものです．</a:t>
            </a:r>
            <a:endParaRPr kumimoji="1" lang="en-US" altLang="ja-JP" dirty="0" smtClean="0"/>
          </a:p>
          <a:p>
            <a:endParaRPr kumimoji="1" lang="en-US" altLang="ja-JP" dirty="0" smtClean="0"/>
          </a:p>
          <a:p>
            <a:r>
              <a:rPr kumimoji="1" lang="ja-JP" altLang="en-US" dirty="0" smtClean="0"/>
              <a:t>約６６％のクラスで</a:t>
            </a:r>
            <a:r>
              <a:rPr kumimoji="1" lang="en-US" altLang="ja-JP" dirty="0" smtClean="0"/>
              <a:t>R=1</a:t>
            </a:r>
            <a:r>
              <a:rPr kumimoji="1" lang="ja-JP" altLang="en-US" dirty="0" smtClean="0"/>
              <a:t>となりました．</a:t>
            </a:r>
            <a:endParaRPr kumimoji="1" lang="en-US" altLang="ja-JP" dirty="0" smtClean="0"/>
          </a:p>
          <a:p>
            <a:r>
              <a:rPr kumimoji="1" lang="ja-JP" altLang="en-US" dirty="0" smtClean="0"/>
              <a:t>このクラスではオブジェクトの振舞いがただ</a:t>
            </a:r>
            <a:r>
              <a:rPr kumimoji="1" lang="en-US" altLang="ja-JP" dirty="0" smtClean="0"/>
              <a:t>1</a:t>
            </a:r>
            <a:r>
              <a:rPr kumimoji="1" lang="ja-JP" altLang="en-US" dirty="0" smtClean="0"/>
              <a:t>種類となります．</a:t>
            </a:r>
            <a:endParaRPr kumimoji="1" lang="en-US" altLang="ja-JP" dirty="0" smtClean="0"/>
          </a:p>
          <a:p>
            <a:r>
              <a:rPr kumimoji="1" lang="ja-JP" altLang="en-US" dirty="0" smtClean="0"/>
              <a:t>つまり分析したいオブジェクトを特定するまでもなく，予測の必要のないクラスです．</a:t>
            </a:r>
            <a:endParaRPr kumimoji="1" lang="en-US" altLang="ja-JP" dirty="0" smtClean="0"/>
          </a:p>
          <a:p>
            <a:endParaRPr kumimoji="1" lang="en-US" altLang="ja-JP" dirty="0" smtClean="0"/>
          </a:p>
          <a:p>
            <a:r>
              <a:rPr kumimoji="1" lang="ja-JP" altLang="en-US" dirty="0" smtClean="0"/>
              <a:t>次に約２４％のクラスが０＜</a:t>
            </a:r>
            <a:r>
              <a:rPr kumimoji="1" lang="en-US" altLang="ja-JP" dirty="0" smtClean="0"/>
              <a:t>R</a:t>
            </a:r>
            <a:r>
              <a:rPr kumimoji="1" lang="ja-JP" altLang="en-US" dirty="0" smtClean="0"/>
              <a:t>＜１となりました．</a:t>
            </a:r>
            <a:endParaRPr kumimoji="1" lang="en-US" altLang="ja-JP" dirty="0" smtClean="0"/>
          </a:p>
          <a:p>
            <a:r>
              <a:rPr kumimoji="1" lang="ja-JP" altLang="en-US" dirty="0" smtClean="0"/>
              <a:t>これらのクラスでは振舞いの一致するオートマトンを探すために１つ以上の命令呼び出しが必要です．</a:t>
            </a:r>
            <a:endParaRPr kumimoji="1" lang="en-US" altLang="ja-JP" dirty="0" smtClean="0"/>
          </a:p>
          <a:p>
            <a:r>
              <a:rPr kumimoji="1" lang="ja-JP" altLang="en-US" dirty="0" smtClean="0"/>
              <a:t>また，１つ以上の命令呼出しを予測できます．</a:t>
            </a:r>
            <a:endParaRPr kumimoji="1" lang="en-US" altLang="ja-JP" dirty="0" smtClean="0"/>
          </a:p>
          <a:p>
            <a:endParaRPr kumimoji="1" lang="en-US" altLang="ja-JP" dirty="0" smtClean="0"/>
          </a:p>
          <a:p>
            <a:r>
              <a:rPr kumimoji="1" lang="ja-JP" altLang="en-US" dirty="0" smtClean="0"/>
              <a:t>そして約１０％のクラスで</a:t>
            </a:r>
            <a:r>
              <a:rPr kumimoji="1" lang="en-US" altLang="ja-JP" dirty="0" smtClean="0"/>
              <a:t>R=0</a:t>
            </a:r>
            <a:r>
              <a:rPr kumimoji="1" lang="ja-JP" altLang="en-US" dirty="0" smtClean="0"/>
              <a:t>となりました．</a:t>
            </a:r>
            <a:endParaRPr kumimoji="1" lang="en-US" altLang="ja-JP" dirty="0" smtClean="0"/>
          </a:p>
          <a:p>
            <a:r>
              <a:rPr kumimoji="1" lang="ja-JP" altLang="en-US" dirty="0" smtClean="0"/>
              <a:t>これらのクラスでは予測できる命令呼出しがありません．</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11</a:t>
            </a:fld>
            <a:endParaRPr kumimoji="1" lang="ja-JP" altLang="en-US"/>
          </a:p>
        </p:txBody>
      </p:sp>
    </p:spTree>
    <p:extLst>
      <p:ext uri="{BB962C8B-B14F-4D97-AF65-F5344CB8AC3E}">
        <p14:creationId xmlns:p14="http://schemas.microsoft.com/office/powerpoint/2010/main" val="27414692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13</a:t>
            </a:fld>
            <a:endParaRPr kumimoji="1" lang="ja-JP" altLang="en-US"/>
          </a:p>
        </p:txBody>
      </p:sp>
    </p:spTree>
    <p:extLst>
      <p:ext uri="{BB962C8B-B14F-4D97-AF65-F5344CB8AC3E}">
        <p14:creationId xmlns:p14="http://schemas.microsoft.com/office/powerpoint/2010/main" val="2139139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オブジェクト指向プログラムは，</a:t>
            </a:r>
            <a:endParaRPr kumimoji="1" lang="en-US" altLang="ja-JP" dirty="0" smtClean="0"/>
          </a:p>
          <a:p>
            <a:r>
              <a:rPr kumimoji="1" lang="ja-JP" altLang="en-US" dirty="0" smtClean="0"/>
              <a:t>多数のオブジェクト間の相互作用により動作するプログラムです．</a:t>
            </a:r>
            <a:endParaRPr kumimoji="1" lang="en-US" altLang="ja-JP" dirty="0" smtClean="0"/>
          </a:p>
          <a:p>
            <a:r>
              <a:rPr kumimoji="1" lang="ja-JP" altLang="en-US" dirty="0" smtClean="0"/>
              <a:t>オブジェクトとは，プログラムの実行時にメモリ上に生成され，</a:t>
            </a:r>
            <a:endParaRPr kumimoji="1" lang="en-US" altLang="ja-JP" dirty="0" smtClean="0"/>
          </a:p>
          <a:p>
            <a:r>
              <a:rPr kumimoji="1" lang="ja-JP" altLang="en-US" dirty="0" smtClean="0"/>
              <a:t>外部からのメソッド呼出しに応じて機能を実行する部品単位です．</a:t>
            </a:r>
            <a:endParaRPr kumimoji="1" lang="en-US" altLang="ja-JP" dirty="0" smtClean="0"/>
          </a:p>
          <a:p>
            <a:endParaRPr kumimoji="1" lang="en-US" altLang="ja-JP" dirty="0" smtClean="0"/>
          </a:p>
          <a:p>
            <a:r>
              <a:rPr kumimoji="1" lang="ja-JP" altLang="en-US" dirty="0" smtClean="0"/>
              <a:t>オブジェクト指向プログラムでは，プログラムの状態はオブジェクトの動作で決まります．</a:t>
            </a:r>
            <a:endParaRPr kumimoji="1" lang="en-US" altLang="ja-JP" dirty="0" smtClean="0"/>
          </a:p>
          <a:p>
            <a:r>
              <a:rPr kumimoji="1" lang="ja-JP" altLang="en-US" dirty="0" smtClean="0"/>
              <a:t>ある処理を理解するためには，</a:t>
            </a:r>
            <a:endParaRPr kumimoji="1" lang="en-US" altLang="ja-JP" dirty="0" smtClean="0"/>
          </a:p>
          <a:p>
            <a:r>
              <a:rPr kumimoji="1" lang="ja-JP" altLang="en-US" dirty="0" smtClean="0"/>
              <a:t>その処理に関連したオブジェクトを特定し，その振舞いを分析する必要があります．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1</a:t>
            </a:fld>
            <a:endParaRPr kumimoji="1" lang="ja-JP" altLang="en-US"/>
          </a:p>
        </p:txBody>
      </p:sp>
    </p:spTree>
    <p:extLst>
      <p:ext uri="{BB962C8B-B14F-4D97-AF65-F5344CB8AC3E}">
        <p14:creationId xmlns:p14="http://schemas.microsoft.com/office/powerpoint/2010/main" val="947521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そこで興味のあるプログラムの動作に対応するオブジェクトを詳しく調査したいとき，</a:t>
            </a:r>
            <a:endParaRPr kumimoji="1" lang="en-US" altLang="ja-JP" dirty="0" smtClean="0"/>
          </a:p>
          <a:p>
            <a:r>
              <a:rPr kumimoji="1" lang="ja-JP" altLang="en-US" dirty="0" smtClean="0"/>
              <a:t>そのオブジェクトの詳細な振舞いを理解するためには，</a:t>
            </a:r>
            <a:endParaRPr kumimoji="1" lang="en-US" altLang="ja-JP" dirty="0" smtClean="0"/>
          </a:p>
          <a:p>
            <a:r>
              <a:rPr kumimoji="1" lang="ja-JP" altLang="en-US" dirty="0" smtClean="0"/>
              <a:t>機能を実行する途中のオブジェクトの動作を知ることが求められます．</a:t>
            </a:r>
            <a:endParaRPr kumimoji="1" lang="en-US" altLang="ja-JP" dirty="0" smtClean="0"/>
          </a:p>
          <a:p>
            <a:endParaRPr kumimoji="1" lang="en-US" altLang="ja-JP" dirty="0" smtClean="0"/>
          </a:p>
          <a:p>
            <a:r>
              <a:rPr kumimoji="1" lang="ja-JP" altLang="en-US" dirty="0" smtClean="0"/>
              <a:t>それを行うためには，</a:t>
            </a:r>
            <a:endParaRPr kumimoji="1" lang="en-US" altLang="ja-JP" dirty="0" smtClean="0"/>
          </a:p>
          <a:p>
            <a:r>
              <a:rPr kumimoji="1" lang="ja-JP" altLang="en-US" dirty="0" smtClean="0"/>
              <a:t>プログラムの実行中に，</a:t>
            </a:r>
            <a:endParaRPr kumimoji="1" lang="en-US" altLang="ja-JP" dirty="0" smtClean="0"/>
          </a:p>
          <a:p>
            <a:r>
              <a:rPr kumimoji="1" lang="ja-JP" altLang="en-US" dirty="0" smtClean="0"/>
              <a:t>分析したいオブジェトを，興味のある動作を行うよりも前に特定しなくてはなりません．</a:t>
            </a:r>
            <a:endParaRPr kumimoji="1" lang="en-US" altLang="ja-JP" dirty="0" smtClean="0"/>
          </a:p>
          <a:p>
            <a:r>
              <a:rPr kumimoji="1" lang="ja-JP" altLang="en-US" dirty="0" smtClean="0"/>
              <a:t>しかし，オブジェクト指向プログラムの実行では多数のオブジェクトが生成されるため，</a:t>
            </a:r>
            <a:endParaRPr kumimoji="1" lang="en-US" altLang="ja-JP" dirty="0" smtClean="0"/>
          </a:p>
          <a:p>
            <a:r>
              <a:rPr kumimoji="1" lang="ja-JP" altLang="en-US" dirty="0" smtClean="0"/>
              <a:t>オブジェクトを特定することは容易ではありません．</a:t>
            </a:r>
            <a:endParaRPr kumimoji="1" lang="en-US" altLang="ja-JP" dirty="0" smtClean="0"/>
          </a:p>
          <a:p>
            <a:endParaRPr kumimoji="1" lang="en-US" altLang="ja-JP" dirty="0" smtClean="0"/>
          </a:p>
          <a:p>
            <a:r>
              <a:rPr kumimoji="1" lang="ja-JP" altLang="en-US" dirty="0" smtClean="0"/>
              <a:t>図のプログラムはスタックを利用したプログラムの例であるが，</a:t>
            </a:r>
            <a:endParaRPr kumimoji="1" lang="en-US" altLang="ja-JP" dirty="0" smtClean="0"/>
          </a:p>
          <a:p>
            <a:r>
              <a:rPr kumimoji="1" lang="ja-JP" altLang="en-US" dirty="0" smtClean="0"/>
              <a:t>スタッククラスのオブジェクトが生成されたところでプログラムを一時停止し，</a:t>
            </a:r>
            <a:endParaRPr kumimoji="1" lang="en-US" altLang="ja-JP" dirty="0" smtClean="0"/>
          </a:p>
          <a:p>
            <a:r>
              <a:rPr kumimoji="1" lang="ja-JP" altLang="en-US" dirty="0" smtClean="0"/>
              <a:t>そのスタックがこれからどのような振舞いをするかがわかれば，</a:t>
            </a:r>
            <a:endParaRPr kumimoji="1" lang="en-US" altLang="ja-JP" dirty="0" smtClean="0"/>
          </a:p>
          <a:p>
            <a:r>
              <a:rPr kumimoji="1" lang="ja-JP" altLang="en-US" dirty="0" smtClean="0"/>
              <a:t>そのスタックオブジェクトが分析したいオブジェクトかどうかが判断できます．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2</a:t>
            </a:fld>
            <a:endParaRPr kumimoji="1" lang="ja-JP" altLang="en-US"/>
          </a:p>
        </p:txBody>
      </p:sp>
    </p:spTree>
    <p:extLst>
      <p:ext uri="{BB962C8B-B14F-4D97-AF65-F5344CB8AC3E}">
        <p14:creationId xmlns:p14="http://schemas.microsoft.com/office/powerpoint/2010/main" val="3083024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そこで私の研究では，</a:t>
            </a:r>
            <a:endParaRPr kumimoji="1" lang="en-US" altLang="ja-JP" dirty="0" smtClean="0"/>
          </a:p>
          <a:p>
            <a:r>
              <a:rPr kumimoji="1" lang="en-US" altLang="ja-JP" dirty="0" smtClean="0"/>
              <a:t>1</a:t>
            </a:r>
            <a:r>
              <a:rPr kumimoji="1" lang="ja-JP" altLang="en-US" dirty="0" smtClean="0"/>
              <a:t>度実行したプログラムのオブジェクトの振舞いに基づいて，</a:t>
            </a:r>
            <a:endParaRPr kumimoji="1" lang="en-US" altLang="ja-JP" dirty="0" smtClean="0"/>
          </a:p>
          <a:p>
            <a:r>
              <a:rPr kumimoji="1" lang="ja-JP" altLang="en-US" dirty="0" smtClean="0"/>
              <a:t>次の実行における各オブジェクトの振舞いを予測する手法を提案します．</a:t>
            </a:r>
            <a:endParaRPr kumimoji="1" lang="en-US" altLang="ja-JP" dirty="0" smtClean="0"/>
          </a:p>
          <a:p>
            <a:endParaRPr kumimoji="1" lang="en-US" altLang="ja-JP" dirty="0" smtClean="0"/>
          </a:p>
          <a:p>
            <a:r>
              <a:rPr kumimoji="1" lang="ja-JP" altLang="en-US" dirty="0" smtClean="0"/>
              <a:t>プログラムの</a:t>
            </a:r>
            <a:r>
              <a:rPr kumimoji="1" lang="en-US" altLang="ja-JP" dirty="0" smtClean="0"/>
              <a:t>2</a:t>
            </a:r>
            <a:r>
              <a:rPr kumimoji="1" lang="ja-JP" altLang="en-US" dirty="0" smtClean="0"/>
              <a:t>回の実行は，ほぼ同じ動作をすると仮定します．</a:t>
            </a:r>
            <a:endParaRPr kumimoji="1" lang="en-US" altLang="ja-JP" dirty="0" smtClean="0"/>
          </a:p>
          <a:p>
            <a:endParaRPr kumimoji="1" lang="en-US" altLang="ja-JP" dirty="0" smtClean="0"/>
          </a:p>
          <a:p>
            <a:r>
              <a:rPr kumimoji="1" lang="ja-JP" altLang="en-US" dirty="0" smtClean="0"/>
              <a:t>提案する手法では，まずオブジェクトの振舞いの事例を取得します．</a:t>
            </a:r>
            <a:endParaRPr kumimoji="1" lang="en-US" altLang="ja-JP" dirty="0" smtClean="0"/>
          </a:p>
          <a:p>
            <a:r>
              <a:rPr kumimoji="1" lang="ja-JP" altLang="en-US" dirty="0" smtClean="0"/>
              <a:t>プログラムを実行し，実行記録をとり，それを使ってオブジェクトの振舞いをオートマトンとして表現します．</a:t>
            </a:r>
            <a:endParaRPr kumimoji="1" lang="en-US" altLang="ja-JP" dirty="0" smtClean="0"/>
          </a:p>
          <a:p>
            <a:endParaRPr kumimoji="1" lang="en-US" altLang="ja-JP" dirty="0" smtClean="0"/>
          </a:p>
          <a:p>
            <a:r>
              <a:rPr kumimoji="1" lang="ja-JP" altLang="en-US" dirty="0" smtClean="0"/>
              <a:t>もう一度プログラムを実行するときに，各オブジェクトに対して振舞いの一致する事例を探します．</a:t>
            </a:r>
            <a:endParaRPr kumimoji="1" lang="en-US" altLang="ja-JP" dirty="0" smtClean="0"/>
          </a:p>
          <a:p>
            <a:r>
              <a:rPr kumimoji="1" lang="ja-JP" altLang="en-US" dirty="0" smtClean="0"/>
              <a:t>そしてその事例を用いてオブジェクトの振舞いを予測します．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4</a:t>
            </a:fld>
            <a:endParaRPr kumimoji="1" lang="ja-JP" altLang="en-US"/>
          </a:p>
        </p:txBody>
      </p:sp>
    </p:spTree>
    <p:extLst>
      <p:ext uri="{BB962C8B-B14F-4D97-AF65-F5344CB8AC3E}">
        <p14:creationId xmlns:p14="http://schemas.microsoft.com/office/powerpoint/2010/main" val="34217463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次に手法の具体的な説明に入ります．</a:t>
            </a:r>
            <a:endParaRPr kumimoji="1" lang="en-US" altLang="ja-JP" dirty="0" smtClean="0"/>
          </a:p>
          <a:p>
            <a:endParaRPr kumimoji="1" lang="en-US" altLang="ja-JP" dirty="0" smtClean="0"/>
          </a:p>
          <a:p>
            <a:r>
              <a:rPr kumimoji="1" lang="ja-JP" altLang="en-US" dirty="0" smtClean="0"/>
              <a:t>まず実行履歴の取得についてです．</a:t>
            </a:r>
            <a:endParaRPr kumimoji="1" lang="en-US" altLang="ja-JP" dirty="0" smtClean="0"/>
          </a:p>
          <a:p>
            <a:r>
              <a:rPr kumimoji="1" lang="en-US" altLang="ja-JP" dirty="0" smtClean="0"/>
              <a:t>1</a:t>
            </a:r>
            <a:r>
              <a:rPr kumimoji="1" lang="ja-JP" altLang="en-US" dirty="0" smtClean="0"/>
              <a:t>度プログラムを実行し，</a:t>
            </a:r>
            <a:endParaRPr kumimoji="1" lang="en-US" altLang="ja-JP" dirty="0" smtClean="0"/>
          </a:p>
          <a:p>
            <a:r>
              <a:rPr kumimoji="1" lang="ja-JP" altLang="en-US" dirty="0" smtClean="0"/>
              <a:t>オブジェクトごとに実行されたメソッド呼出し命令と，そのソースコードでの位置を取得します．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5</a:t>
            </a:fld>
            <a:endParaRPr kumimoji="1" lang="ja-JP" altLang="en-US"/>
          </a:p>
        </p:txBody>
      </p:sp>
    </p:spTree>
    <p:extLst>
      <p:ext uri="{BB962C8B-B14F-4D97-AF65-F5344CB8AC3E}">
        <p14:creationId xmlns:p14="http://schemas.microsoft.com/office/powerpoint/2010/main" val="35013735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200" b="0" i="0" u="none" strike="noStrike" kern="1200" baseline="0" dirty="0" err="1" smtClean="0">
                <a:solidFill>
                  <a:schemeClr val="tx1"/>
                </a:solidFill>
                <a:latin typeface="+mn-lt"/>
                <a:ea typeface="+mn-ea"/>
                <a:cs typeface="+mn-cs"/>
              </a:rPr>
              <a:t>Jochen</a:t>
            </a:r>
            <a:r>
              <a:rPr kumimoji="1" lang="en-US" altLang="ja-JP" sz="1200" b="0" i="0" u="none" strike="noStrike" kern="1200" baseline="0" dirty="0" smtClean="0">
                <a:solidFill>
                  <a:schemeClr val="tx1"/>
                </a:solidFill>
                <a:latin typeface="+mn-lt"/>
                <a:ea typeface="+mn-ea"/>
                <a:cs typeface="+mn-cs"/>
              </a:rPr>
              <a:t> </a:t>
            </a:r>
            <a:r>
              <a:rPr kumimoji="1" lang="en-US" altLang="ja-JP" sz="1200" b="0" i="0" u="none" strike="noStrike" kern="1200" baseline="0" dirty="0" err="1" smtClean="0">
                <a:solidFill>
                  <a:schemeClr val="tx1"/>
                </a:solidFill>
                <a:latin typeface="+mn-lt"/>
                <a:ea typeface="+mn-ea"/>
                <a:cs typeface="+mn-cs"/>
              </a:rPr>
              <a:t>Quante</a:t>
            </a:r>
            <a:r>
              <a:rPr kumimoji="1" lang="en-US" altLang="ja-JP" sz="1200" b="0" i="0" u="none" strike="noStrike" kern="1200" baseline="0" dirty="0" smtClean="0">
                <a:solidFill>
                  <a:schemeClr val="tx1"/>
                </a:solidFill>
                <a:latin typeface="+mn-lt"/>
                <a:ea typeface="+mn-ea"/>
                <a:cs typeface="+mn-cs"/>
              </a:rPr>
              <a:t> and Rainer </a:t>
            </a:r>
            <a:r>
              <a:rPr kumimoji="1" lang="en-US" altLang="ja-JP" sz="1200" b="0" i="0" u="none" strike="noStrike" kern="1200" baseline="0" dirty="0" err="1" smtClean="0">
                <a:solidFill>
                  <a:schemeClr val="tx1"/>
                </a:solidFill>
                <a:latin typeface="+mn-lt"/>
                <a:ea typeface="+mn-ea"/>
                <a:cs typeface="+mn-cs"/>
              </a:rPr>
              <a:t>Koschke</a:t>
            </a:r>
            <a:r>
              <a:rPr kumimoji="1" lang="en-US" altLang="ja-JP" sz="1200" b="0" i="0" u="none" strike="noStrike" kern="1200" baseline="0" dirty="0" smtClean="0">
                <a:solidFill>
                  <a:schemeClr val="tx1"/>
                </a:solidFill>
                <a:latin typeface="+mn-lt"/>
                <a:ea typeface="+mn-ea"/>
                <a:cs typeface="+mn-cs"/>
              </a:rPr>
              <a:t>. Dynamic object process graphs. </a:t>
            </a:r>
            <a:r>
              <a:rPr kumimoji="1" lang="en-US" altLang="ja-JP" sz="1200" b="0" i="1" u="none" strike="noStrike" kern="1200" baseline="0" dirty="0" smtClean="0">
                <a:solidFill>
                  <a:schemeClr val="tx1"/>
                </a:solidFill>
                <a:latin typeface="+mn-lt"/>
                <a:ea typeface="+mn-ea"/>
                <a:cs typeface="+mn-cs"/>
              </a:rPr>
              <a:t>J. Syst. </a:t>
            </a:r>
            <a:r>
              <a:rPr kumimoji="1" lang="en-US" altLang="ja-JP" sz="1200" b="0" i="1" u="none" strike="noStrike" kern="1200" baseline="0" dirty="0" err="1" smtClean="0">
                <a:solidFill>
                  <a:schemeClr val="tx1"/>
                </a:solidFill>
                <a:latin typeface="+mn-lt"/>
                <a:ea typeface="+mn-ea"/>
                <a:cs typeface="+mn-cs"/>
              </a:rPr>
              <a:t>Softw</a:t>
            </a:r>
            <a:r>
              <a:rPr kumimoji="1" lang="en-US" altLang="ja-JP" sz="1200" b="0" i="1" u="none" strike="noStrike" kern="1200" baseline="0" dirty="0" smtClean="0">
                <a:solidFill>
                  <a:schemeClr val="tx1"/>
                </a:solidFill>
                <a:latin typeface="+mn-lt"/>
                <a:ea typeface="+mn-ea"/>
                <a:cs typeface="+mn-cs"/>
              </a:rPr>
              <a:t>.</a:t>
            </a:r>
            <a:r>
              <a:rPr kumimoji="1" lang="en-US" altLang="ja-JP" sz="1200" b="0" i="0" u="none" strike="noStrike" kern="1200" baseline="0" dirty="0" smtClean="0">
                <a:solidFill>
                  <a:schemeClr val="tx1"/>
                </a:solidFill>
                <a:latin typeface="+mn-lt"/>
                <a:ea typeface="+mn-ea"/>
                <a:cs typeface="+mn-cs"/>
              </a:rPr>
              <a:t>,</a:t>
            </a:r>
          </a:p>
          <a:p>
            <a:r>
              <a:rPr kumimoji="1" lang="nl-NL" altLang="ja-JP" sz="1200" b="0" i="0" u="none" strike="noStrike" kern="1200" baseline="0" dirty="0" smtClean="0">
                <a:solidFill>
                  <a:schemeClr val="tx1"/>
                </a:solidFill>
                <a:latin typeface="+mn-lt"/>
                <a:ea typeface="+mn-ea"/>
                <a:cs typeface="+mn-cs"/>
              </a:rPr>
              <a:t>Vol. 81, pp. 481{501, April 2008.</a:t>
            </a:r>
          </a:p>
          <a:p>
            <a:endParaRPr kumimoji="1" lang="nl-NL" altLang="ja-JP" sz="1200" b="0" i="0" u="none" strike="noStrike" kern="1200" baseline="0" dirty="0" smtClean="0">
              <a:solidFill>
                <a:schemeClr val="tx1"/>
              </a:solidFill>
              <a:latin typeface="+mn-lt"/>
              <a:ea typeface="+mn-ea"/>
              <a:cs typeface="+mn-cs"/>
            </a:endParaRPr>
          </a:p>
          <a:p>
            <a:r>
              <a:rPr kumimoji="1" lang="ja-JP" altLang="en-US" dirty="0" smtClean="0"/>
              <a:t>次に実行履歴を用いて，</a:t>
            </a:r>
            <a:endParaRPr kumimoji="1" lang="en-US" altLang="ja-JP" dirty="0" smtClean="0"/>
          </a:p>
          <a:p>
            <a:r>
              <a:rPr kumimoji="1" lang="ja-JP" altLang="en-US" dirty="0" smtClean="0"/>
              <a:t>オブジェクトごとにオートマトンを作成します．</a:t>
            </a:r>
            <a:endParaRPr kumimoji="1" lang="en-US" altLang="ja-JP" dirty="0" smtClean="0"/>
          </a:p>
          <a:p>
            <a:r>
              <a:rPr kumimoji="1" lang="ja-JP" altLang="en-US" dirty="0" smtClean="0"/>
              <a:t>作成には</a:t>
            </a:r>
            <a:r>
              <a:rPr kumimoji="1" lang="en-US" altLang="ja-JP" dirty="0" smtClean="0"/>
              <a:t>Dynamic</a:t>
            </a:r>
            <a:r>
              <a:rPr kumimoji="1" lang="en-US" altLang="ja-JP" baseline="0" dirty="0" smtClean="0"/>
              <a:t> OPG</a:t>
            </a:r>
            <a:r>
              <a:rPr kumimoji="1" lang="ja-JP" altLang="en-US" baseline="0" dirty="0" smtClean="0"/>
              <a:t>を中間表現として用います．</a:t>
            </a:r>
            <a:endParaRPr kumimoji="1" lang="en-US" altLang="ja-JP" baseline="0" dirty="0" smtClean="0"/>
          </a:p>
          <a:p>
            <a:r>
              <a:rPr kumimoji="1" lang="ja-JP" altLang="en-US" baseline="0" dirty="0" smtClean="0"/>
              <a:t>これによりループによる繰り返しを右図のような形で表現できます．</a:t>
            </a:r>
            <a:endParaRPr kumimoji="1" lang="en-US" altLang="ja-JP" baseline="0" dirty="0" smtClean="0"/>
          </a:p>
          <a:p>
            <a:endParaRPr kumimoji="1" lang="en-US" altLang="ja-JP" baseline="0" dirty="0"/>
          </a:p>
          <a:p>
            <a:r>
              <a:rPr kumimoji="1" lang="ja-JP" altLang="en-US" baseline="0" dirty="0" smtClean="0"/>
              <a:t>作成するオートマトンはオブジェクトの生成命令，メソッド呼出し命令を入力として状態遷移します．</a:t>
            </a:r>
            <a:endParaRPr kumimoji="1" lang="en-US" altLang="ja-JP" baseline="0" dirty="0" smtClean="0"/>
          </a:p>
          <a:p>
            <a:r>
              <a:rPr kumimoji="1" lang="ja-JP" altLang="en-US" baseline="0" dirty="0" smtClean="0"/>
              <a:t>複数のオブジェクトが同じ振舞いをする場合，１つのオートマトンにまとめます．</a:t>
            </a:r>
            <a:endParaRPr kumimoji="1" lang="en-US" altLang="ja-JP" baseline="0" dirty="0" smtClean="0"/>
          </a:p>
          <a:p>
            <a:endParaRPr kumimoji="1" lang="en-US" altLang="ja-JP" baseline="0" dirty="0" smtClean="0"/>
          </a:p>
          <a:p>
            <a:r>
              <a:rPr kumimoji="1" lang="ja-JP" altLang="en-US" baseline="0" dirty="0" smtClean="0"/>
              <a:t>このオートマトンがオブジェクトの振舞いの事例となります．</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6</a:t>
            </a:fld>
            <a:endParaRPr kumimoji="1" lang="ja-JP" altLang="en-US"/>
          </a:p>
        </p:txBody>
      </p:sp>
    </p:spTree>
    <p:extLst>
      <p:ext uri="{BB962C8B-B14F-4D97-AF65-F5344CB8AC3E}">
        <p14:creationId xmlns:p14="http://schemas.microsoft.com/office/powerpoint/2010/main" val="2171726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次に，振舞いの一致する事例を探す方法についてです．</a:t>
            </a:r>
            <a:endParaRPr kumimoji="1" lang="en-US" altLang="ja-JP" dirty="0" smtClean="0"/>
          </a:p>
          <a:p>
            <a:endParaRPr kumimoji="1" lang="en-US" altLang="ja-JP" dirty="0" smtClean="0"/>
          </a:p>
          <a:p>
            <a:r>
              <a:rPr kumimoji="1" lang="ja-JP" altLang="en-US" dirty="0" smtClean="0"/>
              <a:t>もう</a:t>
            </a:r>
            <a:r>
              <a:rPr kumimoji="1" lang="en-US" altLang="ja-JP" dirty="0" smtClean="0"/>
              <a:t>1</a:t>
            </a:r>
            <a:r>
              <a:rPr kumimoji="1" lang="ja-JP" altLang="en-US" dirty="0" smtClean="0"/>
              <a:t>度プログラムを実行します．</a:t>
            </a:r>
            <a:endParaRPr kumimoji="1" lang="en-US" altLang="ja-JP" dirty="0" smtClean="0"/>
          </a:p>
          <a:p>
            <a:r>
              <a:rPr kumimoji="1" lang="ja-JP" altLang="en-US" dirty="0" smtClean="0"/>
              <a:t>オブジェクトの生成命令とメソッド呼出し命令を取得しながら実行します．</a:t>
            </a:r>
            <a:endParaRPr kumimoji="1" lang="en-US" altLang="ja-JP" dirty="0" smtClean="0"/>
          </a:p>
          <a:p>
            <a:endParaRPr kumimoji="1" lang="en-US" altLang="ja-JP" dirty="0" smtClean="0"/>
          </a:p>
          <a:p>
            <a:r>
              <a:rPr kumimoji="1" lang="ja-JP" altLang="en-US" dirty="0" smtClean="0"/>
              <a:t>実行中に現れた各オブジェクトについて，振舞いが一致する事例を探します．</a:t>
            </a:r>
            <a:endParaRPr kumimoji="1" lang="en-US" altLang="ja-JP" dirty="0" smtClean="0"/>
          </a:p>
          <a:p>
            <a:r>
              <a:rPr kumimoji="1" lang="ja-JP" altLang="en-US" dirty="0" smtClean="0"/>
              <a:t>オブジェクトが出現した時点では，そのオブジェクトと同じクラスの事例のオートマトン全てを候補とします．</a:t>
            </a:r>
            <a:endParaRPr kumimoji="1" lang="en-US" altLang="ja-JP" dirty="0" smtClean="0"/>
          </a:p>
          <a:p>
            <a:endParaRPr kumimoji="1" lang="en-US" altLang="ja-JP" dirty="0" smtClean="0"/>
          </a:p>
          <a:p>
            <a:r>
              <a:rPr kumimoji="1" lang="ja-JP" altLang="en-US" dirty="0" smtClean="0"/>
              <a:t>実行中に得られたオブジェクトに対しても命令を，候補のオートマトンへの入力として与えます．</a:t>
            </a:r>
            <a:endParaRPr kumimoji="1" lang="en-US" altLang="ja-JP" dirty="0" smtClean="0"/>
          </a:p>
          <a:p>
            <a:endParaRPr kumimoji="1" lang="en-US" altLang="ja-JP" dirty="0" smtClean="0"/>
          </a:p>
          <a:p>
            <a:r>
              <a:rPr kumimoji="1" lang="ja-JP" altLang="en-US" dirty="0" smtClean="0"/>
              <a:t>状態遷移できないオートマトンがあればそれを候補から外します．</a:t>
            </a:r>
            <a:endParaRPr kumimoji="1" lang="en-US" altLang="ja-JP" dirty="0" smtClean="0"/>
          </a:p>
          <a:p>
            <a:endParaRPr kumimoji="1" lang="en-US" altLang="ja-JP" dirty="0" smtClean="0"/>
          </a:p>
          <a:p>
            <a:r>
              <a:rPr kumimoji="1" lang="ja-JP" altLang="en-US" dirty="0" smtClean="0"/>
              <a:t>候補が１つになったとき，それを振舞いの一致するオートマトンと決定します．</a:t>
            </a:r>
            <a:endParaRPr kumimoji="1" lang="ja-JP" altLang="en-US" dirty="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7</a:t>
            </a:fld>
            <a:endParaRPr kumimoji="1" lang="ja-JP" altLang="en-US"/>
          </a:p>
        </p:txBody>
      </p:sp>
    </p:spTree>
    <p:extLst>
      <p:ext uri="{BB962C8B-B14F-4D97-AF65-F5344CB8AC3E}">
        <p14:creationId xmlns:p14="http://schemas.microsoft.com/office/powerpoint/2010/main" val="706121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振舞いが一致する事例のオートマトンが決定すると，</a:t>
            </a:r>
            <a:endParaRPr kumimoji="1" lang="en-US" altLang="ja-JP" dirty="0" smtClean="0"/>
          </a:p>
          <a:p>
            <a:r>
              <a:rPr kumimoji="1" lang="ja-JP" altLang="en-US" dirty="0" smtClean="0"/>
              <a:t>その時点での状態から受理状態までの振舞いが予測される振舞いとなります．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8</a:t>
            </a:fld>
            <a:endParaRPr kumimoji="1" lang="ja-JP" altLang="en-US"/>
          </a:p>
        </p:txBody>
      </p:sp>
    </p:spTree>
    <p:extLst>
      <p:ext uri="{BB962C8B-B14F-4D97-AF65-F5344CB8AC3E}">
        <p14:creationId xmlns:p14="http://schemas.microsoft.com/office/powerpoint/2010/main" val="737289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次に評価実験についてです．</a:t>
            </a:r>
            <a:endParaRPr kumimoji="1" lang="en-US" altLang="ja-JP" dirty="0" smtClean="0"/>
          </a:p>
          <a:p>
            <a:r>
              <a:rPr kumimoji="1" lang="ja-JP" altLang="en-US" dirty="0" smtClean="0"/>
              <a:t>この手法を評価する実験を行いました．</a:t>
            </a:r>
            <a:endParaRPr kumimoji="1" lang="en-US" altLang="ja-JP" dirty="0" smtClean="0"/>
          </a:p>
          <a:p>
            <a:r>
              <a:rPr kumimoji="1" lang="ja-JP" altLang="en-US" dirty="0" smtClean="0"/>
              <a:t>実験ではオブジェクトの動作をどの程度予測できるかを調査しました．</a:t>
            </a:r>
            <a:endParaRPr kumimoji="1" lang="en-US" altLang="ja-JP" dirty="0" smtClean="0"/>
          </a:p>
          <a:p>
            <a:endParaRPr kumimoji="1" lang="en-US" altLang="ja-JP" dirty="0" smtClean="0"/>
          </a:p>
          <a:p>
            <a:r>
              <a:rPr kumimoji="1" lang="en-US" altLang="ja-JP" dirty="0" err="1" smtClean="0"/>
              <a:t>DaCapo</a:t>
            </a:r>
            <a:r>
              <a:rPr kumimoji="1" lang="ja-JP" altLang="en-US" dirty="0" smtClean="0"/>
              <a:t>ベンチマークに収録されたプログラムのうち５つを対象として用いました．</a:t>
            </a:r>
            <a:endParaRPr kumimoji="1" lang="en-US" altLang="ja-JP" dirty="0" smtClean="0"/>
          </a:p>
          <a:p>
            <a:endParaRPr kumimoji="1" lang="en-US" altLang="ja-JP" dirty="0" smtClean="0"/>
          </a:p>
          <a:p>
            <a:r>
              <a:rPr kumimoji="1" lang="ja-JP" altLang="en-US" dirty="0" smtClean="0"/>
              <a:t>実験ではまず，既存ツールの</a:t>
            </a:r>
            <a:r>
              <a:rPr kumimoji="1" lang="en-US" altLang="ja-JP" dirty="0" err="1" smtClean="0"/>
              <a:t>Amida</a:t>
            </a:r>
            <a:r>
              <a:rPr kumimoji="1" lang="ja-JP" altLang="en-US" dirty="0" smtClean="0"/>
              <a:t>を使用してオブジェクトごとの実行履歴を取得し，</a:t>
            </a:r>
            <a:endParaRPr kumimoji="1" lang="en-US" altLang="ja-JP" dirty="0" smtClean="0"/>
          </a:p>
          <a:p>
            <a:r>
              <a:rPr kumimoji="1" lang="ja-JP" altLang="en-US" dirty="0" smtClean="0"/>
              <a:t>作成したツールでオートマトンを取得し，</a:t>
            </a:r>
            <a:endParaRPr kumimoji="1" lang="en-US" altLang="ja-JP" dirty="0" smtClean="0"/>
          </a:p>
          <a:p>
            <a:r>
              <a:rPr kumimoji="1" lang="ja-JP" altLang="en-US" dirty="0" smtClean="0"/>
              <a:t>そしてオートマトンを調査しました．</a:t>
            </a:r>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03DC2E48-6E52-4F4F-BA49-FCFBF3FC97B8}" type="slidenum">
              <a:rPr kumimoji="1" lang="ja-JP" altLang="en-US" smtClean="0"/>
              <a:t>9</a:t>
            </a:fld>
            <a:endParaRPr kumimoji="1" lang="ja-JP" altLang="en-US"/>
          </a:p>
        </p:txBody>
      </p:sp>
    </p:spTree>
    <p:extLst>
      <p:ext uri="{BB962C8B-B14F-4D97-AF65-F5344CB8AC3E}">
        <p14:creationId xmlns:p14="http://schemas.microsoft.com/office/powerpoint/2010/main" val="147507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マスター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マスター サブタイトルの書式設定</a:t>
            </a:r>
            <a:endParaRPr kumimoji="0" lang="en-US"/>
          </a:p>
        </p:txBody>
      </p:sp>
      <p:sp>
        <p:nvSpPr>
          <p:cNvPr id="28" name="日付プレースホルダー 27"/>
          <p:cNvSpPr>
            <a:spLocks noGrp="1"/>
          </p:cNvSpPr>
          <p:nvPr>
            <p:ph type="dt" sz="half" idx="10"/>
          </p:nvPr>
        </p:nvSpPr>
        <p:spPr>
          <a:xfrm>
            <a:off x="6400800" y="6355080"/>
            <a:ext cx="2286000" cy="365760"/>
          </a:xfrm>
        </p:spPr>
        <p:txBody>
          <a:bodyPr/>
          <a:lstStyle>
            <a:lvl1pPr>
              <a:defRPr sz="1400"/>
            </a:lvl1pPr>
          </a:lstStyle>
          <a:p>
            <a:fld id="{7F82FB43-1FCC-4333-A8E9-9A51F46EEB19}" type="datetime1">
              <a:rPr kumimoji="1" lang="ja-JP" altLang="en-US" smtClean="0"/>
              <a:t>2012/2/28</a:t>
            </a:fld>
            <a:endParaRPr kumimoji="1" lang="ja-JP" altLang="en-US"/>
          </a:p>
        </p:txBody>
      </p:sp>
      <p:sp>
        <p:nvSpPr>
          <p:cNvPr id="17" name="フッター プレースホルダー 16"/>
          <p:cNvSpPr>
            <a:spLocks noGrp="1"/>
          </p:cNvSpPr>
          <p:nvPr>
            <p:ph type="ftr" sz="quarter" idx="11"/>
          </p:nvPr>
        </p:nvSpPr>
        <p:spPr>
          <a:xfrm>
            <a:off x="2898648" y="6355080"/>
            <a:ext cx="3474720" cy="365760"/>
          </a:xfrm>
        </p:spPr>
        <p:txBody>
          <a:bodyPr/>
          <a:lstStyle/>
          <a:p>
            <a:endParaRPr kumimoji="1" lang="ja-JP" altLang="en-US"/>
          </a:p>
        </p:txBody>
      </p:sp>
      <p:sp>
        <p:nvSpPr>
          <p:cNvPr id="29" name="スライド番号プレースホルダー 28"/>
          <p:cNvSpPr>
            <a:spLocks noGrp="1"/>
          </p:cNvSpPr>
          <p:nvPr>
            <p:ph type="sldNum" sz="quarter" idx="12"/>
          </p:nvPr>
        </p:nvSpPr>
        <p:spPr>
          <a:xfrm>
            <a:off x="1216152" y="6355080"/>
            <a:ext cx="1219200" cy="365760"/>
          </a:xfrm>
        </p:spPr>
        <p:txBody>
          <a:bodyPr/>
          <a:lstStyle/>
          <a:p>
            <a:fld id="{84060CA7-DEE4-44B7-8901-310260DD751B}" type="slidenum">
              <a:rPr kumimoji="1" lang="ja-JP" altLang="en-US" smtClean="0"/>
              <a:t>‹#›</a:t>
            </a:fld>
            <a:endParaRPr kumimoji="1" lang="ja-JP" altLang="en-US"/>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B4AF91D2-CE0B-460A-B318-26DFC805E095}" type="datetime1">
              <a:rPr kumimoji="1" lang="ja-JP" altLang="en-US" smtClean="0"/>
              <a:t>2012/2/28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4060CA7-DEE4-44B7-8901-310260DD751B}"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p>
            <a:fld id="{131CB760-C70C-4F28-8C2D-F2F8DC1E4BB7}" type="datetime1">
              <a:rPr kumimoji="1" lang="ja-JP" altLang="en-US" smtClean="0"/>
              <a:t>2012/2/28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4060CA7-DEE4-44B7-8901-310260DD751B}" type="slidenum">
              <a:rPr kumimoji="1" lang="ja-JP" altLang="en-US" smtClean="0"/>
              <a: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マスター タイトルの書式設定</a:t>
            </a:r>
            <a:endParaRPr kumimoji="0" lang="en-US"/>
          </a:p>
        </p:txBody>
      </p:sp>
      <p:sp>
        <p:nvSpPr>
          <p:cNvPr id="4" name="日付プレースホルダー 3"/>
          <p:cNvSpPr>
            <a:spLocks noGrp="1"/>
          </p:cNvSpPr>
          <p:nvPr>
            <p:ph type="dt" sz="half" idx="10"/>
          </p:nvPr>
        </p:nvSpPr>
        <p:spPr/>
        <p:txBody>
          <a:bodyPr/>
          <a:lstStyle/>
          <a:p>
            <a:fld id="{FAD78C95-1EBD-467A-8341-44540F6EC5A9}" type="datetime1">
              <a:rPr kumimoji="1" lang="ja-JP" altLang="en-US" smtClean="0"/>
              <a:t>2012/2/28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4060CA7-DEE4-44B7-8901-310260DD751B}" type="slidenum">
              <a:rPr kumimoji="1" lang="ja-JP" altLang="en-US" smtClean="0"/>
              <a:t>‹#›</a:t>
            </a:fld>
            <a:endParaRPr kumimoji="1" lang="ja-JP" altLang="en-US" dirty="0"/>
          </a:p>
        </p:txBody>
      </p:sp>
      <p:sp>
        <p:nvSpPr>
          <p:cNvPr id="8" name="コンテンツ プレースホルダー 7"/>
          <p:cNvSpPr>
            <a:spLocks noGrp="1"/>
          </p:cNvSpPr>
          <p:nvPr>
            <p:ph sz="quarter" idx="1"/>
          </p:nvPr>
        </p:nvSpPr>
        <p:spPr>
          <a:xfrm>
            <a:off x="457200" y="1219200"/>
            <a:ext cx="8229600"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a:xfrm>
            <a:off x="6400800" y="6355080"/>
            <a:ext cx="2286000" cy="365760"/>
          </a:xfrm>
        </p:spPr>
        <p:txBody>
          <a:bodyPr/>
          <a:lstStyle/>
          <a:p>
            <a:fld id="{6DCAEDF9-4832-449F-9819-D7A73DD1F5E5}" type="datetime1">
              <a:rPr kumimoji="1" lang="ja-JP" altLang="en-US" smtClean="0"/>
              <a:t>2012/2/28</a:t>
            </a:fld>
            <a:endParaRPr kumimoji="1" lang="ja-JP" altLang="en-US"/>
          </a:p>
        </p:txBody>
      </p:sp>
      <p:sp>
        <p:nvSpPr>
          <p:cNvPr id="5" name="フッター プレースホルダー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ー 5"/>
          <p:cNvSpPr>
            <a:spLocks noGrp="1"/>
          </p:cNvSpPr>
          <p:nvPr>
            <p:ph type="sldNum" sz="quarter" idx="12"/>
          </p:nvPr>
        </p:nvSpPr>
        <p:spPr>
          <a:xfrm>
            <a:off x="1069848" y="6355080"/>
            <a:ext cx="1520952" cy="365760"/>
          </a:xfrm>
        </p:spPr>
        <p:txBody>
          <a:bodyPr/>
          <a:lstStyle/>
          <a:p>
            <a:fld id="{84060CA7-DEE4-44B7-8901-310260DD751B}" type="slidenum">
              <a:rPr kumimoji="1" lang="ja-JP" altLang="en-US" smtClean="0"/>
              <a: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マスター タイトルの書式設定</a:t>
            </a:r>
            <a:endParaRPr kumimoji="0" lang="en-US"/>
          </a:p>
        </p:txBody>
      </p:sp>
      <p:sp>
        <p:nvSpPr>
          <p:cNvPr id="5" name="日付プレースホルダー 4"/>
          <p:cNvSpPr>
            <a:spLocks noGrp="1"/>
          </p:cNvSpPr>
          <p:nvPr>
            <p:ph type="dt" sz="half" idx="10"/>
          </p:nvPr>
        </p:nvSpPr>
        <p:spPr/>
        <p:txBody>
          <a:bodyPr/>
          <a:lstStyle/>
          <a:p>
            <a:fld id="{B0743D98-5A85-4A8C-BDEC-F7099E656962}" type="datetime1">
              <a:rPr kumimoji="1" lang="ja-JP" altLang="en-US" smtClean="0"/>
              <a:t>2012/2/28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4060CA7-DEE4-44B7-8901-310260DD751B}" type="slidenum">
              <a:rPr kumimoji="1" lang="ja-JP" altLang="en-US" smtClean="0"/>
              <a:t>‹#›</a:t>
            </a:fld>
            <a:endParaRPr kumimoji="1" lang="ja-JP" altLang="en-US"/>
          </a:p>
        </p:txBody>
      </p:sp>
      <p:sp>
        <p:nvSpPr>
          <p:cNvPr id="9" name="コンテンツ プレースホルダー 8"/>
          <p:cNvSpPr>
            <a:spLocks noGrp="1"/>
          </p:cNvSpPr>
          <p:nvPr>
            <p:ph sz="quarter" idx="1"/>
          </p:nvPr>
        </p:nvSpPr>
        <p:spPr>
          <a:xfrm>
            <a:off x="457200" y="1219200"/>
            <a:ext cx="4041648"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マスター テキストの書式設定</a:t>
            </a:r>
          </a:p>
        </p:txBody>
      </p:sp>
      <p:sp>
        <p:nvSpPr>
          <p:cNvPr id="7" name="日付プレースホルダー 6"/>
          <p:cNvSpPr>
            <a:spLocks noGrp="1"/>
          </p:cNvSpPr>
          <p:nvPr>
            <p:ph type="dt" sz="half" idx="10"/>
          </p:nvPr>
        </p:nvSpPr>
        <p:spPr/>
        <p:txBody>
          <a:bodyPr/>
          <a:lstStyle/>
          <a:p>
            <a:fld id="{D69D7796-93EA-43BB-AE59-2DB7BCD54AA8}" type="datetime1">
              <a:rPr kumimoji="1" lang="ja-JP" altLang="en-US" smtClean="0"/>
              <a:t>2012/2/28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4060CA7-DEE4-44B7-8901-310260DD751B}" type="slidenum">
              <a:rPr kumimoji="1" lang="ja-JP" altLang="en-US" smtClean="0"/>
              <a:t>‹#›</a:t>
            </a:fld>
            <a:endParaRPr kumimoji="1" lang="ja-JP" altLang="en-US"/>
          </a:p>
        </p:txBody>
      </p:sp>
      <p:sp>
        <p:nvSpPr>
          <p:cNvPr id="11" name="コンテンツ プレースホルダー 10"/>
          <p:cNvSpPr>
            <a:spLocks noGrp="1"/>
          </p:cNvSpPr>
          <p:nvPr>
            <p:ph sz="quarter" idx="2"/>
          </p:nvPr>
        </p:nvSpPr>
        <p:spPr>
          <a:xfrm>
            <a:off x="457200" y="2133600"/>
            <a:ext cx="4038600" cy="40386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p:txBody>
          <a:bodyPr/>
          <a:lstStyle/>
          <a:p>
            <a:fld id="{21AD1786-ECCF-4F26-9995-C0DB21C7D680}" type="datetime1">
              <a:rPr kumimoji="1" lang="ja-JP" altLang="en-US" smtClean="0"/>
              <a:t>2012/2/28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4060CA7-DEE4-44B7-8901-310260DD751B}" type="slidenum">
              <a:rPr kumimoji="1" lang="ja-JP" altLang="en-US" smtClean="0"/>
              <a:t>‹#›</a:t>
            </a:fld>
            <a:endParaRPr kumimoji="1" lang="ja-JP" alt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63C6AE8-B866-405A-94B1-A5D95EE3AF2B}" type="datetime1">
              <a:rPr kumimoji="1" lang="ja-JP" altLang="en-US" smtClean="0"/>
              <a:t>2012/2/28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4060CA7-DEE4-44B7-8901-310260DD751B}" type="slidenum">
              <a:rPr kumimoji="1" lang="ja-JP" altLang="en-US" smtClean="0"/>
              <a: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fld id="{457DE31D-BECA-45D9-B5DE-11FD8AF3AA15}" type="datetime1">
              <a:rPr kumimoji="1" lang="ja-JP" altLang="en-US" smtClean="0"/>
              <a:t>2012/2/28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4060CA7-DEE4-44B7-8901-310260DD751B}" type="slidenum">
              <a:rPr kumimoji="1" lang="ja-JP" altLang="en-US" smtClean="0"/>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ー 11"/>
          <p:cNvSpPr>
            <a:spLocks noGrp="1"/>
          </p:cNvSpPr>
          <p:nvPr>
            <p:ph sz="quarter" idx="1"/>
          </p:nvPr>
        </p:nvSpPr>
        <p:spPr>
          <a:xfrm>
            <a:off x="304800" y="304800"/>
            <a:ext cx="5715000" cy="57150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ー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マスター テキストの書式設定</a:t>
            </a:r>
          </a:p>
        </p:txBody>
      </p:sp>
      <p:sp>
        <p:nvSpPr>
          <p:cNvPr id="5" name="日付プレースホルダー 4"/>
          <p:cNvSpPr>
            <a:spLocks noGrp="1"/>
          </p:cNvSpPr>
          <p:nvPr>
            <p:ph type="dt" sz="half" idx="10"/>
          </p:nvPr>
        </p:nvSpPr>
        <p:spPr/>
        <p:txBody>
          <a:bodyPr/>
          <a:lstStyle/>
          <a:p>
            <a:fld id="{622C87CD-5E7F-4190-A0F3-D82FFD828907}" type="datetime1">
              <a:rPr kumimoji="1" lang="ja-JP" altLang="en-US" smtClean="0"/>
              <a:t>2012/2/28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4060CA7-DEE4-44B7-8901-310260DD751B}" type="slidenum">
              <a:rPr kumimoji="1" lang="ja-JP" altLang="en-US" smtClean="0"/>
              <a: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ー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ー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9AFA28D7-4381-42C6-B433-341B7471AC61}" type="datetime1">
              <a:rPr kumimoji="1" lang="ja-JP" altLang="en-US" smtClean="0"/>
              <a:t>2012/2/28</a:t>
            </a:fld>
            <a:endParaRPr kumimoji="1" lang="ja-JP" altLang="en-US"/>
          </a:p>
        </p:txBody>
      </p:sp>
      <p:sp>
        <p:nvSpPr>
          <p:cNvPr id="3" name="フッター プレースホルダー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ー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84060CA7-DEE4-44B7-8901-310260DD751B}" type="slidenum">
              <a:rPr lang="ja-JP" altLang="en-US" smtClean="0"/>
              <a:pPr/>
              <a:t>‹#›</a:t>
            </a:fld>
            <a:endParaRPr lang="ja-JP" altLang="en-US" dirty="0"/>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normAutofit/>
          </a:bodyPr>
          <a:lstStyle/>
          <a:p>
            <a:r>
              <a:rPr kumimoji="1" lang="ja-JP" altLang="en-US" sz="2400" dirty="0" smtClean="0"/>
              <a:t>実行履歴の照合による</a:t>
            </a:r>
            <a:r>
              <a:rPr kumimoji="1" lang="en-US" altLang="ja-JP" sz="2400" dirty="0" smtClean="0"/>
              <a:t/>
            </a:r>
            <a:br>
              <a:rPr kumimoji="1" lang="en-US" altLang="ja-JP" sz="2400" dirty="0" smtClean="0"/>
            </a:br>
            <a:r>
              <a:rPr kumimoji="1" lang="ja-JP" altLang="en-US" sz="2400" dirty="0" smtClean="0"/>
              <a:t>オブジェクトの振舞い予測手法の提案</a:t>
            </a:r>
            <a:endParaRPr kumimoji="1" lang="ja-JP" altLang="en-US" sz="2400" dirty="0"/>
          </a:p>
        </p:txBody>
      </p:sp>
      <p:sp>
        <p:nvSpPr>
          <p:cNvPr id="3" name="サブタイトル 2"/>
          <p:cNvSpPr>
            <a:spLocks noGrp="1"/>
          </p:cNvSpPr>
          <p:nvPr>
            <p:ph type="subTitle" idx="1"/>
          </p:nvPr>
        </p:nvSpPr>
        <p:spPr/>
        <p:txBody>
          <a:bodyPr/>
          <a:lstStyle/>
          <a:p>
            <a:r>
              <a:rPr lang="ja-JP" altLang="en-US" dirty="0" smtClean="0"/>
              <a:t>井上研究室</a:t>
            </a:r>
            <a:r>
              <a:rPr lang="ja-JP" altLang="en-US" dirty="0"/>
              <a:t>　</a:t>
            </a:r>
            <a:r>
              <a:rPr kumimoji="1" lang="ja-JP" altLang="en-US" dirty="0" smtClean="0"/>
              <a:t>脇阪大輝</a:t>
            </a:r>
            <a:endParaRPr kumimoji="1" lang="ja-JP" altLang="en-US" dirty="0"/>
          </a:p>
        </p:txBody>
      </p:sp>
    </p:spTree>
    <p:extLst>
      <p:ext uri="{BB962C8B-B14F-4D97-AF65-F5344CB8AC3E}">
        <p14:creationId xmlns:p14="http://schemas.microsoft.com/office/powerpoint/2010/main" val="16387116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評価実験</a:t>
            </a:r>
            <a:endParaRPr kumimoji="1" lang="ja-JP" altLang="en-US" dirty="0"/>
          </a:p>
        </p:txBody>
      </p:sp>
      <p:sp>
        <p:nvSpPr>
          <p:cNvPr id="4" name="スライド番号プレースホルダー 3"/>
          <p:cNvSpPr>
            <a:spLocks noGrp="1"/>
          </p:cNvSpPr>
          <p:nvPr>
            <p:ph type="sldNum" sz="quarter" idx="12"/>
          </p:nvPr>
        </p:nvSpPr>
        <p:spPr/>
        <p:txBody>
          <a:bodyPr/>
          <a:lstStyle/>
          <a:p>
            <a:fld id="{84060CA7-DEE4-44B7-8901-310260DD751B}" type="slidenum">
              <a:rPr kumimoji="1" lang="ja-JP" altLang="en-US" smtClean="0"/>
              <a:t>9</a:t>
            </a:fld>
            <a:endParaRPr kumimoji="1" lang="ja-JP" altLang="en-US" dirty="0"/>
          </a:p>
        </p:txBody>
      </p:sp>
      <p:sp>
        <p:nvSpPr>
          <p:cNvPr id="3" name="コンテンツ プレースホルダー 2"/>
          <p:cNvSpPr>
            <a:spLocks noGrp="1"/>
          </p:cNvSpPr>
          <p:nvPr>
            <p:ph sz="quarter" idx="1"/>
          </p:nvPr>
        </p:nvSpPr>
        <p:spPr/>
        <p:txBody>
          <a:bodyPr/>
          <a:lstStyle/>
          <a:p>
            <a:r>
              <a:rPr lang="ja-JP" altLang="en-US" dirty="0" smtClean="0"/>
              <a:t>目的</a:t>
            </a:r>
            <a:endParaRPr lang="en-US" altLang="ja-JP" dirty="0" smtClean="0"/>
          </a:p>
          <a:p>
            <a:pPr lvl="1"/>
            <a:r>
              <a:rPr lang="ja-JP" altLang="en-US" dirty="0" smtClean="0"/>
              <a:t>手法によりオブジェクトの動作をどの程度予測できるかを調査</a:t>
            </a:r>
            <a:endParaRPr lang="en-US" altLang="ja-JP" dirty="0" smtClean="0"/>
          </a:p>
          <a:p>
            <a:r>
              <a:rPr lang="ja-JP" altLang="en-US" dirty="0" smtClean="0"/>
              <a:t>対象</a:t>
            </a:r>
            <a:endParaRPr lang="en-US" altLang="ja-JP" dirty="0" smtClean="0"/>
          </a:p>
          <a:p>
            <a:pPr lvl="1"/>
            <a:r>
              <a:rPr lang="en-US" altLang="ja-JP" dirty="0" err="1" smtClean="0"/>
              <a:t>DaCapo</a:t>
            </a:r>
            <a:r>
              <a:rPr lang="ja-JP" altLang="en-US" dirty="0" smtClean="0"/>
              <a:t>ベンチマークに収録されたプログラムのうち，</a:t>
            </a:r>
            <a:r>
              <a:rPr lang="en-US" altLang="ja-JP" dirty="0" err="1" smtClean="0"/>
              <a:t>avrora</a:t>
            </a:r>
            <a:r>
              <a:rPr lang="ja-JP" altLang="en-US" dirty="0" err="1" smtClean="0"/>
              <a:t>，</a:t>
            </a:r>
            <a:r>
              <a:rPr lang="en-US" altLang="ja-JP" dirty="0" smtClean="0"/>
              <a:t>batik</a:t>
            </a:r>
            <a:r>
              <a:rPr lang="ja-JP" altLang="en-US" dirty="0" err="1" smtClean="0"/>
              <a:t>，</a:t>
            </a:r>
            <a:r>
              <a:rPr lang="en-US" altLang="ja-JP" dirty="0" err="1" smtClean="0"/>
              <a:t>lusearch</a:t>
            </a:r>
            <a:r>
              <a:rPr lang="ja-JP" altLang="en-US" dirty="0" err="1" smtClean="0"/>
              <a:t>，</a:t>
            </a:r>
            <a:r>
              <a:rPr lang="en-US" altLang="ja-JP" dirty="0" err="1" smtClean="0"/>
              <a:t>pmd</a:t>
            </a:r>
            <a:r>
              <a:rPr lang="ja-JP" altLang="en-US" dirty="0" err="1" smtClean="0"/>
              <a:t>，</a:t>
            </a:r>
            <a:r>
              <a:rPr lang="en-US" altLang="ja-JP" dirty="0" err="1" smtClean="0"/>
              <a:t>xalan</a:t>
            </a:r>
            <a:r>
              <a:rPr lang="ja-JP" altLang="en-US" dirty="0" smtClean="0"/>
              <a:t>を対象とした</a:t>
            </a:r>
            <a:endParaRPr lang="en-US" altLang="ja-JP" dirty="0" smtClean="0"/>
          </a:p>
          <a:p>
            <a:r>
              <a:rPr lang="ja-JP" altLang="en-US" dirty="0" smtClean="0"/>
              <a:t>手順</a:t>
            </a:r>
            <a:endParaRPr lang="en-US" altLang="ja-JP" dirty="0" smtClean="0"/>
          </a:p>
          <a:p>
            <a:pPr marL="731520" lvl="1" indent="-457200">
              <a:buFont typeface="+mj-lt"/>
              <a:buAutoNum type="arabicPeriod"/>
            </a:pPr>
            <a:r>
              <a:rPr lang="ja-JP" altLang="en-US" dirty="0" smtClean="0"/>
              <a:t>既存ツールの</a:t>
            </a:r>
            <a:r>
              <a:rPr lang="en-US" altLang="ja-JP" dirty="0" err="1" smtClean="0"/>
              <a:t>Amida</a:t>
            </a:r>
            <a:r>
              <a:rPr lang="ja-JP" altLang="en-US" dirty="0" smtClean="0"/>
              <a:t>を使用してオブジェクトごとの実行履歴を取得</a:t>
            </a:r>
            <a:endParaRPr lang="en-US" altLang="ja-JP" dirty="0" smtClean="0"/>
          </a:p>
          <a:p>
            <a:pPr marL="731520" lvl="1" indent="-457200">
              <a:buFont typeface="+mj-lt"/>
              <a:buAutoNum type="arabicPeriod"/>
            </a:pPr>
            <a:r>
              <a:rPr lang="ja-JP" altLang="en-US" dirty="0" smtClean="0"/>
              <a:t>作成したツールでオブジェクトごとのオートマトンを取得</a:t>
            </a:r>
            <a:endParaRPr lang="en-US" altLang="ja-JP" dirty="0" smtClean="0"/>
          </a:p>
          <a:p>
            <a:pPr marL="731520" lvl="1" indent="-457200">
              <a:buFont typeface="+mj-lt"/>
              <a:buAutoNum type="arabicPeriod"/>
            </a:pPr>
            <a:r>
              <a:rPr lang="ja-JP" altLang="en-US" dirty="0" smtClean="0"/>
              <a:t>オートマトンの性質を調査</a:t>
            </a:r>
            <a:endParaRPr lang="en-US" altLang="ja-JP" dirty="0" smtClean="0"/>
          </a:p>
        </p:txBody>
      </p:sp>
    </p:spTree>
    <p:extLst>
      <p:ext uri="{BB962C8B-B14F-4D97-AF65-F5344CB8AC3E}">
        <p14:creationId xmlns:p14="http://schemas.microsoft.com/office/powerpoint/2010/main" val="10915545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評価尺度</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10</a:t>
            </a:fld>
            <a:endParaRPr kumimoji="1" lang="ja-JP" altLang="en-US" dirty="0"/>
          </a:p>
        </p:txBody>
      </p:sp>
      <mc:AlternateContent xmlns:mc="http://schemas.openxmlformats.org/markup-compatibility/2006" xmlns:a14="http://schemas.microsoft.com/office/drawing/2010/main">
        <mc:Choice Requires="a14">
          <p:sp>
            <p:nvSpPr>
              <p:cNvPr id="4" name="コンテンツ プレースホルダー 3"/>
              <p:cNvSpPr>
                <a:spLocks noGrp="1"/>
              </p:cNvSpPr>
              <p:nvPr>
                <p:ph sz="quarter" idx="1"/>
              </p:nvPr>
            </p:nvSpPr>
            <p:spPr>
              <a:xfrm>
                <a:off x="323528" y="1219200"/>
                <a:ext cx="6336704" cy="4937760"/>
              </a:xfrm>
            </p:spPr>
            <p:txBody>
              <a:bodyPr/>
              <a:lstStyle/>
              <a:p>
                <a:r>
                  <a:rPr lang="ja-JP" altLang="en-US" dirty="0" smtClean="0"/>
                  <a:t>クラスごとのオートマトン集合の性質</a:t>
                </a:r>
                <a:endParaRPr kumimoji="1" lang="en-US" altLang="ja-JP" dirty="0" smtClean="0"/>
              </a:p>
              <a:p>
                <a:pPr marL="731520" lvl="1" indent="-457200">
                  <a:buFont typeface="+mj-ea"/>
                  <a:buAutoNum type="circleNumDbPlain"/>
                </a:pPr>
                <a:r>
                  <a:rPr kumimoji="1" lang="en-US" altLang="ja-JP" dirty="0" smtClean="0"/>
                  <a:t>Trace</a:t>
                </a:r>
              </a:p>
              <a:p>
                <a:pPr lvl="2"/>
                <a:r>
                  <a:rPr lang="ja-JP" altLang="en-US" dirty="0" smtClean="0"/>
                  <a:t>振舞いの一致するオートマトンを決定するために必要なメソッド呼び出しの数の期待値</a:t>
                </a:r>
                <a:endParaRPr lang="en-US" altLang="ja-JP" dirty="0" smtClean="0"/>
              </a:p>
              <a:p>
                <a:pPr marL="731520" lvl="1" indent="-457200">
                  <a:buFont typeface="+mj-lt"/>
                  <a:buAutoNum type="circleNumDbPlain"/>
                </a:pPr>
                <a:r>
                  <a:rPr kumimoji="1" lang="en-US" altLang="ja-JP" dirty="0" smtClean="0"/>
                  <a:t>Predict</a:t>
                </a:r>
              </a:p>
              <a:p>
                <a:pPr lvl="2"/>
                <a:r>
                  <a:rPr lang="ja-JP" altLang="en-US" dirty="0" smtClean="0"/>
                  <a:t>予測できるメソッド呼出しの数の最小値の期待値</a:t>
                </a:r>
                <a:endParaRPr lang="en-US" altLang="ja-JP" dirty="0" smtClean="0"/>
              </a:p>
              <a:p>
                <a:pPr marL="731520" lvl="1" indent="-457200">
                  <a:buFont typeface="+mj-ea"/>
                  <a:buAutoNum type="circleNumDbPlain"/>
                </a:pPr>
                <a:r>
                  <a:rPr lang="en-US" altLang="ja-JP" dirty="0" smtClean="0"/>
                  <a:t>R </a:t>
                </a:r>
                <a:r>
                  <a:rPr lang="ja-JP" altLang="en-US" dirty="0" smtClean="0"/>
                  <a:t>：予測できる割合</a:t>
                </a:r>
                <a:endParaRPr lang="en-US" altLang="ja-JP" dirty="0" smtClean="0"/>
              </a:p>
              <a:p>
                <a:pPr lvl="2"/>
                <a14:m>
                  <m:oMath xmlns:m="http://schemas.openxmlformats.org/officeDocument/2006/math">
                    <m:r>
                      <a:rPr lang="en-US" altLang="ja-JP" b="0" i="1" smtClean="0">
                        <a:latin typeface="Cambria Math"/>
                      </a:rPr>
                      <m:t>𝑅</m:t>
                    </m:r>
                    <m:r>
                      <a:rPr lang="en-US" altLang="ja-JP" b="0" i="1" smtClean="0">
                        <a:latin typeface="Cambria Math"/>
                      </a:rPr>
                      <m:t>=</m:t>
                    </m:r>
                    <m:f>
                      <m:fPr>
                        <m:ctrlPr>
                          <a:rPr lang="en-US" altLang="ja-JP" b="0" i="1" smtClean="0">
                            <a:latin typeface="Cambria Math"/>
                          </a:rPr>
                        </m:ctrlPr>
                      </m:fPr>
                      <m:num>
                        <m:r>
                          <a:rPr lang="en-US" altLang="ja-JP" b="0" i="1" smtClean="0">
                            <a:latin typeface="Cambria Math"/>
                          </a:rPr>
                          <m:t>𝑃𝑟𝑒𝑑𝑖𝑐𝑡</m:t>
                        </m:r>
                      </m:num>
                      <m:den>
                        <m:r>
                          <a:rPr lang="en-US" altLang="ja-JP" b="0" i="1" smtClean="0">
                            <a:latin typeface="Cambria Math"/>
                          </a:rPr>
                          <m:t>𝑇𝑟𝑎𝑐𝑒</m:t>
                        </m:r>
                        <m:r>
                          <a:rPr lang="en-US" altLang="ja-JP" b="0" i="1" smtClean="0">
                            <a:latin typeface="Cambria Math"/>
                          </a:rPr>
                          <m:t>+</m:t>
                        </m:r>
                        <m:r>
                          <a:rPr lang="en-US" altLang="ja-JP" b="0" i="1" smtClean="0">
                            <a:latin typeface="Cambria Math"/>
                          </a:rPr>
                          <m:t>𝑃𝑟𝑒𝑑𝑖𝑐𝑡</m:t>
                        </m:r>
                      </m:den>
                    </m:f>
                  </m:oMath>
                </a14:m>
                <a:endParaRPr lang="en-US" altLang="ja-JP" dirty="0" smtClean="0"/>
              </a:p>
              <a:p>
                <a:pPr lvl="3"/>
                <a:r>
                  <a:rPr lang="ja-JP" altLang="en-US" dirty="0" smtClean="0"/>
                  <a:t>値が大きいほど多く予測できることを表す</a:t>
                </a:r>
                <a:endParaRPr lang="en-US" altLang="ja-JP" dirty="0" smtClean="0"/>
              </a:p>
            </p:txBody>
          </p:sp>
        </mc:Choice>
        <mc:Fallback xmlns="">
          <p:sp>
            <p:nvSpPr>
              <p:cNvPr id="4" name="コンテンツ プレースホルダー 3"/>
              <p:cNvSpPr>
                <a:spLocks noGrp="1" noRot="1" noChangeAspect="1" noMove="1" noResize="1" noEditPoints="1" noAdjustHandles="1" noChangeArrowheads="1" noChangeShapeType="1" noTextEdit="1"/>
              </p:cNvSpPr>
              <p:nvPr>
                <p:ph sz="quarter" idx="1"/>
              </p:nvPr>
            </p:nvSpPr>
            <p:spPr>
              <a:xfrm>
                <a:off x="323528" y="1219200"/>
                <a:ext cx="6336704" cy="4937760"/>
              </a:xfrm>
              <a:blipFill rotWithShape="1">
                <a:blip r:embed="rId3"/>
                <a:stretch>
                  <a:fillRect l="-769" t="-1358"/>
                </a:stretch>
              </a:blipFill>
            </p:spPr>
            <p:txBody>
              <a:bodyPr/>
              <a:lstStyle/>
              <a:p>
                <a:r>
                  <a:rPr lang="ja-JP" altLang="en-US">
                    <a:noFill/>
                  </a:rPr>
                  <a:t> </a:t>
                </a:r>
              </a:p>
            </p:txBody>
          </p:sp>
        </mc:Fallback>
      </mc:AlternateContent>
      <p:cxnSp>
        <p:nvCxnSpPr>
          <p:cNvPr id="8" name="直線矢印コネクタ 7"/>
          <p:cNvCxnSpPr/>
          <p:nvPr/>
        </p:nvCxnSpPr>
        <p:spPr>
          <a:xfrm>
            <a:off x="8543825" y="1196752"/>
            <a:ext cx="0" cy="3456384"/>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a:off x="8548737" y="5157192"/>
            <a:ext cx="0" cy="86409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8567936" y="2780928"/>
            <a:ext cx="1152128" cy="369332"/>
          </a:xfrm>
          <a:prstGeom prst="rect">
            <a:avLst/>
          </a:prstGeom>
          <a:noFill/>
        </p:spPr>
        <p:txBody>
          <a:bodyPr wrap="square" rtlCol="0">
            <a:spAutoFit/>
          </a:bodyPr>
          <a:lstStyle/>
          <a:p>
            <a:r>
              <a:rPr kumimoji="1" lang="ja-JP" altLang="en-US" dirty="0" smtClean="0"/>
              <a:t>①</a:t>
            </a:r>
            <a:endParaRPr kumimoji="1" lang="ja-JP" altLang="en-US" dirty="0"/>
          </a:p>
        </p:txBody>
      </p:sp>
      <p:sp>
        <p:nvSpPr>
          <p:cNvPr id="12" name="テキスト ボックス 11"/>
          <p:cNvSpPr txBox="1"/>
          <p:nvPr/>
        </p:nvSpPr>
        <p:spPr>
          <a:xfrm>
            <a:off x="8567936" y="5363924"/>
            <a:ext cx="936104" cy="369332"/>
          </a:xfrm>
          <a:prstGeom prst="rect">
            <a:avLst/>
          </a:prstGeom>
          <a:noFill/>
        </p:spPr>
        <p:txBody>
          <a:bodyPr wrap="square" rtlCol="0">
            <a:spAutoFit/>
          </a:bodyPr>
          <a:lstStyle/>
          <a:p>
            <a:r>
              <a:rPr kumimoji="1" lang="ja-JP" altLang="en-US" dirty="0" smtClean="0"/>
              <a:t>②</a:t>
            </a:r>
            <a:endParaRPr kumimoji="1" lang="ja-JP" altLang="en-US" dirty="0"/>
          </a:p>
        </p:txBody>
      </p:sp>
      <p:pic>
        <p:nvPicPr>
          <p:cNvPr id="6" name="図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0232" y="1052736"/>
            <a:ext cx="1835977" cy="5248820"/>
          </a:xfrm>
          <a:prstGeom prst="rect">
            <a:avLst/>
          </a:prstGeom>
        </p:spPr>
      </p:pic>
    </p:spTree>
    <p:extLst>
      <p:ext uri="{BB962C8B-B14F-4D97-AF65-F5344CB8AC3E}">
        <p14:creationId xmlns:p14="http://schemas.microsoft.com/office/powerpoint/2010/main" val="40161894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11</a:t>
            </a:fld>
            <a:endParaRPr kumimoji="1" lang="ja-JP" altLang="en-US" dirty="0"/>
          </a:p>
        </p:txBody>
      </p:sp>
      <p:sp>
        <p:nvSpPr>
          <p:cNvPr id="4" name="コンテンツ プレースホルダー 3"/>
          <p:cNvSpPr>
            <a:spLocks noGrp="1"/>
          </p:cNvSpPr>
          <p:nvPr>
            <p:ph sz="quarter" idx="1"/>
          </p:nvPr>
        </p:nvSpPr>
        <p:spPr>
          <a:xfrm>
            <a:off x="457200" y="1124744"/>
            <a:ext cx="4042792" cy="5400600"/>
          </a:xfrm>
        </p:spPr>
        <p:txBody>
          <a:bodyPr>
            <a:normAutofit fontScale="77500" lnSpcReduction="20000"/>
          </a:bodyPr>
          <a:lstStyle/>
          <a:p>
            <a:r>
              <a:rPr lang="ja-JP" altLang="en-US" dirty="0" smtClean="0"/>
              <a:t>グラフはクラスごとに</a:t>
            </a:r>
            <a:r>
              <a:rPr lang="en-US" altLang="ja-JP" dirty="0" smtClean="0"/>
              <a:t>R</a:t>
            </a:r>
            <a:r>
              <a:rPr lang="ja-JP" altLang="en-US" dirty="0" smtClean="0"/>
              <a:t>の値を求めた結果</a:t>
            </a:r>
            <a:endParaRPr lang="en-US" altLang="ja-JP" dirty="0" smtClean="0"/>
          </a:p>
          <a:p>
            <a:pPr lvl="1"/>
            <a:r>
              <a:rPr kumimoji="1" lang="ja-JP" altLang="en-US" dirty="0" smtClean="0"/>
              <a:t>縦軸は</a:t>
            </a:r>
            <a:r>
              <a:rPr kumimoji="1" lang="en-US" altLang="ja-JP" dirty="0" smtClean="0"/>
              <a:t>R</a:t>
            </a:r>
            <a:r>
              <a:rPr kumimoji="1" lang="ja-JP" altLang="en-US" dirty="0" smtClean="0"/>
              <a:t>の値</a:t>
            </a:r>
            <a:endParaRPr kumimoji="1" lang="en-US" altLang="ja-JP" dirty="0" smtClean="0"/>
          </a:p>
          <a:p>
            <a:pPr lvl="1"/>
            <a:r>
              <a:rPr lang="ja-JP" altLang="en-US" dirty="0" smtClean="0"/>
              <a:t>横軸は</a:t>
            </a:r>
            <a:r>
              <a:rPr lang="en-US" altLang="ja-JP" dirty="0" smtClean="0"/>
              <a:t>R</a:t>
            </a:r>
            <a:r>
              <a:rPr lang="ja-JP" altLang="en-US" dirty="0" smtClean="0"/>
              <a:t>の値でソートしたときのクラスの順位</a:t>
            </a:r>
            <a:endParaRPr kumimoji="1" lang="en-US" altLang="ja-JP" dirty="0" smtClean="0"/>
          </a:p>
          <a:p>
            <a:r>
              <a:rPr lang="ja-JP" altLang="en-US" dirty="0" smtClean="0"/>
              <a:t>約</a:t>
            </a:r>
            <a:r>
              <a:rPr lang="en-US" altLang="ja-JP" dirty="0" smtClean="0">
                <a:solidFill>
                  <a:srgbClr val="FF0000"/>
                </a:solidFill>
              </a:rPr>
              <a:t>66%</a:t>
            </a:r>
            <a:r>
              <a:rPr lang="ja-JP" altLang="en-US" dirty="0" smtClean="0"/>
              <a:t>のクラスで</a:t>
            </a:r>
            <a:r>
              <a:rPr lang="en-US" altLang="ja-JP" dirty="0" smtClean="0"/>
              <a:t>R=1</a:t>
            </a:r>
          </a:p>
          <a:p>
            <a:pPr lvl="1"/>
            <a:r>
              <a:rPr lang="ja-JP" altLang="en-US" dirty="0" smtClean="0"/>
              <a:t>このクラスでは，オブジェクトの振舞いがただ</a:t>
            </a:r>
            <a:r>
              <a:rPr lang="ja-JP" altLang="en-US" dirty="0"/>
              <a:t>１</a:t>
            </a:r>
            <a:r>
              <a:rPr lang="ja-JP" altLang="en-US" dirty="0" smtClean="0"/>
              <a:t>種類となる</a:t>
            </a:r>
            <a:endParaRPr lang="en-US" altLang="ja-JP" dirty="0"/>
          </a:p>
          <a:p>
            <a:pPr marL="274320" lvl="1" indent="0">
              <a:buNone/>
            </a:pPr>
            <a:r>
              <a:rPr lang="en-US" altLang="ja-JP" dirty="0" smtClean="0">
                <a:sym typeface="Wingdings" pitchFamily="2" charset="2"/>
              </a:rPr>
              <a:t></a:t>
            </a:r>
            <a:r>
              <a:rPr lang="ja-JP" altLang="en-US" dirty="0" smtClean="0">
                <a:sym typeface="Wingdings" pitchFamily="2" charset="2"/>
              </a:rPr>
              <a:t>一致する振舞いを探す</a:t>
            </a:r>
            <a:r>
              <a:rPr lang="ja-JP" altLang="en-US" dirty="0" smtClean="0"/>
              <a:t>必要がないクラス</a:t>
            </a:r>
            <a:endParaRPr lang="en-US" altLang="ja-JP" dirty="0" smtClean="0"/>
          </a:p>
          <a:p>
            <a:r>
              <a:rPr lang="ja-JP" altLang="en-US" dirty="0" smtClean="0"/>
              <a:t>約</a:t>
            </a:r>
            <a:r>
              <a:rPr lang="en-US" altLang="ja-JP" dirty="0" smtClean="0">
                <a:solidFill>
                  <a:srgbClr val="00B0F0"/>
                </a:solidFill>
              </a:rPr>
              <a:t>24%</a:t>
            </a:r>
            <a:r>
              <a:rPr lang="ja-JP" altLang="en-US" dirty="0" smtClean="0"/>
              <a:t>のクラスで</a:t>
            </a:r>
            <a:r>
              <a:rPr lang="en-US" altLang="ja-JP" dirty="0" smtClean="0"/>
              <a:t>0&lt;R&lt;1</a:t>
            </a:r>
          </a:p>
          <a:p>
            <a:pPr lvl="1"/>
            <a:r>
              <a:rPr lang="ja-JP" altLang="en-US" dirty="0"/>
              <a:t>一致</a:t>
            </a:r>
            <a:r>
              <a:rPr lang="ja-JP" altLang="en-US" dirty="0" smtClean="0"/>
              <a:t>する振舞いを探す必要がある</a:t>
            </a:r>
            <a:endParaRPr lang="en-US" altLang="ja-JP" dirty="0" smtClean="0"/>
          </a:p>
          <a:p>
            <a:pPr lvl="1"/>
            <a:r>
              <a:rPr lang="ja-JP" altLang="en-US" dirty="0" smtClean="0"/>
              <a:t>振舞いの一致するオートマトンを決定するために</a:t>
            </a:r>
            <a:r>
              <a:rPr lang="en-US" altLang="ja-JP" dirty="0" smtClean="0"/>
              <a:t>1</a:t>
            </a:r>
            <a:r>
              <a:rPr lang="ja-JP" altLang="en-US" dirty="0" smtClean="0"/>
              <a:t>つ以上の命令呼出しが必要</a:t>
            </a:r>
            <a:endParaRPr lang="en-US" altLang="ja-JP" dirty="0" smtClean="0"/>
          </a:p>
          <a:p>
            <a:pPr lvl="1"/>
            <a:r>
              <a:rPr lang="en-US" altLang="ja-JP" dirty="0" smtClean="0"/>
              <a:t>1</a:t>
            </a:r>
            <a:r>
              <a:rPr lang="ja-JP" altLang="en-US" dirty="0" smtClean="0"/>
              <a:t>つ以上の命令呼出しを予測可能</a:t>
            </a:r>
            <a:endParaRPr lang="en-US" altLang="ja-JP" dirty="0" smtClean="0"/>
          </a:p>
          <a:p>
            <a:r>
              <a:rPr lang="ja-JP" altLang="en-US" dirty="0" smtClean="0"/>
              <a:t>約</a:t>
            </a:r>
            <a:r>
              <a:rPr lang="en-US" altLang="ja-JP" dirty="0" smtClean="0"/>
              <a:t>10%</a:t>
            </a:r>
            <a:r>
              <a:rPr lang="ja-JP" altLang="en-US" dirty="0" smtClean="0"/>
              <a:t>のクラスで</a:t>
            </a:r>
            <a:r>
              <a:rPr lang="en-US" altLang="ja-JP" dirty="0" smtClean="0"/>
              <a:t>R=0</a:t>
            </a:r>
          </a:p>
          <a:p>
            <a:pPr lvl="1"/>
            <a:r>
              <a:rPr lang="ja-JP" altLang="en-US" dirty="0"/>
              <a:t>一致</a:t>
            </a:r>
            <a:r>
              <a:rPr lang="ja-JP" altLang="en-US" dirty="0" smtClean="0"/>
              <a:t>する振舞いを探す必要がある</a:t>
            </a:r>
            <a:endParaRPr lang="en-US" altLang="ja-JP" dirty="0" smtClean="0"/>
          </a:p>
          <a:p>
            <a:pPr lvl="1"/>
            <a:r>
              <a:rPr lang="ja-JP" altLang="en-US" dirty="0" smtClean="0"/>
              <a:t>予測できる命令呼出しがない</a:t>
            </a:r>
            <a:endParaRPr lang="en-US" altLang="ja-JP" dirty="0" smtClean="0"/>
          </a:p>
        </p:txBody>
      </p:sp>
      <p:pic>
        <p:nvPicPr>
          <p:cNvPr id="5" name="図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99992" y="2060848"/>
            <a:ext cx="4320480" cy="4320480"/>
          </a:xfrm>
          <a:prstGeom prst="rect">
            <a:avLst/>
          </a:prstGeom>
        </p:spPr>
      </p:pic>
      <p:sp>
        <p:nvSpPr>
          <p:cNvPr id="7" name="円/楕円 6"/>
          <p:cNvSpPr/>
          <p:nvPr/>
        </p:nvSpPr>
        <p:spPr>
          <a:xfrm>
            <a:off x="5076056" y="2276872"/>
            <a:ext cx="2304256" cy="86409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 name="円/楕円 7"/>
          <p:cNvSpPr/>
          <p:nvPr/>
        </p:nvSpPr>
        <p:spPr>
          <a:xfrm>
            <a:off x="7956376" y="5373216"/>
            <a:ext cx="576064" cy="50405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7308304" y="2420888"/>
            <a:ext cx="792088" cy="3312368"/>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6444208" y="6093296"/>
            <a:ext cx="792088" cy="1800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クラス</a:t>
            </a:r>
            <a:endParaRPr kumimoji="1" lang="ja-JP" altLang="en-US" dirty="0">
              <a:solidFill>
                <a:schemeClr val="tx1"/>
              </a:solidFill>
            </a:endParaRPr>
          </a:p>
        </p:txBody>
      </p:sp>
      <p:sp>
        <p:nvSpPr>
          <p:cNvPr id="9" name="テキスト ボックス 8"/>
          <p:cNvSpPr txBox="1"/>
          <p:nvPr/>
        </p:nvSpPr>
        <p:spPr>
          <a:xfrm>
            <a:off x="5507048" y="1897087"/>
            <a:ext cx="2233304" cy="307777"/>
          </a:xfrm>
          <a:prstGeom prst="rect">
            <a:avLst/>
          </a:prstGeom>
          <a:noFill/>
        </p:spPr>
        <p:txBody>
          <a:bodyPr wrap="none" rtlCol="0">
            <a:spAutoFit/>
          </a:bodyPr>
          <a:lstStyle/>
          <a:p>
            <a:r>
              <a:rPr kumimoji="1" lang="ja-JP" altLang="en-US" sz="1400" b="1" dirty="0" smtClean="0"/>
              <a:t>クラスごとに計算した</a:t>
            </a:r>
            <a:r>
              <a:rPr kumimoji="1" lang="en-US" altLang="ja-JP" sz="1400" b="1" dirty="0" smtClean="0"/>
              <a:t>R</a:t>
            </a:r>
            <a:r>
              <a:rPr kumimoji="1" lang="ja-JP" altLang="en-US" sz="1400" b="1" dirty="0" smtClean="0"/>
              <a:t>の値</a:t>
            </a:r>
            <a:endParaRPr kumimoji="1" lang="ja-JP" altLang="en-US" sz="1400" b="1" dirty="0"/>
          </a:p>
        </p:txBody>
      </p:sp>
      <mc:AlternateContent xmlns:mc="http://schemas.openxmlformats.org/markup-compatibility/2006" xmlns:a14="http://schemas.microsoft.com/office/drawing/2010/main">
        <mc:Choice Requires="a14">
          <p:sp>
            <p:nvSpPr>
              <p:cNvPr id="10" name="正方形/長方形 9"/>
              <p:cNvSpPr/>
              <p:nvPr/>
            </p:nvSpPr>
            <p:spPr>
              <a:xfrm>
                <a:off x="6945472" y="1186570"/>
                <a:ext cx="1875000" cy="50494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sz="1400" i="1">
                          <a:latin typeface="Cambria Math"/>
                        </a:rPr>
                        <m:t>𝑅</m:t>
                      </m:r>
                      <m:r>
                        <a:rPr lang="en-US" altLang="ja-JP" sz="1400" i="1">
                          <a:latin typeface="Cambria Math"/>
                        </a:rPr>
                        <m:t>=</m:t>
                      </m:r>
                      <m:f>
                        <m:fPr>
                          <m:ctrlPr>
                            <a:rPr lang="en-US" altLang="ja-JP" sz="1400" i="1">
                              <a:latin typeface="Cambria Math"/>
                            </a:rPr>
                          </m:ctrlPr>
                        </m:fPr>
                        <m:num>
                          <m:r>
                            <a:rPr lang="en-US" altLang="ja-JP" sz="1400" i="1">
                              <a:latin typeface="Cambria Math"/>
                            </a:rPr>
                            <m:t>𝑃𝑟𝑒𝑑𝑖𝑐𝑡</m:t>
                          </m:r>
                        </m:num>
                        <m:den>
                          <m:r>
                            <a:rPr lang="en-US" altLang="ja-JP" sz="1400" i="1">
                              <a:latin typeface="Cambria Math"/>
                            </a:rPr>
                            <m:t>𝑇𝑟𝑎𝑐𝑒</m:t>
                          </m:r>
                          <m:r>
                            <a:rPr lang="en-US" altLang="ja-JP" sz="1400" i="1">
                              <a:latin typeface="Cambria Math"/>
                            </a:rPr>
                            <m:t>+</m:t>
                          </m:r>
                          <m:r>
                            <a:rPr lang="en-US" altLang="ja-JP" sz="1400" i="1">
                              <a:latin typeface="Cambria Math"/>
                            </a:rPr>
                            <m:t>𝑃𝑟𝑒𝑑𝑖𝑐𝑡</m:t>
                          </m:r>
                        </m:den>
                      </m:f>
                    </m:oMath>
                  </m:oMathPara>
                </a14:m>
                <a:endParaRPr lang="ja-JP" altLang="en-US" sz="1400" dirty="0"/>
              </a:p>
            </p:txBody>
          </p:sp>
        </mc:Choice>
        <mc:Fallback xmlns="">
          <p:sp>
            <p:nvSpPr>
              <p:cNvPr id="10" name="正方形/長方形 9"/>
              <p:cNvSpPr>
                <a:spLocks noRot="1" noChangeAspect="1" noMove="1" noResize="1" noEditPoints="1" noAdjustHandles="1" noChangeArrowheads="1" noChangeShapeType="1" noTextEdit="1"/>
              </p:cNvSpPr>
              <p:nvPr/>
            </p:nvSpPr>
            <p:spPr>
              <a:xfrm>
                <a:off x="6945472" y="1186570"/>
                <a:ext cx="1875000" cy="504946"/>
              </a:xfrm>
              <a:prstGeom prst="rect">
                <a:avLst/>
              </a:prstGeom>
              <a:blipFill rotWithShape="1">
                <a:blip r:embed="rId4"/>
                <a:stretch>
                  <a:fillRect b="-243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4162706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考察</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12</a:t>
            </a:fld>
            <a:endParaRPr kumimoji="1" lang="ja-JP" altLang="en-US" dirty="0"/>
          </a:p>
        </p:txBody>
      </p:sp>
      <p:sp>
        <p:nvSpPr>
          <p:cNvPr id="4" name="コンテンツ プレースホルダー 3"/>
          <p:cNvSpPr>
            <a:spLocks noGrp="1"/>
          </p:cNvSpPr>
          <p:nvPr>
            <p:ph sz="quarter" idx="1"/>
          </p:nvPr>
        </p:nvSpPr>
        <p:spPr/>
        <p:txBody>
          <a:bodyPr>
            <a:normAutofit/>
          </a:bodyPr>
          <a:lstStyle/>
          <a:p>
            <a:r>
              <a:rPr lang="ja-JP" altLang="en-US" dirty="0"/>
              <a:t>振舞い</a:t>
            </a:r>
            <a:r>
              <a:rPr lang="ja-JP" altLang="en-US" dirty="0" smtClean="0"/>
              <a:t>の</a:t>
            </a:r>
            <a:r>
              <a:rPr lang="ja-JP" altLang="en-US" dirty="0"/>
              <a:t>予測が必要なクラス</a:t>
            </a:r>
            <a:r>
              <a:rPr lang="ja-JP" altLang="en-US" dirty="0" smtClean="0"/>
              <a:t>は約</a:t>
            </a:r>
            <a:r>
              <a:rPr lang="en-US" altLang="ja-JP" dirty="0" smtClean="0"/>
              <a:t>34%</a:t>
            </a:r>
          </a:p>
          <a:p>
            <a:pPr lvl="1"/>
            <a:r>
              <a:rPr lang="ja-JP" altLang="en-US" dirty="0" smtClean="0"/>
              <a:t>そのうち約</a:t>
            </a:r>
            <a:r>
              <a:rPr lang="en-US" altLang="ja-JP" dirty="0" smtClean="0"/>
              <a:t>70</a:t>
            </a:r>
            <a:r>
              <a:rPr lang="en-US" altLang="ja-JP" dirty="0"/>
              <a:t>%</a:t>
            </a:r>
            <a:r>
              <a:rPr lang="ja-JP" altLang="en-US" dirty="0" smtClean="0"/>
              <a:t>は</a:t>
            </a:r>
            <a:r>
              <a:rPr lang="ja-JP" altLang="en-US" dirty="0"/>
              <a:t>ある程度の予測が可能</a:t>
            </a:r>
            <a:endParaRPr lang="en-US" altLang="ja-JP" dirty="0"/>
          </a:p>
          <a:p>
            <a:pPr lvl="1"/>
            <a:r>
              <a:rPr lang="ja-JP" altLang="en-US" dirty="0"/>
              <a:t>各クラスごとに，予測可能な度合は，１回目の実行履歴を取得した時点で</a:t>
            </a:r>
            <a:r>
              <a:rPr lang="ja-JP" altLang="en-US" dirty="0" smtClean="0"/>
              <a:t>求まる</a:t>
            </a:r>
            <a:endParaRPr lang="en-US" altLang="ja-JP" dirty="0"/>
          </a:p>
          <a:p>
            <a:pPr marL="594360" lvl="2" indent="0">
              <a:buNone/>
            </a:pPr>
            <a:r>
              <a:rPr lang="en-US" altLang="ja-JP" dirty="0" smtClean="0">
                <a:sym typeface="Wingdings" pitchFamily="2" charset="2"/>
              </a:rPr>
              <a:t></a:t>
            </a:r>
            <a:r>
              <a:rPr lang="ja-JP" altLang="en-US" dirty="0" smtClean="0"/>
              <a:t>利用者</a:t>
            </a:r>
            <a:r>
              <a:rPr lang="ja-JP" altLang="en-US" dirty="0"/>
              <a:t>は</a:t>
            </a:r>
            <a:r>
              <a:rPr lang="ja-JP" altLang="en-US" dirty="0" smtClean="0"/>
              <a:t>，調べたい</a:t>
            </a:r>
            <a:r>
              <a:rPr lang="ja-JP" altLang="en-US" dirty="0"/>
              <a:t>クラスのオブジェクト</a:t>
            </a:r>
            <a:r>
              <a:rPr lang="ja-JP" altLang="en-US" dirty="0" smtClean="0"/>
              <a:t>の</a:t>
            </a:r>
            <a:r>
              <a:rPr lang="ja-JP" altLang="en-US" dirty="0"/>
              <a:t>振舞い</a:t>
            </a:r>
            <a:r>
              <a:rPr lang="ja-JP" altLang="en-US" dirty="0" smtClean="0"/>
              <a:t>が</a:t>
            </a:r>
            <a:r>
              <a:rPr lang="ja-JP" altLang="en-US" dirty="0"/>
              <a:t>予測可能</a:t>
            </a:r>
            <a:r>
              <a:rPr lang="ja-JP" altLang="en-US" dirty="0" smtClean="0"/>
              <a:t>か</a:t>
            </a:r>
            <a:r>
              <a:rPr lang="ja-JP" altLang="en-US" dirty="0"/>
              <a:t>を</a:t>
            </a:r>
            <a:r>
              <a:rPr lang="ja-JP" altLang="en-US" dirty="0" smtClean="0"/>
              <a:t>知った</a:t>
            </a:r>
            <a:r>
              <a:rPr lang="ja-JP" altLang="en-US" dirty="0"/>
              <a:t>状態</a:t>
            </a:r>
            <a:r>
              <a:rPr lang="ja-JP" altLang="en-US" dirty="0" smtClean="0"/>
              <a:t>で予測機能を利用</a:t>
            </a:r>
            <a:r>
              <a:rPr lang="ja-JP" altLang="en-US" dirty="0"/>
              <a:t>できる</a:t>
            </a:r>
            <a:endParaRPr lang="en-US" altLang="ja-JP" dirty="0"/>
          </a:p>
          <a:p>
            <a:r>
              <a:rPr lang="en-US" altLang="ja-JP" dirty="0" smtClean="0"/>
              <a:t>R=0</a:t>
            </a:r>
            <a:r>
              <a:rPr lang="ja-JP" altLang="en-US" dirty="0"/>
              <a:t>である</a:t>
            </a:r>
            <a:r>
              <a:rPr lang="ja-JP" altLang="en-US" dirty="0" smtClean="0"/>
              <a:t>約</a:t>
            </a:r>
            <a:r>
              <a:rPr lang="en-US" altLang="ja-JP" dirty="0" smtClean="0"/>
              <a:t>10%</a:t>
            </a:r>
            <a:r>
              <a:rPr lang="ja-JP" altLang="en-US" dirty="0" smtClean="0"/>
              <a:t>のクラス</a:t>
            </a:r>
            <a:endParaRPr lang="en-US" altLang="ja-JP" dirty="0"/>
          </a:p>
          <a:p>
            <a:pPr lvl="1"/>
            <a:r>
              <a:rPr lang="ja-JP" altLang="en-US" dirty="0" smtClean="0"/>
              <a:t>振舞いの一致するオートマトンの決定が</a:t>
            </a:r>
            <a:r>
              <a:rPr lang="ja-JP" altLang="en-US" dirty="0"/>
              <a:t>受理状態に達する時点で完了する</a:t>
            </a:r>
            <a:endParaRPr lang="en-US" altLang="ja-JP" dirty="0"/>
          </a:p>
          <a:p>
            <a:pPr lvl="1"/>
            <a:r>
              <a:rPr lang="ja-JP" altLang="en-US" dirty="0"/>
              <a:t>メソッド呼出しだけでは，振舞いの予測ができない</a:t>
            </a:r>
            <a:endParaRPr lang="en-US" altLang="ja-JP" dirty="0"/>
          </a:p>
          <a:p>
            <a:pPr lvl="1"/>
            <a:r>
              <a:rPr lang="ja-JP" altLang="en-US" dirty="0"/>
              <a:t>引数の</a:t>
            </a:r>
            <a:r>
              <a:rPr lang="ja-JP" altLang="en-US" dirty="0" smtClean="0"/>
              <a:t>値といった他</a:t>
            </a:r>
            <a:r>
              <a:rPr lang="ja-JP" altLang="en-US" dirty="0"/>
              <a:t>の要素を実行履歴に導入して，オブジェクトの区別を行う必要が</a:t>
            </a:r>
            <a:r>
              <a:rPr lang="ja-JP" altLang="en-US" dirty="0" smtClean="0"/>
              <a:t>ある</a:t>
            </a:r>
            <a:endParaRPr lang="en-US" altLang="ja-JP" dirty="0"/>
          </a:p>
        </p:txBody>
      </p:sp>
    </p:spTree>
    <p:extLst>
      <p:ext uri="{BB962C8B-B14F-4D97-AF65-F5344CB8AC3E}">
        <p14:creationId xmlns:p14="http://schemas.microsoft.com/office/powerpoint/2010/main" val="41855144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13</a:t>
            </a:fld>
            <a:endParaRPr kumimoji="1" lang="ja-JP" altLang="en-US" dirty="0"/>
          </a:p>
        </p:txBody>
      </p:sp>
      <p:sp>
        <p:nvSpPr>
          <p:cNvPr id="4" name="コンテンツ プレースホルダー 3"/>
          <p:cNvSpPr>
            <a:spLocks noGrp="1"/>
          </p:cNvSpPr>
          <p:nvPr>
            <p:ph sz="quarter" idx="1"/>
          </p:nvPr>
        </p:nvSpPr>
        <p:spPr/>
        <p:txBody>
          <a:bodyPr>
            <a:normAutofit lnSpcReduction="10000"/>
          </a:bodyPr>
          <a:lstStyle/>
          <a:p>
            <a:r>
              <a:rPr lang="ja-JP" altLang="en-US" dirty="0" smtClean="0"/>
              <a:t>まとめ</a:t>
            </a:r>
            <a:endParaRPr lang="en-US" altLang="ja-JP" dirty="0" smtClean="0"/>
          </a:p>
          <a:p>
            <a:pPr lvl="1"/>
            <a:r>
              <a:rPr lang="ja-JP" altLang="en-US" dirty="0" smtClean="0"/>
              <a:t>本研究では，過去のオブジェクトの振舞いを表現するオートマトンと現在のオブジェクトの振舞いを比較することによって振舞いを予測する手法を提案し，その評価実験を行った</a:t>
            </a:r>
            <a:endParaRPr lang="en-US" altLang="ja-JP" dirty="0" smtClean="0"/>
          </a:p>
          <a:p>
            <a:pPr lvl="1"/>
            <a:r>
              <a:rPr lang="ja-JP" altLang="en-US" dirty="0" smtClean="0"/>
              <a:t>予測の必要があるクラスは約</a:t>
            </a:r>
            <a:r>
              <a:rPr lang="en-US" altLang="ja-JP" dirty="0" smtClean="0"/>
              <a:t>34%</a:t>
            </a:r>
          </a:p>
          <a:p>
            <a:pPr lvl="2"/>
            <a:r>
              <a:rPr lang="ja-JP" altLang="en-US" dirty="0" smtClean="0"/>
              <a:t>予測が可能なクラスはそのうちの約</a:t>
            </a:r>
            <a:r>
              <a:rPr lang="en-US" altLang="ja-JP" dirty="0" smtClean="0"/>
              <a:t>70%</a:t>
            </a:r>
          </a:p>
          <a:p>
            <a:pPr lvl="1"/>
            <a:r>
              <a:rPr lang="ja-JP" altLang="en-US" dirty="0" smtClean="0"/>
              <a:t>デバッガに組込めば予測機能を有効に使用できることが期待できる</a:t>
            </a:r>
            <a:endParaRPr lang="en-US" altLang="ja-JP" dirty="0" smtClean="0"/>
          </a:p>
          <a:p>
            <a:pPr lvl="1"/>
            <a:endParaRPr lang="en-US" altLang="ja-JP" dirty="0" smtClean="0"/>
          </a:p>
          <a:p>
            <a:r>
              <a:rPr lang="ja-JP" altLang="en-US" dirty="0" smtClean="0"/>
              <a:t>課題</a:t>
            </a:r>
            <a:endParaRPr lang="en-US" altLang="ja-JP" dirty="0" smtClean="0"/>
          </a:p>
          <a:p>
            <a:pPr lvl="1"/>
            <a:r>
              <a:rPr lang="ja-JP" altLang="en-US" dirty="0" smtClean="0"/>
              <a:t>実験結果の一般性を検証する</a:t>
            </a:r>
            <a:endParaRPr lang="en-US" altLang="ja-JP" dirty="0" smtClean="0"/>
          </a:p>
          <a:p>
            <a:pPr lvl="2"/>
            <a:r>
              <a:rPr lang="ja-JP" altLang="en-US" dirty="0" smtClean="0"/>
              <a:t>他の種類のアプリケーションに対しても実験データをとることが必要</a:t>
            </a:r>
            <a:endParaRPr lang="en-US" altLang="ja-JP" dirty="0" smtClean="0"/>
          </a:p>
          <a:p>
            <a:pPr lvl="1"/>
            <a:r>
              <a:rPr lang="ja-JP" altLang="en-US" dirty="0" smtClean="0"/>
              <a:t>デバッガに本手法による予測機能を組み込む</a:t>
            </a:r>
            <a:endParaRPr lang="en-US" altLang="ja-JP" dirty="0"/>
          </a:p>
          <a:p>
            <a:pPr lvl="2"/>
            <a:endParaRPr kumimoji="1" lang="en-US" altLang="ja-JP" dirty="0" smtClean="0"/>
          </a:p>
        </p:txBody>
      </p:sp>
    </p:spTree>
    <p:extLst>
      <p:ext uri="{BB962C8B-B14F-4D97-AF65-F5344CB8AC3E}">
        <p14:creationId xmlns:p14="http://schemas.microsoft.com/office/powerpoint/2010/main" val="24008051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14</a:t>
            </a:fld>
            <a:endParaRPr kumimoji="1" lang="ja-JP" altLang="en-US" dirty="0"/>
          </a:p>
        </p:txBody>
      </p:sp>
    </p:spTree>
    <p:extLst>
      <p:ext uri="{BB962C8B-B14F-4D97-AF65-F5344CB8AC3E}">
        <p14:creationId xmlns:p14="http://schemas.microsoft.com/office/powerpoint/2010/main" val="37468410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Dynamic Object Process Graph</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15</a:t>
            </a:fld>
            <a:endParaRPr kumimoji="1" lang="ja-JP" altLang="en-US" dirty="0"/>
          </a:p>
        </p:txBody>
      </p:sp>
      <p:sp>
        <p:nvSpPr>
          <p:cNvPr id="7" name="コンテンツ プレースホルダー 6"/>
          <p:cNvSpPr>
            <a:spLocks noGrp="1"/>
          </p:cNvSpPr>
          <p:nvPr>
            <p:ph sz="quarter" idx="1"/>
          </p:nvPr>
        </p:nvSpPr>
        <p:spPr>
          <a:xfrm>
            <a:off x="539552" y="1268760"/>
            <a:ext cx="5904656" cy="4937760"/>
          </a:xfrm>
        </p:spPr>
        <p:txBody>
          <a:bodyPr/>
          <a:lstStyle/>
          <a:p>
            <a:r>
              <a:rPr kumimoji="1" lang="ja-JP" altLang="en-US" dirty="0" smtClean="0"/>
              <a:t>オブジェクトの振舞いを表現するグラフ</a:t>
            </a:r>
            <a:endParaRPr kumimoji="1" lang="en-US" altLang="ja-JP" dirty="0" smtClean="0"/>
          </a:p>
          <a:p>
            <a:pPr lvl="1"/>
            <a:r>
              <a:rPr lang="ja-JP" altLang="en-US" dirty="0" smtClean="0"/>
              <a:t>ノード</a:t>
            </a:r>
            <a:endParaRPr lang="en-US" altLang="ja-JP" dirty="0" smtClean="0"/>
          </a:p>
          <a:p>
            <a:pPr lvl="2"/>
            <a:r>
              <a:rPr kumimoji="1" lang="ja-JP" altLang="en-US" dirty="0" smtClean="0"/>
              <a:t>実行中に起きたオブジェクト生成命令・メソッド呼出し命令</a:t>
            </a:r>
            <a:endParaRPr kumimoji="1" lang="en-US" altLang="ja-JP" dirty="0" smtClean="0"/>
          </a:p>
          <a:p>
            <a:pPr lvl="2"/>
            <a:r>
              <a:rPr kumimoji="1" lang="ja-JP" altLang="en-US" dirty="0" smtClean="0"/>
              <a:t>それらのソースコードでの位置</a:t>
            </a:r>
            <a:endParaRPr kumimoji="1" lang="en-US" altLang="ja-JP" dirty="0" smtClean="0"/>
          </a:p>
          <a:p>
            <a:pPr lvl="1"/>
            <a:r>
              <a:rPr kumimoji="1" lang="ja-JP" altLang="en-US" dirty="0" smtClean="0"/>
              <a:t>エッジ</a:t>
            </a:r>
            <a:endParaRPr kumimoji="1" lang="en-US" altLang="ja-JP" dirty="0" smtClean="0"/>
          </a:p>
          <a:p>
            <a:pPr lvl="2"/>
            <a:r>
              <a:rPr lang="ja-JP" altLang="en-US" dirty="0" smtClean="0"/>
              <a:t>順序を表す</a:t>
            </a:r>
            <a:endParaRPr kumimoji="1" lang="en-US" altLang="ja-JP" dirty="0" smtClean="0"/>
          </a:p>
          <a:p>
            <a:pPr lvl="1"/>
            <a:endParaRPr kumimoji="1" lang="ja-JP" altLang="en-US" dirty="0"/>
          </a:p>
        </p:txBody>
      </p:sp>
      <p:pic>
        <p:nvPicPr>
          <p:cNvPr id="8" name="図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47884" y="476672"/>
            <a:ext cx="1828572" cy="5942858"/>
          </a:xfrm>
          <a:prstGeom prst="rect">
            <a:avLst/>
          </a:prstGeom>
        </p:spPr>
      </p:pic>
      <p:graphicFrame>
        <p:nvGraphicFramePr>
          <p:cNvPr id="9" name="表 8"/>
          <p:cNvGraphicFramePr>
            <a:graphicFrameLocks noGrp="1"/>
          </p:cNvGraphicFramePr>
          <p:nvPr>
            <p:extLst>
              <p:ext uri="{D42A27DB-BD31-4B8C-83A1-F6EECF244321}">
                <p14:modId xmlns:p14="http://schemas.microsoft.com/office/powerpoint/2010/main" val="2505491860"/>
              </p:ext>
            </p:extLst>
          </p:nvPr>
        </p:nvGraphicFramePr>
        <p:xfrm>
          <a:off x="3059832" y="3573016"/>
          <a:ext cx="3600400" cy="2560320"/>
        </p:xfrm>
        <a:graphic>
          <a:graphicData uri="http://schemas.openxmlformats.org/drawingml/2006/table">
            <a:tbl>
              <a:tblPr firstRow="1" bandRow="1">
                <a:tableStyleId>{5C22544A-7EE6-4342-B048-85BDC9FD1C3A}</a:tableStyleId>
              </a:tblPr>
              <a:tblGrid>
                <a:gridCol w="1800200"/>
                <a:gridCol w="1800200"/>
              </a:tblGrid>
              <a:tr h="337766">
                <a:tc>
                  <a:txBody>
                    <a:bodyPr/>
                    <a:lstStyle/>
                    <a:p>
                      <a:r>
                        <a:rPr kumimoji="1" lang="ja-JP" altLang="en-US" dirty="0" smtClean="0"/>
                        <a:t>呼ばれたメソッド</a:t>
                      </a:r>
                      <a:endParaRPr kumimoji="1" lang="ja-JP" altLang="en-US" dirty="0"/>
                    </a:p>
                  </a:txBody>
                  <a:tcPr/>
                </a:tc>
                <a:tc>
                  <a:txBody>
                    <a:bodyPr/>
                    <a:lstStyle/>
                    <a:p>
                      <a:r>
                        <a:rPr kumimoji="1" lang="ja-JP" altLang="en-US" dirty="0" smtClean="0"/>
                        <a:t>位置</a:t>
                      </a:r>
                      <a:endParaRPr kumimoji="1" lang="ja-JP" altLang="en-US" dirty="0"/>
                    </a:p>
                  </a:txBody>
                  <a:tcPr/>
                </a:tc>
              </a:tr>
              <a:tr h="337766">
                <a:tc>
                  <a:txBody>
                    <a:bodyPr/>
                    <a:lstStyle/>
                    <a:p>
                      <a:r>
                        <a:rPr kumimoji="1" lang="en-US" altLang="ja-JP" dirty="0" smtClean="0"/>
                        <a:t>Sample()</a:t>
                      </a:r>
                      <a:endParaRPr kumimoji="1" lang="ja-JP" altLang="en-US" dirty="0"/>
                    </a:p>
                  </a:txBody>
                  <a:tcPr/>
                </a:tc>
                <a:tc>
                  <a:txBody>
                    <a:bodyPr/>
                    <a:lstStyle/>
                    <a:p>
                      <a:r>
                        <a:rPr kumimoji="1" lang="en-US" altLang="ja-JP" dirty="0" smtClean="0"/>
                        <a:t>Sample.java(L.8)</a:t>
                      </a:r>
                      <a:endParaRPr kumimoji="1" lang="ja-JP" altLang="en-US" dirty="0"/>
                    </a:p>
                  </a:txBody>
                  <a:tcPr/>
                </a:tc>
              </a:tr>
              <a:tr h="337766">
                <a:tc>
                  <a:txBody>
                    <a:bodyPr/>
                    <a:lstStyle/>
                    <a:p>
                      <a:r>
                        <a:rPr kumimoji="1" lang="en-US" altLang="ja-JP" dirty="0" err="1" smtClean="0"/>
                        <a:t>methodA</a:t>
                      </a:r>
                      <a:r>
                        <a:rPr kumimoji="1" lang="en-US" altLang="ja-JP" dirty="0" smtClean="0"/>
                        <a:t>()</a:t>
                      </a:r>
                      <a:endParaRPr kumimoji="1" lang="ja-JP" altLang="en-US" dirty="0"/>
                    </a:p>
                  </a:txBody>
                  <a:tcPr/>
                </a:tc>
                <a:tc>
                  <a:txBody>
                    <a:bodyPr/>
                    <a:lstStyle/>
                    <a:p>
                      <a:r>
                        <a:rPr kumimoji="1" lang="en-US" altLang="ja-JP" dirty="0" smtClean="0"/>
                        <a:t>Sample.java(L.10)</a:t>
                      </a:r>
                      <a:endParaRPr kumimoji="1" lang="ja-JP" altLang="en-US" dirty="0"/>
                    </a:p>
                  </a:txBody>
                  <a:tcPr/>
                </a:tc>
              </a:tr>
              <a:tr h="337766">
                <a:tc>
                  <a:txBody>
                    <a:bodyPr/>
                    <a:lstStyle/>
                    <a:p>
                      <a:r>
                        <a:rPr kumimoji="1" lang="en-US" altLang="ja-JP" dirty="0" err="1" smtClean="0"/>
                        <a:t>methodB</a:t>
                      </a:r>
                      <a:r>
                        <a:rPr kumimoji="1" lang="en-US" altLang="ja-JP" dirty="0" smtClean="0"/>
                        <a:t>()</a:t>
                      </a:r>
                      <a:endParaRPr kumimoji="1" lang="ja-JP" altLang="en-US" dirty="0"/>
                    </a:p>
                  </a:txBody>
                  <a:tcPr/>
                </a:tc>
                <a:tc>
                  <a:txBody>
                    <a:bodyPr/>
                    <a:lstStyle/>
                    <a:p>
                      <a:r>
                        <a:rPr kumimoji="1" lang="en-US" altLang="ja-JP" dirty="0" smtClean="0"/>
                        <a:t>Sample.java(L.20)</a:t>
                      </a:r>
                    </a:p>
                  </a:txBody>
                  <a:tcPr/>
                </a:tc>
              </a:tr>
              <a:tr h="337766">
                <a:tc>
                  <a:txBody>
                    <a:bodyPr/>
                    <a:lstStyle/>
                    <a:p>
                      <a:r>
                        <a:rPr kumimoji="1" lang="en-US" altLang="ja-JP" dirty="0" err="1" smtClean="0"/>
                        <a:t>methodB</a:t>
                      </a:r>
                      <a:r>
                        <a:rPr kumimoji="1" lang="en-US" altLang="ja-JP" dirty="0" smtClean="0"/>
                        <a:t>()</a:t>
                      </a:r>
                      <a:endParaRPr kumimoji="1" lang="ja-JP" altLang="en-US" dirty="0"/>
                    </a:p>
                  </a:txBody>
                  <a:tcPr/>
                </a:tc>
                <a:tc>
                  <a:txBody>
                    <a:bodyPr/>
                    <a:lstStyle/>
                    <a:p>
                      <a:r>
                        <a:rPr kumimoji="1" lang="en-US" altLang="ja-JP" dirty="0" smtClean="0"/>
                        <a:t>Sample.java(L.20)</a:t>
                      </a:r>
                    </a:p>
                  </a:txBody>
                  <a:tcPr/>
                </a:tc>
              </a:tr>
              <a:tr h="337766">
                <a:tc>
                  <a:txBody>
                    <a:bodyPr/>
                    <a:lstStyle/>
                    <a:p>
                      <a:r>
                        <a:rPr kumimoji="1" lang="en-US" altLang="ja-JP" dirty="0" err="1" smtClean="0"/>
                        <a:t>methodB</a:t>
                      </a:r>
                      <a:r>
                        <a:rPr kumimoji="1" lang="en-US" altLang="ja-JP" dirty="0" smtClean="0"/>
                        <a:t>()</a:t>
                      </a:r>
                      <a:endParaRPr kumimoji="1" lang="ja-JP" altLang="en-US" dirty="0"/>
                    </a:p>
                  </a:txBody>
                  <a:tcPr/>
                </a:tc>
                <a:tc>
                  <a:txBody>
                    <a:bodyPr/>
                    <a:lstStyle/>
                    <a:p>
                      <a:r>
                        <a:rPr kumimoji="1" lang="en-US" altLang="ja-JP" dirty="0" smtClean="0"/>
                        <a:t>Sample.java(L.20)</a:t>
                      </a:r>
                    </a:p>
                  </a:txBody>
                  <a:tcPr/>
                </a:tc>
              </a:tr>
              <a:tr h="337766">
                <a:tc>
                  <a:txBody>
                    <a:bodyPr/>
                    <a:lstStyle/>
                    <a:p>
                      <a:r>
                        <a:rPr kumimoji="1" lang="en-US" altLang="ja-JP" dirty="0" err="1" smtClean="0"/>
                        <a:t>methodC</a:t>
                      </a:r>
                      <a:r>
                        <a:rPr kumimoji="1" lang="en-US" altLang="ja-JP" dirty="0" smtClean="0"/>
                        <a:t>()</a:t>
                      </a:r>
                      <a:endParaRPr kumimoji="1" lang="ja-JP" altLang="en-US" dirty="0"/>
                    </a:p>
                  </a:txBody>
                  <a:tcPr/>
                </a:tc>
                <a:tc>
                  <a:txBody>
                    <a:bodyPr/>
                    <a:lstStyle/>
                    <a:p>
                      <a:r>
                        <a:rPr kumimoji="1" lang="en-US" altLang="ja-JP" dirty="0" smtClean="0"/>
                        <a:t>Sample.java(L.30)</a:t>
                      </a:r>
                    </a:p>
                  </a:txBody>
                  <a:tcPr/>
                </a:tc>
              </a:tr>
            </a:tbl>
          </a:graphicData>
        </a:graphic>
      </p:graphicFrame>
    </p:spTree>
    <p:extLst>
      <p:ext uri="{BB962C8B-B14F-4D97-AF65-F5344CB8AC3E}">
        <p14:creationId xmlns:p14="http://schemas.microsoft.com/office/powerpoint/2010/main" val="1883922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例のオートマトン集合</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16</a:t>
            </a:fld>
            <a:endParaRPr kumimoji="1" lang="ja-JP" altLang="en-US" dirty="0"/>
          </a:p>
        </p:txBody>
      </p:sp>
      <p:pic>
        <p:nvPicPr>
          <p:cNvPr id="5" name="コンテンツ プレースホルダー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008693" y="1219200"/>
            <a:ext cx="3126613" cy="4937125"/>
          </a:xfrm>
        </p:spPr>
      </p:pic>
    </p:spTree>
    <p:extLst>
      <p:ext uri="{BB962C8B-B14F-4D97-AF65-F5344CB8AC3E}">
        <p14:creationId xmlns:p14="http://schemas.microsoft.com/office/powerpoint/2010/main" val="39702640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Trace</a:t>
            </a:r>
            <a:r>
              <a:rPr lang="ja-JP" altLang="en-US" dirty="0" err="1" smtClean="0"/>
              <a:t>と</a:t>
            </a:r>
            <a:r>
              <a:rPr kumimoji="1" lang="en-US" altLang="ja-JP" dirty="0" smtClean="0"/>
              <a:t>Predict</a:t>
            </a:r>
            <a:r>
              <a:rPr kumimoji="1" lang="ja-JP" altLang="en-US" dirty="0" smtClean="0"/>
              <a:t>の求め方</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17</a:t>
            </a:fld>
            <a:endParaRPr kumimoji="1" lang="ja-JP" altLang="en-US" dirty="0"/>
          </a:p>
        </p:txBody>
      </p:sp>
      <p:sp>
        <p:nvSpPr>
          <p:cNvPr id="4" name="コンテンツ プレースホルダー 3"/>
          <p:cNvSpPr>
            <a:spLocks noGrp="1"/>
          </p:cNvSpPr>
          <p:nvPr>
            <p:ph sz="quarter" idx="1"/>
          </p:nvPr>
        </p:nvSpPr>
        <p:spPr>
          <a:xfrm>
            <a:off x="251520" y="1196752"/>
            <a:ext cx="4464496" cy="4833144"/>
          </a:xfrm>
        </p:spPr>
        <p:txBody>
          <a:bodyPr>
            <a:normAutofit fontScale="85000" lnSpcReduction="20000"/>
          </a:bodyPr>
          <a:lstStyle/>
          <a:p>
            <a:r>
              <a:rPr kumimoji="1" lang="ja-JP" altLang="en-US" dirty="0" smtClean="0"/>
              <a:t>クラスごとの生存オートマトン木を作成</a:t>
            </a:r>
            <a:endParaRPr kumimoji="1" lang="en-US" altLang="ja-JP" dirty="0" smtClean="0"/>
          </a:p>
          <a:p>
            <a:pPr lvl="1"/>
            <a:r>
              <a:rPr lang="ja-JP" altLang="en-US" dirty="0" smtClean="0"/>
              <a:t>ノード</a:t>
            </a:r>
            <a:endParaRPr lang="en-US" altLang="ja-JP" dirty="0" smtClean="0"/>
          </a:p>
          <a:p>
            <a:pPr lvl="1"/>
            <a:r>
              <a:rPr lang="ja-JP" altLang="en-US" dirty="0" smtClean="0"/>
              <a:t>根から自分までの命令呼出しをオートマトンに入力として与えたとき，残るオートマトンの集合</a:t>
            </a:r>
            <a:endParaRPr lang="en-US" altLang="ja-JP" dirty="0" smtClean="0"/>
          </a:p>
          <a:p>
            <a:pPr lvl="2"/>
            <a:r>
              <a:rPr lang="ja-JP" altLang="en-US" dirty="0" smtClean="0"/>
              <a:t>根はクラスのオートマトン全てを含む集合</a:t>
            </a:r>
            <a:endParaRPr lang="en-US" altLang="ja-JP" dirty="0" smtClean="0"/>
          </a:p>
          <a:p>
            <a:pPr lvl="2"/>
            <a:r>
              <a:rPr lang="ja-JP" altLang="en-US" dirty="0" smtClean="0"/>
              <a:t>葉はオートマトン集合の要素数が１つ</a:t>
            </a:r>
            <a:endParaRPr lang="en-US" altLang="ja-JP" dirty="0" smtClean="0"/>
          </a:p>
          <a:p>
            <a:pPr lvl="2"/>
            <a:endParaRPr lang="en-US" altLang="ja-JP" dirty="0" smtClean="0"/>
          </a:p>
          <a:p>
            <a:pPr lvl="1"/>
            <a:r>
              <a:rPr kumimoji="1" lang="ja-JP" altLang="en-US" dirty="0" smtClean="0"/>
              <a:t>エッジ</a:t>
            </a:r>
            <a:endParaRPr kumimoji="1" lang="en-US" altLang="ja-JP" dirty="0" smtClean="0"/>
          </a:p>
          <a:p>
            <a:pPr lvl="2"/>
            <a:r>
              <a:rPr lang="ja-JP" altLang="en-US" dirty="0" smtClean="0"/>
              <a:t>オートマトンへの入力の命令呼出し</a:t>
            </a:r>
            <a:endParaRPr kumimoji="1" lang="en-US" altLang="ja-JP" dirty="0" smtClean="0"/>
          </a:p>
          <a:p>
            <a:r>
              <a:rPr lang="ja-JP" altLang="en-US" dirty="0" smtClean="0"/>
              <a:t>葉の深さの平均が</a:t>
            </a:r>
            <a:r>
              <a:rPr lang="en-US" altLang="ja-JP" dirty="0" smtClean="0"/>
              <a:t>Trace</a:t>
            </a:r>
          </a:p>
          <a:p>
            <a:r>
              <a:rPr kumimoji="1" lang="ja-JP" altLang="en-US" dirty="0" smtClean="0"/>
              <a:t>葉の持つ集合に残った</a:t>
            </a:r>
            <a:r>
              <a:rPr kumimoji="1" lang="en-US" altLang="ja-JP" dirty="0" smtClean="0"/>
              <a:t>1</a:t>
            </a:r>
            <a:r>
              <a:rPr kumimoji="1" lang="ja-JP" altLang="en-US" dirty="0" err="1" smtClean="0"/>
              <a:t>つの</a:t>
            </a:r>
            <a:r>
              <a:rPr kumimoji="1" lang="ja-JP" altLang="en-US" dirty="0" smtClean="0"/>
              <a:t>オートマトンが受理状態まで至るまでの最小入力数の平均が</a:t>
            </a:r>
            <a:r>
              <a:rPr kumimoji="1" lang="en-US" altLang="ja-JP" dirty="0" smtClean="0"/>
              <a:t>Predict</a:t>
            </a:r>
            <a:endParaRPr kumimoji="1" lang="ja-JP" altLang="en-US" dirty="0"/>
          </a:p>
        </p:txBody>
      </p:sp>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57772" y="2276872"/>
            <a:ext cx="2410134" cy="3753024"/>
          </a:xfrm>
          <a:prstGeom prst="rect">
            <a:avLst/>
          </a:prstGeom>
        </p:spPr>
      </p:pic>
      <p:sp>
        <p:nvSpPr>
          <p:cNvPr id="6" name="テキスト ボックス 5"/>
          <p:cNvSpPr txBox="1"/>
          <p:nvPr/>
        </p:nvSpPr>
        <p:spPr>
          <a:xfrm>
            <a:off x="4419097" y="1969095"/>
            <a:ext cx="2056973" cy="307777"/>
          </a:xfrm>
          <a:prstGeom prst="rect">
            <a:avLst/>
          </a:prstGeom>
          <a:noFill/>
          <a:ln>
            <a:solidFill>
              <a:schemeClr val="tx1"/>
            </a:solidFill>
          </a:ln>
        </p:spPr>
        <p:txBody>
          <a:bodyPr wrap="none" rtlCol="0">
            <a:spAutoFit/>
          </a:bodyPr>
          <a:lstStyle/>
          <a:p>
            <a:r>
              <a:rPr lang="ja-JP" altLang="en-US" sz="1400" b="1" dirty="0" smtClean="0"/>
              <a:t>候補のオートマトンは</a:t>
            </a:r>
            <a:r>
              <a:rPr lang="en-US" altLang="ja-JP" sz="1400" b="1" dirty="0" smtClean="0"/>
              <a:t>2</a:t>
            </a:r>
            <a:r>
              <a:rPr lang="ja-JP" altLang="en-US" sz="1400" b="1" dirty="0" smtClean="0"/>
              <a:t>つ</a:t>
            </a:r>
            <a:endParaRPr kumimoji="1" lang="ja-JP" altLang="en-US" sz="1400" b="1" dirty="0"/>
          </a:p>
        </p:txBody>
      </p:sp>
      <p:cxnSp>
        <p:nvCxnSpPr>
          <p:cNvPr id="12" name="直線矢印コネクタ 11"/>
          <p:cNvCxnSpPr>
            <a:stCxn id="6" idx="3"/>
          </p:cNvCxnSpPr>
          <p:nvPr/>
        </p:nvCxnSpPr>
        <p:spPr>
          <a:xfrm>
            <a:off x="6476070" y="2122984"/>
            <a:ext cx="616210" cy="3938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6457772" y="2276872"/>
            <a:ext cx="634508" cy="129614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a:off x="6457772" y="2276872"/>
            <a:ext cx="634508" cy="23042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7" name="テキスト ボックス 26"/>
          <p:cNvSpPr txBox="1"/>
          <p:nvPr/>
        </p:nvSpPr>
        <p:spPr>
          <a:xfrm>
            <a:off x="3613636" y="5949280"/>
            <a:ext cx="2584362" cy="369332"/>
          </a:xfrm>
          <a:prstGeom prst="rect">
            <a:avLst/>
          </a:prstGeom>
          <a:noFill/>
          <a:ln>
            <a:solidFill>
              <a:schemeClr val="tx1"/>
            </a:solidFill>
          </a:ln>
        </p:spPr>
        <p:txBody>
          <a:bodyPr wrap="none" rtlCol="0">
            <a:spAutoFit/>
          </a:bodyPr>
          <a:lstStyle/>
          <a:p>
            <a:r>
              <a:rPr kumimoji="1" lang="ja-JP" altLang="en-US" dirty="0" smtClean="0"/>
              <a:t>候補のオートマトンは</a:t>
            </a:r>
            <a:r>
              <a:rPr kumimoji="1" lang="en-US" altLang="ja-JP" dirty="0" smtClean="0"/>
              <a:t>1</a:t>
            </a:r>
            <a:r>
              <a:rPr kumimoji="1" lang="ja-JP" altLang="en-US" dirty="0" smtClean="0"/>
              <a:t>つ</a:t>
            </a:r>
            <a:endParaRPr kumimoji="1" lang="ja-JP" altLang="en-US" dirty="0"/>
          </a:p>
        </p:txBody>
      </p:sp>
      <p:cxnSp>
        <p:nvCxnSpPr>
          <p:cNvPr id="35" name="直線矢印コネクタ 34"/>
          <p:cNvCxnSpPr>
            <a:stCxn id="27" idx="3"/>
          </p:cNvCxnSpPr>
          <p:nvPr/>
        </p:nvCxnSpPr>
        <p:spPr>
          <a:xfrm flipV="1">
            <a:off x="6197998" y="5949280"/>
            <a:ext cx="390226" cy="184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27" idx="3"/>
          </p:cNvCxnSpPr>
          <p:nvPr/>
        </p:nvCxnSpPr>
        <p:spPr>
          <a:xfrm flipV="1">
            <a:off x="6197998" y="5877272"/>
            <a:ext cx="1464841" cy="25667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45" name="図 4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2839" y="178767"/>
            <a:ext cx="1231245" cy="1944216"/>
          </a:xfrm>
          <a:prstGeom prst="rect">
            <a:avLst/>
          </a:prstGeom>
        </p:spPr>
      </p:pic>
      <p:sp>
        <p:nvSpPr>
          <p:cNvPr id="46" name="屈折矢印 45"/>
          <p:cNvSpPr/>
          <p:nvPr/>
        </p:nvSpPr>
        <p:spPr>
          <a:xfrm rot="10800000">
            <a:off x="7119361" y="1353833"/>
            <a:ext cx="377886" cy="405917"/>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032413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1</a:t>
            </a:fld>
            <a:endParaRPr kumimoji="1" lang="ja-JP" altLang="en-US" dirty="0"/>
          </a:p>
        </p:txBody>
      </p:sp>
      <p:sp>
        <p:nvSpPr>
          <p:cNvPr id="4" name="コンテンツ プレースホルダー 3"/>
          <p:cNvSpPr>
            <a:spLocks noGrp="1"/>
          </p:cNvSpPr>
          <p:nvPr>
            <p:ph sz="quarter" idx="1"/>
          </p:nvPr>
        </p:nvSpPr>
        <p:spPr/>
        <p:txBody>
          <a:bodyPr>
            <a:normAutofit/>
          </a:bodyPr>
          <a:lstStyle/>
          <a:p>
            <a:r>
              <a:rPr kumimoji="1" lang="ja-JP" altLang="en-US" dirty="0" smtClean="0"/>
              <a:t>オブジェクト指向プログラム</a:t>
            </a:r>
            <a:endParaRPr kumimoji="1" lang="en-US" altLang="ja-JP" dirty="0" smtClean="0"/>
          </a:p>
          <a:p>
            <a:pPr lvl="1"/>
            <a:r>
              <a:rPr lang="ja-JP" altLang="en-US" dirty="0" smtClean="0"/>
              <a:t>多数のオブジェクト間の相互作用により動作するプログラム</a:t>
            </a:r>
            <a:endParaRPr lang="en-US" altLang="ja-JP" dirty="0" smtClean="0"/>
          </a:p>
          <a:p>
            <a:pPr lvl="1"/>
            <a:r>
              <a:rPr lang="ja-JP" altLang="en-US" dirty="0" smtClean="0"/>
              <a:t>オブジェクト： 実行時にメモリ上に生成され，外部からのメソッド呼出しに応じて機能を実行する部品単位</a:t>
            </a:r>
            <a:endParaRPr lang="en-US" altLang="ja-JP" dirty="0" smtClean="0"/>
          </a:p>
          <a:p>
            <a:pPr lvl="1"/>
            <a:endParaRPr lang="en-US" altLang="ja-JP" dirty="0"/>
          </a:p>
          <a:p>
            <a:r>
              <a:rPr lang="ja-JP" altLang="en-US" dirty="0" smtClean="0"/>
              <a:t>プログラム</a:t>
            </a:r>
            <a:r>
              <a:rPr lang="ja-JP" altLang="en-US" dirty="0"/>
              <a:t>の状態はオブジェクトの動作で決まる</a:t>
            </a:r>
            <a:endParaRPr lang="en-US" altLang="ja-JP" dirty="0"/>
          </a:p>
          <a:p>
            <a:pPr lvl="1"/>
            <a:r>
              <a:rPr lang="ja-JP" altLang="en-US" dirty="0" smtClean="0"/>
              <a:t>ある処理を理解するためには，その処理に関連したオブジェクトを特定し，その振舞いを分析する必要がある．</a:t>
            </a:r>
            <a:endParaRPr lang="en-US" altLang="ja-JP" dirty="0" smtClean="0"/>
          </a:p>
          <a:p>
            <a:pPr lvl="1"/>
            <a:endParaRPr lang="en-US" altLang="ja-JP" dirty="0" smtClean="0"/>
          </a:p>
        </p:txBody>
      </p:sp>
    </p:spTree>
    <p:extLst>
      <p:ext uri="{BB962C8B-B14F-4D97-AF65-F5344CB8AC3E}">
        <p14:creationId xmlns:p14="http://schemas.microsoft.com/office/powerpoint/2010/main" val="1848026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研究の動機</a:t>
            </a:r>
            <a:endParaRPr kumimoji="1" lang="ja-JP" altLang="en-US" dirty="0"/>
          </a:p>
        </p:txBody>
      </p:sp>
      <p:sp>
        <p:nvSpPr>
          <p:cNvPr id="4" name="スライド番号プレースホルダー 3"/>
          <p:cNvSpPr>
            <a:spLocks noGrp="1"/>
          </p:cNvSpPr>
          <p:nvPr>
            <p:ph type="sldNum" sz="quarter" idx="12"/>
          </p:nvPr>
        </p:nvSpPr>
        <p:spPr/>
        <p:txBody>
          <a:bodyPr/>
          <a:lstStyle/>
          <a:p>
            <a:fld id="{84060CA7-DEE4-44B7-8901-310260DD751B}" type="slidenum">
              <a:rPr kumimoji="1" lang="ja-JP" altLang="en-US" smtClean="0"/>
              <a:t>2</a:t>
            </a:fld>
            <a:endParaRPr kumimoji="1" lang="ja-JP" altLang="en-US" dirty="0"/>
          </a:p>
        </p:txBody>
      </p:sp>
      <p:sp>
        <p:nvSpPr>
          <p:cNvPr id="3" name="コンテンツ プレースホルダー 2"/>
          <p:cNvSpPr>
            <a:spLocks noGrp="1"/>
          </p:cNvSpPr>
          <p:nvPr>
            <p:ph sz="quarter" idx="1"/>
          </p:nvPr>
        </p:nvSpPr>
        <p:spPr>
          <a:xfrm>
            <a:off x="296214" y="1196752"/>
            <a:ext cx="8596266" cy="2493764"/>
          </a:xfrm>
        </p:spPr>
        <p:txBody>
          <a:bodyPr>
            <a:normAutofit fontScale="77500" lnSpcReduction="20000"/>
          </a:bodyPr>
          <a:lstStyle/>
          <a:p>
            <a:r>
              <a:rPr lang="ja-JP" altLang="en-US" dirty="0" smtClean="0"/>
              <a:t>興味</a:t>
            </a:r>
            <a:r>
              <a:rPr lang="ja-JP" altLang="en-US" dirty="0"/>
              <a:t>のあるプログラムの動作に対応するオブジェクトを詳しく調査したい</a:t>
            </a:r>
            <a:endParaRPr lang="en-US" altLang="ja-JP" dirty="0"/>
          </a:p>
          <a:p>
            <a:pPr lvl="1"/>
            <a:r>
              <a:rPr lang="ja-JP" altLang="en-US" dirty="0" smtClean="0"/>
              <a:t>オブジェクトの詳細な振舞い</a:t>
            </a:r>
            <a:r>
              <a:rPr lang="ja-JP" altLang="en-US" dirty="0"/>
              <a:t>を理解</a:t>
            </a:r>
            <a:r>
              <a:rPr lang="ja-JP" altLang="en-US" dirty="0" smtClean="0"/>
              <a:t>するために，機能を実行する途中</a:t>
            </a:r>
            <a:r>
              <a:rPr lang="ja-JP" altLang="en-US" dirty="0"/>
              <a:t>の</a:t>
            </a:r>
            <a:r>
              <a:rPr lang="ja-JP" altLang="en-US" dirty="0" smtClean="0"/>
              <a:t>オブジェクトの動作・状態を知りたい</a:t>
            </a:r>
            <a:endParaRPr lang="en-US" altLang="ja-JP" dirty="0" smtClean="0"/>
          </a:p>
          <a:p>
            <a:pPr lvl="1"/>
            <a:endParaRPr lang="en-US" altLang="ja-JP" dirty="0"/>
          </a:p>
          <a:p>
            <a:r>
              <a:rPr lang="ja-JP" altLang="en-US" dirty="0">
                <a:sym typeface="Wingdings" pitchFamily="2" charset="2"/>
              </a:rPr>
              <a:t>そのためには</a:t>
            </a:r>
            <a:r>
              <a:rPr lang="ja-JP" altLang="en-US" dirty="0" smtClean="0">
                <a:sym typeface="Wingdings" pitchFamily="2" charset="2"/>
              </a:rPr>
              <a:t>，</a:t>
            </a:r>
            <a:r>
              <a:rPr lang="ja-JP" altLang="en-US" dirty="0" smtClean="0"/>
              <a:t>プログラムの実行中に，</a:t>
            </a:r>
            <a:r>
              <a:rPr lang="ja-JP" altLang="en-US" dirty="0">
                <a:sym typeface="Wingdings" pitchFamily="2" charset="2"/>
              </a:rPr>
              <a:t>分析したい</a:t>
            </a:r>
            <a:r>
              <a:rPr lang="ja-JP" altLang="en-US" dirty="0"/>
              <a:t>オブジェクトを興味</a:t>
            </a:r>
            <a:r>
              <a:rPr lang="ja-JP" altLang="en-US" dirty="0" smtClean="0"/>
              <a:t>ある動作を行うよりも前に特定しなくてはならない</a:t>
            </a:r>
            <a:endParaRPr lang="en-US" altLang="ja-JP" dirty="0" smtClean="0"/>
          </a:p>
          <a:p>
            <a:pPr lvl="1"/>
            <a:r>
              <a:rPr lang="ja-JP" altLang="en-US" dirty="0"/>
              <a:t>しかし，オブジェクト指向プログラム</a:t>
            </a:r>
            <a:r>
              <a:rPr lang="ja-JP" altLang="en-US" dirty="0" smtClean="0"/>
              <a:t>の実行では，１つのクラスに対して複数のオブジェクト</a:t>
            </a:r>
            <a:r>
              <a:rPr lang="ja-JP" altLang="en-US" dirty="0"/>
              <a:t>が生成されるため</a:t>
            </a:r>
            <a:r>
              <a:rPr lang="ja-JP" altLang="en-US" dirty="0" smtClean="0"/>
              <a:t>，</a:t>
            </a:r>
            <a:r>
              <a:rPr lang="ja-JP" altLang="en-US" dirty="0" smtClean="0">
                <a:sym typeface="Wingdings" pitchFamily="2" charset="2"/>
              </a:rPr>
              <a:t>その中からオブジェクトを特定する必要がある</a:t>
            </a:r>
            <a:endParaRPr lang="en-US" altLang="ja-JP" dirty="0" smtClean="0"/>
          </a:p>
        </p:txBody>
      </p:sp>
      <p:sp>
        <p:nvSpPr>
          <p:cNvPr id="5" name="テキスト ボックス 4"/>
          <p:cNvSpPr txBox="1"/>
          <p:nvPr/>
        </p:nvSpPr>
        <p:spPr>
          <a:xfrm>
            <a:off x="611560" y="3712964"/>
            <a:ext cx="2802114" cy="2308324"/>
          </a:xfrm>
          <a:prstGeom prst="rect">
            <a:avLst/>
          </a:prstGeom>
          <a:noFill/>
          <a:ln>
            <a:solidFill>
              <a:schemeClr val="bg1">
                <a:lumMod val="85000"/>
              </a:schemeClr>
            </a:solidFill>
          </a:ln>
        </p:spPr>
        <p:txBody>
          <a:bodyPr wrap="none" rtlCol="0">
            <a:spAutoFit/>
          </a:bodyPr>
          <a:lstStyle/>
          <a:p>
            <a:r>
              <a:rPr lang="en-US" altLang="ja-JP" dirty="0" smtClean="0"/>
              <a:t>Stack s=new Stack();</a:t>
            </a:r>
          </a:p>
          <a:p>
            <a:r>
              <a:rPr lang="en-US" altLang="ja-JP" dirty="0" smtClean="0"/>
              <a:t>while(</a:t>
            </a:r>
            <a:r>
              <a:rPr lang="en-US" altLang="ja-JP" dirty="0" err="1" smtClean="0"/>
              <a:t>reader.available</a:t>
            </a:r>
            <a:r>
              <a:rPr lang="en-US" altLang="ja-JP" dirty="0" smtClean="0"/>
              <a:t>()&gt;=4)</a:t>
            </a:r>
          </a:p>
          <a:p>
            <a:r>
              <a:rPr lang="en-US" altLang="ja-JP" dirty="0" smtClean="0"/>
              <a:t>      </a:t>
            </a:r>
            <a:r>
              <a:rPr lang="en-US" altLang="ja-JP" dirty="0" err="1" smtClean="0"/>
              <a:t>s.push</a:t>
            </a:r>
            <a:r>
              <a:rPr lang="en-US" altLang="ja-JP" dirty="0" smtClean="0"/>
              <a:t>(</a:t>
            </a:r>
            <a:r>
              <a:rPr lang="en-US" altLang="ja-JP" dirty="0" err="1" smtClean="0"/>
              <a:t>reader.readInt</a:t>
            </a:r>
            <a:r>
              <a:rPr lang="en-US" altLang="ja-JP" dirty="0" smtClean="0"/>
              <a:t>());</a:t>
            </a:r>
          </a:p>
          <a:p>
            <a:endParaRPr lang="en-US" altLang="ja-JP" dirty="0" smtClean="0"/>
          </a:p>
          <a:p>
            <a:r>
              <a:rPr lang="en-US" altLang="ja-JP" dirty="0" err="1" smtClean="0"/>
              <a:t>int</a:t>
            </a:r>
            <a:r>
              <a:rPr lang="en-US" altLang="ja-JP" dirty="0" smtClean="0"/>
              <a:t> </a:t>
            </a:r>
            <a:r>
              <a:rPr lang="en-US" altLang="ja-JP" dirty="0" err="1" smtClean="0"/>
              <a:t>i</a:t>
            </a:r>
            <a:r>
              <a:rPr lang="en-US" altLang="ja-JP" dirty="0" smtClean="0"/>
              <a:t>=0;</a:t>
            </a:r>
          </a:p>
          <a:p>
            <a:r>
              <a:rPr lang="en-US" altLang="ja-JP" dirty="0" smtClean="0"/>
              <a:t>do{</a:t>
            </a:r>
          </a:p>
          <a:p>
            <a:r>
              <a:rPr lang="en-US" altLang="ja-JP" dirty="0"/>
              <a:t> </a:t>
            </a:r>
            <a:r>
              <a:rPr lang="en-US" altLang="ja-JP" dirty="0" smtClean="0"/>
              <a:t>     </a:t>
            </a:r>
            <a:r>
              <a:rPr kumimoji="1" lang="en-US" altLang="ja-JP" dirty="0" err="1" smtClean="0"/>
              <a:t>i</a:t>
            </a:r>
            <a:r>
              <a:rPr kumimoji="1" lang="en-US" altLang="ja-JP" dirty="0" smtClean="0"/>
              <a:t>+=</a:t>
            </a:r>
            <a:r>
              <a:rPr kumimoji="1" lang="en-US" altLang="ja-JP" dirty="0" err="1" smtClean="0"/>
              <a:t>s.pop</a:t>
            </a:r>
            <a:r>
              <a:rPr kumimoji="1" lang="en-US" altLang="ja-JP" dirty="0" smtClean="0"/>
              <a:t>();</a:t>
            </a:r>
            <a:endParaRPr kumimoji="1" lang="en-US" altLang="ja-JP" dirty="0"/>
          </a:p>
          <a:p>
            <a:r>
              <a:rPr lang="en-US" altLang="ja-JP" dirty="0" smtClean="0"/>
              <a:t>}while(!</a:t>
            </a:r>
            <a:r>
              <a:rPr lang="en-US" altLang="ja-JP" dirty="0" err="1" smtClean="0"/>
              <a:t>s.isEmpty</a:t>
            </a:r>
            <a:r>
              <a:rPr lang="en-US" altLang="ja-JP" dirty="0" smtClean="0"/>
              <a:t>());</a:t>
            </a:r>
            <a:endParaRPr kumimoji="1" lang="ja-JP" altLang="en-US" dirty="0"/>
          </a:p>
        </p:txBody>
      </p:sp>
      <p:sp>
        <p:nvSpPr>
          <p:cNvPr id="13" name="右矢印 12"/>
          <p:cNvSpPr/>
          <p:nvPr/>
        </p:nvSpPr>
        <p:spPr>
          <a:xfrm rot="10800000">
            <a:off x="2699792" y="3712962"/>
            <a:ext cx="792089" cy="352195"/>
          </a:xfrm>
          <a:prstGeom prst="rightArrow">
            <a:avLst/>
          </a:prstGeom>
          <a:solidFill>
            <a:schemeClr val="accent5">
              <a:lumMod val="5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3491880" y="3757382"/>
            <a:ext cx="2379177" cy="307777"/>
          </a:xfrm>
          <a:prstGeom prst="rect">
            <a:avLst/>
          </a:prstGeom>
          <a:noFill/>
        </p:spPr>
        <p:txBody>
          <a:bodyPr wrap="none" rtlCol="0">
            <a:spAutoFit/>
          </a:bodyPr>
          <a:lstStyle/>
          <a:p>
            <a:r>
              <a:rPr kumimoji="1" lang="ja-JP" altLang="en-US" sz="1400" b="1" dirty="0" smtClean="0"/>
              <a:t>オブジェクトが生成されたとき</a:t>
            </a:r>
            <a:endParaRPr kumimoji="1" lang="ja-JP" altLang="en-US" sz="1400" b="1" dirty="0"/>
          </a:p>
        </p:txBody>
      </p:sp>
      <p:sp>
        <p:nvSpPr>
          <p:cNvPr id="25" name="左中かっこ 24"/>
          <p:cNvSpPr/>
          <p:nvPr/>
        </p:nvSpPr>
        <p:spPr>
          <a:xfrm>
            <a:off x="4736031" y="4065159"/>
            <a:ext cx="358156" cy="147938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6" name="テキスト ボックス 25"/>
          <p:cNvSpPr txBox="1"/>
          <p:nvPr/>
        </p:nvSpPr>
        <p:spPr>
          <a:xfrm>
            <a:off x="3419872" y="4634242"/>
            <a:ext cx="1378904" cy="369332"/>
          </a:xfrm>
          <a:prstGeom prst="rect">
            <a:avLst/>
          </a:prstGeom>
          <a:noFill/>
        </p:spPr>
        <p:txBody>
          <a:bodyPr wrap="none" rtlCol="0">
            <a:spAutoFit/>
          </a:bodyPr>
          <a:lstStyle/>
          <a:p>
            <a:r>
              <a:rPr lang="ja-JP" altLang="en-US" dirty="0" smtClean="0"/>
              <a:t>知りたいこと</a:t>
            </a:r>
            <a:endParaRPr kumimoji="1" lang="ja-JP" altLang="en-US" dirty="0"/>
          </a:p>
        </p:txBody>
      </p:sp>
      <p:sp>
        <p:nvSpPr>
          <p:cNvPr id="6" name="テキスト ボックス 5"/>
          <p:cNvSpPr txBox="1"/>
          <p:nvPr/>
        </p:nvSpPr>
        <p:spPr>
          <a:xfrm>
            <a:off x="5094187" y="4919591"/>
            <a:ext cx="2611612" cy="646331"/>
          </a:xfrm>
          <a:prstGeom prst="rect">
            <a:avLst/>
          </a:prstGeom>
          <a:noFill/>
        </p:spPr>
        <p:txBody>
          <a:bodyPr wrap="none" rtlCol="0">
            <a:spAutoFit/>
          </a:bodyPr>
          <a:lstStyle/>
          <a:p>
            <a:r>
              <a:rPr kumimoji="1" lang="ja-JP" altLang="en-US" dirty="0" smtClean="0">
                <a:sym typeface="Wingdings" pitchFamily="2" charset="2"/>
              </a:rPr>
              <a:t>次に</a:t>
            </a:r>
            <a:r>
              <a:rPr kumimoji="1" lang="en-US" altLang="ja-JP" dirty="0" smtClean="0">
                <a:sym typeface="Wingdings" pitchFamily="2" charset="2"/>
              </a:rPr>
              <a:t>pop</a:t>
            </a:r>
            <a:r>
              <a:rPr kumimoji="1" lang="ja-JP" altLang="en-US" dirty="0" smtClean="0">
                <a:sym typeface="Wingdings" pitchFamily="2" charset="2"/>
              </a:rPr>
              <a:t>が呼ばれる</a:t>
            </a:r>
            <a:endParaRPr kumimoji="1" lang="en-US" altLang="ja-JP" dirty="0" smtClean="0">
              <a:sym typeface="Wingdings" pitchFamily="2" charset="2"/>
            </a:endParaRPr>
          </a:p>
          <a:p>
            <a:r>
              <a:rPr kumimoji="1" lang="en-US" altLang="ja-JP" dirty="0" smtClean="0">
                <a:solidFill>
                  <a:srgbClr val="FF0000"/>
                </a:solidFill>
                <a:sym typeface="Wingdings" pitchFamily="2" charset="2"/>
              </a:rPr>
              <a:t></a:t>
            </a:r>
            <a:r>
              <a:rPr kumimoji="1" lang="ja-JP" altLang="en-US" dirty="0" smtClean="0">
                <a:solidFill>
                  <a:srgbClr val="FF0000"/>
                </a:solidFill>
              </a:rPr>
              <a:t>分析したいオブジェクト</a:t>
            </a:r>
            <a:endParaRPr kumimoji="1" lang="ja-JP" altLang="en-US" dirty="0">
              <a:solidFill>
                <a:srgbClr val="FF0000"/>
              </a:solidFill>
            </a:endParaRPr>
          </a:p>
        </p:txBody>
      </p:sp>
      <p:sp>
        <p:nvSpPr>
          <p:cNvPr id="16" name="テキスト ボックス 15"/>
          <p:cNvSpPr txBox="1"/>
          <p:nvPr/>
        </p:nvSpPr>
        <p:spPr>
          <a:xfrm>
            <a:off x="5094187" y="4065158"/>
            <a:ext cx="3150221" cy="646331"/>
          </a:xfrm>
          <a:prstGeom prst="rect">
            <a:avLst/>
          </a:prstGeom>
          <a:noFill/>
        </p:spPr>
        <p:txBody>
          <a:bodyPr wrap="none" rtlCol="0">
            <a:spAutoFit/>
          </a:bodyPr>
          <a:lstStyle/>
          <a:p>
            <a:r>
              <a:rPr kumimoji="1" lang="ja-JP" altLang="en-US" dirty="0" smtClean="0">
                <a:sym typeface="Wingdings" pitchFamily="2" charset="2"/>
              </a:rPr>
              <a:t>次に</a:t>
            </a:r>
            <a:r>
              <a:rPr kumimoji="1" lang="en-US" altLang="ja-JP" dirty="0" smtClean="0">
                <a:sym typeface="Wingdings" pitchFamily="2" charset="2"/>
              </a:rPr>
              <a:t>push</a:t>
            </a:r>
            <a:r>
              <a:rPr lang="ja-JP" altLang="en-US" dirty="0" smtClean="0">
                <a:sym typeface="Wingdings" pitchFamily="2" charset="2"/>
              </a:rPr>
              <a:t>が呼ばれる</a:t>
            </a:r>
            <a:endParaRPr kumimoji="1" lang="en-US" altLang="ja-JP" dirty="0" smtClean="0">
              <a:sym typeface="Wingdings" pitchFamily="2" charset="2"/>
            </a:endParaRPr>
          </a:p>
          <a:p>
            <a:r>
              <a:rPr kumimoji="1" lang="en-US" altLang="ja-JP" dirty="0" smtClean="0">
                <a:solidFill>
                  <a:srgbClr val="00B0F0"/>
                </a:solidFill>
                <a:sym typeface="Wingdings" pitchFamily="2" charset="2"/>
              </a:rPr>
              <a:t></a:t>
            </a:r>
            <a:r>
              <a:rPr kumimoji="1" lang="ja-JP" altLang="en-US" dirty="0" smtClean="0">
                <a:solidFill>
                  <a:srgbClr val="00B0F0"/>
                </a:solidFill>
              </a:rPr>
              <a:t>分析しなくてよいオブジェクト</a:t>
            </a:r>
            <a:endParaRPr kumimoji="1" lang="ja-JP" altLang="en-US" dirty="0">
              <a:solidFill>
                <a:srgbClr val="00B0F0"/>
              </a:solidFill>
            </a:endParaRPr>
          </a:p>
        </p:txBody>
      </p:sp>
      <p:sp>
        <p:nvSpPr>
          <p:cNvPr id="8" name="テキスト ボックス 7"/>
          <p:cNvSpPr txBox="1"/>
          <p:nvPr/>
        </p:nvSpPr>
        <p:spPr>
          <a:xfrm>
            <a:off x="5916658" y="4620185"/>
            <a:ext cx="402674" cy="369332"/>
          </a:xfrm>
          <a:prstGeom prst="rect">
            <a:avLst/>
          </a:prstGeom>
          <a:noFill/>
        </p:spPr>
        <p:txBody>
          <a:bodyPr wrap="none" rtlCol="0">
            <a:spAutoFit/>
          </a:bodyPr>
          <a:lstStyle/>
          <a:p>
            <a:r>
              <a:rPr kumimoji="1" lang="en-US" altLang="ja-JP" dirty="0" smtClean="0"/>
              <a:t>or</a:t>
            </a:r>
            <a:endParaRPr kumimoji="1" lang="ja-JP" altLang="en-US" dirty="0"/>
          </a:p>
        </p:txBody>
      </p:sp>
    </p:spTree>
    <p:extLst>
      <p:ext uri="{BB962C8B-B14F-4D97-AF65-F5344CB8AC3E}">
        <p14:creationId xmlns:p14="http://schemas.microsoft.com/office/powerpoint/2010/main" val="16946659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オブジェクトの振舞いの分類</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3</a:t>
            </a:fld>
            <a:endParaRPr kumimoji="1" lang="ja-JP" altLang="en-US" dirty="0"/>
          </a:p>
        </p:txBody>
      </p:sp>
      <p:sp>
        <p:nvSpPr>
          <p:cNvPr id="4" name="コンテンツ プレースホルダー 3"/>
          <p:cNvSpPr>
            <a:spLocks noGrp="1"/>
          </p:cNvSpPr>
          <p:nvPr>
            <p:ph sz="quarter" idx="1"/>
          </p:nvPr>
        </p:nvSpPr>
        <p:spPr/>
        <p:txBody>
          <a:bodyPr/>
          <a:lstStyle/>
          <a:p>
            <a:r>
              <a:rPr kumimoji="1" lang="ja-JP" altLang="en-US" dirty="0" smtClean="0"/>
              <a:t>過去の研究から，１つのプログラムで，オブジェクトの振舞いはいくつかのグループに分類できることがわかっている</a:t>
            </a:r>
            <a:endParaRPr kumimoji="1" lang="en-US" altLang="ja-JP" dirty="0" smtClean="0"/>
          </a:p>
          <a:p>
            <a:pPr lvl="1"/>
            <a:r>
              <a:rPr lang="ja-JP" altLang="en-US" dirty="0"/>
              <a:t>事前</a:t>
            </a:r>
            <a:r>
              <a:rPr lang="ja-JP" altLang="en-US" dirty="0" smtClean="0"/>
              <a:t>に振舞いのグループがわかっていれば，プログラム実行中に着目しているオブジェクトが，どのグループに分類されるかが分かればよい</a:t>
            </a:r>
            <a:endParaRPr lang="en-US" altLang="ja-JP" dirty="0" smtClean="0"/>
          </a:p>
          <a:p>
            <a:pPr marL="594360" lvl="2" indent="0">
              <a:buNone/>
            </a:pPr>
            <a:r>
              <a:rPr lang="en-US" altLang="ja-JP" dirty="0" smtClean="0">
                <a:sym typeface="Wingdings" pitchFamily="2" charset="2"/>
              </a:rPr>
              <a:t></a:t>
            </a:r>
            <a:r>
              <a:rPr lang="ja-JP" altLang="en-US" dirty="0" smtClean="0"/>
              <a:t>分析したいオブジェクトを特定できる</a:t>
            </a:r>
            <a:endParaRPr kumimoji="1" lang="ja-JP" altLang="en-US" dirty="0"/>
          </a:p>
        </p:txBody>
      </p:sp>
      <p:grpSp>
        <p:nvGrpSpPr>
          <p:cNvPr id="5" name="Group 6"/>
          <p:cNvGrpSpPr>
            <a:grpSpLocks/>
          </p:cNvGrpSpPr>
          <p:nvPr/>
        </p:nvGrpSpPr>
        <p:grpSpPr bwMode="auto">
          <a:xfrm>
            <a:off x="4068539" y="5083770"/>
            <a:ext cx="1655763" cy="1225550"/>
            <a:chOff x="703" y="2750"/>
            <a:chExt cx="1134" cy="907"/>
          </a:xfrm>
        </p:grpSpPr>
        <p:sp>
          <p:nvSpPr>
            <p:cNvPr id="6" name="正方形/長方形 11"/>
            <p:cNvSpPr>
              <a:spLocks noChangeArrowheads="1"/>
            </p:cNvSpPr>
            <p:nvPr/>
          </p:nvSpPr>
          <p:spPr bwMode="auto">
            <a:xfrm>
              <a:off x="703" y="2750"/>
              <a:ext cx="1134" cy="907"/>
            </a:xfrm>
            <a:prstGeom prst="rect">
              <a:avLst/>
            </a:prstGeom>
            <a:solidFill>
              <a:schemeClr val="bg1"/>
            </a:solidFill>
            <a:ln w="19050" algn="ctr">
              <a:solidFill>
                <a:srgbClr val="525977"/>
              </a:solidFill>
              <a:miter lim="800000"/>
              <a:headEnd/>
              <a:tailEnd/>
            </a:ln>
          </p:spPr>
          <p:txBody>
            <a:bodyPr anchor="ctr"/>
            <a:lstStyle/>
            <a:p>
              <a:pPr fontAlgn="auto">
                <a:spcBef>
                  <a:spcPts val="0"/>
                </a:spcBef>
                <a:spcAft>
                  <a:spcPts val="0"/>
                </a:spcAft>
                <a:defRPr/>
              </a:pPr>
              <a:endParaRPr lang="ja-JP" altLang="en-US">
                <a:solidFill>
                  <a:schemeClr val="lt1"/>
                </a:solidFill>
                <a:latin typeface="+mn-lt"/>
                <a:ea typeface="+mn-ea"/>
              </a:endParaRPr>
            </a:p>
          </p:txBody>
        </p:sp>
        <p:cxnSp>
          <p:nvCxnSpPr>
            <p:cNvPr id="7" name="直線コネクタ 9"/>
            <p:cNvCxnSpPr/>
            <p:nvPr/>
          </p:nvCxnSpPr>
          <p:spPr>
            <a:xfrm rot="5400000">
              <a:off x="520" y="3294"/>
              <a:ext cx="726"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8" name="角丸四角形 7"/>
            <p:cNvSpPr>
              <a:spLocks noChangeArrowheads="1"/>
            </p:cNvSpPr>
            <p:nvPr/>
          </p:nvSpPr>
          <p:spPr bwMode="auto">
            <a:xfrm>
              <a:off x="1112" y="2790"/>
              <a:ext cx="302" cy="143"/>
            </a:xfrm>
            <a:prstGeom prst="roundRect">
              <a:avLst>
                <a:gd name="adj" fmla="val 16667"/>
              </a:avLst>
            </a:prstGeom>
            <a:solidFill>
              <a:srgbClr val="FF0000"/>
            </a:solidFill>
            <a:ln w="19050" algn="ctr">
              <a:solidFill>
                <a:srgbClr val="525977"/>
              </a:solidFill>
              <a:round/>
              <a:headEnd/>
              <a:tailEnd/>
            </a:ln>
          </p:spPr>
          <p:txBody>
            <a:bodyPr anchor="ctr"/>
            <a:lstStyle/>
            <a:p>
              <a:endParaRPr lang="ja-JP" altLang="ja-JP" sz="2000">
                <a:solidFill>
                  <a:schemeClr val="bg1"/>
                </a:solidFill>
                <a:latin typeface="Gill Sans MT" pitchFamily="34" charset="0"/>
              </a:endParaRPr>
            </a:p>
          </p:txBody>
        </p:sp>
        <p:sp>
          <p:nvSpPr>
            <p:cNvPr id="9" name="正方形/長方形 14"/>
            <p:cNvSpPr/>
            <p:nvPr/>
          </p:nvSpPr>
          <p:spPr>
            <a:xfrm>
              <a:off x="881" y="3053"/>
              <a:ext cx="30" cy="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a:p>
          </p:txBody>
        </p:sp>
        <p:sp>
          <p:nvSpPr>
            <p:cNvPr id="10" name="正方形/長方形 15"/>
            <p:cNvSpPr/>
            <p:nvPr/>
          </p:nvSpPr>
          <p:spPr>
            <a:xfrm>
              <a:off x="1272" y="3153"/>
              <a:ext cx="32" cy="3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a:p>
          </p:txBody>
        </p:sp>
        <p:cxnSp>
          <p:nvCxnSpPr>
            <p:cNvPr id="11" name="直線矢印コネクタ 16"/>
            <p:cNvCxnSpPr>
              <a:cxnSpLocks noChangeShapeType="1"/>
            </p:cNvCxnSpPr>
            <p:nvPr/>
          </p:nvCxnSpPr>
          <p:spPr bwMode="auto">
            <a:xfrm>
              <a:off x="934" y="3153"/>
              <a:ext cx="316" cy="0"/>
            </a:xfrm>
            <a:prstGeom prst="straightConnector1">
              <a:avLst/>
            </a:prstGeom>
            <a:noFill/>
            <a:ln w="22225" algn="ctr">
              <a:solidFill>
                <a:schemeClr val="tx1"/>
              </a:solidFill>
              <a:round/>
              <a:headEnd/>
              <a:tailEnd type="arrow" w="sm" len="sm"/>
            </a:ln>
            <a:extLst>
              <a:ext uri="{909E8E84-426E-40DD-AFC4-6F175D3DCCD1}">
                <a14:hiddenFill xmlns:a14="http://schemas.microsoft.com/office/drawing/2010/main">
                  <a:noFill/>
                </a14:hiddenFill>
              </a:ext>
            </a:extLst>
          </p:spPr>
        </p:cxnSp>
        <p:cxnSp>
          <p:nvCxnSpPr>
            <p:cNvPr id="12" name="直線矢印コネクタ 17"/>
            <p:cNvCxnSpPr>
              <a:cxnSpLocks noChangeShapeType="1"/>
            </p:cNvCxnSpPr>
            <p:nvPr/>
          </p:nvCxnSpPr>
          <p:spPr bwMode="auto">
            <a:xfrm rot="10800000">
              <a:off x="934" y="3475"/>
              <a:ext cx="320" cy="1"/>
            </a:xfrm>
            <a:prstGeom prst="straightConnector1">
              <a:avLst/>
            </a:prstGeom>
            <a:noFill/>
            <a:ln w="22225" algn="ctr">
              <a:solidFill>
                <a:schemeClr val="tx1"/>
              </a:solidFill>
              <a:prstDash val="dash"/>
              <a:round/>
              <a:headEnd/>
              <a:tailEnd type="arrow" w="sm" len="sm"/>
            </a:ln>
            <a:extLst>
              <a:ext uri="{909E8E84-426E-40DD-AFC4-6F175D3DCCD1}">
                <a14:hiddenFill xmlns:a14="http://schemas.microsoft.com/office/drawing/2010/main">
                  <a:noFill/>
                </a14:hiddenFill>
              </a:ext>
            </a:extLst>
          </p:spPr>
        </p:cxnSp>
        <p:sp>
          <p:nvSpPr>
            <p:cNvPr id="13" name="テキスト ボックス 20"/>
            <p:cNvSpPr txBox="1">
              <a:spLocks noChangeArrowheads="1"/>
            </p:cNvSpPr>
            <p:nvPr/>
          </p:nvSpPr>
          <p:spPr bwMode="auto">
            <a:xfrm>
              <a:off x="975" y="2946"/>
              <a:ext cx="214"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sp>
          <p:nvSpPr>
            <p:cNvPr id="14" name="テキスト ボックス 46"/>
            <p:cNvSpPr txBox="1">
              <a:spLocks noChangeArrowheads="1"/>
            </p:cNvSpPr>
            <p:nvPr/>
          </p:nvSpPr>
          <p:spPr bwMode="auto">
            <a:xfrm>
              <a:off x="987" y="3353"/>
              <a:ext cx="231"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cxnSp>
          <p:nvCxnSpPr>
            <p:cNvPr id="15" name="直線コネクタ 9"/>
            <p:cNvCxnSpPr/>
            <p:nvPr/>
          </p:nvCxnSpPr>
          <p:spPr>
            <a:xfrm rot="5400000">
              <a:off x="948" y="3295"/>
              <a:ext cx="685"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6" name="角丸四角形 13"/>
            <p:cNvSpPr>
              <a:spLocks noChangeArrowheads="1"/>
            </p:cNvSpPr>
            <p:nvPr/>
          </p:nvSpPr>
          <p:spPr bwMode="auto">
            <a:xfrm>
              <a:off x="1467" y="2790"/>
              <a:ext cx="303" cy="143"/>
            </a:xfrm>
            <a:prstGeom prst="roundRect">
              <a:avLst>
                <a:gd name="adj" fmla="val 16667"/>
              </a:avLst>
            </a:prstGeom>
            <a:solidFill>
              <a:srgbClr val="CCFFCC"/>
            </a:solidFill>
            <a:ln w="19050" algn="ctr">
              <a:solidFill>
                <a:srgbClr val="525977"/>
              </a:solidFill>
              <a:round/>
              <a:headEnd/>
              <a:tailEnd/>
            </a:ln>
          </p:spPr>
          <p:txBody>
            <a:bodyPr anchor="ctr"/>
            <a:lstStyle/>
            <a:p>
              <a:endParaRPr lang="ja-JP" altLang="ja-JP" sz="2400">
                <a:latin typeface="Gill Sans MT" pitchFamily="34" charset="0"/>
              </a:endParaRPr>
            </a:p>
          </p:txBody>
        </p:sp>
        <p:sp>
          <p:nvSpPr>
            <p:cNvPr id="17" name="正方形/長方形 15"/>
            <p:cNvSpPr/>
            <p:nvPr/>
          </p:nvSpPr>
          <p:spPr>
            <a:xfrm>
              <a:off x="1615" y="3223"/>
              <a:ext cx="32" cy="1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a:p>
          </p:txBody>
        </p:sp>
        <p:sp>
          <p:nvSpPr>
            <p:cNvPr id="18" name="テキスト ボックス 20"/>
            <p:cNvSpPr txBox="1">
              <a:spLocks noChangeArrowheads="1"/>
            </p:cNvSpPr>
            <p:nvPr/>
          </p:nvSpPr>
          <p:spPr bwMode="auto">
            <a:xfrm>
              <a:off x="1367" y="3026"/>
              <a:ext cx="19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sp>
          <p:nvSpPr>
            <p:cNvPr id="19" name="テキスト ボックス 46"/>
            <p:cNvSpPr txBox="1">
              <a:spLocks noChangeArrowheads="1"/>
            </p:cNvSpPr>
            <p:nvPr/>
          </p:nvSpPr>
          <p:spPr bwMode="auto">
            <a:xfrm>
              <a:off x="1357" y="3353"/>
              <a:ext cx="23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cxnSp>
          <p:nvCxnSpPr>
            <p:cNvPr id="20" name="直線コネクタ 9"/>
            <p:cNvCxnSpPr/>
            <p:nvPr/>
          </p:nvCxnSpPr>
          <p:spPr>
            <a:xfrm rot="5400000">
              <a:off x="1297" y="3290"/>
              <a:ext cx="686"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1" name="Line 22"/>
            <p:cNvSpPr>
              <a:spLocks noChangeShapeType="1"/>
            </p:cNvSpPr>
            <p:nvPr/>
          </p:nvSpPr>
          <p:spPr bwMode="auto">
            <a:xfrm>
              <a:off x="1344" y="3223"/>
              <a:ext cx="222" cy="0"/>
            </a:xfrm>
            <a:prstGeom prst="line">
              <a:avLst/>
            </a:prstGeom>
            <a:noFill/>
            <a:ln w="22225">
              <a:solidFill>
                <a:schemeClr val="tx1"/>
              </a:solidFill>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p>
              <a:endParaRPr lang="ja-JP" altLang="en-US"/>
            </a:p>
          </p:txBody>
        </p:sp>
        <p:sp>
          <p:nvSpPr>
            <p:cNvPr id="22" name="Line 23"/>
            <p:cNvSpPr>
              <a:spLocks noChangeShapeType="1"/>
            </p:cNvSpPr>
            <p:nvPr/>
          </p:nvSpPr>
          <p:spPr bwMode="auto">
            <a:xfrm flipH="1">
              <a:off x="1344" y="3381"/>
              <a:ext cx="222" cy="0"/>
            </a:xfrm>
            <a:prstGeom prst="line">
              <a:avLst/>
            </a:prstGeom>
            <a:noFill/>
            <a:ln w="22225">
              <a:solidFill>
                <a:schemeClr val="tx1"/>
              </a:solidFill>
              <a:prstDash val="dash"/>
              <a:round/>
              <a:headEnd/>
              <a:tailEnd type="arrow"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p>
              <a:endParaRPr lang="ja-JP" altLang="en-US"/>
            </a:p>
          </p:txBody>
        </p:sp>
        <p:sp>
          <p:nvSpPr>
            <p:cNvPr id="23" name="角丸四角形 12"/>
            <p:cNvSpPr>
              <a:spLocks noChangeArrowheads="1"/>
            </p:cNvSpPr>
            <p:nvPr/>
          </p:nvSpPr>
          <p:spPr bwMode="auto">
            <a:xfrm>
              <a:off x="756" y="2790"/>
              <a:ext cx="303" cy="143"/>
            </a:xfrm>
            <a:prstGeom prst="roundRect">
              <a:avLst>
                <a:gd name="adj" fmla="val 16667"/>
              </a:avLst>
            </a:prstGeom>
            <a:solidFill>
              <a:srgbClr val="0000FF"/>
            </a:solidFill>
            <a:ln w="19050" algn="ctr">
              <a:solidFill>
                <a:srgbClr val="525977"/>
              </a:solidFill>
              <a:round/>
              <a:headEnd/>
              <a:tailEnd/>
            </a:ln>
          </p:spPr>
          <p:txBody>
            <a:bodyPr anchor="ctr"/>
            <a:lstStyle/>
            <a:p>
              <a:endParaRPr lang="ja-JP" altLang="ja-JP" sz="2400">
                <a:latin typeface="Gill Sans MT" pitchFamily="34" charset="0"/>
              </a:endParaRPr>
            </a:p>
          </p:txBody>
        </p:sp>
      </p:grpSp>
      <p:grpSp>
        <p:nvGrpSpPr>
          <p:cNvPr id="24" name="Group 25"/>
          <p:cNvGrpSpPr>
            <a:grpSpLocks/>
          </p:cNvGrpSpPr>
          <p:nvPr/>
        </p:nvGrpSpPr>
        <p:grpSpPr bwMode="auto">
          <a:xfrm>
            <a:off x="5868764" y="5083770"/>
            <a:ext cx="1079500" cy="1223962"/>
            <a:chOff x="3424" y="2840"/>
            <a:chExt cx="862" cy="908"/>
          </a:xfrm>
        </p:grpSpPr>
        <p:cxnSp>
          <p:nvCxnSpPr>
            <p:cNvPr id="25" name="直線コネクタ 24"/>
            <p:cNvCxnSpPr/>
            <p:nvPr/>
          </p:nvCxnSpPr>
          <p:spPr>
            <a:xfrm rot="5400000">
              <a:off x="3301" y="3385"/>
              <a:ext cx="685"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6" name="正方形/長方形 25"/>
            <p:cNvSpPr>
              <a:spLocks noChangeArrowheads="1"/>
            </p:cNvSpPr>
            <p:nvPr/>
          </p:nvSpPr>
          <p:spPr bwMode="auto">
            <a:xfrm>
              <a:off x="3424" y="2840"/>
              <a:ext cx="862" cy="908"/>
            </a:xfrm>
            <a:prstGeom prst="rect">
              <a:avLst/>
            </a:prstGeom>
            <a:solidFill>
              <a:schemeClr val="bg1"/>
            </a:solidFill>
            <a:ln w="19050" algn="ctr">
              <a:solidFill>
                <a:srgbClr val="525977"/>
              </a:solidFill>
              <a:miter lim="800000"/>
              <a:headEnd/>
              <a:tailEnd/>
            </a:ln>
          </p:spPr>
          <p:txBody>
            <a:bodyPr anchor="ctr"/>
            <a:lstStyle/>
            <a:p>
              <a:pPr fontAlgn="auto">
                <a:spcBef>
                  <a:spcPts val="0"/>
                </a:spcBef>
                <a:spcAft>
                  <a:spcPts val="0"/>
                </a:spcAft>
                <a:defRPr/>
              </a:pPr>
              <a:endParaRPr lang="ja-JP" altLang="en-US">
                <a:solidFill>
                  <a:schemeClr val="lt1"/>
                </a:solidFill>
                <a:latin typeface="+mn-lt"/>
                <a:ea typeface="+mn-ea"/>
              </a:endParaRPr>
            </a:p>
          </p:txBody>
        </p:sp>
        <p:sp>
          <p:nvSpPr>
            <p:cNvPr id="27" name="正方形/長方形 26"/>
            <p:cNvSpPr/>
            <p:nvPr/>
          </p:nvSpPr>
          <p:spPr>
            <a:xfrm>
              <a:off x="3623" y="3143"/>
              <a:ext cx="35" cy="5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a:p>
          </p:txBody>
        </p:sp>
        <p:sp>
          <p:nvSpPr>
            <p:cNvPr id="28" name="正方形/長方形 27"/>
            <p:cNvSpPr/>
            <p:nvPr/>
          </p:nvSpPr>
          <p:spPr>
            <a:xfrm>
              <a:off x="4060" y="3243"/>
              <a:ext cx="34" cy="3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ja-JP" altLang="en-US"/>
            </a:p>
          </p:txBody>
        </p:sp>
        <p:cxnSp>
          <p:nvCxnSpPr>
            <p:cNvPr id="29" name="直線矢印コネクタ 28"/>
            <p:cNvCxnSpPr/>
            <p:nvPr/>
          </p:nvCxnSpPr>
          <p:spPr>
            <a:xfrm>
              <a:off x="3683" y="3243"/>
              <a:ext cx="354" cy="0"/>
            </a:xfrm>
            <a:prstGeom prst="straightConnector1">
              <a:avLst/>
            </a:prstGeom>
            <a:ln w="22225">
              <a:solidFill>
                <a:schemeClr val="tx1"/>
              </a:solidFill>
              <a:tailEnd type="arrow"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a:cxnSpLocks noChangeShapeType="1"/>
            </p:cNvCxnSpPr>
            <p:nvPr/>
          </p:nvCxnSpPr>
          <p:spPr bwMode="auto">
            <a:xfrm rot="10800000">
              <a:off x="3682" y="3566"/>
              <a:ext cx="358" cy="1"/>
            </a:xfrm>
            <a:prstGeom prst="straightConnector1">
              <a:avLst/>
            </a:prstGeom>
            <a:noFill/>
            <a:ln w="22225" algn="ctr">
              <a:solidFill>
                <a:schemeClr val="tx1"/>
              </a:solidFill>
              <a:prstDash val="dash"/>
              <a:round/>
              <a:headEnd/>
              <a:tailEnd type="arrow" w="lg" len="lg"/>
            </a:ln>
            <a:extLst>
              <a:ext uri="{909E8E84-426E-40DD-AFC4-6F175D3DCCD1}">
                <a14:hiddenFill xmlns:a14="http://schemas.microsoft.com/office/drawing/2010/main">
                  <a:noFill/>
                </a14:hiddenFill>
              </a:ext>
            </a:extLst>
          </p:spPr>
        </p:cxnSp>
        <p:sp>
          <p:nvSpPr>
            <p:cNvPr id="31" name="テキスト ボックス 20"/>
            <p:cNvSpPr txBox="1">
              <a:spLocks noChangeArrowheads="1"/>
            </p:cNvSpPr>
            <p:nvPr/>
          </p:nvSpPr>
          <p:spPr bwMode="auto">
            <a:xfrm>
              <a:off x="3724" y="3038"/>
              <a:ext cx="245"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sp>
          <p:nvSpPr>
            <p:cNvPr id="32" name="テキスト ボックス 46"/>
            <p:cNvSpPr txBox="1">
              <a:spLocks noChangeArrowheads="1"/>
            </p:cNvSpPr>
            <p:nvPr/>
          </p:nvSpPr>
          <p:spPr bwMode="auto">
            <a:xfrm>
              <a:off x="3743" y="3445"/>
              <a:ext cx="258" cy="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l">
                <a:defRPr kumimoji="1">
                  <a:solidFill>
                    <a:schemeClr val="tx1"/>
                  </a:solidFill>
                  <a:latin typeface="Arial" charset="0"/>
                  <a:ea typeface="ＭＳ Ｐゴシック" charset="-128"/>
                </a:defRPr>
              </a:lvl1pPr>
              <a:lvl2pPr marL="742950" indent="-285750" algn="l">
                <a:defRPr kumimoji="1">
                  <a:solidFill>
                    <a:schemeClr val="tx1"/>
                  </a:solidFill>
                  <a:latin typeface="Arial" charset="0"/>
                  <a:ea typeface="ＭＳ Ｐゴシック" charset="-128"/>
                </a:defRPr>
              </a:lvl2pPr>
              <a:lvl3pPr marL="1143000" indent="-228600" algn="l">
                <a:defRPr kumimoji="1">
                  <a:solidFill>
                    <a:schemeClr val="tx1"/>
                  </a:solidFill>
                  <a:latin typeface="Arial" charset="0"/>
                  <a:ea typeface="ＭＳ Ｐゴシック" charset="-128"/>
                </a:defRPr>
              </a:lvl3pPr>
              <a:lvl4pPr marL="1600200" indent="-228600" algn="l">
                <a:defRPr kumimoji="1">
                  <a:solidFill>
                    <a:schemeClr val="tx1"/>
                  </a:solidFill>
                  <a:latin typeface="Arial" charset="0"/>
                  <a:ea typeface="ＭＳ Ｐゴシック" charset="-128"/>
                </a:defRPr>
              </a:lvl4pPr>
              <a:lvl5pPr marL="2057400" indent="-228600" algn="l">
                <a:defRPr kumimoji="1">
                  <a:solidFill>
                    <a:schemeClr val="tx1"/>
                  </a:solidFill>
                  <a:latin typeface="Arial" charset="0"/>
                  <a:ea typeface="ＭＳ Ｐゴシック" charset="-128"/>
                </a:defRPr>
              </a:lvl5pPr>
              <a:lvl6pPr marL="2514600" indent="-228600" fontAlgn="base">
                <a:spcBef>
                  <a:spcPct val="0"/>
                </a:spcBef>
                <a:spcAft>
                  <a:spcPct val="0"/>
                </a:spcAft>
                <a:defRPr kumimoji="1">
                  <a:solidFill>
                    <a:schemeClr val="tx1"/>
                  </a:solidFill>
                  <a:latin typeface="Arial" charset="0"/>
                  <a:ea typeface="ＭＳ Ｐゴシック" charset="-128"/>
                </a:defRPr>
              </a:lvl6pPr>
              <a:lvl7pPr marL="2971800" indent="-228600" fontAlgn="base">
                <a:spcBef>
                  <a:spcPct val="0"/>
                </a:spcBef>
                <a:spcAft>
                  <a:spcPct val="0"/>
                </a:spcAft>
                <a:defRPr kumimoji="1">
                  <a:solidFill>
                    <a:schemeClr val="tx1"/>
                  </a:solidFill>
                  <a:latin typeface="Arial" charset="0"/>
                  <a:ea typeface="ＭＳ Ｐゴシック" charset="-128"/>
                </a:defRPr>
              </a:lvl7pPr>
              <a:lvl8pPr marL="3429000" indent="-228600" fontAlgn="base">
                <a:spcBef>
                  <a:spcPct val="0"/>
                </a:spcBef>
                <a:spcAft>
                  <a:spcPct val="0"/>
                </a:spcAft>
                <a:defRPr kumimoji="1">
                  <a:solidFill>
                    <a:schemeClr val="tx1"/>
                  </a:solidFill>
                  <a:latin typeface="Arial" charset="0"/>
                  <a:ea typeface="ＭＳ Ｐゴシック" charset="-128"/>
                </a:defRPr>
              </a:lvl8pPr>
              <a:lvl9pPr marL="3886200" indent="-228600" fontAlgn="base">
                <a:spcBef>
                  <a:spcPct val="0"/>
                </a:spcBef>
                <a:spcAft>
                  <a:spcPct val="0"/>
                </a:spcAft>
                <a:defRPr kumimoji="1">
                  <a:solidFill>
                    <a:schemeClr val="tx1"/>
                  </a:solidFill>
                  <a:latin typeface="Arial" charset="0"/>
                  <a:ea typeface="ＭＳ Ｐゴシック" charset="-128"/>
                </a:defRPr>
              </a:lvl9pPr>
            </a:lstStyle>
            <a:p>
              <a:endParaRPr lang="ja-JP" altLang="ja-JP">
                <a:latin typeface="Gill Sans MT" pitchFamily="34" charset="0"/>
              </a:endParaRPr>
            </a:p>
          </p:txBody>
        </p:sp>
        <p:cxnSp>
          <p:nvCxnSpPr>
            <p:cNvPr id="33" name="直線コネクタ 32"/>
            <p:cNvCxnSpPr/>
            <p:nvPr/>
          </p:nvCxnSpPr>
          <p:spPr>
            <a:xfrm rot="5400000">
              <a:off x="3737" y="3385"/>
              <a:ext cx="685"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4" name="直線コネクタ 9"/>
            <p:cNvCxnSpPr/>
            <p:nvPr/>
          </p:nvCxnSpPr>
          <p:spPr>
            <a:xfrm rot="5400000">
              <a:off x="3262" y="3385"/>
              <a:ext cx="727"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5" name="角丸四角形 34"/>
            <p:cNvSpPr>
              <a:spLocks noChangeArrowheads="1"/>
            </p:cNvSpPr>
            <p:nvPr/>
          </p:nvSpPr>
          <p:spPr bwMode="auto">
            <a:xfrm>
              <a:off x="3483" y="2880"/>
              <a:ext cx="339" cy="143"/>
            </a:xfrm>
            <a:prstGeom prst="roundRect">
              <a:avLst>
                <a:gd name="adj" fmla="val 16667"/>
              </a:avLst>
            </a:prstGeom>
            <a:solidFill>
              <a:srgbClr val="0000FF"/>
            </a:solidFill>
            <a:ln w="19050" algn="ctr">
              <a:solidFill>
                <a:srgbClr val="525977"/>
              </a:solidFill>
              <a:round/>
              <a:headEnd/>
              <a:tailEnd/>
            </a:ln>
          </p:spPr>
          <p:txBody>
            <a:bodyPr anchor="ctr"/>
            <a:lstStyle/>
            <a:p>
              <a:endParaRPr lang="ja-JP" altLang="ja-JP" sz="2400">
                <a:latin typeface="Gill Sans MT" pitchFamily="34" charset="0"/>
              </a:endParaRPr>
            </a:p>
          </p:txBody>
        </p:sp>
        <p:sp>
          <p:nvSpPr>
            <p:cNvPr id="36" name="Oval 37"/>
            <p:cNvSpPr>
              <a:spLocks noChangeArrowheads="1"/>
            </p:cNvSpPr>
            <p:nvPr/>
          </p:nvSpPr>
          <p:spPr bwMode="auto">
            <a:xfrm>
              <a:off x="3878" y="2886"/>
              <a:ext cx="363" cy="136"/>
            </a:xfrm>
            <a:prstGeom prst="ellipse">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grpSp>
      <p:sp>
        <p:nvSpPr>
          <p:cNvPr id="37" name="AutoShape 39"/>
          <p:cNvSpPr>
            <a:spLocks noChangeArrowheads="1"/>
          </p:cNvSpPr>
          <p:nvPr/>
        </p:nvSpPr>
        <p:spPr bwMode="auto">
          <a:xfrm>
            <a:off x="539527" y="4364632"/>
            <a:ext cx="3313112" cy="1871663"/>
          </a:xfrm>
          <a:prstGeom prst="roundRect">
            <a:avLst>
              <a:gd name="adj" fmla="val 16667"/>
            </a:avLst>
          </a:prstGeom>
          <a:solidFill>
            <a:schemeClr val="bg1"/>
          </a:solidFill>
          <a:ln w="25400" algn="ctr">
            <a:solidFill>
              <a:srgbClr val="8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38" name="Rectangle 40"/>
          <p:cNvSpPr>
            <a:spLocks noChangeArrowheads="1"/>
          </p:cNvSpPr>
          <p:nvPr/>
        </p:nvSpPr>
        <p:spPr bwMode="auto">
          <a:xfrm>
            <a:off x="755427" y="4075707"/>
            <a:ext cx="1296987" cy="504825"/>
          </a:xfrm>
          <a:prstGeom prst="rect">
            <a:avLst/>
          </a:prstGeom>
          <a:solidFill>
            <a:schemeClr val="bg1"/>
          </a:solidFill>
          <a:ln w="19050" algn="ctr">
            <a:solidFill>
              <a:srgbClr val="000000"/>
            </a:solidFill>
            <a:miter lim="800000"/>
            <a:headEnd/>
            <a:tailEnd/>
          </a:ln>
          <a:effectLst/>
        </p:spPr>
        <p:txBody>
          <a:bodyPr wrap="none" anchor="ctr"/>
          <a:lstStyle/>
          <a:p>
            <a:r>
              <a:rPr lang="ja-JP" altLang="en-US" sz="2800" dirty="0">
                <a:latin typeface="Gill Sans MT" pitchFamily="34" charset="0"/>
              </a:rPr>
              <a:t>クラス </a:t>
            </a:r>
            <a:r>
              <a:rPr lang="en-US" altLang="ja-JP" sz="2800" dirty="0">
                <a:latin typeface="Gill Sans MT" pitchFamily="34" charset="0"/>
              </a:rPr>
              <a:t>A</a:t>
            </a:r>
          </a:p>
        </p:txBody>
      </p:sp>
      <p:sp>
        <p:nvSpPr>
          <p:cNvPr id="39" name="AutoShape 41"/>
          <p:cNvSpPr>
            <a:spLocks noChangeArrowheads="1"/>
          </p:cNvSpPr>
          <p:nvPr/>
        </p:nvSpPr>
        <p:spPr bwMode="auto">
          <a:xfrm>
            <a:off x="683989" y="4723407"/>
            <a:ext cx="1439863" cy="1368425"/>
          </a:xfrm>
          <a:prstGeom prst="roundRect">
            <a:avLst>
              <a:gd name="adj" fmla="val 16667"/>
            </a:avLst>
          </a:prstGeom>
          <a:noFill/>
          <a:ln w="25400" algn="ctr">
            <a:solidFill>
              <a:srgbClr val="3366FF"/>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40" name="AutoShape 42"/>
          <p:cNvSpPr>
            <a:spLocks noChangeArrowheads="1"/>
          </p:cNvSpPr>
          <p:nvPr/>
        </p:nvSpPr>
        <p:spPr bwMode="auto">
          <a:xfrm>
            <a:off x="2412777" y="4939307"/>
            <a:ext cx="431800" cy="431800"/>
          </a:xfrm>
          <a:prstGeom prst="roundRect">
            <a:avLst>
              <a:gd name="adj" fmla="val 16667"/>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41" name="AutoShape 43"/>
          <p:cNvSpPr>
            <a:spLocks noChangeArrowheads="1"/>
          </p:cNvSpPr>
          <p:nvPr/>
        </p:nvSpPr>
        <p:spPr bwMode="auto">
          <a:xfrm>
            <a:off x="3060477" y="4867870"/>
            <a:ext cx="431800" cy="431800"/>
          </a:xfrm>
          <a:prstGeom prst="roundRect">
            <a:avLst>
              <a:gd name="adj" fmla="val 16667"/>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42" name="AutoShape 44"/>
          <p:cNvSpPr>
            <a:spLocks noChangeArrowheads="1"/>
          </p:cNvSpPr>
          <p:nvPr/>
        </p:nvSpPr>
        <p:spPr bwMode="auto">
          <a:xfrm>
            <a:off x="2700114" y="5515570"/>
            <a:ext cx="431800" cy="431800"/>
          </a:xfrm>
          <a:prstGeom prst="roundRect">
            <a:avLst>
              <a:gd name="adj" fmla="val 16667"/>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43" name="AutoShape 45"/>
          <p:cNvSpPr>
            <a:spLocks noChangeArrowheads="1"/>
          </p:cNvSpPr>
          <p:nvPr/>
        </p:nvSpPr>
        <p:spPr bwMode="auto">
          <a:xfrm>
            <a:off x="2268314" y="4723407"/>
            <a:ext cx="1439863" cy="1368425"/>
          </a:xfrm>
          <a:prstGeom prst="roundRect">
            <a:avLst>
              <a:gd name="adj" fmla="val 16667"/>
            </a:avLst>
          </a:prstGeom>
          <a:noFill/>
          <a:ln w="25400" algn="ctr">
            <a:solidFill>
              <a:srgbClr val="3366FF"/>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44" name="Oval 46"/>
          <p:cNvSpPr>
            <a:spLocks noChangeArrowheads="1"/>
          </p:cNvSpPr>
          <p:nvPr/>
        </p:nvSpPr>
        <p:spPr bwMode="auto">
          <a:xfrm>
            <a:off x="1476152" y="5444132"/>
            <a:ext cx="431800" cy="431800"/>
          </a:xfrm>
          <a:prstGeom prst="ellipse">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45" name="Oval 47"/>
          <p:cNvSpPr>
            <a:spLocks noChangeArrowheads="1"/>
          </p:cNvSpPr>
          <p:nvPr/>
        </p:nvSpPr>
        <p:spPr bwMode="auto">
          <a:xfrm>
            <a:off x="828452" y="5299670"/>
            <a:ext cx="431800" cy="431800"/>
          </a:xfrm>
          <a:prstGeom prst="ellipse">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46" name="Oval 48"/>
          <p:cNvSpPr>
            <a:spLocks noChangeArrowheads="1"/>
          </p:cNvSpPr>
          <p:nvPr/>
        </p:nvSpPr>
        <p:spPr bwMode="auto">
          <a:xfrm>
            <a:off x="1331689" y="4867870"/>
            <a:ext cx="431800" cy="431800"/>
          </a:xfrm>
          <a:prstGeom prst="ellipse">
            <a:avLst/>
          </a:prstGeom>
          <a:solidFill>
            <a:srgbClr val="FF0000"/>
          </a:solidFill>
          <a:ln w="15875" algn="ctr">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ja-JP" sz="2000">
              <a:solidFill>
                <a:schemeClr val="bg1"/>
              </a:solidFill>
              <a:latin typeface="Gill Sans MT" pitchFamily="34" charset="0"/>
            </a:endParaRPr>
          </a:p>
        </p:txBody>
      </p:sp>
      <p:sp>
        <p:nvSpPr>
          <p:cNvPr id="47" name="Freeform 49"/>
          <p:cNvSpPr>
            <a:spLocks/>
          </p:cNvSpPr>
          <p:nvPr/>
        </p:nvSpPr>
        <p:spPr bwMode="auto">
          <a:xfrm>
            <a:off x="1615852" y="4024907"/>
            <a:ext cx="4900612" cy="1020763"/>
          </a:xfrm>
          <a:custGeom>
            <a:avLst/>
            <a:gdLst>
              <a:gd name="T0" fmla="*/ 0 w 3087"/>
              <a:gd name="T1" fmla="*/ 606 h 643"/>
              <a:gd name="T2" fmla="*/ 1681 w 3087"/>
              <a:gd name="T3" fmla="*/ 54 h 643"/>
              <a:gd name="T4" fmla="*/ 2815 w 3087"/>
              <a:gd name="T5" fmla="*/ 280 h 643"/>
              <a:gd name="T6" fmla="*/ 3087 w 3087"/>
              <a:gd name="T7" fmla="*/ 643 h 643"/>
            </a:gdLst>
            <a:ahLst/>
            <a:cxnLst>
              <a:cxn ang="0">
                <a:pos x="T0" y="T1"/>
              </a:cxn>
              <a:cxn ang="0">
                <a:pos x="T2" y="T3"/>
              </a:cxn>
              <a:cxn ang="0">
                <a:pos x="T4" y="T5"/>
              </a:cxn>
              <a:cxn ang="0">
                <a:pos x="T6" y="T7"/>
              </a:cxn>
            </a:cxnLst>
            <a:rect l="0" t="0" r="r" b="b"/>
            <a:pathLst>
              <a:path w="3087" h="643">
                <a:moveTo>
                  <a:pt x="0" y="606"/>
                </a:moveTo>
                <a:cubicBezTo>
                  <a:pt x="280" y="515"/>
                  <a:pt x="1212" y="108"/>
                  <a:pt x="1681" y="54"/>
                </a:cubicBezTo>
                <a:cubicBezTo>
                  <a:pt x="2150" y="0"/>
                  <a:pt x="2581" y="182"/>
                  <a:pt x="2815" y="280"/>
                </a:cubicBezTo>
                <a:cubicBezTo>
                  <a:pt x="3049" y="378"/>
                  <a:pt x="3068" y="510"/>
                  <a:pt x="3087" y="643"/>
                </a:cubicBezTo>
              </a:path>
            </a:pathLst>
          </a:custGeom>
          <a:noFill/>
          <a:ln w="25400" cap="flat" cmpd="sng">
            <a:solidFill>
              <a:srgbClr val="000000"/>
            </a:solidFill>
            <a:prstDash val="solid"/>
            <a:round/>
            <a:headEnd/>
            <a:tailEnd type="triangle"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
        <p:nvSpPr>
          <p:cNvPr id="48" name="Freeform 50"/>
          <p:cNvSpPr>
            <a:spLocks/>
          </p:cNvSpPr>
          <p:nvPr/>
        </p:nvSpPr>
        <p:spPr bwMode="auto">
          <a:xfrm>
            <a:off x="3409727" y="4490045"/>
            <a:ext cx="1306512" cy="509587"/>
          </a:xfrm>
          <a:custGeom>
            <a:avLst/>
            <a:gdLst>
              <a:gd name="T0" fmla="*/ 0 w 823"/>
              <a:gd name="T1" fmla="*/ 300 h 321"/>
              <a:gd name="T2" fmla="*/ 642 w 823"/>
              <a:gd name="T3" fmla="*/ 3 h 321"/>
              <a:gd name="T4" fmla="*/ 823 w 823"/>
              <a:gd name="T5" fmla="*/ 321 h 321"/>
            </a:gdLst>
            <a:ahLst/>
            <a:cxnLst>
              <a:cxn ang="0">
                <a:pos x="T0" y="T1"/>
              </a:cxn>
              <a:cxn ang="0">
                <a:pos x="T2" y="T3"/>
              </a:cxn>
              <a:cxn ang="0">
                <a:pos x="T4" y="T5"/>
              </a:cxn>
            </a:cxnLst>
            <a:rect l="0" t="0" r="r" b="b"/>
            <a:pathLst>
              <a:path w="823" h="321">
                <a:moveTo>
                  <a:pt x="0" y="300"/>
                </a:moveTo>
                <a:cubicBezTo>
                  <a:pt x="108" y="250"/>
                  <a:pt x="505" y="0"/>
                  <a:pt x="642" y="3"/>
                </a:cubicBezTo>
                <a:cubicBezTo>
                  <a:pt x="779" y="6"/>
                  <a:pt x="796" y="181"/>
                  <a:pt x="823" y="321"/>
                </a:cubicBezTo>
              </a:path>
            </a:pathLst>
          </a:custGeom>
          <a:noFill/>
          <a:ln w="25400" cap="flat" cmpd="sng">
            <a:solidFill>
              <a:srgbClr val="000000"/>
            </a:solidFill>
            <a:prstDash val="solid"/>
            <a:round/>
            <a:headEnd/>
            <a:tailEnd type="triangle"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ja-JP" altLang="en-US"/>
          </a:p>
        </p:txBody>
      </p:sp>
    </p:spTree>
    <p:extLst>
      <p:ext uri="{BB962C8B-B14F-4D97-AF65-F5344CB8AC3E}">
        <p14:creationId xmlns:p14="http://schemas.microsoft.com/office/powerpoint/2010/main" val="1393880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strips(downRight)">
                                      <p:cBhvr>
                                        <p:cTn id="7" dur="500"/>
                                        <p:tgtEl>
                                          <p:spTgt spid="39"/>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strips(downRight)">
                                      <p:cBhvr>
                                        <p:cTn id="10" dur="500"/>
                                        <p:tgtEl>
                                          <p:spTgt spid="43"/>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animEffect transition="in" filter="strips(downRight)">
                                      <p:cBhvr>
                                        <p:cTn id="15" dur="500"/>
                                        <p:tgtEl>
                                          <p:spTgt spid="47"/>
                                        </p:tgtEl>
                                      </p:cBhvr>
                                    </p:animEffect>
                                  </p:childTnLst>
                                </p:cTn>
                              </p:par>
                              <p:par>
                                <p:cTn id="16" presetID="18" presetClass="entr" presetSubtype="6" fill="hold" grpId="0" nodeType="withEffect">
                                  <p:stCondLst>
                                    <p:cond delay="0"/>
                                  </p:stCondLst>
                                  <p:childTnLst>
                                    <p:set>
                                      <p:cBhvr>
                                        <p:cTn id="17" dur="1" fill="hold">
                                          <p:stCondLst>
                                            <p:cond delay="0"/>
                                          </p:stCondLst>
                                        </p:cTn>
                                        <p:tgtEl>
                                          <p:spTgt spid="48"/>
                                        </p:tgtEl>
                                        <p:attrNameLst>
                                          <p:attrName>style.visibility</p:attrName>
                                        </p:attrNameLst>
                                      </p:cBhvr>
                                      <p:to>
                                        <p:strVal val="visible"/>
                                      </p:to>
                                    </p:set>
                                    <p:animEffect transition="in" filter="strips(downRight)">
                                      <p:cBhvr>
                                        <p:cTn id="18" dur="500"/>
                                        <p:tgtEl>
                                          <p:spTgt spid="48"/>
                                        </p:tgtEl>
                                      </p:cBhvr>
                                    </p:animEffect>
                                  </p:childTnLst>
                                </p:cTn>
                              </p:par>
                              <p:par>
                                <p:cTn id="19" presetID="18" presetClass="entr" presetSubtype="6"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strips(downRight)">
                                      <p:cBhvr>
                                        <p:cTn id="21" dur="500"/>
                                        <p:tgtEl>
                                          <p:spTgt spid="5"/>
                                        </p:tgtEl>
                                      </p:cBhvr>
                                    </p:animEffect>
                                  </p:childTnLst>
                                </p:cTn>
                              </p:par>
                              <p:par>
                                <p:cTn id="22" presetID="18" presetClass="entr" presetSubtype="6" fill="hold"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strips(downRight)">
                                      <p:cBhvr>
                                        <p:cTn id="2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animBg="1"/>
      <p:bldP spid="43" grpId="0" animBg="1"/>
      <p:bldP spid="47" grpId="0" animBg="1"/>
      <p:bldP spid="4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提案手法</a:t>
            </a:r>
            <a:endParaRPr kumimoji="1" lang="ja-JP" altLang="en-US" dirty="0"/>
          </a:p>
        </p:txBody>
      </p:sp>
      <p:sp>
        <p:nvSpPr>
          <p:cNvPr id="5" name="スライド番号プレースホルダー 4"/>
          <p:cNvSpPr>
            <a:spLocks noGrp="1"/>
          </p:cNvSpPr>
          <p:nvPr>
            <p:ph type="sldNum" sz="quarter" idx="12"/>
          </p:nvPr>
        </p:nvSpPr>
        <p:spPr/>
        <p:txBody>
          <a:bodyPr/>
          <a:lstStyle/>
          <a:p>
            <a:fld id="{84060CA7-DEE4-44B7-8901-310260DD751B}" type="slidenum">
              <a:rPr kumimoji="1" lang="ja-JP" altLang="en-US" smtClean="0"/>
              <a:t>4</a:t>
            </a:fld>
            <a:endParaRPr kumimoji="1" lang="ja-JP" altLang="en-US" dirty="0"/>
          </a:p>
        </p:txBody>
      </p:sp>
      <p:sp>
        <p:nvSpPr>
          <p:cNvPr id="3" name="コンテンツ プレースホルダー 2"/>
          <p:cNvSpPr>
            <a:spLocks noGrp="1"/>
          </p:cNvSpPr>
          <p:nvPr>
            <p:ph sz="quarter" idx="1"/>
          </p:nvPr>
        </p:nvSpPr>
        <p:spPr/>
        <p:txBody>
          <a:bodyPr>
            <a:normAutofit lnSpcReduction="10000"/>
          </a:bodyPr>
          <a:lstStyle/>
          <a:p>
            <a:pPr marL="0" indent="0">
              <a:buNone/>
            </a:pPr>
            <a:r>
              <a:rPr lang="ja-JP" altLang="en-US" dirty="0"/>
              <a:t>一度</a:t>
            </a:r>
            <a:r>
              <a:rPr lang="ja-JP" altLang="en-US" dirty="0" smtClean="0"/>
              <a:t>実行</a:t>
            </a:r>
            <a:r>
              <a:rPr lang="ja-JP" altLang="en-US" dirty="0"/>
              <a:t>したプログラムのオブジェクトの振舞いに基づいて</a:t>
            </a:r>
            <a:r>
              <a:rPr lang="ja-JP" altLang="en-US" dirty="0" smtClean="0"/>
              <a:t>，次</a:t>
            </a:r>
            <a:r>
              <a:rPr lang="ja-JP" altLang="en-US" dirty="0"/>
              <a:t>の実行に</a:t>
            </a:r>
            <a:r>
              <a:rPr lang="ja-JP" altLang="en-US" dirty="0" smtClean="0"/>
              <a:t>おける各オブジェクト</a:t>
            </a:r>
            <a:r>
              <a:rPr lang="ja-JP" altLang="en-US" dirty="0"/>
              <a:t>の振舞いを予測，提示する</a:t>
            </a:r>
            <a:endParaRPr lang="en-US" altLang="ja-JP" dirty="0"/>
          </a:p>
          <a:p>
            <a:pPr lvl="1"/>
            <a:r>
              <a:rPr lang="ja-JP" altLang="en-US" dirty="0" smtClean="0"/>
              <a:t>プログラムを２回実行したとき，ほぼ同じ動作</a:t>
            </a:r>
            <a:r>
              <a:rPr lang="ja-JP" altLang="en-US" dirty="0"/>
              <a:t>をする</a:t>
            </a:r>
            <a:r>
              <a:rPr lang="ja-JP" altLang="en-US" dirty="0" smtClean="0"/>
              <a:t>と仮定</a:t>
            </a:r>
            <a:endParaRPr lang="en-US" altLang="ja-JP" dirty="0"/>
          </a:p>
          <a:p>
            <a:pPr lvl="1"/>
            <a:endParaRPr kumimoji="1" lang="en-US" altLang="ja-JP" dirty="0" smtClean="0"/>
          </a:p>
          <a:p>
            <a:pPr marL="514350" indent="-514350">
              <a:buFont typeface="+mj-lt"/>
              <a:buAutoNum type="arabicPeriod"/>
            </a:pPr>
            <a:r>
              <a:rPr lang="ja-JP" altLang="en-US" dirty="0" smtClean="0"/>
              <a:t>オブジェクトごとの実行履歴を取得</a:t>
            </a:r>
            <a:endParaRPr lang="en-US" altLang="ja-JP" dirty="0" smtClean="0"/>
          </a:p>
          <a:p>
            <a:pPr marL="514350" indent="-514350">
              <a:buFont typeface="+mj-lt"/>
              <a:buAutoNum type="arabicPeriod"/>
            </a:pPr>
            <a:r>
              <a:rPr kumimoji="1" lang="ja-JP" altLang="en-US" dirty="0" smtClean="0"/>
              <a:t>オブジェクトごとの振舞いを表現するオートマトン</a:t>
            </a:r>
            <a:r>
              <a:rPr lang="ja-JP" altLang="en-US" dirty="0" smtClean="0"/>
              <a:t>を作成し，振舞いの事例とする</a:t>
            </a:r>
            <a:endParaRPr lang="en-US" altLang="ja-JP" dirty="0" smtClean="0"/>
          </a:p>
          <a:p>
            <a:pPr marL="514350" indent="-514350">
              <a:buFont typeface="+mj-lt"/>
              <a:buAutoNum type="arabicPeriod"/>
            </a:pPr>
            <a:endParaRPr kumimoji="1" lang="en-US" altLang="ja-JP" dirty="0" smtClean="0"/>
          </a:p>
          <a:p>
            <a:pPr marL="514350" indent="-514350">
              <a:buFont typeface="+mj-lt"/>
              <a:buAutoNum type="arabicPeriod"/>
            </a:pPr>
            <a:r>
              <a:rPr kumimoji="1" lang="ja-JP" altLang="en-US" dirty="0" smtClean="0"/>
              <a:t>もう一度プログラムを実行し，各オブジェクトについて振舞いの一致する事例を探す</a:t>
            </a:r>
            <a:endParaRPr kumimoji="1" lang="en-US" altLang="ja-JP" dirty="0" smtClean="0"/>
          </a:p>
          <a:p>
            <a:pPr marL="514350" indent="-514350">
              <a:buFont typeface="+mj-lt"/>
              <a:buAutoNum type="arabicPeriod"/>
            </a:pPr>
            <a:r>
              <a:rPr lang="ja-JP" altLang="en-US" dirty="0" smtClean="0"/>
              <a:t>事例を用いて</a:t>
            </a:r>
            <a:r>
              <a:rPr lang="ja-JP" altLang="en-US" dirty="0"/>
              <a:t>，</a:t>
            </a:r>
            <a:r>
              <a:rPr lang="ja-JP" altLang="en-US" dirty="0" smtClean="0"/>
              <a:t>オブジェクトの振舞いを予測する</a:t>
            </a:r>
            <a:endParaRPr kumimoji="1" lang="en-US" altLang="ja-JP" dirty="0" smtClean="0"/>
          </a:p>
          <a:p>
            <a:pPr marL="274320" lvl="1" indent="0">
              <a:buNone/>
            </a:pPr>
            <a:endParaRPr kumimoji="1" lang="en-US" altLang="ja-JP" dirty="0" smtClean="0"/>
          </a:p>
          <a:p>
            <a:pPr lvl="1"/>
            <a:endParaRPr kumimoji="1" lang="ja-JP" altLang="en-US" dirty="0"/>
          </a:p>
        </p:txBody>
      </p:sp>
    </p:spTree>
    <p:extLst>
      <p:ext uri="{BB962C8B-B14F-4D97-AF65-F5344CB8AC3E}">
        <p14:creationId xmlns:p14="http://schemas.microsoft.com/office/powerpoint/2010/main" val="14512432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提案手法</a:t>
            </a:r>
            <a:r>
              <a:rPr kumimoji="1" lang="ja-JP" altLang="en-US" dirty="0" smtClean="0"/>
              <a:t>　実行履歴を</a:t>
            </a:r>
            <a:r>
              <a:rPr lang="ja-JP" altLang="en-US" dirty="0" smtClean="0"/>
              <a:t>取得</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5</a:t>
            </a:fld>
            <a:endParaRPr kumimoji="1" lang="ja-JP" altLang="en-US" dirty="0"/>
          </a:p>
        </p:txBody>
      </p:sp>
      <p:sp>
        <p:nvSpPr>
          <p:cNvPr id="4" name="コンテンツ プレースホルダー 3"/>
          <p:cNvSpPr>
            <a:spLocks noGrp="1"/>
          </p:cNvSpPr>
          <p:nvPr>
            <p:ph sz="quarter" idx="1"/>
          </p:nvPr>
        </p:nvSpPr>
        <p:spPr/>
        <p:txBody>
          <a:bodyPr/>
          <a:lstStyle/>
          <a:p>
            <a:r>
              <a:rPr lang="ja-JP" altLang="en-US" dirty="0" smtClean="0"/>
              <a:t>一度プログラムを実行</a:t>
            </a:r>
            <a:endParaRPr lang="en-US" altLang="ja-JP" dirty="0" smtClean="0"/>
          </a:p>
          <a:p>
            <a:pPr lvl="1"/>
            <a:r>
              <a:rPr kumimoji="1" lang="ja-JP" altLang="en-US" dirty="0" smtClean="0"/>
              <a:t>オブジェクトごとの実行履歴を取得</a:t>
            </a:r>
            <a:endParaRPr kumimoji="1" lang="en-US" altLang="ja-JP" dirty="0" smtClean="0"/>
          </a:p>
          <a:p>
            <a:pPr lvl="2"/>
            <a:r>
              <a:rPr kumimoji="1" lang="ja-JP" altLang="en-US" dirty="0" smtClean="0"/>
              <a:t>実行されたオブジェクト生成命令，メソッド呼出し命令</a:t>
            </a:r>
            <a:endParaRPr kumimoji="1" lang="en-US" altLang="ja-JP" dirty="0" smtClean="0"/>
          </a:p>
          <a:p>
            <a:pPr lvl="2"/>
            <a:r>
              <a:rPr lang="ja-JP" altLang="en-US" dirty="0"/>
              <a:t>その</a:t>
            </a:r>
            <a:r>
              <a:rPr kumimoji="1" lang="ja-JP" altLang="en-US" dirty="0" smtClean="0"/>
              <a:t>ソースコードでの位置</a:t>
            </a:r>
            <a:endParaRPr kumimoji="1" lang="en-US" altLang="ja-JP" dirty="0" smtClean="0"/>
          </a:p>
          <a:p>
            <a:pPr marL="594360" lvl="2" indent="0">
              <a:buNone/>
            </a:pPr>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329259040"/>
              </p:ext>
            </p:extLst>
          </p:nvPr>
        </p:nvGraphicFramePr>
        <p:xfrm>
          <a:off x="4139952" y="3713440"/>
          <a:ext cx="3888432" cy="2595880"/>
        </p:xfrm>
        <a:graphic>
          <a:graphicData uri="http://schemas.openxmlformats.org/drawingml/2006/table">
            <a:tbl>
              <a:tblPr firstRow="1" bandRow="1">
                <a:tableStyleId>{5C22544A-7EE6-4342-B048-85BDC9FD1C3A}</a:tableStyleId>
              </a:tblPr>
              <a:tblGrid>
                <a:gridCol w="2016224"/>
                <a:gridCol w="1872208"/>
              </a:tblGrid>
              <a:tr h="370840">
                <a:tc>
                  <a:txBody>
                    <a:bodyPr/>
                    <a:lstStyle/>
                    <a:p>
                      <a:r>
                        <a:rPr kumimoji="1" lang="ja-JP" altLang="en-US" dirty="0" smtClean="0"/>
                        <a:t>呼ばれたメソッド</a:t>
                      </a:r>
                      <a:endParaRPr kumimoji="1" lang="ja-JP" altLang="en-US" dirty="0"/>
                    </a:p>
                  </a:txBody>
                  <a:tcPr/>
                </a:tc>
                <a:tc>
                  <a:txBody>
                    <a:bodyPr/>
                    <a:lstStyle/>
                    <a:p>
                      <a:r>
                        <a:rPr kumimoji="1" lang="ja-JP" altLang="en-US" dirty="0" smtClean="0"/>
                        <a:t>位置</a:t>
                      </a:r>
                      <a:endParaRPr kumimoji="1" lang="ja-JP" altLang="en-US" dirty="0"/>
                    </a:p>
                  </a:txBody>
                  <a:tcPr/>
                </a:tc>
              </a:tr>
              <a:tr h="370840">
                <a:tc>
                  <a:txBody>
                    <a:bodyPr/>
                    <a:lstStyle/>
                    <a:p>
                      <a:r>
                        <a:rPr kumimoji="1" lang="en-US" altLang="ja-JP" dirty="0" smtClean="0"/>
                        <a:t>Sample()</a:t>
                      </a:r>
                      <a:endParaRPr kumimoji="1" lang="ja-JP" altLang="en-US" dirty="0"/>
                    </a:p>
                  </a:txBody>
                  <a:tcPr/>
                </a:tc>
                <a:tc>
                  <a:txBody>
                    <a:bodyPr/>
                    <a:lstStyle/>
                    <a:p>
                      <a:r>
                        <a:rPr kumimoji="1" lang="en-US" altLang="ja-JP" dirty="0" smtClean="0"/>
                        <a:t>Sample.java(L.8)</a:t>
                      </a:r>
                      <a:endParaRPr kumimoji="1" lang="ja-JP" altLang="en-US" dirty="0"/>
                    </a:p>
                  </a:txBody>
                  <a:tcPr/>
                </a:tc>
              </a:tr>
              <a:tr h="370840">
                <a:tc>
                  <a:txBody>
                    <a:bodyPr/>
                    <a:lstStyle/>
                    <a:p>
                      <a:r>
                        <a:rPr kumimoji="1" lang="en-US" altLang="ja-JP" dirty="0" err="1" smtClean="0"/>
                        <a:t>methodA</a:t>
                      </a:r>
                      <a:r>
                        <a:rPr kumimoji="1" lang="en-US" altLang="ja-JP" dirty="0" smtClean="0"/>
                        <a:t>()</a:t>
                      </a:r>
                      <a:endParaRPr kumimoji="1" lang="ja-JP" altLang="en-US" dirty="0"/>
                    </a:p>
                  </a:txBody>
                  <a:tcPr/>
                </a:tc>
                <a:tc>
                  <a:txBody>
                    <a:bodyPr/>
                    <a:lstStyle/>
                    <a:p>
                      <a:r>
                        <a:rPr kumimoji="1" lang="en-US" altLang="ja-JP" dirty="0" smtClean="0"/>
                        <a:t>Sample.java(L.10)</a:t>
                      </a:r>
                      <a:endParaRPr kumimoji="1" lang="ja-JP" altLang="en-US" dirty="0"/>
                    </a:p>
                  </a:txBody>
                  <a:tcPr/>
                </a:tc>
              </a:tr>
              <a:tr h="370840">
                <a:tc>
                  <a:txBody>
                    <a:bodyPr/>
                    <a:lstStyle/>
                    <a:p>
                      <a:r>
                        <a:rPr kumimoji="1" lang="en-US" altLang="ja-JP" dirty="0" err="1" smtClean="0"/>
                        <a:t>methodB</a:t>
                      </a:r>
                      <a:r>
                        <a:rPr kumimoji="1" lang="en-US" altLang="ja-JP" dirty="0" smtClean="0"/>
                        <a:t>()</a:t>
                      </a:r>
                      <a:endParaRPr kumimoji="1" lang="ja-JP" altLang="en-US" dirty="0"/>
                    </a:p>
                  </a:txBody>
                  <a:tcPr/>
                </a:tc>
                <a:tc>
                  <a:txBody>
                    <a:bodyPr/>
                    <a:lstStyle/>
                    <a:p>
                      <a:r>
                        <a:rPr kumimoji="1" lang="en-US" altLang="ja-JP" dirty="0" smtClean="0"/>
                        <a:t>Sample.java(L.20)</a:t>
                      </a:r>
                    </a:p>
                  </a:txBody>
                  <a:tcPr/>
                </a:tc>
              </a:tr>
              <a:tr h="370840">
                <a:tc>
                  <a:txBody>
                    <a:bodyPr/>
                    <a:lstStyle/>
                    <a:p>
                      <a:r>
                        <a:rPr kumimoji="1" lang="en-US" altLang="ja-JP" dirty="0" err="1" smtClean="0"/>
                        <a:t>methodB</a:t>
                      </a:r>
                      <a:r>
                        <a:rPr kumimoji="1" lang="en-US" altLang="ja-JP" dirty="0" smtClean="0"/>
                        <a:t>()</a:t>
                      </a:r>
                      <a:endParaRPr kumimoji="1" lang="ja-JP" altLang="en-US" dirty="0"/>
                    </a:p>
                  </a:txBody>
                  <a:tcPr/>
                </a:tc>
                <a:tc>
                  <a:txBody>
                    <a:bodyPr/>
                    <a:lstStyle/>
                    <a:p>
                      <a:r>
                        <a:rPr kumimoji="1" lang="en-US" altLang="ja-JP" dirty="0" smtClean="0"/>
                        <a:t>Sample.java(L.20)</a:t>
                      </a:r>
                    </a:p>
                  </a:txBody>
                  <a:tcPr/>
                </a:tc>
              </a:tr>
              <a:tr h="370840">
                <a:tc>
                  <a:txBody>
                    <a:bodyPr/>
                    <a:lstStyle/>
                    <a:p>
                      <a:r>
                        <a:rPr kumimoji="1" lang="en-US" altLang="ja-JP" dirty="0" err="1" smtClean="0"/>
                        <a:t>methodB</a:t>
                      </a:r>
                      <a:r>
                        <a:rPr kumimoji="1" lang="en-US" altLang="ja-JP" dirty="0" smtClean="0"/>
                        <a:t>()</a:t>
                      </a:r>
                      <a:endParaRPr kumimoji="1" lang="ja-JP" altLang="en-US" dirty="0"/>
                    </a:p>
                  </a:txBody>
                  <a:tcPr/>
                </a:tc>
                <a:tc>
                  <a:txBody>
                    <a:bodyPr/>
                    <a:lstStyle/>
                    <a:p>
                      <a:r>
                        <a:rPr kumimoji="1" lang="en-US" altLang="ja-JP" dirty="0" smtClean="0"/>
                        <a:t>Sample.java(L.20)</a:t>
                      </a:r>
                    </a:p>
                  </a:txBody>
                  <a:tcPr/>
                </a:tc>
              </a:tr>
              <a:tr h="370840">
                <a:tc>
                  <a:txBody>
                    <a:bodyPr/>
                    <a:lstStyle/>
                    <a:p>
                      <a:r>
                        <a:rPr kumimoji="1" lang="en-US" altLang="ja-JP" dirty="0" err="1" smtClean="0"/>
                        <a:t>methodC</a:t>
                      </a:r>
                      <a:r>
                        <a:rPr kumimoji="1" lang="en-US" altLang="ja-JP" dirty="0" smtClean="0"/>
                        <a:t>()</a:t>
                      </a:r>
                      <a:endParaRPr kumimoji="1" lang="ja-JP" altLang="en-US" dirty="0"/>
                    </a:p>
                  </a:txBody>
                  <a:tcPr/>
                </a:tc>
                <a:tc>
                  <a:txBody>
                    <a:bodyPr/>
                    <a:lstStyle/>
                    <a:p>
                      <a:r>
                        <a:rPr kumimoji="1" lang="en-US" altLang="ja-JP" dirty="0" smtClean="0"/>
                        <a:t>Sample.java(L.30)</a:t>
                      </a:r>
                    </a:p>
                  </a:txBody>
                  <a:tcPr/>
                </a:tc>
              </a:tr>
            </a:tbl>
          </a:graphicData>
        </a:graphic>
      </p:graphicFrame>
      <p:sp>
        <p:nvSpPr>
          <p:cNvPr id="5" name="テキスト ボックス 4"/>
          <p:cNvSpPr txBox="1"/>
          <p:nvPr/>
        </p:nvSpPr>
        <p:spPr>
          <a:xfrm>
            <a:off x="3995936" y="3284984"/>
            <a:ext cx="4213013" cy="369332"/>
          </a:xfrm>
          <a:prstGeom prst="rect">
            <a:avLst/>
          </a:prstGeom>
          <a:noFill/>
        </p:spPr>
        <p:txBody>
          <a:bodyPr wrap="none" rtlCol="0">
            <a:spAutoFit/>
          </a:bodyPr>
          <a:lstStyle/>
          <a:p>
            <a:r>
              <a:rPr kumimoji="1" lang="ja-JP" altLang="en-US" dirty="0" smtClean="0"/>
              <a:t>あるオブジェクトについての実行履歴の例</a:t>
            </a:r>
            <a:endParaRPr kumimoji="1" lang="ja-JP" altLang="en-US" dirty="0"/>
          </a:p>
        </p:txBody>
      </p:sp>
    </p:spTree>
    <p:extLst>
      <p:ext uri="{BB962C8B-B14F-4D97-AF65-F5344CB8AC3E}">
        <p14:creationId xmlns:p14="http://schemas.microsoft.com/office/powerpoint/2010/main" val="32890691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9362" y="508538"/>
            <a:ext cx="2087852" cy="5968900"/>
          </a:xfrm>
          <a:prstGeom prst="rect">
            <a:avLst/>
          </a:prstGeom>
        </p:spPr>
      </p:pic>
      <p:sp>
        <p:nvSpPr>
          <p:cNvPr id="2" name="タイトル 1"/>
          <p:cNvSpPr>
            <a:spLocks noGrp="1"/>
          </p:cNvSpPr>
          <p:nvPr>
            <p:ph type="title"/>
          </p:nvPr>
        </p:nvSpPr>
        <p:spPr/>
        <p:txBody>
          <a:bodyPr/>
          <a:lstStyle/>
          <a:p>
            <a:r>
              <a:rPr lang="ja-JP" altLang="en-US" dirty="0"/>
              <a:t>提案手法</a:t>
            </a:r>
            <a:r>
              <a:rPr kumimoji="1" lang="ja-JP" altLang="en-US" dirty="0" smtClean="0"/>
              <a:t>　オートマトン</a:t>
            </a:r>
            <a:r>
              <a:rPr lang="ja-JP" altLang="en-US" dirty="0"/>
              <a:t>を</a:t>
            </a:r>
            <a:r>
              <a:rPr lang="ja-JP" altLang="en-US" dirty="0" smtClean="0"/>
              <a:t>作成</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6</a:t>
            </a:fld>
            <a:endParaRPr kumimoji="1" lang="ja-JP" altLang="en-US" dirty="0"/>
          </a:p>
        </p:txBody>
      </p:sp>
      <p:sp>
        <p:nvSpPr>
          <p:cNvPr id="4" name="コンテンツ プレースホルダー 3"/>
          <p:cNvSpPr>
            <a:spLocks noGrp="1"/>
          </p:cNvSpPr>
          <p:nvPr>
            <p:ph sz="quarter" idx="1"/>
          </p:nvPr>
        </p:nvSpPr>
        <p:spPr>
          <a:xfrm>
            <a:off x="395536" y="1219200"/>
            <a:ext cx="6236802" cy="2713856"/>
          </a:xfrm>
        </p:spPr>
        <p:txBody>
          <a:bodyPr>
            <a:normAutofit fontScale="92500" lnSpcReduction="10000"/>
          </a:bodyPr>
          <a:lstStyle/>
          <a:p>
            <a:r>
              <a:rPr lang="ja-JP" altLang="en-US" dirty="0" smtClean="0"/>
              <a:t>オブジェクトごとにオートマトンを作成する</a:t>
            </a:r>
            <a:endParaRPr lang="en-US" altLang="ja-JP" dirty="0" smtClean="0"/>
          </a:p>
          <a:p>
            <a:pPr lvl="1"/>
            <a:r>
              <a:rPr lang="en-US" altLang="ja-JP" dirty="0"/>
              <a:t>Dynamic Object Process Graph [1]</a:t>
            </a:r>
            <a:r>
              <a:rPr lang="ja-JP" altLang="en-US" dirty="0"/>
              <a:t>を中間表現として変換</a:t>
            </a:r>
            <a:endParaRPr lang="en-US" altLang="ja-JP" dirty="0"/>
          </a:p>
          <a:p>
            <a:pPr lvl="1"/>
            <a:r>
              <a:rPr lang="ja-JP" altLang="en-US" dirty="0" smtClean="0"/>
              <a:t>オブジェクト</a:t>
            </a:r>
            <a:r>
              <a:rPr lang="ja-JP" altLang="en-US" dirty="0"/>
              <a:t>の生成命令，メソッド呼出し命令を入力として状態</a:t>
            </a:r>
            <a:r>
              <a:rPr lang="ja-JP" altLang="en-US" dirty="0" smtClean="0"/>
              <a:t>遷移する</a:t>
            </a:r>
            <a:endParaRPr lang="en-US" altLang="ja-JP" dirty="0"/>
          </a:p>
          <a:p>
            <a:pPr lvl="1"/>
            <a:r>
              <a:rPr lang="ja-JP" altLang="en-US" dirty="0" smtClean="0"/>
              <a:t>複数のオブジェクトが同じ振舞いをする場合，１つのオートマトンにまとめる</a:t>
            </a:r>
            <a:endParaRPr lang="en-US" altLang="ja-JP" dirty="0" smtClean="0"/>
          </a:p>
          <a:p>
            <a:pPr lvl="1"/>
            <a:r>
              <a:rPr lang="ja-JP" altLang="en-US" dirty="0" smtClean="0"/>
              <a:t>オートマトンはオブジェクトの振舞いの事例となる</a:t>
            </a:r>
            <a:endParaRPr lang="en-US" altLang="ja-JP" dirty="0" smtClean="0"/>
          </a:p>
          <a:p>
            <a:pPr lvl="2"/>
            <a:endParaRPr kumimoji="1" lang="ja-JP" altLang="en-US" dirty="0"/>
          </a:p>
        </p:txBody>
      </p:sp>
      <p:graphicFrame>
        <p:nvGraphicFramePr>
          <p:cNvPr id="6" name="表 5"/>
          <p:cNvGraphicFramePr>
            <a:graphicFrameLocks noGrp="1"/>
          </p:cNvGraphicFramePr>
          <p:nvPr>
            <p:extLst>
              <p:ext uri="{D42A27DB-BD31-4B8C-83A1-F6EECF244321}">
                <p14:modId xmlns:p14="http://schemas.microsoft.com/office/powerpoint/2010/main" val="2801525892"/>
              </p:ext>
            </p:extLst>
          </p:nvPr>
        </p:nvGraphicFramePr>
        <p:xfrm>
          <a:off x="2731849" y="4181048"/>
          <a:ext cx="3600400" cy="2560320"/>
        </p:xfrm>
        <a:graphic>
          <a:graphicData uri="http://schemas.openxmlformats.org/drawingml/2006/table">
            <a:tbl>
              <a:tblPr firstRow="1" bandRow="1">
                <a:tableStyleId>{5C22544A-7EE6-4342-B048-85BDC9FD1C3A}</a:tableStyleId>
              </a:tblPr>
              <a:tblGrid>
                <a:gridCol w="1800200"/>
                <a:gridCol w="1800200"/>
              </a:tblGrid>
              <a:tr h="337766">
                <a:tc>
                  <a:txBody>
                    <a:bodyPr/>
                    <a:lstStyle/>
                    <a:p>
                      <a:r>
                        <a:rPr kumimoji="1" lang="ja-JP" altLang="en-US" dirty="0" smtClean="0"/>
                        <a:t>呼ばれたメソッド</a:t>
                      </a:r>
                      <a:endParaRPr kumimoji="1" lang="ja-JP" altLang="en-US" dirty="0"/>
                    </a:p>
                  </a:txBody>
                  <a:tcPr/>
                </a:tc>
                <a:tc>
                  <a:txBody>
                    <a:bodyPr/>
                    <a:lstStyle/>
                    <a:p>
                      <a:r>
                        <a:rPr kumimoji="1" lang="ja-JP" altLang="en-US" dirty="0" smtClean="0"/>
                        <a:t>位置</a:t>
                      </a:r>
                      <a:endParaRPr kumimoji="1" lang="ja-JP" altLang="en-US" dirty="0"/>
                    </a:p>
                  </a:txBody>
                  <a:tcPr/>
                </a:tc>
              </a:tr>
              <a:tr h="337766">
                <a:tc>
                  <a:txBody>
                    <a:bodyPr/>
                    <a:lstStyle/>
                    <a:p>
                      <a:r>
                        <a:rPr kumimoji="1" lang="en-US" altLang="ja-JP" dirty="0" smtClean="0"/>
                        <a:t>Sample()</a:t>
                      </a:r>
                      <a:endParaRPr kumimoji="1" lang="ja-JP" altLang="en-US" dirty="0"/>
                    </a:p>
                  </a:txBody>
                  <a:tcPr/>
                </a:tc>
                <a:tc>
                  <a:txBody>
                    <a:bodyPr/>
                    <a:lstStyle/>
                    <a:p>
                      <a:r>
                        <a:rPr kumimoji="1" lang="en-US" altLang="ja-JP" dirty="0" smtClean="0"/>
                        <a:t>Sample.java(L.8)</a:t>
                      </a:r>
                      <a:endParaRPr kumimoji="1" lang="ja-JP" altLang="en-US" dirty="0"/>
                    </a:p>
                  </a:txBody>
                  <a:tcPr/>
                </a:tc>
              </a:tr>
              <a:tr h="337766">
                <a:tc>
                  <a:txBody>
                    <a:bodyPr/>
                    <a:lstStyle/>
                    <a:p>
                      <a:r>
                        <a:rPr kumimoji="1" lang="en-US" altLang="ja-JP" dirty="0" err="1" smtClean="0"/>
                        <a:t>methodA</a:t>
                      </a:r>
                      <a:r>
                        <a:rPr kumimoji="1" lang="en-US" altLang="ja-JP" dirty="0" smtClean="0"/>
                        <a:t>()</a:t>
                      </a:r>
                      <a:endParaRPr kumimoji="1" lang="ja-JP" altLang="en-US" dirty="0"/>
                    </a:p>
                  </a:txBody>
                  <a:tcPr/>
                </a:tc>
                <a:tc>
                  <a:txBody>
                    <a:bodyPr/>
                    <a:lstStyle/>
                    <a:p>
                      <a:r>
                        <a:rPr kumimoji="1" lang="en-US" altLang="ja-JP" dirty="0" smtClean="0"/>
                        <a:t>Sample.java(L.10)</a:t>
                      </a:r>
                      <a:endParaRPr kumimoji="1" lang="ja-JP" altLang="en-US" dirty="0"/>
                    </a:p>
                  </a:txBody>
                  <a:tcPr/>
                </a:tc>
              </a:tr>
              <a:tr h="337766">
                <a:tc>
                  <a:txBody>
                    <a:bodyPr/>
                    <a:lstStyle/>
                    <a:p>
                      <a:r>
                        <a:rPr kumimoji="1" lang="en-US" altLang="ja-JP" dirty="0" err="1" smtClean="0"/>
                        <a:t>methodB</a:t>
                      </a:r>
                      <a:r>
                        <a:rPr kumimoji="1" lang="en-US" altLang="ja-JP" dirty="0" smtClean="0"/>
                        <a:t>()</a:t>
                      </a:r>
                      <a:endParaRPr kumimoji="1" lang="ja-JP" altLang="en-US" dirty="0"/>
                    </a:p>
                  </a:txBody>
                  <a:tcPr/>
                </a:tc>
                <a:tc>
                  <a:txBody>
                    <a:bodyPr/>
                    <a:lstStyle/>
                    <a:p>
                      <a:r>
                        <a:rPr kumimoji="1" lang="en-US" altLang="ja-JP" dirty="0" smtClean="0"/>
                        <a:t>Sample.java(L.20)</a:t>
                      </a:r>
                    </a:p>
                  </a:txBody>
                  <a:tcPr/>
                </a:tc>
              </a:tr>
              <a:tr h="337766">
                <a:tc>
                  <a:txBody>
                    <a:bodyPr/>
                    <a:lstStyle/>
                    <a:p>
                      <a:r>
                        <a:rPr kumimoji="1" lang="en-US" altLang="ja-JP" dirty="0" err="1" smtClean="0"/>
                        <a:t>methodB</a:t>
                      </a:r>
                      <a:r>
                        <a:rPr kumimoji="1" lang="en-US" altLang="ja-JP" dirty="0" smtClean="0"/>
                        <a:t>()</a:t>
                      </a:r>
                      <a:endParaRPr kumimoji="1" lang="ja-JP" altLang="en-US" dirty="0"/>
                    </a:p>
                  </a:txBody>
                  <a:tcPr/>
                </a:tc>
                <a:tc>
                  <a:txBody>
                    <a:bodyPr/>
                    <a:lstStyle/>
                    <a:p>
                      <a:r>
                        <a:rPr kumimoji="1" lang="en-US" altLang="ja-JP" dirty="0" smtClean="0"/>
                        <a:t>Sample.java(L.20)</a:t>
                      </a:r>
                    </a:p>
                  </a:txBody>
                  <a:tcPr/>
                </a:tc>
              </a:tr>
              <a:tr h="337766">
                <a:tc>
                  <a:txBody>
                    <a:bodyPr/>
                    <a:lstStyle/>
                    <a:p>
                      <a:r>
                        <a:rPr kumimoji="1" lang="en-US" altLang="ja-JP" dirty="0" err="1" smtClean="0"/>
                        <a:t>methodB</a:t>
                      </a:r>
                      <a:r>
                        <a:rPr kumimoji="1" lang="en-US" altLang="ja-JP" dirty="0" smtClean="0"/>
                        <a:t>()</a:t>
                      </a:r>
                      <a:endParaRPr kumimoji="1" lang="ja-JP" altLang="en-US" dirty="0"/>
                    </a:p>
                  </a:txBody>
                  <a:tcPr/>
                </a:tc>
                <a:tc>
                  <a:txBody>
                    <a:bodyPr/>
                    <a:lstStyle/>
                    <a:p>
                      <a:r>
                        <a:rPr kumimoji="1" lang="en-US" altLang="ja-JP" dirty="0" smtClean="0"/>
                        <a:t>Sample.java(L.20)</a:t>
                      </a:r>
                    </a:p>
                  </a:txBody>
                  <a:tcPr/>
                </a:tc>
              </a:tr>
              <a:tr h="337766">
                <a:tc>
                  <a:txBody>
                    <a:bodyPr/>
                    <a:lstStyle/>
                    <a:p>
                      <a:r>
                        <a:rPr kumimoji="1" lang="en-US" altLang="ja-JP" dirty="0" err="1" smtClean="0"/>
                        <a:t>methodC</a:t>
                      </a:r>
                      <a:r>
                        <a:rPr kumimoji="1" lang="en-US" altLang="ja-JP" dirty="0" smtClean="0"/>
                        <a:t>()</a:t>
                      </a:r>
                      <a:endParaRPr kumimoji="1" lang="ja-JP" altLang="en-US" dirty="0"/>
                    </a:p>
                  </a:txBody>
                  <a:tcPr/>
                </a:tc>
                <a:tc>
                  <a:txBody>
                    <a:bodyPr/>
                    <a:lstStyle/>
                    <a:p>
                      <a:r>
                        <a:rPr kumimoji="1" lang="en-US" altLang="ja-JP" dirty="0" smtClean="0"/>
                        <a:t>Sample.java(L.30)</a:t>
                      </a:r>
                    </a:p>
                  </a:txBody>
                  <a:tcPr/>
                </a:tc>
              </a:tr>
            </a:tbl>
          </a:graphicData>
        </a:graphic>
      </p:graphicFrame>
      <p:sp>
        <p:nvSpPr>
          <p:cNvPr id="7" name="正方形/長方形 6"/>
          <p:cNvSpPr/>
          <p:nvPr/>
        </p:nvSpPr>
        <p:spPr>
          <a:xfrm>
            <a:off x="2627784" y="5301208"/>
            <a:ext cx="3816424" cy="1080120"/>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rot="19176176">
            <a:off x="6388787" y="4876945"/>
            <a:ext cx="487103" cy="257851"/>
          </a:xfrm>
          <a:prstGeom prst="right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6835802" y="3717032"/>
            <a:ext cx="2128010" cy="1368152"/>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467544" y="3933056"/>
            <a:ext cx="4572000" cy="600164"/>
          </a:xfrm>
          <a:prstGeom prst="rect">
            <a:avLst/>
          </a:prstGeom>
        </p:spPr>
        <p:txBody>
          <a:bodyPr>
            <a:spAutoFit/>
          </a:bodyPr>
          <a:lstStyle/>
          <a:p>
            <a:r>
              <a:rPr lang="en-US" altLang="ja-JP" sz="1100" dirty="0" smtClean="0"/>
              <a:t>[1]</a:t>
            </a:r>
            <a:r>
              <a:rPr lang="en-US" altLang="ja-JP" sz="1100" dirty="0" err="1" smtClean="0"/>
              <a:t>Jochen</a:t>
            </a:r>
            <a:r>
              <a:rPr lang="en-US" altLang="ja-JP" sz="1100" dirty="0" smtClean="0"/>
              <a:t> </a:t>
            </a:r>
            <a:r>
              <a:rPr lang="en-US" altLang="ja-JP" sz="1100" dirty="0" err="1"/>
              <a:t>Quante</a:t>
            </a:r>
            <a:r>
              <a:rPr lang="en-US" altLang="ja-JP" sz="1100" dirty="0"/>
              <a:t> and Rainer </a:t>
            </a:r>
            <a:r>
              <a:rPr lang="en-US" altLang="ja-JP" sz="1100" dirty="0" err="1"/>
              <a:t>Koschke</a:t>
            </a:r>
            <a:r>
              <a:rPr lang="en-US" altLang="ja-JP" sz="1100" dirty="0"/>
              <a:t>. Dynamic object process graphs. </a:t>
            </a:r>
            <a:r>
              <a:rPr lang="en-US" altLang="ja-JP" sz="1100" i="1" dirty="0"/>
              <a:t>J. Syst. </a:t>
            </a:r>
            <a:r>
              <a:rPr lang="en-US" altLang="ja-JP" sz="1100" i="1" dirty="0" err="1"/>
              <a:t>Softw</a:t>
            </a:r>
            <a:r>
              <a:rPr lang="en-US" altLang="ja-JP" sz="1100" i="1" dirty="0"/>
              <a:t>.</a:t>
            </a:r>
            <a:r>
              <a:rPr lang="en-US" altLang="ja-JP" sz="1100" dirty="0"/>
              <a:t>,</a:t>
            </a:r>
          </a:p>
          <a:p>
            <a:r>
              <a:rPr lang="nl-NL" altLang="ja-JP" sz="1100" dirty="0"/>
              <a:t>Vol. 81, pp. </a:t>
            </a:r>
            <a:r>
              <a:rPr lang="nl-NL" altLang="ja-JP" sz="1100" dirty="0" smtClean="0"/>
              <a:t>481-501</a:t>
            </a:r>
            <a:r>
              <a:rPr lang="nl-NL" altLang="ja-JP" sz="1100" dirty="0"/>
              <a:t>, April 2008.</a:t>
            </a:r>
          </a:p>
        </p:txBody>
      </p:sp>
    </p:spTree>
    <p:extLst>
      <p:ext uri="{BB962C8B-B14F-4D97-AF65-F5344CB8AC3E}">
        <p14:creationId xmlns:p14="http://schemas.microsoft.com/office/powerpoint/2010/main" val="2889788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randombar(horizontal)">
                                      <p:cBhvr>
                                        <p:cTn id="10" dur="500"/>
                                        <p:tgtEl>
                                          <p:spTgt spid="10"/>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randombar(horizontal)">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　</a:t>
            </a:r>
            <a:r>
              <a:rPr lang="ja-JP" altLang="en-US" dirty="0"/>
              <a:t>振舞い</a:t>
            </a:r>
            <a:r>
              <a:rPr kumimoji="1" lang="ja-JP" altLang="en-US" dirty="0" smtClean="0"/>
              <a:t>の一致する事例を探す</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7</a:t>
            </a:fld>
            <a:endParaRPr kumimoji="1" lang="ja-JP" altLang="en-US" dirty="0"/>
          </a:p>
        </p:txBody>
      </p:sp>
      <p:sp>
        <p:nvSpPr>
          <p:cNvPr id="4" name="コンテンツ プレースホルダー 3"/>
          <p:cNvSpPr>
            <a:spLocks noGrp="1"/>
          </p:cNvSpPr>
          <p:nvPr>
            <p:ph sz="quarter" idx="1"/>
          </p:nvPr>
        </p:nvSpPr>
        <p:spPr>
          <a:xfrm>
            <a:off x="251520" y="1196752"/>
            <a:ext cx="4968552" cy="5040560"/>
          </a:xfrm>
        </p:spPr>
        <p:txBody>
          <a:bodyPr>
            <a:normAutofit fontScale="85000" lnSpcReduction="10000"/>
          </a:bodyPr>
          <a:lstStyle/>
          <a:p>
            <a:r>
              <a:rPr lang="ja-JP" altLang="en-US" dirty="0"/>
              <a:t>もう一度</a:t>
            </a:r>
            <a:r>
              <a:rPr lang="ja-JP" altLang="en-US" dirty="0" smtClean="0"/>
              <a:t>プログラムを実行する</a:t>
            </a:r>
            <a:endParaRPr lang="en-US" altLang="ja-JP" dirty="0"/>
          </a:p>
          <a:p>
            <a:pPr lvl="1"/>
            <a:r>
              <a:rPr lang="ja-JP" altLang="en-US" dirty="0"/>
              <a:t>オブジェクトの</a:t>
            </a:r>
            <a:r>
              <a:rPr lang="ja-JP" altLang="en-US" dirty="0" smtClean="0"/>
              <a:t>生成命令と</a:t>
            </a:r>
            <a:r>
              <a:rPr lang="ja-JP" altLang="en-US" dirty="0"/>
              <a:t>メソッド</a:t>
            </a:r>
            <a:r>
              <a:rPr lang="ja-JP" altLang="en-US" dirty="0" smtClean="0"/>
              <a:t>呼出し命令をオブジェクトごとに取得しながら</a:t>
            </a:r>
            <a:endParaRPr lang="en-US" altLang="ja-JP" dirty="0" smtClean="0"/>
          </a:p>
          <a:p>
            <a:r>
              <a:rPr lang="ja-JP" altLang="en-US" dirty="0" smtClean="0"/>
              <a:t>実行中に現れた各オブジェクトについて，振舞いが一致する事例を探す</a:t>
            </a:r>
            <a:endParaRPr lang="en-US" altLang="ja-JP" dirty="0" smtClean="0"/>
          </a:p>
          <a:p>
            <a:r>
              <a:rPr lang="ja-JP" altLang="en-US" dirty="0" smtClean="0"/>
              <a:t>オブジェクトが出現した時点では，同じクラスの事例のオートマトン全てを候補とする</a:t>
            </a:r>
            <a:endParaRPr lang="en-US" altLang="ja-JP" dirty="0"/>
          </a:p>
          <a:p>
            <a:r>
              <a:rPr lang="ja-JP" altLang="en-US" dirty="0" smtClean="0"/>
              <a:t>実行中に得られた命令を，</a:t>
            </a:r>
            <a:r>
              <a:rPr lang="ja-JP" altLang="en-US" dirty="0"/>
              <a:t>候補</a:t>
            </a:r>
            <a:r>
              <a:rPr lang="ja-JP" altLang="en-US" dirty="0" smtClean="0"/>
              <a:t>の</a:t>
            </a:r>
            <a:r>
              <a:rPr lang="ja-JP" altLang="en-US" dirty="0"/>
              <a:t>オートマトンへ入力として</a:t>
            </a:r>
            <a:r>
              <a:rPr lang="ja-JP" altLang="en-US" dirty="0" smtClean="0"/>
              <a:t>与える</a:t>
            </a:r>
            <a:endParaRPr lang="en-US" altLang="ja-JP" dirty="0" smtClean="0"/>
          </a:p>
          <a:p>
            <a:pPr lvl="1"/>
            <a:r>
              <a:rPr lang="ja-JP" altLang="en-US" dirty="0" smtClean="0"/>
              <a:t>その過程で，状態遷移できないオートマトンがあればそれを候補から外す</a:t>
            </a:r>
            <a:endParaRPr lang="en-US" altLang="ja-JP" dirty="0" smtClean="0"/>
          </a:p>
          <a:p>
            <a:r>
              <a:rPr lang="ja-JP" altLang="en-US" dirty="0" smtClean="0"/>
              <a:t>候補が１つになったとき，それを</a:t>
            </a:r>
            <a:r>
              <a:rPr lang="ja-JP" altLang="en-US" dirty="0"/>
              <a:t>振舞い</a:t>
            </a:r>
            <a:r>
              <a:rPr lang="ja-JP" altLang="en-US" dirty="0" smtClean="0"/>
              <a:t>の一致する</a:t>
            </a:r>
            <a:r>
              <a:rPr lang="ja-JP" altLang="en-US" dirty="0"/>
              <a:t>オートマトン</a:t>
            </a:r>
            <a:r>
              <a:rPr lang="ja-JP" altLang="en-US" dirty="0" smtClean="0"/>
              <a:t>と決定する</a:t>
            </a:r>
            <a:endParaRPr lang="en-US" altLang="ja-JP" dirty="0" smtClean="0"/>
          </a:p>
          <a:p>
            <a:endParaRPr lang="en-US" altLang="ja-JP" dirty="0"/>
          </a:p>
          <a:p>
            <a:pPr marL="0" indent="0">
              <a:buNone/>
            </a:pPr>
            <a:endParaRPr kumimoji="1" lang="ja-JP" altLang="en-US" dirty="0"/>
          </a:p>
        </p:txBody>
      </p:sp>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36096" y="1196752"/>
            <a:ext cx="3240360" cy="5116737"/>
          </a:xfrm>
          <a:prstGeom prst="rect">
            <a:avLst/>
          </a:prstGeom>
        </p:spPr>
      </p:pic>
      <p:sp>
        <p:nvSpPr>
          <p:cNvPr id="9" name="円/楕円 8"/>
          <p:cNvSpPr/>
          <p:nvPr/>
        </p:nvSpPr>
        <p:spPr>
          <a:xfrm>
            <a:off x="5364088" y="1166490"/>
            <a:ext cx="864096"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7236296" y="1158255"/>
            <a:ext cx="864096"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5364088" y="2276872"/>
            <a:ext cx="864096"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7236296" y="2276872"/>
            <a:ext cx="864096"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5364088" y="3429000"/>
            <a:ext cx="864096"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7236296" y="3429000"/>
            <a:ext cx="864096"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円/楕円 14"/>
          <p:cNvSpPr/>
          <p:nvPr/>
        </p:nvSpPr>
        <p:spPr>
          <a:xfrm>
            <a:off x="5364088" y="4581128"/>
            <a:ext cx="864096" cy="5040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7229088" y="1052736"/>
            <a:ext cx="1447368" cy="453650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5148064" y="1158255"/>
            <a:ext cx="2160240" cy="51552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9" name="図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36096" y="1196752"/>
            <a:ext cx="1789775" cy="5116737"/>
          </a:xfrm>
          <a:prstGeom prst="rect">
            <a:avLst/>
          </a:prstGeom>
        </p:spPr>
      </p:pic>
    </p:spTree>
    <p:extLst>
      <p:ext uri="{BB962C8B-B14F-4D97-AF65-F5344CB8AC3E}">
        <p14:creationId xmlns:p14="http://schemas.microsoft.com/office/powerpoint/2010/main" val="2549100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9"/>
                                        </p:tgtEl>
                                        <p:attrNameLst>
                                          <p:attrName>style.visibility</p:attrName>
                                        </p:attrNameLst>
                                      </p:cBhvr>
                                      <p:to>
                                        <p:strVal val="hidden"/>
                                      </p:to>
                                    </p:set>
                                  </p:childTnLst>
                                </p:cTn>
                              </p:par>
                              <p:par>
                                <p:cTn id="13" presetID="1" presetClass="exit" presetSubtype="0" fill="hold" grpId="1" nodeType="withEffect">
                                  <p:stCondLst>
                                    <p:cond delay="0"/>
                                  </p:stCondLst>
                                  <p:childTnLst>
                                    <p:set>
                                      <p:cBhvr>
                                        <p:cTn id="14" dur="1" fill="hold">
                                          <p:stCondLst>
                                            <p:cond delay="0"/>
                                          </p:stCondLst>
                                        </p:cTn>
                                        <p:tgtEl>
                                          <p:spTgt spid="10"/>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1" nodeType="clickEffect">
                                  <p:stCondLst>
                                    <p:cond delay="0"/>
                                  </p:stCondLst>
                                  <p:childTnLst>
                                    <p:set>
                                      <p:cBhvr>
                                        <p:cTn id="22" dur="1" fill="hold">
                                          <p:stCondLst>
                                            <p:cond delay="0"/>
                                          </p:stCondLst>
                                        </p:cTn>
                                        <p:tgtEl>
                                          <p:spTgt spid="11"/>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2"/>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13"/>
                                        </p:tgtEl>
                                        <p:attrNameLst>
                                          <p:attrName>style.visibility</p:attrName>
                                        </p:attrNameLst>
                                      </p:cBhvr>
                                      <p:to>
                                        <p:strVal val="hidden"/>
                                      </p:to>
                                    </p:set>
                                  </p:childTnLst>
                                </p:cTn>
                              </p:par>
                              <p:par>
                                <p:cTn id="33" presetID="1" presetClass="exit" presetSubtype="0" fill="hold" grpId="1" nodeType="withEffect">
                                  <p:stCondLst>
                                    <p:cond delay="0"/>
                                  </p:stCondLst>
                                  <p:childTnLst>
                                    <p:set>
                                      <p:cBhvr>
                                        <p:cTn id="34" dur="1" fill="hold">
                                          <p:stCondLst>
                                            <p:cond delay="0"/>
                                          </p:stCondLst>
                                        </p:cTn>
                                        <p:tgtEl>
                                          <p:spTgt spid="14"/>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500"/>
                                        <p:tgtEl>
                                          <p:spTgt spid="18"/>
                                        </p:tgtEl>
                                      </p:cBhvr>
                                    </p:animEffec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17"/>
                                        </p:tgtEl>
                                        <p:attrNameLst>
                                          <p:attrName>style.visibility</p:attrName>
                                        </p:attrNameLst>
                                      </p:cBhvr>
                                      <p:to>
                                        <p:strVal val="visible"/>
                                      </p:to>
                                    </p:set>
                                  </p:childTnLst>
                                </p:cTn>
                              </p:par>
                              <p:par>
                                <p:cTn id="46" presetID="1" presetClass="entr" presetSubtype="0" fill="hold" nodeType="withEffect">
                                  <p:stCondLst>
                                    <p:cond delay="0"/>
                                  </p:stCondLst>
                                  <p:childTnLst>
                                    <p:set>
                                      <p:cBhvr>
                                        <p:cTn id="47"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8" grpId="0" animBg="1"/>
      <p:bldP spid="1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　振舞いの</a:t>
            </a:r>
            <a:r>
              <a:rPr lang="ja-JP" altLang="en-US" dirty="0"/>
              <a:t>予測</a:t>
            </a:r>
            <a:endParaRPr kumimoji="1" lang="ja-JP" altLang="en-US" dirty="0"/>
          </a:p>
        </p:txBody>
      </p:sp>
      <p:sp>
        <p:nvSpPr>
          <p:cNvPr id="3" name="スライド番号プレースホルダー 2"/>
          <p:cNvSpPr>
            <a:spLocks noGrp="1"/>
          </p:cNvSpPr>
          <p:nvPr>
            <p:ph type="sldNum" sz="quarter" idx="12"/>
          </p:nvPr>
        </p:nvSpPr>
        <p:spPr/>
        <p:txBody>
          <a:bodyPr/>
          <a:lstStyle/>
          <a:p>
            <a:fld id="{84060CA7-DEE4-44B7-8901-310260DD751B}" type="slidenum">
              <a:rPr kumimoji="1" lang="ja-JP" altLang="en-US" smtClean="0"/>
              <a:t>8</a:t>
            </a:fld>
            <a:endParaRPr kumimoji="1" lang="ja-JP" altLang="en-US" dirty="0"/>
          </a:p>
        </p:txBody>
      </p:sp>
      <p:sp>
        <p:nvSpPr>
          <p:cNvPr id="8" name="コンテンツ プレースホルダー 7"/>
          <p:cNvSpPr>
            <a:spLocks noGrp="1"/>
          </p:cNvSpPr>
          <p:nvPr>
            <p:ph sz="quarter" idx="1"/>
          </p:nvPr>
        </p:nvSpPr>
        <p:spPr>
          <a:xfrm>
            <a:off x="457200" y="1219200"/>
            <a:ext cx="6275040" cy="4937760"/>
          </a:xfrm>
        </p:spPr>
        <p:txBody>
          <a:bodyPr/>
          <a:lstStyle/>
          <a:p>
            <a:r>
              <a:rPr lang="ja-JP" altLang="en-US" dirty="0" smtClean="0"/>
              <a:t>振舞いの一致</a:t>
            </a:r>
            <a:r>
              <a:rPr lang="ja-JP" altLang="en-US" dirty="0"/>
              <a:t>する事例のオートマトンが決定すると</a:t>
            </a:r>
            <a:r>
              <a:rPr lang="ja-JP" altLang="en-US" dirty="0" smtClean="0"/>
              <a:t>，その</a:t>
            </a:r>
            <a:r>
              <a:rPr lang="ja-JP" altLang="en-US" dirty="0"/>
              <a:t>時点での状態から受理状態までの振舞いが予測される</a:t>
            </a:r>
            <a:r>
              <a:rPr lang="ja-JP" altLang="en-US" dirty="0" smtClean="0"/>
              <a:t>振舞い</a:t>
            </a:r>
            <a:endParaRPr lang="ja-JP" altLang="en-US" dirty="0"/>
          </a:p>
          <a:p>
            <a:pPr lvl="1"/>
            <a:r>
              <a:rPr lang="ja-JP" altLang="en-US" dirty="0" smtClean="0"/>
              <a:t>「</a:t>
            </a:r>
            <a:r>
              <a:rPr lang="en-US" altLang="ja-JP" dirty="0" err="1" smtClean="0"/>
              <a:t>methodB</a:t>
            </a:r>
            <a:r>
              <a:rPr lang="ja-JP" altLang="en-US" dirty="0" smtClean="0"/>
              <a:t>が</a:t>
            </a:r>
            <a:r>
              <a:rPr lang="en-US" altLang="ja-JP" dirty="0" smtClean="0"/>
              <a:t>0</a:t>
            </a:r>
            <a:r>
              <a:rPr lang="ja-JP" altLang="en-US" dirty="0" smtClean="0"/>
              <a:t>回以上呼ばれて，</a:t>
            </a:r>
            <a:r>
              <a:rPr lang="en-US" altLang="ja-JP" dirty="0" err="1" smtClean="0"/>
              <a:t>methodC</a:t>
            </a:r>
            <a:r>
              <a:rPr lang="ja-JP" altLang="en-US" dirty="0" smtClean="0"/>
              <a:t>が</a:t>
            </a:r>
            <a:r>
              <a:rPr lang="en-US" altLang="ja-JP" dirty="0" smtClean="0"/>
              <a:t>1</a:t>
            </a:r>
            <a:r>
              <a:rPr lang="ja-JP" altLang="en-US" dirty="0" smtClean="0"/>
              <a:t>回呼ばれる」という系列が予測できる</a:t>
            </a:r>
            <a:endParaRPr kumimoji="1" lang="ja-JP" altLang="en-US" dirty="0"/>
          </a:p>
        </p:txBody>
      </p:sp>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6256" y="836712"/>
            <a:ext cx="1987102" cy="5680868"/>
          </a:xfrm>
          <a:prstGeom prst="rect">
            <a:avLst/>
          </a:prstGeom>
        </p:spPr>
      </p:pic>
      <p:sp>
        <p:nvSpPr>
          <p:cNvPr id="5" name="円/楕円 4"/>
          <p:cNvSpPr/>
          <p:nvPr/>
        </p:nvSpPr>
        <p:spPr>
          <a:xfrm>
            <a:off x="6516216" y="4437112"/>
            <a:ext cx="2448272" cy="223224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9077802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10021</TotalTime>
  <Words>2446</Words>
  <Application>Microsoft Office PowerPoint</Application>
  <PresentationFormat>画面に合わせる (4:3)</PresentationFormat>
  <Paragraphs>317</Paragraphs>
  <Slides>18</Slides>
  <Notes>12</Notes>
  <HiddenSlides>0</HiddenSlides>
  <MMClips>0</MMClips>
  <ScaleCrop>false</ScaleCrop>
  <HeadingPairs>
    <vt:vector size="4" baseType="variant">
      <vt:variant>
        <vt:lpstr>テーマ</vt:lpstr>
      </vt:variant>
      <vt:variant>
        <vt:i4>1</vt:i4>
      </vt:variant>
      <vt:variant>
        <vt:lpstr>スライド タイトル</vt:lpstr>
      </vt:variant>
      <vt:variant>
        <vt:i4>18</vt:i4>
      </vt:variant>
    </vt:vector>
  </HeadingPairs>
  <TitlesOfParts>
    <vt:vector size="19" baseType="lpstr">
      <vt:lpstr>アース</vt:lpstr>
      <vt:lpstr>実行履歴の照合による オブジェクトの振舞い予測手法の提案</vt:lpstr>
      <vt:lpstr>背景</vt:lpstr>
      <vt:lpstr>研究の動機</vt:lpstr>
      <vt:lpstr>オブジェクトの振舞いの分類</vt:lpstr>
      <vt:lpstr>提案手法</vt:lpstr>
      <vt:lpstr>提案手法　実行履歴を取得</vt:lpstr>
      <vt:lpstr>提案手法　オートマトンを作成</vt:lpstr>
      <vt:lpstr>提案手法　振舞いの一致する事例を探す</vt:lpstr>
      <vt:lpstr>提案手法　振舞いの予測</vt:lpstr>
      <vt:lpstr>評価実験</vt:lpstr>
      <vt:lpstr>評価尺度</vt:lpstr>
      <vt:lpstr>結果</vt:lpstr>
      <vt:lpstr>考察</vt:lpstr>
      <vt:lpstr>まとめと今後の課題</vt:lpstr>
      <vt:lpstr>PowerPoint プレゼンテーション</vt:lpstr>
      <vt:lpstr>Dynamic Object Process Graph</vt:lpstr>
      <vt:lpstr>例のオートマトン集合</vt:lpstr>
      <vt:lpstr>TraceとPredictの求め方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卒論発表</dc:title>
  <dc:creator>h-wakisk</dc:creator>
  <cp:lastModifiedBy>h-wakisk</cp:lastModifiedBy>
  <cp:revision>720</cp:revision>
  <cp:lastPrinted>2012-02-22T02:41:44Z</cp:lastPrinted>
  <dcterms:created xsi:type="dcterms:W3CDTF">2011-10-23T13:14:16Z</dcterms:created>
  <dcterms:modified xsi:type="dcterms:W3CDTF">2012-02-28T06:55:21Z</dcterms:modified>
</cp:coreProperties>
</file>