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92" r:id="rId3"/>
    <p:sldId id="289" r:id="rId4"/>
    <p:sldId id="257" r:id="rId5"/>
    <p:sldId id="258" r:id="rId6"/>
    <p:sldId id="260" r:id="rId7"/>
    <p:sldId id="261" r:id="rId8"/>
    <p:sldId id="286" r:id="rId9"/>
    <p:sldId id="263" r:id="rId10"/>
    <p:sldId id="265" r:id="rId11"/>
    <p:sldId id="266" r:id="rId12"/>
    <p:sldId id="298" r:id="rId13"/>
    <p:sldId id="297" r:id="rId14"/>
    <p:sldId id="290" r:id="rId15"/>
    <p:sldId id="270" r:id="rId16"/>
    <p:sldId id="272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4202" autoAdjust="0"/>
  </p:normalViewPr>
  <p:slideViewPr>
    <p:cSldViewPr>
      <p:cViewPr varScale="1">
        <p:scale>
          <a:sx n="60" d="100"/>
          <a:sy n="60" d="100"/>
        </p:scale>
        <p:origin x="-1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7623B-1022-4F5A-8F3B-03D5075F2AB4}" type="datetimeFigureOut">
              <a:rPr kumimoji="1" lang="ja-JP" altLang="en-US" smtClean="0"/>
              <a:t>2012/2/23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7E861-6AB6-4B2E-8DFC-1E81865660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00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E861-6AB6-4B2E-8DFC-1E81865660D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935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Add </a:t>
            </a:r>
            <a:r>
              <a:rPr kumimoji="1" lang="en-US" altLang="ja-JP" dirty="0" err="1" smtClean="0"/>
              <a:t>explaination</a:t>
            </a:r>
            <a:r>
              <a:rPr kumimoji="1" lang="en-US" altLang="ja-JP" baseline="0" dirty="0" smtClean="0"/>
              <a:t> of Access modifier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E861-6AB6-4B2E-8DFC-1E81865660D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943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Explain</a:t>
            </a:r>
            <a:r>
              <a:rPr kumimoji="1" lang="en-US" altLang="ja-JP" baseline="0" dirty="0" smtClean="0"/>
              <a:t> more about AE --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332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Change</a:t>
            </a:r>
            <a:r>
              <a:rPr kumimoji="1" lang="en-US" altLang="ja-JP" baseline="0" dirty="0" smtClean="0"/>
              <a:t> color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E861-6AB6-4B2E-8DFC-1E81865660D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824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Explain 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E861-6AB6-4B2E-8DFC-1E81865660D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24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Use “file symbol” for input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E861-6AB6-4B2E-8DFC-1E81865660D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1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148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r>
              <a:rPr kumimoji="1" lang="en-US" altLang="ja-JP" baseline="0" dirty="0" smtClean="0"/>
              <a:t> for excessiveness</a:t>
            </a:r>
          </a:p>
          <a:p>
            <a:r>
              <a:rPr kumimoji="1" lang="en-US" altLang="ja-JP" baseline="0" dirty="0" smtClean="0"/>
              <a:t>Number for  reason</a:t>
            </a:r>
          </a:p>
          <a:p>
            <a:r>
              <a:rPr kumimoji="1" lang="en-US" altLang="ja-JP" baseline="0" dirty="0" smtClean="0"/>
              <a:t>State the reason first , then give the solution</a:t>
            </a:r>
          </a:p>
          <a:p>
            <a:r>
              <a:rPr kumimoji="1" lang="en-US" altLang="ja-JP" b="1" baseline="0" dirty="0" smtClean="0"/>
              <a:t>English grammar</a:t>
            </a:r>
          </a:p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462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Conclusion and future works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E861-6AB6-4B2E-8DFC-1E81865660D9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605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ja-JP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altLang="ja-JP" smtClean="0"/>
              <a:t>Click to edit Master text styles</a:t>
            </a:r>
          </a:p>
          <a:p>
            <a:pPr lvl="1" eaLnBrk="1" latinLnBrk="0" hangingPunct="1"/>
            <a:r>
              <a:rPr lang="en-US" altLang="ja-JP" smtClean="0"/>
              <a:t>Second level</a:t>
            </a:r>
          </a:p>
          <a:p>
            <a:pPr lvl="2" eaLnBrk="1" latinLnBrk="0" hangingPunct="1"/>
            <a:r>
              <a:rPr lang="en-US" altLang="ja-JP" smtClean="0"/>
              <a:t>Third level</a:t>
            </a:r>
          </a:p>
          <a:p>
            <a:pPr lvl="3" eaLnBrk="1" latinLnBrk="0" hangingPunct="1"/>
            <a:r>
              <a:rPr lang="en-US" altLang="ja-JP" smtClean="0"/>
              <a:t>Fourth level</a:t>
            </a:r>
          </a:p>
          <a:p>
            <a:pPr lvl="4" eaLnBrk="1" latinLnBrk="0" hangingPunct="1"/>
            <a:r>
              <a:rPr lang="en-US" altLang="ja-JP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altLang="ja-JP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altLang="ja-JP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ja-JP" smtClean="0"/>
              <a:t>Click to edit Master text styles</a:t>
            </a:r>
          </a:p>
          <a:p>
            <a:pPr lvl="1" eaLnBrk="1" latinLnBrk="0" hangingPunct="1"/>
            <a:r>
              <a:rPr kumimoji="0" lang="en-US" altLang="ja-JP" smtClean="0"/>
              <a:t>Second level</a:t>
            </a:r>
          </a:p>
          <a:p>
            <a:pPr lvl="2" eaLnBrk="1" latinLnBrk="0" hangingPunct="1"/>
            <a:r>
              <a:rPr kumimoji="0" lang="en-US" altLang="ja-JP" smtClean="0"/>
              <a:t>Third level</a:t>
            </a:r>
          </a:p>
          <a:p>
            <a:pPr lvl="3" eaLnBrk="1" latinLnBrk="0" hangingPunct="1"/>
            <a:r>
              <a:rPr kumimoji="0" lang="en-US" altLang="ja-JP" smtClean="0"/>
              <a:t>Fourth level</a:t>
            </a:r>
          </a:p>
          <a:p>
            <a:pPr lvl="4" eaLnBrk="1" latinLnBrk="0" hangingPunct="1"/>
            <a:r>
              <a:rPr kumimoji="0" lang="en-US" altLang="ja-JP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851025"/>
          </a:xfrm>
        </p:spPr>
        <p:txBody>
          <a:bodyPr>
            <a:normAutofit/>
          </a:bodyPr>
          <a:lstStyle/>
          <a:p>
            <a:r>
              <a:rPr lang="en-US" altLang="ja-JP" dirty="0"/>
              <a:t>Case Studies of Accessibility Excessiveness Analysis for Java Programs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u="sng" dirty="0" err="1"/>
              <a:t>Dotri</a:t>
            </a:r>
            <a:r>
              <a:rPr lang="en-US" altLang="ja-JP" u="sng" dirty="0"/>
              <a:t> </a:t>
            </a:r>
            <a:r>
              <a:rPr lang="en-US" altLang="ja-JP" u="sng" dirty="0" err="1"/>
              <a:t>Quoc</a:t>
            </a:r>
            <a:endParaRPr lang="en-US" altLang="ja-JP" u="sng" dirty="0"/>
          </a:p>
          <a:p>
            <a:r>
              <a:rPr lang="en-US" altLang="ja-JP" u="sng" dirty="0"/>
              <a:t>Inoue Laboratory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117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729" y="142951"/>
            <a:ext cx="7467600" cy="1143000"/>
          </a:xfrm>
        </p:spPr>
        <p:txBody>
          <a:bodyPr tIns="252000"/>
          <a:lstStyle/>
          <a:p>
            <a:r>
              <a:rPr kumimoji="1" lang="en-US" altLang="ja-JP" dirty="0" smtClean="0"/>
              <a:t>Architecture of </a:t>
            </a:r>
            <a:r>
              <a:rPr kumimoji="1" lang="en-US" altLang="ja-JP" dirty="0" err="1" smtClean="0"/>
              <a:t>ModiChecker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 tIns="252000"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29000" y="4239107"/>
            <a:ext cx="2126375" cy="5931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kumimoji="1" lang="en-US" altLang="ja-JP" sz="1400" b="1" dirty="0" smtClean="0">
                <a:solidFill>
                  <a:schemeClr val="tx1"/>
                </a:solidFill>
              </a:rPr>
              <a:t>Extraction of access modifier declaration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745419" y="4239108"/>
            <a:ext cx="2160464" cy="5931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lang="en-US" altLang="ja-JP" sz="1500" b="1" dirty="0" smtClean="0">
                <a:solidFill>
                  <a:schemeClr val="tx1"/>
                </a:solidFill>
              </a:rPr>
              <a:t>Extraction of method/field usage</a:t>
            </a:r>
            <a:endParaRPr kumimoji="1" lang="ja-JP" altLang="en-US" sz="1500" b="1" dirty="0">
              <a:solidFill>
                <a:schemeClr val="tx1"/>
              </a:solidFill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4306970" y="3958302"/>
            <a:ext cx="249517" cy="366274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Rectangle 33"/>
          <p:cNvSpPr/>
          <p:nvPr/>
        </p:nvSpPr>
        <p:spPr>
          <a:xfrm>
            <a:off x="2581348" y="1598382"/>
            <a:ext cx="6008857" cy="4142323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2715358" y="1209529"/>
            <a:ext cx="1797287" cy="35951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tIns="36000" rtlCol="0">
            <a:spAutoFit/>
          </a:bodyPr>
          <a:lstStyle/>
          <a:p>
            <a:r>
              <a:rPr kumimoji="1" lang="en-US" altLang="ja-JP" b="1" dirty="0" err="1" smtClean="0"/>
              <a:t>ModiChecker</a:t>
            </a:r>
            <a:endParaRPr kumimoji="1" lang="ja-JP" alt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3575534" y="1617292"/>
            <a:ext cx="3250117" cy="2498535"/>
            <a:chOff x="3547837" y="1617292"/>
            <a:chExt cx="3250117" cy="2498535"/>
          </a:xfrm>
        </p:grpSpPr>
        <p:sp>
          <p:nvSpPr>
            <p:cNvPr id="36" name="Rectangle 35"/>
            <p:cNvSpPr/>
            <p:nvPr/>
          </p:nvSpPr>
          <p:spPr>
            <a:xfrm>
              <a:off x="4263194" y="1978392"/>
              <a:ext cx="1990496" cy="695153"/>
            </a:xfrm>
            <a:prstGeom prst="rect">
              <a:avLst/>
            </a:prstGeom>
            <a:noFill/>
            <a:ln w="508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252000" rtlCol="0" anchor="ctr"/>
            <a:lstStyle/>
            <a:p>
              <a:pPr algn="ctr"/>
              <a:r>
                <a:rPr kumimoji="1" lang="en-US" altLang="ja-JP" sz="1500" b="1" dirty="0" smtClean="0">
                  <a:solidFill>
                    <a:schemeClr val="tx1"/>
                  </a:solidFill>
                </a:rPr>
                <a:t>Source Code Analyzer</a:t>
              </a:r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Flowchart: Magnetic Disk 36"/>
            <p:cNvSpPr/>
            <p:nvPr/>
          </p:nvSpPr>
          <p:spPr>
            <a:xfrm>
              <a:off x="3976913" y="2812052"/>
              <a:ext cx="2676567" cy="1121584"/>
            </a:xfrm>
            <a:prstGeom prst="flowChartMagneticDisk">
              <a:avLst/>
            </a:prstGeom>
            <a:noFill/>
            <a:ln w="444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252000" rtlCol="0" anchor="ctr"/>
            <a:lstStyle/>
            <a:p>
              <a:pPr algn="ctr"/>
              <a:r>
                <a:rPr kumimoji="1" lang="en-US" altLang="ja-JP" sz="1500" b="1" dirty="0" smtClean="0">
                  <a:solidFill>
                    <a:schemeClr val="tx1"/>
                  </a:solidFill>
                </a:rPr>
                <a:t>AST Database</a:t>
              </a:r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547837" y="1878801"/>
              <a:ext cx="3250117" cy="2237026"/>
            </a:xfrm>
            <a:prstGeom prst="rect">
              <a:avLst/>
            </a:prstGeom>
            <a:noFill/>
            <a:ln w="44450">
              <a:solidFill>
                <a:srgbClr val="00B050"/>
              </a:solidFill>
            </a:ln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25200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577186" y="1617292"/>
              <a:ext cx="1242692" cy="323165"/>
            </a:xfrm>
            <a:prstGeom prst="rect">
              <a:avLst/>
            </a:prstGeom>
            <a:noFill/>
            <a:ln w="44450">
              <a:solidFill>
                <a:srgbClr val="00B050"/>
              </a:solidFill>
            </a:ln>
          </p:spPr>
          <p:txBody>
            <a:bodyPr wrap="square" tIns="0" rtlCol="0">
              <a:spAutoFit/>
            </a:bodyPr>
            <a:lstStyle/>
            <a:p>
              <a:r>
                <a:rPr kumimoji="1" lang="en-US" altLang="ja-JP" b="1" dirty="0" smtClean="0"/>
                <a:t>MASU</a:t>
              </a:r>
              <a:endParaRPr kumimoji="1" lang="ja-JP" altLang="en-US" b="1" dirty="0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5184433" y="2673546"/>
              <a:ext cx="261526" cy="277011"/>
            </a:xfrm>
            <a:prstGeom prst="downArrow">
              <a:avLst/>
            </a:prstGeom>
            <a:ln w="508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252000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" name="Right Arrow 40"/>
          <p:cNvSpPr/>
          <p:nvPr/>
        </p:nvSpPr>
        <p:spPr>
          <a:xfrm>
            <a:off x="2390557" y="2284309"/>
            <a:ext cx="962242" cy="155318"/>
          </a:xfrm>
          <a:prstGeom prst="right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Down Arrow 41"/>
          <p:cNvSpPr/>
          <p:nvPr/>
        </p:nvSpPr>
        <p:spPr>
          <a:xfrm>
            <a:off x="6156628" y="3933636"/>
            <a:ext cx="249517" cy="366274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Down Arrow 42"/>
          <p:cNvSpPr/>
          <p:nvPr/>
        </p:nvSpPr>
        <p:spPr>
          <a:xfrm>
            <a:off x="5190439" y="4824729"/>
            <a:ext cx="249517" cy="23803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Down Arrow 43"/>
          <p:cNvSpPr/>
          <p:nvPr/>
        </p:nvSpPr>
        <p:spPr>
          <a:xfrm>
            <a:off x="7429952" y="4832207"/>
            <a:ext cx="249517" cy="230553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/>
        </p:nvSpPr>
        <p:spPr>
          <a:xfrm>
            <a:off x="3866319" y="5074423"/>
            <a:ext cx="4014850" cy="560846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Detection of declaration excessiveness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6" name="Down Arrow 45"/>
          <p:cNvSpPr/>
          <p:nvPr/>
        </p:nvSpPr>
        <p:spPr>
          <a:xfrm>
            <a:off x="5873744" y="5740705"/>
            <a:ext cx="249517" cy="238031"/>
          </a:xfrm>
          <a:prstGeom prst="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451299" y="1355783"/>
            <a:ext cx="1216521" cy="35951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tIns="36000" rtlCol="0">
            <a:spAutoFit/>
          </a:bodyPr>
          <a:lstStyle/>
          <a:p>
            <a:r>
              <a:rPr kumimoji="1" lang="en-US" altLang="ja-JP" b="1" dirty="0" smtClean="0"/>
              <a:t>Input</a:t>
            </a:r>
            <a:endParaRPr kumimoji="1" lang="ja-JP" altLang="en-US" b="1" dirty="0"/>
          </a:p>
        </p:txBody>
      </p:sp>
      <p:sp>
        <p:nvSpPr>
          <p:cNvPr id="51" name="Rounded Rectangle 50"/>
          <p:cNvSpPr/>
          <p:nvPr/>
        </p:nvSpPr>
        <p:spPr>
          <a:xfrm>
            <a:off x="3489496" y="6019800"/>
            <a:ext cx="4391673" cy="724296"/>
          </a:xfrm>
          <a:prstGeom prst="round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</a:rPr>
              <a:t>Report of AE Id for each method/field</a:t>
            </a:r>
            <a:endParaRPr kumimoji="1" lang="ja-JP" altLang="en-US" b="1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51299" y="1809377"/>
            <a:ext cx="1878739" cy="1782402"/>
            <a:chOff x="184919" y="3958303"/>
            <a:chExt cx="1878739" cy="1782402"/>
          </a:xfrm>
        </p:grpSpPr>
        <p:sp>
          <p:nvSpPr>
            <p:cNvPr id="4" name="Flowchart: Card 3"/>
            <p:cNvSpPr/>
            <p:nvPr/>
          </p:nvSpPr>
          <p:spPr>
            <a:xfrm>
              <a:off x="184919" y="3958303"/>
              <a:ext cx="1878739" cy="1782402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82561" y="4239107"/>
              <a:ext cx="1625058" cy="481988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36000" rtlCol="0" anchor="ctr"/>
            <a:lstStyle/>
            <a:p>
              <a:pPr algn="ctr"/>
              <a:r>
                <a:rPr lang="en-US" altLang="ja-JP" b="1" dirty="0" smtClean="0">
                  <a:solidFill>
                    <a:schemeClr val="tx1"/>
                  </a:solidFill>
                </a:rPr>
                <a:t>Source Code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70483" y="4793105"/>
              <a:ext cx="1737136" cy="84216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36000"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</a:rPr>
                <a:t>Required Library(.jar files)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188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bIns="288000"/>
          <a:lstStyle/>
          <a:p>
            <a:r>
              <a:rPr kumimoji="1" lang="en-US" altLang="ja-JP" dirty="0" smtClean="0"/>
              <a:t>Overview of Experiment(1/2)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640961" cy="5112568"/>
          </a:xfrm>
        </p:spPr>
        <p:txBody>
          <a:bodyPr/>
          <a:lstStyle/>
          <a:p>
            <a:r>
              <a:rPr kumimoji="1" lang="en-US" altLang="ja-JP" dirty="0" smtClean="0"/>
              <a:t>Objectives of experiment</a:t>
            </a:r>
          </a:p>
          <a:p>
            <a:pPr lvl="1"/>
            <a:r>
              <a:rPr lang="en-US" altLang="ja-JP" dirty="0"/>
              <a:t>Validation of our approach</a:t>
            </a:r>
          </a:p>
          <a:p>
            <a:pPr lvl="1"/>
            <a:r>
              <a:rPr lang="en-US" altLang="ja-JP" dirty="0"/>
              <a:t>Quantitative analysis of AE Id in some software systems</a:t>
            </a:r>
          </a:p>
          <a:p>
            <a:pPr lvl="1"/>
            <a:r>
              <a:rPr lang="en-US" altLang="ja-JP" sz="2600" dirty="0"/>
              <a:t>Reasons for excessive/unused fields/methods</a:t>
            </a:r>
          </a:p>
          <a:p>
            <a:pPr marL="365760" lvl="1" indent="0">
              <a:buNone/>
            </a:pPr>
            <a:r>
              <a:rPr lang="en-US" altLang="ja-JP" sz="2600" dirty="0"/>
              <a:t>	(found by interviewing developers)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/>
              <a:t>Reason 1 : Set for future use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/>
              <a:t>Reason 2 : Created by other program(automatic code generators or refactoring tools…) or accessed by other programs(Java bean)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/>
              <a:t>Reason 3 : Carelessness and immaturity</a:t>
            </a:r>
            <a:r>
              <a:rPr lang="ja-JP" altLang="en-US" dirty="0"/>
              <a:t>　</a:t>
            </a:r>
            <a:endParaRPr kumimoji="1" lang="en-US" altLang="ja-JP" dirty="0" smtClean="0"/>
          </a:p>
          <a:p>
            <a:r>
              <a:rPr lang="en-US" altLang="ja-JP" dirty="0" smtClean="0"/>
              <a:t>Target Software</a:t>
            </a:r>
          </a:p>
          <a:p>
            <a:pPr lvl="1"/>
            <a:r>
              <a:rPr lang="en-US" altLang="ja-JP" sz="2400" dirty="0"/>
              <a:t>Industrial Software(</a:t>
            </a:r>
            <a:r>
              <a:rPr lang="fr-FR" altLang="ja-JP" sz="2000" dirty="0"/>
              <a:t>341 Java files/ 64455 LOC</a:t>
            </a:r>
            <a:r>
              <a:rPr lang="en-US" altLang="ja-JP" sz="2400" dirty="0"/>
              <a:t>)</a:t>
            </a:r>
          </a:p>
          <a:p>
            <a:pPr lvl="1"/>
            <a:endParaRPr kumimoji="1"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8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EXPERIMENT RESULT - FIELDS</a:t>
            </a:r>
            <a:endParaRPr kumimoji="1" lang="ja-JP" alt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689533"/>
              </p:ext>
            </p:extLst>
          </p:nvPr>
        </p:nvGraphicFramePr>
        <p:xfrm>
          <a:off x="228600" y="1981200"/>
          <a:ext cx="8666209" cy="3507724"/>
        </p:xfrm>
        <a:graphic>
          <a:graphicData uri="http://schemas.openxmlformats.org/drawingml/2006/table">
            <a:tbl>
              <a:tblPr firstRow="1" bandRow="1"/>
              <a:tblGrid>
                <a:gridCol w="2041472"/>
                <a:gridCol w="1008112"/>
                <a:gridCol w="1446216"/>
                <a:gridCol w="1434104"/>
                <a:gridCol w="1512168"/>
                <a:gridCol w="1224137"/>
              </a:tblGrid>
              <a:tr h="1472630"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             Actual Usage</a:t>
                      </a:r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/>
                        <a:t>Declaration  		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Unused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4276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l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59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936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4276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18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271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271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1123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3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EXPERIMENT RESULT - METHODS</a:t>
            </a:r>
            <a:endParaRPr kumimoji="1" lang="ja-JP" alt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58119"/>
              </p:ext>
            </p:extLst>
          </p:nvPr>
        </p:nvGraphicFramePr>
        <p:xfrm>
          <a:off x="304800" y="1981200"/>
          <a:ext cx="8666209" cy="3507724"/>
        </p:xfrm>
        <a:graphic>
          <a:graphicData uri="http://schemas.openxmlformats.org/drawingml/2006/table">
            <a:tbl>
              <a:tblPr firstRow="1" bandRow="1"/>
              <a:tblGrid>
                <a:gridCol w="2041472"/>
                <a:gridCol w="1008112"/>
                <a:gridCol w="1446216"/>
                <a:gridCol w="1434104"/>
                <a:gridCol w="1512168"/>
                <a:gridCol w="1224137"/>
              </a:tblGrid>
              <a:tr h="1472630"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             Actual Usage</a:t>
                      </a:r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/>
                        <a:t>Declaration  		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Unused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4276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l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816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23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190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1005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4276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36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48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271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271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488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25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867328" cy="865187"/>
          </a:xfrm>
        </p:spPr>
        <p:txBody>
          <a:bodyPr>
            <a:normAutofit/>
          </a:bodyPr>
          <a:lstStyle/>
          <a:p>
            <a:r>
              <a:rPr kumimoji="1" lang="en-US" altLang="ja-JP" sz="3400" smtClean="0"/>
              <a:t>EXPERIMENT RESULT</a:t>
            </a:r>
            <a:endParaRPr kumimoji="1" lang="ja-JP" alt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Excessive fields : </a:t>
            </a:r>
            <a:r>
              <a:rPr lang="en-US" altLang="ja-JP" dirty="0" smtClean="0"/>
              <a:t>1027</a:t>
            </a:r>
          </a:p>
          <a:p>
            <a:r>
              <a:rPr kumimoji="1" lang="en-US" altLang="ja-JP" dirty="0" smtClean="0"/>
              <a:t>Excessive methods : 512</a:t>
            </a:r>
          </a:p>
          <a:p>
            <a:r>
              <a:rPr lang="en-US" altLang="ja-JP" dirty="0"/>
              <a:t>Unused methods </a:t>
            </a:r>
            <a:r>
              <a:rPr lang="en-US" altLang="ja-JP"/>
              <a:t>: </a:t>
            </a:r>
            <a:r>
              <a:rPr lang="en-US" altLang="ja-JP" smtClean="0"/>
              <a:t>1018</a:t>
            </a:r>
            <a:endParaRPr kumimoji="1" lang="en-US" altLang="ja-JP" sz="2600" dirty="0" smtClean="0"/>
          </a:p>
          <a:p>
            <a:r>
              <a:rPr lang="en-US" altLang="ja-JP" dirty="0" smtClean="0"/>
              <a:t>Unused fields: 40</a:t>
            </a:r>
          </a:p>
          <a:p>
            <a:pPr lvl="1"/>
            <a:r>
              <a:rPr kumimoji="1" lang="en-US" altLang="ja-JP" sz="2600" dirty="0" smtClean="0"/>
              <a:t>5 fields named </a:t>
            </a:r>
            <a:r>
              <a:rPr lang="en-US" altLang="ja-JP" sz="2600" dirty="0" err="1" smtClean="0"/>
              <a:t>serialVersionUID</a:t>
            </a:r>
            <a:endParaRPr lang="en-US" altLang="ja-JP" sz="2600" dirty="0" smtClean="0"/>
          </a:p>
          <a:p>
            <a:pPr lvl="1"/>
            <a:r>
              <a:rPr lang="en-US" altLang="ja-JP" sz="2600" dirty="0"/>
              <a:t>Intentionally set for future use : </a:t>
            </a:r>
            <a:r>
              <a:rPr lang="en-US" altLang="ja-JP" sz="2600" dirty="0" smtClean="0"/>
              <a:t>8</a:t>
            </a:r>
          </a:p>
          <a:p>
            <a:pPr lvl="1"/>
            <a:r>
              <a:rPr kumimoji="1" lang="en-US" altLang="ja-JP" sz="2600" dirty="0" smtClean="0"/>
              <a:t>Actually unused : 28 (5 fields contain potential bug)</a:t>
            </a:r>
            <a:endParaRPr kumimoji="1" lang="ja-JP" alt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7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ja-JP" dirty="0" smtClean="0"/>
              <a:t>Validation of </a:t>
            </a:r>
            <a:r>
              <a:rPr lang="en-US" altLang="ja-JP" dirty="0" err="1" smtClean="0"/>
              <a:t>ModiChecker</a:t>
            </a:r>
            <a:r>
              <a:rPr lang="en-US" altLang="ja-JP" dirty="0" smtClean="0"/>
              <a:t> output</a:t>
            </a:r>
          </a:p>
          <a:p>
            <a:pPr lvl="1"/>
            <a:r>
              <a:rPr lang="en-US" altLang="ja-JP" dirty="0"/>
              <a:t>Changed all of the excessive access modifier and deleted some unused fields/methods</a:t>
            </a:r>
          </a:p>
          <a:p>
            <a:pPr lvl="1"/>
            <a:r>
              <a:rPr lang="en-US" altLang="ja-JP" dirty="0"/>
              <a:t>Modified programs were compiled and executed without any </a:t>
            </a:r>
            <a:r>
              <a:rPr lang="en-US" altLang="ja-JP" dirty="0" smtClean="0"/>
              <a:t>error</a:t>
            </a:r>
          </a:p>
          <a:p>
            <a:r>
              <a:rPr lang="en-US" altLang="ja-JP" dirty="0" smtClean="0"/>
              <a:t>Developer should look for the detailed result and make decision to change/delete the unused/excessive fields/methods</a:t>
            </a:r>
            <a:endParaRPr lang="en-US" altLang="ja-JP" dirty="0"/>
          </a:p>
          <a:p>
            <a:pPr marL="365760" lvl="1" indent="0">
              <a:buNone/>
            </a:pPr>
            <a:endParaRPr kumimoji="1"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54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bIns="216000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Conclusion AND FUTURE WORK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800" dirty="0" smtClean="0"/>
              <a:t>Conclusion</a:t>
            </a:r>
          </a:p>
          <a:p>
            <a:pPr lvl="1"/>
            <a:r>
              <a:rPr kumimoji="1" lang="en-US" altLang="ja-JP" sz="2500" dirty="0" smtClean="0"/>
              <a:t>Analysis method named AE for each field/method</a:t>
            </a:r>
          </a:p>
          <a:p>
            <a:pPr lvl="1"/>
            <a:r>
              <a:rPr kumimoji="1" lang="en-US" altLang="ja-JP" sz="2500" dirty="0" err="1" smtClean="0"/>
              <a:t>ModiChecker</a:t>
            </a:r>
            <a:r>
              <a:rPr kumimoji="1" lang="en-US" altLang="ja-JP" sz="2500" dirty="0" smtClean="0"/>
              <a:t> : report AE of each field/method</a:t>
            </a:r>
          </a:p>
          <a:p>
            <a:pPr lvl="1"/>
            <a:r>
              <a:rPr lang="en-US" altLang="ja-JP" sz="2500" dirty="0" smtClean="0"/>
              <a:t>Experiment on some software</a:t>
            </a:r>
            <a:r>
              <a:rPr lang="ja-JP" altLang="en-US" sz="2500" dirty="0" smtClean="0"/>
              <a:t>　</a:t>
            </a:r>
            <a:r>
              <a:rPr lang="en-US" altLang="ja-JP" sz="2500" dirty="0" smtClean="0"/>
              <a:t>systems</a:t>
            </a:r>
            <a:endParaRPr kumimoji="1" lang="en-US" altLang="ja-JP" sz="2500" dirty="0" smtClean="0"/>
          </a:p>
          <a:p>
            <a:r>
              <a:rPr kumimoji="1" lang="en-US" altLang="ja-JP" sz="2800" dirty="0" smtClean="0"/>
              <a:t>Future work</a:t>
            </a:r>
          </a:p>
          <a:p>
            <a:pPr lvl="1"/>
            <a:r>
              <a:rPr lang="en-US" altLang="ja-JP" sz="2500" dirty="0" err="1" smtClean="0"/>
              <a:t>ModiChecker</a:t>
            </a:r>
            <a:r>
              <a:rPr lang="en-US" altLang="ja-JP" sz="2500" dirty="0" smtClean="0"/>
              <a:t> </a:t>
            </a:r>
            <a:r>
              <a:rPr lang="en-US" altLang="ja-JP" sz="2500" dirty="0"/>
              <a:t>for other Java systems and other programming language system(C# , C++…)</a:t>
            </a:r>
          </a:p>
          <a:p>
            <a:pPr marL="0" indent="0">
              <a:buNone/>
            </a:pPr>
            <a:endParaRPr lang="en-US" altLang="ja-JP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29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76600"/>
            <a:ext cx="8305800" cy="762000"/>
          </a:xfrm>
        </p:spPr>
        <p:txBody>
          <a:bodyPr>
            <a:noAutofit/>
          </a:bodyPr>
          <a:lstStyle/>
          <a:p>
            <a:r>
              <a:rPr kumimoji="1" lang="en-US" altLang="ja-JP" sz="4000" dirty="0" smtClean="0"/>
              <a:t>Thank you for your attention</a:t>
            </a:r>
            <a:endParaRPr kumimoji="1" lang="ja-JP" altLang="en-US" sz="4000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0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Research Problem(1</a:t>
            </a:r>
            <a:r>
              <a:rPr lang="en-US" altLang="ja-JP" dirty="0" smtClean="0"/>
              <a:t>)</a:t>
            </a:r>
            <a:br>
              <a:rPr lang="en-US" altLang="ja-JP" dirty="0" smtClean="0"/>
            </a:br>
            <a:r>
              <a:rPr lang="en-US" altLang="ja-JP" dirty="0" smtClean="0"/>
              <a:t>Access Modifier in Java</a:t>
            </a:r>
            <a:endParaRPr kumimoji="1" lang="ja-JP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048" y="1405745"/>
            <a:ext cx="4902351" cy="3944865"/>
            <a:chOff x="395535" y="1148842"/>
            <a:chExt cx="4902351" cy="3944865"/>
          </a:xfrm>
        </p:grpSpPr>
        <p:sp>
          <p:nvSpPr>
            <p:cNvPr id="5" name="Rectangle 4"/>
            <p:cNvSpPr/>
            <p:nvPr/>
          </p:nvSpPr>
          <p:spPr bwMode="auto">
            <a:xfrm>
              <a:off x="395535" y="1554277"/>
              <a:ext cx="4902351" cy="353943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</a:t>
              </a: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ublic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[] A ; 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protected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c ; 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…..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public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void sort()</a:t>
              </a:r>
              <a:endParaRPr lang="en-US" altLang="ja-JP" sz="1600" dirty="0"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{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  <a:endParaRPr lang="en-US" altLang="ja-JP" sz="1600" dirty="0"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(default)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binarySearch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(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value)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{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</a:t>
              </a: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rivate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void process(){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ja-JP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95536" y="1148842"/>
              <a:ext cx="2952328" cy="40011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CLASS1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8600" y="25908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Access Modifier</a:t>
            </a:r>
            <a:endParaRPr kumimoji="1" lang="ja-JP" altLang="en-US" dirty="0"/>
          </a:p>
        </p:txBody>
      </p:sp>
      <p:cxnSp>
        <p:nvCxnSpPr>
          <p:cNvPr id="15" name="Straight Arrow Connector 14"/>
          <p:cNvCxnSpPr>
            <a:endCxn id="13" idx="0"/>
          </p:cNvCxnSpPr>
          <p:nvPr/>
        </p:nvCxnSpPr>
        <p:spPr>
          <a:xfrm flipH="1">
            <a:off x="838200" y="190500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914400" y="21336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143000" y="26670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1"/>
          </p:cNvCxnSpPr>
          <p:nvPr/>
        </p:nvCxnSpPr>
        <p:spPr>
          <a:xfrm flipH="1" flipV="1">
            <a:off x="1219200" y="2913965"/>
            <a:ext cx="507848" cy="666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1066800" y="3237131"/>
            <a:ext cx="762000" cy="1563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6743700" y="1920155"/>
            <a:ext cx="228600" cy="3277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7046602" y="17539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charset="0"/>
                <a:ea typeface="ＭＳ Ｐゴシック" pitchFamily="50" charset="-128"/>
              </a:rPr>
              <a:t>field declaration</a:t>
            </a:r>
            <a:endParaRPr kumimoji="1" lang="ja-JP" altLang="en-US" dirty="0"/>
          </a:p>
        </p:txBody>
      </p:sp>
      <p:sp>
        <p:nvSpPr>
          <p:cNvPr id="26" name="Right Brace 25"/>
          <p:cNvSpPr/>
          <p:nvPr/>
        </p:nvSpPr>
        <p:spPr>
          <a:xfrm>
            <a:off x="6667500" y="2590800"/>
            <a:ext cx="838200" cy="2362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7255933" y="2971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Arial" charset="0"/>
                <a:ea typeface="ＭＳ Ｐゴシック" pitchFamily="50" charset="-128"/>
              </a:rPr>
              <a:t>method </a:t>
            </a:r>
            <a:r>
              <a:rPr lang="en-US" altLang="ja-JP" dirty="0">
                <a:latin typeface="Arial" charset="0"/>
                <a:ea typeface="ＭＳ Ｐゴシック" pitchFamily="50" charset="-128"/>
              </a:rPr>
              <a:t>declaration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837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Research </a:t>
            </a:r>
            <a:r>
              <a:rPr lang="en-US" altLang="ja-JP" dirty="0" smtClean="0"/>
              <a:t>Problem(2)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ja-JP" dirty="0" smtClean="0"/>
              <a:t>Access Modifier of fields/</a:t>
            </a:r>
            <a:r>
              <a:rPr lang="en-US" altLang="ja-JP" dirty="0" smtClean="0"/>
              <a:t>methods </a:t>
            </a:r>
            <a:r>
              <a:rPr kumimoji="1" lang="en-US" altLang="ja-JP" dirty="0" smtClean="0"/>
              <a:t>in Java : </a:t>
            </a:r>
            <a:r>
              <a:rPr lang="en-US" altLang="ja-JP" dirty="0" smtClean="0"/>
              <a:t>control </a:t>
            </a:r>
            <a:r>
              <a:rPr lang="en-US" altLang="ja-JP" dirty="0"/>
              <a:t>the access of other </a:t>
            </a:r>
            <a:r>
              <a:rPr lang="en-US" altLang="ja-JP" dirty="0" smtClean="0"/>
              <a:t>classes</a:t>
            </a:r>
            <a:r>
              <a:rPr lang="ja-JP" altLang="en-US" dirty="0" smtClean="0"/>
              <a:t>　</a:t>
            </a:r>
            <a:r>
              <a:rPr lang="en-US" altLang="ja-JP" dirty="0" smtClean="0"/>
              <a:t>to </a:t>
            </a:r>
            <a:r>
              <a:rPr lang="en-US" altLang="ja-JP" dirty="0"/>
              <a:t>that field/method</a:t>
            </a:r>
            <a:r>
              <a:rPr lang="en-US" altLang="ja-JP" dirty="0" smtClean="0"/>
              <a:t>.</a:t>
            </a:r>
          </a:p>
          <a:p>
            <a:endParaRPr kumimoji="1" lang="ja-JP" alt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169960"/>
              </p:ext>
            </p:extLst>
          </p:nvPr>
        </p:nvGraphicFramePr>
        <p:xfrm>
          <a:off x="762001" y="3352800"/>
          <a:ext cx="693419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199"/>
                <a:gridCol w="1073227"/>
                <a:gridCol w="1336713"/>
                <a:gridCol w="1336713"/>
                <a:gridCol w="15873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Access Modifier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Same Class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Package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Subclass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Any Class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Private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Problem(3)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ja-JP" dirty="0" smtClean="0"/>
              <a:t>In Java, inexperienced/careless developers often set all of the </a:t>
            </a:r>
            <a:r>
              <a:rPr lang="en-US" altLang="ja-JP" dirty="0"/>
              <a:t>a</a:t>
            </a:r>
            <a:r>
              <a:rPr kumimoji="1" lang="en-US" altLang="ja-JP" dirty="0" smtClean="0"/>
              <a:t>ccess modifier public or default(no declaration)</a:t>
            </a:r>
          </a:p>
          <a:p>
            <a:r>
              <a:rPr kumimoji="1" lang="en-US" altLang="ja-JP" dirty="0" smtClean="0"/>
              <a:t>The fields/methods which should be hidden are not hidden</a:t>
            </a:r>
          </a:p>
          <a:p>
            <a:r>
              <a:rPr kumimoji="1" lang="en-US" altLang="ja-JP" dirty="0" smtClean="0"/>
              <a:t>Bugs in latter development/maintenance phase</a:t>
            </a:r>
            <a:endParaRPr kumimoji="1" lang="ja-JP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56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Example of bad access modifier Declaration</a:t>
            </a:r>
            <a:endParaRPr kumimoji="1" lang="ja-JP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1846841"/>
            <a:ext cx="7064230" cy="3455513"/>
            <a:chOff x="501205" y="1477509"/>
            <a:chExt cx="7064230" cy="3455513"/>
          </a:xfrm>
        </p:grpSpPr>
        <p:sp>
          <p:nvSpPr>
            <p:cNvPr id="5" name="TextBox 4"/>
            <p:cNvSpPr txBox="1"/>
            <p:nvPr/>
          </p:nvSpPr>
          <p:spPr>
            <a:xfrm>
              <a:off x="586475" y="2166331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 smtClean="0"/>
                <a:t>Current </a:t>
              </a:r>
            </a:p>
            <a:p>
              <a:r>
                <a:rPr lang="en-US" altLang="ja-JP" b="1" dirty="0" smtClean="0"/>
                <a:t>program</a:t>
              </a:r>
              <a:endParaRPr kumimoji="1" lang="ja-JP" altLang="en-US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54672" y="1846841"/>
              <a:ext cx="5610763" cy="1656184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180271" y="2489498"/>
              <a:ext cx="2052228" cy="936104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</a:rPr>
                <a:t>Main job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631367" y="3935073"/>
              <a:ext cx="1533411" cy="664507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</a:rPr>
                <a:t>Other objects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062852" y="2489498"/>
              <a:ext cx="2052228" cy="936104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 smtClean="0">
                  <a:solidFill>
                    <a:schemeClr val="tx1"/>
                  </a:solidFill>
                  <a:latin typeface="+mj-lt"/>
                </a:rPr>
                <a:t>Initialization</a:t>
              </a:r>
              <a:endParaRPr kumimoji="1" lang="ja-JP" altLang="en-US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7281" y="2048158"/>
              <a:ext cx="1760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smtClean="0"/>
                <a:t>Public method A</a:t>
              </a:r>
              <a:endParaRPr kumimoji="1" lang="ja-JP" altLang="en-US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52279" y="2015892"/>
              <a:ext cx="17508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smtClean="0"/>
                <a:t>Public method B</a:t>
              </a:r>
              <a:endParaRPr kumimoji="1" lang="ja-JP" altLang="en-US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86388" y="1477509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smtClean="0"/>
                <a:t>Class X</a:t>
              </a:r>
              <a:endParaRPr kumimoji="1" lang="ja-JP" altLang="en-US" b="1" dirty="0"/>
            </a:p>
          </p:txBody>
        </p:sp>
        <p:sp>
          <p:nvSpPr>
            <p:cNvPr id="13" name="Bent-Up Arrow 12"/>
            <p:cNvSpPr/>
            <p:nvPr/>
          </p:nvSpPr>
          <p:spPr>
            <a:xfrm>
              <a:off x="4424186" y="3503025"/>
              <a:ext cx="2211005" cy="1030223"/>
            </a:xfrm>
            <a:prstGeom prst="bentUpArrow">
              <a:avLst>
                <a:gd name="adj1" fmla="val 15138"/>
                <a:gd name="adj2" fmla="val 27123"/>
                <a:gd name="adj3" fmla="val 300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78992" y="4504896"/>
              <a:ext cx="17846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smtClean="0"/>
                <a:t>Directly invoke B</a:t>
              </a:r>
              <a:endParaRPr kumimoji="1" lang="ja-JP" altLang="en-US" b="1" dirty="0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4235610" y="2925197"/>
              <a:ext cx="886238" cy="25744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33878" y="2660220"/>
              <a:ext cx="8158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smtClean="0"/>
                <a:t>Invoke</a:t>
              </a:r>
              <a:endParaRPr kumimoji="1" lang="ja-JP" altLang="en-US" b="1" dirty="0"/>
            </a:p>
          </p:txBody>
        </p:sp>
        <p:sp>
          <p:nvSpPr>
            <p:cNvPr id="17" name="Left Brace 16"/>
            <p:cNvSpPr/>
            <p:nvPr/>
          </p:nvSpPr>
          <p:spPr>
            <a:xfrm>
              <a:off x="1964095" y="3601630"/>
              <a:ext cx="431716" cy="1331392"/>
            </a:xfrm>
            <a:prstGeom prst="leftBrac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1205" y="3997317"/>
              <a:ext cx="13946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smtClean="0"/>
                <a:t>Future </a:t>
              </a:r>
            </a:p>
            <a:p>
              <a:r>
                <a:rPr kumimoji="1" lang="en-US" altLang="ja-JP" b="1" dirty="0" smtClean="0"/>
                <a:t>modification</a:t>
              </a:r>
              <a:endParaRPr kumimoji="1" lang="ja-JP" altLang="en-US" b="1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4373865" y="2342520"/>
              <a:ext cx="535826" cy="43926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b="1" dirty="0" smtClean="0"/>
                <a:t>OK</a:t>
              </a:r>
              <a:endParaRPr kumimoji="1" lang="ja-JP" altLang="en-US" sz="1200" b="1" dirty="0"/>
            </a:p>
          </p:txBody>
        </p:sp>
        <p:sp>
          <p:nvSpPr>
            <p:cNvPr id="20" name="Multiply 19"/>
            <p:cNvSpPr/>
            <p:nvPr/>
          </p:nvSpPr>
          <p:spPr>
            <a:xfrm>
              <a:off x="5180271" y="3797864"/>
              <a:ext cx="759881" cy="653569"/>
            </a:xfrm>
            <a:prstGeom prst="mathMultiply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8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115888"/>
            <a:ext cx="7894090" cy="865187"/>
          </a:xfrm>
        </p:spPr>
        <p:txBody>
          <a:bodyPr>
            <a:normAutofit fontScale="90000"/>
          </a:bodyPr>
          <a:lstStyle/>
          <a:p>
            <a:r>
              <a:rPr kumimoji="1" lang="en-US" altLang="ja-JP" sz="3600" dirty="0" smtClean="0"/>
              <a:t>AE : Accessibility Excessiveness(1/2)</a:t>
            </a:r>
            <a:endParaRPr kumimoji="1" lang="ja-JP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lang="en-US" altLang="ja-JP" dirty="0" smtClean="0"/>
              <a:t>AE : Discrepancy </a:t>
            </a:r>
            <a:r>
              <a:rPr lang="en-US" altLang="ja-JP" dirty="0"/>
              <a:t>between declared access modifier and actual </a:t>
            </a:r>
            <a:r>
              <a:rPr lang="en-US" altLang="ja-JP" dirty="0" smtClean="0"/>
              <a:t>usage</a:t>
            </a:r>
          </a:p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lang="en-US" altLang="ja-JP" dirty="0" smtClean="0"/>
              <a:t>An AE could cause unwilling access to method/field</a:t>
            </a:r>
          </a:p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kumimoji="1" lang="en-US" altLang="ja-JP" dirty="0" smtClean="0"/>
              <a:t>AE could be used as an indicator of immaturity of developer</a:t>
            </a:r>
          </a:p>
          <a:p>
            <a:pPr marL="0" lvl="1" indent="0">
              <a:buClr>
                <a:schemeClr val="accent1"/>
              </a:buClr>
              <a:buNone/>
            </a:pPr>
            <a:endParaRPr kumimoji="1"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567655"/>
              </p:ext>
            </p:extLst>
          </p:nvPr>
        </p:nvGraphicFramePr>
        <p:xfrm>
          <a:off x="1295400" y="3886200"/>
          <a:ext cx="693419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199"/>
                <a:gridCol w="1073227"/>
                <a:gridCol w="1336713"/>
                <a:gridCol w="1336713"/>
                <a:gridCol w="15873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Access Modifier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Same Class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Package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Subclass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Any Class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Private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2645833" y="3733800"/>
            <a:ext cx="457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02933" y="3330601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Declaration</a:t>
            </a:r>
            <a:endParaRPr kumimoji="1" lang="ja-JP" alt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026833" y="5808133"/>
            <a:ext cx="152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14600" y="6248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Actual use</a:t>
            </a:r>
            <a:endParaRPr kumimoji="1" lang="ja-JP" altLang="en-US" dirty="0"/>
          </a:p>
        </p:txBody>
      </p:sp>
      <p:sp>
        <p:nvSpPr>
          <p:cNvPr id="13" name="Left Brace 12"/>
          <p:cNvSpPr/>
          <p:nvPr/>
        </p:nvSpPr>
        <p:spPr>
          <a:xfrm>
            <a:off x="838200" y="4495800"/>
            <a:ext cx="304800" cy="15409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5105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70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115888"/>
            <a:ext cx="8182122" cy="865187"/>
          </a:xfrm>
        </p:spPr>
        <p:txBody>
          <a:bodyPr>
            <a:normAutofit fontScale="90000"/>
          </a:bodyPr>
          <a:lstStyle/>
          <a:p>
            <a:r>
              <a:rPr lang="en-US" altLang="ja-JP" sz="3600" dirty="0"/>
              <a:t>AE : Accessibility </a:t>
            </a:r>
            <a:r>
              <a:rPr lang="en-US" altLang="ja-JP" sz="3600" dirty="0" smtClean="0"/>
              <a:t>Excessiveness(2/2</a:t>
            </a:r>
            <a:r>
              <a:rPr lang="en-US" altLang="ja-JP" sz="3600" dirty="0"/>
              <a:t>)</a:t>
            </a:r>
            <a:endParaRPr kumimoji="1" lang="ja-JP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ja-JP" dirty="0" smtClean="0"/>
              <a:t>Acquirement of  AE for each field/method</a:t>
            </a:r>
          </a:p>
          <a:p>
            <a:pPr lvl="1"/>
            <a:r>
              <a:rPr lang="en-US" altLang="ja-JP" dirty="0" smtClean="0"/>
              <a:t>AE causes </a:t>
            </a:r>
            <a:r>
              <a:rPr lang="en-US" altLang="ja-JP" dirty="0"/>
              <a:t>bug in latter development and maintenance phase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4101480" y="3517557"/>
            <a:ext cx="648072" cy="1152128"/>
          </a:xfrm>
          <a:prstGeom prst="down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4807" y="4669685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b="1" dirty="0"/>
              <a:t>AE analysis tool : </a:t>
            </a:r>
            <a:r>
              <a:rPr lang="en-US" altLang="ja-JP" sz="3000" b="1" dirty="0" err="1"/>
              <a:t>ModiChecker</a:t>
            </a:r>
            <a:endParaRPr lang="ja-JP" altLang="en-US" sz="3000" b="1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163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Approach to AE </a:t>
            </a:r>
            <a:r>
              <a:rPr lang="en-US" altLang="ja-JP" dirty="0" smtClean="0"/>
              <a:t>Analysis(1)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AE MAP</a:t>
            </a:r>
            <a:endParaRPr kumimoji="1" lang="ja-JP" altLang="en-US" dirty="0"/>
          </a:p>
        </p:txBody>
      </p:sp>
      <p:graphicFrame>
        <p:nvGraphicFramePr>
          <p:cNvPr id="49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860236"/>
              </p:ext>
            </p:extLst>
          </p:nvPr>
        </p:nvGraphicFramePr>
        <p:xfrm>
          <a:off x="162667" y="1803095"/>
          <a:ext cx="8666209" cy="3507724"/>
        </p:xfrm>
        <a:graphic>
          <a:graphicData uri="http://schemas.openxmlformats.org/drawingml/2006/table">
            <a:tbl>
              <a:tblPr firstRow="1" bandRow="1"/>
              <a:tblGrid>
                <a:gridCol w="2606593"/>
                <a:gridCol w="986712"/>
                <a:gridCol w="1425628"/>
                <a:gridCol w="1371600"/>
                <a:gridCol w="1143000"/>
                <a:gridCol w="1132676"/>
              </a:tblGrid>
              <a:tr h="1472630"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             Actual Usage</a:t>
                      </a:r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/>
                        <a:t>Declaration  		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Unused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4276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ok-pub0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pub4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4276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ok-pro0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pro3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271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ok-def0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def2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271"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ok-pri0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rtl="0" eaLnBrk="1" latinLnBrk="0" hangingPunct="1">
                        <a:defRPr kumimoji="1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dirty="0" smtClean="0"/>
                        <a:t>pri1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50" name="Group 49"/>
          <p:cNvGrpSpPr/>
          <p:nvPr/>
        </p:nvGrpSpPr>
        <p:grpSpPr>
          <a:xfrm>
            <a:off x="518566" y="2001893"/>
            <a:ext cx="5908797" cy="3253427"/>
            <a:chOff x="1183483" y="2524834"/>
            <a:chExt cx="5908797" cy="3253427"/>
          </a:xfrm>
        </p:grpSpPr>
        <p:sp>
          <p:nvSpPr>
            <p:cNvPr id="51" name="Rectangle 50"/>
            <p:cNvSpPr/>
            <p:nvPr/>
          </p:nvSpPr>
          <p:spPr bwMode="auto">
            <a:xfrm>
              <a:off x="1183483" y="2524834"/>
              <a:ext cx="2280632" cy="40011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Syntax Error</a:t>
              </a:r>
              <a:endPara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52" name="Straight Arrow Connector 51"/>
            <p:cNvCxnSpPr/>
            <p:nvPr/>
          </p:nvCxnSpPr>
          <p:spPr bwMode="auto">
            <a:xfrm flipH="1" flipV="1">
              <a:off x="2767542" y="2924944"/>
              <a:ext cx="868354" cy="1789113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>
              <a:off x="3657882" y="4709736"/>
              <a:ext cx="648072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4283968" y="4714057"/>
              <a:ext cx="0" cy="447583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4283968" y="5149424"/>
              <a:ext cx="129614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5580112" y="5149424"/>
              <a:ext cx="0" cy="331804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5580112" y="5495228"/>
              <a:ext cx="151216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7092280" y="5481228"/>
              <a:ext cx="0" cy="27003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H="1">
              <a:off x="3635896" y="5748393"/>
              <a:ext cx="345638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 flipH="1">
              <a:off x="3635896" y="4709736"/>
              <a:ext cx="21986" cy="1068525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1" name="Group 60"/>
          <p:cNvGrpSpPr/>
          <p:nvPr/>
        </p:nvGrpSpPr>
        <p:grpSpPr>
          <a:xfrm>
            <a:off x="2525048" y="3428604"/>
            <a:ext cx="5270467" cy="2681811"/>
            <a:chOff x="3189965" y="3951545"/>
            <a:chExt cx="5270467" cy="2681811"/>
          </a:xfrm>
        </p:grpSpPr>
        <p:sp>
          <p:nvSpPr>
            <p:cNvPr id="62" name="Rectangle 61"/>
            <p:cNvSpPr/>
            <p:nvPr/>
          </p:nvSpPr>
          <p:spPr bwMode="auto">
            <a:xfrm>
              <a:off x="3189965" y="5925470"/>
              <a:ext cx="1628419" cy="707886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No Discrepancy</a:t>
              </a:r>
              <a:endPara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63" name="Straight Connector 62"/>
            <p:cNvCxnSpPr/>
            <p:nvPr/>
          </p:nvCxnSpPr>
          <p:spPr bwMode="auto">
            <a:xfrm>
              <a:off x="3462800" y="3951545"/>
              <a:ext cx="97061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4422904" y="3951545"/>
              <a:ext cx="11825" cy="945486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4422904" y="4509607"/>
              <a:ext cx="1278889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5701793" y="4509607"/>
              <a:ext cx="0" cy="881611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5701793" y="5149424"/>
              <a:ext cx="1584176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7285969" y="5175194"/>
              <a:ext cx="0" cy="612068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7285969" y="5581176"/>
              <a:ext cx="115212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8460432" y="5581176"/>
              <a:ext cx="0" cy="279968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H="1">
              <a:off x="7308304" y="5778261"/>
              <a:ext cx="115212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H="1">
              <a:off x="5701793" y="5391218"/>
              <a:ext cx="1584176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>
              <a:off x="4422904" y="4897031"/>
              <a:ext cx="1278889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3462800" y="3951545"/>
              <a:ext cx="11825" cy="431561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3474625" y="4410109"/>
              <a:ext cx="96010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Arrow Connector 75"/>
            <p:cNvCxnSpPr/>
            <p:nvPr/>
          </p:nvCxnSpPr>
          <p:spPr bwMode="auto">
            <a:xfrm flipH="1">
              <a:off x="4434729" y="4761148"/>
              <a:ext cx="497311" cy="1164322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7" name="Group 76"/>
          <p:cNvGrpSpPr/>
          <p:nvPr/>
        </p:nvGrpSpPr>
        <p:grpSpPr>
          <a:xfrm>
            <a:off x="5444499" y="1163929"/>
            <a:ext cx="1857306" cy="2318194"/>
            <a:chOff x="5580112" y="1686870"/>
            <a:chExt cx="1857306" cy="2318194"/>
          </a:xfrm>
        </p:grpSpPr>
        <p:sp>
          <p:nvSpPr>
            <p:cNvPr id="78" name="Rectangle 77"/>
            <p:cNvSpPr/>
            <p:nvPr/>
          </p:nvSpPr>
          <p:spPr bwMode="auto">
            <a:xfrm>
              <a:off x="6171077" y="1686870"/>
              <a:ext cx="1266341" cy="40011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AE Id</a:t>
              </a:r>
              <a:endPara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 bwMode="auto">
            <a:xfrm flipV="1">
              <a:off x="5580112" y="2117758"/>
              <a:ext cx="936104" cy="1887306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0" name="Group 79"/>
          <p:cNvGrpSpPr/>
          <p:nvPr/>
        </p:nvGrpSpPr>
        <p:grpSpPr>
          <a:xfrm>
            <a:off x="2102624" y="1449153"/>
            <a:ext cx="5692891" cy="3509621"/>
            <a:chOff x="2767541" y="1972094"/>
            <a:chExt cx="5692891" cy="3509621"/>
          </a:xfrm>
        </p:grpSpPr>
        <p:sp>
          <p:nvSpPr>
            <p:cNvPr id="81" name="Rectangle 80"/>
            <p:cNvSpPr/>
            <p:nvPr/>
          </p:nvSpPr>
          <p:spPr bwMode="auto">
            <a:xfrm>
              <a:off x="2767541" y="1972094"/>
              <a:ext cx="3334377" cy="707886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AE Id of Excessive fields/methods</a:t>
              </a:r>
              <a:endPara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82" name="Straight Connector 81"/>
            <p:cNvCxnSpPr/>
            <p:nvPr/>
          </p:nvCxnSpPr>
          <p:spPr bwMode="auto">
            <a:xfrm>
              <a:off x="4572000" y="3951545"/>
              <a:ext cx="3888432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4572000" y="3951545"/>
              <a:ext cx="0" cy="36004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4572000" y="4311585"/>
              <a:ext cx="129614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5868144" y="4311585"/>
              <a:ext cx="0" cy="756084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flipV="1">
              <a:off x="5868144" y="5067182"/>
              <a:ext cx="1753440" cy="487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>
              <a:off x="7621584" y="5067182"/>
              <a:ext cx="0" cy="414046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7621584" y="5481228"/>
              <a:ext cx="838848" cy="487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8460432" y="3951545"/>
              <a:ext cx="0" cy="153017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Arrow Connector 89"/>
            <p:cNvCxnSpPr/>
            <p:nvPr/>
          </p:nvCxnSpPr>
          <p:spPr bwMode="auto">
            <a:xfrm flipH="1" flipV="1">
              <a:off x="4683384" y="2679980"/>
              <a:ext cx="401299" cy="965044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91" name="Rectangle 90"/>
          <p:cNvSpPr/>
          <p:nvPr/>
        </p:nvSpPr>
        <p:spPr bwMode="auto">
          <a:xfrm>
            <a:off x="7964779" y="3428604"/>
            <a:ext cx="720080" cy="1909599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92" name="Straight Arrow Connector 91"/>
          <p:cNvCxnSpPr/>
          <p:nvPr/>
        </p:nvCxnSpPr>
        <p:spPr bwMode="auto">
          <a:xfrm flipH="1" flipV="1">
            <a:off x="7964779" y="1716439"/>
            <a:ext cx="504057" cy="1712165"/>
          </a:xfrm>
          <a:prstGeom prst="straightConnector1">
            <a:avLst/>
          </a:prstGeom>
          <a:solidFill>
            <a:srgbClr val="FFFF99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3" name="Rectangle 92"/>
          <p:cNvSpPr/>
          <p:nvPr/>
        </p:nvSpPr>
        <p:spPr bwMode="auto">
          <a:xfrm>
            <a:off x="7490638" y="1316329"/>
            <a:ext cx="1266341" cy="40011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Unused</a:t>
            </a:r>
            <a:endParaRPr kumimoji="1" lang="ja-JP" alt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94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20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5888"/>
            <a:ext cx="7703964" cy="93684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Approach to </a:t>
            </a:r>
            <a:r>
              <a:rPr kumimoji="1" lang="en-US" altLang="ja-JP" smtClean="0"/>
              <a:t>AE Analysis(2)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sz="3000" dirty="0" smtClean="0"/>
              <a:t> Static Source Code Analysis</a:t>
            </a:r>
            <a:endParaRPr kumimoji="1" lang="ja-JP" alt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850" y="1412875"/>
            <a:ext cx="8569325" cy="4824437"/>
          </a:xfrm>
        </p:spPr>
        <p:txBody>
          <a:bodyPr/>
          <a:lstStyle/>
          <a:p>
            <a:r>
              <a:rPr kumimoji="1" lang="en-US" altLang="ja-JP" sz="2800" dirty="0" smtClean="0"/>
              <a:t>Requirement</a:t>
            </a:r>
          </a:p>
          <a:p>
            <a:pPr lvl="1"/>
            <a:r>
              <a:rPr lang="en-US" altLang="ja-JP" dirty="0"/>
              <a:t>Information of each field/method’s access modifier declaration</a:t>
            </a:r>
          </a:p>
          <a:p>
            <a:pPr lvl="1"/>
            <a:r>
              <a:rPr lang="en-US" altLang="ja-JP" dirty="0"/>
              <a:t>Actual Usage of each field/method</a:t>
            </a:r>
          </a:p>
          <a:p>
            <a:pPr marL="0" indent="0">
              <a:buNone/>
            </a:pPr>
            <a:endParaRPr kumimoji="1" lang="en-US" altLang="ja-JP" sz="2800" dirty="0" smtClean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en-US" altLang="ja-JP" sz="2800" dirty="0"/>
          </a:p>
          <a:p>
            <a:r>
              <a:rPr lang="en-US" altLang="ja-JP" sz="2800" dirty="0" smtClean="0"/>
              <a:t>MASU </a:t>
            </a:r>
            <a:r>
              <a:rPr lang="en-US" altLang="ja-JP" sz="2800" dirty="0"/>
              <a:t>: </a:t>
            </a:r>
            <a:r>
              <a:rPr lang="en-US" altLang="ja-JP" sz="2800" dirty="0" smtClean="0"/>
              <a:t>Platform for Metrics measurement but is useful as a </a:t>
            </a:r>
            <a:r>
              <a:rPr lang="en-US" altLang="ja-JP" sz="2800" dirty="0"/>
              <a:t>Java program analysis framework</a:t>
            </a:r>
            <a:endParaRPr kumimoji="1" lang="en-US" altLang="ja-JP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45631" y="2658521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Static source code Analysis  </a:t>
            </a:r>
            <a:r>
              <a:rPr lang="en-US" altLang="ja-JP" dirty="0" smtClean="0"/>
              <a:t>is required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11" name="Down Arrow 10"/>
          <p:cNvSpPr/>
          <p:nvPr/>
        </p:nvSpPr>
        <p:spPr bwMode="auto">
          <a:xfrm>
            <a:off x="3344974" y="3153544"/>
            <a:ext cx="360040" cy="504056"/>
          </a:xfrm>
          <a:prstGeom prst="down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08870" y="368231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Employing MASU</a:t>
            </a:r>
            <a:endParaRPr kumimoji="1" lang="ja-JP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5949280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MASU - </a:t>
            </a:r>
            <a:r>
              <a:rPr lang="en-US" altLang="ja-JP" dirty="0" smtClean="0"/>
              <a:t>http</a:t>
            </a:r>
            <a:r>
              <a:rPr lang="en-US" altLang="ja-JP" dirty="0"/>
              <a:t>://sourceforge.net/projects/masu/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910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2399</TotalTime>
  <Words>662</Words>
  <Application>Microsoft Office PowerPoint</Application>
  <PresentationFormat>On-screen Show (4:3)</PresentationFormat>
  <Paragraphs>297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Case Studies of Accessibility Excessiveness Analysis for Java Programs</vt:lpstr>
      <vt:lpstr>Research Problem(1) Access Modifier in Java</vt:lpstr>
      <vt:lpstr>Research Problem(2)</vt:lpstr>
      <vt:lpstr>Research Problem(3)</vt:lpstr>
      <vt:lpstr>Example of bad access modifier Declaration</vt:lpstr>
      <vt:lpstr>AE : Accessibility Excessiveness(1/2)</vt:lpstr>
      <vt:lpstr>AE : Accessibility Excessiveness(2/2)</vt:lpstr>
      <vt:lpstr>Approach to AE Analysis(1) AE MAP</vt:lpstr>
      <vt:lpstr>Approach to AE Analysis(2)  Static Source Code Analysis</vt:lpstr>
      <vt:lpstr>Architecture of ModiChecker</vt:lpstr>
      <vt:lpstr>Overview of Experiment(1/2)</vt:lpstr>
      <vt:lpstr>EXPERIMENT RESULT - FIELDS</vt:lpstr>
      <vt:lpstr>EXPERIMENT RESULT - METHODS</vt:lpstr>
      <vt:lpstr>EXPERIMENT RESULT</vt:lpstr>
      <vt:lpstr>Discussion</vt:lpstr>
      <vt:lpstr>Conclusion AND FUTURE WORK</vt:lpstr>
      <vt:lpstr>Thank you for your attention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Studies of Accessibility Excessiveness Analysis for Java Programs</dc:title>
  <dc:creator>Quoc</dc:creator>
  <cp:lastModifiedBy>nothing</cp:lastModifiedBy>
  <cp:revision>179</cp:revision>
  <dcterms:created xsi:type="dcterms:W3CDTF">2006-08-16T00:00:00Z</dcterms:created>
  <dcterms:modified xsi:type="dcterms:W3CDTF">2012-02-23T00:58:08Z</dcterms:modified>
</cp:coreProperties>
</file>