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13.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3"/>
  </p:notesMasterIdLst>
  <p:handoutMasterIdLst>
    <p:handoutMasterId r:id="rId24"/>
  </p:handoutMasterIdLst>
  <p:sldIdLst>
    <p:sldId id="257" r:id="rId3"/>
    <p:sldId id="293" r:id="rId4"/>
    <p:sldId id="281" r:id="rId5"/>
    <p:sldId id="297" r:id="rId6"/>
    <p:sldId id="298" r:id="rId7"/>
    <p:sldId id="291" r:id="rId8"/>
    <p:sldId id="311" r:id="rId9"/>
    <p:sldId id="313" r:id="rId10"/>
    <p:sldId id="300" r:id="rId11"/>
    <p:sldId id="306" r:id="rId12"/>
    <p:sldId id="301" r:id="rId13"/>
    <p:sldId id="302" r:id="rId14"/>
    <p:sldId id="319" r:id="rId15"/>
    <p:sldId id="316" r:id="rId16"/>
    <p:sldId id="304" r:id="rId17"/>
    <p:sldId id="303" r:id="rId18"/>
    <p:sldId id="317" r:id="rId19"/>
    <p:sldId id="318" r:id="rId20"/>
    <p:sldId id="294" r:id="rId21"/>
    <p:sldId id="299" r:id="rId22"/>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8571" autoAdjust="0"/>
  </p:normalViewPr>
  <p:slideViewPr>
    <p:cSldViewPr>
      <p:cViewPr varScale="1">
        <p:scale>
          <a:sx n="77" d="100"/>
          <a:sy n="77" d="100"/>
        </p:scale>
        <p:origin x="-94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______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______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______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______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______5.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Sheet1!$AW$2</c:f>
              <c:strCache>
                <c:ptCount val="1"/>
                <c:pt idx="0">
                  <c:v>tomcat</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Sheet1!$AW$3:$AW$13</c:f>
              <c:numCache>
                <c:formatCode>General</c:formatCode>
                <c:ptCount val="11"/>
                <c:pt idx="0">
                  <c:v>0.28696369636963698</c:v>
                </c:pt>
                <c:pt idx="1">
                  <c:v>0.42574257425742579</c:v>
                </c:pt>
                <c:pt idx="2">
                  <c:v>0.60792079207920802</c:v>
                </c:pt>
                <c:pt idx="3">
                  <c:v>0.6990924092409242</c:v>
                </c:pt>
                <c:pt idx="4">
                  <c:v>0.75338283828382846</c:v>
                </c:pt>
                <c:pt idx="5">
                  <c:v>0.78712871287128716</c:v>
                </c:pt>
                <c:pt idx="6">
                  <c:v>0.80627062706270625</c:v>
                </c:pt>
                <c:pt idx="7">
                  <c:v>0.82128712871287124</c:v>
                </c:pt>
                <c:pt idx="8">
                  <c:v>0.82879537953795379</c:v>
                </c:pt>
                <c:pt idx="9">
                  <c:v>0.83952145214521456</c:v>
                </c:pt>
                <c:pt idx="10">
                  <c:v>0.85412541254125418</c:v>
                </c:pt>
              </c:numCache>
            </c:numRef>
          </c:val>
          <c:smooth val="0"/>
        </c:ser>
        <c:ser>
          <c:idx val="1"/>
          <c:order val="1"/>
          <c:tx>
            <c:strRef>
              <c:f>Sheet1!$AX$2</c:f>
              <c:strCache>
                <c:ptCount val="1"/>
                <c:pt idx="0">
                  <c:v>luindex</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Sheet1!$AX$3:$AX$13</c:f>
              <c:numCache>
                <c:formatCode>General</c:formatCode>
                <c:ptCount val="11"/>
                <c:pt idx="0">
                  <c:v>0.17470493334465484</c:v>
                </c:pt>
                <c:pt idx="1">
                  <c:v>0.32253545045427529</c:v>
                </c:pt>
                <c:pt idx="2">
                  <c:v>0.45117602105799437</c:v>
                </c:pt>
                <c:pt idx="3">
                  <c:v>0.51418018171011293</c:v>
                </c:pt>
                <c:pt idx="4">
                  <c:v>0.55332427613144264</c:v>
                </c:pt>
                <c:pt idx="5">
                  <c:v>0.57629277405111656</c:v>
                </c:pt>
                <c:pt idx="6">
                  <c:v>0.59713849027765986</c:v>
                </c:pt>
                <c:pt idx="7">
                  <c:v>0.61119130508618491</c:v>
                </c:pt>
                <c:pt idx="8">
                  <c:v>0.62078627833913558</c:v>
                </c:pt>
                <c:pt idx="9">
                  <c:v>0.63063598539526189</c:v>
                </c:pt>
                <c:pt idx="10">
                  <c:v>0.65114205655090429</c:v>
                </c:pt>
              </c:numCache>
            </c:numRef>
          </c:val>
          <c:smooth val="0"/>
        </c:ser>
        <c:ser>
          <c:idx val="2"/>
          <c:order val="2"/>
          <c:tx>
            <c:strRef>
              <c:f>Sheet1!$AY$2</c:f>
              <c:strCache>
                <c:ptCount val="1"/>
                <c:pt idx="0">
                  <c:v>sunflow</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Sheet1!$AY$3:$AY$13</c:f>
              <c:numCache>
                <c:formatCode>General</c:formatCode>
                <c:ptCount val="11"/>
                <c:pt idx="0">
                  <c:v>0.18202206328039763</c:v>
                </c:pt>
                <c:pt idx="1">
                  <c:v>0.33910170929809674</c:v>
                </c:pt>
                <c:pt idx="2">
                  <c:v>0.45517638501636559</c:v>
                </c:pt>
                <c:pt idx="3">
                  <c:v>0.50845557037216627</c:v>
                </c:pt>
                <c:pt idx="4">
                  <c:v>0.55437022669414471</c:v>
                </c:pt>
                <c:pt idx="5">
                  <c:v>0.59725421263183409</c:v>
                </c:pt>
                <c:pt idx="6">
                  <c:v>0.6200448539216874</c:v>
                </c:pt>
                <c:pt idx="7">
                  <c:v>0.63686507455449137</c:v>
                </c:pt>
                <c:pt idx="8">
                  <c:v>0.6518365862528791</c:v>
                </c:pt>
                <c:pt idx="9">
                  <c:v>0.65929203539823</c:v>
                </c:pt>
                <c:pt idx="10">
                  <c:v>0.66483816220147884</c:v>
                </c:pt>
              </c:numCache>
            </c:numRef>
          </c:val>
          <c:smooth val="0"/>
        </c:ser>
        <c:ser>
          <c:idx val="3"/>
          <c:order val="3"/>
          <c:tx>
            <c:strRef>
              <c:f>Sheet1!$AZ$2</c:f>
              <c:strCache>
                <c:ptCount val="1"/>
                <c:pt idx="0">
                  <c:v>avrora</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Sheet1!$AZ$3:$AZ$13</c:f>
              <c:numCache>
                <c:formatCode>General</c:formatCode>
                <c:ptCount val="11"/>
                <c:pt idx="0">
                  <c:v>0.18973158981417756</c:v>
                </c:pt>
                <c:pt idx="1">
                  <c:v>0.44057811424638682</c:v>
                </c:pt>
                <c:pt idx="2">
                  <c:v>0.57453544390915345</c:v>
                </c:pt>
                <c:pt idx="3">
                  <c:v>0.64203716448726766</c:v>
                </c:pt>
                <c:pt idx="4">
                  <c:v>0.6944253269098416</c:v>
                </c:pt>
                <c:pt idx="5">
                  <c:v>0.72217481073640732</c:v>
                </c:pt>
                <c:pt idx="6">
                  <c:v>0.73511355815554014</c:v>
                </c:pt>
                <c:pt idx="7">
                  <c:v>0.74491397109428759</c:v>
                </c:pt>
                <c:pt idx="8">
                  <c:v>0.75237439779765991</c:v>
                </c:pt>
                <c:pt idx="9">
                  <c:v>0.75961459050240876</c:v>
                </c:pt>
                <c:pt idx="10">
                  <c:v>0.76685478320715761</c:v>
                </c:pt>
              </c:numCache>
            </c:numRef>
          </c:val>
          <c:smooth val="0"/>
        </c:ser>
        <c:ser>
          <c:idx val="4"/>
          <c:order val="4"/>
          <c:tx>
            <c:strRef>
              <c:f>Sheet1!$BA$2</c:f>
              <c:strCache>
                <c:ptCount val="1"/>
                <c:pt idx="0">
                  <c:v>pmd</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Sheet1!$BA$3:$BA$13</c:f>
              <c:numCache>
                <c:formatCode>General</c:formatCode>
                <c:ptCount val="11"/>
                <c:pt idx="0">
                  <c:v>0.20199300377427967</c:v>
                </c:pt>
                <c:pt idx="1">
                  <c:v>0.36450566141949736</c:v>
                </c:pt>
                <c:pt idx="2">
                  <c:v>0.54877796188898098</c:v>
                </c:pt>
                <c:pt idx="3">
                  <c:v>0.63580502623584645</c:v>
                </c:pt>
                <c:pt idx="4">
                  <c:v>0.67780539445825283</c:v>
                </c:pt>
                <c:pt idx="5">
                  <c:v>0.7094840283531253</c:v>
                </c:pt>
                <c:pt idx="6">
                  <c:v>0.73211819939243306</c:v>
                </c:pt>
                <c:pt idx="7">
                  <c:v>0.75854966399705426</c:v>
                </c:pt>
                <c:pt idx="8">
                  <c:v>0.77450980392156865</c:v>
                </c:pt>
                <c:pt idx="9">
                  <c:v>0.78485455214949829</c:v>
                </c:pt>
                <c:pt idx="10">
                  <c:v>0.79466998066832362</c:v>
                </c:pt>
              </c:numCache>
            </c:numRef>
          </c:val>
          <c:smooth val="0"/>
        </c:ser>
        <c:ser>
          <c:idx val="5"/>
          <c:order val="5"/>
          <c:tx>
            <c:strRef>
              <c:f>Sheet1!$BB$2</c:f>
              <c:strCache>
                <c:ptCount val="1"/>
                <c:pt idx="0">
                  <c:v>xalan</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Sheet1!$BB$3:$BB$13</c:f>
              <c:numCache>
                <c:formatCode>General</c:formatCode>
                <c:ptCount val="11"/>
                <c:pt idx="0">
                  <c:v>0.18434058857621224</c:v>
                </c:pt>
                <c:pt idx="1">
                  <c:v>0.3202878485414386</c:v>
                </c:pt>
                <c:pt idx="2">
                  <c:v>0.46277931611823042</c:v>
                </c:pt>
                <c:pt idx="3">
                  <c:v>0.54535868375297836</c:v>
                </c:pt>
                <c:pt idx="4">
                  <c:v>0.59172354948805461</c:v>
                </c:pt>
                <c:pt idx="5">
                  <c:v>0.62656159443621617</c:v>
                </c:pt>
                <c:pt idx="6">
                  <c:v>0.65049262669843522</c:v>
                </c:pt>
                <c:pt idx="7">
                  <c:v>0.67797346899349609</c:v>
                </c:pt>
                <c:pt idx="8">
                  <c:v>0.70303142507566496</c:v>
                </c:pt>
                <c:pt idx="9">
                  <c:v>0.71368890463004708</c:v>
                </c:pt>
                <c:pt idx="10">
                  <c:v>0.723871466288879</c:v>
                </c:pt>
              </c:numCache>
            </c:numRef>
          </c:val>
          <c:smooth val="0"/>
        </c:ser>
        <c:ser>
          <c:idx val="6"/>
          <c:order val="6"/>
          <c:tx>
            <c:strRef>
              <c:f>Sheet1!$BC$2</c:f>
              <c:strCache>
                <c:ptCount val="1"/>
                <c:pt idx="0">
                  <c:v>batik</c:v>
                </c:pt>
              </c:strCache>
            </c:strRef>
          </c:tx>
          <c:cat>
            <c:numRef>
              <c:f>Sheet1!$AV$3:$AV$13</c:f>
              <c:numCache>
                <c:formatCode>General</c:formatCode>
                <c:ptCount val="11"/>
                <c:pt idx="0">
                  <c:v>1</c:v>
                </c:pt>
                <c:pt idx="1">
                  <c:v>2</c:v>
                </c:pt>
                <c:pt idx="2">
                  <c:v>4</c:v>
                </c:pt>
                <c:pt idx="3">
                  <c:v>6</c:v>
                </c:pt>
                <c:pt idx="4">
                  <c:v>8</c:v>
                </c:pt>
                <c:pt idx="5">
                  <c:v>10</c:v>
                </c:pt>
                <c:pt idx="6">
                  <c:v>12</c:v>
                </c:pt>
                <c:pt idx="7">
                  <c:v>14</c:v>
                </c:pt>
                <c:pt idx="8">
                  <c:v>16</c:v>
                </c:pt>
                <c:pt idx="9">
                  <c:v>18</c:v>
                </c:pt>
                <c:pt idx="10">
                  <c:v>20</c:v>
                </c:pt>
              </c:numCache>
            </c:numRef>
          </c:cat>
          <c:val>
            <c:numRef>
              <c:f>Sheet1!$BC$3:$BC$13</c:f>
              <c:numCache>
                <c:formatCode>General</c:formatCode>
                <c:ptCount val="11"/>
                <c:pt idx="0">
                  <c:v>0.1801111490993437</c:v>
                </c:pt>
                <c:pt idx="1">
                  <c:v>0.31902070805596339</c:v>
                </c:pt>
                <c:pt idx="2">
                  <c:v>0.46116820519008639</c:v>
                </c:pt>
                <c:pt idx="3">
                  <c:v>0.5398373656724923</c:v>
                </c:pt>
                <c:pt idx="4">
                  <c:v>0.58531598388405104</c:v>
                </c:pt>
                <c:pt idx="5">
                  <c:v>0.61512780805663381</c:v>
                </c:pt>
                <c:pt idx="6">
                  <c:v>0.64050171282236934</c:v>
                </c:pt>
                <c:pt idx="7">
                  <c:v>0.65942655645610015</c:v>
                </c:pt>
                <c:pt idx="8">
                  <c:v>0.67650114970268627</c:v>
                </c:pt>
                <c:pt idx="9">
                  <c:v>0.69087410923181092</c:v>
                </c:pt>
                <c:pt idx="10">
                  <c:v>0.70081585315983885</c:v>
                </c:pt>
              </c:numCache>
            </c:numRef>
          </c:val>
          <c:smooth val="0"/>
        </c:ser>
        <c:dLbls>
          <c:showLegendKey val="0"/>
          <c:showVal val="0"/>
          <c:showCatName val="0"/>
          <c:showSerName val="0"/>
          <c:showPercent val="0"/>
          <c:showBubbleSize val="0"/>
        </c:dLbls>
        <c:marker val="1"/>
        <c:smooth val="0"/>
        <c:axId val="101310464"/>
        <c:axId val="101312384"/>
      </c:lineChart>
      <c:catAx>
        <c:axId val="101310464"/>
        <c:scaling>
          <c:orientation val="minMax"/>
        </c:scaling>
        <c:delete val="0"/>
        <c:axPos val="b"/>
        <c:title>
          <c:tx>
            <c:rich>
              <a:bodyPr/>
              <a:lstStyle/>
              <a:p>
                <a:pPr>
                  <a:defRPr/>
                </a:pPr>
                <a:r>
                  <a:rPr lang="en-US" sz="1800" dirty="0"/>
                  <a:t>Thin </a:t>
                </a:r>
                <a:r>
                  <a:rPr lang="en-US" sz="1800" dirty="0" smtClean="0"/>
                  <a:t>slice</a:t>
                </a:r>
                <a:r>
                  <a:rPr lang="ja-JP" altLang="en-US" sz="1800" dirty="0" smtClean="0"/>
                  <a:t>がまたがる</a:t>
                </a:r>
                <a:r>
                  <a:rPr lang="ja-JP" sz="1800" dirty="0" smtClean="0"/>
                  <a:t>メソッド数</a:t>
                </a:r>
                <a:endParaRPr lang="ja-JP" sz="1800" dirty="0"/>
              </a:p>
            </c:rich>
          </c:tx>
          <c:layout/>
          <c:overlay val="0"/>
        </c:title>
        <c:numFmt formatCode="General" sourceLinked="1"/>
        <c:majorTickMark val="out"/>
        <c:minorTickMark val="none"/>
        <c:tickLblPos val="nextTo"/>
        <c:crossAx val="101312384"/>
        <c:crosses val="autoZero"/>
        <c:auto val="1"/>
        <c:lblAlgn val="ctr"/>
        <c:lblOffset val="100"/>
        <c:noMultiLvlLbl val="0"/>
      </c:catAx>
      <c:valAx>
        <c:axId val="101312384"/>
        <c:scaling>
          <c:orientation val="minMax"/>
          <c:max val="1"/>
        </c:scaling>
        <c:delete val="0"/>
        <c:axPos val="l"/>
        <c:majorGridlines/>
        <c:title>
          <c:tx>
            <c:rich>
              <a:bodyPr rot="0" vert="wordArtVertRtl"/>
              <a:lstStyle/>
              <a:p>
                <a:pPr>
                  <a:defRPr/>
                </a:pPr>
                <a:r>
                  <a:rPr lang="ja-JP" altLang="en-US" sz="1600" dirty="0" smtClean="0"/>
                  <a:t>全スライスに占める割合</a:t>
                </a:r>
                <a:endParaRPr lang="ja-JP" altLang="en-US" sz="1600" dirty="0"/>
              </a:p>
            </c:rich>
          </c:tx>
          <c:layout/>
          <c:overlay val="0"/>
        </c:title>
        <c:numFmt formatCode="0%" sourceLinked="0"/>
        <c:majorTickMark val="out"/>
        <c:minorTickMark val="none"/>
        <c:tickLblPos val="nextTo"/>
        <c:crossAx val="101310464"/>
        <c:crosses val="autoZero"/>
        <c:crossBetween val="between"/>
      </c:valAx>
    </c:plotArea>
    <c:legend>
      <c:legendPos val="r"/>
      <c:layout/>
      <c:overlay val="0"/>
    </c:legend>
    <c:plotVisOnly val="1"/>
    <c:dispBlanksAs val="gap"/>
    <c:showDLblsOverMax val="0"/>
  </c:chart>
  <c:txPr>
    <a:bodyPr/>
    <a:lstStyle/>
    <a:p>
      <a:pPr>
        <a:defRPr sz="1400"/>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ja-JP" altLang="en-US"/>
              <a:t>データの生成元の数の度数分布</a:t>
            </a:r>
            <a:endParaRPr lang="en-US" altLang="en-US"/>
          </a:p>
        </c:rich>
      </c:tx>
      <c:layout/>
      <c:overlay val="0"/>
    </c:title>
    <c:autoTitleDeleted val="0"/>
    <c:plotArea>
      <c:layout/>
      <c:lineChart>
        <c:grouping val="standard"/>
        <c:varyColors val="0"/>
        <c:ser>
          <c:idx val="0"/>
          <c:order val="0"/>
          <c:tx>
            <c:strRef>
              <c:f>Sheet1!$G$249</c:f>
              <c:strCache>
                <c:ptCount val="1"/>
                <c:pt idx="0">
                  <c:v>pmd</c:v>
                </c:pt>
              </c:strCache>
            </c:strRef>
          </c:tx>
          <c:spPr>
            <a:ln>
              <a:solidFill>
                <a:srgbClr val="00B0F0"/>
              </a:solidFill>
            </a:ln>
          </c:spPr>
          <c:marker>
            <c:symbol val="star"/>
            <c:size val="7"/>
            <c:spPr>
              <a:noFill/>
            </c:spPr>
          </c:marker>
          <c:cat>
            <c:numRef>
              <c:f>Sheet1!$F$250:$F$264</c:f>
              <c:numCache>
                <c:formatCode>General</c:formatCode>
                <c:ptCount val="15"/>
                <c:pt idx="0">
                  <c:v>1E-3</c:v>
                </c:pt>
                <c:pt idx="1">
                  <c:v>2E-3</c:v>
                </c:pt>
                <c:pt idx="2">
                  <c:v>3.0000000000000001E-3</c:v>
                </c:pt>
                <c:pt idx="3">
                  <c:v>4.0000000000000001E-3</c:v>
                </c:pt>
                <c:pt idx="4">
                  <c:v>5.0000000000000001E-3</c:v>
                </c:pt>
                <c:pt idx="5">
                  <c:v>6.0000000000000001E-3</c:v>
                </c:pt>
                <c:pt idx="6">
                  <c:v>7.0000000000000001E-3</c:v>
                </c:pt>
                <c:pt idx="7">
                  <c:v>8.0000000000000002E-3</c:v>
                </c:pt>
                <c:pt idx="8">
                  <c:v>8.9999999999999993E-3</c:v>
                </c:pt>
                <c:pt idx="9">
                  <c:v>0.01</c:v>
                </c:pt>
                <c:pt idx="10">
                  <c:v>1.0999999999999999E-2</c:v>
                </c:pt>
                <c:pt idx="11">
                  <c:v>1.2E-2</c:v>
                </c:pt>
                <c:pt idx="12">
                  <c:v>1.2999999999999999E-2</c:v>
                </c:pt>
                <c:pt idx="13">
                  <c:v>1.4E-2</c:v>
                </c:pt>
                <c:pt idx="14">
                  <c:v>1.4999999999999999E-2</c:v>
                </c:pt>
              </c:numCache>
            </c:numRef>
          </c:cat>
          <c:val>
            <c:numRef>
              <c:f>Sheet1!$G$250:$G$264</c:f>
              <c:numCache>
                <c:formatCode>General</c:formatCode>
                <c:ptCount val="15"/>
                <c:pt idx="0">
                  <c:v>0.88013209978827212</c:v>
                </c:pt>
                <c:pt idx="1">
                  <c:v>4.9364816349074837E-3</c:v>
                </c:pt>
                <c:pt idx="2">
                  <c:v>5.2931970910429903E-3</c:v>
                </c:pt>
                <c:pt idx="3">
                  <c:v>0</c:v>
                </c:pt>
                <c:pt idx="4">
                  <c:v>0</c:v>
                </c:pt>
                <c:pt idx="5">
                  <c:v>0</c:v>
                </c:pt>
                <c:pt idx="6">
                  <c:v>0</c:v>
                </c:pt>
                <c:pt idx="7">
                  <c:v>0</c:v>
                </c:pt>
                <c:pt idx="8">
                  <c:v>0</c:v>
                </c:pt>
                <c:pt idx="9">
                  <c:v>0</c:v>
                </c:pt>
                <c:pt idx="10">
                  <c:v>0.10826889441222498</c:v>
                </c:pt>
                <c:pt idx="11">
                  <c:v>6.0986836048973578E-4</c:v>
                </c:pt>
                <c:pt idx="12">
                  <c:v>7.5945871306268991E-4</c:v>
                </c:pt>
              </c:numCache>
            </c:numRef>
          </c:val>
          <c:smooth val="0"/>
        </c:ser>
        <c:dLbls>
          <c:showLegendKey val="0"/>
          <c:showVal val="0"/>
          <c:showCatName val="0"/>
          <c:showSerName val="0"/>
          <c:showPercent val="0"/>
          <c:showBubbleSize val="0"/>
        </c:dLbls>
        <c:marker val="1"/>
        <c:smooth val="0"/>
        <c:axId val="106826752"/>
        <c:axId val="106907136"/>
      </c:lineChart>
      <c:catAx>
        <c:axId val="106826752"/>
        <c:scaling>
          <c:orientation val="minMax"/>
        </c:scaling>
        <c:delete val="0"/>
        <c:axPos val="b"/>
        <c:title>
          <c:tx>
            <c:rich>
              <a:bodyPr/>
              <a:lstStyle/>
              <a:p>
                <a:pPr>
                  <a:defRPr/>
                </a:pPr>
                <a:r>
                  <a:rPr lang="ja-JP" altLang="en-US" sz="1600"/>
                  <a:t>全頂点数に占めるデータの生成元の数の割合</a:t>
                </a:r>
              </a:p>
            </c:rich>
          </c:tx>
          <c:layout/>
          <c:overlay val="0"/>
        </c:title>
        <c:numFmt formatCode="0.0%" sourceLinked="0"/>
        <c:majorTickMark val="out"/>
        <c:minorTickMark val="none"/>
        <c:tickLblPos val="nextTo"/>
        <c:txPr>
          <a:bodyPr/>
          <a:lstStyle/>
          <a:p>
            <a:pPr>
              <a:defRPr sz="1200"/>
            </a:pPr>
            <a:endParaRPr lang="ja-JP"/>
          </a:p>
        </c:txPr>
        <c:crossAx val="106907136"/>
        <c:crosses val="autoZero"/>
        <c:auto val="1"/>
        <c:lblAlgn val="ctr"/>
        <c:lblOffset val="100"/>
        <c:noMultiLvlLbl val="0"/>
      </c:catAx>
      <c:valAx>
        <c:axId val="106907136"/>
        <c:scaling>
          <c:orientation val="minMax"/>
        </c:scaling>
        <c:delete val="0"/>
        <c:axPos val="l"/>
        <c:majorGridlines/>
        <c:numFmt formatCode="0%" sourceLinked="0"/>
        <c:majorTickMark val="out"/>
        <c:minorTickMark val="none"/>
        <c:tickLblPos val="nextTo"/>
        <c:txPr>
          <a:bodyPr/>
          <a:lstStyle/>
          <a:p>
            <a:pPr>
              <a:defRPr sz="1200"/>
            </a:pPr>
            <a:endParaRPr lang="ja-JP"/>
          </a:p>
        </c:txPr>
        <c:crossAx val="106826752"/>
        <c:crosses val="autoZero"/>
        <c:crossBetween val="between"/>
      </c:valAx>
    </c:plotArea>
    <c:legend>
      <c:legendPos val="tr"/>
      <c:layout/>
      <c:overlay val="1"/>
      <c:spPr>
        <a:solidFill>
          <a:schemeClr val="bg1"/>
        </a:solidFill>
      </c:spPr>
      <c:txPr>
        <a:bodyPr/>
        <a:lstStyle/>
        <a:p>
          <a:pPr>
            <a:defRPr sz="1200"/>
          </a:pPr>
          <a:endParaRPr lang="ja-JP"/>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Sheet1!$C$226</c:f>
              <c:strCache>
                <c:ptCount val="1"/>
                <c:pt idx="0">
                  <c:v>tomcat</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Sheet1!$C$227:$C$246</c:f>
              <c:numCache>
                <c:formatCode>General</c:formatCode>
                <c:ptCount val="20"/>
                <c:pt idx="0">
                  <c:v>0.89867986799999999</c:v>
                </c:pt>
                <c:pt idx="1">
                  <c:v>8.5808580999999995E-2</c:v>
                </c:pt>
                <c:pt idx="2">
                  <c:v>1.4438944E-2</c:v>
                </c:pt>
                <c:pt idx="3">
                  <c:v>9.0759100000000002E-4</c:v>
                </c:pt>
                <c:pt idx="4">
                  <c:v>1.65017E-4</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numCache>
            </c:numRef>
          </c:val>
          <c:smooth val="0"/>
        </c:ser>
        <c:ser>
          <c:idx val="1"/>
          <c:order val="1"/>
          <c:tx>
            <c:strRef>
              <c:f>Sheet1!$D$226</c:f>
              <c:strCache>
                <c:ptCount val="1"/>
                <c:pt idx="0">
                  <c:v>luindex</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Sheet1!$D$227:$D$246</c:f>
              <c:numCache>
                <c:formatCode>General</c:formatCode>
                <c:ptCount val="20"/>
                <c:pt idx="0">
                  <c:v>0.73966205315445355</c:v>
                </c:pt>
                <c:pt idx="1">
                  <c:v>2.5473380317568139E-4</c:v>
                </c:pt>
                <c:pt idx="2">
                  <c:v>0</c:v>
                </c:pt>
                <c:pt idx="3">
                  <c:v>0</c:v>
                </c:pt>
                <c:pt idx="4">
                  <c:v>0</c:v>
                </c:pt>
                <c:pt idx="5">
                  <c:v>0</c:v>
                </c:pt>
                <c:pt idx="6">
                  <c:v>0</c:v>
                </c:pt>
                <c:pt idx="7">
                  <c:v>0</c:v>
                </c:pt>
                <c:pt idx="8">
                  <c:v>0</c:v>
                </c:pt>
                <c:pt idx="9">
                  <c:v>0.18829073618069117</c:v>
                </c:pt>
                <c:pt idx="10">
                  <c:v>4.1903710622399594E-2</c:v>
                </c:pt>
                <c:pt idx="11">
                  <c:v>1.4222637343975546E-2</c:v>
                </c:pt>
                <c:pt idx="12">
                  <c:v>2.8869831026577227E-3</c:v>
                </c:pt>
                <c:pt idx="13">
                  <c:v>4.0332852169482894E-3</c:v>
                </c:pt>
                <c:pt idx="14">
                  <c:v>4.5427528232996521E-3</c:v>
                </c:pt>
                <c:pt idx="15">
                  <c:v>4.1606521185361296E-3</c:v>
                </c:pt>
                <c:pt idx="16">
                  <c:v>4.2455633862613567E-5</c:v>
                </c:pt>
                <c:pt idx="17">
                  <c:v>0</c:v>
                </c:pt>
                <c:pt idx="18">
                  <c:v>0</c:v>
                </c:pt>
                <c:pt idx="19">
                  <c:v>0</c:v>
                </c:pt>
              </c:numCache>
            </c:numRef>
          </c:val>
          <c:smooth val="0"/>
        </c:ser>
        <c:ser>
          <c:idx val="2"/>
          <c:order val="2"/>
          <c:tx>
            <c:strRef>
              <c:f>Sheet1!$E$226</c:f>
              <c:strCache>
                <c:ptCount val="1"/>
                <c:pt idx="0">
                  <c:v>sunflow</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Sheet1!$E$227:$E$246</c:f>
              <c:numCache>
                <c:formatCode>General</c:formatCode>
                <c:ptCount val="20"/>
                <c:pt idx="0">
                  <c:v>0.73727118438598616</c:v>
                </c:pt>
                <c:pt idx="1">
                  <c:v>7.8797429991514121E-4</c:v>
                </c:pt>
                <c:pt idx="2">
                  <c:v>3.3337374227179051E-4</c:v>
                </c:pt>
                <c:pt idx="3">
                  <c:v>6.0613407685780097E-5</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0.25560674021093466</c:v>
                </c:pt>
                <c:pt idx="19">
                  <c:v>5.0309128379197477E-3</c:v>
                </c:pt>
              </c:numCache>
            </c:numRef>
          </c:val>
          <c:smooth val="0"/>
        </c:ser>
        <c:ser>
          <c:idx val="3"/>
          <c:order val="3"/>
          <c:tx>
            <c:strRef>
              <c:f>Sheet1!$F$226</c:f>
              <c:strCache>
                <c:ptCount val="1"/>
                <c:pt idx="0">
                  <c:v>avrora</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Sheet1!$F$227:$F$246</c:f>
              <c:numCache>
                <c:formatCode>General</c:formatCode>
                <c:ptCount val="20"/>
                <c:pt idx="0">
                  <c:v>0.84713007570543708</c:v>
                </c:pt>
                <c:pt idx="1">
                  <c:v>1.332415691672402E-2</c:v>
                </c:pt>
                <c:pt idx="2">
                  <c:v>4.9552649690295936E-4</c:v>
                </c:pt>
                <c:pt idx="3">
                  <c:v>0.1139986235375086</c:v>
                </c:pt>
                <c:pt idx="4">
                  <c:v>1.5196145905024088E-2</c:v>
                </c:pt>
                <c:pt idx="5">
                  <c:v>1.1011699931176875E-4</c:v>
                </c:pt>
                <c:pt idx="6">
                  <c:v>1.0461114934618031E-3</c:v>
                </c:pt>
                <c:pt idx="7">
                  <c:v>8.5065381968341368E-3</c:v>
                </c:pt>
                <c:pt idx="8">
                  <c:v>1.3764624913971095E-4</c:v>
                </c:pt>
                <c:pt idx="9">
                  <c:v>5.5058499655884376E-5</c:v>
                </c:pt>
                <c:pt idx="10">
                  <c:v>0</c:v>
                </c:pt>
                <c:pt idx="11">
                  <c:v>0</c:v>
                </c:pt>
                <c:pt idx="12">
                  <c:v>0</c:v>
                </c:pt>
                <c:pt idx="13">
                  <c:v>0</c:v>
                </c:pt>
                <c:pt idx="14">
                  <c:v>0</c:v>
                </c:pt>
                <c:pt idx="15">
                  <c:v>0</c:v>
                </c:pt>
                <c:pt idx="16">
                  <c:v>0</c:v>
                </c:pt>
                <c:pt idx="17">
                  <c:v>0</c:v>
                </c:pt>
                <c:pt idx="18">
                  <c:v>0</c:v>
                </c:pt>
                <c:pt idx="19">
                  <c:v>0</c:v>
                </c:pt>
              </c:numCache>
            </c:numRef>
          </c:val>
          <c:smooth val="0"/>
        </c:ser>
        <c:ser>
          <c:idx val="4"/>
          <c:order val="4"/>
          <c:tx>
            <c:strRef>
              <c:f>Sheet1!$G$226</c:f>
              <c:strCache>
                <c:ptCount val="1"/>
                <c:pt idx="0">
                  <c:v>pmd</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Sheet1!$G$227:$G$246</c:f>
              <c:numCache>
                <c:formatCode>General</c:formatCode>
                <c:ptCount val="20"/>
                <c:pt idx="0">
                  <c:v>0.88506858142317957</c:v>
                </c:pt>
                <c:pt idx="1">
                  <c:v>5.2931970910429903E-3</c:v>
                </c:pt>
                <c:pt idx="2">
                  <c:v>0</c:v>
                </c:pt>
                <c:pt idx="3">
                  <c:v>0</c:v>
                </c:pt>
                <c:pt idx="4">
                  <c:v>0</c:v>
                </c:pt>
                <c:pt idx="5">
                  <c:v>0.10887876277271472</c:v>
                </c:pt>
                <c:pt idx="6">
                  <c:v>7.5945871306268991E-4</c:v>
                </c:pt>
                <c:pt idx="7">
                  <c:v>0</c:v>
                </c:pt>
                <c:pt idx="8">
                  <c:v>0</c:v>
                </c:pt>
                <c:pt idx="9">
                  <c:v>0</c:v>
                </c:pt>
                <c:pt idx="10">
                  <c:v>0</c:v>
                </c:pt>
                <c:pt idx="11">
                  <c:v>0</c:v>
                </c:pt>
                <c:pt idx="12">
                  <c:v>0</c:v>
                </c:pt>
                <c:pt idx="13">
                  <c:v>0</c:v>
                </c:pt>
                <c:pt idx="14">
                  <c:v>0</c:v>
                </c:pt>
                <c:pt idx="15">
                  <c:v>0</c:v>
                </c:pt>
                <c:pt idx="16">
                  <c:v>0</c:v>
                </c:pt>
                <c:pt idx="17">
                  <c:v>0</c:v>
                </c:pt>
                <c:pt idx="18">
                  <c:v>0</c:v>
                </c:pt>
                <c:pt idx="19">
                  <c:v>0</c:v>
                </c:pt>
              </c:numCache>
            </c:numRef>
          </c:val>
          <c:smooth val="0"/>
        </c:ser>
        <c:ser>
          <c:idx val="5"/>
          <c:order val="5"/>
          <c:tx>
            <c:strRef>
              <c:f>Sheet1!$H$226</c:f>
              <c:strCache>
                <c:ptCount val="1"/>
                <c:pt idx="0">
                  <c:v>xalan</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Sheet1!$H$227:$H$246</c:f>
              <c:numCache>
                <c:formatCode>General</c:formatCode>
                <c:ptCount val="20"/>
                <c:pt idx="0">
                  <c:v>0.84180404399999997</c:v>
                </c:pt>
                <c:pt idx="1">
                  <c:v>0</c:v>
                </c:pt>
                <c:pt idx="2">
                  <c:v>0</c:v>
                </c:pt>
                <c:pt idx="3">
                  <c:v>0</c:v>
                </c:pt>
                <c:pt idx="4">
                  <c:v>0</c:v>
                </c:pt>
                <c:pt idx="5">
                  <c:v>0</c:v>
                </c:pt>
                <c:pt idx="6">
                  <c:v>0.14733724000000001</c:v>
                </c:pt>
                <c:pt idx="7">
                  <c:v>1.0834567999999999E-2</c:v>
                </c:pt>
                <c:pt idx="8" formatCode="0.00E+00">
                  <c:v>2.4148400000000001E-5</c:v>
                </c:pt>
                <c:pt idx="9">
                  <c:v>0</c:v>
                </c:pt>
                <c:pt idx="10">
                  <c:v>0</c:v>
                </c:pt>
                <c:pt idx="11">
                  <c:v>0</c:v>
                </c:pt>
                <c:pt idx="12">
                  <c:v>0</c:v>
                </c:pt>
                <c:pt idx="13">
                  <c:v>0</c:v>
                </c:pt>
                <c:pt idx="14">
                  <c:v>0</c:v>
                </c:pt>
                <c:pt idx="15">
                  <c:v>0</c:v>
                </c:pt>
                <c:pt idx="16">
                  <c:v>0</c:v>
                </c:pt>
                <c:pt idx="17">
                  <c:v>0</c:v>
                </c:pt>
                <c:pt idx="18">
                  <c:v>0</c:v>
                </c:pt>
                <c:pt idx="19">
                  <c:v>0</c:v>
                </c:pt>
              </c:numCache>
            </c:numRef>
          </c:val>
          <c:smooth val="0"/>
        </c:ser>
        <c:ser>
          <c:idx val="6"/>
          <c:order val="6"/>
          <c:tx>
            <c:strRef>
              <c:f>Sheet1!$I$226</c:f>
              <c:strCache>
                <c:ptCount val="1"/>
                <c:pt idx="0">
                  <c:v>batik</c:v>
                </c:pt>
              </c:strCache>
            </c:strRef>
          </c:tx>
          <c:cat>
            <c:numRef>
              <c:f>Sheet1!$B$227:$B$246</c:f>
              <c:numCache>
                <c:formatCode>General</c:formatCode>
                <c:ptCount val="20"/>
                <c:pt idx="0">
                  <c:v>2E-3</c:v>
                </c:pt>
                <c:pt idx="1">
                  <c:v>4.0000000000000001E-3</c:v>
                </c:pt>
                <c:pt idx="2">
                  <c:v>6.0000000000000001E-3</c:v>
                </c:pt>
                <c:pt idx="3">
                  <c:v>8.0000000000000002E-3</c:v>
                </c:pt>
                <c:pt idx="4">
                  <c:v>0.01</c:v>
                </c:pt>
                <c:pt idx="5">
                  <c:v>1.2E-2</c:v>
                </c:pt>
                <c:pt idx="6">
                  <c:v>1.4E-2</c:v>
                </c:pt>
                <c:pt idx="7">
                  <c:v>1.6E-2</c:v>
                </c:pt>
                <c:pt idx="8">
                  <c:v>1.7999999999999999E-2</c:v>
                </c:pt>
                <c:pt idx="9">
                  <c:v>0.02</c:v>
                </c:pt>
                <c:pt idx="10">
                  <c:v>2.1999999999999999E-2</c:v>
                </c:pt>
                <c:pt idx="11">
                  <c:v>2.4E-2</c:v>
                </c:pt>
                <c:pt idx="12">
                  <c:v>2.5999999999999999E-2</c:v>
                </c:pt>
                <c:pt idx="13">
                  <c:v>2.8000000000000001E-2</c:v>
                </c:pt>
                <c:pt idx="14">
                  <c:v>0.03</c:v>
                </c:pt>
                <c:pt idx="15">
                  <c:v>3.2000000000000001E-2</c:v>
                </c:pt>
                <c:pt idx="16">
                  <c:v>3.4000000000000002E-2</c:v>
                </c:pt>
                <c:pt idx="17">
                  <c:v>3.5999999999999997E-2</c:v>
                </c:pt>
                <c:pt idx="18">
                  <c:v>3.7999999999999999E-2</c:v>
                </c:pt>
                <c:pt idx="19">
                  <c:v>0.04</c:v>
                </c:pt>
              </c:numCache>
            </c:numRef>
          </c:cat>
          <c:val>
            <c:numRef>
              <c:f>Sheet1!$I$227:$I$246</c:f>
              <c:numCache>
                <c:formatCode>General</c:formatCode>
                <c:ptCount val="20"/>
                <c:pt idx="0">
                  <c:v>0.81337275171114642</c:v>
                </c:pt>
                <c:pt idx="1">
                  <c:v>0</c:v>
                </c:pt>
                <c:pt idx="2">
                  <c:v>0</c:v>
                </c:pt>
                <c:pt idx="3">
                  <c:v>0</c:v>
                </c:pt>
                <c:pt idx="4">
                  <c:v>0</c:v>
                </c:pt>
                <c:pt idx="5">
                  <c:v>0</c:v>
                </c:pt>
                <c:pt idx="6">
                  <c:v>0</c:v>
                </c:pt>
                <c:pt idx="7">
                  <c:v>0</c:v>
                </c:pt>
                <c:pt idx="8">
                  <c:v>0</c:v>
                </c:pt>
                <c:pt idx="9">
                  <c:v>0</c:v>
                </c:pt>
                <c:pt idx="10">
                  <c:v>0</c:v>
                </c:pt>
                <c:pt idx="11">
                  <c:v>0</c:v>
                </c:pt>
                <c:pt idx="12">
                  <c:v>0.18662724828885358</c:v>
                </c:pt>
                <c:pt idx="13">
                  <c:v>0</c:v>
                </c:pt>
                <c:pt idx="14">
                  <c:v>0</c:v>
                </c:pt>
                <c:pt idx="15">
                  <c:v>0</c:v>
                </c:pt>
                <c:pt idx="16">
                  <c:v>0</c:v>
                </c:pt>
                <c:pt idx="17">
                  <c:v>0</c:v>
                </c:pt>
                <c:pt idx="18">
                  <c:v>0</c:v>
                </c:pt>
                <c:pt idx="19">
                  <c:v>0</c:v>
                </c:pt>
              </c:numCache>
            </c:numRef>
          </c:val>
          <c:smooth val="0"/>
        </c:ser>
        <c:dLbls>
          <c:showLegendKey val="0"/>
          <c:showVal val="0"/>
          <c:showCatName val="0"/>
          <c:showSerName val="0"/>
          <c:showPercent val="0"/>
          <c:showBubbleSize val="0"/>
        </c:dLbls>
        <c:marker val="1"/>
        <c:smooth val="0"/>
        <c:axId val="91990272"/>
        <c:axId val="92004352"/>
      </c:lineChart>
      <c:catAx>
        <c:axId val="91990272"/>
        <c:scaling>
          <c:orientation val="minMax"/>
        </c:scaling>
        <c:delete val="0"/>
        <c:axPos val="b"/>
        <c:numFmt formatCode="0.0%" sourceLinked="0"/>
        <c:majorTickMark val="out"/>
        <c:minorTickMark val="none"/>
        <c:tickLblPos val="nextTo"/>
        <c:crossAx val="92004352"/>
        <c:crosses val="autoZero"/>
        <c:auto val="1"/>
        <c:lblAlgn val="ctr"/>
        <c:lblOffset val="100"/>
        <c:noMultiLvlLbl val="0"/>
      </c:catAx>
      <c:valAx>
        <c:axId val="92004352"/>
        <c:scaling>
          <c:orientation val="minMax"/>
        </c:scaling>
        <c:delete val="0"/>
        <c:axPos val="l"/>
        <c:majorGridlines/>
        <c:numFmt formatCode="0%" sourceLinked="0"/>
        <c:majorTickMark val="out"/>
        <c:minorTickMark val="none"/>
        <c:tickLblPos val="nextTo"/>
        <c:crossAx val="91990272"/>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Sheet1!$U$151</c:f>
              <c:strCache>
                <c:ptCount val="1"/>
                <c:pt idx="0">
                  <c:v>tomcat</c:v>
                </c:pt>
              </c:strCache>
            </c:strRef>
          </c:tx>
          <c:spPr>
            <a:ln w="19050"/>
          </c:spPr>
          <c:val>
            <c:numRef>
              <c:f>Sheet1!$U$152:$U$161</c:f>
              <c:numCache>
                <c:formatCode>General</c:formatCode>
                <c:ptCount val="10"/>
                <c:pt idx="0">
                  <c:v>0.17194719471947195</c:v>
                </c:pt>
                <c:pt idx="1">
                  <c:v>0.34059405940594062</c:v>
                </c:pt>
                <c:pt idx="2">
                  <c:v>0.41542904290429045</c:v>
                </c:pt>
                <c:pt idx="3">
                  <c:v>0.47359735973597361</c:v>
                </c:pt>
                <c:pt idx="4">
                  <c:v>0.52029702970297032</c:v>
                </c:pt>
                <c:pt idx="5">
                  <c:v>0.56146864686468645</c:v>
                </c:pt>
                <c:pt idx="6">
                  <c:v>0.5918316831683168</c:v>
                </c:pt>
                <c:pt idx="7">
                  <c:v>0.61740924092409244</c:v>
                </c:pt>
                <c:pt idx="8">
                  <c:v>0.64150165016501648</c:v>
                </c:pt>
                <c:pt idx="9">
                  <c:v>0.66204620462046204</c:v>
                </c:pt>
              </c:numCache>
            </c:numRef>
          </c:val>
          <c:smooth val="0"/>
        </c:ser>
        <c:ser>
          <c:idx val="1"/>
          <c:order val="1"/>
          <c:tx>
            <c:strRef>
              <c:f>Sheet1!$V$151</c:f>
              <c:strCache>
                <c:ptCount val="1"/>
                <c:pt idx="0">
                  <c:v>luindex</c:v>
                </c:pt>
              </c:strCache>
            </c:strRef>
          </c:tx>
          <c:spPr>
            <a:ln w="19050"/>
          </c:spPr>
          <c:val>
            <c:numRef>
              <c:f>Sheet1!$V$152:$V$161</c:f>
              <c:numCache>
                <c:formatCode>General</c:formatCode>
                <c:ptCount val="10"/>
                <c:pt idx="0">
                  <c:v>0.1298717839857349</c:v>
                </c:pt>
                <c:pt idx="1">
                  <c:v>0.25732359684130085</c:v>
                </c:pt>
                <c:pt idx="2">
                  <c:v>0.32648382440349832</c:v>
                </c:pt>
                <c:pt idx="3">
                  <c:v>0.37428886813280121</c:v>
                </c:pt>
                <c:pt idx="4">
                  <c:v>0.41406979706207014</c:v>
                </c:pt>
                <c:pt idx="5">
                  <c:v>0.44298208372250997</c:v>
                </c:pt>
                <c:pt idx="6">
                  <c:v>0.46459200135858031</c:v>
                </c:pt>
                <c:pt idx="7">
                  <c:v>0.48314511335654242</c:v>
                </c:pt>
                <c:pt idx="8">
                  <c:v>0.49944807675978603</c:v>
                </c:pt>
                <c:pt idx="9">
                  <c:v>0.51159038804449353</c:v>
                </c:pt>
              </c:numCache>
            </c:numRef>
          </c:val>
          <c:smooth val="0"/>
        </c:ser>
        <c:ser>
          <c:idx val="2"/>
          <c:order val="2"/>
          <c:tx>
            <c:strRef>
              <c:f>Sheet1!$W$151</c:f>
              <c:strCache>
                <c:ptCount val="1"/>
                <c:pt idx="0">
                  <c:v>sunflow</c:v>
                </c:pt>
              </c:strCache>
            </c:strRef>
          </c:tx>
          <c:spPr>
            <a:ln w="19050"/>
          </c:spPr>
          <c:val>
            <c:numRef>
              <c:f>Sheet1!$W$152:$W$161</c:f>
              <c:numCache>
                <c:formatCode>General</c:formatCode>
                <c:ptCount val="10"/>
                <c:pt idx="0">
                  <c:v>0.14235058795005456</c:v>
                </c:pt>
                <c:pt idx="1">
                  <c:v>0.23757425142441507</c:v>
                </c:pt>
                <c:pt idx="2">
                  <c:v>0.30691598981694751</c:v>
                </c:pt>
                <c:pt idx="3">
                  <c:v>0.36083161595344893</c:v>
                </c:pt>
                <c:pt idx="4">
                  <c:v>0.38871378348890773</c:v>
                </c:pt>
                <c:pt idx="5">
                  <c:v>0.41229239907867621</c:v>
                </c:pt>
                <c:pt idx="6">
                  <c:v>0.43559825433385863</c:v>
                </c:pt>
                <c:pt idx="7">
                  <c:v>0.45596435931628077</c:v>
                </c:pt>
                <c:pt idx="8">
                  <c:v>0.47157231179536913</c:v>
                </c:pt>
                <c:pt idx="9">
                  <c:v>0.48624075645532794</c:v>
                </c:pt>
              </c:numCache>
            </c:numRef>
          </c:val>
          <c:smooth val="0"/>
        </c:ser>
        <c:ser>
          <c:idx val="3"/>
          <c:order val="3"/>
          <c:tx>
            <c:strRef>
              <c:f>Sheet1!$X$151</c:f>
              <c:strCache>
                <c:ptCount val="1"/>
                <c:pt idx="0">
                  <c:v>avrora</c:v>
                </c:pt>
              </c:strCache>
            </c:strRef>
          </c:tx>
          <c:spPr>
            <a:ln w="19050"/>
          </c:spPr>
          <c:val>
            <c:numRef>
              <c:f>Sheet1!$X$152:$X$161</c:f>
              <c:numCache>
                <c:formatCode>General</c:formatCode>
                <c:ptCount val="10"/>
                <c:pt idx="0">
                  <c:v>0.16346868547832072</c:v>
                </c:pt>
                <c:pt idx="1">
                  <c:v>0.29315898141775637</c:v>
                </c:pt>
                <c:pt idx="2">
                  <c:v>0.41676531314521681</c:v>
                </c:pt>
                <c:pt idx="3">
                  <c:v>0.48200963523743978</c:v>
                </c:pt>
                <c:pt idx="4">
                  <c:v>0.52891947694425323</c:v>
                </c:pt>
                <c:pt idx="5">
                  <c:v>0.56732278045423257</c:v>
                </c:pt>
                <c:pt idx="6">
                  <c:v>0.59622849277357193</c:v>
                </c:pt>
                <c:pt idx="7">
                  <c:v>0.61450791465932553</c:v>
                </c:pt>
                <c:pt idx="8">
                  <c:v>0.63097040605643495</c:v>
                </c:pt>
                <c:pt idx="9">
                  <c:v>0.64434962147281483</c:v>
                </c:pt>
              </c:numCache>
            </c:numRef>
          </c:val>
          <c:smooth val="0"/>
        </c:ser>
        <c:ser>
          <c:idx val="4"/>
          <c:order val="4"/>
          <c:tx>
            <c:strRef>
              <c:f>Sheet1!$Y$151</c:f>
              <c:strCache>
                <c:ptCount val="1"/>
                <c:pt idx="0">
                  <c:v>pmd</c:v>
                </c:pt>
              </c:strCache>
            </c:strRef>
          </c:tx>
          <c:spPr>
            <a:ln w="19050"/>
          </c:spPr>
          <c:val>
            <c:numRef>
              <c:f>Sheet1!$Y$152:$Y$161</c:f>
              <c:numCache>
                <c:formatCode>General</c:formatCode>
                <c:ptCount val="10"/>
                <c:pt idx="0">
                  <c:v>0.15842769032495627</c:v>
                </c:pt>
                <c:pt idx="1">
                  <c:v>0.28334714167357083</c:v>
                </c:pt>
                <c:pt idx="2">
                  <c:v>0.37823345300561539</c:v>
                </c:pt>
                <c:pt idx="3">
                  <c:v>0.43792000368222406</c:v>
                </c:pt>
                <c:pt idx="4">
                  <c:v>0.48484534658933998</c:v>
                </c:pt>
                <c:pt idx="5">
                  <c:v>0.51770919635459822</c:v>
                </c:pt>
                <c:pt idx="6">
                  <c:v>0.54339270919635463</c:v>
                </c:pt>
                <c:pt idx="7">
                  <c:v>0.56677483199852707</c:v>
                </c:pt>
                <c:pt idx="8">
                  <c:v>0.58694651569548006</c:v>
                </c:pt>
                <c:pt idx="9">
                  <c:v>0.60290665561999446</c:v>
                </c:pt>
              </c:numCache>
            </c:numRef>
          </c:val>
          <c:smooth val="0"/>
        </c:ser>
        <c:ser>
          <c:idx val="5"/>
          <c:order val="5"/>
          <c:tx>
            <c:strRef>
              <c:f>Sheet1!$Z$151</c:f>
              <c:strCache>
                <c:ptCount val="1"/>
                <c:pt idx="0">
                  <c:v>xalan</c:v>
                </c:pt>
              </c:strCache>
            </c:strRef>
          </c:tx>
          <c:spPr>
            <a:ln w="19050"/>
          </c:spPr>
          <c:val>
            <c:numRef>
              <c:f>Sheet1!$Z$152:$Z$161</c:f>
              <c:numCache>
                <c:formatCode>General</c:formatCode>
                <c:ptCount val="10"/>
                <c:pt idx="0">
                  <c:v>0.14697501448902053</c:v>
                </c:pt>
                <c:pt idx="1">
                  <c:v>0.26211443106446003</c:v>
                </c:pt>
                <c:pt idx="2">
                  <c:v>0.33831058020477817</c:v>
                </c:pt>
                <c:pt idx="3">
                  <c:v>0.38785498100328419</c:v>
                </c:pt>
                <c:pt idx="4">
                  <c:v>0.43388981904823232</c:v>
                </c:pt>
                <c:pt idx="5">
                  <c:v>0.46346351986605705</c:v>
                </c:pt>
                <c:pt idx="6">
                  <c:v>0.48577661150106255</c:v>
                </c:pt>
                <c:pt idx="7">
                  <c:v>0.50732500482967346</c:v>
                </c:pt>
                <c:pt idx="8">
                  <c:v>0.52332732307296026</c:v>
                </c:pt>
                <c:pt idx="9">
                  <c:v>0.53759900830703844</c:v>
                </c:pt>
              </c:numCache>
            </c:numRef>
          </c:val>
          <c:smooth val="0"/>
        </c:ser>
        <c:ser>
          <c:idx val="6"/>
          <c:order val="6"/>
          <c:tx>
            <c:strRef>
              <c:f>Sheet1!$AA$151</c:f>
              <c:strCache>
                <c:ptCount val="1"/>
                <c:pt idx="0">
                  <c:v>batik</c:v>
                </c:pt>
              </c:strCache>
            </c:strRef>
          </c:tx>
          <c:spPr>
            <a:ln w="19050"/>
          </c:spPr>
          <c:val>
            <c:numRef>
              <c:f>Sheet1!$AA$152:$AA$161</c:f>
              <c:numCache>
                <c:formatCode>General</c:formatCode>
                <c:ptCount val="10"/>
                <c:pt idx="0">
                  <c:v>0.12835106489954348</c:v>
                </c:pt>
                <c:pt idx="1">
                  <c:v>0.23733483498582145</c:v>
                </c:pt>
                <c:pt idx="2">
                  <c:v>0.32154133901816062</c:v>
                </c:pt>
                <c:pt idx="3">
                  <c:v>0.37306679001669246</c:v>
                </c:pt>
                <c:pt idx="4">
                  <c:v>0.41205612426174337</c:v>
                </c:pt>
                <c:pt idx="5">
                  <c:v>0.44121097547077476</c:v>
                </c:pt>
                <c:pt idx="6">
                  <c:v>0.46363520570627947</c:v>
                </c:pt>
                <c:pt idx="7">
                  <c:v>0.48591195221527261</c:v>
                </c:pt>
                <c:pt idx="8">
                  <c:v>0.50716972025018603</c:v>
                </c:pt>
                <c:pt idx="9">
                  <c:v>0.52398286507250169</c:v>
                </c:pt>
              </c:numCache>
            </c:numRef>
          </c:val>
          <c:smooth val="0"/>
        </c:ser>
        <c:ser>
          <c:idx val="7"/>
          <c:order val="7"/>
          <c:tx>
            <c:strRef>
              <c:f>Sheet1!$AB$151</c:f>
              <c:strCache>
                <c:ptCount val="1"/>
                <c:pt idx="0">
                  <c:v>AVERAGE</c:v>
                </c:pt>
              </c:strCache>
            </c:strRef>
          </c:tx>
          <c:spPr>
            <a:ln w="44450"/>
          </c:spPr>
          <c:val>
            <c:numRef>
              <c:f>Sheet1!$AB$152:$AB$161</c:f>
              <c:numCache>
                <c:formatCode>General</c:formatCode>
                <c:ptCount val="10"/>
                <c:pt idx="0">
                  <c:v>0.14877028883530036</c:v>
                </c:pt>
                <c:pt idx="1">
                  <c:v>0.27306389954475219</c:v>
                </c:pt>
                <c:pt idx="2">
                  <c:v>0.35766850607121536</c:v>
                </c:pt>
                <c:pt idx="3">
                  <c:v>0.4127956076802663</c:v>
                </c:pt>
                <c:pt idx="4">
                  <c:v>0.45468448244250242</c:v>
                </c:pt>
                <c:pt idx="5">
                  <c:v>0.48663565740164794</c:v>
                </c:pt>
                <c:pt idx="6">
                  <c:v>0.51157927971971784</c:v>
                </c:pt>
                <c:pt idx="7">
                  <c:v>0.5330054881856735</c:v>
                </c:pt>
                <c:pt idx="8">
                  <c:v>0.55156228625646186</c:v>
                </c:pt>
                <c:pt idx="9">
                  <c:v>0.56695935708466183</c:v>
                </c:pt>
              </c:numCache>
            </c:numRef>
          </c:val>
          <c:smooth val="0"/>
        </c:ser>
        <c:dLbls>
          <c:showLegendKey val="0"/>
          <c:showVal val="0"/>
          <c:showCatName val="0"/>
          <c:showSerName val="0"/>
          <c:showPercent val="0"/>
          <c:showBubbleSize val="0"/>
        </c:dLbls>
        <c:marker val="1"/>
        <c:smooth val="0"/>
        <c:axId val="121299712"/>
        <c:axId val="121301632"/>
      </c:lineChart>
      <c:catAx>
        <c:axId val="121299712"/>
        <c:scaling>
          <c:orientation val="minMax"/>
        </c:scaling>
        <c:delete val="0"/>
        <c:axPos val="b"/>
        <c:title>
          <c:tx>
            <c:rich>
              <a:bodyPr/>
              <a:lstStyle/>
              <a:p>
                <a:pPr>
                  <a:defRPr/>
                </a:pPr>
                <a:r>
                  <a:rPr lang="ja-JP" altLang="en-US" sz="1600"/>
                  <a:t>データの生成元の数</a:t>
                </a:r>
              </a:p>
            </c:rich>
          </c:tx>
          <c:layout/>
          <c:overlay val="0"/>
        </c:title>
        <c:majorTickMark val="out"/>
        <c:minorTickMark val="none"/>
        <c:tickLblPos val="nextTo"/>
        <c:txPr>
          <a:bodyPr/>
          <a:lstStyle/>
          <a:p>
            <a:pPr>
              <a:defRPr sz="1200"/>
            </a:pPr>
            <a:endParaRPr lang="ja-JP"/>
          </a:p>
        </c:txPr>
        <c:crossAx val="121301632"/>
        <c:crosses val="autoZero"/>
        <c:auto val="1"/>
        <c:lblAlgn val="ctr"/>
        <c:lblOffset val="100"/>
        <c:noMultiLvlLbl val="0"/>
      </c:catAx>
      <c:valAx>
        <c:axId val="121301632"/>
        <c:scaling>
          <c:orientation val="minMax"/>
          <c:max val="1"/>
        </c:scaling>
        <c:delete val="0"/>
        <c:axPos val="l"/>
        <c:majorGridlines/>
        <c:title>
          <c:tx>
            <c:rich>
              <a:bodyPr rot="0" vert="wordArtVertRtl"/>
              <a:lstStyle/>
              <a:p>
                <a:pPr>
                  <a:defRPr/>
                </a:pPr>
                <a:r>
                  <a:rPr lang="ja-JP" altLang="en-US" sz="1400"/>
                  <a:t>全スライスに占める割合</a:t>
                </a:r>
              </a:p>
            </c:rich>
          </c:tx>
          <c:layout/>
          <c:overlay val="0"/>
        </c:title>
        <c:numFmt formatCode="0%" sourceLinked="0"/>
        <c:majorTickMark val="out"/>
        <c:minorTickMark val="none"/>
        <c:tickLblPos val="nextTo"/>
        <c:txPr>
          <a:bodyPr/>
          <a:lstStyle/>
          <a:p>
            <a:pPr>
              <a:defRPr sz="1200"/>
            </a:pPr>
            <a:endParaRPr lang="ja-JP"/>
          </a:p>
        </c:txPr>
        <c:crossAx val="121299712"/>
        <c:crosses val="autoZero"/>
        <c:crossBetween val="between"/>
      </c:valAx>
    </c:plotArea>
    <c:legend>
      <c:legendPos val="r"/>
      <c:legendEntry>
        <c:idx val="7"/>
        <c:txPr>
          <a:bodyPr/>
          <a:lstStyle/>
          <a:p>
            <a:pPr>
              <a:defRPr sz="1400"/>
            </a:pPr>
            <a:endParaRPr lang="ja-JP"/>
          </a:p>
        </c:txPr>
      </c:legendEntry>
      <c:layout/>
      <c:overlay val="0"/>
      <c:txPr>
        <a:bodyPr/>
        <a:lstStyle/>
        <a:p>
          <a:pPr>
            <a:defRPr sz="1200"/>
          </a:pPr>
          <a:endParaRPr lang="ja-JP"/>
        </a:p>
      </c:txPr>
    </c:legend>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Sheet1!$C$201</c:f>
              <c:strCache>
                <c:ptCount val="1"/>
                <c:pt idx="0">
                  <c:v>tomcat</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Sheet1!$C$202:$C$221</c:f>
              <c:numCache>
                <c:formatCode>General</c:formatCode>
                <c:ptCount val="20"/>
                <c:pt idx="0">
                  <c:v>0.89579207920792081</c:v>
                </c:pt>
                <c:pt idx="1">
                  <c:v>0.10255775577557756</c:v>
                </c:pt>
                <c:pt idx="2">
                  <c:v>9.9009900990099011E-4</c:v>
                </c:pt>
                <c:pt idx="3">
                  <c:v>4.9504950495049506E-4</c:v>
                </c:pt>
                <c:pt idx="4">
                  <c:v>1.6501650165016502E-4</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numCache>
            </c:numRef>
          </c:val>
          <c:smooth val="0"/>
        </c:ser>
        <c:ser>
          <c:idx val="1"/>
          <c:order val="1"/>
          <c:tx>
            <c:strRef>
              <c:f>Sheet1!$D$201</c:f>
              <c:strCache>
                <c:ptCount val="1"/>
                <c:pt idx="0">
                  <c:v>luindex</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Sheet1!$D$202:$D$221</c:f>
              <c:numCache>
                <c:formatCode>General</c:formatCode>
                <c:ptCount val="20"/>
                <c:pt idx="0">
                  <c:v>0.73906767399999995</c:v>
                </c:pt>
                <c:pt idx="1">
                  <c:v>8.4911299999999997E-4</c:v>
                </c:pt>
                <c:pt idx="2">
                  <c:v>0</c:v>
                </c:pt>
                <c:pt idx="3">
                  <c:v>0</c:v>
                </c:pt>
                <c:pt idx="4">
                  <c:v>0</c:v>
                </c:pt>
                <c:pt idx="5">
                  <c:v>0</c:v>
                </c:pt>
                <c:pt idx="6">
                  <c:v>0</c:v>
                </c:pt>
                <c:pt idx="7">
                  <c:v>0</c:v>
                </c:pt>
                <c:pt idx="8">
                  <c:v>0</c:v>
                </c:pt>
                <c:pt idx="9">
                  <c:v>0.18837564700000001</c:v>
                </c:pt>
                <c:pt idx="10">
                  <c:v>4.4366137E-2</c:v>
                </c:pt>
                <c:pt idx="11">
                  <c:v>2.97189E-4</c:v>
                </c:pt>
                <c:pt idx="12">
                  <c:v>1.3882992E-2</c:v>
                </c:pt>
                <c:pt idx="13">
                  <c:v>1.0613910000000001E-3</c:v>
                </c:pt>
                <c:pt idx="14">
                  <c:v>4.5852080000000003E-3</c:v>
                </c:pt>
                <c:pt idx="15">
                  <c:v>3.3115390000000001E-3</c:v>
                </c:pt>
                <c:pt idx="16">
                  <c:v>4.1606519999999999E-3</c:v>
                </c:pt>
                <c:pt idx="17" formatCode="0.00E+00">
                  <c:v>4.2455600000000001E-5</c:v>
                </c:pt>
                <c:pt idx="18">
                  <c:v>0</c:v>
                </c:pt>
                <c:pt idx="19">
                  <c:v>0</c:v>
                </c:pt>
              </c:numCache>
            </c:numRef>
          </c:val>
          <c:smooth val="0"/>
        </c:ser>
        <c:ser>
          <c:idx val="2"/>
          <c:order val="2"/>
          <c:tx>
            <c:strRef>
              <c:f>Sheet1!$E$201</c:f>
              <c:strCache>
                <c:ptCount val="1"/>
                <c:pt idx="0">
                  <c:v>sunflow</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Sheet1!$E$202:$E$221</c:f>
              <c:numCache>
                <c:formatCode>General</c:formatCode>
                <c:ptCount val="20"/>
                <c:pt idx="0">
                  <c:v>0.73681658382834281</c:v>
                </c:pt>
                <c:pt idx="1">
                  <c:v>1.0001212268153715E-3</c:v>
                </c:pt>
                <c:pt idx="2">
                  <c:v>2.7276033458601041E-4</c:v>
                </c:pt>
                <c:pt idx="3">
                  <c:v>3.6368044611468058E-4</c:v>
                </c:pt>
                <c:pt idx="4">
                  <c:v>0</c:v>
                </c:pt>
                <c:pt idx="5">
                  <c:v>0</c:v>
                </c:pt>
                <c:pt idx="6">
                  <c:v>0</c:v>
                </c:pt>
                <c:pt idx="7">
                  <c:v>0</c:v>
                </c:pt>
                <c:pt idx="8">
                  <c:v>0</c:v>
                </c:pt>
                <c:pt idx="9">
                  <c:v>0</c:v>
                </c:pt>
                <c:pt idx="10">
                  <c:v>0</c:v>
                </c:pt>
                <c:pt idx="11">
                  <c:v>0</c:v>
                </c:pt>
                <c:pt idx="12">
                  <c:v>0</c:v>
                </c:pt>
                <c:pt idx="13">
                  <c:v>0</c:v>
                </c:pt>
                <c:pt idx="14">
                  <c:v>0</c:v>
                </c:pt>
                <c:pt idx="15">
                  <c:v>0</c:v>
                </c:pt>
                <c:pt idx="16">
                  <c:v>0.26036489271426838</c:v>
                </c:pt>
                <c:pt idx="17">
                  <c:v>3.3337374227179051E-4</c:v>
                </c:pt>
                <c:pt idx="18">
                  <c:v>9.0920111528670146E-5</c:v>
                </c:pt>
                <c:pt idx="19">
                  <c:v>0</c:v>
                </c:pt>
              </c:numCache>
            </c:numRef>
          </c:val>
          <c:smooth val="0"/>
        </c:ser>
        <c:ser>
          <c:idx val="3"/>
          <c:order val="3"/>
          <c:tx>
            <c:strRef>
              <c:f>Sheet1!$F$201</c:f>
              <c:strCache>
                <c:ptCount val="1"/>
                <c:pt idx="0">
                  <c:v>avrora</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Sheet1!$F$202:$F$221</c:f>
              <c:numCache>
                <c:formatCode>General</c:formatCode>
                <c:ptCount val="20"/>
                <c:pt idx="0">
                  <c:v>0.85098417068134891</c:v>
                </c:pt>
                <c:pt idx="1">
                  <c:v>9.9655884377150717E-3</c:v>
                </c:pt>
                <c:pt idx="2">
                  <c:v>0</c:v>
                </c:pt>
                <c:pt idx="3">
                  <c:v>1.5939435650378527E-2</c:v>
                </c:pt>
                <c:pt idx="4">
                  <c:v>0.10849277357192016</c:v>
                </c:pt>
                <c:pt idx="5">
                  <c:v>4.8726772195457676E-3</c:v>
                </c:pt>
                <c:pt idx="6">
                  <c:v>7.7081899518238132E-4</c:v>
                </c:pt>
                <c:pt idx="7">
                  <c:v>6.2491397109428765E-3</c:v>
                </c:pt>
                <c:pt idx="8">
                  <c:v>2.6703372333103923E-3</c:v>
                </c:pt>
                <c:pt idx="9">
                  <c:v>5.5058499655884376E-5</c:v>
                </c:pt>
                <c:pt idx="10">
                  <c:v>0</c:v>
                </c:pt>
                <c:pt idx="11">
                  <c:v>0</c:v>
                </c:pt>
                <c:pt idx="12">
                  <c:v>0</c:v>
                </c:pt>
                <c:pt idx="13">
                  <c:v>0</c:v>
                </c:pt>
                <c:pt idx="14">
                  <c:v>0</c:v>
                </c:pt>
                <c:pt idx="15">
                  <c:v>0</c:v>
                </c:pt>
                <c:pt idx="16">
                  <c:v>0</c:v>
                </c:pt>
                <c:pt idx="17">
                  <c:v>0</c:v>
                </c:pt>
                <c:pt idx="18">
                  <c:v>0</c:v>
                </c:pt>
                <c:pt idx="19">
                  <c:v>0</c:v>
                </c:pt>
              </c:numCache>
            </c:numRef>
          </c:val>
          <c:smooth val="0"/>
        </c:ser>
        <c:ser>
          <c:idx val="4"/>
          <c:order val="4"/>
          <c:tx>
            <c:strRef>
              <c:f>Sheet1!$G$201</c:f>
              <c:strCache>
                <c:ptCount val="1"/>
                <c:pt idx="0">
                  <c:v>pmd</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Sheet1!$G$202:$G$221</c:f>
              <c:numCache>
                <c:formatCode>General</c:formatCode>
                <c:ptCount val="20"/>
                <c:pt idx="0">
                  <c:v>0.8903617785142226</c:v>
                </c:pt>
                <c:pt idx="1">
                  <c:v>0</c:v>
                </c:pt>
                <c:pt idx="2">
                  <c:v>0</c:v>
                </c:pt>
                <c:pt idx="3">
                  <c:v>0</c:v>
                </c:pt>
                <c:pt idx="4">
                  <c:v>0</c:v>
                </c:pt>
                <c:pt idx="5">
                  <c:v>9.8142778238055783E-2</c:v>
                </c:pt>
                <c:pt idx="6">
                  <c:v>1.1495443247721624E-2</c:v>
                </c:pt>
                <c:pt idx="7">
                  <c:v>0</c:v>
                </c:pt>
                <c:pt idx="8">
                  <c:v>0</c:v>
                </c:pt>
                <c:pt idx="9">
                  <c:v>0</c:v>
                </c:pt>
                <c:pt idx="10">
                  <c:v>0</c:v>
                </c:pt>
                <c:pt idx="11">
                  <c:v>0</c:v>
                </c:pt>
                <c:pt idx="12">
                  <c:v>0</c:v>
                </c:pt>
                <c:pt idx="13">
                  <c:v>0</c:v>
                </c:pt>
                <c:pt idx="14">
                  <c:v>0</c:v>
                </c:pt>
                <c:pt idx="15">
                  <c:v>0</c:v>
                </c:pt>
                <c:pt idx="16">
                  <c:v>0</c:v>
                </c:pt>
                <c:pt idx="17">
                  <c:v>0</c:v>
                </c:pt>
                <c:pt idx="18">
                  <c:v>0</c:v>
                </c:pt>
                <c:pt idx="19">
                  <c:v>0</c:v>
                </c:pt>
              </c:numCache>
            </c:numRef>
          </c:val>
          <c:smooth val="0"/>
        </c:ser>
        <c:ser>
          <c:idx val="5"/>
          <c:order val="5"/>
          <c:tx>
            <c:strRef>
              <c:f>Sheet1!$H$201</c:f>
              <c:strCache>
                <c:ptCount val="1"/>
                <c:pt idx="0">
                  <c:v>xalan</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Sheet1!$H$202:$H$221</c:f>
              <c:numCache>
                <c:formatCode>General</c:formatCode>
                <c:ptCount val="20"/>
                <c:pt idx="0">
                  <c:v>0.84180404404662246</c:v>
                </c:pt>
                <c:pt idx="1">
                  <c:v>0</c:v>
                </c:pt>
                <c:pt idx="2">
                  <c:v>0</c:v>
                </c:pt>
                <c:pt idx="3">
                  <c:v>0</c:v>
                </c:pt>
                <c:pt idx="4">
                  <c:v>0</c:v>
                </c:pt>
                <c:pt idx="5">
                  <c:v>0</c:v>
                </c:pt>
                <c:pt idx="6">
                  <c:v>0</c:v>
                </c:pt>
                <c:pt idx="7">
                  <c:v>0.15621578981260867</c:v>
                </c:pt>
                <c:pt idx="8">
                  <c:v>1.9801661407688842E-3</c:v>
                </c:pt>
                <c:pt idx="9">
                  <c:v>0</c:v>
                </c:pt>
                <c:pt idx="10">
                  <c:v>0</c:v>
                </c:pt>
                <c:pt idx="11">
                  <c:v>0</c:v>
                </c:pt>
                <c:pt idx="12">
                  <c:v>0</c:v>
                </c:pt>
                <c:pt idx="13">
                  <c:v>0</c:v>
                </c:pt>
                <c:pt idx="14">
                  <c:v>0</c:v>
                </c:pt>
                <c:pt idx="15">
                  <c:v>0</c:v>
                </c:pt>
                <c:pt idx="16">
                  <c:v>0</c:v>
                </c:pt>
                <c:pt idx="17">
                  <c:v>0</c:v>
                </c:pt>
                <c:pt idx="18">
                  <c:v>0</c:v>
                </c:pt>
                <c:pt idx="19">
                  <c:v>0</c:v>
                </c:pt>
              </c:numCache>
            </c:numRef>
          </c:val>
          <c:smooth val="0"/>
        </c:ser>
        <c:ser>
          <c:idx val="6"/>
          <c:order val="6"/>
          <c:tx>
            <c:strRef>
              <c:f>Sheet1!$I$201</c:f>
              <c:strCache>
                <c:ptCount val="1"/>
                <c:pt idx="0">
                  <c:v>batik</c:v>
                </c:pt>
              </c:strCache>
            </c:strRef>
          </c:tx>
          <c:cat>
            <c:numRef>
              <c:f>Sheet1!$B$202:$B$221</c:f>
              <c:numCache>
                <c:formatCode>General</c:formatCode>
                <c:ptCount val="20"/>
                <c:pt idx="0">
                  <c:v>5.0000000000000001E-3</c:v>
                </c:pt>
                <c:pt idx="1">
                  <c:v>0.01</c:v>
                </c:pt>
                <c:pt idx="2">
                  <c:v>1.4999999999999999E-2</c:v>
                </c:pt>
                <c:pt idx="3">
                  <c:v>0.02</c:v>
                </c:pt>
                <c:pt idx="4">
                  <c:v>2.5000000000000001E-2</c:v>
                </c:pt>
                <c:pt idx="5">
                  <c:v>0.03</c:v>
                </c:pt>
                <c:pt idx="6">
                  <c:v>3.5000000000000003E-2</c:v>
                </c:pt>
                <c:pt idx="7">
                  <c:v>0.04</c:v>
                </c:pt>
                <c:pt idx="8">
                  <c:v>4.4999999999999998E-2</c:v>
                </c:pt>
                <c:pt idx="9">
                  <c:v>0.05</c:v>
                </c:pt>
                <c:pt idx="10">
                  <c:v>5.5E-2</c:v>
                </c:pt>
                <c:pt idx="11">
                  <c:v>0.06</c:v>
                </c:pt>
                <c:pt idx="12">
                  <c:v>6.5000000000000002E-2</c:v>
                </c:pt>
                <c:pt idx="13">
                  <c:v>7.0000000000000007E-2</c:v>
                </c:pt>
                <c:pt idx="14">
                  <c:v>7.4999999999999997E-2</c:v>
                </c:pt>
                <c:pt idx="15">
                  <c:v>0.08</c:v>
                </c:pt>
                <c:pt idx="16">
                  <c:v>8.5000000000000006E-2</c:v>
                </c:pt>
                <c:pt idx="17">
                  <c:v>0.09</c:v>
                </c:pt>
                <c:pt idx="18">
                  <c:v>9.5000000000000001E-2</c:v>
                </c:pt>
                <c:pt idx="19">
                  <c:v>0.1</c:v>
                </c:pt>
              </c:numCache>
            </c:numRef>
          </c:cat>
          <c:val>
            <c:numRef>
              <c:f>Sheet1!$I$202:$I$221</c:f>
              <c:numCache>
                <c:formatCode>0.00E+00</c:formatCode>
                <c:ptCount val="20"/>
                <c:pt idx="0" formatCode="General">
                  <c:v>0.81336604790539591</c:v>
                </c:pt>
                <c:pt idx="1">
                  <c:v>0</c:v>
                </c:pt>
                <c:pt idx="2" formatCode="General">
                  <c:v>0</c:v>
                </c:pt>
                <c:pt idx="3" formatCode="General">
                  <c:v>0</c:v>
                </c:pt>
                <c:pt idx="4" formatCode="General">
                  <c:v>0</c:v>
                </c:pt>
                <c:pt idx="5" formatCode="General">
                  <c:v>0</c:v>
                </c:pt>
                <c:pt idx="6" formatCode="General">
                  <c:v>0</c:v>
                </c:pt>
                <c:pt idx="7" formatCode="General">
                  <c:v>0</c:v>
                </c:pt>
                <c:pt idx="8" formatCode="General">
                  <c:v>0</c:v>
                </c:pt>
                <c:pt idx="9" formatCode="General">
                  <c:v>0</c:v>
                </c:pt>
                <c:pt idx="10" formatCode="General">
                  <c:v>0</c:v>
                </c:pt>
                <c:pt idx="11" formatCode="General">
                  <c:v>0.17954802941629963</c:v>
                </c:pt>
                <c:pt idx="12" formatCode="General">
                  <c:v>7.0792188725539492E-3</c:v>
                </c:pt>
                <c:pt idx="13" formatCode="General">
                  <c:v>0</c:v>
                </c:pt>
                <c:pt idx="14" formatCode="General">
                  <c:v>0</c:v>
                </c:pt>
                <c:pt idx="15" formatCode="General">
                  <c:v>0</c:v>
                </c:pt>
                <c:pt idx="16" formatCode="General">
                  <c:v>0</c:v>
                </c:pt>
                <c:pt idx="17" formatCode="General">
                  <c:v>0</c:v>
                </c:pt>
                <c:pt idx="18" formatCode="General">
                  <c:v>0</c:v>
                </c:pt>
                <c:pt idx="19" formatCode="General">
                  <c:v>0</c:v>
                </c:pt>
              </c:numCache>
            </c:numRef>
          </c:val>
          <c:smooth val="0"/>
        </c:ser>
        <c:dLbls>
          <c:showLegendKey val="0"/>
          <c:showVal val="0"/>
          <c:showCatName val="0"/>
          <c:showSerName val="0"/>
          <c:showPercent val="0"/>
          <c:showBubbleSize val="0"/>
        </c:dLbls>
        <c:marker val="1"/>
        <c:smooth val="0"/>
        <c:axId val="121673984"/>
        <c:axId val="121680256"/>
      </c:lineChart>
      <c:catAx>
        <c:axId val="121673984"/>
        <c:scaling>
          <c:orientation val="minMax"/>
        </c:scaling>
        <c:delete val="0"/>
        <c:axPos val="b"/>
        <c:title>
          <c:tx>
            <c:rich>
              <a:bodyPr/>
              <a:lstStyle/>
              <a:p>
                <a:pPr>
                  <a:defRPr/>
                </a:pPr>
                <a:r>
                  <a:rPr lang="ja-JP" altLang="en-US" sz="1600" dirty="0"/>
                  <a:t>全頂点数に</a:t>
                </a:r>
                <a:r>
                  <a:rPr lang="ja-JP" altLang="en-US" sz="1600" dirty="0" smtClean="0"/>
                  <a:t>占める</a:t>
                </a:r>
                <a:r>
                  <a:rPr lang="en-US" altLang="ja-JP" sz="1600" i="0" dirty="0" smtClean="0"/>
                  <a:t>Thin</a:t>
                </a:r>
                <a:r>
                  <a:rPr lang="en-US" altLang="ja-JP" sz="1600" i="0" baseline="0" dirty="0" smtClean="0"/>
                  <a:t> slice</a:t>
                </a:r>
                <a:r>
                  <a:rPr lang="ja-JP" altLang="en-US" sz="1600" dirty="0" smtClean="0"/>
                  <a:t>の頂点数の割合</a:t>
                </a:r>
                <a:endParaRPr lang="ja-JP" altLang="en-US" sz="1600" dirty="0"/>
              </a:p>
            </c:rich>
          </c:tx>
          <c:overlay val="0"/>
        </c:title>
        <c:numFmt formatCode="0.0%" sourceLinked="0"/>
        <c:majorTickMark val="out"/>
        <c:minorTickMark val="none"/>
        <c:tickLblPos val="nextTo"/>
        <c:txPr>
          <a:bodyPr/>
          <a:lstStyle/>
          <a:p>
            <a:pPr>
              <a:defRPr sz="1400"/>
            </a:pPr>
            <a:endParaRPr lang="ja-JP"/>
          </a:p>
        </c:txPr>
        <c:crossAx val="121680256"/>
        <c:crosses val="autoZero"/>
        <c:auto val="1"/>
        <c:lblAlgn val="ctr"/>
        <c:lblOffset val="100"/>
        <c:noMultiLvlLbl val="0"/>
      </c:catAx>
      <c:valAx>
        <c:axId val="121680256"/>
        <c:scaling>
          <c:orientation val="minMax"/>
        </c:scaling>
        <c:delete val="0"/>
        <c:axPos val="l"/>
        <c:majorGridlines/>
        <c:numFmt formatCode="0%" sourceLinked="0"/>
        <c:majorTickMark val="out"/>
        <c:minorTickMark val="none"/>
        <c:tickLblPos val="nextTo"/>
        <c:txPr>
          <a:bodyPr/>
          <a:lstStyle/>
          <a:p>
            <a:pPr>
              <a:defRPr sz="1400"/>
            </a:pPr>
            <a:endParaRPr lang="ja-JP"/>
          </a:p>
        </c:txPr>
        <c:crossAx val="121673984"/>
        <c:crosses val="autoZero"/>
        <c:crossBetween val="between"/>
      </c:valAx>
    </c:plotArea>
    <c:legend>
      <c:legendPos val="r"/>
      <c:overlay val="0"/>
      <c:txPr>
        <a:bodyPr/>
        <a:lstStyle/>
        <a:p>
          <a:pPr>
            <a:defRPr sz="1400"/>
          </a:pPr>
          <a:endParaRPr lang="ja-JP"/>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FF086BE2-BBDB-4811-AA5B-37922D44887B}" type="datetimeFigureOut">
              <a:rPr kumimoji="1" lang="ja-JP" altLang="en-US" smtClean="0"/>
              <a:t>2013/2/19</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A0037918-84B0-46B8-B2E3-C0DBA286BF75}" type="slidenum">
              <a:rPr kumimoji="1" lang="ja-JP" altLang="en-US" smtClean="0"/>
              <a:t>‹#›</a:t>
            </a:fld>
            <a:endParaRPr kumimoji="1" lang="ja-JP" altLang="en-US"/>
          </a:p>
        </p:txBody>
      </p:sp>
    </p:spTree>
    <p:extLst>
      <p:ext uri="{BB962C8B-B14F-4D97-AF65-F5344CB8AC3E}">
        <p14:creationId xmlns:p14="http://schemas.microsoft.com/office/powerpoint/2010/main" val="2755563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6DD5B68D-6342-4685-82C6-9683D505C327}" type="datetimeFigureOut">
              <a:rPr kumimoji="1" lang="ja-JP" altLang="en-US" smtClean="0"/>
              <a:t>2013/2/19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E441E0EE-5B6A-4C45-8178-CD0FC83B3D60}" type="slidenum">
              <a:rPr kumimoji="1" lang="ja-JP" altLang="en-US" smtClean="0"/>
              <a:t>‹#›</a:t>
            </a:fld>
            <a:endParaRPr kumimoji="1" lang="ja-JP" altLang="en-US"/>
          </a:p>
        </p:txBody>
      </p:sp>
    </p:spTree>
    <p:extLst>
      <p:ext uri="{BB962C8B-B14F-4D97-AF65-F5344CB8AC3E}">
        <p14:creationId xmlns:p14="http://schemas.microsoft.com/office/powerpoint/2010/main" val="17087103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baseline="0" dirty="0" smtClean="0"/>
              <a:t>それでは，プログラム理解における</a:t>
            </a:r>
            <a:r>
              <a:rPr kumimoji="1" lang="en-US" altLang="ja-JP" baseline="0" dirty="0" smtClean="0"/>
              <a:t>Thin slice</a:t>
            </a:r>
            <a:r>
              <a:rPr kumimoji="1" lang="ja-JP" altLang="en-US" baseline="0" dirty="0" smtClean="0"/>
              <a:t>の統計的調査による有用性評価というテーマで発表します．</a:t>
            </a:r>
            <a:endParaRPr kumimoji="1" lang="en-US" altLang="ja-JP" baseline="0" dirty="0" smtClean="0"/>
          </a:p>
          <a:p>
            <a:r>
              <a:rPr kumimoji="1" lang="ja-JP" altLang="en-US" baseline="0" dirty="0" smtClean="0"/>
              <a:t>井上研，秦野です．</a:t>
            </a:r>
            <a:endParaRPr kumimoji="1" lang="en-US" altLang="ja-JP" baseline="0" dirty="0" smtClean="0"/>
          </a:p>
          <a:p>
            <a:pPr marL="171450" indent="-171450">
              <a:buFont typeface="Arial" charset="0"/>
              <a:buChar char="•"/>
            </a:pP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9F363C46-43D1-49A0-8D6F-AF14F7B47DBE}" type="slidenum">
              <a:rPr lang="ja-JP" altLang="en-US" smtClean="0">
                <a:solidFill>
                  <a:prstClr val="black"/>
                </a:solidFill>
              </a:rPr>
              <a:pPr/>
              <a:t>1</a:t>
            </a:fld>
            <a:endParaRPr lang="ja-JP" alt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実験対象は，</a:t>
            </a:r>
            <a:r>
              <a:rPr kumimoji="1" lang="ja-JP" altLang="en-US" baseline="0" dirty="0" smtClean="0"/>
              <a:t>多数の</a:t>
            </a:r>
            <a:r>
              <a:rPr kumimoji="1" lang="en-US" altLang="ja-JP" baseline="0" dirty="0" smtClean="0"/>
              <a:t>Java</a:t>
            </a:r>
            <a:r>
              <a:rPr kumimoji="1" lang="ja-JP" altLang="en-US" baseline="0" dirty="0" smtClean="0"/>
              <a:t>プログラムが含まれている</a:t>
            </a:r>
            <a:r>
              <a:rPr kumimoji="1" lang="en-US" altLang="ja-JP" baseline="0" dirty="0" err="1" smtClean="0"/>
              <a:t>DaCapo</a:t>
            </a:r>
            <a:r>
              <a:rPr kumimoji="1" lang="en-US" altLang="ja-JP" baseline="0" dirty="0" smtClean="0"/>
              <a:t> benchmark</a:t>
            </a:r>
            <a:r>
              <a:rPr kumimoji="1" lang="ja-JP" altLang="en-US" baseline="0" dirty="0" smtClean="0"/>
              <a:t>です．今回対象とする各</a:t>
            </a:r>
            <a:r>
              <a:rPr kumimoji="1" lang="ja-JP" altLang="en-US" dirty="0" smtClean="0"/>
              <a:t>プログラムの規模は，この表のようになっています．このように，大規模プログラムの多くのスライシング基準について</a:t>
            </a:r>
            <a:r>
              <a:rPr kumimoji="1" lang="en-US" altLang="ja-JP" dirty="0" smtClean="0"/>
              <a:t>Thin slice</a:t>
            </a:r>
            <a:r>
              <a:rPr kumimoji="1" lang="ja-JP" altLang="en-US" dirty="0" smtClean="0"/>
              <a:t>を計算します．</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10</a:t>
            </a:fld>
            <a:endParaRPr kumimoji="1" lang="ja-JP" altLang="en-US"/>
          </a:p>
        </p:txBody>
      </p:sp>
    </p:spTree>
    <p:extLst>
      <p:ext uri="{BB962C8B-B14F-4D97-AF65-F5344CB8AC3E}">
        <p14:creationId xmlns:p14="http://schemas.microsoft.com/office/powerpoint/2010/main" val="1050587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本実験で計測する指標はこの</a:t>
            </a:r>
            <a:r>
              <a:rPr kumimoji="1" lang="en-US" altLang="ja-JP" dirty="0" smtClean="0"/>
              <a:t>3</a:t>
            </a:r>
            <a:r>
              <a:rPr kumimoji="1" lang="ja-JP" altLang="en-US" dirty="0" smtClean="0"/>
              <a:t>つです．</a:t>
            </a:r>
            <a:endParaRPr kumimoji="1" lang="en-US" altLang="ja-JP" dirty="0" smtClean="0"/>
          </a:p>
          <a:p>
            <a:r>
              <a:rPr kumimoji="1" lang="en-US" altLang="ja-JP" dirty="0" smtClean="0"/>
              <a:t>1</a:t>
            </a:r>
            <a:r>
              <a:rPr kumimoji="1" lang="ja-JP" altLang="en-US" dirty="0" smtClean="0"/>
              <a:t>つ目は，</a:t>
            </a:r>
            <a:r>
              <a:rPr kumimoji="1" lang="en-US" altLang="ja-JP" dirty="0" smtClean="0"/>
              <a:t>Thin slice</a:t>
            </a:r>
            <a:r>
              <a:rPr kumimoji="1" lang="ja-JP" altLang="en-US" dirty="0" smtClean="0"/>
              <a:t>に含まれる頂点数です．これは，</a:t>
            </a:r>
            <a:r>
              <a:rPr kumimoji="1" lang="en-US" altLang="ja-JP" dirty="0" smtClean="0"/>
              <a:t>Thin slice</a:t>
            </a:r>
            <a:r>
              <a:rPr kumimoji="1" lang="ja-JP" altLang="en-US" dirty="0" smtClean="0"/>
              <a:t>のサイズを計算するための指標です．</a:t>
            </a:r>
            <a:endParaRPr kumimoji="1" lang="en-US" altLang="ja-JP" dirty="0" smtClean="0"/>
          </a:p>
          <a:p>
            <a:r>
              <a:rPr kumimoji="1" lang="en-US" altLang="ja-JP" dirty="0" smtClean="0"/>
              <a:t>2</a:t>
            </a:r>
            <a:r>
              <a:rPr kumimoji="1" lang="ja-JP" altLang="en-US" dirty="0" smtClean="0"/>
              <a:t>つ目は，</a:t>
            </a:r>
            <a:r>
              <a:rPr kumimoji="1" lang="en-US" altLang="ja-JP" dirty="0" smtClean="0"/>
              <a:t>Thin slice</a:t>
            </a:r>
            <a:r>
              <a:rPr kumimoji="1" lang="ja-JP" altLang="en-US" dirty="0" smtClean="0"/>
              <a:t>のうち，データの生成元に相当する頂点数です．</a:t>
            </a:r>
            <a:endParaRPr kumimoji="1" lang="en-US" altLang="ja-JP" dirty="0" smtClean="0"/>
          </a:p>
          <a:p>
            <a:r>
              <a:rPr kumimoji="1" lang="en-US" altLang="ja-JP" dirty="0" smtClean="0"/>
              <a:t>3</a:t>
            </a:r>
            <a:r>
              <a:rPr kumimoji="1" lang="ja-JP" altLang="en-US" dirty="0" smtClean="0"/>
              <a:t>つ目は，</a:t>
            </a:r>
            <a:r>
              <a:rPr kumimoji="1" lang="en-US" altLang="ja-JP" dirty="0" smtClean="0"/>
              <a:t>Thin slice</a:t>
            </a:r>
            <a:r>
              <a:rPr kumimoji="1" lang="ja-JP" altLang="en-US" dirty="0" smtClean="0"/>
              <a:t>がまたがるメソッド数です．（この</a:t>
            </a:r>
            <a:r>
              <a:rPr kumimoji="1" lang="en-US" altLang="ja-JP" dirty="0" smtClean="0"/>
              <a:t>2</a:t>
            </a:r>
            <a:r>
              <a:rPr kumimoji="1" lang="ja-JP" altLang="en-US" dirty="0" err="1" smtClean="0"/>
              <a:t>つの</a:t>
            </a:r>
            <a:r>
              <a:rPr kumimoji="1" lang="ja-JP" altLang="en-US" dirty="0" smtClean="0"/>
              <a:t>指標はメソッド呼び出しにおける</a:t>
            </a:r>
            <a:r>
              <a:rPr kumimoji="1" lang="en-US" altLang="ja-JP" dirty="0" smtClean="0"/>
              <a:t>Thin slice</a:t>
            </a:r>
            <a:r>
              <a:rPr kumimoji="1" lang="ja-JP" altLang="en-US" dirty="0" smtClean="0"/>
              <a:t>のプログラム理解に対する効果を調査するための指標です．）</a:t>
            </a:r>
            <a:endParaRPr kumimoji="1" lang="en-US" altLang="ja-JP" dirty="0" smtClean="0"/>
          </a:p>
          <a:p>
            <a:r>
              <a:rPr kumimoji="1" lang="ja-JP" altLang="en-US" dirty="0" smtClean="0"/>
              <a:t>この２つの指標を計測するのは，先ほど紹介した</a:t>
            </a:r>
            <a:r>
              <a:rPr kumimoji="1" lang="en-US" altLang="ja-JP" dirty="0" smtClean="0"/>
              <a:t>Thin slice</a:t>
            </a:r>
            <a:r>
              <a:rPr kumimoji="1" lang="ja-JP" altLang="en-US" dirty="0" smtClean="0"/>
              <a:t>の効果が高い例のように，</a:t>
            </a:r>
            <a:r>
              <a:rPr kumimoji="1" lang="en-US" altLang="ja-JP" dirty="0" smtClean="0"/>
              <a:t>Thin slice</a:t>
            </a:r>
            <a:r>
              <a:rPr kumimoji="1" lang="ja-JP" altLang="en-US" dirty="0" smtClean="0"/>
              <a:t>は多くのメソッドにまたがる場合に効果が高いと考えられるためです．</a:t>
            </a:r>
            <a:endParaRPr kumimoji="1" lang="en-US" altLang="ja-JP" dirty="0" smtClean="0"/>
          </a:p>
          <a:p>
            <a:r>
              <a:rPr kumimoji="1" lang="ja-JP" altLang="en-US" dirty="0" smtClean="0"/>
              <a:t>また，</a:t>
            </a:r>
            <a:r>
              <a:rPr kumimoji="1" lang="en-US" altLang="ja-JP" dirty="0" smtClean="0"/>
              <a:t>Thin slice</a:t>
            </a:r>
            <a:r>
              <a:rPr kumimoji="1" lang="ja-JP" altLang="en-US" dirty="0" smtClean="0"/>
              <a:t>が多くのメソッドにまたがる場合にデータの生成元が少数に特定できれば，</a:t>
            </a:r>
            <a:r>
              <a:rPr kumimoji="1" lang="en-US" altLang="ja-JP" dirty="0" smtClean="0"/>
              <a:t>Thin</a:t>
            </a:r>
            <a:r>
              <a:rPr kumimoji="1" lang="en-US" altLang="ja-JP" baseline="0" dirty="0" smtClean="0"/>
              <a:t> slice</a:t>
            </a:r>
            <a:r>
              <a:rPr kumimoji="1" lang="ja-JP" altLang="en-US" baseline="0" dirty="0" smtClean="0"/>
              <a:t>はより効果が高いと考えられます．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11</a:t>
            </a:fld>
            <a:endParaRPr kumimoji="1" lang="ja-JP" altLang="en-US"/>
          </a:p>
        </p:txBody>
      </p:sp>
    </p:spTree>
    <p:extLst>
      <p:ext uri="{BB962C8B-B14F-4D97-AF65-F5344CB8AC3E}">
        <p14:creationId xmlns:p14="http://schemas.microsoft.com/office/powerpoint/2010/main" val="3072834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その実験の結果，</a:t>
            </a:r>
            <a:r>
              <a:rPr kumimoji="1" lang="en-US" altLang="ja-JP" dirty="0" smtClean="0"/>
              <a:t>Thin</a:t>
            </a:r>
            <a:r>
              <a:rPr kumimoji="1" lang="en-US" altLang="ja-JP" baseline="0" dirty="0" smtClean="0"/>
              <a:t> slice</a:t>
            </a:r>
            <a:r>
              <a:rPr kumimoji="1" lang="ja-JP" altLang="en-US" baseline="0" dirty="0" smtClean="0"/>
              <a:t>の頂点数の平均値は，全体の約</a:t>
            </a:r>
            <a:r>
              <a:rPr kumimoji="1" lang="en-US" altLang="ja-JP" baseline="0" dirty="0" smtClean="0"/>
              <a:t>1</a:t>
            </a:r>
            <a:r>
              <a:rPr kumimoji="1" lang="ja-JP" altLang="en-US" baseline="0" dirty="0" smtClean="0"/>
              <a:t>％であることが分かりました．</a:t>
            </a:r>
            <a:endParaRPr kumimoji="1" lang="en-US" altLang="ja-JP" baseline="0" dirty="0" smtClean="0"/>
          </a:p>
          <a:p>
            <a:r>
              <a:rPr kumimoji="1" lang="ja-JP" altLang="en-US" baseline="0" dirty="0" smtClean="0"/>
              <a:t>また，複数のメソッドにまたがる</a:t>
            </a:r>
            <a:r>
              <a:rPr kumimoji="1" lang="en-US" altLang="ja-JP" baseline="0" dirty="0" smtClean="0"/>
              <a:t>Thin slice</a:t>
            </a:r>
            <a:r>
              <a:rPr kumimoji="1" lang="ja-JP" altLang="en-US" baseline="0" dirty="0" smtClean="0"/>
              <a:t>が全スライスの約</a:t>
            </a:r>
            <a:r>
              <a:rPr kumimoji="1" lang="en-US" altLang="ja-JP" baseline="0" dirty="0" smtClean="0"/>
              <a:t>80</a:t>
            </a:r>
            <a:r>
              <a:rPr kumimoji="1" lang="ja-JP" altLang="en-US" baseline="0" dirty="0" smtClean="0"/>
              <a:t>％であることが分かりました．</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12</a:t>
            </a:fld>
            <a:endParaRPr kumimoji="1" lang="ja-JP" altLang="en-US"/>
          </a:p>
        </p:txBody>
      </p:sp>
    </p:spTree>
    <p:extLst>
      <p:ext uri="{BB962C8B-B14F-4D97-AF65-F5344CB8AC3E}">
        <p14:creationId xmlns:p14="http://schemas.microsoft.com/office/powerpoint/2010/main" val="39043577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さらに，データの生成元が</a:t>
            </a:r>
            <a:r>
              <a:rPr kumimoji="1" lang="en-US" altLang="ja-JP" dirty="0" smtClean="0"/>
              <a:t>6</a:t>
            </a:r>
            <a:r>
              <a:rPr kumimoji="1" lang="ja-JP" altLang="en-US" dirty="0" smtClean="0"/>
              <a:t>以下の</a:t>
            </a:r>
            <a:r>
              <a:rPr kumimoji="1" lang="en-US" altLang="ja-JP" dirty="0" smtClean="0"/>
              <a:t>Thin slice</a:t>
            </a:r>
            <a:r>
              <a:rPr kumimoji="1" lang="ja-JP" altLang="en-US" dirty="0" smtClean="0"/>
              <a:t>が全スライスの約</a:t>
            </a:r>
            <a:r>
              <a:rPr kumimoji="1" lang="en-US" altLang="ja-JP" dirty="0" smtClean="0"/>
              <a:t>50</a:t>
            </a:r>
            <a:r>
              <a:rPr kumimoji="1" lang="ja-JP" altLang="en-US" dirty="0" smtClean="0"/>
              <a:t>％を占めており，そのうち，</a:t>
            </a:r>
            <a:r>
              <a:rPr kumimoji="1" lang="en-US" altLang="ja-JP" dirty="0" smtClean="0"/>
              <a:t>Thin slice</a:t>
            </a:r>
            <a:r>
              <a:rPr kumimoji="1" lang="ja-JP" altLang="en-US" dirty="0" smtClean="0"/>
              <a:t>が複数のメソッドにまたがるものが全スライスの約</a:t>
            </a:r>
            <a:r>
              <a:rPr kumimoji="1" lang="en-US" altLang="ja-JP" dirty="0" smtClean="0"/>
              <a:t>30</a:t>
            </a:r>
            <a:r>
              <a:rPr kumimoji="1" lang="ja-JP" altLang="en-US" dirty="0" smtClean="0"/>
              <a:t>％であることが分かりました．</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14</a:t>
            </a:fld>
            <a:endParaRPr kumimoji="1" lang="ja-JP" altLang="en-US"/>
          </a:p>
        </p:txBody>
      </p:sp>
    </p:spTree>
    <p:extLst>
      <p:ext uri="{BB962C8B-B14F-4D97-AF65-F5344CB8AC3E}">
        <p14:creationId xmlns:p14="http://schemas.microsoft.com/office/powerpoint/2010/main" val="2463299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この結果から</a:t>
            </a:r>
            <a:r>
              <a:rPr kumimoji="1" lang="en-US" altLang="ja-JP" dirty="0" smtClean="0"/>
              <a:t>Thin slice</a:t>
            </a:r>
            <a:r>
              <a:rPr kumimoji="1" lang="ja-JP" altLang="en-US" dirty="0" smtClean="0"/>
              <a:t>について考えられることは，まず，</a:t>
            </a:r>
            <a:r>
              <a:rPr kumimoji="1" lang="en-US" altLang="ja-JP" dirty="0" smtClean="0"/>
              <a:t>Thin slice</a:t>
            </a:r>
            <a:r>
              <a:rPr kumimoji="1" lang="ja-JP" altLang="en-US" dirty="0" smtClean="0"/>
              <a:t>のサイズは平均的に十分小さくなるということです．</a:t>
            </a:r>
            <a:endParaRPr kumimoji="1" lang="en-US" altLang="ja-JP" dirty="0" smtClean="0"/>
          </a:p>
          <a:p>
            <a:r>
              <a:rPr kumimoji="1" lang="ja-JP" altLang="en-US" dirty="0" smtClean="0"/>
              <a:t>これは，通常のスライスの平均サイズが約</a:t>
            </a:r>
            <a:r>
              <a:rPr kumimoji="1" lang="en-US" altLang="ja-JP" dirty="0" smtClean="0"/>
              <a:t>30</a:t>
            </a:r>
            <a:r>
              <a:rPr kumimoji="1" lang="ja-JP" altLang="en-US" dirty="0" smtClean="0"/>
              <a:t>％であるのに対して，</a:t>
            </a:r>
            <a:r>
              <a:rPr kumimoji="1" lang="en-US" altLang="ja-JP" dirty="0" smtClean="0"/>
              <a:t>Thin slice</a:t>
            </a:r>
            <a:r>
              <a:rPr kumimoji="1" lang="ja-JP" altLang="en-US" dirty="0" smtClean="0"/>
              <a:t>の平均サイズは約</a:t>
            </a:r>
            <a:r>
              <a:rPr kumimoji="1" lang="en-US" altLang="ja-JP" dirty="0" smtClean="0"/>
              <a:t>1</a:t>
            </a:r>
            <a:r>
              <a:rPr kumimoji="1" lang="ja-JP" altLang="en-US" dirty="0" smtClean="0"/>
              <a:t>％であることから考えれます．</a:t>
            </a:r>
            <a:endParaRPr kumimoji="1" lang="en-US" altLang="ja-JP" dirty="0" smtClean="0"/>
          </a:p>
          <a:p>
            <a:r>
              <a:rPr kumimoji="1" lang="ja-JP" altLang="en-US" dirty="0" smtClean="0"/>
              <a:t>また，データを使用している場所のうち約</a:t>
            </a:r>
            <a:r>
              <a:rPr kumimoji="1" lang="en-US" altLang="ja-JP" dirty="0" smtClean="0"/>
              <a:t>30</a:t>
            </a:r>
            <a:r>
              <a:rPr kumimoji="1" lang="ja-JP" altLang="en-US" dirty="0" smtClean="0"/>
              <a:t>％で，メソッドの呼び出し関係をたどってデータの生成元を探す作業の簡略化が期待できます．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これは，</a:t>
            </a:r>
            <a:r>
              <a:rPr kumimoji="1" lang="ja-JP" altLang="en-US" baseline="0" dirty="0" smtClean="0"/>
              <a:t>約</a:t>
            </a:r>
            <a:r>
              <a:rPr kumimoji="1" lang="en-US" altLang="ja-JP" baseline="0" dirty="0" smtClean="0"/>
              <a:t>30</a:t>
            </a:r>
            <a:r>
              <a:rPr kumimoji="1" lang="ja-JP" altLang="en-US" baseline="0" dirty="0" smtClean="0"/>
              <a:t>％の</a:t>
            </a:r>
            <a:r>
              <a:rPr kumimoji="1" lang="en-US" altLang="ja-JP" baseline="0" dirty="0" smtClean="0"/>
              <a:t>Thin slice</a:t>
            </a:r>
            <a:r>
              <a:rPr kumimoji="1" lang="ja-JP" altLang="en-US" baseline="0" dirty="0" smtClean="0"/>
              <a:t>が複数のメソッドにまたがり，かつデータの生成元も少ないことから考えられます．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15</a:t>
            </a:fld>
            <a:endParaRPr kumimoji="1" lang="ja-JP" altLang="en-US"/>
          </a:p>
        </p:txBody>
      </p:sp>
    </p:spTree>
    <p:extLst>
      <p:ext uri="{BB962C8B-B14F-4D97-AF65-F5344CB8AC3E}">
        <p14:creationId xmlns:p14="http://schemas.microsoft.com/office/powerpoint/2010/main" val="26119251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a:t>
            </a:r>
            <a:r>
              <a:rPr kumimoji="1" lang="en-US" altLang="ja-JP" dirty="0" smtClean="0"/>
              <a:t>Thin slice</a:t>
            </a:r>
            <a:r>
              <a:rPr kumimoji="1" lang="ja-JP" altLang="en-US" dirty="0" smtClean="0"/>
              <a:t>に関する指標を計測し，プログラム理解における有用性を評価しました．</a:t>
            </a:r>
            <a:endParaRPr kumimoji="1" lang="en-US" altLang="ja-JP" dirty="0" smtClean="0"/>
          </a:p>
          <a:p>
            <a:r>
              <a:rPr kumimoji="1" lang="ja-JP" altLang="en-US" dirty="0" smtClean="0"/>
              <a:t>その結果，</a:t>
            </a:r>
            <a:r>
              <a:rPr kumimoji="1" lang="en-US" altLang="ja-JP" dirty="0" smtClean="0"/>
              <a:t>Thin</a:t>
            </a:r>
            <a:r>
              <a:rPr kumimoji="1" lang="en-US" altLang="ja-JP" baseline="0" dirty="0" smtClean="0"/>
              <a:t> slice</a:t>
            </a:r>
            <a:r>
              <a:rPr kumimoji="1" lang="ja-JP" altLang="en-US" baseline="0" dirty="0" smtClean="0"/>
              <a:t>のサイズは平均的に十分小さくなることを確認しました．</a:t>
            </a:r>
            <a:endParaRPr kumimoji="1" lang="en-US" altLang="ja-JP" baseline="0" dirty="0" smtClean="0"/>
          </a:p>
          <a:p>
            <a:r>
              <a:rPr kumimoji="1" lang="ja-JP" altLang="en-US" baseline="0" dirty="0" smtClean="0"/>
              <a:t>また，約</a:t>
            </a:r>
            <a:r>
              <a:rPr kumimoji="1" lang="en-US" altLang="ja-JP" baseline="0" dirty="0" smtClean="0"/>
              <a:t>30</a:t>
            </a:r>
            <a:r>
              <a:rPr kumimoji="1" lang="ja-JP" altLang="en-US" baseline="0" dirty="0" smtClean="0"/>
              <a:t>％の場面で，メソッドの呼び出し関係をたどってデータの生成元を調査する作業を簡略化でき，プログラム理解に利用することが期待できます．</a:t>
            </a:r>
            <a:endParaRPr kumimoji="1" lang="en-US" altLang="ja-JP" dirty="0" smtClean="0"/>
          </a:p>
          <a:p>
            <a:r>
              <a:rPr kumimoji="1" lang="ja-JP" altLang="en-US" dirty="0" smtClean="0"/>
              <a:t>今後の応用としては，</a:t>
            </a:r>
            <a:r>
              <a:rPr kumimoji="1" lang="en-US" altLang="ja-JP" dirty="0" smtClean="0"/>
              <a:t>Thin</a:t>
            </a:r>
            <a:r>
              <a:rPr kumimoji="1" lang="en-US" altLang="ja-JP" baseline="0" dirty="0" smtClean="0"/>
              <a:t> slice</a:t>
            </a:r>
            <a:r>
              <a:rPr kumimoji="1" lang="ja-JP" altLang="en-US" baseline="0" dirty="0" smtClean="0"/>
              <a:t>を利用したプログラム理解の支援ツールを作成し，ソフトウェア開発において実際に</a:t>
            </a:r>
            <a:r>
              <a:rPr kumimoji="1" lang="en-US" altLang="ja-JP" baseline="0" dirty="0" smtClean="0"/>
              <a:t>Thin slicing</a:t>
            </a:r>
            <a:r>
              <a:rPr kumimoji="1" lang="ja-JP" altLang="en-US" baseline="0" dirty="0" smtClean="0"/>
              <a:t>を利用することが考えられます．</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16</a:t>
            </a:fld>
            <a:endParaRPr kumimoji="1" lang="ja-JP" altLang="en-US"/>
          </a:p>
        </p:txBody>
      </p:sp>
    </p:spTree>
    <p:extLst>
      <p:ext uri="{BB962C8B-B14F-4D97-AF65-F5344CB8AC3E}">
        <p14:creationId xmlns:p14="http://schemas.microsoft.com/office/powerpoint/2010/main" val="2458325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文の数</a:t>
            </a:r>
            <a:r>
              <a:rPr kumimoji="1" lang="en-US" altLang="ja-JP" dirty="0" smtClean="0"/>
              <a:t>=</a:t>
            </a:r>
            <a:r>
              <a:rPr kumimoji="1" lang="ja-JP" altLang="en-US" dirty="0" smtClean="0"/>
              <a:t>頂点数でいいのか？</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18</a:t>
            </a:fld>
            <a:endParaRPr kumimoji="1" lang="ja-JP" altLang="en-US"/>
          </a:p>
        </p:txBody>
      </p:sp>
    </p:spTree>
    <p:extLst>
      <p:ext uri="{BB962C8B-B14F-4D97-AF65-F5344CB8AC3E}">
        <p14:creationId xmlns:p14="http://schemas.microsoft.com/office/powerpoint/2010/main" val="40445556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これらの依存関係を有向辺で表現したプログラム依存グラフというものがあります．このグラフはプログラムスライスを計算するために利用します．</a:t>
            </a:r>
            <a:endParaRPr kumimoji="1" lang="en-US" altLang="ja-JP" dirty="0" smtClean="0"/>
          </a:p>
          <a:p>
            <a:r>
              <a:rPr kumimoji="1" lang="ja-JP" altLang="en-US" dirty="0" smtClean="0"/>
              <a:t>この図は左のサンプルプログラムに対応するプログラム依存グラフです．この頂点はプログラムの（実行可能な）文を表しています．ひし形の頂点は制御文です．</a:t>
            </a:r>
            <a:endParaRPr kumimoji="1" lang="en-US" altLang="ja-JP" dirty="0" smtClean="0"/>
          </a:p>
          <a:p>
            <a:r>
              <a:rPr kumimoji="1" lang="ja-JP" altLang="en-US" dirty="0" smtClean="0"/>
              <a:t>データ依存関係を表す有向辺は赤，制御依存関係を表す有向辺は黒で表しています．</a:t>
            </a:r>
            <a:endParaRPr kumimoji="1" lang="en-US" altLang="ja-JP" dirty="0" smtClean="0"/>
          </a:p>
          <a:p>
            <a:r>
              <a:rPr kumimoji="1" lang="ja-JP" altLang="en-US" dirty="0" smtClean="0"/>
              <a:t>例えば，この頂点（</a:t>
            </a:r>
            <a:r>
              <a:rPr kumimoji="1" lang="en-US" altLang="ja-JP" dirty="0" smtClean="0"/>
              <a:t>sum = 0</a:t>
            </a:r>
            <a:r>
              <a:rPr kumimoji="1" lang="ja-JP" altLang="en-US" dirty="0" smtClean="0"/>
              <a:t>）で変数</a:t>
            </a:r>
            <a:r>
              <a:rPr kumimoji="1" lang="en-US" altLang="ja-JP" dirty="0" smtClean="0"/>
              <a:t>sum</a:t>
            </a:r>
            <a:r>
              <a:rPr kumimoji="1" lang="ja-JP" altLang="en-US" dirty="0" smtClean="0"/>
              <a:t>の値を定義して，この頂点（</a:t>
            </a:r>
            <a:r>
              <a:rPr kumimoji="1" lang="en-US" altLang="ja-JP" dirty="0" smtClean="0"/>
              <a:t>sum = sum + </a:t>
            </a:r>
            <a:r>
              <a:rPr kumimoji="1" lang="en-US" altLang="ja-JP" dirty="0" err="1" smtClean="0"/>
              <a:t>i</a:t>
            </a:r>
            <a:r>
              <a:rPr kumimoji="1" lang="ja-JP" altLang="en-US" dirty="0" smtClean="0"/>
              <a:t>）で変数</a:t>
            </a:r>
            <a:r>
              <a:rPr kumimoji="1" lang="en-US" altLang="ja-JP" dirty="0" smtClean="0"/>
              <a:t>sum</a:t>
            </a:r>
            <a:r>
              <a:rPr kumimoji="1" lang="ja-JP" altLang="en-US" dirty="0" smtClean="0"/>
              <a:t>の値を使用しています．そしてこの</a:t>
            </a:r>
            <a:r>
              <a:rPr kumimoji="1" lang="en-US" altLang="ja-JP" dirty="0" smtClean="0"/>
              <a:t>2</a:t>
            </a:r>
            <a:r>
              <a:rPr kumimoji="1" lang="ja-JP" altLang="en-US" dirty="0" err="1" smtClean="0"/>
              <a:t>つの</a:t>
            </a:r>
            <a:r>
              <a:rPr kumimoji="1" lang="ja-JP" altLang="en-US" dirty="0" smtClean="0"/>
              <a:t>文の間に変数</a:t>
            </a:r>
            <a:r>
              <a:rPr kumimoji="1" lang="en-US" altLang="ja-JP" dirty="0" smtClean="0"/>
              <a:t>sum</a:t>
            </a:r>
            <a:r>
              <a:rPr kumimoji="1" lang="ja-JP" altLang="en-US" dirty="0" smtClean="0"/>
              <a:t>の値を書き換えない経路が存在するので，</a:t>
            </a:r>
            <a:endParaRPr kumimoji="1" lang="en-US" altLang="ja-JP" dirty="0" smtClean="0"/>
          </a:p>
          <a:p>
            <a:r>
              <a:rPr kumimoji="1" lang="ja-JP" altLang="en-US" dirty="0" smtClean="0"/>
              <a:t>データ依存関係があることが分かります．なので，ここからここにデータ依存辺が引かれます．また，この頂点（</a:t>
            </a:r>
            <a:r>
              <a:rPr kumimoji="1" lang="en-US" altLang="ja-JP" dirty="0" err="1" smtClean="0"/>
              <a:t>i</a:t>
            </a:r>
            <a:r>
              <a:rPr kumimoji="1" lang="en-US" altLang="ja-JP" baseline="0" dirty="0" smtClean="0"/>
              <a:t> &lt;= 10</a:t>
            </a:r>
            <a:r>
              <a:rPr kumimoji="1" lang="ja-JP" altLang="en-US" baseline="0" dirty="0" smtClean="0"/>
              <a:t>）の結果によって実行されるかどうかが決定する文がこの</a:t>
            </a:r>
            <a:r>
              <a:rPr kumimoji="1" lang="en-US" altLang="ja-JP" baseline="0" dirty="0" smtClean="0"/>
              <a:t>2</a:t>
            </a:r>
            <a:r>
              <a:rPr kumimoji="1" lang="ja-JP" altLang="en-US" baseline="0" dirty="0" smtClean="0"/>
              <a:t>つなので，</a:t>
            </a:r>
            <a:endParaRPr kumimoji="1" lang="en-US" altLang="ja-JP" baseline="0" dirty="0" smtClean="0"/>
          </a:p>
          <a:p>
            <a:r>
              <a:rPr kumimoji="1" lang="ja-JP" altLang="en-US" dirty="0" smtClean="0"/>
              <a:t>このように制御依存辺を引きます．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19</a:t>
            </a:fld>
            <a:endParaRPr kumimoji="1" lang="ja-JP" altLang="en-US"/>
          </a:p>
        </p:txBody>
      </p:sp>
    </p:spTree>
    <p:extLst>
      <p:ext uri="{BB962C8B-B14F-4D97-AF65-F5344CB8AC3E}">
        <p14:creationId xmlns:p14="http://schemas.microsoft.com/office/powerpoint/2010/main" val="2591452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Thin slice</a:t>
            </a:r>
            <a:r>
              <a:rPr kumimoji="1" lang="ja-JP" altLang="en-US" dirty="0" smtClean="0"/>
              <a:t>の計算方法をこの例で説明します．右のプログラムに対応するプログラム依存グラフはこのようになります．この破線は，ポインタとして参照している変数のデータ依存辺（なんかいい言い方）</a:t>
            </a:r>
            <a:endParaRPr kumimoji="1" lang="en-US" altLang="ja-JP" dirty="0" smtClean="0"/>
          </a:p>
          <a:p>
            <a:r>
              <a:rPr kumimoji="1" lang="ja-JP" altLang="en-US" dirty="0" smtClean="0"/>
              <a:t>を表しています．このグラフを使って，</a:t>
            </a:r>
            <a:r>
              <a:rPr kumimoji="1" lang="en-US" altLang="ja-JP" dirty="0" smtClean="0"/>
              <a:t>11</a:t>
            </a:r>
            <a:r>
              <a:rPr kumimoji="1" lang="ja-JP" altLang="en-US" dirty="0" smtClean="0"/>
              <a:t>行目をスライシング基準とした後ろ向きスライスを計算する場合は，この頂点（</a:t>
            </a:r>
            <a:r>
              <a:rPr kumimoji="1" lang="en-US" altLang="ja-JP" dirty="0" smtClean="0"/>
              <a:t>v = </a:t>
            </a:r>
            <a:r>
              <a:rPr kumimoji="1" lang="en-US" altLang="ja-JP" dirty="0" err="1" smtClean="0"/>
              <a:t>z.f</a:t>
            </a:r>
            <a:r>
              <a:rPr kumimoji="1" lang="ja-JP" altLang="en-US" dirty="0" smtClean="0"/>
              <a:t>）からこの赤色の矢印（データ依存辺）のみをたどるので，結果は</a:t>
            </a:r>
            <a:endParaRPr kumimoji="1" lang="en-US" altLang="ja-JP" dirty="0" smtClean="0"/>
          </a:p>
          <a:p>
            <a:r>
              <a:rPr kumimoji="1" lang="en-US" altLang="ja-JP" dirty="0" smtClean="0"/>
              <a:t>7</a:t>
            </a:r>
            <a:r>
              <a:rPr kumimoji="1" lang="ja-JP" altLang="en-US" dirty="0" smtClean="0"/>
              <a:t>行目，</a:t>
            </a:r>
            <a:r>
              <a:rPr kumimoji="1" lang="en-US" altLang="ja-JP" dirty="0" smtClean="0"/>
              <a:t>9</a:t>
            </a:r>
            <a:r>
              <a:rPr kumimoji="1" lang="ja-JP" altLang="en-US" dirty="0" smtClean="0"/>
              <a:t>行目，</a:t>
            </a:r>
            <a:r>
              <a:rPr kumimoji="1" lang="en-US" altLang="ja-JP" dirty="0" smtClean="0"/>
              <a:t>11</a:t>
            </a:r>
            <a:r>
              <a:rPr kumimoji="1" lang="ja-JP" altLang="en-US" dirty="0" smtClean="0"/>
              <a:t>行目となります．ちなみに通常のスライスは，すべての辺をたどるので実行可能な文すべてになります．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20</a:t>
            </a:fld>
            <a:endParaRPr kumimoji="1" lang="ja-JP" altLang="en-US"/>
          </a:p>
        </p:txBody>
      </p:sp>
    </p:spTree>
    <p:extLst>
      <p:ext uri="{BB962C8B-B14F-4D97-AF65-F5344CB8AC3E}">
        <p14:creationId xmlns:p14="http://schemas.microsoft.com/office/powerpoint/2010/main" val="3042510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まず，本研究の背景について説明します．</a:t>
            </a:r>
            <a:endParaRPr kumimoji="1" lang="en-US" altLang="ja-JP" dirty="0" smtClean="0"/>
          </a:p>
          <a:p>
            <a:r>
              <a:rPr kumimoji="1" lang="ja-JP" altLang="en-US" dirty="0" smtClean="0"/>
              <a:t>ソフトウェアの保守作業において，開発者はプログラム理解に多くの時間を費やしていると言われています．</a:t>
            </a:r>
            <a:endParaRPr kumimoji="1" lang="en-US" altLang="ja-JP" dirty="0" smtClean="0"/>
          </a:p>
          <a:p>
            <a:r>
              <a:rPr kumimoji="1" lang="ja-JP" altLang="en-US" dirty="0" smtClean="0"/>
              <a:t>プログラム理解は，変数の値を調べたり，メソッドの呼び出し関係を調べたりすることが主な作業です．</a:t>
            </a:r>
            <a:endParaRPr kumimoji="1" lang="en-US" altLang="ja-JP" dirty="0" smtClean="0"/>
          </a:p>
          <a:p>
            <a:r>
              <a:rPr kumimoji="1" lang="ja-JP" altLang="en-US" dirty="0" smtClean="0"/>
              <a:t>このプログラム理解の時間を減らすための技術として，プログラムスライシングという手法が存在します．</a:t>
            </a:r>
            <a:endParaRPr kumimoji="1" lang="en-US" altLang="ja-JP" dirty="0" smtClean="0"/>
          </a:p>
          <a:p>
            <a:r>
              <a:rPr kumimoji="1" lang="ja-JP" altLang="en-US" dirty="0" smtClean="0"/>
              <a:t>このプログラムスライシングについて簡単に説明します．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2</a:t>
            </a:fld>
            <a:endParaRPr kumimoji="1" lang="ja-JP" altLang="en-US"/>
          </a:p>
        </p:txBody>
      </p:sp>
    </p:spTree>
    <p:extLst>
      <p:ext uri="{BB962C8B-B14F-4D97-AF65-F5344CB8AC3E}">
        <p14:creationId xmlns:p14="http://schemas.microsoft.com/office/powerpoint/2010/main" val="560680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プログラムスライシングは，プログラム内のある文に影響を与える可能性のあるすべての文を抽出する技術です．</a:t>
            </a:r>
            <a:endParaRPr kumimoji="1" lang="en-US" altLang="ja-JP" dirty="0" smtClean="0"/>
          </a:p>
          <a:p>
            <a:r>
              <a:rPr kumimoji="1" lang="ja-JP" altLang="en-US" dirty="0" smtClean="0"/>
              <a:t>例えば，このようなソースコードがある場合に，</a:t>
            </a:r>
            <a:r>
              <a:rPr kumimoji="1" lang="en-US" altLang="ja-JP" dirty="0" smtClean="0"/>
              <a:t>8</a:t>
            </a:r>
            <a:r>
              <a:rPr kumimoji="1" lang="ja-JP" altLang="en-US" dirty="0" smtClean="0"/>
              <a:t>行目の文</a:t>
            </a:r>
            <a:r>
              <a:rPr kumimoji="1" lang="en-US" altLang="ja-JP" dirty="0" smtClean="0"/>
              <a:t>print(</a:t>
            </a:r>
            <a:r>
              <a:rPr kumimoji="1" lang="en-US" altLang="ja-JP" dirty="0" err="1" smtClean="0"/>
              <a:t>i</a:t>
            </a:r>
            <a:r>
              <a:rPr kumimoji="1" lang="en-US" altLang="ja-JP" dirty="0" smtClean="0"/>
              <a:t>)</a:t>
            </a:r>
            <a:r>
              <a:rPr kumimoji="1" lang="ja-JP" altLang="en-US" dirty="0" smtClean="0"/>
              <a:t>の変数</a:t>
            </a:r>
            <a:r>
              <a:rPr kumimoji="1" lang="en-US" altLang="ja-JP" dirty="0" err="1" smtClean="0"/>
              <a:t>i</a:t>
            </a:r>
            <a:r>
              <a:rPr kumimoji="1" lang="ja-JP" altLang="en-US" dirty="0" smtClean="0"/>
              <a:t>の値に影響を与える可能性のある文を抽出すると，このようになります（アニメーション）．</a:t>
            </a:r>
            <a:endParaRPr kumimoji="1" lang="en-US" altLang="ja-JP" dirty="0" smtClean="0"/>
          </a:p>
          <a:p>
            <a:r>
              <a:rPr kumimoji="1" lang="ja-JP" altLang="en-US" dirty="0" smtClean="0"/>
              <a:t>この抽出された文の集合をプログラムスライスといいます．そして，この</a:t>
            </a:r>
            <a:r>
              <a:rPr kumimoji="1" lang="en-US" altLang="ja-JP" dirty="0" smtClean="0"/>
              <a:t>8</a:t>
            </a:r>
            <a:r>
              <a:rPr kumimoji="1" lang="ja-JP" altLang="en-US" dirty="0" smtClean="0"/>
              <a:t>行目の変数</a:t>
            </a:r>
            <a:r>
              <a:rPr kumimoji="1" lang="en-US" altLang="ja-JP" dirty="0" err="1" smtClean="0"/>
              <a:t>i</a:t>
            </a:r>
            <a:r>
              <a:rPr kumimoji="1" lang="ja-JP" altLang="en-US" dirty="0" smtClean="0"/>
              <a:t>のように，プログラムスライシングの基点となる文のことをスライシング基準といいます．</a:t>
            </a:r>
            <a:endParaRPr kumimoji="1" lang="en-US" altLang="ja-JP" dirty="0" smtClean="0"/>
          </a:p>
          <a:p>
            <a:r>
              <a:rPr kumimoji="1" lang="ja-JP" altLang="en-US" dirty="0" smtClean="0"/>
              <a:t>このように，例えば</a:t>
            </a:r>
            <a:r>
              <a:rPr kumimoji="1" lang="en-US" altLang="ja-JP" dirty="0" smtClean="0"/>
              <a:t>8</a:t>
            </a:r>
            <a:r>
              <a:rPr kumimoji="1" lang="ja-JP" altLang="en-US" dirty="0" smtClean="0"/>
              <a:t>行目で使用する変数</a:t>
            </a:r>
            <a:r>
              <a:rPr kumimoji="1" lang="en-US" altLang="ja-JP" dirty="0" err="1" smtClean="0"/>
              <a:t>i</a:t>
            </a:r>
            <a:r>
              <a:rPr kumimoji="1" lang="ja-JP" altLang="en-US" dirty="0" smtClean="0"/>
              <a:t>の値について調べたい場合にプログラムスライシングを利用すると，開発者が読む必要のあるコードを減らすことができます．</a:t>
            </a:r>
            <a:endParaRPr kumimoji="1" lang="en-US" altLang="ja-JP" dirty="0" smtClean="0"/>
          </a:p>
          <a:p>
            <a:r>
              <a:rPr kumimoji="1" lang="ja-JP" altLang="en-US" dirty="0" smtClean="0"/>
              <a:t>また，開発者の負担を減らすため，プログラムスライスはできるだけ少ないほうが良いことになります．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3</a:t>
            </a:fld>
            <a:endParaRPr kumimoji="1" lang="ja-JP" altLang="en-US"/>
          </a:p>
        </p:txBody>
      </p:sp>
    </p:spTree>
    <p:extLst>
      <p:ext uri="{BB962C8B-B14F-4D97-AF65-F5344CB8AC3E}">
        <p14:creationId xmlns:p14="http://schemas.microsoft.com/office/powerpoint/2010/main" val="2201814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このプログラムスライシングで，どのくらいの文が平均して抽出されるのかを調査した研究があります．</a:t>
            </a:r>
            <a:endParaRPr kumimoji="1" lang="en-US" altLang="ja-JP" dirty="0" smtClean="0"/>
          </a:p>
          <a:p>
            <a:r>
              <a:rPr kumimoji="1" lang="ja-JP" altLang="en-US" dirty="0" smtClean="0"/>
              <a:t>この研究では，プログラムスライスのサイズの平均値はプログラム内のすべての文の約３０％であることを示しています．</a:t>
            </a:r>
            <a:endParaRPr kumimoji="1" lang="en-US" altLang="ja-JP" dirty="0" smtClean="0"/>
          </a:p>
          <a:p>
            <a:r>
              <a:rPr kumimoji="1" lang="ja-JP" altLang="en-US" dirty="0" smtClean="0"/>
              <a:t>これは，例えば，</a:t>
            </a:r>
            <a:r>
              <a:rPr kumimoji="1" lang="en-US" altLang="ja-JP" dirty="0" smtClean="0"/>
              <a:t>100</a:t>
            </a:r>
            <a:r>
              <a:rPr kumimoji="1" lang="ja-JP" altLang="en-US" dirty="0" smtClean="0"/>
              <a:t>万行あるプログラムのある文について，プログラムスライシングを利用しても，平均で約３０万行は残ってしまうということです．</a:t>
            </a:r>
            <a:endParaRPr kumimoji="1" lang="en-US" altLang="ja-JP" dirty="0" smtClean="0"/>
          </a:p>
          <a:p>
            <a:r>
              <a:rPr kumimoji="1" lang="ja-JP" altLang="en-US" dirty="0" smtClean="0"/>
              <a:t>このように，大規模プログラムではスライスサイズが大きくなってしまうため，プログラム理解に有用であるとは言い難い状況となっています．そこで，</a:t>
            </a:r>
            <a:endParaRPr kumimoji="1" lang="en-US" altLang="ja-JP" dirty="0" smtClean="0"/>
          </a:p>
          <a:p>
            <a:endParaRPr kumimoji="1" lang="en-US" altLang="ja-JP" dirty="0" smtClean="0"/>
          </a:p>
          <a:p>
            <a:r>
              <a:rPr kumimoji="1" lang="en-US" altLang="ja-JP" dirty="0" smtClean="0"/>
              <a:t>--</a:t>
            </a:r>
            <a:r>
              <a:rPr kumimoji="1" lang="ja-JP" altLang="en-US" dirty="0" smtClean="0"/>
              <a:t>メモ</a:t>
            </a:r>
            <a:endParaRPr kumimoji="1" lang="en-US" altLang="ja-JP" dirty="0" smtClean="0"/>
          </a:p>
          <a:p>
            <a:r>
              <a:rPr kumimoji="1" lang="ja-JP" altLang="en-US" dirty="0" smtClean="0"/>
              <a:t>スライスサイズ</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4</a:t>
            </a:fld>
            <a:endParaRPr kumimoji="1" lang="ja-JP" altLang="en-US"/>
          </a:p>
        </p:txBody>
      </p:sp>
    </p:spTree>
    <p:extLst>
      <p:ext uri="{BB962C8B-B14F-4D97-AF65-F5344CB8AC3E}">
        <p14:creationId xmlns:p14="http://schemas.microsoft.com/office/powerpoint/2010/main" val="666245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この問題を解決するために，</a:t>
            </a:r>
            <a:r>
              <a:rPr kumimoji="1" lang="en-US" altLang="ja-JP" dirty="0" smtClean="0"/>
              <a:t>Thin slicing</a:t>
            </a:r>
            <a:r>
              <a:rPr kumimoji="1" lang="ja-JP" altLang="en-US" dirty="0" smtClean="0"/>
              <a:t>が提案されています．</a:t>
            </a:r>
            <a:endParaRPr kumimoji="1" lang="en-US" altLang="ja-JP" dirty="0" smtClean="0"/>
          </a:p>
          <a:p>
            <a:r>
              <a:rPr kumimoji="1" lang="en-US" altLang="ja-JP" dirty="0" smtClean="0"/>
              <a:t>Thin slicing</a:t>
            </a:r>
            <a:r>
              <a:rPr kumimoji="1" lang="ja-JP" altLang="en-US" dirty="0" smtClean="0"/>
              <a:t>は，ある文で使用しているデータについて，そのデータを生成した文のみを抽出するスライシング技術です．</a:t>
            </a:r>
            <a:endParaRPr kumimoji="1" lang="en-US" altLang="ja-JP" dirty="0" smtClean="0"/>
          </a:p>
          <a:p>
            <a:r>
              <a:rPr kumimoji="1" lang="ja-JP" altLang="en-US" dirty="0" smtClean="0"/>
              <a:t>データを生成した文とは，変数の値を計算したり，コピーしている文のことを指します．</a:t>
            </a:r>
            <a:endParaRPr kumimoji="1" lang="en-US" altLang="ja-JP" dirty="0" smtClean="0"/>
          </a:p>
          <a:p>
            <a:r>
              <a:rPr kumimoji="1" lang="en-US" altLang="ja-JP" dirty="0" smtClean="0"/>
              <a:t>Thin</a:t>
            </a:r>
            <a:r>
              <a:rPr kumimoji="1" lang="en-US" altLang="ja-JP" baseline="0" dirty="0" smtClean="0"/>
              <a:t> slicing</a:t>
            </a:r>
            <a:r>
              <a:rPr kumimoji="1" lang="ja-JP" altLang="en-US" baseline="0" dirty="0" smtClean="0"/>
              <a:t>は変数の値に注目して抽出される文を減らすため，プログラム理解に対する効果が期待できます．</a:t>
            </a:r>
            <a:endParaRPr kumimoji="1" lang="en-US" altLang="ja-JP" baseline="0" dirty="0" smtClean="0"/>
          </a:p>
          <a:p>
            <a:r>
              <a:rPr kumimoji="1" lang="ja-JP" altLang="en-US" baseline="0" dirty="0" smtClean="0"/>
              <a:t>実際に，</a:t>
            </a:r>
            <a:r>
              <a:rPr kumimoji="1" lang="en-US" altLang="ja-JP" baseline="0" dirty="0" smtClean="0"/>
              <a:t>Thin slicing</a:t>
            </a:r>
            <a:r>
              <a:rPr kumimoji="1" lang="ja-JP" altLang="en-US" baseline="0" dirty="0" smtClean="0"/>
              <a:t>を利用することによって，プログラム理解の時間が大きく減少した例が</a:t>
            </a:r>
            <a:r>
              <a:rPr kumimoji="1" lang="en-US" altLang="ja-JP" baseline="0" dirty="0" smtClean="0"/>
              <a:t>22</a:t>
            </a:r>
            <a:r>
              <a:rPr kumimoji="1" lang="ja-JP" altLang="en-US" baseline="0" dirty="0" smtClean="0"/>
              <a:t>個，提案元の論文にて示されています．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5</a:t>
            </a:fld>
            <a:endParaRPr kumimoji="1" lang="ja-JP" altLang="en-US"/>
          </a:p>
        </p:txBody>
      </p:sp>
    </p:spTree>
    <p:extLst>
      <p:ext uri="{BB962C8B-B14F-4D97-AF65-F5344CB8AC3E}">
        <p14:creationId xmlns:p14="http://schemas.microsoft.com/office/powerpoint/2010/main" val="1680996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Thin slicing</a:t>
            </a:r>
            <a:r>
              <a:rPr kumimoji="1" lang="ja-JP" altLang="en-US" dirty="0" smtClean="0"/>
              <a:t>の効果が高い例について説明します．この例の</a:t>
            </a:r>
            <a:r>
              <a:rPr kumimoji="1" lang="en-US" altLang="ja-JP" dirty="0" smtClean="0"/>
              <a:t>32</a:t>
            </a:r>
            <a:r>
              <a:rPr kumimoji="1" lang="ja-JP" altLang="en-US" dirty="0" smtClean="0"/>
              <a:t>行目で使用する変数</a:t>
            </a:r>
            <a:r>
              <a:rPr kumimoji="1" lang="en-US" altLang="ja-JP" dirty="0" smtClean="0"/>
              <a:t>id</a:t>
            </a:r>
            <a:r>
              <a:rPr kumimoji="1" lang="ja-JP" altLang="en-US" dirty="0" smtClean="0"/>
              <a:t>の値について調べたい場合に，ここを基準に，まず，通常のスライシングを利用すると</a:t>
            </a:r>
            <a:endParaRPr kumimoji="1" lang="en-US" altLang="ja-JP" dirty="0" smtClean="0"/>
          </a:p>
          <a:p>
            <a:r>
              <a:rPr kumimoji="1" lang="ja-JP" altLang="en-US" dirty="0" smtClean="0"/>
              <a:t>このようになります（フェードアウト）．このように，抽出される文が多いため，変数</a:t>
            </a:r>
            <a:r>
              <a:rPr kumimoji="1" lang="en-US" altLang="ja-JP" dirty="0" smtClean="0"/>
              <a:t>id</a:t>
            </a:r>
            <a:r>
              <a:rPr kumimoji="1" lang="ja-JP" altLang="en-US" dirty="0" smtClean="0"/>
              <a:t>の値が何なのかはすぐに分かりません．</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6</a:t>
            </a:fld>
            <a:endParaRPr kumimoji="1" lang="ja-JP" altLang="en-US"/>
          </a:p>
        </p:txBody>
      </p:sp>
    </p:spTree>
    <p:extLst>
      <p:ext uri="{BB962C8B-B14F-4D97-AF65-F5344CB8AC3E}">
        <p14:creationId xmlns:p14="http://schemas.microsoft.com/office/powerpoint/2010/main" val="844490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smtClean="0"/>
              <a:t>Thin slicing</a:t>
            </a:r>
            <a:r>
              <a:rPr kumimoji="1" lang="ja-JP" altLang="en-US" dirty="0" smtClean="0"/>
              <a:t>の場合は，この変数</a:t>
            </a:r>
            <a:r>
              <a:rPr kumimoji="1" lang="en-US" altLang="ja-JP" dirty="0" smtClean="0"/>
              <a:t>id</a:t>
            </a:r>
            <a:r>
              <a:rPr kumimoji="1" lang="ja-JP" altLang="en-US" dirty="0" smtClean="0"/>
              <a:t>の値を生成している文のみを抽出するので，抽出される文はこのようになります（フェードアウト）．</a:t>
            </a:r>
            <a:endParaRPr kumimoji="1" lang="en-US" altLang="ja-JP" dirty="0" smtClean="0"/>
          </a:p>
          <a:p>
            <a:r>
              <a:rPr kumimoji="1" lang="ja-JP" altLang="en-US" dirty="0" smtClean="0"/>
              <a:t>通常のスライシングの場合と比べて，抽出される文が大幅に減っていることが分かります．さらに，</a:t>
            </a:r>
            <a:r>
              <a:rPr kumimoji="1" lang="en-US" altLang="ja-JP" dirty="0" smtClean="0"/>
              <a:t>Thin slice</a:t>
            </a:r>
            <a:r>
              <a:rPr kumimoji="1" lang="ja-JP" altLang="en-US" dirty="0" smtClean="0"/>
              <a:t>の計算のようすをグラフで表すとこのようになります．</a:t>
            </a:r>
            <a:endParaRPr kumimoji="1" lang="en-US" altLang="ja-JP" dirty="0" smtClean="0"/>
          </a:p>
          <a:p>
            <a:r>
              <a:rPr kumimoji="1" lang="ja-JP" altLang="en-US" dirty="0" smtClean="0"/>
              <a:t>このグラフの頂点は，プログラムの各文に対応していて，この数字はその行番号を表しています．また，この有向辺はデータの流れを表していて，たとえばこの場合は，</a:t>
            </a:r>
            <a:r>
              <a:rPr kumimoji="1" lang="en-US" altLang="ja-JP" dirty="0" smtClean="0"/>
              <a:t>25</a:t>
            </a:r>
            <a:r>
              <a:rPr kumimoji="1" lang="ja-JP" altLang="en-US" dirty="0" smtClean="0"/>
              <a:t>行目の文から</a:t>
            </a:r>
            <a:r>
              <a:rPr kumimoji="1" lang="en-US" altLang="ja-JP" dirty="0" smtClean="0"/>
              <a:t>32</a:t>
            </a:r>
            <a:r>
              <a:rPr kumimoji="1" lang="ja-JP" altLang="en-US" dirty="0" smtClean="0"/>
              <a:t>行目の文にデータが渡されることを意味しています．</a:t>
            </a:r>
            <a:r>
              <a:rPr kumimoji="1" lang="en-US" altLang="ja-JP" dirty="0" smtClean="0"/>
              <a:t>Thin slice</a:t>
            </a:r>
            <a:r>
              <a:rPr kumimoji="1" lang="ja-JP" altLang="en-US" dirty="0" smtClean="0"/>
              <a:t>は，スライシング基準に相当する頂点から有向辺を後ろ向きに</a:t>
            </a:r>
            <a:endParaRPr kumimoji="1" lang="en-US" altLang="ja-JP" dirty="0" smtClean="0"/>
          </a:p>
          <a:p>
            <a:r>
              <a:rPr kumimoji="1" lang="ja-JP" altLang="en-US" dirty="0" smtClean="0"/>
              <a:t>たどることによって計算します．このとき，グラフをたどった先のこの部分だけを見れば，</a:t>
            </a:r>
            <a:endParaRPr kumimoji="1" lang="en-US" altLang="ja-JP" dirty="0" smtClean="0"/>
          </a:p>
          <a:p>
            <a:r>
              <a:rPr kumimoji="1" lang="en-US" altLang="ja-JP" dirty="0" smtClean="0"/>
              <a:t>32</a:t>
            </a:r>
            <a:r>
              <a:rPr kumimoji="1" lang="ja-JP" altLang="en-US" dirty="0" smtClean="0"/>
              <a:t>行目で使用する値が</a:t>
            </a:r>
            <a:r>
              <a:rPr kumimoji="1" lang="en-US" altLang="ja-JP" dirty="0" smtClean="0"/>
              <a:t>0</a:t>
            </a:r>
            <a:r>
              <a:rPr kumimoji="1" lang="ja-JP" altLang="en-US" dirty="0" smtClean="0"/>
              <a:t>あるいは</a:t>
            </a:r>
            <a:r>
              <a:rPr kumimoji="1" lang="en-US" altLang="ja-JP" dirty="0" smtClean="0"/>
              <a:t>1</a:t>
            </a:r>
            <a:r>
              <a:rPr kumimoji="1" lang="ja-JP" altLang="en-US" dirty="0" smtClean="0"/>
              <a:t>であるということが分かります．このように使用している変数の値に注目したい場合に，</a:t>
            </a:r>
            <a:r>
              <a:rPr kumimoji="1" lang="en-US" altLang="ja-JP" dirty="0" smtClean="0"/>
              <a:t>Thin slicing</a:t>
            </a:r>
            <a:r>
              <a:rPr kumimoji="1" lang="ja-JP" altLang="en-US" dirty="0" smtClean="0"/>
              <a:t>の効果は高いと考えられます．しかし，</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7</a:t>
            </a:fld>
            <a:endParaRPr kumimoji="1" lang="ja-JP" altLang="en-US"/>
          </a:p>
        </p:txBody>
      </p:sp>
    </p:spTree>
    <p:extLst>
      <p:ext uri="{BB962C8B-B14F-4D97-AF65-F5344CB8AC3E}">
        <p14:creationId xmlns:p14="http://schemas.microsoft.com/office/powerpoint/2010/main" val="844490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この同じサンプルの</a:t>
            </a:r>
            <a:r>
              <a:rPr kumimoji="1" lang="en-US" altLang="ja-JP" dirty="0" smtClean="0"/>
              <a:t>11</a:t>
            </a:r>
            <a:r>
              <a:rPr kumimoji="1" lang="ja-JP" altLang="en-US" dirty="0" smtClean="0"/>
              <a:t>行目の変数</a:t>
            </a:r>
            <a:r>
              <a:rPr kumimoji="1" lang="en-US" altLang="ja-JP" dirty="0" smtClean="0"/>
              <a:t>a</a:t>
            </a:r>
            <a:r>
              <a:rPr kumimoji="1" lang="ja-JP" altLang="en-US" dirty="0" smtClean="0"/>
              <a:t>の値を調べたい場合は，</a:t>
            </a:r>
            <a:r>
              <a:rPr kumimoji="1" lang="en-US" altLang="ja-JP" dirty="0" smtClean="0"/>
              <a:t>Thin slicing</a:t>
            </a:r>
            <a:r>
              <a:rPr kumimoji="1" lang="ja-JP" altLang="en-US" dirty="0" smtClean="0"/>
              <a:t>を利用しなくても，ソースコードを見れば</a:t>
            </a:r>
            <a:r>
              <a:rPr kumimoji="1" lang="en-US" altLang="ja-JP" dirty="0" smtClean="0"/>
              <a:t>4</a:t>
            </a:r>
            <a:r>
              <a:rPr kumimoji="1" lang="ja-JP" altLang="en-US" dirty="0" smtClean="0"/>
              <a:t>行目で生成した値を使用していることがすぐに分かるため，</a:t>
            </a:r>
            <a:r>
              <a:rPr kumimoji="1" lang="en-US" altLang="ja-JP" dirty="0" smtClean="0"/>
              <a:t>Thin slicing</a:t>
            </a:r>
            <a:r>
              <a:rPr kumimoji="1" lang="ja-JP" altLang="en-US" dirty="0" smtClean="0"/>
              <a:t>の効果は低いと考えられます．</a:t>
            </a:r>
            <a:endParaRPr kumimoji="1" lang="en-US" altLang="ja-JP" dirty="0" smtClean="0"/>
          </a:p>
          <a:p>
            <a:r>
              <a:rPr kumimoji="1" lang="ja-JP" altLang="en-US" dirty="0" smtClean="0"/>
              <a:t>このように，</a:t>
            </a:r>
            <a:r>
              <a:rPr kumimoji="1" lang="en-US" altLang="ja-JP" dirty="0" smtClean="0"/>
              <a:t>Thin slicing</a:t>
            </a:r>
            <a:r>
              <a:rPr kumimoji="1" lang="ja-JP" altLang="en-US" dirty="0" smtClean="0"/>
              <a:t>の効果が高い例と低い例が考えられますが，</a:t>
            </a:r>
            <a:r>
              <a:rPr kumimoji="1" lang="en-US" altLang="ja-JP" dirty="0" smtClean="0"/>
              <a:t>Thin</a:t>
            </a:r>
            <a:r>
              <a:rPr kumimoji="1" lang="en-US" altLang="ja-JP" baseline="0" dirty="0" smtClean="0"/>
              <a:t> slicing</a:t>
            </a:r>
            <a:r>
              <a:rPr kumimoji="1" lang="ja-JP" altLang="en-US" baseline="0" dirty="0" smtClean="0"/>
              <a:t>の提案元の論文では，効果が高い少数の例が紹介されているだけとなっています．そのため，</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8</a:t>
            </a:fld>
            <a:endParaRPr kumimoji="1" lang="ja-JP" altLang="en-US"/>
          </a:p>
        </p:txBody>
      </p:sp>
    </p:spTree>
    <p:extLst>
      <p:ext uri="{BB962C8B-B14F-4D97-AF65-F5344CB8AC3E}">
        <p14:creationId xmlns:p14="http://schemas.microsoft.com/office/powerpoint/2010/main" val="844490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本研究では，プログラム理解における</a:t>
            </a:r>
            <a:r>
              <a:rPr kumimoji="1" lang="en-US" altLang="ja-JP" dirty="0" smtClean="0"/>
              <a:t>Thin slicing</a:t>
            </a:r>
            <a:r>
              <a:rPr kumimoji="1" lang="ja-JP" altLang="en-US" dirty="0" smtClean="0"/>
              <a:t>の有用性を評価します．</a:t>
            </a:r>
            <a:endParaRPr kumimoji="1" lang="en-US" altLang="ja-JP" dirty="0" smtClean="0"/>
          </a:p>
          <a:p>
            <a:r>
              <a:rPr kumimoji="1" lang="ja-JP" altLang="en-US" dirty="0" smtClean="0"/>
              <a:t>有用性は，この</a:t>
            </a:r>
            <a:r>
              <a:rPr kumimoji="1" lang="en-US" altLang="ja-JP" dirty="0" smtClean="0"/>
              <a:t>2</a:t>
            </a:r>
            <a:r>
              <a:rPr kumimoji="1" lang="ja-JP" altLang="en-US" dirty="0" err="1" smtClean="0"/>
              <a:t>つの</a:t>
            </a:r>
            <a:r>
              <a:rPr kumimoji="1" lang="ja-JP" altLang="en-US" dirty="0" smtClean="0"/>
              <a:t>ことを調査することによって評価します．</a:t>
            </a:r>
            <a:endParaRPr kumimoji="1" lang="en-US" altLang="ja-JP" dirty="0" smtClean="0"/>
          </a:p>
          <a:p>
            <a:r>
              <a:rPr kumimoji="1" lang="en-US" altLang="ja-JP" dirty="0" smtClean="0"/>
              <a:t>1</a:t>
            </a:r>
            <a:r>
              <a:rPr kumimoji="1" lang="ja-JP" altLang="en-US" dirty="0" smtClean="0"/>
              <a:t>つ目は，</a:t>
            </a:r>
            <a:r>
              <a:rPr kumimoji="1" lang="en-US" altLang="ja-JP" dirty="0" smtClean="0"/>
              <a:t>Thin slice</a:t>
            </a:r>
            <a:r>
              <a:rPr kumimoji="1" lang="ja-JP" altLang="en-US" dirty="0" smtClean="0"/>
              <a:t>のサイズが平均的に十分小さくなるかどうかを調査します，（これは通常のスライスサイズの平均が全体の約</a:t>
            </a:r>
            <a:r>
              <a:rPr kumimoji="1" lang="en-US" altLang="ja-JP" dirty="0" smtClean="0"/>
              <a:t>30</a:t>
            </a:r>
            <a:r>
              <a:rPr kumimoji="1" lang="ja-JP" altLang="en-US" dirty="0" smtClean="0"/>
              <a:t>％であるのに対して，</a:t>
            </a:r>
            <a:r>
              <a:rPr kumimoji="1" lang="en-US" altLang="ja-JP" dirty="0" smtClean="0"/>
              <a:t>Thin slice</a:t>
            </a:r>
            <a:r>
              <a:rPr kumimoji="1" lang="ja-JP" altLang="en-US" dirty="0" smtClean="0"/>
              <a:t>の場合はどうなるのかを調査します．）</a:t>
            </a:r>
            <a:endParaRPr kumimoji="1" lang="en-US" altLang="ja-JP" dirty="0" smtClean="0"/>
          </a:p>
          <a:p>
            <a:r>
              <a:rPr kumimoji="1" lang="en-US" altLang="ja-JP" dirty="0" smtClean="0"/>
              <a:t>2</a:t>
            </a:r>
            <a:r>
              <a:rPr kumimoji="1" lang="ja-JP" altLang="en-US" dirty="0" smtClean="0"/>
              <a:t>つ目は，</a:t>
            </a:r>
            <a:r>
              <a:rPr kumimoji="1" lang="en-US" altLang="ja-JP" dirty="0" smtClean="0"/>
              <a:t>Thin slice</a:t>
            </a:r>
            <a:r>
              <a:rPr kumimoji="1" lang="ja-JP" altLang="en-US" dirty="0" smtClean="0"/>
              <a:t>はプログラム理解において，どれくらい効果の高いものであるかを調査します．</a:t>
            </a:r>
            <a:endParaRPr kumimoji="1" lang="en-US" altLang="ja-JP" dirty="0" smtClean="0"/>
          </a:p>
          <a:p>
            <a:r>
              <a:rPr kumimoji="1" lang="ja-JP" altLang="en-US" dirty="0" smtClean="0"/>
              <a:t>このような調査を行うために，</a:t>
            </a:r>
            <a:r>
              <a:rPr kumimoji="1" lang="en-US" altLang="ja-JP" dirty="0" smtClean="0"/>
              <a:t>Java</a:t>
            </a:r>
            <a:r>
              <a:rPr kumimoji="1" lang="ja-JP" altLang="en-US" dirty="0" smtClean="0"/>
              <a:t>プログラムを対象とした</a:t>
            </a:r>
            <a:r>
              <a:rPr kumimoji="1" lang="en-US" altLang="ja-JP" dirty="0" smtClean="0"/>
              <a:t>Thin slicing</a:t>
            </a:r>
            <a:r>
              <a:rPr kumimoji="1" lang="ja-JP" altLang="en-US" dirty="0" smtClean="0"/>
              <a:t>を実装し，</a:t>
            </a:r>
            <a:r>
              <a:rPr kumimoji="1" lang="en-US" altLang="ja-JP" dirty="0" smtClean="0"/>
              <a:t>7</a:t>
            </a:r>
            <a:r>
              <a:rPr kumimoji="1" lang="ja-JP" altLang="en-US" dirty="0" smtClean="0"/>
              <a:t>個のプログラムに適用します．そして，</a:t>
            </a:r>
            <a:r>
              <a:rPr kumimoji="1" lang="en-US" altLang="ja-JP" dirty="0" smtClean="0"/>
              <a:t>Thin slice</a:t>
            </a:r>
            <a:r>
              <a:rPr kumimoji="1" lang="ja-JP" altLang="en-US" dirty="0" smtClean="0"/>
              <a:t>に関する指標を計測します．</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9</a:t>
            </a:fld>
            <a:endParaRPr kumimoji="1" lang="ja-JP" altLang="en-US"/>
          </a:p>
        </p:txBody>
      </p:sp>
    </p:spTree>
    <p:extLst>
      <p:ext uri="{BB962C8B-B14F-4D97-AF65-F5344CB8AC3E}">
        <p14:creationId xmlns:p14="http://schemas.microsoft.com/office/powerpoint/2010/main" val="6490313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6398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76785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18786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solidFill>
                <a:srgbClr val="000000"/>
              </a:solidFill>
            </a:endParaRPr>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solidFill>
                <a:srgbClr val="000000"/>
              </a:solidFill>
            </a:endParaRPr>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ja-JP" altLang="en-US">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882391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4216785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882865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560924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2418006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439507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40337107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980254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2732030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488960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44809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8730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86910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04557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94681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7470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1022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1530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61057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a:solidFill>
                  <a:srgbClr val="000000"/>
                </a:solidFill>
              </a:rPr>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169416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solidFill>
                <a:srgbClr val="000000"/>
              </a:solidFill>
            </a:endParaRPr>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ja-JP" altLang="en-US">
              <a:solidFill>
                <a:srgbClr val="FFFFFF"/>
              </a:solidFill>
            </a:endParaRP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smtClean="0">
                <a:solidFill>
                  <a:srgbClr val="000000"/>
                </a:solidFill>
              </a:rPr>
              <a:t>Software Engineering Laboratory, Department of Computer Science, Graduate School of Information Science and Technology, Osaka University</a:t>
            </a:r>
            <a:endParaRPr lang="ja-JP" altLang="en-US">
              <a:solidFill>
                <a:srgbClr val="000000"/>
              </a:solidFill>
            </a:endParaRP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8657F4F-EEBE-40D0-AA0E-86B01611ED6E}" type="slidenum">
              <a:rPr lang="ja-JP" altLang="en-US" smtClean="0">
                <a:solidFill>
                  <a:srgbClr val="000000"/>
                </a:solidFill>
              </a:rPr>
              <a:pPr/>
              <a:t>‹#›</a:t>
            </a:fld>
            <a:endParaRPr lang="ja-JP" altLang="en-US">
              <a:solidFill>
                <a:srgbClr val="000000"/>
              </a:solidFill>
            </a:endParaRPr>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373600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844824"/>
            <a:ext cx="8856984" cy="1470025"/>
          </a:xfrm>
        </p:spPr>
        <p:txBody>
          <a:bodyPr lIns="0" rIns="0"/>
          <a:lstStyle/>
          <a:p>
            <a:r>
              <a:rPr lang="ja-JP" altLang="en-US" sz="3800" dirty="0"/>
              <a:t>プログラム理解における</a:t>
            </a:r>
            <a:r>
              <a:rPr lang="en-US" altLang="ja-JP" sz="3800" dirty="0"/>
              <a:t>Thin</a:t>
            </a:r>
            <a:r>
              <a:rPr lang="ja-JP" altLang="en-US" sz="3800" dirty="0"/>
              <a:t> </a:t>
            </a:r>
            <a:r>
              <a:rPr lang="en-US" altLang="ja-JP" sz="3800" dirty="0"/>
              <a:t>slice</a:t>
            </a:r>
            <a:r>
              <a:rPr lang="ja-JP" altLang="en-US" sz="3800" dirty="0" smtClean="0"/>
              <a:t>の</a:t>
            </a:r>
            <a:r>
              <a:rPr lang="en-US" altLang="ja-JP" sz="3800" dirty="0" smtClean="0"/>
              <a:t/>
            </a:r>
            <a:br>
              <a:rPr lang="en-US" altLang="ja-JP" sz="3800" dirty="0" smtClean="0"/>
            </a:br>
            <a:r>
              <a:rPr lang="ja-JP" altLang="en-US" sz="3800" dirty="0" smtClean="0"/>
              <a:t>統計的</a:t>
            </a:r>
            <a:r>
              <a:rPr lang="ja-JP" altLang="en-US" sz="3800" dirty="0"/>
              <a:t>調査による有用性評価</a:t>
            </a:r>
            <a:endParaRPr kumimoji="1" lang="ja-JP" altLang="en-US" sz="3800" dirty="0"/>
          </a:p>
        </p:txBody>
      </p:sp>
      <p:sp>
        <p:nvSpPr>
          <p:cNvPr id="3" name="サブタイトル 2"/>
          <p:cNvSpPr>
            <a:spLocks noGrp="1"/>
          </p:cNvSpPr>
          <p:nvPr>
            <p:ph type="subTitle" idx="1"/>
          </p:nvPr>
        </p:nvSpPr>
        <p:spPr>
          <a:xfrm>
            <a:off x="1331640" y="4077072"/>
            <a:ext cx="6400800" cy="1752600"/>
          </a:xfrm>
        </p:spPr>
        <p:txBody>
          <a:bodyPr/>
          <a:lstStyle/>
          <a:p>
            <a:pPr algn="r"/>
            <a:r>
              <a:rPr kumimoji="1" lang="ja-JP" altLang="en-US" sz="2400" dirty="0" smtClean="0"/>
              <a:t>井上研究室</a:t>
            </a:r>
            <a:endParaRPr kumimoji="1" lang="en-US" altLang="ja-JP" sz="2400" dirty="0" smtClean="0"/>
          </a:p>
          <a:p>
            <a:pPr algn="r"/>
            <a:r>
              <a:rPr lang="ja-JP" altLang="en-US" sz="2400" dirty="0" smtClean="0"/>
              <a:t>秦野 智臣</a:t>
            </a:r>
            <a:r>
              <a:rPr kumimoji="1" lang="ja-JP" altLang="en-US" sz="2400" dirty="0" smtClean="0"/>
              <a:t>　</a:t>
            </a:r>
            <a:endParaRPr kumimoji="1" lang="ja-JP" altLang="en-US" sz="2400" dirty="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a:solidFill>
                <a:srgbClr val="000000"/>
              </a:solidFill>
            </a:endParaRPr>
          </a:p>
        </p:txBody>
      </p:sp>
    </p:spTree>
    <p:extLst>
      <p:ext uri="{BB962C8B-B14F-4D97-AF65-F5344CB8AC3E}">
        <p14:creationId xmlns:p14="http://schemas.microsoft.com/office/powerpoint/2010/main" val="6466909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実験対象</a:t>
            </a:r>
            <a:endParaRPr kumimoji="1" lang="ja-JP" altLang="en-US" dirty="0"/>
          </a:p>
        </p:txBody>
      </p:sp>
      <p:sp>
        <p:nvSpPr>
          <p:cNvPr id="3" name="コンテンツ プレースホルダー 2"/>
          <p:cNvSpPr>
            <a:spLocks noGrp="1"/>
          </p:cNvSpPr>
          <p:nvPr>
            <p:ph idx="1"/>
          </p:nvPr>
        </p:nvSpPr>
        <p:spPr/>
        <p:txBody>
          <a:bodyPr/>
          <a:lstStyle/>
          <a:p>
            <a:r>
              <a:rPr lang="en-US" altLang="ja-JP" dirty="0" err="1" smtClean="0"/>
              <a:t>DaCapo</a:t>
            </a:r>
            <a:r>
              <a:rPr lang="en-US" altLang="ja-JP" dirty="0" smtClean="0"/>
              <a:t> benchmark</a:t>
            </a:r>
          </a:p>
          <a:p>
            <a:pPr lvl="1"/>
            <a:r>
              <a:rPr lang="ja-JP" altLang="en-US" dirty="0" smtClean="0"/>
              <a:t>多数の</a:t>
            </a:r>
            <a:r>
              <a:rPr lang="en-US" altLang="ja-JP" dirty="0" smtClean="0"/>
              <a:t>Java</a:t>
            </a:r>
            <a:r>
              <a:rPr lang="ja-JP" altLang="en-US" dirty="0" smtClean="0"/>
              <a:t>プログラムが含まれている</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619374254"/>
              </p:ext>
            </p:extLst>
          </p:nvPr>
        </p:nvGraphicFramePr>
        <p:xfrm>
          <a:off x="683568" y="2852936"/>
          <a:ext cx="7632850" cy="3293724"/>
        </p:xfrm>
        <a:graphic>
          <a:graphicData uri="http://schemas.openxmlformats.org/drawingml/2006/table">
            <a:tbl>
              <a:tblPr firstRow="1" bandRow="1">
                <a:tableStyleId>{93296810-A885-4BE3-A3E7-6D5BEEA58F35}</a:tableStyleId>
              </a:tblPr>
              <a:tblGrid>
                <a:gridCol w="1526570"/>
                <a:gridCol w="1526570"/>
                <a:gridCol w="1526570"/>
                <a:gridCol w="1526570"/>
                <a:gridCol w="1526570"/>
              </a:tblGrid>
              <a:tr h="438300">
                <a:tc>
                  <a:txBody>
                    <a:bodyPr/>
                    <a:lstStyle/>
                    <a:p>
                      <a:r>
                        <a:rPr kumimoji="1" lang="ja-JP" altLang="en-US" dirty="0" smtClean="0"/>
                        <a:t>プログラム名</a:t>
                      </a:r>
                      <a:endParaRPr kumimoji="1" lang="ja-JP" altLang="en-US" dirty="0"/>
                    </a:p>
                  </a:txBody>
                  <a:tcPr/>
                </a:tc>
                <a:tc>
                  <a:txBody>
                    <a:bodyPr/>
                    <a:lstStyle/>
                    <a:p>
                      <a:r>
                        <a:rPr kumimoji="1" lang="ja-JP" altLang="en-US" dirty="0" smtClean="0"/>
                        <a:t>クラス数</a:t>
                      </a:r>
                      <a:endParaRPr kumimoji="1" lang="ja-JP" altLang="en-US" dirty="0"/>
                    </a:p>
                  </a:txBody>
                  <a:tcPr/>
                </a:tc>
                <a:tc>
                  <a:txBody>
                    <a:bodyPr/>
                    <a:lstStyle/>
                    <a:p>
                      <a:r>
                        <a:rPr kumimoji="1" lang="ja-JP" altLang="en-US" dirty="0" smtClean="0"/>
                        <a:t>メソッド数</a:t>
                      </a:r>
                      <a:endParaRPr kumimoji="1" lang="en-US" altLang="ja-JP" dirty="0" smtClean="0"/>
                    </a:p>
                  </a:txBody>
                  <a:tcPr/>
                </a:tc>
                <a:tc>
                  <a:txBody>
                    <a:bodyPr/>
                    <a:lstStyle/>
                    <a:p>
                      <a:r>
                        <a:rPr kumimoji="1" lang="ja-JP" altLang="en-US" dirty="0" smtClean="0"/>
                        <a:t>頂点数</a:t>
                      </a:r>
                      <a:endParaRPr kumimoji="1" lang="en-US" altLang="ja-JP" dirty="0" smtClean="0"/>
                    </a:p>
                  </a:txBody>
                  <a:tcPr/>
                </a:tc>
                <a:tc>
                  <a:txBody>
                    <a:bodyPr/>
                    <a:lstStyle/>
                    <a:p>
                      <a:r>
                        <a:rPr kumimoji="1" lang="ja-JP" altLang="en-US" dirty="0" smtClean="0"/>
                        <a:t>スライシング基準数</a:t>
                      </a:r>
                      <a:endParaRPr kumimoji="1" lang="en-US" altLang="ja-JP" dirty="0" smtClean="0"/>
                    </a:p>
                  </a:txBody>
                  <a:tcPr/>
                </a:tc>
              </a:tr>
              <a:tr h="379092">
                <a:tc>
                  <a:txBody>
                    <a:bodyPr/>
                    <a:lstStyle/>
                    <a:p>
                      <a:r>
                        <a:rPr kumimoji="1" lang="en-US" altLang="ja-JP" dirty="0" smtClean="0"/>
                        <a:t>tomcat</a:t>
                      </a:r>
                      <a:endParaRPr kumimoji="1" lang="ja-JP" altLang="en-US" dirty="0"/>
                    </a:p>
                  </a:txBody>
                  <a:tcPr/>
                </a:tc>
                <a:tc>
                  <a:txBody>
                    <a:bodyPr/>
                    <a:lstStyle/>
                    <a:p>
                      <a:pPr algn="r"/>
                      <a:r>
                        <a:rPr kumimoji="1" lang="en-US" altLang="ja-JP" dirty="0" smtClean="0"/>
                        <a:t>261</a:t>
                      </a:r>
                      <a:endParaRPr kumimoji="1" lang="ja-JP" altLang="en-US" dirty="0"/>
                    </a:p>
                  </a:txBody>
                  <a:tcPr/>
                </a:tc>
                <a:tc>
                  <a:txBody>
                    <a:bodyPr/>
                    <a:lstStyle/>
                    <a:p>
                      <a:pPr algn="r"/>
                      <a:r>
                        <a:rPr kumimoji="1" lang="en-US" altLang="ja-JP" dirty="0" smtClean="0"/>
                        <a:t>2,389</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54,468</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12,120</a:t>
                      </a:r>
                      <a:endParaRPr kumimoji="1" lang="ja-JP" altLang="en-US" dirty="0"/>
                    </a:p>
                  </a:txBody>
                  <a:tcPr/>
                </a:tc>
              </a:tr>
              <a:tr h="379092">
                <a:tc>
                  <a:txBody>
                    <a:bodyPr/>
                    <a:lstStyle/>
                    <a:p>
                      <a:r>
                        <a:rPr kumimoji="1" lang="en-US" altLang="ja-JP" dirty="0" err="1" smtClean="0"/>
                        <a:t>luindex</a:t>
                      </a:r>
                      <a:endParaRPr kumimoji="1" lang="ja-JP" altLang="en-US" dirty="0"/>
                    </a:p>
                  </a:txBody>
                  <a:tcPr/>
                </a:tc>
                <a:tc>
                  <a:txBody>
                    <a:bodyPr/>
                    <a:lstStyle/>
                    <a:p>
                      <a:pPr algn="r"/>
                      <a:r>
                        <a:rPr kumimoji="1" lang="en-US" altLang="ja-JP" dirty="0" smtClean="0"/>
                        <a:t>560</a:t>
                      </a:r>
                      <a:endParaRPr kumimoji="1" lang="ja-JP" altLang="en-US" dirty="0"/>
                    </a:p>
                  </a:txBody>
                  <a:tcPr/>
                </a:tc>
                <a:tc>
                  <a:txBody>
                    <a:bodyPr/>
                    <a:lstStyle/>
                    <a:p>
                      <a:pPr algn="r"/>
                      <a:r>
                        <a:rPr kumimoji="1" lang="en-US" altLang="ja-JP" dirty="0" smtClean="0"/>
                        <a:t>4,180</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123,191</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23,554</a:t>
                      </a:r>
                      <a:endParaRPr kumimoji="1" lang="ja-JP" altLang="en-US" dirty="0"/>
                    </a:p>
                  </a:txBody>
                  <a:tcPr/>
                </a:tc>
              </a:tr>
              <a:tr h="379092">
                <a:tc>
                  <a:txBody>
                    <a:bodyPr/>
                    <a:lstStyle/>
                    <a:p>
                      <a:r>
                        <a:rPr kumimoji="1" lang="en-US" altLang="ja-JP" dirty="0" err="1" smtClean="0"/>
                        <a:t>sunflow</a:t>
                      </a:r>
                      <a:endParaRPr kumimoji="1" lang="ja-JP" altLang="en-US" dirty="0"/>
                    </a:p>
                  </a:txBody>
                  <a:tcPr/>
                </a:tc>
                <a:tc>
                  <a:txBody>
                    <a:bodyPr/>
                    <a:lstStyle/>
                    <a:p>
                      <a:pPr algn="r"/>
                      <a:r>
                        <a:rPr kumimoji="1" lang="en-US" altLang="ja-JP" dirty="0" smtClean="0"/>
                        <a:t>657</a:t>
                      </a:r>
                      <a:endParaRPr kumimoji="1" lang="ja-JP" altLang="en-US" dirty="0"/>
                    </a:p>
                  </a:txBody>
                  <a:tcPr/>
                </a:tc>
                <a:tc>
                  <a:txBody>
                    <a:bodyPr/>
                    <a:lstStyle/>
                    <a:p>
                      <a:pPr algn="r"/>
                      <a:r>
                        <a:rPr kumimoji="1" lang="en-US" altLang="ja-JP" dirty="0" smtClean="0"/>
                        <a:t>4,609</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190,526</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32,996</a:t>
                      </a:r>
                      <a:endParaRPr kumimoji="1" lang="ja-JP" altLang="en-US" dirty="0"/>
                    </a:p>
                  </a:txBody>
                  <a:tcPr/>
                </a:tc>
              </a:tr>
              <a:tr h="379092">
                <a:tc>
                  <a:txBody>
                    <a:bodyPr/>
                    <a:lstStyle/>
                    <a:p>
                      <a:r>
                        <a:rPr kumimoji="1" lang="en-US" altLang="ja-JP" dirty="0" err="1" smtClean="0"/>
                        <a:t>avrora</a:t>
                      </a:r>
                      <a:endParaRPr kumimoji="1" lang="ja-JP" altLang="en-US" dirty="0"/>
                    </a:p>
                  </a:txBody>
                  <a:tcPr/>
                </a:tc>
                <a:tc>
                  <a:txBody>
                    <a:bodyPr/>
                    <a:lstStyle/>
                    <a:p>
                      <a:pPr algn="r"/>
                      <a:r>
                        <a:rPr kumimoji="1" lang="en-US" altLang="ja-JP" dirty="0" smtClean="0"/>
                        <a:t>1,838</a:t>
                      </a:r>
                      <a:endParaRPr kumimoji="1" lang="ja-JP" altLang="en-US" dirty="0"/>
                    </a:p>
                  </a:txBody>
                  <a:tcPr/>
                </a:tc>
                <a:tc>
                  <a:txBody>
                    <a:bodyPr/>
                    <a:lstStyle/>
                    <a:p>
                      <a:pPr algn="r"/>
                      <a:r>
                        <a:rPr kumimoji="1" lang="en-US" altLang="ja-JP" dirty="0" smtClean="0"/>
                        <a:t>9,304</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211,343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36,325</a:t>
                      </a:r>
                      <a:endParaRPr kumimoji="1" lang="ja-JP" altLang="en-US" dirty="0"/>
                    </a:p>
                  </a:txBody>
                  <a:tcPr/>
                </a:tc>
              </a:tr>
              <a:tr h="379092">
                <a:tc>
                  <a:txBody>
                    <a:bodyPr/>
                    <a:lstStyle/>
                    <a:p>
                      <a:r>
                        <a:rPr kumimoji="1" lang="en-US" altLang="ja-JP" dirty="0" err="1" smtClean="0"/>
                        <a:t>pmd</a:t>
                      </a:r>
                      <a:endParaRPr kumimoji="1" lang="ja-JP" altLang="en-US" dirty="0"/>
                    </a:p>
                  </a:txBody>
                  <a:tcPr/>
                </a:tc>
                <a:tc>
                  <a:txBody>
                    <a:bodyPr/>
                    <a:lstStyle/>
                    <a:p>
                      <a:pPr algn="r"/>
                      <a:r>
                        <a:rPr kumimoji="1" lang="en-US" altLang="ja-JP" dirty="0" smtClean="0"/>
                        <a:t>2,369</a:t>
                      </a:r>
                      <a:endParaRPr kumimoji="1" lang="ja-JP" altLang="en-US" dirty="0"/>
                    </a:p>
                  </a:txBody>
                  <a:tcPr/>
                </a:tc>
                <a:tc>
                  <a:txBody>
                    <a:bodyPr/>
                    <a:lstStyle/>
                    <a:p>
                      <a:pPr algn="r"/>
                      <a:r>
                        <a:rPr kumimoji="1" lang="en-US" altLang="ja-JP" dirty="0" smtClean="0"/>
                        <a:t>16,439</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448,722</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86,904</a:t>
                      </a:r>
                      <a:endParaRPr kumimoji="1" lang="ja-JP" altLang="en-US" dirty="0"/>
                    </a:p>
                  </a:txBody>
                  <a:tcPr/>
                </a:tc>
              </a:tr>
              <a:tr h="379092">
                <a:tc>
                  <a:txBody>
                    <a:bodyPr/>
                    <a:lstStyle/>
                    <a:p>
                      <a:r>
                        <a:rPr kumimoji="1" lang="en-US" altLang="ja-JP" dirty="0" err="1" smtClean="0"/>
                        <a:t>xalan</a:t>
                      </a:r>
                      <a:endParaRPr kumimoji="1" lang="ja-JP" altLang="en-US" dirty="0"/>
                    </a:p>
                  </a:txBody>
                  <a:tcPr/>
                </a:tc>
                <a:tc>
                  <a:txBody>
                    <a:bodyPr/>
                    <a:lstStyle/>
                    <a:p>
                      <a:pPr algn="r"/>
                      <a:r>
                        <a:rPr kumimoji="1" lang="en-US" altLang="ja-JP" dirty="0" smtClean="0"/>
                        <a:t>2,805</a:t>
                      </a:r>
                      <a:endParaRPr kumimoji="1" lang="ja-JP" altLang="en-US" dirty="0"/>
                    </a:p>
                  </a:txBody>
                  <a:tcPr/>
                </a:tc>
                <a:tc>
                  <a:txBody>
                    <a:bodyPr/>
                    <a:lstStyle/>
                    <a:p>
                      <a:pPr algn="r"/>
                      <a:r>
                        <a:rPr kumimoji="1" lang="en-US" altLang="ja-JP" dirty="0" smtClean="0"/>
                        <a:t>22,377</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815,861</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124,232</a:t>
                      </a:r>
                      <a:endParaRPr kumimoji="1" lang="ja-JP" altLang="en-US" dirty="0"/>
                    </a:p>
                  </a:txBody>
                  <a:tcPr/>
                </a:tc>
              </a:tr>
              <a:tr h="379092">
                <a:tc>
                  <a:txBody>
                    <a:bodyPr/>
                    <a:lstStyle/>
                    <a:p>
                      <a:r>
                        <a:rPr kumimoji="1" lang="en-US" altLang="ja-JP" dirty="0" smtClean="0"/>
                        <a:t>batik</a:t>
                      </a:r>
                      <a:endParaRPr kumimoji="1" lang="ja-JP" altLang="en-US" dirty="0"/>
                    </a:p>
                  </a:txBody>
                  <a:tcPr/>
                </a:tc>
                <a:tc>
                  <a:txBody>
                    <a:bodyPr/>
                    <a:lstStyle/>
                    <a:p>
                      <a:pPr algn="r"/>
                      <a:r>
                        <a:rPr kumimoji="1" lang="en-US" altLang="ja-JP" dirty="0" smtClean="0"/>
                        <a:t>4,417</a:t>
                      </a:r>
                      <a:endParaRPr kumimoji="1" lang="ja-JP" altLang="en-US" dirty="0"/>
                    </a:p>
                  </a:txBody>
                  <a:tcPr/>
                </a:tc>
                <a:tc>
                  <a:txBody>
                    <a:bodyPr/>
                    <a:lstStyle/>
                    <a:p>
                      <a:pPr algn="r"/>
                      <a:r>
                        <a:rPr kumimoji="1" lang="en-US" altLang="ja-JP" dirty="0" smtClean="0"/>
                        <a:t>28,818</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968,470</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149,169</a:t>
                      </a:r>
                      <a:endParaRPr kumimoji="1" lang="ja-JP" altLang="en-US" dirty="0"/>
                    </a:p>
                  </a:txBody>
                  <a:tcPr/>
                </a:tc>
              </a:tr>
            </a:tbl>
          </a:graphicData>
        </a:graphic>
      </p:graphicFrame>
    </p:spTree>
    <p:extLst>
      <p:ext uri="{BB962C8B-B14F-4D97-AF65-F5344CB8AC3E}">
        <p14:creationId xmlns:p14="http://schemas.microsoft.com/office/powerpoint/2010/main" val="2113560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計測する指標</a:t>
            </a:r>
            <a:endParaRPr kumimoji="1" lang="ja-JP" altLang="en-US" dirty="0"/>
          </a:p>
        </p:txBody>
      </p:sp>
      <p:sp>
        <p:nvSpPr>
          <p:cNvPr id="3" name="コンテンツ プレースホルダー 2"/>
          <p:cNvSpPr>
            <a:spLocks noGrp="1"/>
          </p:cNvSpPr>
          <p:nvPr>
            <p:ph idx="1"/>
          </p:nvPr>
        </p:nvSpPr>
        <p:spPr>
          <a:xfrm>
            <a:off x="467544" y="1412776"/>
            <a:ext cx="8229600" cy="4525963"/>
          </a:xfrm>
        </p:spPr>
        <p:txBody>
          <a:bodyPr/>
          <a:lstStyle/>
          <a:p>
            <a:r>
              <a:rPr lang="en-US" altLang="ja-JP" dirty="0" smtClean="0"/>
              <a:t>Thin slice</a:t>
            </a:r>
            <a:r>
              <a:rPr lang="ja-JP" altLang="en-US" dirty="0" smtClean="0"/>
              <a:t>のサイズを計算するため</a:t>
            </a:r>
            <a:endParaRPr lang="en-US" altLang="ja-JP" dirty="0" smtClean="0"/>
          </a:p>
          <a:p>
            <a:pPr lvl="1"/>
            <a:r>
              <a:rPr lang="en-US" altLang="ja-JP" dirty="0" smtClean="0"/>
              <a:t>Thin slice</a:t>
            </a:r>
            <a:r>
              <a:rPr lang="ja-JP" altLang="en-US" dirty="0" smtClean="0"/>
              <a:t>の頂点数</a:t>
            </a:r>
            <a:endParaRPr lang="en-US" altLang="ja-JP" dirty="0" smtClean="0"/>
          </a:p>
          <a:p>
            <a:pPr lvl="2"/>
            <a:r>
              <a:rPr lang="ja-JP" altLang="en-US" dirty="0" smtClean="0"/>
              <a:t>値が小さい⇒抽出される文が少ない</a:t>
            </a:r>
            <a:endParaRPr lang="en-US" altLang="ja-JP" dirty="0" smtClean="0"/>
          </a:p>
          <a:p>
            <a:r>
              <a:rPr lang="en-US" altLang="ja-JP" dirty="0" smtClean="0"/>
              <a:t>Thin slice</a:t>
            </a:r>
            <a:r>
              <a:rPr lang="ja-JP" altLang="en-US" dirty="0" smtClean="0"/>
              <a:t>のプログラム理解に対する効果を調査するため</a:t>
            </a:r>
            <a:endParaRPr lang="en-US" altLang="ja-JP" dirty="0" smtClean="0"/>
          </a:p>
          <a:p>
            <a:pPr lvl="1"/>
            <a:r>
              <a:rPr lang="en-US" altLang="ja-JP" dirty="0" smtClean="0"/>
              <a:t>Thin </a:t>
            </a:r>
            <a:r>
              <a:rPr lang="en-US" altLang="ja-JP" dirty="0"/>
              <a:t>slice</a:t>
            </a:r>
            <a:r>
              <a:rPr lang="ja-JP" altLang="en-US" dirty="0" smtClean="0"/>
              <a:t>が</a:t>
            </a:r>
            <a:r>
              <a:rPr lang="ja-JP" altLang="en-US" dirty="0"/>
              <a:t>またがる</a:t>
            </a:r>
            <a:r>
              <a:rPr lang="ja-JP" altLang="en-US" dirty="0" smtClean="0"/>
              <a:t>メソッド数</a:t>
            </a:r>
            <a:endParaRPr lang="en-US" altLang="ja-JP" dirty="0" smtClean="0"/>
          </a:p>
          <a:p>
            <a:pPr lvl="2"/>
            <a:r>
              <a:rPr lang="ja-JP" altLang="en-US" dirty="0" smtClean="0"/>
              <a:t>値が大きい⇒データが多くのメソッドを経由する</a:t>
            </a:r>
            <a:endParaRPr lang="en-US" altLang="ja-JP" dirty="0" smtClean="0"/>
          </a:p>
          <a:p>
            <a:pPr lvl="1"/>
            <a:r>
              <a:rPr lang="en-US" altLang="ja-JP" sz="2700" dirty="0" smtClean="0"/>
              <a:t>Thin slice</a:t>
            </a:r>
            <a:r>
              <a:rPr lang="ja-JP" altLang="en-US" sz="2700" dirty="0" smtClean="0"/>
              <a:t>のうちデータ</a:t>
            </a:r>
            <a:r>
              <a:rPr lang="ja-JP" altLang="en-US" sz="2700" dirty="0"/>
              <a:t>の</a:t>
            </a:r>
            <a:r>
              <a:rPr lang="ja-JP" altLang="en-US" sz="2700" dirty="0" smtClean="0"/>
              <a:t>生成元に相当する頂点数</a:t>
            </a:r>
            <a:endParaRPr lang="en-US" altLang="ja-JP" sz="2700" dirty="0" smtClean="0"/>
          </a:p>
          <a:p>
            <a:pPr lvl="2"/>
            <a:r>
              <a:rPr lang="ja-JP" altLang="en-US" sz="2300" dirty="0" smtClean="0"/>
              <a:t>値が小さい⇒データの生成元の数が少ない</a:t>
            </a:r>
            <a:endParaRPr lang="en-US" altLang="ja-JP" sz="2300"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dirty="0">
              <a:solidFill>
                <a:srgbClr val="000000"/>
              </a:solidFill>
            </a:endParaRPr>
          </a:p>
        </p:txBody>
      </p:sp>
      <p:sp>
        <p:nvSpPr>
          <p:cNvPr id="6" name="テキスト ボックス 5"/>
          <p:cNvSpPr txBox="1"/>
          <p:nvPr/>
        </p:nvSpPr>
        <p:spPr>
          <a:xfrm>
            <a:off x="1609767" y="5838363"/>
            <a:ext cx="6345007" cy="830997"/>
          </a:xfrm>
          <a:prstGeom prst="rect">
            <a:avLst/>
          </a:prstGeom>
          <a:noFill/>
          <a:ln>
            <a:solidFill>
              <a:srgbClr val="FF0000"/>
            </a:solidFill>
          </a:ln>
        </p:spPr>
        <p:txBody>
          <a:bodyPr wrap="none" rtlCol="0">
            <a:spAutoFit/>
          </a:bodyPr>
          <a:lstStyle/>
          <a:p>
            <a:r>
              <a:rPr lang="ja-JP" altLang="en-US" sz="2400" dirty="0"/>
              <a:t>これらの指標</a:t>
            </a:r>
            <a:r>
              <a:rPr lang="ja-JP" altLang="en-US" sz="2400" dirty="0" smtClean="0"/>
              <a:t>を，データ</a:t>
            </a:r>
            <a:r>
              <a:rPr kumimoji="1" lang="ja-JP" altLang="en-US" sz="2400" dirty="0" smtClean="0"/>
              <a:t>を使用している</a:t>
            </a:r>
            <a:r>
              <a:rPr lang="ja-JP" altLang="en-US" sz="2400" dirty="0" smtClean="0"/>
              <a:t>すべての</a:t>
            </a:r>
            <a:endParaRPr lang="en-US" altLang="ja-JP" sz="2400" dirty="0" smtClean="0"/>
          </a:p>
          <a:p>
            <a:r>
              <a:rPr lang="ja-JP" altLang="en-US" sz="2400" dirty="0" smtClean="0"/>
              <a:t>頂点</a:t>
            </a:r>
            <a:r>
              <a:rPr lang="ja-JP" altLang="en-US" sz="2400" dirty="0"/>
              <a:t>を</a:t>
            </a:r>
            <a:r>
              <a:rPr kumimoji="1" lang="ja-JP" altLang="en-US" sz="2400" dirty="0" smtClean="0"/>
              <a:t>スライシング基準とし</a:t>
            </a:r>
            <a:r>
              <a:rPr lang="ja-JP" altLang="en-US" sz="2400" dirty="0"/>
              <a:t>て</a:t>
            </a:r>
            <a:r>
              <a:rPr kumimoji="1" lang="ja-JP" altLang="en-US" sz="2400" dirty="0" smtClean="0"/>
              <a:t>計測する</a:t>
            </a:r>
            <a:endParaRPr kumimoji="1" lang="ja-JP" altLang="en-US" sz="2400" dirty="0"/>
          </a:p>
        </p:txBody>
      </p:sp>
    </p:spTree>
    <p:extLst>
      <p:ext uri="{BB962C8B-B14F-4D97-AF65-F5344CB8AC3E}">
        <p14:creationId xmlns:p14="http://schemas.microsoft.com/office/powerpoint/2010/main" val="709192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(1/3)</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Thin slice</a:t>
            </a:r>
            <a:r>
              <a:rPr kumimoji="1" lang="ja-JP" altLang="en-US" dirty="0" smtClean="0"/>
              <a:t>の</a:t>
            </a:r>
            <a:r>
              <a:rPr lang="ja-JP" altLang="en-US" dirty="0"/>
              <a:t>頂点</a:t>
            </a:r>
            <a:r>
              <a:rPr kumimoji="1" lang="ja-JP" altLang="en-US" dirty="0" smtClean="0"/>
              <a:t>数の平均は，</a:t>
            </a:r>
            <a:r>
              <a:rPr lang="ja-JP" altLang="en-US" dirty="0"/>
              <a:t>プログラム</a:t>
            </a:r>
            <a:r>
              <a:rPr kumimoji="1" lang="ja-JP" altLang="en-US" dirty="0" smtClean="0"/>
              <a:t>全体の約</a:t>
            </a:r>
            <a:r>
              <a:rPr kumimoji="1" lang="en-US" altLang="ja-JP" dirty="0" smtClean="0"/>
              <a:t>1</a:t>
            </a:r>
            <a:r>
              <a:rPr kumimoji="1" lang="ja-JP" altLang="en-US" dirty="0" smtClean="0"/>
              <a:t>％</a:t>
            </a:r>
            <a:endParaRPr kumimoji="1" lang="en-US" altLang="ja-JP" dirty="0" smtClean="0"/>
          </a:p>
          <a:p>
            <a:r>
              <a:rPr lang="ja-JP" altLang="en-US" dirty="0" smtClean="0"/>
              <a:t>複数のメソッドに</a:t>
            </a:r>
            <a:r>
              <a:rPr lang="ja-JP" altLang="en-US" dirty="0"/>
              <a:t>またがる</a:t>
            </a:r>
            <a:r>
              <a:rPr lang="en-US" altLang="ja-JP" dirty="0" smtClean="0"/>
              <a:t>Thin slice</a:t>
            </a:r>
            <a:r>
              <a:rPr lang="ja-JP" altLang="en-US" dirty="0" smtClean="0"/>
              <a:t>が全スライスの約</a:t>
            </a:r>
            <a:r>
              <a:rPr lang="en-US" altLang="ja-JP" dirty="0" smtClean="0"/>
              <a:t>80</a:t>
            </a:r>
            <a:r>
              <a:rPr lang="ja-JP" altLang="en-US" dirty="0" smtClean="0"/>
              <a:t>％</a:t>
            </a:r>
            <a:endParaRPr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a:solidFill>
                <a:srgbClr val="000000"/>
              </a:solidFill>
            </a:endParaRPr>
          </a:p>
        </p:txBody>
      </p:sp>
      <p:graphicFrame>
        <p:nvGraphicFramePr>
          <p:cNvPr id="6" name="グラフ 5"/>
          <p:cNvGraphicFramePr>
            <a:graphicFrameLocks/>
          </p:cNvGraphicFramePr>
          <p:nvPr>
            <p:extLst>
              <p:ext uri="{D42A27DB-BD31-4B8C-83A1-F6EECF244321}">
                <p14:modId xmlns:p14="http://schemas.microsoft.com/office/powerpoint/2010/main" val="1457046948"/>
              </p:ext>
            </p:extLst>
          </p:nvPr>
        </p:nvGraphicFramePr>
        <p:xfrm>
          <a:off x="3347864" y="3284984"/>
          <a:ext cx="5796136" cy="3429000"/>
        </p:xfrm>
        <a:graphic>
          <a:graphicData uri="http://schemas.openxmlformats.org/drawingml/2006/chart">
            <c:chart xmlns:c="http://schemas.openxmlformats.org/drawingml/2006/chart" xmlns:r="http://schemas.openxmlformats.org/officeDocument/2006/relationships" r:id="rId3"/>
          </a:graphicData>
        </a:graphic>
      </p:graphicFrame>
      <p:sp>
        <p:nvSpPr>
          <p:cNvPr id="8" name="フリーフォーム 7"/>
          <p:cNvSpPr/>
          <p:nvPr/>
        </p:nvSpPr>
        <p:spPr>
          <a:xfrm>
            <a:off x="7740352" y="3429000"/>
            <a:ext cx="192935" cy="2527176"/>
          </a:xfrm>
          <a:custGeom>
            <a:avLst/>
            <a:gdLst>
              <a:gd name="connsiteX0" fmla="*/ 50060 w 192935"/>
              <a:gd name="connsiteY0" fmla="*/ 0 h 2371725"/>
              <a:gd name="connsiteX1" fmla="*/ 150072 w 192935"/>
              <a:gd name="connsiteY1" fmla="*/ 428625 h 2371725"/>
              <a:gd name="connsiteX2" fmla="*/ 14341 w 192935"/>
              <a:gd name="connsiteY2" fmla="*/ 807244 h 2371725"/>
              <a:gd name="connsiteX3" fmla="*/ 171504 w 192935"/>
              <a:gd name="connsiteY3" fmla="*/ 1307306 h 2371725"/>
              <a:gd name="connsiteX4" fmla="*/ 54 w 192935"/>
              <a:gd name="connsiteY4" fmla="*/ 1807369 h 2371725"/>
              <a:gd name="connsiteX5" fmla="*/ 192935 w 192935"/>
              <a:gd name="connsiteY5" fmla="*/ 2371725 h 2371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935" h="2371725">
                <a:moveTo>
                  <a:pt x="50060" y="0"/>
                </a:moveTo>
                <a:cubicBezTo>
                  <a:pt x="103042" y="147042"/>
                  <a:pt x="156025" y="294084"/>
                  <a:pt x="150072" y="428625"/>
                </a:cubicBezTo>
                <a:cubicBezTo>
                  <a:pt x="144119" y="563166"/>
                  <a:pt x="10769" y="660797"/>
                  <a:pt x="14341" y="807244"/>
                </a:cubicBezTo>
                <a:cubicBezTo>
                  <a:pt x="17913" y="953691"/>
                  <a:pt x="173885" y="1140619"/>
                  <a:pt x="171504" y="1307306"/>
                </a:cubicBezTo>
                <a:cubicBezTo>
                  <a:pt x="169123" y="1473993"/>
                  <a:pt x="-3518" y="1629966"/>
                  <a:pt x="54" y="1807369"/>
                </a:cubicBezTo>
                <a:cubicBezTo>
                  <a:pt x="3626" y="1984772"/>
                  <a:pt x="98280" y="2178248"/>
                  <a:pt x="192935" y="2371725"/>
                </a:cubicBezTo>
              </a:path>
            </a:pathLst>
          </a:custGeom>
          <a:noFill/>
          <a:ln>
            <a:solidFill>
              <a:schemeClr val="tx1"/>
            </a:solidFill>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8"/>
          <p:cNvSpPr/>
          <p:nvPr/>
        </p:nvSpPr>
        <p:spPr>
          <a:xfrm>
            <a:off x="7845252" y="3429000"/>
            <a:ext cx="192935" cy="2527176"/>
          </a:xfrm>
          <a:custGeom>
            <a:avLst/>
            <a:gdLst>
              <a:gd name="connsiteX0" fmla="*/ 50060 w 192935"/>
              <a:gd name="connsiteY0" fmla="*/ 0 h 2371725"/>
              <a:gd name="connsiteX1" fmla="*/ 150072 w 192935"/>
              <a:gd name="connsiteY1" fmla="*/ 428625 h 2371725"/>
              <a:gd name="connsiteX2" fmla="*/ 14341 w 192935"/>
              <a:gd name="connsiteY2" fmla="*/ 807244 h 2371725"/>
              <a:gd name="connsiteX3" fmla="*/ 171504 w 192935"/>
              <a:gd name="connsiteY3" fmla="*/ 1307306 h 2371725"/>
              <a:gd name="connsiteX4" fmla="*/ 54 w 192935"/>
              <a:gd name="connsiteY4" fmla="*/ 1807369 h 2371725"/>
              <a:gd name="connsiteX5" fmla="*/ 192935 w 192935"/>
              <a:gd name="connsiteY5" fmla="*/ 2371725 h 2371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935" h="2371725">
                <a:moveTo>
                  <a:pt x="50060" y="0"/>
                </a:moveTo>
                <a:cubicBezTo>
                  <a:pt x="103042" y="147042"/>
                  <a:pt x="156025" y="294084"/>
                  <a:pt x="150072" y="428625"/>
                </a:cubicBezTo>
                <a:cubicBezTo>
                  <a:pt x="144119" y="563166"/>
                  <a:pt x="10769" y="660797"/>
                  <a:pt x="14341" y="807244"/>
                </a:cubicBezTo>
                <a:cubicBezTo>
                  <a:pt x="17913" y="953691"/>
                  <a:pt x="173885" y="1140619"/>
                  <a:pt x="171504" y="1307306"/>
                </a:cubicBezTo>
                <a:cubicBezTo>
                  <a:pt x="169123" y="1473993"/>
                  <a:pt x="-3518" y="1629966"/>
                  <a:pt x="54" y="1807369"/>
                </a:cubicBezTo>
                <a:cubicBezTo>
                  <a:pt x="3626" y="1984772"/>
                  <a:pt x="98280" y="2178248"/>
                  <a:pt x="192935" y="2371725"/>
                </a:cubicBezTo>
              </a:path>
            </a:pathLst>
          </a:custGeom>
          <a:noFill/>
          <a:ln>
            <a:solidFill>
              <a:schemeClr val="tx1"/>
            </a:solidFill>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82427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グラフ 20"/>
          <p:cNvGraphicFramePr>
            <a:graphicFrameLocks/>
          </p:cNvGraphicFramePr>
          <p:nvPr>
            <p:extLst>
              <p:ext uri="{D42A27DB-BD31-4B8C-83A1-F6EECF244321}">
                <p14:modId xmlns:p14="http://schemas.microsoft.com/office/powerpoint/2010/main" val="2944544317"/>
              </p:ext>
            </p:extLst>
          </p:nvPr>
        </p:nvGraphicFramePr>
        <p:xfrm>
          <a:off x="3131840" y="3070373"/>
          <a:ext cx="5886800" cy="3597573"/>
        </p:xfrm>
        <a:graphic>
          <a:graphicData uri="http://schemas.openxmlformats.org/drawingml/2006/chart">
            <c:chart xmlns:c="http://schemas.openxmlformats.org/drawingml/2006/chart" xmlns:r="http://schemas.openxmlformats.org/officeDocument/2006/relationships" r:id="rId2"/>
          </a:graphicData>
        </a:graphic>
      </p:graphicFrame>
      <p:sp>
        <p:nvSpPr>
          <p:cNvPr id="2" name="タイトル 1"/>
          <p:cNvSpPr>
            <a:spLocks noGrp="1"/>
          </p:cNvSpPr>
          <p:nvPr>
            <p:ph type="title"/>
          </p:nvPr>
        </p:nvSpPr>
        <p:spPr/>
        <p:txBody>
          <a:bodyPr/>
          <a:lstStyle/>
          <a:p>
            <a:r>
              <a:rPr kumimoji="1" lang="ja-JP" altLang="en-US" dirty="0" smtClean="0"/>
              <a:t>実験結果</a:t>
            </a:r>
            <a:r>
              <a:rPr lang="en-US" altLang="ja-JP" dirty="0" smtClean="0"/>
              <a:t>(</a:t>
            </a:r>
            <a:r>
              <a:rPr kumimoji="1" lang="en-US" altLang="ja-JP" dirty="0" smtClean="0"/>
              <a:t>2/3)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13</a:t>
            </a:fld>
            <a:endParaRPr lang="en-US" altLang="ja-JP">
              <a:solidFill>
                <a:srgbClr val="000000"/>
              </a:solidFill>
            </a:endParaRPr>
          </a:p>
        </p:txBody>
      </p:sp>
      <p:graphicFrame>
        <p:nvGraphicFramePr>
          <p:cNvPr id="5" name="グラフ 4"/>
          <p:cNvGraphicFramePr>
            <a:graphicFrameLocks/>
          </p:cNvGraphicFramePr>
          <p:nvPr>
            <p:extLst>
              <p:ext uri="{D42A27DB-BD31-4B8C-83A1-F6EECF244321}">
                <p14:modId xmlns:p14="http://schemas.microsoft.com/office/powerpoint/2010/main" val="62593610"/>
              </p:ext>
            </p:extLst>
          </p:nvPr>
        </p:nvGraphicFramePr>
        <p:xfrm>
          <a:off x="35496" y="1484784"/>
          <a:ext cx="3816424" cy="2232248"/>
        </p:xfrm>
        <a:graphic>
          <a:graphicData uri="http://schemas.openxmlformats.org/drawingml/2006/chart">
            <c:chart xmlns:c="http://schemas.openxmlformats.org/drawingml/2006/chart" xmlns:r="http://schemas.openxmlformats.org/officeDocument/2006/relationships" r:id="rId3"/>
          </a:graphicData>
        </a:graphic>
      </p:graphicFrame>
      <p:sp>
        <p:nvSpPr>
          <p:cNvPr id="7" name="円/楕円 6"/>
          <p:cNvSpPr/>
          <p:nvPr/>
        </p:nvSpPr>
        <p:spPr>
          <a:xfrm>
            <a:off x="3707904" y="3717032"/>
            <a:ext cx="288032" cy="288032"/>
          </a:xfrm>
          <a:prstGeom prst="ellipse">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8020838" y="5301208"/>
            <a:ext cx="0" cy="57606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7582256" y="4869160"/>
            <a:ext cx="877163" cy="369332"/>
          </a:xfrm>
          <a:prstGeom prst="rect">
            <a:avLst/>
          </a:prstGeom>
          <a:solidFill>
            <a:schemeClr val="bg1"/>
          </a:solidFill>
        </p:spPr>
        <p:txBody>
          <a:bodyPr wrap="none" rtlCol="0">
            <a:spAutoFit/>
          </a:bodyPr>
          <a:lstStyle/>
          <a:p>
            <a:r>
              <a:rPr kumimoji="1" lang="ja-JP" altLang="en-US" dirty="0" smtClean="0"/>
              <a:t>最大値</a:t>
            </a:r>
            <a:endParaRPr kumimoji="1" lang="ja-JP" altLang="en-US" dirty="0"/>
          </a:p>
        </p:txBody>
      </p:sp>
      <p:sp>
        <p:nvSpPr>
          <p:cNvPr id="12" name="テキスト ボックス 11"/>
          <p:cNvSpPr txBox="1"/>
          <p:nvPr/>
        </p:nvSpPr>
        <p:spPr>
          <a:xfrm>
            <a:off x="3779912" y="1628800"/>
            <a:ext cx="5269391" cy="1323439"/>
          </a:xfrm>
          <a:prstGeom prst="rect">
            <a:avLst/>
          </a:prstGeom>
          <a:noFill/>
        </p:spPr>
        <p:txBody>
          <a:bodyPr wrap="none" rtlCol="0">
            <a:spAutoFit/>
          </a:bodyPr>
          <a:lstStyle/>
          <a:p>
            <a:r>
              <a:rPr lang="ja-JP" altLang="en-US" sz="2000" dirty="0" smtClean="0"/>
              <a:t>・データの生成元の数がその最大値手前である</a:t>
            </a:r>
            <a:endParaRPr lang="en-US" altLang="ja-JP" sz="2000" dirty="0" smtClean="0"/>
          </a:p>
          <a:p>
            <a:r>
              <a:rPr lang="en-US" altLang="ja-JP" sz="2000" dirty="0" smtClean="0"/>
              <a:t>Thin</a:t>
            </a:r>
            <a:r>
              <a:rPr lang="en-US" altLang="ja-JP" sz="2000" dirty="0"/>
              <a:t> </a:t>
            </a:r>
            <a:r>
              <a:rPr kumimoji="1" lang="en-US" altLang="ja-JP" sz="2000" dirty="0" smtClean="0"/>
              <a:t>slice</a:t>
            </a:r>
            <a:r>
              <a:rPr kumimoji="1" lang="ja-JP" altLang="en-US" sz="2000" dirty="0" smtClean="0"/>
              <a:t>が約</a:t>
            </a:r>
            <a:r>
              <a:rPr kumimoji="1" lang="en-US" altLang="ja-JP" sz="2000" dirty="0" smtClean="0"/>
              <a:t>10</a:t>
            </a:r>
            <a:r>
              <a:rPr kumimoji="1" lang="ja-JP" altLang="en-US" sz="2000" dirty="0" smtClean="0"/>
              <a:t>～</a:t>
            </a:r>
            <a:r>
              <a:rPr kumimoji="1" lang="en-US" altLang="ja-JP" sz="2000" dirty="0" smtClean="0"/>
              <a:t>20</a:t>
            </a:r>
            <a:r>
              <a:rPr kumimoji="1" lang="ja-JP" altLang="en-US" sz="2000" dirty="0" smtClean="0"/>
              <a:t>％</a:t>
            </a:r>
            <a:endParaRPr kumimoji="1" lang="en-US" altLang="ja-JP" sz="2000" dirty="0" smtClean="0"/>
          </a:p>
          <a:p>
            <a:r>
              <a:rPr lang="ja-JP" altLang="en-US" sz="2000" dirty="0" smtClean="0"/>
              <a:t>・残りの</a:t>
            </a:r>
            <a:r>
              <a:rPr lang="en-US" altLang="ja-JP" sz="2000" dirty="0" smtClean="0"/>
              <a:t>80</a:t>
            </a:r>
            <a:r>
              <a:rPr lang="ja-JP" altLang="en-US" sz="2000" dirty="0" smtClean="0"/>
              <a:t>％以上はデータの生成元の数が</a:t>
            </a:r>
            <a:endParaRPr lang="en-US" altLang="ja-JP" sz="2000" dirty="0" smtClean="0"/>
          </a:p>
          <a:p>
            <a:r>
              <a:rPr lang="ja-JP" altLang="en-US" sz="2000" dirty="0" smtClean="0"/>
              <a:t>少ない範囲に分布（</a:t>
            </a:r>
            <a:r>
              <a:rPr lang="ja-JP" altLang="en-US" sz="2000" dirty="0" smtClean="0">
                <a:solidFill>
                  <a:srgbClr val="FF0000"/>
                </a:solidFill>
              </a:rPr>
              <a:t>この範囲内に着目</a:t>
            </a:r>
            <a:r>
              <a:rPr lang="ja-JP" altLang="en-US" sz="2000" dirty="0" smtClean="0"/>
              <a:t>）</a:t>
            </a:r>
            <a:endParaRPr lang="en-US" altLang="ja-JP" sz="2000" dirty="0" smtClean="0"/>
          </a:p>
        </p:txBody>
      </p:sp>
      <p:sp>
        <p:nvSpPr>
          <p:cNvPr id="13" name="円/楕円 12"/>
          <p:cNvSpPr/>
          <p:nvPr/>
        </p:nvSpPr>
        <p:spPr>
          <a:xfrm>
            <a:off x="2843808" y="2708920"/>
            <a:ext cx="936104" cy="288032"/>
          </a:xfrm>
          <a:prstGeom prst="ellipse">
            <a:avLst/>
          </a:prstGeom>
          <a:noFill/>
          <a:ln>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p:cNvCxnSpPr>
            <a:stCxn id="13" idx="5"/>
          </p:cNvCxnSpPr>
          <p:nvPr/>
        </p:nvCxnSpPr>
        <p:spPr>
          <a:xfrm>
            <a:off x="3642823" y="2954771"/>
            <a:ext cx="929177" cy="546237"/>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68813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(3/3)</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全</a:t>
            </a:r>
            <a:r>
              <a:rPr kumimoji="1" lang="en-US" altLang="ja-JP" dirty="0" smtClean="0"/>
              <a:t>Thin slice</a:t>
            </a:r>
            <a:r>
              <a:rPr lang="ja-JP" altLang="en-US" dirty="0" smtClean="0"/>
              <a:t>の約半分</a:t>
            </a:r>
            <a:r>
              <a:rPr lang="ja-JP" altLang="en-US" dirty="0"/>
              <a:t>について</a:t>
            </a:r>
            <a:r>
              <a:rPr lang="ja-JP" altLang="en-US" dirty="0" smtClean="0"/>
              <a:t>，データの生成元の数が</a:t>
            </a:r>
            <a:r>
              <a:rPr lang="en-US" altLang="ja-JP" dirty="0" smtClean="0"/>
              <a:t>6</a:t>
            </a:r>
            <a:r>
              <a:rPr lang="ja-JP" altLang="en-US" dirty="0" smtClean="0"/>
              <a:t>以下</a:t>
            </a:r>
            <a:r>
              <a:rPr kumimoji="1" lang="ja-JP" altLang="en-US" dirty="0" smtClean="0"/>
              <a:t>である</a:t>
            </a:r>
            <a:endParaRPr kumimoji="1" lang="en-US" altLang="ja-JP" dirty="0" smtClean="0"/>
          </a:p>
          <a:p>
            <a:r>
              <a:rPr kumimoji="1" lang="ja-JP" altLang="en-US" dirty="0" smtClean="0"/>
              <a:t>その</a:t>
            </a:r>
            <a:r>
              <a:rPr lang="ja-JP" altLang="en-US" dirty="0" smtClean="0"/>
              <a:t>約半分の</a:t>
            </a:r>
            <a:r>
              <a:rPr lang="en-US" altLang="ja-JP" dirty="0" smtClean="0"/>
              <a:t>Thin slice</a:t>
            </a:r>
            <a:r>
              <a:rPr lang="ja-JP" altLang="en-US" dirty="0"/>
              <a:t>のうち</a:t>
            </a:r>
            <a:r>
              <a:rPr lang="ja-JP" altLang="en-US" dirty="0" smtClean="0"/>
              <a:t>，</a:t>
            </a:r>
            <a:r>
              <a:rPr kumimoji="1" lang="ja-JP" altLang="en-US" dirty="0" smtClean="0"/>
              <a:t>複数のメソッドにまたがるもの</a:t>
            </a:r>
            <a:r>
              <a:rPr lang="ja-JP" altLang="en-US" dirty="0" smtClean="0"/>
              <a:t>が約</a:t>
            </a:r>
            <a:r>
              <a:rPr lang="en-US" altLang="ja-JP" dirty="0"/>
              <a:t>6</a:t>
            </a:r>
            <a:r>
              <a:rPr lang="en-US" altLang="ja-JP" dirty="0" smtClean="0"/>
              <a:t>0</a:t>
            </a:r>
            <a:r>
              <a:rPr lang="ja-JP" altLang="en-US" dirty="0" smtClean="0"/>
              <a:t>％である</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14</a:t>
            </a:fld>
            <a:endParaRPr lang="en-US" altLang="ja-JP">
              <a:solidFill>
                <a:srgbClr val="000000"/>
              </a:solidFill>
            </a:endParaRPr>
          </a:p>
        </p:txBody>
      </p:sp>
      <p:graphicFrame>
        <p:nvGraphicFramePr>
          <p:cNvPr id="10" name="グラフ 9"/>
          <p:cNvGraphicFramePr>
            <a:graphicFrameLocks/>
          </p:cNvGraphicFramePr>
          <p:nvPr>
            <p:extLst>
              <p:ext uri="{D42A27DB-BD31-4B8C-83A1-F6EECF244321}">
                <p14:modId xmlns:p14="http://schemas.microsoft.com/office/powerpoint/2010/main" val="411203433"/>
              </p:ext>
            </p:extLst>
          </p:nvPr>
        </p:nvGraphicFramePr>
        <p:xfrm>
          <a:off x="899592" y="3603302"/>
          <a:ext cx="5172075" cy="3228975"/>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直線コネクタ 5"/>
          <p:cNvCxnSpPr/>
          <p:nvPr/>
        </p:nvCxnSpPr>
        <p:spPr>
          <a:xfrm flipV="1">
            <a:off x="3469706" y="4926632"/>
            <a:ext cx="0" cy="1152128"/>
          </a:xfrm>
          <a:prstGeom prst="line">
            <a:avLst/>
          </a:prstGeom>
          <a:ln w="34925">
            <a:solidFill>
              <a:srgbClr val="FF7C8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829446" y="4926632"/>
            <a:ext cx="1640260" cy="0"/>
          </a:xfrm>
          <a:prstGeom prst="line">
            <a:avLst/>
          </a:prstGeom>
          <a:ln w="34925">
            <a:solidFill>
              <a:srgbClr val="FF7C80"/>
            </a:solidFill>
          </a:ln>
        </p:spPr>
        <p:style>
          <a:lnRef idx="1">
            <a:schemeClr val="accent1"/>
          </a:lnRef>
          <a:fillRef idx="0">
            <a:schemeClr val="accent1"/>
          </a:fillRef>
          <a:effectRef idx="0">
            <a:schemeClr val="accent1"/>
          </a:effectRef>
          <a:fontRef idx="minor">
            <a:schemeClr val="tx1"/>
          </a:fontRef>
        </p:style>
      </p:cxnSp>
      <p:sp>
        <p:nvSpPr>
          <p:cNvPr id="14" name="円/楕円 13"/>
          <p:cNvSpPr/>
          <p:nvPr/>
        </p:nvSpPr>
        <p:spPr>
          <a:xfrm>
            <a:off x="3433702" y="4890628"/>
            <a:ext cx="72008" cy="72008"/>
          </a:xfrm>
          <a:prstGeom prst="ellipse">
            <a:avLst/>
          </a:prstGeom>
          <a:solidFill>
            <a:srgbClr val="FF7C80"/>
          </a:solidFill>
          <a:ln>
            <a:solidFill>
              <a:srgbClr val="FF9999"/>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124122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Thin slice</a:t>
            </a:r>
            <a:r>
              <a:rPr kumimoji="1" lang="ja-JP" altLang="en-US" dirty="0" smtClean="0"/>
              <a:t>のサイズは</a:t>
            </a:r>
            <a:r>
              <a:rPr lang="ja-JP" altLang="en-US" dirty="0"/>
              <a:t>平均的に</a:t>
            </a:r>
            <a:r>
              <a:rPr kumimoji="1" lang="ja-JP" altLang="en-US" dirty="0" smtClean="0"/>
              <a:t>十分小さいと言える</a:t>
            </a:r>
            <a:endParaRPr kumimoji="1" lang="en-US" altLang="ja-JP" dirty="0" smtClean="0"/>
          </a:p>
          <a:p>
            <a:pPr lvl="1"/>
            <a:r>
              <a:rPr lang="ja-JP" altLang="en-US" dirty="0" smtClean="0"/>
              <a:t>通常のスライスの平均サイズが約</a:t>
            </a:r>
            <a:r>
              <a:rPr lang="en-US" altLang="ja-JP" dirty="0" smtClean="0"/>
              <a:t>30</a:t>
            </a:r>
            <a:r>
              <a:rPr lang="ja-JP" altLang="en-US" dirty="0" smtClean="0"/>
              <a:t>％であるのに対し，</a:t>
            </a:r>
            <a:r>
              <a:rPr lang="en-US" altLang="ja-JP" dirty="0" smtClean="0"/>
              <a:t>Thin </a:t>
            </a:r>
            <a:r>
              <a:rPr lang="en-US" altLang="ja-JP" dirty="0"/>
              <a:t>slice</a:t>
            </a:r>
            <a:r>
              <a:rPr lang="ja-JP" altLang="en-US" dirty="0"/>
              <a:t>の平均</a:t>
            </a:r>
            <a:r>
              <a:rPr lang="ja-JP" altLang="en-US" dirty="0" smtClean="0"/>
              <a:t>サイズは約</a:t>
            </a:r>
            <a:r>
              <a:rPr lang="en-US" altLang="ja-JP" dirty="0"/>
              <a:t>1</a:t>
            </a:r>
            <a:r>
              <a:rPr lang="ja-JP" altLang="en-US" dirty="0" smtClean="0"/>
              <a:t>％である</a:t>
            </a:r>
            <a:endParaRPr lang="en-US" altLang="ja-JP" dirty="0" smtClean="0"/>
          </a:p>
          <a:p>
            <a:r>
              <a:rPr lang="ja-JP" altLang="en-US" dirty="0" smtClean="0"/>
              <a:t>データを使用している場所のうち約</a:t>
            </a:r>
            <a:r>
              <a:rPr lang="en-US" altLang="ja-JP" dirty="0"/>
              <a:t>30</a:t>
            </a:r>
            <a:r>
              <a:rPr lang="ja-JP" altLang="en-US" dirty="0" smtClean="0"/>
              <a:t>％で</a:t>
            </a:r>
            <a:r>
              <a:rPr lang="ja-JP" altLang="en-US" dirty="0"/>
              <a:t>，</a:t>
            </a:r>
            <a:r>
              <a:rPr kumimoji="1" lang="ja-JP" altLang="en-US" dirty="0" smtClean="0"/>
              <a:t>メソッド呼び出しをたどってデータの生成元を探す作業の簡略化が期待できる</a:t>
            </a:r>
            <a:endParaRPr lang="en-US" altLang="ja-JP" dirty="0" smtClean="0"/>
          </a:p>
          <a:p>
            <a:pPr lvl="1"/>
            <a:r>
              <a:rPr lang="ja-JP" altLang="en-US" dirty="0"/>
              <a:t>全</a:t>
            </a:r>
            <a:r>
              <a:rPr lang="en-US" altLang="ja-JP" dirty="0"/>
              <a:t>Thin slice</a:t>
            </a:r>
            <a:r>
              <a:rPr lang="ja-JP" altLang="en-US" dirty="0"/>
              <a:t>の</a:t>
            </a:r>
            <a:r>
              <a:rPr lang="ja-JP" altLang="en-US" dirty="0" smtClean="0"/>
              <a:t>約半分でデータ</a:t>
            </a:r>
            <a:r>
              <a:rPr lang="ja-JP" altLang="en-US" dirty="0"/>
              <a:t>の生成元の数</a:t>
            </a:r>
            <a:r>
              <a:rPr lang="ja-JP" altLang="en-US" dirty="0" smtClean="0"/>
              <a:t>が少なく，うち約</a:t>
            </a:r>
            <a:r>
              <a:rPr lang="en-US" altLang="ja-JP" dirty="0" smtClean="0"/>
              <a:t>60</a:t>
            </a:r>
            <a:r>
              <a:rPr lang="ja-JP" altLang="en-US" dirty="0" smtClean="0"/>
              <a:t>％が複数の</a:t>
            </a:r>
            <a:r>
              <a:rPr lang="ja-JP" altLang="en-US" dirty="0"/>
              <a:t>メソッドに</a:t>
            </a:r>
            <a:r>
              <a:rPr lang="ja-JP" altLang="en-US" dirty="0" smtClean="0"/>
              <a:t>またがる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15</a:t>
            </a:fld>
            <a:endParaRPr lang="en-US" altLang="ja-JP">
              <a:solidFill>
                <a:srgbClr val="000000"/>
              </a:solidFill>
            </a:endParaRPr>
          </a:p>
        </p:txBody>
      </p:sp>
    </p:spTree>
    <p:extLst>
      <p:ext uri="{BB962C8B-B14F-4D97-AF65-F5344CB8AC3E}">
        <p14:creationId xmlns:p14="http://schemas.microsoft.com/office/powerpoint/2010/main" val="88678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まとめ</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Thin slice</a:t>
            </a:r>
            <a:r>
              <a:rPr lang="ja-JP" altLang="en-US" dirty="0" smtClean="0"/>
              <a:t>に関する指標を計測し，プログラム理解における有用性を評価した</a:t>
            </a:r>
            <a:endParaRPr lang="en-US" altLang="ja-JP" dirty="0" smtClean="0"/>
          </a:p>
          <a:p>
            <a:pPr lvl="1"/>
            <a:r>
              <a:rPr lang="en-US" altLang="ja-JP" dirty="0" smtClean="0"/>
              <a:t>Thin slice</a:t>
            </a:r>
            <a:r>
              <a:rPr lang="ja-JP" altLang="en-US" dirty="0" smtClean="0"/>
              <a:t>のサイズは</a:t>
            </a:r>
            <a:r>
              <a:rPr lang="ja-JP" altLang="en-US" dirty="0"/>
              <a:t>平均的に</a:t>
            </a:r>
            <a:r>
              <a:rPr lang="ja-JP" altLang="en-US" dirty="0" smtClean="0"/>
              <a:t>十分小さくなる</a:t>
            </a:r>
            <a:endParaRPr lang="en-US" altLang="ja-JP" dirty="0" smtClean="0"/>
          </a:p>
          <a:p>
            <a:pPr lvl="1"/>
            <a:r>
              <a:rPr lang="ja-JP" altLang="en-US" dirty="0" smtClean="0"/>
              <a:t>データの使用場所の約</a:t>
            </a:r>
            <a:r>
              <a:rPr lang="en-US" altLang="ja-JP" dirty="0" smtClean="0"/>
              <a:t>30</a:t>
            </a:r>
            <a:r>
              <a:rPr lang="ja-JP" altLang="en-US" dirty="0" smtClean="0"/>
              <a:t>％で，データの生成元をたどる作業の簡略化が期待できる</a:t>
            </a:r>
            <a:endParaRPr lang="en-US" altLang="ja-JP" dirty="0"/>
          </a:p>
          <a:p>
            <a:r>
              <a:rPr kumimoji="1" lang="ja-JP" altLang="en-US" dirty="0" smtClean="0"/>
              <a:t>今後の</a:t>
            </a:r>
            <a:r>
              <a:rPr lang="ja-JP" altLang="en-US" dirty="0"/>
              <a:t>応用</a:t>
            </a:r>
            <a:endParaRPr kumimoji="1" lang="en-US" altLang="ja-JP" dirty="0" smtClean="0"/>
          </a:p>
          <a:p>
            <a:pPr lvl="1"/>
            <a:r>
              <a:rPr lang="en-US" altLang="ja-JP" dirty="0" smtClean="0"/>
              <a:t>Thin slice</a:t>
            </a:r>
            <a:r>
              <a:rPr lang="ja-JP" altLang="en-US" dirty="0" smtClean="0"/>
              <a:t>を利用したプログラム理解支援ツールの作成</a:t>
            </a:r>
            <a:endParaRPr lang="en-US" altLang="ja-JP" dirty="0" smtClean="0"/>
          </a:p>
          <a:p>
            <a:pPr lvl="2"/>
            <a:r>
              <a:rPr lang="ja-JP" altLang="en-US" dirty="0"/>
              <a:t>実際</a:t>
            </a:r>
            <a:r>
              <a:rPr lang="ja-JP" altLang="en-US" dirty="0" smtClean="0"/>
              <a:t>のソフトウェア開発で</a:t>
            </a:r>
            <a:r>
              <a:rPr lang="en-US" altLang="ja-JP" dirty="0" smtClean="0"/>
              <a:t>Thin slice</a:t>
            </a:r>
            <a:r>
              <a:rPr lang="ja-JP" altLang="en-US" dirty="0" smtClean="0"/>
              <a:t>を利用する</a:t>
            </a:r>
            <a:endParaRPr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solidFill>
                  <a:srgbClr val="000000"/>
                </a:solidFill>
              </a:rPr>
              <a:pPr/>
              <a:t>16</a:t>
            </a:fld>
            <a:endParaRPr lang="en-US" altLang="ja-JP" dirty="0">
              <a:solidFill>
                <a:srgbClr val="000000"/>
              </a:solidFill>
            </a:endParaRPr>
          </a:p>
        </p:txBody>
      </p:sp>
    </p:spTree>
    <p:extLst>
      <p:ext uri="{BB962C8B-B14F-4D97-AF65-F5344CB8AC3E}">
        <p14:creationId xmlns:p14="http://schemas.microsoft.com/office/powerpoint/2010/main" val="30939419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r>
              <a:rPr lang="ja-JP" altLang="en-US" dirty="0" smtClean="0"/>
              <a:t>補足）</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17</a:t>
            </a:fld>
            <a:endParaRPr lang="en-US" altLang="ja-JP">
              <a:solidFill>
                <a:srgbClr val="000000"/>
              </a:solidFill>
            </a:endParaRPr>
          </a:p>
        </p:txBody>
      </p:sp>
      <p:graphicFrame>
        <p:nvGraphicFramePr>
          <p:cNvPr id="6" name="グラフ 5"/>
          <p:cNvGraphicFramePr>
            <a:graphicFrameLocks/>
          </p:cNvGraphicFramePr>
          <p:nvPr>
            <p:extLst>
              <p:ext uri="{D42A27DB-BD31-4B8C-83A1-F6EECF244321}">
                <p14:modId xmlns:p14="http://schemas.microsoft.com/office/powerpoint/2010/main" val="80475792"/>
              </p:ext>
            </p:extLst>
          </p:nvPr>
        </p:nvGraphicFramePr>
        <p:xfrm>
          <a:off x="251520" y="1412777"/>
          <a:ext cx="8280920" cy="3960439"/>
        </p:xfrm>
        <a:graphic>
          <a:graphicData uri="http://schemas.openxmlformats.org/drawingml/2006/chart">
            <c:chart xmlns:c="http://schemas.openxmlformats.org/drawingml/2006/chart" xmlns:r="http://schemas.openxmlformats.org/officeDocument/2006/relationships" r:id="rId2"/>
          </a:graphicData>
        </a:graphic>
      </p:graphicFrame>
      <p:sp>
        <p:nvSpPr>
          <p:cNvPr id="7" name="テキスト ボックス 6"/>
          <p:cNvSpPr txBox="1"/>
          <p:nvPr/>
        </p:nvSpPr>
        <p:spPr>
          <a:xfrm>
            <a:off x="107504" y="5249318"/>
            <a:ext cx="7351693" cy="523220"/>
          </a:xfrm>
          <a:prstGeom prst="rect">
            <a:avLst/>
          </a:prstGeom>
          <a:noFill/>
        </p:spPr>
        <p:txBody>
          <a:bodyPr wrap="none" rtlCol="0">
            <a:spAutoFit/>
          </a:bodyPr>
          <a:lstStyle/>
          <a:p>
            <a:r>
              <a:rPr lang="ja-JP" altLang="en-US" sz="2800" dirty="0"/>
              <a:t>・</a:t>
            </a:r>
            <a:r>
              <a:rPr kumimoji="1" lang="ja-JP" altLang="en-US" sz="2800" dirty="0" smtClean="0"/>
              <a:t>約</a:t>
            </a:r>
            <a:r>
              <a:rPr kumimoji="1" lang="en-US" altLang="ja-JP" sz="2800" dirty="0" smtClean="0"/>
              <a:t>80</a:t>
            </a:r>
            <a:r>
              <a:rPr kumimoji="1" lang="ja-JP" altLang="en-US" sz="2800" dirty="0" smtClean="0"/>
              <a:t>％の</a:t>
            </a:r>
            <a:r>
              <a:rPr kumimoji="1" lang="en-US" altLang="ja-JP" sz="2800" dirty="0" smtClean="0"/>
              <a:t>Thin slice</a:t>
            </a:r>
            <a:r>
              <a:rPr kumimoji="1" lang="ja-JP" altLang="en-US" sz="2800" dirty="0" smtClean="0"/>
              <a:t>は，サイズが非常に小さい</a:t>
            </a:r>
            <a:endParaRPr kumimoji="1" lang="ja-JP" altLang="en-US" sz="2800" dirty="0"/>
          </a:p>
        </p:txBody>
      </p:sp>
      <p:sp>
        <p:nvSpPr>
          <p:cNvPr id="8" name="テキスト ボックス 7"/>
          <p:cNvSpPr txBox="1"/>
          <p:nvPr/>
        </p:nvSpPr>
        <p:spPr>
          <a:xfrm>
            <a:off x="107504" y="5737991"/>
            <a:ext cx="8932253" cy="523220"/>
          </a:xfrm>
          <a:prstGeom prst="rect">
            <a:avLst/>
          </a:prstGeom>
          <a:noFill/>
        </p:spPr>
        <p:txBody>
          <a:bodyPr wrap="none" rtlCol="0">
            <a:spAutoFit/>
          </a:bodyPr>
          <a:lstStyle/>
          <a:p>
            <a:r>
              <a:rPr kumimoji="1" lang="ja-JP" altLang="en-US" sz="2800" dirty="0" smtClean="0"/>
              <a:t>・約</a:t>
            </a:r>
            <a:r>
              <a:rPr kumimoji="1" lang="en-US" altLang="ja-JP" sz="2800" dirty="0" smtClean="0"/>
              <a:t>10</a:t>
            </a:r>
            <a:r>
              <a:rPr kumimoji="1" lang="ja-JP" altLang="en-US" sz="2800" dirty="0" smtClean="0"/>
              <a:t>～</a:t>
            </a:r>
            <a:r>
              <a:rPr kumimoji="1" lang="en-US" altLang="ja-JP" sz="2800" dirty="0" smtClean="0"/>
              <a:t>20</a:t>
            </a:r>
            <a:r>
              <a:rPr kumimoji="1" lang="ja-JP" altLang="en-US" sz="2800" dirty="0" smtClean="0"/>
              <a:t>％の</a:t>
            </a:r>
            <a:r>
              <a:rPr kumimoji="1" lang="en-US" altLang="ja-JP" sz="2800" dirty="0" smtClean="0"/>
              <a:t>Thin slice</a:t>
            </a:r>
            <a:r>
              <a:rPr lang="ja-JP" altLang="en-US" sz="2800" dirty="0" smtClean="0"/>
              <a:t>が，サイズの最大値付近に分布</a:t>
            </a:r>
            <a:endParaRPr kumimoji="1" lang="ja-JP" altLang="en-US" sz="2800" dirty="0"/>
          </a:p>
        </p:txBody>
      </p:sp>
    </p:spTree>
    <p:extLst>
      <p:ext uri="{BB962C8B-B14F-4D97-AF65-F5344CB8AC3E}">
        <p14:creationId xmlns:p14="http://schemas.microsoft.com/office/powerpoint/2010/main" val="3973421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頂点数による評価について</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文の数</a:t>
            </a:r>
            <a:r>
              <a:rPr lang="en-US" altLang="ja-JP" dirty="0" smtClean="0"/>
              <a:t>=</a:t>
            </a:r>
            <a:r>
              <a:rPr lang="ja-JP" altLang="en-US" dirty="0" smtClean="0"/>
              <a:t>頂点数ではない</a:t>
            </a:r>
            <a:endParaRPr lang="en-US" altLang="ja-JP" dirty="0" smtClean="0"/>
          </a:p>
          <a:p>
            <a:pPr lvl="1"/>
            <a:r>
              <a:rPr lang="ja-JP" altLang="en-US" dirty="0" smtClean="0"/>
              <a:t>グラフのサイズで計測する場合，</a:t>
            </a:r>
            <a:r>
              <a:rPr kumimoji="1" lang="ja-JP" altLang="en-US" dirty="0" smtClean="0"/>
              <a:t>引数頂点の分が多くなるが影響は少ないと考えている</a:t>
            </a:r>
            <a:endParaRPr kumimoji="1" lang="en-US" altLang="ja-JP" dirty="0" smtClean="0"/>
          </a:p>
          <a:p>
            <a:r>
              <a:rPr lang="en-US" altLang="ja-JP" dirty="0" smtClean="0"/>
              <a:t>Binkley</a:t>
            </a:r>
            <a:r>
              <a:rPr lang="ja-JP" altLang="en-US" dirty="0" smtClean="0"/>
              <a:t>の話は参考程度，単純な比較はできない</a:t>
            </a:r>
            <a:endParaRPr lang="en-US" altLang="ja-JP" dirty="0"/>
          </a:p>
          <a:p>
            <a:pPr lvl="1"/>
            <a:r>
              <a:rPr lang="ja-JP" altLang="en-US" dirty="0" smtClean="0"/>
              <a:t>通常のスライスサイズが大きいこと</a:t>
            </a:r>
            <a:endParaRPr lang="en-US" altLang="ja-JP" dirty="0"/>
          </a:p>
          <a:p>
            <a:pPr lvl="1"/>
            <a:r>
              <a:rPr lang="en-US" altLang="ja-JP" dirty="0" smtClean="0"/>
              <a:t>Thin slice</a:t>
            </a:r>
            <a:r>
              <a:rPr lang="ja-JP" altLang="en-US" dirty="0" smtClean="0"/>
              <a:t>のサイズが小さいと言えること</a:t>
            </a:r>
            <a:endParaRPr lang="en-US" altLang="ja-JP" dirty="0" smtClean="0"/>
          </a:p>
          <a:p>
            <a:r>
              <a:rPr lang="ja-JP" altLang="en-US" dirty="0" smtClean="0"/>
              <a:t>正確な比較を行うには，</a:t>
            </a:r>
            <a:r>
              <a:rPr lang="ja-JP" altLang="en-US" dirty="0"/>
              <a:t>通常</a:t>
            </a:r>
            <a:r>
              <a:rPr lang="ja-JP" altLang="en-US" dirty="0" smtClean="0"/>
              <a:t>のスライスと</a:t>
            </a:r>
            <a:r>
              <a:rPr lang="en-US" altLang="ja-JP" dirty="0" smtClean="0"/>
              <a:t>Thin slice</a:t>
            </a:r>
            <a:r>
              <a:rPr lang="ja-JP" altLang="en-US" dirty="0" smtClean="0"/>
              <a:t>を</a:t>
            </a:r>
            <a:r>
              <a:rPr lang="en-US" altLang="ja-JP" dirty="0" err="1" smtClean="0"/>
              <a:t>DaCapo</a:t>
            </a:r>
            <a:r>
              <a:rPr lang="ja-JP" altLang="en-US" dirty="0" smtClean="0"/>
              <a:t>で計算する必要がある</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18</a:t>
            </a:fld>
            <a:endParaRPr lang="en-US" altLang="ja-JP">
              <a:solidFill>
                <a:srgbClr val="000000"/>
              </a:solidFill>
            </a:endParaRPr>
          </a:p>
        </p:txBody>
      </p:sp>
    </p:spTree>
    <p:extLst>
      <p:ext uri="{BB962C8B-B14F-4D97-AF65-F5344CB8AC3E}">
        <p14:creationId xmlns:p14="http://schemas.microsoft.com/office/powerpoint/2010/main" val="2101092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プログラム依存グラフ</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プログラム内の文を頂点とし，頂点間の依存関係を有向辺で表したグラフ</a:t>
            </a:r>
            <a:endParaRPr kumimoji="1" lang="ja-JP" altLang="en-US" dirty="0"/>
          </a:p>
        </p:txBody>
      </p:sp>
      <p:sp>
        <p:nvSpPr>
          <p:cNvPr id="5" name="テキスト ボックス 4"/>
          <p:cNvSpPr txBox="1"/>
          <p:nvPr/>
        </p:nvSpPr>
        <p:spPr>
          <a:xfrm>
            <a:off x="824176" y="2760686"/>
            <a:ext cx="2531462" cy="3139321"/>
          </a:xfrm>
          <a:prstGeom prst="rect">
            <a:avLst/>
          </a:prstGeom>
          <a:noFill/>
        </p:spPr>
        <p:txBody>
          <a:bodyPr wrap="none" rtlCol="0">
            <a:spAutoFit/>
          </a:bodyPr>
          <a:lstStyle/>
          <a:p>
            <a:r>
              <a:rPr lang="en-US" altLang="ja-JP" i="1" dirty="0"/>
              <a:t> </a:t>
            </a:r>
            <a:r>
              <a:rPr lang="en-US" altLang="ja-JP" i="1" dirty="0" smtClean="0"/>
              <a:t>    1  </a:t>
            </a:r>
            <a:r>
              <a:rPr lang="en-US" altLang="ja-JP" i="1" dirty="0"/>
              <a:t>void main() {</a:t>
            </a:r>
          </a:p>
          <a:p>
            <a:r>
              <a:rPr lang="en-US" altLang="ja-JP" i="1" dirty="0"/>
              <a:t>     2    </a:t>
            </a:r>
            <a:r>
              <a:rPr lang="en-US" altLang="ja-JP" i="1" dirty="0" err="1"/>
              <a:t>int</a:t>
            </a:r>
            <a:r>
              <a:rPr lang="en-US" altLang="ja-JP" i="1" dirty="0"/>
              <a:t> sum, </a:t>
            </a:r>
            <a:r>
              <a:rPr lang="en-US" altLang="ja-JP" i="1" dirty="0" err="1"/>
              <a:t>i</a:t>
            </a:r>
            <a:r>
              <a:rPr lang="en-US" altLang="ja-JP" i="1" dirty="0"/>
              <a:t>;</a:t>
            </a:r>
          </a:p>
          <a:p>
            <a:r>
              <a:rPr lang="en-US" altLang="ja-JP" i="1" dirty="0"/>
              <a:t>     3    sum = 0;</a:t>
            </a:r>
          </a:p>
          <a:p>
            <a:r>
              <a:rPr lang="en-US" altLang="ja-JP" i="1" dirty="0"/>
              <a:t>     4    </a:t>
            </a:r>
            <a:r>
              <a:rPr lang="en-US" altLang="ja-JP" i="1" dirty="0" err="1"/>
              <a:t>i</a:t>
            </a:r>
            <a:r>
              <a:rPr lang="en-US" altLang="ja-JP" i="1" dirty="0"/>
              <a:t> = 1;</a:t>
            </a:r>
          </a:p>
          <a:p>
            <a:r>
              <a:rPr lang="en-US" altLang="ja-JP" i="1" dirty="0"/>
              <a:t>     5    while (</a:t>
            </a:r>
            <a:r>
              <a:rPr lang="en-US" altLang="ja-JP" i="1" dirty="0" err="1"/>
              <a:t>i</a:t>
            </a:r>
            <a:r>
              <a:rPr lang="en-US" altLang="ja-JP" i="1" dirty="0"/>
              <a:t> &lt;= 10) {</a:t>
            </a:r>
          </a:p>
          <a:p>
            <a:r>
              <a:rPr lang="en-US" altLang="ja-JP" i="1" dirty="0"/>
              <a:t>     6      sum = sum + </a:t>
            </a:r>
            <a:r>
              <a:rPr lang="en-US" altLang="ja-JP" i="1" dirty="0" err="1"/>
              <a:t>i</a:t>
            </a:r>
            <a:r>
              <a:rPr lang="en-US" altLang="ja-JP" i="1" dirty="0"/>
              <a:t>;</a:t>
            </a:r>
          </a:p>
          <a:p>
            <a:r>
              <a:rPr lang="en-US" altLang="ja-JP" i="1" dirty="0"/>
              <a:t>     7      </a:t>
            </a:r>
            <a:r>
              <a:rPr lang="en-US" altLang="ja-JP" i="1" dirty="0" err="1"/>
              <a:t>i</a:t>
            </a:r>
            <a:r>
              <a:rPr lang="en-US" altLang="ja-JP" i="1" dirty="0"/>
              <a:t> = </a:t>
            </a:r>
            <a:r>
              <a:rPr lang="en-US" altLang="ja-JP" i="1" dirty="0" err="1"/>
              <a:t>i</a:t>
            </a:r>
            <a:r>
              <a:rPr lang="en-US" altLang="ja-JP" i="1" dirty="0"/>
              <a:t> + 1;</a:t>
            </a:r>
          </a:p>
          <a:p>
            <a:r>
              <a:rPr lang="ja-JP" altLang="en-US" i="1" dirty="0"/>
              <a:t>     </a:t>
            </a:r>
            <a:r>
              <a:rPr lang="en-US" altLang="ja-JP" i="1" dirty="0"/>
              <a:t>8    </a:t>
            </a:r>
            <a:r>
              <a:rPr lang="en-US" altLang="ja-JP" i="1" dirty="0" smtClean="0"/>
              <a:t>}</a:t>
            </a:r>
          </a:p>
          <a:p>
            <a:r>
              <a:rPr lang="en-US" altLang="ja-JP" i="1" dirty="0" smtClean="0"/>
              <a:t>     9    print(</a:t>
            </a:r>
            <a:r>
              <a:rPr lang="en-US" altLang="ja-JP" i="1" dirty="0" err="1" smtClean="0"/>
              <a:t>i</a:t>
            </a:r>
            <a:r>
              <a:rPr lang="en-US" altLang="ja-JP" i="1" dirty="0" smtClean="0"/>
              <a:t>);</a:t>
            </a:r>
          </a:p>
          <a:p>
            <a:r>
              <a:rPr lang="en-US" altLang="ja-JP" i="1" dirty="0"/>
              <a:t> </a:t>
            </a:r>
            <a:r>
              <a:rPr lang="en-US" altLang="ja-JP" i="1" dirty="0" smtClean="0"/>
              <a:t>   10   print(sum);</a:t>
            </a:r>
            <a:endParaRPr lang="en-US" altLang="ja-JP" i="1" dirty="0"/>
          </a:p>
          <a:p>
            <a:r>
              <a:rPr lang="ja-JP" altLang="en-US" i="1" dirty="0"/>
              <a:t>    </a:t>
            </a:r>
            <a:r>
              <a:rPr lang="en-US" altLang="ja-JP" i="1" dirty="0" smtClean="0"/>
              <a:t>11  </a:t>
            </a:r>
            <a:r>
              <a:rPr lang="en-US" altLang="ja-JP" i="1" dirty="0"/>
              <a:t>}</a:t>
            </a:r>
            <a:endParaRPr kumimoji="1" lang="ja-JP" altLang="en-US" i="1" dirty="0"/>
          </a:p>
        </p:txBody>
      </p:sp>
      <p:sp>
        <p:nvSpPr>
          <p:cNvPr id="7" name="ひし形 6"/>
          <p:cNvSpPr/>
          <p:nvPr/>
        </p:nvSpPr>
        <p:spPr>
          <a:xfrm>
            <a:off x="5094058" y="2744923"/>
            <a:ext cx="1368152" cy="504054"/>
          </a:xfrm>
          <a:prstGeom prst="diamond">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main</a:t>
            </a:r>
            <a:endParaRPr kumimoji="1" lang="ja-JP" altLang="en-US" dirty="0"/>
          </a:p>
        </p:txBody>
      </p:sp>
      <p:sp>
        <p:nvSpPr>
          <p:cNvPr id="8" name="角丸四角形 7"/>
          <p:cNvSpPr/>
          <p:nvPr/>
        </p:nvSpPr>
        <p:spPr>
          <a:xfrm>
            <a:off x="3797914" y="3683244"/>
            <a:ext cx="1080120"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sum = 0</a:t>
            </a:r>
            <a:endParaRPr kumimoji="1" lang="ja-JP" altLang="en-US" dirty="0"/>
          </a:p>
        </p:txBody>
      </p:sp>
      <p:sp>
        <p:nvSpPr>
          <p:cNvPr id="9" name="角丸四角形 8"/>
          <p:cNvSpPr/>
          <p:nvPr/>
        </p:nvSpPr>
        <p:spPr>
          <a:xfrm>
            <a:off x="5349964" y="3683244"/>
            <a:ext cx="828092"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t>i</a:t>
            </a:r>
            <a:r>
              <a:rPr lang="en-US" altLang="ja-JP" dirty="0" smtClean="0"/>
              <a:t> = 1</a:t>
            </a:r>
            <a:endParaRPr kumimoji="1" lang="ja-JP" altLang="en-US" dirty="0"/>
          </a:p>
        </p:txBody>
      </p:sp>
      <p:sp>
        <p:nvSpPr>
          <p:cNvPr id="10" name="ひし形 9"/>
          <p:cNvSpPr/>
          <p:nvPr/>
        </p:nvSpPr>
        <p:spPr>
          <a:xfrm>
            <a:off x="6606226" y="3578714"/>
            <a:ext cx="1656184" cy="641107"/>
          </a:xfrm>
          <a:prstGeom prst="diamond">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smtClean="0"/>
              <a:t>i</a:t>
            </a:r>
            <a:r>
              <a:rPr lang="en-US" altLang="ja-JP" dirty="0" smtClean="0"/>
              <a:t> &lt;=10</a:t>
            </a:r>
            <a:endParaRPr kumimoji="1" lang="ja-JP" altLang="en-US" dirty="0"/>
          </a:p>
        </p:txBody>
      </p:sp>
      <p:sp>
        <p:nvSpPr>
          <p:cNvPr id="11" name="角丸四角形 10"/>
          <p:cNvSpPr/>
          <p:nvPr/>
        </p:nvSpPr>
        <p:spPr>
          <a:xfrm>
            <a:off x="4018130" y="4770557"/>
            <a:ext cx="1719808"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sum = sum + </a:t>
            </a:r>
            <a:r>
              <a:rPr lang="en-US" altLang="ja-JP" dirty="0" err="1" smtClean="0"/>
              <a:t>i</a:t>
            </a:r>
            <a:endParaRPr kumimoji="1" lang="ja-JP" altLang="en-US" dirty="0"/>
          </a:p>
        </p:txBody>
      </p:sp>
      <p:sp>
        <p:nvSpPr>
          <p:cNvPr id="12" name="角丸四角形 11"/>
          <p:cNvSpPr/>
          <p:nvPr/>
        </p:nvSpPr>
        <p:spPr>
          <a:xfrm>
            <a:off x="6298898" y="4770557"/>
            <a:ext cx="1080120"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smtClean="0"/>
              <a:t>i</a:t>
            </a:r>
            <a:r>
              <a:rPr lang="en-US" altLang="ja-JP" dirty="0" smtClean="0"/>
              <a:t> = </a:t>
            </a:r>
            <a:r>
              <a:rPr lang="en-US" altLang="ja-JP" dirty="0" err="1" smtClean="0"/>
              <a:t>i</a:t>
            </a:r>
            <a:r>
              <a:rPr lang="en-US" altLang="ja-JP" dirty="0" smtClean="0"/>
              <a:t> + 1</a:t>
            </a:r>
            <a:endParaRPr kumimoji="1" lang="ja-JP" altLang="en-US" dirty="0"/>
          </a:p>
        </p:txBody>
      </p:sp>
      <p:cxnSp>
        <p:nvCxnSpPr>
          <p:cNvPr id="14" name="直線矢印コネクタ 13"/>
          <p:cNvCxnSpPr>
            <a:stCxn id="9" idx="2"/>
            <a:endCxn id="11" idx="0"/>
          </p:cNvCxnSpPr>
          <p:nvPr/>
        </p:nvCxnSpPr>
        <p:spPr>
          <a:xfrm flipH="1">
            <a:off x="4878034" y="4115292"/>
            <a:ext cx="885976" cy="65526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8" idx="2"/>
            <a:endCxn id="11" idx="0"/>
          </p:cNvCxnSpPr>
          <p:nvPr/>
        </p:nvCxnSpPr>
        <p:spPr>
          <a:xfrm>
            <a:off x="4337974" y="4115292"/>
            <a:ext cx="540060" cy="65526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2" idx="1"/>
            <a:endCxn id="11" idx="3"/>
          </p:cNvCxnSpPr>
          <p:nvPr/>
        </p:nvCxnSpPr>
        <p:spPr>
          <a:xfrm flipH="1">
            <a:off x="5737938" y="4986581"/>
            <a:ext cx="560960" cy="0"/>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9" idx="3"/>
            <a:endCxn id="10" idx="1"/>
          </p:cNvCxnSpPr>
          <p:nvPr/>
        </p:nvCxnSpPr>
        <p:spPr>
          <a:xfrm>
            <a:off x="6178056" y="3899268"/>
            <a:ext cx="428170" cy="0"/>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7" idx="2"/>
            <a:endCxn id="8" idx="0"/>
          </p:cNvCxnSpPr>
          <p:nvPr/>
        </p:nvCxnSpPr>
        <p:spPr>
          <a:xfrm flipH="1">
            <a:off x="4337974" y="3248977"/>
            <a:ext cx="1440160" cy="434267"/>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7" idx="2"/>
            <a:endCxn id="9" idx="0"/>
          </p:cNvCxnSpPr>
          <p:nvPr/>
        </p:nvCxnSpPr>
        <p:spPr>
          <a:xfrm flipH="1">
            <a:off x="5764010" y="3248977"/>
            <a:ext cx="14124" cy="434267"/>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7" idx="2"/>
            <a:endCxn id="10" idx="0"/>
          </p:cNvCxnSpPr>
          <p:nvPr/>
        </p:nvCxnSpPr>
        <p:spPr>
          <a:xfrm>
            <a:off x="5778134" y="3248977"/>
            <a:ext cx="1656184" cy="329737"/>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0" idx="2"/>
          </p:cNvCxnSpPr>
          <p:nvPr/>
        </p:nvCxnSpPr>
        <p:spPr>
          <a:xfrm flipH="1">
            <a:off x="5058054" y="4219821"/>
            <a:ext cx="2376264" cy="550736"/>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10" idx="2"/>
            <a:endCxn id="12" idx="0"/>
          </p:cNvCxnSpPr>
          <p:nvPr/>
        </p:nvCxnSpPr>
        <p:spPr>
          <a:xfrm flipH="1">
            <a:off x="6838958" y="4219821"/>
            <a:ext cx="595360" cy="550736"/>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flipH="1">
            <a:off x="3707904" y="5085184"/>
            <a:ext cx="310226"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a:off x="3707904" y="4869160"/>
            <a:ext cx="310226" cy="0"/>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V="1">
            <a:off x="3707904" y="4869160"/>
            <a:ext cx="0" cy="21602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7379018" y="5202605"/>
            <a:ext cx="361334"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flipV="1">
            <a:off x="7740352" y="4986581"/>
            <a:ext cx="0" cy="21602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a:endCxn id="12" idx="3"/>
          </p:cNvCxnSpPr>
          <p:nvPr/>
        </p:nvCxnSpPr>
        <p:spPr>
          <a:xfrm flipH="1">
            <a:off x="7379018" y="4986581"/>
            <a:ext cx="361334" cy="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4" name="曲線コネクタ 63"/>
          <p:cNvCxnSpPr/>
          <p:nvPr/>
        </p:nvCxnSpPr>
        <p:spPr>
          <a:xfrm flipV="1">
            <a:off x="7469028" y="3899268"/>
            <a:ext cx="793382" cy="1087313"/>
          </a:xfrm>
          <a:prstGeom prst="curvedConnector2">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66" name="角丸四角形 65"/>
          <p:cNvSpPr/>
          <p:nvPr/>
        </p:nvSpPr>
        <p:spPr>
          <a:xfrm>
            <a:off x="6298898" y="5590728"/>
            <a:ext cx="1080120"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print(</a:t>
            </a:r>
            <a:r>
              <a:rPr lang="en-US" altLang="ja-JP" dirty="0" err="1" smtClean="0"/>
              <a:t>i</a:t>
            </a:r>
            <a:r>
              <a:rPr lang="en-US" altLang="ja-JP" dirty="0" smtClean="0"/>
              <a:t>)</a:t>
            </a:r>
            <a:endParaRPr kumimoji="1" lang="ja-JP" altLang="en-US" dirty="0"/>
          </a:p>
        </p:txBody>
      </p:sp>
      <p:sp>
        <p:nvSpPr>
          <p:cNvPr id="67" name="角丸四角形 66"/>
          <p:cNvSpPr/>
          <p:nvPr/>
        </p:nvSpPr>
        <p:spPr>
          <a:xfrm>
            <a:off x="4249903" y="5600475"/>
            <a:ext cx="1256262"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print(sum)</a:t>
            </a:r>
            <a:endParaRPr kumimoji="1" lang="ja-JP" altLang="en-US" dirty="0"/>
          </a:p>
        </p:txBody>
      </p:sp>
      <p:cxnSp>
        <p:nvCxnSpPr>
          <p:cNvPr id="69" name="直線矢印コネクタ 68"/>
          <p:cNvCxnSpPr>
            <a:stCxn id="11" idx="2"/>
            <a:endCxn id="67" idx="0"/>
          </p:cNvCxnSpPr>
          <p:nvPr/>
        </p:nvCxnSpPr>
        <p:spPr>
          <a:xfrm>
            <a:off x="4878034" y="5202605"/>
            <a:ext cx="0" cy="397870"/>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12" idx="2"/>
            <a:endCxn id="66" idx="0"/>
          </p:cNvCxnSpPr>
          <p:nvPr/>
        </p:nvCxnSpPr>
        <p:spPr>
          <a:xfrm>
            <a:off x="6838958" y="5202605"/>
            <a:ext cx="0" cy="388123"/>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74" name="スライド番号プレースホルダー 73"/>
          <p:cNvSpPr>
            <a:spLocks noGrp="1"/>
          </p:cNvSpPr>
          <p:nvPr>
            <p:ph type="sldNum" sz="quarter" idx="12"/>
          </p:nvPr>
        </p:nvSpPr>
        <p:spPr/>
        <p:txBody>
          <a:bodyPr/>
          <a:lstStyle/>
          <a:p>
            <a:fld id="{D8657F4F-EEBE-40D0-AA0E-86B01611ED6E}" type="slidenum">
              <a:rPr lang="ja-JP" altLang="en-US" smtClean="0">
                <a:solidFill>
                  <a:srgbClr val="000000"/>
                </a:solidFill>
              </a:rPr>
              <a:pPr/>
              <a:t>19</a:t>
            </a:fld>
            <a:endParaRPr lang="ja-JP" altLang="en-US">
              <a:solidFill>
                <a:srgbClr val="000000"/>
              </a:solidFill>
            </a:endParaRPr>
          </a:p>
        </p:txBody>
      </p:sp>
      <p:cxnSp>
        <p:nvCxnSpPr>
          <p:cNvPr id="75" name="直線矢印コネクタ 74"/>
          <p:cNvCxnSpPr/>
          <p:nvPr/>
        </p:nvCxnSpPr>
        <p:spPr>
          <a:xfrm flipV="1">
            <a:off x="6578822" y="2557352"/>
            <a:ext cx="720080" cy="290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76" name="テキスト ボックス 75"/>
          <p:cNvSpPr txBox="1"/>
          <p:nvPr/>
        </p:nvSpPr>
        <p:spPr>
          <a:xfrm>
            <a:off x="7314248" y="2375591"/>
            <a:ext cx="1495922" cy="369332"/>
          </a:xfrm>
          <a:prstGeom prst="rect">
            <a:avLst/>
          </a:prstGeom>
          <a:noFill/>
        </p:spPr>
        <p:txBody>
          <a:bodyPr wrap="none" rtlCol="0">
            <a:spAutoFit/>
          </a:bodyPr>
          <a:lstStyle/>
          <a:p>
            <a:r>
              <a:rPr kumimoji="1" lang="ja-JP" altLang="en-US" dirty="0" smtClean="0"/>
              <a:t>データ依存辺</a:t>
            </a:r>
            <a:endParaRPr kumimoji="1" lang="ja-JP" altLang="en-US" dirty="0"/>
          </a:p>
        </p:txBody>
      </p:sp>
      <p:cxnSp>
        <p:nvCxnSpPr>
          <p:cNvPr id="77" name="直線矢印コネクタ 76"/>
          <p:cNvCxnSpPr/>
          <p:nvPr/>
        </p:nvCxnSpPr>
        <p:spPr>
          <a:xfrm flipV="1">
            <a:off x="6578822" y="2921508"/>
            <a:ext cx="720080" cy="2905"/>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p:nvPr/>
        </p:nvSpPr>
        <p:spPr>
          <a:xfrm>
            <a:off x="7314248" y="2739747"/>
            <a:ext cx="1338828" cy="369332"/>
          </a:xfrm>
          <a:prstGeom prst="rect">
            <a:avLst/>
          </a:prstGeom>
          <a:noFill/>
        </p:spPr>
        <p:txBody>
          <a:bodyPr wrap="none" rtlCol="0">
            <a:spAutoFit/>
          </a:bodyPr>
          <a:lstStyle/>
          <a:p>
            <a:r>
              <a:rPr kumimoji="1" lang="ja-JP" altLang="en-US" dirty="0" smtClean="0"/>
              <a:t>制御依存辺</a:t>
            </a:r>
            <a:endParaRPr kumimoji="1" lang="ja-JP" altLang="en-US" dirty="0"/>
          </a:p>
        </p:txBody>
      </p:sp>
      <p:cxnSp>
        <p:nvCxnSpPr>
          <p:cNvPr id="80" name="直線矢印コネクタ 79"/>
          <p:cNvCxnSpPr>
            <a:stCxn id="9" idx="2"/>
            <a:endCxn id="12" idx="0"/>
          </p:cNvCxnSpPr>
          <p:nvPr/>
        </p:nvCxnSpPr>
        <p:spPr>
          <a:xfrm>
            <a:off x="5764010" y="4115292"/>
            <a:ext cx="1074948" cy="65526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a:stCxn id="9" idx="2"/>
          </p:cNvCxnSpPr>
          <p:nvPr/>
        </p:nvCxnSpPr>
        <p:spPr>
          <a:xfrm>
            <a:off x="5764010" y="4115292"/>
            <a:ext cx="628131" cy="1485183"/>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7441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ソフトウェアの保守作業において，開発者はプログラム理解に多くの時間を費やしている</a:t>
            </a:r>
            <a:endParaRPr kumimoji="1" lang="en-US" altLang="ja-JP" dirty="0" smtClean="0"/>
          </a:p>
          <a:p>
            <a:pPr lvl="1"/>
            <a:r>
              <a:rPr lang="ja-JP" altLang="en-US" dirty="0" smtClean="0"/>
              <a:t>変数の値を調べる</a:t>
            </a:r>
            <a:endParaRPr lang="en-US" altLang="ja-JP" dirty="0" smtClean="0"/>
          </a:p>
          <a:p>
            <a:pPr lvl="1"/>
            <a:r>
              <a:rPr kumimoji="1" lang="ja-JP" altLang="en-US" dirty="0" smtClean="0"/>
              <a:t>メソッドの呼び出し関係を調べる</a:t>
            </a:r>
            <a:endParaRPr kumimoji="1" lang="en-US" altLang="ja-JP" dirty="0" smtClean="0"/>
          </a:p>
          <a:p>
            <a:r>
              <a:rPr lang="ja-JP" altLang="en-US" dirty="0" smtClean="0"/>
              <a:t>プログラム理解の時間を減らすための技術として，プログラムスライシングがある</a:t>
            </a:r>
            <a:endParaRPr lang="en-US" altLang="ja-JP" dirty="0" smtClean="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a:solidFill>
                <a:srgbClr val="000000"/>
              </a:solidFill>
            </a:endParaRPr>
          </a:p>
        </p:txBody>
      </p:sp>
    </p:spTree>
    <p:extLst>
      <p:ext uri="{BB962C8B-B14F-4D97-AF65-F5344CB8AC3E}">
        <p14:creationId xmlns:p14="http://schemas.microsoft.com/office/powerpoint/2010/main" val="40733092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Thin slice</a:t>
            </a:r>
            <a:r>
              <a:rPr kumimoji="1" lang="ja-JP" altLang="en-US" dirty="0" smtClean="0"/>
              <a:t>の計算</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スライシング基準</a:t>
            </a:r>
            <a:r>
              <a:rPr lang="en-US" altLang="ja-JP" dirty="0" smtClean="0"/>
              <a:t>11</a:t>
            </a:r>
            <a:r>
              <a:rPr lang="ja-JP" altLang="en-US" dirty="0" smtClean="0"/>
              <a:t>行目の後ろ向きスライス</a:t>
            </a:r>
            <a:endParaRPr lang="en-US" altLang="ja-JP" dirty="0" smtClean="0"/>
          </a:p>
          <a:p>
            <a:pPr lvl="1"/>
            <a:r>
              <a:rPr lang="en-US" altLang="ja-JP" dirty="0" smtClean="0"/>
              <a:t>Thin slice</a:t>
            </a:r>
            <a:r>
              <a:rPr lang="ja-JP" altLang="en-US" dirty="0" smtClean="0"/>
              <a:t>：</a:t>
            </a:r>
            <a:r>
              <a:rPr lang="en-US" altLang="ja-JP" dirty="0" smtClean="0"/>
              <a:t>{7,9,11}</a:t>
            </a:r>
          </a:p>
          <a:p>
            <a:pPr lvl="1"/>
            <a:r>
              <a:rPr lang="ja-JP" altLang="en-US" dirty="0"/>
              <a:t>通常のスライス</a:t>
            </a:r>
            <a:r>
              <a:rPr lang="ja-JP" altLang="en-US" dirty="0" smtClean="0"/>
              <a:t>：すべての文</a:t>
            </a:r>
            <a:endParaRPr lang="en-US" altLang="ja-JP" dirty="0" smtClean="0"/>
          </a:p>
        </p:txBody>
      </p:sp>
      <p:sp>
        <p:nvSpPr>
          <p:cNvPr id="5" name="テキスト ボックス 4"/>
          <p:cNvSpPr txBox="1"/>
          <p:nvPr/>
        </p:nvSpPr>
        <p:spPr>
          <a:xfrm>
            <a:off x="5919151" y="2564904"/>
            <a:ext cx="2993127" cy="4247317"/>
          </a:xfrm>
          <a:prstGeom prst="rect">
            <a:avLst/>
          </a:prstGeom>
          <a:noFill/>
        </p:spPr>
        <p:txBody>
          <a:bodyPr wrap="none" rtlCol="0">
            <a:spAutoFit/>
          </a:bodyPr>
          <a:lstStyle/>
          <a:p>
            <a:r>
              <a:rPr lang="en-US" altLang="ja-JP" i="1" dirty="0"/>
              <a:t> </a:t>
            </a:r>
            <a:r>
              <a:rPr lang="en-US" altLang="ja-JP" i="1" dirty="0" smtClean="0"/>
              <a:t>    1  </a:t>
            </a:r>
            <a:r>
              <a:rPr lang="en-US" altLang="ja-JP" i="1" dirty="0"/>
              <a:t>public class Main {</a:t>
            </a:r>
          </a:p>
          <a:p>
            <a:r>
              <a:rPr lang="en-US" altLang="ja-JP" i="1" dirty="0"/>
              <a:t>     </a:t>
            </a:r>
            <a:r>
              <a:rPr lang="en-US" altLang="ja-JP" i="1" dirty="0" smtClean="0"/>
              <a:t>2    </a:t>
            </a:r>
            <a:r>
              <a:rPr lang="en-US" altLang="ja-JP" i="1" dirty="0"/>
              <a:t>public static void </a:t>
            </a:r>
          </a:p>
          <a:p>
            <a:r>
              <a:rPr lang="en-US" altLang="ja-JP" i="1" dirty="0"/>
              <a:t>            main(String[] </a:t>
            </a:r>
            <a:r>
              <a:rPr lang="en-US" altLang="ja-JP" i="1" dirty="0" err="1"/>
              <a:t>args</a:t>
            </a:r>
            <a:r>
              <a:rPr lang="en-US" altLang="ja-JP" i="1" dirty="0"/>
              <a:t>) {</a:t>
            </a:r>
          </a:p>
          <a:p>
            <a:r>
              <a:rPr lang="pl-PL" altLang="ja-JP" i="1" dirty="0"/>
              <a:t>     </a:t>
            </a:r>
            <a:r>
              <a:rPr lang="en-US" altLang="ja-JP" i="1" dirty="0" smtClean="0"/>
              <a:t>3</a:t>
            </a:r>
            <a:r>
              <a:rPr lang="pl-PL" altLang="ja-JP" i="1" dirty="0" smtClean="0"/>
              <a:t>      </a:t>
            </a:r>
            <a:r>
              <a:rPr lang="pl-PL" altLang="ja-JP" i="1" dirty="0"/>
              <a:t>A x, z, w;</a:t>
            </a:r>
          </a:p>
          <a:p>
            <a:r>
              <a:rPr lang="en-US" altLang="ja-JP" i="1" dirty="0"/>
              <a:t>     </a:t>
            </a:r>
            <a:r>
              <a:rPr lang="en-US" altLang="ja-JP" i="1" dirty="0" smtClean="0"/>
              <a:t>4      </a:t>
            </a:r>
            <a:r>
              <a:rPr lang="en-US" altLang="ja-JP" i="1" dirty="0"/>
              <a:t>B y, v;</a:t>
            </a:r>
          </a:p>
          <a:p>
            <a:r>
              <a:rPr lang="en-US" altLang="ja-JP" i="1" dirty="0"/>
              <a:t>     </a:t>
            </a:r>
            <a:r>
              <a:rPr lang="en-US" altLang="ja-JP" i="1" dirty="0" smtClean="0"/>
              <a:t>5      </a:t>
            </a:r>
            <a:r>
              <a:rPr lang="en-US" altLang="ja-JP" i="1" dirty="0"/>
              <a:t>x = new A();</a:t>
            </a:r>
          </a:p>
          <a:p>
            <a:r>
              <a:rPr lang="en-US" altLang="ja-JP" i="1" dirty="0"/>
              <a:t>     </a:t>
            </a:r>
            <a:r>
              <a:rPr lang="en-US" altLang="ja-JP" i="1" dirty="0" smtClean="0"/>
              <a:t>6      </a:t>
            </a:r>
            <a:r>
              <a:rPr lang="en-US" altLang="ja-JP" i="1" dirty="0"/>
              <a:t>z = x;</a:t>
            </a:r>
          </a:p>
          <a:p>
            <a:r>
              <a:rPr lang="en-US" altLang="ja-JP" i="1" dirty="0"/>
              <a:t>     </a:t>
            </a:r>
            <a:r>
              <a:rPr lang="en-US" altLang="ja-JP" i="1" dirty="0" smtClean="0">
                <a:solidFill>
                  <a:srgbClr val="FF0000"/>
                </a:solidFill>
              </a:rPr>
              <a:t>7      </a:t>
            </a:r>
            <a:r>
              <a:rPr lang="en-US" altLang="ja-JP" i="1" dirty="0">
                <a:solidFill>
                  <a:srgbClr val="FF0000"/>
                </a:solidFill>
              </a:rPr>
              <a:t>y = new B();</a:t>
            </a:r>
          </a:p>
          <a:p>
            <a:r>
              <a:rPr lang="en-US" altLang="ja-JP" i="1" dirty="0"/>
              <a:t>     </a:t>
            </a:r>
            <a:r>
              <a:rPr lang="en-US" altLang="ja-JP" i="1" dirty="0" smtClean="0"/>
              <a:t>8      </a:t>
            </a:r>
            <a:r>
              <a:rPr lang="en-US" altLang="ja-JP" i="1" dirty="0"/>
              <a:t>w = x;</a:t>
            </a:r>
          </a:p>
          <a:p>
            <a:r>
              <a:rPr lang="en-US" altLang="ja-JP" i="1" dirty="0"/>
              <a:t>     </a:t>
            </a:r>
            <a:r>
              <a:rPr lang="en-US" altLang="ja-JP" i="1" dirty="0" smtClean="0">
                <a:solidFill>
                  <a:srgbClr val="FF0000"/>
                </a:solidFill>
              </a:rPr>
              <a:t>9      </a:t>
            </a:r>
            <a:r>
              <a:rPr lang="en-US" altLang="ja-JP" i="1" dirty="0" err="1">
                <a:solidFill>
                  <a:srgbClr val="FF0000"/>
                </a:solidFill>
              </a:rPr>
              <a:t>w.f</a:t>
            </a:r>
            <a:r>
              <a:rPr lang="en-US" altLang="ja-JP" i="1" dirty="0">
                <a:solidFill>
                  <a:srgbClr val="FF0000"/>
                </a:solidFill>
              </a:rPr>
              <a:t> = y;</a:t>
            </a:r>
          </a:p>
          <a:p>
            <a:r>
              <a:rPr lang="en-US" altLang="ja-JP" i="1" dirty="0"/>
              <a:t>    </a:t>
            </a:r>
            <a:r>
              <a:rPr lang="en-US" altLang="ja-JP" i="1" dirty="0" smtClean="0"/>
              <a:t>10      </a:t>
            </a:r>
            <a:r>
              <a:rPr lang="en-US" altLang="ja-JP" i="1" dirty="0"/>
              <a:t>if (w == z) {</a:t>
            </a:r>
          </a:p>
          <a:p>
            <a:r>
              <a:rPr lang="en-US" altLang="ja-JP" i="1" dirty="0"/>
              <a:t>    </a:t>
            </a:r>
            <a:r>
              <a:rPr lang="en-US" altLang="ja-JP" i="1" dirty="0" smtClean="0">
                <a:solidFill>
                  <a:srgbClr val="FF0000"/>
                </a:solidFill>
              </a:rPr>
              <a:t>11        </a:t>
            </a:r>
            <a:r>
              <a:rPr lang="en-US" altLang="ja-JP" i="1" dirty="0">
                <a:solidFill>
                  <a:srgbClr val="FF0000"/>
                </a:solidFill>
              </a:rPr>
              <a:t>v = </a:t>
            </a:r>
            <a:r>
              <a:rPr lang="en-US" altLang="ja-JP" i="1" dirty="0" err="1">
                <a:solidFill>
                  <a:srgbClr val="FF0000"/>
                </a:solidFill>
              </a:rPr>
              <a:t>z.f</a:t>
            </a:r>
            <a:r>
              <a:rPr lang="en-US" altLang="ja-JP" i="1" dirty="0">
                <a:solidFill>
                  <a:srgbClr val="FF0000"/>
                </a:solidFill>
              </a:rPr>
              <a:t>;</a:t>
            </a:r>
          </a:p>
          <a:p>
            <a:r>
              <a:rPr lang="ja-JP" altLang="en-US" i="1" dirty="0"/>
              <a:t>    </a:t>
            </a:r>
            <a:r>
              <a:rPr lang="en-US" altLang="ja-JP" i="1" dirty="0" smtClean="0"/>
              <a:t>12      </a:t>
            </a:r>
            <a:r>
              <a:rPr lang="en-US" altLang="ja-JP" i="1" dirty="0"/>
              <a:t>}</a:t>
            </a:r>
          </a:p>
          <a:p>
            <a:r>
              <a:rPr lang="ja-JP" altLang="en-US" i="1" dirty="0"/>
              <a:t>    </a:t>
            </a:r>
            <a:r>
              <a:rPr lang="en-US" altLang="ja-JP" i="1" dirty="0" smtClean="0"/>
              <a:t>13    </a:t>
            </a:r>
            <a:r>
              <a:rPr lang="en-US" altLang="ja-JP" i="1" dirty="0"/>
              <a:t>}</a:t>
            </a:r>
          </a:p>
          <a:p>
            <a:r>
              <a:rPr lang="ja-JP" altLang="en-US" i="1" dirty="0"/>
              <a:t>    </a:t>
            </a:r>
            <a:r>
              <a:rPr lang="en-US" altLang="ja-JP" i="1" dirty="0" smtClean="0"/>
              <a:t>14  }</a:t>
            </a:r>
            <a:endParaRPr lang="en-US" altLang="ja-JP" i="1" dirty="0"/>
          </a:p>
        </p:txBody>
      </p:sp>
      <p:sp>
        <p:nvSpPr>
          <p:cNvPr id="6" name="角丸四角形 5"/>
          <p:cNvSpPr/>
          <p:nvPr/>
        </p:nvSpPr>
        <p:spPr>
          <a:xfrm>
            <a:off x="585870" y="4615038"/>
            <a:ext cx="1440160" cy="432048"/>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rgbClr val="FF0000"/>
                </a:solidFill>
              </a:rPr>
              <a:t>y = new B()</a:t>
            </a:r>
            <a:endParaRPr kumimoji="1" lang="ja-JP" altLang="en-US" dirty="0">
              <a:solidFill>
                <a:srgbClr val="FF0000"/>
              </a:solidFill>
            </a:endParaRPr>
          </a:p>
        </p:txBody>
      </p:sp>
      <p:sp>
        <p:nvSpPr>
          <p:cNvPr id="7" name="角丸四角形 6"/>
          <p:cNvSpPr/>
          <p:nvPr/>
        </p:nvSpPr>
        <p:spPr>
          <a:xfrm>
            <a:off x="2746110" y="4615038"/>
            <a:ext cx="936104" cy="432048"/>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smtClean="0">
                <a:solidFill>
                  <a:srgbClr val="FF0000"/>
                </a:solidFill>
              </a:rPr>
              <a:t>w.f</a:t>
            </a:r>
            <a:r>
              <a:rPr lang="en-US" altLang="ja-JP" dirty="0" smtClean="0">
                <a:solidFill>
                  <a:srgbClr val="FF0000"/>
                </a:solidFill>
              </a:rPr>
              <a:t> = y</a:t>
            </a:r>
            <a:endParaRPr kumimoji="1" lang="ja-JP" altLang="en-US" dirty="0">
              <a:solidFill>
                <a:srgbClr val="FF0000"/>
              </a:solidFill>
            </a:endParaRPr>
          </a:p>
        </p:txBody>
      </p:sp>
      <p:sp>
        <p:nvSpPr>
          <p:cNvPr id="8" name="角丸四角形 7"/>
          <p:cNvSpPr/>
          <p:nvPr/>
        </p:nvSpPr>
        <p:spPr>
          <a:xfrm>
            <a:off x="4399434" y="4615038"/>
            <a:ext cx="936104" cy="4320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rgbClr val="FF0000"/>
                </a:solidFill>
              </a:rPr>
              <a:t>v = </a:t>
            </a:r>
            <a:r>
              <a:rPr lang="en-US" altLang="ja-JP" dirty="0" err="1" smtClean="0">
                <a:solidFill>
                  <a:srgbClr val="FF0000"/>
                </a:solidFill>
              </a:rPr>
              <a:t>z.f</a:t>
            </a:r>
            <a:endParaRPr kumimoji="1" lang="ja-JP" altLang="en-US" dirty="0">
              <a:solidFill>
                <a:srgbClr val="FF0000"/>
              </a:solidFill>
            </a:endParaRPr>
          </a:p>
        </p:txBody>
      </p:sp>
      <p:sp>
        <p:nvSpPr>
          <p:cNvPr id="12" name="角丸四角形 11"/>
          <p:cNvSpPr/>
          <p:nvPr/>
        </p:nvSpPr>
        <p:spPr>
          <a:xfrm>
            <a:off x="297838" y="3518694"/>
            <a:ext cx="1440160"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x = new A()</a:t>
            </a:r>
            <a:endParaRPr kumimoji="1" lang="ja-JP" altLang="en-US" dirty="0"/>
          </a:p>
        </p:txBody>
      </p:sp>
      <p:sp>
        <p:nvSpPr>
          <p:cNvPr id="13" name="角丸四角形 12"/>
          <p:cNvSpPr/>
          <p:nvPr/>
        </p:nvSpPr>
        <p:spPr>
          <a:xfrm>
            <a:off x="3290362" y="3518694"/>
            <a:ext cx="783704"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z = x</a:t>
            </a:r>
            <a:endParaRPr kumimoji="1" lang="ja-JP" altLang="en-US" dirty="0"/>
          </a:p>
        </p:txBody>
      </p:sp>
      <p:sp>
        <p:nvSpPr>
          <p:cNvPr id="14" name="角丸四角形 13"/>
          <p:cNvSpPr/>
          <p:nvPr/>
        </p:nvSpPr>
        <p:spPr>
          <a:xfrm>
            <a:off x="2125306" y="3518694"/>
            <a:ext cx="783704" cy="4320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w</a:t>
            </a:r>
            <a:r>
              <a:rPr lang="en-US" altLang="ja-JP" dirty="0" smtClean="0"/>
              <a:t> = x</a:t>
            </a:r>
            <a:endParaRPr kumimoji="1" lang="ja-JP" altLang="en-US" dirty="0"/>
          </a:p>
        </p:txBody>
      </p:sp>
      <p:sp>
        <p:nvSpPr>
          <p:cNvPr id="15" name="ひし形 14"/>
          <p:cNvSpPr/>
          <p:nvPr/>
        </p:nvSpPr>
        <p:spPr>
          <a:xfrm>
            <a:off x="4384762" y="3483323"/>
            <a:ext cx="1745724" cy="502789"/>
          </a:xfrm>
          <a:prstGeom prst="diamond">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w == z</a:t>
            </a:r>
            <a:endParaRPr kumimoji="1" lang="ja-JP" altLang="en-US" dirty="0"/>
          </a:p>
        </p:txBody>
      </p:sp>
      <p:cxnSp>
        <p:nvCxnSpPr>
          <p:cNvPr id="23" name="直線矢印コネクタ 22"/>
          <p:cNvCxnSpPr>
            <a:stCxn id="12" idx="3"/>
            <a:endCxn id="14" idx="1"/>
          </p:cNvCxnSpPr>
          <p:nvPr/>
        </p:nvCxnSpPr>
        <p:spPr>
          <a:xfrm>
            <a:off x="1737998" y="3734718"/>
            <a:ext cx="387308" cy="0"/>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7" name="曲線コネクタ 26"/>
          <p:cNvCxnSpPr>
            <a:stCxn id="12" idx="0"/>
            <a:endCxn id="13" idx="0"/>
          </p:cNvCxnSpPr>
          <p:nvPr/>
        </p:nvCxnSpPr>
        <p:spPr>
          <a:xfrm rot="5400000" flipH="1" flipV="1">
            <a:off x="2350066" y="2186546"/>
            <a:ext cx="12700" cy="2664296"/>
          </a:xfrm>
          <a:prstGeom prst="curvedConnector3">
            <a:avLst>
              <a:gd name="adj1" fmla="val 1800000"/>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曲線コネクタ 28"/>
          <p:cNvCxnSpPr>
            <a:stCxn id="14" idx="0"/>
            <a:endCxn id="15" idx="0"/>
          </p:cNvCxnSpPr>
          <p:nvPr/>
        </p:nvCxnSpPr>
        <p:spPr>
          <a:xfrm rot="5400000" flipH="1" flipV="1">
            <a:off x="3869706" y="2130776"/>
            <a:ext cx="35371" cy="2740466"/>
          </a:xfrm>
          <a:prstGeom prst="curvedConnector3">
            <a:avLst>
              <a:gd name="adj1" fmla="val 746292"/>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15" idx="1"/>
          </p:cNvCxnSpPr>
          <p:nvPr/>
        </p:nvCxnSpPr>
        <p:spPr>
          <a:xfrm>
            <a:off x="4074066" y="3734717"/>
            <a:ext cx="310696" cy="1"/>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endCxn id="7" idx="1"/>
          </p:cNvCxnSpPr>
          <p:nvPr/>
        </p:nvCxnSpPr>
        <p:spPr>
          <a:xfrm flipV="1">
            <a:off x="2026030" y="4831062"/>
            <a:ext cx="720080" cy="290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endCxn id="8" idx="1"/>
          </p:cNvCxnSpPr>
          <p:nvPr/>
        </p:nvCxnSpPr>
        <p:spPr>
          <a:xfrm flipV="1">
            <a:off x="3689354" y="4831062"/>
            <a:ext cx="710080" cy="290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5" idx="2"/>
            <a:endCxn id="8" idx="0"/>
          </p:cNvCxnSpPr>
          <p:nvPr/>
        </p:nvCxnSpPr>
        <p:spPr>
          <a:xfrm flipH="1">
            <a:off x="4867486" y="3986112"/>
            <a:ext cx="390138" cy="628926"/>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14" idx="2"/>
            <a:endCxn id="7" idx="0"/>
          </p:cNvCxnSpPr>
          <p:nvPr/>
        </p:nvCxnSpPr>
        <p:spPr>
          <a:xfrm>
            <a:off x="2517158" y="3950742"/>
            <a:ext cx="697004" cy="664296"/>
          </a:xfrm>
          <a:prstGeom prst="straightConnector1">
            <a:avLst/>
          </a:prstGeom>
          <a:ln w="12700">
            <a:solidFill>
              <a:srgbClr val="0070C0"/>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13" idx="2"/>
            <a:endCxn id="8" idx="0"/>
          </p:cNvCxnSpPr>
          <p:nvPr/>
        </p:nvCxnSpPr>
        <p:spPr>
          <a:xfrm>
            <a:off x="3682214" y="3950742"/>
            <a:ext cx="1185272" cy="664296"/>
          </a:xfrm>
          <a:prstGeom prst="straightConnector1">
            <a:avLst/>
          </a:prstGeom>
          <a:ln w="12700">
            <a:solidFill>
              <a:srgbClr val="0070C0"/>
            </a:solidFill>
            <a:prstDash val="solid"/>
            <a:tailEnd type="stealth" w="lg" len="lg"/>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flipV="1">
            <a:off x="867996" y="5464495"/>
            <a:ext cx="720080" cy="290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1603422" y="5282734"/>
            <a:ext cx="1495922" cy="369332"/>
          </a:xfrm>
          <a:prstGeom prst="rect">
            <a:avLst/>
          </a:prstGeom>
          <a:noFill/>
        </p:spPr>
        <p:txBody>
          <a:bodyPr wrap="none" rtlCol="0">
            <a:spAutoFit/>
          </a:bodyPr>
          <a:lstStyle/>
          <a:p>
            <a:r>
              <a:rPr kumimoji="1" lang="ja-JP" altLang="en-US" dirty="0" smtClean="0"/>
              <a:t>データ依存辺</a:t>
            </a:r>
            <a:endParaRPr kumimoji="1" lang="ja-JP" altLang="en-US" dirty="0"/>
          </a:p>
        </p:txBody>
      </p:sp>
      <p:cxnSp>
        <p:nvCxnSpPr>
          <p:cNvPr id="60" name="直線矢印コネクタ 59"/>
          <p:cNvCxnSpPr/>
          <p:nvPr/>
        </p:nvCxnSpPr>
        <p:spPr>
          <a:xfrm flipV="1">
            <a:off x="867996" y="5828651"/>
            <a:ext cx="720080" cy="2905"/>
          </a:xfrm>
          <a:prstGeom prst="straightConnector1">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61" name="テキスト ボックス 60"/>
          <p:cNvSpPr txBox="1"/>
          <p:nvPr/>
        </p:nvSpPr>
        <p:spPr>
          <a:xfrm>
            <a:off x="1603422" y="5646890"/>
            <a:ext cx="1338828" cy="369332"/>
          </a:xfrm>
          <a:prstGeom prst="rect">
            <a:avLst/>
          </a:prstGeom>
          <a:noFill/>
        </p:spPr>
        <p:txBody>
          <a:bodyPr wrap="none" rtlCol="0">
            <a:spAutoFit/>
          </a:bodyPr>
          <a:lstStyle/>
          <a:p>
            <a:r>
              <a:rPr kumimoji="1" lang="ja-JP" altLang="en-US" dirty="0" smtClean="0"/>
              <a:t>制御依存辺</a:t>
            </a:r>
            <a:endParaRPr kumimoji="1" lang="ja-JP" altLang="en-US" dirty="0"/>
          </a:p>
        </p:txBody>
      </p:sp>
      <p:cxnSp>
        <p:nvCxnSpPr>
          <p:cNvPr id="62" name="直線矢印コネクタ 61"/>
          <p:cNvCxnSpPr/>
          <p:nvPr/>
        </p:nvCxnSpPr>
        <p:spPr>
          <a:xfrm flipV="1">
            <a:off x="867996" y="6162812"/>
            <a:ext cx="720080" cy="2905"/>
          </a:xfrm>
          <a:prstGeom prst="straightConnector1">
            <a:avLst/>
          </a:prstGeom>
          <a:ln w="12700">
            <a:solidFill>
              <a:srgbClr val="0070C0"/>
            </a:soli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1603422" y="5981051"/>
            <a:ext cx="4416594" cy="369332"/>
          </a:xfrm>
          <a:prstGeom prst="rect">
            <a:avLst/>
          </a:prstGeom>
          <a:noFill/>
        </p:spPr>
        <p:txBody>
          <a:bodyPr wrap="none" rtlCol="0">
            <a:spAutoFit/>
          </a:bodyPr>
          <a:lstStyle/>
          <a:p>
            <a:r>
              <a:rPr lang="ja-JP" altLang="en-US" dirty="0" smtClean="0"/>
              <a:t>ポインタとして参照する変数のデータ</a:t>
            </a:r>
            <a:r>
              <a:rPr kumimoji="1" lang="ja-JP" altLang="en-US" dirty="0" smtClean="0"/>
              <a:t>依存辺</a:t>
            </a:r>
            <a:endParaRPr kumimoji="1" lang="ja-JP" altLang="en-US" dirty="0"/>
          </a:p>
        </p:txBody>
      </p:sp>
      <p:sp>
        <p:nvSpPr>
          <p:cNvPr id="64" name="スライド番号プレースホルダー 63"/>
          <p:cNvSpPr>
            <a:spLocks noGrp="1"/>
          </p:cNvSpPr>
          <p:nvPr>
            <p:ph type="sldNum" sz="quarter" idx="12"/>
          </p:nvPr>
        </p:nvSpPr>
        <p:spPr/>
        <p:txBody>
          <a:bodyPr/>
          <a:lstStyle/>
          <a:p>
            <a:fld id="{D8657F4F-EEBE-40D0-AA0E-86B01611ED6E}" type="slidenum">
              <a:rPr lang="ja-JP" altLang="en-US" smtClean="0">
                <a:solidFill>
                  <a:srgbClr val="000000"/>
                </a:solidFill>
              </a:rPr>
              <a:pPr/>
              <a:t>20</a:t>
            </a:fld>
            <a:endParaRPr lang="ja-JP" altLang="en-US">
              <a:solidFill>
                <a:srgbClr val="000000"/>
              </a:solidFill>
            </a:endParaRPr>
          </a:p>
        </p:txBody>
      </p:sp>
    </p:spTree>
    <p:extLst>
      <p:ext uri="{BB962C8B-B14F-4D97-AF65-F5344CB8AC3E}">
        <p14:creationId xmlns:p14="http://schemas.microsoft.com/office/powerpoint/2010/main" val="4172420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プログラムスライシング</a:t>
            </a:r>
            <a:endParaRPr kumimoji="1" lang="ja-JP" altLang="en-US" dirty="0"/>
          </a:p>
        </p:txBody>
      </p:sp>
      <p:sp>
        <p:nvSpPr>
          <p:cNvPr id="3" name="コンテンツ プレースホルダー 2"/>
          <p:cNvSpPr>
            <a:spLocks noGrp="1"/>
          </p:cNvSpPr>
          <p:nvPr>
            <p:ph idx="1"/>
          </p:nvPr>
        </p:nvSpPr>
        <p:spPr>
          <a:xfrm>
            <a:off x="457200" y="1600201"/>
            <a:ext cx="8229600" cy="1108720"/>
          </a:xfrm>
        </p:spPr>
        <p:txBody>
          <a:bodyPr/>
          <a:lstStyle/>
          <a:p>
            <a:r>
              <a:rPr lang="ja-JP" altLang="en-US" dirty="0" smtClean="0"/>
              <a:t>プログラム内</a:t>
            </a:r>
            <a:r>
              <a:rPr lang="ja-JP" altLang="en-US" dirty="0"/>
              <a:t>のある文に影響を与える可能性のあるすべての文を抽出</a:t>
            </a:r>
            <a:r>
              <a:rPr lang="ja-JP" altLang="en-US" dirty="0" smtClean="0"/>
              <a:t>する技術</a:t>
            </a:r>
            <a:endParaRPr lang="en-US" altLang="ja-JP" dirty="0" smtClean="0"/>
          </a:p>
        </p:txBody>
      </p:sp>
      <p:sp>
        <p:nvSpPr>
          <p:cNvPr id="5" name="スライド番号プレースホルダー 4"/>
          <p:cNvSpPr>
            <a:spLocks noGrp="1"/>
          </p:cNvSpPr>
          <p:nvPr>
            <p:ph type="sldNum" sz="quarter" idx="12"/>
          </p:nvPr>
        </p:nvSpPr>
        <p:spPr/>
        <p:txBody>
          <a:bodyPr/>
          <a:lstStyle/>
          <a:p>
            <a:fld id="{D8657F4F-EEBE-40D0-AA0E-86B01611ED6E}" type="slidenum">
              <a:rPr lang="ja-JP" altLang="en-US" smtClean="0">
                <a:solidFill>
                  <a:srgbClr val="000000"/>
                </a:solidFill>
              </a:rPr>
              <a:pPr/>
              <a:t>3</a:t>
            </a:fld>
            <a:endParaRPr lang="ja-JP" altLang="en-US">
              <a:solidFill>
                <a:srgbClr val="000000"/>
              </a:solidFill>
            </a:endParaRPr>
          </a:p>
        </p:txBody>
      </p:sp>
      <p:sp>
        <p:nvSpPr>
          <p:cNvPr id="6" name="テキスト ボックス 5"/>
          <p:cNvSpPr txBox="1"/>
          <p:nvPr/>
        </p:nvSpPr>
        <p:spPr>
          <a:xfrm>
            <a:off x="450581" y="2605159"/>
            <a:ext cx="3307316" cy="3785652"/>
          </a:xfrm>
          <a:prstGeom prst="rect">
            <a:avLst/>
          </a:prstGeom>
          <a:noFill/>
          <a:ln>
            <a:solidFill>
              <a:schemeClr val="tx1"/>
            </a:solidFill>
          </a:ln>
        </p:spPr>
        <p:txBody>
          <a:bodyPr wrap="none" rtlCol="0">
            <a:spAutoFit/>
          </a:bodyPr>
          <a:lstStyle/>
          <a:p>
            <a:r>
              <a:rPr lang="ja-JP" altLang="en-US" sz="2400" dirty="0" smtClean="0"/>
              <a:t>ソースコード</a:t>
            </a:r>
            <a:endParaRPr lang="en-US" altLang="ja-JP" sz="2400" dirty="0" smtClean="0"/>
          </a:p>
          <a:p>
            <a:r>
              <a:rPr lang="en-US" altLang="ja-JP" sz="2400" i="1" dirty="0" smtClean="0"/>
              <a:t>     1  </a:t>
            </a:r>
            <a:r>
              <a:rPr lang="en-US" altLang="ja-JP" sz="2400" i="1" dirty="0"/>
              <a:t>void main() </a:t>
            </a:r>
            <a:r>
              <a:rPr lang="en-US" altLang="ja-JP" sz="2400" i="1" dirty="0" smtClean="0"/>
              <a:t>{</a:t>
            </a:r>
          </a:p>
          <a:p>
            <a:r>
              <a:rPr lang="en-US" altLang="ja-JP" sz="2400" i="1" dirty="0"/>
              <a:t> </a:t>
            </a:r>
            <a:r>
              <a:rPr lang="en-US" altLang="ja-JP" sz="2400" i="1" dirty="0" smtClean="0"/>
              <a:t>    </a:t>
            </a:r>
            <a:r>
              <a:rPr lang="en-US" altLang="ja-JP" sz="2400" i="1" dirty="0"/>
              <a:t>2</a:t>
            </a:r>
            <a:r>
              <a:rPr lang="en-US" altLang="ja-JP" sz="2400" i="1" dirty="0" smtClean="0"/>
              <a:t>    </a:t>
            </a:r>
            <a:r>
              <a:rPr lang="en-US" altLang="ja-JP" sz="2400" i="1" dirty="0" err="1" smtClean="0"/>
              <a:t>int</a:t>
            </a:r>
            <a:r>
              <a:rPr lang="en-US" altLang="ja-JP" sz="2400" i="1" dirty="0" smtClean="0"/>
              <a:t> sum </a:t>
            </a:r>
            <a:r>
              <a:rPr lang="en-US" altLang="ja-JP" sz="2400" i="1" dirty="0"/>
              <a:t>= 0;</a:t>
            </a:r>
          </a:p>
          <a:p>
            <a:r>
              <a:rPr lang="en-US" altLang="ja-JP" sz="2400" i="1" dirty="0"/>
              <a:t>     </a:t>
            </a:r>
            <a:r>
              <a:rPr lang="en-US" altLang="ja-JP" sz="2400" i="1" dirty="0" smtClean="0"/>
              <a:t>3    </a:t>
            </a:r>
            <a:r>
              <a:rPr lang="en-US" altLang="ja-JP" sz="2400" i="1" dirty="0" err="1" smtClean="0"/>
              <a:t>int</a:t>
            </a:r>
            <a:r>
              <a:rPr lang="en-US" altLang="ja-JP" sz="2400" i="1" dirty="0" smtClean="0"/>
              <a:t> </a:t>
            </a:r>
            <a:r>
              <a:rPr lang="en-US" altLang="ja-JP" sz="2400" i="1" dirty="0" err="1" smtClean="0"/>
              <a:t>i</a:t>
            </a:r>
            <a:r>
              <a:rPr lang="en-US" altLang="ja-JP" sz="2400" i="1" dirty="0" smtClean="0"/>
              <a:t> </a:t>
            </a:r>
            <a:r>
              <a:rPr lang="en-US" altLang="ja-JP" sz="2400" i="1" dirty="0"/>
              <a:t>= 1;</a:t>
            </a:r>
          </a:p>
          <a:p>
            <a:r>
              <a:rPr lang="en-US" altLang="ja-JP" sz="2400" i="1" dirty="0"/>
              <a:t>     </a:t>
            </a:r>
            <a:r>
              <a:rPr lang="en-US" altLang="ja-JP" sz="2400" i="1" dirty="0" smtClean="0"/>
              <a:t>4    </a:t>
            </a:r>
            <a:r>
              <a:rPr lang="en-US" altLang="ja-JP" sz="2400" i="1" dirty="0"/>
              <a:t>while (</a:t>
            </a:r>
            <a:r>
              <a:rPr lang="en-US" altLang="ja-JP" sz="2400" i="1" dirty="0" err="1"/>
              <a:t>i</a:t>
            </a:r>
            <a:r>
              <a:rPr lang="en-US" altLang="ja-JP" sz="2400" i="1" dirty="0"/>
              <a:t> &lt;= 10) {</a:t>
            </a:r>
          </a:p>
          <a:p>
            <a:r>
              <a:rPr lang="en-US" altLang="ja-JP" sz="2400" i="1" dirty="0"/>
              <a:t>     5</a:t>
            </a:r>
            <a:r>
              <a:rPr lang="en-US" altLang="ja-JP" sz="2400" i="1" dirty="0" smtClean="0"/>
              <a:t>      </a:t>
            </a:r>
            <a:r>
              <a:rPr lang="en-US" altLang="ja-JP" sz="2400" i="1" dirty="0"/>
              <a:t>sum = sum + </a:t>
            </a:r>
            <a:r>
              <a:rPr lang="en-US" altLang="ja-JP" sz="2400" i="1" dirty="0" err="1"/>
              <a:t>i</a:t>
            </a:r>
            <a:r>
              <a:rPr lang="en-US" altLang="ja-JP" sz="2400" i="1" dirty="0"/>
              <a:t>;</a:t>
            </a:r>
          </a:p>
          <a:p>
            <a:r>
              <a:rPr lang="en-US" altLang="ja-JP" sz="2400" i="1" dirty="0"/>
              <a:t>     </a:t>
            </a:r>
            <a:r>
              <a:rPr lang="en-US" altLang="ja-JP" sz="2400" i="1" dirty="0" smtClean="0"/>
              <a:t>6      </a:t>
            </a:r>
            <a:r>
              <a:rPr lang="en-US" altLang="ja-JP" sz="2400" i="1" dirty="0" err="1"/>
              <a:t>i</a:t>
            </a:r>
            <a:r>
              <a:rPr lang="en-US" altLang="ja-JP" sz="2400" i="1" dirty="0"/>
              <a:t> = </a:t>
            </a:r>
            <a:r>
              <a:rPr lang="en-US" altLang="ja-JP" sz="2400" i="1" dirty="0" err="1"/>
              <a:t>i</a:t>
            </a:r>
            <a:r>
              <a:rPr lang="en-US" altLang="ja-JP" sz="2400" i="1" dirty="0"/>
              <a:t> + 1;</a:t>
            </a:r>
          </a:p>
          <a:p>
            <a:r>
              <a:rPr lang="ja-JP" altLang="en-US" sz="2400" i="1" dirty="0"/>
              <a:t>     </a:t>
            </a:r>
            <a:r>
              <a:rPr lang="en-US" altLang="ja-JP" sz="2400" i="1" dirty="0"/>
              <a:t>7</a:t>
            </a:r>
            <a:r>
              <a:rPr lang="en-US" altLang="ja-JP" sz="2400" i="1" dirty="0" smtClean="0"/>
              <a:t>    }</a:t>
            </a:r>
          </a:p>
          <a:p>
            <a:r>
              <a:rPr lang="en-US" altLang="ja-JP" sz="2400" i="1" dirty="0"/>
              <a:t> </a:t>
            </a:r>
            <a:r>
              <a:rPr lang="en-US" altLang="ja-JP" sz="2400" i="1" dirty="0" smtClean="0"/>
              <a:t>    8    print(</a:t>
            </a:r>
            <a:r>
              <a:rPr lang="en-US" altLang="ja-JP" sz="2400" i="1" dirty="0" err="1" smtClean="0"/>
              <a:t>i</a:t>
            </a:r>
            <a:r>
              <a:rPr lang="en-US" altLang="ja-JP" sz="2400" i="1" dirty="0" smtClean="0"/>
              <a:t>);</a:t>
            </a:r>
          </a:p>
          <a:p>
            <a:r>
              <a:rPr lang="ja-JP" altLang="en-US" sz="2400" i="1" dirty="0"/>
              <a:t>　</a:t>
            </a:r>
            <a:r>
              <a:rPr lang="ja-JP" altLang="en-US" sz="2400" i="1" dirty="0" smtClean="0"/>
              <a:t>　</a:t>
            </a:r>
            <a:r>
              <a:rPr lang="en-US" altLang="ja-JP" sz="2400" i="1" dirty="0"/>
              <a:t>9</a:t>
            </a:r>
            <a:r>
              <a:rPr lang="en-US" altLang="ja-JP" sz="2400" i="1" dirty="0" smtClean="0"/>
              <a:t>  </a:t>
            </a:r>
            <a:r>
              <a:rPr lang="en-US" altLang="ja-JP" sz="2400" i="1" dirty="0"/>
              <a:t>}</a:t>
            </a:r>
            <a:endParaRPr kumimoji="1" lang="ja-JP" altLang="en-US" sz="2400" i="1" dirty="0"/>
          </a:p>
        </p:txBody>
      </p:sp>
      <p:sp>
        <p:nvSpPr>
          <p:cNvPr id="4" name="右矢印 3"/>
          <p:cNvSpPr/>
          <p:nvPr/>
        </p:nvSpPr>
        <p:spPr>
          <a:xfrm>
            <a:off x="4195388" y="4144821"/>
            <a:ext cx="93610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555184" y="2621327"/>
            <a:ext cx="3243196" cy="3046988"/>
          </a:xfrm>
          <a:prstGeom prst="rect">
            <a:avLst/>
          </a:prstGeom>
          <a:noFill/>
          <a:ln>
            <a:solidFill>
              <a:schemeClr val="tx1"/>
            </a:solidFill>
          </a:ln>
        </p:spPr>
        <p:txBody>
          <a:bodyPr wrap="none" rtlCol="0">
            <a:spAutoFit/>
          </a:bodyPr>
          <a:lstStyle/>
          <a:p>
            <a:r>
              <a:rPr lang="ja-JP" altLang="en-US" sz="2400" dirty="0" smtClean="0"/>
              <a:t>プログラムスライス</a:t>
            </a:r>
            <a:endParaRPr lang="en-US" altLang="ja-JP" sz="2400" dirty="0" smtClean="0"/>
          </a:p>
          <a:p>
            <a:r>
              <a:rPr lang="en-US" altLang="ja-JP" sz="2400" i="1" dirty="0" smtClean="0"/>
              <a:t>     1  </a:t>
            </a:r>
            <a:r>
              <a:rPr lang="en-US" altLang="ja-JP" sz="2400" i="1" dirty="0"/>
              <a:t>void main() </a:t>
            </a:r>
            <a:r>
              <a:rPr lang="en-US" altLang="ja-JP" sz="2400" i="1" dirty="0" smtClean="0"/>
              <a:t>{</a:t>
            </a:r>
          </a:p>
          <a:p>
            <a:r>
              <a:rPr lang="en-US" altLang="ja-JP" sz="2400" i="1" dirty="0"/>
              <a:t> </a:t>
            </a:r>
            <a:r>
              <a:rPr lang="en-US" altLang="ja-JP" sz="2400" i="1" dirty="0" smtClean="0"/>
              <a:t>    3    </a:t>
            </a:r>
            <a:r>
              <a:rPr lang="en-US" altLang="ja-JP" sz="2400" i="1" dirty="0" err="1" smtClean="0"/>
              <a:t>int</a:t>
            </a:r>
            <a:r>
              <a:rPr lang="en-US" altLang="ja-JP" sz="2400" i="1" dirty="0" smtClean="0"/>
              <a:t> </a:t>
            </a:r>
            <a:r>
              <a:rPr lang="en-US" altLang="ja-JP" sz="2400" i="1" dirty="0" err="1" smtClean="0"/>
              <a:t>i</a:t>
            </a:r>
            <a:r>
              <a:rPr lang="en-US" altLang="ja-JP" sz="2400" i="1" dirty="0" smtClean="0"/>
              <a:t> </a:t>
            </a:r>
            <a:r>
              <a:rPr lang="en-US" altLang="ja-JP" sz="2400" i="1" dirty="0"/>
              <a:t>= 1;</a:t>
            </a:r>
          </a:p>
          <a:p>
            <a:r>
              <a:rPr lang="en-US" altLang="ja-JP" sz="2400" i="1" dirty="0"/>
              <a:t>     </a:t>
            </a:r>
            <a:r>
              <a:rPr lang="en-US" altLang="ja-JP" sz="2400" i="1" dirty="0" smtClean="0"/>
              <a:t>4    </a:t>
            </a:r>
            <a:r>
              <a:rPr lang="en-US" altLang="ja-JP" sz="2400" i="1" dirty="0"/>
              <a:t>while (</a:t>
            </a:r>
            <a:r>
              <a:rPr lang="en-US" altLang="ja-JP" sz="2400" i="1" dirty="0" err="1"/>
              <a:t>i</a:t>
            </a:r>
            <a:r>
              <a:rPr lang="en-US" altLang="ja-JP" sz="2400" i="1" dirty="0"/>
              <a:t> &lt;= 10) </a:t>
            </a:r>
            <a:r>
              <a:rPr lang="en-US" altLang="ja-JP" sz="2400" i="1" dirty="0" smtClean="0"/>
              <a:t>{</a:t>
            </a:r>
          </a:p>
          <a:p>
            <a:r>
              <a:rPr lang="en-US" altLang="ja-JP" sz="2400" i="1" dirty="0"/>
              <a:t> </a:t>
            </a:r>
            <a:r>
              <a:rPr lang="en-US" altLang="ja-JP" sz="2400" i="1" dirty="0" smtClean="0"/>
              <a:t>    6      </a:t>
            </a:r>
            <a:r>
              <a:rPr lang="en-US" altLang="ja-JP" sz="2400" i="1" dirty="0" err="1"/>
              <a:t>i</a:t>
            </a:r>
            <a:r>
              <a:rPr lang="en-US" altLang="ja-JP" sz="2400" i="1" dirty="0"/>
              <a:t> = </a:t>
            </a:r>
            <a:r>
              <a:rPr lang="en-US" altLang="ja-JP" sz="2400" i="1" dirty="0" err="1"/>
              <a:t>i</a:t>
            </a:r>
            <a:r>
              <a:rPr lang="en-US" altLang="ja-JP" sz="2400" i="1" dirty="0"/>
              <a:t> + 1;</a:t>
            </a:r>
          </a:p>
          <a:p>
            <a:r>
              <a:rPr lang="ja-JP" altLang="en-US" sz="2400" i="1" dirty="0"/>
              <a:t>     </a:t>
            </a:r>
            <a:r>
              <a:rPr lang="en-US" altLang="ja-JP" sz="2400" i="1" dirty="0"/>
              <a:t>7</a:t>
            </a:r>
            <a:r>
              <a:rPr lang="en-US" altLang="ja-JP" sz="2400" i="1" dirty="0" smtClean="0"/>
              <a:t>    }</a:t>
            </a:r>
          </a:p>
          <a:p>
            <a:r>
              <a:rPr lang="en-US" altLang="ja-JP" sz="2400" i="1" dirty="0"/>
              <a:t> </a:t>
            </a:r>
            <a:r>
              <a:rPr lang="en-US" altLang="ja-JP" sz="2400" i="1" dirty="0" smtClean="0"/>
              <a:t>    8    print(</a:t>
            </a:r>
            <a:r>
              <a:rPr lang="en-US" altLang="ja-JP" sz="2400" i="1" dirty="0" err="1" smtClean="0"/>
              <a:t>i</a:t>
            </a:r>
            <a:r>
              <a:rPr lang="en-US" altLang="ja-JP" sz="2400" i="1" dirty="0" smtClean="0"/>
              <a:t>);</a:t>
            </a:r>
          </a:p>
          <a:p>
            <a:r>
              <a:rPr lang="ja-JP" altLang="en-US" sz="2400" i="1" dirty="0"/>
              <a:t>　</a:t>
            </a:r>
            <a:r>
              <a:rPr lang="ja-JP" altLang="en-US" sz="2400" i="1" dirty="0" smtClean="0"/>
              <a:t>　</a:t>
            </a:r>
            <a:r>
              <a:rPr lang="en-US" altLang="ja-JP" sz="2400" i="1" dirty="0"/>
              <a:t>9</a:t>
            </a:r>
            <a:r>
              <a:rPr lang="en-US" altLang="ja-JP" sz="2400" i="1" dirty="0" smtClean="0"/>
              <a:t>  </a:t>
            </a:r>
            <a:r>
              <a:rPr lang="en-US" altLang="ja-JP" sz="2400" i="1" dirty="0"/>
              <a:t>}</a:t>
            </a:r>
            <a:endParaRPr kumimoji="1" lang="ja-JP" altLang="en-US" sz="2400" i="1" dirty="0"/>
          </a:p>
        </p:txBody>
      </p:sp>
      <p:sp>
        <p:nvSpPr>
          <p:cNvPr id="14" name="テキスト ボックス 13"/>
          <p:cNvSpPr txBox="1"/>
          <p:nvPr/>
        </p:nvSpPr>
        <p:spPr>
          <a:xfrm>
            <a:off x="1907704" y="5965822"/>
            <a:ext cx="2412840" cy="461665"/>
          </a:xfrm>
          <a:prstGeom prst="rect">
            <a:avLst/>
          </a:prstGeom>
          <a:solidFill>
            <a:schemeClr val="bg1"/>
          </a:solidFill>
        </p:spPr>
        <p:txBody>
          <a:bodyPr wrap="none" rtlCol="0">
            <a:spAutoFit/>
          </a:bodyPr>
          <a:lstStyle/>
          <a:p>
            <a:r>
              <a:rPr kumimoji="1" lang="ja-JP" altLang="en-US" sz="2400" dirty="0" smtClean="0">
                <a:solidFill>
                  <a:srgbClr val="FF0000"/>
                </a:solidFill>
              </a:rPr>
              <a:t>スライシング基準</a:t>
            </a:r>
            <a:endParaRPr kumimoji="1" lang="ja-JP" altLang="en-US" sz="2400" dirty="0">
              <a:solidFill>
                <a:srgbClr val="FF0000"/>
              </a:solidFill>
            </a:endParaRPr>
          </a:p>
        </p:txBody>
      </p:sp>
      <p:cxnSp>
        <p:nvCxnSpPr>
          <p:cNvPr id="27" name="直線コネクタ 26"/>
          <p:cNvCxnSpPr/>
          <p:nvPr/>
        </p:nvCxnSpPr>
        <p:spPr>
          <a:xfrm>
            <a:off x="2843808" y="5816233"/>
            <a:ext cx="0" cy="230832"/>
          </a:xfrm>
          <a:prstGeom prst="line">
            <a:avLst/>
          </a:prstGeom>
          <a:ln w="3175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flipH="1">
            <a:off x="2483768" y="5816232"/>
            <a:ext cx="360040" cy="1"/>
          </a:xfrm>
          <a:prstGeom prst="straightConnector1">
            <a:avLst/>
          </a:prstGeom>
          <a:ln w="317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4355976" y="5781155"/>
            <a:ext cx="4570482" cy="830997"/>
          </a:xfrm>
          <a:prstGeom prst="rect">
            <a:avLst/>
          </a:prstGeom>
          <a:noFill/>
          <a:ln w="12700">
            <a:solidFill>
              <a:srgbClr val="FF0000"/>
            </a:solidFill>
          </a:ln>
        </p:spPr>
        <p:txBody>
          <a:bodyPr wrap="none" rtlCol="0">
            <a:spAutoFit/>
          </a:bodyPr>
          <a:lstStyle/>
          <a:p>
            <a:pPr marL="0" lvl="1"/>
            <a:r>
              <a:rPr lang="en-US" altLang="ja-JP" sz="2400" dirty="0" smtClean="0"/>
              <a:t>8</a:t>
            </a:r>
            <a:r>
              <a:rPr lang="ja-JP" altLang="en-US" sz="2400" dirty="0" smtClean="0"/>
              <a:t>行目の変数</a:t>
            </a:r>
            <a:r>
              <a:rPr lang="en-US" altLang="ja-JP" sz="2400" dirty="0" err="1" smtClean="0"/>
              <a:t>i</a:t>
            </a:r>
            <a:r>
              <a:rPr lang="ja-JP" altLang="en-US" sz="2400" dirty="0" smtClean="0"/>
              <a:t>の値を知りたい場合</a:t>
            </a:r>
            <a:endParaRPr lang="en-US" altLang="ja-JP" sz="2400" dirty="0" smtClean="0"/>
          </a:p>
          <a:p>
            <a:pPr marL="0" lvl="1"/>
            <a:r>
              <a:rPr lang="ja-JP" altLang="en-US" sz="2400" dirty="0" smtClean="0"/>
              <a:t>に開発者</a:t>
            </a:r>
            <a:r>
              <a:rPr lang="ja-JP" altLang="en-US" sz="2400" dirty="0"/>
              <a:t>の</a:t>
            </a:r>
            <a:r>
              <a:rPr lang="ja-JP" altLang="en-US" sz="2400" dirty="0" smtClean="0"/>
              <a:t>読むコードが減少</a:t>
            </a:r>
            <a:endParaRPr lang="ja-JP" altLang="en-US" sz="2400" dirty="0"/>
          </a:p>
        </p:txBody>
      </p:sp>
      <p:sp>
        <p:nvSpPr>
          <p:cNvPr id="9" name="円/楕円 8"/>
          <p:cNvSpPr/>
          <p:nvPr/>
        </p:nvSpPr>
        <p:spPr>
          <a:xfrm>
            <a:off x="2065874" y="5632801"/>
            <a:ext cx="364158" cy="33302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757897" y="3683156"/>
            <a:ext cx="1797287" cy="461665"/>
          </a:xfrm>
          <a:prstGeom prst="rect">
            <a:avLst/>
          </a:prstGeom>
          <a:noFill/>
        </p:spPr>
        <p:txBody>
          <a:bodyPr wrap="none" rtlCol="0">
            <a:spAutoFit/>
          </a:bodyPr>
          <a:lstStyle/>
          <a:p>
            <a:r>
              <a:rPr lang="ja-JP" altLang="en-US" sz="2400" dirty="0"/>
              <a:t>スライシング</a:t>
            </a:r>
            <a:endParaRPr kumimoji="1" lang="ja-JP" altLang="en-US" sz="2400" dirty="0"/>
          </a:p>
        </p:txBody>
      </p:sp>
    </p:spTree>
    <p:extLst>
      <p:ext uri="{BB962C8B-B14F-4D97-AF65-F5344CB8AC3E}">
        <p14:creationId xmlns:p14="http://schemas.microsoft.com/office/powerpoint/2010/main" val="100011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500"/>
                                        <p:tgtEl>
                                          <p:spTgt spid="27"/>
                                        </p:tgtEl>
                                      </p:cBhvr>
                                    </p:animEffect>
                                  </p:childTnLst>
                                </p:cTn>
                              </p:par>
                              <p:par>
                                <p:cTn id="27" presetID="10" presetClass="entr" presetSubtype="0" fill="hold" nodeType="with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500"/>
                                        <p:tgtEl>
                                          <p:spTgt spid="2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1"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4" grpId="0" animBg="1"/>
      <p:bldP spid="12" grpId="1" animBg="1"/>
      <p:bldP spid="9"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プログラムスライスの平均値</a:t>
            </a:r>
            <a:endParaRPr kumimoji="1" lang="ja-JP" altLang="en-US" dirty="0"/>
          </a:p>
        </p:txBody>
      </p:sp>
      <p:sp>
        <p:nvSpPr>
          <p:cNvPr id="3" name="コンテンツ プレースホルダー 2"/>
          <p:cNvSpPr>
            <a:spLocks noGrp="1"/>
          </p:cNvSpPr>
          <p:nvPr>
            <p:ph idx="1"/>
          </p:nvPr>
        </p:nvSpPr>
        <p:spPr>
          <a:xfrm>
            <a:off x="457200" y="1600201"/>
            <a:ext cx="8229600" cy="4133055"/>
          </a:xfrm>
        </p:spPr>
        <p:txBody>
          <a:bodyPr/>
          <a:lstStyle/>
          <a:p>
            <a:r>
              <a:rPr kumimoji="1" lang="ja-JP" altLang="en-US" dirty="0" smtClean="0"/>
              <a:t>プログラムスライスのサイズの平均値は，プログラム内のすべての文の約３０％である</a:t>
            </a:r>
            <a:r>
              <a:rPr lang="en-US" altLang="ja-JP" baseline="30000" dirty="0" smtClean="0"/>
              <a:t>[1]</a:t>
            </a:r>
          </a:p>
          <a:p>
            <a:pPr lvl="1"/>
            <a:r>
              <a:rPr kumimoji="1" lang="en-US" altLang="ja-JP" dirty="0" smtClean="0"/>
              <a:t>100</a:t>
            </a:r>
            <a:r>
              <a:rPr kumimoji="1" lang="ja-JP" altLang="en-US" dirty="0" smtClean="0"/>
              <a:t>万行のプログラムのある文について，</a:t>
            </a:r>
            <a:r>
              <a:rPr lang="ja-JP" altLang="en-US" dirty="0"/>
              <a:t>プログラムスライシング</a:t>
            </a:r>
            <a:r>
              <a:rPr lang="ja-JP" altLang="en-US" dirty="0" smtClean="0"/>
              <a:t>を</a:t>
            </a:r>
            <a:r>
              <a:rPr lang="ja-JP" altLang="en-US" dirty="0"/>
              <a:t>実行</a:t>
            </a:r>
            <a:r>
              <a:rPr lang="ja-JP" altLang="en-US" dirty="0" smtClean="0"/>
              <a:t>して</a:t>
            </a:r>
            <a:r>
              <a:rPr lang="ja-JP" altLang="en-US" dirty="0"/>
              <a:t>も，</a:t>
            </a:r>
            <a:r>
              <a:rPr kumimoji="1" lang="ja-JP" altLang="en-US" dirty="0" smtClean="0"/>
              <a:t>平均約</a:t>
            </a:r>
            <a:r>
              <a:rPr kumimoji="1" lang="en-US" altLang="ja-JP" dirty="0" smtClean="0"/>
              <a:t>30</a:t>
            </a:r>
            <a:r>
              <a:rPr kumimoji="1" lang="ja-JP" altLang="en-US" dirty="0" smtClean="0"/>
              <a:t>万行は残る</a:t>
            </a:r>
            <a:endParaRPr kumimoji="1" lang="en-US" altLang="ja-JP" dirty="0" smtClean="0"/>
          </a:p>
          <a:p>
            <a:pPr lvl="1"/>
            <a:r>
              <a:rPr lang="ja-JP" altLang="en-US" dirty="0" smtClean="0"/>
              <a:t>大規模プログラムではスライスサイズが大きくなってしまう</a:t>
            </a:r>
            <a:endParaRPr lang="en-US" altLang="ja-JP" dirty="0" smtClean="0"/>
          </a:p>
        </p:txBody>
      </p:sp>
      <p:sp>
        <p:nvSpPr>
          <p:cNvPr id="5" name="テキスト ボックス 4"/>
          <p:cNvSpPr txBox="1"/>
          <p:nvPr/>
        </p:nvSpPr>
        <p:spPr>
          <a:xfrm>
            <a:off x="1458981" y="5949280"/>
            <a:ext cx="7167860" cy="584775"/>
          </a:xfrm>
          <a:prstGeom prst="rect">
            <a:avLst/>
          </a:prstGeom>
          <a:noFill/>
        </p:spPr>
        <p:txBody>
          <a:bodyPr wrap="none" rtlCol="0">
            <a:spAutoFit/>
          </a:bodyPr>
          <a:lstStyle/>
          <a:p>
            <a:r>
              <a:rPr kumimoji="1" lang="en-US" altLang="ja-JP" sz="1600" dirty="0" smtClean="0"/>
              <a:t>[1] </a:t>
            </a:r>
            <a:r>
              <a:rPr lang="en-US" altLang="ja-JP" sz="1600" dirty="0" smtClean="0"/>
              <a:t>D. </a:t>
            </a:r>
            <a:r>
              <a:rPr lang="en-US" altLang="ja-JP" sz="1600" dirty="0"/>
              <a:t>Binkley, </a:t>
            </a:r>
            <a:r>
              <a:rPr lang="en-US" altLang="ja-JP" sz="1600" dirty="0" smtClean="0"/>
              <a:t>N. </a:t>
            </a:r>
            <a:r>
              <a:rPr lang="en-US" altLang="ja-JP" sz="1600" dirty="0"/>
              <a:t>Gold, and </a:t>
            </a:r>
            <a:r>
              <a:rPr lang="en-US" altLang="ja-JP" sz="1600" dirty="0" smtClean="0"/>
              <a:t>M. </a:t>
            </a:r>
            <a:r>
              <a:rPr lang="en-US" altLang="ja-JP" sz="1600" dirty="0"/>
              <a:t>Harman. An empirical study of static </a:t>
            </a:r>
            <a:r>
              <a:rPr lang="en-US" altLang="ja-JP" sz="1600" dirty="0" smtClean="0"/>
              <a:t>program </a:t>
            </a:r>
          </a:p>
          <a:p>
            <a:r>
              <a:rPr lang="en-US" altLang="ja-JP" sz="1600" dirty="0" smtClean="0"/>
              <a:t>slice </a:t>
            </a:r>
            <a:r>
              <a:rPr lang="en-US" altLang="ja-JP" sz="1600" dirty="0"/>
              <a:t>size. </a:t>
            </a:r>
            <a:r>
              <a:rPr lang="en-US" altLang="ja-JP" sz="1600" i="1" dirty="0" smtClean="0"/>
              <a:t>ACM </a:t>
            </a:r>
            <a:r>
              <a:rPr lang="en-US" altLang="ja-JP" sz="1600" i="1" dirty="0"/>
              <a:t>Trans. </a:t>
            </a:r>
            <a:r>
              <a:rPr lang="en-US" altLang="ja-JP" sz="1600" i="1" dirty="0" err="1"/>
              <a:t>Softw</a:t>
            </a:r>
            <a:r>
              <a:rPr lang="en-US" altLang="ja-JP" sz="1600" i="1" dirty="0"/>
              <a:t>. Eng. </a:t>
            </a:r>
            <a:r>
              <a:rPr lang="en-US" altLang="ja-JP" sz="1600" i="1" dirty="0" err="1"/>
              <a:t>Methodol</a:t>
            </a:r>
            <a:r>
              <a:rPr lang="en-US" altLang="ja-JP" sz="1600" i="1" dirty="0"/>
              <a:t>.</a:t>
            </a:r>
            <a:r>
              <a:rPr lang="en-US" altLang="ja-JP" sz="1600" dirty="0"/>
              <a:t>, Vol. 16, No. 2, </a:t>
            </a:r>
            <a:r>
              <a:rPr lang="en-US" altLang="ja-JP" sz="1600" dirty="0" smtClean="0"/>
              <a:t>pp. 1-32,  </a:t>
            </a:r>
            <a:r>
              <a:rPr lang="en-US" altLang="ja-JP" sz="1600" dirty="0"/>
              <a:t>2007.</a:t>
            </a:r>
            <a:endParaRPr kumimoji="1" lang="ja-JP" altLang="en-US" sz="1600" dirty="0"/>
          </a:p>
        </p:txBody>
      </p:sp>
      <p:sp>
        <p:nvSpPr>
          <p:cNvPr id="6" name="スライド番号プレースホルダー 5"/>
          <p:cNvSpPr>
            <a:spLocks noGrp="1"/>
          </p:cNvSpPr>
          <p:nvPr>
            <p:ph type="sldNum" sz="quarter" idx="12"/>
          </p:nvPr>
        </p:nvSpPr>
        <p:spPr/>
        <p:txBody>
          <a:bodyPr/>
          <a:lstStyle/>
          <a:p>
            <a:fld id="{D8657F4F-EEBE-40D0-AA0E-86B01611ED6E}" type="slidenum">
              <a:rPr lang="ja-JP" altLang="en-US" smtClean="0">
                <a:solidFill>
                  <a:srgbClr val="000000"/>
                </a:solidFill>
              </a:rPr>
              <a:pPr/>
              <a:t>4</a:t>
            </a:fld>
            <a:endParaRPr lang="ja-JP" altLang="en-US" dirty="0">
              <a:solidFill>
                <a:srgbClr val="000000"/>
              </a:solidFill>
            </a:endParaRPr>
          </a:p>
        </p:txBody>
      </p:sp>
      <p:sp>
        <p:nvSpPr>
          <p:cNvPr id="7" name="下矢印 6"/>
          <p:cNvSpPr/>
          <p:nvPr/>
        </p:nvSpPr>
        <p:spPr>
          <a:xfrm>
            <a:off x="3818775" y="4683671"/>
            <a:ext cx="122413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131686" y="5301208"/>
            <a:ext cx="6569427" cy="523220"/>
          </a:xfrm>
          <a:prstGeom prst="rect">
            <a:avLst/>
          </a:prstGeom>
          <a:noFill/>
          <a:ln w="12700">
            <a:solidFill>
              <a:srgbClr val="FF0000"/>
            </a:solidFill>
          </a:ln>
        </p:spPr>
        <p:txBody>
          <a:bodyPr wrap="none" rtlCol="0">
            <a:spAutoFit/>
          </a:bodyPr>
          <a:lstStyle/>
          <a:p>
            <a:pPr marL="0" lvl="1"/>
            <a:r>
              <a:rPr lang="ja-JP" altLang="en-US" sz="2800" dirty="0"/>
              <a:t>プログラム理解に有用であるとは</a:t>
            </a:r>
            <a:r>
              <a:rPr lang="ja-JP" altLang="en-US" sz="2800" dirty="0" smtClean="0"/>
              <a:t>言い難い</a:t>
            </a:r>
            <a:endParaRPr lang="ja-JP" altLang="en-US" sz="2800" dirty="0"/>
          </a:p>
        </p:txBody>
      </p:sp>
    </p:spTree>
    <p:extLst>
      <p:ext uri="{BB962C8B-B14F-4D97-AF65-F5344CB8AC3E}">
        <p14:creationId xmlns:p14="http://schemas.microsoft.com/office/powerpoint/2010/main" val="3887057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Thin slicing</a:t>
            </a:r>
            <a:r>
              <a:rPr lang="en-US" altLang="ja-JP" baseline="30000" dirty="0" smtClean="0"/>
              <a:t>[2]</a:t>
            </a:r>
            <a:endParaRPr kumimoji="1" lang="ja-JP" altLang="en-US" dirty="0"/>
          </a:p>
        </p:txBody>
      </p:sp>
      <p:sp>
        <p:nvSpPr>
          <p:cNvPr id="3" name="コンテンツ プレースホルダー 2"/>
          <p:cNvSpPr>
            <a:spLocks noGrp="1"/>
          </p:cNvSpPr>
          <p:nvPr>
            <p:ph idx="1"/>
          </p:nvPr>
        </p:nvSpPr>
        <p:spPr>
          <a:xfrm>
            <a:off x="457200" y="1600201"/>
            <a:ext cx="8229600" cy="4565103"/>
          </a:xfrm>
        </p:spPr>
        <p:txBody>
          <a:bodyPr/>
          <a:lstStyle/>
          <a:p>
            <a:r>
              <a:rPr kumimoji="1" lang="ja-JP" altLang="en-US" dirty="0" smtClean="0"/>
              <a:t>プログラム内のある文で使用しているデータについて，その</a:t>
            </a:r>
            <a:r>
              <a:rPr kumimoji="1" lang="ja-JP" altLang="en-US" u="sng" dirty="0" smtClean="0"/>
              <a:t>データを生成した文</a:t>
            </a:r>
            <a:r>
              <a:rPr kumimoji="1" lang="ja-JP" altLang="en-US" dirty="0" smtClean="0"/>
              <a:t>のみを抽出する技術</a:t>
            </a:r>
            <a:endParaRPr kumimoji="1" lang="en-US" altLang="ja-JP" dirty="0" smtClean="0"/>
          </a:p>
          <a:p>
            <a:pPr lvl="1"/>
            <a:r>
              <a:rPr lang="ja-JP" altLang="en-US" dirty="0" smtClean="0"/>
              <a:t>変数の値を計算したり，コピーしている文</a:t>
            </a:r>
            <a:endParaRPr lang="en-US" altLang="ja-JP" dirty="0" smtClean="0"/>
          </a:p>
          <a:p>
            <a:r>
              <a:rPr lang="ja-JP" altLang="en-US" dirty="0" smtClean="0"/>
              <a:t>変数の値に着目し抽出される文を少なくする</a:t>
            </a:r>
            <a:endParaRPr kumimoji="1" lang="en-US" altLang="ja-JP" dirty="0" smtClean="0"/>
          </a:p>
          <a:p>
            <a:pPr lvl="1"/>
            <a:r>
              <a:rPr lang="ja-JP" altLang="en-US" dirty="0" smtClean="0"/>
              <a:t>プログラム理解に対する効果が期待できる</a:t>
            </a:r>
            <a:endParaRPr kumimoji="1" lang="en-US" altLang="ja-JP" dirty="0" smtClean="0"/>
          </a:p>
          <a:p>
            <a:r>
              <a:rPr lang="en-US" altLang="ja-JP" dirty="0" smtClean="0"/>
              <a:t>Thin slicing</a:t>
            </a:r>
            <a:r>
              <a:rPr lang="ja-JP" altLang="en-US" dirty="0" smtClean="0"/>
              <a:t>を利用して，プログラム理解の時間が大きく減少した例が</a:t>
            </a:r>
            <a:r>
              <a:rPr lang="en-US" altLang="ja-JP" dirty="0" smtClean="0"/>
              <a:t>22</a:t>
            </a:r>
            <a:r>
              <a:rPr lang="ja-JP" altLang="en-US" dirty="0" smtClean="0"/>
              <a:t>個示されている</a:t>
            </a:r>
            <a:r>
              <a:rPr lang="en-US" altLang="ja-JP" baseline="30000" dirty="0" smtClean="0"/>
              <a:t>[2]</a:t>
            </a:r>
            <a:endParaRPr lang="en-US" altLang="ja-JP" dirty="0" smtClean="0"/>
          </a:p>
        </p:txBody>
      </p:sp>
      <p:sp>
        <p:nvSpPr>
          <p:cNvPr id="5" name="スライド番号プレースホルダー 4"/>
          <p:cNvSpPr>
            <a:spLocks noGrp="1"/>
          </p:cNvSpPr>
          <p:nvPr>
            <p:ph type="sldNum" sz="quarter" idx="12"/>
          </p:nvPr>
        </p:nvSpPr>
        <p:spPr/>
        <p:txBody>
          <a:bodyPr/>
          <a:lstStyle/>
          <a:p>
            <a:fld id="{D8657F4F-EEBE-40D0-AA0E-86B01611ED6E}" type="slidenum">
              <a:rPr lang="ja-JP" altLang="en-US" smtClean="0">
                <a:solidFill>
                  <a:srgbClr val="000000"/>
                </a:solidFill>
              </a:rPr>
              <a:pPr/>
              <a:t>5</a:t>
            </a:fld>
            <a:endParaRPr lang="ja-JP" altLang="en-US">
              <a:solidFill>
                <a:srgbClr val="000000"/>
              </a:solidFill>
            </a:endParaRPr>
          </a:p>
        </p:txBody>
      </p:sp>
      <p:sp>
        <p:nvSpPr>
          <p:cNvPr id="6" name="テキスト ボックス 5"/>
          <p:cNvSpPr txBox="1"/>
          <p:nvPr/>
        </p:nvSpPr>
        <p:spPr>
          <a:xfrm>
            <a:off x="1619672" y="5949280"/>
            <a:ext cx="6524030" cy="584775"/>
          </a:xfrm>
          <a:prstGeom prst="rect">
            <a:avLst/>
          </a:prstGeom>
          <a:noFill/>
        </p:spPr>
        <p:txBody>
          <a:bodyPr wrap="none" rtlCol="0">
            <a:spAutoFit/>
          </a:bodyPr>
          <a:lstStyle/>
          <a:p>
            <a:r>
              <a:rPr lang="en-US" altLang="ja-JP" sz="1600" dirty="0" smtClean="0"/>
              <a:t>[2]M. </a:t>
            </a:r>
            <a:r>
              <a:rPr lang="en-US" altLang="ja-JP" sz="1600" dirty="0" err="1"/>
              <a:t>Sridharan</a:t>
            </a:r>
            <a:r>
              <a:rPr lang="en-US" altLang="ja-JP" sz="1600" dirty="0"/>
              <a:t>, </a:t>
            </a:r>
            <a:r>
              <a:rPr lang="en-US" altLang="ja-JP" sz="1600" dirty="0" smtClean="0"/>
              <a:t>S. </a:t>
            </a:r>
            <a:r>
              <a:rPr lang="en-US" altLang="ja-JP" sz="1600" dirty="0"/>
              <a:t>J. Fink, and </a:t>
            </a:r>
            <a:r>
              <a:rPr lang="en-US" altLang="ja-JP" sz="1600" dirty="0" smtClean="0"/>
              <a:t>R. </a:t>
            </a:r>
            <a:r>
              <a:rPr lang="en-US" altLang="ja-JP" sz="1600" dirty="0" err="1"/>
              <a:t>Bodik</a:t>
            </a:r>
            <a:r>
              <a:rPr lang="en-US" altLang="ja-JP" sz="1600" dirty="0"/>
              <a:t>. Thin slicing. In </a:t>
            </a:r>
            <a:r>
              <a:rPr lang="en-US" altLang="ja-JP" sz="1600" i="1" dirty="0" smtClean="0"/>
              <a:t>Proceedings </a:t>
            </a:r>
          </a:p>
          <a:p>
            <a:r>
              <a:rPr lang="en-US" altLang="ja-JP" sz="1600" i="1" dirty="0" smtClean="0"/>
              <a:t>of the </a:t>
            </a:r>
            <a:r>
              <a:rPr lang="en-US" altLang="ja-JP" sz="1600" i="1" dirty="0"/>
              <a:t>2007 ACM SIGPLAN Conference on </a:t>
            </a:r>
            <a:r>
              <a:rPr lang="en-US" altLang="ja-JP" sz="1600" i="1" dirty="0" smtClean="0"/>
              <a:t>PLD</a:t>
            </a:r>
            <a:r>
              <a:rPr lang="fr-FR" altLang="ja-JP" sz="1600" i="1" dirty="0" smtClean="0"/>
              <a:t>I</a:t>
            </a:r>
            <a:r>
              <a:rPr lang="fr-FR" altLang="ja-JP" sz="1600" dirty="0" smtClean="0"/>
              <a:t>, </a:t>
            </a:r>
            <a:r>
              <a:rPr lang="fr-FR" altLang="ja-JP" sz="1600" dirty="0"/>
              <a:t>pp. 112–122</a:t>
            </a:r>
            <a:r>
              <a:rPr lang="fr-FR" altLang="ja-JP" sz="1600" dirty="0" smtClean="0"/>
              <a:t>., </a:t>
            </a:r>
            <a:r>
              <a:rPr lang="fr-FR" altLang="ja-JP" sz="1600" dirty="0"/>
              <a:t>2007.</a:t>
            </a:r>
            <a:endParaRPr kumimoji="1" lang="ja-JP" altLang="en-US" sz="1600" dirty="0"/>
          </a:p>
        </p:txBody>
      </p:sp>
    </p:spTree>
    <p:extLst>
      <p:ext uri="{BB962C8B-B14F-4D97-AF65-F5344CB8AC3E}">
        <p14:creationId xmlns:p14="http://schemas.microsoft.com/office/powerpoint/2010/main" val="2469371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テキスト ボックス 4"/>
          <p:cNvSpPr txBox="1"/>
          <p:nvPr/>
        </p:nvSpPr>
        <p:spPr>
          <a:xfrm>
            <a:off x="9750" y="84686"/>
            <a:ext cx="5176417" cy="5940088"/>
          </a:xfrm>
          <a:prstGeom prst="rect">
            <a:avLst/>
          </a:prstGeom>
          <a:noFill/>
          <a:ln>
            <a:solidFill>
              <a:schemeClr val="tx1"/>
            </a:solidFill>
          </a:ln>
        </p:spPr>
        <p:txBody>
          <a:bodyPr wrap="square" rtlCol="0">
            <a:spAutoFit/>
          </a:bodyPr>
          <a:lstStyle/>
          <a:p>
            <a:r>
              <a:rPr lang="en-US" altLang="ja-JP" sz="2000" dirty="0">
                <a:solidFill>
                  <a:srgbClr val="000000"/>
                </a:solidFill>
              </a:rPr>
              <a:t> </a:t>
            </a:r>
            <a:r>
              <a:rPr lang="en-US" altLang="ja-JP" sz="2000" dirty="0" smtClean="0">
                <a:solidFill>
                  <a:srgbClr val="000000"/>
                </a:solidFill>
              </a:rPr>
              <a:t>    1  package sample;</a:t>
            </a:r>
          </a:p>
          <a:p>
            <a:r>
              <a:rPr lang="en-US" altLang="ja-JP" sz="2000" dirty="0">
                <a:solidFill>
                  <a:srgbClr val="000000"/>
                </a:solidFill>
              </a:rPr>
              <a:t> </a:t>
            </a:r>
            <a:r>
              <a:rPr lang="en-US" altLang="ja-JP" sz="2000" dirty="0" smtClean="0">
                <a:solidFill>
                  <a:srgbClr val="000000"/>
                </a:solidFill>
              </a:rPr>
              <a:t>    2  </a:t>
            </a:r>
            <a:r>
              <a:rPr lang="en-US" altLang="ja-JP" sz="2000" dirty="0">
                <a:solidFill>
                  <a:srgbClr val="000000"/>
                </a:solidFill>
              </a:rPr>
              <a:t>public class Main {</a:t>
            </a:r>
          </a:p>
          <a:p>
            <a:r>
              <a:rPr lang="en-US" altLang="ja-JP" sz="2000" dirty="0">
                <a:solidFill>
                  <a:srgbClr val="000000"/>
                </a:solidFill>
              </a:rPr>
              <a:t>     </a:t>
            </a:r>
            <a:r>
              <a:rPr lang="en-US" altLang="ja-JP" sz="2000" dirty="0" smtClean="0">
                <a:solidFill>
                  <a:srgbClr val="000000"/>
                </a:solidFill>
              </a:rPr>
              <a:t>3    </a:t>
            </a:r>
            <a:r>
              <a:rPr lang="en-US" altLang="ja-JP" sz="2000" dirty="0">
                <a:solidFill>
                  <a:srgbClr val="000000"/>
                </a:solidFill>
              </a:rPr>
              <a:t>public static void main(String[] </a:t>
            </a:r>
            <a:r>
              <a:rPr lang="en-US" altLang="ja-JP" sz="2000" dirty="0" err="1">
                <a:solidFill>
                  <a:srgbClr val="000000"/>
                </a:solidFill>
              </a:rPr>
              <a:t>args</a:t>
            </a:r>
            <a:r>
              <a:rPr lang="en-US" altLang="ja-JP" sz="2000" dirty="0">
                <a:solidFill>
                  <a:srgbClr val="000000"/>
                </a:solidFill>
              </a:rPr>
              <a:t>) {</a:t>
            </a:r>
          </a:p>
          <a:p>
            <a:r>
              <a:rPr lang="en-US" altLang="ja-JP" sz="2000" dirty="0">
                <a:solidFill>
                  <a:srgbClr val="000000"/>
                </a:solidFill>
              </a:rPr>
              <a:t>     </a:t>
            </a:r>
            <a:r>
              <a:rPr lang="en-US" altLang="ja-JP" sz="2000" dirty="0" smtClean="0"/>
              <a:t>4      </a:t>
            </a:r>
            <a:r>
              <a:rPr lang="en-US" altLang="ja-JP" sz="2000" dirty="0"/>
              <a:t>A </a:t>
            </a:r>
            <a:r>
              <a:rPr lang="en-US" altLang="ja-JP" sz="2000" dirty="0" err="1"/>
              <a:t>a</a:t>
            </a:r>
            <a:r>
              <a:rPr lang="en-US" altLang="ja-JP" sz="2000" dirty="0"/>
              <a:t> = new A()</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5      </a:t>
            </a:r>
            <a:r>
              <a:rPr lang="en-US" altLang="ja-JP" sz="2000" dirty="0" err="1">
                <a:solidFill>
                  <a:srgbClr val="000000"/>
                </a:solidFill>
              </a:rPr>
              <a:t>int</a:t>
            </a:r>
            <a:r>
              <a:rPr lang="en-US" altLang="ja-JP" sz="2000" dirty="0">
                <a:solidFill>
                  <a:srgbClr val="000000"/>
                </a:solidFill>
              </a:rPr>
              <a:t> id;</a:t>
            </a:r>
          </a:p>
          <a:p>
            <a:r>
              <a:rPr lang="en-US" altLang="ja-JP" sz="2000" dirty="0">
                <a:solidFill>
                  <a:srgbClr val="000000"/>
                </a:solidFill>
              </a:rPr>
              <a:t>     </a:t>
            </a:r>
            <a:r>
              <a:rPr lang="en-US" altLang="ja-JP" sz="2000" dirty="0" smtClean="0">
                <a:solidFill>
                  <a:srgbClr val="000000"/>
                </a:solidFill>
              </a:rPr>
              <a:t>6      </a:t>
            </a:r>
            <a:r>
              <a:rPr lang="en-US" altLang="ja-JP" sz="2000" dirty="0">
                <a:solidFill>
                  <a:srgbClr val="000000"/>
                </a:solidFill>
              </a:rPr>
              <a:t>if (</a:t>
            </a:r>
            <a:r>
              <a:rPr lang="en-US" altLang="ja-JP" sz="2000" dirty="0" err="1">
                <a:solidFill>
                  <a:srgbClr val="000000"/>
                </a:solidFill>
              </a:rPr>
              <a:t>args.length</a:t>
            </a:r>
            <a:r>
              <a:rPr lang="en-US" altLang="ja-JP" sz="2000" dirty="0">
                <a:solidFill>
                  <a:srgbClr val="000000"/>
                </a:solidFill>
              </a:rPr>
              <a:t> &gt; 0)</a:t>
            </a:r>
          </a:p>
          <a:p>
            <a:r>
              <a:rPr lang="en-US" altLang="ja-JP" sz="2000" dirty="0"/>
              <a:t>     </a:t>
            </a:r>
            <a:r>
              <a:rPr lang="en-US" altLang="ja-JP" sz="2000" dirty="0" smtClean="0"/>
              <a:t>7        </a:t>
            </a:r>
            <a:r>
              <a:rPr lang="en-US" altLang="ja-JP" sz="2000" dirty="0"/>
              <a:t>id = 1</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8      </a:t>
            </a:r>
            <a:r>
              <a:rPr lang="en-US" altLang="ja-JP" sz="2000" dirty="0">
                <a:solidFill>
                  <a:srgbClr val="000000"/>
                </a:solidFill>
              </a:rPr>
              <a:t>else</a:t>
            </a:r>
          </a:p>
          <a:p>
            <a:r>
              <a:rPr lang="en-US" altLang="ja-JP" sz="2000" dirty="0"/>
              <a:t>     </a:t>
            </a:r>
            <a:r>
              <a:rPr lang="en-US" altLang="ja-JP" sz="2000" dirty="0" smtClean="0"/>
              <a:t>9        </a:t>
            </a:r>
            <a:r>
              <a:rPr lang="en-US" altLang="ja-JP" sz="2000" dirty="0"/>
              <a:t>id = 0;</a:t>
            </a:r>
          </a:p>
          <a:p>
            <a:r>
              <a:rPr lang="en-US" altLang="ja-JP" sz="2000" dirty="0">
                <a:solidFill>
                  <a:srgbClr val="000000"/>
                </a:solidFill>
              </a:rPr>
              <a:t>    </a:t>
            </a:r>
            <a:r>
              <a:rPr lang="en-US" altLang="ja-JP" sz="2000" dirty="0" smtClean="0">
                <a:solidFill>
                  <a:srgbClr val="000000"/>
                </a:solidFill>
              </a:rPr>
              <a:t>10     </a:t>
            </a:r>
            <a:r>
              <a:rPr lang="en-US" altLang="ja-JP" sz="2000" dirty="0" err="1" smtClean="0">
                <a:solidFill>
                  <a:srgbClr val="000000"/>
                </a:solidFill>
              </a:rPr>
              <a:t>a.addData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t>11 </a:t>
            </a:r>
            <a:r>
              <a:rPr lang="en-US" altLang="ja-JP" sz="2000" dirty="0" smtClean="0">
                <a:solidFill>
                  <a:srgbClr val="000000"/>
                </a:solidFill>
              </a:rPr>
              <a:t>    </a:t>
            </a:r>
            <a:r>
              <a:rPr lang="en-US" altLang="ja-JP" sz="2000" dirty="0" err="1" smtClean="0">
                <a:solidFill>
                  <a:srgbClr val="000000"/>
                </a:solidFill>
              </a:rPr>
              <a:t>System.out.println</a:t>
            </a:r>
            <a:r>
              <a:rPr lang="en-US" altLang="ja-JP" sz="2000" dirty="0" smtClean="0">
                <a:solidFill>
                  <a:srgbClr val="000000"/>
                </a:solidFill>
              </a:rPr>
              <a:t>(</a:t>
            </a:r>
            <a:r>
              <a:rPr lang="en-US" altLang="ja-JP" sz="2000" dirty="0"/>
              <a:t> </a:t>
            </a:r>
            <a:r>
              <a:rPr lang="en-US" altLang="ja-JP" sz="2000" dirty="0" smtClean="0">
                <a:solidFill>
                  <a:srgbClr val="000000"/>
                </a:solidFill>
              </a:rPr>
              <a:t>);</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12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13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14  </a:t>
            </a:r>
            <a:r>
              <a:rPr lang="en-US" altLang="ja-JP" sz="2000" dirty="0">
                <a:solidFill>
                  <a:srgbClr val="000000"/>
                </a:solidFill>
              </a:rPr>
              <a:t>class A {</a:t>
            </a:r>
          </a:p>
          <a:p>
            <a:r>
              <a:rPr lang="en-US" altLang="ja-JP" sz="2000" dirty="0">
                <a:solidFill>
                  <a:srgbClr val="000000"/>
                </a:solidFill>
              </a:rPr>
              <a:t>    </a:t>
            </a:r>
            <a:r>
              <a:rPr lang="en-US" altLang="ja-JP" sz="2000" dirty="0" smtClean="0">
                <a:solidFill>
                  <a:srgbClr val="000000"/>
                </a:solidFill>
              </a:rPr>
              <a:t>15    </a:t>
            </a:r>
            <a:r>
              <a:rPr lang="en-US" altLang="ja-JP" sz="2000" dirty="0">
                <a:solidFill>
                  <a:srgbClr val="000000"/>
                </a:solidFill>
              </a:rPr>
              <a:t>B </a:t>
            </a:r>
            <a:r>
              <a:rPr lang="en-US" altLang="ja-JP" sz="2000" dirty="0" err="1">
                <a:solidFill>
                  <a:srgbClr val="000000"/>
                </a:solidFill>
              </a:rPr>
              <a:t>b</a:t>
            </a:r>
            <a:r>
              <a:rPr lang="en-US" altLang="ja-JP" sz="2000" dirty="0">
                <a:solidFill>
                  <a:srgbClr val="000000"/>
                </a:solidFill>
              </a:rPr>
              <a:t> = new B();</a:t>
            </a:r>
          </a:p>
          <a:p>
            <a:r>
              <a:rPr lang="en-US" altLang="ja-JP" sz="2000" dirty="0">
                <a:solidFill>
                  <a:srgbClr val="000000"/>
                </a:solidFill>
              </a:rPr>
              <a:t>    </a:t>
            </a:r>
            <a:r>
              <a:rPr lang="en-US" altLang="ja-JP" sz="2000" dirty="0" smtClean="0">
                <a:solidFill>
                  <a:srgbClr val="000000"/>
                </a:solidFill>
              </a:rPr>
              <a:t>16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solidFill>
                  <a:srgbClr val="000000"/>
                </a:solidFill>
              </a:rPr>
              <a:t>17      </a:t>
            </a:r>
            <a:r>
              <a:rPr lang="en-US" altLang="ja-JP" sz="2000" dirty="0" err="1" smtClean="0">
                <a:solidFill>
                  <a:srgbClr val="000000"/>
                </a:solidFill>
              </a:rPr>
              <a:t>b.addData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18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19  </a:t>
            </a:r>
            <a:r>
              <a:rPr lang="en-US" altLang="ja-JP" sz="2000" dirty="0">
                <a:solidFill>
                  <a:srgbClr val="000000"/>
                </a:solidFill>
              </a:rPr>
              <a:t>}</a:t>
            </a:r>
          </a:p>
        </p:txBody>
      </p:sp>
      <p:sp>
        <p:nvSpPr>
          <p:cNvPr id="6" name="テキスト ボックス 5"/>
          <p:cNvSpPr txBox="1"/>
          <p:nvPr/>
        </p:nvSpPr>
        <p:spPr>
          <a:xfrm>
            <a:off x="5223520" y="84686"/>
            <a:ext cx="3930230" cy="4708981"/>
          </a:xfrm>
          <a:prstGeom prst="rect">
            <a:avLst/>
          </a:prstGeom>
          <a:noFill/>
          <a:ln>
            <a:solidFill>
              <a:schemeClr val="tx1"/>
            </a:solidFill>
          </a:ln>
        </p:spPr>
        <p:txBody>
          <a:bodyPr wrap="square" rtlCol="0">
            <a:spAutoFit/>
          </a:bodyPr>
          <a:lstStyle/>
          <a:p>
            <a:r>
              <a:rPr lang="en-US" altLang="ja-JP" sz="2000" dirty="0" smtClean="0">
                <a:solidFill>
                  <a:srgbClr val="000000"/>
                </a:solidFill>
              </a:rPr>
              <a:t>    20  </a:t>
            </a:r>
            <a:r>
              <a:rPr lang="en-US" altLang="ja-JP" sz="2000" dirty="0">
                <a:solidFill>
                  <a:srgbClr val="000000"/>
                </a:solidFill>
              </a:rPr>
              <a:t>class B {</a:t>
            </a:r>
          </a:p>
          <a:p>
            <a:r>
              <a:rPr lang="en-US" altLang="ja-JP" sz="2000" dirty="0">
                <a:solidFill>
                  <a:srgbClr val="000000"/>
                </a:solidFill>
              </a:rPr>
              <a:t>    </a:t>
            </a:r>
            <a:r>
              <a:rPr lang="en-US" altLang="ja-JP" sz="2000" dirty="0" smtClean="0">
                <a:solidFill>
                  <a:srgbClr val="000000"/>
                </a:solidFill>
              </a:rPr>
              <a:t>21    </a:t>
            </a:r>
            <a:r>
              <a:rPr lang="en-US" altLang="ja-JP" sz="2000" dirty="0" err="1" smtClean="0">
                <a:solidFill>
                  <a:srgbClr val="000000"/>
                </a:solidFill>
              </a:rPr>
              <a:t>int</a:t>
            </a:r>
            <a:r>
              <a:rPr lang="en-US" altLang="ja-JP" sz="2000" dirty="0" smtClean="0">
                <a:solidFill>
                  <a:srgbClr val="000000"/>
                </a:solidFill>
              </a:rPr>
              <a:t> max </a:t>
            </a:r>
            <a:r>
              <a:rPr lang="en-US" altLang="ja-JP" sz="2000" dirty="0">
                <a:solidFill>
                  <a:srgbClr val="000000"/>
                </a:solidFill>
              </a:rPr>
              <a:t>= 4;</a:t>
            </a:r>
          </a:p>
          <a:p>
            <a:r>
              <a:rPr lang="en-US" altLang="ja-JP" sz="2000" dirty="0">
                <a:solidFill>
                  <a:srgbClr val="000000"/>
                </a:solidFill>
              </a:rPr>
              <a:t>    </a:t>
            </a:r>
            <a:r>
              <a:rPr lang="en-US" altLang="ja-JP" sz="2000" dirty="0" smtClean="0">
                <a:solidFill>
                  <a:srgbClr val="000000"/>
                </a:solidFill>
              </a:rPr>
              <a:t>22    </a:t>
            </a:r>
            <a:r>
              <a:rPr lang="en-US" altLang="ja-JP" sz="2000" dirty="0">
                <a:solidFill>
                  <a:srgbClr val="000000"/>
                </a:solidFill>
              </a:rPr>
              <a:t>X </a:t>
            </a:r>
            <a:r>
              <a:rPr lang="en-US" altLang="ja-JP" sz="2000" dirty="0" err="1">
                <a:solidFill>
                  <a:srgbClr val="000000"/>
                </a:solidFill>
              </a:rPr>
              <a:t>x</a:t>
            </a:r>
            <a:r>
              <a:rPr lang="en-US" altLang="ja-JP" sz="2000" dirty="0">
                <a:solidFill>
                  <a:srgbClr val="000000"/>
                </a:solidFill>
              </a:rPr>
              <a:t> = new X();</a:t>
            </a:r>
          </a:p>
          <a:p>
            <a:r>
              <a:rPr lang="en-US" altLang="ja-JP" sz="2000" dirty="0">
                <a:solidFill>
                  <a:srgbClr val="000000"/>
                </a:solidFill>
              </a:rPr>
              <a:t>    </a:t>
            </a:r>
            <a:r>
              <a:rPr lang="en-US" altLang="ja-JP" sz="2000" dirty="0" smtClean="0">
                <a:solidFill>
                  <a:srgbClr val="000000"/>
                </a:solidFill>
              </a:rPr>
              <a:t>23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solidFill>
                  <a:srgbClr val="000000"/>
                </a:solidFill>
              </a:rPr>
              <a:t>24      </a:t>
            </a:r>
            <a:r>
              <a:rPr lang="en-US" altLang="ja-JP" sz="2000" dirty="0">
                <a:solidFill>
                  <a:srgbClr val="000000"/>
                </a:solidFill>
              </a:rPr>
              <a:t>if (id &gt;= 0 &amp;&amp; id &lt;= </a:t>
            </a:r>
            <a:r>
              <a:rPr lang="en-US" altLang="ja-JP" sz="2000" dirty="0" smtClean="0">
                <a:solidFill>
                  <a:srgbClr val="000000"/>
                </a:solidFill>
              </a:rPr>
              <a:t>max)</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25        </a:t>
            </a:r>
            <a:r>
              <a:rPr lang="en-US" altLang="ja-JP" sz="2000" dirty="0" err="1" smtClean="0">
                <a:solidFill>
                  <a:srgbClr val="000000"/>
                </a:solidFill>
              </a:rPr>
              <a:t>x.addData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26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27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28  </a:t>
            </a:r>
            <a:r>
              <a:rPr lang="en-US" altLang="ja-JP" sz="2000" dirty="0">
                <a:solidFill>
                  <a:srgbClr val="000000"/>
                </a:solidFill>
              </a:rPr>
              <a:t>class </a:t>
            </a:r>
            <a:r>
              <a:rPr lang="en-US" altLang="ja-JP" sz="2000" dirty="0" smtClean="0">
                <a:solidFill>
                  <a:srgbClr val="000000"/>
                </a:solidFill>
              </a:rPr>
              <a:t>Data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29 </a:t>
            </a:r>
            <a:r>
              <a:rPr lang="ja-JP" altLang="en-US" sz="2000" dirty="0">
                <a:solidFill>
                  <a:srgbClr val="000000"/>
                </a:solidFill>
              </a:rPr>
              <a:t> </a:t>
            </a:r>
            <a:r>
              <a:rPr lang="ja-JP" altLang="en-US" sz="2000" dirty="0" smtClean="0">
                <a:solidFill>
                  <a:srgbClr val="000000"/>
                </a:solidFill>
              </a:rPr>
              <a:t>  </a:t>
            </a:r>
            <a:r>
              <a:rPr lang="en-US" altLang="ja-JP" sz="2000" dirty="0" err="1" smtClean="0">
                <a:solidFill>
                  <a:srgbClr val="000000"/>
                </a:solidFill>
              </a:rPr>
              <a:t>int</a:t>
            </a:r>
            <a:r>
              <a:rPr lang="en-US" altLang="ja-JP" sz="2000" dirty="0" smtClean="0">
                <a:solidFill>
                  <a:srgbClr val="000000"/>
                </a:solidFill>
              </a:rPr>
              <a:t>[] </a:t>
            </a:r>
            <a:r>
              <a:rPr lang="en-US" altLang="ja-JP" sz="2000" dirty="0" err="1" smtClean="0">
                <a:solidFill>
                  <a:srgbClr val="000000"/>
                </a:solidFill>
              </a:rPr>
              <a:t>idList</a:t>
            </a:r>
            <a:r>
              <a:rPr lang="en-US" altLang="ja-JP" sz="2000" dirty="0">
                <a:solidFill>
                  <a:srgbClr val="000000"/>
                </a:solidFill>
              </a:rPr>
              <a:t> </a:t>
            </a:r>
            <a:r>
              <a:rPr lang="en-US" altLang="ja-JP" sz="2000" dirty="0" smtClean="0">
                <a:solidFill>
                  <a:srgbClr val="000000"/>
                </a:solidFill>
              </a:rPr>
              <a:t>= new </a:t>
            </a:r>
            <a:r>
              <a:rPr lang="en-US" altLang="ja-JP" sz="2000" dirty="0" err="1" smtClean="0">
                <a:solidFill>
                  <a:srgbClr val="000000"/>
                </a:solidFill>
              </a:rPr>
              <a:t>int</a:t>
            </a:r>
            <a:r>
              <a:rPr lang="en-US" altLang="ja-JP" sz="2000" dirty="0" smtClean="0">
                <a:solidFill>
                  <a:srgbClr val="000000"/>
                </a:solidFill>
              </a:rPr>
              <a:t>[16];</a:t>
            </a:r>
          </a:p>
          <a:p>
            <a:r>
              <a:rPr lang="en-US" altLang="ja-JP" sz="2000" dirty="0">
                <a:solidFill>
                  <a:srgbClr val="000000"/>
                </a:solidFill>
              </a:rPr>
              <a:t> </a:t>
            </a:r>
            <a:r>
              <a:rPr lang="en-US" altLang="ja-JP" sz="2000" dirty="0" smtClean="0">
                <a:solidFill>
                  <a:srgbClr val="000000"/>
                </a:solidFill>
              </a:rPr>
              <a:t>   30    </a:t>
            </a:r>
            <a:r>
              <a:rPr lang="en-US" altLang="ja-JP" sz="2000" dirty="0" err="1">
                <a:solidFill>
                  <a:srgbClr val="000000"/>
                </a:solidFill>
              </a:rPr>
              <a:t>int</a:t>
            </a:r>
            <a:r>
              <a:rPr lang="en-US" altLang="ja-JP" sz="2000" dirty="0">
                <a:solidFill>
                  <a:srgbClr val="000000"/>
                </a:solidFill>
              </a:rPr>
              <a:t> count = 0;</a:t>
            </a:r>
          </a:p>
          <a:p>
            <a:r>
              <a:rPr lang="en-US" altLang="ja-JP" sz="2000" dirty="0">
                <a:solidFill>
                  <a:srgbClr val="000000"/>
                </a:solidFill>
              </a:rPr>
              <a:t>    </a:t>
            </a:r>
            <a:r>
              <a:rPr lang="en-US" altLang="ja-JP" sz="2000" dirty="0" smtClean="0">
                <a:solidFill>
                  <a:srgbClr val="000000"/>
                </a:solidFill>
              </a:rPr>
              <a:t>31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t>32</a:t>
            </a:r>
            <a:r>
              <a:rPr lang="en-US" altLang="ja-JP" sz="2000" dirty="0" smtClean="0">
                <a:solidFill>
                  <a:srgbClr val="000000"/>
                </a:solidFill>
              </a:rPr>
              <a:t>      </a:t>
            </a:r>
            <a:r>
              <a:rPr lang="en-US" altLang="ja-JP" sz="2000" dirty="0" err="1" smtClean="0">
                <a:solidFill>
                  <a:srgbClr val="000000"/>
                </a:solidFill>
              </a:rPr>
              <a:t>idList</a:t>
            </a:r>
            <a:r>
              <a:rPr lang="en-US" altLang="ja-JP" sz="2000" dirty="0" smtClean="0">
                <a:solidFill>
                  <a:srgbClr val="000000"/>
                </a:solidFill>
              </a:rPr>
              <a:t>[count++] = </a:t>
            </a:r>
            <a:r>
              <a:rPr lang="en-US" altLang="ja-JP" sz="2000" dirty="0">
                <a:solidFill>
                  <a:srgbClr val="FF0000"/>
                </a:solidFill>
              </a:rPr>
              <a:t> </a:t>
            </a:r>
            <a:r>
              <a:rPr lang="en-US" altLang="ja-JP" sz="2000" dirty="0" smtClean="0">
                <a:solidFill>
                  <a:srgbClr val="FF0000"/>
                </a:solidFill>
              </a:rPr>
              <a:t> </a:t>
            </a:r>
            <a:r>
              <a:rPr lang="en-US" altLang="ja-JP" sz="2000" dirty="0" smtClean="0">
                <a:solidFill>
                  <a:srgbClr val="000000"/>
                </a:solidFill>
              </a:rPr>
              <a:t>;</a:t>
            </a:r>
          </a:p>
          <a:p>
            <a:r>
              <a:rPr lang="en-US" altLang="ja-JP" sz="2000" dirty="0">
                <a:solidFill>
                  <a:srgbClr val="000000"/>
                </a:solidFill>
              </a:rPr>
              <a:t> </a:t>
            </a:r>
            <a:r>
              <a:rPr lang="en-US" altLang="ja-JP" sz="2000" dirty="0" smtClean="0">
                <a:solidFill>
                  <a:srgbClr val="000000"/>
                </a:solidFill>
              </a:rPr>
              <a:t>   33    }</a:t>
            </a:r>
          </a:p>
          <a:p>
            <a:r>
              <a:rPr lang="en-US" altLang="ja-JP" sz="2000" dirty="0">
                <a:solidFill>
                  <a:srgbClr val="000000"/>
                </a:solidFill>
              </a:rPr>
              <a:t> </a:t>
            </a:r>
            <a:r>
              <a:rPr lang="en-US" altLang="ja-JP" sz="2000" dirty="0" smtClean="0">
                <a:solidFill>
                  <a:srgbClr val="000000"/>
                </a:solidFill>
              </a:rPr>
              <a:t>   34  }</a:t>
            </a:r>
            <a:endParaRPr lang="en-US" altLang="ja-JP" sz="2000" dirty="0">
              <a:solidFill>
                <a:srgbClr val="000000"/>
              </a:solidFill>
            </a:endParaRPr>
          </a:p>
        </p:txBody>
      </p:sp>
      <p:sp>
        <p:nvSpPr>
          <p:cNvPr id="18" name="スライド番号プレースホルダー 17"/>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dirty="0">
              <a:solidFill>
                <a:srgbClr val="000000"/>
              </a:solidFill>
            </a:endParaRPr>
          </a:p>
        </p:txBody>
      </p:sp>
      <p:sp>
        <p:nvSpPr>
          <p:cNvPr id="19" name="テキスト ボックス 18"/>
          <p:cNvSpPr txBox="1"/>
          <p:nvPr/>
        </p:nvSpPr>
        <p:spPr>
          <a:xfrm>
            <a:off x="7534078" y="1609096"/>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1" name="テキスト ボックス 20"/>
          <p:cNvSpPr txBox="1"/>
          <p:nvPr/>
        </p:nvSpPr>
        <p:spPr>
          <a:xfrm>
            <a:off x="8069508" y="3740316"/>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3" name="テキスト ボックス 22"/>
          <p:cNvSpPr txBox="1"/>
          <p:nvPr/>
        </p:nvSpPr>
        <p:spPr>
          <a:xfrm>
            <a:off x="2212916" y="4997199"/>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4" name="テキスト ボックス 23"/>
          <p:cNvSpPr txBox="1"/>
          <p:nvPr/>
        </p:nvSpPr>
        <p:spPr>
          <a:xfrm>
            <a:off x="2144988" y="2844212"/>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5" name="テキスト ボックス 24"/>
          <p:cNvSpPr txBox="1"/>
          <p:nvPr/>
        </p:nvSpPr>
        <p:spPr>
          <a:xfrm>
            <a:off x="2960857" y="3119513"/>
            <a:ext cx="327334" cy="400110"/>
          </a:xfrm>
          <a:prstGeom prst="rect">
            <a:avLst/>
          </a:prstGeom>
          <a:noFill/>
        </p:spPr>
        <p:txBody>
          <a:bodyPr wrap="none" rtlCol="0">
            <a:spAutoFit/>
          </a:bodyPr>
          <a:lstStyle/>
          <a:p>
            <a:r>
              <a:rPr lang="en-US" altLang="ja-JP" sz="2000" dirty="0"/>
              <a:t>a</a:t>
            </a:r>
            <a:endParaRPr kumimoji="1" lang="ja-JP" altLang="en-US" sz="2000" dirty="0"/>
          </a:p>
        </p:txBody>
      </p:sp>
      <p:sp>
        <p:nvSpPr>
          <p:cNvPr id="26" name="テキスト ボックス 25"/>
          <p:cNvSpPr txBox="1"/>
          <p:nvPr/>
        </p:nvSpPr>
        <p:spPr>
          <a:xfrm>
            <a:off x="321570" y="6148691"/>
            <a:ext cx="5801588" cy="646331"/>
          </a:xfrm>
          <a:prstGeom prst="rect">
            <a:avLst/>
          </a:prstGeom>
          <a:noFill/>
        </p:spPr>
        <p:txBody>
          <a:bodyPr wrap="none" rtlCol="0">
            <a:spAutoFit/>
          </a:bodyPr>
          <a:lstStyle/>
          <a:p>
            <a:r>
              <a:rPr lang="ja-JP" altLang="en-US" dirty="0" smtClean="0"/>
              <a:t>メソッドの呼び出し関係</a:t>
            </a:r>
            <a:endParaRPr kumimoji="1" lang="en-US" altLang="ja-JP" dirty="0" smtClean="0"/>
          </a:p>
          <a:p>
            <a:r>
              <a:rPr kumimoji="1" lang="en-US" altLang="ja-JP" dirty="0" err="1" smtClean="0"/>
              <a:t>Main#main</a:t>
            </a:r>
            <a:r>
              <a:rPr kumimoji="1" lang="ja-JP" altLang="en-US" dirty="0" smtClean="0"/>
              <a:t>⇒</a:t>
            </a:r>
            <a:r>
              <a:rPr kumimoji="1" lang="en-US" altLang="ja-JP" dirty="0" err="1" smtClean="0"/>
              <a:t>A#addData</a:t>
            </a:r>
            <a:r>
              <a:rPr kumimoji="1" lang="ja-JP" altLang="en-US" dirty="0" smtClean="0"/>
              <a:t>⇒</a:t>
            </a:r>
            <a:r>
              <a:rPr kumimoji="1" lang="en-US" altLang="ja-JP" dirty="0" err="1" smtClean="0"/>
              <a:t>B#addData</a:t>
            </a:r>
            <a:r>
              <a:rPr kumimoji="1" lang="ja-JP" altLang="en-US" dirty="0" smtClean="0"/>
              <a:t>⇒</a:t>
            </a:r>
            <a:r>
              <a:rPr kumimoji="1" lang="en-US" altLang="ja-JP" dirty="0" err="1" smtClean="0"/>
              <a:t>Data#addData</a:t>
            </a:r>
            <a:endParaRPr kumimoji="1" lang="ja-JP" altLang="en-US" dirty="0"/>
          </a:p>
        </p:txBody>
      </p:sp>
      <p:sp>
        <p:nvSpPr>
          <p:cNvPr id="2" name="テキスト ボックス 1"/>
          <p:cNvSpPr txBox="1"/>
          <p:nvPr/>
        </p:nvSpPr>
        <p:spPr>
          <a:xfrm>
            <a:off x="5267172" y="4935644"/>
            <a:ext cx="3624710" cy="461665"/>
          </a:xfrm>
          <a:prstGeom prst="rect">
            <a:avLst/>
          </a:prstGeom>
          <a:noFill/>
          <a:ln>
            <a:solidFill>
              <a:srgbClr val="FF0000"/>
            </a:solidFill>
          </a:ln>
        </p:spPr>
        <p:txBody>
          <a:bodyPr wrap="none" rtlCol="0">
            <a:spAutoFit/>
          </a:bodyPr>
          <a:lstStyle/>
          <a:p>
            <a:r>
              <a:rPr kumimoji="1" lang="en-US" altLang="ja-JP" sz="2400" dirty="0" smtClean="0"/>
              <a:t>Thin slice</a:t>
            </a:r>
            <a:r>
              <a:rPr kumimoji="1" lang="ja-JP" altLang="en-US" sz="2400" dirty="0" smtClean="0"/>
              <a:t>の効果が高い例</a:t>
            </a:r>
            <a:endParaRPr kumimoji="1" lang="ja-JP" altLang="en-US" sz="2400" dirty="0"/>
          </a:p>
        </p:txBody>
      </p:sp>
      <p:sp>
        <p:nvSpPr>
          <p:cNvPr id="3" name="正方形/長方形 2"/>
          <p:cNvSpPr/>
          <p:nvPr/>
        </p:nvSpPr>
        <p:spPr>
          <a:xfrm>
            <a:off x="107504" y="764704"/>
            <a:ext cx="4968552" cy="3096344"/>
          </a:xfrm>
          <a:prstGeom prst="rect">
            <a:avLst/>
          </a:prstGeom>
          <a:noFill/>
          <a:ln>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103677" y="4709923"/>
            <a:ext cx="4968552" cy="939589"/>
          </a:xfrm>
          <a:prstGeom prst="rect">
            <a:avLst/>
          </a:prstGeom>
          <a:noFill/>
          <a:ln>
            <a:solidFill>
              <a:srgbClr val="C0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5295839" y="1057226"/>
            <a:ext cx="3785592" cy="1255626"/>
          </a:xfrm>
          <a:prstGeom prst="rect">
            <a:avLst/>
          </a:prstGeom>
          <a:noFill/>
          <a:ln>
            <a:solidFill>
              <a:srgbClr val="7030A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295839" y="3481626"/>
            <a:ext cx="3785592" cy="917489"/>
          </a:xfrm>
          <a:prstGeom prst="rect">
            <a:avLst/>
          </a:prstGeom>
          <a:noFill/>
          <a:ln>
            <a:solidFill>
              <a:srgbClr val="00B0F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8083633" y="3720413"/>
            <a:ext cx="361167" cy="400110"/>
          </a:xfrm>
          <a:prstGeom prst="ellipse">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48256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childTnLst>
                                    <p:set>
                                      <p:cBhvr override="childStyle">
                                        <p:cTn id="6" dur="indefinite"/>
                                        <p:tgtEl>
                                          <p:spTgt spid="21">
                                            <p:txEl>
                                              <p:pRg st="0" end="0"/>
                                            </p:txEl>
                                          </p:spTgt>
                                        </p:tgtEl>
                                        <p:attrNameLst>
                                          <p:attrName>style.color</p:attrName>
                                        </p:attrNameLst>
                                      </p:cBhvr>
                                      <p:to>
                                        <p:clrVal>
                                          <a:srgbClr val="FF0000"/>
                                        </p:clrVal>
                                      </p:to>
                                    </p:set>
                                  </p:childTnLst>
                                </p:cTn>
                              </p:par>
                              <p:par>
                                <p:cTn id="7" presetID="10"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animEffect transition="in" filter="fade">
                                      <p:cBhvr>
                                        <p:cTn id="9" dur="500"/>
                                        <p:tgtEl>
                                          <p:spTgt spid="1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nodeType="clickEffect">
                                  <p:stCondLst>
                                    <p:cond delay="0"/>
                                  </p:stCondLst>
                                  <p:childTnLst>
                                    <p:animEffect transition="out" filter="fade">
                                      <p:cBhvr>
                                        <p:cTn id="13" dur="500"/>
                                        <p:tgtEl>
                                          <p:spTgt spid="6">
                                            <p:txEl>
                                              <p:pRg st="9" end="9"/>
                                            </p:txEl>
                                          </p:spTgt>
                                        </p:tgtEl>
                                      </p:cBhvr>
                                    </p:animEffect>
                                    <p:set>
                                      <p:cBhvr>
                                        <p:cTn id="14" dur="1" fill="hold">
                                          <p:stCondLst>
                                            <p:cond delay="499"/>
                                          </p:stCondLst>
                                        </p:cTn>
                                        <p:tgtEl>
                                          <p:spTgt spid="6">
                                            <p:txEl>
                                              <p:pRg st="9" end="9"/>
                                            </p:txEl>
                                          </p:spTgt>
                                        </p:tgtEl>
                                        <p:attrNameLst>
                                          <p:attrName>style.visibility</p:attrName>
                                        </p:attrNameLst>
                                      </p:cBhvr>
                                      <p:to>
                                        <p:strVal val="hidden"/>
                                      </p:to>
                                    </p:set>
                                  </p:childTnLst>
                                </p:cTn>
                              </p:par>
                              <p:par>
                                <p:cTn id="15" presetID="10" presetClass="exit" presetSubtype="0" fill="hold" nodeType="withEffect">
                                  <p:stCondLst>
                                    <p:cond delay="0"/>
                                  </p:stCondLst>
                                  <p:childTnLst>
                                    <p:animEffect transition="out" filter="fade">
                                      <p:cBhvr>
                                        <p:cTn id="16" dur="500"/>
                                        <p:tgtEl>
                                          <p:spTgt spid="6">
                                            <p:txEl>
                                              <p:pRg st="10" end="10"/>
                                            </p:txEl>
                                          </p:spTgt>
                                        </p:tgtEl>
                                      </p:cBhvr>
                                    </p:animEffect>
                                    <p:set>
                                      <p:cBhvr>
                                        <p:cTn id="17" dur="1" fill="hold">
                                          <p:stCondLst>
                                            <p:cond delay="499"/>
                                          </p:stCondLst>
                                        </p:cTn>
                                        <p:tgtEl>
                                          <p:spTgt spid="6">
                                            <p:txEl>
                                              <p:pRg st="10" end="10"/>
                                            </p:txEl>
                                          </p:spTgt>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5">
                                            <p:txEl>
                                              <p:pRg st="10" end="10"/>
                                            </p:txEl>
                                          </p:spTgt>
                                        </p:tgtEl>
                                      </p:cBhvr>
                                    </p:animEffect>
                                    <p:set>
                                      <p:cBhvr>
                                        <p:cTn id="20" dur="1" fill="hold">
                                          <p:stCondLst>
                                            <p:cond delay="499"/>
                                          </p:stCondLst>
                                        </p:cTn>
                                        <p:tgtEl>
                                          <p:spTgt spid="5">
                                            <p:txEl>
                                              <p:pRg st="10" end="10"/>
                                            </p:txEl>
                                          </p:spTgt>
                                        </p:tgtEl>
                                        <p:attrNameLst>
                                          <p:attrName>style.visibility</p:attrName>
                                        </p:attrNameLst>
                                      </p:cBhvr>
                                      <p:to>
                                        <p:strVal val="hidden"/>
                                      </p:to>
                                    </p:set>
                                  </p:childTnLst>
                                </p:cTn>
                              </p:par>
                              <p:par>
                                <p:cTn id="21" presetID="10" presetClass="exit" presetSubtype="0" fill="hold" nodeType="withEffect">
                                  <p:stCondLst>
                                    <p:cond delay="0"/>
                                  </p:stCondLst>
                                  <p:childTnLst>
                                    <p:animEffect transition="out" filter="fade">
                                      <p:cBhvr>
                                        <p:cTn id="22" dur="500"/>
                                        <p:tgtEl>
                                          <p:spTgt spid="25">
                                            <p:txEl>
                                              <p:pRg st="0" end="0"/>
                                            </p:txEl>
                                          </p:spTgt>
                                        </p:tgtEl>
                                      </p:cBhvr>
                                    </p:animEffect>
                                    <p:set>
                                      <p:cBhvr>
                                        <p:cTn id="23" dur="1" fill="hold">
                                          <p:stCondLst>
                                            <p:cond delay="499"/>
                                          </p:stCondLst>
                                        </p:cTn>
                                        <p:tgtEl>
                                          <p:spTgt spid="25">
                                            <p:txEl>
                                              <p:pRg st="0" end="0"/>
                                            </p:txEl>
                                          </p:spTgt>
                                        </p:tgtEl>
                                        <p:attrNameLst>
                                          <p:attrName>style.visibility</p:attrName>
                                        </p:attrNameLst>
                                      </p:cBhvr>
                                      <p:to>
                                        <p:strVal val="hidden"/>
                                      </p:to>
                                    </p:set>
                                  </p:childTnLst>
                                </p:cTn>
                              </p:par>
                              <p:par>
                                <p:cTn id="24" presetID="10" presetClass="exit" presetSubtype="0" fill="hold" nodeType="withEffect">
                                  <p:stCondLst>
                                    <p:cond delay="0"/>
                                  </p:stCondLst>
                                  <p:childTnLst>
                                    <p:animEffect transition="out" filter="fade">
                                      <p:cBhvr>
                                        <p:cTn id="25" dur="500"/>
                                        <p:tgtEl>
                                          <p:spTgt spid="5">
                                            <p:txEl>
                                              <p:pRg st="0" end="0"/>
                                            </p:txEl>
                                          </p:spTgt>
                                        </p:tgtEl>
                                      </p:cBhvr>
                                    </p:animEffect>
                                    <p:set>
                                      <p:cBhvr>
                                        <p:cTn id="26" dur="1" fill="hold">
                                          <p:stCondLst>
                                            <p:cond delay="499"/>
                                          </p:stCondLst>
                                        </p:cTn>
                                        <p:tgtEl>
                                          <p:spTgt spid="5">
                                            <p:txEl>
                                              <p:pRg st="0" end="0"/>
                                            </p:txEl>
                                          </p:spTgt>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500"/>
                                        <p:tgtEl>
                                          <p:spTgt spid="5">
                                            <p:txEl>
                                              <p:pRg st="4" end="4"/>
                                            </p:txEl>
                                          </p:spTgt>
                                        </p:tgtEl>
                                      </p:cBhvr>
                                    </p:animEffect>
                                    <p:set>
                                      <p:cBhvr>
                                        <p:cTn id="29" dur="1" fill="hold">
                                          <p:stCondLst>
                                            <p:cond delay="499"/>
                                          </p:stCondLst>
                                        </p:cTn>
                                        <p:tgtEl>
                                          <p:spTgt spid="5">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テキスト ボックス 4"/>
          <p:cNvSpPr txBox="1"/>
          <p:nvPr/>
        </p:nvSpPr>
        <p:spPr>
          <a:xfrm>
            <a:off x="0" y="64783"/>
            <a:ext cx="5176417" cy="5940088"/>
          </a:xfrm>
          <a:prstGeom prst="rect">
            <a:avLst/>
          </a:prstGeom>
          <a:noFill/>
          <a:ln>
            <a:solidFill>
              <a:schemeClr val="tx1"/>
            </a:solidFill>
          </a:ln>
        </p:spPr>
        <p:txBody>
          <a:bodyPr wrap="square" rtlCol="0">
            <a:spAutoFit/>
          </a:bodyPr>
          <a:lstStyle/>
          <a:p>
            <a:r>
              <a:rPr lang="en-US" altLang="ja-JP" sz="2000" dirty="0">
                <a:solidFill>
                  <a:srgbClr val="000000"/>
                </a:solidFill>
              </a:rPr>
              <a:t> </a:t>
            </a:r>
            <a:r>
              <a:rPr lang="en-US" altLang="ja-JP" sz="2000" dirty="0" smtClean="0">
                <a:solidFill>
                  <a:srgbClr val="000000"/>
                </a:solidFill>
              </a:rPr>
              <a:t>    1  package sample;</a:t>
            </a:r>
          </a:p>
          <a:p>
            <a:r>
              <a:rPr lang="en-US" altLang="ja-JP" sz="2000" dirty="0">
                <a:solidFill>
                  <a:srgbClr val="000000"/>
                </a:solidFill>
              </a:rPr>
              <a:t> </a:t>
            </a:r>
            <a:r>
              <a:rPr lang="en-US" altLang="ja-JP" sz="2000" dirty="0" smtClean="0">
                <a:solidFill>
                  <a:srgbClr val="000000"/>
                </a:solidFill>
              </a:rPr>
              <a:t>    2  </a:t>
            </a:r>
            <a:r>
              <a:rPr lang="en-US" altLang="ja-JP" sz="2000" dirty="0">
                <a:solidFill>
                  <a:srgbClr val="000000"/>
                </a:solidFill>
              </a:rPr>
              <a:t>public class Main {</a:t>
            </a:r>
          </a:p>
          <a:p>
            <a:r>
              <a:rPr lang="en-US" altLang="ja-JP" sz="2000" dirty="0">
                <a:solidFill>
                  <a:srgbClr val="000000"/>
                </a:solidFill>
              </a:rPr>
              <a:t>     </a:t>
            </a:r>
            <a:r>
              <a:rPr lang="en-US" altLang="ja-JP" sz="2000" dirty="0" smtClean="0">
                <a:solidFill>
                  <a:srgbClr val="000000"/>
                </a:solidFill>
              </a:rPr>
              <a:t>3    </a:t>
            </a:r>
            <a:r>
              <a:rPr lang="en-US" altLang="ja-JP" sz="2000" dirty="0">
                <a:solidFill>
                  <a:srgbClr val="000000"/>
                </a:solidFill>
              </a:rPr>
              <a:t>public static void main(String[] </a:t>
            </a:r>
            <a:r>
              <a:rPr lang="en-US" altLang="ja-JP" sz="2000" dirty="0" err="1">
                <a:solidFill>
                  <a:srgbClr val="000000"/>
                </a:solidFill>
              </a:rPr>
              <a:t>args</a:t>
            </a:r>
            <a:r>
              <a:rPr lang="en-US" altLang="ja-JP" sz="2000" dirty="0">
                <a:solidFill>
                  <a:srgbClr val="000000"/>
                </a:solidFill>
              </a:rPr>
              <a:t>) {</a:t>
            </a:r>
          </a:p>
          <a:p>
            <a:r>
              <a:rPr lang="en-US" altLang="ja-JP" sz="2000" dirty="0">
                <a:solidFill>
                  <a:srgbClr val="000000"/>
                </a:solidFill>
              </a:rPr>
              <a:t>     </a:t>
            </a:r>
            <a:r>
              <a:rPr lang="en-US" altLang="ja-JP" sz="2000" dirty="0" smtClean="0"/>
              <a:t>4      </a:t>
            </a:r>
            <a:r>
              <a:rPr lang="en-US" altLang="ja-JP" sz="2000" dirty="0"/>
              <a:t>A </a:t>
            </a:r>
            <a:r>
              <a:rPr lang="en-US" altLang="ja-JP" sz="2000" dirty="0" err="1"/>
              <a:t>a</a:t>
            </a:r>
            <a:r>
              <a:rPr lang="en-US" altLang="ja-JP" sz="2000" dirty="0"/>
              <a:t> = new A()</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5      </a:t>
            </a:r>
            <a:r>
              <a:rPr lang="en-US" altLang="ja-JP" sz="2000" dirty="0" err="1">
                <a:solidFill>
                  <a:srgbClr val="000000"/>
                </a:solidFill>
              </a:rPr>
              <a:t>int</a:t>
            </a:r>
            <a:r>
              <a:rPr lang="en-US" altLang="ja-JP" sz="2000" dirty="0">
                <a:solidFill>
                  <a:srgbClr val="000000"/>
                </a:solidFill>
              </a:rPr>
              <a:t> id;</a:t>
            </a:r>
          </a:p>
          <a:p>
            <a:r>
              <a:rPr lang="en-US" altLang="ja-JP" sz="2000" dirty="0">
                <a:solidFill>
                  <a:srgbClr val="000000"/>
                </a:solidFill>
              </a:rPr>
              <a:t>     </a:t>
            </a:r>
            <a:r>
              <a:rPr lang="en-US" altLang="ja-JP" sz="2000" dirty="0" smtClean="0">
                <a:solidFill>
                  <a:srgbClr val="000000"/>
                </a:solidFill>
              </a:rPr>
              <a:t>6      </a:t>
            </a:r>
            <a:r>
              <a:rPr lang="en-US" altLang="ja-JP" sz="2000" dirty="0">
                <a:solidFill>
                  <a:srgbClr val="000000"/>
                </a:solidFill>
              </a:rPr>
              <a:t>if (</a:t>
            </a:r>
            <a:r>
              <a:rPr lang="en-US" altLang="ja-JP" sz="2000" dirty="0" err="1">
                <a:solidFill>
                  <a:srgbClr val="000000"/>
                </a:solidFill>
              </a:rPr>
              <a:t>args.length</a:t>
            </a:r>
            <a:r>
              <a:rPr lang="en-US" altLang="ja-JP" sz="2000" dirty="0">
                <a:solidFill>
                  <a:srgbClr val="000000"/>
                </a:solidFill>
              </a:rPr>
              <a:t> &gt; 0)</a:t>
            </a:r>
          </a:p>
          <a:p>
            <a:r>
              <a:rPr lang="en-US" altLang="ja-JP" sz="2000" dirty="0"/>
              <a:t>     </a:t>
            </a:r>
            <a:r>
              <a:rPr lang="en-US" altLang="ja-JP" sz="2000" dirty="0" smtClean="0"/>
              <a:t>7        </a:t>
            </a:r>
            <a:r>
              <a:rPr lang="en-US" altLang="ja-JP" sz="2000" dirty="0"/>
              <a:t>id = 1</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8      </a:t>
            </a:r>
            <a:r>
              <a:rPr lang="en-US" altLang="ja-JP" sz="2000" dirty="0">
                <a:solidFill>
                  <a:srgbClr val="000000"/>
                </a:solidFill>
              </a:rPr>
              <a:t>else</a:t>
            </a:r>
          </a:p>
          <a:p>
            <a:r>
              <a:rPr lang="en-US" altLang="ja-JP" sz="2000" dirty="0"/>
              <a:t>     </a:t>
            </a:r>
            <a:r>
              <a:rPr lang="en-US" altLang="ja-JP" sz="2000" dirty="0" smtClean="0"/>
              <a:t>9        </a:t>
            </a:r>
            <a:r>
              <a:rPr lang="en-US" altLang="ja-JP" sz="2000" dirty="0"/>
              <a:t>id = 0;</a:t>
            </a:r>
          </a:p>
          <a:p>
            <a:r>
              <a:rPr lang="en-US" altLang="ja-JP" sz="2000" dirty="0">
                <a:solidFill>
                  <a:srgbClr val="000000"/>
                </a:solidFill>
              </a:rPr>
              <a:t>    </a:t>
            </a:r>
            <a:r>
              <a:rPr lang="en-US" altLang="ja-JP" sz="2000" dirty="0" smtClean="0">
                <a:solidFill>
                  <a:srgbClr val="000000"/>
                </a:solidFill>
              </a:rPr>
              <a:t>10     </a:t>
            </a:r>
            <a:r>
              <a:rPr lang="en-US" altLang="ja-JP" sz="2000" dirty="0" err="1" smtClean="0">
                <a:solidFill>
                  <a:srgbClr val="000000"/>
                </a:solidFill>
              </a:rPr>
              <a:t>a.addData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t>11 </a:t>
            </a:r>
            <a:r>
              <a:rPr lang="en-US" altLang="ja-JP" sz="2000" dirty="0" smtClean="0">
                <a:solidFill>
                  <a:srgbClr val="000000"/>
                </a:solidFill>
              </a:rPr>
              <a:t>    </a:t>
            </a:r>
            <a:r>
              <a:rPr lang="en-US" altLang="ja-JP" sz="2000" dirty="0" err="1" smtClean="0">
                <a:solidFill>
                  <a:srgbClr val="000000"/>
                </a:solidFill>
              </a:rPr>
              <a:t>System.out.println</a:t>
            </a:r>
            <a:r>
              <a:rPr lang="en-US" altLang="ja-JP" sz="2000" dirty="0" smtClean="0">
                <a:solidFill>
                  <a:srgbClr val="000000"/>
                </a:solidFill>
              </a:rPr>
              <a:t>(</a:t>
            </a:r>
            <a:r>
              <a:rPr lang="en-US" altLang="ja-JP" sz="2000" dirty="0"/>
              <a:t> </a:t>
            </a:r>
            <a:r>
              <a:rPr lang="en-US" altLang="ja-JP" sz="2000" dirty="0" smtClean="0">
                <a:solidFill>
                  <a:srgbClr val="000000"/>
                </a:solidFill>
              </a:rPr>
              <a:t>);</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12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13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14  </a:t>
            </a:r>
            <a:r>
              <a:rPr lang="en-US" altLang="ja-JP" sz="2000" dirty="0">
                <a:solidFill>
                  <a:srgbClr val="000000"/>
                </a:solidFill>
              </a:rPr>
              <a:t>class A {</a:t>
            </a:r>
          </a:p>
          <a:p>
            <a:r>
              <a:rPr lang="en-US" altLang="ja-JP" sz="2000" dirty="0">
                <a:solidFill>
                  <a:srgbClr val="000000"/>
                </a:solidFill>
              </a:rPr>
              <a:t>    </a:t>
            </a:r>
            <a:r>
              <a:rPr lang="en-US" altLang="ja-JP" sz="2000" dirty="0" smtClean="0">
                <a:solidFill>
                  <a:srgbClr val="000000"/>
                </a:solidFill>
              </a:rPr>
              <a:t>15    </a:t>
            </a:r>
            <a:r>
              <a:rPr lang="en-US" altLang="ja-JP" sz="2000" dirty="0">
                <a:solidFill>
                  <a:srgbClr val="000000"/>
                </a:solidFill>
              </a:rPr>
              <a:t>B </a:t>
            </a:r>
            <a:r>
              <a:rPr lang="en-US" altLang="ja-JP" sz="2000" dirty="0" err="1">
                <a:solidFill>
                  <a:srgbClr val="000000"/>
                </a:solidFill>
              </a:rPr>
              <a:t>b</a:t>
            </a:r>
            <a:r>
              <a:rPr lang="en-US" altLang="ja-JP" sz="2000" dirty="0">
                <a:solidFill>
                  <a:srgbClr val="000000"/>
                </a:solidFill>
              </a:rPr>
              <a:t> = new B();</a:t>
            </a:r>
          </a:p>
          <a:p>
            <a:r>
              <a:rPr lang="en-US" altLang="ja-JP" sz="2000" dirty="0">
                <a:solidFill>
                  <a:srgbClr val="000000"/>
                </a:solidFill>
              </a:rPr>
              <a:t>    </a:t>
            </a:r>
            <a:r>
              <a:rPr lang="en-US" altLang="ja-JP" sz="2000" dirty="0" smtClean="0">
                <a:solidFill>
                  <a:srgbClr val="000000"/>
                </a:solidFill>
              </a:rPr>
              <a:t>16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solidFill>
                  <a:srgbClr val="000000"/>
                </a:solidFill>
              </a:rPr>
              <a:t>17      </a:t>
            </a:r>
            <a:r>
              <a:rPr lang="en-US" altLang="ja-JP" sz="2000" dirty="0" err="1" smtClean="0">
                <a:solidFill>
                  <a:srgbClr val="000000"/>
                </a:solidFill>
              </a:rPr>
              <a:t>b.addData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18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19  </a:t>
            </a:r>
            <a:r>
              <a:rPr lang="en-US" altLang="ja-JP" sz="2000" dirty="0">
                <a:solidFill>
                  <a:srgbClr val="000000"/>
                </a:solidFill>
              </a:rPr>
              <a:t>}</a:t>
            </a:r>
          </a:p>
        </p:txBody>
      </p:sp>
      <p:sp>
        <p:nvSpPr>
          <p:cNvPr id="6" name="テキスト ボックス 5"/>
          <p:cNvSpPr txBox="1"/>
          <p:nvPr/>
        </p:nvSpPr>
        <p:spPr>
          <a:xfrm>
            <a:off x="5213770" y="64783"/>
            <a:ext cx="3930230" cy="4708981"/>
          </a:xfrm>
          <a:prstGeom prst="rect">
            <a:avLst/>
          </a:prstGeom>
          <a:noFill/>
          <a:ln>
            <a:solidFill>
              <a:schemeClr val="tx1"/>
            </a:solidFill>
          </a:ln>
        </p:spPr>
        <p:txBody>
          <a:bodyPr wrap="square" rtlCol="0">
            <a:spAutoFit/>
          </a:bodyPr>
          <a:lstStyle/>
          <a:p>
            <a:r>
              <a:rPr lang="en-US" altLang="ja-JP" sz="2000" dirty="0" smtClean="0">
                <a:solidFill>
                  <a:srgbClr val="000000"/>
                </a:solidFill>
              </a:rPr>
              <a:t>    20  </a:t>
            </a:r>
            <a:r>
              <a:rPr lang="en-US" altLang="ja-JP" sz="2000" dirty="0">
                <a:solidFill>
                  <a:srgbClr val="000000"/>
                </a:solidFill>
              </a:rPr>
              <a:t>class B {</a:t>
            </a:r>
          </a:p>
          <a:p>
            <a:r>
              <a:rPr lang="en-US" altLang="ja-JP" sz="2000" dirty="0">
                <a:solidFill>
                  <a:srgbClr val="000000"/>
                </a:solidFill>
              </a:rPr>
              <a:t>    </a:t>
            </a:r>
            <a:r>
              <a:rPr lang="en-US" altLang="ja-JP" sz="2000" dirty="0" smtClean="0">
                <a:solidFill>
                  <a:srgbClr val="000000"/>
                </a:solidFill>
              </a:rPr>
              <a:t>21    </a:t>
            </a:r>
            <a:r>
              <a:rPr lang="en-US" altLang="ja-JP" sz="2000" dirty="0" err="1" smtClean="0">
                <a:solidFill>
                  <a:srgbClr val="000000"/>
                </a:solidFill>
              </a:rPr>
              <a:t>int</a:t>
            </a:r>
            <a:r>
              <a:rPr lang="en-US" altLang="ja-JP" sz="2000" dirty="0" smtClean="0">
                <a:solidFill>
                  <a:srgbClr val="000000"/>
                </a:solidFill>
              </a:rPr>
              <a:t> max </a:t>
            </a:r>
            <a:r>
              <a:rPr lang="en-US" altLang="ja-JP" sz="2000" dirty="0">
                <a:solidFill>
                  <a:srgbClr val="000000"/>
                </a:solidFill>
              </a:rPr>
              <a:t>= 4;</a:t>
            </a:r>
          </a:p>
          <a:p>
            <a:r>
              <a:rPr lang="en-US" altLang="ja-JP" sz="2000" dirty="0">
                <a:solidFill>
                  <a:srgbClr val="000000"/>
                </a:solidFill>
              </a:rPr>
              <a:t>    </a:t>
            </a:r>
            <a:r>
              <a:rPr lang="en-US" altLang="ja-JP" sz="2000" dirty="0" smtClean="0">
                <a:solidFill>
                  <a:srgbClr val="000000"/>
                </a:solidFill>
              </a:rPr>
              <a:t>22    </a:t>
            </a:r>
            <a:r>
              <a:rPr lang="en-US" altLang="ja-JP" sz="2000" dirty="0">
                <a:solidFill>
                  <a:srgbClr val="000000"/>
                </a:solidFill>
              </a:rPr>
              <a:t>X </a:t>
            </a:r>
            <a:r>
              <a:rPr lang="en-US" altLang="ja-JP" sz="2000" dirty="0" err="1">
                <a:solidFill>
                  <a:srgbClr val="000000"/>
                </a:solidFill>
              </a:rPr>
              <a:t>x</a:t>
            </a:r>
            <a:r>
              <a:rPr lang="en-US" altLang="ja-JP" sz="2000" dirty="0">
                <a:solidFill>
                  <a:srgbClr val="000000"/>
                </a:solidFill>
              </a:rPr>
              <a:t> = new X();</a:t>
            </a:r>
          </a:p>
          <a:p>
            <a:r>
              <a:rPr lang="en-US" altLang="ja-JP" sz="2000" dirty="0">
                <a:solidFill>
                  <a:srgbClr val="000000"/>
                </a:solidFill>
              </a:rPr>
              <a:t>    </a:t>
            </a:r>
            <a:r>
              <a:rPr lang="en-US" altLang="ja-JP" sz="2000" dirty="0" smtClean="0">
                <a:solidFill>
                  <a:srgbClr val="000000"/>
                </a:solidFill>
              </a:rPr>
              <a:t>23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solidFill>
                  <a:srgbClr val="000000"/>
                </a:solidFill>
              </a:rPr>
              <a:t>24      </a:t>
            </a:r>
            <a:r>
              <a:rPr lang="en-US" altLang="ja-JP" sz="2000" dirty="0">
                <a:solidFill>
                  <a:srgbClr val="000000"/>
                </a:solidFill>
              </a:rPr>
              <a:t>if (id &gt;= 0 &amp;&amp; id &lt;= </a:t>
            </a:r>
            <a:r>
              <a:rPr lang="en-US" altLang="ja-JP" sz="2000" dirty="0" smtClean="0">
                <a:solidFill>
                  <a:srgbClr val="000000"/>
                </a:solidFill>
              </a:rPr>
              <a:t>max)</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25        </a:t>
            </a:r>
            <a:r>
              <a:rPr lang="en-US" altLang="ja-JP" sz="2000" dirty="0" err="1" smtClean="0">
                <a:solidFill>
                  <a:srgbClr val="000000"/>
                </a:solidFill>
              </a:rPr>
              <a:t>x.addData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26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27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28  </a:t>
            </a:r>
            <a:r>
              <a:rPr lang="en-US" altLang="ja-JP" sz="2000" dirty="0">
                <a:solidFill>
                  <a:srgbClr val="000000"/>
                </a:solidFill>
              </a:rPr>
              <a:t>class </a:t>
            </a:r>
            <a:r>
              <a:rPr lang="en-US" altLang="ja-JP" sz="2000" dirty="0" smtClean="0">
                <a:solidFill>
                  <a:srgbClr val="000000"/>
                </a:solidFill>
              </a:rPr>
              <a:t>Data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29 </a:t>
            </a:r>
            <a:r>
              <a:rPr lang="ja-JP" altLang="en-US" sz="2000" dirty="0">
                <a:solidFill>
                  <a:srgbClr val="000000"/>
                </a:solidFill>
              </a:rPr>
              <a:t> </a:t>
            </a:r>
            <a:r>
              <a:rPr lang="ja-JP" altLang="en-US" sz="2000" dirty="0" smtClean="0">
                <a:solidFill>
                  <a:srgbClr val="000000"/>
                </a:solidFill>
              </a:rPr>
              <a:t>  </a:t>
            </a:r>
            <a:r>
              <a:rPr lang="en-US" altLang="ja-JP" sz="2000" dirty="0" err="1" smtClean="0">
                <a:solidFill>
                  <a:srgbClr val="000000"/>
                </a:solidFill>
              </a:rPr>
              <a:t>int</a:t>
            </a:r>
            <a:r>
              <a:rPr lang="en-US" altLang="ja-JP" sz="2000" dirty="0" smtClean="0">
                <a:solidFill>
                  <a:srgbClr val="000000"/>
                </a:solidFill>
              </a:rPr>
              <a:t>[] </a:t>
            </a:r>
            <a:r>
              <a:rPr lang="en-US" altLang="ja-JP" sz="2000" dirty="0" err="1" smtClean="0">
                <a:solidFill>
                  <a:srgbClr val="000000"/>
                </a:solidFill>
              </a:rPr>
              <a:t>idList</a:t>
            </a:r>
            <a:r>
              <a:rPr lang="en-US" altLang="ja-JP" sz="2000" dirty="0">
                <a:solidFill>
                  <a:srgbClr val="000000"/>
                </a:solidFill>
              </a:rPr>
              <a:t> </a:t>
            </a:r>
            <a:r>
              <a:rPr lang="en-US" altLang="ja-JP" sz="2000" dirty="0" smtClean="0">
                <a:solidFill>
                  <a:srgbClr val="000000"/>
                </a:solidFill>
              </a:rPr>
              <a:t>= new </a:t>
            </a:r>
            <a:r>
              <a:rPr lang="en-US" altLang="ja-JP" sz="2000" dirty="0" err="1" smtClean="0">
                <a:solidFill>
                  <a:srgbClr val="000000"/>
                </a:solidFill>
              </a:rPr>
              <a:t>int</a:t>
            </a:r>
            <a:r>
              <a:rPr lang="en-US" altLang="ja-JP" sz="2000" dirty="0" smtClean="0">
                <a:solidFill>
                  <a:srgbClr val="000000"/>
                </a:solidFill>
              </a:rPr>
              <a:t>[16];</a:t>
            </a:r>
          </a:p>
          <a:p>
            <a:r>
              <a:rPr lang="en-US" altLang="ja-JP" sz="2000" dirty="0">
                <a:solidFill>
                  <a:srgbClr val="000000"/>
                </a:solidFill>
              </a:rPr>
              <a:t> </a:t>
            </a:r>
            <a:r>
              <a:rPr lang="en-US" altLang="ja-JP" sz="2000" dirty="0" smtClean="0">
                <a:solidFill>
                  <a:srgbClr val="000000"/>
                </a:solidFill>
              </a:rPr>
              <a:t>   30    </a:t>
            </a:r>
            <a:r>
              <a:rPr lang="en-US" altLang="ja-JP" sz="2000" dirty="0" err="1">
                <a:solidFill>
                  <a:srgbClr val="000000"/>
                </a:solidFill>
              </a:rPr>
              <a:t>int</a:t>
            </a:r>
            <a:r>
              <a:rPr lang="en-US" altLang="ja-JP" sz="2000" dirty="0">
                <a:solidFill>
                  <a:srgbClr val="000000"/>
                </a:solidFill>
              </a:rPr>
              <a:t> count = 0;</a:t>
            </a:r>
          </a:p>
          <a:p>
            <a:r>
              <a:rPr lang="en-US" altLang="ja-JP" sz="2000" dirty="0">
                <a:solidFill>
                  <a:srgbClr val="000000"/>
                </a:solidFill>
              </a:rPr>
              <a:t>    </a:t>
            </a:r>
            <a:r>
              <a:rPr lang="en-US" altLang="ja-JP" sz="2000" dirty="0" smtClean="0">
                <a:solidFill>
                  <a:srgbClr val="000000"/>
                </a:solidFill>
              </a:rPr>
              <a:t>31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t>32</a:t>
            </a:r>
            <a:r>
              <a:rPr lang="en-US" altLang="ja-JP" sz="2000" dirty="0" smtClean="0">
                <a:solidFill>
                  <a:srgbClr val="000000"/>
                </a:solidFill>
              </a:rPr>
              <a:t>      </a:t>
            </a:r>
            <a:r>
              <a:rPr lang="en-US" altLang="ja-JP" sz="2000" dirty="0" err="1" smtClean="0">
                <a:solidFill>
                  <a:srgbClr val="000000"/>
                </a:solidFill>
              </a:rPr>
              <a:t>idList</a:t>
            </a:r>
            <a:r>
              <a:rPr lang="en-US" altLang="ja-JP" sz="2000" dirty="0" smtClean="0">
                <a:solidFill>
                  <a:srgbClr val="000000"/>
                </a:solidFill>
              </a:rPr>
              <a:t>[count++] = </a:t>
            </a:r>
            <a:r>
              <a:rPr lang="en-US" altLang="ja-JP" sz="2000" dirty="0">
                <a:solidFill>
                  <a:srgbClr val="FF0000"/>
                </a:solidFill>
              </a:rPr>
              <a:t> </a:t>
            </a:r>
            <a:r>
              <a:rPr lang="en-US" altLang="ja-JP" sz="2000" dirty="0" smtClean="0">
                <a:solidFill>
                  <a:srgbClr val="FF0000"/>
                </a:solidFill>
              </a:rPr>
              <a:t> </a:t>
            </a:r>
            <a:r>
              <a:rPr lang="en-US" altLang="ja-JP" sz="2000" dirty="0" smtClean="0">
                <a:solidFill>
                  <a:srgbClr val="000000"/>
                </a:solidFill>
              </a:rPr>
              <a:t>;</a:t>
            </a:r>
          </a:p>
          <a:p>
            <a:r>
              <a:rPr lang="en-US" altLang="ja-JP" sz="2000" dirty="0">
                <a:solidFill>
                  <a:srgbClr val="000000"/>
                </a:solidFill>
              </a:rPr>
              <a:t> </a:t>
            </a:r>
            <a:r>
              <a:rPr lang="en-US" altLang="ja-JP" sz="2000" dirty="0" smtClean="0">
                <a:solidFill>
                  <a:srgbClr val="000000"/>
                </a:solidFill>
              </a:rPr>
              <a:t>   33    }</a:t>
            </a:r>
          </a:p>
          <a:p>
            <a:r>
              <a:rPr lang="en-US" altLang="ja-JP" sz="2000" dirty="0">
                <a:solidFill>
                  <a:srgbClr val="000000"/>
                </a:solidFill>
              </a:rPr>
              <a:t> </a:t>
            </a:r>
            <a:r>
              <a:rPr lang="en-US" altLang="ja-JP" sz="2000" dirty="0" smtClean="0">
                <a:solidFill>
                  <a:srgbClr val="000000"/>
                </a:solidFill>
              </a:rPr>
              <a:t>   34  }</a:t>
            </a:r>
            <a:endParaRPr lang="en-US" altLang="ja-JP" sz="2000" dirty="0">
              <a:solidFill>
                <a:srgbClr val="000000"/>
              </a:solidFill>
            </a:endParaRPr>
          </a:p>
        </p:txBody>
      </p:sp>
      <p:sp>
        <p:nvSpPr>
          <p:cNvPr id="18" name="スライド番号プレースホルダー 17"/>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dirty="0">
              <a:solidFill>
                <a:srgbClr val="000000"/>
              </a:solidFill>
            </a:endParaRPr>
          </a:p>
        </p:txBody>
      </p:sp>
      <p:sp>
        <p:nvSpPr>
          <p:cNvPr id="19" name="テキスト ボックス 18"/>
          <p:cNvSpPr txBox="1"/>
          <p:nvPr/>
        </p:nvSpPr>
        <p:spPr>
          <a:xfrm>
            <a:off x="7524328" y="1589193"/>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1" name="テキスト ボックス 20"/>
          <p:cNvSpPr txBox="1"/>
          <p:nvPr/>
        </p:nvSpPr>
        <p:spPr>
          <a:xfrm>
            <a:off x="8059758" y="3720413"/>
            <a:ext cx="385042" cy="400110"/>
          </a:xfrm>
          <a:prstGeom prst="rect">
            <a:avLst/>
          </a:prstGeom>
          <a:noFill/>
          <a:ln>
            <a:noFill/>
          </a:ln>
        </p:spPr>
        <p:txBody>
          <a:bodyPr wrap="none" rtlCol="0">
            <a:spAutoFit/>
          </a:bodyPr>
          <a:lstStyle/>
          <a:p>
            <a:r>
              <a:rPr kumimoji="1" lang="en-US" altLang="ja-JP" sz="2000" dirty="0" smtClean="0"/>
              <a:t>id</a:t>
            </a:r>
            <a:endParaRPr kumimoji="1" lang="ja-JP" altLang="en-US" sz="2000" dirty="0"/>
          </a:p>
        </p:txBody>
      </p:sp>
      <p:sp>
        <p:nvSpPr>
          <p:cNvPr id="23" name="テキスト ボックス 22"/>
          <p:cNvSpPr txBox="1"/>
          <p:nvPr/>
        </p:nvSpPr>
        <p:spPr>
          <a:xfrm>
            <a:off x="2203166" y="4977296"/>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4" name="テキスト ボックス 23"/>
          <p:cNvSpPr txBox="1"/>
          <p:nvPr/>
        </p:nvSpPr>
        <p:spPr>
          <a:xfrm>
            <a:off x="2135238" y="2824309"/>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5" name="テキスト ボックス 24"/>
          <p:cNvSpPr txBox="1"/>
          <p:nvPr/>
        </p:nvSpPr>
        <p:spPr>
          <a:xfrm>
            <a:off x="2951107" y="3099610"/>
            <a:ext cx="327334" cy="400110"/>
          </a:xfrm>
          <a:prstGeom prst="rect">
            <a:avLst/>
          </a:prstGeom>
          <a:noFill/>
        </p:spPr>
        <p:txBody>
          <a:bodyPr wrap="none" rtlCol="0">
            <a:spAutoFit/>
          </a:bodyPr>
          <a:lstStyle/>
          <a:p>
            <a:r>
              <a:rPr lang="en-US" altLang="ja-JP" sz="2000" dirty="0"/>
              <a:t>a</a:t>
            </a:r>
            <a:endParaRPr kumimoji="1" lang="ja-JP" altLang="en-US" sz="2000" dirty="0"/>
          </a:p>
        </p:txBody>
      </p:sp>
      <p:sp>
        <p:nvSpPr>
          <p:cNvPr id="7" name="円/楕円 6"/>
          <p:cNvSpPr/>
          <p:nvPr/>
        </p:nvSpPr>
        <p:spPr>
          <a:xfrm>
            <a:off x="8083633" y="3720413"/>
            <a:ext cx="361167" cy="400110"/>
          </a:xfrm>
          <a:prstGeom prst="ellipse">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p:cNvCxnSpPr/>
          <p:nvPr/>
        </p:nvCxnSpPr>
        <p:spPr>
          <a:xfrm>
            <a:off x="1749662" y="2240640"/>
            <a:ext cx="612068" cy="644151"/>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cxnSp>
        <p:nvCxnSpPr>
          <p:cNvPr id="41" name="直線矢印コネクタ 40"/>
          <p:cNvCxnSpPr/>
          <p:nvPr/>
        </p:nvCxnSpPr>
        <p:spPr>
          <a:xfrm>
            <a:off x="1749662" y="2796091"/>
            <a:ext cx="483292" cy="138924"/>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cxnSp>
        <p:nvCxnSpPr>
          <p:cNvPr id="44" name="直線コネクタ 43"/>
          <p:cNvCxnSpPr/>
          <p:nvPr/>
        </p:nvCxnSpPr>
        <p:spPr>
          <a:xfrm>
            <a:off x="2588208" y="5177351"/>
            <a:ext cx="1047688" cy="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cxnSp>
        <p:nvCxnSpPr>
          <p:cNvPr id="47" name="直線矢印コネクタ 46"/>
          <p:cNvCxnSpPr/>
          <p:nvPr/>
        </p:nvCxnSpPr>
        <p:spPr>
          <a:xfrm>
            <a:off x="7776864" y="1000887"/>
            <a:ext cx="0" cy="720080"/>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sp>
        <p:nvSpPr>
          <p:cNvPr id="48" name="正方形/長方形 47"/>
          <p:cNvSpPr/>
          <p:nvPr/>
        </p:nvSpPr>
        <p:spPr>
          <a:xfrm>
            <a:off x="107504" y="692468"/>
            <a:ext cx="4968552" cy="3096344"/>
          </a:xfrm>
          <a:prstGeom prst="rect">
            <a:avLst/>
          </a:prstGeom>
          <a:noFill/>
          <a:ln>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103677" y="4653136"/>
            <a:ext cx="4968552" cy="939589"/>
          </a:xfrm>
          <a:prstGeom prst="rect">
            <a:avLst/>
          </a:prstGeom>
          <a:noFill/>
          <a:ln>
            <a:solidFill>
              <a:srgbClr val="C0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5295839" y="984990"/>
            <a:ext cx="3785592" cy="1255626"/>
          </a:xfrm>
          <a:prstGeom prst="rect">
            <a:avLst/>
          </a:prstGeom>
          <a:noFill/>
          <a:ln>
            <a:solidFill>
              <a:srgbClr val="7030A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5295839" y="3447615"/>
            <a:ext cx="3785592" cy="917489"/>
          </a:xfrm>
          <a:prstGeom prst="rect">
            <a:avLst/>
          </a:prstGeom>
          <a:noFill/>
          <a:ln>
            <a:solidFill>
              <a:srgbClr val="00B0F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923928" y="4461152"/>
            <a:ext cx="4968552" cy="2232248"/>
          </a:xfrm>
          <a:prstGeom prst="roundRect">
            <a:avLst/>
          </a:prstGeom>
          <a:ln>
            <a:tailEnd type="arrow"/>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6" name="円/楕円 25"/>
          <p:cNvSpPr/>
          <p:nvPr/>
        </p:nvSpPr>
        <p:spPr>
          <a:xfrm>
            <a:off x="8083633" y="5204855"/>
            <a:ext cx="648072" cy="648072"/>
          </a:xfrm>
          <a:prstGeom prst="ellipse">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32</a:t>
            </a:r>
          </a:p>
        </p:txBody>
      </p:sp>
      <p:sp>
        <p:nvSpPr>
          <p:cNvPr id="27" name="円/楕円 26"/>
          <p:cNvSpPr/>
          <p:nvPr/>
        </p:nvSpPr>
        <p:spPr>
          <a:xfrm>
            <a:off x="5184068" y="5204855"/>
            <a:ext cx="645182" cy="648072"/>
          </a:xfrm>
          <a:prstGeom prst="ellipse">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10</a:t>
            </a:r>
          </a:p>
        </p:txBody>
      </p:sp>
      <p:sp>
        <p:nvSpPr>
          <p:cNvPr id="28" name="円/楕円 27"/>
          <p:cNvSpPr/>
          <p:nvPr/>
        </p:nvSpPr>
        <p:spPr>
          <a:xfrm>
            <a:off x="6153830" y="5204855"/>
            <a:ext cx="648072" cy="648072"/>
          </a:xfrm>
          <a:prstGeom prst="ellipse">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17</a:t>
            </a:r>
          </a:p>
        </p:txBody>
      </p:sp>
      <p:sp>
        <p:nvSpPr>
          <p:cNvPr id="30" name="円/楕円 29"/>
          <p:cNvSpPr/>
          <p:nvPr/>
        </p:nvSpPr>
        <p:spPr>
          <a:xfrm>
            <a:off x="4255738" y="4728419"/>
            <a:ext cx="648072" cy="648072"/>
          </a:xfrm>
          <a:prstGeom prst="ellipse">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7</a:t>
            </a:r>
            <a:endParaRPr lang="en-US" altLang="ja-JP" dirty="0" smtClean="0">
              <a:solidFill>
                <a:schemeClr val="tx1"/>
              </a:solidFill>
            </a:endParaRPr>
          </a:p>
        </p:txBody>
      </p:sp>
      <p:sp>
        <p:nvSpPr>
          <p:cNvPr id="31" name="円/楕円 30"/>
          <p:cNvSpPr/>
          <p:nvPr/>
        </p:nvSpPr>
        <p:spPr>
          <a:xfrm>
            <a:off x="4255738" y="5629830"/>
            <a:ext cx="648072" cy="648072"/>
          </a:xfrm>
          <a:prstGeom prst="ellipse">
            <a:avLst/>
          </a:prstGeom>
          <a:solidFill>
            <a:schemeClr val="bg1"/>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9</a:t>
            </a:r>
            <a:endParaRPr lang="en-US" altLang="ja-JP" dirty="0" smtClean="0">
              <a:solidFill>
                <a:schemeClr val="tx1"/>
              </a:solidFill>
            </a:endParaRPr>
          </a:p>
        </p:txBody>
      </p:sp>
      <p:sp>
        <p:nvSpPr>
          <p:cNvPr id="32" name="円/楕円 31"/>
          <p:cNvSpPr/>
          <p:nvPr/>
        </p:nvSpPr>
        <p:spPr>
          <a:xfrm>
            <a:off x="7117846" y="5204855"/>
            <a:ext cx="648072" cy="648072"/>
          </a:xfrm>
          <a:prstGeom prst="ellipse">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25</a:t>
            </a:r>
          </a:p>
        </p:txBody>
      </p:sp>
      <p:cxnSp>
        <p:nvCxnSpPr>
          <p:cNvPr id="34" name="直線矢印コネクタ 33"/>
          <p:cNvCxnSpPr>
            <a:stCxn id="32" idx="6"/>
            <a:endCxn id="26" idx="2"/>
          </p:cNvCxnSpPr>
          <p:nvPr/>
        </p:nvCxnSpPr>
        <p:spPr>
          <a:xfrm>
            <a:off x="7765918" y="5528891"/>
            <a:ext cx="317715"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6801902" y="5528891"/>
            <a:ext cx="317715"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5829250" y="5512787"/>
            <a:ext cx="317715"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30" idx="6"/>
            <a:endCxn id="27" idx="1"/>
          </p:cNvCxnSpPr>
          <p:nvPr/>
        </p:nvCxnSpPr>
        <p:spPr>
          <a:xfrm>
            <a:off x="4903810" y="5052455"/>
            <a:ext cx="374743" cy="24730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31" idx="6"/>
            <a:endCxn id="27" idx="3"/>
          </p:cNvCxnSpPr>
          <p:nvPr/>
        </p:nvCxnSpPr>
        <p:spPr>
          <a:xfrm flipV="1">
            <a:off x="4903810" y="5758019"/>
            <a:ext cx="374743" cy="19584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 name="円/楕円 3"/>
          <p:cNvSpPr/>
          <p:nvPr/>
        </p:nvSpPr>
        <p:spPr>
          <a:xfrm>
            <a:off x="4064435" y="4574409"/>
            <a:ext cx="1026746" cy="1800200"/>
          </a:xfrm>
          <a:prstGeom prst="ellipse">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テキスト ボックス 2"/>
          <p:cNvSpPr txBox="1"/>
          <p:nvPr/>
        </p:nvSpPr>
        <p:spPr>
          <a:xfrm>
            <a:off x="5254503" y="5862403"/>
            <a:ext cx="3190297" cy="830997"/>
          </a:xfrm>
          <a:prstGeom prst="rect">
            <a:avLst/>
          </a:prstGeom>
          <a:noFill/>
        </p:spPr>
        <p:txBody>
          <a:bodyPr wrap="none" rtlCol="0">
            <a:spAutoFit/>
          </a:bodyPr>
          <a:lstStyle/>
          <a:p>
            <a:r>
              <a:rPr lang="ja-JP" altLang="en-US" sz="2400" dirty="0" smtClean="0"/>
              <a:t>文を頂点としたグラフで</a:t>
            </a:r>
            <a:endParaRPr lang="en-US" altLang="ja-JP" sz="2400" dirty="0" smtClean="0"/>
          </a:p>
          <a:p>
            <a:r>
              <a:rPr lang="en-US" altLang="ja-JP" sz="2400" dirty="0" smtClean="0"/>
              <a:t>Thin slice</a:t>
            </a:r>
            <a:r>
              <a:rPr lang="ja-JP" altLang="en-US" sz="2400" dirty="0" smtClean="0"/>
              <a:t>を計算する</a:t>
            </a:r>
            <a:endParaRPr kumimoji="1" lang="ja-JP" altLang="en-US" sz="2400" dirty="0"/>
          </a:p>
        </p:txBody>
      </p:sp>
      <p:sp>
        <p:nvSpPr>
          <p:cNvPr id="2" name="テキスト ボックス 1"/>
          <p:cNvSpPr txBox="1"/>
          <p:nvPr/>
        </p:nvSpPr>
        <p:spPr>
          <a:xfrm>
            <a:off x="1759342" y="5577276"/>
            <a:ext cx="2274534" cy="461665"/>
          </a:xfrm>
          <a:prstGeom prst="rect">
            <a:avLst/>
          </a:prstGeom>
          <a:noFill/>
        </p:spPr>
        <p:txBody>
          <a:bodyPr wrap="square" rtlCol="0">
            <a:spAutoFit/>
          </a:bodyPr>
          <a:lstStyle/>
          <a:p>
            <a:r>
              <a:rPr kumimoji="1" lang="ja-JP" altLang="en-US" sz="2400" dirty="0" smtClean="0">
                <a:solidFill>
                  <a:srgbClr val="FF0000"/>
                </a:solidFill>
              </a:rPr>
              <a:t>データの生成元</a:t>
            </a:r>
            <a:endParaRPr kumimoji="1" lang="ja-JP" altLang="en-US" sz="2400" dirty="0">
              <a:solidFill>
                <a:srgbClr val="FF0000"/>
              </a:solidFill>
            </a:endParaRPr>
          </a:p>
        </p:txBody>
      </p:sp>
      <p:sp>
        <p:nvSpPr>
          <p:cNvPr id="9" name="角丸四角形吹き出し 8"/>
          <p:cNvSpPr/>
          <p:nvPr/>
        </p:nvSpPr>
        <p:spPr>
          <a:xfrm>
            <a:off x="3831041" y="3472656"/>
            <a:ext cx="2520280" cy="820857"/>
          </a:xfrm>
          <a:prstGeom prst="wedgeRoundRectCallout">
            <a:avLst/>
          </a:prstGeom>
          <a:ln>
            <a:tailEnd type="arrow"/>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smtClean="0"/>
              <a:t>この部分だけを見れば変数</a:t>
            </a:r>
            <a:r>
              <a:rPr lang="en-US" altLang="ja-JP" dirty="0" smtClean="0"/>
              <a:t>id</a:t>
            </a:r>
            <a:r>
              <a:rPr lang="ja-JP" altLang="en-US" dirty="0" smtClean="0"/>
              <a:t>の値が分かる</a:t>
            </a:r>
            <a:endParaRPr kumimoji="1" lang="ja-JP" altLang="en-US" dirty="0"/>
          </a:p>
        </p:txBody>
      </p:sp>
      <p:cxnSp>
        <p:nvCxnSpPr>
          <p:cNvPr id="42" name="直線矢印コネクタ 41"/>
          <p:cNvCxnSpPr/>
          <p:nvPr/>
        </p:nvCxnSpPr>
        <p:spPr>
          <a:xfrm>
            <a:off x="2368997" y="3131983"/>
            <a:ext cx="14534" cy="1944216"/>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cxnSp>
        <p:nvCxnSpPr>
          <p:cNvPr id="45" name="直線コネクタ 44"/>
          <p:cNvCxnSpPr/>
          <p:nvPr/>
        </p:nvCxnSpPr>
        <p:spPr>
          <a:xfrm flipV="1">
            <a:off x="3635896" y="1011378"/>
            <a:ext cx="0" cy="4176464"/>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46" name="直線コネクタ 45"/>
          <p:cNvCxnSpPr/>
          <p:nvPr/>
        </p:nvCxnSpPr>
        <p:spPr>
          <a:xfrm flipV="1">
            <a:off x="3635896" y="1000887"/>
            <a:ext cx="4140968" cy="10491"/>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43" name="直線矢印コネクタ 42"/>
          <p:cNvCxnSpPr>
            <a:endCxn id="21" idx="0"/>
          </p:cNvCxnSpPr>
          <p:nvPr/>
        </p:nvCxnSpPr>
        <p:spPr>
          <a:xfrm>
            <a:off x="7776864" y="1940912"/>
            <a:ext cx="475415" cy="1779501"/>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938587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500"/>
                                        <p:tgtEl>
                                          <p:spTgt spid="2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fade">
                                      <p:cBhvr>
                                        <p:cTn id="23" dur="500"/>
                                        <p:tgtEl>
                                          <p:spTgt spid="43"/>
                                        </p:tgtEl>
                                      </p:cBhvr>
                                    </p:animEffect>
                                  </p:childTnLst>
                                </p:cTn>
                              </p:par>
                              <p:par>
                                <p:cTn id="24" presetID="10" presetClass="entr" presetSubtype="0" fill="hold" nodeType="with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fade">
                                      <p:cBhvr>
                                        <p:cTn id="26" dur="500"/>
                                        <p:tgtEl>
                                          <p:spTgt spid="3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fade">
                                      <p:cBhvr>
                                        <p:cTn id="29" dur="500"/>
                                        <p:tgtEl>
                                          <p:spTgt spid="32"/>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7"/>
                                        </p:tgtEl>
                                        <p:attrNameLst>
                                          <p:attrName>style.visibility</p:attrName>
                                        </p:attrNameLst>
                                      </p:cBhvr>
                                      <p:to>
                                        <p:strVal val="visible"/>
                                      </p:to>
                                    </p:set>
                                    <p:animEffect transition="in" filter="fade">
                                      <p:cBhvr>
                                        <p:cTn id="34" dur="500"/>
                                        <p:tgtEl>
                                          <p:spTgt spid="47"/>
                                        </p:tgtEl>
                                      </p:cBhvr>
                                    </p:animEffect>
                                  </p:childTnLst>
                                </p:cTn>
                              </p:par>
                              <p:par>
                                <p:cTn id="35" presetID="10"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fade">
                                      <p:cBhvr>
                                        <p:cTn id="37" dur="500"/>
                                        <p:tgtEl>
                                          <p:spTgt spid="46"/>
                                        </p:tgtEl>
                                      </p:cBhvr>
                                    </p:animEffect>
                                  </p:childTnLst>
                                </p:cTn>
                              </p:par>
                              <p:par>
                                <p:cTn id="38" presetID="10" presetClass="entr" presetSubtype="0" fill="hold" nodeType="withEffect">
                                  <p:stCondLst>
                                    <p:cond delay="0"/>
                                  </p:stCondLst>
                                  <p:childTnLst>
                                    <p:set>
                                      <p:cBhvr>
                                        <p:cTn id="39" dur="1" fill="hold">
                                          <p:stCondLst>
                                            <p:cond delay="0"/>
                                          </p:stCondLst>
                                        </p:cTn>
                                        <p:tgtEl>
                                          <p:spTgt spid="45"/>
                                        </p:tgtEl>
                                        <p:attrNameLst>
                                          <p:attrName>style.visibility</p:attrName>
                                        </p:attrNameLst>
                                      </p:cBhvr>
                                      <p:to>
                                        <p:strVal val="visible"/>
                                      </p:to>
                                    </p:set>
                                    <p:animEffect transition="in" filter="fade">
                                      <p:cBhvr>
                                        <p:cTn id="40" dur="500"/>
                                        <p:tgtEl>
                                          <p:spTgt spid="45"/>
                                        </p:tgtEl>
                                      </p:cBhvr>
                                    </p:animEffect>
                                  </p:childTnLst>
                                </p:cTn>
                              </p:par>
                              <p:par>
                                <p:cTn id="41" presetID="10" presetClass="entr" presetSubtype="0" fill="hold" nodeType="withEffect">
                                  <p:stCondLst>
                                    <p:cond delay="0"/>
                                  </p:stCondLst>
                                  <p:childTnLst>
                                    <p:set>
                                      <p:cBhvr>
                                        <p:cTn id="42" dur="1" fill="hold">
                                          <p:stCondLst>
                                            <p:cond delay="0"/>
                                          </p:stCondLst>
                                        </p:cTn>
                                        <p:tgtEl>
                                          <p:spTgt spid="44"/>
                                        </p:tgtEl>
                                        <p:attrNameLst>
                                          <p:attrName>style.visibility</p:attrName>
                                        </p:attrNameLst>
                                      </p:cBhvr>
                                      <p:to>
                                        <p:strVal val="visible"/>
                                      </p:to>
                                    </p:set>
                                    <p:animEffect transition="in" filter="fade">
                                      <p:cBhvr>
                                        <p:cTn id="43" dur="500"/>
                                        <p:tgtEl>
                                          <p:spTgt spid="44"/>
                                        </p:tgtEl>
                                      </p:cBhvr>
                                    </p:animEffect>
                                  </p:childTnLst>
                                </p:cTn>
                              </p:par>
                              <p:par>
                                <p:cTn id="44" presetID="10" presetClass="entr" presetSubtype="0" fill="hold" nodeType="with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fade">
                                      <p:cBhvr>
                                        <p:cTn id="46" dur="500"/>
                                        <p:tgtEl>
                                          <p:spTgt spid="3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fade">
                                      <p:cBhvr>
                                        <p:cTn id="49" dur="500"/>
                                        <p:tgtEl>
                                          <p:spTgt spid="2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42"/>
                                        </p:tgtEl>
                                        <p:attrNameLst>
                                          <p:attrName>style.visibility</p:attrName>
                                        </p:attrNameLst>
                                      </p:cBhvr>
                                      <p:to>
                                        <p:strVal val="visible"/>
                                      </p:to>
                                    </p:set>
                                    <p:animEffect transition="in" filter="fade">
                                      <p:cBhvr>
                                        <p:cTn id="54" dur="500"/>
                                        <p:tgtEl>
                                          <p:spTgt spid="42"/>
                                        </p:tgtEl>
                                      </p:cBhvr>
                                    </p:animEffect>
                                  </p:childTnLst>
                                </p:cTn>
                              </p:par>
                              <p:par>
                                <p:cTn id="55" presetID="10" presetClass="entr" presetSubtype="0" fill="hold" nodeType="withEffect">
                                  <p:stCondLst>
                                    <p:cond delay="0"/>
                                  </p:stCondLst>
                                  <p:childTnLst>
                                    <p:set>
                                      <p:cBhvr>
                                        <p:cTn id="56" dur="1" fill="hold">
                                          <p:stCondLst>
                                            <p:cond delay="0"/>
                                          </p:stCondLst>
                                        </p:cTn>
                                        <p:tgtEl>
                                          <p:spTgt spid="37"/>
                                        </p:tgtEl>
                                        <p:attrNameLst>
                                          <p:attrName>style.visibility</p:attrName>
                                        </p:attrNameLst>
                                      </p:cBhvr>
                                      <p:to>
                                        <p:strVal val="visible"/>
                                      </p:to>
                                    </p:set>
                                    <p:animEffect transition="in" filter="fade">
                                      <p:cBhvr>
                                        <p:cTn id="57" dur="500"/>
                                        <p:tgtEl>
                                          <p:spTgt spid="3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7"/>
                                        </p:tgtEl>
                                        <p:attrNameLst>
                                          <p:attrName>style.visibility</p:attrName>
                                        </p:attrNameLst>
                                      </p:cBhvr>
                                      <p:to>
                                        <p:strVal val="visible"/>
                                      </p:to>
                                    </p:set>
                                    <p:animEffect transition="in" filter="fade">
                                      <p:cBhvr>
                                        <p:cTn id="60" dur="500"/>
                                        <p:tgtEl>
                                          <p:spTgt spid="27"/>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0"/>
                                        </p:tgtEl>
                                        <p:attrNameLst>
                                          <p:attrName>style.visibility</p:attrName>
                                        </p:attrNameLst>
                                      </p:cBhvr>
                                      <p:to>
                                        <p:strVal val="visible"/>
                                      </p:to>
                                    </p:set>
                                    <p:animEffect transition="in" filter="fade">
                                      <p:cBhvr>
                                        <p:cTn id="65" dur="500"/>
                                        <p:tgtEl>
                                          <p:spTgt spid="40"/>
                                        </p:tgtEl>
                                      </p:cBhvr>
                                    </p:animEffect>
                                  </p:childTnLst>
                                </p:cTn>
                              </p:par>
                              <p:par>
                                <p:cTn id="66" presetID="10" presetClass="entr" presetSubtype="0" fill="hold" nodeType="with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fade">
                                      <p:cBhvr>
                                        <p:cTn id="68" dur="500"/>
                                        <p:tgtEl>
                                          <p:spTgt spid="41"/>
                                        </p:tgtEl>
                                      </p:cBhvr>
                                    </p:animEffect>
                                  </p:childTnLst>
                                </p:cTn>
                              </p:par>
                              <p:par>
                                <p:cTn id="69" presetID="10" presetClass="entr" presetSubtype="0" fill="hold" nodeType="with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fade">
                                      <p:cBhvr>
                                        <p:cTn id="71" dur="500"/>
                                        <p:tgtEl>
                                          <p:spTgt spid="39"/>
                                        </p:tgtEl>
                                      </p:cBhvr>
                                    </p:animEffect>
                                  </p:childTnLst>
                                </p:cTn>
                              </p:par>
                              <p:par>
                                <p:cTn id="72" presetID="10" presetClass="entr" presetSubtype="0" fill="hold" nodeType="withEffect">
                                  <p:stCondLst>
                                    <p:cond delay="0"/>
                                  </p:stCondLst>
                                  <p:childTnLst>
                                    <p:set>
                                      <p:cBhvr>
                                        <p:cTn id="73" dur="1" fill="hold">
                                          <p:stCondLst>
                                            <p:cond delay="0"/>
                                          </p:stCondLst>
                                        </p:cTn>
                                        <p:tgtEl>
                                          <p:spTgt spid="38"/>
                                        </p:tgtEl>
                                        <p:attrNameLst>
                                          <p:attrName>style.visibility</p:attrName>
                                        </p:attrNameLst>
                                      </p:cBhvr>
                                      <p:to>
                                        <p:strVal val="visible"/>
                                      </p:to>
                                    </p:set>
                                    <p:animEffect transition="in" filter="fade">
                                      <p:cBhvr>
                                        <p:cTn id="74" dur="500"/>
                                        <p:tgtEl>
                                          <p:spTgt spid="3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fade">
                                      <p:cBhvr>
                                        <p:cTn id="77" dur="500"/>
                                        <p:tgtEl>
                                          <p:spTgt spid="30"/>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31"/>
                                        </p:tgtEl>
                                        <p:attrNameLst>
                                          <p:attrName>style.visibility</p:attrName>
                                        </p:attrNameLst>
                                      </p:cBhvr>
                                      <p:to>
                                        <p:strVal val="visible"/>
                                      </p:to>
                                    </p:set>
                                    <p:animEffect transition="in" filter="fade">
                                      <p:cBhvr>
                                        <p:cTn id="80" dur="500"/>
                                        <p:tgtEl>
                                          <p:spTgt spid="31"/>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nodeType="clickEffect">
                                  <p:stCondLst>
                                    <p:cond delay="0"/>
                                  </p:stCondLst>
                                  <p:childTnLst>
                                    <p:animEffect transition="out" filter="fade">
                                      <p:cBhvr>
                                        <p:cTn id="84" dur="500"/>
                                        <p:tgtEl>
                                          <p:spTgt spid="5">
                                            <p:txEl>
                                              <p:pRg st="0" end="0"/>
                                            </p:txEl>
                                          </p:spTgt>
                                        </p:tgtEl>
                                      </p:cBhvr>
                                    </p:animEffect>
                                    <p:set>
                                      <p:cBhvr>
                                        <p:cTn id="85" dur="1" fill="hold">
                                          <p:stCondLst>
                                            <p:cond delay="499"/>
                                          </p:stCondLst>
                                        </p:cTn>
                                        <p:tgtEl>
                                          <p:spTgt spid="5">
                                            <p:txEl>
                                              <p:pRg st="0" end="0"/>
                                            </p:txEl>
                                          </p:spTgt>
                                        </p:tgtEl>
                                        <p:attrNameLst>
                                          <p:attrName>style.visibility</p:attrName>
                                        </p:attrNameLst>
                                      </p:cBhvr>
                                      <p:to>
                                        <p:strVal val="hidden"/>
                                      </p:to>
                                    </p:set>
                                  </p:childTnLst>
                                </p:cTn>
                              </p:par>
                              <p:par>
                                <p:cTn id="86" presetID="10" presetClass="exit" presetSubtype="0" fill="hold" nodeType="withEffect">
                                  <p:stCondLst>
                                    <p:cond delay="0"/>
                                  </p:stCondLst>
                                  <p:childTnLst>
                                    <p:animEffect transition="out" filter="fade">
                                      <p:cBhvr>
                                        <p:cTn id="87" dur="500"/>
                                        <p:tgtEl>
                                          <p:spTgt spid="5">
                                            <p:txEl>
                                              <p:pRg st="1" end="1"/>
                                            </p:txEl>
                                          </p:spTgt>
                                        </p:tgtEl>
                                      </p:cBhvr>
                                    </p:animEffect>
                                    <p:set>
                                      <p:cBhvr>
                                        <p:cTn id="88" dur="1" fill="hold">
                                          <p:stCondLst>
                                            <p:cond delay="499"/>
                                          </p:stCondLst>
                                        </p:cTn>
                                        <p:tgtEl>
                                          <p:spTgt spid="5">
                                            <p:txEl>
                                              <p:pRg st="1" end="1"/>
                                            </p:txEl>
                                          </p:spTgt>
                                        </p:tgtEl>
                                        <p:attrNameLst>
                                          <p:attrName>style.visibility</p:attrName>
                                        </p:attrNameLst>
                                      </p:cBhvr>
                                      <p:to>
                                        <p:strVal val="hidden"/>
                                      </p:to>
                                    </p:set>
                                  </p:childTnLst>
                                </p:cTn>
                              </p:par>
                              <p:par>
                                <p:cTn id="89" presetID="10" presetClass="exit" presetSubtype="0" fill="hold" nodeType="withEffect">
                                  <p:stCondLst>
                                    <p:cond delay="0"/>
                                  </p:stCondLst>
                                  <p:childTnLst>
                                    <p:animEffect transition="out" filter="fade">
                                      <p:cBhvr>
                                        <p:cTn id="90" dur="500"/>
                                        <p:tgtEl>
                                          <p:spTgt spid="5">
                                            <p:txEl>
                                              <p:pRg st="2" end="2"/>
                                            </p:txEl>
                                          </p:spTgt>
                                        </p:tgtEl>
                                      </p:cBhvr>
                                    </p:animEffect>
                                    <p:set>
                                      <p:cBhvr>
                                        <p:cTn id="91" dur="1" fill="hold">
                                          <p:stCondLst>
                                            <p:cond delay="499"/>
                                          </p:stCondLst>
                                        </p:cTn>
                                        <p:tgtEl>
                                          <p:spTgt spid="5">
                                            <p:txEl>
                                              <p:pRg st="2" end="2"/>
                                            </p:txEl>
                                          </p:spTgt>
                                        </p:tgtEl>
                                        <p:attrNameLst>
                                          <p:attrName>style.visibility</p:attrName>
                                        </p:attrNameLst>
                                      </p:cBhvr>
                                      <p:to>
                                        <p:strVal val="hidden"/>
                                      </p:to>
                                    </p:set>
                                  </p:childTnLst>
                                </p:cTn>
                              </p:par>
                              <p:par>
                                <p:cTn id="92" presetID="10" presetClass="exit" presetSubtype="0" fill="hold" nodeType="withEffect">
                                  <p:stCondLst>
                                    <p:cond delay="0"/>
                                  </p:stCondLst>
                                  <p:childTnLst>
                                    <p:animEffect transition="out" filter="fade">
                                      <p:cBhvr>
                                        <p:cTn id="93" dur="500"/>
                                        <p:tgtEl>
                                          <p:spTgt spid="5">
                                            <p:txEl>
                                              <p:pRg st="3" end="3"/>
                                            </p:txEl>
                                          </p:spTgt>
                                        </p:tgtEl>
                                      </p:cBhvr>
                                    </p:animEffect>
                                    <p:set>
                                      <p:cBhvr>
                                        <p:cTn id="94" dur="1" fill="hold">
                                          <p:stCondLst>
                                            <p:cond delay="499"/>
                                          </p:stCondLst>
                                        </p:cTn>
                                        <p:tgtEl>
                                          <p:spTgt spid="5">
                                            <p:txEl>
                                              <p:pRg st="3" end="3"/>
                                            </p:txEl>
                                          </p:spTgt>
                                        </p:tgtEl>
                                        <p:attrNameLst>
                                          <p:attrName>style.visibility</p:attrName>
                                        </p:attrNameLst>
                                      </p:cBhvr>
                                      <p:to>
                                        <p:strVal val="hidden"/>
                                      </p:to>
                                    </p:set>
                                  </p:childTnLst>
                                </p:cTn>
                              </p:par>
                              <p:par>
                                <p:cTn id="95" presetID="10" presetClass="exit" presetSubtype="0" fill="hold" nodeType="withEffect">
                                  <p:stCondLst>
                                    <p:cond delay="0"/>
                                  </p:stCondLst>
                                  <p:childTnLst>
                                    <p:animEffect transition="out" filter="fade">
                                      <p:cBhvr>
                                        <p:cTn id="96" dur="500"/>
                                        <p:tgtEl>
                                          <p:spTgt spid="5">
                                            <p:txEl>
                                              <p:pRg st="4" end="4"/>
                                            </p:txEl>
                                          </p:spTgt>
                                        </p:tgtEl>
                                      </p:cBhvr>
                                    </p:animEffect>
                                    <p:set>
                                      <p:cBhvr>
                                        <p:cTn id="97" dur="1" fill="hold">
                                          <p:stCondLst>
                                            <p:cond delay="499"/>
                                          </p:stCondLst>
                                        </p:cTn>
                                        <p:tgtEl>
                                          <p:spTgt spid="5">
                                            <p:txEl>
                                              <p:pRg st="4" end="4"/>
                                            </p:txEl>
                                          </p:spTgt>
                                        </p:tgtEl>
                                        <p:attrNameLst>
                                          <p:attrName>style.visibility</p:attrName>
                                        </p:attrNameLst>
                                      </p:cBhvr>
                                      <p:to>
                                        <p:strVal val="hidden"/>
                                      </p:to>
                                    </p:set>
                                  </p:childTnLst>
                                </p:cTn>
                              </p:par>
                              <p:par>
                                <p:cTn id="98" presetID="10" presetClass="exit" presetSubtype="0" fill="hold" nodeType="withEffect">
                                  <p:stCondLst>
                                    <p:cond delay="0"/>
                                  </p:stCondLst>
                                  <p:childTnLst>
                                    <p:animEffect transition="out" filter="fade">
                                      <p:cBhvr>
                                        <p:cTn id="99" dur="500"/>
                                        <p:tgtEl>
                                          <p:spTgt spid="5">
                                            <p:txEl>
                                              <p:pRg st="5" end="5"/>
                                            </p:txEl>
                                          </p:spTgt>
                                        </p:tgtEl>
                                      </p:cBhvr>
                                    </p:animEffect>
                                    <p:set>
                                      <p:cBhvr>
                                        <p:cTn id="100" dur="1" fill="hold">
                                          <p:stCondLst>
                                            <p:cond delay="499"/>
                                          </p:stCondLst>
                                        </p:cTn>
                                        <p:tgtEl>
                                          <p:spTgt spid="5">
                                            <p:txEl>
                                              <p:pRg st="5" end="5"/>
                                            </p:txEl>
                                          </p:spTgt>
                                        </p:tgtEl>
                                        <p:attrNameLst>
                                          <p:attrName>style.visibility</p:attrName>
                                        </p:attrNameLst>
                                      </p:cBhvr>
                                      <p:to>
                                        <p:strVal val="hidden"/>
                                      </p:to>
                                    </p:set>
                                  </p:childTnLst>
                                </p:cTn>
                              </p:par>
                              <p:par>
                                <p:cTn id="101" presetID="10" presetClass="exit" presetSubtype="0" fill="hold" nodeType="withEffect">
                                  <p:stCondLst>
                                    <p:cond delay="0"/>
                                  </p:stCondLst>
                                  <p:childTnLst>
                                    <p:animEffect transition="out" filter="fade">
                                      <p:cBhvr>
                                        <p:cTn id="102" dur="500"/>
                                        <p:tgtEl>
                                          <p:spTgt spid="5">
                                            <p:txEl>
                                              <p:pRg st="10" end="10"/>
                                            </p:txEl>
                                          </p:spTgt>
                                        </p:tgtEl>
                                      </p:cBhvr>
                                    </p:animEffect>
                                    <p:set>
                                      <p:cBhvr>
                                        <p:cTn id="103" dur="1" fill="hold">
                                          <p:stCondLst>
                                            <p:cond delay="499"/>
                                          </p:stCondLst>
                                        </p:cTn>
                                        <p:tgtEl>
                                          <p:spTgt spid="5">
                                            <p:txEl>
                                              <p:pRg st="10" end="10"/>
                                            </p:txEl>
                                          </p:spTgt>
                                        </p:tgtEl>
                                        <p:attrNameLst>
                                          <p:attrName>style.visibility</p:attrName>
                                        </p:attrNameLst>
                                      </p:cBhvr>
                                      <p:to>
                                        <p:strVal val="hidden"/>
                                      </p:to>
                                    </p:set>
                                  </p:childTnLst>
                                </p:cTn>
                              </p:par>
                              <p:par>
                                <p:cTn id="104" presetID="10" presetClass="exit" presetSubtype="0" fill="hold" nodeType="withEffect">
                                  <p:stCondLst>
                                    <p:cond delay="0"/>
                                  </p:stCondLst>
                                  <p:childTnLst>
                                    <p:animEffect transition="out" filter="fade">
                                      <p:cBhvr>
                                        <p:cTn id="105" dur="500"/>
                                        <p:tgtEl>
                                          <p:spTgt spid="5">
                                            <p:txEl>
                                              <p:pRg st="11" end="11"/>
                                            </p:txEl>
                                          </p:spTgt>
                                        </p:tgtEl>
                                      </p:cBhvr>
                                    </p:animEffect>
                                    <p:set>
                                      <p:cBhvr>
                                        <p:cTn id="106" dur="1" fill="hold">
                                          <p:stCondLst>
                                            <p:cond delay="499"/>
                                          </p:stCondLst>
                                        </p:cTn>
                                        <p:tgtEl>
                                          <p:spTgt spid="5">
                                            <p:txEl>
                                              <p:pRg st="11" end="11"/>
                                            </p:txEl>
                                          </p:spTgt>
                                        </p:tgtEl>
                                        <p:attrNameLst>
                                          <p:attrName>style.visibility</p:attrName>
                                        </p:attrNameLst>
                                      </p:cBhvr>
                                      <p:to>
                                        <p:strVal val="hidden"/>
                                      </p:to>
                                    </p:set>
                                  </p:childTnLst>
                                </p:cTn>
                              </p:par>
                              <p:par>
                                <p:cTn id="107" presetID="10" presetClass="exit" presetSubtype="0" fill="hold" nodeType="withEffect">
                                  <p:stCondLst>
                                    <p:cond delay="0"/>
                                  </p:stCondLst>
                                  <p:childTnLst>
                                    <p:animEffect transition="out" filter="fade">
                                      <p:cBhvr>
                                        <p:cTn id="108" dur="500"/>
                                        <p:tgtEl>
                                          <p:spTgt spid="5">
                                            <p:txEl>
                                              <p:pRg st="12" end="12"/>
                                            </p:txEl>
                                          </p:spTgt>
                                        </p:tgtEl>
                                      </p:cBhvr>
                                    </p:animEffect>
                                    <p:set>
                                      <p:cBhvr>
                                        <p:cTn id="109" dur="1" fill="hold">
                                          <p:stCondLst>
                                            <p:cond delay="499"/>
                                          </p:stCondLst>
                                        </p:cTn>
                                        <p:tgtEl>
                                          <p:spTgt spid="5">
                                            <p:txEl>
                                              <p:pRg st="12" end="12"/>
                                            </p:txEl>
                                          </p:spTgt>
                                        </p:tgtEl>
                                        <p:attrNameLst>
                                          <p:attrName>style.visibility</p:attrName>
                                        </p:attrNameLst>
                                      </p:cBhvr>
                                      <p:to>
                                        <p:strVal val="hidden"/>
                                      </p:to>
                                    </p:set>
                                  </p:childTnLst>
                                </p:cTn>
                              </p:par>
                              <p:par>
                                <p:cTn id="110" presetID="10" presetClass="exit" presetSubtype="0" fill="hold" nodeType="withEffect">
                                  <p:stCondLst>
                                    <p:cond delay="0"/>
                                  </p:stCondLst>
                                  <p:childTnLst>
                                    <p:animEffect transition="out" filter="fade">
                                      <p:cBhvr>
                                        <p:cTn id="111" dur="500"/>
                                        <p:tgtEl>
                                          <p:spTgt spid="5">
                                            <p:txEl>
                                              <p:pRg st="13" end="13"/>
                                            </p:txEl>
                                          </p:spTgt>
                                        </p:tgtEl>
                                      </p:cBhvr>
                                    </p:animEffect>
                                    <p:set>
                                      <p:cBhvr>
                                        <p:cTn id="112" dur="1" fill="hold">
                                          <p:stCondLst>
                                            <p:cond delay="499"/>
                                          </p:stCondLst>
                                        </p:cTn>
                                        <p:tgtEl>
                                          <p:spTgt spid="5">
                                            <p:txEl>
                                              <p:pRg st="13" end="13"/>
                                            </p:txEl>
                                          </p:spTgt>
                                        </p:tgtEl>
                                        <p:attrNameLst>
                                          <p:attrName>style.visibility</p:attrName>
                                        </p:attrNameLst>
                                      </p:cBhvr>
                                      <p:to>
                                        <p:strVal val="hidden"/>
                                      </p:to>
                                    </p:set>
                                  </p:childTnLst>
                                </p:cTn>
                              </p:par>
                              <p:par>
                                <p:cTn id="113" presetID="10" presetClass="exit" presetSubtype="0" fill="hold" nodeType="withEffect">
                                  <p:stCondLst>
                                    <p:cond delay="0"/>
                                  </p:stCondLst>
                                  <p:childTnLst>
                                    <p:animEffect transition="out" filter="fade">
                                      <p:cBhvr>
                                        <p:cTn id="114" dur="500"/>
                                        <p:tgtEl>
                                          <p:spTgt spid="5">
                                            <p:txEl>
                                              <p:pRg st="14" end="14"/>
                                            </p:txEl>
                                          </p:spTgt>
                                        </p:tgtEl>
                                      </p:cBhvr>
                                    </p:animEffect>
                                    <p:set>
                                      <p:cBhvr>
                                        <p:cTn id="115" dur="1" fill="hold">
                                          <p:stCondLst>
                                            <p:cond delay="499"/>
                                          </p:stCondLst>
                                        </p:cTn>
                                        <p:tgtEl>
                                          <p:spTgt spid="5">
                                            <p:txEl>
                                              <p:pRg st="14" end="14"/>
                                            </p:txEl>
                                          </p:spTgt>
                                        </p:tgtEl>
                                        <p:attrNameLst>
                                          <p:attrName>style.visibility</p:attrName>
                                        </p:attrNameLst>
                                      </p:cBhvr>
                                      <p:to>
                                        <p:strVal val="hidden"/>
                                      </p:to>
                                    </p:set>
                                  </p:childTnLst>
                                </p:cTn>
                              </p:par>
                              <p:par>
                                <p:cTn id="116" presetID="10" presetClass="exit" presetSubtype="0" fill="hold" nodeType="withEffect">
                                  <p:stCondLst>
                                    <p:cond delay="0"/>
                                  </p:stCondLst>
                                  <p:childTnLst>
                                    <p:animEffect transition="out" filter="fade">
                                      <p:cBhvr>
                                        <p:cTn id="117" dur="500"/>
                                        <p:tgtEl>
                                          <p:spTgt spid="5">
                                            <p:txEl>
                                              <p:pRg st="15" end="15"/>
                                            </p:txEl>
                                          </p:spTgt>
                                        </p:tgtEl>
                                      </p:cBhvr>
                                    </p:animEffect>
                                    <p:set>
                                      <p:cBhvr>
                                        <p:cTn id="118" dur="1" fill="hold">
                                          <p:stCondLst>
                                            <p:cond delay="499"/>
                                          </p:stCondLst>
                                        </p:cTn>
                                        <p:tgtEl>
                                          <p:spTgt spid="5">
                                            <p:txEl>
                                              <p:pRg st="15" end="15"/>
                                            </p:txEl>
                                          </p:spTgt>
                                        </p:tgtEl>
                                        <p:attrNameLst>
                                          <p:attrName>style.visibility</p:attrName>
                                        </p:attrNameLst>
                                      </p:cBhvr>
                                      <p:to>
                                        <p:strVal val="hidden"/>
                                      </p:to>
                                    </p:set>
                                  </p:childTnLst>
                                </p:cTn>
                              </p:par>
                              <p:par>
                                <p:cTn id="119" presetID="10" presetClass="exit" presetSubtype="0" fill="hold" nodeType="withEffect">
                                  <p:stCondLst>
                                    <p:cond delay="0"/>
                                  </p:stCondLst>
                                  <p:childTnLst>
                                    <p:animEffect transition="out" filter="fade">
                                      <p:cBhvr>
                                        <p:cTn id="120" dur="500"/>
                                        <p:tgtEl>
                                          <p:spTgt spid="5">
                                            <p:txEl>
                                              <p:pRg st="17" end="17"/>
                                            </p:txEl>
                                          </p:spTgt>
                                        </p:tgtEl>
                                      </p:cBhvr>
                                    </p:animEffect>
                                    <p:set>
                                      <p:cBhvr>
                                        <p:cTn id="121" dur="1" fill="hold">
                                          <p:stCondLst>
                                            <p:cond delay="499"/>
                                          </p:stCondLst>
                                        </p:cTn>
                                        <p:tgtEl>
                                          <p:spTgt spid="5">
                                            <p:txEl>
                                              <p:pRg st="17" end="17"/>
                                            </p:txEl>
                                          </p:spTgt>
                                        </p:tgtEl>
                                        <p:attrNameLst>
                                          <p:attrName>style.visibility</p:attrName>
                                        </p:attrNameLst>
                                      </p:cBhvr>
                                      <p:to>
                                        <p:strVal val="hidden"/>
                                      </p:to>
                                    </p:set>
                                  </p:childTnLst>
                                </p:cTn>
                              </p:par>
                              <p:par>
                                <p:cTn id="122" presetID="10" presetClass="exit" presetSubtype="0" fill="hold" nodeType="withEffect">
                                  <p:stCondLst>
                                    <p:cond delay="0"/>
                                  </p:stCondLst>
                                  <p:childTnLst>
                                    <p:animEffect transition="out" filter="fade">
                                      <p:cBhvr>
                                        <p:cTn id="123" dur="500"/>
                                        <p:tgtEl>
                                          <p:spTgt spid="5">
                                            <p:txEl>
                                              <p:pRg st="18" end="18"/>
                                            </p:txEl>
                                          </p:spTgt>
                                        </p:tgtEl>
                                      </p:cBhvr>
                                    </p:animEffect>
                                    <p:set>
                                      <p:cBhvr>
                                        <p:cTn id="124" dur="1" fill="hold">
                                          <p:stCondLst>
                                            <p:cond delay="499"/>
                                          </p:stCondLst>
                                        </p:cTn>
                                        <p:tgtEl>
                                          <p:spTgt spid="5">
                                            <p:txEl>
                                              <p:pRg st="18" end="18"/>
                                            </p:txEl>
                                          </p:spTgt>
                                        </p:tgtEl>
                                        <p:attrNameLst>
                                          <p:attrName>style.visibility</p:attrName>
                                        </p:attrNameLst>
                                      </p:cBhvr>
                                      <p:to>
                                        <p:strVal val="hidden"/>
                                      </p:to>
                                    </p:set>
                                  </p:childTnLst>
                                </p:cTn>
                              </p:par>
                              <p:par>
                                <p:cTn id="125" presetID="10" presetClass="exit" presetSubtype="0" fill="hold" nodeType="withEffect">
                                  <p:stCondLst>
                                    <p:cond delay="0"/>
                                  </p:stCondLst>
                                  <p:childTnLst>
                                    <p:animEffect transition="out" filter="fade">
                                      <p:cBhvr>
                                        <p:cTn id="126" dur="500"/>
                                        <p:tgtEl>
                                          <p:spTgt spid="6">
                                            <p:txEl>
                                              <p:pRg st="0" end="0"/>
                                            </p:txEl>
                                          </p:spTgt>
                                        </p:tgtEl>
                                      </p:cBhvr>
                                    </p:animEffect>
                                    <p:set>
                                      <p:cBhvr>
                                        <p:cTn id="127" dur="1" fill="hold">
                                          <p:stCondLst>
                                            <p:cond delay="499"/>
                                          </p:stCondLst>
                                        </p:cTn>
                                        <p:tgtEl>
                                          <p:spTgt spid="6">
                                            <p:txEl>
                                              <p:pRg st="0" end="0"/>
                                            </p:txEl>
                                          </p:spTgt>
                                        </p:tgtEl>
                                        <p:attrNameLst>
                                          <p:attrName>style.visibility</p:attrName>
                                        </p:attrNameLst>
                                      </p:cBhvr>
                                      <p:to>
                                        <p:strVal val="hidden"/>
                                      </p:to>
                                    </p:set>
                                  </p:childTnLst>
                                </p:cTn>
                              </p:par>
                              <p:par>
                                <p:cTn id="128" presetID="10" presetClass="exit" presetSubtype="0" fill="hold" nodeType="withEffect">
                                  <p:stCondLst>
                                    <p:cond delay="0"/>
                                  </p:stCondLst>
                                  <p:childTnLst>
                                    <p:animEffect transition="out" filter="fade">
                                      <p:cBhvr>
                                        <p:cTn id="129" dur="500"/>
                                        <p:tgtEl>
                                          <p:spTgt spid="6">
                                            <p:txEl>
                                              <p:pRg st="1" end="1"/>
                                            </p:txEl>
                                          </p:spTgt>
                                        </p:tgtEl>
                                      </p:cBhvr>
                                    </p:animEffect>
                                    <p:set>
                                      <p:cBhvr>
                                        <p:cTn id="130" dur="1" fill="hold">
                                          <p:stCondLst>
                                            <p:cond delay="499"/>
                                          </p:stCondLst>
                                        </p:cTn>
                                        <p:tgtEl>
                                          <p:spTgt spid="6">
                                            <p:txEl>
                                              <p:pRg st="1" end="1"/>
                                            </p:txEl>
                                          </p:spTgt>
                                        </p:tgtEl>
                                        <p:attrNameLst>
                                          <p:attrName>style.visibility</p:attrName>
                                        </p:attrNameLst>
                                      </p:cBhvr>
                                      <p:to>
                                        <p:strVal val="hidden"/>
                                      </p:to>
                                    </p:set>
                                  </p:childTnLst>
                                </p:cTn>
                              </p:par>
                              <p:par>
                                <p:cTn id="131" presetID="10" presetClass="exit" presetSubtype="0" fill="hold" nodeType="withEffect">
                                  <p:stCondLst>
                                    <p:cond delay="0"/>
                                  </p:stCondLst>
                                  <p:childTnLst>
                                    <p:animEffect transition="out" filter="fade">
                                      <p:cBhvr>
                                        <p:cTn id="132" dur="500"/>
                                        <p:tgtEl>
                                          <p:spTgt spid="6">
                                            <p:txEl>
                                              <p:pRg st="2" end="2"/>
                                            </p:txEl>
                                          </p:spTgt>
                                        </p:tgtEl>
                                      </p:cBhvr>
                                    </p:animEffect>
                                    <p:set>
                                      <p:cBhvr>
                                        <p:cTn id="133" dur="1" fill="hold">
                                          <p:stCondLst>
                                            <p:cond delay="499"/>
                                          </p:stCondLst>
                                        </p:cTn>
                                        <p:tgtEl>
                                          <p:spTgt spid="6">
                                            <p:txEl>
                                              <p:pRg st="2" end="2"/>
                                            </p:txEl>
                                          </p:spTgt>
                                        </p:tgtEl>
                                        <p:attrNameLst>
                                          <p:attrName>style.visibility</p:attrName>
                                        </p:attrNameLst>
                                      </p:cBhvr>
                                      <p:to>
                                        <p:strVal val="hidden"/>
                                      </p:to>
                                    </p:set>
                                  </p:childTnLst>
                                </p:cTn>
                              </p:par>
                              <p:par>
                                <p:cTn id="134" presetID="10" presetClass="exit" presetSubtype="0" fill="hold" nodeType="withEffect">
                                  <p:stCondLst>
                                    <p:cond delay="0"/>
                                  </p:stCondLst>
                                  <p:childTnLst>
                                    <p:animEffect transition="out" filter="fade">
                                      <p:cBhvr>
                                        <p:cTn id="135" dur="500"/>
                                        <p:tgtEl>
                                          <p:spTgt spid="6">
                                            <p:txEl>
                                              <p:pRg st="3" end="3"/>
                                            </p:txEl>
                                          </p:spTgt>
                                        </p:tgtEl>
                                      </p:cBhvr>
                                    </p:animEffect>
                                    <p:set>
                                      <p:cBhvr>
                                        <p:cTn id="136" dur="1" fill="hold">
                                          <p:stCondLst>
                                            <p:cond delay="499"/>
                                          </p:stCondLst>
                                        </p:cTn>
                                        <p:tgtEl>
                                          <p:spTgt spid="6">
                                            <p:txEl>
                                              <p:pRg st="3" end="3"/>
                                            </p:txEl>
                                          </p:spTgt>
                                        </p:tgtEl>
                                        <p:attrNameLst>
                                          <p:attrName>style.visibility</p:attrName>
                                        </p:attrNameLst>
                                      </p:cBhvr>
                                      <p:to>
                                        <p:strVal val="hidden"/>
                                      </p:to>
                                    </p:set>
                                  </p:childTnLst>
                                </p:cTn>
                              </p:par>
                              <p:par>
                                <p:cTn id="137" presetID="10" presetClass="exit" presetSubtype="0" fill="hold" nodeType="withEffect">
                                  <p:stCondLst>
                                    <p:cond delay="0"/>
                                  </p:stCondLst>
                                  <p:childTnLst>
                                    <p:animEffect transition="out" filter="fade">
                                      <p:cBhvr>
                                        <p:cTn id="138" dur="500"/>
                                        <p:tgtEl>
                                          <p:spTgt spid="6">
                                            <p:txEl>
                                              <p:pRg st="4" end="4"/>
                                            </p:txEl>
                                          </p:spTgt>
                                        </p:tgtEl>
                                      </p:cBhvr>
                                    </p:animEffect>
                                    <p:set>
                                      <p:cBhvr>
                                        <p:cTn id="139" dur="1" fill="hold">
                                          <p:stCondLst>
                                            <p:cond delay="499"/>
                                          </p:stCondLst>
                                        </p:cTn>
                                        <p:tgtEl>
                                          <p:spTgt spid="6">
                                            <p:txEl>
                                              <p:pRg st="4" end="4"/>
                                            </p:txEl>
                                          </p:spTgt>
                                        </p:tgtEl>
                                        <p:attrNameLst>
                                          <p:attrName>style.visibility</p:attrName>
                                        </p:attrNameLst>
                                      </p:cBhvr>
                                      <p:to>
                                        <p:strVal val="hidden"/>
                                      </p:to>
                                    </p:set>
                                  </p:childTnLst>
                                </p:cTn>
                              </p:par>
                              <p:par>
                                <p:cTn id="140" presetID="10" presetClass="exit" presetSubtype="0" fill="hold" nodeType="withEffect">
                                  <p:stCondLst>
                                    <p:cond delay="0"/>
                                  </p:stCondLst>
                                  <p:childTnLst>
                                    <p:animEffect transition="out" filter="fade">
                                      <p:cBhvr>
                                        <p:cTn id="141" dur="500"/>
                                        <p:tgtEl>
                                          <p:spTgt spid="6">
                                            <p:txEl>
                                              <p:pRg st="6" end="6"/>
                                            </p:txEl>
                                          </p:spTgt>
                                        </p:tgtEl>
                                      </p:cBhvr>
                                    </p:animEffect>
                                    <p:set>
                                      <p:cBhvr>
                                        <p:cTn id="142" dur="1" fill="hold">
                                          <p:stCondLst>
                                            <p:cond delay="499"/>
                                          </p:stCondLst>
                                        </p:cTn>
                                        <p:tgtEl>
                                          <p:spTgt spid="6">
                                            <p:txEl>
                                              <p:pRg st="6" end="6"/>
                                            </p:txEl>
                                          </p:spTgt>
                                        </p:tgtEl>
                                        <p:attrNameLst>
                                          <p:attrName>style.visibility</p:attrName>
                                        </p:attrNameLst>
                                      </p:cBhvr>
                                      <p:to>
                                        <p:strVal val="hidden"/>
                                      </p:to>
                                    </p:set>
                                  </p:childTnLst>
                                </p:cTn>
                              </p:par>
                              <p:par>
                                <p:cTn id="143" presetID="10" presetClass="exit" presetSubtype="0" fill="hold" nodeType="withEffect">
                                  <p:stCondLst>
                                    <p:cond delay="0"/>
                                  </p:stCondLst>
                                  <p:childTnLst>
                                    <p:animEffect transition="out" filter="fade">
                                      <p:cBhvr>
                                        <p:cTn id="144" dur="500"/>
                                        <p:tgtEl>
                                          <p:spTgt spid="6">
                                            <p:txEl>
                                              <p:pRg st="7" end="7"/>
                                            </p:txEl>
                                          </p:spTgt>
                                        </p:tgtEl>
                                      </p:cBhvr>
                                    </p:animEffect>
                                    <p:set>
                                      <p:cBhvr>
                                        <p:cTn id="145" dur="1" fill="hold">
                                          <p:stCondLst>
                                            <p:cond delay="499"/>
                                          </p:stCondLst>
                                        </p:cTn>
                                        <p:tgtEl>
                                          <p:spTgt spid="6">
                                            <p:txEl>
                                              <p:pRg st="7" end="7"/>
                                            </p:txEl>
                                          </p:spTgt>
                                        </p:tgtEl>
                                        <p:attrNameLst>
                                          <p:attrName>style.visibility</p:attrName>
                                        </p:attrNameLst>
                                      </p:cBhvr>
                                      <p:to>
                                        <p:strVal val="hidden"/>
                                      </p:to>
                                    </p:set>
                                  </p:childTnLst>
                                </p:cTn>
                              </p:par>
                              <p:par>
                                <p:cTn id="146" presetID="10" presetClass="exit" presetSubtype="0" fill="hold" nodeType="withEffect">
                                  <p:stCondLst>
                                    <p:cond delay="0"/>
                                  </p:stCondLst>
                                  <p:childTnLst>
                                    <p:animEffect transition="out" filter="fade">
                                      <p:cBhvr>
                                        <p:cTn id="147" dur="500"/>
                                        <p:tgtEl>
                                          <p:spTgt spid="6">
                                            <p:txEl>
                                              <p:pRg st="8" end="8"/>
                                            </p:txEl>
                                          </p:spTgt>
                                        </p:tgtEl>
                                      </p:cBhvr>
                                    </p:animEffect>
                                    <p:set>
                                      <p:cBhvr>
                                        <p:cTn id="148" dur="1" fill="hold">
                                          <p:stCondLst>
                                            <p:cond delay="499"/>
                                          </p:stCondLst>
                                        </p:cTn>
                                        <p:tgtEl>
                                          <p:spTgt spid="6">
                                            <p:txEl>
                                              <p:pRg st="8" end="8"/>
                                            </p:txEl>
                                          </p:spTgt>
                                        </p:tgtEl>
                                        <p:attrNameLst>
                                          <p:attrName>style.visibility</p:attrName>
                                        </p:attrNameLst>
                                      </p:cBhvr>
                                      <p:to>
                                        <p:strVal val="hidden"/>
                                      </p:to>
                                    </p:set>
                                  </p:childTnLst>
                                </p:cTn>
                              </p:par>
                              <p:par>
                                <p:cTn id="149" presetID="10" presetClass="exit" presetSubtype="0" fill="hold" nodeType="withEffect">
                                  <p:stCondLst>
                                    <p:cond delay="0"/>
                                  </p:stCondLst>
                                  <p:childTnLst>
                                    <p:animEffect transition="out" filter="fade">
                                      <p:cBhvr>
                                        <p:cTn id="150" dur="500"/>
                                        <p:tgtEl>
                                          <p:spTgt spid="6">
                                            <p:txEl>
                                              <p:pRg st="9" end="9"/>
                                            </p:txEl>
                                          </p:spTgt>
                                        </p:tgtEl>
                                      </p:cBhvr>
                                    </p:animEffect>
                                    <p:set>
                                      <p:cBhvr>
                                        <p:cTn id="151" dur="1" fill="hold">
                                          <p:stCondLst>
                                            <p:cond delay="499"/>
                                          </p:stCondLst>
                                        </p:cTn>
                                        <p:tgtEl>
                                          <p:spTgt spid="6">
                                            <p:txEl>
                                              <p:pRg st="9" end="9"/>
                                            </p:txEl>
                                          </p:spTgt>
                                        </p:tgtEl>
                                        <p:attrNameLst>
                                          <p:attrName>style.visibility</p:attrName>
                                        </p:attrNameLst>
                                      </p:cBhvr>
                                      <p:to>
                                        <p:strVal val="hidden"/>
                                      </p:to>
                                    </p:set>
                                  </p:childTnLst>
                                </p:cTn>
                              </p:par>
                              <p:par>
                                <p:cTn id="152" presetID="10" presetClass="exit" presetSubtype="0" fill="hold" nodeType="withEffect">
                                  <p:stCondLst>
                                    <p:cond delay="0"/>
                                  </p:stCondLst>
                                  <p:childTnLst>
                                    <p:animEffect transition="out" filter="fade">
                                      <p:cBhvr>
                                        <p:cTn id="153" dur="500"/>
                                        <p:tgtEl>
                                          <p:spTgt spid="6">
                                            <p:txEl>
                                              <p:pRg st="10" end="10"/>
                                            </p:txEl>
                                          </p:spTgt>
                                        </p:tgtEl>
                                      </p:cBhvr>
                                    </p:animEffect>
                                    <p:set>
                                      <p:cBhvr>
                                        <p:cTn id="154" dur="1" fill="hold">
                                          <p:stCondLst>
                                            <p:cond delay="499"/>
                                          </p:stCondLst>
                                        </p:cTn>
                                        <p:tgtEl>
                                          <p:spTgt spid="6">
                                            <p:txEl>
                                              <p:pRg st="10" end="10"/>
                                            </p:txEl>
                                          </p:spTgt>
                                        </p:tgtEl>
                                        <p:attrNameLst>
                                          <p:attrName>style.visibility</p:attrName>
                                        </p:attrNameLst>
                                      </p:cBhvr>
                                      <p:to>
                                        <p:strVal val="hidden"/>
                                      </p:to>
                                    </p:set>
                                  </p:childTnLst>
                                </p:cTn>
                              </p:par>
                              <p:par>
                                <p:cTn id="155" presetID="10" presetClass="exit" presetSubtype="0" fill="hold" nodeType="withEffect">
                                  <p:stCondLst>
                                    <p:cond delay="0"/>
                                  </p:stCondLst>
                                  <p:childTnLst>
                                    <p:animEffect transition="out" filter="fade">
                                      <p:cBhvr>
                                        <p:cTn id="156" dur="500"/>
                                        <p:tgtEl>
                                          <p:spTgt spid="6">
                                            <p:txEl>
                                              <p:pRg st="11" end="11"/>
                                            </p:txEl>
                                          </p:spTgt>
                                        </p:tgtEl>
                                      </p:cBhvr>
                                    </p:animEffect>
                                    <p:set>
                                      <p:cBhvr>
                                        <p:cTn id="157" dur="1" fill="hold">
                                          <p:stCondLst>
                                            <p:cond delay="499"/>
                                          </p:stCondLst>
                                        </p:cTn>
                                        <p:tgtEl>
                                          <p:spTgt spid="6">
                                            <p:txEl>
                                              <p:pRg st="11" end="11"/>
                                            </p:txEl>
                                          </p:spTgt>
                                        </p:tgtEl>
                                        <p:attrNameLst>
                                          <p:attrName>style.visibility</p:attrName>
                                        </p:attrNameLst>
                                      </p:cBhvr>
                                      <p:to>
                                        <p:strVal val="hidden"/>
                                      </p:to>
                                    </p:set>
                                  </p:childTnLst>
                                </p:cTn>
                              </p:par>
                              <p:par>
                                <p:cTn id="158" presetID="10" presetClass="exit" presetSubtype="0" fill="hold" nodeType="withEffect">
                                  <p:stCondLst>
                                    <p:cond delay="0"/>
                                  </p:stCondLst>
                                  <p:childTnLst>
                                    <p:animEffect transition="out" filter="fade">
                                      <p:cBhvr>
                                        <p:cTn id="159" dur="500"/>
                                        <p:tgtEl>
                                          <p:spTgt spid="6">
                                            <p:txEl>
                                              <p:pRg st="13" end="13"/>
                                            </p:txEl>
                                          </p:spTgt>
                                        </p:tgtEl>
                                      </p:cBhvr>
                                    </p:animEffect>
                                    <p:set>
                                      <p:cBhvr>
                                        <p:cTn id="160" dur="1" fill="hold">
                                          <p:stCondLst>
                                            <p:cond delay="499"/>
                                          </p:stCondLst>
                                        </p:cTn>
                                        <p:tgtEl>
                                          <p:spTgt spid="6">
                                            <p:txEl>
                                              <p:pRg st="13" end="13"/>
                                            </p:txEl>
                                          </p:spTgt>
                                        </p:tgtEl>
                                        <p:attrNameLst>
                                          <p:attrName>style.visibility</p:attrName>
                                        </p:attrNameLst>
                                      </p:cBhvr>
                                      <p:to>
                                        <p:strVal val="hidden"/>
                                      </p:to>
                                    </p:set>
                                  </p:childTnLst>
                                </p:cTn>
                              </p:par>
                              <p:par>
                                <p:cTn id="161" presetID="10" presetClass="exit" presetSubtype="0" fill="hold" nodeType="withEffect">
                                  <p:stCondLst>
                                    <p:cond delay="0"/>
                                  </p:stCondLst>
                                  <p:childTnLst>
                                    <p:animEffect transition="out" filter="fade">
                                      <p:cBhvr>
                                        <p:cTn id="162" dur="500"/>
                                        <p:tgtEl>
                                          <p:spTgt spid="6">
                                            <p:txEl>
                                              <p:pRg st="14" end="14"/>
                                            </p:txEl>
                                          </p:spTgt>
                                        </p:tgtEl>
                                      </p:cBhvr>
                                    </p:animEffect>
                                    <p:set>
                                      <p:cBhvr>
                                        <p:cTn id="163" dur="1" fill="hold">
                                          <p:stCondLst>
                                            <p:cond delay="499"/>
                                          </p:stCondLst>
                                        </p:cTn>
                                        <p:tgtEl>
                                          <p:spTgt spid="6">
                                            <p:txEl>
                                              <p:pRg st="14" end="14"/>
                                            </p:txEl>
                                          </p:spTgt>
                                        </p:tgtEl>
                                        <p:attrNameLst>
                                          <p:attrName>style.visibility</p:attrName>
                                        </p:attrNameLst>
                                      </p:cBhvr>
                                      <p:to>
                                        <p:strVal val="hidden"/>
                                      </p:to>
                                    </p:set>
                                  </p:childTnLst>
                                </p:cTn>
                              </p:par>
                              <p:par>
                                <p:cTn id="164" presetID="10" presetClass="exit" presetSubtype="0" fill="hold" nodeType="withEffect">
                                  <p:stCondLst>
                                    <p:cond delay="0"/>
                                  </p:stCondLst>
                                  <p:childTnLst>
                                    <p:animEffect transition="out" filter="fade">
                                      <p:cBhvr>
                                        <p:cTn id="165" dur="500"/>
                                        <p:tgtEl>
                                          <p:spTgt spid="5">
                                            <p:txEl>
                                              <p:pRg st="7" end="7"/>
                                            </p:txEl>
                                          </p:spTgt>
                                        </p:tgtEl>
                                      </p:cBhvr>
                                    </p:animEffect>
                                    <p:set>
                                      <p:cBhvr>
                                        <p:cTn id="166" dur="1" fill="hold">
                                          <p:stCondLst>
                                            <p:cond delay="499"/>
                                          </p:stCondLst>
                                        </p:cTn>
                                        <p:tgtEl>
                                          <p:spTgt spid="5">
                                            <p:txEl>
                                              <p:pRg st="7" end="7"/>
                                            </p:txEl>
                                          </p:spTgt>
                                        </p:tgtEl>
                                        <p:attrNameLst>
                                          <p:attrName>style.visibility</p:attrName>
                                        </p:attrNameLst>
                                      </p:cBhvr>
                                      <p:to>
                                        <p:strVal val="hidden"/>
                                      </p:to>
                                    </p:set>
                                  </p:childTnLst>
                                </p:cTn>
                              </p:par>
                              <p:par>
                                <p:cTn id="167" presetID="10" presetClass="exit" presetSubtype="0" fill="hold" grpId="0" nodeType="withEffect">
                                  <p:stCondLst>
                                    <p:cond delay="0"/>
                                  </p:stCondLst>
                                  <p:childTnLst>
                                    <p:animEffect transition="out" filter="fade">
                                      <p:cBhvr>
                                        <p:cTn id="168" dur="500"/>
                                        <p:tgtEl>
                                          <p:spTgt spid="25"/>
                                        </p:tgtEl>
                                      </p:cBhvr>
                                    </p:animEffect>
                                    <p:set>
                                      <p:cBhvr>
                                        <p:cTn id="169" dur="1" fill="hold">
                                          <p:stCondLst>
                                            <p:cond delay="499"/>
                                          </p:stCondLst>
                                        </p:cTn>
                                        <p:tgtEl>
                                          <p:spTgt spid="25"/>
                                        </p:tgtEl>
                                        <p:attrNameLst>
                                          <p:attrName>style.visibility</p:attrName>
                                        </p:attrNameLst>
                                      </p:cBhvr>
                                      <p:to>
                                        <p:strVal val="hidden"/>
                                      </p:to>
                                    </p:set>
                                  </p:childTnLst>
                                </p:cTn>
                              </p:par>
                            </p:childTnLst>
                          </p:cTn>
                        </p:par>
                      </p:childTnLst>
                    </p:cTn>
                  </p:par>
                  <p:par>
                    <p:cTn id="170" fill="hold">
                      <p:stCondLst>
                        <p:cond delay="indefinite"/>
                      </p:stCondLst>
                      <p:childTnLst>
                        <p:par>
                          <p:cTn id="171" fill="hold">
                            <p:stCondLst>
                              <p:cond delay="0"/>
                            </p:stCondLst>
                            <p:childTnLst>
                              <p:par>
                                <p:cTn id="172" presetID="10" presetClass="entr" presetSubtype="0" fill="hold" grpId="0" nodeType="clickEffect">
                                  <p:stCondLst>
                                    <p:cond delay="0"/>
                                  </p:stCondLst>
                                  <p:childTnLst>
                                    <p:set>
                                      <p:cBhvr>
                                        <p:cTn id="173" dur="1" fill="hold">
                                          <p:stCondLst>
                                            <p:cond delay="0"/>
                                          </p:stCondLst>
                                        </p:cTn>
                                        <p:tgtEl>
                                          <p:spTgt spid="4"/>
                                        </p:tgtEl>
                                        <p:attrNameLst>
                                          <p:attrName>style.visibility</p:attrName>
                                        </p:attrNameLst>
                                      </p:cBhvr>
                                      <p:to>
                                        <p:strVal val="visible"/>
                                      </p:to>
                                    </p:set>
                                    <p:animEffect transition="in" filter="fade">
                                      <p:cBhvr>
                                        <p:cTn id="174" dur="500"/>
                                        <p:tgtEl>
                                          <p:spTgt spid="4"/>
                                        </p:tgtEl>
                                      </p:cBhvr>
                                    </p:animEffect>
                                  </p:childTnLst>
                                </p:cTn>
                              </p:par>
                              <p:par>
                                <p:cTn id="175" presetID="10" presetClass="entr" presetSubtype="0" fill="hold" grpId="0" nodeType="withEffect">
                                  <p:stCondLst>
                                    <p:cond delay="0"/>
                                  </p:stCondLst>
                                  <p:childTnLst>
                                    <p:set>
                                      <p:cBhvr>
                                        <p:cTn id="176" dur="1" fill="hold">
                                          <p:stCondLst>
                                            <p:cond delay="0"/>
                                          </p:stCondLst>
                                        </p:cTn>
                                        <p:tgtEl>
                                          <p:spTgt spid="2"/>
                                        </p:tgtEl>
                                        <p:attrNameLst>
                                          <p:attrName>style.visibility</p:attrName>
                                        </p:attrNameLst>
                                      </p:cBhvr>
                                      <p:to>
                                        <p:strVal val="visible"/>
                                      </p:to>
                                    </p:set>
                                    <p:animEffect transition="in" filter="fade">
                                      <p:cBhvr>
                                        <p:cTn id="177" dur="500"/>
                                        <p:tgtEl>
                                          <p:spTgt spid="2"/>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9"/>
                                        </p:tgtEl>
                                        <p:attrNameLst>
                                          <p:attrName>style.visibility</p:attrName>
                                        </p:attrNameLst>
                                      </p:cBhvr>
                                      <p:to>
                                        <p:strVal val="visible"/>
                                      </p:to>
                                    </p:set>
                                    <p:animEffect transition="in" filter="fade">
                                      <p:cBhvr>
                                        <p:cTn id="18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7" grpId="0" animBg="1"/>
      <p:bldP spid="10" grpId="0" animBg="1"/>
      <p:bldP spid="26" grpId="0" animBg="1"/>
      <p:bldP spid="27" grpId="0" animBg="1"/>
      <p:bldP spid="28" grpId="0" animBg="1"/>
      <p:bldP spid="30" grpId="0" animBg="1"/>
      <p:bldP spid="31" grpId="0" animBg="1"/>
      <p:bldP spid="32" grpId="0" animBg="1"/>
      <p:bldP spid="4" grpId="0" animBg="1"/>
      <p:bldP spid="3" grpId="0"/>
      <p:bldP spid="2" grpId="0"/>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テキスト ボックス 4"/>
          <p:cNvSpPr txBox="1"/>
          <p:nvPr/>
        </p:nvSpPr>
        <p:spPr>
          <a:xfrm>
            <a:off x="9750" y="84686"/>
            <a:ext cx="5176417" cy="5940088"/>
          </a:xfrm>
          <a:prstGeom prst="rect">
            <a:avLst/>
          </a:prstGeom>
          <a:noFill/>
          <a:ln>
            <a:solidFill>
              <a:schemeClr val="tx1"/>
            </a:solidFill>
          </a:ln>
        </p:spPr>
        <p:txBody>
          <a:bodyPr wrap="square" rtlCol="0">
            <a:spAutoFit/>
          </a:bodyPr>
          <a:lstStyle/>
          <a:p>
            <a:r>
              <a:rPr lang="en-US" altLang="ja-JP" sz="2000" dirty="0">
                <a:solidFill>
                  <a:srgbClr val="000000"/>
                </a:solidFill>
              </a:rPr>
              <a:t> </a:t>
            </a:r>
            <a:r>
              <a:rPr lang="en-US" altLang="ja-JP" sz="2000" dirty="0" smtClean="0">
                <a:solidFill>
                  <a:srgbClr val="000000"/>
                </a:solidFill>
              </a:rPr>
              <a:t>    1  package sample;</a:t>
            </a:r>
          </a:p>
          <a:p>
            <a:r>
              <a:rPr lang="en-US" altLang="ja-JP" sz="2000" dirty="0">
                <a:solidFill>
                  <a:srgbClr val="000000"/>
                </a:solidFill>
              </a:rPr>
              <a:t> </a:t>
            </a:r>
            <a:r>
              <a:rPr lang="en-US" altLang="ja-JP" sz="2000" dirty="0" smtClean="0">
                <a:solidFill>
                  <a:srgbClr val="000000"/>
                </a:solidFill>
              </a:rPr>
              <a:t>    2  </a:t>
            </a:r>
            <a:r>
              <a:rPr lang="en-US" altLang="ja-JP" sz="2000" dirty="0">
                <a:solidFill>
                  <a:srgbClr val="000000"/>
                </a:solidFill>
              </a:rPr>
              <a:t>public class Main {</a:t>
            </a:r>
          </a:p>
          <a:p>
            <a:r>
              <a:rPr lang="en-US" altLang="ja-JP" sz="2000" dirty="0">
                <a:solidFill>
                  <a:srgbClr val="000000"/>
                </a:solidFill>
              </a:rPr>
              <a:t>     </a:t>
            </a:r>
            <a:r>
              <a:rPr lang="en-US" altLang="ja-JP" sz="2000" dirty="0" smtClean="0">
                <a:solidFill>
                  <a:srgbClr val="000000"/>
                </a:solidFill>
              </a:rPr>
              <a:t>3    </a:t>
            </a:r>
            <a:r>
              <a:rPr lang="en-US" altLang="ja-JP" sz="2000" dirty="0">
                <a:solidFill>
                  <a:srgbClr val="000000"/>
                </a:solidFill>
              </a:rPr>
              <a:t>public static void main(String[] </a:t>
            </a:r>
            <a:r>
              <a:rPr lang="en-US" altLang="ja-JP" sz="2000" dirty="0" err="1">
                <a:solidFill>
                  <a:srgbClr val="000000"/>
                </a:solidFill>
              </a:rPr>
              <a:t>args</a:t>
            </a:r>
            <a:r>
              <a:rPr lang="en-US" altLang="ja-JP" sz="2000" dirty="0">
                <a:solidFill>
                  <a:srgbClr val="000000"/>
                </a:solidFill>
              </a:rPr>
              <a:t>) {</a:t>
            </a:r>
          </a:p>
          <a:p>
            <a:r>
              <a:rPr lang="en-US" altLang="ja-JP" sz="2000" dirty="0">
                <a:solidFill>
                  <a:srgbClr val="000000"/>
                </a:solidFill>
              </a:rPr>
              <a:t>     </a:t>
            </a:r>
            <a:r>
              <a:rPr lang="en-US" altLang="ja-JP" sz="2000" dirty="0" smtClean="0"/>
              <a:t>4      </a:t>
            </a:r>
            <a:r>
              <a:rPr lang="en-US" altLang="ja-JP" sz="2000" dirty="0"/>
              <a:t>A </a:t>
            </a:r>
            <a:r>
              <a:rPr lang="en-US" altLang="ja-JP" sz="2000" dirty="0" err="1"/>
              <a:t>a</a:t>
            </a:r>
            <a:r>
              <a:rPr lang="en-US" altLang="ja-JP" sz="2000" dirty="0"/>
              <a:t> = new A()</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5      </a:t>
            </a:r>
            <a:r>
              <a:rPr lang="en-US" altLang="ja-JP" sz="2000" dirty="0" err="1">
                <a:solidFill>
                  <a:srgbClr val="000000"/>
                </a:solidFill>
              </a:rPr>
              <a:t>int</a:t>
            </a:r>
            <a:r>
              <a:rPr lang="en-US" altLang="ja-JP" sz="2000" dirty="0">
                <a:solidFill>
                  <a:srgbClr val="000000"/>
                </a:solidFill>
              </a:rPr>
              <a:t> id;</a:t>
            </a:r>
          </a:p>
          <a:p>
            <a:r>
              <a:rPr lang="en-US" altLang="ja-JP" sz="2000" dirty="0">
                <a:solidFill>
                  <a:srgbClr val="000000"/>
                </a:solidFill>
              </a:rPr>
              <a:t>     </a:t>
            </a:r>
            <a:r>
              <a:rPr lang="en-US" altLang="ja-JP" sz="2000" dirty="0" smtClean="0">
                <a:solidFill>
                  <a:srgbClr val="000000"/>
                </a:solidFill>
              </a:rPr>
              <a:t>6      </a:t>
            </a:r>
            <a:r>
              <a:rPr lang="en-US" altLang="ja-JP" sz="2000" dirty="0">
                <a:solidFill>
                  <a:srgbClr val="000000"/>
                </a:solidFill>
              </a:rPr>
              <a:t>if (</a:t>
            </a:r>
            <a:r>
              <a:rPr lang="en-US" altLang="ja-JP" sz="2000" dirty="0" err="1">
                <a:solidFill>
                  <a:srgbClr val="000000"/>
                </a:solidFill>
              </a:rPr>
              <a:t>args.length</a:t>
            </a:r>
            <a:r>
              <a:rPr lang="en-US" altLang="ja-JP" sz="2000" dirty="0">
                <a:solidFill>
                  <a:srgbClr val="000000"/>
                </a:solidFill>
              </a:rPr>
              <a:t> &gt; 0)</a:t>
            </a:r>
          </a:p>
          <a:p>
            <a:r>
              <a:rPr lang="en-US" altLang="ja-JP" sz="2000" dirty="0"/>
              <a:t>     </a:t>
            </a:r>
            <a:r>
              <a:rPr lang="en-US" altLang="ja-JP" sz="2000" dirty="0" smtClean="0"/>
              <a:t>7        </a:t>
            </a:r>
            <a:r>
              <a:rPr lang="en-US" altLang="ja-JP" sz="2000" dirty="0"/>
              <a:t>id = 1</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8      </a:t>
            </a:r>
            <a:r>
              <a:rPr lang="en-US" altLang="ja-JP" sz="2000" dirty="0">
                <a:solidFill>
                  <a:srgbClr val="000000"/>
                </a:solidFill>
              </a:rPr>
              <a:t>else</a:t>
            </a:r>
          </a:p>
          <a:p>
            <a:r>
              <a:rPr lang="en-US" altLang="ja-JP" sz="2000" dirty="0"/>
              <a:t>     </a:t>
            </a:r>
            <a:r>
              <a:rPr lang="en-US" altLang="ja-JP" sz="2000" dirty="0" smtClean="0"/>
              <a:t>9        </a:t>
            </a:r>
            <a:r>
              <a:rPr lang="en-US" altLang="ja-JP" sz="2000" dirty="0"/>
              <a:t>id = 0;</a:t>
            </a:r>
          </a:p>
          <a:p>
            <a:r>
              <a:rPr lang="en-US" altLang="ja-JP" sz="2000" dirty="0">
                <a:solidFill>
                  <a:srgbClr val="000000"/>
                </a:solidFill>
              </a:rPr>
              <a:t>    </a:t>
            </a:r>
            <a:r>
              <a:rPr lang="en-US" altLang="ja-JP" sz="2000" dirty="0" smtClean="0">
                <a:solidFill>
                  <a:srgbClr val="000000"/>
                </a:solidFill>
              </a:rPr>
              <a:t>10     </a:t>
            </a:r>
            <a:r>
              <a:rPr lang="en-US" altLang="ja-JP" sz="2000" dirty="0" err="1" smtClean="0">
                <a:solidFill>
                  <a:srgbClr val="000000"/>
                </a:solidFill>
              </a:rPr>
              <a:t>a.addData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t>11 </a:t>
            </a:r>
            <a:r>
              <a:rPr lang="en-US" altLang="ja-JP" sz="2000" dirty="0" smtClean="0">
                <a:solidFill>
                  <a:srgbClr val="000000"/>
                </a:solidFill>
              </a:rPr>
              <a:t>    </a:t>
            </a:r>
            <a:r>
              <a:rPr lang="en-US" altLang="ja-JP" sz="2000" dirty="0" err="1" smtClean="0">
                <a:solidFill>
                  <a:srgbClr val="000000"/>
                </a:solidFill>
              </a:rPr>
              <a:t>System.out.println</a:t>
            </a:r>
            <a:r>
              <a:rPr lang="en-US" altLang="ja-JP" sz="2000" dirty="0" smtClean="0">
                <a:solidFill>
                  <a:srgbClr val="000000"/>
                </a:solidFill>
              </a:rPr>
              <a:t>(</a:t>
            </a:r>
            <a:r>
              <a:rPr lang="en-US" altLang="ja-JP" sz="2000" dirty="0"/>
              <a:t> </a:t>
            </a:r>
            <a:r>
              <a:rPr lang="en-US" altLang="ja-JP" sz="2000" dirty="0" smtClean="0">
                <a:solidFill>
                  <a:srgbClr val="000000"/>
                </a:solidFill>
              </a:rPr>
              <a:t>);</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12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13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14  </a:t>
            </a:r>
            <a:r>
              <a:rPr lang="en-US" altLang="ja-JP" sz="2000" dirty="0">
                <a:solidFill>
                  <a:srgbClr val="000000"/>
                </a:solidFill>
              </a:rPr>
              <a:t>class A {</a:t>
            </a:r>
          </a:p>
          <a:p>
            <a:r>
              <a:rPr lang="en-US" altLang="ja-JP" sz="2000" dirty="0">
                <a:solidFill>
                  <a:srgbClr val="000000"/>
                </a:solidFill>
              </a:rPr>
              <a:t>    </a:t>
            </a:r>
            <a:r>
              <a:rPr lang="en-US" altLang="ja-JP" sz="2000" dirty="0" smtClean="0">
                <a:solidFill>
                  <a:srgbClr val="000000"/>
                </a:solidFill>
              </a:rPr>
              <a:t>15    </a:t>
            </a:r>
            <a:r>
              <a:rPr lang="en-US" altLang="ja-JP" sz="2000" dirty="0">
                <a:solidFill>
                  <a:srgbClr val="000000"/>
                </a:solidFill>
              </a:rPr>
              <a:t>B </a:t>
            </a:r>
            <a:r>
              <a:rPr lang="en-US" altLang="ja-JP" sz="2000" dirty="0" err="1">
                <a:solidFill>
                  <a:srgbClr val="000000"/>
                </a:solidFill>
              </a:rPr>
              <a:t>b</a:t>
            </a:r>
            <a:r>
              <a:rPr lang="en-US" altLang="ja-JP" sz="2000" dirty="0">
                <a:solidFill>
                  <a:srgbClr val="000000"/>
                </a:solidFill>
              </a:rPr>
              <a:t> = new B();</a:t>
            </a:r>
          </a:p>
          <a:p>
            <a:r>
              <a:rPr lang="en-US" altLang="ja-JP" sz="2000" dirty="0">
                <a:solidFill>
                  <a:srgbClr val="000000"/>
                </a:solidFill>
              </a:rPr>
              <a:t>    </a:t>
            </a:r>
            <a:r>
              <a:rPr lang="en-US" altLang="ja-JP" sz="2000" dirty="0" smtClean="0">
                <a:solidFill>
                  <a:srgbClr val="000000"/>
                </a:solidFill>
              </a:rPr>
              <a:t>16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solidFill>
                  <a:srgbClr val="000000"/>
                </a:solidFill>
              </a:rPr>
              <a:t>17      </a:t>
            </a:r>
            <a:r>
              <a:rPr lang="en-US" altLang="ja-JP" sz="2000" dirty="0" err="1" smtClean="0">
                <a:solidFill>
                  <a:srgbClr val="000000"/>
                </a:solidFill>
              </a:rPr>
              <a:t>b.addData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18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19  </a:t>
            </a:r>
            <a:r>
              <a:rPr lang="en-US" altLang="ja-JP" sz="2000" dirty="0">
                <a:solidFill>
                  <a:srgbClr val="000000"/>
                </a:solidFill>
              </a:rPr>
              <a:t>}</a:t>
            </a:r>
          </a:p>
        </p:txBody>
      </p:sp>
      <p:sp>
        <p:nvSpPr>
          <p:cNvPr id="6" name="テキスト ボックス 5"/>
          <p:cNvSpPr txBox="1"/>
          <p:nvPr/>
        </p:nvSpPr>
        <p:spPr>
          <a:xfrm>
            <a:off x="5223520" y="84686"/>
            <a:ext cx="3930230" cy="4708981"/>
          </a:xfrm>
          <a:prstGeom prst="rect">
            <a:avLst/>
          </a:prstGeom>
          <a:noFill/>
          <a:ln>
            <a:solidFill>
              <a:schemeClr val="tx1"/>
            </a:solidFill>
          </a:ln>
        </p:spPr>
        <p:txBody>
          <a:bodyPr wrap="square" rtlCol="0">
            <a:spAutoFit/>
          </a:bodyPr>
          <a:lstStyle/>
          <a:p>
            <a:r>
              <a:rPr lang="en-US" altLang="ja-JP" sz="2000" dirty="0" smtClean="0">
                <a:solidFill>
                  <a:srgbClr val="000000"/>
                </a:solidFill>
              </a:rPr>
              <a:t>    20  </a:t>
            </a:r>
            <a:r>
              <a:rPr lang="en-US" altLang="ja-JP" sz="2000" dirty="0">
                <a:solidFill>
                  <a:srgbClr val="000000"/>
                </a:solidFill>
              </a:rPr>
              <a:t>class B {</a:t>
            </a:r>
          </a:p>
          <a:p>
            <a:r>
              <a:rPr lang="en-US" altLang="ja-JP" sz="2000" dirty="0">
                <a:solidFill>
                  <a:srgbClr val="000000"/>
                </a:solidFill>
              </a:rPr>
              <a:t>    </a:t>
            </a:r>
            <a:r>
              <a:rPr lang="en-US" altLang="ja-JP" sz="2000" dirty="0" smtClean="0">
                <a:solidFill>
                  <a:srgbClr val="000000"/>
                </a:solidFill>
              </a:rPr>
              <a:t>21    </a:t>
            </a:r>
            <a:r>
              <a:rPr lang="en-US" altLang="ja-JP" sz="2000" dirty="0" err="1" smtClean="0">
                <a:solidFill>
                  <a:srgbClr val="000000"/>
                </a:solidFill>
              </a:rPr>
              <a:t>int</a:t>
            </a:r>
            <a:r>
              <a:rPr lang="en-US" altLang="ja-JP" sz="2000" dirty="0" smtClean="0">
                <a:solidFill>
                  <a:srgbClr val="000000"/>
                </a:solidFill>
              </a:rPr>
              <a:t> max </a:t>
            </a:r>
            <a:r>
              <a:rPr lang="en-US" altLang="ja-JP" sz="2000" dirty="0">
                <a:solidFill>
                  <a:srgbClr val="000000"/>
                </a:solidFill>
              </a:rPr>
              <a:t>= 4;</a:t>
            </a:r>
          </a:p>
          <a:p>
            <a:r>
              <a:rPr lang="en-US" altLang="ja-JP" sz="2000" dirty="0">
                <a:solidFill>
                  <a:srgbClr val="000000"/>
                </a:solidFill>
              </a:rPr>
              <a:t>    </a:t>
            </a:r>
            <a:r>
              <a:rPr lang="en-US" altLang="ja-JP" sz="2000" dirty="0" smtClean="0">
                <a:solidFill>
                  <a:srgbClr val="000000"/>
                </a:solidFill>
              </a:rPr>
              <a:t>22    </a:t>
            </a:r>
            <a:r>
              <a:rPr lang="en-US" altLang="ja-JP" sz="2000" dirty="0">
                <a:solidFill>
                  <a:srgbClr val="000000"/>
                </a:solidFill>
              </a:rPr>
              <a:t>X </a:t>
            </a:r>
            <a:r>
              <a:rPr lang="en-US" altLang="ja-JP" sz="2000" dirty="0" err="1">
                <a:solidFill>
                  <a:srgbClr val="000000"/>
                </a:solidFill>
              </a:rPr>
              <a:t>x</a:t>
            </a:r>
            <a:r>
              <a:rPr lang="en-US" altLang="ja-JP" sz="2000" dirty="0">
                <a:solidFill>
                  <a:srgbClr val="000000"/>
                </a:solidFill>
              </a:rPr>
              <a:t> = new X();</a:t>
            </a:r>
          </a:p>
          <a:p>
            <a:r>
              <a:rPr lang="en-US" altLang="ja-JP" sz="2000" dirty="0">
                <a:solidFill>
                  <a:srgbClr val="000000"/>
                </a:solidFill>
              </a:rPr>
              <a:t>    </a:t>
            </a:r>
            <a:r>
              <a:rPr lang="en-US" altLang="ja-JP" sz="2000" dirty="0" smtClean="0">
                <a:solidFill>
                  <a:srgbClr val="000000"/>
                </a:solidFill>
              </a:rPr>
              <a:t>23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solidFill>
                  <a:srgbClr val="000000"/>
                </a:solidFill>
              </a:rPr>
              <a:t>24      </a:t>
            </a:r>
            <a:r>
              <a:rPr lang="en-US" altLang="ja-JP" sz="2000" dirty="0">
                <a:solidFill>
                  <a:srgbClr val="000000"/>
                </a:solidFill>
              </a:rPr>
              <a:t>if (id &gt;= 0 &amp;&amp; id &lt;= </a:t>
            </a:r>
            <a:r>
              <a:rPr lang="en-US" altLang="ja-JP" sz="2000" dirty="0" smtClean="0">
                <a:solidFill>
                  <a:srgbClr val="000000"/>
                </a:solidFill>
              </a:rPr>
              <a:t>max)</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25        </a:t>
            </a:r>
            <a:r>
              <a:rPr lang="en-US" altLang="ja-JP" sz="2000" dirty="0" err="1" smtClean="0">
                <a:solidFill>
                  <a:srgbClr val="000000"/>
                </a:solidFill>
              </a:rPr>
              <a:t>x.addData</a:t>
            </a:r>
            <a:r>
              <a:rPr lang="en-US" altLang="ja-JP" sz="2000" dirty="0" smtClean="0">
                <a:solidFill>
                  <a:srgbClr val="000000"/>
                </a:solidFill>
              </a:rPr>
              <a:t>(  );</a:t>
            </a:r>
            <a:endParaRPr lang="en-US" altLang="ja-JP" sz="2000" dirty="0">
              <a:solidFill>
                <a:srgbClr val="000000"/>
              </a:solidFill>
            </a:endParaRPr>
          </a:p>
          <a:p>
            <a:r>
              <a:rPr lang="en-US" altLang="ja-JP" sz="2000" dirty="0">
                <a:solidFill>
                  <a:srgbClr val="000000"/>
                </a:solidFill>
              </a:rPr>
              <a:t>    </a:t>
            </a:r>
            <a:r>
              <a:rPr lang="en-US" altLang="ja-JP" sz="2000" dirty="0" smtClean="0">
                <a:solidFill>
                  <a:srgbClr val="000000"/>
                </a:solidFill>
              </a:rPr>
              <a:t>26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27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28  </a:t>
            </a:r>
            <a:r>
              <a:rPr lang="en-US" altLang="ja-JP" sz="2000" dirty="0">
                <a:solidFill>
                  <a:srgbClr val="000000"/>
                </a:solidFill>
              </a:rPr>
              <a:t>class </a:t>
            </a:r>
            <a:r>
              <a:rPr lang="en-US" altLang="ja-JP" sz="2000" dirty="0" smtClean="0">
                <a:solidFill>
                  <a:srgbClr val="000000"/>
                </a:solidFill>
              </a:rPr>
              <a:t>Data </a:t>
            </a:r>
            <a:r>
              <a:rPr lang="en-US" altLang="ja-JP" sz="2000" dirty="0">
                <a:solidFill>
                  <a:srgbClr val="000000"/>
                </a:solidFill>
              </a:rPr>
              <a:t>{</a:t>
            </a:r>
          </a:p>
          <a:p>
            <a:r>
              <a:rPr lang="en-US" altLang="ja-JP" sz="2000" dirty="0">
                <a:solidFill>
                  <a:srgbClr val="000000"/>
                </a:solidFill>
              </a:rPr>
              <a:t>    </a:t>
            </a:r>
            <a:r>
              <a:rPr lang="en-US" altLang="ja-JP" sz="2000" dirty="0" smtClean="0">
                <a:solidFill>
                  <a:srgbClr val="000000"/>
                </a:solidFill>
              </a:rPr>
              <a:t>29 </a:t>
            </a:r>
            <a:r>
              <a:rPr lang="ja-JP" altLang="en-US" sz="2000" dirty="0">
                <a:solidFill>
                  <a:srgbClr val="000000"/>
                </a:solidFill>
              </a:rPr>
              <a:t> </a:t>
            </a:r>
            <a:r>
              <a:rPr lang="ja-JP" altLang="en-US" sz="2000" dirty="0" smtClean="0">
                <a:solidFill>
                  <a:srgbClr val="000000"/>
                </a:solidFill>
              </a:rPr>
              <a:t>  </a:t>
            </a:r>
            <a:r>
              <a:rPr lang="en-US" altLang="ja-JP" sz="2000" dirty="0" err="1" smtClean="0">
                <a:solidFill>
                  <a:srgbClr val="000000"/>
                </a:solidFill>
              </a:rPr>
              <a:t>int</a:t>
            </a:r>
            <a:r>
              <a:rPr lang="en-US" altLang="ja-JP" sz="2000" dirty="0" smtClean="0">
                <a:solidFill>
                  <a:srgbClr val="000000"/>
                </a:solidFill>
              </a:rPr>
              <a:t>[] </a:t>
            </a:r>
            <a:r>
              <a:rPr lang="en-US" altLang="ja-JP" sz="2000" dirty="0" err="1" smtClean="0">
                <a:solidFill>
                  <a:srgbClr val="000000"/>
                </a:solidFill>
              </a:rPr>
              <a:t>idList</a:t>
            </a:r>
            <a:r>
              <a:rPr lang="en-US" altLang="ja-JP" sz="2000" dirty="0">
                <a:solidFill>
                  <a:srgbClr val="000000"/>
                </a:solidFill>
              </a:rPr>
              <a:t> </a:t>
            </a:r>
            <a:r>
              <a:rPr lang="en-US" altLang="ja-JP" sz="2000" dirty="0" smtClean="0">
                <a:solidFill>
                  <a:srgbClr val="000000"/>
                </a:solidFill>
              </a:rPr>
              <a:t>= new </a:t>
            </a:r>
            <a:r>
              <a:rPr lang="en-US" altLang="ja-JP" sz="2000" dirty="0" err="1" smtClean="0">
                <a:solidFill>
                  <a:srgbClr val="000000"/>
                </a:solidFill>
              </a:rPr>
              <a:t>int</a:t>
            </a:r>
            <a:r>
              <a:rPr lang="en-US" altLang="ja-JP" sz="2000" dirty="0" smtClean="0">
                <a:solidFill>
                  <a:srgbClr val="000000"/>
                </a:solidFill>
              </a:rPr>
              <a:t>[16];</a:t>
            </a:r>
          </a:p>
          <a:p>
            <a:r>
              <a:rPr lang="en-US" altLang="ja-JP" sz="2000" dirty="0">
                <a:solidFill>
                  <a:srgbClr val="000000"/>
                </a:solidFill>
              </a:rPr>
              <a:t> </a:t>
            </a:r>
            <a:r>
              <a:rPr lang="en-US" altLang="ja-JP" sz="2000" dirty="0" smtClean="0">
                <a:solidFill>
                  <a:srgbClr val="000000"/>
                </a:solidFill>
              </a:rPr>
              <a:t>   30    </a:t>
            </a:r>
            <a:r>
              <a:rPr lang="en-US" altLang="ja-JP" sz="2000" dirty="0" err="1">
                <a:solidFill>
                  <a:srgbClr val="000000"/>
                </a:solidFill>
              </a:rPr>
              <a:t>int</a:t>
            </a:r>
            <a:r>
              <a:rPr lang="en-US" altLang="ja-JP" sz="2000" dirty="0">
                <a:solidFill>
                  <a:srgbClr val="000000"/>
                </a:solidFill>
              </a:rPr>
              <a:t> count = 0;</a:t>
            </a:r>
          </a:p>
          <a:p>
            <a:r>
              <a:rPr lang="en-US" altLang="ja-JP" sz="2000" dirty="0">
                <a:solidFill>
                  <a:srgbClr val="000000"/>
                </a:solidFill>
              </a:rPr>
              <a:t>    </a:t>
            </a:r>
            <a:r>
              <a:rPr lang="en-US" altLang="ja-JP" sz="2000" dirty="0" smtClean="0">
                <a:solidFill>
                  <a:srgbClr val="000000"/>
                </a:solidFill>
              </a:rPr>
              <a:t>31    </a:t>
            </a:r>
            <a:r>
              <a:rPr lang="en-US" altLang="ja-JP" sz="2000" dirty="0">
                <a:solidFill>
                  <a:srgbClr val="000000"/>
                </a:solidFill>
              </a:rPr>
              <a:t>void </a:t>
            </a:r>
            <a:r>
              <a:rPr lang="en-US" altLang="ja-JP" sz="2000" dirty="0" err="1">
                <a:solidFill>
                  <a:srgbClr val="000000"/>
                </a:solidFill>
              </a:rPr>
              <a:t>addData</a:t>
            </a:r>
            <a:r>
              <a:rPr lang="en-US" altLang="ja-JP" sz="2000" dirty="0">
                <a:solidFill>
                  <a:srgbClr val="000000"/>
                </a:solidFill>
              </a:rPr>
              <a:t>(</a:t>
            </a:r>
            <a:r>
              <a:rPr lang="en-US" altLang="ja-JP" sz="2000" dirty="0" err="1">
                <a:solidFill>
                  <a:srgbClr val="000000"/>
                </a:solidFill>
              </a:rPr>
              <a:t>int</a:t>
            </a:r>
            <a:r>
              <a:rPr lang="en-US" altLang="ja-JP" sz="2000" dirty="0">
                <a:solidFill>
                  <a:srgbClr val="000000"/>
                </a:solidFill>
              </a:rPr>
              <a:t> id) {</a:t>
            </a:r>
          </a:p>
          <a:p>
            <a:r>
              <a:rPr lang="en-US" altLang="ja-JP" sz="2000" dirty="0">
                <a:solidFill>
                  <a:srgbClr val="000000"/>
                </a:solidFill>
              </a:rPr>
              <a:t>    </a:t>
            </a:r>
            <a:r>
              <a:rPr lang="en-US" altLang="ja-JP" sz="2000" dirty="0" smtClean="0"/>
              <a:t>32</a:t>
            </a:r>
            <a:r>
              <a:rPr lang="en-US" altLang="ja-JP" sz="2000" dirty="0" smtClean="0">
                <a:solidFill>
                  <a:srgbClr val="000000"/>
                </a:solidFill>
              </a:rPr>
              <a:t>      </a:t>
            </a:r>
            <a:r>
              <a:rPr lang="en-US" altLang="ja-JP" sz="2000" dirty="0" err="1" smtClean="0">
                <a:solidFill>
                  <a:srgbClr val="000000"/>
                </a:solidFill>
              </a:rPr>
              <a:t>idList</a:t>
            </a:r>
            <a:r>
              <a:rPr lang="en-US" altLang="ja-JP" sz="2000" dirty="0" smtClean="0">
                <a:solidFill>
                  <a:srgbClr val="000000"/>
                </a:solidFill>
              </a:rPr>
              <a:t>[count++] = </a:t>
            </a:r>
            <a:r>
              <a:rPr lang="en-US" altLang="ja-JP" sz="2000" dirty="0">
                <a:solidFill>
                  <a:srgbClr val="FF0000"/>
                </a:solidFill>
              </a:rPr>
              <a:t> </a:t>
            </a:r>
            <a:r>
              <a:rPr lang="en-US" altLang="ja-JP" sz="2000" dirty="0" smtClean="0">
                <a:solidFill>
                  <a:srgbClr val="FF0000"/>
                </a:solidFill>
              </a:rPr>
              <a:t> </a:t>
            </a:r>
            <a:r>
              <a:rPr lang="en-US" altLang="ja-JP" sz="2000" dirty="0" smtClean="0">
                <a:solidFill>
                  <a:srgbClr val="000000"/>
                </a:solidFill>
              </a:rPr>
              <a:t>;</a:t>
            </a:r>
          </a:p>
          <a:p>
            <a:r>
              <a:rPr lang="en-US" altLang="ja-JP" sz="2000" dirty="0">
                <a:solidFill>
                  <a:srgbClr val="000000"/>
                </a:solidFill>
              </a:rPr>
              <a:t> </a:t>
            </a:r>
            <a:r>
              <a:rPr lang="en-US" altLang="ja-JP" sz="2000" dirty="0" smtClean="0">
                <a:solidFill>
                  <a:srgbClr val="000000"/>
                </a:solidFill>
              </a:rPr>
              <a:t>   33    }</a:t>
            </a:r>
          </a:p>
          <a:p>
            <a:r>
              <a:rPr lang="en-US" altLang="ja-JP" sz="2000" dirty="0">
                <a:solidFill>
                  <a:srgbClr val="000000"/>
                </a:solidFill>
              </a:rPr>
              <a:t> </a:t>
            </a:r>
            <a:r>
              <a:rPr lang="en-US" altLang="ja-JP" sz="2000" dirty="0" smtClean="0">
                <a:solidFill>
                  <a:srgbClr val="000000"/>
                </a:solidFill>
              </a:rPr>
              <a:t>   34  }</a:t>
            </a:r>
            <a:endParaRPr lang="en-US" altLang="ja-JP" sz="2000" dirty="0">
              <a:solidFill>
                <a:srgbClr val="000000"/>
              </a:solidFill>
            </a:endParaRPr>
          </a:p>
        </p:txBody>
      </p:sp>
      <p:sp>
        <p:nvSpPr>
          <p:cNvPr id="18" name="スライド番号プレースホルダー 17"/>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dirty="0">
              <a:solidFill>
                <a:srgbClr val="000000"/>
              </a:solidFill>
            </a:endParaRPr>
          </a:p>
        </p:txBody>
      </p:sp>
      <p:sp>
        <p:nvSpPr>
          <p:cNvPr id="19" name="テキスト ボックス 18"/>
          <p:cNvSpPr txBox="1"/>
          <p:nvPr/>
        </p:nvSpPr>
        <p:spPr>
          <a:xfrm>
            <a:off x="7534078" y="1609096"/>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1" name="テキスト ボックス 20"/>
          <p:cNvSpPr txBox="1"/>
          <p:nvPr/>
        </p:nvSpPr>
        <p:spPr>
          <a:xfrm>
            <a:off x="8069508" y="3740316"/>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3" name="テキスト ボックス 22"/>
          <p:cNvSpPr txBox="1"/>
          <p:nvPr/>
        </p:nvSpPr>
        <p:spPr>
          <a:xfrm>
            <a:off x="2212916" y="4997199"/>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4" name="テキスト ボックス 23"/>
          <p:cNvSpPr txBox="1"/>
          <p:nvPr/>
        </p:nvSpPr>
        <p:spPr>
          <a:xfrm>
            <a:off x="2144988" y="2844212"/>
            <a:ext cx="385042" cy="400110"/>
          </a:xfrm>
          <a:prstGeom prst="rect">
            <a:avLst/>
          </a:prstGeom>
          <a:noFill/>
        </p:spPr>
        <p:txBody>
          <a:bodyPr wrap="none" rtlCol="0">
            <a:spAutoFit/>
          </a:bodyPr>
          <a:lstStyle/>
          <a:p>
            <a:r>
              <a:rPr kumimoji="1" lang="en-US" altLang="ja-JP" sz="2000" dirty="0" smtClean="0"/>
              <a:t>id</a:t>
            </a:r>
            <a:endParaRPr kumimoji="1" lang="ja-JP" altLang="en-US" sz="2000" dirty="0"/>
          </a:p>
        </p:txBody>
      </p:sp>
      <p:sp>
        <p:nvSpPr>
          <p:cNvPr id="25" name="テキスト ボックス 24"/>
          <p:cNvSpPr txBox="1"/>
          <p:nvPr/>
        </p:nvSpPr>
        <p:spPr>
          <a:xfrm>
            <a:off x="2960857" y="3119513"/>
            <a:ext cx="327334" cy="400110"/>
          </a:xfrm>
          <a:prstGeom prst="rect">
            <a:avLst/>
          </a:prstGeom>
          <a:noFill/>
        </p:spPr>
        <p:txBody>
          <a:bodyPr wrap="none" rtlCol="0">
            <a:spAutoFit/>
          </a:bodyPr>
          <a:lstStyle/>
          <a:p>
            <a:r>
              <a:rPr lang="en-US" altLang="ja-JP" sz="2000" dirty="0"/>
              <a:t>a</a:t>
            </a:r>
            <a:endParaRPr kumimoji="1" lang="ja-JP" altLang="en-US" sz="2000" dirty="0"/>
          </a:p>
        </p:txBody>
      </p:sp>
      <p:sp>
        <p:nvSpPr>
          <p:cNvPr id="26" name="テキスト ボックス 25"/>
          <p:cNvSpPr txBox="1"/>
          <p:nvPr/>
        </p:nvSpPr>
        <p:spPr>
          <a:xfrm>
            <a:off x="321570" y="6148691"/>
            <a:ext cx="5801588" cy="646331"/>
          </a:xfrm>
          <a:prstGeom prst="rect">
            <a:avLst/>
          </a:prstGeom>
          <a:noFill/>
        </p:spPr>
        <p:txBody>
          <a:bodyPr wrap="none" rtlCol="0">
            <a:spAutoFit/>
          </a:bodyPr>
          <a:lstStyle/>
          <a:p>
            <a:r>
              <a:rPr lang="ja-JP" altLang="en-US" dirty="0" smtClean="0"/>
              <a:t>メソッドの呼び出し関係</a:t>
            </a:r>
            <a:endParaRPr kumimoji="1" lang="en-US" altLang="ja-JP" dirty="0" smtClean="0"/>
          </a:p>
          <a:p>
            <a:r>
              <a:rPr kumimoji="1" lang="en-US" altLang="ja-JP" dirty="0" err="1" smtClean="0"/>
              <a:t>Main#main</a:t>
            </a:r>
            <a:r>
              <a:rPr kumimoji="1" lang="ja-JP" altLang="en-US" dirty="0" smtClean="0"/>
              <a:t>⇒</a:t>
            </a:r>
            <a:r>
              <a:rPr kumimoji="1" lang="en-US" altLang="ja-JP" dirty="0" err="1" smtClean="0"/>
              <a:t>A#addData</a:t>
            </a:r>
            <a:r>
              <a:rPr kumimoji="1" lang="ja-JP" altLang="en-US" dirty="0" smtClean="0"/>
              <a:t>⇒</a:t>
            </a:r>
            <a:r>
              <a:rPr kumimoji="1" lang="en-US" altLang="ja-JP" dirty="0" err="1" smtClean="0"/>
              <a:t>B#addData</a:t>
            </a:r>
            <a:r>
              <a:rPr kumimoji="1" lang="ja-JP" altLang="en-US" dirty="0" smtClean="0"/>
              <a:t>⇒</a:t>
            </a:r>
            <a:r>
              <a:rPr kumimoji="1" lang="en-US" altLang="ja-JP" dirty="0" err="1" smtClean="0"/>
              <a:t>Data#addData</a:t>
            </a:r>
            <a:endParaRPr kumimoji="1" lang="ja-JP" altLang="en-US" dirty="0"/>
          </a:p>
        </p:txBody>
      </p:sp>
      <p:cxnSp>
        <p:nvCxnSpPr>
          <p:cNvPr id="3" name="直線矢印コネクタ 2"/>
          <p:cNvCxnSpPr/>
          <p:nvPr/>
        </p:nvCxnSpPr>
        <p:spPr>
          <a:xfrm>
            <a:off x="1907704" y="1340768"/>
            <a:ext cx="1216820" cy="1903554"/>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5250904" y="4917989"/>
            <a:ext cx="3624710" cy="461665"/>
          </a:xfrm>
          <a:prstGeom prst="rect">
            <a:avLst/>
          </a:prstGeom>
          <a:noFill/>
          <a:ln>
            <a:solidFill>
              <a:srgbClr val="0070C0"/>
            </a:solidFill>
          </a:ln>
        </p:spPr>
        <p:txBody>
          <a:bodyPr wrap="none" rtlCol="0">
            <a:spAutoFit/>
          </a:bodyPr>
          <a:lstStyle/>
          <a:p>
            <a:r>
              <a:rPr kumimoji="1" lang="en-US" altLang="ja-JP" sz="2400" dirty="0" smtClean="0"/>
              <a:t>Thin slice</a:t>
            </a:r>
            <a:r>
              <a:rPr kumimoji="1" lang="ja-JP" altLang="en-US" sz="2400" dirty="0" smtClean="0"/>
              <a:t>の効果が低い例</a:t>
            </a:r>
            <a:endParaRPr kumimoji="1" lang="ja-JP" altLang="en-US" sz="2400" dirty="0"/>
          </a:p>
        </p:txBody>
      </p:sp>
      <p:sp>
        <p:nvSpPr>
          <p:cNvPr id="13" name="正方形/長方形 12"/>
          <p:cNvSpPr/>
          <p:nvPr/>
        </p:nvSpPr>
        <p:spPr>
          <a:xfrm>
            <a:off x="107504" y="764704"/>
            <a:ext cx="4968552" cy="3096344"/>
          </a:xfrm>
          <a:prstGeom prst="rect">
            <a:avLst/>
          </a:prstGeom>
          <a:noFill/>
          <a:ln>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形吹き出し 3"/>
          <p:cNvSpPr/>
          <p:nvPr/>
        </p:nvSpPr>
        <p:spPr>
          <a:xfrm>
            <a:off x="2742281" y="1921195"/>
            <a:ext cx="2179763" cy="783364"/>
          </a:xfrm>
          <a:prstGeom prst="wedgeEllipseCallout">
            <a:avLst/>
          </a:prstGeom>
          <a:solidFill>
            <a:schemeClr val="accent1"/>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同じメソッド内</a:t>
            </a:r>
            <a:r>
              <a:rPr lang="ja-JP" altLang="en-US" dirty="0" smtClean="0">
                <a:solidFill>
                  <a:schemeClr val="tx1"/>
                </a:solidFill>
              </a:rPr>
              <a:t>で使用</a:t>
            </a:r>
            <a:endParaRPr kumimoji="1" lang="ja-JP" altLang="en-US" dirty="0"/>
          </a:p>
        </p:txBody>
      </p:sp>
    </p:spTree>
    <p:extLst>
      <p:ext uri="{BB962C8B-B14F-4D97-AF65-F5344CB8AC3E}">
        <p14:creationId xmlns:p14="http://schemas.microsoft.com/office/powerpoint/2010/main" val="1203844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childTnLst>
                                    <p:set>
                                      <p:cBhvr override="childStyle">
                                        <p:cTn id="6" dur="indefinite"/>
                                        <p:tgtEl>
                                          <p:spTgt spid="25">
                                            <p:txEl>
                                              <p:pRg st="0" end="0"/>
                                            </p:txEl>
                                          </p:spTgt>
                                        </p:tgtEl>
                                        <p:attrNameLst>
                                          <p:attrName>style.color</p:attrName>
                                        </p:attrNameLst>
                                      </p:cBhvr>
                                      <p:to>
                                        <p:clrVal>
                                          <a:srgbClr val="00B050"/>
                                        </p:clrVal>
                                      </p:to>
                                    </p:set>
                                  </p:childTnLst>
                                </p:cTn>
                              </p:par>
                            </p:childTnLst>
                          </p:cTn>
                        </p:par>
                      </p:childTnLst>
                    </p:cTn>
                  </p:par>
                  <p:par>
                    <p:cTn id="7" fill="hold">
                      <p:stCondLst>
                        <p:cond delay="indefinite"/>
                      </p:stCondLst>
                      <p:childTnLst>
                        <p:par>
                          <p:cTn id="8" fill="hold">
                            <p:stCondLst>
                              <p:cond delay="0"/>
                            </p:stCondLst>
                            <p:childTnLst>
                              <p:par>
                                <p:cTn id="9" presetID="3" presetClass="emph" presetSubtype="1" nodeType="clickEffect">
                                  <p:stCondLst>
                                    <p:cond delay="0"/>
                                  </p:stCondLst>
                                  <p:childTnLst>
                                    <p:set>
                                      <p:cBhvr override="childStyle">
                                        <p:cTn id="10" dur="indefinite"/>
                                        <p:tgtEl>
                                          <p:spTgt spid="5">
                                            <p:txEl>
                                              <p:pRg st="3" end="3"/>
                                            </p:txEl>
                                          </p:spTgt>
                                        </p:tgtEl>
                                        <p:attrNameLst>
                                          <p:attrName>style.color</p:attrName>
                                        </p:attrNameLst>
                                      </p:cBhvr>
                                      <p:to>
                                        <p:clrVal>
                                          <a:srgbClr val="00B050"/>
                                        </p:clrVal>
                                      </p:to>
                                    </p:set>
                                  </p:childTnLst>
                                </p:cTn>
                              </p:par>
                              <p:par>
                                <p:cTn id="11" presetID="10"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a:t>
            </a:r>
            <a:r>
              <a:rPr lang="ja-JP" altLang="en-US" dirty="0" smtClean="0"/>
              <a:t>目的と方法</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目的</a:t>
            </a:r>
            <a:endParaRPr lang="en-US" altLang="ja-JP" dirty="0" smtClean="0"/>
          </a:p>
          <a:p>
            <a:pPr lvl="1"/>
            <a:r>
              <a:rPr kumimoji="1" lang="ja-JP" altLang="en-US" dirty="0" smtClean="0"/>
              <a:t>プログラム理解における</a:t>
            </a:r>
            <a:r>
              <a:rPr kumimoji="1" lang="en-US" altLang="ja-JP" dirty="0" smtClean="0"/>
              <a:t>Thin slicing</a:t>
            </a:r>
            <a:r>
              <a:rPr kumimoji="1" lang="ja-JP" altLang="en-US" dirty="0" smtClean="0"/>
              <a:t>の有用性</a:t>
            </a:r>
            <a:r>
              <a:rPr lang="ja-JP" altLang="en-US" dirty="0" smtClean="0"/>
              <a:t>を</a:t>
            </a:r>
            <a:r>
              <a:rPr lang="ja-JP" altLang="en-US" dirty="0"/>
              <a:t>評価</a:t>
            </a:r>
            <a:r>
              <a:rPr lang="ja-JP" altLang="en-US" dirty="0" smtClean="0"/>
              <a:t>する</a:t>
            </a:r>
            <a:endParaRPr lang="en-US" altLang="ja-JP" dirty="0" smtClean="0"/>
          </a:p>
          <a:p>
            <a:pPr lvl="2"/>
            <a:r>
              <a:rPr lang="en-US" altLang="ja-JP" dirty="0" smtClean="0"/>
              <a:t>Thin slice</a:t>
            </a:r>
            <a:r>
              <a:rPr lang="ja-JP" altLang="en-US" dirty="0" smtClean="0"/>
              <a:t>のサイズは平均</a:t>
            </a:r>
            <a:r>
              <a:rPr lang="ja-JP" altLang="en-US" dirty="0"/>
              <a:t>的に</a:t>
            </a:r>
            <a:r>
              <a:rPr lang="ja-JP" altLang="en-US" dirty="0" smtClean="0"/>
              <a:t>十分小さくなるか</a:t>
            </a:r>
            <a:endParaRPr lang="en-US" altLang="ja-JP" dirty="0" smtClean="0"/>
          </a:p>
          <a:p>
            <a:pPr lvl="2"/>
            <a:r>
              <a:rPr lang="en-US" altLang="ja-JP" dirty="0" smtClean="0"/>
              <a:t>Thin slice</a:t>
            </a:r>
            <a:r>
              <a:rPr lang="ja-JP" altLang="en-US" dirty="0" smtClean="0"/>
              <a:t>はプログラム理解において，どれくらい効果の高いものであるか</a:t>
            </a:r>
            <a:endParaRPr lang="en-US" altLang="ja-JP" dirty="0" smtClean="0"/>
          </a:p>
          <a:p>
            <a:r>
              <a:rPr lang="ja-JP" altLang="en-US" dirty="0"/>
              <a:t>方法</a:t>
            </a:r>
            <a:endParaRPr lang="en-US" altLang="ja-JP" dirty="0"/>
          </a:p>
          <a:p>
            <a:pPr lvl="1"/>
            <a:r>
              <a:rPr lang="en-US" altLang="ja-JP" dirty="0" smtClean="0"/>
              <a:t>Java</a:t>
            </a:r>
            <a:r>
              <a:rPr lang="ja-JP" altLang="en-US" dirty="0"/>
              <a:t>を</a:t>
            </a:r>
            <a:r>
              <a:rPr lang="ja-JP" altLang="en-US" dirty="0" smtClean="0"/>
              <a:t>対象</a:t>
            </a:r>
            <a:r>
              <a:rPr lang="ja-JP" altLang="en-US" dirty="0" smtClean="0"/>
              <a:t>とした</a:t>
            </a:r>
            <a:r>
              <a:rPr lang="en-US" altLang="ja-JP" dirty="0" smtClean="0"/>
              <a:t>Thin </a:t>
            </a:r>
            <a:r>
              <a:rPr lang="en-US" altLang="ja-JP" dirty="0"/>
              <a:t>slicing</a:t>
            </a:r>
            <a:r>
              <a:rPr lang="ja-JP" altLang="en-US" dirty="0"/>
              <a:t>を実装し，</a:t>
            </a:r>
            <a:r>
              <a:rPr lang="en-US" altLang="ja-JP" dirty="0"/>
              <a:t>7</a:t>
            </a:r>
            <a:r>
              <a:rPr lang="ja-JP" altLang="en-US" dirty="0"/>
              <a:t>個</a:t>
            </a:r>
            <a:r>
              <a:rPr lang="ja-JP" altLang="en-US" dirty="0" smtClean="0"/>
              <a:t>のプログラム</a:t>
            </a:r>
            <a:r>
              <a:rPr lang="ja-JP" altLang="en-US" dirty="0"/>
              <a:t>で</a:t>
            </a:r>
            <a:r>
              <a:rPr lang="en-US" altLang="ja-JP" dirty="0"/>
              <a:t>Thin slice</a:t>
            </a:r>
            <a:r>
              <a:rPr lang="ja-JP" altLang="en-US" dirty="0"/>
              <a:t>に関する指標を計測</a:t>
            </a:r>
            <a:r>
              <a:rPr lang="ja-JP" altLang="en-US" dirty="0" smtClean="0"/>
              <a:t>する</a:t>
            </a:r>
            <a:endParaRPr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a:solidFill>
                <a:srgbClr val="000000"/>
              </a:solidFill>
            </a:endParaRPr>
          </a:p>
        </p:txBody>
      </p:sp>
    </p:spTree>
    <p:extLst>
      <p:ext uri="{BB962C8B-B14F-4D97-AF65-F5344CB8AC3E}">
        <p14:creationId xmlns:p14="http://schemas.microsoft.com/office/powerpoint/2010/main" val="3659860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tailEnd type="arrow"/>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solidFill>
            <a:schemeClr val="tx1"/>
          </a:solidFill>
          <a:tailEnd type="stealth" w="lg" len="lg"/>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16053</TotalTime>
  <Words>4021</Words>
  <Application>Microsoft Office PowerPoint</Application>
  <PresentationFormat>画面に合わせる (4:3)</PresentationFormat>
  <Paragraphs>439</Paragraphs>
  <Slides>20</Slides>
  <Notes>18</Notes>
  <HiddenSlides>4</HiddenSlides>
  <MMClips>0</MMClips>
  <ScaleCrop>false</ScaleCrop>
  <HeadingPairs>
    <vt:vector size="4" baseType="variant">
      <vt:variant>
        <vt:lpstr>テーマ</vt:lpstr>
      </vt:variant>
      <vt:variant>
        <vt:i4>2</vt:i4>
      </vt:variant>
      <vt:variant>
        <vt:lpstr>スライド タイトル</vt:lpstr>
      </vt:variant>
      <vt:variant>
        <vt:i4>20</vt:i4>
      </vt:variant>
    </vt:vector>
  </HeadingPairs>
  <TitlesOfParts>
    <vt:vector size="22" baseType="lpstr">
      <vt:lpstr>Sel-CoolMetal-white</vt:lpstr>
      <vt:lpstr>1_Sel-CoolMetal-white</vt:lpstr>
      <vt:lpstr>プログラム理解におけるThin sliceの 統計的調査による有用性評価</vt:lpstr>
      <vt:lpstr>背景</vt:lpstr>
      <vt:lpstr>プログラムスライシング</vt:lpstr>
      <vt:lpstr>プログラムスライスの平均値</vt:lpstr>
      <vt:lpstr>Thin slicing[2]</vt:lpstr>
      <vt:lpstr>PowerPoint プレゼンテーション</vt:lpstr>
      <vt:lpstr>PowerPoint プレゼンテーション</vt:lpstr>
      <vt:lpstr>PowerPoint プレゼンテーション</vt:lpstr>
      <vt:lpstr>研究目的と方法</vt:lpstr>
      <vt:lpstr>実験対象</vt:lpstr>
      <vt:lpstr>計測する指標</vt:lpstr>
      <vt:lpstr>実験結果(1/3)</vt:lpstr>
      <vt:lpstr>実験結果(2/3)</vt:lpstr>
      <vt:lpstr>実験結果(3/3)</vt:lpstr>
      <vt:lpstr>考察</vt:lpstr>
      <vt:lpstr>まとめ</vt:lpstr>
      <vt:lpstr>実験結果（補足）</vt:lpstr>
      <vt:lpstr>頂点数による評価について</vt:lpstr>
      <vt:lpstr>プログラム依存グラフ</vt:lpstr>
      <vt:lpstr>Thin sliceの計算</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中間報告</dc:title>
  <dc:creator>t-hatano</dc:creator>
  <cp:lastModifiedBy>t-hatano</cp:lastModifiedBy>
  <cp:revision>394</cp:revision>
  <cp:lastPrinted>2013-02-18T02:00:17Z</cp:lastPrinted>
  <dcterms:created xsi:type="dcterms:W3CDTF">2012-11-08T03:50:13Z</dcterms:created>
  <dcterms:modified xsi:type="dcterms:W3CDTF">2013-02-19T02:03:50Z</dcterms:modified>
</cp:coreProperties>
</file>