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2.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3.xml" ContentType="application/vnd.openxmlformats-officedocument.drawingml.chart+xml"/>
  <Override PartName="/ppt/notesSlides/notesSlide21.xml" ContentType="application/vnd.openxmlformats-officedocument.presentationml.notesSlide+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6"/>
  </p:notesMasterIdLst>
  <p:handoutMasterIdLst>
    <p:handoutMasterId r:id="rId27"/>
  </p:handoutMasterIdLst>
  <p:sldIdLst>
    <p:sldId id="257" r:id="rId2"/>
    <p:sldId id="315" r:id="rId3"/>
    <p:sldId id="277" r:id="rId4"/>
    <p:sldId id="278" r:id="rId5"/>
    <p:sldId id="378" r:id="rId6"/>
    <p:sldId id="349" r:id="rId7"/>
    <p:sldId id="294" r:id="rId8"/>
    <p:sldId id="280" r:id="rId9"/>
    <p:sldId id="269" r:id="rId10"/>
    <p:sldId id="335" r:id="rId11"/>
    <p:sldId id="307" r:id="rId12"/>
    <p:sldId id="350" r:id="rId13"/>
    <p:sldId id="351" r:id="rId14"/>
    <p:sldId id="370" r:id="rId15"/>
    <p:sldId id="374" r:id="rId16"/>
    <p:sldId id="381" r:id="rId17"/>
    <p:sldId id="382" r:id="rId18"/>
    <p:sldId id="353" r:id="rId19"/>
    <p:sldId id="290" r:id="rId20"/>
    <p:sldId id="359" r:id="rId21"/>
    <p:sldId id="331" r:id="rId22"/>
    <p:sldId id="332" r:id="rId23"/>
    <p:sldId id="343" r:id="rId24"/>
    <p:sldId id="383" r:id="rId25"/>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y-kaku" initials="y"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B6561"/>
    <a:srgbClr val="FFEEB7"/>
    <a:srgbClr val="9EC3FE"/>
    <a:srgbClr val="BA0F02"/>
    <a:srgbClr val="EC7A34"/>
    <a:srgbClr val="CAE8AA"/>
    <a:srgbClr val="B5FC04"/>
    <a:srgbClr val="A88858"/>
    <a:srgbClr val="CCFFFF"/>
    <a:srgbClr val="78B8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11" autoAdjust="0"/>
    <p:restoredTop sz="83402" autoAdjust="0"/>
  </p:normalViewPr>
  <p:slideViewPr>
    <p:cSldViewPr>
      <p:cViewPr varScale="1">
        <p:scale>
          <a:sx n="97" d="100"/>
          <a:sy n="97" d="100"/>
        </p:scale>
        <p:origin x="-136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Program%20Files\pleiades-e4.2-java-jre_20120812\eclipse\result\all_precision_recall_good.xlsm"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Program%20Files\pleiades-e4.2-java-jre_20120812\eclipse\result\all_precision_recall_good.xlsm"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Program%20Files\pleiades-e4.2-java-jre_20120812\eclipse\result\all_precision_recall.xlsm"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Program%20Files\pleiades-e4.2-java-jre_20120812\eclipse\result\all_precision_recall_good.xlsm"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en-US" dirty="0" err="1" smtClean="0"/>
              <a:t>FOverlapOfColumba</a:t>
            </a:r>
            <a:endParaRPr lang="en-US" altLang="en-US" dirty="0"/>
          </a:p>
        </c:rich>
      </c:tx>
      <c:layout/>
      <c:overlay val="0"/>
    </c:title>
    <c:autoTitleDeleted val="0"/>
    <c:plotArea>
      <c:layout/>
      <c:scatterChart>
        <c:scatterStyle val="lineMarker"/>
        <c:varyColors val="0"/>
        <c:ser>
          <c:idx val="0"/>
          <c:order val="0"/>
          <c:tx>
            <c:strRef>
              <c:f>Recall_columba!$B$33</c:f>
              <c:strCache>
                <c:ptCount val="1"/>
                <c:pt idx="0">
                  <c:v>再現率</c:v>
                </c:pt>
              </c:strCache>
            </c:strRef>
          </c:tx>
          <c:spPr>
            <a:ln>
              <a:solidFill>
                <a:srgbClr val="FF0000"/>
              </a:solidFill>
            </a:ln>
          </c:spPr>
          <c:marker>
            <c:spPr>
              <a:solidFill>
                <a:srgbClr val="FF0000"/>
              </a:solidFill>
              <a:ln>
                <a:solidFill>
                  <a:srgbClr val="FF0000"/>
                </a:solidFill>
              </a:ln>
            </c:spPr>
          </c:marker>
          <c:xVal>
            <c:numRef>
              <c:f>Recall_columba!$A$34:$A$43</c:f>
              <c:numCache>
                <c:formatCode>General</c:formatCode>
                <c:ptCount val="10"/>
                <c:pt idx="0">
                  <c:v>0</c:v>
                </c:pt>
                <c:pt idx="1">
                  <c:v>0.1</c:v>
                </c:pt>
                <c:pt idx="2">
                  <c:v>0.2</c:v>
                </c:pt>
                <c:pt idx="3">
                  <c:v>0.3000000000000001</c:v>
                </c:pt>
                <c:pt idx="4">
                  <c:v>0.4</c:v>
                </c:pt>
                <c:pt idx="5">
                  <c:v>0.5</c:v>
                </c:pt>
                <c:pt idx="6">
                  <c:v>0.6000000000000002</c:v>
                </c:pt>
                <c:pt idx="7">
                  <c:v>0.70000000000000018</c:v>
                </c:pt>
                <c:pt idx="8">
                  <c:v>0.8</c:v>
                </c:pt>
                <c:pt idx="9">
                  <c:v>0.9</c:v>
                </c:pt>
              </c:numCache>
            </c:numRef>
          </c:xVal>
          <c:yVal>
            <c:numRef>
              <c:f>Recall_columba!$B$34:$B$43</c:f>
              <c:numCache>
                <c:formatCode>General</c:formatCode>
                <c:ptCount val="10"/>
                <c:pt idx="0">
                  <c:v>1</c:v>
                </c:pt>
                <c:pt idx="1">
                  <c:v>1</c:v>
                </c:pt>
                <c:pt idx="2">
                  <c:v>1</c:v>
                </c:pt>
                <c:pt idx="3">
                  <c:v>1</c:v>
                </c:pt>
                <c:pt idx="4">
                  <c:v>1</c:v>
                </c:pt>
                <c:pt idx="5">
                  <c:v>1</c:v>
                </c:pt>
                <c:pt idx="6">
                  <c:v>1</c:v>
                </c:pt>
                <c:pt idx="7">
                  <c:v>1</c:v>
                </c:pt>
                <c:pt idx="8">
                  <c:v>1</c:v>
                </c:pt>
                <c:pt idx="9">
                  <c:v>1</c:v>
                </c:pt>
              </c:numCache>
            </c:numRef>
          </c:yVal>
          <c:smooth val="0"/>
        </c:ser>
        <c:ser>
          <c:idx val="2"/>
          <c:order val="1"/>
          <c:tx>
            <c:strRef>
              <c:f>Precision_columba!$B$33</c:f>
              <c:strCache>
                <c:ptCount val="1"/>
                <c:pt idx="0">
                  <c:v>適合率</c:v>
                </c:pt>
              </c:strCache>
            </c:strRef>
          </c:tx>
          <c:spPr>
            <a:ln>
              <a:solidFill>
                <a:srgbClr val="0070C0"/>
              </a:solidFill>
            </a:ln>
          </c:spPr>
          <c:marker>
            <c:spPr>
              <a:solidFill>
                <a:srgbClr val="0070C0"/>
              </a:solidFill>
              <a:ln>
                <a:solidFill>
                  <a:srgbClr val="0070C0"/>
                </a:solidFill>
              </a:ln>
            </c:spPr>
          </c:marker>
          <c:xVal>
            <c:numRef>
              <c:f>Recall_columba!$A$34:$A$43</c:f>
              <c:numCache>
                <c:formatCode>General</c:formatCode>
                <c:ptCount val="10"/>
                <c:pt idx="0">
                  <c:v>0</c:v>
                </c:pt>
                <c:pt idx="1">
                  <c:v>0.1</c:v>
                </c:pt>
                <c:pt idx="2">
                  <c:v>0.2</c:v>
                </c:pt>
                <c:pt idx="3">
                  <c:v>0.3000000000000001</c:v>
                </c:pt>
                <c:pt idx="4">
                  <c:v>0.4</c:v>
                </c:pt>
                <c:pt idx="5">
                  <c:v>0.5</c:v>
                </c:pt>
                <c:pt idx="6">
                  <c:v>0.6000000000000002</c:v>
                </c:pt>
                <c:pt idx="7">
                  <c:v>0.70000000000000018</c:v>
                </c:pt>
                <c:pt idx="8">
                  <c:v>0.8</c:v>
                </c:pt>
                <c:pt idx="9">
                  <c:v>0.9</c:v>
                </c:pt>
              </c:numCache>
            </c:numRef>
          </c:xVal>
          <c:yVal>
            <c:numRef>
              <c:f>Precision_columba!$B$34:$B$43</c:f>
              <c:numCache>
                <c:formatCode>General</c:formatCode>
                <c:ptCount val="10"/>
                <c:pt idx="0">
                  <c:v>0.26265933298411009</c:v>
                </c:pt>
                <c:pt idx="1">
                  <c:v>0.33273809523809511</c:v>
                </c:pt>
                <c:pt idx="2">
                  <c:v>0.33273809523809511</c:v>
                </c:pt>
                <c:pt idx="3">
                  <c:v>0.33613644039175938</c:v>
                </c:pt>
                <c:pt idx="4">
                  <c:v>0.33613644039175938</c:v>
                </c:pt>
                <c:pt idx="5">
                  <c:v>0.34344729344729341</c:v>
                </c:pt>
                <c:pt idx="6">
                  <c:v>0.35622389306599817</c:v>
                </c:pt>
                <c:pt idx="7">
                  <c:v>0.4265553567879144</c:v>
                </c:pt>
                <c:pt idx="8">
                  <c:v>0.55671296296296235</c:v>
                </c:pt>
                <c:pt idx="9">
                  <c:v>0.56851851851851842</c:v>
                </c:pt>
              </c:numCache>
            </c:numRef>
          </c:yVal>
          <c:smooth val="0"/>
        </c:ser>
        <c:dLbls>
          <c:showLegendKey val="0"/>
          <c:showVal val="0"/>
          <c:showCatName val="0"/>
          <c:showSerName val="0"/>
          <c:showPercent val="0"/>
          <c:showBubbleSize val="0"/>
        </c:dLbls>
        <c:axId val="96663744"/>
        <c:axId val="96664320"/>
      </c:scatterChart>
      <c:valAx>
        <c:axId val="96663744"/>
        <c:scaling>
          <c:orientation val="minMax"/>
        </c:scaling>
        <c:delete val="0"/>
        <c:axPos val="b"/>
        <c:title>
          <c:tx>
            <c:rich>
              <a:bodyPr/>
              <a:lstStyle/>
              <a:p>
                <a:pPr>
                  <a:defRPr sz="1200"/>
                </a:pPr>
                <a:r>
                  <a:rPr lang="ja-JP" altLang="en-US" sz="1200" dirty="0" smtClean="0"/>
                  <a:t>凝集度の閾値</a:t>
                </a:r>
                <a:endParaRPr lang="ja-JP" altLang="en-US" sz="1200" dirty="0"/>
              </a:p>
            </c:rich>
          </c:tx>
          <c:layout/>
          <c:overlay val="0"/>
        </c:title>
        <c:numFmt formatCode="General" sourceLinked="1"/>
        <c:majorTickMark val="out"/>
        <c:minorTickMark val="none"/>
        <c:tickLblPos val="nextTo"/>
        <c:crossAx val="96664320"/>
        <c:crosses val="autoZero"/>
        <c:crossBetween val="midCat"/>
      </c:valAx>
      <c:valAx>
        <c:axId val="96664320"/>
        <c:scaling>
          <c:orientation val="minMax"/>
          <c:max val="1"/>
        </c:scaling>
        <c:delete val="0"/>
        <c:axPos val="l"/>
        <c:majorGridlines/>
        <c:title>
          <c:tx>
            <c:rich>
              <a:bodyPr rot="0" vert="horz"/>
              <a:lstStyle/>
              <a:p>
                <a:pPr>
                  <a:defRPr sz="1100"/>
                </a:pPr>
                <a:r>
                  <a:rPr lang="ja-JP" altLang="en-US" sz="1100" dirty="0" smtClean="0"/>
                  <a:t>再現率</a:t>
                </a:r>
                <a:endParaRPr lang="en-US" altLang="ja-JP" sz="1100" dirty="0" smtClean="0"/>
              </a:p>
              <a:p>
                <a:pPr>
                  <a:defRPr sz="1100"/>
                </a:pPr>
                <a:r>
                  <a:rPr lang="en-US" altLang="ja-JP" sz="1100" dirty="0" smtClean="0"/>
                  <a:t>or</a:t>
                </a:r>
              </a:p>
              <a:p>
                <a:pPr>
                  <a:defRPr sz="1100"/>
                </a:pPr>
                <a:r>
                  <a:rPr lang="ja-JP" altLang="en-US" sz="1100" b="1" i="0" u="none" strike="noStrike" baseline="0" dirty="0" smtClean="0">
                    <a:effectLst/>
                  </a:rPr>
                  <a:t>適合率</a:t>
                </a:r>
                <a:endParaRPr lang="ja-JP" altLang="en-US" sz="1100" dirty="0"/>
              </a:p>
            </c:rich>
          </c:tx>
          <c:layout/>
          <c:overlay val="0"/>
        </c:title>
        <c:numFmt formatCode="General" sourceLinked="1"/>
        <c:majorTickMark val="out"/>
        <c:minorTickMark val="none"/>
        <c:tickLblPos val="nextTo"/>
        <c:crossAx val="96663744"/>
        <c:crosses val="autoZero"/>
        <c:crossBetween val="midCat"/>
      </c:valAx>
    </c:plotArea>
    <c:legend>
      <c:legendPos val="r"/>
      <c:layout/>
      <c:overlay val="1"/>
    </c:legend>
    <c:plotVisOnly val="1"/>
    <c:dispBlanksAs val="gap"/>
    <c:showDLblsOverMax val="0"/>
  </c:chart>
  <c:spPr>
    <a:solidFill>
      <a:schemeClr val="bg1"/>
    </a:solidFill>
    <a:ln>
      <a:solidFill>
        <a:schemeClr val="tx1"/>
      </a:solid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en-US" dirty="0" err="1" smtClean="0"/>
              <a:t>FTightnessOfColumba</a:t>
            </a:r>
            <a:endParaRPr lang="en-US" altLang="en-US" dirty="0"/>
          </a:p>
        </c:rich>
      </c:tx>
      <c:layout/>
      <c:overlay val="0"/>
    </c:title>
    <c:autoTitleDeleted val="0"/>
    <c:plotArea>
      <c:layout/>
      <c:scatterChart>
        <c:scatterStyle val="lineMarker"/>
        <c:varyColors val="0"/>
        <c:ser>
          <c:idx val="0"/>
          <c:order val="0"/>
          <c:tx>
            <c:strRef>
              <c:f>Recall_columba!$B$1</c:f>
              <c:strCache>
                <c:ptCount val="1"/>
                <c:pt idx="0">
                  <c:v>再現率</c:v>
                </c:pt>
              </c:strCache>
            </c:strRef>
          </c:tx>
          <c:spPr>
            <a:ln>
              <a:solidFill>
                <a:srgbClr val="FF0000"/>
              </a:solidFill>
            </a:ln>
          </c:spPr>
          <c:marker>
            <c:spPr>
              <a:solidFill>
                <a:srgbClr val="FF0000"/>
              </a:solidFill>
              <a:ln>
                <a:solidFill>
                  <a:srgbClr val="FF0000"/>
                </a:solidFill>
              </a:ln>
            </c:spPr>
          </c:marker>
          <c:xVal>
            <c:numRef>
              <c:f>Recall_columba!$A$2:$A$11</c:f>
              <c:numCache>
                <c:formatCode>General</c:formatCode>
                <c:ptCount val="10"/>
                <c:pt idx="0">
                  <c:v>0</c:v>
                </c:pt>
                <c:pt idx="1">
                  <c:v>0.1</c:v>
                </c:pt>
                <c:pt idx="2">
                  <c:v>0.2</c:v>
                </c:pt>
                <c:pt idx="3">
                  <c:v>0.3000000000000001</c:v>
                </c:pt>
                <c:pt idx="4">
                  <c:v>0.4</c:v>
                </c:pt>
                <c:pt idx="5">
                  <c:v>0.5</c:v>
                </c:pt>
                <c:pt idx="6">
                  <c:v>0.6000000000000002</c:v>
                </c:pt>
                <c:pt idx="7">
                  <c:v>0.70000000000000018</c:v>
                </c:pt>
                <c:pt idx="8">
                  <c:v>0.8</c:v>
                </c:pt>
                <c:pt idx="9">
                  <c:v>0.9</c:v>
                </c:pt>
              </c:numCache>
            </c:numRef>
          </c:xVal>
          <c:yVal>
            <c:numRef>
              <c:f>Recall_columba!$B$2:$B$11</c:f>
              <c:numCache>
                <c:formatCode>General</c:formatCode>
                <c:ptCount val="10"/>
                <c:pt idx="0">
                  <c:v>1</c:v>
                </c:pt>
                <c:pt idx="1">
                  <c:v>1</c:v>
                </c:pt>
                <c:pt idx="2">
                  <c:v>1</c:v>
                </c:pt>
                <c:pt idx="3">
                  <c:v>0.66666666666666663</c:v>
                </c:pt>
                <c:pt idx="4">
                  <c:v>0.66666666666666663</c:v>
                </c:pt>
                <c:pt idx="5">
                  <c:v>0.66666666666666663</c:v>
                </c:pt>
                <c:pt idx="6">
                  <c:v>0.33333333333333331</c:v>
                </c:pt>
                <c:pt idx="7">
                  <c:v>0.33333333333333331</c:v>
                </c:pt>
                <c:pt idx="8">
                  <c:v>0</c:v>
                </c:pt>
                <c:pt idx="9">
                  <c:v>0</c:v>
                </c:pt>
              </c:numCache>
            </c:numRef>
          </c:yVal>
          <c:smooth val="0"/>
        </c:ser>
        <c:ser>
          <c:idx val="2"/>
          <c:order val="1"/>
          <c:tx>
            <c:strRef>
              <c:f>Precision_columba!$B$1</c:f>
              <c:strCache>
                <c:ptCount val="1"/>
                <c:pt idx="0">
                  <c:v>適合率</c:v>
                </c:pt>
              </c:strCache>
            </c:strRef>
          </c:tx>
          <c:spPr>
            <a:ln>
              <a:solidFill>
                <a:srgbClr val="0070C0"/>
              </a:solidFill>
            </a:ln>
          </c:spPr>
          <c:marker>
            <c:spPr>
              <a:solidFill>
                <a:srgbClr val="0070C0"/>
              </a:solidFill>
              <a:ln>
                <a:solidFill>
                  <a:srgbClr val="0070C0"/>
                </a:solidFill>
              </a:ln>
            </c:spPr>
          </c:marker>
          <c:xVal>
            <c:numRef>
              <c:f>Recall_columba!$A$2:$A$11</c:f>
              <c:numCache>
                <c:formatCode>General</c:formatCode>
                <c:ptCount val="10"/>
                <c:pt idx="0">
                  <c:v>0</c:v>
                </c:pt>
                <c:pt idx="1">
                  <c:v>0.1</c:v>
                </c:pt>
                <c:pt idx="2">
                  <c:v>0.2</c:v>
                </c:pt>
                <c:pt idx="3">
                  <c:v>0.3000000000000001</c:v>
                </c:pt>
                <c:pt idx="4">
                  <c:v>0.4</c:v>
                </c:pt>
                <c:pt idx="5">
                  <c:v>0.5</c:v>
                </c:pt>
                <c:pt idx="6">
                  <c:v>0.6000000000000002</c:v>
                </c:pt>
                <c:pt idx="7">
                  <c:v>0.70000000000000018</c:v>
                </c:pt>
                <c:pt idx="8">
                  <c:v>0.8</c:v>
                </c:pt>
                <c:pt idx="9">
                  <c:v>0.9</c:v>
                </c:pt>
              </c:numCache>
            </c:numRef>
          </c:xVal>
          <c:yVal>
            <c:numRef>
              <c:f>Precision_columba!$B$2:$B$11</c:f>
              <c:numCache>
                <c:formatCode>General</c:formatCode>
                <c:ptCount val="10"/>
                <c:pt idx="0">
                  <c:v>0.26265933298411009</c:v>
                </c:pt>
                <c:pt idx="1">
                  <c:v>0.31147870884649442</c:v>
                </c:pt>
                <c:pt idx="2">
                  <c:v>0.25986997635933801</c:v>
                </c:pt>
                <c:pt idx="3">
                  <c:v>0.16473341473341468</c:v>
                </c:pt>
                <c:pt idx="4">
                  <c:v>0.17450980392156859</c:v>
                </c:pt>
                <c:pt idx="5">
                  <c:v>0.17460317460317462</c:v>
                </c:pt>
                <c:pt idx="6">
                  <c:v>2.2727272727272717E-2</c:v>
                </c:pt>
                <c:pt idx="7">
                  <c:v>3.3333333333333298E-2</c:v>
                </c:pt>
                <c:pt idx="8">
                  <c:v>0</c:v>
                </c:pt>
                <c:pt idx="9">
                  <c:v>0</c:v>
                </c:pt>
              </c:numCache>
            </c:numRef>
          </c:yVal>
          <c:smooth val="0"/>
        </c:ser>
        <c:dLbls>
          <c:showLegendKey val="0"/>
          <c:showVal val="0"/>
          <c:showCatName val="0"/>
          <c:showSerName val="0"/>
          <c:showPercent val="0"/>
          <c:showBubbleSize val="0"/>
        </c:dLbls>
        <c:axId val="131994112"/>
        <c:axId val="131994688"/>
      </c:scatterChart>
      <c:valAx>
        <c:axId val="131994112"/>
        <c:scaling>
          <c:orientation val="minMax"/>
        </c:scaling>
        <c:delete val="0"/>
        <c:axPos val="b"/>
        <c:title>
          <c:tx>
            <c:rich>
              <a:bodyPr/>
              <a:lstStyle/>
              <a:p>
                <a:pPr>
                  <a:defRPr sz="1200"/>
                </a:pPr>
                <a:r>
                  <a:rPr lang="ja-JP" altLang="en-US" sz="1200" dirty="0" smtClean="0"/>
                  <a:t>凝集度の閾値</a:t>
                </a:r>
                <a:endParaRPr lang="ja-JP" altLang="en-US" sz="1200" dirty="0"/>
              </a:p>
            </c:rich>
          </c:tx>
          <c:layout/>
          <c:overlay val="0"/>
        </c:title>
        <c:numFmt formatCode="General" sourceLinked="1"/>
        <c:majorTickMark val="out"/>
        <c:minorTickMark val="none"/>
        <c:tickLblPos val="nextTo"/>
        <c:crossAx val="131994688"/>
        <c:crosses val="autoZero"/>
        <c:crossBetween val="midCat"/>
      </c:valAx>
      <c:valAx>
        <c:axId val="131994688"/>
        <c:scaling>
          <c:orientation val="minMax"/>
          <c:max val="1"/>
        </c:scaling>
        <c:delete val="0"/>
        <c:axPos val="l"/>
        <c:majorGridlines/>
        <c:title>
          <c:tx>
            <c:rich>
              <a:bodyPr rot="0" vert="horz"/>
              <a:lstStyle/>
              <a:p>
                <a:pPr>
                  <a:defRPr sz="1100"/>
                </a:pPr>
                <a:r>
                  <a:rPr lang="ja-JP" altLang="en-US" sz="1100" dirty="0" smtClean="0"/>
                  <a:t>適合率</a:t>
                </a:r>
                <a:endParaRPr lang="en-US" altLang="ja-JP" sz="1100" dirty="0" smtClean="0"/>
              </a:p>
              <a:p>
                <a:pPr>
                  <a:defRPr sz="1100"/>
                </a:pPr>
                <a:r>
                  <a:rPr lang="en-US" altLang="ja-JP" sz="1100" dirty="0" smtClean="0"/>
                  <a:t>or</a:t>
                </a:r>
              </a:p>
              <a:p>
                <a:pPr>
                  <a:defRPr sz="1100"/>
                </a:pPr>
                <a:r>
                  <a:rPr lang="ja-JP" altLang="en-US" sz="1100" dirty="0" smtClean="0"/>
                  <a:t>再現率</a:t>
                </a:r>
                <a:endParaRPr lang="ja-JP" altLang="en-US" sz="1100" dirty="0"/>
              </a:p>
            </c:rich>
          </c:tx>
          <c:layout/>
          <c:overlay val="0"/>
        </c:title>
        <c:numFmt formatCode="General" sourceLinked="1"/>
        <c:majorTickMark val="out"/>
        <c:minorTickMark val="none"/>
        <c:tickLblPos val="nextTo"/>
        <c:crossAx val="131994112"/>
        <c:crosses val="autoZero"/>
        <c:crossBetween val="midCat"/>
      </c:valAx>
    </c:plotArea>
    <c:legend>
      <c:legendPos val="r"/>
      <c:layout/>
      <c:overlay val="1"/>
    </c:legend>
    <c:plotVisOnly val="1"/>
    <c:dispBlanksAs val="gap"/>
    <c:showDLblsOverMax val="0"/>
  </c:chart>
  <c:spPr>
    <a:solidFill>
      <a:schemeClr val="bg1"/>
    </a:solidFill>
    <a:ln>
      <a:solidFill>
        <a:schemeClr val="tx1"/>
      </a:solid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40507436570429"/>
          <c:y val="5.1400554097404488E-2"/>
          <c:w val="0.85003937007874064"/>
          <c:h val="0.66890842587009824"/>
        </c:manualLayout>
      </c:layout>
      <c:barChart>
        <c:barDir val="col"/>
        <c:grouping val="clustered"/>
        <c:varyColors val="0"/>
        <c:ser>
          <c:idx val="0"/>
          <c:order val="0"/>
          <c:spPr>
            <a:solidFill>
              <a:srgbClr val="FF0000"/>
            </a:solidFill>
          </c:spPr>
          <c:invertIfNegative val="0"/>
          <c:dPt>
            <c:idx val="4"/>
            <c:invertIfNegative val="0"/>
            <c:bubble3D val="0"/>
            <c:spPr>
              <a:solidFill>
                <a:srgbClr val="0070C0"/>
              </a:solidFill>
            </c:spPr>
          </c:dPt>
          <c:dPt>
            <c:idx val="5"/>
            <c:invertIfNegative val="0"/>
            <c:bubble3D val="0"/>
            <c:spPr>
              <a:solidFill>
                <a:srgbClr val="0070C0"/>
              </a:solidFill>
            </c:spPr>
          </c:dPt>
          <c:dPt>
            <c:idx val="6"/>
            <c:invertIfNegative val="0"/>
            <c:bubble3D val="0"/>
            <c:spPr>
              <a:solidFill>
                <a:srgbClr val="0070C0"/>
              </a:solidFill>
            </c:spPr>
          </c:dPt>
          <c:dPt>
            <c:idx val="7"/>
            <c:invertIfNegative val="0"/>
            <c:bubble3D val="0"/>
            <c:spPr>
              <a:solidFill>
                <a:srgbClr val="0070C0"/>
              </a:solidFill>
            </c:spPr>
          </c:dPt>
          <c:cat>
            <c:strRef>
              <c:f>Sheet2!$C$1:$J$1</c:f>
              <c:strCache>
                <c:ptCount val="8"/>
                <c:pt idx="0">
                  <c:v>query</c:v>
                </c:pt>
                <c:pt idx="1">
                  <c:v>createHashmap</c:v>
                </c:pt>
                <c:pt idx="2">
                  <c:v>read</c:v>
                </c:pt>
                <c:pt idx="3">
                  <c:v>AverageOfColumba</c:v>
                </c:pt>
                <c:pt idx="4">
                  <c:v>template</c:v>
                </c:pt>
                <c:pt idx="5">
                  <c:v>report</c:v>
                </c:pt>
                <c:pt idx="6">
                  <c:v>match</c:v>
                </c:pt>
                <c:pt idx="7">
                  <c:v>AverageOfRWB</c:v>
                </c:pt>
              </c:strCache>
            </c:strRef>
          </c:cat>
          <c:val>
            <c:numRef>
              <c:f>Sheet2!$C$2:$J$2</c:f>
              <c:numCache>
                <c:formatCode>General</c:formatCode>
                <c:ptCount val="8"/>
                <c:pt idx="0">
                  <c:v>80</c:v>
                </c:pt>
                <c:pt idx="1">
                  <c:v>12</c:v>
                </c:pt>
                <c:pt idx="2">
                  <c:v>99</c:v>
                </c:pt>
                <c:pt idx="3">
                  <c:v>63.666666666666593</c:v>
                </c:pt>
                <c:pt idx="4">
                  <c:v>30</c:v>
                </c:pt>
                <c:pt idx="5">
                  <c:v>25</c:v>
                </c:pt>
                <c:pt idx="6" formatCode="0_);[Red]\(0\)">
                  <c:v>22</c:v>
                </c:pt>
                <c:pt idx="7">
                  <c:v>25.666666666666668</c:v>
                </c:pt>
              </c:numCache>
            </c:numRef>
          </c:val>
        </c:ser>
        <c:dLbls>
          <c:showLegendKey val="0"/>
          <c:showVal val="0"/>
          <c:showCatName val="0"/>
          <c:showSerName val="0"/>
          <c:showPercent val="0"/>
          <c:showBubbleSize val="0"/>
        </c:dLbls>
        <c:gapWidth val="150"/>
        <c:axId val="139380224"/>
        <c:axId val="131996416"/>
      </c:barChart>
      <c:catAx>
        <c:axId val="139380224"/>
        <c:scaling>
          <c:orientation val="minMax"/>
        </c:scaling>
        <c:delete val="0"/>
        <c:axPos val="b"/>
        <c:title>
          <c:tx>
            <c:rich>
              <a:bodyPr/>
              <a:lstStyle/>
              <a:p>
                <a:pPr>
                  <a:defRPr/>
                </a:pPr>
                <a:r>
                  <a:rPr lang="ja-JP" altLang="en-US"/>
                  <a:t>メソッド名</a:t>
                </a:r>
              </a:p>
            </c:rich>
          </c:tx>
          <c:layout/>
          <c:overlay val="0"/>
        </c:title>
        <c:majorTickMark val="out"/>
        <c:minorTickMark val="none"/>
        <c:tickLblPos val="nextTo"/>
        <c:crossAx val="131996416"/>
        <c:crosses val="autoZero"/>
        <c:auto val="1"/>
        <c:lblAlgn val="ctr"/>
        <c:lblOffset val="100"/>
        <c:noMultiLvlLbl val="0"/>
      </c:catAx>
      <c:valAx>
        <c:axId val="131996416"/>
        <c:scaling>
          <c:orientation val="minMax"/>
          <c:max val="100"/>
        </c:scaling>
        <c:delete val="0"/>
        <c:axPos val="l"/>
        <c:majorGridlines/>
        <c:title>
          <c:tx>
            <c:rich>
              <a:bodyPr rot="0" vert="horz"/>
              <a:lstStyle/>
              <a:p>
                <a:pPr>
                  <a:defRPr/>
                </a:pPr>
                <a:r>
                  <a:rPr lang="ja-JP" altLang="en-US"/>
                  <a:t>行数</a:t>
                </a:r>
                <a:endParaRPr lang="en-US" altLang="ja-JP"/>
              </a:p>
            </c:rich>
          </c:tx>
          <c:layout/>
          <c:overlay val="0"/>
        </c:title>
        <c:numFmt formatCode="General" sourceLinked="1"/>
        <c:majorTickMark val="out"/>
        <c:minorTickMark val="none"/>
        <c:tickLblPos val="nextTo"/>
        <c:crossAx val="139380224"/>
        <c:crosses val="autoZero"/>
        <c:crossBetween val="between"/>
      </c:valAx>
    </c:plotArea>
    <c:plotVisOnly val="1"/>
    <c:dispBlanksAs val="gap"/>
    <c:showDLblsOverMax val="0"/>
  </c:chart>
  <c:spPr>
    <a:solidFill>
      <a:schemeClr val="bg1"/>
    </a:solidFill>
    <a:ln>
      <a:solidFill>
        <a:schemeClr val="tx1"/>
      </a:solid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ltLang="en-US" dirty="0" err="1" smtClean="0"/>
              <a:t>FCoverageOfColumba</a:t>
            </a:r>
            <a:endParaRPr lang="en-US" altLang="en-US" dirty="0"/>
          </a:p>
        </c:rich>
      </c:tx>
      <c:layout/>
      <c:overlay val="0"/>
    </c:title>
    <c:autoTitleDeleted val="0"/>
    <c:plotArea>
      <c:layout/>
      <c:scatterChart>
        <c:scatterStyle val="lineMarker"/>
        <c:varyColors val="0"/>
        <c:ser>
          <c:idx val="0"/>
          <c:order val="0"/>
          <c:tx>
            <c:strRef>
              <c:f>Recall_columba!$B$17</c:f>
              <c:strCache>
                <c:ptCount val="1"/>
                <c:pt idx="0">
                  <c:v>再現率</c:v>
                </c:pt>
              </c:strCache>
            </c:strRef>
          </c:tx>
          <c:spPr>
            <a:ln>
              <a:solidFill>
                <a:srgbClr val="FF0000"/>
              </a:solidFill>
            </a:ln>
          </c:spPr>
          <c:marker>
            <c:spPr>
              <a:solidFill>
                <a:srgbClr val="FF0000"/>
              </a:solidFill>
              <a:ln>
                <a:solidFill>
                  <a:srgbClr val="FF0000"/>
                </a:solidFill>
              </a:ln>
            </c:spPr>
          </c:marker>
          <c:xVal>
            <c:numRef>
              <c:f>Recall_columba!$A$18:$A$27</c:f>
              <c:numCache>
                <c:formatCode>General</c:formatCode>
                <c:ptCount val="10"/>
                <c:pt idx="0">
                  <c:v>0</c:v>
                </c:pt>
                <c:pt idx="1">
                  <c:v>0.1</c:v>
                </c:pt>
                <c:pt idx="2">
                  <c:v>0.2</c:v>
                </c:pt>
                <c:pt idx="3">
                  <c:v>0.3000000000000001</c:v>
                </c:pt>
                <c:pt idx="4">
                  <c:v>0.4</c:v>
                </c:pt>
                <c:pt idx="5">
                  <c:v>0.5</c:v>
                </c:pt>
                <c:pt idx="6">
                  <c:v>0.6000000000000002</c:v>
                </c:pt>
                <c:pt idx="7">
                  <c:v>0.70000000000000018</c:v>
                </c:pt>
                <c:pt idx="8">
                  <c:v>0.8</c:v>
                </c:pt>
                <c:pt idx="9">
                  <c:v>0.9</c:v>
                </c:pt>
              </c:numCache>
            </c:numRef>
          </c:xVal>
          <c:yVal>
            <c:numRef>
              <c:f>Recall_columba!$B$18:$B$27</c:f>
              <c:numCache>
                <c:formatCode>General</c:formatCode>
                <c:ptCount val="10"/>
                <c:pt idx="0">
                  <c:v>1</c:v>
                </c:pt>
                <c:pt idx="1">
                  <c:v>1</c:v>
                </c:pt>
                <c:pt idx="2">
                  <c:v>1</c:v>
                </c:pt>
                <c:pt idx="3">
                  <c:v>0.66666666666666663</c:v>
                </c:pt>
                <c:pt idx="4">
                  <c:v>0.66666666666666663</c:v>
                </c:pt>
                <c:pt idx="5">
                  <c:v>0.66666666666666663</c:v>
                </c:pt>
                <c:pt idx="6">
                  <c:v>0.33333333333333331</c:v>
                </c:pt>
                <c:pt idx="7">
                  <c:v>0.33333333333333331</c:v>
                </c:pt>
                <c:pt idx="8">
                  <c:v>0.33333333333333331</c:v>
                </c:pt>
                <c:pt idx="9">
                  <c:v>0</c:v>
                </c:pt>
              </c:numCache>
            </c:numRef>
          </c:yVal>
          <c:smooth val="0"/>
        </c:ser>
        <c:ser>
          <c:idx val="2"/>
          <c:order val="1"/>
          <c:tx>
            <c:strRef>
              <c:f>Precision_columba!$B$17</c:f>
              <c:strCache>
                <c:ptCount val="1"/>
                <c:pt idx="0">
                  <c:v>適合率</c:v>
                </c:pt>
              </c:strCache>
            </c:strRef>
          </c:tx>
          <c:spPr>
            <a:ln>
              <a:solidFill>
                <a:srgbClr val="0070C0"/>
              </a:solidFill>
            </a:ln>
          </c:spPr>
          <c:marker>
            <c:spPr>
              <a:solidFill>
                <a:srgbClr val="0070C0"/>
              </a:solidFill>
              <a:ln>
                <a:solidFill>
                  <a:srgbClr val="0070C0"/>
                </a:solidFill>
              </a:ln>
            </c:spPr>
          </c:marker>
          <c:xVal>
            <c:numRef>
              <c:f>Recall_columba!$A$18:$A$27</c:f>
              <c:numCache>
                <c:formatCode>General</c:formatCode>
                <c:ptCount val="10"/>
                <c:pt idx="0">
                  <c:v>0</c:v>
                </c:pt>
                <c:pt idx="1">
                  <c:v>0.1</c:v>
                </c:pt>
                <c:pt idx="2">
                  <c:v>0.2</c:v>
                </c:pt>
                <c:pt idx="3">
                  <c:v>0.3000000000000001</c:v>
                </c:pt>
                <c:pt idx="4">
                  <c:v>0.4</c:v>
                </c:pt>
                <c:pt idx="5">
                  <c:v>0.5</c:v>
                </c:pt>
                <c:pt idx="6">
                  <c:v>0.6000000000000002</c:v>
                </c:pt>
                <c:pt idx="7">
                  <c:v>0.70000000000000018</c:v>
                </c:pt>
                <c:pt idx="8">
                  <c:v>0.8</c:v>
                </c:pt>
                <c:pt idx="9">
                  <c:v>0.9</c:v>
                </c:pt>
              </c:numCache>
            </c:numRef>
          </c:xVal>
          <c:yVal>
            <c:numRef>
              <c:f>Precision_columba!$B$18:$B$27</c:f>
              <c:numCache>
                <c:formatCode>General</c:formatCode>
                <c:ptCount val="10"/>
                <c:pt idx="0">
                  <c:v>0.26265933298411009</c:v>
                </c:pt>
                <c:pt idx="1">
                  <c:v>0.24392274392274368</c:v>
                </c:pt>
                <c:pt idx="2">
                  <c:v>0.19135069135069097</c:v>
                </c:pt>
                <c:pt idx="3">
                  <c:v>9.2204670329670321E-2</c:v>
                </c:pt>
                <c:pt idx="4">
                  <c:v>0.10683982683982676</c:v>
                </c:pt>
                <c:pt idx="5">
                  <c:v>0.13939490785128344</c:v>
                </c:pt>
                <c:pt idx="6">
                  <c:v>6.872852233676968E-3</c:v>
                </c:pt>
                <c:pt idx="7">
                  <c:v>8.6580086580086389E-3</c:v>
                </c:pt>
                <c:pt idx="8">
                  <c:v>9.259259259259257E-3</c:v>
                </c:pt>
                <c:pt idx="9">
                  <c:v>0</c:v>
                </c:pt>
              </c:numCache>
            </c:numRef>
          </c:yVal>
          <c:smooth val="0"/>
        </c:ser>
        <c:dLbls>
          <c:showLegendKey val="0"/>
          <c:showVal val="0"/>
          <c:showCatName val="0"/>
          <c:showSerName val="0"/>
          <c:showPercent val="0"/>
          <c:showBubbleSize val="0"/>
        </c:dLbls>
        <c:axId val="111666880"/>
        <c:axId val="111667456"/>
      </c:scatterChart>
      <c:valAx>
        <c:axId val="111666880"/>
        <c:scaling>
          <c:orientation val="minMax"/>
        </c:scaling>
        <c:delete val="0"/>
        <c:axPos val="b"/>
        <c:title>
          <c:tx>
            <c:rich>
              <a:bodyPr/>
              <a:lstStyle/>
              <a:p>
                <a:pPr>
                  <a:defRPr sz="1200"/>
                </a:pPr>
                <a:r>
                  <a:rPr lang="ja-JP" altLang="en-US" sz="1200"/>
                  <a:t>凝集度をフィルタリングする閾値</a:t>
                </a:r>
              </a:p>
            </c:rich>
          </c:tx>
          <c:layout/>
          <c:overlay val="0"/>
        </c:title>
        <c:numFmt formatCode="General" sourceLinked="1"/>
        <c:majorTickMark val="out"/>
        <c:minorTickMark val="none"/>
        <c:tickLblPos val="nextTo"/>
        <c:crossAx val="111667456"/>
        <c:crosses val="autoZero"/>
        <c:crossBetween val="midCat"/>
      </c:valAx>
      <c:valAx>
        <c:axId val="111667456"/>
        <c:scaling>
          <c:orientation val="minMax"/>
          <c:max val="1"/>
        </c:scaling>
        <c:delete val="0"/>
        <c:axPos val="l"/>
        <c:majorGridlines/>
        <c:title>
          <c:tx>
            <c:rich>
              <a:bodyPr rot="0" vert="horz"/>
              <a:lstStyle/>
              <a:p>
                <a:pPr>
                  <a:defRPr sz="1100"/>
                </a:pPr>
                <a:r>
                  <a:rPr lang="ja-JP" altLang="en-US" sz="1100" dirty="0" smtClean="0"/>
                  <a:t>再現率</a:t>
                </a:r>
                <a:endParaRPr lang="en-US" altLang="ja-JP" sz="1100" dirty="0" smtClean="0"/>
              </a:p>
              <a:p>
                <a:pPr>
                  <a:defRPr sz="1100"/>
                </a:pPr>
                <a:r>
                  <a:rPr lang="en-US" altLang="ja-JP" sz="1100" dirty="0" smtClean="0"/>
                  <a:t>or</a:t>
                </a:r>
              </a:p>
              <a:p>
                <a:pPr>
                  <a:defRPr sz="1100"/>
                </a:pPr>
                <a:r>
                  <a:rPr lang="ja-JP" altLang="en-US" sz="1100" dirty="0" smtClean="0"/>
                  <a:t>適合率</a:t>
                </a:r>
                <a:endParaRPr lang="ja-JP" altLang="en-US" sz="1100" dirty="0"/>
              </a:p>
            </c:rich>
          </c:tx>
          <c:layout/>
          <c:overlay val="0"/>
        </c:title>
        <c:numFmt formatCode="General" sourceLinked="1"/>
        <c:majorTickMark val="out"/>
        <c:minorTickMark val="none"/>
        <c:tickLblPos val="nextTo"/>
        <c:crossAx val="111666880"/>
        <c:crosses val="autoZero"/>
        <c:crossBetween val="midCat"/>
      </c:valAx>
    </c:plotArea>
    <c:legend>
      <c:legendPos val="r"/>
      <c:layout/>
      <c:overlay val="1"/>
    </c:legend>
    <c:plotVisOnly val="1"/>
    <c:dispBlanksAs val="gap"/>
    <c:showDLblsOverMax val="0"/>
  </c:chart>
  <c:spPr>
    <a:solidFill>
      <a:schemeClr val="bg1"/>
    </a:solidFill>
    <a:ln>
      <a:solidFill>
        <a:schemeClr val="tx1"/>
      </a:solidFill>
    </a:ln>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861474EC-CA1F-4709-B2CF-5DB78A4F06ED}" type="datetimeFigureOut">
              <a:rPr kumimoji="1" lang="ja-JP" altLang="en-US" smtClean="0"/>
              <a:pPr/>
              <a:t>2013/2/19</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134E8C56-DE23-4C4F-9B99-256357C5789A}" type="slidenum">
              <a:rPr kumimoji="1" lang="ja-JP" altLang="en-US" smtClean="0"/>
              <a:pPr/>
              <a:t>‹#›</a:t>
            </a:fld>
            <a:endParaRPr kumimoji="1" lang="ja-JP" altLang="en-US"/>
          </a:p>
        </p:txBody>
      </p:sp>
    </p:spTree>
    <p:extLst>
      <p:ext uri="{BB962C8B-B14F-4D97-AF65-F5344CB8AC3E}">
        <p14:creationId xmlns:p14="http://schemas.microsoft.com/office/powerpoint/2010/main" val="27527490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lvl1pPr>
          </a:lstStyle>
          <a:p>
            <a:fld id="{0F5F8E98-5190-43BE-B9C1-BD3318B18C38}" type="datetimeFigureOut">
              <a:rPr kumimoji="1" lang="ja-JP" altLang="en-US" smtClean="0"/>
              <a:pPr/>
              <a:t>2013/2/19</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1038" y="4721225"/>
            <a:ext cx="5443537" cy="447198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450" y="9440863"/>
            <a:ext cx="2949575" cy="496887"/>
          </a:xfrm>
          <a:prstGeom prst="rect">
            <a:avLst/>
          </a:prstGeom>
        </p:spPr>
        <p:txBody>
          <a:bodyPr vert="horz" lIns="91440" tIns="45720" rIns="91440" bIns="45720" rtlCol="0" anchor="b"/>
          <a:lstStyle>
            <a:lvl1pPr algn="r">
              <a:defRPr sz="1200"/>
            </a:lvl1pPr>
          </a:lstStyle>
          <a:p>
            <a:fld id="{9084BC3D-691E-49CA-B77A-212DC92A8540}" type="slidenum">
              <a:rPr kumimoji="1" lang="ja-JP" altLang="en-US" smtClean="0"/>
              <a:pPr/>
              <a:t>‹#›</a:t>
            </a:fld>
            <a:endParaRPr kumimoji="1" lang="ja-JP" altLang="en-US"/>
          </a:p>
        </p:txBody>
      </p:sp>
    </p:spTree>
    <p:extLst>
      <p:ext uri="{BB962C8B-B14F-4D97-AF65-F5344CB8AC3E}">
        <p14:creationId xmlns:p14="http://schemas.microsoft.com/office/powerpoint/2010/main" val="24493137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今からメソッド抽出リファクタリング支援手法の有効性評価について井上研の山口が発表します．</a:t>
            </a:r>
            <a:endParaRPr kumimoji="1" lang="en-US" altLang="ja-JP" dirty="0" smtClean="0"/>
          </a:p>
          <a:p>
            <a:r>
              <a:rPr kumimoji="1" lang="ja-JP" altLang="en-US" dirty="0" smtClean="0"/>
              <a:t>よろしくお願いします．</a:t>
            </a:r>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a:t>
            </a:fld>
            <a:endParaRPr kumimoji="1" lang="ja-JP" altLang="en-US"/>
          </a:p>
        </p:txBody>
      </p:sp>
    </p:spTree>
    <p:extLst>
      <p:ext uri="{BB962C8B-B14F-4D97-AF65-F5344CB8AC3E}">
        <p14:creationId xmlns:p14="http://schemas.microsoft.com/office/powerpoint/2010/main" val="1883718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それでは手順１のコード片間の一致率の計測から説明していきます．</a:t>
            </a:r>
            <a:endParaRPr kumimoji="1" lang="en-US" altLang="ja-JP" dirty="0" smtClean="0"/>
          </a:p>
          <a:p>
            <a:r>
              <a:rPr kumimoji="1" lang="ja-JP" altLang="en-US" dirty="0" smtClean="0"/>
              <a:t>まず，リファクタリング事例から得られるコード片と，推薦されたコード片があります．</a:t>
            </a:r>
            <a:endParaRPr kumimoji="1" lang="en-US" altLang="ja-JP" dirty="0" smtClean="0"/>
          </a:p>
          <a:p>
            <a:r>
              <a:rPr kumimoji="1" lang="ja-JP" altLang="en-US" dirty="0" smtClean="0"/>
              <a:t>この二つのコード片から和集合と積集合を求めます．</a:t>
            </a:r>
            <a:endParaRPr kumimoji="1" lang="en-US" altLang="ja-JP" dirty="0" smtClean="0"/>
          </a:p>
          <a:p>
            <a:r>
              <a:rPr kumimoji="1" lang="ja-JP" altLang="en-US" dirty="0" smtClean="0"/>
              <a:t>コード片間の一致率は和集合に対する積集合の割合なので，この例では一致率は</a:t>
            </a:r>
            <a:r>
              <a:rPr kumimoji="1" lang="en-US" altLang="ja-JP" dirty="0" smtClean="0"/>
              <a:t>2/3</a:t>
            </a:r>
            <a:r>
              <a:rPr kumimoji="1" lang="ja-JP" altLang="en-US" dirty="0" smtClean="0"/>
              <a:t>になります．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10</a:t>
            </a:fld>
            <a:endParaRPr kumimoji="1" lang="ja-JP" altLang="en-US"/>
          </a:p>
        </p:txBody>
      </p:sp>
    </p:spTree>
    <p:extLst>
      <p:ext uri="{BB962C8B-B14F-4D97-AF65-F5344CB8AC3E}">
        <p14:creationId xmlns:p14="http://schemas.microsoft.com/office/powerpoint/2010/main" val="1239249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次に手順２適合率，再現率の計測について説明します．</a:t>
            </a:r>
            <a:endParaRPr kumimoji="1" lang="en-US" altLang="ja-JP" dirty="0" smtClean="0"/>
          </a:p>
          <a:p>
            <a:r>
              <a:rPr kumimoji="1" lang="ja-JP" altLang="en-US" dirty="0" smtClean="0"/>
              <a:t>まず，初めは適合率についてです．</a:t>
            </a:r>
            <a:endParaRPr kumimoji="1" lang="en-US" altLang="ja-JP" dirty="0" smtClean="0"/>
          </a:p>
          <a:p>
            <a:r>
              <a:rPr kumimoji="1" lang="ja-JP" altLang="en-US" dirty="0" smtClean="0"/>
              <a:t>適合率は推薦されたコード片において，一致率が閾値</a:t>
            </a:r>
            <a:r>
              <a:rPr kumimoji="1" lang="en-US" altLang="ja-JP" dirty="0" smtClean="0"/>
              <a:t>0.7</a:t>
            </a:r>
            <a:r>
              <a:rPr kumimoji="1" lang="ja-JP" altLang="en-US" dirty="0" smtClean="0"/>
              <a:t>をこえているコード片の数で表されます．</a:t>
            </a:r>
            <a:endParaRPr kumimoji="1" lang="en-US" altLang="ja-JP" dirty="0" smtClean="0"/>
          </a:p>
          <a:p>
            <a:r>
              <a:rPr kumimoji="1" lang="ja-JP" altLang="en-US" dirty="0" smtClean="0"/>
              <a:t>一致率はコード片同士の類似性を測る指標で，一般的に</a:t>
            </a:r>
            <a:r>
              <a:rPr kumimoji="1" lang="en-US" altLang="ja-JP" dirty="0" smtClean="0"/>
              <a:t>0.7</a:t>
            </a:r>
            <a:r>
              <a:rPr kumimoji="1" lang="ja-JP" altLang="en-US" dirty="0" smtClean="0"/>
              <a:t>以上であれば類似性をもつと言えます．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11</a:t>
            </a:fld>
            <a:endParaRPr kumimoji="1" lang="ja-JP" altLang="en-US"/>
          </a:p>
        </p:txBody>
      </p:sp>
    </p:spTree>
    <p:extLst>
      <p:ext uri="{BB962C8B-B14F-4D97-AF65-F5344CB8AC3E}">
        <p14:creationId xmlns:p14="http://schemas.microsoft.com/office/powerpoint/2010/main" val="48419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次に再現率の計測についてです．</a:t>
            </a:r>
            <a:endParaRPr kumimoji="1" lang="en-US" altLang="ja-JP" dirty="0" smtClean="0"/>
          </a:p>
          <a:p>
            <a:r>
              <a:rPr kumimoji="1" lang="ja-JP" altLang="en-US" dirty="0" smtClean="0"/>
              <a:t>再現率はリファクタリング事例において，推薦されたコード片の一致率が閾値</a:t>
            </a:r>
            <a:r>
              <a:rPr kumimoji="1" lang="en-US" altLang="ja-JP" dirty="0" smtClean="0"/>
              <a:t>0.7</a:t>
            </a:r>
            <a:r>
              <a:rPr kumimoji="1" lang="ja-JP" altLang="en-US" dirty="0" smtClean="0"/>
              <a:t>を超えているかを調べます．</a:t>
            </a:r>
            <a:endParaRPr kumimoji="1" lang="en-US" altLang="ja-JP" dirty="0" smtClean="0"/>
          </a:p>
          <a:p>
            <a:r>
              <a:rPr kumimoji="1" lang="ja-JP" altLang="en-US" dirty="0" smtClean="0"/>
              <a:t>これをすべてのリファクタリング事例で行い，得られた結果が再現率となります．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12</a:t>
            </a:fld>
            <a:endParaRPr kumimoji="1" lang="ja-JP" altLang="en-US"/>
          </a:p>
        </p:txBody>
      </p:sp>
    </p:spTree>
    <p:extLst>
      <p:ext uri="{BB962C8B-B14F-4D97-AF65-F5344CB8AC3E}">
        <p14:creationId xmlns:p14="http://schemas.microsoft.com/office/powerpoint/2010/main" val="48419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以上のような手順を実際のリファクタリング事例に適用して実験を行いました．</a:t>
            </a:r>
            <a:endParaRPr kumimoji="1" lang="en-US" altLang="ja-JP" dirty="0" smtClean="0"/>
          </a:p>
          <a:p>
            <a:r>
              <a:rPr kumimoji="1" lang="ja-JP" altLang="en-US" dirty="0" smtClean="0"/>
              <a:t>また実験を行うときには凝集度メトリクスに対して閾値を設け，その閾値を上昇させた時の適合率及び再現率の変化を調査しました．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13</a:t>
            </a:fld>
            <a:endParaRPr kumimoji="1" lang="ja-JP" altLang="en-US"/>
          </a:p>
        </p:txBody>
      </p:sp>
    </p:spTree>
    <p:extLst>
      <p:ext uri="{BB962C8B-B14F-4D97-AF65-F5344CB8AC3E}">
        <p14:creationId xmlns:p14="http://schemas.microsoft.com/office/powerpoint/2010/main" val="8977009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次に実験対象についてです．</a:t>
            </a:r>
            <a:endParaRPr kumimoji="1" lang="en-US" altLang="ja-JP" dirty="0" smtClean="0"/>
          </a:p>
          <a:p>
            <a:r>
              <a:rPr kumimoji="1" lang="ja-JP" altLang="en-US" dirty="0" smtClean="0"/>
              <a:t>実験対象には次のような事例を用いました．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14</a:t>
            </a:fld>
            <a:endParaRPr kumimoji="1" lang="ja-JP" altLang="en-US"/>
          </a:p>
        </p:txBody>
      </p:sp>
    </p:spTree>
    <p:extLst>
      <p:ext uri="{BB962C8B-B14F-4D97-AF65-F5344CB8AC3E}">
        <p14:creationId xmlns:p14="http://schemas.microsoft.com/office/powerpoint/2010/main" val="16750454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グラフの読み方を説明する</a:t>
            </a:r>
            <a:endParaRPr kumimoji="1" lang="en-US" altLang="ja-JP" dirty="0" smtClean="0"/>
          </a:p>
          <a:p>
            <a:r>
              <a:rPr kumimoji="1" lang="ja-JP" altLang="en-US" dirty="0" smtClean="0"/>
              <a:t>次に結果です．</a:t>
            </a:r>
            <a:endParaRPr kumimoji="1" lang="en-US" altLang="ja-JP" dirty="0" smtClean="0"/>
          </a:p>
          <a:p>
            <a:r>
              <a:rPr kumimoji="1" lang="ja-JP" altLang="en-US" dirty="0" smtClean="0"/>
              <a:t>このグラフは</a:t>
            </a:r>
            <a:r>
              <a:rPr kumimoji="1" lang="en-US" altLang="ja-JP" dirty="0" err="1" smtClean="0"/>
              <a:t>FOverlap</a:t>
            </a:r>
            <a:r>
              <a:rPr kumimoji="1" lang="ja-JP" altLang="en-US" dirty="0" smtClean="0"/>
              <a:t>メトリクスの適合率，再現率です．</a:t>
            </a:r>
            <a:endParaRPr kumimoji="1" lang="en-US" altLang="ja-JP" dirty="0" smtClean="0"/>
          </a:p>
          <a:p>
            <a:r>
              <a:rPr kumimoji="1" lang="ja-JP" altLang="en-US" dirty="0" smtClean="0"/>
              <a:t>青いグラフは，凝集度をフィルタリングする閾値を変化させた時の</a:t>
            </a:r>
            <a:r>
              <a:rPr kumimoji="1" lang="en-US" altLang="ja-JP" dirty="0" smtClean="0"/>
              <a:t>Precision</a:t>
            </a:r>
            <a:r>
              <a:rPr kumimoji="1" lang="ja-JP" altLang="en-US" dirty="0" smtClean="0"/>
              <a:t>の値，赤いグラフは凝集度をフィルタリングする閾値を変化させた時の</a:t>
            </a:r>
            <a:r>
              <a:rPr kumimoji="1" lang="en-US" altLang="ja-JP" dirty="0" smtClean="0"/>
              <a:t>Recall</a:t>
            </a:r>
            <a:r>
              <a:rPr kumimoji="1" lang="ja-JP" altLang="en-US" dirty="0" smtClean="0"/>
              <a:t>の値を表します．</a:t>
            </a:r>
            <a:endParaRPr kumimoji="1" lang="en-US" altLang="ja-JP" dirty="0" smtClean="0"/>
          </a:p>
          <a:p>
            <a:r>
              <a:rPr kumimoji="1" lang="en-US" altLang="ja-JP" dirty="0" err="1" smtClean="0"/>
              <a:t>FOverlap</a:t>
            </a:r>
            <a:r>
              <a:rPr kumimoji="1" lang="ja-JP" altLang="en-US" dirty="0" smtClean="0"/>
              <a:t>メトリクスはフィルタリングする凝集度の値に関係なく，開発者がよいと思うメソッド抽出候補を得られることが分かりました．</a:t>
            </a:r>
            <a:endParaRPr kumimoji="1" lang="en-US" altLang="ja-JP" dirty="0" smtClean="0"/>
          </a:p>
          <a:p>
            <a:r>
              <a:rPr kumimoji="1" lang="en-US" altLang="ja-JP" dirty="0" err="1" smtClean="0"/>
              <a:t>FOverlap</a:t>
            </a:r>
            <a:r>
              <a:rPr kumimoji="1" lang="ja-JP" altLang="en-US" dirty="0" smtClean="0"/>
              <a:t>メトリクスはその性質上，</a:t>
            </a:r>
            <a:r>
              <a:rPr kumimoji="1" lang="en-US" altLang="ja-JP" dirty="0" err="1" smtClean="0"/>
              <a:t>FOverlap</a:t>
            </a:r>
            <a:r>
              <a:rPr kumimoji="1" lang="ja-JP" altLang="en-US" dirty="0" smtClean="0"/>
              <a:t>は極端な値になりやすい特徴を持ちます．</a:t>
            </a:r>
            <a:endParaRPr kumimoji="1" lang="en-US" altLang="ja-JP" dirty="0" smtClean="0"/>
          </a:p>
          <a:p>
            <a:r>
              <a:rPr kumimoji="1" lang="ja-JP" altLang="en-US" dirty="0" smtClean="0"/>
              <a:t>そのため全くフィルタリングしない場合よりも</a:t>
            </a:r>
            <a:r>
              <a:rPr kumimoji="1" lang="en-US" altLang="ja-JP" dirty="0" err="1" smtClean="0"/>
              <a:t>Preicision</a:t>
            </a:r>
            <a:r>
              <a:rPr kumimoji="1" lang="ja-JP" altLang="en-US" dirty="0" smtClean="0"/>
              <a:t>の値はよくなる傾向があることが分かりました．</a:t>
            </a:r>
            <a:endParaRPr kumimoji="1" lang="ja-JP" altLang="en-US" dirty="0"/>
          </a:p>
        </p:txBody>
      </p:sp>
      <p:sp>
        <p:nvSpPr>
          <p:cNvPr id="4" name="スライド番号プレースホルダ 3"/>
          <p:cNvSpPr>
            <a:spLocks noGrp="1"/>
          </p:cNvSpPr>
          <p:nvPr>
            <p:ph type="sldNum" sz="quarter" idx="10"/>
          </p:nvPr>
        </p:nvSpPr>
        <p:spPr/>
        <p:txBody>
          <a:bodyPr/>
          <a:lstStyle/>
          <a:p>
            <a:fld id="{9084BC3D-691E-49CA-B77A-212DC92A8540}"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これは実際のリファクタリング事例です．</a:t>
            </a:r>
            <a:endParaRPr kumimoji="1" lang="en-US" altLang="ja-JP" dirty="0" smtClean="0"/>
          </a:p>
          <a:p>
            <a:r>
              <a:rPr kumimoji="1" lang="ja-JP" altLang="en-US" dirty="0" smtClean="0"/>
              <a:t>このコード片がメソッド抽出が行われた部分です．</a:t>
            </a:r>
            <a:endParaRPr kumimoji="1" lang="en-US" altLang="ja-JP" dirty="0" smtClean="0"/>
          </a:p>
          <a:p>
            <a:r>
              <a:rPr kumimoji="1" lang="ja-JP" altLang="en-US" dirty="0" smtClean="0"/>
              <a:t>この部分はハッシュテーブルを作成するメソッドです．</a:t>
            </a:r>
            <a:endParaRPr kumimoji="1" lang="en-US" altLang="ja-JP" dirty="0" smtClean="0"/>
          </a:p>
          <a:p>
            <a:r>
              <a:rPr kumimoji="1" lang="ja-JP" altLang="en-US" dirty="0" smtClean="0"/>
              <a:t>この図を見てもらうと中心となる処理と協調している文が多いことが分かります．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16</a:t>
            </a:fld>
            <a:endParaRPr kumimoji="1" lang="ja-JP" altLang="en-US"/>
          </a:p>
        </p:txBody>
      </p:sp>
    </p:spTree>
    <p:extLst>
      <p:ext uri="{BB962C8B-B14F-4D97-AF65-F5344CB8AC3E}">
        <p14:creationId xmlns:p14="http://schemas.microsoft.com/office/powerpoint/2010/main" val="24534982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これは実際のリファクタリング事例です．</a:t>
            </a:r>
            <a:endParaRPr kumimoji="1" lang="en-US" altLang="ja-JP" dirty="0" smtClean="0"/>
          </a:p>
          <a:p>
            <a:r>
              <a:rPr kumimoji="1" lang="ja-JP" altLang="en-US" dirty="0" smtClean="0"/>
              <a:t>このコード片がメソッド抽出が行われた部分です．</a:t>
            </a:r>
            <a:endParaRPr kumimoji="1" lang="en-US" altLang="ja-JP" dirty="0" smtClean="0"/>
          </a:p>
          <a:p>
            <a:r>
              <a:rPr kumimoji="1" lang="ja-JP" altLang="en-US" dirty="0" smtClean="0"/>
              <a:t>この部分はハッシュテーブルを作成するメソッドです．</a:t>
            </a:r>
            <a:endParaRPr kumimoji="1" lang="en-US" altLang="ja-JP" dirty="0" smtClean="0"/>
          </a:p>
          <a:p>
            <a:r>
              <a:rPr kumimoji="1" lang="ja-JP" altLang="en-US" dirty="0" smtClean="0"/>
              <a:t>この図を見てもらうと中心となる処理と協調している文が多いことが分かります．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17</a:t>
            </a:fld>
            <a:endParaRPr kumimoji="1" lang="ja-JP" altLang="en-US"/>
          </a:p>
        </p:txBody>
      </p:sp>
    </p:spTree>
    <p:extLst>
      <p:ext uri="{BB962C8B-B14F-4D97-AF65-F5344CB8AC3E}">
        <p14:creationId xmlns:p14="http://schemas.microsoft.com/office/powerpoint/2010/main" val="245349829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次は</a:t>
            </a:r>
            <a:r>
              <a:rPr kumimoji="1" lang="en-US" altLang="ja-JP" dirty="0" err="1" smtClean="0"/>
              <a:t>Ftightness</a:t>
            </a:r>
            <a:r>
              <a:rPr kumimoji="1" lang="ja-JP" altLang="en-US" dirty="0" smtClean="0"/>
              <a:t>の適合率，再現率についてです．</a:t>
            </a:r>
            <a:endParaRPr kumimoji="1" lang="en-US" altLang="ja-JP" dirty="0" smtClean="0"/>
          </a:p>
          <a:p>
            <a:r>
              <a:rPr kumimoji="1" lang="ja-JP" altLang="en-US" dirty="0" smtClean="0"/>
              <a:t>この図を見てもらうと</a:t>
            </a:r>
            <a:r>
              <a:rPr kumimoji="1" lang="en-US" altLang="ja-JP" dirty="0" err="1" smtClean="0"/>
              <a:t>Ftightness</a:t>
            </a:r>
            <a:r>
              <a:rPr kumimoji="1" lang="ja-JP" altLang="en-US" dirty="0" smtClean="0"/>
              <a:t>が</a:t>
            </a:r>
            <a:r>
              <a:rPr kumimoji="1" lang="en-US" altLang="ja-JP" dirty="0" smtClean="0"/>
              <a:t>0.1</a:t>
            </a:r>
            <a:r>
              <a:rPr kumimoji="1" lang="ja-JP" altLang="en-US" dirty="0" smtClean="0"/>
              <a:t>の時適合率，再現率ともに最も高い値が得られました．</a:t>
            </a:r>
            <a:endParaRPr kumimoji="1" lang="en-US" altLang="ja-JP" dirty="0" smtClean="0"/>
          </a:p>
          <a:p>
            <a:r>
              <a:rPr kumimoji="1" lang="ja-JP" altLang="en-US" dirty="0" smtClean="0"/>
              <a:t>これは</a:t>
            </a:r>
            <a:r>
              <a:rPr kumimoji="1" lang="en-US" altLang="ja-JP" dirty="0" err="1" smtClean="0"/>
              <a:t>Ftightness</a:t>
            </a:r>
            <a:r>
              <a:rPr kumimoji="1" lang="ja-JP" altLang="en-US" dirty="0" smtClean="0"/>
              <a:t>は中心となる処理に関係ない部分においては凝集度の値が低くなります．</a:t>
            </a:r>
            <a:endParaRPr kumimoji="1" lang="en-US" altLang="ja-JP" dirty="0" smtClean="0"/>
          </a:p>
          <a:p>
            <a:r>
              <a:rPr kumimoji="1" lang="ja-JP" altLang="en-US" dirty="0" smtClean="0"/>
              <a:t>したがって，フィルタリングする閾値を適切に決めれば</a:t>
            </a:r>
            <a:r>
              <a:rPr kumimoji="1" lang="en-US" altLang="ja-JP" dirty="0" err="1" smtClean="0"/>
              <a:t>Ftightness</a:t>
            </a:r>
            <a:r>
              <a:rPr kumimoji="1" lang="ja-JP" altLang="en-US" dirty="0" smtClean="0"/>
              <a:t>はメソッド抽出リファクタリングに有効なものだと考えられます．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18</a:t>
            </a:fld>
            <a:endParaRPr kumimoji="1" lang="ja-JP" altLang="en-US"/>
          </a:p>
        </p:txBody>
      </p:sp>
    </p:spTree>
    <p:extLst>
      <p:ext uri="{BB962C8B-B14F-4D97-AF65-F5344CB8AC3E}">
        <p14:creationId xmlns:p14="http://schemas.microsoft.com/office/powerpoint/2010/main" val="19017929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最後にまとめ今後の課題です．</a:t>
            </a:r>
            <a:endParaRPr kumimoji="1" lang="en-US" altLang="ja-JP" dirty="0" smtClean="0"/>
          </a:p>
          <a:p>
            <a:r>
              <a:rPr kumimoji="1" lang="ja-JP" altLang="en-US" dirty="0" smtClean="0"/>
              <a:t>凝集度に基づくメソッド抽出リファクタリング支援手法の評価実験を行い有効性の有無を確認できました．</a:t>
            </a:r>
            <a:endParaRPr kumimoji="1" lang="en-US" altLang="ja-JP" dirty="0" smtClean="0"/>
          </a:p>
          <a:p>
            <a:r>
              <a:rPr kumimoji="1" lang="ja-JP" altLang="en-US" dirty="0" smtClean="0"/>
              <a:t>今後の課題は正解集合の改良，開発者への対人実験の</a:t>
            </a:r>
            <a:r>
              <a:rPr kumimoji="1" lang="en-US" altLang="ja-JP" dirty="0" smtClean="0"/>
              <a:t>2</a:t>
            </a:r>
            <a:r>
              <a:rPr kumimoji="1" lang="ja-JP" altLang="en-US" dirty="0" smtClean="0"/>
              <a:t>つが挙げられます．</a:t>
            </a:r>
            <a:endParaRPr kumimoji="1" lang="en-US" altLang="ja-JP" dirty="0" smtClean="0"/>
          </a:p>
          <a:p>
            <a:r>
              <a:rPr kumimoji="1" lang="ja-JP" altLang="en-US" dirty="0" smtClean="0"/>
              <a:t>現在の正解集合はリポジトリの解析を行い，実際に行われた事例を基に作成しました．</a:t>
            </a:r>
            <a:endParaRPr kumimoji="1" lang="en-US" altLang="ja-JP" dirty="0" smtClean="0"/>
          </a:p>
          <a:p>
            <a:r>
              <a:rPr kumimoji="1" lang="ja-JP" altLang="en-US" dirty="0" smtClean="0"/>
              <a:t>これは成熟したオープンソースソフトウェアの開発者は常に正しい修正を行うものとするという考えに基づいています．</a:t>
            </a:r>
            <a:endParaRPr kumimoji="1" lang="en-US" altLang="ja-JP" dirty="0" smtClean="0"/>
          </a:p>
          <a:p>
            <a:r>
              <a:rPr kumimoji="1" lang="ja-JP" altLang="en-US" dirty="0" smtClean="0"/>
              <a:t>しかし，これでは開発者は予想できないが，リファクタリングを行う価値があるものを考慮に入れることができません．</a:t>
            </a:r>
            <a:endParaRPr kumimoji="1" lang="en-US" altLang="ja-JP" dirty="0" smtClean="0"/>
          </a:p>
          <a:p>
            <a:r>
              <a:rPr kumimoji="1" lang="ja-JP" altLang="en-US" dirty="0" smtClean="0"/>
              <a:t>よってその候補を正解集合を考えることが今後の課題として考えられます．</a:t>
            </a:r>
            <a:endParaRPr kumimoji="1" lang="en-US" altLang="ja-JP" dirty="0" smtClean="0"/>
          </a:p>
          <a:p>
            <a:r>
              <a:rPr kumimoji="1" lang="ja-JP" altLang="en-US" dirty="0" smtClean="0"/>
              <a:t>また今回は正解集合との比較のみでしたので，開発者の協力の元，対人実験をすることも今後の課題です．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19</a:t>
            </a:fld>
            <a:endParaRPr kumimoji="1" lang="ja-JP" altLang="en-US"/>
          </a:p>
        </p:txBody>
      </p:sp>
    </p:spTree>
    <p:extLst>
      <p:ext uri="{BB962C8B-B14F-4D97-AF65-F5344CB8AC3E}">
        <p14:creationId xmlns:p14="http://schemas.microsoft.com/office/powerpoint/2010/main" val="3601560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まず，リファクタリングについて説明します．</a:t>
            </a:r>
            <a:endParaRPr kumimoji="1" lang="en-US" altLang="ja-JP" dirty="0" smtClean="0"/>
          </a:p>
          <a:p>
            <a:r>
              <a:rPr kumimoji="1" lang="ja-JP" altLang="en-US" dirty="0" smtClean="0"/>
              <a:t>リファクタリングとは外部から見た動作を保ったまま，内部の構造を整理する作業のことを言います</a:t>
            </a:r>
            <a:endParaRPr kumimoji="1" lang="en-US" altLang="ja-JP" dirty="0" smtClean="0"/>
          </a:p>
          <a:p>
            <a:r>
              <a:rPr kumimoji="1" lang="ja-JP" altLang="en-US" dirty="0" smtClean="0"/>
              <a:t>代表的なリファクタリングにメソッド抽出があります．</a:t>
            </a:r>
            <a:endParaRPr kumimoji="1" lang="en-US" altLang="ja-JP" dirty="0" smtClean="0"/>
          </a:p>
          <a:p>
            <a:r>
              <a:rPr kumimoji="1" lang="ja-JP" altLang="en-US" dirty="0" smtClean="0"/>
              <a:t>メソッド抽出リファクタリングとは，複数の機能を持つ長いメソッドの一部を，メソッドとして抽出する作業のことを言います．</a:t>
            </a:r>
            <a:endParaRPr kumimoji="1" lang="en-US" altLang="ja-JP" dirty="0" smtClean="0"/>
          </a:p>
          <a:p>
            <a:r>
              <a:rPr kumimoji="1" lang="ja-JP" altLang="en-US" dirty="0" smtClean="0"/>
              <a:t>メソッド抽出リファクタリングを行うことによってソースコードの保守性が向上します．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a:t>
            </a:fld>
            <a:endParaRPr kumimoji="1" lang="ja-JP" altLang="en-US"/>
          </a:p>
        </p:txBody>
      </p:sp>
    </p:spTree>
    <p:extLst>
      <p:ext uri="{BB962C8B-B14F-4D97-AF65-F5344CB8AC3E}">
        <p14:creationId xmlns:p14="http://schemas.microsoft.com/office/powerpoint/2010/main" val="37552739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次にプロジェクト毎のメソッドの長さの比較を行いました．</a:t>
            </a:r>
            <a:endParaRPr kumimoji="1" lang="en-US" altLang="ja-JP" dirty="0" smtClean="0"/>
          </a:p>
          <a:p>
            <a:r>
              <a:rPr kumimoji="1" lang="ja-JP" altLang="en-US" dirty="0" smtClean="0"/>
              <a:t>赤い棒グラフが</a:t>
            </a:r>
            <a:r>
              <a:rPr kumimoji="1" lang="en-US" altLang="ja-JP" dirty="0" err="1" smtClean="0"/>
              <a:t>columba</a:t>
            </a:r>
            <a:r>
              <a:rPr kumimoji="1" lang="ja-JP" altLang="en-US" dirty="0" smtClean="0"/>
              <a:t>プロジェクトから得られたメソッドの長さとその平均で青い棒グラフが文献の例から得られたメソッドの長さとその平均です．</a:t>
            </a:r>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20</a:t>
            </a:fld>
            <a:endParaRPr kumimoji="1" lang="ja-JP" altLang="en-US"/>
          </a:p>
        </p:txBody>
      </p:sp>
    </p:spTree>
    <p:extLst>
      <p:ext uri="{BB962C8B-B14F-4D97-AF65-F5344CB8AC3E}">
        <p14:creationId xmlns:p14="http://schemas.microsoft.com/office/powerpoint/2010/main" val="28400121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次は</a:t>
            </a:r>
            <a:r>
              <a:rPr kumimoji="1" lang="en-US" altLang="ja-JP" dirty="0" smtClean="0"/>
              <a:t>F</a:t>
            </a:r>
            <a:r>
              <a:rPr kumimoji="1" lang="ja-JP" altLang="en-US" dirty="0" smtClean="0"/>
              <a:t>Ｃｏｖｅｒａｇｅの適合率，再現率についてです．</a:t>
            </a:r>
            <a:endParaRPr kumimoji="1" lang="en-US" altLang="ja-JP" dirty="0" smtClean="0"/>
          </a:p>
          <a:p>
            <a:r>
              <a:rPr kumimoji="1" lang="en-US" altLang="ja-JP" dirty="0" err="1" smtClean="0"/>
              <a:t>Fcoverage</a:t>
            </a:r>
            <a:r>
              <a:rPr kumimoji="1" lang="ja-JP" altLang="en-US" dirty="0" smtClean="0"/>
              <a:t>についてはフィルタリングは有効ではなかったという実験結果が得られました．</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24</a:t>
            </a:fld>
            <a:endParaRPr kumimoji="1" lang="ja-JP" altLang="en-US"/>
          </a:p>
        </p:txBody>
      </p:sp>
    </p:spTree>
    <p:extLst>
      <p:ext uri="{BB962C8B-B14F-4D97-AF65-F5344CB8AC3E}">
        <p14:creationId xmlns:p14="http://schemas.microsoft.com/office/powerpoint/2010/main" val="838411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しかし，メソッド抽出リファクタリングを行うためには考慮しなければいけない点があります．</a:t>
            </a:r>
            <a:endParaRPr kumimoji="1" lang="en-US" altLang="ja-JP" dirty="0" smtClean="0"/>
          </a:p>
          <a:p>
            <a:r>
              <a:rPr kumimoji="1" lang="ja-JP" altLang="en-US" dirty="0" smtClean="0"/>
              <a:t>それはメソッド抽出する範囲をどのように定めるかです．</a:t>
            </a:r>
            <a:endParaRPr kumimoji="1" lang="en-US" altLang="ja-JP" dirty="0" smtClean="0"/>
          </a:p>
          <a:p>
            <a:r>
              <a:rPr kumimoji="1" lang="ja-JP" altLang="en-US" dirty="0" smtClean="0"/>
              <a:t>まず，スライドに提示しているようなソースコードにおいて，メソッド抽出を行うとします．</a:t>
            </a:r>
            <a:endParaRPr kumimoji="1" lang="en-US" altLang="ja-JP" dirty="0" smtClean="0"/>
          </a:p>
          <a:p>
            <a:r>
              <a:rPr kumimoji="1" lang="ja-JP" altLang="en-US" dirty="0" smtClean="0"/>
              <a:t>変数の初期化を一つの処理と捉えれば，候補</a:t>
            </a:r>
            <a:r>
              <a:rPr kumimoji="1" lang="en-US" altLang="ja-JP" dirty="0" smtClean="0"/>
              <a:t>1</a:t>
            </a:r>
            <a:r>
              <a:rPr kumimoji="1" lang="ja-JP" altLang="en-US" dirty="0" err="1" smtClean="0"/>
              <a:t>のような</a:t>
            </a:r>
            <a:r>
              <a:rPr kumimoji="1" lang="ja-JP" altLang="en-US" dirty="0" smtClean="0"/>
              <a:t>メソッド抽出を行います．</a:t>
            </a:r>
            <a:endParaRPr kumimoji="1" lang="en-US" altLang="ja-JP" dirty="0" smtClean="0"/>
          </a:p>
          <a:p>
            <a:r>
              <a:rPr kumimoji="1" lang="ja-JP" altLang="en-US" dirty="0" smtClean="0"/>
              <a:t>繰り返しの部分を一つの処理と捉えれば，候補</a:t>
            </a:r>
            <a:r>
              <a:rPr kumimoji="1" lang="en-US" altLang="ja-JP" dirty="0" smtClean="0"/>
              <a:t>2</a:t>
            </a:r>
            <a:r>
              <a:rPr kumimoji="1" lang="ja-JP" altLang="en-US" dirty="0" err="1" smtClean="0"/>
              <a:t>のような</a:t>
            </a:r>
            <a:r>
              <a:rPr kumimoji="1" lang="ja-JP" altLang="en-US" dirty="0" smtClean="0"/>
              <a:t>メソッド抽出を行います．</a:t>
            </a:r>
            <a:endParaRPr kumimoji="1" lang="en-US" altLang="ja-JP" dirty="0" smtClean="0"/>
          </a:p>
          <a:p>
            <a:r>
              <a:rPr kumimoji="1" lang="ja-JP" altLang="en-US" dirty="0" smtClean="0"/>
              <a:t>変数の初期化及び繰り返しの部分を一つの処理と捉えれば，候補</a:t>
            </a:r>
            <a:r>
              <a:rPr kumimoji="1" lang="en-US" altLang="ja-JP" dirty="0" smtClean="0"/>
              <a:t>3</a:t>
            </a:r>
            <a:r>
              <a:rPr kumimoji="1" lang="ja-JP" altLang="en-US" dirty="0" err="1" smtClean="0"/>
              <a:t>のような</a:t>
            </a:r>
            <a:r>
              <a:rPr kumimoji="1" lang="ja-JP" altLang="en-US" dirty="0" smtClean="0"/>
              <a:t>メソッド抽出を行います．</a:t>
            </a:r>
            <a:endParaRPr kumimoji="1" lang="en-US" altLang="ja-JP" dirty="0" smtClean="0"/>
          </a:p>
          <a:p>
            <a:r>
              <a:rPr kumimoji="1" lang="ja-JP" altLang="en-US" dirty="0" smtClean="0"/>
              <a:t>このように，メソッド抽出はどこを一つの処理として捉えるかによって，候補がいくつも考えられます．</a:t>
            </a:r>
            <a:endParaRPr kumimoji="1" lang="en-US" altLang="ja-JP" dirty="0" smtClean="0"/>
          </a:p>
          <a:p>
            <a:r>
              <a:rPr kumimoji="1" lang="ja-JP" altLang="en-US" dirty="0" smtClean="0"/>
              <a:t>しかし，非熟練者は知識や経験が熟練者に比べて浅いので</a:t>
            </a:r>
            <a:r>
              <a:rPr kumimoji="1" lang="en-US" altLang="ja-JP" dirty="0" smtClean="0"/>
              <a:t>1</a:t>
            </a:r>
            <a:r>
              <a:rPr kumimoji="1" lang="ja-JP" altLang="en-US" dirty="0" err="1" smtClean="0"/>
              <a:t>つの</a:t>
            </a:r>
            <a:r>
              <a:rPr kumimoji="1" lang="ja-JP" altLang="en-US" dirty="0" smtClean="0"/>
              <a:t>処理だと判断することが困難であると考えられます．</a:t>
            </a:r>
            <a:endParaRPr kumimoji="1" lang="en-US" altLang="ja-JP" dirty="0" smtClean="0"/>
          </a:p>
          <a:p>
            <a:r>
              <a:rPr kumimoji="1" lang="ja-JP" altLang="en-US" dirty="0" smtClean="0"/>
              <a:t>そこで，メソッド抽出するための基準を与える必要があります．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3</a:t>
            </a:fld>
            <a:endParaRPr kumimoji="1" lang="ja-JP" altLang="en-US"/>
          </a:p>
        </p:txBody>
      </p:sp>
    </p:spTree>
    <p:extLst>
      <p:ext uri="{BB962C8B-B14F-4D97-AF65-F5344CB8AC3E}">
        <p14:creationId xmlns:p14="http://schemas.microsoft.com/office/powerpoint/2010/main" val="921406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そこで，既存の研究では，コード片に含まれる基準となる文と，その他の文間の協調度合いを表す指標の総称である凝集度をつかって表し，メソッド抽出を支援する手法を提案しています．</a:t>
            </a:r>
            <a:endParaRPr kumimoji="1" lang="en-US" altLang="ja-JP" dirty="0" smtClean="0"/>
          </a:p>
          <a:p>
            <a:r>
              <a:rPr kumimoji="1" lang="ja-JP" altLang="en-US" dirty="0" smtClean="0"/>
              <a:t>それぞれ，</a:t>
            </a:r>
            <a:r>
              <a:rPr kumimoji="1" lang="en-US" altLang="ja-JP" dirty="0" err="1" smtClean="0"/>
              <a:t>Ftightness,Fcoverage,Foverlap</a:t>
            </a:r>
            <a:r>
              <a:rPr kumimoji="1" lang="ja-JP" altLang="en-US" dirty="0" smtClean="0"/>
              <a:t>という</a:t>
            </a:r>
            <a:r>
              <a:rPr kumimoji="1" lang="en-US" altLang="ja-JP" dirty="0" smtClean="0"/>
              <a:t>3</a:t>
            </a:r>
            <a:r>
              <a:rPr kumimoji="1" lang="ja-JP" altLang="en-US" dirty="0" err="1" smtClean="0"/>
              <a:t>つの</a:t>
            </a:r>
            <a:r>
              <a:rPr kumimoji="1" lang="ja-JP" altLang="en-US" dirty="0" smtClean="0"/>
              <a:t>凝集度メトリクスが提案されています．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4</a:t>
            </a:fld>
            <a:endParaRPr kumimoji="1" lang="ja-JP" altLang="en-US"/>
          </a:p>
        </p:txBody>
      </p:sp>
    </p:spTree>
    <p:extLst>
      <p:ext uri="{BB962C8B-B14F-4D97-AF65-F5344CB8AC3E}">
        <p14:creationId xmlns:p14="http://schemas.microsoft.com/office/powerpoint/2010/main" val="2887370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次に凝集度メトリクスについて説明します．</a:t>
            </a:r>
            <a:endParaRPr kumimoji="1" lang="en-US" altLang="ja-JP" dirty="0" smtClean="0"/>
          </a:p>
          <a:p>
            <a:r>
              <a:rPr kumimoji="1" lang="ja-JP" altLang="en-US" dirty="0" smtClean="0"/>
              <a:t>左の図はメソッド全体の内，入力に関する処理，出力に関する処理，入出力に関する処理を図示したものです．</a:t>
            </a:r>
            <a:endParaRPr kumimoji="1" lang="en-US" altLang="ja-JP" dirty="0" smtClean="0"/>
          </a:p>
          <a:p>
            <a:r>
              <a:rPr kumimoji="1" lang="ja-JP" altLang="en-US" dirty="0" smtClean="0"/>
              <a:t>先ほど紹介した凝集度メトリクスは</a:t>
            </a:r>
            <a:r>
              <a:rPr kumimoji="1" lang="en-US" altLang="ja-JP" dirty="0" smtClean="0"/>
              <a:t>,</a:t>
            </a:r>
            <a:r>
              <a:rPr kumimoji="1" lang="ja-JP" altLang="en-US" dirty="0" smtClean="0"/>
              <a:t>この図を使って模式化できます．</a:t>
            </a:r>
            <a:endParaRPr kumimoji="1" lang="en-US" altLang="ja-JP" dirty="0" smtClean="0"/>
          </a:p>
          <a:p>
            <a:r>
              <a:rPr kumimoji="1" lang="en-US" altLang="ja-JP" dirty="0" err="1" smtClean="0"/>
              <a:t>Ftightness</a:t>
            </a:r>
            <a:r>
              <a:rPr kumimoji="1" lang="ja-JP" altLang="en-US" dirty="0" smtClean="0"/>
              <a:t>はメソッド全体に対する，入出力に関する処理の割合なので，このような模式図になります．</a:t>
            </a:r>
            <a:endParaRPr kumimoji="1" lang="en-US" altLang="ja-JP" dirty="0" smtClean="0"/>
          </a:p>
          <a:p>
            <a:r>
              <a:rPr kumimoji="1" lang="en-US" altLang="ja-JP" dirty="0" smtClean="0"/>
              <a:t>,</a:t>
            </a:r>
            <a:r>
              <a:rPr kumimoji="1" lang="en-US" altLang="ja-JP" dirty="0" err="1" smtClean="0"/>
              <a:t>Fcoverage</a:t>
            </a:r>
            <a:r>
              <a:rPr kumimoji="1" lang="ja-JP" altLang="en-US" dirty="0" smtClean="0"/>
              <a:t>はメソッド全体に対する入力の割合，メソッド全体に対する出力の割合，というようになります．</a:t>
            </a:r>
            <a:endParaRPr kumimoji="1" lang="en-US" altLang="ja-JP" dirty="0" smtClean="0"/>
          </a:p>
          <a:p>
            <a:r>
              <a:rPr kumimoji="1" lang="en-US" altLang="ja-JP" dirty="0" err="1" smtClean="0"/>
              <a:t>Foverlap</a:t>
            </a:r>
            <a:r>
              <a:rPr kumimoji="1" lang="ja-JP" altLang="en-US" dirty="0" smtClean="0"/>
              <a:t>は入力に関する処理に対する入出力に関連する処理の割合と出力に関する処理に対する入出力に関連する処理の割合というようになります．</a:t>
            </a:r>
            <a:endParaRPr kumimoji="1" lang="en-US" altLang="ja-JP" dirty="0" smtClean="0"/>
          </a:p>
          <a:p>
            <a:r>
              <a:rPr kumimoji="1" lang="ja-JP" altLang="en-US" dirty="0" smtClean="0"/>
              <a:t>ここから</a:t>
            </a:r>
            <a:r>
              <a:rPr kumimoji="1" lang="en-US" altLang="ja-JP" dirty="0" err="1" smtClean="0"/>
              <a:t>Ftightness</a:t>
            </a:r>
            <a:r>
              <a:rPr kumimoji="1" lang="ja-JP" altLang="en-US" dirty="0" smtClean="0"/>
              <a:t>は入出力に関連する処理が多ければ高い値，Ｆ</a:t>
            </a:r>
            <a:r>
              <a:rPr kumimoji="1" lang="en-US" altLang="ja-JP" dirty="0" smtClean="0"/>
              <a:t>coverage</a:t>
            </a:r>
            <a:r>
              <a:rPr kumimoji="1" lang="ja-JP" altLang="en-US" dirty="0" smtClean="0"/>
              <a:t>は入力，または出力に関する処理が多ければ高い値，</a:t>
            </a:r>
            <a:r>
              <a:rPr kumimoji="1" lang="en-US" altLang="ja-JP" dirty="0" err="1" smtClean="0"/>
              <a:t>Foverlap</a:t>
            </a:r>
            <a:r>
              <a:rPr kumimoji="1" lang="ja-JP" altLang="en-US" dirty="0" smtClean="0"/>
              <a:t>は入出力に関連する処理が，入力，または，出力に関する処理に対して多ければ高い値になるということが言えます．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5</a:t>
            </a:fld>
            <a:endParaRPr kumimoji="1" lang="ja-JP" altLang="en-US"/>
          </a:p>
        </p:txBody>
      </p:sp>
    </p:spTree>
    <p:extLst>
      <p:ext uri="{BB962C8B-B14F-4D97-AF65-F5344CB8AC3E}">
        <p14:creationId xmlns:p14="http://schemas.microsoft.com/office/powerpoint/2010/main" val="569397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では実際に凝集度を使用したメソッド抽出リファクタリングがどのように行われているのか説明します．</a:t>
            </a:r>
            <a:endParaRPr kumimoji="1" lang="en-US" altLang="ja-JP" dirty="0" smtClean="0"/>
          </a:p>
          <a:p>
            <a:r>
              <a:rPr kumimoji="1" lang="ja-JP" altLang="en-US" dirty="0" smtClean="0"/>
              <a:t>この手法は凝集度を計測し，値の高いコード片をメソッド抽出候補として推薦します．</a:t>
            </a:r>
            <a:endParaRPr kumimoji="1" lang="en-US" altLang="ja-JP" dirty="0" smtClean="0"/>
          </a:p>
          <a:p>
            <a:r>
              <a:rPr kumimoji="1" lang="ja-JP" altLang="en-US" dirty="0" smtClean="0"/>
              <a:t>例えば，緑と紫の候補の凝集度を計測したとき，</a:t>
            </a:r>
            <a:r>
              <a:rPr kumimoji="1" lang="en-US" altLang="ja-JP" dirty="0" smtClean="0"/>
              <a:t>Tightness</a:t>
            </a:r>
            <a:r>
              <a:rPr kumimoji="1" lang="ja-JP" altLang="en-US" dirty="0" smtClean="0"/>
              <a:t>が高かったのでメソッド抽出候補として推薦する．</a:t>
            </a:r>
            <a:endParaRPr kumimoji="1" lang="en-US" altLang="ja-JP" dirty="0" smtClean="0"/>
          </a:p>
          <a:p>
            <a:r>
              <a:rPr kumimoji="1" lang="ja-JP" altLang="en-US" dirty="0" smtClean="0"/>
              <a:t>赤の候補の凝集度を計測したとき，</a:t>
            </a:r>
            <a:r>
              <a:rPr kumimoji="1" lang="en-US" altLang="ja-JP" dirty="0" smtClean="0"/>
              <a:t>Overlap</a:t>
            </a:r>
            <a:r>
              <a:rPr kumimoji="1" lang="ja-JP" altLang="en-US" dirty="0" smtClean="0"/>
              <a:t>が高かったのでメソッド抽出候補として推薦する等が考えられます．</a:t>
            </a:r>
            <a:endParaRPr kumimoji="1" lang="en-US" altLang="ja-JP" dirty="0" smtClean="0"/>
          </a:p>
          <a:p>
            <a:endParaRPr kumimoji="1" lang="en-US" altLang="ja-JP" dirty="0" smtClean="0"/>
          </a:p>
          <a:p>
            <a:r>
              <a:rPr kumimoji="1" lang="ja-JP" altLang="en-US" dirty="0" smtClean="0"/>
              <a:t>候補がいっぱい</a:t>
            </a:r>
            <a:endParaRPr kumimoji="1" lang="en-US" altLang="ja-JP" dirty="0" smtClean="0"/>
          </a:p>
          <a:p>
            <a:r>
              <a:rPr kumimoji="1" lang="ja-JP" altLang="en-US" dirty="0" smtClean="0"/>
              <a:t>目でチェック無理</a:t>
            </a:r>
            <a:endParaRPr kumimoji="1" lang="en-US" altLang="ja-JP" dirty="0" smtClean="0"/>
          </a:p>
          <a:p>
            <a:r>
              <a:rPr kumimoji="1" lang="ja-JP" altLang="en-US" dirty="0" smtClean="0"/>
              <a:t>閾値を決めたい</a:t>
            </a:r>
            <a:endParaRPr kumimoji="1" lang="en-US" altLang="ja-JP" dirty="0" smtClean="0"/>
          </a:p>
          <a:p>
            <a:r>
              <a:rPr kumimoji="1" lang="ja-JP" altLang="en-US" dirty="0" smtClean="0"/>
              <a:t>調べます</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6</a:t>
            </a:fld>
            <a:endParaRPr kumimoji="1" lang="ja-JP" altLang="en-US"/>
          </a:p>
        </p:txBody>
      </p:sp>
    </p:spTree>
    <p:extLst>
      <p:ext uri="{BB962C8B-B14F-4D97-AF65-F5344CB8AC3E}">
        <p14:creationId xmlns:p14="http://schemas.microsoft.com/office/powerpoint/2010/main" val="9214062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しかし，メソッド抽出リファクタリングにおいて，凝集度メトリクスの定量的な評価尺度が提案されていません．</a:t>
            </a:r>
            <a:endParaRPr kumimoji="1" lang="en-US" altLang="ja-JP" dirty="0" smtClean="0"/>
          </a:p>
          <a:p>
            <a:r>
              <a:rPr kumimoji="1" lang="ja-JP" altLang="en-US" dirty="0" smtClean="0"/>
              <a:t>つまり，凝集度を使用したメソッド抽出リファクタリングにおいてどのメトリクスを用いるべきか判断が困難である，どの程度メトリクスが高ければメソッドとして抽出すべきか判断が困難であるということが言えます</a:t>
            </a:r>
            <a:endParaRPr kumimoji="1" lang="en-US" altLang="ja-JP" dirty="0" smtClean="0"/>
          </a:p>
          <a:p>
            <a:r>
              <a:rPr kumimoji="1" lang="ja-JP" altLang="en-US" dirty="0" smtClean="0"/>
              <a:t>つまり，有用なメソッド抽出が与えられたときに，凝集度メトリクスが推薦するメソッド抽出との類似性を定義することが困難であるということです．</a:t>
            </a:r>
            <a:endParaRPr kumimoji="1" lang="ja-JP" altLang="en-US" dirty="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7</a:t>
            </a:fld>
            <a:endParaRPr kumimoji="1" lang="ja-JP" altLang="en-US"/>
          </a:p>
        </p:txBody>
      </p:sp>
    </p:spTree>
    <p:extLst>
      <p:ext uri="{BB962C8B-B14F-4D97-AF65-F5344CB8AC3E}">
        <p14:creationId xmlns:p14="http://schemas.microsoft.com/office/powerpoint/2010/main" val="25281198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そこで，本研究ではメソッド抽出リファクタリングにおける凝集度メトリクスの評価の方法を提案しました．</a:t>
            </a:r>
            <a:endParaRPr kumimoji="1" lang="en-US" altLang="ja-JP" dirty="0" smtClean="0"/>
          </a:p>
          <a:p>
            <a:r>
              <a:rPr kumimoji="1" lang="ja-JP" altLang="en-US" dirty="0" smtClean="0"/>
              <a:t>評価するにあたって適合率，再現率の定義づけを行いました．</a:t>
            </a:r>
            <a:endParaRPr kumimoji="1" lang="en-US" altLang="ja-JP" dirty="0" smtClean="0"/>
          </a:p>
          <a:p>
            <a:r>
              <a:rPr kumimoji="1" lang="ja-JP" altLang="en-US" dirty="0" smtClean="0"/>
              <a:t>適合率とは推薦されたコード片における有用なメソッド抽出リファクタリングの割合，再現率とは有用なメソッド抽出リファクタリングにおける推薦された有用なメソッド抽出リファクタリングの割合と定義しました．</a:t>
            </a:r>
            <a:endParaRPr kumimoji="1" lang="en-US" altLang="ja-JP" dirty="0" smtClean="0"/>
          </a:p>
          <a:p>
            <a:r>
              <a:rPr kumimoji="1" lang="ja-JP" altLang="en-US" dirty="0" smtClean="0"/>
              <a:t>また，提案した評価の方法を実際のリファクタリング事例に適用して実験を行いました．</a:t>
            </a:r>
            <a:endParaRPr kumimoji="1" lang="en-US" altLang="ja-JP" dirty="0" smtClean="0"/>
          </a:p>
          <a:p>
            <a:r>
              <a:rPr kumimoji="1" lang="ja-JP" altLang="en-US" dirty="0" smtClean="0"/>
              <a:t>実際のリファクタリング事例を書籍やオープンソースソフトウェア等から収集しました．</a:t>
            </a:r>
            <a:endParaRPr kumimoji="1" lang="en-US" altLang="ja-JP" dirty="0" smtClean="0"/>
          </a:p>
          <a:p>
            <a:r>
              <a:rPr kumimoji="1" lang="ja-JP" altLang="en-US" dirty="0" smtClean="0"/>
              <a:t>収集した事例を有用なメソッド抽出リファクタリングとして適合率，再現率の計測を行いました．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8</a:t>
            </a:fld>
            <a:endParaRPr kumimoji="1" lang="ja-JP" altLang="en-US"/>
          </a:p>
        </p:txBody>
      </p:sp>
    </p:spTree>
    <p:extLst>
      <p:ext uri="{BB962C8B-B14F-4D97-AF65-F5344CB8AC3E}">
        <p14:creationId xmlns:p14="http://schemas.microsoft.com/office/powerpoint/2010/main" val="35476601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次に評価手順についてです．</a:t>
            </a:r>
            <a:endParaRPr kumimoji="1" lang="en-US" altLang="ja-JP" dirty="0" smtClean="0"/>
          </a:p>
          <a:p>
            <a:r>
              <a:rPr kumimoji="1" lang="ja-JP" altLang="en-US" dirty="0" smtClean="0"/>
              <a:t>評価の手順は手順１コード片間の一致率の計測，手順２適合率と再現率の計測となります．</a:t>
            </a:r>
            <a:endParaRPr kumimoji="1" lang="en-US" altLang="ja-JP" dirty="0" smtClean="0"/>
          </a:p>
          <a:p>
            <a:r>
              <a:rPr kumimoji="1" lang="ja-JP" altLang="en-US" dirty="0" smtClean="0"/>
              <a:t>適合率，再現率は先ほど定義したものを式で表したものです．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9084BC3D-691E-49CA-B77A-212DC92A8540}" type="slidenum">
              <a:rPr kumimoji="1" lang="ja-JP" altLang="en-US" smtClean="0"/>
              <a:pPr/>
              <a:t>9</a:t>
            </a:fld>
            <a:endParaRPr kumimoji="1" lang="ja-JP" altLang="en-US"/>
          </a:p>
        </p:txBody>
      </p:sp>
    </p:spTree>
    <p:extLst>
      <p:ext uri="{BB962C8B-B14F-4D97-AF65-F5344CB8AC3E}">
        <p14:creationId xmlns:p14="http://schemas.microsoft.com/office/powerpoint/2010/main" val="28191639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endParaRPr lang="en-US" altLang="ja-JP"/>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lang="en-US" altLang="ja-JP"/>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5C4B49CD-90C5-4535-BECE-F4EAF1B7461E}" type="slidenum">
              <a:rPr lang="en-US" altLang="ja-JP" smtClean="0"/>
              <a:pPr/>
              <a:t>‹#›</a:t>
            </a:fld>
            <a:endParaRPr lang="en-US" altLang="ja-JP"/>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2.png"/><Relationship Id="rId7"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4.png"/><Relationship Id="rId5" Type="http://schemas.microsoft.com/office/2007/relationships/hdphoto" Target="../media/hdphoto1.wdp"/><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24.png"/><Relationship Id="rId7" Type="http://schemas.openxmlformats.org/officeDocument/2006/relationships/image" Target="../media/image16.png"/><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 Id="rId9" Type="http://schemas.openxmlformats.org/officeDocument/2006/relationships/image" Target="../media/image28.png"/></Relationships>
</file>

<file path=ppt/slides/_rels/slide2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dirty="0" smtClean="0"/>
              <a:t>メソッド抽出リファクタリング</a:t>
            </a:r>
            <a:r>
              <a:rPr lang="en-US" altLang="ja-JP" dirty="0" smtClean="0"/>
              <a:t/>
            </a:r>
            <a:br>
              <a:rPr lang="en-US" altLang="ja-JP" dirty="0" smtClean="0"/>
            </a:br>
            <a:r>
              <a:rPr lang="ja-JP" altLang="en-US" dirty="0" smtClean="0"/>
              <a:t>支援手法の</a:t>
            </a:r>
            <a:r>
              <a:rPr lang="ja-JP" altLang="en-US" dirty="0"/>
              <a:t>有効性</a:t>
            </a:r>
            <a:r>
              <a:rPr lang="ja-JP" altLang="en-US" dirty="0" smtClean="0"/>
              <a:t>評価</a:t>
            </a:r>
            <a:endParaRPr kumimoji="1" lang="ja-JP" altLang="en-US" dirty="0"/>
          </a:p>
        </p:txBody>
      </p:sp>
      <p:sp>
        <p:nvSpPr>
          <p:cNvPr id="3" name="サブタイトル 2"/>
          <p:cNvSpPr>
            <a:spLocks noGrp="1"/>
          </p:cNvSpPr>
          <p:nvPr>
            <p:ph type="subTitle" idx="1"/>
          </p:nvPr>
        </p:nvSpPr>
        <p:spPr/>
        <p:txBody>
          <a:bodyPr/>
          <a:lstStyle/>
          <a:p>
            <a:r>
              <a:rPr lang="ja-JP" altLang="en-US" dirty="0"/>
              <a:t>井上研究室　</a:t>
            </a:r>
            <a:endParaRPr lang="en-US" altLang="ja-JP" dirty="0"/>
          </a:p>
          <a:p>
            <a:r>
              <a:rPr lang="en-US" altLang="ja-JP" dirty="0" smtClean="0"/>
              <a:t> </a:t>
            </a:r>
            <a:r>
              <a:rPr kumimoji="1" lang="ja-JP" altLang="en-US" dirty="0" smtClean="0"/>
              <a:t>山口 佳久</a:t>
            </a:r>
            <a:endParaRPr kumimoji="1" lang="en-US" altLang="ja-JP" dirty="0" smtClean="0"/>
          </a:p>
        </p:txBody>
      </p:sp>
      <p:sp>
        <p:nvSpPr>
          <p:cNvPr id="4" name="スライド番号プレースホルダー 3"/>
          <p:cNvSpPr>
            <a:spLocks noGrp="1"/>
          </p:cNvSpPr>
          <p:nvPr>
            <p:ph type="sldNum" sz="quarter" idx="4"/>
          </p:nvPr>
        </p:nvSpPr>
        <p:spPr>
          <a:xfrm>
            <a:off x="8316913" y="6381750"/>
            <a:ext cx="827087" cy="215900"/>
          </a:xfrm>
        </p:spPr>
        <p:txBody>
          <a:bodyPr/>
          <a:lstStyle/>
          <a:p>
            <a:r>
              <a:rPr lang="en-US" altLang="ja-JP" dirty="0" smtClean="0">
                <a:solidFill>
                  <a:schemeClr val="tx1"/>
                </a:solidFill>
              </a:rPr>
              <a:t>1</a:t>
            </a:r>
            <a:endParaRPr kumimoji="1" lang="ja-JP" altLang="en-US" dirty="0">
              <a:solidFill>
                <a:schemeClr val="tx1"/>
              </a:solidFill>
            </a:endParaRPr>
          </a:p>
        </p:txBody>
      </p:sp>
    </p:spTree>
    <p:extLst>
      <p:ext uri="{BB962C8B-B14F-4D97-AF65-F5344CB8AC3E}">
        <p14:creationId xmlns:p14="http://schemas.microsoft.com/office/powerpoint/2010/main" val="20439725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a:spLocks noGrp="1"/>
          </p:cNvSpPr>
          <p:nvPr>
            <p:ph type="title"/>
          </p:nvPr>
        </p:nvSpPr>
        <p:spPr/>
        <p:txBody>
          <a:bodyPr>
            <a:normAutofit/>
          </a:bodyPr>
          <a:lstStyle/>
          <a:p>
            <a:r>
              <a:rPr lang="ja-JP" altLang="en-US" dirty="0" smtClean="0"/>
              <a:t>手順</a:t>
            </a:r>
            <a:r>
              <a:rPr lang="en-US" altLang="ja-JP" dirty="0" smtClean="0"/>
              <a:t>1</a:t>
            </a:r>
            <a:r>
              <a:rPr lang="ja-JP" altLang="en-US" dirty="0" smtClean="0"/>
              <a:t>：コード片間の一致率の計測</a:t>
            </a:r>
            <a:endParaRPr kumimoji="1" lang="ja-JP" altLang="en-US" dirty="0"/>
          </a:p>
        </p:txBody>
      </p:sp>
      <p:sp>
        <p:nvSpPr>
          <p:cNvPr id="8" name="テキスト ボックス 7"/>
          <p:cNvSpPr txBox="1"/>
          <p:nvPr/>
        </p:nvSpPr>
        <p:spPr>
          <a:xfrm>
            <a:off x="-11340" y="2649323"/>
            <a:ext cx="2529860" cy="369332"/>
          </a:xfrm>
          <a:prstGeom prst="rect">
            <a:avLst/>
          </a:prstGeom>
          <a:solidFill>
            <a:srgbClr val="FFCCCC"/>
          </a:solidFill>
          <a:ln>
            <a:solidFill>
              <a:schemeClr val="tx1"/>
            </a:solidFill>
          </a:ln>
        </p:spPr>
        <p:txBody>
          <a:bodyPr wrap="none" rtlCol="0">
            <a:spAutoFit/>
          </a:bodyPr>
          <a:lstStyle/>
          <a:p>
            <a:r>
              <a:rPr lang="ja-JP" altLang="en-US" dirty="0" smtClean="0"/>
              <a:t>推薦されたコード片</a:t>
            </a:r>
            <a:r>
              <a:rPr lang="en-US" altLang="ja-JP" dirty="0" smtClean="0"/>
              <a:t>(CF1)</a:t>
            </a:r>
            <a:endParaRPr lang="ja-JP" altLang="en-US" dirty="0"/>
          </a:p>
        </p:txBody>
      </p:sp>
      <p:sp>
        <p:nvSpPr>
          <p:cNvPr id="9" name="テキスト ボックス 8"/>
          <p:cNvSpPr txBox="1"/>
          <p:nvPr/>
        </p:nvSpPr>
        <p:spPr>
          <a:xfrm>
            <a:off x="24355" y="4597339"/>
            <a:ext cx="2004075" cy="646331"/>
          </a:xfrm>
          <a:prstGeom prst="rect">
            <a:avLst/>
          </a:prstGeom>
          <a:solidFill>
            <a:srgbClr val="CCFFFF"/>
          </a:solidFill>
          <a:ln>
            <a:solidFill>
              <a:schemeClr val="tx1"/>
            </a:solidFill>
          </a:ln>
        </p:spPr>
        <p:txBody>
          <a:bodyPr wrap="none" rtlCol="0">
            <a:spAutoFit/>
          </a:bodyPr>
          <a:lstStyle/>
          <a:p>
            <a:r>
              <a:rPr lang="ja-JP" altLang="en-US" dirty="0" smtClean="0"/>
              <a:t>有用なメソッド抽出</a:t>
            </a:r>
            <a:endParaRPr lang="en-US" altLang="ja-JP" dirty="0" smtClean="0"/>
          </a:p>
          <a:p>
            <a:r>
              <a:rPr lang="ja-JP" altLang="en-US" dirty="0" smtClean="0"/>
              <a:t>リファクタリング</a:t>
            </a:r>
            <a:r>
              <a:rPr lang="en-US" altLang="ja-JP" dirty="0" smtClean="0"/>
              <a:t>(CF2)</a:t>
            </a:r>
          </a:p>
        </p:txBody>
      </p:sp>
      <p:sp>
        <p:nvSpPr>
          <p:cNvPr id="2" name="テキスト ボックス 1"/>
          <p:cNvSpPr txBox="1"/>
          <p:nvPr/>
        </p:nvSpPr>
        <p:spPr>
          <a:xfrm>
            <a:off x="1414190" y="5830920"/>
            <a:ext cx="2653753" cy="461665"/>
          </a:xfrm>
          <a:prstGeom prst="rect">
            <a:avLst/>
          </a:prstGeom>
          <a:noFill/>
        </p:spPr>
        <p:txBody>
          <a:bodyPr wrap="square" rtlCol="0">
            <a:spAutoFit/>
          </a:bodyPr>
          <a:lstStyle/>
          <a:p>
            <a:r>
              <a:rPr lang="ja-JP" altLang="en-US" sz="2400" dirty="0" smtClean="0"/>
              <a:t>コード片間の一致率</a:t>
            </a:r>
            <a:endParaRPr lang="en-US" altLang="ja-JP" sz="2400" dirty="0"/>
          </a:p>
        </p:txBody>
      </p:sp>
      <mc:AlternateContent xmlns:mc="http://schemas.openxmlformats.org/markup-compatibility/2006" xmlns:a14="http://schemas.microsoft.com/office/drawing/2010/main">
        <mc:Choice Requires="a14">
          <p:sp>
            <p:nvSpPr>
              <p:cNvPr id="24" name="テキスト ボックス 23"/>
              <p:cNvSpPr txBox="1"/>
              <p:nvPr/>
            </p:nvSpPr>
            <p:spPr>
              <a:xfrm>
                <a:off x="6477378" y="5668663"/>
                <a:ext cx="754245" cy="78617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altLang="ja-JP" sz="2400" b="0" i="1" smtClean="0">
                          <a:latin typeface="Cambria Math"/>
                        </a:rPr>
                        <m:t>=</m:t>
                      </m:r>
                      <m:f>
                        <m:fPr>
                          <m:ctrlPr>
                            <a:rPr lang="en-US" altLang="ja-JP" sz="2400" i="1">
                              <a:latin typeface="Cambria Math"/>
                            </a:rPr>
                          </m:ctrlPr>
                        </m:fPr>
                        <m:num>
                          <m:r>
                            <a:rPr lang="en-US" altLang="ja-JP" sz="2400" b="0" i="1" smtClean="0">
                              <a:latin typeface="Cambria Math"/>
                            </a:rPr>
                            <m:t>2</m:t>
                          </m:r>
                        </m:num>
                        <m:den>
                          <m:r>
                            <a:rPr lang="en-US" altLang="ja-JP" sz="2400" b="0" i="1" smtClean="0">
                              <a:latin typeface="Cambria Math"/>
                            </a:rPr>
                            <m:t>3</m:t>
                          </m:r>
                        </m:den>
                      </m:f>
                    </m:oMath>
                  </m:oMathPara>
                </a14:m>
                <a:endParaRPr kumimoji="1" lang="ja-JP" altLang="en-US" sz="2400" dirty="0"/>
              </a:p>
            </p:txBody>
          </p:sp>
        </mc:Choice>
        <mc:Fallback xmlns="">
          <p:sp>
            <p:nvSpPr>
              <p:cNvPr id="24" name="テキスト ボックス 23"/>
              <p:cNvSpPr txBox="1">
                <a:spLocks noRot="1" noChangeAspect="1" noMove="1" noResize="1" noEditPoints="1" noAdjustHandles="1" noChangeArrowheads="1" noChangeShapeType="1" noTextEdit="1"/>
              </p:cNvSpPr>
              <p:nvPr/>
            </p:nvSpPr>
            <p:spPr>
              <a:xfrm>
                <a:off x="6477378" y="5668663"/>
                <a:ext cx="754245" cy="786177"/>
              </a:xfrm>
              <a:prstGeom prst="rect">
                <a:avLst/>
              </a:prstGeom>
              <a:blipFill rotWithShape="1">
                <a:blip r:embed="rId3" cstate="print"/>
                <a:stretch>
                  <a:fillRect/>
                </a:stretch>
              </a:blipFill>
            </p:spPr>
            <p:txBody>
              <a:bodyPr/>
              <a:lstStyle/>
              <a:p>
                <a:r>
                  <a:rPr lang="ja-JP" altLang="en-US">
                    <a:noFill/>
                  </a:rPr>
                  <a:t> </a:t>
                </a:r>
              </a:p>
            </p:txBody>
          </p:sp>
        </mc:Fallback>
      </mc:AlternateContent>
      <p:sp>
        <p:nvSpPr>
          <p:cNvPr id="3" name="正方形/長方形 2"/>
          <p:cNvSpPr/>
          <p:nvPr/>
        </p:nvSpPr>
        <p:spPr>
          <a:xfrm>
            <a:off x="2894196" y="1988840"/>
            <a:ext cx="5688632" cy="3416320"/>
          </a:xfrm>
          <a:prstGeom prst="rect">
            <a:avLst/>
          </a:prstGeom>
          <a:solidFill>
            <a:schemeClr val="bg1"/>
          </a:solidFill>
          <a:ln>
            <a:solidFill>
              <a:schemeClr val="tx1"/>
            </a:solidFill>
          </a:ln>
        </p:spPr>
        <p:txBody>
          <a:bodyPr wrap="square">
            <a:spAutoFit/>
          </a:bodyPr>
          <a:lstStyle/>
          <a:p>
            <a:r>
              <a:rPr lang="en-US" altLang="ja-JP" dirty="0"/>
              <a:t>Iterator it2 = </a:t>
            </a:r>
            <a:r>
              <a:rPr lang="en-US" altLang="ja-JP" dirty="0" err="1"/>
              <a:t>c.getAddressIterator</a:t>
            </a:r>
            <a:r>
              <a:rPr lang="en-US" altLang="ja-JP" dirty="0"/>
              <a:t>();</a:t>
            </a:r>
          </a:p>
          <a:p>
            <a:r>
              <a:rPr lang="en-US" altLang="ja-JP" dirty="0"/>
              <a:t> </a:t>
            </a:r>
            <a:r>
              <a:rPr lang="en-US" altLang="ja-JP" dirty="0" smtClean="0"/>
              <a:t>   while </a:t>
            </a:r>
            <a:r>
              <a:rPr lang="en-US" altLang="ja-JP" dirty="0"/>
              <a:t>(it2.hasNext()) {</a:t>
            </a:r>
          </a:p>
          <a:p>
            <a:r>
              <a:rPr lang="en-US" altLang="ja-JP" dirty="0" smtClean="0"/>
              <a:t>      </a:t>
            </a:r>
            <a:r>
              <a:rPr lang="en-US" altLang="ja-JP" dirty="0" err="1" smtClean="0"/>
              <a:t>AddressModel</a:t>
            </a:r>
            <a:r>
              <a:rPr lang="en-US" altLang="ja-JP" dirty="0" smtClean="0"/>
              <a:t> </a:t>
            </a:r>
            <a:r>
              <a:rPr lang="en-US" altLang="ja-JP" dirty="0"/>
              <a:t>model = (</a:t>
            </a:r>
            <a:r>
              <a:rPr lang="en-US" altLang="ja-JP" dirty="0" err="1"/>
              <a:t>AddressModel</a:t>
            </a:r>
            <a:r>
              <a:rPr lang="en-US" altLang="ja-JP" dirty="0"/>
              <a:t>) it2.next();</a:t>
            </a:r>
          </a:p>
          <a:p>
            <a:r>
              <a:rPr lang="en-US" altLang="ja-JP" dirty="0" smtClean="0"/>
              <a:t>      Address </a:t>
            </a:r>
            <a:r>
              <a:rPr lang="en-US" altLang="ja-JP" dirty="0" err="1"/>
              <a:t>adr</a:t>
            </a:r>
            <a:r>
              <a:rPr lang="en-US" altLang="ja-JP" dirty="0"/>
              <a:t> = new </a:t>
            </a:r>
            <a:r>
              <a:rPr lang="en-US" altLang="ja-JP" dirty="0" err="1"/>
              <a:t>AddressImpl</a:t>
            </a:r>
            <a:r>
              <a:rPr lang="en-US" altLang="ja-JP" dirty="0"/>
              <a:t>();</a:t>
            </a:r>
          </a:p>
          <a:p>
            <a:r>
              <a:rPr lang="en-US" altLang="ja-JP" dirty="0" smtClean="0"/>
              <a:t>      </a:t>
            </a:r>
            <a:r>
              <a:rPr lang="en-US" altLang="ja-JP" dirty="0" err="1" smtClean="0"/>
              <a:t>adr.setCity</a:t>
            </a:r>
            <a:r>
              <a:rPr lang="en-US" altLang="ja-JP" dirty="0" smtClean="0"/>
              <a:t>(</a:t>
            </a:r>
            <a:r>
              <a:rPr lang="en-US" altLang="ja-JP" dirty="0" err="1" smtClean="0"/>
              <a:t>model.getCity</a:t>
            </a:r>
            <a:r>
              <a:rPr lang="en-US" altLang="ja-JP" dirty="0"/>
              <a:t>());</a:t>
            </a:r>
          </a:p>
          <a:p>
            <a:r>
              <a:rPr lang="en-US" altLang="ja-JP" dirty="0" smtClean="0"/>
              <a:t>      </a:t>
            </a:r>
            <a:r>
              <a:rPr lang="en-US" altLang="ja-JP" dirty="0" err="1" smtClean="0"/>
              <a:t>adr.setPostalCode</a:t>
            </a:r>
            <a:r>
              <a:rPr lang="en-US" altLang="ja-JP" dirty="0" smtClean="0"/>
              <a:t>(</a:t>
            </a:r>
            <a:r>
              <a:rPr lang="en-US" altLang="ja-JP" dirty="0" err="1" smtClean="0"/>
              <a:t>model.getZipPostalCode</a:t>
            </a:r>
            <a:r>
              <a:rPr lang="en-US" altLang="ja-JP" dirty="0"/>
              <a:t>());</a:t>
            </a:r>
          </a:p>
          <a:p>
            <a:r>
              <a:rPr lang="en-US" altLang="ja-JP" dirty="0"/>
              <a:t>      </a:t>
            </a:r>
            <a:r>
              <a:rPr lang="en-US" altLang="ja-JP" dirty="0" err="1" smtClean="0"/>
              <a:t>adr.setPostBox</a:t>
            </a:r>
            <a:r>
              <a:rPr lang="en-US" altLang="ja-JP" dirty="0" smtClean="0"/>
              <a:t>(</a:t>
            </a:r>
            <a:r>
              <a:rPr lang="en-US" altLang="ja-JP" dirty="0" err="1" smtClean="0"/>
              <a:t>model.getPoBox</a:t>
            </a:r>
            <a:r>
              <a:rPr lang="en-US" altLang="ja-JP" dirty="0"/>
              <a:t>());</a:t>
            </a:r>
          </a:p>
          <a:p>
            <a:r>
              <a:rPr lang="en-US" altLang="ja-JP" dirty="0"/>
              <a:t> </a:t>
            </a:r>
            <a:r>
              <a:rPr lang="en-US" altLang="ja-JP" dirty="0" smtClean="0"/>
              <a:t>     </a:t>
            </a:r>
            <a:r>
              <a:rPr lang="en-US" altLang="ja-JP" dirty="0" err="1" smtClean="0"/>
              <a:t>adr.setRegion</a:t>
            </a:r>
            <a:r>
              <a:rPr lang="en-US" altLang="ja-JP" dirty="0" smtClean="0"/>
              <a:t>(</a:t>
            </a:r>
            <a:r>
              <a:rPr lang="en-US" altLang="ja-JP" dirty="0" err="1" smtClean="0"/>
              <a:t>model.getStateProvinceCounty</a:t>
            </a:r>
            <a:r>
              <a:rPr lang="en-US" altLang="ja-JP" dirty="0"/>
              <a:t>());</a:t>
            </a:r>
          </a:p>
          <a:p>
            <a:r>
              <a:rPr lang="en-US" altLang="ja-JP" dirty="0" smtClean="0"/>
              <a:t>      </a:t>
            </a:r>
            <a:r>
              <a:rPr lang="en-US" altLang="ja-JP" dirty="0" err="1" smtClean="0"/>
              <a:t>adr.setStreet</a:t>
            </a:r>
            <a:r>
              <a:rPr lang="en-US" altLang="ja-JP" dirty="0" smtClean="0"/>
              <a:t>(</a:t>
            </a:r>
            <a:r>
              <a:rPr lang="en-US" altLang="ja-JP" dirty="0" err="1" smtClean="0"/>
              <a:t>model.getStreet</a:t>
            </a:r>
            <a:r>
              <a:rPr lang="en-US" altLang="ja-JP" dirty="0"/>
              <a:t>());</a:t>
            </a:r>
          </a:p>
          <a:p>
            <a:r>
              <a:rPr lang="en-US" altLang="ja-JP" dirty="0" smtClean="0"/>
              <a:t>      </a:t>
            </a:r>
            <a:r>
              <a:rPr lang="en-US" altLang="ja-JP" dirty="0" err="1" smtClean="0"/>
              <a:t>adr.setLabel</a:t>
            </a:r>
            <a:r>
              <a:rPr lang="en-US" altLang="ja-JP" dirty="0" smtClean="0"/>
              <a:t>(</a:t>
            </a:r>
            <a:r>
              <a:rPr lang="en-US" altLang="ja-JP" dirty="0" err="1" smtClean="0"/>
              <a:t>model.getLabel</a:t>
            </a:r>
            <a:r>
              <a:rPr lang="en-US" altLang="ja-JP" dirty="0"/>
              <a:t>());</a:t>
            </a:r>
          </a:p>
          <a:p>
            <a:r>
              <a:rPr lang="en-US" altLang="ja-JP" dirty="0" smtClean="0"/>
              <a:t>      </a:t>
            </a:r>
            <a:r>
              <a:rPr lang="en-US" altLang="ja-JP" dirty="0" err="1" smtClean="0"/>
              <a:t>exportContact.addAddress</a:t>
            </a:r>
            <a:r>
              <a:rPr lang="en-US" altLang="ja-JP" dirty="0" smtClean="0"/>
              <a:t>(</a:t>
            </a:r>
            <a:r>
              <a:rPr lang="en-US" altLang="ja-JP" dirty="0" err="1" smtClean="0"/>
              <a:t>adr</a:t>
            </a:r>
            <a:r>
              <a:rPr lang="en-US" altLang="ja-JP" dirty="0"/>
              <a:t>);</a:t>
            </a:r>
          </a:p>
          <a:p>
            <a:r>
              <a:rPr lang="en-US" altLang="ja-JP" dirty="0" smtClean="0"/>
              <a:t>   }</a:t>
            </a:r>
            <a:endParaRPr lang="en-US" altLang="ja-JP" dirty="0"/>
          </a:p>
        </p:txBody>
      </p:sp>
      <p:sp>
        <p:nvSpPr>
          <p:cNvPr id="36" name="正方形/長方形 35"/>
          <p:cNvSpPr/>
          <p:nvPr/>
        </p:nvSpPr>
        <p:spPr bwMode="auto">
          <a:xfrm>
            <a:off x="3059832" y="2564904"/>
            <a:ext cx="5400600" cy="2232248"/>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7" name="正方形/長方形 36"/>
          <p:cNvSpPr/>
          <p:nvPr/>
        </p:nvSpPr>
        <p:spPr bwMode="auto">
          <a:xfrm>
            <a:off x="3203848" y="3140968"/>
            <a:ext cx="5472608" cy="1918036"/>
          </a:xfrm>
          <a:prstGeom prst="rect">
            <a:avLst/>
          </a:prstGeom>
          <a:noFill/>
          <a:ln w="28575"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0" name="コンテンツ プレースホルダー 49"/>
          <p:cNvSpPr>
            <a:spLocks noGrp="1"/>
          </p:cNvSpPr>
          <p:nvPr>
            <p:ph idx="1"/>
          </p:nvPr>
        </p:nvSpPr>
        <p:spPr>
          <a:xfrm>
            <a:off x="179388" y="1268413"/>
            <a:ext cx="8785225" cy="576411"/>
          </a:xfrm>
        </p:spPr>
        <p:txBody>
          <a:bodyPr/>
          <a:lstStyle/>
          <a:p>
            <a:r>
              <a:rPr kumimoji="1" lang="ja-JP" altLang="en-US" dirty="0" smtClean="0"/>
              <a:t>メソッド抽出範囲間の類似度</a:t>
            </a:r>
            <a:endParaRPr kumimoji="1" lang="ja-JP" altLang="en-US" dirty="0"/>
          </a:p>
        </p:txBody>
      </p:sp>
      <p:cxnSp>
        <p:nvCxnSpPr>
          <p:cNvPr id="51" name="直線矢印コネクタ 50"/>
          <p:cNvCxnSpPr>
            <a:stCxn id="8" idx="3"/>
          </p:cNvCxnSpPr>
          <p:nvPr/>
        </p:nvCxnSpPr>
        <p:spPr>
          <a:xfrm>
            <a:off x="2518520" y="2833989"/>
            <a:ext cx="526044" cy="471371"/>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1" name="直線矢印コネクタ 60"/>
          <p:cNvCxnSpPr>
            <a:stCxn id="63" idx="3"/>
            <a:endCxn id="65" idx="1"/>
          </p:cNvCxnSpPr>
          <p:nvPr/>
        </p:nvCxnSpPr>
        <p:spPr>
          <a:xfrm flipV="1">
            <a:off x="2086431" y="3961487"/>
            <a:ext cx="1117417" cy="308529"/>
          </a:xfrm>
          <a:prstGeom prst="straightConnector1">
            <a:avLst/>
          </a:prstGeom>
          <a:ln w="28575">
            <a:solidFill>
              <a:srgbClr val="A88858"/>
            </a:solidFill>
            <a:tailEnd type="arrow"/>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a:off x="0" y="1980875"/>
            <a:ext cx="2084225" cy="646331"/>
          </a:xfrm>
          <a:prstGeom prst="rect">
            <a:avLst/>
          </a:prstGeom>
          <a:solidFill>
            <a:srgbClr val="CAE8AA"/>
          </a:solidFill>
          <a:ln>
            <a:solidFill>
              <a:schemeClr val="tx1"/>
            </a:solidFill>
          </a:ln>
        </p:spPr>
        <p:txBody>
          <a:bodyPr wrap="none" rtlCol="0">
            <a:spAutoFit/>
          </a:bodyPr>
          <a:lstStyle/>
          <a:p>
            <a:r>
              <a:rPr lang="en-US" altLang="ja-JP" dirty="0" smtClean="0"/>
              <a:t>CF1</a:t>
            </a:r>
            <a:r>
              <a:rPr lang="ja-JP" altLang="en-US" dirty="0" smtClean="0"/>
              <a:t>と</a:t>
            </a:r>
            <a:r>
              <a:rPr lang="en-US" altLang="ja-JP" dirty="0" smtClean="0"/>
              <a:t>CF2</a:t>
            </a:r>
            <a:r>
              <a:rPr lang="ja-JP" altLang="en-US" dirty="0" smtClean="0"/>
              <a:t>の和集合</a:t>
            </a:r>
            <a:endParaRPr lang="en-US" altLang="ja-JP" dirty="0" smtClean="0"/>
          </a:p>
          <a:p>
            <a:r>
              <a:rPr lang="ja-JP" altLang="en-US" dirty="0" smtClean="0"/>
              <a:t>行数</a:t>
            </a:r>
            <a:r>
              <a:rPr lang="en-US" altLang="ja-JP" dirty="0" smtClean="0"/>
              <a:t>:9</a:t>
            </a:r>
          </a:p>
        </p:txBody>
      </p:sp>
      <p:sp>
        <p:nvSpPr>
          <p:cNvPr id="63" name="テキスト ボックス 62"/>
          <p:cNvSpPr txBox="1"/>
          <p:nvPr/>
        </p:nvSpPr>
        <p:spPr>
          <a:xfrm>
            <a:off x="2206" y="3946850"/>
            <a:ext cx="2084225" cy="646331"/>
          </a:xfrm>
          <a:prstGeom prst="rect">
            <a:avLst/>
          </a:prstGeom>
          <a:solidFill>
            <a:srgbClr val="FFC000"/>
          </a:solidFill>
          <a:ln>
            <a:solidFill>
              <a:schemeClr val="tx1"/>
            </a:solidFill>
          </a:ln>
        </p:spPr>
        <p:txBody>
          <a:bodyPr wrap="none" rtlCol="0">
            <a:spAutoFit/>
          </a:bodyPr>
          <a:lstStyle/>
          <a:p>
            <a:r>
              <a:rPr lang="en-US" altLang="ja-JP" dirty="0" smtClean="0"/>
              <a:t>CF1</a:t>
            </a:r>
            <a:r>
              <a:rPr lang="ja-JP" altLang="en-US" dirty="0" smtClean="0"/>
              <a:t>と</a:t>
            </a:r>
            <a:r>
              <a:rPr lang="en-US" altLang="ja-JP" dirty="0" smtClean="0"/>
              <a:t>CF2</a:t>
            </a:r>
            <a:r>
              <a:rPr lang="ja-JP" altLang="en-US" dirty="0" smtClean="0"/>
              <a:t>の積集合</a:t>
            </a:r>
            <a:endParaRPr lang="en-US" altLang="ja-JP" dirty="0" smtClean="0"/>
          </a:p>
          <a:p>
            <a:r>
              <a:rPr lang="ja-JP" altLang="en-US" dirty="0" smtClean="0"/>
              <a:t>行数</a:t>
            </a:r>
            <a:r>
              <a:rPr lang="en-US" altLang="ja-JP" dirty="0" smtClean="0"/>
              <a:t>:6</a:t>
            </a:r>
          </a:p>
        </p:txBody>
      </p:sp>
      <p:sp>
        <p:nvSpPr>
          <p:cNvPr id="64" name="正方形/長方形 63"/>
          <p:cNvSpPr/>
          <p:nvPr/>
        </p:nvSpPr>
        <p:spPr bwMode="auto">
          <a:xfrm>
            <a:off x="3059832" y="2564904"/>
            <a:ext cx="5400600" cy="2520280"/>
          </a:xfrm>
          <a:prstGeom prst="rect">
            <a:avLst/>
          </a:prstGeom>
          <a:noFill/>
          <a:ln w="28575" cap="flat" cmpd="sng" algn="ctr">
            <a:solidFill>
              <a:srgbClr val="78B83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5" name="正方形/長方形 64"/>
          <p:cNvSpPr/>
          <p:nvPr/>
        </p:nvSpPr>
        <p:spPr bwMode="auto">
          <a:xfrm>
            <a:off x="3203848" y="3140968"/>
            <a:ext cx="5472608" cy="1641037"/>
          </a:xfrm>
          <a:prstGeom prst="rect">
            <a:avLst/>
          </a:prstGeom>
          <a:noFill/>
          <a:ln w="28575" cap="flat" cmpd="sng" algn="ctr">
            <a:solidFill>
              <a:srgbClr val="A88858"/>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6" name="直線矢印コネクタ 65"/>
          <p:cNvCxnSpPr>
            <a:stCxn id="62" idx="3"/>
          </p:cNvCxnSpPr>
          <p:nvPr/>
        </p:nvCxnSpPr>
        <p:spPr>
          <a:xfrm>
            <a:off x="2084225" y="2304041"/>
            <a:ext cx="971679" cy="332871"/>
          </a:xfrm>
          <a:prstGeom prst="straightConnector1">
            <a:avLst/>
          </a:prstGeom>
          <a:ln w="28575">
            <a:solidFill>
              <a:srgbClr val="78B832"/>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67" name="テキスト ボックス 66"/>
              <p:cNvSpPr txBox="1"/>
              <p:nvPr/>
            </p:nvSpPr>
            <p:spPr>
              <a:xfrm>
                <a:off x="4149499" y="5728425"/>
                <a:ext cx="2327881" cy="66665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a:rPr>
                        <m:t>=</m:t>
                      </m:r>
                      <m:f>
                        <m:fPr>
                          <m:ctrlPr>
                            <a:rPr kumimoji="1" lang="en-US" altLang="ja-JP" i="1" smtClean="0">
                              <a:latin typeface="Cambria Math"/>
                            </a:rPr>
                          </m:ctrlPr>
                        </m:fPr>
                        <m:num>
                          <m:r>
                            <a:rPr kumimoji="1" lang="en-US" altLang="ja-JP" b="0" i="1" smtClean="0">
                              <a:latin typeface="Cambria Math"/>
                            </a:rPr>
                            <m:t>𝐶𝐹</m:t>
                          </m:r>
                          <m:r>
                            <a:rPr kumimoji="1" lang="en-US" altLang="ja-JP" b="0" i="1" smtClean="0">
                              <a:latin typeface="Cambria Math"/>
                            </a:rPr>
                            <m:t>1</m:t>
                          </m:r>
                          <m:r>
                            <a:rPr kumimoji="1" lang="ja-JP" altLang="en-US" b="0" i="1" smtClean="0">
                              <a:latin typeface="Cambria Math"/>
                            </a:rPr>
                            <m:t>と</m:t>
                          </m:r>
                          <m:r>
                            <a:rPr kumimoji="1" lang="en-US" altLang="ja-JP" b="0" i="1" smtClean="0">
                              <a:latin typeface="Cambria Math"/>
                            </a:rPr>
                            <m:t>𝐶𝐹</m:t>
                          </m:r>
                          <m:r>
                            <a:rPr kumimoji="1" lang="en-US" altLang="ja-JP" b="0" i="1" smtClean="0">
                              <a:latin typeface="Cambria Math"/>
                            </a:rPr>
                            <m:t>2</m:t>
                          </m:r>
                          <m:r>
                            <a:rPr kumimoji="1" lang="ja-JP" altLang="en-US" b="0" i="1" smtClean="0">
                              <a:latin typeface="Cambria Math"/>
                            </a:rPr>
                            <m:t>の</m:t>
                          </m:r>
                          <m:r>
                            <a:rPr lang="ja-JP" altLang="en-US" i="1">
                              <a:latin typeface="Cambria Math"/>
                            </a:rPr>
                            <m:t>積集合</m:t>
                          </m:r>
                        </m:num>
                        <m:den>
                          <m:r>
                            <a:rPr kumimoji="1" lang="en-US" altLang="ja-JP" b="0" i="1" smtClean="0">
                              <a:latin typeface="Cambria Math"/>
                            </a:rPr>
                            <m:t>𝐶𝐹</m:t>
                          </m:r>
                          <m:r>
                            <a:rPr kumimoji="1" lang="en-US" altLang="ja-JP" b="0" i="1" smtClean="0">
                              <a:latin typeface="Cambria Math"/>
                            </a:rPr>
                            <m:t>1</m:t>
                          </m:r>
                          <m:r>
                            <a:rPr kumimoji="1" lang="ja-JP" altLang="en-US" b="0" i="1" smtClean="0">
                              <a:latin typeface="Cambria Math"/>
                            </a:rPr>
                            <m:t>と</m:t>
                          </m:r>
                          <m:r>
                            <a:rPr kumimoji="1" lang="en-US" altLang="ja-JP" b="0" i="1" smtClean="0">
                              <a:latin typeface="Cambria Math"/>
                            </a:rPr>
                            <m:t>𝐶𝐹</m:t>
                          </m:r>
                          <m:r>
                            <a:rPr kumimoji="1" lang="en-US" altLang="ja-JP" b="0" i="1" smtClean="0">
                              <a:latin typeface="Cambria Math"/>
                            </a:rPr>
                            <m:t>2</m:t>
                          </m:r>
                          <m:r>
                            <a:rPr kumimoji="1" lang="ja-JP" altLang="en-US" b="0" i="1" smtClean="0">
                              <a:latin typeface="Cambria Math"/>
                            </a:rPr>
                            <m:t>の</m:t>
                          </m:r>
                          <m:r>
                            <a:rPr lang="ja-JP" altLang="en-US" i="1">
                              <a:latin typeface="Cambria Math"/>
                            </a:rPr>
                            <m:t>和集合</m:t>
                          </m:r>
                        </m:den>
                      </m:f>
                    </m:oMath>
                  </m:oMathPara>
                </a14:m>
                <a:endParaRPr kumimoji="1" lang="ja-JP" altLang="en-US" dirty="0"/>
              </a:p>
            </p:txBody>
          </p:sp>
        </mc:Choice>
        <mc:Fallback xmlns="">
          <p:sp>
            <p:nvSpPr>
              <p:cNvPr id="67" name="テキスト ボックス 66"/>
              <p:cNvSpPr txBox="1">
                <a:spLocks noRot="1" noChangeAspect="1" noMove="1" noResize="1" noEditPoints="1" noAdjustHandles="1" noChangeArrowheads="1" noChangeShapeType="1" noTextEdit="1"/>
              </p:cNvSpPr>
              <p:nvPr/>
            </p:nvSpPr>
            <p:spPr>
              <a:xfrm>
                <a:off x="4149499" y="5728425"/>
                <a:ext cx="2327881" cy="666657"/>
              </a:xfrm>
              <a:prstGeom prst="rect">
                <a:avLst/>
              </a:prstGeom>
              <a:blipFill rotWithShape="1">
                <a:blip r:embed="rId4" cstate="print"/>
                <a:stretch>
                  <a:fillRect/>
                </a:stretch>
              </a:blipFill>
            </p:spPr>
            <p:txBody>
              <a:bodyPr/>
              <a:lstStyle/>
              <a:p>
                <a:r>
                  <a:rPr lang="ja-JP" altLang="en-US">
                    <a:noFill/>
                  </a:rPr>
                  <a:t> </a:t>
                </a:r>
              </a:p>
            </p:txBody>
          </p:sp>
        </mc:Fallback>
      </mc:AlternateContent>
      <p:cxnSp>
        <p:nvCxnSpPr>
          <p:cNvPr id="6" name="直線矢印コネクタ 5"/>
          <p:cNvCxnSpPr>
            <a:stCxn id="9" idx="3"/>
          </p:cNvCxnSpPr>
          <p:nvPr/>
        </p:nvCxnSpPr>
        <p:spPr>
          <a:xfrm>
            <a:off x="2028430" y="4920505"/>
            <a:ext cx="1175449" cy="20663"/>
          </a:xfrm>
          <a:prstGeom prst="straightConnector1">
            <a:avLst/>
          </a:prstGeom>
          <a:ln w="28575">
            <a:solidFill>
              <a:srgbClr val="0070C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225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8"/>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51"/>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36"/>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9"/>
                                        </p:tgtEl>
                                        <p:attrNameLst>
                                          <p:attrName>style.visibility</p:attrName>
                                        </p:attrNameLst>
                                      </p:cBhvr>
                                      <p:to>
                                        <p:strVal val="hidden"/>
                                      </p:to>
                                    </p:set>
                                  </p:childTnLst>
                                </p:cTn>
                              </p:par>
                              <p:par>
                                <p:cTn id="27" presetID="1" presetClass="exit" presetSubtype="0" fill="hold" nodeType="withEffect">
                                  <p:stCondLst>
                                    <p:cond delay="0"/>
                                  </p:stCondLst>
                                  <p:childTnLst>
                                    <p:set>
                                      <p:cBhvr>
                                        <p:cTn id="28" dur="1" fill="hold">
                                          <p:stCondLst>
                                            <p:cond delay="0"/>
                                          </p:stCondLst>
                                        </p:cTn>
                                        <p:tgtEl>
                                          <p:spTgt spid="6"/>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37"/>
                                        </p:tgtEl>
                                        <p:attrNameLst>
                                          <p:attrName>style.visibility</p:attrName>
                                        </p:attrNameLst>
                                      </p:cBhvr>
                                      <p:to>
                                        <p:strVal val="hidden"/>
                                      </p:to>
                                    </p:set>
                                  </p:childTnLst>
                                </p:cTn>
                              </p:par>
                              <p:par>
                                <p:cTn id="31" presetID="1" presetClass="entr" presetSubtype="0" fill="hold" nodeType="withEffect">
                                  <p:stCondLst>
                                    <p:cond delay="0"/>
                                  </p:stCondLst>
                                  <p:childTnLst>
                                    <p:set>
                                      <p:cBhvr>
                                        <p:cTn id="32" dur="1" fill="hold">
                                          <p:stCondLst>
                                            <p:cond delay="0"/>
                                          </p:stCondLst>
                                        </p:cTn>
                                        <p:tgtEl>
                                          <p:spTgt spid="6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6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9" grpId="1" animBg="1"/>
      <p:bldP spid="36" grpId="0" animBg="1"/>
      <p:bldP spid="36" grpId="1" animBg="1"/>
      <p:bldP spid="37" grpId="0" animBg="1"/>
      <p:bldP spid="37" grpId="1" animBg="1"/>
      <p:bldP spid="62" grpId="0" animBg="1"/>
      <p:bldP spid="63" grpId="0" animBg="1"/>
      <p:bldP spid="64" grpId="0" animBg="1"/>
      <p:bldP spid="6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：適合率と再現率の計測</a:t>
            </a:r>
            <a:endParaRPr kumimoji="1" lang="ja-JP" altLang="en-US" dirty="0"/>
          </a:p>
        </p:txBody>
      </p:sp>
      <p:pic>
        <p:nvPicPr>
          <p:cNvPr id="53"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56784" y="1779283"/>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54" name="正方形/長方形 53"/>
          <p:cNvSpPr/>
          <p:nvPr/>
        </p:nvSpPr>
        <p:spPr bwMode="auto">
          <a:xfrm>
            <a:off x="7360650" y="1779283"/>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5" name="正方形/長方形 54"/>
          <p:cNvSpPr/>
          <p:nvPr/>
        </p:nvSpPr>
        <p:spPr bwMode="auto">
          <a:xfrm>
            <a:off x="7092788" y="1963949"/>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0.7</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56" name="直線矢印コネクタ 55"/>
          <p:cNvCxnSpPr/>
          <p:nvPr/>
        </p:nvCxnSpPr>
        <p:spPr bwMode="auto">
          <a:xfrm flipH="1" flipV="1">
            <a:off x="7468662" y="2184875"/>
            <a:ext cx="154101" cy="213411"/>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58" name="テキスト ボックス 57"/>
          <p:cNvSpPr txBox="1"/>
          <p:nvPr/>
        </p:nvSpPr>
        <p:spPr>
          <a:xfrm>
            <a:off x="7133013" y="2411596"/>
            <a:ext cx="877163" cy="369332"/>
          </a:xfrm>
          <a:prstGeom prst="rect">
            <a:avLst/>
          </a:prstGeom>
          <a:noFill/>
          <a:ln>
            <a:solidFill>
              <a:schemeClr val="tx1"/>
            </a:solidFill>
          </a:ln>
        </p:spPr>
        <p:txBody>
          <a:bodyPr wrap="none" rtlCol="0">
            <a:spAutoFit/>
          </a:bodyPr>
          <a:lstStyle/>
          <a:p>
            <a:r>
              <a:rPr lang="ja-JP" altLang="en-US" dirty="0" smtClean="0"/>
              <a:t>一致率</a:t>
            </a:r>
            <a:endParaRPr lang="en-US" altLang="ja-JP" dirty="0" smtClean="0"/>
          </a:p>
        </p:txBody>
      </p:sp>
      <p:grpSp>
        <p:nvGrpSpPr>
          <p:cNvPr id="10" name="グループ化 9"/>
          <p:cNvGrpSpPr/>
          <p:nvPr/>
        </p:nvGrpSpPr>
        <p:grpSpPr>
          <a:xfrm>
            <a:off x="1887534" y="2643843"/>
            <a:ext cx="3888432" cy="726359"/>
            <a:chOff x="1887534" y="1917484"/>
            <a:chExt cx="3888432" cy="726359"/>
          </a:xfrm>
        </p:grpSpPr>
        <p:pic>
          <p:nvPicPr>
            <p:cNvPr id="30"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1720" y="1988840"/>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31" name="正方形/長方形 30"/>
            <p:cNvSpPr/>
            <p:nvPr/>
          </p:nvSpPr>
          <p:spPr bwMode="auto">
            <a:xfrm>
              <a:off x="2355586" y="1988840"/>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32"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21610" y="1988840"/>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33" name="正方形/長方形 32"/>
            <p:cNvSpPr/>
            <p:nvPr/>
          </p:nvSpPr>
          <p:spPr bwMode="auto">
            <a:xfrm>
              <a:off x="3062232" y="1988840"/>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chemeClr val="tx1"/>
                  </a:solidFill>
                  <a:effectLst/>
                  <a:latin typeface="Times New Roman" pitchFamily="18" charset="0"/>
                  <a:ea typeface="ＭＳ Ｐゴシック" pitchFamily="50" charset="-128"/>
                </a:rPr>
                <a:t>2</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34"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19872" y="1988840"/>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35" name="正方形/長方形 34"/>
            <p:cNvSpPr/>
            <p:nvPr/>
          </p:nvSpPr>
          <p:spPr bwMode="auto">
            <a:xfrm>
              <a:off x="3723738" y="1988840"/>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36"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39952" y="1988840"/>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37" name="正方形/長方形 36"/>
            <p:cNvSpPr/>
            <p:nvPr/>
          </p:nvSpPr>
          <p:spPr bwMode="auto">
            <a:xfrm>
              <a:off x="4443818" y="1988840"/>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4</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38" name="Picture 2" descr="C:\Users\admin\AppData\Local\Microsoft\Windows\Temporary Internet Files\Content.IE5\4B364NAI\MC900432605[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60032" y="1988840"/>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39" name="正方形/長方形 38"/>
            <p:cNvSpPr/>
            <p:nvPr/>
          </p:nvSpPr>
          <p:spPr bwMode="auto">
            <a:xfrm>
              <a:off x="5163898" y="1988840"/>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5</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4" name="正方形/長方形 43"/>
            <p:cNvSpPr/>
            <p:nvPr/>
          </p:nvSpPr>
          <p:spPr bwMode="auto">
            <a:xfrm>
              <a:off x="4922779" y="2148341"/>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0.4</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6" name="正方形/長方形 45"/>
            <p:cNvSpPr/>
            <p:nvPr/>
          </p:nvSpPr>
          <p:spPr bwMode="auto">
            <a:xfrm>
              <a:off x="2072490" y="215371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0.6</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7" name="正方形/長方形 46"/>
            <p:cNvSpPr/>
            <p:nvPr/>
          </p:nvSpPr>
          <p:spPr bwMode="auto">
            <a:xfrm>
              <a:off x="2757614" y="2173506"/>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0.8</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8" name="正方形/長方形 47"/>
            <p:cNvSpPr/>
            <p:nvPr/>
          </p:nvSpPr>
          <p:spPr bwMode="auto">
            <a:xfrm>
              <a:off x="3455876" y="2173506"/>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0.7</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9" name="正方形/長方形 48"/>
            <p:cNvSpPr/>
            <p:nvPr/>
          </p:nvSpPr>
          <p:spPr bwMode="auto">
            <a:xfrm>
              <a:off x="4200051" y="2173506"/>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0.3</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59" name="正方形/長方形 58"/>
            <p:cNvSpPr/>
            <p:nvPr/>
          </p:nvSpPr>
          <p:spPr bwMode="auto">
            <a:xfrm>
              <a:off x="1887534" y="1917484"/>
              <a:ext cx="3888432" cy="726359"/>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sp>
        <p:nvSpPr>
          <p:cNvPr id="63" name="テキスト ボックス 62"/>
          <p:cNvSpPr txBox="1"/>
          <p:nvPr/>
        </p:nvSpPr>
        <p:spPr>
          <a:xfrm>
            <a:off x="387482" y="1268760"/>
            <a:ext cx="2273379" cy="523220"/>
          </a:xfrm>
          <a:prstGeom prst="rect">
            <a:avLst/>
          </a:prstGeom>
          <a:noFill/>
        </p:spPr>
        <p:txBody>
          <a:bodyPr wrap="none" rtlCol="0">
            <a:spAutoFit/>
          </a:bodyPr>
          <a:lstStyle/>
          <a:p>
            <a:r>
              <a:rPr kumimoji="1" lang="ja-JP" altLang="en-US" sz="2800" dirty="0" smtClean="0"/>
              <a:t>適合率の計測</a:t>
            </a:r>
            <a:endParaRPr kumimoji="1" lang="ja-JP" altLang="en-US" sz="2800" dirty="0"/>
          </a:p>
        </p:txBody>
      </p:sp>
      <p:cxnSp>
        <p:nvCxnSpPr>
          <p:cNvPr id="1028" name="直線矢印コネクタ 1027"/>
          <p:cNvCxnSpPr>
            <a:stCxn id="1029" idx="1"/>
            <a:endCxn id="59" idx="3"/>
          </p:cNvCxnSpPr>
          <p:nvPr/>
        </p:nvCxnSpPr>
        <p:spPr bwMode="auto">
          <a:xfrm flipH="1" flipV="1">
            <a:off x="5775966" y="3007023"/>
            <a:ext cx="910843" cy="229019"/>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1029" name="テキスト ボックス 1028"/>
          <p:cNvSpPr txBox="1"/>
          <p:nvPr/>
        </p:nvSpPr>
        <p:spPr>
          <a:xfrm>
            <a:off x="6686809" y="3051376"/>
            <a:ext cx="1939955" cy="369332"/>
          </a:xfrm>
          <a:prstGeom prst="rect">
            <a:avLst/>
          </a:prstGeom>
          <a:noFill/>
          <a:ln>
            <a:solidFill>
              <a:schemeClr val="tx1"/>
            </a:solidFill>
          </a:ln>
        </p:spPr>
        <p:txBody>
          <a:bodyPr wrap="none" rtlCol="0">
            <a:spAutoFit/>
          </a:bodyPr>
          <a:lstStyle/>
          <a:p>
            <a:r>
              <a:rPr lang="ja-JP" altLang="en-US" dirty="0"/>
              <a:t>推薦</a:t>
            </a:r>
            <a:r>
              <a:rPr lang="ja-JP" altLang="en-US" dirty="0" smtClean="0"/>
              <a:t>されたコード片</a:t>
            </a:r>
            <a:endParaRPr kumimoji="1" lang="ja-JP" altLang="en-US" dirty="0"/>
          </a:p>
        </p:txBody>
      </p:sp>
      <p:sp>
        <p:nvSpPr>
          <p:cNvPr id="1035" name="正方形/長方形 1034"/>
          <p:cNvSpPr/>
          <p:nvPr/>
        </p:nvSpPr>
        <p:spPr bwMode="auto">
          <a:xfrm>
            <a:off x="2658782" y="2333529"/>
            <a:ext cx="1395896" cy="1265996"/>
          </a:xfrm>
          <a:prstGeom prst="rect">
            <a:avLst/>
          </a:prstGeom>
          <a:no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 name="直線矢印コネクタ 3"/>
          <p:cNvCxnSpPr>
            <a:stCxn id="7" idx="1"/>
          </p:cNvCxnSpPr>
          <p:nvPr/>
        </p:nvCxnSpPr>
        <p:spPr bwMode="auto">
          <a:xfrm flipH="1">
            <a:off x="3808667" y="2213620"/>
            <a:ext cx="608408" cy="101838"/>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7" name="テキスト ボックス 6"/>
          <p:cNvSpPr txBox="1"/>
          <p:nvPr/>
        </p:nvSpPr>
        <p:spPr>
          <a:xfrm>
            <a:off x="4417075" y="2028954"/>
            <a:ext cx="2401619" cy="369332"/>
          </a:xfrm>
          <a:prstGeom prst="rect">
            <a:avLst/>
          </a:prstGeom>
          <a:noFill/>
          <a:ln>
            <a:solidFill>
              <a:schemeClr val="tx1"/>
            </a:solidFill>
          </a:ln>
        </p:spPr>
        <p:txBody>
          <a:bodyPr wrap="none" rtlCol="0">
            <a:spAutoFit/>
          </a:bodyPr>
          <a:lstStyle/>
          <a:p>
            <a:r>
              <a:rPr lang="ja-JP" altLang="en-US" dirty="0"/>
              <a:t>有用</a:t>
            </a:r>
            <a:r>
              <a:rPr lang="ja-JP" altLang="en-US" dirty="0" smtClean="0"/>
              <a:t>なメソッド抽出候補</a:t>
            </a:r>
            <a:endParaRPr kumimoji="1" lang="ja-JP" altLang="en-US" dirty="0"/>
          </a:p>
        </p:txBody>
      </p:sp>
      <mc:AlternateContent xmlns:mc="http://schemas.openxmlformats.org/markup-compatibility/2006" xmlns:a14="http://schemas.microsoft.com/office/drawing/2010/main">
        <mc:Choice Requires="a14">
          <p:sp>
            <p:nvSpPr>
              <p:cNvPr id="92" name="テキスト ボックス 91"/>
              <p:cNvSpPr txBox="1"/>
              <p:nvPr/>
            </p:nvSpPr>
            <p:spPr>
              <a:xfrm>
                <a:off x="827584" y="4941168"/>
                <a:ext cx="6341801" cy="1027461"/>
              </a:xfrm>
              <a:prstGeom prst="rect">
                <a:avLst/>
              </a:prstGeom>
              <a:noFill/>
            </p:spPr>
            <p:txBody>
              <a:bodyPr wrap="none" rtlCol="0">
                <a:spAutoFit/>
              </a:bodyPr>
              <a:lstStyle/>
              <a:p>
                <a:r>
                  <a:rPr lang="ja-JP" altLang="en-US" sz="3200" dirty="0"/>
                  <a:t>適合率</a:t>
                </a:r>
                <a:r>
                  <a:rPr lang="en-US" altLang="ja-JP" sz="3200" dirty="0"/>
                  <a:t>=</a:t>
                </a:r>
                <a14:m>
                  <m:oMath xmlns:m="http://schemas.openxmlformats.org/officeDocument/2006/math">
                    <m:f>
                      <m:fPr>
                        <m:ctrlPr>
                          <a:rPr lang="en-US" altLang="ja-JP" sz="3200" i="1">
                            <a:latin typeface="Cambria Math"/>
                          </a:rPr>
                        </m:ctrlPr>
                      </m:fPr>
                      <m:num>
                        <m:r>
                          <a:rPr lang="ja-JP" altLang="en-US" sz="3200" i="1">
                            <a:latin typeface="Cambria Math"/>
                          </a:rPr>
                          <m:t>有用なメソッド抽出候補の数</m:t>
                        </m:r>
                      </m:num>
                      <m:den>
                        <m:r>
                          <a:rPr lang="ja-JP" altLang="en-US" sz="3200" i="1">
                            <a:latin typeface="Cambria Math"/>
                          </a:rPr>
                          <m:t>推薦されたコード片の数</m:t>
                        </m:r>
                      </m:den>
                    </m:f>
                  </m:oMath>
                </a14:m>
                <a:endParaRPr kumimoji="1" lang="ja-JP" altLang="en-US" sz="3200" dirty="0"/>
              </a:p>
            </p:txBody>
          </p:sp>
        </mc:Choice>
        <mc:Fallback xmlns="">
          <p:sp>
            <p:nvSpPr>
              <p:cNvPr id="92" name="テキスト ボックス 91"/>
              <p:cNvSpPr txBox="1">
                <a:spLocks noRot="1" noChangeAspect="1" noMove="1" noResize="1" noEditPoints="1" noAdjustHandles="1" noChangeArrowheads="1" noChangeShapeType="1" noTextEdit="1"/>
              </p:cNvSpPr>
              <p:nvPr/>
            </p:nvSpPr>
            <p:spPr>
              <a:xfrm>
                <a:off x="827584" y="4941168"/>
                <a:ext cx="6341801" cy="1027461"/>
              </a:xfrm>
              <a:prstGeom prst="rect">
                <a:avLst/>
              </a:prstGeom>
              <a:blipFill rotWithShape="1">
                <a:blip r:embed="rId4" cstate="print"/>
                <a:stretch>
                  <a:fillRect l="-2500"/>
                </a:stretch>
              </a:blipFill>
            </p:spPr>
            <p:txBody>
              <a:bodyPr/>
              <a:lstStyle/>
              <a:p>
                <a:r>
                  <a:rPr lang="ja-JP" altLang="en-US">
                    <a:noFill/>
                  </a:rPr>
                  <a:t> </a:t>
                </a:r>
              </a:p>
            </p:txBody>
          </p:sp>
        </mc:Fallback>
      </mc:AlternateContent>
      <p:sp>
        <p:nvSpPr>
          <p:cNvPr id="50" name="フローチャート : 結合子 49"/>
          <p:cNvSpPr/>
          <p:nvPr/>
        </p:nvSpPr>
        <p:spPr bwMode="auto">
          <a:xfrm>
            <a:off x="3471690" y="2817033"/>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7" name="フローチャート : 結合子 56"/>
          <p:cNvSpPr/>
          <p:nvPr/>
        </p:nvSpPr>
        <p:spPr bwMode="auto">
          <a:xfrm>
            <a:off x="2754963" y="2822406"/>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mc:AlternateContent xmlns:mc="http://schemas.openxmlformats.org/markup-compatibility/2006" xmlns:a14="http://schemas.microsoft.com/office/drawing/2010/main">
        <mc:Choice Requires="a14">
          <p:sp>
            <p:nvSpPr>
              <p:cNvPr id="20" name="テキスト ボックス 19"/>
              <p:cNvSpPr txBox="1"/>
              <p:nvPr/>
            </p:nvSpPr>
            <p:spPr>
              <a:xfrm>
                <a:off x="1979712" y="5661248"/>
                <a:ext cx="946285" cy="101752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3200" b="0" i="0" smtClean="0">
                          <a:latin typeface="Cambria Math"/>
                        </a:rPr>
                        <m:t>=</m:t>
                      </m:r>
                      <m:f>
                        <m:fPr>
                          <m:ctrlPr>
                            <a:rPr kumimoji="1" lang="en-US" altLang="ja-JP" sz="3200" i="1" smtClean="0">
                              <a:latin typeface="Cambria Math"/>
                            </a:rPr>
                          </m:ctrlPr>
                        </m:fPr>
                        <m:num>
                          <m:r>
                            <a:rPr kumimoji="1" lang="en-US" altLang="ja-JP" sz="3200" b="0" i="1" smtClean="0">
                              <a:latin typeface="Cambria Math"/>
                            </a:rPr>
                            <m:t>2</m:t>
                          </m:r>
                        </m:num>
                        <m:den>
                          <m:r>
                            <a:rPr kumimoji="1" lang="en-US" altLang="ja-JP" sz="3200" b="0" i="1" smtClean="0">
                              <a:latin typeface="Cambria Math"/>
                            </a:rPr>
                            <m:t>5</m:t>
                          </m:r>
                        </m:den>
                      </m:f>
                    </m:oMath>
                  </m:oMathPara>
                </a14:m>
                <a:endParaRPr kumimoji="1" lang="ja-JP" altLang="en-US" sz="3200" dirty="0"/>
              </a:p>
            </p:txBody>
          </p:sp>
        </mc:Choice>
        <mc:Fallback xmlns="">
          <p:sp>
            <p:nvSpPr>
              <p:cNvPr id="20" name="テキスト ボックス 19"/>
              <p:cNvSpPr txBox="1">
                <a:spLocks noRot="1" noChangeAspect="1" noMove="1" noResize="1" noEditPoints="1" noAdjustHandles="1" noChangeArrowheads="1" noChangeShapeType="1" noTextEdit="1"/>
              </p:cNvSpPr>
              <p:nvPr/>
            </p:nvSpPr>
            <p:spPr>
              <a:xfrm>
                <a:off x="1979712" y="5661248"/>
                <a:ext cx="946285" cy="1017523"/>
              </a:xfrm>
              <a:prstGeom prst="rect">
                <a:avLst/>
              </a:prstGeom>
              <a:blipFill rotWithShape="1">
                <a:blip r:embed="rId5" cstate="print"/>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3781719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5" grpId="0" animBg="1"/>
      <p:bldP spid="7" grpId="0" animBg="1"/>
      <p:bldP spid="50" grpId="0" animBg="1"/>
      <p:bldP spid="57" grpId="0" animBg="1"/>
      <p:bldP spid="2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正方形/長方形 2"/>
              <p:cNvSpPr/>
              <p:nvPr/>
            </p:nvSpPr>
            <p:spPr>
              <a:xfrm>
                <a:off x="1013452" y="4365104"/>
                <a:ext cx="8383084" cy="1531125"/>
              </a:xfrm>
              <a:prstGeom prst="rect">
                <a:avLst/>
              </a:prstGeom>
            </p:spPr>
            <p:txBody>
              <a:bodyPr wrap="square">
                <a:spAutoFit/>
              </a:bodyPr>
              <a:lstStyle/>
              <a:p>
                <a:r>
                  <a:rPr lang="ja-JP" altLang="en-US" sz="3200" dirty="0" smtClean="0"/>
                  <a:t>再現率</a:t>
                </a:r>
                <a:r>
                  <a:rPr lang="en-US" altLang="ja-JP" sz="3200" dirty="0"/>
                  <a:t>=</a:t>
                </a:r>
                <a14:m>
                  <m:oMath xmlns:m="http://schemas.openxmlformats.org/officeDocument/2006/math">
                    <m:f>
                      <m:fPr>
                        <m:ctrlPr>
                          <a:rPr lang="en-US" altLang="ja-JP" sz="3200" i="1">
                            <a:latin typeface="Cambria Math"/>
                          </a:rPr>
                        </m:ctrlPr>
                      </m:fPr>
                      <m:num>
                        <m:r>
                          <a:rPr lang="ja-JP" altLang="en-US" sz="3200" i="1">
                            <a:latin typeface="Cambria Math"/>
                          </a:rPr>
                          <m:t>推薦された</m:t>
                        </m:r>
                        <m:r>
                          <a:rPr lang="ja-JP" altLang="en-US" sz="3200" i="1" smtClean="0">
                            <a:latin typeface="Cambria Math"/>
                          </a:rPr>
                          <m:t>有用な</m:t>
                        </m:r>
                        <m:r>
                          <a:rPr lang="ja-JP" altLang="en-US" sz="3200" i="1">
                            <a:latin typeface="Cambria Math"/>
                          </a:rPr>
                          <m:t>メソッド</m:t>
                        </m:r>
                        <m:r>
                          <a:rPr lang="ja-JP" altLang="en-US" sz="3200" i="1" smtClean="0">
                            <a:latin typeface="Cambria Math"/>
                          </a:rPr>
                          <m:t>抽出</m:t>
                        </m:r>
                        <m:r>
                          <a:rPr lang="ja-JP" altLang="en-US" sz="3200" i="1">
                            <a:latin typeface="Cambria Math"/>
                          </a:rPr>
                          <m:t>リファクタリング</m:t>
                        </m:r>
                        <m:r>
                          <a:rPr lang="ja-JP" altLang="en-US" sz="3200" b="0" i="1" smtClean="0">
                            <a:latin typeface="Cambria Math"/>
                          </a:rPr>
                          <m:t>の数</m:t>
                        </m:r>
                      </m:num>
                      <m:den>
                        <m:r>
                          <a:rPr lang="ja-JP" altLang="en-US" sz="3200" i="1">
                            <a:latin typeface="Cambria Math"/>
                          </a:rPr>
                          <m:t>有用なメソッド抽出リファクタリングの数</m:t>
                        </m:r>
                      </m:den>
                    </m:f>
                  </m:oMath>
                </a14:m>
                <a:endParaRPr lang="ja-JP" altLang="en-US" sz="3200" dirty="0"/>
              </a:p>
            </p:txBody>
          </p:sp>
        </mc:Choice>
        <mc:Fallback xmlns="">
          <p:sp>
            <p:nvSpPr>
              <p:cNvPr id="3" name="正方形/長方形 2"/>
              <p:cNvSpPr>
                <a:spLocks noRot="1" noChangeAspect="1" noMove="1" noResize="1" noEditPoints="1" noAdjustHandles="1" noChangeArrowheads="1" noChangeShapeType="1" noTextEdit="1"/>
              </p:cNvSpPr>
              <p:nvPr/>
            </p:nvSpPr>
            <p:spPr>
              <a:xfrm>
                <a:off x="1013452" y="4365104"/>
                <a:ext cx="8383084" cy="1531125"/>
              </a:xfrm>
              <a:prstGeom prst="rect">
                <a:avLst/>
              </a:prstGeom>
              <a:blipFill rotWithShape="1">
                <a:blip r:embed="rId3" cstate="print"/>
                <a:stretch>
                  <a:fillRect l="-1818" t="-5179"/>
                </a:stretch>
              </a:blipFill>
            </p:spPr>
            <p:txBody>
              <a:bodyPr/>
              <a:lstStyle/>
              <a:p>
                <a:r>
                  <a:rPr lang="ja-JP" altLang="en-US">
                    <a:noFill/>
                  </a:rPr>
                  <a:t> </a:t>
                </a:r>
              </a:p>
            </p:txBody>
          </p:sp>
        </mc:Fallback>
      </mc:AlternateContent>
      <p:sp>
        <p:nvSpPr>
          <p:cNvPr id="2" name="タイトル 1"/>
          <p:cNvSpPr>
            <a:spLocks noGrp="1"/>
          </p:cNvSpPr>
          <p:nvPr>
            <p:ph type="title"/>
          </p:nvPr>
        </p:nvSpPr>
        <p:spPr/>
        <p:txBody>
          <a:bodyPr/>
          <a:lstStyle/>
          <a:p>
            <a:r>
              <a:rPr lang="ja-JP" altLang="en-US" dirty="0" smtClean="0"/>
              <a:t>手順</a:t>
            </a:r>
            <a:r>
              <a:rPr lang="en-US" altLang="ja-JP" dirty="0" smtClean="0"/>
              <a:t>2</a:t>
            </a:r>
            <a:r>
              <a:rPr lang="ja-JP" altLang="en-US" dirty="0" smtClean="0"/>
              <a:t>：適合率と再現率の計測</a:t>
            </a:r>
            <a:endParaRPr kumimoji="1" lang="ja-JP" altLang="en-US" dirty="0"/>
          </a:p>
        </p:txBody>
      </p:sp>
      <p:sp>
        <p:nvSpPr>
          <p:cNvPr id="1024" name="テキスト ボックス 1023"/>
          <p:cNvSpPr txBox="1"/>
          <p:nvPr/>
        </p:nvSpPr>
        <p:spPr>
          <a:xfrm>
            <a:off x="387482" y="1372126"/>
            <a:ext cx="2273379" cy="523220"/>
          </a:xfrm>
          <a:prstGeom prst="rect">
            <a:avLst/>
          </a:prstGeom>
          <a:noFill/>
        </p:spPr>
        <p:txBody>
          <a:bodyPr wrap="none" rtlCol="0">
            <a:spAutoFit/>
          </a:bodyPr>
          <a:lstStyle/>
          <a:p>
            <a:r>
              <a:rPr kumimoji="1" lang="ja-JP" altLang="en-US" sz="2800" dirty="0" smtClean="0"/>
              <a:t>再現率の計測</a:t>
            </a:r>
            <a:endParaRPr kumimoji="1" lang="ja-JP" altLang="en-US" sz="2800" dirty="0"/>
          </a:p>
        </p:txBody>
      </p:sp>
      <p:pic>
        <p:nvPicPr>
          <p:cNvPr id="74" name="Picture 2" descr="C:\Users\admin\AppData\Local\Microsoft\Windows\Temporary Internet Files\Content.IE5\4B364NAI\MC900432605[1].png"/>
          <p:cNvPicPr>
            <a:picLocks noChangeAspect="1" noChangeArrowheads="1"/>
          </p:cNvPicPr>
          <p:nvPr/>
        </p:nvPicPr>
        <p:blipFill>
          <a:blip r:embed="rId4" cstate="print">
            <a:duotone>
              <a:prstClr val="black"/>
              <a:srgbClr val="D9C3A5">
                <a:tint val="50000"/>
                <a:satMod val="180000"/>
              </a:srgbClr>
            </a:duotone>
            <a:extLst>
              <a:ext uri="{BEBA8EAE-BF5A-486C-A8C5-ECC9F3942E4B}">
                <a14:imgProps xmlns:a14="http://schemas.microsoft.com/office/drawing/2010/main">
                  <a14:imgLayer r:embed="rId5">
                    <a14:imgEffect>
                      <a14:colorTemperature colorTemp="6625"/>
                    </a14:imgEffect>
                    <a14:imgEffect>
                      <a14:saturation sat="205000"/>
                    </a14:imgEffect>
                  </a14:imgLayer>
                </a14:imgProps>
              </a:ext>
              <a:ext uri="{28A0092B-C50C-407E-A947-70E740481C1C}">
                <a14:useLocalDpi xmlns:a14="http://schemas.microsoft.com/office/drawing/2010/main" val="0"/>
              </a:ext>
            </a:extLst>
          </a:blip>
          <a:srcRect/>
          <a:stretch>
            <a:fillRect/>
          </a:stretch>
        </p:blipFill>
        <p:spPr bwMode="auto">
          <a:xfrm>
            <a:off x="1927122" y="3677732"/>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75" name="正方形/長方形 74"/>
          <p:cNvSpPr/>
          <p:nvPr/>
        </p:nvSpPr>
        <p:spPr bwMode="auto">
          <a:xfrm>
            <a:off x="2267744" y="3677732"/>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76" name="Picture 2" descr="C:\Users\admin\AppData\Local\Microsoft\Windows\Temporary Internet Files\Content.IE5\4B364NAI\MC900432605[1].png"/>
          <p:cNvPicPr>
            <a:picLocks noChangeAspect="1" noChangeArrowheads="1"/>
          </p:cNvPicPr>
          <p:nvPr/>
        </p:nvPicPr>
        <p:blipFill>
          <a:blip r:embed="rId6" cstate="print">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4161770" y="3677732"/>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77" name="正方形/長方形 76"/>
          <p:cNvSpPr/>
          <p:nvPr/>
        </p:nvSpPr>
        <p:spPr bwMode="auto">
          <a:xfrm>
            <a:off x="4465636" y="3677732"/>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smtClean="0">
                <a:latin typeface="Times New Roman" pitchFamily="18" charset="0"/>
                <a:ea typeface="ＭＳ Ｐゴシック" pitchFamily="50" charset="-128"/>
              </a:rPr>
              <a:t>2</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82"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59632" y="275116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83" name="正方形/長方形 82"/>
          <p:cNvSpPr/>
          <p:nvPr/>
        </p:nvSpPr>
        <p:spPr bwMode="auto">
          <a:xfrm>
            <a:off x="1563498" y="275116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84"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29522" y="275116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85" name="正方形/長方形 84"/>
          <p:cNvSpPr/>
          <p:nvPr/>
        </p:nvSpPr>
        <p:spPr bwMode="auto">
          <a:xfrm>
            <a:off x="2270144" y="275116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86"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627784" y="275116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87" name="正方形/長方形 86"/>
          <p:cNvSpPr/>
          <p:nvPr/>
        </p:nvSpPr>
        <p:spPr bwMode="auto">
          <a:xfrm>
            <a:off x="2931650" y="275116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88"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657714" y="275116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89" name="正方形/長方形 88"/>
          <p:cNvSpPr/>
          <p:nvPr/>
        </p:nvSpPr>
        <p:spPr bwMode="auto">
          <a:xfrm>
            <a:off x="3951671" y="275116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2</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3" name="正方形/長方形 92"/>
          <p:cNvSpPr/>
          <p:nvPr/>
        </p:nvSpPr>
        <p:spPr bwMode="auto">
          <a:xfrm>
            <a:off x="1280402" y="2916042"/>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0.7</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4" name="正方形/長方形 93"/>
          <p:cNvSpPr/>
          <p:nvPr/>
        </p:nvSpPr>
        <p:spPr bwMode="auto">
          <a:xfrm>
            <a:off x="1965526" y="293583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0.1</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5" name="正方形/長方形 94"/>
          <p:cNvSpPr/>
          <p:nvPr/>
        </p:nvSpPr>
        <p:spPr bwMode="auto">
          <a:xfrm>
            <a:off x="2663788" y="293583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0.8</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96" name="正方形/長方形 95"/>
          <p:cNvSpPr/>
          <p:nvPr/>
        </p:nvSpPr>
        <p:spPr bwMode="auto">
          <a:xfrm>
            <a:off x="3707904" y="293583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0.7</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07" name="テキスト ボックス 106"/>
          <p:cNvSpPr txBox="1"/>
          <p:nvPr/>
        </p:nvSpPr>
        <p:spPr>
          <a:xfrm>
            <a:off x="5939047" y="4437112"/>
            <a:ext cx="3233578" cy="369332"/>
          </a:xfrm>
          <a:prstGeom prst="rect">
            <a:avLst/>
          </a:prstGeom>
          <a:noFill/>
          <a:ln w="28575">
            <a:noFill/>
          </a:ln>
        </p:spPr>
        <p:txBody>
          <a:bodyPr wrap="none" rtlCol="0">
            <a:spAutoFit/>
          </a:bodyPr>
          <a:lstStyle/>
          <a:p>
            <a:r>
              <a:rPr lang="en-US" altLang="ja-JP" dirty="0" smtClean="0"/>
              <a:t>:</a:t>
            </a:r>
            <a:r>
              <a:rPr lang="ja-JP" altLang="en-US" dirty="0" smtClean="0"/>
              <a:t>有用なメソッド抽出リファクタリング</a:t>
            </a:r>
            <a:endParaRPr kumimoji="1" lang="ja-JP" altLang="en-US" dirty="0"/>
          </a:p>
        </p:txBody>
      </p:sp>
      <p:pic>
        <p:nvPicPr>
          <p:cNvPr id="111" name="Picture 2" descr="C:\Users\admin\AppData\Local\Microsoft\Windows\Temporary Internet Files\Content.IE5\4B364NAI\MC900432605[1].png"/>
          <p:cNvPicPr>
            <a:picLocks noChangeAspect="1" noChangeArrowheads="1"/>
          </p:cNvPicPr>
          <p:nvPr/>
        </p:nvPicPr>
        <p:blipFill>
          <a:blip r:embed="rId7" cstate="print">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6538034" y="3682636"/>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12" name="正方形/長方形 111"/>
          <p:cNvSpPr/>
          <p:nvPr/>
        </p:nvSpPr>
        <p:spPr bwMode="auto">
          <a:xfrm>
            <a:off x="6841900" y="3682636"/>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smtClean="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21"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665826" y="274162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22" name="正方形/長方形 121"/>
          <p:cNvSpPr/>
          <p:nvPr/>
        </p:nvSpPr>
        <p:spPr bwMode="auto">
          <a:xfrm>
            <a:off x="4969692" y="274162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b="0" i="0" u="none" strike="noStrike" cap="none" normalizeH="0" baseline="0" dirty="0" smtClean="0">
                <a:ln>
                  <a:noFill/>
                </a:ln>
                <a:solidFill>
                  <a:schemeClr val="tx1"/>
                </a:solidFill>
                <a:effectLst/>
                <a:latin typeface="Times New Roman" pitchFamily="18" charset="0"/>
                <a:ea typeface="ＭＳ Ｐゴシック" pitchFamily="50" charset="-128"/>
              </a:rPr>
              <a:t>2</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23"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24128" y="274162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24" name="正方形/長方形 123"/>
          <p:cNvSpPr/>
          <p:nvPr/>
        </p:nvSpPr>
        <p:spPr bwMode="auto">
          <a:xfrm>
            <a:off x="6064750" y="274162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25"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22390" y="274162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26" name="正方形/長方形 125"/>
          <p:cNvSpPr/>
          <p:nvPr/>
        </p:nvSpPr>
        <p:spPr bwMode="auto">
          <a:xfrm>
            <a:off x="6726256" y="274162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pic>
        <p:nvPicPr>
          <p:cNvPr id="127"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42470" y="2741628"/>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28" name="正方形/長方形 127"/>
          <p:cNvSpPr/>
          <p:nvPr/>
        </p:nvSpPr>
        <p:spPr bwMode="auto">
          <a:xfrm>
            <a:off x="7446336" y="2741628"/>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32" name="正方形/長方形 131"/>
          <p:cNvSpPr/>
          <p:nvPr/>
        </p:nvSpPr>
        <p:spPr bwMode="auto">
          <a:xfrm>
            <a:off x="4686596" y="2906502"/>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0.3</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33" name="正方形/長方形 132"/>
          <p:cNvSpPr/>
          <p:nvPr/>
        </p:nvSpPr>
        <p:spPr bwMode="auto">
          <a:xfrm>
            <a:off x="5760132" y="292629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0.1</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34" name="正方形/長方形 133"/>
          <p:cNvSpPr/>
          <p:nvPr/>
        </p:nvSpPr>
        <p:spPr bwMode="auto">
          <a:xfrm>
            <a:off x="6458394" y="292629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0.2</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35" name="正方形/長方形 134"/>
          <p:cNvSpPr/>
          <p:nvPr/>
        </p:nvSpPr>
        <p:spPr bwMode="auto">
          <a:xfrm>
            <a:off x="7202569" y="2926294"/>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0.3</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044" name="テキスト ボックス 1043"/>
          <p:cNvSpPr txBox="1"/>
          <p:nvPr/>
        </p:nvSpPr>
        <p:spPr>
          <a:xfrm>
            <a:off x="6286024" y="1479847"/>
            <a:ext cx="1545616" cy="307777"/>
          </a:xfrm>
          <a:prstGeom prst="rect">
            <a:avLst/>
          </a:prstGeom>
          <a:noFill/>
          <a:ln w="28575">
            <a:solidFill>
              <a:srgbClr val="FF0000"/>
            </a:solidFill>
          </a:ln>
        </p:spPr>
        <p:txBody>
          <a:bodyPr wrap="none" rtlCol="0">
            <a:spAutoFit/>
          </a:bodyPr>
          <a:lstStyle/>
          <a:p>
            <a:r>
              <a:rPr lang="ja-JP" altLang="en-US" sz="1400" dirty="0" smtClean="0"/>
              <a:t>推薦されたコード片</a:t>
            </a:r>
            <a:endParaRPr kumimoji="1" lang="ja-JP" altLang="en-US" sz="1400" dirty="0"/>
          </a:p>
        </p:txBody>
      </p:sp>
      <p:sp>
        <p:nvSpPr>
          <p:cNvPr id="1045" name="正方形/長方形 1044"/>
          <p:cNvSpPr/>
          <p:nvPr/>
        </p:nvSpPr>
        <p:spPr bwMode="auto">
          <a:xfrm>
            <a:off x="971600" y="2597612"/>
            <a:ext cx="2306656" cy="1639270"/>
          </a:xfrm>
          <a:prstGeom prst="rect">
            <a:avLst/>
          </a:prstGeom>
          <a:noFill/>
          <a:ln w="2857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46" name="フローチャート : 結合子 1045"/>
          <p:cNvSpPr/>
          <p:nvPr/>
        </p:nvSpPr>
        <p:spPr bwMode="auto">
          <a:xfrm>
            <a:off x="971600" y="2029490"/>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3" name="正方形/長方形 142"/>
          <p:cNvSpPr/>
          <p:nvPr/>
        </p:nvSpPr>
        <p:spPr bwMode="auto">
          <a:xfrm>
            <a:off x="3419872" y="2597612"/>
            <a:ext cx="2162640" cy="1639270"/>
          </a:xfrm>
          <a:prstGeom prst="rect">
            <a:avLst/>
          </a:prstGeom>
          <a:noFill/>
          <a:ln w="2857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4" name="正方形/長方形 143"/>
          <p:cNvSpPr/>
          <p:nvPr/>
        </p:nvSpPr>
        <p:spPr bwMode="auto">
          <a:xfrm>
            <a:off x="5733837" y="2597612"/>
            <a:ext cx="2162640" cy="1639270"/>
          </a:xfrm>
          <a:prstGeom prst="rect">
            <a:avLst/>
          </a:prstGeom>
          <a:noFill/>
          <a:ln w="28575"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5" name="フローチャート : 結合子 144"/>
          <p:cNvSpPr/>
          <p:nvPr/>
        </p:nvSpPr>
        <p:spPr bwMode="auto">
          <a:xfrm>
            <a:off x="3628144" y="2054342"/>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3" name="乗算記号 52"/>
          <p:cNvSpPr/>
          <p:nvPr/>
        </p:nvSpPr>
        <p:spPr bwMode="auto">
          <a:xfrm>
            <a:off x="6013770" y="2054342"/>
            <a:ext cx="457200" cy="457200"/>
          </a:xfrm>
          <a:prstGeom prst="mathMultiply">
            <a:avLst/>
          </a:prstGeom>
          <a:solidFill>
            <a:srgbClr val="FF0000"/>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正方形/長方形 14"/>
          <p:cNvSpPr/>
          <p:nvPr/>
        </p:nvSpPr>
        <p:spPr bwMode="auto">
          <a:xfrm>
            <a:off x="1115616" y="2763198"/>
            <a:ext cx="2066414" cy="667152"/>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99" name="正方形/長方形 98"/>
          <p:cNvSpPr/>
          <p:nvPr/>
        </p:nvSpPr>
        <p:spPr bwMode="auto">
          <a:xfrm>
            <a:off x="3491880" y="2685175"/>
            <a:ext cx="2066414" cy="667152"/>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0" name="正方形/長方形 99"/>
          <p:cNvSpPr/>
          <p:nvPr/>
        </p:nvSpPr>
        <p:spPr bwMode="auto">
          <a:xfrm>
            <a:off x="5794020" y="2666335"/>
            <a:ext cx="2066414" cy="667152"/>
          </a:xfrm>
          <a:prstGeom prst="rect">
            <a:avLst/>
          </a:prstGeom>
          <a:no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103" name="Picture 2" descr="C:\Users\admin\AppData\Local\Microsoft\Windows\Temporary Internet Files\Content.IE5\4B364NAI\MC900432605[1].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70079" y="1916832"/>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104" name="正方形/長方形 103"/>
          <p:cNvSpPr/>
          <p:nvPr/>
        </p:nvSpPr>
        <p:spPr bwMode="auto">
          <a:xfrm>
            <a:off x="8273945" y="1916832"/>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3</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08" name="正方形/長方形 107"/>
          <p:cNvSpPr/>
          <p:nvPr/>
        </p:nvSpPr>
        <p:spPr bwMode="auto">
          <a:xfrm>
            <a:off x="8006083" y="2101498"/>
            <a:ext cx="482238" cy="316715"/>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1600" dirty="0" smtClean="0">
                <a:latin typeface="Times New Roman" pitchFamily="18" charset="0"/>
                <a:ea typeface="ＭＳ Ｐゴシック" pitchFamily="50" charset="-128"/>
              </a:rPr>
              <a:t>0.7</a:t>
            </a:r>
            <a:endParaRPr kumimoji="0" lang="ja-JP" altLang="en-US" sz="16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cxnSp>
        <p:nvCxnSpPr>
          <p:cNvPr id="109" name="直線矢印コネクタ 108"/>
          <p:cNvCxnSpPr/>
          <p:nvPr/>
        </p:nvCxnSpPr>
        <p:spPr bwMode="auto">
          <a:xfrm flipH="1" flipV="1">
            <a:off x="8381957" y="2322424"/>
            <a:ext cx="154101" cy="213411"/>
          </a:xfrm>
          <a:prstGeom prst="straightConnector1">
            <a:avLst/>
          </a:prstGeom>
          <a:solidFill>
            <a:schemeClr val="accent2"/>
          </a:solidFill>
          <a:ln w="9525" cap="flat" cmpd="sng" algn="ctr">
            <a:solidFill>
              <a:schemeClr val="accent2"/>
            </a:solidFill>
            <a:prstDash val="solid"/>
            <a:round/>
            <a:headEnd type="none" w="med" len="med"/>
            <a:tailEnd type="arrow"/>
          </a:ln>
          <a:effectLst/>
        </p:spPr>
      </p:cxnSp>
      <p:sp>
        <p:nvSpPr>
          <p:cNvPr id="110" name="テキスト ボックス 109"/>
          <p:cNvSpPr txBox="1"/>
          <p:nvPr/>
        </p:nvSpPr>
        <p:spPr>
          <a:xfrm>
            <a:off x="8046308" y="2549145"/>
            <a:ext cx="877163" cy="369332"/>
          </a:xfrm>
          <a:prstGeom prst="rect">
            <a:avLst/>
          </a:prstGeom>
          <a:noFill/>
          <a:ln>
            <a:solidFill>
              <a:schemeClr val="tx1"/>
            </a:solidFill>
          </a:ln>
        </p:spPr>
        <p:txBody>
          <a:bodyPr wrap="none" rtlCol="0">
            <a:spAutoFit/>
          </a:bodyPr>
          <a:lstStyle/>
          <a:p>
            <a:r>
              <a:rPr lang="ja-JP" altLang="en-US" dirty="0" smtClean="0"/>
              <a:t>一致率</a:t>
            </a:r>
            <a:endParaRPr lang="en-US" altLang="ja-JP" dirty="0" smtClean="0"/>
          </a:p>
        </p:txBody>
      </p:sp>
      <p:sp>
        <p:nvSpPr>
          <p:cNvPr id="113" name="フローチャート : 結合子 112"/>
          <p:cNvSpPr/>
          <p:nvPr/>
        </p:nvSpPr>
        <p:spPr bwMode="auto">
          <a:xfrm>
            <a:off x="2669970" y="2820501"/>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4" name="フローチャート : 結合子 113"/>
          <p:cNvSpPr/>
          <p:nvPr/>
        </p:nvSpPr>
        <p:spPr bwMode="auto">
          <a:xfrm>
            <a:off x="1298866" y="2783887"/>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5" name="フローチャート : 結合子 114"/>
          <p:cNvSpPr/>
          <p:nvPr/>
        </p:nvSpPr>
        <p:spPr bwMode="auto">
          <a:xfrm>
            <a:off x="3726366" y="2812267"/>
            <a:ext cx="450609" cy="432048"/>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mc:AlternateContent xmlns:mc="http://schemas.openxmlformats.org/markup-compatibility/2006" xmlns:a14="http://schemas.microsoft.com/office/drawing/2010/main">
        <mc:Choice Requires="a14">
          <p:sp>
            <p:nvSpPr>
              <p:cNvPr id="26" name="テキスト ボックス 25"/>
              <p:cNvSpPr txBox="1"/>
              <p:nvPr/>
            </p:nvSpPr>
            <p:spPr>
              <a:xfrm>
                <a:off x="1044109" y="5589240"/>
                <a:ext cx="946285" cy="101752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sz="3200" b="0" i="1" smtClean="0">
                          <a:latin typeface="Cambria Math"/>
                        </a:rPr>
                        <m:t>=</m:t>
                      </m:r>
                      <m:f>
                        <m:fPr>
                          <m:ctrlPr>
                            <a:rPr kumimoji="1" lang="en-US" altLang="ja-JP" sz="3200" b="0" i="1" smtClean="0">
                              <a:latin typeface="Cambria Math"/>
                            </a:rPr>
                          </m:ctrlPr>
                        </m:fPr>
                        <m:num>
                          <m:r>
                            <a:rPr kumimoji="1" lang="en-US" altLang="ja-JP" sz="3200" b="0" i="1" smtClean="0">
                              <a:latin typeface="Cambria Math"/>
                            </a:rPr>
                            <m:t>2</m:t>
                          </m:r>
                        </m:num>
                        <m:den>
                          <m:r>
                            <a:rPr kumimoji="1" lang="en-US" altLang="ja-JP" sz="3200" b="0" i="1" smtClean="0">
                              <a:latin typeface="Cambria Math"/>
                            </a:rPr>
                            <m:t>3</m:t>
                          </m:r>
                        </m:den>
                      </m:f>
                    </m:oMath>
                  </m:oMathPara>
                </a14:m>
                <a:endParaRPr kumimoji="1" lang="ja-JP" altLang="en-US" sz="3200" dirty="0"/>
              </a:p>
            </p:txBody>
          </p:sp>
        </mc:Choice>
        <mc:Fallback xmlns="">
          <p:sp>
            <p:nvSpPr>
              <p:cNvPr id="26" name="テキスト ボックス 25"/>
              <p:cNvSpPr txBox="1">
                <a:spLocks noRot="1" noChangeAspect="1" noMove="1" noResize="1" noEditPoints="1" noAdjustHandles="1" noChangeArrowheads="1" noChangeShapeType="1" noTextEdit="1"/>
              </p:cNvSpPr>
              <p:nvPr/>
            </p:nvSpPr>
            <p:spPr>
              <a:xfrm>
                <a:off x="1044109" y="5589240"/>
                <a:ext cx="946285" cy="1017523"/>
              </a:xfrm>
              <a:prstGeom prst="rect">
                <a:avLst/>
              </a:prstGeom>
              <a:blipFill rotWithShape="1">
                <a:blip r:embed="rId8" cstate="print"/>
                <a:stretch>
                  <a:fillRect/>
                </a:stretch>
              </a:blipFill>
            </p:spPr>
            <p:txBody>
              <a:bodyPr/>
              <a:lstStyle/>
              <a:p>
                <a:r>
                  <a:rPr lang="ja-JP" altLang="en-US">
                    <a:noFill/>
                  </a:rPr>
                  <a:t> </a:t>
                </a:r>
              </a:p>
            </p:txBody>
          </p:sp>
        </mc:Fallback>
      </mc:AlternateContent>
      <p:sp>
        <p:nvSpPr>
          <p:cNvPr id="4" name="テキスト ボックス 3"/>
          <p:cNvSpPr txBox="1"/>
          <p:nvPr/>
        </p:nvSpPr>
        <p:spPr>
          <a:xfrm>
            <a:off x="447984" y="2060848"/>
            <a:ext cx="1542410" cy="369332"/>
          </a:xfrm>
          <a:prstGeom prst="rect">
            <a:avLst/>
          </a:prstGeom>
          <a:noFill/>
        </p:spPr>
        <p:txBody>
          <a:bodyPr wrap="none" rtlCol="0">
            <a:spAutoFit/>
          </a:bodyPr>
          <a:lstStyle/>
          <a:p>
            <a:r>
              <a:rPr kumimoji="1" lang="ja-JP" altLang="en-US" dirty="0" smtClean="0"/>
              <a:t>リファクタリング</a:t>
            </a:r>
            <a:r>
              <a:rPr kumimoji="1" lang="en-US" altLang="ja-JP" dirty="0" smtClean="0"/>
              <a:t>1</a:t>
            </a:r>
            <a:endParaRPr kumimoji="1" lang="ja-JP" altLang="en-US" dirty="0"/>
          </a:p>
        </p:txBody>
      </p:sp>
      <p:sp>
        <p:nvSpPr>
          <p:cNvPr id="63" name="テキスト ボックス 62"/>
          <p:cNvSpPr txBox="1"/>
          <p:nvPr/>
        </p:nvSpPr>
        <p:spPr>
          <a:xfrm>
            <a:off x="3120579" y="2085700"/>
            <a:ext cx="1542410" cy="369332"/>
          </a:xfrm>
          <a:prstGeom prst="rect">
            <a:avLst/>
          </a:prstGeom>
          <a:noFill/>
        </p:spPr>
        <p:txBody>
          <a:bodyPr wrap="none" rtlCol="0">
            <a:spAutoFit/>
          </a:bodyPr>
          <a:lstStyle/>
          <a:p>
            <a:r>
              <a:rPr kumimoji="1" lang="ja-JP" altLang="en-US" dirty="0" smtClean="0"/>
              <a:t>リファクタリング</a:t>
            </a:r>
            <a:r>
              <a:rPr kumimoji="1" lang="en-US" altLang="ja-JP" dirty="0" smtClean="0"/>
              <a:t>2</a:t>
            </a:r>
            <a:endParaRPr kumimoji="1" lang="ja-JP" altLang="en-US" dirty="0"/>
          </a:p>
        </p:txBody>
      </p:sp>
      <p:sp>
        <p:nvSpPr>
          <p:cNvPr id="64" name="テキスト ボックス 63"/>
          <p:cNvSpPr txBox="1"/>
          <p:nvPr/>
        </p:nvSpPr>
        <p:spPr>
          <a:xfrm>
            <a:off x="5546000" y="2106784"/>
            <a:ext cx="1542410" cy="369332"/>
          </a:xfrm>
          <a:prstGeom prst="rect">
            <a:avLst/>
          </a:prstGeom>
          <a:noFill/>
        </p:spPr>
        <p:txBody>
          <a:bodyPr wrap="none" rtlCol="0">
            <a:spAutoFit/>
          </a:bodyPr>
          <a:lstStyle/>
          <a:p>
            <a:r>
              <a:rPr kumimoji="1" lang="ja-JP" altLang="en-US" dirty="0" smtClean="0"/>
              <a:t>リファクタリング</a:t>
            </a:r>
            <a:r>
              <a:rPr kumimoji="1" lang="en-US" altLang="ja-JP" dirty="0" smtClean="0"/>
              <a:t>3</a:t>
            </a:r>
            <a:endParaRPr kumimoji="1" lang="ja-JP" altLang="en-US" dirty="0"/>
          </a:p>
        </p:txBody>
      </p:sp>
      <p:pic>
        <p:nvPicPr>
          <p:cNvPr id="67" name="Picture 2" descr="C:\Users\admin\AppData\Local\Microsoft\Windows\Temporary Internet Files\Content.IE5\4B364NAI\MC900432605[1].png"/>
          <p:cNvPicPr>
            <a:picLocks noChangeAspect="1" noChangeArrowheads="1"/>
          </p:cNvPicPr>
          <p:nvPr/>
        </p:nvPicPr>
        <p:blipFill>
          <a:blip r:embed="rId4" cstate="print">
            <a:duotone>
              <a:prstClr val="black"/>
              <a:srgbClr val="D9C3A5">
                <a:tint val="50000"/>
                <a:satMod val="180000"/>
              </a:srgbClr>
            </a:duotone>
            <a:extLst>
              <a:ext uri="{BEBA8EAE-BF5A-486C-A8C5-ECC9F3942E4B}">
                <a14:imgProps xmlns:a14="http://schemas.microsoft.com/office/drawing/2010/main">
                  <a14:imgLayer r:embed="rId5">
                    <a14:imgEffect>
                      <a14:colorTemperature colorTemp="6625"/>
                    </a14:imgEffect>
                    <a14:imgEffect>
                      <a14:saturation sat="205000"/>
                    </a14:imgEffect>
                  </a14:imgLayer>
                </a14:imgProps>
              </a:ext>
              <a:ext uri="{28A0092B-C50C-407E-A947-70E740481C1C}">
                <a14:useLocalDpi xmlns:a14="http://schemas.microsoft.com/office/drawing/2010/main" val="0"/>
              </a:ext>
            </a:extLst>
          </a:blip>
          <a:srcRect/>
          <a:stretch>
            <a:fillRect/>
          </a:stretch>
        </p:blipFill>
        <p:spPr bwMode="auto">
          <a:xfrm>
            <a:off x="5305389" y="4362975"/>
            <a:ext cx="554246" cy="554246"/>
          </a:xfrm>
          <a:prstGeom prst="rect">
            <a:avLst/>
          </a:prstGeom>
          <a:noFill/>
          <a:extLst>
            <a:ext uri="{909E8E84-426E-40DD-AFC4-6F175D3DCCD1}">
              <a14:hiddenFill xmlns:a14="http://schemas.microsoft.com/office/drawing/2010/main">
                <a:solidFill>
                  <a:srgbClr val="FFFFFF"/>
                </a:solidFill>
              </a14:hiddenFill>
            </a:ext>
          </a:extLst>
        </p:spPr>
      </p:pic>
      <p:sp>
        <p:nvSpPr>
          <p:cNvPr id="68" name="正方形/長方形 67"/>
          <p:cNvSpPr/>
          <p:nvPr/>
        </p:nvSpPr>
        <p:spPr bwMode="auto">
          <a:xfrm>
            <a:off x="5646011" y="4362975"/>
            <a:ext cx="216024" cy="184666"/>
          </a:xfrm>
          <a:prstGeom prst="rect">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900" dirty="0">
                <a:latin typeface="Times New Roman" pitchFamily="18" charset="0"/>
                <a:ea typeface="ＭＳ Ｐゴシック" pitchFamily="50" charset="-128"/>
              </a:rPr>
              <a:t>1</a:t>
            </a:r>
            <a:endParaRPr kumimoji="0" lang="ja-JP" altLang="en-US" sz="9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37817197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6" grpId="0" animBg="1"/>
      <p:bldP spid="145" grpId="0" animBg="1"/>
      <p:bldP spid="53" grpId="0" animBg="1"/>
      <p:bldP spid="113" grpId="0" animBg="1"/>
      <p:bldP spid="114" grpId="0" animBg="1"/>
      <p:bldP spid="115" grpId="0" animBg="1"/>
      <p:bldP spid="2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リファクタリング事例への適用</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提案する評価方法をリファクタリング事例に適用</a:t>
            </a:r>
            <a:endParaRPr lang="en-US" altLang="ja-JP" dirty="0" smtClean="0"/>
          </a:p>
          <a:p>
            <a:pPr lvl="1"/>
            <a:r>
              <a:rPr lang="ja-JP" altLang="en-US" dirty="0" smtClean="0"/>
              <a:t>書籍やオープンソースソフトウェアからリファクタリング事例を収集</a:t>
            </a:r>
            <a:endParaRPr lang="en-US" altLang="ja-JP" dirty="0" smtClean="0"/>
          </a:p>
          <a:p>
            <a:pPr lvl="1"/>
            <a:r>
              <a:rPr lang="ja-JP" altLang="en-US" dirty="0" smtClean="0"/>
              <a:t>収集した事例を有用なメソッド抽出リファクタリングとして適合率と再現率を計測</a:t>
            </a:r>
            <a:endParaRPr lang="en-US" altLang="ja-JP" dirty="0" smtClean="0"/>
          </a:p>
          <a:p>
            <a:r>
              <a:rPr lang="ja-JP" altLang="en-US" dirty="0" smtClean="0"/>
              <a:t>凝集度メトリクスの閾値ごとの，適合率及び再現率の変化を調査</a:t>
            </a:r>
            <a:endParaRPr lang="en-US" altLang="ja-JP" dirty="0" smtClean="0"/>
          </a:p>
          <a:p>
            <a:pPr lvl="1"/>
            <a:endParaRPr lang="en-US" altLang="ja-JP"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p:txBody>
          <a:bodyPr/>
          <a:lstStyle/>
          <a:p>
            <a:r>
              <a:rPr lang="ja-JP" altLang="en-US" dirty="0" smtClean="0"/>
              <a:t>実験対象</a:t>
            </a:r>
            <a:endParaRPr kumimoji="1" lang="ja-JP" altLang="en-US" dirty="0"/>
          </a:p>
        </p:txBody>
      </p:sp>
      <p:sp>
        <p:nvSpPr>
          <p:cNvPr id="5" name="コンテンツ プレースホルダー 4"/>
          <p:cNvSpPr>
            <a:spLocks noGrp="1"/>
          </p:cNvSpPr>
          <p:nvPr>
            <p:ph sz="half" idx="1"/>
          </p:nvPr>
        </p:nvSpPr>
        <p:spPr>
          <a:xfrm>
            <a:off x="35496" y="1268413"/>
            <a:ext cx="4590764" cy="5040312"/>
          </a:xfrm>
        </p:spPr>
        <p:txBody>
          <a:bodyPr/>
          <a:lstStyle/>
          <a:p>
            <a:r>
              <a:rPr lang="ja-JP" altLang="en-US" dirty="0"/>
              <a:t>オープンソースソフトウェア</a:t>
            </a:r>
            <a:r>
              <a:rPr lang="en-US" altLang="ja-JP" dirty="0"/>
              <a:t>Columba</a:t>
            </a:r>
            <a:r>
              <a:rPr lang="ja-JP" altLang="en-US" dirty="0"/>
              <a:t>から収集した事例</a:t>
            </a:r>
            <a:endParaRPr lang="en-US" altLang="ja-JP" dirty="0"/>
          </a:p>
          <a:p>
            <a:pPr lvl="1"/>
            <a:r>
              <a:rPr lang="ja-JP" altLang="en-US" dirty="0"/>
              <a:t>プロジェクト概要</a:t>
            </a:r>
            <a:endParaRPr lang="en-US" altLang="ja-JP" dirty="0"/>
          </a:p>
          <a:p>
            <a:pPr lvl="2"/>
            <a:r>
              <a:rPr lang="ja-JP" altLang="en-US" dirty="0"/>
              <a:t>種類：メールクライアント</a:t>
            </a:r>
            <a:endParaRPr lang="en-US" altLang="ja-JP" dirty="0"/>
          </a:p>
          <a:p>
            <a:pPr lvl="2"/>
            <a:r>
              <a:rPr lang="ja-JP" altLang="en-US" dirty="0"/>
              <a:t>開発期間</a:t>
            </a:r>
            <a:r>
              <a:rPr lang="en-US" altLang="ja-JP" dirty="0"/>
              <a:t>:</a:t>
            </a:r>
            <a:r>
              <a:rPr lang="ja-JP" altLang="en-US" dirty="0"/>
              <a:t>約</a:t>
            </a:r>
            <a:r>
              <a:rPr lang="en-US" altLang="ja-JP" dirty="0"/>
              <a:t>5</a:t>
            </a:r>
            <a:r>
              <a:rPr lang="ja-JP" altLang="en-US" dirty="0"/>
              <a:t>年</a:t>
            </a:r>
            <a:endParaRPr lang="en-US" altLang="ja-JP" dirty="0"/>
          </a:p>
          <a:p>
            <a:pPr lvl="2"/>
            <a:r>
              <a:rPr lang="ja-JP" altLang="en-US" dirty="0"/>
              <a:t>総リビジョン数：</a:t>
            </a:r>
            <a:r>
              <a:rPr lang="en-US" altLang="ja-JP" dirty="0"/>
              <a:t>458</a:t>
            </a:r>
          </a:p>
          <a:p>
            <a:pPr lvl="2"/>
            <a:r>
              <a:rPr lang="ja-JP" altLang="en-US" dirty="0"/>
              <a:t>最終</a:t>
            </a:r>
            <a:r>
              <a:rPr lang="en-US" altLang="ja-JP" dirty="0"/>
              <a:t>LOC</a:t>
            </a:r>
            <a:r>
              <a:rPr lang="ja-JP" altLang="en-US" dirty="0"/>
              <a:t>：</a:t>
            </a:r>
            <a:r>
              <a:rPr lang="en-US" altLang="ja-JP" dirty="0"/>
              <a:t>192941</a:t>
            </a:r>
          </a:p>
          <a:p>
            <a:pPr marL="0" indent="0">
              <a:buNone/>
            </a:pPr>
            <a:endParaRPr kumimoji="1" lang="ja-JP" altLang="en-US" dirty="0"/>
          </a:p>
        </p:txBody>
      </p:sp>
      <p:sp>
        <p:nvSpPr>
          <p:cNvPr id="6" name="コンテンツ プレースホルダー 5"/>
          <p:cNvSpPr>
            <a:spLocks noGrp="1"/>
          </p:cNvSpPr>
          <p:nvPr>
            <p:ph sz="half" idx="2"/>
          </p:nvPr>
        </p:nvSpPr>
        <p:spPr/>
        <p:txBody>
          <a:bodyPr/>
          <a:lstStyle/>
          <a:p>
            <a:r>
              <a:rPr lang="en-US" altLang="ja-JP" dirty="0"/>
              <a:t>Refactoring Workbook</a:t>
            </a:r>
            <a:r>
              <a:rPr lang="ja-JP" altLang="en-US" dirty="0"/>
              <a:t>から</a:t>
            </a:r>
            <a:r>
              <a:rPr lang="ja-JP" altLang="en-US" dirty="0" smtClean="0"/>
              <a:t>収集</a:t>
            </a:r>
            <a:r>
              <a:rPr lang="ja-JP" altLang="en-US" dirty="0"/>
              <a:t>した事例</a:t>
            </a:r>
            <a:r>
              <a:rPr lang="en-US" altLang="ja-JP" dirty="0" smtClean="0"/>
              <a:t>[2]</a:t>
            </a:r>
          </a:p>
          <a:p>
            <a:pPr lvl="1"/>
            <a:r>
              <a:rPr lang="ja-JP" altLang="en-US" dirty="0" smtClean="0"/>
              <a:t>リファクタリング作業向上を目的とした文献</a:t>
            </a:r>
            <a:endParaRPr lang="en-US" altLang="ja-JP" dirty="0" smtClean="0"/>
          </a:p>
          <a:p>
            <a:pPr lvl="1"/>
            <a:r>
              <a:rPr lang="ja-JP" altLang="en-US" dirty="0"/>
              <a:t>基本的</a:t>
            </a:r>
            <a:r>
              <a:rPr lang="ja-JP" altLang="en-US" dirty="0" smtClean="0"/>
              <a:t>なリファクタリング事例がある</a:t>
            </a:r>
            <a:endParaRPr lang="en-US" altLang="ja-JP" dirty="0"/>
          </a:p>
        </p:txBody>
      </p:sp>
      <p:graphicFrame>
        <p:nvGraphicFramePr>
          <p:cNvPr id="7" name="表 6"/>
          <p:cNvGraphicFramePr>
            <a:graphicFrameLocks noGrp="1"/>
          </p:cNvGraphicFramePr>
          <p:nvPr>
            <p:extLst>
              <p:ext uri="{D42A27DB-BD31-4B8C-83A1-F6EECF244321}">
                <p14:modId xmlns:p14="http://schemas.microsoft.com/office/powerpoint/2010/main" val="515734486"/>
              </p:ext>
            </p:extLst>
          </p:nvPr>
        </p:nvGraphicFramePr>
        <p:xfrm>
          <a:off x="5004048" y="4581128"/>
          <a:ext cx="3528392" cy="1512168"/>
        </p:xfrm>
        <a:graphic>
          <a:graphicData uri="http://schemas.openxmlformats.org/drawingml/2006/table">
            <a:tbl>
              <a:tblPr firstRow="1" bandRow="1">
                <a:tableStyleId>{5C22544A-7EE6-4342-B048-85BDC9FD1C3A}</a:tableStyleId>
              </a:tblPr>
              <a:tblGrid>
                <a:gridCol w="1664336"/>
                <a:gridCol w="1864056"/>
              </a:tblGrid>
              <a:tr h="378042">
                <a:tc>
                  <a:txBody>
                    <a:bodyPr/>
                    <a:lstStyle/>
                    <a:p>
                      <a:r>
                        <a:rPr kumimoji="1" lang="ja-JP" altLang="en-US" dirty="0" smtClean="0">
                          <a:solidFill>
                            <a:schemeClr val="tx1"/>
                          </a:solidFill>
                        </a:rPr>
                        <a:t>クラス</a:t>
                      </a:r>
                      <a:endParaRPr kumimoji="1" lang="ja-JP" altLang="en-US" dirty="0">
                        <a:solidFill>
                          <a:schemeClr val="tx1"/>
                        </a:solidFill>
                      </a:endParaRPr>
                    </a:p>
                  </a:txBody>
                  <a:tcPr/>
                </a:tc>
                <a:tc>
                  <a:txBody>
                    <a:bodyPr/>
                    <a:lstStyle/>
                    <a:p>
                      <a:r>
                        <a:rPr kumimoji="1" lang="ja-JP" altLang="en-US" dirty="0" smtClean="0">
                          <a:solidFill>
                            <a:schemeClr val="tx1"/>
                          </a:solidFill>
                        </a:rPr>
                        <a:t>メソッド</a:t>
                      </a:r>
                      <a:endParaRPr kumimoji="1" lang="ja-JP" altLang="en-US" dirty="0">
                        <a:solidFill>
                          <a:schemeClr val="tx1"/>
                        </a:solidFill>
                      </a:endParaRPr>
                    </a:p>
                  </a:txBody>
                  <a:tcPr/>
                </a:tc>
              </a:tr>
              <a:tr h="378042">
                <a:tc>
                  <a:txBody>
                    <a:bodyPr/>
                    <a:lstStyle/>
                    <a:p>
                      <a:r>
                        <a:rPr kumimoji="1" lang="en-US" altLang="ja-JP" dirty="0" smtClean="0"/>
                        <a:t>Matcher</a:t>
                      </a:r>
                      <a:endParaRPr kumimoji="1" lang="ja-JP" altLang="en-US" dirty="0"/>
                    </a:p>
                  </a:txBody>
                  <a:tcPr/>
                </a:tc>
                <a:tc>
                  <a:txBody>
                    <a:bodyPr/>
                    <a:lstStyle/>
                    <a:p>
                      <a:r>
                        <a:rPr kumimoji="1" lang="en-US" altLang="ja-JP" dirty="0" smtClean="0"/>
                        <a:t>match</a:t>
                      </a:r>
                      <a:endParaRPr kumimoji="1" lang="ja-JP" altLang="en-US" dirty="0"/>
                    </a:p>
                  </a:txBody>
                  <a:tcPr/>
                </a:tc>
              </a:tr>
              <a:tr h="378042">
                <a:tc>
                  <a:txBody>
                    <a:bodyPr/>
                    <a:lstStyle/>
                    <a:p>
                      <a:r>
                        <a:rPr kumimoji="1" lang="en-US" altLang="ja-JP" dirty="0" smtClean="0"/>
                        <a:t>Template</a:t>
                      </a:r>
                      <a:endParaRPr kumimoji="1" lang="ja-JP" altLang="en-US" dirty="0"/>
                    </a:p>
                  </a:txBody>
                  <a:tcPr/>
                </a:tc>
                <a:tc>
                  <a:txBody>
                    <a:bodyPr/>
                    <a:lstStyle/>
                    <a:p>
                      <a:r>
                        <a:rPr kumimoji="1" lang="en-US" altLang="ja-JP" dirty="0" smtClean="0"/>
                        <a:t>template</a:t>
                      </a:r>
                      <a:endParaRPr kumimoji="1" lang="ja-JP" altLang="en-US" dirty="0"/>
                    </a:p>
                  </a:txBody>
                  <a:tcPr/>
                </a:tc>
              </a:tr>
              <a:tr h="378042">
                <a:tc>
                  <a:txBody>
                    <a:bodyPr/>
                    <a:lstStyle/>
                    <a:p>
                      <a:r>
                        <a:rPr kumimoji="1" lang="en-US" altLang="ja-JP" dirty="0" smtClean="0"/>
                        <a:t>Report</a:t>
                      </a:r>
                      <a:endParaRPr kumimoji="1" lang="ja-JP" altLang="en-US" dirty="0"/>
                    </a:p>
                  </a:txBody>
                  <a:tcPr/>
                </a:tc>
                <a:tc>
                  <a:txBody>
                    <a:bodyPr/>
                    <a:lstStyle/>
                    <a:p>
                      <a:r>
                        <a:rPr kumimoji="1" lang="en-US" altLang="ja-JP" dirty="0" smtClean="0"/>
                        <a:t>report</a:t>
                      </a:r>
                      <a:endParaRPr kumimoji="1" lang="ja-JP" altLang="en-US" dirty="0"/>
                    </a:p>
                  </a:txBody>
                  <a:tcP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1834255296"/>
              </p:ext>
            </p:extLst>
          </p:nvPr>
        </p:nvGraphicFramePr>
        <p:xfrm>
          <a:off x="107504" y="4615016"/>
          <a:ext cx="4788024" cy="1478280"/>
        </p:xfrm>
        <a:graphic>
          <a:graphicData uri="http://schemas.openxmlformats.org/drawingml/2006/table">
            <a:tbl>
              <a:tblPr firstRow="1" bandRow="1">
                <a:tableStyleId>{5C22544A-7EE6-4342-B048-85BDC9FD1C3A}</a:tableStyleId>
              </a:tblPr>
              <a:tblGrid>
                <a:gridCol w="2880320"/>
                <a:gridCol w="1907704"/>
              </a:tblGrid>
              <a:tr h="0">
                <a:tc>
                  <a:txBody>
                    <a:bodyPr/>
                    <a:lstStyle/>
                    <a:p>
                      <a:r>
                        <a:rPr kumimoji="1" lang="ja-JP" altLang="en-US" dirty="0" smtClean="0">
                          <a:solidFill>
                            <a:schemeClr val="tx1"/>
                          </a:solidFill>
                        </a:rPr>
                        <a:t>クラス</a:t>
                      </a:r>
                      <a:endParaRPr kumimoji="1" lang="ja-JP" altLang="en-US" dirty="0">
                        <a:solidFill>
                          <a:schemeClr val="tx1"/>
                        </a:solidFill>
                      </a:endParaRPr>
                    </a:p>
                  </a:txBody>
                  <a:tcPr/>
                </a:tc>
                <a:tc>
                  <a:txBody>
                    <a:bodyPr/>
                    <a:lstStyle/>
                    <a:p>
                      <a:r>
                        <a:rPr kumimoji="1" lang="ja-JP" altLang="en-US" dirty="0" smtClean="0">
                          <a:solidFill>
                            <a:schemeClr val="tx1"/>
                          </a:solidFill>
                        </a:rPr>
                        <a:t>メソッド</a:t>
                      </a:r>
                      <a:endParaRPr kumimoji="1" lang="en-US" altLang="ja-JP" dirty="0" smtClean="0">
                        <a:solidFill>
                          <a:schemeClr val="tx1"/>
                        </a:solidFill>
                      </a:endParaRPr>
                    </a:p>
                  </a:txBody>
                  <a:tcPr/>
                </a:tc>
              </a:tr>
              <a:tr h="370840">
                <a:tc>
                  <a:txBody>
                    <a:bodyPr/>
                    <a:lstStyle/>
                    <a:p>
                      <a:r>
                        <a:rPr kumimoji="1" lang="en-US" altLang="ja-JP" dirty="0" err="1" smtClean="0"/>
                        <a:t>MailSearchProvider</a:t>
                      </a:r>
                      <a:endParaRPr kumimoji="1" lang="ja-JP" altLang="en-US" dirty="0"/>
                    </a:p>
                  </a:txBody>
                  <a:tcPr/>
                </a:tc>
                <a:tc>
                  <a:txBody>
                    <a:bodyPr/>
                    <a:lstStyle/>
                    <a:p>
                      <a:r>
                        <a:rPr kumimoji="1" lang="en-US" altLang="ja-JP" dirty="0" smtClean="0"/>
                        <a:t>query</a:t>
                      </a:r>
                      <a:endParaRPr kumimoji="1" lang="ja-JP" altLang="en-US" dirty="0"/>
                    </a:p>
                  </a:txBody>
                  <a:tcPr/>
                </a:tc>
              </a:tr>
              <a:tr h="370840">
                <a:tc>
                  <a:txBody>
                    <a:bodyPr/>
                    <a:lstStyle/>
                    <a:p>
                      <a:r>
                        <a:rPr kumimoji="1" lang="en-US" altLang="ja-JP" dirty="0" err="1" smtClean="0"/>
                        <a:t>TableModelThreadedView</a:t>
                      </a:r>
                      <a:endParaRPr kumimoji="1" lang="ja-JP" altLang="en-US" dirty="0"/>
                    </a:p>
                  </a:txBody>
                  <a:tcPr/>
                </a:tc>
                <a:tc>
                  <a:txBody>
                    <a:bodyPr/>
                    <a:lstStyle/>
                    <a:p>
                      <a:r>
                        <a:rPr kumimoji="1" lang="en-US" altLang="ja-JP" dirty="0" err="1" smtClean="0"/>
                        <a:t>createHashmap</a:t>
                      </a:r>
                      <a:endParaRPr kumimoji="1" lang="ja-JP" altLang="en-US" dirty="0"/>
                    </a:p>
                  </a:txBody>
                  <a:tcPr/>
                </a:tc>
              </a:tr>
              <a:tr h="370840">
                <a:tc>
                  <a:txBody>
                    <a:bodyPr/>
                    <a:lstStyle/>
                    <a:p>
                      <a:r>
                        <a:rPr kumimoji="1" lang="en-US" altLang="ja-JP" dirty="0" err="1" smtClean="0"/>
                        <a:t>VcardParser</a:t>
                      </a:r>
                      <a:endParaRPr kumimoji="1" lang="en-US" altLang="ja-JP" dirty="0" smtClean="0"/>
                    </a:p>
                  </a:txBody>
                  <a:tcPr/>
                </a:tc>
                <a:tc>
                  <a:txBody>
                    <a:bodyPr/>
                    <a:lstStyle/>
                    <a:p>
                      <a:r>
                        <a:rPr kumimoji="1" lang="en-US" altLang="ja-JP" dirty="0" smtClean="0"/>
                        <a:t>Read</a:t>
                      </a:r>
                      <a:endParaRPr kumimoji="1" lang="ja-JP" altLang="en-US" dirty="0"/>
                    </a:p>
                  </a:txBody>
                  <a:tcPr/>
                </a:tc>
              </a:tr>
            </a:tbl>
          </a:graphicData>
        </a:graphic>
      </p:graphicFrame>
      <p:sp>
        <p:nvSpPr>
          <p:cNvPr id="9" name="テキスト ボックス 8"/>
          <p:cNvSpPr txBox="1"/>
          <p:nvPr/>
        </p:nvSpPr>
        <p:spPr>
          <a:xfrm>
            <a:off x="1979712" y="6154009"/>
            <a:ext cx="5293096" cy="523220"/>
          </a:xfrm>
          <a:prstGeom prst="rect">
            <a:avLst/>
          </a:prstGeom>
          <a:noFill/>
        </p:spPr>
        <p:txBody>
          <a:bodyPr wrap="square" rtlCol="0">
            <a:spAutoFit/>
          </a:bodyPr>
          <a:lstStyle/>
          <a:p>
            <a:r>
              <a:rPr kumimoji="1" lang="en-US" altLang="ja-JP" sz="1400" dirty="0" smtClean="0"/>
              <a:t>[2]William </a:t>
            </a:r>
            <a:r>
              <a:rPr kumimoji="1" lang="en-US" altLang="ja-JP" sz="1400" dirty="0" err="1" smtClean="0"/>
              <a:t>C.Wake</a:t>
            </a:r>
            <a:r>
              <a:rPr lang="en-US" altLang="ja-JP" sz="1400" dirty="0" smtClean="0"/>
              <a:t>. Refactoring Workbook.</a:t>
            </a:r>
          </a:p>
          <a:p>
            <a:r>
              <a:rPr kumimoji="1" lang="en-US" altLang="ja-JP" sz="1400" dirty="0" smtClean="0"/>
              <a:t>Addison Wesley Longman Publishing Co., </a:t>
            </a:r>
            <a:r>
              <a:rPr kumimoji="1" lang="en-US" altLang="ja-JP" sz="1400" dirty="0" err="1" smtClean="0"/>
              <a:t>Inc</a:t>
            </a:r>
            <a:r>
              <a:rPr kumimoji="1" lang="en-US" altLang="ja-JP" sz="1400" dirty="0" smtClean="0"/>
              <a:t>, 2003</a:t>
            </a:r>
            <a:endParaRPr kumimoji="1" lang="ja-JP" altLang="en-US" sz="1400" dirty="0"/>
          </a:p>
        </p:txBody>
      </p:sp>
      <p:sp>
        <p:nvSpPr>
          <p:cNvPr id="2" name="正方形/長方形 1"/>
          <p:cNvSpPr/>
          <p:nvPr/>
        </p:nvSpPr>
        <p:spPr bwMode="auto">
          <a:xfrm>
            <a:off x="107504" y="1340768"/>
            <a:ext cx="4320480" cy="2952328"/>
          </a:xfrm>
          <a:prstGeom prst="rect">
            <a:avLst/>
          </a:prstGeom>
          <a:noFill/>
          <a:ln w="38100" cap="flat" cmpd="sng" algn="ctr">
            <a:solidFill>
              <a:srgbClr val="FB656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15744508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FOverlap</a:t>
            </a:r>
            <a:r>
              <a:rPr lang="ja-JP" altLang="en-US" dirty="0" smtClean="0"/>
              <a:t>メトリクスの適合率・再現率</a:t>
            </a:r>
            <a:endParaRPr kumimoji="1" lang="ja-JP" altLang="en-US" dirty="0"/>
          </a:p>
        </p:txBody>
      </p:sp>
      <p:sp>
        <p:nvSpPr>
          <p:cNvPr id="6" name="テキスト ボックス 5"/>
          <p:cNvSpPr txBox="1"/>
          <p:nvPr/>
        </p:nvSpPr>
        <p:spPr>
          <a:xfrm>
            <a:off x="0" y="5445224"/>
            <a:ext cx="9251251" cy="523220"/>
          </a:xfrm>
          <a:prstGeom prst="rect">
            <a:avLst/>
          </a:prstGeom>
          <a:noFill/>
        </p:spPr>
        <p:txBody>
          <a:bodyPr wrap="none" rtlCol="0">
            <a:spAutoFit/>
          </a:bodyPr>
          <a:lstStyle/>
          <a:p>
            <a:r>
              <a:rPr lang="en-US" altLang="ja-JP" sz="2800" dirty="0" err="1" smtClean="0"/>
              <a:t>FOverlap</a:t>
            </a:r>
            <a:r>
              <a:rPr lang="ja-JP" altLang="en-US" sz="2800" dirty="0" smtClean="0"/>
              <a:t>メトリクスが</a:t>
            </a:r>
            <a:r>
              <a:rPr lang="en-US" altLang="ja-JP" sz="2800" dirty="0" smtClean="0"/>
              <a:t>0.9</a:t>
            </a:r>
            <a:r>
              <a:rPr lang="ja-JP" altLang="en-US" sz="2800" dirty="0" smtClean="0"/>
              <a:t>の時に適合率，再現率が共に最も高い</a:t>
            </a:r>
            <a:endParaRPr kumimoji="1" lang="ja-JP" altLang="en-US" sz="2800" dirty="0"/>
          </a:p>
        </p:txBody>
      </p:sp>
      <p:graphicFrame>
        <p:nvGraphicFramePr>
          <p:cNvPr id="10" name="グラフ 9"/>
          <p:cNvGraphicFramePr>
            <a:graphicFrameLocks/>
          </p:cNvGraphicFramePr>
          <p:nvPr>
            <p:extLst>
              <p:ext uri="{D42A27DB-BD31-4B8C-83A1-F6EECF244321}">
                <p14:modId xmlns:p14="http://schemas.microsoft.com/office/powerpoint/2010/main" val="3195952948"/>
              </p:ext>
            </p:extLst>
          </p:nvPr>
        </p:nvGraphicFramePr>
        <p:xfrm>
          <a:off x="2195736" y="1407629"/>
          <a:ext cx="4680520" cy="4032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092395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err="1" smtClean="0"/>
              <a:t>FOverlap</a:t>
            </a:r>
            <a:r>
              <a:rPr kumimoji="1" lang="ja-JP" altLang="en-US" sz="4000" dirty="0" smtClean="0"/>
              <a:t>が高かったリファクタリング事例</a:t>
            </a:r>
            <a:endParaRPr kumimoji="1" lang="ja-JP" altLang="en-US" sz="4000" dirty="0"/>
          </a:p>
        </p:txBody>
      </p:sp>
      <p:sp>
        <p:nvSpPr>
          <p:cNvPr id="3" name="コンテンツ プレースホルダ 2"/>
          <p:cNvSpPr>
            <a:spLocks noGrp="1"/>
          </p:cNvSpPr>
          <p:nvPr>
            <p:ph idx="1"/>
          </p:nvPr>
        </p:nvSpPr>
        <p:spPr/>
        <p:txBody>
          <a:bodyPr/>
          <a:lstStyle/>
          <a:p>
            <a:r>
              <a:rPr kumimoji="1" lang="ja-JP" altLang="en-US" dirty="0" smtClean="0"/>
              <a:t>リファクタリング実例</a:t>
            </a:r>
            <a:endParaRPr kumimoji="1" lang="en-US" altLang="ja-JP" dirty="0" smtClean="0"/>
          </a:p>
          <a:p>
            <a:pPr lvl="1"/>
            <a:r>
              <a:rPr lang="en-US" altLang="ja-JP" sz="2400" dirty="0" err="1" smtClean="0"/>
              <a:t>TableModelThreadedView</a:t>
            </a:r>
            <a:r>
              <a:rPr lang="ja-JP" altLang="en-US" sz="2400" dirty="0" smtClean="0"/>
              <a:t>クラス</a:t>
            </a:r>
            <a:r>
              <a:rPr lang="en-US" altLang="ja-JP" sz="2400" dirty="0" err="1" smtClean="0"/>
              <a:t>createHashmap</a:t>
            </a:r>
            <a:r>
              <a:rPr lang="ja-JP" altLang="en-US" sz="2400" dirty="0" smtClean="0"/>
              <a:t>メソッド</a:t>
            </a:r>
            <a:endParaRPr kumimoji="1" lang="ja-JP" altLang="en-US" sz="2400" dirty="0"/>
          </a:p>
        </p:txBody>
      </p:sp>
      <p:sp>
        <p:nvSpPr>
          <p:cNvPr id="4" name="正方形/長方形 3"/>
          <p:cNvSpPr/>
          <p:nvPr/>
        </p:nvSpPr>
        <p:spPr>
          <a:xfrm>
            <a:off x="251520" y="2276872"/>
            <a:ext cx="8640960" cy="273630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a:solidFill>
                  <a:schemeClr val="tx1"/>
                </a:solidFill>
              </a:rPr>
              <a:t>private void </a:t>
            </a:r>
            <a:r>
              <a:rPr lang="en-US" altLang="ja-JP" dirty="0" err="1">
                <a:solidFill>
                  <a:schemeClr val="tx1"/>
                </a:solidFill>
              </a:rPr>
              <a:t>createHashmap</a:t>
            </a:r>
            <a:r>
              <a:rPr lang="en-US" altLang="ja-JP" dirty="0">
                <a:solidFill>
                  <a:schemeClr val="tx1"/>
                </a:solidFill>
              </a:rPr>
              <a:t>(</a:t>
            </a:r>
            <a:r>
              <a:rPr lang="en-US" altLang="ja-JP" dirty="0" err="1">
                <a:solidFill>
                  <a:schemeClr val="tx1"/>
                </a:solidFill>
              </a:rPr>
              <a:t>MessageNode</a:t>
            </a:r>
            <a:r>
              <a:rPr lang="en-US" altLang="ja-JP" dirty="0">
                <a:solidFill>
                  <a:schemeClr val="tx1"/>
                </a:solidFill>
              </a:rPr>
              <a:t> </a:t>
            </a:r>
            <a:r>
              <a:rPr lang="en-US" altLang="ja-JP" dirty="0" err="1">
                <a:solidFill>
                  <a:schemeClr val="tx1"/>
                </a:solidFill>
              </a:rPr>
              <a:t>rootNode</a:t>
            </a:r>
            <a:r>
              <a:rPr lang="en-US" altLang="ja-JP" dirty="0">
                <a:solidFill>
                  <a:schemeClr val="tx1"/>
                </a:solidFill>
              </a:rPr>
              <a:t>) {</a:t>
            </a:r>
          </a:p>
          <a:p>
            <a:r>
              <a:rPr lang="en-US" altLang="ja-JP" dirty="0" smtClean="0">
                <a:solidFill>
                  <a:schemeClr val="tx1"/>
                </a:solidFill>
              </a:rPr>
              <a:t>     </a:t>
            </a:r>
            <a:r>
              <a:rPr lang="en-US" altLang="ja-JP" dirty="0" err="1" smtClean="0">
                <a:solidFill>
                  <a:schemeClr val="tx1"/>
                </a:solidFill>
              </a:rPr>
              <a:t>hashtable</a:t>
            </a:r>
            <a:r>
              <a:rPr lang="en-US" altLang="ja-JP" dirty="0" smtClean="0">
                <a:solidFill>
                  <a:schemeClr val="tx1"/>
                </a:solidFill>
              </a:rPr>
              <a:t> </a:t>
            </a:r>
            <a:r>
              <a:rPr lang="en-US" altLang="ja-JP" dirty="0">
                <a:solidFill>
                  <a:schemeClr val="tx1"/>
                </a:solidFill>
              </a:rPr>
              <a:t>= new </a:t>
            </a:r>
            <a:r>
              <a:rPr lang="en-US" altLang="ja-JP" dirty="0" err="1">
                <a:solidFill>
                  <a:schemeClr val="tx1"/>
                </a:solidFill>
              </a:rPr>
              <a:t>HashMap</a:t>
            </a:r>
            <a:r>
              <a:rPr lang="en-US" altLang="ja-JP" dirty="0">
                <a:solidFill>
                  <a:schemeClr val="tx1"/>
                </a:solidFill>
              </a:rPr>
              <a:t>(</a:t>
            </a:r>
            <a:r>
              <a:rPr lang="en-US" altLang="ja-JP" dirty="0" err="1">
                <a:solidFill>
                  <a:schemeClr val="tx1"/>
                </a:solidFill>
              </a:rPr>
              <a:t>rootNode.getChildCount</a:t>
            </a:r>
            <a:r>
              <a:rPr lang="en-US" altLang="ja-JP" dirty="0" smtClean="0">
                <a:solidFill>
                  <a:schemeClr val="tx1"/>
                </a:solidFill>
              </a:rPr>
              <a:t>());</a:t>
            </a:r>
            <a:endParaRPr lang="ja-JP" altLang="en-US" dirty="0">
              <a:solidFill>
                <a:schemeClr val="tx1"/>
              </a:solidFill>
            </a:endParaRPr>
          </a:p>
          <a:p>
            <a:r>
              <a:rPr lang="en-US" altLang="ja-JP" dirty="0" smtClean="0">
                <a:solidFill>
                  <a:schemeClr val="tx1"/>
                </a:solidFill>
              </a:rPr>
              <a:t>     // </a:t>
            </a:r>
            <a:r>
              <a:rPr lang="en-US" altLang="ja-JP" dirty="0">
                <a:solidFill>
                  <a:schemeClr val="tx1"/>
                </a:solidFill>
              </a:rPr>
              <a:t>save every message-id in </a:t>
            </a:r>
            <a:r>
              <a:rPr lang="en-US" altLang="ja-JP" dirty="0" err="1">
                <a:solidFill>
                  <a:schemeClr val="tx1"/>
                </a:solidFill>
              </a:rPr>
              <a:t>hashtable</a:t>
            </a:r>
            <a:r>
              <a:rPr lang="en-US" altLang="ja-JP" dirty="0">
                <a:solidFill>
                  <a:schemeClr val="tx1"/>
                </a:solidFill>
              </a:rPr>
              <a:t> for later reference</a:t>
            </a:r>
          </a:p>
          <a:p>
            <a:r>
              <a:rPr lang="en-US" altLang="ja-JP" dirty="0" smtClean="0">
                <a:solidFill>
                  <a:schemeClr val="tx1"/>
                </a:solidFill>
              </a:rPr>
              <a:t>     for </a:t>
            </a:r>
            <a:r>
              <a:rPr lang="en-US" altLang="ja-JP" dirty="0">
                <a:solidFill>
                  <a:schemeClr val="tx1"/>
                </a:solidFill>
              </a:rPr>
              <a:t>(Enumeration </a:t>
            </a:r>
            <a:r>
              <a:rPr lang="en-US" altLang="ja-JP" dirty="0" err="1">
                <a:solidFill>
                  <a:schemeClr val="tx1"/>
                </a:solidFill>
              </a:rPr>
              <a:t>enumeration</a:t>
            </a:r>
            <a:r>
              <a:rPr lang="en-US" altLang="ja-JP" dirty="0">
                <a:solidFill>
                  <a:schemeClr val="tx1"/>
                </a:solidFill>
              </a:rPr>
              <a:t> = </a:t>
            </a:r>
            <a:r>
              <a:rPr lang="en-US" altLang="ja-JP" dirty="0" err="1">
                <a:solidFill>
                  <a:schemeClr val="tx1"/>
                </a:solidFill>
              </a:rPr>
              <a:t>rootNode.children</a:t>
            </a:r>
            <a:r>
              <a:rPr lang="en-US" altLang="ja-JP" dirty="0">
                <a:solidFill>
                  <a:schemeClr val="tx1"/>
                </a:solidFill>
              </a:rPr>
              <a:t>(); enumeration</a:t>
            </a:r>
          </a:p>
          <a:p>
            <a:r>
              <a:rPr lang="en-US" altLang="ja-JP" dirty="0" smtClean="0">
                <a:solidFill>
                  <a:schemeClr val="tx1"/>
                </a:solidFill>
              </a:rPr>
              <a:t>          .</a:t>
            </a:r>
            <a:r>
              <a:rPr lang="en-US" altLang="ja-JP" dirty="0" err="1">
                <a:solidFill>
                  <a:schemeClr val="tx1"/>
                </a:solidFill>
              </a:rPr>
              <a:t>hasMoreElements</a:t>
            </a:r>
            <a:r>
              <a:rPr lang="en-US" altLang="ja-JP" dirty="0">
                <a:solidFill>
                  <a:schemeClr val="tx1"/>
                </a:solidFill>
              </a:rPr>
              <a:t>();) {</a:t>
            </a:r>
          </a:p>
          <a:p>
            <a:r>
              <a:rPr lang="en-US" altLang="ja-JP" dirty="0" smtClean="0">
                <a:solidFill>
                  <a:schemeClr val="tx1"/>
                </a:solidFill>
              </a:rPr>
              <a:t>           </a:t>
            </a:r>
            <a:r>
              <a:rPr lang="en-US" altLang="ja-JP" dirty="0" err="1" smtClean="0">
                <a:solidFill>
                  <a:schemeClr val="tx1"/>
                </a:solidFill>
              </a:rPr>
              <a:t>MessageNode</a:t>
            </a:r>
            <a:r>
              <a:rPr lang="en-US" altLang="ja-JP" dirty="0" smtClean="0">
                <a:solidFill>
                  <a:schemeClr val="tx1"/>
                </a:solidFill>
              </a:rPr>
              <a:t> </a:t>
            </a:r>
            <a:r>
              <a:rPr lang="en-US" altLang="ja-JP" dirty="0">
                <a:solidFill>
                  <a:schemeClr val="tx1"/>
                </a:solidFill>
              </a:rPr>
              <a:t>node = (</a:t>
            </a:r>
            <a:r>
              <a:rPr lang="en-US" altLang="ja-JP" dirty="0" err="1">
                <a:solidFill>
                  <a:schemeClr val="tx1"/>
                </a:solidFill>
              </a:rPr>
              <a:t>MessageNode</a:t>
            </a:r>
            <a:r>
              <a:rPr lang="en-US" altLang="ja-JP" dirty="0">
                <a:solidFill>
                  <a:schemeClr val="tx1"/>
                </a:solidFill>
              </a:rPr>
              <a:t>) </a:t>
            </a:r>
            <a:r>
              <a:rPr lang="en-US" altLang="ja-JP" dirty="0" err="1">
                <a:solidFill>
                  <a:schemeClr val="tx1"/>
                </a:solidFill>
              </a:rPr>
              <a:t>enumeration.nextElement</a:t>
            </a:r>
            <a:r>
              <a:rPr lang="en-US" altLang="ja-JP" dirty="0">
                <a:solidFill>
                  <a:schemeClr val="tx1"/>
                </a:solidFill>
              </a:rPr>
              <a:t>();</a:t>
            </a:r>
          </a:p>
          <a:p>
            <a:r>
              <a:rPr lang="en-US" altLang="ja-JP" dirty="0" smtClean="0">
                <a:solidFill>
                  <a:schemeClr val="tx1"/>
                </a:solidFill>
              </a:rPr>
              <a:t>           String </a:t>
            </a:r>
            <a:r>
              <a:rPr lang="en-US" altLang="ja-JP" dirty="0">
                <a:solidFill>
                  <a:schemeClr val="tx1"/>
                </a:solidFill>
              </a:rPr>
              <a:t>id = </a:t>
            </a:r>
            <a:r>
              <a:rPr lang="en-US" altLang="ja-JP" dirty="0" err="1">
                <a:solidFill>
                  <a:schemeClr val="tx1"/>
                </a:solidFill>
              </a:rPr>
              <a:t>getMessageID</a:t>
            </a:r>
            <a:r>
              <a:rPr lang="en-US" altLang="ja-JP" dirty="0">
                <a:solidFill>
                  <a:schemeClr val="tx1"/>
                </a:solidFill>
              </a:rPr>
              <a:t>(node</a:t>
            </a:r>
            <a:r>
              <a:rPr lang="en-US" altLang="ja-JP" dirty="0" smtClean="0">
                <a:solidFill>
                  <a:schemeClr val="tx1"/>
                </a:solidFill>
              </a:rPr>
              <a:t>);</a:t>
            </a:r>
            <a:endParaRPr lang="ja-JP" altLang="en-US" dirty="0">
              <a:solidFill>
                <a:schemeClr val="tx1"/>
              </a:solidFill>
            </a:endParaRPr>
          </a:p>
          <a:p>
            <a:r>
              <a:rPr lang="en-US" altLang="ja-JP" dirty="0" smtClean="0">
                <a:solidFill>
                  <a:schemeClr val="tx1"/>
                </a:solidFill>
              </a:rPr>
              <a:t>           </a:t>
            </a:r>
            <a:r>
              <a:rPr lang="en-US" altLang="ja-JP" dirty="0" err="1" smtClean="0">
                <a:solidFill>
                  <a:schemeClr val="tx1"/>
                </a:solidFill>
              </a:rPr>
              <a:t>hashtable.put</a:t>
            </a:r>
            <a:r>
              <a:rPr lang="en-US" altLang="ja-JP" dirty="0" smtClean="0">
                <a:solidFill>
                  <a:schemeClr val="tx1"/>
                </a:solidFill>
              </a:rPr>
              <a:t>(id</a:t>
            </a:r>
            <a:r>
              <a:rPr lang="en-US" altLang="ja-JP" dirty="0">
                <a:solidFill>
                  <a:schemeClr val="tx1"/>
                </a:solidFill>
              </a:rPr>
              <a:t>, node</a:t>
            </a:r>
            <a:r>
              <a:rPr lang="en-US" altLang="ja-JP" dirty="0" smtClean="0">
                <a:solidFill>
                  <a:schemeClr val="tx1"/>
                </a:solidFill>
              </a:rPr>
              <a:t>);</a:t>
            </a:r>
            <a:endParaRPr lang="ja-JP" altLang="en-US" dirty="0">
              <a:solidFill>
                <a:schemeClr val="tx1"/>
              </a:solidFill>
            </a:endParaRPr>
          </a:p>
          <a:p>
            <a:r>
              <a:rPr lang="en-US" altLang="ja-JP" dirty="0" smtClean="0">
                <a:solidFill>
                  <a:schemeClr val="tx1"/>
                </a:solidFill>
              </a:rPr>
              <a:t>      }</a:t>
            </a:r>
            <a:endParaRPr lang="en-US" altLang="ja-JP" dirty="0">
              <a:solidFill>
                <a:schemeClr val="tx1"/>
              </a:solidFill>
            </a:endParaRPr>
          </a:p>
          <a:p>
            <a:r>
              <a:rPr lang="en-US" altLang="ja-JP" dirty="0">
                <a:solidFill>
                  <a:schemeClr val="tx1"/>
                </a:solidFill>
              </a:rPr>
              <a:t>}</a:t>
            </a:r>
            <a:endParaRPr lang="en-US" altLang="ja-JP" dirty="0">
              <a:solidFill>
                <a:schemeClr val="tx1"/>
              </a:solidFill>
              <a:latin typeface="+mj-ea"/>
            </a:endParaRPr>
          </a:p>
        </p:txBody>
      </p:sp>
      <p:sp>
        <p:nvSpPr>
          <p:cNvPr id="5" name="正方形/長方形 4"/>
          <p:cNvSpPr/>
          <p:nvPr/>
        </p:nvSpPr>
        <p:spPr bwMode="auto">
          <a:xfrm>
            <a:off x="630726" y="3068960"/>
            <a:ext cx="7344816" cy="1656184"/>
          </a:xfrm>
          <a:prstGeom prst="rect">
            <a:avLst/>
          </a:prstGeom>
          <a:noFill/>
          <a:ln w="28575" cap="flat" cmpd="sng" algn="ctr">
            <a:solidFill>
              <a:srgbClr val="FB656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21928159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4000" dirty="0" err="1" smtClean="0"/>
              <a:t>FOverlap</a:t>
            </a:r>
            <a:r>
              <a:rPr kumimoji="1" lang="ja-JP" altLang="en-US" sz="4000" dirty="0" smtClean="0"/>
              <a:t>が高かったリファクタリング事例</a:t>
            </a:r>
            <a:endParaRPr kumimoji="1" lang="ja-JP" altLang="en-US" sz="4000" dirty="0"/>
          </a:p>
        </p:txBody>
      </p:sp>
      <p:sp>
        <p:nvSpPr>
          <p:cNvPr id="3" name="コンテンツ プレースホルダ 2"/>
          <p:cNvSpPr>
            <a:spLocks noGrp="1"/>
          </p:cNvSpPr>
          <p:nvPr>
            <p:ph idx="1"/>
          </p:nvPr>
        </p:nvSpPr>
        <p:spPr/>
        <p:txBody>
          <a:bodyPr/>
          <a:lstStyle/>
          <a:p>
            <a:r>
              <a:rPr kumimoji="1" lang="ja-JP" altLang="en-US" dirty="0" smtClean="0"/>
              <a:t>リファクタリング実例</a:t>
            </a:r>
            <a:endParaRPr kumimoji="1" lang="en-US" altLang="ja-JP" dirty="0" smtClean="0"/>
          </a:p>
          <a:p>
            <a:pPr lvl="1"/>
            <a:r>
              <a:rPr lang="en-US" altLang="ja-JP" sz="2400" dirty="0" err="1" smtClean="0"/>
              <a:t>TableModelThreadedView</a:t>
            </a:r>
            <a:r>
              <a:rPr lang="ja-JP" altLang="en-US" sz="2400" dirty="0" smtClean="0"/>
              <a:t>クラス</a:t>
            </a:r>
            <a:r>
              <a:rPr lang="en-US" altLang="ja-JP" sz="2400" dirty="0" err="1" smtClean="0"/>
              <a:t>createHashmap</a:t>
            </a:r>
            <a:r>
              <a:rPr lang="ja-JP" altLang="en-US" sz="2400" dirty="0" smtClean="0"/>
              <a:t>メソッド</a:t>
            </a:r>
            <a:endParaRPr kumimoji="1" lang="ja-JP" altLang="en-US" sz="2400" dirty="0"/>
          </a:p>
        </p:txBody>
      </p:sp>
      <p:sp>
        <p:nvSpPr>
          <p:cNvPr id="4" name="正方形/長方形 3"/>
          <p:cNvSpPr/>
          <p:nvPr/>
        </p:nvSpPr>
        <p:spPr>
          <a:xfrm>
            <a:off x="251520" y="2276872"/>
            <a:ext cx="8640960" cy="273630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a:solidFill>
                  <a:schemeClr val="tx1"/>
                </a:solidFill>
              </a:rPr>
              <a:t>private void </a:t>
            </a:r>
            <a:r>
              <a:rPr lang="en-US" altLang="ja-JP" dirty="0" err="1">
                <a:solidFill>
                  <a:schemeClr val="tx1"/>
                </a:solidFill>
              </a:rPr>
              <a:t>createHashmap</a:t>
            </a:r>
            <a:r>
              <a:rPr lang="en-US" altLang="ja-JP" dirty="0">
                <a:solidFill>
                  <a:schemeClr val="tx1"/>
                </a:solidFill>
              </a:rPr>
              <a:t>(</a:t>
            </a:r>
            <a:r>
              <a:rPr lang="en-US" altLang="ja-JP" dirty="0" err="1">
                <a:solidFill>
                  <a:schemeClr val="tx1"/>
                </a:solidFill>
              </a:rPr>
              <a:t>MessageNode</a:t>
            </a:r>
            <a:r>
              <a:rPr lang="en-US" altLang="ja-JP" dirty="0">
                <a:solidFill>
                  <a:schemeClr val="tx1"/>
                </a:solidFill>
              </a:rPr>
              <a:t> </a:t>
            </a:r>
            <a:r>
              <a:rPr lang="en-US" altLang="ja-JP" dirty="0" err="1">
                <a:solidFill>
                  <a:schemeClr val="tx1"/>
                </a:solidFill>
              </a:rPr>
              <a:t>rootNode</a:t>
            </a:r>
            <a:r>
              <a:rPr lang="en-US" altLang="ja-JP" dirty="0">
                <a:solidFill>
                  <a:schemeClr val="tx1"/>
                </a:solidFill>
              </a:rPr>
              <a:t>) {</a:t>
            </a:r>
          </a:p>
          <a:p>
            <a:r>
              <a:rPr lang="en-US" altLang="ja-JP" dirty="0" smtClean="0">
                <a:solidFill>
                  <a:schemeClr val="tx1"/>
                </a:solidFill>
              </a:rPr>
              <a:t>     </a:t>
            </a:r>
            <a:r>
              <a:rPr lang="en-US" altLang="ja-JP" dirty="0" err="1" smtClean="0">
                <a:solidFill>
                  <a:schemeClr val="tx1"/>
                </a:solidFill>
              </a:rPr>
              <a:t>hashtable</a:t>
            </a:r>
            <a:r>
              <a:rPr lang="en-US" altLang="ja-JP" dirty="0" smtClean="0">
                <a:solidFill>
                  <a:schemeClr val="tx1"/>
                </a:solidFill>
              </a:rPr>
              <a:t> </a:t>
            </a:r>
            <a:r>
              <a:rPr lang="en-US" altLang="ja-JP" dirty="0">
                <a:solidFill>
                  <a:schemeClr val="tx1"/>
                </a:solidFill>
              </a:rPr>
              <a:t>= new </a:t>
            </a:r>
            <a:r>
              <a:rPr lang="en-US" altLang="ja-JP" dirty="0" err="1">
                <a:solidFill>
                  <a:schemeClr val="tx1"/>
                </a:solidFill>
              </a:rPr>
              <a:t>HashMap</a:t>
            </a:r>
            <a:r>
              <a:rPr lang="en-US" altLang="ja-JP" dirty="0">
                <a:solidFill>
                  <a:schemeClr val="tx1"/>
                </a:solidFill>
              </a:rPr>
              <a:t>(</a:t>
            </a:r>
            <a:r>
              <a:rPr lang="en-US" altLang="ja-JP" dirty="0" err="1">
                <a:solidFill>
                  <a:schemeClr val="tx1"/>
                </a:solidFill>
              </a:rPr>
              <a:t>rootNode.getChildCount</a:t>
            </a:r>
            <a:r>
              <a:rPr lang="en-US" altLang="ja-JP" dirty="0" smtClean="0">
                <a:solidFill>
                  <a:schemeClr val="tx1"/>
                </a:solidFill>
              </a:rPr>
              <a:t>());</a:t>
            </a:r>
            <a:endParaRPr lang="ja-JP" altLang="en-US" dirty="0">
              <a:solidFill>
                <a:schemeClr val="tx1"/>
              </a:solidFill>
            </a:endParaRPr>
          </a:p>
          <a:p>
            <a:r>
              <a:rPr lang="en-US" altLang="ja-JP" dirty="0" smtClean="0">
                <a:solidFill>
                  <a:schemeClr val="tx1"/>
                </a:solidFill>
              </a:rPr>
              <a:t>     // </a:t>
            </a:r>
            <a:r>
              <a:rPr lang="en-US" altLang="ja-JP" dirty="0">
                <a:solidFill>
                  <a:schemeClr val="tx1"/>
                </a:solidFill>
              </a:rPr>
              <a:t>save every message-id in </a:t>
            </a:r>
            <a:r>
              <a:rPr lang="en-US" altLang="ja-JP" dirty="0" err="1">
                <a:solidFill>
                  <a:schemeClr val="tx1"/>
                </a:solidFill>
              </a:rPr>
              <a:t>hashtable</a:t>
            </a:r>
            <a:r>
              <a:rPr lang="en-US" altLang="ja-JP" dirty="0">
                <a:solidFill>
                  <a:schemeClr val="tx1"/>
                </a:solidFill>
              </a:rPr>
              <a:t> for later reference</a:t>
            </a:r>
          </a:p>
          <a:p>
            <a:endParaRPr lang="en-US" altLang="ja-JP" dirty="0" smtClean="0">
              <a:solidFill>
                <a:schemeClr val="tx1"/>
              </a:solidFill>
            </a:endParaRPr>
          </a:p>
          <a:p>
            <a:endParaRPr lang="en-US" altLang="ja-JP" dirty="0">
              <a:solidFill>
                <a:schemeClr val="tx1"/>
              </a:solidFill>
            </a:endParaRPr>
          </a:p>
          <a:p>
            <a:r>
              <a:rPr lang="en-US" altLang="ja-JP" dirty="0" smtClean="0">
                <a:solidFill>
                  <a:schemeClr val="tx1"/>
                </a:solidFill>
              </a:rPr>
              <a:t>      </a:t>
            </a:r>
            <a:r>
              <a:rPr lang="en-US" altLang="ja-JP" dirty="0" err="1" smtClean="0">
                <a:solidFill>
                  <a:schemeClr val="tx1"/>
                </a:solidFill>
              </a:rPr>
              <a:t>addToHashmap</a:t>
            </a:r>
            <a:r>
              <a:rPr lang="en-US" altLang="ja-JP" dirty="0" smtClean="0">
                <a:solidFill>
                  <a:schemeClr val="tx1"/>
                </a:solidFill>
              </a:rPr>
              <a:t>(</a:t>
            </a:r>
            <a:r>
              <a:rPr lang="en-US" altLang="ja-JP" dirty="0" err="1" smtClean="0">
                <a:solidFill>
                  <a:schemeClr val="tx1"/>
                </a:solidFill>
              </a:rPr>
              <a:t>rootNode</a:t>
            </a:r>
            <a:r>
              <a:rPr lang="en-US" altLang="ja-JP" dirty="0">
                <a:solidFill>
                  <a:schemeClr val="tx1"/>
                </a:solidFill>
              </a:rPr>
              <a:t>);</a:t>
            </a:r>
            <a:endParaRPr lang="en-US" altLang="ja-JP" dirty="0" smtClean="0">
              <a:solidFill>
                <a:schemeClr val="tx1"/>
              </a:solidFill>
            </a:endParaRPr>
          </a:p>
          <a:p>
            <a:endParaRPr lang="en-US" altLang="ja-JP" dirty="0">
              <a:solidFill>
                <a:schemeClr val="tx1"/>
              </a:solidFill>
            </a:endParaRPr>
          </a:p>
          <a:p>
            <a:endParaRPr lang="en-US" altLang="ja-JP" dirty="0" smtClean="0">
              <a:solidFill>
                <a:schemeClr val="tx1"/>
              </a:solidFill>
            </a:endParaRPr>
          </a:p>
          <a:p>
            <a:endParaRPr lang="en-US" altLang="ja-JP" dirty="0" smtClean="0">
              <a:solidFill>
                <a:schemeClr val="tx1"/>
              </a:solidFill>
            </a:endParaRPr>
          </a:p>
          <a:p>
            <a:r>
              <a:rPr lang="en-US" altLang="ja-JP" dirty="0" smtClean="0">
                <a:solidFill>
                  <a:schemeClr val="tx1"/>
                </a:solidFill>
              </a:rPr>
              <a:t>}</a:t>
            </a:r>
            <a:endParaRPr lang="en-US" altLang="ja-JP" dirty="0">
              <a:solidFill>
                <a:schemeClr val="tx1"/>
              </a:solidFill>
              <a:latin typeface="+mj-ea"/>
            </a:endParaRPr>
          </a:p>
        </p:txBody>
      </p:sp>
      <p:sp>
        <p:nvSpPr>
          <p:cNvPr id="5" name="正方形/長方形 4"/>
          <p:cNvSpPr/>
          <p:nvPr/>
        </p:nvSpPr>
        <p:spPr bwMode="auto">
          <a:xfrm>
            <a:off x="630726" y="3068960"/>
            <a:ext cx="7344816" cy="1656184"/>
          </a:xfrm>
          <a:prstGeom prst="rect">
            <a:avLst/>
          </a:prstGeom>
          <a:noFill/>
          <a:ln w="28575" cap="flat" cmpd="sng" algn="ctr">
            <a:solidFill>
              <a:srgbClr val="FB656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9174536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FTightness</a:t>
            </a:r>
            <a:r>
              <a:rPr lang="ja-JP" altLang="en-US" dirty="0" smtClean="0"/>
              <a:t>の適合率・再現率</a:t>
            </a:r>
            <a:endParaRPr kumimoji="1" lang="ja-JP" altLang="en-US" dirty="0"/>
          </a:p>
        </p:txBody>
      </p:sp>
      <p:sp>
        <p:nvSpPr>
          <p:cNvPr id="7" name="フローチャート : 結合子 6"/>
          <p:cNvSpPr/>
          <p:nvPr/>
        </p:nvSpPr>
        <p:spPr bwMode="auto">
          <a:xfrm>
            <a:off x="2555776" y="3933056"/>
            <a:ext cx="576064" cy="576064"/>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テキスト ボックス 7"/>
          <p:cNvSpPr txBox="1"/>
          <p:nvPr/>
        </p:nvSpPr>
        <p:spPr>
          <a:xfrm>
            <a:off x="2876" y="5642084"/>
            <a:ext cx="8202695" cy="461665"/>
          </a:xfrm>
          <a:prstGeom prst="rect">
            <a:avLst/>
          </a:prstGeom>
          <a:noFill/>
        </p:spPr>
        <p:txBody>
          <a:bodyPr wrap="none" rtlCol="0">
            <a:spAutoFit/>
          </a:bodyPr>
          <a:lstStyle/>
          <a:p>
            <a:r>
              <a:rPr lang="en-US" altLang="ja-JP" sz="2400" dirty="0" err="1" smtClean="0"/>
              <a:t>FTightness</a:t>
            </a:r>
            <a:r>
              <a:rPr lang="ja-JP" altLang="en-US" sz="2400" dirty="0" smtClean="0"/>
              <a:t>メトリクスが</a:t>
            </a:r>
            <a:r>
              <a:rPr lang="en-US" altLang="ja-JP" sz="2400" dirty="0" smtClean="0"/>
              <a:t>0.1</a:t>
            </a:r>
            <a:r>
              <a:rPr lang="ja-JP" altLang="en-US" sz="2400" dirty="0" smtClean="0"/>
              <a:t>の時に適合率，再現率が共に最も高い</a:t>
            </a:r>
            <a:endParaRPr kumimoji="1" lang="ja-JP" altLang="en-US" sz="2400" dirty="0"/>
          </a:p>
        </p:txBody>
      </p:sp>
      <p:graphicFrame>
        <p:nvGraphicFramePr>
          <p:cNvPr id="9" name="グラフ 8"/>
          <p:cNvGraphicFramePr>
            <a:graphicFrameLocks/>
          </p:cNvGraphicFramePr>
          <p:nvPr>
            <p:extLst>
              <p:ext uri="{D42A27DB-BD31-4B8C-83A1-F6EECF244321}">
                <p14:modId xmlns:p14="http://schemas.microsoft.com/office/powerpoint/2010/main" val="187637567"/>
              </p:ext>
            </p:extLst>
          </p:nvPr>
        </p:nvGraphicFramePr>
        <p:xfrm>
          <a:off x="1712050" y="1512354"/>
          <a:ext cx="4876173" cy="4129729"/>
        </p:xfrm>
        <a:graphic>
          <a:graphicData uri="http://schemas.openxmlformats.org/drawingml/2006/chart">
            <c:chart xmlns:c="http://schemas.openxmlformats.org/drawingml/2006/chart" xmlns:r="http://schemas.openxmlformats.org/officeDocument/2006/relationships" r:id="rId3"/>
          </a:graphicData>
        </a:graphic>
      </p:graphicFrame>
      <p:sp>
        <p:nvSpPr>
          <p:cNvPr id="10" name="フローチャート : 結合子 9"/>
          <p:cNvSpPr/>
          <p:nvPr/>
        </p:nvSpPr>
        <p:spPr bwMode="auto">
          <a:xfrm>
            <a:off x="2771800" y="3900109"/>
            <a:ext cx="576064" cy="576064"/>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1" name="フローチャート : 結合子 10"/>
          <p:cNvSpPr/>
          <p:nvPr/>
        </p:nvSpPr>
        <p:spPr bwMode="auto">
          <a:xfrm>
            <a:off x="2771800" y="1844824"/>
            <a:ext cx="576064" cy="576064"/>
          </a:xfrm>
          <a:prstGeom prst="flowChartConnector">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179388" y="1196752"/>
            <a:ext cx="8785225" cy="5040312"/>
          </a:xfrm>
        </p:spPr>
        <p:txBody>
          <a:bodyPr/>
          <a:lstStyle/>
          <a:p>
            <a:r>
              <a:rPr lang="ja-JP" altLang="en-US" dirty="0" smtClean="0"/>
              <a:t>まとめ</a:t>
            </a:r>
            <a:endParaRPr lang="en-US" altLang="ja-JP" dirty="0" smtClean="0"/>
          </a:p>
          <a:p>
            <a:pPr lvl="1"/>
            <a:r>
              <a:rPr lang="ja-JP" altLang="en-US" dirty="0" smtClean="0"/>
              <a:t>メソッド抽出リファクタリングにおける，凝集度メトリクスの評価方法の提案</a:t>
            </a:r>
            <a:endParaRPr lang="en-US" altLang="ja-JP" dirty="0" smtClean="0"/>
          </a:p>
          <a:p>
            <a:pPr lvl="1"/>
            <a:r>
              <a:rPr lang="ja-JP" altLang="en-US" dirty="0" smtClean="0"/>
              <a:t>提案する評価方法をリファクタリング事例に適用</a:t>
            </a:r>
            <a:endParaRPr lang="en-US" altLang="ja-JP" dirty="0" smtClean="0"/>
          </a:p>
          <a:p>
            <a:pPr lvl="2"/>
            <a:r>
              <a:rPr lang="en-US" altLang="ja-JP" dirty="0" err="1" smtClean="0"/>
              <a:t>FTightness</a:t>
            </a:r>
            <a:r>
              <a:rPr lang="ja-JP" altLang="en-US" dirty="0" smtClean="0"/>
              <a:t>メトリクス及び</a:t>
            </a:r>
            <a:r>
              <a:rPr lang="en-US" altLang="ja-JP" dirty="0" err="1" smtClean="0"/>
              <a:t>FOverlap</a:t>
            </a:r>
            <a:r>
              <a:rPr lang="ja-JP" altLang="en-US" dirty="0" smtClean="0"/>
              <a:t>メトリクスが有用な事例を確認できた</a:t>
            </a:r>
            <a:endParaRPr kumimoji="1" lang="en-US" altLang="ja-JP" dirty="0"/>
          </a:p>
          <a:p>
            <a:r>
              <a:rPr lang="ja-JP" altLang="en-US" dirty="0" smtClean="0"/>
              <a:t>今後の課題</a:t>
            </a:r>
            <a:endParaRPr kumimoji="1" lang="en-US" altLang="ja-JP" dirty="0" smtClean="0"/>
          </a:p>
          <a:p>
            <a:pPr lvl="1"/>
            <a:r>
              <a:rPr lang="ja-JP" altLang="en-US" dirty="0" smtClean="0"/>
              <a:t>大規模ソフトウェアにおけるリファクタリング事例への適用</a:t>
            </a:r>
            <a:endParaRPr lang="en-US" altLang="ja-JP" dirty="0" smtClean="0"/>
          </a:p>
          <a:p>
            <a:pPr lvl="1"/>
            <a:r>
              <a:rPr lang="ja-JP" altLang="en-US" dirty="0" smtClean="0"/>
              <a:t>凝集度メトリクスの値と保守コストの関係性</a:t>
            </a:r>
            <a:r>
              <a:rPr lang="ja-JP" altLang="en-US" smtClean="0"/>
              <a:t>の調査</a:t>
            </a:r>
            <a:endParaRPr lang="en-US" altLang="ja-JP" dirty="0" smtClean="0"/>
          </a:p>
        </p:txBody>
      </p:sp>
    </p:spTree>
    <p:extLst>
      <p:ext uri="{BB962C8B-B14F-4D97-AF65-F5344CB8AC3E}">
        <p14:creationId xmlns:p14="http://schemas.microsoft.com/office/powerpoint/2010/main" val="17027076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a:t>
            </a:r>
            <a:endParaRPr kumimoji="1" lang="ja-JP" altLang="en-US" dirty="0"/>
          </a:p>
        </p:txBody>
      </p:sp>
      <p:sp>
        <p:nvSpPr>
          <p:cNvPr id="3" name="コンテンツ プレースホルダー 2"/>
          <p:cNvSpPr>
            <a:spLocks noGrp="1"/>
          </p:cNvSpPr>
          <p:nvPr>
            <p:ph idx="1"/>
          </p:nvPr>
        </p:nvSpPr>
        <p:spPr>
          <a:xfrm>
            <a:off x="467544" y="1661268"/>
            <a:ext cx="8229600" cy="4525963"/>
          </a:xfrm>
        </p:spPr>
        <p:txBody>
          <a:bodyPr>
            <a:normAutofit/>
          </a:bodyPr>
          <a:lstStyle/>
          <a:p>
            <a:r>
              <a:rPr lang="ja-JP" altLang="en-US" dirty="0" smtClean="0"/>
              <a:t>外部から見た動作を保ったまま，内部構造を整理する作業</a:t>
            </a:r>
            <a:endParaRPr lang="en-US" altLang="ja-JP" dirty="0" smtClean="0"/>
          </a:p>
          <a:p>
            <a:r>
              <a:rPr lang="ja-JP" altLang="en-US" dirty="0" smtClean="0"/>
              <a:t>メソッド抽出リファクタリング</a:t>
            </a:r>
            <a:endParaRPr lang="en-US" altLang="ja-JP" dirty="0" smtClean="0"/>
          </a:p>
          <a:p>
            <a:pPr lvl="1"/>
            <a:r>
              <a:rPr lang="ja-JP" altLang="en-US" dirty="0" smtClean="0"/>
              <a:t>複数の機能を持つ長いメソッドの一部を</a:t>
            </a:r>
            <a:r>
              <a:rPr lang="ja-JP" altLang="en-US" dirty="0"/>
              <a:t>，</a:t>
            </a:r>
            <a:r>
              <a:rPr lang="ja-JP" altLang="en-US" dirty="0" smtClean="0"/>
              <a:t>メソッドとして抽出する作業</a:t>
            </a:r>
            <a:endParaRPr lang="en-US" altLang="ja-JP" dirty="0" smtClean="0"/>
          </a:p>
          <a:p>
            <a:pPr lvl="2"/>
            <a:r>
              <a:rPr lang="ja-JP" altLang="en-US" dirty="0" smtClean="0"/>
              <a:t>保守性の向上</a:t>
            </a:r>
            <a:endParaRPr lang="en-US" altLang="ja-JP" dirty="0" smtClean="0"/>
          </a:p>
          <a:p>
            <a:pPr marL="0" indent="0">
              <a:buNone/>
            </a:pPr>
            <a:endParaRPr lang="en-US" altLang="ja-JP" dirty="0"/>
          </a:p>
          <a:p>
            <a:pPr marL="0" indent="0">
              <a:buNone/>
            </a:pPr>
            <a:endParaRPr lang="en-US" altLang="ja-JP" b="1" dirty="0" smtClean="0"/>
          </a:p>
          <a:p>
            <a:pPr marL="0" indent="0">
              <a:buNone/>
            </a:pPr>
            <a:endParaRPr lang="en-US" altLang="ja-JP" dirty="0" smtClean="0"/>
          </a:p>
          <a:p>
            <a:pPr marL="0" indent="0">
              <a:buNone/>
            </a:pPr>
            <a:endParaRPr kumimoji="1" lang="ja-JP" altLang="en-US" dirty="0"/>
          </a:p>
        </p:txBody>
      </p:sp>
      <p:grpSp>
        <p:nvGrpSpPr>
          <p:cNvPr id="4" name="グループ化 3"/>
          <p:cNvGrpSpPr/>
          <p:nvPr/>
        </p:nvGrpSpPr>
        <p:grpSpPr>
          <a:xfrm>
            <a:off x="3995936" y="4119122"/>
            <a:ext cx="3744416" cy="2406222"/>
            <a:chOff x="1938801" y="3367096"/>
            <a:chExt cx="4433399" cy="2812107"/>
          </a:xfrm>
        </p:grpSpPr>
        <p:grpSp>
          <p:nvGrpSpPr>
            <p:cNvPr id="16" name="Group 4"/>
            <p:cNvGrpSpPr>
              <a:grpSpLocks noChangeAspect="1"/>
            </p:cNvGrpSpPr>
            <p:nvPr/>
          </p:nvGrpSpPr>
          <p:grpSpPr bwMode="auto">
            <a:xfrm>
              <a:off x="1938801" y="3987977"/>
              <a:ext cx="1370013" cy="2033311"/>
              <a:chOff x="1348" y="2578"/>
              <a:chExt cx="863" cy="1122"/>
            </a:xfrm>
          </p:grpSpPr>
          <p:sp>
            <p:nvSpPr>
              <p:cNvPr id="17"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18"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19"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1"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4"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5"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8"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9"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4"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5" name="Line 19"/>
              <p:cNvSpPr>
                <a:spLocks noChangeShapeType="1"/>
              </p:cNvSpPr>
              <p:nvPr/>
            </p:nvSpPr>
            <p:spPr bwMode="auto">
              <a:xfrm>
                <a:off x="1435" y="28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6" name="Line 20"/>
              <p:cNvSpPr>
                <a:spLocks noChangeShapeType="1"/>
              </p:cNvSpPr>
              <p:nvPr/>
            </p:nvSpPr>
            <p:spPr bwMode="auto">
              <a:xfrm>
                <a:off x="1414" y="3407"/>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7" name="Line 21"/>
              <p:cNvSpPr>
                <a:spLocks noChangeShapeType="1"/>
              </p:cNvSpPr>
              <p:nvPr/>
            </p:nvSpPr>
            <p:spPr bwMode="auto">
              <a:xfrm>
                <a:off x="1414" y="3339"/>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cxnSp>
          <p:nvCxnSpPr>
            <p:cNvPr id="12" name="直線コネクタ 11"/>
            <p:cNvCxnSpPr/>
            <p:nvPr/>
          </p:nvCxnSpPr>
          <p:spPr bwMode="auto">
            <a:xfrm>
              <a:off x="1973809" y="4869160"/>
              <a:ext cx="962025"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14" name="直線コネクタ 13"/>
            <p:cNvCxnSpPr/>
            <p:nvPr/>
          </p:nvCxnSpPr>
          <p:spPr bwMode="auto">
            <a:xfrm>
              <a:off x="1996034" y="4986685"/>
              <a:ext cx="846137"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38" name="直線コネクタ 37"/>
            <p:cNvCxnSpPr/>
            <p:nvPr/>
          </p:nvCxnSpPr>
          <p:spPr bwMode="auto">
            <a:xfrm>
              <a:off x="1996034" y="5589240"/>
              <a:ext cx="962025"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nvGrpSpPr>
            <p:cNvPr id="61" name="グループ化 60"/>
            <p:cNvGrpSpPr/>
            <p:nvPr/>
          </p:nvGrpSpPr>
          <p:grpSpPr>
            <a:xfrm>
              <a:off x="4995746" y="3993889"/>
              <a:ext cx="1349375" cy="661971"/>
              <a:chOff x="4250747" y="4546169"/>
              <a:chExt cx="1349375" cy="661971"/>
            </a:xfrm>
          </p:grpSpPr>
          <p:sp>
            <p:nvSpPr>
              <p:cNvPr id="42"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43"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4"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7"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8"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9"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2"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62"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grpSp>
          <p:nvGrpSpPr>
            <p:cNvPr id="83" name="グループ化 82"/>
            <p:cNvGrpSpPr/>
            <p:nvPr/>
          </p:nvGrpSpPr>
          <p:grpSpPr>
            <a:xfrm>
              <a:off x="5004048" y="4783253"/>
              <a:ext cx="1349375" cy="661971"/>
              <a:chOff x="4250747" y="4546169"/>
              <a:chExt cx="1349375" cy="661971"/>
            </a:xfrm>
          </p:grpSpPr>
          <p:sp>
            <p:nvSpPr>
              <p:cNvPr id="84"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85"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7"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8"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9"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0"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1"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grpSp>
          <p:nvGrpSpPr>
            <p:cNvPr id="92" name="グループ化 91"/>
            <p:cNvGrpSpPr/>
            <p:nvPr/>
          </p:nvGrpSpPr>
          <p:grpSpPr>
            <a:xfrm>
              <a:off x="5022825" y="5517232"/>
              <a:ext cx="1349375" cy="661971"/>
              <a:chOff x="4250747" y="4546169"/>
              <a:chExt cx="1349375" cy="661971"/>
            </a:xfrm>
          </p:grpSpPr>
          <p:sp>
            <p:nvSpPr>
              <p:cNvPr id="93"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94"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5"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96"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7"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8"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9"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0"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104" name="右大かっこ 103"/>
            <p:cNvSpPr/>
            <p:nvPr/>
          </p:nvSpPr>
          <p:spPr bwMode="auto">
            <a:xfrm>
              <a:off x="3419872" y="4311389"/>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6" name="右大かっこ 105"/>
            <p:cNvSpPr/>
            <p:nvPr/>
          </p:nvSpPr>
          <p:spPr bwMode="auto">
            <a:xfrm>
              <a:off x="3419872" y="4869601"/>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07" name="右大かっこ 106"/>
            <p:cNvSpPr/>
            <p:nvPr/>
          </p:nvSpPr>
          <p:spPr bwMode="auto">
            <a:xfrm>
              <a:off x="3419872" y="5445224"/>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08" name="直線矢印コネクタ 107"/>
            <p:cNvCxnSpPr>
              <a:stCxn id="104" idx="2"/>
            </p:cNvCxnSpPr>
            <p:nvPr/>
          </p:nvCxnSpPr>
          <p:spPr bwMode="auto">
            <a:xfrm flipV="1">
              <a:off x="3674946" y="4373980"/>
              <a:ext cx="1320800" cy="149021"/>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cxnSp>
          <p:nvCxnSpPr>
            <p:cNvPr id="110" name="直線矢印コネクタ 109"/>
            <p:cNvCxnSpPr>
              <a:stCxn id="106" idx="2"/>
            </p:cNvCxnSpPr>
            <p:nvPr/>
          </p:nvCxnSpPr>
          <p:spPr bwMode="auto">
            <a:xfrm>
              <a:off x="3674946" y="5081213"/>
              <a:ext cx="1369769" cy="36985"/>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cxnSp>
          <p:nvCxnSpPr>
            <p:cNvPr id="112" name="直線矢印コネクタ 111"/>
            <p:cNvCxnSpPr>
              <a:stCxn id="107" idx="2"/>
              <a:endCxn id="93" idx="1"/>
            </p:cNvCxnSpPr>
            <p:nvPr/>
          </p:nvCxnSpPr>
          <p:spPr bwMode="auto">
            <a:xfrm>
              <a:off x="3674946" y="5656836"/>
              <a:ext cx="1347879" cy="195342"/>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sp>
          <p:nvSpPr>
            <p:cNvPr id="114" name="角丸四角形吹き出し 113"/>
            <p:cNvSpPr/>
            <p:nvPr/>
          </p:nvSpPr>
          <p:spPr bwMode="auto">
            <a:xfrm>
              <a:off x="3308815" y="3367096"/>
              <a:ext cx="1822964" cy="630985"/>
            </a:xfrm>
            <a:prstGeom prst="wedgeRoundRectCallout">
              <a:avLst/>
            </a:prstGeom>
            <a:solidFill>
              <a:srgbClr val="FFEEB7"/>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000" dirty="0" smtClean="0">
                  <a:latin typeface="Times New Roman" pitchFamily="18" charset="0"/>
                  <a:ea typeface="ＭＳ Ｐゴシック" pitchFamily="50" charset="-128"/>
                </a:rPr>
                <a:t>メソッド抽出</a:t>
              </a:r>
              <a:endParaRPr kumimoji="0" lang="ja-JP" altLang="en-US" sz="20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spTree>
    <p:extLst>
      <p:ext uri="{BB962C8B-B14F-4D97-AF65-F5344CB8AC3E}">
        <p14:creationId xmlns:p14="http://schemas.microsoft.com/office/powerpoint/2010/main" val="23957173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結果と考察</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プロジェクト毎のメソッドの長さの比較</a:t>
            </a:r>
            <a:endParaRPr kumimoji="1" lang="ja-JP" altLang="en-US" dirty="0"/>
          </a:p>
        </p:txBody>
      </p:sp>
      <p:graphicFrame>
        <p:nvGraphicFramePr>
          <p:cNvPr id="4" name="グラフ 3"/>
          <p:cNvGraphicFramePr>
            <a:graphicFrameLocks/>
          </p:cNvGraphicFramePr>
          <p:nvPr>
            <p:extLst>
              <p:ext uri="{D42A27DB-BD31-4B8C-83A1-F6EECF244321}">
                <p14:modId xmlns:p14="http://schemas.microsoft.com/office/powerpoint/2010/main" val="243863394"/>
              </p:ext>
            </p:extLst>
          </p:nvPr>
        </p:nvGraphicFramePr>
        <p:xfrm>
          <a:off x="683568" y="1988840"/>
          <a:ext cx="7416824" cy="42484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53139809"/>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 name="雲形吹き出し 19"/>
          <p:cNvSpPr/>
          <p:nvPr/>
        </p:nvSpPr>
        <p:spPr bwMode="auto">
          <a:xfrm>
            <a:off x="5715335" y="4365104"/>
            <a:ext cx="3339629" cy="2016223"/>
          </a:xfrm>
          <a:prstGeom prst="cloudCallout">
            <a:avLst>
              <a:gd name="adj1" fmla="val -63704"/>
              <a:gd name="adj2" fmla="val 38441"/>
            </a:avLst>
          </a:prstGeom>
          <a:solidFill>
            <a:schemeClr val="accent3"/>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lang="ja-JP" altLang="en-US" sz="4000" dirty="0" smtClean="0"/>
              <a:t>プログラムスライスを用いた凝集度メトリクス</a:t>
            </a:r>
            <a:endParaRPr kumimoji="1" lang="ja-JP" altLang="en-US" sz="4000" dirty="0"/>
          </a:p>
        </p:txBody>
      </p:sp>
      <p:sp>
        <p:nvSpPr>
          <p:cNvPr id="16" name="テキスト ボックス 15"/>
          <p:cNvSpPr txBox="1"/>
          <p:nvPr/>
        </p:nvSpPr>
        <p:spPr>
          <a:xfrm>
            <a:off x="179512" y="5534669"/>
            <a:ext cx="1944216" cy="584775"/>
          </a:xfrm>
          <a:prstGeom prst="rect">
            <a:avLst/>
          </a:prstGeom>
          <a:noFill/>
          <a:ln>
            <a:noFill/>
          </a:ln>
        </p:spPr>
        <p:txBody>
          <a:bodyPr wrap="square" rtlCol="0">
            <a:spAutoFit/>
          </a:bodyPr>
          <a:lstStyle/>
          <a:p>
            <a:r>
              <a:rPr kumimoji="1" lang="en-US" altLang="ja-JP" sz="3200" dirty="0" smtClean="0"/>
              <a:t>Coverage</a:t>
            </a:r>
            <a:endParaRPr kumimoji="1" lang="ja-JP" altLang="en-US" sz="3200" dirty="0"/>
          </a:p>
        </p:txBody>
      </p:sp>
      <mc:AlternateContent xmlns:mc="http://schemas.openxmlformats.org/markup-compatibility/2006" xmlns:a14="http://schemas.microsoft.com/office/drawing/2010/main">
        <mc:Choice Requires="a14">
          <p:sp>
            <p:nvSpPr>
              <p:cNvPr id="17" name="テキスト ボックス 16"/>
              <p:cNvSpPr txBox="1"/>
              <p:nvPr/>
            </p:nvSpPr>
            <p:spPr>
              <a:xfrm>
                <a:off x="2051720" y="5525708"/>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a:rPr>
                          </m:ctrlPr>
                        </m:naryPr>
                        <m:sub/>
                        <m:sup/>
                        <m:e>
                          <m:r>
                            <a:rPr lang="en-US" altLang="ja-JP">
                              <a:latin typeface="Cambria Math"/>
                            </a:rPr>
                            <m:t>(</m:t>
                          </m:r>
                          <m:f>
                            <m:fPr>
                              <m:ctrlPr>
                                <a:rPr lang="en-US" altLang="ja-JP" i="1">
                                  <a:latin typeface="Cambria Math"/>
                                </a:rPr>
                              </m:ctrlPr>
                            </m:fPr>
                            <m:num>
                              <m:r>
                                <a:rPr lang="ja-JP" altLang="en-US" b="0" i="1" smtClean="0">
                                  <a:latin typeface="Cambria Math"/>
                                </a:rPr>
                                <m:t>各</m:t>
                              </m:r>
                              <m:r>
                                <a:rPr lang="ja-JP" altLang="en-US" i="1">
                                  <a:latin typeface="Cambria Math"/>
                                </a:rPr>
                                <m:t>スライスに含まれる文の数</m:t>
                              </m:r>
                            </m:num>
                            <m:den>
                              <m:r>
                                <a:rPr lang="ja-JP" altLang="en-US" i="1" smtClean="0">
                                  <a:latin typeface="Cambria Math"/>
                                </a:rPr>
                                <m:t>メソッド</m:t>
                              </m:r>
                              <m:r>
                                <a:rPr lang="ja-JP" altLang="en-US" b="0" i="1" smtClean="0">
                                  <a:latin typeface="Cambria Math"/>
                                </a:rPr>
                                <m:t>の</m:t>
                              </m:r>
                              <m:r>
                                <a:rPr lang="ja-JP" altLang="en-US" i="1">
                                  <a:latin typeface="Cambria Math"/>
                                </a:rPr>
                                <m:t>文の数</m:t>
                              </m:r>
                            </m:den>
                          </m:f>
                          <m:r>
                            <a:rPr lang="en-US" altLang="ja-JP" i="1">
                              <a:latin typeface="Cambria Math"/>
                            </a:rPr>
                            <m:t>)</m:t>
                          </m:r>
                        </m:e>
                      </m:nary>
                    </m:oMath>
                  </m:oMathPara>
                </a14:m>
                <a:endParaRPr kumimoji="1" lang="ja-JP" altLang="en-US"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2051720" y="5525708"/>
                <a:ext cx="3426397" cy="783612"/>
              </a:xfrm>
              <a:prstGeom prst="rect">
                <a:avLst/>
              </a:prstGeom>
              <a:blipFill rotWithShape="1">
                <a:blip r:embed="rId2" cstate="print"/>
                <a:stretch>
                  <a:fillRect/>
                </a:stretch>
              </a:blipFill>
            </p:spPr>
            <p:txBody>
              <a:bodyPr/>
              <a:lstStyle/>
              <a:p>
                <a:r>
                  <a:rPr lang="ja-JP" altLang="en-US">
                    <a:noFill/>
                  </a:rPr>
                  <a:t> </a:t>
                </a:r>
              </a:p>
            </p:txBody>
          </p:sp>
        </mc:Fallback>
      </mc:AlternateContent>
      <p:sp>
        <p:nvSpPr>
          <p:cNvPr id="21" name="テキスト ボックス 20"/>
          <p:cNvSpPr txBox="1"/>
          <p:nvPr/>
        </p:nvSpPr>
        <p:spPr>
          <a:xfrm>
            <a:off x="6068237" y="4955948"/>
            <a:ext cx="2608219" cy="830997"/>
          </a:xfrm>
          <a:prstGeom prst="rect">
            <a:avLst/>
          </a:prstGeom>
          <a:noFill/>
        </p:spPr>
        <p:txBody>
          <a:bodyPr wrap="square" rtlCol="0">
            <a:spAutoFit/>
          </a:bodyPr>
          <a:lstStyle/>
          <a:p>
            <a:r>
              <a:rPr lang="ja-JP" altLang="en-US" sz="2400" dirty="0" smtClean="0"/>
              <a:t>スライスがメソッドを</a:t>
            </a:r>
            <a:endParaRPr lang="en-US" altLang="ja-JP" sz="2400" dirty="0" smtClean="0"/>
          </a:p>
          <a:p>
            <a:r>
              <a:rPr lang="ja-JP" altLang="en-US" sz="2400" dirty="0" smtClean="0"/>
              <a:t>カバーしている割合</a:t>
            </a:r>
            <a:endParaRPr kumimoji="1" lang="ja-JP" altLang="en-US" sz="2400" dirty="0"/>
          </a:p>
        </p:txBody>
      </p:sp>
      <p:sp>
        <p:nvSpPr>
          <p:cNvPr id="22" name="正方形/長方形 21"/>
          <p:cNvSpPr/>
          <p:nvPr/>
        </p:nvSpPr>
        <p:spPr>
          <a:xfrm>
            <a:off x="2493069" y="1700808"/>
            <a:ext cx="2664296"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err="1" smtClean="0">
                <a:solidFill>
                  <a:schemeClr val="tx1"/>
                </a:solidFill>
              </a:rPr>
              <a:t>int</a:t>
            </a:r>
            <a:r>
              <a:rPr lang="en-US" altLang="ja-JP" dirty="0" smtClean="0">
                <a:solidFill>
                  <a:schemeClr val="tx1"/>
                </a:solidFill>
              </a:rPr>
              <a:t> method(</a:t>
            </a:r>
            <a:r>
              <a:rPr lang="en-US" altLang="ja-JP" dirty="0" err="1" smtClean="0">
                <a:solidFill>
                  <a:schemeClr val="tx1"/>
                </a:solidFill>
              </a:rPr>
              <a:t>int</a:t>
            </a:r>
            <a:r>
              <a:rPr lang="en-US" altLang="ja-JP" dirty="0" smtClean="0">
                <a:solidFill>
                  <a:schemeClr val="tx1"/>
                </a:solidFill>
              </a:rPr>
              <a:t> </a:t>
            </a:r>
            <a:r>
              <a:rPr lang="en-US" altLang="ja-JP" dirty="0" err="1" smtClean="0">
                <a:solidFill>
                  <a:schemeClr val="tx1"/>
                </a:solidFill>
              </a:rPr>
              <a:t>a,int</a:t>
            </a:r>
            <a:r>
              <a:rPr lang="en-US" altLang="ja-JP" dirty="0" smtClean="0">
                <a:solidFill>
                  <a:schemeClr val="tx1"/>
                </a:solidFill>
              </a:rPr>
              <a:t> 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a1=a;</a:t>
            </a:r>
            <a:r>
              <a:rPr lang="en-US" altLang="ja-JP" dirty="0">
                <a:solidFill>
                  <a:schemeClr val="tx1"/>
                </a:solidFill>
              </a:rPr>
              <a:t> </a:t>
            </a:r>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b1=b;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c = a1;	</a:t>
            </a:r>
            <a:endParaRPr lang="en-US" altLang="ja-JP" dirty="0">
              <a:solidFill>
                <a:schemeClr val="tx1"/>
              </a:solidFill>
            </a:endParaRPr>
          </a:p>
          <a:p>
            <a:r>
              <a:rPr lang="en-US" altLang="ja-JP" dirty="0" smtClean="0">
                <a:solidFill>
                  <a:schemeClr val="tx1"/>
                </a:solidFill>
              </a:rPr>
              <a:t>   if(b1 &gt;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r>
              <a:rPr lang="ja-JP" altLang="en-US" dirty="0" smtClean="0">
                <a:solidFill>
                  <a:schemeClr val="tx1"/>
                </a:solidFill>
              </a:rPr>
              <a:t>　</a:t>
            </a:r>
            <a:r>
              <a:rPr lang="en-US" altLang="ja-JP" dirty="0">
                <a:solidFill>
                  <a:schemeClr val="tx1"/>
                </a:solidFill>
              </a:rPr>
              <a:t>c</a:t>
            </a:r>
            <a:r>
              <a:rPr lang="en-US" altLang="ja-JP" dirty="0" smtClean="0">
                <a:solidFill>
                  <a:schemeClr val="tx1"/>
                </a:solidFill>
              </a:rPr>
              <a:t> = b1;	</a:t>
            </a:r>
            <a:endParaRPr lang="en-US" altLang="ja-JP" dirty="0">
              <a:solidFill>
                <a:schemeClr val="tx1"/>
              </a:solidFill>
            </a:endParaRPr>
          </a:p>
          <a:p>
            <a:r>
              <a:rPr lang="en-US" altLang="ja-JP" dirty="0" smtClean="0">
                <a:solidFill>
                  <a:schemeClr val="tx1"/>
                </a:solidFill>
              </a:rPr>
              <a:t>   return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p>
        </p:txBody>
      </p:sp>
      <p:sp>
        <p:nvSpPr>
          <p:cNvPr id="23" name="正方形/長方形 22"/>
          <p:cNvSpPr/>
          <p:nvPr/>
        </p:nvSpPr>
        <p:spPr>
          <a:xfrm>
            <a:off x="2051720" y="1700808"/>
            <a:ext cx="432048"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1</a:t>
            </a:r>
          </a:p>
          <a:p>
            <a:r>
              <a:rPr lang="en-US" altLang="ja-JP" dirty="0" smtClean="0">
                <a:solidFill>
                  <a:schemeClr val="tx1"/>
                </a:solidFill>
              </a:rPr>
              <a:t>2 </a:t>
            </a:r>
          </a:p>
          <a:p>
            <a:r>
              <a:rPr lang="en-US" altLang="ja-JP" dirty="0" smtClean="0">
                <a:solidFill>
                  <a:schemeClr val="tx1"/>
                </a:solidFill>
              </a:rPr>
              <a:t>3</a:t>
            </a:r>
          </a:p>
          <a:p>
            <a:r>
              <a:rPr lang="en-US" altLang="ja-JP" dirty="0" smtClean="0">
                <a:solidFill>
                  <a:schemeClr val="tx1"/>
                </a:solidFill>
              </a:rPr>
              <a:t>4</a:t>
            </a:r>
            <a:endParaRPr lang="en-US" altLang="ja-JP" dirty="0">
              <a:solidFill>
                <a:schemeClr val="tx1"/>
              </a:solidFill>
            </a:endParaRPr>
          </a:p>
          <a:p>
            <a:r>
              <a:rPr lang="en-US" altLang="ja-JP" dirty="0" smtClean="0">
                <a:solidFill>
                  <a:schemeClr val="tx1"/>
                </a:solidFill>
              </a:rPr>
              <a:t>5</a:t>
            </a:r>
            <a:endParaRPr lang="en-US" altLang="ja-JP" dirty="0">
              <a:solidFill>
                <a:schemeClr val="tx1"/>
              </a:solidFill>
            </a:endParaRPr>
          </a:p>
          <a:p>
            <a:r>
              <a:rPr lang="en-US" altLang="ja-JP" dirty="0" smtClean="0">
                <a:solidFill>
                  <a:schemeClr val="tx1"/>
                </a:solidFill>
              </a:rPr>
              <a:t>6</a:t>
            </a:r>
            <a:endParaRPr lang="en-US" altLang="ja-JP" dirty="0">
              <a:solidFill>
                <a:schemeClr val="tx1"/>
              </a:solidFill>
            </a:endParaRPr>
          </a:p>
          <a:p>
            <a:r>
              <a:rPr lang="en-US" altLang="ja-JP" dirty="0" smtClean="0">
                <a:solidFill>
                  <a:schemeClr val="tx1"/>
                </a:solidFill>
              </a:rPr>
              <a:t>7</a:t>
            </a:r>
            <a:endParaRPr lang="en-US" altLang="ja-JP" dirty="0">
              <a:solidFill>
                <a:schemeClr val="tx1"/>
              </a:solidFill>
            </a:endParaRPr>
          </a:p>
          <a:p>
            <a:r>
              <a:rPr lang="en-US" altLang="ja-JP" dirty="0" smtClean="0">
                <a:solidFill>
                  <a:schemeClr val="tx1"/>
                </a:solidFill>
              </a:rPr>
              <a:t>8</a:t>
            </a:r>
          </a:p>
        </p:txBody>
      </p:sp>
      <p:sp>
        <p:nvSpPr>
          <p:cNvPr id="24" name="正方形/長方形 23"/>
          <p:cNvSpPr/>
          <p:nvPr/>
        </p:nvSpPr>
        <p:spPr>
          <a:xfrm>
            <a:off x="5156959"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endParaRPr lang="en-US" altLang="ja-JP" dirty="0" smtClean="0">
              <a:solidFill>
                <a:schemeClr val="tx1"/>
              </a:solidFill>
            </a:endParaRP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5" name="正方形/長方形 24"/>
              <p:cNvSpPr/>
              <p:nvPr/>
            </p:nvSpPr>
            <p:spPr>
              <a:xfrm>
                <a:off x="5157365"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𝑎</m:t>
                          </m:r>
                        </m:sub>
                      </m:sSub>
                    </m:oMath>
                  </m:oMathPara>
                </a14:m>
                <a:endParaRPr lang="en-US" altLang="ja-JP" dirty="0" smtClean="0">
                  <a:solidFill>
                    <a:schemeClr val="tx1"/>
                  </a:solidFill>
                </a:endParaRPr>
              </a:p>
            </p:txBody>
          </p:sp>
        </mc:Choice>
        <mc:Fallback xmlns="">
          <p:sp>
            <p:nvSpPr>
              <p:cNvPr id="25" name="正方形/長方形 24"/>
              <p:cNvSpPr>
                <a:spLocks noRot="1" noChangeAspect="1" noMove="1" noResize="1" noEditPoints="1" noAdjustHandles="1" noChangeArrowheads="1" noChangeShapeType="1" noTextEdit="1"/>
              </p:cNvSpPr>
              <p:nvPr/>
            </p:nvSpPr>
            <p:spPr>
              <a:xfrm>
                <a:off x="5157365" y="1302897"/>
                <a:ext cx="548701" cy="396044"/>
              </a:xfrm>
              <a:prstGeom prst="rect">
                <a:avLst/>
              </a:prstGeom>
              <a:blipFill rotWithShape="1">
                <a:blip r:embed="rId3" cstate="print"/>
                <a:stretch>
                  <a:fillRect l="-9574"/>
                </a:stretch>
              </a:blipFill>
              <a:ln>
                <a:solidFill>
                  <a:schemeClr val="tx1"/>
                </a:solidFill>
              </a:ln>
            </p:spPr>
            <p:txBody>
              <a:bodyPr/>
              <a:lstStyle/>
              <a:p>
                <a:r>
                  <a:rPr lang="ja-JP" altLang="en-US">
                    <a:noFill/>
                  </a:rPr>
                  <a:t> </a:t>
                </a:r>
              </a:p>
            </p:txBody>
          </p:sp>
        </mc:Fallback>
      </mc:AlternateContent>
      <p:sp>
        <p:nvSpPr>
          <p:cNvPr id="26" name="正方形/長方形 25"/>
          <p:cNvSpPr/>
          <p:nvPr/>
        </p:nvSpPr>
        <p:spPr>
          <a:xfrm>
            <a:off x="6264036"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r>
              <a:rPr lang="en-US" altLang="ja-JP" dirty="0" smtClean="0">
                <a:solidFill>
                  <a:schemeClr val="tx1"/>
                </a:solidFill>
              </a:rPr>
              <a:t>3</a:t>
            </a: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7" name="正方形/長方形 26"/>
              <p:cNvSpPr/>
              <p:nvPr/>
            </p:nvSpPr>
            <p:spPr>
              <a:xfrm>
                <a:off x="6264442"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𝐵𝑆𝐿</m:t>
                          </m:r>
                        </m:e>
                        <m:sub>
                          <m:r>
                            <a:rPr lang="en-US" altLang="ja-JP" b="0" i="1" smtClean="0">
                              <a:solidFill>
                                <a:schemeClr val="tx1"/>
                              </a:solidFill>
                              <a:latin typeface="Cambria Math"/>
                            </a:rPr>
                            <m:t>𝑐</m:t>
                          </m:r>
                        </m:sub>
                      </m:sSub>
                    </m:oMath>
                  </m:oMathPara>
                </a14:m>
                <a:endParaRPr lang="en-US" altLang="ja-JP" dirty="0" smtClean="0">
                  <a:solidFill>
                    <a:schemeClr val="tx1"/>
                  </a:solidFill>
                </a:endParaRPr>
              </a:p>
            </p:txBody>
          </p:sp>
        </mc:Choice>
        <mc:Fallback xmlns="">
          <p:sp>
            <p:nvSpPr>
              <p:cNvPr id="27" name="正方形/長方形 26"/>
              <p:cNvSpPr>
                <a:spLocks noRot="1" noChangeAspect="1" noMove="1" noResize="1" noEditPoints="1" noAdjustHandles="1" noChangeArrowheads="1" noChangeShapeType="1" noTextEdit="1"/>
              </p:cNvSpPr>
              <p:nvPr/>
            </p:nvSpPr>
            <p:spPr>
              <a:xfrm>
                <a:off x="6264442" y="1302897"/>
                <a:ext cx="548701" cy="396044"/>
              </a:xfrm>
              <a:prstGeom prst="rect">
                <a:avLst/>
              </a:prstGeom>
              <a:blipFill rotWithShape="1">
                <a:blip r:embed="rId4" cstate="print"/>
                <a:stretch>
                  <a:fillRect l="-9574"/>
                </a:stretch>
              </a:blipFill>
              <a:ln>
                <a:solidFill>
                  <a:schemeClr val="tx1"/>
                </a:solidFill>
              </a:ln>
            </p:spPr>
            <p:txBody>
              <a:bodyPr/>
              <a:lstStyle/>
              <a:p>
                <a:r>
                  <a:rPr lang="ja-JP" altLang="en-US">
                    <a:noFill/>
                  </a:rPr>
                  <a:t> </a:t>
                </a:r>
              </a:p>
            </p:txBody>
          </p:sp>
        </mc:Fallback>
      </mc:AlternateContent>
      <p:sp>
        <p:nvSpPr>
          <p:cNvPr id="28" name="正方形/長方形 27"/>
          <p:cNvSpPr/>
          <p:nvPr/>
        </p:nvSpPr>
        <p:spPr>
          <a:xfrm>
            <a:off x="6813143"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9" name="正方形/長方形 28"/>
              <p:cNvSpPr/>
              <p:nvPr/>
            </p:nvSpPr>
            <p:spPr>
              <a:xfrm>
                <a:off x="6813549"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𝑆𝐿</m:t>
                          </m:r>
                        </m:e>
                        <m:sub>
                          <m:r>
                            <a:rPr lang="en-US" altLang="ja-JP" b="0" i="1" smtClean="0">
                              <a:solidFill>
                                <a:schemeClr val="tx1"/>
                              </a:solidFill>
                              <a:latin typeface="Cambria Math"/>
                            </a:rPr>
                            <m:t>𝑖𝑛𝑡</m:t>
                          </m:r>
                        </m:sub>
                      </m:sSub>
                    </m:oMath>
                  </m:oMathPara>
                </a14:m>
                <a:endParaRPr lang="en-US" altLang="ja-JP" dirty="0" smtClean="0">
                  <a:solidFill>
                    <a:schemeClr val="tx1"/>
                  </a:solidFill>
                </a:endParaRPr>
              </a:p>
            </p:txBody>
          </p:sp>
        </mc:Choice>
        <mc:Fallback xmlns="">
          <p:sp>
            <p:nvSpPr>
              <p:cNvPr id="29" name="正方形/長方形 28"/>
              <p:cNvSpPr>
                <a:spLocks noRot="1" noChangeAspect="1" noMove="1" noResize="1" noEditPoints="1" noAdjustHandles="1" noChangeArrowheads="1" noChangeShapeType="1" noTextEdit="1"/>
              </p:cNvSpPr>
              <p:nvPr/>
            </p:nvSpPr>
            <p:spPr>
              <a:xfrm>
                <a:off x="6813549" y="1302897"/>
                <a:ext cx="548701" cy="396044"/>
              </a:xfrm>
              <a:prstGeom prst="rect">
                <a:avLst/>
              </a:prstGeom>
              <a:blipFill rotWithShape="1">
                <a:blip r:embed="rId5" cstate="print"/>
                <a:stretch>
                  <a:fillRect l="-9574"/>
                </a:stretch>
              </a:blipFill>
              <a:ln>
                <a:solidFill>
                  <a:schemeClr val="tx1"/>
                </a:solidFill>
              </a:ln>
            </p:spPr>
            <p:txBody>
              <a:bodyPr/>
              <a:lstStyle/>
              <a:p>
                <a:r>
                  <a:rPr lang="ja-JP" altLang="en-US">
                    <a:noFill/>
                  </a:rPr>
                  <a:t> </a:t>
                </a:r>
              </a:p>
            </p:txBody>
          </p:sp>
        </mc:Fallback>
      </mc:AlternateContent>
      <p:sp>
        <p:nvSpPr>
          <p:cNvPr id="30" name="正方形/長方形 29"/>
          <p:cNvSpPr/>
          <p:nvPr/>
        </p:nvSpPr>
        <p:spPr>
          <a:xfrm>
            <a:off x="5714929"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r>
              <a:rPr lang="en-US" altLang="ja-JP" dirty="0">
                <a:solidFill>
                  <a:schemeClr val="tx1"/>
                </a:solidFill>
              </a:rPr>
              <a:t>3</a:t>
            </a: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31" name="正方形/長方形 30"/>
              <p:cNvSpPr/>
              <p:nvPr/>
            </p:nvSpPr>
            <p:spPr>
              <a:xfrm>
                <a:off x="5715335"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𝑏</m:t>
                          </m:r>
                        </m:sub>
                      </m:sSub>
                    </m:oMath>
                  </m:oMathPara>
                </a14:m>
                <a:endParaRPr lang="en-US" altLang="ja-JP" dirty="0" smtClean="0">
                  <a:solidFill>
                    <a:schemeClr val="tx1"/>
                  </a:solidFill>
                </a:endParaRPr>
              </a:p>
            </p:txBody>
          </p:sp>
        </mc:Choice>
        <mc:Fallback xmlns="">
          <p:sp>
            <p:nvSpPr>
              <p:cNvPr id="31" name="正方形/長方形 30"/>
              <p:cNvSpPr>
                <a:spLocks noRot="1" noChangeAspect="1" noMove="1" noResize="1" noEditPoints="1" noAdjustHandles="1" noChangeArrowheads="1" noChangeShapeType="1" noTextEdit="1"/>
              </p:cNvSpPr>
              <p:nvPr/>
            </p:nvSpPr>
            <p:spPr>
              <a:xfrm>
                <a:off x="5715335" y="1302897"/>
                <a:ext cx="548701" cy="396044"/>
              </a:xfrm>
              <a:prstGeom prst="rect">
                <a:avLst/>
              </a:prstGeom>
              <a:blipFill rotWithShape="1">
                <a:blip r:embed="rId6" cstate="print"/>
                <a:stretch>
                  <a:fillRect l="-9574"/>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3" name="テキスト ボックス 2"/>
              <p:cNvSpPr txBox="1"/>
              <p:nvPr/>
            </p:nvSpPr>
            <p:spPr>
              <a:xfrm>
                <a:off x="3792054" y="6300028"/>
                <a:ext cx="1500026" cy="369332"/>
              </a:xfrm>
              <a:prstGeom prst="rect">
                <a:avLst/>
              </a:prstGeom>
              <a:noFill/>
            </p:spPr>
            <p:txBody>
              <a:bodyPr wrap="none" rtlCol="0">
                <a:spAutoFit/>
              </a:bodyPr>
              <a:lstStyle/>
              <a:p>
                <a14:m>
                  <m:oMath xmlns:m="http://schemas.openxmlformats.org/officeDocument/2006/math">
                    <m:r>
                      <a:rPr kumimoji="1" lang="en-US" altLang="ja-JP" b="0" i="1" smtClean="0">
                        <a:latin typeface="Cambria Math"/>
                      </a:rPr>
                      <m:t>𝑉</m:t>
                    </m:r>
                  </m:oMath>
                </a14:m>
                <a:r>
                  <a:rPr kumimoji="1" lang="en-US" altLang="ja-JP" dirty="0" smtClean="0"/>
                  <a:t>:</a:t>
                </a:r>
                <a:r>
                  <a:rPr kumimoji="1" lang="ja-JP" altLang="en-US" dirty="0" smtClean="0"/>
                  <a:t>スライスの数</a:t>
                </a:r>
                <a:endParaRPr kumimoji="1" lang="ja-JP" altLang="en-US" dirty="0"/>
              </a:p>
            </p:txBody>
          </p:sp>
        </mc:Choice>
        <mc:Fallback xmlns="">
          <p:sp>
            <p:nvSpPr>
              <p:cNvPr id="3" name="テキスト ボックス 2"/>
              <p:cNvSpPr txBox="1">
                <a:spLocks noRot="1" noChangeAspect="1" noMove="1" noResize="1" noEditPoints="1" noAdjustHandles="1" noChangeArrowheads="1" noChangeShapeType="1" noTextEdit="1"/>
              </p:cNvSpPr>
              <p:nvPr/>
            </p:nvSpPr>
            <p:spPr>
              <a:xfrm>
                <a:off x="3792054" y="6300028"/>
                <a:ext cx="1500026" cy="369332"/>
              </a:xfrm>
              <a:prstGeom prst="rect">
                <a:avLst/>
              </a:prstGeom>
              <a:blipFill rotWithShape="1">
                <a:blip r:embed="rId7" cstate="print"/>
                <a:stretch>
                  <a:fillRect t="-11475" r="-3659" b="-26230"/>
                </a:stretch>
              </a:blipFill>
            </p:spPr>
            <p:txBody>
              <a:bodyPr/>
              <a:lstStyle/>
              <a:p>
                <a:r>
                  <a:rPr lang="ja-JP" altLang="en-US">
                    <a:noFill/>
                  </a:rPr>
                  <a:t> </a:t>
                </a:r>
              </a:p>
            </p:txBody>
          </p:sp>
        </mc:Fallback>
      </mc:AlternateContent>
      <p:sp>
        <p:nvSpPr>
          <p:cNvPr id="32" name="線吹き出し 1 (枠付き) 31"/>
          <p:cNvSpPr/>
          <p:nvPr/>
        </p:nvSpPr>
        <p:spPr bwMode="auto">
          <a:xfrm>
            <a:off x="107504" y="4662952"/>
            <a:ext cx="2808311" cy="847961"/>
          </a:xfrm>
          <a:prstGeom prst="borderCallout1">
            <a:avLst>
              <a:gd name="adj1" fmla="val 28027"/>
              <a:gd name="adj2" fmla="val 101193"/>
              <a:gd name="adj3" fmla="val -93893"/>
              <a:gd name="adj4" fmla="val 11862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dirty="0">
                <a:latin typeface="Times New Roman" pitchFamily="18" charset="0"/>
                <a:ea typeface="ＭＳ Ｐゴシック" pitchFamily="50" charset="-128"/>
              </a:rPr>
              <a:t>c</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を起点とした</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dirty="0">
                <a:latin typeface="Times New Roman" pitchFamily="18" charset="0"/>
                <a:ea typeface="ＭＳ Ｐゴシック" pitchFamily="50" charset="-128"/>
              </a:rPr>
              <a:t>後ろ</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向きスライス</a:t>
            </a:r>
          </a:p>
        </p:txBody>
      </p:sp>
    </p:spTree>
    <p:extLst>
      <p:ext uri="{BB962C8B-B14F-4D97-AF65-F5344CB8AC3E}">
        <p14:creationId xmlns:p14="http://schemas.microsoft.com/office/powerpoint/2010/main" val="27161947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プログラムスライスを用いた凝集度メトリクス</a:t>
            </a:r>
            <a:endParaRPr kumimoji="1" lang="ja-JP" altLang="en-US" sz="4000" dirty="0"/>
          </a:p>
        </p:txBody>
      </p:sp>
      <p:sp>
        <p:nvSpPr>
          <p:cNvPr id="16" name="テキスト ボックス 15"/>
          <p:cNvSpPr txBox="1"/>
          <p:nvPr/>
        </p:nvSpPr>
        <p:spPr>
          <a:xfrm>
            <a:off x="399352" y="5580529"/>
            <a:ext cx="1620506" cy="584775"/>
          </a:xfrm>
          <a:prstGeom prst="rect">
            <a:avLst/>
          </a:prstGeom>
          <a:noFill/>
          <a:ln>
            <a:noFill/>
          </a:ln>
        </p:spPr>
        <p:txBody>
          <a:bodyPr wrap="square" rtlCol="0">
            <a:spAutoFit/>
          </a:bodyPr>
          <a:lstStyle/>
          <a:p>
            <a:r>
              <a:rPr lang="en-US" altLang="ja-JP" sz="3200" dirty="0" smtClean="0"/>
              <a:t>Overlap</a:t>
            </a:r>
            <a:endParaRPr kumimoji="1" lang="ja-JP" altLang="en-US" sz="3200" dirty="0"/>
          </a:p>
        </p:txBody>
      </p:sp>
      <mc:AlternateContent xmlns:mc="http://schemas.openxmlformats.org/markup-compatibility/2006" xmlns:a14="http://schemas.microsoft.com/office/drawing/2010/main">
        <mc:Choice Requires="a14">
          <p:sp>
            <p:nvSpPr>
              <p:cNvPr id="17" name="テキスト ボックス 16"/>
              <p:cNvSpPr txBox="1"/>
              <p:nvPr/>
            </p:nvSpPr>
            <p:spPr>
              <a:xfrm>
                <a:off x="2051720" y="5525708"/>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a:rPr>
                          </m:ctrlPr>
                        </m:naryPr>
                        <m:sub/>
                        <m:sup/>
                        <m:e>
                          <m:r>
                            <a:rPr lang="en-US" altLang="ja-JP">
                              <a:latin typeface="Cambria Math"/>
                            </a:rPr>
                            <m:t>(</m:t>
                          </m:r>
                          <m:f>
                            <m:fPr>
                              <m:ctrlPr>
                                <a:rPr lang="en-US" altLang="ja-JP" i="1">
                                  <a:latin typeface="Cambria Math"/>
                                </a:rPr>
                              </m:ctrlPr>
                            </m:fPr>
                            <m:num>
                              <m:r>
                                <a:rPr lang="ja-JP" altLang="en-US" b="0" i="1" smtClean="0">
                                  <a:latin typeface="Cambria Math"/>
                                </a:rPr>
                                <m:t>全</m:t>
                              </m:r>
                              <m:r>
                                <a:rPr lang="ja-JP" altLang="en-US" i="1">
                                  <a:latin typeface="Cambria Math"/>
                                </a:rPr>
                                <m:t>スライスに含まれる文の数</m:t>
                              </m:r>
                            </m:num>
                            <m:den>
                              <m:r>
                                <a:rPr lang="ja-JP" altLang="en-US" i="1">
                                  <a:latin typeface="Cambria Math"/>
                                </a:rPr>
                                <m:t>各スライスに含まれる文の数</m:t>
                              </m:r>
                            </m:den>
                          </m:f>
                          <m:r>
                            <a:rPr lang="en-US" altLang="ja-JP" i="1">
                              <a:latin typeface="Cambria Math"/>
                            </a:rPr>
                            <m:t>)</m:t>
                          </m:r>
                        </m:e>
                      </m:nary>
                    </m:oMath>
                  </m:oMathPara>
                </a14:m>
                <a:endParaRPr kumimoji="1" lang="ja-JP" altLang="en-US"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2051720" y="5525708"/>
                <a:ext cx="3426397" cy="783612"/>
              </a:xfrm>
              <a:prstGeom prst="rect">
                <a:avLst/>
              </a:prstGeom>
              <a:blipFill rotWithShape="1">
                <a:blip r:embed="rId2" cstate="print"/>
                <a:stretch>
                  <a:fillRect/>
                </a:stretch>
              </a:blipFill>
            </p:spPr>
            <p:txBody>
              <a:bodyPr/>
              <a:lstStyle/>
              <a:p>
                <a:r>
                  <a:rPr lang="ja-JP" altLang="en-US">
                    <a:noFill/>
                  </a:rPr>
                  <a:t> </a:t>
                </a:r>
              </a:p>
            </p:txBody>
          </p:sp>
        </mc:Fallback>
      </mc:AlternateContent>
      <p:sp>
        <p:nvSpPr>
          <p:cNvPr id="20" name="雲形吹き出し 19"/>
          <p:cNvSpPr/>
          <p:nvPr/>
        </p:nvSpPr>
        <p:spPr bwMode="auto">
          <a:xfrm>
            <a:off x="5715335" y="4365104"/>
            <a:ext cx="3339629" cy="2016223"/>
          </a:xfrm>
          <a:prstGeom prst="cloudCallout">
            <a:avLst>
              <a:gd name="adj1" fmla="val -63704"/>
              <a:gd name="adj2" fmla="val 38441"/>
            </a:avLst>
          </a:prstGeom>
          <a:solidFill>
            <a:schemeClr val="accent3"/>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1" name="テキスト ボックス 20"/>
          <p:cNvSpPr txBox="1"/>
          <p:nvPr/>
        </p:nvSpPr>
        <p:spPr>
          <a:xfrm>
            <a:off x="5989685" y="4957717"/>
            <a:ext cx="3075763" cy="830997"/>
          </a:xfrm>
          <a:prstGeom prst="rect">
            <a:avLst/>
          </a:prstGeom>
          <a:noFill/>
        </p:spPr>
        <p:txBody>
          <a:bodyPr wrap="square" rtlCol="0">
            <a:spAutoFit/>
          </a:bodyPr>
          <a:lstStyle/>
          <a:p>
            <a:r>
              <a:rPr lang="ja-JP" altLang="en-US" sz="2400" dirty="0" smtClean="0"/>
              <a:t>スライス同士の重なり具合を表す</a:t>
            </a:r>
            <a:endParaRPr kumimoji="1" lang="ja-JP" altLang="en-US" sz="2400" dirty="0"/>
          </a:p>
        </p:txBody>
      </p:sp>
      <p:sp>
        <p:nvSpPr>
          <p:cNvPr id="22" name="正方形/長方形 21"/>
          <p:cNvSpPr/>
          <p:nvPr/>
        </p:nvSpPr>
        <p:spPr>
          <a:xfrm>
            <a:off x="2493069" y="1700808"/>
            <a:ext cx="2664296"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err="1" smtClean="0">
                <a:solidFill>
                  <a:schemeClr val="tx1"/>
                </a:solidFill>
              </a:rPr>
              <a:t>int</a:t>
            </a:r>
            <a:r>
              <a:rPr lang="en-US" altLang="ja-JP" dirty="0" smtClean="0">
                <a:solidFill>
                  <a:schemeClr val="tx1"/>
                </a:solidFill>
              </a:rPr>
              <a:t> method(</a:t>
            </a:r>
            <a:r>
              <a:rPr lang="en-US" altLang="ja-JP" dirty="0" err="1" smtClean="0">
                <a:solidFill>
                  <a:schemeClr val="tx1"/>
                </a:solidFill>
              </a:rPr>
              <a:t>int</a:t>
            </a:r>
            <a:r>
              <a:rPr lang="en-US" altLang="ja-JP" dirty="0" smtClean="0">
                <a:solidFill>
                  <a:schemeClr val="tx1"/>
                </a:solidFill>
              </a:rPr>
              <a:t> </a:t>
            </a:r>
            <a:r>
              <a:rPr lang="en-US" altLang="ja-JP" dirty="0" err="1" smtClean="0">
                <a:solidFill>
                  <a:schemeClr val="tx1"/>
                </a:solidFill>
              </a:rPr>
              <a:t>a,int</a:t>
            </a:r>
            <a:r>
              <a:rPr lang="en-US" altLang="ja-JP" dirty="0" smtClean="0">
                <a:solidFill>
                  <a:schemeClr val="tx1"/>
                </a:solidFill>
              </a:rPr>
              <a:t> 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a1=a;</a:t>
            </a:r>
            <a:r>
              <a:rPr lang="en-US" altLang="ja-JP" dirty="0">
                <a:solidFill>
                  <a:schemeClr val="tx1"/>
                </a:solidFill>
              </a:rPr>
              <a:t> </a:t>
            </a:r>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b1=b;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c = a1;	</a:t>
            </a:r>
            <a:endParaRPr lang="en-US" altLang="ja-JP" dirty="0">
              <a:solidFill>
                <a:schemeClr val="tx1"/>
              </a:solidFill>
            </a:endParaRPr>
          </a:p>
          <a:p>
            <a:r>
              <a:rPr lang="en-US" altLang="ja-JP" dirty="0" smtClean="0">
                <a:solidFill>
                  <a:schemeClr val="tx1"/>
                </a:solidFill>
              </a:rPr>
              <a:t>   if(b1 &gt;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r>
              <a:rPr lang="ja-JP" altLang="en-US" dirty="0" smtClean="0">
                <a:solidFill>
                  <a:schemeClr val="tx1"/>
                </a:solidFill>
              </a:rPr>
              <a:t>　</a:t>
            </a:r>
            <a:r>
              <a:rPr lang="en-US" altLang="ja-JP" dirty="0">
                <a:solidFill>
                  <a:schemeClr val="tx1"/>
                </a:solidFill>
              </a:rPr>
              <a:t>c</a:t>
            </a:r>
            <a:r>
              <a:rPr lang="en-US" altLang="ja-JP" dirty="0" smtClean="0">
                <a:solidFill>
                  <a:schemeClr val="tx1"/>
                </a:solidFill>
              </a:rPr>
              <a:t> = b1;	</a:t>
            </a:r>
            <a:endParaRPr lang="en-US" altLang="ja-JP" dirty="0">
              <a:solidFill>
                <a:schemeClr val="tx1"/>
              </a:solidFill>
            </a:endParaRPr>
          </a:p>
          <a:p>
            <a:r>
              <a:rPr lang="en-US" altLang="ja-JP" dirty="0" smtClean="0">
                <a:solidFill>
                  <a:schemeClr val="tx1"/>
                </a:solidFill>
              </a:rPr>
              <a:t>   return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p>
        </p:txBody>
      </p:sp>
      <p:sp>
        <p:nvSpPr>
          <p:cNvPr id="23" name="正方形/長方形 22"/>
          <p:cNvSpPr/>
          <p:nvPr/>
        </p:nvSpPr>
        <p:spPr>
          <a:xfrm>
            <a:off x="2051720" y="1700808"/>
            <a:ext cx="432048"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1</a:t>
            </a:r>
          </a:p>
          <a:p>
            <a:r>
              <a:rPr lang="en-US" altLang="ja-JP" dirty="0" smtClean="0">
                <a:solidFill>
                  <a:schemeClr val="tx1"/>
                </a:solidFill>
              </a:rPr>
              <a:t>2 </a:t>
            </a:r>
          </a:p>
          <a:p>
            <a:r>
              <a:rPr lang="en-US" altLang="ja-JP" dirty="0" smtClean="0">
                <a:solidFill>
                  <a:schemeClr val="tx1"/>
                </a:solidFill>
              </a:rPr>
              <a:t>3</a:t>
            </a:r>
          </a:p>
          <a:p>
            <a:r>
              <a:rPr lang="en-US" altLang="ja-JP" dirty="0" smtClean="0">
                <a:solidFill>
                  <a:schemeClr val="tx1"/>
                </a:solidFill>
              </a:rPr>
              <a:t>4</a:t>
            </a:r>
            <a:endParaRPr lang="en-US" altLang="ja-JP" dirty="0">
              <a:solidFill>
                <a:schemeClr val="tx1"/>
              </a:solidFill>
            </a:endParaRPr>
          </a:p>
          <a:p>
            <a:r>
              <a:rPr lang="en-US" altLang="ja-JP" dirty="0" smtClean="0">
                <a:solidFill>
                  <a:schemeClr val="tx1"/>
                </a:solidFill>
              </a:rPr>
              <a:t>5</a:t>
            </a:r>
            <a:endParaRPr lang="en-US" altLang="ja-JP" dirty="0">
              <a:solidFill>
                <a:schemeClr val="tx1"/>
              </a:solidFill>
            </a:endParaRPr>
          </a:p>
          <a:p>
            <a:r>
              <a:rPr lang="en-US" altLang="ja-JP" dirty="0" smtClean="0">
                <a:solidFill>
                  <a:schemeClr val="tx1"/>
                </a:solidFill>
              </a:rPr>
              <a:t>6</a:t>
            </a:r>
            <a:endParaRPr lang="en-US" altLang="ja-JP" dirty="0">
              <a:solidFill>
                <a:schemeClr val="tx1"/>
              </a:solidFill>
            </a:endParaRPr>
          </a:p>
          <a:p>
            <a:r>
              <a:rPr lang="en-US" altLang="ja-JP" dirty="0" smtClean="0">
                <a:solidFill>
                  <a:schemeClr val="tx1"/>
                </a:solidFill>
              </a:rPr>
              <a:t>7</a:t>
            </a:r>
            <a:endParaRPr lang="en-US" altLang="ja-JP" dirty="0">
              <a:solidFill>
                <a:schemeClr val="tx1"/>
              </a:solidFill>
            </a:endParaRPr>
          </a:p>
          <a:p>
            <a:r>
              <a:rPr lang="en-US" altLang="ja-JP" dirty="0" smtClean="0">
                <a:solidFill>
                  <a:schemeClr val="tx1"/>
                </a:solidFill>
              </a:rPr>
              <a:t>8</a:t>
            </a:r>
          </a:p>
        </p:txBody>
      </p:sp>
      <p:sp>
        <p:nvSpPr>
          <p:cNvPr id="24" name="正方形/長方形 23"/>
          <p:cNvSpPr/>
          <p:nvPr/>
        </p:nvSpPr>
        <p:spPr>
          <a:xfrm>
            <a:off x="5156959"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endParaRPr lang="en-US" altLang="ja-JP" dirty="0" smtClean="0">
              <a:solidFill>
                <a:schemeClr val="tx1"/>
              </a:solidFill>
            </a:endParaRP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5" name="正方形/長方形 24"/>
              <p:cNvSpPr/>
              <p:nvPr/>
            </p:nvSpPr>
            <p:spPr>
              <a:xfrm>
                <a:off x="5157365"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𝑎</m:t>
                          </m:r>
                        </m:sub>
                      </m:sSub>
                    </m:oMath>
                  </m:oMathPara>
                </a14:m>
                <a:endParaRPr lang="en-US" altLang="ja-JP" dirty="0" smtClean="0">
                  <a:solidFill>
                    <a:schemeClr val="tx1"/>
                  </a:solidFill>
                </a:endParaRPr>
              </a:p>
            </p:txBody>
          </p:sp>
        </mc:Choice>
        <mc:Fallback xmlns="">
          <p:sp>
            <p:nvSpPr>
              <p:cNvPr id="25" name="正方形/長方形 24"/>
              <p:cNvSpPr>
                <a:spLocks noRot="1" noChangeAspect="1" noMove="1" noResize="1" noEditPoints="1" noAdjustHandles="1" noChangeArrowheads="1" noChangeShapeType="1" noTextEdit="1"/>
              </p:cNvSpPr>
              <p:nvPr/>
            </p:nvSpPr>
            <p:spPr>
              <a:xfrm>
                <a:off x="5157365" y="1302897"/>
                <a:ext cx="548701" cy="396044"/>
              </a:xfrm>
              <a:prstGeom prst="rect">
                <a:avLst/>
              </a:prstGeom>
              <a:blipFill rotWithShape="1">
                <a:blip r:embed="rId3" cstate="print"/>
                <a:stretch>
                  <a:fillRect l="-9574"/>
                </a:stretch>
              </a:blipFill>
              <a:ln>
                <a:solidFill>
                  <a:schemeClr val="tx1"/>
                </a:solidFill>
              </a:ln>
            </p:spPr>
            <p:txBody>
              <a:bodyPr/>
              <a:lstStyle/>
              <a:p>
                <a:r>
                  <a:rPr lang="ja-JP" altLang="en-US">
                    <a:noFill/>
                  </a:rPr>
                  <a:t> </a:t>
                </a:r>
              </a:p>
            </p:txBody>
          </p:sp>
        </mc:Fallback>
      </mc:AlternateContent>
      <p:sp>
        <p:nvSpPr>
          <p:cNvPr id="26" name="正方形/長方形 25"/>
          <p:cNvSpPr/>
          <p:nvPr/>
        </p:nvSpPr>
        <p:spPr>
          <a:xfrm>
            <a:off x="6264036"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r>
              <a:rPr lang="en-US" altLang="ja-JP" dirty="0" smtClean="0">
                <a:solidFill>
                  <a:schemeClr val="tx1"/>
                </a:solidFill>
              </a:rPr>
              <a:t>3</a:t>
            </a: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7" name="正方形/長方形 26"/>
              <p:cNvSpPr/>
              <p:nvPr/>
            </p:nvSpPr>
            <p:spPr>
              <a:xfrm>
                <a:off x="6264442"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𝐵𝑆𝐿</m:t>
                          </m:r>
                        </m:e>
                        <m:sub>
                          <m:r>
                            <a:rPr lang="en-US" altLang="ja-JP" b="0" i="1" smtClean="0">
                              <a:solidFill>
                                <a:schemeClr val="tx1"/>
                              </a:solidFill>
                              <a:latin typeface="Cambria Math"/>
                            </a:rPr>
                            <m:t>𝑐</m:t>
                          </m:r>
                        </m:sub>
                      </m:sSub>
                    </m:oMath>
                  </m:oMathPara>
                </a14:m>
                <a:endParaRPr lang="en-US" altLang="ja-JP" dirty="0" smtClean="0">
                  <a:solidFill>
                    <a:schemeClr val="tx1"/>
                  </a:solidFill>
                </a:endParaRPr>
              </a:p>
            </p:txBody>
          </p:sp>
        </mc:Choice>
        <mc:Fallback xmlns="">
          <p:sp>
            <p:nvSpPr>
              <p:cNvPr id="27" name="正方形/長方形 26"/>
              <p:cNvSpPr>
                <a:spLocks noRot="1" noChangeAspect="1" noMove="1" noResize="1" noEditPoints="1" noAdjustHandles="1" noChangeArrowheads="1" noChangeShapeType="1" noTextEdit="1"/>
              </p:cNvSpPr>
              <p:nvPr/>
            </p:nvSpPr>
            <p:spPr>
              <a:xfrm>
                <a:off x="6264442" y="1302897"/>
                <a:ext cx="548701" cy="396044"/>
              </a:xfrm>
              <a:prstGeom prst="rect">
                <a:avLst/>
              </a:prstGeom>
              <a:blipFill rotWithShape="1">
                <a:blip r:embed="rId4" cstate="print"/>
                <a:stretch>
                  <a:fillRect l="-9574"/>
                </a:stretch>
              </a:blipFill>
              <a:ln>
                <a:solidFill>
                  <a:schemeClr val="tx1"/>
                </a:solidFill>
              </a:ln>
            </p:spPr>
            <p:txBody>
              <a:bodyPr/>
              <a:lstStyle/>
              <a:p>
                <a:r>
                  <a:rPr lang="ja-JP" altLang="en-US">
                    <a:noFill/>
                  </a:rPr>
                  <a:t> </a:t>
                </a:r>
              </a:p>
            </p:txBody>
          </p:sp>
        </mc:Fallback>
      </mc:AlternateContent>
      <p:sp>
        <p:nvSpPr>
          <p:cNvPr id="28" name="正方形/長方形 27"/>
          <p:cNvSpPr/>
          <p:nvPr/>
        </p:nvSpPr>
        <p:spPr>
          <a:xfrm>
            <a:off x="6813143"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29" name="正方形/長方形 28"/>
              <p:cNvSpPr/>
              <p:nvPr/>
            </p:nvSpPr>
            <p:spPr>
              <a:xfrm>
                <a:off x="6813549"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𝑆𝐿</m:t>
                          </m:r>
                        </m:e>
                        <m:sub>
                          <m:r>
                            <a:rPr lang="en-US" altLang="ja-JP" b="0" i="1" smtClean="0">
                              <a:solidFill>
                                <a:schemeClr val="tx1"/>
                              </a:solidFill>
                              <a:latin typeface="Cambria Math"/>
                            </a:rPr>
                            <m:t>𝑖𝑛𝑡</m:t>
                          </m:r>
                        </m:sub>
                      </m:sSub>
                    </m:oMath>
                  </m:oMathPara>
                </a14:m>
                <a:endParaRPr lang="en-US" altLang="ja-JP" dirty="0" smtClean="0">
                  <a:solidFill>
                    <a:schemeClr val="tx1"/>
                  </a:solidFill>
                </a:endParaRPr>
              </a:p>
            </p:txBody>
          </p:sp>
        </mc:Choice>
        <mc:Fallback xmlns="">
          <p:sp>
            <p:nvSpPr>
              <p:cNvPr id="29" name="正方形/長方形 28"/>
              <p:cNvSpPr>
                <a:spLocks noRot="1" noChangeAspect="1" noMove="1" noResize="1" noEditPoints="1" noAdjustHandles="1" noChangeArrowheads="1" noChangeShapeType="1" noTextEdit="1"/>
              </p:cNvSpPr>
              <p:nvPr/>
            </p:nvSpPr>
            <p:spPr>
              <a:xfrm>
                <a:off x="6813549" y="1302897"/>
                <a:ext cx="548701" cy="396044"/>
              </a:xfrm>
              <a:prstGeom prst="rect">
                <a:avLst/>
              </a:prstGeom>
              <a:blipFill rotWithShape="1">
                <a:blip r:embed="rId5" cstate="print"/>
                <a:stretch>
                  <a:fillRect l="-9574"/>
                </a:stretch>
              </a:blipFill>
              <a:ln>
                <a:solidFill>
                  <a:schemeClr val="tx1"/>
                </a:solidFill>
              </a:ln>
            </p:spPr>
            <p:txBody>
              <a:bodyPr/>
              <a:lstStyle/>
              <a:p>
                <a:r>
                  <a:rPr lang="ja-JP" altLang="en-US">
                    <a:noFill/>
                  </a:rPr>
                  <a:t> </a:t>
                </a:r>
              </a:p>
            </p:txBody>
          </p:sp>
        </mc:Fallback>
      </mc:AlternateContent>
      <p:sp>
        <p:nvSpPr>
          <p:cNvPr id="30" name="正方形/長方形 29"/>
          <p:cNvSpPr/>
          <p:nvPr/>
        </p:nvSpPr>
        <p:spPr>
          <a:xfrm>
            <a:off x="5714929" y="1698941"/>
            <a:ext cx="548701" cy="266429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r>
              <a:rPr lang="en-US" altLang="ja-JP" dirty="0">
                <a:solidFill>
                  <a:schemeClr val="tx1"/>
                </a:solidFill>
              </a:rPr>
              <a:t>3</a:t>
            </a: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31" name="正方形/長方形 30"/>
              <p:cNvSpPr/>
              <p:nvPr/>
            </p:nvSpPr>
            <p:spPr>
              <a:xfrm>
                <a:off x="5715335" y="1302897"/>
                <a:ext cx="548701" cy="3960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𝑏</m:t>
                          </m:r>
                        </m:sub>
                      </m:sSub>
                    </m:oMath>
                  </m:oMathPara>
                </a14:m>
                <a:endParaRPr lang="en-US" altLang="ja-JP" dirty="0" smtClean="0">
                  <a:solidFill>
                    <a:schemeClr val="tx1"/>
                  </a:solidFill>
                </a:endParaRPr>
              </a:p>
            </p:txBody>
          </p:sp>
        </mc:Choice>
        <mc:Fallback xmlns="">
          <p:sp>
            <p:nvSpPr>
              <p:cNvPr id="31" name="正方形/長方形 30"/>
              <p:cNvSpPr>
                <a:spLocks noRot="1" noChangeAspect="1" noMove="1" noResize="1" noEditPoints="1" noAdjustHandles="1" noChangeArrowheads="1" noChangeShapeType="1" noTextEdit="1"/>
              </p:cNvSpPr>
              <p:nvPr/>
            </p:nvSpPr>
            <p:spPr>
              <a:xfrm>
                <a:off x="5715335" y="1302897"/>
                <a:ext cx="548701" cy="396044"/>
              </a:xfrm>
              <a:prstGeom prst="rect">
                <a:avLst/>
              </a:prstGeom>
              <a:blipFill rotWithShape="1">
                <a:blip r:embed="rId6" cstate="print"/>
                <a:stretch>
                  <a:fillRect l="-9574"/>
                </a:stretch>
              </a:blipFill>
              <a:ln>
                <a:solidFill>
                  <a:schemeClr val="tx1"/>
                </a:solidFill>
              </a:ln>
            </p:spPr>
            <p:txBody>
              <a:bodyPr/>
              <a:lstStyle/>
              <a:p>
                <a:r>
                  <a:rPr lang="ja-JP" altLang="en-US">
                    <a:noFill/>
                  </a:rPr>
                  <a:t> </a:t>
                </a:r>
              </a:p>
            </p:txBody>
          </p:sp>
        </mc:Fallback>
      </mc:AlternateContent>
      <p:sp>
        <p:nvSpPr>
          <p:cNvPr id="32" name="線吹き出し 1 (枠付き) 31"/>
          <p:cNvSpPr/>
          <p:nvPr/>
        </p:nvSpPr>
        <p:spPr bwMode="auto">
          <a:xfrm>
            <a:off x="107504" y="4662952"/>
            <a:ext cx="2808311" cy="847961"/>
          </a:xfrm>
          <a:prstGeom prst="borderCallout1">
            <a:avLst>
              <a:gd name="adj1" fmla="val 28027"/>
              <a:gd name="adj2" fmla="val 101193"/>
              <a:gd name="adj3" fmla="val -359423"/>
              <a:gd name="adj4" fmla="val 24291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全スライス</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dirty="0" smtClean="0">
                <a:latin typeface="Times New Roman" pitchFamily="18" charset="0"/>
                <a:ea typeface="ＭＳ Ｐゴシック" pitchFamily="50" charset="-128"/>
              </a:rPr>
              <a:t>(</a:t>
            </a:r>
            <a:r>
              <a:rPr kumimoji="0" lang="ja-JP" altLang="en-US" sz="2400" dirty="0" smtClean="0">
                <a:latin typeface="Times New Roman" pitchFamily="18" charset="0"/>
                <a:ea typeface="ＭＳ Ｐゴシック" pitchFamily="50" charset="-128"/>
              </a:rPr>
              <a:t>スライスの積集合</a:t>
            </a:r>
            <a:r>
              <a:rPr kumimoji="0" lang="en-US" altLang="ja-JP" sz="2400" dirty="0" smtClean="0">
                <a:latin typeface="Times New Roman" pitchFamily="18" charset="0"/>
                <a:ea typeface="ＭＳ Ｐゴシック" pitchFamily="50" charset="-128"/>
              </a:rPr>
              <a:t>)</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8737385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 name="正方形/長方形 13"/>
          <p:cNvSpPr/>
          <p:nvPr/>
        </p:nvSpPr>
        <p:spPr>
          <a:xfrm>
            <a:off x="5796136"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r>
              <a:rPr lang="en-US" altLang="ja-JP" dirty="0">
                <a:solidFill>
                  <a:schemeClr val="tx1"/>
                </a:solidFill>
              </a:rPr>
              <a:t>3</a:t>
            </a: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p:sp>
        <p:nvSpPr>
          <p:cNvPr id="2" name="タイトル 1"/>
          <p:cNvSpPr>
            <a:spLocks noGrp="1"/>
          </p:cNvSpPr>
          <p:nvPr>
            <p:ph type="title"/>
          </p:nvPr>
        </p:nvSpPr>
        <p:spPr/>
        <p:txBody>
          <a:bodyPr/>
          <a:lstStyle/>
          <a:p>
            <a:r>
              <a:rPr lang="ja-JP" altLang="en-US" sz="4000" dirty="0" smtClean="0"/>
              <a:t>プログラムスライスを用いた凝集度メトリクス</a:t>
            </a:r>
            <a:endParaRPr kumimoji="1" lang="ja-JP" altLang="en-US" sz="4000" dirty="0"/>
          </a:p>
        </p:txBody>
      </p:sp>
      <p:sp>
        <p:nvSpPr>
          <p:cNvPr id="6" name="正方形/長方形 5"/>
          <p:cNvSpPr/>
          <p:nvPr/>
        </p:nvSpPr>
        <p:spPr>
          <a:xfrm>
            <a:off x="2583139" y="1666671"/>
            <a:ext cx="2664296"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err="1" smtClean="0">
                <a:solidFill>
                  <a:schemeClr val="tx1"/>
                </a:solidFill>
              </a:rPr>
              <a:t>int</a:t>
            </a:r>
            <a:r>
              <a:rPr lang="en-US" altLang="ja-JP" dirty="0" smtClean="0">
                <a:solidFill>
                  <a:schemeClr val="tx1"/>
                </a:solidFill>
              </a:rPr>
              <a:t> method(</a:t>
            </a:r>
            <a:r>
              <a:rPr lang="en-US" altLang="ja-JP" dirty="0" err="1" smtClean="0">
                <a:solidFill>
                  <a:schemeClr val="tx1"/>
                </a:solidFill>
              </a:rPr>
              <a:t>int</a:t>
            </a:r>
            <a:r>
              <a:rPr lang="en-US" altLang="ja-JP" dirty="0" smtClean="0">
                <a:solidFill>
                  <a:schemeClr val="tx1"/>
                </a:solidFill>
              </a:rPr>
              <a:t> </a:t>
            </a:r>
            <a:r>
              <a:rPr lang="en-US" altLang="ja-JP" dirty="0" err="1" smtClean="0">
                <a:solidFill>
                  <a:schemeClr val="tx1"/>
                </a:solidFill>
              </a:rPr>
              <a:t>a,int</a:t>
            </a:r>
            <a:r>
              <a:rPr lang="en-US" altLang="ja-JP" dirty="0" smtClean="0">
                <a:solidFill>
                  <a:schemeClr val="tx1"/>
                </a:solidFill>
              </a:rPr>
              <a:t> 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a1=a;</a:t>
            </a:r>
            <a:r>
              <a:rPr lang="en-US" altLang="ja-JP" dirty="0">
                <a:solidFill>
                  <a:schemeClr val="tx1"/>
                </a:solidFill>
              </a:rPr>
              <a:t> </a:t>
            </a:r>
            <a:endParaRPr lang="en-US" altLang="ja-JP" dirty="0" smtClean="0">
              <a:solidFill>
                <a:schemeClr val="tx1"/>
              </a:solidFill>
            </a:endParaRP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b1=b;</a:t>
            </a:r>
          </a:p>
          <a:p>
            <a:r>
              <a:rPr lang="en-US" altLang="ja-JP" dirty="0" smtClean="0">
                <a:solidFill>
                  <a:schemeClr val="tx1"/>
                </a:solidFill>
              </a:rPr>
              <a:t>   </a:t>
            </a:r>
            <a:r>
              <a:rPr lang="en-US" altLang="ja-JP" dirty="0" err="1" smtClean="0">
                <a:solidFill>
                  <a:schemeClr val="tx1"/>
                </a:solidFill>
              </a:rPr>
              <a:t>int</a:t>
            </a:r>
            <a:r>
              <a:rPr lang="en-US" altLang="ja-JP" dirty="0" smtClean="0">
                <a:solidFill>
                  <a:schemeClr val="tx1"/>
                </a:solidFill>
              </a:rPr>
              <a:t> c = a1;	</a:t>
            </a:r>
            <a:endParaRPr lang="en-US" altLang="ja-JP" dirty="0">
              <a:solidFill>
                <a:schemeClr val="tx1"/>
              </a:solidFill>
            </a:endParaRPr>
          </a:p>
          <a:p>
            <a:r>
              <a:rPr lang="en-US" altLang="ja-JP" dirty="0" smtClean="0">
                <a:solidFill>
                  <a:schemeClr val="tx1"/>
                </a:solidFill>
              </a:rPr>
              <a:t>   if(b1 &gt;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r>
              <a:rPr lang="ja-JP" altLang="en-US" dirty="0" smtClean="0">
                <a:solidFill>
                  <a:schemeClr val="tx1"/>
                </a:solidFill>
              </a:rPr>
              <a:t>　</a:t>
            </a:r>
            <a:r>
              <a:rPr lang="en-US" altLang="ja-JP" dirty="0">
                <a:solidFill>
                  <a:schemeClr val="tx1"/>
                </a:solidFill>
              </a:rPr>
              <a:t>c</a:t>
            </a:r>
            <a:r>
              <a:rPr lang="en-US" altLang="ja-JP" dirty="0" smtClean="0">
                <a:solidFill>
                  <a:schemeClr val="tx1"/>
                </a:solidFill>
              </a:rPr>
              <a:t> = b1;	</a:t>
            </a:r>
            <a:endParaRPr lang="en-US" altLang="ja-JP" dirty="0">
              <a:solidFill>
                <a:schemeClr val="tx1"/>
              </a:solidFill>
            </a:endParaRPr>
          </a:p>
          <a:p>
            <a:r>
              <a:rPr lang="en-US" altLang="ja-JP" dirty="0" smtClean="0">
                <a:solidFill>
                  <a:schemeClr val="tx1"/>
                </a:solidFill>
              </a:rPr>
              <a:t>   return </a:t>
            </a:r>
            <a:r>
              <a:rPr lang="en-US" altLang="ja-JP" dirty="0">
                <a:solidFill>
                  <a:schemeClr val="tx1"/>
                </a:solidFill>
              </a:rPr>
              <a:t>c</a:t>
            </a:r>
            <a:r>
              <a:rPr lang="en-US" altLang="ja-JP" dirty="0" smtClean="0">
                <a:solidFill>
                  <a:schemeClr val="tx1"/>
                </a:solidFill>
              </a:rPr>
              <a:t>;	</a:t>
            </a:r>
            <a:endParaRPr lang="en-US" altLang="ja-JP" dirty="0">
              <a:solidFill>
                <a:schemeClr val="tx1"/>
              </a:solidFill>
            </a:endParaRPr>
          </a:p>
          <a:p>
            <a:r>
              <a:rPr lang="en-US" altLang="ja-JP" dirty="0" smtClean="0">
                <a:solidFill>
                  <a:schemeClr val="tx1"/>
                </a:solidFill>
              </a:rPr>
              <a:t>}		</a:t>
            </a:r>
          </a:p>
        </p:txBody>
      </p:sp>
      <p:sp>
        <p:nvSpPr>
          <p:cNvPr id="7" name="正方形/長方形 6"/>
          <p:cNvSpPr/>
          <p:nvPr/>
        </p:nvSpPr>
        <p:spPr>
          <a:xfrm>
            <a:off x="2141790" y="1666671"/>
            <a:ext cx="432048"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dirty="0" smtClean="0">
                <a:solidFill>
                  <a:schemeClr val="tx1"/>
                </a:solidFill>
              </a:rPr>
              <a:t>1</a:t>
            </a:r>
          </a:p>
          <a:p>
            <a:r>
              <a:rPr lang="en-US" altLang="ja-JP" dirty="0" smtClean="0">
                <a:solidFill>
                  <a:schemeClr val="tx1"/>
                </a:solidFill>
              </a:rPr>
              <a:t>2 </a:t>
            </a:r>
          </a:p>
          <a:p>
            <a:r>
              <a:rPr lang="en-US" altLang="ja-JP" dirty="0" smtClean="0">
                <a:solidFill>
                  <a:schemeClr val="tx1"/>
                </a:solidFill>
              </a:rPr>
              <a:t>3</a:t>
            </a:r>
          </a:p>
          <a:p>
            <a:r>
              <a:rPr lang="en-US" altLang="ja-JP" dirty="0" smtClean="0">
                <a:solidFill>
                  <a:schemeClr val="tx1"/>
                </a:solidFill>
              </a:rPr>
              <a:t>4</a:t>
            </a:r>
            <a:endParaRPr lang="en-US" altLang="ja-JP" dirty="0">
              <a:solidFill>
                <a:schemeClr val="tx1"/>
              </a:solidFill>
            </a:endParaRPr>
          </a:p>
          <a:p>
            <a:r>
              <a:rPr lang="en-US" altLang="ja-JP" dirty="0" smtClean="0">
                <a:solidFill>
                  <a:schemeClr val="tx1"/>
                </a:solidFill>
              </a:rPr>
              <a:t>5</a:t>
            </a:r>
            <a:endParaRPr lang="en-US" altLang="ja-JP" dirty="0">
              <a:solidFill>
                <a:schemeClr val="tx1"/>
              </a:solidFill>
            </a:endParaRPr>
          </a:p>
          <a:p>
            <a:r>
              <a:rPr lang="en-US" altLang="ja-JP" dirty="0" smtClean="0">
                <a:solidFill>
                  <a:schemeClr val="tx1"/>
                </a:solidFill>
              </a:rPr>
              <a:t>6</a:t>
            </a:r>
            <a:endParaRPr lang="en-US" altLang="ja-JP" dirty="0">
              <a:solidFill>
                <a:schemeClr val="tx1"/>
              </a:solidFill>
            </a:endParaRPr>
          </a:p>
          <a:p>
            <a:r>
              <a:rPr lang="en-US" altLang="ja-JP" dirty="0" smtClean="0">
                <a:solidFill>
                  <a:schemeClr val="tx1"/>
                </a:solidFill>
              </a:rPr>
              <a:t>7</a:t>
            </a:r>
            <a:endParaRPr lang="en-US" altLang="ja-JP" dirty="0">
              <a:solidFill>
                <a:schemeClr val="tx1"/>
              </a:solidFill>
            </a:endParaRPr>
          </a:p>
          <a:p>
            <a:r>
              <a:rPr lang="en-US" altLang="ja-JP" dirty="0" smtClean="0">
                <a:solidFill>
                  <a:schemeClr val="tx1"/>
                </a:solidFill>
              </a:rPr>
              <a:t>8</a:t>
            </a:r>
          </a:p>
        </p:txBody>
      </p:sp>
      <p:sp>
        <p:nvSpPr>
          <p:cNvPr id="8" name="正方形/長方形 7"/>
          <p:cNvSpPr/>
          <p:nvPr/>
        </p:nvSpPr>
        <p:spPr>
          <a:xfrm>
            <a:off x="5247029"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endParaRPr lang="en-US" altLang="ja-JP" dirty="0" smtClean="0">
              <a:solidFill>
                <a:schemeClr val="tx1"/>
              </a:solidFill>
            </a:endParaRP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9" name="正方形/長方形 8"/>
              <p:cNvSpPr/>
              <p:nvPr/>
            </p:nvSpPr>
            <p:spPr>
              <a:xfrm>
                <a:off x="5247435" y="1268760"/>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𝑎</m:t>
                          </m:r>
                        </m:sub>
                      </m:sSub>
                    </m:oMath>
                  </m:oMathPara>
                </a14:m>
                <a:endParaRPr lang="en-US" altLang="ja-JP" dirty="0" smtClean="0">
                  <a:solidFill>
                    <a:schemeClr val="tx1"/>
                  </a:solidFill>
                </a:endParaRPr>
              </a:p>
            </p:txBody>
          </p:sp>
        </mc:Choice>
        <mc:Fallback xmlns="">
          <p:sp>
            <p:nvSpPr>
              <p:cNvPr id="9" name="正方形/長方形 8"/>
              <p:cNvSpPr>
                <a:spLocks noRot="1" noChangeAspect="1" noMove="1" noResize="1" noEditPoints="1" noAdjustHandles="1" noChangeArrowheads="1" noChangeShapeType="1" noTextEdit="1"/>
              </p:cNvSpPr>
              <p:nvPr/>
            </p:nvSpPr>
            <p:spPr>
              <a:xfrm>
                <a:off x="5247435" y="1268760"/>
                <a:ext cx="548701" cy="396044"/>
              </a:xfrm>
              <a:prstGeom prst="rect">
                <a:avLst/>
              </a:prstGeom>
              <a:blipFill rotWithShape="1">
                <a:blip r:embed="rId2" cstate="print"/>
                <a:stretch>
                  <a:fillRect l="-9574"/>
                </a:stretch>
              </a:blipFill>
              <a:ln>
                <a:solidFill>
                  <a:schemeClr val="tx1"/>
                </a:solidFill>
              </a:ln>
            </p:spPr>
            <p:txBody>
              <a:bodyPr/>
              <a:lstStyle/>
              <a:p>
                <a:r>
                  <a:rPr lang="ja-JP" altLang="en-US">
                    <a:noFill/>
                  </a:rPr>
                  <a:t> </a:t>
                </a:r>
              </a:p>
            </p:txBody>
          </p:sp>
        </mc:Fallback>
      </mc:AlternateContent>
      <p:sp>
        <p:nvSpPr>
          <p:cNvPr id="10" name="正方形/長方形 9"/>
          <p:cNvSpPr/>
          <p:nvPr/>
        </p:nvSpPr>
        <p:spPr>
          <a:xfrm>
            <a:off x="6354106"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r>
              <a:rPr lang="en-US" altLang="ja-JP" dirty="0" smtClean="0">
                <a:solidFill>
                  <a:schemeClr val="tx1"/>
                </a:solidFill>
              </a:rPr>
              <a:t>2</a:t>
            </a:r>
          </a:p>
          <a:p>
            <a:pPr algn="ctr"/>
            <a:r>
              <a:rPr lang="en-US" altLang="ja-JP" dirty="0" smtClean="0">
                <a:solidFill>
                  <a:schemeClr val="tx1"/>
                </a:solidFill>
              </a:rPr>
              <a:t>3</a:t>
            </a:r>
          </a:p>
          <a:p>
            <a:pPr algn="ctr"/>
            <a:r>
              <a:rPr lang="en-US" altLang="ja-JP" dirty="0" smtClean="0">
                <a:solidFill>
                  <a:schemeClr val="tx1"/>
                </a:solidFill>
              </a:rPr>
              <a:t>4</a:t>
            </a: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11" name="正方形/長方形 10"/>
              <p:cNvSpPr/>
              <p:nvPr/>
            </p:nvSpPr>
            <p:spPr>
              <a:xfrm>
                <a:off x="6354512" y="1268760"/>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𝐵𝑆𝐿</m:t>
                          </m:r>
                        </m:e>
                        <m:sub>
                          <m:r>
                            <a:rPr lang="en-US" altLang="ja-JP" b="0" i="1" smtClean="0">
                              <a:solidFill>
                                <a:schemeClr val="tx1"/>
                              </a:solidFill>
                              <a:latin typeface="Cambria Math"/>
                            </a:rPr>
                            <m:t>𝑐</m:t>
                          </m:r>
                        </m:sub>
                      </m:sSub>
                    </m:oMath>
                  </m:oMathPara>
                </a14:m>
                <a:endParaRPr lang="en-US" altLang="ja-JP" dirty="0" smtClean="0">
                  <a:solidFill>
                    <a:schemeClr val="tx1"/>
                  </a:solidFill>
                </a:endParaRPr>
              </a:p>
            </p:txBody>
          </p:sp>
        </mc:Choice>
        <mc:Fallback xmlns="">
          <p:sp>
            <p:nvSpPr>
              <p:cNvPr id="11" name="正方形/長方形 10"/>
              <p:cNvSpPr>
                <a:spLocks noRot="1" noChangeAspect="1" noMove="1" noResize="1" noEditPoints="1" noAdjustHandles="1" noChangeArrowheads="1" noChangeShapeType="1" noTextEdit="1"/>
              </p:cNvSpPr>
              <p:nvPr/>
            </p:nvSpPr>
            <p:spPr>
              <a:xfrm>
                <a:off x="6354512" y="1268760"/>
                <a:ext cx="548701" cy="396044"/>
              </a:xfrm>
              <a:prstGeom prst="rect">
                <a:avLst/>
              </a:prstGeom>
              <a:blipFill rotWithShape="1">
                <a:blip r:embed="rId3" cstate="print"/>
                <a:stretch>
                  <a:fillRect l="-8511"/>
                </a:stretch>
              </a:blipFill>
              <a:ln>
                <a:solidFill>
                  <a:schemeClr val="tx1"/>
                </a:solidFill>
              </a:ln>
            </p:spPr>
            <p:txBody>
              <a:bodyPr/>
              <a:lstStyle/>
              <a:p>
                <a:r>
                  <a:rPr lang="ja-JP" altLang="en-US">
                    <a:noFill/>
                  </a:rPr>
                  <a:t> </a:t>
                </a:r>
              </a:p>
            </p:txBody>
          </p:sp>
        </mc:Fallback>
      </mc:AlternateContent>
      <p:sp>
        <p:nvSpPr>
          <p:cNvPr id="12" name="正方形/長方形 11"/>
          <p:cNvSpPr/>
          <p:nvPr/>
        </p:nvSpPr>
        <p:spPr>
          <a:xfrm>
            <a:off x="6903213" y="1664804"/>
            <a:ext cx="548701" cy="2664296"/>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endParaRPr lang="en-US" altLang="ja-JP" dirty="0" smtClean="0">
              <a:solidFill>
                <a:schemeClr val="tx1"/>
              </a:solidFill>
            </a:endParaRPr>
          </a:p>
          <a:p>
            <a:pPr algn="ctr"/>
            <a:r>
              <a:rPr lang="en-US" altLang="ja-JP" dirty="0" smtClean="0">
                <a:solidFill>
                  <a:schemeClr val="tx1"/>
                </a:solidFill>
              </a:rPr>
              <a:t>5</a:t>
            </a:r>
          </a:p>
          <a:p>
            <a:pPr algn="ctr"/>
            <a:r>
              <a:rPr lang="en-US" altLang="ja-JP" dirty="0" smtClean="0">
                <a:solidFill>
                  <a:schemeClr val="tx1"/>
                </a:solidFill>
              </a:rPr>
              <a:t>6</a:t>
            </a:r>
          </a:p>
          <a:p>
            <a:pPr algn="ctr"/>
            <a:r>
              <a:rPr lang="en-US" altLang="ja-JP" dirty="0" smtClean="0">
                <a:solidFill>
                  <a:schemeClr val="tx1"/>
                </a:solidFill>
              </a:rPr>
              <a:t>7</a:t>
            </a:r>
          </a:p>
          <a:p>
            <a:endParaRPr lang="en-US" altLang="ja-JP" dirty="0" smtClean="0">
              <a:solidFill>
                <a:schemeClr val="tx1"/>
              </a:solidFill>
            </a:endParaRPr>
          </a:p>
        </p:txBody>
      </p:sp>
      <mc:AlternateContent xmlns:mc="http://schemas.openxmlformats.org/markup-compatibility/2006" xmlns:a14="http://schemas.microsoft.com/office/drawing/2010/main">
        <mc:Choice Requires="a14">
          <p:sp>
            <p:nvSpPr>
              <p:cNvPr id="13" name="正方形/長方形 12"/>
              <p:cNvSpPr/>
              <p:nvPr/>
            </p:nvSpPr>
            <p:spPr>
              <a:xfrm>
                <a:off x="6903619" y="1268760"/>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𝑆𝐿</m:t>
                          </m:r>
                        </m:e>
                        <m:sub>
                          <m:r>
                            <a:rPr lang="en-US" altLang="ja-JP" b="0" i="1" smtClean="0">
                              <a:solidFill>
                                <a:schemeClr val="tx1"/>
                              </a:solidFill>
                              <a:latin typeface="Cambria Math"/>
                            </a:rPr>
                            <m:t>𝑖𝑛𝑡</m:t>
                          </m:r>
                        </m:sub>
                      </m:sSub>
                    </m:oMath>
                  </m:oMathPara>
                </a14:m>
                <a:endParaRPr lang="en-US" altLang="ja-JP" dirty="0" smtClean="0">
                  <a:solidFill>
                    <a:schemeClr val="tx1"/>
                  </a:solidFill>
                </a:endParaRPr>
              </a:p>
            </p:txBody>
          </p:sp>
        </mc:Choice>
        <mc:Fallback xmlns="">
          <p:sp>
            <p:nvSpPr>
              <p:cNvPr id="13" name="正方形/長方形 12"/>
              <p:cNvSpPr>
                <a:spLocks noRot="1" noChangeAspect="1" noMove="1" noResize="1" noEditPoints="1" noAdjustHandles="1" noChangeArrowheads="1" noChangeShapeType="1" noTextEdit="1"/>
              </p:cNvSpPr>
              <p:nvPr/>
            </p:nvSpPr>
            <p:spPr>
              <a:xfrm>
                <a:off x="6903619" y="1268760"/>
                <a:ext cx="548701" cy="396044"/>
              </a:xfrm>
              <a:prstGeom prst="rect">
                <a:avLst/>
              </a:prstGeom>
              <a:blipFill rotWithShape="1">
                <a:blip r:embed="rId4" cstate="print"/>
                <a:stretch>
                  <a:fillRect l="-8511"/>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5" name="正方形/長方形 14"/>
              <p:cNvSpPr/>
              <p:nvPr/>
            </p:nvSpPr>
            <p:spPr>
              <a:xfrm>
                <a:off x="5795730" y="1270627"/>
                <a:ext cx="548701" cy="396044"/>
              </a:xfrm>
              <a:prstGeom prst="rect">
                <a:avLst/>
              </a:prstGeom>
              <a:solidFill>
                <a:schemeClr val="accent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2500"/>
              </a:bodyPr>
              <a:lstStyle/>
              <a:p>
                <a:pPr algn="ctr"/>
                <a14:m>
                  <m:oMathPara xmlns:m="http://schemas.openxmlformats.org/officeDocument/2006/math">
                    <m:oMathParaPr>
                      <m:jc m:val="centerGroup"/>
                    </m:oMathParaPr>
                    <m:oMath xmlns:m="http://schemas.openxmlformats.org/officeDocument/2006/math">
                      <m:sSub>
                        <m:sSubPr>
                          <m:ctrlPr>
                            <a:rPr lang="en-US" altLang="ja-JP" i="1" smtClean="0">
                              <a:solidFill>
                                <a:schemeClr val="tx1"/>
                              </a:solidFill>
                              <a:latin typeface="Cambria Math"/>
                            </a:rPr>
                          </m:ctrlPr>
                        </m:sSubPr>
                        <m:e>
                          <m:r>
                            <a:rPr lang="en-US" altLang="ja-JP" b="0" i="1" smtClean="0">
                              <a:solidFill>
                                <a:schemeClr val="tx1"/>
                              </a:solidFill>
                              <a:latin typeface="Cambria Math"/>
                            </a:rPr>
                            <m:t>𝐹𝑆𝐿</m:t>
                          </m:r>
                        </m:e>
                        <m:sub>
                          <m:r>
                            <a:rPr lang="en-US" altLang="ja-JP" b="0" i="1" smtClean="0">
                              <a:solidFill>
                                <a:schemeClr val="tx1"/>
                              </a:solidFill>
                              <a:latin typeface="Cambria Math"/>
                            </a:rPr>
                            <m:t>𝑏</m:t>
                          </m:r>
                        </m:sub>
                      </m:sSub>
                    </m:oMath>
                  </m:oMathPara>
                </a14:m>
                <a:endParaRPr lang="en-US" altLang="ja-JP" dirty="0" smtClean="0">
                  <a:solidFill>
                    <a:schemeClr val="tx1"/>
                  </a:solidFill>
                </a:endParaRPr>
              </a:p>
            </p:txBody>
          </p:sp>
        </mc:Choice>
        <mc:Fallback xmlns="">
          <p:sp>
            <p:nvSpPr>
              <p:cNvPr id="15" name="正方形/長方形 14"/>
              <p:cNvSpPr>
                <a:spLocks noRot="1" noChangeAspect="1" noMove="1" noResize="1" noEditPoints="1" noAdjustHandles="1" noChangeArrowheads="1" noChangeShapeType="1" noTextEdit="1"/>
              </p:cNvSpPr>
              <p:nvPr/>
            </p:nvSpPr>
            <p:spPr>
              <a:xfrm>
                <a:off x="5795730" y="1270627"/>
                <a:ext cx="548701" cy="396044"/>
              </a:xfrm>
              <a:prstGeom prst="rect">
                <a:avLst/>
              </a:prstGeom>
              <a:blipFill rotWithShape="1">
                <a:blip r:embed="rId5" cstate="print"/>
                <a:stretch>
                  <a:fillRect l="-9574"/>
                </a:stretch>
              </a:blipFill>
              <a:ln>
                <a:solidFill>
                  <a:schemeClr val="tx1"/>
                </a:solidFill>
              </a:ln>
            </p:spPr>
            <p:txBody>
              <a:bodyPr/>
              <a:lstStyle/>
              <a:p>
                <a:r>
                  <a:rPr lang="ja-JP" altLang="en-US">
                    <a:noFill/>
                  </a:rPr>
                  <a:t> </a:t>
                </a:r>
              </a:p>
            </p:txBody>
          </p:sp>
        </mc:Fallback>
      </mc:AlternateContent>
      <p:sp>
        <p:nvSpPr>
          <p:cNvPr id="16" name="テキスト ボックス 15"/>
          <p:cNvSpPr txBox="1"/>
          <p:nvPr/>
        </p:nvSpPr>
        <p:spPr>
          <a:xfrm>
            <a:off x="719246" y="5580529"/>
            <a:ext cx="1980546" cy="584775"/>
          </a:xfrm>
          <a:prstGeom prst="rect">
            <a:avLst/>
          </a:prstGeom>
          <a:noFill/>
          <a:ln>
            <a:noFill/>
          </a:ln>
        </p:spPr>
        <p:txBody>
          <a:bodyPr wrap="square" rtlCol="0">
            <a:spAutoFit/>
          </a:bodyPr>
          <a:lstStyle/>
          <a:p>
            <a:r>
              <a:rPr kumimoji="1" lang="en-US" altLang="ja-JP" sz="3200" dirty="0" smtClean="0"/>
              <a:t>Tightness</a:t>
            </a:r>
            <a:endParaRPr kumimoji="1" lang="ja-JP" altLang="en-US" sz="3200" dirty="0"/>
          </a:p>
        </p:txBody>
      </p:sp>
      <mc:AlternateContent xmlns:mc="http://schemas.openxmlformats.org/markup-compatibility/2006" xmlns:a14="http://schemas.microsoft.com/office/drawing/2010/main">
        <mc:Choice Requires="a14">
          <p:sp>
            <p:nvSpPr>
              <p:cNvPr id="17" name="テキスト ボックス 16"/>
              <p:cNvSpPr txBox="1"/>
              <p:nvPr/>
            </p:nvSpPr>
            <p:spPr>
              <a:xfrm>
                <a:off x="2699792" y="5517232"/>
                <a:ext cx="2778325" cy="67300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smtClean="0">
                              <a:latin typeface="Cambria Math"/>
                            </a:rPr>
                          </m:ctrlPr>
                        </m:fPr>
                        <m:num>
                          <m:r>
                            <a:rPr lang="ja-JP" altLang="en-US" i="1">
                              <a:latin typeface="Cambria Math"/>
                            </a:rPr>
                            <m:t>全スライスに含まれる文の数</m:t>
                          </m:r>
                        </m:num>
                        <m:den>
                          <m:r>
                            <a:rPr lang="ja-JP" altLang="en-US" i="1">
                              <a:latin typeface="Cambria Math"/>
                            </a:rPr>
                            <m:t>メソッド</m:t>
                          </m:r>
                          <m:r>
                            <a:rPr lang="ja-JP" altLang="en-US" b="0" i="1" smtClean="0">
                              <a:latin typeface="Cambria Math"/>
                            </a:rPr>
                            <m:t>内の文の数</m:t>
                          </m:r>
                        </m:den>
                      </m:f>
                    </m:oMath>
                  </m:oMathPara>
                </a14:m>
                <a:endParaRPr kumimoji="1" lang="ja-JP" altLang="en-US" dirty="0"/>
              </a:p>
            </p:txBody>
          </p:sp>
        </mc:Choice>
        <mc:Fallback xmlns="">
          <p:sp>
            <p:nvSpPr>
              <p:cNvPr id="17" name="テキスト ボックス 16"/>
              <p:cNvSpPr txBox="1">
                <a:spLocks noRot="1" noChangeAspect="1" noMove="1" noResize="1" noEditPoints="1" noAdjustHandles="1" noChangeArrowheads="1" noChangeShapeType="1" noTextEdit="1"/>
              </p:cNvSpPr>
              <p:nvPr/>
            </p:nvSpPr>
            <p:spPr>
              <a:xfrm>
                <a:off x="2699792" y="5517232"/>
                <a:ext cx="2778325" cy="673005"/>
              </a:xfrm>
              <a:prstGeom prst="rect">
                <a:avLst/>
              </a:prstGeom>
              <a:blipFill rotWithShape="1">
                <a:blip r:embed="rId6" cstate="print"/>
                <a:stretch>
                  <a:fillRect/>
                </a:stretch>
              </a:blipFill>
            </p:spPr>
            <p:txBody>
              <a:bodyPr/>
              <a:lstStyle/>
              <a:p>
                <a:r>
                  <a:rPr lang="ja-JP" altLang="en-US">
                    <a:noFill/>
                  </a:rPr>
                  <a:t> </a:t>
                </a:r>
              </a:p>
            </p:txBody>
          </p:sp>
        </mc:Fallback>
      </mc:AlternateContent>
      <p:sp>
        <p:nvSpPr>
          <p:cNvPr id="18" name="雲形吹き出し 17"/>
          <p:cNvSpPr/>
          <p:nvPr/>
        </p:nvSpPr>
        <p:spPr bwMode="auto">
          <a:xfrm>
            <a:off x="5715335" y="4365104"/>
            <a:ext cx="3339629" cy="2016223"/>
          </a:xfrm>
          <a:prstGeom prst="cloudCallout">
            <a:avLst>
              <a:gd name="adj1" fmla="val -63704"/>
              <a:gd name="adj2" fmla="val 38441"/>
            </a:avLst>
          </a:prstGeom>
          <a:solidFill>
            <a:schemeClr val="accent3"/>
          </a:solidFill>
          <a:ln w="31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9" name="テキスト ボックス 18"/>
          <p:cNvSpPr txBox="1"/>
          <p:nvPr/>
        </p:nvSpPr>
        <p:spPr>
          <a:xfrm>
            <a:off x="5989685" y="4957717"/>
            <a:ext cx="3075763" cy="830997"/>
          </a:xfrm>
          <a:prstGeom prst="rect">
            <a:avLst/>
          </a:prstGeom>
          <a:noFill/>
        </p:spPr>
        <p:txBody>
          <a:bodyPr wrap="square" rtlCol="0">
            <a:spAutoFit/>
          </a:bodyPr>
          <a:lstStyle/>
          <a:p>
            <a:r>
              <a:rPr lang="ja-JP" altLang="en-US" sz="2400" dirty="0"/>
              <a:t>すべて</a:t>
            </a:r>
            <a:r>
              <a:rPr lang="ja-JP" altLang="en-US" sz="2400" dirty="0" smtClean="0"/>
              <a:t>の</a:t>
            </a:r>
            <a:r>
              <a:rPr lang="ja-JP" altLang="en-US" sz="2400" dirty="0"/>
              <a:t>スライス</a:t>
            </a:r>
            <a:r>
              <a:rPr lang="ja-JP" altLang="en-US" sz="2400" dirty="0" smtClean="0"/>
              <a:t>が関係している文の割合</a:t>
            </a:r>
            <a:endParaRPr kumimoji="1" lang="ja-JP" altLang="en-US" sz="2400" dirty="0"/>
          </a:p>
        </p:txBody>
      </p:sp>
      <p:sp>
        <p:nvSpPr>
          <p:cNvPr id="20" name="線吹き出し 1 (枠付き) 19"/>
          <p:cNvSpPr/>
          <p:nvPr/>
        </p:nvSpPr>
        <p:spPr bwMode="auto">
          <a:xfrm>
            <a:off x="107504" y="4662952"/>
            <a:ext cx="2808311" cy="847961"/>
          </a:xfrm>
          <a:prstGeom prst="borderCallout1">
            <a:avLst>
              <a:gd name="adj1" fmla="val 28027"/>
              <a:gd name="adj2" fmla="val 101193"/>
              <a:gd name="adj3" fmla="val -296809"/>
              <a:gd name="adj4" fmla="val 14908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引数</a:t>
            </a:r>
            <a:r>
              <a:rPr kumimoji="0" lang="en-US" altLang="ja-JP" sz="2400" b="0" i="0" u="none" strike="noStrike" cap="none" normalizeH="0" baseline="0" dirty="0" err="1" smtClean="0">
                <a:ln>
                  <a:noFill/>
                </a:ln>
                <a:solidFill>
                  <a:schemeClr val="tx1"/>
                </a:solidFill>
                <a:effectLst/>
                <a:latin typeface="Times New Roman" pitchFamily="18" charset="0"/>
                <a:ea typeface="ＭＳ Ｐゴシック" pitchFamily="50" charset="-128"/>
              </a:rPr>
              <a:t>a,b</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を起点とした前向きスライス</a:t>
            </a:r>
          </a:p>
        </p:txBody>
      </p:sp>
      <p:sp>
        <p:nvSpPr>
          <p:cNvPr id="23" name="線吹き出し 1 (枠付き) 22"/>
          <p:cNvSpPr/>
          <p:nvPr/>
        </p:nvSpPr>
        <p:spPr bwMode="auto">
          <a:xfrm>
            <a:off x="107504" y="4653136"/>
            <a:ext cx="2808311" cy="847961"/>
          </a:xfrm>
          <a:prstGeom prst="borderCallout1">
            <a:avLst>
              <a:gd name="adj1" fmla="val 28027"/>
              <a:gd name="adj2" fmla="val 101193"/>
              <a:gd name="adj3" fmla="val -93893"/>
              <a:gd name="adj4" fmla="val 11862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dirty="0">
                <a:latin typeface="Times New Roman" pitchFamily="18" charset="0"/>
                <a:ea typeface="ＭＳ Ｐゴシック" pitchFamily="50" charset="-128"/>
              </a:rPr>
              <a:t>c</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を起点とした</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dirty="0">
                <a:latin typeface="Times New Roman" pitchFamily="18" charset="0"/>
                <a:ea typeface="ＭＳ Ｐゴシック" pitchFamily="50" charset="-128"/>
              </a:rPr>
              <a:t>後ろ</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向きスライス</a:t>
            </a:r>
          </a:p>
        </p:txBody>
      </p:sp>
      <p:sp>
        <p:nvSpPr>
          <p:cNvPr id="24" name="線吹き出し 1 (枠付き) 23"/>
          <p:cNvSpPr/>
          <p:nvPr/>
        </p:nvSpPr>
        <p:spPr bwMode="auto">
          <a:xfrm>
            <a:off x="107504" y="4653136"/>
            <a:ext cx="2808311" cy="847961"/>
          </a:xfrm>
          <a:prstGeom prst="borderCallout1">
            <a:avLst>
              <a:gd name="adj1" fmla="val 28027"/>
              <a:gd name="adj2" fmla="val 101193"/>
              <a:gd name="adj3" fmla="val -359423"/>
              <a:gd name="adj4" fmla="val 242913"/>
            </a:avLst>
          </a:prstGeom>
          <a:solidFill>
            <a:srgbClr val="FFFFCC"/>
          </a:solidFill>
          <a:ln w="285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全スライス</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en-US" altLang="ja-JP" sz="2400" dirty="0" smtClean="0">
                <a:latin typeface="Times New Roman" pitchFamily="18" charset="0"/>
                <a:ea typeface="ＭＳ Ｐゴシック" pitchFamily="50" charset="-128"/>
              </a:rPr>
              <a:t>(</a:t>
            </a:r>
            <a:r>
              <a:rPr kumimoji="0" lang="ja-JP" altLang="en-US" sz="2400" dirty="0" smtClean="0">
                <a:latin typeface="Times New Roman" pitchFamily="18" charset="0"/>
                <a:ea typeface="ＭＳ Ｐゴシック" pitchFamily="50" charset="-128"/>
              </a:rPr>
              <a:t>スライスの積集合</a:t>
            </a:r>
            <a:r>
              <a:rPr kumimoji="0" lang="en-US" altLang="ja-JP" sz="2400" dirty="0" smtClean="0">
                <a:latin typeface="Times New Roman" pitchFamily="18" charset="0"/>
                <a:ea typeface="ＭＳ Ｐゴシック" pitchFamily="50" charset="-128"/>
              </a:rPr>
              <a:t>)</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29" name="テキスト ボックス 28"/>
          <p:cNvSpPr txBox="1"/>
          <p:nvPr/>
        </p:nvSpPr>
        <p:spPr>
          <a:xfrm>
            <a:off x="179512" y="5534669"/>
            <a:ext cx="1944216" cy="584775"/>
          </a:xfrm>
          <a:prstGeom prst="rect">
            <a:avLst/>
          </a:prstGeom>
          <a:noFill/>
          <a:ln>
            <a:noFill/>
          </a:ln>
        </p:spPr>
        <p:txBody>
          <a:bodyPr wrap="square" rtlCol="0">
            <a:spAutoFit/>
          </a:bodyPr>
          <a:lstStyle/>
          <a:p>
            <a:r>
              <a:rPr kumimoji="1" lang="en-US" altLang="ja-JP" sz="3200" dirty="0" smtClean="0"/>
              <a:t>Coverage</a:t>
            </a:r>
            <a:endParaRPr kumimoji="1" lang="ja-JP" altLang="en-US" sz="3200" dirty="0"/>
          </a:p>
        </p:txBody>
      </p:sp>
      <mc:AlternateContent xmlns:mc="http://schemas.openxmlformats.org/markup-compatibility/2006" xmlns:a14="http://schemas.microsoft.com/office/drawing/2010/main">
        <mc:Choice Requires="a14">
          <p:sp>
            <p:nvSpPr>
              <p:cNvPr id="30" name="テキスト ボックス 29"/>
              <p:cNvSpPr txBox="1"/>
              <p:nvPr/>
            </p:nvSpPr>
            <p:spPr>
              <a:xfrm>
                <a:off x="2051720" y="5525708"/>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a:rPr>
                          </m:ctrlPr>
                        </m:naryPr>
                        <m:sub/>
                        <m:sup/>
                        <m:e>
                          <m:r>
                            <a:rPr lang="en-US" altLang="ja-JP">
                              <a:latin typeface="Cambria Math"/>
                            </a:rPr>
                            <m:t>(</m:t>
                          </m:r>
                          <m:f>
                            <m:fPr>
                              <m:ctrlPr>
                                <a:rPr lang="en-US" altLang="ja-JP" i="1">
                                  <a:latin typeface="Cambria Math"/>
                                </a:rPr>
                              </m:ctrlPr>
                            </m:fPr>
                            <m:num>
                              <m:r>
                                <a:rPr lang="ja-JP" altLang="en-US" b="0" i="1" smtClean="0">
                                  <a:latin typeface="Cambria Math"/>
                                </a:rPr>
                                <m:t>各</m:t>
                              </m:r>
                              <m:r>
                                <a:rPr lang="ja-JP" altLang="en-US" i="1">
                                  <a:latin typeface="Cambria Math"/>
                                </a:rPr>
                                <m:t>スライスに含まれる文の数</m:t>
                              </m:r>
                            </m:num>
                            <m:den>
                              <m:r>
                                <a:rPr lang="ja-JP" altLang="en-US" i="1" smtClean="0">
                                  <a:latin typeface="Cambria Math"/>
                                </a:rPr>
                                <m:t>メソッド</m:t>
                              </m:r>
                              <m:r>
                                <a:rPr lang="ja-JP" altLang="en-US" b="0" i="1" smtClean="0">
                                  <a:latin typeface="Cambria Math"/>
                                </a:rPr>
                                <m:t>の</m:t>
                              </m:r>
                              <m:r>
                                <a:rPr lang="ja-JP" altLang="en-US" i="1">
                                  <a:latin typeface="Cambria Math"/>
                                </a:rPr>
                                <m:t>文の数</m:t>
                              </m:r>
                            </m:den>
                          </m:f>
                          <m:r>
                            <a:rPr lang="en-US" altLang="ja-JP" i="1">
                              <a:latin typeface="Cambria Math"/>
                            </a:rPr>
                            <m:t>)</m:t>
                          </m:r>
                        </m:e>
                      </m:nary>
                    </m:oMath>
                  </m:oMathPara>
                </a14:m>
                <a:endParaRPr kumimoji="1" lang="ja-JP" altLang="en-US" dirty="0"/>
              </a:p>
            </p:txBody>
          </p:sp>
        </mc:Choice>
        <mc:Fallback xmlns="">
          <p:sp>
            <p:nvSpPr>
              <p:cNvPr id="30" name="テキスト ボックス 29"/>
              <p:cNvSpPr txBox="1">
                <a:spLocks noRot="1" noChangeAspect="1" noMove="1" noResize="1" noEditPoints="1" noAdjustHandles="1" noChangeArrowheads="1" noChangeShapeType="1" noTextEdit="1"/>
              </p:cNvSpPr>
              <p:nvPr/>
            </p:nvSpPr>
            <p:spPr>
              <a:xfrm>
                <a:off x="2051720" y="5525708"/>
                <a:ext cx="3426397" cy="783612"/>
              </a:xfrm>
              <a:prstGeom prst="rect">
                <a:avLst/>
              </a:prstGeom>
              <a:blipFill rotWithShape="1">
                <a:blip r:embed="rId7" cstate="print"/>
                <a:stretch>
                  <a:fillRect/>
                </a:stretch>
              </a:blipFill>
            </p:spPr>
            <p:txBody>
              <a:bodyPr/>
              <a:lstStyle/>
              <a:p>
                <a:r>
                  <a:rPr lang="ja-JP" altLang="en-US">
                    <a:noFill/>
                  </a:rPr>
                  <a:t> </a:t>
                </a:r>
              </a:p>
            </p:txBody>
          </p:sp>
        </mc:Fallback>
      </mc:AlternateContent>
      <p:sp>
        <p:nvSpPr>
          <p:cNvPr id="31" name="テキスト ボックス 30"/>
          <p:cNvSpPr txBox="1"/>
          <p:nvPr/>
        </p:nvSpPr>
        <p:spPr>
          <a:xfrm>
            <a:off x="6068237" y="4955948"/>
            <a:ext cx="2608219" cy="830997"/>
          </a:xfrm>
          <a:prstGeom prst="rect">
            <a:avLst/>
          </a:prstGeom>
          <a:noFill/>
        </p:spPr>
        <p:txBody>
          <a:bodyPr wrap="square" rtlCol="0">
            <a:spAutoFit/>
          </a:bodyPr>
          <a:lstStyle/>
          <a:p>
            <a:r>
              <a:rPr lang="ja-JP" altLang="en-US" sz="2400" dirty="0" smtClean="0"/>
              <a:t>スライスがメソッドを</a:t>
            </a:r>
            <a:endParaRPr lang="en-US" altLang="ja-JP" sz="2400" dirty="0" smtClean="0"/>
          </a:p>
          <a:p>
            <a:r>
              <a:rPr lang="ja-JP" altLang="en-US" sz="2400" dirty="0" smtClean="0"/>
              <a:t>カバーしている割合</a:t>
            </a:r>
            <a:endParaRPr kumimoji="1" lang="ja-JP" altLang="en-US" sz="2400" dirty="0"/>
          </a:p>
        </p:txBody>
      </p:sp>
      <mc:AlternateContent xmlns:mc="http://schemas.openxmlformats.org/markup-compatibility/2006" xmlns:a14="http://schemas.microsoft.com/office/drawing/2010/main">
        <mc:Choice Requires="a14">
          <p:sp>
            <p:nvSpPr>
              <p:cNvPr id="32" name="テキスト ボックス 31"/>
              <p:cNvSpPr txBox="1"/>
              <p:nvPr/>
            </p:nvSpPr>
            <p:spPr>
              <a:xfrm>
                <a:off x="3792054" y="6300028"/>
                <a:ext cx="1500026" cy="369332"/>
              </a:xfrm>
              <a:prstGeom prst="rect">
                <a:avLst/>
              </a:prstGeom>
              <a:noFill/>
            </p:spPr>
            <p:txBody>
              <a:bodyPr wrap="none" rtlCol="0">
                <a:spAutoFit/>
              </a:bodyPr>
              <a:lstStyle/>
              <a:p>
                <a14:m>
                  <m:oMath xmlns:m="http://schemas.openxmlformats.org/officeDocument/2006/math">
                    <m:r>
                      <a:rPr kumimoji="1" lang="en-US" altLang="ja-JP" b="0" i="1" smtClean="0">
                        <a:latin typeface="Cambria Math"/>
                      </a:rPr>
                      <m:t>𝑉</m:t>
                    </m:r>
                  </m:oMath>
                </a14:m>
                <a:r>
                  <a:rPr kumimoji="1" lang="en-US" altLang="ja-JP" dirty="0" smtClean="0"/>
                  <a:t>:</a:t>
                </a:r>
                <a:r>
                  <a:rPr kumimoji="1" lang="ja-JP" altLang="en-US" dirty="0" smtClean="0"/>
                  <a:t>スライスの数</a:t>
                </a:r>
                <a:endParaRPr kumimoji="1" lang="ja-JP" altLang="en-US" dirty="0"/>
              </a:p>
            </p:txBody>
          </p:sp>
        </mc:Choice>
        <mc:Fallback xmlns="">
          <p:sp>
            <p:nvSpPr>
              <p:cNvPr id="32" name="テキスト ボックス 31"/>
              <p:cNvSpPr txBox="1">
                <a:spLocks noRot="1" noChangeAspect="1" noMove="1" noResize="1" noEditPoints="1" noAdjustHandles="1" noChangeArrowheads="1" noChangeShapeType="1" noTextEdit="1"/>
              </p:cNvSpPr>
              <p:nvPr/>
            </p:nvSpPr>
            <p:spPr>
              <a:xfrm>
                <a:off x="3792054" y="6300028"/>
                <a:ext cx="1500026" cy="369332"/>
              </a:xfrm>
              <a:prstGeom prst="rect">
                <a:avLst/>
              </a:prstGeom>
              <a:blipFill rotWithShape="1">
                <a:blip r:embed="rId8" cstate="print"/>
                <a:stretch>
                  <a:fillRect t="-11475" r="-3659" b="-26230"/>
                </a:stretch>
              </a:blipFill>
            </p:spPr>
            <p:txBody>
              <a:bodyPr/>
              <a:lstStyle/>
              <a:p>
                <a:r>
                  <a:rPr lang="ja-JP" altLang="en-US">
                    <a:noFill/>
                  </a:rPr>
                  <a:t> </a:t>
                </a:r>
              </a:p>
            </p:txBody>
          </p:sp>
        </mc:Fallback>
      </mc:AlternateContent>
      <p:sp>
        <p:nvSpPr>
          <p:cNvPr id="36" name="テキスト ボックス 35"/>
          <p:cNvSpPr txBox="1"/>
          <p:nvPr/>
        </p:nvSpPr>
        <p:spPr>
          <a:xfrm>
            <a:off x="395536" y="5580529"/>
            <a:ext cx="1620506" cy="584775"/>
          </a:xfrm>
          <a:prstGeom prst="rect">
            <a:avLst/>
          </a:prstGeom>
          <a:noFill/>
          <a:ln>
            <a:noFill/>
          </a:ln>
        </p:spPr>
        <p:txBody>
          <a:bodyPr wrap="square" rtlCol="0">
            <a:spAutoFit/>
          </a:bodyPr>
          <a:lstStyle/>
          <a:p>
            <a:r>
              <a:rPr lang="en-US" altLang="ja-JP" sz="3200" dirty="0" smtClean="0"/>
              <a:t>Overlap</a:t>
            </a:r>
            <a:endParaRPr kumimoji="1" lang="ja-JP" altLang="en-US" sz="3200" dirty="0"/>
          </a:p>
        </p:txBody>
      </p:sp>
      <mc:AlternateContent xmlns:mc="http://schemas.openxmlformats.org/markup-compatibility/2006" xmlns:a14="http://schemas.microsoft.com/office/drawing/2010/main">
        <mc:Choice Requires="a14">
          <p:sp>
            <p:nvSpPr>
              <p:cNvPr id="37" name="テキスト ボックス 36"/>
              <p:cNvSpPr txBox="1"/>
              <p:nvPr/>
            </p:nvSpPr>
            <p:spPr>
              <a:xfrm>
                <a:off x="2047904" y="5525708"/>
                <a:ext cx="3426397" cy="78361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i="1" dirty="0" smtClean="0">
                              <a:latin typeface="Cambria Math"/>
                            </a:rPr>
                          </m:ctrlPr>
                        </m:fPr>
                        <m:num>
                          <m:r>
                            <a:rPr kumimoji="1" lang="en-US" altLang="ja-JP" b="0" i="1" dirty="0" smtClean="0">
                              <a:latin typeface="Cambria Math"/>
                            </a:rPr>
                            <m:t>1</m:t>
                          </m:r>
                        </m:num>
                        <m:den>
                          <m:r>
                            <a:rPr kumimoji="1" lang="en-US" altLang="ja-JP" b="0" i="1" dirty="0" smtClean="0">
                              <a:latin typeface="Cambria Math"/>
                            </a:rPr>
                            <m:t>𝑉</m:t>
                          </m:r>
                        </m:den>
                      </m:f>
                      <m:nary>
                        <m:naryPr>
                          <m:chr m:val="∑"/>
                          <m:subHide m:val="on"/>
                          <m:supHide m:val="on"/>
                          <m:ctrlPr>
                            <a:rPr kumimoji="1" lang="en-US" altLang="ja-JP" i="1" dirty="0" smtClean="0">
                              <a:latin typeface="Cambria Math"/>
                            </a:rPr>
                          </m:ctrlPr>
                        </m:naryPr>
                        <m:sub/>
                        <m:sup/>
                        <m:e>
                          <m:r>
                            <a:rPr lang="en-US" altLang="ja-JP">
                              <a:latin typeface="Cambria Math"/>
                            </a:rPr>
                            <m:t>(</m:t>
                          </m:r>
                          <m:f>
                            <m:fPr>
                              <m:ctrlPr>
                                <a:rPr lang="en-US" altLang="ja-JP" i="1">
                                  <a:latin typeface="Cambria Math"/>
                                </a:rPr>
                              </m:ctrlPr>
                            </m:fPr>
                            <m:num>
                              <m:r>
                                <a:rPr lang="ja-JP" altLang="en-US" b="0" i="1" smtClean="0">
                                  <a:latin typeface="Cambria Math"/>
                                </a:rPr>
                                <m:t>全</m:t>
                              </m:r>
                              <m:r>
                                <a:rPr lang="ja-JP" altLang="en-US" i="1">
                                  <a:latin typeface="Cambria Math"/>
                                </a:rPr>
                                <m:t>スライスに含まれる文の数</m:t>
                              </m:r>
                            </m:num>
                            <m:den>
                              <m:r>
                                <a:rPr lang="ja-JP" altLang="en-US" i="1">
                                  <a:latin typeface="Cambria Math"/>
                                </a:rPr>
                                <m:t>各スライスに含まれる文の数</m:t>
                              </m:r>
                            </m:den>
                          </m:f>
                          <m:r>
                            <a:rPr lang="en-US" altLang="ja-JP" i="1">
                              <a:latin typeface="Cambria Math"/>
                            </a:rPr>
                            <m:t>)</m:t>
                          </m:r>
                        </m:e>
                      </m:nary>
                    </m:oMath>
                  </m:oMathPara>
                </a14:m>
                <a:endParaRPr kumimoji="1" lang="ja-JP" altLang="en-US" dirty="0"/>
              </a:p>
            </p:txBody>
          </p:sp>
        </mc:Choice>
        <mc:Fallback xmlns="">
          <p:sp>
            <p:nvSpPr>
              <p:cNvPr id="37" name="テキスト ボックス 36"/>
              <p:cNvSpPr txBox="1">
                <a:spLocks noRot="1" noChangeAspect="1" noMove="1" noResize="1" noEditPoints="1" noAdjustHandles="1" noChangeArrowheads="1" noChangeShapeType="1" noTextEdit="1"/>
              </p:cNvSpPr>
              <p:nvPr/>
            </p:nvSpPr>
            <p:spPr>
              <a:xfrm>
                <a:off x="2047904" y="5525708"/>
                <a:ext cx="3426397" cy="783612"/>
              </a:xfrm>
              <a:prstGeom prst="rect">
                <a:avLst/>
              </a:prstGeom>
              <a:blipFill rotWithShape="1">
                <a:blip r:embed="rId9" cstate="print"/>
                <a:stretch>
                  <a:fillRect/>
                </a:stretch>
              </a:blipFill>
            </p:spPr>
            <p:txBody>
              <a:bodyPr/>
              <a:lstStyle/>
              <a:p>
                <a:r>
                  <a:rPr lang="ja-JP" altLang="en-US">
                    <a:noFill/>
                  </a:rPr>
                  <a:t> </a:t>
                </a:r>
              </a:p>
            </p:txBody>
          </p:sp>
        </mc:Fallback>
      </mc:AlternateContent>
      <p:sp>
        <p:nvSpPr>
          <p:cNvPr id="38" name="テキスト ボックス 37"/>
          <p:cNvSpPr txBox="1"/>
          <p:nvPr/>
        </p:nvSpPr>
        <p:spPr>
          <a:xfrm>
            <a:off x="5985869" y="4957717"/>
            <a:ext cx="3075763" cy="830997"/>
          </a:xfrm>
          <a:prstGeom prst="rect">
            <a:avLst/>
          </a:prstGeom>
          <a:noFill/>
        </p:spPr>
        <p:txBody>
          <a:bodyPr wrap="square" rtlCol="0">
            <a:spAutoFit/>
          </a:bodyPr>
          <a:lstStyle/>
          <a:p>
            <a:r>
              <a:rPr lang="ja-JP" altLang="en-US" sz="2400" dirty="0" smtClean="0"/>
              <a:t>スライス同士の重なり具合を表す</a:t>
            </a:r>
            <a:endParaRPr kumimoji="1" lang="ja-JP" altLang="en-US" sz="2400" dirty="0"/>
          </a:p>
        </p:txBody>
      </p:sp>
    </p:spTree>
    <p:extLst>
      <p:ext uri="{BB962C8B-B14F-4D97-AF65-F5344CB8AC3E}">
        <p14:creationId xmlns:p14="http://schemas.microsoft.com/office/powerpoint/2010/main" val="1744623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hidden"/>
                                      </p:to>
                                    </p:set>
                                  </p:childTnLst>
                                </p:cTn>
                              </p:par>
                              <p:par>
                                <p:cTn id="19" presetID="1" presetClass="entr" presetSubtype="0" fill="hold" grpId="1"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0" nodeType="clickEffect">
                                  <p:stCondLst>
                                    <p:cond delay="0"/>
                                  </p:stCondLst>
                                  <p:childTnLst>
                                    <p:set>
                                      <p:cBhvr>
                                        <p:cTn id="28" dur="1" fill="hold">
                                          <p:stCondLst>
                                            <p:cond delay="0"/>
                                          </p:stCondLst>
                                        </p:cTn>
                                        <p:tgtEl>
                                          <p:spTgt spid="23"/>
                                        </p:tgtEl>
                                        <p:attrNameLst>
                                          <p:attrName>style.visibility</p:attrName>
                                        </p:attrNameLst>
                                      </p:cBhvr>
                                      <p:to>
                                        <p:strVal val="hidden"/>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24"/>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1" nodeType="clickEffect">
                                  <p:stCondLst>
                                    <p:cond delay="0"/>
                                  </p:stCondLst>
                                  <p:childTnLst>
                                    <p:set>
                                      <p:cBhvr>
                                        <p:cTn id="50" dur="1" fill="hold">
                                          <p:stCondLst>
                                            <p:cond delay="0"/>
                                          </p:stCondLst>
                                        </p:cTn>
                                        <p:tgtEl>
                                          <p:spTgt spid="17"/>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16"/>
                                        </p:tgtEl>
                                        <p:attrNameLst>
                                          <p:attrName>style.visibility</p:attrName>
                                        </p:attrNameLst>
                                      </p:cBhvr>
                                      <p:to>
                                        <p:strVal val="hidden"/>
                                      </p:to>
                                    </p:set>
                                  </p:childTnLst>
                                </p:cTn>
                              </p:par>
                              <p:par>
                                <p:cTn id="53" presetID="1" presetClass="exit" presetSubtype="0" fill="hold" grpId="1" nodeType="withEffect">
                                  <p:stCondLst>
                                    <p:cond delay="0"/>
                                  </p:stCondLst>
                                  <p:childTnLst>
                                    <p:set>
                                      <p:cBhvr>
                                        <p:cTn id="54" dur="1" fill="hold">
                                          <p:stCondLst>
                                            <p:cond delay="0"/>
                                          </p:stCondLst>
                                        </p:cTn>
                                        <p:tgtEl>
                                          <p:spTgt spid="19"/>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29"/>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0"/>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2"/>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xit" presetSubtype="0" fill="hold" grpId="1" nodeType="clickEffect">
                                  <p:stCondLst>
                                    <p:cond delay="0"/>
                                  </p:stCondLst>
                                  <p:childTnLst>
                                    <p:set>
                                      <p:cBhvr>
                                        <p:cTn id="66" dur="1" fill="hold">
                                          <p:stCondLst>
                                            <p:cond delay="0"/>
                                          </p:stCondLst>
                                        </p:cTn>
                                        <p:tgtEl>
                                          <p:spTgt spid="29"/>
                                        </p:tgtEl>
                                        <p:attrNameLst>
                                          <p:attrName>style.visibility</p:attrName>
                                        </p:attrNameLst>
                                      </p:cBhvr>
                                      <p:to>
                                        <p:strVal val="hidden"/>
                                      </p:to>
                                    </p:set>
                                  </p:childTnLst>
                                </p:cTn>
                              </p:par>
                              <p:par>
                                <p:cTn id="67" presetID="1" presetClass="exit" presetSubtype="0" fill="hold" grpId="1" nodeType="withEffect">
                                  <p:stCondLst>
                                    <p:cond delay="0"/>
                                  </p:stCondLst>
                                  <p:childTnLst>
                                    <p:set>
                                      <p:cBhvr>
                                        <p:cTn id="68" dur="1" fill="hold">
                                          <p:stCondLst>
                                            <p:cond delay="0"/>
                                          </p:stCondLst>
                                        </p:cTn>
                                        <p:tgtEl>
                                          <p:spTgt spid="30"/>
                                        </p:tgtEl>
                                        <p:attrNameLst>
                                          <p:attrName>style.visibility</p:attrName>
                                        </p:attrNameLst>
                                      </p:cBhvr>
                                      <p:to>
                                        <p:strVal val="hidden"/>
                                      </p:to>
                                    </p:set>
                                  </p:childTnLst>
                                </p:cTn>
                              </p:par>
                              <p:par>
                                <p:cTn id="69" presetID="1" presetClass="exit" presetSubtype="0" fill="hold" grpId="1" nodeType="withEffect">
                                  <p:stCondLst>
                                    <p:cond delay="0"/>
                                  </p:stCondLst>
                                  <p:childTnLst>
                                    <p:set>
                                      <p:cBhvr>
                                        <p:cTn id="70" dur="1" fill="hold">
                                          <p:stCondLst>
                                            <p:cond delay="0"/>
                                          </p:stCondLst>
                                        </p:cTn>
                                        <p:tgtEl>
                                          <p:spTgt spid="31"/>
                                        </p:tgtEl>
                                        <p:attrNameLst>
                                          <p:attrName>style.visibility</p:attrName>
                                        </p:attrNameLst>
                                      </p:cBhvr>
                                      <p:to>
                                        <p:strVal val="hidden"/>
                                      </p:to>
                                    </p:set>
                                  </p:childTnLst>
                                </p:cTn>
                              </p:par>
                              <p:par>
                                <p:cTn id="71" presetID="1" presetClass="entr" presetSubtype="0" fill="hold" grpId="0" nodeType="withEffect">
                                  <p:stCondLst>
                                    <p:cond delay="0"/>
                                  </p:stCondLst>
                                  <p:childTnLst>
                                    <p:set>
                                      <p:cBhvr>
                                        <p:cTn id="72" dur="1" fill="hold">
                                          <p:stCondLst>
                                            <p:cond delay="0"/>
                                          </p:stCondLst>
                                        </p:cTn>
                                        <p:tgtEl>
                                          <p:spTgt spid="36"/>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8" grpId="0" animBg="1"/>
      <p:bldP spid="9" grpId="0" animBg="1"/>
      <p:bldP spid="10" grpId="0" animBg="1"/>
      <p:bldP spid="11" grpId="0" animBg="1"/>
      <p:bldP spid="12" grpId="0" animBg="1"/>
      <p:bldP spid="13" grpId="0" animBg="1"/>
      <p:bldP spid="15" grpId="0" animBg="1"/>
      <p:bldP spid="16" grpId="0"/>
      <p:bldP spid="16" grpId="1"/>
      <p:bldP spid="17" grpId="0" animBg="1"/>
      <p:bldP spid="17" grpId="1" animBg="1"/>
      <p:bldP spid="18" grpId="0" animBg="1"/>
      <p:bldP spid="19" grpId="0"/>
      <p:bldP spid="19" grpId="1"/>
      <p:bldP spid="20" grpId="0" animBg="1"/>
      <p:bldP spid="20" grpId="1" animBg="1"/>
      <p:bldP spid="23" grpId="0" animBg="1"/>
      <p:bldP spid="23" grpId="1" animBg="1"/>
      <p:bldP spid="24" grpId="0" animBg="1"/>
      <p:bldP spid="24" grpId="1" animBg="1"/>
      <p:bldP spid="29" grpId="0"/>
      <p:bldP spid="29" grpId="1"/>
      <p:bldP spid="30" grpId="0" animBg="1"/>
      <p:bldP spid="30" grpId="1" animBg="1"/>
      <p:bldP spid="31" grpId="0"/>
      <p:bldP spid="31" grpId="1"/>
      <p:bldP spid="32" grpId="0" animBg="1"/>
      <p:bldP spid="36" grpId="0"/>
      <p:bldP spid="37" grpId="0" animBg="1"/>
      <p:bldP spid="38" grpId="0"/>
    </p:bld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FCoverage</a:t>
            </a:r>
            <a:r>
              <a:rPr lang="ja-JP" altLang="en-US" dirty="0" smtClean="0"/>
              <a:t>の適合率・再現率</a:t>
            </a:r>
            <a:endParaRPr kumimoji="1" lang="ja-JP" altLang="en-US" dirty="0"/>
          </a:p>
        </p:txBody>
      </p:sp>
      <p:sp>
        <p:nvSpPr>
          <p:cNvPr id="8" name="テキスト ボックス 7"/>
          <p:cNvSpPr txBox="1"/>
          <p:nvPr/>
        </p:nvSpPr>
        <p:spPr>
          <a:xfrm>
            <a:off x="0" y="5642084"/>
            <a:ext cx="8505855" cy="523220"/>
          </a:xfrm>
          <a:prstGeom prst="rect">
            <a:avLst/>
          </a:prstGeom>
          <a:noFill/>
        </p:spPr>
        <p:txBody>
          <a:bodyPr wrap="none" rtlCol="0">
            <a:spAutoFit/>
          </a:bodyPr>
          <a:lstStyle/>
          <a:p>
            <a:r>
              <a:rPr lang="en-US" altLang="ja-JP" sz="2800" dirty="0" err="1" smtClean="0"/>
              <a:t>FCoverage</a:t>
            </a:r>
            <a:r>
              <a:rPr lang="ja-JP" altLang="en-US" sz="2800" dirty="0" smtClean="0"/>
              <a:t>メトリクスによるフィルタリングは有効ではなかった</a:t>
            </a:r>
            <a:endParaRPr kumimoji="1" lang="ja-JP" altLang="en-US" sz="2800" dirty="0"/>
          </a:p>
        </p:txBody>
      </p:sp>
      <p:graphicFrame>
        <p:nvGraphicFramePr>
          <p:cNvPr id="6" name="グラフ 5"/>
          <p:cNvGraphicFramePr>
            <a:graphicFrameLocks/>
          </p:cNvGraphicFramePr>
          <p:nvPr>
            <p:extLst>
              <p:ext uri="{D42A27DB-BD31-4B8C-83A1-F6EECF244321}">
                <p14:modId xmlns:p14="http://schemas.microsoft.com/office/powerpoint/2010/main" val="538831394"/>
              </p:ext>
            </p:extLst>
          </p:nvPr>
        </p:nvGraphicFramePr>
        <p:xfrm>
          <a:off x="2123728" y="1556792"/>
          <a:ext cx="4536504" cy="36724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008771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611560" y="2060848"/>
            <a:ext cx="4176464" cy="42484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public String </a:t>
            </a:r>
            <a:r>
              <a:rPr lang="en-US" altLang="ja-JP" sz="1100" dirty="0" smtClean="0">
                <a:solidFill>
                  <a:schemeClr val="tx1"/>
                </a:solidFill>
              </a:rPr>
              <a:t>statement</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Enumeration </a:t>
            </a:r>
            <a:r>
              <a:rPr lang="en-US" altLang="ja-JP" sz="1100" dirty="0" smtClean="0">
                <a:solidFill>
                  <a:schemeClr val="tx1"/>
                </a:solidFill>
              </a:rPr>
              <a:t>rentals = </a:t>
            </a:r>
            <a:r>
              <a:rPr lang="en-US" altLang="ja-JP" sz="1100" dirty="0">
                <a:solidFill>
                  <a:schemeClr val="tx1"/>
                </a:solidFill>
              </a:rPr>
              <a:t>_</a:t>
            </a:r>
            <a:r>
              <a:rPr lang="en-US" altLang="ja-JP" sz="1100" dirty="0" err="1">
                <a:solidFill>
                  <a:schemeClr val="tx1"/>
                </a:solidFill>
              </a:rPr>
              <a:t>rentals.elements</a:t>
            </a:r>
            <a:r>
              <a:rPr lang="en-US" altLang="ja-JP" sz="1100" dirty="0" smtClean="0">
                <a:solidFill>
                  <a:schemeClr val="tx1"/>
                </a:solidFill>
              </a:rPr>
              <a:t>();</a:t>
            </a:r>
            <a:endParaRPr lang="en-US" altLang="ja-JP" sz="1100" dirty="0">
              <a:solidFill>
                <a:schemeClr val="tx1"/>
              </a:solidFill>
            </a:endParaRPr>
          </a:p>
          <a:p>
            <a:pPr>
              <a:lnSpc>
                <a:spcPts val="1700"/>
              </a:lnSpc>
            </a:pPr>
            <a:r>
              <a:rPr lang="en-US" altLang="ja-JP" sz="1100" dirty="0">
                <a:solidFill>
                  <a:schemeClr val="tx1"/>
                </a:solidFill>
              </a:rPr>
              <a:t> </a:t>
            </a: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int</a:t>
            </a:r>
            <a:r>
              <a:rPr lang="en-US" altLang="ja-JP" sz="1100" dirty="0">
                <a:solidFill>
                  <a:schemeClr val="tx1"/>
                </a:solidFill>
              </a:rPr>
              <a:t> </a:t>
            </a:r>
            <a:r>
              <a:rPr lang="en-US" altLang="ja-JP" sz="1100" dirty="0" err="1">
                <a:solidFill>
                  <a:schemeClr val="tx1"/>
                </a:solidFill>
              </a:rPr>
              <a:t>renterPoints</a:t>
            </a:r>
            <a:r>
              <a:rPr lang="en-US" altLang="ja-JP" sz="1100" dirty="0">
                <a:solidFill>
                  <a:schemeClr val="tx1"/>
                </a:solidFill>
              </a:rPr>
              <a:t> = 0; </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While (</a:t>
            </a:r>
            <a:r>
              <a:rPr lang="en-US" altLang="ja-JP" sz="1100" dirty="0" err="1">
                <a:solidFill>
                  <a:schemeClr val="tx1"/>
                </a:solidFill>
              </a:rPr>
              <a:t>rentals.hasMoreElements</a:t>
            </a:r>
            <a:r>
              <a:rPr lang="en-US" altLang="ja-JP" sz="1100" dirty="0">
                <a:solidFill>
                  <a:schemeClr val="tx1"/>
                </a:solidFill>
              </a:rPr>
              <a:t>()) {</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Rental each = (Rental)</a:t>
            </a:r>
            <a:r>
              <a:rPr lang="en-US" altLang="ja-JP" sz="1100" dirty="0" err="1">
                <a:solidFill>
                  <a:schemeClr val="tx1"/>
                </a:solidFill>
              </a:rPr>
              <a:t>rentals.nextElement</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if (</a:t>
            </a:r>
            <a:r>
              <a:rPr lang="en-US" altLang="ja-JP" sz="1100" dirty="0" err="1">
                <a:solidFill>
                  <a:schemeClr val="tx1"/>
                </a:solidFill>
              </a:rPr>
              <a:t>each.getMovie</a:t>
            </a:r>
            <a:r>
              <a:rPr lang="en-US" altLang="ja-JP" sz="1100" dirty="0">
                <a:solidFill>
                  <a:schemeClr val="tx1"/>
                </a:solidFill>
              </a:rPr>
              <a:t>().</a:t>
            </a:r>
            <a:r>
              <a:rPr lang="en-US" altLang="ja-JP" sz="1100" dirty="0" err="1">
                <a:solidFill>
                  <a:schemeClr val="tx1"/>
                </a:solidFill>
              </a:rPr>
              <a:t>getPriceCode</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 </a:t>
            </a:r>
            <a:r>
              <a:rPr lang="en-US" altLang="ja-JP" sz="1100" dirty="0" err="1">
                <a:solidFill>
                  <a:schemeClr val="tx1"/>
                </a:solidFill>
              </a:rPr>
              <a:t>Movie.NEW_RELEASE</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err="1">
                <a:solidFill>
                  <a:schemeClr val="tx1"/>
                </a:solidFill>
              </a:rPr>
              <a:t>rentalPoints</a:t>
            </a:r>
            <a:r>
              <a:rPr lang="en-US" altLang="ja-JP" sz="1100" dirty="0">
                <a:solidFill>
                  <a:schemeClr val="tx1"/>
                </a:solidFill>
              </a:rPr>
              <a:t> = </a:t>
            </a:r>
            <a:r>
              <a:rPr lang="en-US" altLang="ja-JP" sz="1100" dirty="0" err="1">
                <a:solidFill>
                  <a:schemeClr val="tx1"/>
                </a:solidFill>
              </a:rPr>
              <a:t>renterPoints</a:t>
            </a:r>
            <a:r>
              <a:rPr lang="en-US" altLang="ja-JP" sz="1100" dirty="0">
                <a:solidFill>
                  <a:schemeClr val="tx1"/>
                </a:solidFill>
              </a:rPr>
              <a:t> + 2;</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else</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rentalPoints</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double </a:t>
            </a:r>
            <a:r>
              <a:rPr lang="en-US" altLang="ja-JP" sz="1100" dirty="0" err="1">
                <a:solidFill>
                  <a:schemeClr val="tx1"/>
                </a:solidFill>
              </a:rPr>
              <a:t>totalAmount</a:t>
            </a:r>
            <a:r>
              <a:rPr lang="en-US" altLang="ja-JP" sz="1100" dirty="0">
                <a:solidFill>
                  <a:schemeClr val="tx1"/>
                </a:solidFill>
              </a:rPr>
              <a:t> = 0;</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String result = "Rental Record\n";</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While (</a:t>
            </a:r>
            <a:r>
              <a:rPr lang="en-US" altLang="ja-JP" sz="1100" dirty="0" err="1">
                <a:solidFill>
                  <a:schemeClr val="tx1"/>
                </a:solidFill>
              </a:rPr>
              <a:t>rentals.hasMoreElements</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Rental each = (Rental)</a:t>
            </a:r>
            <a:r>
              <a:rPr lang="en-US" altLang="ja-JP" sz="1100" dirty="0" err="1">
                <a:solidFill>
                  <a:schemeClr val="tx1"/>
                </a:solidFill>
              </a:rPr>
              <a:t>rentals.nextElement</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double </a:t>
            </a:r>
            <a:r>
              <a:rPr lang="en-US" altLang="ja-JP" sz="1100" dirty="0" err="1">
                <a:solidFill>
                  <a:schemeClr val="tx1"/>
                </a:solidFill>
              </a:rPr>
              <a:t>thisAmount</a:t>
            </a:r>
            <a:r>
              <a:rPr lang="en-US" altLang="ja-JP" sz="1100" dirty="0">
                <a:solidFill>
                  <a:schemeClr val="tx1"/>
                </a:solidFill>
              </a:rPr>
              <a:t> = </a:t>
            </a:r>
            <a:r>
              <a:rPr lang="en-US" altLang="ja-JP" sz="1100" dirty="0" err="1">
                <a:solidFill>
                  <a:schemeClr val="tx1"/>
                </a:solidFill>
              </a:rPr>
              <a:t>each.getCharge</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result = result + </a:t>
            </a:r>
            <a:r>
              <a:rPr lang="en-US" altLang="ja-JP" sz="1100" dirty="0" err="1">
                <a:solidFill>
                  <a:schemeClr val="tx1"/>
                </a:solidFill>
              </a:rPr>
              <a:t>each.getMovie</a:t>
            </a:r>
            <a:r>
              <a:rPr lang="en-US" altLang="ja-JP" sz="1100" dirty="0">
                <a:solidFill>
                  <a:schemeClr val="tx1"/>
                </a:solidFill>
              </a:rPr>
              <a:t>().</a:t>
            </a:r>
            <a:r>
              <a:rPr lang="en-US" altLang="ja-JP" sz="1100" dirty="0" err="1">
                <a:solidFill>
                  <a:schemeClr val="tx1"/>
                </a:solidFill>
              </a:rPr>
              <a:t>getTitle</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 "\t" + </a:t>
            </a:r>
            <a:r>
              <a:rPr lang="en-US" altLang="ja-JP" sz="1100" dirty="0" err="1">
                <a:solidFill>
                  <a:schemeClr val="tx1"/>
                </a:solidFill>
              </a:rPr>
              <a:t>String.valueOf</a:t>
            </a:r>
            <a:r>
              <a:rPr lang="en-US" altLang="ja-JP" sz="1100" dirty="0">
                <a:solidFill>
                  <a:schemeClr val="tx1"/>
                </a:solidFill>
              </a:rPr>
              <a:t>(this) + "\n";</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totalAmount</a:t>
            </a:r>
            <a:r>
              <a:rPr lang="en-US" altLang="ja-JP" sz="1100" dirty="0">
                <a:solidFill>
                  <a:schemeClr val="tx1"/>
                </a:solidFill>
              </a:rPr>
              <a:t> = </a:t>
            </a:r>
            <a:r>
              <a:rPr lang="en-US" altLang="ja-JP" sz="1100" dirty="0" err="1">
                <a:solidFill>
                  <a:schemeClr val="tx1"/>
                </a:solidFill>
              </a:rPr>
              <a:t>totalAmount</a:t>
            </a:r>
            <a:r>
              <a:rPr lang="en-US" altLang="ja-JP" sz="1100" dirty="0">
                <a:solidFill>
                  <a:schemeClr val="tx1"/>
                </a:solidFill>
              </a:rPr>
              <a:t> + </a:t>
            </a:r>
            <a:r>
              <a:rPr lang="en-US" altLang="ja-JP" sz="1100" dirty="0" err="1">
                <a:solidFill>
                  <a:schemeClr val="tx1"/>
                </a:solidFill>
              </a:rPr>
              <a:t>thisAmount</a:t>
            </a:r>
            <a:r>
              <a:rPr lang="en-US" altLang="ja-JP" sz="1100" dirty="0">
                <a:solidFill>
                  <a:schemeClr val="tx1"/>
                </a:solidFill>
              </a:rPr>
              <a:t>;</a:t>
            </a:r>
            <a:r>
              <a:rPr lang="ja-JP" altLang="en-US" sz="1100" dirty="0">
                <a:solidFill>
                  <a:schemeClr val="tx1"/>
                </a:solidFill>
              </a:rPr>
              <a:t>　・・</a:t>
            </a:r>
            <a:r>
              <a:rPr lang="ja-JP" altLang="en-US" sz="1100" dirty="0" smtClean="0">
                <a:solidFill>
                  <a:schemeClr val="tx1"/>
                </a:solidFill>
              </a:rPr>
              <a:t>・</a:t>
            </a:r>
            <a:endParaRPr lang="ja-JP" altLang="en-US" sz="1100" dirty="0">
              <a:solidFill>
                <a:schemeClr val="tx1"/>
              </a:solidFill>
            </a:endParaRPr>
          </a:p>
        </p:txBody>
      </p:sp>
      <p:sp>
        <p:nvSpPr>
          <p:cNvPr id="2" name="タイトル 1"/>
          <p:cNvSpPr>
            <a:spLocks noGrp="1"/>
          </p:cNvSpPr>
          <p:nvPr>
            <p:ph type="title"/>
          </p:nvPr>
        </p:nvSpPr>
        <p:spPr/>
        <p:txBody>
          <a:bodyPr>
            <a:normAutofit/>
          </a:bodyPr>
          <a:lstStyle/>
          <a:p>
            <a:r>
              <a:rPr kumimoji="1" lang="ja-JP" altLang="en-US" dirty="0" smtClean="0"/>
              <a:t>メソッド抽出リファクタリングの</a:t>
            </a:r>
            <a:r>
              <a:rPr lang="ja-JP" altLang="en-US" dirty="0"/>
              <a:t>難しさ</a:t>
            </a:r>
            <a:endParaRPr kumimoji="1" lang="ja-JP" altLang="en-US" dirty="0"/>
          </a:p>
        </p:txBody>
      </p:sp>
      <p:sp>
        <p:nvSpPr>
          <p:cNvPr id="3" name="コンテンツ プレースホルダー 2"/>
          <p:cNvSpPr>
            <a:spLocks noGrp="1"/>
          </p:cNvSpPr>
          <p:nvPr>
            <p:ph idx="1"/>
          </p:nvPr>
        </p:nvSpPr>
        <p:spPr>
          <a:xfrm>
            <a:off x="457200" y="1340768"/>
            <a:ext cx="8229600" cy="4525963"/>
          </a:xfrm>
        </p:spPr>
        <p:txBody>
          <a:bodyPr/>
          <a:lstStyle/>
          <a:p>
            <a:r>
              <a:rPr lang="ja-JP" altLang="en-US" dirty="0" smtClean="0"/>
              <a:t>メソッド抽出する範囲をどのように定めるか？</a:t>
            </a:r>
            <a:endParaRPr lang="en-US" altLang="ja-JP" dirty="0" smtClean="0"/>
          </a:p>
        </p:txBody>
      </p:sp>
      <p:sp>
        <p:nvSpPr>
          <p:cNvPr id="15" name="テキスト ボックス 14"/>
          <p:cNvSpPr txBox="1"/>
          <p:nvPr/>
        </p:nvSpPr>
        <p:spPr>
          <a:xfrm>
            <a:off x="5541780" y="2411596"/>
            <a:ext cx="2746265" cy="369332"/>
          </a:xfrm>
          <a:prstGeom prst="rect">
            <a:avLst/>
          </a:prstGeom>
          <a:solidFill>
            <a:srgbClr val="B5FC04"/>
          </a:solidFill>
          <a:ln>
            <a:solidFill>
              <a:schemeClr val="tx1"/>
            </a:solidFill>
          </a:ln>
        </p:spPr>
        <p:txBody>
          <a:bodyPr wrap="none" rtlCol="0">
            <a:spAutoFit/>
          </a:bodyPr>
          <a:lstStyle/>
          <a:p>
            <a:r>
              <a:rPr lang="ja-JP" altLang="en-US" dirty="0"/>
              <a:t>メソッド</a:t>
            </a:r>
            <a:r>
              <a:rPr lang="ja-JP" altLang="en-US" dirty="0" smtClean="0"/>
              <a:t>抽出候補１</a:t>
            </a:r>
            <a:r>
              <a:rPr lang="en-US" altLang="ja-JP" dirty="0" smtClean="0"/>
              <a:t>(</a:t>
            </a:r>
            <a:r>
              <a:rPr lang="ja-JP" altLang="en-US" dirty="0" smtClean="0"/>
              <a:t>初期化</a:t>
            </a:r>
            <a:r>
              <a:rPr lang="en-US" altLang="ja-JP" dirty="0" smtClean="0"/>
              <a:t>)</a:t>
            </a:r>
          </a:p>
        </p:txBody>
      </p:sp>
      <p:sp>
        <p:nvSpPr>
          <p:cNvPr id="9" name="正方形/長方形 8"/>
          <p:cNvSpPr/>
          <p:nvPr/>
        </p:nvSpPr>
        <p:spPr>
          <a:xfrm>
            <a:off x="899592" y="2996951"/>
            <a:ext cx="3600400" cy="1314049"/>
          </a:xfrm>
          <a:prstGeom prst="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4948517" y="3491716"/>
            <a:ext cx="4087979" cy="369332"/>
          </a:xfrm>
          <a:prstGeom prst="rect">
            <a:avLst/>
          </a:prstGeom>
          <a:solidFill>
            <a:srgbClr val="FCB7B2"/>
          </a:solidFill>
          <a:ln>
            <a:solidFill>
              <a:schemeClr val="tx1"/>
            </a:solidFill>
          </a:ln>
        </p:spPr>
        <p:txBody>
          <a:bodyPr wrap="none" rtlCol="0">
            <a:spAutoFit/>
          </a:bodyPr>
          <a:lstStyle/>
          <a:p>
            <a:r>
              <a:rPr lang="ja-JP" altLang="en-US" dirty="0"/>
              <a:t>メソッド</a:t>
            </a:r>
            <a:r>
              <a:rPr lang="ja-JP" altLang="en-US" dirty="0" smtClean="0"/>
              <a:t>抽出候補</a:t>
            </a:r>
            <a:r>
              <a:rPr lang="en-US" altLang="ja-JP" dirty="0" smtClean="0"/>
              <a:t>3(</a:t>
            </a:r>
            <a:r>
              <a:rPr lang="ja-JP" altLang="en-US" dirty="0" smtClean="0"/>
              <a:t>初期化</a:t>
            </a:r>
            <a:r>
              <a:rPr lang="en-US" altLang="ja-JP" dirty="0" smtClean="0"/>
              <a:t>+</a:t>
            </a:r>
            <a:r>
              <a:rPr lang="ja-JP" altLang="en-US" dirty="0" smtClean="0"/>
              <a:t>繰り返し処理</a:t>
            </a:r>
            <a:r>
              <a:rPr lang="en-US" altLang="ja-JP" dirty="0" smtClean="0"/>
              <a:t>)</a:t>
            </a:r>
            <a:endParaRPr kumimoji="1" lang="ja-JP" altLang="en-US" dirty="0"/>
          </a:p>
        </p:txBody>
      </p:sp>
      <p:sp>
        <p:nvSpPr>
          <p:cNvPr id="21" name="テキスト ボックス 20"/>
          <p:cNvSpPr txBox="1"/>
          <p:nvPr/>
        </p:nvSpPr>
        <p:spPr>
          <a:xfrm>
            <a:off x="5004048" y="4095558"/>
            <a:ext cx="3926475" cy="430887"/>
          </a:xfrm>
          <a:prstGeom prst="rect">
            <a:avLst/>
          </a:prstGeom>
          <a:solidFill>
            <a:srgbClr val="FFEEB7"/>
          </a:solidFill>
          <a:ln>
            <a:solidFill>
              <a:schemeClr val="tx1"/>
            </a:solidFill>
          </a:ln>
        </p:spPr>
        <p:txBody>
          <a:bodyPr wrap="square" rtlCol="0">
            <a:spAutoFit/>
          </a:bodyPr>
          <a:lstStyle/>
          <a:p>
            <a:r>
              <a:rPr lang="ja-JP" altLang="en-US" sz="2200" dirty="0"/>
              <a:t>どこ</a:t>
            </a:r>
            <a:r>
              <a:rPr lang="ja-JP" altLang="en-US" sz="2200" dirty="0" smtClean="0"/>
              <a:t>を</a:t>
            </a:r>
            <a:r>
              <a:rPr lang="en-US" altLang="ja-JP" sz="2200" dirty="0" smtClean="0"/>
              <a:t>1</a:t>
            </a:r>
            <a:r>
              <a:rPr lang="ja-JP" altLang="en-US" sz="2200" dirty="0" err="1" smtClean="0"/>
              <a:t>つの</a:t>
            </a:r>
            <a:r>
              <a:rPr lang="ja-JP" altLang="en-US" sz="2200" dirty="0" smtClean="0"/>
              <a:t>処理として捉えるか</a:t>
            </a:r>
            <a:r>
              <a:rPr lang="en-US" altLang="ja-JP" sz="2200" dirty="0" smtClean="0"/>
              <a:t>??</a:t>
            </a:r>
            <a:endParaRPr kumimoji="1" lang="ja-JP" altLang="en-US" sz="2200" dirty="0"/>
          </a:p>
        </p:txBody>
      </p:sp>
      <p:sp>
        <p:nvSpPr>
          <p:cNvPr id="22" name="下矢印 21"/>
          <p:cNvSpPr/>
          <p:nvPr/>
        </p:nvSpPr>
        <p:spPr>
          <a:xfrm>
            <a:off x="6660232" y="4509120"/>
            <a:ext cx="504056"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899592" y="2411595"/>
            <a:ext cx="3600400" cy="369333"/>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5541780" y="2924944"/>
            <a:ext cx="3260829" cy="369332"/>
          </a:xfrm>
          <a:prstGeom prst="rect">
            <a:avLst/>
          </a:prstGeom>
          <a:solidFill>
            <a:schemeClr val="accent6">
              <a:lumMod val="20000"/>
              <a:lumOff val="80000"/>
            </a:schemeClr>
          </a:solidFill>
          <a:ln>
            <a:solidFill>
              <a:schemeClr val="tx1"/>
            </a:solidFill>
          </a:ln>
        </p:spPr>
        <p:txBody>
          <a:bodyPr wrap="none" rtlCol="0">
            <a:spAutoFit/>
          </a:bodyPr>
          <a:lstStyle/>
          <a:p>
            <a:r>
              <a:rPr lang="ja-JP" altLang="en-US" dirty="0"/>
              <a:t>メソッド</a:t>
            </a:r>
            <a:r>
              <a:rPr lang="ja-JP" altLang="en-US" dirty="0" smtClean="0"/>
              <a:t>抽出候補</a:t>
            </a:r>
            <a:r>
              <a:rPr lang="en-US" altLang="ja-JP" dirty="0" smtClean="0"/>
              <a:t>2(</a:t>
            </a:r>
            <a:r>
              <a:rPr lang="ja-JP" altLang="en-US" dirty="0" smtClean="0"/>
              <a:t>繰り返し処理</a:t>
            </a:r>
            <a:r>
              <a:rPr lang="en-US" altLang="ja-JP" dirty="0" smtClean="0"/>
              <a:t>)</a:t>
            </a:r>
            <a:endParaRPr kumimoji="1" lang="ja-JP" altLang="en-US" dirty="0"/>
          </a:p>
        </p:txBody>
      </p:sp>
      <p:sp>
        <p:nvSpPr>
          <p:cNvPr id="6" name="雲 5"/>
          <p:cNvSpPr/>
          <p:nvPr/>
        </p:nvSpPr>
        <p:spPr bwMode="auto">
          <a:xfrm>
            <a:off x="4825932" y="5013176"/>
            <a:ext cx="4426587" cy="1656184"/>
          </a:xfrm>
          <a:prstGeom prst="cloud">
            <a:avLst/>
          </a:prstGeom>
          <a:solidFill>
            <a:schemeClr val="bg1"/>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4" name="正方形/長方形 23"/>
          <p:cNvSpPr/>
          <p:nvPr/>
        </p:nvSpPr>
        <p:spPr>
          <a:xfrm>
            <a:off x="4979631" y="5301208"/>
            <a:ext cx="4128873" cy="9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dirty="0" smtClean="0">
                <a:solidFill>
                  <a:schemeClr val="tx1"/>
                </a:solidFill>
              </a:rPr>
              <a:t>非熟練者は判断することが困難</a:t>
            </a:r>
            <a:endParaRPr lang="en-US" altLang="ja-JP" sz="2400" dirty="0">
              <a:solidFill>
                <a:schemeClr val="tx1"/>
              </a:solidFill>
            </a:endParaRPr>
          </a:p>
        </p:txBody>
      </p:sp>
      <p:sp>
        <p:nvSpPr>
          <p:cNvPr id="5" name="正方形/長方形 4"/>
          <p:cNvSpPr/>
          <p:nvPr/>
        </p:nvSpPr>
        <p:spPr>
          <a:xfrm>
            <a:off x="683568" y="2276872"/>
            <a:ext cx="4032448" cy="223224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4" name="右矢印 13"/>
          <p:cNvSpPr/>
          <p:nvPr/>
        </p:nvSpPr>
        <p:spPr>
          <a:xfrm flipH="1">
            <a:off x="4499991" y="2488250"/>
            <a:ext cx="1040305" cy="216024"/>
          </a:xfrm>
          <a:prstGeom prst="rightArrow">
            <a:avLst/>
          </a:prstGeom>
          <a:solidFill>
            <a:srgbClr val="00B050"/>
          </a:solidFill>
          <a:ln>
            <a:solidFill>
              <a:schemeClr val="accent1">
                <a:lumMod val="25000"/>
              </a:schemeClr>
            </a:solidFill>
          </a:ln>
          <a:scene3d>
            <a:camera prst="orthographicFront">
              <a:rot lat="0" lon="2099999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右矢印 16"/>
          <p:cNvSpPr/>
          <p:nvPr/>
        </p:nvSpPr>
        <p:spPr>
          <a:xfrm flipH="1">
            <a:off x="4499992" y="2989038"/>
            <a:ext cx="1041788" cy="216024"/>
          </a:xfrm>
          <a:prstGeom prst="rightArrow">
            <a:avLst/>
          </a:prstGeom>
          <a:solidFill>
            <a:schemeClr val="accent2">
              <a:lumMod val="40000"/>
              <a:lumOff val="60000"/>
            </a:schemeClr>
          </a:solidFill>
          <a:ln>
            <a:solidFill>
              <a:schemeClr val="accent1">
                <a:lumMod val="25000"/>
              </a:schemeClr>
            </a:solidFill>
          </a:ln>
          <a:scene3d>
            <a:camera prst="orthographicFront">
              <a:rot lat="0" lon="2099999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右矢印 18"/>
          <p:cNvSpPr/>
          <p:nvPr/>
        </p:nvSpPr>
        <p:spPr>
          <a:xfrm flipH="1">
            <a:off x="4716012" y="3569902"/>
            <a:ext cx="224263" cy="231311"/>
          </a:xfrm>
          <a:prstGeom prst="rightArrow">
            <a:avLst/>
          </a:prstGeom>
          <a:solidFill>
            <a:srgbClr val="FF0000"/>
          </a:solidFill>
          <a:ln>
            <a:solidFill>
              <a:schemeClr val="accent1">
                <a:lumMod val="25000"/>
              </a:schemeClr>
            </a:solidFill>
          </a:ln>
          <a:scene3d>
            <a:camera prst="orthographicFront">
              <a:rot lat="0" lon="2099999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65724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1"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1"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1"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1"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1"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1" animBg="1"/>
      <p:bldP spid="9" grpId="1" animBg="1"/>
      <p:bldP spid="20" grpId="1" animBg="1"/>
      <p:bldP spid="21" grpId="1" animBg="1"/>
      <p:bldP spid="22" grpId="1" animBg="1"/>
      <p:bldP spid="7" grpId="1" animBg="1"/>
      <p:bldP spid="18" grpId="1" animBg="1"/>
      <p:bldP spid="6" grpId="1" animBg="1"/>
      <p:bldP spid="24" grpId="1"/>
      <p:bldP spid="5" grpId="1" animBg="1"/>
      <p:bldP spid="14" grpId="1" animBg="1"/>
      <p:bldP spid="17" grpId="1" animBg="1"/>
      <p:bldP spid="19"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lang="ja-JP" altLang="en-US" sz="4000" dirty="0" smtClean="0"/>
              <a:t>既存研究</a:t>
            </a:r>
            <a:r>
              <a:rPr lang="ja-JP" altLang="en-US" sz="4000" dirty="0"/>
              <a:t>における</a:t>
            </a:r>
            <a:r>
              <a:rPr lang="ja-JP" altLang="en-US" sz="4000" dirty="0" smtClean="0"/>
              <a:t>メソッド抽出の基準</a:t>
            </a:r>
            <a:endParaRPr lang="en-US" altLang="ja-JP" sz="4000" dirty="0"/>
          </a:p>
        </p:txBody>
      </p:sp>
      <p:sp>
        <p:nvSpPr>
          <p:cNvPr id="3" name="コンテンツ プレースホルダー 2"/>
          <p:cNvSpPr>
            <a:spLocks noGrp="1"/>
          </p:cNvSpPr>
          <p:nvPr>
            <p:ph idx="1"/>
          </p:nvPr>
        </p:nvSpPr>
        <p:spPr>
          <a:xfrm>
            <a:off x="0" y="1340768"/>
            <a:ext cx="9144000" cy="4824536"/>
          </a:xfrm>
        </p:spPr>
        <p:txBody>
          <a:bodyPr>
            <a:normAutofit/>
          </a:bodyPr>
          <a:lstStyle/>
          <a:p>
            <a:r>
              <a:rPr lang="ja-JP" altLang="en-US" dirty="0" smtClean="0"/>
              <a:t>メソッド抽出リファクタリングのための凝集度メトリクス</a:t>
            </a:r>
            <a:r>
              <a:rPr lang="en-US" altLang="ja-JP" dirty="0" smtClean="0"/>
              <a:t>[1]</a:t>
            </a:r>
          </a:p>
          <a:p>
            <a:pPr lvl="1"/>
            <a:r>
              <a:rPr lang="ja-JP" altLang="en-US" dirty="0" smtClean="0"/>
              <a:t>凝集度</a:t>
            </a:r>
            <a:endParaRPr lang="en-US" altLang="ja-JP" dirty="0" smtClean="0"/>
          </a:p>
          <a:p>
            <a:pPr lvl="2"/>
            <a:r>
              <a:rPr lang="ja-JP" altLang="en-US" dirty="0" smtClean="0"/>
              <a:t>コード片</a:t>
            </a:r>
            <a:r>
              <a:rPr lang="ja-JP" altLang="en-US" dirty="0"/>
              <a:t>に</a:t>
            </a:r>
            <a:r>
              <a:rPr lang="ja-JP" altLang="en-US" dirty="0" smtClean="0"/>
              <a:t>含まれる基準となる文と，その他の文間</a:t>
            </a:r>
            <a:r>
              <a:rPr lang="ja-JP" altLang="en-US" dirty="0"/>
              <a:t>の協調度合いを表す指標の総称</a:t>
            </a:r>
            <a:endParaRPr lang="en-US" altLang="ja-JP" dirty="0"/>
          </a:p>
          <a:p>
            <a:pPr lvl="1"/>
            <a:r>
              <a:rPr lang="en-US" altLang="ja-JP" dirty="0" smtClean="0"/>
              <a:t>3</a:t>
            </a:r>
            <a:r>
              <a:rPr lang="ja-JP" altLang="en-US" dirty="0" err="1" smtClean="0"/>
              <a:t>つの</a:t>
            </a:r>
            <a:r>
              <a:rPr lang="ja-JP" altLang="en-US" dirty="0" smtClean="0"/>
              <a:t>凝集度メトリクスが提案されている</a:t>
            </a:r>
            <a:endParaRPr lang="en-US" altLang="ja-JP" dirty="0" smtClean="0"/>
          </a:p>
          <a:p>
            <a:pPr lvl="2"/>
            <a:r>
              <a:rPr lang="en-US" altLang="ja-JP" dirty="0" err="1" smtClean="0">
                <a:latin typeface="+mn-ea"/>
              </a:rPr>
              <a:t>FTightness</a:t>
            </a:r>
            <a:endParaRPr lang="en-US" altLang="ja-JP" dirty="0" smtClean="0">
              <a:latin typeface="+mn-ea"/>
            </a:endParaRPr>
          </a:p>
          <a:p>
            <a:pPr lvl="2"/>
            <a:r>
              <a:rPr lang="en-US" altLang="ja-JP" dirty="0" err="1" smtClean="0">
                <a:latin typeface="+mn-ea"/>
              </a:rPr>
              <a:t>FCoverage</a:t>
            </a:r>
            <a:endParaRPr lang="en-US" altLang="ja-JP" dirty="0" smtClean="0">
              <a:latin typeface="+mn-ea"/>
            </a:endParaRPr>
          </a:p>
          <a:p>
            <a:pPr lvl="2"/>
            <a:r>
              <a:rPr lang="en-US" altLang="ja-JP" dirty="0" err="1" smtClean="0">
                <a:latin typeface="+mn-ea"/>
              </a:rPr>
              <a:t>FOverlap</a:t>
            </a:r>
            <a:endParaRPr lang="en-US" altLang="ja-JP" dirty="0">
              <a:latin typeface="+mn-ea"/>
            </a:endParaRPr>
          </a:p>
        </p:txBody>
      </p:sp>
      <p:sp>
        <p:nvSpPr>
          <p:cNvPr id="5" name="テキスト ボックス 4"/>
          <p:cNvSpPr txBox="1"/>
          <p:nvPr/>
        </p:nvSpPr>
        <p:spPr>
          <a:xfrm>
            <a:off x="1475656" y="6433591"/>
            <a:ext cx="7308411" cy="307777"/>
          </a:xfrm>
          <a:prstGeom prst="rect">
            <a:avLst/>
          </a:prstGeom>
          <a:noFill/>
        </p:spPr>
        <p:txBody>
          <a:bodyPr wrap="none" rtlCol="0">
            <a:spAutoFit/>
          </a:bodyPr>
          <a:lstStyle/>
          <a:p>
            <a:r>
              <a:rPr lang="en-US" altLang="ja-JP" sz="1400" dirty="0">
                <a:latin typeface="+mj-ea"/>
                <a:ea typeface="+mj-ea"/>
              </a:rPr>
              <a:t>[1] </a:t>
            </a:r>
            <a:r>
              <a:rPr lang="ja-JP" altLang="en-US" sz="1400" dirty="0" smtClean="0">
                <a:latin typeface="+mj-ea"/>
                <a:ea typeface="+mj-ea"/>
              </a:rPr>
              <a:t>後藤ら</a:t>
            </a:r>
            <a:r>
              <a:rPr lang="en-US" altLang="ja-JP" sz="1400" dirty="0" smtClean="0">
                <a:latin typeface="+mj-ea"/>
                <a:ea typeface="+mj-ea"/>
              </a:rPr>
              <a:t>,”</a:t>
            </a:r>
            <a:r>
              <a:rPr lang="ja-JP" altLang="en-US" sz="1400" dirty="0" smtClean="0">
                <a:latin typeface="+mj-ea"/>
                <a:ea typeface="+mj-ea"/>
              </a:rPr>
              <a:t>差分を含む類似メソッドの集約支援ツール</a:t>
            </a:r>
            <a:r>
              <a:rPr lang="en-US" altLang="ja-JP" sz="1400" dirty="0" smtClean="0">
                <a:latin typeface="+mj-ea"/>
                <a:ea typeface="+mj-ea"/>
              </a:rPr>
              <a:t>” ,</a:t>
            </a:r>
            <a:r>
              <a:rPr lang="ja-JP" altLang="en-US" sz="1400" dirty="0" smtClean="0">
                <a:latin typeface="+mj-ea"/>
                <a:ea typeface="+mj-ea"/>
              </a:rPr>
              <a:t>情報処理学会論文誌</a:t>
            </a:r>
            <a:r>
              <a:rPr lang="en-US" altLang="ja-JP" sz="1400" dirty="0" smtClean="0">
                <a:latin typeface="+mj-ea"/>
                <a:ea typeface="+mj-ea"/>
              </a:rPr>
              <a:t>,vol. 54,No.2, 2013</a:t>
            </a:r>
            <a:r>
              <a:rPr lang="en-US" altLang="ja-JP" sz="1400" dirty="0">
                <a:latin typeface="+mj-ea"/>
                <a:ea typeface="+mj-ea"/>
              </a:rPr>
              <a:t>.</a:t>
            </a:r>
          </a:p>
        </p:txBody>
      </p:sp>
      <p:grpSp>
        <p:nvGrpSpPr>
          <p:cNvPr id="4" name="グループ化 3"/>
          <p:cNvGrpSpPr/>
          <p:nvPr/>
        </p:nvGrpSpPr>
        <p:grpSpPr>
          <a:xfrm>
            <a:off x="4283968" y="3716223"/>
            <a:ext cx="4056369" cy="2717368"/>
            <a:chOff x="5034831" y="3198045"/>
            <a:chExt cx="3065561" cy="2510527"/>
          </a:xfrm>
        </p:grpSpPr>
        <p:sp>
          <p:nvSpPr>
            <p:cNvPr id="8" name="Freeform 6"/>
            <p:cNvSpPr>
              <a:spLocks/>
            </p:cNvSpPr>
            <p:nvPr/>
          </p:nvSpPr>
          <p:spPr bwMode="auto">
            <a:xfrm>
              <a:off x="5034831" y="3199315"/>
              <a:ext cx="1375387" cy="2509257"/>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w="9525">
              <a:solidFill>
                <a:srgbClr val="000000"/>
              </a:solidFill>
              <a:round/>
              <a:headEnd/>
              <a:tailEnd/>
            </a:ln>
            <a:extLst/>
          </p:spPr>
          <p:txBody>
            <a:bodyPr/>
            <a:lstStyle/>
            <a:p>
              <a:endParaRPr lang="ja-JP" altLang="en-US"/>
            </a:p>
          </p:txBody>
        </p:sp>
        <p:sp>
          <p:nvSpPr>
            <p:cNvPr id="9" name="Freeform 7"/>
            <p:cNvSpPr>
              <a:spLocks/>
            </p:cNvSpPr>
            <p:nvPr/>
          </p:nvSpPr>
          <p:spPr bwMode="auto">
            <a:xfrm>
              <a:off x="5034831" y="3199315"/>
              <a:ext cx="1375387" cy="2509257"/>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0" name="Freeform 8"/>
            <p:cNvSpPr>
              <a:spLocks/>
            </p:cNvSpPr>
            <p:nvPr/>
          </p:nvSpPr>
          <p:spPr bwMode="auto">
            <a:xfrm>
              <a:off x="6066372" y="3199315"/>
              <a:ext cx="343846" cy="457894"/>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w="9525">
              <a:solidFill>
                <a:srgbClr val="000000"/>
              </a:solidFill>
              <a:round/>
              <a:headEnd/>
              <a:tailEnd/>
            </a:ln>
            <a:extLst/>
          </p:spPr>
          <p:txBody>
            <a:bodyPr/>
            <a:lstStyle/>
            <a:p>
              <a:endParaRPr lang="ja-JP" altLang="en-US"/>
            </a:p>
          </p:txBody>
        </p:sp>
        <p:sp>
          <p:nvSpPr>
            <p:cNvPr id="11" name="Freeform 9"/>
            <p:cNvSpPr>
              <a:spLocks/>
            </p:cNvSpPr>
            <p:nvPr/>
          </p:nvSpPr>
          <p:spPr bwMode="auto">
            <a:xfrm>
              <a:off x="6066372" y="3199315"/>
              <a:ext cx="343846" cy="457894"/>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12" name="Line 15"/>
            <p:cNvSpPr>
              <a:spLocks noChangeShapeType="1"/>
            </p:cNvSpPr>
            <p:nvPr/>
          </p:nvSpPr>
          <p:spPr bwMode="auto">
            <a:xfrm>
              <a:off x="5154931" y="3998340"/>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3" name="Line 19"/>
            <p:cNvSpPr>
              <a:spLocks noChangeShapeType="1"/>
            </p:cNvSpPr>
            <p:nvPr/>
          </p:nvSpPr>
          <p:spPr bwMode="auto">
            <a:xfrm>
              <a:off x="5154931" y="3769393"/>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4" name="Line 20"/>
            <p:cNvSpPr>
              <a:spLocks noChangeShapeType="1"/>
            </p:cNvSpPr>
            <p:nvPr/>
          </p:nvSpPr>
          <p:spPr bwMode="auto">
            <a:xfrm>
              <a:off x="5154930" y="4988493"/>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5" name="Line 21"/>
            <p:cNvSpPr>
              <a:spLocks noChangeShapeType="1"/>
            </p:cNvSpPr>
            <p:nvPr/>
          </p:nvSpPr>
          <p:spPr bwMode="auto">
            <a:xfrm>
              <a:off x="5154931" y="4748466"/>
              <a:ext cx="911439"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cxnSp>
          <p:nvCxnSpPr>
            <p:cNvPr id="16" name="直線コネクタ 15"/>
            <p:cNvCxnSpPr/>
            <p:nvPr/>
          </p:nvCxnSpPr>
          <p:spPr bwMode="auto">
            <a:xfrm>
              <a:off x="5154932" y="4208406"/>
              <a:ext cx="9969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7" name="直線コネクタ 16"/>
            <p:cNvCxnSpPr/>
            <p:nvPr/>
          </p:nvCxnSpPr>
          <p:spPr bwMode="auto">
            <a:xfrm>
              <a:off x="5174127" y="4431272"/>
              <a:ext cx="8768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8" name="直線コネクタ 17"/>
            <p:cNvCxnSpPr/>
            <p:nvPr/>
          </p:nvCxnSpPr>
          <p:spPr bwMode="auto">
            <a:xfrm>
              <a:off x="5154930" y="5288526"/>
              <a:ext cx="9969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19" name="曲線コネクタ 18"/>
            <p:cNvCxnSpPr/>
            <p:nvPr/>
          </p:nvCxnSpPr>
          <p:spPr>
            <a:xfrm rot="5400000" flipH="1" flipV="1">
              <a:off x="5455900" y="4051734"/>
              <a:ext cx="207776" cy="105569"/>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曲線コネクタ 19"/>
            <p:cNvCxnSpPr/>
            <p:nvPr/>
          </p:nvCxnSpPr>
          <p:spPr>
            <a:xfrm rot="5400000" flipH="1" flipV="1">
              <a:off x="5193457" y="3894861"/>
              <a:ext cx="436723" cy="190367"/>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曲線コネクタ 20"/>
            <p:cNvCxnSpPr/>
            <p:nvPr/>
          </p:nvCxnSpPr>
          <p:spPr>
            <a:xfrm rot="5400000">
              <a:off x="5397519" y="4423461"/>
              <a:ext cx="540059" cy="109951"/>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曲線コネクタ 21"/>
            <p:cNvCxnSpPr/>
            <p:nvPr/>
          </p:nvCxnSpPr>
          <p:spPr>
            <a:xfrm rot="5400000">
              <a:off x="5223254" y="4652702"/>
              <a:ext cx="1080120" cy="191527"/>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曲線コネクタ 22"/>
            <p:cNvCxnSpPr/>
            <p:nvPr/>
          </p:nvCxnSpPr>
          <p:spPr>
            <a:xfrm rot="5400000">
              <a:off x="4973040" y="4552003"/>
              <a:ext cx="782376" cy="95184"/>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5119542" y="3298134"/>
              <a:ext cx="885815" cy="341219"/>
            </a:xfrm>
            <a:prstGeom prst="rect">
              <a:avLst/>
            </a:prstGeom>
            <a:noFill/>
            <a:ln>
              <a:noFill/>
            </a:ln>
          </p:spPr>
          <p:txBody>
            <a:bodyPr wrap="none" rtlCol="0">
              <a:spAutoFit/>
            </a:bodyPr>
            <a:lstStyle/>
            <a:p>
              <a:r>
                <a:rPr kumimoji="1" lang="ja-JP" altLang="en-US" dirty="0" smtClean="0"/>
                <a:t>協調度</a:t>
              </a:r>
              <a:r>
                <a:rPr kumimoji="1" lang="en-US" altLang="ja-JP" dirty="0" smtClean="0"/>
                <a:t>:</a:t>
              </a:r>
              <a:r>
                <a:rPr kumimoji="1" lang="ja-JP" altLang="en-US" dirty="0" smtClean="0"/>
                <a:t>大</a:t>
              </a:r>
              <a:endParaRPr kumimoji="1" lang="ja-JP" altLang="en-US" dirty="0"/>
            </a:p>
          </p:txBody>
        </p:sp>
        <p:sp>
          <p:nvSpPr>
            <p:cNvPr id="25" name="Freeform 6"/>
            <p:cNvSpPr>
              <a:spLocks/>
            </p:cNvSpPr>
            <p:nvPr/>
          </p:nvSpPr>
          <p:spPr bwMode="auto">
            <a:xfrm>
              <a:off x="6725005" y="3198045"/>
              <a:ext cx="1375387" cy="2509257"/>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w="9525">
              <a:solidFill>
                <a:srgbClr val="000000"/>
              </a:solidFill>
              <a:round/>
              <a:headEnd/>
              <a:tailEnd/>
            </a:ln>
            <a:extLst/>
          </p:spPr>
          <p:txBody>
            <a:bodyPr/>
            <a:lstStyle/>
            <a:p>
              <a:endParaRPr lang="ja-JP" altLang="en-US"/>
            </a:p>
          </p:txBody>
        </p:sp>
        <p:sp>
          <p:nvSpPr>
            <p:cNvPr id="26" name="Freeform 7"/>
            <p:cNvSpPr>
              <a:spLocks/>
            </p:cNvSpPr>
            <p:nvPr/>
          </p:nvSpPr>
          <p:spPr bwMode="auto">
            <a:xfrm>
              <a:off x="6725005" y="3198045"/>
              <a:ext cx="1375387" cy="2509257"/>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7" name="Freeform 8"/>
            <p:cNvSpPr>
              <a:spLocks/>
            </p:cNvSpPr>
            <p:nvPr/>
          </p:nvSpPr>
          <p:spPr bwMode="auto">
            <a:xfrm>
              <a:off x="7756545" y="3198045"/>
              <a:ext cx="343846" cy="457894"/>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w="9525">
              <a:solidFill>
                <a:srgbClr val="000000"/>
              </a:solidFill>
              <a:round/>
              <a:headEnd/>
              <a:tailEnd/>
            </a:ln>
            <a:extLst/>
          </p:spPr>
          <p:txBody>
            <a:bodyPr/>
            <a:lstStyle/>
            <a:p>
              <a:endParaRPr lang="ja-JP" altLang="en-US"/>
            </a:p>
          </p:txBody>
        </p:sp>
        <p:sp>
          <p:nvSpPr>
            <p:cNvPr id="28" name="Freeform 9"/>
            <p:cNvSpPr>
              <a:spLocks/>
            </p:cNvSpPr>
            <p:nvPr/>
          </p:nvSpPr>
          <p:spPr bwMode="auto">
            <a:xfrm>
              <a:off x="7756545" y="3198045"/>
              <a:ext cx="343846" cy="457894"/>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chemeClr val="tx1"/>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9" name="Line 15"/>
            <p:cNvSpPr>
              <a:spLocks noChangeShapeType="1"/>
            </p:cNvSpPr>
            <p:nvPr/>
          </p:nvSpPr>
          <p:spPr bwMode="auto">
            <a:xfrm>
              <a:off x="6845105" y="3997070"/>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0" name="Line 19"/>
            <p:cNvSpPr>
              <a:spLocks noChangeShapeType="1"/>
            </p:cNvSpPr>
            <p:nvPr/>
          </p:nvSpPr>
          <p:spPr bwMode="auto">
            <a:xfrm>
              <a:off x="6845105" y="3768123"/>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1" name="Line 20"/>
            <p:cNvSpPr>
              <a:spLocks noChangeShapeType="1"/>
            </p:cNvSpPr>
            <p:nvPr/>
          </p:nvSpPr>
          <p:spPr bwMode="auto">
            <a:xfrm>
              <a:off x="6845104" y="4987223"/>
              <a:ext cx="704146"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2" name="Line 21"/>
            <p:cNvSpPr>
              <a:spLocks noChangeShapeType="1"/>
            </p:cNvSpPr>
            <p:nvPr/>
          </p:nvSpPr>
          <p:spPr bwMode="auto">
            <a:xfrm>
              <a:off x="6845105" y="4747196"/>
              <a:ext cx="911439" cy="2290"/>
            </a:xfrm>
            <a:prstGeom prst="line">
              <a:avLst/>
            </a:prstGeom>
            <a:noFill/>
            <a:ln w="7938" cap="rnd">
              <a:solidFill>
                <a:schemeClr val="tx1"/>
              </a:solidFill>
              <a:round/>
              <a:headEnd/>
              <a:tailEnd/>
            </a:ln>
            <a:extLst>
              <a:ext uri="{909E8E84-426E-40DD-AFC4-6F175D3DCCD1}">
                <a14:hiddenFill xmlns:a14="http://schemas.microsoft.com/office/drawing/2010/main">
                  <a:noFill/>
                </a14:hiddenFill>
              </a:ext>
            </a:extLst>
          </p:spPr>
          <p:txBody>
            <a:bodyPr/>
            <a:lstStyle/>
            <a:p>
              <a:endParaRPr lang="ja-JP" altLang="en-US"/>
            </a:p>
          </p:txBody>
        </p:sp>
        <p:cxnSp>
          <p:nvCxnSpPr>
            <p:cNvPr id="33" name="直線コネクタ 32"/>
            <p:cNvCxnSpPr/>
            <p:nvPr/>
          </p:nvCxnSpPr>
          <p:spPr bwMode="auto">
            <a:xfrm>
              <a:off x="6845105" y="4207136"/>
              <a:ext cx="9969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34" name="直線コネクタ 33"/>
            <p:cNvCxnSpPr/>
            <p:nvPr/>
          </p:nvCxnSpPr>
          <p:spPr bwMode="auto">
            <a:xfrm>
              <a:off x="6864301" y="4430002"/>
              <a:ext cx="8768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35" name="直線コネクタ 34"/>
            <p:cNvCxnSpPr/>
            <p:nvPr/>
          </p:nvCxnSpPr>
          <p:spPr bwMode="auto">
            <a:xfrm>
              <a:off x="6845104" y="5287256"/>
              <a:ext cx="996990" cy="0"/>
            </a:xfrm>
            <a:prstGeom prst="line">
              <a:avLst/>
            </a:prstGeom>
            <a:solidFill>
              <a:schemeClr val="accent2"/>
            </a:solidFill>
            <a:ln w="9525" cap="flat" cmpd="sng" algn="ctr">
              <a:solidFill>
                <a:schemeClr val="tx1"/>
              </a:solidFill>
              <a:prstDash val="solid"/>
              <a:round/>
              <a:headEnd type="none" w="med" len="med"/>
              <a:tailEnd type="none" w="med" len="med"/>
            </a:ln>
            <a:effectLst/>
          </p:spPr>
        </p:cxnSp>
        <p:cxnSp>
          <p:nvCxnSpPr>
            <p:cNvPr id="36" name="曲線コネクタ 35"/>
            <p:cNvCxnSpPr/>
            <p:nvPr/>
          </p:nvCxnSpPr>
          <p:spPr>
            <a:xfrm rot="5400000" flipH="1" flipV="1">
              <a:off x="6883631" y="3893591"/>
              <a:ext cx="436723" cy="190367"/>
            </a:xfrm>
            <a:prstGeom prst="curvedConnector3">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37" name="曲線コネクタ 36"/>
            <p:cNvCxnSpPr/>
            <p:nvPr/>
          </p:nvCxnSpPr>
          <p:spPr>
            <a:xfrm rot="5400000">
              <a:off x="6663214" y="4550733"/>
              <a:ext cx="782376" cy="95184"/>
            </a:xfrm>
            <a:prstGeom prst="curvedConnector3">
              <a:avLst/>
            </a:prstGeom>
            <a:ln>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38" name="テキスト ボックス 37"/>
            <p:cNvSpPr txBox="1"/>
            <p:nvPr/>
          </p:nvSpPr>
          <p:spPr>
            <a:xfrm>
              <a:off x="6845105" y="3274373"/>
              <a:ext cx="885815" cy="341219"/>
            </a:xfrm>
            <a:prstGeom prst="rect">
              <a:avLst/>
            </a:prstGeom>
            <a:noFill/>
            <a:ln>
              <a:noFill/>
            </a:ln>
          </p:spPr>
          <p:txBody>
            <a:bodyPr wrap="none" rtlCol="0">
              <a:spAutoFit/>
            </a:bodyPr>
            <a:lstStyle/>
            <a:p>
              <a:r>
                <a:rPr kumimoji="1" lang="ja-JP" altLang="en-US" dirty="0" smtClean="0"/>
                <a:t>協調度</a:t>
              </a:r>
              <a:r>
                <a:rPr kumimoji="1" lang="en-US" altLang="ja-JP" dirty="0" smtClean="0"/>
                <a:t>:</a:t>
              </a:r>
              <a:r>
                <a:rPr kumimoji="1" lang="ja-JP" altLang="en-US" dirty="0" smtClean="0"/>
                <a:t>小</a:t>
              </a:r>
              <a:endParaRPr kumimoji="1" lang="ja-JP" altLang="en-US" dirty="0"/>
            </a:p>
          </p:txBody>
        </p:sp>
        <p:cxnSp>
          <p:nvCxnSpPr>
            <p:cNvPr id="39" name="曲線コネクタ 38"/>
            <p:cNvCxnSpPr/>
            <p:nvPr/>
          </p:nvCxnSpPr>
          <p:spPr>
            <a:xfrm rot="5400000">
              <a:off x="5901104" y="4280089"/>
              <a:ext cx="221595" cy="78232"/>
            </a:xfrm>
            <a:prstGeom prst="curvedConnector3">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3864348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凝集度メトリクス</a:t>
            </a:r>
            <a:endParaRPr kumimoji="1" lang="ja-JP" altLang="en-US" dirty="0"/>
          </a:p>
        </p:txBody>
      </p:sp>
      <p:sp>
        <p:nvSpPr>
          <p:cNvPr id="5" name="正方形/長方形 4"/>
          <p:cNvSpPr/>
          <p:nvPr/>
        </p:nvSpPr>
        <p:spPr>
          <a:xfrm>
            <a:off x="395536" y="2214523"/>
            <a:ext cx="3325435" cy="304524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6" name="台形 5"/>
          <p:cNvSpPr/>
          <p:nvPr/>
        </p:nvSpPr>
        <p:spPr>
          <a:xfrm rot="16200000">
            <a:off x="1536131" y="2723295"/>
            <a:ext cx="2260867" cy="2027704"/>
          </a:xfrm>
          <a:prstGeom prst="trapezoid">
            <a:avLst/>
          </a:prstGeom>
          <a:solidFill>
            <a:srgbClr val="9EC3FE">
              <a:alpha val="49804"/>
            </a:srgbClr>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台形 6"/>
          <p:cNvSpPr/>
          <p:nvPr/>
        </p:nvSpPr>
        <p:spPr>
          <a:xfrm rot="16200000" flipV="1">
            <a:off x="278955" y="2784861"/>
            <a:ext cx="2260867" cy="1946596"/>
          </a:xfrm>
          <a:prstGeom prst="trapezoid">
            <a:avLst/>
          </a:prstGeom>
          <a:solidFill>
            <a:srgbClr val="FB6561">
              <a:alpha val="49804"/>
            </a:srgbClr>
          </a:solidFill>
          <a:ln>
            <a:solidFill>
              <a:srgbClr val="BA0F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テキスト ボックス 7"/>
          <p:cNvSpPr txBox="1"/>
          <p:nvPr/>
        </p:nvSpPr>
        <p:spPr>
          <a:xfrm>
            <a:off x="476644" y="2832752"/>
            <a:ext cx="1018227" cy="1200329"/>
          </a:xfrm>
          <a:prstGeom prst="rect">
            <a:avLst/>
          </a:prstGeom>
          <a:noFill/>
          <a:ln>
            <a:noFill/>
          </a:ln>
        </p:spPr>
        <p:txBody>
          <a:bodyPr wrap="none" rtlCol="0">
            <a:spAutoFit/>
          </a:bodyPr>
          <a:lstStyle/>
          <a:p>
            <a:r>
              <a:rPr lang="ja-JP" altLang="en-US" dirty="0" smtClean="0"/>
              <a:t>入力に</a:t>
            </a:r>
            <a:endParaRPr lang="en-US" altLang="ja-JP" dirty="0" smtClean="0"/>
          </a:p>
          <a:p>
            <a:r>
              <a:rPr lang="ja-JP" altLang="en-US" dirty="0"/>
              <a:t>関連</a:t>
            </a:r>
            <a:r>
              <a:rPr lang="ja-JP" altLang="en-US" dirty="0" smtClean="0"/>
              <a:t>する</a:t>
            </a:r>
            <a:endParaRPr lang="en-US" altLang="ja-JP" dirty="0" smtClean="0"/>
          </a:p>
          <a:p>
            <a:r>
              <a:rPr lang="ja-JP" altLang="en-US" dirty="0"/>
              <a:t>処理</a:t>
            </a:r>
            <a:endParaRPr lang="en-US" altLang="ja-JP" dirty="0" smtClean="0"/>
          </a:p>
          <a:p>
            <a:endParaRPr kumimoji="1" lang="ja-JP" altLang="en-US" dirty="0"/>
          </a:p>
        </p:txBody>
      </p:sp>
      <p:sp>
        <p:nvSpPr>
          <p:cNvPr id="9" name="テキスト ボックス 8"/>
          <p:cNvSpPr txBox="1"/>
          <p:nvPr/>
        </p:nvSpPr>
        <p:spPr>
          <a:xfrm>
            <a:off x="2650890" y="2904387"/>
            <a:ext cx="1018227" cy="923330"/>
          </a:xfrm>
          <a:prstGeom prst="rect">
            <a:avLst/>
          </a:prstGeom>
          <a:noFill/>
        </p:spPr>
        <p:txBody>
          <a:bodyPr wrap="none" rtlCol="0">
            <a:spAutoFit/>
          </a:bodyPr>
          <a:lstStyle/>
          <a:p>
            <a:r>
              <a:rPr lang="ja-JP" altLang="en-US" dirty="0" smtClean="0"/>
              <a:t>出力に</a:t>
            </a:r>
            <a:endParaRPr lang="en-US" altLang="ja-JP" dirty="0" smtClean="0"/>
          </a:p>
          <a:p>
            <a:r>
              <a:rPr kumimoji="1" lang="ja-JP" altLang="en-US" dirty="0"/>
              <a:t>関連</a:t>
            </a:r>
            <a:r>
              <a:rPr kumimoji="1" lang="ja-JP" altLang="en-US" dirty="0" smtClean="0"/>
              <a:t>する</a:t>
            </a:r>
            <a:endParaRPr kumimoji="1" lang="en-US" altLang="ja-JP" dirty="0" smtClean="0"/>
          </a:p>
          <a:p>
            <a:r>
              <a:rPr lang="ja-JP" altLang="en-US" dirty="0"/>
              <a:t>処理</a:t>
            </a:r>
            <a:endParaRPr kumimoji="1" lang="ja-JP" altLang="en-US" dirty="0"/>
          </a:p>
        </p:txBody>
      </p:sp>
      <p:sp>
        <p:nvSpPr>
          <p:cNvPr id="10" name="テキスト ボックス 9"/>
          <p:cNvSpPr txBox="1"/>
          <p:nvPr/>
        </p:nvSpPr>
        <p:spPr>
          <a:xfrm>
            <a:off x="1638348" y="3432916"/>
            <a:ext cx="839809" cy="646331"/>
          </a:xfrm>
          <a:prstGeom prst="rect">
            <a:avLst/>
          </a:prstGeom>
          <a:noFill/>
        </p:spPr>
        <p:txBody>
          <a:bodyPr wrap="square" rtlCol="0">
            <a:spAutoFit/>
          </a:bodyPr>
          <a:lstStyle/>
          <a:p>
            <a:r>
              <a:rPr kumimoji="1" lang="ja-JP" altLang="en-US" sz="1200" dirty="0" smtClean="0"/>
              <a:t>入出力</a:t>
            </a:r>
            <a:r>
              <a:rPr lang="ja-JP" altLang="en-US" sz="1200" dirty="0" smtClean="0"/>
              <a:t>に</a:t>
            </a:r>
            <a:endParaRPr lang="en-US" altLang="ja-JP" sz="1200" dirty="0" smtClean="0"/>
          </a:p>
          <a:p>
            <a:r>
              <a:rPr lang="ja-JP" altLang="en-US" sz="1200" dirty="0" smtClean="0"/>
              <a:t>関連する</a:t>
            </a:r>
            <a:endParaRPr lang="en-US" altLang="ja-JP" sz="1200" dirty="0" smtClean="0"/>
          </a:p>
          <a:p>
            <a:r>
              <a:rPr kumimoji="1" lang="ja-JP" altLang="en-US" sz="1200" dirty="0"/>
              <a:t>処理</a:t>
            </a:r>
          </a:p>
        </p:txBody>
      </p:sp>
      <p:sp>
        <p:nvSpPr>
          <p:cNvPr id="11" name="テキスト ボックス 10"/>
          <p:cNvSpPr txBox="1"/>
          <p:nvPr/>
        </p:nvSpPr>
        <p:spPr>
          <a:xfrm>
            <a:off x="2430840" y="2293175"/>
            <a:ext cx="858252" cy="369332"/>
          </a:xfrm>
          <a:prstGeom prst="rect">
            <a:avLst/>
          </a:prstGeom>
          <a:noFill/>
        </p:spPr>
        <p:txBody>
          <a:bodyPr wrap="square" rtlCol="0">
            <a:spAutoFit/>
          </a:bodyPr>
          <a:lstStyle/>
          <a:p>
            <a:r>
              <a:rPr lang="ja-JP" altLang="en-US" dirty="0"/>
              <a:t>メソッド</a:t>
            </a:r>
            <a:endParaRPr kumimoji="1" lang="ja-JP" altLang="en-US" dirty="0"/>
          </a:p>
        </p:txBody>
      </p:sp>
      <p:grpSp>
        <p:nvGrpSpPr>
          <p:cNvPr id="45" name="グループ化 44"/>
          <p:cNvGrpSpPr/>
          <p:nvPr/>
        </p:nvGrpSpPr>
        <p:grpSpPr>
          <a:xfrm>
            <a:off x="3851920" y="1921159"/>
            <a:ext cx="3977462" cy="1296144"/>
            <a:chOff x="3851920" y="1921159"/>
            <a:chExt cx="3977462" cy="1296144"/>
          </a:xfrm>
        </p:grpSpPr>
        <p:grpSp>
          <p:nvGrpSpPr>
            <p:cNvPr id="33" name="グループ化 32"/>
            <p:cNvGrpSpPr/>
            <p:nvPr/>
          </p:nvGrpSpPr>
          <p:grpSpPr>
            <a:xfrm>
              <a:off x="6660232" y="1921159"/>
              <a:ext cx="1169150" cy="1296144"/>
              <a:chOff x="6894639" y="1921159"/>
              <a:chExt cx="1169150" cy="1296144"/>
            </a:xfrm>
          </p:grpSpPr>
          <p:sp>
            <p:nvSpPr>
              <p:cNvPr id="22" name="正方形/長方形 21"/>
              <p:cNvSpPr/>
              <p:nvPr/>
            </p:nvSpPr>
            <p:spPr>
              <a:xfrm>
                <a:off x="7101013" y="2569684"/>
                <a:ext cx="730719" cy="64761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23" name="フリーフォーム 22"/>
              <p:cNvSpPr/>
              <p:nvPr/>
            </p:nvSpPr>
            <p:spPr>
              <a:xfrm>
                <a:off x="7247157" y="1921159"/>
                <a:ext cx="438431" cy="448351"/>
              </a:xfrm>
              <a:custGeom>
                <a:avLst/>
                <a:gdLst>
                  <a:gd name="connsiteX0" fmla="*/ 627530 w 1246094"/>
                  <a:gd name="connsiteY0" fmla="*/ 0 h 2061883"/>
                  <a:gd name="connsiteX1" fmla="*/ 0 w 1246094"/>
                  <a:gd name="connsiteY1" fmla="*/ 134471 h 2061883"/>
                  <a:gd name="connsiteX2" fmla="*/ 0 w 1246094"/>
                  <a:gd name="connsiteY2" fmla="*/ 1855694 h 2061883"/>
                  <a:gd name="connsiteX3" fmla="*/ 726142 w 1246094"/>
                  <a:gd name="connsiteY3" fmla="*/ 2061883 h 2061883"/>
                  <a:gd name="connsiteX4" fmla="*/ 1246094 w 1246094"/>
                  <a:gd name="connsiteY4" fmla="*/ 1918447 h 2061883"/>
                  <a:gd name="connsiteX5" fmla="*/ 1246094 w 1246094"/>
                  <a:gd name="connsiteY5" fmla="*/ 188259 h 2061883"/>
                  <a:gd name="connsiteX6" fmla="*/ 627530 w 1246094"/>
                  <a:gd name="connsiteY6" fmla="*/ 0 h 2061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6094" h="2061883">
                    <a:moveTo>
                      <a:pt x="627530" y="0"/>
                    </a:moveTo>
                    <a:lnTo>
                      <a:pt x="0" y="134471"/>
                    </a:lnTo>
                    <a:lnTo>
                      <a:pt x="0" y="1855694"/>
                    </a:lnTo>
                    <a:lnTo>
                      <a:pt x="726142" y="2061883"/>
                    </a:lnTo>
                    <a:lnTo>
                      <a:pt x="1246094" y="1918447"/>
                    </a:lnTo>
                    <a:lnTo>
                      <a:pt x="1246094" y="188259"/>
                    </a:lnTo>
                    <a:lnTo>
                      <a:pt x="627530" y="0"/>
                    </a:lnTo>
                    <a:close/>
                  </a:path>
                </a:pathLst>
              </a:cu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コネクタ 23"/>
              <p:cNvCxnSpPr/>
              <p:nvPr/>
            </p:nvCxnSpPr>
            <p:spPr>
              <a:xfrm>
                <a:off x="6894639" y="2469144"/>
                <a:ext cx="116915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6" name="テキスト ボックス 35"/>
            <p:cNvSpPr txBox="1"/>
            <p:nvPr/>
          </p:nvSpPr>
          <p:spPr>
            <a:xfrm>
              <a:off x="3851920" y="2214523"/>
              <a:ext cx="2460559" cy="584775"/>
            </a:xfrm>
            <a:prstGeom prst="rect">
              <a:avLst/>
            </a:prstGeom>
            <a:noFill/>
          </p:spPr>
          <p:txBody>
            <a:bodyPr wrap="square" rtlCol="0">
              <a:spAutoFit/>
            </a:bodyPr>
            <a:lstStyle/>
            <a:p>
              <a:r>
                <a:rPr kumimoji="1" lang="en-US" altLang="ja-JP" sz="3200" dirty="0" err="1" smtClean="0"/>
                <a:t>FTightness</a:t>
              </a:r>
              <a:r>
                <a:rPr kumimoji="1" lang="en-US" altLang="ja-JP" sz="3200" dirty="0" smtClean="0"/>
                <a:t>=</a:t>
              </a:r>
              <a:endParaRPr kumimoji="1" lang="ja-JP" altLang="en-US" sz="3200" dirty="0"/>
            </a:p>
          </p:txBody>
        </p:sp>
      </p:grpSp>
      <p:grpSp>
        <p:nvGrpSpPr>
          <p:cNvPr id="44" name="グループ化 43"/>
          <p:cNvGrpSpPr/>
          <p:nvPr/>
        </p:nvGrpSpPr>
        <p:grpSpPr>
          <a:xfrm>
            <a:off x="3844127" y="4907268"/>
            <a:ext cx="5212679" cy="1517259"/>
            <a:chOff x="3779912" y="4860763"/>
            <a:chExt cx="5212679" cy="1517259"/>
          </a:xfrm>
        </p:grpSpPr>
        <p:sp>
          <p:nvSpPr>
            <p:cNvPr id="28" name="フリーフォーム 27"/>
            <p:cNvSpPr/>
            <p:nvPr/>
          </p:nvSpPr>
          <p:spPr>
            <a:xfrm>
              <a:off x="8028384" y="4860763"/>
              <a:ext cx="366913" cy="486603"/>
            </a:xfrm>
            <a:custGeom>
              <a:avLst/>
              <a:gdLst>
                <a:gd name="connsiteX0" fmla="*/ 627530 w 1246094"/>
                <a:gd name="connsiteY0" fmla="*/ 0 h 2061883"/>
                <a:gd name="connsiteX1" fmla="*/ 0 w 1246094"/>
                <a:gd name="connsiteY1" fmla="*/ 134471 h 2061883"/>
                <a:gd name="connsiteX2" fmla="*/ 0 w 1246094"/>
                <a:gd name="connsiteY2" fmla="*/ 1855694 h 2061883"/>
                <a:gd name="connsiteX3" fmla="*/ 726142 w 1246094"/>
                <a:gd name="connsiteY3" fmla="*/ 2061883 h 2061883"/>
                <a:gd name="connsiteX4" fmla="*/ 1246094 w 1246094"/>
                <a:gd name="connsiteY4" fmla="*/ 1918447 h 2061883"/>
                <a:gd name="connsiteX5" fmla="*/ 1246094 w 1246094"/>
                <a:gd name="connsiteY5" fmla="*/ 188259 h 2061883"/>
                <a:gd name="connsiteX6" fmla="*/ 627530 w 1246094"/>
                <a:gd name="connsiteY6" fmla="*/ 0 h 2061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6094" h="2061883">
                  <a:moveTo>
                    <a:pt x="627530" y="0"/>
                  </a:moveTo>
                  <a:lnTo>
                    <a:pt x="0" y="134471"/>
                  </a:lnTo>
                  <a:lnTo>
                    <a:pt x="0" y="1855694"/>
                  </a:lnTo>
                  <a:lnTo>
                    <a:pt x="726142" y="2061883"/>
                  </a:lnTo>
                  <a:lnTo>
                    <a:pt x="1246094" y="1918447"/>
                  </a:lnTo>
                  <a:lnTo>
                    <a:pt x="1246094" y="188259"/>
                  </a:lnTo>
                  <a:lnTo>
                    <a:pt x="627530" y="0"/>
                  </a:lnTo>
                  <a:close/>
                </a:path>
              </a:pathLst>
            </a:custGeom>
            <a:solidFill>
              <a:schemeClr val="accent6">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mc:AlternateContent xmlns:mc="http://schemas.openxmlformats.org/markup-compatibility/2006" xmlns:a14="http://schemas.microsoft.com/office/drawing/2010/main">
          <mc:Choice Requires="a14">
            <p:sp>
              <p:nvSpPr>
                <p:cNvPr id="29" name="テキスト ボックス 28"/>
                <p:cNvSpPr txBox="1"/>
                <p:nvPr/>
              </p:nvSpPr>
              <p:spPr>
                <a:xfrm>
                  <a:off x="5940152" y="5101166"/>
                  <a:ext cx="3052439" cy="1048429"/>
                </a:xfrm>
                <a:prstGeom prst="rect">
                  <a:avLst/>
                </a:prstGeom>
                <a:noFill/>
              </p:spPr>
              <p:txBody>
                <a:bodyPr wrap="none" rtlCol="0">
                  <a:spAutoFit/>
                </a:bodyPr>
                <a:lstStyle/>
                <a:p>
                  <a14:m>
                    <m:oMath xmlns:m="http://schemas.openxmlformats.org/officeDocument/2006/math">
                      <m:f>
                        <m:fPr>
                          <m:ctrlPr>
                            <a:rPr kumimoji="1" lang="en-US" altLang="ja-JP" sz="4400" i="1" smtClean="0">
                              <a:latin typeface="Cambria Math"/>
                            </a:rPr>
                          </m:ctrlPr>
                        </m:fPr>
                        <m:num>
                          <m:r>
                            <a:rPr kumimoji="1" lang="en-US" altLang="ja-JP" sz="4400" b="0" i="1" smtClean="0">
                              <a:latin typeface="Cambria Math"/>
                            </a:rPr>
                            <m:t>1</m:t>
                          </m:r>
                        </m:num>
                        <m:den>
                          <m:r>
                            <a:rPr kumimoji="1" lang="en-US" altLang="ja-JP" sz="4400" b="0" i="1" smtClean="0">
                              <a:latin typeface="Cambria Math"/>
                            </a:rPr>
                            <m:t>2</m:t>
                          </m:r>
                        </m:den>
                      </m:f>
                    </m:oMath>
                  </a14:m>
                  <a:r>
                    <a:rPr kumimoji="1" lang="ja-JP" altLang="en-US" sz="4400" dirty="0" smtClean="0"/>
                    <a:t>（　　</a:t>
                  </a:r>
                  <a:r>
                    <a:rPr lang="ja-JP" altLang="en-US" sz="4400" dirty="0" smtClean="0"/>
                    <a:t>＋</a:t>
                  </a:r>
                  <a:r>
                    <a:rPr kumimoji="1" lang="ja-JP" altLang="en-US" sz="4400" dirty="0" smtClean="0"/>
                    <a:t>　　）</a:t>
                  </a:r>
                  <a:endParaRPr kumimoji="1" lang="ja-JP" altLang="en-US" sz="4400" dirty="0"/>
                </a:p>
              </p:txBody>
            </p:sp>
          </mc:Choice>
          <mc:Fallback xmlns="">
            <p:sp>
              <p:nvSpPr>
                <p:cNvPr id="29" name="テキスト ボックス 28"/>
                <p:cNvSpPr txBox="1">
                  <a:spLocks noRot="1" noChangeAspect="1" noMove="1" noResize="1" noEditPoints="1" noAdjustHandles="1" noChangeArrowheads="1" noChangeShapeType="1" noTextEdit="1"/>
                </p:cNvSpPr>
                <p:nvPr/>
              </p:nvSpPr>
              <p:spPr>
                <a:xfrm>
                  <a:off x="5940152" y="5101166"/>
                  <a:ext cx="3052439" cy="1048429"/>
                </a:xfrm>
                <a:prstGeom prst="rect">
                  <a:avLst/>
                </a:prstGeom>
                <a:blipFill rotWithShape="1">
                  <a:blip r:embed="rId3" cstate="print"/>
                  <a:stretch>
                    <a:fillRect l="-399" t="-2907" r="-6986" b="-9302"/>
                  </a:stretch>
                </a:blipFill>
              </p:spPr>
              <p:txBody>
                <a:bodyPr/>
                <a:lstStyle/>
                <a:p>
                  <a:r>
                    <a:rPr lang="ja-JP" altLang="en-US">
                      <a:noFill/>
                    </a:rPr>
                    <a:t> </a:t>
                  </a:r>
                </a:p>
              </p:txBody>
            </p:sp>
          </mc:Fallback>
        </mc:AlternateContent>
        <p:cxnSp>
          <p:nvCxnSpPr>
            <p:cNvPr id="30" name="直線コネクタ 29"/>
            <p:cNvCxnSpPr/>
            <p:nvPr/>
          </p:nvCxnSpPr>
          <p:spPr>
            <a:xfrm>
              <a:off x="7801539" y="5518485"/>
              <a:ext cx="8423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p:cNvCxnSpPr/>
            <p:nvPr/>
          </p:nvCxnSpPr>
          <p:spPr>
            <a:xfrm>
              <a:off x="6487057" y="5522596"/>
              <a:ext cx="842315"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フリーフォーム 31"/>
            <p:cNvSpPr/>
            <p:nvPr/>
          </p:nvSpPr>
          <p:spPr>
            <a:xfrm>
              <a:off x="6766718" y="4860763"/>
              <a:ext cx="366913" cy="486603"/>
            </a:xfrm>
            <a:custGeom>
              <a:avLst/>
              <a:gdLst>
                <a:gd name="connsiteX0" fmla="*/ 627530 w 1246094"/>
                <a:gd name="connsiteY0" fmla="*/ 0 h 2061883"/>
                <a:gd name="connsiteX1" fmla="*/ 0 w 1246094"/>
                <a:gd name="connsiteY1" fmla="*/ 134471 h 2061883"/>
                <a:gd name="connsiteX2" fmla="*/ 0 w 1246094"/>
                <a:gd name="connsiteY2" fmla="*/ 1855694 h 2061883"/>
                <a:gd name="connsiteX3" fmla="*/ 726142 w 1246094"/>
                <a:gd name="connsiteY3" fmla="*/ 2061883 h 2061883"/>
                <a:gd name="connsiteX4" fmla="*/ 1246094 w 1246094"/>
                <a:gd name="connsiteY4" fmla="*/ 1918447 h 2061883"/>
                <a:gd name="connsiteX5" fmla="*/ 1246094 w 1246094"/>
                <a:gd name="connsiteY5" fmla="*/ 188259 h 2061883"/>
                <a:gd name="connsiteX6" fmla="*/ 627530 w 1246094"/>
                <a:gd name="connsiteY6" fmla="*/ 0 h 2061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6094" h="2061883">
                  <a:moveTo>
                    <a:pt x="627530" y="0"/>
                  </a:moveTo>
                  <a:lnTo>
                    <a:pt x="0" y="134471"/>
                  </a:lnTo>
                  <a:lnTo>
                    <a:pt x="0" y="1855694"/>
                  </a:lnTo>
                  <a:lnTo>
                    <a:pt x="726142" y="2061883"/>
                  </a:lnTo>
                  <a:lnTo>
                    <a:pt x="1246094" y="1918447"/>
                  </a:lnTo>
                  <a:lnTo>
                    <a:pt x="1246094" y="188259"/>
                  </a:lnTo>
                  <a:lnTo>
                    <a:pt x="627530" y="0"/>
                  </a:lnTo>
                  <a:close/>
                </a:path>
              </a:pathLst>
            </a:custGeom>
            <a:solidFill>
              <a:schemeClr val="accent6">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テキスト ボックス 37"/>
            <p:cNvSpPr txBox="1"/>
            <p:nvPr/>
          </p:nvSpPr>
          <p:spPr>
            <a:xfrm>
              <a:off x="3779912" y="5332992"/>
              <a:ext cx="2460559" cy="584775"/>
            </a:xfrm>
            <a:prstGeom prst="rect">
              <a:avLst/>
            </a:prstGeom>
            <a:noFill/>
          </p:spPr>
          <p:txBody>
            <a:bodyPr wrap="square" rtlCol="0">
              <a:spAutoFit/>
            </a:bodyPr>
            <a:lstStyle/>
            <a:p>
              <a:r>
                <a:rPr kumimoji="1" lang="en-US" altLang="ja-JP" sz="3200" dirty="0" err="1" smtClean="0"/>
                <a:t>FOverlap</a:t>
              </a:r>
              <a:r>
                <a:rPr kumimoji="1" lang="en-US" altLang="ja-JP" sz="3200" dirty="0" smtClean="0"/>
                <a:t>=</a:t>
              </a:r>
              <a:endParaRPr kumimoji="1" lang="ja-JP" altLang="en-US" sz="3200" dirty="0"/>
            </a:p>
          </p:txBody>
        </p:sp>
        <p:sp>
          <p:nvSpPr>
            <p:cNvPr id="40" name="台形 39"/>
            <p:cNvSpPr/>
            <p:nvPr/>
          </p:nvSpPr>
          <p:spPr>
            <a:xfrm rot="16200000" flipV="1">
              <a:off x="6554376" y="5767162"/>
              <a:ext cx="736761" cy="484960"/>
            </a:xfrm>
            <a:prstGeom prst="trapezoid">
              <a:avLst/>
            </a:prstGeom>
            <a:solidFill>
              <a:srgbClr val="FB6561">
                <a:alpha val="49804"/>
              </a:srgbClr>
            </a:solidFill>
            <a:ln>
              <a:solidFill>
                <a:srgbClr val="BA0F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台形 40"/>
            <p:cNvSpPr/>
            <p:nvPr/>
          </p:nvSpPr>
          <p:spPr>
            <a:xfrm rot="16200000">
              <a:off x="7846450" y="5756269"/>
              <a:ext cx="736762" cy="474982"/>
            </a:xfrm>
            <a:prstGeom prst="trapezoid">
              <a:avLst/>
            </a:prstGeom>
            <a:solidFill>
              <a:srgbClr val="9EC3FE">
                <a:alpha val="49804"/>
              </a:srgbClr>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3" name="グループ化 42"/>
          <p:cNvGrpSpPr/>
          <p:nvPr/>
        </p:nvGrpSpPr>
        <p:grpSpPr>
          <a:xfrm>
            <a:off x="3779912" y="3374417"/>
            <a:ext cx="5400600" cy="1278719"/>
            <a:chOff x="3779912" y="3374417"/>
            <a:chExt cx="5400600" cy="1278719"/>
          </a:xfrm>
        </p:grpSpPr>
        <p:sp>
          <p:nvSpPr>
            <p:cNvPr id="15" name="正方形/長方形 14"/>
            <p:cNvSpPr/>
            <p:nvPr/>
          </p:nvSpPr>
          <p:spPr>
            <a:xfrm>
              <a:off x="6788432" y="4109872"/>
              <a:ext cx="622279" cy="5432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sp>
          <p:nvSpPr>
            <p:cNvPr id="18" name="正方形/長方形 17"/>
            <p:cNvSpPr/>
            <p:nvPr/>
          </p:nvSpPr>
          <p:spPr>
            <a:xfrm>
              <a:off x="8037635" y="4109872"/>
              <a:ext cx="622279" cy="54326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0000"/>
                </a:solidFill>
              </a:endParaRPr>
            </a:p>
          </p:txBody>
        </p:sp>
        <p:cxnSp>
          <p:nvCxnSpPr>
            <p:cNvPr id="19" name="直線コネクタ 18"/>
            <p:cNvCxnSpPr/>
            <p:nvPr/>
          </p:nvCxnSpPr>
          <p:spPr>
            <a:xfrm>
              <a:off x="6722365" y="3951815"/>
              <a:ext cx="75441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8000880" y="3943445"/>
              <a:ext cx="67358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4" name="テキスト ボックス 13"/>
                <p:cNvSpPr txBox="1"/>
                <p:nvPr/>
              </p:nvSpPr>
              <p:spPr>
                <a:xfrm>
                  <a:off x="6128073" y="3585657"/>
                  <a:ext cx="3052439" cy="1048429"/>
                </a:xfrm>
                <a:prstGeom prst="rect">
                  <a:avLst/>
                </a:prstGeom>
                <a:noFill/>
              </p:spPr>
              <p:txBody>
                <a:bodyPr wrap="none" rtlCol="0">
                  <a:spAutoFit/>
                </a:bodyPr>
                <a:lstStyle/>
                <a:p>
                  <a14:m>
                    <m:oMath xmlns:m="http://schemas.openxmlformats.org/officeDocument/2006/math">
                      <m:f>
                        <m:fPr>
                          <m:ctrlPr>
                            <a:rPr kumimoji="1" lang="en-US" altLang="ja-JP" sz="4400" i="1" smtClean="0">
                              <a:latin typeface="Cambria Math"/>
                            </a:rPr>
                          </m:ctrlPr>
                        </m:fPr>
                        <m:num>
                          <m:r>
                            <a:rPr kumimoji="1" lang="en-US" altLang="ja-JP" sz="4400" b="0" i="1" smtClean="0">
                              <a:latin typeface="Cambria Math"/>
                            </a:rPr>
                            <m:t>1</m:t>
                          </m:r>
                        </m:num>
                        <m:den>
                          <m:r>
                            <a:rPr kumimoji="1" lang="en-US" altLang="ja-JP" sz="4400" b="0" i="1" smtClean="0">
                              <a:latin typeface="Cambria Math"/>
                            </a:rPr>
                            <m:t>2</m:t>
                          </m:r>
                        </m:den>
                      </m:f>
                    </m:oMath>
                  </a14:m>
                  <a:r>
                    <a:rPr kumimoji="1" lang="ja-JP" altLang="en-US" sz="4400" dirty="0" smtClean="0"/>
                    <a:t>（　　</a:t>
                  </a:r>
                  <a:r>
                    <a:rPr lang="ja-JP" altLang="en-US" sz="4400" dirty="0" smtClean="0"/>
                    <a:t>＋</a:t>
                  </a:r>
                  <a:r>
                    <a:rPr kumimoji="1" lang="ja-JP" altLang="en-US" sz="4400" dirty="0" smtClean="0"/>
                    <a:t>　　）</a:t>
                  </a:r>
                  <a:endParaRPr kumimoji="1" lang="ja-JP" altLang="en-US" sz="4400" dirty="0"/>
                </a:p>
              </p:txBody>
            </p:sp>
          </mc:Choice>
          <mc:Fallback xmlns="">
            <p:sp>
              <p:nvSpPr>
                <p:cNvPr id="14" name="テキスト ボックス 13"/>
                <p:cNvSpPr txBox="1">
                  <a:spLocks noRot="1" noChangeAspect="1" noMove="1" noResize="1" noEditPoints="1" noAdjustHandles="1" noChangeArrowheads="1" noChangeShapeType="1" noTextEdit="1"/>
                </p:cNvSpPr>
                <p:nvPr/>
              </p:nvSpPr>
              <p:spPr>
                <a:xfrm>
                  <a:off x="6128073" y="3585657"/>
                  <a:ext cx="3052439" cy="1048429"/>
                </a:xfrm>
                <a:prstGeom prst="rect">
                  <a:avLst/>
                </a:prstGeom>
                <a:blipFill rotWithShape="1">
                  <a:blip r:embed="rId4" cstate="print"/>
                  <a:stretch>
                    <a:fillRect l="-200" t="-2907" r="-7186" b="-9302"/>
                  </a:stretch>
                </a:blipFill>
              </p:spPr>
              <p:txBody>
                <a:bodyPr/>
                <a:lstStyle/>
                <a:p>
                  <a:r>
                    <a:rPr lang="ja-JP" altLang="en-US">
                      <a:noFill/>
                    </a:rPr>
                    <a:t> </a:t>
                  </a:r>
                </a:p>
              </p:txBody>
            </p:sp>
          </mc:Fallback>
        </mc:AlternateContent>
        <p:sp>
          <p:nvSpPr>
            <p:cNvPr id="37" name="テキスト ボックス 36"/>
            <p:cNvSpPr txBox="1"/>
            <p:nvPr/>
          </p:nvSpPr>
          <p:spPr>
            <a:xfrm>
              <a:off x="3779912" y="3797086"/>
              <a:ext cx="2460559" cy="584775"/>
            </a:xfrm>
            <a:prstGeom prst="rect">
              <a:avLst/>
            </a:prstGeom>
            <a:noFill/>
          </p:spPr>
          <p:txBody>
            <a:bodyPr wrap="square" rtlCol="0">
              <a:spAutoFit/>
            </a:bodyPr>
            <a:lstStyle/>
            <a:p>
              <a:r>
                <a:rPr kumimoji="1" lang="en-US" altLang="ja-JP" sz="3200" dirty="0" err="1" smtClean="0"/>
                <a:t>FCoverage</a:t>
              </a:r>
              <a:r>
                <a:rPr kumimoji="1" lang="en-US" altLang="ja-JP" sz="3200" dirty="0" smtClean="0"/>
                <a:t>=</a:t>
              </a:r>
              <a:endParaRPr kumimoji="1" lang="ja-JP" altLang="en-US" sz="3200" dirty="0"/>
            </a:p>
          </p:txBody>
        </p:sp>
        <p:sp>
          <p:nvSpPr>
            <p:cNvPr id="39" name="台形 38"/>
            <p:cNvSpPr/>
            <p:nvPr/>
          </p:nvSpPr>
          <p:spPr>
            <a:xfrm rot="16200000" flipV="1">
              <a:off x="6918555" y="3468130"/>
              <a:ext cx="430151" cy="321765"/>
            </a:xfrm>
            <a:prstGeom prst="trapezoid">
              <a:avLst/>
            </a:prstGeom>
            <a:solidFill>
              <a:srgbClr val="FB6561">
                <a:alpha val="49804"/>
              </a:srgbClr>
            </a:solidFill>
            <a:ln>
              <a:solidFill>
                <a:srgbClr val="BA0F0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台形 41"/>
            <p:cNvSpPr/>
            <p:nvPr/>
          </p:nvSpPr>
          <p:spPr>
            <a:xfrm rot="16200000">
              <a:off x="8051947" y="3450446"/>
              <a:ext cx="491387" cy="339330"/>
            </a:xfrm>
            <a:prstGeom prst="trapezoid">
              <a:avLst/>
            </a:prstGeom>
            <a:solidFill>
              <a:srgbClr val="9EC3FE">
                <a:alpha val="49804"/>
              </a:srgbClr>
            </a:solid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32838085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611560" y="2060848"/>
            <a:ext cx="4176464" cy="42484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public String </a:t>
            </a:r>
            <a:r>
              <a:rPr lang="en-US" altLang="ja-JP" sz="1100" dirty="0" smtClean="0">
                <a:solidFill>
                  <a:schemeClr val="tx1"/>
                </a:solidFill>
              </a:rPr>
              <a:t>statement</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Enumeration </a:t>
            </a:r>
            <a:r>
              <a:rPr lang="en-US" altLang="ja-JP" sz="1100" dirty="0" smtClean="0">
                <a:solidFill>
                  <a:schemeClr val="tx1"/>
                </a:solidFill>
              </a:rPr>
              <a:t>rentals = </a:t>
            </a:r>
            <a:r>
              <a:rPr lang="en-US" altLang="ja-JP" sz="1100" dirty="0">
                <a:solidFill>
                  <a:schemeClr val="tx1"/>
                </a:solidFill>
              </a:rPr>
              <a:t>_</a:t>
            </a:r>
            <a:r>
              <a:rPr lang="en-US" altLang="ja-JP" sz="1100" dirty="0" err="1">
                <a:solidFill>
                  <a:schemeClr val="tx1"/>
                </a:solidFill>
              </a:rPr>
              <a:t>rentals.elements</a:t>
            </a:r>
            <a:r>
              <a:rPr lang="en-US" altLang="ja-JP" sz="1100" dirty="0" smtClean="0">
                <a:solidFill>
                  <a:schemeClr val="tx1"/>
                </a:solidFill>
              </a:rPr>
              <a:t>();</a:t>
            </a:r>
            <a:endParaRPr lang="en-US" altLang="ja-JP" sz="1100" dirty="0">
              <a:solidFill>
                <a:schemeClr val="tx1"/>
              </a:solidFill>
            </a:endParaRPr>
          </a:p>
          <a:p>
            <a:pPr>
              <a:lnSpc>
                <a:spcPts val="1700"/>
              </a:lnSpc>
            </a:pPr>
            <a:r>
              <a:rPr lang="en-US" altLang="ja-JP" sz="1100" dirty="0">
                <a:solidFill>
                  <a:schemeClr val="tx1"/>
                </a:solidFill>
              </a:rPr>
              <a:t> </a:t>
            </a: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int</a:t>
            </a:r>
            <a:r>
              <a:rPr lang="en-US" altLang="ja-JP" sz="1100" dirty="0">
                <a:solidFill>
                  <a:schemeClr val="tx1"/>
                </a:solidFill>
              </a:rPr>
              <a:t> </a:t>
            </a:r>
            <a:r>
              <a:rPr lang="en-US" altLang="ja-JP" sz="1100" dirty="0" err="1">
                <a:solidFill>
                  <a:schemeClr val="tx1"/>
                </a:solidFill>
              </a:rPr>
              <a:t>renterPoints</a:t>
            </a:r>
            <a:r>
              <a:rPr lang="en-US" altLang="ja-JP" sz="1100" dirty="0">
                <a:solidFill>
                  <a:schemeClr val="tx1"/>
                </a:solidFill>
              </a:rPr>
              <a:t> = 0; </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While (</a:t>
            </a:r>
            <a:r>
              <a:rPr lang="en-US" altLang="ja-JP" sz="1100" dirty="0" err="1">
                <a:solidFill>
                  <a:schemeClr val="tx1"/>
                </a:solidFill>
              </a:rPr>
              <a:t>rentals.hasMoreElements</a:t>
            </a:r>
            <a:r>
              <a:rPr lang="en-US" altLang="ja-JP" sz="1100" dirty="0">
                <a:solidFill>
                  <a:schemeClr val="tx1"/>
                </a:solidFill>
              </a:rPr>
              <a:t>()) {</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Rental each = (Rental)</a:t>
            </a:r>
            <a:r>
              <a:rPr lang="en-US" altLang="ja-JP" sz="1100" dirty="0" err="1">
                <a:solidFill>
                  <a:schemeClr val="tx1"/>
                </a:solidFill>
              </a:rPr>
              <a:t>rentals.nextElement</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if (</a:t>
            </a:r>
            <a:r>
              <a:rPr lang="en-US" altLang="ja-JP" sz="1100" dirty="0" err="1">
                <a:solidFill>
                  <a:schemeClr val="tx1"/>
                </a:solidFill>
              </a:rPr>
              <a:t>each.getMovie</a:t>
            </a:r>
            <a:r>
              <a:rPr lang="en-US" altLang="ja-JP" sz="1100" dirty="0">
                <a:solidFill>
                  <a:schemeClr val="tx1"/>
                </a:solidFill>
              </a:rPr>
              <a:t>().</a:t>
            </a:r>
            <a:r>
              <a:rPr lang="en-US" altLang="ja-JP" sz="1100" dirty="0" err="1">
                <a:solidFill>
                  <a:schemeClr val="tx1"/>
                </a:solidFill>
              </a:rPr>
              <a:t>getPriceCode</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 </a:t>
            </a:r>
            <a:r>
              <a:rPr lang="en-US" altLang="ja-JP" sz="1100" dirty="0" err="1">
                <a:solidFill>
                  <a:schemeClr val="tx1"/>
                </a:solidFill>
              </a:rPr>
              <a:t>Movie.NEW_RELEASE</a:t>
            </a:r>
            <a:r>
              <a:rPr lang="en-US" altLang="ja-JP" sz="1100" dirty="0">
                <a:solidFill>
                  <a:schemeClr val="tx1"/>
                </a:solidFill>
              </a:rPr>
              <a:t>)</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err="1">
                <a:solidFill>
                  <a:schemeClr val="tx1"/>
                </a:solidFill>
              </a:rPr>
              <a:t>rentalPoints</a:t>
            </a:r>
            <a:r>
              <a:rPr lang="en-US" altLang="ja-JP" sz="1100" dirty="0">
                <a:solidFill>
                  <a:schemeClr val="tx1"/>
                </a:solidFill>
              </a:rPr>
              <a:t> = </a:t>
            </a:r>
            <a:r>
              <a:rPr lang="en-US" altLang="ja-JP" sz="1100" dirty="0" err="1">
                <a:solidFill>
                  <a:schemeClr val="tx1"/>
                </a:solidFill>
              </a:rPr>
              <a:t>renterPoints</a:t>
            </a:r>
            <a:r>
              <a:rPr lang="en-US" altLang="ja-JP" sz="1100" dirty="0">
                <a:solidFill>
                  <a:schemeClr val="tx1"/>
                </a:solidFill>
              </a:rPr>
              <a:t> + 2;</a:t>
            </a:r>
          </a:p>
          <a:p>
            <a:pPr>
              <a:lnSpc>
                <a:spcPts val="1700"/>
              </a:lnSpc>
            </a:pPr>
            <a:r>
              <a:rPr lang="en-US" altLang="ja-JP" sz="1100" dirty="0">
                <a:solidFill>
                  <a:schemeClr val="tx1"/>
                </a:solidFill>
              </a:rPr>
              <a:t> </a:t>
            </a:r>
            <a:r>
              <a:rPr lang="ja-JP" altLang="en-US" sz="1100" dirty="0">
                <a:solidFill>
                  <a:schemeClr val="tx1"/>
                </a:solidFill>
              </a:rPr>
              <a:t>　　 　</a:t>
            </a:r>
            <a:r>
              <a:rPr lang="en-US" altLang="ja-JP" sz="1100" dirty="0">
                <a:solidFill>
                  <a:schemeClr val="tx1"/>
                </a:solidFill>
              </a:rPr>
              <a:t>else</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rentalPoints</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a:t>
            </a:r>
          </a:p>
          <a:p>
            <a:pPr>
              <a:lnSpc>
                <a:spcPts val="1700"/>
              </a:lnSpc>
            </a:pPr>
            <a:r>
              <a:rPr lang="en-US" altLang="ja-JP" sz="1100" dirty="0">
                <a:solidFill>
                  <a:schemeClr val="tx1"/>
                </a:solidFill>
              </a:rPr>
              <a:t> </a:t>
            </a:r>
            <a:r>
              <a:rPr lang="en-US" altLang="ja-JP" sz="1100" dirty="0" smtClean="0">
                <a:solidFill>
                  <a:schemeClr val="tx1"/>
                </a:solidFill>
              </a:rPr>
              <a:t> </a:t>
            </a:r>
            <a:r>
              <a:rPr lang="ja-JP" altLang="en-US" sz="1100" dirty="0">
                <a:solidFill>
                  <a:schemeClr val="tx1"/>
                </a:solidFill>
              </a:rPr>
              <a:t>　　</a:t>
            </a:r>
            <a:r>
              <a:rPr lang="en-US" altLang="ja-JP" sz="1100" dirty="0">
                <a:solidFill>
                  <a:schemeClr val="tx1"/>
                </a:solidFill>
              </a:rPr>
              <a:t>double </a:t>
            </a:r>
            <a:r>
              <a:rPr lang="en-US" altLang="ja-JP" sz="1100" dirty="0" err="1">
                <a:solidFill>
                  <a:schemeClr val="tx1"/>
                </a:solidFill>
              </a:rPr>
              <a:t>totalAmount</a:t>
            </a:r>
            <a:r>
              <a:rPr lang="en-US" altLang="ja-JP" sz="1100" dirty="0">
                <a:solidFill>
                  <a:schemeClr val="tx1"/>
                </a:solidFill>
              </a:rPr>
              <a:t> = 0;</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String result = "Rental Record\n";</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While (</a:t>
            </a:r>
            <a:r>
              <a:rPr lang="en-US" altLang="ja-JP" sz="1100" dirty="0" err="1">
                <a:solidFill>
                  <a:schemeClr val="tx1"/>
                </a:solidFill>
              </a:rPr>
              <a:t>rentals.hasMoreElements</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Rental each = (Rental)</a:t>
            </a:r>
            <a:r>
              <a:rPr lang="en-US" altLang="ja-JP" sz="1100" dirty="0" err="1">
                <a:solidFill>
                  <a:schemeClr val="tx1"/>
                </a:solidFill>
              </a:rPr>
              <a:t>rentals.nextElement</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double </a:t>
            </a:r>
            <a:r>
              <a:rPr lang="en-US" altLang="ja-JP" sz="1100" dirty="0" err="1">
                <a:solidFill>
                  <a:schemeClr val="tx1"/>
                </a:solidFill>
              </a:rPr>
              <a:t>thisAmount</a:t>
            </a:r>
            <a:r>
              <a:rPr lang="en-US" altLang="ja-JP" sz="1100" dirty="0">
                <a:solidFill>
                  <a:schemeClr val="tx1"/>
                </a:solidFill>
              </a:rPr>
              <a:t> = </a:t>
            </a:r>
            <a:r>
              <a:rPr lang="en-US" altLang="ja-JP" sz="1100" dirty="0" err="1">
                <a:solidFill>
                  <a:schemeClr val="tx1"/>
                </a:solidFill>
              </a:rPr>
              <a:t>each.getCharge</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result = result + </a:t>
            </a:r>
            <a:r>
              <a:rPr lang="en-US" altLang="ja-JP" sz="1100" dirty="0" err="1">
                <a:solidFill>
                  <a:schemeClr val="tx1"/>
                </a:solidFill>
              </a:rPr>
              <a:t>each.getMovie</a:t>
            </a:r>
            <a:r>
              <a:rPr lang="en-US" altLang="ja-JP" sz="1100" dirty="0">
                <a:solidFill>
                  <a:schemeClr val="tx1"/>
                </a:solidFill>
              </a:rPr>
              <a:t>().</a:t>
            </a:r>
            <a:r>
              <a:rPr lang="en-US" altLang="ja-JP" sz="1100" dirty="0" err="1">
                <a:solidFill>
                  <a:schemeClr val="tx1"/>
                </a:solidFill>
              </a:rPr>
              <a:t>getTitle</a:t>
            </a:r>
            <a:r>
              <a:rPr lang="en-US" altLang="ja-JP" sz="1100" dirty="0">
                <a:solidFill>
                  <a:schemeClr val="tx1"/>
                </a:solidFill>
              </a:rPr>
              <a:t>()</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a:solidFill>
                  <a:schemeClr val="tx1"/>
                </a:solidFill>
              </a:rPr>
              <a:t>+ "\t" + </a:t>
            </a:r>
            <a:r>
              <a:rPr lang="en-US" altLang="ja-JP" sz="1100" dirty="0" err="1">
                <a:solidFill>
                  <a:schemeClr val="tx1"/>
                </a:solidFill>
              </a:rPr>
              <a:t>String.valueOf</a:t>
            </a:r>
            <a:r>
              <a:rPr lang="en-US" altLang="ja-JP" sz="1100" dirty="0">
                <a:solidFill>
                  <a:schemeClr val="tx1"/>
                </a:solidFill>
              </a:rPr>
              <a:t>(this) + "\n";</a:t>
            </a:r>
          </a:p>
          <a:p>
            <a:pPr>
              <a:lnSpc>
                <a:spcPts val="1700"/>
              </a:lnSpc>
            </a:pPr>
            <a:r>
              <a:rPr lang="ja-JP" altLang="en-US" sz="1100" dirty="0" smtClean="0">
                <a:solidFill>
                  <a:schemeClr val="tx1"/>
                </a:solidFill>
              </a:rPr>
              <a:t>  </a:t>
            </a:r>
            <a:r>
              <a:rPr lang="ja-JP" altLang="en-US" sz="1100" dirty="0">
                <a:solidFill>
                  <a:schemeClr val="tx1"/>
                </a:solidFill>
              </a:rPr>
              <a:t>　　　</a:t>
            </a:r>
            <a:r>
              <a:rPr lang="en-US" altLang="ja-JP" sz="1100" dirty="0" err="1">
                <a:solidFill>
                  <a:schemeClr val="tx1"/>
                </a:solidFill>
              </a:rPr>
              <a:t>totalAmount</a:t>
            </a:r>
            <a:r>
              <a:rPr lang="en-US" altLang="ja-JP" sz="1100" dirty="0">
                <a:solidFill>
                  <a:schemeClr val="tx1"/>
                </a:solidFill>
              </a:rPr>
              <a:t> = </a:t>
            </a:r>
            <a:r>
              <a:rPr lang="en-US" altLang="ja-JP" sz="1100" dirty="0" err="1">
                <a:solidFill>
                  <a:schemeClr val="tx1"/>
                </a:solidFill>
              </a:rPr>
              <a:t>totalAmount</a:t>
            </a:r>
            <a:r>
              <a:rPr lang="en-US" altLang="ja-JP" sz="1100" dirty="0">
                <a:solidFill>
                  <a:schemeClr val="tx1"/>
                </a:solidFill>
              </a:rPr>
              <a:t> + </a:t>
            </a:r>
            <a:r>
              <a:rPr lang="en-US" altLang="ja-JP" sz="1100" dirty="0" err="1">
                <a:solidFill>
                  <a:schemeClr val="tx1"/>
                </a:solidFill>
              </a:rPr>
              <a:t>thisAmount</a:t>
            </a:r>
            <a:r>
              <a:rPr lang="en-US" altLang="ja-JP" sz="1100" dirty="0">
                <a:solidFill>
                  <a:schemeClr val="tx1"/>
                </a:solidFill>
              </a:rPr>
              <a:t>;</a:t>
            </a:r>
            <a:r>
              <a:rPr lang="ja-JP" altLang="en-US" sz="1100" dirty="0">
                <a:solidFill>
                  <a:schemeClr val="tx1"/>
                </a:solidFill>
              </a:rPr>
              <a:t>　・・</a:t>
            </a:r>
            <a:r>
              <a:rPr lang="ja-JP" altLang="en-US" sz="1100" dirty="0" smtClean="0">
                <a:solidFill>
                  <a:schemeClr val="tx1"/>
                </a:solidFill>
              </a:rPr>
              <a:t>・</a:t>
            </a:r>
            <a:endParaRPr lang="ja-JP" altLang="en-US" sz="1100" dirty="0">
              <a:solidFill>
                <a:schemeClr val="tx1"/>
              </a:solidFill>
            </a:endParaRPr>
          </a:p>
        </p:txBody>
      </p:sp>
      <p:sp>
        <p:nvSpPr>
          <p:cNvPr id="2" name="タイトル 1"/>
          <p:cNvSpPr>
            <a:spLocks noGrp="1"/>
          </p:cNvSpPr>
          <p:nvPr>
            <p:ph type="title"/>
          </p:nvPr>
        </p:nvSpPr>
        <p:spPr>
          <a:xfrm>
            <a:off x="0" y="188913"/>
            <a:ext cx="9144000" cy="936625"/>
          </a:xfrm>
        </p:spPr>
        <p:txBody>
          <a:bodyPr>
            <a:normAutofit fontScale="90000"/>
          </a:bodyPr>
          <a:lstStyle/>
          <a:p>
            <a:r>
              <a:rPr kumimoji="1" lang="ja-JP" altLang="en-US" dirty="0" smtClean="0"/>
              <a:t>凝集度を使用したメソッド</a:t>
            </a:r>
            <a:r>
              <a:rPr lang="ja-JP" altLang="en-US" dirty="0" smtClean="0"/>
              <a:t>抽出リファクタリング</a:t>
            </a:r>
            <a:endParaRPr kumimoji="1" lang="ja-JP" altLang="en-US" dirty="0"/>
          </a:p>
        </p:txBody>
      </p:sp>
      <p:sp>
        <p:nvSpPr>
          <p:cNvPr id="3" name="コンテンツ プレースホルダー 2"/>
          <p:cNvSpPr>
            <a:spLocks noGrp="1"/>
          </p:cNvSpPr>
          <p:nvPr>
            <p:ph idx="1"/>
          </p:nvPr>
        </p:nvSpPr>
        <p:spPr>
          <a:xfrm>
            <a:off x="457200" y="1340768"/>
            <a:ext cx="8229600" cy="4525963"/>
          </a:xfrm>
        </p:spPr>
        <p:txBody>
          <a:bodyPr/>
          <a:lstStyle/>
          <a:p>
            <a:r>
              <a:rPr lang="ja-JP" altLang="en-US" dirty="0" smtClean="0"/>
              <a:t>凝集度の高いコード片の抽出を推薦する</a:t>
            </a:r>
            <a:endParaRPr lang="en-US" altLang="ja-JP" dirty="0" smtClean="0"/>
          </a:p>
        </p:txBody>
      </p:sp>
      <p:sp>
        <p:nvSpPr>
          <p:cNvPr id="9" name="正方形/長方形 8"/>
          <p:cNvSpPr/>
          <p:nvPr/>
        </p:nvSpPr>
        <p:spPr>
          <a:xfrm>
            <a:off x="899592" y="2996951"/>
            <a:ext cx="3600400" cy="1314049"/>
          </a:xfrm>
          <a:prstGeom prst="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899592" y="2411595"/>
            <a:ext cx="3600400" cy="369333"/>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3131840" y="3573016"/>
            <a:ext cx="1548244" cy="369332"/>
          </a:xfrm>
          <a:prstGeom prst="rect">
            <a:avLst/>
          </a:prstGeom>
          <a:solidFill>
            <a:schemeClr val="accent6">
              <a:lumMod val="20000"/>
              <a:lumOff val="80000"/>
            </a:schemeClr>
          </a:solidFill>
          <a:ln>
            <a:solidFill>
              <a:schemeClr val="tx1"/>
            </a:solidFill>
          </a:ln>
        </p:spPr>
        <p:txBody>
          <a:bodyPr wrap="none" rtlCol="0">
            <a:spAutoFit/>
          </a:bodyPr>
          <a:lstStyle/>
          <a:p>
            <a:r>
              <a:rPr kumimoji="1" lang="en-US" altLang="ja-JP" dirty="0" err="1" smtClean="0"/>
              <a:t>FTightness</a:t>
            </a:r>
            <a:r>
              <a:rPr kumimoji="1" lang="ja-JP" altLang="en-US" dirty="0" smtClean="0"/>
              <a:t>高</a:t>
            </a:r>
            <a:endParaRPr kumimoji="1" lang="ja-JP" altLang="en-US" dirty="0"/>
          </a:p>
        </p:txBody>
      </p:sp>
      <p:sp>
        <p:nvSpPr>
          <p:cNvPr id="5" name="正方形/長方形 4"/>
          <p:cNvSpPr/>
          <p:nvPr/>
        </p:nvSpPr>
        <p:spPr>
          <a:xfrm>
            <a:off x="683568" y="2276872"/>
            <a:ext cx="4032448" cy="223224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23" name="テキスト ボックス 22"/>
          <p:cNvSpPr txBox="1"/>
          <p:nvPr/>
        </p:nvSpPr>
        <p:spPr>
          <a:xfrm>
            <a:off x="3707904" y="2420888"/>
            <a:ext cx="1548244" cy="369332"/>
          </a:xfrm>
          <a:prstGeom prst="rect">
            <a:avLst/>
          </a:prstGeom>
          <a:solidFill>
            <a:srgbClr val="B5FC04"/>
          </a:solidFill>
          <a:ln>
            <a:solidFill>
              <a:schemeClr val="tx1"/>
            </a:solidFill>
          </a:ln>
        </p:spPr>
        <p:txBody>
          <a:bodyPr wrap="none" rtlCol="0">
            <a:spAutoFit/>
          </a:bodyPr>
          <a:lstStyle/>
          <a:p>
            <a:r>
              <a:rPr kumimoji="1" lang="en-US" altLang="ja-JP" dirty="0" err="1" smtClean="0"/>
              <a:t>FTightness</a:t>
            </a:r>
            <a:r>
              <a:rPr kumimoji="1" lang="ja-JP" altLang="en-US" dirty="0" smtClean="0"/>
              <a:t>高</a:t>
            </a:r>
            <a:endParaRPr kumimoji="1" lang="ja-JP" altLang="en-US" dirty="0"/>
          </a:p>
        </p:txBody>
      </p:sp>
      <p:sp>
        <p:nvSpPr>
          <p:cNvPr id="15" name="テキスト ボックス 14"/>
          <p:cNvSpPr txBox="1"/>
          <p:nvPr/>
        </p:nvSpPr>
        <p:spPr>
          <a:xfrm>
            <a:off x="4572000" y="3140968"/>
            <a:ext cx="1656184" cy="369332"/>
          </a:xfrm>
          <a:prstGeom prst="rect">
            <a:avLst/>
          </a:prstGeom>
          <a:solidFill>
            <a:srgbClr val="FFC000"/>
          </a:solidFill>
          <a:ln>
            <a:solidFill>
              <a:schemeClr val="tx1"/>
            </a:solidFill>
          </a:ln>
        </p:spPr>
        <p:txBody>
          <a:bodyPr wrap="square" rtlCol="0">
            <a:spAutoFit/>
          </a:bodyPr>
          <a:lstStyle/>
          <a:p>
            <a:r>
              <a:rPr lang="en-US" altLang="ja-JP" dirty="0" err="1" smtClean="0"/>
              <a:t>FOverlap</a:t>
            </a:r>
            <a:r>
              <a:rPr lang="ja-JP" altLang="en-US" dirty="0" smtClean="0"/>
              <a:t>高</a:t>
            </a:r>
            <a:endParaRPr lang="en-US" altLang="ja-JP" dirty="0" smtClean="0"/>
          </a:p>
        </p:txBody>
      </p:sp>
    </p:spTree>
    <p:extLst>
      <p:ext uri="{BB962C8B-B14F-4D97-AF65-F5344CB8AC3E}">
        <p14:creationId xmlns:p14="http://schemas.microsoft.com/office/powerpoint/2010/main" val="2065724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500"/>
                                        <p:tgtEl>
                                          <p:spTgt spid="1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500"/>
                                        <p:tgtEl>
                                          <p:spTgt spid="1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7" grpId="0" animBg="1"/>
      <p:bldP spid="18" grpId="0" animBg="1"/>
      <p:bldP spid="5" grpId="0" animBg="1"/>
      <p:bldP spid="23"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問題提起</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メソッド抽出リファクタリングにおける，凝集度メトリクスの定量的な評価尺度が提案されていない</a:t>
            </a:r>
            <a:endParaRPr lang="en-US" altLang="ja-JP" dirty="0" smtClean="0"/>
          </a:p>
          <a:p>
            <a:endParaRPr lang="en-US" altLang="ja-JP" dirty="0" smtClean="0"/>
          </a:p>
          <a:p>
            <a:endParaRPr lang="en-US" altLang="ja-JP" dirty="0" smtClean="0"/>
          </a:p>
          <a:p>
            <a:endParaRPr lang="en-US" altLang="ja-JP" dirty="0" smtClean="0"/>
          </a:p>
          <a:p>
            <a:pPr>
              <a:buNone/>
            </a:pPr>
            <a:r>
              <a:rPr lang="en-US" altLang="ja-JP" dirty="0" smtClean="0">
                <a:sym typeface="Wingdings" pitchFamily="2" charset="2"/>
              </a:rPr>
              <a:t></a:t>
            </a:r>
            <a:r>
              <a:rPr lang="ja-JP" altLang="en-US" dirty="0" smtClean="0">
                <a:sym typeface="Wingdings" pitchFamily="2" charset="2"/>
              </a:rPr>
              <a:t>どのメトリクスを用いるべきか判断が困難</a:t>
            </a:r>
            <a:endParaRPr lang="en-US" altLang="ja-JP" dirty="0" smtClean="0">
              <a:sym typeface="Wingdings" pitchFamily="2" charset="2"/>
            </a:endParaRPr>
          </a:p>
          <a:p>
            <a:pPr>
              <a:buNone/>
            </a:pPr>
            <a:r>
              <a:rPr lang="en-US" altLang="ja-JP" dirty="0" smtClean="0">
                <a:sym typeface="Wingdings" pitchFamily="2" charset="2"/>
              </a:rPr>
              <a:t></a:t>
            </a:r>
            <a:r>
              <a:rPr lang="ja-JP" altLang="en-US" dirty="0" smtClean="0">
                <a:sym typeface="Wingdings" pitchFamily="2" charset="2"/>
              </a:rPr>
              <a:t>メトリクスの閾値を</a:t>
            </a:r>
            <a:r>
              <a:rPr lang="ja-JP" altLang="en-US" dirty="0">
                <a:sym typeface="Wingdings" pitchFamily="2" charset="2"/>
              </a:rPr>
              <a:t>決定するの</a:t>
            </a:r>
            <a:r>
              <a:rPr lang="ja-JP" altLang="en-US" dirty="0" smtClean="0">
                <a:sym typeface="Wingdings" pitchFamily="2" charset="2"/>
              </a:rPr>
              <a:t>が困難</a:t>
            </a:r>
            <a:endParaRPr lang="en-US" altLang="ja-JP" dirty="0" smtClean="0">
              <a:sym typeface="Wingdings" pitchFamily="2" charset="2"/>
            </a:endParaRPr>
          </a:p>
        </p:txBody>
      </p:sp>
      <p:grpSp>
        <p:nvGrpSpPr>
          <p:cNvPr id="4" name="グループ化 3"/>
          <p:cNvGrpSpPr/>
          <p:nvPr/>
        </p:nvGrpSpPr>
        <p:grpSpPr>
          <a:xfrm>
            <a:off x="899592" y="2708920"/>
            <a:ext cx="7416824" cy="1180337"/>
            <a:chOff x="611560" y="3356992"/>
            <a:chExt cx="7416824" cy="1180337"/>
          </a:xfrm>
        </p:grpSpPr>
        <p:grpSp>
          <p:nvGrpSpPr>
            <p:cNvPr id="5" name="グループ化 4"/>
            <p:cNvGrpSpPr/>
            <p:nvPr/>
          </p:nvGrpSpPr>
          <p:grpSpPr>
            <a:xfrm>
              <a:off x="611560" y="3356992"/>
              <a:ext cx="2893611" cy="1151178"/>
              <a:chOff x="1938801" y="3987977"/>
              <a:chExt cx="4433399" cy="2191226"/>
            </a:xfrm>
          </p:grpSpPr>
          <p:grpSp>
            <p:nvGrpSpPr>
              <p:cNvPr id="6" name="Group 4"/>
              <p:cNvGrpSpPr>
                <a:grpSpLocks noChangeAspect="1"/>
              </p:cNvGrpSpPr>
              <p:nvPr/>
            </p:nvGrpSpPr>
            <p:grpSpPr bwMode="auto">
              <a:xfrm>
                <a:off x="1938801" y="3987977"/>
                <a:ext cx="1370013" cy="2033311"/>
                <a:chOff x="1348" y="2578"/>
                <a:chExt cx="863" cy="1122"/>
              </a:xfrm>
            </p:grpSpPr>
            <p:sp>
              <p:nvSpPr>
                <p:cNvPr id="43"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44"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5"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6"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47"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48"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9"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0"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1"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2"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3" name="Line 19"/>
                <p:cNvSpPr>
                  <a:spLocks noChangeShapeType="1"/>
                </p:cNvSpPr>
                <p:nvPr/>
              </p:nvSpPr>
              <p:spPr bwMode="auto">
                <a:xfrm>
                  <a:off x="1435" y="28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4" name="Line 20"/>
                <p:cNvSpPr>
                  <a:spLocks noChangeShapeType="1"/>
                </p:cNvSpPr>
                <p:nvPr/>
              </p:nvSpPr>
              <p:spPr bwMode="auto">
                <a:xfrm>
                  <a:off x="1414" y="3407"/>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55" name="Line 21"/>
                <p:cNvSpPr>
                  <a:spLocks noChangeShapeType="1"/>
                </p:cNvSpPr>
                <p:nvPr/>
              </p:nvSpPr>
              <p:spPr bwMode="auto">
                <a:xfrm>
                  <a:off x="1414" y="3339"/>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cxnSp>
            <p:nvCxnSpPr>
              <p:cNvPr id="7" name="直線コネクタ 6"/>
              <p:cNvCxnSpPr/>
              <p:nvPr/>
            </p:nvCxnSpPr>
            <p:spPr bwMode="auto">
              <a:xfrm>
                <a:off x="1973809" y="4869160"/>
                <a:ext cx="962025"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8" name="直線コネクタ 7"/>
              <p:cNvCxnSpPr/>
              <p:nvPr/>
            </p:nvCxnSpPr>
            <p:spPr bwMode="auto">
              <a:xfrm>
                <a:off x="1996034" y="4986685"/>
                <a:ext cx="846137"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9" name="直線コネクタ 8"/>
              <p:cNvCxnSpPr/>
              <p:nvPr/>
            </p:nvCxnSpPr>
            <p:spPr bwMode="auto">
              <a:xfrm>
                <a:off x="1996034" y="5589240"/>
                <a:ext cx="962025"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nvGrpSpPr>
              <p:cNvPr id="10" name="グループ化 9"/>
              <p:cNvGrpSpPr/>
              <p:nvPr/>
            </p:nvGrpSpPr>
            <p:grpSpPr>
              <a:xfrm>
                <a:off x="4995746" y="3993889"/>
                <a:ext cx="1349375" cy="661971"/>
                <a:chOff x="4250747" y="4546169"/>
                <a:chExt cx="1349375" cy="661971"/>
              </a:xfrm>
            </p:grpSpPr>
            <p:sp>
              <p:nvSpPr>
                <p:cNvPr id="35"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36"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37"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8"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9"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0"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1"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42"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grpSp>
            <p:nvGrpSpPr>
              <p:cNvPr id="11" name="グループ化 10"/>
              <p:cNvGrpSpPr/>
              <p:nvPr/>
            </p:nvGrpSpPr>
            <p:grpSpPr>
              <a:xfrm>
                <a:off x="5004048" y="4783253"/>
                <a:ext cx="1349375" cy="661971"/>
                <a:chOff x="4250747" y="4546169"/>
                <a:chExt cx="1349375" cy="661971"/>
              </a:xfrm>
            </p:grpSpPr>
            <p:sp>
              <p:nvSpPr>
                <p:cNvPr id="27"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8"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9"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30"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1"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2"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3"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34"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grpSp>
            <p:nvGrpSpPr>
              <p:cNvPr id="12" name="グループ化 11"/>
              <p:cNvGrpSpPr/>
              <p:nvPr/>
            </p:nvGrpSpPr>
            <p:grpSpPr>
              <a:xfrm>
                <a:off x="5022825" y="5517232"/>
                <a:ext cx="1349375" cy="661971"/>
                <a:chOff x="4250747" y="4546169"/>
                <a:chExt cx="1349375" cy="661971"/>
              </a:xfrm>
            </p:grpSpPr>
            <p:sp>
              <p:nvSpPr>
                <p:cNvPr id="19"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0"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1"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2"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3"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4"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5"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6"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13" name="右大かっこ 12"/>
              <p:cNvSpPr/>
              <p:nvPr/>
            </p:nvSpPr>
            <p:spPr bwMode="auto">
              <a:xfrm>
                <a:off x="3419872" y="4311389"/>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4" name="右大かっこ 13"/>
              <p:cNvSpPr/>
              <p:nvPr/>
            </p:nvSpPr>
            <p:spPr bwMode="auto">
              <a:xfrm>
                <a:off x="3419872" y="4869601"/>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5" name="右大かっこ 14"/>
              <p:cNvSpPr/>
              <p:nvPr/>
            </p:nvSpPr>
            <p:spPr bwMode="auto">
              <a:xfrm>
                <a:off x="3419872" y="5445224"/>
                <a:ext cx="255074" cy="423223"/>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16" name="直線矢印コネクタ 15"/>
              <p:cNvCxnSpPr>
                <a:stCxn id="13" idx="2"/>
              </p:cNvCxnSpPr>
              <p:nvPr/>
            </p:nvCxnSpPr>
            <p:spPr bwMode="auto">
              <a:xfrm flipV="1">
                <a:off x="3674946" y="4373980"/>
                <a:ext cx="1320800" cy="149021"/>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cxnSp>
            <p:nvCxnSpPr>
              <p:cNvPr id="17" name="直線矢印コネクタ 16"/>
              <p:cNvCxnSpPr>
                <a:stCxn id="14" idx="2"/>
              </p:cNvCxnSpPr>
              <p:nvPr/>
            </p:nvCxnSpPr>
            <p:spPr bwMode="auto">
              <a:xfrm>
                <a:off x="3674946" y="5081213"/>
                <a:ext cx="1369769" cy="36985"/>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cxnSp>
            <p:nvCxnSpPr>
              <p:cNvPr id="18" name="直線矢印コネクタ 17"/>
              <p:cNvCxnSpPr>
                <a:stCxn id="15" idx="2"/>
                <a:endCxn id="19" idx="1"/>
              </p:cNvCxnSpPr>
              <p:nvPr/>
            </p:nvCxnSpPr>
            <p:spPr bwMode="auto">
              <a:xfrm>
                <a:off x="3674946" y="5656836"/>
                <a:ext cx="1347879" cy="195342"/>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grpSp>
        <p:grpSp>
          <p:nvGrpSpPr>
            <p:cNvPr id="56" name="グループ化 55"/>
            <p:cNvGrpSpPr/>
            <p:nvPr/>
          </p:nvGrpSpPr>
          <p:grpSpPr>
            <a:xfrm>
              <a:off x="5152447" y="3356992"/>
              <a:ext cx="2875937" cy="1180337"/>
              <a:chOff x="4798570" y="3484139"/>
              <a:chExt cx="3721545" cy="1922447"/>
            </a:xfrm>
          </p:grpSpPr>
          <p:grpSp>
            <p:nvGrpSpPr>
              <p:cNvPr id="57" name="Group 4"/>
              <p:cNvGrpSpPr>
                <a:grpSpLocks noChangeAspect="1"/>
              </p:cNvGrpSpPr>
              <p:nvPr/>
            </p:nvGrpSpPr>
            <p:grpSpPr bwMode="auto">
              <a:xfrm>
                <a:off x="4798570" y="3484139"/>
                <a:ext cx="1157103" cy="1739834"/>
                <a:chOff x="1348" y="2578"/>
                <a:chExt cx="863" cy="1122"/>
              </a:xfrm>
            </p:grpSpPr>
            <p:sp>
              <p:nvSpPr>
                <p:cNvPr id="92"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93"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4"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95"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96"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97"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8"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9"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0"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1"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 name="Line 19"/>
                <p:cNvSpPr>
                  <a:spLocks noChangeShapeType="1"/>
                </p:cNvSpPr>
                <p:nvPr/>
              </p:nvSpPr>
              <p:spPr bwMode="auto">
                <a:xfrm>
                  <a:off x="1435" y="28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3" name="Line 20"/>
                <p:cNvSpPr>
                  <a:spLocks noChangeShapeType="1"/>
                </p:cNvSpPr>
                <p:nvPr/>
              </p:nvSpPr>
              <p:spPr bwMode="auto">
                <a:xfrm>
                  <a:off x="1414" y="3407"/>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4" name="Line 21"/>
                <p:cNvSpPr>
                  <a:spLocks noChangeShapeType="1"/>
                </p:cNvSpPr>
                <p:nvPr/>
              </p:nvSpPr>
              <p:spPr bwMode="auto">
                <a:xfrm>
                  <a:off x="1414" y="3339"/>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cxnSp>
            <p:nvCxnSpPr>
              <p:cNvPr id="58" name="直線コネクタ 57"/>
              <p:cNvCxnSpPr/>
              <p:nvPr/>
            </p:nvCxnSpPr>
            <p:spPr bwMode="auto">
              <a:xfrm>
                <a:off x="4828137" y="4238137"/>
                <a:ext cx="812519"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59" name="直線コネクタ 58"/>
              <p:cNvCxnSpPr/>
              <p:nvPr/>
            </p:nvCxnSpPr>
            <p:spPr bwMode="auto">
              <a:xfrm>
                <a:off x="4846909" y="4338699"/>
                <a:ext cx="714641"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cxnSp>
            <p:nvCxnSpPr>
              <p:cNvPr id="60" name="直線コネクタ 59"/>
              <p:cNvCxnSpPr/>
              <p:nvPr/>
            </p:nvCxnSpPr>
            <p:spPr bwMode="auto">
              <a:xfrm>
                <a:off x="4846909" y="4854284"/>
                <a:ext cx="812519" cy="0"/>
              </a:xfrm>
              <a:prstGeom prst="line">
                <a:avLst/>
              </a:prstGeom>
              <a:solidFill>
                <a:schemeClr val="accent2"/>
              </a:solidFill>
              <a:ln w="9525" cap="flat" cmpd="sng" algn="ctr">
                <a:solidFill>
                  <a:schemeClr val="accent2"/>
                </a:solidFill>
                <a:prstDash val="solid"/>
                <a:round/>
                <a:headEnd type="none" w="med" len="med"/>
                <a:tailEnd type="none" w="med" len="med"/>
              </a:ln>
              <a:effectLst/>
            </p:spPr>
          </p:cxnSp>
          <p:grpSp>
            <p:nvGrpSpPr>
              <p:cNvPr id="62" name="グループ化 61"/>
              <p:cNvGrpSpPr/>
              <p:nvPr/>
            </p:nvGrpSpPr>
            <p:grpSpPr>
              <a:xfrm>
                <a:off x="7380443" y="3489198"/>
                <a:ext cx="1139672" cy="566426"/>
                <a:chOff x="4250747" y="4546169"/>
                <a:chExt cx="1349375" cy="661971"/>
              </a:xfrm>
            </p:grpSpPr>
            <p:sp>
              <p:nvSpPr>
                <p:cNvPr id="84" name="AutoShape 5"/>
                <p:cNvSpPr>
                  <a:spLocks noChangeAspect="1" noChangeArrowheads="1"/>
                </p:cNvSpPr>
                <p:nvPr/>
              </p:nvSpPr>
              <p:spPr bwMode="auto">
                <a:xfrm>
                  <a:off x="4250747" y="4554089"/>
                  <a:ext cx="1349375" cy="654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85" name="Freeform 6"/>
                <p:cNvSpPr>
                  <a:spLocks/>
                </p:cNvSpPr>
                <p:nvPr/>
              </p:nvSpPr>
              <p:spPr bwMode="auto">
                <a:xfrm>
                  <a:off x="4272637" y="4561667"/>
                  <a:ext cx="1307158"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86" name="Freeform 7"/>
                <p:cNvSpPr>
                  <a:spLocks/>
                </p:cNvSpPr>
                <p:nvPr/>
              </p:nvSpPr>
              <p:spPr bwMode="auto">
                <a:xfrm>
                  <a:off x="4272637" y="4561667"/>
                  <a:ext cx="1316539" cy="638895"/>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 name="connsiteX0" fmla="*/ 0 w 10075"/>
                    <a:gd name="connsiteY0" fmla="*/ 0 h 10000"/>
                    <a:gd name="connsiteX1" fmla="*/ 0 w 10075"/>
                    <a:gd name="connsiteY1" fmla="*/ 10000 h 10000"/>
                    <a:gd name="connsiteX2" fmla="*/ 10000 w 10075"/>
                    <a:gd name="connsiteY2" fmla="*/ 10000 h 10000"/>
                    <a:gd name="connsiteX3" fmla="*/ 10075 w 10075"/>
                    <a:gd name="connsiteY3" fmla="*/ 4903 h 10000"/>
                    <a:gd name="connsiteX4" fmla="*/ 7500 w 10075"/>
                    <a:gd name="connsiteY4" fmla="*/ 0 h 10000"/>
                    <a:gd name="connsiteX5" fmla="*/ 0 w 10075"/>
                    <a:gd name="connsiteY5" fmla="*/ 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75" h="10000">
                      <a:moveTo>
                        <a:pt x="0" y="0"/>
                      </a:moveTo>
                      <a:lnTo>
                        <a:pt x="0" y="10000"/>
                      </a:lnTo>
                      <a:lnTo>
                        <a:pt x="10000" y="10000"/>
                      </a:lnTo>
                      <a:lnTo>
                        <a:pt x="10075" y="4903"/>
                      </a:lnTo>
                      <a:lnTo>
                        <a:pt x="7500"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87" name="Line 14"/>
                <p:cNvSpPr>
                  <a:spLocks noChangeShapeType="1"/>
                </p:cNvSpPr>
                <p:nvPr/>
              </p:nvSpPr>
              <p:spPr bwMode="auto">
                <a:xfrm>
                  <a:off x="4386779" y="4916673"/>
                  <a:ext cx="537874" cy="2332"/>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8" name="Line 15"/>
                <p:cNvSpPr>
                  <a:spLocks noChangeShapeType="1"/>
                </p:cNvSpPr>
                <p:nvPr/>
              </p:nvSpPr>
              <p:spPr bwMode="auto">
                <a:xfrm>
                  <a:off x="4386779" y="4765111"/>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9" name="Line 16"/>
                <p:cNvSpPr>
                  <a:spLocks noChangeShapeType="1"/>
                </p:cNvSpPr>
                <p:nvPr/>
              </p:nvSpPr>
              <p:spPr bwMode="auto">
                <a:xfrm>
                  <a:off x="4386779" y="4794258"/>
                  <a:ext cx="866227"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0" name="Line 19"/>
                <p:cNvSpPr>
                  <a:spLocks noChangeShapeType="1"/>
                </p:cNvSpPr>
                <p:nvPr/>
              </p:nvSpPr>
              <p:spPr bwMode="auto">
                <a:xfrm>
                  <a:off x="4386779" y="4706818"/>
                  <a:ext cx="669215" cy="583"/>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91" name="Freeform 9"/>
                <p:cNvSpPr>
                  <a:spLocks/>
                </p:cNvSpPr>
                <p:nvPr/>
              </p:nvSpPr>
              <p:spPr bwMode="auto">
                <a:xfrm>
                  <a:off x="5248007" y="4546169"/>
                  <a:ext cx="331788" cy="3175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63" name="右大かっこ 62"/>
              <p:cNvSpPr/>
              <p:nvPr/>
            </p:nvSpPr>
            <p:spPr bwMode="auto">
              <a:xfrm>
                <a:off x="6049472" y="3760871"/>
                <a:ext cx="215434" cy="362137"/>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4" name="右大かっこ 63"/>
              <p:cNvSpPr/>
              <p:nvPr/>
            </p:nvSpPr>
            <p:spPr bwMode="auto">
              <a:xfrm>
                <a:off x="6049472" y="4410576"/>
                <a:ext cx="215434" cy="761534"/>
              </a:xfrm>
              <a:prstGeom prst="rightBracket">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65" name="直線矢印コネクタ 64"/>
              <p:cNvCxnSpPr>
                <a:stCxn id="63" idx="2"/>
              </p:cNvCxnSpPr>
              <p:nvPr/>
            </p:nvCxnSpPr>
            <p:spPr bwMode="auto">
              <a:xfrm flipV="1">
                <a:off x="6264905" y="3814428"/>
                <a:ext cx="1115538" cy="127512"/>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cxnSp>
            <p:nvCxnSpPr>
              <p:cNvPr id="66" name="直線矢印コネクタ 65"/>
              <p:cNvCxnSpPr>
                <a:stCxn id="64" idx="2"/>
                <a:endCxn id="74" idx="1"/>
              </p:cNvCxnSpPr>
              <p:nvPr/>
            </p:nvCxnSpPr>
            <p:spPr bwMode="auto">
              <a:xfrm flipV="1">
                <a:off x="6264906" y="4763065"/>
                <a:ext cx="1088861" cy="28278"/>
              </a:xfrm>
              <a:prstGeom prst="straightConnector1">
                <a:avLst/>
              </a:prstGeom>
              <a:solidFill>
                <a:schemeClr val="accent2"/>
              </a:solidFill>
              <a:ln w="28575" cap="flat" cmpd="sng" algn="ctr">
                <a:solidFill>
                  <a:schemeClr val="tx1"/>
                </a:solidFill>
                <a:prstDash val="solid"/>
                <a:round/>
                <a:headEnd type="none" w="med" len="med"/>
                <a:tailEnd type="arrow"/>
              </a:ln>
              <a:effectLst/>
            </p:spPr>
          </p:cxnSp>
          <p:grpSp>
            <p:nvGrpSpPr>
              <p:cNvPr id="67" name="グループ化 66"/>
              <p:cNvGrpSpPr/>
              <p:nvPr/>
            </p:nvGrpSpPr>
            <p:grpSpPr>
              <a:xfrm>
                <a:off x="7353767" y="4119543"/>
                <a:ext cx="1157103" cy="1287043"/>
                <a:chOff x="2342130" y="1671501"/>
                <a:chExt cx="1157103" cy="1287043"/>
              </a:xfrm>
            </p:grpSpPr>
            <p:grpSp>
              <p:nvGrpSpPr>
                <p:cNvPr id="70" name="Group 4"/>
                <p:cNvGrpSpPr>
                  <a:grpSpLocks noChangeAspect="1"/>
                </p:cNvGrpSpPr>
                <p:nvPr/>
              </p:nvGrpSpPr>
              <p:grpSpPr bwMode="auto">
                <a:xfrm>
                  <a:off x="2342130" y="1671501"/>
                  <a:ext cx="1157103" cy="1287043"/>
                  <a:chOff x="1348" y="2578"/>
                  <a:chExt cx="863" cy="1122"/>
                </a:xfrm>
              </p:grpSpPr>
              <p:sp>
                <p:nvSpPr>
                  <p:cNvPr id="74" name="AutoShape 5"/>
                  <p:cNvSpPr>
                    <a:spLocks noChangeAspect="1" noChangeArrowheads="1"/>
                  </p:cNvSpPr>
                  <p:nvPr/>
                </p:nvSpPr>
                <p:spPr bwMode="auto">
                  <a:xfrm>
                    <a:off x="1348" y="2578"/>
                    <a:ext cx="863" cy="1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75" name="Freeform 6"/>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6" name="Freeform 7"/>
                  <p:cNvSpPr>
                    <a:spLocks/>
                  </p:cNvSpPr>
                  <p:nvPr/>
                </p:nvSpPr>
                <p:spPr bwMode="auto">
                  <a:xfrm>
                    <a:off x="1362" y="2591"/>
                    <a:ext cx="836" cy="1096"/>
                  </a:xfrm>
                  <a:custGeom>
                    <a:avLst/>
                    <a:gdLst>
                      <a:gd name="T0" fmla="*/ 0 w 836"/>
                      <a:gd name="T1" fmla="*/ 0 h 1096"/>
                      <a:gd name="T2" fmla="*/ 0 w 836"/>
                      <a:gd name="T3" fmla="*/ 1096 h 1096"/>
                      <a:gd name="T4" fmla="*/ 836 w 836"/>
                      <a:gd name="T5" fmla="*/ 1096 h 1096"/>
                      <a:gd name="T6" fmla="*/ 836 w 836"/>
                      <a:gd name="T7" fmla="*/ 200 h 1096"/>
                      <a:gd name="T8" fmla="*/ 627 w 836"/>
                      <a:gd name="T9" fmla="*/ 0 h 1096"/>
                      <a:gd name="T10" fmla="*/ 0 w 836"/>
                      <a:gd name="T11" fmla="*/ 0 h 1096"/>
                    </a:gdLst>
                    <a:ahLst/>
                    <a:cxnLst>
                      <a:cxn ang="0">
                        <a:pos x="T0" y="T1"/>
                      </a:cxn>
                      <a:cxn ang="0">
                        <a:pos x="T2" y="T3"/>
                      </a:cxn>
                      <a:cxn ang="0">
                        <a:pos x="T4" y="T5"/>
                      </a:cxn>
                      <a:cxn ang="0">
                        <a:pos x="T6" y="T7"/>
                      </a:cxn>
                      <a:cxn ang="0">
                        <a:pos x="T8" y="T9"/>
                      </a:cxn>
                      <a:cxn ang="0">
                        <a:pos x="T10" y="T11"/>
                      </a:cxn>
                    </a:cxnLst>
                    <a:rect l="0" t="0" r="r" b="b"/>
                    <a:pathLst>
                      <a:path w="836" h="1096">
                        <a:moveTo>
                          <a:pt x="0" y="0"/>
                        </a:moveTo>
                        <a:lnTo>
                          <a:pt x="0" y="1096"/>
                        </a:lnTo>
                        <a:lnTo>
                          <a:pt x="836" y="1096"/>
                        </a:lnTo>
                        <a:lnTo>
                          <a:pt x="836" y="200"/>
                        </a:lnTo>
                        <a:lnTo>
                          <a:pt x="627" y="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77" name="Freeform 8"/>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8" name="Freeform 9"/>
                  <p:cNvSpPr>
                    <a:spLocks/>
                  </p:cNvSpPr>
                  <p:nvPr/>
                </p:nvSpPr>
                <p:spPr bwMode="auto">
                  <a:xfrm>
                    <a:off x="1989" y="2591"/>
                    <a:ext cx="209" cy="200"/>
                  </a:xfrm>
                  <a:custGeom>
                    <a:avLst/>
                    <a:gdLst>
                      <a:gd name="T0" fmla="*/ 0 w 209"/>
                      <a:gd name="T1" fmla="*/ 0 h 200"/>
                      <a:gd name="T2" fmla="*/ 209 w 209"/>
                      <a:gd name="T3" fmla="*/ 200 h 200"/>
                      <a:gd name="T4" fmla="*/ 0 w 209"/>
                      <a:gd name="T5" fmla="*/ 200 h 200"/>
                      <a:gd name="T6" fmla="*/ 0 w 209"/>
                      <a:gd name="T7" fmla="*/ 0 h 200"/>
                    </a:gdLst>
                    <a:ahLst/>
                    <a:cxnLst>
                      <a:cxn ang="0">
                        <a:pos x="T0" y="T1"/>
                      </a:cxn>
                      <a:cxn ang="0">
                        <a:pos x="T2" y="T3"/>
                      </a:cxn>
                      <a:cxn ang="0">
                        <a:pos x="T4" y="T5"/>
                      </a:cxn>
                      <a:cxn ang="0">
                        <a:pos x="T6" y="T7"/>
                      </a:cxn>
                    </a:cxnLst>
                    <a:rect l="0" t="0" r="r" b="b"/>
                    <a:pathLst>
                      <a:path w="209" h="200">
                        <a:moveTo>
                          <a:pt x="0" y="0"/>
                        </a:moveTo>
                        <a:lnTo>
                          <a:pt x="209" y="200"/>
                        </a:lnTo>
                        <a:lnTo>
                          <a:pt x="0" y="200"/>
                        </a:lnTo>
                        <a:lnTo>
                          <a:pt x="0" y="0"/>
                        </a:lnTo>
                        <a:close/>
                      </a:path>
                    </a:pathLst>
                  </a:custGeom>
                  <a:noFill/>
                  <a:ln w="7938"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79" name="Line 14"/>
                  <p:cNvSpPr>
                    <a:spLocks noChangeShapeType="1"/>
                  </p:cNvSpPr>
                  <p:nvPr/>
                </p:nvSpPr>
                <p:spPr bwMode="auto">
                  <a:xfrm>
                    <a:off x="1435" y="2890"/>
                    <a:ext cx="711"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0" name="Line 15"/>
                  <p:cNvSpPr>
                    <a:spLocks noChangeShapeType="1"/>
                  </p:cNvSpPr>
                  <p:nvPr/>
                </p:nvSpPr>
                <p:spPr bwMode="auto">
                  <a:xfrm>
                    <a:off x="1435" y="2940"/>
                    <a:ext cx="428"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1" name="Line 16"/>
                  <p:cNvSpPr>
                    <a:spLocks noChangeShapeType="1"/>
                  </p:cNvSpPr>
                  <p:nvPr/>
                </p:nvSpPr>
                <p:spPr bwMode="auto">
                  <a:xfrm>
                    <a:off x="1435" y="2990"/>
                    <a:ext cx="554"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2" name="Line 17"/>
                  <p:cNvSpPr>
                    <a:spLocks noChangeShapeType="1"/>
                  </p:cNvSpPr>
                  <p:nvPr/>
                </p:nvSpPr>
                <p:spPr bwMode="auto">
                  <a:xfrm>
                    <a:off x="1435" y="3239"/>
                    <a:ext cx="606"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83" name="Line 18"/>
                  <p:cNvSpPr>
                    <a:spLocks noChangeShapeType="1"/>
                  </p:cNvSpPr>
                  <p:nvPr/>
                </p:nvSpPr>
                <p:spPr bwMode="auto">
                  <a:xfrm>
                    <a:off x="1435" y="3288"/>
                    <a:ext cx="397" cy="1"/>
                  </a:xfrm>
                  <a:prstGeom prst="line">
                    <a:avLst/>
                  </a:prstGeom>
                  <a:noFill/>
                  <a:ln w="7938"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p>
                </p:txBody>
              </p:sp>
            </p:grpSp>
            <p:cxnSp>
              <p:nvCxnSpPr>
                <p:cNvPr id="71" name="直線コネクタ 70"/>
                <p:cNvCxnSpPr/>
                <p:nvPr/>
              </p:nvCxnSpPr>
              <p:spPr>
                <a:xfrm>
                  <a:off x="2458779" y="2315022"/>
                  <a:ext cx="81331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直線コネクタ 71"/>
                <p:cNvCxnSpPr/>
                <p:nvPr/>
              </p:nvCxnSpPr>
              <p:spPr>
                <a:xfrm>
                  <a:off x="2458779" y="2204864"/>
                  <a:ext cx="79745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2458779" y="2564904"/>
                  <a:ext cx="79745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68" name="直線コネクタ 67"/>
              <p:cNvCxnSpPr/>
              <p:nvPr/>
            </p:nvCxnSpPr>
            <p:spPr>
              <a:xfrm>
                <a:off x="4915219" y="5012480"/>
                <a:ext cx="71464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4915219" y="4928646"/>
                <a:ext cx="74279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5" name="左右矢印 104"/>
            <p:cNvSpPr/>
            <p:nvPr/>
          </p:nvSpPr>
          <p:spPr>
            <a:xfrm>
              <a:off x="3923928" y="3789040"/>
              <a:ext cx="696725" cy="265267"/>
            </a:xfrm>
            <a:prstGeom prst="leftRightArrow">
              <a:avLst/>
            </a:prstGeom>
            <a:solidFill>
              <a:srgbClr val="FF0000"/>
            </a:solid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42903889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bwMode="auto">
          <a:xfrm>
            <a:off x="0" y="6309320"/>
            <a:ext cx="8748464" cy="54868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kumimoji="1" lang="ja-JP" altLang="en-US" dirty="0" smtClean="0"/>
              <a:t>研究目的と</a:t>
            </a:r>
            <a:r>
              <a:rPr lang="ja-JP" altLang="en-US" dirty="0" smtClean="0"/>
              <a:t>アプローチ</a:t>
            </a:r>
            <a:endParaRPr kumimoji="1" lang="ja-JP" altLang="en-US" dirty="0"/>
          </a:p>
        </p:txBody>
      </p:sp>
      <p:sp>
        <p:nvSpPr>
          <p:cNvPr id="3" name="コンテンツ プレースホルダー 2"/>
          <p:cNvSpPr>
            <a:spLocks noGrp="1"/>
          </p:cNvSpPr>
          <p:nvPr>
            <p:ph idx="1"/>
          </p:nvPr>
        </p:nvSpPr>
        <p:spPr>
          <a:xfrm>
            <a:off x="71884" y="1268413"/>
            <a:ext cx="8820596" cy="5040312"/>
          </a:xfrm>
        </p:spPr>
        <p:txBody>
          <a:bodyPr/>
          <a:lstStyle/>
          <a:p>
            <a:pPr marL="342900" lvl="1" indent="-342900">
              <a:buBlip>
                <a:blip r:embed="rId3"/>
              </a:buBlip>
            </a:pPr>
            <a:r>
              <a:rPr lang="ja-JP" altLang="en-US" sz="3200" dirty="0" smtClean="0"/>
              <a:t>メソッド抽出リファクタリングにおける，凝集度メトリクスの評価方法の提案</a:t>
            </a:r>
            <a:endParaRPr lang="en-US" altLang="ja-JP" dirty="0" smtClean="0"/>
          </a:p>
          <a:p>
            <a:pPr lvl="1"/>
            <a:r>
              <a:rPr lang="ja-JP" altLang="en-US" dirty="0" smtClean="0"/>
              <a:t>凝集度メトリクスに対する適合率及び再現率の定義</a:t>
            </a:r>
            <a:endParaRPr lang="en-US" altLang="ja-JP" dirty="0" smtClean="0"/>
          </a:p>
          <a:p>
            <a:pPr lvl="2"/>
            <a:r>
              <a:rPr lang="ja-JP" altLang="en-US" dirty="0" smtClean="0"/>
              <a:t>適合率</a:t>
            </a:r>
            <a:r>
              <a:rPr lang="en-US" altLang="ja-JP" dirty="0" smtClean="0"/>
              <a:t>:</a:t>
            </a:r>
            <a:r>
              <a:rPr lang="ja-JP" altLang="en-US" dirty="0" smtClean="0"/>
              <a:t>推薦されたコード片における，有用なメソッド抽出</a:t>
            </a:r>
            <a:r>
              <a:rPr lang="ja-JP" altLang="en-US" dirty="0"/>
              <a:t>候補</a:t>
            </a:r>
            <a:r>
              <a:rPr lang="ja-JP" altLang="en-US" dirty="0" smtClean="0"/>
              <a:t>の割合</a:t>
            </a:r>
            <a:endParaRPr lang="en-US" altLang="ja-JP" dirty="0" smtClean="0"/>
          </a:p>
          <a:p>
            <a:pPr lvl="2"/>
            <a:r>
              <a:rPr lang="ja-JP" altLang="en-US" dirty="0" smtClean="0"/>
              <a:t>再現率：有用なメソッド抽出リファクタリングにおける，推薦された有用なメソッド抽出リファクタリングの割合</a:t>
            </a:r>
            <a:endParaRPr lang="en-US" altLang="ja-JP" dirty="0" smtClean="0"/>
          </a:p>
          <a:p>
            <a:r>
              <a:rPr lang="ja-JP" altLang="en-US" dirty="0"/>
              <a:t>提案する評価方法をリファクタリング事例に適用</a:t>
            </a:r>
            <a:endParaRPr lang="en-US" altLang="ja-JP" dirty="0"/>
          </a:p>
          <a:p>
            <a:pPr lvl="1"/>
            <a:r>
              <a:rPr lang="ja-JP" altLang="en-US" dirty="0"/>
              <a:t>書籍やオープンソースソフトウェアからリファクタリング事例を収集</a:t>
            </a:r>
            <a:endParaRPr lang="en-US" altLang="ja-JP" dirty="0"/>
          </a:p>
          <a:p>
            <a:pPr lvl="1"/>
            <a:r>
              <a:rPr lang="ja-JP" altLang="en-US" dirty="0"/>
              <a:t>収集した事例を</a:t>
            </a:r>
            <a:r>
              <a:rPr lang="ja-JP" altLang="en-US" dirty="0">
                <a:solidFill>
                  <a:srgbClr val="FF0000"/>
                </a:solidFill>
              </a:rPr>
              <a:t>有用なメソッド抽出リファクタリング</a:t>
            </a:r>
            <a:r>
              <a:rPr lang="ja-JP" altLang="en-US" dirty="0"/>
              <a:t>として適合率と再現率を計測　</a:t>
            </a:r>
            <a:endParaRPr lang="en-US" altLang="ja-JP" dirty="0"/>
          </a:p>
          <a:p>
            <a:endParaRPr lang="en-US" altLang="ja-JP" dirty="0" smtClean="0"/>
          </a:p>
          <a:p>
            <a:pPr>
              <a:buNone/>
            </a:pPr>
            <a:endParaRPr lang="en-US" altLang="ja-JP" dirty="0" smtClean="0"/>
          </a:p>
          <a:p>
            <a:pPr>
              <a:buNone/>
            </a:pPr>
            <a:endParaRPr lang="en-US" altLang="ja-JP" dirty="0" smtClean="0"/>
          </a:p>
        </p:txBody>
      </p:sp>
    </p:spTree>
    <p:extLst>
      <p:ext uri="{BB962C8B-B14F-4D97-AF65-F5344CB8AC3E}">
        <p14:creationId xmlns:p14="http://schemas.microsoft.com/office/powerpoint/2010/main" val="9590262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提案する評価手法の手順</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手順</a:t>
            </a:r>
            <a:r>
              <a:rPr lang="en-US" altLang="ja-JP" dirty="0" smtClean="0"/>
              <a:t>1</a:t>
            </a:r>
            <a:r>
              <a:rPr lang="ja-JP" altLang="en-US" dirty="0" smtClean="0"/>
              <a:t>：コード片間の一致率の計測</a:t>
            </a:r>
            <a:endParaRPr lang="en-US" altLang="ja-JP" dirty="0" smtClean="0"/>
          </a:p>
          <a:p>
            <a:r>
              <a:rPr lang="ja-JP" altLang="en-US" dirty="0" smtClean="0"/>
              <a:t>手順</a:t>
            </a:r>
            <a:r>
              <a:rPr lang="en-US" altLang="ja-JP" dirty="0" smtClean="0"/>
              <a:t>2</a:t>
            </a:r>
            <a:r>
              <a:rPr lang="ja-JP" altLang="en-US" dirty="0" smtClean="0"/>
              <a:t>：適合率と再現率の計測</a:t>
            </a:r>
            <a:endParaRPr lang="en-US" altLang="ja-JP" dirty="0" smtClean="0"/>
          </a:p>
        </p:txBody>
      </p:sp>
    </p:spTree>
    <p:extLst>
      <p:ext uri="{BB962C8B-B14F-4D97-AF65-F5344CB8AC3E}">
        <p14:creationId xmlns:p14="http://schemas.microsoft.com/office/powerpoint/2010/main" val="3974639196"/>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sel2006-white</Template>
  <TotalTime>14393</TotalTime>
  <Words>3147</Words>
  <Application>Microsoft Office PowerPoint</Application>
  <PresentationFormat>画面に合わせる (4:3)</PresentationFormat>
  <Paragraphs>563</Paragraphs>
  <Slides>24</Slides>
  <Notes>21</Notes>
  <HiddenSlides>5</HiddenSlides>
  <MMClips>0</MMClips>
  <ScaleCrop>false</ScaleCrop>
  <HeadingPairs>
    <vt:vector size="4" baseType="variant">
      <vt:variant>
        <vt:lpstr>テーマ</vt:lpstr>
      </vt:variant>
      <vt:variant>
        <vt:i4>1</vt:i4>
      </vt:variant>
      <vt:variant>
        <vt:lpstr>スライド タイトル</vt:lpstr>
      </vt:variant>
      <vt:variant>
        <vt:i4>24</vt:i4>
      </vt:variant>
    </vt:vector>
  </HeadingPairs>
  <TitlesOfParts>
    <vt:vector size="25" baseType="lpstr">
      <vt:lpstr>sel2006-white</vt:lpstr>
      <vt:lpstr>メソッド抽出リファクタリング 支援手法の有効性評価</vt:lpstr>
      <vt:lpstr>リファクタリング</vt:lpstr>
      <vt:lpstr>メソッド抽出リファクタリングの難しさ</vt:lpstr>
      <vt:lpstr>既存研究におけるメソッド抽出の基準</vt:lpstr>
      <vt:lpstr>凝集度メトリクス</vt:lpstr>
      <vt:lpstr>凝集度を使用したメソッド抽出リファクタリング</vt:lpstr>
      <vt:lpstr>問題提起</vt:lpstr>
      <vt:lpstr>研究目的とアプローチ</vt:lpstr>
      <vt:lpstr>提案する評価手法の手順</vt:lpstr>
      <vt:lpstr>手順1：コード片間の一致率の計測</vt:lpstr>
      <vt:lpstr>手順2：適合率と再現率の計測</vt:lpstr>
      <vt:lpstr>手順2：適合率と再現率の計測</vt:lpstr>
      <vt:lpstr>リファクタリング事例への適用</vt:lpstr>
      <vt:lpstr>実験対象</vt:lpstr>
      <vt:lpstr>FOverlapメトリクスの適合率・再現率</vt:lpstr>
      <vt:lpstr>FOverlapが高かったリファクタリング事例</vt:lpstr>
      <vt:lpstr>FOverlapが高かったリファクタリング事例</vt:lpstr>
      <vt:lpstr>FTightnessの適合率・再現率</vt:lpstr>
      <vt:lpstr>まとめと今後の課題</vt:lpstr>
      <vt:lpstr>結果と考察</vt:lpstr>
      <vt:lpstr>プログラムスライスを用いた凝集度メトリクス</vt:lpstr>
      <vt:lpstr>プログラムスライスを用いた凝集度メトリクス</vt:lpstr>
      <vt:lpstr>プログラムスライスを用いた凝集度メトリクス</vt:lpstr>
      <vt:lpstr>FCoverageの適合率・再現率</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メソッド抽出リファクタリング 支援手法の評価（第２回中間報告）</dc:title>
  <dc:creator>y-kaku</dc:creator>
  <cp:lastModifiedBy>y-kaku</cp:lastModifiedBy>
  <cp:revision>407</cp:revision>
  <cp:lastPrinted>2013-02-18T06:31:35Z</cp:lastPrinted>
  <dcterms:created xsi:type="dcterms:W3CDTF">2012-12-17T08:10:23Z</dcterms:created>
  <dcterms:modified xsi:type="dcterms:W3CDTF">2013-02-19T04:35:58Z</dcterms:modified>
</cp:coreProperties>
</file>