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1.xml" ContentType="application/vnd.openxmlformats-officedocument.presentationml.tags+xml"/>
  <Override PartName="/ppt/notesSlides/notesSlide3.xml" ContentType="application/vnd.openxmlformats-officedocument.presentationml.notesSlide+xml"/>
  <Override PartName="/ppt/tags/tag2.xml" ContentType="application/vnd.openxmlformats-officedocument.presentationml.tags+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tags/tag3.xml" ContentType="application/vnd.openxmlformats-officedocument.presentationml.tags+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tags/tag4.xml" ContentType="application/vnd.openxmlformats-officedocument.presentationml.tags+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rts/chart1.xml" ContentType="application/vnd.openxmlformats-officedocument.drawingml.chart+xml"/>
  <Override PartName="/ppt/notesSlides/notesSlide15.xml" ContentType="application/vnd.openxmlformats-officedocument.presentationml.notesSlide+xml"/>
  <Override PartName="/ppt/charts/chart2.xml" ContentType="application/vnd.openxmlformats-officedocument.drawingml.chart+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charts/chart3.xml" ContentType="application/vnd.openxmlformats-officedocument.drawingml.chart+xml"/>
  <Override PartName="/ppt/notesSlides/notesSlide24.xml" ContentType="application/vnd.openxmlformats-officedocument.presentationml.notesSlide+xml"/>
  <Override PartName="/ppt/charts/chart4.xml" ContentType="application/vnd.openxmlformats-officedocument.drawingml.chart+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5"/>
  </p:notesMasterIdLst>
  <p:handoutMasterIdLst>
    <p:handoutMasterId r:id="rId36"/>
  </p:handoutMasterIdLst>
  <p:sldIdLst>
    <p:sldId id="256" r:id="rId2"/>
    <p:sldId id="257" r:id="rId3"/>
    <p:sldId id="279" r:id="rId4"/>
    <p:sldId id="287" r:id="rId5"/>
    <p:sldId id="285" r:id="rId6"/>
    <p:sldId id="280" r:id="rId7"/>
    <p:sldId id="286" r:id="rId8"/>
    <p:sldId id="260" r:id="rId9"/>
    <p:sldId id="264" r:id="rId10"/>
    <p:sldId id="284" r:id="rId11"/>
    <p:sldId id="262" r:id="rId12"/>
    <p:sldId id="269" r:id="rId13"/>
    <p:sldId id="281" r:id="rId14"/>
    <p:sldId id="270" r:id="rId15"/>
    <p:sldId id="274" r:id="rId16"/>
    <p:sldId id="277" r:id="rId17"/>
    <p:sldId id="276" r:id="rId18"/>
    <p:sldId id="278" r:id="rId19"/>
    <p:sldId id="271" r:id="rId20"/>
    <p:sldId id="272" r:id="rId21"/>
    <p:sldId id="282" r:id="rId22"/>
    <p:sldId id="273" r:id="rId23"/>
    <p:sldId id="288" r:id="rId24"/>
    <p:sldId id="289" r:id="rId25"/>
    <p:sldId id="258" r:id="rId26"/>
    <p:sldId id="259" r:id="rId27"/>
    <p:sldId id="268" r:id="rId28"/>
    <p:sldId id="265" r:id="rId29"/>
    <p:sldId id="290" r:id="rId30"/>
    <p:sldId id="291" r:id="rId31"/>
    <p:sldId id="292" r:id="rId32"/>
    <p:sldId id="293" r:id="rId33"/>
    <p:sldId id="294" r:id="rId34"/>
  </p:sldIdLst>
  <p:sldSz cx="9144000" cy="6858000" type="screen4x3"/>
  <p:notesSz cx="6805613" cy="9939338"/>
  <p:defaultTex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696"/>
    <a:srgbClr val="FFFFC8"/>
    <a:srgbClr val="C8FFC8"/>
    <a:srgbClr val="F0F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573" autoAdjust="0"/>
    <p:restoredTop sz="81605" autoAdjust="0"/>
  </p:normalViewPr>
  <p:slideViewPr>
    <p:cSldViewPr>
      <p:cViewPr varScale="1">
        <p:scale>
          <a:sx n="51" d="100"/>
          <a:sy n="51" d="100"/>
        </p:scale>
        <p:origin x="-96" y="-133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133" d="100"/>
          <a:sy n="133" d="100"/>
        </p:scale>
        <p:origin x="-792" y="-96"/>
      </p:cViewPr>
      <p:guideLst>
        <p:guide orient="horz" pos="3130"/>
        <p:guide pos="2143"/>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charts/_rels/chart1.xml.rels><?xml version="1.0" encoding="UTF-8" standalone="yes"?>
<Relationships xmlns="http://schemas.openxmlformats.org/package/2006/relationships"><Relationship Id="rId1" Type="http://schemas.openxmlformats.org/officeDocument/2006/relationships/oleObject" Target="file:///C:\Users\Shared\Dropbox\YandI\igaki\moriwaki\result\CLONE_HISTORY1600.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Shared\Dropbox\YandI\igaki\moriwaki\result\CLONE_HISTORY1600.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Shared\Dropbox\YandI\igaki\moriwaki\result\CLONE_HISTORY1600.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Users\Shared\Dropbox\YandI\igaki\moriwaki\result\CLONE_HISTORY1600.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6.1887695530209466E-2"/>
          <c:y val="4.0789271277550353E-2"/>
          <c:w val="0.91604897740422908"/>
          <c:h val="0.74706068983788121"/>
        </c:manualLayout>
      </c:layout>
      <c:scatterChart>
        <c:scatterStyle val="lineMarker"/>
        <c:varyColors val="0"/>
        <c:ser>
          <c:idx val="0"/>
          <c:order val="0"/>
          <c:tx>
            <c:strRef>
              <c:f>再利用数とユニーク数!$F$1</c:f>
              <c:strCache>
                <c:ptCount val="1"/>
                <c:pt idx="0">
                  <c:v>再利用回数</c:v>
                </c:pt>
              </c:strCache>
            </c:strRef>
          </c:tx>
          <c:spPr>
            <a:ln>
              <a:solidFill>
                <a:srgbClr val="C00000"/>
              </a:solidFill>
            </a:ln>
          </c:spPr>
          <c:marker>
            <c:symbol val="square"/>
            <c:size val="5"/>
            <c:spPr>
              <a:solidFill>
                <a:srgbClr val="FF0000"/>
              </a:solidFill>
            </c:spPr>
          </c:marker>
          <c:xVal>
            <c:numRef>
              <c:f>再利用数とユニーク数!$E$2:$E$971</c:f>
              <c:numCache>
                <c:formatCode>General</c:formatCode>
                <c:ptCount val="970"/>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pt idx="31">
                  <c:v>32</c:v>
                </c:pt>
                <c:pt idx="32">
                  <c:v>33</c:v>
                </c:pt>
                <c:pt idx="33">
                  <c:v>34</c:v>
                </c:pt>
                <c:pt idx="34">
                  <c:v>35</c:v>
                </c:pt>
                <c:pt idx="35">
                  <c:v>36</c:v>
                </c:pt>
                <c:pt idx="36">
                  <c:v>37</c:v>
                </c:pt>
                <c:pt idx="37">
                  <c:v>38</c:v>
                </c:pt>
                <c:pt idx="38">
                  <c:v>39</c:v>
                </c:pt>
                <c:pt idx="39">
                  <c:v>40</c:v>
                </c:pt>
                <c:pt idx="40">
                  <c:v>41</c:v>
                </c:pt>
                <c:pt idx="41">
                  <c:v>42</c:v>
                </c:pt>
                <c:pt idx="42">
                  <c:v>43</c:v>
                </c:pt>
                <c:pt idx="43">
                  <c:v>44</c:v>
                </c:pt>
                <c:pt idx="44">
                  <c:v>45</c:v>
                </c:pt>
                <c:pt idx="45">
                  <c:v>46</c:v>
                </c:pt>
                <c:pt idx="46">
                  <c:v>47</c:v>
                </c:pt>
                <c:pt idx="47">
                  <c:v>48</c:v>
                </c:pt>
                <c:pt idx="48">
                  <c:v>49</c:v>
                </c:pt>
                <c:pt idx="49">
                  <c:v>50</c:v>
                </c:pt>
                <c:pt idx="50">
                  <c:v>51</c:v>
                </c:pt>
                <c:pt idx="51">
                  <c:v>52</c:v>
                </c:pt>
                <c:pt idx="52">
                  <c:v>53</c:v>
                </c:pt>
                <c:pt idx="53">
                  <c:v>54</c:v>
                </c:pt>
                <c:pt idx="54">
                  <c:v>55</c:v>
                </c:pt>
                <c:pt idx="55">
                  <c:v>56</c:v>
                </c:pt>
                <c:pt idx="56">
                  <c:v>57</c:v>
                </c:pt>
                <c:pt idx="57">
                  <c:v>58</c:v>
                </c:pt>
                <c:pt idx="58">
                  <c:v>59</c:v>
                </c:pt>
                <c:pt idx="59">
                  <c:v>60</c:v>
                </c:pt>
                <c:pt idx="60">
                  <c:v>61</c:v>
                </c:pt>
                <c:pt idx="61">
                  <c:v>62</c:v>
                </c:pt>
                <c:pt idx="62">
                  <c:v>63</c:v>
                </c:pt>
                <c:pt idx="63">
                  <c:v>64</c:v>
                </c:pt>
                <c:pt idx="64">
                  <c:v>65</c:v>
                </c:pt>
                <c:pt idx="65">
                  <c:v>66</c:v>
                </c:pt>
                <c:pt idx="66">
                  <c:v>67</c:v>
                </c:pt>
                <c:pt idx="67">
                  <c:v>68</c:v>
                </c:pt>
                <c:pt idx="68">
                  <c:v>69</c:v>
                </c:pt>
                <c:pt idx="69">
                  <c:v>70</c:v>
                </c:pt>
                <c:pt idx="70">
                  <c:v>71</c:v>
                </c:pt>
                <c:pt idx="71">
                  <c:v>72</c:v>
                </c:pt>
                <c:pt idx="72">
                  <c:v>73</c:v>
                </c:pt>
                <c:pt idx="73">
                  <c:v>74</c:v>
                </c:pt>
                <c:pt idx="74">
                  <c:v>75</c:v>
                </c:pt>
                <c:pt idx="75">
                  <c:v>76</c:v>
                </c:pt>
                <c:pt idx="76">
                  <c:v>77</c:v>
                </c:pt>
                <c:pt idx="77">
                  <c:v>78</c:v>
                </c:pt>
                <c:pt idx="78">
                  <c:v>79</c:v>
                </c:pt>
                <c:pt idx="79">
                  <c:v>80</c:v>
                </c:pt>
                <c:pt idx="80">
                  <c:v>81</c:v>
                </c:pt>
                <c:pt idx="81">
                  <c:v>82</c:v>
                </c:pt>
                <c:pt idx="82">
                  <c:v>83</c:v>
                </c:pt>
                <c:pt idx="83">
                  <c:v>84</c:v>
                </c:pt>
                <c:pt idx="84">
                  <c:v>85</c:v>
                </c:pt>
                <c:pt idx="85">
                  <c:v>86</c:v>
                </c:pt>
                <c:pt idx="86">
                  <c:v>87</c:v>
                </c:pt>
                <c:pt idx="87">
                  <c:v>88</c:v>
                </c:pt>
                <c:pt idx="88">
                  <c:v>89</c:v>
                </c:pt>
                <c:pt idx="89">
                  <c:v>90</c:v>
                </c:pt>
                <c:pt idx="90">
                  <c:v>91</c:v>
                </c:pt>
                <c:pt idx="91">
                  <c:v>92</c:v>
                </c:pt>
                <c:pt idx="92">
                  <c:v>93</c:v>
                </c:pt>
                <c:pt idx="93">
                  <c:v>94</c:v>
                </c:pt>
                <c:pt idx="94">
                  <c:v>95</c:v>
                </c:pt>
                <c:pt idx="95">
                  <c:v>96</c:v>
                </c:pt>
                <c:pt idx="96">
                  <c:v>97</c:v>
                </c:pt>
                <c:pt idx="97">
                  <c:v>98</c:v>
                </c:pt>
                <c:pt idx="98">
                  <c:v>99</c:v>
                </c:pt>
                <c:pt idx="99">
                  <c:v>100</c:v>
                </c:pt>
                <c:pt idx="100">
                  <c:v>101</c:v>
                </c:pt>
                <c:pt idx="101">
                  <c:v>102</c:v>
                </c:pt>
                <c:pt idx="102">
                  <c:v>103</c:v>
                </c:pt>
                <c:pt idx="103">
                  <c:v>104</c:v>
                </c:pt>
                <c:pt idx="104">
                  <c:v>105</c:v>
                </c:pt>
                <c:pt idx="105">
                  <c:v>106</c:v>
                </c:pt>
                <c:pt idx="106">
                  <c:v>107</c:v>
                </c:pt>
                <c:pt idx="107">
                  <c:v>108</c:v>
                </c:pt>
                <c:pt idx="108">
                  <c:v>109</c:v>
                </c:pt>
                <c:pt idx="109">
                  <c:v>110</c:v>
                </c:pt>
                <c:pt idx="110">
                  <c:v>111</c:v>
                </c:pt>
                <c:pt idx="111">
                  <c:v>112</c:v>
                </c:pt>
                <c:pt idx="112">
                  <c:v>113</c:v>
                </c:pt>
                <c:pt idx="113">
                  <c:v>114</c:v>
                </c:pt>
                <c:pt idx="114">
                  <c:v>115</c:v>
                </c:pt>
                <c:pt idx="115">
                  <c:v>116</c:v>
                </c:pt>
                <c:pt idx="116">
                  <c:v>117</c:v>
                </c:pt>
                <c:pt idx="117">
                  <c:v>118</c:v>
                </c:pt>
                <c:pt idx="118">
                  <c:v>119</c:v>
                </c:pt>
                <c:pt idx="119">
                  <c:v>120</c:v>
                </c:pt>
                <c:pt idx="120">
                  <c:v>121</c:v>
                </c:pt>
                <c:pt idx="121">
                  <c:v>122</c:v>
                </c:pt>
                <c:pt idx="122">
                  <c:v>123</c:v>
                </c:pt>
                <c:pt idx="123">
                  <c:v>124</c:v>
                </c:pt>
                <c:pt idx="124">
                  <c:v>125</c:v>
                </c:pt>
                <c:pt idx="125">
                  <c:v>126</c:v>
                </c:pt>
                <c:pt idx="126">
                  <c:v>127</c:v>
                </c:pt>
                <c:pt idx="127">
                  <c:v>128</c:v>
                </c:pt>
                <c:pt idx="128">
                  <c:v>129</c:v>
                </c:pt>
                <c:pt idx="129">
                  <c:v>130</c:v>
                </c:pt>
                <c:pt idx="130">
                  <c:v>131</c:v>
                </c:pt>
                <c:pt idx="131">
                  <c:v>132</c:v>
                </c:pt>
                <c:pt idx="132">
                  <c:v>133</c:v>
                </c:pt>
                <c:pt idx="133">
                  <c:v>134</c:v>
                </c:pt>
                <c:pt idx="134">
                  <c:v>135</c:v>
                </c:pt>
                <c:pt idx="135">
                  <c:v>136</c:v>
                </c:pt>
                <c:pt idx="136">
                  <c:v>137</c:v>
                </c:pt>
                <c:pt idx="137">
                  <c:v>138</c:v>
                </c:pt>
                <c:pt idx="138">
                  <c:v>139</c:v>
                </c:pt>
                <c:pt idx="139">
                  <c:v>140</c:v>
                </c:pt>
                <c:pt idx="140">
                  <c:v>141</c:v>
                </c:pt>
                <c:pt idx="141">
                  <c:v>142</c:v>
                </c:pt>
                <c:pt idx="142">
                  <c:v>143</c:v>
                </c:pt>
                <c:pt idx="143">
                  <c:v>144</c:v>
                </c:pt>
                <c:pt idx="144">
                  <c:v>145</c:v>
                </c:pt>
                <c:pt idx="145">
                  <c:v>146</c:v>
                </c:pt>
                <c:pt idx="146">
                  <c:v>147</c:v>
                </c:pt>
                <c:pt idx="147">
                  <c:v>148</c:v>
                </c:pt>
                <c:pt idx="148">
                  <c:v>149</c:v>
                </c:pt>
                <c:pt idx="149">
                  <c:v>150</c:v>
                </c:pt>
                <c:pt idx="150">
                  <c:v>151</c:v>
                </c:pt>
                <c:pt idx="151">
                  <c:v>152</c:v>
                </c:pt>
                <c:pt idx="152">
                  <c:v>153</c:v>
                </c:pt>
                <c:pt idx="153">
                  <c:v>154</c:v>
                </c:pt>
                <c:pt idx="154">
                  <c:v>155</c:v>
                </c:pt>
                <c:pt idx="155">
                  <c:v>156</c:v>
                </c:pt>
              </c:numCache>
            </c:numRef>
          </c:xVal>
          <c:yVal>
            <c:numRef>
              <c:f>再利用数とユニーク数!$F$2:$F$971</c:f>
              <c:numCache>
                <c:formatCode>General</c:formatCode>
                <c:ptCount val="970"/>
                <c:pt idx="0">
                  <c:v>18</c:v>
                </c:pt>
                <c:pt idx="1">
                  <c:v>14</c:v>
                </c:pt>
                <c:pt idx="2">
                  <c:v>10</c:v>
                </c:pt>
                <c:pt idx="3">
                  <c:v>10</c:v>
                </c:pt>
                <c:pt idx="4">
                  <c:v>8</c:v>
                </c:pt>
                <c:pt idx="5">
                  <c:v>8</c:v>
                </c:pt>
                <c:pt idx="6">
                  <c:v>7</c:v>
                </c:pt>
                <c:pt idx="7">
                  <c:v>7</c:v>
                </c:pt>
                <c:pt idx="8">
                  <c:v>7</c:v>
                </c:pt>
                <c:pt idx="9">
                  <c:v>7</c:v>
                </c:pt>
                <c:pt idx="10">
                  <c:v>7</c:v>
                </c:pt>
                <c:pt idx="11">
                  <c:v>6</c:v>
                </c:pt>
                <c:pt idx="12">
                  <c:v>6</c:v>
                </c:pt>
                <c:pt idx="13">
                  <c:v>5</c:v>
                </c:pt>
                <c:pt idx="14">
                  <c:v>5</c:v>
                </c:pt>
                <c:pt idx="15">
                  <c:v>5</c:v>
                </c:pt>
                <c:pt idx="16">
                  <c:v>5</c:v>
                </c:pt>
                <c:pt idx="17">
                  <c:v>5</c:v>
                </c:pt>
                <c:pt idx="18">
                  <c:v>4</c:v>
                </c:pt>
                <c:pt idx="19">
                  <c:v>4</c:v>
                </c:pt>
                <c:pt idx="20">
                  <c:v>4</c:v>
                </c:pt>
                <c:pt idx="21">
                  <c:v>4</c:v>
                </c:pt>
                <c:pt idx="22">
                  <c:v>4</c:v>
                </c:pt>
                <c:pt idx="23">
                  <c:v>4</c:v>
                </c:pt>
                <c:pt idx="24">
                  <c:v>4</c:v>
                </c:pt>
                <c:pt idx="25">
                  <c:v>4</c:v>
                </c:pt>
                <c:pt idx="26">
                  <c:v>4</c:v>
                </c:pt>
                <c:pt idx="27">
                  <c:v>4</c:v>
                </c:pt>
                <c:pt idx="28">
                  <c:v>4</c:v>
                </c:pt>
                <c:pt idx="29">
                  <c:v>4</c:v>
                </c:pt>
                <c:pt idx="30">
                  <c:v>4</c:v>
                </c:pt>
                <c:pt idx="31">
                  <c:v>4</c:v>
                </c:pt>
                <c:pt idx="32">
                  <c:v>3</c:v>
                </c:pt>
                <c:pt idx="33">
                  <c:v>3</c:v>
                </c:pt>
                <c:pt idx="34">
                  <c:v>3</c:v>
                </c:pt>
                <c:pt idx="35">
                  <c:v>3</c:v>
                </c:pt>
                <c:pt idx="36">
                  <c:v>3</c:v>
                </c:pt>
                <c:pt idx="37">
                  <c:v>3</c:v>
                </c:pt>
                <c:pt idx="38">
                  <c:v>3</c:v>
                </c:pt>
                <c:pt idx="39">
                  <c:v>3</c:v>
                </c:pt>
                <c:pt idx="40">
                  <c:v>3</c:v>
                </c:pt>
                <c:pt idx="41">
                  <c:v>3</c:v>
                </c:pt>
                <c:pt idx="42">
                  <c:v>3</c:v>
                </c:pt>
                <c:pt idx="43">
                  <c:v>3</c:v>
                </c:pt>
                <c:pt idx="44">
                  <c:v>3</c:v>
                </c:pt>
                <c:pt idx="45">
                  <c:v>3</c:v>
                </c:pt>
                <c:pt idx="46">
                  <c:v>3</c:v>
                </c:pt>
                <c:pt idx="47">
                  <c:v>3</c:v>
                </c:pt>
                <c:pt idx="48">
                  <c:v>3</c:v>
                </c:pt>
                <c:pt idx="49">
                  <c:v>3</c:v>
                </c:pt>
                <c:pt idx="50">
                  <c:v>3</c:v>
                </c:pt>
                <c:pt idx="51">
                  <c:v>3</c:v>
                </c:pt>
                <c:pt idx="52">
                  <c:v>3</c:v>
                </c:pt>
                <c:pt idx="53">
                  <c:v>3</c:v>
                </c:pt>
                <c:pt idx="54">
                  <c:v>3</c:v>
                </c:pt>
                <c:pt idx="55">
                  <c:v>3</c:v>
                </c:pt>
                <c:pt idx="56">
                  <c:v>3</c:v>
                </c:pt>
                <c:pt idx="57">
                  <c:v>2</c:v>
                </c:pt>
                <c:pt idx="58">
                  <c:v>2</c:v>
                </c:pt>
                <c:pt idx="59">
                  <c:v>2</c:v>
                </c:pt>
                <c:pt idx="60">
                  <c:v>2</c:v>
                </c:pt>
                <c:pt idx="61">
                  <c:v>2</c:v>
                </c:pt>
                <c:pt idx="62">
                  <c:v>2</c:v>
                </c:pt>
                <c:pt idx="63">
                  <c:v>2</c:v>
                </c:pt>
                <c:pt idx="64">
                  <c:v>2</c:v>
                </c:pt>
                <c:pt idx="65">
                  <c:v>2</c:v>
                </c:pt>
                <c:pt idx="66">
                  <c:v>2</c:v>
                </c:pt>
                <c:pt idx="67">
                  <c:v>2</c:v>
                </c:pt>
                <c:pt idx="68">
                  <c:v>2</c:v>
                </c:pt>
                <c:pt idx="69">
                  <c:v>2</c:v>
                </c:pt>
                <c:pt idx="70">
                  <c:v>2</c:v>
                </c:pt>
                <c:pt idx="71">
                  <c:v>2</c:v>
                </c:pt>
                <c:pt idx="72">
                  <c:v>2</c:v>
                </c:pt>
                <c:pt idx="73">
                  <c:v>2</c:v>
                </c:pt>
                <c:pt idx="74">
                  <c:v>2</c:v>
                </c:pt>
                <c:pt idx="75">
                  <c:v>2</c:v>
                </c:pt>
                <c:pt idx="76">
                  <c:v>2</c:v>
                </c:pt>
                <c:pt idx="77">
                  <c:v>2</c:v>
                </c:pt>
                <c:pt idx="78">
                  <c:v>2</c:v>
                </c:pt>
                <c:pt idx="79">
                  <c:v>2</c:v>
                </c:pt>
                <c:pt idx="80">
                  <c:v>2</c:v>
                </c:pt>
                <c:pt idx="81">
                  <c:v>2</c:v>
                </c:pt>
                <c:pt idx="82">
                  <c:v>2</c:v>
                </c:pt>
                <c:pt idx="83">
                  <c:v>2</c:v>
                </c:pt>
                <c:pt idx="84">
                  <c:v>2</c:v>
                </c:pt>
                <c:pt idx="85">
                  <c:v>2</c:v>
                </c:pt>
                <c:pt idx="86">
                  <c:v>2</c:v>
                </c:pt>
                <c:pt idx="87">
                  <c:v>2</c:v>
                </c:pt>
                <c:pt idx="88">
                  <c:v>2</c:v>
                </c:pt>
                <c:pt idx="89">
                  <c:v>2</c:v>
                </c:pt>
                <c:pt idx="90">
                  <c:v>2</c:v>
                </c:pt>
                <c:pt idx="91">
                  <c:v>2</c:v>
                </c:pt>
                <c:pt idx="92">
                  <c:v>2</c:v>
                </c:pt>
                <c:pt idx="93">
                  <c:v>2</c:v>
                </c:pt>
                <c:pt idx="94">
                  <c:v>2</c:v>
                </c:pt>
                <c:pt idx="95">
                  <c:v>2</c:v>
                </c:pt>
                <c:pt idx="96">
                  <c:v>2</c:v>
                </c:pt>
                <c:pt idx="97">
                  <c:v>2</c:v>
                </c:pt>
                <c:pt idx="98">
                  <c:v>2</c:v>
                </c:pt>
                <c:pt idx="99">
                  <c:v>2</c:v>
                </c:pt>
                <c:pt idx="100">
                  <c:v>2</c:v>
                </c:pt>
                <c:pt idx="101">
                  <c:v>2</c:v>
                </c:pt>
                <c:pt idx="102">
                  <c:v>2</c:v>
                </c:pt>
                <c:pt idx="103">
                  <c:v>2</c:v>
                </c:pt>
                <c:pt idx="104">
                  <c:v>2</c:v>
                </c:pt>
                <c:pt idx="105">
                  <c:v>2</c:v>
                </c:pt>
                <c:pt idx="106">
                  <c:v>2</c:v>
                </c:pt>
                <c:pt idx="107">
                  <c:v>2</c:v>
                </c:pt>
                <c:pt idx="108">
                  <c:v>2</c:v>
                </c:pt>
                <c:pt idx="109">
                  <c:v>2</c:v>
                </c:pt>
                <c:pt idx="110">
                  <c:v>2</c:v>
                </c:pt>
                <c:pt idx="111">
                  <c:v>2</c:v>
                </c:pt>
                <c:pt idx="112">
                  <c:v>2</c:v>
                </c:pt>
                <c:pt idx="113">
                  <c:v>2</c:v>
                </c:pt>
                <c:pt idx="114">
                  <c:v>2</c:v>
                </c:pt>
                <c:pt idx="115">
                  <c:v>2</c:v>
                </c:pt>
                <c:pt idx="116">
                  <c:v>2</c:v>
                </c:pt>
                <c:pt idx="117">
                  <c:v>2</c:v>
                </c:pt>
                <c:pt idx="118">
                  <c:v>2</c:v>
                </c:pt>
                <c:pt idx="119">
                  <c:v>2</c:v>
                </c:pt>
                <c:pt idx="120">
                  <c:v>2</c:v>
                </c:pt>
                <c:pt idx="121">
                  <c:v>2</c:v>
                </c:pt>
                <c:pt idx="122">
                  <c:v>2</c:v>
                </c:pt>
                <c:pt idx="123">
                  <c:v>2</c:v>
                </c:pt>
                <c:pt idx="124">
                  <c:v>2</c:v>
                </c:pt>
                <c:pt idx="125">
                  <c:v>2</c:v>
                </c:pt>
                <c:pt idx="126">
                  <c:v>2</c:v>
                </c:pt>
                <c:pt idx="127">
                  <c:v>2</c:v>
                </c:pt>
                <c:pt idx="128">
                  <c:v>2</c:v>
                </c:pt>
                <c:pt idx="129">
                  <c:v>2</c:v>
                </c:pt>
                <c:pt idx="130">
                  <c:v>2</c:v>
                </c:pt>
                <c:pt idx="131">
                  <c:v>2</c:v>
                </c:pt>
                <c:pt idx="132">
                  <c:v>2</c:v>
                </c:pt>
                <c:pt idx="133">
                  <c:v>2</c:v>
                </c:pt>
                <c:pt idx="134">
                  <c:v>2</c:v>
                </c:pt>
                <c:pt idx="135">
                  <c:v>2</c:v>
                </c:pt>
                <c:pt idx="136">
                  <c:v>2</c:v>
                </c:pt>
                <c:pt idx="137">
                  <c:v>2</c:v>
                </c:pt>
                <c:pt idx="138">
                  <c:v>2</c:v>
                </c:pt>
                <c:pt idx="139">
                  <c:v>2</c:v>
                </c:pt>
                <c:pt idx="140">
                  <c:v>2</c:v>
                </c:pt>
                <c:pt idx="141">
                  <c:v>2</c:v>
                </c:pt>
                <c:pt idx="142">
                  <c:v>2</c:v>
                </c:pt>
                <c:pt idx="143">
                  <c:v>2</c:v>
                </c:pt>
                <c:pt idx="144">
                  <c:v>2</c:v>
                </c:pt>
                <c:pt idx="145">
                  <c:v>2</c:v>
                </c:pt>
                <c:pt idx="146">
                  <c:v>2</c:v>
                </c:pt>
                <c:pt idx="147">
                  <c:v>2</c:v>
                </c:pt>
                <c:pt idx="148">
                  <c:v>2</c:v>
                </c:pt>
                <c:pt idx="149">
                  <c:v>2</c:v>
                </c:pt>
                <c:pt idx="150">
                  <c:v>2</c:v>
                </c:pt>
                <c:pt idx="151">
                  <c:v>2</c:v>
                </c:pt>
                <c:pt idx="152">
                  <c:v>2</c:v>
                </c:pt>
                <c:pt idx="153">
                  <c:v>2</c:v>
                </c:pt>
                <c:pt idx="154">
                  <c:v>2</c:v>
                </c:pt>
                <c:pt idx="155">
                  <c:v>2</c:v>
                </c:pt>
              </c:numCache>
            </c:numRef>
          </c:yVal>
          <c:smooth val="0"/>
        </c:ser>
        <c:ser>
          <c:idx val="1"/>
          <c:order val="1"/>
          <c:tx>
            <c:strRef>
              <c:f>再利用数とユニーク数!$G$1</c:f>
              <c:strCache>
                <c:ptCount val="1"/>
                <c:pt idx="0">
                  <c:v>ユニークな利用者数</c:v>
                </c:pt>
              </c:strCache>
            </c:strRef>
          </c:tx>
          <c:marker>
            <c:symbol val="circle"/>
            <c:size val="5"/>
            <c:spPr>
              <a:solidFill>
                <a:srgbClr val="00B0F0"/>
              </a:solidFill>
            </c:spPr>
          </c:marker>
          <c:xVal>
            <c:numRef>
              <c:f>再利用数とユニーク数!$E$2:$E$971</c:f>
              <c:numCache>
                <c:formatCode>General</c:formatCode>
                <c:ptCount val="970"/>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pt idx="31">
                  <c:v>32</c:v>
                </c:pt>
                <c:pt idx="32">
                  <c:v>33</c:v>
                </c:pt>
                <c:pt idx="33">
                  <c:v>34</c:v>
                </c:pt>
                <c:pt idx="34">
                  <c:v>35</c:v>
                </c:pt>
                <c:pt idx="35">
                  <c:v>36</c:v>
                </c:pt>
                <c:pt idx="36">
                  <c:v>37</c:v>
                </c:pt>
                <c:pt idx="37">
                  <c:v>38</c:v>
                </c:pt>
                <c:pt idx="38">
                  <c:v>39</c:v>
                </c:pt>
                <c:pt idx="39">
                  <c:v>40</c:v>
                </c:pt>
                <c:pt idx="40">
                  <c:v>41</c:v>
                </c:pt>
                <c:pt idx="41">
                  <c:v>42</c:v>
                </c:pt>
                <c:pt idx="42">
                  <c:v>43</c:v>
                </c:pt>
                <c:pt idx="43">
                  <c:v>44</c:v>
                </c:pt>
                <c:pt idx="44">
                  <c:v>45</c:v>
                </c:pt>
                <c:pt idx="45">
                  <c:v>46</c:v>
                </c:pt>
                <c:pt idx="46">
                  <c:v>47</c:v>
                </c:pt>
                <c:pt idx="47">
                  <c:v>48</c:v>
                </c:pt>
                <c:pt idx="48">
                  <c:v>49</c:v>
                </c:pt>
                <c:pt idx="49">
                  <c:v>50</c:v>
                </c:pt>
                <c:pt idx="50">
                  <c:v>51</c:v>
                </c:pt>
                <c:pt idx="51">
                  <c:v>52</c:v>
                </c:pt>
                <c:pt idx="52">
                  <c:v>53</c:v>
                </c:pt>
                <c:pt idx="53">
                  <c:v>54</c:v>
                </c:pt>
                <c:pt idx="54">
                  <c:v>55</c:v>
                </c:pt>
                <c:pt idx="55">
                  <c:v>56</c:v>
                </c:pt>
                <c:pt idx="56">
                  <c:v>57</c:v>
                </c:pt>
                <c:pt idx="57">
                  <c:v>58</c:v>
                </c:pt>
                <c:pt idx="58">
                  <c:v>59</c:v>
                </c:pt>
                <c:pt idx="59">
                  <c:v>60</c:v>
                </c:pt>
                <c:pt idx="60">
                  <c:v>61</c:v>
                </c:pt>
                <c:pt idx="61">
                  <c:v>62</c:v>
                </c:pt>
                <c:pt idx="62">
                  <c:v>63</c:v>
                </c:pt>
                <c:pt idx="63">
                  <c:v>64</c:v>
                </c:pt>
                <c:pt idx="64">
                  <c:v>65</c:v>
                </c:pt>
                <c:pt idx="65">
                  <c:v>66</c:v>
                </c:pt>
                <c:pt idx="66">
                  <c:v>67</c:v>
                </c:pt>
                <c:pt idx="67">
                  <c:v>68</c:v>
                </c:pt>
                <c:pt idx="68">
                  <c:v>69</c:v>
                </c:pt>
                <c:pt idx="69">
                  <c:v>70</c:v>
                </c:pt>
                <c:pt idx="70">
                  <c:v>71</c:v>
                </c:pt>
                <c:pt idx="71">
                  <c:v>72</c:v>
                </c:pt>
                <c:pt idx="72">
                  <c:v>73</c:v>
                </c:pt>
                <c:pt idx="73">
                  <c:v>74</c:v>
                </c:pt>
                <c:pt idx="74">
                  <c:v>75</c:v>
                </c:pt>
                <c:pt idx="75">
                  <c:v>76</c:v>
                </c:pt>
                <c:pt idx="76">
                  <c:v>77</c:v>
                </c:pt>
                <c:pt idx="77">
                  <c:v>78</c:v>
                </c:pt>
                <c:pt idx="78">
                  <c:v>79</c:v>
                </c:pt>
                <c:pt idx="79">
                  <c:v>80</c:v>
                </c:pt>
                <c:pt idx="80">
                  <c:v>81</c:v>
                </c:pt>
                <c:pt idx="81">
                  <c:v>82</c:v>
                </c:pt>
                <c:pt idx="82">
                  <c:v>83</c:v>
                </c:pt>
                <c:pt idx="83">
                  <c:v>84</c:v>
                </c:pt>
                <c:pt idx="84">
                  <c:v>85</c:v>
                </c:pt>
                <c:pt idx="85">
                  <c:v>86</c:v>
                </c:pt>
                <c:pt idx="86">
                  <c:v>87</c:v>
                </c:pt>
                <c:pt idx="87">
                  <c:v>88</c:v>
                </c:pt>
                <c:pt idx="88">
                  <c:v>89</c:v>
                </c:pt>
                <c:pt idx="89">
                  <c:v>90</c:v>
                </c:pt>
                <c:pt idx="90">
                  <c:v>91</c:v>
                </c:pt>
                <c:pt idx="91">
                  <c:v>92</c:v>
                </c:pt>
                <c:pt idx="92">
                  <c:v>93</c:v>
                </c:pt>
                <c:pt idx="93">
                  <c:v>94</c:v>
                </c:pt>
                <c:pt idx="94">
                  <c:v>95</c:v>
                </c:pt>
                <c:pt idx="95">
                  <c:v>96</c:v>
                </c:pt>
                <c:pt idx="96">
                  <c:v>97</c:v>
                </c:pt>
                <c:pt idx="97">
                  <c:v>98</c:v>
                </c:pt>
                <c:pt idx="98">
                  <c:v>99</c:v>
                </c:pt>
                <c:pt idx="99">
                  <c:v>100</c:v>
                </c:pt>
                <c:pt idx="100">
                  <c:v>101</c:v>
                </c:pt>
                <c:pt idx="101">
                  <c:v>102</c:v>
                </c:pt>
                <c:pt idx="102">
                  <c:v>103</c:v>
                </c:pt>
                <c:pt idx="103">
                  <c:v>104</c:v>
                </c:pt>
                <c:pt idx="104">
                  <c:v>105</c:v>
                </c:pt>
                <c:pt idx="105">
                  <c:v>106</c:v>
                </c:pt>
                <c:pt idx="106">
                  <c:v>107</c:v>
                </c:pt>
                <c:pt idx="107">
                  <c:v>108</c:v>
                </c:pt>
                <c:pt idx="108">
                  <c:v>109</c:v>
                </c:pt>
                <c:pt idx="109">
                  <c:v>110</c:v>
                </c:pt>
                <c:pt idx="110">
                  <c:v>111</c:v>
                </c:pt>
                <c:pt idx="111">
                  <c:v>112</c:v>
                </c:pt>
                <c:pt idx="112">
                  <c:v>113</c:v>
                </c:pt>
                <c:pt idx="113">
                  <c:v>114</c:v>
                </c:pt>
                <c:pt idx="114">
                  <c:v>115</c:v>
                </c:pt>
                <c:pt idx="115">
                  <c:v>116</c:v>
                </c:pt>
                <c:pt idx="116">
                  <c:v>117</c:v>
                </c:pt>
                <c:pt idx="117">
                  <c:v>118</c:v>
                </c:pt>
                <c:pt idx="118">
                  <c:v>119</c:v>
                </c:pt>
                <c:pt idx="119">
                  <c:v>120</c:v>
                </c:pt>
                <c:pt idx="120">
                  <c:v>121</c:v>
                </c:pt>
                <c:pt idx="121">
                  <c:v>122</c:v>
                </c:pt>
                <c:pt idx="122">
                  <c:v>123</c:v>
                </c:pt>
                <c:pt idx="123">
                  <c:v>124</c:v>
                </c:pt>
                <c:pt idx="124">
                  <c:v>125</c:v>
                </c:pt>
                <c:pt idx="125">
                  <c:v>126</c:v>
                </c:pt>
                <c:pt idx="126">
                  <c:v>127</c:v>
                </c:pt>
                <c:pt idx="127">
                  <c:v>128</c:v>
                </c:pt>
                <c:pt idx="128">
                  <c:v>129</c:v>
                </c:pt>
                <c:pt idx="129">
                  <c:v>130</c:v>
                </c:pt>
                <c:pt idx="130">
                  <c:v>131</c:v>
                </c:pt>
                <c:pt idx="131">
                  <c:v>132</c:v>
                </c:pt>
                <c:pt idx="132">
                  <c:v>133</c:v>
                </c:pt>
                <c:pt idx="133">
                  <c:v>134</c:v>
                </c:pt>
                <c:pt idx="134">
                  <c:v>135</c:v>
                </c:pt>
                <c:pt idx="135">
                  <c:v>136</c:v>
                </c:pt>
                <c:pt idx="136">
                  <c:v>137</c:v>
                </c:pt>
                <c:pt idx="137">
                  <c:v>138</c:v>
                </c:pt>
                <c:pt idx="138">
                  <c:v>139</c:v>
                </c:pt>
                <c:pt idx="139">
                  <c:v>140</c:v>
                </c:pt>
                <c:pt idx="140">
                  <c:v>141</c:v>
                </c:pt>
                <c:pt idx="141">
                  <c:v>142</c:v>
                </c:pt>
                <c:pt idx="142">
                  <c:v>143</c:v>
                </c:pt>
                <c:pt idx="143">
                  <c:v>144</c:v>
                </c:pt>
                <c:pt idx="144">
                  <c:v>145</c:v>
                </c:pt>
                <c:pt idx="145">
                  <c:v>146</c:v>
                </c:pt>
                <c:pt idx="146">
                  <c:v>147</c:v>
                </c:pt>
                <c:pt idx="147">
                  <c:v>148</c:v>
                </c:pt>
                <c:pt idx="148">
                  <c:v>149</c:v>
                </c:pt>
                <c:pt idx="149">
                  <c:v>150</c:v>
                </c:pt>
                <c:pt idx="150">
                  <c:v>151</c:v>
                </c:pt>
                <c:pt idx="151">
                  <c:v>152</c:v>
                </c:pt>
                <c:pt idx="152">
                  <c:v>153</c:v>
                </c:pt>
                <c:pt idx="153">
                  <c:v>154</c:v>
                </c:pt>
                <c:pt idx="154">
                  <c:v>155</c:v>
                </c:pt>
                <c:pt idx="155">
                  <c:v>156</c:v>
                </c:pt>
              </c:numCache>
            </c:numRef>
          </c:xVal>
          <c:yVal>
            <c:numRef>
              <c:f>再利用数とユニーク数!$G$2:$G$971</c:f>
              <c:numCache>
                <c:formatCode>General</c:formatCode>
                <c:ptCount val="970"/>
                <c:pt idx="0">
                  <c:v>3</c:v>
                </c:pt>
                <c:pt idx="1">
                  <c:v>1</c:v>
                </c:pt>
                <c:pt idx="2">
                  <c:v>1</c:v>
                </c:pt>
                <c:pt idx="3">
                  <c:v>1</c:v>
                </c:pt>
                <c:pt idx="4">
                  <c:v>2</c:v>
                </c:pt>
                <c:pt idx="5">
                  <c:v>2</c:v>
                </c:pt>
                <c:pt idx="6">
                  <c:v>2</c:v>
                </c:pt>
                <c:pt idx="7">
                  <c:v>1</c:v>
                </c:pt>
                <c:pt idx="8">
                  <c:v>1</c:v>
                </c:pt>
                <c:pt idx="9">
                  <c:v>2</c:v>
                </c:pt>
                <c:pt idx="10">
                  <c:v>2</c:v>
                </c:pt>
                <c:pt idx="11">
                  <c:v>1</c:v>
                </c:pt>
                <c:pt idx="12">
                  <c:v>2</c:v>
                </c:pt>
                <c:pt idx="13">
                  <c:v>2</c:v>
                </c:pt>
                <c:pt idx="14">
                  <c:v>3</c:v>
                </c:pt>
                <c:pt idx="15">
                  <c:v>2</c:v>
                </c:pt>
                <c:pt idx="16">
                  <c:v>3</c:v>
                </c:pt>
                <c:pt idx="17">
                  <c:v>1</c:v>
                </c:pt>
                <c:pt idx="18">
                  <c:v>1</c:v>
                </c:pt>
                <c:pt idx="19">
                  <c:v>1</c:v>
                </c:pt>
                <c:pt idx="20">
                  <c:v>1</c:v>
                </c:pt>
                <c:pt idx="21">
                  <c:v>1</c:v>
                </c:pt>
                <c:pt idx="22">
                  <c:v>2</c:v>
                </c:pt>
                <c:pt idx="23">
                  <c:v>1</c:v>
                </c:pt>
                <c:pt idx="24">
                  <c:v>1</c:v>
                </c:pt>
                <c:pt idx="25">
                  <c:v>3</c:v>
                </c:pt>
                <c:pt idx="26">
                  <c:v>2</c:v>
                </c:pt>
                <c:pt idx="27">
                  <c:v>1</c:v>
                </c:pt>
                <c:pt idx="28">
                  <c:v>2</c:v>
                </c:pt>
                <c:pt idx="29">
                  <c:v>2</c:v>
                </c:pt>
                <c:pt idx="30">
                  <c:v>1</c:v>
                </c:pt>
                <c:pt idx="31">
                  <c:v>2</c:v>
                </c:pt>
                <c:pt idx="32">
                  <c:v>2</c:v>
                </c:pt>
                <c:pt idx="33">
                  <c:v>2</c:v>
                </c:pt>
                <c:pt idx="34">
                  <c:v>1</c:v>
                </c:pt>
                <c:pt idx="35">
                  <c:v>2</c:v>
                </c:pt>
                <c:pt idx="36">
                  <c:v>1</c:v>
                </c:pt>
                <c:pt idx="37">
                  <c:v>1</c:v>
                </c:pt>
                <c:pt idx="38">
                  <c:v>1</c:v>
                </c:pt>
                <c:pt idx="39">
                  <c:v>1</c:v>
                </c:pt>
                <c:pt idx="40">
                  <c:v>2</c:v>
                </c:pt>
                <c:pt idx="41">
                  <c:v>2</c:v>
                </c:pt>
                <c:pt idx="42">
                  <c:v>1</c:v>
                </c:pt>
                <c:pt idx="43">
                  <c:v>1</c:v>
                </c:pt>
                <c:pt idx="44">
                  <c:v>1</c:v>
                </c:pt>
                <c:pt idx="45">
                  <c:v>2</c:v>
                </c:pt>
                <c:pt idx="46">
                  <c:v>2</c:v>
                </c:pt>
                <c:pt idx="47">
                  <c:v>2</c:v>
                </c:pt>
                <c:pt idx="48">
                  <c:v>2</c:v>
                </c:pt>
                <c:pt idx="49">
                  <c:v>2</c:v>
                </c:pt>
                <c:pt idx="50">
                  <c:v>1</c:v>
                </c:pt>
                <c:pt idx="51">
                  <c:v>1</c:v>
                </c:pt>
                <c:pt idx="52">
                  <c:v>1</c:v>
                </c:pt>
                <c:pt idx="53">
                  <c:v>2</c:v>
                </c:pt>
                <c:pt idx="54">
                  <c:v>1</c:v>
                </c:pt>
                <c:pt idx="55">
                  <c:v>1</c:v>
                </c:pt>
                <c:pt idx="56">
                  <c:v>1</c:v>
                </c:pt>
                <c:pt idx="58">
                  <c:v>1</c:v>
                </c:pt>
                <c:pt idx="59">
                  <c:v>1</c:v>
                </c:pt>
                <c:pt idx="60">
                  <c:v>2</c:v>
                </c:pt>
                <c:pt idx="61">
                  <c:v>2</c:v>
                </c:pt>
                <c:pt idx="62">
                  <c:v>2</c:v>
                </c:pt>
                <c:pt idx="63">
                  <c:v>1</c:v>
                </c:pt>
                <c:pt idx="64">
                  <c:v>1</c:v>
                </c:pt>
                <c:pt idx="65">
                  <c:v>1</c:v>
                </c:pt>
                <c:pt idx="66">
                  <c:v>1</c:v>
                </c:pt>
                <c:pt idx="67">
                  <c:v>1</c:v>
                </c:pt>
                <c:pt idx="68">
                  <c:v>1</c:v>
                </c:pt>
                <c:pt idx="69">
                  <c:v>1</c:v>
                </c:pt>
                <c:pt idx="70">
                  <c:v>1</c:v>
                </c:pt>
                <c:pt idx="71">
                  <c:v>1</c:v>
                </c:pt>
                <c:pt idx="72">
                  <c:v>1</c:v>
                </c:pt>
                <c:pt idx="73">
                  <c:v>1</c:v>
                </c:pt>
                <c:pt idx="74">
                  <c:v>2</c:v>
                </c:pt>
                <c:pt idx="75">
                  <c:v>1</c:v>
                </c:pt>
                <c:pt idx="76">
                  <c:v>1</c:v>
                </c:pt>
                <c:pt idx="77">
                  <c:v>1</c:v>
                </c:pt>
                <c:pt idx="78">
                  <c:v>1</c:v>
                </c:pt>
                <c:pt idx="79">
                  <c:v>1</c:v>
                </c:pt>
                <c:pt idx="80">
                  <c:v>1</c:v>
                </c:pt>
                <c:pt idx="81">
                  <c:v>1</c:v>
                </c:pt>
                <c:pt idx="82">
                  <c:v>1</c:v>
                </c:pt>
                <c:pt idx="83">
                  <c:v>1</c:v>
                </c:pt>
                <c:pt idx="84">
                  <c:v>1</c:v>
                </c:pt>
                <c:pt idx="85">
                  <c:v>1</c:v>
                </c:pt>
                <c:pt idx="86">
                  <c:v>2</c:v>
                </c:pt>
                <c:pt idx="87">
                  <c:v>1</c:v>
                </c:pt>
                <c:pt idx="88">
                  <c:v>1</c:v>
                </c:pt>
                <c:pt idx="89">
                  <c:v>1</c:v>
                </c:pt>
                <c:pt idx="90">
                  <c:v>2</c:v>
                </c:pt>
                <c:pt idx="91">
                  <c:v>1</c:v>
                </c:pt>
                <c:pt idx="92">
                  <c:v>1</c:v>
                </c:pt>
                <c:pt idx="93">
                  <c:v>1</c:v>
                </c:pt>
                <c:pt idx="94">
                  <c:v>1</c:v>
                </c:pt>
                <c:pt idx="95">
                  <c:v>1</c:v>
                </c:pt>
                <c:pt idx="96">
                  <c:v>1</c:v>
                </c:pt>
                <c:pt idx="97">
                  <c:v>1</c:v>
                </c:pt>
                <c:pt idx="98">
                  <c:v>1</c:v>
                </c:pt>
                <c:pt idx="99">
                  <c:v>1</c:v>
                </c:pt>
                <c:pt idx="100">
                  <c:v>2</c:v>
                </c:pt>
                <c:pt idx="101">
                  <c:v>2</c:v>
                </c:pt>
                <c:pt idx="102">
                  <c:v>2</c:v>
                </c:pt>
                <c:pt idx="103">
                  <c:v>1</c:v>
                </c:pt>
                <c:pt idx="104">
                  <c:v>1</c:v>
                </c:pt>
                <c:pt idx="105">
                  <c:v>1</c:v>
                </c:pt>
                <c:pt idx="106">
                  <c:v>1</c:v>
                </c:pt>
                <c:pt idx="107">
                  <c:v>1</c:v>
                </c:pt>
                <c:pt idx="108">
                  <c:v>1</c:v>
                </c:pt>
                <c:pt idx="109">
                  <c:v>1</c:v>
                </c:pt>
                <c:pt idx="110">
                  <c:v>1</c:v>
                </c:pt>
                <c:pt idx="111">
                  <c:v>2</c:v>
                </c:pt>
                <c:pt idx="112">
                  <c:v>2</c:v>
                </c:pt>
                <c:pt idx="113">
                  <c:v>1</c:v>
                </c:pt>
                <c:pt idx="114">
                  <c:v>1</c:v>
                </c:pt>
                <c:pt idx="115">
                  <c:v>1</c:v>
                </c:pt>
                <c:pt idx="116">
                  <c:v>1</c:v>
                </c:pt>
                <c:pt idx="117">
                  <c:v>1</c:v>
                </c:pt>
                <c:pt idx="118">
                  <c:v>1</c:v>
                </c:pt>
                <c:pt idx="119">
                  <c:v>1</c:v>
                </c:pt>
                <c:pt idx="120">
                  <c:v>1</c:v>
                </c:pt>
                <c:pt idx="121">
                  <c:v>1</c:v>
                </c:pt>
                <c:pt idx="122">
                  <c:v>1</c:v>
                </c:pt>
                <c:pt idx="123">
                  <c:v>2</c:v>
                </c:pt>
                <c:pt idx="124">
                  <c:v>1</c:v>
                </c:pt>
                <c:pt idx="125">
                  <c:v>1</c:v>
                </c:pt>
                <c:pt idx="126">
                  <c:v>1</c:v>
                </c:pt>
                <c:pt idx="127">
                  <c:v>1</c:v>
                </c:pt>
                <c:pt idx="128">
                  <c:v>1</c:v>
                </c:pt>
                <c:pt idx="129">
                  <c:v>1</c:v>
                </c:pt>
                <c:pt idx="130">
                  <c:v>1</c:v>
                </c:pt>
                <c:pt idx="131">
                  <c:v>1</c:v>
                </c:pt>
                <c:pt idx="132">
                  <c:v>1</c:v>
                </c:pt>
                <c:pt idx="133">
                  <c:v>1</c:v>
                </c:pt>
                <c:pt idx="134">
                  <c:v>1</c:v>
                </c:pt>
                <c:pt idx="135">
                  <c:v>1</c:v>
                </c:pt>
                <c:pt idx="136">
                  <c:v>1</c:v>
                </c:pt>
                <c:pt idx="137">
                  <c:v>1</c:v>
                </c:pt>
                <c:pt idx="138">
                  <c:v>1</c:v>
                </c:pt>
                <c:pt idx="139">
                  <c:v>1</c:v>
                </c:pt>
                <c:pt idx="140">
                  <c:v>1</c:v>
                </c:pt>
                <c:pt idx="141">
                  <c:v>1</c:v>
                </c:pt>
                <c:pt idx="142">
                  <c:v>1</c:v>
                </c:pt>
                <c:pt idx="143">
                  <c:v>1</c:v>
                </c:pt>
                <c:pt idx="144">
                  <c:v>1</c:v>
                </c:pt>
                <c:pt idx="145">
                  <c:v>1</c:v>
                </c:pt>
                <c:pt idx="146">
                  <c:v>1</c:v>
                </c:pt>
                <c:pt idx="147">
                  <c:v>1</c:v>
                </c:pt>
                <c:pt idx="148">
                  <c:v>1</c:v>
                </c:pt>
                <c:pt idx="149">
                  <c:v>1</c:v>
                </c:pt>
                <c:pt idx="150">
                  <c:v>1</c:v>
                </c:pt>
                <c:pt idx="151">
                  <c:v>1</c:v>
                </c:pt>
                <c:pt idx="152">
                  <c:v>1</c:v>
                </c:pt>
                <c:pt idx="153">
                  <c:v>1</c:v>
                </c:pt>
                <c:pt idx="154">
                  <c:v>1</c:v>
                </c:pt>
                <c:pt idx="155">
                  <c:v>1</c:v>
                </c:pt>
              </c:numCache>
            </c:numRef>
          </c:yVal>
          <c:smooth val="0"/>
        </c:ser>
        <c:dLbls>
          <c:showLegendKey val="0"/>
          <c:showVal val="0"/>
          <c:showCatName val="0"/>
          <c:showSerName val="0"/>
          <c:showPercent val="0"/>
          <c:showBubbleSize val="0"/>
        </c:dLbls>
        <c:axId val="99975168"/>
        <c:axId val="89941120"/>
      </c:scatterChart>
      <c:valAx>
        <c:axId val="99975168"/>
        <c:scaling>
          <c:orientation val="minMax"/>
          <c:max val="160"/>
          <c:min val="0"/>
        </c:scaling>
        <c:delete val="0"/>
        <c:axPos val="b"/>
        <c:title>
          <c:tx>
            <c:rich>
              <a:bodyPr/>
              <a:lstStyle/>
              <a:p>
                <a:pPr>
                  <a:defRPr sz="1800"/>
                </a:pPr>
                <a:r>
                  <a:rPr lang="ja-JP" sz="1800"/>
                  <a:t>クローンセット</a:t>
                </a:r>
                <a:r>
                  <a:rPr lang="en-US" sz="1800"/>
                  <a:t>ID</a:t>
                </a:r>
                <a:endParaRPr lang="ja-JP" sz="1800"/>
              </a:p>
            </c:rich>
          </c:tx>
          <c:layout>
            <c:manualLayout>
              <c:xMode val="edge"/>
              <c:yMode val="edge"/>
              <c:x val="0.40831815609865424"/>
              <c:y val="0.88671664686829665"/>
            </c:manualLayout>
          </c:layout>
          <c:overlay val="0"/>
        </c:title>
        <c:numFmt formatCode="General" sourceLinked="1"/>
        <c:majorTickMark val="out"/>
        <c:minorTickMark val="none"/>
        <c:tickLblPos val="nextTo"/>
        <c:txPr>
          <a:bodyPr/>
          <a:lstStyle/>
          <a:p>
            <a:pPr>
              <a:defRPr sz="1800"/>
            </a:pPr>
            <a:endParaRPr lang="ja-JP"/>
          </a:p>
        </c:txPr>
        <c:crossAx val="89941120"/>
        <c:crosses val="autoZero"/>
        <c:crossBetween val="midCat"/>
      </c:valAx>
      <c:valAx>
        <c:axId val="89941120"/>
        <c:scaling>
          <c:orientation val="minMax"/>
        </c:scaling>
        <c:delete val="0"/>
        <c:axPos val="l"/>
        <c:majorGridlines>
          <c:spPr>
            <a:ln>
              <a:noFill/>
            </a:ln>
          </c:spPr>
        </c:majorGridlines>
        <c:numFmt formatCode="General" sourceLinked="1"/>
        <c:majorTickMark val="out"/>
        <c:minorTickMark val="none"/>
        <c:tickLblPos val="nextTo"/>
        <c:txPr>
          <a:bodyPr/>
          <a:lstStyle/>
          <a:p>
            <a:pPr>
              <a:defRPr sz="1800"/>
            </a:pPr>
            <a:endParaRPr lang="ja-JP"/>
          </a:p>
        </c:txPr>
        <c:crossAx val="99975168"/>
        <c:crosses val="autoZero"/>
        <c:crossBetween val="midCat"/>
      </c:valAx>
      <c:spPr>
        <a:ln>
          <a:noFill/>
        </a:ln>
      </c:spPr>
    </c:plotArea>
    <c:legend>
      <c:legendPos val="r"/>
      <c:layout>
        <c:manualLayout>
          <c:xMode val="edge"/>
          <c:yMode val="edge"/>
          <c:x val="0.62380969373962281"/>
          <c:y val="7.7143939134967893E-2"/>
          <c:w val="0.34067195590716498"/>
          <c:h val="0.32303729072838061"/>
        </c:manualLayout>
      </c:layout>
      <c:overlay val="0"/>
      <c:txPr>
        <a:bodyPr/>
        <a:lstStyle/>
        <a:p>
          <a:pPr>
            <a:defRPr sz="2000"/>
          </a:pPr>
          <a:endParaRPr lang="ja-JP"/>
        </a:p>
      </c:txPr>
    </c:legend>
    <c:plotVisOnly val="1"/>
    <c:dispBlanksAs val="gap"/>
    <c:showDLblsOverMax val="0"/>
  </c:chart>
  <c:spPr>
    <a:solidFill>
      <a:schemeClr val="lt1"/>
    </a:solidFill>
    <a:ln w="25400" cap="flat" cmpd="sng" algn="ctr">
      <a:solidFill>
        <a:schemeClr val="dk1"/>
      </a:solidFill>
      <a:prstDash val="solid"/>
    </a:ln>
    <a:effectLst/>
  </c:spPr>
  <c:txPr>
    <a:bodyPr/>
    <a:lstStyle/>
    <a:p>
      <a:pPr>
        <a:defRPr>
          <a:solidFill>
            <a:schemeClr val="dk1"/>
          </a:solidFill>
          <a:latin typeface="+mn-lt"/>
          <a:ea typeface="+mn-ea"/>
          <a:cs typeface="+mn-cs"/>
        </a:defRPr>
      </a:pPr>
      <a:endParaRPr lang="ja-JP"/>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8909193223481592E-2"/>
          <c:y val="5.1155344717824056E-2"/>
          <c:w val="0.90085159835674566"/>
          <c:h val="0.63425850286787311"/>
        </c:manualLayout>
      </c:layout>
      <c:barChart>
        <c:barDir val="col"/>
        <c:grouping val="clustered"/>
        <c:varyColors val="0"/>
        <c:ser>
          <c:idx val="0"/>
          <c:order val="0"/>
          <c:tx>
            <c:strRef>
              <c:f>'作成数と利用数&amp;コミット数(分析した分)'!$C$24</c:f>
              <c:strCache>
                <c:ptCount val="1"/>
                <c:pt idx="0">
                  <c:v>作成数</c:v>
                </c:pt>
              </c:strCache>
            </c:strRef>
          </c:tx>
          <c:spPr>
            <a:solidFill>
              <a:srgbClr val="FF0000"/>
            </a:solidFill>
          </c:spPr>
          <c:invertIfNegative val="0"/>
          <c:dLbls>
            <c:dLbl>
              <c:idx val="3"/>
              <c:delete val="1"/>
            </c:dLbl>
            <c:dLbl>
              <c:idx val="4"/>
              <c:delete val="1"/>
            </c:dLbl>
            <c:dLbl>
              <c:idx val="6"/>
              <c:delete val="1"/>
            </c:dLbl>
            <c:dLbl>
              <c:idx val="8"/>
              <c:delete val="1"/>
            </c:dLbl>
            <c:dLbl>
              <c:idx val="9"/>
              <c:delete val="1"/>
            </c:dLbl>
            <c:dLbl>
              <c:idx val="10"/>
              <c:delete val="1"/>
            </c:dLbl>
            <c:dLbl>
              <c:idx val="11"/>
              <c:delete val="1"/>
            </c:dLbl>
            <c:dLbl>
              <c:idx val="12"/>
              <c:delete val="1"/>
            </c:dLbl>
            <c:dLbl>
              <c:idx val="13"/>
              <c:delete val="1"/>
            </c:dLbl>
            <c:dLbl>
              <c:idx val="14"/>
              <c:delete val="1"/>
            </c:dLbl>
            <c:dLbl>
              <c:idx val="15"/>
              <c:delete val="1"/>
            </c:dLbl>
            <c:dLbl>
              <c:idx val="16"/>
              <c:delete val="1"/>
            </c:dLbl>
            <c:dLbl>
              <c:idx val="18"/>
              <c:delete val="1"/>
            </c:dLbl>
            <c:dLbl>
              <c:idx val="19"/>
              <c:delete val="1"/>
            </c:dLbl>
            <c:txPr>
              <a:bodyPr/>
              <a:lstStyle/>
              <a:p>
                <a:pPr>
                  <a:defRPr sz="1400"/>
                </a:pPr>
                <a:endParaRPr lang="ja-JP"/>
              </a:p>
            </c:txPr>
            <c:showLegendKey val="0"/>
            <c:showVal val="1"/>
            <c:showCatName val="0"/>
            <c:showSerName val="0"/>
            <c:showPercent val="0"/>
            <c:showBubbleSize val="0"/>
            <c:showLeaderLines val="0"/>
          </c:dLbls>
          <c:cat>
            <c:strRef>
              <c:f>'作成数と利用数&amp;コミット数(分析した分)'!$A$25:$A$44</c:f>
              <c:strCache>
                <c:ptCount val="20"/>
                <c:pt idx="0">
                  <c:v>A
764</c:v>
                </c:pt>
                <c:pt idx="1">
                  <c:v>B
370</c:v>
                </c:pt>
                <c:pt idx="2">
                  <c:v>C
76</c:v>
                </c:pt>
                <c:pt idx="3">
                  <c:v>D
74</c:v>
                </c:pt>
                <c:pt idx="4">
                  <c:v>E
68</c:v>
                </c:pt>
                <c:pt idx="5">
                  <c:v>F
66</c:v>
                </c:pt>
                <c:pt idx="6">
                  <c:v>G
43</c:v>
                </c:pt>
                <c:pt idx="7">
                  <c:v>H
33</c:v>
                </c:pt>
                <c:pt idx="8">
                  <c:v>I
15</c:v>
                </c:pt>
                <c:pt idx="9">
                  <c:v>J
10</c:v>
                </c:pt>
                <c:pt idx="10">
                  <c:v>K
10</c:v>
                </c:pt>
                <c:pt idx="11">
                  <c:v>L
9</c:v>
                </c:pt>
                <c:pt idx="12">
                  <c:v>M
9</c:v>
                </c:pt>
                <c:pt idx="13">
                  <c:v>N
8</c:v>
                </c:pt>
                <c:pt idx="14">
                  <c:v>O
7</c:v>
                </c:pt>
                <c:pt idx="15">
                  <c:v>P
6</c:v>
                </c:pt>
                <c:pt idx="16">
                  <c:v>Q
6</c:v>
                </c:pt>
                <c:pt idx="17">
                  <c:v>R
5</c:v>
                </c:pt>
                <c:pt idx="18">
                  <c:v>S
5</c:v>
                </c:pt>
                <c:pt idx="19">
                  <c:v>T
4</c:v>
                </c:pt>
              </c:strCache>
            </c:strRef>
          </c:cat>
          <c:val>
            <c:numRef>
              <c:f>'作成数と利用数&amp;コミット数(分析した分)'!$C$25:$C$44</c:f>
              <c:numCache>
                <c:formatCode>General</c:formatCode>
                <c:ptCount val="20"/>
                <c:pt idx="0">
                  <c:v>37</c:v>
                </c:pt>
                <c:pt idx="1">
                  <c:v>20</c:v>
                </c:pt>
                <c:pt idx="2">
                  <c:v>9</c:v>
                </c:pt>
                <c:pt idx="3">
                  <c:v>0</c:v>
                </c:pt>
                <c:pt idx="4">
                  <c:v>0</c:v>
                </c:pt>
                <c:pt idx="5">
                  <c:v>4</c:v>
                </c:pt>
                <c:pt idx="6">
                  <c:v>0</c:v>
                </c:pt>
                <c:pt idx="7">
                  <c:v>1</c:v>
                </c:pt>
                <c:pt idx="8">
                  <c:v>0</c:v>
                </c:pt>
                <c:pt idx="9">
                  <c:v>0</c:v>
                </c:pt>
                <c:pt idx="10">
                  <c:v>0</c:v>
                </c:pt>
                <c:pt idx="11">
                  <c:v>0</c:v>
                </c:pt>
                <c:pt idx="12">
                  <c:v>0</c:v>
                </c:pt>
                <c:pt idx="13">
                  <c:v>0</c:v>
                </c:pt>
                <c:pt idx="14">
                  <c:v>0</c:v>
                </c:pt>
                <c:pt idx="15">
                  <c:v>0</c:v>
                </c:pt>
                <c:pt idx="16">
                  <c:v>0</c:v>
                </c:pt>
                <c:pt idx="17">
                  <c:v>4</c:v>
                </c:pt>
                <c:pt idx="18">
                  <c:v>0</c:v>
                </c:pt>
                <c:pt idx="19">
                  <c:v>0</c:v>
                </c:pt>
              </c:numCache>
            </c:numRef>
          </c:val>
        </c:ser>
        <c:ser>
          <c:idx val="1"/>
          <c:order val="1"/>
          <c:tx>
            <c:strRef>
              <c:f>'作成数と利用数&amp;コミット数(分析した分)'!$D$24</c:f>
              <c:strCache>
                <c:ptCount val="1"/>
                <c:pt idx="0">
                  <c:v>再利用数</c:v>
                </c:pt>
              </c:strCache>
            </c:strRef>
          </c:tx>
          <c:spPr>
            <a:solidFill>
              <a:srgbClr val="00B050"/>
            </a:solidFill>
          </c:spPr>
          <c:invertIfNegative val="0"/>
          <c:dLbls>
            <c:dLbl>
              <c:idx val="3"/>
              <c:delete val="1"/>
            </c:dLbl>
            <c:dLbl>
              <c:idx val="6"/>
              <c:delete val="1"/>
            </c:dLbl>
            <c:dLbl>
              <c:idx val="9"/>
              <c:delete val="1"/>
            </c:dLbl>
            <c:dLbl>
              <c:idx val="10"/>
              <c:delete val="1"/>
            </c:dLbl>
            <c:dLbl>
              <c:idx val="11"/>
              <c:delete val="1"/>
            </c:dLbl>
            <c:dLbl>
              <c:idx val="12"/>
              <c:delete val="1"/>
            </c:dLbl>
            <c:dLbl>
              <c:idx val="13"/>
              <c:delete val="1"/>
            </c:dLbl>
            <c:dLbl>
              <c:idx val="14"/>
              <c:delete val="1"/>
            </c:dLbl>
            <c:dLbl>
              <c:idx val="15"/>
              <c:delete val="1"/>
            </c:dLbl>
            <c:dLbl>
              <c:idx val="16"/>
              <c:delete val="1"/>
            </c:dLbl>
            <c:dLbl>
              <c:idx val="18"/>
              <c:delete val="1"/>
            </c:dLbl>
            <c:dLbl>
              <c:idx val="19"/>
              <c:delete val="1"/>
            </c:dLbl>
            <c:dLbl>
              <c:idx val="20"/>
              <c:delete val="1"/>
            </c:dLbl>
            <c:dLbl>
              <c:idx val="21"/>
              <c:delete val="1"/>
            </c:dLbl>
            <c:dLbl>
              <c:idx val="22"/>
              <c:delete val="1"/>
            </c:dLbl>
            <c:dLbl>
              <c:idx val="23"/>
              <c:delete val="1"/>
            </c:dLbl>
            <c:dLbl>
              <c:idx val="24"/>
              <c:delete val="1"/>
            </c:dLbl>
            <c:dLbl>
              <c:idx val="25"/>
              <c:delete val="1"/>
            </c:dLbl>
            <c:txPr>
              <a:bodyPr/>
              <a:lstStyle/>
              <a:p>
                <a:pPr>
                  <a:defRPr sz="1400"/>
                </a:pPr>
                <a:endParaRPr lang="ja-JP"/>
              </a:p>
            </c:txPr>
            <c:showLegendKey val="0"/>
            <c:showVal val="1"/>
            <c:showCatName val="0"/>
            <c:showSerName val="0"/>
            <c:showPercent val="0"/>
            <c:showBubbleSize val="0"/>
            <c:showLeaderLines val="0"/>
          </c:dLbls>
          <c:cat>
            <c:strRef>
              <c:f>'作成数と利用数&amp;コミット数(分析した分)'!$A$25:$A$44</c:f>
              <c:strCache>
                <c:ptCount val="20"/>
                <c:pt idx="0">
                  <c:v>A
764</c:v>
                </c:pt>
                <c:pt idx="1">
                  <c:v>B
370</c:v>
                </c:pt>
                <c:pt idx="2">
                  <c:v>C
76</c:v>
                </c:pt>
                <c:pt idx="3">
                  <c:v>D
74</c:v>
                </c:pt>
                <c:pt idx="4">
                  <c:v>E
68</c:v>
                </c:pt>
                <c:pt idx="5">
                  <c:v>F
66</c:v>
                </c:pt>
                <c:pt idx="6">
                  <c:v>G
43</c:v>
                </c:pt>
                <c:pt idx="7">
                  <c:v>H
33</c:v>
                </c:pt>
                <c:pt idx="8">
                  <c:v>I
15</c:v>
                </c:pt>
                <c:pt idx="9">
                  <c:v>J
10</c:v>
                </c:pt>
                <c:pt idx="10">
                  <c:v>K
10</c:v>
                </c:pt>
                <c:pt idx="11">
                  <c:v>L
9</c:v>
                </c:pt>
                <c:pt idx="12">
                  <c:v>M
9</c:v>
                </c:pt>
                <c:pt idx="13">
                  <c:v>N
8</c:v>
                </c:pt>
                <c:pt idx="14">
                  <c:v>O
7</c:v>
                </c:pt>
                <c:pt idx="15">
                  <c:v>P
6</c:v>
                </c:pt>
                <c:pt idx="16">
                  <c:v>Q
6</c:v>
                </c:pt>
                <c:pt idx="17">
                  <c:v>R
5</c:v>
                </c:pt>
                <c:pt idx="18">
                  <c:v>S
5</c:v>
                </c:pt>
                <c:pt idx="19">
                  <c:v>T
4</c:v>
                </c:pt>
              </c:strCache>
            </c:strRef>
          </c:cat>
          <c:val>
            <c:numRef>
              <c:f>'作成数と利用数&amp;コミット数(分析した分)'!$D$25:$D$44</c:f>
              <c:numCache>
                <c:formatCode>General</c:formatCode>
                <c:ptCount val="20"/>
                <c:pt idx="0">
                  <c:v>163</c:v>
                </c:pt>
                <c:pt idx="1">
                  <c:v>247</c:v>
                </c:pt>
                <c:pt idx="2">
                  <c:v>38</c:v>
                </c:pt>
                <c:pt idx="3">
                  <c:v>0</c:v>
                </c:pt>
                <c:pt idx="4">
                  <c:v>5</c:v>
                </c:pt>
                <c:pt idx="5">
                  <c:v>8</c:v>
                </c:pt>
                <c:pt idx="6">
                  <c:v>0</c:v>
                </c:pt>
                <c:pt idx="7">
                  <c:v>4</c:v>
                </c:pt>
                <c:pt idx="8">
                  <c:v>2</c:v>
                </c:pt>
                <c:pt idx="9">
                  <c:v>0</c:v>
                </c:pt>
                <c:pt idx="10">
                  <c:v>0</c:v>
                </c:pt>
                <c:pt idx="11">
                  <c:v>0</c:v>
                </c:pt>
                <c:pt idx="12">
                  <c:v>0</c:v>
                </c:pt>
                <c:pt idx="13">
                  <c:v>0</c:v>
                </c:pt>
                <c:pt idx="14">
                  <c:v>0</c:v>
                </c:pt>
                <c:pt idx="15">
                  <c:v>0</c:v>
                </c:pt>
                <c:pt idx="16">
                  <c:v>0</c:v>
                </c:pt>
                <c:pt idx="17">
                  <c:v>4</c:v>
                </c:pt>
                <c:pt idx="18">
                  <c:v>0</c:v>
                </c:pt>
                <c:pt idx="19">
                  <c:v>0</c:v>
                </c:pt>
              </c:numCache>
            </c:numRef>
          </c:val>
        </c:ser>
        <c:dLbls>
          <c:showLegendKey val="0"/>
          <c:showVal val="0"/>
          <c:showCatName val="0"/>
          <c:showSerName val="0"/>
          <c:showPercent val="0"/>
          <c:showBubbleSize val="0"/>
        </c:dLbls>
        <c:gapWidth val="50"/>
        <c:axId val="128340480"/>
        <c:axId val="71365120"/>
      </c:barChart>
      <c:catAx>
        <c:axId val="128340480"/>
        <c:scaling>
          <c:orientation val="minMax"/>
        </c:scaling>
        <c:delete val="0"/>
        <c:axPos val="b"/>
        <c:title>
          <c:tx>
            <c:rich>
              <a:bodyPr/>
              <a:lstStyle/>
              <a:p>
                <a:pPr>
                  <a:defRPr sz="1600"/>
                </a:pPr>
                <a:r>
                  <a:rPr lang="ja-JP" sz="1600"/>
                  <a:t>開発者</a:t>
                </a:r>
                <a:r>
                  <a:rPr lang="en-US" sz="1600"/>
                  <a:t>ID</a:t>
                </a:r>
              </a:p>
              <a:p>
                <a:pPr>
                  <a:defRPr sz="1600"/>
                </a:pPr>
                <a:r>
                  <a:rPr lang="ja-JP" sz="1600"/>
                  <a:t>コミット数</a:t>
                </a:r>
              </a:p>
            </c:rich>
          </c:tx>
          <c:layout>
            <c:manualLayout>
              <c:xMode val="edge"/>
              <c:yMode val="edge"/>
              <c:x val="0.45156173318683918"/>
              <c:y val="0.87923833313730648"/>
            </c:manualLayout>
          </c:layout>
          <c:overlay val="0"/>
        </c:title>
        <c:majorTickMark val="out"/>
        <c:minorTickMark val="none"/>
        <c:tickLblPos val="nextTo"/>
        <c:txPr>
          <a:bodyPr/>
          <a:lstStyle/>
          <a:p>
            <a:pPr>
              <a:defRPr sz="1600"/>
            </a:pPr>
            <a:endParaRPr lang="ja-JP"/>
          </a:p>
        </c:txPr>
        <c:crossAx val="71365120"/>
        <c:crosses val="autoZero"/>
        <c:auto val="1"/>
        <c:lblAlgn val="ctr"/>
        <c:lblOffset val="100"/>
        <c:noMultiLvlLbl val="0"/>
      </c:catAx>
      <c:valAx>
        <c:axId val="71365120"/>
        <c:scaling>
          <c:orientation val="minMax"/>
          <c:max val="250"/>
        </c:scaling>
        <c:delete val="0"/>
        <c:axPos val="l"/>
        <c:majorGridlines>
          <c:spPr>
            <a:ln>
              <a:noFill/>
            </a:ln>
          </c:spPr>
        </c:majorGridlines>
        <c:title>
          <c:tx>
            <c:rich>
              <a:bodyPr rot="-5400000" vert="horz"/>
              <a:lstStyle/>
              <a:p>
                <a:pPr>
                  <a:defRPr sz="1800"/>
                </a:pPr>
                <a:r>
                  <a:rPr lang="ja-JP" sz="1800"/>
                  <a:t>回数</a:t>
                </a:r>
                <a:endParaRPr lang="en-US" sz="1800"/>
              </a:p>
            </c:rich>
          </c:tx>
          <c:layout>
            <c:manualLayout>
              <c:xMode val="edge"/>
              <c:yMode val="edge"/>
              <c:x val="2.3594615318874722E-3"/>
              <c:y val="0.35204493308017865"/>
            </c:manualLayout>
          </c:layout>
          <c:overlay val="0"/>
        </c:title>
        <c:numFmt formatCode="General" sourceLinked="1"/>
        <c:majorTickMark val="out"/>
        <c:minorTickMark val="none"/>
        <c:tickLblPos val="nextTo"/>
        <c:crossAx val="128340480"/>
        <c:crosses val="autoZero"/>
        <c:crossBetween val="between"/>
      </c:valAx>
    </c:plotArea>
    <c:legend>
      <c:legendPos val="r"/>
      <c:layout>
        <c:manualLayout>
          <c:xMode val="edge"/>
          <c:yMode val="edge"/>
          <c:x val="0.69426075453053782"/>
          <c:y val="0.17676096969741911"/>
          <c:w val="0.25252831578740531"/>
          <c:h val="0.24686306222385546"/>
        </c:manualLayout>
      </c:layout>
      <c:overlay val="0"/>
      <c:txPr>
        <a:bodyPr/>
        <a:lstStyle/>
        <a:p>
          <a:pPr>
            <a:defRPr sz="2400"/>
          </a:pPr>
          <a:endParaRPr lang="ja-JP"/>
        </a:p>
      </c:txPr>
    </c:legend>
    <c:plotVisOnly val="1"/>
    <c:dispBlanksAs val="gap"/>
    <c:showDLblsOverMax val="0"/>
  </c:chart>
  <c:spPr>
    <a:solidFill>
      <a:schemeClr val="lt1"/>
    </a:solidFill>
    <a:ln w="25400" cap="flat" cmpd="sng" algn="ctr">
      <a:solidFill>
        <a:schemeClr val="accent2"/>
      </a:solidFill>
      <a:prstDash val="solid"/>
    </a:ln>
    <a:effectLst/>
  </c:spPr>
  <c:txPr>
    <a:bodyPr/>
    <a:lstStyle/>
    <a:p>
      <a:pPr>
        <a:defRPr>
          <a:solidFill>
            <a:schemeClr val="dk1"/>
          </a:solidFill>
          <a:latin typeface="+mn-lt"/>
          <a:ea typeface="+mn-ea"/>
          <a:cs typeface="+mn-cs"/>
        </a:defRPr>
      </a:pPr>
      <a:endParaRPr lang="ja-JP"/>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9.0737854332205298E-2"/>
          <c:y val="2.6790231467980086E-2"/>
          <c:w val="0.87994308529036702"/>
          <c:h val="0.81378309192832377"/>
        </c:manualLayout>
      </c:layout>
      <c:scatterChart>
        <c:scatterStyle val="lineMarker"/>
        <c:varyColors val="0"/>
        <c:ser>
          <c:idx val="0"/>
          <c:order val="0"/>
          <c:tx>
            <c:strRef>
              <c:f>再利用数とユニーク数!$F$1</c:f>
              <c:strCache>
                <c:ptCount val="1"/>
                <c:pt idx="0">
                  <c:v>再利用回数</c:v>
                </c:pt>
              </c:strCache>
            </c:strRef>
          </c:tx>
          <c:spPr>
            <a:ln w="28575">
              <a:noFill/>
            </a:ln>
          </c:spPr>
          <c:marker>
            <c:symbol val="diamond"/>
            <c:size val="5"/>
          </c:marker>
          <c:xVal>
            <c:numRef>
              <c:f>再利用数とユニーク数!$E$2:$E$971</c:f>
              <c:numCache>
                <c:formatCode>General</c:formatCode>
                <c:ptCount val="970"/>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pt idx="31">
                  <c:v>32</c:v>
                </c:pt>
                <c:pt idx="32">
                  <c:v>33</c:v>
                </c:pt>
                <c:pt idx="33">
                  <c:v>34</c:v>
                </c:pt>
                <c:pt idx="34">
                  <c:v>35</c:v>
                </c:pt>
                <c:pt idx="35">
                  <c:v>36</c:v>
                </c:pt>
                <c:pt idx="36">
                  <c:v>37</c:v>
                </c:pt>
                <c:pt idx="37">
                  <c:v>38</c:v>
                </c:pt>
                <c:pt idx="38">
                  <c:v>39</c:v>
                </c:pt>
                <c:pt idx="39">
                  <c:v>40</c:v>
                </c:pt>
                <c:pt idx="40">
                  <c:v>41</c:v>
                </c:pt>
                <c:pt idx="41">
                  <c:v>42</c:v>
                </c:pt>
                <c:pt idx="42">
                  <c:v>43</c:v>
                </c:pt>
                <c:pt idx="43">
                  <c:v>44</c:v>
                </c:pt>
                <c:pt idx="44">
                  <c:v>45</c:v>
                </c:pt>
                <c:pt idx="45">
                  <c:v>46</c:v>
                </c:pt>
                <c:pt idx="46">
                  <c:v>47</c:v>
                </c:pt>
                <c:pt idx="47">
                  <c:v>48</c:v>
                </c:pt>
                <c:pt idx="48">
                  <c:v>49</c:v>
                </c:pt>
                <c:pt idx="49">
                  <c:v>50</c:v>
                </c:pt>
                <c:pt idx="50">
                  <c:v>51</c:v>
                </c:pt>
                <c:pt idx="51">
                  <c:v>52</c:v>
                </c:pt>
                <c:pt idx="52">
                  <c:v>53</c:v>
                </c:pt>
                <c:pt idx="53">
                  <c:v>54</c:v>
                </c:pt>
                <c:pt idx="54">
                  <c:v>55</c:v>
                </c:pt>
                <c:pt idx="55">
                  <c:v>56</c:v>
                </c:pt>
                <c:pt idx="56">
                  <c:v>57</c:v>
                </c:pt>
                <c:pt idx="57">
                  <c:v>58</c:v>
                </c:pt>
                <c:pt idx="58">
                  <c:v>59</c:v>
                </c:pt>
                <c:pt idx="59">
                  <c:v>60</c:v>
                </c:pt>
                <c:pt idx="60">
                  <c:v>61</c:v>
                </c:pt>
                <c:pt idx="61">
                  <c:v>62</c:v>
                </c:pt>
                <c:pt idx="62">
                  <c:v>63</c:v>
                </c:pt>
                <c:pt idx="63">
                  <c:v>64</c:v>
                </c:pt>
                <c:pt idx="64">
                  <c:v>65</c:v>
                </c:pt>
                <c:pt idx="65">
                  <c:v>66</c:v>
                </c:pt>
                <c:pt idx="66">
                  <c:v>67</c:v>
                </c:pt>
                <c:pt idx="67">
                  <c:v>68</c:v>
                </c:pt>
                <c:pt idx="68">
                  <c:v>69</c:v>
                </c:pt>
                <c:pt idx="69">
                  <c:v>70</c:v>
                </c:pt>
                <c:pt idx="70">
                  <c:v>71</c:v>
                </c:pt>
                <c:pt idx="71">
                  <c:v>72</c:v>
                </c:pt>
                <c:pt idx="72">
                  <c:v>73</c:v>
                </c:pt>
                <c:pt idx="73">
                  <c:v>74</c:v>
                </c:pt>
                <c:pt idx="74">
                  <c:v>75</c:v>
                </c:pt>
                <c:pt idx="75">
                  <c:v>76</c:v>
                </c:pt>
                <c:pt idx="76">
                  <c:v>77</c:v>
                </c:pt>
                <c:pt idx="77">
                  <c:v>78</c:v>
                </c:pt>
                <c:pt idx="78">
                  <c:v>79</c:v>
                </c:pt>
                <c:pt idx="79">
                  <c:v>80</c:v>
                </c:pt>
                <c:pt idx="80">
                  <c:v>81</c:v>
                </c:pt>
                <c:pt idx="81">
                  <c:v>82</c:v>
                </c:pt>
                <c:pt idx="82">
                  <c:v>83</c:v>
                </c:pt>
                <c:pt idx="83">
                  <c:v>84</c:v>
                </c:pt>
                <c:pt idx="84">
                  <c:v>85</c:v>
                </c:pt>
                <c:pt idx="85">
                  <c:v>86</c:v>
                </c:pt>
                <c:pt idx="86">
                  <c:v>87</c:v>
                </c:pt>
                <c:pt idx="87">
                  <c:v>88</c:v>
                </c:pt>
                <c:pt idx="88">
                  <c:v>89</c:v>
                </c:pt>
                <c:pt idx="89">
                  <c:v>90</c:v>
                </c:pt>
                <c:pt idx="90">
                  <c:v>91</c:v>
                </c:pt>
                <c:pt idx="91">
                  <c:v>92</c:v>
                </c:pt>
                <c:pt idx="92">
                  <c:v>93</c:v>
                </c:pt>
                <c:pt idx="93">
                  <c:v>94</c:v>
                </c:pt>
                <c:pt idx="94">
                  <c:v>95</c:v>
                </c:pt>
                <c:pt idx="95">
                  <c:v>96</c:v>
                </c:pt>
                <c:pt idx="96">
                  <c:v>97</c:v>
                </c:pt>
                <c:pt idx="97">
                  <c:v>98</c:v>
                </c:pt>
                <c:pt idx="98">
                  <c:v>99</c:v>
                </c:pt>
                <c:pt idx="99">
                  <c:v>100</c:v>
                </c:pt>
                <c:pt idx="100">
                  <c:v>101</c:v>
                </c:pt>
                <c:pt idx="101">
                  <c:v>102</c:v>
                </c:pt>
                <c:pt idx="102">
                  <c:v>103</c:v>
                </c:pt>
                <c:pt idx="103">
                  <c:v>104</c:v>
                </c:pt>
                <c:pt idx="104">
                  <c:v>105</c:v>
                </c:pt>
                <c:pt idx="105">
                  <c:v>106</c:v>
                </c:pt>
                <c:pt idx="106">
                  <c:v>107</c:v>
                </c:pt>
                <c:pt idx="107">
                  <c:v>108</c:v>
                </c:pt>
                <c:pt idx="108">
                  <c:v>109</c:v>
                </c:pt>
                <c:pt idx="109">
                  <c:v>110</c:v>
                </c:pt>
                <c:pt idx="110">
                  <c:v>111</c:v>
                </c:pt>
                <c:pt idx="111">
                  <c:v>112</c:v>
                </c:pt>
                <c:pt idx="112">
                  <c:v>113</c:v>
                </c:pt>
                <c:pt idx="113">
                  <c:v>114</c:v>
                </c:pt>
                <c:pt idx="114">
                  <c:v>115</c:v>
                </c:pt>
                <c:pt idx="115">
                  <c:v>116</c:v>
                </c:pt>
                <c:pt idx="116">
                  <c:v>117</c:v>
                </c:pt>
                <c:pt idx="117">
                  <c:v>118</c:v>
                </c:pt>
                <c:pt idx="118">
                  <c:v>119</c:v>
                </c:pt>
                <c:pt idx="119">
                  <c:v>120</c:v>
                </c:pt>
                <c:pt idx="120">
                  <c:v>121</c:v>
                </c:pt>
                <c:pt idx="121">
                  <c:v>122</c:v>
                </c:pt>
                <c:pt idx="122">
                  <c:v>123</c:v>
                </c:pt>
                <c:pt idx="123">
                  <c:v>124</c:v>
                </c:pt>
                <c:pt idx="124">
                  <c:v>125</c:v>
                </c:pt>
                <c:pt idx="125">
                  <c:v>126</c:v>
                </c:pt>
                <c:pt idx="126">
                  <c:v>127</c:v>
                </c:pt>
                <c:pt idx="127">
                  <c:v>128</c:v>
                </c:pt>
                <c:pt idx="128">
                  <c:v>129</c:v>
                </c:pt>
                <c:pt idx="129">
                  <c:v>130</c:v>
                </c:pt>
                <c:pt idx="130">
                  <c:v>131</c:v>
                </c:pt>
                <c:pt idx="131">
                  <c:v>132</c:v>
                </c:pt>
                <c:pt idx="132">
                  <c:v>133</c:v>
                </c:pt>
                <c:pt idx="133">
                  <c:v>134</c:v>
                </c:pt>
                <c:pt idx="134">
                  <c:v>135</c:v>
                </c:pt>
                <c:pt idx="135">
                  <c:v>136</c:v>
                </c:pt>
                <c:pt idx="136">
                  <c:v>137</c:v>
                </c:pt>
                <c:pt idx="137">
                  <c:v>138</c:v>
                </c:pt>
                <c:pt idx="138">
                  <c:v>139</c:v>
                </c:pt>
                <c:pt idx="139">
                  <c:v>140</c:v>
                </c:pt>
                <c:pt idx="140">
                  <c:v>141</c:v>
                </c:pt>
                <c:pt idx="141">
                  <c:v>142</c:v>
                </c:pt>
                <c:pt idx="142">
                  <c:v>143</c:v>
                </c:pt>
                <c:pt idx="143">
                  <c:v>144</c:v>
                </c:pt>
                <c:pt idx="144">
                  <c:v>145</c:v>
                </c:pt>
                <c:pt idx="145">
                  <c:v>146</c:v>
                </c:pt>
                <c:pt idx="146">
                  <c:v>147</c:v>
                </c:pt>
                <c:pt idx="147">
                  <c:v>148</c:v>
                </c:pt>
                <c:pt idx="148">
                  <c:v>149</c:v>
                </c:pt>
                <c:pt idx="149">
                  <c:v>150</c:v>
                </c:pt>
                <c:pt idx="150">
                  <c:v>151</c:v>
                </c:pt>
                <c:pt idx="151">
                  <c:v>152</c:v>
                </c:pt>
                <c:pt idx="152">
                  <c:v>153</c:v>
                </c:pt>
                <c:pt idx="153">
                  <c:v>154</c:v>
                </c:pt>
                <c:pt idx="154">
                  <c:v>155</c:v>
                </c:pt>
                <c:pt idx="155">
                  <c:v>156</c:v>
                </c:pt>
              </c:numCache>
            </c:numRef>
          </c:xVal>
          <c:yVal>
            <c:numRef>
              <c:f>再利用数とユニーク数!$F$2:$F$971</c:f>
              <c:numCache>
                <c:formatCode>General</c:formatCode>
                <c:ptCount val="970"/>
                <c:pt idx="0">
                  <c:v>18</c:v>
                </c:pt>
                <c:pt idx="1">
                  <c:v>14</c:v>
                </c:pt>
                <c:pt idx="2">
                  <c:v>10</c:v>
                </c:pt>
                <c:pt idx="3">
                  <c:v>10</c:v>
                </c:pt>
                <c:pt idx="4">
                  <c:v>8</c:v>
                </c:pt>
                <c:pt idx="5">
                  <c:v>8</c:v>
                </c:pt>
                <c:pt idx="6">
                  <c:v>7</c:v>
                </c:pt>
                <c:pt idx="7">
                  <c:v>7</c:v>
                </c:pt>
                <c:pt idx="8">
                  <c:v>7</c:v>
                </c:pt>
                <c:pt idx="9">
                  <c:v>7</c:v>
                </c:pt>
                <c:pt idx="10">
                  <c:v>7</c:v>
                </c:pt>
                <c:pt idx="11">
                  <c:v>6</c:v>
                </c:pt>
                <c:pt idx="12">
                  <c:v>6</c:v>
                </c:pt>
                <c:pt idx="13">
                  <c:v>5</c:v>
                </c:pt>
                <c:pt idx="14">
                  <c:v>5</c:v>
                </c:pt>
                <c:pt idx="15">
                  <c:v>5</c:v>
                </c:pt>
                <c:pt idx="16">
                  <c:v>5</c:v>
                </c:pt>
                <c:pt idx="17">
                  <c:v>5</c:v>
                </c:pt>
                <c:pt idx="18">
                  <c:v>4</c:v>
                </c:pt>
                <c:pt idx="19">
                  <c:v>4</c:v>
                </c:pt>
                <c:pt idx="20">
                  <c:v>4</c:v>
                </c:pt>
                <c:pt idx="21">
                  <c:v>4</c:v>
                </c:pt>
                <c:pt idx="22">
                  <c:v>4</c:v>
                </c:pt>
                <c:pt idx="23">
                  <c:v>4</c:v>
                </c:pt>
                <c:pt idx="24">
                  <c:v>4</c:v>
                </c:pt>
                <c:pt idx="25">
                  <c:v>4</c:v>
                </c:pt>
                <c:pt idx="26">
                  <c:v>4</c:v>
                </c:pt>
                <c:pt idx="27">
                  <c:v>4</c:v>
                </c:pt>
                <c:pt idx="28">
                  <c:v>4</c:v>
                </c:pt>
                <c:pt idx="29">
                  <c:v>4</c:v>
                </c:pt>
                <c:pt idx="30">
                  <c:v>4</c:v>
                </c:pt>
                <c:pt idx="31">
                  <c:v>4</c:v>
                </c:pt>
                <c:pt idx="32">
                  <c:v>3</c:v>
                </c:pt>
                <c:pt idx="33">
                  <c:v>3</c:v>
                </c:pt>
                <c:pt idx="34">
                  <c:v>3</c:v>
                </c:pt>
                <c:pt idx="35">
                  <c:v>3</c:v>
                </c:pt>
                <c:pt idx="36">
                  <c:v>3</c:v>
                </c:pt>
                <c:pt idx="37">
                  <c:v>3</c:v>
                </c:pt>
                <c:pt idx="38">
                  <c:v>3</c:v>
                </c:pt>
                <c:pt idx="39">
                  <c:v>3</c:v>
                </c:pt>
                <c:pt idx="40">
                  <c:v>3</c:v>
                </c:pt>
                <c:pt idx="41">
                  <c:v>3</c:v>
                </c:pt>
                <c:pt idx="42">
                  <c:v>3</c:v>
                </c:pt>
                <c:pt idx="43">
                  <c:v>3</c:v>
                </c:pt>
                <c:pt idx="44">
                  <c:v>3</c:v>
                </c:pt>
                <c:pt idx="45">
                  <c:v>3</c:v>
                </c:pt>
                <c:pt idx="46">
                  <c:v>3</c:v>
                </c:pt>
                <c:pt idx="47">
                  <c:v>3</c:v>
                </c:pt>
                <c:pt idx="48">
                  <c:v>3</c:v>
                </c:pt>
                <c:pt idx="49">
                  <c:v>3</c:v>
                </c:pt>
                <c:pt idx="50">
                  <c:v>3</c:v>
                </c:pt>
                <c:pt idx="51">
                  <c:v>3</c:v>
                </c:pt>
                <c:pt idx="52">
                  <c:v>3</c:v>
                </c:pt>
                <c:pt idx="53">
                  <c:v>3</c:v>
                </c:pt>
                <c:pt idx="54">
                  <c:v>3</c:v>
                </c:pt>
                <c:pt idx="55">
                  <c:v>3</c:v>
                </c:pt>
                <c:pt idx="56">
                  <c:v>3</c:v>
                </c:pt>
                <c:pt idx="57">
                  <c:v>2</c:v>
                </c:pt>
                <c:pt idx="58">
                  <c:v>2</c:v>
                </c:pt>
                <c:pt idx="59">
                  <c:v>2</c:v>
                </c:pt>
                <c:pt idx="60">
                  <c:v>2</c:v>
                </c:pt>
                <c:pt idx="61">
                  <c:v>2</c:v>
                </c:pt>
                <c:pt idx="62">
                  <c:v>2</c:v>
                </c:pt>
                <c:pt idx="63">
                  <c:v>2</c:v>
                </c:pt>
                <c:pt idx="64">
                  <c:v>2</c:v>
                </c:pt>
                <c:pt idx="65">
                  <c:v>2</c:v>
                </c:pt>
                <c:pt idx="66">
                  <c:v>2</c:v>
                </c:pt>
                <c:pt idx="67">
                  <c:v>2</c:v>
                </c:pt>
                <c:pt idx="68">
                  <c:v>2</c:v>
                </c:pt>
                <c:pt idx="69">
                  <c:v>2</c:v>
                </c:pt>
                <c:pt idx="70">
                  <c:v>2</c:v>
                </c:pt>
                <c:pt idx="71">
                  <c:v>2</c:v>
                </c:pt>
                <c:pt idx="72">
                  <c:v>2</c:v>
                </c:pt>
                <c:pt idx="73">
                  <c:v>2</c:v>
                </c:pt>
                <c:pt idx="74">
                  <c:v>2</c:v>
                </c:pt>
                <c:pt idx="75">
                  <c:v>2</c:v>
                </c:pt>
                <c:pt idx="76">
                  <c:v>2</c:v>
                </c:pt>
                <c:pt idx="77">
                  <c:v>2</c:v>
                </c:pt>
                <c:pt idx="78">
                  <c:v>2</c:v>
                </c:pt>
                <c:pt idx="79">
                  <c:v>2</c:v>
                </c:pt>
                <c:pt idx="80">
                  <c:v>2</c:v>
                </c:pt>
                <c:pt idx="81">
                  <c:v>2</c:v>
                </c:pt>
                <c:pt idx="82">
                  <c:v>2</c:v>
                </c:pt>
                <c:pt idx="83">
                  <c:v>2</c:v>
                </c:pt>
                <c:pt idx="84">
                  <c:v>2</c:v>
                </c:pt>
                <c:pt idx="85">
                  <c:v>2</c:v>
                </c:pt>
                <c:pt idx="86">
                  <c:v>2</c:v>
                </c:pt>
                <c:pt idx="87">
                  <c:v>2</c:v>
                </c:pt>
                <c:pt idx="88">
                  <c:v>2</c:v>
                </c:pt>
                <c:pt idx="89">
                  <c:v>2</c:v>
                </c:pt>
                <c:pt idx="90">
                  <c:v>2</c:v>
                </c:pt>
                <c:pt idx="91">
                  <c:v>2</c:v>
                </c:pt>
                <c:pt idx="92">
                  <c:v>2</c:v>
                </c:pt>
                <c:pt idx="93">
                  <c:v>2</c:v>
                </c:pt>
                <c:pt idx="94">
                  <c:v>2</c:v>
                </c:pt>
                <c:pt idx="95">
                  <c:v>2</c:v>
                </c:pt>
                <c:pt idx="96">
                  <c:v>2</c:v>
                </c:pt>
                <c:pt idx="97">
                  <c:v>2</c:v>
                </c:pt>
                <c:pt idx="98">
                  <c:v>2</c:v>
                </c:pt>
                <c:pt idx="99">
                  <c:v>2</c:v>
                </c:pt>
                <c:pt idx="100">
                  <c:v>2</c:v>
                </c:pt>
                <c:pt idx="101">
                  <c:v>2</c:v>
                </c:pt>
                <c:pt idx="102">
                  <c:v>2</c:v>
                </c:pt>
                <c:pt idx="103">
                  <c:v>2</c:v>
                </c:pt>
                <c:pt idx="104">
                  <c:v>2</c:v>
                </c:pt>
                <c:pt idx="105">
                  <c:v>2</c:v>
                </c:pt>
                <c:pt idx="106">
                  <c:v>2</c:v>
                </c:pt>
                <c:pt idx="107">
                  <c:v>2</c:v>
                </c:pt>
                <c:pt idx="108">
                  <c:v>2</c:v>
                </c:pt>
                <c:pt idx="109">
                  <c:v>2</c:v>
                </c:pt>
                <c:pt idx="110">
                  <c:v>2</c:v>
                </c:pt>
                <c:pt idx="111">
                  <c:v>2</c:v>
                </c:pt>
                <c:pt idx="112">
                  <c:v>2</c:v>
                </c:pt>
                <c:pt idx="113">
                  <c:v>2</c:v>
                </c:pt>
                <c:pt idx="114">
                  <c:v>2</c:v>
                </c:pt>
                <c:pt idx="115">
                  <c:v>2</c:v>
                </c:pt>
                <c:pt idx="116">
                  <c:v>2</c:v>
                </c:pt>
                <c:pt idx="117">
                  <c:v>2</c:v>
                </c:pt>
                <c:pt idx="118">
                  <c:v>2</c:v>
                </c:pt>
                <c:pt idx="119">
                  <c:v>2</c:v>
                </c:pt>
                <c:pt idx="120">
                  <c:v>2</c:v>
                </c:pt>
                <c:pt idx="121">
                  <c:v>2</c:v>
                </c:pt>
                <c:pt idx="122">
                  <c:v>2</c:v>
                </c:pt>
                <c:pt idx="123">
                  <c:v>2</c:v>
                </c:pt>
                <c:pt idx="124">
                  <c:v>2</c:v>
                </c:pt>
                <c:pt idx="125">
                  <c:v>2</c:v>
                </c:pt>
                <c:pt idx="126">
                  <c:v>2</c:v>
                </c:pt>
                <c:pt idx="127">
                  <c:v>2</c:v>
                </c:pt>
                <c:pt idx="128">
                  <c:v>2</c:v>
                </c:pt>
                <c:pt idx="129">
                  <c:v>2</c:v>
                </c:pt>
                <c:pt idx="130">
                  <c:v>2</c:v>
                </c:pt>
                <c:pt idx="131">
                  <c:v>2</c:v>
                </c:pt>
                <c:pt idx="132">
                  <c:v>2</c:v>
                </c:pt>
                <c:pt idx="133">
                  <c:v>2</c:v>
                </c:pt>
                <c:pt idx="134">
                  <c:v>2</c:v>
                </c:pt>
                <c:pt idx="135">
                  <c:v>2</c:v>
                </c:pt>
                <c:pt idx="136">
                  <c:v>2</c:v>
                </c:pt>
                <c:pt idx="137">
                  <c:v>2</c:v>
                </c:pt>
                <c:pt idx="138">
                  <c:v>2</c:v>
                </c:pt>
                <c:pt idx="139">
                  <c:v>2</c:v>
                </c:pt>
                <c:pt idx="140">
                  <c:v>2</c:v>
                </c:pt>
                <c:pt idx="141">
                  <c:v>2</c:v>
                </c:pt>
                <c:pt idx="142">
                  <c:v>2</c:v>
                </c:pt>
                <c:pt idx="143">
                  <c:v>2</c:v>
                </c:pt>
                <c:pt idx="144">
                  <c:v>2</c:v>
                </c:pt>
                <c:pt idx="145">
                  <c:v>2</c:v>
                </c:pt>
                <c:pt idx="146">
                  <c:v>2</c:v>
                </c:pt>
                <c:pt idx="147">
                  <c:v>2</c:v>
                </c:pt>
                <c:pt idx="148">
                  <c:v>2</c:v>
                </c:pt>
                <c:pt idx="149">
                  <c:v>2</c:v>
                </c:pt>
                <c:pt idx="150">
                  <c:v>2</c:v>
                </c:pt>
                <c:pt idx="151">
                  <c:v>2</c:v>
                </c:pt>
                <c:pt idx="152">
                  <c:v>2</c:v>
                </c:pt>
                <c:pt idx="153">
                  <c:v>2</c:v>
                </c:pt>
                <c:pt idx="154">
                  <c:v>2</c:v>
                </c:pt>
                <c:pt idx="155">
                  <c:v>2</c:v>
                </c:pt>
              </c:numCache>
            </c:numRef>
          </c:yVal>
          <c:smooth val="0"/>
        </c:ser>
        <c:ser>
          <c:idx val="1"/>
          <c:order val="1"/>
          <c:tx>
            <c:strRef>
              <c:f>再利用数とユニーク数!$G$1</c:f>
              <c:strCache>
                <c:ptCount val="1"/>
                <c:pt idx="0">
                  <c:v>ユニークな利用者数</c:v>
                </c:pt>
              </c:strCache>
            </c:strRef>
          </c:tx>
          <c:spPr>
            <a:ln w="28575">
              <a:noFill/>
            </a:ln>
          </c:spPr>
          <c:marker>
            <c:symbol val="circle"/>
            <c:size val="5"/>
          </c:marker>
          <c:xVal>
            <c:numRef>
              <c:f>再利用数とユニーク数!$E$2:$E$971</c:f>
              <c:numCache>
                <c:formatCode>General</c:formatCode>
                <c:ptCount val="970"/>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pt idx="31">
                  <c:v>32</c:v>
                </c:pt>
                <c:pt idx="32">
                  <c:v>33</c:v>
                </c:pt>
                <c:pt idx="33">
                  <c:v>34</c:v>
                </c:pt>
                <c:pt idx="34">
                  <c:v>35</c:v>
                </c:pt>
                <c:pt idx="35">
                  <c:v>36</c:v>
                </c:pt>
                <c:pt idx="36">
                  <c:v>37</c:v>
                </c:pt>
                <c:pt idx="37">
                  <c:v>38</c:v>
                </c:pt>
                <c:pt idx="38">
                  <c:v>39</c:v>
                </c:pt>
                <c:pt idx="39">
                  <c:v>40</c:v>
                </c:pt>
                <c:pt idx="40">
                  <c:v>41</c:v>
                </c:pt>
                <c:pt idx="41">
                  <c:v>42</c:v>
                </c:pt>
                <c:pt idx="42">
                  <c:v>43</c:v>
                </c:pt>
                <c:pt idx="43">
                  <c:v>44</c:v>
                </c:pt>
                <c:pt idx="44">
                  <c:v>45</c:v>
                </c:pt>
                <c:pt idx="45">
                  <c:v>46</c:v>
                </c:pt>
                <c:pt idx="46">
                  <c:v>47</c:v>
                </c:pt>
                <c:pt idx="47">
                  <c:v>48</c:v>
                </c:pt>
                <c:pt idx="48">
                  <c:v>49</c:v>
                </c:pt>
                <c:pt idx="49">
                  <c:v>50</c:v>
                </c:pt>
                <c:pt idx="50">
                  <c:v>51</c:v>
                </c:pt>
                <c:pt idx="51">
                  <c:v>52</c:v>
                </c:pt>
                <c:pt idx="52">
                  <c:v>53</c:v>
                </c:pt>
                <c:pt idx="53">
                  <c:v>54</c:v>
                </c:pt>
                <c:pt idx="54">
                  <c:v>55</c:v>
                </c:pt>
                <c:pt idx="55">
                  <c:v>56</c:v>
                </c:pt>
                <c:pt idx="56">
                  <c:v>57</c:v>
                </c:pt>
                <c:pt idx="57">
                  <c:v>58</c:v>
                </c:pt>
                <c:pt idx="58">
                  <c:v>59</c:v>
                </c:pt>
                <c:pt idx="59">
                  <c:v>60</c:v>
                </c:pt>
                <c:pt idx="60">
                  <c:v>61</c:v>
                </c:pt>
                <c:pt idx="61">
                  <c:v>62</c:v>
                </c:pt>
                <c:pt idx="62">
                  <c:v>63</c:v>
                </c:pt>
                <c:pt idx="63">
                  <c:v>64</c:v>
                </c:pt>
                <c:pt idx="64">
                  <c:v>65</c:v>
                </c:pt>
                <c:pt idx="65">
                  <c:v>66</c:v>
                </c:pt>
                <c:pt idx="66">
                  <c:v>67</c:v>
                </c:pt>
                <c:pt idx="67">
                  <c:v>68</c:v>
                </c:pt>
                <c:pt idx="68">
                  <c:v>69</c:v>
                </c:pt>
                <c:pt idx="69">
                  <c:v>70</c:v>
                </c:pt>
                <c:pt idx="70">
                  <c:v>71</c:v>
                </c:pt>
                <c:pt idx="71">
                  <c:v>72</c:v>
                </c:pt>
                <c:pt idx="72">
                  <c:v>73</c:v>
                </c:pt>
                <c:pt idx="73">
                  <c:v>74</c:v>
                </c:pt>
                <c:pt idx="74">
                  <c:v>75</c:v>
                </c:pt>
                <c:pt idx="75">
                  <c:v>76</c:v>
                </c:pt>
                <c:pt idx="76">
                  <c:v>77</c:v>
                </c:pt>
                <c:pt idx="77">
                  <c:v>78</c:v>
                </c:pt>
                <c:pt idx="78">
                  <c:v>79</c:v>
                </c:pt>
                <c:pt idx="79">
                  <c:v>80</c:v>
                </c:pt>
                <c:pt idx="80">
                  <c:v>81</c:v>
                </c:pt>
                <c:pt idx="81">
                  <c:v>82</c:v>
                </c:pt>
                <c:pt idx="82">
                  <c:v>83</c:v>
                </c:pt>
                <c:pt idx="83">
                  <c:v>84</c:v>
                </c:pt>
                <c:pt idx="84">
                  <c:v>85</c:v>
                </c:pt>
                <c:pt idx="85">
                  <c:v>86</c:v>
                </c:pt>
                <c:pt idx="86">
                  <c:v>87</c:v>
                </c:pt>
                <c:pt idx="87">
                  <c:v>88</c:v>
                </c:pt>
                <c:pt idx="88">
                  <c:v>89</c:v>
                </c:pt>
                <c:pt idx="89">
                  <c:v>90</c:v>
                </c:pt>
                <c:pt idx="90">
                  <c:v>91</c:v>
                </c:pt>
                <c:pt idx="91">
                  <c:v>92</c:v>
                </c:pt>
                <c:pt idx="92">
                  <c:v>93</c:v>
                </c:pt>
                <c:pt idx="93">
                  <c:v>94</c:v>
                </c:pt>
                <c:pt idx="94">
                  <c:v>95</c:v>
                </c:pt>
                <c:pt idx="95">
                  <c:v>96</c:v>
                </c:pt>
                <c:pt idx="96">
                  <c:v>97</c:v>
                </c:pt>
                <c:pt idx="97">
                  <c:v>98</c:v>
                </c:pt>
                <c:pt idx="98">
                  <c:v>99</c:v>
                </c:pt>
                <c:pt idx="99">
                  <c:v>100</c:v>
                </c:pt>
                <c:pt idx="100">
                  <c:v>101</c:v>
                </c:pt>
                <c:pt idx="101">
                  <c:v>102</c:v>
                </c:pt>
                <c:pt idx="102">
                  <c:v>103</c:v>
                </c:pt>
                <c:pt idx="103">
                  <c:v>104</c:v>
                </c:pt>
                <c:pt idx="104">
                  <c:v>105</c:v>
                </c:pt>
                <c:pt idx="105">
                  <c:v>106</c:v>
                </c:pt>
                <c:pt idx="106">
                  <c:v>107</c:v>
                </c:pt>
                <c:pt idx="107">
                  <c:v>108</c:v>
                </c:pt>
                <c:pt idx="108">
                  <c:v>109</c:v>
                </c:pt>
                <c:pt idx="109">
                  <c:v>110</c:v>
                </c:pt>
                <c:pt idx="110">
                  <c:v>111</c:v>
                </c:pt>
                <c:pt idx="111">
                  <c:v>112</c:v>
                </c:pt>
                <c:pt idx="112">
                  <c:v>113</c:v>
                </c:pt>
                <c:pt idx="113">
                  <c:v>114</c:v>
                </c:pt>
                <c:pt idx="114">
                  <c:v>115</c:v>
                </c:pt>
                <c:pt idx="115">
                  <c:v>116</c:v>
                </c:pt>
                <c:pt idx="116">
                  <c:v>117</c:v>
                </c:pt>
                <c:pt idx="117">
                  <c:v>118</c:v>
                </c:pt>
                <c:pt idx="118">
                  <c:v>119</c:v>
                </c:pt>
                <c:pt idx="119">
                  <c:v>120</c:v>
                </c:pt>
                <c:pt idx="120">
                  <c:v>121</c:v>
                </c:pt>
                <c:pt idx="121">
                  <c:v>122</c:v>
                </c:pt>
                <c:pt idx="122">
                  <c:v>123</c:v>
                </c:pt>
                <c:pt idx="123">
                  <c:v>124</c:v>
                </c:pt>
                <c:pt idx="124">
                  <c:v>125</c:v>
                </c:pt>
                <c:pt idx="125">
                  <c:v>126</c:v>
                </c:pt>
                <c:pt idx="126">
                  <c:v>127</c:v>
                </c:pt>
                <c:pt idx="127">
                  <c:v>128</c:v>
                </c:pt>
                <c:pt idx="128">
                  <c:v>129</c:v>
                </c:pt>
                <c:pt idx="129">
                  <c:v>130</c:v>
                </c:pt>
                <c:pt idx="130">
                  <c:v>131</c:v>
                </c:pt>
                <c:pt idx="131">
                  <c:v>132</c:v>
                </c:pt>
                <c:pt idx="132">
                  <c:v>133</c:v>
                </c:pt>
                <c:pt idx="133">
                  <c:v>134</c:v>
                </c:pt>
                <c:pt idx="134">
                  <c:v>135</c:v>
                </c:pt>
                <c:pt idx="135">
                  <c:v>136</c:v>
                </c:pt>
                <c:pt idx="136">
                  <c:v>137</c:v>
                </c:pt>
                <c:pt idx="137">
                  <c:v>138</c:v>
                </c:pt>
                <c:pt idx="138">
                  <c:v>139</c:v>
                </c:pt>
                <c:pt idx="139">
                  <c:v>140</c:v>
                </c:pt>
                <c:pt idx="140">
                  <c:v>141</c:v>
                </c:pt>
                <c:pt idx="141">
                  <c:v>142</c:v>
                </c:pt>
                <c:pt idx="142">
                  <c:v>143</c:v>
                </c:pt>
                <c:pt idx="143">
                  <c:v>144</c:v>
                </c:pt>
                <c:pt idx="144">
                  <c:v>145</c:v>
                </c:pt>
                <c:pt idx="145">
                  <c:v>146</c:v>
                </c:pt>
                <c:pt idx="146">
                  <c:v>147</c:v>
                </c:pt>
                <c:pt idx="147">
                  <c:v>148</c:v>
                </c:pt>
                <c:pt idx="148">
                  <c:v>149</c:v>
                </c:pt>
                <c:pt idx="149">
                  <c:v>150</c:v>
                </c:pt>
                <c:pt idx="150">
                  <c:v>151</c:v>
                </c:pt>
                <c:pt idx="151">
                  <c:v>152</c:v>
                </c:pt>
                <c:pt idx="152">
                  <c:v>153</c:v>
                </c:pt>
                <c:pt idx="153">
                  <c:v>154</c:v>
                </c:pt>
                <c:pt idx="154">
                  <c:v>155</c:v>
                </c:pt>
                <c:pt idx="155">
                  <c:v>156</c:v>
                </c:pt>
              </c:numCache>
            </c:numRef>
          </c:xVal>
          <c:yVal>
            <c:numRef>
              <c:f>再利用数とユニーク数!$G$2:$G$971</c:f>
              <c:numCache>
                <c:formatCode>General</c:formatCode>
                <c:ptCount val="970"/>
                <c:pt idx="0">
                  <c:v>3</c:v>
                </c:pt>
                <c:pt idx="1">
                  <c:v>1</c:v>
                </c:pt>
                <c:pt idx="2">
                  <c:v>1</c:v>
                </c:pt>
                <c:pt idx="3">
                  <c:v>1</c:v>
                </c:pt>
                <c:pt idx="4">
                  <c:v>2</c:v>
                </c:pt>
                <c:pt idx="5">
                  <c:v>2</c:v>
                </c:pt>
                <c:pt idx="6">
                  <c:v>2</c:v>
                </c:pt>
                <c:pt idx="7">
                  <c:v>1</c:v>
                </c:pt>
                <c:pt idx="8">
                  <c:v>1</c:v>
                </c:pt>
                <c:pt idx="9">
                  <c:v>2</c:v>
                </c:pt>
                <c:pt idx="10">
                  <c:v>2</c:v>
                </c:pt>
                <c:pt idx="11">
                  <c:v>1</c:v>
                </c:pt>
                <c:pt idx="12">
                  <c:v>2</c:v>
                </c:pt>
                <c:pt idx="13">
                  <c:v>2</c:v>
                </c:pt>
                <c:pt idx="14">
                  <c:v>3</c:v>
                </c:pt>
                <c:pt idx="15">
                  <c:v>2</c:v>
                </c:pt>
                <c:pt idx="16">
                  <c:v>3</c:v>
                </c:pt>
                <c:pt idx="17">
                  <c:v>1</c:v>
                </c:pt>
                <c:pt idx="18">
                  <c:v>1</c:v>
                </c:pt>
                <c:pt idx="19">
                  <c:v>1</c:v>
                </c:pt>
                <c:pt idx="20">
                  <c:v>1</c:v>
                </c:pt>
                <c:pt idx="21">
                  <c:v>1</c:v>
                </c:pt>
                <c:pt idx="22">
                  <c:v>2</c:v>
                </c:pt>
                <c:pt idx="23">
                  <c:v>1</c:v>
                </c:pt>
                <c:pt idx="24">
                  <c:v>1</c:v>
                </c:pt>
                <c:pt idx="25">
                  <c:v>3</c:v>
                </c:pt>
                <c:pt idx="26">
                  <c:v>2</c:v>
                </c:pt>
                <c:pt idx="27">
                  <c:v>1</c:v>
                </c:pt>
                <c:pt idx="28">
                  <c:v>2</c:v>
                </c:pt>
                <c:pt idx="29">
                  <c:v>2</c:v>
                </c:pt>
                <c:pt idx="30">
                  <c:v>1</c:v>
                </c:pt>
                <c:pt idx="31">
                  <c:v>2</c:v>
                </c:pt>
                <c:pt idx="32">
                  <c:v>2</c:v>
                </c:pt>
                <c:pt idx="33">
                  <c:v>2</c:v>
                </c:pt>
                <c:pt idx="34">
                  <c:v>1</c:v>
                </c:pt>
                <c:pt idx="35">
                  <c:v>2</c:v>
                </c:pt>
                <c:pt idx="36">
                  <c:v>1</c:v>
                </c:pt>
                <c:pt idx="37">
                  <c:v>1</c:v>
                </c:pt>
                <c:pt idx="38">
                  <c:v>1</c:v>
                </c:pt>
                <c:pt idx="39">
                  <c:v>1</c:v>
                </c:pt>
                <c:pt idx="40">
                  <c:v>2</c:v>
                </c:pt>
                <c:pt idx="41">
                  <c:v>2</c:v>
                </c:pt>
                <c:pt idx="42">
                  <c:v>1</c:v>
                </c:pt>
                <c:pt idx="43">
                  <c:v>1</c:v>
                </c:pt>
                <c:pt idx="44">
                  <c:v>1</c:v>
                </c:pt>
                <c:pt idx="45">
                  <c:v>2</c:v>
                </c:pt>
                <c:pt idx="46">
                  <c:v>2</c:v>
                </c:pt>
                <c:pt idx="47">
                  <c:v>2</c:v>
                </c:pt>
                <c:pt idx="48">
                  <c:v>2</c:v>
                </c:pt>
                <c:pt idx="49">
                  <c:v>2</c:v>
                </c:pt>
                <c:pt idx="50">
                  <c:v>1</c:v>
                </c:pt>
                <c:pt idx="51">
                  <c:v>1</c:v>
                </c:pt>
                <c:pt idx="52">
                  <c:v>1</c:v>
                </c:pt>
                <c:pt idx="53">
                  <c:v>2</c:v>
                </c:pt>
                <c:pt idx="54">
                  <c:v>1</c:v>
                </c:pt>
                <c:pt idx="55">
                  <c:v>1</c:v>
                </c:pt>
                <c:pt idx="56">
                  <c:v>1</c:v>
                </c:pt>
                <c:pt idx="58">
                  <c:v>1</c:v>
                </c:pt>
                <c:pt idx="59">
                  <c:v>1</c:v>
                </c:pt>
                <c:pt idx="60">
                  <c:v>2</c:v>
                </c:pt>
                <c:pt idx="61">
                  <c:v>2</c:v>
                </c:pt>
                <c:pt idx="62">
                  <c:v>2</c:v>
                </c:pt>
                <c:pt idx="63">
                  <c:v>1</c:v>
                </c:pt>
                <c:pt idx="64">
                  <c:v>1</c:v>
                </c:pt>
                <c:pt idx="65">
                  <c:v>1</c:v>
                </c:pt>
                <c:pt idx="66">
                  <c:v>1</c:v>
                </c:pt>
                <c:pt idx="67">
                  <c:v>1</c:v>
                </c:pt>
                <c:pt idx="68">
                  <c:v>1</c:v>
                </c:pt>
                <c:pt idx="69">
                  <c:v>1</c:v>
                </c:pt>
                <c:pt idx="70">
                  <c:v>1</c:v>
                </c:pt>
                <c:pt idx="71">
                  <c:v>1</c:v>
                </c:pt>
                <c:pt idx="72">
                  <c:v>1</c:v>
                </c:pt>
                <c:pt idx="73">
                  <c:v>1</c:v>
                </c:pt>
                <c:pt idx="74">
                  <c:v>2</c:v>
                </c:pt>
                <c:pt idx="75">
                  <c:v>1</c:v>
                </c:pt>
                <c:pt idx="76">
                  <c:v>1</c:v>
                </c:pt>
                <c:pt idx="77">
                  <c:v>1</c:v>
                </c:pt>
                <c:pt idx="78">
                  <c:v>1</c:v>
                </c:pt>
                <c:pt idx="79">
                  <c:v>1</c:v>
                </c:pt>
                <c:pt idx="80">
                  <c:v>1</c:v>
                </c:pt>
                <c:pt idx="81">
                  <c:v>1</c:v>
                </c:pt>
                <c:pt idx="82">
                  <c:v>1</c:v>
                </c:pt>
                <c:pt idx="83">
                  <c:v>1</c:v>
                </c:pt>
                <c:pt idx="84">
                  <c:v>1</c:v>
                </c:pt>
                <c:pt idx="85">
                  <c:v>1</c:v>
                </c:pt>
                <c:pt idx="86">
                  <c:v>2</c:v>
                </c:pt>
                <c:pt idx="87">
                  <c:v>1</c:v>
                </c:pt>
                <c:pt idx="88">
                  <c:v>1</c:v>
                </c:pt>
                <c:pt idx="89">
                  <c:v>1</c:v>
                </c:pt>
                <c:pt idx="90">
                  <c:v>2</c:v>
                </c:pt>
                <c:pt idx="91">
                  <c:v>1</c:v>
                </c:pt>
                <c:pt idx="92">
                  <c:v>1</c:v>
                </c:pt>
                <c:pt idx="93">
                  <c:v>1</c:v>
                </c:pt>
                <c:pt idx="94">
                  <c:v>1</c:v>
                </c:pt>
                <c:pt idx="95">
                  <c:v>1</c:v>
                </c:pt>
                <c:pt idx="96">
                  <c:v>1</c:v>
                </c:pt>
                <c:pt idx="97">
                  <c:v>1</c:v>
                </c:pt>
                <c:pt idx="98">
                  <c:v>1</c:v>
                </c:pt>
                <c:pt idx="99">
                  <c:v>1</c:v>
                </c:pt>
                <c:pt idx="100">
                  <c:v>2</c:v>
                </c:pt>
                <c:pt idx="101">
                  <c:v>2</c:v>
                </c:pt>
                <c:pt idx="102">
                  <c:v>2</c:v>
                </c:pt>
                <c:pt idx="103">
                  <c:v>1</c:v>
                </c:pt>
                <c:pt idx="104">
                  <c:v>1</c:v>
                </c:pt>
                <c:pt idx="105">
                  <c:v>1</c:v>
                </c:pt>
                <c:pt idx="106">
                  <c:v>1</c:v>
                </c:pt>
                <c:pt idx="107">
                  <c:v>1</c:v>
                </c:pt>
                <c:pt idx="108">
                  <c:v>1</c:v>
                </c:pt>
                <c:pt idx="109">
                  <c:v>1</c:v>
                </c:pt>
                <c:pt idx="110">
                  <c:v>1</c:v>
                </c:pt>
                <c:pt idx="111">
                  <c:v>2</c:v>
                </c:pt>
                <c:pt idx="112">
                  <c:v>2</c:v>
                </c:pt>
                <c:pt idx="113">
                  <c:v>1</c:v>
                </c:pt>
                <c:pt idx="114">
                  <c:v>1</c:v>
                </c:pt>
                <c:pt idx="115">
                  <c:v>1</c:v>
                </c:pt>
                <c:pt idx="116">
                  <c:v>1</c:v>
                </c:pt>
                <c:pt idx="117">
                  <c:v>1</c:v>
                </c:pt>
                <c:pt idx="118">
                  <c:v>1</c:v>
                </c:pt>
                <c:pt idx="119">
                  <c:v>1</c:v>
                </c:pt>
                <c:pt idx="120">
                  <c:v>1</c:v>
                </c:pt>
                <c:pt idx="121">
                  <c:v>1</c:v>
                </c:pt>
                <c:pt idx="122">
                  <c:v>1</c:v>
                </c:pt>
                <c:pt idx="123">
                  <c:v>2</c:v>
                </c:pt>
                <c:pt idx="124">
                  <c:v>1</c:v>
                </c:pt>
                <c:pt idx="125">
                  <c:v>1</c:v>
                </c:pt>
                <c:pt idx="126">
                  <c:v>1</c:v>
                </c:pt>
                <c:pt idx="127">
                  <c:v>1</c:v>
                </c:pt>
                <c:pt idx="128">
                  <c:v>1</c:v>
                </c:pt>
                <c:pt idx="129">
                  <c:v>1</c:v>
                </c:pt>
                <c:pt idx="130">
                  <c:v>1</c:v>
                </c:pt>
                <c:pt idx="131">
                  <c:v>1</c:v>
                </c:pt>
                <c:pt idx="132">
                  <c:v>1</c:v>
                </c:pt>
                <c:pt idx="133">
                  <c:v>1</c:v>
                </c:pt>
                <c:pt idx="134">
                  <c:v>1</c:v>
                </c:pt>
                <c:pt idx="135">
                  <c:v>1</c:v>
                </c:pt>
                <c:pt idx="136">
                  <c:v>1</c:v>
                </c:pt>
                <c:pt idx="137">
                  <c:v>1</c:v>
                </c:pt>
                <c:pt idx="138">
                  <c:v>1</c:v>
                </c:pt>
                <c:pt idx="139">
                  <c:v>1</c:v>
                </c:pt>
                <c:pt idx="140">
                  <c:v>1</c:v>
                </c:pt>
                <c:pt idx="141">
                  <c:v>1</c:v>
                </c:pt>
                <c:pt idx="142">
                  <c:v>1</c:v>
                </c:pt>
                <c:pt idx="143">
                  <c:v>1</c:v>
                </c:pt>
                <c:pt idx="144">
                  <c:v>1</c:v>
                </c:pt>
                <c:pt idx="145">
                  <c:v>1</c:v>
                </c:pt>
                <c:pt idx="146">
                  <c:v>1</c:v>
                </c:pt>
                <c:pt idx="147">
                  <c:v>1</c:v>
                </c:pt>
                <c:pt idx="148">
                  <c:v>1</c:v>
                </c:pt>
                <c:pt idx="149">
                  <c:v>1</c:v>
                </c:pt>
                <c:pt idx="150">
                  <c:v>1</c:v>
                </c:pt>
                <c:pt idx="151">
                  <c:v>1</c:v>
                </c:pt>
                <c:pt idx="152">
                  <c:v>1</c:v>
                </c:pt>
                <c:pt idx="153">
                  <c:v>1</c:v>
                </c:pt>
                <c:pt idx="154">
                  <c:v>1</c:v>
                </c:pt>
                <c:pt idx="155">
                  <c:v>1</c:v>
                </c:pt>
              </c:numCache>
            </c:numRef>
          </c:yVal>
          <c:smooth val="0"/>
        </c:ser>
        <c:dLbls>
          <c:showLegendKey val="0"/>
          <c:showVal val="0"/>
          <c:showCatName val="0"/>
          <c:showSerName val="0"/>
          <c:showPercent val="0"/>
          <c:showBubbleSize val="0"/>
        </c:dLbls>
        <c:axId val="143270464"/>
        <c:axId val="143271040"/>
      </c:scatterChart>
      <c:valAx>
        <c:axId val="143270464"/>
        <c:scaling>
          <c:orientation val="minMax"/>
          <c:max val="160"/>
          <c:min val="0"/>
        </c:scaling>
        <c:delete val="0"/>
        <c:axPos val="b"/>
        <c:title>
          <c:tx>
            <c:rich>
              <a:bodyPr/>
              <a:lstStyle/>
              <a:p>
                <a:pPr>
                  <a:defRPr/>
                </a:pPr>
                <a:r>
                  <a:rPr lang="ja-JP"/>
                  <a:t>クローンセット</a:t>
                </a:r>
                <a:r>
                  <a:rPr lang="en-US"/>
                  <a:t>ID</a:t>
                </a:r>
                <a:endParaRPr lang="ja-JP"/>
              </a:p>
            </c:rich>
          </c:tx>
          <c:layout>
            <c:manualLayout>
              <c:xMode val="edge"/>
              <c:yMode val="edge"/>
              <c:x val="0.42568870828081429"/>
              <c:y val="0.91515980255554474"/>
            </c:manualLayout>
          </c:layout>
          <c:overlay val="0"/>
        </c:title>
        <c:numFmt formatCode="General" sourceLinked="1"/>
        <c:majorTickMark val="out"/>
        <c:minorTickMark val="none"/>
        <c:tickLblPos val="nextTo"/>
        <c:crossAx val="143271040"/>
        <c:crosses val="autoZero"/>
        <c:crossBetween val="midCat"/>
      </c:valAx>
      <c:valAx>
        <c:axId val="143271040"/>
        <c:scaling>
          <c:orientation val="minMax"/>
        </c:scaling>
        <c:delete val="0"/>
        <c:axPos val="l"/>
        <c:majorGridlines>
          <c:spPr>
            <a:ln>
              <a:noFill/>
            </a:ln>
          </c:spPr>
        </c:majorGridlines>
        <c:title>
          <c:tx>
            <c:rich>
              <a:bodyPr rot="-5400000" vert="horz"/>
              <a:lstStyle/>
              <a:p>
                <a:pPr>
                  <a:defRPr/>
                </a:pPr>
                <a:r>
                  <a:rPr lang="ja-JP"/>
                  <a:t>数</a:t>
                </a:r>
              </a:p>
            </c:rich>
          </c:tx>
          <c:layout>
            <c:manualLayout>
              <c:xMode val="edge"/>
              <c:yMode val="edge"/>
              <c:x val="4.7231766264738684E-3"/>
              <c:y val="0.39664474039510489"/>
            </c:manualLayout>
          </c:layout>
          <c:overlay val="0"/>
        </c:title>
        <c:numFmt formatCode="General" sourceLinked="1"/>
        <c:majorTickMark val="out"/>
        <c:minorTickMark val="none"/>
        <c:tickLblPos val="nextTo"/>
        <c:crossAx val="143270464"/>
        <c:crosses val="autoZero"/>
        <c:crossBetween val="midCat"/>
      </c:valAx>
      <c:spPr>
        <a:noFill/>
        <a:ln w="25400" cap="flat" cmpd="sng" algn="ctr">
          <a:noFill/>
          <a:prstDash val="solid"/>
        </a:ln>
        <a:effectLst/>
      </c:spPr>
    </c:plotArea>
    <c:legend>
      <c:legendPos val="r"/>
      <c:layout>
        <c:manualLayout>
          <c:xMode val="edge"/>
          <c:yMode val="edge"/>
          <c:x val="0.54249312502395164"/>
          <c:y val="6.7178855729453563E-2"/>
          <c:w val="0.40919788434218274"/>
          <c:h val="0.31141397448775693"/>
        </c:manualLayout>
      </c:layout>
      <c:overlay val="0"/>
      <c:txPr>
        <a:bodyPr/>
        <a:lstStyle/>
        <a:p>
          <a:pPr>
            <a:defRPr sz="2800"/>
          </a:pPr>
          <a:endParaRPr lang="ja-JP"/>
        </a:p>
      </c:txPr>
    </c:legend>
    <c:plotVisOnly val="1"/>
    <c:dispBlanksAs val="gap"/>
    <c:showDLblsOverMax val="0"/>
  </c:chart>
  <c:spPr>
    <a:solidFill>
      <a:schemeClr val="lt1"/>
    </a:solidFill>
    <a:ln w="25400" cap="flat" cmpd="sng" algn="ctr">
      <a:solidFill>
        <a:schemeClr val="accent2"/>
      </a:solidFill>
      <a:prstDash val="solid"/>
    </a:ln>
    <a:effectLst/>
  </c:spPr>
  <c:txPr>
    <a:bodyPr/>
    <a:lstStyle/>
    <a:p>
      <a:pPr>
        <a:defRPr>
          <a:solidFill>
            <a:schemeClr val="dk1"/>
          </a:solidFill>
          <a:latin typeface="+mn-lt"/>
          <a:ea typeface="+mn-ea"/>
          <a:cs typeface="+mn-cs"/>
        </a:defRPr>
      </a:pPr>
      <a:endParaRPr lang="ja-JP"/>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3.6373090205829538E-2"/>
          <c:y val="2.9577138915977574E-2"/>
          <c:w val="0.94906622461665979"/>
          <c:h val="0.89567997402283028"/>
        </c:manualLayout>
      </c:layout>
      <c:barChart>
        <c:barDir val="col"/>
        <c:grouping val="clustered"/>
        <c:varyColors val="0"/>
        <c:ser>
          <c:idx val="0"/>
          <c:order val="0"/>
          <c:tx>
            <c:strRef>
              <c:f>再利用数とユニーク数!$F$1</c:f>
              <c:strCache>
                <c:ptCount val="1"/>
                <c:pt idx="0">
                  <c:v>再利用回数</c:v>
                </c:pt>
              </c:strCache>
            </c:strRef>
          </c:tx>
          <c:invertIfNegative val="0"/>
          <c:val>
            <c:numRef>
              <c:f>再利用数とユニーク数!$F$2:$F$157</c:f>
              <c:numCache>
                <c:formatCode>General</c:formatCode>
                <c:ptCount val="156"/>
                <c:pt idx="0">
                  <c:v>18</c:v>
                </c:pt>
                <c:pt idx="1">
                  <c:v>14</c:v>
                </c:pt>
                <c:pt idx="2">
                  <c:v>10</c:v>
                </c:pt>
                <c:pt idx="3">
                  <c:v>10</c:v>
                </c:pt>
                <c:pt idx="4">
                  <c:v>8</c:v>
                </c:pt>
                <c:pt idx="5">
                  <c:v>8</c:v>
                </c:pt>
                <c:pt idx="6">
                  <c:v>7</c:v>
                </c:pt>
                <c:pt idx="7">
                  <c:v>7</c:v>
                </c:pt>
                <c:pt idx="8">
                  <c:v>7</c:v>
                </c:pt>
                <c:pt idx="9">
                  <c:v>7</c:v>
                </c:pt>
                <c:pt idx="10">
                  <c:v>7</c:v>
                </c:pt>
                <c:pt idx="11">
                  <c:v>6</c:v>
                </c:pt>
                <c:pt idx="12">
                  <c:v>6</c:v>
                </c:pt>
                <c:pt idx="13">
                  <c:v>5</c:v>
                </c:pt>
                <c:pt idx="14">
                  <c:v>5</c:v>
                </c:pt>
                <c:pt idx="15">
                  <c:v>5</c:v>
                </c:pt>
                <c:pt idx="16">
                  <c:v>5</c:v>
                </c:pt>
                <c:pt idx="17">
                  <c:v>5</c:v>
                </c:pt>
                <c:pt idx="18">
                  <c:v>4</c:v>
                </c:pt>
                <c:pt idx="19">
                  <c:v>4</c:v>
                </c:pt>
                <c:pt idx="20">
                  <c:v>4</c:v>
                </c:pt>
                <c:pt idx="21">
                  <c:v>4</c:v>
                </c:pt>
                <c:pt idx="22">
                  <c:v>4</c:v>
                </c:pt>
                <c:pt idx="23">
                  <c:v>4</c:v>
                </c:pt>
                <c:pt idx="24">
                  <c:v>4</c:v>
                </c:pt>
                <c:pt idx="25">
                  <c:v>4</c:v>
                </c:pt>
                <c:pt idx="26">
                  <c:v>4</c:v>
                </c:pt>
                <c:pt idx="27">
                  <c:v>4</c:v>
                </c:pt>
                <c:pt idx="28">
                  <c:v>4</c:v>
                </c:pt>
                <c:pt idx="29">
                  <c:v>4</c:v>
                </c:pt>
                <c:pt idx="30">
                  <c:v>4</c:v>
                </c:pt>
                <c:pt idx="31">
                  <c:v>4</c:v>
                </c:pt>
                <c:pt idx="32">
                  <c:v>3</c:v>
                </c:pt>
                <c:pt idx="33">
                  <c:v>3</c:v>
                </c:pt>
                <c:pt idx="34">
                  <c:v>3</c:v>
                </c:pt>
                <c:pt idx="35">
                  <c:v>3</c:v>
                </c:pt>
                <c:pt idx="36">
                  <c:v>3</c:v>
                </c:pt>
                <c:pt idx="37">
                  <c:v>3</c:v>
                </c:pt>
                <c:pt idx="38">
                  <c:v>3</c:v>
                </c:pt>
                <c:pt idx="39">
                  <c:v>3</c:v>
                </c:pt>
                <c:pt idx="40">
                  <c:v>3</c:v>
                </c:pt>
                <c:pt idx="41">
                  <c:v>3</c:v>
                </c:pt>
                <c:pt idx="42">
                  <c:v>3</c:v>
                </c:pt>
                <c:pt idx="43">
                  <c:v>3</c:v>
                </c:pt>
                <c:pt idx="44">
                  <c:v>3</c:v>
                </c:pt>
                <c:pt idx="45">
                  <c:v>3</c:v>
                </c:pt>
                <c:pt idx="46">
                  <c:v>3</c:v>
                </c:pt>
                <c:pt idx="47">
                  <c:v>3</c:v>
                </c:pt>
                <c:pt idx="48">
                  <c:v>3</c:v>
                </c:pt>
                <c:pt idx="49">
                  <c:v>3</c:v>
                </c:pt>
                <c:pt idx="50">
                  <c:v>3</c:v>
                </c:pt>
                <c:pt idx="51">
                  <c:v>3</c:v>
                </c:pt>
                <c:pt idx="52">
                  <c:v>3</c:v>
                </c:pt>
                <c:pt idx="53">
                  <c:v>3</c:v>
                </c:pt>
                <c:pt idx="54">
                  <c:v>3</c:v>
                </c:pt>
                <c:pt idx="55">
                  <c:v>3</c:v>
                </c:pt>
                <c:pt idx="56">
                  <c:v>3</c:v>
                </c:pt>
                <c:pt idx="57">
                  <c:v>2</c:v>
                </c:pt>
                <c:pt idx="58">
                  <c:v>2</c:v>
                </c:pt>
                <c:pt idx="59">
                  <c:v>2</c:v>
                </c:pt>
                <c:pt idx="60">
                  <c:v>2</c:v>
                </c:pt>
                <c:pt idx="61">
                  <c:v>2</c:v>
                </c:pt>
                <c:pt idx="62">
                  <c:v>2</c:v>
                </c:pt>
                <c:pt idx="63">
                  <c:v>2</c:v>
                </c:pt>
                <c:pt idx="64">
                  <c:v>2</c:v>
                </c:pt>
                <c:pt idx="65">
                  <c:v>2</c:v>
                </c:pt>
                <c:pt idx="66">
                  <c:v>2</c:v>
                </c:pt>
                <c:pt idx="67">
                  <c:v>2</c:v>
                </c:pt>
                <c:pt idx="68">
                  <c:v>2</c:v>
                </c:pt>
                <c:pt idx="69">
                  <c:v>2</c:v>
                </c:pt>
                <c:pt idx="70">
                  <c:v>2</c:v>
                </c:pt>
                <c:pt idx="71">
                  <c:v>2</c:v>
                </c:pt>
                <c:pt idx="72">
                  <c:v>2</c:v>
                </c:pt>
                <c:pt idx="73">
                  <c:v>2</c:v>
                </c:pt>
                <c:pt idx="74">
                  <c:v>2</c:v>
                </c:pt>
                <c:pt idx="75">
                  <c:v>2</c:v>
                </c:pt>
                <c:pt idx="76">
                  <c:v>2</c:v>
                </c:pt>
                <c:pt idx="77">
                  <c:v>2</c:v>
                </c:pt>
                <c:pt idx="78">
                  <c:v>2</c:v>
                </c:pt>
                <c:pt idx="79">
                  <c:v>2</c:v>
                </c:pt>
                <c:pt idx="80">
                  <c:v>2</c:v>
                </c:pt>
                <c:pt idx="81">
                  <c:v>2</c:v>
                </c:pt>
                <c:pt idx="82">
                  <c:v>2</c:v>
                </c:pt>
                <c:pt idx="83">
                  <c:v>2</c:v>
                </c:pt>
                <c:pt idx="84">
                  <c:v>2</c:v>
                </c:pt>
                <c:pt idx="85">
                  <c:v>2</c:v>
                </c:pt>
                <c:pt idx="86">
                  <c:v>2</c:v>
                </c:pt>
                <c:pt idx="87">
                  <c:v>2</c:v>
                </c:pt>
                <c:pt idx="88">
                  <c:v>2</c:v>
                </c:pt>
                <c:pt idx="89">
                  <c:v>2</c:v>
                </c:pt>
                <c:pt idx="90">
                  <c:v>2</c:v>
                </c:pt>
                <c:pt idx="91">
                  <c:v>2</c:v>
                </c:pt>
                <c:pt idx="92">
                  <c:v>2</c:v>
                </c:pt>
                <c:pt idx="93">
                  <c:v>2</c:v>
                </c:pt>
                <c:pt idx="94">
                  <c:v>2</c:v>
                </c:pt>
                <c:pt idx="95">
                  <c:v>2</c:v>
                </c:pt>
                <c:pt idx="96">
                  <c:v>2</c:v>
                </c:pt>
                <c:pt idx="97">
                  <c:v>2</c:v>
                </c:pt>
                <c:pt idx="98">
                  <c:v>2</c:v>
                </c:pt>
                <c:pt idx="99">
                  <c:v>2</c:v>
                </c:pt>
                <c:pt idx="100">
                  <c:v>2</c:v>
                </c:pt>
                <c:pt idx="101">
                  <c:v>2</c:v>
                </c:pt>
                <c:pt idx="102">
                  <c:v>2</c:v>
                </c:pt>
                <c:pt idx="103">
                  <c:v>2</c:v>
                </c:pt>
                <c:pt idx="104">
                  <c:v>2</c:v>
                </c:pt>
                <c:pt idx="105">
                  <c:v>2</c:v>
                </c:pt>
                <c:pt idx="106">
                  <c:v>2</c:v>
                </c:pt>
                <c:pt idx="107">
                  <c:v>2</c:v>
                </c:pt>
                <c:pt idx="108">
                  <c:v>2</c:v>
                </c:pt>
                <c:pt idx="109">
                  <c:v>2</c:v>
                </c:pt>
                <c:pt idx="110">
                  <c:v>2</c:v>
                </c:pt>
                <c:pt idx="111">
                  <c:v>2</c:v>
                </c:pt>
                <c:pt idx="112">
                  <c:v>2</c:v>
                </c:pt>
                <c:pt idx="113">
                  <c:v>2</c:v>
                </c:pt>
                <c:pt idx="114">
                  <c:v>2</c:v>
                </c:pt>
                <c:pt idx="115">
                  <c:v>2</c:v>
                </c:pt>
                <c:pt idx="116">
                  <c:v>2</c:v>
                </c:pt>
                <c:pt idx="117">
                  <c:v>2</c:v>
                </c:pt>
                <c:pt idx="118">
                  <c:v>2</c:v>
                </c:pt>
                <c:pt idx="119">
                  <c:v>2</c:v>
                </c:pt>
                <c:pt idx="120">
                  <c:v>2</c:v>
                </c:pt>
                <c:pt idx="121">
                  <c:v>2</c:v>
                </c:pt>
                <c:pt idx="122">
                  <c:v>2</c:v>
                </c:pt>
                <c:pt idx="123">
                  <c:v>2</c:v>
                </c:pt>
                <c:pt idx="124">
                  <c:v>2</c:v>
                </c:pt>
                <c:pt idx="125">
                  <c:v>2</c:v>
                </c:pt>
                <c:pt idx="126">
                  <c:v>2</c:v>
                </c:pt>
                <c:pt idx="127">
                  <c:v>2</c:v>
                </c:pt>
                <c:pt idx="128">
                  <c:v>2</c:v>
                </c:pt>
                <c:pt idx="129">
                  <c:v>2</c:v>
                </c:pt>
                <c:pt idx="130">
                  <c:v>2</c:v>
                </c:pt>
                <c:pt idx="131">
                  <c:v>2</c:v>
                </c:pt>
                <c:pt idx="132">
                  <c:v>2</c:v>
                </c:pt>
                <c:pt idx="133">
                  <c:v>2</c:v>
                </c:pt>
                <c:pt idx="134">
                  <c:v>2</c:v>
                </c:pt>
                <c:pt idx="135">
                  <c:v>2</c:v>
                </c:pt>
                <c:pt idx="136">
                  <c:v>2</c:v>
                </c:pt>
                <c:pt idx="137">
                  <c:v>2</c:v>
                </c:pt>
                <c:pt idx="138">
                  <c:v>2</c:v>
                </c:pt>
                <c:pt idx="139">
                  <c:v>2</c:v>
                </c:pt>
                <c:pt idx="140">
                  <c:v>2</c:v>
                </c:pt>
                <c:pt idx="141">
                  <c:v>2</c:v>
                </c:pt>
                <c:pt idx="142">
                  <c:v>2</c:v>
                </c:pt>
                <c:pt idx="143">
                  <c:v>2</c:v>
                </c:pt>
                <c:pt idx="144">
                  <c:v>2</c:v>
                </c:pt>
                <c:pt idx="145">
                  <c:v>2</c:v>
                </c:pt>
                <c:pt idx="146">
                  <c:v>2</c:v>
                </c:pt>
                <c:pt idx="147">
                  <c:v>2</c:v>
                </c:pt>
                <c:pt idx="148">
                  <c:v>2</c:v>
                </c:pt>
                <c:pt idx="149">
                  <c:v>2</c:v>
                </c:pt>
                <c:pt idx="150">
                  <c:v>2</c:v>
                </c:pt>
                <c:pt idx="151">
                  <c:v>2</c:v>
                </c:pt>
                <c:pt idx="152">
                  <c:v>2</c:v>
                </c:pt>
                <c:pt idx="153">
                  <c:v>2</c:v>
                </c:pt>
                <c:pt idx="154">
                  <c:v>2</c:v>
                </c:pt>
                <c:pt idx="155">
                  <c:v>2</c:v>
                </c:pt>
              </c:numCache>
            </c:numRef>
          </c:val>
        </c:ser>
        <c:ser>
          <c:idx val="1"/>
          <c:order val="1"/>
          <c:tx>
            <c:strRef>
              <c:f>再利用数とユニーク数!$G$1</c:f>
              <c:strCache>
                <c:ptCount val="1"/>
                <c:pt idx="0">
                  <c:v>ユニークな利用者数</c:v>
                </c:pt>
              </c:strCache>
            </c:strRef>
          </c:tx>
          <c:invertIfNegative val="0"/>
          <c:val>
            <c:numRef>
              <c:f>再利用数とユニーク数!$G$2:$G$157</c:f>
              <c:numCache>
                <c:formatCode>General</c:formatCode>
                <c:ptCount val="156"/>
                <c:pt idx="0">
                  <c:v>3</c:v>
                </c:pt>
                <c:pt idx="1">
                  <c:v>1</c:v>
                </c:pt>
                <c:pt idx="2">
                  <c:v>1</c:v>
                </c:pt>
                <c:pt idx="3">
                  <c:v>1</c:v>
                </c:pt>
                <c:pt idx="4">
                  <c:v>2</c:v>
                </c:pt>
                <c:pt idx="5">
                  <c:v>2</c:v>
                </c:pt>
                <c:pt idx="6">
                  <c:v>2</c:v>
                </c:pt>
                <c:pt idx="7">
                  <c:v>1</c:v>
                </c:pt>
                <c:pt idx="8">
                  <c:v>1</c:v>
                </c:pt>
                <c:pt idx="9">
                  <c:v>2</c:v>
                </c:pt>
                <c:pt idx="10">
                  <c:v>2</c:v>
                </c:pt>
                <c:pt idx="11">
                  <c:v>1</c:v>
                </c:pt>
                <c:pt idx="12">
                  <c:v>2</c:v>
                </c:pt>
                <c:pt idx="13">
                  <c:v>2</c:v>
                </c:pt>
                <c:pt idx="14">
                  <c:v>3</c:v>
                </c:pt>
                <c:pt idx="15">
                  <c:v>2</c:v>
                </c:pt>
                <c:pt idx="16">
                  <c:v>3</c:v>
                </c:pt>
                <c:pt idx="17">
                  <c:v>1</c:v>
                </c:pt>
                <c:pt idx="18">
                  <c:v>1</c:v>
                </c:pt>
                <c:pt idx="19">
                  <c:v>1</c:v>
                </c:pt>
                <c:pt idx="20">
                  <c:v>1</c:v>
                </c:pt>
                <c:pt idx="21">
                  <c:v>1</c:v>
                </c:pt>
                <c:pt idx="22">
                  <c:v>2</c:v>
                </c:pt>
                <c:pt idx="23">
                  <c:v>1</c:v>
                </c:pt>
                <c:pt idx="24">
                  <c:v>1</c:v>
                </c:pt>
                <c:pt idx="25">
                  <c:v>3</c:v>
                </c:pt>
                <c:pt idx="26">
                  <c:v>2</c:v>
                </c:pt>
                <c:pt idx="27">
                  <c:v>1</c:v>
                </c:pt>
                <c:pt idx="28">
                  <c:v>2</c:v>
                </c:pt>
                <c:pt idx="29">
                  <c:v>2</c:v>
                </c:pt>
                <c:pt idx="30">
                  <c:v>1</c:v>
                </c:pt>
                <c:pt idx="31">
                  <c:v>2</c:v>
                </c:pt>
                <c:pt idx="32">
                  <c:v>2</c:v>
                </c:pt>
                <c:pt idx="33">
                  <c:v>2</c:v>
                </c:pt>
                <c:pt idx="34">
                  <c:v>1</c:v>
                </c:pt>
                <c:pt idx="35">
                  <c:v>2</c:v>
                </c:pt>
                <c:pt idx="36">
                  <c:v>1</c:v>
                </c:pt>
                <c:pt idx="37">
                  <c:v>1</c:v>
                </c:pt>
                <c:pt idx="38">
                  <c:v>1</c:v>
                </c:pt>
                <c:pt idx="39">
                  <c:v>1</c:v>
                </c:pt>
                <c:pt idx="40">
                  <c:v>2</c:v>
                </c:pt>
                <c:pt idx="41">
                  <c:v>2</c:v>
                </c:pt>
                <c:pt idx="42">
                  <c:v>1</c:v>
                </c:pt>
                <c:pt idx="43">
                  <c:v>1</c:v>
                </c:pt>
                <c:pt idx="44">
                  <c:v>1</c:v>
                </c:pt>
                <c:pt idx="45">
                  <c:v>2</c:v>
                </c:pt>
                <c:pt idx="46">
                  <c:v>2</c:v>
                </c:pt>
                <c:pt idx="47">
                  <c:v>2</c:v>
                </c:pt>
                <c:pt idx="48">
                  <c:v>2</c:v>
                </c:pt>
                <c:pt idx="49">
                  <c:v>2</c:v>
                </c:pt>
                <c:pt idx="50">
                  <c:v>1</c:v>
                </c:pt>
                <c:pt idx="51">
                  <c:v>1</c:v>
                </c:pt>
                <c:pt idx="52">
                  <c:v>1</c:v>
                </c:pt>
                <c:pt idx="53">
                  <c:v>2</c:v>
                </c:pt>
                <c:pt idx="54">
                  <c:v>1</c:v>
                </c:pt>
                <c:pt idx="55">
                  <c:v>1</c:v>
                </c:pt>
                <c:pt idx="56">
                  <c:v>1</c:v>
                </c:pt>
                <c:pt idx="58">
                  <c:v>1</c:v>
                </c:pt>
                <c:pt idx="59">
                  <c:v>1</c:v>
                </c:pt>
                <c:pt idx="60">
                  <c:v>2</c:v>
                </c:pt>
                <c:pt idx="61">
                  <c:v>2</c:v>
                </c:pt>
                <c:pt idx="62">
                  <c:v>2</c:v>
                </c:pt>
                <c:pt idx="63">
                  <c:v>1</c:v>
                </c:pt>
                <c:pt idx="64">
                  <c:v>1</c:v>
                </c:pt>
                <c:pt idx="65">
                  <c:v>1</c:v>
                </c:pt>
                <c:pt idx="66">
                  <c:v>1</c:v>
                </c:pt>
                <c:pt idx="67">
                  <c:v>1</c:v>
                </c:pt>
                <c:pt idx="68">
                  <c:v>1</c:v>
                </c:pt>
                <c:pt idx="69">
                  <c:v>1</c:v>
                </c:pt>
                <c:pt idx="70">
                  <c:v>1</c:v>
                </c:pt>
                <c:pt idx="71">
                  <c:v>1</c:v>
                </c:pt>
                <c:pt idx="72">
                  <c:v>1</c:v>
                </c:pt>
                <c:pt idx="73">
                  <c:v>1</c:v>
                </c:pt>
                <c:pt idx="74">
                  <c:v>2</c:v>
                </c:pt>
                <c:pt idx="75">
                  <c:v>1</c:v>
                </c:pt>
                <c:pt idx="76">
                  <c:v>1</c:v>
                </c:pt>
                <c:pt idx="77">
                  <c:v>1</c:v>
                </c:pt>
                <c:pt idx="78">
                  <c:v>1</c:v>
                </c:pt>
                <c:pt idx="79">
                  <c:v>1</c:v>
                </c:pt>
                <c:pt idx="80">
                  <c:v>1</c:v>
                </c:pt>
                <c:pt idx="81">
                  <c:v>1</c:v>
                </c:pt>
                <c:pt idx="82">
                  <c:v>1</c:v>
                </c:pt>
                <c:pt idx="83">
                  <c:v>1</c:v>
                </c:pt>
                <c:pt idx="84">
                  <c:v>1</c:v>
                </c:pt>
                <c:pt idx="85">
                  <c:v>1</c:v>
                </c:pt>
                <c:pt idx="86">
                  <c:v>2</c:v>
                </c:pt>
                <c:pt idx="87">
                  <c:v>1</c:v>
                </c:pt>
                <c:pt idx="88">
                  <c:v>1</c:v>
                </c:pt>
                <c:pt idx="89">
                  <c:v>1</c:v>
                </c:pt>
                <c:pt idx="90">
                  <c:v>2</c:v>
                </c:pt>
                <c:pt idx="91">
                  <c:v>1</c:v>
                </c:pt>
                <c:pt idx="92">
                  <c:v>1</c:v>
                </c:pt>
                <c:pt idx="93">
                  <c:v>1</c:v>
                </c:pt>
                <c:pt idx="94">
                  <c:v>1</c:v>
                </c:pt>
                <c:pt idx="95">
                  <c:v>1</c:v>
                </c:pt>
                <c:pt idx="96">
                  <c:v>1</c:v>
                </c:pt>
                <c:pt idx="97">
                  <c:v>1</c:v>
                </c:pt>
                <c:pt idx="98">
                  <c:v>1</c:v>
                </c:pt>
                <c:pt idx="99">
                  <c:v>1</c:v>
                </c:pt>
                <c:pt idx="100">
                  <c:v>2</c:v>
                </c:pt>
                <c:pt idx="101">
                  <c:v>2</c:v>
                </c:pt>
                <c:pt idx="102">
                  <c:v>2</c:v>
                </c:pt>
                <c:pt idx="103">
                  <c:v>1</c:v>
                </c:pt>
                <c:pt idx="104">
                  <c:v>1</c:v>
                </c:pt>
                <c:pt idx="105">
                  <c:v>1</c:v>
                </c:pt>
                <c:pt idx="106">
                  <c:v>1</c:v>
                </c:pt>
                <c:pt idx="107">
                  <c:v>1</c:v>
                </c:pt>
                <c:pt idx="108">
                  <c:v>1</c:v>
                </c:pt>
                <c:pt idx="109">
                  <c:v>1</c:v>
                </c:pt>
                <c:pt idx="110">
                  <c:v>1</c:v>
                </c:pt>
                <c:pt idx="111">
                  <c:v>2</c:v>
                </c:pt>
                <c:pt idx="112">
                  <c:v>2</c:v>
                </c:pt>
                <c:pt idx="113">
                  <c:v>1</c:v>
                </c:pt>
                <c:pt idx="114">
                  <c:v>1</c:v>
                </c:pt>
                <c:pt idx="115">
                  <c:v>1</c:v>
                </c:pt>
                <c:pt idx="116">
                  <c:v>1</c:v>
                </c:pt>
                <c:pt idx="117">
                  <c:v>1</c:v>
                </c:pt>
                <c:pt idx="118">
                  <c:v>1</c:v>
                </c:pt>
                <c:pt idx="119">
                  <c:v>1</c:v>
                </c:pt>
                <c:pt idx="120">
                  <c:v>1</c:v>
                </c:pt>
                <c:pt idx="121">
                  <c:v>1</c:v>
                </c:pt>
                <c:pt idx="122">
                  <c:v>1</c:v>
                </c:pt>
                <c:pt idx="123">
                  <c:v>2</c:v>
                </c:pt>
                <c:pt idx="124">
                  <c:v>1</c:v>
                </c:pt>
                <c:pt idx="125">
                  <c:v>1</c:v>
                </c:pt>
                <c:pt idx="126">
                  <c:v>1</c:v>
                </c:pt>
                <c:pt idx="127">
                  <c:v>1</c:v>
                </c:pt>
                <c:pt idx="128">
                  <c:v>1</c:v>
                </c:pt>
                <c:pt idx="129">
                  <c:v>1</c:v>
                </c:pt>
                <c:pt idx="130">
                  <c:v>1</c:v>
                </c:pt>
                <c:pt idx="131">
                  <c:v>1</c:v>
                </c:pt>
                <c:pt idx="132">
                  <c:v>1</c:v>
                </c:pt>
                <c:pt idx="133">
                  <c:v>1</c:v>
                </c:pt>
                <c:pt idx="134">
                  <c:v>1</c:v>
                </c:pt>
                <c:pt idx="135">
                  <c:v>1</c:v>
                </c:pt>
                <c:pt idx="136">
                  <c:v>1</c:v>
                </c:pt>
                <c:pt idx="137">
                  <c:v>1</c:v>
                </c:pt>
                <c:pt idx="138">
                  <c:v>1</c:v>
                </c:pt>
                <c:pt idx="139">
                  <c:v>1</c:v>
                </c:pt>
                <c:pt idx="140">
                  <c:v>1</c:v>
                </c:pt>
                <c:pt idx="141">
                  <c:v>1</c:v>
                </c:pt>
                <c:pt idx="142">
                  <c:v>1</c:v>
                </c:pt>
                <c:pt idx="143">
                  <c:v>1</c:v>
                </c:pt>
                <c:pt idx="144">
                  <c:v>1</c:v>
                </c:pt>
                <c:pt idx="145">
                  <c:v>1</c:v>
                </c:pt>
                <c:pt idx="146">
                  <c:v>1</c:v>
                </c:pt>
                <c:pt idx="147">
                  <c:v>1</c:v>
                </c:pt>
                <c:pt idx="148">
                  <c:v>1</c:v>
                </c:pt>
                <c:pt idx="149">
                  <c:v>1</c:v>
                </c:pt>
                <c:pt idx="150">
                  <c:v>1</c:v>
                </c:pt>
                <c:pt idx="151">
                  <c:v>1</c:v>
                </c:pt>
                <c:pt idx="152">
                  <c:v>1</c:v>
                </c:pt>
                <c:pt idx="153">
                  <c:v>1</c:v>
                </c:pt>
                <c:pt idx="154">
                  <c:v>1</c:v>
                </c:pt>
                <c:pt idx="155">
                  <c:v>1</c:v>
                </c:pt>
              </c:numCache>
            </c:numRef>
          </c:val>
        </c:ser>
        <c:dLbls>
          <c:showLegendKey val="0"/>
          <c:showVal val="0"/>
          <c:showCatName val="0"/>
          <c:showSerName val="0"/>
          <c:showPercent val="0"/>
          <c:showBubbleSize val="0"/>
        </c:dLbls>
        <c:gapWidth val="150"/>
        <c:axId val="132724736"/>
        <c:axId val="143273344"/>
      </c:barChart>
      <c:catAx>
        <c:axId val="132724736"/>
        <c:scaling>
          <c:orientation val="minMax"/>
        </c:scaling>
        <c:delete val="0"/>
        <c:axPos val="b"/>
        <c:majorTickMark val="out"/>
        <c:minorTickMark val="none"/>
        <c:tickLblPos val="nextTo"/>
        <c:crossAx val="143273344"/>
        <c:crosses val="autoZero"/>
        <c:auto val="1"/>
        <c:lblAlgn val="ctr"/>
        <c:lblOffset val="100"/>
        <c:tickLblSkip val="50"/>
        <c:tickMarkSkip val="50"/>
        <c:noMultiLvlLbl val="0"/>
      </c:catAx>
      <c:valAx>
        <c:axId val="143273344"/>
        <c:scaling>
          <c:orientation val="minMax"/>
        </c:scaling>
        <c:delete val="0"/>
        <c:axPos val="l"/>
        <c:numFmt formatCode="General" sourceLinked="1"/>
        <c:majorTickMark val="out"/>
        <c:minorTickMark val="none"/>
        <c:tickLblPos val="nextTo"/>
        <c:crossAx val="132724736"/>
        <c:crosses val="autoZero"/>
        <c:crossBetween val="between"/>
      </c:valAx>
    </c:plotArea>
    <c:legend>
      <c:legendPos val="r"/>
      <c:layout>
        <c:manualLayout>
          <c:xMode val="edge"/>
          <c:yMode val="edge"/>
          <c:x val="0.64157966569968228"/>
          <c:y val="0.16677871558586133"/>
          <c:w val="0.31350805359856332"/>
          <c:h val="0.31745804668213184"/>
        </c:manualLayout>
      </c:layout>
      <c:overlay val="0"/>
      <c:txPr>
        <a:bodyPr/>
        <a:lstStyle/>
        <a:p>
          <a:pPr>
            <a:defRPr sz="2400"/>
          </a:pPr>
          <a:endParaRPr lang="ja-JP"/>
        </a:p>
      </c:txPr>
    </c:legend>
    <c:plotVisOnly val="1"/>
    <c:dispBlanksAs val="gap"/>
    <c:showDLblsOverMax val="0"/>
  </c:chart>
  <c:spPr>
    <a:solidFill>
      <a:schemeClr val="lt1"/>
    </a:solidFill>
    <a:ln w="25400" cap="flat" cmpd="sng" algn="ctr">
      <a:solidFill>
        <a:schemeClr val="accent2"/>
      </a:solidFill>
      <a:prstDash val="solid"/>
    </a:ln>
    <a:effectLst/>
  </c:spPr>
  <c:txPr>
    <a:bodyPr/>
    <a:lstStyle/>
    <a:p>
      <a:pPr>
        <a:defRPr>
          <a:solidFill>
            <a:schemeClr val="dk1"/>
          </a:solidFill>
          <a:latin typeface="+mn-lt"/>
          <a:ea typeface="+mn-ea"/>
          <a:cs typeface="+mn-cs"/>
        </a:defRPr>
      </a:pPr>
      <a:endParaRPr lang="ja-JP"/>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099"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4939" y="0"/>
            <a:ext cx="2949099" cy="496967"/>
          </a:xfrm>
          <a:prstGeom prst="rect">
            <a:avLst/>
          </a:prstGeom>
        </p:spPr>
        <p:txBody>
          <a:bodyPr vert="horz" lIns="91440" tIns="45720" rIns="91440" bIns="45720" rtlCol="0"/>
          <a:lstStyle>
            <a:lvl1pPr algn="r">
              <a:defRPr sz="1200"/>
            </a:lvl1pPr>
          </a:lstStyle>
          <a:p>
            <a:fld id="{02922B0B-0904-4B94-89BD-46978A3DAD37}" type="datetimeFigureOut">
              <a:rPr kumimoji="1" lang="ja-JP" altLang="en-US" smtClean="0"/>
              <a:t>2013/2/19</a:t>
            </a:fld>
            <a:endParaRPr kumimoji="1" lang="ja-JP" altLang="en-US"/>
          </a:p>
        </p:txBody>
      </p:sp>
      <p:sp>
        <p:nvSpPr>
          <p:cNvPr id="4" name="フッター プレースホルダー 3"/>
          <p:cNvSpPr>
            <a:spLocks noGrp="1"/>
          </p:cNvSpPr>
          <p:nvPr>
            <p:ph type="ftr" sz="quarter" idx="2"/>
          </p:nvPr>
        </p:nvSpPr>
        <p:spPr>
          <a:xfrm>
            <a:off x="0" y="9440646"/>
            <a:ext cx="2949099"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4939" y="9440646"/>
            <a:ext cx="2949099" cy="496967"/>
          </a:xfrm>
          <a:prstGeom prst="rect">
            <a:avLst/>
          </a:prstGeom>
        </p:spPr>
        <p:txBody>
          <a:bodyPr vert="horz" lIns="91440" tIns="45720" rIns="91440" bIns="45720" rtlCol="0" anchor="b"/>
          <a:lstStyle>
            <a:lvl1pPr algn="r">
              <a:defRPr sz="1200"/>
            </a:lvl1pPr>
          </a:lstStyle>
          <a:p>
            <a:fld id="{D7124B05-39DD-4F78-93FC-581E3936EE37}" type="slidenum">
              <a:rPr kumimoji="1" lang="ja-JP" altLang="en-US" smtClean="0"/>
              <a:t>‹#›</a:t>
            </a:fld>
            <a:endParaRPr kumimoji="1" lang="ja-JP" altLang="en-US"/>
          </a:p>
        </p:txBody>
      </p:sp>
    </p:spTree>
    <p:extLst>
      <p:ext uri="{BB962C8B-B14F-4D97-AF65-F5344CB8AC3E}">
        <p14:creationId xmlns:p14="http://schemas.microsoft.com/office/powerpoint/2010/main" val="5877978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099"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4939" y="0"/>
            <a:ext cx="2949099" cy="496967"/>
          </a:xfrm>
          <a:prstGeom prst="rect">
            <a:avLst/>
          </a:prstGeom>
        </p:spPr>
        <p:txBody>
          <a:bodyPr vert="horz" lIns="91440" tIns="45720" rIns="91440" bIns="45720" rtlCol="0"/>
          <a:lstStyle>
            <a:lvl1pPr algn="r">
              <a:defRPr sz="1200"/>
            </a:lvl1pPr>
          </a:lstStyle>
          <a:p>
            <a:fld id="{F4896D9E-8C34-4059-88E0-1D043B8E9FE0}" type="datetimeFigureOut">
              <a:rPr kumimoji="1" lang="ja-JP" altLang="en-US" smtClean="0"/>
              <a:t>2013/2/19</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562" y="4721186"/>
            <a:ext cx="5444490" cy="4472702"/>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646"/>
            <a:ext cx="2949099"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4939" y="9440646"/>
            <a:ext cx="2949099" cy="496967"/>
          </a:xfrm>
          <a:prstGeom prst="rect">
            <a:avLst/>
          </a:prstGeom>
        </p:spPr>
        <p:txBody>
          <a:bodyPr vert="horz" lIns="91440" tIns="45720" rIns="91440" bIns="45720" rtlCol="0" anchor="b"/>
          <a:lstStyle>
            <a:lvl1pPr algn="r">
              <a:defRPr sz="1200"/>
            </a:lvl1pPr>
          </a:lstStyle>
          <a:p>
            <a:fld id="{A719CACD-9D7C-4E90-A537-BE09679D4D0B}" type="slidenum">
              <a:rPr kumimoji="1" lang="ja-JP" altLang="en-US" smtClean="0"/>
              <a:t>‹#›</a:t>
            </a:fld>
            <a:endParaRPr kumimoji="1" lang="ja-JP" altLang="en-US"/>
          </a:p>
        </p:txBody>
      </p:sp>
    </p:spTree>
    <p:extLst>
      <p:ext uri="{BB962C8B-B14F-4D97-AF65-F5344CB8AC3E}">
        <p14:creationId xmlns:p14="http://schemas.microsoft.com/office/powerpoint/2010/main" val="313813703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「井上研究室森脇が，開発履歴を用いたコードクローン作成者と利用者の分析手法とその適用について発表を行います」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t>1</a:t>
            </a:fld>
            <a:endParaRPr kumimoji="1" lang="ja-JP" altLang="en-US"/>
          </a:p>
        </p:txBody>
      </p:sp>
    </p:spTree>
    <p:extLst>
      <p:ext uri="{BB962C8B-B14F-4D97-AF65-F5344CB8AC3E}">
        <p14:creationId xmlns:p14="http://schemas.microsoft.com/office/powerpoint/2010/main" val="42460680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2600" dirty="0" smtClean="0"/>
              <a:t>クローンセットが発生したリビジョンを特定し，その中で</a:t>
            </a:r>
            <a:r>
              <a:rPr kumimoji="1" lang="ja-JP" altLang="en-US" sz="2400" dirty="0" smtClean="0"/>
              <a:t>最初に作成されたコード片を実装した開発者を特定</a:t>
            </a:r>
            <a:r>
              <a:rPr kumimoji="1" lang="en-US" altLang="ja-JP" sz="2400" dirty="0" smtClean="0"/>
              <a:t>(</a:t>
            </a:r>
            <a:r>
              <a:rPr lang="ja-JP" altLang="en-US" sz="2400" dirty="0" smtClean="0"/>
              <a:t>コードクローン</a:t>
            </a:r>
            <a:r>
              <a:rPr kumimoji="1" lang="ja-JP" altLang="en-US" sz="2400" dirty="0" smtClean="0"/>
              <a:t>作成者</a:t>
            </a:r>
            <a:r>
              <a:rPr kumimoji="1" lang="en-US" altLang="ja-JP" sz="2400" dirty="0" smtClean="0"/>
              <a:t>)</a:t>
            </a:r>
          </a:p>
          <a:p>
            <a:pPr lvl="1"/>
            <a:r>
              <a:rPr lang="ja-JP" altLang="en-US" sz="2000" dirty="0" smtClean="0"/>
              <a:t>それ以外のコードクローンを実装した開発者 ⇒ コードクローン利用者</a:t>
            </a:r>
            <a:endParaRPr kumimoji="1" lang="en-US" altLang="ja-JP" sz="2000" dirty="0" smtClean="0"/>
          </a:p>
          <a:p>
            <a:endParaRPr kumimoji="1" lang="en-US" altLang="ja-JP" dirty="0"/>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t>10</a:t>
            </a:fld>
            <a:endParaRPr kumimoji="1" lang="ja-JP" altLang="en-US"/>
          </a:p>
        </p:txBody>
      </p:sp>
    </p:spTree>
    <p:extLst>
      <p:ext uri="{BB962C8B-B14F-4D97-AF65-F5344CB8AC3E}">
        <p14:creationId xmlns:p14="http://schemas.microsoft.com/office/powerpoint/2010/main" val="7159171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ja-JP" altLang="en-US" sz="2400" dirty="0" smtClean="0"/>
              <a:t>補足：両プロジェクトに携わっている開発者：</a:t>
            </a:r>
            <a:r>
              <a:rPr lang="en-US" altLang="ja-JP" sz="2400" dirty="0" smtClean="0"/>
              <a:t>2</a:t>
            </a:r>
            <a:r>
              <a:rPr lang="ja-JP" altLang="en-US" sz="2400" dirty="0" smtClean="0"/>
              <a:t>名</a:t>
            </a:r>
            <a:endParaRPr lang="en-US" altLang="ja-JP" sz="2400" dirty="0" smtClean="0"/>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t>11</a:t>
            </a:fld>
            <a:endParaRPr kumimoji="1" lang="ja-JP" altLang="en-US"/>
          </a:p>
        </p:txBody>
      </p:sp>
    </p:spTree>
    <p:extLst>
      <p:ext uri="{BB962C8B-B14F-4D97-AF65-F5344CB8AC3E}">
        <p14:creationId xmlns:p14="http://schemas.microsoft.com/office/powerpoint/2010/main" val="278721073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目的とアプローチの絵使い</a:t>
            </a:r>
            <a:endParaRPr kumimoji="1" lang="en-US" altLang="ja-JP" dirty="0" smtClean="0"/>
          </a:p>
          <a:p>
            <a:endParaRPr kumimoji="1" lang="en-US" altLang="ja-JP" dirty="0" smtClean="0"/>
          </a:p>
          <a:p>
            <a:r>
              <a:rPr kumimoji="1" lang="ja-JP" altLang="en-US" dirty="0" smtClean="0"/>
              <a:t>口で言う「そのうち」</a:t>
            </a:r>
            <a:endParaRPr kumimoji="1" lang="en-US" altLang="ja-JP" dirty="0" smtClean="0"/>
          </a:p>
          <a:p>
            <a:endParaRPr kumimoji="1" lang="en-US" altLang="ja-JP" dirty="0" smtClean="0"/>
          </a:p>
          <a:p>
            <a:r>
              <a:rPr kumimoji="1" lang="ja-JP" altLang="en-US" dirty="0" smtClean="0"/>
              <a:t>絵：再利用</a:t>
            </a:r>
            <a:endParaRPr kumimoji="1" lang="en-US" altLang="ja-JP" dirty="0" smtClean="0"/>
          </a:p>
          <a:p>
            <a:endParaRPr kumimoji="1" lang="en-US" altLang="ja-JP" dirty="0" smtClean="0"/>
          </a:p>
          <a:p>
            <a:r>
              <a:rPr kumimoji="1" lang="ja-JP" altLang="en-US" dirty="0" smtClean="0"/>
              <a:t>プロジェクト間：絵</a:t>
            </a:r>
            <a:endParaRPr kumimoji="1" lang="en-US" altLang="ja-JP" dirty="0" smtClean="0"/>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t>12</a:t>
            </a:fld>
            <a:endParaRPr kumimoji="1" lang="ja-JP" altLang="en-US"/>
          </a:p>
        </p:txBody>
      </p:sp>
    </p:spTree>
    <p:extLst>
      <p:ext uri="{BB962C8B-B14F-4D97-AF65-F5344CB8AC3E}">
        <p14:creationId xmlns:p14="http://schemas.microsoft.com/office/powerpoint/2010/main" val="395099094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ユニークユーザ数は説明する</a:t>
            </a:r>
            <a:endParaRPr kumimoji="1" lang="en-US" altLang="ja-JP" dirty="0" smtClean="0"/>
          </a:p>
          <a:p>
            <a:endParaRPr kumimoji="1" lang="en-US" altLang="ja-JP" dirty="0" smtClean="0"/>
          </a:p>
          <a:p>
            <a:r>
              <a:rPr kumimoji="1" lang="en-US" altLang="ja-JP" dirty="0" smtClean="0"/>
              <a:t>RQ1</a:t>
            </a:r>
            <a:r>
              <a:rPr kumimoji="1" lang="ja-JP" altLang="en-US" dirty="0" smtClean="0"/>
              <a:t>「通常再利用多い→利用者多い」</a:t>
            </a:r>
            <a:endParaRPr kumimoji="1" lang="ja-JP" altLang="en-US" dirty="0"/>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t>13</a:t>
            </a:fld>
            <a:endParaRPr kumimoji="1" lang="ja-JP" altLang="en-US"/>
          </a:p>
        </p:txBody>
      </p:sp>
    </p:spTree>
    <p:extLst>
      <p:ext uri="{BB962C8B-B14F-4D97-AF65-F5344CB8AC3E}">
        <p14:creationId xmlns:p14="http://schemas.microsoft.com/office/powerpoint/2010/main" val="420452276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考察出てきたら</a:t>
            </a:r>
            <a:endParaRPr kumimoji="1" lang="en-US" altLang="ja-JP" dirty="0" smtClean="0"/>
          </a:p>
          <a:p>
            <a:endParaRPr kumimoji="1" lang="en-US" altLang="ja-JP" dirty="0" smtClean="0"/>
          </a:p>
          <a:p>
            <a:r>
              <a:rPr kumimoji="1" lang="ja-JP" altLang="en-US" dirty="0" smtClean="0"/>
              <a:t>グラフ</a:t>
            </a:r>
            <a:r>
              <a:rPr kumimoji="1" lang="en-US" altLang="ja-JP" dirty="0" smtClean="0"/>
              <a:t>2</a:t>
            </a:r>
            <a:r>
              <a:rPr kumimoji="1" lang="ja-JP" altLang="en-US" dirty="0" smtClean="0"/>
              <a:t>種類非表示で用意</a:t>
            </a:r>
            <a:endParaRPr kumimoji="1" lang="ja-JP" altLang="en-US" dirty="0"/>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t>14</a:t>
            </a:fld>
            <a:endParaRPr kumimoji="1" lang="ja-JP" altLang="en-US"/>
          </a:p>
        </p:txBody>
      </p:sp>
    </p:spTree>
    <p:extLst>
      <p:ext uri="{BB962C8B-B14F-4D97-AF65-F5344CB8AC3E}">
        <p14:creationId xmlns:p14="http://schemas.microsoft.com/office/powerpoint/2010/main" val="278604260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t>15</a:t>
            </a:fld>
            <a:endParaRPr kumimoji="1" lang="ja-JP" altLang="en-US"/>
          </a:p>
        </p:txBody>
      </p:sp>
    </p:spTree>
    <p:extLst>
      <p:ext uri="{BB962C8B-B14F-4D97-AF65-F5344CB8AC3E}">
        <p14:creationId xmlns:p14="http://schemas.microsoft.com/office/powerpoint/2010/main" val="338369676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buFont typeface="Wingdings" pitchFamily="2" charset="2"/>
              <a:buChar char="u"/>
            </a:pPr>
            <a:r>
              <a:rPr kumimoji="1" lang="ja-JP" altLang="en-US" sz="2800" dirty="0" smtClean="0"/>
              <a:t>再利用支援ソフトウェアの考案</a:t>
            </a:r>
            <a:endParaRPr kumimoji="1" lang="en-US" altLang="ja-JP" sz="2800" dirty="0" smtClean="0"/>
          </a:p>
          <a:p>
            <a:pPr lvl="1">
              <a:buFont typeface="Wingdings" pitchFamily="2" charset="2"/>
              <a:buChar char="Ø"/>
            </a:pPr>
            <a:r>
              <a:rPr lang="ja-JP" altLang="en-US" sz="2400" dirty="0" smtClean="0"/>
              <a:t>協調フィルタリングを用いる</a:t>
            </a:r>
            <a:endParaRPr kumimoji="1" lang="en-US" altLang="ja-JP" sz="2400" dirty="0" smtClean="0"/>
          </a:p>
          <a:p>
            <a:endParaRPr kumimoji="1" lang="en-US" altLang="ja-JP" dirty="0" smtClean="0"/>
          </a:p>
          <a:p>
            <a:r>
              <a:rPr kumimoji="1" lang="ja-JP" altLang="en-US" dirty="0" smtClean="0"/>
              <a:t>協調フィルタリング：ユーザの嗜好を過去の行動という形で記録し、そのユーザと似たような行動を取っているユーザの嗜好情報をもとに、ユーザの嗜好を推測するシステム。</a:t>
            </a:r>
          </a:p>
          <a:p>
            <a:r>
              <a:rPr kumimoji="1" lang="ja-JP" altLang="en-US" dirty="0" smtClean="0"/>
              <a:t>リコメンデーションサービスを提供する際に使用される代表的な手法である。協調フィルタリングではユーザごとの嗜好情報が多く、ユーザの数自体も多い方が正確な推測が可能となる。</a:t>
            </a:r>
            <a:endParaRPr kumimoji="1" lang="en-US" altLang="ja-JP" dirty="0" smtClean="0"/>
          </a:p>
          <a:p>
            <a:endParaRPr kumimoji="1" lang="en-US" altLang="ja-JP" dirty="0" smtClean="0"/>
          </a:p>
          <a:p>
            <a:r>
              <a:rPr kumimoji="1" lang="ja-JP" altLang="en-US" dirty="0" smtClean="0"/>
              <a:t>インタラクション</a:t>
            </a:r>
            <a:r>
              <a:rPr kumimoji="1" lang="en-US" altLang="ja-JP" dirty="0" smtClean="0"/>
              <a:t>【interaction】</a:t>
            </a:r>
          </a:p>
          <a:p>
            <a:r>
              <a:rPr kumimoji="1" lang="ja-JP" altLang="en-US" dirty="0" smtClean="0"/>
              <a:t>交流、相互作用などの意味を持つ英単語。形容詞形は「インタラクティブ」</a:t>
            </a:r>
            <a:r>
              <a:rPr kumimoji="1" lang="en-US" altLang="ja-JP" dirty="0" smtClean="0"/>
              <a:t>(interactive)</a:t>
            </a:r>
            <a:r>
              <a:rPr kumimoji="1" lang="ja-JP" altLang="en-US" dirty="0" err="1" smtClean="0"/>
              <a:t>。</a:t>
            </a:r>
            <a:endParaRPr kumimoji="1" lang="en-US" altLang="ja-JP" dirty="0" smtClean="0"/>
          </a:p>
          <a:p>
            <a:r>
              <a:rPr kumimoji="1" lang="en-US" altLang="ja-JP" dirty="0" smtClean="0"/>
              <a:t>IT</a:t>
            </a:r>
            <a:r>
              <a:rPr kumimoji="1" lang="ja-JP" altLang="en-US" dirty="0" smtClean="0"/>
              <a:t>の分野では、人間とシステムの間の情報のやりとり、操作や入力とそれに対する反応や出力、対話的な操作方法、などの意味で用いられることが多い。</a:t>
            </a:r>
            <a:endParaRPr kumimoji="1" lang="ja-JP" altLang="en-US" dirty="0"/>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t>16</a:t>
            </a:fld>
            <a:endParaRPr kumimoji="1" lang="ja-JP" altLang="en-US"/>
          </a:p>
        </p:txBody>
      </p:sp>
    </p:spTree>
    <p:extLst>
      <p:ext uri="{BB962C8B-B14F-4D97-AF65-F5344CB8AC3E}">
        <p14:creationId xmlns:p14="http://schemas.microsoft.com/office/powerpoint/2010/main" val="38059864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t>17</a:t>
            </a:fld>
            <a:endParaRPr kumimoji="1" lang="ja-JP" altLang="en-US"/>
          </a:p>
        </p:txBody>
      </p:sp>
    </p:spTree>
    <p:extLst>
      <p:ext uri="{BB962C8B-B14F-4D97-AF65-F5344CB8AC3E}">
        <p14:creationId xmlns:p14="http://schemas.microsoft.com/office/powerpoint/2010/main" val="90048059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t>18</a:t>
            </a:fld>
            <a:endParaRPr kumimoji="1" lang="ja-JP" altLang="en-US"/>
          </a:p>
        </p:txBody>
      </p:sp>
    </p:spTree>
    <p:extLst>
      <p:ext uri="{BB962C8B-B14F-4D97-AF65-F5344CB8AC3E}">
        <p14:creationId xmlns:p14="http://schemas.microsoft.com/office/powerpoint/2010/main" val="262897317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t>19</a:t>
            </a:fld>
            <a:endParaRPr kumimoji="1" lang="ja-JP" altLang="en-US"/>
          </a:p>
        </p:txBody>
      </p:sp>
    </p:spTree>
    <p:extLst>
      <p:ext uri="{BB962C8B-B14F-4D97-AF65-F5344CB8AC3E}">
        <p14:creationId xmlns:p14="http://schemas.microsoft.com/office/powerpoint/2010/main" val="42788644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「ソースコードの再利用は既存のソースコードのコピーアンドペーストにより行われます」</a:t>
            </a:r>
            <a:endParaRPr kumimoji="1" lang="en-US" altLang="ja-JP" dirty="0" smtClean="0"/>
          </a:p>
          <a:p>
            <a:r>
              <a:rPr kumimoji="1" lang="ja-JP" altLang="en-US" dirty="0" smtClean="0"/>
              <a:t>「ソースコードのコピーアンドペーストはコードクローン技術によって検出可能です」</a:t>
            </a:r>
            <a:endParaRPr kumimoji="1" lang="en-US" altLang="ja-JP" dirty="0" smtClean="0"/>
          </a:p>
          <a:p>
            <a:r>
              <a:rPr kumimoji="1" lang="ja-JP" altLang="en-US" dirty="0" smtClean="0"/>
              <a:t>「ファイル内・ファイル間でソースコードのコピーアンドペーストが行われた際にできる」</a:t>
            </a:r>
            <a:endParaRPr kumimoji="1" lang="en-US" altLang="ja-JP" dirty="0" smtClean="0"/>
          </a:p>
          <a:p>
            <a:r>
              <a:rPr kumimoji="1" lang="ja-JP" altLang="en-US" dirty="0" smtClean="0"/>
              <a:t>アニメ</a:t>
            </a:r>
            <a:endParaRPr kumimoji="1" lang="en-US" altLang="ja-JP" dirty="0" smtClean="0"/>
          </a:p>
          <a:p>
            <a:r>
              <a:rPr kumimoji="1" lang="ja-JP" altLang="en-US" dirty="0" smtClean="0"/>
              <a:t>「同一のコード片をコードクローンと言い，」</a:t>
            </a:r>
            <a:endParaRPr kumimoji="1" lang="en-US" altLang="ja-JP" dirty="0" smtClean="0"/>
          </a:p>
          <a:p>
            <a:r>
              <a:rPr kumimoji="1" lang="ja-JP" altLang="en-US" dirty="0" smtClean="0"/>
              <a:t>「コードクローンの集合をクローンセットと言います」</a:t>
            </a:r>
            <a:endParaRPr kumimoji="1" lang="en-US" altLang="ja-JP" dirty="0" smtClean="0"/>
          </a:p>
          <a:p>
            <a:endParaRPr kumimoji="1" lang="en-US" altLang="ja-JP" dirty="0" smtClean="0"/>
          </a:p>
          <a:p>
            <a:r>
              <a:rPr kumimoji="1" lang="ja-JP" altLang="en-US" dirty="0" smtClean="0"/>
              <a:t>「テスト済みのコードの再利用によって信頼性が向上し，」</a:t>
            </a:r>
            <a:endParaRPr kumimoji="1" lang="en-US" altLang="ja-JP" dirty="0" smtClean="0"/>
          </a:p>
          <a:p>
            <a:r>
              <a:rPr kumimoji="1" lang="ja-JP" altLang="en-US" dirty="0" smtClean="0"/>
              <a:t>「同じコードを二度書かなくて済むことは生産性の向上につながります」</a:t>
            </a:r>
            <a:endParaRPr kumimoji="1" lang="en-US" altLang="ja-JP" dirty="0" smtClean="0"/>
          </a:p>
          <a:p>
            <a:endParaRPr kumimoji="1" lang="en-US" altLang="ja-JP" dirty="0" smtClean="0"/>
          </a:p>
          <a:p>
            <a:r>
              <a:rPr kumimoji="1" lang="ja-JP" altLang="en-US" dirty="0" smtClean="0"/>
              <a:t>「しかし，コードの再利用はそのコード内容の理解が必要であり，また，コピーアンドペースト後にコード修正が必要な場合もあるため一般に難しいと言われています」</a:t>
            </a:r>
            <a:endParaRPr kumimoji="1" lang="en-US" altLang="ja-JP" dirty="0" smtClean="0"/>
          </a:p>
          <a:p>
            <a:r>
              <a:rPr kumimoji="1" lang="ja-JP" altLang="en-US" dirty="0" smtClean="0"/>
              <a:t>「そのため，</a:t>
            </a:r>
            <a:r>
              <a:rPr kumimoji="1" lang="ja-JP" altLang="en-US" sz="1200" dirty="0" smtClean="0"/>
              <a:t>開発者には，再利ことを</a:t>
            </a:r>
            <a:r>
              <a:rPr kumimoji="1" lang="ja-JP" altLang="en-US" sz="1200" dirty="0" err="1" smtClean="0"/>
              <a:t>用しやすい</a:t>
            </a:r>
            <a:r>
              <a:rPr kumimoji="1" lang="ja-JP" altLang="en-US" sz="1200" dirty="0" smtClean="0"/>
              <a:t>ソースコードを記述することが求められる</a:t>
            </a:r>
            <a:endParaRPr kumimoji="1" lang="en-US" altLang="ja-JP" sz="1200" dirty="0" smtClean="0"/>
          </a:p>
          <a:p>
            <a:r>
              <a:rPr lang="ja-JP" altLang="en-US" sz="1200" dirty="0" smtClean="0"/>
              <a:t>ソースコードの再利用はコードクローン技術によって検出可能である</a:t>
            </a:r>
            <a:r>
              <a:rPr kumimoji="1" lang="ja-JP" altLang="en-US" dirty="0" smtClean="0"/>
              <a:t>」</a:t>
            </a:r>
            <a:endParaRPr kumimoji="1" lang="ja-JP" altLang="en-US" dirty="0"/>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t>2</a:t>
            </a:fld>
            <a:endParaRPr kumimoji="1" lang="ja-JP" altLang="en-US"/>
          </a:p>
        </p:txBody>
      </p:sp>
    </p:spTree>
    <p:extLst>
      <p:ext uri="{BB962C8B-B14F-4D97-AF65-F5344CB8AC3E}">
        <p14:creationId xmlns:p14="http://schemas.microsoft.com/office/powerpoint/2010/main" val="294305465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t>20</a:t>
            </a:fld>
            <a:endParaRPr kumimoji="1" lang="ja-JP" altLang="en-US"/>
          </a:p>
        </p:txBody>
      </p:sp>
    </p:spTree>
    <p:extLst>
      <p:ext uri="{BB962C8B-B14F-4D97-AF65-F5344CB8AC3E}">
        <p14:creationId xmlns:p14="http://schemas.microsoft.com/office/powerpoint/2010/main" val="388184549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t>21</a:t>
            </a:fld>
            <a:endParaRPr kumimoji="1" lang="ja-JP" altLang="en-US"/>
          </a:p>
        </p:txBody>
      </p:sp>
    </p:spTree>
    <p:extLst>
      <p:ext uri="{BB962C8B-B14F-4D97-AF65-F5344CB8AC3E}">
        <p14:creationId xmlns:p14="http://schemas.microsoft.com/office/powerpoint/2010/main" val="388184549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t>22</a:t>
            </a:fld>
            <a:endParaRPr kumimoji="1" lang="ja-JP" altLang="en-US"/>
          </a:p>
        </p:txBody>
      </p:sp>
    </p:spTree>
    <p:extLst>
      <p:ext uri="{BB962C8B-B14F-4D97-AF65-F5344CB8AC3E}">
        <p14:creationId xmlns:p14="http://schemas.microsoft.com/office/powerpoint/2010/main" val="91627843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t>23</a:t>
            </a:fld>
            <a:endParaRPr kumimoji="1" lang="ja-JP" altLang="en-US"/>
          </a:p>
        </p:txBody>
      </p:sp>
    </p:spTree>
    <p:extLst>
      <p:ext uri="{BB962C8B-B14F-4D97-AF65-F5344CB8AC3E}">
        <p14:creationId xmlns:p14="http://schemas.microsoft.com/office/powerpoint/2010/main" val="243523782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t>24</a:t>
            </a:fld>
            <a:endParaRPr kumimoji="1" lang="ja-JP" altLang="en-US"/>
          </a:p>
        </p:txBody>
      </p:sp>
    </p:spTree>
    <p:extLst>
      <p:ext uri="{BB962C8B-B14F-4D97-AF65-F5344CB8AC3E}">
        <p14:creationId xmlns:p14="http://schemas.microsoft.com/office/powerpoint/2010/main" val="322367827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あとでコピーアンドペーストも検出できる絵を追加</a:t>
            </a:r>
            <a:endParaRPr kumimoji="1" lang="en-US" altLang="ja-JP" dirty="0" smtClean="0"/>
          </a:p>
          <a:p>
            <a:endParaRPr kumimoji="1" lang="en-US" altLang="ja-JP" dirty="0" smtClean="0"/>
          </a:p>
          <a:p>
            <a:r>
              <a:rPr kumimoji="1" lang="ja-JP" altLang="en-US" dirty="0" smtClean="0"/>
              <a:t>「あるソフトウェア内，または間において同一または類似したコード片があった時，それらのコード片のことをコードクローンという」</a:t>
            </a:r>
            <a:endParaRPr kumimoji="1" lang="en-US" altLang="ja-JP" dirty="0" smtClean="0"/>
          </a:p>
          <a:p>
            <a:r>
              <a:rPr kumimoji="1" lang="ja-JP" altLang="en-US" dirty="0" smtClean="0"/>
              <a:t>「同一のコード片の集合をクローンセットという」</a:t>
            </a:r>
            <a:endParaRPr kumimoji="1" lang="en-US" altLang="ja-JP" dirty="0" smtClean="0"/>
          </a:p>
          <a:p>
            <a:r>
              <a:rPr kumimoji="1" lang="ja-JP" altLang="en-US" dirty="0" smtClean="0"/>
              <a:t>「コードクローンは通常，コピーアンドペーストによって発生する」</a:t>
            </a:r>
            <a:r>
              <a:rPr kumimoji="1" lang="en-US" altLang="ja-JP" dirty="0" smtClean="0"/>
              <a:t>-&gt;</a:t>
            </a:r>
            <a:r>
              <a:rPr kumimoji="1" lang="ja-JP" altLang="en-US" dirty="0" smtClean="0"/>
              <a:t>絵修正</a:t>
            </a:r>
            <a:endParaRPr kumimoji="1" lang="en-US" altLang="ja-JP" dirty="0" smtClean="0"/>
          </a:p>
          <a:p>
            <a:r>
              <a:rPr kumimoji="1" lang="ja-JP" altLang="en-US" dirty="0" smtClean="0"/>
              <a:t>「検出ツールを用いたソースコードの再利用分析が行われている」</a:t>
            </a:r>
            <a:endParaRPr kumimoji="1" lang="ja-JP" altLang="en-US" dirty="0"/>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t>25</a:t>
            </a:fld>
            <a:endParaRPr kumimoji="1" lang="ja-JP" altLang="en-US"/>
          </a:p>
        </p:txBody>
      </p:sp>
    </p:spTree>
    <p:extLst>
      <p:ext uri="{BB962C8B-B14F-4D97-AF65-F5344CB8AC3E}">
        <p14:creationId xmlns:p14="http://schemas.microsoft.com/office/powerpoint/2010/main" val="173653025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t>26</a:t>
            </a:fld>
            <a:endParaRPr kumimoji="1" lang="ja-JP" altLang="en-US"/>
          </a:p>
        </p:txBody>
      </p:sp>
    </p:spTree>
    <p:extLst>
      <p:ext uri="{BB962C8B-B14F-4D97-AF65-F5344CB8AC3E}">
        <p14:creationId xmlns:p14="http://schemas.microsoft.com/office/powerpoint/2010/main" val="83637703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t>27</a:t>
            </a:fld>
            <a:endParaRPr kumimoji="1" lang="ja-JP" altLang="en-US"/>
          </a:p>
        </p:txBody>
      </p:sp>
    </p:spTree>
    <p:extLst>
      <p:ext uri="{BB962C8B-B14F-4D97-AF65-F5344CB8AC3E}">
        <p14:creationId xmlns:p14="http://schemas.microsoft.com/office/powerpoint/2010/main" val="193831904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t>28</a:t>
            </a:fld>
            <a:endParaRPr kumimoji="1" lang="ja-JP" altLang="en-US"/>
          </a:p>
        </p:txBody>
      </p:sp>
    </p:spTree>
    <p:extLst>
      <p:ext uri="{BB962C8B-B14F-4D97-AF65-F5344CB8AC3E}">
        <p14:creationId xmlns:p14="http://schemas.microsoft.com/office/powerpoint/2010/main" val="26080587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t>29</a:t>
            </a:fld>
            <a:endParaRPr kumimoji="1" lang="ja-JP" altLang="en-US"/>
          </a:p>
        </p:txBody>
      </p:sp>
    </p:spTree>
    <p:extLst>
      <p:ext uri="{BB962C8B-B14F-4D97-AF65-F5344CB8AC3E}">
        <p14:creationId xmlns:p14="http://schemas.microsoft.com/office/powerpoint/2010/main" val="373351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ほとんど行われていない</a:t>
            </a:r>
            <a:endParaRPr kumimoji="1" lang="en-US" altLang="ja-JP" dirty="0" smtClean="0"/>
          </a:p>
          <a:p>
            <a:r>
              <a:rPr kumimoji="1" lang="ja-JP" altLang="en-US" dirty="0" smtClean="0"/>
              <a:t>→だから困る</a:t>
            </a:r>
            <a:endParaRPr kumimoji="1" lang="en-US" altLang="ja-JP" dirty="0" smtClean="0"/>
          </a:p>
          <a:p>
            <a:endParaRPr kumimoji="1" lang="en-US" altLang="ja-JP" dirty="0" smtClean="0"/>
          </a:p>
          <a:p>
            <a:r>
              <a:rPr kumimoji="1" lang="ja-JP" altLang="en-US" dirty="0" smtClean="0"/>
              <a:t>「既存はプロジェクト内での分析」左の絵だけ．ちょい修正</a:t>
            </a:r>
            <a:endParaRPr kumimoji="1" lang="en-US" altLang="ja-JP" dirty="0" smtClean="0"/>
          </a:p>
          <a:p>
            <a:r>
              <a:rPr kumimoji="1" lang="ja-JP" altLang="en-US" dirty="0" smtClean="0"/>
              <a:t>「通常再特定の組織は複数のプロジェクトを持ち，再利用はプロジェクトをまたがってくる」</a:t>
            </a:r>
            <a:r>
              <a:rPr kumimoji="1" lang="en-US" altLang="ja-JP" dirty="0" smtClean="0"/>
              <a:t>[</a:t>
            </a:r>
            <a:r>
              <a:rPr kumimoji="1" lang="ja-JP" altLang="en-US" dirty="0" smtClean="0"/>
              <a:t>参考文献</a:t>
            </a:r>
            <a:r>
              <a:rPr kumimoji="1" lang="en-US" altLang="ja-JP" dirty="0" smtClean="0"/>
              <a:t>]</a:t>
            </a:r>
          </a:p>
          <a:p>
            <a:r>
              <a:rPr kumimoji="1" lang="ja-JP" altLang="en-US" dirty="0" smtClean="0"/>
              <a:t>「再利用動向の分析には複数プロジェクト間でやる必要有り」</a:t>
            </a:r>
            <a:endParaRPr kumimoji="1" lang="en-US" altLang="ja-JP" dirty="0" smtClean="0"/>
          </a:p>
          <a:p>
            <a:endParaRPr kumimoji="1" lang="en-US" altLang="ja-JP" dirty="0" smtClean="0"/>
          </a:p>
          <a:p>
            <a:r>
              <a:rPr kumimoji="1" lang="en-US" altLang="ja-JP" dirty="0" smtClean="0"/>
              <a:t>---------------</a:t>
            </a:r>
          </a:p>
          <a:p>
            <a:endParaRPr kumimoji="1" lang="en-US" altLang="ja-JP" dirty="0" smtClean="0"/>
          </a:p>
          <a:p>
            <a:r>
              <a:rPr kumimoji="1" lang="ja-JP" altLang="en-US" dirty="0" smtClean="0"/>
              <a:t>またがった再利用の絵に修正</a:t>
            </a:r>
            <a:endParaRPr kumimoji="1" lang="en-US" altLang="ja-JP" dirty="0" smtClean="0"/>
          </a:p>
          <a:p>
            <a:r>
              <a:rPr kumimoji="1" lang="ja-JP" altLang="en-US" dirty="0" smtClean="0"/>
              <a:t>「そこで，」</a:t>
            </a:r>
            <a:endParaRPr kumimoji="1" lang="en-US" altLang="ja-JP" dirty="0" smtClean="0"/>
          </a:p>
          <a:p>
            <a:r>
              <a:rPr kumimoji="1" lang="ja-JP" altLang="en-US" dirty="0" smtClean="0"/>
              <a:t>「組織内での再利用を促進するためには，誰が再利用可能なコードを最初に作成したのか，また，誰が再利用を行ったのかという情報を明らかにすることが必要である」・・・ニュアン変える</a:t>
            </a:r>
            <a:endParaRPr kumimoji="1" lang="en-US" altLang="ja-JP" dirty="0" smtClean="0"/>
          </a:p>
          <a:p>
            <a:endParaRPr kumimoji="1" lang="en-US" altLang="ja-JP" dirty="0" smtClean="0"/>
          </a:p>
          <a:p>
            <a:r>
              <a:rPr kumimoji="1" lang="ja-JP" altLang="en-US" dirty="0" smtClean="0"/>
              <a:t>また後で細かく修正</a:t>
            </a:r>
            <a:endParaRPr kumimoji="1" lang="en-US" altLang="ja-JP" dirty="0" smtClean="0"/>
          </a:p>
          <a:p>
            <a:endParaRPr kumimoji="1" lang="en-US" altLang="ja-JP" dirty="0" smtClean="0"/>
          </a:p>
          <a:p>
            <a:r>
              <a:rPr kumimoji="1" lang="ja-JP" altLang="en-US" dirty="0" smtClean="0"/>
              <a:t>開発者のモチベーションが異なる→</a:t>
            </a:r>
            <a:r>
              <a:rPr kumimoji="1" lang="en-US" altLang="ja-JP" dirty="0" smtClean="0"/>
              <a:t>(</a:t>
            </a:r>
            <a:r>
              <a:rPr kumimoji="1" lang="ja-JP" altLang="en-US" dirty="0" smtClean="0"/>
              <a:t>口頭</a:t>
            </a:r>
            <a:r>
              <a:rPr kumimoji="1" lang="en-US" altLang="ja-JP" dirty="0" smtClean="0"/>
              <a:t>)</a:t>
            </a:r>
            <a:r>
              <a:rPr kumimoji="1" lang="ja-JP" altLang="en-US" dirty="0" smtClean="0"/>
              <a:t>アンケートによると　再利用に関する</a:t>
            </a:r>
            <a:endParaRPr kumimoji="1" lang="en-US" altLang="ja-JP" dirty="0" smtClean="0"/>
          </a:p>
          <a:p>
            <a:r>
              <a:rPr kumimoji="1" lang="ja-JP" altLang="en-US" dirty="0" smtClean="0"/>
              <a:t>再利用傾向の分析は複数プロジェクト間で行う必要がある</a:t>
            </a:r>
          </a:p>
          <a:p>
            <a:endParaRPr kumimoji="1" lang="en-US" altLang="ja-JP" dirty="0" smtClean="0"/>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t>3</a:t>
            </a:fld>
            <a:endParaRPr kumimoji="1" lang="ja-JP" altLang="en-US"/>
          </a:p>
        </p:txBody>
      </p:sp>
    </p:spTree>
    <p:extLst>
      <p:ext uri="{BB962C8B-B14F-4D97-AF65-F5344CB8AC3E}">
        <p14:creationId xmlns:p14="http://schemas.microsoft.com/office/powerpoint/2010/main" val="180280025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t>30</a:t>
            </a:fld>
            <a:endParaRPr kumimoji="1" lang="ja-JP" altLang="en-US"/>
          </a:p>
        </p:txBody>
      </p:sp>
    </p:spTree>
    <p:extLst>
      <p:ext uri="{BB962C8B-B14F-4D97-AF65-F5344CB8AC3E}">
        <p14:creationId xmlns:p14="http://schemas.microsoft.com/office/powerpoint/2010/main" val="97577695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t>31</a:t>
            </a:fld>
            <a:endParaRPr kumimoji="1" lang="ja-JP" altLang="en-US"/>
          </a:p>
        </p:txBody>
      </p:sp>
    </p:spTree>
    <p:extLst>
      <p:ext uri="{BB962C8B-B14F-4D97-AF65-F5344CB8AC3E}">
        <p14:creationId xmlns:p14="http://schemas.microsoft.com/office/powerpoint/2010/main" val="250530067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t>32</a:t>
            </a:fld>
            <a:endParaRPr kumimoji="1" lang="ja-JP" altLang="en-US"/>
          </a:p>
        </p:txBody>
      </p:sp>
    </p:spTree>
    <p:extLst>
      <p:ext uri="{BB962C8B-B14F-4D97-AF65-F5344CB8AC3E}">
        <p14:creationId xmlns:p14="http://schemas.microsoft.com/office/powerpoint/2010/main" val="253907331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t>33</a:t>
            </a:fld>
            <a:endParaRPr kumimoji="1" lang="ja-JP" altLang="en-US"/>
          </a:p>
        </p:txBody>
      </p:sp>
    </p:spTree>
    <p:extLst>
      <p:ext uri="{BB962C8B-B14F-4D97-AF65-F5344CB8AC3E}">
        <p14:creationId xmlns:p14="http://schemas.microsoft.com/office/powerpoint/2010/main" val="5699414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200" dirty="0" smtClean="0"/>
              <a:t>誰が再利用可能なコードを最初に作成したのか，また，誰が再利用を行ったのかという情報？</a:t>
            </a:r>
            <a:endParaRPr lang="en-US" altLang="ja-JP" sz="1200" dirty="0" smtClean="0"/>
          </a:p>
          <a:p>
            <a:r>
              <a:rPr kumimoji="1" lang="ja-JP" altLang="en-US" sz="1200" dirty="0" smtClean="0"/>
              <a:t>↓</a:t>
            </a:r>
            <a:endParaRPr kumimoji="1" lang="en-US" altLang="ja-JP" sz="1200" dirty="0" smtClean="0"/>
          </a:p>
          <a:p>
            <a:r>
              <a:rPr kumimoji="1" lang="ja-JP" altLang="en-US" dirty="0" smtClean="0"/>
              <a:t>コードクローン作成者とコードクローン利用者を導出する</a:t>
            </a:r>
            <a:endParaRPr kumimoji="1" lang="en-US" altLang="ja-JP" dirty="0" smtClean="0"/>
          </a:p>
          <a:p>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kern="0" dirty="0" smtClean="0"/>
              <a:t>再利用傾向の分析を</a:t>
            </a:r>
            <a:r>
              <a:rPr lang="ja-JP" altLang="en-US" sz="1200" kern="0" dirty="0" smtClean="0">
                <a:solidFill>
                  <a:srgbClr val="FF0000"/>
                </a:solidFill>
              </a:rPr>
              <a:t>開発者ごと</a:t>
            </a:r>
            <a:r>
              <a:rPr lang="ja-JP" altLang="en-US" sz="1200" kern="0" dirty="0" smtClean="0"/>
              <a:t>に行う必要がある</a:t>
            </a:r>
            <a:endParaRPr lang="en-US" altLang="ja-JP" sz="1200" kern="0" dirty="0" smtClean="0"/>
          </a:p>
          <a:p>
            <a:endParaRPr kumimoji="1" lang="en-US" altLang="ja-JP" dirty="0" smtClean="0"/>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t>4</a:t>
            </a:fld>
            <a:endParaRPr kumimoji="1" lang="ja-JP" altLang="en-US"/>
          </a:p>
        </p:txBody>
      </p:sp>
    </p:spTree>
    <p:extLst>
      <p:ext uri="{BB962C8B-B14F-4D97-AF65-F5344CB8AC3E}">
        <p14:creationId xmlns:p14="http://schemas.microsoft.com/office/powerpoint/2010/main" val="18028002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t>5</a:t>
            </a:fld>
            <a:endParaRPr kumimoji="1" lang="ja-JP" altLang="en-US"/>
          </a:p>
        </p:txBody>
      </p:sp>
    </p:spTree>
    <p:extLst>
      <p:ext uri="{BB962C8B-B14F-4D97-AF65-F5344CB8AC3E}">
        <p14:creationId xmlns:p14="http://schemas.microsoft.com/office/powerpoint/2010/main" val="1480257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リポジトリのマージが分かりにくい</a:t>
            </a:r>
            <a:endParaRPr kumimoji="1" lang="en-US" altLang="ja-JP" dirty="0" smtClean="0"/>
          </a:p>
          <a:p>
            <a:r>
              <a:rPr kumimoji="1" lang="ja-JP" altLang="en-US" dirty="0" smtClean="0"/>
              <a:t>リビジョンについては口で説明すること</a:t>
            </a:r>
            <a:endParaRPr kumimoji="1" lang="en-US" altLang="ja-JP" dirty="0" smtClean="0"/>
          </a:p>
          <a:p>
            <a:endParaRPr kumimoji="1" lang="en-US" altLang="ja-JP" dirty="0" smtClean="0"/>
          </a:p>
          <a:p>
            <a:r>
              <a:rPr kumimoji="1" lang="ja-JP" altLang="en-US" dirty="0" smtClean="0"/>
              <a:t>「複数を一つのリポジトリ</a:t>
            </a:r>
            <a:endParaRPr kumimoji="1" lang="en-US" altLang="ja-JP" dirty="0" smtClean="0"/>
          </a:p>
          <a:p>
            <a:endParaRPr kumimoji="1" lang="en-US" altLang="ja-JP" dirty="0" smtClean="0"/>
          </a:p>
          <a:p>
            <a:r>
              <a:rPr kumimoji="1" lang="ja-JP" altLang="en-US" dirty="0" smtClean="0"/>
              <a:t>絵を追加</a:t>
            </a:r>
            <a:r>
              <a:rPr kumimoji="1" lang="en-US" altLang="ja-JP" dirty="0" smtClean="0"/>
              <a:t>[</a:t>
            </a:r>
            <a:r>
              <a:rPr kumimoji="1" lang="ja-JP" altLang="en-US" dirty="0" smtClean="0"/>
              <a:t>遷移情報</a:t>
            </a:r>
            <a:r>
              <a:rPr kumimoji="1" lang="en-US" altLang="ja-JP" dirty="0" smtClean="0"/>
              <a:t>][</a:t>
            </a:r>
            <a:r>
              <a:rPr kumimoji="1" lang="ja-JP" altLang="en-US" dirty="0" smtClean="0"/>
              <a:t>クローンセット履歴</a:t>
            </a:r>
            <a:r>
              <a:rPr kumimoji="1" lang="en-US" altLang="ja-JP" dirty="0" smtClean="0"/>
              <a:t>]</a:t>
            </a:r>
          </a:p>
          <a:p>
            <a:endParaRPr kumimoji="1" lang="en-US" altLang="ja-JP" dirty="0" smtClean="0"/>
          </a:p>
          <a:p>
            <a:r>
              <a:rPr kumimoji="1" lang="ja-JP" altLang="en-US" dirty="0" smtClean="0"/>
              <a:t>出力：人の情報追加</a:t>
            </a:r>
            <a:endParaRPr kumimoji="1" lang="ja-JP" altLang="en-US" dirty="0"/>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t>6</a:t>
            </a:fld>
            <a:endParaRPr kumimoji="1" lang="ja-JP" altLang="en-US"/>
          </a:p>
        </p:txBody>
      </p:sp>
    </p:spTree>
    <p:extLst>
      <p:ext uri="{BB962C8B-B14F-4D97-AF65-F5344CB8AC3E}">
        <p14:creationId xmlns:p14="http://schemas.microsoft.com/office/powerpoint/2010/main" val="26841987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説明の時コミットとか使わない</a:t>
            </a:r>
            <a:endParaRPr kumimoji="1" lang="en-US" altLang="ja-JP" dirty="0" smtClean="0"/>
          </a:p>
          <a:p>
            <a:endParaRPr kumimoji="1" lang="en-US" altLang="ja-JP" dirty="0" smtClean="0"/>
          </a:p>
          <a:p>
            <a:r>
              <a:rPr kumimoji="1" lang="ja-JP" altLang="en-US" dirty="0" smtClean="0"/>
              <a:t>絵帰る</a:t>
            </a:r>
            <a:endParaRPr kumimoji="1" lang="ja-JP" altLang="en-US" dirty="0"/>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t>7</a:t>
            </a:fld>
            <a:endParaRPr kumimoji="1" lang="ja-JP" altLang="en-US"/>
          </a:p>
        </p:txBody>
      </p:sp>
    </p:spTree>
    <p:extLst>
      <p:ext uri="{BB962C8B-B14F-4D97-AF65-F5344CB8AC3E}">
        <p14:creationId xmlns:p14="http://schemas.microsoft.com/office/powerpoint/2010/main" val="9601787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リポジトリの絵左端</a:t>
            </a:r>
            <a:endParaRPr kumimoji="1" lang="en-US" altLang="ja-JP" dirty="0" smtClean="0"/>
          </a:p>
          <a:p>
            <a:endParaRPr kumimoji="1" lang="en-US" altLang="ja-JP" dirty="0" smtClean="0"/>
          </a:p>
          <a:p>
            <a:r>
              <a:rPr kumimoji="1" lang="ja-JP" altLang="en-US" dirty="0" smtClean="0"/>
              <a:t>コードクローンを検出し，比較することで遷移情報</a:t>
            </a:r>
            <a:r>
              <a:rPr kumimoji="1" lang="en-US" altLang="ja-JP" dirty="0" smtClean="0"/>
              <a:t>-&gt;</a:t>
            </a:r>
            <a:r>
              <a:rPr kumimoji="1" lang="ja-JP" altLang="en-US" dirty="0" smtClean="0"/>
              <a:t>あとでアニメ追加</a:t>
            </a:r>
            <a:endParaRPr kumimoji="1" lang="en-US" altLang="ja-JP" dirty="0" smtClean="0"/>
          </a:p>
          <a:p>
            <a:endParaRPr kumimoji="1" lang="en-US" altLang="ja-JP" dirty="0" smtClean="0"/>
          </a:p>
          <a:p>
            <a:r>
              <a:rPr kumimoji="1" lang="ja-JP" altLang="en-US" dirty="0" smtClean="0"/>
              <a:t>矢印</a:t>
            </a:r>
            <a:endParaRPr kumimoji="1" lang="en-US" altLang="ja-JP" dirty="0" smtClean="0"/>
          </a:p>
          <a:p>
            <a:r>
              <a:rPr kumimoji="1" lang="en-US" altLang="ja-JP" dirty="0" smtClean="0"/>
              <a:t>『</a:t>
            </a:r>
            <a:r>
              <a:rPr kumimoji="1" lang="ja-JP" altLang="en-US" dirty="0" smtClean="0"/>
              <a:t>最後に追加されたコードクローンをコピペしたと仮定している</a:t>
            </a:r>
            <a:r>
              <a:rPr kumimoji="1" lang="en-US" altLang="ja-JP" dirty="0" smtClean="0"/>
              <a:t>』</a:t>
            </a:r>
          </a:p>
          <a:p>
            <a:endParaRPr kumimoji="1" lang="en-US" altLang="ja-JP" dirty="0" smtClean="0"/>
          </a:p>
          <a:p>
            <a:r>
              <a:rPr kumimoji="1" lang="ja-JP" altLang="en-US" dirty="0" smtClean="0"/>
              <a:t>絵の一貫性</a:t>
            </a:r>
            <a:endParaRPr kumimoji="1" lang="en-US" altLang="ja-JP" dirty="0" smtClean="0"/>
          </a:p>
          <a:p>
            <a:endParaRPr kumimoji="1" lang="en-US" altLang="ja-JP" dirty="0" smtClean="0"/>
          </a:p>
          <a:p>
            <a:r>
              <a:rPr kumimoji="1" lang="en-US" altLang="ja-JP" dirty="0" smtClean="0"/>
              <a:t>n</a:t>
            </a:r>
            <a:r>
              <a:rPr kumimoji="1" lang="ja-JP" altLang="en-US" dirty="0" smtClean="0"/>
              <a:t>使う</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t>8</a:t>
            </a:fld>
            <a:endParaRPr kumimoji="1" lang="ja-JP" altLang="en-US"/>
          </a:p>
        </p:txBody>
      </p:sp>
    </p:spTree>
    <p:extLst>
      <p:ext uri="{BB962C8B-B14F-4D97-AF65-F5344CB8AC3E}">
        <p14:creationId xmlns:p14="http://schemas.microsoft.com/office/powerpoint/2010/main" val="34369269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t>9</a:t>
            </a:fld>
            <a:endParaRPr kumimoji="1" lang="ja-JP" altLang="en-US"/>
          </a:p>
        </p:txBody>
      </p:sp>
    </p:spTree>
    <p:extLst>
      <p:ext uri="{BB962C8B-B14F-4D97-AF65-F5344CB8AC3E}">
        <p14:creationId xmlns:p14="http://schemas.microsoft.com/office/powerpoint/2010/main" val="405870093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11188" y="908050"/>
            <a:ext cx="7921625" cy="1441450"/>
          </a:xfrm>
        </p:spPr>
        <p:txBody>
          <a:bodyPr/>
          <a:lstStyle>
            <a:lvl1pPr>
              <a:defRPr/>
            </a:lvl1pPr>
          </a:lstStyle>
          <a:p>
            <a:r>
              <a:rPr lang="ja-JP" altLang="en-US" smtClean="0"/>
              <a:t>マスター タイトルの書式設定</a:t>
            </a:r>
            <a:endParaRPr lang="ja-JP" altLang="en-US"/>
          </a:p>
        </p:txBody>
      </p:sp>
      <p:sp>
        <p:nvSpPr>
          <p:cNvPr id="3075" name="Rectangle 3"/>
          <p:cNvSpPr>
            <a:spLocks noGrp="1" noChangeArrowheads="1"/>
          </p:cNvSpPr>
          <p:nvPr>
            <p:ph type="subTitle" idx="1"/>
          </p:nvPr>
        </p:nvSpPr>
        <p:spPr>
          <a:xfrm>
            <a:off x="2987675" y="3429000"/>
            <a:ext cx="5976938" cy="1752600"/>
          </a:xfrm>
        </p:spPr>
        <p:txBody>
          <a:bodyPr/>
          <a:lstStyle>
            <a:lvl1pPr marL="0" indent="0" algn="ctr">
              <a:buFontTx/>
              <a:buNone/>
              <a:defRPr/>
            </a:lvl1pPr>
          </a:lstStyle>
          <a:p>
            <a:r>
              <a:rPr lang="ja-JP" altLang="en-US" smtClean="0"/>
              <a:t>マスター サブタイトルの書式設定</a:t>
            </a:r>
            <a:endParaRPr lang="ja-JP" altLang="en-US"/>
          </a:p>
        </p:txBody>
      </p:sp>
      <p:sp>
        <p:nvSpPr>
          <p:cNvPr id="3076" name="Rectangle 4"/>
          <p:cNvSpPr>
            <a:spLocks noGrp="1" noChangeArrowheads="1"/>
          </p:cNvSpPr>
          <p:nvPr>
            <p:ph type="dt" sz="half" idx="2"/>
          </p:nvPr>
        </p:nvSpPr>
        <p:spPr bwMode="auto">
          <a:xfrm>
            <a:off x="1692275" y="6381750"/>
            <a:ext cx="2133600" cy="21590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defRPr kumimoji="1" sz="1200">
                <a:latin typeface="Comic Sans MS" pitchFamily="66" charset="0"/>
                <a:ea typeface="+mn-ea"/>
              </a:defRPr>
            </a:lvl1pPr>
          </a:lstStyle>
          <a:p>
            <a:endParaRPr lang="en-US" altLang="ja-JP"/>
          </a:p>
        </p:txBody>
      </p:sp>
      <p:sp>
        <p:nvSpPr>
          <p:cNvPr id="3077" name="Rectangle 5"/>
          <p:cNvSpPr>
            <a:spLocks noGrp="1" noChangeArrowheads="1"/>
          </p:cNvSpPr>
          <p:nvPr>
            <p:ph type="ftr" sz="quarter" idx="3"/>
          </p:nvPr>
        </p:nvSpPr>
        <p:spPr bwMode="auto">
          <a:xfrm>
            <a:off x="3924300" y="6381750"/>
            <a:ext cx="4572000" cy="21590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lgn="r">
              <a:defRPr kumimoji="1" sz="1200">
                <a:latin typeface="Comic Sans MS" pitchFamily="66" charset="0"/>
                <a:ea typeface="+mn-ea"/>
              </a:defRPr>
            </a:lvl1pPr>
          </a:lstStyle>
          <a:p>
            <a:endParaRPr lang="en-US" altLang="ja-JP"/>
          </a:p>
        </p:txBody>
      </p:sp>
      <p:sp>
        <p:nvSpPr>
          <p:cNvPr id="3078" name="Rectangle 6"/>
          <p:cNvSpPr>
            <a:spLocks noGrp="1" noChangeArrowheads="1"/>
          </p:cNvSpPr>
          <p:nvPr>
            <p:ph type="sldNum" sz="quarter" idx="4"/>
          </p:nvPr>
        </p:nvSpPr>
        <p:spPr bwMode="auto">
          <a:xfrm>
            <a:off x="8640763" y="6337300"/>
            <a:ext cx="468312" cy="26035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lgn="r">
              <a:defRPr kumimoji="1" sz="1400" b="1">
                <a:latin typeface="Comic Sans MS" pitchFamily="66" charset="0"/>
                <a:ea typeface="+mn-ea"/>
              </a:defRPr>
            </a:lvl1pPr>
          </a:lstStyle>
          <a:p>
            <a:fld id="{CBDC94EA-32A6-4968-9083-2612ABC92494}" type="slidenum">
              <a:rPr lang="en-US" altLang="ja-JP"/>
              <a:pPr/>
              <a:t>‹#›</a:t>
            </a:fld>
            <a:endParaRPr lang="en-US" altLang="ja-JP"/>
          </a:p>
        </p:txBody>
      </p:sp>
      <p:sp>
        <p:nvSpPr>
          <p:cNvPr id="3084" name="AutoShape 12"/>
          <p:cNvSpPr>
            <a:spLocks noChangeArrowheads="1"/>
          </p:cNvSpPr>
          <p:nvPr/>
        </p:nvSpPr>
        <p:spPr bwMode="auto">
          <a:xfrm>
            <a:off x="611188" y="2349500"/>
            <a:ext cx="7921625" cy="71438"/>
          </a:xfrm>
          <a:custGeom>
            <a:avLst/>
            <a:gdLst>
              <a:gd name="G0" fmla="+- 672 0 0"/>
            </a:gdLst>
            <a:ahLst/>
            <a:cxnLst>
              <a:cxn ang="0">
                <a:pos x="0" y="0"/>
              </a:cxn>
              <a:cxn ang="0">
                <a:pos x="672" y="0"/>
              </a:cxn>
              <a:cxn ang="0">
                <a:pos x="672" y="1000"/>
              </a:cxn>
              <a:cxn ang="0">
                <a:pos x="0" y="1000"/>
              </a:cxn>
              <a:cxn ang="0">
                <a:pos x="0" y="0"/>
              </a:cxn>
              <a:cxn ang="0">
                <a:pos x="1000" y="0"/>
              </a:cxn>
            </a:cxnLst>
            <a:rect l="0" t="0" r="r" b="b"/>
            <a:pathLst>
              <a:path w="1000" h="1000" stroke="0">
                <a:moveTo>
                  <a:pt x="0" y="0"/>
                </a:moveTo>
                <a:lnTo>
                  <a:pt x="672" y="0"/>
                </a:lnTo>
                <a:lnTo>
                  <a:pt x="672" y="1000"/>
                </a:lnTo>
                <a:lnTo>
                  <a:pt x="0" y="1000"/>
                </a:lnTo>
                <a:close/>
              </a:path>
              <a:path w="1000" h="1000">
                <a:moveTo>
                  <a:pt x="0" y="0"/>
                </a:moveTo>
                <a:lnTo>
                  <a:pt x="1000" y="0"/>
                </a:lnTo>
              </a:path>
            </a:pathLst>
          </a:custGeom>
          <a:solidFill>
            <a:srgbClr val="0000FF"/>
          </a:solidFill>
          <a:ln w="9525">
            <a:solidFill>
              <a:srgbClr val="0000FF"/>
            </a:solidFill>
            <a:round/>
            <a:headEnd/>
            <a:tailEnd/>
          </a:ln>
        </p:spPr>
        <p:txBody>
          <a:bodyPr/>
          <a:lstStyle/>
          <a:p>
            <a:endParaRPr lang="ja-JP" altLang="ja-JP"/>
          </a:p>
        </p:txBody>
      </p:sp>
      <p:sp>
        <p:nvSpPr>
          <p:cNvPr id="3090" name="Text Box 18"/>
          <p:cNvSpPr txBox="1">
            <a:spLocks noChangeArrowheads="1"/>
          </p:cNvSpPr>
          <p:nvPr/>
        </p:nvSpPr>
        <p:spPr bwMode="auto">
          <a:xfrm>
            <a:off x="1692275" y="6643688"/>
            <a:ext cx="7383463" cy="214312"/>
          </a:xfrm>
          <a:prstGeom prst="rect">
            <a:avLst/>
          </a:prstGeom>
          <a:noFill/>
          <a:ln w="9525">
            <a:noFill/>
            <a:miter lim="800000"/>
            <a:headEnd/>
            <a:tailEnd/>
          </a:ln>
          <a:effectLst/>
        </p:spPr>
        <p:txBody>
          <a:bodyPr wrap="none">
            <a:spAutoFit/>
          </a:bodyPr>
          <a:lstStyle/>
          <a:p>
            <a:pPr algn="r"/>
            <a:r>
              <a:rPr lang="en-US" altLang="ja-JP" sz="800" b="1">
                <a:latin typeface="Comic Sans MS" pitchFamily="66" charset="0"/>
              </a:rPr>
              <a:t>Software Engineering Laboratory, Department of Computer Science, Graduate School of Information Science and Technology, Osaka University</a:t>
            </a:r>
            <a:endParaRPr lang="en-US" altLang="ja-JP"/>
          </a:p>
        </p:txBody>
      </p:sp>
      <p:pic>
        <p:nvPicPr>
          <p:cNvPr id="3091" name="Picture 19" descr="sel-logo"/>
          <p:cNvPicPr>
            <a:picLocks noChangeAspect="1" noChangeArrowheads="1"/>
          </p:cNvPicPr>
          <p:nvPr/>
        </p:nvPicPr>
        <p:blipFill>
          <a:blip r:embed="rId2" cstate="print"/>
          <a:srcRect/>
          <a:stretch>
            <a:fillRect/>
          </a:stretch>
        </p:blipFill>
        <p:spPr bwMode="auto">
          <a:xfrm>
            <a:off x="73025" y="6330950"/>
            <a:ext cx="1403350" cy="482600"/>
          </a:xfrm>
          <a:prstGeom prst="rect">
            <a:avLst/>
          </a:prstGeom>
          <a:noFill/>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769100" y="188913"/>
            <a:ext cx="2195513" cy="6119812"/>
          </a:xfrm>
        </p:spPr>
        <p:txBody>
          <a:bodyPr vert="eaVert"/>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a:xfrm>
            <a:off x="179388" y="188913"/>
            <a:ext cx="6437312" cy="6119812"/>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マスター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179388" y="1268413"/>
            <a:ext cx="4316412" cy="50403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268413"/>
            <a:ext cx="4316413" cy="50403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アイコンをクリックして図を追加</a:t>
            </a:r>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lgGrid">
          <a:fgClr>
            <a:srgbClr val="EDEDFF"/>
          </a:fgClr>
          <a:bgClr>
            <a:schemeClr val="bg1"/>
          </a:bgClr>
        </a:patt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79388" y="188913"/>
            <a:ext cx="8785225" cy="9366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179388" y="1268413"/>
            <a:ext cx="8785225" cy="50403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33" name="AutoShape 9"/>
          <p:cNvSpPr>
            <a:spLocks noChangeArrowheads="1"/>
          </p:cNvSpPr>
          <p:nvPr/>
        </p:nvSpPr>
        <p:spPr bwMode="auto">
          <a:xfrm>
            <a:off x="179388" y="1125538"/>
            <a:ext cx="8785225" cy="71437"/>
          </a:xfrm>
          <a:custGeom>
            <a:avLst/>
            <a:gdLst>
              <a:gd name="G0" fmla="+- 666 0 0"/>
            </a:gdLst>
            <a:ahLst/>
            <a:cxnLst>
              <a:cxn ang="0">
                <a:pos x="0" y="0"/>
              </a:cxn>
              <a:cxn ang="0">
                <a:pos x="666" y="0"/>
              </a:cxn>
              <a:cxn ang="0">
                <a:pos x="666" y="1000"/>
              </a:cxn>
              <a:cxn ang="0">
                <a:pos x="0" y="1000"/>
              </a:cxn>
              <a:cxn ang="0">
                <a:pos x="0" y="0"/>
              </a:cxn>
              <a:cxn ang="0">
                <a:pos x="1000" y="0"/>
              </a:cxn>
            </a:cxnLst>
            <a:rect l="0" t="0" r="r" b="b"/>
            <a:pathLst>
              <a:path w="1000" h="1000" stroke="0">
                <a:moveTo>
                  <a:pt x="0" y="0"/>
                </a:moveTo>
                <a:lnTo>
                  <a:pt x="666" y="0"/>
                </a:lnTo>
                <a:lnTo>
                  <a:pt x="666" y="1000"/>
                </a:lnTo>
                <a:lnTo>
                  <a:pt x="0" y="1000"/>
                </a:lnTo>
                <a:close/>
              </a:path>
              <a:path w="1000" h="1000">
                <a:moveTo>
                  <a:pt x="0" y="0"/>
                </a:moveTo>
                <a:lnTo>
                  <a:pt x="1000" y="0"/>
                </a:lnTo>
              </a:path>
            </a:pathLst>
          </a:custGeom>
          <a:solidFill>
            <a:srgbClr val="0000FF"/>
          </a:solidFill>
          <a:ln w="9525">
            <a:solidFill>
              <a:srgbClr val="0000FF"/>
            </a:solidFill>
            <a:round/>
            <a:headEnd/>
            <a:tailEnd/>
          </a:ln>
        </p:spPr>
        <p:txBody>
          <a:bodyPr/>
          <a:lstStyle/>
          <a:p>
            <a:endParaRPr lang="ja-JP" altLang="ja-JP"/>
          </a:p>
        </p:txBody>
      </p:sp>
      <p:sp>
        <p:nvSpPr>
          <p:cNvPr id="1036" name="Rectangle 12"/>
          <p:cNvSpPr>
            <a:spLocks noChangeArrowheads="1"/>
          </p:cNvSpPr>
          <p:nvPr/>
        </p:nvSpPr>
        <p:spPr bwMode="auto">
          <a:xfrm>
            <a:off x="1727200" y="6408738"/>
            <a:ext cx="2133600" cy="215900"/>
          </a:xfrm>
          <a:prstGeom prst="rect">
            <a:avLst/>
          </a:prstGeom>
          <a:noFill/>
          <a:ln w="9525">
            <a:noFill/>
            <a:miter lim="800000"/>
            <a:headEnd/>
            <a:tailEnd/>
          </a:ln>
          <a:effectLst/>
        </p:spPr>
        <p:txBody>
          <a:bodyPr/>
          <a:lstStyle/>
          <a:p>
            <a:endParaRPr kumimoji="1" lang="en-US" altLang="ja-JP" sz="1200">
              <a:latin typeface="Comic Sans MS" pitchFamily="66" charset="0"/>
              <a:ea typeface="MS UI Gothic" pitchFamily="50" charset="-128"/>
            </a:endParaRPr>
          </a:p>
        </p:txBody>
      </p:sp>
      <p:sp>
        <p:nvSpPr>
          <p:cNvPr id="1037" name="Rectangle 13"/>
          <p:cNvSpPr>
            <a:spLocks noChangeArrowheads="1"/>
          </p:cNvSpPr>
          <p:nvPr/>
        </p:nvSpPr>
        <p:spPr bwMode="auto">
          <a:xfrm>
            <a:off x="3959225" y="6408738"/>
            <a:ext cx="4572000" cy="215900"/>
          </a:xfrm>
          <a:prstGeom prst="rect">
            <a:avLst/>
          </a:prstGeom>
          <a:noFill/>
          <a:ln w="9525">
            <a:noFill/>
            <a:miter lim="800000"/>
            <a:headEnd/>
            <a:tailEnd/>
          </a:ln>
          <a:effectLst/>
        </p:spPr>
        <p:txBody>
          <a:bodyPr/>
          <a:lstStyle/>
          <a:p>
            <a:pPr algn="r"/>
            <a:endParaRPr kumimoji="1" lang="en-US" altLang="ja-JP" sz="1200">
              <a:latin typeface="Comic Sans MS" pitchFamily="66" charset="0"/>
              <a:ea typeface="MS UI Gothic" pitchFamily="50" charset="-128"/>
            </a:endParaRPr>
          </a:p>
        </p:txBody>
      </p:sp>
      <p:sp>
        <p:nvSpPr>
          <p:cNvPr id="1038" name="Rectangle 14"/>
          <p:cNvSpPr>
            <a:spLocks noChangeArrowheads="1"/>
          </p:cNvSpPr>
          <p:nvPr/>
        </p:nvSpPr>
        <p:spPr bwMode="auto">
          <a:xfrm>
            <a:off x="8675688" y="6364288"/>
            <a:ext cx="468312" cy="260350"/>
          </a:xfrm>
          <a:prstGeom prst="rect">
            <a:avLst/>
          </a:prstGeom>
          <a:noFill/>
          <a:ln w="9525">
            <a:noFill/>
            <a:miter lim="800000"/>
            <a:headEnd/>
            <a:tailEnd/>
          </a:ln>
          <a:effectLst/>
        </p:spPr>
        <p:txBody>
          <a:bodyPr/>
          <a:lstStyle/>
          <a:p>
            <a:pPr algn="r"/>
            <a:fld id="{E0022E40-C5C6-4958-8E7E-F18BF7A40AA5}" type="slidenum">
              <a:rPr kumimoji="1" lang="en-US" altLang="ja-JP" sz="1400" b="1">
                <a:latin typeface="Comic Sans MS" pitchFamily="66" charset="0"/>
                <a:ea typeface="MS UI Gothic" pitchFamily="50" charset="-128"/>
              </a:rPr>
              <a:pPr algn="r"/>
              <a:t>‹#›</a:t>
            </a:fld>
            <a:endParaRPr kumimoji="1" lang="en-US" altLang="ja-JP" sz="1400" b="1">
              <a:latin typeface="Comic Sans MS" pitchFamily="66" charset="0"/>
              <a:ea typeface="MS UI Gothic" pitchFamily="50" charset="-128"/>
            </a:endParaRPr>
          </a:p>
        </p:txBody>
      </p:sp>
      <p:sp>
        <p:nvSpPr>
          <p:cNvPr id="1039" name="Text Box 15"/>
          <p:cNvSpPr txBox="1">
            <a:spLocks noChangeArrowheads="1"/>
          </p:cNvSpPr>
          <p:nvPr/>
        </p:nvSpPr>
        <p:spPr bwMode="auto">
          <a:xfrm>
            <a:off x="1727200" y="6670675"/>
            <a:ext cx="7383463" cy="214313"/>
          </a:xfrm>
          <a:prstGeom prst="rect">
            <a:avLst/>
          </a:prstGeom>
          <a:noFill/>
          <a:ln w="9525">
            <a:noFill/>
            <a:miter lim="800000"/>
            <a:headEnd/>
            <a:tailEnd/>
          </a:ln>
          <a:effectLst/>
        </p:spPr>
        <p:txBody>
          <a:bodyPr wrap="none">
            <a:spAutoFit/>
          </a:bodyPr>
          <a:lstStyle/>
          <a:p>
            <a:pPr algn="r"/>
            <a:r>
              <a:rPr lang="en-US" altLang="ja-JP" sz="800" b="1">
                <a:latin typeface="Comic Sans MS" pitchFamily="66" charset="0"/>
              </a:rPr>
              <a:t>Software Engineering Laboratory, Department of Computer Science, Graduate School of Information Science and Technology, Osaka University</a:t>
            </a:r>
            <a:endParaRPr lang="en-US" altLang="ja-JP"/>
          </a:p>
        </p:txBody>
      </p:sp>
      <p:pic>
        <p:nvPicPr>
          <p:cNvPr id="1040" name="Picture 16" descr="sel-logo"/>
          <p:cNvPicPr>
            <a:picLocks noChangeAspect="1" noChangeArrowheads="1"/>
          </p:cNvPicPr>
          <p:nvPr/>
        </p:nvPicPr>
        <p:blipFill>
          <a:blip r:embed="rId13" cstate="print"/>
          <a:srcRect/>
          <a:stretch>
            <a:fillRect/>
          </a:stretch>
        </p:blipFill>
        <p:spPr bwMode="auto">
          <a:xfrm>
            <a:off x="107950" y="6357938"/>
            <a:ext cx="1403350" cy="482600"/>
          </a:xfrm>
          <a:prstGeom prst="rect">
            <a:avLst/>
          </a:prstGeom>
          <a:noFill/>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MS UI Gothic" pitchFamily="50" charset="-128"/>
        </a:defRPr>
      </a:lvl2pPr>
      <a:lvl3pPr algn="ctr" rtl="0" eaLnBrk="1" fontAlgn="base" hangingPunct="1">
        <a:spcBef>
          <a:spcPct val="0"/>
        </a:spcBef>
        <a:spcAft>
          <a:spcPct val="0"/>
        </a:spcAft>
        <a:defRPr kumimoji="1" sz="4400">
          <a:solidFill>
            <a:schemeClr val="tx2"/>
          </a:solidFill>
          <a:latin typeface="Arial" charset="0"/>
          <a:ea typeface="MS UI Gothic" pitchFamily="50" charset="-128"/>
        </a:defRPr>
      </a:lvl3pPr>
      <a:lvl4pPr algn="ctr" rtl="0" eaLnBrk="1" fontAlgn="base" hangingPunct="1">
        <a:spcBef>
          <a:spcPct val="0"/>
        </a:spcBef>
        <a:spcAft>
          <a:spcPct val="0"/>
        </a:spcAft>
        <a:defRPr kumimoji="1" sz="4400">
          <a:solidFill>
            <a:schemeClr val="tx2"/>
          </a:solidFill>
          <a:latin typeface="Arial" charset="0"/>
          <a:ea typeface="MS UI Gothic" pitchFamily="50" charset="-128"/>
        </a:defRPr>
      </a:lvl4pPr>
      <a:lvl5pPr algn="ctr" rtl="0" eaLnBrk="1" fontAlgn="base" hangingPunct="1">
        <a:spcBef>
          <a:spcPct val="0"/>
        </a:spcBef>
        <a:spcAft>
          <a:spcPct val="0"/>
        </a:spcAft>
        <a:defRPr kumimoji="1" sz="4400">
          <a:solidFill>
            <a:schemeClr val="tx2"/>
          </a:solidFill>
          <a:latin typeface="Arial" charset="0"/>
          <a:ea typeface="MS UI Gothic" pitchFamily="50" charset="-128"/>
        </a:defRPr>
      </a:lvl5pPr>
      <a:lvl6pPr marL="457200" algn="ctr" rtl="0" eaLnBrk="1" fontAlgn="base" hangingPunct="1">
        <a:spcBef>
          <a:spcPct val="0"/>
        </a:spcBef>
        <a:spcAft>
          <a:spcPct val="0"/>
        </a:spcAft>
        <a:defRPr kumimoji="1" sz="4400">
          <a:solidFill>
            <a:schemeClr val="tx2"/>
          </a:solidFill>
          <a:latin typeface="Arial" charset="0"/>
          <a:ea typeface="MS UI Gothic" pitchFamily="50" charset="-128"/>
        </a:defRPr>
      </a:lvl6pPr>
      <a:lvl7pPr marL="914400" algn="ctr" rtl="0" eaLnBrk="1" fontAlgn="base" hangingPunct="1">
        <a:spcBef>
          <a:spcPct val="0"/>
        </a:spcBef>
        <a:spcAft>
          <a:spcPct val="0"/>
        </a:spcAft>
        <a:defRPr kumimoji="1" sz="4400">
          <a:solidFill>
            <a:schemeClr val="tx2"/>
          </a:solidFill>
          <a:latin typeface="Arial" charset="0"/>
          <a:ea typeface="MS UI Gothic" pitchFamily="50" charset="-128"/>
        </a:defRPr>
      </a:lvl7pPr>
      <a:lvl8pPr marL="1371600" algn="ctr" rtl="0" eaLnBrk="1" fontAlgn="base" hangingPunct="1">
        <a:spcBef>
          <a:spcPct val="0"/>
        </a:spcBef>
        <a:spcAft>
          <a:spcPct val="0"/>
        </a:spcAft>
        <a:defRPr kumimoji="1" sz="4400">
          <a:solidFill>
            <a:schemeClr val="tx2"/>
          </a:solidFill>
          <a:latin typeface="Arial" charset="0"/>
          <a:ea typeface="MS UI Gothic" pitchFamily="50" charset="-128"/>
        </a:defRPr>
      </a:lvl8pPr>
      <a:lvl9pPr marL="1828800" algn="ctr" rtl="0" eaLnBrk="1" fontAlgn="base" hangingPunct="1">
        <a:spcBef>
          <a:spcPct val="0"/>
        </a:spcBef>
        <a:spcAft>
          <a:spcPct val="0"/>
        </a:spcAft>
        <a:defRPr kumimoji="1" sz="4400">
          <a:solidFill>
            <a:schemeClr val="tx2"/>
          </a:solidFill>
          <a:latin typeface="Arial" charset="0"/>
          <a:ea typeface="MS UI Gothic" pitchFamily="50" charset="-128"/>
        </a:defRPr>
      </a:lvl9pPr>
    </p:titleStyle>
    <p:bodyStyle>
      <a:lvl1pPr marL="342900" indent="-342900" algn="l" rtl="0" eaLnBrk="1" fontAlgn="base" hangingPunct="1">
        <a:spcBef>
          <a:spcPct val="20000"/>
        </a:spcBef>
        <a:spcAft>
          <a:spcPct val="0"/>
        </a:spcAft>
        <a:buBlip>
          <a:blip r:embed="rId14"/>
        </a:buBlip>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Blip>
          <a:blip r:embed="rId15"/>
        </a:buBlip>
        <a:defRPr kumimoji="1" sz="2800">
          <a:solidFill>
            <a:schemeClr val="tx1"/>
          </a:solidFill>
          <a:latin typeface="+mn-lt"/>
          <a:ea typeface="+mn-ea"/>
        </a:defRPr>
      </a:lvl2pPr>
      <a:lvl3pPr marL="1143000" indent="-228600" algn="l" rtl="0" eaLnBrk="1" fontAlgn="base" hangingPunct="1">
        <a:spcBef>
          <a:spcPct val="20000"/>
        </a:spcBef>
        <a:spcAft>
          <a:spcPct val="0"/>
        </a:spcAft>
        <a:buBlip>
          <a:blip r:embed="rId16"/>
        </a:buBlip>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ags" Target="../tags/tag4.xml"/><Relationship Id="rId4" Type="http://schemas.openxmlformats.org/officeDocument/2006/relationships/image" Target="../media/image5.wmf"/></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5.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26.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7" Type="http://schemas.openxmlformats.org/officeDocument/2006/relationships/image" Target="../media/image4.png"/><Relationship Id="rId2" Type="http://schemas.openxmlformats.org/officeDocument/2006/relationships/slideLayout" Target="../slideLayouts/slideLayout2.xml"/><Relationship Id="rId1" Type="http://schemas.openxmlformats.org/officeDocument/2006/relationships/tags" Target="../tags/tag2.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5.wmf"/></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07504" y="836712"/>
            <a:ext cx="8928992" cy="1656184"/>
          </a:xfrm>
        </p:spPr>
        <p:txBody>
          <a:bodyPr/>
          <a:lstStyle/>
          <a:p>
            <a:r>
              <a:rPr kumimoji="1" lang="ja-JP" altLang="en-US" sz="3200" b="1" dirty="0" smtClean="0"/>
              <a:t>開発履歴を用いたコードクローン作成者と利用者の</a:t>
            </a:r>
            <a:r>
              <a:rPr kumimoji="1" lang="en-US" altLang="ja-JP" sz="3200" b="1" dirty="0" smtClean="0"/>
              <a:t/>
            </a:r>
            <a:br>
              <a:rPr kumimoji="1" lang="en-US" altLang="ja-JP" sz="3200" b="1" dirty="0" smtClean="0"/>
            </a:br>
            <a:r>
              <a:rPr kumimoji="1" lang="ja-JP" altLang="en-US" sz="3200" b="1" dirty="0" smtClean="0"/>
              <a:t>分析手法とその適用</a:t>
            </a:r>
            <a:endParaRPr kumimoji="1" lang="ja-JP" altLang="en-US" sz="3200" b="1" dirty="0"/>
          </a:p>
        </p:txBody>
      </p:sp>
      <p:sp>
        <p:nvSpPr>
          <p:cNvPr id="3" name="サブタイトル 2"/>
          <p:cNvSpPr>
            <a:spLocks noGrp="1"/>
          </p:cNvSpPr>
          <p:nvPr>
            <p:ph type="subTitle" idx="1"/>
          </p:nvPr>
        </p:nvSpPr>
        <p:spPr>
          <a:xfrm>
            <a:off x="2555776" y="4221088"/>
            <a:ext cx="5976938" cy="1752600"/>
          </a:xfrm>
        </p:spPr>
        <p:txBody>
          <a:bodyPr/>
          <a:lstStyle/>
          <a:p>
            <a:pPr algn="r"/>
            <a:r>
              <a:rPr kumimoji="1" lang="ja-JP" altLang="en-US" sz="2800" dirty="0" smtClean="0"/>
              <a:t>井上研究室</a:t>
            </a:r>
            <a:endParaRPr kumimoji="1" lang="en-US" altLang="ja-JP" sz="2800" dirty="0" smtClean="0"/>
          </a:p>
          <a:p>
            <a:pPr algn="r"/>
            <a:r>
              <a:rPr lang="ja-JP" altLang="en-US" sz="2800" dirty="0"/>
              <a:t>森脇匠哉</a:t>
            </a:r>
            <a:endParaRPr kumimoji="1" lang="ja-JP" altLang="en-US" sz="2800" dirty="0"/>
          </a:p>
        </p:txBody>
      </p:sp>
    </p:spTree>
    <p:extLst>
      <p:ext uri="{BB962C8B-B14F-4D97-AF65-F5344CB8AC3E}">
        <p14:creationId xmlns:p14="http://schemas.microsoft.com/office/powerpoint/2010/main" val="354586290"/>
      </p:ext>
    </p:extLst>
  </p:cSld>
  <p:clrMapOvr>
    <a:masterClrMapping/>
  </p:clrMapOvr>
  <mc:AlternateContent xmlns:mc="http://schemas.openxmlformats.org/markup-compatibility/2006" xmlns:p14="http://schemas.microsoft.com/office/powerpoint/2010/main">
    <mc:Choice Requires="p14">
      <p:transition spd="slow" p14:dur="2000" advTm="12477"/>
    </mc:Choice>
    <mc:Fallback xmlns="">
      <p:transition spd="slow" advTm="12477"/>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正方形/長方形 40"/>
          <p:cNvSpPr/>
          <p:nvPr/>
        </p:nvSpPr>
        <p:spPr bwMode="auto">
          <a:xfrm>
            <a:off x="112731" y="3148140"/>
            <a:ext cx="8707741" cy="3490447"/>
          </a:xfrm>
          <a:prstGeom prst="rect">
            <a:avLst/>
          </a:prstGeom>
          <a:solidFill>
            <a:schemeClr val="bg1"/>
          </a:solidFill>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75" name="Freeform 13"/>
          <p:cNvSpPr>
            <a:spLocks/>
          </p:cNvSpPr>
          <p:nvPr/>
        </p:nvSpPr>
        <p:spPr bwMode="auto">
          <a:xfrm>
            <a:off x="384815" y="4448635"/>
            <a:ext cx="2041156" cy="356536"/>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76" name="Freeform 13"/>
          <p:cNvSpPr>
            <a:spLocks/>
          </p:cNvSpPr>
          <p:nvPr/>
        </p:nvSpPr>
        <p:spPr bwMode="auto">
          <a:xfrm>
            <a:off x="384815" y="3927647"/>
            <a:ext cx="2041155" cy="356536"/>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77" name="Freeform 13"/>
          <p:cNvSpPr>
            <a:spLocks/>
          </p:cNvSpPr>
          <p:nvPr/>
        </p:nvSpPr>
        <p:spPr bwMode="auto">
          <a:xfrm>
            <a:off x="6300192" y="4983440"/>
            <a:ext cx="2088232" cy="356536"/>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42" name="1 つの角を丸めた四角形 41"/>
          <p:cNvSpPr/>
          <p:nvPr/>
        </p:nvSpPr>
        <p:spPr bwMode="auto">
          <a:xfrm>
            <a:off x="469351" y="2780928"/>
            <a:ext cx="8205295" cy="525517"/>
          </a:xfrm>
          <a:prstGeom prst="round1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ja-JP" altLang="en-US" sz="2000" dirty="0" smtClean="0">
                <a:solidFill>
                  <a:schemeClr val="tx1"/>
                </a:solidFill>
                <a:latin typeface="Times New Roman" pitchFamily="18" charset="0"/>
                <a:ea typeface="ＭＳ Ｐゴシック" pitchFamily="50" charset="-128"/>
              </a:rPr>
              <a:t>クローンセット</a:t>
            </a:r>
            <a:r>
              <a:rPr lang="en-US" altLang="ja-JP" sz="2000" dirty="0" smtClean="0">
                <a:solidFill>
                  <a:schemeClr val="tx1"/>
                </a:solidFill>
                <a:latin typeface="Times New Roman" pitchFamily="18" charset="0"/>
                <a:ea typeface="ＭＳ Ｐゴシック" pitchFamily="50" charset="-128"/>
              </a:rPr>
              <a:t>A</a:t>
            </a:r>
            <a:r>
              <a:rPr lang="ja-JP" altLang="en-US" sz="2000" dirty="0" smtClean="0">
                <a:solidFill>
                  <a:schemeClr val="tx1"/>
                </a:solidFill>
                <a:latin typeface="Times New Roman" pitchFamily="18" charset="0"/>
                <a:ea typeface="ＭＳ Ｐゴシック" pitchFamily="50" charset="-128"/>
              </a:rPr>
              <a:t>のク</a:t>
            </a:r>
            <a:r>
              <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rPr>
              <a:t>ローンセット履歴</a:t>
            </a:r>
          </a:p>
        </p:txBody>
      </p:sp>
      <p:sp>
        <p:nvSpPr>
          <p:cNvPr id="49" name="正方形/長方形 48"/>
          <p:cNvSpPr/>
          <p:nvPr/>
        </p:nvSpPr>
        <p:spPr>
          <a:xfrm>
            <a:off x="5878488" y="6191207"/>
            <a:ext cx="2931639" cy="400110"/>
          </a:xfrm>
          <a:prstGeom prst="rect">
            <a:avLst/>
          </a:prstGeom>
        </p:spPr>
        <p:txBody>
          <a:bodyPr wrap="square" anchor="ctr">
            <a:spAutoFit/>
          </a:bodyPr>
          <a:lstStyle/>
          <a:p>
            <a:pPr marL="514350" marR="0" lvl="0" indent="-514350" algn="ctr" defTabSz="914400" eaLnBrk="1" fontAlgn="auto" latinLnBrk="0" hangingPunct="1">
              <a:lnSpc>
                <a:spcPct val="100000"/>
              </a:lnSpc>
              <a:spcBef>
                <a:spcPts val="0"/>
              </a:spcBef>
              <a:spcAft>
                <a:spcPts val="0"/>
              </a:spcAft>
              <a:buClrTx/>
              <a:buSzTx/>
              <a:buFontTx/>
              <a:buNone/>
              <a:tabLst/>
              <a:defRPr/>
            </a:pPr>
            <a:r>
              <a:rPr kumimoji="0" lang="ja-JP" altLang="en-US" sz="2000" b="0" i="0" u="none" strike="noStrike" kern="0" cap="none" spc="0" normalizeH="0" baseline="0" noProof="0" dirty="0" smtClean="0">
                <a:ln>
                  <a:noFill/>
                </a:ln>
                <a:solidFill>
                  <a:sysClr val="windowText" lastClr="000000"/>
                </a:solidFill>
                <a:effectLst/>
                <a:uLnTx/>
                <a:uFillTx/>
              </a:rPr>
              <a:t>リビジョン</a:t>
            </a:r>
            <a:r>
              <a:rPr kumimoji="0" lang="en-US" altLang="ja-JP" sz="2000" b="0" i="0" u="none" strike="noStrike" kern="0" cap="none" spc="0" normalizeH="0" baseline="0" noProof="0" dirty="0" smtClean="0">
                <a:ln>
                  <a:noFill/>
                </a:ln>
                <a:solidFill>
                  <a:sysClr val="windowText" lastClr="000000"/>
                </a:solidFill>
                <a:effectLst/>
                <a:uLnTx/>
                <a:uFillTx/>
              </a:rPr>
              <a:t>N</a:t>
            </a:r>
          </a:p>
        </p:txBody>
      </p:sp>
      <p:sp>
        <p:nvSpPr>
          <p:cNvPr id="50" name="正方形/長方形 49"/>
          <p:cNvSpPr/>
          <p:nvPr/>
        </p:nvSpPr>
        <p:spPr>
          <a:xfrm>
            <a:off x="3491880" y="6191207"/>
            <a:ext cx="2574418" cy="400110"/>
          </a:xfrm>
          <a:prstGeom prst="rect">
            <a:avLst/>
          </a:prstGeom>
        </p:spPr>
        <p:txBody>
          <a:bodyPr wrap="square" anchor="ctr">
            <a:spAutoFit/>
          </a:bodyPr>
          <a:lstStyle/>
          <a:p>
            <a:pPr marL="514350" marR="0" lvl="0" indent="-514350" algn="ctr" defTabSz="914400" eaLnBrk="1" fontAlgn="auto" latinLnBrk="0" hangingPunct="1">
              <a:lnSpc>
                <a:spcPct val="100000"/>
              </a:lnSpc>
              <a:spcBef>
                <a:spcPts val="0"/>
              </a:spcBef>
              <a:spcAft>
                <a:spcPts val="0"/>
              </a:spcAft>
              <a:buClrTx/>
              <a:buSzTx/>
              <a:buFontTx/>
              <a:buNone/>
              <a:tabLst/>
              <a:defRPr/>
            </a:pPr>
            <a:r>
              <a:rPr kumimoji="0" lang="ja-JP" altLang="en-US" sz="2000" b="0" i="0" u="none" strike="noStrike" kern="0" cap="none" spc="0" normalizeH="0" baseline="0" noProof="0" dirty="0" smtClean="0">
                <a:ln>
                  <a:noFill/>
                </a:ln>
                <a:solidFill>
                  <a:sysClr val="windowText" lastClr="000000"/>
                </a:solidFill>
                <a:effectLst/>
                <a:uLnTx/>
                <a:uFillTx/>
              </a:rPr>
              <a:t>リビジョン</a:t>
            </a:r>
            <a:r>
              <a:rPr kumimoji="0" lang="en-US" altLang="ja-JP" sz="2000" b="0" i="0" u="none" strike="noStrike" kern="0" cap="none" spc="0" normalizeH="0" baseline="0" noProof="0" dirty="0" smtClean="0">
                <a:ln>
                  <a:noFill/>
                </a:ln>
                <a:solidFill>
                  <a:sysClr val="windowText" lastClr="000000"/>
                </a:solidFill>
                <a:effectLst/>
                <a:uLnTx/>
                <a:uFillTx/>
              </a:rPr>
              <a:t>N-1</a:t>
            </a:r>
          </a:p>
        </p:txBody>
      </p:sp>
      <p:sp>
        <p:nvSpPr>
          <p:cNvPr id="51" name="Freeform 13"/>
          <p:cNvSpPr>
            <a:spLocks/>
          </p:cNvSpPr>
          <p:nvPr/>
        </p:nvSpPr>
        <p:spPr bwMode="auto">
          <a:xfrm>
            <a:off x="6300192" y="4983440"/>
            <a:ext cx="2088232" cy="356536"/>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800" b="0" i="0" strike="noStrike" kern="0" cap="none" spc="0" normalizeH="0" baseline="0" noProof="0" dirty="0" smtClean="0">
                <a:ln>
                  <a:noFill/>
                </a:ln>
                <a:solidFill>
                  <a:sysClr val="windowText" lastClr="000000"/>
                </a:solidFill>
                <a:effectLst/>
                <a:uLnTx/>
                <a:uFillTx/>
                <a:latin typeface="Arial" charset="0"/>
                <a:ea typeface="MS UI Gothic" pitchFamily="50" charset="-128"/>
              </a:rPr>
              <a:t>C(2012/3/2)</a:t>
            </a:r>
            <a:endParaRPr kumimoji="0" lang="ja-JP" altLang="ja-JP" sz="1800" b="0" i="0" strike="noStrike" kern="0" cap="none" spc="0" normalizeH="0" baseline="0" noProof="0" dirty="0">
              <a:ln>
                <a:noFill/>
              </a:ln>
              <a:solidFill>
                <a:sysClr val="windowText" lastClr="000000"/>
              </a:solidFill>
              <a:effectLst/>
              <a:uLnTx/>
              <a:uFillTx/>
              <a:latin typeface="Arial" charset="0"/>
              <a:ea typeface="MS UI Gothic" pitchFamily="50" charset="-128"/>
            </a:endParaRPr>
          </a:p>
        </p:txBody>
      </p:sp>
      <p:sp>
        <p:nvSpPr>
          <p:cNvPr id="53" name="角丸四角形 52"/>
          <p:cNvSpPr/>
          <p:nvPr/>
        </p:nvSpPr>
        <p:spPr>
          <a:xfrm>
            <a:off x="6056455" y="3638302"/>
            <a:ext cx="2441929" cy="2410951"/>
          </a:xfrm>
          <a:prstGeom prst="roundRect">
            <a:avLst/>
          </a:prstGeom>
          <a:no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3200" b="0" i="0" u="none" strike="noStrike" kern="0" cap="none" spc="0" normalizeH="0" baseline="0" noProof="0">
              <a:ln>
                <a:noFill/>
              </a:ln>
              <a:solidFill>
                <a:srgbClr val="FFFFFF"/>
              </a:solidFill>
              <a:effectLst/>
              <a:uLnTx/>
              <a:uFillTx/>
              <a:latin typeface="Arial"/>
              <a:ea typeface="MS UI Gothic"/>
              <a:cs typeface="+mn-cs"/>
            </a:endParaRPr>
          </a:p>
        </p:txBody>
      </p:sp>
      <p:sp>
        <p:nvSpPr>
          <p:cNvPr id="56" name="Freeform 13"/>
          <p:cNvSpPr>
            <a:spLocks/>
          </p:cNvSpPr>
          <p:nvPr/>
        </p:nvSpPr>
        <p:spPr bwMode="auto">
          <a:xfrm>
            <a:off x="6300192" y="3885452"/>
            <a:ext cx="2088232" cy="356536"/>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57" name="Freeform 13"/>
          <p:cNvSpPr>
            <a:spLocks/>
          </p:cNvSpPr>
          <p:nvPr/>
        </p:nvSpPr>
        <p:spPr bwMode="auto">
          <a:xfrm>
            <a:off x="6300192" y="4448635"/>
            <a:ext cx="2088232" cy="356536"/>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61" name="正方形/長方形 60"/>
          <p:cNvSpPr/>
          <p:nvPr/>
        </p:nvSpPr>
        <p:spPr>
          <a:xfrm>
            <a:off x="-65344" y="6143938"/>
            <a:ext cx="2931639" cy="494649"/>
          </a:xfrm>
          <a:prstGeom prst="rect">
            <a:avLst/>
          </a:prstGeom>
        </p:spPr>
        <p:txBody>
          <a:bodyPr wrap="square" anchor="ctr">
            <a:spAutoFit/>
          </a:bodyPr>
          <a:lstStyle/>
          <a:p>
            <a:pPr marL="514350" marR="0" lvl="0" indent="-514350" algn="ctr" defTabSz="914400" eaLnBrk="1" fontAlgn="auto" latinLnBrk="0" hangingPunct="1">
              <a:lnSpc>
                <a:spcPct val="100000"/>
              </a:lnSpc>
              <a:spcBef>
                <a:spcPts val="0"/>
              </a:spcBef>
              <a:spcAft>
                <a:spcPts val="0"/>
              </a:spcAft>
              <a:buClrTx/>
              <a:buSzTx/>
              <a:buFontTx/>
              <a:buNone/>
              <a:tabLst/>
              <a:defRPr/>
            </a:pPr>
            <a:r>
              <a:rPr kumimoji="0" lang="ja-JP" altLang="en-US" sz="2000" b="0" i="0" u="none" strike="noStrike" kern="0" cap="none" spc="0" normalizeH="0" baseline="0" noProof="0" dirty="0" smtClean="0">
                <a:ln>
                  <a:noFill/>
                </a:ln>
                <a:solidFill>
                  <a:sysClr val="windowText" lastClr="000000"/>
                </a:solidFill>
                <a:effectLst/>
                <a:uLnTx/>
                <a:uFillTx/>
              </a:rPr>
              <a:t>リビジョン</a:t>
            </a:r>
            <a:r>
              <a:rPr kumimoji="0" lang="en-US" altLang="ja-JP" sz="2000" b="0" i="0" u="none" strike="noStrike" kern="0" cap="none" spc="0" normalizeH="0" baseline="0" noProof="0" dirty="0" smtClean="0">
                <a:ln>
                  <a:noFill/>
                </a:ln>
                <a:solidFill>
                  <a:sysClr val="windowText" lastClr="000000"/>
                </a:solidFill>
                <a:effectLst/>
                <a:uLnTx/>
                <a:uFillTx/>
              </a:rPr>
              <a:t>2</a:t>
            </a:r>
          </a:p>
        </p:txBody>
      </p:sp>
      <p:sp>
        <p:nvSpPr>
          <p:cNvPr id="64" name="角丸四角形 63"/>
          <p:cNvSpPr/>
          <p:nvPr/>
        </p:nvSpPr>
        <p:spPr>
          <a:xfrm>
            <a:off x="251520" y="3638302"/>
            <a:ext cx="2375621" cy="2410951"/>
          </a:xfrm>
          <a:prstGeom prst="roundRect">
            <a:avLst/>
          </a:prstGeom>
          <a:no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3200" b="0" i="0" u="none" strike="noStrike" kern="0" cap="none" spc="0" normalizeH="0" baseline="0" noProof="0">
              <a:ln>
                <a:noFill/>
              </a:ln>
              <a:solidFill>
                <a:srgbClr val="FFFFFF"/>
              </a:solidFill>
              <a:effectLst/>
              <a:uLnTx/>
              <a:uFillTx/>
              <a:latin typeface="Arial"/>
              <a:ea typeface="MS UI Gothic"/>
              <a:cs typeface="+mn-cs"/>
            </a:endParaRPr>
          </a:p>
        </p:txBody>
      </p:sp>
      <p:sp>
        <p:nvSpPr>
          <p:cNvPr id="66" name="Freeform 13"/>
          <p:cNvSpPr>
            <a:spLocks/>
          </p:cNvSpPr>
          <p:nvPr/>
        </p:nvSpPr>
        <p:spPr bwMode="auto">
          <a:xfrm>
            <a:off x="384815" y="3927647"/>
            <a:ext cx="2041157" cy="356536"/>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800" b="0" i="0" strike="noStrike" kern="0" cap="none" spc="0" normalizeH="0" baseline="0" noProof="0" dirty="0" smtClean="0">
                <a:ln>
                  <a:noFill/>
                </a:ln>
                <a:solidFill>
                  <a:sysClr val="windowText" lastClr="000000"/>
                </a:solidFill>
                <a:effectLst/>
                <a:uLnTx/>
                <a:uFillTx/>
                <a:latin typeface="Arial" charset="0"/>
                <a:ea typeface="MS UI Gothic" pitchFamily="50" charset="-128"/>
              </a:rPr>
              <a:t>A(2012/1/2)</a:t>
            </a:r>
            <a:endParaRPr kumimoji="0" lang="ja-JP" altLang="ja-JP" sz="1800" b="0" i="0" strike="noStrike" kern="0" cap="none" spc="0" normalizeH="0" baseline="0" noProof="0" dirty="0">
              <a:ln>
                <a:noFill/>
              </a:ln>
              <a:solidFill>
                <a:sysClr val="windowText" lastClr="000000"/>
              </a:solidFill>
              <a:effectLst/>
              <a:uLnTx/>
              <a:uFillTx/>
              <a:latin typeface="Arial" charset="0"/>
              <a:ea typeface="MS UI Gothic" pitchFamily="50" charset="-128"/>
            </a:endParaRPr>
          </a:p>
        </p:txBody>
      </p:sp>
      <p:sp>
        <p:nvSpPr>
          <p:cNvPr id="67" name="Freeform 13"/>
          <p:cNvSpPr>
            <a:spLocks/>
          </p:cNvSpPr>
          <p:nvPr/>
        </p:nvSpPr>
        <p:spPr bwMode="auto">
          <a:xfrm>
            <a:off x="384814" y="4448635"/>
            <a:ext cx="2041156" cy="356536"/>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800" b="0" i="0" strike="noStrike" kern="0" cap="none" spc="0" normalizeH="0" baseline="0" noProof="0" dirty="0" smtClean="0">
                <a:ln>
                  <a:noFill/>
                </a:ln>
                <a:solidFill>
                  <a:sysClr val="windowText" lastClr="000000"/>
                </a:solidFill>
                <a:effectLst/>
                <a:uLnTx/>
                <a:uFillTx/>
                <a:latin typeface="Arial" charset="0"/>
                <a:ea typeface="MS UI Gothic" pitchFamily="50" charset="-128"/>
              </a:rPr>
              <a:t>B(2012/2/2)</a:t>
            </a:r>
            <a:endParaRPr kumimoji="0" lang="ja-JP" altLang="ja-JP" sz="1800" b="0" i="0" strike="noStrike" kern="0" cap="none" spc="0" normalizeH="0" baseline="0" noProof="0" dirty="0">
              <a:ln>
                <a:noFill/>
              </a:ln>
              <a:solidFill>
                <a:sysClr val="windowText" lastClr="000000"/>
              </a:solidFill>
              <a:effectLst/>
              <a:uLnTx/>
              <a:uFillTx/>
              <a:latin typeface="Arial" charset="0"/>
              <a:ea typeface="MS UI Gothic" pitchFamily="50" charset="-128"/>
            </a:endParaRPr>
          </a:p>
        </p:txBody>
      </p:sp>
      <p:cxnSp>
        <p:nvCxnSpPr>
          <p:cNvPr id="69" name="直線矢印コネクタ 68"/>
          <p:cNvCxnSpPr/>
          <p:nvPr/>
        </p:nvCxnSpPr>
        <p:spPr bwMode="auto">
          <a:xfrm>
            <a:off x="5762015" y="4058360"/>
            <a:ext cx="551131" cy="0"/>
          </a:xfrm>
          <a:prstGeom prst="straightConnector1">
            <a:avLst/>
          </a:prstGeom>
          <a:solidFill>
            <a:srgbClr val="0000FF"/>
          </a:solidFill>
          <a:ln w="38100" cap="flat" cmpd="sng" algn="ctr">
            <a:solidFill>
              <a:srgbClr val="000000"/>
            </a:solidFill>
            <a:prstDash val="solid"/>
            <a:round/>
            <a:headEnd type="arrow"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70" name="直線矢印コネクタ 69"/>
          <p:cNvCxnSpPr/>
          <p:nvPr/>
        </p:nvCxnSpPr>
        <p:spPr bwMode="auto">
          <a:xfrm>
            <a:off x="5762014" y="4598420"/>
            <a:ext cx="551132" cy="0"/>
          </a:xfrm>
          <a:prstGeom prst="straightConnector1">
            <a:avLst/>
          </a:prstGeom>
          <a:solidFill>
            <a:srgbClr val="0000FF"/>
          </a:solidFill>
          <a:ln w="38100" cap="flat" cmpd="sng" algn="ctr">
            <a:solidFill>
              <a:srgbClr val="000000"/>
            </a:solidFill>
            <a:prstDash val="solid"/>
            <a:round/>
            <a:headEnd type="arrow"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3" name="コンテンツ プレースホルダー 2"/>
          <p:cNvSpPr>
            <a:spLocks noGrp="1"/>
          </p:cNvSpPr>
          <p:nvPr>
            <p:ph idx="1"/>
          </p:nvPr>
        </p:nvSpPr>
        <p:spPr>
          <a:xfrm>
            <a:off x="179388" y="1159858"/>
            <a:ext cx="8841842" cy="1224483"/>
          </a:xfrm>
        </p:spPr>
        <p:txBody>
          <a:bodyPr/>
          <a:lstStyle/>
          <a:p>
            <a:r>
              <a:rPr kumimoji="1" lang="ja-JP" altLang="en-US" sz="2400" dirty="0" smtClean="0"/>
              <a:t>コードクローン</a:t>
            </a:r>
            <a:r>
              <a:rPr lang="ja-JP" altLang="en-US" sz="2400" dirty="0"/>
              <a:t>作成者：クローンセット中のコードクローンの内</a:t>
            </a:r>
            <a:r>
              <a:rPr lang="ja-JP" altLang="en-US" sz="2400" dirty="0" smtClean="0"/>
              <a:t>，</a:t>
            </a:r>
            <a:r>
              <a:rPr lang="en-US" altLang="ja-JP" sz="2400" dirty="0" smtClean="0"/>
              <a:t/>
            </a:r>
            <a:br>
              <a:rPr lang="en-US" altLang="ja-JP" sz="2400" dirty="0" smtClean="0"/>
            </a:br>
            <a:r>
              <a:rPr lang="ja-JP" altLang="en-US" sz="2400" dirty="0" smtClean="0"/>
              <a:t>実装</a:t>
            </a:r>
            <a:r>
              <a:rPr lang="ja-JP" altLang="en-US" sz="2400" dirty="0"/>
              <a:t>日時が最も古いコード片の</a:t>
            </a:r>
            <a:r>
              <a:rPr lang="ja-JP" altLang="en-US" sz="2400" dirty="0" smtClean="0"/>
              <a:t>開発者</a:t>
            </a:r>
            <a:endParaRPr lang="en-US" altLang="ja-JP" sz="2400" dirty="0" smtClean="0"/>
          </a:p>
          <a:p>
            <a:r>
              <a:rPr lang="ja-JP" altLang="en-US" sz="2400" dirty="0" smtClean="0"/>
              <a:t>コードクローン利用者：既存のコード片を再利用した開発者</a:t>
            </a:r>
            <a:endParaRPr lang="en-US" altLang="ja-JP" sz="2400" dirty="0"/>
          </a:p>
        </p:txBody>
      </p:sp>
      <p:sp>
        <p:nvSpPr>
          <p:cNvPr id="39" name="タイトル 1"/>
          <p:cNvSpPr txBox="1">
            <a:spLocks/>
          </p:cNvSpPr>
          <p:nvPr/>
        </p:nvSpPr>
        <p:spPr bwMode="auto">
          <a:xfrm>
            <a:off x="179388" y="188913"/>
            <a:ext cx="8785225" cy="9366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MS UI Gothic" pitchFamily="50" charset="-128"/>
              </a:defRPr>
            </a:lvl2pPr>
            <a:lvl3pPr algn="ctr" rtl="0" eaLnBrk="1" fontAlgn="base" hangingPunct="1">
              <a:spcBef>
                <a:spcPct val="0"/>
              </a:spcBef>
              <a:spcAft>
                <a:spcPct val="0"/>
              </a:spcAft>
              <a:defRPr kumimoji="1" sz="4400">
                <a:solidFill>
                  <a:schemeClr val="tx2"/>
                </a:solidFill>
                <a:latin typeface="Arial" charset="0"/>
                <a:ea typeface="MS UI Gothic" pitchFamily="50" charset="-128"/>
              </a:defRPr>
            </a:lvl3pPr>
            <a:lvl4pPr algn="ctr" rtl="0" eaLnBrk="1" fontAlgn="base" hangingPunct="1">
              <a:spcBef>
                <a:spcPct val="0"/>
              </a:spcBef>
              <a:spcAft>
                <a:spcPct val="0"/>
              </a:spcAft>
              <a:defRPr kumimoji="1" sz="4400">
                <a:solidFill>
                  <a:schemeClr val="tx2"/>
                </a:solidFill>
                <a:latin typeface="Arial" charset="0"/>
                <a:ea typeface="MS UI Gothic" pitchFamily="50" charset="-128"/>
              </a:defRPr>
            </a:lvl4pPr>
            <a:lvl5pPr algn="ctr" rtl="0" eaLnBrk="1" fontAlgn="base" hangingPunct="1">
              <a:spcBef>
                <a:spcPct val="0"/>
              </a:spcBef>
              <a:spcAft>
                <a:spcPct val="0"/>
              </a:spcAft>
              <a:defRPr kumimoji="1" sz="4400">
                <a:solidFill>
                  <a:schemeClr val="tx2"/>
                </a:solidFill>
                <a:latin typeface="Arial" charset="0"/>
                <a:ea typeface="MS UI Gothic" pitchFamily="50" charset="-128"/>
              </a:defRPr>
            </a:lvl5pPr>
            <a:lvl6pPr marL="457200" algn="ctr" rtl="0" eaLnBrk="1" fontAlgn="base" hangingPunct="1">
              <a:spcBef>
                <a:spcPct val="0"/>
              </a:spcBef>
              <a:spcAft>
                <a:spcPct val="0"/>
              </a:spcAft>
              <a:defRPr kumimoji="1" sz="4400">
                <a:solidFill>
                  <a:schemeClr val="tx2"/>
                </a:solidFill>
                <a:latin typeface="Arial" charset="0"/>
                <a:ea typeface="MS UI Gothic" pitchFamily="50" charset="-128"/>
              </a:defRPr>
            </a:lvl6pPr>
            <a:lvl7pPr marL="914400" algn="ctr" rtl="0" eaLnBrk="1" fontAlgn="base" hangingPunct="1">
              <a:spcBef>
                <a:spcPct val="0"/>
              </a:spcBef>
              <a:spcAft>
                <a:spcPct val="0"/>
              </a:spcAft>
              <a:defRPr kumimoji="1" sz="4400">
                <a:solidFill>
                  <a:schemeClr val="tx2"/>
                </a:solidFill>
                <a:latin typeface="Arial" charset="0"/>
                <a:ea typeface="MS UI Gothic" pitchFamily="50" charset="-128"/>
              </a:defRPr>
            </a:lvl7pPr>
            <a:lvl8pPr marL="1371600" algn="ctr" rtl="0" eaLnBrk="1" fontAlgn="base" hangingPunct="1">
              <a:spcBef>
                <a:spcPct val="0"/>
              </a:spcBef>
              <a:spcAft>
                <a:spcPct val="0"/>
              </a:spcAft>
              <a:defRPr kumimoji="1" sz="4400">
                <a:solidFill>
                  <a:schemeClr val="tx2"/>
                </a:solidFill>
                <a:latin typeface="Arial" charset="0"/>
                <a:ea typeface="MS UI Gothic" pitchFamily="50" charset="-128"/>
              </a:defRPr>
            </a:lvl8pPr>
            <a:lvl9pPr marL="1828800" algn="ctr" rtl="0" eaLnBrk="1" fontAlgn="base" hangingPunct="1">
              <a:spcBef>
                <a:spcPct val="0"/>
              </a:spcBef>
              <a:spcAft>
                <a:spcPct val="0"/>
              </a:spcAft>
              <a:defRPr kumimoji="1" sz="4400">
                <a:solidFill>
                  <a:schemeClr val="tx2"/>
                </a:solidFill>
                <a:latin typeface="Arial" charset="0"/>
                <a:ea typeface="MS UI Gothic" pitchFamily="50" charset="-128"/>
              </a:defRPr>
            </a:lvl9pPr>
          </a:lstStyle>
          <a:p>
            <a:r>
              <a:rPr lang="en-US" altLang="ja-JP" sz="3600" dirty="0"/>
              <a:t>STEP4</a:t>
            </a:r>
            <a:r>
              <a:rPr lang="ja-JP" altLang="en-US" sz="3600" dirty="0"/>
              <a:t>：コードクローン作成者と利用者</a:t>
            </a:r>
            <a:r>
              <a:rPr lang="ja-JP" altLang="en-US" sz="3600" dirty="0" smtClean="0"/>
              <a:t>の特定</a:t>
            </a:r>
            <a:endParaRPr lang="ja-JP" altLang="en-US" sz="3600" dirty="0"/>
          </a:p>
        </p:txBody>
      </p:sp>
      <p:pic>
        <p:nvPicPr>
          <p:cNvPr id="65" name="Picture 3" descr="C:\Users\m-takuya\AppData\Local\Microsoft\Windows\Temporary Internet Files\Content.IE5\V9TSFUNJ\MC900441944[1].wmf"/>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t="17719" r="63356" b="15875"/>
          <a:stretch/>
        </p:blipFill>
        <p:spPr bwMode="auto">
          <a:xfrm>
            <a:off x="470241" y="2780928"/>
            <a:ext cx="559705" cy="930950"/>
          </a:xfrm>
          <a:prstGeom prst="rect">
            <a:avLst/>
          </a:prstGeom>
          <a:noFill/>
          <a:extLst>
            <a:ext uri="{909E8E84-426E-40DD-AFC4-6F175D3DCCD1}">
              <a14:hiddenFill xmlns:a14="http://schemas.microsoft.com/office/drawing/2010/main">
                <a:solidFill>
                  <a:srgbClr val="FFFFFF"/>
                </a:solidFill>
              </a14:hiddenFill>
            </a:ext>
          </a:extLst>
        </p:spPr>
      </p:pic>
      <p:sp>
        <p:nvSpPr>
          <p:cNvPr id="71" name="右カーブ矢印 70"/>
          <p:cNvSpPr/>
          <p:nvPr/>
        </p:nvSpPr>
        <p:spPr bwMode="auto">
          <a:xfrm flipH="1">
            <a:off x="1763688" y="4001449"/>
            <a:ext cx="342160" cy="625454"/>
          </a:xfrm>
          <a:prstGeom prst="curvedRight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72" name="右カーブ矢印 71"/>
          <p:cNvSpPr/>
          <p:nvPr/>
        </p:nvSpPr>
        <p:spPr bwMode="auto">
          <a:xfrm flipH="1">
            <a:off x="7686224" y="4567028"/>
            <a:ext cx="342160" cy="625454"/>
          </a:xfrm>
          <a:prstGeom prst="curvedRight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73" name="テキスト ボックス 72"/>
          <p:cNvSpPr txBox="1"/>
          <p:nvPr/>
        </p:nvSpPr>
        <p:spPr>
          <a:xfrm>
            <a:off x="180066" y="3568815"/>
            <a:ext cx="1140056" cy="400110"/>
          </a:xfrm>
          <a:prstGeom prst="rect">
            <a:avLst/>
          </a:prstGeom>
        </p:spPr>
        <p:style>
          <a:lnRef idx="2">
            <a:schemeClr val="accent1"/>
          </a:lnRef>
          <a:fillRef idx="1">
            <a:schemeClr val="lt1"/>
          </a:fillRef>
          <a:effectRef idx="0">
            <a:schemeClr val="accent1"/>
          </a:effectRef>
          <a:fontRef idx="minor">
            <a:schemeClr val="dk1"/>
          </a:fontRef>
        </p:style>
        <p:txBody>
          <a:bodyPr wrap="none" rtlCol="0">
            <a:spAutoFit/>
          </a:bodyPr>
          <a:lstStyle/>
          <a:p>
            <a:pPr algn="ctr"/>
            <a:r>
              <a:rPr kumimoji="1" lang="ja-JP" altLang="en-US" sz="2000" dirty="0" smtClean="0"/>
              <a:t>開発者</a:t>
            </a:r>
            <a:r>
              <a:rPr kumimoji="1" lang="en-US" altLang="ja-JP" sz="2000" dirty="0" smtClean="0"/>
              <a:t>A</a:t>
            </a:r>
            <a:endParaRPr kumimoji="1" lang="ja-JP" altLang="en-US" sz="2000" dirty="0"/>
          </a:p>
        </p:txBody>
      </p:sp>
      <p:pic>
        <p:nvPicPr>
          <p:cNvPr id="43" name="Picture 3" descr="C:\Users\m-takuya\AppData\Local\Microsoft\Windows\Temporary Internet Files\Content.IE5\V9TSFUNJ\MC900441944[1].wmf"/>
          <p:cNvPicPr>
            <a:picLocks noChangeAspect="1" noChangeArrowheads="1"/>
          </p:cNvPicPr>
          <p:nvPr/>
        </p:nvPicPr>
        <p:blipFill rotWithShape="1">
          <a:blip r:embed="rId4" cstate="print">
            <a:duotone>
              <a:prstClr val="black"/>
              <a:srgbClr val="FFC000">
                <a:tint val="45000"/>
                <a:satMod val="400000"/>
              </a:srgbClr>
            </a:duotone>
            <a:extLst>
              <a:ext uri="{28A0092B-C50C-407E-A947-70E740481C1C}">
                <a14:useLocalDpi xmlns:a14="http://schemas.microsoft.com/office/drawing/2010/main" val="0"/>
              </a:ext>
            </a:extLst>
          </a:blip>
          <a:srcRect t="17719" r="63356" b="15875"/>
          <a:stretch/>
        </p:blipFill>
        <p:spPr bwMode="auto">
          <a:xfrm>
            <a:off x="1641102" y="4567965"/>
            <a:ext cx="559705" cy="930950"/>
          </a:xfrm>
          <a:prstGeom prst="rect">
            <a:avLst/>
          </a:prstGeom>
          <a:noFill/>
          <a:extLst>
            <a:ext uri="{909E8E84-426E-40DD-AFC4-6F175D3DCCD1}">
              <a14:hiddenFill xmlns:a14="http://schemas.microsoft.com/office/drawing/2010/main">
                <a:solidFill>
                  <a:srgbClr val="FFFFFF"/>
                </a:solidFill>
              </a14:hiddenFill>
            </a:ext>
          </a:extLst>
        </p:spPr>
      </p:pic>
      <p:sp>
        <p:nvSpPr>
          <p:cNvPr id="44" name="テキスト ボックス 43"/>
          <p:cNvSpPr txBox="1"/>
          <p:nvPr/>
        </p:nvSpPr>
        <p:spPr>
          <a:xfrm>
            <a:off x="1358139" y="5380666"/>
            <a:ext cx="1125629" cy="400110"/>
          </a:xfrm>
          <a:prstGeom prst="rect">
            <a:avLst/>
          </a:prstGeom>
        </p:spPr>
        <p:style>
          <a:lnRef idx="2">
            <a:schemeClr val="accent1"/>
          </a:lnRef>
          <a:fillRef idx="1">
            <a:schemeClr val="lt1"/>
          </a:fillRef>
          <a:effectRef idx="0">
            <a:schemeClr val="accent1"/>
          </a:effectRef>
          <a:fontRef idx="minor">
            <a:schemeClr val="dk1"/>
          </a:fontRef>
        </p:style>
        <p:txBody>
          <a:bodyPr wrap="none" rtlCol="0">
            <a:spAutoFit/>
          </a:bodyPr>
          <a:lstStyle/>
          <a:p>
            <a:pPr algn="ctr"/>
            <a:r>
              <a:rPr kumimoji="1" lang="ja-JP" altLang="en-US" sz="2000" dirty="0" smtClean="0"/>
              <a:t>開発者</a:t>
            </a:r>
            <a:r>
              <a:rPr kumimoji="1" lang="en-US" altLang="ja-JP" sz="2000" dirty="0" smtClean="0"/>
              <a:t>B</a:t>
            </a:r>
            <a:endParaRPr kumimoji="1" lang="ja-JP" altLang="en-US" sz="2000" dirty="0"/>
          </a:p>
        </p:txBody>
      </p:sp>
      <p:sp>
        <p:nvSpPr>
          <p:cNvPr id="74" name="四角形吹き出し 73"/>
          <p:cNvSpPr/>
          <p:nvPr/>
        </p:nvSpPr>
        <p:spPr bwMode="auto">
          <a:xfrm>
            <a:off x="1538028" y="3365196"/>
            <a:ext cx="1000365" cy="412013"/>
          </a:xfrm>
          <a:prstGeom prst="wedgeRectCallout">
            <a:avLst>
              <a:gd name="adj1" fmla="val -77497"/>
              <a:gd name="adj2" fmla="val 39353"/>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rPr>
              <a:t>作成者</a:t>
            </a:r>
          </a:p>
        </p:txBody>
      </p:sp>
      <p:pic>
        <p:nvPicPr>
          <p:cNvPr id="45" name="Picture 3" descr="C:\Users\m-takuya\AppData\Local\Microsoft\Windows\Temporary Internet Files\Content.IE5\V9TSFUNJ\MC900441944[1].wmf"/>
          <p:cNvPicPr>
            <a:picLocks noChangeAspect="1" noChangeArrowheads="1"/>
          </p:cNvPicPr>
          <p:nvPr/>
        </p:nvPicPr>
        <p:blipFill rotWithShape="1">
          <a:blip r:embed="rId4" cstate="print">
            <a:duotone>
              <a:schemeClr val="accent4">
                <a:shade val="45000"/>
                <a:satMod val="135000"/>
              </a:schemeClr>
              <a:prstClr val="white"/>
            </a:duotone>
            <a:extLst>
              <a:ext uri="{28A0092B-C50C-407E-A947-70E740481C1C}">
                <a14:useLocalDpi xmlns:a14="http://schemas.microsoft.com/office/drawing/2010/main" val="0"/>
              </a:ext>
            </a:extLst>
          </a:blip>
          <a:srcRect t="17719" r="63356" b="15875"/>
          <a:stretch/>
        </p:blipFill>
        <p:spPr bwMode="auto">
          <a:xfrm>
            <a:off x="8171350" y="4915191"/>
            <a:ext cx="559705" cy="930950"/>
          </a:xfrm>
          <a:prstGeom prst="rect">
            <a:avLst/>
          </a:prstGeom>
          <a:noFill/>
          <a:extLst>
            <a:ext uri="{909E8E84-426E-40DD-AFC4-6F175D3DCCD1}">
              <a14:hiddenFill xmlns:a14="http://schemas.microsoft.com/office/drawing/2010/main">
                <a:solidFill>
                  <a:srgbClr val="FFFFFF"/>
                </a:solidFill>
              </a14:hiddenFill>
            </a:ext>
          </a:extLst>
        </p:spPr>
      </p:pic>
      <p:sp>
        <p:nvSpPr>
          <p:cNvPr id="46" name="テキスト ボックス 45"/>
          <p:cNvSpPr txBox="1"/>
          <p:nvPr/>
        </p:nvSpPr>
        <p:spPr>
          <a:xfrm>
            <a:off x="7881173" y="5684727"/>
            <a:ext cx="1140057" cy="400110"/>
          </a:xfrm>
          <a:prstGeom prst="rect">
            <a:avLst/>
          </a:prstGeom>
        </p:spPr>
        <p:style>
          <a:lnRef idx="2">
            <a:schemeClr val="accent1"/>
          </a:lnRef>
          <a:fillRef idx="1">
            <a:schemeClr val="lt1"/>
          </a:fillRef>
          <a:effectRef idx="0">
            <a:schemeClr val="accent1"/>
          </a:effectRef>
          <a:fontRef idx="minor">
            <a:schemeClr val="dk1"/>
          </a:fontRef>
        </p:style>
        <p:txBody>
          <a:bodyPr wrap="none" rtlCol="0">
            <a:spAutoFit/>
          </a:bodyPr>
          <a:lstStyle/>
          <a:p>
            <a:pPr algn="ctr"/>
            <a:r>
              <a:rPr kumimoji="1" lang="ja-JP" altLang="en-US" sz="2000" dirty="0" smtClean="0"/>
              <a:t>開発者</a:t>
            </a:r>
            <a:r>
              <a:rPr kumimoji="1" lang="en-US" altLang="ja-JP" sz="2000" dirty="0" smtClean="0"/>
              <a:t>C</a:t>
            </a:r>
            <a:endParaRPr kumimoji="1" lang="ja-JP" altLang="en-US" sz="2000" dirty="0"/>
          </a:p>
        </p:txBody>
      </p:sp>
      <p:sp>
        <p:nvSpPr>
          <p:cNvPr id="83" name="角丸四角形 82"/>
          <p:cNvSpPr/>
          <p:nvPr/>
        </p:nvSpPr>
        <p:spPr>
          <a:xfrm>
            <a:off x="3567419" y="3638302"/>
            <a:ext cx="2376264" cy="2410951"/>
          </a:xfrm>
          <a:prstGeom prst="roundRect">
            <a:avLst/>
          </a:prstGeom>
          <a:no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3200" b="0" i="0" u="none" strike="noStrike" kern="0" cap="none" spc="0" normalizeH="0" baseline="0" noProof="0">
              <a:ln>
                <a:noFill/>
              </a:ln>
              <a:solidFill>
                <a:srgbClr val="FFFFFF"/>
              </a:solidFill>
              <a:effectLst/>
              <a:uLnTx/>
              <a:uFillTx/>
              <a:latin typeface="Arial"/>
              <a:ea typeface="MS UI Gothic"/>
              <a:cs typeface="+mn-cs"/>
            </a:endParaRPr>
          </a:p>
        </p:txBody>
      </p:sp>
      <p:sp>
        <p:nvSpPr>
          <p:cNvPr id="84" name="Freeform 13"/>
          <p:cNvSpPr>
            <a:spLocks/>
          </p:cNvSpPr>
          <p:nvPr/>
        </p:nvSpPr>
        <p:spPr bwMode="auto">
          <a:xfrm>
            <a:off x="3720858" y="3927647"/>
            <a:ext cx="2041157" cy="356536"/>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strike="noStrike" kern="0" cap="none" spc="0" normalizeH="0" baseline="0" noProof="0" dirty="0">
              <a:ln>
                <a:noFill/>
              </a:ln>
              <a:solidFill>
                <a:sysClr val="windowText" lastClr="000000"/>
              </a:solidFill>
              <a:effectLst/>
              <a:uLnTx/>
              <a:uFillTx/>
              <a:latin typeface="Arial" charset="0"/>
              <a:ea typeface="MS UI Gothic" pitchFamily="50" charset="-128"/>
            </a:endParaRPr>
          </a:p>
        </p:txBody>
      </p:sp>
      <p:sp>
        <p:nvSpPr>
          <p:cNvPr id="85" name="Freeform 13"/>
          <p:cNvSpPr>
            <a:spLocks/>
          </p:cNvSpPr>
          <p:nvPr/>
        </p:nvSpPr>
        <p:spPr bwMode="auto">
          <a:xfrm>
            <a:off x="3720858" y="4448635"/>
            <a:ext cx="2041156" cy="356536"/>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strike="noStrike" kern="0" cap="none" spc="0" normalizeH="0" baseline="0" noProof="0" dirty="0">
              <a:ln>
                <a:noFill/>
              </a:ln>
              <a:solidFill>
                <a:sysClr val="windowText" lastClr="000000"/>
              </a:solidFill>
              <a:effectLst/>
              <a:uLnTx/>
              <a:uFillTx/>
              <a:latin typeface="Arial" charset="0"/>
              <a:ea typeface="MS UI Gothic" pitchFamily="50" charset="-128"/>
            </a:endParaRPr>
          </a:p>
        </p:txBody>
      </p:sp>
      <p:sp>
        <p:nvSpPr>
          <p:cNvPr id="86" name="テキスト ボックス 85"/>
          <p:cNvSpPr txBox="1"/>
          <p:nvPr/>
        </p:nvSpPr>
        <p:spPr>
          <a:xfrm>
            <a:off x="2801321" y="3968925"/>
            <a:ext cx="543739" cy="523220"/>
          </a:xfrm>
          <a:prstGeom prst="rect">
            <a:avLst/>
          </a:prstGeom>
          <a:noFill/>
        </p:spPr>
        <p:txBody>
          <a:bodyPr vert="horz" wrap="none" rtlCol="0">
            <a:spAutoFit/>
          </a:bodyPr>
          <a:lstStyle/>
          <a:p>
            <a:r>
              <a:rPr kumimoji="1" lang="en-US" altLang="ja-JP" sz="2800" dirty="0" smtClean="0"/>
              <a:t>…</a:t>
            </a:r>
            <a:endParaRPr kumimoji="1" lang="ja-JP" altLang="en-US" sz="2800" dirty="0"/>
          </a:p>
        </p:txBody>
      </p:sp>
      <p:sp>
        <p:nvSpPr>
          <p:cNvPr id="48" name="四角形吹き出し 47"/>
          <p:cNvSpPr/>
          <p:nvPr/>
        </p:nvSpPr>
        <p:spPr bwMode="auto">
          <a:xfrm>
            <a:off x="6588224" y="5507825"/>
            <a:ext cx="998715" cy="412013"/>
          </a:xfrm>
          <a:prstGeom prst="wedgeRectCallout">
            <a:avLst>
              <a:gd name="adj1" fmla="val 82668"/>
              <a:gd name="adj2" fmla="val 36303"/>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rPr>
              <a:t>利用者</a:t>
            </a:r>
          </a:p>
        </p:txBody>
      </p:sp>
      <p:sp>
        <p:nvSpPr>
          <p:cNvPr id="47" name="四角形吹き出し 46"/>
          <p:cNvSpPr/>
          <p:nvPr/>
        </p:nvSpPr>
        <p:spPr bwMode="auto">
          <a:xfrm>
            <a:off x="180066" y="5095812"/>
            <a:ext cx="990037" cy="412013"/>
          </a:xfrm>
          <a:prstGeom prst="wedgeRectCallout">
            <a:avLst>
              <a:gd name="adj1" fmla="val 77379"/>
              <a:gd name="adj2" fmla="val 30076"/>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rPr>
              <a:t>利用者</a:t>
            </a:r>
          </a:p>
        </p:txBody>
      </p:sp>
    </p:spTree>
    <p:custDataLst>
      <p:tags r:id="rId1"/>
    </p:custDataLst>
    <p:extLst>
      <p:ext uri="{BB962C8B-B14F-4D97-AF65-F5344CB8AC3E}">
        <p14:creationId xmlns:p14="http://schemas.microsoft.com/office/powerpoint/2010/main" val="2451511830"/>
      </p:ext>
    </p:extLst>
  </p:cSld>
  <p:clrMapOvr>
    <a:masterClrMapping/>
  </p:clrMapOvr>
  <mc:AlternateContent xmlns:mc="http://schemas.openxmlformats.org/markup-compatibility/2006" xmlns:p14="http://schemas.microsoft.com/office/powerpoint/2010/main">
    <mc:Choice Requires="p14">
      <p:transition spd="slow" p14:dur="2000" advTm="74586"/>
    </mc:Choice>
    <mc:Fallback xmlns="">
      <p:transition spd="slow" advTm="74586"/>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7"/>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3"/>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7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4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51"/>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45"/>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46"/>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4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 grpId="0" animBg="1"/>
      <p:bldP spid="66" grpId="0" animBg="1"/>
      <p:bldP spid="67" grpId="0" animBg="1"/>
      <p:bldP spid="73" grpId="0" animBg="1"/>
      <p:bldP spid="44" grpId="0" animBg="1"/>
      <p:bldP spid="74" grpId="0" animBg="1"/>
      <p:bldP spid="46" grpId="0" animBg="1"/>
      <p:bldP spid="48" grpId="0" animBg="1"/>
      <p:bldP spid="4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実験概要</a:t>
            </a:r>
            <a:endParaRPr kumimoji="1" lang="ja-JP" altLang="en-US" dirty="0"/>
          </a:p>
        </p:txBody>
      </p:sp>
      <p:sp>
        <p:nvSpPr>
          <p:cNvPr id="3" name="コンテンツ プレースホルダー 2"/>
          <p:cNvSpPr>
            <a:spLocks noGrp="1"/>
          </p:cNvSpPr>
          <p:nvPr>
            <p:ph idx="1"/>
          </p:nvPr>
        </p:nvSpPr>
        <p:spPr>
          <a:xfrm>
            <a:off x="179388" y="1268413"/>
            <a:ext cx="8785225" cy="1512515"/>
          </a:xfrm>
        </p:spPr>
        <p:txBody>
          <a:bodyPr/>
          <a:lstStyle/>
          <a:p>
            <a:r>
              <a:rPr lang="ja-JP" altLang="en-US" sz="2800" dirty="0" smtClean="0"/>
              <a:t>準備</a:t>
            </a:r>
            <a:endParaRPr lang="en-US" altLang="ja-JP" sz="2800" dirty="0" smtClean="0"/>
          </a:p>
          <a:p>
            <a:pPr lvl="1"/>
            <a:r>
              <a:rPr lang="en-US" altLang="ja-JP" sz="2000" dirty="0" smtClean="0"/>
              <a:t>OSS</a:t>
            </a:r>
            <a:r>
              <a:rPr lang="ja-JP" altLang="en-US" sz="2000" dirty="0" smtClean="0"/>
              <a:t>から</a:t>
            </a:r>
            <a:r>
              <a:rPr lang="en-US" altLang="ja-JP" sz="2000" dirty="0" err="1" smtClean="0"/>
              <a:t>Git</a:t>
            </a:r>
            <a:r>
              <a:rPr lang="ja-JP" altLang="en-US" sz="2000" dirty="0" smtClean="0"/>
              <a:t>で管理されている</a:t>
            </a:r>
            <a:r>
              <a:rPr lang="en-US" altLang="ja-JP" sz="2000" dirty="0" smtClean="0"/>
              <a:t>2</a:t>
            </a:r>
            <a:r>
              <a:rPr lang="ja-JP" altLang="en-US" sz="2000" dirty="0" err="1" smtClean="0"/>
              <a:t>つの</a:t>
            </a:r>
            <a:r>
              <a:rPr lang="en-US" altLang="ja-JP" sz="2000" dirty="0" smtClean="0"/>
              <a:t>Java</a:t>
            </a:r>
            <a:r>
              <a:rPr kumimoji="1" lang="ja-JP" altLang="en-US" sz="2000" dirty="0" smtClean="0"/>
              <a:t>プロジェクトのリポジトリを用意</a:t>
            </a:r>
            <a:endParaRPr lang="en-US" altLang="ja-JP" sz="1800" dirty="0" smtClean="0"/>
          </a:p>
        </p:txBody>
      </p:sp>
      <p:graphicFrame>
        <p:nvGraphicFramePr>
          <p:cNvPr id="4" name="表 3"/>
          <p:cNvGraphicFramePr>
            <a:graphicFrameLocks noGrp="1"/>
          </p:cNvGraphicFramePr>
          <p:nvPr>
            <p:extLst>
              <p:ext uri="{D42A27DB-BD31-4B8C-83A1-F6EECF244321}">
                <p14:modId xmlns:p14="http://schemas.microsoft.com/office/powerpoint/2010/main" val="2231755147"/>
              </p:ext>
            </p:extLst>
          </p:nvPr>
        </p:nvGraphicFramePr>
        <p:xfrm>
          <a:off x="395536" y="2168272"/>
          <a:ext cx="8101408" cy="1620768"/>
        </p:xfrm>
        <a:graphic>
          <a:graphicData uri="http://schemas.openxmlformats.org/drawingml/2006/table">
            <a:tbl>
              <a:tblPr firstRow="1" bandRow="1">
                <a:tableStyleId>{21E4AEA4-8DFA-4A89-87EB-49C32662AFE0}</a:tableStyleId>
              </a:tblPr>
              <a:tblGrid>
                <a:gridCol w="1888826"/>
                <a:gridCol w="3044230"/>
                <a:gridCol w="3168352"/>
              </a:tblGrid>
              <a:tr h="432048">
                <a:tc>
                  <a:txBody>
                    <a:bodyPr/>
                    <a:lstStyle/>
                    <a:p>
                      <a:r>
                        <a:rPr kumimoji="1" lang="ja-JP" altLang="en-US" sz="2000" dirty="0" smtClean="0"/>
                        <a:t>プロジェクト名</a:t>
                      </a:r>
                      <a:endParaRPr kumimoji="1" lang="ja-JP" altLang="en-US" sz="2000" dirty="0"/>
                    </a:p>
                  </a:txBody>
                  <a:tcPr/>
                </a:tc>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altLang="ja-JP" sz="2000" dirty="0" err="1" smtClean="0"/>
                        <a:t>eclipse.platform.text</a:t>
                      </a:r>
                      <a:endParaRPr lang="en-US" altLang="ja-JP" sz="2000" dirty="0" smtClean="0"/>
                    </a:p>
                  </a:txBody>
                  <a:tcPr/>
                </a:tc>
                <a:tc>
                  <a:txBody>
                    <a:bodyPr/>
                    <a:lstStyle/>
                    <a:p>
                      <a:r>
                        <a:rPr kumimoji="1" lang="en-US" altLang="ja-JP" sz="2000" dirty="0" err="1" smtClean="0"/>
                        <a:t>eclipse.pde</a:t>
                      </a:r>
                      <a:endParaRPr kumimoji="1" lang="ja-JP" altLang="en-US" sz="2000" dirty="0"/>
                    </a:p>
                  </a:txBody>
                  <a:tcPr/>
                </a:tc>
              </a:tr>
              <a:tr h="370840">
                <a:tc>
                  <a:txBody>
                    <a:bodyPr/>
                    <a:lstStyle/>
                    <a:p>
                      <a:r>
                        <a:rPr lang="ja-JP" altLang="en-US" sz="2000" dirty="0" smtClean="0"/>
                        <a:t>開発期間</a:t>
                      </a:r>
                      <a:endParaRPr kumimoji="1" lang="ja-JP" altLang="en-US" sz="2000" dirty="0"/>
                    </a:p>
                  </a:txBody>
                  <a:tcPr/>
                </a:tc>
                <a:tc>
                  <a:txBody>
                    <a:bodyPr/>
                    <a:lstStyle/>
                    <a:p>
                      <a:pPr marL="0" marR="0" lvl="2" indent="0" algn="l" defTabSz="914400" rtl="0" eaLnBrk="1" fontAlgn="auto" latinLnBrk="0" hangingPunct="1">
                        <a:lnSpc>
                          <a:spcPct val="100000"/>
                        </a:lnSpc>
                        <a:spcBef>
                          <a:spcPts val="0"/>
                        </a:spcBef>
                        <a:spcAft>
                          <a:spcPts val="0"/>
                        </a:spcAft>
                        <a:buClrTx/>
                        <a:buSzTx/>
                        <a:buFontTx/>
                        <a:buNone/>
                        <a:tabLst/>
                        <a:defRPr/>
                      </a:pPr>
                      <a:r>
                        <a:rPr lang="en-US" altLang="ja-JP" sz="2000" dirty="0" smtClean="0"/>
                        <a:t>2001/5/2 </a:t>
                      </a:r>
                      <a:r>
                        <a:rPr lang="ja-JP" altLang="en-US" sz="2000" dirty="0" smtClean="0"/>
                        <a:t>～ </a:t>
                      </a:r>
                      <a:r>
                        <a:rPr lang="en-US" altLang="ja-JP" sz="2000" dirty="0" smtClean="0"/>
                        <a:t>2003/12/22</a:t>
                      </a:r>
                    </a:p>
                  </a:txBody>
                  <a:tcPr/>
                </a:tc>
                <a:tc>
                  <a:txBody>
                    <a:bodyPr/>
                    <a:lstStyle/>
                    <a:p>
                      <a:pPr marL="0" marR="0" lvl="2" indent="0" algn="l" defTabSz="914400" rtl="0" eaLnBrk="1" fontAlgn="auto" latinLnBrk="0" hangingPunct="1">
                        <a:lnSpc>
                          <a:spcPct val="100000"/>
                        </a:lnSpc>
                        <a:spcBef>
                          <a:spcPts val="0"/>
                        </a:spcBef>
                        <a:spcAft>
                          <a:spcPts val="0"/>
                        </a:spcAft>
                        <a:buClrTx/>
                        <a:buSzTx/>
                        <a:buFontTx/>
                        <a:buNone/>
                        <a:tabLst/>
                        <a:defRPr/>
                      </a:pPr>
                      <a:r>
                        <a:rPr lang="en-US" altLang="ja-JP" sz="2000" dirty="0" smtClean="0"/>
                        <a:t>2002/4/11 </a:t>
                      </a:r>
                      <a:r>
                        <a:rPr lang="ja-JP" altLang="en-US" sz="2000" dirty="0" smtClean="0"/>
                        <a:t>～ </a:t>
                      </a:r>
                      <a:r>
                        <a:rPr lang="en-US" altLang="ja-JP" sz="2000" dirty="0" smtClean="0"/>
                        <a:t>2003/12/18</a:t>
                      </a:r>
                    </a:p>
                  </a:txBody>
                  <a:tcPr/>
                </a:tc>
              </a:tr>
              <a:tr h="370840">
                <a:tc>
                  <a:txBody>
                    <a:bodyPr/>
                    <a:lstStyle/>
                    <a:p>
                      <a:r>
                        <a:rPr lang="ja-JP" altLang="en-US" sz="2000" dirty="0" smtClean="0"/>
                        <a:t>リビジョン数</a:t>
                      </a:r>
                      <a:endParaRPr kumimoji="1" lang="ja-JP" altLang="en-US" sz="2000" dirty="0"/>
                    </a:p>
                  </a:txBody>
                  <a:tcPr/>
                </a:tc>
                <a:tc>
                  <a:txBody>
                    <a:bodyPr/>
                    <a:lstStyle/>
                    <a:p>
                      <a:r>
                        <a:rPr lang="en-US" altLang="ja-JP" sz="2000" dirty="0" smtClean="0"/>
                        <a:t>1369</a:t>
                      </a:r>
                      <a:endParaRPr kumimoji="1" lang="ja-JP" altLang="en-US" sz="2000" dirty="0"/>
                    </a:p>
                  </a:txBody>
                  <a:tcPr/>
                </a:tc>
                <a:tc>
                  <a:txBody>
                    <a:bodyPr/>
                    <a:lstStyle/>
                    <a:p>
                      <a:r>
                        <a:rPr lang="en-US" altLang="ja-JP" sz="2000" dirty="0" smtClean="0"/>
                        <a:t>144</a:t>
                      </a:r>
                      <a:endParaRPr kumimoji="1" lang="ja-JP" altLang="en-US" sz="2000" dirty="0"/>
                    </a:p>
                  </a:txBody>
                  <a:tcPr/>
                </a:tc>
              </a:tr>
              <a:tr h="370840">
                <a:tc>
                  <a:txBody>
                    <a:bodyPr/>
                    <a:lstStyle/>
                    <a:p>
                      <a:r>
                        <a:rPr lang="ja-JP" altLang="en-US" sz="2000" dirty="0" smtClean="0"/>
                        <a:t>開発者数</a:t>
                      </a:r>
                      <a:endParaRPr kumimoji="1" lang="ja-JP" altLang="en-US" sz="2000" dirty="0"/>
                    </a:p>
                  </a:txBody>
                  <a:tcPr/>
                </a:tc>
                <a:tc>
                  <a:txBody>
                    <a:bodyPr/>
                    <a:lstStyle/>
                    <a:p>
                      <a:r>
                        <a:rPr lang="en-US" altLang="ja-JP" sz="2000" dirty="0" smtClean="0"/>
                        <a:t>19</a:t>
                      </a:r>
                      <a:r>
                        <a:rPr lang="ja-JP" altLang="en-US" sz="2000" dirty="0" smtClean="0"/>
                        <a:t>名</a:t>
                      </a:r>
                      <a:endParaRPr kumimoji="1" lang="ja-JP" altLang="en-US" sz="2000" dirty="0"/>
                    </a:p>
                  </a:txBody>
                  <a:tcPr/>
                </a:tc>
                <a:tc>
                  <a:txBody>
                    <a:bodyPr/>
                    <a:lstStyle/>
                    <a:p>
                      <a:r>
                        <a:rPr lang="en-US" altLang="ja-JP" sz="2000" dirty="0" smtClean="0"/>
                        <a:t>3</a:t>
                      </a:r>
                      <a:r>
                        <a:rPr lang="ja-JP" altLang="en-US" sz="2000" dirty="0" smtClean="0"/>
                        <a:t>名</a:t>
                      </a:r>
                      <a:endParaRPr kumimoji="1" lang="ja-JP" altLang="en-US" sz="2000" dirty="0"/>
                    </a:p>
                  </a:txBody>
                  <a:tcPr/>
                </a:tc>
              </a:tr>
            </a:tbl>
          </a:graphicData>
        </a:graphic>
      </p:graphicFrame>
      <p:sp>
        <p:nvSpPr>
          <p:cNvPr id="5" name="コンテンツ プレースホルダー 2"/>
          <p:cNvSpPr txBox="1">
            <a:spLocks/>
          </p:cNvSpPr>
          <p:nvPr/>
        </p:nvSpPr>
        <p:spPr bwMode="auto">
          <a:xfrm>
            <a:off x="179512" y="3789040"/>
            <a:ext cx="8785225" cy="244827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Blip>
                <a:blip r:embed="rId3"/>
              </a:buBlip>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Blip>
                <a:blip r:embed="rId4"/>
              </a:buBlip>
              <a:defRPr kumimoji="1" sz="2800">
                <a:solidFill>
                  <a:schemeClr val="tx1"/>
                </a:solidFill>
                <a:latin typeface="+mn-lt"/>
                <a:ea typeface="+mn-ea"/>
              </a:defRPr>
            </a:lvl2pPr>
            <a:lvl3pPr marL="1143000" indent="-228600" algn="l" rtl="0" eaLnBrk="1" fontAlgn="base" hangingPunct="1">
              <a:spcBef>
                <a:spcPct val="20000"/>
              </a:spcBef>
              <a:spcAft>
                <a:spcPct val="0"/>
              </a:spcAft>
              <a:buBlip>
                <a:blip r:embed="rId5"/>
              </a:buBlip>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ja-JP" altLang="en-US" sz="2800" dirty="0" smtClean="0"/>
              <a:t>手順</a:t>
            </a:r>
            <a:endParaRPr lang="en-US" altLang="ja-JP" sz="2800" dirty="0" smtClean="0"/>
          </a:p>
          <a:p>
            <a:pPr lvl="1"/>
            <a:r>
              <a:rPr lang="en-US" altLang="ja-JP" sz="2000" dirty="0" smtClean="0"/>
              <a:t>STEP1</a:t>
            </a:r>
            <a:r>
              <a:rPr lang="ja-JP" altLang="en-US" sz="2000" dirty="0" smtClean="0"/>
              <a:t>：上記のリポジトリを</a:t>
            </a:r>
            <a:r>
              <a:rPr lang="en-US" altLang="ja-JP" sz="2000" dirty="0" err="1" smtClean="0"/>
              <a:t>Git</a:t>
            </a:r>
            <a:r>
              <a:rPr lang="ja-JP" altLang="en-US" sz="2000" dirty="0" smtClean="0"/>
              <a:t>の機能を利用して</a:t>
            </a:r>
            <a:r>
              <a:rPr lang="en-US" altLang="ja-JP" sz="2000" dirty="0" smtClean="0"/>
              <a:t>1</a:t>
            </a:r>
            <a:r>
              <a:rPr lang="ja-JP" altLang="en-US" sz="2000" dirty="0" err="1" smtClean="0"/>
              <a:t>つの</a:t>
            </a:r>
            <a:r>
              <a:rPr lang="ja-JP" altLang="en-US" sz="2000" dirty="0" smtClean="0"/>
              <a:t>リポジトリにマージ</a:t>
            </a:r>
            <a:endParaRPr lang="en-US" altLang="ja-JP" sz="2000" dirty="0" smtClean="0"/>
          </a:p>
          <a:p>
            <a:pPr lvl="1"/>
            <a:r>
              <a:rPr lang="en-US" altLang="ja-JP" sz="2000" dirty="0" smtClean="0"/>
              <a:t>STEP2</a:t>
            </a:r>
            <a:r>
              <a:rPr lang="ja-JP" altLang="en-US" sz="2000" dirty="0" smtClean="0"/>
              <a:t>：</a:t>
            </a:r>
            <a:r>
              <a:rPr lang="ja-JP" altLang="en-US" sz="2000" dirty="0"/>
              <a:t>マージ</a:t>
            </a:r>
            <a:r>
              <a:rPr lang="ja-JP" altLang="en-US" sz="2000" dirty="0" smtClean="0"/>
              <a:t>したリポジトリのリビジョン間クローン遷移情報を取得</a:t>
            </a:r>
            <a:endParaRPr lang="en-US" altLang="ja-JP" sz="2000" dirty="0" smtClean="0"/>
          </a:p>
          <a:p>
            <a:pPr lvl="1"/>
            <a:r>
              <a:rPr lang="en-US" altLang="ja-JP" sz="2000" dirty="0" smtClean="0"/>
              <a:t>STEP3</a:t>
            </a:r>
            <a:r>
              <a:rPr lang="ja-JP" altLang="en-US" sz="2000" dirty="0" smtClean="0"/>
              <a:t>：リビジョン</a:t>
            </a:r>
            <a:r>
              <a:rPr lang="en-US" altLang="ja-JP" sz="2000" dirty="0" smtClean="0"/>
              <a:t>1</a:t>
            </a:r>
            <a:r>
              <a:rPr lang="ja-JP" altLang="en-US" sz="2000" dirty="0" smtClean="0"/>
              <a:t>～</a:t>
            </a:r>
            <a:r>
              <a:rPr lang="en-US" altLang="ja-JP" sz="2000" dirty="0" smtClean="0"/>
              <a:t>1513</a:t>
            </a:r>
            <a:r>
              <a:rPr lang="ja-JP" altLang="en-US" sz="2000" dirty="0" smtClean="0"/>
              <a:t>におけるクローンセット履歴の取得</a:t>
            </a:r>
            <a:endParaRPr lang="en-US" altLang="ja-JP" sz="2000" dirty="0" smtClean="0"/>
          </a:p>
          <a:p>
            <a:pPr lvl="1"/>
            <a:r>
              <a:rPr lang="en-US" altLang="ja-JP" sz="2000" dirty="0" smtClean="0"/>
              <a:t>STEP4</a:t>
            </a:r>
            <a:r>
              <a:rPr lang="ja-JP" altLang="en-US" sz="2000" dirty="0" smtClean="0"/>
              <a:t>：コードクローン利用者と作成者の特定</a:t>
            </a:r>
            <a:endParaRPr lang="en-US" altLang="ja-JP" sz="2000" dirty="0" smtClean="0"/>
          </a:p>
          <a:p>
            <a:pPr lvl="1"/>
            <a:r>
              <a:rPr lang="ja-JP" altLang="en-US" sz="2000" dirty="0" smtClean="0"/>
              <a:t>出力結果の分析</a:t>
            </a:r>
            <a:endParaRPr lang="en-US" altLang="ja-JP" sz="2000" dirty="0" smtClean="0"/>
          </a:p>
        </p:txBody>
      </p:sp>
    </p:spTree>
    <p:extLst>
      <p:ext uri="{BB962C8B-B14F-4D97-AF65-F5344CB8AC3E}">
        <p14:creationId xmlns:p14="http://schemas.microsoft.com/office/powerpoint/2010/main" val="1786180944"/>
      </p:ext>
    </p:extLst>
  </p:cSld>
  <p:clrMapOvr>
    <a:masterClrMapping/>
  </p:clrMapOvr>
  <mc:AlternateContent xmlns:mc="http://schemas.openxmlformats.org/markup-compatibility/2006" xmlns:p14="http://schemas.microsoft.com/office/powerpoint/2010/main">
    <mc:Choice Requires="p14">
      <p:transition spd="slow" p14:dur="2000" advTm="72526"/>
    </mc:Choice>
    <mc:Fallback xmlns="">
      <p:transition spd="slow" advTm="72526"/>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グループ化 9"/>
          <p:cNvGrpSpPr/>
          <p:nvPr/>
        </p:nvGrpSpPr>
        <p:grpSpPr>
          <a:xfrm>
            <a:off x="3131840" y="3933056"/>
            <a:ext cx="2634599" cy="866479"/>
            <a:chOff x="3131840" y="3933056"/>
            <a:chExt cx="2634599" cy="866479"/>
          </a:xfrm>
        </p:grpSpPr>
        <p:grpSp>
          <p:nvGrpSpPr>
            <p:cNvPr id="152" name="グループ化 151"/>
            <p:cNvGrpSpPr/>
            <p:nvPr/>
          </p:nvGrpSpPr>
          <p:grpSpPr>
            <a:xfrm>
              <a:off x="3131840" y="3933056"/>
              <a:ext cx="2634599" cy="866479"/>
              <a:chOff x="1868352" y="3717032"/>
              <a:chExt cx="2634599" cy="978616"/>
            </a:xfrm>
          </p:grpSpPr>
          <p:sp>
            <p:nvSpPr>
              <p:cNvPr id="106" name="正方形/長方形 105"/>
              <p:cNvSpPr/>
              <p:nvPr/>
            </p:nvSpPr>
            <p:spPr bwMode="auto">
              <a:xfrm>
                <a:off x="1868352" y="3717032"/>
                <a:ext cx="2634599" cy="978616"/>
              </a:xfrm>
              <a:prstGeom prst="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108" name="直線矢印コネクタ 107"/>
              <p:cNvCxnSpPr/>
              <p:nvPr/>
            </p:nvCxnSpPr>
            <p:spPr bwMode="auto">
              <a:xfrm>
                <a:off x="3423378" y="3974711"/>
                <a:ext cx="380483" cy="0"/>
              </a:xfrm>
              <a:prstGeom prst="straightConnector1">
                <a:avLst/>
              </a:prstGeom>
              <a:ln>
                <a:headEnd type="arrow" w="med" len="med"/>
                <a:tailEnd type="arrow"/>
              </a:ln>
              <a:extLst/>
            </p:spPr>
            <p:style>
              <a:lnRef idx="1">
                <a:schemeClr val="dk1"/>
              </a:lnRef>
              <a:fillRef idx="0">
                <a:schemeClr val="dk1"/>
              </a:fillRef>
              <a:effectRef idx="0">
                <a:schemeClr val="dk1"/>
              </a:effectRef>
              <a:fontRef idx="minor">
                <a:schemeClr val="tx1"/>
              </a:fontRef>
            </p:style>
          </p:cxnSp>
          <p:sp>
            <p:nvSpPr>
              <p:cNvPr id="109" name="角丸四角形 108"/>
              <p:cNvSpPr/>
              <p:nvPr/>
            </p:nvSpPr>
            <p:spPr>
              <a:xfrm>
                <a:off x="3660136" y="3823365"/>
                <a:ext cx="766006" cy="780318"/>
              </a:xfrm>
              <a:prstGeom prst="roundRect">
                <a:avLst/>
              </a:prstGeom>
              <a:no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3200" b="0" i="0" u="none" strike="noStrike" kern="0" cap="none" spc="0" normalizeH="0" baseline="0" noProof="0">
                  <a:ln>
                    <a:noFill/>
                  </a:ln>
                  <a:solidFill>
                    <a:srgbClr val="FFFFFF"/>
                  </a:solidFill>
                  <a:effectLst/>
                  <a:uLnTx/>
                  <a:uFillTx/>
                  <a:latin typeface="Arial"/>
                  <a:ea typeface="MS UI Gothic"/>
                  <a:cs typeface="+mn-cs"/>
                </a:endParaRPr>
              </a:p>
            </p:txBody>
          </p:sp>
          <p:cxnSp>
            <p:nvCxnSpPr>
              <p:cNvPr id="110" name="直線矢印コネクタ 109"/>
              <p:cNvCxnSpPr/>
              <p:nvPr/>
            </p:nvCxnSpPr>
            <p:spPr bwMode="auto">
              <a:xfrm>
                <a:off x="3423378" y="4133715"/>
                <a:ext cx="378576" cy="0"/>
              </a:xfrm>
              <a:prstGeom prst="straightConnector1">
                <a:avLst/>
              </a:prstGeom>
              <a:ln>
                <a:headEnd type="arrow" w="med" len="med"/>
                <a:tailEnd type="arrow"/>
              </a:ln>
              <a:extLst/>
            </p:spPr>
            <p:style>
              <a:lnRef idx="1">
                <a:schemeClr val="dk1"/>
              </a:lnRef>
              <a:fillRef idx="0">
                <a:schemeClr val="dk1"/>
              </a:fillRef>
              <a:effectRef idx="0">
                <a:schemeClr val="dk1"/>
              </a:effectRef>
              <a:fontRef idx="minor">
                <a:schemeClr val="tx1"/>
              </a:fontRef>
            </p:style>
          </p:cxnSp>
          <p:sp>
            <p:nvSpPr>
              <p:cNvPr id="112" name="Freeform 13"/>
              <p:cNvSpPr>
                <a:spLocks/>
              </p:cNvSpPr>
              <p:nvPr/>
            </p:nvSpPr>
            <p:spPr bwMode="auto">
              <a:xfrm>
                <a:off x="3803861" y="3903356"/>
                <a:ext cx="538377" cy="115395"/>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113" name="Freeform 13"/>
              <p:cNvSpPr>
                <a:spLocks/>
              </p:cNvSpPr>
              <p:nvPr/>
            </p:nvSpPr>
            <p:spPr bwMode="auto">
              <a:xfrm>
                <a:off x="3803860" y="4085634"/>
                <a:ext cx="538378" cy="115395"/>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114" name="Freeform 13"/>
              <p:cNvSpPr>
                <a:spLocks/>
              </p:cNvSpPr>
              <p:nvPr/>
            </p:nvSpPr>
            <p:spPr bwMode="auto">
              <a:xfrm>
                <a:off x="2881188" y="3917013"/>
                <a:ext cx="542190" cy="115395"/>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115" name="角丸四角形 114"/>
              <p:cNvSpPr/>
              <p:nvPr/>
            </p:nvSpPr>
            <p:spPr>
              <a:xfrm>
                <a:off x="2785996" y="3823365"/>
                <a:ext cx="766294" cy="780318"/>
              </a:xfrm>
              <a:prstGeom prst="roundRect">
                <a:avLst/>
              </a:prstGeom>
              <a:no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3200" b="0" i="0" u="none" strike="noStrike" kern="0" cap="none" spc="0" normalizeH="0" baseline="0" noProof="0">
                  <a:ln>
                    <a:noFill/>
                  </a:ln>
                  <a:solidFill>
                    <a:srgbClr val="FFFFFF"/>
                  </a:solidFill>
                  <a:effectLst/>
                  <a:uLnTx/>
                  <a:uFillTx/>
                  <a:latin typeface="Arial"/>
                  <a:ea typeface="MS UI Gothic"/>
                  <a:cs typeface="+mn-cs"/>
                </a:endParaRPr>
              </a:p>
            </p:txBody>
          </p:sp>
          <p:sp>
            <p:nvSpPr>
              <p:cNvPr id="116" name="Freeform 13"/>
              <p:cNvSpPr>
                <a:spLocks/>
              </p:cNvSpPr>
              <p:nvPr/>
            </p:nvSpPr>
            <p:spPr bwMode="auto">
              <a:xfrm>
                <a:off x="2885000" y="4085634"/>
                <a:ext cx="538378" cy="115395"/>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118" name="角丸四角形 117"/>
              <p:cNvSpPr/>
              <p:nvPr/>
            </p:nvSpPr>
            <p:spPr>
              <a:xfrm>
                <a:off x="1932908" y="3823365"/>
                <a:ext cx="766006" cy="780318"/>
              </a:xfrm>
              <a:prstGeom prst="roundRect">
                <a:avLst/>
              </a:prstGeom>
              <a:no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3200" b="0" i="0" u="none" strike="noStrike" kern="0" cap="none" spc="0" normalizeH="0" baseline="0" noProof="0">
                  <a:ln>
                    <a:noFill/>
                  </a:ln>
                  <a:solidFill>
                    <a:srgbClr val="FFFFFF"/>
                  </a:solidFill>
                  <a:effectLst/>
                  <a:uLnTx/>
                  <a:uFillTx/>
                  <a:latin typeface="Arial"/>
                  <a:ea typeface="MS UI Gothic"/>
                  <a:cs typeface="+mn-cs"/>
                </a:endParaRPr>
              </a:p>
            </p:txBody>
          </p:sp>
          <p:sp>
            <p:nvSpPr>
              <p:cNvPr id="120" name="Freeform 13"/>
              <p:cNvSpPr>
                <a:spLocks/>
              </p:cNvSpPr>
              <p:nvPr/>
            </p:nvSpPr>
            <p:spPr bwMode="auto">
              <a:xfrm>
                <a:off x="2076632" y="3917013"/>
                <a:ext cx="538377" cy="115395"/>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121" name="Freeform 13"/>
              <p:cNvSpPr>
                <a:spLocks/>
              </p:cNvSpPr>
              <p:nvPr/>
            </p:nvSpPr>
            <p:spPr bwMode="auto">
              <a:xfrm>
                <a:off x="2076631" y="4085634"/>
                <a:ext cx="538378" cy="115395"/>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cxnSp>
            <p:nvCxnSpPr>
              <p:cNvPr id="123" name="直線矢印コネクタ 122"/>
              <p:cNvCxnSpPr/>
              <p:nvPr/>
            </p:nvCxnSpPr>
            <p:spPr bwMode="auto">
              <a:xfrm>
                <a:off x="2618821" y="3961054"/>
                <a:ext cx="266179" cy="0"/>
              </a:xfrm>
              <a:prstGeom prst="straightConnector1">
                <a:avLst/>
              </a:prstGeom>
              <a:ln>
                <a:headEnd type="arrow" w="med" len="med"/>
                <a:tailEnd type="arrow"/>
              </a:ln>
              <a:extLst/>
            </p:spPr>
            <p:style>
              <a:lnRef idx="1">
                <a:schemeClr val="dk1"/>
              </a:lnRef>
              <a:fillRef idx="0">
                <a:schemeClr val="dk1"/>
              </a:fillRef>
              <a:effectRef idx="0">
                <a:schemeClr val="dk1"/>
              </a:effectRef>
              <a:fontRef idx="minor">
                <a:schemeClr val="tx1"/>
              </a:fontRef>
            </p:style>
          </p:cxnSp>
          <p:cxnSp>
            <p:nvCxnSpPr>
              <p:cNvPr id="124" name="直線矢印コネクタ 123"/>
              <p:cNvCxnSpPr/>
              <p:nvPr/>
            </p:nvCxnSpPr>
            <p:spPr bwMode="auto">
              <a:xfrm>
                <a:off x="2618821" y="4131141"/>
                <a:ext cx="262367" cy="6095"/>
              </a:xfrm>
              <a:prstGeom prst="straightConnector1">
                <a:avLst/>
              </a:prstGeom>
              <a:ln>
                <a:headEnd type="arrow" w="med" len="med"/>
                <a:tailEnd type="arrow"/>
              </a:ln>
              <a:extLst/>
            </p:spPr>
            <p:style>
              <a:lnRef idx="1">
                <a:schemeClr val="dk1"/>
              </a:lnRef>
              <a:fillRef idx="0">
                <a:schemeClr val="dk1"/>
              </a:fillRef>
              <a:effectRef idx="0">
                <a:schemeClr val="dk1"/>
              </a:effectRef>
              <a:fontRef idx="minor">
                <a:schemeClr val="tx1"/>
              </a:fontRef>
            </p:style>
          </p:cxnSp>
          <p:sp>
            <p:nvSpPr>
              <p:cNvPr id="145" name="Freeform 13"/>
              <p:cNvSpPr>
                <a:spLocks/>
              </p:cNvSpPr>
              <p:nvPr/>
            </p:nvSpPr>
            <p:spPr bwMode="auto">
              <a:xfrm>
                <a:off x="3803859" y="4432313"/>
                <a:ext cx="542190" cy="115395"/>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146" name="Freeform 13"/>
              <p:cNvSpPr>
                <a:spLocks/>
              </p:cNvSpPr>
              <p:nvPr/>
            </p:nvSpPr>
            <p:spPr bwMode="auto">
              <a:xfrm>
                <a:off x="3805765" y="4259221"/>
                <a:ext cx="538378" cy="115395"/>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147" name="Freeform 13"/>
              <p:cNvSpPr>
                <a:spLocks/>
              </p:cNvSpPr>
              <p:nvPr/>
            </p:nvSpPr>
            <p:spPr bwMode="auto">
              <a:xfrm>
                <a:off x="2886905" y="4259221"/>
                <a:ext cx="538378" cy="115395"/>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cxnSp>
            <p:nvCxnSpPr>
              <p:cNvPr id="151" name="直線矢印コネクタ 150"/>
              <p:cNvCxnSpPr/>
              <p:nvPr/>
            </p:nvCxnSpPr>
            <p:spPr bwMode="auto">
              <a:xfrm>
                <a:off x="3417479" y="4307961"/>
                <a:ext cx="378576" cy="0"/>
              </a:xfrm>
              <a:prstGeom prst="straightConnector1">
                <a:avLst/>
              </a:prstGeom>
              <a:ln>
                <a:headEnd type="arrow" w="med" len="med"/>
                <a:tailEnd type="arrow"/>
              </a:ln>
              <a:extLst/>
            </p:spPr>
            <p:style>
              <a:lnRef idx="1">
                <a:schemeClr val="dk1"/>
              </a:lnRef>
              <a:fillRef idx="0">
                <a:schemeClr val="dk1"/>
              </a:fillRef>
              <a:effectRef idx="0">
                <a:schemeClr val="dk1"/>
              </a:effectRef>
              <a:fontRef idx="minor">
                <a:schemeClr val="tx1"/>
              </a:fontRef>
            </p:style>
          </p:cxnSp>
        </p:grpSp>
        <p:sp>
          <p:nvSpPr>
            <p:cNvPr id="135" name="右カーブ矢印 134"/>
            <p:cNvSpPr/>
            <p:nvPr/>
          </p:nvSpPr>
          <p:spPr bwMode="auto">
            <a:xfrm flipH="1">
              <a:off x="3642562" y="4149080"/>
              <a:ext cx="137350" cy="197542"/>
            </a:xfrm>
            <a:prstGeom prst="curvedRight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36" name="右カーブ矢印 135"/>
            <p:cNvSpPr/>
            <p:nvPr/>
          </p:nvSpPr>
          <p:spPr bwMode="auto">
            <a:xfrm flipH="1">
              <a:off x="5336537" y="4455594"/>
              <a:ext cx="137350" cy="197542"/>
            </a:xfrm>
            <a:prstGeom prst="curvedRight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11" name="右カーブ矢印 110"/>
            <p:cNvSpPr/>
            <p:nvPr/>
          </p:nvSpPr>
          <p:spPr bwMode="auto">
            <a:xfrm flipH="1">
              <a:off x="4432632" y="4287933"/>
              <a:ext cx="137350" cy="197542"/>
            </a:xfrm>
            <a:prstGeom prst="curvedRight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pSp>
      <p:sp>
        <p:nvSpPr>
          <p:cNvPr id="2" name="タイトル 1"/>
          <p:cNvSpPr>
            <a:spLocks noGrp="1"/>
          </p:cNvSpPr>
          <p:nvPr>
            <p:ph type="title"/>
          </p:nvPr>
        </p:nvSpPr>
        <p:spPr/>
        <p:txBody>
          <a:bodyPr/>
          <a:lstStyle/>
          <a:p>
            <a:r>
              <a:rPr kumimoji="1" lang="ja-JP" altLang="en-US" dirty="0" smtClean="0"/>
              <a:t>出力結果</a:t>
            </a:r>
            <a:endParaRPr kumimoji="1" lang="ja-JP" altLang="en-US" dirty="0"/>
          </a:p>
        </p:txBody>
      </p:sp>
      <p:sp>
        <p:nvSpPr>
          <p:cNvPr id="178" name="左中かっこ 177"/>
          <p:cNvSpPr/>
          <p:nvPr/>
        </p:nvSpPr>
        <p:spPr bwMode="auto">
          <a:xfrm>
            <a:off x="683568" y="2444603"/>
            <a:ext cx="544406" cy="3852664"/>
          </a:xfrm>
          <a:prstGeom prst="leftBrace">
            <a:avLst>
              <a:gd name="adj1" fmla="val 64859"/>
              <a:gd name="adj2" fmla="val 50000"/>
            </a:avLst>
          </a:prstGeom>
          <a:ln>
            <a:headEnd type="none" w="med" len="med"/>
            <a:tailEnd type="none" w="med" len="med"/>
          </a:ln>
        </p:spPr>
        <p:style>
          <a:lnRef idx="2">
            <a:schemeClr val="accent2"/>
          </a:lnRef>
          <a:fillRef idx="0">
            <a:schemeClr val="accent2"/>
          </a:fillRef>
          <a:effectRef idx="1">
            <a:schemeClr val="accent2"/>
          </a:effectRef>
          <a:fontRef idx="minor">
            <a:schemeClr val="tx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79" name="テキスト ボックス 178"/>
          <p:cNvSpPr txBox="1"/>
          <p:nvPr/>
        </p:nvSpPr>
        <p:spPr>
          <a:xfrm>
            <a:off x="-70291" y="4149080"/>
            <a:ext cx="646331" cy="461665"/>
          </a:xfrm>
          <a:prstGeom prst="rect">
            <a:avLst/>
          </a:prstGeom>
          <a:noFill/>
        </p:spPr>
        <p:txBody>
          <a:bodyPr wrap="none" rtlCol="0">
            <a:spAutoFit/>
          </a:bodyPr>
          <a:lstStyle/>
          <a:p>
            <a:r>
              <a:rPr kumimoji="1" lang="en-US" altLang="ja-JP" dirty="0" smtClean="0"/>
              <a:t>969</a:t>
            </a:r>
            <a:endParaRPr kumimoji="1" lang="ja-JP" altLang="en-US" dirty="0"/>
          </a:p>
        </p:txBody>
      </p:sp>
      <p:sp>
        <p:nvSpPr>
          <p:cNvPr id="180" name="左中かっこ 179"/>
          <p:cNvSpPr/>
          <p:nvPr/>
        </p:nvSpPr>
        <p:spPr bwMode="auto">
          <a:xfrm>
            <a:off x="1651330" y="3148520"/>
            <a:ext cx="544406" cy="2448272"/>
          </a:xfrm>
          <a:prstGeom prst="leftBrace">
            <a:avLst>
              <a:gd name="adj1" fmla="val 39018"/>
              <a:gd name="adj2" fmla="val 50000"/>
            </a:avLst>
          </a:prstGeom>
          <a:ln>
            <a:headEnd type="none" w="med" len="med"/>
            <a:tailEnd type="none" w="med" len="med"/>
          </a:ln>
        </p:spPr>
        <p:style>
          <a:lnRef idx="2">
            <a:schemeClr val="accent2"/>
          </a:lnRef>
          <a:fillRef idx="0">
            <a:schemeClr val="accent2"/>
          </a:fillRef>
          <a:effectRef idx="1">
            <a:schemeClr val="accent2"/>
          </a:effectRef>
          <a:fontRef idx="minor">
            <a:schemeClr val="tx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81" name="テキスト ボックス 180"/>
          <p:cNvSpPr txBox="1"/>
          <p:nvPr/>
        </p:nvSpPr>
        <p:spPr>
          <a:xfrm>
            <a:off x="918706" y="4149080"/>
            <a:ext cx="646331" cy="461665"/>
          </a:xfrm>
          <a:prstGeom prst="rect">
            <a:avLst/>
          </a:prstGeom>
          <a:noFill/>
        </p:spPr>
        <p:txBody>
          <a:bodyPr wrap="none" rtlCol="0">
            <a:spAutoFit/>
          </a:bodyPr>
          <a:lstStyle/>
          <a:p>
            <a:r>
              <a:rPr kumimoji="1" lang="en-US" altLang="ja-JP" dirty="0" smtClean="0"/>
              <a:t>156</a:t>
            </a:r>
            <a:endParaRPr kumimoji="1" lang="ja-JP" altLang="en-US" dirty="0"/>
          </a:p>
        </p:txBody>
      </p:sp>
      <p:sp>
        <p:nvSpPr>
          <p:cNvPr id="201" name="円/楕円 200"/>
          <p:cNvSpPr/>
          <p:nvPr/>
        </p:nvSpPr>
        <p:spPr bwMode="auto">
          <a:xfrm>
            <a:off x="3179898" y="3933056"/>
            <a:ext cx="1651429" cy="830122"/>
          </a:xfrm>
          <a:prstGeom prst="ellipse">
            <a:avLst/>
          </a:prstGeom>
          <a:noFill/>
          <a:ln>
            <a:solidFill>
              <a:srgbClr val="00B0F0"/>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208" name="テキスト ボックス 207"/>
          <p:cNvSpPr txBox="1"/>
          <p:nvPr/>
        </p:nvSpPr>
        <p:spPr>
          <a:xfrm>
            <a:off x="1954332" y="4149080"/>
            <a:ext cx="338554" cy="461665"/>
          </a:xfrm>
          <a:prstGeom prst="rect">
            <a:avLst/>
          </a:prstGeom>
          <a:noFill/>
        </p:spPr>
        <p:txBody>
          <a:bodyPr wrap="none" rtlCol="0">
            <a:spAutoFit/>
          </a:bodyPr>
          <a:lstStyle/>
          <a:p>
            <a:r>
              <a:rPr kumimoji="1" lang="en-US" altLang="ja-JP" dirty="0" smtClean="0"/>
              <a:t>5</a:t>
            </a:r>
            <a:endParaRPr kumimoji="1" lang="ja-JP" altLang="en-US" dirty="0"/>
          </a:p>
        </p:txBody>
      </p:sp>
      <p:sp>
        <p:nvSpPr>
          <p:cNvPr id="209" name="左中かっこ 208"/>
          <p:cNvSpPr/>
          <p:nvPr/>
        </p:nvSpPr>
        <p:spPr bwMode="auto">
          <a:xfrm>
            <a:off x="2443418" y="3946672"/>
            <a:ext cx="544406" cy="866479"/>
          </a:xfrm>
          <a:prstGeom prst="leftBrace">
            <a:avLst>
              <a:gd name="adj1" fmla="val 24483"/>
              <a:gd name="adj2" fmla="val 50000"/>
            </a:avLst>
          </a:prstGeom>
          <a:ln>
            <a:headEnd type="none" w="med" len="med"/>
            <a:tailEnd type="none" w="med" len="med"/>
          </a:ln>
        </p:spPr>
        <p:style>
          <a:lnRef idx="2">
            <a:schemeClr val="accent2"/>
          </a:lnRef>
          <a:fillRef idx="0">
            <a:schemeClr val="accent2"/>
          </a:fillRef>
          <a:effectRef idx="1">
            <a:schemeClr val="accent2"/>
          </a:effectRef>
          <a:fontRef idx="minor">
            <a:schemeClr val="tx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214" name="直線コネクタ 213"/>
          <p:cNvCxnSpPr>
            <a:stCxn id="178" idx="0"/>
          </p:cNvCxnSpPr>
          <p:nvPr/>
        </p:nvCxnSpPr>
        <p:spPr bwMode="auto">
          <a:xfrm>
            <a:off x="1227974" y="2444603"/>
            <a:ext cx="1759850" cy="0"/>
          </a:xfrm>
          <a:prstGeom prst="line">
            <a:avLst/>
          </a:prstGeom>
          <a:ln>
            <a:headEnd type="none" w="med" len="med"/>
            <a:tailEnd type="none" w="med" len="med"/>
          </a:ln>
        </p:spPr>
        <p:style>
          <a:lnRef idx="2">
            <a:schemeClr val="accent2"/>
          </a:lnRef>
          <a:fillRef idx="0">
            <a:schemeClr val="accent2"/>
          </a:fillRef>
          <a:effectRef idx="1">
            <a:schemeClr val="accent2"/>
          </a:effectRef>
          <a:fontRef idx="minor">
            <a:schemeClr val="tx1"/>
          </a:fontRef>
        </p:style>
      </p:cxnSp>
      <p:cxnSp>
        <p:nvCxnSpPr>
          <p:cNvPr id="218" name="直線コネクタ 217"/>
          <p:cNvCxnSpPr>
            <a:stCxn id="178" idx="2"/>
          </p:cNvCxnSpPr>
          <p:nvPr/>
        </p:nvCxnSpPr>
        <p:spPr bwMode="auto">
          <a:xfrm>
            <a:off x="1227974" y="6297267"/>
            <a:ext cx="2650522" cy="0"/>
          </a:xfrm>
          <a:prstGeom prst="line">
            <a:avLst/>
          </a:prstGeom>
          <a:ln>
            <a:headEnd type="none" w="med" len="med"/>
            <a:tailEnd type="none" w="med" len="med"/>
          </a:ln>
        </p:spPr>
        <p:style>
          <a:lnRef idx="2">
            <a:schemeClr val="accent2"/>
          </a:lnRef>
          <a:fillRef idx="0">
            <a:schemeClr val="accent2"/>
          </a:fillRef>
          <a:effectRef idx="1">
            <a:schemeClr val="accent2"/>
          </a:effectRef>
          <a:fontRef idx="minor">
            <a:schemeClr val="tx1"/>
          </a:fontRef>
        </p:style>
      </p:cxnSp>
      <p:cxnSp>
        <p:nvCxnSpPr>
          <p:cNvPr id="224" name="直線コネクタ 223"/>
          <p:cNvCxnSpPr>
            <a:stCxn id="180" idx="0"/>
          </p:cNvCxnSpPr>
          <p:nvPr/>
        </p:nvCxnSpPr>
        <p:spPr bwMode="auto">
          <a:xfrm>
            <a:off x="2195736" y="3148520"/>
            <a:ext cx="792088" cy="0"/>
          </a:xfrm>
          <a:prstGeom prst="line">
            <a:avLst/>
          </a:prstGeom>
          <a:ln>
            <a:headEnd type="none" w="med" len="med"/>
            <a:tailEnd type="none" w="med" len="med"/>
          </a:ln>
        </p:spPr>
        <p:style>
          <a:lnRef idx="2">
            <a:schemeClr val="accent2"/>
          </a:lnRef>
          <a:fillRef idx="0">
            <a:schemeClr val="accent2"/>
          </a:fillRef>
          <a:effectRef idx="1">
            <a:schemeClr val="accent2"/>
          </a:effectRef>
          <a:fontRef idx="minor">
            <a:schemeClr val="tx1"/>
          </a:fontRef>
        </p:style>
      </p:cxnSp>
      <p:cxnSp>
        <p:nvCxnSpPr>
          <p:cNvPr id="228" name="直線コネクタ 227"/>
          <p:cNvCxnSpPr>
            <a:stCxn id="180" idx="2"/>
          </p:cNvCxnSpPr>
          <p:nvPr/>
        </p:nvCxnSpPr>
        <p:spPr bwMode="auto">
          <a:xfrm>
            <a:off x="2195736" y="5596792"/>
            <a:ext cx="1686574" cy="0"/>
          </a:xfrm>
          <a:prstGeom prst="line">
            <a:avLst/>
          </a:prstGeom>
          <a:ln>
            <a:headEnd type="none" w="med" len="med"/>
            <a:tailEnd type="none" w="med" len="med"/>
          </a:ln>
        </p:spPr>
        <p:style>
          <a:lnRef idx="2">
            <a:schemeClr val="accent2"/>
          </a:lnRef>
          <a:fillRef idx="0">
            <a:schemeClr val="accent2"/>
          </a:fillRef>
          <a:effectRef idx="1">
            <a:schemeClr val="accent2"/>
          </a:effectRef>
          <a:fontRef idx="minor">
            <a:schemeClr val="tx1"/>
          </a:fontRef>
        </p:style>
      </p:cxnSp>
      <p:sp>
        <p:nvSpPr>
          <p:cNvPr id="127" name="コンテンツ プレースホルダー 2"/>
          <p:cNvSpPr>
            <a:spLocks noGrp="1"/>
          </p:cNvSpPr>
          <p:nvPr>
            <p:ph idx="1"/>
          </p:nvPr>
        </p:nvSpPr>
        <p:spPr>
          <a:xfrm>
            <a:off x="179512" y="1196752"/>
            <a:ext cx="8785225" cy="1346457"/>
          </a:xfrm>
        </p:spPr>
        <p:txBody>
          <a:bodyPr/>
          <a:lstStyle/>
          <a:p>
            <a:r>
              <a:rPr lang="ja-JP" altLang="en-US" sz="2000" dirty="0"/>
              <a:t>検出クローンセット数：</a:t>
            </a:r>
            <a:r>
              <a:rPr lang="en-US" altLang="ja-JP" sz="2000" dirty="0"/>
              <a:t>969</a:t>
            </a:r>
            <a:r>
              <a:rPr lang="ja-JP" altLang="en-US" sz="2000" dirty="0"/>
              <a:t>個</a:t>
            </a:r>
          </a:p>
          <a:p>
            <a:r>
              <a:rPr lang="ja-JP" altLang="en-US" sz="2000" dirty="0"/>
              <a:t>リビジョンをまたがった再利用：</a:t>
            </a:r>
            <a:r>
              <a:rPr lang="en-US" altLang="ja-JP" sz="2000" dirty="0"/>
              <a:t>156</a:t>
            </a:r>
            <a:r>
              <a:rPr lang="ja-JP" altLang="en-US" sz="2000" dirty="0"/>
              <a:t>個</a:t>
            </a:r>
          </a:p>
          <a:p>
            <a:r>
              <a:rPr lang="ja-JP" altLang="en-US" sz="2000" dirty="0"/>
              <a:t>プロジェクト間コードクローンを含むクローンセット：</a:t>
            </a:r>
            <a:r>
              <a:rPr lang="en-US" altLang="ja-JP" sz="2000" dirty="0"/>
              <a:t>5</a:t>
            </a:r>
            <a:r>
              <a:rPr lang="ja-JP" altLang="en-US" sz="2000" dirty="0" smtClean="0"/>
              <a:t>個</a:t>
            </a:r>
            <a:endParaRPr lang="ja-JP" altLang="en-US" sz="2000" dirty="0"/>
          </a:p>
        </p:txBody>
      </p:sp>
      <p:grpSp>
        <p:nvGrpSpPr>
          <p:cNvPr id="14" name="グループ化 13"/>
          <p:cNvGrpSpPr/>
          <p:nvPr/>
        </p:nvGrpSpPr>
        <p:grpSpPr>
          <a:xfrm>
            <a:off x="3131839" y="2470340"/>
            <a:ext cx="2634601" cy="526612"/>
            <a:chOff x="3131839" y="2470340"/>
            <a:chExt cx="2634601" cy="526612"/>
          </a:xfrm>
        </p:grpSpPr>
        <p:grpSp>
          <p:nvGrpSpPr>
            <p:cNvPr id="84" name="グループ化 83"/>
            <p:cNvGrpSpPr/>
            <p:nvPr/>
          </p:nvGrpSpPr>
          <p:grpSpPr>
            <a:xfrm>
              <a:off x="3131839" y="2470340"/>
              <a:ext cx="2634601" cy="526612"/>
              <a:chOff x="1855189" y="1450852"/>
              <a:chExt cx="2634598" cy="636634"/>
            </a:xfrm>
          </p:grpSpPr>
          <p:sp>
            <p:nvSpPr>
              <p:cNvPr id="8" name="正方形/長方形 7"/>
              <p:cNvSpPr/>
              <p:nvPr/>
            </p:nvSpPr>
            <p:spPr bwMode="auto">
              <a:xfrm>
                <a:off x="1855189" y="1450852"/>
                <a:ext cx="2634598" cy="636634"/>
              </a:xfrm>
              <a:prstGeom prst="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25" name="角丸四角形 24"/>
              <p:cNvSpPr/>
              <p:nvPr/>
            </p:nvSpPr>
            <p:spPr>
              <a:xfrm>
                <a:off x="1919744" y="1557185"/>
                <a:ext cx="766006" cy="451971"/>
              </a:xfrm>
              <a:prstGeom prst="roundRect">
                <a:avLst/>
              </a:prstGeom>
              <a:no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3200" b="0" i="0" u="none" strike="noStrike" kern="0" cap="none" spc="0" normalizeH="0" baseline="0" noProof="0">
                  <a:ln>
                    <a:noFill/>
                  </a:ln>
                  <a:solidFill>
                    <a:srgbClr val="FFFFFF"/>
                  </a:solidFill>
                  <a:effectLst/>
                  <a:uLnTx/>
                  <a:uFillTx/>
                  <a:latin typeface="Arial"/>
                  <a:ea typeface="MS UI Gothic"/>
                  <a:cs typeface="+mn-cs"/>
                </a:endParaRPr>
              </a:p>
            </p:txBody>
          </p:sp>
          <p:sp>
            <p:nvSpPr>
              <p:cNvPr id="27" name="Freeform 13"/>
              <p:cNvSpPr>
                <a:spLocks/>
              </p:cNvSpPr>
              <p:nvPr/>
            </p:nvSpPr>
            <p:spPr bwMode="auto">
              <a:xfrm>
                <a:off x="2063468" y="1650833"/>
                <a:ext cx="538377" cy="115395"/>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28" name="Freeform 13"/>
              <p:cNvSpPr>
                <a:spLocks/>
              </p:cNvSpPr>
              <p:nvPr/>
            </p:nvSpPr>
            <p:spPr bwMode="auto">
              <a:xfrm>
                <a:off x="2063467" y="1819454"/>
                <a:ext cx="538378" cy="115395"/>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grpSp>
        <p:sp>
          <p:nvSpPr>
            <p:cNvPr id="132" name="右カーブ矢印 131"/>
            <p:cNvSpPr/>
            <p:nvPr/>
          </p:nvSpPr>
          <p:spPr bwMode="auto">
            <a:xfrm flipH="1">
              <a:off x="3642562" y="2664187"/>
              <a:ext cx="137350" cy="197542"/>
            </a:xfrm>
            <a:prstGeom prst="curvedRight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pSp>
      <p:grpSp>
        <p:nvGrpSpPr>
          <p:cNvPr id="13" name="グループ化 12"/>
          <p:cNvGrpSpPr/>
          <p:nvPr/>
        </p:nvGrpSpPr>
        <p:grpSpPr>
          <a:xfrm>
            <a:off x="3131840" y="3140968"/>
            <a:ext cx="2634600" cy="703852"/>
            <a:chOff x="3131840" y="3140968"/>
            <a:chExt cx="2634600" cy="703852"/>
          </a:xfrm>
        </p:grpSpPr>
        <p:grpSp>
          <p:nvGrpSpPr>
            <p:cNvPr id="85" name="グループ化 84"/>
            <p:cNvGrpSpPr/>
            <p:nvPr/>
          </p:nvGrpSpPr>
          <p:grpSpPr>
            <a:xfrm>
              <a:off x="3131840" y="3140968"/>
              <a:ext cx="2634600" cy="703852"/>
              <a:chOff x="1855187" y="1450853"/>
              <a:chExt cx="2634600" cy="794942"/>
            </a:xfrm>
          </p:grpSpPr>
          <p:sp>
            <p:nvSpPr>
              <p:cNvPr id="86" name="正方形/長方形 85"/>
              <p:cNvSpPr/>
              <p:nvPr/>
            </p:nvSpPr>
            <p:spPr bwMode="auto">
              <a:xfrm>
                <a:off x="1855187" y="1450853"/>
                <a:ext cx="2634600" cy="794942"/>
              </a:xfrm>
              <a:prstGeom prst="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87" name="Freeform 13"/>
              <p:cNvSpPr>
                <a:spLocks/>
              </p:cNvSpPr>
              <p:nvPr/>
            </p:nvSpPr>
            <p:spPr bwMode="auto">
              <a:xfrm>
                <a:off x="3788790" y="1992546"/>
                <a:ext cx="542190" cy="115395"/>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cxnSp>
            <p:nvCxnSpPr>
              <p:cNvPr id="88" name="直線矢印コネクタ 87"/>
              <p:cNvCxnSpPr/>
              <p:nvPr/>
            </p:nvCxnSpPr>
            <p:spPr bwMode="auto">
              <a:xfrm>
                <a:off x="3410214" y="1708531"/>
                <a:ext cx="380483" cy="0"/>
              </a:xfrm>
              <a:prstGeom prst="straightConnector1">
                <a:avLst/>
              </a:prstGeom>
              <a:ln>
                <a:headEnd type="arrow" w="med" len="med"/>
                <a:tailEnd type="arrow"/>
              </a:ln>
              <a:extLst/>
            </p:spPr>
            <p:style>
              <a:lnRef idx="1">
                <a:schemeClr val="dk1"/>
              </a:lnRef>
              <a:fillRef idx="0">
                <a:schemeClr val="dk1"/>
              </a:fillRef>
              <a:effectRef idx="0">
                <a:schemeClr val="dk1"/>
              </a:effectRef>
              <a:fontRef idx="minor">
                <a:schemeClr val="tx1"/>
              </a:fontRef>
            </p:style>
          </p:cxnSp>
          <p:sp>
            <p:nvSpPr>
              <p:cNvPr id="89" name="角丸四角形 88"/>
              <p:cNvSpPr/>
              <p:nvPr/>
            </p:nvSpPr>
            <p:spPr>
              <a:xfrm>
                <a:off x="3646972" y="1557187"/>
                <a:ext cx="766006" cy="616315"/>
              </a:xfrm>
              <a:prstGeom prst="roundRect">
                <a:avLst/>
              </a:prstGeom>
              <a:no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3200" b="0" i="0" u="none" strike="noStrike" kern="0" cap="none" spc="0" normalizeH="0" baseline="0" noProof="0">
                  <a:ln>
                    <a:noFill/>
                  </a:ln>
                  <a:solidFill>
                    <a:srgbClr val="FFFFFF"/>
                  </a:solidFill>
                  <a:effectLst/>
                  <a:uLnTx/>
                  <a:uFillTx/>
                  <a:latin typeface="Arial"/>
                  <a:ea typeface="MS UI Gothic"/>
                  <a:cs typeface="+mn-cs"/>
                </a:endParaRPr>
              </a:p>
            </p:txBody>
          </p:sp>
          <p:cxnSp>
            <p:nvCxnSpPr>
              <p:cNvPr id="90" name="直線矢印コネクタ 89"/>
              <p:cNvCxnSpPr/>
              <p:nvPr/>
            </p:nvCxnSpPr>
            <p:spPr bwMode="auto">
              <a:xfrm>
                <a:off x="3410214" y="1867535"/>
                <a:ext cx="378576" cy="0"/>
              </a:xfrm>
              <a:prstGeom prst="straightConnector1">
                <a:avLst/>
              </a:prstGeom>
              <a:ln>
                <a:headEnd type="arrow" w="med" len="med"/>
                <a:tailEnd type="arrow"/>
              </a:ln>
              <a:extLst/>
            </p:spPr>
            <p:style>
              <a:lnRef idx="1">
                <a:schemeClr val="dk1"/>
              </a:lnRef>
              <a:fillRef idx="0">
                <a:schemeClr val="dk1"/>
              </a:fillRef>
              <a:effectRef idx="0">
                <a:schemeClr val="dk1"/>
              </a:effectRef>
              <a:fontRef idx="minor">
                <a:schemeClr val="tx1"/>
              </a:fontRef>
            </p:style>
          </p:cxnSp>
          <p:sp>
            <p:nvSpPr>
              <p:cNvPr id="92" name="Freeform 13"/>
              <p:cNvSpPr>
                <a:spLocks/>
              </p:cNvSpPr>
              <p:nvPr/>
            </p:nvSpPr>
            <p:spPr bwMode="auto">
              <a:xfrm>
                <a:off x="3790697" y="1637176"/>
                <a:ext cx="538377" cy="115395"/>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93" name="Freeform 13"/>
              <p:cNvSpPr>
                <a:spLocks/>
              </p:cNvSpPr>
              <p:nvPr/>
            </p:nvSpPr>
            <p:spPr bwMode="auto">
              <a:xfrm>
                <a:off x="3790696" y="1819454"/>
                <a:ext cx="538378" cy="115395"/>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94" name="Freeform 13"/>
              <p:cNvSpPr>
                <a:spLocks/>
              </p:cNvSpPr>
              <p:nvPr/>
            </p:nvSpPr>
            <p:spPr bwMode="auto">
              <a:xfrm>
                <a:off x="2868024" y="1650833"/>
                <a:ext cx="542190" cy="115395"/>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95" name="角丸四角形 94"/>
              <p:cNvSpPr/>
              <p:nvPr/>
            </p:nvSpPr>
            <p:spPr>
              <a:xfrm>
                <a:off x="2772832" y="1557187"/>
                <a:ext cx="766294" cy="616317"/>
              </a:xfrm>
              <a:prstGeom prst="roundRect">
                <a:avLst/>
              </a:prstGeom>
              <a:no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3200" b="0" i="0" u="none" strike="noStrike" kern="0" cap="none" spc="0" normalizeH="0" baseline="0" noProof="0">
                  <a:ln>
                    <a:noFill/>
                  </a:ln>
                  <a:solidFill>
                    <a:srgbClr val="FFFFFF"/>
                  </a:solidFill>
                  <a:effectLst/>
                  <a:uLnTx/>
                  <a:uFillTx/>
                  <a:latin typeface="Arial"/>
                  <a:ea typeface="MS UI Gothic"/>
                  <a:cs typeface="+mn-cs"/>
                </a:endParaRPr>
              </a:p>
            </p:txBody>
          </p:sp>
          <p:sp>
            <p:nvSpPr>
              <p:cNvPr id="96" name="Freeform 13"/>
              <p:cNvSpPr>
                <a:spLocks/>
              </p:cNvSpPr>
              <p:nvPr/>
            </p:nvSpPr>
            <p:spPr bwMode="auto">
              <a:xfrm>
                <a:off x="2871836" y="1819454"/>
                <a:ext cx="538378" cy="115395"/>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98" name="角丸四角形 97"/>
              <p:cNvSpPr/>
              <p:nvPr/>
            </p:nvSpPr>
            <p:spPr>
              <a:xfrm>
                <a:off x="1919744" y="1557187"/>
                <a:ext cx="766006" cy="616315"/>
              </a:xfrm>
              <a:prstGeom prst="roundRect">
                <a:avLst/>
              </a:prstGeom>
              <a:no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3200" b="0" i="0" u="none" strike="noStrike" kern="0" cap="none" spc="0" normalizeH="0" baseline="0" noProof="0">
                  <a:ln>
                    <a:noFill/>
                  </a:ln>
                  <a:solidFill>
                    <a:srgbClr val="FFFFFF"/>
                  </a:solidFill>
                  <a:effectLst/>
                  <a:uLnTx/>
                  <a:uFillTx/>
                  <a:latin typeface="Arial"/>
                  <a:ea typeface="MS UI Gothic"/>
                  <a:cs typeface="+mn-cs"/>
                </a:endParaRPr>
              </a:p>
            </p:txBody>
          </p:sp>
          <p:sp>
            <p:nvSpPr>
              <p:cNvPr id="100" name="Freeform 13"/>
              <p:cNvSpPr>
                <a:spLocks/>
              </p:cNvSpPr>
              <p:nvPr/>
            </p:nvSpPr>
            <p:spPr bwMode="auto">
              <a:xfrm>
                <a:off x="2063468" y="1650833"/>
                <a:ext cx="538377" cy="115395"/>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101" name="Freeform 13"/>
              <p:cNvSpPr>
                <a:spLocks/>
              </p:cNvSpPr>
              <p:nvPr/>
            </p:nvSpPr>
            <p:spPr bwMode="auto">
              <a:xfrm>
                <a:off x="2063467" y="1819454"/>
                <a:ext cx="538378" cy="115395"/>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cxnSp>
            <p:nvCxnSpPr>
              <p:cNvPr id="103" name="直線矢印コネクタ 102"/>
              <p:cNvCxnSpPr/>
              <p:nvPr/>
            </p:nvCxnSpPr>
            <p:spPr bwMode="auto">
              <a:xfrm>
                <a:off x="2605657" y="1694874"/>
                <a:ext cx="266179" cy="0"/>
              </a:xfrm>
              <a:prstGeom prst="straightConnector1">
                <a:avLst/>
              </a:prstGeom>
              <a:ln>
                <a:headEnd type="arrow" w="med" len="med"/>
                <a:tailEnd type="arrow"/>
              </a:ln>
              <a:extLst/>
            </p:spPr>
            <p:style>
              <a:lnRef idx="1">
                <a:schemeClr val="dk1"/>
              </a:lnRef>
              <a:fillRef idx="0">
                <a:schemeClr val="dk1"/>
              </a:fillRef>
              <a:effectRef idx="0">
                <a:schemeClr val="dk1"/>
              </a:effectRef>
              <a:fontRef idx="minor">
                <a:schemeClr val="tx1"/>
              </a:fontRef>
            </p:style>
          </p:cxnSp>
          <p:cxnSp>
            <p:nvCxnSpPr>
              <p:cNvPr id="104" name="直線矢印コネクタ 103"/>
              <p:cNvCxnSpPr/>
              <p:nvPr/>
            </p:nvCxnSpPr>
            <p:spPr bwMode="auto">
              <a:xfrm>
                <a:off x="2605657" y="1864961"/>
                <a:ext cx="262367" cy="6095"/>
              </a:xfrm>
              <a:prstGeom prst="straightConnector1">
                <a:avLst/>
              </a:prstGeom>
              <a:ln>
                <a:headEnd type="arrow" w="med" len="med"/>
                <a:tailEnd type="arrow"/>
              </a:ln>
              <a:extLst/>
            </p:spPr>
            <p:style>
              <a:lnRef idx="1">
                <a:schemeClr val="dk1"/>
              </a:lnRef>
              <a:fillRef idx="0">
                <a:schemeClr val="dk1"/>
              </a:fillRef>
              <a:effectRef idx="0">
                <a:schemeClr val="dk1"/>
              </a:effectRef>
              <a:fontRef idx="minor">
                <a:schemeClr val="tx1"/>
              </a:fontRef>
            </p:style>
          </p:cxnSp>
        </p:grpSp>
        <p:sp>
          <p:nvSpPr>
            <p:cNvPr id="133" name="右カーブ矢印 132"/>
            <p:cNvSpPr/>
            <p:nvPr/>
          </p:nvSpPr>
          <p:spPr bwMode="auto">
            <a:xfrm flipH="1">
              <a:off x="3635896" y="3356992"/>
              <a:ext cx="137350" cy="197542"/>
            </a:xfrm>
            <a:prstGeom prst="curvedRight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34" name="右カーブ矢印 133"/>
            <p:cNvSpPr/>
            <p:nvPr/>
          </p:nvSpPr>
          <p:spPr bwMode="auto">
            <a:xfrm flipH="1">
              <a:off x="5338442" y="3501008"/>
              <a:ext cx="137350" cy="197542"/>
            </a:xfrm>
            <a:prstGeom prst="curvedRight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pSp>
      <p:grpSp>
        <p:nvGrpSpPr>
          <p:cNvPr id="11" name="グループ化 10"/>
          <p:cNvGrpSpPr/>
          <p:nvPr/>
        </p:nvGrpSpPr>
        <p:grpSpPr>
          <a:xfrm>
            <a:off x="4005612" y="4889865"/>
            <a:ext cx="1760825" cy="699375"/>
            <a:chOff x="4005612" y="4889865"/>
            <a:chExt cx="1760825" cy="699375"/>
          </a:xfrm>
        </p:grpSpPr>
        <p:grpSp>
          <p:nvGrpSpPr>
            <p:cNvPr id="177" name="グループ化 176"/>
            <p:cNvGrpSpPr/>
            <p:nvPr/>
          </p:nvGrpSpPr>
          <p:grpSpPr>
            <a:xfrm>
              <a:off x="4005612" y="4889865"/>
              <a:ext cx="1760825" cy="699375"/>
              <a:chOff x="2742120" y="4355321"/>
              <a:chExt cx="1760825" cy="728209"/>
            </a:xfrm>
          </p:grpSpPr>
          <p:sp>
            <p:nvSpPr>
              <p:cNvPr id="154" name="正方形/長方形 153"/>
              <p:cNvSpPr/>
              <p:nvPr/>
            </p:nvSpPr>
            <p:spPr bwMode="auto">
              <a:xfrm>
                <a:off x="2742120" y="4355321"/>
                <a:ext cx="1760825" cy="728209"/>
              </a:xfrm>
              <a:prstGeom prst="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61" name="Freeform 13"/>
              <p:cNvSpPr>
                <a:spLocks/>
              </p:cNvSpPr>
              <p:nvPr/>
            </p:nvSpPr>
            <p:spPr bwMode="auto">
              <a:xfrm>
                <a:off x="3729976" y="4536508"/>
                <a:ext cx="542190" cy="104551"/>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162" name="角丸四角形 161"/>
              <p:cNvSpPr/>
              <p:nvPr/>
            </p:nvSpPr>
            <p:spPr>
              <a:xfrm>
                <a:off x="3634784" y="4451661"/>
                <a:ext cx="766294" cy="543247"/>
              </a:xfrm>
              <a:prstGeom prst="roundRect">
                <a:avLst/>
              </a:prstGeom>
              <a:no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3200" b="0" i="0" u="none" strike="noStrike" kern="0" cap="none" spc="0" normalizeH="0" baseline="0" noProof="0">
                  <a:ln>
                    <a:noFill/>
                  </a:ln>
                  <a:solidFill>
                    <a:srgbClr val="FFFFFF"/>
                  </a:solidFill>
                  <a:effectLst/>
                  <a:uLnTx/>
                  <a:uFillTx/>
                  <a:latin typeface="Arial"/>
                  <a:ea typeface="MS UI Gothic"/>
                  <a:cs typeface="+mn-cs"/>
                </a:endParaRPr>
              </a:p>
            </p:txBody>
          </p:sp>
          <p:sp>
            <p:nvSpPr>
              <p:cNvPr id="163" name="Freeform 13"/>
              <p:cNvSpPr>
                <a:spLocks/>
              </p:cNvSpPr>
              <p:nvPr/>
            </p:nvSpPr>
            <p:spPr bwMode="auto">
              <a:xfrm>
                <a:off x="3733788" y="4689283"/>
                <a:ext cx="538378" cy="104551"/>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165" name="角丸四角形 164"/>
              <p:cNvSpPr/>
              <p:nvPr/>
            </p:nvSpPr>
            <p:spPr>
              <a:xfrm>
                <a:off x="2781696" y="4451660"/>
                <a:ext cx="766006" cy="543248"/>
              </a:xfrm>
              <a:prstGeom prst="roundRect">
                <a:avLst/>
              </a:prstGeom>
              <a:no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3200" b="0" i="0" u="none" strike="noStrike" kern="0" cap="none" spc="0" normalizeH="0" baseline="0" noProof="0">
                  <a:ln>
                    <a:noFill/>
                  </a:ln>
                  <a:solidFill>
                    <a:srgbClr val="FFFFFF"/>
                  </a:solidFill>
                  <a:effectLst/>
                  <a:uLnTx/>
                  <a:uFillTx/>
                  <a:latin typeface="Arial"/>
                  <a:ea typeface="MS UI Gothic"/>
                  <a:cs typeface="+mn-cs"/>
                </a:endParaRPr>
              </a:p>
            </p:txBody>
          </p:sp>
          <p:sp>
            <p:nvSpPr>
              <p:cNvPr id="167" name="Freeform 13"/>
              <p:cNvSpPr>
                <a:spLocks/>
              </p:cNvSpPr>
              <p:nvPr/>
            </p:nvSpPr>
            <p:spPr bwMode="auto">
              <a:xfrm>
                <a:off x="2925420" y="4536508"/>
                <a:ext cx="538377" cy="104551"/>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168" name="Freeform 13"/>
              <p:cNvSpPr>
                <a:spLocks/>
              </p:cNvSpPr>
              <p:nvPr/>
            </p:nvSpPr>
            <p:spPr bwMode="auto">
              <a:xfrm>
                <a:off x="2925419" y="4689283"/>
                <a:ext cx="538378" cy="104551"/>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cxnSp>
            <p:nvCxnSpPr>
              <p:cNvPr id="170" name="直線矢印コネクタ 169"/>
              <p:cNvCxnSpPr/>
              <p:nvPr/>
            </p:nvCxnSpPr>
            <p:spPr bwMode="auto">
              <a:xfrm>
                <a:off x="3467609" y="4576410"/>
                <a:ext cx="266179" cy="0"/>
              </a:xfrm>
              <a:prstGeom prst="straightConnector1">
                <a:avLst/>
              </a:prstGeom>
              <a:ln>
                <a:headEnd type="arrow" w="med" len="med"/>
                <a:tailEnd type="arrow"/>
              </a:ln>
              <a:extLst/>
            </p:spPr>
            <p:style>
              <a:lnRef idx="1">
                <a:schemeClr val="dk1"/>
              </a:lnRef>
              <a:fillRef idx="0">
                <a:schemeClr val="dk1"/>
              </a:fillRef>
              <a:effectRef idx="0">
                <a:schemeClr val="dk1"/>
              </a:effectRef>
              <a:fontRef idx="minor">
                <a:schemeClr val="tx1"/>
              </a:fontRef>
            </p:style>
          </p:cxnSp>
          <p:cxnSp>
            <p:nvCxnSpPr>
              <p:cNvPr id="171" name="直線矢印コネクタ 170"/>
              <p:cNvCxnSpPr/>
              <p:nvPr/>
            </p:nvCxnSpPr>
            <p:spPr bwMode="auto">
              <a:xfrm>
                <a:off x="3467609" y="4730513"/>
                <a:ext cx="262367" cy="5522"/>
              </a:xfrm>
              <a:prstGeom prst="straightConnector1">
                <a:avLst/>
              </a:prstGeom>
              <a:ln>
                <a:headEnd type="arrow" w="med" len="med"/>
                <a:tailEnd type="arrow"/>
              </a:ln>
              <a:extLst/>
            </p:spPr>
            <p:style>
              <a:lnRef idx="1">
                <a:schemeClr val="dk1"/>
              </a:lnRef>
              <a:fillRef idx="0">
                <a:schemeClr val="dk1"/>
              </a:fillRef>
              <a:effectRef idx="0">
                <a:schemeClr val="dk1"/>
              </a:effectRef>
              <a:fontRef idx="minor">
                <a:schemeClr val="tx1"/>
              </a:fontRef>
            </p:style>
          </p:cxnSp>
          <p:sp>
            <p:nvSpPr>
              <p:cNvPr id="174" name="Freeform 13"/>
              <p:cNvSpPr>
                <a:spLocks/>
              </p:cNvSpPr>
              <p:nvPr/>
            </p:nvSpPr>
            <p:spPr bwMode="auto">
              <a:xfrm>
                <a:off x="3735693" y="4846557"/>
                <a:ext cx="538378" cy="104551"/>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grpSp>
        <p:sp>
          <p:nvSpPr>
            <p:cNvPr id="143" name="右カーブ矢印 142"/>
            <p:cNvSpPr/>
            <p:nvPr/>
          </p:nvSpPr>
          <p:spPr bwMode="auto">
            <a:xfrm flipH="1">
              <a:off x="5302079" y="5248777"/>
              <a:ext cx="137350" cy="197542"/>
            </a:xfrm>
            <a:prstGeom prst="curvedRight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49" name="右カーブ矢印 148"/>
            <p:cNvSpPr/>
            <p:nvPr/>
          </p:nvSpPr>
          <p:spPr bwMode="auto">
            <a:xfrm flipH="1">
              <a:off x="4458100" y="5102200"/>
              <a:ext cx="137350" cy="197542"/>
            </a:xfrm>
            <a:prstGeom prst="curvedRight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pSp>
      <p:grpSp>
        <p:nvGrpSpPr>
          <p:cNvPr id="12" name="グループ化 11"/>
          <p:cNvGrpSpPr/>
          <p:nvPr/>
        </p:nvGrpSpPr>
        <p:grpSpPr>
          <a:xfrm>
            <a:off x="4005612" y="5700889"/>
            <a:ext cx="1760826" cy="608431"/>
            <a:chOff x="4005612" y="5700889"/>
            <a:chExt cx="1760826" cy="608431"/>
          </a:xfrm>
        </p:grpSpPr>
        <p:grpSp>
          <p:nvGrpSpPr>
            <p:cNvPr id="125" name="グループ化 124"/>
            <p:cNvGrpSpPr/>
            <p:nvPr/>
          </p:nvGrpSpPr>
          <p:grpSpPr>
            <a:xfrm>
              <a:off x="4005612" y="5700889"/>
              <a:ext cx="1760826" cy="608431"/>
              <a:chOff x="2728961" y="1450853"/>
              <a:chExt cx="1760826" cy="679843"/>
            </a:xfrm>
          </p:grpSpPr>
          <p:sp>
            <p:nvSpPr>
              <p:cNvPr id="126" name="正方形/長方形 125"/>
              <p:cNvSpPr/>
              <p:nvPr/>
            </p:nvSpPr>
            <p:spPr bwMode="auto">
              <a:xfrm>
                <a:off x="2728961" y="1450853"/>
                <a:ext cx="1760826" cy="679843"/>
              </a:xfrm>
              <a:prstGeom prst="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38" name="角丸四角形 137"/>
              <p:cNvSpPr/>
              <p:nvPr/>
            </p:nvSpPr>
            <p:spPr>
              <a:xfrm>
                <a:off x="2766282" y="1544196"/>
                <a:ext cx="766006" cy="497603"/>
              </a:xfrm>
              <a:prstGeom prst="roundRect">
                <a:avLst/>
              </a:prstGeom>
              <a:no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3200" b="0" i="0" u="none" strike="noStrike" kern="0" cap="none" spc="0" normalizeH="0" baseline="0" noProof="0">
                  <a:ln>
                    <a:noFill/>
                  </a:ln>
                  <a:solidFill>
                    <a:srgbClr val="FFFFFF"/>
                  </a:solidFill>
                  <a:effectLst/>
                  <a:uLnTx/>
                  <a:uFillTx/>
                  <a:latin typeface="Arial"/>
                  <a:ea typeface="MS UI Gothic"/>
                  <a:cs typeface="+mn-cs"/>
                </a:endParaRPr>
              </a:p>
            </p:txBody>
          </p:sp>
          <p:sp>
            <p:nvSpPr>
              <p:cNvPr id="140" name="Freeform 13"/>
              <p:cNvSpPr>
                <a:spLocks/>
              </p:cNvSpPr>
              <p:nvPr/>
            </p:nvSpPr>
            <p:spPr bwMode="auto">
              <a:xfrm>
                <a:off x="2896986" y="1650833"/>
                <a:ext cx="538377" cy="115395"/>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141" name="Freeform 13"/>
              <p:cNvSpPr>
                <a:spLocks/>
              </p:cNvSpPr>
              <p:nvPr/>
            </p:nvSpPr>
            <p:spPr bwMode="auto">
              <a:xfrm>
                <a:off x="2896985" y="1819454"/>
                <a:ext cx="538378" cy="115395"/>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grpSp>
        <p:sp>
          <p:nvSpPr>
            <p:cNvPr id="119" name="右カーブ矢印 118"/>
            <p:cNvSpPr/>
            <p:nvPr/>
          </p:nvSpPr>
          <p:spPr bwMode="auto">
            <a:xfrm flipH="1">
              <a:off x="4473150" y="5928614"/>
              <a:ext cx="137350" cy="197542"/>
            </a:xfrm>
            <a:prstGeom prst="curvedRight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pSp>
      <p:sp>
        <p:nvSpPr>
          <p:cNvPr id="139" name="正方形/長方形 138"/>
          <p:cNvSpPr/>
          <p:nvPr/>
        </p:nvSpPr>
        <p:spPr bwMode="auto">
          <a:xfrm>
            <a:off x="3131840" y="2467908"/>
            <a:ext cx="2634601" cy="526612"/>
          </a:xfrm>
          <a:prstGeom prst="rect">
            <a:avLst/>
          </a:prstGeom>
          <a:solidFill>
            <a:schemeClr val="tx1">
              <a:lumMod val="50000"/>
              <a:lumOff val="50000"/>
              <a:alpha val="50000"/>
            </a:schemeClr>
          </a:solidFill>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53" name="正方形/長方形 152"/>
          <p:cNvSpPr/>
          <p:nvPr/>
        </p:nvSpPr>
        <p:spPr bwMode="auto">
          <a:xfrm>
            <a:off x="4005615" y="5700888"/>
            <a:ext cx="1760826" cy="608431"/>
          </a:xfrm>
          <a:prstGeom prst="rect">
            <a:avLst/>
          </a:prstGeom>
          <a:solidFill>
            <a:schemeClr val="tx1">
              <a:lumMod val="50000"/>
              <a:lumOff val="50000"/>
              <a:alpha val="50000"/>
            </a:schemeClr>
          </a:solidFill>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206" name="角丸四角形吹き出し 205"/>
          <p:cNvSpPr/>
          <p:nvPr/>
        </p:nvSpPr>
        <p:spPr bwMode="auto">
          <a:xfrm>
            <a:off x="6084168" y="4240231"/>
            <a:ext cx="2952328" cy="1956987"/>
          </a:xfrm>
          <a:prstGeom prst="wedgeRoundRectCallout">
            <a:avLst>
              <a:gd name="adj1" fmla="val -94051"/>
              <a:gd name="adj2" fmla="val -36415"/>
              <a:gd name="adj3" fmla="val 16667"/>
            </a:avLst>
          </a:prstGeom>
          <a:solidFill>
            <a:schemeClr val="bg1"/>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94" name="テキスト ボックス 193"/>
          <p:cNvSpPr txBox="1"/>
          <p:nvPr/>
        </p:nvSpPr>
        <p:spPr>
          <a:xfrm>
            <a:off x="7331826" y="4278206"/>
            <a:ext cx="983911" cy="369332"/>
          </a:xfrm>
          <a:prstGeom prst="rect">
            <a:avLst/>
          </a:prstGeom>
          <a:noFill/>
        </p:spPr>
        <p:txBody>
          <a:bodyPr wrap="square" rtlCol="0">
            <a:spAutoFit/>
          </a:bodyPr>
          <a:lstStyle/>
          <a:p>
            <a:pPr algn="ctr"/>
            <a:r>
              <a:rPr kumimoji="1" lang="ja-JP" altLang="en-US" sz="1800" dirty="0" smtClean="0"/>
              <a:t>コピー</a:t>
            </a:r>
            <a:endParaRPr kumimoji="1" lang="ja-JP" altLang="en-US" sz="1800" dirty="0"/>
          </a:p>
        </p:txBody>
      </p:sp>
      <p:sp>
        <p:nvSpPr>
          <p:cNvPr id="207" name="テキスト ボックス 206"/>
          <p:cNvSpPr txBox="1"/>
          <p:nvPr/>
        </p:nvSpPr>
        <p:spPr>
          <a:xfrm>
            <a:off x="6732286" y="5889466"/>
            <a:ext cx="1656091" cy="707886"/>
          </a:xfrm>
          <a:prstGeom prst="rect">
            <a:avLst/>
          </a:prstGeom>
          <a:solidFill>
            <a:schemeClr val="bg1"/>
          </a:solidFill>
        </p:spPr>
        <p:style>
          <a:lnRef idx="2">
            <a:schemeClr val="dk1"/>
          </a:lnRef>
          <a:fillRef idx="1">
            <a:schemeClr val="lt1"/>
          </a:fillRef>
          <a:effectRef idx="0">
            <a:schemeClr val="dk1"/>
          </a:effectRef>
          <a:fontRef idx="minor">
            <a:schemeClr val="dk1"/>
          </a:fontRef>
        </p:style>
        <p:txBody>
          <a:bodyPr wrap="square" rtlCol="0">
            <a:spAutoFit/>
          </a:bodyPr>
          <a:lstStyle/>
          <a:p>
            <a:pPr algn="ctr"/>
            <a:r>
              <a:rPr kumimoji="1" lang="ja-JP" altLang="en-US" sz="2000" dirty="0" smtClean="0"/>
              <a:t>プロジェクト間</a:t>
            </a:r>
            <a:endParaRPr kumimoji="1" lang="en-US" altLang="ja-JP" sz="2000" dirty="0" smtClean="0"/>
          </a:p>
          <a:p>
            <a:pPr algn="ctr"/>
            <a:r>
              <a:rPr kumimoji="1" lang="ja-JP" altLang="en-US" sz="2000" dirty="0" smtClean="0"/>
              <a:t>コードクローン</a:t>
            </a:r>
            <a:endParaRPr kumimoji="1" lang="ja-JP" altLang="en-US" sz="2000" dirty="0"/>
          </a:p>
        </p:txBody>
      </p:sp>
      <p:sp>
        <p:nvSpPr>
          <p:cNvPr id="131" name="テキスト ボックス 130"/>
          <p:cNvSpPr txBox="1"/>
          <p:nvPr/>
        </p:nvSpPr>
        <p:spPr>
          <a:xfrm>
            <a:off x="5993946" y="5064620"/>
            <a:ext cx="874997" cy="369332"/>
          </a:xfrm>
          <a:prstGeom prst="rect">
            <a:avLst/>
          </a:prstGeom>
          <a:noFill/>
        </p:spPr>
        <p:txBody>
          <a:bodyPr wrap="square" rtlCol="0">
            <a:spAutoFit/>
          </a:bodyPr>
          <a:lstStyle/>
          <a:p>
            <a:pPr algn="ctr"/>
            <a:r>
              <a:rPr kumimoji="1" lang="ja-JP" altLang="en-US" sz="1800" dirty="0" smtClean="0"/>
              <a:t>コピー</a:t>
            </a:r>
            <a:endParaRPr kumimoji="1" lang="ja-JP" altLang="en-US" sz="1800" dirty="0"/>
          </a:p>
        </p:txBody>
      </p:sp>
      <p:grpSp>
        <p:nvGrpSpPr>
          <p:cNvPr id="187" name="グループ化 186"/>
          <p:cNvGrpSpPr/>
          <p:nvPr/>
        </p:nvGrpSpPr>
        <p:grpSpPr>
          <a:xfrm>
            <a:off x="6732240" y="4589347"/>
            <a:ext cx="909786" cy="1096044"/>
            <a:chOff x="1007647" y="2420888"/>
            <a:chExt cx="1944216" cy="1863746"/>
          </a:xfrm>
        </p:grpSpPr>
        <p:sp>
          <p:nvSpPr>
            <p:cNvPr id="191" name="円柱 190"/>
            <p:cNvSpPr/>
            <p:nvPr/>
          </p:nvSpPr>
          <p:spPr bwMode="auto">
            <a:xfrm>
              <a:off x="1007647" y="2420888"/>
              <a:ext cx="1944216" cy="1863746"/>
            </a:xfrm>
            <a:prstGeom prst="can">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89" name="Document"/>
            <p:cNvSpPr>
              <a:spLocks noEditPoints="1" noChangeArrowheads="1"/>
            </p:cNvSpPr>
            <p:nvPr/>
          </p:nvSpPr>
          <p:spPr bwMode="auto">
            <a:xfrm>
              <a:off x="1487966" y="2971234"/>
              <a:ext cx="983579" cy="1143668"/>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t" anchorCtr="0" compatLnSpc="1">
              <a:prstTxWarp prst="textNoShape">
                <a:avLst/>
              </a:prstTxWarp>
            </a:bodyPr>
            <a:lstStyle/>
            <a:p>
              <a:endParaRPr lang="en-US" altLang="ja-JP" sz="1100" dirty="0" smtClean="0"/>
            </a:p>
          </p:txBody>
        </p:sp>
        <p:sp>
          <p:nvSpPr>
            <p:cNvPr id="190" name="Freeform 13"/>
            <p:cNvSpPr>
              <a:spLocks/>
            </p:cNvSpPr>
            <p:nvPr/>
          </p:nvSpPr>
          <p:spPr bwMode="auto">
            <a:xfrm>
              <a:off x="1583010" y="3174590"/>
              <a:ext cx="793485" cy="245096"/>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C000">
                <a:alpha val="50000"/>
              </a:srgbClr>
            </a:solidFill>
            <a:ln>
              <a:headEnd/>
              <a:tailEnd/>
            </a:ln>
          </p:spPr>
          <p:style>
            <a:lnRef idx="1">
              <a:schemeClr val="accent1"/>
            </a:lnRef>
            <a:fillRef idx="2">
              <a:schemeClr val="accent1"/>
            </a:fillRef>
            <a:effectRef idx="1">
              <a:schemeClr val="accent1"/>
            </a:effectRef>
            <a:fontRef idx="minor">
              <a:schemeClr val="dk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latin typeface="Arial" charset="0"/>
                <a:ea typeface="MS UI Gothic" pitchFamily="50" charset="-128"/>
              </a:endParaRPr>
            </a:p>
          </p:txBody>
        </p:sp>
      </p:grpSp>
      <p:sp>
        <p:nvSpPr>
          <p:cNvPr id="185" name="円柱 184"/>
          <p:cNvSpPr/>
          <p:nvPr/>
        </p:nvSpPr>
        <p:spPr bwMode="auto">
          <a:xfrm>
            <a:off x="7956375" y="4589348"/>
            <a:ext cx="941401" cy="1148320"/>
          </a:xfrm>
          <a:prstGeom prst="can">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29" name="Document"/>
          <p:cNvSpPr>
            <a:spLocks noEditPoints="1" noChangeArrowheads="1"/>
          </p:cNvSpPr>
          <p:nvPr/>
        </p:nvSpPr>
        <p:spPr bwMode="auto">
          <a:xfrm>
            <a:off x="8196944" y="4900899"/>
            <a:ext cx="460261" cy="672576"/>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t" anchorCtr="0" compatLnSpc="1">
            <a:prstTxWarp prst="textNoShape">
              <a:avLst/>
            </a:prstTxWarp>
          </a:bodyPr>
          <a:lstStyle/>
          <a:p>
            <a:endParaRPr lang="en-US" altLang="ja-JP" sz="1100" dirty="0" smtClean="0"/>
          </a:p>
        </p:txBody>
      </p:sp>
      <p:sp>
        <p:nvSpPr>
          <p:cNvPr id="128" name="Freeform 13"/>
          <p:cNvSpPr>
            <a:spLocks/>
          </p:cNvSpPr>
          <p:nvPr/>
        </p:nvSpPr>
        <p:spPr bwMode="auto">
          <a:xfrm>
            <a:off x="8234969" y="5036042"/>
            <a:ext cx="384210" cy="166904"/>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1">
              <a:lumMod val="40000"/>
              <a:lumOff val="60000"/>
            </a:schemeClr>
          </a:solidFill>
          <a:ln>
            <a:headEnd/>
            <a:tailEnd/>
          </a:ln>
        </p:spPr>
        <p:style>
          <a:lnRef idx="1">
            <a:schemeClr val="accent1"/>
          </a:lnRef>
          <a:fillRef idx="2">
            <a:schemeClr val="accent1"/>
          </a:fillRef>
          <a:effectRef idx="1">
            <a:schemeClr val="accent1"/>
          </a:effectRef>
          <a:fontRef idx="minor">
            <a:schemeClr val="dk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latin typeface="Arial" charset="0"/>
              <a:ea typeface="MS UI Gothic" pitchFamily="50" charset="-128"/>
            </a:endParaRPr>
          </a:p>
        </p:txBody>
      </p:sp>
      <p:sp>
        <p:nvSpPr>
          <p:cNvPr id="200" name="下カーブ矢印 199"/>
          <p:cNvSpPr/>
          <p:nvPr/>
        </p:nvSpPr>
        <p:spPr bwMode="auto">
          <a:xfrm>
            <a:off x="7187133" y="4607250"/>
            <a:ext cx="1273299" cy="428792"/>
          </a:xfrm>
          <a:prstGeom prst="curvedDown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30" name="Freeform 13"/>
          <p:cNvSpPr>
            <a:spLocks/>
          </p:cNvSpPr>
          <p:nvPr/>
        </p:nvSpPr>
        <p:spPr bwMode="auto">
          <a:xfrm>
            <a:off x="6995026" y="5231258"/>
            <a:ext cx="377759" cy="150591"/>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1">
              <a:lumMod val="40000"/>
              <a:lumOff val="60000"/>
            </a:schemeClr>
          </a:solidFill>
          <a:ln>
            <a:headEnd/>
            <a:tailEnd/>
          </a:ln>
        </p:spPr>
        <p:style>
          <a:lnRef idx="1">
            <a:schemeClr val="accent1"/>
          </a:lnRef>
          <a:fillRef idx="2">
            <a:schemeClr val="accent1"/>
          </a:fillRef>
          <a:effectRef idx="1">
            <a:schemeClr val="accent1"/>
          </a:effectRef>
          <a:fontRef idx="minor">
            <a:schemeClr val="dk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latin typeface="Arial" charset="0"/>
              <a:ea typeface="MS UI Gothic" pitchFamily="50" charset="-128"/>
            </a:endParaRPr>
          </a:p>
        </p:txBody>
      </p:sp>
      <p:sp>
        <p:nvSpPr>
          <p:cNvPr id="23" name="右カーブ矢印 22"/>
          <p:cNvSpPr/>
          <p:nvPr/>
        </p:nvSpPr>
        <p:spPr bwMode="auto">
          <a:xfrm>
            <a:off x="6785454" y="5082828"/>
            <a:ext cx="216024" cy="281257"/>
          </a:xfrm>
          <a:prstGeom prst="curvedRight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Tree>
    <p:extLst>
      <p:ext uri="{BB962C8B-B14F-4D97-AF65-F5344CB8AC3E}">
        <p14:creationId xmlns:p14="http://schemas.microsoft.com/office/powerpoint/2010/main" val="1293130473"/>
      </p:ext>
    </p:extLst>
  </p:cSld>
  <p:clrMapOvr>
    <a:masterClrMapping/>
  </p:clrMapOvr>
  <mc:AlternateContent xmlns:mc="http://schemas.openxmlformats.org/markup-compatibility/2006" xmlns:p14="http://schemas.microsoft.com/office/powerpoint/2010/main">
    <mc:Choice Requires="p14">
      <p:transition spd="slow" p14:dur="2000" advTm="13295"/>
    </mc:Choice>
    <mc:Fallback xmlns="">
      <p:transition spd="slow" advTm="1329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78"/>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7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1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8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81"/>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24"/>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28"/>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39"/>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5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09"/>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08"/>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00"/>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94"/>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206"/>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207"/>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201"/>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128"/>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130"/>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131"/>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187"/>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185"/>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129"/>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8" grpId="0" animBg="1"/>
      <p:bldP spid="179" grpId="0"/>
      <p:bldP spid="180" grpId="0" animBg="1"/>
      <p:bldP spid="181" grpId="0"/>
      <p:bldP spid="201" grpId="0" animBg="1"/>
      <p:bldP spid="208" grpId="0"/>
      <p:bldP spid="209" grpId="0" animBg="1"/>
      <p:bldP spid="139" grpId="0" animBg="1"/>
      <p:bldP spid="153" grpId="0" animBg="1"/>
      <p:bldP spid="206" grpId="0" animBg="1"/>
      <p:bldP spid="194" grpId="0"/>
      <p:bldP spid="207" grpId="0" animBg="1"/>
      <p:bldP spid="131" grpId="0"/>
      <p:bldP spid="185" grpId="0" animBg="1"/>
      <p:bldP spid="129" grpId="0" animBg="1"/>
      <p:bldP spid="128" grpId="0" animBg="1"/>
      <p:bldP spid="200" grpId="0" animBg="1"/>
      <p:bldP spid="130" grpId="0" animBg="1"/>
      <p:bldP spid="2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Research</a:t>
            </a:r>
            <a:r>
              <a:rPr kumimoji="1" lang="ja-JP" altLang="en-US" dirty="0" smtClean="0"/>
              <a:t> </a:t>
            </a:r>
            <a:r>
              <a:rPr kumimoji="1" lang="en-US" altLang="ja-JP" dirty="0" smtClean="0"/>
              <a:t>Questions</a:t>
            </a:r>
            <a:endParaRPr kumimoji="1" lang="ja-JP" altLang="en-US" dirty="0"/>
          </a:p>
        </p:txBody>
      </p:sp>
      <p:sp>
        <p:nvSpPr>
          <p:cNvPr id="3" name="コンテンツ プレースホルダー 2"/>
          <p:cNvSpPr>
            <a:spLocks noGrp="1"/>
          </p:cNvSpPr>
          <p:nvPr>
            <p:ph idx="1"/>
          </p:nvPr>
        </p:nvSpPr>
        <p:spPr/>
        <p:txBody>
          <a:bodyPr/>
          <a:lstStyle/>
          <a:p>
            <a:r>
              <a:rPr lang="en-US" altLang="ja-JP" sz="2400" dirty="0" smtClean="0"/>
              <a:t>RQ1</a:t>
            </a:r>
          </a:p>
          <a:p>
            <a:pPr lvl="1"/>
            <a:r>
              <a:rPr lang="ja-JP" altLang="en-US" sz="2000" dirty="0"/>
              <a:t>再利用回数の多いクローンセット</a:t>
            </a:r>
            <a:r>
              <a:rPr lang="ja-JP" altLang="en-US" sz="2000" dirty="0" smtClean="0"/>
              <a:t>とコードクローン利用者数が</a:t>
            </a:r>
            <a:r>
              <a:rPr lang="ja-JP" altLang="en-US" sz="2000" dirty="0"/>
              <a:t>多い</a:t>
            </a:r>
            <a:r>
              <a:rPr lang="ja-JP" altLang="en-US" sz="2000" dirty="0" smtClean="0"/>
              <a:t>クローンセットが一致するか</a:t>
            </a:r>
            <a:endParaRPr lang="en-US" altLang="ja-JP" sz="2000" dirty="0"/>
          </a:p>
          <a:p>
            <a:r>
              <a:rPr lang="en-US" altLang="ja-JP" sz="2400" dirty="0" smtClean="0"/>
              <a:t>RQ2</a:t>
            </a:r>
            <a:endParaRPr lang="en-US" altLang="ja-JP" sz="2400" dirty="0"/>
          </a:p>
          <a:p>
            <a:pPr lvl="1"/>
            <a:r>
              <a:rPr lang="ja-JP" altLang="en-US" sz="2000" dirty="0" smtClean="0"/>
              <a:t>プロジェクト間コードクローンの作成者と利用者について，両プロジェクトで開発をしている開発者とそうでない開発者で違いがあるか</a:t>
            </a:r>
            <a:endParaRPr lang="en-US" altLang="ja-JP" sz="2000" dirty="0" smtClean="0"/>
          </a:p>
          <a:p>
            <a:r>
              <a:rPr lang="en-US" altLang="ja-JP" sz="2400" dirty="0" smtClean="0"/>
              <a:t>RQ3</a:t>
            </a:r>
          </a:p>
          <a:p>
            <a:pPr lvl="1"/>
            <a:r>
              <a:rPr lang="ja-JP" altLang="en-US" sz="2000" dirty="0"/>
              <a:t>コードクローン利用者数の多いコードクローンと，再利用回数は多いコードクローン利用者数の少ない</a:t>
            </a:r>
            <a:r>
              <a:rPr lang="ja-JP" altLang="en-US" sz="2000" dirty="0" smtClean="0"/>
              <a:t>コードクローンに違いがあるか</a:t>
            </a:r>
            <a:endParaRPr lang="en-US" altLang="ja-JP" sz="2000" dirty="0"/>
          </a:p>
          <a:p>
            <a:r>
              <a:rPr lang="en-US" altLang="ja-JP" sz="2400" dirty="0" smtClean="0"/>
              <a:t>RQ4</a:t>
            </a:r>
          </a:p>
          <a:p>
            <a:pPr lvl="1"/>
            <a:r>
              <a:rPr lang="ja-JP" altLang="en-US" sz="2000" dirty="0" smtClean="0"/>
              <a:t>コードクローンの作成数と利用数の多い開発者にどのような特徴があるか</a:t>
            </a:r>
            <a:endParaRPr lang="en-US" altLang="ja-JP" sz="2000" dirty="0" smtClean="0"/>
          </a:p>
          <a:p>
            <a:r>
              <a:rPr lang="en-US" altLang="ja-JP" sz="2400" dirty="0" smtClean="0"/>
              <a:t>RQ5</a:t>
            </a:r>
          </a:p>
          <a:p>
            <a:pPr lvl="1"/>
            <a:r>
              <a:rPr lang="ja-JP" altLang="en-US" sz="2000" dirty="0"/>
              <a:t>コミット数の多い開発者はコードクローンの作成数と利用数が多いか</a:t>
            </a:r>
            <a:endParaRPr lang="en-US" altLang="ja-JP" sz="2000" dirty="0"/>
          </a:p>
        </p:txBody>
      </p:sp>
      <p:sp>
        <p:nvSpPr>
          <p:cNvPr id="4" name="正方形/長方形 3"/>
          <p:cNvSpPr/>
          <p:nvPr/>
        </p:nvSpPr>
        <p:spPr bwMode="auto">
          <a:xfrm>
            <a:off x="179512" y="1268760"/>
            <a:ext cx="8784976" cy="1152128"/>
          </a:xfrm>
          <a:prstGeom prst="rect">
            <a:avLst/>
          </a:prstGeom>
          <a:noFill/>
          <a:ln>
            <a:solidFill>
              <a:srgbClr val="FF0000"/>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5" name="正方形/長方形 4"/>
          <p:cNvSpPr/>
          <p:nvPr/>
        </p:nvSpPr>
        <p:spPr bwMode="auto">
          <a:xfrm>
            <a:off x="179512" y="5445224"/>
            <a:ext cx="8784976" cy="864096"/>
          </a:xfrm>
          <a:prstGeom prst="rect">
            <a:avLst/>
          </a:prstGeom>
          <a:noFill/>
          <a:ln>
            <a:solidFill>
              <a:srgbClr val="FF0000"/>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Tree>
    <p:extLst>
      <p:ext uri="{BB962C8B-B14F-4D97-AF65-F5344CB8AC3E}">
        <p14:creationId xmlns:p14="http://schemas.microsoft.com/office/powerpoint/2010/main" val="3316485365"/>
      </p:ext>
    </p:extLst>
  </p:cSld>
  <p:clrMapOvr>
    <a:masterClrMapping/>
  </p:clrMapOvr>
  <mc:AlternateContent xmlns:mc="http://schemas.openxmlformats.org/markup-compatibility/2006" xmlns:p14="http://schemas.microsoft.com/office/powerpoint/2010/main">
    <mc:Choice Requires="p14">
      <p:transition spd="slow" p14:dur="2000" advTm="76017"/>
    </mc:Choice>
    <mc:Fallback xmlns="">
      <p:transition spd="slow" advTm="7601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sz="3200" dirty="0" smtClean="0"/>
              <a:t>RQ1</a:t>
            </a:r>
            <a:r>
              <a:rPr lang="ja-JP" altLang="en-US" sz="3200" dirty="0"/>
              <a:t>：</a:t>
            </a:r>
            <a:r>
              <a:rPr lang="ja-JP" altLang="en-US" sz="3200" dirty="0" smtClean="0"/>
              <a:t>再利用回数とユニークな利用者数</a:t>
            </a:r>
            <a:endParaRPr kumimoji="1" lang="ja-JP" altLang="en-US" sz="3200" dirty="0"/>
          </a:p>
        </p:txBody>
      </p:sp>
      <p:graphicFrame>
        <p:nvGraphicFramePr>
          <p:cNvPr id="4" name="グラフ 3"/>
          <p:cNvGraphicFramePr>
            <a:graphicFrameLocks/>
          </p:cNvGraphicFramePr>
          <p:nvPr>
            <p:extLst>
              <p:ext uri="{D42A27DB-BD31-4B8C-83A1-F6EECF244321}">
                <p14:modId xmlns:p14="http://schemas.microsoft.com/office/powerpoint/2010/main" val="1423105310"/>
              </p:ext>
            </p:extLst>
          </p:nvPr>
        </p:nvGraphicFramePr>
        <p:xfrm>
          <a:off x="683568" y="1268760"/>
          <a:ext cx="7594159" cy="3744416"/>
        </p:xfrm>
        <a:graphic>
          <a:graphicData uri="http://schemas.openxmlformats.org/drawingml/2006/chart">
            <c:chart xmlns:c="http://schemas.openxmlformats.org/drawingml/2006/chart" xmlns:r="http://schemas.openxmlformats.org/officeDocument/2006/relationships" r:id="rId3"/>
          </a:graphicData>
        </a:graphic>
      </p:graphicFrame>
      <p:sp>
        <p:nvSpPr>
          <p:cNvPr id="5" name="コンテンツ プレースホルダー 2"/>
          <p:cNvSpPr>
            <a:spLocks noGrp="1"/>
          </p:cNvSpPr>
          <p:nvPr>
            <p:ph idx="1"/>
          </p:nvPr>
        </p:nvSpPr>
        <p:spPr>
          <a:xfrm>
            <a:off x="179512" y="5085184"/>
            <a:ext cx="8785225" cy="1295548"/>
          </a:xfrm>
        </p:spPr>
        <p:txBody>
          <a:bodyPr/>
          <a:lstStyle/>
          <a:p>
            <a:r>
              <a:rPr kumimoji="1" lang="ja-JP" altLang="en-US" sz="2400" dirty="0" smtClean="0"/>
              <a:t>再利用回数が多ければ</a:t>
            </a:r>
            <a:r>
              <a:rPr lang="ja-JP" altLang="en-US" sz="2400" dirty="0"/>
              <a:t>利用者</a:t>
            </a:r>
            <a:r>
              <a:rPr kumimoji="1" lang="ja-JP" altLang="en-US" sz="2400" dirty="0" smtClean="0"/>
              <a:t>数が多いわけではない</a:t>
            </a:r>
            <a:endParaRPr kumimoji="1" lang="en-US" altLang="ja-JP" sz="2400" dirty="0" smtClean="0"/>
          </a:p>
          <a:p>
            <a:r>
              <a:rPr lang="ja-JP" altLang="en-US" sz="2400" dirty="0"/>
              <a:t>再利用回数</a:t>
            </a:r>
            <a:r>
              <a:rPr lang="ja-JP" altLang="en-US" sz="2400" dirty="0" smtClean="0"/>
              <a:t>が少なくても，</a:t>
            </a:r>
            <a:r>
              <a:rPr lang="ja-JP" altLang="en-US" sz="2400" dirty="0"/>
              <a:t>利用者</a:t>
            </a:r>
            <a:r>
              <a:rPr lang="ja-JP" altLang="en-US" sz="2400" dirty="0" smtClean="0"/>
              <a:t>数の多いクローンセットがある</a:t>
            </a:r>
            <a:endParaRPr lang="en-US" altLang="ja-JP" sz="2400" dirty="0" smtClean="0"/>
          </a:p>
          <a:p>
            <a:pPr lvl="1"/>
            <a:r>
              <a:rPr kumimoji="1" lang="ja-JP" altLang="en-US" sz="2000" dirty="0" smtClean="0"/>
              <a:t>様々な再利用のされ方が存在する</a:t>
            </a:r>
            <a:endParaRPr kumimoji="1" lang="ja-JP" altLang="en-US" sz="2000" dirty="0"/>
          </a:p>
        </p:txBody>
      </p:sp>
      <p:sp>
        <p:nvSpPr>
          <p:cNvPr id="6" name="円/楕円 5"/>
          <p:cNvSpPr/>
          <p:nvPr/>
        </p:nvSpPr>
        <p:spPr bwMode="auto">
          <a:xfrm>
            <a:off x="1098000" y="3690000"/>
            <a:ext cx="216024" cy="216024"/>
          </a:xfrm>
          <a:prstGeom prst="ellipse">
            <a:avLst/>
          </a:prstGeom>
          <a:noFill/>
          <a:ln>
            <a:solidFill>
              <a:schemeClr val="tx1"/>
            </a:solidFill>
            <a:headEnd type="none" w="med" len="med"/>
            <a:tailEnd type="none" w="med" len="med"/>
          </a:ln>
        </p:spPr>
        <p:style>
          <a:lnRef idx="2">
            <a:schemeClr val="accent6"/>
          </a:lnRef>
          <a:fillRef idx="1">
            <a:schemeClr val="lt1"/>
          </a:fillRef>
          <a:effectRef idx="0">
            <a:schemeClr val="accent6"/>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7" name="円/楕円 6"/>
          <p:cNvSpPr/>
          <p:nvPr/>
        </p:nvSpPr>
        <p:spPr bwMode="auto">
          <a:xfrm>
            <a:off x="1098000" y="1603800"/>
            <a:ext cx="216024" cy="216000"/>
          </a:xfrm>
          <a:prstGeom prst="ellipse">
            <a:avLst/>
          </a:prstGeom>
          <a:noFill/>
          <a:ln>
            <a:solidFill>
              <a:schemeClr val="tx1"/>
            </a:solidFill>
            <a:headEnd type="none" w="med" len="med"/>
            <a:tailEnd type="none" w="med" len="med"/>
          </a:ln>
        </p:spPr>
        <p:style>
          <a:lnRef idx="2">
            <a:schemeClr val="accent6"/>
          </a:lnRef>
          <a:fillRef idx="1">
            <a:schemeClr val="lt1"/>
          </a:fillRef>
          <a:effectRef idx="0">
            <a:schemeClr val="accent6"/>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8" name="円/楕円 7"/>
          <p:cNvSpPr/>
          <p:nvPr/>
        </p:nvSpPr>
        <p:spPr bwMode="auto">
          <a:xfrm>
            <a:off x="2160000" y="3728016"/>
            <a:ext cx="216024" cy="216000"/>
          </a:xfrm>
          <a:prstGeom prst="ellipse">
            <a:avLst/>
          </a:prstGeom>
          <a:noFill/>
          <a:ln>
            <a:solidFill>
              <a:schemeClr val="tx1"/>
            </a:solidFill>
            <a:headEnd type="none" w="med" len="med"/>
            <a:tailEnd type="none" w="med" len="med"/>
          </a:ln>
        </p:spPr>
        <p:style>
          <a:lnRef idx="2">
            <a:schemeClr val="accent6"/>
          </a:lnRef>
          <a:fillRef idx="1">
            <a:schemeClr val="lt1"/>
          </a:fillRef>
          <a:effectRef idx="0">
            <a:schemeClr val="accent6"/>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9" name="円/楕円 8"/>
          <p:cNvSpPr/>
          <p:nvPr/>
        </p:nvSpPr>
        <p:spPr bwMode="auto">
          <a:xfrm>
            <a:off x="2160000" y="3501008"/>
            <a:ext cx="216024" cy="216000"/>
          </a:xfrm>
          <a:prstGeom prst="ellipse">
            <a:avLst/>
          </a:prstGeom>
          <a:noFill/>
          <a:ln>
            <a:solidFill>
              <a:schemeClr val="tx1"/>
            </a:solidFill>
            <a:headEnd type="none" w="med" len="med"/>
            <a:tailEnd type="none" w="med" len="med"/>
          </a:ln>
        </p:spPr>
        <p:style>
          <a:lnRef idx="2">
            <a:schemeClr val="accent6"/>
          </a:lnRef>
          <a:fillRef idx="1">
            <a:schemeClr val="lt1"/>
          </a:fillRef>
          <a:effectRef idx="0">
            <a:schemeClr val="accent6"/>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1" name="正方形/長方形 10"/>
          <p:cNvSpPr/>
          <p:nvPr/>
        </p:nvSpPr>
        <p:spPr bwMode="auto">
          <a:xfrm>
            <a:off x="3095568" y="1351760"/>
            <a:ext cx="2124504" cy="720080"/>
          </a:xfrm>
          <a:prstGeom prst="rect">
            <a:avLst/>
          </a:prstGeom>
          <a:ln>
            <a:solidFill>
              <a:schemeClr val="tx1"/>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r>
              <a:rPr lang="ja-JP" altLang="en-US" sz="2000" dirty="0"/>
              <a:t>再利用回数</a:t>
            </a:r>
            <a:r>
              <a:rPr lang="ja-JP" altLang="en-US" sz="2000" dirty="0" smtClean="0"/>
              <a:t>：</a:t>
            </a:r>
            <a:r>
              <a:rPr lang="en-US" altLang="ja-JP" sz="2000" dirty="0" smtClean="0"/>
              <a:t>18</a:t>
            </a:r>
            <a:r>
              <a:rPr lang="ja-JP" altLang="en-US" sz="2000" dirty="0" smtClean="0"/>
              <a:t>回</a:t>
            </a:r>
            <a:endParaRPr lang="en-US" altLang="ja-JP" sz="2000" dirty="0"/>
          </a:p>
          <a:p>
            <a:r>
              <a:rPr lang="ja-JP" altLang="en-US" sz="2000" dirty="0"/>
              <a:t>利用者数：</a:t>
            </a:r>
            <a:r>
              <a:rPr lang="en-US" altLang="ja-JP" sz="2000" dirty="0"/>
              <a:t>3</a:t>
            </a:r>
            <a:r>
              <a:rPr lang="ja-JP" altLang="en-US" sz="2000" dirty="0"/>
              <a:t>名</a:t>
            </a:r>
            <a:endParaRPr lang="en-US" altLang="ja-JP" sz="2000" dirty="0"/>
          </a:p>
        </p:txBody>
      </p:sp>
      <p:cxnSp>
        <p:nvCxnSpPr>
          <p:cNvPr id="13" name="直線矢印コネクタ 12"/>
          <p:cNvCxnSpPr>
            <a:stCxn id="11" idx="1"/>
          </p:cNvCxnSpPr>
          <p:nvPr/>
        </p:nvCxnSpPr>
        <p:spPr bwMode="auto">
          <a:xfrm flipH="1">
            <a:off x="1314024" y="1711800"/>
            <a:ext cx="1781544" cy="0"/>
          </a:xfrm>
          <a:prstGeom prst="straightConnector1">
            <a:avLst/>
          </a:prstGeom>
          <a:ln>
            <a:solidFill>
              <a:schemeClr val="tx1"/>
            </a:solidFill>
            <a:headEnd type="none" w="med" len="med"/>
            <a:tailEnd type="arrow"/>
          </a:ln>
        </p:spPr>
        <p:style>
          <a:lnRef idx="2">
            <a:schemeClr val="dk1"/>
          </a:lnRef>
          <a:fillRef idx="0">
            <a:schemeClr val="dk1"/>
          </a:fillRef>
          <a:effectRef idx="1">
            <a:schemeClr val="dk1"/>
          </a:effectRef>
          <a:fontRef idx="minor">
            <a:schemeClr val="tx1"/>
          </a:fontRef>
        </p:style>
      </p:cxnSp>
      <p:sp>
        <p:nvSpPr>
          <p:cNvPr id="17" name="正方形/長方形 16"/>
          <p:cNvSpPr/>
          <p:nvPr/>
        </p:nvSpPr>
        <p:spPr bwMode="auto">
          <a:xfrm>
            <a:off x="3095568" y="2908800"/>
            <a:ext cx="2124504" cy="720080"/>
          </a:xfrm>
          <a:prstGeom prst="rect">
            <a:avLst/>
          </a:prstGeom>
          <a:ln>
            <a:solidFill>
              <a:schemeClr val="tx1"/>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r>
              <a:rPr lang="ja-JP" altLang="en-US" sz="2000" dirty="0"/>
              <a:t>再利用回数：</a:t>
            </a:r>
            <a:r>
              <a:rPr lang="en-US" altLang="ja-JP" sz="2000" dirty="0"/>
              <a:t>4</a:t>
            </a:r>
            <a:r>
              <a:rPr lang="ja-JP" altLang="en-US" sz="2000" dirty="0"/>
              <a:t>回</a:t>
            </a:r>
            <a:endParaRPr lang="en-US" altLang="ja-JP" sz="2000" dirty="0"/>
          </a:p>
          <a:p>
            <a:r>
              <a:rPr lang="ja-JP" altLang="en-US" sz="2000" dirty="0"/>
              <a:t>利用者数：</a:t>
            </a:r>
            <a:r>
              <a:rPr lang="en-US" altLang="ja-JP" sz="2000" dirty="0"/>
              <a:t>3</a:t>
            </a:r>
            <a:r>
              <a:rPr lang="ja-JP" altLang="en-US" sz="2000" dirty="0"/>
              <a:t>名</a:t>
            </a:r>
            <a:endParaRPr lang="en-US" altLang="ja-JP" sz="2000" dirty="0"/>
          </a:p>
        </p:txBody>
      </p:sp>
      <p:cxnSp>
        <p:nvCxnSpPr>
          <p:cNvPr id="18" name="直線矢印コネクタ 17"/>
          <p:cNvCxnSpPr>
            <a:stCxn id="11" idx="1"/>
            <a:endCxn id="6" idx="7"/>
          </p:cNvCxnSpPr>
          <p:nvPr/>
        </p:nvCxnSpPr>
        <p:spPr bwMode="auto">
          <a:xfrm flipH="1">
            <a:off x="1282388" y="1711800"/>
            <a:ext cx="1813180" cy="2009836"/>
          </a:xfrm>
          <a:prstGeom prst="straightConnector1">
            <a:avLst/>
          </a:prstGeom>
          <a:ln>
            <a:solidFill>
              <a:schemeClr val="tx1"/>
            </a:solidFill>
            <a:headEnd type="none" w="med" len="med"/>
            <a:tailEnd type="arrow"/>
          </a:ln>
        </p:spPr>
        <p:style>
          <a:lnRef idx="2">
            <a:schemeClr val="dk1"/>
          </a:lnRef>
          <a:fillRef idx="0">
            <a:schemeClr val="dk1"/>
          </a:fillRef>
          <a:effectRef idx="1">
            <a:schemeClr val="dk1"/>
          </a:effectRef>
          <a:fontRef idx="minor">
            <a:schemeClr val="tx1"/>
          </a:fontRef>
        </p:style>
      </p:cxnSp>
      <p:cxnSp>
        <p:nvCxnSpPr>
          <p:cNvPr id="21" name="直線矢印コネクタ 20"/>
          <p:cNvCxnSpPr>
            <a:stCxn id="17" idx="1"/>
            <a:endCxn id="9" idx="7"/>
          </p:cNvCxnSpPr>
          <p:nvPr/>
        </p:nvCxnSpPr>
        <p:spPr bwMode="auto">
          <a:xfrm flipH="1">
            <a:off x="2344388" y="3268840"/>
            <a:ext cx="751180" cy="263800"/>
          </a:xfrm>
          <a:prstGeom prst="straightConnector1">
            <a:avLst/>
          </a:prstGeom>
          <a:ln>
            <a:solidFill>
              <a:schemeClr val="tx1"/>
            </a:solidFill>
            <a:headEnd type="none" w="med" len="med"/>
            <a:tailEnd type="arrow"/>
          </a:ln>
        </p:spPr>
        <p:style>
          <a:lnRef idx="2">
            <a:schemeClr val="dk1"/>
          </a:lnRef>
          <a:fillRef idx="0">
            <a:schemeClr val="dk1"/>
          </a:fillRef>
          <a:effectRef idx="1">
            <a:schemeClr val="dk1"/>
          </a:effectRef>
          <a:fontRef idx="minor">
            <a:schemeClr val="tx1"/>
          </a:fontRef>
        </p:style>
      </p:cxnSp>
      <p:cxnSp>
        <p:nvCxnSpPr>
          <p:cNvPr id="24" name="直線矢印コネクタ 23"/>
          <p:cNvCxnSpPr>
            <a:stCxn id="17" idx="1"/>
            <a:endCxn id="8" idx="7"/>
          </p:cNvCxnSpPr>
          <p:nvPr/>
        </p:nvCxnSpPr>
        <p:spPr bwMode="auto">
          <a:xfrm flipH="1">
            <a:off x="2344388" y="3268840"/>
            <a:ext cx="751180" cy="490808"/>
          </a:xfrm>
          <a:prstGeom prst="straightConnector1">
            <a:avLst/>
          </a:prstGeom>
          <a:ln>
            <a:solidFill>
              <a:schemeClr val="tx1"/>
            </a:solidFill>
            <a:headEnd type="none" w="med" len="med"/>
            <a:tailEnd type="arrow"/>
          </a:ln>
        </p:spPr>
        <p:style>
          <a:lnRef idx="2">
            <a:schemeClr val="dk1"/>
          </a:lnRef>
          <a:fillRef idx="0">
            <a:schemeClr val="dk1"/>
          </a:fillRef>
          <a:effectRef idx="1">
            <a:schemeClr val="dk1"/>
          </a:effectRef>
          <a:fontRef idx="minor">
            <a:schemeClr val="tx1"/>
          </a:fontRef>
        </p:style>
      </p:cxnSp>
      <p:sp>
        <p:nvSpPr>
          <p:cNvPr id="39" name="円/楕円 38"/>
          <p:cNvSpPr/>
          <p:nvPr/>
        </p:nvSpPr>
        <p:spPr bwMode="auto">
          <a:xfrm>
            <a:off x="1142388" y="2132856"/>
            <a:ext cx="216024" cy="216000"/>
          </a:xfrm>
          <a:prstGeom prst="ellipse">
            <a:avLst/>
          </a:prstGeom>
          <a:noFill/>
          <a:ln>
            <a:solidFill>
              <a:schemeClr val="tx1"/>
            </a:solidFill>
            <a:headEnd type="none" w="med" len="med"/>
            <a:tailEnd type="none" w="med" len="med"/>
          </a:ln>
        </p:spPr>
        <p:style>
          <a:lnRef idx="2">
            <a:schemeClr val="accent6"/>
          </a:lnRef>
          <a:fillRef idx="1">
            <a:schemeClr val="lt1"/>
          </a:fillRef>
          <a:effectRef idx="0">
            <a:schemeClr val="accent6"/>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40" name="円/楕円 39"/>
          <p:cNvSpPr/>
          <p:nvPr/>
        </p:nvSpPr>
        <p:spPr bwMode="auto">
          <a:xfrm>
            <a:off x="1142388" y="3944016"/>
            <a:ext cx="216024" cy="216000"/>
          </a:xfrm>
          <a:prstGeom prst="ellipse">
            <a:avLst/>
          </a:prstGeom>
          <a:noFill/>
          <a:ln>
            <a:solidFill>
              <a:schemeClr val="tx1"/>
            </a:solidFill>
            <a:headEnd type="none" w="med" len="med"/>
            <a:tailEnd type="none" w="med" len="med"/>
          </a:ln>
        </p:spPr>
        <p:style>
          <a:lnRef idx="2">
            <a:schemeClr val="accent6"/>
          </a:lnRef>
          <a:fillRef idx="1">
            <a:schemeClr val="lt1"/>
          </a:fillRef>
          <a:effectRef idx="0">
            <a:schemeClr val="accent6"/>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41" name="直線矢印コネクタ 40"/>
          <p:cNvCxnSpPr>
            <a:stCxn id="43" idx="1"/>
            <a:endCxn id="39" idx="6"/>
          </p:cNvCxnSpPr>
          <p:nvPr/>
        </p:nvCxnSpPr>
        <p:spPr bwMode="auto">
          <a:xfrm flipH="1" flipV="1">
            <a:off x="1358412" y="2240856"/>
            <a:ext cx="1737156" cy="252040"/>
          </a:xfrm>
          <a:prstGeom prst="straightConnector1">
            <a:avLst/>
          </a:prstGeom>
          <a:ln>
            <a:solidFill>
              <a:schemeClr val="tx1"/>
            </a:solidFill>
            <a:headEnd type="none" w="med" len="med"/>
            <a:tailEnd type="arrow"/>
          </a:ln>
        </p:spPr>
        <p:style>
          <a:lnRef idx="2">
            <a:schemeClr val="dk1"/>
          </a:lnRef>
          <a:fillRef idx="0">
            <a:schemeClr val="dk1"/>
          </a:fillRef>
          <a:effectRef idx="1">
            <a:schemeClr val="dk1"/>
          </a:effectRef>
          <a:fontRef idx="minor">
            <a:schemeClr val="tx1"/>
          </a:fontRef>
        </p:style>
      </p:cxnSp>
      <p:sp>
        <p:nvSpPr>
          <p:cNvPr id="43" name="正方形/長方形 42"/>
          <p:cNvSpPr/>
          <p:nvPr/>
        </p:nvSpPr>
        <p:spPr bwMode="auto">
          <a:xfrm>
            <a:off x="3095568" y="2132856"/>
            <a:ext cx="2124504" cy="720080"/>
          </a:xfrm>
          <a:prstGeom prst="rect">
            <a:avLst/>
          </a:prstGeom>
          <a:ln>
            <a:solidFill>
              <a:schemeClr val="tx1"/>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r>
              <a:rPr lang="ja-JP" altLang="en-US" sz="2000" dirty="0"/>
              <a:t>再利用回数</a:t>
            </a:r>
            <a:r>
              <a:rPr lang="ja-JP" altLang="en-US" sz="2000" dirty="0" smtClean="0"/>
              <a:t>：</a:t>
            </a:r>
            <a:r>
              <a:rPr lang="en-US" altLang="ja-JP" sz="2000" dirty="0" smtClean="0"/>
              <a:t>14</a:t>
            </a:r>
            <a:r>
              <a:rPr lang="ja-JP" altLang="en-US" sz="2000" dirty="0" smtClean="0"/>
              <a:t>回</a:t>
            </a:r>
            <a:endParaRPr lang="en-US" altLang="ja-JP" sz="2000" dirty="0"/>
          </a:p>
          <a:p>
            <a:r>
              <a:rPr lang="ja-JP" altLang="en-US" sz="2000" dirty="0"/>
              <a:t>利用者数</a:t>
            </a:r>
            <a:r>
              <a:rPr lang="ja-JP" altLang="en-US" sz="2000" dirty="0" smtClean="0"/>
              <a:t>：</a:t>
            </a:r>
            <a:r>
              <a:rPr lang="en-US" altLang="ja-JP" sz="2000" dirty="0" smtClean="0"/>
              <a:t>1</a:t>
            </a:r>
            <a:r>
              <a:rPr lang="ja-JP" altLang="en-US" sz="2000" dirty="0" smtClean="0"/>
              <a:t>名</a:t>
            </a:r>
            <a:endParaRPr lang="en-US" altLang="ja-JP" sz="2000" dirty="0"/>
          </a:p>
        </p:txBody>
      </p:sp>
      <p:cxnSp>
        <p:nvCxnSpPr>
          <p:cNvPr id="47" name="直線矢印コネクタ 46"/>
          <p:cNvCxnSpPr>
            <a:stCxn id="43" idx="1"/>
            <a:endCxn id="40" idx="7"/>
          </p:cNvCxnSpPr>
          <p:nvPr/>
        </p:nvCxnSpPr>
        <p:spPr bwMode="auto">
          <a:xfrm flipH="1">
            <a:off x="1326776" y="2492896"/>
            <a:ext cx="1768792" cy="1482752"/>
          </a:xfrm>
          <a:prstGeom prst="straightConnector1">
            <a:avLst/>
          </a:prstGeom>
          <a:ln>
            <a:solidFill>
              <a:schemeClr val="tx1"/>
            </a:solidFill>
            <a:headEnd type="none" w="med" len="med"/>
            <a:tailEnd type="arrow"/>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2737911651"/>
      </p:ext>
    </p:extLst>
  </p:cSld>
  <p:clrMapOvr>
    <a:masterClrMapping/>
  </p:clrMapOvr>
  <mc:AlternateContent xmlns:mc="http://schemas.openxmlformats.org/markup-compatibility/2006" xmlns:p14="http://schemas.microsoft.com/office/powerpoint/2010/main">
    <mc:Choice Requires="p14">
      <p:transition spd="slow" p14:dur="2000" advTm="43922"/>
    </mc:Choice>
    <mc:Fallback xmlns="">
      <p:transition spd="slow" advTm="43922"/>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0"/>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1"/>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3"/>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4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xit" presetSubtype="0" fill="hold" grpId="1" nodeType="clickEffect">
                                  <p:stCondLst>
                                    <p:cond delay="0"/>
                                  </p:stCondLst>
                                  <p:childTnLst>
                                    <p:set>
                                      <p:cBhvr>
                                        <p:cTn id="30" dur="1" fill="hold">
                                          <p:stCondLst>
                                            <p:cond delay="0"/>
                                          </p:stCondLst>
                                        </p:cTn>
                                        <p:tgtEl>
                                          <p:spTgt spid="39"/>
                                        </p:tgtEl>
                                        <p:attrNameLst>
                                          <p:attrName>style.visibility</p:attrName>
                                        </p:attrNameLst>
                                      </p:cBhvr>
                                      <p:to>
                                        <p:strVal val="hidden"/>
                                      </p:to>
                                    </p:set>
                                  </p:childTnLst>
                                </p:cTn>
                              </p:par>
                              <p:par>
                                <p:cTn id="31" presetID="1" presetClass="exit" presetSubtype="0" fill="hold" grpId="1" nodeType="withEffect">
                                  <p:stCondLst>
                                    <p:cond delay="0"/>
                                  </p:stCondLst>
                                  <p:childTnLst>
                                    <p:set>
                                      <p:cBhvr>
                                        <p:cTn id="32" dur="1" fill="hold">
                                          <p:stCondLst>
                                            <p:cond delay="0"/>
                                          </p:stCondLst>
                                        </p:cTn>
                                        <p:tgtEl>
                                          <p:spTgt spid="40"/>
                                        </p:tgtEl>
                                        <p:attrNameLst>
                                          <p:attrName>style.visibility</p:attrName>
                                        </p:attrNameLst>
                                      </p:cBhvr>
                                      <p:to>
                                        <p:strVal val="hidden"/>
                                      </p:to>
                                    </p:set>
                                  </p:childTnLst>
                                </p:cTn>
                              </p:par>
                              <p:par>
                                <p:cTn id="33" presetID="1" presetClass="exit" presetSubtype="0" fill="hold" nodeType="withEffect">
                                  <p:stCondLst>
                                    <p:cond delay="0"/>
                                  </p:stCondLst>
                                  <p:childTnLst>
                                    <p:set>
                                      <p:cBhvr>
                                        <p:cTn id="34" dur="1" fill="hold">
                                          <p:stCondLst>
                                            <p:cond delay="0"/>
                                          </p:stCondLst>
                                        </p:cTn>
                                        <p:tgtEl>
                                          <p:spTgt spid="41"/>
                                        </p:tgtEl>
                                        <p:attrNameLst>
                                          <p:attrName>style.visibility</p:attrName>
                                        </p:attrNameLst>
                                      </p:cBhvr>
                                      <p:to>
                                        <p:strVal val="hidden"/>
                                      </p:to>
                                    </p:set>
                                  </p:childTnLst>
                                </p:cTn>
                              </p:par>
                              <p:par>
                                <p:cTn id="35" presetID="1" presetClass="exit" presetSubtype="0" fill="hold" grpId="1" nodeType="withEffect">
                                  <p:stCondLst>
                                    <p:cond delay="0"/>
                                  </p:stCondLst>
                                  <p:childTnLst>
                                    <p:set>
                                      <p:cBhvr>
                                        <p:cTn id="36" dur="1" fill="hold">
                                          <p:stCondLst>
                                            <p:cond delay="0"/>
                                          </p:stCondLst>
                                        </p:cTn>
                                        <p:tgtEl>
                                          <p:spTgt spid="43"/>
                                        </p:tgtEl>
                                        <p:attrNameLst>
                                          <p:attrName>style.visibility</p:attrName>
                                        </p:attrNameLst>
                                      </p:cBhvr>
                                      <p:to>
                                        <p:strVal val="hidden"/>
                                      </p:to>
                                    </p:set>
                                  </p:childTnLst>
                                </p:cTn>
                              </p:par>
                              <p:par>
                                <p:cTn id="37" presetID="1" presetClass="exit" presetSubtype="0" fill="hold" nodeType="withEffect">
                                  <p:stCondLst>
                                    <p:cond delay="0"/>
                                  </p:stCondLst>
                                  <p:childTnLst>
                                    <p:set>
                                      <p:cBhvr>
                                        <p:cTn id="38" dur="1" fill="hold">
                                          <p:stCondLst>
                                            <p:cond delay="0"/>
                                          </p:stCondLst>
                                        </p:cTn>
                                        <p:tgtEl>
                                          <p:spTgt spid="47"/>
                                        </p:tgtEl>
                                        <p:attrNameLst>
                                          <p:attrName>style.visibility</p:attrName>
                                        </p:attrNameLst>
                                      </p:cBhvr>
                                      <p:to>
                                        <p:strVal val="hidden"/>
                                      </p:to>
                                    </p:set>
                                  </p:childTnLst>
                                </p:cTn>
                              </p:par>
                              <p:par>
                                <p:cTn id="39" presetID="1" presetClass="entr" presetSubtype="0" fill="hold" grpId="0" nodeType="withEffect">
                                  <p:stCondLst>
                                    <p:cond delay="0"/>
                                  </p:stCondLst>
                                  <p:childTnLst>
                                    <p:set>
                                      <p:cBhvr>
                                        <p:cTn id="40" dur="1" fill="hold">
                                          <p:stCondLst>
                                            <p:cond delay="0"/>
                                          </p:stCondLst>
                                        </p:cTn>
                                        <p:tgtEl>
                                          <p:spTgt spid="17"/>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24"/>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21"/>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9"/>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1" grpId="0" animBg="1"/>
      <p:bldP spid="17" grpId="0" animBg="1"/>
      <p:bldP spid="39" grpId="0" animBg="1"/>
      <p:bldP spid="39" grpId="1" animBg="1"/>
      <p:bldP spid="40" grpId="0" animBg="1"/>
      <p:bldP spid="40" grpId="1" animBg="1"/>
      <p:bldP spid="43" grpId="0" animBg="1"/>
      <p:bldP spid="43" grpId="1"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sz="3200" dirty="0" smtClean="0"/>
              <a:t>RQ5</a:t>
            </a:r>
            <a:r>
              <a:rPr kumimoji="1" lang="ja-JP" altLang="en-US" sz="3200" dirty="0" smtClean="0"/>
              <a:t>：</a:t>
            </a:r>
            <a:r>
              <a:rPr lang="ja-JP" altLang="en-US" sz="3200" dirty="0"/>
              <a:t>開発者ごとのコードクローン作成数と再利用数</a:t>
            </a:r>
            <a:endParaRPr lang="en-US" altLang="ja-JP" sz="3200" dirty="0"/>
          </a:p>
        </p:txBody>
      </p:sp>
      <p:sp>
        <p:nvSpPr>
          <p:cNvPr id="3" name="コンテンツ プレースホルダー 2"/>
          <p:cNvSpPr>
            <a:spLocks noGrp="1"/>
          </p:cNvSpPr>
          <p:nvPr>
            <p:ph idx="1"/>
          </p:nvPr>
        </p:nvSpPr>
        <p:spPr>
          <a:xfrm>
            <a:off x="179263" y="5085184"/>
            <a:ext cx="8785225" cy="1398612"/>
          </a:xfrm>
        </p:spPr>
        <p:txBody>
          <a:bodyPr/>
          <a:lstStyle/>
          <a:p>
            <a:r>
              <a:rPr lang="ja-JP" altLang="en-US" sz="2400" dirty="0" smtClean="0"/>
              <a:t>コミット数が多いと再利用数も多いというわけではない</a:t>
            </a:r>
            <a:endParaRPr lang="en-US" altLang="ja-JP" sz="2400" dirty="0" smtClean="0"/>
          </a:p>
          <a:p>
            <a:r>
              <a:rPr lang="ja-JP" altLang="en-US" sz="2400" dirty="0"/>
              <a:t>コードクローン</a:t>
            </a:r>
            <a:r>
              <a:rPr lang="ja-JP" altLang="en-US" sz="2400" dirty="0" smtClean="0"/>
              <a:t>作成者や利用者である開発者は限られている</a:t>
            </a:r>
            <a:endParaRPr lang="en-US" altLang="ja-JP" sz="2400" dirty="0" smtClean="0"/>
          </a:p>
          <a:p>
            <a:pPr lvl="1"/>
            <a:r>
              <a:rPr lang="ja-JP" altLang="en-US" sz="2000" dirty="0" smtClean="0"/>
              <a:t>再利用の少ない開発者に対しての支援の必要性が考えられる</a:t>
            </a:r>
            <a:endParaRPr lang="en-US" altLang="ja-JP" sz="2000" dirty="0" smtClean="0"/>
          </a:p>
        </p:txBody>
      </p:sp>
      <p:graphicFrame>
        <p:nvGraphicFramePr>
          <p:cNvPr id="5" name="グラフ 4"/>
          <p:cNvGraphicFramePr>
            <a:graphicFrameLocks/>
          </p:cNvGraphicFramePr>
          <p:nvPr>
            <p:extLst>
              <p:ext uri="{D42A27DB-BD31-4B8C-83A1-F6EECF244321}">
                <p14:modId xmlns:p14="http://schemas.microsoft.com/office/powerpoint/2010/main" val="3256698242"/>
              </p:ext>
            </p:extLst>
          </p:nvPr>
        </p:nvGraphicFramePr>
        <p:xfrm>
          <a:off x="395536" y="1268760"/>
          <a:ext cx="8448114" cy="3672408"/>
        </p:xfrm>
        <a:graphic>
          <a:graphicData uri="http://schemas.openxmlformats.org/drawingml/2006/chart">
            <c:chart xmlns:c="http://schemas.openxmlformats.org/drawingml/2006/chart" xmlns:r="http://schemas.openxmlformats.org/officeDocument/2006/relationships" r:id="rId3"/>
          </a:graphicData>
        </a:graphic>
      </p:graphicFrame>
      <p:sp>
        <p:nvSpPr>
          <p:cNvPr id="6" name="正方形/長方形 5"/>
          <p:cNvSpPr/>
          <p:nvPr/>
        </p:nvSpPr>
        <p:spPr bwMode="auto">
          <a:xfrm>
            <a:off x="3444880" y="2376812"/>
            <a:ext cx="2124504" cy="980180"/>
          </a:xfrm>
          <a:prstGeom prst="rect">
            <a:avLst/>
          </a:prstGeom>
          <a:ln>
            <a:solidFill>
              <a:schemeClr val="tx1"/>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r>
              <a:rPr lang="ja-JP" altLang="en-US" sz="2000" dirty="0" smtClean="0"/>
              <a:t>コミット数：</a:t>
            </a:r>
            <a:r>
              <a:rPr lang="en-US" altLang="ja-JP" sz="2000" dirty="0" smtClean="0"/>
              <a:t>74</a:t>
            </a:r>
            <a:r>
              <a:rPr lang="ja-JP" altLang="en-US" sz="2000" dirty="0" smtClean="0"/>
              <a:t>回</a:t>
            </a:r>
            <a:endParaRPr lang="en-US" altLang="ja-JP" sz="2000" dirty="0" smtClean="0"/>
          </a:p>
          <a:p>
            <a:r>
              <a:rPr lang="ja-JP" altLang="en-US" sz="2000" dirty="0" smtClean="0"/>
              <a:t>作成数：</a:t>
            </a:r>
            <a:r>
              <a:rPr lang="en-US" altLang="ja-JP" sz="2000" dirty="0" smtClean="0"/>
              <a:t>0</a:t>
            </a:r>
            <a:r>
              <a:rPr lang="ja-JP" altLang="en-US" sz="2000" dirty="0" smtClean="0"/>
              <a:t>回</a:t>
            </a:r>
            <a:endParaRPr lang="en-US" altLang="ja-JP" sz="2000" dirty="0"/>
          </a:p>
          <a:p>
            <a:r>
              <a:rPr lang="ja-JP" altLang="en-US" sz="2000" dirty="0"/>
              <a:t>再利用</a:t>
            </a:r>
            <a:r>
              <a:rPr lang="ja-JP" altLang="en-US" sz="2000" dirty="0" smtClean="0"/>
              <a:t>数：</a:t>
            </a:r>
            <a:r>
              <a:rPr lang="en-US" altLang="ja-JP" sz="2000" dirty="0" smtClean="0"/>
              <a:t>0</a:t>
            </a:r>
            <a:r>
              <a:rPr lang="ja-JP" altLang="en-US" sz="2000" dirty="0" smtClean="0"/>
              <a:t>回</a:t>
            </a:r>
            <a:endParaRPr lang="en-US" altLang="ja-JP" sz="2000" dirty="0"/>
          </a:p>
        </p:txBody>
      </p:sp>
      <p:cxnSp>
        <p:nvCxnSpPr>
          <p:cNvPr id="8" name="直線矢印コネクタ 7"/>
          <p:cNvCxnSpPr>
            <a:stCxn id="6" idx="1"/>
          </p:cNvCxnSpPr>
          <p:nvPr/>
        </p:nvCxnSpPr>
        <p:spPr bwMode="auto">
          <a:xfrm flipH="1">
            <a:off x="2483768" y="2866902"/>
            <a:ext cx="961112" cy="922138"/>
          </a:xfrm>
          <a:prstGeom prst="straightConnector1">
            <a:avLst/>
          </a:prstGeom>
          <a:ln>
            <a:solidFill>
              <a:schemeClr val="tx1"/>
            </a:solidFill>
            <a:headEnd type="none" w="med" len="med"/>
            <a:tailEnd type="arrow"/>
          </a:ln>
        </p:spPr>
        <p:style>
          <a:lnRef idx="2">
            <a:schemeClr val="dk1"/>
          </a:lnRef>
          <a:fillRef idx="0">
            <a:schemeClr val="dk1"/>
          </a:fillRef>
          <a:effectRef idx="1">
            <a:schemeClr val="dk1"/>
          </a:effectRef>
          <a:fontRef idx="minor">
            <a:schemeClr val="tx1"/>
          </a:fontRef>
        </p:style>
      </p:cxnSp>
      <p:sp>
        <p:nvSpPr>
          <p:cNvPr id="9" name="正方形/長方形 8"/>
          <p:cNvSpPr/>
          <p:nvPr/>
        </p:nvSpPr>
        <p:spPr bwMode="auto">
          <a:xfrm>
            <a:off x="3444880" y="1340768"/>
            <a:ext cx="2124504" cy="980180"/>
          </a:xfrm>
          <a:prstGeom prst="rect">
            <a:avLst/>
          </a:prstGeom>
          <a:ln>
            <a:solidFill>
              <a:schemeClr val="tx1"/>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r>
              <a:rPr lang="ja-JP" altLang="en-US" sz="2000" dirty="0"/>
              <a:t>コミット数：</a:t>
            </a:r>
            <a:r>
              <a:rPr lang="en-US" altLang="ja-JP" sz="2000" dirty="0"/>
              <a:t>370</a:t>
            </a:r>
            <a:r>
              <a:rPr lang="ja-JP" altLang="en-US" sz="2000" dirty="0"/>
              <a:t>回</a:t>
            </a:r>
            <a:endParaRPr lang="en-US" altLang="ja-JP" sz="2000" dirty="0"/>
          </a:p>
          <a:p>
            <a:r>
              <a:rPr lang="ja-JP" altLang="en-US" sz="2000" dirty="0"/>
              <a:t>作成数：</a:t>
            </a:r>
            <a:r>
              <a:rPr lang="en-US" altLang="ja-JP" sz="2000" dirty="0"/>
              <a:t>20</a:t>
            </a:r>
            <a:r>
              <a:rPr lang="ja-JP" altLang="en-US" sz="2000" dirty="0"/>
              <a:t>回</a:t>
            </a:r>
            <a:endParaRPr lang="en-US" altLang="ja-JP" sz="2000" dirty="0"/>
          </a:p>
          <a:p>
            <a:r>
              <a:rPr lang="ja-JP" altLang="en-US" sz="2000" dirty="0"/>
              <a:t>再利用数：</a:t>
            </a:r>
            <a:r>
              <a:rPr lang="en-US" altLang="ja-JP" sz="2000" dirty="0"/>
              <a:t>247</a:t>
            </a:r>
            <a:r>
              <a:rPr lang="ja-JP" altLang="en-US" sz="2000" dirty="0"/>
              <a:t>回</a:t>
            </a:r>
            <a:endParaRPr lang="en-US" altLang="ja-JP" sz="2000" dirty="0"/>
          </a:p>
        </p:txBody>
      </p:sp>
      <p:cxnSp>
        <p:nvCxnSpPr>
          <p:cNvPr id="10" name="直線矢印コネクタ 9"/>
          <p:cNvCxnSpPr>
            <a:stCxn id="9" idx="1"/>
          </p:cNvCxnSpPr>
          <p:nvPr/>
        </p:nvCxnSpPr>
        <p:spPr bwMode="auto">
          <a:xfrm flipH="1" flipV="1">
            <a:off x="1907704" y="1412776"/>
            <a:ext cx="1537176" cy="418082"/>
          </a:xfrm>
          <a:prstGeom prst="straightConnector1">
            <a:avLst/>
          </a:prstGeom>
          <a:ln>
            <a:solidFill>
              <a:schemeClr val="tx1"/>
            </a:solidFill>
            <a:headEnd type="none" w="med" len="med"/>
            <a:tailEnd type="arrow"/>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009213126"/>
      </p:ext>
    </p:extLst>
  </p:cSld>
  <p:clrMapOvr>
    <a:masterClrMapping/>
  </p:clrMapOvr>
  <mc:AlternateContent xmlns:mc="http://schemas.openxmlformats.org/markup-compatibility/2006" xmlns:p14="http://schemas.microsoft.com/office/powerpoint/2010/main">
    <mc:Choice Requires="p14">
      <p:transition spd="slow" p14:dur="2000" advTm="54032"/>
    </mc:Choice>
    <mc:Fallback xmlns="">
      <p:transition spd="slow" advTm="54032"/>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9"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まとめと今後の課題</a:t>
            </a:r>
            <a:endParaRPr kumimoji="1" lang="ja-JP" altLang="en-US" dirty="0"/>
          </a:p>
        </p:txBody>
      </p:sp>
      <p:sp>
        <p:nvSpPr>
          <p:cNvPr id="3" name="コンテンツ プレースホルダー 2"/>
          <p:cNvSpPr>
            <a:spLocks noGrp="1"/>
          </p:cNvSpPr>
          <p:nvPr>
            <p:ph idx="1"/>
          </p:nvPr>
        </p:nvSpPr>
        <p:spPr>
          <a:xfrm>
            <a:off x="179512" y="1124397"/>
            <a:ext cx="8857108" cy="5400947"/>
          </a:xfrm>
        </p:spPr>
        <p:txBody>
          <a:bodyPr/>
          <a:lstStyle/>
          <a:p>
            <a:r>
              <a:rPr kumimoji="1" lang="ja-JP" altLang="en-US" sz="2800" dirty="0" smtClean="0"/>
              <a:t>まとめ</a:t>
            </a:r>
            <a:endParaRPr kumimoji="1" lang="en-US" altLang="ja-JP" sz="2800" dirty="0" smtClean="0"/>
          </a:p>
          <a:p>
            <a:pPr lvl="1"/>
            <a:r>
              <a:rPr kumimoji="1" lang="ja-JP" altLang="en-US" sz="2400" dirty="0" smtClean="0"/>
              <a:t>複数プロジェクトにおけるコードクローンの作成者と利用者についての分析手法を提案</a:t>
            </a:r>
            <a:endParaRPr kumimoji="1" lang="en-US" altLang="ja-JP" sz="2400" dirty="0" smtClean="0"/>
          </a:p>
          <a:p>
            <a:pPr lvl="1"/>
            <a:r>
              <a:rPr lang="ja-JP" altLang="en-US" sz="2400" dirty="0" smtClean="0"/>
              <a:t>提案手法</a:t>
            </a:r>
            <a:r>
              <a:rPr lang="ja-JP" altLang="en-US" sz="2400" dirty="0"/>
              <a:t>を適用</a:t>
            </a:r>
            <a:r>
              <a:rPr lang="ja-JP" altLang="en-US" sz="2400" dirty="0" smtClean="0"/>
              <a:t>し，コードクローン作成者と</a:t>
            </a:r>
            <a:r>
              <a:rPr lang="ja-JP" altLang="en-US" sz="2400" dirty="0"/>
              <a:t>利用</a:t>
            </a:r>
            <a:r>
              <a:rPr lang="ja-JP" altLang="en-US" sz="2400" dirty="0" smtClean="0"/>
              <a:t>者の分析を行った</a:t>
            </a:r>
            <a:endParaRPr lang="en-US" altLang="ja-JP" sz="2400" dirty="0" smtClean="0"/>
          </a:p>
          <a:p>
            <a:pPr lvl="1"/>
            <a:r>
              <a:rPr lang="ja-JP" altLang="en-US" sz="2400" dirty="0" smtClean="0"/>
              <a:t>再利用傾向には個人差があり，再利用の少ない開発者への支援の必要性を示した</a:t>
            </a:r>
            <a:endParaRPr lang="en-US" altLang="ja-JP" sz="2400" dirty="0"/>
          </a:p>
          <a:p>
            <a:r>
              <a:rPr kumimoji="1" lang="ja-JP" altLang="en-US" sz="2800" dirty="0" smtClean="0"/>
              <a:t>今後の課題</a:t>
            </a:r>
            <a:endParaRPr lang="en-US" altLang="ja-JP" sz="2800" dirty="0"/>
          </a:p>
          <a:p>
            <a:pPr lvl="1"/>
            <a:r>
              <a:rPr kumimoji="1" lang="ja-JP" altLang="en-US" dirty="0" smtClean="0"/>
              <a:t>大規模なリポジトリへの適用</a:t>
            </a:r>
            <a:endParaRPr lang="en-US" altLang="ja-JP" dirty="0"/>
          </a:p>
          <a:p>
            <a:pPr lvl="2"/>
            <a:r>
              <a:rPr lang="ja-JP" altLang="en-US" dirty="0" smtClean="0"/>
              <a:t>数千～一万リビジョン</a:t>
            </a:r>
            <a:endParaRPr lang="en-US" altLang="ja-JP" dirty="0" smtClean="0"/>
          </a:p>
          <a:p>
            <a:pPr lvl="2"/>
            <a:r>
              <a:rPr lang="en-US" altLang="ja-JP" dirty="0" smtClean="0"/>
              <a:t>3</a:t>
            </a:r>
            <a:r>
              <a:rPr lang="ja-JP" altLang="en-US" dirty="0" smtClean="0"/>
              <a:t>つ以上のプロジェクト</a:t>
            </a:r>
            <a:endParaRPr lang="en-US" altLang="ja-JP" dirty="0"/>
          </a:p>
          <a:p>
            <a:pPr lvl="1"/>
            <a:r>
              <a:rPr lang="ja-JP" altLang="en-US" dirty="0" smtClean="0"/>
              <a:t>再利用支援ソフトウェアの作成</a:t>
            </a:r>
            <a:endParaRPr lang="en-US" altLang="ja-JP" dirty="0"/>
          </a:p>
          <a:p>
            <a:pPr lvl="2"/>
            <a:r>
              <a:rPr lang="ja-JP" altLang="en-US" dirty="0" smtClean="0"/>
              <a:t>コードクローン作成者</a:t>
            </a:r>
            <a:r>
              <a:rPr lang="ja-JP" altLang="en-US" dirty="0"/>
              <a:t>と</a:t>
            </a:r>
            <a:r>
              <a:rPr lang="ja-JP" altLang="en-US" dirty="0" smtClean="0"/>
              <a:t>利用者のインタラクション</a:t>
            </a:r>
            <a:endParaRPr lang="en-US" altLang="ja-JP" dirty="0"/>
          </a:p>
        </p:txBody>
      </p:sp>
    </p:spTree>
    <p:extLst>
      <p:ext uri="{BB962C8B-B14F-4D97-AF65-F5344CB8AC3E}">
        <p14:creationId xmlns:p14="http://schemas.microsoft.com/office/powerpoint/2010/main" val="2494977042"/>
      </p:ext>
    </p:extLst>
  </p:cSld>
  <p:clrMapOvr>
    <a:masterClrMapping/>
  </p:clrMapOvr>
  <mc:AlternateContent xmlns:mc="http://schemas.openxmlformats.org/markup-compatibility/2006" xmlns:p14="http://schemas.microsoft.com/office/powerpoint/2010/main">
    <mc:Choice Requires="p14">
      <p:transition spd="slow" p14:dur="2000" advTm="25099"/>
    </mc:Choice>
    <mc:Fallback xmlns="">
      <p:transition spd="slow" advTm="25099"/>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質疑応答</a:t>
            </a:r>
            <a:endParaRPr kumimoji="1" lang="ja-JP" altLang="en-US" dirty="0"/>
          </a:p>
        </p:txBody>
      </p:sp>
    </p:spTree>
    <p:extLst>
      <p:ext uri="{BB962C8B-B14F-4D97-AF65-F5344CB8AC3E}">
        <p14:creationId xmlns:p14="http://schemas.microsoft.com/office/powerpoint/2010/main" val="895959013"/>
      </p:ext>
    </p:extLst>
  </p:cSld>
  <p:clrMapOvr>
    <a:masterClrMapping/>
  </p:clrMapOvr>
  <mc:AlternateContent xmlns:mc="http://schemas.openxmlformats.org/markup-compatibility/2006" xmlns:p14="http://schemas.microsoft.com/office/powerpoint/2010/main">
    <mc:Choice Requires="p14">
      <p:transition spd="slow" p14:dur="2000" advTm="9927"/>
    </mc:Choice>
    <mc:Fallback xmlns="">
      <p:transition spd="slow" advTm="9927"/>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dirty="0"/>
          </a:p>
        </p:txBody>
      </p:sp>
      <p:sp>
        <p:nvSpPr>
          <p:cNvPr id="3" name="コンテンツ プレースホルダー 2"/>
          <p:cNvSpPr>
            <a:spLocks noGrp="1"/>
          </p:cNvSpPr>
          <p:nvPr>
            <p:ph idx="1"/>
          </p:nvPr>
        </p:nvSpPr>
        <p:spPr/>
        <p:txBody>
          <a:bodyPr/>
          <a:lstStyle/>
          <a:p>
            <a:endParaRPr kumimoji="1" lang="ja-JP" altLang="en-US" dirty="0"/>
          </a:p>
        </p:txBody>
      </p:sp>
    </p:spTree>
    <p:extLst>
      <p:ext uri="{BB962C8B-B14F-4D97-AF65-F5344CB8AC3E}">
        <p14:creationId xmlns:p14="http://schemas.microsoft.com/office/powerpoint/2010/main" val="65314836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RQ2</a:t>
            </a:r>
            <a:r>
              <a:rPr lang="ja-JP" altLang="en-US" dirty="0" smtClean="0"/>
              <a:t>：</a:t>
            </a:r>
            <a:r>
              <a:rPr lang="ja-JP" altLang="en-US" dirty="0"/>
              <a:t>プロジェクト間</a:t>
            </a:r>
            <a:r>
              <a:rPr lang="ja-JP" altLang="en-US" dirty="0" smtClean="0"/>
              <a:t>コードクローン</a:t>
            </a:r>
            <a:endParaRPr lang="en-US" altLang="ja-JP" dirty="0"/>
          </a:p>
        </p:txBody>
      </p:sp>
      <p:sp>
        <p:nvSpPr>
          <p:cNvPr id="3" name="コンテンツ プレースホルダー 2"/>
          <p:cNvSpPr>
            <a:spLocks noGrp="1"/>
          </p:cNvSpPr>
          <p:nvPr>
            <p:ph idx="1"/>
          </p:nvPr>
        </p:nvSpPr>
        <p:spPr/>
        <p:txBody>
          <a:bodyPr/>
          <a:lstStyle/>
          <a:p>
            <a:r>
              <a:rPr kumimoji="1" lang="ja-JP" altLang="en-US" dirty="0" smtClean="0"/>
              <a:t>プロジェクト間コードクローンは</a:t>
            </a:r>
            <a:r>
              <a:rPr kumimoji="1" lang="en-US" altLang="ja-JP" dirty="0" smtClean="0"/>
              <a:t>5</a:t>
            </a:r>
            <a:r>
              <a:rPr lang="ja-JP" altLang="en-US" dirty="0" smtClean="0"/>
              <a:t>個検出された</a:t>
            </a:r>
            <a:endParaRPr kumimoji="1" lang="en-US" altLang="ja-JP" dirty="0" smtClean="0"/>
          </a:p>
          <a:p>
            <a:pPr lvl="1"/>
            <a:r>
              <a:rPr kumimoji="1" lang="ja-JP" altLang="en-US" dirty="0" smtClean="0"/>
              <a:t>両プロジェクトに携わっている開発者が関わっていた</a:t>
            </a:r>
            <a:endParaRPr kumimoji="1" lang="en-US" altLang="ja-JP" dirty="0" smtClean="0"/>
          </a:p>
          <a:p>
            <a:pPr lvl="1"/>
            <a:endParaRPr kumimoji="1" lang="ja-JP" altLang="en-US" dirty="0"/>
          </a:p>
        </p:txBody>
      </p:sp>
    </p:spTree>
    <p:extLst>
      <p:ext uri="{BB962C8B-B14F-4D97-AF65-F5344CB8AC3E}">
        <p14:creationId xmlns:p14="http://schemas.microsoft.com/office/powerpoint/2010/main" val="170863319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ソースコードの再利用</a:t>
            </a:r>
            <a:r>
              <a:rPr kumimoji="1" lang="en-US" altLang="ja-JP" baseline="30000" dirty="0" smtClean="0"/>
              <a:t>[1]</a:t>
            </a:r>
            <a:endParaRPr kumimoji="1" lang="ja-JP" altLang="en-US" baseline="30000" dirty="0"/>
          </a:p>
        </p:txBody>
      </p:sp>
      <p:sp>
        <p:nvSpPr>
          <p:cNvPr id="3" name="コンテンツ プレースホルダー 2"/>
          <p:cNvSpPr>
            <a:spLocks noGrp="1"/>
          </p:cNvSpPr>
          <p:nvPr>
            <p:ph idx="1"/>
          </p:nvPr>
        </p:nvSpPr>
        <p:spPr>
          <a:xfrm>
            <a:off x="201347" y="3645024"/>
            <a:ext cx="8785225" cy="2376264"/>
          </a:xfrm>
        </p:spPr>
        <p:txBody>
          <a:bodyPr/>
          <a:lstStyle/>
          <a:p>
            <a:r>
              <a:rPr kumimoji="1" lang="ja-JP" altLang="en-US" sz="2400" dirty="0" smtClean="0"/>
              <a:t>メリット</a:t>
            </a:r>
            <a:endParaRPr kumimoji="1" lang="en-US" altLang="ja-JP" sz="2400" dirty="0" smtClean="0"/>
          </a:p>
          <a:p>
            <a:pPr lvl="1"/>
            <a:r>
              <a:rPr lang="ja-JP" altLang="en-US" sz="2000" dirty="0" smtClean="0"/>
              <a:t>テスト済みのソースコードの再利用 ⇒ 信頼性の向上</a:t>
            </a:r>
            <a:endParaRPr lang="en-US" altLang="ja-JP" sz="2000" dirty="0" smtClean="0"/>
          </a:p>
          <a:p>
            <a:pPr lvl="1"/>
            <a:r>
              <a:rPr kumimoji="1" lang="ja-JP" altLang="en-US" sz="2000" dirty="0" smtClean="0"/>
              <a:t>同じソースコードを二度書かなくて済む ⇒ 生産性の向上</a:t>
            </a:r>
            <a:endParaRPr kumimoji="1" lang="en-US" altLang="ja-JP" sz="2000" dirty="0" smtClean="0"/>
          </a:p>
          <a:p>
            <a:r>
              <a:rPr lang="ja-JP" altLang="en-US" sz="2400" dirty="0" smtClean="0"/>
              <a:t>ソースコードの再利用は難しい</a:t>
            </a:r>
            <a:r>
              <a:rPr lang="en-US" altLang="ja-JP" sz="2400" baseline="30000" dirty="0" smtClean="0"/>
              <a:t>[3]</a:t>
            </a:r>
          </a:p>
          <a:p>
            <a:pPr lvl="1"/>
            <a:r>
              <a:rPr kumimoji="1" lang="ja-JP" altLang="en-US" sz="2000" dirty="0" smtClean="0"/>
              <a:t>ソースコードの内容を理解していなければならない</a:t>
            </a:r>
            <a:endParaRPr kumimoji="1" lang="en-US" altLang="ja-JP" sz="2000" dirty="0" smtClean="0"/>
          </a:p>
          <a:p>
            <a:pPr lvl="1"/>
            <a:r>
              <a:rPr lang="ja-JP" altLang="en-US" sz="2000" dirty="0" smtClean="0"/>
              <a:t>コピーアンドペースト後にコード修正が必要な場合もある</a:t>
            </a:r>
            <a:endParaRPr lang="en-US" altLang="ja-JP" sz="2000" dirty="0" smtClean="0"/>
          </a:p>
        </p:txBody>
      </p:sp>
      <p:sp>
        <p:nvSpPr>
          <p:cNvPr id="23" name="コンテンツ プレースホルダー 2"/>
          <p:cNvSpPr txBox="1">
            <a:spLocks/>
          </p:cNvSpPr>
          <p:nvPr/>
        </p:nvSpPr>
        <p:spPr bwMode="auto">
          <a:xfrm>
            <a:off x="179388" y="1196752"/>
            <a:ext cx="8785225" cy="115212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Blip>
                <a:blip r:embed="rId3"/>
              </a:buBlip>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Blip>
                <a:blip r:embed="rId4"/>
              </a:buBlip>
              <a:defRPr kumimoji="1" sz="2800">
                <a:solidFill>
                  <a:schemeClr val="tx1"/>
                </a:solidFill>
                <a:latin typeface="+mn-lt"/>
                <a:ea typeface="+mn-ea"/>
              </a:defRPr>
            </a:lvl2pPr>
            <a:lvl3pPr marL="1143000" indent="-228600" algn="l" rtl="0" eaLnBrk="1" fontAlgn="base" hangingPunct="1">
              <a:spcBef>
                <a:spcPct val="20000"/>
              </a:spcBef>
              <a:spcAft>
                <a:spcPct val="0"/>
              </a:spcAft>
              <a:buBlip>
                <a:blip r:embed="rId5"/>
              </a:buBlip>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ja-JP" altLang="en-US" sz="2400" dirty="0"/>
              <a:t>既存のソースコードのコピーアンドペーストにより</a:t>
            </a:r>
            <a:r>
              <a:rPr lang="ja-JP" altLang="en-US" sz="2400" dirty="0" smtClean="0"/>
              <a:t>行われる</a:t>
            </a:r>
            <a:endParaRPr lang="en-US" altLang="ja-JP" sz="2400" dirty="0" smtClean="0"/>
          </a:p>
          <a:p>
            <a:pPr lvl="1"/>
            <a:r>
              <a:rPr lang="ja-JP" altLang="en-US" sz="2000" dirty="0" smtClean="0"/>
              <a:t>コードクローン技術によって検出可能</a:t>
            </a:r>
            <a:r>
              <a:rPr lang="en-US" altLang="ja-JP" sz="2000" baseline="30000" dirty="0"/>
              <a:t>[2]</a:t>
            </a:r>
            <a:endParaRPr lang="en-US" altLang="ja-JP" sz="2000" dirty="0" smtClean="0"/>
          </a:p>
          <a:p>
            <a:pPr lvl="2"/>
            <a:r>
              <a:rPr lang="ja-JP" altLang="en-US" sz="2000" dirty="0"/>
              <a:t>様々なコードクローン検出ツールが提案されて</a:t>
            </a:r>
            <a:r>
              <a:rPr lang="ja-JP" altLang="en-US" sz="2000" dirty="0" smtClean="0"/>
              <a:t>いる</a:t>
            </a:r>
            <a:endParaRPr lang="en-US" altLang="ja-JP" sz="2000" dirty="0"/>
          </a:p>
        </p:txBody>
      </p:sp>
      <p:sp>
        <p:nvSpPr>
          <p:cNvPr id="5" name="Document"/>
          <p:cNvSpPr>
            <a:spLocks noEditPoints="1" noChangeArrowheads="1"/>
          </p:cNvSpPr>
          <p:nvPr/>
        </p:nvSpPr>
        <p:spPr bwMode="auto">
          <a:xfrm>
            <a:off x="5096021" y="2584206"/>
            <a:ext cx="1368684" cy="1492866"/>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solidFill>
              <a:schemeClr val="accent4"/>
            </a:solidFill>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en-US" altLang="ja-JP" sz="1800" dirty="0" smtClean="0"/>
          </a:p>
        </p:txBody>
      </p:sp>
      <p:sp>
        <p:nvSpPr>
          <p:cNvPr id="6" name="Document"/>
          <p:cNvSpPr>
            <a:spLocks noEditPoints="1" noChangeArrowheads="1"/>
          </p:cNvSpPr>
          <p:nvPr/>
        </p:nvSpPr>
        <p:spPr bwMode="auto">
          <a:xfrm>
            <a:off x="2840335" y="2584206"/>
            <a:ext cx="1368684" cy="1492866"/>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solidFill>
              <a:schemeClr val="accent4"/>
            </a:solidFill>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en-US" altLang="ja-JP" sz="1800" dirty="0" smtClean="0"/>
          </a:p>
        </p:txBody>
      </p:sp>
      <p:sp>
        <p:nvSpPr>
          <p:cNvPr id="8" name="Freeform 13"/>
          <p:cNvSpPr>
            <a:spLocks/>
          </p:cNvSpPr>
          <p:nvPr/>
        </p:nvSpPr>
        <p:spPr bwMode="auto">
          <a:xfrm>
            <a:off x="5185201" y="2708921"/>
            <a:ext cx="1190324" cy="356341"/>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1">
              <a:lumMod val="40000"/>
              <a:lumOff val="60000"/>
            </a:schemeClr>
          </a:solidFill>
          <a:ln>
            <a:headEnd/>
            <a:tailEnd/>
          </a:ln>
        </p:spPr>
        <p:style>
          <a:lnRef idx="1">
            <a:schemeClr val="accent1"/>
          </a:lnRef>
          <a:fillRef idx="2">
            <a:schemeClr val="accent1"/>
          </a:fillRef>
          <a:effectRef idx="1">
            <a:schemeClr val="accent1"/>
          </a:effectRef>
          <a:fontRef idx="minor">
            <a:schemeClr val="dk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latin typeface="Arial" charset="0"/>
              <a:ea typeface="MS UI Gothic" pitchFamily="50" charset="-128"/>
            </a:endParaRPr>
          </a:p>
        </p:txBody>
      </p:sp>
      <p:sp>
        <p:nvSpPr>
          <p:cNvPr id="18" name="Freeform 13"/>
          <p:cNvSpPr>
            <a:spLocks/>
          </p:cNvSpPr>
          <p:nvPr/>
        </p:nvSpPr>
        <p:spPr bwMode="auto">
          <a:xfrm>
            <a:off x="2942608" y="2712620"/>
            <a:ext cx="1190324" cy="356341"/>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C000"/>
          </a:solidFill>
          <a:ln>
            <a:headEnd/>
            <a:tailEnd/>
          </a:ln>
        </p:spPr>
        <p:style>
          <a:lnRef idx="1">
            <a:schemeClr val="accent1"/>
          </a:lnRef>
          <a:fillRef idx="2">
            <a:schemeClr val="accent1"/>
          </a:fillRef>
          <a:effectRef idx="1">
            <a:schemeClr val="accent1"/>
          </a:effectRef>
          <a:fontRef idx="minor">
            <a:schemeClr val="dk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latin typeface="Arial" charset="0"/>
              <a:ea typeface="MS UI Gothic" pitchFamily="50" charset="-128"/>
            </a:endParaRPr>
          </a:p>
        </p:txBody>
      </p:sp>
      <p:sp>
        <p:nvSpPr>
          <p:cNvPr id="19" name="Freeform 13"/>
          <p:cNvSpPr>
            <a:spLocks/>
          </p:cNvSpPr>
          <p:nvPr/>
        </p:nvSpPr>
        <p:spPr bwMode="auto">
          <a:xfrm>
            <a:off x="2949691" y="3360691"/>
            <a:ext cx="1190324" cy="356341"/>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1">
              <a:lumMod val="40000"/>
              <a:lumOff val="60000"/>
            </a:schemeClr>
          </a:solidFill>
          <a:ln>
            <a:headEnd/>
            <a:tailEnd/>
          </a:ln>
        </p:spPr>
        <p:style>
          <a:lnRef idx="1">
            <a:schemeClr val="accent1"/>
          </a:lnRef>
          <a:fillRef idx="2">
            <a:schemeClr val="accent1"/>
          </a:fillRef>
          <a:effectRef idx="1">
            <a:schemeClr val="accent1"/>
          </a:effectRef>
          <a:fontRef idx="minor">
            <a:schemeClr val="dk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latin typeface="Arial" charset="0"/>
              <a:ea typeface="MS UI Gothic" pitchFamily="50" charset="-128"/>
            </a:endParaRPr>
          </a:p>
        </p:txBody>
      </p:sp>
      <p:sp>
        <p:nvSpPr>
          <p:cNvPr id="20" name="右カーブ矢印 19"/>
          <p:cNvSpPr/>
          <p:nvPr/>
        </p:nvSpPr>
        <p:spPr bwMode="auto">
          <a:xfrm>
            <a:off x="2494080" y="2852935"/>
            <a:ext cx="455611" cy="817669"/>
          </a:xfrm>
          <a:prstGeom prst="curvedRight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25" name="テキスト ボックス 24"/>
          <p:cNvSpPr txBox="1"/>
          <p:nvPr/>
        </p:nvSpPr>
        <p:spPr>
          <a:xfrm>
            <a:off x="1766776" y="3001957"/>
            <a:ext cx="788999" cy="369332"/>
          </a:xfrm>
          <a:prstGeom prst="rect">
            <a:avLst/>
          </a:prstGeom>
          <a:noFill/>
        </p:spPr>
        <p:txBody>
          <a:bodyPr wrap="none" rtlCol="0">
            <a:spAutoFit/>
          </a:bodyPr>
          <a:lstStyle/>
          <a:p>
            <a:r>
              <a:rPr kumimoji="1" lang="ja-JP" altLang="en-US" sz="1800" dirty="0" smtClean="0"/>
              <a:t>コピー</a:t>
            </a:r>
            <a:endParaRPr kumimoji="1" lang="ja-JP" altLang="en-US" sz="1800" dirty="0"/>
          </a:p>
        </p:txBody>
      </p:sp>
      <p:sp>
        <p:nvSpPr>
          <p:cNvPr id="26" name="テキスト ボックス 25"/>
          <p:cNvSpPr txBox="1"/>
          <p:nvPr/>
        </p:nvSpPr>
        <p:spPr>
          <a:xfrm>
            <a:off x="4273548" y="2348878"/>
            <a:ext cx="788999" cy="369331"/>
          </a:xfrm>
          <a:prstGeom prst="rect">
            <a:avLst/>
          </a:prstGeom>
          <a:noFill/>
        </p:spPr>
        <p:txBody>
          <a:bodyPr wrap="none" rtlCol="0">
            <a:spAutoFit/>
          </a:bodyPr>
          <a:lstStyle/>
          <a:p>
            <a:r>
              <a:rPr kumimoji="1" lang="ja-JP" altLang="en-US" sz="1800" dirty="0" smtClean="0"/>
              <a:t>コピー</a:t>
            </a:r>
            <a:endParaRPr kumimoji="1" lang="ja-JP" altLang="en-US" sz="1800" dirty="0"/>
          </a:p>
        </p:txBody>
      </p:sp>
      <p:sp>
        <p:nvSpPr>
          <p:cNvPr id="16" name="Rectangle 4"/>
          <p:cNvSpPr>
            <a:spLocks noChangeArrowheads="1"/>
          </p:cNvSpPr>
          <p:nvPr/>
        </p:nvSpPr>
        <p:spPr bwMode="auto">
          <a:xfrm>
            <a:off x="35495" y="5949280"/>
            <a:ext cx="8857109" cy="900246"/>
          </a:xfrm>
          <a:prstGeom prst="rect">
            <a:avLst/>
          </a:prstGeom>
          <a:solidFill>
            <a:srgbClr val="FFFFC8"/>
          </a:solidFill>
          <a:ln w="9525">
            <a:noFill/>
            <a:miter lim="800000"/>
            <a:headEnd/>
            <a:tailEnd/>
          </a:ln>
          <a:effectLst/>
        </p:spPr>
        <p:txBody>
          <a:bodyPr wrap="square">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r>
              <a:rPr lang="en-US" altLang="ja-JP" sz="1050" dirty="0">
                <a:solidFill>
                  <a:schemeClr val="tx2"/>
                </a:solidFill>
                <a:latin typeface="+mn-ea"/>
                <a:ea typeface="+mn-ea"/>
              </a:rPr>
              <a:t>[1] </a:t>
            </a:r>
            <a:r>
              <a:rPr lang="en-US" altLang="ja-JP" sz="1050" dirty="0" err="1">
                <a:solidFill>
                  <a:schemeClr val="tx2"/>
                </a:solidFill>
                <a:latin typeface="+mn-ea"/>
                <a:ea typeface="+mn-ea"/>
              </a:rPr>
              <a:t>Trivedi</a:t>
            </a:r>
            <a:r>
              <a:rPr lang="en-US" altLang="ja-JP" sz="1050" dirty="0">
                <a:solidFill>
                  <a:schemeClr val="tx2"/>
                </a:solidFill>
                <a:latin typeface="+mn-ea"/>
                <a:ea typeface="+mn-ea"/>
              </a:rPr>
              <a:t> </a:t>
            </a:r>
            <a:r>
              <a:rPr lang="en-US" altLang="ja-JP" sz="1050" dirty="0" err="1">
                <a:solidFill>
                  <a:schemeClr val="tx2"/>
                </a:solidFill>
                <a:latin typeface="+mn-ea"/>
                <a:ea typeface="+mn-ea"/>
              </a:rPr>
              <a:t>Prakriti</a:t>
            </a:r>
            <a:r>
              <a:rPr lang="en-US" altLang="ja-JP" sz="1050" dirty="0">
                <a:solidFill>
                  <a:schemeClr val="tx2"/>
                </a:solidFill>
                <a:latin typeface="+mn-ea"/>
                <a:ea typeface="+mn-ea"/>
              </a:rPr>
              <a:t> and Kumar Rajeev. Software metrics to estimate software quality </a:t>
            </a:r>
            <a:r>
              <a:rPr lang="en-US" altLang="ja-JP" sz="1050" dirty="0" smtClean="0">
                <a:solidFill>
                  <a:schemeClr val="tx2"/>
                </a:solidFill>
                <a:latin typeface="+mn-ea"/>
                <a:ea typeface="+mn-ea"/>
              </a:rPr>
              <a:t>using</a:t>
            </a:r>
            <a:r>
              <a:rPr lang="ja-JP" altLang="en-US" sz="1050" dirty="0" smtClean="0">
                <a:solidFill>
                  <a:schemeClr val="tx2"/>
                </a:solidFill>
                <a:latin typeface="+mn-ea"/>
                <a:ea typeface="+mn-ea"/>
              </a:rPr>
              <a:t> </a:t>
            </a:r>
            <a:r>
              <a:rPr lang="en-US" altLang="ja-JP" sz="1050" dirty="0" smtClean="0">
                <a:solidFill>
                  <a:schemeClr val="tx2"/>
                </a:solidFill>
                <a:latin typeface="+mn-ea"/>
                <a:ea typeface="+mn-ea"/>
              </a:rPr>
              <a:t>software component</a:t>
            </a:r>
            <a:r>
              <a:rPr lang="ja-JP" altLang="en-US" sz="1050" dirty="0" smtClean="0">
                <a:solidFill>
                  <a:schemeClr val="tx2"/>
                </a:solidFill>
                <a:latin typeface="+mn-ea"/>
                <a:ea typeface="+mn-ea"/>
              </a:rPr>
              <a:t> 　</a:t>
            </a:r>
            <a:r>
              <a:rPr lang="en-US" altLang="ja-JP" sz="1050" dirty="0" smtClean="0">
                <a:solidFill>
                  <a:schemeClr val="tx2"/>
                </a:solidFill>
                <a:latin typeface="+mn-ea"/>
                <a:ea typeface="+mn-ea"/>
              </a:rPr>
              <a:t>reusability</a:t>
            </a:r>
            <a:r>
              <a:rPr lang="en-US" altLang="ja-JP" sz="1050" dirty="0">
                <a:solidFill>
                  <a:schemeClr val="tx2"/>
                </a:solidFill>
                <a:latin typeface="+mn-ea"/>
                <a:ea typeface="+mn-ea"/>
              </a:rPr>
              <a:t>. IJCSI International Journal of Computer </a:t>
            </a:r>
            <a:r>
              <a:rPr lang="en-US" altLang="ja-JP" sz="1050" dirty="0" smtClean="0">
                <a:solidFill>
                  <a:schemeClr val="tx2"/>
                </a:solidFill>
                <a:latin typeface="+mn-ea"/>
                <a:ea typeface="+mn-ea"/>
              </a:rPr>
              <a:t>Science</a:t>
            </a:r>
            <a:r>
              <a:rPr lang="ja-JP" altLang="en-US" sz="1050" dirty="0" smtClean="0">
                <a:solidFill>
                  <a:schemeClr val="tx2"/>
                </a:solidFill>
                <a:latin typeface="+mn-ea"/>
                <a:ea typeface="+mn-ea"/>
              </a:rPr>
              <a:t> </a:t>
            </a:r>
            <a:r>
              <a:rPr lang="en-US" altLang="ja-JP" sz="1050" dirty="0" smtClean="0">
                <a:solidFill>
                  <a:schemeClr val="tx2"/>
                </a:solidFill>
                <a:latin typeface="+mn-ea"/>
                <a:ea typeface="+mn-ea"/>
              </a:rPr>
              <a:t>Issues</a:t>
            </a:r>
            <a:r>
              <a:rPr lang="en-US" altLang="ja-JP" sz="1050" dirty="0">
                <a:solidFill>
                  <a:schemeClr val="tx2"/>
                </a:solidFill>
                <a:latin typeface="+mn-ea"/>
                <a:ea typeface="+mn-ea"/>
              </a:rPr>
              <a:t>, Vol. 9, pp. 144–149, 2012</a:t>
            </a:r>
            <a:r>
              <a:rPr lang="en-US" altLang="ja-JP" sz="1050" dirty="0" smtClean="0">
                <a:solidFill>
                  <a:schemeClr val="tx2"/>
                </a:solidFill>
                <a:latin typeface="+mn-ea"/>
                <a:ea typeface="+mn-ea"/>
              </a:rPr>
              <a:t>.</a:t>
            </a:r>
          </a:p>
          <a:p>
            <a:r>
              <a:rPr lang="en-US" altLang="ja-JP" sz="1050" dirty="0" smtClean="0">
                <a:solidFill>
                  <a:schemeClr val="tx2"/>
                </a:solidFill>
                <a:latin typeface="+mn-ea"/>
              </a:rPr>
              <a:t>[2] </a:t>
            </a:r>
            <a:r>
              <a:rPr lang="ja-JP" altLang="en-US" sz="1050" dirty="0">
                <a:solidFill>
                  <a:schemeClr val="tx2"/>
                </a:solidFill>
                <a:latin typeface="+mn-ea"/>
              </a:rPr>
              <a:t>肥後 芳樹</a:t>
            </a:r>
            <a:r>
              <a:rPr lang="en-US" altLang="ja-JP" sz="1050" dirty="0">
                <a:solidFill>
                  <a:schemeClr val="tx2"/>
                </a:solidFill>
                <a:latin typeface="+mn-ea"/>
              </a:rPr>
              <a:t>, </a:t>
            </a:r>
            <a:r>
              <a:rPr lang="ja-JP" altLang="en-US" sz="1050" dirty="0">
                <a:solidFill>
                  <a:schemeClr val="tx2"/>
                </a:solidFill>
                <a:latin typeface="+mn-ea"/>
              </a:rPr>
              <a:t>楠本</a:t>
            </a:r>
            <a:r>
              <a:rPr lang="en-US" altLang="ja-JP" sz="1050" dirty="0">
                <a:solidFill>
                  <a:schemeClr val="tx2"/>
                </a:solidFill>
                <a:latin typeface="+mn-ea"/>
              </a:rPr>
              <a:t> </a:t>
            </a:r>
            <a:r>
              <a:rPr lang="ja-JP" altLang="en-US" sz="1050" dirty="0">
                <a:solidFill>
                  <a:schemeClr val="tx2"/>
                </a:solidFill>
                <a:latin typeface="+mn-ea"/>
              </a:rPr>
              <a:t>真二</a:t>
            </a:r>
            <a:r>
              <a:rPr lang="en-US" altLang="ja-JP" sz="1050" dirty="0">
                <a:solidFill>
                  <a:schemeClr val="tx2"/>
                </a:solidFill>
                <a:latin typeface="+mn-ea"/>
              </a:rPr>
              <a:t>,</a:t>
            </a:r>
            <a:r>
              <a:rPr lang="ja-JP" altLang="en-US" sz="1050" dirty="0">
                <a:solidFill>
                  <a:schemeClr val="tx2"/>
                </a:solidFill>
                <a:latin typeface="+mn-ea"/>
              </a:rPr>
              <a:t> 井上 克郎</a:t>
            </a:r>
            <a:r>
              <a:rPr lang="en-US" altLang="ja-JP" sz="1050" dirty="0">
                <a:solidFill>
                  <a:schemeClr val="tx2"/>
                </a:solidFill>
                <a:latin typeface="+mn-ea"/>
              </a:rPr>
              <a:t>,</a:t>
            </a:r>
            <a:r>
              <a:rPr lang="ja-JP" altLang="en-US" sz="1050" dirty="0">
                <a:solidFill>
                  <a:schemeClr val="tx2"/>
                </a:solidFill>
                <a:latin typeface="+mn-ea"/>
              </a:rPr>
              <a:t> </a:t>
            </a:r>
            <a:r>
              <a:rPr lang="en-US" altLang="ja-JP" sz="1050" dirty="0">
                <a:solidFill>
                  <a:schemeClr val="tx2"/>
                </a:solidFill>
                <a:latin typeface="+mn-ea"/>
              </a:rPr>
              <a:t>“</a:t>
            </a:r>
            <a:r>
              <a:rPr lang="ja-JP" altLang="en-US" sz="1050" dirty="0">
                <a:solidFill>
                  <a:schemeClr val="tx2"/>
                </a:solidFill>
                <a:latin typeface="+mn-ea"/>
              </a:rPr>
              <a:t>コードクローン検出とその関連技術</a:t>
            </a:r>
            <a:r>
              <a:rPr lang="en-US" altLang="ja-JP" sz="1050" dirty="0">
                <a:solidFill>
                  <a:schemeClr val="tx2"/>
                </a:solidFill>
                <a:latin typeface="+mn-ea"/>
              </a:rPr>
              <a:t>”,</a:t>
            </a:r>
            <a:r>
              <a:rPr lang="ja-JP" altLang="en-US" sz="1050" dirty="0">
                <a:solidFill>
                  <a:schemeClr val="tx2"/>
                </a:solidFill>
                <a:latin typeface="+mn-ea"/>
              </a:rPr>
              <a:t> 電子情報通信学会</a:t>
            </a:r>
            <a:r>
              <a:rPr lang="ja-JP" altLang="en-US" sz="1050" dirty="0" smtClean="0">
                <a:solidFill>
                  <a:schemeClr val="tx2"/>
                </a:solidFill>
                <a:latin typeface="+mn-ea"/>
              </a:rPr>
              <a:t>論文誌</a:t>
            </a:r>
            <a:r>
              <a:rPr lang="en-US" altLang="ja-JP" sz="1050" dirty="0" smtClean="0">
                <a:solidFill>
                  <a:schemeClr val="tx2"/>
                </a:solidFill>
                <a:latin typeface="+mn-ea"/>
              </a:rPr>
              <a:t>,</a:t>
            </a:r>
            <a:r>
              <a:rPr lang="ja-JP" altLang="en-US" sz="1050" dirty="0" smtClean="0">
                <a:solidFill>
                  <a:schemeClr val="tx2"/>
                </a:solidFill>
                <a:latin typeface="+mn-ea"/>
              </a:rPr>
              <a:t> </a:t>
            </a:r>
            <a:r>
              <a:rPr lang="en-US" altLang="ja-JP" sz="1050" dirty="0">
                <a:solidFill>
                  <a:schemeClr val="tx2"/>
                </a:solidFill>
                <a:latin typeface="+mn-ea"/>
              </a:rPr>
              <a:t>Vol.</a:t>
            </a:r>
            <a:r>
              <a:rPr lang="ja-JP" altLang="en-US" sz="1050" dirty="0">
                <a:solidFill>
                  <a:schemeClr val="tx2"/>
                </a:solidFill>
                <a:latin typeface="+mn-ea"/>
              </a:rPr>
              <a:t> </a:t>
            </a:r>
            <a:r>
              <a:rPr lang="en-US" altLang="ja-JP" sz="1050" dirty="0">
                <a:solidFill>
                  <a:schemeClr val="tx2"/>
                </a:solidFill>
                <a:latin typeface="+mn-ea"/>
              </a:rPr>
              <a:t>J91-D,</a:t>
            </a:r>
            <a:r>
              <a:rPr lang="ja-JP" altLang="en-US" sz="1050" dirty="0">
                <a:solidFill>
                  <a:schemeClr val="tx2"/>
                </a:solidFill>
                <a:latin typeface="+mn-ea"/>
              </a:rPr>
              <a:t> </a:t>
            </a:r>
            <a:r>
              <a:rPr lang="en-US" altLang="ja-JP" sz="1050" dirty="0">
                <a:solidFill>
                  <a:schemeClr val="tx2"/>
                </a:solidFill>
                <a:latin typeface="+mn-ea"/>
              </a:rPr>
              <a:t>pp.1465-1481, 2008</a:t>
            </a:r>
            <a:r>
              <a:rPr lang="en-US" altLang="ja-JP" sz="1050" dirty="0" smtClean="0">
                <a:solidFill>
                  <a:schemeClr val="tx2"/>
                </a:solidFill>
                <a:latin typeface="+mn-ea"/>
              </a:rPr>
              <a:t>.</a:t>
            </a:r>
          </a:p>
          <a:p>
            <a:r>
              <a:rPr lang="en-US" altLang="ja-JP" sz="1050" dirty="0">
                <a:solidFill>
                  <a:schemeClr val="tx2"/>
                </a:solidFill>
                <a:latin typeface="+mn-ea"/>
              </a:rPr>
              <a:t>[3] Will </a:t>
            </a:r>
            <a:r>
              <a:rPr lang="en-US" altLang="ja-JP" sz="1050" dirty="0" err="1">
                <a:solidFill>
                  <a:schemeClr val="tx2"/>
                </a:solidFill>
                <a:latin typeface="+mn-ea"/>
              </a:rPr>
              <a:t>Tracz</a:t>
            </a:r>
            <a:r>
              <a:rPr lang="en-US" altLang="ja-JP" sz="1050" dirty="0">
                <a:solidFill>
                  <a:schemeClr val="tx2"/>
                </a:solidFill>
                <a:latin typeface="+mn-ea"/>
              </a:rPr>
              <a:t>. Confessions of a used-program salesman: Lessons learned. In Proceedings</a:t>
            </a:r>
            <a:r>
              <a:rPr lang="ja-JP" altLang="en-US" sz="1050" dirty="0">
                <a:solidFill>
                  <a:schemeClr val="tx2"/>
                </a:solidFill>
                <a:latin typeface="+mn-ea"/>
              </a:rPr>
              <a:t> </a:t>
            </a:r>
            <a:r>
              <a:rPr lang="en-US" altLang="ja-JP" sz="1050" dirty="0">
                <a:solidFill>
                  <a:schemeClr val="tx2"/>
                </a:solidFill>
                <a:latin typeface="+mn-ea"/>
              </a:rPr>
              <a:t>of the 1995 Symposium on Software Reusability, SSR ’95, pp. 11–13, New York, NY,</a:t>
            </a:r>
            <a:r>
              <a:rPr lang="ja-JP" altLang="en-US" sz="1050" dirty="0">
                <a:solidFill>
                  <a:schemeClr val="tx2"/>
                </a:solidFill>
                <a:latin typeface="+mn-ea"/>
              </a:rPr>
              <a:t> </a:t>
            </a:r>
            <a:r>
              <a:rPr lang="en-US" altLang="ja-JP" sz="1050" dirty="0">
                <a:solidFill>
                  <a:schemeClr val="tx2"/>
                </a:solidFill>
                <a:latin typeface="+mn-ea"/>
              </a:rPr>
              <a:t>USA, 1995. ACM</a:t>
            </a:r>
            <a:r>
              <a:rPr lang="en-US" altLang="ja-JP" sz="1050" dirty="0" smtClean="0">
                <a:solidFill>
                  <a:schemeClr val="tx2"/>
                </a:solidFill>
                <a:latin typeface="+mn-ea"/>
              </a:rPr>
              <a:t>.</a:t>
            </a:r>
            <a:endParaRPr lang="en-US" altLang="ja-JP" sz="1050" dirty="0">
              <a:solidFill>
                <a:schemeClr val="tx2"/>
              </a:solidFill>
              <a:latin typeface="+mn-ea"/>
            </a:endParaRPr>
          </a:p>
        </p:txBody>
      </p:sp>
      <p:sp>
        <p:nvSpPr>
          <p:cNvPr id="21" name="角丸四角形 20"/>
          <p:cNvSpPr/>
          <p:nvPr/>
        </p:nvSpPr>
        <p:spPr>
          <a:xfrm>
            <a:off x="6895999" y="3482973"/>
            <a:ext cx="1782618" cy="375261"/>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2000" dirty="0" smtClean="0"/>
              <a:t>コードクローン</a:t>
            </a:r>
            <a:endParaRPr kumimoji="1" lang="ja-JP" altLang="en-US" sz="2000" dirty="0"/>
          </a:p>
        </p:txBody>
      </p:sp>
      <p:cxnSp>
        <p:nvCxnSpPr>
          <p:cNvPr id="22" name="直線矢印コネクタ 21"/>
          <p:cNvCxnSpPr>
            <a:stCxn id="21" idx="1"/>
          </p:cNvCxnSpPr>
          <p:nvPr/>
        </p:nvCxnSpPr>
        <p:spPr>
          <a:xfrm flipH="1" flipV="1">
            <a:off x="3707904" y="2996951"/>
            <a:ext cx="3188095" cy="673653"/>
          </a:xfrm>
          <a:prstGeom prst="straightConnector1">
            <a:avLst/>
          </a:prstGeom>
          <a:ln>
            <a:tailEnd type="arrow"/>
          </a:ln>
        </p:spPr>
        <p:style>
          <a:lnRef idx="1">
            <a:schemeClr val="accent4"/>
          </a:lnRef>
          <a:fillRef idx="0">
            <a:schemeClr val="accent4"/>
          </a:fillRef>
          <a:effectRef idx="0">
            <a:schemeClr val="accent4"/>
          </a:effectRef>
          <a:fontRef idx="minor">
            <a:schemeClr val="tx1"/>
          </a:fontRef>
        </p:style>
      </p:cxnSp>
      <p:cxnSp>
        <p:nvCxnSpPr>
          <p:cNvPr id="27" name="直線矢印コネクタ 26"/>
          <p:cNvCxnSpPr>
            <a:stCxn id="21" idx="1"/>
          </p:cNvCxnSpPr>
          <p:nvPr/>
        </p:nvCxnSpPr>
        <p:spPr>
          <a:xfrm flipH="1" flipV="1">
            <a:off x="5940152" y="3065261"/>
            <a:ext cx="955847" cy="605343"/>
          </a:xfrm>
          <a:prstGeom prst="straightConnector1">
            <a:avLst/>
          </a:prstGeom>
          <a:ln>
            <a:solidFill>
              <a:schemeClr val="tx1"/>
            </a:solidFill>
            <a:tailEnd type="arrow"/>
          </a:ln>
        </p:spPr>
        <p:style>
          <a:lnRef idx="1">
            <a:schemeClr val="accent4"/>
          </a:lnRef>
          <a:fillRef idx="0">
            <a:schemeClr val="accent4"/>
          </a:fillRef>
          <a:effectRef idx="0">
            <a:schemeClr val="accent4"/>
          </a:effectRef>
          <a:fontRef idx="minor">
            <a:schemeClr val="tx1"/>
          </a:fontRef>
        </p:style>
      </p:cxnSp>
      <p:cxnSp>
        <p:nvCxnSpPr>
          <p:cNvPr id="29" name="直線矢印コネクタ 28"/>
          <p:cNvCxnSpPr>
            <a:stCxn id="21" idx="1"/>
          </p:cNvCxnSpPr>
          <p:nvPr/>
        </p:nvCxnSpPr>
        <p:spPr>
          <a:xfrm flipH="1" flipV="1">
            <a:off x="4119840" y="3576789"/>
            <a:ext cx="2776159" cy="93815"/>
          </a:xfrm>
          <a:prstGeom prst="straightConnector1">
            <a:avLst/>
          </a:prstGeom>
          <a:ln>
            <a:tailEnd type="arrow"/>
          </a:ln>
        </p:spPr>
        <p:style>
          <a:lnRef idx="1">
            <a:schemeClr val="accent4"/>
          </a:lnRef>
          <a:fillRef idx="0">
            <a:schemeClr val="accent4"/>
          </a:fillRef>
          <a:effectRef idx="0">
            <a:schemeClr val="accent4"/>
          </a:effectRef>
          <a:fontRef idx="minor">
            <a:schemeClr val="tx1"/>
          </a:fontRef>
        </p:style>
      </p:cxnSp>
      <p:sp>
        <p:nvSpPr>
          <p:cNvPr id="32" name="下カーブ矢印 31"/>
          <p:cNvSpPr/>
          <p:nvPr/>
        </p:nvSpPr>
        <p:spPr bwMode="auto">
          <a:xfrm>
            <a:off x="3972008" y="2348878"/>
            <a:ext cx="1392080" cy="360041"/>
          </a:xfrm>
          <a:prstGeom prst="curvedDown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37" name="直線矢印コネクタ 36"/>
          <p:cNvCxnSpPr/>
          <p:nvPr/>
        </p:nvCxnSpPr>
        <p:spPr bwMode="auto">
          <a:xfrm flipV="1">
            <a:off x="4132932" y="2852935"/>
            <a:ext cx="1052269" cy="8023"/>
          </a:xfrm>
          <a:prstGeom prst="straightConnector1">
            <a:avLst/>
          </a:prstGeom>
          <a:ln>
            <a:solidFill>
              <a:srgbClr val="0070C0"/>
            </a:solidFill>
            <a:headEnd type="arrow"/>
            <a:tailEnd type="arrow"/>
          </a:ln>
        </p:spPr>
        <p:style>
          <a:lnRef idx="2">
            <a:schemeClr val="accent1"/>
          </a:lnRef>
          <a:fillRef idx="0">
            <a:schemeClr val="accent1"/>
          </a:fillRef>
          <a:effectRef idx="1">
            <a:schemeClr val="accent1"/>
          </a:effectRef>
          <a:fontRef idx="minor">
            <a:schemeClr val="tx1"/>
          </a:fontRef>
        </p:style>
      </p:cxnSp>
      <p:cxnSp>
        <p:nvCxnSpPr>
          <p:cNvPr id="38" name="直線矢印コネクタ 37"/>
          <p:cNvCxnSpPr/>
          <p:nvPr/>
        </p:nvCxnSpPr>
        <p:spPr bwMode="auto">
          <a:xfrm flipV="1">
            <a:off x="4119840" y="2996951"/>
            <a:ext cx="1065361" cy="486022"/>
          </a:xfrm>
          <a:prstGeom prst="straightConnector1">
            <a:avLst/>
          </a:prstGeom>
          <a:ln>
            <a:solidFill>
              <a:srgbClr val="0070C0"/>
            </a:solidFill>
            <a:headEnd type="arrow"/>
            <a:tailEnd type="arrow"/>
          </a:ln>
        </p:spPr>
        <p:style>
          <a:lnRef idx="2">
            <a:schemeClr val="accent1"/>
          </a:lnRef>
          <a:fillRef idx="0">
            <a:schemeClr val="accent1"/>
          </a:fillRef>
          <a:effectRef idx="1">
            <a:schemeClr val="accent1"/>
          </a:effectRef>
          <a:fontRef idx="minor">
            <a:schemeClr val="tx1"/>
          </a:fontRef>
        </p:style>
      </p:cxnSp>
      <p:cxnSp>
        <p:nvCxnSpPr>
          <p:cNvPr id="41" name="直線矢印コネクタ 40"/>
          <p:cNvCxnSpPr/>
          <p:nvPr/>
        </p:nvCxnSpPr>
        <p:spPr bwMode="auto">
          <a:xfrm>
            <a:off x="3524677" y="3065261"/>
            <a:ext cx="0" cy="302671"/>
          </a:xfrm>
          <a:prstGeom prst="straightConnector1">
            <a:avLst/>
          </a:prstGeom>
          <a:ln>
            <a:solidFill>
              <a:srgbClr val="0070C0"/>
            </a:solidFill>
            <a:headEnd type="arrow"/>
            <a:tailEnd type="arrow"/>
          </a:ln>
        </p:spPr>
        <p:style>
          <a:lnRef idx="2">
            <a:schemeClr val="accent1"/>
          </a:lnRef>
          <a:fillRef idx="0">
            <a:schemeClr val="accent1"/>
          </a:fillRef>
          <a:effectRef idx="1">
            <a:schemeClr val="accent1"/>
          </a:effectRef>
          <a:fontRef idx="minor">
            <a:schemeClr val="tx1"/>
          </a:fontRef>
        </p:style>
      </p:cxnSp>
      <p:sp>
        <p:nvSpPr>
          <p:cNvPr id="51" name="Freeform 13"/>
          <p:cNvSpPr>
            <a:spLocks/>
          </p:cNvSpPr>
          <p:nvPr/>
        </p:nvSpPr>
        <p:spPr bwMode="auto">
          <a:xfrm>
            <a:off x="2898726" y="2644390"/>
            <a:ext cx="3535190" cy="1110257"/>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 name="connsiteX0" fmla="*/ 0 w 10000"/>
              <a:gd name="connsiteY0" fmla="*/ 0 h 10000"/>
              <a:gd name="connsiteX1" fmla="*/ 10000 w 10000"/>
              <a:gd name="connsiteY1" fmla="*/ 0 h 10000"/>
              <a:gd name="connsiteX2" fmla="*/ 10000 w 10000"/>
              <a:gd name="connsiteY2" fmla="*/ 6644 h 10000"/>
              <a:gd name="connsiteX3" fmla="*/ 6421 w 10000"/>
              <a:gd name="connsiteY3" fmla="*/ 10000 h 10000"/>
              <a:gd name="connsiteX4" fmla="*/ 0 w 10000"/>
              <a:gd name="connsiteY4" fmla="*/ 10000 h 10000"/>
              <a:gd name="connsiteX5" fmla="*/ 0 w 10000"/>
              <a:gd name="connsiteY5" fmla="*/ 0 h 10000"/>
              <a:gd name="connsiteX0" fmla="*/ 0 w 10000"/>
              <a:gd name="connsiteY0" fmla="*/ 0 h 10000"/>
              <a:gd name="connsiteX1" fmla="*/ 10000 w 10000"/>
              <a:gd name="connsiteY1" fmla="*/ 0 h 10000"/>
              <a:gd name="connsiteX2" fmla="*/ 10000 w 10000"/>
              <a:gd name="connsiteY2" fmla="*/ 6644 h 10000"/>
              <a:gd name="connsiteX3" fmla="*/ 6421 w 10000"/>
              <a:gd name="connsiteY3" fmla="*/ 10000 h 10000"/>
              <a:gd name="connsiteX4" fmla="*/ 3831 w 10000"/>
              <a:gd name="connsiteY4" fmla="*/ 10000 h 10000"/>
              <a:gd name="connsiteX5" fmla="*/ 0 w 10000"/>
              <a:gd name="connsiteY5" fmla="*/ 10000 h 10000"/>
              <a:gd name="connsiteX6" fmla="*/ 0 w 10000"/>
              <a:gd name="connsiteY6" fmla="*/ 0 h 10000"/>
              <a:gd name="connsiteX0" fmla="*/ 0 w 10000"/>
              <a:gd name="connsiteY0" fmla="*/ 0 h 10000"/>
              <a:gd name="connsiteX1" fmla="*/ 10000 w 10000"/>
              <a:gd name="connsiteY1" fmla="*/ 0 h 10000"/>
              <a:gd name="connsiteX2" fmla="*/ 10000 w 10000"/>
              <a:gd name="connsiteY2" fmla="*/ 6644 h 10000"/>
              <a:gd name="connsiteX3" fmla="*/ 4735 w 10000"/>
              <a:gd name="connsiteY3" fmla="*/ 8735 h 10000"/>
              <a:gd name="connsiteX4" fmla="*/ 3831 w 10000"/>
              <a:gd name="connsiteY4" fmla="*/ 10000 h 10000"/>
              <a:gd name="connsiteX5" fmla="*/ 0 w 10000"/>
              <a:gd name="connsiteY5" fmla="*/ 10000 h 10000"/>
              <a:gd name="connsiteX6" fmla="*/ 0 w 10000"/>
              <a:gd name="connsiteY6" fmla="*/ 0 h 10000"/>
              <a:gd name="connsiteX0" fmla="*/ 0 w 10000"/>
              <a:gd name="connsiteY0" fmla="*/ 0 h 10000"/>
              <a:gd name="connsiteX1" fmla="*/ 10000 w 10000"/>
              <a:gd name="connsiteY1" fmla="*/ 0 h 10000"/>
              <a:gd name="connsiteX2" fmla="*/ 10000 w 10000"/>
              <a:gd name="connsiteY2" fmla="*/ 6644 h 10000"/>
              <a:gd name="connsiteX3" fmla="*/ 3829 w 10000"/>
              <a:gd name="connsiteY3" fmla="*/ 6795 h 10000"/>
              <a:gd name="connsiteX4" fmla="*/ 3831 w 10000"/>
              <a:gd name="connsiteY4" fmla="*/ 10000 h 10000"/>
              <a:gd name="connsiteX5" fmla="*/ 0 w 10000"/>
              <a:gd name="connsiteY5" fmla="*/ 10000 h 10000"/>
              <a:gd name="connsiteX6" fmla="*/ 0 w 10000"/>
              <a:gd name="connsiteY6" fmla="*/ 0 h 10000"/>
              <a:gd name="connsiteX0" fmla="*/ 0 w 10000"/>
              <a:gd name="connsiteY0" fmla="*/ 0 h 10000"/>
              <a:gd name="connsiteX1" fmla="*/ 10000 w 10000"/>
              <a:gd name="connsiteY1" fmla="*/ 0 h 10000"/>
              <a:gd name="connsiteX2" fmla="*/ 10000 w 10000"/>
              <a:gd name="connsiteY2" fmla="*/ 6644 h 10000"/>
              <a:gd name="connsiteX3" fmla="*/ 3829 w 10000"/>
              <a:gd name="connsiteY3" fmla="*/ 6626 h 10000"/>
              <a:gd name="connsiteX4" fmla="*/ 3831 w 10000"/>
              <a:gd name="connsiteY4" fmla="*/ 10000 h 10000"/>
              <a:gd name="connsiteX5" fmla="*/ 0 w 10000"/>
              <a:gd name="connsiteY5" fmla="*/ 10000 h 10000"/>
              <a:gd name="connsiteX6" fmla="*/ 0 w 10000"/>
              <a:gd name="connsiteY6" fmla="*/ 0 h 10000"/>
              <a:gd name="connsiteX0" fmla="*/ 0 w 10000"/>
              <a:gd name="connsiteY0" fmla="*/ 0 h 10000"/>
              <a:gd name="connsiteX1" fmla="*/ 10000 w 10000"/>
              <a:gd name="connsiteY1" fmla="*/ 0 h 10000"/>
              <a:gd name="connsiteX2" fmla="*/ 10000 w 10000"/>
              <a:gd name="connsiteY2" fmla="*/ 6644 h 10000"/>
              <a:gd name="connsiteX3" fmla="*/ 5096 w 10000"/>
              <a:gd name="connsiteY3" fmla="*/ 6672 h 10000"/>
              <a:gd name="connsiteX4" fmla="*/ 3829 w 10000"/>
              <a:gd name="connsiteY4" fmla="*/ 6626 h 10000"/>
              <a:gd name="connsiteX5" fmla="*/ 3831 w 10000"/>
              <a:gd name="connsiteY5" fmla="*/ 10000 h 10000"/>
              <a:gd name="connsiteX6" fmla="*/ 0 w 10000"/>
              <a:gd name="connsiteY6" fmla="*/ 10000 h 10000"/>
              <a:gd name="connsiteX7" fmla="*/ 0 w 10000"/>
              <a:gd name="connsiteY7" fmla="*/ 0 h 10000"/>
              <a:gd name="connsiteX0" fmla="*/ 0 w 10000"/>
              <a:gd name="connsiteY0" fmla="*/ 0 h 10000"/>
              <a:gd name="connsiteX1" fmla="*/ 10000 w 10000"/>
              <a:gd name="connsiteY1" fmla="*/ 0 h 10000"/>
              <a:gd name="connsiteX2" fmla="*/ 10000 w 10000"/>
              <a:gd name="connsiteY2" fmla="*/ 6644 h 10000"/>
              <a:gd name="connsiteX3" fmla="*/ 5096 w 10000"/>
              <a:gd name="connsiteY3" fmla="*/ 6672 h 10000"/>
              <a:gd name="connsiteX4" fmla="*/ 3831 w 10000"/>
              <a:gd name="connsiteY4" fmla="*/ 10000 h 10000"/>
              <a:gd name="connsiteX5" fmla="*/ 0 w 10000"/>
              <a:gd name="connsiteY5" fmla="*/ 10000 h 10000"/>
              <a:gd name="connsiteX6" fmla="*/ 0 w 10000"/>
              <a:gd name="connsiteY6" fmla="*/ 0 h 10000"/>
              <a:gd name="connsiteX0" fmla="*/ 0 w 10000"/>
              <a:gd name="connsiteY0" fmla="*/ 0 h 10000"/>
              <a:gd name="connsiteX1" fmla="*/ 10000 w 10000"/>
              <a:gd name="connsiteY1" fmla="*/ 0 h 10000"/>
              <a:gd name="connsiteX2" fmla="*/ 10000 w 10000"/>
              <a:gd name="connsiteY2" fmla="*/ 6644 h 10000"/>
              <a:gd name="connsiteX3" fmla="*/ 5096 w 10000"/>
              <a:gd name="connsiteY3" fmla="*/ 6672 h 10000"/>
              <a:gd name="connsiteX4" fmla="*/ 5099 w 10000"/>
              <a:gd name="connsiteY4" fmla="*/ 10000 h 10000"/>
              <a:gd name="connsiteX5" fmla="*/ 0 w 10000"/>
              <a:gd name="connsiteY5" fmla="*/ 10000 h 10000"/>
              <a:gd name="connsiteX6" fmla="*/ 0 w 10000"/>
              <a:gd name="connsiteY6" fmla="*/ 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000" h="10000">
                <a:moveTo>
                  <a:pt x="0" y="0"/>
                </a:moveTo>
                <a:lnTo>
                  <a:pt x="10000" y="0"/>
                </a:lnTo>
                <a:lnTo>
                  <a:pt x="10000" y="6644"/>
                </a:lnTo>
                <a:lnTo>
                  <a:pt x="5096" y="6672"/>
                </a:lnTo>
                <a:cubicBezTo>
                  <a:pt x="5097" y="7781"/>
                  <a:pt x="5098" y="8891"/>
                  <a:pt x="5099" y="10000"/>
                </a:cubicBezTo>
                <a:lnTo>
                  <a:pt x="0" y="10000"/>
                </a:lnTo>
                <a:lnTo>
                  <a:pt x="0" y="0"/>
                </a:lnTo>
                <a:close/>
              </a:path>
            </a:pathLst>
          </a:custGeom>
          <a:noFill/>
          <a:ln>
            <a:solidFill>
              <a:srgbClr val="FF0000"/>
            </a:solidFill>
            <a:headEnd/>
            <a:tailEnd/>
          </a:ln>
        </p:spPr>
        <p:style>
          <a:lnRef idx="2">
            <a:schemeClr val="accent2"/>
          </a:lnRef>
          <a:fillRef idx="1">
            <a:schemeClr val="lt1"/>
          </a:fillRef>
          <a:effectRef idx="0">
            <a:schemeClr val="accent2"/>
          </a:effectRef>
          <a:fontRef idx="minor">
            <a:schemeClr val="dk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latin typeface="Arial" charset="0"/>
              <a:ea typeface="MS UI Gothic" pitchFamily="50" charset="-128"/>
            </a:endParaRPr>
          </a:p>
        </p:txBody>
      </p:sp>
      <p:sp>
        <p:nvSpPr>
          <p:cNvPr id="52" name="角丸四角形 51"/>
          <p:cNvSpPr/>
          <p:nvPr/>
        </p:nvSpPr>
        <p:spPr>
          <a:xfrm>
            <a:off x="6876256" y="2643497"/>
            <a:ext cx="1747631" cy="375261"/>
          </a:xfrm>
          <a:prstGeom prst="roundRect">
            <a:avLst/>
          </a:prstGeom>
          <a:ln>
            <a:solidFill>
              <a:srgbClr val="C00000"/>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2000" dirty="0" smtClean="0"/>
              <a:t>クローンセット</a:t>
            </a:r>
            <a:endParaRPr kumimoji="1" lang="ja-JP" altLang="en-US" sz="2000" dirty="0"/>
          </a:p>
        </p:txBody>
      </p:sp>
      <p:cxnSp>
        <p:nvCxnSpPr>
          <p:cNvPr id="53" name="直線矢印コネクタ 52"/>
          <p:cNvCxnSpPr>
            <a:stCxn id="52" idx="1"/>
          </p:cNvCxnSpPr>
          <p:nvPr/>
        </p:nvCxnSpPr>
        <p:spPr>
          <a:xfrm flipH="1">
            <a:off x="6433916" y="2831128"/>
            <a:ext cx="442340" cy="59661"/>
          </a:xfrm>
          <a:prstGeom prst="straightConnector1">
            <a:avLst/>
          </a:prstGeom>
          <a:ln>
            <a:solidFill>
              <a:srgbClr val="FF0000"/>
            </a:solidFill>
            <a:tailEnd type="arrow"/>
          </a:ln>
        </p:spPr>
        <p:style>
          <a:lnRef idx="1">
            <a:schemeClr val="accent4"/>
          </a:lnRef>
          <a:fillRef idx="0">
            <a:schemeClr val="accent4"/>
          </a:fillRef>
          <a:effectRef idx="0">
            <a:schemeClr val="accent4"/>
          </a:effectRef>
          <a:fontRef idx="minor">
            <a:schemeClr val="tx1"/>
          </a:fontRef>
        </p:style>
      </p:cxnSp>
    </p:spTree>
    <p:extLst>
      <p:ext uri="{BB962C8B-B14F-4D97-AF65-F5344CB8AC3E}">
        <p14:creationId xmlns:p14="http://schemas.microsoft.com/office/powerpoint/2010/main" val="2683560510"/>
      </p:ext>
    </p:extLst>
  </p:cSld>
  <p:clrMapOvr>
    <a:masterClrMapping/>
  </p:clrMapOvr>
  <mc:AlternateContent xmlns:mc="http://schemas.openxmlformats.org/markup-compatibility/2006" xmlns:p14="http://schemas.microsoft.com/office/powerpoint/2010/main">
    <mc:Choice Requires="p14">
      <p:transition spd="slow" p14:dur="2000" advTm="67427"/>
    </mc:Choice>
    <mc:Fallback xmlns="">
      <p:transition spd="slow" advTm="6742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8"/>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2"/>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9"/>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51"/>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53"/>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51" grpId="0" animBg="1"/>
      <p:bldP spid="52" grpId="0" animBg="1"/>
    </p:bldLst>
  </p:timing>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RQ3</a:t>
            </a:r>
            <a:r>
              <a:rPr lang="ja-JP" altLang="en-US" dirty="0" smtClean="0"/>
              <a:t>：</a:t>
            </a:r>
            <a:r>
              <a:rPr lang="ja-JP" altLang="en-US" dirty="0"/>
              <a:t>ユニークユーザ数についての</a:t>
            </a:r>
            <a:r>
              <a:rPr lang="ja-JP" altLang="en-US" dirty="0" smtClean="0"/>
              <a:t>分析</a:t>
            </a:r>
            <a:endParaRPr kumimoji="1" lang="ja-JP" altLang="en-US" dirty="0"/>
          </a:p>
        </p:txBody>
      </p:sp>
      <p:sp>
        <p:nvSpPr>
          <p:cNvPr id="3" name="コンテンツ プレースホルダー 2"/>
          <p:cNvSpPr>
            <a:spLocks noGrp="1"/>
          </p:cNvSpPr>
          <p:nvPr>
            <p:ph idx="1"/>
          </p:nvPr>
        </p:nvSpPr>
        <p:spPr/>
        <p:txBody>
          <a:bodyPr/>
          <a:lstStyle/>
          <a:p>
            <a:r>
              <a:rPr kumimoji="1" lang="ja-JP" altLang="en-US" sz="2800" dirty="0" smtClean="0"/>
              <a:t>ユニークユーザ数の多いクローンセット</a:t>
            </a:r>
            <a:endParaRPr kumimoji="1" lang="en-US" altLang="ja-JP" sz="2800" dirty="0" smtClean="0"/>
          </a:p>
          <a:p>
            <a:pPr lvl="1"/>
            <a:r>
              <a:rPr lang="ja-JP" altLang="en-US" sz="2400" dirty="0" smtClean="0"/>
              <a:t>設定の初期化を行っているソースコード</a:t>
            </a:r>
            <a:endParaRPr lang="en-US" altLang="ja-JP" sz="2400" dirty="0" smtClean="0"/>
          </a:p>
          <a:p>
            <a:pPr lvl="1"/>
            <a:endParaRPr kumimoji="1" lang="en-US" altLang="ja-JP" sz="2400" dirty="0"/>
          </a:p>
          <a:p>
            <a:pPr lvl="1"/>
            <a:endParaRPr lang="en-US" altLang="ja-JP" sz="2400" dirty="0" smtClean="0"/>
          </a:p>
          <a:p>
            <a:pPr lvl="1"/>
            <a:endParaRPr kumimoji="1" lang="en-US" altLang="ja-JP" sz="2400" dirty="0"/>
          </a:p>
          <a:p>
            <a:pPr lvl="1"/>
            <a:r>
              <a:rPr lang="en-US" altLang="ja-JP" sz="2400" dirty="0"/>
              <a:t>UI</a:t>
            </a:r>
            <a:r>
              <a:rPr lang="ja-JP" altLang="en-US" sz="2400" dirty="0"/>
              <a:t>操作について実装を行っているソースコード</a:t>
            </a:r>
            <a:endParaRPr lang="en-US" altLang="ja-JP" sz="2400" dirty="0"/>
          </a:p>
          <a:p>
            <a:pPr lvl="1"/>
            <a:endParaRPr lang="en-US" altLang="ja-JP" sz="2400" dirty="0" smtClean="0"/>
          </a:p>
          <a:p>
            <a:pPr lvl="1"/>
            <a:endParaRPr lang="en-US" altLang="ja-JP" sz="2400" dirty="0"/>
          </a:p>
          <a:p>
            <a:pPr lvl="1"/>
            <a:endParaRPr lang="en-US" altLang="ja-JP" sz="2400" dirty="0" smtClean="0"/>
          </a:p>
          <a:p>
            <a:pPr lvl="1">
              <a:buFont typeface="Wingdings" pitchFamily="2" charset="2"/>
              <a:buChar char="u"/>
            </a:pPr>
            <a:r>
              <a:rPr lang="ja-JP" altLang="en-US" sz="2400" dirty="0"/>
              <a:t>開発者</a:t>
            </a:r>
            <a:r>
              <a:rPr lang="ja-JP" altLang="en-US" sz="2400" dirty="0" smtClean="0"/>
              <a:t>によって違いが出にくいような実装についての再利用が多い</a:t>
            </a:r>
            <a:endParaRPr lang="en-US" altLang="ja-JP" sz="2400" dirty="0" smtClean="0"/>
          </a:p>
        </p:txBody>
      </p:sp>
      <p:sp>
        <p:nvSpPr>
          <p:cNvPr id="5" name="正方形/長方形 4"/>
          <p:cNvSpPr/>
          <p:nvPr/>
        </p:nvSpPr>
        <p:spPr>
          <a:xfrm>
            <a:off x="679757" y="2204864"/>
            <a:ext cx="7632848" cy="1323439"/>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en-US" altLang="ja-JP" sz="2000" dirty="0" err="1" smtClean="0"/>
              <a:t>pref.setDefault</a:t>
            </a:r>
            <a:r>
              <a:rPr lang="en-US" altLang="ja-JP" sz="2000" dirty="0" smtClean="0"/>
              <a:t>(P_UNKNOWN_ELEMENT, WARNING);	</a:t>
            </a:r>
          </a:p>
          <a:p>
            <a:r>
              <a:rPr lang="en-US" altLang="ja-JP" sz="2000" dirty="0" err="1" smtClean="0"/>
              <a:t>pref.setDefault</a:t>
            </a:r>
            <a:r>
              <a:rPr lang="en-US" altLang="ja-JP" sz="2000" dirty="0" smtClean="0"/>
              <a:t>(P_UNKNOWN_ATTRIBUTE, WARNING);	</a:t>
            </a:r>
          </a:p>
          <a:p>
            <a:r>
              <a:rPr lang="en-US" altLang="ja-JP" sz="2000" dirty="0" err="1" smtClean="0"/>
              <a:t>pref.setDefault</a:t>
            </a:r>
            <a:r>
              <a:rPr lang="en-US" altLang="ja-JP" sz="2000" dirty="0" smtClean="0"/>
              <a:t>(P_ILLEGAL_ATT_VALUE, WARNING);	</a:t>
            </a:r>
          </a:p>
          <a:p>
            <a:r>
              <a:rPr lang="ja-JP" altLang="en-US" sz="2000" dirty="0" smtClean="0"/>
              <a:t>・・・</a:t>
            </a:r>
            <a:endParaRPr lang="en-US" altLang="ja-JP" sz="2000" dirty="0"/>
          </a:p>
        </p:txBody>
      </p:sp>
      <p:sp>
        <p:nvSpPr>
          <p:cNvPr id="6" name="正方形/長方形 5"/>
          <p:cNvSpPr/>
          <p:nvPr/>
        </p:nvSpPr>
        <p:spPr>
          <a:xfrm>
            <a:off x="684657" y="3979548"/>
            <a:ext cx="7632848" cy="1323439"/>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r>
              <a:rPr lang="en-US" altLang="ja-JP" sz="2000" dirty="0" err="1"/>
              <a:t>gestureMap.put</a:t>
            </a:r>
            <a:r>
              <a:rPr lang="en-US" altLang="ja-JP" sz="2000" dirty="0"/>
              <a:t>("E", "</a:t>
            </a:r>
            <a:r>
              <a:rPr lang="en-US" altLang="ja-JP" sz="2000" dirty="0" err="1"/>
              <a:t>org.eclipse.ui.navigate.forwardHistory</a:t>
            </a:r>
            <a:r>
              <a:rPr lang="en-US" altLang="ja-JP" sz="2000" dirty="0"/>
              <a:t>");</a:t>
            </a:r>
          </a:p>
          <a:p>
            <a:r>
              <a:rPr lang="en-US" altLang="ja-JP" sz="2000" dirty="0" err="1"/>
              <a:t>gestureMap.put</a:t>
            </a:r>
            <a:r>
              <a:rPr lang="en-US" altLang="ja-JP" sz="2000" dirty="0"/>
              <a:t>("N", "</a:t>
            </a:r>
            <a:r>
              <a:rPr lang="en-US" altLang="ja-JP" sz="2000" dirty="0" err="1"/>
              <a:t>org.eclipse.ui.file.save</a:t>
            </a:r>
            <a:r>
              <a:rPr lang="en-US" altLang="ja-JP" sz="2000" dirty="0"/>
              <a:t>");</a:t>
            </a:r>
          </a:p>
          <a:p>
            <a:r>
              <a:rPr lang="en-US" altLang="ja-JP" sz="2000" dirty="0" err="1"/>
              <a:t>gestureMap.put</a:t>
            </a:r>
            <a:r>
              <a:rPr lang="en-US" altLang="ja-JP" sz="2000" dirty="0"/>
              <a:t>("NW", "</a:t>
            </a:r>
            <a:r>
              <a:rPr lang="en-US" altLang="ja-JP" sz="2000" dirty="0" err="1"/>
              <a:t>org.eclipse.ui.file.saveAll</a:t>
            </a:r>
            <a:r>
              <a:rPr lang="en-US" altLang="ja-JP" sz="2000" dirty="0"/>
              <a:t>");</a:t>
            </a:r>
          </a:p>
          <a:p>
            <a:r>
              <a:rPr lang="ja-JP" altLang="en-US" sz="2000" dirty="0" smtClean="0"/>
              <a:t>・・・</a:t>
            </a:r>
            <a:endParaRPr lang="en-US" altLang="ja-JP" sz="2000" dirty="0"/>
          </a:p>
        </p:txBody>
      </p:sp>
    </p:spTree>
    <p:extLst>
      <p:ext uri="{BB962C8B-B14F-4D97-AF65-F5344CB8AC3E}">
        <p14:creationId xmlns:p14="http://schemas.microsoft.com/office/powerpoint/2010/main" val="3522042773"/>
      </p:ext>
    </p:extLst>
  </p:cSld>
  <p:clrMapOvr>
    <a:masterClrMapping/>
  </p:clrMapOvr>
  <mc:AlternateContent xmlns:mc="http://schemas.openxmlformats.org/markup-compatibility/2006" xmlns:p14="http://schemas.microsoft.com/office/powerpoint/2010/main">
    <mc:Choice Requires="p14">
      <p:transition spd="slow" p14:dur="2000" advTm="29338"/>
    </mc:Choice>
    <mc:Fallback xmlns="">
      <p:transition spd="slow" advTm="29338"/>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RQ3</a:t>
            </a:r>
            <a:r>
              <a:rPr lang="ja-JP" altLang="en-US" dirty="0" smtClean="0"/>
              <a:t>：</a:t>
            </a:r>
            <a:r>
              <a:rPr lang="ja-JP" altLang="en-US" dirty="0"/>
              <a:t>ユニークユーザ数についての</a:t>
            </a:r>
            <a:r>
              <a:rPr lang="ja-JP" altLang="en-US" dirty="0" smtClean="0"/>
              <a:t>分析</a:t>
            </a:r>
            <a:endParaRPr kumimoji="1" lang="ja-JP" altLang="en-US" dirty="0"/>
          </a:p>
        </p:txBody>
      </p:sp>
      <p:sp>
        <p:nvSpPr>
          <p:cNvPr id="3" name="コンテンツ プレースホルダー 2"/>
          <p:cNvSpPr>
            <a:spLocks noGrp="1"/>
          </p:cNvSpPr>
          <p:nvPr>
            <p:ph idx="1"/>
          </p:nvPr>
        </p:nvSpPr>
        <p:spPr/>
        <p:txBody>
          <a:bodyPr/>
          <a:lstStyle/>
          <a:p>
            <a:r>
              <a:rPr kumimoji="1" lang="ja-JP" altLang="en-US" sz="2800" dirty="0" smtClean="0"/>
              <a:t>単純に再利用回数の多いクローンセット</a:t>
            </a:r>
            <a:endParaRPr lang="en-US" altLang="ja-JP" sz="2800" dirty="0" smtClean="0"/>
          </a:p>
          <a:p>
            <a:pPr lvl="1"/>
            <a:r>
              <a:rPr kumimoji="1" lang="en-US" altLang="ja-JP" sz="2400" dirty="0" smtClean="0"/>
              <a:t>OS</a:t>
            </a:r>
            <a:r>
              <a:rPr kumimoji="1" lang="ja-JP" altLang="en-US" sz="2400" dirty="0" smtClean="0"/>
              <a:t>ごとに対応した処理を行うソースコードが再利用されていた</a:t>
            </a:r>
            <a:endParaRPr kumimoji="1" lang="en-US" altLang="ja-JP" sz="2400" dirty="0" smtClean="0"/>
          </a:p>
        </p:txBody>
      </p:sp>
    </p:spTree>
    <p:extLst>
      <p:ext uri="{BB962C8B-B14F-4D97-AF65-F5344CB8AC3E}">
        <p14:creationId xmlns:p14="http://schemas.microsoft.com/office/powerpoint/2010/main" val="235904227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79512" y="260648"/>
            <a:ext cx="8785225" cy="1080641"/>
          </a:xfrm>
        </p:spPr>
        <p:txBody>
          <a:bodyPr/>
          <a:lstStyle/>
          <a:p>
            <a:r>
              <a:rPr kumimoji="1" lang="en-US" altLang="ja-JP" sz="3200" dirty="0" smtClean="0"/>
              <a:t>RQ4</a:t>
            </a:r>
            <a:r>
              <a:rPr kumimoji="1" lang="ja-JP" altLang="en-US" sz="3200" dirty="0" smtClean="0"/>
              <a:t>：</a:t>
            </a:r>
            <a:r>
              <a:rPr lang="ja-JP" altLang="en-US" sz="3200" dirty="0"/>
              <a:t>コードクローン作成数と利用数に着目</a:t>
            </a:r>
            <a:r>
              <a:rPr lang="ja-JP" altLang="en-US" sz="3200" dirty="0" smtClean="0"/>
              <a:t>した</a:t>
            </a:r>
            <a:r>
              <a:rPr lang="en-US" altLang="ja-JP" sz="3200" dirty="0" smtClean="0"/>
              <a:t/>
            </a:r>
            <a:br>
              <a:rPr lang="en-US" altLang="ja-JP" sz="3200" dirty="0" smtClean="0"/>
            </a:br>
            <a:r>
              <a:rPr lang="ja-JP" altLang="en-US" sz="3200" dirty="0" smtClean="0"/>
              <a:t>開発者</a:t>
            </a:r>
            <a:r>
              <a:rPr lang="ja-JP" altLang="en-US" sz="3200" dirty="0"/>
              <a:t>の特徴</a:t>
            </a:r>
            <a:r>
              <a:rPr lang="en-US" altLang="ja-JP" sz="3200" dirty="0"/>
              <a:t/>
            </a:r>
            <a:br>
              <a:rPr lang="en-US" altLang="ja-JP" sz="3200" dirty="0"/>
            </a:br>
            <a:endParaRPr kumimoji="1" lang="ja-JP" altLang="en-US" sz="3200" dirty="0"/>
          </a:p>
        </p:txBody>
      </p:sp>
      <p:sp>
        <p:nvSpPr>
          <p:cNvPr id="3" name="コンテンツ プレースホルダー 2"/>
          <p:cNvSpPr>
            <a:spLocks noGrp="1"/>
          </p:cNvSpPr>
          <p:nvPr>
            <p:ph idx="1"/>
          </p:nvPr>
        </p:nvSpPr>
        <p:spPr/>
        <p:txBody>
          <a:bodyPr/>
          <a:lstStyle/>
          <a:p>
            <a:pPr lvl="1"/>
            <a:r>
              <a:rPr kumimoji="1" lang="ja-JP" altLang="en-US" sz="2400" dirty="0" smtClean="0"/>
              <a:t>開発者</a:t>
            </a:r>
            <a:r>
              <a:rPr kumimoji="1" lang="en-US" altLang="ja-JP" sz="2400" dirty="0" smtClean="0"/>
              <a:t>A</a:t>
            </a:r>
          </a:p>
          <a:p>
            <a:pPr lvl="2"/>
            <a:r>
              <a:rPr kumimoji="1" lang="ja-JP" altLang="en-US" sz="2000" dirty="0" smtClean="0"/>
              <a:t>コードクローン作成数：</a:t>
            </a:r>
            <a:r>
              <a:rPr kumimoji="1" lang="en-US" altLang="ja-JP" sz="2000" dirty="0" smtClean="0"/>
              <a:t>37</a:t>
            </a:r>
            <a:r>
              <a:rPr kumimoji="1" lang="ja-JP" altLang="en-US" sz="2000" dirty="0" smtClean="0"/>
              <a:t>回</a:t>
            </a:r>
            <a:r>
              <a:rPr kumimoji="1" lang="en-US" altLang="ja-JP" sz="2000" dirty="0" smtClean="0"/>
              <a:t>(1</a:t>
            </a:r>
            <a:r>
              <a:rPr kumimoji="1" lang="ja-JP" altLang="en-US" sz="2000" dirty="0" smtClean="0"/>
              <a:t>位</a:t>
            </a:r>
            <a:r>
              <a:rPr kumimoji="1" lang="en-US" altLang="ja-JP" sz="2000" dirty="0" smtClean="0"/>
              <a:t>)</a:t>
            </a:r>
          </a:p>
          <a:p>
            <a:pPr lvl="2"/>
            <a:r>
              <a:rPr lang="ja-JP" altLang="en-US" sz="2000" dirty="0" smtClean="0"/>
              <a:t>コードクローン再利用数：</a:t>
            </a:r>
            <a:r>
              <a:rPr lang="en-US" altLang="ja-JP" sz="2000" dirty="0" smtClean="0"/>
              <a:t>163</a:t>
            </a:r>
            <a:r>
              <a:rPr lang="ja-JP" altLang="en-US" sz="2000" dirty="0" smtClean="0"/>
              <a:t>回</a:t>
            </a:r>
            <a:r>
              <a:rPr lang="en-US" altLang="ja-JP" sz="2000" dirty="0" smtClean="0"/>
              <a:t>(2</a:t>
            </a:r>
            <a:r>
              <a:rPr lang="ja-JP" altLang="en-US" sz="2000" dirty="0" smtClean="0"/>
              <a:t>位</a:t>
            </a:r>
            <a:r>
              <a:rPr lang="en-US" altLang="ja-JP" sz="2000" dirty="0" smtClean="0"/>
              <a:t>)</a:t>
            </a:r>
          </a:p>
          <a:p>
            <a:pPr lvl="2"/>
            <a:r>
              <a:rPr kumimoji="1" lang="ja-JP" altLang="en-US" sz="2000" dirty="0" smtClean="0"/>
              <a:t>関わっている</a:t>
            </a:r>
            <a:r>
              <a:rPr kumimoji="1" lang="en-US" altLang="ja-JP" sz="2000" dirty="0" smtClean="0"/>
              <a:t>Eclipse</a:t>
            </a:r>
            <a:r>
              <a:rPr kumimoji="1" lang="ja-JP" altLang="en-US" sz="2000" dirty="0" smtClean="0"/>
              <a:t>プロジェクト数：</a:t>
            </a:r>
            <a:r>
              <a:rPr kumimoji="1" lang="en-US" altLang="ja-JP" sz="2000" dirty="0" smtClean="0"/>
              <a:t>48</a:t>
            </a:r>
            <a:r>
              <a:rPr kumimoji="1" lang="ja-JP" altLang="en-US" sz="2000" dirty="0" smtClean="0"/>
              <a:t>個</a:t>
            </a:r>
            <a:endParaRPr kumimoji="1" lang="en-US" altLang="ja-JP" sz="2000" dirty="0" smtClean="0"/>
          </a:p>
          <a:p>
            <a:pPr lvl="1"/>
            <a:r>
              <a:rPr lang="ja-JP" altLang="en-US" sz="2400" dirty="0" smtClean="0"/>
              <a:t>開発者</a:t>
            </a:r>
            <a:r>
              <a:rPr lang="en-US" altLang="ja-JP" sz="2400" dirty="0" smtClean="0"/>
              <a:t>B</a:t>
            </a:r>
            <a:endParaRPr lang="en-US" altLang="ja-JP" sz="2400" dirty="0"/>
          </a:p>
          <a:p>
            <a:pPr lvl="2"/>
            <a:r>
              <a:rPr lang="ja-JP" altLang="en-US" sz="2000" dirty="0"/>
              <a:t>コードクローン作成数</a:t>
            </a:r>
            <a:r>
              <a:rPr lang="ja-JP" altLang="en-US" sz="2000" dirty="0" smtClean="0"/>
              <a:t>：</a:t>
            </a:r>
            <a:r>
              <a:rPr lang="en-US" altLang="ja-JP" sz="2000" dirty="0" smtClean="0"/>
              <a:t>20</a:t>
            </a:r>
            <a:r>
              <a:rPr lang="ja-JP" altLang="en-US" sz="2000" dirty="0" smtClean="0"/>
              <a:t>回</a:t>
            </a:r>
            <a:r>
              <a:rPr lang="en-US" altLang="ja-JP" sz="2000" dirty="0" smtClean="0"/>
              <a:t>(2</a:t>
            </a:r>
            <a:r>
              <a:rPr lang="ja-JP" altLang="en-US" sz="2000" dirty="0" smtClean="0"/>
              <a:t>位</a:t>
            </a:r>
            <a:r>
              <a:rPr lang="en-US" altLang="ja-JP" sz="2000" dirty="0"/>
              <a:t>)</a:t>
            </a:r>
          </a:p>
          <a:p>
            <a:pPr lvl="2"/>
            <a:r>
              <a:rPr lang="ja-JP" altLang="en-US" sz="2000" dirty="0"/>
              <a:t>コードクローン再利用数</a:t>
            </a:r>
            <a:r>
              <a:rPr lang="ja-JP" altLang="en-US" sz="2000" dirty="0" smtClean="0"/>
              <a:t>：</a:t>
            </a:r>
            <a:r>
              <a:rPr lang="en-US" altLang="ja-JP" sz="2000" dirty="0"/>
              <a:t>247</a:t>
            </a:r>
            <a:r>
              <a:rPr lang="ja-JP" altLang="en-US" sz="2000" dirty="0" smtClean="0"/>
              <a:t>回</a:t>
            </a:r>
            <a:r>
              <a:rPr lang="en-US" altLang="ja-JP" sz="2000" dirty="0" smtClean="0"/>
              <a:t>(1</a:t>
            </a:r>
            <a:r>
              <a:rPr lang="ja-JP" altLang="en-US" sz="2000" dirty="0" smtClean="0"/>
              <a:t>位</a:t>
            </a:r>
            <a:r>
              <a:rPr lang="en-US" altLang="ja-JP" sz="2000" dirty="0"/>
              <a:t>)</a:t>
            </a:r>
          </a:p>
          <a:p>
            <a:pPr lvl="2"/>
            <a:r>
              <a:rPr lang="ja-JP" altLang="en-US" sz="2000" dirty="0"/>
              <a:t>関わっている</a:t>
            </a:r>
            <a:r>
              <a:rPr lang="en-US" altLang="ja-JP" sz="2000" dirty="0"/>
              <a:t>Eclipse</a:t>
            </a:r>
            <a:r>
              <a:rPr lang="ja-JP" altLang="en-US" sz="2000" dirty="0"/>
              <a:t>プロジェクト数</a:t>
            </a:r>
            <a:r>
              <a:rPr lang="ja-JP" altLang="en-US" sz="2000" dirty="0" smtClean="0"/>
              <a:t>：</a:t>
            </a:r>
            <a:r>
              <a:rPr lang="en-US" altLang="ja-JP" sz="2000" dirty="0" smtClean="0"/>
              <a:t>19</a:t>
            </a:r>
            <a:r>
              <a:rPr lang="ja-JP" altLang="en-US" sz="2000" dirty="0" smtClean="0"/>
              <a:t>個</a:t>
            </a:r>
            <a:endParaRPr lang="en-US" altLang="ja-JP" sz="2000" dirty="0"/>
          </a:p>
          <a:p>
            <a:pPr lvl="1"/>
            <a:r>
              <a:rPr lang="ja-JP" altLang="en-US" sz="2400" dirty="0" smtClean="0"/>
              <a:t>開発者</a:t>
            </a:r>
            <a:r>
              <a:rPr lang="en-US" altLang="ja-JP" sz="2400" dirty="0" smtClean="0"/>
              <a:t>C</a:t>
            </a:r>
            <a:endParaRPr lang="en-US" altLang="ja-JP" sz="2400" dirty="0"/>
          </a:p>
          <a:p>
            <a:pPr lvl="2"/>
            <a:r>
              <a:rPr lang="ja-JP" altLang="en-US" sz="2000" dirty="0"/>
              <a:t>コードクローン作成数</a:t>
            </a:r>
            <a:r>
              <a:rPr lang="ja-JP" altLang="en-US" sz="2000" dirty="0" smtClean="0"/>
              <a:t>：</a:t>
            </a:r>
            <a:r>
              <a:rPr lang="en-US" altLang="ja-JP" sz="2000" dirty="0" smtClean="0"/>
              <a:t>9</a:t>
            </a:r>
            <a:r>
              <a:rPr lang="ja-JP" altLang="en-US" sz="2000" dirty="0" smtClean="0"/>
              <a:t>回</a:t>
            </a:r>
            <a:r>
              <a:rPr lang="en-US" altLang="ja-JP" sz="2000" dirty="0" smtClean="0"/>
              <a:t>(3</a:t>
            </a:r>
            <a:r>
              <a:rPr lang="ja-JP" altLang="en-US" sz="2000" dirty="0" smtClean="0"/>
              <a:t>位</a:t>
            </a:r>
            <a:r>
              <a:rPr lang="en-US" altLang="ja-JP" sz="2000" dirty="0"/>
              <a:t>)</a:t>
            </a:r>
          </a:p>
          <a:p>
            <a:pPr lvl="2"/>
            <a:r>
              <a:rPr lang="ja-JP" altLang="en-US" sz="2000" dirty="0"/>
              <a:t>コードクローン再利用数</a:t>
            </a:r>
            <a:r>
              <a:rPr lang="ja-JP" altLang="en-US" sz="2000" dirty="0" smtClean="0"/>
              <a:t>：</a:t>
            </a:r>
            <a:r>
              <a:rPr lang="en-US" altLang="ja-JP" sz="2000" dirty="0" smtClean="0"/>
              <a:t>38</a:t>
            </a:r>
            <a:r>
              <a:rPr lang="ja-JP" altLang="en-US" sz="2000" dirty="0" smtClean="0"/>
              <a:t>回</a:t>
            </a:r>
            <a:r>
              <a:rPr lang="en-US" altLang="ja-JP" sz="2000" dirty="0" smtClean="0"/>
              <a:t>(3</a:t>
            </a:r>
            <a:r>
              <a:rPr lang="ja-JP" altLang="en-US" sz="2000" dirty="0" smtClean="0"/>
              <a:t>位</a:t>
            </a:r>
            <a:r>
              <a:rPr lang="en-US" altLang="ja-JP" sz="2000" dirty="0"/>
              <a:t>)</a:t>
            </a:r>
          </a:p>
          <a:p>
            <a:pPr lvl="2"/>
            <a:r>
              <a:rPr lang="ja-JP" altLang="en-US" sz="2000" dirty="0"/>
              <a:t>関わっている</a:t>
            </a:r>
            <a:r>
              <a:rPr lang="en-US" altLang="ja-JP" sz="2000" dirty="0"/>
              <a:t>Eclipse</a:t>
            </a:r>
            <a:r>
              <a:rPr lang="ja-JP" altLang="en-US" sz="2000" dirty="0"/>
              <a:t>プロジェクト数</a:t>
            </a:r>
            <a:r>
              <a:rPr lang="ja-JP" altLang="en-US" sz="2000" dirty="0" smtClean="0"/>
              <a:t>：</a:t>
            </a:r>
            <a:r>
              <a:rPr lang="en-US" altLang="ja-JP" sz="2000" dirty="0" smtClean="0"/>
              <a:t>7</a:t>
            </a:r>
            <a:r>
              <a:rPr lang="ja-JP" altLang="en-US" sz="2000" dirty="0" smtClean="0"/>
              <a:t>個</a:t>
            </a:r>
            <a:endParaRPr lang="en-US" altLang="ja-JP" sz="2000" dirty="0"/>
          </a:p>
          <a:p>
            <a:pPr lvl="1"/>
            <a:endParaRPr kumimoji="1" lang="ja-JP" altLang="en-US" dirty="0"/>
          </a:p>
        </p:txBody>
      </p:sp>
    </p:spTree>
    <p:extLst>
      <p:ext uri="{BB962C8B-B14F-4D97-AF65-F5344CB8AC3E}">
        <p14:creationId xmlns:p14="http://schemas.microsoft.com/office/powerpoint/2010/main" val="33896100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aphicFrame>
        <p:nvGraphicFramePr>
          <p:cNvPr id="4" name="グラフ 3"/>
          <p:cNvGraphicFramePr>
            <a:graphicFrameLocks/>
          </p:cNvGraphicFramePr>
          <p:nvPr>
            <p:extLst>
              <p:ext uri="{D42A27DB-BD31-4B8C-83A1-F6EECF244321}">
                <p14:modId xmlns:p14="http://schemas.microsoft.com/office/powerpoint/2010/main" val="18194361"/>
              </p:ext>
            </p:extLst>
          </p:nvPr>
        </p:nvGraphicFramePr>
        <p:xfrm>
          <a:off x="539552" y="1412776"/>
          <a:ext cx="8115301" cy="4629150"/>
        </p:xfrm>
        <a:graphic>
          <a:graphicData uri="http://schemas.openxmlformats.org/drawingml/2006/chart">
            <c:chart xmlns:c="http://schemas.openxmlformats.org/drawingml/2006/chart" xmlns:r="http://schemas.openxmlformats.org/officeDocument/2006/relationships" r:id="rId3"/>
          </a:graphicData>
        </a:graphic>
      </p:graphicFrame>
      <p:sp>
        <p:nvSpPr>
          <p:cNvPr id="5" name="タイトル 1"/>
          <p:cNvSpPr>
            <a:spLocks noGrp="1"/>
          </p:cNvSpPr>
          <p:nvPr>
            <p:ph type="title"/>
          </p:nvPr>
        </p:nvSpPr>
        <p:spPr>
          <a:xfrm>
            <a:off x="179388" y="188913"/>
            <a:ext cx="8785225" cy="936625"/>
          </a:xfrm>
        </p:spPr>
        <p:txBody>
          <a:bodyPr/>
          <a:lstStyle/>
          <a:p>
            <a:r>
              <a:rPr kumimoji="1" lang="ja-JP" altLang="en-US" dirty="0" smtClean="0"/>
              <a:t>散布図</a:t>
            </a:r>
            <a:r>
              <a:rPr kumimoji="1" lang="en-US" altLang="ja-JP" dirty="0" smtClean="0"/>
              <a:t>(</a:t>
            </a:r>
            <a:r>
              <a:rPr kumimoji="1" lang="ja-JP" altLang="en-US" dirty="0" smtClean="0"/>
              <a:t>線なし</a:t>
            </a:r>
            <a:r>
              <a:rPr kumimoji="1" lang="en-US" altLang="ja-JP" dirty="0" smtClean="0"/>
              <a:t>)</a:t>
            </a:r>
            <a:endParaRPr kumimoji="1" lang="ja-JP" altLang="en-US" dirty="0"/>
          </a:p>
        </p:txBody>
      </p:sp>
    </p:spTree>
    <p:extLst>
      <p:ext uri="{BB962C8B-B14F-4D97-AF65-F5344CB8AC3E}">
        <p14:creationId xmlns:p14="http://schemas.microsoft.com/office/powerpoint/2010/main" val="36268405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aphicFrame>
        <p:nvGraphicFramePr>
          <p:cNvPr id="4" name="グラフ 3"/>
          <p:cNvGraphicFramePr>
            <a:graphicFrameLocks/>
          </p:cNvGraphicFramePr>
          <p:nvPr>
            <p:extLst>
              <p:ext uri="{D42A27DB-BD31-4B8C-83A1-F6EECF244321}">
                <p14:modId xmlns:p14="http://schemas.microsoft.com/office/powerpoint/2010/main" val="3600335321"/>
              </p:ext>
            </p:extLst>
          </p:nvPr>
        </p:nvGraphicFramePr>
        <p:xfrm>
          <a:off x="251520" y="1484784"/>
          <a:ext cx="8556823" cy="4255839"/>
        </p:xfrm>
        <a:graphic>
          <a:graphicData uri="http://schemas.openxmlformats.org/drawingml/2006/chart">
            <c:chart xmlns:c="http://schemas.openxmlformats.org/drawingml/2006/chart" xmlns:r="http://schemas.openxmlformats.org/officeDocument/2006/relationships" r:id="rId3"/>
          </a:graphicData>
        </a:graphic>
      </p:graphicFrame>
      <p:sp>
        <p:nvSpPr>
          <p:cNvPr id="5" name="タイトル 1"/>
          <p:cNvSpPr>
            <a:spLocks noGrp="1"/>
          </p:cNvSpPr>
          <p:nvPr>
            <p:ph type="title"/>
          </p:nvPr>
        </p:nvSpPr>
        <p:spPr>
          <a:xfrm>
            <a:off x="179388" y="188913"/>
            <a:ext cx="8785225" cy="936625"/>
          </a:xfrm>
        </p:spPr>
        <p:txBody>
          <a:bodyPr/>
          <a:lstStyle/>
          <a:p>
            <a:r>
              <a:rPr kumimoji="1" lang="ja-JP" altLang="en-US" dirty="0" smtClean="0"/>
              <a:t>棒グラフ</a:t>
            </a:r>
            <a:endParaRPr kumimoji="1" lang="ja-JP" altLang="en-US" dirty="0"/>
          </a:p>
        </p:txBody>
      </p:sp>
    </p:spTree>
    <p:extLst>
      <p:ext uri="{BB962C8B-B14F-4D97-AF65-F5344CB8AC3E}">
        <p14:creationId xmlns:p14="http://schemas.microsoft.com/office/powerpoint/2010/main" val="96735799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200" dirty="0" smtClean="0"/>
              <a:t>コードクローン技術を用いたソースコードの再利用分析</a:t>
            </a:r>
            <a:endParaRPr kumimoji="1" lang="ja-JP" altLang="en-US" sz="3200" dirty="0"/>
          </a:p>
        </p:txBody>
      </p:sp>
      <p:sp>
        <p:nvSpPr>
          <p:cNvPr id="3" name="コンテンツ プレースホルダー 2"/>
          <p:cNvSpPr>
            <a:spLocks noGrp="1"/>
          </p:cNvSpPr>
          <p:nvPr>
            <p:ph idx="1"/>
          </p:nvPr>
        </p:nvSpPr>
        <p:spPr>
          <a:xfrm>
            <a:off x="179388" y="1268413"/>
            <a:ext cx="8785225" cy="1008459"/>
          </a:xfrm>
        </p:spPr>
        <p:txBody>
          <a:bodyPr/>
          <a:lstStyle/>
          <a:p>
            <a:r>
              <a:rPr lang="ja-JP" altLang="en-US" sz="2400" dirty="0"/>
              <a:t>コードクローン：同一または類似したコード片を持つ</a:t>
            </a:r>
            <a:r>
              <a:rPr lang="ja-JP" altLang="en-US" sz="2400" dirty="0" smtClean="0"/>
              <a:t>もの</a:t>
            </a:r>
            <a:r>
              <a:rPr lang="en-US" altLang="ja-JP" sz="2400" dirty="0" smtClean="0"/>
              <a:t>[3]</a:t>
            </a:r>
            <a:endParaRPr lang="en-US" altLang="ja-JP" sz="2400" dirty="0"/>
          </a:p>
          <a:p>
            <a:r>
              <a:rPr lang="ja-JP" altLang="en-US" sz="2400" dirty="0" smtClean="0"/>
              <a:t>クローンセット：互いにコードクローンである</a:t>
            </a:r>
            <a:r>
              <a:rPr lang="ja-JP" altLang="en-US" sz="2400" dirty="0"/>
              <a:t>コード片の集合</a:t>
            </a:r>
            <a:endParaRPr lang="en-US" altLang="ja-JP" sz="2400" dirty="0"/>
          </a:p>
          <a:p>
            <a:endParaRPr kumimoji="1" lang="ja-JP" altLang="en-US" sz="2400" dirty="0"/>
          </a:p>
        </p:txBody>
      </p:sp>
      <p:grpSp>
        <p:nvGrpSpPr>
          <p:cNvPr id="19" name="グループ化 18"/>
          <p:cNvGrpSpPr/>
          <p:nvPr/>
        </p:nvGrpSpPr>
        <p:grpSpPr>
          <a:xfrm>
            <a:off x="127286" y="2325403"/>
            <a:ext cx="8636000" cy="2111709"/>
            <a:chOff x="127286" y="2613435"/>
            <a:chExt cx="8636000" cy="2111709"/>
          </a:xfrm>
        </p:grpSpPr>
        <p:sp>
          <p:nvSpPr>
            <p:cNvPr id="4" name="Document"/>
            <p:cNvSpPr>
              <a:spLocks noEditPoints="1" noChangeArrowheads="1"/>
            </p:cNvSpPr>
            <p:nvPr/>
          </p:nvSpPr>
          <p:spPr bwMode="auto">
            <a:xfrm>
              <a:off x="5153135" y="2613435"/>
              <a:ext cx="1745054" cy="2111709"/>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ln>
              <a:solidFill>
                <a:schemeClr val="accent4"/>
              </a:solidFill>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bodyPr>
            <a:lstStyle/>
            <a:p>
              <a:r>
                <a:rPr lang="ja-JP" altLang="en-US" sz="1800" dirty="0" smtClean="0"/>
                <a:t>＿＿＿＿＿＿</a:t>
              </a:r>
              <a:endParaRPr lang="en-US" altLang="ja-JP" sz="1800" dirty="0" smtClean="0"/>
            </a:p>
            <a:p>
              <a:r>
                <a:rPr lang="ja-JP" altLang="en-US" sz="1800" dirty="0" smtClean="0"/>
                <a:t>＿＿＿＿</a:t>
              </a:r>
              <a:endParaRPr lang="en-US" altLang="ja-JP" sz="1800" dirty="0" smtClean="0"/>
            </a:p>
            <a:p>
              <a:r>
                <a:rPr lang="ja-JP" altLang="en-US" sz="1800" dirty="0" smtClean="0"/>
                <a:t>＿＿＿＿＿＿</a:t>
              </a:r>
              <a:endParaRPr lang="en-US" altLang="ja-JP" sz="1800" dirty="0" smtClean="0"/>
            </a:p>
            <a:p>
              <a:r>
                <a:rPr lang="ja-JP" altLang="en-US" sz="1800" dirty="0" smtClean="0"/>
                <a:t>＿＿＿＿＿＿</a:t>
              </a:r>
              <a:endParaRPr lang="en-US" altLang="ja-JP" sz="1800" dirty="0" smtClean="0"/>
            </a:p>
            <a:p>
              <a:r>
                <a:rPr lang="ja-JP" altLang="en-US" sz="1800" dirty="0" smtClean="0"/>
                <a:t>＿＿＿＿＿＿</a:t>
              </a:r>
              <a:endParaRPr lang="en-US" altLang="ja-JP" sz="1800" dirty="0" smtClean="0"/>
            </a:p>
            <a:p>
              <a:r>
                <a:rPr lang="ja-JP" altLang="en-US" sz="1800" dirty="0"/>
                <a:t> </a:t>
              </a:r>
              <a:r>
                <a:rPr lang="ja-JP" altLang="en-US" sz="1800" dirty="0" smtClean="0"/>
                <a:t>      ＿＿＿＿</a:t>
              </a:r>
              <a:endParaRPr lang="en-US" altLang="ja-JP" sz="1800" dirty="0" smtClean="0"/>
            </a:p>
            <a:p>
              <a:r>
                <a:rPr lang="ja-JP" altLang="en-US" sz="1800" dirty="0" smtClean="0"/>
                <a:t>       ＿＿＿＿</a:t>
              </a:r>
              <a:endParaRPr lang="en-US" altLang="ja-JP" sz="1800" dirty="0" smtClean="0"/>
            </a:p>
          </p:txBody>
        </p:sp>
        <p:sp>
          <p:nvSpPr>
            <p:cNvPr id="5" name="Document"/>
            <p:cNvSpPr>
              <a:spLocks noEditPoints="1" noChangeArrowheads="1"/>
            </p:cNvSpPr>
            <p:nvPr/>
          </p:nvSpPr>
          <p:spPr bwMode="auto">
            <a:xfrm>
              <a:off x="2293862" y="2613435"/>
              <a:ext cx="1745054" cy="2111709"/>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ln>
              <a:solidFill>
                <a:schemeClr val="accent4"/>
              </a:solidFill>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bodyPr>
            <a:lstStyle/>
            <a:p>
              <a:r>
                <a:rPr lang="ja-JP" altLang="en-US" sz="1800" dirty="0" smtClean="0"/>
                <a:t>＿＿＿＿＿＿</a:t>
              </a:r>
              <a:endParaRPr lang="en-US" altLang="ja-JP" sz="1800" dirty="0" smtClean="0"/>
            </a:p>
            <a:p>
              <a:r>
                <a:rPr lang="ja-JP" altLang="en-US" sz="1800" dirty="0" smtClean="0"/>
                <a:t>＿＿＿＿</a:t>
              </a:r>
              <a:endParaRPr lang="en-US" altLang="ja-JP" sz="1800" dirty="0" smtClean="0"/>
            </a:p>
            <a:p>
              <a:r>
                <a:rPr lang="ja-JP" altLang="en-US" sz="1800" dirty="0" smtClean="0"/>
                <a:t>＿＿＿＿＿＿</a:t>
              </a:r>
              <a:endParaRPr lang="en-US" altLang="ja-JP" sz="1800" dirty="0" smtClean="0"/>
            </a:p>
            <a:p>
              <a:r>
                <a:rPr lang="ja-JP" altLang="en-US" sz="1800" dirty="0" smtClean="0"/>
                <a:t>＿＿＿＿＿＿</a:t>
              </a:r>
              <a:endParaRPr lang="en-US" altLang="ja-JP" sz="1800" dirty="0" smtClean="0"/>
            </a:p>
            <a:p>
              <a:r>
                <a:rPr lang="ja-JP" altLang="en-US" sz="1800" dirty="0" smtClean="0"/>
                <a:t>＿＿＿＿</a:t>
              </a:r>
              <a:endParaRPr lang="en-US" altLang="ja-JP" sz="1800" dirty="0" smtClean="0"/>
            </a:p>
            <a:p>
              <a:r>
                <a:rPr lang="ja-JP" altLang="en-US" sz="1800" dirty="0"/>
                <a:t> </a:t>
              </a:r>
              <a:r>
                <a:rPr lang="ja-JP" altLang="en-US" sz="1800" dirty="0" smtClean="0"/>
                <a:t>      ＿＿＿＿</a:t>
              </a:r>
              <a:endParaRPr lang="en-US" altLang="ja-JP" sz="1800" dirty="0" smtClean="0"/>
            </a:p>
            <a:p>
              <a:r>
                <a:rPr lang="ja-JP" altLang="en-US" sz="1800" dirty="0"/>
                <a:t> </a:t>
              </a:r>
              <a:r>
                <a:rPr lang="ja-JP" altLang="en-US" sz="1800" dirty="0" smtClean="0"/>
                <a:t>      ＿＿＿＿</a:t>
              </a:r>
              <a:endParaRPr lang="en-US" altLang="ja-JP" sz="1800" dirty="0" smtClean="0"/>
            </a:p>
          </p:txBody>
        </p:sp>
        <p:sp>
          <p:nvSpPr>
            <p:cNvPr id="6" name="角丸四角形 5"/>
            <p:cNvSpPr/>
            <p:nvPr/>
          </p:nvSpPr>
          <p:spPr>
            <a:xfrm>
              <a:off x="2135398" y="2755940"/>
              <a:ext cx="5131593" cy="1710602"/>
            </a:xfrm>
            <a:prstGeom prst="roundRect">
              <a:avLst/>
            </a:prstGeom>
            <a:solidFill>
              <a:schemeClr val="lt1">
                <a:alpha val="0"/>
              </a:schemeClr>
            </a:solidFill>
            <a:ln>
              <a:solidFill>
                <a:srgbClr val="C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7" name="Freeform 13"/>
            <p:cNvSpPr>
              <a:spLocks/>
            </p:cNvSpPr>
            <p:nvPr/>
          </p:nvSpPr>
          <p:spPr bwMode="auto">
            <a:xfrm>
              <a:off x="5283532" y="2859151"/>
              <a:ext cx="1517646" cy="504056"/>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1">
                <a:lumMod val="40000"/>
                <a:lumOff val="60000"/>
              </a:schemeClr>
            </a:solidFill>
            <a:ln>
              <a:headEnd/>
              <a:tailEnd/>
            </a:ln>
          </p:spPr>
          <p:style>
            <a:lnRef idx="1">
              <a:schemeClr val="accent1"/>
            </a:lnRef>
            <a:fillRef idx="2">
              <a:schemeClr val="accent1"/>
            </a:fillRef>
            <a:effectRef idx="1">
              <a:schemeClr val="accent1"/>
            </a:effectRef>
            <a:fontRef idx="minor">
              <a:schemeClr val="dk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latin typeface="Arial" charset="0"/>
                <a:ea typeface="MS UI Gothic" pitchFamily="50" charset="-128"/>
              </a:endParaRPr>
            </a:p>
          </p:txBody>
        </p:sp>
        <p:cxnSp>
          <p:nvCxnSpPr>
            <p:cNvPr id="8" name="直線矢印コネクタ 7"/>
            <p:cNvCxnSpPr/>
            <p:nvPr/>
          </p:nvCxnSpPr>
          <p:spPr>
            <a:xfrm>
              <a:off x="3925212" y="3111179"/>
              <a:ext cx="1358320" cy="0"/>
            </a:xfrm>
            <a:prstGeom prst="straightConnector1">
              <a:avLst/>
            </a:prstGeom>
            <a:ln>
              <a:solidFill>
                <a:srgbClr val="FF0000"/>
              </a:solidFill>
              <a:headEnd type="arrow"/>
              <a:tailEnd type="arrow"/>
            </a:ln>
          </p:spPr>
          <p:style>
            <a:lnRef idx="2">
              <a:schemeClr val="accent1"/>
            </a:lnRef>
            <a:fillRef idx="0">
              <a:schemeClr val="accent1"/>
            </a:fillRef>
            <a:effectRef idx="1">
              <a:schemeClr val="accent1"/>
            </a:effectRef>
            <a:fontRef idx="minor">
              <a:schemeClr val="tx1"/>
            </a:fontRef>
          </p:style>
        </p:cxnSp>
        <p:cxnSp>
          <p:nvCxnSpPr>
            <p:cNvPr id="9" name="直線矢印コネクタ 8"/>
            <p:cNvCxnSpPr/>
            <p:nvPr/>
          </p:nvCxnSpPr>
          <p:spPr>
            <a:xfrm flipV="1">
              <a:off x="3941905" y="3363207"/>
              <a:ext cx="1341627" cy="432688"/>
            </a:xfrm>
            <a:prstGeom prst="straightConnector1">
              <a:avLst/>
            </a:prstGeom>
            <a:ln>
              <a:solidFill>
                <a:srgbClr val="FF0000"/>
              </a:solidFill>
              <a:headEnd type="arrow"/>
              <a:tailEnd type="arrow"/>
            </a:ln>
          </p:spPr>
          <p:style>
            <a:lnRef idx="2">
              <a:schemeClr val="accent1"/>
            </a:lnRef>
            <a:fillRef idx="0">
              <a:schemeClr val="accent1"/>
            </a:fillRef>
            <a:effectRef idx="1">
              <a:schemeClr val="accent1"/>
            </a:effectRef>
            <a:fontRef idx="minor">
              <a:schemeClr val="tx1"/>
            </a:fontRef>
          </p:style>
        </p:cxnSp>
        <p:cxnSp>
          <p:nvCxnSpPr>
            <p:cNvPr id="10" name="直線矢印コネクタ 9"/>
            <p:cNvCxnSpPr/>
            <p:nvPr/>
          </p:nvCxnSpPr>
          <p:spPr>
            <a:xfrm>
              <a:off x="3145278" y="3365218"/>
              <a:ext cx="0" cy="324791"/>
            </a:xfrm>
            <a:prstGeom prst="straightConnector1">
              <a:avLst/>
            </a:prstGeom>
            <a:ln>
              <a:solidFill>
                <a:srgbClr val="FF0000"/>
              </a:solidFill>
              <a:headEnd type="arrow"/>
              <a:tailEnd type="arrow"/>
            </a:ln>
          </p:spPr>
          <p:style>
            <a:lnRef idx="2">
              <a:schemeClr val="accent1"/>
            </a:lnRef>
            <a:fillRef idx="0">
              <a:schemeClr val="accent1"/>
            </a:fillRef>
            <a:effectRef idx="1">
              <a:schemeClr val="accent1"/>
            </a:effectRef>
            <a:fontRef idx="minor">
              <a:schemeClr val="tx1"/>
            </a:fontRef>
          </p:style>
        </p:cxnSp>
        <p:sp>
          <p:nvSpPr>
            <p:cNvPr id="11" name="角丸四角形 10"/>
            <p:cNvSpPr/>
            <p:nvPr/>
          </p:nvSpPr>
          <p:spPr>
            <a:xfrm>
              <a:off x="127286" y="3420634"/>
              <a:ext cx="1782618" cy="375261"/>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2000" dirty="0" smtClean="0"/>
                <a:t>コードクローン</a:t>
              </a:r>
              <a:endParaRPr kumimoji="1" lang="ja-JP" altLang="en-US" sz="2000" dirty="0"/>
            </a:p>
          </p:txBody>
        </p:sp>
        <p:sp>
          <p:nvSpPr>
            <p:cNvPr id="13" name="角丸四角形 12"/>
            <p:cNvSpPr/>
            <p:nvPr/>
          </p:nvSpPr>
          <p:spPr>
            <a:xfrm>
              <a:off x="7015655" y="3363207"/>
              <a:ext cx="1747631" cy="375261"/>
            </a:xfrm>
            <a:prstGeom prst="roundRect">
              <a:avLst/>
            </a:prstGeom>
            <a:ln>
              <a:solidFill>
                <a:srgbClr val="C00000"/>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2000" dirty="0" smtClean="0"/>
                <a:t>クローンセット</a:t>
              </a:r>
              <a:endParaRPr kumimoji="1" lang="ja-JP" altLang="en-US" sz="2000" dirty="0"/>
            </a:p>
          </p:txBody>
        </p:sp>
        <p:cxnSp>
          <p:nvCxnSpPr>
            <p:cNvPr id="14" name="直線矢印コネクタ 13"/>
            <p:cNvCxnSpPr>
              <a:stCxn id="11" idx="3"/>
            </p:cNvCxnSpPr>
            <p:nvPr/>
          </p:nvCxnSpPr>
          <p:spPr>
            <a:xfrm flipV="1">
              <a:off x="1909904" y="3168607"/>
              <a:ext cx="514355" cy="439658"/>
            </a:xfrm>
            <a:prstGeom prst="straightConnector1">
              <a:avLst/>
            </a:prstGeom>
            <a:ln>
              <a:tailEnd type="arrow"/>
            </a:ln>
          </p:spPr>
          <p:style>
            <a:lnRef idx="1">
              <a:schemeClr val="accent4"/>
            </a:lnRef>
            <a:fillRef idx="0">
              <a:schemeClr val="accent4"/>
            </a:fillRef>
            <a:effectRef idx="0">
              <a:schemeClr val="accent4"/>
            </a:effectRef>
            <a:fontRef idx="minor">
              <a:schemeClr val="tx1"/>
            </a:fontRef>
          </p:style>
        </p:cxnSp>
        <p:cxnSp>
          <p:nvCxnSpPr>
            <p:cNvPr id="15" name="直線矢印コネクタ 14"/>
            <p:cNvCxnSpPr>
              <a:stCxn id="11" idx="3"/>
            </p:cNvCxnSpPr>
            <p:nvPr/>
          </p:nvCxnSpPr>
          <p:spPr>
            <a:xfrm flipV="1">
              <a:off x="1909904" y="3281094"/>
              <a:ext cx="3373628" cy="327171"/>
            </a:xfrm>
            <a:prstGeom prst="straightConnector1">
              <a:avLst/>
            </a:prstGeom>
            <a:ln>
              <a:solidFill>
                <a:schemeClr val="tx1"/>
              </a:solidFill>
              <a:tailEnd type="arrow"/>
            </a:ln>
          </p:spPr>
          <p:style>
            <a:lnRef idx="1">
              <a:schemeClr val="accent4"/>
            </a:lnRef>
            <a:fillRef idx="0">
              <a:schemeClr val="accent4"/>
            </a:fillRef>
            <a:effectRef idx="0">
              <a:schemeClr val="accent4"/>
            </a:effectRef>
            <a:fontRef idx="minor">
              <a:schemeClr val="tx1"/>
            </a:fontRef>
          </p:style>
        </p:cxnSp>
        <p:cxnSp>
          <p:nvCxnSpPr>
            <p:cNvPr id="16" name="直線矢印コネクタ 15"/>
            <p:cNvCxnSpPr>
              <a:stCxn id="11" idx="3"/>
            </p:cNvCxnSpPr>
            <p:nvPr/>
          </p:nvCxnSpPr>
          <p:spPr>
            <a:xfrm>
              <a:off x="1909904" y="3608265"/>
              <a:ext cx="497662" cy="318669"/>
            </a:xfrm>
            <a:prstGeom prst="straightConnector1">
              <a:avLst/>
            </a:prstGeom>
            <a:ln>
              <a:tailEnd type="arrow"/>
            </a:ln>
          </p:spPr>
          <p:style>
            <a:lnRef idx="1">
              <a:schemeClr val="accent4"/>
            </a:lnRef>
            <a:fillRef idx="0">
              <a:schemeClr val="accent4"/>
            </a:fillRef>
            <a:effectRef idx="0">
              <a:schemeClr val="accent4"/>
            </a:effectRef>
            <a:fontRef idx="minor">
              <a:schemeClr val="tx1"/>
            </a:fontRef>
          </p:style>
        </p:cxnSp>
        <p:sp>
          <p:nvSpPr>
            <p:cNvPr id="17" name="Freeform 13"/>
            <p:cNvSpPr>
              <a:spLocks/>
            </p:cNvSpPr>
            <p:nvPr/>
          </p:nvSpPr>
          <p:spPr bwMode="auto">
            <a:xfrm>
              <a:off x="2424259" y="2859151"/>
              <a:ext cx="1517646" cy="504056"/>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1">
                <a:lumMod val="40000"/>
                <a:lumOff val="60000"/>
              </a:schemeClr>
            </a:solidFill>
            <a:ln>
              <a:headEnd/>
              <a:tailEnd/>
            </a:ln>
          </p:spPr>
          <p:style>
            <a:lnRef idx="1">
              <a:schemeClr val="accent1"/>
            </a:lnRef>
            <a:fillRef idx="2">
              <a:schemeClr val="accent1"/>
            </a:fillRef>
            <a:effectRef idx="1">
              <a:schemeClr val="accent1"/>
            </a:effectRef>
            <a:fontRef idx="minor">
              <a:schemeClr val="dk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latin typeface="Arial" charset="0"/>
                <a:ea typeface="MS UI Gothic" pitchFamily="50" charset="-128"/>
              </a:endParaRPr>
            </a:p>
          </p:txBody>
        </p:sp>
        <p:sp>
          <p:nvSpPr>
            <p:cNvPr id="18" name="Freeform 13"/>
            <p:cNvSpPr>
              <a:spLocks/>
            </p:cNvSpPr>
            <p:nvPr/>
          </p:nvSpPr>
          <p:spPr bwMode="auto">
            <a:xfrm>
              <a:off x="2407566" y="3674906"/>
              <a:ext cx="1517646" cy="504056"/>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1">
                <a:lumMod val="40000"/>
                <a:lumOff val="60000"/>
              </a:schemeClr>
            </a:solidFill>
            <a:ln>
              <a:headEnd/>
              <a:tailEnd/>
            </a:ln>
          </p:spPr>
          <p:style>
            <a:lnRef idx="1">
              <a:schemeClr val="accent1"/>
            </a:lnRef>
            <a:fillRef idx="2">
              <a:schemeClr val="accent1"/>
            </a:fillRef>
            <a:effectRef idx="1">
              <a:schemeClr val="accent1"/>
            </a:effectRef>
            <a:fontRef idx="minor">
              <a:schemeClr val="dk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latin typeface="Arial" charset="0"/>
                <a:ea typeface="MS UI Gothic" pitchFamily="50" charset="-128"/>
              </a:endParaRPr>
            </a:p>
          </p:txBody>
        </p:sp>
      </p:grpSp>
      <p:sp>
        <p:nvSpPr>
          <p:cNvPr id="22" name="Rectangle 4"/>
          <p:cNvSpPr>
            <a:spLocks noChangeArrowheads="1"/>
          </p:cNvSpPr>
          <p:nvPr/>
        </p:nvSpPr>
        <p:spPr bwMode="auto">
          <a:xfrm>
            <a:off x="539552" y="6381328"/>
            <a:ext cx="8229600" cy="430887"/>
          </a:xfrm>
          <a:prstGeom prst="rect">
            <a:avLst/>
          </a:prstGeom>
          <a:solidFill>
            <a:srgbClr val="FFFFC8"/>
          </a:solidFill>
          <a:ln w="9525">
            <a:noFill/>
            <a:miter lim="800000"/>
            <a:headEnd/>
            <a:tailEnd/>
          </a:ln>
          <a:effectLst/>
        </p:spPr>
        <p:txBody>
          <a:bodyPr wrap="square">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r>
              <a:rPr lang="en-US" altLang="ja-JP" sz="1050" dirty="0" smtClean="0">
                <a:solidFill>
                  <a:schemeClr val="tx2"/>
                </a:solidFill>
                <a:latin typeface="+mn-ea"/>
                <a:ea typeface="+mn-ea"/>
              </a:rPr>
              <a:t>[3] </a:t>
            </a:r>
            <a:r>
              <a:rPr lang="ja-JP" altLang="en-US" sz="1050" dirty="0" smtClean="0">
                <a:solidFill>
                  <a:schemeClr val="tx2"/>
                </a:solidFill>
                <a:latin typeface="+mn-ea"/>
                <a:ea typeface="+mn-ea"/>
              </a:rPr>
              <a:t>肥後 芳樹</a:t>
            </a:r>
            <a:r>
              <a:rPr lang="en-US" altLang="ja-JP" sz="1050" dirty="0" smtClean="0">
                <a:solidFill>
                  <a:schemeClr val="tx2"/>
                </a:solidFill>
                <a:latin typeface="+mn-ea"/>
                <a:ea typeface="+mn-ea"/>
              </a:rPr>
              <a:t>, </a:t>
            </a:r>
            <a:r>
              <a:rPr lang="ja-JP" altLang="en-US" sz="1050" dirty="0" smtClean="0">
                <a:solidFill>
                  <a:schemeClr val="tx2"/>
                </a:solidFill>
                <a:latin typeface="+mn-ea"/>
                <a:ea typeface="+mn-ea"/>
              </a:rPr>
              <a:t>楠本</a:t>
            </a:r>
            <a:r>
              <a:rPr lang="en-US" altLang="ja-JP" sz="1050" dirty="0" smtClean="0">
                <a:solidFill>
                  <a:schemeClr val="tx2"/>
                </a:solidFill>
                <a:latin typeface="+mn-ea"/>
                <a:ea typeface="+mn-ea"/>
              </a:rPr>
              <a:t> </a:t>
            </a:r>
            <a:r>
              <a:rPr lang="ja-JP" altLang="en-US" sz="1050" dirty="0" smtClean="0">
                <a:solidFill>
                  <a:schemeClr val="tx2"/>
                </a:solidFill>
                <a:latin typeface="+mn-ea"/>
                <a:ea typeface="+mn-ea"/>
              </a:rPr>
              <a:t>真二</a:t>
            </a:r>
            <a:r>
              <a:rPr lang="en-US" altLang="ja-JP" sz="1050" dirty="0" smtClean="0">
                <a:solidFill>
                  <a:schemeClr val="tx2"/>
                </a:solidFill>
                <a:latin typeface="+mn-ea"/>
                <a:ea typeface="+mn-ea"/>
              </a:rPr>
              <a:t>,</a:t>
            </a:r>
            <a:r>
              <a:rPr lang="ja-JP" altLang="en-US" sz="1050" dirty="0" smtClean="0">
                <a:solidFill>
                  <a:schemeClr val="tx2"/>
                </a:solidFill>
                <a:latin typeface="+mn-ea"/>
                <a:ea typeface="+mn-ea"/>
              </a:rPr>
              <a:t> 井上 克郎</a:t>
            </a:r>
            <a:r>
              <a:rPr lang="en-US" altLang="ja-JP" sz="1050" dirty="0" smtClean="0">
                <a:solidFill>
                  <a:schemeClr val="tx2"/>
                </a:solidFill>
                <a:latin typeface="+mn-ea"/>
                <a:ea typeface="+mn-ea"/>
              </a:rPr>
              <a:t>,</a:t>
            </a:r>
            <a:r>
              <a:rPr lang="ja-JP" altLang="en-US" sz="1050" dirty="0" smtClean="0">
                <a:solidFill>
                  <a:schemeClr val="tx2"/>
                </a:solidFill>
                <a:latin typeface="+mn-ea"/>
                <a:ea typeface="+mn-ea"/>
              </a:rPr>
              <a:t> </a:t>
            </a:r>
            <a:r>
              <a:rPr lang="en-US" altLang="ja-JP" sz="1050" dirty="0" smtClean="0">
                <a:solidFill>
                  <a:schemeClr val="tx2"/>
                </a:solidFill>
                <a:latin typeface="+mn-ea"/>
                <a:ea typeface="+mn-ea"/>
              </a:rPr>
              <a:t>“</a:t>
            </a:r>
            <a:r>
              <a:rPr lang="ja-JP" altLang="en-US" sz="1050" dirty="0" smtClean="0">
                <a:solidFill>
                  <a:schemeClr val="tx2"/>
                </a:solidFill>
                <a:latin typeface="+mn-ea"/>
                <a:ea typeface="+mn-ea"/>
              </a:rPr>
              <a:t>コードクローン検出とその関連技術</a:t>
            </a:r>
            <a:r>
              <a:rPr lang="en-US" altLang="ja-JP" sz="1050" dirty="0" smtClean="0">
                <a:solidFill>
                  <a:schemeClr val="tx2"/>
                </a:solidFill>
                <a:latin typeface="+mn-ea"/>
                <a:ea typeface="+mn-ea"/>
              </a:rPr>
              <a:t>”,</a:t>
            </a:r>
            <a:r>
              <a:rPr lang="ja-JP" altLang="en-US" sz="1050" dirty="0" smtClean="0">
                <a:solidFill>
                  <a:schemeClr val="tx2"/>
                </a:solidFill>
                <a:latin typeface="+mn-ea"/>
                <a:ea typeface="+mn-ea"/>
              </a:rPr>
              <a:t> 電子情報通信学会論文</a:t>
            </a:r>
            <a:r>
              <a:rPr lang="ja-JP" altLang="en-US" sz="1050" dirty="0">
                <a:solidFill>
                  <a:schemeClr val="tx2"/>
                </a:solidFill>
                <a:latin typeface="+mn-ea"/>
                <a:ea typeface="+mn-ea"/>
              </a:rPr>
              <a:t>誌</a:t>
            </a:r>
            <a:r>
              <a:rPr lang="en-US" altLang="ja-JP" sz="1050" dirty="0" smtClean="0">
                <a:solidFill>
                  <a:schemeClr val="tx2"/>
                </a:solidFill>
                <a:latin typeface="+mn-ea"/>
                <a:ea typeface="+mn-ea"/>
              </a:rPr>
              <a:t>D,</a:t>
            </a:r>
          </a:p>
          <a:p>
            <a:r>
              <a:rPr lang="ja-JP" altLang="en-US" sz="1050" dirty="0">
                <a:solidFill>
                  <a:schemeClr val="tx2"/>
                </a:solidFill>
                <a:latin typeface="+mn-ea"/>
                <a:ea typeface="+mn-ea"/>
              </a:rPr>
              <a:t> </a:t>
            </a:r>
            <a:r>
              <a:rPr lang="en-US" altLang="ja-JP" sz="1050" dirty="0" smtClean="0">
                <a:solidFill>
                  <a:schemeClr val="tx2"/>
                </a:solidFill>
                <a:latin typeface="+mn-ea"/>
                <a:ea typeface="+mn-ea"/>
              </a:rPr>
              <a:t>Vol.</a:t>
            </a:r>
            <a:r>
              <a:rPr lang="ja-JP" altLang="en-US" sz="1050" dirty="0" smtClean="0">
                <a:solidFill>
                  <a:schemeClr val="tx2"/>
                </a:solidFill>
                <a:latin typeface="+mn-ea"/>
                <a:ea typeface="+mn-ea"/>
              </a:rPr>
              <a:t> </a:t>
            </a:r>
            <a:r>
              <a:rPr lang="en-US" altLang="ja-JP" sz="1050" dirty="0" smtClean="0">
                <a:solidFill>
                  <a:schemeClr val="tx2"/>
                </a:solidFill>
                <a:latin typeface="+mn-ea"/>
                <a:ea typeface="+mn-ea"/>
              </a:rPr>
              <a:t>J91-D,</a:t>
            </a:r>
            <a:r>
              <a:rPr lang="ja-JP" altLang="en-US" sz="1050" dirty="0" smtClean="0">
                <a:solidFill>
                  <a:schemeClr val="tx2"/>
                </a:solidFill>
                <a:latin typeface="+mn-ea"/>
                <a:ea typeface="+mn-ea"/>
              </a:rPr>
              <a:t> </a:t>
            </a:r>
            <a:r>
              <a:rPr lang="en-US" altLang="ja-JP" sz="1050" dirty="0" smtClean="0">
                <a:solidFill>
                  <a:schemeClr val="tx2"/>
                </a:solidFill>
                <a:latin typeface="+mn-ea"/>
                <a:ea typeface="+mn-ea"/>
              </a:rPr>
              <a:t>pp.1465-1481, 2008.</a:t>
            </a:r>
            <a:endParaRPr lang="en-US" altLang="ja-JP" sz="1050" dirty="0">
              <a:solidFill>
                <a:schemeClr val="tx2"/>
              </a:solidFill>
              <a:latin typeface="+mn-ea"/>
              <a:ea typeface="+mn-ea"/>
            </a:endParaRPr>
          </a:p>
        </p:txBody>
      </p:sp>
      <p:sp>
        <p:nvSpPr>
          <p:cNvPr id="23" name="コンテンツ プレースホルダー 2"/>
          <p:cNvSpPr txBox="1">
            <a:spLocks/>
          </p:cNvSpPr>
          <p:nvPr/>
        </p:nvSpPr>
        <p:spPr bwMode="auto">
          <a:xfrm>
            <a:off x="195876" y="4905164"/>
            <a:ext cx="8785225" cy="82809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Blip>
                <a:blip r:embed="rId3"/>
              </a:buBlip>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Blip>
                <a:blip r:embed="rId4"/>
              </a:buBlip>
              <a:defRPr kumimoji="1" sz="2800">
                <a:solidFill>
                  <a:schemeClr val="tx1"/>
                </a:solidFill>
                <a:latin typeface="+mn-lt"/>
                <a:ea typeface="+mn-ea"/>
              </a:defRPr>
            </a:lvl2pPr>
            <a:lvl3pPr marL="1143000" indent="-228600" algn="l" rtl="0" eaLnBrk="1" fontAlgn="base" hangingPunct="1">
              <a:spcBef>
                <a:spcPct val="20000"/>
              </a:spcBef>
              <a:spcAft>
                <a:spcPct val="0"/>
              </a:spcAft>
              <a:buBlip>
                <a:blip r:embed="rId5"/>
              </a:buBlip>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ja-JP" altLang="en-US" sz="2400" dirty="0" smtClean="0"/>
              <a:t>様々なコードクローン検出ツールが提案されている</a:t>
            </a:r>
            <a:endParaRPr lang="en-US" altLang="ja-JP" sz="2400" dirty="0" smtClean="0"/>
          </a:p>
          <a:p>
            <a:pPr lvl="1"/>
            <a:r>
              <a:rPr lang="ja-JP" altLang="en-US" sz="2000" dirty="0" smtClean="0"/>
              <a:t>ソースコードの再利用分析が可能である</a:t>
            </a:r>
            <a:endParaRPr lang="en-US" altLang="ja-JP" sz="2000" dirty="0" smtClean="0"/>
          </a:p>
        </p:txBody>
      </p:sp>
    </p:spTree>
    <p:extLst>
      <p:ext uri="{BB962C8B-B14F-4D97-AF65-F5344CB8AC3E}">
        <p14:creationId xmlns:p14="http://schemas.microsoft.com/office/powerpoint/2010/main" val="3659359499"/>
      </p:ext>
    </p:extLst>
  </p:cSld>
  <p:clrMapOvr>
    <a:masterClrMapping/>
  </p:clrMapOvr>
  <mc:AlternateContent xmlns:mc="http://schemas.openxmlformats.org/markup-compatibility/2006" xmlns:p14="http://schemas.microsoft.com/office/powerpoint/2010/main">
    <mc:Choice Requires="p14">
      <p:transition spd="slow" p14:dur="2000" advTm="34874"/>
    </mc:Choice>
    <mc:Fallback xmlns="">
      <p:transition spd="slow" advTm="34874"/>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Code</a:t>
            </a:r>
            <a:r>
              <a:rPr kumimoji="1" lang="ja-JP" altLang="en-US" dirty="0" smtClean="0"/>
              <a:t> </a:t>
            </a:r>
            <a:r>
              <a:rPr kumimoji="1" lang="en-US" altLang="ja-JP" dirty="0" smtClean="0"/>
              <a:t>Authorship</a:t>
            </a:r>
            <a:endParaRPr kumimoji="1" lang="ja-JP" altLang="en-US" dirty="0"/>
          </a:p>
        </p:txBody>
      </p:sp>
      <p:grpSp>
        <p:nvGrpSpPr>
          <p:cNvPr id="4" name="グループ化 3"/>
          <p:cNvGrpSpPr/>
          <p:nvPr/>
        </p:nvGrpSpPr>
        <p:grpSpPr>
          <a:xfrm>
            <a:off x="2072349" y="1810779"/>
            <a:ext cx="1197321" cy="1474205"/>
            <a:chOff x="363538" y="1186265"/>
            <a:chExt cx="1197321" cy="1474205"/>
          </a:xfrm>
        </p:grpSpPr>
        <p:pic>
          <p:nvPicPr>
            <p:cNvPr id="5" name="Picture 6" descr="C:\Program Files\Microsoft Office\MEDIA\CAGCAT10\j0292020.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3538" y="1186265"/>
              <a:ext cx="1174436" cy="1114680"/>
            </a:xfrm>
            <a:prstGeom prst="rect">
              <a:avLst/>
            </a:prstGeom>
            <a:noFill/>
            <a:extLst>
              <a:ext uri="{909E8E84-426E-40DD-AFC4-6F175D3DCCD1}">
                <a14:hiddenFill xmlns:a14="http://schemas.microsoft.com/office/drawing/2010/main">
                  <a:solidFill>
                    <a:srgbClr val="FFFFFF"/>
                  </a:solidFill>
                </a14:hiddenFill>
              </a:ext>
            </a:extLst>
          </p:spPr>
        </p:pic>
        <p:sp>
          <p:nvSpPr>
            <p:cNvPr id="6" name="テキスト ボックス 5"/>
            <p:cNvSpPr txBox="1"/>
            <p:nvPr/>
          </p:nvSpPr>
          <p:spPr>
            <a:xfrm>
              <a:off x="435230" y="2260360"/>
              <a:ext cx="1125629" cy="400110"/>
            </a:xfrm>
            <a:prstGeom prst="rect">
              <a:avLst/>
            </a:prstGeom>
            <a:noFill/>
          </p:spPr>
          <p:txBody>
            <a:bodyPr wrap="none" rtlCol="0">
              <a:spAutoFit/>
            </a:bodyPr>
            <a:lstStyle/>
            <a:p>
              <a:r>
                <a:rPr kumimoji="1" lang="ja-JP" altLang="en-US" sz="2000" dirty="0" smtClean="0"/>
                <a:t>開発者</a:t>
              </a:r>
              <a:r>
                <a:rPr kumimoji="1" lang="en-US" altLang="ja-JP" sz="2000" dirty="0" smtClean="0"/>
                <a:t>A</a:t>
              </a:r>
              <a:endParaRPr kumimoji="1" lang="ja-JP" altLang="en-US" sz="2000" dirty="0"/>
            </a:p>
          </p:txBody>
        </p:sp>
      </p:grpSp>
      <p:grpSp>
        <p:nvGrpSpPr>
          <p:cNvPr id="7" name="グループ化 6"/>
          <p:cNvGrpSpPr/>
          <p:nvPr/>
        </p:nvGrpSpPr>
        <p:grpSpPr>
          <a:xfrm>
            <a:off x="4441909" y="1810779"/>
            <a:ext cx="1210211" cy="1473461"/>
            <a:chOff x="363538" y="1187009"/>
            <a:chExt cx="1210211" cy="1473461"/>
          </a:xfrm>
        </p:grpSpPr>
        <p:pic>
          <p:nvPicPr>
            <p:cNvPr id="8" name="Picture 6" descr="C:\Program Files\Microsoft Office\MEDIA\CAGCAT10\j0292020.wmf"/>
            <p:cNvPicPr>
              <a:picLocks noChangeAspect="1" noChangeArrowheads="1"/>
            </p:cNvPicPr>
            <p:nvPr/>
          </p:nvPicPr>
          <p:blipFill>
            <a:blip r:embed="rId3" cstate="print">
              <a:duotone>
                <a:prstClr val="black"/>
                <a:schemeClr val="accent5">
                  <a:tint val="45000"/>
                  <a:satMod val="400000"/>
                </a:schemeClr>
              </a:duotone>
              <a:extLst>
                <a:ext uri="{28A0092B-C50C-407E-A947-70E740481C1C}">
                  <a14:useLocalDpi xmlns:a14="http://schemas.microsoft.com/office/drawing/2010/main" val="0"/>
                </a:ext>
              </a:extLst>
            </a:blip>
            <a:srcRect/>
            <a:stretch>
              <a:fillRect/>
            </a:stretch>
          </p:blipFill>
          <p:spPr bwMode="auto">
            <a:xfrm>
              <a:off x="363538" y="1187009"/>
              <a:ext cx="1174436" cy="1114680"/>
            </a:xfrm>
            <a:prstGeom prst="rect">
              <a:avLst/>
            </a:prstGeom>
            <a:noFill/>
            <a:extLst>
              <a:ext uri="{909E8E84-426E-40DD-AFC4-6F175D3DCCD1}">
                <a14:hiddenFill xmlns:a14="http://schemas.microsoft.com/office/drawing/2010/main">
                  <a:solidFill>
                    <a:srgbClr val="FFFFFF"/>
                  </a:solidFill>
                </a14:hiddenFill>
              </a:ext>
            </a:extLst>
          </p:spPr>
        </p:pic>
        <p:sp>
          <p:nvSpPr>
            <p:cNvPr id="9" name="テキスト ボックス 8"/>
            <p:cNvSpPr txBox="1"/>
            <p:nvPr/>
          </p:nvSpPr>
          <p:spPr>
            <a:xfrm>
              <a:off x="448120" y="2260360"/>
              <a:ext cx="1125629" cy="400110"/>
            </a:xfrm>
            <a:prstGeom prst="rect">
              <a:avLst/>
            </a:prstGeom>
            <a:noFill/>
          </p:spPr>
          <p:txBody>
            <a:bodyPr wrap="none" rtlCol="0">
              <a:spAutoFit/>
            </a:bodyPr>
            <a:lstStyle/>
            <a:p>
              <a:r>
                <a:rPr kumimoji="1" lang="ja-JP" altLang="en-US" sz="2000" dirty="0" smtClean="0"/>
                <a:t>開発者</a:t>
              </a:r>
              <a:r>
                <a:rPr lang="en-US" altLang="ja-JP" sz="2000" dirty="0"/>
                <a:t>B</a:t>
              </a:r>
              <a:endParaRPr kumimoji="1" lang="ja-JP" altLang="en-US" sz="2000" dirty="0"/>
            </a:p>
          </p:txBody>
        </p:sp>
      </p:grpSp>
      <p:sp>
        <p:nvSpPr>
          <p:cNvPr id="10" name="フローチャート : 磁気ディスク 9"/>
          <p:cNvSpPr/>
          <p:nvPr/>
        </p:nvSpPr>
        <p:spPr>
          <a:xfrm>
            <a:off x="3500041" y="4797152"/>
            <a:ext cx="1090373" cy="1215701"/>
          </a:xfrm>
          <a:prstGeom prst="flowChartMagneticDisk">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kumimoji="1" lang="ja-JP" altLang="en-US" sz="2000" dirty="0" smtClean="0"/>
              <a:t>版管理</a:t>
            </a:r>
            <a:endParaRPr kumimoji="1" lang="en-US" altLang="ja-JP" sz="2000" dirty="0" smtClean="0"/>
          </a:p>
          <a:p>
            <a:pPr algn="ctr"/>
            <a:r>
              <a:rPr kumimoji="1" lang="ja-JP" altLang="en-US" sz="2000" dirty="0" smtClean="0"/>
              <a:t>システム</a:t>
            </a:r>
            <a:endParaRPr kumimoji="1" lang="en-US" altLang="ja-JP" sz="2000" dirty="0" smtClean="0"/>
          </a:p>
        </p:txBody>
      </p:sp>
      <p:sp>
        <p:nvSpPr>
          <p:cNvPr id="11" name="下矢印 10"/>
          <p:cNvSpPr/>
          <p:nvPr/>
        </p:nvSpPr>
        <p:spPr>
          <a:xfrm rot="20202076">
            <a:off x="3336063" y="3206430"/>
            <a:ext cx="298250" cy="1579052"/>
          </a:xfrm>
          <a:prstGeom prst="downArrow">
            <a:avLst/>
          </a:prstGeom>
          <a:gradFill>
            <a:gsLst>
              <a:gs pos="0">
                <a:srgbClr val="00B0F0"/>
              </a:gs>
              <a:gs pos="100000">
                <a:schemeClr val="accent1"/>
              </a:gs>
            </a:gsLst>
            <a:lin ang="18900000" scaled="1"/>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2" name="テキスト ボックス 11"/>
          <p:cNvSpPr txBox="1"/>
          <p:nvPr/>
        </p:nvSpPr>
        <p:spPr>
          <a:xfrm>
            <a:off x="3350568" y="3424035"/>
            <a:ext cx="917239" cy="400110"/>
          </a:xfrm>
          <a:prstGeom prst="rect">
            <a:avLst/>
          </a:prstGeom>
          <a:noFill/>
        </p:spPr>
        <p:txBody>
          <a:bodyPr wrap="none" rtlCol="0">
            <a:spAutoFit/>
          </a:bodyPr>
          <a:lstStyle/>
          <a:p>
            <a:r>
              <a:rPr kumimoji="1" lang="ja-JP" altLang="en-US" sz="2000" dirty="0" smtClean="0"/>
              <a:t>コミット</a:t>
            </a:r>
            <a:endParaRPr kumimoji="1" lang="ja-JP" altLang="en-US" sz="2000" dirty="0"/>
          </a:p>
        </p:txBody>
      </p:sp>
      <p:sp>
        <p:nvSpPr>
          <p:cNvPr id="13" name="下矢印 12"/>
          <p:cNvSpPr/>
          <p:nvPr/>
        </p:nvSpPr>
        <p:spPr>
          <a:xfrm rot="11970545">
            <a:off x="4436954" y="3231173"/>
            <a:ext cx="294514" cy="1536856"/>
          </a:xfrm>
          <a:prstGeom prst="downArrow">
            <a:avLst/>
          </a:prstGeom>
          <a:gradFill>
            <a:gsLst>
              <a:gs pos="0">
                <a:srgbClr val="00B0F0"/>
              </a:gs>
              <a:gs pos="100000">
                <a:schemeClr val="accent1"/>
              </a:gs>
            </a:gsLst>
            <a:lin ang="18900000" scaled="1"/>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4" name="テキスト ボックス 13"/>
          <p:cNvSpPr txBox="1"/>
          <p:nvPr/>
        </p:nvSpPr>
        <p:spPr>
          <a:xfrm>
            <a:off x="4571578" y="3774878"/>
            <a:ext cx="1005403" cy="707886"/>
          </a:xfrm>
          <a:prstGeom prst="rect">
            <a:avLst/>
          </a:prstGeom>
          <a:noFill/>
        </p:spPr>
        <p:txBody>
          <a:bodyPr wrap="none" rtlCol="0">
            <a:spAutoFit/>
          </a:bodyPr>
          <a:lstStyle/>
          <a:p>
            <a:r>
              <a:rPr kumimoji="1" lang="ja-JP" altLang="en-US" sz="2000" dirty="0" smtClean="0"/>
              <a:t>チェック</a:t>
            </a:r>
            <a:endParaRPr kumimoji="1" lang="en-US" altLang="ja-JP" sz="2000" dirty="0" smtClean="0"/>
          </a:p>
          <a:p>
            <a:r>
              <a:rPr kumimoji="1" lang="ja-JP" altLang="en-US" sz="2000" dirty="0" smtClean="0"/>
              <a:t>アウト</a:t>
            </a:r>
            <a:endParaRPr kumimoji="1" lang="ja-JP" altLang="en-US" sz="2000" dirty="0"/>
          </a:p>
        </p:txBody>
      </p:sp>
      <p:sp>
        <p:nvSpPr>
          <p:cNvPr id="15" name="Document"/>
          <p:cNvSpPr>
            <a:spLocks noEditPoints="1" noChangeArrowheads="1"/>
          </p:cNvSpPr>
          <p:nvPr/>
        </p:nvSpPr>
        <p:spPr bwMode="auto">
          <a:xfrm>
            <a:off x="1988749" y="3632465"/>
            <a:ext cx="1359115" cy="1288539"/>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ln>
            <a:solidFill>
              <a:srgbClr val="FFC000"/>
            </a:solidFill>
            <a:headEnd/>
            <a:tailEnd/>
          </a:ln>
        </p:spPr>
        <p:style>
          <a:lnRef idx="2">
            <a:schemeClr val="accent6"/>
          </a:lnRef>
          <a:fillRef idx="1">
            <a:schemeClr val="lt1"/>
          </a:fillRef>
          <a:effectRef idx="0">
            <a:schemeClr val="accent6"/>
          </a:effectRef>
          <a:fontRef idx="minor">
            <a:schemeClr val="dk1"/>
          </a:fontRef>
        </p:style>
        <p:txBody>
          <a:bodyPr vert="horz" wrap="square" lIns="91440" tIns="45720" rIns="91440" bIns="45720" numCol="1" anchor="t" anchorCtr="0" compatLnSpc="1">
            <a:prstTxWarp prst="textNoShape">
              <a:avLst/>
            </a:prstTxWarp>
          </a:bodyPr>
          <a:lstStyle/>
          <a:p>
            <a:r>
              <a:rPr lang="en-US" altLang="ja-JP" sz="900" dirty="0" smtClean="0"/>
              <a:t>public main(){</a:t>
            </a:r>
            <a:endParaRPr lang="ja-JP" altLang="en-US" sz="900" dirty="0" smtClean="0"/>
          </a:p>
          <a:p>
            <a:r>
              <a:rPr lang="en-US" altLang="ja-JP" sz="900" dirty="0"/>
              <a:t> </a:t>
            </a:r>
            <a:r>
              <a:rPr lang="en-US" altLang="ja-JP" sz="900" dirty="0" smtClean="0"/>
              <a:t>   </a:t>
            </a:r>
            <a:r>
              <a:rPr lang="en-US" altLang="ja-JP" sz="900" dirty="0" err="1" smtClean="0"/>
              <a:t>int</a:t>
            </a:r>
            <a:r>
              <a:rPr lang="en-US" altLang="ja-JP" sz="900" dirty="0" smtClean="0"/>
              <a:t> a;</a:t>
            </a:r>
          </a:p>
          <a:p>
            <a:r>
              <a:rPr lang="en-US" altLang="ja-JP" sz="900" dirty="0" smtClean="0"/>
              <a:t>    </a:t>
            </a:r>
            <a:r>
              <a:rPr lang="en-US" altLang="ja-JP" sz="900" dirty="0" err="1" smtClean="0"/>
              <a:t>int</a:t>
            </a:r>
            <a:r>
              <a:rPr lang="en-US" altLang="ja-JP" sz="900" dirty="0" smtClean="0"/>
              <a:t> b;</a:t>
            </a:r>
          </a:p>
          <a:p>
            <a:r>
              <a:rPr lang="en-US" altLang="ja-JP" sz="900" dirty="0" smtClean="0"/>
              <a:t>   </a:t>
            </a:r>
            <a:r>
              <a:rPr lang="en-US" altLang="ja-JP" sz="900" dirty="0" err="1" smtClean="0"/>
              <a:t>out.println</a:t>
            </a:r>
            <a:r>
              <a:rPr lang="en-US" altLang="ja-JP" sz="900" dirty="0" smtClean="0"/>
              <a:t>(“Hello”);</a:t>
            </a:r>
          </a:p>
          <a:p>
            <a:r>
              <a:rPr lang="en-US" altLang="ja-JP" sz="900" dirty="0" smtClean="0"/>
              <a:t>}</a:t>
            </a:r>
          </a:p>
        </p:txBody>
      </p:sp>
      <p:sp>
        <p:nvSpPr>
          <p:cNvPr id="18" name="Document"/>
          <p:cNvSpPr>
            <a:spLocks noEditPoints="1" noChangeArrowheads="1"/>
          </p:cNvSpPr>
          <p:nvPr/>
        </p:nvSpPr>
        <p:spPr bwMode="auto">
          <a:xfrm>
            <a:off x="5743549" y="3491544"/>
            <a:ext cx="1359115" cy="1288539"/>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ln>
            <a:solidFill>
              <a:srgbClr val="FFC000"/>
            </a:solidFill>
            <a:headEnd/>
            <a:tailEnd/>
          </a:ln>
        </p:spPr>
        <p:style>
          <a:lnRef idx="2">
            <a:schemeClr val="accent6"/>
          </a:lnRef>
          <a:fillRef idx="1">
            <a:schemeClr val="lt1"/>
          </a:fillRef>
          <a:effectRef idx="0">
            <a:schemeClr val="accent6"/>
          </a:effectRef>
          <a:fontRef idx="minor">
            <a:schemeClr val="dk1"/>
          </a:fontRef>
        </p:style>
        <p:txBody>
          <a:bodyPr vert="horz" wrap="square" lIns="91440" tIns="45720" rIns="91440" bIns="45720" numCol="1" anchor="t" anchorCtr="0" compatLnSpc="1">
            <a:prstTxWarp prst="textNoShape">
              <a:avLst/>
            </a:prstTxWarp>
          </a:bodyPr>
          <a:lstStyle/>
          <a:p>
            <a:r>
              <a:rPr lang="en-US" altLang="ja-JP" sz="900" dirty="0" smtClean="0"/>
              <a:t>public main(){</a:t>
            </a:r>
            <a:endParaRPr lang="ja-JP" altLang="en-US" sz="900" dirty="0" smtClean="0"/>
          </a:p>
          <a:p>
            <a:r>
              <a:rPr lang="en-US" altLang="ja-JP" sz="900" dirty="0"/>
              <a:t> </a:t>
            </a:r>
            <a:r>
              <a:rPr lang="en-US" altLang="ja-JP" sz="900" dirty="0" smtClean="0"/>
              <a:t>   </a:t>
            </a:r>
            <a:r>
              <a:rPr lang="en-US" altLang="ja-JP" sz="900" dirty="0" err="1" smtClean="0"/>
              <a:t>int</a:t>
            </a:r>
            <a:r>
              <a:rPr lang="en-US" altLang="ja-JP" sz="900" dirty="0" smtClean="0"/>
              <a:t> a;</a:t>
            </a:r>
          </a:p>
          <a:p>
            <a:r>
              <a:rPr lang="en-US" altLang="ja-JP" sz="900" dirty="0" smtClean="0"/>
              <a:t>    </a:t>
            </a:r>
            <a:r>
              <a:rPr lang="en-US" altLang="ja-JP" sz="900" dirty="0" err="1" smtClean="0"/>
              <a:t>int</a:t>
            </a:r>
            <a:r>
              <a:rPr lang="en-US" altLang="ja-JP" sz="900" dirty="0" smtClean="0"/>
              <a:t> b;</a:t>
            </a:r>
          </a:p>
          <a:p>
            <a:r>
              <a:rPr lang="en-US" altLang="ja-JP" sz="900" dirty="0" smtClean="0"/>
              <a:t>   </a:t>
            </a:r>
            <a:r>
              <a:rPr lang="en-US" altLang="ja-JP" sz="900" dirty="0" err="1"/>
              <a:t>out.println</a:t>
            </a:r>
            <a:r>
              <a:rPr lang="en-US" altLang="ja-JP" sz="900" dirty="0"/>
              <a:t>(“Hello</a:t>
            </a:r>
            <a:r>
              <a:rPr lang="en-US" altLang="ja-JP" sz="900" dirty="0" smtClean="0"/>
              <a:t>”);</a:t>
            </a:r>
          </a:p>
          <a:p>
            <a:r>
              <a:rPr lang="ja-JP" altLang="en-US" sz="900" dirty="0" smtClean="0"/>
              <a:t>   </a:t>
            </a:r>
            <a:r>
              <a:rPr lang="en-US" altLang="ja-JP" sz="900" dirty="0" err="1" smtClean="0"/>
              <a:t>out.println</a:t>
            </a:r>
            <a:r>
              <a:rPr lang="en-US" altLang="ja-JP" sz="900" dirty="0" smtClean="0"/>
              <a:t>(“Bye”)</a:t>
            </a:r>
          </a:p>
          <a:p>
            <a:r>
              <a:rPr lang="en-US" altLang="ja-JP" sz="900" dirty="0" smtClean="0"/>
              <a:t>}</a:t>
            </a:r>
          </a:p>
        </p:txBody>
      </p:sp>
      <p:sp>
        <p:nvSpPr>
          <p:cNvPr id="80" name="Rectangle 4"/>
          <p:cNvSpPr>
            <a:spLocks noChangeArrowheads="1"/>
          </p:cNvSpPr>
          <p:nvPr/>
        </p:nvSpPr>
        <p:spPr bwMode="auto">
          <a:xfrm>
            <a:off x="539552" y="6156869"/>
            <a:ext cx="8229600" cy="523220"/>
          </a:xfrm>
          <a:prstGeom prst="rect">
            <a:avLst/>
          </a:prstGeom>
          <a:solidFill>
            <a:srgbClr val="FFFF00"/>
          </a:solidFill>
          <a:ln w="9525">
            <a:noFill/>
            <a:miter lim="800000"/>
            <a:headEnd/>
            <a:tailEnd/>
          </a:ln>
          <a:effectLst/>
        </p:spPr>
        <p:txBody>
          <a:bodyPr wrap="square">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r>
              <a:rPr lang="en-US" altLang="ja-JP" sz="1400" dirty="0" smtClean="0">
                <a:solidFill>
                  <a:schemeClr val="tx2"/>
                </a:solidFill>
                <a:latin typeface="+mn-ea"/>
                <a:ea typeface="+mn-ea"/>
              </a:rPr>
              <a:t>[2] </a:t>
            </a:r>
            <a:r>
              <a:rPr lang="en-US" altLang="ja-JP" sz="1400" dirty="0">
                <a:solidFill>
                  <a:schemeClr val="tx2"/>
                </a:solidFill>
                <a:latin typeface="+mn-ea"/>
                <a:ea typeface="+mn-ea"/>
              </a:rPr>
              <a:t>Georgia </a:t>
            </a:r>
            <a:r>
              <a:rPr lang="en-US" altLang="ja-JP" sz="1400" dirty="0" err="1">
                <a:solidFill>
                  <a:schemeClr val="tx2"/>
                </a:solidFill>
                <a:latin typeface="+mn-ea"/>
                <a:ea typeface="+mn-ea"/>
              </a:rPr>
              <a:t>Frantzeskou</a:t>
            </a:r>
            <a:r>
              <a:rPr lang="en-US" altLang="ja-JP" sz="1400" dirty="0">
                <a:solidFill>
                  <a:schemeClr val="tx2"/>
                </a:solidFill>
                <a:latin typeface="+mn-ea"/>
                <a:ea typeface="+mn-ea"/>
              </a:rPr>
              <a:t>, </a:t>
            </a:r>
            <a:r>
              <a:rPr lang="en-US" altLang="ja-JP" sz="1400" dirty="0" err="1">
                <a:solidFill>
                  <a:schemeClr val="tx2"/>
                </a:solidFill>
                <a:latin typeface="+mn-ea"/>
                <a:ea typeface="+mn-ea"/>
              </a:rPr>
              <a:t>Stefanos</a:t>
            </a:r>
            <a:r>
              <a:rPr lang="en-US" altLang="ja-JP" sz="1400" dirty="0">
                <a:solidFill>
                  <a:schemeClr val="tx2"/>
                </a:solidFill>
                <a:latin typeface="+mn-ea"/>
                <a:ea typeface="+mn-ea"/>
              </a:rPr>
              <a:t> </a:t>
            </a:r>
            <a:r>
              <a:rPr lang="en-US" altLang="ja-JP" sz="1400" dirty="0" err="1" smtClean="0">
                <a:solidFill>
                  <a:schemeClr val="tx2"/>
                </a:solidFill>
                <a:latin typeface="+mn-ea"/>
                <a:ea typeface="+mn-ea"/>
              </a:rPr>
              <a:t>Gritzalis</a:t>
            </a:r>
            <a:r>
              <a:rPr lang="en-US" altLang="ja-JP" sz="1400" dirty="0" smtClean="0">
                <a:solidFill>
                  <a:schemeClr val="tx2"/>
                </a:solidFill>
                <a:latin typeface="+mn-ea"/>
                <a:ea typeface="+mn-ea"/>
              </a:rPr>
              <a:t>,</a:t>
            </a:r>
            <a:r>
              <a:rPr lang="ja-JP" altLang="en-US" sz="1400" dirty="0" smtClean="0">
                <a:solidFill>
                  <a:schemeClr val="tx2"/>
                </a:solidFill>
                <a:latin typeface="+mn-ea"/>
                <a:ea typeface="+mn-ea"/>
              </a:rPr>
              <a:t> </a:t>
            </a:r>
            <a:r>
              <a:rPr lang="en-US" altLang="ja-JP" sz="1400" dirty="0">
                <a:solidFill>
                  <a:schemeClr val="tx2"/>
                </a:solidFill>
                <a:latin typeface="+mn-ea"/>
                <a:ea typeface="+mn-ea"/>
              </a:rPr>
              <a:t>Stephen G. </a:t>
            </a:r>
            <a:r>
              <a:rPr lang="en-US" altLang="ja-JP" sz="1400" dirty="0" err="1" smtClean="0">
                <a:solidFill>
                  <a:schemeClr val="tx2"/>
                </a:solidFill>
                <a:latin typeface="+mn-ea"/>
                <a:ea typeface="+mn-ea"/>
              </a:rPr>
              <a:t>MacDonell</a:t>
            </a:r>
            <a:r>
              <a:rPr lang="en-US" altLang="ja-JP" sz="1400" dirty="0" smtClean="0">
                <a:solidFill>
                  <a:schemeClr val="tx2"/>
                </a:solidFill>
                <a:latin typeface="+mn-ea"/>
                <a:ea typeface="+mn-ea"/>
              </a:rPr>
              <a:t>,</a:t>
            </a:r>
            <a:r>
              <a:rPr lang="ja-JP" altLang="en-US" sz="1400" dirty="0" smtClean="0">
                <a:solidFill>
                  <a:schemeClr val="tx2"/>
                </a:solidFill>
                <a:latin typeface="+mn-ea"/>
                <a:ea typeface="+mn-ea"/>
              </a:rPr>
              <a:t> </a:t>
            </a:r>
            <a:r>
              <a:rPr lang="en-US" altLang="ja-JP" sz="1400" dirty="0">
                <a:solidFill>
                  <a:schemeClr val="tx2"/>
                </a:solidFill>
                <a:latin typeface="+mn-ea"/>
                <a:ea typeface="+mn-ea"/>
              </a:rPr>
              <a:t> “SOURCE CODE AUTHORSHIP ANALYSIS FOR SUPPORTING THE CYBERCRIME INVESTIGATION PROCESS”, </a:t>
            </a:r>
            <a:r>
              <a:rPr lang="en-US" altLang="ja-JP" sz="1400" dirty="0" smtClean="0">
                <a:solidFill>
                  <a:schemeClr val="tx2"/>
                </a:solidFill>
                <a:latin typeface="+mn-ea"/>
                <a:ea typeface="+mn-ea"/>
              </a:rPr>
              <a:t>ICETE2004, pp.1-8, 2004.</a:t>
            </a:r>
            <a:endParaRPr lang="en-US" altLang="ja-JP" sz="1400" dirty="0">
              <a:solidFill>
                <a:schemeClr val="tx2"/>
              </a:solidFill>
              <a:latin typeface="+mn-ea"/>
              <a:ea typeface="+mn-ea"/>
            </a:endParaRPr>
          </a:p>
        </p:txBody>
      </p:sp>
      <p:sp>
        <p:nvSpPr>
          <p:cNvPr id="81" name="コンテンツ プレースホルダー 2"/>
          <p:cNvSpPr>
            <a:spLocks noGrp="1"/>
          </p:cNvSpPr>
          <p:nvPr>
            <p:ph idx="1"/>
          </p:nvPr>
        </p:nvSpPr>
        <p:spPr>
          <a:xfrm>
            <a:off x="179388" y="1268413"/>
            <a:ext cx="8785225" cy="1370968"/>
          </a:xfrm>
        </p:spPr>
        <p:txBody>
          <a:bodyPr/>
          <a:lstStyle/>
          <a:p>
            <a:r>
              <a:rPr lang="ja-JP" altLang="en-US" sz="2400" dirty="0"/>
              <a:t>誰がそのコードを書いた</a:t>
            </a:r>
            <a:r>
              <a:rPr lang="ja-JP" altLang="en-US" sz="2400" dirty="0" smtClean="0"/>
              <a:t>か</a:t>
            </a:r>
            <a:r>
              <a:rPr lang="ja-JP" altLang="en-US" sz="2400" dirty="0"/>
              <a:t>を</a:t>
            </a:r>
            <a:r>
              <a:rPr lang="ja-JP" altLang="en-US" sz="2400" dirty="0" smtClean="0"/>
              <a:t>示す</a:t>
            </a:r>
            <a:r>
              <a:rPr lang="en-US" altLang="ja-JP" sz="2400" dirty="0"/>
              <a:t>[1]</a:t>
            </a:r>
          </a:p>
          <a:p>
            <a:endParaRPr kumimoji="1" lang="ja-JP" altLang="en-US" sz="2400" dirty="0"/>
          </a:p>
        </p:txBody>
      </p:sp>
      <p:sp>
        <p:nvSpPr>
          <p:cNvPr id="82" name="角丸四角形 81"/>
          <p:cNvSpPr/>
          <p:nvPr/>
        </p:nvSpPr>
        <p:spPr>
          <a:xfrm>
            <a:off x="6477343" y="5076799"/>
            <a:ext cx="2079987" cy="816239"/>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ja-JP" altLang="en-US" sz="1800" dirty="0" smtClean="0"/>
              <a:t>この行の</a:t>
            </a:r>
            <a:r>
              <a:rPr lang="en-US" altLang="ja-JP" sz="1800" dirty="0" smtClean="0"/>
              <a:t>Code</a:t>
            </a:r>
            <a:r>
              <a:rPr lang="ja-JP" altLang="en-US" sz="1800" dirty="0" smtClean="0"/>
              <a:t> </a:t>
            </a:r>
            <a:r>
              <a:rPr lang="en-US" altLang="ja-JP" sz="1800" dirty="0" err="1" smtClean="0"/>
              <a:t>Authorhship</a:t>
            </a:r>
            <a:r>
              <a:rPr lang="ja-JP" altLang="en-US" sz="1800" dirty="0" smtClean="0"/>
              <a:t>：</a:t>
            </a:r>
            <a:r>
              <a:rPr lang="en-US" altLang="ja-JP" sz="1800" dirty="0" smtClean="0"/>
              <a:t>B</a:t>
            </a:r>
            <a:endParaRPr kumimoji="1" lang="ja-JP" altLang="en-US" sz="1800" dirty="0"/>
          </a:p>
        </p:txBody>
      </p:sp>
      <p:cxnSp>
        <p:nvCxnSpPr>
          <p:cNvPr id="83" name="直線矢印コネクタ 82"/>
          <p:cNvCxnSpPr/>
          <p:nvPr/>
        </p:nvCxnSpPr>
        <p:spPr>
          <a:xfrm flipH="1">
            <a:off x="6938901" y="4208275"/>
            <a:ext cx="657435" cy="0"/>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sp>
        <p:nvSpPr>
          <p:cNvPr id="87" name="正方形/長方形 86"/>
          <p:cNvSpPr/>
          <p:nvPr/>
        </p:nvSpPr>
        <p:spPr>
          <a:xfrm>
            <a:off x="5959981" y="4119711"/>
            <a:ext cx="926250" cy="157368"/>
          </a:xfrm>
          <a:prstGeom prst="rect">
            <a:avLst/>
          </a:prstGeom>
          <a:solidFill>
            <a:schemeClr val="accent1">
              <a:lumMod val="40000"/>
              <a:lumOff val="60000"/>
              <a:alpha val="30000"/>
            </a:schemeClr>
          </a:solidFill>
          <a:ln>
            <a:solidFill>
              <a:schemeClr val="accent1">
                <a:shade val="95000"/>
                <a:satMod val="10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88" name="テキスト ボックス 87"/>
          <p:cNvSpPr txBox="1"/>
          <p:nvPr/>
        </p:nvSpPr>
        <p:spPr>
          <a:xfrm>
            <a:off x="6506656" y="4279454"/>
            <a:ext cx="873957" cy="276999"/>
          </a:xfrm>
          <a:prstGeom prst="rect">
            <a:avLst/>
          </a:prstGeom>
          <a:noFill/>
        </p:spPr>
        <p:txBody>
          <a:bodyPr wrap="none" rtlCol="0">
            <a:spAutoFit/>
          </a:bodyPr>
          <a:lstStyle/>
          <a:p>
            <a:r>
              <a:rPr lang="ja-JP" altLang="en-US" sz="1200" b="1" dirty="0" smtClean="0"/>
              <a:t>コード修正</a:t>
            </a:r>
            <a:endParaRPr kumimoji="1" lang="en-US" altLang="ja-JP" sz="1200" b="1" dirty="0" smtClean="0"/>
          </a:p>
        </p:txBody>
      </p:sp>
      <p:sp>
        <p:nvSpPr>
          <p:cNvPr id="89" name="角丸四角形 88"/>
          <p:cNvSpPr/>
          <p:nvPr/>
        </p:nvSpPr>
        <p:spPr>
          <a:xfrm>
            <a:off x="87201" y="5196871"/>
            <a:ext cx="3089651" cy="696167"/>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ja-JP" altLang="en-US" sz="1800" dirty="0"/>
              <a:t>全</a:t>
            </a:r>
            <a:r>
              <a:rPr lang="ja-JP" altLang="en-US" sz="1800" dirty="0" smtClean="0"/>
              <a:t>行の</a:t>
            </a:r>
            <a:r>
              <a:rPr lang="en-US" altLang="ja-JP" sz="1800" dirty="0" smtClean="0"/>
              <a:t>Code</a:t>
            </a:r>
            <a:r>
              <a:rPr lang="ja-JP" altLang="en-US" sz="1800" dirty="0" smtClean="0"/>
              <a:t> </a:t>
            </a:r>
            <a:r>
              <a:rPr lang="en-US" altLang="ja-JP" sz="1800" dirty="0" err="1" smtClean="0"/>
              <a:t>Authorhship</a:t>
            </a:r>
            <a:r>
              <a:rPr lang="ja-JP" altLang="en-US" sz="1800" dirty="0"/>
              <a:t>：</a:t>
            </a:r>
            <a:r>
              <a:rPr lang="en-US" altLang="ja-JP" sz="1800" dirty="0" smtClean="0"/>
              <a:t>A</a:t>
            </a:r>
            <a:endParaRPr kumimoji="1" lang="ja-JP" altLang="en-US" sz="1800" dirty="0"/>
          </a:p>
        </p:txBody>
      </p:sp>
      <p:sp>
        <p:nvSpPr>
          <p:cNvPr id="90" name="左中かっこ 89"/>
          <p:cNvSpPr/>
          <p:nvPr/>
        </p:nvSpPr>
        <p:spPr>
          <a:xfrm>
            <a:off x="1738572" y="3717032"/>
            <a:ext cx="419928" cy="792407"/>
          </a:xfrm>
          <a:prstGeom prst="leftBrace">
            <a:avLst/>
          </a:prstGeom>
        </p:spPr>
        <p:style>
          <a:lnRef idx="2">
            <a:schemeClr val="accent2"/>
          </a:lnRef>
          <a:fillRef idx="0">
            <a:schemeClr val="accent2"/>
          </a:fillRef>
          <a:effectRef idx="1">
            <a:schemeClr val="accent2"/>
          </a:effectRef>
          <a:fontRef idx="minor">
            <a:schemeClr val="tx1"/>
          </a:fontRef>
        </p:style>
        <p:txBody>
          <a:bodyPr rtlCol="0" anchor="ctr"/>
          <a:lstStyle/>
          <a:p>
            <a:pPr algn="ctr"/>
            <a:endParaRPr kumimoji="1" lang="ja-JP" altLang="en-US"/>
          </a:p>
        </p:txBody>
      </p:sp>
      <p:cxnSp>
        <p:nvCxnSpPr>
          <p:cNvPr id="91" name="カギ線コネクタ 90"/>
          <p:cNvCxnSpPr>
            <a:stCxn id="90" idx="1"/>
            <a:endCxn id="89" idx="0"/>
          </p:cNvCxnSpPr>
          <p:nvPr/>
        </p:nvCxnSpPr>
        <p:spPr>
          <a:xfrm rot="10800000" flipV="1">
            <a:off x="1632028" y="4113235"/>
            <a:ext cx="106545" cy="1083635"/>
          </a:xfrm>
          <a:prstGeom prst="bentConnector2">
            <a:avLst/>
          </a:prstGeom>
          <a:ln>
            <a:tailEnd type="none"/>
          </a:ln>
        </p:spPr>
        <p:style>
          <a:lnRef idx="2">
            <a:schemeClr val="accent2"/>
          </a:lnRef>
          <a:fillRef idx="0">
            <a:schemeClr val="accent2"/>
          </a:fillRef>
          <a:effectRef idx="1">
            <a:schemeClr val="accent2"/>
          </a:effectRef>
          <a:fontRef idx="minor">
            <a:schemeClr val="tx1"/>
          </a:fontRef>
        </p:style>
      </p:cxnSp>
      <p:cxnSp>
        <p:nvCxnSpPr>
          <p:cNvPr id="96" name="直線コネクタ 95"/>
          <p:cNvCxnSpPr/>
          <p:nvPr/>
        </p:nvCxnSpPr>
        <p:spPr bwMode="auto">
          <a:xfrm flipH="1" flipV="1">
            <a:off x="7596336" y="4208275"/>
            <a:ext cx="1" cy="868525"/>
          </a:xfrm>
          <a:prstGeom prst="line">
            <a:avLst/>
          </a:prstGeom>
          <a:ln>
            <a:headEnd type="none" w="med" len="med"/>
            <a:tailEnd type="none" w="med" len="med"/>
          </a:ln>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66227129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Clone</a:t>
            </a:r>
            <a:r>
              <a:rPr lang="ja-JP" altLang="en-US" dirty="0" smtClean="0"/>
              <a:t> </a:t>
            </a:r>
            <a:r>
              <a:rPr lang="en-US" altLang="ja-JP" dirty="0"/>
              <a:t>Authorship</a:t>
            </a:r>
            <a:endParaRPr kumimoji="1" lang="ja-JP" altLang="en-US" dirty="0"/>
          </a:p>
        </p:txBody>
      </p:sp>
      <p:sp>
        <p:nvSpPr>
          <p:cNvPr id="3" name="コンテンツ プレースホルダー 2"/>
          <p:cNvSpPr>
            <a:spLocks noGrp="1"/>
          </p:cNvSpPr>
          <p:nvPr>
            <p:ph idx="1"/>
          </p:nvPr>
        </p:nvSpPr>
        <p:spPr>
          <a:xfrm>
            <a:off x="179388" y="1268413"/>
            <a:ext cx="8785225" cy="1224483"/>
          </a:xfrm>
        </p:spPr>
        <p:txBody>
          <a:bodyPr/>
          <a:lstStyle/>
          <a:p>
            <a:r>
              <a:rPr lang="ja-JP" altLang="en-US" sz="2800" dirty="0" smtClean="0"/>
              <a:t>コードクローンの</a:t>
            </a:r>
            <a:r>
              <a:rPr lang="en-US" altLang="ja-JP" sz="2800" dirty="0" smtClean="0"/>
              <a:t>Code</a:t>
            </a:r>
            <a:r>
              <a:rPr lang="ja-JP" altLang="en-US" sz="2800" dirty="0" smtClean="0"/>
              <a:t> </a:t>
            </a:r>
            <a:r>
              <a:rPr lang="en-US" altLang="ja-JP" sz="2800" dirty="0" smtClean="0"/>
              <a:t>Authorship</a:t>
            </a:r>
            <a:r>
              <a:rPr lang="ja-JP" altLang="en-US" sz="2800" dirty="0" smtClean="0"/>
              <a:t>から導出</a:t>
            </a:r>
            <a:endParaRPr lang="en-US" altLang="ja-JP" sz="2800" dirty="0" smtClean="0"/>
          </a:p>
          <a:p>
            <a:pPr lvl="1"/>
            <a:r>
              <a:rPr lang="ja-JP" altLang="en-US" sz="2400" dirty="0"/>
              <a:t>コード片の</a:t>
            </a:r>
            <a:r>
              <a:rPr kumimoji="1" lang="ja-JP" altLang="en-US" sz="2400" dirty="0" smtClean="0"/>
              <a:t>過半数の</a:t>
            </a:r>
            <a:r>
              <a:rPr kumimoji="1" lang="en-US" altLang="ja-JP" sz="2400" dirty="0" smtClean="0"/>
              <a:t>Code</a:t>
            </a:r>
            <a:r>
              <a:rPr kumimoji="1" lang="ja-JP" altLang="en-US" sz="2400" dirty="0" smtClean="0"/>
              <a:t> </a:t>
            </a:r>
            <a:r>
              <a:rPr kumimoji="1" lang="en-US" altLang="ja-JP" sz="2400" dirty="0" smtClean="0"/>
              <a:t>Authorship</a:t>
            </a:r>
            <a:r>
              <a:rPr kumimoji="1" lang="ja-JP" altLang="en-US" sz="2400" dirty="0" smtClean="0"/>
              <a:t>である開発者と定義</a:t>
            </a:r>
            <a:endParaRPr kumimoji="1" lang="ja-JP" altLang="en-US" sz="2400" dirty="0"/>
          </a:p>
        </p:txBody>
      </p:sp>
      <p:grpSp>
        <p:nvGrpSpPr>
          <p:cNvPr id="26" name="グループ化 25"/>
          <p:cNvGrpSpPr/>
          <p:nvPr/>
        </p:nvGrpSpPr>
        <p:grpSpPr>
          <a:xfrm>
            <a:off x="888737" y="2156279"/>
            <a:ext cx="1197321" cy="1474205"/>
            <a:chOff x="363538" y="1186265"/>
            <a:chExt cx="1197321" cy="1474205"/>
          </a:xfrm>
        </p:grpSpPr>
        <p:pic>
          <p:nvPicPr>
            <p:cNvPr id="27" name="Picture 6" descr="C:\Program Files\Microsoft Office\MEDIA\CAGCAT10\j0292020.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3538" y="1186265"/>
              <a:ext cx="1174436" cy="1114680"/>
            </a:xfrm>
            <a:prstGeom prst="rect">
              <a:avLst/>
            </a:prstGeom>
            <a:noFill/>
            <a:extLst>
              <a:ext uri="{909E8E84-426E-40DD-AFC4-6F175D3DCCD1}">
                <a14:hiddenFill xmlns:a14="http://schemas.microsoft.com/office/drawing/2010/main">
                  <a:solidFill>
                    <a:srgbClr val="FFFFFF"/>
                  </a:solidFill>
                </a14:hiddenFill>
              </a:ext>
            </a:extLst>
          </p:spPr>
        </p:pic>
        <p:sp>
          <p:nvSpPr>
            <p:cNvPr id="28" name="テキスト ボックス 27"/>
            <p:cNvSpPr txBox="1"/>
            <p:nvPr/>
          </p:nvSpPr>
          <p:spPr>
            <a:xfrm>
              <a:off x="435230" y="2260360"/>
              <a:ext cx="1125629" cy="400110"/>
            </a:xfrm>
            <a:prstGeom prst="rect">
              <a:avLst/>
            </a:prstGeom>
            <a:noFill/>
          </p:spPr>
          <p:txBody>
            <a:bodyPr wrap="none" rtlCol="0">
              <a:spAutoFit/>
            </a:bodyPr>
            <a:lstStyle/>
            <a:p>
              <a:r>
                <a:rPr kumimoji="1" lang="ja-JP" altLang="en-US" sz="2000" dirty="0" smtClean="0"/>
                <a:t>開発者</a:t>
              </a:r>
              <a:r>
                <a:rPr kumimoji="1" lang="en-US" altLang="ja-JP" sz="2000" dirty="0" smtClean="0"/>
                <a:t>A</a:t>
              </a:r>
              <a:endParaRPr kumimoji="1" lang="ja-JP" altLang="en-US" sz="2000" dirty="0"/>
            </a:p>
          </p:txBody>
        </p:sp>
      </p:grpSp>
      <p:grpSp>
        <p:nvGrpSpPr>
          <p:cNvPr id="29" name="グループ化 28"/>
          <p:cNvGrpSpPr/>
          <p:nvPr/>
        </p:nvGrpSpPr>
        <p:grpSpPr>
          <a:xfrm>
            <a:off x="2792188" y="2138706"/>
            <a:ext cx="1210211" cy="1473461"/>
            <a:chOff x="363538" y="1187009"/>
            <a:chExt cx="1210211" cy="1473461"/>
          </a:xfrm>
        </p:grpSpPr>
        <p:pic>
          <p:nvPicPr>
            <p:cNvPr id="30" name="Picture 6" descr="C:\Program Files\Microsoft Office\MEDIA\CAGCAT10\j0292020.wmf"/>
            <p:cNvPicPr>
              <a:picLocks noChangeAspect="1" noChangeArrowheads="1"/>
            </p:cNvPicPr>
            <p:nvPr/>
          </p:nvPicPr>
          <p:blipFill>
            <a:blip r:embed="rId3" cstate="print">
              <a:duotone>
                <a:prstClr val="black"/>
                <a:schemeClr val="accent5">
                  <a:tint val="45000"/>
                  <a:satMod val="400000"/>
                </a:schemeClr>
              </a:duotone>
              <a:extLst>
                <a:ext uri="{28A0092B-C50C-407E-A947-70E740481C1C}">
                  <a14:useLocalDpi xmlns:a14="http://schemas.microsoft.com/office/drawing/2010/main" val="0"/>
                </a:ext>
              </a:extLst>
            </a:blip>
            <a:srcRect/>
            <a:stretch>
              <a:fillRect/>
            </a:stretch>
          </p:blipFill>
          <p:spPr bwMode="auto">
            <a:xfrm>
              <a:off x="363538" y="1187009"/>
              <a:ext cx="1174436" cy="1114680"/>
            </a:xfrm>
            <a:prstGeom prst="rect">
              <a:avLst/>
            </a:prstGeom>
            <a:noFill/>
            <a:extLst>
              <a:ext uri="{909E8E84-426E-40DD-AFC4-6F175D3DCCD1}">
                <a14:hiddenFill xmlns:a14="http://schemas.microsoft.com/office/drawing/2010/main">
                  <a:solidFill>
                    <a:srgbClr val="FFFFFF"/>
                  </a:solidFill>
                </a14:hiddenFill>
              </a:ext>
            </a:extLst>
          </p:spPr>
        </p:pic>
        <p:sp>
          <p:nvSpPr>
            <p:cNvPr id="31" name="テキスト ボックス 30"/>
            <p:cNvSpPr txBox="1"/>
            <p:nvPr/>
          </p:nvSpPr>
          <p:spPr>
            <a:xfrm>
              <a:off x="448120" y="2260360"/>
              <a:ext cx="1125629" cy="400110"/>
            </a:xfrm>
            <a:prstGeom prst="rect">
              <a:avLst/>
            </a:prstGeom>
            <a:noFill/>
          </p:spPr>
          <p:txBody>
            <a:bodyPr wrap="none" rtlCol="0">
              <a:spAutoFit/>
            </a:bodyPr>
            <a:lstStyle/>
            <a:p>
              <a:r>
                <a:rPr kumimoji="1" lang="ja-JP" altLang="en-US" sz="2000" dirty="0" smtClean="0"/>
                <a:t>開発者</a:t>
              </a:r>
              <a:r>
                <a:rPr lang="en-US" altLang="ja-JP" sz="2000" dirty="0"/>
                <a:t>B</a:t>
              </a:r>
              <a:endParaRPr kumimoji="1" lang="ja-JP" altLang="en-US" sz="2000" dirty="0"/>
            </a:p>
          </p:txBody>
        </p:sp>
      </p:grpSp>
      <p:sp>
        <p:nvSpPr>
          <p:cNvPr id="32" name="フローチャート : 磁気ディスク 31"/>
          <p:cNvSpPr/>
          <p:nvPr/>
        </p:nvSpPr>
        <p:spPr>
          <a:xfrm>
            <a:off x="1955062" y="5189997"/>
            <a:ext cx="1090373" cy="1215701"/>
          </a:xfrm>
          <a:prstGeom prst="flowChartMagneticDisk">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kumimoji="1" lang="ja-JP" altLang="en-US" sz="2000" dirty="0" smtClean="0"/>
              <a:t>版管理</a:t>
            </a:r>
            <a:endParaRPr kumimoji="1" lang="en-US" altLang="ja-JP" sz="2000" dirty="0" smtClean="0"/>
          </a:p>
          <a:p>
            <a:pPr algn="ctr"/>
            <a:r>
              <a:rPr kumimoji="1" lang="ja-JP" altLang="en-US" sz="2000" dirty="0" smtClean="0"/>
              <a:t>システム</a:t>
            </a:r>
            <a:endParaRPr kumimoji="1" lang="en-US" altLang="ja-JP" sz="2000" dirty="0" smtClean="0"/>
          </a:p>
        </p:txBody>
      </p:sp>
      <p:sp>
        <p:nvSpPr>
          <p:cNvPr id="33" name="下矢印 32"/>
          <p:cNvSpPr/>
          <p:nvPr/>
        </p:nvSpPr>
        <p:spPr>
          <a:xfrm rot="20202076">
            <a:off x="1790926" y="3598512"/>
            <a:ext cx="258360" cy="1588072"/>
          </a:xfrm>
          <a:prstGeom prst="downArrow">
            <a:avLst/>
          </a:prstGeom>
          <a:gradFill>
            <a:gsLst>
              <a:gs pos="0">
                <a:srgbClr val="00B0F0"/>
              </a:gs>
              <a:gs pos="100000">
                <a:schemeClr val="accent1"/>
              </a:gs>
            </a:gsLst>
            <a:lin ang="18900000" scaled="1"/>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34" name="テキスト ボックス 33"/>
          <p:cNvSpPr txBox="1"/>
          <p:nvPr/>
        </p:nvSpPr>
        <p:spPr>
          <a:xfrm>
            <a:off x="1805589" y="3916248"/>
            <a:ext cx="917239" cy="400110"/>
          </a:xfrm>
          <a:prstGeom prst="rect">
            <a:avLst/>
          </a:prstGeom>
          <a:noFill/>
        </p:spPr>
        <p:txBody>
          <a:bodyPr wrap="none" rtlCol="0">
            <a:spAutoFit/>
          </a:bodyPr>
          <a:lstStyle/>
          <a:p>
            <a:r>
              <a:rPr kumimoji="1" lang="ja-JP" altLang="en-US" sz="2000" dirty="0" smtClean="0"/>
              <a:t>コミット</a:t>
            </a:r>
            <a:endParaRPr kumimoji="1" lang="ja-JP" altLang="en-US" sz="2000" dirty="0"/>
          </a:p>
        </p:txBody>
      </p:sp>
      <p:sp>
        <p:nvSpPr>
          <p:cNvPr id="35" name="下矢印 34"/>
          <p:cNvSpPr/>
          <p:nvPr/>
        </p:nvSpPr>
        <p:spPr>
          <a:xfrm rot="11970545">
            <a:off x="2916623" y="3480636"/>
            <a:ext cx="291039" cy="1683878"/>
          </a:xfrm>
          <a:prstGeom prst="downArrow">
            <a:avLst/>
          </a:prstGeom>
          <a:gradFill>
            <a:gsLst>
              <a:gs pos="0">
                <a:srgbClr val="00B0F0"/>
              </a:gs>
              <a:gs pos="100000">
                <a:schemeClr val="accent1"/>
              </a:gs>
            </a:gsLst>
            <a:lin ang="18900000" scaled="1"/>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36" name="テキスト ボックス 35"/>
          <p:cNvSpPr txBox="1"/>
          <p:nvPr/>
        </p:nvSpPr>
        <p:spPr>
          <a:xfrm>
            <a:off x="3062142" y="4116303"/>
            <a:ext cx="1005403" cy="707886"/>
          </a:xfrm>
          <a:prstGeom prst="rect">
            <a:avLst/>
          </a:prstGeom>
          <a:noFill/>
        </p:spPr>
        <p:txBody>
          <a:bodyPr wrap="none" rtlCol="0">
            <a:spAutoFit/>
          </a:bodyPr>
          <a:lstStyle/>
          <a:p>
            <a:r>
              <a:rPr kumimoji="1" lang="ja-JP" altLang="en-US" sz="2000" dirty="0" smtClean="0"/>
              <a:t>チェック</a:t>
            </a:r>
            <a:endParaRPr kumimoji="1" lang="en-US" altLang="ja-JP" sz="2000" dirty="0" smtClean="0"/>
          </a:p>
          <a:p>
            <a:r>
              <a:rPr kumimoji="1" lang="ja-JP" altLang="en-US" sz="2000" dirty="0" smtClean="0"/>
              <a:t>アウト</a:t>
            </a:r>
            <a:endParaRPr kumimoji="1" lang="ja-JP" altLang="en-US" sz="2000" dirty="0"/>
          </a:p>
        </p:txBody>
      </p:sp>
      <p:sp>
        <p:nvSpPr>
          <p:cNvPr id="37" name="Document"/>
          <p:cNvSpPr>
            <a:spLocks noEditPoints="1" noChangeArrowheads="1"/>
          </p:cNvSpPr>
          <p:nvPr/>
        </p:nvSpPr>
        <p:spPr bwMode="auto">
          <a:xfrm>
            <a:off x="446474" y="4025310"/>
            <a:ext cx="1359115" cy="1288539"/>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ln>
            <a:solidFill>
              <a:srgbClr val="FFC000"/>
            </a:solidFill>
            <a:headEnd/>
            <a:tailEnd/>
          </a:ln>
        </p:spPr>
        <p:style>
          <a:lnRef idx="2">
            <a:schemeClr val="accent6"/>
          </a:lnRef>
          <a:fillRef idx="1">
            <a:schemeClr val="lt1"/>
          </a:fillRef>
          <a:effectRef idx="0">
            <a:schemeClr val="accent6"/>
          </a:effectRef>
          <a:fontRef idx="minor">
            <a:schemeClr val="dk1"/>
          </a:fontRef>
        </p:style>
        <p:txBody>
          <a:bodyPr vert="horz" wrap="square" lIns="91440" tIns="45720" rIns="91440" bIns="45720" numCol="1" anchor="t" anchorCtr="0" compatLnSpc="1">
            <a:prstTxWarp prst="textNoShape">
              <a:avLst/>
            </a:prstTxWarp>
          </a:bodyPr>
          <a:lstStyle/>
          <a:p>
            <a:r>
              <a:rPr lang="en-US" altLang="ja-JP" sz="900" dirty="0" smtClean="0"/>
              <a:t>public main(){</a:t>
            </a:r>
            <a:endParaRPr lang="ja-JP" altLang="en-US" sz="900" dirty="0" smtClean="0"/>
          </a:p>
          <a:p>
            <a:r>
              <a:rPr lang="en-US" altLang="ja-JP" sz="900" dirty="0"/>
              <a:t> </a:t>
            </a:r>
            <a:r>
              <a:rPr lang="en-US" altLang="ja-JP" sz="900" dirty="0" smtClean="0"/>
              <a:t>   </a:t>
            </a:r>
            <a:r>
              <a:rPr lang="en-US" altLang="ja-JP" sz="900" dirty="0" err="1" smtClean="0"/>
              <a:t>int</a:t>
            </a:r>
            <a:r>
              <a:rPr lang="en-US" altLang="ja-JP" sz="900" dirty="0" smtClean="0"/>
              <a:t> a;</a:t>
            </a:r>
          </a:p>
          <a:p>
            <a:r>
              <a:rPr lang="en-US" altLang="ja-JP" sz="900" dirty="0" smtClean="0"/>
              <a:t>    </a:t>
            </a:r>
            <a:r>
              <a:rPr lang="en-US" altLang="ja-JP" sz="900" dirty="0" err="1" smtClean="0"/>
              <a:t>int</a:t>
            </a:r>
            <a:r>
              <a:rPr lang="en-US" altLang="ja-JP" sz="900" dirty="0" smtClean="0"/>
              <a:t> b;</a:t>
            </a:r>
          </a:p>
          <a:p>
            <a:r>
              <a:rPr lang="en-US" altLang="ja-JP" sz="900" dirty="0" smtClean="0"/>
              <a:t>   </a:t>
            </a:r>
            <a:r>
              <a:rPr lang="en-US" altLang="ja-JP" sz="900" dirty="0" err="1" smtClean="0"/>
              <a:t>out.println</a:t>
            </a:r>
            <a:r>
              <a:rPr lang="en-US" altLang="ja-JP" sz="900" dirty="0" smtClean="0"/>
              <a:t>(“Hello”);</a:t>
            </a:r>
          </a:p>
          <a:p>
            <a:r>
              <a:rPr lang="en-US" altLang="ja-JP" sz="900" dirty="0" smtClean="0"/>
              <a:t>}</a:t>
            </a:r>
          </a:p>
        </p:txBody>
      </p:sp>
      <p:sp>
        <p:nvSpPr>
          <p:cNvPr id="38" name="下カーブ矢印 37"/>
          <p:cNvSpPr/>
          <p:nvPr/>
        </p:nvSpPr>
        <p:spPr>
          <a:xfrm>
            <a:off x="5482861" y="3561351"/>
            <a:ext cx="1872801" cy="394826"/>
          </a:xfrm>
          <a:prstGeom prst="curvedDownArrow">
            <a:avLst/>
          </a:prstGeom>
          <a:solidFill>
            <a:srgbClr val="FFC000"/>
          </a:solidFill>
        </p:spPr>
        <p:style>
          <a:lnRef idx="1">
            <a:schemeClr val="accent4"/>
          </a:lnRef>
          <a:fillRef idx="3">
            <a:schemeClr val="accent4"/>
          </a:fillRef>
          <a:effectRef idx="2">
            <a:schemeClr val="accent4"/>
          </a:effectRef>
          <a:fontRef idx="minor">
            <a:schemeClr val="lt1"/>
          </a:fontRef>
        </p:style>
        <p:txBody>
          <a:bodyPr rtlCol="0" anchor="ctr"/>
          <a:lstStyle/>
          <a:p>
            <a:pPr algn="ctr"/>
            <a:endParaRPr kumimoji="1" lang="ja-JP" altLang="en-US">
              <a:solidFill>
                <a:schemeClr val="tx1"/>
              </a:solidFill>
            </a:endParaRPr>
          </a:p>
        </p:txBody>
      </p:sp>
      <p:sp>
        <p:nvSpPr>
          <p:cNvPr id="39" name="テキスト ボックス 38"/>
          <p:cNvSpPr txBox="1"/>
          <p:nvPr/>
        </p:nvSpPr>
        <p:spPr>
          <a:xfrm>
            <a:off x="6124148" y="3569159"/>
            <a:ext cx="590226" cy="276999"/>
          </a:xfrm>
          <a:prstGeom prst="rect">
            <a:avLst/>
          </a:prstGeom>
          <a:noFill/>
        </p:spPr>
        <p:txBody>
          <a:bodyPr wrap="none" rtlCol="0">
            <a:spAutoFit/>
          </a:bodyPr>
          <a:lstStyle/>
          <a:p>
            <a:r>
              <a:rPr kumimoji="1" lang="ja-JP" altLang="en-US" sz="1200" b="1" dirty="0" smtClean="0"/>
              <a:t>コピー</a:t>
            </a:r>
            <a:endParaRPr kumimoji="1" lang="en-US" altLang="ja-JP" sz="1200" b="1" dirty="0" smtClean="0"/>
          </a:p>
        </p:txBody>
      </p:sp>
      <p:sp>
        <p:nvSpPr>
          <p:cNvPr id="40" name="Document"/>
          <p:cNvSpPr>
            <a:spLocks noEditPoints="1" noChangeArrowheads="1"/>
          </p:cNvSpPr>
          <p:nvPr/>
        </p:nvSpPr>
        <p:spPr bwMode="auto">
          <a:xfrm>
            <a:off x="4630618" y="4012669"/>
            <a:ext cx="1359115" cy="1288539"/>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ln>
            <a:solidFill>
              <a:srgbClr val="FFC000"/>
            </a:solidFill>
            <a:headEnd/>
            <a:tailEnd/>
          </a:ln>
        </p:spPr>
        <p:style>
          <a:lnRef idx="2">
            <a:schemeClr val="accent6"/>
          </a:lnRef>
          <a:fillRef idx="1">
            <a:schemeClr val="lt1"/>
          </a:fillRef>
          <a:effectRef idx="0">
            <a:schemeClr val="accent6"/>
          </a:effectRef>
          <a:fontRef idx="minor">
            <a:schemeClr val="dk1"/>
          </a:fontRef>
        </p:style>
        <p:txBody>
          <a:bodyPr vert="horz" wrap="square" lIns="91440" tIns="45720" rIns="91440" bIns="45720" numCol="1" anchor="t" anchorCtr="0" compatLnSpc="1">
            <a:prstTxWarp prst="textNoShape">
              <a:avLst/>
            </a:prstTxWarp>
          </a:bodyPr>
          <a:lstStyle/>
          <a:p>
            <a:r>
              <a:rPr lang="en-US" altLang="ja-JP" sz="900" dirty="0" smtClean="0"/>
              <a:t>public main(){</a:t>
            </a:r>
            <a:endParaRPr lang="ja-JP" altLang="en-US" sz="900" dirty="0" smtClean="0"/>
          </a:p>
          <a:p>
            <a:r>
              <a:rPr lang="en-US" altLang="ja-JP" sz="900" dirty="0"/>
              <a:t> </a:t>
            </a:r>
            <a:r>
              <a:rPr lang="en-US" altLang="ja-JP" sz="900" dirty="0" smtClean="0"/>
              <a:t>   </a:t>
            </a:r>
            <a:r>
              <a:rPr lang="en-US" altLang="ja-JP" sz="900" dirty="0" err="1" smtClean="0"/>
              <a:t>int</a:t>
            </a:r>
            <a:r>
              <a:rPr lang="en-US" altLang="ja-JP" sz="900" dirty="0" smtClean="0"/>
              <a:t> a;</a:t>
            </a:r>
          </a:p>
          <a:p>
            <a:r>
              <a:rPr lang="en-US" altLang="ja-JP" sz="900" dirty="0" smtClean="0"/>
              <a:t>    </a:t>
            </a:r>
            <a:r>
              <a:rPr lang="en-US" altLang="ja-JP" sz="900" dirty="0" err="1" smtClean="0"/>
              <a:t>int</a:t>
            </a:r>
            <a:r>
              <a:rPr lang="en-US" altLang="ja-JP" sz="900" dirty="0" smtClean="0"/>
              <a:t> b;</a:t>
            </a:r>
          </a:p>
          <a:p>
            <a:r>
              <a:rPr lang="en-US" altLang="ja-JP" sz="900" dirty="0" smtClean="0"/>
              <a:t>   </a:t>
            </a:r>
            <a:r>
              <a:rPr lang="en-US" altLang="ja-JP" sz="900" dirty="0" err="1"/>
              <a:t>out.println</a:t>
            </a:r>
            <a:r>
              <a:rPr lang="en-US" altLang="ja-JP" sz="900" dirty="0"/>
              <a:t>(“Hello</a:t>
            </a:r>
            <a:r>
              <a:rPr lang="en-US" altLang="ja-JP" sz="900" dirty="0" smtClean="0"/>
              <a:t>”);</a:t>
            </a:r>
          </a:p>
          <a:p>
            <a:r>
              <a:rPr lang="en-US" altLang="ja-JP" sz="900" dirty="0" smtClean="0"/>
              <a:t>}</a:t>
            </a:r>
          </a:p>
        </p:txBody>
      </p:sp>
      <p:sp>
        <p:nvSpPr>
          <p:cNvPr id="41" name="正方形/長方形 40"/>
          <p:cNvSpPr/>
          <p:nvPr/>
        </p:nvSpPr>
        <p:spPr>
          <a:xfrm>
            <a:off x="4718239" y="4113895"/>
            <a:ext cx="1183871" cy="714939"/>
          </a:xfrm>
          <a:prstGeom prst="rect">
            <a:avLst/>
          </a:prstGeom>
          <a:solidFill>
            <a:srgbClr val="FFC000">
              <a:alpha val="20000"/>
            </a:srgb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42" name="テキスト ボックス 41"/>
          <p:cNvSpPr txBox="1"/>
          <p:nvPr/>
        </p:nvSpPr>
        <p:spPr>
          <a:xfrm>
            <a:off x="6057417" y="4217827"/>
            <a:ext cx="1010213" cy="276999"/>
          </a:xfrm>
          <a:prstGeom prst="rect">
            <a:avLst/>
          </a:prstGeom>
          <a:noFill/>
        </p:spPr>
        <p:txBody>
          <a:bodyPr wrap="none" rtlCol="0">
            <a:spAutoFit/>
          </a:bodyPr>
          <a:lstStyle/>
          <a:p>
            <a:r>
              <a:rPr lang="ja-JP" altLang="en-US" sz="1200" b="1" dirty="0" smtClean="0"/>
              <a:t>クローンペア</a:t>
            </a:r>
            <a:endParaRPr kumimoji="1" lang="en-US" altLang="ja-JP" sz="1200" b="1" dirty="0" smtClean="0"/>
          </a:p>
        </p:txBody>
      </p:sp>
      <p:sp>
        <p:nvSpPr>
          <p:cNvPr id="43" name="Document"/>
          <p:cNvSpPr>
            <a:spLocks noEditPoints="1" noChangeArrowheads="1"/>
          </p:cNvSpPr>
          <p:nvPr/>
        </p:nvSpPr>
        <p:spPr bwMode="auto">
          <a:xfrm>
            <a:off x="7076667" y="4005677"/>
            <a:ext cx="1359115" cy="1288539"/>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bodyPr>
          <a:lstStyle/>
          <a:p>
            <a:r>
              <a:rPr lang="en-US" altLang="ja-JP" sz="900" dirty="0" smtClean="0"/>
              <a:t>public main(){</a:t>
            </a:r>
            <a:endParaRPr lang="ja-JP" altLang="en-US" sz="900" dirty="0" smtClean="0"/>
          </a:p>
          <a:p>
            <a:r>
              <a:rPr lang="en-US" altLang="ja-JP" sz="900" dirty="0"/>
              <a:t> </a:t>
            </a:r>
            <a:r>
              <a:rPr lang="en-US" altLang="ja-JP" sz="900" dirty="0" smtClean="0"/>
              <a:t>   </a:t>
            </a:r>
            <a:r>
              <a:rPr lang="en-US" altLang="ja-JP" sz="900" dirty="0" err="1" smtClean="0"/>
              <a:t>int</a:t>
            </a:r>
            <a:r>
              <a:rPr lang="en-US" altLang="ja-JP" sz="900" dirty="0" smtClean="0"/>
              <a:t> a;</a:t>
            </a:r>
          </a:p>
          <a:p>
            <a:r>
              <a:rPr lang="en-US" altLang="ja-JP" sz="900" dirty="0" smtClean="0"/>
              <a:t>    </a:t>
            </a:r>
            <a:r>
              <a:rPr lang="en-US" altLang="ja-JP" sz="900" dirty="0" err="1" smtClean="0"/>
              <a:t>int</a:t>
            </a:r>
            <a:r>
              <a:rPr lang="en-US" altLang="ja-JP" sz="900" dirty="0" smtClean="0"/>
              <a:t> b;</a:t>
            </a:r>
          </a:p>
          <a:p>
            <a:r>
              <a:rPr lang="en-US" altLang="ja-JP" sz="900" dirty="0" smtClean="0"/>
              <a:t>   </a:t>
            </a:r>
            <a:r>
              <a:rPr lang="en-US" altLang="ja-JP" sz="900" dirty="0" err="1"/>
              <a:t>out.println</a:t>
            </a:r>
            <a:r>
              <a:rPr lang="en-US" altLang="ja-JP" sz="900" dirty="0"/>
              <a:t>(“Hello</a:t>
            </a:r>
            <a:r>
              <a:rPr lang="en-US" altLang="ja-JP" sz="900" dirty="0" smtClean="0"/>
              <a:t>”);</a:t>
            </a:r>
          </a:p>
          <a:p>
            <a:r>
              <a:rPr lang="en-US" altLang="ja-JP" sz="900" dirty="0" smtClean="0"/>
              <a:t>}</a:t>
            </a:r>
          </a:p>
        </p:txBody>
      </p:sp>
      <p:sp>
        <p:nvSpPr>
          <p:cNvPr id="44" name="正方形/長方形 43"/>
          <p:cNvSpPr/>
          <p:nvPr/>
        </p:nvSpPr>
        <p:spPr>
          <a:xfrm>
            <a:off x="7164288" y="4101981"/>
            <a:ext cx="1183871" cy="714939"/>
          </a:xfrm>
          <a:prstGeom prst="rect">
            <a:avLst/>
          </a:prstGeom>
          <a:solidFill>
            <a:srgbClr val="00B0F0">
              <a:alpha val="20000"/>
            </a:srgb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cxnSp>
        <p:nvCxnSpPr>
          <p:cNvPr id="45" name="直線矢印コネクタ 44"/>
          <p:cNvCxnSpPr>
            <a:stCxn id="44" idx="1"/>
            <a:endCxn id="41" idx="3"/>
          </p:cNvCxnSpPr>
          <p:nvPr/>
        </p:nvCxnSpPr>
        <p:spPr>
          <a:xfrm flipH="1">
            <a:off x="5902110" y="4459451"/>
            <a:ext cx="1262178" cy="11914"/>
          </a:xfrm>
          <a:prstGeom prst="straightConnector1">
            <a:avLst/>
          </a:prstGeom>
          <a:ln>
            <a:headEnd type="arrow"/>
            <a:tailEnd type="arrow"/>
          </a:ln>
        </p:spPr>
        <p:style>
          <a:lnRef idx="2">
            <a:schemeClr val="accent4"/>
          </a:lnRef>
          <a:fillRef idx="0">
            <a:schemeClr val="accent4"/>
          </a:fillRef>
          <a:effectRef idx="1">
            <a:schemeClr val="accent4"/>
          </a:effectRef>
          <a:fontRef idx="minor">
            <a:schemeClr val="tx1"/>
          </a:fontRef>
        </p:style>
      </p:cxnSp>
      <p:sp>
        <p:nvSpPr>
          <p:cNvPr id="46" name="角丸四角形 45"/>
          <p:cNvSpPr/>
          <p:nvPr/>
        </p:nvSpPr>
        <p:spPr bwMode="auto">
          <a:xfrm>
            <a:off x="4002399" y="5317956"/>
            <a:ext cx="4827245" cy="1231757"/>
          </a:xfrm>
          <a:custGeom>
            <a:avLst/>
            <a:gdLst>
              <a:gd name="connsiteX0" fmla="*/ 0 w 4827245"/>
              <a:gd name="connsiteY0" fmla="*/ 166616 h 999677"/>
              <a:gd name="connsiteX1" fmla="*/ 166616 w 4827245"/>
              <a:gd name="connsiteY1" fmla="*/ 0 h 999677"/>
              <a:gd name="connsiteX2" fmla="*/ 4660629 w 4827245"/>
              <a:gd name="connsiteY2" fmla="*/ 0 h 999677"/>
              <a:gd name="connsiteX3" fmla="*/ 4827245 w 4827245"/>
              <a:gd name="connsiteY3" fmla="*/ 166616 h 999677"/>
              <a:gd name="connsiteX4" fmla="*/ 4827245 w 4827245"/>
              <a:gd name="connsiteY4" fmla="*/ 833061 h 999677"/>
              <a:gd name="connsiteX5" fmla="*/ 4660629 w 4827245"/>
              <a:gd name="connsiteY5" fmla="*/ 999677 h 999677"/>
              <a:gd name="connsiteX6" fmla="*/ 166616 w 4827245"/>
              <a:gd name="connsiteY6" fmla="*/ 999677 h 999677"/>
              <a:gd name="connsiteX7" fmla="*/ 0 w 4827245"/>
              <a:gd name="connsiteY7" fmla="*/ 833061 h 999677"/>
              <a:gd name="connsiteX8" fmla="*/ 0 w 4827245"/>
              <a:gd name="connsiteY8" fmla="*/ 166616 h 999677"/>
              <a:gd name="connsiteX0" fmla="*/ 0 w 4827245"/>
              <a:gd name="connsiteY0" fmla="*/ 182127 h 1015188"/>
              <a:gd name="connsiteX1" fmla="*/ 166616 w 4827245"/>
              <a:gd name="connsiteY1" fmla="*/ 15511 h 1015188"/>
              <a:gd name="connsiteX2" fmla="*/ 3625622 w 4827245"/>
              <a:gd name="connsiteY2" fmla="*/ 0 h 1015188"/>
              <a:gd name="connsiteX3" fmla="*/ 4660629 w 4827245"/>
              <a:gd name="connsiteY3" fmla="*/ 15511 h 1015188"/>
              <a:gd name="connsiteX4" fmla="*/ 4827245 w 4827245"/>
              <a:gd name="connsiteY4" fmla="*/ 182127 h 1015188"/>
              <a:gd name="connsiteX5" fmla="*/ 4827245 w 4827245"/>
              <a:gd name="connsiteY5" fmla="*/ 848572 h 1015188"/>
              <a:gd name="connsiteX6" fmla="*/ 4660629 w 4827245"/>
              <a:gd name="connsiteY6" fmla="*/ 1015188 h 1015188"/>
              <a:gd name="connsiteX7" fmla="*/ 166616 w 4827245"/>
              <a:gd name="connsiteY7" fmla="*/ 1015188 h 1015188"/>
              <a:gd name="connsiteX8" fmla="*/ 0 w 4827245"/>
              <a:gd name="connsiteY8" fmla="*/ 848572 h 1015188"/>
              <a:gd name="connsiteX9" fmla="*/ 0 w 4827245"/>
              <a:gd name="connsiteY9" fmla="*/ 182127 h 1015188"/>
              <a:gd name="connsiteX0" fmla="*/ 0 w 4827245"/>
              <a:gd name="connsiteY0" fmla="*/ 182127 h 1015188"/>
              <a:gd name="connsiteX1" fmla="*/ 166616 w 4827245"/>
              <a:gd name="connsiteY1" fmla="*/ 15511 h 1015188"/>
              <a:gd name="connsiteX2" fmla="*/ 3625622 w 4827245"/>
              <a:gd name="connsiteY2" fmla="*/ 0 h 1015188"/>
              <a:gd name="connsiteX3" fmla="*/ 3830159 w 4827245"/>
              <a:gd name="connsiteY3" fmla="*/ 0 h 1015188"/>
              <a:gd name="connsiteX4" fmla="*/ 4660629 w 4827245"/>
              <a:gd name="connsiteY4" fmla="*/ 15511 h 1015188"/>
              <a:gd name="connsiteX5" fmla="*/ 4827245 w 4827245"/>
              <a:gd name="connsiteY5" fmla="*/ 182127 h 1015188"/>
              <a:gd name="connsiteX6" fmla="*/ 4827245 w 4827245"/>
              <a:gd name="connsiteY6" fmla="*/ 848572 h 1015188"/>
              <a:gd name="connsiteX7" fmla="*/ 4660629 w 4827245"/>
              <a:gd name="connsiteY7" fmla="*/ 1015188 h 1015188"/>
              <a:gd name="connsiteX8" fmla="*/ 166616 w 4827245"/>
              <a:gd name="connsiteY8" fmla="*/ 1015188 h 1015188"/>
              <a:gd name="connsiteX9" fmla="*/ 0 w 4827245"/>
              <a:gd name="connsiteY9" fmla="*/ 848572 h 1015188"/>
              <a:gd name="connsiteX10" fmla="*/ 0 w 4827245"/>
              <a:gd name="connsiteY10" fmla="*/ 182127 h 1015188"/>
              <a:gd name="connsiteX0" fmla="*/ 0 w 4827245"/>
              <a:gd name="connsiteY0" fmla="*/ 182127 h 1015188"/>
              <a:gd name="connsiteX1" fmla="*/ 166616 w 4827245"/>
              <a:gd name="connsiteY1" fmla="*/ 15511 h 1015188"/>
              <a:gd name="connsiteX2" fmla="*/ 3625622 w 4827245"/>
              <a:gd name="connsiteY2" fmla="*/ 0 h 1015188"/>
              <a:gd name="connsiteX3" fmla="*/ 3673748 w 4827245"/>
              <a:gd name="connsiteY3" fmla="*/ 0 h 1015188"/>
              <a:gd name="connsiteX4" fmla="*/ 3830159 w 4827245"/>
              <a:gd name="connsiteY4" fmla="*/ 0 h 1015188"/>
              <a:gd name="connsiteX5" fmla="*/ 4660629 w 4827245"/>
              <a:gd name="connsiteY5" fmla="*/ 15511 h 1015188"/>
              <a:gd name="connsiteX6" fmla="*/ 4827245 w 4827245"/>
              <a:gd name="connsiteY6" fmla="*/ 182127 h 1015188"/>
              <a:gd name="connsiteX7" fmla="*/ 4827245 w 4827245"/>
              <a:gd name="connsiteY7" fmla="*/ 848572 h 1015188"/>
              <a:gd name="connsiteX8" fmla="*/ 4660629 w 4827245"/>
              <a:gd name="connsiteY8" fmla="*/ 1015188 h 1015188"/>
              <a:gd name="connsiteX9" fmla="*/ 166616 w 4827245"/>
              <a:gd name="connsiteY9" fmla="*/ 1015188 h 1015188"/>
              <a:gd name="connsiteX10" fmla="*/ 0 w 4827245"/>
              <a:gd name="connsiteY10" fmla="*/ 848572 h 1015188"/>
              <a:gd name="connsiteX11" fmla="*/ 0 w 4827245"/>
              <a:gd name="connsiteY11" fmla="*/ 182127 h 1015188"/>
              <a:gd name="connsiteX0" fmla="*/ 0 w 4827245"/>
              <a:gd name="connsiteY0" fmla="*/ 398696 h 1231757"/>
              <a:gd name="connsiteX1" fmla="*/ 166616 w 4827245"/>
              <a:gd name="connsiteY1" fmla="*/ 232080 h 1231757"/>
              <a:gd name="connsiteX2" fmla="*/ 3625622 w 4827245"/>
              <a:gd name="connsiteY2" fmla="*/ 216569 h 1231757"/>
              <a:gd name="connsiteX3" fmla="*/ 3914379 w 4827245"/>
              <a:gd name="connsiteY3" fmla="*/ 0 h 1231757"/>
              <a:gd name="connsiteX4" fmla="*/ 3830159 w 4827245"/>
              <a:gd name="connsiteY4" fmla="*/ 216569 h 1231757"/>
              <a:gd name="connsiteX5" fmla="*/ 4660629 w 4827245"/>
              <a:gd name="connsiteY5" fmla="*/ 232080 h 1231757"/>
              <a:gd name="connsiteX6" fmla="*/ 4827245 w 4827245"/>
              <a:gd name="connsiteY6" fmla="*/ 398696 h 1231757"/>
              <a:gd name="connsiteX7" fmla="*/ 4827245 w 4827245"/>
              <a:gd name="connsiteY7" fmla="*/ 1065141 h 1231757"/>
              <a:gd name="connsiteX8" fmla="*/ 4660629 w 4827245"/>
              <a:gd name="connsiteY8" fmla="*/ 1231757 h 1231757"/>
              <a:gd name="connsiteX9" fmla="*/ 166616 w 4827245"/>
              <a:gd name="connsiteY9" fmla="*/ 1231757 h 1231757"/>
              <a:gd name="connsiteX10" fmla="*/ 0 w 4827245"/>
              <a:gd name="connsiteY10" fmla="*/ 1065141 h 1231757"/>
              <a:gd name="connsiteX11" fmla="*/ 0 w 4827245"/>
              <a:gd name="connsiteY11" fmla="*/ 398696 h 1231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827245" h="1231757">
                <a:moveTo>
                  <a:pt x="0" y="398696"/>
                </a:moveTo>
                <a:cubicBezTo>
                  <a:pt x="0" y="306677"/>
                  <a:pt x="74597" y="232080"/>
                  <a:pt x="166616" y="232080"/>
                </a:cubicBezTo>
                <a:lnTo>
                  <a:pt x="3625622" y="216569"/>
                </a:lnTo>
                <a:lnTo>
                  <a:pt x="3914379" y="0"/>
                </a:lnTo>
                <a:lnTo>
                  <a:pt x="3830159" y="216569"/>
                </a:lnTo>
                <a:lnTo>
                  <a:pt x="4660629" y="232080"/>
                </a:lnTo>
                <a:cubicBezTo>
                  <a:pt x="4752648" y="232080"/>
                  <a:pt x="4827245" y="306677"/>
                  <a:pt x="4827245" y="398696"/>
                </a:cubicBezTo>
                <a:lnTo>
                  <a:pt x="4827245" y="1065141"/>
                </a:lnTo>
                <a:cubicBezTo>
                  <a:pt x="4827245" y="1157160"/>
                  <a:pt x="4752648" y="1231757"/>
                  <a:pt x="4660629" y="1231757"/>
                </a:cubicBezTo>
                <a:lnTo>
                  <a:pt x="166616" y="1231757"/>
                </a:lnTo>
                <a:cubicBezTo>
                  <a:pt x="74597" y="1231757"/>
                  <a:pt x="0" y="1157160"/>
                  <a:pt x="0" y="1065141"/>
                </a:cubicBezTo>
                <a:lnTo>
                  <a:pt x="0" y="398696"/>
                </a:lnTo>
                <a:close/>
              </a:path>
            </a:pathLst>
          </a:cu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360000" rIns="91440" bIns="45720" numCol="1" rtlCol="0" anchor="t" anchorCtr="0" compatLnSpc="1">
            <a:prstTxWarp prst="textNoShape">
              <a:avLst/>
            </a:prstTxWarp>
          </a:bodyPr>
          <a:lstStyle/>
          <a:p>
            <a:pPr algn="ctr"/>
            <a:r>
              <a:rPr lang="ja-JP" altLang="en-US" sz="2200" dirty="0" smtClean="0"/>
              <a:t>全行の</a:t>
            </a:r>
            <a:r>
              <a:rPr lang="en-US" altLang="ja-JP" sz="2200" dirty="0" smtClean="0"/>
              <a:t>Code</a:t>
            </a:r>
            <a:r>
              <a:rPr lang="ja-JP" altLang="en-US" sz="2200" dirty="0" smtClean="0"/>
              <a:t> </a:t>
            </a:r>
            <a:r>
              <a:rPr lang="en-US" altLang="ja-JP" sz="2200" dirty="0" smtClean="0"/>
              <a:t>Authorship</a:t>
            </a:r>
            <a:r>
              <a:rPr lang="ja-JP" altLang="en-US" sz="2200" dirty="0" smtClean="0"/>
              <a:t>：</a:t>
            </a:r>
            <a:r>
              <a:rPr lang="en-US" altLang="ja-JP" sz="2200" dirty="0" smtClean="0"/>
              <a:t>B</a:t>
            </a:r>
          </a:p>
          <a:p>
            <a:pPr algn="ctr"/>
            <a:r>
              <a:rPr lang="ja-JP" altLang="en-US" sz="2200" dirty="0" smtClean="0"/>
              <a:t>⇒ </a:t>
            </a:r>
            <a:r>
              <a:rPr lang="en-US" altLang="ja-JP" sz="2200" dirty="0" smtClean="0"/>
              <a:t>Clone</a:t>
            </a:r>
            <a:r>
              <a:rPr lang="ja-JP" altLang="en-US" sz="2200" dirty="0" smtClean="0"/>
              <a:t> </a:t>
            </a:r>
            <a:r>
              <a:rPr lang="en-US" altLang="ja-JP" sz="2200" dirty="0" smtClean="0"/>
              <a:t>Authorship</a:t>
            </a:r>
            <a:r>
              <a:rPr lang="ja-JP" altLang="en-US" sz="2200" dirty="0" smtClean="0"/>
              <a:t>：</a:t>
            </a:r>
            <a:r>
              <a:rPr lang="en-US" altLang="ja-JP" sz="2200" dirty="0" smtClean="0"/>
              <a:t>B</a:t>
            </a:r>
            <a:endParaRPr kumimoji="1" lang="ja-JP" altLang="en-US" sz="2200" dirty="0"/>
          </a:p>
        </p:txBody>
      </p:sp>
      <p:sp>
        <p:nvSpPr>
          <p:cNvPr id="47" name="角丸四角形 46"/>
          <p:cNvSpPr/>
          <p:nvPr/>
        </p:nvSpPr>
        <p:spPr bwMode="auto">
          <a:xfrm>
            <a:off x="4070075" y="2430753"/>
            <a:ext cx="4827245" cy="1575763"/>
          </a:xfrm>
          <a:custGeom>
            <a:avLst/>
            <a:gdLst>
              <a:gd name="connsiteX0" fmla="*/ 0 w 4827245"/>
              <a:gd name="connsiteY0" fmla="*/ 166616 h 999677"/>
              <a:gd name="connsiteX1" fmla="*/ 166616 w 4827245"/>
              <a:gd name="connsiteY1" fmla="*/ 0 h 999677"/>
              <a:gd name="connsiteX2" fmla="*/ 4660629 w 4827245"/>
              <a:gd name="connsiteY2" fmla="*/ 0 h 999677"/>
              <a:gd name="connsiteX3" fmla="*/ 4827245 w 4827245"/>
              <a:gd name="connsiteY3" fmla="*/ 166616 h 999677"/>
              <a:gd name="connsiteX4" fmla="*/ 4827245 w 4827245"/>
              <a:gd name="connsiteY4" fmla="*/ 833061 h 999677"/>
              <a:gd name="connsiteX5" fmla="*/ 4660629 w 4827245"/>
              <a:gd name="connsiteY5" fmla="*/ 999677 h 999677"/>
              <a:gd name="connsiteX6" fmla="*/ 166616 w 4827245"/>
              <a:gd name="connsiteY6" fmla="*/ 999677 h 999677"/>
              <a:gd name="connsiteX7" fmla="*/ 0 w 4827245"/>
              <a:gd name="connsiteY7" fmla="*/ 833061 h 999677"/>
              <a:gd name="connsiteX8" fmla="*/ 0 w 4827245"/>
              <a:gd name="connsiteY8" fmla="*/ 166616 h 999677"/>
              <a:gd name="connsiteX0" fmla="*/ 0 w 4827245"/>
              <a:gd name="connsiteY0" fmla="*/ 166616 h 999677"/>
              <a:gd name="connsiteX1" fmla="*/ 166616 w 4827245"/>
              <a:gd name="connsiteY1" fmla="*/ 0 h 999677"/>
              <a:gd name="connsiteX2" fmla="*/ 4660629 w 4827245"/>
              <a:gd name="connsiteY2" fmla="*/ 0 h 999677"/>
              <a:gd name="connsiteX3" fmla="*/ 4827245 w 4827245"/>
              <a:gd name="connsiteY3" fmla="*/ 166616 h 999677"/>
              <a:gd name="connsiteX4" fmla="*/ 4827245 w 4827245"/>
              <a:gd name="connsiteY4" fmla="*/ 833061 h 999677"/>
              <a:gd name="connsiteX5" fmla="*/ 4660629 w 4827245"/>
              <a:gd name="connsiteY5" fmla="*/ 999677 h 999677"/>
              <a:gd name="connsiteX6" fmla="*/ 694430 w 4827245"/>
              <a:gd name="connsiteY6" fmla="*/ 998248 h 999677"/>
              <a:gd name="connsiteX7" fmla="*/ 166616 w 4827245"/>
              <a:gd name="connsiteY7" fmla="*/ 999677 h 999677"/>
              <a:gd name="connsiteX8" fmla="*/ 0 w 4827245"/>
              <a:gd name="connsiteY8" fmla="*/ 833061 h 999677"/>
              <a:gd name="connsiteX9" fmla="*/ 0 w 4827245"/>
              <a:gd name="connsiteY9" fmla="*/ 166616 h 999677"/>
              <a:gd name="connsiteX0" fmla="*/ 0 w 4827245"/>
              <a:gd name="connsiteY0" fmla="*/ 166616 h 999677"/>
              <a:gd name="connsiteX1" fmla="*/ 166616 w 4827245"/>
              <a:gd name="connsiteY1" fmla="*/ 0 h 999677"/>
              <a:gd name="connsiteX2" fmla="*/ 4660629 w 4827245"/>
              <a:gd name="connsiteY2" fmla="*/ 0 h 999677"/>
              <a:gd name="connsiteX3" fmla="*/ 4827245 w 4827245"/>
              <a:gd name="connsiteY3" fmla="*/ 166616 h 999677"/>
              <a:gd name="connsiteX4" fmla="*/ 4827245 w 4827245"/>
              <a:gd name="connsiteY4" fmla="*/ 833061 h 999677"/>
              <a:gd name="connsiteX5" fmla="*/ 4660629 w 4827245"/>
              <a:gd name="connsiteY5" fmla="*/ 999677 h 999677"/>
              <a:gd name="connsiteX6" fmla="*/ 1043346 w 4827245"/>
              <a:gd name="connsiteY6" fmla="*/ 998248 h 999677"/>
              <a:gd name="connsiteX7" fmla="*/ 694430 w 4827245"/>
              <a:gd name="connsiteY7" fmla="*/ 998248 h 999677"/>
              <a:gd name="connsiteX8" fmla="*/ 166616 w 4827245"/>
              <a:gd name="connsiteY8" fmla="*/ 999677 h 999677"/>
              <a:gd name="connsiteX9" fmla="*/ 0 w 4827245"/>
              <a:gd name="connsiteY9" fmla="*/ 833061 h 999677"/>
              <a:gd name="connsiteX10" fmla="*/ 0 w 4827245"/>
              <a:gd name="connsiteY10" fmla="*/ 166616 h 999677"/>
              <a:gd name="connsiteX0" fmla="*/ 0 w 4827245"/>
              <a:gd name="connsiteY0" fmla="*/ 166616 h 999677"/>
              <a:gd name="connsiteX1" fmla="*/ 166616 w 4827245"/>
              <a:gd name="connsiteY1" fmla="*/ 0 h 999677"/>
              <a:gd name="connsiteX2" fmla="*/ 4660629 w 4827245"/>
              <a:gd name="connsiteY2" fmla="*/ 0 h 999677"/>
              <a:gd name="connsiteX3" fmla="*/ 4827245 w 4827245"/>
              <a:gd name="connsiteY3" fmla="*/ 166616 h 999677"/>
              <a:gd name="connsiteX4" fmla="*/ 4827245 w 4827245"/>
              <a:gd name="connsiteY4" fmla="*/ 833061 h 999677"/>
              <a:gd name="connsiteX5" fmla="*/ 4660629 w 4827245"/>
              <a:gd name="connsiteY5" fmla="*/ 999677 h 999677"/>
              <a:gd name="connsiteX6" fmla="*/ 1368199 w 4827245"/>
              <a:gd name="connsiteY6" fmla="*/ 986216 h 999677"/>
              <a:gd name="connsiteX7" fmla="*/ 1043346 w 4827245"/>
              <a:gd name="connsiteY7" fmla="*/ 998248 h 999677"/>
              <a:gd name="connsiteX8" fmla="*/ 694430 w 4827245"/>
              <a:gd name="connsiteY8" fmla="*/ 998248 h 999677"/>
              <a:gd name="connsiteX9" fmla="*/ 166616 w 4827245"/>
              <a:gd name="connsiteY9" fmla="*/ 999677 h 999677"/>
              <a:gd name="connsiteX10" fmla="*/ 0 w 4827245"/>
              <a:gd name="connsiteY10" fmla="*/ 833061 h 999677"/>
              <a:gd name="connsiteX11" fmla="*/ 0 w 4827245"/>
              <a:gd name="connsiteY11" fmla="*/ 166616 h 999677"/>
              <a:gd name="connsiteX0" fmla="*/ 0 w 4827245"/>
              <a:gd name="connsiteY0" fmla="*/ 166616 h 1635922"/>
              <a:gd name="connsiteX1" fmla="*/ 166616 w 4827245"/>
              <a:gd name="connsiteY1" fmla="*/ 0 h 1635922"/>
              <a:gd name="connsiteX2" fmla="*/ 4660629 w 4827245"/>
              <a:gd name="connsiteY2" fmla="*/ 0 h 1635922"/>
              <a:gd name="connsiteX3" fmla="*/ 4827245 w 4827245"/>
              <a:gd name="connsiteY3" fmla="*/ 166616 h 1635922"/>
              <a:gd name="connsiteX4" fmla="*/ 4827245 w 4827245"/>
              <a:gd name="connsiteY4" fmla="*/ 833061 h 1635922"/>
              <a:gd name="connsiteX5" fmla="*/ 4660629 w 4827245"/>
              <a:gd name="connsiteY5" fmla="*/ 999677 h 1635922"/>
              <a:gd name="connsiteX6" fmla="*/ 1368199 w 4827245"/>
              <a:gd name="connsiteY6" fmla="*/ 986216 h 1635922"/>
              <a:gd name="connsiteX7" fmla="*/ 971157 w 4827245"/>
              <a:gd name="connsiteY7" fmla="*/ 1635922 h 1635922"/>
              <a:gd name="connsiteX8" fmla="*/ 694430 w 4827245"/>
              <a:gd name="connsiteY8" fmla="*/ 998248 h 1635922"/>
              <a:gd name="connsiteX9" fmla="*/ 166616 w 4827245"/>
              <a:gd name="connsiteY9" fmla="*/ 999677 h 1635922"/>
              <a:gd name="connsiteX10" fmla="*/ 0 w 4827245"/>
              <a:gd name="connsiteY10" fmla="*/ 833061 h 1635922"/>
              <a:gd name="connsiteX11" fmla="*/ 0 w 4827245"/>
              <a:gd name="connsiteY11" fmla="*/ 166616 h 1635922"/>
              <a:gd name="connsiteX0" fmla="*/ 0 w 4827245"/>
              <a:gd name="connsiteY0" fmla="*/ 166616 h 1455448"/>
              <a:gd name="connsiteX1" fmla="*/ 166616 w 4827245"/>
              <a:gd name="connsiteY1" fmla="*/ 0 h 1455448"/>
              <a:gd name="connsiteX2" fmla="*/ 4660629 w 4827245"/>
              <a:gd name="connsiteY2" fmla="*/ 0 h 1455448"/>
              <a:gd name="connsiteX3" fmla="*/ 4827245 w 4827245"/>
              <a:gd name="connsiteY3" fmla="*/ 166616 h 1455448"/>
              <a:gd name="connsiteX4" fmla="*/ 4827245 w 4827245"/>
              <a:gd name="connsiteY4" fmla="*/ 833061 h 1455448"/>
              <a:gd name="connsiteX5" fmla="*/ 4660629 w 4827245"/>
              <a:gd name="connsiteY5" fmla="*/ 999677 h 1455448"/>
              <a:gd name="connsiteX6" fmla="*/ 1368199 w 4827245"/>
              <a:gd name="connsiteY6" fmla="*/ 986216 h 1455448"/>
              <a:gd name="connsiteX7" fmla="*/ 862872 w 4827245"/>
              <a:gd name="connsiteY7" fmla="*/ 1455448 h 1455448"/>
              <a:gd name="connsiteX8" fmla="*/ 694430 w 4827245"/>
              <a:gd name="connsiteY8" fmla="*/ 998248 h 1455448"/>
              <a:gd name="connsiteX9" fmla="*/ 166616 w 4827245"/>
              <a:gd name="connsiteY9" fmla="*/ 999677 h 1455448"/>
              <a:gd name="connsiteX10" fmla="*/ 0 w 4827245"/>
              <a:gd name="connsiteY10" fmla="*/ 833061 h 1455448"/>
              <a:gd name="connsiteX11" fmla="*/ 0 w 4827245"/>
              <a:gd name="connsiteY11" fmla="*/ 166616 h 1455448"/>
              <a:gd name="connsiteX0" fmla="*/ 0 w 4827245"/>
              <a:gd name="connsiteY0" fmla="*/ 166616 h 1575763"/>
              <a:gd name="connsiteX1" fmla="*/ 166616 w 4827245"/>
              <a:gd name="connsiteY1" fmla="*/ 0 h 1575763"/>
              <a:gd name="connsiteX2" fmla="*/ 4660629 w 4827245"/>
              <a:gd name="connsiteY2" fmla="*/ 0 h 1575763"/>
              <a:gd name="connsiteX3" fmla="*/ 4827245 w 4827245"/>
              <a:gd name="connsiteY3" fmla="*/ 166616 h 1575763"/>
              <a:gd name="connsiteX4" fmla="*/ 4827245 w 4827245"/>
              <a:gd name="connsiteY4" fmla="*/ 833061 h 1575763"/>
              <a:gd name="connsiteX5" fmla="*/ 4660629 w 4827245"/>
              <a:gd name="connsiteY5" fmla="*/ 999677 h 1575763"/>
              <a:gd name="connsiteX6" fmla="*/ 1368199 w 4827245"/>
              <a:gd name="connsiteY6" fmla="*/ 986216 h 1575763"/>
              <a:gd name="connsiteX7" fmla="*/ 935061 w 4827245"/>
              <a:gd name="connsiteY7" fmla="*/ 1575763 h 1575763"/>
              <a:gd name="connsiteX8" fmla="*/ 694430 w 4827245"/>
              <a:gd name="connsiteY8" fmla="*/ 998248 h 1575763"/>
              <a:gd name="connsiteX9" fmla="*/ 166616 w 4827245"/>
              <a:gd name="connsiteY9" fmla="*/ 999677 h 1575763"/>
              <a:gd name="connsiteX10" fmla="*/ 0 w 4827245"/>
              <a:gd name="connsiteY10" fmla="*/ 833061 h 1575763"/>
              <a:gd name="connsiteX11" fmla="*/ 0 w 4827245"/>
              <a:gd name="connsiteY11" fmla="*/ 166616 h 15757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827245" h="1575763">
                <a:moveTo>
                  <a:pt x="0" y="166616"/>
                </a:moveTo>
                <a:cubicBezTo>
                  <a:pt x="0" y="74597"/>
                  <a:pt x="74597" y="0"/>
                  <a:pt x="166616" y="0"/>
                </a:cubicBezTo>
                <a:lnTo>
                  <a:pt x="4660629" y="0"/>
                </a:lnTo>
                <a:cubicBezTo>
                  <a:pt x="4752648" y="0"/>
                  <a:pt x="4827245" y="74597"/>
                  <a:pt x="4827245" y="166616"/>
                </a:cubicBezTo>
                <a:lnTo>
                  <a:pt x="4827245" y="833061"/>
                </a:lnTo>
                <a:cubicBezTo>
                  <a:pt x="4827245" y="925080"/>
                  <a:pt x="4752648" y="999677"/>
                  <a:pt x="4660629" y="999677"/>
                </a:cubicBezTo>
                <a:lnTo>
                  <a:pt x="1368199" y="986216"/>
                </a:lnTo>
                <a:lnTo>
                  <a:pt x="935061" y="1575763"/>
                </a:lnTo>
                <a:lnTo>
                  <a:pt x="694430" y="998248"/>
                </a:lnTo>
                <a:lnTo>
                  <a:pt x="166616" y="999677"/>
                </a:lnTo>
                <a:cubicBezTo>
                  <a:pt x="74597" y="999677"/>
                  <a:pt x="0" y="925080"/>
                  <a:pt x="0" y="833061"/>
                </a:cubicBezTo>
                <a:lnTo>
                  <a:pt x="0" y="166616"/>
                </a:lnTo>
                <a:close/>
              </a:path>
            </a:pathLst>
          </a:custGeom>
          <a:ln>
            <a:solidFill>
              <a:srgbClr val="FFC000"/>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108000" rIns="91440" bIns="45720" numCol="1" rtlCol="0" anchor="t" anchorCtr="0" compatLnSpc="1">
            <a:prstTxWarp prst="textNoShape">
              <a:avLst/>
            </a:prstTxWarp>
          </a:bodyPr>
          <a:lstStyle/>
          <a:p>
            <a:pPr algn="ctr"/>
            <a:r>
              <a:rPr lang="ja-JP" altLang="en-US" sz="2200" dirty="0" smtClean="0"/>
              <a:t>全行の</a:t>
            </a:r>
            <a:r>
              <a:rPr lang="en-US" altLang="ja-JP" sz="2200" dirty="0" smtClean="0"/>
              <a:t>Code</a:t>
            </a:r>
            <a:r>
              <a:rPr lang="ja-JP" altLang="en-US" sz="2200" dirty="0" smtClean="0"/>
              <a:t> </a:t>
            </a:r>
            <a:r>
              <a:rPr lang="en-US" altLang="ja-JP" sz="2200" dirty="0" smtClean="0"/>
              <a:t>Authorship</a:t>
            </a:r>
            <a:r>
              <a:rPr lang="ja-JP" altLang="en-US" sz="2200" dirty="0" smtClean="0"/>
              <a:t>：</a:t>
            </a:r>
            <a:r>
              <a:rPr lang="en-US" altLang="ja-JP" sz="2200" dirty="0" smtClean="0"/>
              <a:t>A</a:t>
            </a:r>
          </a:p>
          <a:p>
            <a:pPr algn="ctr"/>
            <a:r>
              <a:rPr lang="ja-JP" altLang="en-US" sz="2200" dirty="0" smtClean="0"/>
              <a:t>⇒ </a:t>
            </a:r>
            <a:r>
              <a:rPr lang="en-US" altLang="ja-JP" sz="2200" dirty="0" smtClean="0"/>
              <a:t>Clone</a:t>
            </a:r>
            <a:r>
              <a:rPr lang="ja-JP" altLang="en-US" sz="2200" dirty="0" smtClean="0"/>
              <a:t> </a:t>
            </a:r>
            <a:r>
              <a:rPr lang="en-US" altLang="ja-JP" sz="2200" dirty="0" smtClean="0"/>
              <a:t>Authorship</a:t>
            </a:r>
            <a:r>
              <a:rPr lang="ja-JP" altLang="en-US" sz="2200" dirty="0" smtClean="0"/>
              <a:t>：</a:t>
            </a:r>
            <a:r>
              <a:rPr lang="en-US" altLang="ja-JP" sz="2200" dirty="0" smtClean="0"/>
              <a:t>A</a:t>
            </a:r>
            <a:endParaRPr kumimoji="1" lang="ja-JP" altLang="en-US" sz="2200" dirty="0"/>
          </a:p>
        </p:txBody>
      </p:sp>
    </p:spTree>
    <p:extLst>
      <p:ext uri="{BB962C8B-B14F-4D97-AF65-F5344CB8AC3E}">
        <p14:creationId xmlns:p14="http://schemas.microsoft.com/office/powerpoint/2010/main" val="100701517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コードクローン作成者と利用者</a:t>
            </a:r>
            <a:endParaRPr kumimoji="1" lang="ja-JP" altLang="en-US" dirty="0"/>
          </a:p>
        </p:txBody>
      </p:sp>
      <p:grpSp>
        <p:nvGrpSpPr>
          <p:cNvPr id="4" name="グループ化 3"/>
          <p:cNvGrpSpPr/>
          <p:nvPr/>
        </p:nvGrpSpPr>
        <p:grpSpPr>
          <a:xfrm>
            <a:off x="191980" y="1363076"/>
            <a:ext cx="1197321" cy="1474205"/>
            <a:chOff x="363538" y="1186265"/>
            <a:chExt cx="1197321" cy="1474205"/>
          </a:xfrm>
        </p:grpSpPr>
        <p:pic>
          <p:nvPicPr>
            <p:cNvPr id="5" name="Picture 6" descr="C:\Program Files\Microsoft Office\MEDIA\CAGCAT10\j0292020.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3538" y="1186265"/>
              <a:ext cx="1174436" cy="1114680"/>
            </a:xfrm>
            <a:prstGeom prst="rect">
              <a:avLst/>
            </a:prstGeom>
            <a:noFill/>
            <a:extLst>
              <a:ext uri="{909E8E84-426E-40DD-AFC4-6F175D3DCCD1}">
                <a14:hiddenFill xmlns:a14="http://schemas.microsoft.com/office/drawing/2010/main">
                  <a:solidFill>
                    <a:srgbClr val="FFFFFF"/>
                  </a:solidFill>
                </a14:hiddenFill>
              </a:ext>
            </a:extLst>
          </p:spPr>
        </p:pic>
        <p:sp>
          <p:nvSpPr>
            <p:cNvPr id="6" name="テキスト ボックス 5"/>
            <p:cNvSpPr txBox="1"/>
            <p:nvPr/>
          </p:nvSpPr>
          <p:spPr>
            <a:xfrm>
              <a:off x="435230" y="2260360"/>
              <a:ext cx="1125629" cy="400110"/>
            </a:xfrm>
            <a:prstGeom prst="rect">
              <a:avLst/>
            </a:prstGeom>
            <a:noFill/>
          </p:spPr>
          <p:txBody>
            <a:bodyPr wrap="none" rtlCol="0">
              <a:spAutoFit/>
            </a:bodyPr>
            <a:lstStyle/>
            <a:p>
              <a:r>
                <a:rPr kumimoji="1" lang="ja-JP" altLang="en-US" sz="2000" dirty="0" smtClean="0"/>
                <a:t>開発者</a:t>
              </a:r>
              <a:r>
                <a:rPr kumimoji="1" lang="en-US" altLang="ja-JP" sz="2000" dirty="0" smtClean="0"/>
                <a:t>A</a:t>
              </a:r>
              <a:endParaRPr kumimoji="1" lang="ja-JP" altLang="en-US" sz="2000" dirty="0"/>
            </a:p>
          </p:txBody>
        </p:sp>
      </p:grpSp>
      <p:grpSp>
        <p:nvGrpSpPr>
          <p:cNvPr id="7" name="グループ化 6"/>
          <p:cNvGrpSpPr/>
          <p:nvPr/>
        </p:nvGrpSpPr>
        <p:grpSpPr>
          <a:xfrm>
            <a:off x="2497693" y="1363076"/>
            <a:ext cx="1210211" cy="1473461"/>
            <a:chOff x="363538" y="1187009"/>
            <a:chExt cx="1210211" cy="1473461"/>
          </a:xfrm>
        </p:grpSpPr>
        <p:pic>
          <p:nvPicPr>
            <p:cNvPr id="8" name="Picture 6" descr="C:\Program Files\Microsoft Office\MEDIA\CAGCAT10\j0292020.wmf"/>
            <p:cNvPicPr>
              <a:picLocks noChangeAspect="1" noChangeArrowheads="1"/>
            </p:cNvPicPr>
            <p:nvPr/>
          </p:nvPicPr>
          <p:blipFill>
            <a:blip r:embed="rId3" cstate="print">
              <a:duotone>
                <a:prstClr val="black"/>
                <a:schemeClr val="accent5">
                  <a:tint val="45000"/>
                  <a:satMod val="400000"/>
                </a:schemeClr>
              </a:duotone>
              <a:extLst>
                <a:ext uri="{28A0092B-C50C-407E-A947-70E740481C1C}">
                  <a14:useLocalDpi xmlns:a14="http://schemas.microsoft.com/office/drawing/2010/main" val="0"/>
                </a:ext>
              </a:extLst>
            </a:blip>
            <a:srcRect/>
            <a:stretch>
              <a:fillRect/>
            </a:stretch>
          </p:blipFill>
          <p:spPr bwMode="auto">
            <a:xfrm>
              <a:off x="363538" y="1187009"/>
              <a:ext cx="1174436" cy="1114680"/>
            </a:xfrm>
            <a:prstGeom prst="rect">
              <a:avLst/>
            </a:prstGeom>
            <a:noFill/>
            <a:extLst>
              <a:ext uri="{909E8E84-426E-40DD-AFC4-6F175D3DCCD1}">
                <a14:hiddenFill xmlns:a14="http://schemas.microsoft.com/office/drawing/2010/main">
                  <a:solidFill>
                    <a:srgbClr val="FFFFFF"/>
                  </a:solidFill>
                </a14:hiddenFill>
              </a:ext>
            </a:extLst>
          </p:spPr>
        </p:pic>
        <p:sp>
          <p:nvSpPr>
            <p:cNvPr id="9" name="テキスト ボックス 8"/>
            <p:cNvSpPr txBox="1"/>
            <p:nvPr/>
          </p:nvSpPr>
          <p:spPr>
            <a:xfrm>
              <a:off x="448120" y="2260360"/>
              <a:ext cx="1125629" cy="400110"/>
            </a:xfrm>
            <a:prstGeom prst="rect">
              <a:avLst/>
            </a:prstGeom>
            <a:noFill/>
          </p:spPr>
          <p:txBody>
            <a:bodyPr wrap="none" rtlCol="0">
              <a:spAutoFit/>
            </a:bodyPr>
            <a:lstStyle/>
            <a:p>
              <a:r>
                <a:rPr kumimoji="1" lang="ja-JP" altLang="en-US" sz="2000" dirty="0" smtClean="0"/>
                <a:t>開発者</a:t>
              </a:r>
              <a:r>
                <a:rPr lang="en-US" altLang="ja-JP" sz="2000" dirty="0"/>
                <a:t>B</a:t>
              </a:r>
              <a:endParaRPr kumimoji="1" lang="ja-JP" altLang="en-US" sz="2000" dirty="0"/>
            </a:p>
          </p:txBody>
        </p:sp>
      </p:grpSp>
      <p:sp>
        <p:nvSpPr>
          <p:cNvPr id="10" name="フローチャート : 磁気ディスク 9"/>
          <p:cNvSpPr/>
          <p:nvPr/>
        </p:nvSpPr>
        <p:spPr>
          <a:xfrm>
            <a:off x="1619672" y="4797152"/>
            <a:ext cx="1090373" cy="1215701"/>
          </a:xfrm>
          <a:prstGeom prst="flowChartMagneticDisk">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kumimoji="1" lang="ja-JP" altLang="en-US" sz="2000" dirty="0" smtClean="0"/>
              <a:t>版管理</a:t>
            </a:r>
            <a:endParaRPr kumimoji="1" lang="en-US" altLang="ja-JP" sz="2000" dirty="0" smtClean="0"/>
          </a:p>
          <a:p>
            <a:pPr algn="ctr"/>
            <a:r>
              <a:rPr kumimoji="1" lang="ja-JP" altLang="en-US" sz="2000" dirty="0" smtClean="0"/>
              <a:t>システム</a:t>
            </a:r>
            <a:endParaRPr kumimoji="1" lang="en-US" altLang="ja-JP" sz="2000" dirty="0" smtClean="0"/>
          </a:p>
        </p:txBody>
      </p:sp>
      <p:sp>
        <p:nvSpPr>
          <p:cNvPr id="11" name="下矢印 10"/>
          <p:cNvSpPr/>
          <p:nvPr/>
        </p:nvSpPr>
        <p:spPr>
          <a:xfrm rot="20202076">
            <a:off x="1363706" y="2760252"/>
            <a:ext cx="298250" cy="2044195"/>
          </a:xfrm>
          <a:prstGeom prst="downArrow">
            <a:avLst/>
          </a:prstGeom>
          <a:gradFill>
            <a:gsLst>
              <a:gs pos="0">
                <a:srgbClr val="00B0F0"/>
              </a:gs>
              <a:gs pos="100000">
                <a:schemeClr val="accent1"/>
              </a:gs>
            </a:gsLst>
            <a:lin ang="18900000" scaled="1"/>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2" name="テキスト ボックス 11"/>
          <p:cNvSpPr txBox="1"/>
          <p:nvPr/>
        </p:nvSpPr>
        <p:spPr>
          <a:xfrm>
            <a:off x="1319627" y="3184726"/>
            <a:ext cx="917239" cy="400110"/>
          </a:xfrm>
          <a:prstGeom prst="rect">
            <a:avLst/>
          </a:prstGeom>
          <a:noFill/>
        </p:spPr>
        <p:txBody>
          <a:bodyPr wrap="none" rtlCol="0">
            <a:spAutoFit/>
          </a:bodyPr>
          <a:lstStyle/>
          <a:p>
            <a:r>
              <a:rPr kumimoji="1" lang="ja-JP" altLang="en-US" sz="2000" dirty="0" smtClean="0"/>
              <a:t>コミット</a:t>
            </a:r>
            <a:endParaRPr kumimoji="1" lang="ja-JP" altLang="en-US" sz="2000" dirty="0"/>
          </a:p>
        </p:txBody>
      </p:sp>
      <p:sp>
        <p:nvSpPr>
          <p:cNvPr id="13" name="下矢印 12"/>
          <p:cNvSpPr/>
          <p:nvPr/>
        </p:nvSpPr>
        <p:spPr>
          <a:xfrm rot="11970545">
            <a:off x="2634795" y="2776232"/>
            <a:ext cx="294514" cy="2005243"/>
          </a:xfrm>
          <a:prstGeom prst="downArrow">
            <a:avLst/>
          </a:prstGeom>
          <a:gradFill>
            <a:gsLst>
              <a:gs pos="0">
                <a:srgbClr val="00B0F0"/>
              </a:gs>
              <a:gs pos="100000">
                <a:schemeClr val="accent1"/>
              </a:gs>
            </a:gsLst>
            <a:lin ang="18900000" scaled="1"/>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4" name="テキスト ボックス 13"/>
          <p:cNvSpPr txBox="1"/>
          <p:nvPr/>
        </p:nvSpPr>
        <p:spPr>
          <a:xfrm>
            <a:off x="2915816" y="3219322"/>
            <a:ext cx="1005403" cy="707886"/>
          </a:xfrm>
          <a:prstGeom prst="rect">
            <a:avLst/>
          </a:prstGeom>
          <a:noFill/>
        </p:spPr>
        <p:txBody>
          <a:bodyPr wrap="none" rtlCol="0">
            <a:spAutoFit/>
          </a:bodyPr>
          <a:lstStyle/>
          <a:p>
            <a:r>
              <a:rPr kumimoji="1" lang="ja-JP" altLang="en-US" sz="2000" dirty="0" smtClean="0"/>
              <a:t>チェック</a:t>
            </a:r>
            <a:endParaRPr kumimoji="1" lang="en-US" altLang="ja-JP" sz="2000" dirty="0" smtClean="0"/>
          </a:p>
          <a:p>
            <a:r>
              <a:rPr kumimoji="1" lang="ja-JP" altLang="en-US" sz="2000" dirty="0" smtClean="0"/>
              <a:t>アウト</a:t>
            </a:r>
            <a:endParaRPr kumimoji="1" lang="ja-JP" altLang="en-US" sz="2000" dirty="0"/>
          </a:p>
        </p:txBody>
      </p:sp>
      <p:sp>
        <p:nvSpPr>
          <p:cNvPr id="15" name="Document"/>
          <p:cNvSpPr>
            <a:spLocks noEditPoints="1" noChangeArrowheads="1"/>
          </p:cNvSpPr>
          <p:nvPr/>
        </p:nvSpPr>
        <p:spPr bwMode="auto">
          <a:xfrm>
            <a:off x="111084" y="3632465"/>
            <a:ext cx="1359115" cy="1288539"/>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ln>
            <a:solidFill>
              <a:srgbClr val="FFC000"/>
            </a:solidFill>
            <a:headEnd/>
            <a:tailEnd/>
          </a:ln>
        </p:spPr>
        <p:style>
          <a:lnRef idx="2">
            <a:schemeClr val="accent6"/>
          </a:lnRef>
          <a:fillRef idx="1">
            <a:schemeClr val="lt1"/>
          </a:fillRef>
          <a:effectRef idx="0">
            <a:schemeClr val="accent6"/>
          </a:effectRef>
          <a:fontRef idx="minor">
            <a:schemeClr val="dk1"/>
          </a:fontRef>
        </p:style>
        <p:txBody>
          <a:bodyPr vert="horz" wrap="square" lIns="91440" tIns="45720" rIns="91440" bIns="45720" numCol="1" anchor="t" anchorCtr="0" compatLnSpc="1">
            <a:prstTxWarp prst="textNoShape">
              <a:avLst/>
            </a:prstTxWarp>
          </a:bodyPr>
          <a:lstStyle/>
          <a:p>
            <a:r>
              <a:rPr lang="en-US" altLang="ja-JP" sz="900" dirty="0" smtClean="0"/>
              <a:t>public main(){</a:t>
            </a:r>
            <a:endParaRPr lang="ja-JP" altLang="en-US" sz="900" dirty="0" smtClean="0"/>
          </a:p>
          <a:p>
            <a:r>
              <a:rPr lang="en-US" altLang="ja-JP" sz="900" dirty="0"/>
              <a:t> </a:t>
            </a:r>
            <a:r>
              <a:rPr lang="en-US" altLang="ja-JP" sz="900" dirty="0" smtClean="0"/>
              <a:t>   </a:t>
            </a:r>
            <a:r>
              <a:rPr lang="en-US" altLang="ja-JP" sz="900" dirty="0" err="1" smtClean="0"/>
              <a:t>int</a:t>
            </a:r>
            <a:r>
              <a:rPr lang="en-US" altLang="ja-JP" sz="900" dirty="0" smtClean="0"/>
              <a:t> a;</a:t>
            </a:r>
          </a:p>
          <a:p>
            <a:r>
              <a:rPr lang="en-US" altLang="ja-JP" sz="900" dirty="0" smtClean="0"/>
              <a:t>    </a:t>
            </a:r>
            <a:r>
              <a:rPr lang="en-US" altLang="ja-JP" sz="900" dirty="0" err="1" smtClean="0"/>
              <a:t>int</a:t>
            </a:r>
            <a:r>
              <a:rPr lang="en-US" altLang="ja-JP" sz="900" dirty="0" smtClean="0"/>
              <a:t> b;</a:t>
            </a:r>
          </a:p>
          <a:p>
            <a:r>
              <a:rPr lang="en-US" altLang="ja-JP" sz="900" dirty="0" smtClean="0"/>
              <a:t>   </a:t>
            </a:r>
            <a:r>
              <a:rPr lang="en-US" altLang="ja-JP" sz="900" dirty="0" err="1" smtClean="0"/>
              <a:t>out.println</a:t>
            </a:r>
            <a:r>
              <a:rPr lang="en-US" altLang="ja-JP" sz="900" dirty="0" smtClean="0"/>
              <a:t>(“Hello”);</a:t>
            </a:r>
          </a:p>
          <a:p>
            <a:r>
              <a:rPr lang="en-US" altLang="ja-JP" sz="900" dirty="0" smtClean="0"/>
              <a:t>}</a:t>
            </a:r>
          </a:p>
        </p:txBody>
      </p:sp>
      <p:sp>
        <p:nvSpPr>
          <p:cNvPr id="16" name="下カーブ矢印 15"/>
          <p:cNvSpPr/>
          <p:nvPr/>
        </p:nvSpPr>
        <p:spPr>
          <a:xfrm>
            <a:off x="4715423" y="3040226"/>
            <a:ext cx="1872801" cy="394826"/>
          </a:xfrm>
          <a:prstGeom prst="curvedDownArrow">
            <a:avLst/>
          </a:prstGeom>
          <a:solidFill>
            <a:srgbClr val="FFC000"/>
          </a:solidFill>
        </p:spPr>
        <p:style>
          <a:lnRef idx="1">
            <a:schemeClr val="accent4"/>
          </a:lnRef>
          <a:fillRef idx="3">
            <a:schemeClr val="accent4"/>
          </a:fillRef>
          <a:effectRef idx="2">
            <a:schemeClr val="accent4"/>
          </a:effectRef>
          <a:fontRef idx="minor">
            <a:schemeClr val="lt1"/>
          </a:fontRef>
        </p:style>
        <p:txBody>
          <a:bodyPr rtlCol="0" anchor="ctr"/>
          <a:lstStyle/>
          <a:p>
            <a:pPr algn="ctr"/>
            <a:endParaRPr kumimoji="1" lang="ja-JP" altLang="en-US">
              <a:solidFill>
                <a:schemeClr val="tx1"/>
              </a:solidFill>
            </a:endParaRPr>
          </a:p>
        </p:txBody>
      </p:sp>
      <p:sp>
        <p:nvSpPr>
          <p:cNvPr id="17" name="テキスト ボックス 16"/>
          <p:cNvSpPr txBox="1"/>
          <p:nvPr/>
        </p:nvSpPr>
        <p:spPr>
          <a:xfrm>
            <a:off x="5356710" y="2747307"/>
            <a:ext cx="590226" cy="276999"/>
          </a:xfrm>
          <a:prstGeom prst="rect">
            <a:avLst/>
          </a:prstGeom>
          <a:noFill/>
        </p:spPr>
        <p:txBody>
          <a:bodyPr wrap="none" rtlCol="0">
            <a:spAutoFit/>
          </a:bodyPr>
          <a:lstStyle/>
          <a:p>
            <a:r>
              <a:rPr kumimoji="1" lang="ja-JP" altLang="en-US" sz="1200" b="1" dirty="0" smtClean="0"/>
              <a:t>コピー</a:t>
            </a:r>
            <a:endParaRPr kumimoji="1" lang="en-US" altLang="ja-JP" sz="1200" b="1" dirty="0" smtClean="0"/>
          </a:p>
        </p:txBody>
      </p:sp>
      <p:sp>
        <p:nvSpPr>
          <p:cNvPr id="18" name="Document"/>
          <p:cNvSpPr>
            <a:spLocks noEditPoints="1" noChangeArrowheads="1"/>
          </p:cNvSpPr>
          <p:nvPr/>
        </p:nvSpPr>
        <p:spPr bwMode="auto">
          <a:xfrm>
            <a:off x="3863180" y="3491544"/>
            <a:ext cx="1359115" cy="1288539"/>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ln>
            <a:solidFill>
              <a:srgbClr val="FFC000"/>
            </a:solidFill>
            <a:headEnd/>
            <a:tailEnd/>
          </a:ln>
        </p:spPr>
        <p:style>
          <a:lnRef idx="2">
            <a:schemeClr val="accent6"/>
          </a:lnRef>
          <a:fillRef idx="1">
            <a:schemeClr val="lt1"/>
          </a:fillRef>
          <a:effectRef idx="0">
            <a:schemeClr val="accent6"/>
          </a:effectRef>
          <a:fontRef idx="minor">
            <a:schemeClr val="dk1"/>
          </a:fontRef>
        </p:style>
        <p:txBody>
          <a:bodyPr vert="horz" wrap="square" lIns="91440" tIns="45720" rIns="91440" bIns="45720" numCol="1" anchor="t" anchorCtr="0" compatLnSpc="1">
            <a:prstTxWarp prst="textNoShape">
              <a:avLst/>
            </a:prstTxWarp>
          </a:bodyPr>
          <a:lstStyle/>
          <a:p>
            <a:r>
              <a:rPr lang="en-US" altLang="ja-JP" sz="900" dirty="0" smtClean="0"/>
              <a:t>public main(){</a:t>
            </a:r>
            <a:endParaRPr lang="ja-JP" altLang="en-US" sz="900" dirty="0" smtClean="0"/>
          </a:p>
          <a:p>
            <a:r>
              <a:rPr lang="en-US" altLang="ja-JP" sz="900" dirty="0"/>
              <a:t> </a:t>
            </a:r>
            <a:r>
              <a:rPr lang="en-US" altLang="ja-JP" sz="900" dirty="0" smtClean="0"/>
              <a:t>   </a:t>
            </a:r>
            <a:r>
              <a:rPr lang="en-US" altLang="ja-JP" sz="900" dirty="0" err="1" smtClean="0"/>
              <a:t>int</a:t>
            </a:r>
            <a:r>
              <a:rPr lang="en-US" altLang="ja-JP" sz="900" dirty="0" smtClean="0"/>
              <a:t> a;</a:t>
            </a:r>
          </a:p>
          <a:p>
            <a:r>
              <a:rPr lang="en-US" altLang="ja-JP" sz="900" dirty="0" smtClean="0"/>
              <a:t>    </a:t>
            </a:r>
            <a:r>
              <a:rPr lang="en-US" altLang="ja-JP" sz="900" dirty="0" err="1" smtClean="0"/>
              <a:t>int</a:t>
            </a:r>
            <a:r>
              <a:rPr lang="en-US" altLang="ja-JP" sz="900" dirty="0" smtClean="0"/>
              <a:t> b;</a:t>
            </a:r>
          </a:p>
          <a:p>
            <a:r>
              <a:rPr lang="en-US" altLang="ja-JP" sz="900" dirty="0" smtClean="0"/>
              <a:t>   </a:t>
            </a:r>
            <a:r>
              <a:rPr lang="en-US" altLang="ja-JP" sz="900" dirty="0" err="1"/>
              <a:t>out.println</a:t>
            </a:r>
            <a:r>
              <a:rPr lang="en-US" altLang="ja-JP" sz="900" dirty="0"/>
              <a:t>(“Hello</a:t>
            </a:r>
            <a:r>
              <a:rPr lang="en-US" altLang="ja-JP" sz="900" dirty="0" smtClean="0"/>
              <a:t>”);</a:t>
            </a:r>
          </a:p>
          <a:p>
            <a:r>
              <a:rPr lang="en-US" altLang="ja-JP" sz="900" dirty="0" smtClean="0"/>
              <a:t>}</a:t>
            </a:r>
          </a:p>
        </p:txBody>
      </p:sp>
      <p:sp>
        <p:nvSpPr>
          <p:cNvPr id="19" name="正方形/長方形 18"/>
          <p:cNvSpPr/>
          <p:nvPr/>
        </p:nvSpPr>
        <p:spPr>
          <a:xfrm>
            <a:off x="3950801" y="3592770"/>
            <a:ext cx="1183871" cy="714939"/>
          </a:xfrm>
          <a:prstGeom prst="rect">
            <a:avLst/>
          </a:prstGeom>
          <a:solidFill>
            <a:srgbClr val="FFC000">
              <a:alpha val="20000"/>
            </a:srgb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0" name="テキスト ボックス 19"/>
          <p:cNvSpPr txBox="1"/>
          <p:nvPr/>
        </p:nvSpPr>
        <p:spPr>
          <a:xfrm>
            <a:off x="5289979" y="3696702"/>
            <a:ext cx="1010213" cy="276999"/>
          </a:xfrm>
          <a:prstGeom prst="rect">
            <a:avLst/>
          </a:prstGeom>
          <a:noFill/>
        </p:spPr>
        <p:txBody>
          <a:bodyPr wrap="none" rtlCol="0">
            <a:spAutoFit/>
          </a:bodyPr>
          <a:lstStyle/>
          <a:p>
            <a:r>
              <a:rPr lang="ja-JP" altLang="en-US" sz="1200" b="1" dirty="0" smtClean="0"/>
              <a:t>クローンペア</a:t>
            </a:r>
            <a:endParaRPr kumimoji="1" lang="en-US" altLang="ja-JP" sz="1200" b="1" dirty="0" smtClean="0"/>
          </a:p>
        </p:txBody>
      </p:sp>
      <p:sp>
        <p:nvSpPr>
          <p:cNvPr id="21" name="Document"/>
          <p:cNvSpPr>
            <a:spLocks noEditPoints="1" noChangeArrowheads="1"/>
          </p:cNvSpPr>
          <p:nvPr/>
        </p:nvSpPr>
        <p:spPr bwMode="auto">
          <a:xfrm>
            <a:off x="6309229" y="3484552"/>
            <a:ext cx="1359115" cy="1288539"/>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bodyPr>
          <a:lstStyle/>
          <a:p>
            <a:r>
              <a:rPr lang="en-US" altLang="ja-JP" sz="900" dirty="0" smtClean="0"/>
              <a:t>public main(){</a:t>
            </a:r>
            <a:endParaRPr lang="ja-JP" altLang="en-US" sz="900" dirty="0" smtClean="0"/>
          </a:p>
          <a:p>
            <a:r>
              <a:rPr lang="en-US" altLang="ja-JP" sz="900" dirty="0"/>
              <a:t> </a:t>
            </a:r>
            <a:r>
              <a:rPr lang="en-US" altLang="ja-JP" sz="900" dirty="0" smtClean="0"/>
              <a:t>   </a:t>
            </a:r>
            <a:r>
              <a:rPr lang="en-US" altLang="ja-JP" sz="900" dirty="0" err="1" smtClean="0"/>
              <a:t>int</a:t>
            </a:r>
            <a:r>
              <a:rPr lang="en-US" altLang="ja-JP" sz="900" dirty="0" smtClean="0"/>
              <a:t> a;</a:t>
            </a:r>
          </a:p>
          <a:p>
            <a:r>
              <a:rPr lang="en-US" altLang="ja-JP" sz="900" dirty="0" smtClean="0"/>
              <a:t>    </a:t>
            </a:r>
            <a:r>
              <a:rPr lang="en-US" altLang="ja-JP" sz="900" dirty="0" err="1" smtClean="0"/>
              <a:t>int</a:t>
            </a:r>
            <a:r>
              <a:rPr lang="en-US" altLang="ja-JP" sz="900" dirty="0" smtClean="0"/>
              <a:t> b;</a:t>
            </a:r>
          </a:p>
          <a:p>
            <a:r>
              <a:rPr lang="en-US" altLang="ja-JP" sz="900" dirty="0" smtClean="0"/>
              <a:t>   </a:t>
            </a:r>
            <a:r>
              <a:rPr lang="en-US" altLang="ja-JP" sz="900" dirty="0" err="1"/>
              <a:t>out.println</a:t>
            </a:r>
            <a:r>
              <a:rPr lang="en-US" altLang="ja-JP" sz="900" dirty="0"/>
              <a:t>(“Hello</a:t>
            </a:r>
            <a:r>
              <a:rPr lang="en-US" altLang="ja-JP" sz="900" dirty="0" smtClean="0"/>
              <a:t>”);</a:t>
            </a:r>
          </a:p>
          <a:p>
            <a:r>
              <a:rPr lang="en-US" altLang="ja-JP" sz="900" dirty="0" smtClean="0"/>
              <a:t>}</a:t>
            </a:r>
          </a:p>
        </p:txBody>
      </p:sp>
      <p:sp>
        <p:nvSpPr>
          <p:cNvPr id="22" name="正方形/長方形 21"/>
          <p:cNvSpPr/>
          <p:nvPr/>
        </p:nvSpPr>
        <p:spPr>
          <a:xfrm>
            <a:off x="6396850" y="3580856"/>
            <a:ext cx="1183871" cy="714939"/>
          </a:xfrm>
          <a:prstGeom prst="rect">
            <a:avLst/>
          </a:prstGeom>
          <a:solidFill>
            <a:srgbClr val="00B0F0">
              <a:alpha val="20000"/>
            </a:srgb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cxnSp>
        <p:nvCxnSpPr>
          <p:cNvPr id="23" name="直線矢印コネクタ 22"/>
          <p:cNvCxnSpPr>
            <a:stCxn id="22" idx="1"/>
            <a:endCxn id="19" idx="3"/>
          </p:cNvCxnSpPr>
          <p:nvPr/>
        </p:nvCxnSpPr>
        <p:spPr>
          <a:xfrm flipH="1">
            <a:off x="5134672" y="3938326"/>
            <a:ext cx="1262178" cy="11914"/>
          </a:xfrm>
          <a:prstGeom prst="straightConnector1">
            <a:avLst/>
          </a:prstGeom>
          <a:ln>
            <a:headEnd type="arrow"/>
            <a:tailEnd type="arrow"/>
          </a:ln>
        </p:spPr>
        <p:style>
          <a:lnRef idx="2">
            <a:schemeClr val="accent4"/>
          </a:lnRef>
          <a:fillRef idx="0">
            <a:schemeClr val="accent4"/>
          </a:fillRef>
          <a:effectRef idx="1">
            <a:schemeClr val="accent4"/>
          </a:effectRef>
          <a:fontRef idx="minor">
            <a:schemeClr val="tx1"/>
          </a:fontRef>
        </p:style>
      </p:cxnSp>
      <p:sp>
        <p:nvSpPr>
          <p:cNvPr id="28" name="角丸四角形 27"/>
          <p:cNvSpPr/>
          <p:nvPr/>
        </p:nvSpPr>
        <p:spPr bwMode="auto">
          <a:xfrm>
            <a:off x="3667009" y="5157192"/>
            <a:ext cx="4827245" cy="999677"/>
          </a:xfrm>
          <a:prstGeom prst="round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algn="ctr"/>
            <a:r>
              <a:rPr kumimoji="1" lang="ja-JP" altLang="en-US" sz="2200" dirty="0"/>
              <a:t>元コード片を記述した開発者</a:t>
            </a:r>
            <a:r>
              <a:rPr kumimoji="1" lang="en-US" altLang="ja-JP" sz="2200" dirty="0"/>
              <a:t>A</a:t>
            </a:r>
            <a:r>
              <a:rPr kumimoji="1" lang="ja-JP" altLang="en-US" sz="2200" dirty="0"/>
              <a:t>が作成者</a:t>
            </a:r>
            <a:endParaRPr kumimoji="1" lang="en-US" altLang="ja-JP" sz="2200" dirty="0"/>
          </a:p>
          <a:p>
            <a:pPr algn="ctr"/>
            <a:r>
              <a:rPr lang="ja-JP" altLang="en-US" sz="2200" dirty="0"/>
              <a:t>コード片を再利用した</a:t>
            </a:r>
            <a:r>
              <a:rPr lang="en-US" altLang="ja-JP" sz="2200" dirty="0"/>
              <a:t>B</a:t>
            </a:r>
            <a:r>
              <a:rPr lang="ja-JP" altLang="en-US" sz="2200" dirty="0"/>
              <a:t>が利用者</a:t>
            </a:r>
            <a:endParaRPr kumimoji="1" lang="ja-JP" altLang="en-US" sz="2200" dirty="0"/>
          </a:p>
        </p:txBody>
      </p:sp>
    </p:spTree>
    <p:extLst>
      <p:ext uri="{BB962C8B-B14F-4D97-AF65-F5344CB8AC3E}">
        <p14:creationId xmlns:p14="http://schemas.microsoft.com/office/powerpoint/2010/main" val="185882312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再利用回数：</a:t>
            </a:r>
            <a:r>
              <a:rPr lang="en-US" altLang="ja-JP" dirty="0"/>
              <a:t>18</a:t>
            </a:r>
            <a:r>
              <a:rPr lang="ja-JP" altLang="en-US" dirty="0" smtClean="0"/>
              <a:t>回 利用者数</a:t>
            </a:r>
            <a:r>
              <a:rPr lang="ja-JP" altLang="en-US" dirty="0"/>
              <a:t>：</a:t>
            </a:r>
            <a:r>
              <a:rPr lang="en-US" altLang="ja-JP" dirty="0"/>
              <a:t>3</a:t>
            </a:r>
            <a:r>
              <a:rPr lang="ja-JP" altLang="en-US" dirty="0" smtClean="0"/>
              <a:t>名</a:t>
            </a:r>
            <a:endParaRPr kumimoji="1" lang="ja-JP" altLang="en-US" dirty="0"/>
          </a:p>
        </p:txBody>
      </p:sp>
      <p:sp>
        <p:nvSpPr>
          <p:cNvPr id="3" name="コンテンツ プレースホルダー 2"/>
          <p:cNvSpPr>
            <a:spLocks noGrp="1"/>
          </p:cNvSpPr>
          <p:nvPr>
            <p:ph idx="1"/>
          </p:nvPr>
        </p:nvSpPr>
        <p:spPr>
          <a:xfrm>
            <a:off x="17258" y="1844825"/>
            <a:ext cx="9126741" cy="2592287"/>
          </a:xfrm>
        </p:spPr>
        <p:style>
          <a:lnRef idx="2">
            <a:schemeClr val="accent2"/>
          </a:lnRef>
          <a:fillRef idx="1">
            <a:schemeClr val="lt1"/>
          </a:fillRef>
          <a:effectRef idx="0">
            <a:schemeClr val="accent2"/>
          </a:effectRef>
          <a:fontRef idx="minor">
            <a:schemeClr val="dk1"/>
          </a:fontRef>
        </p:style>
        <p:txBody>
          <a:bodyPr/>
          <a:lstStyle/>
          <a:p>
            <a:pPr marL="0" indent="0">
              <a:buNone/>
            </a:pPr>
            <a:r>
              <a:rPr lang="en-US" altLang="ja-JP" sz="2000" dirty="0" err="1"/>
              <a:t>gestureMap.put</a:t>
            </a:r>
            <a:r>
              <a:rPr lang="en-US" altLang="ja-JP" sz="2000" dirty="0"/>
              <a:t>("E", "</a:t>
            </a:r>
            <a:r>
              <a:rPr lang="en-US" altLang="ja-JP" sz="2000" dirty="0" err="1"/>
              <a:t>org.eclipse.ui.navigate.forwardHistory</a:t>
            </a:r>
            <a:r>
              <a:rPr lang="en-US" altLang="ja-JP" sz="2000" dirty="0"/>
              <a:t>");</a:t>
            </a:r>
          </a:p>
          <a:p>
            <a:pPr marL="0" indent="0">
              <a:buNone/>
            </a:pPr>
            <a:r>
              <a:rPr lang="en-US" altLang="ja-JP" sz="2000" dirty="0" err="1"/>
              <a:t>gestureMap.put</a:t>
            </a:r>
            <a:r>
              <a:rPr lang="en-US" altLang="ja-JP" sz="2000" dirty="0"/>
              <a:t>("N", "</a:t>
            </a:r>
            <a:r>
              <a:rPr lang="en-US" altLang="ja-JP" sz="2000" dirty="0" err="1"/>
              <a:t>org.eclipse.ui.file.save</a:t>
            </a:r>
            <a:r>
              <a:rPr lang="en-US" altLang="ja-JP" sz="2000" dirty="0"/>
              <a:t>");</a:t>
            </a:r>
          </a:p>
          <a:p>
            <a:pPr marL="0" indent="0">
              <a:buNone/>
            </a:pPr>
            <a:r>
              <a:rPr lang="en-US" altLang="ja-JP" sz="2000" dirty="0" err="1"/>
              <a:t>gestureMap.put</a:t>
            </a:r>
            <a:r>
              <a:rPr lang="en-US" altLang="ja-JP" sz="2000" dirty="0"/>
              <a:t>("NW", "</a:t>
            </a:r>
            <a:r>
              <a:rPr lang="en-US" altLang="ja-JP" sz="2000" dirty="0" err="1"/>
              <a:t>org.eclipse.ui.file.saveAll</a:t>
            </a:r>
            <a:r>
              <a:rPr lang="en-US" altLang="ja-JP" sz="2000" dirty="0"/>
              <a:t>");</a:t>
            </a:r>
          </a:p>
          <a:p>
            <a:pPr marL="0" indent="0">
              <a:buNone/>
            </a:pPr>
            <a:r>
              <a:rPr lang="en-US" altLang="ja-JP" sz="2000" dirty="0" err="1"/>
              <a:t>gestureMap.put</a:t>
            </a:r>
            <a:r>
              <a:rPr lang="en-US" altLang="ja-JP" sz="2000" dirty="0"/>
              <a:t>("S", "</a:t>
            </a:r>
            <a:r>
              <a:rPr lang="en-US" altLang="ja-JP" sz="2000" dirty="0" err="1"/>
              <a:t>org.eclipse.ui.file.close</a:t>
            </a:r>
            <a:r>
              <a:rPr lang="en-US" altLang="ja-JP" sz="2000" dirty="0"/>
              <a:t>");</a:t>
            </a:r>
          </a:p>
          <a:p>
            <a:pPr marL="0" indent="0">
              <a:buNone/>
            </a:pPr>
            <a:r>
              <a:rPr lang="en-US" altLang="ja-JP" sz="2000" dirty="0" err="1"/>
              <a:t>gestureMap.put</a:t>
            </a:r>
            <a:r>
              <a:rPr lang="en-US" altLang="ja-JP" sz="2000" dirty="0"/>
              <a:t>("SW", "</a:t>
            </a:r>
            <a:r>
              <a:rPr lang="en-US" altLang="ja-JP" sz="2000" dirty="0" err="1"/>
              <a:t>org.eclipse.ui.file.closeAll</a:t>
            </a:r>
            <a:r>
              <a:rPr lang="en-US" altLang="ja-JP" sz="2000" dirty="0"/>
              <a:t>");</a:t>
            </a:r>
          </a:p>
          <a:p>
            <a:pPr marL="0" indent="0">
              <a:buNone/>
            </a:pPr>
            <a:r>
              <a:rPr lang="en-US" altLang="ja-JP" sz="2000" dirty="0" err="1"/>
              <a:t>gestureMap.put</a:t>
            </a:r>
            <a:r>
              <a:rPr lang="en-US" altLang="ja-JP" sz="2000" dirty="0"/>
              <a:t>("W", "</a:t>
            </a:r>
            <a:r>
              <a:rPr lang="en-US" altLang="ja-JP" sz="2000" dirty="0" err="1"/>
              <a:t>org.eclipse.ui.navigate.backwardHistory</a:t>
            </a:r>
            <a:r>
              <a:rPr lang="en-US" altLang="ja-JP" sz="2000" dirty="0"/>
              <a:t>");</a:t>
            </a:r>
          </a:p>
          <a:p>
            <a:pPr marL="0" indent="0">
              <a:buNone/>
            </a:pPr>
            <a:r>
              <a:rPr lang="en-US" altLang="ja-JP" sz="2000" dirty="0" err="1"/>
              <a:t>gestureMap.put</a:t>
            </a:r>
            <a:r>
              <a:rPr lang="en-US" altLang="ja-JP" sz="2000" dirty="0"/>
              <a:t>("EN", "</a:t>
            </a:r>
            <a:r>
              <a:rPr lang="en-US" altLang="ja-JP" sz="2000" dirty="0" err="1"/>
              <a:t>org.eclipse.ui.edit.copy</a:t>
            </a:r>
            <a:r>
              <a:rPr lang="en-US" altLang="ja-JP" sz="2000" dirty="0"/>
              <a:t>");</a:t>
            </a:r>
          </a:p>
          <a:p>
            <a:pPr marL="0" indent="0">
              <a:buNone/>
            </a:pPr>
            <a:endParaRPr kumimoji="1" lang="ja-JP" altLang="en-US" sz="1400" dirty="0"/>
          </a:p>
        </p:txBody>
      </p:sp>
    </p:spTree>
    <p:extLst>
      <p:ext uri="{BB962C8B-B14F-4D97-AF65-F5344CB8AC3E}">
        <p14:creationId xmlns:p14="http://schemas.microsoft.com/office/powerpoint/2010/main" val="162649480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179388" y="1196752"/>
            <a:ext cx="8857108" cy="1250838"/>
          </a:xfrm>
        </p:spPr>
        <p:txBody>
          <a:bodyPr/>
          <a:lstStyle/>
          <a:p>
            <a:r>
              <a:rPr lang="ja-JP" altLang="en-US" sz="2400" dirty="0" smtClean="0"/>
              <a:t>既存の研究では単一プロジェクトを対象とする場合が多い</a:t>
            </a:r>
            <a:r>
              <a:rPr lang="en-US" altLang="ja-JP" sz="2400" baseline="30000" dirty="0" smtClean="0"/>
              <a:t>[4]</a:t>
            </a:r>
          </a:p>
          <a:p>
            <a:pPr lvl="1"/>
            <a:r>
              <a:rPr kumimoji="1" lang="ja-JP" altLang="en-US" sz="2400" dirty="0" smtClean="0"/>
              <a:t>組織は複数のプロジェクトを持ち，プロジェクト間再利用が行われる可能性がある</a:t>
            </a:r>
            <a:endParaRPr lang="en-US" altLang="ja-JP" dirty="0"/>
          </a:p>
        </p:txBody>
      </p:sp>
      <p:sp>
        <p:nvSpPr>
          <p:cNvPr id="2" name="タイトル 1"/>
          <p:cNvSpPr>
            <a:spLocks noGrp="1"/>
          </p:cNvSpPr>
          <p:nvPr>
            <p:ph type="title"/>
          </p:nvPr>
        </p:nvSpPr>
        <p:spPr/>
        <p:txBody>
          <a:bodyPr/>
          <a:lstStyle/>
          <a:p>
            <a:r>
              <a:rPr kumimoji="1" lang="ja-JP" altLang="en-US" dirty="0" smtClean="0"/>
              <a:t>再利用分析における課題</a:t>
            </a:r>
            <a:r>
              <a:rPr kumimoji="1" lang="en-US" altLang="ja-JP" dirty="0" smtClean="0"/>
              <a:t>(1/2)</a:t>
            </a:r>
            <a:endParaRPr kumimoji="1" lang="ja-JP" altLang="en-US" dirty="0"/>
          </a:p>
        </p:txBody>
      </p:sp>
      <p:grpSp>
        <p:nvGrpSpPr>
          <p:cNvPr id="16" name="グループ化 15"/>
          <p:cNvGrpSpPr/>
          <p:nvPr/>
        </p:nvGrpSpPr>
        <p:grpSpPr>
          <a:xfrm>
            <a:off x="5724123" y="3155275"/>
            <a:ext cx="1996907" cy="2065131"/>
            <a:chOff x="5652121" y="2420888"/>
            <a:chExt cx="1944216" cy="1863747"/>
          </a:xfrm>
        </p:grpSpPr>
        <p:grpSp>
          <p:nvGrpSpPr>
            <p:cNvPr id="23" name="グループ化 22"/>
            <p:cNvGrpSpPr/>
            <p:nvPr/>
          </p:nvGrpSpPr>
          <p:grpSpPr>
            <a:xfrm>
              <a:off x="5652121" y="2420888"/>
              <a:ext cx="1944216" cy="1863747"/>
              <a:chOff x="2915818" y="2348880"/>
              <a:chExt cx="1800200" cy="1584176"/>
            </a:xfrm>
          </p:grpSpPr>
          <p:sp>
            <p:nvSpPr>
              <p:cNvPr id="24" name="円柱 23"/>
              <p:cNvSpPr/>
              <p:nvPr/>
            </p:nvSpPr>
            <p:spPr bwMode="auto">
              <a:xfrm>
                <a:off x="2915818" y="2348880"/>
                <a:ext cx="1800200" cy="1584176"/>
              </a:xfrm>
              <a:prstGeom prst="can">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25" name="テキスト ボックス 24"/>
              <p:cNvSpPr txBox="1"/>
              <p:nvPr/>
            </p:nvSpPr>
            <p:spPr>
              <a:xfrm>
                <a:off x="3069186" y="2404695"/>
                <a:ext cx="1493464" cy="340092"/>
              </a:xfrm>
              <a:prstGeom prst="rect">
                <a:avLst/>
              </a:prstGeom>
              <a:noFill/>
            </p:spPr>
            <p:txBody>
              <a:bodyPr wrap="none" rtlCol="0">
                <a:spAutoFit/>
              </a:bodyPr>
              <a:lstStyle/>
              <a:p>
                <a:pPr algn="ctr"/>
                <a:r>
                  <a:rPr kumimoji="1" lang="ja-JP" altLang="en-US" sz="2000" dirty="0" smtClean="0"/>
                  <a:t>プロジェクト</a:t>
                </a:r>
                <a:r>
                  <a:rPr kumimoji="1" lang="en-US" altLang="ja-JP" sz="2000" dirty="0" smtClean="0"/>
                  <a:t>B</a:t>
                </a:r>
                <a:endParaRPr kumimoji="1" lang="ja-JP" altLang="en-US" sz="2000" dirty="0"/>
              </a:p>
            </p:txBody>
          </p:sp>
        </p:grpSp>
        <p:sp>
          <p:nvSpPr>
            <p:cNvPr id="22" name="Document"/>
            <p:cNvSpPr>
              <a:spLocks noEditPoints="1" noChangeArrowheads="1"/>
            </p:cNvSpPr>
            <p:nvPr/>
          </p:nvSpPr>
          <p:spPr bwMode="auto">
            <a:xfrm>
              <a:off x="6140814" y="2913102"/>
              <a:ext cx="983580" cy="1183263"/>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t" anchorCtr="0" compatLnSpc="1">
              <a:prstTxWarp prst="textNoShape">
                <a:avLst/>
              </a:prstTxWarp>
            </a:bodyPr>
            <a:lstStyle/>
            <a:p>
              <a:endParaRPr lang="en-US" altLang="ja-JP" sz="1100" dirty="0" smtClean="0"/>
            </a:p>
          </p:txBody>
        </p:sp>
      </p:grpSp>
      <p:grpSp>
        <p:nvGrpSpPr>
          <p:cNvPr id="11" name="グループ化 10"/>
          <p:cNvGrpSpPr/>
          <p:nvPr/>
        </p:nvGrpSpPr>
        <p:grpSpPr>
          <a:xfrm>
            <a:off x="1600025" y="3092570"/>
            <a:ext cx="3081723" cy="2136630"/>
            <a:chOff x="2915817" y="2348880"/>
            <a:chExt cx="1800200" cy="1584176"/>
          </a:xfrm>
        </p:grpSpPr>
        <p:sp>
          <p:nvSpPr>
            <p:cNvPr id="9" name="円柱 8"/>
            <p:cNvSpPr/>
            <p:nvPr/>
          </p:nvSpPr>
          <p:spPr bwMode="auto">
            <a:xfrm>
              <a:off x="2915817" y="2348880"/>
              <a:ext cx="1800200" cy="1584176"/>
            </a:xfrm>
            <a:prstGeom prst="can">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0" name="テキスト ボックス 9"/>
            <p:cNvSpPr txBox="1"/>
            <p:nvPr/>
          </p:nvSpPr>
          <p:spPr>
            <a:xfrm>
              <a:off x="3069185" y="2384548"/>
              <a:ext cx="1493464" cy="340093"/>
            </a:xfrm>
            <a:prstGeom prst="rect">
              <a:avLst/>
            </a:prstGeom>
            <a:noFill/>
          </p:spPr>
          <p:txBody>
            <a:bodyPr wrap="none" rtlCol="0">
              <a:spAutoFit/>
            </a:bodyPr>
            <a:lstStyle/>
            <a:p>
              <a:pPr algn="ctr"/>
              <a:r>
                <a:rPr kumimoji="1" lang="ja-JP" altLang="en-US" sz="2000" dirty="0" smtClean="0"/>
                <a:t>プロジェクト</a:t>
              </a:r>
              <a:r>
                <a:rPr kumimoji="1" lang="en-US" altLang="ja-JP" sz="2000" dirty="0" smtClean="0"/>
                <a:t>A</a:t>
              </a:r>
              <a:endParaRPr kumimoji="1" lang="ja-JP" altLang="en-US" sz="2000" dirty="0"/>
            </a:p>
          </p:txBody>
        </p:sp>
      </p:grpSp>
      <p:sp>
        <p:nvSpPr>
          <p:cNvPr id="21" name="Document"/>
          <p:cNvSpPr>
            <a:spLocks noEditPoints="1" noChangeArrowheads="1"/>
          </p:cNvSpPr>
          <p:nvPr/>
        </p:nvSpPr>
        <p:spPr bwMode="auto">
          <a:xfrm>
            <a:off x="1899937" y="3700675"/>
            <a:ext cx="1010236" cy="1311119"/>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t" anchorCtr="0" compatLnSpc="1">
            <a:prstTxWarp prst="textNoShape">
              <a:avLst/>
            </a:prstTxWarp>
          </a:bodyPr>
          <a:lstStyle/>
          <a:p>
            <a:endParaRPr lang="en-US" altLang="ja-JP" sz="1100" dirty="0" smtClean="0"/>
          </a:p>
        </p:txBody>
      </p:sp>
      <p:sp>
        <p:nvSpPr>
          <p:cNvPr id="26" name="Freeform 13"/>
          <p:cNvSpPr>
            <a:spLocks/>
          </p:cNvSpPr>
          <p:nvPr/>
        </p:nvSpPr>
        <p:spPr bwMode="auto">
          <a:xfrm>
            <a:off x="1997560" y="3911418"/>
            <a:ext cx="814990" cy="30967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C000">
              <a:alpha val="50000"/>
            </a:srgbClr>
          </a:solidFill>
          <a:ln>
            <a:headEnd/>
            <a:tailEnd/>
          </a:ln>
        </p:spPr>
        <p:style>
          <a:lnRef idx="1">
            <a:schemeClr val="accent1"/>
          </a:lnRef>
          <a:fillRef idx="2">
            <a:schemeClr val="accent1"/>
          </a:fillRef>
          <a:effectRef idx="1">
            <a:schemeClr val="accent1"/>
          </a:effectRef>
          <a:fontRef idx="minor">
            <a:schemeClr val="dk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latin typeface="Arial" charset="0"/>
              <a:ea typeface="MS UI Gothic" pitchFamily="50" charset="-128"/>
            </a:endParaRPr>
          </a:p>
        </p:txBody>
      </p:sp>
      <p:sp>
        <p:nvSpPr>
          <p:cNvPr id="37" name="Freeform 13"/>
          <p:cNvSpPr>
            <a:spLocks/>
          </p:cNvSpPr>
          <p:nvPr/>
        </p:nvSpPr>
        <p:spPr bwMode="auto">
          <a:xfrm>
            <a:off x="1975011" y="4347366"/>
            <a:ext cx="837539" cy="30577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1">
              <a:lumMod val="40000"/>
              <a:lumOff val="60000"/>
            </a:schemeClr>
          </a:solidFill>
          <a:ln>
            <a:headEnd/>
            <a:tailEnd/>
          </a:ln>
        </p:spPr>
        <p:style>
          <a:lnRef idx="1">
            <a:schemeClr val="accent1"/>
          </a:lnRef>
          <a:fillRef idx="2">
            <a:schemeClr val="accent1"/>
          </a:fillRef>
          <a:effectRef idx="1">
            <a:schemeClr val="accent1"/>
          </a:effectRef>
          <a:fontRef idx="minor">
            <a:schemeClr val="dk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latin typeface="Arial" charset="0"/>
              <a:ea typeface="MS UI Gothic" pitchFamily="50" charset="-128"/>
            </a:endParaRPr>
          </a:p>
        </p:txBody>
      </p:sp>
      <p:sp>
        <p:nvSpPr>
          <p:cNvPr id="35" name="右カーブ矢印 34"/>
          <p:cNvSpPr/>
          <p:nvPr/>
        </p:nvSpPr>
        <p:spPr bwMode="auto">
          <a:xfrm>
            <a:off x="1421180" y="3969431"/>
            <a:ext cx="553832" cy="683705"/>
          </a:xfrm>
          <a:prstGeom prst="curvedRight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38" name="Document"/>
          <p:cNvSpPr>
            <a:spLocks noEditPoints="1" noChangeArrowheads="1"/>
          </p:cNvSpPr>
          <p:nvPr/>
        </p:nvSpPr>
        <p:spPr bwMode="auto">
          <a:xfrm>
            <a:off x="3407410" y="3700675"/>
            <a:ext cx="1010236" cy="1311119"/>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t" anchorCtr="0" compatLnSpc="1">
            <a:prstTxWarp prst="textNoShape">
              <a:avLst/>
            </a:prstTxWarp>
          </a:bodyPr>
          <a:lstStyle/>
          <a:p>
            <a:endParaRPr lang="en-US" altLang="ja-JP" sz="1100" dirty="0" smtClean="0"/>
          </a:p>
        </p:txBody>
      </p:sp>
      <p:sp>
        <p:nvSpPr>
          <p:cNvPr id="39" name="Freeform 13"/>
          <p:cNvSpPr>
            <a:spLocks/>
          </p:cNvSpPr>
          <p:nvPr/>
        </p:nvSpPr>
        <p:spPr bwMode="auto">
          <a:xfrm>
            <a:off x="3493758" y="3896886"/>
            <a:ext cx="837539" cy="30577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1">
              <a:lumMod val="40000"/>
              <a:lumOff val="60000"/>
            </a:schemeClr>
          </a:solidFill>
          <a:ln>
            <a:headEnd/>
            <a:tailEnd/>
          </a:ln>
        </p:spPr>
        <p:style>
          <a:lnRef idx="1">
            <a:schemeClr val="accent1"/>
          </a:lnRef>
          <a:fillRef idx="2">
            <a:schemeClr val="accent1"/>
          </a:fillRef>
          <a:effectRef idx="1">
            <a:schemeClr val="accent1"/>
          </a:effectRef>
          <a:fontRef idx="minor">
            <a:schemeClr val="dk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latin typeface="Arial" charset="0"/>
              <a:ea typeface="MS UI Gothic" pitchFamily="50" charset="-128"/>
            </a:endParaRPr>
          </a:p>
        </p:txBody>
      </p:sp>
      <p:sp>
        <p:nvSpPr>
          <p:cNvPr id="40" name="テキスト ボックス 39"/>
          <p:cNvSpPr txBox="1"/>
          <p:nvPr/>
        </p:nvSpPr>
        <p:spPr>
          <a:xfrm>
            <a:off x="611560" y="3964994"/>
            <a:ext cx="881179" cy="400110"/>
          </a:xfrm>
          <a:prstGeom prst="rect">
            <a:avLst/>
          </a:prstGeom>
          <a:noFill/>
        </p:spPr>
        <p:txBody>
          <a:bodyPr wrap="square" rtlCol="0">
            <a:spAutoFit/>
          </a:bodyPr>
          <a:lstStyle/>
          <a:p>
            <a:pPr algn="ctr"/>
            <a:r>
              <a:rPr kumimoji="1" lang="ja-JP" altLang="en-US" sz="2000" dirty="0" smtClean="0"/>
              <a:t>コピー</a:t>
            </a:r>
            <a:endParaRPr kumimoji="1" lang="ja-JP" altLang="en-US" sz="2000" dirty="0"/>
          </a:p>
        </p:txBody>
      </p:sp>
      <p:sp>
        <p:nvSpPr>
          <p:cNvPr id="42" name="テキスト ボックス 41"/>
          <p:cNvSpPr txBox="1"/>
          <p:nvPr/>
        </p:nvSpPr>
        <p:spPr>
          <a:xfrm>
            <a:off x="2729513" y="4037002"/>
            <a:ext cx="881179" cy="400110"/>
          </a:xfrm>
          <a:prstGeom prst="rect">
            <a:avLst/>
          </a:prstGeom>
          <a:noFill/>
        </p:spPr>
        <p:txBody>
          <a:bodyPr wrap="square" rtlCol="0">
            <a:spAutoFit/>
          </a:bodyPr>
          <a:lstStyle/>
          <a:p>
            <a:pPr algn="ctr"/>
            <a:r>
              <a:rPr kumimoji="1" lang="ja-JP" altLang="en-US" sz="2000" dirty="0" smtClean="0"/>
              <a:t>コピー</a:t>
            </a:r>
            <a:endParaRPr kumimoji="1" lang="ja-JP" altLang="en-US" sz="2000" dirty="0"/>
          </a:p>
        </p:txBody>
      </p:sp>
      <p:sp>
        <p:nvSpPr>
          <p:cNvPr id="43" name="右矢印 42"/>
          <p:cNvSpPr/>
          <p:nvPr/>
        </p:nvSpPr>
        <p:spPr bwMode="auto">
          <a:xfrm>
            <a:off x="2833047" y="3915318"/>
            <a:ext cx="660712" cy="249731"/>
          </a:xfrm>
          <a:prstGeom prst="right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44" name="テキスト ボックス 43"/>
          <p:cNvSpPr txBox="1"/>
          <p:nvPr/>
        </p:nvSpPr>
        <p:spPr>
          <a:xfrm>
            <a:off x="4842950" y="3402097"/>
            <a:ext cx="881179" cy="400110"/>
          </a:xfrm>
          <a:prstGeom prst="rect">
            <a:avLst/>
          </a:prstGeom>
          <a:noFill/>
        </p:spPr>
        <p:txBody>
          <a:bodyPr wrap="square" rtlCol="0">
            <a:spAutoFit/>
          </a:bodyPr>
          <a:lstStyle/>
          <a:p>
            <a:pPr algn="ctr"/>
            <a:r>
              <a:rPr kumimoji="1" lang="ja-JP" altLang="en-US" sz="2000" dirty="0" smtClean="0"/>
              <a:t>コピー</a:t>
            </a:r>
            <a:endParaRPr kumimoji="1" lang="ja-JP" altLang="en-US" sz="2000" dirty="0"/>
          </a:p>
        </p:txBody>
      </p:sp>
      <p:sp>
        <p:nvSpPr>
          <p:cNvPr id="46" name="Rectangle 4"/>
          <p:cNvSpPr>
            <a:spLocks noChangeArrowheads="1"/>
          </p:cNvSpPr>
          <p:nvPr/>
        </p:nvSpPr>
        <p:spPr bwMode="auto">
          <a:xfrm>
            <a:off x="118766" y="6021288"/>
            <a:ext cx="8857109" cy="253916"/>
          </a:xfrm>
          <a:prstGeom prst="rect">
            <a:avLst/>
          </a:prstGeom>
          <a:solidFill>
            <a:srgbClr val="FFFFC8"/>
          </a:solidFill>
          <a:ln w="9525">
            <a:noFill/>
            <a:miter lim="800000"/>
            <a:headEnd/>
            <a:tailEnd/>
          </a:ln>
          <a:effectLst/>
        </p:spPr>
        <p:txBody>
          <a:bodyPr wrap="square">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r>
              <a:rPr lang="en-US" altLang="ja-JP" sz="1050" dirty="0" smtClean="0">
                <a:solidFill>
                  <a:schemeClr val="tx2"/>
                </a:solidFill>
                <a:latin typeface="+mn-ea"/>
                <a:ea typeface="+mn-ea"/>
              </a:rPr>
              <a:t>[4] </a:t>
            </a:r>
            <a:r>
              <a:rPr lang="en-US" altLang="ja-JP" sz="1050" dirty="0" err="1">
                <a:solidFill>
                  <a:schemeClr val="tx2"/>
                </a:solidFill>
                <a:latin typeface="+mn-ea"/>
                <a:ea typeface="+mn-ea"/>
              </a:rPr>
              <a:t>Mihai</a:t>
            </a:r>
            <a:r>
              <a:rPr lang="en-US" altLang="ja-JP" sz="1050" dirty="0">
                <a:solidFill>
                  <a:schemeClr val="tx2"/>
                </a:solidFill>
                <a:latin typeface="+mn-ea"/>
                <a:ea typeface="+mn-ea"/>
              </a:rPr>
              <a:t> </a:t>
            </a:r>
            <a:r>
              <a:rPr lang="en-US" altLang="ja-JP" sz="1050" dirty="0" err="1">
                <a:solidFill>
                  <a:schemeClr val="tx2"/>
                </a:solidFill>
                <a:latin typeface="+mn-ea"/>
                <a:ea typeface="+mn-ea"/>
              </a:rPr>
              <a:t>Balint</a:t>
            </a:r>
            <a:r>
              <a:rPr lang="en-US" altLang="ja-JP" sz="1050" dirty="0">
                <a:solidFill>
                  <a:schemeClr val="tx2"/>
                </a:solidFill>
                <a:latin typeface="+mn-ea"/>
                <a:ea typeface="+mn-ea"/>
              </a:rPr>
              <a:t>, Tudor </a:t>
            </a:r>
            <a:r>
              <a:rPr lang="en-US" altLang="ja-JP" sz="1050" dirty="0" err="1">
                <a:solidFill>
                  <a:schemeClr val="tx2"/>
                </a:solidFill>
                <a:latin typeface="+mn-ea"/>
                <a:ea typeface="+mn-ea"/>
              </a:rPr>
              <a:t>Girba</a:t>
            </a:r>
            <a:r>
              <a:rPr lang="en-US" altLang="ja-JP" sz="1050" dirty="0">
                <a:solidFill>
                  <a:schemeClr val="tx2"/>
                </a:solidFill>
                <a:latin typeface="+mn-ea"/>
                <a:ea typeface="+mn-ea"/>
              </a:rPr>
              <a:t>, and </a:t>
            </a:r>
            <a:r>
              <a:rPr lang="en-US" altLang="ja-JP" sz="1050" dirty="0" err="1">
                <a:solidFill>
                  <a:schemeClr val="tx2"/>
                </a:solidFill>
                <a:latin typeface="+mn-ea"/>
                <a:ea typeface="+mn-ea"/>
              </a:rPr>
              <a:t>Radu</a:t>
            </a:r>
            <a:r>
              <a:rPr lang="en-US" altLang="ja-JP" sz="1050" dirty="0">
                <a:solidFill>
                  <a:schemeClr val="tx2"/>
                </a:solidFill>
                <a:latin typeface="+mn-ea"/>
                <a:ea typeface="+mn-ea"/>
              </a:rPr>
              <a:t> </a:t>
            </a:r>
            <a:r>
              <a:rPr lang="en-US" altLang="ja-JP" sz="1050" dirty="0" err="1">
                <a:solidFill>
                  <a:schemeClr val="tx2"/>
                </a:solidFill>
                <a:latin typeface="+mn-ea"/>
                <a:ea typeface="+mn-ea"/>
              </a:rPr>
              <a:t>Marinescu</a:t>
            </a:r>
            <a:r>
              <a:rPr lang="en-US" altLang="ja-JP" sz="1050" dirty="0">
                <a:solidFill>
                  <a:schemeClr val="tx2"/>
                </a:solidFill>
                <a:latin typeface="+mn-ea"/>
                <a:ea typeface="+mn-ea"/>
              </a:rPr>
              <a:t>. How developers copy. </a:t>
            </a:r>
            <a:r>
              <a:rPr lang="en-US" altLang="ja-JP" sz="1050" dirty="0" smtClean="0">
                <a:solidFill>
                  <a:schemeClr val="tx2"/>
                </a:solidFill>
                <a:latin typeface="+mn-ea"/>
                <a:ea typeface="+mn-ea"/>
              </a:rPr>
              <a:t>ICPC, pp.56–65</a:t>
            </a:r>
            <a:r>
              <a:rPr lang="en-US" altLang="ja-JP" sz="1050" dirty="0">
                <a:solidFill>
                  <a:schemeClr val="tx2"/>
                </a:solidFill>
                <a:latin typeface="+mn-ea"/>
                <a:ea typeface="+mn-ea"/>
              </a:rPr>
              <a:t>, 2006</a:t>
            </a:r>
            <a:r>
              <a:rPr lang="en-US" altLang="ja-JP" sz="1050" dirty="0" smtClean="0">
                <a:solidFill>
                  <a:schemeClr val="tx2"/>
                </a:solidFill>
                <a:latin typeface="+mn-ea"/>
                <a:ea typeface="+mn-ea"/>
              </a:rPr>
              <a:t>.</a:t>
            </a:r>
          </a:p>
        </p:txBody>
      </p:sp>
      <p:sp>
        <p:nvSpPr>
          <p:cNvPr id="27" name="Freeform 13"/>
          <p:cNvSpPr>
            <a:spLocks/>
          </p:cNvSpPr>
          <p:nvPr/>
        </p:nvSpPr>
        <p:spPr bwMode="auto">
          <a:xfrm>
            <a:off x="6303809" y="3915318"/>
            <a:ext cx="837539" cy="30577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1">
              <a:lumMod val="40000"/>
              <a:lumOff val="60000"/>
            </a:schemeClr>
          </a:solidFill>
          <a:ln>
            <a:headEnd/>
            <a:tailEnd/>
          </a:ln>
        </p:spPr>
        <p:style>
          <a:lnRef idx="1">
            <a:schemeClr val="accent1"/>
          </a:lnRef>
          <a:fillRef idx="2">
            <a:schemeClr val="accent1"/>
          </a:fillRef>
          <a:effectRef idx="1">
            <a:schemeClr val="accent1"/>
          </a:effectRef>
          <a:fontRef idx="minor">
            <a:schemeClr val="dk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latin typeface="Arial" charset="0"/>
              <a:ea typeface="MS UI Gothic" pitchFamily="50" charset="-128"/>
            </a:endParaRPr>
          </a:p>
        </p:txBody>
      </p:sp>
      <p:sp>
        <p:nvSpPr>
          <p:cNvPr id="34" name="下カーブ矢印 33"/>
          <p:cNvSpPr/>
          <p:nvPr/>
        </p:nvSpPr>
        <p:spPr bwMode="auto">
          <a:xfrm>
            <a:off x="3779912" y="3413659"/>
            <a:ext cx="3024337" cy="488952"/>
          </a:xfrm>
          <a:prstGeom prst="curvedDownArrow">
            <a:avLst>
              <a:gd name="adj1" fmla="val 35478"/>
              <a:gd name="adj2" fmla="val 72174"/>
              <a:gd name="adj3" fmla="val 22234"/>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Tree>
    <p:custDataLst>
      <p:tags r:id="rId1"/>
    </p:custDataLst>
    <p:extLst>
      <p:ext uri="{BB962C8B-B14F-4D97-AF65-F5344CB8AC3E}">
        <p14:creationId xmlns:p14="http://schemas.microsoft.com/office/powerpoint/2010/main" val="961213836"/>
      </p:ext>
    </p:extLst>
  </p:cSld>
  <p:clrMapOvr>
    <a:masterClrMapping/>
  </p:clrMapOvr>
  <mc:AlternateContent xmlns:mc="http://schemas.openxmlformats.org/markup-compatibility/2006" xmlns:p14="http://schemas.microsoft.com/office/powerpoint/2010/main">
    <mc:Choice Requires="p14">
      <p:transition spd="slow" p14:dur="2000" advTm="68845"/>
    </mc:Choice>
    <mc:Fallback xmlns="">
      <p:transition spd="slow" advTm="6884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44"/>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4"/>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animBg="1"/>
      <p:bldP spid="35" grpId="0" animBg="1"/>
      <p:bldP spid="39" grpId="0" animBg="1"/>
      <p:bldP spid="40" grpId="0"/>
      <p:bldP spid="42" grpId="0"/>
      <p:bldP spid="43" grpId="0" animBg="1"/>
      <p:bldP spid="44" grpId="0"/>
      <p:bldP spid="27" grpId="0" animBg="1"/>
      <p:bldP spid="34" grpId="0" animBg="1"/>
    </p:bldLst>
  </p:timing>
</p:sld>
</file>

<file path=ppt/slides/slide3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再利用回数</a:t>
            </a:r>
            <a:r>
              <a:rPr lang="ja-JP" altLang="en-US" dirty="0" smtClean="0"/>
              <a:t>：</a:t>
            </a:r>
            <a:r>
              <a:rPr lang="en-US" altLang="ja-JP" dirty="0" smtClean="0"/>
              <a:t>4</a:t>
            </a:r>
            <a:r>
              <a:rPr lang="ja-JP" altLang="en-US" dirty="0" smtClean="0"/>
              <a:t>回 </a:t>
            </a:r>
            <a:r>
              <a:rPr lang="ja-JP" altLang="en-US" dirty="0"/>
              <a:t>利用者数：</a:t>
            </a:r>
            <a:r>
              <a:rPr lang="en-US" altLang="ja-JP" dirty="0"/>
              <a:t>3</a:t>
            </a:r>
            <a:r>
              <a:rPr lang="ja-JP" altLang="en-US" dirty="0"/>
              <a:t>名</a:t>
            </a:r>
            <a:endParaRPr kumimoji="1" lang="ja-JP" altLang="en-US" dirty="0"/>
          </a:p>
        </p:txBody>
      </p:sp>
      <p:sp>
        <p:nvSpPr>
          <p:cNvPr id="3" name="コンテンツ プレースホルダー 2"/>
          <p:cNvSpPr>
            <a:spLocks noGrp="1"/>
          </p:cNvSpPr>
          <p:nvPr>
            <p:ph idx="1"/>
          </p:nvPr>
        </p:nvSpPr>
        <p:spPr>
          <a:xfrm>
            <a:off x="-5514" y="1916832"/>
            <a:ext cx="9149514" cy="2232248"/>
          </a:xfrm>
        </p:spPr>
        <p:style>
          <a:lnRef idx="2">
            <a:schemeClr val="accent2"/>
          </a:lnRef>
          <a:fillRef idx="1">
            <a:schemeClr val="lt1"/>
          </a:fillRef>
          <a:effectRef idx="0">
            <a:schemeClr val="accent2"/>
          </a:effectRef>
          <a:fontRef idx="minor">
            <a:schemeClr val="dk1"/>
          </a:fontRef>
        </p:style>
        <p:txBody>
          <a:bodyPr/>
          <a:lstStyle/>
          <a:p>
            <a:pPr marL="0" indent="0">
              <a:buNone/>
            </a:pPr>
            <a:r>
              <a:rPr lang="en-US" altLang="ja-JP" sz="2000" dirty="0"/>
              <a:t> if (</a:t>
            </a:r>
            <a:r>
              <a:rPr lang="en-US" altLang="ja-JP" sz="2000" dirty="0" err="1"/>
              <a:t>store.contains</a:t>
            </a:r>
            <a:r>
              <a:rPr lang="en-US" altLang="ja-JP" sz="2000" dirty="0"/>
              <a:t>(LINE_NUMBER_COLOR)) {</a:t>
            </a:r>
          </a:p>
          <a:p>
            <a:pPr marL="0" indent="0">
              <a:buNone/>
            </a:pPr>
            <a:r>
              <a:rPr lang="en-US" altLang="ja-JP" sz="2000" dirty="0"/>
              <a:t>    if (</a:t>
            </a:r>
            <a:r>
              <a:rPr lang="en-US" altLang="ja-JP" sz="2000" dirty="0" err="1"/>
              <a:t>store.isDefault</a:t>
            </a:r>
            <a:r>
              <a:rPr lang="en-US" altLang="ja-JP" sz="2000" dirty="0"/>
              <a:t>(LINE_NUMBER_COLOR))</a:t>
            </a:r>
          </a:p>
          <a:p>
            <a:pPr marL="0" indent="0">
              <a:buNone/>
            </a:pPr>
            <a:r>
              <a:rPr lang="en-US" altLang="ja-JP" sz="2000" dirty="0"/>
              <a:t>     </a:t>
            </a:r>
            <a:r>
              <a:rPr lang="en-US" altLang="ja-JP" sz="2000" dirty="0" err="1"/>
              <a:t>rgb</a:t>
            </a:r>
            <a:r>
              <a:rPr lang="en-US" altLang="ja-JP" sz="2000" dirty="0"/>
              <a:t>= </a:t>
            </a:r>
            <a:r>
              <a:rPr lang="en-US" altLang="ja-JP" sz="2000" dirty="0" err="1"/>
              <a:t>PreferenceConverter.getDefaultColor</a:t>
            </a:r>
            <a:r>
              <a:rPr lang="en-US" altLang="ja-JP" sz="2000" dirty="0"/>
              <a:t>(store, LINE_NUMBER_COLOR);</a:t>
            </a:r>
          </a:p>
          <a:p>
            <a:pPr marL="0" indent="0">
              <a:buNone/>
            </a:pPr>
            <a:r>
              <a:rPr lang="en-US" altLang="ja-JP" sz="2000" dirty="0"/>
              <a:t>    else</a:t>
            </a:r>
          </a:p>
          <a:p>
            <a:pPr marL="0" indent="0">
              <a:buNone/>
            </a:pPr>
            <a:r>
              <a:rPr lang="en-US" altLang="ja-JP" sz="2000" dirty="0"/>
              <a:t>     </a:t>
            </a:r>
            <a:r>
              <a:rPr lang="en-US" altLang="ja-JP" sz="2000" dirty="0" err="1"/>
              <a:t>rgb</a:t>
            </a:r>
            <a:r>
              <a:rPr lang="en-US" altLang="ja-JP" sz="2000" dirty="0"/>
              <a:t>= </a:t>
            </a:r>
            <a:r>
              <a:rPr lang="en-US" altLang="ja-JP" sz="2000" dirty="0" err="1"/>
              <a:t>PreferenceConverter.getColor</a:t>
            </a:r>
            <a:r>
              <a:rPr lang="en-US" altLang="ja-JP" sz="2000" dirty="0"/>
              <a:t>(store, LINE_NUMBER_COLOR);</a:t>
            </a:r>
          </a:p>
          <a:p>
            <a:pPr marL="0" indent="0">
              <a:buNone/>
            </a:pPr>
            <a:r>
              <a:rPr lang="en-US" altLang="ja-JP" sz="2000" dirty="0"/>
              <a:t>   }</a:t>
            </a:r>
            <a:endParaRPr kumimoji="1" lang="ja-JP" altLang="en-US" sz="2000" dirty="0"/>
          </a:p>
        </p:txBody>
      </p:sp>
    </p:spTree>
    <p:extLst>
      <p:ext uri="{BB962C8B-B14F-4D97-AF65-F5344CB8AC3E}">
        <p14:creationId xmlns:p14="http://schemas.microsoft.com/office/powerpoint/2010/main" val="404162294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再利用回数：</a:t>
            </a:r>
            <a:r>
              <a:rPr kumimoji="1" lang="en-US" altLang="ja-JP" dirty="0" smtClean="0"/>
              <a:t>14</a:t>
            </a:r>
            <a:r>
              <a:rPr kumimoji="1" lang="ja-JP" altLang="en-US" dirty="0" smtClean="0"/>
              <a:t>回 利用者数：</a:t>
            </a:r>
            <a:r>
              <a:rPr kumimoji="1" lang="en-US" altLang="ja-JP" dirty="0" smtClean="0"/>
              <a:t>1</a:t>
            </a:r>
            <a:r>
              <a:rPr kumimoji="1" lang="ja-JP" altLang="en-US" dirty="0" smtClean="0"/>
              <a:t>名</a:t>
            </a:r>
            <a:endParaRPr kumimoji="1" lang="ja-JP" altLang="en-US" dirty="0"/>
          </a:p>
        </p:txBody>
      </p:sp>
      <p:sp>
        <p:nvSpPr>
          <p:cNvPr id="4" name="コンテンツ プレースホルダー 3"/>
          <p:cNvSpPr>
            <a:spLocks noGrp="1"/>
          </p:cNvSpPr>
          <p:nvPr>
            <p:ph idx="1"/>
          </p:nvPr>
        </p:nvSpPr>
        <p:spPr>
          <a:xfrm>
            <a:off x="0" y="1988840"/>
            <a:ext cx="9144000" cy="2088579"/>
          </a:xfrm>
        </p:spPr>
        <p:style>
          <a:lnRef idx="2">
            <a:schemeClr val="accent2"/>
          </a:lnRef>
          <a:fillRef idx="1">
            <a:schemeClr val="lt1"/>
          </a:fillRef>
          <a:effectRef idx="0">
            <a:schemeClr val="accent2"/>
          </a:effectRef>
          <a:fontRef idx="minor">
            <a:schemeClr val="dk1"/>
          </a:fontRef>
        </p:style>
        <p:txBody>
          <a:bodyPr/>
          <a:lstStyle/>
          <a:p>
            <a:pPr marL="0" indent="0">
              <a:buNone/>
            </a:pPr>
            <a:r>
              <a:rPr lang="en-US" altLang="ja-JP" sz="2000" dirty="0" smtClean="0"/>
              <a:t>protected </a:t>
            </a:r>
            <a:r>
              <a:rPr lang="en-US" altLang="ja-JP" sz="2000" dirty="0"/>
              <a:t>void </a:t>
            </a:r>
            <a:r>
              <a:rPr lang="en-US" altLang="ja-JP" sz="2000" dirty="0" err="1"/>
              <a:t>fireElementContentAboutToBeReplaced</a:t>
            </a:r>
            <a:r>
              <a:rPr lang="en-US" altLang="ja-JP" sz="2000" dirty="0"/>
              <a:t>(Object element) </a:t>
            </a:r>
            <a:r>
              <a:rPr lang="en-US" altLang="ja-JP" sz="2000" dirty="0" smtClean="0"/>
              <a:t>{</a:t>
            </a:r>
            <a:endParaRPr lang="en-US" altLang="ja-JP" sz="2000" dirty="0"/>
          </a:p>
          <a:p>
            <a:pPr marL="0" indent="0">
              <a:buNone/>
            </a:pPr>
            <a:r>
              <a:rPr lang="en-US" altLang="ja-JP" sz="2000" dirty="0"/>
              <a:t>	</a:t>
            </a:r>
            <a:r>
              <a:rPr lang="en-US" altLang="ja-JP" sz="2000" dirty="0" smtClean="0"/>
              <a:t>Iterator </a:t>
            </a:r>
            <a:r>
              <a:rPr lang="en-US" altLang="ja-JP" sz="2000" dirty="0"/>
              <a:t>e= new </a:t>
            </a:r>
            <a:r>
              <a:rPr lang="en-US" altLang="ja-JP" sz="2000" dirty="0" err="1"/>
              <a:t>ArrayList</a:t>
            </a:r>
            <a:r>
              <a:rPr lang="en-US" altLang="ja-JP" sz="2000" dirty="0"/>
              <a:t>(</a:t>
            </a:r>
            <a:r>
              <a:rPr lang="en-US" altLang="ja-JP" sz="2000" dirty="0" err="1"/>
              <a:t>fElementStateListeners</a:t>
            </a:r>
            <a:r>
              <a:rPr lang="en-US" altLang="ja-JP" sz="2000" dirty="0"/>
              <a:t>).iterator</a:t>
            </a:r>
            <a:r>
              <a:rPr lang="en-US" altLang="ja-JP" sz="2000" dirty="0" smtClean="0"/>
              <a:t>();</a:t>
            </a:r>
            <a:endParaRPr lang="en-US" altLang="ja-JP" sz="2000" dirty="0"/>
          </a:p>
          <a:p>
            <a:pPr marL="0" indent="0">
              <a:buNone/>
            </a:pPr>
            <a:r>
              <a:rPr lang="en-US" altLang="ja-JP" sz="2000" dirty="0"/>
              <a:t>	</a:t>
            </a:r>
            <a:r>
              <a:rPr lang="en-US" altLang="ja-JP" sz="2000" dirty="0" smtClean="0"/>
              <a:t>while </a:t>
            </a:r>
            <a:r>
              <a:rPr lang="en-US" altLang="ja-JP" sz="2000" dirty="0"/>
              <a:t>(</a:t>
            </a:r>
            <a:r>
              <a:rPr lang="en-US" altLang="ja-JP" sz="2000" dirty="0" err="1"/>
              <a:t>e.hasNext</a:t>
            </a:r>
            <a:r>
              <a:rPr lang="en-US" altLang="ja-JP" sz="2000" dirty="0"/>
              <a:t>()) {						</a:t>
            </a:r>
          </a:p>
          <a:p>
            <a:pPr marL="0" indent="0">
              <a:buNone/>
            </a:pPr>
            <a:r>
              <a:rPr lang="en-US" altLang="ja-JP" sz="2000" dirty="0" smtClean="0"/>
              <a:t>		</a:t>
            </a:r>
            <a:r>
              <a:rPr lang="en-US" altLang="ja-JP" sz="2000" dirty="0" err="1" smtClean="0"/>
              <a:t>IElementStateListener</a:t>
            </a:r>
            <a:r>
              <a:rPr lang="en-US" altLang="ja-JP" sz="2000" dirty="0" smtClean="0"/>
              <a:t> </a:t>
            </a:r>
            <a:r>
              <a:rPr lang="en-US" altLang="ja-JP" sz="2000" dirty="0"/>
              <a:t>l= (</a:t>
            </a:r>
            <a:r>
              <a:rPr lang="en-US" altLang="ja-JP" sz="2000" dirty="0" err="1"/>
              <a:t>IElementStateListener</a:t>
            </a:r>
            <a:r>
              <a:rPr lang="en-US" altLang="ja-JP" sz="2000" dirty="0"/>
              <a:t>) </a:t>
            </a:r>
            <a:r>
              <a:rPr lang="en-US" altLang="ja-JP" sz="2000" dirty="0" err="1"/>
              <a:t>e.next</a:t>
            </a:r>
            <a:r>
              <a:rPr lang="en-US" altLang="ja-JP" sz="2000" dirty="0" smtClean="0"/>
              <a:t>();</a:t>
            </a:r>
            <a:endParaRPr lang="en-US" altLang="ja-JP" sz="2000" dirty="0"/>
          </a:p>
          <a:p>
            <a:pPr marL="0" indent="0">
              <a:buNone/>
            </a:pPr>
            <a:r>
              <a:rPr lang="en-US" altLang="ja-JP" sz="2000" dirty="0"/>
              <a:t>	</a:t>
            </a:r>
            <a:r>
              <a:rPr lang="en-US" altLang="ja-JP" sz="2000" dirty="0" smtClean="0"/>
              <a:t>	</a:t>
            </a:r>
            <a:r>
              <a:rPr lang="en-US" altLang="ja-JP" sz="2000" dirty="0" err="1" smtClean="0"/>
              <a:t>l.elementContentAboutToBeReplaced</a:t>
            </a:r>
            <a:r>
              <a:rPr lang="en-US" altLang="ja-JP" sz="2000" dirty="0" smtClean="0"/>
              <a:t>(element);</a:t>
            </a:r>
            <a:r>
              <a:rPr lang="en-US" altLang="ja-JP" sz="2000" dirty="0"/>
              <a:t>			</a:t>
            </a:r>
            <a:r>
              <a:rPr lang="en-US" altLang="ja-JP" sz="2000" dirty="0" smtClean="0"/>
              <a:t>}</a:t>
            </a:r>
            <a:endParaRPr kumimoji="1" lang="ja-JP" altLang="en-US" sz="2000" dirty="0"/>
          </a:p>
        </p:txBody>
      </p:sp>
    </p:spTree>
    <p:extLst>
      <p:ext uri="{BB962C8B-B14F-4D97-AF65-F5344CB8AC3E}">
        <p14:creationId xmlns:p14="http://schemas.microsoft.com/office/powerpoint/2010/main" val="41960605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再利用回数</a:t>
            </a:r>
            <a:r>
              <a:rPr kumimoji="1" lang="en-US" altLang="ja-JP" dirty="0" smtClean="0"/>
              <a:t>:10</a:t>
            </a:r>
            <a:r>
              <a:rPr kumimoji="1" lang="ja-JP" altLang="en-US" dirty="0" smtClean="0"/>
              <a:t>回 利用者数：</a:t>
            </a:r>
            <a:r>
              <a:rPr kumimoji="1" lang="en-US" altLang="ja-JP" dirty="0" smtClean="0"/>
              <a:t>1</a:t>
            </a:r>
            <a:r>
              <a:rPr kumimoji="1" lang="ja-JP" altLang="en-US" dirty="0" smtClean="0"/>
              <a:t>名</a:t>
            </a:r>
            <a:endParaRPr kumimoji="1" lang="ja-JP" altLang="en-US" dirty="0"/>
          </a:p>
        </p:txBody>
      </p:sp>
      <p:sp>
        <p:nvSpPr>
          <p:cNvPr id="3" name="コンテンツ プレースホルダー 2"/>
          <p:cNvSpPr>
            <a:spLocks noGrp="1"/>
          </p:cNvSpPr>
          <p:nvPr>
            <p:ph idx="1"/>
          </p:nvPr>
        </p:nvSpPr>
        <p:spPr>
          <a:xfrm>
            <a:off x="-396552" y="2276872"/>
            <a:ext cx="10441160" cy="2592288"/>
          </a:xfrm>
        </p:spPr>
        <p:style>
          <a:lnRef idx="2">
            <a:schemeClr val="accent2"/>
          </a:lnRef>
          <a:fillRef idx="1">
            <a:schemeClr val="lt1"/>
          </a:fillRef>
          <a:effectRef idx="0">
            <a:schemeClr val="accent2"/>
          </a:effectRef>
          <a:fontRef idx="minor">
            <a:schemeClr val="dk1"/>
          </a:fontRef>
        </p:style>
        <p:txBody>
          <a:bodyPr/>
          <a:lstStyle/>
          <a:p>
            <a:pPr marL="0" indent="0">
              <a:buNone/>
            </a:pPr>
            <a:r>
              <a:rPr lang="en-US" altLang="ja-JP" sz="2000" dirty="0" err="1"/>
              <a:t>setAction</a:t>
            </a:r>
            <a:r>
              <a:rPr lang="en-US" altLang="ja-JP" sz="2000" dirty="0"/>
              <a:t>(</a:t>
            </a:r>
            <a:r>
              <a:rPr lang="en-US" altLang="ja-JP" sz="2000" dirty="0" err="1"/>
              <a:t>ITextEditorActionConstants.GOTO_LINE</a:t>
            </a:r>
            <a:r>
              <a:rPr lang="en-US" altLang="ja-JP" sz="2000" dirty="0"/>
              <a:t>, action</a:t>
            </a:r>
            <a:r>
              <a:rPr lang="en-US" altLang="ja-JP" sz="2000" dirty="0" smtClean="0"/>
              <a:t>);</a:t>
            </a:r>
            <a:endParaRPr lang="en-US" altLang="ja-JP" sz="2000" dirty="0"/>
          </a:p>
          <a:p>
            <a:pPr marL="0" indent="0">
              <a:buNone/>
            </a:pPr>
            <a:r>
              <a:rPr lang="en-US" altLang="ja-JP" sz="2000" dirty="0" err="1"/>
              <a:t>markAsContentDependentAction</a:t>
            </a:r>
            <a:r>
              <a:rPr lang="en-US" altLang="ja-JP" sz="2000" dirty="0"/>
              <a:t>(</a:t>
            </a:r>
            <a:r>
              <a:rPr lang="en-US" altLang="ja-JP" sz="2000" dirty="0" err="1"/>
              <a:t>ITextEditorActionConstants.UNDO</a:t>
            </a:r>
            <a:r>
              <a:rPr lang="en-US" altLang="ja-JP" sz="2000" dirty="0"/>
              <a:t>, true);</a:t>
            </a:r>
          </a:p>
          <a:p>
            <a:pPr marL="0" indent="0">
              <a:buNone/>
            </a:pPr>
            <a:r>
              <a:rPr lang="en-US" altLang="ja-JP" sz="2000" dirty="0" err="1"/>
              <a:t>markAsContentDependentAction</a:t>
            </a:r>
            <a:r>
              <a:rPr lang="en-US" altLang="ja-JP" sz="2000" dirty="0"/>
              <a:t>(</a:t>
            </a:r>
            <a:r>
              <a:rPr lang="en-US" altLang="ja-JP" sz="2000" dirty="0" err="1"/>
              <a:t>ITextEditorActionConstants.REDO</a:t>
            </a:r>
            <a:r>
              <a:rPr lang="en-US" altLang="ja-JP" sz="2000" dirty="0"/>
              <a:t>, true);</a:t>
            </a:r>
          </a:p>
          <a:p>
            <a:pPr marL="0" indent="0">
              <a:buNone/>
            </a:pPr>
            <a:r>
              <a:rPr lang="en-US" altLang="ja-JP" sz="2000" dirty="0" err="1"/>
              <a:t>markAsContentDependentAction</a:t>
            </a:r>
            <a:r>
              <a:rPr lang="en-US" altLang="ja-JP" sz="2000" dirty="0"/>
              <a:t>(</a:t>
            </a:r>
            <a:r>
              <a:rPr lang="en-US" altLang="ja-JP" sz="2000" dirty="0" err="1"/>
              <a:t>ITextEditorActionConstants.FIND</a:t>
            </a:r>
            <a:r>
              <a:rPr lang="en-US" altLang="ja-JP" sz="2000" dirty="0"/>
              <a:t>, true);</a:t>
            </a:r>
          </a:p>
          <a:p>
            <a:pPr marL="0" indent="0">
              <a:buNone/>
            </a:pPr>
            <a:r>
              <a:rPr lang="en-US" altLang="ja-JP" sz="2000" dirty="0" err="1"/>
              <a:t>markAsContentDependentAction</a:t>
            </a:r>
            <a:r>
              <a:rPr lang="en-US" altLang="ja-JP" sz="2000" dirty="0"/>
              <a:t>(</a:t>
            </a:r>
            <a:r>
              <a:rPr lang="en-US" altLang="ja-JP" sz="2000" dirty="0" err="1"/>
              <a:t>ITextEditorActionConstants.FIND_NEXT</a:t>
            </a:r>
            <a:r>
              <a:rPr lang="en-US" altLang="ja-JP" sz="2000" dirty="0"/>
              <a:t>, true);</a:t>
            </a:r>
          </a:p>
          <a:p>
            <a:pPr marL="0" indent="0">
              <a:buNone/>
            </a:pPr>
            <a:r>
              <a:rPr lang="en-US" altLang="ja-JP" sz="2000" dirty="0" err="1"/>
              <a:t>markAsContentDependentAction</a:t>
            </a:r>
            <a:r>
              <a:rPr lang="en-US" altLang="ja-JP" sz="2000" dirty="0"/>
              <a:t>(</a:t>
            </a:r>
            <a:r>
              <a:rPr lang="en-US" altLang="ja-JP" sz="2000" dirty="0" err="1"/>
              <a:t>ITextEditorActionConstants.FIND_PREVIOUS</a:t>
            </a:r>
            <a:r>
              <a:rPr lang="en-US" altLang="ja-JP" sz="2000" dirty="0"/>
              <a:t>, true);</a:t>
            </a:r>
          </a:p>
          <a:p>
            <a:pPr marL="0" indent="0">
              <a:buNone/>
            </a:pPr>
            <a:r>
              <a:rPr lang="en-US" altLang="ja-JP" sz="2000" dirty="0" err="1"/>
              <a:t>markAsContentDependentAction</a:t>
            </a:r>
            <a:r>
              <a:rPr lang="en-US" altLang="ja-JP" sz="2000" dirty="0"/>
              <a:t>(</a:t>
            </a:r>
            <a:r>
              <a:rPr lang="en-US" altLang="ja-JP" sz="2000" dirty="0" err="1"/>
              <a:t>ITextEditorActionConstants.FIND_INCREMENTAL</a:t>
            </a:r>
            <a:r>
              <a:rPr lang="en-US" altLang="ja-JP" sz="2000" dirty="0"/>
              <a:t>, true);</a:t>
            </a:r>
          </a:p>
          <a:p>
            <a:pPr marL="0" indent="0">
              <a:buNone/>
            </a:pPr>
            <a:endParaRPr kumimoji="1" lang="ja-JP" altLang="en-US" sz="2000" dirty="0"/>
          </a:p>
        </p:txBody>
      </p:sp>
    </p:spTree>
    <p:extLst>
      <p:ext uri="{BB962C8B-B14F-4D97-AF65-F5344CB8AC3E}">
        <p14:creationId xmlns:p14="http://schemas.microsoft.com/office/powerpoint/2010/main" val="421710215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再利用回数：</a:t>
            </a:r>
            <a:r>
              <a:rPr kumimoji="1" lang="en-US" altLang="ja-JP" dirty="0" smtClean="0"/>
              <a:t>6</a:t>
            </a:r>
            <a:r>
              <a:rPr kumimoji="1" lang="ja-JP" altLang="en-US" dirty="0" smtClean="0"/>
              <a:t>回 利用者数：</a:t>
            </a:r>
            <a:r>
              <a:rPr kumimoji="1" lang="en-US" altLang="ja-JP" dirty="0" smtClean="0"/>
              <a:t>1</a:t>
            </a:r>
            <a:r>
              <a:rPr kumimoji="1" lang="ja-JP" altLang="en-US" dirty="0" smtClean="0"/>
              <a:t>名</a:t>
            </a:r>
            <a:endParaRPr kumimoji="1" lang="ja-JP" altLang="en-US" dirty="0"/>
          </a:p>
        </p:txBody>
      </p:sp>
      <p:sp>
        <p:nvSpPr>
          <p:cNvPr id="3" name="コンテンツ プレースホルダー 2"/>
          <p:cNvSpPr>
            <a:spLocks noGrp="1"/>
          </p:cNvSpPr>
          <p:nvPr>
            <p:ph idx="1"/>
          </p:nvPr>
        </p:nvSpPr>
        <p:spPr>
          <a:xfrm>
            <a:off x="-1116632" y="2420889"/>
            <a:ext cx="12889432" cy="2880320"/>
          </a:xfrm>
        </p:spPr>
        <p:style>
          <a:lnRef idx="2">
            <a:schemeClr val="accent2"/>
          </a:lnRef>
          <a:fillRef idx="1">
            <a:schemeClr val="lt1"/>
          </a:fillRef>
          <a:effectRef idx="0">
            <a:schemeClr val="accent2"/>
          </a:effectRef>
          <a:fontRef idx="minor">
            <a:schemeClr val="dk1"/>
          </a:fontRef>
        </p:style>
        <p:txBody>
          <a:bodyPr/>
          <a:lstStyle/>
          <a:p>
            <a:pPr marL="0" indent="0">
              <a:buNone/>
            </a:pPr>
            <a:r>
              <a:rPr lang="en-US" altLang="ja-JP" sz="2000" dirty="0" err="1" smtClean="0"/>
              <a:t>action.setHelpContextId</a:t>
            </a:r>
            <a:r>
              <a:rPr lang="en-US" altLang="ja-JP" sz="2000" dirty="0" smtClean="0"/>
              <a:t>(IAbstractTextEditorHelpContextIds.CONVERT_LINE_DELIMITERS_TO_WINDOWS);</a:t>
            </a:r>
          </a:p>
          <a:p>
            <a:pPr marL="0" indent="0">
              <a:buNone/>
            </a:pPr>
            <a:r>
              <a:rPr lang="en-US" altLang="ja-JP" sz="2000" dirty="0" err="1" smtClean="0"/>
              <a:t>action.setActionDefinitionId</a:t>
            </a:r>
            <a:r>
              <a:rPr lang="en-US" altLang="ja-JP" sz="2000" dirty="0" smtClean="0"/>
              <a:t>(ITextEditorActionDefinitionIds.CONVERT_LINE_DELIMITERS_TO_WINDOWS);</a:t>
            </a:r>
          </a:p>
          <a:p>
            <a:pPr marL="0" indent="0">
              <a:buNone/>
            </a:pPr>
            <a:r>
              <a:rPr lang="en-US" altLang="ja-JP" sz="2000" dirty="0" err="1" smtClean="0"/>
              <a:t>setAction</a:t>
            </a:r>
            <a:r>
              <a:rPr lang="en-US" altLang="ja-JP" sz="2000" dirty="0" smtClean="0"/>
              <a:t>(</a:t>
            </a:r>
            <a:r>
              <a:rPr lang="en-US" altLang="ja-JP" sz="2000" dirty="0" err="1" smtClean="0"/>
              <a:t>ITextEditorActionConstants.CONVERT_LINE_DELIMITERS_TO_WINDOWS</a:t>
            </a:r>
            <a:r>
              <a:rPr lang="en-US" altLang="ja-JP" sz="2000" dirty="0"/>
              <a:t>, action</a:t>
            </a:r>
            <a:r>
              <a:rPr lang="en-US" altLang="ja-JP" sz="2000" dirty="0" smtClean="0"/>
              <a:t>);</a:t>
            </a:r>
          </a:p>
          <a:p>
            <a:pPr marL="0" indent="0">
              <a:buNone/>
            </a:pPr>
            <a:r>
              <a:rPr lang="en-US" altLang="ja-JP" sz="2000" dirty="0" smtClean="0"/>
              <a:t>action</a:t>
            </a:r>
            <a:r>
              <a:rPr lang="en-US" altLang="ja-JP" sz="2000" dirty="0"/>
              <a:t>= new </a:t>
            </a:r>
            <a:r>
              <a:rPr lang="en-US" altLang="ja-JP" sz="2000" dirty="0" err="1"/>
              <a:t>ConvertLineDelimitersAction</a:t>
            </a:r>
            <a:r>
              <a:rPr lang="en-US" altLang="ja-JP" sz="2000" dirty="0"/>
              <a:t>(</a:t>
            </a:r>
            <a:r>
              <a:rPr lang="en-US" altLang="ja-JP" sz="2000" dirty="0" err="1"/>
              <a:t>TextEditorMessages.getResourceBundle</a:t>
            </a:r>
            <a:r>
              <a:rPr lang="en-US" altLang="ja-JP" sz="2000" dirty="0" smtClean="0"/>
              <a:t>(),</a:t>
            </a:r>
            <a:br>
              <a:rPr lang="en-US" altLang="ja-JP" sz="2000" dirty="0" smtClean="0"/>
            </a:br>
            <a:r>
              <a:rPr lang="en-US" altLang="ja-JP" sz="2000" dirty="0" smtClean="0"/>
              <a:t>			""</a:t>
            </a:r>
            <a:r>
              <a:rPr lang="en-US" altLang="ja-JP" sz="2000" dirty="0" err="1"/>
              <a:t>Editor.ConvertToUNIX</a:t>
            </a:r>
            <a:r>
              <a:rPr lang="en-US" altLang="ja-JP" sz="2000" dirty="0"/>
              <a:t>."", this, ""\n""); //$NON-NLS-1$ //$</a:t>
            </a:r>
            <a:r>
              <a:rPr lang="en-US" altLang="ja-JP" sz="2000" dirty="0" smtClean="0"/>
              <a:t>NON-NLS-2$</a:t>
            </a:r>
          </a:p>
          <a:p>
            <a:pPr marL="0" indent="0">
              <a:buNone/>
            </a:pPr>
            <a:r>
              <a:rPr lang="en-US" altLang="ja-JP" sz="2000" dirty="0" err="1" smtClean="0"/>
              <a:t>action.setHelpContextId</a:t>
            </a:r>
            <a:r>
              <a:rPr lang="en-US" altLang="ja-JP" sz="2000" dirty="0" smtClean="0"/>
              <a:t>(IAbstractTextEditorHelpContextIds.CONVERT_LINE_DELIMITERS_TO_UNIX);</a:t>
            </a:r>
          </a:p>
          <a:p>
            <a:pPr marL="0" indent="0">
              <a:buNone/>
            </a:pPr>
            <a:r>
              <a:rPr lang="en-US" altLang="ja-JP" sz="2000" dirty="0" err="1" smtClean="0"/>
              <a:t>action.setActionDefinitionId</a:t>
            </a:r>
            <a:r>
              <a:rPr lang="en-US" altLang="ja-JP" sz="2000" dirty="0" smtClean="0"/>
              <a:t>(</a:t>
            </a:r>
            <a:r>
              <a:rPr lang="en-US" altLang="ja-JP" sz="2000" dirty="0" err="1" smtClean="0"/>
              <a:t>ITextEditorActionDefinitionIds.CONVERT_LINE_DELIMITERS_TO_UNIX</a:t>
            </a:r>
            <a:r>
              <a:rPr lang="en-US" altLang="ja-JP" sz="2000" dirty="0" smtClean="0"/>
              <a:t>);</a:t>
            </a:r>
          </a:p>
          <a:p>
            <a:pPr marL="0" indent="0">
              <a:buNone/>
            </a:pPr>
            <a:r>
              <a:rPr lang="en-US" altLang="ja-JP" sz="2000" dirty="0" err="1" smtClean="0"/>
              <a:t>setAction</a:t>
            </a:r>
            <a:r>
              <a:rPr lang="en-US" altLang="ja-JP" sz="2000" dirty="0" smtClean="0"/>
              <a:t>(</a:t>
            </a:r>
            <a:r>
              <a:rPr lang="en-US" altLang="ja-JP" sz="2000" dirty="0" err="1" smtClean="0"/>
              <a:t>ITextEditorActionConstants.CONVERT_LINE_DELIMITERS_TO_UNIX</a:t>
            </a:r>
            <a:r>
              <a:rPr lang="en-US" altLang="ja-JP" sz="2000" dirty="0"/>
              <a:t>, action</a:t>
            </a:r>
            <a:r>
              <a:rPr lang="en-US" altLang="ja-JP" sz="2000" dirty="0" smtClean="0"/>
              <a:t>);</a:t>
            </a:r>
            <a:r>
              <a:rPr lang="en-US" altLang="ja-JP" sz="2000" dirty="0"/>
              <a:t>												</a:t>
            </a:r>
          </a:p>
          <a:p>
            <a:pPr marL="0" indent="0">
              <a:buNone/>
            </a:pPr>
            <a:endParaRPr kumimoji="1" lang="ja-JP" altLang="en-US" sz="2000" dirty="0"/>
          </a:p>
        </p:txBody>
      </p:sp>
    </p:spTree>
    <p:extLst>
      <p:ext uri="{BB962C8B-B14F-4D97-AF65-F5344CB8AC3E}">
        <p14:creationId xmlns:p14="http://schemas.microsoft.com/office/powerpoint/2010/main" val="330339216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再利用分析における課題</a:t>
            </a:r>
            <a:r>
              <a:rPr kumimoji="1" lang="en-US" altLang="ja-JP" dirty="0" smtClean="0"/>
              <a:t>(2/2)</a:t>
            </a:r>
            <a:endParaRPr kumimoji="1" lang="ja-JP" altLang="en-US" dirty="0"/>
          </a:p>
        </p:txBody>
      </p:sp>
      <p:grpSp>
        <p:nvGrpSpPr>
          <p:cNvPr id="48" name="グループ化 47"/>
          <p:cNvGrpSpPr/>
          <p:nvPr/>
        </p:nvGrpSpPr>
        <p:grpSpPr>
          <a:xfrm>
            <a:off x="2863143" y="2730646"/>
            <a:ext cx="804870" cy="884430"/>
            <a:chOff x="1487967" y="3042363"/>
            <a:chExt cx="983580" cy="1143667"/>
          </a:xfrm>
        </p:grpSpPr>
        <p:sp>
          <p:nvSpPr>
            <p:cNvPr id="50" name="Document"/>
            <p:cNvSpPr>
              <a:spLocks noEditPoints="1" noChangeArrowheads="1"/>
            </p:cNvSpPr>
            <p:nvPr/>
          </p:nvSpPr>
          <p:spPr bwMode="auto">
            <a:xfrm>
              <a:off x="1487967" y="3042363"/>
              <a:ext cx="983580" cy="1143667"/>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t" anchorCtr="0" compatLnSpc="1">
              <a:prstTxWarp prst="textNoShape">
                <a:avLst/>
              </a:prstTxWarp>
            </a:bodyPr>
            <a:lstStyle/>
            <a:p>
              <a:endParaRPr lang="en-US" altLang="ja-JP" sz="1100" dirty="0" smtClean="0"/>
            </a:p>
          </p:txBody>
        </p:sp>
        <p:sp>
          <p:nvSpPr>
            <p:cNvPr id="51" name="Freeform 13"/>
            <p:cNvSpPr>
              <a:spLocks/>
            </p:cNvSpPr>
            <p:nvPr/>
          </p:nvSpPr>
          <p:spPr bwMode="auto">
            <a:xfrm>
              <a:off x="1583014" y="3174590"/>
              <a:ext cx="793485" cy="356341"/>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C000">
                <a:alpha val="50000"/>
              </a:srgbClr>
            </a:solidFill>
            <a:ln>
              <a:headEnd/>
              <a:tailEnd/>
            </a:ln>
          </p:spPr>
          <p:style>
            <a:lnRef idx="1">
              <a:schemeClr val="accent1"/>
            </a:lnRef>
            <a:fillRef idx="2">
              <a:schemeClr val="accent1"/>
            </a:fillRef>
            <a:effectRef idx="1">
              <a:schemeClr val="accent1"/>
            </a:effectRef>
            <a:fontRef idx="minor">
              <a:schemeClr val="dk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latin typeface="Arial" charset="0"/>
                <a:ea typeface="MS UI Gothic" pitchFamily="50" charset="-128"/>
              </a:endParaRPr>
            </a:p>
          </p:txBody>
        </p:sp>
      </p:grpSp>
      <p:sp>
        <p:nvSpPr>
          <p:cNvPr id="59" name="Document"/>
          <p:cNvSpPr>
            <a:spLocks noEditPoints="1" noChangeArrowheads="1"/>
          </p:cNvSpPr>
          <p:nvPr/>
        </p:nvSpPr>
        <p:spPr bwMode="auto">
          <a:xfrm>
            <a:off x="5387818" y="2700900"/>
            <a:ext cx="804870" cy="884430"/>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t" anchorCtr="0" compatLnSpc="1">
            <a:prstTxWarp prst="textNoShape">
              <a:avLst/>
            </a:prstTxWarp>
          </a:bodyPr>
          <a:lstStyle/>
          <a:p>
            <a:endParaRPr lang="en-US" altLang="ja-JP" sz="1100" dirty="0" smtClean="0"/>
          </a:p>
        </p:txBody>
      </p:sp>
      <p:pic>
        <p:nvPicPr>
          <p:cNvPr id="61" name="Picture 3" descr="C:\Users\m-takuya\AppData\Local\Microsoft\Windows\Temporary Internet Files\Content.IE5\V9TSFUNJ\MC900441944[1].wmf"/>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t="17719" r="63356" b="15875"/>
          <a:stretch/>
        </p:blipFill>
        <p:spPr bwMode="auto">
          <a:xfrm>
            <a:off x="2162470" y="2589661"/>
            <a:ext cx="665495" cy="1106909"/>
          </a:xfrm>
          <a:prstGeom prst="rect">
            <a:avLst/>
          </a:prstGeom>
          <a:noFill/>
          <a:extLst>
            <a:ext uri="{909E8E84-426E-40DD-AFC4-6F175D3DCCD1}">
              <a14:hiddenFill xmlns:a14="http://schemas.microsoft.com/office/drawing/2010/main">
                <a:solidFill>
                  <a:srgbClr val="FFFFFF"/>
                </a:solidFill>
              </a14:hiddenFill>
            </a:ext>
          </a:extLst>
        </p:spPr>
      </p:pic>
      <p:pic>
        <p:nvPicPr>
          <p:cNvPr id="62" name="Picture 3" descr="C:\Users\m-takuya\AppData\Local\Microsoft\Windows\Temporary Internet Files\Content.IE5\V9TSFUNJ\MC900441944[1].wmf"/>
          <p:cNvPicPr>
            <a:picLocks noChangeAspect="1" noChangeArrowheads="1"/>
          </p:cNvPicPr>
          <p:nvPr/>
        </p:nvPicPr>
        <p:blipFill rotWithShape="1">
          <a:blip r:embed="rId4" cstate="print">
            <a:duotone>
              <a:prstClr val="black"/>
              <a:srgbClr val="92D050">
                <a:tint val="45000"/>
                <a:satMod val="400000"/>
              </a:srgbClr>
            </a:duotone>
            <a:extLst>
              <a:ext uri="{28A0092B-C50C-407E-A947-70E740481C1C}">
                <a14:useLocalDpi xmlns:a14="http://schemas.microsoft.com/office/drawing/2010/main" val="0"/>
              </a:ext>
            </a:extLst>
          </a:blip>
          <a:srcRect t="17719" r="63356" b="15875"/>
          <a:stretch/>
        </p:blipFill>
        <p:spPr bwMode="auto">
          <a:xfrm>
            <a:off x="6303521" y="2589660"/>
            <a:ext cx="665495" cy="1106909"/>
          </a:xfrm>
          <a:prstGeom prst="rect">
            <a:avLst/>
          </a:prstGeom>
          <a:noFill/>
          <a:extLst>
            <a:ext uri="{909E8E84-426E-40DD-AFC4-6F175D3DCCD1}">
              <a14:hiddenFill xmlns:a14="http://schemas.microsoft.com/office/drawing/2010/main">
                <a:solidFill>
                  <a:srgbClr val="FFFFFF"/>
                </a:solidFill>
              </a14:hiddenFill>
            </a:ext>
          </a:extLst>
        </p:spPr>
      </p:pic>
      <p:cxnSp>
        <p:nvCxnSpPr>
          <p:cNvPr id="63" name="直線矢印コネクタ 62"/>
          <p:cNvCxnSpPr/>
          <p:nvPr/>
        </p:nvCxnSpPr>
        <p:spPr>
          <a:xfrm>
            <a:off x="3590235" y="2928641"/>
            <a:ext cx="1899311" cy="0"/>
          </a:xfrm>
          <a:prstGeom prst="straightConnector1">
            <a:avLst/>
          </a:prstGeom>
          <a:ln>
            <a:solidFill>
              <a:srgbClr val="0070C0"/>
            </a:solidFill>
            <a:headEnd type="arrow"/>
            <a:tailEnd type="arrow"/>
          </a:ln>
        </p:spPr>
        <p:style>
          <a:lnRef idx="2">
            <a:schemeClr val="accent1"/>
          </a:lnRef>
          <a:fillRef idx="0">
            <a:schemeClr val="accent1"/>
          </a:fillRef>
          <a:effectRef idx="1">
            <a:schemeClr val="accent1"/>
          </a:effectRef>
          <a:fontRef idx="minor">
            <a:schemeClr val="tx1"/>
          </a:fontRef>
        </p:style>
      </p:cxnSp>
      <p:sp>
        <p:nvSpPr>
          <p:cNvPr id="66" name="テキスト ボックス 65"/>
          <p:cNvSpPr txBox="1"/>
          <p:nvPr/>
        </p:nvSpPr>
        <p:spPr>
          <a:xfrm>
            <a:off x="3655689" y="2908415"/>
            <a:ext cx="1797583" cy="400110"/>
          </a:xfrm>
          <a:prstGeom prst="rect">
            <a:avLst/>
          </a:prstGeom>
          <a:noFill/>
        </p:spPr>
        <p:txBody>
          <a:bodyPr wrap="square" rtlCol="0">
            <a:spAutoFit/>
          </a:bodyPr>
          <a:lstStyle/>
          <a:p>
            <a:pPr algn="ctr"/>
            <a:r>
              <a:rPr kumimoji="1" lang="ja-JP" altLang="en-US" sz="2000" dirty="0" smtClean="0"/>
              <a:t>コードクローン</a:t>
            </a:r>
            <a:endParaRPr kumimoji="1" lang="ja-JP" altLang="en-US" sz="2000" dirty="0"/>
          </a:p>
        </p:txBody>
      </p:sp>
      <p:sp>
        <p:nvSpPr>
          <p:cNvPr id="67" name="四角形吹き出し 66"/>
          <p:cNvSpPr/>
          <p:nvPr/>
        </p:nvSpPr>
        <p:spPr bwMode="auto">
          <a:xfrm>
            <a:off x="283949" y="2666711"/>
            <a:ext cx="1728192" cy="824026"/>
          </a:xfrm>
          <a:prstGeom prst="wedgeRectCallout">
            <a:avLst>
              <a:gd name="adj1" fmla="val 66881"/>
              <a:gd name="adj2" fmla="val 43386"/>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rPr>
              <a:t>コードクローン作成者</a:t>
            </a:r>
          </a:p>
        </p:txBody>
      </p:sp>
      <p:sp>
        <p:nvSpPr>
          <p:cNvPr id="68" name="四角形吹き出し 67"/>
          <p:cNvSpPr/>
          <p:nvPr/>
        </p:nvSpPr>
        <p:spPr bwMode="auto">
          <a:xfrm>
            <a:off x="7200800" y="2731102"/>
            <a:ext cx="1728192" cy="824026"/>
          </a:xfrm>
          <a:prstGeom prst="wedgeRectCallout">
            <a:avLst>
              <a:gd name="adj1" fmla="val -73054"/>
              <a:gd name="adj2" fmla="val 37546"/>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rPr>
              <a:t>コードクローン利用者</a:t>
            </a:r>
          </a:p>
        </p:txBody>
      </p:sp>
      <p:sp>
        <p:nvSpPr>
          <p:cNvPr id="70" name="テキスト ボックス 69"/>
          <p:cNvSpPr txBox="1"/>
          <p:nvPr/>
        </p:nvSpPr>
        <p:spPr>
          <a:xfrm>
            <a:off x="4159876" y="2462812"/>
            <a:ext cx="830219" cy="370089"/>
          </a:xfrm>
          <a:prstGeom prst="rect">
            <a:avLst/>
          </a:prstGeom>
          <a:noFill/>
        </p:spPr>
        <p:txBody>
          <a:bodyPr wrap="none" rtlCol="0">
            <a:spAutoFit/>
          </a:bodyPr>
          <a:lstStyle/>
          <a:p>
            <a:r>
              <a:rPr kumimoji="1" lang="ja-JP" altLang="en-US" sz="2000" dirty="0" smtClean="0"/>
              <a:t>コピー</a:t>
            </a:r>
            <a:endParaRPr kumimoji="1" lang="ja-JP" altLang="en-US" sz="2000" dirty="0"/>
          </a:p>
        </p:txBody>
      </p:sp>
      <p:sp>
        <p:nvSpPr>
          <p:cNvPr id="4" name="テキスト ボックス 3"/>
          <p:cNvSpPr txBox="1"/>
          <p:nvPr/>
        </p:nvSpPr>
        <p:spPr>
          <a:xfrm>
            <a:off x="2291475" y="3523198"/>
            <a:ext cx="407484" cy="461665"/>
          </a:xfrm>
          <a:prstGeom prst="rect">
            <a:avLst/>
          </a:prstGeom>
          <a:noFill/>
        </p:spPr>
        <p:txBody>
          <a:bodyPr wrap="none" rtlCol="0">
            <a:spAutoFit/>
          </a:bodyPr>
          <a:lstStyle/>
          <a:p>
            <a:r>
              <a:rPr kumimoji="1" lang="en-US" altLang="ja-JP" dirty="0" smtClean="0"/>
              <a:t>A</a:t>
            </a:r>
            <a:endParaRPr kumimoji="1" lang="ja-JP" altLang="en-US" dirty="0"/>
          </a:p>
        </p:txBody>
      </p:sp>
      <p:sp>
        <p:nvSpPr>
          <p:cNvPr id="33" name="テキスト ボックス 32"/>
          <p:cNvSpPr txBox="1"/>
          <p:nvPr/>
        </p:nvSpPr>
        <p:spPr>
          <a:xfrm>
            <a:off x="6448438" y="3523198"/>
            <a:ext cx="389850" cy="461665"/>
          </a:xfrm>
          <a:prstGeom prst="rect">
            <a:avLst/>
          </a:prstGeom>
          <a:noFill/>
        </p:spPr>
        <p:txBody>
          <a:bodyPr wrap="none" rtlCol="0">
            <a:spAutoFit/>
          </a:bodyPr>
          <a:lstStyle/>
          <a:p>
            <a:r>
              <a:rPr kumimoji="1" lang="en-US" altLang="ja-JP" dirty="0"/>
              <a:t>B</a:t>
            </a:r>
            <a:endParaRPr kumimoji="1" lang="ja-JP" altLang="en-US" dirty="0"/>
          </a:p>
        </p:txBody>
      </p:sp>
      <p:sp>
        <p:nvSpPr>
          <p:cNvPr id="36" name="Document"/>
          <p:cNvSpPr>
            <a:spLocks noEditPoints="1" noChangeArrowheads="1"/>
          </p:cNvSpPr>
          <p:nvPr/>
        </p:nvSpPr>
        <p:spPr bwMode="auto">
          <a:xfrm>
            <a:off x="4172551" y="4134417"/>
            <a:ext cx="804870" cy="884430"/>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t" anchorCtr="0" compatLnSpc="1">
            <a:prstTxWarp prst="textNoShape">
              <a:avLst/>
            </a:prstTxWarp>
          </a:bodyPr>
          <a:lstStyle/>
          <a:p>
            <a:endParaRPr lang="en-US" altLang="ja-JP" sz="1100" dirty="0" smtClean="0"/>
          </a:p>
        </p:txBody>
      </p:sp>
      <p:sp>
        <p:nvSpPr>
          <p:cNvPr id="40" name="テキスト ボックス 39"/>
          <p:cNvSpPr txBox="1"/>
          <p:nvPr/>
        </p:nvSpPr>
        <p:spPr>
          <a:xfrm>
            <a:off x="5074437" y="4360726"/>
            <a:ext cx="830219" cy="370089"/>
          </a:xfrm>
          <a:prstGeom prst="rect">
            <a:avLst/>
          </a:prstGeom>
          <a:noFill/>
        </p:spPr>
        <p:txBody>
          <a:bodyPr wrap="none" rtlCol="0">
            <a:spAutoFit/>
          </a:bodyPr>
          <a:lstStyle/>
          <a:p>
            <a:r>
              <a:rPr kumimoji="1" lang="ja-JP" altLang="en-US" sz="2000" dirty="0" smtClean="0"/>
              <a:t>コピー</a:t>
            </a:r>
            <a:endParaRPr kumimoji="1" lang="ja-JP" altLang="en-US" sz="2000" dirty="0"/>
          </a:p>
        </p:txBody>
      </p:sp>
      <p:sp>
        <p:nvSpPr>
          <p:cNvPr id="7" name="曲折矢印 6"/>
          <p:cNvSpPr/>
          <p:nvPr/>
        </p:nvSpPr>
        <p:spPr bwMode="auto">
          <a:xfrm rot="10800000">
            <a:off x="4899639" y="3125764"/>
            <a:ext cx="937517" cy="1317017"/>
          </a:xfrm>
          <a:prstGeom prst="bentArrow">
            <a:avLst>
              <a:gd name="adj1" fmla="val 7178"/>
              <a:gd name="adj2" fmla="val 10662"/>
              <a:gd name="adj3" fmla="val 15737"/>
              <a:gd name="adj4" fmla="val 43750"/>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42" name="直線矢印コネクタ 41"/>
          <p:cNvCxnSpPr/>
          <p:nvPr/>
        </p:nvCxnSpPr>
        <p:spPr>
          <a:xfrm flipH="1" flipV="1">
            <a:off x="3312368" y="3108470"/>
            <a:ext cx="1188194" cy="1144906"/>
          </a:xfrm>
          <a:prstGeom prst="straightConnector1">
            <a:avLst/>
          </a:prstGeom>
          <a:ln>
            <a:solidFill>
              <a:srgbClr val="0070C0"/>
            </a:solidFill>
            <a:headEnd type="arrow"/>
            <a:tailEnd type="arrow"/>
          </a:ln>
        </p:spPr>
        <p:style>
          <a:lnRef idx="2">
            <a:schemeClr val="accent1"/>
          </a:lnRef>
          <a:fillRef idx="0">
            <a:schemeClr val="accent1"/>
          </a:fillRef>
          <a:effectRef idx="1">
            <a:schemeClr val="accent1"/>
          </a:effectRef>
          <a:fontRef idx="minor">
            <a:schemeClr val="tx1"/>
          </a:fontRef>
        </p:style>
      </p:cxnSp>
      <p:cxnSp>
        <p:nvCxnSpPr>
          <p:cNvPr id="46" name="直線矢印コネクタ 45"/>
          <p:cNvCxnSpPr/>
          <p:nvPr/>
        </p:nvCxnSpPr>
        <p:spPr>
          <a:xfrm flipV="1">
            <a:off x="4626261" y="3057199"/>
            <a:ext cx="863285" cy="1196176"/>
          </a:xfrm>
          <a:prstGeom prst="straightConnector1">
            <a:avLst/>
          </a:prstGeom>
          <a:ln>
            <a:solidFill>
              <a:srgbClr val="0070C0"/>
            </a:solidFill>
            <a:headEnd type="arrow"/>
            <a:tailEnd type="arrow"/>
          </a:ln>
        </p:spPr>
        <p:style>
          <a:lnRef idx="2">
            <a:schemeClr val="accent1"/>
          </a:lnRef>
          <a:fillRef idx="0">
            <a:schemeClr val="accent1"/>
          </a:fillRef>
          <a:effectRef idx="1">
            <a:schemeClr val="accent1"/>
          </a:effectRef>
          <a:fontRef idx="minor">
            <a:schemeClr val="tx1"/>
          </a:fontRef>
        </p:style>
      </p:cxnSp>
      <p:pic>
        <p:nvPicPr>
          <p:cNvPr id="52" name="Picture 3" descr="C:\Users\m-takuya\AppData\Local\Microsoft\Windows\Temporary Internet Files\Content.IE5\V9TSFUNJ\MC900441944[1].wmf"/>
          <p:cNvPicPr>
            <a:picLocks noChangeAspect="1" noChangeArrowheads="1"/>
          </p:cNvPicPr>
          <p:nvPr/>
        </p:nvPicPr>
        <p:blipFill rotWithShape="1">
          <a:blip r:embed="rId4" cstate="print">
            <a:duotone>
              <a:schemeClr val="accent2">
                <a:shade val="45000"/>
                <a:satMod val="135000"/>
              </a:schemeClr>
              <a:prstClr val="white"/>
            </a:duotone>
            <a:extLst>
              <a:ext uri="{28A0092B-C50C-407E-A947-70E740481C1C}">
                <a14:useLocalDpi xmlns:a14="http://schemas.microsoft.com/office/drawing/2010/main" val="0"/>
              </a:ext>
            </a:extLst>
          </a:blip>
          <a:srcRect t="17719" r="63356" b="15875"/>
          <a:stretch/>
        </p:blipFill>
        <p:spPr bwMode="auto">
          <a:xfrm>
            <a:off x="3456384" y="4195334"/>
            <a:ext cx="665495" cy="995669"/>
          </a:xfrm>
          <a:prstGeom prst="rect">
            <a:avLst/>
          </a:prstGeom>
          <a:noFill/>
          <a:extLst>
            <a:ext uri="{909E8E84-426E-40DD-AFC4-6F175D3DCCD1}">
              <a14:hiddenFill xmlns:a14="http://schemas.microsoft.com/office/drawing/2010/main">
                <a:solidFill>
                  <a:srgbClr val="FFFFFF"/>
                </a:solidFill>
              </a14:hiddenFill>
            </a:ext>
          </a:extLst>
        </p:spPr>
      </p:pic>
      <p:sp>
        <p:nvSpPr>
          <p:cNvPr id="53" name="テキスト ボックス 52"/>
          <p:cNvSpPr txBox="1"/>
          <p:nvPr/>
        </p:nvSpPr>
        <p:spPr>
          <a:xfrm>
            <a:off x="3590235" y="5034912"/>
            <a:ext cx="389850" cy="461665"/>
          </a:xfrm>
          <a:prstGeom prst="rect">
            <a:avLst/>
          </a:prstGeom>
          <a:noFill/>
        </p:spPr>
        <p:txBody>
          <a:bodyPr wrap="none" rtlCol="0">
            <a:spAutoFit/>
          </a:bodyPr>
          <a:lstStyle/>
          <a:p>
            <a:r>
              <a:rPr kumimoji="1" lang="en-US" altLang="ja-JP" dirty="0" smtClean="0"/>
              <a:t>C</a:t>
            </a:r>
            <a:endParaRPr kumimoji="1" lang="ja-JP" altLang="en-US" dirty="0"/>
          </a:p>
        </p:txBody>
      </p:sp>
      <p:sp>
        <p:nvSpPr>
          <p:cNvPr id="54" name="四角形吹き出し 53"/>
          <p:cNvSpPr/>
          <p:nvPr/>
        </p:nvSpPr>
        <p:spPr bwMode="auto">
          <a:xfrm>
            <a:off x="4159876" y="5084564"/>
            <a:ext cx="1728192" cy="824026"/>
          </a:xfrm>
          <a:prstGeom prst="wedgeRectCallout">
            <a:avLst>
              <a:gd name="adj1" fmla="val -64134"/>
              <a:gd name="adj2" fmla="val -57570"/>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rPr>
              <a:t>コードクローン利用者</a:t>
            </a:r>
          </a:p>
        </p:txBody>
      </p:sp>
      <p:sp>
        <p:nvSpPr>
          <p:cNvPr id="28" name="コンテンツ プレースホルダー 2"/>
          <p:cNvSpPr txBox="1">
            <a:spLocks/>
          </p:cNvSpPr>
          <p:nvPr/>
        </p:nvSpPr>
        <p:spPr bwMode="auto">
          <a:xfrm>
            <a:off x="35497" y="1196752"/>
            <a:ext cx="9108504" cy="86409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Blip>
                <a:blip r:embed="rId5"/>
              </a:buBlip>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Blip>
                <a:blip r:embed="rId6"/>
              </a:buBlip>
              <a:defRPr kumimoji="1" sz="2800">
                <a:solidFill>
                  <a:schemeClr val="tx1"/>
                </a:solidFill>
                <a:latin typeface="+mn-lt"/>
                <a:ea typeface="+mn-ea"/>
              </a:defRPr>
            </a:lvl2pPr>
            <a:lvl3pPr marL="1143000" indent="-228600" algn="l" rtl="0" eaLnBrk="1" fontAlgn="base" hangingPunct="1">
              <a:spcBef>
                <a:spcPct val="20000"/>
              </a:spcBef>
              <a:spcAft>
                <a:spcPct val="0"/>
              </a:spcAft>
              <a:buBlip>
                <a:blip r:embed="rId7"/>
              </a:buBlip>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342900" lvl="1" indent="-342900">
              <a:buBlip>
                <a:blip r:embed="rId5"/>
              </a:buBlip>
            </a:pPr>
            <a:r>
              <a:rPr lang="ja-JP" altLang="en-US" sz="2400" kern="0" dirty="0"/>
              <a:t>開発者の再利用傾向は，開発者のモチベーションによって異なる</a:t>
            </a:r>
            <a:r>
              <a:rPr lang="en-US" altLang="ja-JP" sz="2400" kern="0" baseline="30000" dirty="0"/>
              <a:t>[5]</a:t>
            </a:r>
          </a:p>
          <a:p>
            <a:pPr lvl="1"/>
            <a:r>
              <a:rPr lang="ja-JP" altLang="en-US" sz="2200" kern="0" dirty="0" smtClean="0"/>
              <a:t>開発者の再利用傾向を定量的に分析した既存研究はほとんど存在しない</a:t>
            </a:r>
            <a:endParaRPr lang="en-US" altLang="ja-JP" sz="2200" kern="0" dirty="0"/>
          </a:p>
        </p:txBody>
      </p:sp>
      <p:sp>
        <p:nvSpPr>
          <p:cNvPr id="31" name="Rectangle 4"/>
          <p:cNvSpPr>
            <a:spLocks noChangeArrowheads="1"/>
          </p:cNvSpPr>
          <p:nvPr/>
        </p:nvSpPr>
        <p:spPr bwMode="auto">
          <a:xfrm>
            <a:off x="35496" y="6253862"/>
            <a:ext cx="8857109" cy="415498"/>
          </a:xfrm>
          <a:prstGeom prst="rect">
            <a:avLst/>
          </a:prstGeom>
          <a:solidFill>
            <a:srgbClr val="FFFFC8"/>
          </a:solidFill>
          <a:ln w="9525">
            <a:noFill/>
            <a:miter lim="800000"/>
            <a:headEnd/>
            <a:tailEnd/>
          </a:ln>
          <a:effectLst/>
        </p:spPr>
        <p:txBody>
          <a:bodyPr wrap="square">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fontAlgn="auto">
              <a:spcBef>
                <a:spcPts val="0"/>
              </a:spcBef>
              <a:spcAft>
                <a:spcPts val="0"/>
              </a:spcAft>
              <a:defRPr/>
            </a:pPr>
            <a:r>
              <a:rPr lang="en-US" altLang="ja-JP" sz="1050" dirty="0" smtClean="0">
                <a:solidFill>
                  <a:schemeClr val="tx2"/>
                </a:solidFill>
                <a:latin typeface="+mn-ea"/>
              </a:rPr>
              <a:t>[5] </a:t>
            </a:r>
            <a:r>
              <a:rPr lang="en-US" altLang="ja-JP" sz="1050" dirty="0">
                <a:solidFill>
                  <a:schemeClr val="tx2"/>
                </a:solidFill>
                <a:latin typeface="+mn-ea"/>
              </a:rPr>
              <a:t>Manuel </a:t>
            </a:r>
            <a:r>
              <a:rPr lang="en-US" altLang="ja-JP" sz="1050" dirty="0" err="1">
                <a:solidFill>
                  <a:schemeClr val="tx2"/>
                </a:solidFill>
                <a:latin typeface="+mn-ea"/>
              </a:rPr>
              <a:t>Sojer</a:t>
            </a:r>
            <a:r>
              <a:rPr lang="en-US" altLang="ja-JP" sz="1050" dirty="0">
                <a:solidFill>
                  <a:schemeClr val="tx2"/>
                </a:solidFill>
                <a:latin typeface="+mn-ea"/>
              </a:rPr>
              <a:t> and Joachim Henkel. Code Reuse in Open Source Software Development</a:t>
            </a:r>
            <a:r>
              <a:rPr lang="ja-JP" altLang="en-US" sz="1050" dirty="0">
                <a:solidFill>
                  <a:schemeClr val="tx2"/>
                </a:solidFill>
                <a:latin typeface="+mn-ea"/>
              </a:rPr>
              <a:t> </a:t>
            </a:r>
            <a:r>
              <a:rPr lang="en-US" altLang="ja-JP" sz="1050" dirty="0">
                <a:solidFill>
                  <a:schemeClr val="tx2"/>
                </a:solidFill>
                <a:latin typeface="+mn-ea"/>
              </a:rPr>
              <a:t>Quantitative Evidence, Drivers, and Impediments. Journal of the Association</a:t>
            </a:r>
            <a:r>
              <a:rPr lang="ja-JP" altLang="en-US" sz="1050" dirty="0">
                <a:solidFill>
                  <a:schemeClr val="tx2"/>
                </a:solidFill>
                <a:latin typeface="+mn-ea"/>
              </a:rPr>
              <a:t> </a:t>
            </a:r>
            <a:r>
              <a:rPr lang="en-US" altLang="ja-JP" sz="1050" dirty="0">
                <a:solidFill>
                  <a:schemeClr val="tx2"/>
                </a:solidFill>
                <a:latin typeface="+mn-ea"/>
              </a:rPr>
              <a:t>for Information Systems, Vol. 11, No. 12, 2010</a:t>
            </a:r>
            <a:r>
              <a:rPr lang="en-US" altLang="ja-JP" sz="1050" dirty="0" smtClean="0">
                <a:solidFill>
                  <a:schemeClr val="tx2"/>
                </a:solidFill>
                <a:latin typeface="+mn-ea"/>
              </a:rPr>
              <a:t>.</a:t>
            </a:r>
            <a:endParaRPr lang="en-US" altLang="ja-JP" sz="1050" dirty="0">
              <a:solidFill>
                <a:schemeClr val="tx2"/>
              </a:solidFill>
              <a:latin typeface="+mn-ea"/>
            </a:endParaRPr>
          </a:p>
        </p:txBody>
      </p:sp>
      <p:sp>
        <p:nvSpPr>
          <p:cNvPr id="35" name="Freeform 13"/>
          <p:cNvSpPr>
            <a:spLocks/>
          </p:cNvSpPr>
          <p:nvPr/>
        </p:nvSpPr>
        <p:spPr bwMode="auto">
          <a:xfrm>
            <a:off x="5489546" y="2832900"/>
            <a:ext cx="649314" cy="27557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1">
              <a:lumMod val="40000"/>
              <a:lumOff val="60000"/>
            </a:schemeClr>
          </a:solidFill>
          <a:ln>
            <a:headEnd/>
            <a:tailEnd/>
          </a:ln>
        </p:spPr>
        <p:style>
          <a:lnRef idx="1">
            <a:schemeClr val="accent1"/>
          </a:lnRef>
          <a:fillRef idx="2">
            <a:schemeClr val="accent1"/>
          </a:fillRef>
          <a:effectRef idx="1">
            <a:schemeClr val="accent1"/>
          </a:effectRef>
          <a:fontRef idx="minor">
            <a:schemeClr val="dk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latin typeface="Arial" charset="0"/>
              <a:ea typeface="MS UI Gothic" pitchFamily="50" charset="-128"/>
            </a:endParaRPr>
          </a:p>
        </p:txBody>
      </p:sp>
      <p:sp>
        <p:nvSpPr>
          <p:cNvPr id="38" name="Freeform 13"/>
          <p:cNvSpPr>
            <a:spLocks/>
          </p:cNvSpPr>
          <p:nvPr/>
        </p:nvSpPr>
        <p:spPr bwMode="auto">
          <a:xfrm>
            <a:off x="4250329" y="4253375"/>
            <a:ext cx="649314" cy="27557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1">
              <a:lumMod val="40000"/>
              <a:lumOff val="60000"/>
            </a:schemeClr>
          </a:solidFill>
          <a:ln>
            <a:headEnd/>
            <a:tailEnd/>
          </a:ln>
        </p:spPr>
        <p:style>
          <a:lnRef idx="1">
            <a:schemeClr val="accent1"/>
          </a:lnRef>
          <a:fillRef idx="2">
            <a:schemeClr val="accent1"/>
          </a:fillRef>
          <a:effectRef idx="1">
            <a:schemeClr val="accent1"/>
          </a:effectRef>
          <a:fontRef idx="minor">
            <a:schemeClr val="dk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latin typeface="Arial" charset="0"/>
              <a:ea typeface="MS UI Gothic" pitchFamily="50" charset="-128"/>
            </a:endParaRPr>
          </a:p>
        </p:txBody>
      </p:sp>
      <p:sp>
        <p:nvSpPr>
          <p:cNvPr id="8" name="テキスト ボックス 7"/>
          <p:cNvSpPr txBox="1"/>
          <p:nvPr/>
        </p:nvSpPr>
        <p:spPr>
          <a:xfrm>
            <a:off x="144016" y="4072837"/>
            <a:ext cx="2981629" cy="1569660"/>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kumimoji="1" lang="ja-JP" altLang="en-US" dirty="0" smtClean="0"/>
              <a:t>クローンセット中のコードクローンの内，実装日時が最も古いコード片を実装した開発者</a:t>
            </a:r>
            <a:endParaRPr kumimoji="1" lang="ja-JP" altLang="en-US" dirty="0"/>
          </a:p>
        </p:txBody>
      </p:sp>
      <p:sp>
        <p:nvSpPr>
          <p:cNvPr id="39" name="テキスト ボックス 38"/>
          <p:cNvSpPr txBox="1"/>
          <p:nvPr/>
        </p:nvSpPr>
        <p:spPr>
          <a:xfrm>
            <a:off x="5976664" y="4226145"/>
            <a:ext cx="2987824" cy="830997"/>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kumimoji="1" lang="ja-JP" altLang="en-US" dirty="0"/>
              <a:t>既存</a:t>
            </a:r>
            <a:r>
              <a:rPr kumimoji="1" lang="ja-JP" altLang="en-US" dirty="0" smtClean="0"/>
              <a:t>のコード片を</a:t>
            </a:r>
            <a:r>
              <a:rPr kumimoji="1" lang="ja-JP" altLang="en-US" dirty="0"/>
              <a:t>再利用</a:t>
            </a:r>
            <a:r>
              <a:rPr kumimoji="1" lang="ja-JP" altLang="en-US" dirty="0" smtClean="0"/>
              <a:t>した</a:t>
            </a:r>
            <a:r>
              <a:rPr kumimoji="1" lang="ja-JP" altLang="en-US" dirty="0"/>
              <a:t>開発者</a:t>
            </a:r>
          </a:p>
        </p:txBody>
      </p:sp>
      <p:sp>
        <p:nvSpPr>
          <p:cNvPr id="10" name="正方形/長方形 9"/>
          <p:cNvSpPr/>
          <p:nvPr/>
        </p:nvSpPr>
        <p:spPr bwMode="auto">
          <a:xfrm>
            <a:off x="216024" y="3683955"/>
            <a:ext cx="2092317" cy="437847"/>
          </a:xfrm>
          <a:prstGeom prst="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rPr>
              <a:t>作成者の定義</a:t>
            </a:r>
          </a:p>
        </p:txBody>
      </p:sp>
      <p:sp>
        <p:nvSpPr>
          <p:cNvPr id="41" name="正方形/長方形 40"/>
          <p:cNvSpPr/>
          <p:nvPr/>
        </p:nvSpPr>
        <p:spPr bwMode="auto">
          <a:xfrm>
            <a:off x="6768244" y="3845091"/>
            <a:ext cx="2124236" cy="437847"/>
          </a:xfrm>
          <a:prstGeom prst="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rPr>
              <a:t>利用者の定義</a:t>
            </a:r>
          </a:p>
        </p:txBody>
      </p:sp>
      <p:sp>
        <p:nvSpPr>
          <p:cNvPr id="27" name="上カーブ矢印 26"/>
          <p:cNvSpPr/>
          <p:nvPr/>
        </p:nvSpPr>
        <p:spPr bwMode="auto">
          <a:xfrm flipV="1">
            <a:off x="3460874" y="2420888"/>
            <a:ext cx="2196195" cy="412013"/>
          </a:xfrm>
          <a:prstGeom prst="curvedUp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Tree>
    <p:custDataLst>
      <p:tags r:id="rId1"/>
    </p:custDataLst>
    <p:extLst>
      <p:ext uri="{BB962C8B-B14F-4D97-AF65-F5344CB8AC3E}">
        <p14:creationId xmlns:p14="http://schemas.microsoft.com/office/powerpoint/2010/main" val="472342532"/>
      </p:ext>
    </p:extLst>
  </p:cSld>
  <p:clrMapOvr>
    <a:masterClrMapping/>
  </p:clrMapOvr>
  <mc:AlternateContent xmlns:mc="http://schemas.openxmlformats.org/markup-compatibility/2006" xmlns:p14="http://schemas.microsoft.com/office/powerpoint/2010/main">
    <mc:Choice Requires="p14">
      <p:transition spd="slow" p14:dur="2000" advTm="68845"/>
    </mc:Choice>
    <mc:Fallback xmlns="">
      <p:transition spd="slow" advTm="6884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6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68"/>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41"/>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9"/>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40"/>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38"/>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46"/>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42"/>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5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 grpId="0"/>
      <p:bldP spid="67" grpId="0" animBg="1"/>
      <p:bldP spid="68" grpId="0" animBg="1"/>
      <p:bldP spid="70" grpId="0"/>
      <p:bldP spid="40" grpId="0"/>
      <p:bldP spid="7" grpId="0" animBg="1"/>
      <p:bldP spid="54" grpId="0" animBg="1"/>
      <p:bldP spid="35" grpId="0" animBg="1"/>
      <p:bldP spid="38" grpId="0" animBg="1"/>
      <p:bldP spid="8" grpId="0" animBg="1"/>
      <p:bldP spid="39" grpId="0" animBg="1"/>
      <p:bldP spid="10" grpId="0" animBg="1"/>
      <p:bldP spid="41" grpId="0" animBg="1"/>
      <p:bldP spid="2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目的</a:t>
            </a:r>
            <a:endParaRPr kumimoji="1" lang="ja-JP" altLang="en-US" dirty="0"/>
          </a:p>
        </p:txBody>
      </p:sp>
      <p:sp>
        <p:nvSpPr>
          <p:cNvPr id="3" name="コンテンツ プレースホルダー 2"/>
          <p:cNvSpPr>
            <a:spLocks noGrp="1"/>
          </p:cNvSpPr>
          <p:nvPr>
            <p:ph idx="1"/>
          </p:nvPr>
        </p:nvSpPr>
        <p:spPr>
          <a:xfrm>
            <a:off x="179387" y="1340768"/>
            <a:ext cx="8785225" cy="864096"/>
          </a:xfrm>
          <a:solidFill>
            <a:schemeClr val="bg1"/>
          </a:solidFill>
        </p:spPr>
        <p:style>
          <a:lnRef idx="2">
            <a:schemeClr val="accent2"/>
          </a:lnRef>
          <a:fillRef idx="1">
            <a:schemeClr val="lt1"/>
          </a:fillRef>
          <a:effectRef idx="0">
            <a:schemeClr val="accent2"/>
          </a:effectRef>
          <a:fontRef idx="minor">
            <a:schemeClr val="dk1"/>
          </a:fontRef>
        </p:style>
        <p:txBody>
          <a:bodyPr anchor="ctr"/>
          <a:lstStyle/>
          <a:p>
            <a:pPr marL="0" indent="0">
              <a:buNone/>
            </a:pPr>
            <a:r>
              <a:rPr lang="ja-JP" altLang="en-US" sz="2400" dirty="0" smtClean="0"/>
              <a:t>複数プロジェクトを対象としてコードクローン作成者と利用者の分析を行うことで，どの程度開発者ごとに再利用傾向が異なるのかを明らかにする</a:t>
            </a:r>
            <a:endParaRPr lang="ja-JP" altLang="en-US" sz="2400" dirty="0"/>
          </a:p>
        </p:txBody>
      </p:sp>
      <p:sp>
        <p:nvSpPr>
          <p:cNvPr id="10" name="コンテンツ プレースホルダー 2"/>
          <p:cNvSpPr txBox="1">
            <a:spLocks/>
          </p:cNvSpPr>
          <p:nvPr/>
        </p:nvSpPr>
        <p:spPr bwMode="auto">
          <a:xfrm>
            <a:off x="179387" y="2348880"/>
            <a:ext cx="8785225" cy="374441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Blip>
                <a:blip r:embed="rId3"/>
              </a:buBlip>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Blip>
                <a:blip r:embed="rId4"/>
              </a:buBlip>
              <a:defRPr kumimoji="1" sz="2800">
                <a:solidFill>
                  <a:schemeClr val="tx1"/>
                </a:solidFill>
                <a:latin typeface="+mn-lt"/>
                <a:ea typeface="+mn-ea"/>
              </a:defRPr>
            </a:lvl2pPr>
            <a:lvl3pPr marL="1143000" indent="-228600" algn="l" rtl="0" eaLnBrk="1" fontAlgn="base" hangingPunct="1">
              <a:spcBef>
                <a:spcPct val="20000"/>
              </a:spcBef>
              <a:spcAft>
                <a:spcPct val="0"/>
              </a:spcAft>
              <a:buBlip>
                <a:blip r:embed="rId5"/>
              </a:buBlip>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en-US" altLang="ja-JP" sz="2200" kern="0" dirty="0" smtClean="0"/>
              <a:t>RQ1</a:t>
            </a:r>
            <a:r>
              <a:rPr lang="ja-JP" altLang="en-US" sz="2200" kern="0" dirty="0" smtClean="0"/>
              <a:t>：再利用回数の多いクローンセットとコードクローン利用者数が多いクローンセットが一致するか</a:t>
            </a:r>
            <a:endParaRPr lang="en-US" altLang="ja-JP" sz="2200" kern="0" dirty="0" smtClean="0"/>
          </a:p>
          <a:p>
            <a:r>
              <a:rPr lang="en-US" altLang="ja-JP" sz="2200" kern="0" dirty="0" smtClean="0"/>
              <a:t>RQ2</a:t>
            </a:r>
            <a:r>
              <a:rPr lang="ja-JP" altLang="en-US" sz="2200" kern="0" dirty="0" smtClean="0"/>
              <a:t>：プロジェクト間コードクローンの作成者と利用者について，両プロジェクトで開発をしている開発者とそうでない開発者で違いがあるか</a:t>
            </a:r>
            <a:endParaRPr lang="en-US" altLang="ja-JP" sz="2200" kern="0" dirty="0" smtClean="0"/>
          </a:p>
          <a:p>
            <a:r>
              <a:rPr lang="en-US" altLang="ja-JP" sz="2200" kern="0" dirty="0" smtClean="0"/>
              <a:t>RQ3</a:t>
            </a:r>
            <a:r>
              <a:rPr lang="ja-JP" altLang="en-US" sz="2200" kern="0" dirty="0"/>
              <a:t>：コードクローン</a:t>
            </a:r>
            <a:r>
              <a:rPr lang="ja-JP" altLang="en-US" sz="2200" kern="0" dirty="0" smtClean="0"/>
              <a:t>利用者数の多いコードクローンと，再利用回数は</a:t>
            </a:r>
            <a:r>
              <a:rPr lang="ja-JP" altLang="en-US" sz="2200" kern="0" dirty="0"/>
              <a:t>多いがコードクローン利用者数の</a:t>
            </a:r>
            <a:r>
              <a:rPr lang="ja-JP" altLang="en-US" sz="2200" kern="0" dirty="0" smtClean="0"/>
              <a:t>少ないコードクローンに違いがあるか</a:t>
            </a:r>
            <a:endParaRPr lang="en-US" altLang="ja-JP" sz="2200" kern="0" dirty="0" smtClean="0"/>
          </a:p>
          <a:p>
            <a:r>
              <a:rPr lang="en-US" altLang="ja-JP" sz="2200" kern="0" dirty="0" smtClean="0"/>
              <a:t>RQ4</a:t>
            </a:r>
            <a:r>
              <a:rPr lang="ja-JP" altLang="en-US" sz="2200" kern="0" dirty="0" smtClean="0"/>
              <a:t>：コードクローンの作成数と利用数の多い開発者にどのような特徴があるか</a:t>
            </a:r>
            <a:endParaRPr lang="en-US" altLang="ja-JP" sz="2200" kern="0" dirty="0" smtClean="0"/>
          </a:p>
          <a:p>
            <a:r>
              <a:rPr lang="en-US" altLang="ja-JP" sz="2200" kern="0" dirty="0" smtClean="0"/>
              <a:t>RQ5</a:t>
            </a:r>
            <a:r>
              <a:rPr lang="ja-JP" altLang="en-US" sz="2200" kern="0" dirty="0" smtClean="0"/>
              <a:t>：コミット数の多い開発者はコードクローンの作成数と利用数が多いか</a:t>
            </a:r>
            <a:endParaRPr lang="en-US" altLang="ja-JP" sz="2200" kern="0" dirty="0"/>
          </a:p>
        </p:txBody>
      </p:sp>
      <p:sp>
        <p:nvSpPr>
          <p:cNvPr id="11" name="正方形/長方形 10"/>
          <p:cNvSpPr/>
          <p:nvPr/>
        </p:nvSpPr>
        <p:spPr bwMode="auto">
          <a:xfrm>
            <a:off x="179387" y="2348880"/>
            <a:ext cx="8784976" cy="720080"/>
          </a:xfrm>
          <a:prstGeom prst="rect">
            <a:avLst/>
          </a:prstGeom>
          <a:noFill/>
          <a:ln>
            <a:solidFill>
              <a:srgbClr val="FF0000"/>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2" name="正方形/長方形 11"/>
          <p:cNvSpPr/>
          <p:nvPr/>
        </p:nvSpPr>
        <p:spPr bwMode="auto">
          <a:xfrm>
            <a:off x="179636" y="5301208"/>
            <a:ext cx="8784976" cy="432048"/>
          </a:xfrm>
          <a:prstGeom prst="rect">
            <a:avLst/>
          </a:prstGeom>
          <a:noFill/>
          <a:ln>
            <a:solidFill>
              <a:srgbClr val="FF0000"/>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Tree>
    <p:extLst>
      <p:ext uri="{BB962C8B-B14F-4D97-AF65-F5344CB8AC3E}">
        <p14:creationId xmlns:p14="http://schemas.microsoft.com/office/powerpoint/2010/main" val="27951113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正方形/長方形 38"/>
          <p:cNvSpPr/>
          <p:nvPr/>
        </p:nvSpPr>
        <p:spPr bwMode="auto">
          <a:xfrm>
            <a:off x="4870669" y="5157191"/>
            <a:ext cx="4093819" cy="1224137"/>
          </a:xfrm>
          <a:prstGeom prst="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2" name="タイトル 1"/>
          <p:cNvSpPr>
            <a:spLocks noGrp="1"/>
          </p:cNvSpPr>
          <p:nvPr>
            <p:ph type="title"/>
          </p:nvPr>
        </p:nvSpPr>
        <p:spPr/>
        <p:txBody>
          <a:bodyPr/>
          <a:lstStyle/>
          <a:p>
            <a:r>
              <a:rPr kumimoji="1" lang="ja-JP" altLang="en-US" dirty="0" smtClean="0"/>
              <a:t>再利用分析の概要</a:t>
            </a:r>
            <a:endParaRPr kumimoji="1" lang="ja-JP" altLang="en-US" dirty="0"/>
          </a:p>
        </p:txBody>
      </p:sp>
      <p:sp>
        <p:nvSpPr>
          <p:cNvPr id="4" name="テキスト ボックス 3"/>
          <p:cNvSpPr txBox="1"/>
          <p:nvPr/>
        </p:nvSpPr>
        <p:spPr>
          <a:xfrm>
            <a:off x="4754747" y="1340768"/>
            <a:ext cx="3732112" cy="400110"/>
          </a:xfrm>
          <a:prstGeom prst="rect">
            <a:avLst/>
          </a:prstGeom>
          <a:noFill/>
        </p:spPr>
        <p:txBody>
          <a:bodyPr wrap="none" rtlCol="0">
            <a:spAutoFit/>
          </a:bodyPr>
          <a:lstStyle/>
          <a:p>
            <a:r>
              <a:rPr kumimoji="1" lang="en-US" altLang="ja-JP" sz="2000" dirty="0" smtClean="0"/>
              <a:t>STEP2</a:t>
            </a:r>
            <a:r>
              <a:rPr kumimoji="1" lang="ja-JP" altLang="en-US" sz="2000" dirty="0" smtClean="0"/>
              <a:t>：クローン遷移情報の検出</a:t>
            </a:r>
            <a:endParaRPr kumimoji="1" lang="ja-JP" altLang="en-US" sz="2000" dirty="0"/>
          </a:p>
        </p:txBody>
      </p:sp>
      <p:sp>
        <p:nvSpPr>
          <p:cNvPr id="5" name="テキスト ボックス 4"/>
          <p:cNvSpPr txBox="1"/>
          <p:nvPr/>
        </p:nvSpPr>
        <p:spPr>
          <a:xfrm>
            <a:off x="1367108" y="2860050"/>
            <a:ext cx="2268788" cy="707886"/>
          </a:xfrm>
          <a:prstGeom prst="rect">
            <a:avLst/>
          </a:prstGeom>
          <a:noFill/>
        </p:spPr>
        <p:txBody>
          <a:bodyPr wrap="square" rtlCol="0">
            <a:spAutoFit/>
          </a:bodyPr>
          <a:lstStyle/>
          <a:p>
            <a:r>
              <a:rPr kumimoji="1" lang="en-US" altLang="ja-JP" sz="2000" dirty="0" smtClean="0"/>
              <a:t>STEP1</a:t>
            </a:r>
            <a:r>
              <a:rPr kumimoji="1" lang="ja-JP" altLang="en-US" sz="2000" dirty="0" smtClean="0"/>
              <a:t>：</a:t>
            </a:r>
            <a:endParaRPr kumimoji="1" lang="en-US" altLang="ja-JP" sz="2000" dirty="0" smtClean="0"/>
          </a:p>
          <a:p>
            <a:r>
              <a:rPr kumimoji="1" lang="ja-JP" altLang="en-US" sz="2000" dirty="0" smtClean="0"/>
              <a:t>リポジトリのマージ</a:t>
            </a:r>
            <a:endParaRPr kumimoji="1" lang="ja-JP" altLang="en-US" sz="2000" dirty="0"/>
          </a:p>
        </p:txBody>
      </p:sp>
      <p:sp>
        <p:nvSpPr>
          <p:cNvPr id="6" name="テキスト ボックス 5"/>
          <p:cNvSpPr txBox="1"/>
          <p:nvPr/>
        </p:nvSpPr>
        <p:spPr>
          <a:xfrm>
            <a:off x="3193338" y="3781705"/>
            <a:ext cx="2483372" cy="1015663"/>
          </a:xfrm>
          <a:prstGeom prst="rect">
            <a:avLst/>
          </a:prstGeom>
          <a:noFill/>
        </p:spPr>
        <p:txBody>
          <a:bodyPr wrap="none" rtlCol="0">
            <a:spAutoFit/>
          </a:bodyPr>
          <a:lstStyle/>
          <a:p>
            <a:r>
              <a:rPr kumimoji="1" lang="en-US" altLang="ja-JP" sz="2000" dirty="0" smtClean="0"/>
              <a:t>STEP4</a:t>
            </a:r>
            <a:r>
              <a:rPr kumimoji="1" lang="ja-JP" altLang="en-US" sz="2000" dirty="0" smtClean="0"/>
              <a:t>：</a:t>
            </a:r>
            <a:endParaRPr kumimoji="1" lang="en-US" altLang="ja-JP" sz="2000" dirty="0" smtClean="0"/>
          </a:p>
          <a:p>
            <a:r>
              <a:rPr kumimoji="1" lang="ja-JP" altLang="en-US" sz="2000" dirty="0" smtClean="0"/>
              <a:t>コードクローン作成者</a:t>
            </a:r>
            <a:endParaRPr kumimoji="1" lang="en-US" altLang="ja-JP" sz="2000" dirty="0" smtClean="0"/>
          </a:p>
          <a:p>
            <a:r>
              <a:rPr kumimoji="1" lang="ja-JP" altLang="en-US" sz="2000" dirty="0" smtClean="0"/>
              <a:t>と利用者の特定</a:t>
            </a:r>
            <a:endParaRPr kumimoji="1" lang="ja-JP" altLang="en-US" sz="2000" dirty="0"/>
          </a:p>
        </p:txBody>
      </p:sp>
      <p:sp>
        <p:nvSpPr>
          <p:cNvPr id="7" name="テキスト ボックス 6"/>
          <p:cNvSpPr txBox="1"/>
          <p:nvPr/>
        </p:nvSpPr>
        <p:spPr>
          <a:xfrm>
            <a:off x="6660232" y="3789040"/>
            <a:ext cx="2175596" cy="1015663"/>
          </a:xfrm>
          <a:prstGeom prst="rect">
            <a:avLst/>
          </a:prstGeom>
          <a:noFill/>
        </p:spPr>
        <p:txBody>
          <a:bodyPr wrap="none" rtlCol="0">
            <a:spAutoFit/>
          </a:bodyPr>
          <a:lstStyle/>
          <a:p>
            <a:r>
              <a:rPr kumimoji="1" lang="en-US" altLang="ja-JP" sz="2000" dirty="0" smtClean="0"/>
              <a:t>STEP3</a:t>
            </a:r>
            <a:r>
              <a:rPr kumimoji="1" lang="ja-JP" altLang="en-US" sz="2000" dirty="0" smtClean="0"/>
              <a:t>：</a:t>
            </a:r>
            <a:endParaRPr kumimoji="1" lang="en-US" altLang="ja-JP" sz="2000" dirty="0" smtClean="0"/>
          </a:p>
          <a:p>
            <a:r>
              <a:rPr kumimoji="1" lang="ja-JP" altLang="en-US" sz="2000" dirty="0" smtClean="0"/>
              <a:t>クローンセット</a:t>
            </a:r>
            <a:endParaRPr kumimoji="1" lang="en-US" altLang="ja-JP" sz="2000" dirty="0" smtClean="0"/>
          </a:p>
          <a:p>
            <a:r>
              <a:rPr kumimoji="1" lang="ja-JP" altLang="en-US" sz="2000" dirty="0" smtClean="0"/>
              <a:t>遷移情報のマージ</a:t>
            </a:r>
            <a:endParaRPr kumimoji="1" lang="ja-JP" altLang="en-US" sz="2000" dirty="0"/>
          </a:p>
        </p:txBody>
      </p:sp>
      <p:sp>
        <p:nvSpPr>
          <p:cNvPr id="12" name="円柱 11"/>
          <p:cNvSpPr/>
          <p:nvPr/>
        </p:nvSpPr>
        <p:spPr bwMode="auto">
          <a:xfrm>
            <a:off x="190277" y="2122768"/>
            <a:ext cx="820044" cy="936104"/>
          </a:xfrm>
          <a:prstGeom prst="can">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20" name="円柱 19"/>
          <p:cNvSpPr/>
          <p:nvPr/>
        </p:nvSpPr>
        <p:spPr bwMode="auto">
          <a:xfrm>
            <a:off x="447676" y="2386183"/>
            <a:ext cx="820044" cy="936104"/>
          </a:xfrm>
          <a:prstGeom prst="can">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22" name="右矢印 21"/>
          <p:cNvSpPr/>
          <p:nvPr/>
        </p:nvSpPr>
        <p:spPr bwMode="auto">
          <a:xfrm>
            <a:off x="1442118" y="2386183"/>
            <a:ext cx="998315" cy="468052"/>
          </a:xfrm>
          <a:prstGeom prst="right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23" name="円柱 22"/>
          <p:cNvSpPr/>
          <p:nvPr/>
        </p:nvSpPr>
        <p:spPr bwMode="auto">
          <a:xfrm>
            <a:off x="2558243" y="2166829"/>
            <a:ext cx="820044" cy="936104"/>
          </a:xfrm>
          <a:prstGeom prst="can">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26" name="テキスト ボックス 25"/>
          <p:cNvSpPr txBox="1"/>
          <p:nvPr/>
        </p:nvSpPr>
        <p:spPr>
          <a:xfrm>
            <a:off x="57294" y="1628800"/>
            <a:ext cx="2619628" cy="400110"/>
          </a:xfrm>
          <a:prstGeom prst="rect">
            <a:avLst/>
          </a:prstGeom>
          <a:noFill/>
          <a:ln>
            <a:solidFill>
              <a:srgbClr val="FF0000"/>
            </a:solidFill>
          </a:ln>
        </p:spPr>
        <p:style>
          <a:lnRef idx="2">
            <a:schemeClr val="accent2"/>
          </a:lnRef>
          <a:fillRef idx="1">
            <a:schemeClr val="lt1"/>
          </a:fillRef>
          <a:effectRef idx="0">
            <a:schemeClr val="accent2"/>
          </a:effectRef>
          <a:fontRef idx="minor">
            <a:schemeClr val="dk1"/>
          </a:fontRef>
        </p:style>
        <p:txBody>
          <a:bodyPr wrap="none" rtlCol="0">
            <a:spAutoFit/>
          </a:bodyPr>
          <a:lstStyle/>
          <a:p>
            <a:r>
              <a:rPr kumimoji="1" lang="ja-JP" altLang="en-US" sz="2000" dirty="0" smtClean="0"/>
              <a:t>入力：複数のリポジトリ</a:t>
            </a:r>
            <a:endParaRPr kumimoji="1" lang="ja-JP" altLang="en-US" sz="2000" dirty="0"/>
          </a:p>
        </p:txBody>
      </p:sp>
      <p:cxnSp>
        <p:nvCxnSpPr>
          <p:cNvPr id="34" name="直線矢印コネクタ 33"/>
          <p:cNvCxnSpPr>
            <a:stCxn id="23" idx="4"/>
            <a:endCxn id="27" idx="1"/>
          </p:cNvCxnSpPr>
          <p:nvPr/>
        </p:nvCxnSpPr>
        <p:spPr bwMode="auto">
          <a:xfrm flipV="1">
            <a:off x="3378287" y="1780399"/>
            <a:ext cx="329617" cy="854482"/>
          </a:xfrm>
          <a:prstGeom prst="straightConnector1">
            <a:avLst/>
          </a:prstGeom>
          <a:solidFill>
            <a:schemeClr val="accent2"/>
          </a:solidFill>
          <a:ln w="9525" cap="flat" cmpd="sng" algn="ctr">
            <a:solidFill>
              <a:schemeClr val="accent2"/>
            </a:solidFill>
            <a:prstDash val="solid"/>
            <a:round/>
            <a:headEnd type="none" w="med" len="med"/>
            <a:tailEnd type="arrow"/>
          </a:ln>
          <a:effectLst/>
        </p:spPr>
      </p:cxnSp>
      <p:cxnSp>
        <p:nvCxnSpPr>
          <p:cNvPr id="35" name="直線矢印コネクタ 34"/>
          <p:cNvCxnSpPr>
            <a:stCxn id="23" idx="4"/>
            <a:endCxn id="29" idx="1"/>
          </p:cNvCxnSpPr>
          <p:nvPr/>
        </p:nvCxnSpPr>
        <p:spPr bwMode="auto">
          <a:xfrm flipV="1">
            <a:off x="3378287" y="2180246"/>
            <a:ext cx="334533" cy="454635"/>
          </a:xfrm>
          <a:prstGeom prst="straightConnector1">
            <a:avLst/>
          </a:prstGeom>
          <a:solidFill>
            <a:schemeClr val="accent2"/>
          </a:solidFill>
          <a:ln w="9525" cap="flat" cmpd="sng" algn="ctr">
            <a:solidFill>
              <a:schemeClr val="accent2"/>
            </a:solidFill>
            <a:prstDash val="solid"/>
            <a:round/>
            <a:headEnd type="none" w="med" len="med"/>
            <a:tailEnd type="arrow"/>
          </a:ln>
          <a:effectLst/>
        </p:spPr>
      </p:cxnSp>
      <p:cxnSp>
        <p:nvCxnSpPr>
          <p:cNvPr id="36" name="直線矢印コネクタ 35"/>
          <p:cNvCxnSpPr>
            <a:stCxn id="23" idx="4"/>
            <a:endCxn id="132" idx="1"/>
          </p:cNvCxnSpPr>
          <p:nvPr/>
        </p:nvCxnSpPr>
        <p:spPr bwMode="auto">
          <a:xfrm>
            <a:off x="3378287" y="2634881"/>
            <a:ext cx="314422" cy="437200"/>
          </a:xfrm>
          <a:prstGeom prst="straightConnector1">
            <a:avLst/>
          </a:prstGeom>
          <a:solidFill>
            <a:schemeClr val="accent2"/>
          </a:solidFill>
          <a:ln w="9525" cap="flat" cmpd="sng" algn="ctr">
            <a:solidFill>
              <a:schemeClr val="accent2"/>
            </a:solidFill>
            <a:prstDash val="solid"/>
            <a:round/>
            <a:headEnd type="none" w="med" len="med"/>
            <a:tailEnd type="arrow"/>
          </a:ln>
          <a:effectLst/>
        </p:spPr>
      </p:cxnSp>
      <p:sp>
        <p:nvSpPr>
          <p:cNvPr id="45" name="右矢印 44"/>
          <p:cNvSpPr/>
          <p:nvPr/>
        </p:nvSpPr>
        <p:spPr bwMode="auto">
          <a:xfrm>
            <a:off x="4781237" y="1700808"/>
            <a:ext cx="792088" cy="468052"/>
          </a:xfrm>
          <a:prstGeom prst="right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46" name="テキスト ボックス 45"/>
          <p:cNvSpPr txBox="1"/>
          <p:nvPr/>
        </p:nvSpPr>
        <p:spPr>
          <a:xfrm>
            <a:off x="5640796" y="1700808"/>
            <a:ext cx="1739225" cy="707886"/>
          </a:xfrm>
          <a:prstGeom prst="rect">
            <a:avLst/>
          </a:prstGeom>
          <a:ln>
            <a:solidFill>
              <a:srgbClr val="0070C0"/>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ja-JP" altLang="en-US" sz="2000" dirty="0" smtClean="0"/>
              <a:t>クローンセット</a:t>
            </a:r>
            <a:endParaRPr lang="en-US" altLang="ja-JP" sz="2000" dirty="0" smtClean="0"/>
          </a:p>
          <a:p>
            <a:pPr algn="ctr"/>
            <a:r>
              <a:rPr lang="ja-JP" altLang="en-US" sz="2000" dirty="0" smtClean="0"/>
              <a:t>遷移情報</a:t>
            </a:r>
            <a:r>
              <a:rPr lang="en-US" altLang="ja-JP" sz="2000" dirty="0" smtClean="0"/>
              <a:t>(1,2)</a:t>
            </a:r>
            <a:endParaRPr kumimoji="1" lang="ja-JP" altLang="en-US" sz="2000" dirty="0"/>
          </a:p>
        </p:txBody>
      </p:sp>
      <p:sp>
        <p:nvSpPr>
          <p:cNvPr id="48" name="テキスト ボックス 47"/>
          <p:cNvSpPr txBox="1"/>
          <p:nvPr/>
        </p:nvSpPr>
        <p:spPr>
          <a:xfrm>
            <a:off x="6458715" y="2525309"/>
            <a:ext cx="461665" cy="323165"/>
          </a:xfrm>
          <a:prstGeom prst="rect">
            <a:avLst/>
          </a:prstGeom>
          <a:noFill/>
        </p:spPr>
        <p:txBody>
          <a:bodyPr vert="eaVert" wrap="none" rtlCol="0">
            <a:spAutoFit/>
          </a:bodyPr>
          <a:lstStyle/>
          <a:p>
            <a:r>
              <a:rPr kumimoji="1" lang="en-US" altLang="ja-JP" dirty="0" smtClean="0"/>
              <a:t>…</a:t>
            </a:r>
            <a:endParaRPr kumimoji="1" lang="ja-JP" altLang="en-US" dirty="0"/>
          </a:p>
        </p:txBody>
      </p:sp>
      <p:sp>
        <p:nvSpPr>
          <p:cNvPr id="54" name="右矢印 53"/>
          <p:cNvSpPr/>
          <p:nvPr/>
        </p:nvSpPr>
        <p:spPr bwMode="auto">
          <a:xfrm rot="5400000">
            <a:off x="5912278" y="4032939"/>
            <a:ext cx="955849" cy="468052"/>
          </a:xfrm>
          <a:prstGeom prst="rightArrow">
            <a:avLst>
              <a:gd name="adj1" fmla="val 45116"/>
              <a:gd name="adj2" fmla="val 50000"/>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60" name="右矢印 59"/>
          <p:cNvSpPr/>
          <p:nvPr/>
        </p:nvSpPr>
        <p:spPr bwMode="auto">
          <a:xfrm rot="10800000">
            <a:off x="3275855" y="4744889"/>
            <a:ext cx="1584176" cy="468052"/>
          </a:xfrm>
          <a:prstGeom prst="right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66" name="テキスト ボックス 65"/>
          <p:cNvSpPr txBox="1"/>
          <p:nvPr/>
        </p:nvSpPr>
        <p:spPr>
          <a:xfrm>
            <a:off x="41897" y="5457418"/>
            <a:ext cx="3449983" cy="707886"/>
          </a:xfrm>
          <a:prstGeom prst="rect">
            <a:avLst/>
          </a:prstGeom>
          <a:noFill/>
          <a:ln>
            <a:solidFill>
              <a:srgbClr val="FF0000"/>
            </a:solidFill>
          </a:ln>
        </p:spPr>
        <p:style>
          <a:lnRef idx="2">
            <a:schemeClr val="accent4"/>
          </a:lnRef>
          <a:fillRef idx="1">
            <a:schemeClr val="lt1"/>
          </a:fillRef>
          <a:effectRef idx="0">
            <a:schemeClr val="accent4"/>
          </a:effectRef>
          <a:fontRef idx="minor">
            <a:schemeClr val="dk1"/>
          </a:fontRef>
        </p:style>
        <p:txBody>
          <a:bodyPr wrap="none" rtlCol="0">
            <a:spAutoFit/>
          </a:bodyPr>
          <a:lstStyle/>
          <a:p>
            <a:r>
              <a:rPr kumimoji="1" lang="ja-JP" altLang="en-US" sz="2000" dirty="0" smtClean="0"/>
              <a:t>出力：クローンセット毎の</a:t>
            </a:r>
            <a:endParaRPr kumimoji="1" lang="en-US" altLang="ja-JP" sz="2000" dirty="0" smtClean="0"/>
          </a:p>
          <a:p>
            <a:r>
              <a:rPr kumimoji="1" lang="ja-JP" altLang="en-US" sz="2000" dirty="0" smtClean="0"/>
              <a:t>コードクローン作成者と利用者</a:t>
            </a:r>
            <a:endParaRPr kumimoji="1" lang="en-US" altLang="ja-JP" sz="2000" dirty="0" smtClean="0"/>
          </a:p>
        </p:txBody>
      </p:sp>
      <p:sp>
        <p:nvSpPr>
          <p:cNvPr id="43" name="角丸四角形 42"/>
          <p:cNvSpPr/>
          <p:nvPr/>
        </p:nvSpPr>
        <p:spPr>
          <a:xfrm>
            <a:off x="7147831" y="5240093"/>
            <a:ext cx="798462" cy="1079586"/>
          </a:xfrm>
          <a:prstGeom prst="roundRect">
            <a:avLst/>
          </a:prstGeom>
          <a:no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3200" b="0" i="0" u="none" strike="noStrike" kern="0" cap="none" spc="0" normalizeH="0" baseline="0" noProof="0">
              <a:ln>
                <a:noFill/>
              </a:ln>
              <a:solidFill>
                <a:srgbClr val="FFFFFF"/>
              </a:solidFill>
              <a:effectLst/>
              <a:uLnTx/>
              <a:uFillTx/>
              <a:latin typeface="Arial"/>
              <a:ea typeface="MS UI Gothic"/>
              <a:cs typeface="+mn-cs"/>
            </a:endParaRPr>
          </a:p>
        </p:txBody>
      </p:sp>
      <p:sp>
        <p:nvSpPr>
          <p:cNvPr id="51" name="Freeform 13"/>
          <p:cNvSpPr>
            <a:spLocks/>
          </p:cNvSpPr>
          <p:nvPr/>
        </p:nvSpPr>
        <p:spPr bwMode="auto">
          <a:xfrm>
            <a:off x="7266468" y="5350763"/>
            <a:ext cx="561189" cy="159651"/>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52" name="Freeform 13"/>
          <p:cNvSpPr>
            <a:spLocks/>
          </p:cNvSpPr>
          <p:nvPr/>
        </p:nvSpPr>
        <p:spPr bwMode="auto">
          <a:xfrm>
            <a:off x="7266467" y="5602947"/>
            <a:ext cx="561189" cy="159651"/>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56" name="角丸四角形 55"/>
          <p:cNvSpPr/>
          <p:nvPr/>
        </p:nvSpPr>
        <p:spPr>
          <a:xfrm>
            <a:off x="4954520" y="5240093"/>
            <a:ext cx="798462" cy="1079586"/>
          </a:xfrm>
          <a:prstGeom prst="roundRect">
            <a:avLst/>
          </a:prstGeom>
          <a:no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3200" b="0" i="0" u="none" strike="noStrike" kern="0" cap="none" spc="0" normalizeH="0" baseline="0" noProof="0">
              <a:ln>
                <a:noFill/>
              </a:ln>
              <a:solidFill>
                <a:srgbClr val="FFFFFF"/>
              </a:solidFill>
              <a:effectLst/>
              <a:uLnTx/>
              <a:uFillTx/>
              <a:latin typeface="Arial"/>
              <a:ea typeface="MS UI Gothic"/>
              <a:cs typeface="+mn-cs"/>
            </a:endParaRPr>
          </a:p>
        </p:txBody>
      </p:sp>
      <p:sp>
        <p:nvSpPr>
          <p:cNvPr id="58" name="Freeform 13"/>
          <p:cNvSpPr>
            <a:spLocks/>
          </p:cNvSpPr>
          <p:nvPr/>
        </p:nvSpPr>
        <p:spPr bwMode="auto">
          <a:xfrm>
            <a:off x="5104334" y="5369657"/>
            <a:ext cx="561189" cy="159651"/>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62" name="Freeform 13"/>
          <p:cNvSpPr>
            <a:spLocks/>
          </p:cNvSpPr>
          <p:nvPr/>
        </p:nvSpPr>
        <p:spPr bwMode="auto">
          <a:xfrm>
            <a:off x="5104333" y="5602947"/>
            <a:ext cx="561189" cy="159651"/>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59" name="フローチャート : 代替処理 58"/>
          <p:cNvSpPr/>
          <p:nvPr/>
        </p:nvSpPr>
        <p:spPr>
          <a:xfrm>
            <a:off x="4941308" y="4815065"/>
            <a:ext cx="2088232" cy="371655"/>
          </a:xfrm>
          <a:prstGeom prst="flowChartAlternateProcess">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sz="2000" dirty="0" smtClean="0"/>
              <a:t>クローンセット履歴</a:t>
            </a:r>
            <a:endParaRPr kumimoji="1" lang="ja-JP" altLang="en-US" sz="2000" dirty="0"/>
          </a:p>
        </p:txBody>
      </p:sp>
      <p:grpSp>
        <p:nvGrpSpPr>
          <p:cNvPr id="67" name="グループ化 66"/>
          <p:cNvGrpSpPr/>
          <p:nvPr/>
        </p:nvGrpSpPr>
        <p:grpSpPr>
          <a:xfrm>
            <a:off x="57294" y="4077071"/>
            <a:ext cx="3136043" cy="1224137"/>
            <a:chOff x="633358" y="2708919"/>
            <a:chExt cx="3136043" cy="1224137"/>
          </a:xfrm>
        </p:grpSpPr>
        <p:sp>
          <p:nvSpPr>
            <p:cNvPr id="68" name="正方形/長方形 67"/>
            <p:cNvSpPr/>
            <p:nvPr/>
          </p:nvSpPr>
          <p:spPr bwMode="auto">
            <a:xfrm>
              <a:off x="633358" y="2708919"/>
              <a:ext cx="3136043" cy="1224137"/>
            </a:xfrm>
            <a:prstGeom prst="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69" name="Freeform 13"/>
            <p:cNvSpPr>
              <a:spLocks/>
            </p:cNvSpPr>
            <p:nvPr/>
          </p:nvSpPr>
          <p:spPr bwMode="auto">
            <a:xfrm>
              <a:off x="2913252" y="3394152"/>
              <a:ext cx="565163" cy="159651"/>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cxnSp>
          <p:nvCxnSpPr>
            <p:cNvPr id="70" name="直線矢印コネクタ 69"/>
            <p:cNvCxnSpPr/>
            <p:nvPr/>
          </p:nvCxnSpPr>
          <p:spPr bwMode="auto">
            <a:xfrm>
              <a:off x="2518636" y="3001211"/>
              <a:ext cx="396604" cy="0"/>
            </a:xfrm>
            <a:prstGeom prst="straightConnector1">
              <a:avLst/>
            </a:prstGeom>
            <a:ln>
              <a:headEnd type="arrow" w="med" len="med"/>
              <a:tailEnd type="arrow"/>
            </a:ln>
            <a:extLst/>
          </p:spPr>
          <p:style>
            <a:lnRef idx="1">
              <a:schemeClr val="dk1"/>
            </a:lnRef>
            <a:fillRef idx="0">
              <a:schemeClr val="dk1"/>
            </a:fillRef>
            <a:effectRef idx="0">
              <a:schemeClr val="dk1"/>
            </a:effectRef>
            <a:fontRef idx="minor">
              <a:schemeClr val="tx1"/>
            </a:fontRef>
          </p:style>
        </p:cxnSp>
        <p:sp>
          <p:nvSpPr>
            <p:cNvPr id="71" name="角丸四角形 70"/>
            <p:cNvSpPr/>
            <p:nvPr/>
          </p:nvSpPr>
          <p:spPr>
            <a:xfrm>
              <a:off x="2765426" y="2791821"/>
              <a:ext cx="798462" cy="1079586"/>
            </a:xfrm>
            <a:prstGeom prst="roundRect">
              <a:avLst/>
            </a:prstGeom>
            <a:no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3200" b="0" i="0" u="none" strike="noStrike" kern="0" cap="none" spc="0" normalizeH="0" baseline="0" noProof="0">
                <a:ln>
                  <a:noFill/>
                </a:ln>
                <a:solidFill>
                  <a:srgbClr val="FFFFFF"/>
                </a:solidFill>
                <a:effectLst/>
                <a:uLnTx/>
                <a:uFillTx/>
                <a:latin typeface="Arial"/>
                <a:ea typeface="MS UI Gothic"/>
                <a:cs typeface="+mn-cs"/>
              </a:endParaRPr>
            </a:p>
          </p:txBody>
        </p:sp>
        <p:cxnSp>
          <p:nvCxnSpPr>
            <p:cNvPr id="72" name="直線矢印コネクタ 71"/>
            <p:cNvCxnSpPr/>
            <p:nvPr/>
          </p:nvCxnSpPr>
          <p:spPr bwMode="auto">
            <a:xfrm>
              <a:off x="2518636" y="3221197"/>
              <a:ext cx="394617" cy="0"/>
            </a:xfrm>
            <a:prstGeom prst="straightConnector1">
              <a:avLst/>
            </a:prstGeom>
            <a:ln>
              <a:headEnd type="arrow" w="med" len="med"/>
              <a:tailEnd type="arrow"/>
            </a:ln>
            <a:extLst/>
          </p:spPr>
          <p:style>
            <a:lnRef idx="1">
              <a:schemeClr val="dk1"/>
            </a:lnRef>
            <a:fillRef idx="0">
              <a:schemeClr val="dk1"/>
            </a:fillRef>
            <a:effectRef idx="0">
              <a:schemeClr val="dk1"/>
            </a:effectRef>
            <a:fontRef idx="minor">
              <a:schemeClr val="tx1"/>
            </a:fontRef>
          </p:style>
        </p:cxnSp>
        <p:sp>
          <p:nvSpPr>
            <p:cNvPr id="74" name="Freeform 13"/>
            <p:cNvSpPr>
              <a:spLocks/>
            </p:cNvSpPr>
            <p:nvPr/>
          </p:nvSpPr>
          <p:spPr bwMode="auto">
            <a:xfrm>
              <a:off x="2915240" y="2902491"/>
              <a:ext cx="561189" cy="159651"/>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75" name="Freeform 13"/>
            <p:cNvSpPr>
              <a:spLocks/>
            </p:cNvSpPr>
            <p:nvPr/>
          </p:nvSpPr>
          <p:spPr bwMode="auto">
            <a:xfrm>
              <a:off x="2915239" y="3154675"/>
              <a:ext cx="561189" cy="159651"/>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77" name="角丸四角形 76"/>
            <p:cNvSpPr/>
            <p:nvPr/>
          </p:nvSpPr>
          <p:spPr>
            <a:xfrm>
              <a:off x="1843784" y="2791821"/>
              <a:ext cx="775732" cy="1079586"/>
            </a:xfrm>
            <a:prstGeom prst="roundRect">
              <a:avLst/>
            </a:prstGeom>
            <a:no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3200" b="0" i="0" u="none" strike="noStrike" kern="0" cap="none" spc="0" normalizeH="0" baseline="0" noProof="0">
                <a:ln>
                  <a:noFill/>
                </a:ln>
                <a:solidFill>
                  <a:srgbClr val="FFFFFF"/>
                </a:solidFill>
                <a:effectLst/>
                <a:uLnTx/>
                <a:uFillTx/>
                <a:latin typeface="Arial"/>
                <a:ea typeface="MS UI Gothic"/>
                <a:cs typeface="+mn-cs"/>
              </a:endParaRPr>
            </a:p>
          </p:txBody>
        </p:sp>
        <p:sp>
          <p:nvSpPr>
            <p:cNvPr id="79" name="Freeform 13"/>
            <p:cNvSpPr>
              <a:spLocks/>
            </p:cNvSpPr>
            <p:nvPr/>
          </p:nvSpPr>
          <p:spPr bwMode="auto">
            <a:xfrm>
              <a:off x="1970868" y="2921385"/>
              <a:ext cx="561189" cy="159651"/>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80" name="Freeform 13"/>
            <p:cNvSpPr>
              <a:spLocks/>
            </p:cNvSpPr>
            <p:nvPr/>
          </p:nvSpPr>
          <p:spPr bwMode="auto">
            <a:xfrm>
              <a:off x="1970867" y="3154675"/>
              <a:ext cx="561189" cy="159651"/>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grpSp>
      <p:grpSp>
        <p:nvGrpSpPr>
          <p:cNvPr id="8" name="グループ化 7"/>
          <p:cNvGrpSpPr/>
          <p:nvPr/>
        </p:nvGrpSpPr>
        <p:grpSpPr>
          <a:xfrm>
            <a:off x="7609565" y="1749374"/>
            <a:ext cx="1489671" cy="599506"/>
            <a:chOff x="7473568" y="2339404"/>
            <a:chExt cx="1489671" cy="599506"/>
          </a:xfrm>
        </p:grpSpPr>
        <p:sp>
          <p:nvSpPr>
            <p:cNvPr id="83" name="正方形/長方形 82"/>
            <p:cNvSpPr/>
            <p:nvPr/>
          </p:nvSpPr>
          <p:spPr bwMode="auto">
            <a:xfrm>
              <a:off x="7473568" y="2339404"/>
              <a:ext cx="1489671" cy="599506"/>
            </a:xfrm>
            <a:prstGeom prst="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pSp>
          <p:nvGrpSpPr>
            <p:cNvPr id="84" name="グループ化 83"/>
            <p:cNvGrpSpPr/>
            <p:nvPr/>
          </p:nvGrpSpPr>
          <p:grpSpPr>
            <a:xfrm>
              <a:off x="7607577" y="2390673"/>
              <a:ext cx="1290127" cy="476229"/>
              <a:chOff x="2330574" y="3080126"/>
              <a:chExt cx="3719478" cy="1423689"/>
            </a:xfrm>
          </p:grpSpPr>
          <p:cxnSp>
            <p:nvCxnSpPr>
              <p:cNvPr id="86" name="直線矢印コネクタ 85"/>
              <p:cNvCxnSpPr/>
              <p:nvPr/>
            </p:nvCxnSpPr>
            <p:spPr bwMode="auto">
              <a:xfrm>
                <a:off x="3635896" y="3456911"/>
                <a:ext cx="916011" cy="0"/>
              </a:xfrm>
              <a:prstGeom prst="straightConnector1">
                <a:avLst/>
              </a:prstGeom>
              <a:ln>
                <a:headEnd type="arrow" w="med" len="med"/>
                <a:tailEnd type="arrow"/>
              </a:ln>
              <a:extLst/>
            </p:spPr>
            <p:style>
              <a:lnRef idx="1">
                <a:schemeClr val="dk1"/>
              </a:lnRef>
              <a:fillRef idx="0">
                <a:schemeClr val="dk1"/>
              </a:fillRef>
              <a:effectRef idx="0">
                <a:schemeClr val="dk1"/>
              </a:effectRef>
              <a:fontRef idx="minor">
                <a:schemeClr val="tx1"/>
              </a:fontRef>
            </p:style>
          </p:cxnSp>
          <p:sp>
            <p:nvSpPr>
              <p:cNvPr id="87" name="角丸四角形 86"/>
              <p:cNvSpPr/>
              <p:nvPr/>
            </p:nvSpPr>
            <p:spPr>
              <a:xfrm>
                <a:off x="4205891" y="3080126"/>
                <a:ext cx="1844161" cy="1423689"/>
              </a:xfrm>
              <a:prstGeom prst="roundRect">
                <a:avLst/>
              </a:prstGeom>
              <a:no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3200" b="0" i="0" u="none" strike="noStrike" kern="0" cap="none" spc="0" normalizeH="0" baseline="0" noProof="0">
                  <a:ln>
                    <a:noFill/>
                  </a:ln>
                  <a:solidFill>
                    <a:srgbClr val="FFFFFF"/>
                  </a:solidFill>
                  <a:effectLst/>
                  <a:uLnTx/>
                  <a:uFillTx/>
                  <a:latin typeface="Arial"/>
                  <a:ea typeface="MS UI Gothic"/>
                  <a:cs typeface="+mn-cs"/>
                </a:endParaRPr>
              </a:p>
            </p:txBody>
          </p:sp>
          <p:sp>
            <p:nvSpPr>
              <p:cNvPr id="90" name="Freeform 13"/>
              <p:cNvSpPr>
                <a:spLocks/>
              </p:cNvSpPr>
              <p:nvPr/>
            </p:nvSpPr>
            <p:spPr bwMode="auto">
              <a:xfrm>
                <a:off x="4551907" y="3240887"/>
                <a:ext cx="1296142" cy="432046"/>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91" name="Freeform 13"/>
              <p:cNvSpPr>
                <a:spLocks/>
              </p:cNvSpPr>
              <p:nvPr/>
            </p:nvSpPr>
            <p:spPr bwMode="auto">
              <a:xfrm>
                <a:off x="4551907" y="3872213"/>
                <a:ext cx="1296145" cy="432049"/>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92" name="Freeform 13"/>
              <p:cNvSpPr>
                <a:spLocks/>
              </p:cNvSpPr>
              <p:nvPr/>
            </p:nvSpPr>
            <p:spPr bwMode="auto">
              <a:xfrm>
                <a:off x="2330574" y="3296151"/>
                <a:ext cx="1305322" cy="432049"/>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grpSp>
      </p:grpSp>
      <p:grpSp>
        <p:nvGrpSpPr>
          <p:cNvPr id="9" name="グループ化 8"/>
          <p:cNvGrpSpPr/>
          <p:nvPr/>
        </p:nvGrpSpPr>
        <p:grpSpPr>
          <a:xfrm>
            <a:off x="7618833" y="2924944"/>
            <a:ext cx="1489671" cy="864503"/>
            <a:chOff x="7452320" y="3045917"/>
            <a:chExt cx="1489671" cy="864503"/>
          </a:xfrm>
        </p:grpSpPr>
        <p:sp>
          <p:nvSpPr>
            <p:cNvPr id="95" name="正方形/長方形 94"/>
            <p:cNvSpPr/>
            <p:nvPr/>
          </p:nvSpPr>
          <p:spPr bwMode="auto">
            <a:xfrm>
              <a:off x="7452320" y="3045917"/>
              <a:ext cx="1489671" cy="864503"/>
            </a:xfrm>
            <a:prstGeom prst="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pSp>
          <p:nvGrpSpPr>
            <p:cNvPr id="96" name="グループ化 95"/>
            <p:cNvGrpSpPr/>
            <p:nvPr/>
          </p:nvGrpSpPr>
          <p:grpSpPr>
            <a:xfrm>
              <a:off x="7503875" y="3097098"/>
              <a:ext cx="1369618" cy="722608"/>
              <a:chOff x="2101400" y="2996952"/>
              <a:chExt cx="3948652" cy="2160240"/>
            </a:xfrm>
          </p:grpSpPr>
          <p:sp>
            <p:nvSpPr>
              <p:cNvPr id="97" name="Freeform 13"/>
              <p:cNvSpPr>
                <a:spLocks/>
              </p:cNvSpPr>
              <p:nvPr/>
            </p:nvSpPr>
            <p:spPr bwMode="auto">
              <a:xfrm>
                <a:off x="4551905" y="4427517"/>
                <a:ext cx="1296145" cy="432049"/>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cxnSp>
            <p:nvCxnSpPr>
              <p:cNvPr id="98" name="直線矢印コネクタ 97"/>
              <p:cNvCxnSpPr/>
              <p:nvPr/>
            </p:nvCxnSpPr>
            <p:spPr bwMode="auto">
              <a:xfrm>
                <a:off x="3635896" y="3373736"/>
                <a:ext cx="916012" cy="0"/>
              </a:xfrm>
              <a:prstGeom prst="straightConnector1">
                <a:avLst/>
              </a:prstGeom>
              <a:ln>
                <a:headEnd type="arrow" w="med" len="med"/>
                <a:tailEnd type="arrow"/>
              </a:ln>
              <a:extLst/>
            </p:spPr>
            <p:style>
              <a:lnRef idx="1">
                <a:schemeClr val="dk1"/>
              </a:lnRef>
              <a:fillRef idx="0">
                <a:schemeClr val="dk1"/>
              </a:fillRef>
              <a:effectRef idx="0">
                <a:schemeClr val="dk1"/>
              </a:effectRef>
              <a:fontRef idx="minor">
                <a:schemeClr val="tx1"/>
              </a:fontRef>
            </p:style>
          </p:cxnSp>
          <p:sp>
            <p:nvSpPr>
              <p:cNvPr id="99" name="角丸四角形 98"/>
              <p:cNvSpPr/>
              <p:nvPr/>
            </p:nvSpPr>
            <p:spPr>
              <a:xfrm>
                <a:off x="4205892" y="2996952"/>
                <a:ext cx="1844160" cy="2160240"/>
              </a:xfrm>
              <a:prstGeom prst="roundRect">
                <a:avLst/>
              </a:prstGeom>
              <a:no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3200" b="0" i="0" u="none" strike="noStrike" kern="0" cap="none" spc="0" normalizeH="0" baseline="0" noProof="0">
                  <a:ln>
                    <a:noFill/>
                  </a:ln>
                  <a:solidFill>
                    <a:srgbClr val="FFFFFF"/>
                  </a:solidFill>
                  <a:effectLst/>
                  <a:uLnTx/>
                  <a:uFillTx/>
                  <a:latin typeface="Arial"/>
                  <a:ea typeface="MS UI Gothic"/>
                  <a:cs typeface="+mn-cs"/>
                </a:endParaRPr>
              </a:p>
            </p:txBody>
          </p:sp>
          <p:cxnSp>
            <p:nvCxnSpPr>
              <p:cNvPr id="100" name="直線矢印コネクタ 99"/>
              <p:cNvCxnSpPr/>
              <p:nvPr/>
            </p:nvCxnSpPr>
            <p:spPr bwMode="auto">
              <a:xfrm>
                <a:off x="3635896" y="3969060"/>
                <a:ext cx="911422" cy="0"/>
              </a:xfrm>
              <a:prstGeom prst="straightConnector1">
                <a:avLst/>
              </a:prstGeom>
              <a:ln>
                <a:headEnd type="arrow" w="med" len="med"/>
                <a:tailEnd type="arrow"/>
              </a:ln>
              <a:extLst/>
            </p:spPr>
            <p:style>
              <a:lnRef idx="1">
                <a:schemeClr val="dk1"/>
              </a:lnRef>
              <a:fillRef idx="0">
                <a:schemeClr val="dk1"/>
              </a:fillRef>
              <a:effectRef idx="0">
                <a:schemeClr val="dk1"/>
              </a:effectRef>
              <a:fontRef idx="minor">
                <a:schemeClr val="tx1"/>
              </a:fontRef>
            </p:style>
          </p:cxnSp>
          <p:sp>
            <p:nvSpPr>
              <p:cNvPr id="101" name="Freeform 13"/>
              <p:cNvSpPr>
                <a:spLocks/>
              </p:cNvSpPr>
              <p:nvPr/>
            </p:nvSpPr>
            <p:spPr bwMode="auto">
              <a:xfrm>
                <a:off x="4551908" y="3157712"/>
                <a:ext cx="1296143" cy="432047"/>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102" name="Freeform 13"/>
              <p:cNvSpPr>
                <a:spLocks/>
              </p:cNvSpPr>
              <p:nvPr/>
            </p:nvSpPr>
            <p:spPr bwMode="auto">
              <a:xfrm>
                <a:off x="4551907" y="3789040"/>
                <a:ext cx="1296144" cy="432048"/>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103" name="Freeform 13"/>
              <p:cNvSpPr>
                <a:spLocks/>
              </p:cNvSpPr>
              <p:nvPr/>
            </p:nvSpPr>
            <p:spPr bwMode="auto">
              <a:xfrm>
                <a:off x="2330574" y="3212976"/>
                <a:ext cx="1305322" cy="432048"/>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104" name="角丸四角形 103"/>
              <p:cNvSpPr/>
              <p:nvPr/>
            </p:nvSpPr>
            <p:spPr>
              <a:xfrm>
                <a:off x="2101400" y="2996952"/>
                <a:ext cx="1844853" cy="2160240"/>
              </a:xfrm>
              <a:prstGeom prst="roundRect">
                <a:avLst/>
              </a:prstGeom>
              <a:no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3200" b="0" i="0" u="none" strike="noStrike" kern="0" cap="none" spc="0" normalizeH="0" baseline="0" noProof="0">
                  <a:ln>
                    <a:noFill/>
                  </a:ln>
                  <a:solidFill>
                    <a:srgbClr val="FFFFFF"/>
                  </a:solidFill>
                  <a:effectLst/>
                  <a:uLnTx/>
                  <a:uFillTx/>
                  <a:latin typeface="Arial"/>
                  <a:ea typeface="MS UI Gothic"/>
                  <a:cs typeface="+mn-cs"/>
                </a:endParaRPr>
              </a:p>
            </p:txBody>
          </p:sp>
          <p:sp>
            <p:nvSpPr>
              <p:cNvPr id="105" name="Freeform 13"/>
              <p:cNvSpPr>
                <a:spLocks/>
              </p:cNvSpPr>
              <p:nvPr/>
            </p:nvSpPr>
            <p:spPr bwMode="auto">
              <a:xfrm>
                <a:off x="2339752" y="3841291"/>
                <a:ext cx="1296144" cy="432048"/>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grpSp>
      </p:grpSp>
      <p:sp>
        <p:nvSpPr>
          <p:cNvPr id="106" name="Freeform 13"/>
          <p:cNvSpPr>
            <a:spLocks/>
          </p:cNvSpPr>
          <p:nvPr/>
        </p:nvSpPr>
        <p:spPr bwMode="auto">
          <a:xfrm>
            <a:off x="8235856" y="5840146"/>
            <a:ext cx="565163" cy="159651"/>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107" name="角丸四角形 106"/>
          <p:cNvSpPr/>
          <p:nvPr/>
        </p:nvSpPr>
        <p:spPr>
          <a:xfrm>
            <a:off x="8103286" y="5237815"/>
            <a:ext cx="798462" cy="1079586"/>
          </a:xfrm>
          <a:prstGeom prst="roundRect">
            <a:avLst/>
          </a:prstGeom>
          <a:no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3200" b="0" i="0" u="none" strike="noStrike" kern="0" cap="none" spc="0" normalizeH="0" baseline="0" noProof="0">
              <a:ln>
                <a:noFill/>
              </a:ln>
              <a:solidFill>
                <a:srgbClr val="FFFFFF"/>
              </a:solidFill>
              <a:effectLst/>
              <a:uLnTx/>
              <a:uFillTx/>
              <a:latin typeface="Arial"/>
              <a:ea typeface="MS UI Gothic"/>
              <a:cs typeface="+mn-cs"/>
            </a:endParaRPr>
          </a:p>
        </p:txBody>
      </p:sp>
      <p:sp>
        <p:nvSpPr>
          <p:cNvPr id="108" name="Freeform 13"/>
          <p:cNvSpPr>
            <a:spLocks/>
          </p:cNvSpPr>
          <p:nvPr/>
        </p:nvSpPr>
        <p:spPr bwMode="auto">
          <a:xfrm>
            <a:off x="8237844" y="5348485"/>
            <a:ext cx="561189" cy="159651"/>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109" name="Freeform 13"/>
          <p:cNvSpPr>
            <a:spLocks/>
          </p:cNvSpPr>
          <p:nvPr/>
        </p:nvSpPr>
        <p:spPr bwMode="auto">
          <a:xfrm>
            <a:off x="8237843" y="5600669"/>
            <a:ext cx="561189" cy="159651"/>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cxnSp>
        <p:nvCxnSpPr>
          <p:cNvPr id="110" name="直線矢印コネクタ 109"/>
          <p:cNvCxnSpPr/>
          <p:nvPr/>
        </p:nvCxnSpPr>
        <p:spPr bwMode="auto">
          <a:xfrm>
            <a:off x="7827656" y="5428310"/>
            <a:ext cx="396604" cy="0"/>
          </a:xfrm>
          <a:prstGeom prst="straightConnector1">
            <a:avLst/>
          </a:prstGeom>
          <a:ln>
            <a:headEnd type="arrow" w="med" len="med"/>
            <a:tailEnd type="arrow"/>
          </a:ln>
          <a:extLst/>
        </p:spPr>
        <p:style>
          <a:lnRef idx="1">
            <a:schemeClr val="dk1"/>
          </a:lnRef>
          <a:fillRef idx="0">
            <a:schemeClr val="dk1"/>
          </a:fillRef>
          <a:effectRef idx="0">
            <a:schemeClr val="dk1"/>
          </a:effectRef>
          <a:fontRef idx="minor">
            <a:schemeClr val="tx1"/>
          </a:fontRef>
        </p:style>
      </p:cxnSp>
      <p:cxnSp>
        <p:nvCxnSpPr>
          <p:cNvPr id="111" name="直線矢印コネクタ 110"/>
          <p:cNvCxnSpPr/>
          <p:nvPr/>
        </p:nvCxnSpPr>
        <p:spPr bwMode="auto">
          <a:xfrm>
            <a:off x="7829643" y="5669468"/>
            <a:ext cx="396604" cy="0"/>
          </a:xfrm>
          <a:prstGeom prst="straightConnector1">
            <a:avLst/>
          </a:prstGeom>
          <a:ln>
            <a:headEnd type="arrow" w="med" len="med"/>
            <a:tailEnd type="arrow"/>
          </a:ln>
          <a:extLst/>
        </p:spPr>
        <p:style>
          <a:lnRef idx="1">
            <a:schemeClr val="dk1"/>
          </a:lnRef>
          <a:fillRef idx="0">
            <a:schemeClr val="dk1"/>
          </a:fillRef>
          <a:effectRef idx="0">
            <a:schemeClr val="dk1"/>
          </a:effectRef>
          <a:fontRef idx="minor">
            <a:schemeClr val="tx1"/>
          </a:fontRef>
        </p:style>
      </p:cxnSp>
      <p:sp>
        <p:nvSpPr>
          <p:cNvPr id="117" name="右カーブ矢印 116"/>
          <p:cNvSpPr/>
          <p:nvPr/>
        </p:nvSpPr>
        <p:spPr bwMode="auto">
          <a:xfrm flipH="1">
            <a:off x="5384941" y="5397931"/>
            <a:ext cx="250902" cy="347816"/>
          </a:xfrm>
          <a:prstGeom prst="curvedRight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19" name="右カーブ矢印 118"/>
          <p:cNvSpPr/>
          <p:nvPr/>
        </p:nvSpPr>
        <p:spPr bwMode="auto">
          <a:xfrm flipH="1">
            <a:off x="8506830" y="5637453"/>
            <a:ext cx="250902" cy="347816"/>
          </a:xfrm>
          <a:prstGeom prst="curvedRight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20" name="右カーブ矢印 119"/>
          <p:cNvSpPr/>
          <p:nvPr/>
        </p:nvSpPr>
        <p:spPr bwMode="auto">
          <a:xfrm flipH="1">
            <a:off x="8710066" y="1895264"/>
            <a:ext cx="252000" cy="309600"/>
          </a:xfrm>
          <a:prstGeom prst="curvedRight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21" name="右カーブ矢印 120"/>
          <p:cNvSpPr/>
          <p:nvPr/>
        </p:nvSpPr>
        <p:spPr bwMode="auto">
          <a:xfrm flipH="1">
            <a:off x="2592906" y="4570981"/>
            <a:ext cx="250902" cy="347816"/>
          </a:xfrm>
          <a:prstGeom prst="curvedRight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13" name="右カーブ矢印 112"/>
          <p:cNvSpPr/>
          <p:nvPr/>
        </p:nvSpPr>
        <p:spPr bwMode="auto">
          <a:xfrm flipH="1">
            <a:off x="8745152" y="3277778"/>
            <a:ext cx="252000" cy="309600"/>
          </a:xfrm>
          <a:prstGeom prst="curvedRight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14" name="テキスト ボックス 113"/>
          <p:cNvSpPr txBox="1"/>
          <p:nvPr/>
        </p:nvSpPr>
        <p:spPr>
          <a:xfrm>
            <a:off x="5492287" y="2996952"/>
            <a:ext cx="2036241" cy="707886"/>
          </a:xfrm>
          <a:prstGeom prst="rect">
            <a:avLst/>
          </a:prstGeom>
          <a:ln>
            <a:solidFill>
              <a:srgbClr val="0070C0"/>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ja-JP" altLang="en-US" sz="2000" dirty="0" smtClean="0"/>
              <a:t>クローンセット</a:t>
            </a:r>
            <a:endParaRPr lang="en-US" altLang="ja-JP" sz="2000" dirty="0" smtClean="0"/>
          </a:p>
          <a:p>
            <a:pPr algn="ctr"/>
            <a:r>
              <a:rPr lang="ja-JP" altLang="en-US" sz="2000" dirty="0" smtClean="0"/>
              <a:t>遷移情報</a:t>
            </a:r>
            <a:r>
              <a:rPr lang="en-US" altLang="ja-JP" sz="2000" dirty="0" smtClean="0"/>
              <a:t>(N-1,N)</a:t>
            </a:r>
            <a:endParaRPr kumimoji="1" lang="ja-JP" altLang="en-US" sz="2000" dirty="0"/>
          </a:p>
        </p:txBody>
      </p:sp>
      <p:sp>
        <p:nvSpPr>
          <p:cNvPr id="132" name="File"/>
          <p:cNvSpPr>
            <a:spLocks noEditPoints="1" noChangeArrowheads="1"/>
          </p:cNvSpPr>
          <p:nvPr/>
        </p:nvSpPr>
        <p:spPr bwMode="auto">
          <a:xfrm>
            <a:off x="3692709" y="2848474"/>
            <a:ext cx="1061905" cy="447214"/>
          </a:xfrm>
          <a:custGeom>
            <a:avLst/>
            <a:gdLst>
              <a:gd name="T0" fmla="*/ 10981 w 21600"/>
              <a:gd name="T1" fmla="*/ 3240 h 21600"/>
              <a:gd name="T2" fmla="*/ 0 w 21600"/>
              <a:gd name="T3" fmla="*/ 10800 h 21600"/>
              <a:gd name="T4" fmla="*/ 10800 w 21600"/>
              <a:gd name="T5" fmla="*/ 21600 h 21600"/>
              <a:gd name="T6" fmla="*/ 21600 w 21600"/>
              <a:gd name="T7" fmla="*/ 10800 h 21600"/>
              <a:gd name="T8" fmla="*/ 0 w 21600"/>
              <a:gd name="T9" fmla="*/ 21600 h 21600"/>
              <a:gd name="T10" fmla="*/ 21600 w 21600"/>
              <a:gd name="T11" fmla="*/ 21600 h 21600"/>
              <a:gd name="T12" fmla="*/ 1086 w 21600"/>
              <a:gd name="T13" fmla="*/ 4628 h 21600"/>
              <a:gd name="T14" fmla="*/ 20635 w 21600"/>
              <a:gd name="T15" fmla="*/ 20289 h 21600"/>
            </a:gdLst>
            <a:ahLst/>
            <a:cxnLst>
              <a:cxn ang="0">
                <a:pos x="T0" y="T1"/>
              </a:cxn>
              <a:cxn ang="0">
                <a:pos x="T2" y="T3"/>
              </a:cxn>
              <a:cxn ang="0">
                <a:pos x="T4" y="T5"/>
              </a:cxn>
              <a:cxn ang="0">
                <a:pos x="T6" y="T7"/>
              </a:cxn>
              <a:cxn ang="0">
                <a:pos x="T8" y="T9"/>
              </a:cxn>
              <a:cxn ang="0">
                <a:pos x="T10" y="T11"/>
              </a:cxn>
            </a:cxnLst>
            <a:rect l="T12" t="T13" r="T14" b="T15"/>
            <a:pathLst>
              <a:path w="21600" h="21600">
                <a:moveTo>
                  <a:pt x="19790" y="3240"/>
                </a:moveTo>
                <a:cubicBezTo>
                  <a:pt x="10981" y="3240"/>
                  <a:pt x="9171" y="3240"/>
                  <a:pt x="9050" y="3086"/>
                </a:cubicBezTo>
                <a:cubicBezTo>
                  <a:pt x="9050" y="2931"/>
                  <a:pt x="8930" y="2777"/>
                  <a:pt x="8930" y="2469"/>
                </a:cubicBezTo>
                <a:cubicBezTo>
                  <a:pt x="8930" y="2160"/>
                  <a:pt x="8809" y="1851"/>
                  <a:pt x="8688" y="1389"/>
                </a:cubicBezTo>
                <a:cubicBezTo>
                  <a:pt x="8568" y="1080"/>
                  <a:pt x="8326" y="771"/>
                  <a:pt x="8085" y="463"/>
                </a:cubicBezTo>
                <a:cubicBezTo>
                  <a:pt x="7723" y="154"/>
                  <a:pt x="7361" y="0"/>
                  <a:pt x="7361" y="0"/>
                </a:cubicBezTo>
                <a:cubicBezTo>
                  <a:pt x="7361" y="0"/>
                  <a:pt x="2293" y="0"/>
                  <a:pt x="2051" y="154"/>
                </a:cubicBezTo>
                <a:cubicBezTo>
                  <a:pt x="1689" y="309"/>
                  <a:pt x="1448" y="463"/>
                  <a:pt x="1327" y="771"/>
                </a:cubicBezTo>
                <a:cubicBezTo>
                  <a:pt x="1207" y="1080"/>
                  <a:pt x="1086" y="1389"/>
                  <a:pt x="965" y="1697"/>
                </a:cubicBezTo>
                <a:cubicBezTo>
                  <a:pt x="845" y="2160"/>
                  <a:pt x="724" y="2314"/>
                  <a:pt x="724" y="2469"/>
                </a:cubicBezTo>
                <a:cubicBezTo>
                  <a:pt x="603" y="2623"/>
                  <a:pt x="603" y="2777"/>
                  <a:pt x="483" y="2931"/>
                </a:cubicBezTo>
                <a:cubicBezTo>
                  <a:pt x="483" y="3086"/>
                  <a:pt x="362" y="3240"/>
                  <a:pt x="241" y="3240"/>
                </a:cubicBezTo>
                <a:lnTo>
                  <a:pt x="0" y="3394"/>
                </a:lnTo>
                <a:lnTo>
                  <a:pt x="0" y="3703"/>
                </a:lnTo>
                <a:lnTo>
                  <a:pt x="0" y="10800"/>
                </a:lnTo>
                <a:lnTo>
                  <a:pt x="0" y="21600"/>
                </a:lnTo>
                <a:lnTo>
                  <a:pt x="10981" y="21600"/>
                </a:lnTo>
                <a:lnTo>
                  <a:pt x="21600" y="21600"/>
                </a:lnTo>
                <a:lnTo>
                  <a:pt x="21600" y="10800"/>
                </a:lnTo>
                <a:lnTo>
                  <a:pt x="21600" y="5246"/>
                </a:lnTo>
                <a:lnTo>
                  <a:pt x="21600" y="4783"/>
                </a:lnTo>
                <a:cubicBezTo>
                  <a:pt x="21479" y="4320"/>
                  <a:pt x="21359" y="4011"/>
                  <a:pt x="21117" y="3703"/>
                </a:cubicBezTo>
                <a:cubicBezTo>
                  <a:pt x="20876" y="3549"/>
                  <a:pt x="20514" y="3394"/>
                  <a:pt x="20152" y="3240"/>
                </a:cubicBezTo>
                <a:close/>
              </a:path>
            </a:pathLst>
          </a:custGeom>
          <a:solidFill>
            <a:srgbClr val="FFFFCC"/>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ctr" anchorCtr="0" compatLnSpc="1">
            <a:prstTxWarp prst="textNoShape">
              <a:avLst/>
            </a:prstTxWarp>
          </a:bodyPr>
          <a:lstStyle/>
          <a:p>
            <a:pPr algn="ctr"/>
            <a:r>
              <a:rPr lang="en-US" altLang="ja-JP" sz="2000" dirty="0" smtClean="0"/>
              <a:t>revN-1</a:t>
            </a:r>
            <a:endParaRPr lang="ja-JP" altLang="en-US" sz="2000" dirty="0"/>
          </a:p>
        </p:txBody>
      </p:sp>
      <p:sp>
        <p:nvSpPr>
          <p:cNvPr id="27" name="File"/>
          <p:cNvSpPr>
            <a:spLocks noEditPoints="1" noChangeArrowheads="1"/>
          </p:cNvSpPr>
          <p:nvPr/>
        </p:nvSpPr>
        <p:spPr bwMode="auto">
          <a:xfrm>
            <a:off x="3707904" y="1556792"/>
            <a:ext cx="867916" cy="447214"/>
          </a:xfrm>
          <a:custGeom>
            <a:avLst/>
            <a:gdLst>
              <a:gd name="T0" fmla="*/ 10981 w 21600"/>
              <a:gd name="T1" fmla="*/ 3240 h 21600"/>
              <a:gd name="T2" fmla="*/ 0 w 21600"/>
              <a:gd name="T3" fmla="*/ 10800 h 21600"/>
              <a:gd name="T4" fmla="*/ 10800 w 21600"/>
              <a:gd name="T5" fmla="*/ 21600 h 21600"/>
              <a:gd name="T6" fmla="*/ 21600 w 21600"/>
              <a:gd name="T7" fmla="*/ 10800 h 21600"/>
              <a:gd name="T8" fmla="*/ 0 w 21600"/>
              <a:gd name="T9" fmla="*/ 21600 h 21600"/>
              <a:gd name="T10" fmla="*/ 21600 w 21600"/>
              <a:gd name="T11" fmla="*/ 21600 h 21600"/>
              <a:gd name="T12" fmla="*/ 1086 w 21600"/>
              <a:gd name="T13" fmla="*/ 4628 h 21600"/>
              <a:gd name="T14" fmla="*/ 20635 w 21600"/>
              <a:gd name="T15" fmla="*/ 20289 h 21600"/>
            </a:gdLst>
            <a:ahLst/>
            <a:cxnLst>
              <a:cxn ang="0">
                <a:pos x="T0" y="T1"/>
              </a:cxn>
              <a:cxn ang="0">
                <a:pos x="T2" y="T3"/>
              </a:cxn>
              <a:cxn ang="0">
                <a:pos x="T4" y="T5"/>
              </a:cxn>
              <a:cxn ang="0">
                <a:pos x="T6" y="T7"/>
              </a:cxn>
              <a:cxn ang="0">
                <a:pos x="T8" y="T9"/>
              </a:cxn>
              <a:cxn ang="0">
                <a:pos x="T10" y="T11"/>
              </a:cxn>
            </a:cxnLst>
            <a:rect l="T12" t="T13" r="T14" b="T15"/>
            <a:pathLst>
              <a:path w="21600" h="21600">
                <a:moveTo>
                  <a:pt x="19790" y="3240"/>
                </a:moveTo>
                <a:cubicBezTo>
                  <a:pt x="10981" y="3240"/>
                  <a:pt x="9171" y="3240"/>
                  <a:pt x="9050" y="3086"/>
                </a:cubicBezTo>
                <a:cubicBezTo>
                  <a:pt x="9050" y="2931"/>
                  <a:pt x="8930" y="2777"/>
                  <a:pt x="8930" y="2469"/>
                </a:cubicBezTo>
                <a:cubicBezTo>
                  <a:pt x="8930" y="2160"/>
                  <a:pt x="8809" y="1851"/>
                  <a:pt x="8688" y="1389"/>
                </a:cubicBezTo>
                <a:cubicBezTo>
                  <a:pt x="8568" y="1080"/>
                  <a:pt x="8326" y="771"/>
                  <a:pt x="8085" y="463"/>
                </a:cubicBezTo>
                <a:cubicBezTo>
                  <a:pt x="7723" y="154"/>
                  <a:pt x="7361" y="0"/>
                  <a:pt x="7361" y="0"/>
                </a:cubicBezTo>
                <a:cubicBezTo>
                  <a:pt x="7361" y="0"/>
                  <a:pt x="2293" y="0"/>
                  <a:pt x="2051" y="154"/>
                </a:cubicBezTo>
                <a:cubicBezTo>
                  <a:pt x="1689" y="309"/>
                  <a:pt x="1448" y="463"/>
                  <a:pt x="1327" y="771"/>
                </a:cubicBezTo>
                <a:cubicBezTo>
                  <a:pt x="1207" y="1080"/>
                  <a:pt x="1086" y="1389"/>
                  <a:pt x="965" y="1697"/>
                </a:cubicBezTo>
                <a:cubicBezTo>
                  <a:pt x="845" y="2160"/>
                  <a:pt x="724" y="2314"/>
                  <a:pt x="724" y="2469"/>
                </a:cubicBezTo>
                <a:cubicBezTo>
                  <a:pt x="603" y="2623"/>
                  <a:pt x="603" y="2777"/>
                  <a:pt x="483" y="2931"/>
                </a:cubicBezTo>
                <a:cubicBezTo>
                  <a:pt x="483" y="3086"/>
                  <a:pt x="362" y="3240"/>
                  <a:pt x="241" y="3240"/>
                </a:cubicBezTo>
                <a:lnTo>
                  <a:pt x="0" y="3394"/>
                </a:lnTo>
                <a:lnTo>
                  <a:pt x="0" y="3703"/>
                </a:lnTo>
                <a:lnTo>
                  <a:pt x="0" y="10800"/>
                </a:lnTo>
                <a:lnTo>
                  <a:pt x="0" y="21600"/>
                </a:lnTo>
                <a:lnTo>
                  <a:pt x="10981" y="21600"/>
                </a:lnTo>
                <a:lnTo>
                  <a:pt x="21600" y="21600"/>
                </a:lnTo>
                <a:lnTo>
                  <a:pt x="21600" y="10800"/>
                </a:lnTo>
                <a:lnTo>
                  <a:pt x="21600" y="5246"/>
                </a:lnTo>
                <a:lnTo>
                  <a:pt x="21600" y="4783"/>
                </a:lnTo>
                <a:cubicBezTo>
                  <a:pt x="21479" y="4320"/>
                  <a:pt x="21359" y="4011"/>
                  <a:pt x="21117" y="3703"/>
                </a:cubicBezTo>
                <a:cubicBezTo>
                  <a:pt x="20876" y="3549"/>
                  <a:pt x="20514" y="3394"/>
                  <a:pt x="20152" y="3240"/>
                </a:cubicBezTo>
                <a:close/>
              </a:path>
            </a:pathLst>
          </a:custGeom>
          <a:solidFill>
            <a:srgbClr val="FFFFCC"/>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ctr" anchorCtr="0" compatLnSpc="1">
            <a:prstTxWarp prst="textNoShape">
              <a:avLst/>
            </a:prstTxWarp>
          </a:bodyPr>
          <a:lstStyle/>
          <a:p>
            <a:pPr algn="ctr"/>
            <a:r>
              <a:rPr lang="en-US" altLang="ja-JP" sz="2000" dirty="0" smtClean="0"/>
              <a:t>rev1</a:t>
            </a:r>
            <a:endParaRPr lang="ja-JP" altLang="en-US" sz="2000" dirty="0"/>
          </a:p>
        </p:txBody>
      </p:sp>
      <p:sp>
        <p:nvSpPr>
          <p:cNvPr id="29" name="File"/>
          <p:cNvSpPr>
            <a:spLocks noEditPoints="1" noChangeArrowheads="1"/>
          </p:cNvSpPr>
          <p:nvPr/>
        </p:nvSpPr>
        <p:spPr bwMode="auto">
          <a:xfrm>
            <a:off x="3712820" y="1956639"/>
            <a:ext cx="867916" cy="447214"/>
          </a:xfrm>
          <a:custGeom>
            <a:avLst/>
            <a:gdLst>
              <a:gd name="T0" fmla="*/ 10981 w 21600"/>
              <a:gd name="T1" fmla="*/ 3240 h 21600"/>
              <a:gd name="T2" fmla="*/ 0 w 21600"/>
              <a:gd name="T3" fmla="*/ 10800 h 21600"/>
              <a:gd name="T4" fmla="*/ 10800 w 21600"/>
              <a:gd name="T5" fmla="*/ 21600 h 21600"/>
              <a:gd name="T6" fmla="*/ 21600 w 21600"/>
              <a:gd name="T7" fmla="*/ 10800 h 21600"/>
              <a:gd name="T8" fmla="*/ 0 w 21600"/>
              <a:gd name="T9" fmla="*/ 21600 h 21600"/>
              <a:gd name="T10" fmla="*/ 21600 w 21600"/>
              <a:gd name="T11" fmla="*/ 21600 h 21600"/>
              <a:gd name="T12" fmla="*/ 1086 w 21600"/>
              <a:gd name="T13" fmla="*/ 4628 h 21600"/>
              <a:gd name="T14" fmla="*/ 20635 w 21600"/>
              <a:gd name="T15" fmla="*/ 20289 h 21600"/>
            </a:gdLst>
            <a:ahLst/>
            <a:cxnLst>
              <a:cxn ang="0">
                <a:pos x="T0" y="T1"/>
              </a:cxn>
              <a:cxn ang="0">
                <a:pos x="T2" y="T3"/>
              </a:cxn>
              <a:cxn ang="0">
                <a:pos x="T4" y="T5"/>
              </a:cxn>
              <a:cxn ang="0">
                <a:pos x="T6" y="T7"/>
              </a:cxn>
              <a:cxn ang="0">
                <a:pos x="T8" y="T9"/>
              </a:cxn>
              <a:cxn ang="0">
                <a:pos x="T10" y="T11"/>
              </a:cxn>
            </a:cxnLst>
            <a:rect l="T12" t="T13" r="T14" b="T15"/>
            <a:pathLst>
              <a:path w="21600" h="21600">
                <a:moveTo>
                  <a:pt x="19790" y="3240"/>
                </a:moveTo>
                <a:cubicBezTo>
                  <a:pt x="10981" y="3240"/>
                  <a:pt x="9171" y="3240"/>
                  <a:pt x="9050" y="3086"/>
                </a:cubicBezTo>
                <a:cubicBezTo>
                  <a:pt x="9050" y="2931"/>
                  <a:pt x="8930" y="2777"/>
                  <a:pt x="8930" y="2469"/>
                </a:cubicBezTo>
                <a:cubicBezTo>
                  <a:pt x="8930" y="2160"/>
                  <a:pt x="8809" y="1851"/>
                  <a:pt x="8688" y="1389"/>
                </a:cubicBezTo>
                <a:cubicBezTo>
                  <a:pt x="8568" y="1080"/>
                  <a:pt x="8326" y="771"/>
                  <a:pt x="8085" y="463"/>
                </a:cubicBezTo>
                <a:cubicBezTo>
                  <a:pt x="7723" y="154"/>
                  <a:pt x="7361" y="0"/>
                  <a:pt x="7361" y="0"/>
                </a:cubicBezTo>
                <a:cubicBezTo>
                  <a:pt x="7361" y="0"/>
                  <a:pt x="2293" y="0"/>
                  <a:pt x="2051" y="154"/>
                </a:cubicBezTo>
                <a:cubicBezTo>
                  <a:pt x="1689" y="309"/>
                  <a:pt x="1448" y="463"/>
                  <a:pt x="1327" y="771"/>
                </a:cubicBezTo>
                <a:cubicBezTo>
                  <a:pt x="1207" y="1080"/>
                  <a:pt x="1086" y="1389"/>
                  <a:pt x="965" y="1697"/>
                </a:cubicBezTo>
                <a:cubicBezTo>
                  <a:pt x="845" y="2160"/>
                  <a:pt x="724" y="2314"/>
                  <a:pt x="724" y="2469"/>
                </a:cubicBezTo>
                <a:cubicBezTo>
                  <a:pt x="603" y="2623"/>
                  <a:pt x="603" y="2777"/>
                  <a:pt x="483" y="2931"/>
                </a:cubicBezTo>
                <a:cubicBezTo>
                  <a:pt x="483" y="3086"/>
                  <a:pt x="362" y="3240"/>
                  <a:pt x="241" y="3240"/>
                </a:cubicBezTo>
                <a:lnTo>
                  <a:pt x="0" y="3394"/>
                </a:lnTo>
                <a:lnTo>
                  <a:pt x="0" y="3703"/>
                </a:lnTo>
                <a:lnTo>
                  <a:pt x="0" y="10800"/>
                </a:lnTo>
                <a:lnTo>
                  <a:pt x="0" y="21600"/>
                </a:lnTo>
                <a:lnTo>
                  <a:pt x="10981" y="21600"/>
                </a:lnTo>
                <a:lnTo>
                  <a:pt x="21600" y="21600"/>
                </a:lnTo>
                <a:lnTo>
                  <a:pt x="21600" y="10800"/>
                </a:lnTo>
                <a:lnTo>
                  <a:pt x="21600" y="5246"/>
                </a:lnTo>
                <a:lnTo>
                  <a:pt x="21600" y="4783"/>
                </a:lnTo>
                <a:cubicBezTo>
                  <a:pt x="21479" y="4320"/>
                  <a:pt x="21359" y="4011"/>
                  <a:pt x="21117" y="3703"/>
                </a:cubicBezTo>
                <a:cubicBezTo>
                  <a:pt x="20876" y="3549"/>
                  <a:pt x="20514" y="3394"/>
                  <a:pt x="20152" y="3240"/>
                </a:cubicBezTo>
                <a:close/>
              </a:path>
            </a:pathLst>
          </a:custGeom>
          <a:solidFill>
            <a:srgbClr val="FFFFCC"/>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ctr" anchorCtr="0" compatLnSpc="1">
            <a:prstTxWarp prst="textNoShape">
              <a:avLst/>
            </a:prstTxWarp>
          </a:bodyPr>
          <a:lstStyle/>
          <a:p>
            <a:pPr algn="ctr"/>
            <a:r>
              <a:rPr lang="en-US" altLang="ja-JP" sz="2000" dirty="0" smtClean="0"/>
              <a:t>rev2</a:t>
            </a:r>
            <a:endParaRPr lang="ja-JP" altLang="en-US" sz="2000" dirty="0"/>
          </a:p>
        </p:txBody>
      </p:sp>
      <p:sp>
        <p:nvSpPr>
          <p:cNvPr id="32" name="テキスト ボックス 31"/>
          <p:cNvSpPr txBox="1"/>
          <p:nvPr/>
        </p:nvSpPr>
        <p:spPr>
          <a:xfrm>
            <a:off x="3935543" y="2492896"/>
            <a:ext cx="492443" cy="565124"/>
          </a:xfrm>
          <a:prstGeom prst="rect">
            <a:avLst/>
          </a:prstGeom>
          <a:noFill/>
        </p:spPr>
        <p:txBody>
          <a:bodyPr vert="eaVert" wrap="square" rtlCol="0">
            <a:spAutoFit/>
          </a:bodyPr>
          <a:lstStyle/>
          <a:p>
            <a:r>
              <a:rPr kumimoji="1" lang="ja-JP" altLang="en-US" sz="2000" dirty="0" smtClean="0"/>
              <a:t>・・・</a:t>
            </a:r>
            <a:endParaRPr kumimoji="1" lang="ja-JP" altLang="en-US" sz="2000" dirty="0"/>
          </a:p>
        </p:txBody>
      </p:sp>
      <p:sp>
        <p:nvSpPr>
          <p:cNvPr id="31" name="File"/>
          <p:cNvSpPr>
            <a:spLocks noEditPoints="1" noChangeArrowheads="1"/>
          </p:cNvSpPr>
          <p:nvPr/>
        </p:nvSpPr>
        <p:spPr bwMode="auto">
          <a:xfrm>
            <a:off x="3707904" y="3269818"/>
            <a:ext cx="1037011" cy="447214"/>
          </a:xfrm>
          <a:custGeom>
            <a:avLst/>
            <a:gdLst>
              <a:gd name="T0" fmla="*/ 10981 w 21600"/>
              <a:gd name="T1" fmla="*/ 3240 h 21600"/>
              <a:gd name="T2" fmla="*/ 0 w 21600"/>
              <a:gd name="T3" fmla="*/ 10800 h 21600"/>
              <a:gd name="T4" fmla="*/ 10800 w 21600"/>
              <a:gd name="T5" fmla="*/ 21600 h 21600"/>
              <a:gd name="T6" fmla="*/ 21600 w 21600"/>
              <a:gd name="T7" fmla="*/ 10800 h 21600"/>
              <a:gd name="T8" fmla="*/ 0 w 21600"/>
              <a:gd name="T9" fmla="*/ 21600 h 21600"/>
              <a:gd name="T10" fmla="*/ 21600 w 21600"/>
              <a:gd name="T11" fmla="*/ 21600 h 21600"/>
              <a:gd name="T12" fmla="*/ 1086 w 21600"/>
              <a:gd name="T13" fmla="*/ 4628 h 21600"/>
              <a:gd name="T14" fmla="*/ 20635 w 21600"/>
              <a:gd name="T15" fmla="*/ 20289 h 21600"/>
            </a:gdLst>
            <a:ahLst/>
            <a:cxnLst>
              <a:cxn ang="0">
                <a:pos x="T0" y="T1"/>
              </a:cxn>
              <a:cxn ang="0">
                <a:pos x="T2" y="T3"/>
              </a:cxn>
              <a:cxn ang="0">
                <a:pos x="T4" y="T5"/>
              </a:cxn>
              <a:cxn ang="0">
                <a:pos x="T6" y="T7"/>
              </a:cxn>
              <a:cxn ang="0">
                <a:pos x="T8" y="T9"/>
              </a:cxn>
              <a:cxn ang="0">
                <a:pos x="T10" y="T11"/>
              </a:cxn>
            </a:cxnLst>
            <a:rect l="T12" t="T13" r="T14" b="T15"/>
            <a:pathLst>
              <a:path w="21600" h="21600">
                <a:moveTo>
                  <a:pt x="19790" y="3240"/>
                </a:moveTo>
                <a:cubicBezTo>
                  <a:pt x="10981" y="3240"/>
                  <a:pt x="9171" y="3240"/>
                  <a:pt x="9050" y="3086"/>
                </a:cubicBezTo>
                <a:cubicBezTo>
                  <a:pt x="9050" y="2931"/>
                  <a:pt x="8930" y="2777"/>
                  <a:pt x="8930" y="2469"/>
                </a:cubicBezTo>
                <a:cubicBezTo>
                  <a:pt x="8930" y="2160"/>
                  <a:pt x="8809" y="1851"/>
                  <a:pt x="8688" y="1389"/>
                </a:cubicBezTo>
                <a:cubicBezTo>
                  <a:pt x="8568" y="1080"/>
                  <a:pt x="8326" y="771"/>
                  <a:pt x="8085" y="463"/>
                </a:cubicBezTo>
                <a:cubicBezTo>
                  <a:pt x="7723" y="154"/>
                  <a:pt x="7361" y="0"/>
                  <a:pt x="7361" y="0"/>
                </a:cubicBezTo>
                <a:cubicBezTo>
                  <a:pt x="7361" y="0"/>
                  <a:pt x="2293" y="0"/>
                  <a:pt x="2051" y="154"/>
                </a:cubicBezTo>
                <a:cubicBezTo>
                  <a:pt x="1689" y="309"/>
                  <a:pt x="1448" y="463"/>
                  <a:pt x="1327" y="771"/>
                </a:cubicBezTo>
                <a:cubicBezTo>
                  <a:pt x="1207" y="1080"/>
                  <a:pt x="1086" y="1389"/>
                  <a:pt x="965" y="1697"/>
                </a:cubicBezTo>
                <a:cubicBezTo>
                  <a:pt x="845" y="2160"/>
                  <a:pt x="724" y="2314"/>
                  <a:pt x="724" y="2469"/>
                </a:cubicBezTo>
                <a:cubicBezTo>
                  <a:pt x="603" y="2623"/>
                  <a:pt x="603" y="2777"/>
                  <a:pt x="483" y="2931"/>
                </a:cubicBezTo>
                <a:cubicBezTo>
                  <a:pt x="483" y="3086"/>
                  <a:pt x="362" y="3240"/>
                  <a:pt x="241" y="3240"/>
                </a:cubicBezTo>
                <a:lnTo>
                  <a:pt x="0" y="3394"/>
                </a:lnTo>
                <a:lnTo>
                  <a:pt x="0" y="3703"/>
                </a:lnTo>
                <a:lnTo>
                  <a:pt x="0" y="10800"/>
                </a:lnTo>
                <a:lnTo>
                  <a:pt x="0" y="21600"/>
                </a:lnTo>
                <a:lnTo>
                  <a:pt x="10981" y="21600"/>
                </a:lnTo>
                <a:lnTo>
                  <a:pt x="21600" y="21600"/>
                </a:lnTo>
                <a:lnTo>
                  <a:pt x="21600" y="10800"/>
                </a:lnTo>
                <a:lnTo>
                  <a:pt x="21600" y="5246"/>
                </a:lnTo>
                <a:lnTo>
                  <a:pt x="21600" y="4783"/>
                </a:lnTo>
                <a:cubicBezTo>
                  <a:pt x="21479" y="4320"/>
                  <a:pt x="21359" y="4011"/>
                  <a:pt x="21117" y="3703"/>
                </a:cubicBezTo>
                <a:cubicBezTo>
                  <a:pt x="20876" y="3549"/>
                  <a:pt x="20514" y="3394"/>
                  <a:pt x="20152" y="3240"/>
                </a:cubicBezTo>
                <a:close/>
              </a:path>
            </a:pathLst>
          </a:custGeom>
          <a:solidFill>
            <a:srgbClr val="FFFFCC"/>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ctr" anchorCtr="0" compatLnSpc="1">
            <a:prstTxWarp prst="textNoShape">
              <a:avLst/>
            </a:prstTxWarp>
          </a:bodyPr>
          <a:lstStyle/>
          <a:p>
            <a:pPr algn="ctr"/>
            <a:r>
              <a:rPr lang="en-US" altLang="ja-JP" sz="2000" dirty="0" err="1" smtClean="0"/>
              <a:t>revN</a:t>
            </a:r>
            <a:endParaRPr lang="ja-JP" altLang="en-US" sz="2000" dirty="0"/>
          </a:p>
        </p:txBody>
      </p:sp>
      <p:cxnSp>
        <p:nvCxnSpPr>
          <p:cNvPr id="41" name="直線矢印コネクタ 40"/>
          <p:cNvCxnSpPr>
            <a:stCxn id="23" idx="4"/>
            <a:endCxn id="31" idx="1"/>
          </p:cNvCxnSpPr>
          <p:nvPr/>
        </p:nvCxnSpPr>
        <p:spPr bwMode="auto">
          <a:xfrm>
            <a:off x="3378287" y="2634881"/>
            <a:ext cx="329617" cy="858544"/>
          </a:xfrm>
          <a:prstGeom prst="straightConnector1">
            <a:avLst/>
          </a:prstGeom>
          <a:solidFill>
            <a:schemeClr val="accent2"/>
          </a:solidFill>
          <a:ln w="9525" cap="flat" cmpd="sng" algn="ctr">
            <a:solidFill>
              <a:schemeClr val="accent2"/>
            </a:solidFill>
            <a:prstDash val="solid"/>
            <a:round/>
            <a:headEnd type="none" w="med" len="med"/>
            <a:tailEnd type="arrow"/>
          </a:ln>
          <a:effectLst/>
        </p:spPr>
      </p:cxnSp>
      <p:sp>
        <p:nvSpPr>
          <p:cNvPr id="133" name="テキスト ボックス 132"/>
          <p:cNvSpPr txBox="1"/>
          <p:nvPr/>
        </p:nvSpPr>
        <p:spPr>
          <a:xfrm>
            <a:off x="8224066" y="2516967"/>
            <a:ext cx="461665" cy="323165"/>
          </a:xfrm>
          <a:prstGeom prst="rect">
            <a:avLst/>
          </a:prstGeom>
          <a:noFill/>
        </p:spPr>
        <p:txBody>
          <a:bodyPr vert="eaVert" wrap="none" rtlCol="0">
            <a:spAutoFit/>
          </a:bodyPr>
          <a:lstStyle/>
          <a:p>
            <a:r>
              <a:rPr kumimoji="1" lang="en-US" altLang="ja-JP" dirty="0" smtClean="0"/>
              <a:t>…</a:t>
            </a:r>
            <a:endParaRPr kumimoji="1" lang="ja-JP" altLang="en-US" dirty="0"/>
          </a:p>
        </p:txBody>
      </p:sp>
      <p:sp>
        <p:nvSpPr>
          <p:cNvPr id="141" name="テキスト ボックス 140"/>
          <p:cNvSpPr txBox="1"/>
          <p:nvPr/>
        </p:nvSpPr>
        <p:spPr>
          <a:xfrm>
            <a:off x="6703941" y="5307594"/>
            <a:ext cx="492443" cy="461665"/>
          </a:xfrm>
          <a:prstGeom prst="rect">
            <a:avLst/>
          </a:prstGeom>
          <a:noFill/>
        </p:spPr>
        <p:txBody>
          <a:bodyPr vert="horz" wrap="none" rtlCol="0">
            <a:spAutoFit/>
          </a:bodyPr>
          <a:lstStyle/>
          <a:p>
            <a:r>
              <a:rPr kumimoji="1" lang="en-US" altLang="ja-JP" dirty="0" smtClean="0"/>
              <a:t>…</a:t>
            </a:r>
            <a:endParaRPr kumimoji="1" lang="ja-JP" altLang="en-US" dirty="0"/>
          </a:p>
        </p:txBody>
      </p:sp>
      <p:cxnSp>
        <p:nvCxnSpPr>
          <p:cNvPr id="142" name="直線矢印コネクタ 141"/>
          <p:cNvCxnSpPr/>
          <p:nvPr/>
        </p:nvCxnSpPr>
        <p:spPr bwMode="auto">
          <a:xfrm>
            <a:off x="5646767" y="5449483"/>
            <a:ext cx="396604" cy="0"/>
          </a:xfrm>
          <a:prstGeom prst="straightConnector1">
            <a:avLst/>
          </a:prstGeom>
          <a:ln>
            <a:headEnd type="arrow" w="med" len="med"/>
            <a:tailEnd type="arrow"/>
          </a:ln>
          <a:extLst/>
        </p:spPr>
        <p:style>
          <a:lnRef idx="1">
            <a:schemeClr val="dk1"/>
          </a:lnRef>
          <a:fillRef idx="0">
            <a:schemeClr val="dk1"/>
          </a:fillRef>
          <a:effectRef idx="0">
            <a:schemeClr val="dk1"/>
          </a:effectRef>
          <a:fontRef idx="minor">
            <a:schemeClr val="tx1"/>
          </a:fontRef>
        </p:style>
      </p:cxnSp>
      <p:sp>
        <p:nvSpPr>
          <p:cNvPr id="143" name="角丸四角形 142"/>
          <p:cNvSpPr/>
          <p:nvPr/>
        </p:nvSpPr>
        <p:spPr>
          <a:xfrm>
            <a:off x="5924734" y="5240093"/>
            <a:ext cx="798462" cy="1079586"/>
          </a:xfrm>
          <a:prstGeom prst="roundRect">
            <a:avLst/>
          </a:prstGeom>
          <a:no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3200" b="0" i="0" u="none" strike="noStrike" kern="0" cap="none" spc="0" normalizeH="0" baseline="0" noProof="0">
              <a:ln>
                <a:noFill/>
              </a:ln>
              <a:solidFill>
                <a:srgbClr val="FFFFFF"/>
              </a:solidFill>
              <a:effectLst/>
              <a:uLnTx/>
              <a:uFillTx/>
              <a:latin typeface="Arial"/>
              <a:ea typeface="MS UI Gothic"/>
              <a:cs typeface="+mn-cs"/>
            </a:endParaRPr>
          </a:p>
        </p:txBody>
      </p:sp>
      <p:cxnSp>
        <p:nvCxnSpPr>
          <p:cNvPr id="144" name="直線矢印コネクタ 143"/>
          <p:cNvCxnSpPr/>
          <p:nvPr/>
        </p:nvCxnSpPr>
        <p:spPr bwMode="auto">
          <a:xfrm>
            <a:off x="5646767" y="5669469"/>
            <a:ext cx="394617" cy="0"/>
          </a:xfrm>
          <a:prstGeom prst="straightConnector1">
            <a:avLst/>
          </a:prstGeom>
          <a:ln>
            <a:headEnd type="arrow" w="med" len="med"/>
            <a:tailEnd type="arrow"/>
          </a:ln>
          <a:extLst/>
        </p:spPr>
        <p:style>
          <a:lnRef idx="1">
            <a:schemeClr val="dk1"/>
          </a:lnRef>
          <a:fillRef idx="0">
            <a:schemeClr val="dk1"/>
          </a:fillRef>
          <a:effectRef idx="0">
            <a:schemeClr val="dk1"/>
          </a:effectRef>
          <a:fontRef idx="minor">
            <a:schemeClr val="tx1"/>
          </a:fontRef>
        </p:style>
      </p:cxnSp>
      <p:sp>
        <p:nvSpPr>
          <p:cNvPr id="145" name="Freeform 13"/>
          <p:cNvSpPr>
            <a:spLocks/>
          </p:cNvSpPr>
          <p:nvPr/>
        </p:nvSpPr>
        <p:spPr bwMode="auto">
          <a:xfrm>
            <a:off x="6043371" y="5350763"/>
            <a:ext cx="561189" cy="159651"/>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146" name="Freeform 13"/>
          <p:cNvSpPr>
            <a:spLocks/>
          </p:cNvSpPr>
          <p:nvPr/>
        </p:nvSpPr>
        <p:spPr bwMode="auto">
          <a:xfrm>
            <a:off x="6043370" y="5602947"/>
            <a:ext cx="561189" cy="159651"/>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147" name="角丸四角形 146"/>
          <p:cNvSpPr/>
          <p:nvPr/>
        </p:nvSpPr>
        <p:spPr>
          <a:xfrm>
            <a:off x="107504" y="4160507"/>
            <a:ext cx="798462" cy="1079586"/>
          </a:xfrm>
          <a:prstGeom prst="roundRect">
            <a:avLst/>
          </a:prstGeom>
          <a:no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3200" b="0" i="0" u="none" strike="noStrike" kern="0" cap="none" spc="0" normalizeH="0" baseline="0" noProof="0">
              <a:ln>
                <a:noFill/>
              </a:ln>
              <a:solidFill>
                <a:srgbClr val="FFFFFF"/>
              </a:solidFill>
              <a:effectLst/>
              <a:uLnTx/>
              <a:uFillTx/>
              <a:latin typeface="Arial"/>
              <a:ea typeface="MS UI Gothic"/>
              <a:cs typeface="+mn-cs"/>
            </a:endParaRPr>
          </a:p>
        </p:txBody>
      </p:sp>
      <p:sp>
        <p:nvSpPr>
          <p:cNvPr id="148" name="Freeform 13"/>
          <p:cNvSpPr>
            <a:spLocks/>
          </p:cNvSpPr>
          <p:nvPr/>
        </p:nvSpPr>
        <p:spPr bwMode="auto">
          <a:xfrm>
            <a:off x="266395" y="4290071"/>
            <a:ext cx="561189" cy="159651"/>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149" name="Freeform 13"/>
          <p:cNvSpPr>
            <a:spLocks/>
          </p:cNvSpPr>
          <p:nvPr/>
        </p:nvSpPr>
        <p:spPr bwMode="auto">
          <a:xfrm>
            <a:off x="257317" y="4523361"/>
            <a:ext cx="561189" cy="159651"/>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150" name="右カーブ矢印 149"/>
          <p:cNvSpPr/>
          <p:nvPr/>
        </p:nvSpPr>
        <p:spPr bwMode="auto">
          <a:xfrm flipH="1">
            <a:off x="537925" y="4318345"/>
            <a:ext cx="250902" cy="347816"/>
          </a:xfrm>
          <a:prstGeom prst="curvedRight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pic>
        <p:nvPicPr>
          <p:cNvPr id="2051" name="Picture 3" descr="C:\Users\m-takuya\AppData\Local\Microsoft\Windows\Temporary Internet Files\Content.IE5\V9TSFUNJ\MC900441944[1].wmf"/>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17719" r="63356" b="15875"/>
          <a:stretch/>
        </p:blipFill>
        <p:spPr bwMode="auto">
          <a:xfrm>
            <a:off x="139326" y="3821551"/>
            <a:ext cx="332748" cy="553455"/>
          </a:xfrm>
          <a:prstGeom prst="rect">
            <a:avLst/>
          </a:prstGeom>
          <a:noFill/>
          <a:extLst>
            <a:ext uri="{909E8E84-426E-40DD-AFC4-6F175D3DCCD1}">
              <a14:hiddenFill xmlns:a14="http://schemas.microsoft.com/office/drawing/2010/main">
                <a:solidFill>
                  <a:srgbClr val="FFFFFF"/>
                </a:solidFill>
              </a14:hiddenFill>
            </a:ext>
          </a:extLst>
        </p:spPr>
      </p:pic>
      <p:pic>
        <p:nvPicPr>
          <p:cNvPr id="64" name="Picture 3" descr="C:\Users\m-takuya\AppData\Local\Microsoft\Windows\Temporary Internet Files\Content.IE5\V9TSFUNJ\MC900441944[1].wmf"/>
          <p:cNvPicPr>
            <a:picLocks noChangeAspect="1" noChangeArrowheads="1"/>
          </p:cNvPicPr>
          <p:nvPr/>
        </p:nvPicPr>
        <p:blipFill rotWithShape="1">
          <a:blip r:embed="rId3" cstate="print">
            <a:duotone>
              <a:prstClr val="black"/>
              <a:srgbClr val="92D050">
                <a:tint val="45000"/>
                <a:satMod val="400000"/>
              </a:srgbClr>
            </a:duotone>
            <a:extLst>
              <a:ext uri="{28A0092B-C50C-407E-A947-70E740481C1C}">
                <a14:useLocalDpi xmlns:a14="http://schemas.microsoft.com/office/drawing/2010/main" val="0"/>
              </a:ext>
            </a:extLst>
          </a:blip>
          <a:srcRect t="17719" r="63356" b="15875"/>
          <a:stretch/>
        </p:blipFill>
        <p:spPr bwMode="auto">
          <a:xfrm>
            <a:off x="155069" y="4578494"/>
            <a:ext cx="317005" cy="527270"/>
          </a:xfrm>
          <a:prstGeom prst="rect">
            <a:avLst/>
          </a:prstGeom>
          <a:noFill/>
          <a:extLst>
            <a:ext uri="{909E8E84-426E-40DD-AFC4-6F175D3DCCD1}">
              <a14:hiddenFill xmlns:a14="http://schemas.microsoft.com/office/drawing/2010/main">
                <a:solidFill>
                  <a:srgbClr val="FFFFFF"/>
                </a:solidFill>
              </a14:hiddenFill>
            </a:ext>
          </a:extLst>
        </p:spPr>
      </p:pic>
      <p:pic>
        <p:nvPicPr>
          <p:cNvPr id="65" name="Picture 3" descr="C:\Users\m-takuya\AppData\Local\Microsoft\Windows\Temporary Internet Files\Content.IE5\V9TSFUNJ\MC900441944[1].wmf"/>
          <p:cNvPicPr>
            <a:picLocks noChangeAspect="1" noChangeArrowheads="1"/>
          </p:cNvPicPr>
          <p:nvPr/>
        </p:nvPicPr>
        <p:blipFill rotWithShape="1">
          <a:blip r:embed="rId3" cstate="print">
            <a:duotone>
              <a:schemeClr val="accent2">
                <a:shade val="45000"/>
                <a:satMod val="135000"/>
              </a:schemeClr>
              <a:prstClr val="white"/>
            </a:duotone>
            <a:extLst>
              <a:ext uri="{28A0092B-C50C-407E-A947-70E740481C1C}">
                <a14:useLocalDpi xmlns:a14="http://schemas.microsoft.com/office/drawing/2010/main" val="0"/>
              </a:ext>
            </a:extLst>
          </a:blip>
          <a:srcRect t="17719" r="63356" b="15875"/>
          <a:stretch/>
        </p:blipFill>
        <p:spPr bwMode="auto">
          <a:xfrm>
            <a:off x="2281930" y="4873231"/>
            <a:ext cx="317005" cy="527270"/>
          </a:xfrm>
          <a:prstGeom prst="rect">
            <a:avLst/>
          </a:prstGeom>
          <a:noFill/>
          <a:extLst>
            <a:ext uri="{909E8E84-426E-40DD-AFC4-6F175D3DCCD1}">
              <a14:hiddenFill xmlns:a14="http://schemas.microsoft.com/office/drawing/2010/main">
                <a:solidFill>
                  <a:srgbClr val="FFFFFF"/>
                </a:solidFill>
              </a14:hiddenFill>
            </a:ext>
          </a:extLst>
        </p:spPr>
      </p:pic>
      <p:sp>
        <p:nvSpPr>
          <p:cNvPr id="153" name="テキスト ボックス 152"/>
          <p:cNvSpPr txBox="1"/>
          <p:nvPr/>
        </p:nvSpPr>
        <p:spPr>
          <a:xfrm>
            <a:off x="847333" y="4261420"/>
            <a:ext cx="492443" cy="461665"/>
          </a:xfrm>
          <a:prstGeom prst="rect">
            <a:avLst/>
          </a:prstGeom>
          <a:noFill/>
        </p:spPr>
        <p:txBody>
          <a:bodyPr vert="horz" wrap="none" rtlCol="0">
            <a:spAutoFit/>
          </a:bodyPr>
          <a:lstStyle/>
          <a:p>
            <a:r>
              <a:rPr kumimoji="1" lang="en-US" altLang="ja-JP" dirty="0" smtClean="0"/>
              <a:t>…</a:t>
            </a:r>
            <a:endParaRPr kumimoji="1" lang="ja-JP" altLang="en-US" dirty="0"/>
          </a:p>
        </p:txBody>
      </p:sp>
    </p:spTree>
    <p:extLst>
      <p:ext uri="{BB962C8B-B14F-4D97-AF65-F5344CB8AC3E}">
        <p14:creationId xmlns:p14="http://schemas.microsoft.com/office/powerpoint/2010/main" val="3156514648"/>
      </p:ext>
    </p:extLst>
  </p:cSld>
  <p:clrMapOvr>
    <a:masterClrMapping/>
  </p:clrMapOvr>
  <mc:AlternateContent xmlns:mc="http://schemas.openxmlformats.org/markup-compatibility/2006" xmlns:p14="http://schemas.microsoft.com/office/powerpoint/2010/main">
    <mc:Choice Requires="p14">
      <p:transition spd="slow" p14:dur="2000" advTm="83443"/>
    </mc:Choice>
    <mc:Fallback xmlns="">
      <p:transition spd="slow" advTm="83443"/>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8" name="グループ化 67"/>
          <p:cNvGrpSpPr/>
          <p:nvPr/>
        </p:nvGrpSpPr>
        <p:grpSpPr>
          <a:xfrm>
            <a:off x="1315275" y="4437112"/>
            <a:ext cx="2536645" cy="2149459"/>
            <a:chOff x="521359" y="1997671"/>
            <a:chExt cx="2448273" cy="2186293"/>
          </a:xfrm>
        </p:grpSpPr>
        <p:sp>
          <p:nvSpPr>
            <p:cNvPr id="69" name="円柱 68"/>
            <p:cNvSpPr/>
            <p:nvPr/>
          </p:nvSpPr>
          <p:spPr bwMode="auto">
            <a:xfrm>
              <a:off x="521359" y="2058078"/>
              <a:ext cx="2448273" cy="2125886"/>
            </a:xfrm>
            <a:prstGeom prst="can">
              <a:avLst>
                <a:gd name="adj" fmla="val 13176"/>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altLang="ja-JP" sz="2400" b="0" i="0" u="none" strike="noStrike" cap="none" normalizeH="0" baseline="0" dirty="0" smtClean="0">
                <a:ln>
                  <a:noFill/>
                </a:ln>
                <a:solidFill>
                  <a:schemeClr val="tx1"/>
                </a:solidFill>
                <a:effectLst/>
                <a:latin typeface="+mj-lt"/>
                <a:ea typeface="ＭＳ Ｐゴシック" pitchFamily="50" charset="-128"/>
              </a:endParaRPr>
            </a:p>
          </p:txBody>
        </p:sp>
        <p:sp>
          <p:nvSpPr>
            <p:cNvPr id="71" name="テキスト ボックス 70"/>
            <p:cNvSpPr txBox="1"/>
            <p:nvPr/>
          </p:nvSpPr>
          <p:spPr>
            <a:xfrm>
              <a:off x="1248635" y="1997671"/>
              <a:ext cx="949142" cy="353375"/>
            </a:xfrm>
            <a:prstGeom prst="rect">
              <a:avLst/>
            </a:prstGeom>
            <a:noFill/>
          </p:spPr>
          <p:txBody>
            <a:bodyPr wrap="none" rtlCol="0">
              <a:spAutoFit/>
            </a:bodyPr>
            <a:lstStyle/>
            <a:p>
              <a:pPr algn="ctr"/>
              <a:r>
                <a:rPr kumimoji="1" lang="ja-JP" altLang="en-US" sz="2000" dirty="0" smtClean="0">
                  <a:latin typeface="+mj-lt"/>
                </a:rPr>
                <a:t>リポジトリ</a:t>
              </a:r>
              <a:r>
                <a:rPr kumimoji="1" lang="en-US" altLang="ja-JP" sz="2000" dirty="0">
                  <a:latin typeface="+mj-lt"/>
                </a:rPr>
                <a:t>B</a:t>
              </a:r>
              <a:endParaRPr kumimoji="1" lang="ja-JP" altLang="en-US" sz="2000" dirty="0">
                <a:latin typeface="+mj-lt"/>
              </a:endParaRPr>
            </a:p>
          </p:txBody>
        </p:sp>
      </p:grpSp>
      <p:sp>
        <p:nvSpPr>
          <p:cNvPr id="200" name="正方形/長方形 199"/>
          <p:cNvSpPr/>
          <p:nvPr/>
        </p:nvSpPr>
        <p:spPr bwMode="auto">
          <a:xfrm>
            <a:off x="176436" y="5576621"/>
            <a:ext cx="1138840" cy="668229"/>
          </a:xfrm>
          <a:prstGeom prst="rect">
            <a:avLst/>
          </a:prstGeom>
          <a:solidFill>
            <a:schemeClr val="bg1"/>
          </a:solidFill>
          <a:ln>
            <a:solidFill>
              <a:srgbClr val="92D050"/>
            </a:solidFill>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sz="2000" b="0" i="0" u="none" strike="noStrike" cap="none" normalizeH="0" baseline="0" dirty="0" smtClean="0">
                <a:ln>
                  <a:noFill/>
                </a:ln>
                <a:solidFill>
                  <a:schemeClr val="tx1"/>
                </a:solidFill>
                <a:effectLst/>
                <a:latin typeface="Times New Roman" pitchFamily="18" charset="0"/>
                <a:ea typeface="ＭＳ Ｐゴシック" pitchFamily="50" charset="-128"/>
              </a:rPr>
              <a:t>rev2</a:t>
            </a:r>
          </a:p>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sz="2000" b="0" i="0" u="none" strike="noStrike" cap="none" normalizeH="0" baseline="0" dirty="0" smtClean="0">
                <a:ln>
                  <a:noFill/>
                </a:ln>
                <a:solidFill>
                  <a:schemeClr val="tx1"/>
                </a:solidFill>
                <a:effectLst/>
                <a:latin typeface="Times New Roman" pitchFamily="18" charset="0"/>
                <a:ea typeface="ＭＳ Ｐゴシック" pitchFamily="50" charset="-128"/>
              </a:rPr>
              <a:t>2012/4/4</a:t>
            </a:r>
            <a:endPar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229" name="正方形/長方形 228"/>
          <p:cNvSpPr/>
          <p:nvPr/>
        </p:nvSpPr>
        <p:spPr bwMode="auto">
          <a:xfrm>
            <a:off x="1318353" y="5576621"/>
            <a:ext cx="2536644" cy="668228"/>
          </a:xfrm>
          <a:prstGeom prst="rect">
            <a:avLst/>
          </a:prstGeom>
          <a:noFill/>
          <a:ln>
            <a:solidFill>
              <a:srgbClr val="92D050"/>
            </a:solidFill>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defTabSz="914400" rtl="0" eaLnBrk="1" fontAlgn="base" latinLnBrk="0" hangingPunct="1">
              <a:lnSpc>
                <a:spcPct val="100000"/>
              </a:lnSpc>
              <a:spcBef>
                <a:spcPct val="0"/>
              </a:spcBef>
              <a:spcAft>
                <a:spcPct val="0"/>
              </a:spcAft>
              <a:buClrTx/>
              <a:buSzTx/>
              <a:buFontTx/>
              <a:buNone/>
              <a:tabLst/>
            </a:pPr>
            <a:endPar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244" name="円/楕円 243"/>
          <p:cNvSpPr/>
          <p:nvPr/>
        </p:nvSpPr>
        <p:spPr bwMode="auto">
          <a:xfrm>
            <a:off x="205791" y="5932010"/>
            <a:ext cx="1078993" cy="298821"/>
          </a:xfrm>
          <a:prstGeom prst="ellipse">
            <a:avLst/>
          </a:prstGeom>
          <a:noFill/>
          <a:ln>
            <a:solidFill>
              <a:schemeClr val="tx1"/>
            </a:solidFill>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201" name="正方形/長方形 200"/>
          <p:cNvSpPr/>
          <p:nvPr/>
        </p:nvSpPr>
        <p:spPr bwMode="auto">
          <a:xfrm>
            <a:off x="176434" y="4908392"/>
            <a:ext cx="1138841" cy="668229"/>
          </a:xfrm>
          <a:prstGeom prst="rect">
            <a:avLst/>
          </a:prstGeom>
          <a:solidFill>
            <a:schemeClr val="bg1"/>
          </a:solidFill>
          <a:ln>
            <a:solidFill>
              <a:srgbClr val="92D050"/>
            </a:solidFill>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sz="2000" b="0" i="0" u="none" strike="noStrike" cap="none" normalizeH="0" baseline="0" dirty="0" smtClean="0">
                <a:ln>
                  <a:noFill/>
                </a:ln>
                <a:solidFill>
                  <a:schemeClr val="tx1"/>
                </a:solidFill>
                <a:effectLst/>
                <a:latin typeface="Times New Roman" pitchFamily="18" charset="0"/>
                <a:ea typeface="ＭＳ Ｐゴシック" pitchFamily="50" charset="-128"/>
              </a:rPr>
              <a:t>rev1</a:t>
            </a:r>
          </a:p>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sz="2000" b="0" i="0" u="none" strike="noStrike" cap="none" normalizeH="0" baseline="0" dirty="0" smtClean="0">
                <a:ln>
                  <a:noFill/>
                </a:ln>
                <a:solidFill>
                  <a:schemeClr val="tx1"/>
                </a:solidFill>
                <a:effectLst/>
                <a:latin typeface="Times New Roman" pitchFamily="18" charset="0"/>
                <a:ea typeface="ＭＳ Ｐゴシック" pitchFamily="50" charset="-128"/>
              </a:rPr>
              <a:t>2012/2/4</a:t>
            </a:r>
            <a:endPar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228" name="正方形/長方形 227"/>
          <p:cNvSpPr/>
          <p:nvPr/>
        </p:nvSpPr>
        <p:spPr bwMode="auto">
          <a:xfrm>
            <a:off x="1318353" y="4908391"/>
            <a:ext cx="2536644" cy="668229"/>
          </a:xfrm>
          <a:prstGeom prst="rect">
            <a:avLst/>
          </a:prstGeom>
          <a:noFill/>
          <a:ln>
            <a:solidFill>
              <a:srgbClr val="92D050"/>
            </a:solidFill>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defTabSz="914400" rtl="0" eaLnBrk="1" fontAlgn="base" latinLnBrk="0" hangingPunct="1">
              <a:lnSpc>
                <a:spcPct val="100000"/>
              </a:lnSpc>
              <a:spcBef>
                <a:spcPct val="0"/>
              </a:spcBef>
              <a:spcAft>
                <a:spcPct val="0"/>
              </a:spcAft>
              <a:buClrTx/>
              <a:buSzTx/>
              <a:buFontTx/>
              <a:buNone/>
              <a:tabLst/>
            </a:pPr>
            <a:endPar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241" name="円/楕円 240"/>
          <p:cNvSpPr/>
          <p:nvPr/>
        </p:nvSpPr>
        <p:spPr bwMode="auto">
          <a:xfrm>
            <a:off x="193215" y="5242505"/>
            <a:ext cx="1104146" cy="315485"/>
          </a:xfrm>
          <a:prstGeom prst="ellipse">
            <a:avLst/>
          </a:prstGeom>
          <a:noFill/>
          <a:ln>
            <a:solidFill>
              <a:schemeClr val="tx1"/>
            </a:solidFill>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pSp>
        <p:nvGrpSpPr>
          <p:cNvPr id="31" name="グループ化 30"/>
          <p:cNvGrpSpPr/>
          <p:nvPr/>
        </p:nvGrpSpPr>
        <p:grpSpPr>
          <a:xfrm>
            <a:off x="1318353" y="1726820"/>
            <a:ext cx="2533567" cy="2710292"/>
            <a:chOff x="1462007" y="1772425"/>
            <a:chExt cx="1507624" cy="2491002"/>
          </a:xfrm>
        </p:grpSpPr>
        <p:sp>
          <p:nvSpPr>
            <p:cNvPr id="29" name="円柱 28"/>
            <p:cNvSpPr/>
            <p:nvPr/>
          </p:nvSpPr>
          <p:spPr bwMode="auto">
            <a:xfrm>
              <a:off x="1462007" y="1772425"/>
              <a:ext cx="1507624" cy="2491002"/>
            </a:xfrm>
            <a:prstGeom prst="can">
              <a:avLst>
                <a:gd name="adj" fmla="val 14957"/>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altLang="ja-JP" sz="2400" b="0" i="0" u="none" strike="noStrike" cap="none" normalizeH="0" baseline="0" dirty="0" smtClean="0">
                <a:ln>
                  <a:noFill/>
                </a:ln>
                <a:solidFill>
                  <a:schemeClr val="tx1"/>
                </a:solidFill>
                <a:effectLst/>
                <a:latin typeface="+mj-lt"/>
                <a:ea typeface="ＭＳ Ｐゴシック" pitchFamily="50" charset="-128"/>
              </a:endParaRPr>
            </a:p>
          </p:txBody>
        </p:sp>
        <p:sp>
          <p:nvSpPr>
            <p:cNvPr id="30" name="テキスト ボックス 29"/>
            <p:cNvSpPr txBox="1"/>
            <p:nvPr/>
          </p:nvSpPr>
          <p:spPr>
            <a:xfrm>
              <a:off x="1632651" y="1779368"/>
              <a:ext cx="1166064" cy="400110"/>
            </a:xfrm>
            <a:prstGeom prst="rect">
              <a:avLst/>
            </a:prstGeom>
            <a:noFill/>
          </p:spPr>
          <p:txBody>
            <a:bodyPr wrap="none" rtlCol="0">
              <a:spAutoFit/>
            </a:bodyPr>
            <a:lstStyle/>
            <a:p>
              <a:pPr algn="ctr"/>
              <a:r>
                <a:rPr kumimoji="1" lang="ja-JP" altLang="en-US" sz="2000" dirty="0" smtClean="0">
                  <a:latin typeface="+mj-lt"/>
                </a:rPr>
                <a:t>リポジトリ</a:t>
              </a:r>
              <a:r>
                <a:rPr kumimoji="1" lang="en-US" altLang="ja-JP" sz="2000" dirty="0" smtClean="0">
                  <a:latin typeface="+mj-lt"/>
                </a:rPr>
                <a:t>A</a:t>
              </a:r>
              <a:endParaRPr kumimoji="1" lang="ja-JP" altLang="en-US" sz="2000" dirty="0">
                <a:latin typeface="+mj-lt"/>
              </a:endParaRPr>
            </a:p>
          </p:txBody>
        </p:sp>
      </p:grpSp>
      <p:sp>
        <p:nvSpPr>
          <p:cNvPr id="225" name="正方形/長方形 224"/>
          <p:cNvSpPr/>
          <p:nvPr/>
        </p:nvSpPr>
        <p:spPr bwMode="auto">
          <a:xfrm>
            <a:off x="1315275" y="2218807"/>
            <a:ext cx="2535518" cy="668229"/>
          </a:xfrm>
          <a:prstGeom prst="rect">
            <a:avLst/>
          </a:prstGeom>
          <a:noFill/>
          <a:ln>
            <a:solidFill>
              <a:srgbClr val="92D050"/>
            </a:solidFill>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defTabSz="914400" rtl="0" eaLnBrk="1" fontAlgn="base" latinLnBrk="0" hangingPunct="1">
              <a:lnSpc>
                <a:spcPct val="100000"/>
              </a:lnSpc>
              <a:spcBef>
                <a:spcPct val="0"/>
              </a:spcBef>
              <a:spcAft>
                <a:spcPct val="0"/>
              </a:spcAft>
              <a:buClrTx/>
              <a:buSzTx/>
              <a:buFontTx/>
              <a:buNone/>
              <a:tabLst/>
            </a:pPr>
            <a:endPar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226" name="正方形/長方形 225"/>
          <p:cNvSpPr/>
          <p:nvPr/>
        </p:nvSpPr>
        <p:spPr bwMode="auto">
          <a:xfrm>
            <a:off x="1314149" y="2887036"/>
            <a:ext cx="2536644" cy="668229"/>
          </a:xfrm>
          <a:prstGeom prst="rect">
            <a:avLst/>
          </a:prstGeom>
          <a:noFill/>
          <a:ln>
            <a:solidFill>
              <a:srgbClr val="92D050"/>
            </a:solidFill>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defTabSz="914400" rtl="0" eaLnBrk="1" fontAlgn="base" latinLnBrk="0" hangingPunct="1">
              <a:lnSpc>
                <a:spcPct val="100000"/>
              </a:lnSpc>
              <a:spcBef>
                <a:spcPct val="0"/>
              </a:spcBef>
              <a:spcAft>
                <a:spcPct val="0"/>
              </a:spcAft>
              <a:buClrTx/>
              <a:buSzTx/>
              <a:buFontTx/>
              <a:buNone/>
              <a:tabLst/>
            </a:pPr>
            <a:endPar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227" name="正方形/長方形 226"/>
          <p:cNvSpPr/>
          <p:nvPr/>
        </p:nvSpPr>
        <p:spPr bwMode="auto">
          <a:xfrm>
            <a:off x="1314149" y="3555266"/>
            <a:ext cx="2536644" cy="668228"/>
          </a:xfrm>
          <a:prstGeom prst="rect">
            <a:avLst/>
          </a:prstGeom>
          <a:noFill/>
          <a:ln>
            <a:solidFill>
              <a:srgbClr val="92D050"/>
            </a:solidFill>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defTabSz="914400" rtl="0" eaLnBrk="1" fontAlgn="base" latinLnBrk="0" hangingPunct="1">
              <a:lnSpc>
                <a:spcPct val="100000"/>
              </a:lnSpc>
              <a:spcBef>
                <a:spcPct val="0"/>
              </a:spcBef>
              <a:spcAft>
                <a:spcPct val="0"/>
              </a:spcAft>
              <a:buClrTx/>
              <a:buSzTx/>
              <a:buFontTx/>
              <a:buNone/>
              <a:tabLst/>
            </a:pPr>
            <a:endPar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204" name="正方形/長方形 203"/>
          <p:cNvSpPr/>
          <p:nvPr/>
        </p:nvSpPr>
        <p:spPr bwMode="auto">
          <a:xfrm>
            <a:off x="176564" y="3555265"/>
            <a:ext cx="1138712" cy="668229"/>
          </a:xfrm>
          <a:prstGeom prst="rect">
            <a:avLst/>
          </a:prstGeom>
          <a:solidFill>
            <a:schemeClr val="bg1"/>
          </a:solidFill>
          <a:ln>
            <a:solidFill>
              <a:srgbClr val="92D050"/>
            </a:solidFill>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sz="2000" b="0" i="0" u="none" strike="noStrike" cap="none" normalizeH="0" baseline="0" dirty="0" smtClean="0">
                <a:ln>
                  <a:noFill/>
                </a:ln>
                <a:solidFill>
                  <a:schemeClr val="tx1"/>
                </a:solidFill>
                <a:effectLst/>
                <a:latin typeface="Times New Roman" pitchFamily="18" charset="0"/>
                <a:ea typeface="ＭＳ Ｐゴシック" pitchFamily="50" charset="-128"/>
              </a:rPr>
              <a:t>rev3</a:t>
            </a:r>
          </a:p>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sz="2000" b="0" i="0" u="none" strike="noStrike" cap="none" normalizeH="0" baseline="0" dirty="0" smtClean="0">
                <a:ln>
                  <a:noFill/>
                </a:ln>
                <a:solidFill>
                  <a:schemeClr val="tx1"/>
                </a:solidFill>
                <a:effectLst/>
                <a:latin typeface="Times New Roman" pitchFamily="18" charset="0"/>
                <a:ea typeface="ＭＳ Ｐゴシック" pitchFamily="50" charset="-128"/>
              </a:rPr>
              <a:t>2012/3/2</a:t>
            </a:r>
            <a:endPar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243" name="円/楕円 242"/>
          <p:cNvSpPr/>
          <p:nvPr/>
        </p:nvSpPr>
        <p:spPr bwMode="auto">
          <a:xfrm>
            <a:off x="207895" y="3925113"/>
            <a:ext cx="1083200" cy="288861"/>
          </a:xfrm>
          <a:prstGeom prst="ellipse">
            <a:avLst/>
          </a:prstGeom>
          <a:noFill/>
          <a:ln>
            <a:solidFill>
              <a:schemeClr val="tx1"/>
            </a:solidFill>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202" name="正方形/長方形 201"/>
          <p:cNvSpPr/>
          <p:nvPr/>
        </p:nvSpPr>
        <p:spPr bwMode="auto">
          <a:xfrm>
            <a:off x="176564" y="2887036"/>
            <a:ext cx="1138712" cy="668229"/>
          </a:xfrm>
          <a:prstGeom prst="rect">
            <a:avLst/>
          </a:prstGeom>
          <a:solidFill>
            <a:schemeClr val="bg1"/>
          </a:solidFill>
          <a:ln>
            <a:solidFill>
              <a:srgbClr val="92D050"/>
            </a:solidFill>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sz="2000" b="0" i="0" u="none" strike="noStrike" cap="none" normalizeH="0" baseline="0" dirty="0" smtClean="0">
                <a:ln>
                  <a:noFill/>
                </a:ln>
                <a:solidFill>
                  <a:schemeClr val="tx1"/>
                </a:solidFill>
                <a:effectLst/>
                <a:latin typeface="Times New Roman" pitchFamily="18" charset="0"/>
                <a:ea typeface="ＭＳ Ｐゴシック" pitchFamily="50" charset="-128"/>
              </a:rPr>
              <a:t>rev2</a:t>
            </a:r>
          </a:p>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sz="2000" b="0" i="0" u="none" strike="noStrike" cap="none" normalizeH="0" baseline="0" dirty="0" smtClean="0">
                <a:ln>
                  <a:noFill/>
                </a:ln>
                <a:solidFill>
                  <a:schemeClr val="tx1"/>
                </a:solidFill>
                <a:effectLst/>
                <a:latin typeface="Times New Roman" pitchFamily="18" charset="0"/>
                <a:ea typeface="ＭＳ Ｐゴシック" pitchFamily="50" charset="-128"/>
              </a:rPr>
              <a:t>2012/2/2</a:t>
            </a:r>
            <a:endPar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242" name="円/楕円 241"/>
          <p:cNvSpPr/>
          <p:nvPr/>
        </p:nvSpPr>
        <p:spPr bwMode="auto">
          <a:xfrm>
            <a:off x="205791" y="3238923"/>
            <a:ext cx="1078993" cy="305826"/>
          </a:xfrm>
          <a:prstGeom prst="ellipse">
            <a:avLst/>
          </a:prstGeom>
          <a:noFill/>
          <a:ln>
            <a:solidFill>
              <a:schemeClr val="tx1"/>
            </a:solidFill>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203" name="正方形/長方形 202"/>
          <p:cNvSpPr/>
          <p:nvPr/>
        </p:nvSpPr>
        <p:spPr bwMode="auto">
          <a:xfrm>
            <a:off x="176562" y="2218807"/>
            <a:ext cx="1138713" cy="668229"/>
          </a:xfrm>
          <a:prstGeom prst="rect">
            <a:avLst/>
          </a:prstGeom>
          <a:solidFill>
            <a:schemeClr val="bg1"/>
          </a:solidFill>
          <a:ln>
            <a:solidFill>
              <a:srgbClr val="92D050"/>
            </a:solidFill>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sz="2000" b="0" i="0" u="none" strike="noStrike" cap="none" normalizeH="0" baseline="0" dirty="0" smtClean="0">
                <a:ln>
                  <a:noFill/>
                </a:ln>
                <a:solidFill>
                  <a:schemeClr val="tx1"/>
                </a:solidFill>
                <a:effectLst/>
                <a:latin typeface="Times New Roman" pitchFamily="18" charset="0"/>
                <a:ea typeface="ＭＳ Ｐゴシック" pitchFamily="50" charset="-128"/>
              </a:rPr>
              <a:t>rev1</a:t>
            </a:r>
          </a:p>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sz="2000" b="0" i="0" u="none" strike="noStrike" cap="none" normalizeH="0" baseline="0" dirty="0" smtClean="0">
                <a:ln>
                  <a:noFill/>
                </a:ln>
                <a:solidFill>
                  <a:schemeClr val="tx1"/>
                </a:solidFill>
                <a:effectLst/>
                <a:latin typeface="Times New Roman" pitchFamily="18" charset="0"/>
                <a:ea typeface="ＭＳ Ｐゴシック" pitchFamily="50" charset="-128"/>
              </a:rPr>
              <a:t>2012/1/2</a:t>
            </a:r>
            <a:endPar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240" name="円/楕円 239"/>
          <p:cNvSpPr/>
          <p:nvPr/>
        </p:nvSpPr>
        <p:spPr bwMode="auto">
          <a:xfrm>
            <a:off x="195370" y="2558092"/>
            <a:ext cx="1108350" cy="330836"/>
          </a:xfrm>
          <a:prstGeom prst="ellipse">
            <a:avLst/>
          </a:prstGeom>
          <a:noFill/>
          <a:ln>
            <a:solidFill>
              <a:schemeClr val="tx1"/>
            </a:solidFill>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pSp>
        <p:nvGrpSpPr>
          <p:cNvPr id="93" name="グループ化 92"/>
          <p:cNvGrpSpPr/>
          <p:nvPr/>
        </p:nvGrpSpPr>
        <p:grpSpPr>
          <a:xfrm>
            <a:off x="5278649" y="2052505"/>
            <a:ext cx="3753036" cy="4400831"/>
            <a:chOff x="521359" y="2562030"/>
            <a:chExt cx="2448272" cy="2164398"/>
          </a:xfrm>
        </p:grpSpPr>
        <p:sp>
          <p:nvSpPr>
            <p:cNvPr id="94" name="円柱 93"/>
            <p:cNvSpPr/>
            <p:nvPr/>
          </p:nvSpPr>
          <p:spPr bwMode="auto">
            <a:xfrm>
              <a:off x="521359" y="2565797"/>
              <a:ext cx="2448272" cy="2160631"/>
            </a:xfrm>
            <a:prstGeom prst="can">
              <a:avLst>
                <a:gd name="adj" fmla="val 10663"/>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altLang="ja-JP" sz="2400" b="0" i="0" u="none" strike="noStrike" cap="none" normalizeH="0" baseline="0" dirty="0" smtClean="0">
                <a:ln>
                  <a:noFill/>
                </a:ln>
                <a:solidFill>
                  <a:schemeClr val="tx1"/>
                </a:solidFill>
                <a:effectLst/>
                <a:latin typeface="+mj-lt"/>
                <a:ea typeface="ＭＳ Ｐゴシック" pitchFamily="50" charset="-128"/>
              </a:endParaRPr>
            </a:p>
          </p:txBody>
        </p:sp>
        <p:sp>
          <p:nvSpPr>
            <p:cNvPr id="95" name="テキスト ボックス 94"/>
            <p:cNvSpPr txBox="1"/>
            <p:nvPr/>
          </p:nvSpPr>
          <p:spPr>
            <a:xfrm>
              <a:off x="1251539" y="2562030"/>
              <a:ext cx="987912" cy="196780"/>
            </a:xfrm>
            <a:prstGeom prst="rect">
              <a:avLst/>
            </a:prstGeom>
            <a:noFill/>
          </p:spPr>
          <p:txBody>
            <a:bodyPr wrap="square" rtlCol="0">
              <a:spAutoFit/>
            </a:bodyPr>
            <a:lstStyle/>
            <a:p>
              <a:pPr algn="ctr"/>
              <a:r>
                <a:rPr kumimoji="1" lang="ja-JP" altLang="en-US" sz="2000" dirty="0" smtClean="0">
                  <a:latin typeface="+mj-lt"/>
                </a:rPr>
                <a:t>リポジトリ</a:t>
              </a:r>
              <a:r>
                <a:rPr kumimoji="1" lang="en-US" altLang="ja-JP" sz="2000" dirty="0">
                  <a:latin typeface="+mj-lt"/>
                </a:rPr>
                <a:t>X</a:t>
              </a:r>
              <a:endParaRPr kumimoji="1" lang="ja-JP" altLang="en-US" sz="2000" dirty="0">
                <a:latin typeface="+mj-lt"/>
              </a:endParaRPr>
            </a:p>
          </p:txBody>
        </p:sp>
      </p:grpSp>
      <p:sp>
        <p:nvSpPr>
          <p:cNvPr id="3" name="コンテンツ プレースホルダー 2"/>
          <p:cNvSpPr>
            <a:spLocks noGrp="1"/>
          </p:cNvSpPr>
          <p:nvPr>
            <p:ph idx="1"/>
          </p:nvPr>
        </p:nvSpPr>
        <p:spPr>
          <a:xfrm>
            <a:off x="176431" y="1166104"/>
            <a:ext cx="8785225" cy="423238"/>
          </a:xfrm>
        </p:spPr>
        <p:txBody>
          <a:bodyPr/>
          <a:lstStyle/>
          <a:p>
            <a:r>
              <a:rPr lang="ja-JP" altLang="en-US" sz="2400" dirty="0"/>
              <a:t>複数</a:t>
            </a:r>
            <a:r>
              <a:rPr lang="ja-JP" altLang="en-US" sz="2400" dirty="0" smtClean="0"/>
              <a:t>プロジェクトのリポジトリを</a:t>
            </a:r>
            <a:r>
              <a:rPr kumimoji="1" lang="ja-JP" altLang="en-US" sz="2400" dirty="0" smtClean="0"/>
              <a:t>マージする</a:t>
            </a:r>
            <a:endParaRPr kumimoji="1" lang="ja-JP" altLang="en-US" sz="2400" dirty="0"/>
          </a:p>
        </p:txBody>
      </p:sp>
      <p:sp>
        <p:nvSpPr>
          <p:cNvPr id="2" name="タイトル 1"/>
          <p:cNvSpPr>
            <a:spLocks noGrp="1"/>
          </p:cNvSpPr>
          <p:nvPr>
            <p:ph type="title"/>
          </p:nvPr>
        </p:nvSpPr>
        <p:spPr/>
        <p:txBody>
          <a:bodyPr/>
          <a:lstStyle/>
          <a:p>
            <a:r>
              <a:rPr lang="en-US" altLang="ja-JP" dirty="0" smtClean="0"/>
              <a:t>STEP1</a:t>
            </a:r>
            <a:r>
              <a:rPr lang="ja-JP" altLang="en-US" dirty="0" smtClean="0"/>
              <a:t>：リポジトリ</a:t>
            </a:r>
            <a:r>
              <a:rPr lang="ja-JP" altLang="en-US" dirty="0"/>
              <a:t>のマージ</a:t>
            </a:r>
          </a:p>
        </p:txBody>
      </p:sp>
      <p:sp>
        <p:nvSpPr>
          <p:cNvPr id="167" name="Document"/>
          <p:cNvSpPr>
            <a:spLocks noEditPoints="1" noChangeArrowheads="1"/>
          </p:cNvSpPr>
          <p:nvPr/>
        </p:nvSpPr>
        <p:spPr bwMode="auto">
          <a:xfrm>
            <a:off x="1379123" y="2382235"/>
            <a:ext cx="1145416" cy="341372"/>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800" dirty="0" smtClean="0"/>
              <a:t>a1.java</a:t>
            </a:r>
          </a:p>
        </p:txBody>
      </p:sp>
      <p:sp>
        <p:nvSpPr>
          <p:cNvPr id="169" name="Document"/>
          <p:cNvSpPr>
            <a:spLocks noEditPoints="1" noChangeArrowheads="1"/>
          </p:cNvSpPr>
          <p:nvPr/>
        </p:nvSpPr>
        <p:spPr bwMode="auto">
          <a:xfrm>
            <a:off x="1379123" y="3050464"/>
            <a:ext cx="1145416" cy="341372"/>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800" dirty="0" smtClean="0"/>
              <a:t>a1.java</a:t>
            </a:r>
          </a:p>
        </p:txBody>
      </p:sp>
      <p:sp>
        <p:nvSpPr>
          <p:cNvPr id="172" name="Document"/>
          <p:cNvSpPr>
            <a:spLocks noEditPoints="1" noChangeArrowheads="1"/>
          </p:cNvSpPr>
          <p:nvPr/>
        </p:nvSpPr>
        <p:spPr bwMode="auto">
          <a:xfrm>
            <a:off x="1410360" y="3718694"/>
            <a:ext cx="1145416" cy="341372"/>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800" dirty="0" smtClean="0"/>
              <a:t>a1’.java</a:t>
            </a:r>
          </a:p>
        </p:txBody>
      </p:sp>
      <p:sp>
        <p:nvSpPr>
          <p:cNvPr id="173" name="Document"/>
          <p:cNvSpPr>
            <a:spLocks noEditPoints="1" noChangeArrowheads="1"/>
          </p:cNvSpPr>
          <p:nvPr/>
        </p:nvSpPr>
        <p:spPr bwMode="auto">
          <a:xfrm>
            <a:off x="2627784" y="3718693"/>
            <a:ext cx="1145416" cy="341372"/>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800" dirty="0" smtClean="0"/>
              <a:t>a2.java</a:t>
            </a:r>
          </a:p>
        </p:txBody>
      </p:sp>
      <p:sp>
        <p:nvSpPr>
          <p:cNvPr id="180" name="Document"/>
          <p:cNvSpPr>
            <a:spLocks noEditPoints="1" noChangeArrowheads="1"/>
          </p:cNvSpPr>
          <p:nvPr/>
        </p:nvSpPr>
        <p:spPr bwMode="auto">
          <a:xfrm>
            <a:off x="1379123" y="5071819"/>
            <a:ext cx="1145416" cy="341372"/>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800" dirty="0" smtClean="0"/>
              <a:t>b1.java</a:t>
            </a:r>
          </a:p>
        </p:txBody>
      </p:sp>
      <p:sp>
        <p:nvSpPr>
          <p:cNvPr id="181" name="Document"/>
          <p:cNvSpPr>
            <a:spLocks noEditPoints="1" noChangeArrowheads="1"/>
          </p:cNvSpPr>
          <p:nvPr/>
        </p:nvSpPr>
        <p:spPr bwMode="auto">
          <a:xfrm>
            <a:off x="1410015" y="5740049"/>
            <a:ext cx="1145416" cy="341372"/>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800" dirty="0" smtClean="0"/>
              <a:t>b1’.java</a:t>
            </a:r>
          </a:p>
        </p:txBody>
      </p:sp>
      <p:sp>
        <p:nvSpPr>
          <p:cNvPr id="205" name="正方形/長方形 204"/>
          <p:cNvSpPr/>
          <p:nvPr/>
        </p:nvSpPr>
        <p:spPr bwMode="auto">
          <a:xfrm>
            <a:off x="4126522" y="5351270"/>
            <a:ext cx="1152127" cy="668229"/>
          </a:xfrm>
          <a:prstGeom prst="rect">
            <a:avLst/>
          </a:prstGeom>
          <a:solidFill>
            <a:schemeClr val="bg1"/>
          </a:solidFill>
          <a:ln>
            <a:solidFill>
              <a:srgbClr val="92D050"/>
            </a:solidFill>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sz="2000" b="0" i="0" u="none" strike="noStrike" cap="none" normalizeH="0" baseline="0" dirty="0" smtClean="0">
                <a:ln>
                  <a:noFill/>
                </a:ln>
                <a:solidFill>
                  <a:schemeClr val="tx1"/>
                </a:solidFill>
                <a:effectLst/>
                <a:latin typeface="Times New Roman" pitchFamily="18" charset="0"/>
                <a:ea typeface="ＭＳ Ｐゴシック" pitchFamily="50" charset="-128"/>
              </a:rPr>
              <a:t>rev5</a:t>
            </a:r>
          </a:p>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sz="2000" b="0" i="0" u="none" strike="noStrike" cap="none" normalizeH="0" baseline="0" dirty="0" smtClean="0">
                <a:ln>
                  <a:noFill/>
                </a:ln>
                <a:solidFill>
                  <a:schemeClr val="tx1"/>
                </a:solidFill>
                <a:effectLst/>
                <a:latin typeface="Times New Roman" pitchFamily="18" charset="0"/>
                <a:ea typeface="ＭＳ Ｐゴシック" pitchFamily="50" charset="-128"/>
              </a:rPr>
              <a:t>2012/4/4</a:t>
            </a:r>
            <a:endPar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206" name="正方形/長方形 205"/>
          <p:cNvSpPr/>
          <p:nvPr/>
        </p:nvSpPr>
        <p:spPr bwMode="auto">
          <a:xfrm>
            <a:off x="4126522" y="3346583"/>
            <a:ext cx="1152128" cy="668229"/>
          </a:xfrm>
          <a:prstGeom prst="rect">
            <a:avLst/>
          </a:prstGeom>
          <a:solidFill>
            <a:schemeClr val="bg1"/>
          </a:solidFill>
          <a:ln>
            <a:solidFill>
              <a:srgbClr val="92D050"/>
            </a:solidFill>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sz="2000" b="0" i="0" u="none" strike="noStrike" cap="none" normalizeH="0" baseline="0" dirty="0" smtClean="0">
                <a:ln>
                  <a:noFill/>
                </a:ln>
                <a:solidFill>
                  <a:schemeClr val="tx1"/>
                </a:solidFill>
                <a:effectLst/>
                <a:latin typeface="Times New Roman" pitchFamily="18" charset="0"/>
                <a:ea typeface="ＭＳ Ｐゴシック" pitchFamily="50" charset="-128"/>
              </a:rPr>
              <a:t>rev2</a:t>
            </a:r>
          </a:p>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sz="2000" b="0" i="0" u="none" strike="noStrike" cap="none" normalizeH="0" baseline="0" dirty="0" smtClean="0">
                <a:ln>
                  <a:noFill/>
                </a:ln>
                <a:solidFill>
                  <a:schemeClr val="tx1"/>
                </a:solidFill>
                <a:effectLst/>
                <a:latin typeface="Times New Roman" pitchFamily="18" charset="0"/>
                <a:ea typeface="ＭＳ Ｐゴシック" pitchFamily="50" charset="-128"/>
              </a:rPr>
              <a:t>2012/2/2</a:t>
            </a:r>
            <a:endPar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207" name="正方形/長方形 206"/>
          <p:cNvSpPr/>
          <p:nvPr/>
        </p:nvSpPr>
        <p:spPr bwMode="auto">
          <a:xfrm>
            <a:off x="4126522" y="4014812"/>
            <a:ext cx="1152127" cy="668229"/>
          </a:xfrm>
          <a:prstGeom prst="rect">
            <a:avLst/>
          </a:prstGeom>
          <a:solidFill>
            <a:schemeClr val="bg1"/>
          </a:solidFill>
          <a:ln>
            <a:solidFill>
              <a:srgbClr val="92D050"/>
            </a:solidFill>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sz="2000" b="0" i="0" u="none" strike="noStrike" cap="none" normalizeH="0" baseline="0" dirty="0" smtClean="0">
                <a:ln>
                  <a:noFill/>
                </a:ln>
                <a:solidFill>
                  <a:schemeClr val="tx1"/>
                </a:solidFill>
                <a:effectLst/>
                <a:latin typeface="Times New Roman" pitchFamily="18" charset="0"/>
                <a:ea typeface="ＭＳ Ｐゴシック" pitchFamily="50" charset="-128"/>
              </a:rPr>
              <a:t>rev3</a:t>
            </a:r>
          </a:p>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sz="2000" b="0" i="0" u="none" strike="noStrike" cap="none" normalizeH="0" baseline="0" dirty="0" smtClean="0">
                <a:ln>
                  <a:noFill/>
                </a:ln>
                <a:solidFill>
                  <a:schemeClr val="tx1"/>
                </a:solidFill>
                <a:effectLst/>
                <a:latin typeface="Times New Roman" pitchFamily="18" charset="0"/>
                <a:ea typeface="ＭＳ Ｐゴシック" pitchFamily="50" charset="-128"/>
              </a:rPr>
              <a:t>2012/2/4</a:t>
            </a:r>
            <a:endPar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208" name="正方形/長方形 207"/>
          <p:cNvSpPr/>
          <p:nvPr/>
        </p:nvSpPr>
        <p:spPr bwMode="auto">
          <a:xfrm>
            <a:off x="4126520" y="2678356"/>
            <a:ext cx="1152129" cy="668229"/>
          </a:xfrm>
          <a:prstGeom prst="rect">
            <a:avLst/>
          </a:prstGeom>
          <a:solidFill>
            <a:schemeClr val="bg1"/>
          </a:solidFill>
          <a:ln>
            <a:solidFill>
              <a:srgbClr val="92D050"/>
            </a:solidFill>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sz="2000" b="0" i="0" u="none" strike="noStrike" cap="none" normalizeH="0" baseline="0" dirty="0" smtClean="0">
                <a:ln>
                  <a:noFill/>
                </a:ln>
                <a:solidFill>
                  <a:schemeClr val="tx1"/>
                </a:solidFill>
                <a:effectLst/>
                <a:latin typeface="Times New Roman" pitchFamily="18" charset="0"/>
                <a:ea typeface="ＭＳ Ｐゴシック" pitchFamily="50" charset="-128"/>
              </a:rPr>
              <a:t>rev1</a:t>
            </a:r>
          </a:p>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sz="2000" b="0" i="0" u="none" strike="noStrike" cap="none" normalizeH="0" baseline="0" dirty="0" smtClean="0">
                <a:ln>
                  <a:noFill/>
                </a:ln>
                <a:solidFill>
                  <a:schemeClr val="tx1"/>
                </a:solidFill>
                <a:effectLst/>
                <a:latin typeface="Times New Roman" pitchFamily="18" charset="0"/>
                <a:ea typeface="ＭＳ Ｐゴシック" pitchFamily="50" charset="-128"/>
              </a:rPr>
              <a:t>2012/1/2</a:t>
            </a:r>
            <a:endPar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209" name="正方形/長方形 208"/>
          <p:cNvSpPr/>
          <p:nvPr/>
        </p:nvSpPr>
        <p:spPr bwMode="auto">
          <a:xfrm>
            <a:off x="4126522" y="4683041"/>
            <a:ext cx="1152128" cy="668229"/>
          </a:xfrm>
          <a:prstGeom prst="rect">
            <a:avLst/>
          </a:prstGeom>
          <a:solidFill>
            <a:schemeClr val="bg1"/>
          </a:solidFill>
          <a:ln>
            <a:solidFill>
              <a:srgbClr val="92D050"/>
            </a:solidFill>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sz="2000" b="0" i="0" u="none" strike="noStrike" cap="none" normalizeH="0" baseline="0" dirty="0" smtClean="0">
                <a:ln>
                  <a:noFill/>
                </a:ln>
                <a:solidFill>
                  <a:schemeClr val="tx1"/>
                </a:solidFill>
                <a:effectLst/>
                <a:latin typeface="Times New Roman" pitchFamily="18" charset="0"/>
                <a:ea typeface="ＭＳ Ｐゴシック" pitchFamily="50" charset="-128"/>
              </a:rPr>
              <a:t>rev4</a:t>
            </a:r>
          </a:p>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sz="2000" b="0" i="0" u="none" strike="noStrike" cap="none" normalizeH="0" baseline="0" dirty="0" smtClean="0">
                <a:ln>
                  <a:noFill/>
                </a:ln>
                <a:solidFill>
                  <a:schemeClr val="tx1"/>
                </a:solidFill>
                <a:effectLst/>
                <a:latin typeface="Times New Roman" pitchFamily="18" charset="0"/>
                <a:ea typeface="ＭＳ Ｐゴシック" pitchFamily="50" charset="-128"/>
              </a:rPr>
              <a:t>2012/3/2</a:t>
            </a:r>
            <a:endPar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210" name="Document"/>
          <p:cNvSpPr>
            <a:spLocks noEditPoints="1" noChangeArrowheads="1"/>
          </p:cNvSpPr>
          <p:nvPr/>
        </p:nvSpPr>
        <p:spPr bwMode="auto">
          <a:xfrm>
            <a:off x="5357369" y="2841784"/>
            <a:ext cx="1145416" cy="341372"/>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800" dirty="0" smtClean="0"/>
              <a:t>a1.java</a:t>
            </a:r>
          </a:p>
        </p:txBody>
      </p:sp>
      <p:sp>
        <p:nvSpPr>
          <p:cNvPr id="212" name="Document"/>
          <p:cNvSpPr>
            <a:spLocks noEditPoints="1" noChangeArrowheads="1"/>
          </p:cNvSpPr>
          <p:nvPr/>
        </p:nvSpPr>
        <p:spPr bwMode="auto">
          <a:xfrm>
            <a:off x="5357369" y="3510011"/>
            <a:ext cx="1145416" cy="341372"/>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800" dirty="0" smtClean="0"/>
              <a:t>a1.java</a:t>
            </a:r>
          </a:p>
        </p:txBody>
      </p:sp>
      <p:sp>
        <p:nvSpPr>
          <p:cNvPr id="213" name="Document"/>
          <p:cNvSpPr>
            <a:spLocks noEditPoints="1" noChangeArrowheads="1"/>
          </p:cNvSpPr>
          <p:nvPr/>
        </p:nvSpPr>
        <p:spPr bwMode="auto">
          <a:xfrm>
            <a:off x="7818237" y="4170983"/>
            <a:ext cx="1145416" cy="341372"/>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800" dirty="0" smtClean="0"/>
              <a:t>b1.java</a:t>
            </a:r>
          </a:p>
        </p:txBody>
      </p:sp>
      <p:sp>
        <p:nvSpPr>
          <p:cNvPr id="214" name="Document"/>
          <p:cNvSpPr>
            <a:spLocks noEditPoints="1" noChangeArrowheads="1"/>
          </p:cNvSpPr>
          <p:nvPr/>
        </p:nvSpPr>
        <p:spPr bwMode="auto">
          <a:xfrm>
            <a:off x="5357369" y="4178240"/>
            <a:ext cx="1145416" cy="341372"/>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800" dirty="0" smtClean="0"/>
              <a:t>a1.java</a:t>
            </a:r>
          </a:p>
        </p:txBody>
      </p:sp>
      <p:sp>
        <p:nvSpPr>
          <p:cNvPr id="215" name="Document"/>
          <p:cNvSpPr>
            <a:spLocks noEditPoints="1" noChangeArrowheads="1"/>
          </p:cNvSpPr>
          <p:nvPr/>
        </p:nvSpPr>
        <p:spPr bwMode="auto">
          <a:xfrm>
            <a:off x="5357369" y="4846469"/>
            <a:ext cx="1145416" cy="341372"/>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800" dirty="0" smtClean="0"/>
              <a:t>a1’.java</a:t>
            </a:r>
          </a:p>
        </p:txBody>
      </p:sp>
      <p:sp>
        <p:nvSpPr>
          <p:cNvPr id="216" name="Document"/>
          <p:cNvSpPr>
            <a:spLocks noEditPoints="1" noChangeArrowheads="1"/>
          </p:cNvSpPr>
          <p:nvPr/>
        </p:nvSpPr>
        <p:spPr bwMode="auto">
          <a:xfrm>
            <a:off x="6574793" y="4846469"/>
            <a:ext cx="1145416" cy="341372"/>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800" dirty="0" smtClean="0"/>
              <a:t>a2.java</a:t>
            </a:r>
          </a:p>
        </p:txBody>
      </p:sp>
      <p:sp>
        <p:nvSpPr>
          <p:cNvPr id="217" name="Document"/>
          <p:cNvSpPr>
            <a:spLocks noEditPoints="1" noChangeArrowheads="1"/>
          </p:cNvSpPr>
          <p:nvPr/>
        </p:nvSpPr>
        <p:spPr bwMode="auto">
          <a:xfrm>
            <a:off x="7818237" y="4834413"/>
            <a:ext cx="1145416" cy="341372"/>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800" dirty="0" smtClean="0"/>
              <a:t>b1.java</a:t>
            </a:r>
          </a:p>
        </p:txBody>
      </p:sp>
      <p:sp>
        <p:nvSpPr>
          <p:cNvPr id="218" name="Document"/>
          <p:cNvSpPr>
            <a:spLocks noEditPoints="1" noChangeArrowheads="1"/>
          </p:cNvSpPr>
          <p:nvPr/>
        </p:nvSpPr>
        <p:spPr bwMode="auto">
          <a:xfrm>
            <a:off x="2627784" y="3050464"/>
            <a:ext cx="1145416" cy="341372"/>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800" dirty="0" smtClean="0"/>
              <a:t>a2.java</a:t>
            </a:r>
          </a:p>
        </p:txBody>
      </p:sp>
      <p:sp>
        <p:nvSpPr>
          <p:cNvPr id="219" name="Document"/>
          <p:cNvSpPr>
            <a:spLocks noEditPoints="1" noChangeArrowheads="1"/>
          </p:cNvSpPr>
          <p:nvPr/>
        </p:nvSpPr>
        <p:spPr bwMode="auto">
          <a:xfrm>
            <a:off x="6574793" y="3510011"/>
            <a:ext cx="1145416" cy="341372"/>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800" dirty="0" smtClean="0"/>
              <a:t>a2.java</a:t>
            </a:r>
          </a:p>
        </p:txBody>
      </p:sp>
      <p:sp>
        <p:nvSpPr>
          <p:cNvPr id="220" name="Document"/>
          <p:cNvSpPr>
            <a:spLocks noEditPoints="1" noChangeArrowheads="1"/>
          </p:cNvSpPr>
          <p:nvPr/>
        </p:nvSpPr>
        <p:spPr bwMode="auto">
          <a:xfrm>
            <a:off x="6574793" y="4173860"/>
            <a:ext cx="1145416" cy="341372"/>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800" dirty="0" smtClean="0"/>
              <a:t>a2.java</a:t>
            </a:r>
          </a:p>
        </p:txBody>
      </p:sp>
      <p:sp>
        <p:nvSpPr>
          <p:cNvPr id="221" name="Document"/>
          <p:cNvSpPr>
            <a:spLocks noEditPoints="1" noChangeArrowheads="1"/>
          </p:cNvSpPr>
          <p:nvPr/>
        </p:nvSpPr>
        <p:spPr bwMode="auto">
          <a:xfrm>
            <a:off x="5357369" y="5514698"/>
            <a:ext cx="1145416" cy="341372"/>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800" dirty="0" smtClean="0"/>
              <a:t>a1’.java</a:t>
            </a:r>
          </a:p>
        </p:txBody>
      </p:sp>
      <p:sp>
        <p:nvSpPr>
          <p:cNvPr id="222" name="Document"/>
          <p:cNvSpPr>
            <a:spLocks noEditPoints="1" noChangeArrowheads="1"/>
          </p:cNvSpPr>
          <p:nvPr/>
        </p:nvSpPr>
        <p:spPr bwMode="auto">
          <a:xfrm>
            <a:off x="6574793" y="5514698"/>
            <a:ext cx="1145416" cy="341372"/>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800" dirty="0" smtClean="0"/>
              <a:t>a2.java</a:t>
            </a:r>
          </a:p>
        </p:txBody>
      </p:sp>
      <p:sp>
        <p:nvSpPr>
          <p:cNvPr id="223" name="Document"/>
          <p:cNvSpPr>
            <a:spLocks noEditPoints="1" noChangeArrowheads="1"/>
          </p:cNvSpPr>
          <p:nvPr/>
        </p:nvSpPr>
        <p:spPr bwMode="auto">
          <a:xfrm>
            <a:off x="7818237" y="5514698"/>
            <a:ext cx="1145416" cy="341372"/>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800" dirty="0" smtClean="0"/>
              <a:t>b1’.java</a:t>
            </a:r>
          </a:p>
        </p:txBody>
      </p:sp>
      <p:sp>
        <p:nvSpPr>
          <p:cNvPr id="230" name="正方形/長方形 229"/>
          <p:cNvSpPr/>
          <p:nvPr/>
        </p:nvSpPr>
        <p:spPr bwMode="auto">
          <a:xfrm>
            <a:off x="5278650" y="2678354"/>
            <a:ext cx="3753036" cy="668229"/>
          </a:xfrm>
          <a:prstGeom prst="rect">
            <a:avLst/>
          </a:prstGeom>
          <a:noFill/>
          <a:ln>
            <a:solidFill>
              <a:srgbClr val="92D050"/>
            </a:solidFill>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defTabSz="914400" rtl="0" eaLnBrk="1" fontAlgn="base" latinLnBrk="0" hangingPunct="1">
              <a:lnSpc>
                <a:spcPct val="100000"/>
              </a:lnSpc>
              <a:spcBef>
                <a:spcPct val="0"/>
              </a:spcBef>
              <a:spcAft>
                <a:spcPct val="0"/>
              </a:spcAft>
              <a:buClrTx/>
              <a:buSzTx/>
              <a:buFontTx/>
              <a:buNone/>
              <a:tabLst/>
            </a:pPr>
            <a:endPar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231" name="正方形/長方形 230"/>
          <p:cNvSpPr/>
          <p:nvPr/>
        </p:nvSpPr>
        <p:spPr bwMode="auto">
          <a:xfrm>
            <a:off x="5278650" y="3346582"/>
            <a:ext cx="3753036" cy="668229"/>
          </a:xfrm>
          <a:prstGeom prst="rect">
            <a:avLst/>
          </a:prstGeom>
          <a:noFill/>
          <a:ln>
            <a:solidFill>
              <a:srgbClr val="92D050"/>
            </a:solidFill>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defTabSz="914400" rtl="0" eaLnBrk="1" fontAlgn="base" latinLnBrk="0" hangingPunct="1">
              <a:lnSpc>
                <a:spcPct val="100000"/>
              </a:lnSpc>
              <a:spcBef>
                <a:spcPct val="0"/>
              </a:spcBef>
              <a:spcAft>
                <a:spcPct val="0"/>
              </a:spcAft>
              <a:buClrTx/>
              <a:buSzTx/>
              <a:buFontTx/>
              <a:buNone/>
              <a:tabLst/>
            </a:pPr>
            <a:endPar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232" name="正方形/長方形 231"/>
          <p:cNvSpPr/>
          <p:nvPr/>
        </p:nvSpPr>
        <p:spPr bwMode="auto">
          <a:xfrm>
            <a:off x="5278649" y="4014812"/>
            <a:ext cx="3753036" cy="668428"/>
          </a:xfrm>
          <a:prstGeom prst="rect">
            <a:avLst/>
          </a:prstGeom>
          <a:noFill/>
          <a:ln>
            <a:solidFill>
              <a:srgbClr val="92D050"/>
            </a:solidFill>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defTabSz="914400" rtl="0" eaLnBrk="1" fontAlgn="base" latinLnBrk="0" hangingPunct="1">
              <a:lnSpc>
                <a:spcPct val="100000"/>
              </a:lnSpc>
              <a:spcBef>
                <a:spcPct val="0"/>
              </a:spcBef>
              <a:spcAft>
                <a:spcPct val="0"/>
              </a:spcAft>
              <a:buClrTx/>
              <a:buSzTx/>
              <a:buFontTx/>
              <a:buNone/>
              <a:tabLst/>
            </a:pPr>
            <a:endPar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233" name="正方形/長方形 232"/>
          <p:cNvSpPr/>
          <p:nvPr/>
        </p:nvSpPr>
        <p:spPr bwMode="auto">
          <a:xfrm>
            <a:off x="5278649" y="4683040"/>
            <a:ext cx="3753037" cy="668229"/>
          </a:xfrm>
          <a:prstGeom prst="rect">
            <a:avLst/>
          </a:prstGeom>
          <a:noFill/>
          <a:ln>
            <a:solidFill>
              <a:srgbClr val="92D050"/>
            </a:solidFill>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defTabSz="914400" rtl="0" eaLnBrk="1" fontAlgn="base" latinLnBrk="0" hangingPunct="1">
              <a:lnSpc>
                <a:spcPct val="100000"/>
              </a:lnSpc>
              <a:spcBef>
                <a:spcPct val="0"/>
              </a:spcBef>
              <a:spcAft>
                <a:spcPct val="0"/>
              </a:spcAft>
              <a:buClrTx/>
              <a:buSzTx/>
              <a:buFontTx/>
              <a:buNone/>
              <a:tabLst/>
            </a:pPr>
            <a:endPar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234" name="正方形/長方形 233"/>
          <p:cNvSpPr/>
          <p:nvPr/>
        </p:nvSpPr>
        <p:spPr bwMode="auto">
          <a:xfrm>
            <a:off x="5278649" y="5351270"/>
            <a:ext cx="3753037" cy="668229"/>
          </a:xfrm>
          <a:prstGeom prst="rect">
            <a:avLst/>
          </a:prstGeom>
          <a:noFill/>
          <a:ln>
            <a:solidFill>
              <a:srgbClr val="92D050"/>
            </a:solidFill>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defTabSz="914400" rtl="0" eaLnBrk="1" fontAlgn="base" latinLnBrk="0" hangingPunct="1">
              <a:lnSpc>
                <a:spcPct val="100000"/>
              </a:lnSpc>
              <a:spcBef>
                <a:spcPct val="0"/>
              </a:spcBef>
              <a:spcAft>
                <a:spcPct val="0"/>
              </a:spcAft>
              <a:buClrTx/>
              <a:buSzTx/>
              <a:buFontTx/>
              <a:buNone/>
              <a:tabLst/>
            </a:pPr>
            <a:endPar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49" name="円/楕円 48"/>
          <p:cNvSpPr/>
          <p:nvPr/>
        </p:nvSpPr>
        <p:spPr bwMode="auto">
          <a:xfrm>
            <a:off x="195320" y="2558189"/>
            <a:ext cx="1108350" cy="330836"/>
          </a:xfrm>
          <a:prstGeom prst="ellipse">
            <a:avLst/>
          </a:prstGeom>
          <a:noFill/>
          <a:ln>
            <a:solidFill>
              <a:srgbClr val="FF0000"/>
            </a:solidFill>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235" name="円/楕円 234"/>
          <p:cNvSpPr/>
          <p:nvPr/>
        </p:nvSpPr>
        <p:spPr bwMode="auto">
          <a:xfrm>
            <a:off x="205791" y="3238440"/>
            <a:ext cx="1078993" cy="305826"/>
          </a:xfrm>
          <a:prstGeom prst="ellipse">
            <a:avLst/>
          </a:prstGeom>
          <a:noFill/>
          <a:ln>
            <a:solidFill>
              <a:srgbClr val="FF0000"/>
            </a:solidFill>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236" name="円/楕円 235"/>
          <p:cNvSpPr/>
          <p:nvPr/>
        </p:nvSpPr>
        <p:spPr bwMode="auto">
          <a:xfrm>
            <a:off x="193215" y="5242505"/>
            <a:ext cx="1104146" cy="315485"/>
          </a:xfrm>
          <a:prstGeom prst="ellipse">
            <a:avLst/>
          </a:prstGeom>
          <a:noFill/>
          <a:ln>
            <a:solidFill>
              <a:srgbClr val="FF0000"/>
            </a:solidFill>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237" name="円/楕円 236"/>
          <p:cNvSpPr/>
          <p:nvPr/>
        </p:nvSpPr>
        <p:spPr bwMode="auto">
          <a:xfrm>
            <a:off x="207895" y="3925113"/>
            <a:ext cx="1083200" cy="288861"/>
          </a:xfrm>
          <a:prstGeom prst="ellipse">
            <a:avLst/>
          </a:prstGeom>
          <a:noFill/>
          <a:ln>
            <a:solidFill>
              <a:srgbClr val="FF0000"/>
            </a:solidFill>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238" name="円/楕円 237"/>
          <p:cNvSpPr/>
          <p:nvPr/>
        </p:nvSpPr>
        <p:spPr bwMode="auto">
          <a:xfrm>
            <a:off x="205791" y="5932010"/>
            <a:ext cx="1078993" cy="298821"/>
          </a:xfrm>
          <a:prstGeom prst="ellipse">
            <a:avLst/>
          </a:prstGeom>
          <a:noFill/>
          <a:ln>
            <a:solidFill>
              <a:srgbClr val="FF0000"/>
            </a:solidFill>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51" name="カギ線コネクタ 50"/>
          <p:cNvCxnSpPr>
            <a:stCxn id="30" idx="0"/>
            <a:endCxn id="95" idx="0"/>
          </p:cNvCxnSpPr>
          <p:nvPr/>
        </p:nvCxnSpPr>
        <p:spPr bwMode="auto">
          <a:xfrm rot="16200000" flipH="1">
            <a:off x="4710972" y="-391691"/>
            <a:ext cx="318131" cy="4570260"/>
          </a:xfrm>
          <a:prstGeom prst="bentConnector3">
            <a:avLst>
              <a:gd name="adj1" fmla="val -43912"/>
            </a:avLst>
          </a:prstGeom>
          <a:ln>
            <a:headEnd type="none" w="med" len="med"/>
            <a:tailEnd type="arrow"/>
          </a:ln>
        </p:spPr>
        <p:style>
          <a:lnRef idx="2">
            <a:schemeClr val="dk1"/>
          </a:lnRef>
          <a:fillRef idx="0">
            <a:schemeClr val="dk1"/>
          </a:fillRef>
          <a:effectRef idx="1">
            <a:schemeClr val="dk1"/>
          </a:effectRef>
          <a:fontRef idx="minor">
            <a:schemeClr val="tx1"/>
          </a:fontRef>
        </p:style>
      </p:cxnSp>
      <p:cxnSp>
        <p:nvCxnSpPr>
          <p:cNvPr id="239" name="カギ線コネクタ 238"/>
          <p:cNvCxnSpPr>
            <a:stCxn id="69" idx="3"/>
            <a:endCxn id="94" idx="3"/>
          </p:cNvCxnSpPr>
          <p:nvPr/>
        </p:nvCxnSpPr>
        <p:spPr bwMode="auto">
          <a:xfrm rot="5400000" flipH="1" flipV="1">
            <a:off x="4802764" y="4234169"/>
            <a:ext cx="133235" cy="4571569"/>
          </a:xfrm>
          <a:prstGeom prst="bentConnector3">
            <a:avLst>
              <a:gd name="adj1" fmla="val -85789"/>
            </a:avLst>
          </a:prstGeom>
          <a:ln>
            <a:headEnd type="none" w="med" len="med"/>
            <a:tailEnd type="arrow"/>
          </a:ln>
        </p:spPr>
        <p:style>
          <a:lnRef idx="2">
            <a:schemeClr val="dk1"/>
          </a:lnRef>
          <a:fillRef idx="0">
            <a:schemeClr val="dk1"/>
          </a:fillRef>
          <a:effectRef idx="1">
            <a:schemeClr val="dk1"/>
          </a:effectRef>
          <a:fontRef idx="minor">
            <a:schemeClr val="tx1"/>
          </a:fontRef>
        </p:style>
      </p:cxnSp>
    </p:spTree>
    <p:custDataLst>
      <p:tags r:id="rId1"/>
    </p:custDataLst>
    <p:extLst>
      <p:ext uri="{BB962C8B-B14F-4D97-AF65-F5344CB8AC3E}">
        <p14:creationId xmlns:p14="http://schemas.microsoft.com/office/powerpoint/2010/main" val="3356086077"/>
      </p:ext>
    </p:extLst>
  </p:cSld>
  <p:clrMapOvr>
    <a:masterClrMapping/>
  </p:clrMapOvr>
  <mc:AlternateContent xmlns:mc="http://schemas.openxmlformats.org/markup-compatibility/2006" xmlns:p14="http://schemas.microsoft.com/office/powerpoint/2010/main">
    <mc:Choice Requires="p14">
      <p:transition spd="slow" p14:dur="2000" advTm="39399"/>
    </mc:Choice>
    <mc:Fallback xmlns="">
      <p:transition spd="slow" advTm="39399"/>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4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08"/>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3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xit" presetSubtype="0" fill="hold" grpId="1" nodeType="clickEffect">
                                  <p:stCondLst>
                                    <p:cond delay="0"/>
                                  </p:stCondLst>
                                  <p:childTnLst>
                                    <p:set>
                                      <p:cBhvr>
                                        <p:cTn id="22" dur="1" fill="hold">
                                          <p:stCondLst>
                                            <p:cond delay="0"/>
                                          </p:stCondLst>
                                        </p:cTn>
                                        <p:tgtEl>
                                          <p:spTgt spid="49"/>
                                        </p:tgtEl>
                                        <p:attrNameLst>
                                          <p:attrName>style.visibility</p:attrName>
                                        </p:attrNameLst>
                                      </p:cBhvr>
                                      <p:to>
                                        <p:strVal val="hidden"/>
                                      </p:to>
                                    </p:set>
                                  </p:childTnLst>
                                </p:cTn>
                              </p:par>
                              <p:par>
                                <p:cTn id="23" presetID="1" presetClass="exit" presetSubtype="0" fill="hold" grpId="1" nodeType="withEffect">
                                  <p:stCondLst>
                                    <p:cond delay="0"/>
                                  </p:stCondLst>
                                  <p:childTnLst>
                                    <p:set>
                                      <p:cBhvr>
                                        <p:cTn id="24" dur="1" fill="hold">
                                          <p:stCondLst>
                                            <p:cond delay="0"/>
                                          </p:stCondLst>
                                        </p:cTn>
                                        <p:tgtEl>
                                          <p:spTgt spid="240"/>
                                        </p:tgtEl>
                                        <p:attrNameLst>
                                          <p:attrName>style.visibility</p:attrName>
                                        </p:attrNameLst>
                                      </p:cBhvr>
                                      <p:to>
                                        <p:strVal val="hidden"/>
                                      </p:to>
                                    </p:set>
                                  </p:childTnLst>
                                </p:cTn>
                              </p:par>
                              <p:par>
                                <p:cTn id="25" presetID="1" presetClass="entr" presetSubtype="0" fill="hold" grpId="0" nodeType="withEffect">
                                  <p:stCondLst>
                                    <p:cond delay="0"/>
                                  </p:stCondLst>
                                  <p:childTnLst>
                                    <p:set>
                                      <p:cBhvr>
                                        <p:cTn id="26" dur="1" fill="hold">
                                          <p:stCondLst>
                                            <p:cond delay="0"/>
                                          </p:stCondLst>
                                        </p:cTn>
                                        <p:tgtEl>
                                          <p:spTgt spid="24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35"/>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06"/>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12"/>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19"/>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231"/>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xit" presetSubtype="0" fill="hold" grpId="1" nodeType="clickEffect">
                                  <p:stCondLst>
                                    <p:cond delay="0"/>
                                  </p:stCondLst>
                                  <p:childTnLst>
                                    <p:set>
                                      <p:cBhvr>
                                        <p:cTn id="42" dur="1" fill="hold">
                                          <p:stCondLst>
                                            <p:cond delay="0"/>
                                          </p:stCondLst>
                                        </p:cTn>
                                        <p:tgtEl>
                                          <p:spTgt spid="235"/>
                                        </p:tgtEl>
                                        <p:attrNameLst>
                                          <p:attrName>style.visibility</p:attrName>
                                        </p:attrNameLst>
                                      </p:cBhvr>
                                      <p:to>
                                        <p:strVal val="hidden"/>
                                      </p:to>
                                    </p:set>
                                  </p:childTnLst>
                                </p:cTn>
                              </p:par>
                              <p:par>
                                <p:cTn id="43" presetID="1" presetClass="exit" presetSubtype="0" fill="hold" grpId="1" nodeType="withEffect">
                                  <p:stCondLst>
                                    <p:cond delay="0"/>
                                  </p:stCondLst>
                                  <p:childTnLst>
                                    <p:set>
                                      <p:cBhvr>
                                        <p:cTn id="44" dur="1" fill="hold">
                                          <p:stCondLst>
                                            <p:cond delay="0"/>
                                          </p:stCondLst>
                                        </p:cTn>
                                        <p:tgtEl>
                                          <p:spTgt spid="242"/>
                                        </p:tgtEl>
                                        <p:attrNameLst>
                                          <p:attrName>style.visibility</p:attrName>
                                        </p:attrNameLst>
                                      </p:cBhvr>
                                      <p:to>
                                        <p:strVal val="hidden"/>
                                      </p:to>
                                    </p:set>
                                  </p:childTnLst>
                                </p:cTn>
                              </p:par>
                              <p:par>
                                <p:cTn id="45" presetID="1" presetClass="entr" presetSubtype="0" fill="hold" grpId="0" nodeType="withEffect">
                                  <p:stCondLst>
                                    <p:cond delay="0"/>
                                  </p:stCondLst>
                                  <p:childTnLst>
                                    <p:set>
                                      <p:cBhvr>
                                        <p:cTn id="46" dur="1" fill="hold">
                                          <p:stCondLst>
                                            <p:cond delay="0"/>
                                          </p:stCondLst>
                                        </p:cTn>
                                        <p:tgtEl>
                                          <p:spTgt spid="243"/>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3" nodeType="clickEffect">
                                  <p:stCondLst>
                                    <p:cond delay="0"/>
                                  </p:stCondLst>
                                  <p:childTnLst>
                                    <p:set>
                                      <p:cBhvr>
                                        <p:cTn id="50" dur="1" fill="hold">
                                          <p:stCondLst>
                                            <p:cond delay="0"/>
                                          </p:stCondLst>
                                        </p:cTn>
                                        <p:tgtEl>
                                          <p:spTgt spid="236"/>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207"/>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214"/>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220"/>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213"/>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232"/>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xit" presetSubtype="0" fill="hold" grpId="2" nodeType="clickEffect">
                                  <p:stCondLst>
                                    <p:cond delay="0"/>
                                  </p:stCondLst>
                                  <p:childTnLst>
                                    <p:set>
                                      <p:cBhvr>
                                        <p:cTn id="64" dur="1" fill="hold">
                                          <p:stCondLst>
                                            <p:cond delay="0"/>
                                          </p:stCondLst>
                                        </p:cTn>
                                        <p:tgtEl>
                                          <p:spTgt spid="236"/>
                                        </p:tgtEl>
                                        <p:attrNameLst>
                                          <p:attrName>style.visibility</p:attrName>
                                        </p:attrNameLst>
                                      </p:cBhvr>
                                      <p:to>
                                        <p:strVal val="hidden"/>
                                      </p:to>
                                    </p:set>
                                  </p:childTnLst>
                                </p:cTn>
                              </p:par>
                              <p:par>
                                <p:cTn id="65" presetID="1" presetClass="exit" presetSubtype="0" fill="hold" grpId="1" nodeType="withEffect">
                                  <p:stCondLst>
                                    <p:cond delay="0"/>
                                  </p:stCondLst>
                                  <p:childTnLst>
                                    <p:set>
                                      <p:cBhvr>
                                        <p:cTn id="66" dur="1" fill="hold">
                                          <p:stCondLst>
                                            <p:cond delay="0"/>
                                          </p:stCondLst>
                                        </p:cTn>
                                        <p:tgtEl>
                                          <p:spTgt spid="241"/>
                                        </p:tgtEl>
                                        <p:attrNameLst>
                                          <p:attrName>style.visibility</p:attrName>
                                        </p:attrNameLst>
                                      </p:cBhvr>
                                      <p:to>
                                        <p:strVal val="hidden"/>
                                      </p:to>
                                    </p:set>
                                  </p:childTnLst>
                                </p:cTn>
                              </p:par>
                              <p:par>
                                <p:cTn id="67" presetID="1" presetClass="entr" presetSubtype="0" fill="hold" grpId="0" nodeType="withEffect">
                                  <p:stCondLst>
                                    <p:cond delay="0"/>
                                  </p:stCondLst>
                                  <p:childTnLst>
                                    <p:set>
                                      <p:cBhvr>
                                        <p:cTn id="68" dur="1" fill="hold">
                                          <p:stCondLst>
                                            <p:cond delay="0"/>
                                          </p:stCondLst>
                                        </p:cTn>
                                        <p:tgtEl>
                                          <p:spTgt spid="244"/>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grpId="0" nodeType="clickEffect">
                                  <p:stCondLst>
                                    <p:cond delay="0"/>
                                  </p:stCondLst>
                                  <p:childTnLst>
                                    <p:set>
                                      <p:cBhvr>
                                        <p:cTn id="72" dur="1" fill="hold">
                                          <p:stCondLst>
                                            <p:cond delay="0"/>
                                          </p:stCondLst>
                                        </p:cTn>
                                        <p:tgtEl>
                                          <p:spTgt spid="237"/>
                                        </p:tgtEl>
                                        <p:attrNameLst>
                                          <p:attrName>style.visibility</p:attrName>
                                        </p:attrNameLst>
                                      </p:cBhvr>
                                      <p:to>
                                        <p:strVal val="visible"/>
                                      </p:to>
                                    </p:set>
                                  </p:childTnLst>
                                </p:cTn>
                              </p:par>
                              <p:par>
                                <p:cTn id="73" presetID="1" presetClass="entr" presetSubtype="0" fill="hold" grpId="0" nodeType="withEffect">
                                  <p:stCondLst>
                                    <p:cond delay="0"/>
                                  </p:stCondLst>
                                  <p:childTnLst>
                                    <p:set>
                                      <p:cBhvr>
                                        <p:cTn id="74" dur="1" fill="hold">
                                          <p:stCondLst>
                                            <p:cond delay="0"/>
                                          </p:stCondLst>
                                        </p:cTn>
                                        <p:tgtEl>
                                          <p:spTgt spid="209"/>
                                        </p:tgtEl>
                                        <p:attrNameLst>
                                          <p:attrName>style.visibility</p:attrName>
                                        </p:attrNameLst>
                                      </p:cBhvr>
                                      <p:to>
                                        <p:strVal val="visible"/>
                                      </p:to>
                                    </p:set>
                                  </p:childTnLst>
                                </p:cTn>
                              </p:par>
                              <p:par>
                                <p:cTn id="75" presetID="1" presetClass="entr" presetSubtype="0" fill="hold" grpId="0" nodeType="withEffect">
                                  <p:stCondLst>
                                    <p:cond delay="0"/>
                                  </p:stCondLst>
                                  <p:childTnLst>
                                    <p:set>
                                      <p:cBhvr>
                                        <p:cTn id="76" dur="1" fill="hold">
                                          <p:stCondLst>
                                            <p:cond delay="0"/>
                                          </p:stCondLst>
                                        </p:cTn>
                                        <p:tgtEl>
                                          <p:spTgt spid="215"/>
                                        </p:tgtEl>
                                        <p:attrNameLst>
                                          <p:attrName>style.visibility</p:attrName>
                                        </p:attrNameLst>
                                      </p:cBhvr>
                                      <p:to>
                                        <p:strVal val="visible"/>
                                      </p:to>
                                    </p:set>
                                  </p:childTnLst>
                                </p:cTn>
                              </p:par>
                              <p:par>
                                <p:cTn id="77" presetID="1" presetClass="entr" presetSubtype="0" fill="hold" grpId="0" nodeType="withEffect">
                                  <p:stCondLst>
                                    <p:cond delay="0"/>
                                  </p:stCondLst>
                                  <p:childTnLst>
                                    <p:set>
                                      <p:cBhvr>
                                        <p:cTn id="78" dur="1" fill="hold">
                                          <p:stCondLst>
                                            <p:cond delay="0"/>
                                          </p:stCondLst>
                                        </p:cTn>
                                        <p:tgtEl>
                                          <p:spTgt spid="216"/>
                                        </p:tgtEl>
                                        <p:attrNameLst>
                                          <p:attrName>style.visibility</p:attrName>
                                        </p:attrNameLst>
                                      </p:cBhvr>
                                      <p:to>
                                        <p:strVal val="visible"/>
                                      </p:to>
                                    </p:set>
                                  </p:childTnLst>
                                </p:cTn>
                              </p:par>
                              <p:par>
                                <p:cTn id="79" presetID="1" presetClass="entr" presetSubtype="0" fill="hold" grpId="0" nodeType="withEffect">
                                  <p:stCondLst>
                                    <p:cond delay="0"/>
                                  </p:stCondLst>
                                  <p:childTnLst>
                                    <p:set>
                                      <p:cBhvr>
                                        <p:cTn id="80" dur="1" fill="hold">
                                          <p:stCondLst>
                                            <p:cond delay="0"/>
                                          </p:stCondLst>
                                        </p:cTn>
                                        <p:tgtEl>
                                          <p:spTgt spid="217"/>
                                        </p:tgtEl>
                                        <p:attrNameLst>
                                          <p:attrName>style.visibility</p:attrName>
                                        </p:attrNameLst>
                                      </p:cBhvr>
                                      <p:to>
                                        <p:strVal val="visible"/>
                                      </p:to>
                                    </p:set>
                                  </p:childTnLst>
                                </p:cTn>
                              </p:par>
                              <p:par>
                                <p:cTn id="81" presetID="1" presetClass="entr" presetSubtype="0" fill="hold" grpId="0" nodeType="withEffect">
                                  <p:stCondLst>
                                    <p:cond delay="0"/>
                                  </p:stCondLst>
                                  <p:childTnLst>
                                    <p:set>
                                      <p:cBhvr>
                                        <p:cTn id="82" dur="1" fill="hold">
                                          <p:stCondLst>
                                            <p:cond delay="0"/>
                                          </p:stCondLst>
                                        </p:cTn>
                                        <p:tgtEl>
                                          <p:spTgt spid="233"/>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xit" presetSubtype="0" fill="hold" grpId="1" nodeType="clickEffect">
                                  <p:stCondLst>
                                    <p:cond delay="0"/>
                                  </p:stCondLst>
                                  <p:childTnLst>
                                    <p:set>
                                      <p:cBhvr>
                                        <p:cTn id="86" dur="1" fill="hold">
                                          <p:stCondLst>
                                            <p:cond delay="0"/>
                                          </p:stCondLst>
                                        </p:cTn>
                                        <p:tgtEl>
                                          <p:spTgt spid="243"/>
                                        </p:tgtEl>
                                        <p:attrNameLst>
                                          <p:attrName>style.visibility</p:attrName>
                                        </p:attrNameLst>
                                      </p:cBhvr>
                                      <p:to>
                                        <p:strVal val="hidden"/>
                                      </p:to>
                                    </p:set>
                                  </p:childTnLst>
                                </p:cTn>
                              </p:par>
                              <p:par>
                                <p:cTn id="87" presetID="1" presetClass="exit" presetSubtype="0" fill="hold" grpId="1" nodeType="withEffect">
                                  <p:stCondLst>
                                    <p:cond delay="0"/>
                                  </p:stCondLst>
                                  <p:childTnLst>
                                    <p:set>
                                      <p:cBhvr>
                                        <p:cTn id="88" dur="1" fill="hold">
                                          <p:stCondLst>
                                            <p:cond delay="0"/>
                                          </p:stCondLst>
                                        </p:cTn>
                                        <p:tgtEl>
                                          <p:spTgt spid="237"/>
                                        </p:tgtEl>
                                        <p:attrNameLst>
                                          <p:attrName>style.visibility</p:attrName>
                                        </p:attrNameLst>
                                      </p:cBhvr>
                                      <p:to>
                                        <p:strVal val="hidden"/>
                                      </p:to>
                                    </p:set>
                                  </p:childTnLst>
                                </p:cTn>
                              </p:par>
                            </p:childTnLst>
                          </p:cTn>
                        </p:par>
                      </p:childTnLst>
                    </p:cTn>
                  </p:par>
                  <p:par>
                    <p:cTn id="89" fill="hold">
                      <p:stCondLst>
                        <p:cond delay="indefinite"/>
                      </p:stCondLst>
                      <p:childTnLst>
                        <p:par>
                          <p:cTn id="90" fill="hold">
                            <p:stCondLst>
                              <p:cond delay="0"/>
                            </p:stCondLst>
                            <p:childTnLst>
                              <p:par>
                                <p:cTn id="91" presetID="1" presetClass="entr" presetSubtype="0" fill="hold" grpId="0" nodeType="clickEffect">
                                  <p:stCondLst>
                                    <p:cond delay="0"/>
                                  </p:stCondLst>
                                  <p:childTnLst>
                                    <p:set>
                                      <p:cBhvr>
                                        <p:cTn id="92" dur="1" fill="hold">
                                          <p:stCondLst>
                                            <p:cond delay="0"/>
                                          </p:stCondLst>
                                        </p:cTn>
                                        <p:tgtEl>
                                          <p:spTgt spid="238"/>
                                        </p:tgtEl>
                                        <p:attrNameLst>
                                          <p:attrName>style.visibility</p:attrName>
                                        </p:attrNameLst>
                                      </p:cBhvr>
                                      <p:to>
                                        <p:strVal val="visible"/>
                                      </p:to>
                                    </p:set>
                                  </p:childTnLst>
                                </p:cTn>
                              </p:par>
                              <p:par>
                                <p:cTn id="93" presetID="1" presetClass="entr" presetSubtype="0" fill="hold" grpId="0" nodeType="withEffect">
                                  <p:stCondLst>
                                    <p:cond delay="0"/>
                                  </p:stCondLst>
                                  <p:childTnLst>
                                    <p:set>
                                      <p:cBhvr>
                                        <p:cTn id="94" dur="1" fill="hold">
                                          <p:stCondLst>
                                            <p:cond delay="0"/>
                                          </p:stCondLst>
                                        </p:cTn>
                                        <p:tgtEl>
                                          <p:spTgt spid="205"/>
                                        </p:tgtEl>
                                        <p:attrNameLst>
                                          <p:attrName>style.visibility</p:attrName>
                                        </p:attrNameLst>
                                      </p:cBhvr>
                                      <p:to>
                                        <p:strVal val="visible"/>
                                      </p:to>
                                    </p:set>
                                  </p:childTnLst>
                                </p:cTn>
                              </p:par>
                              <p:par>
                                <p:cTn id="95" presetID="1" presetClass="entr" presetSubtype="0" fill="hold" grpId="0" nodeType="withEffect">
                                  <p:stCondLst>
                                    <p:cond delay="0"/>
                                  </p:stCondLst>
                                  <p:childTnLst>
                                    <p:set>
                                      <p:cBhvr>
                                        <p:cTn id="96" dur="1" fill="hold">
                                          <p:stCondLst>
                                            <p:cond delay="0"/>
                                          </p:stCondLst>
                                        </p:cTn>
                                        <p:tgtEl>
                                          <p:spTgt spid="221"/>
                                        </p:tgtEl>
                                        <p:attrNameLst>
                                          <p:attrName>style.visibility</p:attrName>
                                        </p:attrNameLst>
                                      </p:cBhvr>
                                      <p:to>
                                        <p:strVal val="visible"/>
                                      </p:to>
                                    </p:set>
                                  </p:childTnLst>
                                </p:cTn>
                              </p:par>
                              <p:par>
                                <p:cTn id="97" presetID="1" presetClass="entr" presetSubtype="0" fill="hold" grpId="0" nodeType="withEffect">
                                  <p:stCondLst>
                                    <p:cond delay="0"/>
                                  </p:stCondLst>
                                  <p:childTnLst>
                                    <p:set>
                                      <p:cBhvr>
                                        <p:cTn id="98" dur="1" fill="hold">
                                          <p:stCondLst>
                                            <p:cond delay="0"/>
                                          </p:stCondLst>
                                        </p:cTn>
                                        <p:tgtEl>
                                          <p:spTgt spid="222"/>
                                        </p:tgtEl>
                                        <p:attrNameLst>
                                          <p:attrName>style.visibility</p:attrName>
                                        </p:attrNameLst>
                                      </p:cBhvr>
                                      <p:to>
                                        <p:strVal val="visible"/>
                                      </p:to>
                                    </p:set>
                                  </p:childTnLst>
                                </p:cTn>
                              </p:par>
                              <p:par>
                                <p:cTn id="99" presetID="1" presetClass="entr" presetSubtype="0" fill="hold" grpId="0" nodeType="withEffect">
                                  <p:stCondLst>
                                    <p:cond delay="0"/>
                                  </p:stCondLst>
                                  <p:childTnLst>
                                    <p:set>
                                      <p:cBhvr>
                                        <p:cTn id="100" dur="1" fill="hold">
                                          <p:stCondLst>
                                            <p:cond delay="0"/>
                                          </p:stCondLst>
                                        </p:cTn>
                                        <p:tgtEl>
                                          <p:spTgt spid="223"/>
                                        </p:tgtEl>
                                        <p:attrNameLst>
                                          <p:attrName>style.visibility</p:attrName>
                                        </p:attrNameLst>
                                      </p:cBhvr>
                                      <p:to>
                                        <p:strVal val="visible"/>
                                      </p:to>
                                    </p:set>
                                  </p:childTnLst>
                                </p:cTn>
                              </p:par>
                              <p:par>
                                <p:cTn id="101" presetID="1" presetClass="entr" presetSubtype="0" fill="hold" grpId="0" nodeType="withEffect">
                                  <p:stCondLst>
                                    <p:cond delay="0"/>
                                  </p:stCondLst>
                                  <p:childTnLst>
                                    <p:set>
                                      <p:cBhvr>
                                        <p:cTn id="102" dur="1" fill="hold">
                                          <p:stCondLst>
                                            <p:cond delay="0"/>
                                          </p:stCondLst>
                                        </p:cTn>
                                        <p:tgtEl>
                                          <p:spTgt spid="2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4" grpId="0" animBg="1"/>
      <p:bldP spid="241" grpId="0" animBg="1"/>
      <p:bldP spid="241" grpId="1" animBg="1"/>
      <p:bldP spid="243" grpId="0" animBg="1"/>
      <p:bldP spid="243" grpId="1" animBg="1"/>
      <p:bldP spid="242" grpId="0" animBg="1"/>
      <p:bldP spid="242" grpId="1" animBg="1"/>
      <p:bldP spid="240" grpId="0" animBg="1"/>
      <p:bldP spid="240" grpId="1" animBg="1"/>
      <p:bldP spid="205" grpId="0" animBg="1"/>
      <p:bldP spid="206" grpId="0" animBg="1"/>
      <p:bldP spid="207" grpId="0" animBg="1"/>
      <p:bldP spid="208" grpId="0" animBg="1"/>
      <p:bldP spid="209" grpId="0" animBg="1"/>
      <p:bldP spid="210" grpId="0" animBg="1"/>
      <p:bldP spid="212" grpId="0" animBg="1"/>
      <p:bldP spid="213" grpId="0" animBg="1"/>
      <p:bldP spid="214" grpId="0" animBg="1"/>
      <p:bldP spid="215" grpId="0" animBg="1"/>
      <p:bldP spid="216" grpId="0" animBg="1"/>
      <p:bldP spid="217" grpId="0" animBg="1"/>
      <p:bldP spid="219" grpId="0" animBg="1"/>
      <p:bldP spid="220" grpId="0" animBg="1"/>
      <p:bldP spid="221" grpId="0" animBg="1"/>
      <p:bldP spid="222" grpId="0" animBg="1"/>
      <p:bldP spid="223" grpId="0" animBg="1"/>
      <p:bldP spid="230" grpId="0" animBg="1"/>
      <p:bldP spid="231" grpId="0" animBg="1"/>
      <p:bldP spid="232" grpId="0" animBg="1"/>
      <p:bldP spid="233" grpId="0" animBg="1"/>
      <p:bldP spid="234" grpId="0" animBg="1"/>
      <p:bldP spid="49" grpId="0" animBg="1"/>
      <p:bldP spid="49" grpId="1" animBg="1"/>
      <p:bldP spid="235" grpId="0" animBg="1"/>
      <p:bldP spid="235" grpId="1" animBg="1"/>
      <p:bldP spid="236" grpId="2" animBg="1"/>
      <p:bldP spid="236" grpId="3" animBg="1"/>
      <p:bldP spid="237" grpId="0" animBg="1"/>
      <p:bldP spid="237" grpId="1" animBg="1"/>
      <p:bldP spid="238"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STEP2</a:t>
            </a:r>
            <a:r>
              <a:rPr lang="ja-JP" altLang="en-US" dirty="0"/>
              <a:t>：クローン遷移情報の検出</a:t>
            </a:r>
          </a:p>
        </p:txBody>
      </p:sp>
      <p:sp>
        <p:nvSpPr>
          <p:cNvPr id="3" name="コンテンツ プレースホルダー 2"/>
          <p:cNvSpPr>
            <a:spLocks noGrp="1"/>
          </p:cNvSpPr>
          <p:nvPr>
            <p:ph idx="1"/>
          </p:nvPr>
        </p:nvSpPr>
        <p:spPr>
          <a:xfrm>
            <a:off x="179388" y="1197000"/>
            <a:ext cx="8785225" cy="5040312"/>
          </a:xfrm>
        </p:spPr>
        <p:txBody>
          <a:bodyPr/>
          <a:lstStyle/>
          <a:p>
            <a:r>
              <a:rPr kumimoji="1" lang="ja-JP" altLang="en-US" sz="2400" dirty="0" smtClean="0"/>
              <a:t>隣接する</a:t>
            </a:r>
            <a:r>
              <a:rPr kumimoji="1" lang="en-US" altLang="ja-JP" sz="2400" dirty="0" smtClean="0"/>
              <a:t>2</a:t>
            </a:r>
            <a:r>
              <a:rPr kumimoji="1" lang="ja-JP" altLang="en-US" sz="2400" dirty="0" smtClean="0"/>
              <a:t>リビジョンのコードクローンから遷移情報を取得する</a:t>
            </a:r>
            <a:r>
              <a:rPr kumimoji="1" lang="en-US" altLang="ja-JP" sz="2400" baseline="30000" dirty="0" smtClean="0"/>
              <a:t>[6]</a:t>
            </a:r>
            <a:endParaRPr kumimoji="1" lang="ja-JP" altLang="en-US" sz="2400" baseline="30000" dirty="0"/>
          </a:p>
        </p:txBody>
      </p:sp>
      <p:sp>
        <p:nvSpPr>
          <p:cNvPr id="93" name="Rectangle 4"/>
          <p:cNvSpPr>
            <a:spLocks noChangeArrowheads="1"/>
          </p:cNvSpPr>
          <p:nvPr/>
        </p:nvSpPr>
        <p:spPr bwMode="auto">
          <a:xfrm>
            <a:off x="107504" y="6309320"/>
            <a:ext cx="8784976" cy="523220"/>
          </a:xfrm>
          <a:prstGeom prst="rect">
            <a:avLst/>
          </a:prstGeom>
          <a:solidFill>
            <a:srgbClr val="FFFFC8"/>
          </a:solidFill>
          <a:ln w="9525">
            <a:noFill/>
            <a:miter lim="800000"/>
            <a:headEnd/>
            <a:tailEnd/>
          </a:ln>
          <a:effectLst/>
        </p:spPr>
        <p:txBody>
          <a:bodyPr wrap="square">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r>
              <a:rPr lang="en-US" altLang="ja-JP" sz="1400" dirty="0" smtClean="0">
                <a:solidFill>
                  <a:schemeClr val="tx2"/>
                </a:solidFill>
                <a:latin typeface="+mn-ea"/>
                <a:ea typeface="+mn-ea"/>
              </a:rPr>
              <a:t>[6]</a:t>
            </a:r>
            <a:r>
              <a:rPr lang="ja-JP" altLang="en-US" sz="1400" dirty="0">
                <a:solidFill>
                  <a:schemeClr val="tx2"/>
                </a:solidFill>
                <a:latin typeface="+mn-ea"/>
                <a:ea typeface="+mn-ea"/>
              </a:rPr>
              <a:t>山中裕樹</a:t>
            </a:r>
            <a:r>
              <a:rPr lang="en-US" altLang="ja-JP" sz="1400" dirty="0">
                <a:solidFill>
                  <a:schemeClr val="tx2"/>
                </a:solidFill>
                <a:latin typeface="+mn-ea"/>
                <a:ea typeface="+mn-ea"/>
              </a:rPr>
              <a:t>, </a:t>
            </a:r>
            <a:r>
              <a:rPr lang="ja-JP" altLang="en-US" sz="1400" dirty="0">
                <a:solidFill>
                  <a:schemeClr val="tx2"/>
                </a:solidFill>
                <a:latin typeface="+mn-ea"/>
                <a:ea typeface="+mn-ea"/>
              </a:rPr>
              <a:t>崔恩瀞</a:t>
            </a:r>
            <a:r>
              <a:rPr lang="en-US" altLang="ja-JP" sz="1400" dirty="0">
                <a:solidFill>
                  <a:schemeClr val="tx2"/>
                </a:solidFill>
                <a:latin typeface="+mn-ea"/>
                <a:ea typeface="+mn-ea"/>
              </a:rPr>
              <a:t>, </a:t>
            </a:r>
            <a:r>
              <a:rPr lang="ja-JP" altLang="en-US" sz="1400" dirty="0">
                <a:solidFill>
                  <a:schemeClr val="tx2"/>
                </a:solidFill>
                <a:latin typeface="+mn-ea"/>
                <a:ea typeface="+mn-ea"/>
              </a:rPr>
              <a:t>吉田則裕</a:t>
            </a:r>
            <a:r>
              <a:rPr lang="en-US" altLang="ja-JP" sz="1400" dirty="0">
                <a:solidFill>
                  <a:schemeClr val="tx2"/>
                </a:solidFill>
                <a:latin typeface="+mn-ea"/>
                <a:ea typeface="+mn-ea"/>
              </a:rPr>
              <a:t>, </a:t>
            </a:r>
            <a:r>
              <a:rPr lang="ja-JP" altLang="en-US" sz="1400" dirty="0">
                <a:solidFill>
                  <a:schemeClr val="tx2"/>
                </a:solidFill>
                <a:latin typeface="+mn-ea"/>
                <a:ea typeface="+mn-ea"/>
              </a:rPr>
              <a:t>井上克郎</a:t>
            </a:r>
            <a:r>
              <a:rPr lang="en-US" altLang="ja-JP" sz="1400" dirty="0">
                <a:solidFill>
                  <a:schemeClr val="tx2"/>
                </a:solidFill>
                <a:latin typeface="+mn-ea"/>
                <a:ea typeface="+mn-ea"/>
              </a:rPr>
              <a:t>, </a:t>
            </a:r>
            <a:r>
              <a:rPr lang="ja-JP" altLang="en-US" sz="1400" dirty="0">
                <a:solidFill>
                  <a:schemeClr val="tx2"/>
                </a:solidFill>
                <a:latin typeface="+mn-ea"/>
                <a:ea typeface="+mn-ea"/>
              </a:rPr>
              <a:t>佐野建樹</a:t>
            </a:r>
            <a:r>
              <a:rPr lang="en-US" altLang="ja-JP" sz="1400" dirty="0">
                <a:solidFill>
                  <a:schemeClr val="tx2"/>
                </a:solidFill>
                <a:latin typeface="+mn-ea"/>
                <a:ea typeface="+mn-ea"/>
              </a:rPr>
              <a:t>. </a:t>
            </a:r>
            <a:r>
              <a:rPr lang="ja-JP" altLang="en-US" sz="1400" dirty="0">
                <a:solidFill>
                  <a:schemeClr val="tx2"/>
                </a:solidFill>
                <a:latin typeface="+mn-ea"/>
                <a:ea typeface="+mn-ea"/>
              </a:rPr>
              <a:t>コードクローン変更管理システム</a:t>
            </a:r>
            <a:r>
              <a:rPr lang="ja-JP" altLang="en-US" sz="1400" dirty="0" smtClean="0">
                <a:solidFill>
                  <a:schemeClr val="tx2"/>
                </a:solidFill>
                <a:latin typeface="+mn-ea"/>
                <a:ea typeface="+mn-ea"/>
              </a:rPr>
              <a:t>の開発</a:t>
            </a:r>
            <a:r>
              <a:rPr lang="ja-JP" altLang="en-US" sz="1400" dirty="0">
                <a:solidFill>
                  <a:schemeClr val="tx2"/>
                </a:solidFill>
                <a:latin typeface="+mn-ea"/>
                <a:ea typeface="+mn-ea"/>
              </a:rPr>
              <a:t>と実プロジェクトへの適用</a:t>
            </a:r>
            <a:r>
              <a:rPr lang="en-US" altLang="ja-JP" sz="1400" dirty="0">
                <a:solidFill>
                  <a:schemeClr val="tx2"/>
                </a:solidFill>
                <a:latin typeface="+mn-ea"/>
                <a:ea typeface="+mn-ea"/>
              </a:rPr>
              <a:t>. </a:t>
            </a:r>
            <a:r>
              <a:rPr lang="ja-JP" altLang="en-US" sz="1400" dirty="0">
                <a:solidFill>
                  <a:schemeClr val="tx2"/>
                </a:solidFill>
                <a:latin typeface="+mn-ea"/>
                <a:ea typeface="+mn-ea"/>
              </a:rPr>
              <a:t>ソフトウェアエンジニアリングシンポジウム</a:t>
            </a:r>
            <a:r>
              <a:rPr lang="en-US" altLang="ja-JP" sz="1400" dirty="0" smtClean="0">
                <a:solidFill>
                  <a:schemeClr val="tx2"/>
                </a:solidFill>
                <a:latin typeface="+mn-ea"/>
                <a:ea typeface="+mn-ea"/>
              </a:rPr>
              <a:t>2012</a:t>
            </a:r>
            <a:r>
              <a:rPr lang="ja-JP" altLang="en-US" sz="1400" dirty="0" smtClean="0">
                <a:solidFill>
                  <a:schemeClr val="tx2"/>
                </a:solidFill>
                <a:latin typeface="+mn-ea"/>
                <a:ea typeface="+mn-ea"/>
              </a:rPr>
              <a:t>論文集</a:t>
            </a:r>
            <a:r>
              <a:rPr lang="en-US" altLang="ja-JP" sz="1400" dirty="0">
                <a:solidFill>
                  <a:schemeClr val="tx2"/>
                </a:solidFill>
                <a:latin typeface="+mn-ea"/>
                <a:ea typeface="+mn-ea"/>
              </a:rPr>
              <a:t>, </a:t>
            </a:r>
            <a:r>
              <a:rPr lang="ja-JP" altLang="en-US" sz="1400" dirty="0">
                <a:solidFill>
                  <a:schemeClr val="tx2"/>
                </a:solidFill>
                <a:latin typeface="+mn-ea"/>
                <a:ea typeface="+mn-ea"/>
              </a:rPr>
              <a:t>第</a:t>
            </a:r>
            <a:r>
              <a:rPr lang="en-US" altLang="ja-JP" sz="1400" dirty="0" smtClean="0">
                <a:solidFill>
                  <a:schemeClr val="tx2"/>
                </a:solidFill>
                <a:latin typeface="+mn-ea"/>
                <a:ea typeface="+mn-ea"/>
              </a:rPr>
              <a:t>2012</a:t>
            </a:r>
            <a:r>
              <a:rPr lang="ja-JP" altLang="en-US" sz="1400" dirty="0" smtClean="0">
                <a:solidFill>
                  <a:schemeClr val="tx2"/>
                </a:solidFill>
                <a:latin typeface="+mn-ea"/>
                <a:ea typeface="+mn-ea"/>
              </a:rPr>
              <a:t>巻</a:t>
            </a:r>
            <a:r>
              <a:rPr lang="en-US" altLang="ja-JP" sz="1400" dirty="0">
                <a:solidFill>
                  <a:schemeClr val="tx2"/>
                </a:solidFill>
                <a:latin typeface="+mn-ea"/>
                <a:ea typeface="+mn-ea"/>
              </a:rPr>
              <a:t>, </a:t>
            </a:r>
            <a:r>
              <a:rPr lang="en-US" altLang="ja-JP" sz="1400" dirty="0" smtClean="0">
                <a:solidFill>
                  <a:schemeClr val="tx2"/>
                </a:solidFill>
                <a:latin typeface="+mn-ea"/>
                <a:ea typeface="+mn-ea"/>
              </a:rPr>
              <a:t>pp.1–8</a:t>
            </a:r>
            <a:r>
              <a:rPr lang="en-US" altLang="ja-JP" sz="1400" dirty="0">
                <a:solidFill>
                  <a:schemeClr val="tx2"/>
                </a:solidFill>
                <a:latin typeface="+mn-ea"/>
                <a:ea typeface="+mn-ea"/>
              </a:rPr>
              <a:t>, </a:t>
            </a:r>
            <a:r>
              <a:rPr lang="en-US" altLang="ja-JP" sz="1400" dirty="0" err="1">
                <a:solidFill>
                  <a:schemeClr val="tx2"/>
                </a:solidFill>
                <a:latin typeface="+mn-ea"/>
                <a:ea typeface="+mn-ea"/>
              </a:rPr>
              <a:t>aug</a:t>
            </a:r>
            <a:r>
              <a:rPr lang="en-US" altLang="ja-JP" sz="1400" dirty="0">
                <a:solidFill>
                  <a:schemeClr val="tx2"/>
                </a:solidFill>
                <a:latin typeface="+mn-ea"/>
                <a:ea typeface="+mn-ea"/>
              </a:rPr>
              <a:t> 2012.</a:t>
            </a:r>
          </a:p>
        </p:txBody>
      </p:sp>
      <p:sp>
        <p:nvSpPr>
          <p:cNvPr id="28" name="テキスト ボックス 27"/>
          <p:cNvSpPr txBox="1"/>
          <p:nvPr/>
        </p:nvSpPr>
        <p:spPr>
          <a:xfrm>
            <a:off x="1710158" y="1628800"/>
            <a:ext cx="2058616" cy="707886"/>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algn="ctr"/>
            <a:r>
              <a:rPr lang="ja-JP" altLang="en-US" sz="2000" dirty="0" smtClean="0"/>
              <a:t>コードクローン情報</a:t>
            </a:r>
            <a:endParaRPr lang="en-US" altLang="ja-JP" sz="2000" dirty="0" smtClean="0"/>
          </a:p>
          <a:p>
            <a:pPr algn="ctr"/>
            <a:r>
              <a:rPr kumimoji="1" lang="en-US" altLang="ja-JP" sz="2000" dirty="0" smtClean="0"/>
              <a:t>(</a:t>
            </a:r>
            <a:r>
              <a:rPr kumimoji="1" lang="ja-JP" altLang="en-US" sz="2000" dirty="0" smtClean="0"/>
              <a:t>リビジョン</a:t>
            </a:r>
            <a:r>
              <a:rPr lang="en-US" altLang="ja-JP" sz="2000" dirty="0"/>
              <a:t>1</a:t>
            </a:r>
            <a:r>
              <a:rPr kumimoji="1" lang="en-US" altLang="ja-JP" sz="2000" dirty="0" smtClean="0"/>
              <a:t>)</a:t>
            </a:r>
            <a:endParaRPr kumimoji="1" lang="ja-JP" altLang="en-US" sz="2000" dirty="0"/>
          </a:p>
        </p:txBody>
      </p:sp>
      <p:sp>
        <p:nvSpPr>
          <p:cNvPr id="29" name="テキスト ボックス 28"/>
          <p:cNvSpPr txBox="1"/>
          <p:nvPr/>
        </p:nvSpPr>
        <p:spPr>
          <a:xfrm>
            <a:off x="1708675" y="2865130"/>
            <a:ext cx="2060099" cy="707886"/>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ja-JP" altLang="en-US" sz="2000" dirty="0" smtClean="0"/>
              <a:t>コードクローン情報</a:t>
            </a:r>
            <a:endParaRPr lang="en-US" altLang="ja-JP" sz="2000" dirty="0" smtClean="0"/>
          </a:p>
          <a:p>
            <a:pPr algn="ctr"/>
            <a:r>
              <a:rPr kumimoji="1" lang="en-US" altLang="ja-JP" sz="2000" dirty="0" smtClean="0"/>
              <a:t>(</a:t>
            </a:r>
            <a:r>
              <a:rPr kumimoji="1" lang="ja-JP" altLang="en-US" sz="2000" dirty="0" smtClean="0"/>
              <a:t>リビジョン</a:t>
            </a:r>
            <a:r>
              <a:rPr lang="en-US" altLang="ja-JP" sz="2000" dirty="0"/>
              <a:t>2</a:t>
            </a:r>
            <a:r>
              <a:rPr kumimoji="1" lang="en-US" altLang="ja-JP" sz="2000" dirty="0" smtClean="0"/>
              <a:t>)</a:t>
            </a:r>
            <a:endParaRPr kumimoji="1" lang="ja-JP" altLang="en-US" sz="2000" dirty="0"/>
          </a:p>
        </p:txBody>
      </p:sp>
      <p:sp>
        <p:nvSpPr>
          <p:cNvPr id="37" name="テキスト ボックス 36"/>
          <p:cNvSpPr txBox="1"/>
          <p:nvPr/>
        </p:nvSpPr>
        <p:spPr>
          <a:xfrm>
            <a:off x="1708675" y="4149080"/>
            <a:ext cx="2060098" cy="707886"/>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ja-JP" altLang="en-US" sz="2000" dirty="0" smtClean="0"/>
              <a:t>コードクローン情報</a:t>
            </a:r>
            <a:endParaRPr lang="en-US" altLang="ja-JP" sz="2000" dirty="0" smtClean="0"/>
          </a:p>
          <a:p>
            <a:pPr algn="ctr"/>
            <a:r>
              <a:rPr kumimoji="1" lang="en-US" altLang="ja-JP" sz="2000" dirty="0" smtClean="0"/>
              <a:t>(</a:t>
            </a:r>
            <a:r>
              <a:rPr kumimoji="1" lang="ja-JP" altLang="en-US" sz="2000" dirty="0" smtClean="0"/>
              <a:t>リビジョン</a:t>
            </a:r>
            <a:r>
              <a:rPr kumimoji="1" lang="en-US" altLang="ja-JP" sz="2000" dirty="0" smtClean="0"/>
              <a:t>N-1)</a:t>
            </a:r>
            <a:endParaRPr kumimoji="1" lang="ja-JP" altLang="en-US" sz="2000" dirty="0"/>
          </a:p>
        </p:txBody>
      </p:sp>
      <p:cxnSp>
        <p:nvCxnSpPr>
          <p:cNvPr id="39" name="直線矢印コネクタ 38"/>
          <p:cNvCxnSpPr>
            <a:stCxn id="40" idx="6"/>
            <a:endCxn id="6" idx="1"/>
          </p:cNvCxnSpPr>
          <p:nvPr/>
        </p:nvCxnSpPr>
        <p:spPr>
          <a:xfrm>
            <a:off x="4444980" y="2578599"/>
            <a:ext cx="288000" cy="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40" name="円/楕円 39"/>
          <p:cNvSpPr/>
          <p:nvPr/>
        </p:nvSpPr>
        <p:spPr>
          <a:xfrm>
            <a:off x="3419872" y="2420888"/>
            <a:ext cx="1025108" cy="315421"/>
          </a:xfrm>
          <a:prstGeom prst="ellipse">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kumimoji="1" lang="ja-JP" altLang="en-US" sz="2000" dirty="0" smtClean="0"/>
              <a:t>比較</a:t>
            </a:r>
            <a:endParaRPr kumimoji="1" lang="ja-JP" altLang="en-US" sz="2000" dirty="0"/>
          </a:p>
        </p:txBody>
      </p:sp>
      <p:grpSp>
        <p:nvGrpSpPr>
          <p:cNvPr id="7" name="グループ化 6"/>
          <p:cNvGrpSpPr/>
          <p:nvPr/>
        </p:nvGrpSpPr>
        <p:grpSpPr>
          <a:xfrm>
            <a:off x="4716016" y="2044361"/>
            <a:ext cx="4283384" cy="1224136"/>
            <a:chOff x="4511378" y="1903909"/>
            <a:chExt cx="4283384" cy="1524460"/>
          </a:xfrm>
        </p:grpSpPr>
        <p:sp>
          <p:nvSpPr>
            <p:cNvPr id="6" name="正方形/長方形 5"/>
            <p:cNvSpPr/>
            <p:nvPr/>
          </p:nvSpPr>
          <p:spPr bwMode="auto">
            <a:xfrm>
              <a:off x="4511378" y="1903909"/>
              <a:ext cx="4283384" cy="1524460"/>
            </a:xfrm>
            <a:prstGeom prst="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pSp>
          <p:nvGrpSpPr>
            <p:cNvPr id="116" name="グループ化 115"/>
            <p:cNvGrpSpPr/>
            <p:nvPr/>
          </p:nvGrpSpPr>
          <p:grpSpPr>
            <a:xfrm>
              <a:off x="4901753" y="2017025"/>
              <a:ext cx="3708093" cy="1289089"/>
              <a:chOff x="2341959" y="2996952"/>
              <a:chExt cx="3708093" cy="1743696"/>
            </a:xfrm>
          </p:grpSpPr>
          <p:cxnSp>
            <p:nvCxnSpPr>
              <p:cNvPr id="120" name="直線矢印コネクタ 119"/>
              <p:cNvCxnSpPr/>
              <p:nvPr/>
            </p:nvCxnSpPr>
            <p:spPr bwMode="auto">
              <a:xfrm>
                <a:off x="3635896" y="3373736"/>
                <a:ext cx="916012" cy="0"/>
              </a:xfrm>
              <a:prstGeom prst="straightConnector1">
                <a:avLst/>
              </a:prstGeom>
              <a:solidFill>
                <a:srgbClr val="0000FF"/>
              </a:solidFill>
              <a:ln w="38100" cap="flat" cmpd="sng" algn="ctr">
                <a:solidFill>
                  <a:srgbClr val="000000"/>
                </a:solidFill>
                <a:prstDash val="solid"/>
                <a:round/>
                <a:headEnd type="arrow"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121" name="角丸四角形 120"/>
              <p:cNvSpPr/>
              <p:nvPr/>
            </p:nvSpPr>
            <p:spPr>
              <a:xfrm>
                <a:off x="4205892" y="2996952"/>
                <a:ext cx="1844160" cy="1545170"/>
              </a:xfrm>
              <a:prstGeom prst="roundRect">
                <a:avLst/>
              </a:prstGeom>
              <a:no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3200" b="0" i="0" u="none" strike="noStrike" kern="0" cap="none" spc="0" normalizeH="0" baseline="0" noProof="0">
                  <a:ln>
                    <a:noFill/>
                  </a:ln>
                  <a:solidFill>
                    <a:srgbClr val="FFFFFF"/>
                  </a:solidFill>
                  <a:effectLst/>
                  <a:uLnTx/>
                  <a:uFillTx/>
                  <a:latin typeface="Arial"/>
                  <a:ea typeface="MS UI Gothic"/>
                  <a:cs typeface="+mn-cs"/>
                </a:endParaRPr>
              </a:p>
            </p:txBody>
          </p:sp>
          <p:sp>
            <p:nvSpPr>
              <p:cNvPr id="122" name="1 つの角を丸めた四角形 121"/>
              <p:cNvSpPr/>
              <p:nvPr/>
            </p:nvSpPr>
            <p:spPr bwMode="auto">
              <a:xfrm>
                <a:off x="4255920" y="4380609"/>
                <a:ext cx="1744104" cy="360039"/>
              </a:xfrm>
              <a:prstGeom prst="round1Rect">
                <a:avLst/>
              </a:prstGeom>
              <a:solidFill>
                <a:srgbClr val="FFFFFF">
                  <a:lumMod val="85000"/>
                </a:srgbClr>
              </a:solidFill>
              <a:ln w="9525"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rtlCol="0"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ja-JP" altLang="en-US" sz="1800" b="1" i="0" u="none" strike="noStrike" kern="0" cap="none" spc="0" normalizeH="0" baseline="0" noProof="0" dirty="0" smtClean="0">
                    <a:ln>
                      <a:noFill/>
                    </a:ln>
                    <a:solidFill>
                      <a:sysClr val="windowText" lastClr="000000"/>
                    </a:solidFill>
                    <a:effectLst/>
                    <a:uLnTx/>
                    <a:uFillTx/>
                  </a:rPr>
                  <a:t>クローンセット</a:t>
                </a:r>
                <a:r>
                  <a:rPr kumimoji="0" lang="en-US" altLang="ja-JP" sz="1800" b="1" i="0" u="none" strike="noStrike" kern="0" cap="none" spc="0" normalizeH="0" baseline="0" noProof="0" dirty="0" smtClean="0">
                    <a:ln>
                      <a:noFill/>
                    </a:ln>
                    <a:solidFill>
                      <a:sysClr val="windowText" lastClr="000000"/>
                    </a:solidFill>
                    <a:effectLst/>
                    <a:uLnTx/>
                    <a:uFillTx/>
                  </a:rPr>
                  <a:t>A</a:t>
                </a:r>
                <a:endParaRPr kumimoji="0" lang="ja-JP" altLang="en-US" sz="1800" b="1" i="0" u="none" strike="noStrike" kern="0" cap="none" spc="0" normalizeH="0" baseline="0" noProof="0" dirty="0" smtClean="0">
                  <a:ln>
                    <a:noFill/>
                  </a:ln>
                  <a:solidFill>
                    <a:srgbClr val="000000"/>
                  </a:solidFill>
                  <a:effectLst/>
                  <a:uLnTx/>
                  <a:uFillTx/>
                  <a:latin typeface="Times New Roman" pitchFamily="18" charset="0"/>
                  <a:ea typeface="ＭＳ Ｐゴシック" pitchFamily="50" charset="-128"/>
                </a:endParaRPr>
              </a:p>
            </p:txBody>
          </p:sp>
          <p:sp>
            <p:nvSpPr>
              <p:cNvPr id="125" name="Freeform 13"/>
              <p:cNvSpPr>
                <a:spLocks/>
              </p:cNvSpPr>
              <p:nvPr/>
            </p:nvSpPr>
            <p:spPr bwMode="auto">
              <a:xfrm>
                <a:off x="4551908" y="3139688"/>
                <a:ext cx="1296143" cy="432047"/>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126" name="Freeform 13"/>
              <p:cNvSpPr>
                <a:spLocks/>
              </p:cNvSpPr>
              <p:nvPr/>
            </p:nvSpPr>
            <p:spPr bwMode="auto">
              <a:xfrm>
                <a:off x="4558703" y="3814331"/>
                <a:ext cx="1296144" cy="432047"/>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127" name="Freeform 13"/>
              <p:cNvSpPr>
                <a:spLocks/>
              </p:cNvSpPr>
              <p:nvPr/>
            </p:nvSpPr>
            <p:spPr bwMode="auto">
              <a:xfrm>
                <a:off x="2341959" y="3191879"/>
                <a:ext cx="1305322" cy="432049"/>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grpSp>
      </p:grpSp>
      <p:sp>
        <p:nvSpPr>
          <p:cNvPr id="162" name="1 つの角を丸めた四角形 161"/>
          <p:cNvSpPr/>
          <p:nvPr/>
        </p:nvSpPr>
        <p:spPr bwMode="auto">
          <a:xfrm>
            <a:off x="4783416" y="1700808"/>
            <a:ext cx="3532999" cy="360040"/>
          </a:xfrm>
          <a:prstGeom prst="round1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ja-JP" altLang="en-US" sz="2000" dirty="0">
                <a:solidFill>
                  <a:schemeClr val="tx1"/>
                </a:solidFill>
                <a:latin typeface="Times New Roman" pitchFamily="18" charset="0"/>
                <a:ea typeface="ＭＳ Ｐゴシック" pitchFamily="50" charset="-128"/>
              </a:rPr>
              <a:t>ク</a:t>
            </a:r>
            <a:r>
              <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rPr>
              <a:t>ローンセット遷移情報</a:t>
            </a:r>
            <a:r>
              <a:rPr kumimoji="0" lang="en-US" altLang="ja-JP" sz="2000" b="0" i="0" u="none" strike="noStrike" cap="none" normalizeH="0" baseline="0" dirty="0" smtClean="0">
                <a:ln>
                  <a:noFill/>
                </a:ln>
                <a:solidFill>
                  <a:schemeClr val="tx1"/>
                </a:solidFill>
                <a:effectLst/>
                <a:latin typeface="Times New Roman" pitchFamily="18" charset="0"/>
                <a:ea typeface="ＭＳ Ｐゴシック" pitchFamily="50" charset="-128"/>
              </a:rPr>
              <a:t>(1,2)</a:t>
            </a:r>
            <a:endPar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cxnSp>
        <p:nvCxnSpPr>
          <p:cNvPr id="73" name="直線矢印コネクタ 72"/>
          <p:cNvCxnSpPr>
            <a:stCxn id="72" idx="4"/>
            <a:endCxn id="28" idx="1"/>
          </p:cNvCxnSpPr>
          <p:nvPr/>
        </p:nvCxnSpPr>
        <p:spPr bwMode="auto">
          <a:xfrm flipV="1">
            <a:off x="827584" y="1982743"/>
            <a:ext cx="882574" cy="2096395"/>
          </a:xfrm>
          <a:prstGeom prst="straightConnector1">
            <a:avLst/>
          </a:prstGeom>
          <a:solidFill>
            <a:schemeClr val="accent2"/>
          </a:solidFill>
          <a:ln w="9525" cap="flat" cmpd="sng" algn="ctr">
            <a:solidFill>
              <a:schemeClr val="accent2"/>
            </a:solidFill>
            <a:prstDash val="solid"/>
            <a:round/>
            <a:headEnd type="none" w="med" len="med"/>
            <a:tailEnd type="arrow"/>
          </a:ln>
          <a:effectLst/>
        </p:spPr>
      </p:cxnSp>
      <p:cxnSp>
        <p:nvCxnSpPr>
          <p:cNvPr id="76" name="直線矢印コネクタ 75"/>
          <p:cNvCxnSpPr>
            <a:stCxn id="72" idx="4"/>
            <a:endCxn id="29" idx="1"/>
          </p:cNvCxnSpPr>
          <p:nvPr/>
        </p:nvCxnSpPr>
        <p:spPr bwMode="auto">
          <a:xfrm flipV="1">
            <a:off x="827584" y="3219073"/>
            <a:ext cx="881091" cy="860065"/>
          </a:xfrm>
          <a:prstGeom prst="straightConnector1">
            <a:avLst/>
          </a:prstGeom>
          <a:solidFill>
            <a:schemeClr val="accent2"/>
          </a:solidFill>
          <a:ln w="9525" cap="flat" cmpd="sng" algn="ctr">
            <a:solidFill>
              <a:schemeClr val="accent2"/>
            </a:solidFill>
            <a:prstDash val="solid"/>
            <a:round/>
            <a:headEnd type="none" w="med" len="med"/>
            <a:tailEnd type="arrow"/>
          </a:ln>
          <a:effectLst/>
        </p:spPr>
      </p:cxnSp>
      <p:cxnSp>
        <p:nvCxnSpPr>
          <p:cNvPr id="79" name="直線矢印コネクタ 78"/>
          <p:cNvCxnSpPr>
            <a:stCxn id="72" idx="4"/>
            <a:endCxn id="37" idx="1"/>
          </p:cNvCxnSpPr>
          <p:nvPr/>
        </p:nvCxnSpPr>
        <p:spPr bwMode="auto">
          <a:xfrm>
            <a:off x="827584" y="4079138"/>
            <a:ext cx="881091" cy="423885"/>
          </a:xfrm>
          <a:prstGeom prst="straightConnector1">
            <a:avLst/>
          </a:prstGeom>
          <a:solidFill>
            <a:schemeClr val="accent2"/>
          </a:solidFill>
          <a:ln w="9525" cap="flat" cmpd="sng" algn="ctr">
            <a:solidFill>
              <a:schemeClr val="accent2"/>
            </a:solidFill>
            <a:prstDash val="solid"/>
            <a:round/>
            <a:headEnd type="none" w="med" len="med"/>
            <a:tailEnd type="arrow"/>
          </a:ln>
          <a:effectLst/>
        </p:spPr>
      </p:cxnSp>
      <p:sp>
        <p:nvSpPr>
          <p:cNvPr id="82" name="右カーブ矢印 81"/>
          <p:cNvSpPr/>
          <p:nvPr/>
        </p:nvSpPr>
        <p:spPr bwMode="auto">
          <a:xfrm flipH="1">
            <a:off x="7950056" y="2283365"/>
            <a:ext cx="274700" cy="481075"/>
          </a:xfrm>
          <a:prstGeom prst="curvedRight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pSp>
        <p:nvGrpSpPr>
          <p:cNvPr id="58" name="グループ化 57"/>
          <p:cNvGrpSpPr/>
          <p:nvPr/>
        </p:nvGrpSpPr>
        <p:grpSpPr>
          <a:xfrm>
            <a:off x="4669718" y="4628873"/>
            <a:ext cx="4294770" cy="1626211"/>
            <a:chOff x="4499992" y="1903908"/>
            <a:chExt cx="4294770" cy="2025178"/>
          </a:xfrm>
        </p:grpSpPr>
        <p:sp>
          <p:nvSpPr>
            <p:cNvPr id="60" name="正方形/長方形 59"/>
            <p:cNvSpPr/>
            <p:nvPr/>
          </p:nvSpPr>
          <p:spPr bwMode="auto">
            <a:xfrm>
              <a:off x="4499992" y="1903908"/>
              <a:ext cx="4294770" cy="2025178"/>
            </a:xfrm>
            <a:prstGeom prst="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pSp>
          <p:nvGrpSpPr>
            <p:cNvPr id="62" name="グループ化 61"/>
            <p:cNvGrpSpPr/>
            <p:nvPr/>
          </p:nvGrpSpPr>
          <p:grpSpPr>
            <a:xfrm>
              <a:off x="4661194" y="2017025"/>
              <a:ext cx="3948652" cy="1756737"/>
              <a:chOff x="2101400" y="2996952"/>
              <a:chExt cx="3948652" cy="2376264"/>
            </a:xfrm>
          </p:grpSpPr>
          <p:sp>
            <p:nvSpPr>
              <p:cNvPr id="65" name="Freeform 13"/>
              <p:cNvSpPr>
                <a:spLocks/>
              </p:cNvSpPr>
              <p:nvPr/>
            </p:nvSpPr>
            <p:spPr bwMode="auto">
              <a:xfrm>
                <a:off x="4547318" y="4437112"/>
                <a:ext cx="1305322" cy="432048"/>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cxnSp>
            <p:nvCxnSpPr>
              <p:cNvPr id="66" name="直線矢印コネクタ 65"/>
              <p:cNvCxnSpPr/>
              <p:nvPr/>
            </p:nvCxnSpPr>
            <p:spPr bwMode="auto">
              <a:xfrm>
                <a:off x="3635896" y="3373736"/>
                <a:ext cx="916012" cy="0"/>
              </a:xfrm>
              <a:prstGeom prst="straightConnector1">
                <a:avLst/>
              </a:prstGeom>
              <a:solidFill>
                <a:srgbClr val="0000FF"/>
              </a:solidFill>
              <a:ln w="38100" cap="flat" cmpd="sng" algn="ctr">
                <a:solidFill>
                  <a:srgbClr val="000000"/>
                </a:solidFill>
                <a:prstDash val="solid"/>
                <a:round/>
                <a:headEnd type="arrow"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7" name="角丸四角形 66"/>
              <p:cNvSpPr/>
              <p:nvPr/>
            </p:nvSpPr>
            <p:spPr>
              <a:xfrm>
                <a:off x="4205892" y="2996952"/>
                <a:ext cx="1844160" cy="2160240"/>
              </a:xfrm>
              <a:prstGeom prst="roundRect">
                <a:avLst/>
              </a:prstGeom>
              <a:no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3200" b="0" i="0" u="none" strike="noStrike" kern="0" cap="none" spc="0" normalizeH="0" baseline="0" noProof="0">
                  <a:ln>
                    <a:noFill/>
                  </a:ln>
                  <a:solidFill>
                    <a:srgbClr val="FFFFFF"/>
                  </a:solidFill>
                  <a:effectLst/>
                  <a:uLnTx/>
                  <a:uFillTx/>
                  <a:latin typeface="Arial"/>
                  <a:ea typeface="MS UI Gothic"/>
                  <a:cs typeface="+mn-cs"/>
                </a:endParaRPr>
              </a:p>
            </p:txBody>
          </p:sp>
          <p:sp>
            <p:nvSpPr>
              <p:cNvPr id="68" name="1 つの角を丸めた四角形 67"/>
              <p:cNvSpPr/>
              <p:nvPr/>
            </p:nvSpPr>
            <p:spPr bwMode="auto">
              <a:xfrm>
                <a:off x="4255920" y="5013176"/>
                <a:ext cx="1744104" cy="360040"/>
              </a:xfrm>
              <a:prstGeom prst="round1Rect">
                <a:avLst/>
              </a:prstGeom>
              <a:solidFill>
                <a:srgbClr val="FFFFFF">
                  <a:lumMod val="85000"/>
                </a:srgbClr>
              </a:solidFill>
              <a:ln w="9525"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rtlCol="0"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ja-JP" altLang="en-US" sz="1800" b="1" i="0" u="none" strike="noStrike" kern="0" cap="none" spc="0" normalizeH="0" baseline="0" noProof="0" dirty="0" smtClean="0">
                    <a:ln>
                      <a:noFill/>
                    </a:ln>
                    <a:solidFill>
                      <a:sysClr val="windowText" lastClr="000000"/>
                    </a:solidFill>
                    <a:effectLst/>
                    <a:uLnTx/>
                    <a:uFillTx/>
                  </a:rPr>
                  <a:t>クローンセット</a:t>
                </a:r>
                <a:r>
                  <a:rPr kumimoji="0" lang="en-US" altLang="ja-JP" sz="1800" b="1" i="0" u="none" strike="noStrike" kern="0" cap="none" spc="0" normalizeH="0" baseline="0" noProof="0" dirty="0" smtClean="0">
                    <a:ln>
                      <a:noFill/>
                    </a:ln>
                    <a:solidFill>
                      <a:sysClr val="windowText" lastClr="000000"/>
                    </a:solidFill>
                    <a:effectLst/>
                    <a:uLnTx/>
                    <a:uFillTx/>
                  </a:rPr>
                  <a:t>A</a:t>
                </a:r>
                <a:endParaRPr kumimoji="0" lang="ja-JP" altLang="en-US" sz="1800" b="1" i="0" u="none" strike="noStrike" kern="0" cap="none" spc="0" normalizeH="0" baseline="0" noProof="0" dirty="0" smtClean="0">
                  <a:ln>
                    <a:noFill/>
                  </a:ln>
                  <a:solidFill>
                    <a:srgbClr val="000000"/>
                  </a:solidFill>
                  <a:effectLst/>
                  <a:uLnTx/>
                  <a:uFillTx/>
                  <a:latin typeface="Times New Roman" pitchFamily="18" charset="0"/>
                  <a:ea typeface="ＭＳ Ｐゴシック" pitchFamily="50" charset="-128"/>
                </a:endParaRPr>
              </a:p>
            </p:txBody>
          </p:sp>
          <p:cxnSp>
            <p:nvCxnSpPr>
              <p:cNvPr id="69" name="直線矢印コネクタ 68"/>
              <p:cNvCxnSpPr/>
              <p:nvPr/>
            </p:nvCxnSpPr>
            <p:spPr bwMode="auto">
              <a:xfrm>
                <a:off x="3635896" y="3969060"/>
                <a:ext cx="911422" cy="0"/>
              </a:xfrm>
              <a:prstGeom prst="straightConnector1">
                <a:avLst/>
              </a:prstGeom>
              <a:solidFill>
                <a:srgbClr val="0000FF"/>
              </a:solidFill>
              <a:ln w="38100" cap="flat" cmpd="sng" algn="ctr">
                <a:solidFill>
                  <a:srgbClr val="000000"/>
                </a:solidFill>
                <a:prstDash val="solid"/>
                <a:round/>
                <a:headEnd type="arrow"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70" name="Freeform 13"/>
              <p:cNvSpPr>
                <a:spLocks/>
              </p:cNvSpPr>
              <p:nvPr/>
            </p:nvSpPr>
            <p:spPr bwMode="auto">
              <a:xfrm>
                <a:off x="4551908" y="3157712"/>
                <a:ext cx="1296143" cy="432047"/>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71" name="Freeform 13"/>
              <p:cNvSpPr>
                <a:spLocks/>
              </p:cNvSpPr>
              <p:nvPr/>
            </p:nvSpPr>
            <p:spPr bwMode="auto">
              <a:xfrm>
                <a:off x="4551907" y="3789040"/>
                <a:ext cx="1296144" cy="432047"/>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74" name="Freeform 13"/>
              <p:cNvSpPr>
                <a:spLocks/>
              </p:cNvSpPr>
              <p:nvPr/>
            </p:nvSpPr>
            <p:spPr bwMode="auto">
              <a:xfrm>
                <a:off x="2330574" y="3212976"/>
                <a:ext cx="1305322" cy="432048"/>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75" name="角丸四角形 74"/>
              <p:cNvSpPr/>
              <p:nvPr/>
            </p:nvSpPr>
            <p:spPr>
              <a:xfrm>
                <a:off x="2101400" y="2996952"/>
                <a:ext cx="1844853" cy="2160240"/>
              </a:xfrm>
              <a:prstGeom prst="roundRect">
                <a:avLst/>
              </a:prstGeom>
              <a:no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3200" b="0" i="0" u="none" strike="noStrike" kern="0" cap="none" spc="0" normalizeH="0" baseline="0" noProof="0">
                  <a:ln>
                    <a:noFill/>
                  </a:ln>
                  <a:solidFill>
                    <a:srgbClr val="FFFFFF"/>
                  </a:solidFill>
                  <a:effectLst/>
                  <a:uLnTx/>
                  <a:uFillTx/>
                  <a:latin typeface="Arial"/>
                  <a:ea typeface="MS UI Gothic"/>
                  <a:cs typeface="+mn-cs"/>
                </a:endParaRPr>
              </a:p>
            </p:txBody>
          </p:sp>
          <p:sp>
            <p:nvSpPr>
              <p:cNvPr id="77" name="Freeform 13"/>
              <p:cNvSpPr>
                <a:spLocks/>
              </p:cNvSpPr>
              <p:nvPr/>
            </p:nvSpPr>
            <p:spPr bwMode="auto">
              <a:xfrm>
                <a:off x="2339752" y="3841291"/>
                <a:ext cx="1296144" cy="432048"/>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78" name="1 つの角を丸めた四角形 77"/>
              <p:cNvSpPr/>
              <p:nvPr/>
            </p:nvSpPr>
            <p:spPr bwMode="auto">
              <a:xfrm>
                <a:off x="2151083" y="5009283"/>
                <a:ext cx="1745489" cy="360040"/>
              </a:xfrm>
              <a:prstGeom prst="round1Rect">
                <a:avLst/>
              </a:prstGeom>
              <a:solidFill>
                <a:srgbClr val="FFFFFF">
                  <a:lumMod val="85000"/>
                </a:srgbClr>
              </a:solidFill>
              <a:ln w="9525"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rtlCol="0"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ja-JP" altLang="en-US" sz="1800" b="1" i="0" u="none" strike="noStrike" kern="0" cap="none" spc="0" normalizeH="0" baseline="0" noProof="0" dirty="0" smtClean="0">
                    <a:ln>
                      <a:noFill/>
                    </a:ln>
                    <a:solidFill>
                      <a:sysClr val="windowText" lastClr="000000"/>
                    </a:solidFill>
                    <a:effectLst/>
                    <a:uLnTx/>
                    <a:uFillTx/>
                  </a:rPr>
                  <a:t>クローンセット</a:t>
                </a:r>
                <a:r>
                  <a:rPr kumimoji="0" lang="en-US" altLang="ja-JP" sz="1800" b="1" i="0" u="none" strike="noStrike" kern="0" cap="none" spc="0" normalizeH="0" baseline="0" noProof="0" dirty="0" smtClean="0">
                    <a:ln>
                      <a:noFill/>
                    </a:ln>
                    <a:solidFill>
                      <a:sysClr val="windowText" lastClr="000000"/>
                    </a:solidFill>
                    <a:effectLst/>
                    <a:uLnTx/>
                    <a:uFillTx/>
                  </a:rPr>
                  <a:t>A</a:t>
                </a:r>
                <a:endParaRPr kumimoji="0" lang="ja-JP" altLang="en-US" sz="1800" b="1" i="0" u="none" strike="noStrike" kern="0" cap="none" spc="0" normalizeH="0" baseline="0" noProof="0" dirty="0" smtClean="0">
                  <a:ln>
                    <a:noFill/>
                  </a:ln>
                  <a:solidFill>
                    <a:srgbClr val="000000"/>
                  </a:solidFill>
                  <a:effectLst/>
                  <a:uLnTx/>
                  <a:uFillTx/>
                  <a:latin typeface="Times New Roman" pitchFamily="18" charset="0"/>
                  <a:ea typeface="ＭＳ Ｐゴシック" pitchFamily="50" charset="-128"/>
                </a:endParaRPr>
              </a:p>
            </p:txBody>
          </p:sp>
        </p:grpSp>
      </p:grpSp>
      <p:sp>
        <p:nvSpPr>
          <p:cNvPr id="80" name="1 つの角を丸めた四角形 79"/>
          <p:cNvSpPr/>
          <p:nvPr/>
        </p:nvSpPr>
        <p:spPr bwMode="auto">
          <a:xfrm>
            <a:off x="4753328" y="4293096"/>
            <a:ext cx="3563087" cy="360040"/>
          </a:xfrm>
          <a:prstGeom prst="round1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ja-JP" altLang="en-US" sz="2000" dirty="0">
                <a:solidFill>
                  <a:schemeClr val="tx1"/>
                </a:solidFill>
                <a:latin typeface="Times New Roman" pitchFamily="18" charset="0"/>
                <a:ea typeface="ＭＳ Ｐゴシック" pitchFamily="50" charset="-128"/>
              </a:rPr>
              <a:t>ク</a:t>
            </a:r>
            <a:r>
              <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rPr>
              <a:t>ローンセット遷移情報</a:t>
            </a:r>
            <a:r>
              <a:rPr kumimoji="0" lang="en-US" altLang="ja-JP" sz="2000" b="0" i="0" u="none" strike="noStrike" cap="none" normalizeH="0" baseline="0" dirty="0" smtClean="0">
                <a:ln>
                  <a:noFill/>
                </a:ln>
                <a:solidFill>
                  <a:schemeClr val="tx1"/>
                </a:solidFill>
                <a:effectLst/>
                <a:latin typeface="Times New Roman" pitchFamily="18" charset="0"/>
                <a:ea typeface="ＭＳ Ｐゴシック" pitchFamily="50" charset="-128"/>
              </a:rPr>
              <a:t>(N-1,N)</a:t>
            </a:r>
            <a:endPar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81" name="右カーブ矢印 80"/>
          <p:cNvSpPr/>
          <p:nvPr/>
        </p:nvSpPr>
        <p:spPr bwMode="auto">
          <a:xfrm flipH="1">
            <a:off x="7903759" y="5301208"/>
            <a:ext cx="274700" cy="481075"/>
          </a:xfrm>
          <a:prstGeom prst="curvedRight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pSp>
        <p:nvGrpSpPr>
          <p:cNvPr id="10" name="グループ化 9"/>
          <p:cNvGrpSpPr/>
          <p:nvPr/>
        </p:nvGrpSpPr>
        <p:grpSpPr>
          <a:xfrm>
            <a:off x="107504" y="3179037"/>
            <a:ext cx="720080" cy="1800201"/>
            <a:chOff x="107504" y="3140967"/>
            <a:chExt cx="720080" cy="1800201"/>
          </a:xfrm>
        </p:grpSpPr>
        <p:sp>
          <p:nvSpPr>
            <p:cNvPr id="72" name="円柱 71"/>
            <p:cNvSpPr/>
            <p:nvPr/>
          </p:nvSpPr>
          <p:spPr bwMode="auto">
            <a:xfrm>
              <a:off x="107504" y="3140967"/>
              <a:ext cx="720080" cy="1800201"/>
            </a:xfrm>
            <a:prstGeom prst="can">
              <a:avLst/>
            </a:prstGeom>
            <a:ln>
              <a:headEnd type="none" w="med" len="med"/>
              <a:tailEnd type="none" w="med" len="med"/>
            </a:ln>
            <a:scene3d>
              <a:camera prst="orthographicFront">
                <a:rot lat="0" lon="0" rev="0"/>
              </a:camera>
              <a:lightRig rig="threePt" dir="t"/>
            </a:scene3d>
          </p:spPr>
          <p:style>
            <a:lnRef idx="2">
              <a:schemeClr val="accent2"/>
            </a:lnRef>
            <a:fillRef idx="1">
              <a:schemeClr val="lt1"/>
            </a:fillRef>
            <a:effectRef idx="0">
              <a:schemeClr val="accent2"/>
            </a:effectRef>
            <a:fontRef idx="minor">
              <a:schemeClr val="dk1"/>
            </a:fontRef>
          </p:style>
          <p:txBody>
            <a:bodyPr vert="eaVert" wrap="squar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rPr>
                <a:t>リポジトリ</a:t>
              </a:r>
            </a:p>
          </p:txBody>
        </p:sp>
        <p:sp>
          <p:nvSpPr>
            <p:cNvPr id="9" name="テキスト ボックス 8"/>
            <p:cNvSpPr txBox="1"/>
            <p:nvPr/>
          </p:nvSpPr>
          <p:spPr>
            <a:xfrm>
              <a:off x="287524" y="4469050"/>
              <a:ext cx="360040" cy="400110"/>
            </a:xfrm>
            <a:prstGeom prst="rect">
              <a:avLst/>
            </a:prstGeom>
            <a:noFill/>
          </p:spPr>
          <p:txBody>
            <a:bodyPr wrap="square" rtlCol="0">
              <a:spAutoFit/>
            </a:bodyPr>
            <a:lstStyle/>
            <a:p>
              <a:r>
                <a:rPr kumimoji="1" lang="en-US" altLang="ja-JP" sz="2000" dirty="0" smtClean="0"/>
                <a:t>X</a:t>
              </a:r>
              <a:endParaRPr kumimoji="1" lang="ja-JP" altLang="en-US" sz="2000" dirty="0"/>
            </a:p>
          </p:txBody>
        </p:sp>
      </p:grpSp>
      <p:sp>
        <p:nvSpPr>
          <p:cNvPr id="124" name="テキスト ボックス 123"/>
          <p:cNvSpPr txBox="1"/>
          <p:nvPr/>
        </p:nvSpPr>
        <p:spPr>
          <a:xfrm>
            <a:off x="1708675" y="5373216"/>
            <a:ext cx="2060098" cy="707886"/>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ja-JP" altLang="en-US" sz="2000" dirty="0" smtClean="0"/>
              <a:t>コードクローン情報</a:t>
            </a:r>
            <a:endParaRPr lang="en-US" altLang="ja-JP" sz="2000" dirty="0" smtClean="0"/>
          </a:p>
          <a:p>
            <a:pPr algn="ctr"/>
            <a:r>
              <a:rPr kumimoji="1" lang="en-US" altLang="ja-JP" sz="2000" dirty="0" smtClean="0"/>
              <a:t>(</a:t>
            </a:r>
            <a:r>
              <a:rPr kumimoji="1" lang="ja-JP" altLang="en-US" sz="2000" dirty="0" smtClean="0"/>
              <a:t>リビジョン</a:t>
            </a:r>
            <a:r>
              <a:rPr kumimoji="1" lang="en-US" altLang="ja-JP" sz="2000" dirty="0" smtClean="0"/>
              <a:t>N)</a:t>
            </a:r>
            <a:endParaRPr kumimoji="1" lang="ja-JP" altLang="en-US" sz="2000" dirty="0"/>
          </a:p>
        </p:txBody>
      </p:sp>
      <p:sp>
        <p:nvSpPr>
          <p:cNvPr id="141" name="円/楕円 140"/>
          <p:cNvSpPr/>
          <p:nvPr/>
        </p:nvSpPr>
        <p:spPr>
          <a:xfrm>
            <a:off x="3419872" y="4941168"/>
            <a:ext cx="1025108" cy="334130"/>
          </a:xfrm>
          <a:prstGeom prst="ellipse">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kumimoji="1" lang="ja-JP" altLang="en-US" sz="2000" dirty="0" smtClean="0"/>
              <a:t>比較</a:t>
            </a:r>
            <a:endParaRPr kumimoji="1" lang="ja-JP" altLang="en-US" sz="2000" dirty="0"/>
          </a:p>
        </p:txBody>
      </p:sp>
      <p:cxnSp>
        <p:nvCxnSpPr>
          <p:cNvPr id="150" name="カギ線コネクタ 149"/>
          <p:cNvCxnSpPr>
            <a:stCxn id="28" idx="3"/>
            <a:endCxn id="40" idx="0"/>
          </p:cNvCxnSpPr>
          <p:nvPr/>
        </p:nvCxnSpPr>
        <p:spPr bwMode="auto">
          <a:xfrm>
            <a:off x="3768774" y="1982743"/>
            <a:ext cx="163652" cy="438145"/>
          </a:xfrm>
          <a:prstGeom prst="bentConnector2">
            <a:avLst/>
          </a:prstGeom>
          <a:ln>
            <a:headEnd type="none" w="med" len="med"/>
            <a:tailEnd type="arrow"/>
          </a:ln>
        </p:spPr>
        <p:style>
          <a:lnRef idx="2">
            <a:schemeClr val="dk1"/>
          </a:lnRef>
          <a:fillRef idx="0">
            <a:schemeClr val="dk1"/>
          </a:fillRef>
          <a:effectRef idx="1">
            <a:schemeClr val="dk1"/>
          </a:effectRef>
          <a:fontRef idx="minor">
            <a:schemeClr val="tx1"/>
          </a:fontRef>
        </p:style>
      </p:cxnSp>
      <p:cxnSp>
        <p:nvCxnSpPr>
          <p:cNvPr id="153" name="カギ線コネクタ 152"/>
          <p:cNvCxnSpPr>
            <a:endCxn id="40" idx="4"/>
          </p:cNvCxnSpPr>
          <p:nvPr/>
        </p:nvCxnSpPr>
        <p:spPr bwMode="auto">
          <a:xfrm rot="5400000" flipH="1" flipV="1">
            <a:off x="3687027" y="2818061"/>
            <a:ext cx="327151" cy="163648"/>
          </a:xfrm>
          <a:prstGeom prst="bentConnector3">
            <a:avLst>
              <a:gd name="adj1" fmla="val 50000"/>
            </a:avLst>
          </a:prstGeom>
          <a:ln>
            <a:headEnd type="none" w="med" len="med"/>
            <a:tailEnd type="arrow"/>
          </a:ln>
        </p:spPr>
        <p:style>
          <a:lnRef idx="2">
            <a:schemeClr val="dk1"/>
          </a:lnRef>
          <a:fillRef idx="0">
            <a:schemeClr val="dk1"/>
          </a:fillRef>
          <a:effectRef idx="1">
            <a:schemeClr val="dk1"/>
          </a:effectRef>
          <a:fontRef idx="minor">
            <a:schemeClr val="tx1"/>
          </a:fontRef>
        </p:style>
      </p:cxnSp>
      <p:cxnSp>
        <p:nvCxnSpPr>
          <p:cNvPr id="169" name="カギ線コネクタ 168"/>
          <p:cNvCxnSpPr>
            <a:endCxn id="141" idx="0"/>
          </p:cNvCxnSpPr>
          <p:nvPr/>
        </p:nvCxnSpPr>
        <p:spPr bwMode="auto">
          <a:xfrm rot="16200000" flipH="1">
            <a:off x="3706586" y="4715328"/>
            <a:ext cx="288032" cy="163648"/>
          </a:xfrm>
          <a:prstGeom prst="bentConnector3">
            <a:avLst>
              <a:gd name="adj1" fmla="val 50000"/>
            </a:avLst>
          </a:prstGeom>
          <a:ln>
            <a:headEnd type="none" w="med" len="med"/>
            <a:tailEnd type="arrow"/>
          </a:ln>
        </p:spPr>
        <p:style>
          <a:lnRef idx="2">
            <a:schemeClr val="dk1"/>
          </a:lnRef>
          <a:fillRef idx="0">
            <a:schemeClr val="dk1"/>
          </a:fillRef>
          <a:effectRef idx="1">
            <a:schemeClr val="dk1"/>
          </a:effectRef>
          <a:fontRef idx="minor">
            <a:schemeClr val="tx1"/>
          </a:fontRef>
        </p:style>
      </p:cxnSp>
      <p:cxnSp>
        <p:nvCxnSpPr>
          <p:cNvPr id="173" name="カギ線コネクタ 172"/>
          <p:cNvCxnSpPr>
            <a:stCxn id="124" idx="3"/>
            <a:endCxn id="141" idx="4"/>
          </p:cNvCxnSpPr>
          <p:nvPr/>
        </p:nvCxnSpPr>
        <p:spPr bwMode="auto">
          <a:xfrm flipV="1">
            <a:off x="3768773" y="5275298"/>
            <a:ext cx="163653" cy="451861"/>
          </a:xfrm>
          <a:prstGeom prst="bentConnector2">
            <a:avLst/>
          </a:prstGeom>
          <a:ln>
            <a:headEnd type="none" w="med" len="med"/>
            <a:tailEnd type="arrow"/>
          </a:ln>
        </p:spPr>
        <p:style>
          <a:lnRef idx="2">
            <a:schemeClr val="dk1"/>
          </a:lnRef>
          <a:fillRef idx="0">
            <a:schemeClr val="dk1"/>
          </a:fillRef>
          <a:effectRef idx="1">
            <a:schemeClr val="dk1"/>
          </a:effectRef>
          <a:fontRef idx="minor">
            <a:schemeClr val="tx1"/>
          </a:fontRef>
        </p:style>
      </p:cxnSp>
      <p:cxnSp>
        <p:nvCxnSpPr>
          <p:cNvPr id="176" name="直線矢印コネクタ 175"/>
          <p:cNvCxnSpPr>
            <a:stCxn id="72" idx="4"/>
            <a:endCxn id="124" idx="1"/>
          </p:cNvCxnSpPr>
          <p:nvPr/>
        </p:nvCxnSpPr>
        <p:spPr bwMode="auto">
          <a:xfrm>
            <a:off x="827584" y="4079138"/>
            <a:ext cx="881091" cy="1648021"/>
          </a:xfrm>
          <a:prstGeom prst="straightConnector1">
            <a:avLst/>
          </a:prstGeom>
          <a:solidFill>
            <a:schemeClr val="accent2"/>
          </a:solidFill>
          <a:ln w="9525" cap="flat" cmpd="sng" algn="ctr">
            <a:solidFill>
              <a:schemeClr val="accent2"/>
            </a:solidFill>
            <a:prstDash val="solid"/>
            <a:round/>
            <a:headEnd type="none" w="med" len="med"/>
            <a:tailEnd type="arrow"/>
          </a:ln>
          <a:effectLst/>
        </p:spPr>
      </p:cxnSp>
      <p:cxnSp>
        <p:nvCxnSpPr>
          <p:cNvPr id="191" name="直線矢印コネクタ 190"/>
          <p:cNvCxnSpPr>
            <a:stCxn id="141" idx="6"/>
          </p:cNvCxnSpPr>
          <p:nvPr/>
        </p:nvCxnSpPr>
        <p:spPr>
          <a:xfrm>
            <a:off x="4444980" y="5108233"/>
            <a:ext cx="241338" cy="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196" name="テキスト ボックス 195"/>
          <p:cNvSpPr txBox="1"/>
          <p:nvPr/>
        </p:nvSpPr>
        <p:spPr>
          <a:xfrm>
            <a:off x="6739491" y="3602750"/>
            <a:ext cx="461665" cy="323165"/>
          </a:xfrm>
          <a:prstGeom prst="rect">
            <a:avLst/>
          </a:prstGeom>
          <a:noFill/>
        </p:spPr>
        <p:txBody>
          <a:bodyPr vert="eaVert" wrap="none" rtlCol="0">
            <a:spAutoFit/>
          </a:bodyPr>
          <a:lstStyle/>
          <a:p>
            <a:r>
              <a:rPr kumimoji="1" lang="en-US" altLang="ja-JP" dirty="0" smtClean="0"/>
              <a:t>…</a:t>
            </a:r>
            <a:endParaRPr kumimoji="1" lang="ja-JP" altLang="en-US" dirty="0"/>
          </a:p>
        </p:txBody>
      </p:sp>
      <p:sp>
        <p:nvSpPr>
          <p:cNvPr id="197" name="テキスト ボックス 196"/>
          <p:cNvSpPr txBox="1"/>
          <p:nvPr/>
        </p:nvSpPr>
        <p:spPr>
          <a:xfrm>
            <a:off x="2508633" y="3602750"/>
            <a:ext cx="461665" cy="323165"/>
          </a:xfrm>
          <a:prstGeom prst="rect">
            <a:avLst/>
          </a:prstGeom>
          <a:noFill/>
        </p:spPr>
        <p:txBody>
          <a:bodyPr vert="eaVert" wrap="none" rtlCol="0">
            <a:spAutoFit/>
          </a:bodyPr>
          <a:lstStyle/>
          <a:p>
            <a:r>
              <a:rPr kumimoji="1" lang="en-US" altLang="ja-JP" dirty="0" smtClean="0"/>
              <a:t>…</a:t>
            </a:r>
            <a:endParaRPr kumimoji="1" lang="ja-JP" altLang="en-US" dirty="0"/>
          </a:p>
        </p:txBody>
      </p:sp>
    </p:spTree>
    <p:extLst>
      <p:ext uri="{BB962C8B-B14F-4D97-AF65-F5344CB8AC3E}">
        <p14:creationId xmlns:p14="http://schemas.microsoft.com/office/powerpoint/2010/main" val="2362093254"/>
      </p:ext>
    </p:extLst>
  </p:cSld>
  <p:clrMapOvr>
    <a:masterClrMapping/>
  </p:clrMapOvr>
  <mc:AlternateContent xmlns:mc="http://schemas.openxmlformats.org/markup-compatibility/2006" xmlns:p14="http://schemas.microsoft.com/office/powerpoint/2010/main">
    <mc:Choice Requires="p14">
      <p:transition spd="slow" p14:dur="2000" advTm="44397"/>
    </mc:Choice>
    <mc:Fallback xmlns="">
      <p:transition spd="slow" advTm="44397"/>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bwMode="auto">
          <a:xfrm>
            <a:off x="1509187" y="4302448"/>
            <a:ext cx="7256661" cy="1977965"/>
          </a:xfrm>
          <a:prstGeom prst="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70" name="直線矢印コネクタ 69"/>
          <p:cNvCxnSpPr/>
          <p:nvPr/>
        </p:nvCxnSpPr>
        <p:spPr bwMode="auto">
          <a:xfrm>
            <a:off x="2920094" y="4845507"/>
            <a:ext cx="734465" cy="0"/>
          </a:xfrm>
          <a:prstGeom prst="straightConnector1">
            <a:avLst/>
          </a:prstGeom>
          <a:solidFill>
            <a:srgbClr val="0000FF"/>
          </a:solidFill>
          <a:ln w="38100" cap="flat" cmpd="sng" algn="ctr">
            <a:solidFill>
              <a:srgbClr val="000000"/>
            </a:solidFill>
            <a:prstDash val="solid"/>
            <a:round/>
            <a:headEnd type="arrow"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71" name="角丸四角形 70"/>
          <p:cNvSpPr/>
          <p:nvPr/>
        </p:nvSpPr>
        <p:spPr>
          <a:xfrm>
            <a:off x="3377121" y="4509120"/>
            <a:ext cx="1478661" cy="1316360"/>
          </a:xfrm>
          <a:prstGeom prst="roundRect">
            <a:avLst/>
          </a:prstGeom>
          <a:no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3200" b="0" i="0" u="none" strike="noStrike" kern="0" cap="none" spc="0" normalizeH="0" baseline="0" noProof="0">
              <a:ln>
                <a:noFill/>
              </a:ln>
              <a:solidFill>
                <a:srgbClr val="FFFFFF"/>
              </a:solidFill>
              <a:effectLst/>
              <a:uLnTx/>
              <a:uFillTx/>
              <a:latin typeface="Arial"/>
              <a:ea typeface="MS UI Gothic"/>
              <a:cs typeface="+mn-cs"/>
            </a:endParaRPr>
          </a:p>
        </p:txBody>
      </p:sp>
      <p:cxnSp>
        <p:nvCxnSpPr>
          <p:cNvPr id="73" name="直線矢印コネクタ 72"/>
          <p:cNvCxnSpPr/>
          <p:nvPr/>
        </p:nvCxnSpPr>
        <p:spPr bwMode="auto">
          <a:xfrm>
            <a:off x="2920094" y="5198918"/>
            <a:ext cx="730785" cy="0"/>
          </a:xfrm>
          <a:prstGeom prst="straightConnector1">
            <a:avLst/>
          </a:prstGeom>
          <a:solidFill>
            <a:srgbClr val="0000FF"/>
          </a:solidFill>
          <a:ln w="38100" cap="flat" cmpd="sng" algn="ctr">
            <a:solidFill>
              <a:srgbClr val="000000"/>
            </a:solidFill>
            <a:prstDash val="solid"/>
            <a:round/>
            <a:headEnd type="arrow"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75" name="Freeform 13"/>
          <p:cNvSpPr>
            <a:spLocks/>
          </p:cNvSpPr>
          <p:nvPr/>
        </p:nvSpPr>
        <p:spPr bwMode="auto">
          <a:xfrm>
            <a:off x="3654559" y="4686912"/>
            <a:ext cx="1039257" cy="256482"/>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76" name="Freeform 13"/>
          <p:cNvSpPr>
            <a:spLocks/>
          </p:cNvSpPr>
          <p:nvPr/>
        </p:nvSpPr>
        <p:spPr bwMode="auto">
          <a:xfrm>
            <a:off x="3654558" y="5092050"/>
            <a:ext cx="1039258" cy="256482"/>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77" name="Freeform 13"/>
          <p:cNvSpPr>
            <a:spLocks/>
          </p:cNvSpPr>
          <p:nvPr/>
        </p:nvSpPr>
        <p:spPr bwMode="auto">
          <a:xfrm>
            <a:off x="1873477" y="4717266"/>
            <a:ext cx="1046617" cy="256482"/>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78" name="角丸四角形 77"/>
          <p:cNvSpPr/>
          <p:nvPr/>
        </p:nvSpPr>
        <p:spPr>
          <a:xfrm>
            <a:off x="1689723" y="4509120"/>
            <a:ext cx="1479217" cy="1316360"/>
          </a:xfrm>
          <a:prstGeom prst="roundRect">
            <a:avLst/>
          </a:prstGeom>
          <a:no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3200" b="0" i="0" u="none" strike="noStrike" kern="0" cap="none" spc="0" normalizeH="0" baseline="0" noProof="0">
              <a:ln>
                <a:noFill/>
              </a:ln>
              <a:solidFill>
                <a:srgbClr val="FFFFFF"/>
              </a:solidFill>
              <a:effectLst/>
              <a:uLnTx/>
              <a:uFillTx/>
              <a:latin typeface="Arial"/>
              <a:ea typeface="MS UI Gothic"/>
              <a:cs typeface="+mn-cs"/>
            </a:endParaRPr>
          </a:p>
        </p:txBody>
      </p:sp>
      <p:sp>
        <p:nvSpPr>
          <p:cNvPr id="79" name="Freeform 13"/>
          <p:cNvSpPr>
            <a:spLocks/>
          </p:cNvSpPr>
          <p:nvPr/>
        </p:nvSpPr>
        <p:spPr bwMode="auto">
          <a:xfrm>
            <a:off x="1880836" y="5092050"/>
            <a:ext cx="1039258" cy="256482"/>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2" name="タイトル 1"/>
          <p:cNvSpPr>
            <a:spLocks noGrp="1"/>
          </p:cNvSpPr>
          <p:nvPr>
            <p:ph type="title"/>
          </p:nvPr>
        </p:nvSpPr>
        <p:spPr/>
        <p:txBody>
          <a:bodyPr/>
          <a:lstStyle/>
          <a:p>
            <a:r>
              <a:rPr kumimoji="1" lang="en-US" altLang="ja-JP" dirty="0" smtClean="0"/>
              <a:t>STEP3</a:t>
            </a:r>
            <a:r>
              <a:rPr lang="ja-JP" altLang="en-US" dirty="0" smtClean="0"/>
              <a:t>：クローン遷移</a:t>
            </a:r>
            <a:r>
              <a:rPr lang="ja-JP" altLang="en-US" dirty="0"/>
              <a:t>情報の</a:t>
            </a:r>
            <a:r>
              <a:rPr lang="ja-JP" altLang="en-US" dirty="0" smtClean="0"/>
              <a:t>マージ</a:t>
            </a:r>
            <a:endParaRPr kumimoji="1" lang="ja-JP" altLang="en-US" dirty="0"/>
          </a:p>
        </p:txBody>
      </p:sp>
      <p:sp>
        <p:nvSpPr>
          <p:cNvPr id="3" name="コンテンツ プレースホルダー 2"/>
          <p:cNvSpPr>
            <a:spLocks noGrp="1"/>
          </p:cNvSpPr>
          <p:nvPr>
            <p:ph idx="1"/>
          </p:nvPr>
        </p:nvSpPr>
        <p:spPr/>
        <p:txBody>
          <a:bodyPr/>
          <a:lstStyle/>
          <a:p>
            <a:r>
              <a:rPr kumimoji="1" lang="en-US" altLang="ja-JP" sz="2400" dirty="0" smtClean="0"/>
              <a:t>2</a:t>
            </a:r>
            <a:r>
              <a:rPr kumimoji="1" lang="ja-JP" altLang="en-US" sz="2400" dirty="0" smtClean="0"/>
              <a:t>リビジョン間のクローン遷移情報のマージ</a:t>
            </a:r>
            <a:r>
              <a:rPr lang="ja-JP" altLang="en-US" sz="2400" dirty="0"/>
              <a:t>を</a:t>
            </a:r>
            <a:r>
              <a:rPr lang="ja-JP" altLang="en-US" sz="2400" dirty="0" smtClean="0"/>
              <a:t>行い，複数リビジョン間におけるクローン遷移情報</a:t>
            </a:r>
            <a:r>
              <a:rPr lang="en-US" altLang="ja-JP" sz="2400" dirty="0" smtClean="0"/>
              <a:t>(</a:t>
            </a:r>
            <a:r>
              <a:rPr lang="ja-JP" altLang="en-US" sz="2400" dirty="0" smtClean="0"/>
              <a:t>クローンセット履歴</a:t>
            </a:r>
            <a:r>
              <a:rPr lang="en-US" altLang="ja-JP" sz="2400" dirty="0" smtClean="0"/>
              <a:t>)</a:t>
            </a:r>
            <a:r>
              <a:rPr lang="ja-JP" altLang="en-US" sz="2400" dirty="0" smtClean="0"/>
              <a:t>を得る</a:t>
            </a:r>
            <a:endParaRPr kumimoji="1" lang="ja-JP" altLang="en-US" sz="2400" dirty="0"/>
          </a:p>
        </p:txBody>
      </p:sp>
      <p:sp>
        <p:nvSpPr>
          <p:cNvPr id="12" name="1 つの角を丸めた四角形 11"/>
          <p:cNvSpPr/>
          <p:nvPr/>
        </p:nvSpPr>
        <p:spPr bwMode="auto">
          <a:xfrm>
            <a:off x="107504" y="2139957"/>
            <a:ext cx="1728191" cy="756084"/>
          </a:xfrm>
          <a:prstGeom prst="round1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ja-JP" altLang="en-US" sz="2000" dirty="0" smtClean="0">
                <a:solidFill>
                  <a:schemeClr val="tx1"/>
                </a:solidFill>
                <a:latin typeface="Times New Roman" pitchFamily="18" charset="0"/>
                <a:ea typeface="ＭＳ Ｐゴシック" pitchFamily="50" charset="-128"/>
              </a:rPr>
              <a:t>ク</a:t>
            </a:r>
            <a:r>
              <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rPr>
              <a:t>ローンセット</a:t>
            </a:r>
            <a:endParaRPr kumimoji="0" lang="en-US" altLang="ja-JP" sz="2000" b="0" i="0" u="none" strike="noStrike" cap="none" normalizeH="0" baseline="0" dirty="0" smtClean="0">
              <a:ln>
                <a:noFill/>
              </a:ln>
              <a:solidFill>
                <a:schemeClr val="tx1"/>
              </a:solidFill>
              <a:effectLst/>
              <a:latin typeface="Times New Roman" pitchFamily="18" charset="0"/>
              <a:ea typeface="ＭＳ Ｐゴシック" pitchFamily="50" charset="-128"/>
            </a:endParaRPr>
          </a:p>
          <a:p>
            <a:pPr marL="0" marR="0" indent="0" algn="ctr" defTabSz="914400" rtl="0" eaLnBrk="1" fontAlgn="base" latinLnBrk="0" hangingPunct="1">
              <a:lnSpc>
                <a:spcPct val="100000"/>
              </a:lnSpc>
              <a:spcBef>
                <a:spcPct val="0"/>
              </a:spcBef>
              <a:spcAft>
                <a:spcPct val="0"/>
              </a:spcAft>
              <a:buClrTx/>
              <a:buSzTx/>
              <a:buFontTx/>
              <a:buNone/>
              <a:tabLst/>
            </a:pPr>
            <a:r>
              <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rPr>
              <a:t>遷移情報</a:t>
            </a:r>
            <a:r>
              <a:rPr kumimoji="0" lang="en-US" altLang="ja-JP" sz="2000" b="0" i="0" u="none" strike="noStrike" cap="none" normalizeH="0" baseline="0" dirty="0" smtClean="0">
                <a:ln>
                  <a:noFill/>
                </a:ln>
                <a:solidFill>
                  <a:schemeClr val="tx1"/>
                </a:solidFill>
                <a:effectLst/>
                <a:latin typeface="Times New Roman" pitchFamily="18" charset="0"/>
                <a:ea typeface="ＭＳ Ｐゴシック" pitchFamily="50" charset="-128"/>
              </a:rPr>
              <a:t>(1,2)</a:t>
            </a:r>
            <a:endPar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18" name="1 つの角を丸めた四角形 17"/>
          <p:cNvSpPr/>
          <p:nvPr/>
        </p:nvSpPr>
        <p:spPr bwMode="auto">
          <a:xfrm>
            <a:off x="1907705" y="2139957"/>
            <a:ext cx="1728191" cy="756084"/>
          </a:xfrm>
          <a:prstGeom prst="round1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ja-JP" altLang="en-US" sz="2000" dirty="0" smtClean="0">
                <a:solidFill>
                  <a:schemeClr val="tx1"/>
                </a:solidFill>
                <a:latin typeface="Times New Roman" pitchFamily="18" charset="0"/>
                <a:ea typeface="ＭＳ Ｐゴシック" pitchFamily="50" charset="-128"/>
              </a:rPr>
              <a:t>ク</a:t>
            </a:r>
            <a:r>
              <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rPr>
              <a:t>ローンセット</a:t>
            </a:r>
            <a:endParaRPr kumimoji="0" lang="en-US" altLang="ja-JP" sz="2000" b="0" i="0" u="none" strike="noStrike" cap="none" normalizeH="0" baseline="0" dirty="0" smtClean="0">
              <a:ln>
                <a:noFill/>
              </a:ln>
              <a:solidFill>
                <a:schemeClr val="tx1"/>
              </a:solidFill>
              <a:effectLst/>
              <a:latin typeface="Times New Roman" pitchFamily="18" charset="0"/>
              <a:ea typeface="ＭＳ Ｐゴシック" pitchFamily="50" charset="-128"/>
            </a:endParaRPr>
          </a:p>
          <a:p>
            <a:pPr marL="0" marR="0" indent="0" algn="ctr" defTabSz="914400" rtl="0" eaLnBrk="1" fontAlgn="base" latinLnBrk="0" hangingPunct="1">
              <a:lnSpc>
                <a:spcPct val="100000"/>
              </a:lnSpc>
              <a:spcBef>
                <a:spcPct val="0"/>
              </a:spcBef>
              <a:spcAft>
                <a:spcPct val="0"/>
              </a:spcAft>
              <a:buClrTx/>
              <a:buSzTx/>
              <a:buFontTx/>
              <a:buNone/>
              <a:tabLst/>
            </a:pPr>
            <a:r>
              <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rPr>
              <a:t>遷移情報</a:t>
            </a:r>
            <a:r>
              <a:rPr kumimoji="0" lang="en-US" altLang="ja-JP" sz="2000" b="0" i="0" u="none" strike="noStrike" cap="none" normalizeH="0" baseline="0" dirty="0" smtClean="0">
                <a:ln>
                  <a:noFill/>
                </a:ln>
                <a:solidFill>
                  <a:schemeClr val="tx1"/>
                </a:solidFill>
                <a:effectLst/>
                <a:latin typeface="Times New Roman" pitchFamily="18" charset="0"/>
                <a:ea typeface="ＭＳ Ｐゴシック" pitchFamily="50" charset="-128"/>
              </a:rPr>
              <a:t>(2,3)</a:t>
            </a:r>
            <a:endPar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19" name="1 つの角を丸めた四角形 18"/>
          <p:cNvSpPr/>
          <p:nvPr/>
        </p:nvSpPr>
        <p:spPr bwMode="auto">
          <a:xfrm>
            <a:off x="4499992" y="2139957"/>
            <a:ext cx="2332285" cy="756084"/>
          </a:xfrm>
          <a:prstGeom prst="round1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ja-JP" altLang="en-US" sz="2000" dirty="0" smtClean="0">
                <a:solidFill>
                  <a:schemeClr val="tx1"/>
                </a:solidFill>
                <a:latin typeface="Times New Roman" pitchFamily="18" charset="0"/>
                <a:ea typeface="ＭＳ Ｐゴシック" pitchFamily="50" charset="-128"/>
              </a:rPr>
              <a:t>ク</a:t>
            </a:r>
            <a:r>
              <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rPr>
              <a:t>ローンセット</a:t>
            </a:r>
            <a:endParaRPr kumimoji="0" lang="en-US" altLang="ja-JP" sz="2000" b="0" i="0" u="none" strike="noStrike" cap="none" normalizeH="0" baseline="0" dirty="0" smtClean="0">
              <a:ln>
                <a:noFill/>
              </a:ln>
              <a:solidFill>
                <a:schemeClr val="tx1"/>
              </a:solidFill>
              <a:effectLst/>
              <a:latin typeface="Times New Roman" pitchFamily="18" charset="0"/>
              <a:ea typeface="ＭＳ Ｐゴシック" pitchFamily="50" charset="-128"/>
            </a:endParaRPr>
          </a:p>
          <a:p>
            <a:pPr marL="0" marR="0" indent="0" algn="ctr" defTabSz="914400" rtl="0" eaLnBrk="1" fontAlgn="base" latinLnBrk="0" hangingPunct="1">
              <a:lnSpc>
                <a:spcPct val="100000"/>
              </a:lnSpc>
              <a:spcBef>
                <a:spcPct val="0"/>
              </a:spcBef>
              <a:spcAft>
                <a:spcPct val="0"/>
              </a:spcAft>
              <a:buClrTx/>
              <a:buSzTx/>
              <a:buFontTx/>
              <a:buNone/>
              <a:tabLst/>
            </a:pPr>
            <a:r>
              <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rPr>
              <a:t>遷移情報</a:t>
            </a:r>
            <a:r>
              <a:rPr kumimoji="0" lang="en-US" altLang="ja-JP" sz="2000" b="0" i="0" u="none" strike="noStrike" cap="none" normalizeH="0" baseline="0" dirty="0" smtClean="0">
                <a:ln>
                  <a:noFill/>
                </a:ln>
                <a:solidFill>
                  <a:schemeClr val="tx1"/>
                </a:solidFill>
                <a:effectLst/>
                <a:latin typeface="Times New Roman" pitchFamily="18" charset="0"/>
                <a:ea typeface="ＭＳ Ｐゴシック" pitchFamily="50" charset="-128"/>
              </a:rPr>
              <a:t>(N-2,N-1)</a:t>
            </a:r>
            <a:endPar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22" name="1 つの角を丸めた四角形 21"/>
          <p:cNvSpPr/>
          <p:nvPr/>
        </p:nvSpPr>
        <p:spPr bwMode="auto">
          <a:xfrm>
            <a:off x="2232819" y="4016150"/>
            <a:ext cx="4968552" cy="378042"/>
          </a:xfrm>
          <a:prstGeom prst="round1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ja-JP" altLang="en-US" sz="2000" dirty="0" smtClean="0">
                <a:solidFill>
                  <a:schemeClr val="tx1"/>
                </a:solidFill>
                <a:latin typeface="Times New Roman" pitchFamily="18" charset="0"/>
                <a:ea typeface="ＭＳ Ｐゴシック" pitchFamily="50" charset="-128"/>
              </a:rPr>
              <a:t>クローンセット</a:t>
            </a:r>
            <a:r>
              <a:rPr lang="en-US" altLang="ja-JP" sz="2000" dirty="0" smtClean="0">
                <a:solidFill>
                  <a:schemeClr val="tx1"/>
                </a:solidFill>
                <a:latin typeface="Times New Roman" pitchFamily="18" charset="0"/>
                <a:ea typeface="ＭＳ Ｐゴシック" pitchFamily="50" charset="-128"/>
              </a:rPr>
              <a:t>A</a:t>
            </a:r>
            <a:r>
              <a:rPr lang="ja-JP" altLang="en-US" sz="2000" dirty="0" smtClean="0">
                <a:solidFill>
                  <a:schemeClr val="tx1"/>
                </a:solidFill>
                <a:latin typeface="Times New Roman" pitchFamily="18" charset="0"/>
                <a:ea typeface="ＭＳ Ｐゴシック" pitchFamily="50" charset="-128"/>
              </a:rPr>
              <a:t>のク</a:t>
            </a:r>
            <a:r>
              <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rPr>
              <a:t>ローンセット履歴</a:t>
            </a:r>
          </a:p>
        </p:txBody>
      </p:sp>
      <p:sp>
        <p:nvSpPr>
          <p:cNvPr id="26" name="正方形/長方形 25"/>
          <p:cNvSpPr/>
          <p:nvPr/>
        </p:nvSpPr>
        <p:spPr>
          <a:xfrm>
            <a:off x="6990653" y="5880303"/>
            <a:ext cx="1775195" cy="400110"/>
          </a:xfrm>
          <a:prstGeom prst="rect">
            <a:avLst/>
          </a:prstGeom>
        </p:spPr>
        <p:txBody>
          <a:bodyPr wrap="square" anchor="ctr">
            <a:spAutoFit/>
          </a:bodyPr>
          <a:lstStyle/>
          <a:p>
            <a:pPr marL="514350" marR="0" lvl="0" indent="-514350" algn="ctr" defTabSz="914400" eaLnBrk="1" fontAlgn="auto" latinLnBrk="0" hangingPunct="1">
              <a:lnSpc>
                <a:spcPct val="100000"/>
              </a:lnSpc>
              <a:spcBef>
                <a:spcPts val="0"/>
              </a:spcBef>
              <a:spcAft>
                <a:spcPts val="0"/>
              </a:spcAft>
              <a:buClrTx/>
              <a:buSzTx/>
              <a:buFontTx/>
              <a:buNone/>
              <a:tabLst/>
              <a:defRPr/>
            </a:pPr>
            <a:r>
              <a:rPr kumimoji="0" lang="ja-JP" altLang="en-US" sz="2000" b="0" i="0" u="none" strike="noStrike" kern="0" cap="none" spc="0" normalizeH="0" baseline="0" noProof="0" dirty="0" smtClean="0">
                <a:ln>
                  <a:noFill/>
                </a:ln>
                <a:solidFill>
                  <a:sysClr val="windowText" lastClr="000000"/>
                </a:solidFill>
                <a:effectLst/>
                <a:uLnTx/>
                <a:uFillTx/>
              </a:rPr>
              <a:t>リビジョン</a:t>
            </a:r>
            <a:r>
              <a:rPr kumimoji="0" lang="en-US" altLang="ja-JP" sz="2000" b="0" i="0" u="none" strike="noStrike" kern="0" cap="none" spc="0" normalizeH="0" baseline="0" noProof="0" dirty="0" smtClean="0">
                <a:ln>
                  <a:noFill/>
                </a:ln>
                <a:solidFill>
                  <a:sysClr val="windowText" lastClr="000000"/>
                </a:solidFill>
                <a:effectLst/>
                <a:uLnTx/>
                <a:uFillTx/>
              </a:rPr>
              <a:t>N</a:t>
            </a:r>
          </a:p>
        </p:txBody>
      </p:sp>
      <p:sp>
        <p:nvSpPr>
          <p:cNvPr id="30" name="正方形/長方形 29"/>
          <p:cNvSpPr/>
          <p:nvPr/>
        </p:nvSpPr>
        <p:spPr>
          <a:xfrm>
            <a:off x="5373330" y="5880303"/>
            <a:ext cx="1635599" cy="400110"/>
          </a:xfrm>
          <a:prstGeom prst="rect">
            <a:avLst/>
          </a:prstGeom>
        </p:spPr>
        <p:txBody>
          <a:bodyPr wrap="square" anchor="ctr">
            <a:spAutoFit/>
          </a:bodyPr>
          <a:lstStyle/>
          <a:p>
            <a:pPr marL="514350" marR="0" lvl="0" indent="-514350" algn="ctr" defTabSz="914400" eaLnBrk="1" fontAlgn="auto" latinLnBrk="0" hangingPunct="1">
              <a:lnSpc>
                <a:spcPct val="100000"/>
              </a:lnSpc>
              <a:spcBef>
                <a:spcPts val="0"/>
              </a:spcBef>
              <a:spcAft>
                <a:spcPts val="0"/>
              </a:spcAft>
              <a:buClrTx/>
              <a:buSzTx/>
              <a:buFontTx/>
              <a:buNone/>
              <a:tabLst/>
              <a:defRPr/>
            </a:pPr>
            <a:r>
              <a:rPr kumimoji="0" lang="ja-JP" altLang="en-US" sz="2000" b="0" i="0" u="none" strike="noStrike" kern="0" cap="none" spc="0" normalizeH="0" baseline="0" noProof="0" dirty="0" smtClean="0">
                <a:ln>
                  <a:noFill/>
                </a:ln>
                <a:solidFill>
                  <a:sysClr val="windowText" lastClr="000000"/>
                </a:solidFill>
                <a:effectLst/>
                <a:uLnTx/>
                <a:uFillTx/>
              </a:rPr>
              <a:t>リビジョン</a:t>
            </a:r>
            <a:r>
              <a:rPr lang="en-US" altLang="ja-JP" sz="2000" kern="0" dirty="0">
                <a:solidFill>
                  <a:sysClr val="windowText" lastClr="000000"/>
                </a:solidFill>
              </a:rPr>
              <a:t>N-1</a:t>
            </a:r>
            <a:endParaRPr kumimoji="0" lang="en-US" altLang="ja-JP" sz="2000" b="0" i="0" u="none" strike="noStrike" kern="0" cap="none" spc="0" normalizeH="0" baseline="0" noProof="0" dirty="0" smtClean="0">
              <a:ln>
                <a:noFill/>
              </a:ln>
              <a:solidFill>
                <a:sysClr val="windowText" lastClr="000000"/>
              </a:solidFill>
              <a:effectLst/>
              <a:uLnTx/>
              <a:uFillTx/>
            </a:endParaRPr>
          </a:p>
        </p:txBody>
      </p:sp>
      <p:sp>
        <p:nvSpPr>
          <p:cNvPr id="31" name="Freeform 13"/>
          <p:cNvSpPr>
            <a:spLocks/>
          </p:cNvSpPr>
          <p:nvPr/>
        </p:nvSpPr>
        <p:spPr bwMode="auto">
          <a:xfrm>
            <a:off x="7412678" y="5476773"/>
            <a:ext cx="1046617" cy="256482"/>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cxnSp>
        <p:nvCxnSpPr>
          <p:cNvPr id="32" name="直線矢印コネクタ 31"/>
          <p:cNvCxnSpPr/>
          <p:nvPr/>
        </p:nvCxnSpPr>
        <p:spPr bwMode="auto">
          <a:xfrm>
            <a:off x="6681893" y="4845507"/>
            <a:ext cx="734465" cy="0"/>
          </a:xfrm>
          <a:prstGeom prst="straightConnector1">
            <a:avLst/>
          </a:prstGeom>
          <a:solidFill>
            <a:srgbClr val="0000FF"/>
          </a:solidFill>
          <a:ln w="38100" cap="flat" cmpd="sng" algn="ctr">
            <a:solidFill>
              <a:srgbClr val="000000"/>
            </a:solidFill>
            <a:prstDash val="solid"/>
            <a:round/>
            <a:headEnd type="arrow"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33" name="角丸四角形 32"/>
          <p:cNvSpPr/>
          <p:nvPr/>
        </p:nvSpPr>
        <p:spPr>
          <a:xfrm>
            <a:off x="7138920" y="4509120"/>
            <a:ext cx="1478661" cy="1316360"/>
          </a:xfrm>
          <a:prstGeom prst="roundRect">
            <a:avLst/>
          </a:prstGeom>
          <a:no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3200" b="0" i="0" u="none" strike="noStrike" kern="0" cap="none" spc="0" normalizeH="0" baseline="0" noProof="0">
              <a:ln>
                <a:noFill/>
              </a:ln>
              <a:solidFill>
                <a:srgbClr val="FFFFFF"/>
              </a:solidFill>
              <a:effectLst/>
              <a:uLnTx/>
              <a:uFillTx/>
              <a:latin typeface="Arial"/>
              <a:ea typeface="MS UI Gothic"/>
              <a:cs typeface="+mn-cs"/>
            </a:endParaRPr>
          </a:p>
        </p:txBody>
      </p:sp>
      <p:cxnSp>
        <p:nvCxnSpPr>
          <p:cNvPr id="35" name="直線矢印コネクタ 34"/>
          <p:cNvCxnSpPr/>
          <p:nvPr/>
        </p:nvCxnSpPr>
        <p:spPr bwMode="auto">
          <a:xfrm>
            <a:off x="6681893" y="5198918"/>
            <a:ext cx="730785" cy="0"/>
          </a:xfrm>
          <a:prstGeom prst="straightConnector1">
            <a:avLst/>
          </a:prstGeom>
          <a:solidFill>
            <a:srgbClr val="0000FF"/>
          </a:solidFill>
          <a:ln w="38100" cap="flat" cmpd="sng" algn="ctr">
            <a:solidFill>
              <a:srgbClr val="000000"/>
            </a:solidFill>
            <a:prstDash val="solid"/>
            <a:round/>
            <a:headEnd type="arrow"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37" name="Freeform 13"/>
          <p:cNvSpPr>
            <a:spLocks/>
          </p:cNvSpPr>
          <p:nvPr/>
        </p:nvSpPr>
        <p:spPr bwMode="auto">
          <a:xfrm>
            <a:off x="7416358" y="4686912"/>
            <a:ext cx="1039257" cy="256482"/>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38" name="Freeform 13"/>
          <p:cNvSpPr>
            <a:spLocks/>
          </p:cNvSpPr>
          <p:nvPr/>
        </p:nvSpPr>
        <p:spPr bwMode="auto">
          <a:xfrm>
            <a:off x="7416357" y="5092050"/>
            <a:ext cx="1039258" cy="256482"/>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39" name="Freeform 13"/>
          <p:cNvSpPr>
            <a:spLocks/>
          </p:cNvSpPr>
          <p:nvPr/>
        </p:nvSpPr>
        <p:spPr bwMode="auto">
          <a:xfrm>
            <a:off x="5635276" y="4717266"/>
            <a:ext cx="1046617" cy="256482"/>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40" name="角丸四角形 39"/>
          <p:cNvSpPr/>
          <p:nvPr/>
        </p:nvSpPr>
        <p:spPr>
          <a:xfrm>
            <a:off x="5451522" y="4509120"/>
            <a:ext cx="1479217" cy="1316360"/>
          </a:xfrm>
          <a:prstGeom prst="roundRect">
            <a:avLst/>
          </a:prstGeom>
          <a:no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3200" b="0" i="0" u="none" strike="noStrike" kern="0" cap="none" spc="0" normalizeH="0" baseline="0" noProof="0">
              <a:ln>
                <a:noFill/>
              </a:ln>
              <a:solidFill>
                <a:srgbClr val="FFFFFF"/>
              </a:solidFill>
              <a:effectLst/>
              <a:uLnTx/>
              <a:uFillTx/>
              <a:latin typeface="Arial"/>
              <a:ea typeface="MS UI Gothic"/>
              <a:cs typeface="+mn-cs"/>
            </a:endParaRPr>
          </a:p>
        </p:txBody>
      </p:sp>
      <p:sp>
        <p:nvSpPr>
          <p:cNvPr id="42" name="Freeform 13"/>
          <p:cNvSpPr>
            <a:spLocks/>
          </p:cNvSpPr>
          <p:nvPr/>
        </p:nvSpPr>
        <p:spPr bwMode="auto">
          <a:xfrm>
            <a:off x="5642635" y="5092050"/>
            <a:ext cx="1039258" cy="256482"/>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60" name="正方形/長方形 59"/>
          <p:cNvSpPr/>
          <p:nvPr/>
        </p:nvSpPr>
        <p:spPr>
          <a:xfrm>
            <a:off x="1509187" y="5887666"/>
            <a:ext cx="1775195" cy="355836"/>
          </a:xfrm>
          <a:prstGeom prst="rect">
            <a:avLst/>
          </a:prstGeom>
        </p:spPr>
        <p:txBody>
          <a:bodyPr wrap="square" anchor="ctr">
            <a:spAutoFit/>
          </a:bodyPr>
          <a:lstStyle/>
          <a:p>
            <a:pPr marL="514350" marR="0" lvl="0" indent="-514350" algn="ctr" defTabSz="914400" eaLnBrk="1" fontAlgn="auto" latinLnBrk="0" hangingPunct="1">
              <a:lnSpc>
                <a:spcPct val="100000"/>
              </a:lnSpc>
              <a:spcBef>
                <a:spcPts val="0"/>
              </a:spcBef>
              <a:spcAft>
                <a:spcPts val="0"/>
              </a:spcAft>
              <a:buClrTx/>
              <a:buSzTx/>
              <a:buFontTx/>
              <a:buNone/>
              <a:tabLst/>
              <a:defRPr/>
            </a:pPr>
            <a:r>
              <a:rPr kumimoji="0" lang="ja-JP" altLang="en-US" sz="2000" b="0" i="0" u="none" strike="noStrike" kern="0" cap="none" spc="0" normalizeH="0" baseline="0" noProof="0" dirty="0" smtClean="0">
                <a:ln>
                  <a:noFill/>
                </a:ln>
                <a:solidFill>
                  <a:sysClr val="windowText" lastClr="000000"/>
                </a:solidFill>
                <a:effectLst/>
                <a:uLnTx/>
                <a:uFillTx/>
              </a:rPr>
              <a:t>リビジョン</a:t>
            </a:r>
            <a:r>
              <a:rPr kumimoji="0" lang="en-US" altLang="ja-JP" sz="2000" b="0" i="0" u="none" strike="noStrike" kern="0" cap="none" spc="0" normalizeH="0" baseline="0" noProof="0" dirty="0" smtClean="0">
                <a:ln>
                  <a:noFill/>
                </a:ln>
                <a:solidFill>
                  <a:sysClr val="windowText" lastClr="000000"/>
                </a:solidFill>
                <a:effectLst/>
                <a:uLnTx/>
                <a:uFillTx/>
              </a:rPr>
              <a:t>2</a:t>
            </a:r>
          </a:p>
        </p:txBody>
      </p:sp>
      <p:cxnSp>
        <p:nvCxnSpPr>
          <p:cNvPr id="87" name="カギ線コネクタ 86"/>
          <p:cNvCxnSpPr>
            <a:stCxn id="12" idx="2"/>
            <a:endCxn id="22" idx="0"/>
          </p:cNvCxnSpPr>
          <p:nvPr/>
        </p:nvCxnSpPr>
        <p:spPr bwMode="auto">
          <a:xfrm rot="16200000" flipH="1">
            <a:off x="2284293" y="1583347"/>
            <a:ext cx="1120109" cy="3745495"/>
          </a:xfrm>
          <a:prstGeom prst="bentConnector3">
            <a:avLst/>
          </a:prstGeom>
          <a:ln>
            <a:headEnd type="none" w="med" len="med"/>
            <a:tailEnd type="arrow"/>
          </a:ln>
        </p:spPr>
        <p:style>
          <a:lnRef idx="2">
            <a:schemeClr val="dk1"/>
          </a:lnRef>
          <a:fillRef idx="0">
            <a:schemeClr val="dk1"/>
          </a:fillRef>
          <a:effectRef idx="1">
            <a:schemeClr val="dk1"/>
          </a:effectRef>
          <a:fontRef idx="minor">
            <a:schemeClr val="tx1"/>
          </a:fontRef>
        </p:style>
      </p:cxnSp>
      <p:cxnSp>
        <p:nvCxnSpPr>
          <p:cNvPr id="88" name="カギ線コネクタ 87"/>
          <p:cNvCxnSpPr>
            <a:stCxn id="19" idx="2"/>
            <a:endCxn id="22" idx="0"/>
          </p:cNvCxnSpPr>
          <p:nvPr/>
        </p:nvCxnSpPr>
        <p:spPr bwMode="auto">
          <a:xfrm rot="5400000">
            <a:off x="4631561" y="2981575"/>
            <a:ext cx="1120109" cy="949040"/>
          </a:xfrm>
          <a:prstGeom prst="bentConnector3">
            <a:avLst>
              <a:gd name="adj1" fmla="val 50000"/>
            </a:avLst>
          </a:prstGeom>
          <a:ln>
            <a:headEnd type="none" w="med" len="med"/>
            <a:tailEnd type="arrow"/>
          </a:ln>
        </p:spPr>
        <p:style>
          <a:lnRef idx="2">
            <a:schemeClr val="dk1"/>
          </a:lnRef>
          <a:fillRef idx="0">
            <a:schemeClr val="dk1"/>
          </a:fillRef>
          <a:effectRef idx="1">
            <a:schemeClr val="dk1"/>
          </a:effectRef>
          <a:fontRef idx="minor">
            <a:schemeClr val="tx1"/>
          </a:fontRef>
        </p:style>
      </p:cxnSp>
      <p:sp>
        <p:nvSpPr>
          <p:cNvPr id="41" name="右カーブ矢印 40"/>
          <p:cNvSpPr/>
          <p:nvPr/>
        </p:nvSpPr>
        <p:spPr bwMode="auto">
          <a:xfrm flipH="1">
            <a:off x="7956376" y="5167300"/>
            <a:ext cx="274700" cy="481075"/>
          </a:xfrm>
          <a:prstGeom prst="curvedRight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43" name="右カーブ矢印 42"/>
          <p:cNvSpPr/>
          <p:nvPr/>
        </p:nvSpPr>
        <p:spPr bwMode="auto">
          <a:xfrm flipH="1">
            <a:off x="2425092" y="4767002"/>
            <a:ext cx="274700" cy="481075"/>
          </a:xfrm>
          <a:prstGeom prst="curvedRight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36" name="カギ線コネクタ 35"/>
          <p:cNvCxnSpPr>
            <a:stCxn id="18" idx="2"/>
            <a:endCxn id="22" idx="0"/>
          </p:cNvCxnSpPr>
          <p:nvPr/>
        </p:nvCxnSpPr>
        <p:spPr bwMode="auto">
          <a:xfrm rot="16200000" flipH="1">
            <a:off x="3184394" y="2483448"/>
            <a:ext cx="1120109" cy="1945294"/>
          </a:xfrm>
          <a:prstGeom prst="bentConnector3">
            <a:avLst>
              <a:gd name="adj1" fmla="val 50000"/>
            </a:avLst>
          </a:prstGeom>
          <a:ln>
            <a:headEnd type="none" w="med" len="med"/>
            <a:tailEnd type="arrow"/>
          </a:ln>
        </p:spPr>
        <p:style>
          <a:lnRef idx="2">
            <a:schemeClr val="dk1"/>
          </a:lnRef>
          <a:fillRef idx="0">
            <a:schemeClr val="dk1"/>
          </a:fillRef>
          <a:effectRef idx="1">
            <a:schemeClr val="dk1"/>
          </a:effectRef>
          <a:fontRef idx="minor">
            <a:schemeClr val="tx1"/>
          </a:fontRef>
        </p:style>
      </p:cxnSp>
      <p:sp>
        <p:nvSpPr>
          <p:cNvPr id="44" name="1 つの角を丸めた四角形 43"/>
          <p:cNvSpPr/>
          <p:nvPr/>
        </p:nvSpPr>
        <p:spPr bwMode="auto">
          <a:xfrm>
            <a:off x="6948264" y="2145357"/>
            <a:ext cx="2116261" cy="756084"/>
          </a:xfrm>
          <a:prstGeom prst="round1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ja-JP" altLang="en-US" sz="2000" dirty="0" smtClean="0">
                <a:solidFill>
                  <a:schemeClr val="tx1"/>
                </a:solidFill>
                <a:latin typeface="Times New Roman" pitchFamily="18" charset="0"/>
                <a:ea typeface="ＭＳ Ｐゴシック" pitchFamily="50" charset="-128"/>
              </a:rPr>
              <a:t>ク</a:t>
            </a:r>
            <a:r>
              <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rPr>
              <a:t>ローンセット</a:t>
            </a:r>
            <a:endParaRPr kumimoji="0" lang="en-US" altLang="ja-JP" sz="2000" b="0" i="0" u="none" strike="noStrike" cap="none" normalizeH="0" baseline="0" dirty="0" smtClean="0">
              <a:ln>
                <a:noFill/>
              </a:ln>
              <a:solidFill>
                <a:schemeClr val="tx1"/>
              </a:solidFill>
              <a:effectLst/>
              <a:latin typeface="Times New Roman" pitchFamily="18" charset="0"/>
              <a:ea typeface="ＭＳ Ｐゴシック" pitchFamily="50" charset="-128"/>
            </a:endParaRPr>
          </a:p>
          <a:p>
            <a:pPr marL="0" marR="0" indent="0" algn="ctr" defTabSz="914400" rtl="0" eaLnBrk="1" fontAlgn="base" latinLnBrk="0" hangingPunct="1">
              <a:lnSpc>
                <a:spcPct val="100000"/>
              </a:lnSpc>
              <a:spcBef>
                <a:spcPct val="0"/>
              </a:spcBef>
              <a:spcAft>
                <a:spcPct val="0"/>
              </a:spcAft>
              <a:buClrTx/>
              <a:buSzTx/>
              <a:buFontTx/>
              <a:buNone/>
              <a:tabLst/>
            </a:pPr>
            <a:r>
              <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rPr>
              <a:t>遷移情報</a:t>
            </a:r>
            <a:r>
              <a:rPr kumimoji="0" lang="en-US" altLang="ja-JP" sz="2000" b="0" i="0" u="none" strike="noStrike" cap="none" normalizeH="0" baseline="0" dirty="0" smtClean="0">
                <a:ln>
                  <a:noFill/>
                </a:ln>
                <a:solidFill>
                  <a:schemeClr val="tx1"/>
                </a:solidFill>
                <a:effectLst/>
                <a:latin typeface="Times New Roman" pitchFamily="18" charset="0"/>
                <a:ea typeface="ＭＳ Ｐゴシック" pitchFamily="50" charset="-128"/>
              </a:rPr>
              <a:t>(N-1,N)</a:t>
            </a:r>
            <a:endPar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cxnSp>
        <p:nvCxnSpPr>
          <p:cNvPr id="45" name="カギ線コネクタ 44"/>
          <p:cNvCxnSpPr>
            <a:stCxn id="44" idx="2"/>
            <a:endCxn id="22" idx="0"/>
          </p:cNvCxnSpPr>
          <p:nvPr/>
        </p:nvCxnSpPr>
        <p:spPr bwMode="auto">
          <a:xfrm rot="5400000">
            <a:off x="5804391" y="1814145"/>
            <a:ext cx="1114709" cy="3289300"/>
          </a:xfrm>
          <a:prstGeom prst="bentConnector3">
            <a:avLst>
              <a:gd name="adj1" fmla="val 50000"/>
            </a:avLst>
          </a:prstGeom>
          <a:ln>
            <a:headEnd type="none" w="med" len="med"/>
            <a:tailEnd type="arrow"/>
          </a:ln>
        </p:spPr>
        <p:style>
          <a:lnRef idx="2">
            <a:schemeClr val="dk1"/>
          </a:lnRef>
          <a:fillRef idx="0">
            <a:schemeClr val="dk1"/>
          </a:fillRef>
          <a:effectRef idx="1">
            <a:schemeClr val="dk1"/>
          </a:effectRef>
          <a:fontRef idx="minor">
            <a:schemeClr val="tx1"/>
          </a:fontRef>
        </p:style>
      </p:cxnSp>
      <p:sp>
        <p:nvSpPr>
          <p:cNvPr id="94" name="円/楕円 93"/>
          <p:cNvSpPr/>
          <p:nvPr/>
        </p:nvSpPr>
        <p:spPr bwMode="auto">
          <a:xfrm>
            <a:off x="3872967" y="3168292"/>
            <a:ext cx="1548693" cy="481744"/>
          </a:xfrm>
          <a:prstGeom prst="ellipse">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rPr>
              <a:t>マージ</a:t>
            </a:r>
          </a:p>
        </p:txBody>
      </p:sp>
      <p:sp>
        <p:nvSpPr>
          <p:cNvPr id="48" name="テキスト ボックス 47"/>
          <p:cNvSpPr txBox="1"/>
          <p:nvPr/>
        </p:nvSpPr>
        <p:spPr>
          <a:xfrm>
            <a:off x="4932040" y="4674100"/>
            <a:ext cx="492443" cy="461665"/>
          </a:xfrm>
          <a:prstGeom prst="rect">
            <a:avLst/>
          </a:prstGeom>
          <a:noFill/>
        </p:spPr>
        <p:txBody>
          <a:bodyPr vert="horz" wrap="none" rtlCol="0">
            <a:spAutoFit/>
          </a:bodyPr>
          <a:lstStyle/>
          <a:p>
            <a:r>
              <a:rPr kumimoji="1" lang="en-US" altLang="ja-JP" dirty="0" smtClean="0"/>
              <a:t>…</a:t>
            </a:r>
            <a:endParaRPr kumimoji="1" lang="ja-JP" altLang="en-US" dirty="0"/>
          </a:p>
        </p:txBody>
      </p:sp>
      <p:sp>
        <p:nvSpPr>
          <p:cNvPr id="51" name="正方形/長方形 50"/>
          <p:cNvSpPr/>
          <p:nvPr/>
        </p:nvSpPr>
        <p:spPr>
          <a:xfrm>
            <a:off x="3290935" y="5880303"/>
            <a:ext cx="1775195" cy="400110"/>
          </a:xfrm>
          <a:prstGeom prst="rect">
            <a:avLst/>
          </a:prstGeom>
        </p:spPr>
        <p:txBody>
          <a:bodyPr wrap="square" anchor="ctr">
            <a:spAutoFit/>
          </a:bodyPr>
          <a:lstStyle/>
          <a:p>
            <a:pPr marL="514350" marR="0" lvl="0" indent="-514350" algn="ctr" defTabSz="914400" eaLnBrk="1" fontAlgn="auto" latinLnBrk="0" hangingPunct="1">
              <a:lnSpc>
                <a:spcPct val="100000"/>
              </a:lnSpc>
              <a:spcBef>
                <a:spcPts val="0"/>
              </a:spcBef>
              <a:spcAft>
                <a:spcPts val="0"/>
              </a:spcAft>
              <a:buClrTx/>
              <a:buSzTx/>
              <a:buFontTx/>
              <a:buNone/>
              <a:tabLst/>
              <a:defRPr/>
            </a:pPr>
            <a:r>
              <a:rPr kumimoji="0" lang="ja-JP" altLang="en-US" sz="2000" b="0" i="0" u="none" strike="noStrike" kern="0" cap="none" spc="0" normalizeH="0" baseline="0" noProof="0" dirty="0" smtClean="0">
                <a:ln>
                  <a:noFill/>
                </a:ln>
                <a:solidFill>
                  <a:sysClr val="windowText" lastClr="000000"/>
                </a:solidFill>
                <a:effectLst/>
                <a:uLnTx/>
                <a:uFillTx/>
              </a:rPr>
              <a:t>リビジョン</a:t>
            </a:r>
            <a:r>
              <a:rPr kumimoji="0" lang="en-US" altLang="ja-JP" sz="2000" b="0" i="0" u="none" strike="noStrike" kern="0" cap="none" spc="0" normalizeH="0" baseline="0" noProof="0" dirty="0" smtClean="0">
                <a:ln>
                  <a:noFill/>
                </a:ln>
                <a:solidFill>
                  <a:sysClr val="windowText" lastClr="000000"/>
                </a:solidFill>
                <a:effectLst/>
                <a:uLnTx/>
                <a:uFillTx/>
              </a:rPr>
              <a:t>3</a:t>
            </a:r>
          </a:p>
        </p:txBody>
      </p:sp>
      <p:sp>
        <p:nvSpPr>
          <p:cNvPr id="66" name="テキスト ボックス 65"/>
          <p:cNvSpPr txBox="1"/>
          <p:nvPr/>
        </p:nvSpPr>
        <p:spPr>
          <a:xfrm>
            <a:off x="3803249" y="2225137"/>
            <a:ext cx="492443" cy="461665"/>
          </a:xfrm>
          <a:prstGeom prst="rect">
            <a:avLst/>
          </a:prstGeom>
          <a:noFill/>
        </p:spPr>
        <p:txBody>
          <a:bodyPr vert="horz" wrap="none" rtlCol="0">
            <a:spAutoFit/>
          </a:bodyPr>
          <a:lstStyle/>
          <a:p>
            <a:r>
              <a:rPr kumimoji="1" lang="en-US" altLang="ja-JP" dirty="0" smtClean="0"/>
              <a:t>…</a:t>
            </a:r>
            <a:endParaRPr kumimoji="1" lang="ja-JP" altLang="en-US" dirty="0"/>
          </a:p>
        </p:txBody>
      </p:sp>
      <p:cxnSp>
        <p:nvCxnSpPr>
          <p:cNvPr id="80" name="直線矢印コネクタ 79"/>
          <p:cNvCxnSpPr/>
          <p:nvPr/>
        </p:nvCxnSpPr>
        <p:spPr bwMode="auto">
          <a:xfrm>
            <a:off x="1142642" y="4839567"/>
            <a:ext cx="734465" cy="0"/>
          </a:xfrm>
          <a:prstGeom prst="straightConnector1">
            <a:avLst/>
          </a:prstGeom>
          <a:solidFill>
            <a:srgbClr val="0000FF"/>
          </a:solidFill>
          <a:ln w="38100" cap="flat" cmpd="sng" algn="ctr">
            <a:solidFill>
              <a:srgbClr val="000000"/>
            </a:solidFill>
            <a:prstDash val="solid"/>
            <a:round/>
            <a:headEnd type="arrow"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81" name="Freeform 13"/>
          <p:cNvSpPr>
            <a:spLocks/>
          </p:cNvSpPr>
          <p:nvPr/>
        </p:nvSpPr>
        <p:spPr bwMode="auto">
          <a:xfrm>
            <a:off x="107504" y="4742493"/>
            <a:ext cx="1046617" cy="256482"/>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82" name="正方形/長方形 81"/>
          <p:cNvSpPr/>
          <p:nvPr/>
        </p:nvSpPr>
        <p:spPr>
          <a:xfrm>
            <a:off x="-226188" y="5880303"/>
            <a:ext cx="1775195" cy="400110"/>
          </a:xfrm>
          <a:prstGeom prst="rect">
            <a:avLst/>
          </a:prstGeom>
        </p:spPr>
        <p:txBody>
          <a:bodyPr wrap="square" anchor="ctr">
            <a:spAutoFit/>
          </a:bodyPr>
          <a:lstStyle/>
          <a:p>
            <a:pPr marL="514350" marR="0" lvl="0" indent="-514350" algn="ctr" defTabSz="914400" eaLnBrk="1" fontAlgn="auto" latinLnBrk="0" hangingPunct="1">
              <a:lnSpc>
                <a:spcPct val="100000"/>
              </a:lnSpc>
              <a:spcBef>
                <a:spcPts val="0"/>
              </a:spcBef>
              <a:spcAft>
                <a:spcPts val="0"/>
              </a:spcAft>
              <a:buClrTx/>
              <a:buSzTx/>
              <a:buFontTx/>
              <a:buNone/>
              <a:tabLst/>
              <a:defRPr/>
            </a:pPr>
            <a:r>
              <a:rPr kumimoji="0" lang="ja-JP" altLang="en-US" sz="2000" b="0" i="0" u="none" strike="noStrike" kern="0" cap="none" spc="0" normalizeH="0" baseline="0" noProof="0" dirty="0" smtClean="0">
                <a:ln>
                  <a:noFill/>
                </a:ln>
                <a:solidFill>
                  <a:sysClr val="windowText" lastClr="000000"/>
                </a:solidFill>
                <a:effectLst/>
                <a:uLnTx/>
                <a:uFillTx/>
              </a:rPr>
              <a:t>リビジョン</a:t>
            </a:r>
            <a:r>
              <a:rPr kumimoji="0" lang="en-US" altLang="ja-JP" sz="2000" b="0" i="0" u="none" strike="noStrike" kern="0" cap="none" spc="0" normalizeH="0" baseline="0" noProof="0" dirty="0" smtClean="0">
                <a:ln>
                  <a:noFill/>
                </a:ln>
                <a:solidFill>
                  <a:sysClr val="windowText" lastClr="000000"/>
                </a:solidFill>
                <a:effectLst/>
                <a:uLnTx/>
                <a:uFillTx/>
              </a:rPr>
              <a:t>1</a:t>
            </a:r>
          </a:p>
        </p:txBody>
      </p:sp>
    </p:spTree>
    <p:extLst>
      <p:ext uri="{BB962C8B-B14F-4D97-AF65-F5344CB8AC3E}">
        <p14:creationId xmlns:p14="http://schemas.microsoft.com/office/powerpoint/2010/main" val="1595592994"/>
      </p:ext>
    </p:extLst>
  </p:cSld>
  <p:clrMapOvr>
    <a:masterClrMapping/>
  </p:clrMapOvr>
  <mc:AlternateContent xmlns:mc="http://schemas.openxmlformats.org/markup-compatibility/2006" xmlns:p14="http://schemas.microsoft.com/office/powerpoint/2010/main">
    <mc:Choice Requires="p14">
      <p:transition spd="slow" p14:dur="2000" advTm="29018"/>
    </mc:Choice>
    <mc:Fallback xmlns="">
      <p:transition spd="slow" advTm="29018"/>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64|1.6"/>
</p:tagLst>
</file>

<file path=ppt/tags/tag2.xml><?xml version="1.0" encoding="utf-8"?>
<p:tagLst xmlns:a="http://schemas.openxmlformats.org/drawingml/2006/main" xmlns:r="http://schemas.openxmlformats.org/officeDocument/2006/relationships" xmlns:p="http://schemas.openxmlformats.org/presentationml/2006/main">
  <p:tag name="TIMING" val="|64|1.6"/>
</p:tagLst>
</file>

<file path=ppt/tags/tag3.xml><?xml version="1.0" encoding="utf-8"?>
<p:tagLst xmlns:a="http://schemas.openxmlformats.org/drawingml/2006/main" xmlns:r="http://schemas.openxmlformats.org/officeDocument/2006/relationships" xmlns:p="http://schemas.openxmlformats.org/presentationml/2006/main">
  <p:tag name="TIMING" val="|21.5|4.8|1|0.7|0.5|0.3"/>
</p:tagLst>
</file>

<file path=ppt/tags/tag4.xml><?xml version="1.0" encoding="utf-8"?>
<p:tagLst xmlns:a="http://schemas.openxmlformats.org/drawingml/2006/main" xmlns:r="http://schemas.openxmlformats.org/officeDocument/2006/relationships" xmlns:p="http://schemas.openxmlformats.org/presentationml/2006/main">
  <p:tag name="TIMING" val="|45|2.4|22.4"/>
</p:tagLst>
</file>

<file path=ppt/theme/theme1.xml><?xml version="1.0" encoding="utf-8"?>
<a:theme xmlns:a="http://schemas.openxmlformats.org/drawingml/2006/main" name="sel2006-white">
  <a:themeElements>
    <a:clrScheme name="sel2002-whi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el2002-white">
      <a:majorFont>
        <a:latin typeface="Arial"/>
        <a:ea typeface="MS UI Gothic"/>
        <a:cs typeface=""/>
      </a:majorFont>
      <a:minorFont>
        <a:latin typeface="Arial"/>
        <a:ea typeface="MS UI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2"/>
        </a:solidFill>
        <a:ln w="9525" cap="flat" cmpd="sng" algn="ctr">
          <a:solidFill>
            <a:schemeClr val="accent2"/>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defRPr>
        </a:defPPr>
      </a:lstStyle>
    </a:spDef>
    <a:lnDef>
      <a:spPr bwMode="auto">
        <a:xfrm>
          <a:off x="0" y="0"/>
          <a:ext cx="1" cy="1"/>
        </a:xfrm>
        <a:custGeom>
          <a:avLst/>
          <a:gdLst/>
          <a:ahLst/>
          <a:cxnLst/>
          <a:rect l="0" t="0" r="0" b="0"/>
          <a:pathLst/>
        </a:custGeom>
        <a:solidFill>
          <a:schemeClr val="accent2"/>
        </a:solidFill>
        <a:ln w="9525" cap="flat" cmpd="sng" algn="ctr">
          <a:solidFill>
            <a:schemeClr val="accent2"/>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defRPr>
        </a:defPPr>
      </a:lstStyle>
    </a:lnDef>
  </a:objectDefaults>
  <a:extraClrSchemeLst>
    <a:extraClrScheme>
      <a:clrScheme name="sel2002-whi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el2002-whi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el2002-whi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el2002-whi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el2002-whi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el2002-whi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el2002-whi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el2002-whi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el2002-whi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el2002-whi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el2002-whi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el2002-whi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sel2006-white</Template>
  <TotalTime>6784</TotalTime>
  <Words>2854</Words>
  <Application>Microsoft Office PowerPoint</Application>
  <PresentationFormat>画面に合わせる (4:3)</PresentationFormat>
  <Paragraphs>566</Paragraphs>
  <Slides>33</Slides>
  <Notes>33</Notes>
  <HiddenSlides>15</HiddenSlides>
  <MMClips>0</MMClips>
  <ScaleCrop>false</ScaleCrop>
  <HeadingPairs>
    <vt:vector size="4" baseType="variant">
      <vt:variant>
        <vt:lpstr>テーマ</vt:lpstr>
      </vt:variant>
      <vt:variant>
        <vt:i4>1</vt:i4>
      </vt:variant>
      <vt:variant>
        <vt:lpstr>スライド タイトル</vt:lpstr>
      </vt:variant>
      <vt:variant>
        <vt:i4>33</vt:i4>
      </vt:variant>
    </vt:vector>
  </HeadingPairs>
  <TitlesOfParts>
    <vt:vector size="34" baseType="lpstr">
      <vt:lpstr>sel2006-white</vt:lpstr>
      <vt:lpstr>開発履歴を用いたコードクローン作成者と利用者の 分析手法とその適用</vt:lpstr>
      <vt:lpstr>ソースコードの再利用[1]</vt:lpstr>
      <vt:lpstr>再利用分析における課題(1/2)</vt:lpstr>
      <vt:lpstr>再利用分析における課題(2/2)</vt:lpstr>
      <vt:lpstr>目的</vt:lpstr>
      <vt:lpstr>再利用分析の概要</vt:lpstr>
      <vt:lpstr>STEP1：リポジトリのマージ</vt:lpstr>
      <vt:lpstr>STEP2：クローン遷移情報の検出</vt:lpstr>
      <vt:lpstr>STEP3：クローン遷移情報のマージ</vt:lpstr>
      <vt:lpstr>PowerPoint プレゼンテーション</vt:lpstr>
      <vt:lpstr>実験概要</vt:lpstr>
      <vt:lpstr>出力結果</vt:lpstr>
      <vt:lpstr>Research Questions</vt:lpstr>
      <vt:lpstr>RQ1：再利用回数とユニークな利用者数</vt:lpstr>
      <vt:lpstr>RQ5：開発者ごとのコードクローン作成数と再利用数</vt:lpstr>
      <vt:lpstr>まとめと今後の課題</vt:lpstr>
      <vt:lpstr>質疑応答</vt:lpstr>
      <vt:lpstr>PowerPoint プレゼンテーション</vt:lpstr>
      <vt:lpstr>RQ2：プロジェクト間コードクローン</vt:lpstr>
      <vt:lpstr>RQ3：ユニークユーザ数についての分析</vt:lpstr>
      <vt:lpstr>RQ3：ユニークユーザ数についての分析</vt:lpstr>
      <vt:lpstr>RQ4：コードクローン作成数と利用数に着目した 開発者の特徴 </vt:lpstr>
      <vt:lpstr>散布図(線なし)</vt:lpstr>
      <vt:lpstr>棒グラフ</vt:lpstr>
      <vt:lpstr>コードクローン技術を用いたソースコードの再利用分析</vt:lpstr>
      <vt:lpstr>Code Authorship</vt:lpstr>
      <vt:lpstr>Clone Authorship</vt:lpstr>
      <vt:lpstr>コードクローン作成者と利用者</vt:lpstr>
      <vt:lpstr>再利用回数：18回 利用者数：3名</vt:lpstr>
      <vt:lpstr>再利用回数：4回 利用者数：3名</vt:lpstr>
      <vt:lpstr>再利用回数：14回 利用者数：1名</vt:lpstr>
      <vt:lpstr>再利用回数:10回 利用者数：1名</vt:lpstr>
      <vt:lpstr>再利用回数：6回 利用者数：1名</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開発履歴を用いたコードクローン作成者と利用者の 分析手法とその適用</dc:title>
  <dc:creator>m-takuya</dc:creator>
  <cp:lastModifiedBy>m-takuya</cp:lastModifiedBy>
  <cp:revision>210</cp:revision>
  <cp:lastPrinted>2013-02-19T00:13:08Z</cp:lastPrinted>
  <dcterms:created xsi:type="dcterms:W3CDTF">2013-02-11T16:14:07Z</dcterms:created>
  <dcterms:modified xsi:type="dcterms:W3CDTF">2013-02-19T05:08:51Z</dcterms:modified>
</cp:coreProperties>
</file>